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tags/tag3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17" r:id="rId2"/>
    <p:sldId id="4612" r:id="rId3"/>
    <p:sldId id="4321" r:id="rId4"/>
    <p:sldId id="4517" r:id="rId5"/>
    <p:sldId id="4521" r:id="rId6"/>
    <p:sldId id="4522" r:id="rId7"/>
    <p:sldId id="4488" r:id="rId8"/>
    <p:sldId id="4507" r:id="rId9"/>
    <p:sldId id="4506" r:id="rId10"/>
    <p:sldId id="4491" r:id="rId11"/>
    <p:sldId id="4489" r:id="rId12"/>
    <p:sldId id="4490" r:id="rId13"/>
    <p:sldId id="4608" r:id="rId14"/>
    <p:sldId id="4613" r:id="rId15"/>
    <p:sldId id="4492" r:id="rId16"/>
    <p:sldId id="4609" r:id="rId17"/>
    <p:sldId id="4606" r:id="rId18"/>
    <p:sldId id="4505" r:id="rId19"/>
    <p:sldId id="4515" r:id="rId20"/>
    <p:sldId id="4518" r:id="rId21"/>
    <p:sldId id="4519" r:id="rId22"/>
    <p:sldId id="4520" r:id="rId23"/>
    <p:sldId id="4523" r:id="rId24"/>
    <p:sldId id="4326" r:id="rId25"/>
    <p:sldId id="4602" r:id="rId26"/>
    <p:sldId id="4603" r:id="rId27"/>
    <p:sldId id="4604" r:id="rId28"/>
    <p:sldId id="4550" r:id="rId29"/>
    <p:sldId id="4595" r:id="rId30"/>
    <p:sldId id="4598" r:id="rId31"/>
    <p:sldId id="4601" r:id="rId32"/>
    <p:sldId id="4599" r:id="rId33"/>
    <p:sldId id="4596" r:id="rId34"/>
    <p:sldId id="4597" r:id="rId35"/>
    <p:sldId id="4327" r:id="rId36"/>
    <p:sldId id="4578" r:id="rId37"/>
    <p:sldId id="4544" r:id="rId38"/>
    <p:sldId id="4524" r:id="rId39"/>
    <p:sldId id="4527" r:id="rId40"/>
    <p:sldId id="4525" r:id="rId41"/>
    <p:sldId id="4526" r:id="rId42"/>
    <p:sldId id="4278" r:id="rId43"/>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473"/>
    <a:srgbClr val="F95C2C"/>
    <a:srgbClr val="C01F75"/>
    <a:srgbClr val="DDE3A0"/>
    <a:srgbClr val="E64D92"/>
    <a:srgbClr val="E53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89"/>
  </p:normalViewPr>
  <p:slideViewPr>
    <p:cSldViewPr snapToGrid="0" snapToObjects="1">
      <p:cViewPr>
        <p:scale>
          <a:sx n="66" d="100"/>
          <a:sy n="66" d="100"/>
        </p:scale>
        <p:origin x="-870"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F7A5D488-EE37-CC46-A31F-D42BB591ED34}"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F1E38DE7-A09D-934A-B951-FC1196F25BFE}" type="slidenum">
              <a:rPr lang="x-none" smtClean="0"/>
              <a:t>‹#›</a:t>
            </a:fld>
            <a:endParaRPr lang="x-none"/>
          </a:p>
        </p:txBody>
      </p:sp>
    </p:spTree>
    <p:extLst>
      <p:ext uri="{BB962C8B-B14F-4D97-AF65-F5344CB8AC3E}">
        <p14:creationId xmlns:p14="http://schemas.microsoft.com/office/powerpoint/2010/main" val="16046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282874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122172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274741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172589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305999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277671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409017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222907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60415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44536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2872205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359604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150214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293601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3115004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230561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3688862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1320124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2004637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124192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1875377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3802585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3774643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1268303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2346678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1294825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2514897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2424046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579598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2222576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20450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562428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42</a:t>
            </a:fld>
            <a:endParaRPr lang="en-GB" dirty="0"/>
          </a:p>
        </p:txBody>
      </p:sp>
    </p:spTree>
    <p:extLst>
      <p:ext uri="{BB962C8B-B14F-4D97-AF65-F5344CB8AC3E}">
        <p14:creationId xmlns:p14="http://schemas.microsoft.com/office/powerpoint/2010/main" val="94810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131993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72551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7915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29711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238731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C340-CFC0-6A4C-8739-7D4FA9DA00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D613CCAE-13AB-6842-B47D-76BE65EB5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2945ADC5-98F3-A642-A230-0718603F2124}"/>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72675CD4-30E5-CF49-8842-60F4A2315B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86FCA30-F267-7349-9909-8F3428830F5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1198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F8004-C643-3A40-A8B1-C6D441F12D9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E01DB86-4DCD-3743-A4B8-28D6A999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7AB98A4-B84D-9549-8075-546BC844B5E5}"/>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8CBAEBA6-D608-2F44-A1B9-691DDF8949B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3E2669C-E0CE-464D-875E-B81DA2EC9DC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502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2D6791-6A1F-F44C-98EE-F93493AD35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0667828-FC2D-B748-A402-E746C6543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A59B886-00D1-6646-99D8-673550CF469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0D97CF24-47D4-6442-87A5-30A49C0EFB0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A038CB8-F6E8-924B-BDE1-6DFEB84876C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9331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56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229580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190306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48149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B813-EC21-CC46-9578-1B2717E4719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CF911C0-7EE8-B549-BE1E-140FD4CC0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04B3C92-F189-B64E-AF52-05C203FD5866}"/>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6BD741C-3A0D-A94F-96EA-B994E7F19D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210EFD-0771-B942-93F2-3F6FD8A8F1E8}"/>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99195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E6101-8CDB-1E44-BCE5-139DFA9B8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379D324-F97E-F04F-8BCE-2C3BEE45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CBE6176-868D-A64F-B6A0-5AFA337B28A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65049F25-091C-1040-B4DB-DF7F2B1093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657932-5FDE-8F4B-8640-B8259841517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01061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5763-D411-1145-83E7-118049EC73A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C15A9DB-984B-944F-9C8E-0BF708D040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DE6CBE0-5135-9F44-B9A4-9CA7133CE8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C74CC2FB-80EB-0E4D-84DC-81673FFD6828}"/>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CD584732-EEC8-9045-AD29-507893496DC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F44045B-7DFA-C04A-87DF-48873AEFC44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83548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E88D-FD8E-6A43-95C5-FEEDDAD4CFC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C270107-D714-984A-B78D-6D5D8E92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A035E1-930E-4242-8453-44C7EF1C7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19B6A00-DCF0-F548-AED6-00858E371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A6B56B6-C64B-C841-8A86-0EA87AB6B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D4B7F4EA-A8AA-9641-A0AC-C8108331480B}"/>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8" name="Footer Placeholder 7">
            <a:extLst>
              <a:ext uri="{FF2B5EF4-FFF2-40B4-BE49-F238E27FC236}">
                <a16:creationId xmlns:a16="http://schemas.microsoft.com/office/drawing/2014/main" xmlns="" id="{489B1396-BEB8-5F44-B4B7-95B03C91CA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5E22D31-4E0D-4544-BFB1-B9457C13E1D1}"/>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7015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FE544-4C80-7B44-96E9-4ADB9BE10C3B}"/>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9B7D2C4E-7D50-B34A-9033-7A898ABB4763}"/>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4" name="Footer Placeholder 3">
            <a:extLst>
              <a:ext uri="{FF2B5EF4-FFF2-40B4-BE49-F238E27FC236}">
                <a16:creationId xmlns:a16="http://schemas.microsoft.com/office/drawing/2014/main" xmlns="" id="{BC377F53-16B2-CE48-A39D-79B117A7BB7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165EC0B-266D-C84C-9EFA-E1E36EE0A06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412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F764B-30BD-084A-89C4-3B43AFA7F530}"/>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3" name="Footer Placeholder 2">
            <a:extLst>
              <a:ext uri="{FF2B5EF4-FFF2-40B4-BE49-F238E27FC236}">
                <a16:creationId xmlns:a16="http://schemas.microsoft.com/office/drawing/2014/main" xmlns="" id="{D5DA6DF6-0191-7842-A418-E47CF59A33B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B0CF6D1-242D-D24F-88DD-B2CB24605E0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988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D433-00C0-794C-829D-4BF1BCEB4E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A553621-5B3A-334E-9717-BAED571A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D1C969BB-7551-0E4D-8A9B-70A9D8D8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A6CD111-CA57-7F4C-AB0B-2297A99C542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BAC3393A-EAA3-E44E-9344-0E66A475ED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389B510-D5C0-C843-9BD0-3580990891B0}"/>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506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BD99B-AFF8-A147-AD02-7F9DC677F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E7204DC-031B-C745-B04F-3A21C01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037012B-CA4D-1445-8A99-71C4D5D4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1AF228C-2122-DA47-9A74-6C165B879241}"/>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8CE4A2CC-5263-6344-9807-0D85DC2A57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FF4292E-7269-CD47-A7A3-FC88A776F949}"/>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8105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BFC35E-78B8-9C46-80E3-F47CA7B2B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8684BE66-7EA5-9048-997D-AC374C945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9E5B078-C760-144B-90CC-21CAE57DD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535C08C-A10F-2E43-BC19-CD16158A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D527526-E52E-774F-AB2C-ED0128825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084-90C3-BD4F-804B-4590A0A4DA41}" type="slidenum">
              <a:rPr lang="x-none" smtClean="0"/>
              <a:t>‹#›</a:t>
            </a:fld>
            <a:endParaRPr lang="x-none"/>
          </a:p>
        </p:txBody>
      </p:sp>
    </p:spTree>
    <p:extLst>
      <p:ext uri="{BB962C8B-B14F-4D97-AF65-F5344CB8AC3E}">
        <p14:creationId xmlns:p14="http://schemas.microsoft.com/office/powerpoint/2010/main" val="25278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video" Target="https://www.youtube.com/embed/Cxf_SRCcaGo?feature=oembed" TargetMode="External"/><Relationship Id="rId4" Type="http://schemas.openxmlformats.org/officeDocument/2006/relationships/hyperlink" Target="https://youtu.be/Cxf_SRCcaG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msn.com/en-us/money/careersandeducation/12-business-leaders-share-how-they-lead-their-teams-through-a-crisis/ar-BB1ewEhz?ocid=BingNewsSearch" TargetMode="External"/><Relationship Id="rId2" Type="http://schemas.openxmlformats.org/officeDocument/2006/relationships/hyperlink" Target="https://www.fastcompany.com/90497257/7-tricks-for-making-good-decisions-in-times-of-crisis?position=9&amp;campaign_date=12102020" TargetMode="External"/><Relationship Id="rId1" Type="http://schemas.openxmlformats.org/officeDocument/2006/relationships/slideLayout" Target="../slideLayouts/slideLayout15.xml"/><Relationship Id="rId6" Type="http://schemas.openxmlformats.org/officeDocument/2006/relationships/hyperlink" Target="https://www.psychologytoday.com/us/blog/pressure-proof/202004/the-art-making-tough-decisions-in-crisis" TargetMode="External"/><Relationship Id="rId5" Type="http://schemas.openxmlformats.org/officeDocument/2006/relationships/hyperlink" Target="https://www.mckinsey.com/business-functions/organization/our-insights/decision-making-in-uncertain-times" TargetMode="External"/><Relationship Id="rId4" Type="http://schemas.openxmlformats.org/officeDocument/2006/relationships/hyperlink" Target="https://www.themandarin.com.au/151128-reflecting-on-the-lessons-from-crisis-management-and-rapid-recovery/"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heRCxqQmrGQ" TargetMode="External"/><Relationship Id="rId3" Type="http://schemas.openxmlformats.org/officeDocument/2006/relationships/video" Target="https://www.youtube.com/embed/heRCxqQmrGQ?feature=oembed" TargetMode="External"/><Relationship Id="rId7" Type="http://schemas.openxmlformats.org/officeDocument/2006/relationships/image" Target="../media/image6.emf"/><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7.xml"/><Relationship Id="rId10" Type="http://schemas.openxmlformats.org/officeDocument/2006/relationships/image" Target="../media/image10.jpeg"/><Relationship Id="rId4" Type="http://schemas.openxmlformats.org/officeDocument/2006/relationships/slideLayout" Target="../slideLayouts/slideLayout15.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6.emf"/><Relationship Id="rId5" Type="http://schemas.openxmlformats.org/officeDocument/2006/relationships/oleObject" Target="../embeddings/oleObject25.bin"/><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6.emf"/><Relationship Id="rId5" Type="http://schemas.openxmlformats.org/officeDocument/2006/relationships/oleObject" Target="../embeddings/oleObject29.bin"/><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6.emf"/><Relationship Id="rId5" Type="http://schemas.openxmlformats.org/officeDocument/2006/relationships/oleObject" Target="../embeddings/oleObject30.bin"/><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1.xml"/><Relationship Id="rId1" Type="http://schemas.openxmlformats.org/officeDocument/2006/relationships/vmlDrawing" Target="../drawings/vmlDrawing31.vml"/><Relationship Id="rId6" Type="http://schemas.openxmlformats.org/officeDocument/2006/relationships/image" Target="../media/image6.emf"/><Relationship Id="rId5" Type="http://schemas.openxmlformats.org/officeDocument/2006/relationships/oleObject" Target="../embeddings/oleObject31.bin"/><Relationship Id="rId4"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6.emf"/><Relationship Id="rId5" Type="http://schemas.openxmlformats.org/officeDocument/2006/relationships/oleObject" Target="../embeddings/oleObject32.bin"/><Relationship Id="rId4"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SEfgCqnMl5E&amp;t=198s" TargetMode="External"/><Relationship Id="rId3" Type="http://schemas.openxmlformats.org/officeDocument/2006/relationships/video" Target="https://www.youtube.com/embed/SEfgCqnMl5E?feature=oembed" TargetMode="External"/><Relationship Id="rId7" Type="http://schemas.openxmlformats.org/officeDocument/2006/relationships/image" Target="../media/image6.emf"/><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8.xml"/><Relationship Id="rId10" Type="http://schemas.openxmlformats.org/officeDocument/2006/relationships/image" Target="../media/image8.jpeg"/><Relationship Id="rId4" Type="http://schemas.openxmlformats.org/officeDocument/2006/relationships/slideLayout" Target="../slideLayouts/slideLayout15.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1" y="4930199"/>
            <a:ext cx="6885645" cy="697353"/>
          </a:xfrm>
        </p:spPr>
        <p:txBody>
          <a:bodyPr/>
          <a:lstStyle/>
          <a:p>
            <a:r>
              <a:rPr lang="en-GB" sz="4800" dirty="0"/>
              <a:t>Leadership In Crisis</a:t>
            </a:r>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MODULE 6</a:t>
            </a:r>
          </a:p>
        </p:txBody>
      </p:sp>
      <p:sp>
        <p:nvSpPr>
          <p:cNvPr id="5" name="TextBox 4">
            <a:extLst>
              <a:ext uri="{FF2B5EF4-FFF2-40B4-BE49-F238E27FC236}">
                <a16:creationId xmlns:a16="http://schemas.microsoft.com/office/drawing/2014/main" xmlns="" id="{93C5FA55-81F0-4CA0-B9E5-2A53A523B18F}"/>
              </a:ext>
            </a:extLst>
          </p:cNvPr>
          <p:cNvSpPr txBox="1"/>
          <p:nvPr/>
        </p:nvSpPr>
        <p:spPr>
          <a:xfrm>
            <a:off x="658585" y="5950608"/>
            <a:ext cx="10510157" cy="1477328"/>
          </a:xfrm>
          <a:prstGeom prst="rect">
            <a:avLst/>
          </a:prstGeom>
          <a:noFill/>
        </p:spPr>
        <p:txBody>
          <a:bodyPr wrap="square">
            <a:spAutoFit/>
          </a:bodyPr>
          <a:lstStyle/>
          <a:p>
            <a:r>
              <a:rPr lang="en-GB"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r>
              <a:rPr lang="en-GB"/>
              <a:t> </a:t>
            </a:r>
          </a:p>
          <a:p>
            <a:endParaRPr lang="en-IE" sz="1800" dirty="0">
              <a:solidFill>
                <a:schemeClr val="bg1"/>
              </a:solidFill>
            </a:endParaRPr>
          </a:p>
        </p:txBody>
      </p:sp>
    </p:spTree>
    <p:extLst>
      <p:ext uri="{BB962C8B-B14F-4D97-AF65-F5344CB8AC3E}">
        <p14:creationId xmlns:p14="http://schemas.microsoft.com/office/powerpoint/2010/main" val="57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68896" y="585584"/>
            <a:ext cx="8852375" cy="697353"/>
          </a:xfrm>
        </p:spPr>
        <p:txBody>
          <a:bodyPr>
            <a:normAutofit/>
          </a:bodyPr>
          <a:lstStyle/>
          <a:p>
            <a:r>
              <a:rPr lang="en-GB" dirty="0"/>
              <a:t>Leadership competence in crises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88691" y="2066291"/>
            <a:ext cx="2810071" cy="339866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Crisis management requires sovereign and quick decisions. This is because the usual standard behaviour patterns and strategies are usually not sufficient to overcome a crisis.</a:t>
            </a:r>
          </a:p>
          <a:p>
            <a:pPr algn="l">
              <a:lnSpc>
                <a:spcPts val="1500"/>
              </a:lnSpc>
              <a:spcBef>
                <a:spcPts val="600"/>
              </a:spcBef>
            </a:pPr>
            <a:endParaRPr lang="en-GB" sz="1400" dirty="0">
              <a:latin typeface="+mj-lt"/>
              <a:sym typeface="Wingdings" panose="05000000000000000000" pitchFamily="2" charset="2"/>
            </a:endParaRPr>
          </a:p>
        </p:txBody>
      </p:sp>
      <p:sp>
        <p:nvSpPr>
          <p:cNvPr id="5" name="Shape 3160">
            <a:extLst>
              <a:ext uri="{FF2B5EF4-FFF2-40B4-BE49-F238E27FC236}">
                <a16:creationId xmlns:a16="http://schemas.microsoft.com/office/drawing/2014/main" xmlns="" id="{39478F7F-7DB6-4B09-ABCC-9AE41094D595}"/>
              </a:ext>
            </a:extLst>
          </p:cNvPr>
          <p:cNvSpPr/>
          <p:nvPr/>
        </p:nvSpPr>
        <p:spPr>
          <a:xfrm>
            <a:off x="8170983" y="2144477"/>
            <a:ext cx="3132743" cy="1867689"/>
          </a:xfrm>
          <a:custGeom>
            <a:avLst/>
            <a:gdLst/>
            <a:ahLst/>
            <a:cxnLst/>
            <a:rect l="0" t="0" r="0" b="0"/>
            <a:pathLst>
              <a:path w="120000" h="120000" extrusionOk="0">
                <a:moveTo>
                  <a:pt x="114578" y="71489"/>
                </a:moveTo>
                <a:cubicBezTo>
                  <a:pt x="119999" y="65106"/>
                  <a:pt x="119999" y="54893"/>
                  <a:pt x="114578" y="48510"/>
                </a:cubicBezTo>
                <a:cubicBezTo>
                  <a:pt x="78795" y="6382"/>
                  <a:pt x="78795" y="6382"/>
                  <a:pt x="78795" y="6382"/>
                </a:cubicBezTo>
                <a:cubicBezTo>
                  <a:pt x="73373" y="0"/>
                  <a:pt x="69036" y="2127"/>
                  <a:pt x="69036" y="11063"/>
                </a:cubicBezTo>
                <a:cubicBezTo>
                  <a:pt x="69036" y="11063"/>
                  <a:pt x="69036" y="11063"/>
                  <a:pt x="69036" y="11063"/>
                </a:cubicBezTo>
                <a:cubicBezTo>
                  <a:pt x="69036" y="20000"/>
                  <a:pt x="62891" y="27659"/>
                  <a:pt x="55301" y="27659"/>
                </a:cubicBezTo>
                <a:cubicBezTo>
                  <a:pt x="13734" y="27659"/>
                  <a:pt x="13734" y="27659"/>
                  <a:pt x="13734" y="27659"/>
                </a:cubicBezTo>
                <a:cubicBezTo>
                  <a:pt x="6144" y="27659"/>
                  <a:pt x="0" y="34893"/>
                  <a:pt x="0" y="43829"/>
                </a:cubicBezTo>
                <a:cubicBezTo>
                  <a:pt x="0" y="76170"/>
                  <a:pt x="0" y="76170"/>
                  <a:pt x="0" y="76170"/>
                </a:cubicBezTo>
                <a:cubicBezTo>
                  <a:pt x="0" y="85106"/>
                  <a:pt x="6144" y="92765"/>
                  <a:pt x="13734"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373" y="120000"/>
                  <a:pt x="78795" y="113617"/>
                </a:cubicBezTo>
                <a:lnTo>
                  <a:pt x="114578" y="71489"/>
                </a:lnTo>
                <a:close/>
              </a:path>
            </a:pathLst>
          </a:custGeom>
          <a:solidFill>
            <a:schemeClr val="accent3"/>
          </a:solidFill>
          <a:ln/>
          <a:effectLst/>
        </p:spPr>
        <p:style>
          <a:lnRef idx="0">
            <a:schemeClr val="accent3"/>
          </a:lnRef>
          <a:fillRef idx="3">
            <a:schemeClr val="accent3"/>
          </a:fillRef>
          <a:effectRef idx="3">
            <a:schemeClr val="accent3"/>
          </a:effectRef>
          <a:fontRef idx="minor">
            <a:schemeClr val="lt1"/>
          </a:fontRef>
        </p:style>
        <p:txBody>
          <a:bodyPr lIns="45706" tIns="22846" rIns="45706" bIns="22846" anchor="t" anchorCtr="0">
            <a:noAutofit/>
          </a:bodyPr>
          <a:lstStyle/>
          <a:p>
            <a:pPr algn="just">
              <a:buClr>
                <a:srgbClr val="000000"/>
              </a:buClr>
            </a:pPr>
            <a:endParaRPr lang="en-GB" sz="90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Shape 3164">
            <a:extLst>
              <a:ext uri="{FF2B5EF4-FFF2-40B4-BE49-F238E27FC236}">
                <a16:creationId xmlns:a16="http://schemas.microsoft.com/office/drawing/2014/main" xmlns="" id="{D3D999FD-48DD-445D-9AE4-6E2D63BA03C3}"/>
              </a:ext>
            </a:extLst>
          </p:cNvPr>
          <p:cNvSpPr/>
          <p:nvPr/>
        </p:nvSpPr>
        <p:spPr>
          <a:xfrm>
            <a:off x="5999755" y="2146998"/>
            <a:ext cx="3132743" cy="1867687"/>
          </a:xfrm>
          <a:custGeom>
            <a:avLst/>
            <a:gdLst/>
            <a:ahLst/>
            <a:cxnLst/>
            <a:rect l="0" t="0" r="0" b="0"/>
            <a:pathLst>
              <a:path w="120000" h="120000" extrusionOk="0">
                <a:moveTo>
                  <a:pt x="114939" y="71489"/>
                </a:moveTo>
                <a:cubicBezTo>
                  <a:pt x="119999" y="65106"/>
                  <a:pt x="119999" y="54893"/>
                  <a:pt x="114939" y="48510"/>
                </a:cubicBezTo>
                <a:cubicBezTo>
                  <a:pt x="79156" y="6382"/>
                  <a:pt x="79156" y="6382"/>
                  <a:pt x="79156" y="6382"/>
                </a:cubicBezTo>
                <a:cubicBezTo>
                  <a:pt x="73734" y="0"/>
                  <a:pt x="69397" y="2127"/>
                  <a:pt x="69397" y="11063"/>
                </a:cubicBezTo>
                <a:cubicBezTo>
                  <a:pt x="69397" y="11063"/>
                  <a:pt x="69397" y="11063"/>
                  <a:pt x="69397" y="11063"/>
                </a:cubicBezTo>
                <a:cubicBezTo>
                  <a:pt x="69397"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397" y="100000"/>
                  <a:pt x="69397" y="108936"/>
                </a:cubicBezTo>
                <a:cubicBezTo>
                  <a:pt x="69397" y="108936"/>
                  <a:pt x="69397" y="108936"/>
                  <a:pt x="69397" y="108936"/>
                </a:cubicBezTo>
                <a:cubicBezTo>
                  <a:pt x="69397" y="117872"/>
                  <a:pt x="73734" y="120000"/>
                  <a:pt x="79156" y="113617"/>
                </a:cubicBezTo>
                <a:lnTo>
                  <a:pt x="114939" y="71489"/>
                </a:lnTo>
                <a:close/>
              </a:path>
            </a:pathLst>
          </a:custGeom>
          <a:solidFill>
            <a:schemeClr val="accent2"/>
          </a:solidFill>
          <a:ln/>
          <a:effectLst/>
        </p:spPr>
        <p:style>
          <a:lnRef idx="0">
            <a:schemeClr val="accent2"/>
          </a:lnRef>
          <a:fillRef idx="3">
            <a:schemeClr val="accent2"/>
          </a:fillRef>
          <a:effectRef idx="3">
            <a:schemeClr val="accent2"/>
          </a:effectRef>
          <a:fontRef idx="minor">
            <a:schemeClr val="lt1"/>
          </a:fontRef>
        </p:style>
        <p:txBody>
          <a:bodyPr lIns="45706" tIns="22846" rIns="45706" bIns="22846" anchor="t" anchorCtr="0">
            <a:noAutofit/>
          </a:bodyPr>
          <a:lstStyle/>
          <a:p>
            <a:pPr algn="just">
              <a:buClr>
                <a:srgbClr val="000000"/>
              </a:buClr>
            </a:pPr>
            <a:endParaRPr lang="en-GB" sz="90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7" name="Shape 3167">
            <a:extLst>
              <a:ext uri="{FF2B5EF4-FFF2-40B4-BE49-F238E27FC236}">
                <a16:creationId xmlns:a16="http://schemas.microsoft.com/office/drawing/2014/main" xmlns="" id="{21F33F06-EBE1-4072-9812-8B673AFCF7FF}"/>
              </a:ext>
            </a:extLst>
          </p:cNvPr>
          <p:cNvSpPr>
            <a:spLocks noChangeAspect="1"/>
          </p:cNvSpPr>
          <p:nvPr/>
        </p:nvSpPr>
        <p:spPr>
          <a:xfrm>
            <a:off x="4101737" y="2144476"/>
            <a:ext cx="2869946" cy="1867660"/>
          </a:xfrm>
          <a:custGeom>
            <a:avLst/>
            <a:gdLst/>
            <a:ahLst/>
            <a:cxnLst/>
            <a:rect l="0" t="0" r="0" b="0"/>
            <a:pathLst>
              <a:path w="120000" h="120000" extrusionOk="0">
                <a:moveTo>
                  <a:pt x="68202" y="5"/>
                </a:moveTo>
                <a:cubicBezTo>
                  <a:pt x="69981" y="99"/>
                  <a:pt x="72131" y="1352"/>
                  <a:pt x="74454" y="3859"/>
                </a:cubicBezTo>
                <a:cubicBezTo>
                  <a:pt x="74454" y="3859"/>
                  <a:pt x="74454" y="3859"/>
                  <a:pt x="115352" y="47969"/>
                </a:cubicBezTo>
                <a:cubicBezTo>
                  <a:pt x="121549" y="54653"/>
                  <a:pt x="121549" y="65346"/>
                  <a:pt x="115352" y="72030"/>
                </a:cubicBezTo>
                <a:lnTo>
                  <a:pt x="74454" y="116140"/>
                </a:lnTo>
                <a:cubicBezTo>
                  <a:pt x="68258" y="122824"/>
                  <a:pt x="63300" y="120596"/>
                  <a:pt x="63300" y="111239"/>
                </a:cubicBezTo>
                <a:cubicBezTo>
                  <a:pt x="63300" y="101882"/>
                  <a:pt x="56278" y="94308"/>
                  <a:pt x="47602" y="94308"/>
                </a:cubicBezTo>
                <a:cubicBezTo>
                  <a:pt x="47602" y="94308"/>
                  <a:pt x="47602" y="94308"/>
                  <a:pt x="95" y="94308"/>
                </a:cubicBezTo>
                <a:lnTo>
                  <a:pt x="0" y="94297"/>
                </a:lnTo>
                <a:lnTo>
                  <a:pt x="411" y="94297"/>
                </a:lnTo>
                <a:cubicBezTo>
                  <a:pt x="3199" y="94297"/>
                  <a:pt x="3199" y="94297"/>
                  <a:pt x="3199" y="94297"/>
                </a:cubicBezTo>
                <a:cubicBezTo>
                  <a:pt x="23442" y="72013"/>
                  <a:pt x="23442" y="72013"/>
                  <a:pt x="23442" y="72013"/>
                </a:cubicBezTo>
                <a:cubicBezTo>
                  <a:pt x="29639" y="65328"/>
                  <a:pt x="29639" y="54632"/>
                  <a:pt x="23442" y="47947"/>
                </a:cubicBezTo>
                <a:cubicBezTo>
                  <a:pt x="5730" y="28838"/>
                  <a:pt x="3515" y="26450"/>
                  <a:pt x="3239" y="26151"/>
                </a:cubicBezTo>
                <a:lnTo>
                  <a:pt x="3225" y="26137"/>
                </a:lnTo>
                <a:lnTo>
                  <a:pt x="4073" y="26137"/>
                </a:lnTo>
                <a:cubicBezTo>
                  <a:pt x="9188" y="26137"/>
                  <a:pt x="20879" y="26137"/>
                  <a:pt x="47602" y="26137"/>
                </a:cubicBezTo>
                <a:cubicBezTo>
                  <a:pt x="56278" y="26137"/>
                  <a:pt x="63300" y="18117"/>
                  <a:pt x="63300" y="8760"/>
                </a:cubicBezTo>
                <a:cubicBezTo>
                  <a:pt x="63300" y="2912"/>
                  <a:pt x="65237" y="-150"/>
                  <a:pt x="68202" y="5"/>
                </a:cubicBezTo>
                <a:close/>
              </a:path>
            </a:pathLst>
          </a:custGeom>
          <a:solidFill>
            <a:schemeClr val="accent1"/>
          </a:solidFill>
          <a:ln/>
          <a:effectLst/>
        </p:spPr>
        <p:style>
          <a:lnRef idx="0">
            <a:schemeClr val="accent1"/>
          </a:lnRef>
          <a:fillRef idx="3">
            <a:schemeClr val="accent1"/>
          </a:fillRef>
          <a:effectRef idx="3">
            <a:schemeClr val="accent1"/>
          </a:effectRef>
          <a:fontRef idx="minor">
            <a:schemeClr val="lt1"/>
          </a:fontRef>
        </p:style>
        <p:txBody>
          <a:bodyPr lIns="45706" tIns="22846" rIns="45706" bIns="22846" anchor="t" anchorCtr="0">
            <a:noAutofit/>
          </a:bodyPr>
          <a:lstStyle/>
          <a:p>
            <a:pPr algn="just">
              <a:buClr>
                <a:srgbClr val="000000"/>
              </a:buClr>
            </a:pPr>
            <a:endParaRPr lang="en-GB" sz="90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1" name="TextBox 37">
            <a:extLst>
              <a:ext uri="{FF2B5EF4-FFF2-40B4-BE49-F238E27FC236}">
                <a16:creationId xmlns:a16="http://schemas.microsoft.com/office/drawing/2014/main" xmlns="" id="{30D77FA7-A2B5-4ACA-93DC-EB01008601AD}"/>
              </a:ext>
            </a:extLst>
          </p:cNvPr>
          <p:cNvSpPr txBox="1"/>
          <p:nvPr/>
        </p:nvSpPr>
        <p:spPr>
          <a:xfrm>
            <a:off x="4881937" y="2743275"/>
            <a:ext cx="1464824" cy="707886"/>
          </a:xfrm>
          <a:prstGeom prst="rect">
            <a:avLst/>
          </a:prstGeom>
          <a:noFill/>
        </p:spPr>
        <p:txBody>
          <a:bodyPr wrap="none" rtlCol="0" anchor="ctr" anchorCtr="0">
            <a:spAutoFit/>
          </a:bodyPr>
          <a:lstStyle/>
          <a:p>
            <a:pPr algn="ctr"/>
            <a:r>
              <a:rPr lang="en-GB" sz="2000" b="1" spc="113" dirty="0">
                <a:solidFill>
                  <a:schemeClr val="bg1"/>
                </a:solidFill>
                <a:latin typeface="+mj-lt"/>
                <a:ea typeface="League Spartan" charset="0"/>
                <a:cs typeface="Poppins" pitchFamily="2" charset="77"/>
              </a:rPr>
              <a:t>Before the </a:t>
            </a:r>
          </a:p>
          <a:p>
            <a:pPr algn="ctr"/>
            <a:r>
              <a:rPr lang="en-GB" sz="2000" b="1" spc="113" dirty="0">
                <a:solidFill>
                  <a:schemeClr val="bg1"/>
                </a:solidFill>
                <a:latin typeface="+mj-lt"/>
                <a:ea typeface="League Spartan" charset="0"/>
                <a:cs typeface="Poppins" pitchFamily="2" charset="77"/>
              </a:rPr>
              <a:t>Crisis</a:t>
            </a:r>
          </a:p>
        </p:txBody>
      </p:sp>
      <p:sp>
        <p:nvSpPr>
          <p:cNvPr id="12" name="TextBox 38">
            <a:extLst>
              <a:ext uri="{FF2B5EF4-FFF2-40B4-BE49-F238E27FC236}">
                <a16:creationId xmlns:a16="http://schemas.microsoft.com/office/drawing/2014/main" xmlns="" id="{EF4FBA2D-458D-4376-B42A-0AF9B25D8286}"/>
              </a:ext>
            </a:extLst>
          </p:cNvPr>
          <p:cNvSpPr txBox="1"/>
          <p:nvPr/>
        </p:nvSpPr>
        <p:spPr>
          <a:xfrm>
            <a:off x="7005413" y="2897163"/>
            <a:ext cx="1636217" cy="400110"/>
          </a:xfrm>
          <a:prstGeom prst="rect">
            <a:avLst/>
          </a:prstGeom>
          <a:noFill/>
        </p:spPr>
        <p:txBody>
          <a:bodyPr wrap="none" rtlCol="0" anchor="ctr" anchorCtr="0">
            <a:spAutoFit/>
          </a:bodyPr>
          <a:lstStyle/>
          <a:p>
            <a:pPr algn="ctr"/>
            <a:r>
              <a:rPr lang="en-GB" sz="2000" b="1" spc="113" dirty="0">
                <a:solidFill>
                  <a:schemeClr val="bg1"/>
                </a:solidFill>
                <a:latin typeface="+mj-lt"/>
                <a:ea typeface="League Spartan" charset="0"/>
                <a:cs typeface="Poppins" pitchFamily="2" charset="77"/>
              </a:rPr>
              <a:t>During Crisis</a:t>
            </a:r>
          </a:p>
        </p:txBody>
      </p:sp>
      <p:sp>
        <p:nvSpPr>
          <p:cNvPr id="13" name="TextBox 39">
            <a:extLst>
              <a:ext uri="{FF2B5EF4-FFF2-40B4-BE49-F238E27FC236}">
                <a16:creationId xmlns:a16="http://schemas.microsoft.com/office/drawing/2014/main" xmlns="" id="{5A2A2922-9074-4790-953B-615D86EA901B}"/>
              </a:ext>
            </a:extLst>
          </p:cNvPr>
          <p:cNvSpPr txBox="1"/>
          <p:nvPr/>
        </p:nvSpPr>
        <p:spPr>
          <a:xfrm>
            <a:off x="9244825" y="2897163"/>
            <a:ext cx="1454117" cy="400110"/>
          </a:xfrm>
          <a:prstGeom prst="rect">
            <a:avLst/>
          </a:prstGeom>
          <a:noFill/>
        </p:spPr>
        <p:txBody>
          <a:bodyPr wrap="none" rtlCol="0" anchor="ctr" anchorCtr="0">
            <a:spAutoFit/>
          </a:bodyPr>
          <a:lstStyle/>
          <a:p>
            <a:pPr algn="ctr"/>
            <a:r>
              <a:rPr lang="en-GB" sz="2000" b="1" spc="113" dirty="0">
                <a:solidFill>
                  <a:schemeClr val="bg1"/>
                </a:solidFill>
                <a:latin typeface="+mj-lt"/>
                <a:ea typeface="League Spartan" charset="0"/>
                <a:cs typeface="Poppins" pitchFamily="2" charset="77"/>
              </a:rPr>
              <a:t>After Crisis</a:t>
            </a:r>
          </a:p>
        </p:txBody>
      </p:sp>
      <p:sp>
        <p:nvSpPr>
          <p:cNvPr id="14" name="Subtitle 2">
            <a:extLst>
              <a:ext uri="{FF2B5EF4-FFF2-40B4-BE49-F238E27FC236}">
                <a16:creationId xmlns:a16="http://schemas.microsoft.com/office/drawing/2014/main" xmlns="" id="{A60659F3-F112-45AB-A652-686A273E9847}"/>
              </a:ext>
            </a:extLst>
          </p:cNvPr>
          <p:cNvSpPr txBox="1">
            <a:spLocks/>
          </p:cNvSpPr>
          <p:nvPr/>
        </p:nvSpPr>
        <p:spPr>
          <a:xfrm>
            <a:off x="4397173" y="4163092"/>
            <a:ext cx="1827812" cy="17443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Building trust</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Leadership Training</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Early warning systems</a:t>
            </a:r>
          </a:p>
        </p:txBody>
      </p:sp>
      <p:sp>
        <p:nvSpPr>
          <p:cNvPr id="15" name="Subtitle 2">
            <a:extLst>
              <a:ext uri="{FF2B5EF4-FFF2-40B4-BE49-F238E27FC236}">
                <a16:creationId xmlns:a16="http://schemas.microsoft.com/office/drawing/2014/main" xmlns="" id="{D4B312FE-91E6-4F99-A654-8FBD0214A379}"/>
              </a:ext>
            </a:extLst>
          </p:cNvPr>
          <p:cNvSpPr txBox="1">
            <a:spLocks/>
          </p:cNvSpPr>
          <p:nvPr/>
        </p:nvSpPr>
        <p:spPr>
          <a:xfrm>
            <a:off x="6447209" y="4005634"/>
            <a:ext cx="2248248" cy="285236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Communication</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Priorities</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Civil courage</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Orientation</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Symbolic management</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Recovery Scenarios</a:t>
            </a:r>
          </a:p>
        </p:txBody>
      </p:sp>
      <p:sp>
        <p:nvSpPr>
          <p:cNvPr id="17" name="Subtitle 2">
            <a:extLst>
              <a:ext uri="{FF2B5EF4-FFF2-40B4-BE49-F238E27FC236}">
                <a16:creationId xmlns:a16="http://schemas.microsoft.com/office/drawing/2014/main" xmlns="" id="{6443112D-FE06-42E7-853B-73F3C3A42343}"/>
              </a:ext>
            </a:extLst>
          </p:cNvPr>
          <p:cNvSpPr txBox="1">
            <a:spLocks/>
          </p:cNvSpPr>
          <p:nvPr/>
        </p:nvSpPr>
        <p:spPr>
          <a:xfrm>
            <a:off x="9086788" y="4163092"/>
            <a:ext cx="1827812" cy="17443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Systematic learning</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Succession planning</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Building trust</a:t>
            </a:r>
            <a:endParaRPr lang="en-GB" sz="1600" dirty="0">
              <a:solidFill>
                <a:srgbClr val="245473"/>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56179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91111" y="575374"/>
            <a:ext cx="8852375" cy="697353"/>
          </a:xfrm>
        </p:spPr>
        <p:txBody>
          <a:bodyPr>
            <a:normAutofit/>
          </a:bodyPr>
          <a:lstStyle/>
          <a:p>
            <a:r>
              <a:rPr lang="en-GB" dirty="0"/>
              <a:t>Leadership through charisma</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810071"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Charisma is particularly necessary in corporate management when uncertainty, change, crisis, challenge (or even extraordinary opportunity) is imminent.</a:t>
            </a:r>
            <a:endParaRPr lang="en-GB" sz="2200" dirty="0">
              <a:solidFill>
                <a:srgbClr val="245473"/>
              </a:solidFill>
              <a:latin typeface="+mj-lt"/>
              <a:sym typeface="Wingdings" panose="05000000000000000000" pitchFamily="2" charset="2"/>
            </a:endParaRPr>
          </a:p>
        </p:txBody>
      </p:sp>
      <p:sp>
        <p:nvSpPr>
          <p:cNvPr id="18" name="Freeform 25">
            <a:extLst>
              <a:ext uri="{FF2B5EF4-FFF2-40B4-BE49-F238E27FC236}">
                <a16:creationId xmlns:a16="http://schemas.microsoft.com/office/drawing/2014/main" xmlns="" id="{0E91ECD7-852D-4FC5-A858-3ADB0C8AA800}"/>
              </a:ext>
            </a:extLst>
          </p:cNvPr>
          <p:cNvSpPr>
            <a:spLocks/>
          </p:cNvSpPr>
          <p:nvPr/>
        </p:nvSpPr>
        <p:spPr bwMode="auto">
          <a:xfrm>
            <a:off x="6689529" y="2142491"/>
            <a:ext cx="2418962" cy="2566212"/>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chemeClr val="accent2"/>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19" name="Freeform 26">
            <a:extLst>
              <a:ext uri="{FF2B5EF4-FFF2-40B4-BE49-F238E27FC236}">
                <a16:creationId xmlns:a16="http://schemas.microsoft.com/office/drawing/2014/main" xmlns="" id="{C493A102-BC2C-4835-8272-C95741CAF90F}"/>
              </a:ext>
            </a:extLst>
          </p:cNvPr>
          <p:cNvSpPr>
            <a:spLocks noEditPoints="1"/>
          </p:cNvSpPr>
          <p:nvPr/>
        </p:nvSpPr>
        <p:spPr bwMode="auto">
          <a:xfrm>
            <a:off x="5381717" y="2153162"/>
            <a:ext cx="2571548" cy="238161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1"/>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0" name="Freeform 27">
            <a:extLst>
              <a:ext uri="{FF2B5EF4-FFF2-40B4-BE49-F238E27FC236}">
                <a16:creationId xmlns:a16="http://schemas.microsoft.com/office/drawing/2014/main" xmlns="" id="{32FBEF31-0D59-44B5-B31C-31B239A37595}"/>
              </a:ext>
            </a:extLst>
          </p:cNvPr>
          <p:cNvSpPr>
            <a:spLocks/>
          </p:cNvSpPr>
          <p:nvPr/>
        </p:nvSpPr>
        <p:spPr bwMode="auto">
          <a:xfrm>
            <a:off x="6017299" y="3150838"/>
            <a:ext cx="2576882" cy="2558743"/>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3"/>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5" name="TextBox 28">
            <a:extLst>
              <a:ext uri="{FF2B5EF4-FFF2-40B4-BE49-F238E27FC236}">
                <a16:creationId xmlns:a16="http://schemas.microsoft.com/office/drawing/2014/main" xmlns="" id="{B29507C6-5488-498F-9B5B-3719E7CB7837}"/>
              </a:ext>
            </a:extLst>
          </p:cNvPr>
          <p:cNvSpPr txBox="1"/>
          <p:nvPr/>
        </p:nvSpPr>
        <p:spPr>
          <a:xfrm>
            <a:off x="9108491" y="2367913"/>
            <a:ext cx="2355165" cy="954107"/>
          </a:xfrm>
          <a:prstGeom prst="rect">
            <a:avLst/>
          </a:prstGeom>
          <a:noFill/>
        </p:spPr>
        <p:txBody>
          <a:bodyPr wrap="square" rtlCol="0" anchor="t" anchorCtr="0">
            <a:spAutoFit/>
          </a:bodyPr>
          <a:lstStyle/>
          <a:p>
            <a:r>
              <a:rPr lang="en-GB" sz="2800" b="1" dirty="0">
                <a:solidFill>
                  <a:schemeClr val="accent2"/>
                </a:solidFill>
                <a:latin typeface="+mj-lt"/>
                <a:ea typeface="League Spartan" charset="0"/>
                <a:cs typeface="Poppins" pitchFamily="2" charset="77"/>
              </a:rPr>
              <a:t>Source of Charisma: Trust</a:t>
            </a:r>
          </a:p>
        </p:txBody>
      </p:sp>
      <p:sp>
        <p:nvSpPr>
          <p:cNvPr id="26" name="Subtitle 2">
            <a:extLst>
              <a:ext uri="{FF2B5EF4-FFF2-40B4-BE49-F238E27FC236}">
                <a16:creationId xmlns:a16="http://schemas.microsoft.com/office/drawing/2014/main" xmlns="" id="{8049C4AA-DC21-4A1F-89F1-6A46D0ADAD96}"/>
              </a:ext>
            </a:extLst>
          </p:cNvPr>
          <p:cNvSpPr txBox="1">
            <a:spLocks/>
          </p:cNvSpPr>
          <p:nvPr/>
        </p:nvSpPr>
        <p:spPr>
          <a:xfrm>
            <a:off x="8745658" y="5018100"/>
            <a:ext cx="1979393" cy="9764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Hope</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Fitness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Competence</a:t>
            </a:r>
          </a:p>
        </p:txBody>
      </p:sp>
      <p:sp>
        <p:nvSpPr>
          <p:cNvPr id="27" name="TextBox 30">
            <a:extLst>
              <a:ext uri="{FF2B5EF4-FFF2-40B4-BE49-F238E27FC236}">
                <a16:creationId xmlns:a16="http://schemas.microsoft.com/office/drawing/2014/main" xmlns="" id="{C1AE4EAE-B7A7-4783-B131-43A40E914F20}"/>
              </a:ext>
            </a:extLst>
          </p:cNvPr>
          <p:cNvSpPr txBox="1"/>
          <p:nvPr/>
        </p:nvSpPr>
        <p:spPr>
          <a:xfrm>
            <a:off x="8689207" y="4608977"/>
            <a:ext cx="1332737" cy="400110"/>
          </a:xfrm>
          <a:prstGeom prst="rect">
            <a:avLst/>
          </a:prstGeom>
          <a:noFill/>
        </p:spPr>
        <p:txBody>
          <a:bodyPr wrap="none" rtlCol="0" anchor="t" anchorCtr="0">
            <a:spAutoFit/>
          </a:bodyPr>
          <a:lstStyle/>
          <a:p>
            <a:r>
              <a:rPr lang="en-GB" sz="2000" b="1" dirty="0">
                <a:solidFill>
                  <a:schemeClr val="accent3"/>
                </a:solidFill>
                <a:latin typeface="+mj-lt"/>
                <a:ea typeface="League Spartan" charset="0"/>
                <a:cs typeface="Poppins" pitchFamily="2" charset="77"/>
              </a:rPr>
              <a:t>Confidence</a:t>
            </a:r>
          </a:p>
        </p:txBody>
      </p:sp>
      <p:sp>
        <p:nvSpPr>
          <p:cNvPr id="28" name="Subtitle 2">
            <a:extLst>
              <a:ext uri="{FF2B5EF4-FFF2-40B4-BE49-F238E27FC236}">
                <a16:creationId xmlns:a16="http://schemas.microsoft.com/office/drawing/2014/main" xmlns="" id="{F94C9FB3-A1C4-49F4-862A-841D97308E5E}"/>
              </a:ext>
            </a:extLst>
          </p:cNvPr>
          <p:cNvSpPr txBox="1">
            <a:spLocks/>
          </p:cNvSpPr>
          <p:nvPr/>
        </p:nvSpPr>
        <p:spPr>
          <a:xfrm>
            <a:off x="3859839" y="3768205"/>
            <a:ext cx="1979393" cy="108107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Honesty</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Principles</a:t>
            </a:r>
          </a:p>
          <a:p>
            <a:pPr marL="182563" indent="-182563"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Humanism</a:t>
            </a:r>
          </a:p>
        </p:txBody>
      </p:sp>
      <p:sp>
        <p:nvSpPr>
          <p:cNvPr id="29" name="TextBox 32">
            <a:extLst>
              <a:ext uri="{FF2B5EF4-FFF2-40B4-BE49-F238E27FC236}">
                <a16:creationId xmlns:a16="http://schemas.microsoft.com/office/drawing/2014/main" xmlns="" id="{F6B5B5E5-539C-4F69-9C61-FB31D02B4234}"/>
              </a:ext>
            </a:extLst>
          </p:cNvPr>
          <p:cNvSpPr txBox="1"/>
          <p:nvPr/>
        </p:nvSpPr>
        <p:spPr>
          <a:xfrm>
            <a:off x="3514744" y="3337841"/>
            <a:ext cx="1035668" cy="400110"/>
          </a:xfrm>
          <a:prstGeom prst="rect">
            <a:avLst/>
          </a:prstGeom>
          <a:noFill/>
        </p:spPr>
        <p:txBody>
          <a:bodyPr wrap="none" rtlCol="0" anchor="t" anchorCtr="0">
            <a:spAutoFit/>
          </a:bodyPr>
          <a:lstStyle/>
          <a:p>
            <a:pPr algn="r"/>
            <a:r>
              <a:rPr lang="en-GB" sz="2000" b="1" dirty="0">
                <a:solidFill>
                  <a:schemeClr val="accent1"/>
                </a:solidFill>
                <a:latin typeface="+mj-lt"/>
                <a:ea typeface="League Spartan" charset="0"/>
                <a:cs typeface="Poppins" pitchFamily="2" charset="77"/>
              </a:rPr>
              <a:t>Integrity</a:t>
            </a:r>
          </a:p>
        </p:txBody>
      </p:sp>
    </p:spTree>
    <p:extLst>
      <p:ext uri="{BB962C8B-B14F-4D97-AF65-F5344CB8AC3E}">
        <p14:creationId xmlns:p14="http://schemas.microsoft.com/office/powerpoint/2010/main" val="388932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51125" y="555011"/>
            <a:ext cx="8852375" cy="697353"/>
          </a:xfrm>
        </p:spPr>
        <p:txBody>
          <a:bodyPr>
            <a:normAutofit/>
          </a:bodyPr>
          <a:lstStyle/>
          <a:p>
            <a:r>
              <a:rPr lang="en-GB" dirty="0"/>
              <a:t>5 important tips for leading in the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6768" y="1989057"/>
            <a:ext cx="2868715" cy="459130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The important thing now is that you don't duck away just at that moment. Take on the role of the one who leads, who helps others. If you actively take on this role, it will also help you yourself to deal with fear better.</a:t>
            </a:r>
          </a:p>
          <a:p>
            <a:pPr algn="l">
              <a:lnSpc>
                <a:spcPct val="100000"/>
              </a:lnSpc>
              <a:spcBef>
                <a:spcPts val="600"/>
              </a:spcBef>
            </a:pPr>
            <a:r>
              <a:rPr lang="en-GB" altLang="de-DE" sz="1800" dirty="0">
                <a:solidFill>
                  <a:srgbClr val="245473"/>
                </a:solidFill>
                <a:latin typeface="+mj-lt"/>
              </a:rPr>
              <a:t>Communication is crucial! Explain to your employees how you see the situation and what decisions you are making or will make and most importantly: explain why they are doing certain things.</a:t>
            </a:r>
            <a:endParaRPr lang="en-GB" sz="1800" dirty="0">
              <a:solidFill>
                <a:srgbClr val="245473"/>
              </a:solidFill>
              <a:latin typeface="+mj-lt"/>
              <a:sym typeface="Wingdings" panose="05000000000000000000" pitchFamily="2" charset="2"/>
            </a:endParaRPr>
          </a:p>
        </p:txBody>
      </p:sp>
      <p:grpSp>
        <p:nvGrpSpPr>
          <p:cNvPr id="27" name="Gruppieren 3">
            <a:extLst>
              <a:ext uri="{FF2B5EF4-FFF2-40B4-BE49-F238E27FC236}">
                <a16:creationId xmlns:a16="http://schemas.microsoft.com/office/drawing/2014/main" xmlns="" id="{736A1072-2354-4F4A-A672-F5B459D67D5E}"/>
              </a:ext>
            </a:extLst>
          </p:cNvPr>
          <p:cNvGrpSpPr/>
          <p:nvPr/>
        </p:nvGrpSpPr>
        <p:grpSpPr>
          <a:xfrm>
            <a:off x="2845114" y="1921493"/>
            <a:ext cx="9346886" cy="4590661"/>
            <a:chOff x="3343111" y="2178540"/>
            <a:chExt cx="5363801" cy="3885640"/>
          </a:xfrm>
        </p:grpSpPr>
        <p:sp>
          <p:nvSpPr>
            <p:cNvPr id="48" name="Freeform 204">
              <a:extLst>
                <a:ext uri="{FF2B5EF4-FFF2-40B4-BE49-F238E27FC236}">
                  <a16:creationId xmlns:a16="http://schemas.microsoft.com/office/drawing/2014/main" xmlns="" id="{46EDECB2-F975-4E43-B30F-61BF01B1026B}"/>
                </a:ext>
              </a:extLst>
            </p:cNvPr>
            <p:cNvSpPr>
              <a:spLocks/>
            </p:cNvSpPr>
            <p:nvPr/>
          </p:nvSpPr>
          <p:spPr bwMode="auto">
            <a:xfrm>
              <a:off x="6650416" y="5136639"/>
              <a:ext cx="949528" cy="694947"/>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5">
                <a:alpha val="8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6" name="Freeform 205">
              <a:extLst>
                <a:ext uri="{FF2B5EF4-FFF2-40B4-BE49-F238E27FC236}">
                  <a16:creationId xmlns:a16="http://schemas.microsoft.com/office/drawing/2014/main" xmlns="" id="{20BE1725-D93E-421D-BE8B-A2857B359431}"/>
                </a:ext>
              </a:extLst>
            </p:cNvPr>
            <p:cNvSpPr>
              <a:spLocks/>
            </p:cNvSpPr>
            <p:nvPr/>
          </p:nvSpPr>
          <p:spPr bwMode="auto">
            <a:xfrm>
              <a:off x="6914430" y="4413364"/>
              <a:ext cx="949528" cy="735322"/>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chemeClr val="accent4">
                <a:alpha val="8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4" name="Freeform 206">
              <a:extLst>
                <a:ext uri="{FF2B5EF4-FFF2-40B4-BE49-F238E27FC236}">
                  <a16:creationId xmlns:a16="http://schemas.microsoft.com/office/drawing/2014/main" xmlns="" id="{ABD1B43C-DC0E-4C07-8BE9-498DF93B9E9A}"/>
                </a:ext>
              </a:extLst>
            </p:cNvPr>
            <p:cNvSpPr>
              <a:spLocks/>
            </p:cNvSpPr>
            <p:nvPr/>
          </p:nvSpPr>
          <p:spPr bwMode="auto">
            <a:xfrm>
              <a:off x="7199830" y="3648103"/>
              <a:ext cx="949528" cy="765853"/>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chemeClr val="accent3">
                <a:alpha val="8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3" name="Freeform 207">
              <a:extLst>
                <a:ext uri="{FF2B5EF4-FFF2-40B4-BE49-F238E27FC236}">
                  <a16:creationId xmlns:a16="http://schemas.microsoft.com/office/drawing/2014/main" xmlns="" id="{FEADC6D7-5FA7-4D74-8CFB-59FC3DDA8572}"/>
                </a:ext>
              </a:extLst>
            </p:cNvPr>
            <p:cNvSpPr>
              <a:spLocks/>
            </p:cNvSpPr>
            <p:nvPr/>
          </p:nvSpPr>
          <p:spPr bwMode="auto">
            <a:xfrm>
              <a:off x="7496627" y="2913270"/>
              <a:ext cx="949528" cy="733714"/>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chemeClr val="accent2">
                <a:alpha val="8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28" name="Freeform 208">
              <a:extLst>
                <a:ext uri="{FF2B5EF4-FFF2-40B4-BE49-F238E27FC236}">
                  <a16:creationId xmlns:a16="http://schemas.microsoft.com/office/drawing/2014/main" xmlns="" id="{6FA5178F-0C8E-4CB5-B666-76893F29EC08}"/>
                </a:ext>
              </a:extLst>
            </p:cNvPr>
            <p:cNvSpPr>
              <a:spLocks/>
            </p:cNvSpPr>
            <p:nvPr/>
          </p:nvSpPr>
          <p:spPr bwMode="auto">
            <a:xfrm>
              <a:off x="7757384" y="2178540"/>
              <a:ext cx="949528" cy="736348"/>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1">
                <a:alpha val="80000"/>
              </a:schemeClr>
            </a:solidFill>
            <a:ln>
              <a:noFill/>
            </a:ln>
            <a:effec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29" name="Freeform 47">
              <a:extLst>
                <a:ext uri="{FF2B5EF4-FFF2-40B4-BE49-F238E27FC236}">
                  <a16:creationId xmlns:a16="http://schemas.microsoft.com/office/drawing/2014/main" xmlns="" id="{78E8822D-ADF7-411C-BC12-35DC8E5F0A1A}"/>
                </a:ext>
              </a:extLst>
            </p:cNvPr>
            <p:cNvSpPr>
              <a:spLocks/>
            </p:cNvSpPr>
            <p:nvPr/>
          </p:nvSpPr>
          <p:spPr bwMode="auto">
            <a:xfrm>
              <a:off x="3366279" y="3117113"/>
              <a:ext cx="4373185" cy="737993"/>
            </a:xfrm>
            <a:custGeom>
              <a:avLst/>
              <a:gdLst>
                <a:gd name="connsiteX0" fmla="*/ 0 w 10788489"/>
                <a:gd name="connsiteY0" fmla="*/ 0 h 1967470"/>
                <a:gd name="connsiteX1" fmla="*/ 3767592 w 10788489"/>
                <a:gd name="connsiteY1" fmla="*/ 0 h 1967470"/>
                <a:gd name="connsiteX2" fmla="*/ 3767592 w 10788489"/>
                <a:gd name="connsiteY2" fmla="*/ 16 h 1967470"/>
                <a:gd name="connsiteX3" fmla="*/ 10788489 w 10788489"/>
                <a:gd name="connsiteY3" fmla="*/ 16 h 1967470"/>
                <a:gd name="connsiteX4" fmla="*/ 10084164 w 10788489"/>
                <a:gd name="connsiteY4" fmla="*/ 1967470 h 1967470"/>
                <a:gd name="connsiteX5" fmla="*/ 3767592 w 10788489"/>
                <a:gd name="connsiteY5" fmla="*/ 1967470 h 1967470"/>
                <a:gd name="connsiteX6" fmla="*/ 3767592 w 10788489"/>
                <a:gd name="connsiteY6" fmla="*/ 1963298 h 1967470"/>
                <a:gd name="connsiteX7" fmla="*/ 0 w 10788489"/>
                <a:gd name="connsiteY7" fmla="*/ 1963298 h 196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489" h="1967470">
                  <a:moveTo>
                    <a:pt x="0" y="0"/>
                  </a:moveTo>
                  <a:lnTo>
                    <a:pt x="3767592" y="0"/>
                  </a:lnTo>
                  <a:lnTo>
                    <a:pt x="3767592" y="16"/>
                  </a:lnTo>
                  <a:lnTo>
                    <a:pt x="10788489" y="16"/>
                  </a:lnTo>
                  <a:lnTo>
                    <a:pt x="10084164" y="1967470"/>
                  </a:lnTo>
                  <a:lnTo>
                    <a:pt x="3767592" y="1967470"/>
                  </a:lnTo>
                  <a:lnTo>
                    <a:pt x="3767592" y="1963298"/>
                  </a:lnTo>
                  <a:lnTo>
                    <a:pt x="0" y="19632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GB" sz="2700" dirty="0">
                <a:latin typeface="+mj-lt"/>
              </a:endParaRPr>
            </a:p>
          </p:txBody>
        </p:sp>
        <p:sp>
          <p:nvSpPr>
            <p:cNvPr id="45" name="Freeform 200">
              <a:extLst>
                <a:ext uri="{FF2B5EF4-FFF2-40B4-BE49-F238E27FC236}">
                  <a16:creationId xmlns:a16="http://schemas.microsoft.com/office/drawing/2014/main" xmlns="" id="{9C0B11E5-9F61-4F73-A747-C4450B486B73}"/>
                </a:ext>
              </a:extLst>
            </p:cNvPr>
            <p:cNvSpPr>
              <a:spLocks/>
            </p:cNvSpPr>
            <p:nvPr/>
          </p:nvSpPr>
          <p:spPr bwMode="auto">
            <a:xfrm>
              <a:off x="4779493" y="4594409"/>
              <a:ext cx="2368260" cy="740624"/>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7" name="Freeform 43">
              <a:extLst>
                <a:ext uri="{FF2B5EF4-FFF2-40B4-BE49-F238E27FC236}">
                  <a16:creationId xmlns:a16="http://schemas.microsoft.com/office/drawing/2014/main" xmlns="" id="{B8C4197C-ABF0-4FEC-BE59-6E916F1F6893}"/>
                </a:ext>
              </a:extLst>
            </p:cNvPr>
            <p:cNvSpPr>
              <a:spLocks/>
            </p:cNvSpPr>
            <p:nvPr/>
          </p:nvSpPr>
          <p:spPr bwMode="auto">
            <a:xfrm>
              <a:off x="3366279" y="5333060"/>
              <a:ext cx="3480415" cy="731120"/>
            </a:xfrm>
            <a:custGeom>
              <a:avLst/>
              <a:gdLst>
                <a:gd name="connsiteX0" fmla="*/ 0 w 8679240"/>
                <a:gd name="connsiteY0" fmla="*/ 0 h 1949145"/>
                <a:gd name="connsiteX1" fmla="*/ 3767592 w 8679240"/>
                <a:gd name="connsiteY1" fmla="*/ 0 h 1949145"/>
                <a:gd name="connsiteX2" fmla="*/ 3767592 w 8679240"/>
                <a:gd name="connsiteY2" fmla="*/ 1758 h 1949145"/>
                <a:gd name="connsiteX3" fmla="*/ 8679240 w 8679240"/>
                <a:gd name="connsiteY3" fmla="*/ 1758 h 1949145"/>
                <a:gd name="connsiteX4" fmla="*/ 7978641 w 8679240"/>
                <a:gd name="connsiteY4" fmla="*/ 1944625 h 1949145"/>
                <a:gd name="connsiteX5" fmla="*/ 3767592 w 8679240"/>
                <a:gd name="connsiteY5" fmla="*/ 1944625 h 1949145"/>
                <a:gd name="connsiteX6" fmla="*/ 3767592 w 8679240"/>
                <a:gd name="connsiteY6" fmla="*/ 1949145 h 1949145"/>
                <a:gd name="connsiteX7" fmla="*/ 0 w 8679240"/>
                <a:gd name="connsiteY7" fmla="*/ 1949145 h 19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240" h="1949145">
                  <a:moveTo>
                    <a:pt x="0" y="0"/>
                  </a:moveTo>
                  <a:lnTo>
                    <a:pt x="3767592" y="0"/>
                  </a:lnTo>
                  <a:lnTo>
                    <a:pt x="3767592" y="1758"/>
                  </a:lnTo>
                  <a:lnTo>
                    <a:pt x="8679240" y="1758"/>
                  </a:lnTo>
                  <a:lnTo>
                    <a:pt x="7978641" y="1944625"/>
                  </a:lnTo>
                  <a:lnTo>
                    <a:pt x="3767592" y="1944625"/>
                  </a:lnTo>
                  <a:lnTo>
                    <a:pt x="3767592" y="1949145"/>
                  </a:lnTo>
                  <a:lnTo>
                    <a:pt x="0" y="19491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endParaRPr lang="en-GB" sz="2700" dirty="0">
                <a:latin typeface="+mj-lt"/>
              </a:endParaRPr>
            </a:p>
          </p:txBody>
        </p:sp>
        <p:sp>
          <p:nvSpPr>
            <p:cNvPr id="49" name="Freeform 45">
              <a:extLst>
                <a:ext uri="{FF2B5EF4-FFF2-40B4-BE49-F238E27FC236}">
                  <a16:creationId xmlns:a16="http://schemas.microsoft.com/office/drawing/2014/main" xmlns="" id="{C7AB40FC-AE1F-4407-882A-A79A62E8F8C1}"/>
                </a:ext>
              </a:extLst>
            </p:cNvPr>
            <p:cNvSpPr/>
            <p:nvPr/>
          </p:nvSpPr>
          <p:spPr>
            <a:xfrm>
              <a:off x="3366278" y="2376489"/>
              <a:ext cx="4643102" cy="740629"/>
            </a:xfrm>
            <a:custGeom>
              <a:avLst/>
              <a:gdLst>
                <a:gd name="connsiteX0" fmla="*/ 0 w 11489088"/>
                <a:gd name="connsiteY0" fmla="*/ 0 h 1974496"/>
                <a:gd name="connsiteX1" fmla="*/ 3767592 w 11489088"/>
                <a:gd name="connsiteY1" fmla="*/ 0 h 1974496"/>
                <a:gd name="connsiteX2" fmla="*/ 3767592 w 11489088"/>
                <a:gd name="connsiteY2" fmla="*/ 16 h 1974496"/>
                <a:gd name="connsiteX3" fmla="*/ 11489088 w 11489088"/>
                <a:gd name="connsiteY3" fmla="*/ 16 h 1974496"/>
                <a:gd name="connsiteX4" fmla="*/ 10788489 w 11489088"/>
                <a:gd name="connsiteY4" fmla="*/ 1974496 h 1974496"/>
                <a:gd name="connsiteX5" fmla="*/ 3767592 w 11489088"/>
                <a:gd name="connsiteY5" fmla="*/ 1974496 h 1974496"/>
                <a:gd name="connsiteX6" fmla="*/ 3767592 w 11489088"/>
                <a:gd name="connsiteY6" fmla="*/ 1974480 h 1974496"/>
                <a:gd name="connsiteX7" fmla="*/ 0 w 11489088"/>
                <a:gd name="connsiteY7" fmla="*/ 1974480 h 19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088" h="1974496">
                  <a:moveTo>
                    <a:pt x="0" y="0"/>
                  </a:moveTo>
                  <a:lnTo>
                    <a:pt x="3767592" y="0"/>
                  </a:lnTo>
                  <a:lnTo>
                    <a:pt x="3767592" y="16"/>
                  </a:lnTo>
                  <a:lnTo>
                    <a:pt x="11489088" y="16"/>
                  </a:lnTo>
                  <a:lnTo>
                    <a:pt x="10788489" y="1974496"/>
                  </a:lnTo>
                  <a:lnTo>
                    <a:pt x="3767592" y="1974496"/>
                  </a:lnTo>
                  <a:lnTo>
                    <a:pt x="3767592" y="1974480"/>
                  </a:lnTo>
                  <a:lnTo>
                    <a:pt x="0" y="1974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0" name="Freeform 48">
              <a:extLst>
                <a:ext uri="{FF2B5EF4-FFF2-40B4-BE49-F238E27FC236}">
                  <a16:creationId xmlns:a16="http://schemas.microsoft.com/office/drawing/2014/main" xmlns="" id="{B1113435-6C16-4512-AB34-0F697D940B14}"/>
                </a:ext>
              </a:extLst>
            </p:cNvPr>
            <p:cNvSpPr/>
            <p:nvPr/>
          </p:nvSpPr>
          <p:spPr>
            <a:xfrm>
              <a:off x="3366277" y="3854446"/>
              <a:ext cx="4078293" cy="740623"/>
            </a:xfrm>
            <a:custGeom>
              <a:avLst/>
              <a:gdLst>
                <a:gd name="connsiteX0" fmla="*/ 0 w 10084163"/>
                <a:gd name="connsiteY0" fmla="*/ 0 h 1974480"/>
                <a:gd name="connsiteX1" fmla="*/ 3767592 w 10084163"/>
                <a:gd name="connsiteY1" fmla="*/ 0 h 1974480"/>
                <a:gd name="connsiteX2" fmla="*/ 3767592 w 10084163"/>
                <a:gd name="connsiteY2" fmla="*/ 1757 h 1974480"/>
                <a:gd name="connsiteX3" fmla="*/ 10084163 w 10084163"/>
                <a:gd name="connsiteY3" fmla="*/ 1757 h 1974480"/>
                <a:gd name="connsiteX4" fmla="*/ 9379838 w 10084163"/>
                <a:gd name="connsiteY4" fmla="*/ 1972722 h 1974480"/>
                <a:gd name="connsiteX5" fmla="*/ 3767592 w 10084163"/>
                <a:gd name="connsiteY5" fmla="*/ 1972722 h 1974480"/>
                <a:gd name="connsiteX6" fmla="*/ 3767592 w 10084163"/>
                <a:gd name="connsiteY6" fmla="*/ 1974480 h 1974480"/>
                <a:gd name="connsiteX7" fmla="*/ 0 w 10084163"/>
                <a:gd name="connsiteY7" fmla="*/ 1974480 h 19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163" h="1974480">
                  <a:moveTo>
                    <a:pt x="0" y="0"/>
                  </a:moveTo>
                  <a:lnTo>
                    <a:pt x="3767592" y="0"/>
                  </a:lnTo>
                  <a:lnTo>
                    <a:pt x="3767592" y="1757"/>
                  </a:lnTo>
                  <a:lnTo>
                    <a:pt x="10084163" y="1757"/>
                  </a:lnTo>
                  <a:lnTo>
                    <a:pt x="9379838" y="1972722"/>
                  </a:lnTo>
                  <a:lnTo>
                    <a:pt x="3767592" y="1972722"/>
                  </a:lnTo>
                  <a:lnTo>
                    <a:pt x="3767592" y="1974480"/>
                  </a:lnTo>
                  <a:lnTo>
                    <a:pt x="0" y="19744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1" name="Rectangle 36">
              <a:extLst>
                <a:ext uri="{FF2B5EF4-FFF2-40B4-BE49-F238E27FC236}">
                  <a16:creationId xmlns:a16="http://schemas.microsoft.com/office/drawing/2014/main" xmlns="" id="{65AFA488-DA52-436B-8138-A443D2BC7F28}"/>
                </a:ext>
              </a:extLst>
            </p:cNvPr>
            <p:cNvSpPr/>
            <p:nvPr/>
          </p:nvSpPr>
          <p:spPr>
            <a:xfrm>
              <a:off x="3366279" y="4594823"/>
              <a:ext cx="1413215" cy="7393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2" name="TextBox 51">
              <a:extLst>
                <a:ext uri="{FF2B5EF4-FFF2-40B4-BE49-F238E27FC236}">
                  <a16:creationId xmlns:a16="http://schemas.microsoft.com/office/drawing/2014/main" xmlns="" id="{F22B4880-035C-4F6A-8524-7D5B95A875F0}"/>
                </a:ext>
              </a:extLst>
            </p:cNvPr>
            <p:cNvSpPr txBox="1"/>
            <p:nvPr/>
          </p:nvSpPr>
          <p:spPr>
            <a:xfrm>
              <a:off x="6982693" y="5179216"/>
              <a:ext cx="301059" cy="553351"/>
            </a:xfrm>
            <a:prstGeom prst="rect">
              <a:avLst/>
            </a:prstGeom>
            <a:noFill/>
          </p:spPr>
          <p:txBody>
            <a:bodyPr wrap="none" rtlCol="0" anchor="ctr">
              <a:spAutoFit/>
            </a:bodyPr>
            <a:lstStyle/>
            <a:p>
              <a:pPr algn="ctr"/>
              <a:r>
                <a:rPr lang="en-GB" sz="3301" b="1" spc="450" dirty="0">
                  <a:solidFill>
                    <a:schemeClr val="bg1"/>
                  </a:solidFill>
                  <a:latin typeface="+mj-lt"/>
                </a:rPr>
                <a:t>5</a:t>
              </a:r>
            </a:p>
          </p:txBody>
        </p:sp>
        <p:sp>
          <p:nvSpPr>
            <p:cNvPr id="53" name="TextBox 52">
              <a:extLst>
                <a:ext uri="{FF2B5EF4-FFF2-40B4-BE49-F238E27FC236}">
                  <a16:creationId xmlns:a16="http://schemas.microsoft.com/office/drawing/2014/main" xmlns="" id="{0E50E75C-F29F-4C45-A222-032ECA37A1B3}"/>
                </a:ext>
              </a:extLst>
            </p:cNvPr>
            <p:cNvSpPr txBox="1"/>
            <p:nvPr/>
          </p:nvSpPr>
          <p:spPr>
            <a:xfrm>
              <a:off x="8081618" y="2222673"/>
              <a:ext cx="301059" cy="553351"/>
            </a:xfrm>
            <a:prstGeom prst="rect">
              <a:avLst/>
            </a:prstGeom>
            <a:noFill/>
          </p:spPr>
          <p:txBody>
            <a:bodyPr wrap="none" rtlCol="0" anchor="ctr">
              <a:spAutoFit/>
            </a:bodyPr>
            <a:lstStyle/>
            <a:p>
              <a:pPr algn="ctr"/>
              <a:r>
                <a:rPr lang="en-GB" sz="3301" b="1" spc="450" dirty="0">
                  <a:solidFill>
                    <a:schemeClr val="bg1"/>
                  </a:solidFill>
                  <a:latin typeface="+mj-lt"/>
                </a:rPr>
                <a:t>1</a:t>
              </a:r>
            </a:p>
          </p:txBody>
        </p:sp>
        <p:sp>
          <p:nvSpPr>
            <p:cNvPr id="54" name="TextBox 53">
              <a:extLst>
                <a:ext uri="{FF2B5EF4-FFF2-40B4-BE49-F238E27FC236}">
                  <a16:creationId xmlns:a16="http://schemas.microsoft.com/office/drawing/2014/main" xmlns="" id="{257673D4-EA0B-4929-87FA-F526D44EFC1A}"/>
                </a:ext>
              </a:extLst>
            </p:cNvPr>
            <p:cNvSpPr txBox="1"/>
            <p:nvPr/>
          </p:nvSpPr>
          <p:spPr>
            <a:xfrm>
              <a:off x="7824026" y="2965878"/>
              <a:ext cx="301059" cy="553351"/>
            </a:xfrm>
            <a:prstGeom prst="rect">
              <a:avLst/>
            </a:prstGeom>
            <a:noFill/>
          </p:spPr>
          <p:txBody>
            <a:bodyPr wrap="none" rtlCol="0" anchor="ctr">
              <a:spAutoFit/>
            </a:bodyPr>
            <a:lstStyle/>
            <a:p>
              <a:pPr algn="ctr"/>
              <a:r>
                <a:rPr lang="en-GB" sz="3301" b="1" spc="450" dirty="0">
                  <a:solidFill>
                    <a:schemeClr val="bg1"/>
                  </a:solidFill>
                  <a:latin typeface="+mj-lt"/>
                </a:rPr>
                <a:t>2</a:t>
              </a:r>
            </a:p>
          </p:txBody>
        </p:sp>
        <p:sp>
          <p:nvSpPr>
            <p:cNvPr id="55" name="TextBox 54">
              <a:extLst>
                <a:ext uri="{FF2B5EF4-FFF2-40B4-BE49-F238E27FC236}">
                  <a16:creationId xmlns:a16="http://schemas.microsoft.com/office/drawing/2014/main" xmlns="" id="{F68EE43C-5DFE-4B40-A884-07ADA587AC84}"/>
                </a:ext>
              </a:extLst>
            </p:cNvPr>
            <p:cNvSpPr txBox="1"/>
            <p:nvPr/>
          </p:nvSpPr>
          <p:spPr>
            <a:xfrm>
              <a:off x="7522967" y="3684171"/>
              <a:ext cx="301059" cy="553351"/>
            </a:xfrm>
            <a:prstGeom prst="rect">
              <a:avLst/>
            </a:prstGeom>
            <a:noFill/>
          </p:spPr>
          <p:txBody>
            <a:bodyPr wrap="none" rtlCol="0" anchor="ctr">
              <a:spAutoFit/>
            </a:bodyPr>
            <a:lstStyle/>
            <a:p>
              <a:pPr algn="ctr"/>
              <a:r>
                <a:rPr lang="en-GB" sz="3301" b="1" spc="450" dirty="0">
                  <a:solidFill>
                    <a:schemeClr val="bg1"/>
                  </a:solidFill>
                  <a:latin typeface="+mj-lt"/>
                </a:rPr>
                <a:t>3</a:t>
              </a:r>
            </a:p>
          </p:txBody>
        </p:sp>
        <p:sp>
          <p:nvSpPr>
            <p:cNvPr id="56" name="TextBox 55">
              <a:extLst>
                <a:ext uri="{FF2B5EF4-FFF2-40B4-BE49-F238E27FC236}">
                  <a16:creationId xmlns:a16="http://schemas.microsoft.com/office/drawing/2014/main" xmlns="" id="{EC9605CA-DE70-4EB0-9E1C-BC8C81B91FCE}"/>
                </a:ext>
              </a:extLst>
            </p:cNvPr>
            <p:cNvSpPr txBox="1"/>
            <p:nvPr/>
          </p:nvSpPr>
          <p:spPr>
            <a:xfrm>
              <a:off x="7221908" y="4483942"/>
              <a:ext cx="301059" cy="553351"/>
            </a:xfrm>
            <a:prstGeom prst="rect">
              <a:avLst/>
            </a:prstGeom>
            <a:noFill/>
          </p:spPr>
          <p:txBody>
            <a:bodyPr wrap="none" rtlCol="0" anchor="ctr">
              <a:spAutoFit/>
            </a:bodyPr>
            <a:lstStyle/>
            <a:p>
              <a:pPr algn="ctr"/>
              <a:r>
                <a:rPr lang="en-GB" sz="3301" b="1" spc="450" dirty="0">
                  <a:solidFill>
                    <a:schemeClr val="bg1"/>
                  </a:solidFill>
                  <a:latin typeface="+mj-lt"/>
                </a:rPr>
                <a:t>4</a:t>
              </a:r>
            </a:p>
          </p:txBody>
        </p:sp>
        <p:sp>
          <p:nvSpPr>
            <p:cNvPr id="57" name="Subtitle 2">
              <a:extLst>
                <a:ext uri="{FF2B5EF4-FFF2-40B4-BE49-F238E27FC236}">
                  <a16:creationId xmlns:a16="http://schemas.microsoft.com/office/drawing/2014/main" xmlns="" id="{9B624F52-9DC4-4AF8-8830-802499B2405E}"/>
                </a:ext>
              </a:extLst>
            </p:cNvPr>
            <p:cNvSpPr txBox="1">
              <a:spLocks/>
            </p:cNvSpPr>
            <p:nvPr/>
          </p:nvSpPr>
          <p:spPr>
            <a:xfrm>
              <a:off x="3343111" y="5455350"/>
              <a:ext cx="3189296" cy="59074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Remain optimistic. Try to be the rock in the surf. Above all, be realistic.</a:t>
              </a:r>
            </a:p>
          </p:txBody>
        </p:sp>
        <p:sp>
          <p:nvSpPr>
            <p:cNvPr id="58" name="Subtitle 2">
              <a:extLst>
                <a:ext uri="{FF2B5EF4-FFF2-40B4-BE49-F238E27FC236}">
                  <a16:creationId xmlns:a16="http://schemas.microsoft.com/office/drawing/2014/main" xmlns="" id="{486F8A6C-0DAE-47C1-9FF7-28EBBE04F0B4}"/>
                </a:ext>
              </a:extLst>
            </p:cNvPr>
            <p:cNvSpPr txBox="1">
              <a:spLocks/>
            </p:cNvSpPr>
            <p:nvPr/>
          </p:nvSpPr>
          <p:spPr>
            <a:xfrm>
              <a:off x="3343111" y="4597737"/>
              <a:ext cx="3746159" cy="69494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Take responsibility for your decisions. You are now making a decision to the best of your knowledge and belief. It can turn out to be wrong in retrospect. This can happen, but it is always better than not making a decision at all.</a:t>
              </a:r>
            </a:p>
          </p:txBody>
        </p:sp>
        <p:sp>
          <p:nvSpPr>
            <p:cNvPr id="59" name="Subtitle 2">
              <a:extLst>
                <a:ext uri="{FF2B5EF4-FFF2-40B4-BE49-F238E27FC236}">
                  <a16:creationId xmlns:a16="http://schemas.microsoft.com/office/drawing/2014/main" xmlns="" id="{0048EDF1-CEE7-48D8-9F3B-CE40E8B0AD1F}"/>
                </a:ext>
              </a:extLst>
            </p:cNvPr>
            <p:cNvSpPr txBox="1">
              <a:spLocks/>
            </p:cNvSpPr>
            <p:nvPr/>
          </p:nvSpPr>
          <p:spPr>
            <a:xfrm>
              <a:off x="3358904" y="3831346"/>
              <a:ext cx="3760361" cy="69494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Think in scenarios. When it comes to the future, outline possible scenarios and explain how you and the company are likely to react to them. Also state clearly what this would mean for the employee. Do not play down.</a:t>
              </a:r>
            </a:p>
          </p:txBody>
        </p:sp>
        <p:sp>
          <p:nvSpPr>
            <p:cNvPr id="60" name="Subtitle 2">
              <a:extLst>
                <a:ext uri="{FF2B5EF4-FFF2-40B4-BE49-F238E27FC236}">
                  <a16:creationId xmlns:a16="http://schemas.microsoft.com/office/drawing/2014/main" xmlns="" id="{A49C361C-51F4-49AF-9754-531EB80E4FA0}"/>
                </a:ext>
              </a:extLst>
            </p:cNvPr>
            <p:cNvSpPr txBox="1">
              <a:spLocks/>
            </p:cNvSpPr>
            <p:nvPr/>
          </p:nvSpPr>
          <p:spPr>
            <a:xfrm>
              <a:off x="3461995" y="3144161"/>
              <a:ext cx="4116545" cy="59074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Only promise things you can keep. Make it clear what you know and what you don't. In a crisis, everyone only drives on sight.</a:t>
              </a:r>
            </a:p>
          </p:txBody>
        </p:sp>
        <p:sp>
          <p:nvSpPr>
            <p:cNvPr id="61" name="Subtitle 2">
              <a:extLst>
                <a:ext uri="{FF2B5EF4-FFF2-40B4-BE49-F238E27FC236}">
                  <a16:creationId xmlns:a16="http://schemas.microsoft.com/office/drawing/2014/main" xmlns="" id="{96D5E17E-F7A9-4D19-89A9-195936AA8B8E}"/>
                </a:ext>
              </a:extLst>
            </p:cNvPr>
            <p:cNvSpPr txBox="1">
              <a:spLocks/>
            </p:cNvSpPr>
            <p:nvPr/>
          </p:nvSpPr>
          <p:spPr>
            <a:xfrm>
              <a:off x="3448191" y="2375677"/>
              <a:ext cx="4130349" cy="59074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Have the guts to say what's really going on. Don't beat around the bush.</a:t>
              </a:r>
            </a:p>
          </p:txBody>
        </p:sp>
      </p:grpSp>
    </p:spTree>
    <p:extLst>
      <p:ext uri="{BB962C8B-B14F-4D97-AF65-F5344CB8AC3E}">
        <p14:creationId xmlns:p14="http://schemas.microsoft.com/office/powerpoint/2010/main" val="31700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CF9827-3A72-4302-82AB-122A47D1AC4E}"/>
              </a:ext>
            </a:extLst>
          </p:cNvPr>
          <p:cNvSpPr>
            <a:spLocks noGrp="1"/>
          </p:cNvSpPr>
          <p:nvPr>
            <p:ph type="body" sz="quarter" idx="13"/>
          </p:nvPr>
        </p:nvSpPr>
        <p:spPr>
          <a:xfrm>
            <a:off x="1083839" y="477078"/>
            <a:ext cx="10041361" cy="1210208"/>
          </a:xfrm>
        </p:spPr>
        <p:txBody>
          <a:bodyPr>
            <a:normAutofit fontScale="47500" lnSpcReduction="20000"/>
          </a:bodyPr>
          <a:lstStyle/>
          <a:p>
            <a:pPr>
              <a:lnSpc>
                <a:spcPct val="120000"/>
              </a:lnSpc>
            </a:pPr>
            <a:r>
              <a:rPr lang="en-GB" sz="7600" b="0" i="0" dirty="0" err="1">
                <a:solidFill>
                  <a:schemeClr val="bg1"/>
                </a:solidFill>
                <a:effectLst/>
                <a:highlight>
                  <a:srgbClr val="E53292"/>
                </a:highlight>
                <a:latin typeface="+mj-lt"/>
              </a:rPr>
              <a:t>WATCH</a:t>
            </a:r>
            <a:r>
              <a:rPr lang="en-GB" sz="7600" dirty="0" err="1">
                <a:solidFill>
                  <a:schemeClr val="bg1"/>
                </a:solidFill>
              </a:rPr>
              <a:t>a</a:t>
            </a:r>
            <a:r>
              <a:rPr lang="en-GB" sz="7600" b="0" i="0" strike="noStrike" dirty="0" err="1">
                <a:effectLst/>
                <a:latin typeface="segoe ui" panose="020B0502040204020203" pitchFamily="34" charset="0"/>
              </a:rPr>
              <a:t>How</a:t>
            </a:r>
            <a:r>
              <a:rPr lang="en-GB" sz="7600" b="0" i="0" strike="noStrike" dirty="0">
                <a:effectLst/>
                <a:latin typeface="segoe ui" panose="020B0502040204020203" pitchFamily="34" charset="0"/>
              </a:rPr>
              <a:t> to lead in a crisis | The Way We Work, a TED series</a:t>
            </a:r>
            <a:endParaRPr lang="en-GB" sz="7600" b="0" i="0" dirty="0">
              <a:effectLst/>
              <a:latin typeface="Roboto"/>
            </a:endParaRPr>
          </a:p>
          <a:p>
            <a:endParaRPr lang="en-IE" dirty="0"/>
          </a:p>
        </p:txBody>
      </p:sp>
      <p:pic>
        <p:nvPicPr>
          <p:cNvPr id="4" name="Online Media 3" title="How to lead in a crisis | The Way We Work, a TED series">
            <a:hlinkClick r:id="" action="ppaction://media"/>
            <a:extLst>
              <a:ext uri="{FF2B5EF4-FFF2-40B4-BE49-F238E27FC236}">
                <a16:creationId xmlns:a16="http://schemas.microsoft.com/office/drawing/2014/main" xmlns="" id="{DBC37AAD-E420-4000-BAED-F2649372348F}"/>
              </a:ext>
            </a:extLst>
          </p:cNvPr>
          <p:cNvPicPr>
            <a:picLocks noRot="1" noChangeAspect="1"/>
          </p:cNvPicPr>
          <p:nvPr>
            <a:videoFile r:link="rId1"/>
          </p:nvPr>
        </p:nvPicPr>
        <p:blipFill>
          <a:blip r:embed="rId3"/>
          <a:stretch>
            <a:fillRect/>
          </a:stretch>
        </p:blipFill>
        <p:spPr>
          <a:xfrm>
            <a:off x="3673649" y="1982978"/>
            <a:ext cx="4980494" cy="2813979"/>
          </a:xfrm>
          <a:prstGeom prst="rect">
            <a:avLst/>
          </a:prstGeom>
        </p:spPr>
      </p:pic>
      <p:sp>
        <p:nvSpPr>
          <p:cNvPr id="6" name="TextBox 5">
            <a:extLst>
              <a:ext uri="{FF2B5EF4-FFF2-40B4-BE49-F238E27FC236}">
                <a16:creationId xmlns:a16="http://schemas.microsoft.com/office/drawing/2014/main" xmlns="" id="{EB000FF8-E1CC-446E-B7E6-0D77B1EC2F21}"/>
              </a:ext>
            </a:extLst>
          </p:cNvPr>
          <p:cNvSpPr txBox="1"/>
          <p:nvPr/>
        </p:nvSpPr>
        <p:spPr>
          <a:xfrm>
            <a:off x="1112273" y="5003465"/>
            <a:ext cx="9914443" cy="707886"/>
          </a:xfrm>
          <a:prstGeom prst="rect">
            <a:avLst/>
          </a:prstGeom>
          <a:noFill/>
        </p:spPr>
        <p:txBody>
          <a:bodyPr wrap="square">
            <a:spAutoFit/>
          </a:bodyPr>
          <a:lstStyle/>
          <a:p>
            <a:pPr algn="ctr"/>
            <a:r>
              <a:rPr lang="en-GB" sz="2000" b="0" i="0" dirty="0">
                <a:solidFill>
                  <a:srgbClr val="245473"/>
                </a:solidFill>
                <a:effectLst/>
                <a:latin typeface="+mj-lt"/>
              </a:rPr>
              <a:t>Amy C. Edmondson is an American scholar of leadership, teaming, and organizational learning. She is the Novartis Professor of Leadership at Harvard Business School.</a:t>
            </a:r>
            <a:endParaRPr lang="en-IE" sz="2000" dirty="0">
              <a:solidFill>
                <a:srgbClr val="245473"/>
              </a:solidFill>
              <a:latin typeface="+mj-lt"/>
            </a:endParaRPr>
          </a:p>
        </p:txBody>
      </p:sp>
      <p:sp>
        <p:nvSpPr>
          <p:cNvPr id="8" name="TextBox 7">
            <a:extLst>
              <a:ext uri="{FF2B5EF4-FFF2-40B4-BE49-F238E27FC236}">
                <a16:creationId xmlns:a16="http://schemas.microsoft.com/office/drawing/2014/main" xmlns="" id="{DA678CA0-177E-4FE1-91F0-7BB38B91617F}"/>
              </a:ext>
            </a:extLst>
          </p:cNvPr>
          <p:cNvSpPr txBox="1"/>
          <p:nvPr/>
        </p:nvSpPr>
        <p:spPr>
          <a:xfrm>
            <a:off x="307521" y="6357682"/>
            <a:ext cx="6101442" cy="646331"/>
          </a:xfrm>
          <a:prstGeom prst="rect">
            <a:avLst/>
          </a:prstGeom>
          <a:noFill/>
        </p:spPr>
        <p:txBody>
          <a:bodyPr wrap="square">
            <a:spAutoFit/>
          </a:bodyPr>
          <a:lstStyle/>
          <a:p>
            <a:r>
              <a:rPr lang="en-GB" dirty="0"/>
              <a:t> Source: </a:t>
            </a:r>
            <a:r>
              <a:rPr lang="en-GB" dirty="0">
                <a:hlinkClick r:id="rId4"/>
              </a:rPr>
              <a:t>https://youtu.be/Cxf_SRCcaGo</a:t>
            </a:r>
            <a:r>
              <a:rPr lang="en-GB" dirty="0"/>
              <a:t> </a:t>
            </a:r>
            <a:br>
              <a:rPr lang="en-GB" dirty="0"/>
            </a:br>
            <a:endParaRPr lang="en-IE" dirty="0"/>
          </a:p>
        </p:txBody>
      </p:sp>
    </p:spTree>
    <p:extLst>
      <p:ext uri="{BB962C8B-B14F-4D97-AF65-F5344CB8AC3E}">
        <p14:creationId xmlns:p14="http://schemas.microsoft.com/office/powerpoint/2010/main" val="37321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31126" y="2875427"/>
            <a:ext cx="9821959" cy="1582271"/>
          </a:xfrm>
        </p:spPr>
        <p:txBody>
          <a:bodyPr/>
          <a:lstStyle/>
          <a:p>
            <a:r>
              <a:rPr lang="en-GB" dirty="0"/>
              <a:t>Different management styles and decision making processes</a:t>
            </a:r>
          </a:p>
        </p:txBody>
      </p:sp>
    </p:spTree>
    <p:extLst>
      <p:ext uri="{BB962C8B-B14F-4D97-AF65-F5344CB8AC3E}">
        <p14:creationId xmlns:p14="http://schemas.microsoft.com/office/powerpoint/2010/main" val="308325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47124" y="381531"/>
            <a:ext cx="10030476" cy="949577"/>
          </a:xfrm>
        </p:spPr>
        <p:txBody>
          <a:bodyPr>
            <a:noAutofit/>
          </a:bodyPr>
          <a:lstStyle/>
          <a:p>
            <a:r>
              <a:rPr lang="en-GB" dirty="0"/>
              <a:t>Different management styles and decision-making processes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84842" y="1961994"/>
            <a:ext cx="3191110" cy="439124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Management literature distinguishes between five different management styles on a continuum of decision-making authority. The extreme points are the Authoritarian Leadership Style (absolute decision-making authority of the top management) and the Participative Leadership Style (extensive decision-making share of the group) at the other end of the continuum.</a:t>
            </a:r>
            <a:endParaRPr lang="en-GB" sz="2000" dirty="0">
              <a:solidFill>
                <a:srgbClr val="245473"/>
              </a:solidFill>
              <a:latin typeface="+mj-lt"/>
              <a:sym typeface="Wingdings" panose="05000000000000000000" pitchFamily="2" charset="2"/>
            </a:endParaRPr>
          </a:p>
        </p:txBody>
      </p:sp>
      <p:sp>
        <p:nvSpPr>
          <p:cNvPr id="8" name="Gleichschenkliges Dreieck 7">
            <a:extLst>
              <a:ext uri="{FF2B5EF4-FFF2-40B4-BE49-F238E27FC236}">
                <a16:creationId xmlns:a16="http://schemas.microsoft.com/office/drawing/2014/main" xmlns="" id="{937746CE-DA4A-43A5-AE07-A556535C6DD4}"/>
              </a:ext>
            </a:extLst>
          </p:cNvPr>
          <p:cNvSpPr/>
          <p:nvPr/>
        </p:nvSpPr>
        <p:spPr>
          <a:xfrm rot="16200000">
            <a:off x="7264135" y="-2050056"/>
            <a:ext cx="902336" cy="8565354"/>
          </a:xfrm>
          <a:prstGeom prst="triangle">
            <a:avLst/>
          </a:prstGeom>
          <a:solidFill>
            <a:srgbClr val="DDE3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Gleichschenkliges Dreieck 51">
            <a:extLst>
              <a:ext uri="{FF2B5EF4-FFF2-40B4-BE49-F238E27FC236}">
                <a16:creationId xmlns:a16="http://schemas.microsoft.com/office/drawing/2014/main" xmlns="" id="{7487E82D-7A0A-4AB6-8EF5-58B989594739}"/>
              </a:ext>
            </a:extLst>
          </p:cNvPr>
          <p:cNvSpPr/>
          <p:nvPr/>
        </p:nvSpPr>
        <p:spPr>
          <a:xfrm rot="5400000">
            <a:off x="7264129" y="-1506368"/>
            <a:ext cx="902336" cy="8565354"/>
          </a:xfrm>
          <a:prstGeom prst="triangle">
            <a:avLst/>
          </a:prstGeom>
          <a:solidFill>
            <a:srgbClr val="E53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3" name="Subtitle 2">
            <a:extLst>
              <a:ext uri="{FF2B5EF4-FFF2-40B4-BE49-F238E27FC236}">
                <a16:creationId xmlns:a16="http://schemas.microsoft.com/office/drawing/2014/main" xmlns="" id="{462E4732-3860-417B-9019-34A0AFC89575}"/>
              </a:ext>
            </a:extLst>
          </p:cNvPr>
          <p:cNvSpPr txBox="1">
            <a:spLocks/>
          </p:cNvSpPr>
          <p:nvPr/>
        </p:nvSpPr>
        <p:spPr>
          <a:xfrm>
            <a:off x="3544080" y="2637337"/>
            <a:ext cx="5164717" cy="28474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388"/>
              </a:lnSpc>
            </a:pPr>
            <a:r>
              <a:rPr lang="en-GB" sz="2000" b="1" dirty="0">
                <a:solidFill>
                  <a:schemeClr val="bg1"/>
                </a:solidFill>
                <a:latin typeface="+mj-lt"/>
                <a:ea typeface="Lato Light" panose="020F0502020204030203" pitchFamily="34" charset="0"/>
                <a:cs typeface="Mukta ExtraLight" panose="020B0000000000000000" pitchFamily="34" charset="77"/>
              </a:rPr>
              <a:t>Decision room of the CEO</a:t>
            </a:r>
          </a:p>
        </p:txBody>
      </p:sp>
      <p:sp>
        <p:nvSpPr>
          <p:cNvPr id="54" name="Subtitle 2">
            <a:extLst>
              <a:ext uri="{FF2B5EF4-FFF2-40B4-BE49-F238E27FC236}">
                <a16:creationId xmlns:a16="http://schemas.microsoft.com/office/drawing/2014/main" xmlns="" id="{62FE6447-6E9C-4F32-9687-093EA0C2B86A}"/>
              </a:ext>
            </a:extLst>
          </p:cNvPr>
          <p:cNvSpPr txBox="1">
            <a:spLocks/>
          </p:cNvSpPr>
          <p:nvPr/>
        </p:nvSpPr>
        <p:spPr>
          <a:xfrm>
            <a:off x="6760608" y="2131270"/>
            <a:ext cx="5164717" cy="28474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88"/>
              </a:lnSpc>
            </a:pPr>
            <a:r>
              <a:rPr lang="en-GB" sz="2000" b="1" dirty="0">
                <a:solidFill>
                  <a:srgbClr val="245473"/>
                </a:solidFill>
                <a:latin typeface="+mj-lt"/>
                <a:ea typeface="Lato Light" panose="020F0502020204030203" pitchFamily="34" charset="0"/>
                <a:cs typeface="Mukta ExtraLight" panose="020B0000000000000000" pitchFamily="34" charset="77"/>
              </a:rPr>
              <a:t>Decision room of the team</a:t>
            </a:r>
          </a:p>
        </p:txBody>
      </p:sp>
      <p:sp>
        <p:nvSpPr>
          <p:cNvPr id="55" name="Rechteck 54">
            <a:extLst>
              <a:ext uri="{FF2B5EF4-FFF2-40B4-BE49-F238E27FC236}">
                <a16:creationId xmlns:a16="http://schemas.microsoft.com/office/drawing/2014/main" xmlns="" id="{8E7A4898-6EFB-489F-9ABD-784EAD80ABB1}"/>
              </a:ext>
            </a:extLst>
          </p:cNvPr>
          <p:cNvSpPr/>
          <p:nvPr/>
        </p:nvSpPr>
        <p:spPr>
          <a:xfrm>
            <a:off x="3441804" y="3243177"/>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rPr>
              <a:t>Charismatic management style</a:t>
            </a:r>
          </a:p>
        </p:txBody>
      </p:sp>
      <p:sp>
        <p:nvSpPr>
          <p:cNvPr id="56" name="Rechteck 55">
            <a:extLst>
              <a:ext uri="{FF2B5EF4-FFF2-40B4-BE49-F238E27FC236}">
                <a16:creationId xmlns:a16="http://schemas.microsoft.com/office/drawing/2014/main" xmlns="" id="{11BC1E41-9DD6-45D4-9B71-1AF039ED4930}"/>
              </a:ext>
            </a:extLst>
          </p:cNvPr>
          <p:cNvSpPr/>
          <p:nvPr/>
        </p:nvSpPr>
        <p:spPr>
          <a:xfrm>
            <a:off x="5177866" y="3246769"/>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Charismatic management style</a:t>
            </a:r>
            <a:endParaRPr lang="en-GB" sz="1400" dirty="0">
              <a:solidFill>
                <a:schemeClr val="tx2"/>
              </a:solidFill>
            </a:endParaRPr>
          </a:p>
        </p:txBody>
      </p:sp>
      <p:sp>
        <p:nvSpPr>
          <p:cNvPr id="57" name="Rechteck 56">
            <a:extLst>
              <a:ext uri="{FF2B5EF4-FFF2-40B4-BE49-F238E27FC236}">
                <a16:creationId xmlns:a16="http://schemas.microsoft.com/office/drawing/2014/main" xmlns="" id="{8346C0CB-D5F9-4F97-A41D-AA0A39F6C2CE}"/>
              </a:ext>
            </a:extLst>
          </p:cNvPr>
          <p:cNvSpPr/>
          <p:nvPr/>
        </p:nvSpPr>
        <p:spPr>
          <a:xfrm>
            <a:off x="6887301" y="3254945"/>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Charismatic management style</a:t>
            </a:r>
            <a:endParaRPr lang="en-GB" sz="1400" dirty="0">
              <a:solidFill>
                <a:schemeClr val="tx2"/>
              </a:solidFill>
            </a:endParaRPr>
          </a:p>
        </p:txBody>
      </p:sp>
      <p:sp>
        <p:nvSpPr>
          <p:cNvPr id="58" name="Rechteck 57">
            <a:extLst>
              <a:ext uri="{FF2B5EF4-FFF2-40B4-BE49-F238E27FC236}">
                <a16:creationId xmlns:a16="http://schemas.microsoft.com/office/drawing/2014/main" xmlns="" id="{3DE52F86-F762-4352-B25D-A9C3B54F677F}"/>
              </a:ext>
            </a:extLst>
          </p:cNvPr>
          <p:cNvSpPr/>
          <p:nvPr/>
        </p:nvSpPr>
        <p:spPr>
          <a:xfrm>
            <a:off x="8587689" y="3248059"/>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rPr>
              <a:t>Charismatic management style</a:t>
            </a:r>
          </a:p>
        </p:txBody>
      </p:sp>
      <p:sp>
        <p:nvSpPr>
          <p:cNvPr id="59" name="Rechteck 58">
            <a:extLst>
              <a:ext uri="{FF2B5EF4-FFF2-40B4-BE49-F238E27FC236}">
                <a16:creationId xmlns:a16="http://schemas.microsoft.com/office/drawing/2014/main" xmlns="" id="{6E36FBBF-2752-42F9-A618-12FCF0263A7F}"/>
              </a:ext>
            </a:extLst>
          </p:cNvPr>
          <p:cNvSpPr/>
          <p:nvPr/>
        </p:nvSpPr>
        <p:spPr>
          <a:xfrm>
            <a:off x="10295747" y="3255399"/>
            <a:ext cx="1656000" cy="697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Charismatic management style</a:t>
            </a:r>
            <a:endParaRPr lang="en-GB" sz="1400" dirty="0">
              <a:solidFill>
                <a:schemeClr val="tx2"/>
              </a:solidFill>
            </a:endParaRPr>
          </a:p>
        </p:txBody>
      </p:sp>
      <p:sp>
        <p:nvSpPr>
          <p:cNvPr id="60" name="Rechteck 59">
            <a:extLst>
              <a:ext uri="{FF2B5EF4-FFF2-40B4-BE49-F238E27FC236}">
                <a16:creationId xmlns:a16="http://schemas.microsoft.com/office/drawing/2014/main" xmlns="" id="{98421FB1-585C-462A-B8CD-FC36C8B4E1A7}"/>
              </a:ext>
            </a:extLst>
          </p:cNvPr>
          <p:cNvSpPr/>
          <p:nvPr/>
        </p:nvSpPr>
        <p:spPr>
          <a:xfrm>
            <a:off x="3432623"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Supervisor decides and orders</a:t>
            </a:r>
          </a:p>
        </p:txBody>
      </p:sp>
      <p:sp>
        <p:nvSpPr>
          <p:cNvPr id="61" name="Rechteck 60">
            <a:extLst>
              <a:ext uri="{FF2B5EF4-FFF2-40B4-BE49-F238E27FC236}">
                <a16:creationId xmlns:a16="http://schemas.microsoft.com/office/drawing/2014/main" xmlns="" id="{B447B97B-1AAF-4E9B-8D51-02D90694BA9C}"/>
              </a:ext>
            </a:extLst>
          </p:cNvPr>
          <p:cNvSpPr/>
          <p:nvPr/>
        </p:nvSpPr>
        <p:spPr>
          <a:xfrm>
            <a:off x="5178130"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The supervisor makes decisions but strives to convince the employees of his decisions before he orders them.</a:t>
            </a:r>
          </a:p>
        </p:txBody>
      </p:sp>
      <p:sp>
        <p:nvSpPr>
          <p:cNvPr id="62" name="Rechteck 61">
            <a:extLst>
              <a:ext uri="{FF2B5EF4-FFF2-40B4-BE49-F238E27FC236}">
                <a16:creationId xmlns:a16="http://schemas.microsoft.com/office/drawing/2014/main" xmlns="" id="{7FEABD4D-1622-4556-936F-A148E485C57A}"/>
              </a:ext>
            </a:extLst>
          </p:cNvPr>
          <p:cNvSpPr/>
          <p:nvPr/>
        </p:nvSpPr>
        <p:spPr>
          <a:xfrm>
            <a:off x="6887301"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Supervisor makes decisions but allows questions about his decisions in order to gain acceptance for his decisions by answering them. </a:t>
            </a:r>
          </a:p>
        </p:txBody>
      </p:sp>
      <p:sp>
        <p:nvSpPr>
          <p:cNvPr id="63" name="Rechteck 62">
            <a:extLst>
              <a:ext uri="{FF2B5EF4-FFF2-40B4-BE49-F238E27FC236}">
                <a16:creationId xmlns:a16="http://schemas.microsoft.com/office/drawing/2014/main" xmlns="" id="{4F387C98-B7B1-4397-82A8-D6994CC2448E}"/>
              </a:ext>
            </a:extLst>
          </p:cNvPr>
          <p:cNvSpPr/>
          <p:nvPr/>
        </p:nvSpPr>
        <p:spPr>
          <a:xfrm>
            <a:off x="8595362"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Supervisor informs his or her employees of his or her intended decision, who can comment on it before making the final decision. </a:t>
            </a:r>
          </a:p>
        </p:txBody>
      </p:sp>
      <p:sp>
        <p:nvSpPr>
          <p:cNvPr id="64" name="Rechteck 63">
            <a:extLst>
              <a:ext uri="{FF2B5EF4-FFF2-40B4-BE49-F238E27FC236}">
                <a16:creationId xmlns:a16="http://schemas.microsoft.com/office/drawing/2014/main" xmlns="" id="{8342F211-8797-4E0C-812C-EB550998F950}"/>
              </a:ext>
            </a:extLst>
          </p:cNvPr>
          <p:cNvSpPr/>
          <p:nvPr/>
        </p:nvSpPr>
        <p:spPr>
          <a:xfrm>
            <a:off x="10331424" y="3986505"/>
            <a:ext cx="1656000" cy="229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2"/>
                </a:solidFill>
              </a:rPr>
              <a:t>The group develops proposals from which he or she decides on the solution he or she prefers</a:t>
            </a:r>
          </a:p>
        </p:txBody>
      </p:sp>
      <p:sp>
        <p:nvSpPr>
          <p:cNvPr id="9" name="Rechteck 8">
            <a:extLst>
              <a:ext uri="{FF2B5EF4-FFF2-40B4-BE49-F238E27FC236}">
                <a16:creationId xmlns:a16="http://schemas.microsoft.com/office/drawing/2014/main" xmlns="" id="{E4E61FFA-F74F-4F24-8EC2-8615639E9B4C}"/>
              </a:ext>
            </a:extLst>
          </p:cNvPr>
          <p:cNvSpPr/>
          <p:nvPr/>
        </p:nvSpPr>
        <p:spPr>
          <a:xfrm>
            <a:off x="3441804" y="3245788"/>
            <a:ext cx="8565354" cy="699316"/>
          </a:xfrm>
          <a:prstGeom prst="rect">
            <a:avLst/>
          </a:prstGeom>
          <a:gradFill flip="none" rotWithShape="1">
            <a:gsLst>
              <a:gs pos="0">
                <a:srgbClr val="E53292"/>
              </a:gs>
              <a:gs pos="100000">
                <a:srgbClr val="FFC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hteck 64">
            <a:extLst>
              <a:ext uri="{FF2B5EF4-FFF2-40B4-BE49-F238E27FC236}">
                <a16:creationId xmlns:a16="http://schemas.microsoft.com/office/drawing/2014/main" xmlns="" id="{6AFE85F6-21A8-4D35-A31E-E903011AA9D6}"/>
              </a:ext>
            </a:extLst>
          </p:cNvPr>
          <p:cNvSpPr/>
          <p:nvPr/>
        </p:nvSpPr>
        <p:spPr>
          <a:xfrm>
            <a:off x="3441804" y="3243996"/>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Authoritarian management style</a:t>
            </a:r>
          </a:p>
        </p:txBody>
      </p:sp>
      <p:sp>
        <p:nvSpPr>
          <p:cNvPr id="66" name="Rechteck 65">
            <a:extLst>
              <a:ext uri="{FF2B5EF4-FFF2-40B4-BE49-F238E27FC236}">
                <a16:creationId xmlns:a16="http://schemas.microsoft.com/office/drawing/2014/main" xmlns="" id="{D32C1D04-7256-4329-8E7B-7B79A947CF59}"/>
              </a:ext>
            </a:extLst>
          </p:cNvPr>
          <p:cNvSpPr/>
          <p:nvPr/>
        </p:nvSpPr>
        <p:spPr>
          <a:xfrm>
            <a:off x="5177866" y="3229269"/>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Patriarchal management style</a:t>
            </a:r>
          </a:p>
        </p:txBody>
      </p:sp>
      <p:sp>
        <p:nvSpPr>
          <p:cNvPr id="67" name="Rechteck 66">
            <a:extLst>
              <a:ext uri="{FF2B5EF4-FFF2-40B4-BE49-F238E27FC236}">
                <a16:creationId xmlns:a16="http://schemas.microsoft.com/office/drawing/2014/main" xmlns="" id="{19E1016E-19C2-4B73-A6EE-86B14044DBDC}"/>
              </a:ext>
            </a:extLst>
          </p:cNvPr>
          <p:cNvSpPr/>
          <p:nvPr/>
        </p:nvSpPr>
        <p:spPr>
          <a:xfrm>
            <a:off x="6896481" y="3247757"/>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Advisory management style</a:t>
            </a:r>
          </a:p>
        </p:txBody>
      </p:sp>
      <p:sp>
        <p:nvSpPr>
          <p:cNvPr id="68" name="Rechteck 67">
            <a:extLst>
              <a:ext uri="{FF2B5EF4-FFF2-40B4-BE49-F238E27FC236}">
                <a16:creationId xmlns:a16="http://schemas.microsoft.com/office/drawing/2014/main" xmlns="" id="{CF85BA35-1CA5-4750-A30C-7368AA517D40}"/>
              </a:ext>
            </a:extLst>
          </p:cNvPr>
          <p:cNvSpPr/>
          <p:nvPr/>
        </p:nvSpPr>
        <p:spPr>
          <a:xfrm>
            <a:off x="8587689" y="3229878"/>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Cooperative management style</a:t>
            </a:r>
          </a:p>
        </p:txBody>
      </p:sp>
      <p:sp>
        <p:nvSpPr>
          <p:cNvPr id="69" name="Rechteck 68">
            <a:extLst>
              <a:ext uri="{FF2B5EF4-FFF2-40B4-BE49-F238E27FC236}">
                <a16:creationId xmlns:a16="http://schemas.microsoft.com/office/drawing/2014/main" xmlns="" id="{0D013E8D-4B38-4CBC-9564-5DD3E05B5BF4}"/>
              </a:ext>
            </a:extLst>
          </p:cNvPr>
          <p:cNvSpPr/>
          <p:nvPr/>
        </p:nvSpPr>
        <p:spPr>
          <a:xfrm>
            <a:off x="10351158" y="3239786"/>
            <a:ext cx="1656000" cy="697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Participative management style</a:t>
            </a:r>
          </a:p>
        </p:txBody>
      </p:sp>
      <p:cxnSp>
        <p:nvCxnSpPr>
          <p:cNvPr id="11" name="Gerader Verbinder 10">
            <a:extLst>
              <a:ext uri="{FF2B5EF4-FFF2-40B4-BE49-F238E27FC236}">
                <a16:creationId xmlns:a16="http://schemas.microsoft.com/office/drawing/2014/main" xmlns="" id="{97D889AE-C953-414B-8B96-29C22BF18992}"/>
              </a:ext>
            </a:extLst>
          </p:cNvPr>
          <p:cNvCxnSpPr/>
          <p:nvPr/>
        </p:nvCxnSpPr>
        <p:spPr>
          <a:xfrm flipV="1">
            <a:off x="5121459" y="3229269"/>
            <a:ext cx="3" cy="10948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xmlns="" id="{44CEA493-0622-4EC5-AADD-EB151A9440ED}"/>
              </a:ext>
            </a:extLst>
          </p:cNvPr>
          <p:cNvCxnSpPr/>
          <p:nvPr/>
        </p:nvCxnSpPr>
        <p:spPr>
          <a:xfrm flipV="1">
            <a:off x="6857524" y="3227477"/>
            <a:ext cx="3" cy="10948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xmlns="" id="{843FD937-C23F-406F-A403-CD797BB4934F}"/>
              </a:ext>
            </a:extLst>
          </p:cNvPr>
          <p:cNvCxnSpPr/>
          <p:nvPr/>
        </p:nvCxnSpPr>
        <p:spPr>
          <a:xfrm flipV="1">
            <a:off x="8595359" y="3223727"/>
            <a:ext cx="3" cy="10948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xmlns="" id="{20BCE99D-E32E-4722-AF4D-EBAF851CB6B1}"/>
              </a:ext>
            </a:extLst>
          </p:cNvPr>
          <p:cNvCxnSpPr/>
          <p:nvPr/>
        </p:nvCxnSpPr>
        <p:spPr>
          <a:xfrm flipV="1">
            <a:off x="10306304" y="3223728"/>
            <a:ext cx="3" cy="10948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94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0738FA6-B7D9-4EB1-9189-81F55AF43F5B}"/>
              </a:ext>
            </a:extLst>
          </p:cNvPr>
          <p:cNvSpPr>
            <a:spLocks noGrp="1"/>
          </p:cNvSpPr>
          <p:nvPr>
            <p:ph type="body" sz="quarter" idx="13"/>
          </p:nvPr>
        </p:nvSpPr>
        <p:spPr>
          <a:xfrm>
            <a:off x="1388639" y="366150"/>
            <a:ext cx="4489647" cy="697353"/>
          </a:xfrm>
          <a:solidFill>
            <a:srgbClr val="F95C2C"/>
          </a:solidFill>
        </p:spPr>
        <p:txBody>
          <a:bodyPr/>
          <a:lstStyle/>
          <a:p>
            <a:r>
              <a:rPr lang="en-IE" dirty="0">
                <a:solidFill>
                  <a:schemeClr val="bg1"/>
                </a:solidFill>
              </a:rPr>
              <a:t>Recommended reading </a:t>
            </a:r>
          </a:p>
        </p:txBody>
      </p:sp>
      <p:sp>
        <p:nvSpPr>
          <p:cNvPr id="5" name="TextBox 4">
            <a:extLst>
              <a:ext uri="{FF2B5EF4-FFF2-40B4-BE49-F238E27FC236}">
                <a16:creationId xmlns:a16="http://schemas.microsoft.com/office/drawing/2014/main" xmlns="" id="{BD36C1B6-A4D7-42D2-BCA8-657B6D161AFB}"/>
              </a:ext>
            </a:extLst>
          </p:cNvPr>
          <p:cNvSpPr txBox="1"/>
          <p:nvPr/>
        </p:nvSpPr>
        <p:spPr>
          <a:xfrm>
            <a:off x="1621970" y="1952625"/>
            <a:ext cx="9797143" cy="4524315"/>
          </a:xfrm>
          <a:prstGeom prst="rect">
            <a:avLst/>
          </a:prstGeom>
          <a:noFill/>
        </p:spPr>
        <p:txBody>
          <a:bodyPr wrap="square">
            <a:spAutoFit/>
          </a:bodyPr>
          <a:lstStyle/>
          <a:p>
            <a:r>
              <a:rPr lang="en-GB" sz="2400" dirty="0">
                <a:latin typeface="+mj-lt"/>
                <a:hlinkClick r:id="rId2"/>
              </a:rPr>
              <a:t>How to make good decisions in times of crisis (fastcompany.com)</a:t>
            </a:r>
            <a:endParaRPr lang="en-GB" sz="2400" dirty="0">
              <a:latin typeface="+mj-lt"/>
            </a:endParaRPr>
          </a:p>
          <a:p>
            <a:endParaRPr lang="en-GB" sz="2400" dirty="0">
              <a:latin typeface="+mj-lt"/>
            </a:endParaRPr>
          </a:p>
          <a:p>
            <a:r>
              <a:rPr lang="en-GB" sz="2400" dirty="0">
                <a:latin typeface="+mj-lt"/>
                <a:hlinkClick r:id="rId3"/>
              </a:rPr>
              <a:t>12 business leaders share how they lead their teams through a crisis (msn.com)</a:t>
            </a:r>
            <a:endParaRPr lang="en-GB" sz="2400" dirty="0">
              <a:latin typeface="+mj-lt"/>
            </a:endParaRPr>
          </a:p>
          <a:p>
            <a:endParaRPr lang="en-GB" sz="2400" dirty="0">
              <a:latin typeface="+mj-lt"/>
            </a:endParaRPr>
          </a:p>
          <a:p>
            <a:r>
              <a:rPr lang="en-GB" sz="2400" dirty="0">
                <a:latin typeface="+mj-lt"/>
                <a:hlinkClick r:id="rId4"/>
              </a:rPr>
              <a:t>Mastering the lessons of crisis management and rapid recovery (themandarin.com.au)</a:t>
            </a:r>
            <a:endParaRPr lang="en-GB" sz="2400" dirty="0">
              <a:latin typeface="+mj-lt"/>
            </a:endParaRPr>
          </a:p>
          <a:p>
            <a:endParaRPr lang="en-GB" sz="2400" dirty="0">
              <a:latin typeface="+mj-lt"/>
            </a:endParaRPr>
          </a:p>
          <a:p>
            <a:r>
              <a:rPr lang="en-GB" sz="2400" dirty="0">
                <a:latin typeface="+mj-lt"/>
                <a:hlinkClick r:id="rId5"/>
              </a:rPr>
              <a:t>Decision making during the coronavirus crisis | McKinsey</a:t>
            </a:r>
            <a:endParaRPr lang="en-GB" sz="2400" dirty="0">
              <a:latin typeface="+mj-lt"/>
            </a:endParaRPr>
          </a:p>
          <a:p>
            <a:endParaRPr lang="en-GB" sz="2400" dirty="0">
              <a:latin typeface="+mj-lt"/>
            </a:endParaRPr>
          </a:p>
          <a:p>
            <a:r>
              <a:rPr lang="en-GB" sz="2400" dirty="0">
                <a:latin typeface="+mj-lt"/>
                <a:hlinkClick r:id="rId6"/>
              </a:rPr>
              <a:t>The Art of Making Tough Decisions in a Crisis | Psychology Today</a:t>
            </a:r>
            <a:endParaRPr lang="en-GB" sz="2400" dirty="0">
              <a:latin typeface="+mj-lt"/>
            </a:endParaRPr>
          </a:p>
          <a:p>
            <a:endParaRPr lang="en-IE" sz="2400" dirty="0">
              <a:latin typeface="+mj-lt"/>
            </a:endParaRPr>
          </a:p>
        </p:txBody>
      </p:sp>
      <p:sp>
        <p:nvSpPr>
          <p:cNvPr id="6" name="TextBox 5">
            <a:extLst>
              <a:ext uri="{FF2B5EF4-FFF2-40B4-BE49-F238E27FC236}">
                <a16:creationId xmlns:a16="http://schemas.microsoft.com/office/drawing/2014/main" xmlns="" id="{FC5E1C24-D652-46C6-A531-35B9AEBEA954}"/>
              </a:ext>
            </a:extLst>
          </p:cNvPr>
          <p:cNvSpPr txBox="1"/>
          <p:nvPr/>
        </p:nvSpPr>
        <p:spPr>
          <a:xfrm>
            <a:off x="1491343" y="1175657"/>
            <a:ext cx="9339943" cy="461665"/>
          </a:xfrm>
          <a:prstGeom prst="rect">
            <a:avLst/>
          </a:prstGeom>
          <a:noFill/>
        </p:spPr>
        <p:txBody>
          <a:bodyPr wrap="square" rtlCol="0">
            <a:spAutoFit/>
          </a:bodyPr>
          <a:lstStyle/>
          <a:p>
            <a:r>
              <a:rPr lang="en-IE" sz="2400" dirty="0">
                <a:solidFill>
                  <a:srgbClr val="245473"/>
                </a:solidFill>
                <a:latin typeface="+mj-lt"/>
              </a:rPr>
              <a:t>Short but interesting articles that we find enlightening……. </a:t>
            </a:r>
          </a:p>
        </p:txBody>
      </p:sp>
    </p:spTree>
    <p:extLst>
      <p:ext uri="{BB962C8B-B14F-4D97-AF65-F5344CB8AC3E}">
        <p14:creationId xmlns:p14="http://schemas.microsoft.com/office/powerpoint/2010/main" val="292616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31126" y="2875427"/>
            <a:ext cx="9821959" cy="1582271"/>
          </a:xfrm>
        </p:spPr>
        <p:txBody>
          <a:bodyPr/>
          <a:lstStyle/>
          <a:p>
            <a:r>
              <a:rPr lang="en-GB" dirty="0"/>
              <a:t>Guiding Principles for Leadership in Crisis</a:t>
            </a:r>
          </a:p>
        </p:txBody>
      </p:sp>
    </p:spTree>
    <p:extLst>
      <p:ext uri="{BB962C8B-B14F-4D97-AF65-F5344CB8AC3E}">
        <p14:creationId xmlns:p14="http://schemas.microsoft.com/office/powerpoint/2010/main" val="95985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06440" y="593575"/>
            <a:ext cx="8852375" cy="697353"/>
          </a:xfrm>
        </p:spPr>
        <p:txBody>
          <a:bodyPr>
            <a:normAutofit/>
          </a:bodyPr>
          <a:lstStyle/>
          <a:p>
            <a:r>
              <a:rPr lang="en-GB" dirty="0"/>
              <a:t>Guiding Principles for Leadership in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52683" y="1767836"/>
            <a:ext cx="4304752" cy="548808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Leaders need skills and competence to lead during crises. To provide stability, reassurance, confidence, and a sense of control.</a:t>
            </a:r>
            <a:br>
              <a:rPr lang="en-GB" altLang="de-DE" sz="2000" dirty="0">
                <a:solidFill>
                  <a:srgbClr val="245473"/>
                </a:solidFill>
                <a:latin typeface="+mj-lt"/>
              </a:rPr>
            </a:br>
            <a:endParaRPr lang="en-GB" altLang="de-DE" sz="2000" dirty="0">
              <a:solidFill>
                <a:srgbClr val="245473"/>
              </a:solidFill>
              <a:latin typeface="+mj-lt"/>
            </a:endParaRPr>
          </a:p>
          <a:p>
            <a:pPr>
              <a:lnSpc>
                <a:spcPct val="100000"/>
              </a:lnSpc>
              <a:spcBef>
                <a:spcPts val="600"/>
              </a:spcBef>
            </a:pPr>
            <a:r>
              <a:rPr lang="en-GB" altLang="de-DE" sz="2000" b="1" i="1" dirty="0">
                <a:solidFill>
                  <a:srgbClr val="0070C0"/>
                </a:solidFill>
                <a:latin typeface="+mj-lt"/>
                <a:sym typeface="Wingdings" panose="05000000000000000000" pitchFamily="2" charset="2"/>
              </a:rPr>
              <a:t>“…tough times won’t create leaders, … they show you what kind of leaders you already have.”  </a:t>
            </a:r>
          </a:p>
          <a:p>
            <a:pPr>
              <a:lnSpc>
                <a:spcPct val="100000"/>
              </a:lnSpc>
              <a:spcBef>
                <a:spcPts val="600"/>
              </a:spcBef>
            </a:pPr>
            <a:r>
              <a:rPr lang="en-GB" altLang="de-DE" sz="2000" i="1" dirty="0">
                <a:solidFill>
                  <a:srgbClr val="245473"/>
                </a:solidFill>
                <a:latin typeface="+mj-lt"/>
                <a:sym typeface="Wingdings" panose="05000000000000000000" pitchFamily="2" charset="2"/>
              </a:rPr>
              <a:t>Larry Barton</a:t>
            </a:r>
          </a:p>
          <a:p>
            <a:pPr marL="285750" indent="-285750" algn="l">
              <a:lnSpc>
                <a:spcPct val="100000"/>
              </a:lnSpc>
              <a:spcBef>
                <a:spcPts val="600"/>
              </a:spcBef>
              <a:buFont typeface="Wingdings" panose="05000000000000000000" pitchFamily="2" charset="2"/>
              <a:buChar char="à"/>
            </a:pPr>
            <a:endParaRPr lang="en-GB" altLang="de-DE" sz="2000" i="1" dirty="0">
              <a:solidFill>
                <a:srgbClr val="245473"/>
              </a:solidFill>
              <a:latin typeface="+mj-lt"/>
              <a:sym typeface="Wingdings" panose="05000000000000000000" pitchFamily="2" charset="2"/>
            </a:endParaRPr>
          </a:p>
          <a:p>
            <a:pPr algn="l">
              <a:lnSpc>
                <a:spcPct val="100000"/>
              </a:lnSpc>
              <a:spcBef>
                <a:spcPts val="600"/>
              </a:spcBef>
            </a:pPr>
            <a:r>
              <a:rPr lang="en-GB" altLang="de-DE" sz="2000" dirty="0">
                <a:solidFill>
                  <a:srgbClr val="245473"/>
                </a:solidFill>
                <a:latin typeface="+mj-lt"/>
                <a:sym typeface="Wingdings" panose="05000000000000000000" pitchFamily="2" charset="2"/>
              </a:rPr>
              <a:t>Growing both your leadership abilities and management skills is critical for your success in crisis.</a:t>
            </a:r>
          </a:p>
          <a:p>
            <a:pPr marL="285750" indent="-285750" algn="l">
              <a:lnSpc>
                <a:spcPts val="1500"/>
              </a:lnSpc>
              <a:spcBef>
                <a:spcPts val="600"/>
              </a:spcBef>
              <a:buFont typeface="Wingdings" panose="05000000000000000000" pitchFamily="2" charset="2"/>
              <a:buChar char="à"/>
            </a:pPr>
            <a:endParaRPr lang="en-GB" altLang="de-DE" sz="2000" i="1" dirty="0">
              <a:latin typeface="+mj-lt"/>
              <a:sym typeface="Wingdings" panose="05000000000000000000" pitchFamily="2" charset="2"/>
            </a:endParaRPr>
          </a:p>
          <a:p>
            <a:pPr marL="285750" indent="-285750" algn="l">
              <a:lnSpc>
                <a:spcPts val="1500"/>
              </a:lnSpc>
              <a:spcBef>
                <a:spcPts val="600"/>
              </a:spcBef>
              <a:buFont typeface="Wingdings" panose="05000000000000000000" pitchFamily="2" charset="2"/>
              <a:buChar char="à"/>
            </a:pPr>
            <a:endParaRPr lang="en-GB" altLang="de-DE" sz="2000" dirty="0">
              <a:latin typeface="+mj-lt"/>
              <a:sym typeface="Wingdings" panose="05000000000000000000" pitchFamily="2" charset="2"/>
            </a:endParaRPr>
          </a:p>
          <a:p>
            <a:pPr algn="l">
              <a:lnSpc>
                <a:spcPts val="1500"/>
              </a:lnSpc>
              <a:spcBef>
                <a:spcPts val="600"/>
              </a:spcBef>
            </a:pPr>
            <a:endParaRPr lang="en-GB" altLang="de-DE" sz="2000" dirty="0">
              <a:latin typeface="+mj-lt"/>
            </a:endParaRPr>
          </a:p>
          <a:p>
            <a:pPr algn="l">
              <a:lnSpc>
                <a:spcPts val="1500"/>
              </a:lnSpc>
              <a:spcBef>
                <a:spcPts val="600"/>
              </a:spcBef>
            </a:pPr>
            <a:endParaRPr lang="en-GB" altLang="de-DE" sz="2000" dirty="0">
              <a:latin typeface="+mj-lt"/>
            </a:endParaRPr>
          </a:p>
        </p:txBody>
      </p:sp>
      <p:grpSp>
        <p:nvGrpSpPr>
          <p:cNvPr id="6" name="Group 7">
            <a:extLst>
              <a:ext uri="{FF2B5EF4-FFF2-40B4-BE49-F238E27FC236}">
                <a16:creationId xmlns:a16="http://schemas.microsoft.com/office/drawing/2014/main" xmlns="" id="{7A58909A-1E49-4DB3-BA2C-FAB16627C103}"/>
              </a:ext>
            </a:extLst>
          </p:cNvPr>
          <p:cNvGrpSpPr/>
          <p:nvPr/>
        </p:nvGrpSpPr>
        <p:grpSpPr>
          <a:xfrm>
            <a:off x="5741205" y="2502609"/>
            <a:ext cx="3749639" cy="3150624"/>
            <a:chOff x="5328980" y="1762088"/>
            <a:chExt cx="10943202" cy="9194996"/>
          </a:xfrm>
        </p:grpSpPr>
        <p:grpSp>
          <p:nvGrpSpPr>
            <p:cNvPr id="7" name="Group 5">
              <a:extLst>
                <a:ext uri="{FF2B5EF4-FFF2-40B4-BE49-F238E27FC236}">
                  <a16:creationId xmlns:a16="http://schemas.microsoft.com/office/drawing/2014/main" xmlns="" id="{D0E1D703-5B81-4CB5-B5B7-65C26341C066}"/>
                </a:ext>
              </a:extLst>
            </p:cNvPr>
            <p:cNvGrpSpPr/>
            <p:nvPr/>
          </p:nvGrpSpPr>
          <p:grpSpPr>
            <a:xfrm>
              <a:off x="7521484" y="5751094"/>
              <a:ext cx="4377764" cy="3211487"/>
              <a:chOff x="12193146" y="2562030"/>
              <a:chExt cx="5221988" cy="3830802"/>
            </a:xfrm>
          </p:grpSpPr>
          <p:sp>
            <p:nvSpPr>
              <p:cNvPr id="25" name="Freeform 1">
                <a:extLst>
                  <a:ext uri="{FF2B5EF4-FFF2-40B4-BE49-F238E27FC236}">
                    <a16:creationId xmlns:a16="http://schemas.microsoft.com/office/drawing/2014/main" xmlns="" id="{2AB37D33-9B2D-4820-B5C5-754339E86576}"/>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3"/>
              </a:solidFill>
              <a:ln>
                <a:noFill/>
              </a:ln>
              <a:effectLst/>
            </p:spPr>
            <p:txBody>
              <a:bodyPr wrap="none" anchor="ctr"/>
              <a:lstStyle/>
              <a:p>
                <a:endParaRPr lang="en-GB" sz="1400" dirty="0">
                  <a:latin typeface="+mj-lt"/>
                </a:endParaRPr>
              </a:p>
            </p:txBody>
          </p:sp>
          <p:sp>
            <p:nvSpPr>
              <p:cNvPr id="26" name="Freeform 2">
                <a:extLst>
                  <a:ext uri="{FF2B5EF4-FFF2-40B4-BE49-F238E27FC236}">
                    <a16:creationId xmlns:a16="http://schemas.microsoft.com/office/drawing/2014/main" xmlns="" id="{9C474D2C-8A27-483C-A5C7-68EC07C5CBAC}"/>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3">
                  <a:lumMod val="75000"/>
                </a:schemeClr>
              </a:solidFill>
              <a:ln>
                <a:noFill/>
              </a:ln>
              <a:effectLst/>
            </p:spPr>
            <p:txBody>
              <a:bodyPr wrap="none" anchor="ctr"/>
              <a:lstStyle/>
              <a:p>
                <a:endParaRPr lang="en-GB" sz="1400" dirty="0">
                  <a:latin typeface="+mj-lt"/>
                </a:endParaRPr>
              </a:p>
            </p:txBody>
          </p:sp>
          <p:sp>
            <p:nvSpPr>
              <p:cNvPr id="27" name="Freeform 3">
                <a:extLst>
                  <a:ext uri="{FF2B5EF4-FFF2-40B4-BE49-F238E27FC236}">
                    <a16:creationId xmlns:a16="http://schemas.microsoft.com/office/drawing/2014/main" xmlns="" id="{561C6BE8-9020-477A-9D10-09EA1013CCDA}"/>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3">
                  <a:lumMod val="50000"/>
                </a:schemeClr>
              </a:solidFill>
              <a:ln>
                <a:noFill/>
              </a:ln>
              <a:effectLst/>
            </p:spPr>
            <p:txBody>
              <a:bodyPr wrap="none" anchor="ctr"/>
              <a:lstStyle/>
              <a:p>
                <a:endParaRPr lang="en-GB" sz="1400" dirty="0">
                  <a:latin typeface="+mj-lt"/>
                </a:endParaRPr>
              </a:p>
            </p:txBody>
          </p:sp>
        </p:grpSp>
        <p:grpSp>
          <p:nvGrpSpPr>
            <p:cNvPr id="8" name="Group 4">
              <a:extLst>
                <a:ext uri="{FF2B5EF4-FFF2-40B4-BE49-F238E27FC236}">
                  <a16:creationId xmlns:a16="http://schemas.microsoft.com/office/drawing/2014/main" xmlns="" id="{1891E390-97DA-440B-8DED-347881E38ADD}"/>
                </a:ext>
              </a:extLst>
            </p:cNvPr>
            <p:cNvGrpSpPr/>
            <p:nvPr/>
          </p:nvGrpSpPr>
          <p:grpSpPr>
            <a:xfrm>
              <a:off x="5328980" y="7745597"/>
              <a:ext cx="4377764" cy="3211487"/>
              <a:chOff x="9577832" y="4941160"/>
              <a:chExt cx="5221988" cy="3830802"/>
            </a:xfrm>
          </p:grpSpPr>
          <p:sp>
            <p:nvSpPr>
              <p:cNvPr id="22" name="Freeform 4">
                <a:extLst>
                  <a:ext uri="{FF2B5EF4-FFF2-40B4-BE49-F238E27FC236}">
                    <a16:creationId xmlns:a16="http://schemas.microsoft.com/office/drawing/2014/main" xmlns="" id="{86F1FD1A-EA83-48E0-A49E-032B4E11BEE9}"/>
                  </a:ext>
                </a:extLst>
              </p:cNvPr>
              <p:cNvSpPr>
                <a:spLocks noChangeArrowheads="1"/>
              </p:cNvSpPr>
              <p:nvPr/>
            </p:nvSpPr>
            <p:spPr bwMode="auto">
              <a:xfrm>
                <a:off x="9577832" y="4941160"/>
                <a:ext cx="5216227" cy="2906224"/>
              </a:xfrm>
              <a:custGeom>
                <a:avLst/>
                <a:gdLst>
                  <a:gd name="T0" fmla="*/ 4013 w 7986"/>
                  <a:gd name="T1" fmla="*/ 0 h 4450"/>
                  <a:gd name="T2" fmla="*/ 7985 w 7986"/>
                  <a:gd name="T3" fmla="*/ 2221 h 4450"/>
                  <a:gd name="T4" fmla="*/ 3970 w 7986"/>
                  <a:gd name="T5" fmla="*/ 4449 h 4450"/>
                  <a:gd name="T6" fmla="*/ 0 w 7986"/>
                  <a:gd name="T7" fmla="*/ 2229 h 4450"/>
                  <a:gd name="T8" fmla="*/ 4013 w 7986"/>
                  <a:gd name="T9" fmla="*/ 0 h 4450"/>
                </a:gdLst>
                <a:ahLst/>
                <a:cxnLst>
                  <a:cxn ang="0">
                    <a:pos x="T0" y="T1"/>
                  </a:cxn>
                  <a:cxn ang="0">
                    <a:pos x="T2" y="T3"/>
                  </a:cxn>
                  <a:cxn ang="0">
                    <a:pos x="T4" y="T5"/>
                  </a:cxn>
                  <a:cxn ang="0">
                    <a:pos x="T6" y="T7"/>
                  </a:cxn>
                  <a:cxn ang="0">
                    <a:pos x="T8" y="T9"/>
                  </a:cxn>
                </a:cxnLst>
                <a:rect l="0" t="0" r="r" b="b"/>
                <a:pathLst>
                  <a:path w="7986" h="4450">
                    <a:moveTo>
                      <a:pt x="4013" y="0"/>
                    </a:moveTo>
                    <a:lnTo>
                      <a:pt x="7985" y="2221"/>
                    </a:lnTo>
                    <a:lnTo>
                      <a:pt x="3970" y="4449"/>
                    </a:lnTo>
                    <a:lnTo>
                      <a:pt x="0" y="2229"/>
                    </a:lnTo>
                    <a:lnTo>
                      <a:pt x="4013" y="0"/>
                    </a:lnTo>
                  </a:path>
                </a:pathLst>
              </a:custGeom>
              <a:solidFill>
                <a:schemeClr val="accent2"/>
              </a:solidFill>
              <a:ln>
                <a:noFill/>
              </a:ln>
              <a:effectLst/>
            </p:spPr>
            <p:txBody>
              <a:bodyPr wrap="none" anchor="ctr"/>
              <a:lstStyle/>
              <a:p>
                <a:endParaRPr lang="en-GB" sz="1400" dirty="0">
                  <a:latin typeface="+mj-lt"/>
                </a:endParaRPr>
              </a:p>
            </p:txBody>
          </p:sp>
          <p:sp>
            <p:nvSpPr>
              <p:cNvPr id="23" name="Freeform 5">
                <a:extLst>
                  <a:ext uri="{FF2B5EF4-FFF2-40B4-BE49-F238E27FC236}">
                    <a16:creationId xmlns:a16="http://schemas.microsoft.com/office/drawing/2014/main" xmlns="" id="{D0A232F2-0C75-4059-975E-46FD4C25F42B}"/>
                  </a:ext>
                </a:extLst>
              </p:cNvPr>
              <p:cNvSpPr>
                <a:spLocks noChangeArrowheads="1"/>
              </p:cNvSpPr>
              <p:nvPr/>
            </p:nvSpPr>
            <p:spPr bwMode="auto">
              <a:xfrm>
                <a:off x="12170105" y="6392832"/>
                <a:ext cx="2629715" cy="2379130"/>
              </a:xfrm>
              <a:custGeom>
                <a:avLst/>
                <a:gdLst>
                  <a:gd name="T0" fmla="*/ 4015 w 4024"/>
                  <a:gd name="T1" fmla="*/ 0 h 3643"/>
                  <a:gd name="T2" fmla="*/ 4023 w 4024"/>
                  <a:gd name="T3" fmla="*/ 1412 h 3643"/>
                  <a:gd name="T4" fmla="*/ 9 w 4024"/>
                  <a:gd name="T5" fmla="*/ 3642 h 3643"/>
                  <a:gd name="T6" fmla="*/ 0 w 4024"/>
                  <a:gd name="T7" fmla="*/ 2228 h 3643"/>
                  <a:gd name="T8" fmla="*/ 4015 w 4024"/>
                  <a:gd name="T9" fmla="*/ 0 h 3643"/>
                </a:gdLst>
                <a:ahLst/>
                <a:cxnLst>
                  <a:cxn ang="0">
                    <a:pos x="T0" y="T1"/>
                  </a:cxn>
                  <a:cxn ang="0">
                    <a:pos x="T2" y="T3"/>
                  </a:cxn>
                  <a:cxn ang="0">
                    <a:pos x="T4" y="T5"/>
                  </a:cxn>
                  <a:cxn ang="0">
                    <a:pos x="T6" y="T7"/>
                  </a:cxn>
                  <a:cxn ang="0">
                    <a:pos x="T8" y="T9"/>
                  </a:cxn>
                </a:cxnLst>
                <a:rect l="0" t="0" r="r" b="b"/>
                <a:pathLst>
                  <a:path w="4024" h="3643">
                    <a:moveTo>
                      <a:pt x="4015" y="0"/>
                    </a:moveTo>
                    <a:lnTo>
                      <a:pt x="4023" y="1412"/>
                    </a:lnTo>
                    <a:lnTo>
                      <a:pt x="9" y="3642"/>
                    </a:lnTo>
                    <a:lnTo>
                      <a:pt x="0" y="2228"/>
                    </a:lnTo>
                    <a:lnTo>
                      <a:pt x="4015" y="0"/>
                    </a:lnTo>
                  </a:path>
                </a:pathLst>
              </a:custGeom>
              <a:solidFill>
                <a:schemeClr val="accent2">
                  <a:lumMod val="75000"/>
                </a:schemeClr>
              </a:solidFill>
              <a:ln>
                <a:noFill/>
              </a:ln>
              <a:effectLst/>
            </p:spPr>
            <p:txBody>
              <a:bodyPr wrap="none" anchor="ctr"/>
              <a:lstStyle/>
              <a:p>
                <a:endParaRPr lang="en-GB" sz="1400" dirty="0">
                  <a:latin typeface="+mj-lt"/>
                </a:endParaRPr>
              </a:p>
            </p:txBody>
          </p:sp>
          <p:sp>
            <p:nvSpPr>
              <p:cNvPr id="24" name="Freeform 6">
                <a:extLst>
                  <a:ext uri="{FF2B5EF4-FFF2-40B4-BE49-F238E27FC236}">
                    <a16:creationId xmlns:a16="http://schemas.microsoft.com/office/drawing/2014/main" xmlns="" id="{035366D1-D1FE-40B4-9D5D-EE8996EF99DB}"/>
                  </a:ext>
                </a:extLst>
              </p:cNvPr>
              <p:cNvSpPr>
                <a:spLocks noChangeArrowheads="1"/>
              </p:cNvSpPr>
              <p:nvPr/>
            </p:nvSpPr>
            <p:spPr bwMode="auto">
              <a:xfrm>
                <a:off x="9577832" y="6398592"/>
                <a:ext cx="2600912" cy="2373369"/>
              </a:xfrm>
              <a:custGeom>
                <a:avLst/>
                <a:gdLst>
                  <a:gd name="T0" fmla="*/ 3970 w 3980"/>
                  <a:gd name="T1" fmla="*/ 2220 h 3635"/>
                  <a:gd name="T2" fmla="*/ 3979 w 3980"/>
                  <a:gd name="T3" fmla="*/ 3634 h 3635"/>
                  <a:gd name="T4" fmla="*/ 9 w 3980"/>
                  <a:gd name="T5" fmla="*/ 1414 h 3635"/>
                  <a:gd name="T6" fmla="*/ 0 w 3980"/>
                  <a:gd name="T7" fmla="*/ 0 h 3635"/>
                  <a:gd name="T8" fmla="*/ 3970 w 3980"/>
                  <a:gd name="T9" fmla="*/ 2220 h 3635"/>
                </a:gdLst>
                <a:ahLst/>
                <a:cxnLst>
                  <a:cxn ang="0">
                    <a:pos x="T0" y="T1"/>
                  </a:cxn>
                  <a:cxn ang="0">
                    <a:pos x="T2" y="T3"/>
                  </a:cxn>
                  <a:cxn ang="0">
                    <a:pos x="T4" y="T5"/>
                  </a:cxn>
                  <a:cxn ang="0">
                    <a:pos x="T6" y="T7"/>
                  </a:cxn>
                  <a:cxn ang="0">
                    <a:pos x="T8" y="T9"/>
                  </a:cxn>
                </a:cxnLst>
                <a:rect l="0" t="0" r="r" b="b"/>
                <a:pathLst>
                  <a:path w="3980" h="3635">
                    <a:moveTo>
                      <a:pt x="3970" y="2220"/>
                    </a:moveTo>
                    <a:lnTo>
                      <a:pt x="3979" y="3634"/>
                    </a:lnTo>
                    <a:lnTo>
                      <a:pt x="9" y="1414"/>
                    </a:lnTo>
                    <a:lnTo>
                      <a:pt x="0" y="0"/>
                    </a:lnTo>
                    <a:lnTo>
                      <a:pt x="3970" y="2220"/>
                    </a:lnTo>
                  </a:path>
                </a:pathLst>
              </a:custGeom>
              <a:solidFill>
                <a:schemeClr val="accent2">
                  <a:lumMod val="50000"/>
                </a:schemeClr>
              </a:solidFill>
              <a:ln>
                <a:noFill/>
              </a:ln>
              <a:effectLst/>
            </p:spPr>
            <p:txBody>
              <a:bodyPr wrap="none" anchor="ctr"/>
              <a:lstStyle/>
              <a:p>
                <a:endParaRPr lang="en-GB" sz="1400" dirty="0">
                  <a:latin typeface="+mj-lt"/>
                </a:endParaRPr>
              </a:p>
            </p:txBody>
          </p:sp>
        </p:grpSp>
        <p:grpSp>
          <p:nvGrpSpPr>
            <p:cNvPr id="10" name="Group 16">
              <a:extLst>
                <a:ext uri="{FF2B5EF4-FFF2-40B4-BE49-F238E27FC236}">
                  <a16:creationId xmlns:a16="http://schemas.microsoft.com/office/drawing/2014/main" xmlns="" id="{CED8260D-1080-4CC7-998C-690DC76A4A49}"/>
                </a:ext>
              </a:extLst>
            </p:cNvPr>
            <p:cNvGrpSpPr/>
            <p:nvPr/>
          </p:nvGrpSpPr>
          <p:grpSpPr>
            <a:xfrm>
              <a:off x="9701914" y="3754179"/>
              <a:ext cx="4377764" cy="3211487"/>
              <a:chOff x="12193146" y="2562030"/>
              <a:chExt cx="5221988" cy="3830802"/>
            </a:xfrm>
          </p:grpSpPr>
          <p:sp>
            <p:nvSpPr>
              <p:cNvPr id="15" name="Freeform 1">
                <a:extLst>
                  <a:ext uri="{FF2B5EF4-FFF2-40B4-BE49-F238E27FC236}">
                    <a16:creationId xmlns:a16="http://schemas.microsoft.com/office/drawing/2014/main" xmlns="" id="{39310880-A18B-4D43-845D-5B3F782E4333}"/>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4"/>
              </a:solidFill>
              <a:ln>
                <a:noFill/>
              </a:ln>
              <a:effectLst/>
            </p:spPr>
            <p:txBody>
              <a:bodyPr wrap="none" anchor="ctr"/>
              <a:lstStyle/>
              <a:p>
                <a:endParaRPr lang="en-GB" sz="1400" dirty="0">
                  <a:latin typeface="+mj-lt"/>
                </a:endParaRPr>
              </a:p>
            </p:txBody>
          </p:sp>
          <p:sp>
            <p:nvSpPr>
              <p:cNvPr id="17" name="Freeform 2">
                <a:extLst>
                  <a:ext uri="{FF2B5EF4-FFF2-40B4-BE49-F238E27FC236}">
                    <a16:creationId xmlns:a16="http://schemas.microsoft.com/office/drawing/2014/main" xmlns="" id="{7C390B68-99B1-4B29-B20E-75F1B0EF65FF}"/>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4">
                  <a:lumMod val="75000"/>
                </a:schemeClr>
              </a:solidFill>
              <a:ln>
                <a:noFill/>
              </a:ln>
              <a:effectLst/>
            </p:spPr>
            <p:txBody>
              <a:bodyPr wrap="none" anchor="ctr"/>
              <a:lstStyle/>
              <a:p>
                <a:endParaRPr lang="en-GB" sz="1400" dirty="0">
                  <a:latin typeface="+mj-lt"/>
                </a:endParaRPr>
              </a:p>
            </p:txBody>
          </p:sp>
          <p:sp>
            <p:nvSpPr>
              <p:cNvPr id="18" name="Freeform 3">
                <a:extLst>
                  <a:ext uri="{FF2B5EF4-FFF2-40B4-BE49-F238E27FC236}">
                    <a16:creationId xmlns:a16="http://schemas.microsoft.com/office/drawing/2014/main" xmlns="" id="{35B5436C-2628-424C-8FC6-F8FFDAFD4965}"/>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4">
                  <a:lumMod val="50000"/>
                </a:schemeClr>
              </a:solidFill>
              <a:ln>
                <a:noFill/>
              </a:ln>
              <a:effectLst/>
            </p:spPr>
            <p:txBody>
              <a:bodyPr wrap="none" anchor="ctr"/>
              <a:lstStyle/>
              <a:p>
                <a:endParaRPr lang="en-GB" sz="1400" dirty="0">
                  <a:latin typeface="+mj-lt"/>
                </a:endParaRPr>
              </a:p>
            </p:txBody>
          </p:sp>
        </p:grpSp>
        <p:grpSp>
          <p:nvGrpSpPr>
            <p:cNvPr id="11" name="Group 20">
              <a:extLst>
                <a:ext uri="{FF2B5EF4-FFF2-40B4-BE49-F238E27FC236}">
                  <a16:creationId xmlns:a16="http://schemas.microsoft.com/office/drawing/2014/main" xmlns="" id="{AA880F55-B479-4FA7-9C58-81D714E76435}"/>
                </a:ext>
              </a:extLst>
            </p:cNvPr>
            <p:cNvGrpSpPr/>
            <p:nvPr/>
          </p:nvGrpSpPr>
          <p:grpSpPr>
            <a:xfrm>
              <a:off x="11894418" y="1762088"/>
              <a:ext cx="4377764" cy="3211487"/>
              <a:chOff x="12193146" y="2562030"/>
              <a:chExt cx="5221988" cy="3830802"/>
            </a:xfrm>
          </p:grpSpPr>
          <p:sp>
            <p:nvSpPr>
              <p:cNvPr id="12" name="Freeform 1">
                <a:extLst>
                  <a:ext uri="{FF2B5EF4-FFF2-40B4-BE49-F238E27FC236}">
                    <a16:creationId xmlns:a16="http://schemas.microsoft.com/office/drawing/2014/main" xmlns="" id="{846AC122-EDAD-404C-817F-0235E3E95ABC}"/>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chemeClr val="accent5"/>
              </a:solidFill>
              <a:ln>
                <a:noFill/>
              </a:ln>
              <a:effectLst/>
            </p:spPr>
            <p:txBody>
              <a:bodyPr wrap="none" anchor="ctr"/>
              <a:lstStyle/>
              <a:p>
                <a:endParaRPr lang="en-GB" sz="1400" dirty="0">
                  <a:latin typeface="+mj-lt"/>
                </a:endParaRPr>
              </a:p>
            </p:txBody>
          </p:sp>
          <p:sp>
            <p:nvSpPr>
              <p:cNvPr id="13" name="Freeform 2">
                <a:extLst>
                  <a:ext uri="{FF2B5EF4-FFF2-40B4-BE49-F238E27FC236}">
                    <a16:creationId xmlns:a16="http://schemas.microsoft.com/office/drawing/2014/main" xmlns="" id="{3DA8A495-29CF-4867-BD2E-C5CA819D4098}"/>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chemeClr val="accent5">
                  <a:lumMod val="75000"/>
                </a:schemeClr>
              </a:solidFill>
              <a:ln>
                <a:noFill/>
              </a:ln>
              <a:effectLst/>
            </p:spPr>
            <p:txBody>
              <a:bodyPr wrap="none" anchor="ctr"/>
              <a:lstStyle/>
              <a:p>
                <a:endParaRPr lang="en-GB" sz="1400" dirty="0">
                  <a:latin typeface="+mj-lt"/>
                </a:endParaRPr>
              </a:p>
            </p:txBody>
          </p:sp>
          <p:sp>
            <p:nvSpPr>
              <p:cNvPr id="14" name="Freeform 3">
                <a:extLst>
                  <a:ext uri="{FF2B5EF4-FFF2-40B4-BE49-F238E27FC236}">
                    <a16:creationId xmlns:a16="http://schemas.microsoft.com/office/drawing/2014/main" xmlns="" id="{CB914EB3-2CBF-4DAA-98FD-C70517AAE7FB}"/>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chemeClr val="accent5">
                  <a:lumMod val="50000"/>
                </a:schemeClr>
              </a:solidFill>
              <a:ln>
                <a:noFill/>
              </a:ln>
              <a:effectLst/>
            </p:spPr>
            <p:txBody>
              <a:bodyPr wrap="none" anchor="ctr"/>
              <a:lstStyle/>
              <a:p>
                <a:endParaRPr lang="en-GB" sz="1400" dirty="0">
                  <a:latin typeface="+mj-lt"/>
                </a:endParaRPr>
              </a:p>
            </p:txBody>
          </p:sp>
        </p:grpSp>
      </p:grpSp>
      <p:sp>
        <p:nvSpPr>
          <p:cNvPr id="28" name="TextBox 32">
            <a:extLst>
              <a:ext uri="{FF2B5EF4-FFF2-40B4-BE49-F238E27FC236}">
                <a16:creationId xmlns:a16="http://schemas.microsoft.com/office/drawing/2014/main" xmlns="" id="{0182BA73-8298-407A-A7D7-4E4E223EA1ED}"/>
              </a:ext>
            </a:extLst>
          </p:cNvPr>
          <p:cNvSpPr txBox="1"/>
          <p:nvPr/>
        </p:nvSpPr>
        <p:spPr>
          <a:xfrm>
            <a:off x="5083860" y="2250328"/>
            <a:ext cx="2757551"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Transparent Communication</a:t>
            </a:r>
          </a:p>
        </p:txBody>
      </p:sp>
      <p:sp>
        <p:nvSpPr>
          <p:cNvPr id="29" name="Subtitle 2">
            <a:extLst>
              <a:ext uri="{FF2B5EF4-FFF2-40B4-BE49-F238E27FC236}">
                <a16:creationId xmlns:a16="http://schemas.microsoft.com/office/drawing/2014/main" xmlns="" id="{395CF6FB-F6BD-430D-AB0A-DD182A199057}"/>
              </a:ext>
            </a:extLst>
          </p:cNvPr>
          <p:cNvSpPr txBox="1">
            <a:spLocks/>
          </p:cNvSpPr>
          <p:nvPr/>
        </p:nvSpPr>
        <p:spPr>
          <a:xfrm>
            <a:off x="4508951" y="2527597"/>
            <a:ext cx="3294359"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spcAft>
                <a:spcPts val="675"/>
              </a:spcAft>
            </a:pPr>
            <a:r>
              <a:rPr lang="en-GB" sz="1600" dirty="0">
                <a:solidFill>
                  <a:srgbClr val="245473"/>
                </a:solidFill>
                <a:latin typeface="+mj-lt"/>
                <a:ea typeface="Lato Light" panose="020F0502020204030203" pitchFamily="34" charset="0"/>
                <a:cs typeface="Mukta ExtraLight" panose="020B0000000000000000" pitchFamily="34" charset="77"/>
              </a:rPr>
              <a:t>Commit to transparent and consistent internal and external communication</a:t>
            </a:r>
          </a:p>
        </p:txBody>
      </p:sp>
      <p:sp>
        <p:nvSpPr>
          <p:cNvPr id="32" name="TextBox 45">
            <a:extLst>
              <a:ext uri="{FF2B5EF4-FFF2-40B4-BE49-F238E27FC236}">
                <a16:creationId xmlns:a16="http://schemas.microsoft.com/office/drawing/2014/main" xmlns="" id="{43AB407D-B290-417F-9879-C1BE8796A733}"/>
              </a:ext>
            </a:extLst>
          </p:cNvPr>
          <p:cNvSpPr txBox="1"/>
          <p:nvPr/>
        </p:nvSpPr>
        <p:spPr>
          <a:xfrm>
            <a:off x="7252388" y="5180149"/>
            <a:ext cx="3486724"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Do what is necessary when it’s necessary</a:t>
            </a:r>
          </a:p>
        </p:txBody>
      </p:sp>
      <p:sp>
        <p:nvSpPr>
          <p:cNvPr id="33" name="Subtitle 2">
            <a:extLst>
              <a:ext uri="{FF2B5EF4-FFF2-40B4-BE49-F238E27FC236}">
                <a16:creationId xmlns:a16="http://schemas.microsoft.com/office/drawing/2014/main" xmlns="" id="{8692E1CC-FEC8-4466-BF90-1CB500856813}"/>
              </a:ext>
            </a:extLst>
          </p:cNvPr>
          <p:cNvSpPr txBox="1">
            <a:spLocks/>
          </p:cNvSpPr>
          <p:nvPr/>
        </p:nvSpPr>
        <p:spPr>
          <a:xfrm>
            <a:off x="7300011" y="5452027"/>
            <a:ext cx="452187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spcAft>
                <a:spcPts val="675"/>
              </a:spcAft>
            </a:pPr>
            <a:r>
              <a:rPr lang="en-GB" sz="1600" dirty="0">
                <a:solidFill>
                  <a:srgbClr val="245473"/>
                </a:solidFill>
                <a:latin typeface="+mj-lt"/>
                <a:ea typeface="Lato Light" panose="020F0502020204030203" pitchFamily="34" charset="0"/>
                <a:cs typeface="Mukta ExtraLight" panose="020B0000000000000000" pitchFamily="34" charset="77"/>
              </a:rPr>
              <a:t>Throw away your calendar - involve all stakeholders around the clock</a:t>
            </a:r>
          </a:p>
        </p:txBody>
      </p:sp>
      <p:sp>
        <p:nvSpPr>
          <p:cNvPr id="34" name="TextBox 48">
            <a:extLst>
              <a:ext uri="{FF2B5EF4-FFF2-40B4-BE49-F238E27FC236}">
                <a16:creationId xmlns:a16="http://schemas.microsoft.com/office/drawing/2014/main" xmlns="" id="{75B738D5-2461-470F-804F-3348A580EFBF}"/>
              </a:ext>
            </a:extLst>
          </p:cNvPr>
          <p:cNvSpPr txBox="1"/>
          <p:nvPr/>
        </p:nvSpPr>
        <p:spPr>
          <a:xfrm>
            <a:off x="8087614" y="4312662"/>
            <a:ext cx="1127232"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Be a Leader</a:t>
            </a:r>
          </a:p>
        </p:txBody>
      </p:sp>
      <p:sp>
        <p:nvSpPr>
          <p:cNvPr id="35" name="Subtitle 2">
            <a:extLst>
              <a:ext uri="{FF2B5EF4-FFF2-40B4-BE49-F238E27FC236}">
                <a16:creationId xmlns:a16="http://schemas.microsoft.com/office/drawing/2014/main" xmlns="" id="{B1898D98-917E-4EE4-805C-23C023E5A491}"/>
              </a:ext>
            </a:extLst>
          </p:cNvPr>
          <p:cNvSpPr txBox="1">
            <a:spLocks/>
          </p:cNvSpPr>
          <p:nvPr/>
        </p:nvSpPr>
        <p:spPr>
          <a:xfrm>
            <a:off x="8135238" y="4584539"/>
            <a:ext cx="424715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spcAft>
                <a:spcPts val="675"/>
              </a:spcAft>
            </a:pPr>
            <a:r>
              <a:rPr lang="en-GB" sz="1600" dirty="0">
                <a:solidFill>
                  <a:srgbClr val="245473"/>
                </a:solidFill>
                <a:latin typeface="+mj-lt"/>
                <a:ea typeface="Lato Light" panose="020F0502020204030203" pitchFamily="34" charset="0"/>
                <a:cs typeface="Mukta ExtraLight" panose="020B0000000000000000" pitchFamily="34" charset="77"/>
              </a:rPr>
              <a:t>Provide visible CEO and senior leadership involvement. Own the problem yourself </a:t>
            </a:r>
          </a:p>
        </p:txBody>
      </p:sp>
      <p:sp>
        <p:nvSpPr>
          <p:cNvPr id="38" name="TextBox 32">
            <a:extLst>
              <a:ext uri="{FF2B5EF4-FFF2-40B4-BE49-F238E27FC236}">
                <a16:creationId xmlns:a16="http://schemas.microsoft.com/office/drawing/2014/main" xmlns="" id="{484A0FF1-DB9D-4E46-9BB9-FF420557D505}"/>
              </a:ext>
            </a:extLst>
          </p:cNvPr>
          <p:cNvSpPr txBox="1"/>
          <p:nvPr/>
        </p:nvSpPr>
        <p:spPr>
          <a:xfrm>
            <a:off x="5004441" y="3225972"/>
            <a:ext cx="2108462"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Prompt Communication</a:t>
            </a:r>
          </a:p>
        </p:txBody>
      </p:sp>
      <p:sp>
        <p:nvSpPr>
          <p:cNvPr id="39" name="Subtitle 2">
            <a:extLst>
              <a:ext uri="{FF2B5EF4-FFF2-40B4-BE49-F238E27FC236}">
                <a16:creationId xmlns:a16="http://schemas.microsoft.com/office/drawing/2014/main" xmlns="" id="{93984BA3-DF72-4BC2-945D-9266C1573123}"/>
              </a:ext>
            </a:extLst>
          </p:cNvPr>
          <p:cNvSpPr txBox="1">
            <a:spLocks/>
          </p:cNvSpPr>
          <p:nvPr/>
        </p:nvSpPr>
        <p:spPr>
          <a:xfrm>
            <a:off x="4160493" y="3517165"/>
            <a:ext cx="2914309"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spcAft>
                <a:spcPts val="675"/>
              </a:spcAft>
            </a:pPr>
            <a:r>
              <a:rPr lang="en-GB" sz="1600" dirty="0">
                <a:solidFill>
                  <a:srgbClr val="245473"/>
                </a:solidFill>
                <a:latin typeface="+mj-lt"/>
                <a:ea typeface="Lato Light" panose="020F0502020204030203" pitchFamily="34" charset="0"/>
                <a:cs typeface="Mukta ExtraLight" panose="020B0000000000000000" pitchFamily="34" charset="77"/>
              </a:rPr>
              <a:t>Provide prompt and proactive communication</a:t>
            </a:r>
          </a:p>
        </p:txBody>
      </p:sp>
    </p:spTree>
    <p:extLst>
      <p:ext uri="{BB962C8B-B14F-4D97-AF65-F5344CB8AC3E}">
        <p14:creationId xmlns:p14="http://schemas.microsoft.com/office/powerpoint/2010/main" val="3135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198166" y="524347"/>
            <a:ext cx="8852375" cy="1046310"/>
          </a:xfrm>
        </p:spPr>
        <p:txBody>
          <a:bodyPr>
            <a:normAutofit fontScale="92500" lnSpcReduction="10000"/>
          </a:bodyPr>
          <a:lstStyle/>
          <a:p>
            <a:r>
              <a:rPr lang="en-GB" dirty="0">
                <a:highlight>
                  <a:srgbClr val="C01F75"/>
                </a:highlight>
              </a:rPr>
              <a:t>WATCH</a:t>
            </a:r>
          </a:p>
          <a:p>
            <a:r>
              <a:rPr lang="en-GB" dirty="0"/>
              <a:t>Mindsight &amp; Emotional Intelligence in Leadership</a:t>
            </a:r>
          </a:p>
        </p:txBody>
      </p:sp>
      <p:sp>
        <p:nvSpPr>
          <p:cNvPr id="28" name="Rechteck 27">
            <a:extLst>
              <a:ext uri="{FF2B5EF4-FFF2-40B4-BE49-F238E27FC236}">
                <a16:creationId xmlns:a16="http://schemas.microsoft.com/office/drawing/2014/main" xmlns="" id="{98670D1F-3C08-4A05-AA8F-091E4EC900BD}"/>
              </a:ext>
            </a:extLst>
          </p:cNvPr>
          <p:cNvSpPr/>
          <p:nvPr/>
        </p:nvSpPr>
        <p:spPr>
          <a:xfrm>
            <a:off x="550278" y="6310824"/>
            <a:ext cx="7015179" cy="260502"/>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Source: </a:t>
            </a:r>
            <a:r>
              <a:rPr lang="en-GB" sz="1000" dirty="0" err="1">
                <a:latin typeface="+mj-lt"/>
              </a:rPr>
              <a:t>Dr.</a:t>
            </a:r>
            <a:r>
              <a:rPr lang="en-GB" sz="1000" dirty="0">
                <a:latin typeface="+mj-lt"/>
              </a:rPr>
              <a:t> Daniel Goleman| </a:t>
            </a:r>
            <a:r>
              <a:rPr lang="en-GB" sz="1000" dirty="0" err="1">
                <a:latin typeface="+mj-lt"/>
              </a:rPr>
              <a:t>Youtube</a:t>
            </a:r>
            <a:r>
              <a:rPr lang="en-GB" sz="1000" dirty="0">
                <a:latin typeface="+mj-lt"/>
              </a:rPr>
              <a:t>: </a:t>
            </a:r>
            <a:r>
              <a:rPr lang="en-GB" sz="1000" dirty="0">
                <a:hlinkClick r:id="rId8"/>
              </a:rPr>
              <a:t>https://www.youtube.com/watch?v=heRCxqQmrGQ</a:t>
            </a:r>
            <a:r>
              <a:rPr lang="en-GB" sz="1000" dirty="0"/>
              <a:t> | Length: 5:11</a:t>
            </a:r>
            <a:endParaRPr lang="en-GB" sz="1000" dirty="0">
              <a:latin typeface="+mj-lt"/>
            </a:endParaRPr>
          </a:p>
        </p:txBody>
      </p:sp>
      <p:pic>
        <p:nvPicPr>
          <p:cNvPr id="29" name="Picture 22" descr="iMac.png">
            <a:extLst>
              <a:ext uri="{FF2B5EF4-FFF2-40B4-BE49-F238E27FC236}">
                <a16:creationId xmlns:a16="http://schemas.microsoft.com/office/drawing/2014/main" xmlns="" id="{342333D4-743F-4D63-8568-7794FADD8C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7934" y="1642311"/>
            <a:ext cx="5428649" cy="4802162"/>
          </a:xfrm>
          <a:prstGeom prst="rect">
            <a:avLst/>
          </a:prstGeom>
        </p:spPr>
      </p:pic>
      <p:pic>
        <p:nvPicPr>
          <p:cNvPr id="5" name="Onlinemedien 4" title="Daniel Goleman: Three Levels of Organizational Awareness">
            <a:hlinkClick r:id="" action="ppaction://media"/>
            <a:extLst>
              <a:ext uri="{FF2B5EF4-FFF2-40B4-BE49-F238E27FC236}">
                <a16:creationId xmlns:a16="http://schemas.microsoft.com/office/drawing/2014/main" xmlns="" id="{60E5323C-6768-451D-A1F1-66CAD700516D}"/>
              </a:ext>
            </a:extLst>
          </p:cNvPr>
          <p:cNvPicPr>
            <a:picLocks noRot="1" noChangeAspect="1"/>
          </p:cNvPicPr>
          <p:nvPr>
            <a:videoFile r:link="rId3"/>
          </p:nvPr>
        </p:nvPicPr>
        <p:blipFill>
          <a:blip r:embed="rId10"/>
          <a:stretch>
            <a:fillRect/>
          </a:stretch>
        </p:blipFill>
        <p:spPr>
          <a:xfrm>
            <a:off x="4649245" y="2310193"/>
            <a:ext cx="4174992" cy="2348433"/>
          </a:xfrm>
          <a:prstGeom prst="rect">
            <a:avLst/>
          </a:prstGeom>
        </p:spPr>
      </p:pic>
      <p:sp>
        <p:nvSpPr>
          <p:cNvPr id="8" name="TextBox 7">
            <a:extLst>
              <a:ext uri="{FF2B5EF4-FFF2-40B4-BE49-F238E27FC236}">
                <a16:creationId xmlns:a16="http://schemas.microsoft.com/office/drawing/2014/main" xmlns="" id="{C01D9471-04DB-4970-9D81-FDC4393E4FF6}"/>
              </a:ext>
            </a:extLst>
          </p:cNvPr>
          <p:cNvSpPr txBox="1"/>
          <p:nvPr/>
        </p:nvSpPr>
        <p:spPr>
          <a:xfrm>
            <a:off x="398400" y="2056108"/>
            <a:ext cx="3599533" cy="3477875"/>
          </a:xfrm>
          <a:prstGeom prst="rect">
            <a:avLst/>
          </a:prstGeom>
          <a:noFill/>
        </p:spPr>
        <p:txBody>
          <a:bodyPr wrap="square">
            <a:spAutoFit/>
          </a:bodyPr>
          <a:lstStyle/>
          <a:p>
            <a:r>
              <a:rPr lang="en-GB" sz="2200" b="0" i="0" dirty="0" err="1">
                <a:solidFill>
                  <a:srgbClr val="245473"/>
                </a:solidFill>
                <a:effectLst/>
                <a:latin typeface="+mj-lt"/>
              </a:rPr>
              <a:t>Dr.</a:t>
            </a:r>
            <a:r>
              <a:rPr lang="en-GB" sz="2200" b="0" i="0" dirty="0">
                <a:solidFill>
                  <a:srgbClr val="245473"/>
                </a:solidFill>
                <a:effectLst/>
                <a:latin typeface="+mj-lt"/>
              </a:rPr>
              <a:t> Daniel Goleman shares the  fascinating science basis for leadership development in the Brainpower video series. In this excerpt, </a:t>
            </a:r>
            <a:r>
              <a:rPr lang="en-GB" sz="2200" b="0" i="0" dirty="0" err="1">
                <a:solidFill>
                  <a:srgbClr val="245473"/>
                </a:solidFill>
                <a:effectLst/>
                <a:latin typeface="+mj-lt"/>
              </a:rPr>
              <a:t>Dr.</a:t>
            </a:r>
            <a:r>
              <a:rPr lang="en-GB" sz="2200" b="0" i="0" dirty="0">
                <a:solidFill>
                  <a:srgbClr val="245473"/>
                </a:solidFill>
                <a:effectLst/>
                <a:latin typeface="+mj-lt"/>
              </a:rPr>
              <a:t> Goleman highlights ways effective leaders employ systems thinking into their business strategy, motivational tactics, and organizational vision.</a:t>
            </a:r>
            <a:endParaRPr lang="en-IE" sz="2200" dirty="0">
              <a:solidFill>
                <a:srgbClr val="245473"/>
              </a:solidFill>
              <a:latin typeface="+mj-lt"/>
            </a:endParaRPr>
          </a:p>
        </p:txBody>
      </p:sp>
    </p:spTree>
    <p:extLst>
      <p:ext uri="{BB962C8B-B14F-4D97-AF65-F5344CB8AC3E}">
        <p14:creationId xmlns:p14="http://schemas.microsoft.com/office/powerpoint/2010/main" val="152350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332612" y="-163286"/>
            <a:ext cx="9821959" cy="1582271"/>
          </a:xfrm>
        </p:spPr>
        <p:txBody>
          <a:bodyPr/>
          <a:lstStyle/>
          <a:p>
            <a:r>
              <a:rPr lang="en-GB" b="1" dirty="0"/>
              <a:t>What you will learn from Module 06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983867"/>
            <a:ext cx="10729959" cy="5416868"/>
          </a:xfrm>
          <a:prstGeom prst="rect">
            <a:avLst/>
          </a:prstGeom>
          <a:noFill/>
        </p:spPr>
        <p:txBody>
          <a:bodyPr wrap="square">
            <a:spAutoFit/>
          </a:bodyPr>
          <a:lstStyle/>
          <a:p>
            <a:r>
              <a:rPr lang="en-GB" sz="2200" dirty="0">
                <a:solidFill>
                  <a:schemeClr val="bg1"/>
                </a:solidFill>
                <a:latin typeface="+mj-lt"/>
              </a:rPr>
              <a:t>In this Module, y</a:t>
            </a:r>
            <a:r>
              <a:rPr lang="en-IE" sz="2200" dirty="0" err="1">
                <a:solidFill>
                  <a:schemeClr val="bg1"/>
                </a:solidFill>
                <a:latin typeface="+mj-lt"/>
              </a:rPr>
              <a:t>ou</a:t>
            </a:r>
            <a:r>
              <a:rPr lang="en-IE" sz="2200" dirty="0">
                <a:solidFill>
                  <a:schemeClr val="bg1"/>
                </a:solidFill>
                <a:latin typeface="+mj-lt"/>
              </a:rPr>
              <a:t> will benefit from learning to </a:t>
            </a:r>
          </a:p>
          <a:p>
            <a:endParaRPr lang="en-IE" sz="2200" dirty="0">
              <a:solidFill>
                <a:schemeClr val="bg1"/>
              </a:solidFill>
              <a:latin typeface="+mj-lt"/>
            </a:endParaRPr>
          </a:p>
          <a:p>
            <a:pPr marL="285750" indent="-285750">
              <a:buFont typeface="Arial" panose="020B0604020202020204" pitchFamily="34" charset="0"/>
              <a:buChar char="•"/>
            </a:pPr>
            <a:r>
              <a:rPr lang="en-GB" sz="2200" dirty="0">
                <a:solidFill>
                  <a:schemeClr val="bg1"/>
                </a:solidFill>
                <a:latin typeface="+mj-lt"/>
              </a:rPr>
              <a:t>Understand leadership in crisis, the myths and the reality</a:t>
            </a:r>
          </a:p>
          <a:p>
            <a:pPr marL="285750" indent="-285750">
              <a:buFont typeface="Arial" panose="020B0604020202020204" pitchFamily="34" charset="0"/>
              <a:buChar char="•"/>
            </a:pPr>
            <a:r>
              <a:rPr lang="en-GB" sz="2200" dirty="0">
                <a:solidFill>
                  <a:schemeClr val="bg1"/>
                </a:solidFill>
                <a:latin typeface="+mj-lt"/>
              </a:rPr>
              <a:t>Differentiate between leadership versus management </a:t>
            </a:r>
          </a:p>
          <a:p>
            <a:pPr marL="285750" indent="-285750">
              <a:buFont typeface="Arial" panose="020B0604020202020204" pitchFamily="34" charset="0"/>
              <a:buChar char="•"/>
            </a:pPr>
            <a:r>
              <a:rPr lang="en-GB" sz="2200" dirty="0">
                <a:solidFill>
                  <a:schemeClr val="bg1"/>
                </a:solidFill>
                <a:latin typeface="+mj-lt"/>
              </a:rPr>
              <a:t>Benefit from 5 important tips for leading in crisis</a:t>
            </a:r>
          </a:p>
          <a:p>
            <a:pPr marL="285750" indent="-285750">
              <a:buFont typeface="Arial" panose="020B0604020202020204" pitchFamily="34" charset="0"/>
              <a:buChar char="•"/>
            </a:pPr>
            <a:r>
              <a:rPr lang="en-GB" sz="2200" dirty="0">
                <a:solidFill>
                  <a:schemeClr val="bg1"/>
                </a:solidFill>
                <a:latin typeface="+mj-lt"/>
              </a:rPr>
              <a:t>Understand different management styles and decision making processes</a:t>
            </a:r>
          </a:p>
          <a:p>
            <a:pPr marL="285750" indent="-285750">
              <a:buFont typeface="Arial" panose="020B0604020202020204" pitchFamily="34" charset="0"/>
              <a:buChar char="•"/>
            </a:pPr>
            <a:r>
              <a:rPr lang="en-GB" sz="2200" dirty="0">
                <a:solidFill>
                  <a:schemeClr val="bg1"/>
                </a:solidFill>
                <a:latin typeface="+mj-lt"/>
              </a:rPr>
              <a:t>Determine personality profiles</a:t>
            </a:r>
          </a:p>
          <a:p>
            <a:pPr marL="285750" indent="-285750">
              <a:buFont typeface="Arial" panose="020B0604020202020204" pitchFamily="34" charset="0"/>
              <a:buChar char="•"/>
            </a:pPr>
            <a:r>
              <a:rPr lang="en-GB" sz="2200" dirty="0">
                <a:solidFill>
                  <a:schemeClr val="bg1"/>
                </a:solidFill>
                <a:latin typeface="+mj-lt"/>
              </a:rPr>
              <a:t>Upskill in the guiding principles of leadership in crisis</a:t>
            </a:r>
          </a:p>
          <a:p>
            <a:pPr marL="285750" indent="-285750">
              <a:buFont typeface="Arial" panose="020B0604020202020204" pitchFamily="34" charset="0"/>
              <a:buChar char="•"/>
            </a:pPr>
            <a:r>
              <a:rPr lang="en-GB" sz="2200" dirty="0">
                <a:solidFill>
                  <a:schemeClr val="bg1"/>
                </a:solidFill>
                <a:latin typeface="+mj-lt"/>
              </a:rPr>
              <a:t>Understand the importance and skills of business crisis communication</a:t>
            </a:r>
          </a:p>
          <a:p>
            <a:pPr marL="285750" indent="-285750">
              <a:buFont typeface="Arial" panose="020B0604020202020204" pitchFamily="34" charset="0"/>
              <a:buChar char="•"/>
            </a:pPr>
            <a:endParaRPr lang="en-GB" sz="2200" dirty="0">
              <a:solidFill>
                <a:schemeClr val="bg1"/>
              </a:solidFill>
              <a:latin typeface="+mj-lt"/>
            </a:endParaRPr>
          </a:p>
          <a:p>
            <a:r>
              <a:rPr lang="en-GB" sz="2200" dirty="0">
                <a:solidFill>
                  <a:schemeClr val="bg1"/>
                </a:solidFill>
                <a:latin typeface="+mj-lt"/>
              </a:rPr>
              <a:t>And finally, you will learn about motivating employees in crisis. Given, our teams </a:t>
            </a:r>
          </a:p>
          <a:p>
            <a:r>
              <a:rPr lang="en-GB" sz="2200" dirty="0">
                <a:solidFill>
                  <a:schemeClr val="bg1"/>
                </a:solidFill>
                <a:latin typeface="+mj-lt"/>
              </a:rPr>
              <a:t>and talent need to be a key part of crisis management,  you will upskill in key                              motivation theories from which motivation </a:t>
            </a:r>
            <a:r>
              <a:rPr lang="en-GB" sz="2200" dirty="0" err="1">
                <a:solidFill>
                  <a:schemeClr val="bg1"/>
                </a:solidFill>
                <a:latin typeface="+mj-lt"/>
              </a:rPr>
              <a:t>approachs</a:t>
            </a:r>
            <a:r>
              <a:rPr lang="en-GB" sz="2200" dirty="0">
                <a:solidFill>
                  <a:schemeClr val="bg1"/>
                </a:solidFill>
                <a:latin typeface="+mj-lt"/>
              </a:rPr>
              <a:t> in crisis can be framed. </a:t>
            </a:r>
            <a:endParaRPr lang="en-GB" sz="4000" dirty="0"/>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2245097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99525" y="461187"/>
            <a:ext cx="11339697" cy="697353"/>
          </a:xfrm>
        </p:spPr>
        <p:txBody>
          <a:bodyPr>
            <a:normAutofit/>
          </a:bodyPr>
          <a:lstStyle/>
          <a:p>
            <a:r>
              <a:rPr lang="en-GB" dirty="0"/>
              <a:t>Demonstrating Leadership</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13756" y="1970953"/>
            <a:ext cx="5084397" cy="512221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Novel crises can test leadership capability, decision making and strategic thinking abilities.</a:t>
            </a:r>
          </a:p>
          <a:p>
            <a:pPr algn="l">
              <a:lnSpc>
                <a:spcPct val="100000"/>
              </a:lnSpc>
              <a:spcBef>
                <a:spcPts val="600"/>
              </a:spcBef>
            </a:pPr>
            <a:r>
              <a:rPr lang="en-GB" altLang="de-DE" sz="2000" dirty="0">
                <a:solidFill>
                  <a:srgbClr val="245473"/>
                </a:solidFill>
                <a:latin typeface="+mj-lt"/>
              </a:rPr>
              <a:t>During a crisis, stakeholders should be engaged and interactions with them (and possibly the media) to articulate the situation and to share your intended actions plan is strategic. Leaders can use crises as an opportunity to build stronger partnerships and ask for help if needed.</a:t>
            </a:r>
          </a:p>
          <a:p>
            <a:pPr algn="l">
              <a:lnSpc>
                <a:spcPct val="100000"/>
              </a:lnSpc>
              <a:spcBef>
                <a:spcPts val="600"/>
              </a:spcBef>
            </a:pPr>
            <a:r>
              <a:rPr lang="en-GB" altLang="de-DE" sz="2000" dirty="0">
                <a:solidFill>
                  <a:srgbClr val="245473"/>
                </a:solidFill>
                <a:latin typeface="+mj-lt"/>
              </a:rPr>
              <a:t>Your team expects you to provide strong support and guidance and your confidence in the process is a mark of continuity for your team and true leadership skills are required. The following are tips for leaders in crisis management:</a:t>
            </a:r>
          </a:p>
          <a:p>
            <a:pPr algn="l">
              <a:lnSpc>
                <a:spcPts val="1500"/>
              </a:lnSpc>
              <a:spcBef>
                <a:spcPts val="600"/>
              </a:spcBef>
            </a:pPr>
            <a:endParaRPr lang="en-GB" sz="1400" dirty="0">
              <a:latin typeface="+mj-lt"/>
              <a:sym typeface="Wingdings" panose="05000000000000000000" pitchFamily="2" charset="2"/>
            </a:endParaRPr>
          </a:p>
        </p:txBody>
      </p:sp>
      <p:sp>
        <p:nvSpPr>
          <p:cNvPr id="8" name="Rectangle 1">
            <a:extLst>
              <a:ext uri="{FF2B5EF4-FFF2-40B4-BE49-F238E27FC236}">
                <a16:creationId xmlns:a16="http://schemas.microsoft.com/office/drawing/2014/main" xmlns="" id="{B36F7671-7601-4308-A8AA-5E51AB76BBC2}"/>
              </a:ext>
            </a:extLst>
          </p:cNvPr>
          <p:cNvSpPr/>
          <p:nvPr/>
        </p:nvSpPr>
        <p:spPr>
          <a:xfrm>
            <a:off x="5436748" y="1927875"/>
            <a:ext cx="710509" cy="393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9" name="Rectangle 2">
            <a:extLst>
              <a:ext uri="{FF2B5EF4-FFF2-40B4-BE49-F238E27FC236}">
                <a16:creationId xmlns:a16="http://schemas.microsoft.com/office/drawing/2014/main" xmlns="" id="{E66D0F70-FEE3-4389-A54A-26E1CD5DDA9A}"/>
              </a:ext>
            </a:extLst>
          </p:cNvPr>
          <p:cNvSpPr/>
          <p:nvPr/>
        </p:nvSpPr>
        <p:spPr>
          <a:xfrm>
            <a:off x="5436748" y="2402612"/>
            <a:ext cx="710509" cy="393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0" name="Rectangle 3">
            <a:extLst>
              <a:ext uri="{FF2B5EF4-FFF2-40B4-BE49-F238E27FC236}">
                <a16:creationId xmlns:a16="http://schemas.microsoft.com/office/drawing/2014/main" xmlns="" id="{9A6E80D8-C921-4CD8-9AAC-51F298DC2E9D}"/>
              </a:ext>
            </a:extLst>
          </p:cNvPr>
          <p:cNvSpPr/>
          <p:nvPr/>
        </p:nvSpPr>
        <p:spPr>
          <a:xfrm>
            <a:off x="5436748" y="2877348"/>
            <a:ext cx="710509" cy="393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1" name="Rectangle 4">
            <a:extLst>
              <a:ext uri="{FF2B5EF4-FFF2-40B4-BE49-F238E27FC236}">
                <a16:creationId xmlns:a16="http://schemas.microsoft.com/office/drawing/2014/main" xmlns="" id="{D24711B8-F396-448B-B88F-88BCFFB41D5E}"/>
              </a:ext>
            </a:extLst>
          </p:cNvPr>
          <p:cNvSpPr/>
          <p:nvPr/>
        </p:nvSpPr>
        <p:spPr>
          <a:xfrm>
            <a:off x="5436748" y="3352083"/>
            <a:ext cx="710509" cy="3939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2" name="Rectangle 5">
            <a:extLst>
              <a:ext uri="{FF2B5EF4-FFF2-40B4-BE49-F238E27FC236}">
                <a16:creationId xmlns:a16="http://schemas.microsoft.com/office/drawing/2014/main" xmlns="" id="{AA9AA97C-A636-4315-8D01-4EEC0A2D8B05}"/>
              </a:ext>
            </a:extLst>
          </p:cNvPr>
          <p:cNvSpPr/>
          <p:nvPr/>
        </p:nvSpPr>
        <p:spPr>
          <a:xfrm>
            <a:off x="5436748" y="3826820"/>
            <a:ext cx="710509" cy="3939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3" name="TextBox 6">
            <a:extLst>
              <a:ext uri="{FF2B5EF4-FFF2-40B4-BE49-F238E27FC236}">
                <a16:creationId xmlns:a16="http://schemas.microsoft.com/office/drawing/2014/main" xmlns="" id="{D783DB51-2818-4F2A-93B1-7DBA6C8B2D2D}"/>
              </a:ext>
            </a:extLst>
          </p:cNvPr>
          <p:cNvSpPr txBox="1"/>
          <p:nvPr/>
        </p:nvSpPr>
        <p:spPr>
          <a:xfrm>
            <a:off x="5564088" y="1731053"/>
            <a:ext cx="494071"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A</a:t>
            </a:r>
            <a:endParaRPr lang="en-GB" sz="4314" b="1" dirty="0">
              <a:solidFill>
                <a:schemeClr val="bg1"/>
              </a:solidFill>
              <a:latin typeface="+mj-lt"/>
              <a:cs typeface="Poppins" pitchFamily="2" charset="77"/>
            </a:endParaRPr>
          </a:p>
        </p:txBody>
      </p:sp>
      <p:sp>
        <p:nvSpPr>
          <p:cNvPr id="14" name="TextBox 7">
            <a:extLst>
              <a:ext uri="{FF2B5EF4-FFF2-40B4-BE49-F238E27FC236}">
                <a16:creationId xmlns:a16="http://schemas.microsoft.com/office/drawing/2014/main" xmlns="" id="{5386C107-2099-48D7-A9FB-B75F13107370}"/>
              </a:ext>
            </a:extLst>
          </p:cNvPr>
          <p:cNvSpPr txBox="1"/>
          <p:nvPr/>
        </p:nvSpPr>
        <p:spPr>
          <a:xfrm>
            <a:off x="5652775" y="2231561"/>
            <a:ext cx="372001"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B</a:t>
            </a:r>
            <a:endParaRPr lang="en-GB" sz="4314" b="1" dirty="0">
              <a:solidFill>
                <a:schemeClr val="bg1"/>
              </a:solidFill>
              <a:latin typeface="+mj-lt"/>
              <a:cs typeface="Poppins" pitchFamily="2" charset="77"/>
            </a:endParaRPr>
          </a:p>
        </p:txBody>
      </p:sp>
      <p:sp>
        <p:nvSpPr>
          <p:cNvPr id="15" name="TextBox 8">
            <a:extLst>
              <a:ext uri="{FF2B5EF4-FFF2-40B4-BE49-F238E27FC236}">
                <a16:creationId xmlns:a16="http://schemas.microsoft.com/office/drawing/2014/main" xmlns="" id="{4C60720B-E0AF-4489-A0CA-988C11DBDCB6}"/>
              </a:ext>
            </a:extLst>
          </p:cNvPr>
          <p:cNvSpPr txBox="1"/>
          <p:nvPr/>
        </p:nvSpPr>
        <p:spPr>
          <a:xfrm>
            <a:off x="5652778" y="2706298"/>
            <a:ext cx="372000"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C</a:t>
            </a:r>
            <a:endParaRPr lang="en-GB" sz="4314" b="1" dirty="0">
              <a:solidFill>
                <a:schemeClr val="bg1"/>
              </a:solidFill>
              <a:latin typeface="+mj-lt"/>
              <a:cs typeface="Poppins" pitchFamily="2" charset="77"/>
            </a:endParaRPr>
          </a:p>
        </p:txBody>
      </p:sp>
      <p:sp>
        <p:nvSpPr>
          <p:cNvPr id="17" name="TextBox 9">
            <a:extLst>
              <a:ext uri="{FF2B5EF4-FFF2-40B4-BE49-F238E27FC236}">
                <a16:creationId xmlns:a16="http://schemas.microsoft.com/office/drawing/2014/main" xmlns="" id="{A247064C-95DE-4509-A66F-8CA1056298AE}"/>
              </a:ext>
            </a:extLst>
          </p:cNvPr>
          <p:cNvSpPr txBox="1"/>
          <p:nvPr/>
        </p:nvSpPr>
        <p:spPr>
          <a:xfrm>
            <a:off x="5632741" y="3181034"/>
            <a:ext cx="403398"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D</a:t>
            </a:r>
            <a:endParaRPr lang="en-GB" sz="4314" b="1" dirty="0">
              <a:solidFill>
                <a:schemeClr val="bg1"/>
              </a:solidFill>
              <a:latin typeface="+mj-lt"/>
              <a:cs typeface="Poppins" pitchFamily="2" charset="77"/>
            </a:endParaRPr>
          </a:p>
        </p:txBody>
      </p:sp>
      <p:sp>
        <p:nvSpPr>
          <p:cNvPr id="18" name="TextBox 10">
            <a:extLst>
              <a:ext uri="{FF2B5EF4-FFF2-40B4-BE49-F238E27FC236}">
                <a16:creationId xmlns:a16="http://schemas.microsoft.com/office/drawing/2014/main" xmlns="" id="{C35AB775-5F1B-4BAA-85E9-CD2320D30560}"/>
              </a:ext>
            </a:extLst>
          </p:cNvPr>
          <p:cNvSpPr txBox="1"/>
          <p:nvPr/>
        </p:nvSpPr>
        <p:spPr>
          <a:xfrm>
            <a:off x="5665601" y="3655770"/>
            <a:ext cx="351906"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E</a:t>
            </a:r>
            <a:endParaRPr lang="en-GB" sz="4314" b="1" dirty="0">
              <a:solidFill>
                <a:schemeClr val="bg1"/>
              </a:solidFill>
              <a:latin typeface="+mj-lt"/>
              <a:cs typeface="Poppins" pitchFamily="2" charset="77"/>
            </a:endParaRPr>
          </a:p>
        </p:txBody>
      </p:sp>
      <p:sp>
        <p:nvSpPr>
          <p:cNvPr id="19" name="Rectangle 13">
            <a:extLst>
              <a:ext uri="{FF2B5EF4-FFF2-40B4-BE49-F238E27FC236}">
                <a16:creationId xmlns:a16="http://schemas.microsoft.com/office/drawing/2014/main" xmlns="" id="{F78A84BD-924A-4599-A88C-CC21199F4D1F}"/>
              </a:ext>
            </a:extLst>
          </p:cNvPr>
          <p:cNvSpPr/>
          <p:nvPr/>
        </p:nvSpPr>
        <p:spPr>
          <a:xfrm>
            <a:off x="6347285" y="1927875"/>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0" name="Rectangle 14">
            <a:extLst>
              <a:ext uri="{FF2B5EF4-FFF2-40B4-BE49-F238E27FC236}">
                <a16:creationId xmlns:a16="http://schemas.microsoft.com/office/drawing/2014/main" xmlns="" id="{2B8D9076-21C2-4E58-B0EB-51999431CB92}"/>
              </a:ext>
            </a:extLst>
          </p:cNvPr>
          <p:cNvSpPr/>
          <p:nvPr/>
        </p:nvSpPr>
        <p:spPr>
          <a:xfrm>
            <a:off x="6347285" y="2402612"/>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1" name="Rectangle 15">
            <a:extLst>
              <a:ext uri="{FF2B5EF4-FFF2-40B4-BE49-F238E27FC236}">
                <a16:creationId xmlns:a16="http://schemas.microsoft.com/office/drawing/2014/main" xmlns="" id="{D55A5FC5-A3A5-4989-A8FD-982F6B0EA33A}"/>
              </a:ext>
            </a:extLst>
          </p:cNvPr>
          <p:cNvSpPr/>
          <p:nvPr/>
        </p:nvSpPr>
        <p:spPr>
          <a:xfrm>
            <a:off x="6347285" y="2877348"/>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2" name="Rectangle 16">
            <a:extLst>
              <a:ext uri="{FF2B5EF4-FFF2-40B4-BE49-F238E27FC236}">
                <a16:creationId xmlns:a16="http://schemas.microsoft.com/office/drawing/2014/main" xmlns="" id="{340E0175-BD94-49F2-A560-D0D856BA4488}"/>
              </a:ext>
            </a:extLst>
          </p:cNvPr>
          <p:cNvSpPr/>
          <p:nvPr/>
        </p:nvSpPr>
        <p:spPr>
          <a:xfrm>
            <a:off x="6347285" y="3352083"/>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3" name="Rectangle 17">
            <a:extLst>
              <a:ext uri="{FF2B5EF4-FFF2-40B4-BE49-F238E27FC236}">
                <a16:creationId xmlns:a16="http://schemas.microsoft.com/office/drawing/2014/main" xmlns="" id="{051B6735-F4AB-4919-99B0-F084C0DD15F0}"/>
              </a:ext>
            </a:extLst>
          </p:cNvPr>
          <p:cNvSpPr/>
          <p:nvPr/>
        </p:nvSpPr>
        <p:spPr>
          <a:xfrm>
            <a:off x="6347285" y="3826820"/>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4" name="TextBox 18">
            <a:extLst>
              <a:ext uri="{FF2B5EF4-FFF2-40B4-BE49-F238E27FC236}">
                <a16:creationId xmlns:a16="http://schemas.microsoft.com/office/drawing/2014/main" xmlns="" id="{B2B33C6C-8AA0-44BE-B0A9-6E03A98D25B4}"/>
              </a:ext>
            </a:extLst>
          </p:cNvPr>
          <p:cNvSpPr txBox="1"/>
          <p:nvPr/>
        </p:nvSpPr>
        <p:spPr>
          <a:xfrm>
            <a:off x="6501879" y="1940176"/>
            <a:ext cx="4176557"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Deliver performance, consistently</a:t>
            </a:r>
          </a:p>
        </p:txBody>
      </p:sp>
      <p:sp>
        <p:nvSpPr>
          <p:cNvPr id="25" name="TextBox 20">
            <a:extLst>
              <a:ext uri="{FF2B5EF4-FFF2-40B4-BE49-F238E27FC236}">
                <a16:creationId xmlns:a16="http://schemas.microsoft.com/office/drawing/2014/main" xmlns="" id="{6D6FAB35-8EE7-4057-A4BE-783D60B76901}"/>
              </a:ext>
            </a:extLst>
          </p:cNvPr>
          <p:cNvSpPr txBox="1"/>
          <p:nvPr/>
        </p:nvSpPr>
        <p:spPr>
          <a:xfrm>
            <a:off x="6504302" y="2425435"/>
            <a:ext cx="4376582"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Display a positive attitude, always</a:t>
            </a:r>
          </a:p>
        </p:txBody>
      </p:sp>
      <p:sp>
        <p:nvSpPr>
          <p:cNvPr id="26" name="TextBox 21">
            <a:extLst>
              <a:ext uri="{FF2B5EF4-FFF2-40B4-BE49-F238E27FC236}">
                <a16:creationId xmlns:a16="http://schemas.microsoft.com/office/drawing/2014/main" xmlns="" id="{60C64F1B-AD62-4E4D-B05E-E9316676E26A}"/>
              </a:ext>
            </a:extLst>
          </p:cNvPr>
          <p:cNvSpPr txBox="1"/>
          <p:nvPr/>
        </p:nvSpPr>
        <p:spPr>
          <a:xfrm>
            <a:off x="6589416" y="2889648"/>
            <a:ext cx="4376581"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Be a team player and ‘follower’</a:t>
            </a:r>
          </a:p>
        </p:txBody>
      </p:sp>
      <p:sp>
        <p:nvSpPr>
          <p:cNvPr id="27" name="TextBox 22">
            <a:extLst>
              <a:ext uri="{FF2B5EF4-FFF2-40B4-BE49-F238E27FC236}">
                <a16:creationId xmlns:a16="http://schemas.microsoft.com/office/drawing/2014/main" xmlns="" id="{F7422C02-E5E3-4279-ADBD-36AD81618995}"/>
              </a:ext>
            </a:extLst>
          </p:cNvPr>
          <p:cNvSpPr txBox="1"/>
          <p:nvPr/>
        </p:nvSpPr>
        <p:spPr>
          <a:xfrm>
            <a:off x="6514705" y="3364384"/>
            <a:ext cx="4376584"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Volunteer to lead projects and join initiatives</a:t>
            </a:r>
          </a:p>
        </p:txBody>
      </p:sp>
      <p:sp>
        <p:nvSpPr>
          <p:cNvPr id="30" name="TextBox 23">
            <a:extLst>
              <a:ext uri="{FF2B5EF4-FFF2-40B4-BE49-F238E27FC236}">
                <a16:creationId xmlns:a16="http://schemas.microsoft.com/office/drawing/2014/main" xmlns="" id="{225F60C5-4BDD-400E-91BC-637A9E1E2048}"/>
              </a:ext>
            </a:extLst>
          </p:cNvPr>
          <p:cNvSpPr txBox="1"/>
          <p:nvPr/>
        </p:nvSpPr>
        <p:spPr>
          <a:xfrm>
            <a:off x="6514705" y="3839120"/>
            <a:ext cx="3273707"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Become a well-rounded generalist</a:t>
            </a:r>
          </a:p>
        </p:txBody>
      </p:sp>
      <p:sp>
        <p:nvSpPr>
          <p:cNvPr id="31" name="Rectangle 2">
            <a:extLst>
              <a:ext uri="{FF2B5EF4-FFF2-40B4-BE49-F238E27FC236}">
                <a16:creationId xmlns:a16="http://schemas.microsoft.com/office/drawing/2014/main" xmlns="" id="{3D092A85-649C-4050-B107-973706FC4E38}"/>
              </a:ext>
            </a:extLst>
          </p:cNvPr>
          <p:cNvSpPr/>
          <p:nvPr/>
        </p:nvSpPr>
        <p:spPr>
          <a:xfrm>
            <a:off x="5439848" y="4311515"/>
            <a:ext cx="710509" cy="393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2" name="Rectangle 3">
            <a:extLst>
              <a:ext uri="{FF2B5EF4-FFF2-40B4-BE49-F238E27FC236}">
                <a16:creationId xmlns:a16="http://schemas.microsoft.com/office/drawing/2014/main" xmlns="" id="{F9B29255-A93A-465A-B9F2-8278A6EC04F5}"/>
              </a:ext>
            </a:extLst>
          </p:cNvPr>
          <p:cNvSpPr/>
          <p:nvPr/>
        </p:nvSpPr>
        <p:spPr>
          <a:xfrm>
            <a:off x="5439848" y="4786250"/>
            <a:ext cx="710509" cy="393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3" name="Rectangle 4">
            <a:extLst>
              <a:ext uri="{FF2B5EF4-FFF2-40B4-BE49-F238E27FC236}">
                <a16:creationId xmlns:a16="http://schemas.microsoft.com/office/drawing/2014/main" xmlns="" id="{BA736423-5201-40C5-A4B0-ED61F30FA0A7}"/>
              </a:ext>
            </a:extLst>
          </p:cNvPr>
          <p:cNvSpPr/>
          <p:nvPr/>
        </p:nvSpPr>
        <p:spPr>
          <a:xfrm>
            <a:off x="5439848" y="5260986"/>
            <a:ext cx="710509" cy="3939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4" name="Rectangle 5">
            <a:extLst>
              <a:ext uri="{FF2B5EF4-FFF2-40B4-BE49-F238E27FC236}">
                <a16:creationId xmlns:a16="http://schemas.microsoft.com/office/drawing/2014/main" xmlns="" id="{E36C26B7-73FC-4DA8-9092-DC71D9BCE98D}"/>
              </a:ext>
            </a:extLst>
          </p:cNvPr>
          <p:cNvSpPr/>
          <p:nvPr/>
        </p:nvSpPr>
        <p:spPr>
          <a:xfrm>
            <a:off x="5439848" y="5735723"/>
            <a:ext cx="710509" cy="3939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5" name="TextBox 7">
            <a:extLst>
              <a:ext uri="{FF2B5EF4-FFF2-40B4-BE49-F238E27FC236}">
                <a16:creationId xmlns:a16="http://schemas.microsoft.com/office/drawing/2014/main" xmlns="" id="{F363569B-E1DE-436F-B8FC-BF8BE7C910A9}"/>
              </a:ext>
            </a:extLst>
          </p:cNvPr>
          <p:cNvSpPr txBox="1"/>
          <p:nvPr/>
        </p:nvSpPr>
        <p:spPr>
          <a:xfrm>
            <a:off x="5675914" y="4140464"/>
            <a:ext cx="340602"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F</a:t>
            </a:r>
            <a:endParaRPr lang="en-GB" sz="4314" b="1" dirty="0">
              <a:solidFill>
                <a:schemeClr val="bg1"/>
              </a:solidFill>
              <a:latin typeface="+mj-lt"/>
              <a:cs typeface="Poppins" pitchFamily="2" charset="77"/>
            </a:endParaRPr>
          </a:p>
        </p:txBody>
      </p:sp>
      <p:sp>
        <p:nvSpPr>
          <p:cNvPr id="36" name="TextBox 8">
            <a:extLst>
              <a:ext uri="{FF2B5EF4-FFF2-40B4-BE49-F238E27FC236}">
                <a16:creationId xmlns:a16="http://schemas.microsoft.com/office/drawing/2014/main" xmlns="" id="{69EC3CE4-AC87-4724-9AE5-3D91654EBEA7}"/>
              </a:ext>
            </a:extLst>
          </p:cNvPr>
          <p:cNvSpPr txBox="1"/>
          <p:nvPr/>
        </p:nvSpPr>
        <p:spPr>
          <a:xfrm>
            <a:off x="5588607" y="4597454"/>
            <a:ext cx="410934"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G</a:t>
            </a:r>
          </a:p>
        </p:txBody>
      </p:sp>
      <p:sp>
        <p:nvSpPr>
          <p:cNvPr id="37" name="TextBox 9">
            <a:extLst>
              <a:ext uri="{FF2B5EF4-FFF2-40B4-BE49-F238E27FC236}">
                <a16:creationId xmlns:a16="http://schemas.microsoft.com/office/drawing/2014/main" xmlns="" id="{D8138A71-B11E-4502-A01C-CD5FA275BC37}"/>
              </a:ext>
            </a:extLst>
          </p:cNvPr>
          <p:cNvSpPr txBox="1"/>
          <p:nvPr/>
        </p:nvSpPr>
        <p:spPr>
          <a:xfrm>
            <a:off x="5632633" y="5089937"/>
            <a:ext cx="408422"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H</a:t>
            </a:r>
            <a:endParaRPr lang="en-GB" sz="4314" b="1" dirty="0">
              <a:solidFill>
                <a:schemeClr val="bg1"/>
              </a:solidFill>
              <a:latin typeface="+mj-lt"/>
              <a:cs typeface="Poppins" pitchFamily="2" charset="77"/>
            </a:endParaRPr>
          </a:p>
        </p:txBody>
      </p:sp>
      <p:sp>
        <p:nvSpPr>
          <p:cNvPr id="38" name="TextBox 10">
            <a:extLst>
              <a:ext uri="{FF2B5EF4-FFF2-40B4-BE49-F238E27FC236}">
                <a16:creationId xmlns:a16="http://schemas.microsoft.com/office/drawing/2014/main" xmlns="" id="{3A5CE3FB-C24C-4714-80AD-4C77E96268EA}"/>
              </a:ext>
            </a:extLst>
          </p:cNvPr>
          <p:cNvSpPr txBox="1"/>
          <p:nvPr/>
        </p:nvSpPr>
        <p:spPr>
          <a:xfrm>
            <a:off x="5734422" y="5564672"/>
            <a:ext cx="248923" cy="756233"/>
          </a:xfrm>
          <a:prstGeom prst="rect">
            <a:avLst/>
          </a:prstGeom>
          <a:noFill/>
        </p:spPr>
        <p:txBody>
          <a:bodyPr wrap="square" rtlCol="0" anchor="ctr">
            <a:spAutoFit/>
          </a:bodyPr>
          <a:lstStyle/>
          <a:p>
            <a:pPr algn="ctr"/>
            <a:r>
              <a:rPr lang="en-GB" sz="4314" b="1">
                <a:solidFill>
                  <a:schemeClr val="bg1"/>
                </a:solidFill>
                <a:latin typeface="+mj-lt"/>
                <a:cs typeface="Poppins" pitchFamily="2" charset="77"/>
              </a:rPr>
              <a:t>I</a:t>
            </a:r>
            <a:endParaRPr lang="en-GB" sz="4314" b="1" dirty="0">
              <a:solidFill>
                <a:schemeClr val="bg1"/>
              </a:solidFill>
              <a:latin typeface="+mj-lt"/>
              <a:cs typeface="Poppins" pitchFamily="2" charset="77"/>
            </a:endParaRPr>
          </a:p>
        </p:txBody>
      </p:sp>
      <p:sp>
        <p:nvSpPr>
          <p:cNvPr id="39" name="Rectangle 14">
            <a:extLst>
              <a:ext uri="{FF2B5EF4-FFF2-40B4-BE49-F238E27FC236}">
                <a16:creationId xmlns:a16="http://schemas.microsoft.com/office/drawing/2014/main" xmlns="" id="{95736C3A-7A45-401A-93B3-5F24E0E0FAD6}"/>
              </a:ext>
            </a:extLst>
          </p:cNvPr>
          <p:cNvSpPr/>
          <p:nvPr/>
        </p:nvSpPr>
        <p:spPr>
          <a:xfrm>
            <a:off x="6350385" y="4311515"/>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0" name="Rectangle 15">
            <a:extLst>
              <a:ext uri="{FF2B5EF4-FFF2-40B4-BE49-F238E27FC236}">
                <a16:creationId xmlns:a16="http://schemas.microsoft.com/office/drawing/2014/main" xmlns="" id="{FB0283B3-65A6-4518-A3BA-2D93725B7E6A}"/>
              </a:ext>
            </a:extLst>
          </p:cNvPr>
          <p:cNvSpPr/>
          <p:nvPr/>
        </p:nvSpPr>
        <p:spPr>
          <a:xfrm>
            <a:off x="6350385" y="4786250"/>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1" name="Rectangle 16">
            <a:extLst>
              <a:ext uri="{FF2B5EF4-FFF2-40B4-BE49-F238E27FC236}">
                <a16:creationId xmlns:a16="http://schemas.microsoft.com/office/drawing/2014/main" xmlns="" id="{84C7735B-855F-4CBA-B406-896A445AD6E3}"/>
              </a:ext>
            </a:extLst>
          </p:cNvPr>
          <p:cNvSpPr/>
          <p:nvPr/>
        </p:nvSpPr>
        <p:spPr>
          <a:xfrm>
            <a:off x="6350385" y="5260986"/>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2" name="Rectangle 17">
            <a:extLst>
              <a:ext uri="{FF2B5EF4-FFF2-40B4-BE49-F238E27FC236}">
                <a16:creationId xmlns:a16="http://schemas.microsoft.com/office/drawing/2014/main" xmlns="" id="{8E0FE63D-712C-45D8-A582-749F1C994EEA}"/>
              </a:ext>
            </a:extLst>
          </p:cNvPr>
          <p:cNvSpPr/>
          <p:nvPr/>
        </p:nvSpPr>
        <p:spPr>
          <a:xfrm>
            <a:off x="6350385" y="5735723"/>
            <a:ext cx="5061776" cy="3939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3" name="TextBox 20">
            <a:extLst>
              <a:ext uri="{FF2B5EF4-FFF2-40B4-BE49-F238E27FC236}">
                <a16:creationId xmlns:a16="http://schemas.microsoft.com/office/drawing/2014/main" xmlns="" id="{155EB3C4-62E7-4A14-B42E-FA1178D62BEA}"/>
              </a:ext>
            </a:extLst>
          </p:cNvPr>
          <p:cNvSpPr txBox="1"/>
          <p:nvPr/>
        </p:nvSpPr>
        <p:spPr>
          <a:xfrm>
            <a:off x="6589416" y="4323814"/>
            <a:ext cx="4721674"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Own your failures/mistakes…and learn from them</a:t>
            </a:r>
          </a:p>
        </p:txBody>
      </p:sp>
      <p:sp>
        <p:nvSpPr>
          <p:cNvPr id="44" name="TextBox 21">
            <a:extLst>
              <a:ext uri="{FF2B5EF4-FFF2-40B4-BE49-F238E27FC236}">
                <a16:creationId xmlns:a16="http://schemas.microsoft.com/office/drawing/2014/main" xmlns="" id="{9EDFA010-CB17-41ED-BCA3-5229B8B86EEA}"/>
              </a:ext>
            </a:extLst>
          </p:cNvPr>
          <p:cNvSpPr txBox="1"/>
          <p:nvPr/>
        </p:nvSpPr>
        <p:spPr>
          <a:xfrm>
            <a:off x="6374843" y="4809075"/>
            <a:ext cx="5225766"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Think strategically, and see the big picture at every turn</a:t>
            </a:r>
          </a:p>
        </p:txBody>
      </p:sp>
      <p:sp>
        <p:nvSpPr>
          <p:cNvPr id="45" name="TextBox 22">
            <a:extLst>
              <a:ext uri="{FF2B5EF4-FFF2-40B4-BE49-F238E27FC236}">
                <a16:creationId xmlns:a16="http://schemas.microsoft.com/office/drawing/2014/main" xmlns="" id="{603FCFBB-2C14-432D-978D-89813DE17257}"/>
              </a:ext>
            </a:extLst>
          </p:cNvPr>
          <p:cNvSpPr txBox="1"/>
          <p:nvPr/>
        </p:nvSpPr>
        <p:spPr>
          <a:xfrm>
            <a:off x="6607943" y="5300145"/>
            <a:ext cx="4373484"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Watch others, assess, listen, learn</a:t>
            </a:r>
          </a:p>
        </p:txBody>
      </p:sp>
      <p:sp>
        <p:nvSpPr>
          <p:cNvPr id="46" name="TextBox 23">
            <a:extLst>
              <a:ext uri="{FF2B5EF4-FFF2-40B4-BE49-F238E27FC236}">
                <a16:creationId xmlns:a16="http://schemas.microsoft.com/office/drawing/2014/main" xmlns="" id="{6279543A-8A80-4102-95C9-C785A7DD49AA}"/>
              </a:ext>
            </a:extLst>
          </p:cNvPr>
          <p:cNvSpPr txBox="1"/>
          <p:nvPr/>
        </p:nvSpPr>
        <p:spPr>
          <a:xfrm>
            <a:off x="6690490" y="5748023"/>
            <a:ext cx="2002103"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Be self aware</a:t>
            </a:r>
          </a:p>
        </p:txBody>
      </p:sp>
    </p:spTree>
    <p:extLst>
      <p:ext uri="{BB962C8B-B14F-4D97-AF65-F5344CB8AC3E}">
        <p14:creationId xmlns:p14="http://schemas.microsoft.com/office/powerpoint/2010/main" val="2451514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2171" y="678182"/>
            <a:ext cx="8852375" cy="697353"/>
          </a:xfrm>
        </p:spPr>
        <p:txBody>
          <a:bodyPr>
            <a:normAutofit/>
          </a:bodyPr>
          <a:lstStyle/>
          <a:p>
            <a:r>
              <a:rPr lang="en-GB" dirty="0"/>
              <a:t>Worth thinking about</a:t>
            </a:r>
          </a:p>
        </p:txBody>
      </p:sp>
      <p:sp>
        <p:nvSpPr>
          <p:cNvPr id="38" name="TextBox 10">
            <a:extLst>
              <a:ext uri="{FF2B5EF4-FFF2-40B4-BE49-F238E27FC236}">
                <a16:creationId xmlns:a16="http://schemas.microsoft.com/office/drawing/2014/main" xmlns="" id="{3A5CE3FB-C24C-4714-80AD-4C77E96268EA}"/>
              </a:ext>
            </a:extLst>
          </p:cNvPr>
          <p:cNvSpPr txBox="1"/>
          <p:nvPr/>
        </p:nvSpPr>
        <p:spPr>
          <a:xfrm>
            <a:off x="3788662" y="5785808"/>
            <a:ext cx="247184" cy="400110"/>
          </a:xfrm>
          <a:prstGeom prst="rect">
            <a:avLst/>
          </a:prstGeom>
          <a:noFill/>
        </p:spPr>
        <p:txBody>
          <a:bodyPr wrap="none" rtlCol="0" anchor="ctr">
            <a:spAutoFit/>
          </a:bodyPr>
          <a:lstStyle/>
          <a:p>
            <a:pPr algn="ctr"/>
            <a:r>
              <a:rPr lang="en-GB" sz="2000" b="1">
                <a:solidFill>
                  <a:schemeClr val="bg1"/>
                </a:solidFill>
                <a:latin typeface="+mj-lt"/>
                <a:cs typeface="Poppins" pitchFamily="2" charset="77"/>
              </a:rPr>
              <a:t>I</a:t>
            </a:r>
            <a:endParaRPr lang="en-GB" sz="2000" b="1" dirty="0">
              <a:solidFill>
                <a:schemeClr val="bg1"/>
              </a:solidFill>
              <a:latin typeface="+mj-lt"/>
              <a:cs typeface="Poppins" pitchFamily="2" charset="77"/>
            </a:endParaRPr>
          </a:p>
        </p:txBody>
      </p:sp>
      <p:grpSp>
        <p:nvGrpSpPr>
          <p:cNvPr id="47" name="Group 138">
            <a:extLst>
              <a:ext uri="{FF2B5EF4-FFF2-40B4-BE49-F238E27FC236}">
                <a16:creationId xmlns:a16="http://schemas.microsoft.com/office/drawing/2014/main" xmlns="" id="{445DC89D-0740-4317-B442-EE0F5A301AC3}"/>
              </a:ext>
            </a:extLst>
          </p:cNvPr>
          <p:cNvGrpSpPr/>
          <p:nvPr/>
        </p:nvGrpSpPr>
        <p:grpSpPr>
          <a:xfrm>
            <a:off x="4679070" y="2320043"/>
            <a:ext cx="2636283" cy="3895654"/>
            <a:chOff x="8704441" y="2571694"/>
            <a:chExt cx="7028256" cy="10385705"/>
          </a:xfrm>
        </p:grpSpPr>
        <p:sp>
          <p:nvSpPr>
            <p:cNvPr id="48" name="Shape 34173">
              <a:extLst>
                <a:ext uri="{FF2B5EF4-FFF2-40B4-BE49-F238E27FC236}">
                  <a16:creationId xmlns:a16="http://schemas.microsoft.com/office/drawing/2014/main" xmlns="" id="{09C51924-F555-4E4A-890F-54E9819330FD}"/>
                </a:ext>
              </a:extLst>
            </p:cNvPr>
            <p:cNvSpPr/>
            <p:nvPr/>
          </p:nvSpPr>
          <p:spPr>
            <a:xfrm>
              <a:off x="8704441" y="4977041"/>
              <a:ext cx="795138" cy="696056"/>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9" name="Shape 34174">
              <a:extLst>
                <a:ext uri="{FF2B5EF4-FFF2-40B4-BE49-F238E27FC236}">
                  <a16:creationId xmlns:a16="http://schemas.microsoft.com/office/drawing/2014/main" xmlns="" id="{9E1A7A08-F86C-4E75-8B89-E56EB8B69B03}"/>
                </a:ext>
              </a:extLst>
            </p:cNvPr>
            <p:cNvSpPr/>
            <p:nvPr/>
          </p:nvSpPr>
          <p:spPr>
            <a:xfrm>
              <a:off x="13207711" y="5129396"/>
              <a:ext cx="316260" cy="63252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34175">
              <a:extLst>
                <a:ext uri="{FF2B5EF4-FFF2-40B4-BE49-F238E27FC236}">
                  <a16:creationId xmlns:a16="http://schemas.microsoft.com/office/drawing/2014/main" xmlns="" id="{ABF6EDEB-53CF-47E7-BBB6-D59C3C0E132F}"/>
                </a:ext>
              </a:extLst>
            </p:cNvPr>
            <p:cNvSpPr/>
            <p:nvPr/>
          </p:nvSpPr>
          <p:spPr>
            <a:xfrm>
              <a:off x="13346915" y="6245061"/>
              <a:ext cx="528722" cy="46619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34176">
              <a:extLst>
                <a:ext uri="{FF2B5EF4-FFF2-40B4-BE49-F238E27FC236}">
                  <a16:creationId xmlns:a16="http://schemas.microsoft.com/office/drawing/2014/main" xmlns="" id="{D7C9F238-DAD9-4E94-A63A-66DD98DDCE3F}"/>
                </a:ext>
              </a:extLst>
            </p:cNvPr>
            <p:cNvSpPr/>
            <p:nvPr/>
          </p:nvSpPr>
          <p:spPr>
            <a:xfrm>
              <a:off x="10903238" y="7779831"/>
              <a:ext cx="984814" cy="88519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34177">
              <a:extLst>
                <a:ext uri="{FF2B5EF4-FFF2-40B4-BE49-F238E27FC236}">
                  <a16:creationId xmlns:a16="http://schemas.microsoft.com/office/drawing/2014/main" xmlns="" id="{87BB9778-D4BD-49BA-9673-B1D168A4E04D}"/>
                </a:ext>
              </a:extLst>
            </p:cNvPr>
            <p:cNvSpPr/>
            <p:nvPr/>
          </p:nvSpPr>
          <p:spPr>
            <a:xfrm>
              <a:off x="11708307" y="11472461"/>
              <a:ext cx="584792" cy="50379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34178">
              <a:extLst>
                <a:ext uri="{FF2B5EF4-FFF2-40B4-BE49-F238E27FC236}">
                  <a16:creationId xmlns:a16="http://schemas.microsoft.com/office/drawing/2014/main" xmlns="" id="{A14DFCCC-CAE9-4DE6-A098-6325C4C97065}"/>
                </a:ext>
              </a:extLst>
            </p:cNvPr>
            <p:cNvSpPr/>
            <p:nvPr/>
          </p:nvSpPr>
          <p:spPr>
            <a:xfrm>
              <a:off x="14474664" y="3452446"/>
              <a:ext cx="701272" cy="992744"/>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34179">
              <a:extLst>
                <a:ext uri="{FF2B5EF4-FFF2-40B4-BE49-F238E27FC236}">
                  <a16:creationId xmlns:a16="http://schemas.microsoft.com/office/drawing/2014/main" xmlns="" id="{BD513B30-E5AF-4C52-964B-40CBE128B97A}"/>
                </a:ext>
              </a:extLst>
            </p:cNvPr>
            <p:cNvSpPr/>
            <p:nvPr/>
          </p:nvSpPr>
          <p:spPr>
            <a:xfrm>
              <a:off x="13573878" y="4409128"/>
              <a:ext cx="1096094" cy="121336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34180">
              <a:extLst>
                <a:ext uri="{FF2B5EF4-FFF2-40B4-BE49-F238E27FC236}">
                  <a16:creationId xmlns:a16="http://schemas.microsoft.com/office/drawing/2014/main" xmlns="" id="{69C63612-F7CC-47BC-B3E5-7E5DB78EBE19}"/>
                </a:ext>
              </a:extLst>
            </p:cNvPr>
            <p:cNvSpPr/>
            <p:nvPr/>
          </p:nvSpPr>
          <p:spPr>
            <a:xfrm>
              <a:off x="12366664" y="11330119"/>
              <a:ext cx="843804" cy="99274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6" name="Shape 34181">
              <a:extLst>
                <a:ext uri="{FF2B5EF4-FFF2-40B4-BE49-F238E27FC236}">
                  <a16:creationId xmlns:a16="http://schemas.microsoft.com/office/drawing/2014/main" xmlns="" id="{7FA0BDEA-F15E-4CFE-A31E-3CDA6F7B062C}"/>
                </a:ext>
              </a:extLst>
            </p:cNvPr>
            <p:cNvSpPr/>
            <p:nvPr/>
          </p:nvSpPr>
          <p:spPr>
            <a:xfrm>
              <a:off x="14244181" y="7303221"/>
              <a:ext cx="622050" cy="5410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34182">
              <a:extLst>
                <a:ext uri="{FF2B5EF4-FFF2-40B4-BE49-F238E27FC236}">
                  <a16:creationId xmlns:a16="http://schemas.microsoft.com/office/drawing/2014/main" xmlns="" id="{CC479463-51E5-4CA8-999B-BB5ABDC86BD3}"/>
                </a:ext>
              </a:extLst>
            </p:cNvPr>
            <p:cNvSpPr/>
            <p:nvPr/>
          </p:nvSpPr>
          <p:spPr>
            <a:xfrm>
              <a:off x="13576635" y="6759701"/>
              <a:ext cx="580114" cy="8096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34183">
              <a:extLst>
                <a:ext uri="{FF2B5EF4-FFF2-40B4-BE49-F238E27FC236}">
                  <a16:creationId xmlns:a16="http://schemas.microsoft.com/office/drawing/2014/main" xmlns="" id="{F77B964E-CDE9-42FD-8453-C6FE66636522}"/>
                </a:ext>
              </a:extLst>
            </p:cNvPr>
            <p:cNvSpPr/>
            <p:nvPr/>
          </p:nvSpPr>
          <p:spPr>
            <a:xfrm>
              <a:off x="11615391" y="7089790"/>
              <a:ext cx="617918" cy="68403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34184">
              <a:extLst>
                <a:ext uri="{FF2B5EF4-FFF2-40B4-BE49-F238E27FC236}">
                  <a16:creationId xmlns:a16="http://schemas.microsoft.com/office/drawing/2014/main" xmlns="" id="{CB09C3F6-430F-48B8-A85E-71EB748AE385}"/>
                </a:ext>
              </a:extLst>
            </p:cNvPr>
            <p:cNvSpPr/>
            <p:nvPr/>
          </p:nvSpPr>
          <p:spPr>
            <a:xfrm>
              <a:off x="13088735" y="3291417"/>
              <a:ext cx="651942" cy="59576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0" name="Shape 34185">
              <a:extLst>
                <a:ext uri="{FF2B5EF4-FFF2-40B4-BE49-F238E27FC236}">
                  <a16:creationId xmlns:a16="http://schemas.microsoft.com/office/drawing/2014/main" xmlns="" id="{507DC338-70E4-405C-B8CF-7B4BD2BF70F4}"/>
                </a:ext>
              </a:extLst>
            </p:cNvPr>
            <p:cNvSpPr/>
            <p:nvPr/>
          </p:nvSpPr>
          <p:spPr>
            <a:xfrm>
              <a:off x="12303465" y="7118398"/>
              <a:ext cx="457434" cy="615446"/>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34186">
              <a:extLst>
                <a:ext uri="{FF2B5EF4-FFF2-40B4-BE49-F238E27FC236}">
                  <a16:creationId xmlns:a16="http://schemas.microsoft.com/office/drawing/2014/main" xmlns="" id="{80D43361-4F55-4A63-8FC6-C795F6F3EBDD}"/>
                </a:ext>
              </a:extLst>
            </p:cNvPr>
            <p:cNvSpPr/>
            <p:nvPr/>
          </p:nvSpPr>
          <p:spPr>
            <a:xfrm>
              <a:off x="10902474" y="3745209"/>
              <a:ext cx="602468" cy="78284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2" name="Shape 34187">
              <a:extLst>
                <a:ext uri="{FF2B5EF4-FFF2-40B4-BE49-F238E27FC236}">
                  <a16:creationId xmlns:a16="http://schemas.microsoft.com/office/drawing/2014/main" xmlns="" id="{015C2A5F-ACD0-413F-9D91-3826FD463410}"/>
                </a:ext>
              </a:extLst>
            </p:cNvPr>
            <p:cNvSpPr/>
            <p:nvPr/>
          </p:nvSpPr>
          <p:spPr>
            <a:xfrm>
              <a:off x="9646332" y="5299667"/>
              <a:ext cx="648460" cy="4596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3" name="Shape 34188">
              <a:extLst>
                <a:ext uri="{FF2B5EF4-FFF2-40B4-BE49-F238E27FC236}">
                  <a16:creationId xmlns:a16="http://schemas.microsoft.com/office/drawing/2014/main" xmlns="" id="{15D64E36-76C7-4FF0-9BEC-40BD22CD97F0}"/>
                </a:ext>
              </a:extLst>
            </p:cNvPr>
            <p:cNvSpPr/>
            <p:nvPr/>
          </p:nvSpPr>
          <p:spPr>
            <a:xfrm>
              <a:off x="14782759" y="5213711"/>
              <a:ext cx="949938" cy="45857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4" name="Shape 34189">
              <a:extLst>
                <a:ext uri="{FF2B5EF4-FFF2-40B4-BE49-F238E27FC236}">
                  <a16:creationId xmlns:a16="http://schemas.microsoft.com/office/drawing/2014/main" xmlns="" id="{4DE8BEAF-7A0E-4B22-8F76-2F748EE4D29B}"/>
                </a:ext>
              </a:extLst>
            </p:cNvPr>
            <p:cNvSpPr/>
            <p:nvPr/>
          </p:nvSpPr>
          <p:spPr>
            <a:xfrm>
              <a:off x="12966315" y="3935732"/>
              <a:ext cx="606684"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34190">
              <a:extLst>
                <a:ext uri="{FF2B5EF4-FFF2-40B4-BE49-F238E27FC236}">
                  <a16:creationId xmlns:a16="http://schemas.microsoft.com/office/drawing/2014/main" xmlns="" id="{2090DCD0-CEBA-434C-A28F-C10457C628AF}"/>
                </a:ext>
              </a:extLst>
            </p:cNvPr>
            <p:cNvSpPr/>
            <p:nvPr/>
          </p:nvSpPr>
          <p:spPr>
            <a:xfrm>
              <a:off x="8736613" y="4207504"/>
              <a:ext cx="967678" cy="820704"/>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6" name="Shape 34191">
              <a:extLst>
                <a:ext uri="{FF2B5EF4-FFF2-40B4-BE49-F238E27FC236}">
                  <a16:creationId xmlns:a16="http://schemas.microsoft.com/office/drawing/2014/main" xmlns="" id="{81DC5877-FE6C-4D99-8248-A6CCDCC58DC6}"/>
                </a:ext>
              </a:extLst>
            </p:cNvPr>
            <p:cNvSpPr/>
            <p:nvPr/>
          </p:nvSpPr>
          <p:spPr>
            <a:xfrm>
              <a:off x="12884222" y="7775447"/>
              <a:ext cx="606686"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7" name="Shape 34192">
              <a:extLst>
                <a:ext uri="{FF2B5EF4-FFF2-40B4-BE49-F238E27FC236}">
                  <a16:creationId xmlns:a16="http://schemas.microsoft.com/office/drawing/2014/main" xmlns="" id="{DC2349CE-378D-4A6C-9DF3-079704DEBFF3}"/>
                </a:ext>
              </a:extLst>
            </p:cNvPr>
            <p:cNvSpPr/>
            <p:nvPr/>
          </p:nvSpPr>
          <p:spPr>
            <a:xfrm>
              <a:off x="9950402" y="3061775"/>
              <a:ext cx="885232" cy="104148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34193">
              <a:extLst>
                <a:ext uri="{FF2B5EF4-FFF2-40B4-BE49-F238E27FC236}">
                  <a16:creationId xmlns:a16="http://schemas.microsoft.com/office/drawing/2014/main" xmlns="" id="{7F55A1DF-CE33-4ED5-BA43-82133126B5C2}"/>
                </a:ext>
              </a:extLst>
            </p:cNvPr>
            <p:cNvSpPr/>
            <p:nvPr/>
          </p:nvSpPr>
          <p:spPr>
            <a:xfrm>
              <a:off x="11615551" y="3334957"/>
              <a:ext cx="818520" cy="818520"/>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9" name="Shape 34194">
              <a:extLst>
                <a:ext uri="{FF2B5EF4-FFF2-40B4-BE49-F238E27FC236}">
                  <a16:creationId xmlns:a16="http://schemas.microsoft.com/office/drawing/2014/main" xmlns="" id="{A9149A35-915C-4796-81D9-ED9F558F388C}"/>
                </a:ext>
              </a:extLst>
            </p:cNvPr>
            <p:cNvSpPr/>
            <p:nvPr/>
          </p:nvSpPr>
          <p:spPr>
            <a:xfrm>
              <a:off x="14592598" y="6234099"/>
              <a:ext cx="850388" cy="97633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34195">
              <a:extLst>
                <a:ext uri="{FF2B5EF4-FFF2-40B4-BE49-F238E27FC236}">
                  <a16:creationId xmlns:a16="http://schemas.microsoft.com/office/drawing/2014/main" xmlns="" id="{4E5B0DED-8847-465B-916E-3DD49435533A}"/>
                </a:ext>
              </a:extLst>
            </p:cNvPr>
            <p:cNvSpPr/>
            <p:nvPr/>
          </p:nvSpPr>
          <p:spPr>
            <a:xfrm>
              <a:off x="13429434" y="7344882"/>
              <a:ext cx="433382" cy="47975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34196">
              <a:extLst>
                <a:ext uri="{FF2B5EF4-FFF2-40B4-BE49-F238E27FC236}">
                  <a16:creationId xmlns:a16="http://schemas.microsoft.com/office/drawing/2014/main" xmlns="" id="{B3784106-762D-42A2-BD0A-26F11E8C06FE}"/>
                </a:ext>
              </a:extLst>
            </p:cNvPr>
            <p:cNvSpPr/>
            <p:nvPr/>
          </p:nvSpPr>
          <p:spPr>
            <a:xfrm>
              <a:off x="12395982" y="2571694"/>
              <a:ext cx="1203272" cy="672004"/>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2" name="Shape 34197">
              <a:extLst>
                <a:ext uri="{FF2B5EF4-FFF2-40B4-BE49-F238E27FC236}">
                  <a16:creationId xmlns:a16="http://schemas.microsoft.com/office/drawing/2014/main" xmlns="" id="{A2E52E28-4743-433D-8551-9F5C6B09A9F2}"/>
                </a:ext>
              </a:extLst>
            </p:cNvPr>
            <p:cNvSpPr/>
            <p:nvPr/>
          </p:nvSpPr>
          <p:spPr>
            <a:xfrm>
              <a:off x="13886540" y="2993820"/>
              <a:ext cx="578410" cy="610580"/>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34198">
              <a:extLst>
                <a:ext uri="{FF2B5EF4-FFF2-40B4-BE49-F238E27FC236}">
                  <a16:creationId xmlns:a16="http://schemas.microsoft.com/office/drawing/2014/main" xmlns="" id="{4FDD96D6-C5EB-45BA-905B-AFD22F78758C}"/>
                </a:ext>
              </a:extLst>
            </p:cNvPr>
            <p:cNvSpPr/>
            <p:nvPr/>
          </p:nvSpPr>
          <p:spPr>
            <a:xfrm>
              <a:off x="10894630" y="2650276"/>
              <a:ext cx="621486" cy="96034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34199">
              <a:extLst>
                <a:ext uri="{FF2B5EF4-FFF2-40B4-BE49-F238E27FC236}">
                  <a16:creationId xmlns:a16="http://schemas.microsoft.com/office/drawing/2014/main" xmlns="" id="{F0F1BAA8-F1D0-4DD8-B301-775A694F35A4}"/>
                </a:ext>
              </a:extLst>
            </p:cNvPr>
            <p:cNvSpPr/>
            <p:nvPr/>
          </p:nvSpPr>
          <p:spPr>
            <a:xfrm>
              <a:off x="11662409" y="2578131"/>
              <a:ext cx="539930" cy="68571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5" name="Shape 34200">
              <a:extLst>
                <a:ext uri="{FF2B5EF4-FFF2-40B4-BE49-F238E27FC236}">
                  <a16:creationId xmlns:a16="http://schemas.microsoft.com/office/drawing/2014/main" xmlns="" id="{508CC605-D869-40A2-B8C7-AD9AFA692D9C}"/>
                </a:ext>
              </a:extLst>
            </p:cNvPr>
            <p:cNvSpPr/>
            <p:nvPr/>
          </p:nvSpPr>
          <p:spPr>
            <a:xfrm>
              <a:off x="12531620" y="6289836"/>
              <a:ext cx="641868" cy="65024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6" name="Shape 34201">
              <a:extLst>
                <a:ext uri="{FF2B5EF4-FFF2-40B4-BE49-F238E27FC236}">
                  <a16:creationId xmlns:a16="http://schemas.microsoft.com/office/drawing/2014/main" xmlns="" id="{0D73537B-6575-4218-9CD2-E1DCA57CAC12}"/>
                </a:ext>
              </a:extLst>
            </p:cNvPr>
            <p:cNvSpPr/>
            <p:nvPr/>
          </p:nvSpPr>
          <p:spPr>
            <a:xfrm>
              <a:off x="11981887" y="4201963"/>
              <a:ext cx="441404" cy="3839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34202">
              <a:extLst>
                <a:ext uri="{FF2B5EF4-FFF2-40B4-BE49-F238E27FC236}">
                  <a16:creationId xmlns:a16="http://schemas.microsoft.com/office/drawing/2014/main" xmlns="" id="{6ED114F1-8288-4819-8EDB-F7F86FA213FB}"/>
                </a:ext>
              </a:extLst>
            </p:cNvPr>
            <p:cNvSpPr/>
            <p:nvPr/>
          </p:nvSpPr>
          <p:spPr>
            <a:xfrm>
              <a:off x="11678186" y="10413681"/>
              <a:ext cx="681752" cy="44600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34203">
              <a:extLst>
                <a:ext uri="{FF2B5EF4-FFF2-40B4-BE49-F238E27FC236}">
                  <a16:creationId xmlns:a16="http://schemas.microsoft.com/office/drawing/2014/main" xmlns="" id="{C186A008-A25E-4325-BFDE-428A853840AA}"/>
                </a:ext>
              </a:extLst>
            </p:cNvPr>
            <p:cNvSpPr/>
            <p:nvPr/>
          </p:nvSpPr>
          <p:spPr>
            <a:xfrm>
              <a:off x="13517964" y="3878275"/>
              <a:ext cx="745620" cy="52851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34204">
              <a:extLst>
                <a:ext uri="{FF2B5EF4-FFF2-40B4-BE49-F238E27FC236}">
                  <a16:creationId xmlns:a16="http://schemas.microsoft.com/office/drawing/2014/main" xmlns="" id="{CBF5A80E-B896-43BE-B4F5-09B3F27E6C0D}"/>
                </a:ext>
              </a:extLst>
            </p:cNvPr>
            <p:cNvSpPr/>
            <p:nvPr/>
          </p:nvSpPr>
          <p:spPr>
            <a:xfrm>
              <a:off x="10622816" y="11265327"/>
              <a:ext cx="446006" cy="4460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34205">
              <a:extLst>
                <a:ext uri="{FF2B5EF4-FFF2-40B4-BE49-F238E27FC236}">
                  <a16:creationId xmlns:a16="http://schemas.microsoft.com/office/drawing/2014/main" xmlns="" id="{CB19296D-5ADF-425C-85B5-1622917ACA5B}"/>
                </a:ext>
              </a:extLst>
            </p:cNvPr>
            <p:cNvSpPr/>
            <p:nvPr/>
          </p:nvSpPr>
          <p:spPr>
            <a:xfrm>
              <a:off x="11074336" y="12293991"/>
              <a:ext cx="529370" cy="550146"/>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34206">
              <a:extLst>
                <a:ext uri="{FF2B5EF4-FFF2-40B4-BE49-F238E27FC236}">
                  <a16:creationId xmlns:a16="http://schemas.microsoft.com/office/drawing/2014/main" xmlns="" id="{56847D55-59DC-4048-AFC3-2779176FF9F2}"/>
                </a:ext>
              </a:extLst>
            </p:cNvPr>
            <p:cNvSpPr/>
            <p:nvPr/>
          </p:nvSpPr>
          <p:spPr>
            <a:xfrm>
              <a:off x="10836598" y="8678073"/>
              <a:ext cx="776072" cy="459642"/>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2" name="Shape 34207">
              <a:extLst>
                <a:ext uri="{FF2B5EF4-FFF2-40B4-BE49-F238E27FC236}">
                  <a16:creationId xmlns:a16="http://schemas.microsoft.com/office/drawing/2014/main" xmlns="" id="{F69CA82F-E49B-42A4-AF8C-392B232AC858}"/>
                </a:ext>
              </a:extLst>
            </p:cNvPr>
            <p:cNvSpPr/>
            <p:nvPr/>
          </p:nvSpPr>
          <p:spPr>
            <a:xfrm>
              <a:off x="12300451" y="8958670"/>
              <a:ext cx="694132" cy="637746"/>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34208">
              <a:extLst>
                <a:ext uri="{FF2B5EF4-FFF2-40B4-BE49-F238E27FC236}">
                  <a16:creationId xmlns:a16="http://schemas.microsoft.com/office/drawing/2014/main" xmlns="" id="{C7B3BADB-6261-479F-A1E3-E58426E78621}"/>
                </a:ext>
              </a:extLst>
            </p:cNvPr>
            <p:cNvSpPr/>
            <p:nvPr/>
          </p:nvSpPr>
          <p:spPr>
            <a:xfrm>
              <a:off x="11569660" y="9038623"/>
              <a:ext cx="297614" cy="3294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34209">
              <a:extLst>
                <a:ext uri="{FF2B5EF4-FFF2-40B4-BE49-F238E27FC236}">
                  <a16:creationId xmlns:a16="http://schemas.microsoft.com/office/drawing/2014/main" xmlns="" id="{71CB8CE5-485E-4051-9214-70AAFB9BF30C}"/>
                </a:ext>
              </a:extLst>
            </p:cNvPr>
            <p:cNvSpPr/>
            <p:nvPr/>
          </p:nvSpPr>
          <p:spPr>
            <a:xfrm>
              <a:off x="13028438" y="8411802"/>
              <a:ext cx="415194" cy="47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5" name="Shape 34210">
              <a:extLst>
                <a:ext uri="{FF2B5EF4-FFF2-40B4-BE49-F238E27FC236}">
                  <a16:creationId xmlns:a16="http://schemas.microsoft.com/office/drawing/2014/main" xmlns="" id="{330F5A92-6F8F-4CEF-9676-6C8E3382B1B5}"/>
                </a:ext>
              </a:extLst>
            </p:cNvPr>
            <p:cNvSpPr/>
            <p:nvPr/>
          </p:nvSpPr>
          <p:spPr>
            <a:xfrm>
              <a:off x="9694005" y="5957329"/>
              <a:ext cx="377264" cy="35117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34211">
              <a:extLst>
                <a:ext uri="{FF2B5EF4-FFF2-40B4-BE49-F238E27FC236}">
                  <a16:creationId xmlns:a16="http://schemas.microsoft.com/office/drawing/2014/main" xmlns="" id="{4CB49352-5A63-43E3-840B-ED6FAA075F29}"/>
                </a:ext>
              </a:extLst>
            </p:cNvPr>
            <p:cNvSpPr/>
            <p:nvPr/>
          </p:nvSpPr>
          <p:spPr>
            <a:xfrm>
              <a:off x="10312910" y="3971892"/>
              <a:ext cx="478390" cy="6840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34212">
              <a:extLst>
                <a:ext uri="{FF2B5EF4-FFF2-40B4-BE49-F238E27FC236}">
                  <a16:creationId xmlns:a16="http://schemas.microsoft.com/office/drawing/2014/main" xmlns="" id="{9870AB70-0B32-4722-8AC6-D7A6553B9C48}"/>
                </a:ext>
              </a:extLst>
            </p:cNvPr>
            <p:cNvSpPr/>
            <p:nvPr/>
          </p:nvSpPr>
          <p:spPr>
            <a:xfrm>
              <a:off x="9175496" y="3615262"/>
              <a:ext cx="674788" cy="4783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8" name="Shape 34213">
              <a:extLst>
                <a:ext uri="{FF2B5EF4-FFF2-40B4-BE49-F238E27FC236}">
                  <a16:creationId xmlns:a16="http://schemas.microsoft.com/office/drawing/2014/main" xmlns="" id="{98E4A175-AAAA-4B36-A8DC-24A145969E99}"/>
                </a:ext>
              </a:extLst>
            </p:cNvPr>
            <p:cNvSpPr/>
            <p:nvPr/>
          </p:nvSpPr>
          <p:spPr>
            <a:xfrm>
              <a:off x="14822081" y="4439957"/>
              <a:ext cx="756136" cy="659706"/>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34214">
              <a:extLst>
                <a:ext uri="{FF2B5EF4-FFF2-40B4-BE49-F238E27FC236}">
                  <a16:creationId xmlns:a16="http://schemas.microsoft.com/office/drawing/2014/main" xmlns="" id="{6C2AFAF9-E6E3-46DF-BF78-D75705BB3CC2}"/>
                </a:ext>
              </a:extLst>
            </p:cNvPr>
            <p:cNvSpPr/>
            <p:nvPr/>
          </p:nvSpPr>
          <p:spPr>
            <a:xfrm>
              <a:off x="12406836" y="10620127"/>
              <a:ext cx="516758" cy="57204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0" name="Shape 34215">
              <a:extLst>
                <a:ext uri="{FF2B5EF4-FFF2-40B4-BE49-F238E27FC236}">
                  <a16:creationId xmlns:a16="http://schemas.microsoft.com/office/drawing/2014/main" xmlns="" id="{CA9BC2A6-0A26-4EB8-A19A-46FDD30D0946}"/>
                </a:ext>
              </a:extLst>
            </p:cNvPr>
            <p:cNvSpPr/>
            <p:nvPr/>
          </p:nvSpPr>
          <p:spPr>
            <a:xfrm>
              <a:off x="15192453" y="5780593"/>
              <a:ext cx="475406" cy="47540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91" name="Shape 34216">
              <a:extLst>
                <a:ext uri="{FF2B5EF4-FFF2-40B4-BE49-F238E27FC236}">
                  <a16:creationId xmlns:a16="http://schemas.microsoft.com/office/drawing/2014/main" xmlns="" id="{D0C033D3-DE11-46B3-B1FC-D5B0AB40F468}"/>
                </a:ext>
              </a:extLst>
            </p:cNvPr>
            <p:cNvSpPr/>
            <p:nvPr/>
          </p:nvSpPr>
          <p:spPr>
            <a:xfrm>
              <a:off x="11916931" y="8191128"/>
              <a:ext cx="792292" cy="54470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92" name="Shape 34217">
              <a:extLst>
                <a:ext uri="{FF2B5EF4-FFF2-40B4-BE49-F238E27FC236}">
                  <a16:creationId xmlns:a16="http://schemas.microsoft.com/office/drawing/2014/main" xmlns="" id="{1C10F15B-27B6-4FB8-99C2-D8D512A0BA49}"/>
                </a:ext>
              </a:extLst>
            </p:cNvPr>
            <p:cNvSpPr/>
            <p:nvPr/>
          </p:nvSpPr>
          <p:spPr>
            <a:xfrm>
              <a:off x="12395335" y="3740451"/>
              <a:ext cx="693544" cy="91578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3" name="Shape 34218">
              <a:extLst>
                <a:ext uri="{FF2B5EF4-FFF2-40B4-BE49-F238E27FC236}">
                  <a16:creationId xmlns:a16="http://schemas.microsoft.com/office/drawing/2014/main" xmlns="" id="{F2C20725-008A-40AE-91A9-E64C2699C92A}"/>
                </a:ext>
              </a:extLst>
            </p:cNvPr>
            <p:cNvSpPr/>
            <p:nvPr/>
          </p:nvSpPr>
          <p:spPr>
            <a:xfrm>
              <a:off x="11932702" y="12638103"/>
              <a:ext cx="408708" cy="30343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4" name="Shape 34219">
              <a:extLst>
                <a:ext uri="{FF2B5EF4-FFF2-40B4-BE49-F238E27FC236}">
                  <a16:creationId xmlns:a16="http://schemas.microsoft.com/office/drawing/2014/main" xmlns="" id="{5AD8608D-0830-484F-9906-27ED886FE979}"/>
                </a:ext>
              </a:extLst>
            </p:cNvPr>
            <p:cNvSpPr/>
            <p:nvPr/>
          </p:nvSpPr>
          <p:spPr>
            <a:xfrm>
              <a:off x="11196245" y="10659511"/>
              <a:ext cx="389798" cy="47975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5" name="Shape 34220">
              <a:extLst>
                <a:ext uri="{FF2B5EF4-FFF2-40B4-BE49-F238E27FC236}">
                  <a16:creationId xmlns:a16="http://schemas.microsoft.com/office/drawing/2014/main" xmlns="" id="{168EC529-3566-4E03-816A-A9F472B6AF32}"/>
                </a:ext>
              </a:extLst>
            </p:cNvPr>
            <p:cNvSpPr/>
            <p:nvPr/>
          </p:nvSpPr>
          <p:spPr>
            <a:xfrm>
              <a:off x="12966575" y="6806559"/>
              <a:ext cx="589416" cy="7782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6" name="Shape 34221">
              <a:extLst>
                <a:ext uri="{FF2B5EF4-FFF2-40B4-BE49-F238E27FC236}">
                  <a16:creationId xmlns:a16="http://schemas.microsoft.com/office/drawing/2014/main" xmlns="" id="{366265F3-988D-4A80-8E62-941B44490CAF}"/>
                </a:ext>
              </a:extLst>
            </p:cNvPr>
            <p:cNvSpPr/>
            <p:nvPr/>
          </p:nvSpPr>
          <p:spPr>
            <a:xfrm>
              <a:off x="11922329" y="9268053"/>
              <a:ext cx="476450" cy="62912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7" name="Shape 34222">
              <a:extLst>
                <a:ext uri="{FF2B5EF4-FFF2-40B4-BE49-F238E27FC236}">
                  <a16:creationId xmlns:a16="http://schemas.microsoft.com/office/drawing/2014/main" xmlns="" id="{C5DF7A84-0654-44A3-AFAD-ACE546C12F45}"/>
                </a:ext>
              </a:extLst>
            </p:cNvPr>
            <p:cNvSpPr/>
            <p:nvPr/>
          </p:nvSpPr>
          <p:spPr>
            <a:xfrm>
              <a:off x="11993787" y="10946019"/>
              <a:ext cx="447534" cy="447468"/>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8" name="Shape 34223">
              <a:extLst>
                <a:ext uri="{FF2B5EF4-FFF2-40B4-BE49-F238E27FC236}">
                  <a16:creationId xmlns:a16="http://schemas.microsoft.com/office/drawing/2014/main" xmlns="" id="{28C50E0B-3BA3-4871-8A7A-03C96955CA2A}"/>
                </a:ext>
              </a:extLst>
            </p:cNvPr>
            <p:cNvSpPr/>
            <p:nvPr/>
          </p:nvSpPr>
          <p:spPr>
            <a:xfrm>
              <a:off x="11828592" y="12064076"/>
              <a:ext cx="446404" cy="410140"/>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34224">
              <a:extLst>
                <a:ext uri="{FF2B5EF4-FFF2-40B4-BE49-F238E27FC236}">
                  <a16:creationId xmlns:a16="http://schemas.microsoft.com/office/drawing/2014/main" xmlns="" id="{2F962CA7-8CAF-4A9A-BE19-330DBCB305E1}"/>
                </a:ext>
              </a:extLst>
            </p:cNvPr>
            <p:cNvSpPr/>
            <p:nvPr/>
          </p:nvSpPr>
          <p:spPr>
            <a:xfrm>
              <a:off x="11467012" y="10972393"/>
              <a:ext cx="358632" cy="692850"/>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0" name="Shape 34225">
              <a:extLst>
                <a:ext uri="{FF2B5EF4-FFF2-40B4-BE49-F238E27FC236}">
                  <a16:creationId xmlns:a16="http://schemas.microsoft.com/office/drawing/2014/main" xmlns="" id="{D66D446D-BDB3-4CBB-BF7E-0C0E5D90920D}"/>
                </a:ext>
              </a:extLst>
            </p:cNvPr>
            <p:cNvSpPr/>
            <p:nvPr/>
          </p:nvSpPr>
          <p:spPr>
            <a:xfrm>
              <a:off x="12788908" y="11202698"/>
              <a:ext cx="425116" cy="118066"/>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34226">
              <a:extLst>
                <a:ext uri="{FF2B5EF4-FFF2-40B4-BE49-F238E27FC236}">
                  <a16:creationId xmlns:a16="http://schemas.microsoft.com/office/drawing/2014/main" xmlns="" id="{104D2E12-78AD-49CD-A56A-AABDF5AA604C}"/>
                </a:ext>
              </a:extLst>
            </p:cNvPr>
            <p:cNvSpPr/>
            <p:nvPr/>
          </p:nvSpPr>
          <p:spPr>
            <a:xfrm>
              <a:off x="12691600" y="7661988"/>
              <a:ext cx="463732" cy="54558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34227">
              <a:extLst>
                <a:ext uri="{FF2B5EF4-FFF2-40B4-BE49-F238E27FC236}">
                  <a16:creationId xmlns:a16="http://schemas.microsoft.com/office/drawing/2014/main" xmlns="" id="{97DD6138-C48E-49E0-905B-461510ACAEE6}"/>
                </a:ext>
              </a:extLst>
            </p:cNvPr>
            <p:cNvSpPr/>
            <p:nvPr/>
          </p:nvSpPr>
          <p:spPr>
            <a:xfrm>
              <a:off x="11861838" y="8796062"/>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103" name="Shape 34228">
              <a:extLst>
                <a:ext uri="{FF2B5EF4-FFF2-40B4-BE49-F238E27FC236}">
                  <a16:creationId xmlns:a16="http://schemas.microsoft.com/office/drawing/2014/main" xmlns="" id="{1D9423FA-E9BD-4E35-AB21-C8CD1BE0760C}"/>
                </a:ext>
              </a:extLst>
            </p:cNvPr>
            <p:cNvSpPr/>
            <p:nvPr/>
          </p:nvSpPr>
          <p:spPr>
            <a:xfrm>
              <a:off x="9057539" y="5652197"/>
              <a:ext cx="565072" cy="648758"/>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34229">
              <a:extLst>
                <a:ext uri="{FF2B5EF4-FFF2-40B4-BE49-F238E27FC236}">
                  <a16:creationId xmlns:a16="http://schemas.microsoft.com/office/drawing/2014/main" xmlns="" id="{D29345CB-BDA1-4FF6-AFE6-E3560530441F}"/>
                </a:ext>
              </a:extLst>
            </p:cNvPr>
            <p:cNvSpPr/>
            <p:nvPr/>
          </p:nvSpPr>
          <p:spPr>
            <a:xfrm>
              <a:off x="14430703" y="5653180"/>
              <a:ext cx="678286" cy="60967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34230">
              <a:extLst>
                <a:ext uri="{FF2B5EF4-FFF2-40B4-BE49-F238E27FC236}">
                  <a16:creationId xmlns:a16="http://schemas.microsoft.com/office/drawing/2014/main" xmlns="" id="{2D11C3A9-7090-4F46-8193-DF9BD159A082}"/>
                </a:ext>
              </a:extLst>
            </p:cNvPr>
            <p:cNvSpPr/>
            <p:nvPr/>
          </p:nvSpPr>
          <p:spPr>
            <a:xfrm>
              <a:off x="14217720" y="6775957"/>
              <a:ext cx="333440" cy="66687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34231">
              <a:extLst>
                <a:ext uri="{FF2B5EF4-FFF2-40B4-BE49-F238E27FC236}">
                  <a16:creationId xmlns:a16="http://schemas.microsoft.com/office/drawing/2014/main" xmlns="" id="{1809CF81-6520-4876-9F84-ECD09F989419}"/>
                </a:ext>
              </a:extLst>
            </p:cNvPr>
            <p:cNvSpPr/>
            <p:nvPr/>
          </p:nvSpPr>
          <p:spPr>
            <a:xfrm>
              <a:off x="12484545" y="3228311"/>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34232">
              <a:extLst>
                <a:ext uri="{FF2B5EF4-FFF2-40B4-BE49-F238E27FC236}">
                  <a16:creationId xmlns:a16="http://schemas.microsoft.com/office/drawing/2014/main" xmlns="" id="{A7480B74-F092-4C83-93C7-2ECE820807BC}"/>
                </a:ext>
              </a:extLst>
            </p:cNvPr>
            <p:cNvSpPr/>
            <p:nvPr/>
          </p:nvSpPr>
          <p:spPr>
            <a:xfrm>
              <a:off x="11791096" y="11232556"/>
              <a:ext cx="130464" cy="27962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34233">
              <a:extLst>
                <a:ext uri="{FF2B5EF4-FFF2-40B4-BE49-F238E27FC236}">
                  <a16:creationId xmlns:a16="http://schemas.microsoft.com/office/drawing/2014/main" xmlns="" id="{CF6D4F59-E5AF-406C-AC4F-9F9C4F286F70}"/>
                </a:ext>
              </a:extLst>
            </p:cNvPr>
            <p:cNvSpPr/>
            <p:nvPr/>
          </p:nvSpPr>
          <p:spPr>
            <a:xfrm>
              <a:off x="11084739" y="4570184"/>
              <a:ext cx="304442" cy="39283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34234">
              <a:extLst>
                <a:ext uri="{FF2B5EF4-FFF2-40B4-BE49-F238E27FC236}">
                  <a16:creationId xmlns:a16="http://schemas.microsoft.com/office/drawing/2014/main" xmlns="" id="{0889EA3D-C4DF-4D38-BD11-5B15823E69AB}"/>
                </a:ext>
              </a:extLst>
            </p:cNvPr>
            <p:cNvSpPr/>
            <p:nvPr/>
          </p:nvSpPr>
          <p:spPr>
            <a:xfrm>
              <a:off x="10710090" y="4258444"/>
              <a:ext cx="419088" cy="39283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34235">
              <a:extLst>
                <a:ext uri="{FF2B5EF4-FFF2-40B4-BE49-F238E27FC236}">
                  <a16:creationId xmlns:a16="http://schemas.microsoft.com/office/drawing/2014/main" xmlns="" id="{94A36E76-8EEE-4EEA-9895-D0788E919288}"/>
                </a:ext>
              </a:extLst>
            </p:cNvPr>
            <p:cNvSpPr/>
            <p:nvPr/>
          </p:nvSpPr>
          <p:spPr>
            <a:xfrm>
              <a:off x="9790862" y="4363012"/>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34236">
              <a:extLst>
                <a:ext uri="{FF2B5EF4-FFF2-40B4-BE49-F238E27FC236}">
                  <a16:creationId xmlns:a16="http://schemas.microsoft.com/office/drawing/2014/main" xmlns="" id="{9C5FF089-B216-4FF9-BAA1-DED9407CFF03}"/>
                </a:ext>
              </a:extLst>
            </p:cNvPr>
            <p:cNvSpPr/>
            <p:nvPr/>
          </p:nvSpPr>
          <p:spPr>
            <a:xfrm>
              <a:off x="12210021" y="7840631"/>
              <a:ext cx="346528" cy="28158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34237">
              <a:extLst>
                <a:ext uri="{FF2B5EF4-FFF2-40B4-BE49-F238E27FC236}">
                  <a16:creationId xmlns:a16="http://schemas.microsoft.com/office/drawing/2014/main" xmlns="" id="{40C227E3-0A75-4387-9E98-198A02A184A1}"/>
                </a:ext>
              </a:extLst>
            </p:cNvPr>
            <p:cNvSpPr/>
            <p:nvPr/>
          </p:nvSpPr>
          <p:spPr>
            <a:xfrm>
              <a:off x="11135547" y="921478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3" name="Shape 34238">
              <a:extLst>
                <a:ext uri="{FF2B5EF4-FFF2-40B4-BE49-F238E27FC236}">
                  <a16:creationId xmlns:a16="http://schemas.microsoft.com/office/drawing/2014/main" xmlns="" id="{B76E37AA-CD2F-4412-B875-E4143EA2ED75}"/>
                </a:ext>
              </a:extLst>
            </p:cNvPr>
            <p:cNvSpPr/>
            <p:nvPr/>
          </p:nvSpPr>
          <p:spPr>
            <a:xfrm>
              <a:off x="13971261" y="772106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34239">
              <a:extLst>
                <a:ext uri="{FF2B5EF4-FFF2-40B4-BE49-F238E27FC236}">
                  <a16:creationId xmlns:a16="http://schemas.microsoft.com/office/drawing/2014/main" xmlns="" id="{046D689C-5F80-4F83-AE28-8AF4A125A11F}"/>
                </a:ext>
              </a:extLst>
            </p:cNvPr>
            <p:cNvSpPr/>
            <p:nvPr/>
          </p:nvSpPr>
          <p:spPr>
            <a:xfrm>
              <a:off x="13086555" y="5888971"/>
              <a:ext cx="304442" cy="39284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34240">
              <a:extLst>
                <a:ext uri="{FF2B5EF4-FFF2-40B4-BE49-F238E27FC236}">
                  <a16:creationId xmlns:a16="http://schemas.microsoft.com/office/drawing/2014/main" xmlns="" id="{EEA614B5-55B5-460A-975E-D25BBB112667}"/>
                </a:ext>
              </a:extLst>
            </p:cNvPr>
            <p:cNvSpPr/>
            <p:nvPr/>
          </p:nvSpPr>
          <p:spPr>
            <a:xfrm>
              <a:off x="12718729" y="8725244"/>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34241">
              <a:extLst>
                <a:ext uri="{FF2B5EF4-FFF2-40B4-BE49-F238E27FC236}">
                  <a16:creationId xmlns:a16="http://schemas.microsoft.com/office/drawing/2014/main" xmlns="" id="{8279B845-C7A1-4366-AFCF-94092157DE89}"/>
                </a:ext>
              </a:extLst>
            </p:cNvPr>
            <p:cNvSpPr/>
            <p:nvPr/>
          </p:nvSpPr>
          <p:spPr>
            <a:xfrm>
              <a:off x="11342014" y="7513407"/>
              <a:ext cx="272208" cy="366146"/>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7" name="Shape 34242">
              <a:extLst>
                <a:ext uri="{FF2B5EF4-FFF2-40B4-BE49-F238E27FC236}">
                  <a16:creationId xmlns:a16="http://schemas.microsoft.com/office/drawing/2014/main" xmlns="" id="{4DF2F498-F0B2-4E70-AB70-E2498A44A3F0}"/>
                </a:ext>
              </a:extLst>
            </p:cNvPr>
            <p:cNvSpPr/>
            <p:nvPr/>
          </p:nvSpPr>
          <p:spPr>
            <a:xfrm>
              <a:off x="14349166" y="3565132"/>
              <a:ext cx="272152" cy="35117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8" name="Shape 34243">
              <a:extLst>
                <a:ext uri="{FF2B5EF4-FFF2-40B4-BE49-F238E27FC236}">
                  <a16:creationId xmlns:a16="http://schemas.microsoft.com/office/drawing/2014/main" xmlns="" id="{A045C9FD-2EB1-47E6-80F2-34EA5F08CD07}"/>
                </a:ext>
              </a:extLst>
            </p:cNvPr>
            <p:cNvSpPr/>
            <p:nvPr/>
          </p:nvSpPr>
          <p:spPr>
            <a:xfrm>
              <a:off x="10163109" y="5879849"/>
              <a:ext cx="373972" cy="35054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9" name="Shape 34244">
              <a:extLst>
                <a:ext uri="{FF2B5EF4-FFF2-40B4-BE49-F238E27FC236}">
                  <a16:creationId xmlns:a16="http://schemas.microsoft.com/office/drawing/2014/main" xmlns="" id="{72705375-ED2E-452C-826C-1B32425E2510}"/>
                </a:ext>
              </a:extLst>
            </p:cNvPr>
            <p:cNvSpPr/>
            <p:nvPr/>
          </p:nvSpPr>
          <p:spPr>
            <a:xfrm>
              <a:off x="14467934" y="6264695"/>
              <a:ext cx="347528" cy="3257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0" name="Shape 34245">
              <a:extLst>
                <a:ext uri="{FF2B5EF4-FFF2-40B4-BE49-F238E27FC236}">
                  <a16:creationId xmlns:a16="http://schemas.microsoft.com/office/drawing/2014/main" xmlns="" id="{41322528-D11B-4126-847E-04BB95BD5CBC}"/>
                </a:ext>
              </a:extLst>
            </p:cNvPr>
            <p:cNvSpPr/>
            <p:nvPr/>
          </p:nvSpPr>
          <p:spPr>
            <a:xfrm>
              <a:off x="12353445" y="9604415"/>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1" name="Shape 34246">
              <a:extLst>
                <a:ext uri="{FF2B5EF4-FFF2-40B4-BE49-F238E27FC236}">
                  <a16:creationId xmlns:a16="http://schemas.microsoft.com/office/drawing/2014/main" xmlns="" id="{ACC60A7B-7EF2-402C-9254-8BA56A26E48E}"/>
                </a:ext>
              </a:extLst>
            </p:cNvPr>
            <p:cNvSpPr/>
            <p:nvPr/>
          </p:nvSpPr>
          <p:spPr>
            <a:xfrm>
              <a:off x="11817349" y="7826120"/>
              <a:ext cx="266022"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2" name="Shape 34247">
              <a:extLst>
                <a:ext uri="{FF2B5EF4-FFF2-40B4-BE49-F238E27FC236}">
                  <a16:creationId xmlns:a16="http://schemas.microsoft.com/office/drawing/2014/main" xmlns="" id="{59C329ED-42CF-49D3-8E21-40FE29420A9F}"/>
                </a:ext>
              </a:extLst>
            </p:cNvPr>
            <p:cNvSpPr/>
            <p:nvPr/>
          </p:nvSpPr>
          <p:spPr>
            <a:xfrm>
              <a:off x="10728159" y="11858687"/>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123" name="Shape 34248">
              <a:extLst>
                <a:ext uri="{FF2B5EF4-FFF2-40B4-BE49-F238E27FC236}">
                  <a16:creationId xmlns:a16="http://schemas.microsoft.com/office/drawing/2014/main" xmlns="" id="{8B6E0DC0-61CF-434D-A6D0-5ECCBB48C211}"/>
                </a:ext>
              </a:extLst>
            </p:cNvPr>
            <p:cNvSpPr/>
            <p:nvPr/>
          </p:nvSpPr>
          <p:spPr>
            <a:xfrm>
              <a:off x="11187068" y="11262359"/>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4" name="Shape 34249">
              <a:extLst>
                <a:ext uri="{FF2B5EF4-FFF2-40B4-BE49-F238E27FC236}">
                  <a16:creationId xmlns:a16="http://schemas.microsoft.com/office/drawing/2014/main" xmlns="" id="{BF77A601-3A7C-4B16-9CA8-84CDB8F6D81C}"/>
                </a:ext>
              </a:extLst>
            </p:cNvPr>
            <p:cNvSpPr/>
            <p:nvPr/>
          </p:nvSpPr>
          <p:spPr>
            <a:xfrm>
              <a:off x="11097651" y="11556529"/>
              <a:ext cx="363722" cy="489364"/>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5" name="Shape 34250">
              <a:extLst>
                <a:ext uri="{FF2B5EF4-FFF2-40B4-BE49-F238E27FC236}">
                  <a16:creationId xmlns:a16="http://schemas.microsoft.com/office/drawing/2014/main" xmlns="" id="{5A8445DC-E81C-456D-B922-B4D018E0D759}"/>
                </a:ext>
              </a:extLst>
            </p:cNvPr>
            <p:cNvSpPr/>
            <p:nvPr/>
          </p:nvSpPr>
          <p:spPr>
            <a:xfrm>
              <a:off x="11475026" y="12061751"/>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6" name="Shape 34251">
              <a:extLst>
                <a:ext uri="{FF2B5EF4-FFF2-40B4-BE49-F238E27FC236}">
                  <a16:creationId xmlns:a16="http://schemas.microsoft.com/office/drawing/2014/main" xmlns="" id="{B0034120-8C2D-4A02-A864-19A21B215563}"/>
                </a:ext>
              </a:extLst>
            </p:cNvPr>
            <p:cNvSpPr/>
            <p:nvPr/>
          </p:nvSpPr>
          <p:spPr>
            <a:xfrm>
              <a:off x="11001064" y="12147982"/>
              <a:ext cx="241994" cy="279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7" name="Shape 34252">
              <a:extLst>
                <a:ext uri="{FF2B5EF4-FFF2-40B4-BE49-F238E27FC236}">
                  <a16:creationId xmlns:a16="http://schemas.microsoft.com/office/drawing/2014/main" xmlns="" id="{3178CAE4-BC7A-40C3-A484-004A9C9C0186}"/>
                </a:ext>
              </a:extLst>
            </p:cNvPr>
            <p:cNvSpPr/>
            <p:nvPr/>
          </p:nvSpPr>
          <p:spPr>
            <a:xfrm>
              <a:off x="11499317" y="12714275"/>
              <a:ext cx="353634" cy="243124"/>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28" name="Shape 34253">
              <a:extLst>
                <a:ext uri="{FF2B5EF4-FFF2-40B4-BE49-F238E27FC236}">
                  <a16:creationId xmlns:a16="http://schemas.microsoft.com/office/drawing/2014/main" xmlns="" id="{033EB1BD-03DA-4EBB-9D55-F99DCB9F486B}"/>
                </a:ext>
              </a:extLst>
            </p:cNvPr>
            <p:cNvSpPr/>
            <p:nvPr/>
          </p:nvSpPr>
          <p:spPr>
            <a:xfrm rot="1920000">
              <a:off x="12259440" y="12552699"/>
              <a:ext cx="459460" cy="127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9" name="Shape 34254">
              <a:extLst>
                <a:ext uri="{FF2B5EF4-FFF2-40B4-BE49-F238E27FC236}">
                  <a16:creationId xmlns:a16="http://schemas.microsoft.com/office/drawing/2014/main" xmlns="" id="{CD4F3584-A4A0-43F0-8C9B-78A2EFCE4DC5}"/>
                </a:ext>
              </a:extLst>
            </p:cNvPr>
            <p:cNvSpPr/>
            <p:nvPr/>
          </p:nvSpPr>
          <p:spPr>
            <a:xfrm>
              <a:off x="10340903" y="5125500"/>
              <a:ext cx="609452" cy="54470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0" name="Shape 34255">
              <a:extLst>
                <a:ext uri="{FF2B5EF4-FFF2-40B4-BE49-F238E27FC236}">
                  <a16:creationId xmlns:a16="http://schemas.microsoft.com/office/drawing/2014/main" xmlns="" id="{5A88E89A-C046-44BA-931C-270D48320FF8}"/>
                </a:ext>
              </a:extLst>
            </p:cNvPr>
            <p:cNvSpPr/>
            <p:nvPr/>
          </p:nvSpPr>
          <p:spPr>
            <a:xfrm>
              <a:off x="9854702" y="4803941"/>
              <a:ext cx="502982" cy="459644"/>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1" name="Shape 34256">
              <a:extLst>
                <a:ext uri="{FF2B5EF4-FFF2-40B4-BE49-F238E27FC236}">
                  <a16:creationId xmlns:a16="http://schemas.microsoft.com/office/drawing/2014/main" xmlns="" id="{0E347202-EDDA-4A16-921B-17932261F9A6}"/>
                </a:ext>
              </a:extLst>
            </p:cNvPr>
            <p:cNvSpPr/>
            <p:nvPr/>
          </p:nvSpPr>
          <p:spPr>
            <a:xfrm>
              <a:off x="10882778" y="5040627"/>
              <a:ext cx="347554" cy="302336"/>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2" name="Shape 34257">
              <a:extLst>
                <a:ext uri="{FF2B5EF4-FFF2-40B4-BE49-F238E27FC236}">
                  <a16:creationId xmlns:a16="http://schemas.microsoft.com/office/drawing/2014/main" xmlns="" id="{05809E50-0DA5-4679-9FC1-45EB6928E214}"/>
                </a:ext>
              </a:extLst>
            </p:cNvPr>
            <p:cNvSpPr/>
            <p:nvPr/>
          </p:nvSpPr>
          <p:spPr>
            <a:xfrm>
              <a:off x="10466323" y="4715507"/>
              <a:ext cx="342888" cy="30233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3" name="Shape 34258">
              <a:extLst>
                <a:ext uri="{FF2B5EF4-FFF2-40B4-BE49-F238E27FC236}">
                  <a16:creationId xmlns:a16="http://schemas.microsoft.com/office/drawing/2014/main" xmlns="" id="{DC811936-4BC2-45DC-8502-D62CFA2C58E3}"/>
                </a:ext>
              </a:extLst>
            </p:cNvPr>
            <p:cNvSpPr/>
            <p:nvPr/>
          </p:nvSpPr>
          <p:spPr>
            <a:xfrm>
              <a:off x="13456598" y="7929263"/>
              <a:ext cx="368866" cy="3296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4" name="Shape 34259">
              <a:extLst>
                <a:ext uri="{FF2B5EF4-FFF2-40B4-BE49-F238E27FC236}">
                  <a16:creationId xmlns:a16="http://schemas.microsoft.com/office/drawing/2014/main" xmlns="" id="{0FE66034-4AC2-4CBD-B60B-4B598861C0ED}"/>
                </a:ext>
              </a:extLst>
            </p:cNvPr>
            <p:cNvSpPr/>
            <p:nvPr/>
          </p:nvSpPr>
          <p:spPr>
            <a:xfrm>
              <a:off x="12160172" y="6699066"/>
              <a:ext cx="392924" cy="3511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5" name="Shape 34260">
              <a:extLst>
                <a:ext uri="{FF2B5EF4-FFF2-40B4-BE49-F238E27FC236}">
                  <a16:creationId xmlns:a16="http://schemas.microsoft.com/office/drawing/2014/main" xmlns="" id="{075E05EB-42F8-4786-8E3C-AE3BE047160C}"/>
                </a:ext>
              </a:extLst>
            </p:cNvPr>
            <p:cNvSpPr/>
            <p:nvPr/>
          </p:nvSpPr>
          <p:spPr>
            <a:xfrm>
              <a:off x="10867845" y="10886425"/>
              <a:ext cx="279004" cy="24936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6" name="Shape 34261">
              <a:extLst>
                <a:ext uri="{FF2B5EF4-FFF2-40B4-BE49-F238E27FC236}">
                  <a16:creationId xmlns:a16="http://schemas.microsoft.com/office/drawing/2014/main" xmlns="" id="{912933CC-27C2-4B51-874E-D3804FF6D4AE}"/>
                </a:ext>
              </a:extLst>
            </p:cNvPr>
            <p:cNvSpPr/>
            <p:nvPr/>
          </p:nvSpPr>
          <p:spPr>
            <a:xfrm>
              <a:off x="12725585" y="12289966"/>
              <a:ext cx="373054" cy="30314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7" name="Shape 34262">
              <a:extLst>
                <a:ext uri="{FF2B5EF4-FFF2-40B4-BE49-F238E27FC236}">
                  <a16:creationId xmlns:a16="http://schemas.microsoft.com/office/drawing/2014/main" xmlns="" id="{14D4C5C7-F4E4-44A8-AB24-079AFBA94675}"/>
                </a:ext>
              </a:extLst>
            </p:cNvPr>
            <p:cNvSpPr/>
            <p:nvPr/>
          </p:nvSpPr>
          <p:spPr>
            <a:xfrm>
              <a:off x="13639147" y="5652275"/>
              <a:ext cx="728794" cy="54107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8" name="Shape 34263">
              <a:extLst>
                <a:ext uri="{FF2B5EF4-FFF2-40B4-BE49-F238E27FC236}">
                  <a16:creationId xmlns:a16="http://schemas.microsoft.com/office/drawing/2014/main" xmlns="" id="{1F02E9CA-8BC6-4213-9783-FAF7B2A8338C}"/>
                </a:ext>
              </a:extLst>
            </p:cNvPr>
            <p:cNvSpPr/>
            <p:nvPr/>
          </p:nvSpPr>
          <p:spPr>
            <a:xfrm>
              <a:off x="14075163" y="6302567"/>
              <a:ext cx="163854" cy="35117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9" name="Shape 34264">
              <a:extLst>
                <a:ext uri="{FF2B5EF4-FFF2-40B4-BE49-F238E27FC236}">
                  <a16:creationId xmlns:a16="http://schemas.microsoft.com/office/drawing/2014/main" xmlns="" id="{54357A8D-D14A-4BAC-B083-707FDFA5368E}"/>
                </a:ext>
              </a:extLst>
            </p:cNvPr>
            <p:cNvSpPr/>
            <p:nvPr/>
          </p:nvSpPr>
          <p:spPr>
            <a:xfrm>
              <a:off x="11378351" y="9431234"/>
              <a:ext cx="527920" cy="3919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0" name="Shape 34265">
              <a:extLst>
                <a:ext uri="{FF2B5EF4-FFF2-40B4-BE49-F238E27FC236}">
                  <a16:creationId xmlns:a16="http://schemas.microsoft.com/office/drawing/2014/main" xmlns="" id="{0D3A8C20-B333-4DBD-B7B6-26255B28FC82}"/>
                </a:ext>
              </a:extLst>
            </p:cNvPr>
            <p:cNvSpPr/>
            <p:nvPr/>
          </p:nvSpPr>
          <p:spPr>
            <a:xfrm>
              <a:off x="13182794" y="4769147"/>
              <a:ext cx="316260" cy="23480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43" name="TextBox 148">
            <a:extLst>
              <a:ext uri="{FF2B5EF4-FFF2-40B4-BE49-F238E27FC236}">
                <a16:creationId xmlns:a16="http://schemas.microsoft.com/office/drawing/2014/main" xmlns="" id="{E31DFFAC-518D-4068-B4FB-C78225080BE0}"/>
              </a:ext>
            </a:extLst>
          </p:cNvPr>
          <p:cNvSpPr txBox="1"/>
          <p:nvPr/>
        </p:nvSpPr>
        <p:spPr>
          <a:xfrm>
            <a:off x="710483" y="2091080"/>
            <a:ext cx="1576329" cy="461665"/>
          </a:xfrm>
          <a:prstGeom prst="rect">
            <a:avLst/>
          </a:prstGeom>
          <a:noFill/>
        </p:spPr>
        <p:txBody>
          <a:bodyPr wrap="none" rtlCol="0" anchor="ctr" anchorCtr="0">
            <a:spAutoFit/>
          </a:bodyPr>
          <a:lstStyle/>
          <a:p>
            <a:r>
              <a:rPr lang="en-GB" sz="2400" b="1" dirty="0">
                <a:solidFill>
                  <a:schemeClr val="tx2"/>
                </a:solidFill>
                <a:latin typeface="+mj-lt"/>
                <a:ea typeface="League Spartan" charset="0"/>
                <a:cs typeface="Poppins" pitchFamily="2" charset="77"/>
              </a:rPr>
              <a:t>Perspective</a:t>
            </a:r>
          </a:p>
        </p:txBody>
      </p:sp>
      <p:sp>
        <p:nvSpPr>
          <p:cNvPr id="144" name="Subtitle 2">
            <a:extLst>
              <a:ext uri="{FF2B5EF4-FFF2-40B4-BE49-F238E27FC236}">
                <a16:creationId xmlns:a16="http://schemas.microsoft.com/office/drawing/2014/main" xmlns="" id="{915E1B78-D62A-471D-90B4-134EBA8DA9EB}"/>
              </a:ext>
            </a:extLst>
          </p:cNvPr>
          <p:cNvSpPr txBox="1">
            <a:spLocks/>
          </p:cNvSpPr>
          <p:nvPr/>
        </p:nvSpPr>
        <p:spPr>
          <a:xfrm>
            <a:off x="765357" y="2461622"/>
            <a:ext cx="3416098" cy="138885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Lato Light" panose="020F0502020204030203" pitchFamily="34" charset="0"/>
                <a:cs typeface="Mukta ExtraLight" panose="020B0000000000000000" pitchFamily="34" charset="77"/>
              </a:rPr>
              <a:t>How we see ourselves is not always how others see us…and in the workplace their views matter more</a:t>
            </a:r>
          </a:p>
        </p:txBody>
      </p:sp>
      <p:sp>
        <p:nvSpPr>
          <p:cNvPr id="145" name="TextBox 150">
            <a:extLst>
              <a:ext uri="{FF2B5EF4-FFF2-40B4-BE49-F238E27FC236}">
                <a16:creationId xmlns:a16="http://schemas.microsoft.com/office/drawing/2014/main" xmlns="" id="{836F1740-CA1C-4B75-9AF5-0A303846F46E}"/>
              </a:ext>
            </a:extLst>
          </p:cNvPr>
          <p:cNvSpPr txBox="1"/>
          <p:nvPr/>
        </p:nvSpPr>
        <p:spPr>
          <a:xfrm>
            <a:off x="765356" y="4197338"/>
            <a:ext cx="1221681" cy="461665"/>
          </a:xfrm>
          <a:prstGeom prst="rect">
            <a:avLst/>
          </a:prstGeom>
          <a:noFill/>
        </p:spPr>
        <p:txBody>
          <a:bodyPr wrap="none" rtlCol="0" anchor="ctr" anchorCtr="0">
            <a:spAutoFit/>
          </a:bodyPr>
          <a:lstStyle/>
          <a:p>
            <a:r>
              <a:rPr lang="en-GB" sz="2400" b="1" dirty="0">
                <a:solidFill>
                  <a:srgbClr val="F95C2C"/>
                </a:solidFill>
                <a:latin typeface="+mj-lt"/>
                <a:ea typeface="League Spartan" charset="0"/>
                <a:cs typeface="Poppins" pitchFamily="2" charset="77"/>
              </a:rPr>
              <a:t>Patience</a:t>
            </a:r>
          </a:p>
        </p:txBody>
      </p:sp>
      <p:sp>
        <p:nvSpPr>
          <p:cNvPr id="146" name="Subtitle 2">
            <a:extLst>
              <a:ext uri="{FF2B5EF4-FFF2-40B4-BE49-F238E27FC236}">
                <a16:creationId xmlns:a16="http://schemas.microsoft.com/office/drawing/2014/main" xmlns="" id="{5874D5A6-1E7E-4516-AFFD-DAD6A92265AA}"/>
              </a:ext>
            </a:extLst>
          </p:cNvPr>
          <p:cNvSpPr txBox="1">
            <a:spLocks/>
          </p:cNvSpPr>
          <p:nvPr/>
        </p:nvSpPr>
        <p:spPr>
          <a:xfrm>
            <a:off x="765356" y="4723874"/>
            <a:ext cx="3125433" cy="71174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Lato Light" panose="020F0502020204030203" pitchFamily="34" charset="0"/>
                <a:cs typeface="Mukta ExtraLight" panose="020B0000000000000000" pitchFamily="34" charset="77"/>
              </a:rPr>
              <a:t>Temper your ambition with patience</a:t>
            </a:r>
          </a:p>
        </p:txBody>
      </p:sp>
      <p:sp>
        <p:nvSpPr>
          <p:cNvPr id="149" name="TextBox 157">
            <a:extLst>
              <a:ext uri="{FF2B5EF4-FFF2-40B4-BE49-F238E27FC236}">
                <a16:creationId xmlns:a16="http://schemas.microsoft.com/office/drawing/2014/main" xmlns="" id="{254F7006-1D16-4BB7-A949-44A2DE62F762}"/>
              </a:ext>
            </a:extLst>
          </p:cNvPr>
          <p:cNvSpPr txBox="1"/>
          <p:nvPr/>
        </p:nvSpPr>
        <p:spPr>
          <a:xfrm>
            <a:off x="7820514" y="2174436"/>
            <a:ext cx="2185855" cy="400110"/>
          </a:xfrm>
          <a:prstGeom prst="rect">
            <a:avLst/>
          </a:prstGeom>
          <a:noFill/>
        </p:spPr>
        <p:txBody>
          <a:bodyPr wrap="none" rtlCol="0" anchor="ctr" anchorCtr="0">
            <a:spAutoFit/>
          </a:bodyPr>
          <a:lstStyle/>
          <a:p>
            <a:r>
              <a:rPr lang="en-GB" sz="2000" b="1" dirty="0">
                <a:solidFill>
                  <a:srgbClr val="E53292"/>
                </a:solidFill>
                <a:latin typeface="+mj-lt"/>
                <a:ea typeface="League Spartan" charset="0"/>
                <a:cs typeface="Poppins" pitchFamily="2" charset="77"/>
              </a:rPr>
              <a:t>Honesty to yourself</a:t>
            </a:r>
          </a:p>
        </p:txBody>
      </p:sp>
      <p:sp>
        <p:nvSpPr>
          <p:cNvPr id="150" name="Subtitle 2">
            <a:extLst>
              <a:ext uri="{FF2B5EF4-FFF2-40B4-BE49-F238E27FC236}">
                <a16:creationId xmlns:a16="http://schemas.microsoft.com/office/drawing/2014/main" xmlns="" id="{C183361F-72F7-43FF-99C6-6FCA6B6A45F8}"/>
              </a:ext>
            </a:extLst>
          </p:cNvPr>
          <p:cNvSpPr txBox="1">
            <a:spLocks/>
          </p:cNvSpPr>
          <p:nvPr/>
        </p:nvSpPr>
        <p:spPr>
          <a:xfrm>
            <a:off x="7940151" y="2573853"/>
            <a:ext cx="3895607" cy="105029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Lato Light" panose="020F0502020204030203" pitchFamily="34" charset="0"/>
                <a:cs typeface="Mukta ExtraLight" panose="020B0000000000000000" pitchFamily="34" charset="77"/>
              </a:rPr>
              <a:t>Be brutally honest with yourself about what you’re great at, and what you need to work on</a:t>
            </a:r>
          </a:p>
        </p:txBody>
      </p:sp>
      <p:sp>
        <p:nvSpPr>
          <p:cNvPr id="151" name="TextBox 159">
            <a:extLst>
              <a:ext uri="{FF2B5EF4-FFF2-40B4-BE49-F238E27FC236}">
                <a16:creationId xmlns:a16="http://schemas.microsoft.com/office/drawing/2014/main" xmlns="" id="{1F5DCDC1-9F8B-4299-B907-9A69B0EBC7C2}"/>
              </a:ext>
            </a:extLst>
          </p:cNvPr>
          <p:cNvSpPr txBox="1"/>
          <p:nvPr/>
        </p:nvSpPr>
        <p:spPr>
          <a:xfrm>
            <a:off x="7940151" y="4405584"/>
            <a:ext cx="1296958" cy="400110"/>
          </a:xfrm>
          <a:prstGeom prst="rect">
            <a:avLst/>
          </a:prstGeom>
          <a:noFill/>
        </p:spPr>
        <p:txBody>
          <a:bodyPr wrap="none" rtlCol="0" anchor="ctr" anchorCtr="0">
            <a:spAutoFit/>
          </a:bodyPr>
          <a:lstStyle/>
          <a:p>
            <a:r>
              <a:rPr lang="en-GB" sz="2000" b="1" dirty="0">
                <a:solidFill>
                  <a:srgbClr val="0070C0"/>
                </a:solidFill>
                <a:latin typeface="+mj-lt"/>
                <a:ea typeface="League Spartan" charset="0"/>
                <a:cs typeface="Poppins" pitchFamily="2" charset="77"/>
              </a:rPr>
              <a:t>Ownership</a:t>
            </a:r>
          </a:p>
        </p:txBody>
      </p:sp>
      <p:sp>
        <p:nvSpPr>
          <p:cNvPr id="152" name="Subtitle 2">
            <a:extLst>
              <a:ext uri="{FF2B5EF4-FFF2-40B4-BE49-F238E27FC236}">
                <a16:creationId xmlns:a16="http://schemas.microsoft.com/office/drawing/2014/main" xmlns="" id="{E7A4153E-4D6C-49AD-B687-830A977A936F}"/>
              </a:ext>
            </a:extLst>
          </p:cNvPr>
          <p:cNvSpPr txBox="1">
            <a:spLocks/>
          </p:cNvSpPr>
          <p:nvPr/>
        </p:nvSpPr>
        <p:spPr>
          <a:xfrm>
            <a:off x="8013681" y="4831832"/>
            <a:ext cx="3722292" cy="71174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Lato Light" panose="020F0502020204030203" pitchFamily="34" charset="0"/>
                <a:cs typeface="Mukta ExtraLight" panose="020B0000000000000000" pitchFamily="34" charset="77"/>
              </a:rPr>
              <a:t>Take responsibility for your own growth &amp; learning</a:t>
            </a:r>
          </a:p>
        </p:txBody>
      </p:sp>
    </p:spTree>
    <p:extLst>
      <p:ext uri="{BB962C8B-B14F-4D97-AF65-F5344CB8AC3E}">
        <p14:creationId xmlns:p14="http://schemas.microsoft.com/office/powerpoint/2010/main" val="162016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1191" y="539989"/>
            <a:ext cx="8852375" cy="697353"/>
          </a:xfrm>
        </p:spPr>
        <p:txBody>
          <a:bodyPr>
            <a:normAutofit fontScale="92500"/>
          </a:bodyPr>
          <a:lstStyle/>
          <a:p>
            <a:r>
              <a:rPr lang="en-GB" altLang="de-DE" dirty="0"/>
              <a:t>Creating a Culture for the Future: A Leader</a:t>
            </a:r>
            <a:r>
              <a:rPr lang="en-GB" altLang="en-US" dirty="0"/>
              <a:t>’</a:t>
            </a:r>
            <a:r>
              <a:rPr lang="en-GB" altLang="de-DE" dirty="0"/>
              <a:t>s Role</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91453" y="2200934"/>
            <a:ext cx="2810071" cy="476827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How does one shape an organizational culture?</a:t>
            </a:r>
          </a:p>
          <a:p>
            <a:pPr algn="l">
              <a:lnSpc>
                <a:spcPct val="100000"/>
              </a:lnSpc>
              <a:spcBef>
                <a:spcPts val="600"/>
              </a:spcBef>
            </a:pPr>
            <a:r>
              <a:rPr lang="en-GB" altLang="de-DE" sz="2200" dirty="0">
                <a:solidFill>
                  <a:srgbClr val="245473"/>
                </a:solidFill>
                <a:latin typeface="+mj-lt"/>
              </a:rPr>
              <a:t>Through six “embedding mechanisms” according to </a:t>
            </a:r>
          </a:p>
          <a:p>
            <a:pPr algn="l">
              <a:lnSpc>
                <a:spcPct val="100000"/>
              </a:lnSpc>
              <a:spcBef>
                <a:spcPts val="600"/>
              </a:spcBef>
            </a:pPr>
            <a:r>
              <a:rPr lang="en-GB" altLang="de-DE" sz="2200" dirty="0" err="1">
                <a:solidFill>
                  <a:srgbClr val="245473"/>
                </a:solidFill>
                <a:latin typeface="+mj-lt"/>
              </a:rPr>
              <a:t>Dr.</a:t>
            </a:r>
            <a:r>
              <a:rPr lang="en-GB" altLang="de-DE" sz="2200" dirty="0">
                <a:solidFill>
                  <a:srgbClr val="245473"/>
                </a:solidFill>
                <a:latin typeface="+mj-lt"/>
              </a:rPr>
              <a:t> Schein, a former professor at the MIT Sloan School of Management</a:t>
            </a:r>
          </a:p>
          <a:p>
            <a:pPr marL="285750" indent="-285750" algn="l">
              <a:lnSpc>
                <a:spcPts val="1500"/>
              </a:lnSpc>
              <a:spcBef>
                <a:spcPts val="600"/>
              </a:spcBef>
              <a:buFont typeface="Wingdings" panose="05000000000000000000" pitchFamily="2" charset="2"/>
              <a:buChar char="à"/>
            </a:pPr>
            <a:endParaRPr lang="en-GB" altLang="de-DE" sz="1400" dirty="0">
              <a:latin typeface="+mj-lt"/>
            </a:endParaRPr>
          </a:p>
          <a:p>
            <a:pPr algn="l">
              <a:lnSpc>
                <a:spcPts val="1500"/>
              </a:lnSpc>
              <a:spcBef>
                <a:spcPts val="600"/>
              </a:spcBef>
            </a:pPr>
            <a:endParaRPr lang="en-GB" altLang="de-DE" sz="1400" dirty="0">
              <a:latin typeface="+mj-lt"/>
            </a:endParaRPr>
          </a:p>
          <a:p>
            <a:pPr algn="l">
              <a:lnSpc>
                <a:spcPts val="1500"/>
              </a:lnSpc>
              <a:spcBef>
                <a:spcPts val="600"/>
              </a:spcBef>
            </a:pPr>
            <a:endParaRPr lang="en-GB" sz="1400" dirty="0">
              <a:latin typeface="+mj-lt"/>
              <a:sym typeface="Wingdings" panose="05000000000000000000" pitchFamily="2" charset="2"/>
            </a:endParaRPr>
          </a:p>
        </p:txBody>
      </p:sp>
      <p:sp>
        <p:nvSpPr>
          <p:cNvPr id="38" name="TextBox 10">
            <a:extLst>
              <a:ext uri="{FF2B5EF4-FFF2-40B4-BE49-F238E27FC236}">
                <a16:creationId xmlns:a16="http://schemas.microsoft.com/office/drawing/2014/main" xmlns="" id="{3A5CE3FB-C24C-4714-80AD-4C77E96268EA}"/>
              </a:ext>
            </a:extLst>
          </p:cNvPr>
          <p:cNvSpPr txBox="1"/>
          <p:nvPr/>
        </p:nvSpPr>
        <p:spPr>
          <a:xfrm>
            <a:off x="3753396" y="5607747"/>
            <a:ext cx="317716" cy="756233"/>
          </a:xfrm>
          <a:prstGeom prst="rect">
            <a:avLst/>
          </a:prstGeom>
          <a:noFill/>
        </p:spPr>
        <p:txBody>
          <a:bodyPr wrap="none" rtlCol="0" anchor="ctr">
            <a:spAutoFit/>
          </a:bodyPr>
          <a:lstStyle/>
          <a:p>
            <a:pPr algn="ctr"/>
            <a:r>
              <a:rPr lang="en-GB" sz="4314" b="1">
                <a:solidFill>
                  <a:schemeClr val="bg1"/>
                </a:solidFill>
                <a:latin typeface="+mj-lt"/>
                <a:cs typeface="Poppins" pitchFamily="2" charset="77"/>
              </a:rPr>
              <a:t>I</a:t>
            </a:r>
            <a:endParaRPr lang="en-GB" sz="4314" b="1" dirty="0">
              <a:solidFill>
                <a:schemeClr val="bg1"/>
              </a:solidFill>
              <a:latin typeface="+mj-lt"/>
              <a:cs typeface="Poppins" pitchFamily="2" charset="77"/>
            </a:endParaRPr>
          </a:p>
        </p:txBody>
      </p:sp>
      <p:sp>
        <p:nvSpPr>
          <p:cNvPr id="153" name="Line">
            <a:extLst>
              <a:ext uri="{FF2B5EF4-FFF2-40B4-BE49-F238E27FC236}">
                <a16:creationId xmlns:a16="http://schemas.microsoft.com/office/drawing/2014/main" xmlns="" id="{A84B9ED4-882B-4B9A-85AD-0BC2E8FA5575}"/>
              </a:ext>
            </a:extLst>
          </p:cNvPr>
          <p:cNvSpPr/>
          <p:nvPr/>
        </p:nvSpPr>
        <p:spPr>
          <a:xfrm flipH="1">
            <a:off x="8092171" y="2502757"/>
            <a:ext cx="637228" cy="2706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550" y="0"/>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4" name="Line">
            <a:extLst>
              <a:ext uri="{FF2B5EF4-FFF2-40B4-BE49-F238E27FC236}">
                <a16:creationId xmlns:a16="http://schemas.microsoft.com/office/drawing/2014/main" xmlns="" id="{72CAECF6-24DD-493C-9848-2CE2FF81A52C}"/>
              </a:ext>
            </a:extLst>
          </p:cNvPr>
          <p:cNvSpPr/>
          <p:nvPr/>
        </p:nvSpPr>
        <p:spPr>
          <a:xfrm flipH="1">
            <a:off x="8148455" y="5281720"/>
            <a:ext cx="580944" cy="907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673" y="2160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5" name="Line">
            <a:extLst>
              <a:ext uri="{FF2B5EF4-FFF2-40B4-BE49-F238E27FC236}">
                <a16:creationId xmlns:a16="http://schemas.microsoft.com/office/drawing/2014/main" xmlns="" id="{8CC37A5E-66F3-4253-800E-E040D9500F67}"/>
              </a:ext>
            </a:extLst>
          </p:cNvPr>
          <p:cNvSpPr/>
          <p:nvPr/>
        </p:nvSpPr>
        <p:spPr>
          <a:xfrm flipH="1">
            <a:off x="8433087" y="3815652"/>
            <a:ext cx="296312" cy="1076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27" y="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6" name="Line">
            <a:extLst>
              <a:ext uri="{FF2B5EF4-FFF2-40B4-BE49-F238E27FC236}">
                <a16:creationId xmlns:a16="http://schemas.microsoft.com/office/drawing/2014/main" xmlns="" id="{A7799C21-B240-490C-9268-0ACEF687B8D8}"/>
              </a:ext>
            </a:extLst>
          </p:cNvPr>
          <p:cNvSpPr/>
          <p:nvPr/>
        </p:nvSpPr>
        <p:spPr>
          <a:xfrm flipH="1">
            <a:off x="5864564" y="2460036"/>
            <a:ext cx="702172" cy="123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7" name="Line">
            <a:extLst>
              <a:ext uri="{FF2B5EF4-FFF2-40B4-BE49-F238E27FC236}">
                <a16:creationId xmlns:a16="http://schemas.microsoft.com/office/drawing/2014/main" xmlns="" id="{4D392D44-AFC4-4150-8DD8-3A67499B8A81}"/>
              </a:ext>
            </a:extLst>
          </p:cNvPr>
          <p:cNvSpPr/>
          <p:nvPr/>
        </p:nvSpPr>
        <p:spPr>
          <a:xfrm flipH="1">
            <a:off x="5864565" y="3854516"/>
            <a:ext cx="145629" cy="0"/>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9" name="Line">
            <a:extLst>
              <a:ext uri="{FF2B5EF4-FFF2-40B4-BE49-F238E27FC236}">
                <a16:creationId xmlns:a16="http://schemas.microsoft.com/office/drawing/2014/main" xmlns="" id="{D71DE57E-E23E-4350-A89E-F4630BF7DC74}"/>
              </a:ext>
            </a:extLst>
          </p:cNvPr>
          <p:cNvSpPr/>
          <p:nvPr/>
        </p:nvSpPr>
        <p:spPr>
          <a:xfrm flipH="1">
            <a:off x="5864564" y="5345252"/>
            <a:ext cx="293264" cy="929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6844" y="0"/>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0" name="Shape">
            <a:extLst>
              <a:ext uri="{FF2B5EF4-FFF2-40B4-BE49-F238E27FC236}">
                <a16:creationId xmlns:a16="http://schemas.microsoft.com/office/drawing/2014/main" xmlns="" id="{7A40DE32-AA19-48B9-A40D-E145A5467D21}"/>
              </a:ext>
            </a:extLst>
          </p:cNvPr>
          <p:cNvSpPr/>
          <p:nvPr/>
        </p:nvSpPr>
        <p:spPr>
          <a:xfrm flipH="1">
            <a:off x="7300528" y="2521955"/>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chemeClr val="accent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1" name="Shape">
            <a:extLst>
              <a:ext uri="{FF2B5EF4-FFF2-40B4-BE49-F238E27FC236}">
                <a16:creationId xmlns:a16="http://schemas.microsoft.com/office/drawing/2014/main" xmlns="" id="{0CE8CE21-06E6-4C8E-9B6A-C82D924BB2A9}"/>
              </a:ext>
            </a:extLst>
          </p:cNvPr>
          <p:cNvSpPr/>
          <p:nvPr/>
        </p:nvSpPr>
        <p:spPr>
          <a:xfrm flipH="1">
            <a:off x="7300606" y="3520311"/>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chemeClr val="accent1">
              <a:lumMod val="75000"/>
              <a:lumOff val="2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2" name="Shape">
            <a:extLst>
              <a:ext uri="{FF2B5EF4-FFF2-40B4-BE49-F238E27FC236}">
                <a16:creationId xmlns:a16="http://schemas.microsoft.com/office/drawing/2014/main" xmlns="" id="{DCDA4BEC-636B-4037-BAC1-DC0C412A8307}"/>
              </a:ext>
            </a:extLst>
          </p:cNvPr>
          <p:cNvSpPr/>
          <p:nvPr/>
        </p:nvSpPr>
        <p:spPr>
          <a:xfrm flipH="1">
            <a:off x="7300606" y="3520311"/>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chemeClr val="accent1">
              <a:lumMod val="90000"/>
              <a:lumOff val="1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3" name="Shape">
            <a:extLst>
              <a:ext uri="{FF2B5EF4-FFF2-40B4-BE49-F238E27FC236}">
                <a16:creationId xmlns:a16="http://schemas.microsoft.com/office/drawing/2014/main" xmlns="" id="{6E5D8CA7-CC6C-4C36-9EA1-3A7917B141A6}"/>
              </a:ext>
            </a:extLst>
          </p:cNvPr>
          <p:cNvSpPr/>
          <p:nvPr/>
        </p:nvSpPr>
        <p:spPr>
          <a:xfrm flipH="1">
            <a:off x="6096000" y="2500357"/>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chemeClr val="accent4">
              <a:lumMod val="5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4" name="Shape">
            <a:extLst>
              <a:ext uri="{FF2B5EF4-FFF2-40B4-BE49-F238E27FC236}">
                <a16:creationId xmlns:a16="http://schemas.microsoft.com/office/drawing/2014/main" xmlns="" id="{62607399-67AF-4748-ADD5-0D9D8F6E844B}"/>
              </a:ext>
            </a:extLst>
          </p:cNvPr>
          <p:cNvSpPr/>
          <p:nvPr/>
        </p:nvSpPr>
        <p:spPr>
          <a:xfrm flipH="1">
            <a:off x="6189424" y="4762946"/>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chemeClr val="accent4">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5" name="Shape">
            <a:extLst>
              <a:ext uri="{FF2B5EF4-FFF2-40B4-BE49-F238E27FC236}">
                <a16:creationId xmlns:a16="http://schemas.microsoft.com/office/drawing/2014/main" xmlns="" id="{6E3C2CF3-A438-4E8F-A0DC-FFF5FCE4E2CF}"/>
              </a:ext>
            </a:extLst>
          </p:cNvPr>
          <p:cNvSpPr/>
          <p:nvPr/>
        </p:nvSpPr>
        <p:spPr>
          <a:xfrm flipH="1">
            <a:off x="6134830" y="4008879"/>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BF9000"/>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6" name="Shape">
            <a:extLst>
              <a:ext uri="{FF2B5EF4-FFF2-40B4-BE49-F238E27FC236}">
                <a16:creationId xmlns:a16="http://schemas.microsoft.com/office/drawing/2014/main" xmlns="" id="{9161B2CB-D7F8-4316-820B-F5BEF0FECE58}"/>
              </a:ext>
            </a:extLst>
          </p:cNvPr>
          <p:cNvSpPr/>
          <p:nvPr/>
        </p:nvSpPr>
        <p:spPr>
          <a:xfrm flipH="1">
            <a:off x="6051066" y="3254469"/>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chemeClr val="accent4">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67" name="TextBox 54">
            <a:extLst>
              <a:ext uri="{FF2B5EF4-FFF2-40B4-BE49-F238E27FC236}">
                <a16:creationId xmlns:a16="http://schemas.microsoft.com/office/drawing/2014/main" xmlns="" id="{548F5FD1-E5F0-426F-A13B-912DD8C6B1F3}"/>
              </a:ext>
            </a:extLst>
          </p:cNvPr>
          <p:cNvSpPr txBox="1"/>
          <p:nvPr/>
        </p:nvSpPr>
        <p:spPr>
          <a:xfrm>
            <a:off x="4745519" y="2195149"/>
            <a:ext cx="1035733" cy="369332"/>
          </a:xfrm>
          <a:prstGeom prst="rect">
            <a:avLst/>
          </a:prstGeom>
          <a:noFill/>
        </p:spPr>
        <p:txBody>
          <a:bodyPr wrap="none" rtlCol="0" anchor="ctr" anchorCtr="0">
            <a:spAutoFit/>
          </a:bodyPr>
          <a:lstStyle/>
          <a:p>
            <a:pPr algn="r"/>
            <a:r>
              <a:rPr lang="en-GB" b="1" dirty="0">
                <a:solidFill>
                  <a:srgbClr val="C01F75"/>
                </a:solidFill>
                <a:latin typeface="+mj-lt"/>
                <a:ea typeface="League Spartan" charset="0"/>
                <a:cs typeface="Poppins" pitchFamily="2" charset="77"/>
              </a:rPr>
              <a:t>Attention</a:t>
            </a:r>
          </a:p>
        </p:txBody>
      </p:sp>
      <p:sp>
        <p:nvSpPr>
          <p:cNvPr id="168" name="Subtitle 2">
            <a:extLst>
              <a:ext uri="{FF2B5EF4-FFF2-40B4-BE49-F238E27FC236}">
                <a16:creationId xmlns:a16="http://schemas.microsoft.com/office/drawing/2014/main" xmlns="" id="{A92B5278-2634-4651-B2A8-9F690FAA67BE}"/>
              </a:ext>
            </a:extLst>
          </p:cNvPr>
          <p:cNvSpPr txBox="1">
            <a:spLocks/>
          </p:cNvSpPr>
          <p:nvPr/>
        </p:nvSpPr>
        <p:spPr>
          <a:xfrm>
            <a:off x="3296150" y="2502769"/>
            <a:ext cx="2483496"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altLang="de-DE" sz="1600" dirty="0">
                <a:solidFill>
                  <a:srgbClr val="245473"/>
                </a:solidFill>
                <a:latin typeface="Lato Light" panose="020F0502020204030203"/>
              </a:rPr>
              <a:t>What do you systematically pay attention to?</a:t>
            </a:r>
          </a:p>
        </p:txBody>
      </p:sp>
      <p:sp>
        <p:nvSpPr>
          <p:cNvPr id="169" name="TextBox 56">
            <a:extLst>
              <a:ext uri="{FF2B5EF4-FFF2-40B4-BE49-F238E27FC236}">
                <a16:creationId xmlns:a16="http://schemas.microsoft.com/office/drawing/2014/main" xmlns="" id="{4DD1FF0B-BCFC-428C-BEDB-397054BE0FE9}"/>
              </a:ext>
            </a:extLst>
          </p:cNvPr>
          <p:cNvSpPr txBox="1"/>
          <p:nvPr/>
        </p:nvSpPr>
        <p:spPr>
          <a:xfrm>
            <a:off x="2487937" y="3550811"/>
            <a:ext cx="3289106" cy="369332"/>
          </a:xfrm>
          <a:prstGeom prst="rect">
            <a:avLst/>
          </a:prstGeom>
          <a:noFill/>
        </p:spPr>
        <p:txBody>
          <a:bodyPr wrap="none" rtlCol="0" anchor="ctr" anchorCtr="0">
            <a:spAutoFit/>
          </a:bodyPr>
          <a:lstStyle/>
          <a:p>
            <a:pPr algn="r"/>
            <a:r>
              <a:rPr lang="en-GB" b="1" dirty="0">
                <a:solidFill>
                  <a:srgbClr val="C01F75"/>
                </a:solidFill>
                <a:latin typeface="+mj-lt"/>
                <a:ea typeface="League Spartan" charset="0"/>
                <a:cs typeface="Poppins" pitchFamily="2" charset="77"/>
              </a:rPr>
              <a:t>Signals through budgeting process</a:t>
            </a:r>
          </a:p>
        </p:txBody>
      </p:sp>
      <p:sp>
        <p:nvSpPr>
          <p:cNvPr id="170" name="Subtitle 2">
            <a:extLst>
              <a:ext uri="{FF2B5EF4-FFF2-40B4-BE49-F238E27FC236}">
                <a16:creationId xmlns:a16="http://schemas.microsoft.com/office/drawing/2014/main" xmlns="" id="{55CD74CC-96EE-4487-8891-050914A56031}"/>
              </a:ext>
            </a:extLst>
          </p:cNvPr>
          <p:cNvSpPr txBox="1">
            <a:spLocks/>
          </p:cNvSpPr>
          <p:nvPr/>
        </p:nvSpPr>
        <p:spPr>
          <a:xfrm>
            <a:off x="3296150" y="3858431"/>
            <a:ext cx="2483496"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What signals are sent, unintentionally or not during the budgeting process? </a:t>
            </a:r>
          </a:p>
        </p:txBody>
      </p:sp>
      <p:sp>
        <p:nvSpPr>
          <p:cNvPr id="173" name="TextBox 60">
            <a:extLst>
              <a:ext uri="{FF2B5EF4-FFF2-40B4-BE49-F238E27FC236}">
                <a16:creationId xmlns:a16="http://schemas.microsoft.com/office/drawing/2014/main" xmlns="" id="{66C71F6E-C0C1-4EBC-A57C-9BB3DE6373F5}"/>
              </a:ext>
            </a:extLst>
          </p:cNvPr>
          <p:cNvSpPr txBox="1"/>
          <p:nvPr/>
        </p:nvSpPr>
        <p:spPr>
          <a:xfrm>
            <a:off x="3274309" y="5008093"/>
            <a:ext cx="2485297" cy="369332"/>
          </a:xfrm>
          <a:prstGeom prst="rect">
            <a:avLst/>
          </a:prstGeom>
          <a:noFill/>
        </p:spPr>
        <p:txBody>
          <a:bodyPr wrap="none" rtlCol="0" anchor="ctr" anchorCtr="0">
            <a:spAutoFit/>
          </a:bodyPr>
          <a:lstStyle/>
          <a:p>
            <a:pPr algn="r"/>
            <a:r>
              <a:rPr lang="en-GB" b="1" dirty="0">
                <a:solidFill>
                  <a:srgbClr val="C01F75"/>
                </a:solidFill>
                <a:latin typeface="+mj-lt"/>
                <a:ea typeface="League Spartan" charset="0"/>
                <a:cs typeface="Poppins" pitchFamily="2" charset="77"/>
              </a:rPr>
              <a:t>Rewards and punishment</a:t>
            </a:r>
          </a:p>
        </p:txBody>
      </p:sp>
      <p:sp>
        <p:nvSpPr>
          <p:cNvPr id="174" name="Subtitle 2">
            <a:extLst>
              <a:ext uri="{FF2B5EF4-FFF2-40B4-BE49-F238E27FC236}">
                <a16:creationId xmlns:a16="http://schemas.microsoft.com/office/drawing/2014/main" xmlns="" id="{F893A989-9F48-4728-AE55-768000418F25}"/>
              </a:ext>
            </a:extLst>
          </p:cNvPr>
          <p:cNvSpPr txBox="1">
            <a:spLocks/>
          </p:cNvSpPr>
          <p:nvPr/>
        </p:nvSpPr>
        <p:spPr>
          <a:xfrm>
            <a:off x="3296150" y="5315714"/>
            <a:ext cx="2483496" cy="52707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altLang="de-DE" sz="1600" dirty="0">
                <a:solidFill>
                  <a:srgbClr val="245473"/>
                </a:solidFill>
                <a:latin typeface="Lato Light" panose="020F0502020204030203"/>
              </a:rPr>
              <a:t>What behaviours do you reward and punish?</a:t>
            </a:r>
          </a:p>
        </p:txBody>
      </p:sp>
      <p:sp>
        <p:nvSpPr>
          <p:cNvPr id="175" name="TextBox 67">
            <a:extLst>
              <a:ext uri="{FF2B5EF4-FFF2-40B4-BE49-F238E27FC236}">
                <a16:creationId xmlns:a16="http://schemas.microsoft.com/office/drawing/2014/main" xmlns="" id="{E6144DA7-C891-4595-B2CD-F25314A25AAC}"/>
              </a:ext>
            </a:extLst>
          </p:cNvPr>
          <p:cNvSpPr txBox="1"/>
          <p:nvPr/>
        </p:nvSpPr>
        <p:spPr>
          <a:xfrm>
            <a:off x="8882080" y="2195149"/>
            <a:ext cx="1713611" cy="369332"/>
          </a:xfrm>
          <a:prstGeom prst="rect">
            <a:avLst/>
          </a:prstGeom>
          <a:noFill/>
        </p:spPr>
        <p:txBody>
          <a:bodyPr wrap="none" rtlCol="0" anchor="ctr" anchorCtr="0">
            <a:spAutoFit/>
          </a:bodyPr>
          <a:lstStyle/>
          <a:p>
            <a:r>
              <a:rPr lang="en-GB" b="1" dirty="0">
                <a:solidFill>
                  <a:srgbClr val="C01F75"/>
                </a:solidFill>
                <a:latin typeface="+mj-lt"/>
                <a:ea typeface="League Spartan" charset="0"/>
                <a:cs typeface="Poppins" pitchFamily="2" charset="77"/>
              </a:rPr>
              <a:t>Respond to crisis</a:t>
            </a:r>
          </a:p>
        </p:txBody>
      </p:sp>
      <p:sp>
        <p:nvSpPr>
          <p:cNvPr id="176" name="Subtitle 2">
            <a:extLst>
              <a:ext uri="{FF2B5EF4-FFF2-40B4-BE49-F238E27FC236}">
                <a16:creationId xmlns:a16="http://schemas.microsoft.com/office/drawing/2014/main" xmlns="" id="{4D0C32EC-4255-433C-ADA2-87F0505B4029}"/>
              </a:ext>
            </a:extLst>
          </p:cNvPr>
          <p:cNvSpPr txBox="1">
            <a:spLocks/>
          </p:cNvSpPr>
          <p:nvPr/>
        </p:nvSpPr>
        <p:spPr>
          <a:xfrm>
            <a:off x="8815738" y="2502769"/>
            <a:ext cx="2483496" cy="52707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How do you respond in time of crisis? </a:t>
            </a:r>
          </a:p>
        </p:txBody>
      </p:sp>
      <p:sp>
        <p:nvSpPr>
          <p:cNvPr id="177" name="TextBox 71">
            <a:extLst>
              <a:ext uri="{FF2B5EF4-FFF2-40B4-BE49-F238E27FC236}">
                <a16:creationId xmlns:a16="http://schemas.microsoft.com/office/drawing/2014/main" xmlns="" id="{E73D9B0E-7DD6-4FA7-8418-C7DE8A10E053}"/>
              </a:ext>
            </a:extLst>
          </p:cNvPr>
          <p:cNvSpPr txBox="1"/>
          <p:nvPr/>
        </p:nvSpPr>
        <p:spPr>
          <a:xfrm>
            <a:off x="8840592" y="3521495"/>
            <a:ext cx="1261627" cy="369332"/>
          </a:xfrm>
          <a:prstGeom prst="rect">
            <a:avLst/>
          </a:prstGeom>
          <a:noFill/>
        </p:spPr>
        <p:txBody>
          <a:bodyPr wrap="none" rtlCol="0" anchor="ctr" anchorCtr="0">
            <a:spAutoFit/>
          </a:bodyPr>
          <a:lstStyle/>
          <a:p>
            <a:r>
              <a:rPr lang="en-GB" b="1" dirty="0">
                <a:solidFill>
                  <a:srgbClr val="C01F75"/>
                </a:solidFill>
                <a:latin typeface="+mj-lt"/>
                <a:ea typeface="League Spartan" charset="0"/>
                <a:cs typeface="Poppins" pitchFamily="2" charset="77"/>
              </a:rPr>
              <a:t>Consistency</a:t>
            </a:r>
          </a:p>
        </p:txBody>
      </p:sp>
      <p:sp>
        <p:nvSpPr>
          <p:cNvPr id="178" name="Subtitle 2">
            <a:extLst>
              <a:ext uri="{FF2B5EF4-FFF2-40B4-BE49-F238E27FC236}">
                <a16:creationId xmlns:a16="http://schemas.microsoft.com/office/drawing/2014/main" xmlns="" id="{CD76A66B-1463-414C-9FFC-08FD20FAD12C}"/>
              </a:ext>
            </a:extLst>
          </p:cNvPr>
          <p:cNvSpPr txBox="1">
            <a:spLocks/>
          </p:cNvSpPr>
          <p:nvPr/>
        </p:nvSpPr>
        <p:spPr>
          <a:xfrm>
            <a:off x="8815738" y="3829115"/>
            <a:ext cx="2483496" cy="52707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How does what you say compare to what you do?</a:t>
            </a:r>
          </a:p>
        </p:txBody>
      </p:sp>
      <p:sp>
        <p:nvSpPr>
          <p:cNvPr id="179" name="TextBox 73">
            <a:extLst>
              <a:ext uri="{FF2B5EF4-FFF2-40B4-BE49-F238E27FC236}">
                <a16:creationId xmlns:a16="http://schemas.microsoft.com/office/drawing/2014/main" xmlns="" id="{D5910052-1897-4D6F-BC5F-97B06BF63DD2}"/>
              </a:ext>
            </a:extLst>
          </p:cNvPr>
          <p:cNvSpPr txBox="1"/>
          <p:nvPr/>
        </p:nvSpPr>
        <p:spPr>
          <a:xfrm>
            <a:off x="8814135" y="5008093"/>
            <a:ext cx="1408591" cy="369332"/>
          </a:xfrm>
          <a:prstGeom prst="rect">
            <a:avLst/>
          </a:prstGeom>
          <a:noFill/>
        </p:spPr>
        <p:txBody>
          <a:bodyPr wrap="none" rtlCol="0" anchor="ctr" anchorCtr="0">
            <a:spAutoFit/>
          </a:bodyPr>
          <a:lstStyle/>
          <a:p>
            <a:r>
              <a:rPr lang="en-GB" b="1" dirty="0">
                <a:solidFill>
                  <a:srgbClr val="C01F75"/>
                </a:solidFill>
                <a:latin typeface="+mj-lt"/>
                <a:ea typeface="League Spartan" charset="0"/>
                <a:cs typeface="Poppins" pitchFamily="2" charset="77"/>
              </a:rPr>
              <a:t>HR behaviour</a:t>
            </a:r>
          </a:p>
        </p:txBody>
      </p:sp>
      <p:sp>
        <p:nvSpPr>
          <p:cNvPr id="180" name="Subtitle 2">
            <a:extLst>
              <a:ext uri="{FF2B5EF4-FFF2-40B4-BE49-F238E27FC236}">
                <a16:creationId xmlns:a16="http://schemas.microsoft.com/office/drawing/2014/main" xmlns="" id="{21550DFA-15F7-44F3-956D-A3BCE285E901}"/>
              </a:ext>
            </a:extLst>
          </p:cNvPr>
          <p:cNvSpPr txBox="1">
            <a:spLocks/>
          </p:cNvSpPr>
          <p:nvPr/>
        </p:nvSpPr>
        <p:spPr>
          <a:xfrm>
            <a:off x="8815737" y="5315714"/>
            <a:ext cx="3184809"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Lato Light" panose="020F0502020204030203" pitchFamily="34" charset="0"/>
                <a:ea typeface="Lato Light" panose="020F0502020204030203" pitchFamily="34" charset="0"/>
                <a:cs typeface="Mukta ExtraLight" panose="020B0000000000000000" pitchFamily="34" charset="77"/>
              </a:rPr>
              <a:t>Who do you recruit, promote and fire; what does that say about the organization’s values?</a:t>
            </a:r>
          </a:p>
        </p:txBody>
      </p:sp>
    </p:spTree>
    <p:extLst>
      <p:ext uri="{BB962C8B-B14F-4D97-AF65-F5344CB8AC3E}">
        <p14:creationId xmlns:p14="http://schemas.microsoft.com/office/powerpoint/2010/main" val="90278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4162" y="524626"/>
            <a:ext cx="8852375" cy="697353"/>
          </a:xfrm>
        </p:spPr>
        <p:txBody>
          <a:bodyPr>
            <a:normAutofit/>
          </a:bodyPr>
          <a:lstStyle/>
          <a:p>
            <a:r>
              <a:rPr lang="en-GB" dirty="0"/>
              <a:t>Simple Summary of Leadership: 7Cs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17954" y="1834144"/>
            <a:ext cx="4031940" cy="504950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i="1" dirty="0">
                <a:latin typeface="+mj-lt"/>
              </a:rPr>
              <a:t>“</a:t>
            </a:r>
            <a:r>
              <a:rPr lang="en-GB" altLang="de-DE" sz="2200" b="1" i="1" dirty="0">
                <a:latin typeface="+mj-lt"/>
              </a:rPr>
              <a:t>Out of intense complexities, </a:t>
            </a:r>
            <a:br>
              <a:rPr lang="en-GB" altLang="de-DE" sz="2200" b="1" i="1" dirty="0">
                <a:latin typeface="+mj-lt"/>
              </a:rPr>
            </a:br>
            <a:r>
              <a:rPr lang="en-GB" altLang="de-DE" sz="2200" b="1" i="1" dirty="0">
                <a:latin typeface="+mj-lt"/>
              </a:rPr>
              <a:t>intense simplicities emerge.”</a:t>
            </a:r>
          </a:p>
          <a:p>
            <a:pPr algn="l">
              <a:lnSpc>
                <a:spcPct val="100000"/>
              </a:lnSpc>
              <a:spcBef>
                <a:spcPts val="600"/>
              </a:spcBef>
            </a:pPr>
            <a:r>
              <a:rPr lang="en-GB" altLang="de-DE" sz="2200" dirty="0">
                <a:latin typeface="+mj-lt"/>
              </a:rPr>
              <a:t>Sir Winston Churchill</a:t>
            </a:r>
          </a:p>
          <a:p>
            <a:pPr algn="l">
              <a:lnSpc>
                <a:spcPct val="100000"/>
              </a:lnSpc>
              <a:spcBef>
                <a:spcPts val="600"/>
              </a:spcBef>
            </a:pPr>
            <a:endParaRPr lang="en-GB" altLang="de-DE" sz="2200" dirty="0">
              <a:latin typeface="+mj-lt"/>
            </a:endParaRPr>
          </a:p>
          <a:p>
            <a:pPr algn="l">
              <a:lnSpc>
                <a:spcPct val="100000"/>
              </a:lnSpc>
              <a:spcBef>
                <a:spcPts val="600"/>
              </a:spcBef>
            </a:pPr>
            <a:r>
              <a:rPr lang="en-GB" altLang="de-DE" sz="2200" b="1" i="1" dirty="0">
                <a:latin typeface="+mj-lt"/>
              </a:rPr>
              <a:t>“There are simple answers. </a:t>
            </a:r>
            <a:br>
              <a:rPr lang="en-GB" altLang="de-DE" sz="2200" b="1" i="1" dirty="0">
                <a:latin typeface="+mj-lt"/>
              </a:rPr>
            </a:br>
            <a:r>
              <a:rPr lang="en-GB" altLang="de-DE" sz="2200" b="1" i="1" dirty="0">
                <a:latin typeface="+mj-lt"/>
              </a:rPr>
              <a:t>There are just no easy answers.”</a:t>
            </a:r>
          </a:p>
          <a:p>
            <a:pPr algn="l">
              <a:lnSpc>
                <a:spcPct val="100000"/>
              </a:lnSpc>
              <a:spcBef>
                <a:spcPts val="600"/>
              </a:spcBef>
            </a:pPr>
            <a:r>
              <a:rPr lang="en-GB" altLang="de-DE" sz="2200" dirty="0">
                <a:latin typeface="+mj-lt"/>
                <a:sym typeface="Wingdings" panose="05000000000000000000" pitchFamily="2" charset="2"/>
              </a:rPr>
              <a:t>Ronald Reagan</a:t>
            </a:r>
          </a:p>
          <a:p>
            <a:pPr algn="l">
              <a:lnSpc>
                <a:spcPct val="100000"/>
              </a:lnSpc>
              <a:spcBef>
                <a:spcPts val="600"/>
              </a:spcBef>
            </a:pPr>
            <a:endParaRPr lang="en-GB" altLang="de-DE" sz="2200" dirty="0">
              <a:latin typeface="+mj-lt"/>
              <a:sym typeface="Wingdings" panose="05000000000000000000" pitchFamily="2" charset="2"/>
            </a:endParaRPr>
          </a:p>
          <a:p>
            <a:pPr algn="l">
              <a:lnSpc>
                <a:spcPct val="100000"/>
              </a:lnSpc>
              <a:spcBef>
                <a:spcPts val="600"/>
              </a:spcBef>
            </a:pPr>
            <a:r>
              <a:rPr lang="en-GB" altLang="de-DE" sz="2200" dirty="0">
                <a:latin typeface="+mj-lt"/>
                <a:sym typeface="Wingdings" panose="05000000000000000000" pitchFamily="2" charset="2"/>
              </a:rPr>
              <a:t>And when all else fails: </a:t>
            </a:r>
          </a:p>
          <a:p>
            <a:pPr algn="l">
              <a:lnSpc>
                <a:spcPct val="100000"/>
              </a:lnSpc>
              <a:spcBef>
                <a:spcPts val="600"/>
              </a:spcBef>
            </a:pPr>
            <a:r>
              <a:rPr lang="en-GB" altLang="de-DE" sz="2200" b="1" dirty="0">
                <a:latin typeface="+mj-lt"/>
                <a:sym typeface="Wingdings" panose="05000000000000000000" pitchFamily="2" charset="2"/>
              </a:rPr>
              <a:t/>
            </a:r>
            <a:br>
              <a:rPr lang="en-GB" altLang="de-DE" sz="2200" b="1" dirty="0">
                <a:latin typeface="+mj-lt"/>
                <a:sym typeface="Wingdings" panose="05000000000000000000" pitchFamily="2" charset="2"/>
              </a:rPr>
            </a:br>
            <a:r>
              <a:rPr lang="en-GB" altLang="de-DE" sz="2200" b="1" i="1" dirty="0">
                <a:latin typeface="+mj-lt"/>
                <a:sym typeface="Wingdings" panose="05000000000000000000" pitchFamily="2" charset="2"/>
              </a:rPr>
              <a:t>“Do the right thing and do it now.”</a:t>
            </a:r>
          </a:p>
          <a:p>
            <a:pPr algn="l">
              <a:lnSpc>
                <a:spcPct val="100000"/>
              </a:lnSpc>
              <a:spcBef>
                <a:spcPts val="600"/>
              </a:spcBef>
            </a:pPr>
            <a:r>
              <a:rPr lang="en-GB" altLang="de-DE" sz="2200" dirty="0">
                <a:latin typeface="+mj-lt"/>
                <a:sym typeface="Wingdings" panose="05000000000000000000" pitchFamily="2" charset="2"/>
              </a:rPr>
              <a:t>Jim Ellis</a:t>
            </a:r>
          </a:p>
          <a:p>
            <a:pPr algn="l">
              <a:lnSpc>
                <a:spcPts val="1500"/>
              </a:lnSpc>
              <a:spcBef>
                <a:spcPts val="600"/>
              </a:spcBef>
            </a:pPr>
            <a:endParaRPr lang="en-GB" altLang="de-DE" sz="2000" dirty="0">
              <a:latin typeface="+mj-lt"/>
            </a:endParaRPr>
          </a:p>
        </p:txBody>
      </p:sp>
      <p:sp>
        <p:nvSpPr>
          <p:cNvPr id="31" name="Freeform 130">
            <a:extLst>
              <a:ext uri="{FF2B5EF4-FFF2-40B4-BE49-F238E27FC236}">
                <a16:creationId xmlns:a16="http://schemas.microsoft.com/office/drawing/2014/main" xmlns="" id="{83971E32-ECE5-4D56-8C83-17F79AA7258B}"/>
              </a:ext>
            </a:extLst>
          </p:cNvPr>
          <p:cNvSpPr>
            <a:spLocks/>
          </p:cNvSpPr>
          <p:nvPr/>
        </p:nvSpPr>
        <p:spPr bwMode="auto">
          <a:xfrm>
            <a:off x="4558276" y="4038071"/>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32" name="Oval 131">
            <a:extLst>
              <a:ext uri="{FF2B5EF4-FFF2-40B4-BE49-F238E27FC236}">
                <a16:creationId xmlns:a16="http://schemas.microsoft.com/office/drawing/2014/main" xmlns="" id="{5BCACA57-2207-49DE-854D-1D71A36E3613}"/>
              </a:ext>
            </a:extLst>
          </p:cNvPr>
          <p:cNvSpPr>
            <a:spLocks noChangeArrowheads="1"/>
          </p:cNvSpPr>
          <p:nvPr/>
        </p:nvSpPr>
        <p:spPr bwMode="auto">
          <a:xfrm>
            <a:off x="4597392" y="4069666"/>
            <a:ext cx="528090" cy="528090"/>
          </a:xfrm>
          <a:prstGeom prst="ellipse">
            <a:avLst/>
          </a:prstGeom>
          <a:solidFill>
            <a:schemeClr val="accent5">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33" name="Freeform 137">
            <a:extLst>
              <a:ext uri="{FF2B5EF4-FFF2-40B4-BE49-F238E27FC236}">
                <a16:creationId xmlns:a16="http://schemas.microsoft.com/office/drawing/2014/main" xmlns="" id="{C7BC7B0D-1D25-469B-AF96-C60CF94C9690}"/>
              </a:ext>
            </a:extLst>
          </p:cNvPr>
          <p:cNvSpPr>
            <a:spLocks/>
          </p:cNvSpPr>
          <p:nvPr/>
        </p:nvSpPr>
        <p:spPr bwMode="auto">
          <a:xfrm>
            <a:off x="8439911" y="4038071"/>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DDE3A0"/>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34" name="Oval 138">
            <a:extLst>
              <a:ext uri="{FF2B5EF4-FFF2-40B4-BE49-F238E27FC236}">
                <a16:creationId xmlns:a16="http://schemas.microsoft.com/office/drawing/2014/main" xmlns="" id="{FECFC42C-F4CE-4E9F-8B5E-44B6B7E033AF}"/>
              </a:ext>
            </a:extLst>
          </p:cNvPr>
          <p:cNvSpPr>
            <a:spLocks noChangeArrowheads="1"/>
          </p:cNvSpPr>
          <p:nvPr/>
        </p:nvSpPr>
        <p:spPr bwMode="auto">
          <a:xfrm>
            <a:off x="11445956" y="4069667"/>
            <a:ext cx="528090" cy="528090"/>
          </a:xfrm>
          <a:prstGeom prst="ellipse">
            <a:avLst/>
          </a:prstGeom>
          <a:solidFill>
            <a:schemeClr val="accent6">
              <a:lumMod val="50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35" name="Rectangle 39">
            <a:extLst>
              <a:ext uri="{FF2B5EF4-FFF2-40B4-BE49-F238E27FC236}">
                <a16:creationId xmlns:a16="http://schemas.microsoft.com/office/drawing/2014/main" xmlns="" id="{BEAEFE66-48DB-480B-BF99-8C5E987DFA7D}"/>
              </a:ext>
            </a:extLst>
          </p:cNvPr>
          <p:cNvSpPr>
            <a:spLocks/>
          </p:cNvSpPr>
          <p:nvPr/>
        </p:nvSpPr>
        <p:spPr bwMode="auto">
          <a:xfrm>
            <a:off x="11619399" y="4143210"/>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36" name="TextBox 40">
            <a:extLst>
              <a:ext uri="{FF2B5EF4-FFF2-40B4-BE49-F238E27FC236}">
                <a16:creationId xmlns:a16="http://schemas.microsoft.com/office/drawing/2014/main" xmlns="" id="{58BE61B3-4A39-43D6-AE4F-F2945329C018}"/>
              </a:ext>
            </a:extLst>
          </p:cNvPr>
          <p:cNvSpPr txBox="1"/>
          <p:nvPr/>
        </p:nvSpPr>
        <p:spPr>
          <a:xfrm>
            <a:off x="8523378" y="4174231"/>
            <a:ext cx="2861867" cy="337080"/>
          </a:xfrm>
          <a:prstGeom prst="rect">
            <a:avLst/>
          </a:prstGeom>
          <a:noFill/>
        </p:spPr>
        <p:txBody>
          <a:bodyPr wrap="square" rtlCol="0">
            <a:spAutoFit/>
          </a:bodyPr>
          <a:lstStyle/>
          <a:p>
            <a:pPr algn="r">
              <a:lnSpc>
                <a:spcPts val="1665"/>
              </a:lnSpc>
            </a:pPr>
            <a:r>
              <a:rPr lang="en-GB" sz="2400" dirty="0">
                <a:solidFill>
                  <a:schemeClr val="bg1"/>
                </a:solidFill>
                <a:latin typeface="+mj-lt"/>
                <a:ea typeface="Lato Light" charset="0"/>
                <a:cs typeface="Lato Light" charset="0"/>
              </a:rPr>
              <a:t>Courage</a:t>
            </a:r>
          </a:p>
        </p:txBody>
      </p:sp>
      <p:sp>
        <p:nvSpPr>
          <p:cNvPr id="37" name="TextBox 41">
            <a:extLst>
              <a:ext uri="{FF2B5EF4-FFF2-40B4-BE49-F238E27FC236}">
                <a16:creationId xmlns:a16="http://schemas.microsoft.com/office/drawing/2014/main" xmlns="" id="{D6CECBDC-601D-41A8-9B59-C280BCC92922}"/>
              </a:ext>
            </a:extLst>
          </p:cNvPr>
          <p:cNvSpPr txBox="1"/>
          <p:nvPr/>
        </p:nvSpPr>
        <p:spPr>
          <a:xfrm>
            <a:off x="5202237" y="4174231"/>
            <a:ext cx="2861867"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Compassion</a:t>
            </a:r>
          </a:p>
        </p:txBody>
      </p:sp>
      <p:sp>
        <p:nvSpPr>
          <p:cNvPr id="39" name="Rectangle 43">
            <a:extLst>
              <a:ext uri="{FF2B5EF4-FFF2-40B4-BE49-F238E27FC236}">
                <a16:creationId xmlns:a16="http://schemas.microsoft.com/office/drawing/2014/main" xmlns="" id="{69957A02-A5DC-4968-892C-27BEADBD695C}"/>
              </a:ext>
            </a:extLst>
          </p:cNvPr>
          <p:cNvSpPr>
            <a:spLocks/>
          </p:cNvSpPr>
          <p:nvPr/>
        </p:nvSpPr>
        <p:spPr bwMode="auto">
          <a:xfrm>
            <a:off x="4770836" y="4143210"/>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40" name="Freeform 130">
            <a:extLst>
              <a:ext uri="{FF2B5EF4-FFF2-40B4-BE49-F238E27FC236}">
                <a16:creationId xmlns:a16="http://schemas.microsoft.com/office/drawing/2014/main" xmlns="" id="{8CA96945-48B8-4865-A9A8-6B038273E145}"/>
              </a:ext>
            </a:extLst>
          </p:cNvPr>
          <p:cNvSpPr>
            <a:spLocks/>
          </p:cNvSpPr>
          <p:nvPr/>
        </p:nvSpPr>
        <p:spPr bwMode="auto">
          <a:xfrm>
            <a:off x="4558276" y="2214373"/>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41" name="Oval 131">
            <a:extLst>
              <a:ext uri="{FF2B5EF4-FFF2-40B4-BE49-F238E27FC236}">
                <a16:creationId xmlns:a16="http://schemas.microsoft.com/office/drawing/2014/main" xmlns="" id="{9FE58AD6-080F-44D0-BA7D-3730E4659E92}"/>
              </a:ext>
            </a:extLst>
          </p:cNvPr>
          <p:cNvSpPr>
            <a:spLocks noChangeArrowheads="1"/>
          </p:cNvSpPr>
          <p:nvPr/>
        </p:nvSpPr>
        <p:spPr bwMode="auto">
          <a:xfrm>
            <a:off x="4597392" y="2245968"/>
            <a:ext cx="528090" cy="528090"/>
          </a:xfrm>
          <a:prstGeom prst="ellipse">
            <a:avLst/>
          </a:pr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42" name="Freeform 137">
            <a:extLst>
              <a:ext uri="{FF2B5EF4-FFF2-40B4-BE49-F238E27FC236}">
                <a16:creationId xmlns:a16="http://schemas.microsoft.com/office/drawing/2014/main" xmlns="" id="{3046382E-911D-47C7-BE94-EC01FAA4E36E}"/>
              </a:ext>
            </a:extLst>
          </p:cNvPr>
          <p:cNvSpPr>
            <a:spLocks/>
          </p:cNvSpPr>
          <p:nvPr/>
        </p:nvSpPr>
        <p:spPr bwMode="auto">
          <a:xfrm>
            <a:off x="8439911" y="2214373"/>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C01F75"/>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43" name="Oval 138">
            <a:extLst>
              <a:ext uri="{FF2B5EF4-FFF2-40B4-BE49-F238E27FC236}">
                <a16:creationId xmlns:a16="http://schemas.microsoft.com/office/drawing/2014/main" xmlns="" id="{A398E7CD-115D-40BD-A720-6F7C8B9077BF}"/>
              </a:ext>
            </a:extLst>
          </p:cNvPr>
          <p:cNvSpPr>
            <a:spLocks noChangeArrowheads="1"/>
          </p:cNvSpPr>
          <p:nvPr/>
        </p:nvSpPr>
        <p:spPr bwMode="auto">
          <a:xfrm>
            <a:off x="11445956" y="2245968"/>
            <a:ext cx="528090" cy="528090"/>
          </a:xfrm>
          <a:prstGeom prst="ellipse">
            <a:avLst/>
          </a:prstGeom>
          <a:solidFill>
            <a:srgbClr val="E64D92"/>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44" name="Rectangle 53">
            <a:extLst>
              <a:ext uri="{FF2B5EF4-FFF2-40B4-BE49-F238E27FC236}">
                <a16:creationId xmlns:a16="http://schemas.microsoft.com/office/drawing/2014/main" xmlns="" id="{45FB22D1-FED4-4FA4-AB06-5F71A50B4817}"/>
              </a:ext>
            </a:extLst>
          </p:cNvPr>
          <p:cNvSpPr>
            <a:spLocks/>
          </p:cNvSpPr>
          <p:nvPr/>
        </p:nvSpPr>
        <p:spPr bwMode="auto">
          <a:xfrm>
            <a:off x="11619399" y="2319512"/>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dirty="0">
                <a:solidFill>
                  <a:schemeClr val="bg1"/>
                </a:solidFill>
                <a:latin typeface="+mj-lt"/>
                <a:ea typeface="Roboto" charset="0"/>
                <a:cs typeface="Roboto" charset="0"/>
                <a:sym typeface="Bebas Neue" charset="0"/>
              </a:rPr>
              <a:t>C</a:t>
            </a:r>
          </a:p>
        </p:txBody>
      </p:sp>
      <p:sp>
        <p:nvSpPr>
          <p:cNvPr id="45" name="TextBox 54">
            <a:extLst>
              <a:ext uri="{FF2B5EF4-FFF2-40B4-BE49-F238E27FC236}">
                <a16:creationId xmlns:a16="http://schemas.microsoft.com/office/drawing/2014/main" xmlns="" id="{85337708-ED36-4EE1-B4C5-6BD8B008220D}"/>
              </a:ext>
            </a:extLst>
          </p:cNvPr>
          <p:cNvSpPr txBox="1"/>
          <p:nvPr/>
        </p:nvSpPr>
        <p:spPr>
          <a:xfrm>
            <a:off x="8523378" y="2350531"/>
            <a:ext cx="2861867" cy="337080"/>
          </a:xfrm>
          <a:prstGeom prst="rect">
            <a:avLst/>
          </a:prstGeom>
          <a:noFill/>
        </p:spPr>
        <p:txBody>
          <a:bodyPr wrap="square" rtlCol="0">
            <a:spAutoFit/>
          </a:bodyPr>
          <a:lstStyle/>
          <a:p>
            <a:pPr algn="r">
              <a:lnSpc>
                <a:spcPts val="1665"/>
              </a:lnSpc>
            </a:pPr>
            <a:r>
              <a:rPr lang="en-GB" sz="2400" dirty="0">
                <a:solidFill>
                  <a:schemeClr val="bg1"/>
                </a:solidFill>
                <a:latin typeface="+mj-lt"/>
                <a:ea typeface="Lato Light" charset="0"/>
                <a:cs typeface="Lato Light" charset="0"/>
              </a:rPr>
              <a:t>Competence</a:t>
            </a:r>
          </a:p>
        </p:txBody>
      </p:sp>
      <p:sp>
        <p:nvSpPr>
          <p:cNvPr id="46" name="TextBox 55">
            <a:extLst>
              <a:ext uri="{FF2B5EF4-FFF2-40B4-BE49-F238E27FC236}">
                <a16:creationId xmlns:a16="http://schemas.microsoft.com/office/drawing/2014/main" xmlns="" id="{57B6EBD7-0033-4902-B265-6EA728BD5531}"/>
              </a:ext>
            </a:extLst>
          </p:cNvPr>
          <p:cNvSpPr txBox="1"/>
          <p:nvPr/>
        </p:nvSpPr>
        <p:spPr>
          <a:xfrm>
            <a:off x="5202237" y="2350532"/>
            <a:ext cx="2861867"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Commitment</a:t>
            </a:r>
          </a:p>
        </p:txBody>
      </p:sp>
      <p:sp>
        <p:nvSpPr>
          <p:cNvPr id="47" name="Rectangle 56">
            <a:extLst>
              <a:ext uri="{FF2B5EF4-FFF2-40B4-BE49-F238E27FC236}">
                <a16:creationId xmlns:a16="http://schemas.microsoft.com/office/drawing/2014/main" xmlns="" id="{251C6594-2DDC-42F2-A1D3-F5B60D37C233}"/>
              </a:ext>
            </a:extLst>
          </p:cNvPr>
          <p:cNvSpPr>
            <a:spLocks/>
          </p:cNvSpPr>
          <p:nvPr/>
        </p:nvSpPr>
        <p:spPr bwMode="auto">
          <a:xfrm>
            <a:off x="4770836" y="2319512"/>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48" name="Freeform 130">
            <a:extLst>
              <a:ext uri="{FF2B5EF4-FFF2-40B4-BE49-F238E27FC236}">
                <a16:creationId xmlns:a16="http://schemas.microsoft.com/office/drawing/2014/main" xmlns="" id="{68F2287A-DA4A-4413-980B-E7A007E9D024}"/>
              </a:ext>
            </a:extLst>
          </p:cNvPr>
          <p:cNvSpPr>
            <a:spLocks/>
          </p:cNvSpPr>
          <p:nvPr/>
        </p:nvSpPr>
        <p:spPr bwMode="auto">
          <a:xfrm>
            <a:off x="4558276" y="3126222"/>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49" name="Oval 131">
            <a:extLst>
              <a:ext uri="{FF2B5EF4-FFF2-40B4-BE49-F238E27FC236}">
                <a16:creationId xmlns:a16="http://schemas.microsoft.com/office/drawing/2014/main" xmlns="" id="{0C30B8B7-3C8B-4772-A577-48DAA58BAAE6}"/>
              </a:ext>
            </a:extLst>
          </p:cNvPr>
          <p:cNvSpPr>
            <a:spLocks noChangeArrowheads="1"/>
          </p:cNvSpPr>
          <p:nvPr/>
        </p:nvSpPr>
        <p:spPr bwMode="auto">
          <a:xfrm>
            <a:off x="4597392" y="3157817"/>
            <a:ext cx="528090" cy="528090"/>
          </a:xfrm>
          <a:prstGeom prst="ellipse">
            <a:avLst/>
          </a:pr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50" name="Freeform 137">
            <a:extLst>
              <a:ext uri="{FF2B5EF4-FFF2-40B4-BE49-F238E27FC236}">
                <a16:creationId xmlns:a16="http://schemas.microsoft.com/office/drawing/2014/main" xmlns="" id="{B9CC6D86-FC27-43A0-9B07-B3F7283334F9}"/>
              </a:ext>
            </a:extLst>
          </p:cNvPr>
          <p:cNvSpPr>
            <a:spLocks/>
          </p:cNvSpPr>
          <p:nvPr/>
        </p:nvSpPr>
        <p:spPr bwMode="auto">
          <a:xfrm>
            <a:off x="8439911" y="3126222"/>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51" name="Oval 138">
            <a:extLst>
              <a:ext uri="{FF2B5EF4-FFF2-40B4-BE49-F238E27FC236}">
                <a16:creationId xmlns:a16="http://schemas.microsoft.com/office/drawing/2014/main" xmlns="" id="{110290E8-0292-4B1B-BD92-61A8208CF73A}"/>
              </a:ext>
            </a:extLst>
          </p:cNvPr>
          <p:cNvSpPr>
            <a:spLocks noChangeArrowheads="1"/>
          </p:cNvSpPr>
          <p:nvPr/>
        </p:nvSpPr>
        <p:spPr bwMode="auto">
          <a:xfrm>
            <a:off x="11445956" y="3157818"/>
            <a:ext cx="528090" cy="528090"/>
          </a:xfrm>
          <a:prstGeom prst="ellipse">
            <a:avLst/>
          </a:prstGeom>
          <a:solidFill>
            <a:schemeClr val="accent4">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52" name="Rectangle 83">
            <a:extLst>
              <a:ext uri="{FF2B5EF4-FFF2-40B4-BE49-F238E27FC236}">
                <a16:creationId xmlns:a16="http://schemas.microsoft.com/office/drawing/2014/main" xmlns="" id="{532756E7-DB03-4C85-A6BB-2E83C4BCECB7}"/>
              </a:ext>
            </a:extLst>
          </p:cNvPr>
          <p:cNvSpPr>
            <a:spLocks/>
          </p:cNvSpPr>
          <p:nvPr/>
        </p:nvSpPr>
        <p:spPr bwMode="auto">
          <a:xfrm>
            <a:off x="11619399" y="3231361"/>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53" name="TextBox 84">
            <a:extLst>
              <a:ext uri="{FF2B5EF4-FFF2-40B4-BE49-F238E27FC236}">
                <a16:creationId xmlns:a16="http://schemas.microsoft.com/office/drawing/2014/main" xmlns="" id="{58F24E93-DDE1-47B9-A6C5-929915918BB6}"/>
              </a:ext>
            </a:extLst>
          </p:cNvPr>
          <p:cNvSpPr txBox="1"/>
          <p:nvPr/>
        </p:nvSpPr>
        <p:spPr>
          <a:xfrm>
            <a:off x="8523378" y="3262382"/>
            <a:ext cx="2861867" cy="337080"/>
          </a:xfrm>
          <a:prstGeom prst="rect">
            <a:avLst/>
          </a:prstGeom>
          <a:noFill/>
        </p:spPr>
        <p:txBody>
          <a:bodyPr wrap="square" rtlCol="0">
            <a:spAutoFit/>
          </a:bodyPr>
          <a:lstStyle/>
          <a:p>
            <a:pPr algn="r">
              <a:lnSpc>
                <a:spcPts val="1665"/>
              </a:lnSpc>
            </a:pPr>
            <a:r>
              <a:rPr lang="en-GB" sz="2400" dirty="0">
                <a:solidFill>
                  <a:schemeClr val="bg1"/>
                </a:solidFill>
                <a:latin typeface="+mj-lt"/>
                <a:ea typeface="Lato Light" charset="0"/>
                <a:cs typeface="Lato Light" charset="0"/>
              </a:rPr>
              <a:t>Communication</a:t>
            </a:r>
          </a:p>
        </p:txBody>
      </p:sp>
      <p:sp>
        <p:nvSpPr>
          <p:cNvPr id="54" name="TextBox 85">
            <a:extLst>
              <a:ext uri="{FF2B5EF4-FFF2-40B4-BE49-F238E27FC236}">
                <a16:creationId xmlns:a16="http://schemas.microsoft.com/office/drawing/2014/main" xmlns="" id="{D08E4C6D-3E6D-4DDE-8827-74D951FA897F}"/>
              </a:ext>
            </a:extLst>
          </p:cNvPr>
          <p:cNvSpPr txBox="1"/>
          <p:nvPr/>
        </p:nvSpPr>
        <p:spPr>
          <a:xfrm>
            <a:off x="5202237" y="3262382"/>
            <a:ext cx="2861867"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Credibility</a:t>
            </a:r>
          </a:p>
        </p:txBody>
      </p:sp>
      <p:sp>
        <p:nvSpPr>
          <p:cNvPr id="55" name="Rectangle 86">
            <a:extLst>
              <a:ext uri="{FF2B5EF4-FFF2-40B4-BE49-F238E27FC236}">
                <a16:creationId xmlns:a16="http://schemas.microsoft.com/office/drawing/2014/main" xmlns="" id="{9138EF7F-280E-4FD7-A26D-FB617EBC2C41}"/>
              </a:ext>
            </a:extLst>
          </p:cNvPr>
          <p:cNvSpPr>
            <a:spLocks/>
          </p:cNvSpPr>
          <p:nvPr/>
        </p:nvSpPr>
        <p:spPr bwMode="auto">
          <a:xfrm>
            <a:off x="4770836" y="3231361"/>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
        <p:nvSpPr>
          <p:cNvPr id="56" name="Freeform 130">
            <a:extLst>
              <a:ext uri="{FF2B5EF4-FFF2-40B4-BE49-F238E27FC236}">
                <a16:creationId xmlns:a16="http://schemas.microsoft.com/office/drawing/2014/main" xmlns="" id="{EA123E0C-7DBB-4409-B940-92BD10926DD1}"/>
              </a:ext>
            </a:extLst>
          </p:cNvPr>
          <p:cNvSpPr>
            <a:spLocks/>
          </p:cNvSpPr>
          <p:nvPr/>
        </p:nvSpPr>
        <p:spPr bwMode="auto">
          <a:xfrm>
            <a:off x="4558276" y="4942860"/>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57" name="Oval 131">
            <a:extLst>
              <a:ext uri="{FF2B5EF4-FFF2-40B4-BE49-F238E27FC236}">
                <a16:creationId xmlns:a16="http://schemas.microsoft.com/office/drawing/2014/main" xmlns="" id="{8570583F-3C2F-4C5B-92DC-92D42C82EA22}"/>
              </a:ext>
            </a:extLst>
          </p:cNvPr>
          <p:cNvSpPr>
            <a:spLocks noChangeArrowheads="1"/>
          </p:cNvSpPr>
          <p:nvPr/>
        </p:nvSpPr>
        <p:spPr bwMode="auto">
          <a:xfrm>
            <a:off x="4597392" y="4974455"/>
            <a:ext cx="528090" cy="528090"/>
          </a:xfrm>
          <a:prstGeom prst="ellipse">
            <a:avLst/>
          </a:prstGeom>
          <a:solidFill>
            <a:schemeClr val="accent2">
              <a:lumMod val="50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58" name="TextBox 41">
            <a:extLst>
              <a:ext uri="{FF2B5EF4-FFF2-40B4-BE49-F238E27FC236}">
                <a16:creationId xmlns:a16="http://schemas.microsoft.com/office/drawing/2014/main" xmlns="" id="{284753B5-721B-4CB7-835D-DC6529F22BE8}"/>
              </a:ext>
            </a:extLst>
          </p:cNvPr>
          <p:cNvSpPr txBox="1"/>
          <p:nvPr/>
        </p:nvSpPr>
        <p:spPr>
          <a:xfrm>
            <a:off x="5202237" y="5079020"/>
            <a:ext cx="2861867"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Closer</a:t>
            </a:r>
          </a:p>
        </p:txBody>
      </p:sp>
      <p:sp>
        <p:nvSpPr>
          <p:cNvPr id="59" name="Rectangle 43">
            <a:extLst>
              <a:ext uri="{FF2B5EF4-FFF2-40B4-BE49-F238E27FC236}">
                <a16:creationId xmlns:a16="http://schemas.microsoft.com/office/drawing/2014/main" xmlns="" id="{E0085E8A-FFD3-4358-8E5A-C9D55C259F0A}"/>
              </a:ext>
            </a:extLst>
          </p:cNvPr>
          <p:cNvSpPr>
            <a:spLocks/>
          </p:cNvSpPr>
          <p:nvPr/>
        </p:nvSpPr>
        <p:spPr bwMode="auto">
          <a:xfrm>
            <a:off x="4770836" y="5047999"/>
            <a:ext cx="181203"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C</a:t>
            </a:r>
            <a:endParaRPr lang="en-GB" sz="2476" b="1" spc="113" dirty="0">
              <a:solidFill>
                <a:schemeClr val="bg1"/>
              </a:solidFill>
              <a:latin typeface="+mj-lt"/>
              <a:ea typeface="Roboto" charset="0"/>
              <a:cs typeface="Roboto" charset="0"/>
              <a:sym typeface="Bebas Neue" charset="0"/>
            </a:endParaRPr>
          </a:p>
        </p:txBody>
      </p:sp>
    </p:spTree>
    <p:extLst>
      <p:ext uri="{BB962C8B-B14F-4D97-AF65-F5344CB8AC3E}">
        <p14:creationId xmlns:p14="http://schemas.microsoft.com/office/powerpoint/2010/main" val="162606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85554" y="3114913"/>
            <a:ext cx="9821959" cy="1582271"/>
          </a:xfrm>
        </p:spPr>
        <p:txBody>
          <a:bodyPr/>
          <a:lstStyle/>
          <a:p>
            <a:r>
              <a:rPr lang="en-GB" dirty="0"/>
              <a:t>Business Crisis Communication</a:t>
            </a:r>
          </a:p>
        </p:txBody>
      </p:sp>
    </p:spTree>
    <p:extLst>
      <p:ext uri="{BB962C8B-B14F-4D97-AF65-F5344CB8AC3E}">
        <p14:creationId xmlns:p14="http://schemas.microsoft.com/office/powerpoint/2010/main" val="1641807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41062" y="580704"/>
            <a:ext cx="8852375" cy="697353"/>
          </a:xfrm>
        </p:spPr>
        <p:txBody>
          <a:bodyPr>
            <a:normAutofit fontScale="92500"/>
          </a:bodyPr>
          <a:lstStyle/>
          <a:p>
            <a:r>
              <a:rPr lang="en-GB"/>
              <a:t>Purpose of Stakeholder Communication in Crisis</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39190" y="2607756"/>
            <a:ext cx="2951516"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The purpose of crisis communication in and by organizations is to motivate stakeholders to participate in working on the recovery of the company</a:t>
            </a:r>
            <a:endParaRPr lang="en-GB" sz="2200" dirty="0">
              <a:latin typeface="+mj-lt"/>
              <a:sym typeface="Wingdings" panose="05000000000000000000" pitchFamily="2" charset="2"/>
            </a:endParaRPr>
          </a:p>
        </p:txBody>
      </p:sp>
      <p:cxnSp>
        <p:nvCxnSpPr>
          <p:cNvPr id="22" name="Straight Arrow Connector 24">
            <a:extLst>
              <a:ext uri="{FF2B5EF4-FFF2-40B4-BE49-F238E27FC236}">
                <a16:creationId xmlns:a16="http://schemas.microsoft.com/office/drawing/2014/main" xmlns="" id="{23B1E983-B502-4ACE-BD3F-8157C6DA6A62}"/>
              </a:ext>
            </a:extLst>
          </p:cNvPr>
          <p:cNvCxnSpPr>
            <a:cxnSpLocks/>
          </p:cNvCxnSpPr>
          <p:nvPr/>
        </p:nvCxnSpPr>
        <p:spPr>
          <a:xfrm flipH="1">
            <a:off x="5224440" y="4776900"/>
            <a:ext cx="1285621"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5">
            <a:extLst>
              <a:ext uri="{FF2B5EF4-FFF2-40B4-BE49-F238E27FC236}">
                <a16:creationId xmlns:a16="http://schemas.microsoft.com/office/drawing/2014/main" xmlns="" id="{113BCA72-F3F7-4EC4-A9B5-9AFD2B467626}"/>
              </a:ext>
            </a:extLst>
          </p:cNvPr>
          <p:cNvCxnSpPr>
            <a:cxnSpLocks/>
          </p:cNvCxnSpPr>
          <p:nvPr/>
        </p:nvCxnSpPr>
        <p:spPr>
          <a:xfrm flipH="1">
            <a:off x="5224439" y="3907086"/>
            <a:ext cx="1787620"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6">
            <a:extLst>
              <a:ext uri="{FF2B5EF4-FFF2-40B4-BE49-F238E27FC236}">
                <a16:creationId xmlns:a16="http://schemas.microsoft.com/office/drawing/2014/main" xmlns="" id="{34D13C73-3DC9-4FC9-8FDE-480C471C93DB}"/>
              </a:ext>
            </a:extLst>
          </p:cNvPr>
          <p:cNvCxnSpPr>
            <a:cxnSpLocks/>
          </p:cNvCxnSpPr>
          <p:nvPr/>
        </p:nvCxnSpPr>
        <p:spPr>
          <a:xfrm flipH="1">
            <a:off x="5224440" y="3040865"/>
            <a:ext cx="2286025"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Freeform 12">
            <a:extLst>
              <a:ext uri="{FF2B5EF4-FFF2-40B4-BE49-F238E27FC236}">
                <a16:creationId xmlns:a16="http://schemas.microsoft.com/office/drawing/2014/main" xmlns="" id="{C576C5EA-BB87-4893-8C52-ACF6A8A401B3}"/>
              </a:ext>
            </a:extLst>
          </p:cNvPr>
          <p:cNvSpPr>
            <a:spLocks/>
          </p:cNvSpPr>
          <p:nvPr/>
        </p:nvSpPr>
        <p:spPr bwMode="auto">
          <a:xfrm>
            <a:off x="5764626" y="4776900"/>
            <a:ext cx="1001603" cy="866218"/>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35" name="Freeform 10">
            <a:extLst>
              <a:ext uri="{FF2B5EF4-FFF2-40B4-BE49-F238E27FC236}">
                <a16:creationId xmlns:a16="http://schemas.microsoft.com/office/drawing/2014/main" xmlns="" id="{39D93367-9916-4062-BA2A-B3175486CF9C}"/>
              </a:ext>
            </a:extLst>
          </p:cNvPr>
          <p:cNvSpPr>
            <a:spLocks/>
          </p:cNvSpPr>
          <p:nvPr/>
        </p:nvSpPr>
        <p:spPr bwMode="auto">
          <a:xfrm>
            <a:off x="6766228" y="4776900"/>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36" name="Freeform 6">
            <a:extLst>
              <a:ext uri="{FF2B5EF4-FFF2-40B4-BE49-F238E27FC236}">
                <a16:creationId xmlns:a16="http://schemas.microsoft.com/office/drawing/2014/main" xmlns="" id="{033FB6B4-166A-4A90-9477-3736ED6FECA0}"/>
              </a:ext>
            </a:extLst>
          </p:cNvPr>
          <p:cNvSpPr>
            <a:spLocks/>
          </p:cNvSpPr>
          <p:nvPr/>
        </p:nvSpPr>
        <p:spPr bwMode="auto">
          <a:xfrm>
            <a:off x="6266625" y="3040868"/>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37" name="Freeform 7">
            <a:extLst>
              <a:ext uri="{FF2B5EF4-FFF2-40B4-BE49-F238E27FC236}">
                <a16:creationId xmlns:a16="http://schemas.microsoft.com/office/drawing/2014/main" xmlns="" id="{29EE71F6-FB5E-4CE3-9D13-5B53ED78A7E6}"/>
              </a:ext>
            </a:extLst>
          </p:cNvPr>
          <p:cNvSpPr>
            <a:spLocks/>
          </p:cNvSpPr>
          <p:nvPr/>
        </p:nvSpPr>
        <p:spPr bwMode="auto">
          <a:xfrm>
            <a:off x="6266625" y="3907088"/>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39" name="Freeform 13">
            <a:extLst>
              <a:ext uri="{FF2B5EF4-FFF2-40B4-BE49-F238E27FC236}">
                <a16:creationId xmlns:a16="http://schemas.microsoft.com/office/drawing/2014/main" xmlns="" id="{54BDB51D-CF3B-4D19-9F2F-B36952D5DF43}"/>
              </a:ext>
            </a:extLst>
          </p:cNvPr>
          <p:cNvSpPr>
            <a:spLocks/>
          </p:cNvSpPr>
          <p:nvPr/>
        </p:nvSpPr>
        <p:spPr bwMode="auto">
          <a:xfrm>
            <a:off x="5764626" y="3907088"/>
            <a:ext cx="1001603" cy="869813"/>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0" name="Freeform 7">
            <a:extLst>
              <a:ext uri="{FF2B5EF4-FFF2-40B4-BE49-F238E27FC236}">
                <a16:creationId xmlns:a16="http://schemas.microsoft.com/office/drawing/2014/main" xmlns="" id="{D1AF4B8A-A492-44D6-8C75-C61041602FE6}"/>
              </a:ext>
            </a:extLst>
          </p:cNvPr>
          <p:cNvSpPr>
            <a:spLocks/>
          </p:cNvSpPr>
          <p:nvPr/>
        </p:nvSpPr>
        <p:spPr bwMode="auto">
          <a:xfrm>
            <a:off x="6266625" y="4776900"/>
            <a:ext cx="999207" cy="86621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7" name="Freeform 10">
            <a:extLst>
              <a:ext uri="{FF2B5EF4-FFF2-40B4-BE49-F238E27FC236}">
                <a16:creationId xmlns:a16="http://schemas.microsoft.com/office/drawing/2014/main" xmlns="" id="{98A0821C-C3DB-4693-907E-D95295D6EB95}"/>
              </a:ext>
            </a:extLst>
          </p:cNvPr>
          <p:cNvSpPr>
            <a:spLocks/>
          </p:cNvSpPr>
          <p:nvPr/>
        </p:nvSpPr>
        <p:spPr bwMode="auto">
          <a:xfrm>
            <a:off x="6766228" y="3907088"/>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8" name="Freeform 5">
            <a:extLst>
              <a:ext uri="{FF2B5EF4-FFF2-40B4-BE49-F238E27FC236}">
                <a16:creationId xmlns:a16="http://schemas.microsoft.com/office/drawing/2014/main" xmlns="" id="{3574ADD6-F4B7-4472-86A6-C4CC6D00853F}"/>
              </a:ext>
            </a:extLst>
          </p:cNvPr>
          <p:cNvSpPr>
            <a:spLocks/>
          </p:cNvSpPr>
          <p:nvPr/>
        </p:nvSpPr>
        <p:spPr bwMode="auto">
          <a:xfrm>
            <a:off x="7265831" y="4776900"/>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9" name="Freeform 6">
            <a:extLst>
              <a:ext uri="{FF2B5EF4-FFF2-40B4-BE49-F238E27FC236}">
                <a16:creationId xmlns:a16="http://schemas.microsoft.com/office/drawing/2014/main" xmlns="" id="{1A05528C-219D-4D93-9CE0-057A71D22A34}"/>
              </a:ext>
            </a:extLst>
          </p:cNvPr>
          <p:cNvSpPr>
            <a:spLocks/>
          </p:cNvSpPr>
          <p:nvPr/>
        </p:nvSpPr>
        <p:spPr bwMode="auto">
          <a:xfrm>
            <a:off x="5265022" y="47769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0" name="Freeform 6">
            <a:extLst>
              <a:ext uri="{FF2B5EF4-FFF2-40B4-BE49-F238E27FC236}">
                <a16:creationId xmlns:a16="http://schemas.microsoft.com/office/drawing/2014/main" xmlns="" id="{7ACDB3FC-6402-4F7C-B220-D7003F4F530C}"/>
              </a:ext>
            </a:extLst>
          </p:cNvPr>
          <p:cNvSpPr>
            <a:spLocks/>
          </p:cNvSpPr>
          <p:nvPr/>
        </p:nvSpPr>
        <p:spPr bwMode="auto">
          <a:xfrm>
            <a:off x="8259414" y="47769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1" name="Freeform 10">
            <a:extLst>
              <a:ext uri="{FF2B5EF4-FFF2-40B4-BE49-F238E27FC236}">
                <a16:creationId xmlns:a16="http://schemas.microsoft.com/office/drawing/2014/main" xmlns="" id="{A4CDBCE1-CE7A-4938-BE1E-BCC8A4B7193D}"/>
              </a:ext>
            </a:extLst>
          </p:cNvPr>
          <p:cNvSpPr>
            <a:spLocks/>
          </p:cNvSpPr>
          <p:nvPr/>
        </p:nvSpPr>
        <p:spPr bwMode="auto">
          <a:xfrm rot="10800000">
            <a:off x="7265000" y="3040866"/>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2" name="Freeform 15">
            <a:extLst>
              <a:ext uri="{FF2B5EF4-FFF2-40B4-BE49-F238E27FC236}">
                <a16:creationId xmlns:a16="http://schemas.microsoft.com/office/drawing/2014/main" xmlns="" id="{2131F6E3-9F91-4FA3-B2D5-DAFE2AA992DC}"/>
              </a:ext>
            </a:extLst>
          </p:cNvPr>
          <p:cNvSpPr>
            <a:spLocks/>
          </p:cNvSpPr>
          <p:nvPr/>
        </p:nvSpPr>
        <p:spPr bwMode="auto">
          <a:xfrm rot="10800000">
            <a:off x="7764605" y="4776899"/>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3" name="Freeform 16">
            <a:extLst>
              <a:ext uri="{FF2B5EF4-FFF2-40B4-BE49-F238E27FC236}">
                <a16:creationId xmlns:a16="http://schemas.microsoft.com/office/drawing/2014/main" xmlns="" id="{68FE5535-9B35-44E6-97DE-79D6A5B4561B}"/>
              </a:ext>
            </a:extLst>
          </p:cNvPr>
          <p:cNvSpPr>
            <a:spLocks/>
          </p:cNvSpPr>
          <p:nvPr/>
        </p:nvSpPr>
        <p:spPr bwMode="auto">
          <a:xfrm rot="10800000">
            <a:off x="7764605" y="3907086"/>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4" name="Freeform 17">
            <a:extLst>
              <a:ext uri="{FF2B5EF4-FFF2-40B4-BE49-F238E27FC236}">
                <a16:creationId xmlns:a16="http://schemas.microsoft.com/office/drawing/2014/main" xmlns="" id="{5C240D4E-2A50-43A4-BE0B-56E398E872C5}"/>
              </a:ext>
            </a:extLst>
          </p:cNvPr>
          <p:cNvSpPr>
            <a:spLocks/>
          </p:cNvSpPr>
          <p:nvPr/>
        </p:nvSpPr>
        <p:spPr bwMode="auto">
          <a:xfrm rot="10800000">
            <a:off x="7265000" y="3907086"/>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5" name="Freeform 5">
            <a:extLst>
              <a:ext uri="{FF2B5EF4-FFF2-40B4-BE49-F238E27FC236}">
                <a16:creationId xmlns:a16="http://schemas.microsoft.com/office/drawing/2014/main" xmlns="" id="{90111AF4-BF43-4015-9573-496CCC9C16E0}"/>
              </a:ext>
            </a:extLst>
          </p:cNvPr>
          <p:cNvSpPr>
            <a:spLocks/>
          </p:cNvSpPr>
          <p:nvPr/>
        </p:nvSpPr>
        <p:spPr bwMode="auto">
          <a:xfrm rot="10800000">
            <a:off x="6763001" y="3040866"/>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6" name="Freeform 6">
            <a:extLst>
              <a:ext uri="{FF2B5EF4-FFF2-40B4-BE49-F238E27FC236}">
                <a16:creationId xmlns:a16="http://schemas.microsoft.com/office/drawing/2014/main" xmlns="" id="{701BA0F7-7987-4907-8EE5-B2EAE6C29EE8}"/>
              </a:ext>
            </a:extLst>
          </p:cNvPr>
          <p:cNvSpPr>
            <a:spLocks/>
          </p:cNvSpPr>
          <p:nvPr/>
        </p:nvSpPr>
        <p:spPr bwMode="auto">
          <a:xfrm>
            <a:off x="6759407" y="2174647"/>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cxnSp>
        <p:nvCxnSpPr>
          <p:cNvPr id="57" name="Straight Arrow Connector 27">
            <a:extLst>
              <a:ext uri="{FF2B5EF4-FFF2-40B4-BE49-F238E27FC236}">
                <a16:creationId xmlns:a16="http://schemas.microsoft.com/office/drawing/2014/main" xmlns="" id="{29D14BDE-7FAF-41C5-9A33-32E1031ACDCC}"/>
              </a:ext>
            </a:extLst>
          </p:cNvPr>
          <p:cNvCxnSpPr>
            <a:cxnSpLocks/>
            <a:stCxn id="56" idx="0"/>
          </p:cNvCxnSpPr>
          <p:nvPr/>
        </p:nvCxnSpPr>
        <p:spPr>
          <a:xfrm flipH="1">
            <a:off x="5224440" y="2174647"/>
            <a:ext cx="2034570" cy="3572"/>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3" name="TextBox 38">
            <a:extLst>
              <a:ext uri="{FF2B5EF4-FFF2-40B4-BE49-F238E27FC236}">
                <a16:creationId xmlns:a16="http://schemas.microsoft.com/office/drawing/2014/main" xmlns="" id="{6EF67D73-0F5D-493E-BF43-881866182E42}"/>
              </a:ext>
            </a:extLst>
          </p:cNvPr>
          <p:cNvSpPr txBox="1"/>
          <p:nvPr/>
        </p:nvSpPr>
        <p:spPr>
          <a:xfrm>
            <a:off x="3632566" y="1960017"/>
            <a:ext cx="1438727"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Cooperation</a:t>
            </a:r>
          </a:p>
        </p:txBody>
      </p:sp>
      <p:sp>
        <p:nvSpPr>
          <p:cNvPr id="65" name="TextBox 40">
            <a:extLst>
              <a:ext uri="{FF2B5EF4-FFF2-40B4-BE49-F238E27FC236}">
                <a16:creationId xmlns:a16="http://schemas.microsoft.com/office/drawing/2014/main" xmlns="" id="{5A781672-0626-4427-B9E3-1F79F48622DF}"/>
              </a:ext>
            </a:extLst>
          </p:cNvPr>
          <p:cNvSpPr txBox="1"/>
          <p:nvPr/>
        </p:nvSpPr>
        <p:spPr>
          <a:xfrm>
            <a:off x="3023040" y="2815468"/>
            <a:ext cx="2048253"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Common Interests</a:t>
            </a:r>
          </a:p>
        </p:txBody>
      </p:sp>
      <p:sp>
        <p:nvSpPr>
          <p:cNvPr id="67" name="TextBox 42">
            <a:extLst>
              <a:ext uri="{FF2B5EF4-FFF2-40B4-BE49-F238E27FC236}">
                <a16:creationId xmlns:a16="http://schemas.microsoft.com/office/drawing/2014/main" xmlns="" id="{8245064A-2CB3-4AD3-AE11-BF19287855B1}"/>
              </a:ext>
            </a:extLst>
          </p:cNvPr>
          <p:cNvSpPr txBox="1"/>
          <p:nvPr/>
        </p:nvSpPr>
        <p:spPr>
          <a:xfrm>
            <a:off x="3597683" y="3681687"/>
            <a:ext cx="1473610"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Expectations</a:t>
            </a:r>
          </a:p>
        </p:txBody>
      </p:sp>
      <p:sp>
        <p:nvSpPr>
          <p:cNvPr id="69" name="TextBox 44">
            <a:extLst>
              <a:ext uri="{FF2B5EF4-FFF2-40B4-BE49-F238E27FC236}">
                <a16:creationId xmlns:a16="http://schemas.microsoft.com/office/drawing/2014/main" xmlns="" id="{242DD594-54B6-489D-A00F-20E096C8F16C}"/>
              </a:ext>
            </a:extLst>
          </p:cNvPr>
          <p:cNvSpPr txBox="1"/>
          <p:nvPr/>
        </p:nvSpPr>
        <p:spPr>
          <a:xfrm>
            <a:off x="3693480" y="4551501"/>
            <a:ext cx="1377813"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Perceptions</a:t>
            </a:r>
          </a:p>
        </p:txBody>
      </p:sp>
      <p:sp>
        <p:nvSpPr>
          <p:cNvPr id="9" name="Legende: mit Pfeil nach rechts 8">
            <a:extLst>
              <a:ext uri="{FF2B5EF4-FFF2-40B4-BE49-F238E27FC236}">
                <a16:creationId xmlns:a16="http://schemas.microsoft.com/office/drawing/2014/main" xmlns="" id="{367D3967-AD11-4783-928A-42E9604E963B}"/>
              </a:ext>
            </a:extLst>
          </p:cNvPr>
          <p:cNvSpPr/>
          <p:nvPr/>
        </p:nvSpPr>
        <p:spPr>
          <a:xfrm flipH="1">
            <a:off x="9198576" y="2174648"/>
            <a:ext cx="2854233" cy="346847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Stakeholders</a:t>
            </a:r>
          </a:p>
          <a:p>
            <a:pPr algn="ctr"/>
            <a:r>
              <a:rPr lang="en-GB" dirty="0"/>
              <a:t>= all groups inside and outside the organization, </a:t>
            </a:r>
          </a:p>
          <a:p>
            <a:pPr algn="ctr"/>
            <a:r>
              <a:rPr lang="en-GB" dirty="0"/>
              <a:t>who influence performance and goal achievement of the organization with what they do</a:t>
            </a:r>
          </a:p>
        </p:txBody>
      </p:sp>
      <p:sp>
        <p:nvSpPr>
          <p:cNvPr id="71" name="TextBox 34">
            <a:extLst>
              <a:ext uri="{FF2B5EF4-FFF2-40B4-BE49-F238E27FC236}">
                <a16:creationId xmlns:a16="http://schemas.microsoft.com/office/drawing/2014/main" xmlns="" id="{3BD1943D-E307-4BAB-9A7A-E288D780A46D}"/>
              </a:ext>
            </a:extLst>
          </p:cNvPr>
          <p:cNvSpPr txBox="1"/>
          <p:nvPr/>
        </p:nvSpPr>
        <p:spPr>
          <a:xfrm>
            <a:off x="4596615" y="5679115"/>
            <a:ext cx="5129737" cy="369332"/>
          </a:xfrm>
          <a:prstGeom prst="rect">
            <a:avLst/>
          </a:prstGeom>
          <a:noFill/>
        </p:spPr>
        <p:txBody>
          <a:bodyPr wrap="square" rtlCol="0" anchor="b" anchorCtr="0">
            <a:spAutoFit/>
          </a:bodyPr>
          <a:lstStyle/>
          <a:p>
            <a:pPr algn="ctr"/>
            <a:r>
              <a:rPr lang="en-GB" b="1" dirty="0">
                <a:solidFill>
                  <a:schemeClr val="tx2"/>
                </a:solidFill>
                <a:latin typeface="+mj-lt"/>
                <a:ea typeface="League Spartan" charset="0"/>
                <a:cs typeface="Poppins" pitchFamily="2" charset="77"/>
              </a:rPr>
              <a:t>Management of Stakeholder-Relationships</a:t>
            </a:r>
          </a:p>
        </p:txBody>
      </p:sp>
    </p:spTree>
    <p:extLst>
      <p:ext uri="{BB962C8B-B14F-4D97-AF65-F5344CB8AC3E}">
        <p14:creationId xmlns:p14="http://schemas.microsoft.com/office/powerpoint/2010/main" val="270793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85514" y="622987"/>
            <a:ext cx="10200943" cy="880160"/>
          </a:xfrm>
        </p:spPr>
        <p:txBody>
          <a:bodyPr>
            <a:noAutofit/>
          </a:bodyPr>
          <a:lstStyle/>
          <a:p>
            <a:r>
              <a:rPr lang="en-GB" dirty="0"/>
              <a:t>Responsibilities for Stakeholder Communication in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8" y="2142491"/>
            <a:ext cx="2590250" cy="34063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dirty="0">
                <a:latin typeface="+mj-lt"/>
              </a:rPr>
              <a:t>The PR department alone cannot manage the organization's stakeholder relationships - who is responsible for them in times of crisis?</a:t>
            </a:r>
            <a:endParaRPr lang="en-GB" dirty="0">
              <a:latin typeface="+mj-lt"/>
              <a:sym typeface="Wingdings" panose="05000000000000000000" pitchFamily="2" charset="2"/>
            </a:endParaRPr>
          </a:p>
        </p:txBody>
      </p:sp>
      <p:grpSp>
        <p:nvGrpSpPr>
          <p:cNvPr id="4" name="Gruppieren 3">
            <a:extLst>
              <a:ext uri="{FF2B5EF4-FFF2-40B4-BE49-F238E27FC236}">
                <a16:creationId xmlns:a16="http://schemas.microsoft.com/office/drawing/2014/main" xmlns="" id="{F42754C3-45E4-454B-BA38-AA0643FB68C8}"/>
              </a:ext>
            </a:extLst>
          </p:cNvPr>
          <p:cNvGrpSpPr>
            <a:grpSpLocks noChangeAspect="1"/>
          </p:cNvGrpSpPr>
          <p:nvPr/>
        </p:nvGrpSpPr>
        <p:grpSpPr>
          <a:xfrm>
            <a:off x="5463809" y="1908914"/>
            <a:ext cx="4144553" cy="4299643"/>
            <a:chOff x="6275234" y="2175839"/>
            <a:chExt cx="2856886" cy="2963790"/>
          </a:xfrm>
        </p:grpSpPr>
        <p:sp>
          <p:nvSpPr>
            <p:cNvPr id="31" name="Freeform: Shape 8784">
              <a:extLst>
                <a:ext uri="{FF2B5EF4-FFF2-40B4-BE49-F238E27FC236}">
                  <a16:creationId xmlns:a16="http://schemas.microsoft.com/office/drawing/2014/main" xmlns="" id="{DE59E2D7-7244-4388-AB8E-9946D9169B66}"/>
                </a:ext>
              </a:extLst>
            </p:cNvPr>
            <p:cNvSpPr/>
            <p:nvPr/>
          </p:nvSpPr>
          <p:spPr>
            <a:xfrm>
              <a:off x="7677570" y="2287727"/>
              <a:ext cx="862784" cy="1340174"/>
            </a:xfrm>
            <a:custGeom>
              <a:avLst/>
              <a:gdLst/>
              <a:ahLst/>
              <a:cxnLst>
                <a:cxn ang="3cd4">
                  <a:pos x="hc" y="t"/>
                </a:cxn>
                <a:cxn ang="cd2">
                  <a:pos x="l" y="vc"/>
                </a:cxn>
                <a:cxn ang="cd4">
                  <a:pos x="hc" y="b"/>
                </a:cxn>
                <a:cxn ang="0">
                  <a:pos x="r" y="vc"/>
                </a:cxn>
              </a:cxnLst>
              <a:rect l="l" t="t" r="r" b="b"/>
              <a:pathLst>
                <a:path w="348" h="540">
                  <a:moveTo>
                    <a:pt x="0" y="0"/>
                  </a:moveTo>
                  <a:lnTo>
                    <a:pt x="0" y="540"/>
                  </a:lnTo>
                  <a:lnTo>
                    <a:pt x="348" y="127"/>
                  </a:lnTo>
                  <a:cubicBezTo>
                    <a:pt x="314" y="142"/>
                    <a:pt x="277" y="150"/>
                    <a:pt x="240" y="150"/>
                  </a:cubicBezTo>
                  <a:cubicBezTo>
                    <a:pt x="136" y="150"/>
                    <a:pt x="44" y="90"/>
                    <a:pt x="0" y="0"/>
                  </a:cubicBez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32" name="Freeform: Shape 8785">
              <a:extLst>
                <a:ext uri="{FF2B5EF4-FFF2-40B4-BE49-F238E27FC236}">
                  <a16:creationId xmlns:a16="http://schemas.microsoft.com/office/drawing/2014/main" xmlns="" id="{4F6410FA-7204-4660-AE94-9041F7F33023}"/>
                </a:ext>
              </a:extLst>
            </p:cNvPr>
            <p:cNvSpPr/>
            <p:nvPr/>
          </p:nvSpPr>
          <p:spPr>
            <a:xfrm>
              <a:off x="6770023" y="2287727"/>
              <a:ext cx="862784" cy="1340174"/>
            </a:xfrm>
            <a:custGeom>
              <a:avLst/>
              <a:gdLst/>
              <a:ahLst/>
              <a:cxnLst>
                <a:cxn ang="3cd4">
                  <a:pos x="hc" y="t"/>
                </a:cxn>
                <a:cxn ang="cd2">
                  <a:pos x="l" y="vc"/>
                </a:cxn>
                <a:cxn ang="cd4">
                  <a:pos x="hc" y="b"/>
                </a:cxn>
                <a:cxn ang="0">
                  <a:pos x="r" y="vc"/>
                </a:cxn>
              </a:cxnLst>
              <a:rect l="l" t="t" r="r" b="b"/>
              <a:pathLst>
                <a:path w="348" h="540">
                  <a:moveTo>
                    <a:pt x="280" y="87"/>
                  </a:moveTo>
                  <a:cubicBezTo>
                    <a:pt x="232" y="127"/>
                    <a:pt x="172" y="149"/>
                    <a:pt x="109" y="149"/>
                  </a:cubicBezTo>
                  <a:cubicBezTo>
                    <a:pt x="72" y="149"/>
                    <a:pt x="34" y="141"/>
                    <a:pt x="0" y="126"/>
                  </a:cubicBezTo>
                  <a:lnTo>
                    <a:pt x="348" y="540"/>
                  </a:lnTo>
                  <a:lnTo>
                    <a:pt x="348" y="0"/>
                  </a:lnTo>
                  <a:cubicBezTo>
                    <a:pt x="332" y="33"/>
                    <a:pt x="309" y="63"/>
                    <a:pt x="280" y="87"/>
                  </a:cubicBezTo>
                  <a:close/>
                </a:path>
              </a:pathLst>
            </a:custGeom>
            <a:solidFill>
              <a:schemeClr val="accent5">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33" name="Freeform: Shape 8786">
              <a:extLst>
                <a:ext uri="{FF2B5EF4-FFF2-40B4-BE49-F238E27FC236}">
                  <a16:creationId xmlns:a16="http://schemas.microsoft.com/office/drawing/2014/main" xmlns="" id="{A02AF16E-2074-4382-B7AB-9E21D69E613C}"/>
                </a:ext>
              </a:extLst>
            </p:cNvPr>
            <p:cNvSpPr/>
            <p:nvPr/>
          </p:nvSpPr>
          <p:spPr>
            <a:xfrm>
              <a:off x="6275234" y="2633331"/>
              <a:ext cx="1320284" cy="1024400"/>
            </a:xfrm>
            <a:custGeom>
              <a:avLst/>
              <a:gdLst/>
              <a:ahLst/>
              <a:cxnLst>
                <a:cxn ang="3cd4">
                  <a:pos x="hc" y="t"/>
                </a:cxn>
                <a:cxn ang="cd2">
                  <a:pos x="l" y="vc"/>
                </a:cxn>
                <a:cxn ang="cd4">
                  <a:pos x="hc" y="b"/>
                </a:cxn>
                <a:cxn ang="0">
                  <a:pos x="r" y="vc"/>
                </a:cxn>
              </a:cxnLst>
              <a:rect l="l" t="t" r="r" b="b"/>
              <a:pathLst>
                <a:path w="532" h="413">
                  <a:moveTo>
                    <a:pt x="532" y="413"/>
                  </a:moveTo>
                  <a:lnTo>
                    <a:pt x="185" y="0"/>
                  </a:lnTo>
                  <a:cubicBezTo>
                    <a:pt x="194" y="35"/>
                    <a:pt x="196" y="73"/>
                    <a:pt x="189" y="109"/>
                  </a:cubicBezTo>
                  <a:cubicBezTo>
                    <a:pt x="171" y="212"/>
                    <a:pt x="97" y="292"/>
                    <a:pt x="0" y="319"/>
                  </a:cubicBezTo>
                  <a:close/>
                </a:path>
              </a:pathLst>
            </a:custGeom>
            <a:solidFill>
              <a:schemeClr val="accent5"/>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38" name="Freeform: Shape 8788">
              <a:extLst>
                <a:ext uri="{FF2B5EF4-FFF2-40B4-BE49-F238E27FC236}">
                  <a16:creationId xmlns:a16="http://schemas.microsoft.com/office/drawing/2014/main" xmlns="" id="{A4875FC3-FF0A-4196-B0CE-42DF1C916745}"/>
                </a:ext>
              </a:extLst>
            </p:cNvPr>
            <p:cNvSpPr/>
            <p:nvPr/>
          </p:nvSpPr>
          <p:spPr>
            <a:xfrm>
              <a:off x="6449283" y="3747248"/>
              <a:ext cx="1161154" cy="1260608"/>
            </a:xfrm>
            <a:custGeom>
              <a:avLst/>
              <a:gdLst/>
              <a:ahLst/>
              <a:cxnLst>
                <a:cxn ang="3cd4">
                  <a:pos x="hc" y="t"/>
                </a:cxn>
                <a:cxn ang="cd2">
                  <a:pos x="l" y="vc"/>
                </a:cxn>
                <a:cxn ang="cd4">
                  <a:pos x="hc" y="b"/>
                </a:cxn>
                <a:cxn ang="0">
                  <a:pos x="r" y="vc"/>
                </a:cxn>
              </a:cxnLst>
              <a:rect l="l" t="t" r="r" b="b"/>
              <a:pathLst>
                <a:path w="468" h="508">
                  <a:moveTo>
                    <a:pt x="110" y="285"/>
                  </a:moveTo>
                  <a:cubicBezTo>
                    <a:pt x="207" y="321"/>
                    <a:pt x="274" y="408"/>
                    <a:pt x="284" y="508"/>
                  </a:cubicBezTo>
                  <a:lnTo>
                    <a:pt x="468" y="0"/>
                  </a:lnTo>
                  <a:lnTo>
                    <a:pt x="0" y="270"/>
                  </a:lnTo>
                  <a:cubicBezTo>
                    <a:pt x="7" y="269"/>
                    <a:pt x="13" y="269"/>
                    <a:pt x="19" y="269"/>
                  </a:cubicBezTo>
                  <a:cubicBezTo>
                    <a:pt x="50" y="269"/>
                    <a:pt x="80" y="274"/>
                    <a:pt x="110" y="285"/>
                  </a:cubicBezTo>
                  <a:close/>
                </a:path>
              </a:pathLst>
            </a:custGeom>
            <a:solidFill>
              <a:schemeClr val="accent4"/>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1" name="Freeform: Shape 8789">
              <a:extLst>
                <a:ext uri="{FF2B5EF4-FFF2-40B4-BE49-F238E27FC236}">
                  <a16:creationId xmlns:a16="http://schemas.microsoft.com/office/drawing/2014/main" xmlns="" id="{416618AE-1BF0-48CD-A3C8-45E4024EDDD9}"/>
                </a:ext>
              </a:extLst>
            </p:cNvPr>
            <p:cNvSpPr/>
            <p:nvPr/>
          </p:nvSpPr>
          <p:spPr>
            <a:xfrm>
              <a:off x="7197693" y="3764654"/>
              <a:ext cx="917485" cy="1260608"/>
            </a:xfrm>
            <a:custGeom>
              <a:avLst/>
              <a:gdLst/>
              <a:ahLst/>
              <a:cxnLst>
                <a:cxn ang="3cd4">
                  <a:pos x="hc" y="t"/>
                </a:cxn>
                <a:cxn ang="cd2">
                  <a:pos x="l" y="vc"/>
                </a:cxn>
                <a:cxn ang="cd4">
                  <a:pos x="hc" y="b"/>
                </a:cxn>
                <a:cxn ang="0">
                  <a:pos x="r" y="vc"/>
                </a:cxn>
              </a:cxnLst>
              <a:rect l="l" t="t" r="r" b="b"/>
              <a:pathLst>
                <a:path w="370" h="508">
                  <a:moveTo>
                    <a:pt x="184" y="432"/>
                  </a:moveTo>
                  <a:cubicBezTo>
                    <a:pt x="254" y="432"/>
                    <a:pt x="321" y="460"/>
                    <a:pt x="370" y="508"/>
                  </a:cubicBezTo>
                  <a:lnTo>
                    <a:pt x="185" y="0"/>
                  </a:lnTo>
                  <a:lnTo>
                    <a:pt x="0" y="507"/>
                  </a:lnTo>
                  <a:cubicBezTo>
                    <a:pt x="26" y="481"/>
                    <a:pt x="58" y="461"/>
                    <a:pt x="93" y="448"/>
                  </a:cubicBezTo>
                  <a:cubicBezTo>
                    <a:pt x="123" y="438"/>
                    <a:pt x="153" y="432"/>
                    <a:pt x="184" y="432"/>
                  </a:cubicBezTo>
                  <a:close/>
                </a:path>
              </a:pathLst>
            </a:custGeom>
            <a:solidFill>
              <a:schemeClr val="accent3">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2" name="Freeform: Shape 8790">
              <a:extLst>
                <a:ext uri="{FF2B5EF4-FFF2-40B4-BE49-F238E27FC236}">
                  <a16:creationId xmlns:a16="http://schemas.microsoft.com/office/drawing/2014/main" xmlns="" id="{156AA3E6-E871-42E8-9FA2-436AADF3EDA5}"/>
                </a:ext>
              </a:extLst>
            </p:cNvPr>
            <p:cNvSpPr/>
            <p:nvPr/>
          </p:nvSpPr>
          <p:spPr>
            <a:xfrm>
              <a:off x="7699947" y="3747248"/>
              <a:ext cx="1161154" cy="1260608"/>
            </a:xfrm>
            <a:custGeom>
              <a:avLst/>
              <a:gdLst/>
              <a:ahLst/>
              <a:cxnLst>
                <a:cxn ang="3cd4">
                  <a:pos x="hc" y="t"/>
                </a:cxn>
                <a:cxn ang="cd2">
                  <a:pos x="l" y="vc"/>
                </a:cxn>
                <a:cxn ang="cd4">
                  <a:pos x="hc" y="b"/>
                </a:cxn>
                <a:cxn ang="0">
                  <a:pos x="r" y="vc"/>
                </a:cxn>
              </a:cxnLst>
              <a:rect l="l" t="t" r="r" b="b"/>
              <a:pathLst>
                <a:path w="468" h="508">
                  <a:moveTo>
                    <a:pt x="448" y="270"/>
                  </a:moveTo>
                  <a:cubicBezTo>
                    <a:pt x="455" y="270"/>
                    <a:pt x="462" y="270"/>
                    <a:pt x="468" y="271"/>
                  </a:cubicBezTo>
                  <a:lnTo>
                    <a:pt x="0" y="0"/>
                  </a:lnTo>
                  <a:lnTo>
                    <a:pt x="184" y="508"/>
                  </a:lnTo>
                  <a:cubicBezTo>
                    <a:pt x="188" y="471"/>
                    <a:pt x="199" y="435"/>
                    <a:pt x="218" y="403"/>
                  </a:cubicBezTo>
                  <a:cubicBezTo>
                    <a:pt x="265" y="321"/>
                    <a:pt x="354" y="270"/>
                    <a:pt x="448" y="270"/>
                  </a:cubicBezTo>
                  <a:close/>
                </a:path>
              </a:pathLst>
            </a:custGeom>
            <a:solidFill>
              <a:schemeClr val="accent3"/>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3" name="Freeform: Shape 8791">
              <a:extLst>
                <a:ext uri="{FF2B5EF4-FFF2-40B4-BE49-F238E27FC236}">
                  <a16:creationId xmlns:a16="http://schemas.microsoft.com/office/drawing/2014/main" xmlns="" id="{D237751A-5A2B-42D0-B66F-9542368BE5A5}"/>
                </a:ext>
              </a:extLst>
            </p:cNvPr>
            <p:cNvSpPr/>
            <p:nvPr/>
          </p:nvSpPr>
          <p:spPr>
            <a:xfrm>
              <a:off x="7722325" y="3473743"/>
              <a:ext cx="1320284" cy="902566"/>
            </a:xfrm>
            <a:custGeom>
              <a:avLst/>
              <a:gdLst/>
              <a:ahLst/>
              <a:cxnLst>
                <a:cxn ang="3cd4">
                  <a:pos x="hc" y="t"/>
                </a:cxn>
                <a:cxn ang="cd2">
                  <a:pos x="l" y="vc"/>
                </a:cxn>
                <a:cxn ang="cd4">
                  <a:pos x="hc" y="b"/>
                </a:cxn>
                <a:cxn ang="0">
                  <a:pos x="r" y="vc"/>
                </a:cxn>
              </a:cxnLst>
              <a:rect l="l" t="t" r="r" b="b"/>
              <a:pathLst>
                <a:path w="532" h="364">
                  <a:moveTo>
                    <a:pt x="467" y="364"/>
                  </a:moveTo>
                  <a:cubicBezTo>
                    <a:pt x="447" y="334"/>
                    <a:pt x="433" y="299"/>
                    <a:pt x="426" y="262"/>
                  </a:cubicBezTo>
                  <a:cubicBezTo>
                    <a:pt x="408" y="159"/>
                    <a:pt x="451" y="59"/>
                    <a:pt x="532" y="0"/>
                  </a:cubicBezTo>
                  <a:lnTo>
                    <a:pt x="0" y="94"/>
                  </a:ln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4" name="Freeform: Shape 8792">
              <a:extLst>
                <a:ext uri="{FF2B5EF4-FFF2-40B4-BE49-F238E27FC236}">
                  <a16:creationId xmlns:a16="http://schemas.microsoft.com/office/drawing/2014/main" xmlns="" id="{A093B717-1FD7-491B-BDC6-BF26FA0263A8}"/>
                </a:ext>
              </a:extLst>
            </p:cNvPr>
            <p:cNvSpPr/>
            <p:nvPr/>
          </p:nvSpPr>
          <p:spPr>
            <a:xfrm>
              <a:off x="7714867" y="2630844"/>
              <a:ext cx="1317797" cy="1026886"/>
            </a:xfrm>
            <a:custGeom>
              <a:avLst/>
              <a:gdLst/>
              <a:ahLst/>
              <a:cxnLst>
                <a:cxn ang="3cd4">
                  <a:pos x="hc" y="t"/>
                </a:cxn>
                <a:cxn ang="cd2">
                  <a:pos x="l" y="vc"/>
                </a:cxn>
                <a:cxn ang="cd4">
                  <a:pos x="hc" y="b"/>
                </a:cxn>
                <a:cxn ang="0">
                  <a:pos x="r" y="vc"/>
                </a:cxn>
              </a:cxnLst>
              <a:rect l="l" t="t" r="r" b="b"/>
              <a:pathLst>
                <a:path w="531" h="414">
                  <a:moveTo>
                    <a:pt x="434" y="269"/>
                  </a:moveTo>
                  <a:cubicBezTo>
                    <a:pt x="354" y="202"/>
                    <a:pt x="322" y="97"/>
                    <a:pt x="348" y="0"/>
                  </a:cubicBezTo>
                  <a:lnTo>
                    <a:pt x="0" y="414"/>
                  </a:lnTo>
                  <a:lnTo>
                    <a:pt x="531" y="321"/>
                  </a:lnTo>
                  <a:cubicBezTo>
                    <a:pt x="496" y="311"/>
                    <a:pt x="463" y="293"/>
                    <a:pt x="434" y="269"/>
                  </a:cubicBezTo>
                  <a:close/>
                </a:path>
              </a:pathLst>
            </a:custGeom>
            <a:solidFill>
              <a:schemeClr val="accent1">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5" name="Freeform: Shape 8793">
              <a:extLst>
                <a:ext uri="{FF2B5EF4-FFF2-40B4-BE49-F238E27FC236}">
                  <a16:creationId xmlns:a16="http://schemas.microsoft.com/office/drawing/2014/main" xmlns="" id="{A453207B-C919-439F-B439-4AAE2A919017}"/>
                </a:ext>
              </a:extLst>
            </p:cNvPr>
            <p:cNvSpPr/>
            <p:nvPr/>
          </p:nvSpPr>
          <p:spPr>
            <a:xfrm>
              <a:off x="7744702" y="2245459"/>
              <a:ext cx="832948" cy="325719"/>
            </a:xfrm>
            <a:custGeom>
              <a:avLst/>
              <a:gdLst/>
              <a:ahLst/>
              <a:cxnLst>
                <a:cxn ang="3cd4">
                  <a:pos x="hc" y="t"/>
                </a:cxn>
                <a:cxn ang="cd2">
                  <a:pos x="l" y="vc"/>
                </a:cxn>
                <a:cxn ang="cd4">
                  <a:pos x="hc" y="b"/>
                </a:cxn>
                <a:cxn ang="0">
                  <a:pos x="r" y="vc"/>
                </a:cxn>
              </a:cxnLst>
              <a:rect l="l" t="t" r="r" b="b"/>
              <a:pathLst>
                <a:path w="336" h="132">
                  <a:moveTo>
                    <a:pt x="336" y="94"/>
                  </a:moveTo>
                  <a:lnTo>
                    <a:pt x="286" y="87"/>
                  </a:lnTo>
                  <a:lnTo>
                    <a:pt x="295" y="108"/>
                  </a:lnTo>
                  <a:cubicBezTo>
                    <a:pt x="269" y="118"/>
                    <a:pt x="241" y="124"/>
                    <a:pt x="211" y="124"/>
                  </a:cubicBezTo>
                  <a:cubicBezTo>
                    <a:pt x="123" y="124"/>
                    <a:pt x="46" y="73"/>
                    <a:pt x="8" y="0"/>
                  </a:cubicBezTo>
                  <a:lnTo>
                    <a:pt x="0" y="4"/>
                  </a:lnTo>
                  <a:cubicBezTo>
                    <a:pt x="40" y="80"/>
                    <a:pt x="120" y="132"/>
                    <a:pt x="211" y="132"/>
                  </a:cubicBezTo>
                  <a:cubicBezTo>
                    <a:pt x="242" y="132"/>
                    <a:pt x="271" y="127"/>
                    <a:pt x="298" y="116"/>
                  </a:cubicBezTo>
                  <a:lnTo>
                    <a:pt x="305" y="132"/>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6" name="Freeform: Shape 8794">
              <a:extLst>
                <a:ext uri="{FF2B5EF4-FFF2-40B4-BE49-F238E27FC236}">
                  <a16:creationId xmlns:a16="http://schemas.microsoft.com/office/drawing/2014/main" xmlns="" id="{435FE59A-1BB2-4E47-BF46-28199922CA79}"/>
                </a:ext>
              </a:extLst>
            </p:cNvPr>
            <p:cNvSpPr/>
            <p:nvPr/>
          </p:nvSpPr>
          <p:spPr>
            <a:xfrm>
              <a:off x="6799868" y="2175839"/>
              <a:ext cx="783219" cy="407771"/>
            </a:xfrm>
            <a:custGeom>
              <a:avLst/>
              <a:gdLst/>
              <a:ahLst/>
              <a:cxnLst>
                <a:cxn ang="3cd4">
                  <a:pos x="hc" y="t"/>
                </a:cxn>
                <a:cxn ang="cd2">
                  <a:pos x="l" y="vc"/>
                </a:cxn>
                <a:cxn ang="cd4">
                  <a:pos x="hc" y="b"/>
                </a:cxn>
                <a:cxn ang="0">
                  <a:pos x="r" y="vc"/>
                </a:cxn>
              </a:cxnLst>
              <a:rect l="l" t="t" r="r" b="b"/>
              <a:pathLst>
                <a:path w="316" h="165">
                  <a:moveTo>
                    <a:pt x="314" y="0"/>
                  </a:moveTo>
                  <a:lnTo>
                    <a:pt x="272" y="26"/>
                  </a:lnTo>
                  <a:lnTo>
                    <a:pt x="292" y="37"/>
                  </a:lnTo>
                  <a:cubicBezTo>
                    <a:pt x="279" y="62"/>
                    <a:pt x="261" y="84"/>
                    <a:pt x="238" y="103"/>
                  </a:cubicBezTo>
                  <a:cubicBezTo>
                    <a:pt x="171" y="160"/>
                    <a:pt x="79" y="171"/>
                    <a:pt x="3" y="139"/>
                  </a:cubicBezTo>
                  <a:lnTo>
                    <a:pt x="0" y="147"/>
                  </a:lnTo>
                  <a:cubicBezTo>
                    <a:pt x="79" y="180"/>
                    <a:pt x="174" y="169"/>
                    <a:pt x="244" y="110"/>
                  </a:cubicBezTo>
                  <a:cubicBezTo>
                    <a:pt x="268" y="90"/>
                    <a:pt x="286" y="67"/>
                    <a:pt x="300" y="41"/>
                  </a:cubicBezTo>
                  <a:lnTo>
                    <a:pt x="316" y="50"/>
                  </a:lnTo>
                  <a:close/>
                </a:path>
              </a:pathLst>
            </a:custGeom>
            <a:solidFill>
              <a:schemeClr val="accent5">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58" name="Freeform: Shape 8795">
              <a:extLst>
                <a:ext uri="{FF2B5EF4-FFF2-40B4-BE49-F238E27FC236}">
                  <a16:creationId xmlns:a16="http://schemas.microsoft.com/office/drawing/2014/main" xmlns="" id="{AC2F4905-0319-4A04-92E7-D1811D61CF1A}"/>
                </a:ext>
              </a:extLst>
            </p:cNvPr>
            <p:cNvSpPr/>
            <p:nvPr/>
          </p:nvSpPr>
          <p:spPr>
            <a:xfrm>
              <a:off x="8853642" y="3516013"/>
              <a:ext cx="243668" cy="860297"/>
            </a:xfrm>
            <a:custGeom>
              <a:avLst/>
              <a:gdLst/>
              <a:ahLst/>
              <a:cxnLst>
                <a:cxn ang="3cd4">
                  <a:pos x="hc" y="t"/>
                </a:cxn>
                <a:cxn ang="cd2">
                  <a:pos x="l" y="vc"/>
                </a:cxn>
                <a:cxn ang="cd4">
                  <a:pos x="hc" y="b"/>
                </a:cxn>
                <a:cxn ang="0">
                  <a:pos x="r" y="vc"/>
                </a:cxn>
              </a:cxnLst>
              <a:rect l="l" t="t" r="r" b="b"/>
              <a:pathLst>
                <a:path w="99" h="347">
                  <a:moveTo>
                    <a:pt x="63" y="347"/>
                  </a:moveTo>
                  <a:lnTo>
                    <a:pt x="61" y="296"/>
                  </a:lnTo>
                  <a:lnTo>
                    <a:pt x="42" y="309"/>
                  </a:lnTo>
                  <a:cubicBezTo>
                    <a:pt x="28" y="285"/>
                    <a:pt x="17" y="258"/>
                    <a:pt x="12" y="229"/>
                  </a:cubicBezTo>
                  <a:cubicBezTo>
                    <a:pt x="-3" y="142"/>
                    <a:pt x="33" y="58"/>
                    <a:pt x="99" y="7"/>
                  </a:cubicBezTo>
                  <a:lnTo>
                    <a:pt x="94" y="0"/>
                  </a:lnTo>
                  <a:cubicBezTo>
                    <a:pt x="25" y="53"/>
                    <a:pt x="-12" y="140"/>
                    <a:pt x="4" y="231"/>
                  </a:cubicBezTo>
                  <a:cubicBezTo>
                    <a:pt x="9" y="261"/>
                    <a:pt x="20" y="289"/>
                    <a:pt x="35" y="313"/>
                  </a:cubicBezTo>
                  <a:lnTo>
                    <a:pt x="20" y="323"/>
                  </a:ln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59" name="Freeform: Shape 8796">
              <a:extLst>
                <a:ext uri="{FF2B5EF4-FFF2-40B4-BE49-F238E27FC236}">
                  <a16:creationId xmlns:a16="http://schemas.microsoft.com/office/drawing/2014/main" xmlns="" id="{42DDF3F2-0407-45D6-8817-20AF3CB6595E}"/>
                </a:ext>
              </a:extLst>
            </p:cNvPr>
            <p:cNvSpPr/>
            <p:nvPr/>
          </p:nvSpPr>
          <p:spPr>
            <a:xfrm>
              <a:off x="8624892" y="2633332"/>
              <a:ext cx="507228" cy="728517"/>
            </a:xfrm>
            <a:custGeom>
              <a:avLst/>
              <a:gdLst/>
              <a:ahLst/>
              <a:cxnLst>
                <a:cxn ang="3cd4">
                  <a:pos x="hc" y="t"/>
                </a:cxn>
                <a:cxn ang="cd2">
                  <a:pos x="l" y="vc"/>
                </a:cxn>
                <a:cxn ang="cd4">
                  <a:pos x="hc" y="b"/>
                </a:cxn>
                <a:cxn ang="0">
                  <a:pos x="r" y="vc"/>
                </a:cxn>
              </a:cxnLst>
              <a:rect l="l" t="t" r="r" b="b"/>
              <a:pathLst>
                <a:path w="205" h="294">
                  <a:moveTo>
                    <a:pt x="205" y="284"/>
                  </a:moveTo>
                  <a:lnTo>
                    <a:pt x="172" y="247"/>
                  </a:lnTo>
                  <a:lnTo>
                    <a:pt x="165" y="269"/>
                  </a:lnTo>
                  <a:cubicBezTo>
                    <a:pt x="138" y="260"/>
                    <a:pt x="113" y="246"/>
                    <a:pt x="91" y="227"/>
                  </a:cubicBezTo>
                  <a:cubicBezTo>
                    <a:pt x="23" y="170"/>
                    <a:pt x="-4" y="82"/>
                    <a:pt x="14" y="2"/>
                  </a:cubicBezTo>
                  <a:lnTo>
                    <a:pt x="6" y="0"/>
                  </a:lnTo>
                  <a:cubicBezTo>
                    <a:pt x="-13" y="84"/>
                    <a:pt x="15" y="175"/>
                    <a:pt x="85" y="233"/>
                  </a:cubicBezTo>
                  <a:cubicBezTo>
                    <a:pt x="109" y="253"/>
                    <a:pt x="135" y="268"/>
                    <a:pt x="162" y="277"/>
                  </a:cubicBezTo>
                  <a:lnTo>
                    <a:pt x="157" y="294"/>
                  </a:lnTo>
                  <a:close/>
                </a:path>
              </a:pathLst>
            </a:custGeom>
            <a:solidFill>
              <a:schemeClr val="accent1">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60" name="Freeform: Shape 8797">
              <a:extLst>
                <a:ext uri="{FF2B5EF4-FFF2-40B4-BE49-F238E27FC236}">
                  <a16:creationId xmlns:a16="http://schemas.microsoft.com/office/drawing/2014/main" xmlns="" id="{E7CE1392-6D47-45D4-9202-5EDD1806FC4C}"/>
                </a:ext>
              </a:extLst>
            </p:cNvPr>
            <p:cNvSpPr/>
            <p:nvPr/>
          </p:nvSpPr>
          <p:spPr>
            <a:xfrm>
              <a:off x="8194736" y="4493170"/>
              <a:ext cx="653926" cy="609170"/>
            </a:xfrm>
            <a:custGeom>
              <a:avLst/>
              <a:gdLst/>
              <a:ahLst/>
              <a:cxnLst>
                <a:cxn ang="3cd4">
                  <a:pos x="hc" y="t"/>
                </a:cxn>
                <a:cxn ang="cd2">
                  <a:pos x="l" y="vc"/>
                </a:cxn>
                <a:cxn ang="cd4">
                  <a:pos x="hc" y="b"/>
                </a:cxn>
                <a:cxn ang="0">
                  <a:pos x="r" y="vc"/>
                </a:cxn>
              </a:cxnLst>
              <a:rect l="l" t="t" r="r" b="b"/>
              <a:pathLst>
                <a:path w="264" h="246">
                  <a:moveTo>
                    <a:pt x="18" y="246"/>
                  </a:moveTo>
                  <a:lnTo>
                    <a:pt x="49" y="206"/>
                  </a:lnTo>
                  <a:lnTo>
                    <a:pt x="26" y="203"/>
                  </a:lnTo>
                  <a:cubicBezTo>
                    <a:pt x="31" y="176"/>
                    <a:pt x="40" y="148"/>
                    <a:pt x="54" y="123"/>
                  </a:cubicBezTo>
                  <a:cubicBezTo>
                    <a:pt x="99" y="46"/>
                    <a:pt x="181" y="5"/>
                    <a:pt x="263" y="9"/>
                  </a:cubicBezTo>
                  <a:lnTo>
                    <a:pt x="264" y="0"/>
                  </a:lnTo>
                  <a:cubicBezTo>
                    <a:pt x="178" y="-4"/>
                    <a:pt x="93" y="39"/>
                    <a:pt x="47" y="119"/>
                  </a:cubicBezTo>
                  <a:cubicBezTo>
                    <a:pt x="32" y="145"/>
                    <a:pt x="22" y="174"/>
                    <a:pt x="18" y="202"/>
                  </a:cubicBezTo>
                  <a:lnTo>
                    <a:pt x="0" y="200"/>
                  </a:lnTo>
                  <a:close/>
                </a:path>
              </a:pathLst>
            </a:custGeom>
            <a:solidFill>
              <a:schemeClr val="accent3"/>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61" name="Freeform: Shape 8798">
              <a:extLst>
                <a:ext uri="{FF2B5EF4-FFF2-40B4-BE49-F238E27FC236}">
                  <a16:creationId xmlns:a16="http://schemas.microsoft.com/office/drawing/2014/main" xmlns="" id="{9D6683AD-4D16-4483-942E-53FBABF68F3A}"/>
                </a:ext>
              </a:extLst>
            </p:cNvPr>
            <p:cNvSpPr/>
            <p:nvPr/>
          </p:nvSpPr>
          <p:spPr>
            <a:xfrm>
              <a:off x="6377178" y="4445928"/>
              <a:ext cx="706141" cy="559442"/>
            </a:xfrm>
            <a:custGeom>
              <a:avLst/>
              <a:gdLst/>
              <a:ahLst/>
              <a:cxnLst>
                <a:cxn ang="3cd4">
                  <a:pos x="hc" y="t"/>
                </a:cxn>
                <a:cxn ang="cd2">
                  <a:pos x="l" y="vc"/>
                </a:cxn>
                <a:cxn ang="cd4">
                  <a:pos x="hc" y="b"/>
                </a:cxn>
                <a:cxn ang="0">
                  <a:pos x="r" y="vc"/>
                </a:cxn>
              </a:cxnLst>
              <a:rect l="l" t="t" r="r" b="b"/>
              <a:pathLst>
                <a:path w="285" h="226">
                  <a:moveTo>
                    <a:pt x="0" y="25"/>
                  </a:moveTo>
                  <a:lnTo>
                    <a:pt x="45" y="49"/>
                  </a:lnTo>
                  <a:lnTo>
                    <a:pt x="44" y="26"/>
                  </a:lnTo>
                  <a:cubicBezTo>
                    <a:pt x="72" y="25"/>
                    <a:pt x="100" y="30"/>
                    <a:pt x="127" y="40"/>
                  </a:cubicBezTo>
                  <a:cubicBezTo>
                    <a:pt x="211" y="70"/>
                    <a:pt x="265" y="144"/>
                    <a:pt x="276" y="226"/>
                  </a:cubicBezTo>
                  <a:lnTo>
                    <a:pt x="285" y="225"/>
                  </a:lnTo>
                  <a:cubicBezTo>
                    <a:pt x="274" y="139"/>
                    <a:pt x="217" y="63"/>
                    <a:pt x="130" y="32"/>
                  </a:cubicBezTo>
                  <a:cubicBezTo>
                    <a:pt x="102" y="21"/>
                    <a:pt x="72" y="17"/>
                    <a:pt x="43" y="17"/>
                  </a:cubicBezTo>
                  <a:lnTo>
                    <a:pt x="42" y="0"/>
                  </a:lnTo>
                  <a:close/>
                </a:path>
              </a:pathLst>
            </a:custGeom>
            <a:solidFill>
              <a:schemeClr val="accent4"/>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62" name="Freeform: Shape 8799">
              <a:extLst>
                <a:ext uri="{FF2B5EF4-FFF2-40B4-BE49-F238E27FC236}">
                  <a16:creationId xmlns:a16="http://schemas.microsoft.com/office/drawing/2014/main" xmlns="" id="{F3A939CB-CFFA-44D6-930D-44AE0572CBC7}"/>
                </a:ext>
              </a:extLst>
            </p:cNvPr>
            <p:cNvSpPr/>
            <p:nvPr/>
          </p:nvSpPr>
          <p:spPr>
            <a:xfrm>
              <a:off x="7202658" y="4910879"/>
              <a:ext cx="857812" cy="228750"/>
            </a:xfrm>
            <a:custGeom>
              <a:avLst/>
              <a:gdLst/>
              <a:ahLst/>
              <a:cxnLst>
                <a:cxn ang="3cd4">
                  <a:pos x="hc" y="t"/>
                </a:cxn>
                <a:cxn ang="cd2">
                  <a:pos x="l" y="vc"/>
                </a:cxn>
                <a:cxn ang="cd4">
                  <a:pos x="hc" y="b"/>
                </a:cxn>
                <a:cxn ang="0">
                  <a:pos x="r" y="vc"/>
                </a:cxn>
              </a:cxnLst>
              <a:rect l="l" t="t" r="r" b="b"/>
              <a:pathLst>
                <a:path w="346" h="93">
                  <a:moveTo>
                    <a:pt x="0" y="93"/>
                  </a:moveTo>
                  <a:lnTo>
                    <a:pt x="49" y="83"/>
                  </a:lnTo>
                  <a:lnTo>
                    <a:pt x="34" y="66"/>
                  </a:lnTo>
                  <a:cubicBezTo>
                    <a:pt x="55" y="48"/>
                    <a:pt x="79" y="33"/>
                    <a:pt x="107" y="23"/>
                  </a:cubicBezTo>
                  <a:cubicBezTo>
                    <a:pt x="190" y="-8"/>
                    <a:pt x="279" y="14"/>
                    <a:pt x="341" y="70"/>
                  </a:cubicBezTo>
                  <a:lnTo>
                    <a:pt x="346" y="63"/>
                  </a:lnTo>
                  <a:cubicBezTo>
                    <a:pt x="283" y="5"/>
                    <a:pt x="190" y="-17"/>
                    <a:pt x="104" y="14"/>
                  </a:cubicBezTo>
                  <a:cubicBezTo>
                    <a:pt x="75" y="25"/>
                    <a:pt x="50" y="40"/>
                    <a:pt x="28" y="60"/>
                  </a:cubicBezTo>
                  <a:lnTo>
                    <a:pt x="16" y="47"/>
                  </a:lnTo>
                  <a:close/>
                </a:path>
              </a:pathLst>
            </a:custGeom>
            <a:solidFill>
              <a:schemeClr val="accent3">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64" name="Freeform: Shape 8800">
              <a:extLst>
                <a:ext uri="{FF2B5EF4-FFF2-40B4-BE49-F238E27FC236}">
                  <a16:creationId xmlns:a16="http://schemas.microsoft.com/office/drawing/2014/main" xmlns="" id="{86A8AC19-5D3D-4C43-9FC4-FB4AFCAFD65C}"/>
                </a:ext>
              </a:extLst>
            </p:cNvPr>
            <p:cNvSpPr/>
            <p:nvPr/>
          </p:nvSpPr>
          <p:spPr>
            <a:xfrm>
              <a:off x="6277721" y="2573657"/>
              <a:ext cx="450040" cy="780732"/>
            </a:xfrm>
            <a:custGeom>
              <a:avLst/>
              <a:gdLst/>
              <a:ahLst/>
              <a:cxnLst>
                <a:cxn ang="3cd4">
                  <a:pos x="hc" y="t"/>
                </a:cxn>
                <a:cxn ang="cd2">
                  <a:pos x="l" y="vc"/>
                </a:cxn>
                <a:cxn ang="cd4">
                  <a:pos x="hc" y="b"/>
                </a:cxn>
                <a:cxn ang="0">
                  <a:pos x="r" y="vc"/>
                </a:cxn>
              </a:cxnLst>
              <a:rect l="l" t="t" r="r" b="b"/>
              <a:pathLst>
                <a:path w="182" h="315">
                  <a:moveTo>
                    <a:pt x="150" y="0"/>
                  </a:moveTo>
                  <a:lnTo>
                    <a:pt x="134" y="48"/>
                  </a:lnTo>
                  <a:lnTo>
                    <a:pt x="157" y="43"/>
                  </a:lnTo>
                  <a:cubicBezTo>
                    <a:pt x="162" y="70"/>
                    <a:pt x="163" y="99"/>
                    <a:pt x="158" y="128"/>
                  </a:cubicBezTo>
                  <a:cubicBezTo>
                    <a:pt x="142" y="215"/>
                    <a:pt x="79" y="282"/>
                    <a:pt x="0" y="307"/>
                  </a:cubicBezTo>
                  <a:lnTo>
                    <a:pt x="3" y="315"/>
                  </a:lnTo>
                  <a:cubicBezTo>
                    <a:pt x="85" y="289"/>
                    <a:pt x="150" y="220"/>
                    <a:pt x="166" y="130"/>
                  </a:cubicBezTo>
                  <a:cubicBezTo>
                    <a:pt x="172" y="100"/>
                    <a:pt x="171" y="70"/>
                    <a:pt x="165" y="42"/>
                  </a:cubicBezTo>
                  <a:lnTo>
                    <a:pt x="182" y="38"/>
                  </a:lnTo>
                  <a:close/>
                </a:path>
              </a:pathLst>
            </a:custGeom>
            <a:solidFill>
              <a:schemeClr val="accent5"/>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grpSp>
      <p:sp>
        <p:nvSpPr>
          <p:cNvPr id="79" name="Ellipse 78">
            <a:extLst>
              <a:ext uri="{FF2B5EF4-FFF2-40B4-BE49-F238E27FC236}">
                <a16:creationId xmlns:a16="http://schemas.microsoft.com/office/drawing/2014/main" xmlns="" id="{FFA8CA90-AF2E-4EB6-A085-FE89AED3D78F}"/>
              </a:ext>
            </a:extLst>
          </p:cNvPr>
          <p:cNvSpPr>
            <a:spLocks noChangeAspect="1"/>
          </p:cNvSpPr>
          <p:nvPr/>
        </p:nvSpPr>
        <p:spPr>
          <a:xfrm>
            <a:off x="6140929" y="2793421"/>
            <a:ext cx="2703735" cy="2703735"/>
          </a:xfrm>
          <a:prstGeom prst="ellipse">
            <a:avLst/>
          </a:prstGeom>
          <a:solidFill>
            <a:schemeClr val="bg1">
              <a:alpha val="7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5" name="Ellipse 4">
            <a:extLst>
              <a:ext uri="{FF2B5EF4-FFF2-40B4-BE49-F238E27FC236}">
                <a16:creationId xmlns:a16="http://schemas.microsoft.com/office/drawing/2014/main" xmlns="" id="{314168DF-FD4D-4F8E-A26A-B5013687B780}"/>
              </a:ext>
            </a:extLst>
          </p:cNvPr>
          <p:cNvSpPr/>
          <p:nvPr/>
        </p:nvSpPr>
        <p:spPr>
          <a:xfrm>
            <a:off x="6944960" y="3583663"/>
            <a:ext cx="1080000" cy="10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2"/>
                </a:solidFill>
              </a:rPr>
              <a:t>Manage-ment</a:t>
            </a:r>
            <a:endParaRPr lang="en-GB" sz="1200" dirty="0">
              <a:solidFill>
                <a:schemeClr val="tx2"/>
              </a:solidFill>
            </a:endParaRPr>
          </a:p>
        </p:txBody>
      </p:sp>
      <p:sp>
        <p:nvSpPr>
          <p:cNvPr id="6" name="Textfeld 5">
            <a:extLst>
              <a:ext uri="{FF2B5EF4-FFF2-40B4-BE49-F238E27FC236}">
                <a16:creationId xmlns:a16="http://schemas.microsoft.com/office/drawing/2014/main" xmlns="" id="{C32FE64D-22D5-49D6-8442-28C9FA534200}"/>
              </a:ext>
            </a:extLst>
          </p:cNvPr>
          <p:cNvSpPr txBox="1"/>
          <p:nvPr/>
        </p:nvSpPr>
        <p:spPr>
          <a:xfrm>
            <a:off x="6494825" y="3566416"/>
            <a:ext cx="506870" cy="338554"/>
          </a:xfrm>
          <a:prstGeom prst="rect">
            <a:avLst/>
          </a:prstGeom>
          <a:noFill/>
        </p:spPr>
        <p:txBody>
          <a:bodyPr wrap="none" rtlCol="0">
            <a:spAutoFit/>
          </a:bodyPr>
          <a:lstStyle/>
          <a:p>
            <a:r>
              <a:rPr lang="en-GB" sz="1600" b="1" dirty="0">
                <a:solidFill>
                  <a:schemeClr val="tx2"/>
                </a:solidFill>
              </a:rPr>
              <a:t>CSR</a:t>
            </a:r>
          </a:p>
        </p:txBody>
      </p:sp>
      <p:sp>
        <p:nvSpPr>
          <p:cNvPr id="80" name="Textfeld 79">
            <a:extLst>
              <a:ext uri="{FF2B5EF4-FFF2-40B4-BE49-F238E27FC236}">
                <a16:creationId xmlns:a16="http://schemas.microsoft.com/office/drawing/2014/main" xmlns="" id="{E8506FB7-C840-473F-BB19-403AF1FB96B4}"/>
              </a:ext>
            </a:extLst>
          </p:cNvPr>
          <p:cNvSpPr txBox="1"/>
          <p:nvPr/>
        </p:nvSpPr>
        <p:spPr>
          <a:xfrm>
            <a:off x="6617769" y="3027700"/>
            <a:ext cx="1060868" cy="584775"/>
          </a:xfrm>
          <a:prstGeom prst="rect">
            <a:avLst/>
          </a:prstGeom>
          <a:noFill/>
        </p:spPr>
        <p:txBody>
          <a:bodyPr wrap="none" rtlCol="0">
            <a:spAutoFit/>
          </a:bodyPr>
          <a:lstStyle/>
          <a:p>
            <a:r>
              <a:rPr lang="en-GB" sz="1600" b="1" dirty="0">
                <a:solidFill>
                  <a:schemeClr val="tx2"/>
                </a:solidFill>
              </a:rPr>
              <a:t>Marketing</a:t>
            </a:r>
            <a:br>
              <a:rPr lang="en-GB" sz="1600" b="1" dirty="0">
                <a:solidFill>
                  <a:schemeClr val="tx2"/>
                </a:solidFill>
              </a:rPr>
            </a:br>
            <a:endParaRPr lang="en-GB" sz="1600" b="1" dirty="0">
              <a:solidFill>
                <a:schemeClr val="tx2"/>
              </a:solidFill>
            </a:endParaRPr>
          </a:p>
        </p:txBody>
      </p:sp>
      <p:sp>
        <p:nvSpPr>
          <p:cNvPr id="81" name="Textfeld 80">
            <a:extLst>
              <a:ext uri="{FF2B5EF4-FFF2-40B4-BE49-F238E27FC236}">
                <a16:creationId xmlns:a16="http://schemas.microsoft.com/office/drawing/2014/main" xmlns="" id="{07AA0D79-25D2-408B-B0FA-7324C6BC0469}"/>
              </a:ext>
            </a:extLst>
          </p:cNvPr>
          <p:cNvSpPr txBox="1"/>
          <p:nvPr/>
        </p:nvSpPr>
        <p:spPr>
          <a:xfrm>
            <a:off x="7563139" y="2891862"/>
            <a:ext cx="663964" cy="830997"/>
          </a:xfrm>
          <a:prstGeom prst="rect">
            <a:avLst/>
          </a:prstGeom>
          <a:noFill/>
        </p:spPr>
        <p:txBody>
          <a:bodyPr wrap="none" rtlCol="0">
            <a:spAutoFit/>
          </a:bodyPr>
          <a:lstStyle/>
          <a:p>
            <a:r>
              <a:rPr lang="en-GB" sz="1600" b="1" dirty="0">
                <a:solidFill>
                  <a:schemeClr val="tx2"/>
                </a:solidFill>
              </a:rPr>
              <a:t>Sales </a:t>
            </a:r>
            <a:br>
              <a:rPr lang="en-GB" sz="1600" b="1" dirty="0">
                <a:solidFill>
                  <a:schemeClr val="tx2"/>
                </a:solidFill>
              </a:rPr>
            </a:br>
            <a:r>
              <a:rPr lang="en-GB" sz="1600" b="1" dirty="0">
                <a:solidFill>
                  <a:schemeClr val="tx2"/>
                </a:solidFill>
              </a:rPr>
              <a:t>Force</a:t>
            </a:r>
            <a:br>
              <a:rPr lang="en-GB" sz="1600" b="1" dirty="0">
                <a:solidFill>
                  <a:schemeClr val="tx2"/>
                </a:solidFill>
              </a:rPr>
            </a:br>
            <a:endParaRPr lang="en-GB" sz="1600" b="1" dirty="0">
              <a:solidFill>
                <a:schemeClr val="tx2"/>
              </a:solidFill>
            </a:endParaRPr>
          </a:p>
        </p:txBody>
      </p:sp>
      <p:sp>
        <p:nvSpPr>
          <p:cNvPr id="82" name="Textfeld 81">
            <a:extLst>
              <a:ext uri="{FF2B5EF4-FFF2-40B4-BE49-F238E27FC236}">
                <a16:creationId xmlns:a16="http://schemas.microsoft.com/office/drawing/2014/main" xmlns="" id="{B0673B5F-62FA-4673-B741-997852BD0555}"/>
              </a:ext>
            </a:extLst>
          </p:cNvPr>
          <p:cNvSpPr txBox="1"/>
          <p:nvPr/>
        </p:nvSpPr>
        <p:spPr>
          <a:xfrm>
            <a:off x="7894638" y="3560971"/>
            <a:ext cx="1113125" cy="338554"/>
          </a:xfrm>
          <a:prstGeom prst="rect">
            <a:avLst/>
          </a:prstGeom>
          <a:noFill/>
        </p:spPr>
        <p:txBody>
          <a:bodyPr wrap="none" rtlCol="0">
            <a:spAutoFit/>
          </a:bodyPr>
          <a:lstStyle/>
          <a:p>
            <a:r>
              <a:rPr lang="en-GB" sz="1600" b="1" dirty="0">
                <a:solidFill>
                  <a:schemeClr val="tx2"/>
                </a:solidFill>
              </a:rPr>
              <a:t>Purchasing</a:t>
            </a:r>
          </a:p>
        </p:txBody>
      </p:sp>
      <p:sp>
        <p:nvSpPr>
          <p:cNvPr id="83" name="Textfeld 82">
            <a:extLst>
              <a:ext uri="{FF2B5EF4-FFF2-40B4-BE49-F238E27FC236}">
                <a16:creationId xmlns:a16="http://schemas.microsoft.com/office/drawing/2014/main" xmlns="" id="{EDE2AFC8-507F-47C1-8A1E-67266B138380}"/>
              </a:ext>
            </a:extLst>
          </p:cNvPr>
          <p:cNvSpPr txBox="1"/>
          <p:nvPr/>
        </p:nvSpPr>
        <p:spPr>
          <a:xfrm>
            <a:off x="8007364" y="3972610"/>
            <a:ext cx="971613" cy="584775"/>
          </a:xfrm>
          <a:prstGeom prst="rect">
            <a:avLst/>
          </a:prstGeom>
          <a:noFill/>
        </p:spPr>
        <p:txBody>
          <a:bodyPr wrap="none" rtlCol="0">
            <a:spAutoFit/>
          </a:bodyPr>
          <a:lstStyle/>
          <a:p>
            <a:r>
              <a:rPr lang="en-GB" sz="1600" b="1" dirty="0">
                <a:solidFill>
                  <a:schemeClr val="tx2"/>
                </a:solidFill>
              </a:rPr>
              <a:t>Investor</a:t>
            </a:r>
            <a:br>
              <a:rPr lang="en-GB" sz="1600" b="1" dirty="0">
                <a:solidFill>
                  <a:schemeClr val="tx2"/>
                </a:solidFill>
              </a:rPr>
            </a:br>
            <a:r>
              <a:rPr lang="en-GB" sz="1600" b="1" dirty="0">
                <a:solidFill>
                  <a:schemeClr val="tx2"/>
                </a:solidFill>
              </a:rPr>
              <a:t>Relations</a:t>
            </a:r>
          </a:p>
        </p:txBody>
      </p:sp>
      <p:sp>
        <p:nvSpPr>
          <p:cNvPr id="85" name="Textfeld 84">
            <a:extLst>
              <a:ext uri="{FF2B5EF4-FFF2-40B4-BE49-F238E27FC236}">
                <a16:creationId xmlns:a16="http://schemas.microsoft.com/office/drawing/2014/main" xmlns="" id="{4F6A6A29-FEF5-46D3-904C-0BAE406AD395}"/>
              </a:ext>
            </a:extLst>
          </p:cNvPr>
          <p:cNvSpPr txBox="1"/>
          <p:nvPr/>
        </p:nvSpPr>
        <p:spPr>
          <a:xfrm>
            <a:off x="7850956" y="4641166"/>
            <a:ext cx="574196" cy="338554"/>
          </a:xfrm>
          <a:prstGeom prst="rect">
            <a:avLst/>
          </a:prstGeom>
          <a:noFill/>
        </p:spPr>
        <p:txBody>
          <a:bodyPr wrap="none" rtlCol="0">
            <a:spAutoFit/>
          </a:bodyPr>
          <a:lstStyle/>
          <a:p>
            <a:r>
              <a:rPr lang="en-GB" sz="1600" b="1" dirty="0">
                <a:solidFill>
                  <a:schemeClr val="tx2"/>
                </a:solidFill>
              </a:rPr>
              <a:t>R&amp;D</a:t>
            </a:r>
          </a:p>
        </p:txBody>
      </p:sp>
      <p:sp>
        <p:nvSpPr>
          <p:cNvPr id="86" name="Textfeld 85">
            <a:extLst>
              <a:ext uri="{FF2B5EF4-FFF2-40B4-BE49-F238E27FC236}">
                <a16:creationId xmlns:a16="http://schemas.microsoft.com/office/drawing/2014/main" xmlns="" id="{DA15CDE3-CD63-4F10-9C63-B56AE7DBC4B5}"/>
              </a:ext>
            </a:extLst>
          </p:cNvPr>
          <p:cNvSpPr txBox="1"/>
          <p:nvPr/>
        </p:nvSpPr>
        <p:spPr>
          <a:xfrm>
            <a:off x="7304960" y="4864572"/>
            <a:ext cx="429926" cy="338554"/>
          </a:xfrm>
          <a:prstGeom prst="rect">
            <a:avLst/>
          </a:prstGeom>
          <a:noFill/>
        </p:spPr>
        <p:txBody>
          <a:bodyPr wrap="none" rtlCol="0">
            <a:spAutoFit/>
          </a:bodyPr>
          <a:lstStyle/>
          <a:p>
            <a:r>
              <a:rPr lang="en-GB" sz="1600" b="1" dirty="0">
                <a:solidFill>
                  <a:schemeClr val="tx2"/>
                </a:solidFill>
              </a:rPr>
              <a:t>HR</a:t>
            </a:r>
          </a:p>
        </p:txBody>
      </p:sp>
      <p:sp>
        <p:nvSpPr>
          <p:cNvPr id="87" name="Textfeld 86">
            <a:extLst>
              <a:ext uri="{FF2B5EF4-FFF2-40B4-BE49-F238E27FC236}">
                <a16:creationId xmlns:a16="http://schemas.microsoft.com/office/drawing/2014/main" xmlns="" id="{AC081AD8-542A-445B-A779-CCCB81DFFDDA}"/>
              </a:ext>
            </a:extLst>
          </p:cNvPr>
          <p:cNvSpPr txBox="1"/>
          <p:nvPr/>
        </p:nvSpPr>
        <p:spPr>
          <a:xfrm>
            <a:off x="6398751" y="4641165"/>
            <a:ext cx="1038169" cy="584775"/>
          </a:xfrm>
          <a:prstGeom prst="rect">
            <a:avLst/>
          </a:prstGeom>
          <a:noFill/>
        </p:spPr>
        <p:txBody>
          <a:bodyPr wrap="none" rtlCol="0">
            <a:spAutoFit/>
          </a:bodyPr>
          <a:lstStyle/>
          <a:p>
            <a:r>
              <a:rPr lang="en-GB" sz="1600" b="1" dirty="0">
                <a:solidFill>
                  <a:schemeClr val="tx2"/>
                </a:solidFill>
              </a:rPr>
              <a:t>Corporate</a:t>
            </a:r>
            <a:br>
              <a:rPr lang="en-GB" sz="1600" b="1" dirty="0">
                <a:solidFill>
                  <a:schemeClr val="tx2"/>
                </a:solidFill>
              </a:rPr>
            </a:br>
            <a:r>
              <a:rPr lang="en-GB" sz="1600" b="1" dirty="0">
                <a:solidFill>
                  <a:schemeClr val="tx2"/>
                </a:solidFill>
              </a:rPr>
              <a:t>Affairs</a:t>
            </a:r>
          </a:p>
        </p:txBody>
      </p:sp>
      <p:sp>
        <p:nvSpPr>
          <p:cNvPr id="88" name="Textfeld 87">
            <a:extLst>
              <a:ext uri="{FF2B5EF4-FFF2-40B4-BE49-F238E27FC236}">
                <a16:creationId xmlns:a16="http://schemas.microsoft.com/office/drawing/2014/main" xmlns="" id="{FC45DC03-74F1-4B49-844D-E6C690FB9A7E}"/>
              </a:ext>
            </a:extLst>
          </p:cNvPr>
          <p:cNvSpPr txBox="1"/>
          <p:nvPr/>
        </p:nvSpPr>
        <p:spPr>
          <a:xfrm>
            <a:off x="5198542" y="2635535"/>
            <a:ext cx="883640" cy="584775"/>
          </a:xfrm>
          <a:prstGeom prst="rect">
            <a:avLst/>
          </a:prstGeom>
          <a:noFill/>
        </p:spPr>
        <p:txBody>
          <a:bodyPr wrap="none" rtlCol="0">
            <a:spAutoFit/>
          </a:bodyPr>
          <a:lstStyle/>
          <a:p>
            <a:r>
              <a:rPr lang="en-GB" sz="1600" dirty="0">
                <a:solidFill>
                  <a:schemeClr val="tx2"/>
                </a:solidFill>
              </a:rPr>
              <a:t>Social</a:t>
            </a:r>
            <a:br>
              <a:rPr lang="en-GB" sz="1600" dirty="0">
                <a:solidFill>
                  <a:schemeClr val="tx2"/>
                </a:solidFill>
              </a:rPr>
            </a:br>
            <a:r>
              <a:rPr lang="en-GB" sz="1600" dirty="0">
                <a:solidFill>
                  <a:schemeClr val="tx2"/>
                </a:solidFill>
              </a:rPr>
              <a:t>Partners</a:t>
            </a:r>
          </a:p>
        </p:txBody>
      </p:sp>
      <p:sp>
        <p:nvSpPr>
          <p:cNvPr id="89" name="Textfeld 88">
            <a:extLst>
              <a:ext uri="{FF2B5EF4-FFF2-40B4-BE49-F238E27FC236}">
                <a16:creationId xmlns:a16="http://schemas.microsoft.com/office/drawing/2014/main" xmlns="" id="{87581B28-FFF7-4B2D-8E5B-8A539853CDF8}"/>
              </a:ext>
            </a:extLst>
          </p:cNvPr>
          <p:cNvSpPr txBox="1"/>
          <p:nvPr/>
        </p:nvSpPr>
        <p:spPr>
          <a:xfrm>
            <a:off x="5198541" y="3154363"/>
            <a:ext cx="663964" cy="338554"/>
          </a:xfrm>
          <a:prstGeom prst="rect">
            <a:avLst/>
          </a:prstGeom>
          <a:noFill/>
        </p:spPr>
        <p:txBody>
          <a:bodyPr wrap="none" rtlCol="0">
            <a:spAutoFit/>
          </a:bodyPr>
          <a:lstStyle/>
          <a:p>
            <a:r>
              <a:rPr lang="en-GB" sz="1600" dirty="0">
                <a:solidFill>
                  <a:schemeClr val="tx2"/>
                </a:solidFill>
              </a:rPr>
              <a:t>NGOs</a:t>
            </a:r>
          </a:p>
        </p:txBody>
      </p:sp>
      <p:sp>
        <p:nvSpPr>
          <p:cNvPr id="90" name="Textfeld 89">
            <a:extLst>
              <a:ext uri="{FF2B5EF4-FFF2-40B4-BE49-F238E27FC236}">
                <a16:creationId xmlns:a16="http://schemas.microsoft.com/office/drawing/2014/main" xmlns="" id="{7A672199-5046-4447-94BC-CF916D1CDE54}"/>
              </a:ext>
            </a:extLst>
          </p:cNvPr>
          <p:cNvSpPr txBox="1"/>
          <p:nvPr/>
        </p:nvSpPr>
        <p:spPr>
          <a:xfrm>
            <a:off x="6116672" y="1943213"/>
            <a:ext cx="1112484" cy="338554"/>
          </a:xfrm>
          <a:prstGeom prst="rect">
            <a:avLst/>
          </a:prstGeom>
          <a:noFill/>
        </p:spPr>
        <p:txBody>
          <a:bodyPr wrap="none" rtlCol="0">
            <a:spAutoFit/>
          </a:bodyPr>
          <a:lstStyle/>
          <a:p>
            <a:r>
              <a:rPr lang="en-GB" sz="1600" dirty="0">
                <a:solidFill>
                  <a:schemeClr val="tx2"/>
                </a:solidFill>
              </a:rPr>
              <a:t>Consumers</a:t>
            </a:r>
          </a:p>
        </p:txBody>
      </p:sp>
      <p:sp>
        <p:nvSpPr>
          <p:cNvPr id="91" name="Textfeld 90">
            <a:extLst>
              <a:ext uri="{FF2B5EF4-FFF2-40B4-BE49-F238E27FC236}">
                <a16:creationId xmlns:a16="http://schemas.microsoft.com/office/drawing/2014/main" xmlns="" id="{59CF9703-E165-4EDD-B884-AFDFE3974E35}"/>
              </a:ext>
            </a:extLst>
          </p:cNvPr>
          <p:cNvSpPr txBox="1"/>
          <p:nvPr/>
        </p:nvSpPr>
        <p:spPr>
          <a:xfrm>
            <a:off x="7834048" y="1800175"/>
            <a:ext cx="1069716" cy="584775"/>
          </a:xfrm>
          <a:prstGeom prst="rect">
            <a:avLst/>
          </a:prstGeom>
          <a:noFill/>
        </p:spPr>
        <p:txBody>
          <a:bodyPr wrap="none" rtlCol="0">
            <a:spAutoFit/>
          </a:bodyPr>
          <a:lstStyle/>
          <a:p>
            <a:r>
              <a:rPr lang="en-GB" sz="1600" dirty="0">
                <a:solidFill>
                  <a:schemeClr val="tx2"/>
                </a:solidFill>
              </a:rPr>
              <a:t>Business </a:t>
            </a:r>
            <a:br>
              <a:rPr lang="en-GB" sz="1600" dirty="0">
                <a:solidFill>
                  <a:schemeClr val="tx2"/>
                </a:solidFill>
              </a:rPr>
            </a:br>
            <a:r>
              <a:rPr lang="en-GB" sz="1600" dirty="0">
                <a:solidFill>
                  <a:schemeClr val="tx2"/>
                </a:solidFill>
              </a:rPr>
              <a:t>Customers</a:t>
            </a:r>
          </a:p>
        </p:txBody>
      </p:sp>
      <p:sp>
        <p:nvSpPr>
          <p:cNvPr id="92" name="Textfeld 91">
            <a:extLst>
              <a:ext uri="{FF2B5EF4-FFF2-40B4-BE49-F238E27FC236}">
                <a16:creationId xmlns:a16="http://schemas.microsoft.com/office/drawing/2014/main" xmlns="" id="{CA685777-A173-4B46-BCF3-06A81A283839}"/>
              </a:ext>
            </a:extLst>
          </p:cNvPr>
          <p:cNvSpPr txBox="1"/>
          <p:nvPr/>
        </p:nvSpPr>
        <p:spPr>
          <a:xfrm>
            <a:off x="8944636" y="2568302"/>
            <a:ext cx="1570045" cy="338554"/>
          </a:xfrm>
          <a:prstGeom prst="rect">
            <a:avLst/>
          </a:prstGeom>
          <a:noFill/>
        </p:spPr>
        <p:txBody>
          <a:bodyPr wrap="none" rtlCol="0">
            <a:spAutoFit/>
          </a:bodyPr>
          <a:lstStyle/>
          <a:p>
            <a:r>
              <a:rPr lang="en-GB" sz="1600" dirty="0">
                <a:solidFill>
                  <a:schemeClr val="tx2"/>
                </a:solidFill>
              </a:rPr>
              <a:t>Business Partner</a:t>
            </a:r>
          </a:p>
        </p:txBody>
      </p:sp>
      <p:sp>
        <p:nvSpPr>
          <p:cNvPr id="93" name="Textfeld 92">
            <a:extLst>
              <a:ext uri="{FF2B5EF4-FFF2-40B4-BE49-F238E27FC236}">
                <a16:creationId xmlns:a16="http://schemas.microsoft.com/office/drawing/2014/main" xmlns="" id="{78027A12-0660-47C7-9A45-9CC53D17EF2C}"/>
              </a:ext>
            </a:extLst>
          </p:cNvPr>
          <p:cNvSpPr txBox="1"/>
          <p:nvPr/>
        </p:nvSpPr>
        <p:spPr>
          <a:xfrm>
            <a:off x="9161384" y="3058555"/>
            <a:ext cx="945772" cy="338554"/>
          </a:xfrm>
          <a:prstGeom prst="rect">
            <a:avLst/>
          </a:prstGeom>
          <a:noFill/>
        </p:spPr>
        <p:txBody>
          <a:bodyPr wrap="none" rtlCol="0">
            <a:spAutoFit/>
          </a:bodyPr>
          <a:lstStyle/>
          <a:p>
            <a:r>
              <a:rPr lang="en-GB" sz="1600" dirty="0">
                <a:solidFill>
                  <a:schemeClr val="tx2"/>
                </a:solidFill>
              </a:rPr>
              <a:t>Suppliers</a:t>
            </a:r>
          </a:p>
        </p:txBody>
      </p:sp>
      <p:sp>
        <p:nvSpPr>
          <p:cNvPr id="94" name="Textfeld 93">
            <a:extLst>
              <a:ext uri="{FF2B5EF4-FFF2-40B4-BE49-F238E27FC236}">
                <a16:creationId xmlns:a16="http://schemas.microsoft.com/office/drawing/2014/main" xmlns="" id="{2A6879EE-A8C4-4171-A917-769DA17CA14D}"/>
              </a:ext>
            </a:extLst>
          </p:cNvPr>
          <p:cNvSpPr txBox="1"/>
          <p:nvPr/>
        </p:nvSpPr>
        <p:spPr>
          <a:xfrm>
            <a:off x="9462843" y="4027056"/>
            <a:ext cx="936090" cy="338554"/>
          </a:xfrm>
          <a:prstGeom prst="rect">
            <a:avLst/>
          </a:prstGeom>
          <a:noFill/>
        </p:spPr>
        <p:txBody>
          <a:bodyPr wrap="none" rtlCol="0">
            <a:spAutoFit/>
          </a:bodyPr>
          <a:lstStyle/>
          <a:p>
            <a:r>
              <a:rPr lang="en-GB" sz="1600" dirty="0">
                <a:solidFill>
                  <a:schemeClr val="tx2"/>
                </a:solidFill>
              </a:rPr>
              <a:t>Investors</a:t>
            </a:r>
          </a:p>
        </p:txBody>
      </p:sp>
      <p:sp>
        <p:nvSpPr>
          <p:cNvPr id="95" name="Textfeld 94">
            <a:extLst>
              <a:ext uri="{FF2B5EF4-FFF2-40B4-BE49-F238E27FC236}">
                <a16:creationId xmlns:a16="http://schemas.microsoft.com/office/drawing/2014/main" xmlns="" id="{40882095-30D2-4500-A2B0-4DB066802F40}"/>
              </a:ext>
            </a:extLst>
          </p:cNvPr>
          <p:cNvSpPr txBox="1"/>
          <p:nvPr/>
        </p:nvSpPr>
        <p:spPr>
          <a:xfrm>
            <a:off x="9462843" y="4517309"/>
            <a:ext cx="673261" cy="338554"/>
          </a:xfrm>
          <a:prstGeom prst="rect">
            <a:avLst/>
          </a:prstGeom>
          <a:noFill/>
        </p:spPr>
        <p:txBody>
          <a:bodyPr wrap="none" rtlCol="0">
            <a:spAutoFit/>
          </a:bodyPr>
          <a:lstStyle/>
          <a:p>
            <a:r>
              <a:rPr lang="en-GB" sz="1600" dirty="0">
                <a:solidFill>
                  <a:schemeClr val="tx2"/>
                </a:solidFill>
              </a:rPr>
              <a:t>Banks</a:t>
            </a:r>
          </a:p>
        </p:txBody>
      </p:sp>
      <p:sp>
        <p:nvSpPr>
          <p:cNvPr id="96" name="Textfeld 95">
            <a:extLst>
              <a:ext uri="{FF2B5EF4-FFF2-40B4-BE49-F238E27FC236}">
                <a16:creationId xmlns:a16="http://schemas.microsoft.com/office/drawing/2014/main" xmlns="" id="{E726B5A6-B247-49DF-8C70-828FE6B9632E}"/>
              </a:ext>
            </a:extLst>
          </p:cNvPr>
          <p:cNvSpPr txBox="1"/>
          <p:nvPr/>
        </p:nvSpPr>
        <p:spPr>
          <a:xfrm>
            <a:off x="8684168" y="5533041"/>
            <a:ext cx="1932645" cy="338554"/>
          </a:xfrm>
          <a:prstGeom prst="rect">
            <a:avLst/>
          </a:prstGeom>
          <a:noFill/>
        </p:spPr>
        <p:txBody>
          <a:bodyPr wrap="none" rtlCol="0">
            <a:spAutoFit/>
          </a:bodyPr>
          <a:lstStyle/>
          <a:p>
            <a:r>
              <a:rPr lang="en-GB" sz="1600" dirty="0">
                <a:solidFill>
                  <a:schemeClr val="tx2"/>
                </a:solidFill>
              </a:rPr>
              <a:t>Science and research</a:t>
            </a:r>
          </a:p>
        </p:txBody>
      </p:sp>
      <p:sp>
        <p:nvSpPr>
          <p:cNvPr id="97" name="Textfeld 96">
            <a:extLst>
              <a:ext uri="{FF2B5EF4-FFF2-40B4-BE49-F238E27FC236}">
                <a16:creationId xmlns:a16="http://schemas.microsoft.com/office/drawing/2014/main" xmlns="" id="{E722C12A-5A32-488D-84D2-33BF46D9B9F8}"/>
              </a:ext>
            </a:extLst>
          </p:cNvPr>
          <p:cNvSpPr txBox="1"/>
          <p:nvPr/>
        </p:nvSpPr>
        <p:spPr>
          <a:xfrm>
            <a:off x="6707660" y="6241251"/>
            <a:ext cx="1828001" cy="584775"/>
          </a:xfrm>
          <a:prstGeom prst="rect">
            <a:avLst/>
          </a:prstGeom>
          <a:noFill/>
        </p:spPr>
        <p:txBody>
          <a:bodyPr wrap="none" rtlCol="0">
            <a:spAutoFit/>
          </a:bodyPr>
          <a:lstStyle/>
          <a:p>
            <a:r>
              <a:rPr lang="en-GB" sz="1600" dirty="0">
                <a:solidFill>
                  <a:schemeClr val="tx2"/>
                </a:solidFill>
              </a:rPr>
              <a:t>Young professionals</a:t>
            </a:r>
            <a:br>
              <a:rPr lang="en-GB" sz="1600" dirty="0">
                <a:solidFill>
                  <a:schemeClr val="tx2"/>
                </a:solidFill>
              </a:rPr>
            </a:br>
            <a:r>
              <a:rPr lang="en-GB" sz="1600" dirty="0">
                <a:solidFill>
                  <a:schemeClr val="tx2"/>
                </a:solidFill>
              </a:rPr>
              <a:t>and top performers</a:t>
            </a:r>
          </a:p>
        </p:txBody>
      </p:sp>
      <p:sp>
        <p:nvSpPr>
          <p:cNvPr id="98" name="Textfeld 97">
            <a:extLst>
              <a:ext uri="{FF2B5EF4-FFF2-40B4-BE49-F238E27FC236}">
                <a16:creationId xmlns:a16="http://schemas.microsoft.com/office/drawing/2014/main" xmlns="" id="{AEF4A2D3-080D-4E97-8DC5-CBC5613EC9B1}"/>
              </a:ext>
            </a:extLst>
          </p:cNvPr>
          <p:cNvSpPr txBox="1"/>
          <p:nvPr/>
        </p:nvSpPr>
        <p:spPr>
          <a:xfrm>
            <a:off x="4988614" y="5540379"/>
            <a:ext cx="1388393" cy="338554"/>
          </a:xfrm>
          <a:prstGeom prst="rect">
            <a:avLst/>
          </a:prstGeom>
          <a:noFill/>
        </p:spPr>
        <p:txBody>
          <a:bodyPr wrap="none" rtlCol="0">
            <a:spAutoFit/>
          </a:bodyPr>
          <a:lstStyle/>
          <a:p>
            <a:pPr algn="r"/>
            <a:r>
              <a:rPr lang="en-GB" sz="1600" dirty="0">
                <a:solidFill>
                  <a:schemeClr val="tx2"/>
                </a:solidFill>
              </a:rPr>
              <a:t>Political actors</a:t>
            </a:r>
          </a:p>
        </p:txBody>
      </p:sp>
    </p:spTree>
    <p:extLst>
      <p:ext uri="{BB962C8B-B14F-4D97-AF65-F5344CB8AC3E}">
        <p14:creationId xmlns:p14="http://schemas.microsoft.com/office/powerpoint/2010/main" val="6141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7144" y="531928"/>
            <a:ext cx="8852375" cy="697353"/>
          </a:xfrm>
        </p:spPr>
        <p:txBody>
          <a:bodyPr>
            <a:normAutofit/>
          </a:bodyPr>
          <a:lstStyle/>
          <a:p>
            <a:r>
              <a:rPr lang="en-GB" dirty="0"/>
              <a:t>Effective Communication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3647391" cy="532560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Effective communication is a process of exchanging ideas, thoughts, knowledge and information such that the purpose or intention is fulfilled in the best possible manner. In simple words, it is nothing but the presentation of views by the sender in a way best understood by the receiver.</a:t>
            </a:r>
          </a:p>
          <a:p>
            <a:pPr algn="l">
              <a:lnSpc>
                <a:spcPct val="100000"/>
              </a:lnSpc>
              <a:spcBef>
                <a:spcPts val="600"/>
              </a:spcBef>
            </a:pPr>
            <a:r>
              <a:rPr lang="en-GB" altLang="de-DE" sz="2200" b="1" dirty="0">
                <a:latin typeface="+mj-lt"/>
                <a:sym typeface="Wingdings" panose="05000000000000000000" pitchFamily="2" charset="2"/>
              </a:rPr>
              <a:t>It doesn’t matter what you say if you don’t say it right!</a:t>
            </a:r>
          </a:p>
          <a:p>
            <a:pPr algn="l">
              <a:lnSpc>
                <a:spcPts val="1500"/>
              </a:lnSpc>
              <a:spcBef>
                <a:spcPts val="600"/>
              </a:spcBef>
            </a:pPr>
            <a:endParaRPr lang="en-GB" altLang="de-DE" sz="2200" dirty="0">
              <a:latin typeface="+mj-lt"/>
              <a:sym typeface="Wingdings" panose="05000000000000000000" pitchFamily="2" charset="2"/>
            </a:endParaRPr>
          </a:p>
          <a:p>
            <a:pPr algn="l">
              <a:lnSpc>
                <a:spcPts val="1500"/>
              </a:lnSpc>
              <a:spcBef>
                <a:spcPts val="600"/>
              </a:spcBef>
            </a:pPr>
            <a:endParaRPr lang="en-GB" altLang="de-DE" sz="2200" dirty="0">
              <a:latin typeface="+mj-lt"/>
              <a:sym typeface="Wingdings" panose="05000000000000000000" pitchFamily="2" charset="2"/>
            </a:endParaRPr>
          </a:p>
          <a:p>
            <a:pPr algn="l">
              <a:lnSpc>
                <a:spcPts val="1500"/>
              </a:lnSpc>
              <a:spcBef>
                <a:spcPts val="600"/>
              </a:spcBef>
            </a:pPr>
            <a:endParaRPr lang="en-GB" altLang="de-DE" sz="2200" dirty="0">
              <a:latin typeface="+mj-lt"/>
            </a:endParaRPr>
          </a:p>
          <a:p>
            <a:pPr algn="l">
              <a:lnSpc>
                <a:spcPts val="1500"/>
              </a:lnSpc>
              <a:spcBef>
                <a:spcPts val="600"/>
              </a:spcBef>
            </a:pPr>
            <a:endParaRPr lang="en-GB" sz="2200" dirty="0">
              <a:latin typeface="+mj-lt"/>
              <a:sym typeface="Wingdings" panose="05000000000000000000" pitchFamily="2" charset="2"/>
            </a:endParaRPr>
          </a:p>
        </p:txBody>
      </p:sp>
      <p:sp>
        <p:nvSpPr>
          <p:cNvPr id="47" name="Freeform 5">
            <a:extLst>
              <a:ext uri="{FF2B5EF4-FFF2-40B4-BE49-F238E27FC236}">
                <a16:creationId xmlns:a16="http://schemas.microsoft.com/office/drawing/2014/main" xmlns="" id="{F0F355FB-616D-46B2-B5A2-078AC19FA443}"/>
              </a:ext>
            </a:extLst>
          </p:cNvPr>
          <p:cNvSpPr>
            <a:spLocks/>
          </p:cNvSpPr>
          <p:nvPr/>
        </p:nvSpPr>
        <p:spPr bwMode="auto">
          <a:xfrm>
            <a:off x="6093333" y="3524530"/>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8" name="Freeform 6">
            <a:extLst>
              <a:ext uri="{FF2B5EF4-FFF2-40B4-BE49-F238E27FC236}">
                <a16:creationId xmlns:a16="http://schemas.microsoft.com/office/drawing/2014/main" xmlns="" id="{82F8EF92-8F05-4D32-B1BD-A1B1FE93B4EB}"/>
              </a:ext>
            </a:extLst>
          </p:cNvPr>
          <p:cNvSpPr>
            <a:spLocks/>
          </p:cNvSpPr>
          <p:nvPr/>
        </p:nvSpPr>
        <p:spPr bwMode="auto">
          <a:xfrm>
            <a:off x="7753349" y="4426444"/>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49" name="Freeform 7">
            <a:extLst>
              <a:ext uri="{FF2B5EF4-FFF2-40B4-BE49-F238E27FC236}">
                <a16:creationId xmlns:a16="http://schemas.microsoft.com/office/drawing/2014/main" xmlns="" id="{E7287EA3-E378-430C-8547-27CE40E00876}"/>
              </a:ext>
            </a:extLst>
          </p:cNvPr>
          <p:cNvSpPr>
            <a:spLocks/>
          </p:cNvSpPr>
          <p:nvPr/>
        </p:nvSpPr>
        <p:spPr bwMode="auto">
          <a:xfrm>
            <a:off x="6093332" y="4426444"/>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0" name="Freeform 5">
            <a:extLst>
              <a:ext uri="{FF2B5EF4-FFF2-40B4-BE49-F238E27FC236}">
                <a16:creationId xmlns:a16="http://schemas.microsoft.com/office/drawing/2014/main" xmlns="" id="{4FF01DC9-631F-4C9B-A884-6BEE81104FB8}"/>
              </a:ext>
            </a:extLst>
          </p:cNvPr>
          <p:cNvSpPr>
            <a:spLocks/>
          </p:cNvSpPr>
          <p:nvPr/>
        </p:nvSpPr>
        <p:spPr bwMode="auto">
          <a:xfrm>
            <a:off x="6373643" y="3271179"/>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1" name="Freeform 6">
            <a:extLst>
              <a:ext uri="{FF2B5EF4-FFF2-40B4-BE49-F238E27FC236}">
                <a16:creationId xmlns:a16="http://schemas.microsoft.com/office/drawing/2014/main" xmlns="" id="{BCA0FCA0-8874-4116-A76F-0E69A565B90F}"/>
              </a:ext>
            </a:extLst>
          </p:cNvPr>
          <p:cNvSpPr>
            <a:spLocks/>
          </p:cNvSpPr>
          <p:nvPr/>
        </p:nvSpPr>
        <p:spPr bwMode="auto">
          <a:xfrm>
            <a:off x="7753350" y="4020797"/>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2" name="Freeform 7">
            <a:extLst>
              <a:ext uri="{FF2B5EF4-FFF2-40B4-BE49-F238E27FC236}">
                <a16:creationId xmlns:a16="http://schemas.microsoft.com/office/drawing/2014/main" xmlns="" id="{6A1CC2DF-A296-4D7B-8D09-F8B0175435A7}"/>
              </a:ext>
            </a:extLst>
          </p:cNvPr>
          <p:cNvSpPr>
            <a:spLocks/>
          </p:cNvSpPr>
          <p:nvPr/>
        </p:nvSpPr>
        <p:spPr bwMode="auto">
          <a:xfrm>
            <a:off x="6373643" y="4020797"/>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3" name="Freeform 19">
            <a:extLst>
              <a:ext uri="{FF2B5EF4-FFF2-40B4-BE49-F238E27FC236}">
                <a16:creationId xmlns:a16="http://schemas.microsoft.com/office/drawing/2014/main" xmlns="" id="{FD7A94C4-2C0F-4801-9376-DF7BF874279E}"/>
              </a:ext>
            </a:extLst>
          </p:cNvPr>
          <p:cNvSpPr>
            <a:spLocks/>
          </p:cNvSpPr>
          <p:nvPr/>
        </p:nvSpPr>
        <p:spPr bwMode="auto">
          <a:xfrm>
            <a:off x="6639048" y="3054923"/>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4" name="Freeform 20">
            <a:extLst>
              <a:ext uri="{FF2B5EF4-FFF2-40B4-BE49-F238E27FC236}">
                <a16:creationId xmlns:a16="http://schemas.microsoft.com/office/drawing/2014/main" xmlns="" id="{8D9CD0A4-347C-4037-A250-6909FE2114DC}"/>
              </a:ext>
            </a:extLst>
          </p:cNvPr>
          <p:cNvSpPr>
            <a:spLocks/>
          </p:cNvSpPr>
          <p:nvPr/>
        </p:nvSpPr>
        <p:spPr bwMode="auto">
          <a:xfrm>
            <a:off x="7751873" y="3659995"/>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5" name="Freeform 21">
            <a:extLst>
              <a:ext uri="{FF2B5EF4-FFF2-40B4-BE49-F238E27FC236}">
                <a16:creationId xmlns:a16="http://schemas.microsoft.com/office/drawing/2014/main" xmlns="" id="{BAFF470C-53B4-4FF9-92A5-17B4AAED2FCA}"/>
              </a:ext>
            </a:extLst>
          </p:cNvPr>
          <p:cNvSpPr>
            <a:spLocks/>
          </p:cNvSpPr>
          <p:nvPr/>
        </p:nvSpPr>
        <p:spPr bwMode="auto">
          <a:xfrm>
            <a:off x="6639048" y="3659995"/>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6" name="Freeform 11">
            <a:extLst>
              <a:ext uri="{FF2B5EF4-FFF2-40B4-BE49-F238E27FC236}">
                <a16:creationId xmlns:a16="http://schemas.microsoft.com/office/drawing/2014/main" xmlns="" id="{84818EF6-93B1-4FC1-A53D-95539C7B733C}"/>
              </a:ext>
            </a:extLst>
          </p:cNvPr>
          <p:cNvSpPr>
            <a:spLocks/>
          </p:cNvSpPr>
          <p:nvPr/>
        </p:nvSpPr>
        <p:spPr bwMode="auto">
          <a:xfrm>
            <a:off x="6965508" y="2959679"/>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57" name="Freeform 12">
            <a:extLst>
              <a:ext uri="{FF2B5EF4-FFF2-40B4-BE49-F238E27FC236}">
                <a16:creationId xmlns:a16="http://schemas.microsoft.com/office/drawing/2014/main" xmlns="" id="{05B35309-613F-4568-AF80-F9AA5B303ED8}"/>
              </a:ext>
            </a:extLst>
          </p:cNvPr>
          <p:cNvSpPr>
            <a:spLocks/>
          </p:cNvSpPr>
          <p:nvPr/>
        </p:nvSpPr>
        <p:spPr bwMode="auto">
          <a:xfrm>
            <a:off x="7752365" y="3387712"/>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3" name="Freeform 13">
            <a:extLst>
              <a:ext uri="{FF2B5EF4-FFF2-40B4-BE49-F238E27FC236}">
                <a16:creationId xmlns:a16="http://schemas.microsoft.com/office/drawing/2014/main" xmlns="" id="{4B10F73F-C66B-46F8-9717-2C3D3E8570D6}"/>
              </a:ext>
            </a:extLst>
          </p:cNvPr>
          <p:cNvSpPr>
            <a:spLocks/>
          </p:cNvSpPr>
          <p:nvPr/>
        </p:nvSpPr>
        <p:spPr bwMode="auto">
          <a:xfrm>
            <a:off x="6965509" y="3387712"/>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5" name="Freeform 14">
            <a:extLst>
              <a:ext uri="{FF2B5EF4-FFF2-40B4-BE49-F238E27FC236}">
                <a16:creationId xmlns:a16="http://schemas.microsoft.com/office/drawing/2014/main" xmlns="" id="{89E3B134-5F7E-492F-9086-F22C50CCEBF0}"/>
              </a:ext>
            </a:extLst>
          </p:cNvPr>
          <p:cNvSpPr>
            <a:spLocks/>
          </p:cNvSpPr>
          <p:nvPr/>
        </p:nvSpPr>
        <p:spPr bwMode="auto">
          <a:xfrm>
            <a:off x="7196937" y="2762470"/>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6" name="Freeform 15">
            <a:extLst>
              <a:ext uri="{FF2B5EF4-FFF2-40B4-BE49-F238E27FC236}">
                <a16:creationId xmlns:a16="http://schemas.microsoft.com/office/drawing/2014/main" xmlns="" id="{2CB95333-2AF2-4F0A-8AB2-AA18E372A7E5}"/>
              </a:ext>
            </a:extLst>
          </p:cNvPr>
          <p:cNvSpPr>
            <a:spLocks/>
          </p:cNvSpPr>
          <p:nvPr/>
        </p:nvSpPr>
        <p:spPr bwMode="auto">
          <a:xfrm>
            <a:off x="7753351" y="3066127"/>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7" name="Freeform 16">
            <a:extLst>
              <a:ext uri="{FF2B5EF4-FFF2-40B4-BE49-F238E27FC236}">
                <a16:creationId xmlns:a16="http://schemas.microsoft.com/office/drawing/2014/main" xmlns="" id="{68708D60-C497-4126-9914-7602ADDDF958}"/>
              </a:ext>
            </a:extLst>
          </p:cNvPr>
          <p:cNvSpPr>
            <a:spLocks/>
          </p:cNvSpPr>
          <p:nvPr/>
        </p:nvSpPr>
        <p:spPr bwMode="auto">
          <a:xfrm>
            <a:off x="7196937" y="3066127"/>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8" name="Freeform 17">
            <a:extLst>
              <a:ext uri="{FF2B5EF4-FFF2-40B4-BE49-F238E27FC236}">
                <a16:creationId xmlns:a16="http://schemas.microsoft.com/office/drawing/2014/main" xmlns="" id="{F39CD3E2-0875-4399-8324-4237EEC49317}"/>
              </a:ext>
            </a:extLst>
          </p:cNvPr>
          <p:cNvSpPr>
            <a:spLocks/>
          </p:cNvSpPr>
          <p:nvPr/>
        </p:nvSpPr>
        <p:spPr bwMode="auto">
          <a:xfrm>
            <a:off x="7305265" y="2571985"/>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sp>
        <p:nvSpPr>
          <p:cNvPr id="69" name="Freeform 18">
            <a:extLst>
              <a:ext uri="{FF2B5EF4-FFF2-40B4-BE49-F238E27FC236}">
                <a16:creationId xmlns:a16="http://schemas.microsoft.com/office/drawing/2014/main" xmlns="" id="{8AF56E13-B18C-4E9E-B315-E8D85D1AA0DE}"/>
              </a:ext>
            </a:extLst>
          </p:cNvPr>
          <p:cNvSpPr>
            <a:spLocks/>
          </p:cNvSpPr>
          <p:nvPr/>
        </p:nvSpPr>
        <p:spPr bwMode="auto">
          <a:xfrm>
            <a:off x="7305265" y="2571985"/>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p>
        </p:txBody>
      </p:sp>
      <p:cxnSp>
        <p:nvCxnSpPr>
          <p:cNvPr id="70" name="Straight Arrow Connector 28">
            <a:extLst>
              <a:ext uri="{FF2B5EF4-FFF2-40B4-BE49-F238E27FC236}">
                <a16:creationId xmlns:a16="http://schemas.microsoft.com/office/drawing/2014/main" xmlns="" id="{EC982ED2-8836-4276-B089-BDA63FD407CB}"/>
              </a:ext>
            </a:extLst>
          </p:cNvPr>
          <p:cNvCxnSpPr>
            <a:cxnSpLocks/>
          </p:cNvCxnSpPr>
          <p:nvPr/>
        </p:nvCxnSpPr>
        <p:spPr>
          <a:xfrm>
            <a:off x="7754319" y="257281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Arrow Connector 32">
            <a:extLst>
              <a:ext uri="{FF2B5EF4-FFF2-40B4-BE49-F238E27FC236}">
                <a16:creationId xmlns:a16="http://schemas.microsoft.com/office/drawing/2014/main" xmlns="" id="{3B8001E1-0AA5-4AFD-8077-F458A8496B5B}"/>
              </a:ext>
            </a:extLst>
          </p:cNvPr>
          <p:cNvCxnSpPr>
            <a:cxnSpLocks/>
          </p:cNvCxnSpPr>
          <p:nvPr/>
        </p:nvCxnSpPr>
        <p:spPr>
          <a:xfrm rot="10800000">
            <a:off x="5789211" y="366409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72" name="Subtitle 2">
            <a:extLst>
              <a:ext uri="{FF2B5EF4-FFF2-40B4-BE49-F238E27FC236}">
                <a16:creationId xmlns:a16="http://schemas.microsoft.com/office/drawing/2014/main" xmlns="" id="{E16D82F6-8727-4A30-8BD0-10AE414034FD}"/>
              </a:ext>
            </a:extLst>
          </p:cNvPr>
          <p:cNvSpPr txBox="1">
            <a:spLocks/>
          </p:cNvSpPr>
          <p:nvPr/>
        </p:nvSpPr>
        <p:spPr>
          <a:xfrm>
            <a:off x="9486748" y="2753385"/>
            <a:ext cx="1833109" cy="28865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dirty="0">
                <a:solidFill>
                  <a:schemeClr val="tx1"/>
                </a:solidFill>
                <a:latin typeface="+mj-lt"/>
                <a:ea typeface="Open Sans Light" panose="020B0306030504020204" pitchFamily="34" charset="0"/>
                <a:cs typeface="Open Sans Light" panose="020B0306030504020204" pitchFamily="34" charset="0"/>
              </a:rPr>
              <a:t>7%</a:t>
            </a:r>
          </a:p>
        </p:txBody>
      </p:sp>
      <p:sp>
        <p:nvSpPr>
          <p:cNvPr id="73" name="TextBox 47">
            <a:extLst>
              <a:ext uri="{FF2B5EF4-FFF2-40B4-BE49-F238E27FC236}">
                <a16:creationId xmlns:a16="http://schemas.microsoft.com/office/drawing/2014/main" xmlns="" id="{ACB7990E-DEAF-4807-9240-80C8A39CB4A3}"/>
              </a:ext>
            </a:extLst>
          </p:cNvPr>
          <p:cNvSpPr txBox="1"/>
          <p:nvPr/>
        </p:nvSpPr>
        <p:spPr>
          <a:xfrm>
            <a:off x="8705861" y="2256227"/>
            <a:ext cx="1912703" cy="461665"/>
          </a:xfrm>
          <a:prstGeom prst="rect">
            <a:avLst/>
          </a:prstGeom>
          <a:noFill/>
        </p:spPr>
        <p:txBody>
          <a:bodyPr wrap="none" rtlCol="0" anchor="ctr" anchorCtr="0">
            <a:spAutoFit/>
          </a:bodyPr>
          <a:lstStyle/>
          <a:p>
            <a:r>
              <a:rPr lang="en-GB" sz="2400" b="1" dirty="0">
                <a:solidFill>
                  <a:schemeClr val="tx2"/>
                </a:solidFill>
                <a:latin typeface="+mj-lt"/>
                <a:ea typeface="League Spartan" charset="0"/>
                <a:cs typeface="Poppins" pitchFamily="2" charset="77"/>
              </a:rPr>
              <a:t>What you say!</a:t>
            </a:r>
          </a:p>
        </p:txBody>
      </p:sp>
      <p:sp>
        <p:nvSpPr>
          <p:cNvPr id="74" name="Subtitle 2">
            <a:extLst>
              <a:ext uri="{FF2B5EF4-FFF2-40B4-BE49-F238E27FC236}">
                <a16:creationId xmlns:a16="http://schemas.microsoft.com/office/drawing/2014/main" xmlns="" id="{054BC39C-B526-4C2E-BBB2-07AA5622E21E}"/>
              </a:ext>
            </a:extLst>
          </p:cNvPr>
          <p:cNvSpPr txBox="1">
            <a:spLocks/>
          </p:cNvSpPr>
          <p:nvPr/>
        </p:nvSpPr>
        <p:spPr>
          <a:xfrm>
            <a:off x="3836990" y="3773102"/>
            <a:ext cx="1833109" cy="3021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2800" dirty="0">
                <a:solidFill>
                  <a:schemeClr val="tx1"/>
                </a:solidFill>
                <a:latin typeface="+mj-lt"/>
                <a:ea typeface="Open Sans Light" panose="020B0306030504020204" pitchFamily="34" charset="0"/>
                <a:cs typeface="Open Sans Light" panose="020B0306030504020204" pitchFamily="34" charset="0"/>
              </a:rPr>
              <a:t>93%</a:t>
            </a:r>
          </a:p>
        </p:txBody>
      </p:sp>
      <p:sp>
        <p:nvSpPr>
          <p:cNvPr id="75" name="TextBox 55">
            <a:extLst>
              <a:ext uri="{FF2B5EF4-FFF2-40B4-BE49-F238E27FC236}">
                <a16:creationId xmlns:a16="http://schemas.microsoft.com/office/drawing/2014/main" xmlns="" id="{F8F043D5-D963-47DB-8454-EA1F30E828CB}"/>
              </a:ext>
            </a:extLst>
          </p:cNvPr>
          <p:cNvSpPr txBox="1"/>
          <p:nvPr/>
        </p:nvSpPr>
        <p:spPr>
          <a:xfrm>
            <a:off x="4371491" y="3156879"/>
            <a:ext cx="2040880" cy="461665"/>
          </a:xfrm>
          <a:prstGeom prst="rect">
            <a:avLst/>
          </a:prstGeom>
          <a:noFill/>
        </p:spPr>
        <p:txBody>
          <a:bodyPr wrap="none" rtlCol="0" anchor="ctr" anchorCtr="0">
            <a:spAutoFit/>
          </a:bodyPr>
          <a:lstStyle/>
          <a:p>
            <a:pPr algn="r"/>
            <a:r>
              <a:rPr lang="en-GB" sz="2400" b="1" dirty="0">
                <a:solidFill>
                  <a:schemeClr val="tx2"/>
                </a:solidFill>
                <a:latin typeface="+mj-lt"/>
                <a:ea typeface="League Spartan" charset="0"/>
                <a:cs typeface="Poppins" pitchFamily="2" charset="77"/>
              </a:rPr>
              <a:t>How you say it!</a:t>
            </a:r>
          </a:p>
        </p:txBody>
      </p:sp>
    </p:spTree>
    <p:extLst>
      <p:ext uri="{BB962C8B-B14F-4D97-AF65-F5344CB8AC3E}">
        <p14:creationId xmlns:p14="http://schemas.microsoft.com/office/powerpoint/2010/main" val="2419641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8186" y="524626"/>
            <a:ext cx="8852375" cy="697353"/>
          </a:xfrm>
        </p:spPr>
        <p:txBody>
          <a:bodyPr>
            <a:normAutofit/>
          </a:bodyPr>
          <a:lstStyle/>
          <a:p>
            <a:r>
              <a:rPr lang="en-GB" dirty="0"/>
              <a:t>Importance of Communication in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4496736" cy="4333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The main goal of every workplace crisis communication strategy is to enable seamless communication during crisis within an organization. </a:t>
            </a:r>
          </a:p>
          <a:p>
            <a:pPr algn="l">
              <a:lnSpc>
                <a:spcPct val="100000"/>
              </a:lnSpc>
              <a:spcBef>
                <a:spcPts val="600"/>
              </a:spcBef>
            </a:pPr>
            <a:r>
              <a:rPr lang="en-GB" altLang="de-DE" sz="2200" dirty="0">
                <a:latin typeface="+mj-lt"/>
              </a:rPr>
              <a:t>Messages used in crisis communication are meant to provide employees with the knowledge needed to make the right decisions during crisis</a:t>
            </a:r>
          </a:p>
          <a:p>
            <a:pPr algn="l">
              <a:lnSpc>
                <a:spcPct val="100000"/>
              </a:lnSpc>
              <a:spcBef>
                <a:spcPts val="600"/>
              </a:spcBef>
            </a:pPr>
            <a:endParaRPr lang="en-GB" altLang="de-DE" sz="2200" dirty="0">
              <a:latin typeface="+mj-lt"/>
            </a:endParaRPr>
          </a:p>
          <a:p>
            <a:pPr algn="l">
              <a:lnSpc>
                <a:spcPct val="100000"/>
              </a:lnSpc>
              <a:spcBef>
                <a:spcPts val="600"/>
              </a:spcBef>
            </a:pPr>
            <a:r>
              <a:rPr lang="en-GB" altLang="de-DE" sz="2200" dirty="0">
                <a:latin typeface="+mj-lt"/>
              </a:rPr>
              <a:t>Major thoughts to remember:</a:t>
            </a:r>
          </a:p>
          <a:p>
            <a:pPr algn="l">
              <a:lnSpc>
                <a:spcPts val="1500"/>
              </a:lnSpc>
              <a:spcBef>
                <a:spcPts val="600"/>
              </a:spcBef>
            </a:pPr>
            <a:endParaRPr lang="en-GB" sz="2200" dirty="0">
              <a:latin typeface="+mj-lt"/>
              <a:sym typeface="Wingdings" panose="05000000000000000000" pitchFamily="2" charset="2"/>
            </a:endParaRPr>
          </a:p>
        </p:txBody>
      </p:sp>
      <p:sp>
        <p:nvSpPr>
          <p:cNvPr id="28" name="Freeform 3">
            <a:extLst>
              <a:ext uri="{FF2B5EF4-FFF2-40B4-BE49-F238E27FC236}">
                <a16:creationId xmlns:a16="http://schemas.microsoft.com/office/drawing/2014/main" xmlns="" id="{73E580C7-09E5-4245-890F-13366123B35A}"/>
              </a:ext>
            </a:extLst>
          </p:cNvPr>
          <p:cNvSpPr>
            <a:spLocks noChangeArrowheads="1"/>
          </p:cNvSpPr>
          <p:nvPr/>
        </p:nvSpPr>
        <p:spPr bwMode="auto">
          <a:xfrm>
            <a:off x="5962642" y="2113237"/>
            <a:ext cx="5560427" cy="981414"/>
          </a:xfrm>
          <a:custGeom>
            <a:avLst/>
            <a:gdLst>
              <a:gd name="T0" fmla="*/ 533 w 8894"/>
              <a:gd name="T1" fmla="*/ 714 h 1571"/>
              <a:gd name="T2" fmla="*/ 55 w 8894"/>
              <a:gd name="T3" fmla="*/ 154 h 1571"/>
              <a:gd name="T4" fmla="*/ 55 w 8894"/>
              <a:gd name="T5" fmla="*/ 154 h 1571"/>
              <a:gd name="T6" fmla="*/ 126 w 8894"/>
              <a:gd name="T7" fmla="*/ 0 h 1571"/>
              <a:gd name="T8" fmla="*/ 8249 w 8894"/>
              <a:gd name="T9" fmla="*/ 0 h 1571"/>
              <a:gd name="T10" fmla="*/ 8249 w 8894"/>
              <a:gd name="T11" fmla="*/ 0 h 1571"/>
              <a:gd name="T12" fmla="*/ 8322 w 8894"/>
              <a:gd name="T13" fmla="*/ 35 h 1571"/>
              <a:gd name="T14" fmla="*/ 8866 w 8894"/>
              <a:gd name="T15" fmla="*/ 717 h 1571"/>
              <a:gd name="T16" fmla="*/ 8866 w 8894"/>
              <a:gd name="T17" fmla="*/ 717 h 1571"/>
              <a:gd name="T18" fmla="*/ 8867 w 8894"/>
              <a:gd name="T19" fmla="*/ 832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4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4"/>
                </a:moveTo>
                <a:lnTo>
                  <a:pt x="55" y="154"/>
                </a:lnTo>
                <a:lnTo>
                  <a:pt x="55" y="154"/>
                </a:lnTo>
                <a:cubicBezTo>
                  <a:pt x="3" y="94"/>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4"/>
                </a:lnTo>
                <a:lnTo>
                  <a:pt x="8322" y="1534"/>
                </a:lnTo>
                <a:cubicBezTo>
                  <a:pt x="8304" y="1556"/>
                  <a:pt x="8277" y="1570"/>
                  <a:pt x="8248" y="1570"/>
                </a:cubicBezTo>
                <a:lnTo>
                  <a:pt x="122" y="1570"/>
                </a:lnTo>
                <a:lnTo>
                  <a:pt x="122" y="1570"/>
                </a:lnTo>
                <a:cubicBezTo>
                  <a:pt x="43" y="1570"/>
                  <a:pt x="0" y="1478"/>
                  <a:pt x="51" y="1417"/>
                </a:cubicBezTo>
                <a:lnTo>
                  <a:pt x="534" y="835"/>
                </a:lnTo>
                <a:lnTo>
                  <a:pt x="534" y="835"/>
                </a:lnTo>
                <a:cubicBezTo>
                  <a:pt x="563" y="800"/>
                  <a:pt x="563" y="749"/>
                  <a:pt x="533" y="714"/>
                </a:cubicBezTo>
              </a:path>
            </a:pathLst>
          </a:custGeom>
          <a:solidFill>
            <a:srgbClr val="DDE3A0"/>
          </a:solidFill>
          <a:ln>
            <a:noFill/>
          </a:ln>
          <a:effectLst/>
        </p:spPr>
        <p:txBody>
          <a:bodyPr wrap="none" anchor="ctr"/>
          <a:lstStyle/>
          <a:p>
            <a:endParaRPr lang="en-GB" sz="1400" dirty="0">
              <a:latin typeface="+mj-lt"/>
            </a:endParaRPr>
          </a:p>
        </p:txBody>
      </p:sp>
      <p:sp>
        <p:nvSpPr>
          <p:cNvPr id="29" name="Freeform 7">
            <a:extLst>
              <a:ext uri="{FF2B5EF4-FFF2-40B4-BE49-F238E27FC236}">
                <a16:creationId xmlns:a16="http://schemas.microsoft.com/office/drawing/2014/main" xmlns="" id="{8D06B1F9-B711-4ABE-B259-7D7294EB36F3}"/>
              </a:ext>
            </a:extLst>
          </p:cNvPr>
          <p:cNvSpPr>
            <a:spLocks noChangeArrowheads="1"/>
          </p:cNvSpPr>
          <p:nvPr/>
        </p:nvSpPr>
        <p:spPr bwMode="auto">
          <a:xfrm>
            <a:off x="5962642" y="3450275"/>
            <a:ext cx="5560427" cy="981414"/>
          </a:xfrm>
          <a:custGeom>
            <a:avLst/>
            <a:gdLst>
              <a:gd name="T0" fmla="*/ 533 w 8894"/>
              <a:gd name="T1" fmla="*/ 715 h 1571"/>
              <a:gd name="T2" fmla="*/ 55 w 8894"/>
              <a:gd name="T3" fmla="*/ 155 h 1571"/>
              <a:gd name="T4" fmla="*/ 55 w 8894"/>
              <a:gd name="T5" fmla="*/ 155 h 1571"/>
              <a:gd name="T6" fmla="*/ 126 w 8894"/>
              <a:gd name="T7" fmla="*/ 0 h 1571"/>
              <a:gd name="T8" fmla="*/ 8249 w 8894"/>
              <a:gd name="T9" fmla="*/ 0 h 1571"/>
              <a:gd name="T10" fmla="*/ 8249 w 8894"/>
              <a:gd name="T11" fmla="*/ 0 h 1571"/>
              <a:gd name="T12" fmla="*/ 8322 w 8894"/>
              <a:gd name="T13" fmla="*/ 36 h 1571"/>
              <a:gd name="T14" fmla="*/ 8866 w 8894"/>
              <a:gd name="T15" fmla="*/ 717 h 1571"/>
              <a:gd name="T16" fmla="*/ 8866 w 8894"/>
              <a:gd name="T17" fmla="*/ 717 h 1571"/>
              <a:gd name="T18" fmla="*/ 8867 w 8894"/>
              <a:gd name="T19" fmla="*/ 833 h 1571"/>
              <a:gd name="T20" fmla="*/ 8322 w 8894"/>
              <a:gd name="T21" fmla="*/ 1534 h 1571"/>
              <a:gd name="T22" fmla="*/ 8322 w 8894"/>
              <a:gd name="T23" fmla="*/ 1534 h 1571"/>
              <a:gd name="T24" fmla="*/ 8248 w 8894"/>
              <a:gd name="T25" fmla="*/ 1570 h 1571"/>
              <a:gd name="T26" fmla="*/ 122 w 8894"/>
              <a:gd name="T27" fmla="*/ 1570 h 1571"/>
              <a:gd name="T28" fmla="*/ 122 w 8894"/>
              <a:gd name="T29" fmla="*/ 1570 h 1571"/>
              <a:gd name="T30" fmla="*/ 51 w 8894"/>
              <a:gd name="T31" fmla="*/ 1417 h 1571"/>
              <a:gd name="T32" fmla="*/ 534 w 8894"/>
              <a:gd name="T33" fmla="*/ 835 h 1571"/>
              <a:gd name="T34" fmla="*/ 534 w 8894"/>
              <a:gd name="T35" fmla="*/ 835 h 1571"/>
              <a:gd name="T36" fmla="*/ 533 w 8894"/>
              <a:gd name="T37" fmla="*/ 715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1">
                <a:moveTo>
                  <a:pt x="533" y="715"/>
                </a:moveTo>
                <a:lnTo>
                  <a:pt x="55" y="155"/>
                </a:lnTo>
                <a:lnTo>
                  <a:pt x="55" y="155"/>
                </a:lnTo>
                <a:cubicBezTo>
                  <a:pt x="3" y="94"/>
                  <a:pt x="46" y="0"/>
                  <a:pt x="126" y="0"/>
                </a:cubicBezTo>
                <a:lnTo>
                  <a:pt x="8249" y="0"/>
                </a:lnTo>
                <a:lnTo>
                  <a:pt x="8249" y="0"/>
                </a:lnTo>
                <a:cubicBezTo>
                  <a:pt x="8277" y="0"/>
                  <a:pt x="8304" y="13"/>
                  <a:pt x="8322" y="36"/>
                </a:cubicBezTo>
                <a:lnTo>
                  <a:pt x="8866" y="717"/>
                </a:lnTo>
                <a:lnTo>
                  <a:pt x="8866" y="717"/>
                </a:lnTo>
                <a:cubicBezTo>
                  <a:pt x="8893" y="751"/>
                  <a:pt x="8893" y="799"/>
                  <a:pt x="8867" y="833"/>
                </a:cubicBezTo>
                <a:lnTo>
                  <a:pt x="8322" y="1534"/>
                </a:lnTo>
                <a:lnTo>
                  <a:pt x="8322" y="1534"/>
                </a:lnTo>
                <a:cubicBezTo>
                  <a:pt x="8304" y="1557"/>
                  <a:pt x="8277" y="1570"/>
                  <a:pt x="8248" y="1570"/>
                </a:cubicBezTo>
                <a:lnTo>
                  <a:pt x="122" y="1570"/>
                </a:lnTo>
                <a:lnTo>
                  <a:pt x="122" y="1570"/>
                </a:lnTo>
                <a:cubicBezTo>
                  <a:pt x="43" y="1570"/>
                  <a:pt x="0" y="1478"/>
                  <a:pt x="51" y="1417"/>
                </a:cubicBezTo>
                <a:lnTo>
                  <a:pt x="534" y="835"/>
                </a:lnTo>
                <a:lnTo>
                  <a:pt x="534" y="835"/>
                </a:lnTo>
                <a:cubicBezTo>
                  <a:pt x="563" y="800"/>
                  <a:pt x="563" y="749"/>
                  <a:pt x="533" y="715"/>
                </a:cubicBezTo>
              </a:path>
            </a:pathLst>
          </a:custGeom>
          <a:solidFill>
            <a:schemeClr val="bg1">
              <a:lumMod val="50000"/>
            </a:schemeClr>
          </a:solidFill>
          <a:ln>
            <a:noFill/>
          </a:ln>
          <a:effectLst/>
        </p:spPr>
        <p:txBody>
          <a:bodyPr wrap="none" anchor="ctr"/>
          <a:lstStyle/>
          <a:p>
            <a:endParaRPr lang="en-GB" sz="1400" dirty="0">
              <a:latin typeface="+mj-lt"/>
            </a:endParaRPr>
          </a:p>
        </p:txBody>
      </p:sp>
      <p:sp>
        <p:nvSpPr>
          <p:cNvPr id="30" name="Freeform 11">
            <a:extLst>
              <a:ext uri="{FF2B5EF4-FFF2-40B4-BE49-F238E27FC236}">
                <a16:creationId xmlns:a16="http://schemas.microsoft.com/office/drawing/2014/main" xmlns="" id="{EBFCEA3E-2DC2-42D9-A299-DD553EA6B0D3}"/>
              </a:ext>
            </a:extLst>
          </p:cNvPr>
          <p:cNvSpPr>
            <a:spLocks noChangeArrowheads="1"/>
          </p:cNvSpPr>
          <p:nvPr/>
        </p:nvSpPr>
        <p:spPr bwMode="auto">
          <a:xfrm>
            <a:off x="5962642" y="4781801"/>
            <a:ext cx="5560427" cy="981414"/>
          </a:xfrm>
          <a:custGeom>
            <a:avLst/>
            <a:gdLst>
              <a:gd name="T0" fmla="*/ 533 w 8894"/>
              <a:gd name="T1" fmla="*/ 714 h 1570"/>
              <a:gd name="T2" fmla="*/ 55 w 8894"/>
              <a:gd name="T3" fmla="*/ 154 h 1570"/>
              <a:gd name="T4" fmla="*/ 55 w 8894"/>
              <a:gd name="T5" fmla="*/ 154 h 1570"/>
              <a:gd name="T6" fmla="*/ 126 w 8894"/>
              <a:gd name="T7" fmla="*/ 0 h 1570"/>
              <a:gd name="T8" fmla="*/ 8249 w 8894"/>
              <a:gd name="T9" fmla="*/ 0 h 1570"/>
              <a:gd name="T10" fmla="*/ 8249 w 8894"/>
              <a:gd name="T11" fmla="*/ 0 h 1570"/>
              <a:gd name="T12" fmla="*/ 8322 w 8894"/>
              <a:gd name="T13" fmla="*/ 35 h 1570"/>
              <a:gd name="T14" fmla="*/ 8866 w 8894"/>
              <a:gd name="T15" fmla="*/ 717 h 1570"/>
              <a:gd name="T16" fmla="*/ 8866 w 8894"/>
              <a:gd name="T17" fmla="*/ 717 h 1570"/>
              <a:gd name="T18" fmla="*/ 8867 w 8894"/>
              <a:gd name="T19" fmla="*/ 832 h 1570"/>
              <a:gd name="T20" fmla="*/ 8322 w 8894"/>
              <a:gd name="T21" fmla="*/ 1533 h 1570"/>
              <a:gd name="T22" fmla="*/ 8322 w 8894"/>
              <a:gd name="T23" fmla="*/ 1533 h 1570"/>
              <a:gd name="T24" fmla="*/ 8248 w 8894"/>
              <a:gd name="T25" fmla="*/ 1569 h 1570"/>
              <a:gd name="T26" fmla="*/ 122 w 8894"/>
              <a:gd name="T27" fmla="*/ 1569 h 1570"/>
              <a:gd name="T28" fmla="*/ 122 w 8894"/>
              <a:gd name="T29" fmla="*/ 1569 h 1570"/>
              <a:gd name="T30" fmla="*/ 51 w 8894"/>
              <a:gd name="T31" fmla="*/ 1416 h 1570"/>
              <a:gd name="T32" fmla="*/ 534 w 8894"/>
              <a:gd name="T33" fmla="*/ 834 h 1570"/>
              <a:gd name="T34" fmla="*/ 534 w 8894"/>
              <a:gd name="T35" fmla="*/ 834 h 1570"/>
              <a:gd name="T36" fmla="*/ 533 w 8894"/>
              <a:gd name="T37" fmla="*/ 714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4" h="1570">
                <a:moveTo>
                  <a:pt x="533" y="714"/>
                </a:moveTo>
                <a:lnTo>
                  <a:pt x="55" y="154"/>
                </a:lnTo>
                <a:lnTo>
                  <a:pt x="55" y="154"/>
                </a:lnTo>
                <a:cubicBezTo>
                  <a:pt x="3" y="93"/>
                  <a:pt x="46" y="0"/>
                  <a:pt x="126" y="0"/>
                </a:cubicBezTo>
                <a:lnTo>
                  <a:pt x="8249" y="0"/>
                </a:lnTo>
                <a:lnTo>
                  <a:pt x="8249" y="0"/>
                </a:lnTo>
                <a:cubicBezTo>
                  <a:pt x="8277" y="0"/>
                  <a:pt x="8304" y="13"/>
                  <a:pt x="8322" y="35"/>
                </a:cubicBezTo>
                <a:lnTo>
                  <a:pt x="8866" y="717"/>
                </a:lnTo>
                <a:lnTo>
                  <a:pt x="8866" y="717"/>
                </a:lnTo>
                <a:cubicBezTo>
                  <a:pt x="8893" y="750"/>
                  <a:pt x="8893" y="798"/>
                  <a:pt x="8867" y="832"/>
                </a:cubicBezTo>
                <a:lnTo>
                  <a:pt x="8322" y="1533"/>
                </a:lnTo>
                <a:lnTo>
                  <a:pt x="8322" y="1533"/>
                </a:lnTo>
                <a:cubicBezTo>
                  <a:pt x="8304" y="1557"/>
                  <a:pt x="8277" y="1569"/>
                  <a:pt x="8248" y="1569"/>
                </a:cubicBezTo>
                <a:lnTo>
                  <a:pt x="122" y="1569"/>
                </a:lnTo>
                <a:lnTo>
                  <a:pt x="122" y="1569"/>
                </a:lnTo>
                <a:cubicBezTo>
                  <a:pt x="43" y="1569"/>
                  <a:pt x="0" y="1478"/>
                  <a:pt x="51" y="1416"/>
                </a:cubicBezTo>
                <a:lnTo>
                  <a:pt x="534" y="834"/>
                </a:lnTo>
                <a:lnTo>
                  <a:pt x="534" y="834"/>
                </a:lnTo>
                <a:cubicBezTo>
                  <a:pt x="563" y="799"/>
                  <a:pt x="563" y="749"/>
                  <a:pt x="533" y="714"/>
                </a:cubicBezTo>
              </a:path>
            </a:pathLst>
          </a:custGeom>
          <a:solidFill>
            <a:srgbClr val="C01F75"/>
          </a:solidFill>
          <a:ln>
            <a:noFill/>
          </a:ln>
          <a:effectLst/>
        </p:spPr>
        <p:txBody>
          <a:bodyPr wrap="none" anchor="ctr"/>
          <a:lstStyle/>
          <a:p>
            <a:endParaRPr lang="en-GB" sz="1400" dirty="0">
              <a:latin typeface="+mj-lt"/>
            </a:endParaRPr>
          </a:p>
        </p:txBody>
      </p:sp>
      <p:sp>
        <p:nvSpPr>
          <p:cNvPr id="31" name="TextBox 7">
            <a:extLst>
              <a:ext uri="{FF2B5EF4-FFF2-40B4-BE49-F238E27FC236}">
                <a16:creationId xmlns:a16="http://schemas.microsoft.com/office/drawing/2014/main" xmlns="" id="{FC61B4F9-C788-4685-A878-017DDD13A2C2}"/>
              </a:ext>
            </a:extLst>
          </p:cNvPr>
          <p:cNvSpPr txBox="1"/>
          <p:nvPr/>
        </p:nvSpPr>
        <p:spPr>
          <a:xfrm>
            <a:off x="10549025" y="2365417"/>
            <a:ext cx="505268" cy="477054"/>
          </a:xfrm>
          <a:prstGeom prst="rect">
            <a:avLst/>
          </a:prstGeom>
          <a:noFill/>
        </p:spPr>
        <p:txBody>
          <a:bodyPr wrap="none" rtlCol="0" anchor="ctr">
            <a:spAutoFit/>
          </a:bodyPr>
          <a:lstStyle/>
          <a:p>
            <a:pPr algn="ctr"/>
            <a:r>
              <a:rPr lang="en-GB" sz="2500" b="1" dirty="0">
                <a:solidFill>
                  <a:schemeClr val="tx2"/>
                </a:solidFill>
                <a:latin typeface="+mj-lt"/>
                <a:cs typeface="Poppins" pitchFamily="2" charset="77"/>
              </a:rPr>
              <a:t>01</a:t>
            </a:r>
          </a:p>
        </p:txBody>
      </p:sp>
      <p:sp>
        <p:nvSpPr>
          <p:cNvPr id="32" name="Subtitle 2">
            <a:extLst>
              <a:ext uri="{FF2B5EF4-FFF2-40B4-BE49-F238E27FC236}">
                <a16:creationId xmlns:a16="http://schemas.microsoft.com/office/drawing/2014/main" xmlns="" id="{7EE5CDCF-2A5C-4D34-85E5-E1362E0A2263}"/>
              </a:ext>
            </a:extLst>
          </p:cNvPr>
          <p:cNvSpPr txBox="1">
            <a:spLocks/>
          </p:cNvSpPr>
          <p:nvPr/>
        </p:nvSpPr>
        <p:spPr>
          <a:xfrm>
            <a:off x="6151182" y="2264988"/>
            <a:ext cx="4397842" cy="65018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latin typeface="+mj-lt"/>
                <a:ea typeface="Lato Light" panose="020F0502020204030203" pitchFamily="34" charset="0"/>
                <a:cs typeface="Mukta ExtraLight" panose="020B0000000000000000" pitchFamily="34" charset="77"/>
              </a:rPr>
              <a:t>Your company WILL EXPERIENCE a crisis – and several over time</a:t>
            </a:r>
          </a:p>
        </p:txBody>
      </p:sp>
      <p:sp>
        <p:nvSpPr>
          <p:cNvPr id="34" name="TextBox 11">
            <a:extLst>
              <a:ext uri="{FF2B5EF4-FFF2-40B4-BE49-F238E27FC236}">
                <a16:creationId xmlns:a16="http://schemas.microsoft.com/office/drawing/2014/main" xmlns="" id="{E695558F-C4AF-4BDC-A5AA-BDE51A68CC67}"/>
              </a:ext>
            </a:extLst>
          </p:cNvPr>
          <p:cNvSpPr txBox="1"/>
          <p:nvPr/>
        </p:nvSpPr>
        <p:spPr>
          <a:xfrm>
            <a:off x="10531391" y="3676616"/>
            <a:ext cx="540534" cy="523220"/>
          </a:xfrm>
          <a:prstGeom prst="rect">
            <a:avLst/>
          </a:prstGeom>
          <a:noFill/>
        </p:spPr>
        <p:txBody>
          <a:bodyPr wrap="none" rtlCol="0" anchor="ctr">
            <a:spAutoFit/>
          </a:bodyPr>
          <a:lstStyle/>
          <a:p>
            <a:pPr algn="ctr"/>
            <a:r>
              <a:rPr lang="en-GB" sz="2800" b="1" dirty="0">
                <a:solidFill>
                  <a:schemeClr val="bg1"/>
                </a:solidFill>
                <a:latin typeface="+mj-lt"/>
                <a:cs typeface="Poppins" pitchFamily="2" charset="77"/>
              </a:rPr>
              <a:t>02</a:t>
            </a:r>
          </a:p>
        </p:txBody>
      </p:sp>
      <p:sp>
        <p:nvSpPr>
          <p:cNvPr id="35" name="Subtitle 2">
            <a:extLst>
              <a:ext uri="{FF2B5EF4-FFF2-40B4-BE49-F238E27FC236}">
                <a16:creationId xmlns:a16="http://schemas.microsoft.com/office/drawing/2014/main" xmlns="" id="{CAEDBD46-5CAC-4572-A309-97584DDB0BF9}"/>
              </a:ext>
            </a:extLst>
          </p:cNvPr>
          <p:cNvSpPr txBox="1">
            <a:spLocks/>
          </p:cNvSpPr>
          <p:nvPr/>
        </p:nvSpPr>
        <p:spPr>
          <a:xfrm>
            <a:off x="5962642" y="3526567"/>
            <a:ext cx="4586383" cy="65018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PLANNING INCREASES your chances of managing the crisis</a:t>
            </a:r>
          </a:p>
        </p:txBody>
      </p:sp>
      <p:sp>
        <p:nvSpPr>
          <p:cNvPr id="37" name="TextBox 17">
            <a:extLst>
              <a:ext uri="{FF2B5EF4-FFF2-40B4-BE49-F238E27FC236}">
                <a16:creationId xmlns:a16="http://schemas.microsoft.com/office/drawing/2014/main" xmlns="" id="{57799E9C-0EBA-4E38-A56C-515C952AC24A}"/>
              </a:ext>
            </a:extLst>
          </p:cNvPr>
          <p:cNvSpPr txBox="1"/>
          <p:nvPr/>
        </p:nvSpPr>
        <p:spPr>
          <a:xfrm>
            <a:off x="10531391" y="5010898"/>
            <a:ext cx="540534" cy="523220"/>
          </a:xfrm>
          <a:prstGeom prst="rect">
            <a:avLst/>
          </a:prstGeom>
          <a:noFill/>
        </p:spPr>
        <p:txBody>
          <a:bodyPr wrap="none" rtlCol="0" anchor="ctr">
            <a:spAutoFit/>
          </a:bodyPr>
          <a:lstStyle/>
          <a:p>
            <a:pPr algn="ctr"/>
            <a:r>
              <a:rPr lang="en-GB" sz="2800" b="1" dirty="0">
                <a:solidFill>
                  <a:schemeClr val="bg1"/>
                </a:solidFill>
                <a:latin typeface="+mj-lt"/>
                <a:cs typeface="Poppins" pitchFamily="2" charset="77"/>
              </a:rPr>
              <a:t>03</a:t>
            </a:r>
          </a:p>
        </p:txBody>
      </p:sp>
      <p:sp>
        <p:nvSpPr>
          <p:cNvPr id="38" name="Subtitle 2">
            <a:extLst>
              <a:ext uri="{FF2B5EF4-FFF2-40B4-BE49-F238E27FC236}">
                <a16:creationId xmlns:a16="http://schemas.microsoft.com/office/drawing/2014/main" xmlns="" id="{29D698B3-DED7-420E-8024-2A7858E8AB40}"/>
              </a:ext>
            </a:extLst>
          </p:cNvPr>
          <p:cNvSpPr txBox="1">
            <a:spLocks/>
          </p:cNvSpPr>
          <p:nvPr/>
        </p:nvSpPr>
        <p:spPr>
          <a:xfrm>
            <a:off x="6270660" y="4839693"/>
            <a:ext cx="4278365"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COMMUNICATING with stakeholders IMPROVES your ability to manage the crisis and recover from it.</a:t>
            </a:r>
          </a:p>
        </p:txBody>
      </p:sp>
    </p:spTree>
    <p:extLst>
      <p:ext uri="{BB962C8B-B14F-4D97-AF65-F5344CB8AC3E}">
        <p14:creationId xmlns:p14="http://schemas.microsoft.com/office/powerpoint/2010/main" val="2292841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01554" y="504294"/>
            <a:ext cx="8852375" cy="697353"/>
          </a:xfrm>
        </p:spPr>
        <p:txBody>
          <a:bodyPr>
            <a:normAutofit/>
          </a:bodyPr>
          <a:lstStyle/>
          <a:p>
            <a:r>
              <a:rPr lang="en-GB" dirty="0"/>
              <a:t>Prepare for Communication </a:t>
            </a:r>
            <a:r>
              <a:rPr lang="en-GB" u="sng" dirty="0"/>
              <a:t>BEFORE</a:t>
            </a:r>
            <a:r>
              <a:rPr lang="en-GB" dirty="0"/>
              <a:t> the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0968" y="1776158"/>
            <a:ext cx="3245165" cy="49263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In a crisis, communication with stakeholders is an extremely important issue. Because in the course of the life cycle of a company, the crisis is almost certain to occur you should definitely prepare this before a crisis. </a:t>
            </a:r>
          </a:p>
          <a:p>
            <a:pPr algn="l">
              <a:lnSpc>
                <a:spcPct val="100000"/>
              </a:lnSpc>
              <a:spcBef>
                <a:spcPts val="600"/>
              </a:spcBef>
            </a:pPr>
            <a:r>
              <a:rPr lang="en-GB" sz="2200" b="1" dirty="0">
                <a:solidFill>
                  <a:srgbClr val="245473"/>
                </a:solidFill>
                <a:latin typeface="+mj-lt"/>
                <a:sym typeface="Wingdings" panose="05000000000000000000" pitchFamily="2" charset="2"/>
              </a:rPr>
              <a:t>AND:</a:t>
            </a:r>
          </a:p>
          <a:p>
            <a:pPr algn="l">
              <a:lnSpc>
                <a:spcPct val="100000"/>
              </a:lnSpc>
              <a:spcBef>
                <a:spcPts val="600"/>
              </a:spcBef>
            </a:pPr>
            <a:r>
              <a:rPr lang="en-GB" sz="2200" dirty="0">
                <a:solidFill>
                  <a:srgbClr val="245473"/>
                </a:solidFill>
                <a:latin typeface="+mj-lt"/>
                <a:sym typeface="Wingdings" panose="05000000000000000000" pitchFamily="2" charset="2"/>
              </a:rPr>
              <a:t>Build a “Goodwill-Bank” with positive stakeholders in advance</a:t>
            </a:r>
          </a:p>
          <a:p>
            <a:pPr algn="l">
              <a:lnSpc>
                <a:spcPts val="1500"/>
              </a:lnSpc>
              <a:spcBef>
                <a:spcPts val="600"/>
              </a:spcBef>
            </a:pPr>
            <a:endParaRPr lang="en-GB" sz="2000" dirty="0">
              <a:latin typeface="+mj-lt"/>
              <a:sym typeface="Wingdings" panose="05000000000000000000" pitchFamily="2" charset="2"/>
            </a:endParaRPr>
          </a:p>
        </p:txBody>
      </p:sp>
      <p:sp>
        <p:nvSpPr>
          <p:cNvPr id="14" name="Freeform 13">
            <a:extLst>
              <a:ext uri="{FF2B5EF4-FFF2-40B4-BE49-F238E27FC236}">
                <a16:creationId xmlns:a16="http://schemas.microsoft.com/office/drawing/2014/main" xmlns="" id="{AEEFD47D-97F3-4515-8686-7D9C3636160E}"/>
              </a:ext>
            </a:extLst>
          </p:cNvPr>
          <p:cNvSpPr>
            <a:spLocks noChangeArrowheads="1"/>
          </p:cNvSpPr>
          <p:nvPr/>
        </p:nvSpPr>
        <p:spPr bwMode="auto">
          <a:xfrm>
            <a:off x="3795445" y="3428999"/>
            <a:ext cx="1213751" cy="1271339"/>
          </a:xfrm>
          <a:custGeom>
            <a:avLst/>
            <a:gdLst>
              <a:gd name="T0" fmla="*/ 2013 w 2596"/>
              <a:gd name="T1" fmla="*/ 3496 h 3497"/>
              <a:gd name="T2" fmla="*/ 587 w 2596"/>
              <a:gd name="T3" fmla="*/ 3496 h 3497"/>
              <a:gd name="T4" fmla="*/ 587 w 2596"/>
              <a:gd name="T5" fmla="*/ 3496 h 3497"/>
              <a:gd name="T6" fmla="*/ 459 w 2596"/>
              <a:gd name="T7" fmla="*/ 3367 h 3497"/>
              <a:gd name="T8" fmla="*/ 459 w 2596"/>
              <a:gd name="T9" fmla="*/ 2064 h 3497"/>
              <a:gd name="T10" fmla="*/ 459 w 2596"/>
              <a:gd name="T11" fmla="*/ 2064 h 3497"/>
              <a:gd name="T12" fmla="*/ 330 w 2596"/>
              <a:gd name="T13" fmla="*/ 1936 h 3497"/>
              <a:gd name="T14" fmla="*/ 165 w 2596"/>
              <a:gd name="T15" fmla="*/ 1936 h 3497"/>
              <a:gd name="T16" fmla="*/ 165 w 2596"/>
              <a:gd name="T17" fmla="*/ 1936 h 3497"/>
              <a:gd name="T18" fmla="*/ 59 w 2596"/>
              <a:gd name="T19" fmla="*/ 1735 h 3497"/>
              <a:gd name="T20" fmla="*/ 1191 w 2596"/>
              <a:gd name="T21" fmla="*/ 74 h 3497"/>
              <a:gd name="T22" fmla="*/ 1191 w 2596"/>
              <a:gd name="T23" fmla="*/ 74 h 3497"/>
              <a:gd name="T24" fmla="*/ 1404 w 2596"/>
              <a:gd name="T25" fmla="*/ 74 h 3497"/>
              <a:gd name="T26" fmla="*/ 2537 w 2596"/>
              <a:gd name="T27" fmla="*/ 1735 h 3497"/>
              <a:gd name="T28" fmla="*/ 2537 w 2596"/>
              <a:gd name="T29" fmla="*/ 1735 h 3497"/>
              <a:gd name="T30" fmla="*/ 2430 w 2596"/>
              <a:gd name="T31" fmla="*/ 1936 h 3497"/>
              <a:gd name="T32" fmla="*/ 2270 w 2596"/>
              <a:gd name="T33" fmla="*/ 1936 h 3497"/>
              <a:gd name="T34" fmla="*/ 2270 w 2596"/>
              <a:gd name="T35" fmla="*/ 1936 h 3497"/>
              <a:gd name="T36" fmla="*/ 2142 w 2596"/>
              <a:gd name="T37" fmla="*/ 2064 h 3497"/>
              <a:gd name="T38" fmla="*/ 2142 w 2596"/>
              <a:gd name="T39" fmla="*/ 3367 h 3497"/>
              <a:gd name="T40" fmla="*/ 2142 w 2596"/>
              <a:gd name="T41" fmla="*/ 3367 h 3497"/>
              <a:gd name="T42" fmla="*/ 2013 w 2596"/>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6" h="3497">
                <a:moveTo>
                  <a:pt x="2013" y="3496"/>
                </a:moveTo>
                <a:lnTo>
                  <a:pt x="587" y="3496"/>
                </a:lnTo>
                <a:lnTo>
                  <a:pt x="587" y="3496"/>
                </a:lnTo>
                <a:cubicBezTo>
                  <a:pt x="516" y="3496"/>
                  <a:pt x="459" y="3438"/>
                  <a:pt x="459" y="3367"/>
                </a:cubicBezTo>
                <a:lnTo>
                  <a:pt x="459" y="2064"/>
                </a:lnTo>
                <a:lnTo>
                  <a:pt x="459" y="2064"/>
                </a:lnTo>
                <a:cubicBezTo>
                  <a:pt x="459" y="1993"/>
                  <a:pt x="401" y="1936"/>
                  <a:pt x="330" y="1936"/>
                </a:cubicBezTo>
                <a:lnTo>
                  <a:pt x="165" y="1936"/>
                </a:lnTo>
                <a:lnTo>
                  <a:pt x="165" y="1936"/>
                </a:lnTo>
                <a:cubicBezTo>
                  <a:pt x="61" y="1936"/>
                  <a:pt x="0" y="1820"/>
                  <a:pt x="59" y="1735"/>
                </a:cubicBezTo>
                <a:lnTo>
                  <a:pt x="1191" y="74"/>
                </a:lnTo>
                <a:lnTo>
                  <a:pt x="1191" y="74"/>
                </a:lnTo>
                <a:cubicBezTo>
                  <a:pt x="1243" y="0"/>
                  <a:pt x="1353" y="0"/>
                  <a:pt x="1404" y="74"/>
                </a:cubicBezTo>
                <a:lnTo>
                  <a:pt x="2537" y="1735"/>
                </a:lnTo>
                <a:lnTo>
                  <a:pt x="2537" y="1735"/>
                </a:lnTo>
                <a:cubicBezTo>
                  <a:pt x="2595" y="1820"/>
                  <a:pt x="2534" y="1936"/>
                  <a:pt x="2430" y="1936"/>
                </a:cubicBezTo>
                <a:lnTo>
                  <a:pt x="2270" y="1936"/>
                </a:lnTo>
                <a:lnTo>
                  <a:pt x="2270" y="1936"/>
                </a:lnTo>
                <a:cubicBezTo>
                  <a:pt x="2199" y="1936"/>
                  <a:pt x="2142" y="1993"/>
                  <a:pt x="2142" y="2064"/>
                </a:cubicBezTo>
                <a:lnTo>
                  <a:pt x="2142" y="3367"/>
                </a:lnTo>
                <a:lnTo>
                  <a:pt x="2142" y="3367"/>
                </a:lnTo>
                <a:cubicBezTo>
                  <a:pt x="2142" y="3438"/>
                  <a:pt x="2084" y="3496"/>
                  <a:pt x="2013" y="3496"/>
                </a:cubicBezTo>
              </a:path>
            </a:pathLst>
          </a:custGeom>
          <a:solidFill>
            <a:schemeClr val="accent1"/>
          </a:solidFill>
          <a:ln>
            <a:noFill/>
          </a:ln>
          <a:effectLst/>
        </p:spPr>
        <p:txBody>
          <a:bodyPr wrap="none" anchor="ctr"/>
          <a:lstStyle/>
          <a:p>
            <a:endParaRPr lang="en-GB" sz="1400" dirty="0">
              <a:latin typeface="+mj-lt"/>
            </a:endParaRPr>
          </a:p>
        </p:txBody>
      </p:sp>
      <p:sp>
        <p:nvSpPr>
          <p:cNvPr id="15" name="Freeform 15">
            <a:extLst>
              <a:ext uri="{FF2B5EF4-FFF2-40B4-BE49-F238E27FC236}">
                <a16:creationId xmlns:a16="http://schemas.microsoft.com/office/drawing/2014/main" xmlns="" id="{BEFAADEB-EF67-4DAF-B543-E2888868810F}"/>
              </a:ext>
            </a:extLst>
          </p:cNvPr>
          <p:cNvSpPr>
            <a:spLocks noChangeArrowheads="1"/>
          </p:cNvSpPr>
          <p:nvPr/>
        </p:nvSpPr>
        <p:spPr bwMode="auto">
          <a:xfrm>
            <a:off x="5867820" y="3428999"/>
            <a:ext cx="1213751" cy="1271339"/>
          </a:xfrm>
          <a:custGeom>
            <a:avLst/>
            <a:gdLst>
              <a:gd name="T0" fmla="*/ 2013 w 2596"/>
              <a:gd name="T1" fmla="*/ 3496 h 3497"/>
              <a:gd name="T2" fmla="*/ 587 w 2596"/>
              <a:gd name="T3" fmla="*/ 3496 h 3497"/>
              <a:gd name="T4" fmla="*/ 587 w 2596"/>
              <a:gd name="T5" fmla="*/ 3496 h 3497"/>
              <a:gd name="T6" fmla="*/ 459 w 2596"/>
              <a:gd name="T7" fmla="*/ 3367 h 3497"/>
              <a:gd name="T8" fmla="*/ 459 w 2596"/>
              <a:gd name="T9" fmla="*/ 2064 h 3497"/>
              <a:gd name="T10" fmla="*/ 459 w 2596"/>
              <a:gd name="T11" fmla="*/ 2064 h 3497"/>
              <a:gd name="T12" fmla="*/ 330 w 2596"/>
              <a:gd name="T13" fmla="*/ 1936 h 3497"/>
              <a:gd name="T14" fmla="*/ 165 w 2596"/>
              <a:gd name="T15" fmla="*/ 1936 h 3497"/>
              <a:gd name="T16" fmla="*/ 165 w 2596"/>
              <a:gd name="T17" fmla="*/ 1936 h 3497"/>
              <a:gd name="T18" fmla="*/ 59 w 2596"/>
              <a:gd name="T19" fmla="*/ 1735 h 3497"/>
              <a:gd name="T20" fmla="*/ 1191 w 2596"/>
              <a:gd name="T21" fmla="*/ 74 h 3497"/>
              <a:gd name="T22" fmla="*/ 1191 w 2596"/>
              <a:gd name="T23" fmla="*/ 74 h 3497"/>
              <a:gd name="T24" fmla="*/ 1403 w 2596"/>
              <a:gd name="T25" fmla="*/ 74 h 3497"/>
              <a:gd name="T26" fmla="*/ 2537 w 2596"/>
              <a:gd name="T27" fmla="*/ 1735 h 3497"/>
              <a:gd name="T28" fmla="*/ 2537 w 2596"/>
              <a:gd name="T29" fmla="*/ 1735 h 3497"/>
              <a:gd name="T30" fmla="*/ 2430 w 2596"/>
              <a:gd name="T31" fmla="*/ 1936 h 3497"/>
              <a:gd name="T32" fmla="*/ 2270 w 2596"/>
              <a:gd name="T33" fmla="*/ 1936 h 3497"/>
              <a:gd name="T34" fmla="*/ 2270 w 2596"/>
              <a:gd name="T35" fmla="*/ 1936 h 3497"/>
              <a:gd name="T36" fmla="*/ 2142 w 2596"/>
              <a:gd name="T37" fmla="*/ 2064 h 3497"/>
              <a:gd name="T38" fmla="*/ 2142 w 2596"/>
              <a:gd name="T39" fmla="*/ 3367 h 3497"/>
              <a:gd name="T40" fmla="*/ 2142 w 2596"/>
              <a:gd name="T41" fmla="*/ 3367 h 3497"/>
              <a:gd name="T42" fmla="*/ 2013 w 2596"/>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6" h="3497">
                <a:moveTo>
                  <a:pt x="2013" y="3496"/>
                </a:moveTo>
                <a:lnTo>
                  <a:pt x="587" y="3496"/>
                </a:lnTo>
                <a:lnTo>
                  <a:pt x="587" y="3496"/>
                </a:lnTo>
                <a:cubicBezTo>
                  <a:pt x="516" y="3496"/>
                  <a:pt x="459" y="3438"/>
                  <a:pt x="459" y="3367"/>
                </a:cubicBezTo>
                <a:lnTo>
                  <a:pt x="459" y="2064"/>
                </a:lnTo>
                <a:lnTo>
                  <a:pt x="459" y="2064"/>
                </a:lnTo>
                <a:cubicBezTo>
                  <a:pt x="459" y="1993"/>
                  <a:pt x="401" y="1936"/>
                  <a:pt x="330" y="1936"/>
                </a:cubicBezTo>
                <a:lnTo>
                  <a:pt x="165" y="1936"/>
                </a:lnTo>
                <a:lnTo>
                  <a:pt x="165" y="1936"/>
                </a:lnTo>
                <a:cubicBezTo>
                  <a:pt x="61" y="1936"/>
                  <a:pt x="0" y="1820"/>
                  <a:pt x="59" y="1735"/>
                </a:cubicBezTo>
                <a:lnTo>
                  <a:pt x="1191" y="74"/>
                </a:lnTo>
                <a:lnTo>
                  <a:pt x="1191" y="74"/>
                </a:lnTo>
                <a:cubicBezTo>
                  <a:pt x="1243" y="0"/>
                  <a:pt x="1353" y="0"/>
                  <a:pt x="1403" y="74"/>
                </a:cubicBezTo>
                <a:lnTo>
                  <a:pt x="2537" y="1735"/>
                </a:lnTo>
                <a:lnTo>
                  <a:pt x="2537" y="1735"/>
                </a:lnTo>
                <a:cubicBezTo>
                  <a:pt x="2595" y="1820"/>
                  <a:pt x="2534" y="1936"/>
                  <a:pt x="2430" y="1936"/>
                </a:cubicBezTo>
                <a:lnTo>
                  <a:pt x="2270" y="1936"/>
                </a:lnTo>
                <a:lnTo>
                  <a:pt x="2270" y="1936"/>
                </a:lnTo>
                <a:cubicBezTo>
                  <a:pt x="2199" y="1936"/>
                  <a:pt x="2142" y="1993"/>
                  <a:pt x="2142" y="2064"/>
                </a:cubicBezTo>
                <a:lnTo>
                  <a:pt x="2142" y="3367"/>
                </a:lnTo>
                <a:lnTo>
                  <a:pt x="2142" y="3367"/>
                </a:lnTo>
                <a:cubicBezTo>
                  <a:pt x="2142" y="3438"/>
                  <a:pt x="2084" y="3496"/>
                  <a:pt x="2013" y="3496"/>
                </a:cubicBezTo>
              </a:path>
            </a:pathLst>
          </a:custGeom>
          <a:solidFill>
            <a:schemeClr val="accent2"/>
          </a:solidFill>
          <a:ln>
            <a:noFill/>
          </a:ln>
          <a:effectLst/>
        </p:spPr>
        <p:txBody>
          <a:bodyPr wrap="none" anchor="ctr"/>
          <a:lstStyle/>
          <a:p>
            <a:endParaRPr lang="en-GB" sz="1400" dirty="0">
              <a:latin typeface="+mj-lt"/>
            </a:endParaRPr>
          </a:p>
        </p:txBody>
      </p:sp>
      <p:sp>
        <p:nvSpPr>
          <p:cNvPr id="17" name="Freeform 17">
            <a:extLst>
              <a:ext uri="{FF2B5EF4-FFF2-40B4-BE49-F238E27FC236}">
                <a16:creationId xmlns:a16="http://schemas.microsoft.com/office/drawing/2014/main" xmlns="" id="{9E51FA4D-5F6E-4FEF-8FC7-55CF7E5BBF9D}"/>
              </a:ext>
            </a:extLst>
          </p:cNvPr>
          <p:cNvSpPr>
            <a:spLocks noChangeArrowheads="1"/>
          </p:cNvSpPr>
          <p:nvPr/>
        </p:nvSpPr>
        <p:spPr bwMode="auto">
          <a:xfrm>
            <a:off x="7940194" y="3428999"/>
            <a:ext cx="1211690" cy="1271339"/>
          </a:xfrm>
          <a:custGeom>
            <a:avLst/>
            <a:gdLst>
              <a:gd name="T0" fmla="*/ 2013 w 2595"/>
              <a:gd name="T1" fmla="*/ 3496 h 3497"/>
              <a:gd name="T2" fmla="*/ 586 w 2595"/>
              <a:gd name="T3" fmla="*/ 3496 h 3497"/>
              <a:gd name="T4" fmla="*/ 586 w 2595"/>
              <a:gd name="T5" fmla="*/ 3496 h 3497"/>
              <a:gd name="T6" fmla="*/ 459 w 2595"/>
              <a:gd name="T7" fmla="*/ 3367 h 3497"/>
              <a:gd name="T8" fmla="*/ 459 w 2595"/>
              <a:gd name="T9" fmla="*/ 2064 h 3497"/>
              <a:gd name="T10" fmla="*/ 459 w 2595"/>
              <a:gd name="T11" fmla="*/ 2064 h 3497"/>
              <a:gd name="T12" fmla="*/ 330 w 2595"/>
              <a:gd name="T13" fmla="*/ 1936 h 3497"/>
              <a:gd name="T14" fmla="*/ 164 w 2595"/>
              <a:gd name="T15" fmla="*/ 1936 h 3497"/>
              <a:gd name="T16" fmla="*/ 164 w 2595"/>
              <a:gd name="T17" fmla="*/ 1936 h 3497"/>
              <a:gd name="T18" fmla="*/ 58 w 2595"/>
              <a:gd name="T19" fmla="*/ 1735 h 3497"/>
              <a:gd name="T20" fmla="*/ 1190 w 2595"/>
              <a:gd name="T21" fmla="*/ 74 h 3497"/>
              <a:gd name="T22" fmla="*/ 1190 w 2595"/>
              <a:gd name="T23" fmla="*/ 74 h 3497"/>
              <a:gd name="T24" fmla="*/ 1403 w 2595"/>
              <a:gd name="T25" fmla="*/ 74 h 3497"/>
              <a:gd name="T26" fmla="*/ 2536 w 2595"/>
              <a:gd name="T27" fmla="*/ 1735 h 3497"/>
              <a:gd name="T28" fmla="*/ 2536 w 2595"/>
              <a:gd name="T29" fmla="*/ 1735 h 3497"/>
              <a:gd name="T30" fmla="*/ 2430 w 2595"/>
              <a:gd name="T31" fmla="*/ 1936 h 3497"/>
              <a:gd name="T32" fmla="*/ 2269 w 2595"/>
              <a:gd name="T33" fmla="*/ 1936 h 3497"/>
              <a:gd name="T34" fmla="*/ 2269 w 2595"/>
              <a:gd name="T35" fmla="*/ 1936 h 3497"/>
              <a:gd name="T36" fmla="*/ 2141 w 2595"/>
              <a:gd name="T37" fmla="*/ 2064 h 3497"/>
              <a:gd name="T38" fmla="*/ 2141 w 2595"/>
              <a:gd name="T39" fmla="*/ 3367 h 3497"/>
              <a:gd name="T40" fmla="*/ 2141 w 2595"/>
              <a:gd name="T41" fmla="*/ 3367 h 3497"/>
              <a:gd name="T42" fmla="*/ 2013 w 2595"/>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5" h="3497">
                <a:moveTo>
                  <a:pt x="2013" y="3496"/>
                </a:moveTo>
                <a:lnTo>
                  <a:pt x="586" y="3496"/>
                </a:lnTo>
                <a:lnTo>
                  <a:pt x="586" y="3496"/>
                </a:lnTo>
                <a:cubicBezTo>
                  <a:pt x="515" y="3496"/>
                  <a:pt x="459" y="3438"/>
                  <a:pt x="459" y="3367"/>
                </a:cubicBezTo>
                <a:lnTo>
                  <a:pt x="459" y="2064"/>
                </a:lnTo>
                <a:lnTo>
                  <a:pt x="459" y="2064"/>
                </a:lnTo>
                <a:cubicBezTo>
                  <a:pt x="459" y="1993"/>
                  <a:pt x="401" y="1936"/>
                  <a:pt x="330" y="1936"/>
                </a:cubicBezTo>
                <a:lnTo>
                  <a:pt x="164" y="1936"/>
                </a:lnTo>
                <a:lnTo>
                  <a:pt x="164" y="1936"/>
                </a:lnTo>
                <a:cubicBezTo>
                  <a:pt x="61" y="1936"/>
                  <a:pt x="0" y="1820"/>
                  <a:pt x="58" y="1735"/>
                </a:cubicBezTo>
                <a:lnTo>
                  <a:pt x="1190" y="74"/>
                </a:lnTo>
                <a:lnTo>
                  <a:pt x="1190" y="74"/>
                </a:lnTo>
                <a:cubicBezTo>
                  <a:pt x="1242" y="0"/>
                  <a:pt x="1352" y="0"/>
                  <a:pt x="1403" y="74"/>
                </a:cubicBezTo>
                <a:lnTo>
                  <a:pt x="2536" y="1735"/>
                </a:lnTo>
                <a:lnTo>
                  <a:pt x="2536" y="1735"/>
                </a:lnTo>
                <a:cubicBezTo>
                  <a:pt x="2594" y="1820"/>
                  <a:pt x="2533" y="1936"/>
                  <a:pt x="2430" y="1936"/>
                </a:cubicBezTo>
                <a:lnTo>
                  <a:pt x="2269" y="1936"/>
                </a:lnTo>
                <a:lnTo>
                  <a:pt x="2269" y="1936"/>
                </a:lnTo>
                <a:cubicBezTo>
                  <a:pt x="2198" y="1936"/>
                  <a:pt x="2141" y="1993"/>
                  <a:pt x="2141" y="2064"/>
                </a:cubicBezTo>
                <a:lnTo>
                  <a:pt x="2141" y="3367"/>
                </a:lnTo>
                <a:lnTo>
                  <a:pt x="2141" y="3367"/>
                </a:lnTo>
                <a:cubicBezTo>
                  <a:pt x="2141" y="3438"/>
                  <a:pt x="2083" y="3496"/>
                  <a:pt x="2013" y="3496"/>
                </a:cubicBezTo>
              </a:path>
            </a:pathLst>
          </a:custGeom>
          <a:solidFill>
            <a:schemeClr val="accent3"/>
          </a:solidFill>
          <a:ln>
            <a:noFill/>
          </a:ln>
          <a:effectLst/>
        </p:spPr>
        <p:txBody>
          <a:bodyPr wrap="none" anchor="ctr"/>
          <a:lstStyle/>
          <a:p>
            <a:endParaRPr lang="en-GB" sz="1400" dirty="0">
              <a:latin typeface="+mj-lt"/>
            </a:endParaRPr>
          </a:p>
        </p:txBody>
      </p:sp>
      <p:sp>
        <p:nvSpPr>
          <p:cNvPr id="18" name="Freeform 19">
            <a:extLst>
              <a:ext uri="{FF2B5EF4-FFF2-40B4-BE49-F238E27FC236}">
                <a16:creationId xmlns:a16="http://schemas.microsoft.com/office/drawing/2014/main" xmlns="" id="{E97BCD02-2E79-4313-A82E-CCCF12F52A53}"/>
              </a:ext>
            </a:extLst>
          </p:cNvPr>
          <p:cNvSpPr>
            <a:spLocks noChangeArrowheads="1"/>
          </p:cNvSpPr>
          <p:nvPr/>
        </p:nvSpPr>
        <p:spPr bwMode="auto">
          <a:xfrm>
            <a:off x="10010507" y="3428999"/>
            <a:ext cx="1211690" cy="1271339"/>
          </a:xfrm>
          <a:custGeom>
            <a:avLst/>
            <a:gdLst>
              <a:gd name="T0" fmla="*/ 2013 w 2595"/>
              <a:gd name="T1" fmla="*/ 3496 h 3497"/>
              <a:gd name="T2" fmla="*/ 586 w 2595"/>
              <a:gd name="T3" fmla="*/ 3496 h 3497"/>
              <a:gd name="T4" fmla="*/ 586 w 2595"/>
              <a:gd name="T5" fmla="*/ 3496 h 3497"/>
              <a:gd name="T6" fmla="*/ 458 w 2595"/>
              <a:gd name="T7" fmla="*/ 3367 h 3497"/>
              <a:gd name="T8" fmla="*/ 458 w 2595"/>
              <a:gd name="T9" fmla="*/ 2064 h 3497"/>
              <a:gd name="T10" fmla="*/ 458 w 2595"/>
              <a:gd name="T11" fmla="*/ 2064 h 3497"/>
              <a:gd name="T12" fmla="*/ 330 w 2595"/>
              <a:gd name="T13" fmla="*/ 1936 h 3497"/>
              <a:gd name="T14" fmla="*/ 164 w 2595"/>
              <a:gd name="T15" fmla="*/ 1936 h 3497"/>
              <a:gd name="T16" fmla="*/ 164 w 2595"/>
              <a:gd name="T17" fmla="*/ 1936 h 3497"/>
              <a:gd name="T18" fmla="*/ 58 w 2595"/>
              <a:gd name="T19" fmla="*/ 1735 h 3497"/>
              <a:gd name="T20" fmla="*/ 1191 w 2595"/>
              <a:gd name="T21" fmla="*/ 74 h 3497"/>
              <a:gd name="T22" fmla="*/ 1191 w 2595"/>
              <a:gd name="T23" fmla="*/ 74 h 3497"/>
              <a:gd name="T24" fmla="*/ 1403 w 2595"/>
              <a:gd name="T25" fmla="*/ 74 h 3497"/>
              <a:gd name="T26" fmla="*/ 2536 w 2595"/>
              <a:gd name="T27" fmla="*/ 1735 h 3497"/>
              <a:gd name="T28" fmla="*/ 2536 w 2595"/>
              <a:gd name="T29" fmla="*/ 1735 h 3497"/>
              <a:gd name="T30" fmla="*/ 2430 w 2595"/>
              <a:gd name="T31" fmla="*/ 1936 h 3497"/>
              <a:gd name="T32" fmla="*/ 2269 w 2595"/>
              <a:gd name="T33" fmla="*/ 1936 h 3497"/>
              <a:gd name="T34" fmla="*/ 2269 w 2595"/>
              <a:gd name="T35" fmla="*/ 1936 h 3497"/>
              <a:gd name="T36" fmla="*/ 2141 w 2595"/>
              <a:gd name="T37" fmla="*/ 2064 h 3497"/>
              <a:gd name="T38" fmla="*/ 2141 w 2595"/>
              <a:gd name="T39" fmla="*/ 3367 h 3497"/>
              <a:gd name="T40" fmla="*/ 2141 w 2595"/>
              <a:gd name="T41" fmla="*/ 3367 h 3497"/>
              <a:gd name="T42" fmla="*/ 2013 w 2595"/>
              <a:gd name="T43" fmla="*/ 3496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5" h="3497">
                <a:moveTo>
                  <a:pt x="2013" y="3496"/>
                </a:moveTo>
                <a:lnTo>
                  <a:pt x="586" y="3496"/>
                </a:lnTo>
                <a:lnTo>
                  <a:pt x="586" y="3496"/>
                </a:lnTo>
                <a:cubicBezTo>
                  <a:pt x="515" y="3496"/>
                  <a:pt x="458" y="3438"/>
                  <a:pt x="458" y="3367"/>
                </a:cubicBezTo>
                <a:lnTo>
                  <a:pt x="458" y="2064"/>
                </a:lnTo>
                <a:lnTo>
                  <a:pt x="458" y="2064"/>
                </a:lnTo>
                <a:cubicBezTo>
                  <a:pt x="458" y="1993"/>
                  <a:pt x="401" y="1936"/>
                  <a:pt x="330" y="1936"/>
                </a:cubicBezTo>
                <a:lnTo>
                  <a:pt x="164" y="1936"/>
                </a:lnTo>
                <a:lnTo>
                  <a:pt x="164" y="1936"/>
                </a:lnTo>
                <a:cubicBezTo>
                  <a:pt x="61" y="1936"/>
                  <a:pt x="0" y="1820"/>
                  <a:pt x="58" y="1735"/>
                </a:cubicBezTo>
                <a:lnTo>
                  <a:pt x="1191" y="74"/>
                </a:lnTo>
                <a:lnTo>
                  <a:pt x="1191" y="74"/>
                </a:lnTo>
                <a:cubicBezTo>
                  <a:pt x="1242" y="0"/>
                  <a:pt x="1352" y="0"/>
                  <a:pt x="1403" y="74"/>
                </a:cubicBezTo>
                <a:lnTo>
                  <a:pt x="2536" y="1735"/>
                </a:lnTo>
                <a:lnTo>
                  <a:pt x="2536" y="1735"/>
                </a:lnTo>
                <a:cubicBezTo>
                  <a:pt x="2594" y="1820"/>
                  <a:pt x="2533" y="1936"/>
                  <a:pt x="2430" y="1936"/>
                </a:cubicBezTo>
                <a:lnTo>
                  <a:pt x="2269" y="1936"/>
                </a:lnTo>
                <a:lnTo>
                  <a:pt x="2269" y="1936"/>
                </a:lnTo>
                <a:cubicBezTo>
                  <a:pt x="2198" y="1936"/>
                  <a:pt x="2141" y="1993"/>
                  <a:pt x="2141" y="2064"/>
                </a:cubicBezTo>
                <a:lnTo>
                  <a:pt x="2141" y="3367"/>
                </a:lnTo>
                <a:lnTo>
                  <a:pt x="2141" y="3367"/>
                </a:lnTo>
                <a:cubicBezTo>
                  <a:pt x="2141" y="3438"/>
                  <a:pt x="2083" y="3496"/>
                  <a:pt x="2013" y="3496"/>
                </a:cubicBezTo>
              </a:path>
            </a:pathLst>
          </a:custGeom>
          <a:solidFill>
            <a:schemeClr val="accent4"/>
          </a:solidFill>
          <a:ln>
            <a:noFill/>
          </a:ln>
          <a:effectLst/>
        </p:spPr>
        <p:txBody>
          <a:bodyPr wrap="none" anchor="ctr"/>
          <a:lstStyle/>
          <a:p>
            <a:endParaRPr lang="en-GB" sz="1400" dirty="0">
              <a:latin typeface="+mj-lt"/>
            </a:endParaRPr>
          </a:p>
        </p:txBody>
      </p:sp>
      <p:sp>
        <p:nvSpPr>
          <p:cNvPr id="19" name="Subtitle 2">
            <a:extLst>
              <a:ext uri="{FF2B5EF4-FFF2-40B4-BE49-F238E27FC236}">
                <a16:creationId xmlns:a16="http://schemas.microsoft.com/office/drawing/2014/main" xmlns="" id="{D8EE030D-1A1D-4560-AB81-36C9EEB8B099}"/>
              </a:ext>
            </a:extLst>
          </p:cNvPr>
          <p:cNvSpPr txBox="1">
            <a:spLocks/>
          </p:cNvSpPr>
          <p:nvPr/>
        </p:nvSpPr>
        <p:spPr>
          <a:xfrm>
            <a:off x="3429977" y="5200089"/>
            <a:ext cx="2072375"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Know who you need to communicate with (see section on Stakeholder Analysis)</a:t>
            </a:r>
          </a:p>
        </p:txBody>
      </p:sp>
      <p:sp>
        <p:nvSpPr>
          <p:cNvPr id="20" name="TextBox 9">
            <a:extLst>
              <a:ext uri="{FF2B5EF4-FFF2-40B4-BE49-F238E27FC236}">
                <a16:creationId xmlns:a16="http://schemas.microsoft.com/office/drawing/2014/main" xmlns="" id="{AB5DD3BB-57E4-433F-9EAA-F899BA441150}"/>
              </a:ext>
            </a:extLst>
          </p:cNvPr>
          <p:cNvSpPr txBox="1"/>
          <p:nvPr/>
        </p:nvSpPr>
        <p:spPr>
          <a:xfrm>
            <a:off x="3486689" y="4862603"/>
            <a:ext cx="1831271"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Stakeholder Analysis</a:t>
            </a:r>
          </a:p>
        </p:txBody>
      </p:sp>
      <p:sp>
        <p:nvSpPr>
          <p:cNvPr id="21" name="Subtitle 2">
            <a:extLst>
              <a:ext uri="{FF2B5EF4-FFF2-40B4-BE49-F238E27FC236}">
                <a16:creationId xmlns:a16="http://schemas.microsoft.com/office/drawing/2014/main" xmlns="" id="{241E5414-5C24-4532-A6F3-9B2D93491CB8}"/>
              </a:ext>
            </a:extLst>
          </p:cNvPr>
          <p:cNvSpPr txBox="1">
            <a:spLocks/>
          </p:cNvSpPr>
          <p:nvPr/>
        </p:nvSpPr>
        <p:spPr>
          <a:xfrm>
            <a:off x="7650997" y="5200089"/>
            <a:ext cx="1790082"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Train the relevant people in communication strategy</a:t>
            </a:r>
          </a:p>
        </p:txBody>
      </p:sp>
      <p:sp>
        <p:nvSpPr>
          <p:cNvPr id="22" name="TextBox 13">
            <a:extLst>
              <a:ext uri="{FF2B5EF4-FFF2-40B4-BE49-F238E27FC236}">
                <a16:creationId xmlns:a16="http://schemas.microsoft.com/office/drawing/2014/main" xmlns="" id="{B589CB74-4BE3-4A61-B943-487CCCD06E70}"/>
              </a:ext>
            </a:extLst>
          </p:cNvPr>
          <p:cNvSpPr txBox="1"/>
          <p:nvPr/>
        </p:nvSpPr>
        <p:spPr>
          <a:xfrm>
            <a:off x="7608828" y="4862603"/>
            <a:ext cx="1874424"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Empower the people</a:t>
            </a:r>
          </a:p>
        </p:txBody>
      </p:sp>
      <p:sp>
        <p:nvSpPr>
          <p:cNvPr id="23" name="Subtitle 2">
            <a:extLst>
              <a:ext uri="{FF2B5EF4-FFF2-40B4-BE49-F238E27FC236}">
                <a16:creationId xmlns:a16="http://schemas.microsoft.com/office/drawing/2014/main" xmlns="" id="{689AE0B7-2C89-4153-944B-CDB9CD72EDB3}"/>
              </a:ext>
            </a:extLst>
          </p:cNvPr>
          <p:cNvSpPr txBox="1">
            <a:spLocks/>
          </p:cNvSpPr>
          <p:nvPr/>
        </p:nvSpPr>
        <p:spPr>
          <a:xfrm>
            <a:off x="5579653" y="1990068"/>
            <a:ext cx="1790082"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Determine clearly who may communicate with whom</a:t>
            </a:r>
          </a:p>
        </p:txBody>
      </p:sp>
      <p:sp>
        <p:nvSpPr>
          <p:cNvPr id="24" name="TextBox 16">
            <a:extLst>
              <a:ext uri="{FF2B5EF4-FFF2-40B4-BE49-F238E27FC236}">
                <a16:creationId xmlns:a16="http://schemas.microsoft.com/office/drawing/2014/main" xmlns="" id="{6D4B106F-F8E2-4854-BDCB-C2B6780D842A}"/>
              </a:ext>
            </a:extLst>
          </p:cNvPr>
          <p:cNvSpPr txBox="1"/>
          <p:nvPr/>
        </p:nvSpPr>
        <p:spPr>
          <a:xfrm>
            <a:off x="5500100" y="1736038"/>
            <a:ext cx="1949188"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Clarify responsibilities</a:t>
            </a:r>
          </a:p>
        </p:txBody>
      </p:sp>
      <p:sp>
        <p:nvSpPr>
          <p:cNvPr id="25" name="Subtitle 2">
            <a:extLst>
              <a:ext uri="{FF2B5EF4-FFF2-40B4-BE49-F238E27FC236}">
                <a16:creationId xmlns:a16="http://schemas.microsoft.com/office/drawing/2014/main" xmlns="" id="{4601531B-AF07-45DE-BDF7-32CFEF841EAF}"/>
              </a:ext>
            </a:extLst>
          </p:cNvPr>
          <p:cNvSpPr txBox="1">
            <a:spLocks/>
          </p:cNvSpPr>
          <p:nvPr/>
        </p:nvSpPr>
        <p:spPr>
          <a:xfrm>
            <a:off x="9159358" y="2009372"/>
            <a:ext cx="2911926" cy="1419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Update relevant information about your company in advance, which may also be relevant during the crisis. Produce communication kits </a:t>
            </a:r>
          </a:p>
        </p:txBody>
      </p:sp>
      <p:sp>
        <p:nvSpPr>
          <p:cNvPr id="26" name="TextBox 19">
            <a:extLst>
              <a:ext uri="{FF2B5EF4-FFF2-40B4-BE49-F238E27FC236}">
                <a16:creationId xmlns:a16="http://schemas.microsoft.com/office/drawing/2014/main" xmlns="" id="{3E6F2E3B-C980-445A-8EDB-F9539BBBF22F}"/>
              </a:ext>
            </a:extLst>
          </p:cNvPr>
          <p:cNvSpPr txBox="1"/>
          <p:nvPr/>
        </p:nvSpPr>
        <p:spPr>
          <a:xfrm>
            <a:off x="9806835" y="1727126"/>
            <a:ext cx="1616982" cy="338554"/>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Prepare Materials</a:t>
            </a:r>
          </a:p>
        </p:txBody>
      </p:sp>
      <p:sp>
        <p:nvSpPr>
          <p:cNvPr id="27" name="TextBox 20">
            <a:extLst>
              <a:ext uri="{FF2B5EF4-FFF2-40B4-BE49-F238E27FC236}">
                <a16:creationId xmlns:a16="http://schemas.microsoft.com/office/drawing/2014/main" xmlns="" id="{5BFA48E3-80E6-449C-AD65-420D8308D84D}"/>
              </a:ext>
            </a:extLst>
          </p:cNvPr>
          <p:cNvSpPr txBox="1"/>
          <p:nvPr/>
        </p:nvSpPr>
        <p:spPr>
          <a:xfrm>
            <a:off x="4233042" y="3743332"/>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1</a:t>
            </a:r>
          </a:p>
        </p:txBody>
      </p:sp>
      <p:sp>
        <p:nvSpPr>
          <p:cNvPr id="33" name="TextBox 21">
            <a:extLst>
              <a:ext uri="{FF2B5EF4-FFF2-40B4-BE49-F238E27FC236}">
                <a16:creationId xmlns:a16="http://schemas.microsoft.com/office/drawing/2014/main" xmlns="" id="{81FE2DC9-8D75-4F81-AA0A-AE98CE9FF129}"/>
              </a:ext>
            </a:extLst>
          </p:cNvPr>
          <p:cNvSpPr txBox="1"/>
          <p:nvPr/>
        </p:nvSpPr>
        <p:spPr>
          <a:xfrm>
            <a:off x="6305417" y="3743332"/>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2</a:t>
            </a:r>
          </a:p>
        </p:txBody>
      </p:sp>
      <p:sp>
        <p:nvSpPr>
          <p:cNvPr id="36" name="TextBox 22">
            <a:extLst>
              <a:ext uri="{FF2B5EF4-FFF2-40B4-BE49-F238E27FC236}">
                <a16:creationId xmlns:a16="http://schemas.microsoft.com/office/drawing/2014/main" xmlns="" id="{CFB81ABA-77D0-4E3A-A49C-2A36D9EA115C}"/>
              </a:ext>
            </a:extLst>
          </p:cNvPr>
          <p:cNvSpPr txBox="1"/>
          <p:nvPr/>
        </p:nvSpPr>
        <p:spPr>
          <a:xfrm>
            <a:off x="8376761" y="3743332"/>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3</a:t>
            </a:r>
          </a:p>
        </p:txBody>
      </p:sp>
      <p:sp>
        <p:nvSpPr>
          <p:cNvPr id="39" name="TextBox 23">
            <a:extLst>
              <a:ext uri="{FF2B5EF4-FFF2-40B4-BE49-F238E27FC236}">
                <a16:creationId xmlns:a16="http://schemas.microsoft.com/office/drawing/2014/main" xmlns="" id="{B3598A95-ED28-41AA-A49A-A3138E1447AE}"/>
              </a:ext>
            </a:extLst>
          </p:cNvPr>
          <p:cNvSpPr txBox="1"/>
          <p:nvPr/>
        </p:nvSpPr>
        <p:spPr>
          <a:xfrm>
            <a:off x="10446044" y="3743332"/>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4</a:t>
            </a:r>
          </a:p>
        </p:txBody>
      </p:sp>
    </p:spTree>
    <p:extLst>
      <p:ext uri="{BB962C8B-B14F-4D97-AF65-F5344CB8AC3E}">
        <p14:creationId xmlns:p14="http://schemas.microsoft.com/office/powerpoint/2010/main" val="158968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31126" y="2875427"/>
            <a:ext cx="9821959" cy="1582271"/>
          </a:xfrm>
        </p:spPr>
        <p:txBody>
          <a:bodyPr/>
          <a:lstStyle/>
          <a:p>
            <a:r>
              <a:rPr lang="en-GB" dirty="0"/>
              <a:t>Leadership in Times of Crisis</a:t>
            </a:r>
          </a:p>
        </p:txBody>
      </p:sp>
    </p:spTree>
    <p:extLst>
      <p:ext uri="{BB962C8B-B14F-4D97-AF65-F5344CB8AC3E}">
        <p14:creationId xmlns:p14="http://schemas.microsoft.com/office/powerpoint/2010/main" val="3888798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59144" y="660508"/>
            <a:ext cx="8852375" cy="697353"/>
          </a:xfrm>
        </p:spPr>
        <p:txBody>
          <a:bodyPr>
            <a:normAutofit/>
          </a:bodyPr>
          <a:lstStyle/>
          <a:p>
            <a:r>
              <a:rPr lang="en-GB" dirty="0"/>
              <a:t>Prepare for Communication </a:t>
            </a:r>
            <a:r>
              <a:rPr lang="en-GB" u="sng" dirty="0"/>
              <a:t>BEFORE</a:t>
            </a:r>
            <a:r>
              <a:rPr lang="en-GB" dirty="0"/>
              <a:t> the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8" y="2142491"/>
            <a:ext cx="2590250"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Create a communication plan </a:t>
            </a:r>
            <a:r>
              <a:rPr lang="en-GB" altLang="de-DE" sz="2200" b="1" dirty="0">
                <a:solidFill>
                  <a:srgbClr val="245473"/>
                </a:solidFill>
                <a:latin typeface="+mj-lt"/>
              </a:rPr>
              <a:t>INDEPENDENT</a:t>
            </a:r>
            <a:r>
              <a:rPr lang="en-GB" altLang="de-DE" sz="2200" dirty="0">
                <a:solidFill>
                  <a:srgbClr val="245473"/>
                </a:solidFill>
                <a:latin typeface="+mj-lt"/>
              </a:rPr>
              <a:t> but </a:t>
            </a:r>
            <a:r>
              <a:rPr lang="en-GB" altLang="de-DE" sz="2200" b="1" dirty="0">
                <a:solidFill>
                  <a:srgbClr val="245473"/>
                </a:solidFill>
                <a:latin typeface="+mj-lt"/>
              </a:rPr>
              <a:t>INTEGRATED</a:t>
            </a:r>
            <a:r>
              <a:rPr lang="en-GB" altLang="de-DE" sz="2200" dirty="0">
                <a:solidFill>
                  <a:srgbClr val="245473"/>
                </a:solidFill>
                <a:latin typeface="+mj-lt"/>
              </a:rPr>
              <a:t> with the organization’s operational and business and continuity plans.</a:t>
            </a:r>
          </a:p>
        </p:txBody>
      </p:sp>
      <p:sp>
        <p:nvSpPr>
          <p:cNvPr id="49" name="Arc 3">
            <a:extLst>
              <a:ext uri="{FF2B5EF4-FFF2-40B4-BE49-F238E27FC236}">
                <a16:creationId xmlns:a16="http://schemas.microsoft.com/office/drawing/2014/main" xmlns="" id="{DA288E95-99F1-490B-9E19-7F535C7C6F6F}"/>
              </a:ext>
            </a:extLst>
          </p:cNvPr>
          <p:cNvSpPr/>
          <p:nvPr/>
        </p:nvSpPr>
        <p:spPr>
          <a:xfrm>
            <a:off x="5446396" y="2831458"/>
            <a:ext cx="4173409" cy="4173408"/>
          </a:xfrm>
          <a:prstGeom prst="arc">
            <a:avLst>
              <a:gd name="adj1" fmla="val 10799495"/>
              <a:gd name="adj2" fmla="val 3530"/>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50" name="Oval 4">
            <a:extLst>
              <a:ext uri="{FF2B5EF4-FFF2-40B4-BE49-F238E27FC236}">
                <a16:creationId xmlns:a16="http://schemas.microsoft.com/office/drawing/2014/main" xmlns="" id="{7495DF9A-C66D-4BFA-99E0-928F13F0DCEA}"/>
              </a:ext>
            </a:extLst>
          </p:cNvPr>
          <p:cNvSpPr/>
          <p:nvPr/>
        </p:nvSpPr>
        <p:spPr>
          <a:xfrm>
            <a:off x="4954680" y="4426447"/>
            <a:ext cx="983430" cy="9834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1" name="Oval 5">
            <a:extLst>
              <a:ext uri="{FF2B5EF4-FFF2-40B4-BE49-F238E27FC236}">
                <a16:creationId xmlns:a16="http://schemas.microsoft.com/office/drawing/2014/main" xmlns="" id="{451C52E7-0E43-4FBA-9043-558D69A9933E}"/>
              </a:ext>
            </a:extLst>
          </p:cNvPr>
          <p:cNvSpPr/>
          <p:nvPr/>
        </p:nvSpPr>
        <p:spPr>
          <a:xfrm>
            <a:off x="9128089" y="4426447"/>
            <a:ext cx="983430" cy="983430"/>
          </a:xfrm>
          <a:prstGeom prst="ellips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2" name="Oval 6">
            <a:extLst>
              <a:ext uri="{FF2B5EF4-FFF2-40B4-BE49-F238E27FC236}">
                <a16:creationId xmlns:a16="http://schemas.microsoft.com/office/drawing/2014/main" xmlns="" id="{1187A268-97CA-4AAF-AD10-B38BF71FA233}"/>
              </a:ext>
            </a:extLst>
          </p:cNvPr>
          <p:cNvSpPr/>
          <p:nvPr/>
        </p:nvSpPr>
        <p:spPr>
          <a:xfrm>
            <a:off x="7690990" y="2514554"/>
            <a:ext cx="983430" cy="9834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3" name="Oval 7">
            <a:extLst>
              <a:ext uri="{FF2B5EF4-FFF2-40B4-BE49-F238E27FC236}">
                <a16:creationId xmlns:a16="http://schemas.microsoft.com/office/drawing/2014/main" xmlns="" id="{20ABCD25-B2BA-434B-AF24-ECE9ABBEC186}"/>
              </a:ext>
            </a:extLst>
          </p:cNvPr>
          <p:cNvSpPr/>
          <p:nvPr/>
        </p:nvSpPr>
        <p:spPr>
          <a:xfrm>
            <a:off x="6391781" y="2514554"/>
            <a:ext cx="983430" cy="9834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4" name="Oval 9">
            <a:extLst>
              <a:ext uri="{FF2B5EF4-FFF2-40B4-BE49-F238E27FC236}">
                <a16:creationId xmlns:a16="http://schemas.microsoft.com/office/drawing/2014/main" xmlns="" id="{98B0A456-E107-463F-BDE5-1E5701C77DD5}"/>
              </a:ext>
            </a:extLst>
          </p:cNvPr>
          <p:cNvSpPr/>
          <p:nvPr/>
        </p:nvSpPr>
        <p:spPr>
          <a:xfrm>
            <a:off x="8748323" y="3214241"/>
            <a:ext cx="983430" cy="9834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5" name="Oval 10">
            <a:extLst>
              <a:ext uri="{FF2B5EF4-FFF2-40B4-BE49-F238E27FC236}">
                <a16:creationId xmlns:a16="http://schemas.microsoft.com/office/drawing/2014/main" xmlns="" id="{FCE22BEA-6916-4FC5-B00A-283294397BA6}"/>
              </a:ext>
            </a:extLst>
          </p:cNvPr>
          <p:cNvSpPr/>
          <p:nvPr/>
        </p:nvSpPr>
        <p:spPr>
          <a:xfrm>
            <a:off x="5334447" y="3214241"/>
            <a:ext cx="983430" cy="9834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2" name="Subtitle 2">
            <a:extLst>
              <a:ext uri="{FF2B5EF4-FFF2-40B4-BE49-F238E27FC236}">
                <a16:creationId xmlns:a16="http://schemas.microsoft.com/office/drawing/2014/main" xmlns="" id="{EE05EB6B-3FC6-4D1D-A415-7C32617FFC70}"/>
              </a:ext>
            </a:extLst>
          </p:cNvPr>
          <p:cNvSpPr txBox="1">
            <a:spLocks/>
          </p:cNvSpPr>
          <p:nvPr/>
        </p:nvSpPr>
        <p:spPr>
          <a:xfrm>
            <a:off x="10245702" y="4316073"/>
            <a:ext cx="1419724" cy="120418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b="1" dirty="0">
                <a:solidFill>
                  <a:schemeClr val="accent6">
                    <a:lumMod val="75000"/>
                  </a:schemeClr>
                </a:solidFill>
                <a:latin typeface="+mj-lt"/>
                <a:ea typeface="Lato Light" panose="020F0502020204030203" pitchFamily="34" charset="0"/>
                <a:cs typeface="Mukta ExtraLight" panose="020B0000000000000000" pitchFamily="34" charset="77"/>
              </a:rPr>
              <a:t>Exercise/                                             update the plan (regularly)</a:t>
            </a:r>
          </a:p>
        </p:txBody>
      </p:sp>
      <p:sp>
        <p:nvSpPr>
          <p:cNvPr id="63" name="Subtitle 2">
            <a:extLst>
              <a:ext uri="{FF2B5EF4-FFF2-40B4-BE49-F238E27FC236}">
                <a16:creationId xmlns:a16="http://schemas.microsoft.com/office/drawing/2014/main" xmlns="" id="{AC337773-FCA5-4D14-92F5-BFD6B4219241}"/>
              </a:ext>
            </a:extLst>
          </p:cNvPr>
          <p:cNvSpPr txBox="1">
            <a:spLocks/>
          </p:cNvSpPr>
          <p:nvPr/>
        </p:nvSpPr>
        <p:spPr>
          <a:xfrm>
            <a:off x="8609000" y="2072402"/>
            <a:ext cx="1600630" cy="61940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b="1" dirty="0">
                <a:solidFill>
                  <a:schemeClr val="accent4"/>
                </a:solidFill>
                <a:latin typeface="+mj-lt"/>
                <a:ea typeface="Lato Light" panose="020F0502020204030203" pitchFamily="34" charset="0"/>
                <a:cs typeface="Mukta ExtraLight" panose="020B0000000000000000" pitchFamily="34" charset="77"/>
              </a:rPr>
              <a:t>Train personnel to use the plan</a:t>
            </a:r>
          </a:p>
        </p:txBody>
      </p:sp>
      <p:sp>
        <p:nvSpPr>
          <p:cNvPr id="64" name="Subtitle 2">
            <a:extLst>
              <a:ext uri="{FF2B5EF4-FFF2-40B4-BE49-F238E27FC236}">
                <a16:creationId xmlns:a16="http://schemas.microsoft.com/office/drawing/2014/main" xmlns="" id="{BD55172B-D4D5-44D8-887A-98353B7012F7}"/>
              </a:ext>
            </a:extLst>
          </p:cNvPr>
          <p:cNvSpPr txBox="1">
            <a:spLocks/>
          </p:cNvSpPr>
          <p:nvPr/>
        </p:nvSpPr>
        <p:spPr>
          <a:xfrm>
            <a:off x="9920719" y="3214241"/>
            <a:ext cx="1879395" cy="61940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b="1" dirty="0">
                <a:solidFill>
                  <a:srgbClr val="0070C0"/>
                </a:solidFill>
                <a:latin typeface="+mj-lt"/>
                <a:ea typeface="Lato Light" panose="020F0502020204030203" pitchFamily="34" charset="0"/>
                <a:cs typeface="Mukta ExtraLight" panose="020B0000000000000000" pitchFamily="34" charset="77"/>
              </a:rPr>
              <a:t>Train your spokesperson(s)</a:t>
            </a:r>
          </a:p>
        </p:txBody>
      </p:sp>
      <p:sp>
        <p:nvSpPr>
          <p:cNvPr id="65" name="Subtitle 2">
            <a:extLst>
              <a:ext uri="{FF2B5EF4-FFF2-40B4-BE49-F238E27FC236}">
                <a16:creationId xmlns:a16="http://schemas.microsoft.com/office/drawing/2014/main" xmlns="" id="{E8E47E3D-183C-4A01-AC59-71DC0A71E554}"/>
              </a:ext>
            </a:extLst>
          </p:cNvPr>
          <p:cNvSpPr txBox="1">
            <a:spLocks/>
          </p:cNvSpPr>
          <p:nvPr/>
        </p:nvSpPr>
        <p:spPr>
          <a:xfrm>
            <a:off x="4501011" y="2026485"/>
            <a:ext cx="2617181" cy="327021"/>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900" b="1" dirty="0">
                <a:latin typeface="+mj-lt"/>
                <a:ea typeface="Lato Light" panose="020F0502020204030203" pitchFamily="34" charset="0"/>
                <a:cs typeface="Mukta ExtraLight" panose="020B0000000000000000" pitchFamily="34" charset="77"/>
              </a:rPr>
              <a:t>Create a message platform</a:t>
            </a:r>
          </a:p>
        </p:txBody>
      </p:sp>
      <p:sp>
        <p:nvSpPr>
          <p:cNvPr id="66" name="Subtitle 2">
            <a:extLst>
              <a:ext uri="{FF2B5EF4-FFF2-40B4-BE49-F238E27FC236}">
                <a16:creationId xmlns:a16="http://schemas.microsoft.com/office/drawing/2014/main" xmlns="" id="{C4B11A24-1A38-4E3A-AB20-00A5767BE584}"/>
              </a:ext>
            </a:extLst>
          </p:cNvPr>
          <p:cNvSpPr txBox="1">
            <a:spLocks/>
          </p:cNvSpPr>
          <p:nvPr/>
        </p:nvSpPr>
        <p:spPr>
          <a:xfrm>
            <a:off x="3700379" y="3192149"/>
            <a:ext cx="1600630" cy="91179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900" b="1" dirty="0">
                <a:solidFill>
                  <a:srgbClr val="F95C2C"/>
                </a:solidFill>
                <a:latin typeface="+mj-lt"/>
                <a:ea typeface="Lato Light" panose="020F0502020204030203" pitchFamily="34" charset="0"/>
                <a:cs typeface="Mukta ExtraLight" panose="020B0000000000000000" pitchFamily="34" charset="77"/>
              </a:rPr>
              <a:t>Write a plan responding to those threats</a:t>
            </a:r>
          </a:p>
        </p:txBody>
      </p:sp>
      <p:sp>
        <p:nvSpPr>
          <p:cNvPr id="67" name="Subtitle 2">
            <a:extLst>
              <a:ext uri="{FF2B5EF4-FFF2-40B4-BE49-F238E27FC236}">
                <a16:creationId xmlns:a16="http://schemas.microsoft.com/office/drawing/2014/main" xmlns="" id="{F0EF6A4D-4794-45B6-A8E6-8CAC2A7C5A80}"/>
              </a:ext>
            </a:extLst>
          </p:cNvPr>
          <p:cNvSpPr txBox="1">
            <a:spLocks/>
          </p:cNvSpPr>
          <p:nvPr/>
        </p:nvSpPr>
        <p:spPr>
          <a:xfrm>
            <a:off x="3073138" y="5015465"/>
            <a:ext cx="1747359" cy="120418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900" b="1" dirty="0">
                <a:solidFill>
                  <a:srgbClr val="0070C0"/>
                </a:solidFill>
                <a:latin typeface="+mj-lt"/>
                <a:ea typeface="Lato Light" panose="020F0502020204030203" pitchFamily="34" charset="0"/>
                <a:cs typeface="Mukta ExtraLight" panose="020B0000000000000000" pitchFamily="34" charset="77"/>
              </a:rPr>
              <a:t>Prepare for Crisis Communication before the Crisis is critical</a:t>
            </a:r>
          </a:p>
        </p:txBody>
      </p:sp>
      <p:sp>
        <p:nvSpPr>
          <p:cNvPr id="68" name="TextBox 20">
            <a:extLst>
              <a:ext uri="{FF2B5EF4-FFF2-40B4-BE49-F238E27FC236}">
                <a16:creationId xmlns:a16="http://schemas.microsoft.com/office/drawing/2014/main" xmlns="" id="{B3B835FE-0376-4E61-9DF3-1C77B12CCEF4}"/>
              </a:ext>
            </a:extLst>
          </p:cNvPr>
          <p:cNvSpPr txBox="1"/>
          <p:nvPr/>
        </p:nvSpPr>
        <p:spPr>
          <a:xfrm>
            <a:off x="5274027" y="4687329"/>
            <a:ext cx="338555"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1</a:t>
            </a:r>
            <a:endParaRPr lang="en-GB" sz="2400" b="1" dirty="0">
              <a:solidFill>
                <a:schemeClr val="bg1"/>
              </a:solidFill>
              <a:latin typeface="+mj-lt"/>
              <a:cs typeface="Poppins" pitchFamily="2" charset="77"/>
            </a:endParaRPr>
          </a:p>
        </p:txBody>
      </p:sp>
      <p:sp>
        <p:nvSpPr>
          <p:cNvPr id="69" name="TextBox 20">
            <a:extLst>
              <a:ext uri="{FF2B5EF4-FFF2-40B4-BE49-F238E27FC236}">
                <a16:creationId xmlns:a16="http://schemas.microsoft.com/office/drawing/2014/main" xmlns="" id="{4689FBF1-A77C-4C9D-8DE1-5D48A9C3B898}"/>
              </a:ext>
            </a:extLst>
          </p:cNvPr>
          <p:cNvSpPr txBox="1"/>
          <p:nvPr/>
        </p:nvSpPr>
        <p:spPr>
          <a:xfrm>
            <a:off x="5653966" y="3468546"/>
            <a:ext cx="338555"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2</a:t>
            </a:r>
            <a:endParaRPr lang="en-GB" sz="2400" b="1" dirty="0">
              <a:solidFill>
                <a:schemeClr val="bg1"/>
              </a:solidFill>
              <a:latin typeface="+mj-lt"/>
              <a:cs typeface="Poppins" pitchFamily="2" charset="77"/>
            </a:endParaRPr>
          </a:p>
        </p:txBody>
      </p:sp>
      <p:sp>
        <p:nvSpPr>
          <p:cNvPr id="70" name="TextBox 20">
            <a:extLst>
              <a:ext uri="{FF2B5EF4-FFF2-40B4-BE49-F238E27FC236}">
                <a16:creationId xmlns:a16="http://schemas.microsoft.com/office/drawing/2014/main" xmlns="" id="{4E95D919-E649-4E23-B8FE-ABE427C596DE}"/>
              </a:ext>
            </a:extLst>
          </p:cNvPr>
          <p:cNvSpPr txBox="1"/>
          <p:nvPr/>
        </p:nvSpPr>
        <p:spPr>
          <a:xfrm>
            <a:off x="6708471" y="2775436"/>
            <a:ext cx="338555" cy="461665"/>
          </a:xfrm>
          <a:prstGeom prst="rect">
            <a:avLst/>
          </a:prstGeom>
          <a:noFill/>
        </p:spPr>
        <p:txBody>
          <a:bodyPr wrap="none" rtlCol="0" anchor="ctr">
            <a:spAutoFit/>
          </a:bodyPr>
          <a:lstStyle/>
          <a:p>
            <a:pPr algn="ctr"/>
            <a:r>
              <a:rPr lang="en-GB" sz="2400" b="1" dirty="0">
                <a:solidFill>
                  <a:schemeClr val="bg1"/>
                </a:solidFill>
                <a:latin typeface="+mj-lt"/>
                <a:cs typeface="Poppins" pitchFamily="2" charset="77"/>
              </a:rPr>
              <a:t>3</a:t>
            </a:r>
          </a:p>
        </p:txBody>
      </p:sp>
      <p:sp>
        <p:nvSpPr>
          <p:cNvPr id="71" name="TextBox 20">
            <a:extLst>
              <a:ext uri="{FF2B5EF4-FFF2-40B4-BE49-F238E27FC236}">
                <a16:creationId xmlns:a16="http://schemas.microsoft.com/office/drawing/2014/main" xmlns="" id="{682EB1D7-8490-4928-89A4-0810C58911F9}"/>
              </a:ext>
            </a:extLst>
          </p:cNvPr>
          <p:cNvSpPr txBox="1"/>
          <p:nvPr/>
        </p:nvSpPr>
        <p:spPr>
          <a:xfrm>
            <a:off x="8008065" y="2775436"/>
            <a:ext cx="338555"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4</a:t>
            </a:r>
            <a:endParaRPr lang="en-GB" sz="2400" b="1" dirty="0">
              <a:solidFill>
                <a:schemeClr val="bg1"/>
              </a:solidFill>
              <a:latin typeface="+mj-lt"/>
              <a:cs typeface="Poppins" pitchFamily="2" charset="77"/>
            </a:endParaRPr>
          </a:p>
        </p:txBody>
      </p:sp>
      <p:sp>
        <p:nvSpPr>
          <p:cNvPr id="72" name="TextBox 20">
            <a:extLst>
              <a:ext uri="{FF2B5EF4-FFF2-40B4-BE49-F238E27FC236}">
                <a16:creationId xmlns:a16="http://schemas.microsoft.com/office/drawing/2014/main" xmlns="" id="{00B937CC-D4DC-41AE-8F1D-C363C4EB0166}"/>
              </a:ext>
            </a:extLst>
          </p:cNvPr>
          <p:cNvSpPr txBox="1"/>
          <p:nvPr/>
        </p:nvSpPr>
        <p:spPr>
          <a:xfrm>
            <a:off x="9070760" y="3464211"/>
            <a:ext cx="338555"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5</a:t>
            </a:r>
            <a:endParaRPr lang="en-GB" sz="2400" b="1" dirty="0">
              <a:solidFill>
                <a:schemeClr val="bg1"/>
              </a:solidFill>
              <a:latin typeface="+mj-lt"/>
              <a:cs typeface="Poppins" pitchFamily="2" charset="77"/>
            </a:endParaRPr>
          </a:p>
        </p:txBody>
      </p:sp>
      <p:sp>
        <p:nvSpPr>
          <p:cNvPr id="73" name="TextBox 20">
            <a:extLst>
              <a:ext uri="{FF2B5EF4-FFF2-40B4-BE49-F238E27FC236}">
                <a16:creationId xmlns:a16="http://schemas.microsoft.com/office/drawing/2014/main" xmlns="" id="{714FD007-ABF9-4385-8659-26B5998AF29E}"/>
              </a:ext>
            </a:extLst>
          </p:cNvPr>
          <p:cNvSpPr txBox="1"/>
          <p:nvPr/>
        </p:nvSpPr>
        <p:spPr>
          <a:xfrm>
            <a:off x="9450528" y="4691234"/>
            <a:ext cx="338554" cy="461665"/>
          </a:xfrm>
          <a:prstGeom prst="rect">
            <a:avLst/>
          </a:prstGeom>
          <a:noFill/>
        </p:spPr>
        <p:txBody>
          <a:bodyPr wrap="none" rtlCol="0" anchor="ctr">
            <a:spAutoFit/>
          </a:bodyPr>
          <a:lstStyle/>
          <a:p>
            <a:pPr algn="ctr"/>
            <a:r>
              <a:rPr lang="en-GB" sz="2400" b="1">
                <a:solidFill>
                  <a:schemeClr val="bg1"/>
                </a:solidFill>
                <a:latin typeface="+mj-lt"/>
                <a:cs typeface="Poppins" pitchFamily="2" charset="77"/>
              </a:rPr>
              <a:t>6</a:t>
            </a:r>
            <a:endParaRPr lang="en-GB" sz="2400" b="1" dirty="0">
              <a:solidFill>
                <a:schemeClr val="bg1"/>
              </a:solidFill>
              <a:latin typeface="+mj-lt"/>
              <a:cs typeface="Poppins" pitchFamily="2" charset="77"/>
            </a:endParaRPr>
          </a:p>
        </p:txBody>
      </p:sp>
    </p:spTree>
    <p:extLst>
      <p:ext uri="{BB962C8B-B14F-4D97-AF65-F5344CB8AC3E}">
        <p14:creationId xmlns:p14="http://schemas.microsoft.com/office/powerpoint/2010/main" val="3497667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88913" y="536576"/>
            <a:ext cx="10298285" cy="697353"/>
          </a:xfrm>
        </p:spPr>
        <p:txBody>
          <a:bodyPr>
            <a:noAutofit/>
          </a:bodyPr>
          <a:lstStyle/>
          <a:p>
            <a:r>
              <a:rPr lang="en-GB" dirty="0" err="1"/>
              <a:t>Analyze</a:t>
            </a:r>
            <a:r>
              <a:rPr lang="en-GB" dirty="0"/>
              <a:t> Stakeholders position at the </a:t>
            </a:r>
            <a:r>
              <a:rPr lang="en-GB" u="sng" dirty="0"/>
              <a:t>Beginning</a:t>
            </a:r>
            <a:r>
              <a:rPr lang="en-GB" b="1" u="sng" dirty="0"/>
              <a:t> </a:t>
            </a:r>
            <a:r>
              <a:rPr lang="en-GB" dirty="0"/>
              <a:t>of the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57996" y="1881976"/>
            <a:ext cx="3384737" cy="49760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err="1">
                <a:solidFill>
                  <a:srgbClr val="245473"/>
                </a:solidFill>
                <a:latin typeface="+mj-lt"/>
              </a:rPr>
              <a:t>Analyze</a:t>
            </a:r>
            <a:r>
              <a:rPr lang="en-GB" altLang="de-DE" sz="1800" dirty="0">
                <a:solidFill>
                  <a:srgbClr val="245473"/>
                </a:solidFill>
                <a:latin typeface="+mj-lt"/>
              </a:rPr>
              <a:t> the most important Stakeholders (those who are of special importance for the success of the recovery)</a:t>
            </a:r>
          </a:p>
          <a:p>
            <a:pPr algn="l">
              <a:lnSpc>
                <a:spcPct val="100000"/>
              </a:lnSpc>
              <a:spcBef>
                <a:spcPts val="600"/>
              </a:spcBef>
            </a:pPr>
            <a:r>
              <a:rPr lang="en-GB" altLang="de-DE" sz="1800" dirty="0">
                <a:solidFill>
                  <a:srgbClr val="245473"/>
                </a:solidFill>
                <a:latin typeface="+mj-lt"/>
              </a:rPr>
              <a:t>Map out your audiences on the basis of the audience analysis matrix</a:t>
            </a:r>
          </a:p>
          <a:p>
            <a:pPr algn="l">
              <a:lnSpc>
                <a:spcPct val="100000"/>
              </a:lnSpc>
              <a:spcBef>
                <a:spcPts val="600"/>
              </a:spcBef>
            </a:pPr>
            <a:r>
              <a:rPr lang="en-GB" sz="1800" dirty="0">
                <a:solidFill>
                  <a:srgbClr val="245473"/>
                </a:solidFill>
                <a:latin typeface="+mj-lt"/>
                <a:sym typeface="Wingdings" panose="05000000000000000000" pitchFamily="2" charset="2"/>
              </a:rPr>
              <a:t>Your communication strategy should</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sym typeface="Wingdings" panose="05000000000000000000" pitchFamily="2" charset="2"/>
              </a:rPr>
              <a:t>Actively engage with champions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sym typeface="Wingdings" panose="05000000000000000000" pitchFamily="2" charset="2"/>
              </a:rPr>
              <a:t>Try to shift blockers to avoiders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sym typeface="Wingdings" panose="05000000000000000000" pitchFamily="2" charset="2"/>
              </a:rPr>
              <a:t>Try to shift avoiders to silent boosters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sym typeface="Wingdings" panose="05000000000000000000" pitchFamily="2" charset="2"/>
              </a:rPr>
              <a:t>Try to shift silent boosters to champions </a:t>
            </a:r>
          </a:p>
        </p:txBody>
      </p:sp>
      <p:grpSp>
        <p:nvGrpSpPr>
          <p:cNvPr id="26" name="Gruppieren 25">
            <a:extLst>
              <a:ext uri="{FF2B5EF4-FFF2-40B4-BE49-F238E27FC236}">
                <a16:creationId xmlns:a16="http://schemas.microsoft.com/office/drawing/2014/main" xmlns="" id="{67D593B3-AAE9-4B27-A0B1-9AEA38B26126}"/>
              </a:ext>
            </a:extLst>
          </p:cNvPr>
          <p:cNvGrpSpPr/>
          <p:nvPr/>
        </p:nvGrpSpPr>
        <p:grpSpPr>
          <a:xfrm>
            <a:off x="4097374" y="2142491"/>
            <a:ext cx="7519033" cy="3637726"/>
            <a:chOff x="4561201" y="2081056"/>
            <a:chExt cx="3548724" cy="3637726"/>
          </a:xfrm>
        </p:grpSpPr>
        <p:sp>
          <p:nvSpPr>
            <p:cNvPr id="27" name="Freeform 316">
              <a:extLst>
                <a:ext uri="{FF2B5EF4-FFF2-40B4-BE49-F238E27FC236}">
                  <a16:creationId xmlns:a16="http://schemas.microsoft.com/office/drawing/2014/main" xmlns="" id="{251FACA9-E41E-4B1C-82E2-E460BAC1F4AD}"/>
                </a:ext>
              </a:extLst>
            </p:cNvPr>
            <p:cNvSpPr>
              <a:spLocks/>
            </p:cNvSpPr>
            <p:nvPr/>
          </p:nvSpPr>
          <p:spPr bwMode="auto">
            <a:xfrm>
              <a:off x="4561201" y="2081056"/>
              <a:ext cx="2045681" cy="2046761"/>
            </a:xfrm>
            <a:custGeom>
              <a:avLst/>
              <a:gdLst>
                <a:gd name="T0" fmla="*/ 1503759 w 4380"/>
                <a:gd name="T1" fmla="*/ 3006829 h 4380"/>
                <a:gd name="T2" fmla="*/ 1503759 w 4380"/>
                <a:gd name="T3" fmla="*/ 3006829 h 4380"/>
                <a:gd name="T4" fmla="*/ 0 w 4380"/>
                <a:gd name="T5" fmla="*/ 1503758 h 4380"/>
                <a:gd name="T6" fmla="*/ 0 w 4380"/>
                <a:gd name="T7" fmla="*/ 1503758 h 4380"/>
                <a:gd name="T8" fmla="*/ 1503759 w 4380"/>
                <a:gd name="T9" fmla="*/ 0 h 4380"/>
                <a:gd name="T10" fmla="*/ 1503759 w 4380"/>
                <a:gd name="T11" fmla="*/ 0 h 4380"/>
                <a:gd name="T12" fmla="*/ 3006830 w 4380"/>
                <a:gd name="T13" fmla="*/ 1503758 h 4380"/>
                <a:gd name="T14" fmla="*/ 3006830 w 4380"/>
                <a:gd name="T15" fmla="*/ 3006829 h 4380"/>
                <a:gd name="T16" fmla="*/ 1503759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90" y="4379"/>
                  </a:moveTo>
                  <a:lnTo>
                    <a:pt x="2190" y="4379"/>
                  </a:lnTo>
                  <a:cubicBezTo>
                    <a:pt x="981" y="4379"/>
                    <a:pt x="0" y="3399"/>
                    <a:pt x="0" y="2190"/>
                  </a:cubicBezTo>
                  <a:cubicBezTo>
                    <a:pt x="0" y="981"/>
                    <a:pt x="981" y="0"/>
                    <a:pt x="2190" y="0"/>
                  </a:cubicBezTo>
                  <a:cubicBezTo>
                    <a:pt x="3399" y="0"/>
                    <a:pt x="4379" y="981"/>
                    <a:pt x="4379" y="2190"/>
                  </a:cubicBezTo>
                  <a:lnTo>
                    <a:pt x="4379" y="4379"/>
                  </a:lnTo>
                  <a:lnTo>
                    <a:pt x="2190" y="4379"/>
                  </a:lnTo>
                </a:path>
              </a:pathLst>
            </a:custGeom>
            <a:solidFill>
              <a:schemeClr val="accent2">
                <a:lumMod val="75000"/>
                <a:alpha val="75000"/>
              </a:schemeClr>
            </a:solidFill>
            <a:ln>
              <a:noFill/>
            </a:ln>
          </p:spPr>
          <p:txBody>
            <a:bodyPr wrap="none" anchor="ctr"/>
            <a:lstStyle/>
            <a:p>
              <a:endParaRPr lang="en-GB" sz="2449" dirty="0"/>
            </a:p>
          </p:txBody>
        </p:sp>
        <p:sp>
          <p:nvSpPr>
            <p:cNvPr id="28" name="Freeform 315">
              <a:extLst>
                <a:ext uri="{FF2B5EF4-FFF2-40B4-BE49-F238E27FC236}">
                  <a16:creationId xmlns:a16="http://schemas.microsoft.com/office/drawing/2014/main" xmlns="" id="{289AFC8A-28F3-4BEC-A9A2-3E182DDFF85D}"/>
                </a:ext>
              </a:extLst>
            </p:cNvPr>
            <p:cNvSpPr>
              <a:spLocks/>
            </p:cNvSpPr>
            <p:nvPr/>
          </p:nvSpPr>
          <p:spPr bwMode="auto">
            <a:xfrm>
              <a:off x="6064241" y="2081056"/>
              <a:ext cx="2045681" cy="2046761"/>
            </a:xfrm>
            <a:custGeom>
              <a:avLst/>
              <a:gdLst>
                <a:gd name="T0" fmla="*/ 1503072 w 4380"/>
                <a:gd name="T1" fmla="*/ 3006829 h 4380"/>
                <a:gd name="T2" fmla="*/ 1503072 w 4380"/>
                <a:gd name="T3" fmla="*/ 3006829 h 4380"/>
                <a:gd name="T4" fmla="*/ 3006830 w 4380"/>
                <a:gd name="T5" fmla="*/ 1503758 h 4380"/>
                <a:gd name="T6" fmla="*/ 3006830 w 4380"/>
                <a:gd name="T7" fmla="*/ 1503758 h 4380"/>
                <a:gd name="T8" fmla="*/ 1503072 w 4380"/>
                <a:gd name="T9" fmla="*/ 0 h 4380"/>
                <a:gd name="T10" fmla="*/ 1503072 w 4380"/>
                <a:gd name="T11" fmla="*/ 0 h 4380"/>
                <a:gd name="T12" fmla="*/ 0 w 4380"/>
                <a:gd name="T13" fmla="*/ 1503758 h 4380"/>
                <a:gd name="T14" fmla="*/ 0 w 4380"/>
                <a:gd name="T15" fmla="*/ 3006829 h 4380"/>
                <a:gd name="T16" fmla="*/ 1503072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89" y="4379"/>
                  </a:moveTo>
                  <a:lnTo>
                    <a:pt x="2189" y="4379"/>
                  </a:lnTo>
                  <a:cubicBezTo>
                    <a:pt x="3398" y="4379"/>
                    <a:pt x="4379" y="3399"/>
                    <a:pt x="4379" y="2190"/>
                  </a:cubicBezTo>
                  <a:cubicBezTo>
                    <a:pt x="4379" y="981"/>
                    <a:pt x="3398" y="0"/>
                    <a:pt x="2189" y="0"/>
                  </a:cubicBezTo>
                  <a:cubicBezTo>
                    <a:pt x="981" y="0"/>
                    <a:pt x="0" y="981"/>
                    <a:pt x="0" y="2190"/>
                  </a:cubicBezTo>
                  <a:lnTo>
                    <a:pt x="0" y="4379"/>
                  </a:lnTo>
                  <a:lnTo>
                    <a:pt x="2189" y="4379"/>
                  </a:lnTo>
                </a:path>
              </a:pathLst>
            </a:custGeom>
            <a:solidFill>
              <a:schemeClr val="accent6">
                <a:lumMod val="75000"/>
                <a:alpha val="75000"/>
              </a:schemeClr>
            </a:solidFill>
            <a:ln>
              <a:noFill/>
            </a:ln>
          </p:spPr>
          <p:txBody>
            <a:bodyPr wrap="none" anchor="ctr"/>
            <a:lstStyle/>
            <a:p>
              <a:endParaRPr lang="en-GB" sz="2449" dirty="0"/>
            </a:p>
          </p:txBody>
        </p:sp>
        <p:sp>
          <p:nvSpPr>
            <p:cNvPr id="29" name="Freeform 313">
              <a:extLst>
                <a:ext uri="{FF2B5EF4-FFF2-40B4-BE49-F238E27FC236}">
                  <a16:creationId xmlns:a16="http://schemas.microsoft.com/office/drawing/2014/main" xmlns="" id="{113FE5D7-5E22-4FDF-9A8E-8D82F7A25198}"/>
                </a:ext>
              </a:extLst>
            </p:cNvPr>
            <p:cNvSpPr>
              <a:spLocks noChangeArrowheads="1"/>
            </p:cNvSpPr>
            <p:nvPr/>
          </p:nvSpPr>
          <p:spPr bwMode="auto">
            <a:xfrm>
              <a:off x="4561201" y="3672021"/>
              <a:ext cx="2045681" cy="2046761"/>
            </a:xfrm>
            <a:custGeom>
              <a:avLst/>
              <a:gdLst>
                <a:gd name="T0" fmla="*/ 2190 w 4380"/>
                <a:gd name="T1" fmla="*/ 0 h 4381"/>
                <a:gd name="T2" fmla="*/ 2190 w 4380"/>
                <a:gd name="T3" fmla="*/ 0 h 4381"/>
                <a:gd name="T4" fmla="*/ 0 w 4380"/>
                <a:gd name="T5" fmla="*/ 2190 h 4381"/>
                <a:gd name="T6" fmla="*/ 0 w 4380"/>
                <a:gd name="T7" fmla="*/ 2190 h 4381"/>
                <a:gd name="T8" fmla="*/ 2190 w 4380"/>
                <a:gd name="T9" fmla="*/ 4380 h 4381"/>
                <a:gd name="T10" fmla="*/ 2190 w 4380"/>
                <a:gd name="T11" fmla="*/ 4380 h 4381"/>
                <a:gd name="T12" fmla="*/ 4379 w 4380"/>
                <a:gd name="T13" fmla="*/ 2190 h 4381"/>
                <a:gd name="T14" fmla="*/ 4379 w 4380"/>
                <a:gd name="T15" fmla="*/ 0 h 4381"/>
                <a:gd name="T16" fmla="*/ 2190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90" y="0"/>
                  </a:moveTo>
                  <a:lnTo>
                    <a:pt x="2190" y="0"/>
                  </a:lnTo>
                  <a:cubicBezTo>
                    <a:pt x="981" y="0"/>
                    <a:pt x="0" y="981"/>
                    <a:pt x="0" y="2190"/>
                  </a:cubicBezTo>
                  <a:lnTo>
                    <a:pt x="0" y="2190"/>
                  </a:lnTo>
                  <a:cubicBezTo>
                    <a:pt x="0" y="3400"/>
                    <a:pt x="981" y="4380"/>
                    <a:pt x="2190" y="4380"/>
                  </a:cubicBezTo>
                  <a:lnTo>
                    <a:pt x="2190" y="4380"/>
                  </a:lnTo>
                  <a:cubicBezTo>
                    <a:pt x="3399" y="4380"/>
                    <a:pt x="4379" y="3400"/>
                    <a:pt x="4379" y="2190"/>
                  </a:cubicBezTo>
                  <a:lnTo>
                    <a:pt x="4379" y="0"/>
                  </a:lnTo>
                  <a:lnTo>
                    <a:pt x="2190" y="0"/>
                  </a:lnTo>
                </a:path>
              </a:pathLst>
            </a:custGeom>
            <a:solidFill>
              <a:schemeClr val="accent2">
                <a:lumMod val="60000"/>
                <a:lumOff val="40000"/>
                <a:alpha val="75000"/>
              </a:schemeClr>
            </a:solidFill>
            <a:ln>
              <a:noFill/>
            </a:ln>
            <a:effectLst/>
          </p:spPr>
          <p:txBody>
            <a:bodyPr wrap="none" anchor="ctr"/>
            <a:lstStyle/>
            <a:p>
              <a:pPr>
                <a:defRPr/>
              </a:pPr>
              <a:endParaRPr lang="en-GB" sz="2449" dirty="0"/>
            </a:p>
          </p:txBody>
        </p:sp>
        <p:sp>
          <p:nvSpPr>
            <p:cNvPr id="30" name="Freeform 314">
              <a:extLst>
                <a:ext uri="{FF2B5EF4-FFF2-40B4-BE49-F238E27FC236}">
                  <a16:creationId xmlns:a16="http://schemas.microsoft.com/office/drawing/2014/main" xmlns="" id="{C8D3E573-B02E-49C9-A680-A8E1682EDB29}"/>
                </a:ext>
              </a:extLst>
            </p:cNvPr>
            <p:cNvSpPr>
              <a:spLocks noChangeArrowheads="1"/>
            </p:cNvSpPr>
            <p:nvPr/>
          </p:nvSpPr>
          <p:spPr bwMode="auto">
            <a:xfrm>
              <a:off x="6064244" y="3672021"/>
              <a:ext cx="2045681" cy="2046761"/>
            </a:xfrm>
            <a:custGeom>
              <a:avLst/>
              <a:gdLst>
                <a:gd name="T0" fmla="*/ 2189 w 4380"/>
                <a:gd name="T1" fmla="*/ 0 h 4381"/>
                <a:gd name="T2" fmla="*/ 2189 w 4380"/>
                <a:gd name="T3" fmla="*/ 0 h 4381"/>
                <a:gd name="T4" fmla="*/ 4379 w 4380"/>
                <a:gd name="T5" fmla="*/ 2190 h 4381"/>
                <a:gd name="T6" fmla="*/ 4379 w 4380"/>
                <a:gd name="T7" fmla="*/ 2190 h 4381"/>
                <a:gd name="T8" fmla="*/ 2189 w 4380"/>
                <a:gd name="T9" fmla="*/ 4380 h 4381"/>
                <a:gd name="T10" fmla="*/ 2189 w 4380"/>
                <a:gd name="T11" fmla="*/ 4380 h 4381"/>
                <a:gd name="T12" fmla="*/ 0 w 4380"/>
                <a:gd name="T13" fmla="*/ 2190 h 4381"/>
                <a:gd name="T14" fmla="*/ 0 w 4380"/>
                <a:gd name="T15" fmla="*/ 0 h 4381"/>
                <a:gd name="T16" fmla="*/ 2189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89" y="0"/>
                  </a:moveTo>
                  <a:lnTo>
                    <a:pt x="2189" y="0"/>
                  </a:lnTo>
                  <a:cubicBezTo>
                    <a:pt x="3398" y="0"/>
                    <a:pt x="4379" y="981"/>
                    <a:pt x="4379" y="2190"/>
                  </a:cubicBezTo>
                  <a:lnTo>
                    <a:pt x="4379" y="2190"/>
                  </a:lnTo>
                  <a:cubicBezTo>
                    <a:pt x="4379" y="3400"/>
                    <a:pt x="3398" y="4380"/>
                    <a:pt x="2189" y="4380"/>
                  </a:cubicBezTo>
                  <a:lnTo>
                    <a:pt x="2189" y="4380"/>
                  </a:lnTo>
                  <a:cubicBezTo>
                    <a:pt x="981" y="4380"/>
                    <a:pt x="0" y="3400"/>
                    <a:pt x="0" y="2190"/>
                  </a:cubicBezTo>
                  <a:lnTo>
                    <a:pt x="0" y="0"/>
                  </a:lnTo>
                  <a:lnTo>
                    <a:pt x="2189" y="0"/>
                  </a:lnTo>
                </a:path>
              </a:pathLst>
            </a:custGeom>
            <a:solidFill>
              <a:schemeClr val="accent6">
                <a:lumMod val="60000"/>
                <a:lumOff val="40000"/>
                <a:alpha val="75000"/>
              </a:schemeClr>
            </a:solidFill>
            <a:ln>
              <a:noFill/>
            </a:ln>
            <a:effectLst/>
          </p:spPr>
          <p:txBody>
            <a:bodyPr wrap="none" anchor="ctr"/>
            <a:lstStyle/>
            <a:p>
              <a:pPr>
                <a:defRPr/>
              </a:pPr>
              <a:endParaRPr lang="en-GB" sz="2449" dirty="0"/>
            </a:p>
          </p:txBody>
        </p:sp>
        <p:sp>
          <p:nvSpPr>
            <p:cNvPr id="31" name="TextBox 13">
              <a:extLst>
                <a:ext uri="{FF2B5EF4-FFF2-40B4-BE49-F238E27FC236}">
                  <a16:creationId xmlns:a16="http://schemas.microsoft.com/office/drawing/2014/main" xmlns="" id="{83B44F87-B0CE-42E2-9DEA-A40A05A36364}"/>
                </a:ext>
              </a:extLst>
            </p:cNvPr>
            <p:cNvSpPr txBox="1"/>
            <p:nvPr/>
          </p:nvSpPr>
          <p:spPr>
            <a:xfrm>
              <a:off x="5005905" y="2670630"/>
              <a:ext cx="920797" cy="784958"/>
            </a:xfrm>
            <a:prstGeom prst="rect">
              <a:avLst/>
            </a:prstGeom>
            <a:noFill/>
          </p:spPr>
          <p:txBody>
            <a:bodyPr wrap="none" rtlCol="0" anchor="ctr">
              <a:spAutoFit/>
            </a:bodyPr>
            <a:lstStyle/>
            <a:p>
              <a:pPr algn="ctr"/>
              <a:r>
                <a:rPr lang="en-GB" sz="4501" b="1" spc="-109" dirty="0">
                  <a:solidFill>
                    <a:schemeClr val="bg1"/>
                  </a:solidFill>
                  <a:latin typeface="+mj-lt"/>
                  <a:ea typeface="Source Sans Pro" panose="020B0503030403020204" pitchFamily="34" charset="0"/>
                </a:rPr>
                <a:t>Blockers</a:t>
              </a:r>
            </a:p>
          </p:txBody>
        </p:sp>
        <p:sp>
          <p:nvSpPr>
            <p:cNvPr id="32" name="TextBox 14">
              <a:extLst>
                <a:ext uri="{FF2B5EF4-FFF2-40B4-BE49-F238E27FC236}">
                  <a16:creationId xmlns:a16="http://schemas.microsoft.com/office/drawing/2014/main" xmlns="" id="{E212C1F9-1143-4E37-8854-84525B3889DC}"/>
                </a:ext>
              </a:extLst>
            </p:cNvPr>
            <p:cNvSpPr txBox="1"/>
            <p:nvPr/>
          </p:nvSpPr>
          <p:spPr>
            <a:xfrm>
              <a:off x="6526883" y="2670630"/>
              <a:ext cx="1226932" cy="784958"/>
            </a:xfrm>
            <a:prstGeom prst="rect">
              <a:avLst/>
            </a:prstGeom>
            <a:noFill/>
          </p:spPr>
          <p:txBody>
            <a:bodyPr wrap="none" rtlCol="0" anchor="ctr">
              <a:spAutoFit/>
            </a:bodyPr>
            <a:lstStyle/>
            <a:p>
              <a:pPr algn="ctr"/>
              <a:r>
                <a:rPr lang="en-GB" sz="4501" b="1" spc="-109">
                  <a:solidFill>
                    <a:schemeClr val="bg1"/>
                  </a:solidFill>
                  <a:latin typeface="+mj-lt"/>
                  <a:ea typeface="Source Sans Pro" panose="020B0503030403020204" pitchFamily="34" charset="0"/>
                </a:rPr>
                <a:t>Champions</a:t>
              </a:r>
              <a:endParaRPr lang="en-GB" sz="4501" b="1" spc="-109" dirty="0">
                <a:solidFill>
                  <a:schemeClr val="bg1"/>
                </a:solidFill>
                <a:latin typeface="+mj-lt"/>
                <a:ea typeface="Source Sans Pro" panose="020B0503030403020204" pitchFamily="34" charset="0"/>
              </a:endParaRPr>
            </a:p>
          </p:txBody>
        </p:sp>
        <p:sp>
          <p:nvSpPr>
            <p:cNvPr id="33" name="TextBox 15">
              <a:extLst>
                <a:ext uri="{FF2B5EF4-FFF2-40B4-BE49-F238E27FC236}">
                  <a16:creationId xmlns:a16="http://schemas.microsoft.com/office/drawing/2014/main" xmlns="" id="{68288F26-4132-41D4-8727-4AFED77DDEBA}"/>
                </a:ext>
              </a:extLst>
            </p:cNvPr>
            <p:cNvSpPr txBox="1"/>
            <p:nvPr/>
          </p:nvSpPr>
          <p:spPr>
            <a:xfrm>
              <a:off x="4988306" y="4426546"/>
              <a:ext cx="955992" cy="784958"/>
            </a:xfrm>
            <a:prstGeom prst="rect">
              <a:avLst/>
            </a:prstGeom>
            <a:noFill/>
          </p:spPr>
          <p:txBody>
            <a:bodyPr wrap="none" rtlCol="0" anchor="ctr">
              <a:spAutoFit/>
            </a:bodyPr>
            <a:lstStyle/>
            <a:p>
              <a:pPr algn="ctr"/>
              <a:r>
                <a:rPr lang="en-GB" sz="4501" b="1" spc="-109">
                  <a:solidFill>
                    <a:schemeClr val="bg1"/>
                  </a:solidFill>
                  <a:latin typeface="+mj-lt"/>
                  <a:ea typeface="Source Sans Pro" panose="020B0503030403020204" pitchFamily="34" charset="0"/>
                </a:rPr>
                <a:t>Avoiders</a:t>
              </a:r>
              <a:endParaRPr lang="en-GB" sz="4501" b="1" spc="-109" dirty="0">
                <a:solidFill>
                  <a:schemeClr val="bg1"/>
                </a:solidFill>
                <a:latin typeface="+mj-lt"/>
                <a:ea typeface="Source Sans Pro" panose="020B0503030403020204" pitchFamily="34" charset="0"/>
              </a:endParaRPr>
            </a:p>
          </p:txBody>
        </p:sp>
        <p:sp>
          <p:nvSpPr>
            <p:cNvPr id="34" name="TextBox 16">
              <a:extLst>
                <a:ext uri="{FF2B5EF4-FFF2-40B4-BE49-F238E27FC236}">
                  <a16:creationId xmlns:a16="http://schemas.microsoft.com/office/drawing/2014/main" xmlns="" id="{41F6FE1B-DF5B-4FD9-9CE0-EC635A1796FE}"/>
                </a:ext>
              </a:extLst>
            </p:cNvPr>
            <p:cNvSpPr txBox="1"/>
            <p:nvPr/>
          </p:nvSpPr>
          <p:spPr>
            <a:xfrm>
              <a:off x="6353175" y="4426546"/>
              <a:ext cx="1574345" cy="784958"/>
            </a:xfrm>
            <a:prstGeom prst="rect">
              <a:avLst/>
            </a:prstGeom>
            <a:noFill/>
          </p:spPr>
          <p:txBody>
            <a:bodyPr wrap="none" rtlCol="0" anchor="ctr">
              <a:spAutoFit/>
            </a:bodyPr>
            <a:lstStyle/>
            <a:p>
              <a:pPr algn="ctr"/>
              <a:r>
                <a:rPr lang="en-GB" sz="4501" b="1" spc="-109">
                  <a:solidFill>
                    <a:schemeClr val="bg1"/>
                  </a:solidFill>
                  <a:latin typeface="+mj-lt"/>
                  <a:ea typeface="Source Sans Pro" panose="020B0503030403020204" pitchFamily="34" charset="0"/>
                </a:rPr>
                <a:t>Silent Boosters</a:t>
              </a:r>
              <a:endParaRPr lang="en-GB" sz="4501" b="1" spc="-109" dirty="0">
                <a:solidFill>
                  <a:schemeClr val="bg1"/>
                </a:solidFill>
                <a:latin typeface="+mj-lt"/>
                <a:ea typeface="Source Sans Pro" panose="020B0503030403020204" pitchFamily="34" charset="0"/>
              </a:endParaRPr>
            </a:p>
          </p:txBody>
        </p:sp>
      </p:grpSp>
      <p:cxnSp>
        <p:nvCxnSpPr>
          <p:cNvPr id="6" name="Gerade Verbindung mit Pfeil 5">
            <a:extLst>
              <a:ext uri="{FF2B5EF4-FFF2-40B4-BE49-F238E27FC236}">
                <a16:creationId xmlns:a16="http://schemas.microsoft.com/office/drawing/2014/main" xmlns="" id="{8B44B3A8-144F-4A8C-8A99-7E5041651851}"/>
              </a:ext>
            </a:extLst>
          </p:cNvPr>
          <p:cNvCxnSpPr>
            <a:cxnSpLocks/>
          </p:cNvCxnSpPr>
          <p:nvPr/>
        </p:nvCxnSpPr>
        <p:spPr>
          <a:xfrm>
            <a:off x="3647661" y="6052930"/>
            <a:ext cx="80805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xmlns="" id="{D46D7494-DAAE-4230-A4CB-115B73BDB0FF}"/>
              </a:ext>
            </a:extLst>
          </p:cNvPr>
          <p:cNvCxnSpPr>
            <a:cxnSpLocks/>
          </p:cNvCxnSpPr>
          <p:nvPr/>
        </p:nvCxnSpPr>
        <p:spPr>
          <a:xfrm flipV="1">
            <a:off x="3647661" y="2142491"/>
            <a:ext cx="0" cy="3910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21">
            <a:extLst>
              <a:ext uri="{FF2B5EF4-FFF2-40B4-BE49-F238E27FC236}">
                <a16:creationId xmlns:a16="http://schemas.microsoft.com/office/drawing/2014/main" xmlns="" id="{F697B1C4-98D6-4960-9A4D-965D192C7CCB}"/>
              </a:ext>
            </a:extLst>
          </p:cNvPr>
          <p:cNvSpPr txBox="1"/>
          <p:nvPr/>
        </p:nvSpPr>
        <p:spPr>
          <a:xfrm>
            <a:off x="7059257" y="5780217"/>
            <a:ext cx="1485083" cy="307777"/>
          </a:xfrm>
          <a:prstGeom prst="rect">
            <a:avLst/>
          </a:prstGeom>
          <a:noFill/>
        </p:spPr>
        <p:txBody>
          <a:bodyPr wrap="square" rtlCol="0" anchor="b" anchorCtr="0">
            <a:spAutoFit/>
          </a:bodyPr>
          <a:lstStyle/>
          <a:p>
            <a:pPr algn="ctr"/>
            <a:r>
              <a:rPr lang="en-GB" sz="1400" b="1" dirty="0">
                <a:solidFill>
                  <a:schemeClr val="tx2"/>
                </a:solidFill>
                <a:latin typeface="+mj-lt"/>
                <a:ea typeface="League Spartan" charset="0"/>
                <a:cs typeface="Poppins" pitchFamily="2" charset="77"/>
              </a:rPr>
              <a:t>Common Interest</a:t>
            </a:r>
          </a:p>
        </p:txBody>
      </p:sp>
      <p:sp>
        <p:nvSpPr>
          <p:cNvPr id="42" name="TextBox 21">
            <a:extLst>
              <a:ext uri="{FF2B5EF4-FFF2-40B4-BE49-F238E27FC236}">
                <a16:creationId xmlns:a16="http://schemas.microsoft.com/office/drawing/2014/main" xmlns="" id="{C72D6CA8-F379-4FBB-8EC7-12C8F5ECA469}"/>
              </a:ext>
            </a:extLst>
          </p:cNvPr>
          <p:cNvSpPr txBox="1"/>
          <p:nvPr/>
        </p:nvSpPr>
        <p:spPr>
          <a:xfrm rot="5400000">
            <a:off x="3066659" y="3860406"/>
            <a:ext cx="1485083" cy="307777"/>
          </a:xfrm>
          <a:prstGeom prst="rect">
            <a:avLst/>
          </a:prstGeom>
          <a:noFill/>
        </p:spPr>
        <p:txBody>
          <a:bodyPr wrap="square" rtlCol="0" anchor="b" anchorCtr="0">
            <a:spAutoFit/>
          </a:bodyPr>
          <a:lstStyle/>
          <a:p>
            <a:pPr algn="ctr"/>
            <a:r>
              <a:rPr lang="en-GB" sz="1400" b="1" dirty="0">
                <a:solidFill>
                  <a:schemeClr val="tx2"/>
                </a:solidFill>
                <a:latin typeface="+mj-lt"/>
                <a:ea typeface="League Spartan" charset="0"/>
                <a:cs typeface="Poppins" pitchFamily="2" charset="77"/>
              </a:rPr>
              <a:t>Energy Invested</a:t>
            </a:r>
          </a:p>
        </p:txBody>
      </p:sp>
      <p:sp>
        <p:nvSpPr>
          <p:cNvPr id="43" name="TextBox 13">
            <a:extLst>
              <a:ext uri="{FF2B5EF4-FFF2-40B4-BE49-F238E27FC236}">
                <a16:creationId xmlns:a16="http://schemas.microsoft.com/office/drawing/2014/main" xmlns="" id="{F2C43120-43BD-470C-8FD9-EDCAF0BECD7C}"/>
              </a:ext>
            </a:extLst>
          </p:cNvPr>
          <p:cNvSpPr txBox="1"/>
          <p:nvPr/>
        </p:nvSpPr>
        <p:spPr>
          <a:xfrm>
            <a:off x="5410294" y="3254264"/>
            <a:ext cx="1209627" cy="584775"/>
          </a:xfrm>
          <a:prstGeom prst="rect">
            <a:avLst/>
          </a:prstGeom>
          <a:noFill/>
        </p:spPr>
        <p:txBody>
          <a:bodyPr wrap="square" rtlCol="0" anchor="ctr">
            <a:spAutoFit/>
          </a:bodyPr>
          <a:lstStyle/>
          <a:p>
            <a:pPr algn="ctr"/>
            <a:r>
              <a:rPr lang="en-GB" sz="1600" b="1" spc="-109" dirty="0">
                <a:solidFill>
                  <a:schemeClr val="bg1"/>
                </a:solidFill>
                <a:latin typeface="+mj-lt"/>
                <a:ea typeface="Source Sans Pro" panose="020B0503030403020204" pitchFamily="34" charset="0"/>
              </a:rPr>
              <a:t>Active Resisters</a:t>
            </a:r>
          </a:p>
        </p:txBody>
      </p:sp>
      <p:sp>
        <p:nvSpPr>
          <p:cNvPr id="44" name="TextBox 14">
            <a:extLst>
              <a:ext uri="{FF2B5EF4-FFF2-40B4-BE49-F238E27FC236}">
                <a16:creationId xmlns:a16="http://schemas.microsoft.com/office/drawing/2014/main" xmlns="" id="{966364C8-0C76-45E2-8B43-7C809F76EDDB}"/>
              </a:ext>
            </a:extLst>
          </p:cNvPr>
          <p:cNvSpPr txBox="1"/>
          <p:nvPr/>
        </p:nvSpPr>
        <p:spPr>
          <a:xfrm>
            <a:off x="8876019" y="3254264"/>
            <a:ext cx="1372107" cy="584775"/>
          </a:xfrm>
          <a:prstGeom prst="rect">
            <a:avLst/>
          </a:prstGeom>
          <a:noFill/>
        </p:spPr>
        <p:txBody>
          <a:bodyPr wrap="square" rtlCol="0" anchor="ctr">
            <a:spAutoFit/>
          </a:bodyPr>
          <a:lstStyle/>
          <a:p>
            <a:pPr algn="ctr"/>
            <a:r>
              <a:rPr lang="en-GB" sz="1600" b="1" spc="-109" dirty="0">
                <a:solidFill>
                  <a:schemeClr val="bg1"/>
                </a:solidFill>
                <a:latin typeface="+mj-lt"/>
                <a:ea typeface="Source Sans Pro" panose="020B0503030403020204" pitchFamily="34" charset="0"/>
              </a:rPr>
              <a:t>Active Supporters</a:t>
            </a:r>
          </a:p>
        </p:txBody>
      </p:sp>
      <p:sp>
        <p:nvSpPr>
          <p:cNvPr id="45" name="TextBox 15">
            <a:extLst>
              <a:ext uri="{FF2B5EF4-FFF2-40B4-BE49-F238E27FC236}">
                <a16:creationId xmlns:a16="http://schemas.microsoft.com/office/drawing/2014/main" xmlns="" id="{F13B7374-C285-4B53-A3B1-1D1502B2B56D}"/>
              </a:ext>
            </a:extLst>
          </p:cNvPr>
          <p:cNvSpPr txBox="1"/>
          <p:nvPr/>
        </p:nvSpPr>
        <p:spPr>
          <a:xfrm>
            <a:off x="5374643" y="5010180"/>
            <a:ext cx="1280928" cy="584775"/>
          </a:xfrm>
          <a:prstGeom prst="rect">
            <a:avLst/>
          </a:prstGeom>
          <a:noFill/>
        </p:spPr>
        <p:txBody>
          <a:bodyPr wrap="square" rtlCol="0" anchor="ctr">
            <a:spAutoFit/>
          </a:bodyPr>
          <a:lstStyle/>
          <a:p>
            <a:pPr algn="ctr"/>
            <a:r>
              <a:rPr lang="en-GB" sz="1600" b="1" spc="-109" dirty="0">
                <a:solidFill>
                  <a:schemeClr val="bg1"/>
                </a:solidFill>
                <a:latin typeface="+mj-lt"/>
                <a:ea typeface="Source Sans Pro" panose="020B0503030403020204" pitchFamily="34" charset="0"/>
              </a:rPr>
              <a:t>Passive Resisters</a:t>
            </a:r>
          </a:p>
        </p:txBody>
      </p:sp>
      <p:sp>
        <p:nvSpPr>
          <p:cNvPr id="46" name="TextBox 16">
            <a:extLst>
              <a:ext uri="{FF2B5EF4-FFF2-40B4-BE49-F238E27FC236}">
                <a16:creationId xmlns:a16="http://schemas.microsoft.com/office/drawing/2014/main" xmlns="" id="{87650F9A-32A5-41D7-8603-A2B9B887B711}"/>
              </a:ext>
            </a:extLst>
          </p:cNvPr>
          <p:cNvSpPr txBox="1"/>
          <p:nvPr/>
        </p:nvSpPr>
        <p:spPr>
          <a:xfrm>
            <a:off x="8840369" y="5010180"/>
            <a:ext cx="1443408" cy="584775"/>
          </a:xfrm>
          <a:prstGeom prst="rect">
            <a:avLst/>
          </a:prstGeom>
          <a:noFill/>
        </p:spPr>
        <p:txBody>
          <a:bodyPr wrap="square" rtlCol="0" anchor="ctr">
            <a:spAutoFit/>
          </a:bodyPr>
          <a:lstStyle/>
          <a:p>
            <a:pPr algn="ctr"/>
            <a:r>
              <a:rPr lang="en-GB" sz="1600" b="1" spc="-109" dirty="0">
                <a:solidFill>
                  <a:schemeClr val="bg1"/>
                </a:solidFill>
                <a:latin typeface="+mj-lt"/>
                <a:ea typeface="Source Sans Pro" panose="020B0503030403020204" pitchFamily="34" charset="0"/>
              </a:rPr>
              <a:t>Passive Supporters</a:t>
            </a:r>
          </a:p>
        </p:txBody>
      </p:sp>
    </p:spTree>
    <p:extLst>
      <p:ext uri="{BB962C8B-B14F-4D97-AF65-F5344CB8AC3E}">
        <p14:creationId xmlns:p14="http://schemas.microsoft.com/office/powerpoint/2010/main" val="739315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28837" y="571197"/>
            <a:ext cx="10312883" cy="861754"/>
          </a:xfrm>
        </p:spPr>
        <p:txBody>
          <a:bodyPr>
            <a:noAutofit/>
          </a:bodyPr>
          <a:lstStyle/>
          <a:p>
            <a:r>
              <a:rPr lang="en-GB" dirty="0"/>
              <a:t>Strategic Objectives of Communication </a:t>
            </a:r>
            <a:r>
              <a:rPr lang="en-GB" u="sng" dirty="0"/>
              <a:t>DURING</a:t>
            </a:r>
            <a:r>
              <a:rPr lang="en-GB" dirty="0"/>
              <a:t> the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19917" y="1928247"/>
            <a:ext cx="2957621" cy="38405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The objective of crisis management is to eliminate the potential harm and allow the organization to resume execution of its strategy. </a:t>
            </a:r>
          </a:p>
          <a:p>
            <a:pPr algn="l">
              <a:lnSpc>
                <a:spcPct val="100000"/>
              </a:lnSpc>
              <a:spcBef>
                <a:spcPts val="600"/>
              </a:spcBef>
            </a:pPr>
            <a:r>
              <a:rPr lang="en-GB" sz="2200" dirty="0">
                <a:solidFill>
                  <a:srgbClr val="245473"/>
                </a:solidFill>
                <a:latin typeface="+mj-lt"/>
                <a:sym typeface="Wingdings" panose="05000000000000000000" pitchFamily="2" charset="2"/>
              </a:rPr>
              <a:t>During the business Crisis, Communication is to the major stakeholders is essential.</a:t>
            </a:r>
          </a:p>
          <a:p>
            <a:pPr algn="l">
              <a:lnSpc>
                <a:spcPts val="1500"/>
              </a:lnSpc>
              <a:spcBef>
                <a:spcPts val="600"/>
              </a:spcBef>
            </a:pPr>
            <a:endParaRPr lang="en-GB" sz="2200" dirty="0">
              <a:latin typeface="+mj-lt"/>
              <a:sym typeface="Wingdings" panose="05000000000000000000" pitchFamily="2" charset="2"/>
            </a:endParaRPr>
          </a:p>
        </p:txBody>
      </p:sp>
      <p:grpSp>
        <p:nvGrpSpPr>
          <p:cNvPr id="4" name="Gruppieren 3">
            <a:extLst>
              <a:ext uri="{FF2B5EF4-FFF2-40B4-BE49-F238E27FC236}">
                <a16:creationId xmlns:a16="http://schemas.microsoft.com/office/drawing/2014/main" xmlns="" id="{F0B03A0E-6248-424D-97CB-84CDEF89E884}"/>
              </a:ext>
            </a:extLst>
          </p:cNvPr>
          <p:cNvGrpSpPr/>
          <p:nvPr/>
        </p:nvGrpSpPr>
        <p:grpSpPr>
          <a:xfrm>
            <a:off x="4009265" y="2411248"/>
            <a:ext cx="7987843" cy="3583091"/>
            <a:chOff x="3649227" y="1891861"/>
            <a:chExt cx="9206673" cy="4239037"/>
          </a:xfrm>
        </p:grpSpPr>
        <p:sp>
          <p:nvSpPr>
            <p:cNvPr id="39" name="Pentagon 6">
              <a:extLst>
                <a:ext uri="{FF2B5EF4-FFF2-40B4-BE49-F238E27FC236}">
                  <a16:creationId xmlns:a16="http://schemas.microsoft.com/office/drawing/2014/main" xmlns="" id="{8215E949-0C02-4FE3-8314-729E28C7B1D5}"/>
                </a:ext>
              </a:extLst>
            </p:cNvPr>
            <p:cNvSpPr/>
            <p:nvPr/>
          </p:nvSpPr>
          <p:spPr>
            <a:xfrm>
              <a:off x="7915823" y="3106373"/>
              <a:ext cx="4446729" cy="839242"/>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3" name="Pentagon 7">
              <a:extLst>
                <a:ext uri="{FF2B5EF4-FFF2-40B4-BE49-F238E27FC236}">
                  <a16:creationId xmlns:a16="http://schemas.microsoft.com/office/drawing/2014/main" xmlns="" id="{56309369-CC09-444E-93BC-817E91C15DBC}"/>
                </a:ext>
              </a:extLst>
            </p:cNvPr>
            <p:cNvSpPr/>
            <p:nvPr/>
          </p:nvSpPr>
          <p:spPr>
            <a:xfrm>
              <a:off x="7925556" y="3945216"/>
              <a:ext cx="4520728" cy="824473"/>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4" name="Pentagon 8">
              <a:extLst>
                <a:ext uri="{FF2B5EF4-FFF2-40B4-BE49-F238E27FC236}">
                  <a16:creationId xmlns:a16="http://schemas.microsoft.com/office/drawing/2014/main" xmlns="" id="{089108CE-7781-4A21-AF51-196DEDE09AD0}"/>
                </a:ext>
              </a:extLst>
            </p:cNvPr>
            <p:cNvSpPr/>
            <p:nvPr/>
          </p:nvSpPr>
          <p:spPr>
            <a:xfrm>
              <a:off x="7925556" y="4768814"/>
              <a:ext cx="4520731" cy="1362084"/>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5" name="Pentagon 9">
              <a:extLst>
                <a:ext uri="{FF2B5EF4-FFF2-40B4-BE49-F238E27FC236}">
                  <a16:creationId xmlns:a16="http://schemas.microsoft.com/office/drawing/2014/main" xmlns="" id="{D7F40F59-AC22-48A1-8C6F-4EEEDB4CEFE2}"/>
                </a:ext>
              </a:extLst>
            </p:cNvPr>
            <p:cNvSpPr/>
            <p:nvPr/>
          </p:nvSpPr>
          <p:spPr>
            <a:xfrm>
              <a:off x="7915823" y="2301045"/>
              <a:ext cx="4402551" cy="824474"/>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6" name="Rectangle 10">
              <a:extLst>
                <a:ext uri="{FF2B5EF4-FFF2-40B4-BE49-F238E27FC236}">
                  <a16:creationId xmlns:a16="http://schemas.microsoft.com/office/drawing/2014/main" xmlns="" id="{2E4304CD-8684-4F0F-B59D-D8FA97889418}"/>
                </a:ext>
              </a:extLst>
            </p:cNvPr>
            <p:cNvSpPr/>
            <p:nvPr/>
          </p:nvSpPr>
          <p:spPr>
            <a:xfrm>
              <a:off x="5657923" y="3427445"/>
              <a:ext cx="1798582" cy="5197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7" name="Rectangle 11">
              <a:extLst>
                <a:ext uri="{FF2B5EF4-FFF2-40B4-BE49-F238E27FC236}">
                  <a16:creationId xmlns:a16="http://schemas.microsoft.com/office/drawing/2014/main" xmlns="" id="{B4C86A65-83A5-4235-A40F-B06011604152}"/>
                </a:ext>
              </a:extLst>
            </p:cNvPr>
            <p:cNvSpPr/>
            <p:nvPr/>
          </p:nvSpPr>
          <p:spPr>
            <a:xfrm>
              <a:off x="5661365" y="3947171"/>
              <a:ext cx="1795141" cy="5062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8" name="Rectangle 12">
              <a:extLst>
                <a:ext uri="{FF2B5EF4-FFF2-40B4-BE49-F238E27FC236}">
                  <a16:creationId xmlns:a16="http://schemas.microsoft.com/office/drawing/2014/main" xmlns="" id="{7547FAA9-F8F1-4E16-A036-C7DC9CFD0E4D}"/>
                </a:ext>
              </a:extLst>
            </p:cNvPr>
            <p:cNvSpPr/>
            <p:nvPr/>
          </p:nvSpPr>
          <p:spPr>
            <a:xfrm>
              <a:off x="5658941" y="4453407"/>
              <a:ext cx="1819440" cy="53525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sp>
          <p:nvSpPr>
            <p:cNvPr id="69" name="Rectangle 13">
              <a:extLst>
                <a:ext uri="{FF2B5EF4-FFF2-40B4-BE49-F238E27FC236}">
                  <a16:creationId xmlns:a16="http://schemas.microsoft.com/office/drawing/2014/main" xmlns="" id="{D7F5FDDE-FAEE-4F2F-BB72-DB43BDC29A38}"/>
                </a:ext>
              </a:extLst>
            </p:cNvPr>
            <p:cNvSpPr/>
            <p:nvPr/>
          </p:nvSpPr>
          <p:spPr>
            <a:xfrm>
              <a:off x="5638612" y="2884053"/>
              <a:ext cx="1862293" cy="5449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latin typeface="Lato Light" panose="020F0502020204030203" pitchFamily="34" charset="0"/>
              </a:endParaRPr>
            </a:p>
          </p:txBody>
        </p:sp>
        <p:grpSp>
          <p:nvGrpSpPr>
            <p:cNvPr id="70" name="Group 14">
              <a:extLst>
                <a:ext uri="{FF2B5EF4-FFF2-40B4-BE49-F238E27FC236}">
                  <a16:creationId xmlns:a16="http://schemas.microsoft.com/office/drawing/2014/main" xmlns="" id="{9B99C182-C0EB-4B92-991D-DCEE7D4D0A12}"/>
                </a:ext>
              </a:extLst>
            </p:cNvPr>
            <p:cNvGrpSpPr/>
            <p:nvPr/>
          </p:nvGrpSpPr>
          <p:grpSpPr>
            <a:xfrm>
              <a:off x="7456505" y="2285407"/>
              <a:ext cx="469052" cy="1661763"/>
              <a:chOff x="413581" y="698501"/>
              <a:chExt cx="556244" cy="1970670"/>
            </a:xfrm>
          </p:grpSpPr>
          <p:sp>
            <p:nvSpPr>
              <p:cNvPr id="71" name="Freeform 15">
                <a:extLst>
                  <a:ext uri="{FF2B5EF4-FFF2-40B4-BE49-F238E27FC236}">
                    <a16:creationId xmlns:a16="http://schemas.microsoft.com/office/drawing/2014/main" xmlns="" id="{1F1701F4-D8E2-4CC2-9FBA-F1D6AF5D0EDF}"/>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2400" dirty="0">
                  <a:latin typeface="Lato Light" panose="020F0502020204030203" pitchFamily="34" charset="0"/>
                </a:endParaRPr>
              </a:p>
            </p:txBody>
          </p:sp>
          <p:sp>
            <p:nvSpPr>
              <p:cNvPr id="72" name="Freeform 16">
                <a:extLst>
                  <a:ext uri="{FF2B5EF4-FFF2-40B4-BE49-F238E27FC236}">
                    <a16:creationId xmlns:a16="http://schemas.microsoft.com/office/drawing/2014/main" xmlns="" id="{D4F6CF43-DCAE-429F-91D1-F52D01A38E12}"/>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2400" dirty="0">
                  <a:latin typeface="Lato Light" panose="020F0502020204030203" pitchFamily="34" charset="0"/>
                </a:endParaRPr>
              </a:p>
            </p:txBody>
          </p:sp>
        </p:grpSp>
        <p:sp>
          <p:nvSpPr>
            <p:cNvPr id="73" name="Freeform 18">
              <a:extLst>
                <a:ext uri="{FF2B5EF4-FFF2-40B4-BE49-F238E27FC236}">
                  <a16:creationId xmlns:a16="http://schemas.microsoft.com/office/drawing/2014/main" xmlns="" id="{86E83247-155A-4506-ADC8-41445CAFCCB7}"/>
                </a:ext>
              </a:extLst>
            </p:cNvPr>
            <p:cNvSpPr/>
            <p:nvPr/>
          </p:nvSpPr>
          <p:spPr>
            <a:xfrm flipV="1">
              <a:off x="7456725" y="4453406"/>
              <a:ext cx="468830" cy="1121228"/>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2400" dirty="0">
                <a:latin typeface="Lato Light" panose="020F0502020204030203" pitchFamily="34" charset="0"/>
              </a:endParaRPr>
            </a:p>
          </p:txBody>
        </p:sp>
        <p:sp>
          <p:nvSpPr>
            <p:cNvPr id="74" name="Freeform 19">
              <a:extLst>
                <a:ext uri="{FF2B5EF4-FFF2-40B4-BE49-F238E27FC236}">
                  <a16:creationId xmlns:a16="http://schemas.microsoft.com/office/drawing/2014/main" xmlns="" id="{49619BF2-6943-47C6-9ACE-F3F5E275C6A1}"/>
                </a:ext>
              </a:extLst>
            </p:cNvPr>
            <p:cNvSpPr/>
            <p:nvPr/>
          </p:nvSpPr>
          <p:spPr>
            <a:xfrm flipV="1">
              <a:off x="7456503" y="3947172"/>
              <a:ext cx="469052" cy="823948"/>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2400" dirty="0">
                <a:latin typeface="Lato Light" panose="020F0502020204030203" pitchFamily="34" charset="0"/>
              </a:endParaRPr>
            </a:p>
          </p:txBody>
        </p:sp>
        <p:sp>
          <p:nvSpPr>
            <p:cNvPr id="75" name="Freeform 3">
              <a:extLst>
                <a:ext uri="{FF2B5EF4-FFF2-40B4-BE49-F238E27FC236}">
                  <a16:creationId xmlns:a16="http://schemas.microsoft.com/office/drawing/2014/main" xmlns="" id="{6EC8BDFB-1B23-42ED-8D2E-379465E31EC4}"/>
                </a:ext>
              </a:extLst>
            </p:cNvPr>
            <p:cNvSpPr>
              <a:spLocks noChangeArrowheads="1"/>
            </p:cNvSpPr>
            <p:nvPr/>
          </p:nvSpPr>
          <p:spPr bwMode="auto">
            <a:xfrm>
              <a:off x="4557960" y="2829893"/>
              <a:ext cx="2204587" cy="2204587"/>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76" name="Freeform 4">
              <a:extLst>
                <a:ext uri="{FF2B5EF4-FFF2-40B4-BE49-F238E27FC236}">
                  <a16:creationId xmlns:a16="http://schemas.microsoft.com/office/drawing/2014/main" xmlns="" id="{2C899F13-4059-49CC-AA26-54E442993AEB}"/>
                </a:ext>
              </a:extLst>
            </p:cNvPr>
            <p:cNvSpPr>
              <a:spLocks noChangeArrowheads="1"/>
            </p:cNvSpPr>
            <p:nvPr/>
          </p:nvSpPr>
          <p:spPr bwMode="auto">
            <a:xfrm>
              <a:off x="5658943" y="2672536"/>
              <a:ext cx="1259971" cy="2518986"/>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chemeClr val="accent5">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77" name="Freeform 5">
              <a:extLst>
                <a:ext uri="{FF2B5EF4-FFF2-40B4-BE49-F238E27FC236}">
                  <a16:creationId xmlns:a16="http://schemas.microsoft.com/office/drawing/2014/main" xmlns="" id="{1DA99D93-D3B8-46CA-8FCD-D053010BF17F}"/>
                </a:ext>
              </a:extLst>
            </p:cNvPr>
            <p:cNvSpPr>
              <a:spLocks noChangeArrowheads="1"/>
            </p:cNvSpPr>
            <p:nvPr/>
          </p:nvSpPr>
          <p:spPr bwMode="auto">
            <a:xfrm>
              <a:off x="4400519" y="2672734"/>
              <a:ext cx="1260844" cy="2518788"/>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chemeClr val="accent5"/>
            </a:solidFill>
            <a:ln>
              <a:noFill/>
            </a:ln>
            <a:effectLst/>
          </p:spPr>
          <p:txBody>
            <a:bodyPr wrap="square" anchor="ctr">
              <a:noAutofit/>
            </a:bodyPr>
            <a:lstStyle/>
            <a:p>
              <a:endParaRPr lang="en-GB" sz="2450" dirty="0">
                <a:latin typeface="Lato Light" panose="020F0502020204030203" pitchFamily="34" charset="0"/>
              </a:endParaRPr>
            </a:p>
          </p:txBody>
        </p:sp>
        <p:sp>
          <p:nvSpPr>
            <p:cNvPr id="78" name="Freeform 10">
              <a:extLst>
                <a:ext uri="{FF2B5EF4-FFF2-40B4-BE49-F238E27FC236}">
                  <a16:creationId xmlns:a16="http://schemas.microsoft.com/office/drawing/2014/main" xmlns="" id="{C96B7DD1-E668-4C00-BA26-3E1BED15FAA5}"/>
                </a:ext>
              </a:extLst>
            </p:cNvPr>
            <p:cNvSpPr>
              <a:spLocks noChangeArrowheads="1"/>
            </p:cNvSpPr>
            <p:nvPr/>
          </p:nvSpPr>
          <p:spPr bwMode="auto">
            <a:xfrm rot="15300000">
              <a:off x="4829024" y="1953466"/>
              <a:ext cx="724329" cy="601119"/>
            </a:xfrm>
            <a:custGeom>
              <a:avLst/>
              <a:gdLst>
                <a:gd name="T0" fmla="*/ 2567 w 2568"/>
                <a:gd name="T1" fmla="*/ 0 h 2132"/>
                <a:gd name="T2" fmla="*/ 1579 w 2568"/>
                <a:gd name="T3" fmla="*/ 1065 h 2132"/>
                <a:gd name="T4" fmla="*/ 2567 w 2568"/>
                <a:gd name="T5" fmla="*/ 2131 h 2132"/>
                <a:gd name="T6" fmla="*/ 0 w 2568"/>
                <a:gd name="T7" fmla="*/ 1065 h 2132"/>
                <a:gd name="T8" fmla="*/ 2567 w 2568"/>
                <a:gd name="T9" fmla="*/ 0 h 2132"/>
              </a:gdLst>
              <a:ahLst/>
              <a:cxnLst>
                <a:cxn ang="0">
                  <a:pos x="T0" y="T1"/>
                </a:cxn>
                <a:cxn ang="0">
                  <a:pos x="T2" y="T3"/>
                </a:cxn>
                <a:cxn ang="0">
                  <a:pos x="T4" y="T5"/>
                </a:cxn>
                <a:cxn ang="0">
                  <a:pos x="T6" y="T7"/>
                </a:cxn>
                <a:cxn ang="0">
                  <a:pos x="T8" y="T9"/>
                </a:cxn>
              </a:cxnLst>
              <a:rect l="0" t="0" r="r" b="b"/>
              <a:pathLst>
                <a:path w="2568" h="2132">
                  <a:moveTo>
                    <a:pt x="2567" y="0"/>
                  </a:moveTo>
                  <a:lnTo>
                    <a:pt x="1579" y="1065"/>
                  </a:lnTo>
                  <a:lnTo>
                    <a:pt x="2567" y="2131"/>
                  </a:lnTo>
                  <a:lnTo>
                    <a:pt x="0" y="1065"/>
                  </a:lnTo>
                  <a:lnTo>
                    <a:pt x="2567" y="0"/>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79" name="Freeform 11">
              <a:extLst>
                <a:ext uri="{FF2B5EF4-FFF2-40B4-BE49-F238E27FC236}">
                  <a16:creationId xmlns:a16="http://schemas.microsoft.com/office/drawing/2014/main" xmlns="" id="{351505F3-4A7B-4695-9F1C-6692C5202302}"/>
                </a:ext>
              </a:extLst>
            </p:cNvPr>
            <p:cNvSpPr>
              <a:spLocks noChangeArrowheads="1"/>
            </p:cNvSpPr>
            <p:nvPr/>
          </p:nvSpPr>
          <p:spPr bwMode="auto">
            <a:xfrm rot="15300000">
              <a:off x="4548995" y="2974122"/>
              <a:ext cx="1688622" cy="50705"/>
            </a:xfrm>
            <a:prstGeom prst="roundRect">
              <a:avLst>
                <a:gd name="adj" fmla="val 50000"/>
              </a:avLst>
            </a:pr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80" name="Freeform 14">
              <a:extLst>
                <a:ext uri="{FF2B5EF4-FFF2-40B4-BE49-F238E27FC236}">
                  <a16:creationId xmlns:a16="http://schemas.microsoft.com/office/drawing/2014/main" xmlns="" id="{7C3B8983-4098-4B0E-922C-901447F08367}"/>
                </a:ext>
              </a:extLst>
            </p:cNvPr>
            <p:cNvSpPr>
              <a:spLocks noChangeArrowheads="1"/>
            </p:cNvSpPr>
            <p:nvPr/>
          </p:nvSpPr>
          <p:spPr bwMode="auto">
            <a:xfrm rot="17100000">
              <a:off x="4835921" y="5309425"/>
              <a:ext cx="724329" cy="601119"/>
            </a:xfrm>
            <a:custGeom>
              <a:avLst/>
              <a:gdLst>
                <a:gd name="T0" fmla="*/ 0 w 2568"/>
                <a:gd name="T1" fmla="*/ 0 h 2132"/>
                <a:gd name="T2" fmla="*/ 988 w 2568"/>
                <a:gd name="T3" fmla="*/ 1065 h 2132"/>
                <a:gd name="T4" fmla="*/ 0 w 2568"/>
                <a:gd name="T5" fmla="*/ 2131 h 2132"/>
                <a:gd name="T6" fmla="*/ 2567 w 2568"/>
                <a:gd name="T7" fmla="*/ 1065 h 2132"/>
                <a:gd name="T8" fmla="*/ 0 w 2568"/>
                <a:gd name="T9" fmla="*/ 0 h 2132"/>
              </a:gdLst>
              <a:ahLst/>
              <a:cxnLst>
                <a:cxn ang="0">
                  <a:pos x="T0" y="T1"/>
                </a:cxn>
                <a:cxn ang="0">
                  <a:pos x="T2" y="T3"/>
                </a:cxn>
                <a:cxn ang="0">
                  <a:pos x="T4" y="T5"/>
                </a:cxn>
                <a:cxn ang="0">
                  <a:pos x="T6" y="T7"/>
                </a:cxn>
                <a:cxn ang="0">
                  <a:pos x="T8" y="T9"/>
                </a:cxn>
              </a:cxnLst>
              <a:rect l="0" t="0" r="r" b="b"/>
              <a:pathLst>
                <a:path w="2568" h="2132">
                  <a:moveTo>
                    <a:pt x="0" y="0"/>
                  </a:moveTo>
                  <a:lnTo>
                    <a:pt x="988" y="1065"/>
                  </a:lnTo>
                  <a:lnTo>
                    <a:pt x="0" y="2131"/>
                  </a:lnTo>
                  <a:lnTo>
                    <a:pt x="2567" y="1065"/>
                  </a:lnTo>
                  <a:lnTo>
                    <a:pt x="0" y="0"/>
                  </a:ln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81" name="Freeform 11">
              <a:extLst>
                <a:ext uri="{FF2B5EF4-FFF2-40B4-BE49-F238E27FC236}">
                  <a16:creationId xmlns:a16="http://schemas.microsoft.com/office/drawing/2014/main" xmlns="" id="{462D5512-D0C7-419C-A16F-47C2D12BBBE2}"/>
                </a:ext>
              </a:extLst>
            </p:cNvPr>
            <p:cNvSpPr>
              <a:spLocks noChangeArrowheads="1"/>
            </p:cNvSpPr>
            <p:nvPr/>
          </p:nvSpPr>
          <p:spPr bwMode="auto">
            <a:xfrm rot="17100000">
              <a:off x="4550783" y="4836474"/>
              <a:ext cx="1691166" cy="50705"/>
            </a:xfrm>
            <a:prstGeom prst="roundRect">
              <a:avLst>
                <a:gd name="adj" fmla="val 50000"/>
              </a:avLst>
            </a:pr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82" name="Freeform 8">
              <a:extLst>
                <a:ext uri="{FF2B5EF4-FFF2-40B4-BE49-F238E27FC236}">
                  <a16:creationId xmlns:a16="http://schemas.microsoft.com/office/drawing/2014/main" xmlns="" id="{C14267C7-2776-4395-AF09-F7EB12396F8F}"/>
                </a:ext>
              </a:extLst>
            </p:cNvPr>
            <p:cNvSpPr>
              <a:spLocks noChangeArrowheads="1"/>
            </p:cNvSpPr>
            <p:nvPr/>
          </p:nvSpPr>
          <p:spPr bwMode="auto">
            <a:xfrm rot="15300000">
              <a:off x="3649227" y="2631885"/>
              <a:ext cx="725574" cy="725573"/>
            </a:xfrm>
            <a:custGeom>
              <a:avLst/>
              <a:gdLst>
                <a:gd name="T0" fmla="*/ 1062 w 2570"/>
                <a:gd name="T1" fmla="*/ 0 h 2570"/>
                <a:gd name="T2" fmla="*/ 1117 w 2570"/>
                <a:gd name="T3" fmla="*/ 1451 h 2570"/>
                <a:gd name="T4" fmla="*/ 2569 w 2570"/>
                <a:gd name="T5" fmla="*/ 1507 h 2570"/>
                <a:gd name="T6" fmla="*/ 0 w 2570"/>
                <a:gd name="T7" fmla="*/ 2569 h 2570"/>
                <a:gd name="T8" fmla="*/ 1062 w 2570"/>
                <a:gd name="T9" fmla="*/ 0 h 2570"/>
              </a:gdLst>
              <a:ahLst/>
              <a:cxnLst>
                <a:cxn ang="0">
                  <a:pos x="T0" y="T1"/>
                </a:cxn>
                <a:cxn ang="0">
                  <a:pos x="T2" y="T3"/>
                </a:cxn>
                <a:cxn ang="0">
                  <a:pos x="T4" y="T5"/>
                </a:cxn>
                <a:cxn ang="0">
                  <a:pos x="T6" y="T7"/>
                </a:cxn>
                <a:cxn ang="0">
                  <a:pos x="T8" y="T9"/>
                </a:cxn>
              </a:cxnLst>
              <a:rect l="0" t="0" r="r" b="b"/>
              <a:pathLst>
                <a:path w="2570" h="2570">
                  <a:moveTo>
                    <a:pt x="1062" y="0"/>
                  </a:moveTo>
                  <a:lnTo>
                    <a:pt x="1117" y="1451"/>
                  </a:lnTo>
                  <a:lnTo>
                    <a:pt x="2569" y="1507"/>
                  </a:lnTo>
                  <a:lnTo>
                    <a:pt x="0" y="2569"/>
                  </a:lnTo>
                  <a:lnTo>
                    <a:pt x="1062" y="0"/>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83" name="Freeform 11">
              <a:extLst>
                <a:ext uri="{FF2B5EF4-FFF2-40B4-BE49-F238E27FC236}">
                  <a16:creationId xmlns:a16="http://schemas.microsoft.com/office/drawing/2014/main" xmlns="" id="{3C8FC970-7FFB-4609-B78F-F3A132598919}"/>
                </a:ext>
              </a:extLst>
            </p:cNvPr>
            <p:cNvSpPr>
              <a:spLocks noChangeArrowheads="1"/>
            </p:cNvSpPr>
            <p:nvPr/>
          </p:nvSpPr>
          <p:spPr bwMode="auto">
            <a:xfrm rot="12600000">
              <a:off x="3963436" y="3432908"/>
              <a:ext cx="1688622" cy="50705"/>
            </a:xfrm>
            <a:prstGeom prst="roundRect">
              <a:avLst>
                <a:gd name="adj" fmla="val 50000"/>
              </a:avLst>
            </a:pr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84" name="Freeform 12">
              <a:extLst>
                <a:ext uri="{FF2B5EF4-FFF2-40B4-BE49-F238E27FC236}">
                  <a16:creationId xmlns:a16="http://schemas.microsoft.com/office/drawing/2014/main" xmlns="" id="{5B2C808A-9914-4E5D-A93D-D1C1E2F9BD28}"/>
                </a:ext>
              </a:extLst>
            </p:cNvPr>
            <p:cNvSpPr>
              <a:spLocks noChangeArrowheads="1"/>
            </p:cNvSpPr>
            <p:nvPr/>
          </p:nvSpPr>
          <p:spPr bwMode="auto">
            <a:xfrm rot="17100000">
              <a:off x="3649228" y="4498864"/>
              <a:ext cx="725573" cy="725573"/>
            </a:xfrm>
            <a:custGeom>
              <a:avLst/>
              <a:gdLst>
                <a:gd name="T0" fmla="*/ 1507 w 2570"/>
                <a:gd name="T1" fmla="*/ 0 h 2570"/>
                <a:gd name="T2" fmla="*/ 1452 w 2570"/>
                <a:gd name="T3" fmla="*/ 1451 h 2570"/>
                <a:gd name="T4" fmla="*/ 0 w 2570"/>
                <a:gd name="T5" fmla="*/ 1507 h 2570"/>
                <a:gd name="T6" fmla="*/ 2569 w 2570"/>
                <a:gd name="T7" fmla="*/ 2569 h 2570"/>
                <a:gd name="T8" fmla="*/ 1507 w 2570"/>
                <a:gd name="T9" fmla="*/ 0 h 2570"/>
              </a:gdLst>
              <a:ahLst/>
              <a:cxnLst>
                <a:cxn ang="0">
                  <a:pos x="T0" y="T1"/>
                </a:cxn>
                <a:cxn ang="0">
                  <a:pos x="T2" y="T3"/>
                </a:cxn>
                <a:cxn ang="0">
                  <a:pos x="T4" y="T5"/>
                </a:cxn>
                <a:cxn ang="0">
                  <a:pos x="T6" y="T7"/>
                </a:cxn>
                <a:cxn ang="0">
                  <a:pos x="T8" y="T9"/>
                </a:cxn>
              </a:cxnLst>
              <a:rect l="0" t="0" r="r" b="b"/>
              <a:pathLst>
                <a:path w="2570" h="2570">
                  <a:moveTo>
                    <a:pt x="1507" y="0"/>
                  </a:moveTo>
                  <a:lnTo>
                    <a:pt x="1452" y="1451"/>
                  </a:lnTo>
                  <a:lnTo>
                    <a:pt x="0" y="1507"/>
                  </a:lnTo>
                  <a:lnTo>
                    <a:pt x="2569" y="2569"/>
                  </a:lnTo>
                  <a:lnTo>
                    <a:pt x="1507" y="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85" name="Freeform 11">
              <a:extLst>
                <a:ext uri="{FF2B5EF4-FFF2-40B4-BE49-F238E27FC236}">
                  <a16:creationId xmlns:a16="http://schemas.microsoft.com/office/drawing/2014/main" xmlns="" id="{4D3A249E-51F8-42C9-92CD-1DA9C1B90BEB}"/>
                </a:ext>
              </a:extLst>
            </p:cNvPr>
            <p:cNvSpPr>
              <a:spLocks noChangeArrowheads="1"/>
            </p:cNvSpPr>
            <p:nvPr/>
          </p:nvSpPr>
          <p:spPr bwMode="auto">
            <a:xfrm rot="19800000">
              <a:off x="3962824" y="4374993"/>
              <a:ext cx="1688622" cy="50705"/>
            </a:xfrm>
            <a:prstGeom prst="roundRect">
              <a:avLst>
                <a:gd name="adj" fmla="val 50000"/>
              </a:avLst>
            </a:pr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87" name="Subtitle 2">
              <a:extLst>
                <a:ext uri="{FF2B5EF4-FFF2-40B4-BE49-F238E27FC236}">
                  <a16:creationId xmlns:a16="http://schemas.microsoft.com/office/drawing/2014/main" xmlns="" id="{1955CF9E-FD5C-4C23-B247-29FEC98B6DA0}"/>
                </a:ext>
              </a:extLst>
            </p:cNvPr>
            <p:cNvSpPr txBox="1">
              <a:spLocks/>
            </p:cNvSpPr>
            <p:nvPr/>
          </p:nvSpPr>
          <p:spPr>
            <a:xfrm>
              <a:off x="8133534" y="4821844"/>
              <a:ext cx="4722366" cy="118981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Cooperate with local, state and                           federal authorities to return to “normal” quickly</a:t>
              </a:r>
            </a:p>
          </p:txBody>
        </p:sp>
        <p:sp>
          <p:nvSpPr>
            <p:cNvPr id="89" name="Subtitle 2">
              <a:extLst>
                <a:ext uri="{FF2B5EF4-FFF2-40B4-BE49-F238E27FC236}">
                  <a16:creationId xmlns:a16="http://schemas.microsoft.com/office/drawing/2014/main" xmlns="" id="{2A4FCD63-71CD-4BA1-8FBC-3D9CA786125A}"/>
                </a:ext>
              </a:extLst>
            </p:cNvPr>
            <p:cNvSpPr txBox="1">
              <a:spLocks/>
            </p:cNvSpPr>
            <p:nvPr/>
          </p:nvSpPr>
          <p:spPr>
            <a:xfrm>
              <a:off x="8119906" y="2268418"/>
              <a:ext cx="4402551" cy="82569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Prevent loss of employee confidence and morale</a:t>
              </a:r>
            </a:p>
          </p:txBody>
        </p:sp>
        <p:sp>
          <p:nvSpPr>
            <p:cNvPr id="91" name="Subtitle 2">
              <a:extLst>
                <a:ext uri="{FF2B5EF4-FFF2-40B4-BE49-F238E27FC236}">
                  <a16:creationId xmlns:a16="http://schemas.microsoft.com/office/drawing/2014/main" xmlns="" id="{AF1514E8-462A-44B0-BBD4-AF18F052504B}"/>
                </a:ext>
              </a:extLst>
            </p:cNvPr>
            <p:cNvSpPr txBox="1">
              <a:spLocks/>
            </p:cNvSpPr>
            <p:nvPr/>
          </p:nvSpPr>
          <p:spPr>
            <a:xfrm>
              <a:off x="8081638" y="3107927"/>
              <a:ext cx="4100075" cy="82569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Maintain or restore operations quickly</a:t>
              </a:r>
            </a:p>
          </p:txBody>
        </p:sp>
        <p:sp>
          <p:nvSpPr>
            <p:cNvPr id="93" name="Subtitle 2">
              <a:extLst>
                <a:ext uri="{FF2B5EF4-FFF2-40B4-BE49-F238E27FC236}">
                  <a16:creationId xmlns:a16="http://schemas.microsoft.com/office/drawing/2014/main" xmlns="" id="{CCE287AF-7D90-4BC9-AC57-982A9A415392}"/>
                </a:ext>
              </a:extLst>
            </p:cNvPr>
            <p:cNvSpPr txBox="1">
              <a:spLocks/>
            </p:cNvSpPr>
            <p:nvPr/>
          </p:nvSpPr>
          <p:spPr>
            <a:xfrm>
              <a:off x="8089150" y="3965022"/>
              <a:ext cx="4100075" cy="82569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Restore customer, vendor confidence</a:t>
              </a:r>
            </a:p>
          </p:txBody>
        </p:sp>
      </p:grpSp>
      <p:sp>
        <p:nvSpPr>
          <p:cNvPr id="35" name="TextBox 34">
            <a:extLst>
              <a:ext uri="{FF2B5EF4-FFF2-40B4-BE49-F238E27FC236}">
                <a16:creationId xmlns:a16="http://schemas.microsoft.com/office/drawing/2014/main" xmlns="" id="{AD50223C-703C-4CCA-83D0-BA1B5B9A2E12}"/>
              </a:ext>
            </a:extLst>
          </p:cNvPr>
          <p:cNvSpPr txBox="1"/>
          <p:nvPr/>
        </p:nvSpPr>
        <p:spPr>
          <a:xfrm>
            <a:off x="3282142" y="1807100"/>
            <a:ext cx="8359580" cy="461665"/>
          </a:xfrm>
          <a:prstGeom prst="rect">
            <a:avLst/>
          </a:prstGeom>
          <a:noFill/>
        </p:spPr>
        <p:txBody>
          <a:bodyPr wrap="square">
            <a:spAutoFit/>
          </a:bodyPr>
          <a:lstStyle/>
          <a:p>
            <a:pPr algn="l">
              <a:lnSpc>
                <a:spcPct val="100000"/>
              </a:lnSpc>
              <a:spcBef>
                <a:spcPts val="600"/>
              </a:spcBef>
            </a:pPr>
            <a:r>
              <a:rPr lang="en-GB" sz="2400" dirty="0">
                <a:solidFill>
                  <a:srgbClr val="245473"/>
                </a:solidFill>
                <a:latin typeface="+mj-lt"/>
                <a:sym typeface="Wingdings" panose="05000000000000000000" pitchFamily="2" charset="2"/>
              </a:rPr>
              <a:t>Business Crisis Communication has the following major objectives</a:t>
            </a:r>
            <a:r>
              <a:rPr lang="en-GB" sz="2000" dirty="0">
                <a:solidFill>
                  <a:srgbClr val="245473"/>
                </a:solidFill>
                <a:latin typeface="+mj-lt"/>
                <a:sym typeface="Wingdings" panose="05000000000000000000" pitchFamily="2" charset="2"/>
              </a:rPr>
              <a:t>:</a:t>
            </a:r>
          </a:p>
        </p:txBody>
      </p:sp>
    </p:spTree>
    <p:extLst>
      <p:ext uri="{BB962C8B-B14F-4D97-AF65-F5344CB8AC3E}">
        <p14:creationId xmlns:p14="http://schemas.microsoft.com/office/powerpoint/2010/main" val="355381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7252" y="493978"/>
            <a:ext cx="8852375" cy="697353"/>
          </a:xfrm>
        </p:spPr>
        <p:txBody>
          <a:bodyPr>
            <a:normAutofit fontScale="92500"/>
          </a:bodyPr>
          <a:lstStyle/>
          <a:p>
            <a:r>
              <a:rPr lang="en-GB"/>
              <a:t>Basic rules of communication </a:t>
            </a:r>
            <a:r>
              <a:rPr lang="en-GB" u="sng"/>
              <a:t>DURING</a:t>
            </a:r>
            <a:r>
              <a:rPr lang="en-GB"/>
              <a:t> the crisis</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10453" y="2115607"/>
            <a:ext cx="3607003" cy="369875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latin typeface="+mj-lt"/>
              </a:rPr>
              <a:t>During the crisis, first and foremost one important basic rule applies for communication to stakeholders: </a:t>
            </a:r>
          </a:p>
          <a:p>
            <a:pPr marL="285750" indent="-285750" algn="l">
              <a:lnSpc>
                <a:spcPct val="100000"/>
              </a:lnSpc>
              <a:spcBef>
                <a:spcPts val="600"/>
              </a:spcBef>
              <a:buFont typeface="Wingdings" panose="05000000000000000000" pitchFamily="2" charset="2"/>
              <a:buChar char="à"/>
            </a:pPr>
            <a:r>
              <a:rPr lang="en-GB" altLang="de-DE" sz="2000" b="1" dirty="0">
                <a:latin typeface="+mj-lt"/>
              </a:rPr>
              <a:t>Communicate openly, transparently and regularly</a:t>
            </a:r>
          </a:p>
          <a:p>
            <a:pPr marL="285750" indent="-285750" algn="l">
              <a:lnSpc>
                <a:spcPct val="100000"/>
              </a:lnSpc>
              <a:spcBef>
                <a:spcPts val="600"/>
              </a:spcBef>
              <a:buFont typeface="Wingdings" panose="05000000000000000000" pitchFamily="2" charset="2"/>
              <a:buChar char="à"/>
            </a:pPr>
            <a:r>
              <a:rPr lang="en-GB" altLang="de-DE" sz="2000" dirty="0">
                <a:latin typeface="+mj-lt"/>
              </a:rPr>
              <a:t>First and foremost, it is a matter of maintaining or restoring trust</a:t>
            </a:r>
          </a:p>
          <a:p>
            <a:pPr marL="285750" indent="-285750" algn="l">
              <a:lnSpc>
                <a:spcPct val="100000"/>
              </a:lnSpc>
              <a:spcBef>
                <a:spcPts val="600"/>
              </a:spcBef>
              <a:buFont typeface="Wingdings" panose="05000000000000000000" pitchFamily="2" charset="2"/>
              <a:buChar char="à"/>
            </a:pPr>
            <a:r>
              <a:rPr lang="en-GB" altLang="de-DE" sz="2000" dirty="0">
                <a:latin typeface="+mj-lt"/>
              </a:rPr>
              <a:t>Honesty is the absolute prerequisite for this.</a:t>
            </a:r>
            <a:endParaRPr lang="en-GB" sz="2000" dirty="0">
              <a:latin typeface="+mj-lt"/>
              <a:sym typeface="Wingdings" panose="05000000000000000000" pitchFamily="2" charset="2"/>
            </a:endParaRPr>
          </a:p>
        </p:txBody>
      </p:sp>
      <p:sp>
        <p:nvSpPr>
          <p:cNvPr id="28" name="Freeform 1">
            <a:extLst>
              <a:ext uri="{FF2B5EF4-FFF2-40B4-BE49-F238E27FC236}">
                <a16:creationId xmlns:a16="http://schemas.microsoft.com/office/drawing/2014/main" xmlns="" id="{E34A739C-64E7-48A2-A963-E431EB9F84A4}"/>
              </a:ext>
            </a:extLst>
          </p:cNvPr>
          <p:cNvSpPr>
            <a:spLocks noChangeArrowheads="1"/>
          </p:cNvSpPr>
          <p:nvPr/>
        </p:nvSpPr>
        <p:spPr bwMode="auto">
          <a:xfrm>
            <a:off x="6515268" y="2486498"/>
            <a:ext cx="2770935" cy="2770936"/>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400" dirty="0">
              <a:latin typeface="+mj-lt"/>
            </a:endParaRPr>
          </a:p>
        </p:txBody>
      </p:sp>
      <p:sp>
        <p:nvSpPr>
          <p:cNvPr id="29" name="Freeform 3">
            <a:extLst>
              <a:ext uri="{FF2B5EF4-FFF2-40B4-BE49-F238E27FC236}">
                <a16:creationId xmlns:a16="http://schemas.microsoft.com/office/drawing/2014/main" xmlns="" id="{E3822690-4A63-4DF5-809E-E667B403460B}"/>
              </a:ext>
            </a:extLst>
          </p:cNvPr>
          <p:cNvSpPr>
            <a:spLocks noChangeArrowheads="1"/>
          </p:cNvSpPr>
          <p:nvPr/>
        </p:nvSpPr>
        <p:spPr bwMode="auto">
          <a:xfrm>
            <a:off x="6457248" y="2535161"/>
            <a:ext cx="2770935" cy="2770936"/>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400" dirty="0">
              <a:latin typeface="+mj-lt"/>
            </a:endParaRPr>
          </a:p>
        </p:txBody>
      </p:sp>
      <p:sp>
        <p:nvSpPr>
          <p:cNvPr id="30" name="Freeform 5">
            <a:extLst>
              <a:ext uri="{FF2B5EF4-FFF2-40B4-BE49-F238E27FC236}">
                <a16:creationId xmlns:a16="http://schemas.microsoft.com/office/drawing/2014/main" xmlns="" id="{B945A720-3EC9-4217-86F8-BB64B1B9E839}"/>
              </a:ext>
            </a:extLst>
          </p:cNvPr>
          <p:cNvSpPr>
            <a:spLocks noChangeArrowheads="1"/>
          </p:cNvSpPr>
          <p:nvPr/>
        </p:nvSpPr>
        <p:spPr bwMode="auto">
          <a:xfrm>
            <a:off x="6283187" y="2478078"/>
            <a:ext cx="2770935" cy="2770935"/>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400" dirty="0">
              <a:latin typeface="+mj-lt"/>
            </a:endParaRPr>
          </a:p>
        </p:txBody>
      </p:sp>
      <p:sp>
        <p:nvSpPr>
          <p:cNvPr id="31" name="Freeform 7">
            <a:extLst>
              <a:ext uri="{FF2B5EF4-FFF2-40B4-BE49-F238E27FC236}">
                <a16:creationId xmlns:a16="http://schemas.microsoft.com/office/drawing/2014/main" xmlns="" id="{1EA871A3-47F4-4A02-A9C5-6D66849E237C}"/>
              </a:ext>
            </a:extLst>
          </p:cNvPr>
          <p:cNvSpPr>
            <a:spLocks noChangeArrowheads="1"/>
          </p:cNvSpPr>
          <p:nvPr/>
        </p:nvSpPr>
        <p:spPr bwMode="auto">
          <a:xfrm>
            <a:off x="6260728" y="2623127"/>
            <a:ext cx="2770935" cy="2770936"/>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400" dirty="0">
              <a:latin typeface="+mj-lt"/>
            </a:endParaRPr>
          </a:p>
        </p:txBody>
      </p:sp>
      <p:sp>
        <p:nvSpPr>
          <p:cNvPr id="32" name="Freeform 9">
            <a:extLst>
              <a:ext uri="{FF2B5EF4-FFF2-40B4-BE49-F238E27FC236}">
                <a16:creationId xmlns:a16="http://schemas.microsoft.com/office/drawing/2014/main" xmlns="" id="{B2EBC399-34D4-46E0-94BE-9E66C874D804}"/>
              </a:ext>
            </a:extLst>
          </p:cNvPr>
          <p:cNvSpPr>
            <a:spLocks noChangeArrowheads="1"/>
          </p:cNvSpPr>
          <p:nvPr/>
        </p:nvSpPr>
        <p:spPr bwMode="auto">
          <a:xfrm>
            <a:off x="6402033" y="2655882"/>
            <a:ext cx="2871068" cy="2871067"/>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400" dirty="0">
              <a:latin typeface="+mj-lt"/>
            </a:endParaRPr>
          </a:p>
        </p:txBody>
      </p:sp>
      <p:sp>
        <p:nvSpPr>
          <p:cNvPr id="34" name="Freeform 11">
            <a:extLst>
              <a:ext uri="{FF2B5EF4-FFF2-40B4-BE49-F238E27FC236}">
                <a16:creationId xmlns:a16="http://schemas.microsoft.com/office/drawing/2014/main" xmlns="" id="{E5510DCD-626F-4A94-87CA-9E26C8C50DD6}"/>
              </a:ext>
            </a:extLst>
          </p:cNvPr>
          <p:cNvSpPr>
            <a:spLocks noChangeArrowheads="1"/>
          </p:cNvSpPr>
          <p:nvPr/>
        </p:nvSpPr>
        <p:spPr bwMode="auto">
          <a:xfrm>
            <a:off x="6151235" y="2361101"/>
            <a:ext cx="2871068" cy="2871067"/>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400" dirty="0">
              <a:latin typeface="+mj-lt"/>
            </a:endParaRPr>
          </a:p>
        </p:txBody>
      </p:sp>
      <p:sp>
        <p:nvSpPr>
          <p:cNvPr id="35" name="Freeform 13">
            <a:extLst>
              <a:ext uri="{FF2B5EF4-FFF2-40B4-BE49-F238E27FC236}">
                <a16:creationId xmlns:a16="http://schemas.microsoft.com/office/drawing/2014/main" xmlns="" id="{1631AE15-E820-4EE5-96FC-6223C7BD213C}"/>
              </a:ext>
            </a:extLst>
          </p:cNvPr>
          <p:cNvSpPr>
            <a:spLocks noChangeArrowheads="1"/>
          </p:cNvSpPr>
          <p:nvPr/>
        </p:nvSpPr>
        <p:spPr bwMode="auto">
          <a:xfrm>
            <a:off x="6112868" y="2660560"/>
            <a:ext cx="2871068" cy="2871067"/>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400" dirty="0">
              <a:latin typeface="+mj-lt"/>
            </a:endParaRPr>
          </a:p>
        </p:txBody>
      </p:sp>
      <p:sp>
        <p:nvSpPr>
          <p:cNvPr id="37" name="Freeform 15">
            <a:extLst>
              <a:ext uri="{FF2B5EF4-FFF2-40B4-BE49-F238E27FC236}">
                <a16:creationId xmlns:a16="http://schemas.microsoft.com/office/drawing/2014/main" xmlns="" id="{7ABF21ED-341A-4F00-B588-F5E4092AD9DA}"/>
              </a:ext>
            </a:extLst>
          </p:cNvPr>
          <p:cNvSpPr>
            <a:spLocks noChangeArrowheads="1"/>
          </p:cNvSpPr>
          <p:nvPr/>
        </p:nvSpPr>
        <p:spPr bwMode="auto">
          <a:xfrm>
            <a:off x="6451631" y="2309632"/>
            <a:ext cx="2871068" cy="2871067"/>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400" dirty="0">
              <a:latin typeface="+mj-lt"/>
            </a:endParaRPr>
          </a:p>
        </p:txBody>
      </p:sp>
      <p:sp>
        <p:nvSpPr>
          <p:cNvPr id="38" name="Oval 12">
            <a:extLst>
              <a:ext uri="{FF2B5EF4-FFF2-40B4-BE49-F238E27FC236}">
                <a16:creationId xmlns:a16="http://schemas.microsoft.com/office/drawing/2014/main" xmlns="" id="{00963E71-FD59-4677-B0BE-59376EAE10BB}"/>
              </a:ext>
            </a:extLst>
          </p:cNvPr>
          <p:cNvSpPr/>
          <p:nvPr/>
        </p:nvSpPr>
        <p:spPr>
          <a:xfrm>
            <a:off x="6496106" y="2212061"/>
            <a:ext cx="968519" cy="9685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0" name="Oval 13">
            <a:extLst>
              <a:ext uri="{FF2B5EF4-FFF2-40B4-BE49-F238E27FC236}">
                <a16:creationId xmlns:a16="http://schemas.microsoft.com/office/drawing/2014/main" xmlns="" id="{DD77E1D5-A9DA-4391-9DBC-F49C9EC4F245}"/>
              </a:ext>
            </a:extLst>
          </p:cNvPr>
          <p:cNvSpPr/>
          <p:nvPr/>
        </p:nvSpPr>
        <p:spPr>
          <a:xfrm>
            <a:off x="7970943" y="2212061"/>
            <a:ext cx="968519" cy="9685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1" name="Oval 16">
            <a:extLst>
              <a:ext uri="{FF2B5EF4-FFF2-40B4-BE49-F238E27FC236}">
                <a16:creationId xmlns:a16="http://schemas.microsoft.com/office/drawing/2014/main" xmlns="" id="{0B10B486-D7BB-45B7-A0CA-C2F2BF910A5C}"/>
              </a:ext>
            </a:extLst>
          </p:cNvPr>
          <p:cNvSpPr/>
          <p:nvPr/>
        </p:nvSpPr>
        <p:spPr>
          <a:xfrm>
            <a:off x="6496106" y="4690547"/>
            <a:ext cx="968519" cy="9685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2" name="Oval 17">
            <a:extLst>
              <a:ext uri="{FF2B5EF4-FFF2-40B4-BE49-F238E27FC236}">
                <a16:creationId xmlns:a16="http://schemas.microsoft.com/office/drawing/2014/main" xmlns="" id="{EBFC635F-931D-4CCC-861A-636118DAF6AB}"/>
              </a:ext>
            </a:extLst>
          </p:cNvPr>
          <p:cNvSpPr/>
          <p:nvPr/>
        </p:nvSpPr>
        <p:spPr>
          <a:xfrm>
            <a:off x="7970943" y="4690547"/>
            <a:ext cx="968519" cy="9685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3" name="Oval 18">
            <a:extLst>
              <a:ext uri="{FF2B5EF4-FFF2-40B4-BE49-F238E27FC236}">
                <a16:creationId xmlns:a16="http://schemas.microsoft.com/office/drawing/2014/main" xmlns="" id="{55A62F65-546C-4663-BC0D-CCB9C8A51825}"/>
              </a:ext>
            </a:extLst>
          </p:cNvPr>
          <p:cNvSpPr/>
          <p:nvPr/>
        </p:nvSpPr>
        <p:spPr>
          <a:xfrm>
            <a:off x="8596065" y="3436370"/>
            <a:ext cx="968519" cy="9685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4" name="Oval 19">
            <a:extLst>
              <a:ext uri="{FF2B5EF4-FFF2-40B4-BE49-F238E27FC236}">
                <a16:creationId xmlns:a16="http://schemas.microsoft.com/office/drawing/2014/main" xmlns="" id="{D699F206-B5D6-47A6-B1BD-573495F351A3}"/>
              </a:ext>
            </a:extLst>
          </p:cNvPr>
          <p:cNvSpPr/>
          <p:nvPr/>
        </p:nvSpPr>
        <p:spPr>
          <a:xfrm>
            <a:off x="5870985" y="3436370"/>
            <a:ext cx="968519" cy="968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45" name="Freeform 951">
            <a:extLst>
              <a:ext uri="{FF2B5EF4-FFF2-40B4-BE49-F238E27FC236}">
                <a16:creationId xmlns:a16="http://schemas.microsoft.com/office/drawing/2014/main" xmlns="" id="{92CD933F-21FB-4E77-89F3-05A07F1ACF70}"/>
              </a:ext>
            </a:extLst>
          </p:cNvPr>
          <p:cNvSpPr>
            <a:spLocks noChangeAspect="1"/>
          </p:cNvSpPr>
          <p:nvPr/>
        </p:nvSpPr>
        <p:spPr bwMode="auto">
          <a:xfrm>
            <a:off x="8885896" y="3698911"/>
            <a:ext cx="408547" cy="413576"/>
          </a:xfrm>
          <a:custGeom>
            <a:avLst/>
            <a:gdLst>
              <a:gd name="T0" fmla="*/ 7629764 w 283807"/>
              <a:gd name="T1" fmla="*/ 7279539 h 286528"/>
              <a:gd name="T2" fmla="*/ 4970194 w 283807"/>
              <a:gd name="T3" fmla="*/ 10433779 h 286528"/>
              <a:gd name="T4" fmla="*/ 2623495 w 283807"/>
              <a:gd name="T5" fmla="*/ 6957379 h 286528"/>
              <a:gd name="T6" fmla="*/ 10155648 w 283807"/>
              <a:gd name="T7" fmla="*/ 10667301 h 286528"/>
              <a:gd name="T8" fmla="*/ 9055113 w 283807"/>
              <a:gd name="T9" fmla="*/ 10491788 h 286528"/>
              <a:gd name="T10" fmla="*/ 8576029 w 283807"/>
              <a:gd name="T11" fmla="*/ 9546927 h 286528"/>
              <a:gd name="T12" fmla="*/ 10000283 w 283807"/>
              <a:gd name="T13" fmla="*/ 6941998 h 286528"/>
              <a:gd name="T14" fmla="*/ 312876 w 283807"/>
              <a:gd name="T15" fmla="*/ 9222950 h 286528"/>
              <a:gd name="T16" fmla="*/ 1577434 w 283807"/>
              <a:gd name="T17" fmla="*/ 9546927 h 286528"/>
              <a:gd name="T18" fmla="*/ 1264538 w 283807"/>
              <a:gd name="T19" fmla="*/ 9546927 h 286528"/>
              <a:gd name="T20" fmla="*/ 0 w 283807"/>
              <a:gd name="T21" fmla="*/ 10491788 h 286528"/>
              <a:gd name="T22" fmla="*/ 1095486 w 283807"/>
              <a:gd name="T23" fmla="*/ 5219421 h 286528"/>
              <a:gd name="T24" fmla="*/ 2444856 w 283807"/>
              <a:gd name="T25" fmla="*/ 8538722 h 286528"/>
              <a:gd name="T26" fmla="*/ 3492882 w 283807"/>
              <a:gd name="T27" fmla="*/ 10272257 h 286528"/>
              <a:gd name="T28" fmla="*/ 3283225 w 283807"/>
              <a:gd name="T29" fmla="*/ 8216203 h 286528"/>
              <a:gd name="T30" fmla="*/ 1724380 w 283807"/>
              <a:gd name="T31" fmla="*/ 5810656 h 286528"/>
              <a:gd name="T32" fmla="*/ 3414232 w 283807"/>
              <a:gd name="T33" fmla="*/ 6092911 h 286528"/>
              <a:gd name="T34" fmla="*/ 4383706 w 283807"/>
              <a:gd name="T35" fmla="*/ 5380673 h 286528"/>
              <a:gd name="T36" fmla="*/ 1737387 w 283807"/>
              <a:gd name="T37" fmla="*/ 5152240 h 286528"/>
              <a:gd name="T38" fmla="*/ 6117282 w 283807"/>
              <a:gd name="T39" fmla="*/ 5418551 h 286528"/>
              <a:gd name="T40" fmla="*/ 8482733 w 283807"/>
              <a:gd name="T41" fmla="*/ 5685449 h 286528"/>
              <a:gd name="T42" fmla="*/ 8062182 w 283807"/>
              <a:gd name="T43" fmla="*/ 7993466 h 286528"/>
              <a:gd name="T44" fmla="*/ 6550953 w 283807"/>
              <a:gd name="T45" fmla="*/ 10181407 h 286528"/>
              <a:gd name="T46" fmla="*/ 7418251 w 283807"/>
              <a:gd name="T47" fmla="*/ 8914016 h 286528"/>
              <a:gd name="T48" fmla="*/ 9520904 w 283807"/>
              <a:gd name="T49" fmla="*/ 5551988 h 286528"/>
              <a:gd name="T50" fmla="*/ 7470849 w 283807"/>
              <a:gd name="T51" fmla="*/ 5645422 h 286528"/>
              <a:gd name="T52" fmla="*/ 7181777 w 283807"/>
              <a:gd name="T53" fmla="*/ 5325168 h 286528"/>
              <a:gd name="T54" fmla="*/ 9297479 w 283807"/>
              <a:gd name="T55" fmla="*/ 4938329 h 286528"/>
              <a:gd name="T56" fmla="*/ 7904533 w 283807"/>
              <a:gd name="T57" fmla="*/ 8873965 h 286528"/>
              <a:gd name="T58" fmla="*/ 6761206 w 283807"/>
              <a:gd name="T59" fmla="*/ 10608360 h 286528"/>
              <a:gd name="T60" fmla="*/ 7365728 w 283807"/>
              <a:gd name="T61" fmla="*/ 7699936 h 286528"/>
              <a:gd name="T62" fmla="*/ 7444558 w 283807"/>
              <a:gd name="T63" fmla="*/ 6459188 h 286528"/>
              <a:gd name="T64" fmla="*/ 5828146 w 283807"/>
              <a:gd name="T65" fmla="*/ 4965017 h 286528"/>
              <a:gd name="T66" fmla="*/ 3191539 w 283807"/>
              <a:gd name="T67" fmla="*/ 5380673 h 286528"/>
              <a:gd name="T68" fmla="*/ 4881542 w 283807"/>
              <a:gd name="T69" fmla="*/ 5783795 h 286528"/>
              <a:gd name="T70" fmla="*/ 2038717 w 283807"/>
              <a:gd name="T71" fmla="*/ 6025737 h 286528"/>
              <a:gd name="T72" fmla="*/ 3584567 w 283807"/>
              <a:gd name="T73" fmla="*/ 8108662 h 286528"/>
              <a:gd name="T74" fmla="*/ 3492882 w 283807"/>
              <a:gd name="T75" fmla="*/ 10608257 h 286528"/>
              <a:gd name="T76" fmla="*/ 1514692 w 283807"/>
              <a:gd name="T77" fmla="*/ 8888139 h 286528"/>
              <a:gd name="T78" fmla="*/ 1698156 w 283807"/>
              <a:gd name="T79" fmla="*/ 4843078 h 286528"/>
              <a:gd name="T80" fmla="*/ 8641862 w 283807"/>
              <a:gd name="T81" fmla="*/ 4239087 h 286528"/>
              <a:gd name="T82" fmla="*/ 8968600 w 283807"/>
              <a:gd name="T83" fmla="*/ 3361935 h 286528"/>
              <a:gd name="T84" fmla="*/ 1224675 w 283807"/>
              <a:gd name="T85" fmla="*/ 4347130 h 286528"/>
              <a:gd name="T86" fmla="*/ 1342334 w 283807"/>
              <a:gd name="T87" fmla="*/ 3361935 h 286528"/>
              <a:gd name="T88" fmla="*/ 9164573 w 283807"/>
              <a:gd name="T89" fmla="*/ 4671004 h 286528"/>
              <a:gd name="T90" fmla="*/ 8772574 w 283807"/>
              <a:gd name="T91" fmla="*/ 3064973 h 286528"/>
              <a:gd name="T92" fmla="*/ 1342334 w 283807"/>
              <a:gd name="T93" fmla="*/ 4697987 h 286528"/>
              <a:gd name="T94" fmla="*/ 1538280 w 283807"/>
              <a:gd name="T95" fmla="*/ 3064973 h 286528"/>
              <a:gd name="T96" fmla="*/ 5286808 w 283807"/>
              <a:gd name="T97" fmla="*/ 2944175 h 286528"/>
              <a:gd name="T98" fmla="*/ 4204825 w 283807"/>
              <a:gd name="T99" fmla="*/ 1837184 h 286528"/>
              <a:gd name="T100" fmla="*/ 3445345 w 283807"/>
              <a:gd name="T101" fmla="*/ 42384 h 286528"/>
              <a:gd name="T102" fmla="*/ 3603209 w 283807"/>
              <a:gd name="T103" fmla="*/ 364464 h 286528"/>
              <a:gd name="T104" fmla="*/ 5155409 w 283807"/>
              <a:gd name="T105" fmla="*/ 4309059 h 286528"/>
              <a:gd name="T106" fmla="*/ 6707605 w 283807"/>
              <a:gd name="T107" fmla="*/ 2524558 h 286528"/>
              <a:gd name="T108" fmla="*/ 6852260 w 283807"/>
              <a:gd name="T109" fmla="*/ 3839433 h 286528"/>
              <a:gd name="T110" fmla="*/ 5037024 w 283807"/>
              <a:gd name="T111" fmla="*/ 4644400 h 286528"/>
              <a:gd name="T112" fmla="*/ 3287561 w 283807"/>
              <a:gd name="T113" fmla="*/ 190006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p:spPr>
        <p:txBody>
          <a:bodyPr anchor="ctr"/>
          <a:lstStyle/>
          <a:p>
            <a:endParaRPr lang="en-GB" sz="1400" dirty="0">
              <a:latin typeface="+mj-lt"/>
            </a:endParaRPr>
          </a:p>
        </p:txBody>
      </p:sp>
      <p:sp>
        <p:nvSpPr>
          <p:cNvPr id="46" name="Freeform 952">
            <a:extLst>
              <a:ext uri="{FF2B5EF4-FFF2-40B4-BE49-F238E27FC236}">
                <a16:creationId xmlns:a16="http://schemas.microsoft.com/office/drawing/2014/main" xmlns="" id="{7B4E797D-13EB-497C-9852-D544CBEEC493}"/>
              </a:ext>
            </a:extLst>
          </p:cNvPr>
          <p:cNvSpPr>
            <a:spLocks noChangeAspect="1"/>
          </p:cNvSpPr>
          <p:nvPr/>
        </p:nvSpPr>
        <p:spPr bwMode="auto">
          <a:xfrm>
            <a:off x="6150342" y="3716355"/>
            <a:ext cx="409805" cy="408548"/>
          </a:xfrm>
          <a:custGeom>
            <a:avLst/>
            <a:gdLst>
              <a:gd name="T0" fmla="*/ 4634450 w 285390"/>
              <a:gd name="T1" fmla="*/ 8255285 h 283806"/>
              <a:gd name="T2" fmla="*/ 5549597 w 285390"/>
              <a:gd name="T3" fmla="*/ 8255285 h 283806"/>
              <a:gd name="T4" fmla="*/ 5965497 w 285390"/>
              <a:gd name="T5" fmla="*/ 7094344 h 283806"/>
              <a:gd name="T6" fmla="*/ 10240788 w 285390"/>
              <a:gd name="T7" fmla="*/ 7252865 h 283806"/>
              <a:gd name="T8" fmla="*/ 10085828 w 285390"/>
              <a:gd name="T9" fmla="*/ 9445861 h 283806"/>
              <a:gd name="T10" fmla="*/ 5810463 w 285390"/>
              <a:gd name="T11" fmla="*/ 9287375 h 283806"/>
              <a:gd name="T12" fmla="*/ 9930802 w 285390"/>
              <a:gd name="T13" fmla="*/ 9115627 h 283806"/>
              <a:gd name="T14" fmla="*/ 5965497 w 285390"/>
              <a:gd name="T15" fmla="*/ 7411407 h 283806"/>
              <a:gd name="T16" fmla="*/ 5965497 w 285390"/>
              <a:gd name="T17" fmla="*/ 7094344 h 283806"/>
              <a:gd name="T18" fmla="*/ 4275329 w 285390"/>
              <a:gd name="T19" fmla="*/ 7094344 h 283806"/>
              <a:gd name="T20" fmla="*/ 4275329 w 285390"/>
              <a:gd name="T21" fmla="*/ 7405634 h 283806"/>
              <a:gd name="T22" fmla="*/ 310002 w 285390"/>
              <a:gd name="T23" fmla="*/ 9870270 h 283806"/>
              <a:gd name="T24" fmla="*/ 1601633 w 285390"/>
              <a:gd name="T25" fmla="*/ 9078976 h 283806"/>
              <a:gd name="T26" fmla="*/ 4430371 w 285390"/>
              <a:gd name="T27" fmla="*/ 9247632 h 283806"/>
              <a:gd name="T28" fmla="*/ 1640423 w 285390"/>
              <a:gd name="T29" fmla="*/ 9403315 h 283806"/>
              <a:gd name="T30" fmla="*/ 154871 w 285390"/>
              <a:gd name="T31" fmla="*/ 10311277 h 283806"/>
              <a:gd name="T32" fmla="*/ 0 w 285390"/>
              <a:gd name="T33" fmla="*/ 10142663 h 283806"/>
              <a:gd name="T34" fmla="*/ 154871 w 285390"/>
              <a:gd name="T35" fmla="*/ 7094344 h 283806"/>
              <a:gd name="T36" fmla="*/ 4634450 w 285390"/>
              <a:gd name="T37" fmla="*/ 4700712 h 283806"/>
              <a:gd name="T38" fmla="*/ 5549597 w 285390"/>
              <a:gd name="T39" fmla="*/ 4700712 h 283806"/>
              <a:gd name="T40" fmla="*/ 5965497 w 285390"/>
              <a:gd name="T41" fmla="*/ 3518331 h 283806"/>
              <a:gd name="T42" fmla="*/ 10240788 w 285390"/>
              <a:gd name="T43" fmla="*/ 3674670 h 283806"/>
              <a:gd name="T44" fmla="*/ 10163348 w 285390"/>
              <a:gd name="T45" fmla="*/ 6722233 h 283806"/>
              <a:gd name="T46" fmla="*/ 10008336 w 285390"/>
              <a:gd name="T47" fmla="*/ 6722233 h 283806"/>
              <a:gd name="T48" fmla="*/ 5965497 w 285390"/>
              <a:gd name="T49" fmla="*/ 5823564 h 283806"/>
              <a:gd name="T50" fmla="*/ 5965497 w 285390"/>
              <a:gd name="T51" fmla="*/ 5511003 h 283806"/>
              <a:gd name="T52" fmla="*/ 8716652 w 285390"/>
              <a:gd name="T53" fmla="*/ 5550103 h 283806"/>
              <a:gd name="T54" fmla="*/ 9930802 w 285390"/>
              <a:gd name="T55" fmla="*/ 3830906 h 283806"/>
              <a:gd name="T56" fmla="*/ 5810463 w 285390"/>
              <a:gd name="T57" fmla="*/ 3674670 h 283806"/>
              <a:gd name="T58" fmla="*/ 154871 w 285390"/>
              <a:gd name="T59" fmla="*/ 3518331 h 283806"/>
              <a:gd name="T60" fmla="*/ 4430371 w 285390"/>
              <a:gd name="T61" fmla="*/ 3673870 h 283806"/>
              <a:gd name="T62" fmla="*/ 310002 w 285390"/>
              <a:gd name="T63" fmla="*/ 3829444 h 283806"/>
              <a:gd name="T64" fmla="*/ 4275329 w 285390"/>
              <a:gd name="T65" fmla="*/ 5501412 h 283806"/>
              <a:gd name="T66" fmla="*/ 4275329 w 285390"/>
              <a:gd name="T67" fmla="*/ 5812467 h 283806"/>
              <a:gd name="T68" fmla="*/ 0 w 285390"/>
              <a:gd name="T69" fmla="*/ 5669922 h 283806"/>
              <a:gd name="T70" fmla="*/ 154871 w 285390"/>
              <a:gd name="T71" fmla="*/ 3518331 h 283806"/>
              <a:gd name="T72" fmla="*/ 4634450 w 285390"/>
              <a:gd name="T73" fmla="*/ 1132978 h 283806"/>
              <a:gd name="T74" fmla="*/ 5549597 w 285390"/>
              <a:gd name="T75" fmla="*/ 1132978 h 283806"/>
              <a:gd name="T76" fmla="*/ 5091992 w 285390"/>
              <a:gd name="T77" fmla="*/ 346063 h 283806"/>
              <a:gd name="T78" fmla="*/ 5244574 w 285390"/>
              <a:gd name="T79" fmla="*/ 1906894 h 283806"/>
              <a:gd name="T80" fmla="*/ 5854700 w 285390"/>
              <a:gd name="T81" fmla="*/ 4700712 h 283806"/>
              <a:gd name="T82" fmla="*/ 5244574 w 285390"/>
              <a:gd name="T83" fmla="*/ 7481401 h 283806"/>
              <a:gd name="T84" fmla="*/ 5091992 w 285390"/>
              <a:gd name="T85" fmla="*/ 9042245 h 283806"/>
              <a:gd name="T86" fmla="*/ 4939516 w 285390"/>
              <a:gd name="T87" fmla="*/ 7481401 h 283806"/>
              <a:gd name="T88" fmla="*/ 4329355 w 285390"/>
              <a:gd name="T89" fmla="*/ 4700712 h 283806"/>
              <a:gd name="T90" fmla="*/ 4939516 w 285390"/>
              <a:gd name="T91" fmla="*/ 1906894 h 283806"/>
              <a:gd name="T92" fmla="*/ 5091992 w 285390"/>
              <a:gd name="T93" fmla="*/ 346063 h 283806"/>
              <a:gd name="T94" fmla="*/ 10085828 w 285390"/>
              <a:gd name="T95" fmla="*/ 0 h 283806"/>
              <a:gd name="T96" fmla="*/ 10240788 w 285390"/>
              <a:gd name="T97" fmla="*/ 2138548 h 283806"/>
              <a:gd name="T98" fmla="*/ 5965497 w 285390"/>
              <a:gd name="T99" fmla="*/ 2294179 h 283806"/>
              <a:gd name="T100" fmla="*/ 5965497 w 285390"/>
              <a:gd name="T101" fmla="*/ 1995963 h 283806"/>
              <a:gd name="T102" fmla="*/ 9930802 w 285390"/>
              <a:gd name="T103" fmla="*/ 311108 h 283806"/>
              <a:gd name="T104" fmla="*/ 5810463 w 285390"/>
              <a:gd name="T105" fmla="*/ 142574 h 283806"/>
              <a:gd name="T106" fmla="*/ 154871 w 285390"/>
              <a:gd name="T107" fmla="*/ 0 h 283806"/>
              <a:gd name="T108" fmla="*/ 4430371 w 285390"/>
              <a:gd name="T109" fmla="*/ 143254 h 283806"/>
              <a:gd name="T110" fmla="*/ 310002 w 285390"/>
              <a:gd name="T111" fmla="*/ 312599 h 283806"/>
              <a:gd name="T112" fmla="*/ 1511177 w 285390"/>
              <a:gd name="T113" fmla="*/ 2018727 h 283806"/>
              <a:gd name="T114" fmla="*/ 4275329 w 285390"/>
              <a:gd name="T115" fmla="*/ 2005742 h 283806"/>
              <a:gd name="T116" fmla="*/ 4275329 w 285390"/>
              <a:gd name="T117" fmla="*/ 2305250 h 283806"/>
              <a:gd name="T118" fmla="*/ 232450 w 285390"/>
              <a:gd name="T119" fmla="*/ 3190905 h 283806"/>
              <a:gd name="T120" fmla="*/ 77534 w 285390"/>
              <a:gd name="T121" fmla="*/ 3203846 h 283806"/>
              <a:gd name="T122" fmla="*/ 0 w 285390"/>
              <a:gd name="T123" fmla="*/ 143254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chemeClr val="bg1"/>
          </a:solidFill>
          <a:ln>
            <a:noFill/>
          </a:ln>
        </p:spPr>
        <p:txBody>
          <a:bodyPr anchor="ctr"/>
          <a:lstStyle/>
          <a:p>
            <a:endParaRPr lang="en-GB" sz="1400" dirty="0">
              <a:latin typeface="+mj-lt"/>
            </a:endParaRPr>
          </a:p>
        </p:txBody>
      </p:sp>
      <p:sp>
        <p:nvSpPr>
          <p:cNvPr id="47" name="Freeform 953">
            <a:extLst>
              <a:ext uri="{FF2B5EF4-FFF2-40B4-BE49-F238E27FC236}">
                <a16:creationId xmlns:a16="http://schemas.microsoft.com/office/drawing/2014/main" xmlns="" id="{CECAF3B5-6980-4F2E-8574-BAC8D581ED50}"/>
              </a:ext>
            </a:extLst>
          </p:cNvPr>
          <p:cNvSpPr>
            <a:spLocks noChangeAspect="1"/>
          </p:cNvSpPr>
          <p:nvPr/>
        </p:nvSpPr>
        <p:spPr bwMode="auto">
          <a:xfrm>
            <a:off x="8267270" y="4950891"/>
            <a:ext cx="375864" cy="408548"/>
          </a:xfrm>
          <a:custGeom>
            <a:avLst/>
            <a:gdLst>
              <a:gd name="T0" fmla="*/ 3568639 w 262269"/>
              <a:gd name="T1" fmla="*/ 4175549 h 283804"/>
              <a:gd name="T2" fmla="*/ 4565286 w 262269"/>
              <a:gd name="T3" fmla="*/ 4175549 h 283804"/>
              <a:gd name="T4" fmla="*/ 4066997 w 262269"/>
              <a:gd name="T5" fmla="*/ 3345592 h 283804"/>
              <a:gd name="T6" fmla="*/ 4066997 w 262269"/>
              <a:gd name="T7" fmla="*/ 5005413 h 283804"/>
              <a:gd name="T8" fmla="*/ 4066997 w 262269"/>
              <a:gd name="T9" fmla="*/ 3345592 h 283804"/>
              <a:gd name="T10" fmla="*/ 2728046 w 262269"/>
              <a:gd name="T11" fmla="*/ 4195985 h 283804"/>
              <a:gd name="T12" fmla="*/ 3546752 w 262269"/>
              <a:gd name="T13" fmla="*/ 5584225 h 283804"/>
              <a:gd name="T14" fmla="*/ 4063182 w 262269"/>
              <a:gd name="T15" fmla="*/ 9932289 h 283804"/>
              <a:gd name="T16" fmla="*/ 4277250 w 262269"/>
              <a:gd name="T17" fmla="*/ 9303631 h 283804"/>
              <a:gd name="T18" fmla="*/ 4478803 w 262269"/>
              <a:gd name="T19" fmla="*/ 8635707 h 283804"/>
              <a:gd name="T20" fmla="*/ 4289834 w 262269"/>
              <a:gd name="T21" fmla="*/ 7980891 h 283804"/>
              <a:gd name="T22" fmla="*/ 4289834 w 262269"/>
              <a:gd name="T23" fmla="*/ 7587963 h 283804"/>
              <a:gd name="T24" fmla="*/ 4289834 w 262269"/>
              <a:gd name="T25" fmla="*/ 7129618 h 283804"/>
              <a:gd name="T26" fmla="*/ 4629951 w 262269"/>
              <a:gd name="T27" fmla="*/ 5584225 h 283804"/>
              <a:gd name="T28" fmla="*/ 5448575 w 262269"/>
              <a:gd name="T29" fmla="*/ 4195985 h 283804"/>
              <a:gd name="T30" fmla="*/ 4088316 w 262269"/>
              <a:gd name="T31" fmla="*/ 2480391 h 283804"/>
              <a:gd name="T32" fmla="*/ 4932213 w 262269"/>
              <a:gd name="T33" fmla="*/ 5689021 h 283804"/>
              <a:gd name="T34" fmla="*/ 4881852 w 262269"/>
              <a:gd name="T35" fmla="*/ 6959374 h 283804"/>
              <a:gd name="T36" fmla="*/ 4617366 w 262269"/>
              <a:gd name="T37" fmla="*/ 7483233 h 283804"/>
              <a:gd name="T38" fmla="*/ 4806274 w 262269"/>
              <a:gd name="T39" fmla="*/ 7902291 h 283804"/>
              <a:gd name="T40" fmla="*/ 4617366 w 262269"/>
              <a:gd name="T41" fmla="*/ 8334494 h 283804"/>
              <a:gd name="T42" fmla="*/ 4844020 w 262269"/>
              <a:gd name="T43" fmla="*/ 8635707 h 283804"/>
              <a:gd name="T44" fmla="*/ 4491387 w 262269"/>
              <a:gd name="T45" fmla="*/ 9067859 h 283804"/>
              <a:gd name="T46" fmla="*/ 4831432 w 262269"/>
              <a:gd name="T47" fmla="*/ 9500086 h 283804"/>
              <a:gd name="T48" fmla="*/ 4163909 w 262269"/>
              <a:gd name="T49" fmla="*/ 10259675 h 283804"/>
              <a:gd name="T50" fmla="*/ 3949794 w 262269"/>
              <a:gd name="T51" fmla="*/ 10259675 h 283804"/>
              <a:gd name="T52" fmla="*/ 3244467 w 262269"/>
              <a:gd name="T53" fmla="*/ 9460788 h 283804"/>
              <a:gd name="T54" fmla="*/ 2438411 w 262269"/>
              <a:gd name="T55" fmla="*/ 4195985 h 283804"/>
              <a:gd name="T56" fmla="*/ 4088380 w 262269"/>
              <a:gd name="T57" fmla="*/ 1442000 h 283804"/>
              <a:gd name="T58" fmla="*/ 6748486 w 262269"/>
              <a:gd name="T59" fmla="*/ 4194607 h 283804"/>
              <a:gd name="T60" fmla="*/ 5857598 w 262269"/>
              <a:gd name="T61" fmla="*/ 6203613 h 283804"/>
              <a:gd name="T62" fmla="*/ 5744646 w 262269"/>
              <a:gd name="T63" fmla="*/ 5929663 h 283804"/>
              <a:gd name="T64" fmla="*/ 5744646 w 262269"/>
              <a:gd name="T65" fmla="*/ 2459661 h 283804"/>
              <a:gd name="T66" fmla="*/ 2419562 w 262269"/>
              <a:gd name="T67" fmla="*/ 2459661 h 283804"/>
              <a:gd name="T68" fmla="*/ 2419562 w 262269"/>
              <a:gd name="T69" fmla="*/ 5929663 h 283804"/>
              <a:gd name="T70" fmla="*/ 2206223 w 262269"/>
              <a:gd name="T71" fmla="*/ 6151428 h 283804"/>
              <a:gd name="T72" fmla="*/ 2206223 w 262269"/>
              <a:gd name="T73" fmla="*/ 2250892 h 283804"/>
              <a:gd name="T74" fmla="*/ 4066300 w 262269"/>
              <a:gd name="T75" fmla="*/ 0 h 283804"/>
              <a:gd name="T76" fmla="*/ 8960908 w 262269"/>
              <a:gd name="T77" fmla="*/ 5625981 h 283804"/>
              <a:gd name="T78" fmla="*/ 8873084 w 262269"/>
              <a:gd name="T79" fmla="*/ 6552747 h 283804"/>
              <a:gd name="T80" fmla="*/ 8132602 w 262269"/>
              <a:gd name="T81" fmla="*/ 8393271 h 283804"/>
              <a:gd name="T82" fmla="*/ 6212453 w 262269"/>
              <a:gd name="T83" fmla="*/ 9398358 h 283804"/>
              <a:gd name="T84" fmla="*/ 6061790 w 262269"/>
              <a:gd name="T85" fmla="*/ 10312070 h 283804"/>
              <a:gd name="T86" fmla="*/ 5911210 w 262269"/>
              <a:gd name="T87" fmla="*/ 9398358 h 283804"/>
              <a:gd name="T88" fmla="*/ 7831383 w 262269"/>
              <a:gd name="T89" fmla="*/ 8341017 h 283804"/>
              <a:gd name="T90" fmla="*/ 7906695 w 262269"/>
              <a:gd name="T91" fmla="*/ 6683297 h 283804"/>
              <a:gd name="T92" fmla="*/ 8847984 w 262269"/>
              <a:gd name="T93" fmla="*/ 6122004 h 283804"/>
              <a:gd name="T94" fmla="*/ 7843990 w 262269"/>
              <a:gd name="T95" fmla="*/ 4255366 h 283804"/>
              <a:gd name="T96" fmla="*/ 4066300 w 262269"/>
              <a:gd name="T97" fmla="*/ 313303 h 283804"/>
              <a:gd name="T98" fmla="*/ 803229 w 262269"/>
              <a:gd name="T99" fmla="*/ 6161132 h 283804"/>
              <a:gd name="T100" fmla="*/ 1192297 w 262269"/>
              <a:gd name="T101" fmla="*/ 6839936 h 283804"/>
              <a:gd name="T102" fmla="*/ 2120958 w 262269"/>
              <a:gd name="T103" fmla="*/ 10142404 h 283804"/>
              <a:gd name="T104" fmla="*/ 1819759 w 262269"/>
              <a:gd name="T105" fmla="*/ 10155464 h 283804"/>
              <a:gd name="T106" fmla="*/ 941245 w 262269"/>
              <a:gd name="T107" fmla="*/ 7009651 h 283804"/>
              <a:gd name="T108" fmla="*/ 539667 w 262269"/>
              <a:gd name="T109" fmla="*/ 6330841 h 283804"/>
              <a:gd name="T110" fmla="*/ 4066300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bg1"/>
          </a:solidFill>
          <a:ln>
            <a:noFill/>
          </a:ln>
        </p:spPr>
        <p:txBody>
          <a:bodyPr anchor="ctr"/>
          <a:lstStyle/>
          <a:p>
            <a:endParaRPr lang="en-GB" sz="1400" dirty="0">
              <a:latin typeface="+mj-lt"/>
            </a:endParaRPr>
          </a:p>
        </p:txBody>
      </p:sp>
      <p:sp>
        <p:nvSpPr>
          <p:cNvPr id="48" name="Freeform 955">
            <a:extLst>
              <a:ext uri="{FF2B5EF4-FFF2-40B4-BE49-F238E27FC236}">
                <a16:creationId xmlns:a16="http://schemas.microsoft.com/office/drawing/2014/main" xmlns="" id="{4406F26E-A5C8-4005-9BB8-F88A327F95EB}"/>
              </a:ext>
            </a:extLst>
          </p:cNvPr>
          <p:cNvSpPr>
            <a:spLocks noChangeAspect="1"/>
          </p:cNvSpPr>
          <p:nvPr/>
        </p:nvSpPr>
        <p:spPr bwMode="auto">
          <a:xfrm>
            <a:off x="6774834" y="2467677"/>
            <a:ext cx="411061" cy="403520"/>
          </a:xfrm>
          <a:custGeom>
            <a:avLst/>
            <a:gdLst>
              <a:gd name="T0" fmla="*/ 1447509 w 285054"/>
              <a:gd name="T1" fmla="*/ 7932390 h 280629"/>
              <a:gd name="T2" fmla="*/ 1447509 w 285054"/>
              <a:gd name="T3" fmla="*/ 6883477 h 280629"/>
              <a:gd name="T4" fmla="*/ 750221 w 285054"/>
              <a:gd name="T5" fmla="*/ 7565276 h 280629"/>
              <a:gd name="T6" fmla="*/ 6385815 w 285054"/>
              <a:gd name="T7" fmla="*/ 6137767 h 280629"/>
              <a:gd name="T8" fmla="*/ 4077442 w 285054"/>
              <a:gd name="T9" fmla="*/ 6468680 h 280629"/>
              <a:gd name="T10" fmla="*/ 1486045 w 285054"/>
              <a:gd name="T11" fmla="*/ 6137767 h 280629"/>
              <a:gd name="T12" fmla="*/ 2997952 w 285054"/>
              <a:gd name="T13" fmla="*/ 6461576 h 280629"/>
              <a:gd name="T14" fmla="*/ 637331 w 285054"/>
              <a:gd name="T15" fmla="*/ 8300830 h 280629"/>
              <a:gd name="T16" fmla="*/ 5371704 w 285054"/>
              <a:gd name="T17" fmla="*/ 9414762 h 280629"/>
              <a:gd name="T18" fmla="*/ 5053439 w 285054"/>
              <a:gd name="T19" fmla="*/ 9984734 h 280629"/>
              <a:gd name="T20" fmla="*/ 1433042 w 285054"/>
              <a:gd name="T21" fmla="*/ 8948517 h 280629"/>
              <a:gd name="T22" fmla="*/ 1486045 w 285054"/>
              <a:gd name="T23" fmla="*/ 6137767 h 280629"/>
              <a:gd name="T24" fmla="*/ 7130893 w 285054"/>
              <a:gd name="T25" fmla="*/ 6829341 h 280629"/>
              <a:gd name="T26" fmla="*/ 6792964 w 285054"/>
              <a:gd name="T27" fmla="*/ 5777364 h 280629"/>
              <a:gd name="T28" fmla="*/ 3728190 w 285054"/>
              <a:gd name="T29" fmla="*/ 5777364 h 280629"/>
              <a:gd name="T30" fmla="*/ 3390290 w 285054"/>
              <a:gd name="T31" fmla="*/ 6829341 h 280629"/>
              <a:gd name="T32" fmla="*/ 8619325 w 285054"/>
              <a:gd name="T33" fmla="*/ 4527378 h 280629"/>
              <a:gd name="T34" fmla="*/ 9362500 w 285054"/>
              <a:gd name="T35" fmla="*/ 4527378 h 280629"/>
              <a:gd name="T36" fmla="*/ 9335883 w 285054"/>
              <a:gd name="T37" fmla="*/ 5019219 h 280629"/>
              <a:gd name="T38" fmla="*/ 9481877 w 285054"/>
              <a:gd name="T39" fmla="*/ 5550848 h 280629"/>
              <a:gd name="T40" fmla="*/ 8844962 w 285054"/>
              <a:gd name="T41" fmla="*/ 5510959 h 280629"/>
              <a:gd name="T42" fmla="*/ 8619325 w 285054"/>
              <a:gd name="T43" fmla="*/ 5285024 h 280629"/>
              <a:gd name="T44" fmla="*/ 8619325 w 285054"/>
              <a:gd name="T45" fmla="*/ 4527378 h 280629"/>
              <a:gd name="T46" fmla="*/ 5231738 w 285054"/>
              <a:gd name="T47" fmla="*/ 4793268 h 280629"/>
              <a:gd name="T48" fmla="*/ 5716915 w 285054"/>
              <a:gd name="T49" fmla="*/ 4753329 h 280629"/>
              <a:gd name="T50" fmla="*/ 5716915 w 285054"/>
              <a:gd name="T51" fmla="*/ 5510959 h 280629"/>
              <a:gd name="T52" fmla="*/ 5231738 w 285054"/>
              <a:gd name="T53" fmla="*/ 5258419 h 280629"/>
              <a:gd name="T54" fmla="*/ 4746506 w 285054"/>
              <a:gd name="T55" fmla="*/ 5510959 h 280629"/>
              <a:gd name="T56" fmla="*/ 4746506 w 285054"/>
              <a:gd name="T57" fmla="*/ 4753329 h 280629"/>
              <a:gd name="T58" fmla="*/ 10534428 w 285054"/>
              <a:gd name="T59" fmla="*/ 4967648 h 280629"/>
              <a:gd name="T60" fmla="*/ 7480296 w 285054"/>
              <a:gd name="T61" fmla="*/ 6411658 h 280629"/>
              <a:gd name="T62" fmla="*/ 9100318 w 285054"/>
              <a:gd name="T63" fmla="*/ 6089394 h 280629"/>
              <a:gd name="T64" fmla="*/ 9047218 w 285054"/>
              <a:gd name="T65" fmla="*/ 3923315 h 280629"/>
              <a:gd name="T66" fmla="*/ 8487263 w 285054"/>
              <a:gd name="T67" fmla="*/ 3613869 h 280629"/>
              <a:gd name="T68" fmla="*/ 8318323 w 285054"/>
              <a:gd name="T69" fmla="*/ 3779029 h 280629"/>
              <a:gd name="T70" fmla="*/ 8069555 w 285054"/>
              <a:gd name="T71" fmla="*/ 3779029 h 280629"/>
              <a:gd name="T72" fmla="*/ 7900604 w 285054"/>
              <a:gd name="T73" fmla="*/ 3613869 h 280629"/>
              <a:gd name="T74" fmla="*/ 7279418 w 285054"/>
              <a:gd name="T75" fmla="*/ 3944223 h 280629"/>
              <a:gd name="T76" fmla="*/ 6668612 w 285054"/>
              <a:gd name="T77" fmla="*/ 3613869 h 280629"/>
              <a:gd name="T78" fmla="*/ 6499644 w 285054"/>
              <a:gd name="T79" fmla="*/ 3779029 h 280629"/>
              <a:gd name="T80" fmla="*/ 3298376 w 285054"/>
              <a:gd name="T81" fmla="*/ 2517433 h 280629"/>
              <a:gd name="T82" fmla="*/ 3683556 w 285054"/>
              <a:gd name="T83" fmla="*/ 2150308 h 280629"/>
              <a:gd name="T84" fmla="*/ 3683556 w 285054"/>
              <a:gd name="T85" fmla="*/ 3199163 h 280629"/>
              <a:gd name="T86" fmla="*/ 5264942 w 285054"/>
              <a:gd name="T87" fmla="*/ 0 h 280629"/>
              <a:gd name="T88" fmla="*/ 4624925 w 285054"/>
              <a:gd name="T89" fmla="*/ 1461640 h 280629"/>
              <a:gd name="T90" fmla="*/ 2478248 w 285054"/>
              <a:gd name="T91" fmla="*/ 2586905 h 280629"/>
              <a:gd name="T92" fmla="*/ 6251583 w 285054"/>
              <a:gd name="T93" fmla="*/ 3789806 h 280629"/>
              <a:gd name="T94" fmla="*/ 2158239 w 285054"/>
              <a:gd name="T95" fmla="*/ 2586905 h 280629"/>
              <a:gd name="T96" fmla="*/ 4624925 w 285054"/>
              <a:gd name="T97" fmla="*/ 1151225 h 280629"/>
              <a:gd name="T98" fmla="*/ 5264942 w 285054"/>
              <a:gd name="T99" fmla="*/ 0 h 280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054" h="280629">
                <a:moveTo>
                  <a:pt x="39168" y="199209"/>
                </a:moveTo>
                <a:cubicBezTo>
                  <a:pt x="33725" y="199209"/>
                  <a:pt x="29371" y="203563"/>
                  <a:pt x="29371" y="209369"/>
                </a:cubicBezTo>
                <a:cubicBezTo>
                  <a:pt x="29371" y="214811"/>
                  <a:pt x="33725" y="219529"/>
                  <a:pt x="39168" y="219529"/>
                </a:cubicBezTo>
                <a:cubicBezTo>
                  <a:pt x="44974" y="219529"/>
                  <a:pt x="49328" y="214811"/>
                  <a:pt x="49328" y="209369"/>
                </a:cubicBezTo>
                <a:cubicBezTo>
                  <a:pt x="49328" y="203563"/>
                  <a:pt x="44974" y="199209"/>
                  <a:pt x="39168" y="199209"/>
                </a:cubicBezTo>
                <a:close/>
                <a:moveTo>
                  <a:pt x="39168" y="190500"/>
                </a:moveTo>
                <a:cubicBezTo>
                  <a:pt x="49691" y="190500"/>
                  <a:pt x="58037" y="198846"/>
                  <a:pt x="58037" y="209369"/>
                </a:cubicBezTo>
                <a:cubicBezTo>
                  <a:pt x="58037" y="219529"/>
                  <a:pt x="49691" y="228237"/>
                  <a:pt x="39168" y="228237"/>
                </a:cubicBezTo>
                <a:cubicBezTo>
                  <a:pt x="28645" y="228237"/>
                  <a:pt x="20300" y="219529"/>
                  <a:pt x="20300" y="209369"/>
                </a:cubicBezTo>
                <a:cubicBezTo>
                  <a:pt x="20300" y="198846"/>
                  <a:pt x="28645" y="190500"/>
                  <a:pt x="39168" y="190500"/>
                </a:cubicBezTo>
                <a:close/>
                <a:moveTo>
                  <a:pt x="110333" y="169862"/>
                </a:moveTo>
                <a:lnTo>
                  <a:pt x="172796" y="169862"/>
                </a:lnTo>
                <a:cubicBezTo>
                  <a:pt x="175309" y="169862"/>
                  <a:pt x="177104" y="172060"/>
                  <a:pt x="177104" y="174625"/>
                </a:cubicBezTo>
                <a:cubicBezTo>
                  <a:pt x="177104" y="176823"/>
                  <a:pt x="175309" y="179021"/>
                  <a:pt x="172796" y="179021"/>
                </a:cubicBezTo>
                <a:lnTo>
                  <a:pt x="110333" y="179021"/>
                </a:lnTo>
                <a:cubicBezTo>
                  <a:pt x="107820" y="179021"/>
                  <a:pt x="106025" y="176823"/>
                  <a:pt x="106025" y="174625"/>
                </a:cubicBezTo>
                <a:cubicBezTo>
                  <a:pt x="106025" y="172060"/>
                  <a:pt x="107820" y="169862"/>
                  <a:pt x="110333" y="169862"/>
                </a:cubicBezTo>
                <a:close/>
                <a:moveTo>
                  <a:pt x="40212" y="169862"/>
                </a:moveTo>
                <a:lnTo>
                  <a:pt x="81121" y="169862"/>
                </a:lnTo>
                <a:cubicBezTo>
                  <a:pt x="83633" y="169862"/>
                  <a:pt x="85427" y="172013"/>
                  <a:pt x="85427" y="174164"/>
                </a:cubicBezTo>
                <a:cubicBezTo>
                  <a:pt x="85427" y="176673"/>
                  <a:pt x="83633" y="178824"/>
                  <a:pt x="81121" y="178824"/>
                </a:cubicBezTo>
                <a:lnTo>
                  <a:pt x="40212" y="178824"/>
                </a:lnTo>
                <a:cubicBezTo>
                  <a:pt x="23347" y="178824"/>
                  <a:pt x="8993" y="191729"/>
                  <a:pt x="8634" y="207860"/>
                </a:cubicBezTo>
                <a:cubicBezTo>
                  <a:pt x="8275" y="216104"/>
                  <a:pt x="11505" y="223991"/>
                  <a:pt x="17246" y="229726"/>
                </a:cubicBezTo>
                <a:cubicBezTo>
                  <a:pt x="22988" y="235820"/>
                  <a:pt x="30523" y="239046"/>
                  <a:pt x="38777" y="239046"/>
                </a:cubicBezTo>
                <a:lnTo>
                  <a:pt x="123823" y="239046"/>
                </a:lnTo>
                <a:cubicBezTo>
                  <a:pt x="135666" y="239046"/>
                  <a:pt x="145354" y="248725"/>
                  <a:pt x="145354" y="260554"/>
                </a:cubicBezTo>
                <a:lnTo>
                  <a:pt x="145354" y="276327"/>
                </a:lnTo>
                <a:cubicBezTo>
                  <a:pt x="145354" y="278478"/>
                  <a:pt x="143560" y="280629"/>
                  <a:pt x="141048" y="280629"/>
                </a:cubicBezTo>
                <a:cubicBezTo>
                  <a:pt x="138536" y="280629"/>
                  <a:pt x="136742" y="278478"/>
                  <a:pt x="136742" y="276327"/>
                </a:cubicBezTo>
                <a:lnTo>
                  <a:pt x="136742" y="260554"/>
                </a:lnTo>
                <a:cubicBezTo>
                  <a:pt x="136742" y="253385"/>
                  <a:pt x="131001" y="247650"/>
                  <a:pt x="123823" y="247650"/>
                </a:cubicBezTo>
                <a:lnTo>
                  <a:pt x="38777" y="247650"/>
                </a:lnTo>
                <a:cubicBezTo>
                  <a:pt x="28370" y="247650"/>
                  <a:pt x="18323" y="243706"/>
                  <a:pt x="11146" y="235820"/>
                </a:cubicBezTo>
                <a:cubicBezTo>
                  <a:pt x="3610" y="228292"/>
                  <a:pt x="-337" y="218255"/>
                  <a:pt x="22" y="207860"/>
                </a:cubicBezTo>
                <a:cubicBezTo>
                  <a:pt x="739" y="186710"/>
                  <a:pt x="18682" y="169862"/>
                  <a:pt x="40212" y="169862"/>
                </a:cubicBezTo>
                <a:close/>
                <a:moveTo>
                  <a:pt x="188385" y="155575"/>
                </a:moveTo>
                <a:cubicBezTo>
                  <a:pt x="191052" y="155575"/>
                  <a:pt x="192957" y="157732"/>
                  <a:pt x="192957" y="159888"/>
                </a:cubicBezTo>
                <a:lnTo>
                  <a:pt x="192957" y="189002"/>
                </a:lnTo>
                <a:cubicBezTo>
                  <a:pt x="192957" y="191159"/>
                  <a:pt x="191052" y="193316"/>
                  <a:pt x="188385" y="193316"/>
                </a:cubicBezTo>
                <a:cubicBezTo>
                  <a:pt x="185718" y="193316"/>
                  <a:pt x="183813" y="191159"/>
                  <a:pt x="183813" y="189002"/>
                </a:cubicBezTo>
                <a:lnTo>
                  <a:pt x="183813" y="159888"/>
                </a:lnTo>
                <a:cubicBezTo>
                  <a:pt x="183813" y="157732"/>
                  <a:pt x="185718" y="155575"/>
                  <a:pt x="188385" y="155575"/>
                </a:cubicBezTo>
                <a:close/>
                <a:moveTo>
                  <a:pt x="96310" y="155575"/>
                </a:moveTo>
                <a:cubicBezTo>
                  <a:pt x="98977" y="155575"/>
                  <a:pt x="100882" y="157732"/>
                  <a:pt x="100882" y="159888"/>
                </a:cubicBezTo>
                <a:lnTo>
                  <a:pt x="100882" y="189002"/>
                </a:lnTo>
                <a:cubicBezTo>
                  <a:pt x="100882" y="191159"/>
                  <a:pt x="98977" y="193316"/>
                  <a:pt x="96310" y="193316"/>
                </a:cubicBezTo>
                <a:cubicBezTo>
                  <a:pt x="93643" y="193316"/>
                  <a:pt x="91738" y="191159"/>
                  <a:pt x="91738" y="189002"/>
                </a:cubicBezTo>
                <a:lnTo>
                  <a:pt x="91738" y="159888"/>
                </a:lnTo>
                <a:cubicBezTo>
                  <a:pt x="91738" y="157732"/>
                  <a:pt x="93643" y="155575"/>
                  <a:pt x="96310" y="155575"/>
                </a:cubicBezTo>
                <a:close/>
                <a:moveTo>
                  <a:pt x="233234" y="125296"/>
                </a:moveTo>
                <a:cubicBezTo>
                  <a:pt x="235029" y="123825"/>
                  <a:pt x="237542" y="123825"/>
                  <a:pt x="239338" y="125296"/>
                </a:cubicBezTo>
                <a:lnTo>
                  <a:pt x="246519" y="132653"/>
                </a:lnTo>
                <a:lnTo>
                  <a:pt x="253342" y="125296"/>
                </a:lnTo>
                <a:cubicBezTo>
                  <a:pt x="255137" y="123825"/>
                  <a:pt x="257650" y="123825"/>
                  <a:pt x="259446" y="125296"/>
                </a:cubicBezTo>
                <a:cubicBezTo>
                  <a:pt x="261241" y="127136"/>
                  <a:pt x="261241" y="130078"/>
                  <a:pt x="259446" y="131549"/>
                </a:cubicBezTo>
                <a:lnTo>
                  <a:pt x="252623" y="138906"/>
                </a:lnTo>
                <a:lnTo>
                  <a:pt x="259446" y="146263"/>
                </a:lnTo>
                <a:cubicBezTo>
                  <a:pt x="261241" y="148102"/>
                  <a:pt x="261241" y="150677"/>
                  <a:pt x="259446" y="152516"/>
                </a:cubicBezTo>
                <a:cubicBezTo>
                  <a:pt x="258728" y="153251"/>
                  <a:pt x="257650" y="153619"/>
                  <a:pt x="256573" y="153619"/>
                </a:cubicBezTo>
                <a:cubicBezTo>
                  <a:pt x="255496" y="153619"/>
                  <a:pt x="254060" y="153251"/>
                  <a:pt x="253342" y="152516"/>
                </a:cubicBezTo>
                <a:lnTo>
                  <a:pt x="246519" y="145527"/>
                </a:lnTo>
                <a:lnTo>
                  <a:pt x="239338" y="152516"/>
                </a:lnTo>
                <a:cubicBezTo>
                  <a:pt x="238261" y="153251"/>
                  <a:pt x="237542" y="153619"/>
                  <a:pt x="236106" y="153619"/>
                </a:cubicBezTo>
                <a:cubicBezTo>
                  <a:pt x="235029" y="153619"/>
                  <a:pt x="233952" y="153251"/>
                  <a:pt x="233234" y="152516"/>
                </a:cubicBezTo>
                <a:cubicBezTo>
                  <a:pt x="231438" y="150677"/>
                  <a:pt x="231438" y="148102"/>
                  <a:pt x="233234" y="146263"/>
                </a:cubicBezTo>
                <a:lnTo>
                  <a:pt x="240415" y="138906"/>
                </a:lnTo>
                <a:lnTo>
                  <a:pt x="233234" y="131549"/>
                </a:lnTo>
                <a:cubicBezTo>
                  <a:pt x="231438" y="130078"/>
                  <a:pt x="231438" y="127136"/>
                  <a:pt x="233234" y="125296"/>
                </a:cubicBezTo>
                <a:close/>
                <a:moveTo>
                  <a:pt x="128437" y="125296"/>
                </a:moveTo>
                <a:cubicBezTo>
                  <a:pt x="129857" y="123825"/>
                  <a:pt x="132696" y="123825"/>
                  <a:pt x="134470" y="125296"/>
                </a:cubicBezTo>
                <a:lnTo>
                  <a:pt x="141567" y="132653"/>
                </a:lnTo>
                <a:lnTo>
                  <a:pt x="148664" y="125296"/>
                </a:lnTo>
                <a:cubicBezTo>
                  <a:pt x="150083" y="123825"/>
                  <a:pt x="152922" y="123825"/>
                  <a:pt x="154696" y="125296"/>
                </a:cubicBezTo>
                <a:cubicBezTo>
                  <a:pt x="156470" y="127136"/>
                  <a:pt x="156470" y="130078"/>
                  <a:pt x="154696" y="131549"/>
                </a:cubicBezTo>
                <a:lnTo>
                  <a:pt x="147599" y="138906"/>
                </a:lnTo>
                <a:lnTo>
                  <a:pt x="154696" y="146263"/>
                </a:lnTo>
                <a:cubicBezTo>
                  <a:pt x="156470" y="148102"/>
                  <a:pt x="156470" y="150677"/>
                  <a:pt x="154696" y="152516"/>
                </a:cubicBezTo>
                <a:cubicBezTo>
                  <a:pt x="153632" y="153251"/>
                  <a:pt x="152922" y="153619"/>
                  <a:pt x="151503" y="153619"/>
                </a:cubicBezTo>
                <a:cubicBezTo>
                  <a:pt x="150438" y="153619"/>
                  <a:pt x="149373" y="153251"/>
                  <a:pt x="148664" y="152516"/>
                </a:cubicBezTo>
                <a:lnTo>
                  <a:pt x="141567" y="145527"/>
                </a:lnTo>
                <a:lnTo>
                  <a:pt x="134470" y="152516"/>
                </a:lnTo>
                <a:cubicBezTo>
                  <a:pt x="133405" y="153251"/>
                  <a:pt x="132696" y="153619"/>
                  <a:pt x="131631" y="153619"/>
                </a:cubicBezTo>
                <a:cubicBezTo>
                  <a:pt x="130567" y="153619"/>
                  <a:pt x="129147" y="153251"/>
                  <a:pt x="128437" y="152516"/>
                </a:cubicBezTo>
                <a:cubicBezTo>
                  <a:pt x="126663" y="150677"/>
                  <a:pt x="126663" y="148102"/>
                  <a:pt x="128437" y="146263"/>
                </a:cubicBezTo>
                <a:lnTo>
                  <a:pt x="135534" y="138906"/>
                </a:lnTo>
                <a:lnTo>
                  <a:pt x="128437" y="131549"/>
                </a:lnTo>
                <a:cubicBezTo>
                  <a:pt x="126663" y="130078"/>
                  <a:pt x="126663" y="127136"/>
                  <a:pt x="128437" y="125296"/>
                </a:cubicBezTo>
                <a:close/>
                <a:moveTo>
                  <a:pt x="244811" y="100012"/>
                </a:moveTo>
                <a:cubicBezTo>
                  <a:pt x="266370" y="100012"/>
                  <a:pt x="284335" y="116783"/>
                  <a:pt x="285054" y="137479"/>
                </a:cubicBezTo>
                <a:cubicBezTo>
                  <a:pt x="285054" y="147827"/>
                  <a:pt x="281461" y="157818"/>
                  <a:pt x="273915" y="165668"/>
                </a:cubicBezTo>
                <a:cubicBezTo>
                  <a:pt x="266729" y="173161"/>
                  <a:pt x="256668" y="177443"/>
                  <a:pt x="246248" y="177443"/>
                </a:cubicBezTo>
                <a:lnTo>
                  <a:pt x="202412" y="177443"/>
                </a:lnTo>
                <a:cubicBezTo>
                  <a:pt x="199897" y="177443"/>
                  <a:pt x="198100" y="175302"/>
                  <a:pt x="198100" y="172805"/>
                </a:cubicBezTo>
                <a:cubicBezTo>
                  <a:pt x="198100" y="170664"/>
                  <a:pt x="199897" y="168523"/>
                  <a:pt x="202412" y="168523"/>
                </a:cubicBezTo>
                <a:lnTo>
                  <a:pt x="246248" y="168523"/>
                </a:lnTo>
                <a:cubicBezTo>
                  <a:pt x="254512" y="168523"/>
                  <a:pt x="262058" y="165668"/>
                  <a:pt x="267807" y="159602"/>
                </a:cubicBezTo>
                <a:cubicBezTo>
                  <a:pt x="273556" y="153536"/>
                  <a:pt x="276430" y="145686"/>
                  <a:pt x="276430" y="137836"/>
                </a:cubicBezTo>
                <a:cubicBezTo>
                  <a:pt x="275712" y="121778"/>
                  <a:pt x="261699" y="108576"/>
                  <a:pt x="244811" y="108576"/>
                </a:cubicBezTo>
                <a:cubicBezTo>
                  <a:pt x="242296" y="108576"/>
                  <a:pt x="240140" y="106792"/>
                  <a:pt x="240140" y="104294"/>
                </a:cubicBezTo>
                <a:cubicBezTo>
                  <a:pt x="240140" y="102153"/>
                  <a:pt x="242296" y="100012"/>
                  <a:pt x="244811" y="100012"/>
                </a:cubicBezTo>
                <a:close/>
                <a:moveTo>
                  <a:pt x="229660" y="100012"/>
                </a:moveTo>
                <a:cubicBezTo>
                  <a:pt x="232327" y="100012"/>
                  <a:pt x="234232" y="102298"/>
                  <a:pt x="234232" y="104584"/>
                </a:cubicBezTo>
                <a:cubicBezTo>
                  <a:pt x="234232" y="107251"/>
                  <a:pt x="232327" y="109156"/>
                  <a:pt x="229660" y="109156"/>
                </a:cubicBezTo>
                <a:cubicBezTo>
                  <a:pt x="227374" y="109156"/>
                  <a:pt x="225088" y="107251"/>
                  <a:pt x="225088" y="104584"/>
                </a:cubicBezTo>
                <a:cubicBezTo>
                  <a:pt x="225088" y="102298"/>
                  <a:pt x="227374" y="100012"/>
                  <a:pt x="229660" y="100012"/>
                </a:cubicBezTo>
                <a:close/>
                <a:moveTo>
                  <a:pt x="213785" y="100012"/>
                </a:moveTo>
                <a:cubicBezTo>
                  <a:pt x="216452" y="100012"/>
                  <a:pt x="218357" y="102298"/>
                  <a:pt x="218357" y="104584"/>
                </a:cubicBezTo>
                <a:cubicBezTo>
                  <a:pt x="218357" y="107251"/>
                  <a:pt x="216452" y="109156"/>
                  <a:pt x="213785" y="109156"/>
                </a:cubicBezTo>
                <a:cubicBezTo>
                  <a:pt x="211118" y="109156"/>
                  <a:pt x="209213" y="107251"/>
                  <a:pt x="209213" y="104584"/>
                </a:cubicBezTo>
                <a:cubicBezTo>
                  <a:pt x="209213" y="102298"/>
                  <a:pt x="211118" y="100012"/>
                  <a:pt x="213785" y="100012"/>
                </a:cubicBezTo>
                <a:close/>
                <a:moveTo>
                  <a:pt x="196976" y="100012"/>
                </a:moveTo>
                <a:cubicBezTo>
                  <a:pt x="199291" y="100012"/>
                  <a:pt x="200945" y="102298"/>
                  <a:pt x="200945" y="104584"/>
                </a:cubicBezTo>
                <a:cubicBezTo>
                  <a:pt x="200945" y="107251"/>
                  <a:pt x="199291" y="109156"/>
                  <a:pt x="196976" y="109156"/>
                </a:cubicBezTo>
                <a:cubicBezTo>
                  <a:pt x="194992" y="109156"/>
                  <a:pt x="193338" y="107251"/>
                  <a:pt x="193338" y="104584"/>
                </a:cubicBezTo>
                <a:cubicBezTo>
                  <a:pt x="193338" y="102298"/>
                  <a:pt x="194992" y="100012"/>
                  <a:pt x="196976" y="100012"/>
                </a:cubicBezTo>
                <a:close/>
                <a:moveTo>
                  <a:pt x="180447" y="100012"/>
                </a:moveTo>
                <a:cubicBezTo>
                  <a:pt x="183114" y="100012"/>
                  <a:pt x="185019" y="102298"/>
                  <a:pt x="185019" y="104584"/>
                </a:cubicBezTo>
                <a:cubicBezTo>
                  <a:pt x="185019" y="107251"/>
                  <a:pt x="183114" y="109156"/>
                  <a:pt x="180447" y="109156"/>
                </a:cubicBezTo>
                <a:cubicBezTo>
                  <a:pt x="177780" y="109156"/>
                  <a:pt x="175875" y="107251"/>
                  <a:pt x="175875" y="104584"/>
                </a:cubicBezTo>
                <a:cubicBezTo>
                  <a:pt x="175875" y="102298"/>
                  <a:pt x="177780" y="100012"/>
                  <a:pt x="180447" y="100012"/>
                </a:cubicBezTo>
                <a:close/>
                <a:moveTo>
                  <a:pt x="99675" y="59509"/>
                </a:moveTo>
                <a:cubicBezTo>
                  <a:pt x="93924" y="59509"/>
                  <a:pt x="89251" y="64226"/>
                  <a:pt x="89251" y="69669"/>
                </a:cubicBezTo>
                <a:cubicBezTo>
                  <a:pt x="89251" y="75111"/>
                  <a:pt x="93924" y="79829"/>
                  <a:pt x="99675" y="79829"/>
                </a:cubicBezTo>
                <a:cubicBezTo>
                  <a:pt x="105066" y="79829"/>
                  <a:pt x="109739" y="75111"/>
                  <a:pt x="109739" y="69669"/>
                </a:cubicBezTo>
                <a:cubicBezTo>
                  <a:pt x="109739" y="64226"/>
                  <a:pt x="105066" y="59509"/>
                  <a:pt x="99675" y="59509"/>
                </a:cubicBezTo>
                <a:close/>
                <a:moveTo>
                  <a:pt x="99675" y="50800"/>
                </a:moveTo>
                <a:cubicBezTo>
                  <a:pt x="109739" y="50800"/>
                  <a:pt x="118365" y="59146"/>
                  <a:pt x="118365" y="69669"/>
                </a:cubicBezTo>
                <a:cubicBezTo>
                  <a:pt x="118365" y="80191"/>
                  <a:pt x="109739" y="88537"/>
                  <a:pt x="99675" y="88537"/>
                </a:cubicBezTo>
                <a:cubicBezTo>
                  <a:pt x="89251" y="88537"/>
                  <a:pt x="80625" y="80191"/>
                  <a:pt x="80625" y="69669"/>
                </a:cubicBezTo>
                <a:cubicBezTo>
                  <a:pt x="80625" y="59146"/>
                  <a:pt x="89251" y="50800"/>
                  <a:pt x="99675" y="50800"/>
                </a:cubicBezTo>
                <a:close/>
                <a:moveTo>
                  <a:pt x="142466" y="0"/>
                </a:moveTo>
                <a:lnTo>
                  <a:pt x="154011" y="20046"/>
                </a:lnTo>
                <a:lnTo>
                  <a:pt x="146795" y="20046"/>
                </a:lnTo>
                <a:cubicBezTo>
                  <a:pt x="146074" y="31143"/>
                  <a:pt x="136693" y="40450"/>
                  <a:pt x="125147" y="40450"/>
                </a:cubicBezTo>
                <a:lnTo>
                  <a:pt x="97366" y="40450"/>
                </a:lnTo>
                <a:cubicBezTo>
                  <a:pt x="89067" y="40450"/>
                  <a:pt x="81491" y="43672"/>
                  <a:pt x="75718" y="49399"/>
                </a:cubicBezTo>
                <a:cubicBezTo>
                  <a:pt x="69945" y="55484"/>
                  <a:pt x="67059" y="63002"/>
                  <a:pt x="67059" y="71593"/>
                </a:cubicBezTo>
                <a:cubicBezTo>
                  <a:pt x="67420" y="87701"/>
                  <a:pt x="81851" y="100588"/>
                  <a:pt x="99170" y="100588"/>
                </a:cubicBezTo>
                <a:lnTo>
                  <a:pt x="165196" y="100588"/>
                </a:lnTo>
                <a:cubicBezTo>
                  <a:pt x="167360" y="100588"/>
                  <a:pt x="169164" y="102736"/>
                  <a:pt x="169164" y="104883"/>
                </a:cubicBezTo>
                <a:cubicBezTo>
                  <a:pt x="169164" y="107389"/>
                  <a:pt x="167360" y="109179"/>
                  <a:pt x="165196" y="109179"/>
                </a:cubicBezTo>
                <a:lnTo>
                  <a:pt x="99170" y="109179"/>
                </a:lnTo>
                <a:cubicBezTo>
                  <a:pt x="77522" y="109179"/>
                  <a:pt x="59121" y="92355"/>
                  <a:pt x="58400" y="71593"/>
                </a:cubicBezTo>
                <a:cubicBezTo>
                  <a:pt x="58400" y="60854"/>
                  <a:pt x="62008" y="51189"/>
                  <a:pt x="69584" y="43672"/>
                </a:cubicBezTo>
                <a:cubicBezTo>
                  <a:pt x="76800" y="36154"/>
                  <a:pt x="86903" y="31859"/>
                  <a:pt x="97366" y="31859"/>
                </a:cubicBezTo>
                <a:lnTo>
                  <a:pt x="125147" y="31859"/>
                </a:lnTo>
                <a:cubicBezTo>
                  <a:pt x="132003" y="31859"/>
                  <a:pt x="137414" y="26489"/>
                  <a:pt x="137775" y="20046"/>
                </a:cubicBezTo>
                <a:lnTo>
                  <a:pt x="130559" y="20046"/>
                </a:lnTo>
                <a:lnTo>
                  <a:pt x="142466" y="0"/>
                </a:lnTo>
                <a:close/>
              </a:path>
            </a:pathLst>
          </a:custGeom>
          <a:solidFill>
            <a:schemeClr val="bg1"/>
          </a:solidFill>
          <a:ln>
            <a:noFill/>
          </a:ln>
        </p:spPr>
        <p:txBody>
          <a:bodyPr anchor="ctr"/>
          <a:lstStyle/>
          <a:p>
            <a:endParaRPr lang="en-GB" sz="1400" dirty="0">
              <a:latin typeface="+mj-lt"/>
            </a:endParaRPr>
          </a:p>
        </p:txBody>
      </p:sp>
      <p:sp>
        <p:nvSpPr>
          <p:cNvPr id="49" name="Freeform 282">
            <a:extLst>
              <a:ext uri="{FF2B5EF4-FFF2-40B4-BE49-F238E27FC236}">
                <a16:creationId xmlns:a16="http://schemas.microsoft.com/office/drawing/2014/main" xmlns="" id="{10B20AE7-37A8-44AC-8083-5FD7263FA1D4}"/>
              </a:ext>
            </a:extLst>
          </p:cNvPr>
          <p:cNvSpPr>
            <a:spLocks noChangeAspect="1"/>
          </p:cNvSpPr>
          <p:nvPr/>
        </p:nvSpPr>
        <p:spPr bwMode="auto">
          <a:xfrm>
            <a:off x="8252185" y="2445672"/>
            <a:ext cx="407291" cy="411064"/>
          </a:xfrm>
          <a:custGeom>
            <a:avLst/>
            <a:gdLst>
              <a:gd name="T0" fmla="*/ 2147483646 w 791"/>
              <a:gd name="T1" fmla="*/ 2147483646 h 792"/>
              <a:gd name="T2" fmla="*/ 2147483646 w 791"/>
              <a:gd name="T3" fmla="*/ 2147483646 h 792"/>
              <a:gd name="T4" fmla="*/ 2147483646 w 791"/>
              <a:gd name="T5" fmla="*/ 2147483646 h 792"/>
              <a:gd name="T6" fmla="*/ 2147483646 w 791"/>
              <a:gd name="T7" fmla="*/ 2147483646 h 792"/>
              <a:gd name="T8" fmla="*/ 2147483646 w 791"/>
              <a:gd name="T9" fmla="*/ 2147483646 h 792"/>
              <a:gd name="T10" fmla="*/ 2147483646 w 791"/>
              <a:gd name="T11" fmla="*/ 2147483646 h 792"/>
              <a:gd name="T12" fmla="*/ 2147483646 w 791"/>
              <a:gd name="T13" fmla="*/ 2147483646 h 792"/>
              <a:gd name="T14" fmla="*/ 2147483646 w 791"/>
              <a:gd name="T15" fmla="*/ 2147483646 h 792"/>
              <a:gd name="T16" fmla="*/ 2147483646 w 791"/>
              <a:gd name="T17" fmla="*/ 2147483646 h 792"/>
              <a:gd name="T18" fmla="*/ 2147483646 w 791"/>
              <a:gd name="T19" fmla="*/ 2147483646 h 792"/>
              <a:gd name="T20" fmla="*/ 2147483646 w 791"/>
              <a:gd name="T21" fmla="*/ 2147483646 h 792"/>
              <a:gd name="T22" fmla="*/ 2147483646 w 791"/>
              <a:gd name="T23" fmla="*/ 2147483646 h 792"/>
              <a:gd name="T24" fmla="*/ 2147483646 w 791"/>
              <a:gd name="T25" fmla="*/ 2147483646 h 792"/>
              <a:gd name="T26" fmla="*/ 2147483646 w 791"/>
              <a:gd name="T27" fmla="*/ 2147483646 h 792"/>
              <a:gd name="T28" fmla="*/ 2147483646 w 791"/>
              <a:gd name="T29" fmla="*/ 2147483646 h 792"/>
              <a:gd name="T30" fmla="*/ 2147483646 w 791"/>
              <a:gd name="T31" fmla="*/ 2147483646 h 792"/>
              <a:gd name="T32" fmla="*/ 2147483646 w 791"/>
              <a:gd name="T33" fmla="*/ 2147483646 h 792"/>
              <a:gd name="T34" fmla="*/ 2147483646 w 791"/>
              <a:gd name="T35" fmla="*/ 2147483646 h 792"/>
              <a:gd name="T36" fmla="*/ 2147483646 w 791"/>
              <a:gd name="T37" fmla="*/ 2147483646 h 792"/>
              <a:gd name="T38" fmla="*/ 2147483646 w 791"/>
              <a:gd name="T39" fmla="*/ 2147483646 h 792"/>
              <a:gd name="T40" fmla="*/ 2147483646 w 791"/>
              <a:gd name="T41" fmla="*/ 2147483646 h 792"/>
              <a:gd name="T42" fmla="*/ 2147483646 w 791"/>
              <a:gd name="T43" fmla="*/ 2147483646 h 792"/>
              <a:gd name="T44" fmla="*/ 2147483646 w 791"/>
              <a:gd name="T45" fmla="*/ 2147483646 h 792"/>
              <a:gd name="T46" fmla="*/ 2147483646 w 791"/>
              <a:gd name="T47" fmla="*/ 2147483646 h 792"/>
              <a:gd name="T48" fmla="*/ 2147483646 w 791"/>
              <a:gd name="T49" fmla="*/ 2147483646 h 792"/>
              <a:gd name="T50" fmla="*/ 2147483646 w 791"/>
              <a:gd name="T51" fmla="*/ 2147483646 h 792"/>
              <a:gd name="T52" fmla="*/ 2147483646 w 791"/>
              <a:gd name="T53" fmla="*/ 2147483646 h 792"/>
              <a:gd name="T54" fmla="*/ 2147483646 w 791"/>
              <a:gd name="T55" fmla="*/ 2147483646 h 792"/>
              <a:gd name="T56" fmla="*/ 2147483646 w 791"/>
              <a:gd name="T57" fmla="*/ 2147483646 h 792"/>
              <a:gd name="T58" fmla="*/ 2147483646 w 791"/>
              <a:gd name="T59" fmla="*/ 2147483646 h 792"/>
              <a:gd name="T60" fmla="*/ 2147483646 w 791"/>
              <a:gd name="T61" fmla="*/ 2147483646 h 792"/>
              <a:gd name="T62" fmla="*/ 2147483646 w 791"/>
              <a:gd name="T63" fmla="*/ 2147483646 h 792"/>
              <a:gd name="T64" fmla="*/ 2147483646 w 791"/>
              <a:gd name="T65" fmla="*/ 2147483646 h 792"/>
              <a:gd name="T66" fmla="*/ 2147483646 w 791"/>
              <a:gd name="T67" fmla="*/ 2147483646 h 792"/>
              <a:gd name="T68" fmla="*/ 2147483646 w 791"/>
              <a:gd name="T69" fmla="*/ 2147483646 h 792"/>
              <a:gd name="T70" fmla="*/ 2147483646 w 791"/>
              <a:gd name="T71" fmla="*/ 2147483646 h 792"/>
              <a:gd name="T72" fmla="*/ 2147483646 w 791"/>
              <a:gd name="T73" fmla="*/ 2147483646 h 792"/>
              <a:gd name="T74" fmla="*/ 2147483646 w 791"/>
              <a:gd name="T75" fmla="*/ 2147483646 h 792"/>
              <a:gd name="T76" fmla="*/ 0 w 791"/>
              <a:gd name="T77" fmla="*/ 2147483646 h 792"/>
              <a:gd name="T78" fmla="*/ 2147483646 w 791"/>
              <a:gd name="T79" fmla="*/ 2147483646 h 792"/>
              <a:gd name="T80" fmla="*/ 2147483646 w 791"/>
              <a:gd name="T81" fmla="*/ 2147483646 h 792"/>
              <a:gd name="T82" fmla="*/ 2147483646 w 791"/>
              <a:gd name="T83" fmla="*/ 2147483646 h 792"/>
              <a:gd name="T84" fmla="*/ 2147483646 w 791"/>
              <a:gd name="T85" fmla="*/ 2147483646 h 7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1" h="792">
                <a:moveTo>
                  <a:pt x="766" y="767"/>
                </a:moveTo>
                <a:lnTo>
                  <a:pt x="24" y="767"/>
                </a:lnTo>
                <a:lnTo>
                  <a:pt x="24" y="535"/>
                </a:lnTo>
                <a:lnTo>
                  <a:pt x="97" y="657"/>
                </a:lnTo>
                <a:cubicBezTo>
                  <a:pt x="100" y="660"/>
                  <a:pt x="104" y="663"/>
                  <a:pt x="108" y="663"/>
                </a:cubicBezTo>
                <a:lnTo>
                  <a:pt x="682" y="663"/>
                </a:lnTo>
                <a:cubicBezTo>
                  <a:pt x="687" y="663"/>
                  <a:pt x="690" y="660"/>
                  <a:pt x="692" y="657"/>
                </a:cubicBezTo>
                <a:lnTo>
                  <a:pt x="766" y="535"/>
                </a:lnTo>
                <a:lnTo>
                  <a:pt x="766" y="767"/>
                </a:lnTo>
                <a:close/>
                <a:moveTo>
                  <a:pt x="757" y="503"/>
                </a:moveTo>
                <a:lnTo>
                  <a:pt x="675" y="639"/>
                </a:lnTo>
                <a:lnTo>
                  <a:pt x="114" y="639"/>
                </a:lnTo>
                <a:lnTo>
                  <a:pt x="33" y="503"/>
                </a:lnTo>
                <a:lnTo>
                  <a:pt x="757" y="503"/>
                </a:lnTo>
                <a:close/>
                <a:moveTo>
                  <a:pt x="144" y="390"/>
                </a:moveTo>
                <a:lnTo>
                  <a:pt x="144" y="480"/>
                </a:lnTo>
                <a:lnTo>
                  <a:pt x="43" y="480"/>
                </a:lnTo>
                <a:lnTo>
                  <a:pt x="144" y="390"/>
                </a:lnTo>
                <a:close/>
                <a:moveTo>
                  <a:pt x="168" y="376"/>
                </a:moveTo>
                <a:lnTo>
                  <a:pt x="264" y="376"/>
                </a:lnTo>
                <a:lnTo>
                  <a:pt x="264" y="427"/>
                </a:lnTo>
                <a:cubicBezTo>
                  <a:pt x="264" y="434"/>
                  <a:pt x="269" y="440"/>
                  <a:pt x="275" y="440"/>
                </a:cubicBezTo>
                <a:cubicBezTo>
                  <a:pt x="282" y="440"/>
                  <a:pt x="287" y="434"/>
                  <a:pt x="287" y="427"/>
                </a:cubicBezTo>
                <a:lnTo>
                  <a:pt x="287" y="252"/>
                </a:lnTo>
                <a:cubicBezTo>
                  <a:pt x="287" y="245"/>
                  <a:pt x="282" y="240"/>
                  <a:pt x="275" y="240"/>
                </a:cubicBezTo>
                <a:lnTo>
                  <a:pt x="184" y="240"/>
                </a:lnTo>
                <a:lnTo>
                  <a:pt x="395" y="30"/>
                </a:lnTo>
                <a:lnTo>
                  <a:pt x="605" y="240"/>
                </a:lnTo>
                <a:lnTo>
                  <a:pt x="514" y="240"/>
                </a:lnTo>
                <a:cubicBezTo>
                  <a:pt x="508" y="240"/>
                  <a:pt x="503" y="245"/>
                  <a:pt x="503" y="252"/>
                </a:cubicBezTo>
                <a:lnTo>
                  <a:pt x="503" y="427"/>
                </a:lnTo>
                <a:cubicBezTo>
                  <a:pt x="503" y="434"/>
                  <a:pt x="508" y="440"/>
                  <a:pt x="514" y="440"/>
                </a:cubicBezTo>
                <a:cubicBezTo>
                  <a:pt x="521" y="440"/>
                  <a:pt x="527" y="434"/>
                  <a:pt x="527" y="427"/>
                </a:cubicBezTo>
                <a:lnTo>
                  <a:pt x="527" y="376"/>
                </a:lnTo>
                <a:lnTo>
                  <a:pt x="622" y="376"/>
                </a:lnTo>
                <a:lnTo>
                  <a:pt x="622" y="480"/>
                </a:lnTo>
                <a:lnTo>
                  <a:pt x="168" y="480"/>
                </a:lnTo>
                <a:lnTo>
                  <a:pt x="168" y="376"/>
                </a:lnTo>
                <a:close/>
                <a:moveTo>
                  <a:pt x="647" y="390"/>
                </a:moveTo>
                <a:lnTo>
                  <a:pt x="746" y="480"/>
                </a:lnTo>
                <a:lnTo>
                  <a:pt x="647" y="480"/>
                </a:lnTo>
                <a:lnTo>
                  <a:pt x="647" y="390"/>
                </a:lnTo>
                <a:close/>
                <a:moveTo>
                  <a:pt x="786" y="483"/>
                </a:moveTo>
                <a:lnTo>
                  <a:pt x="642" y="355"/>
                </a:lnTo>
                <a:cubicBezTo>
                  <a:pt x="640" y="353"/>
                  <a:pt x="637" y="352"/>
                  <a:pt x="634" y="352"/>
                </a:cubicBezTo>
                <a:lnTo>
                  <a:pt x="527" y="352"/>
                </a:lnTo>
                <a:lnTo>
                  <a:pt x="527" y="264"/>
                </a:lnTo>
                <a:lnTo>
                  <a:pt x="634" y="264"/>
                </a:lnTo>
                <a:cubicBezTo>
                  <a:pt x="639" y="264"/>
                  <a:pt x="644" y="261"/>
                  <a:pt x="645" y="256"/>
                </a:cubicBezTo>
                <a:cubicBezTo>
                  <a:pt x="647" y="252"/>
                  <a:pt x="646" y="247"/>
                  <a:pt x="643" y="243"/>
                </a:cubicBezTo>
                <a:lnTo>
                  <a:pt x="403" y="5"/>
                </a:lnTo>
                <a:cubicBezTo>
                  <a:pt x="399" y="0"/>
                  <a:pt x="391" y="0"/>
                  <a:pt x="386" y="5"/>
                </a:cubicBezTo>
                <a:lnTo>
                  <a:pt x="147" y="243"/>
                </a:lnTo>
                <a:cubicBezTo>
                  <a:pt x="144" y="247"/>
                  <a:pt x="143" y="252"/>
                  <a:pt x="144" y="256"/>
                </a:cubicBezTo>
                <a:cubicBezTo>
                  <a:pt x="147" y="261"/>
                  <a:pt x="151" y="264"/>
                  <a:pt x="155" y="264"/>
                </a:cubicBezTo>
                <a:lnTo>
                  <a:pt x="264" y="264"/>
                </a:lnTo>
                <a:lnTo>
                  <a:pt x="264" y="352"/>
                </a:lnTo>
                <a:lnTo>
                  <a:pt x="155" y="352"/>
                </a:lnTo>
                <a:cubicBezTo>
                  <a:pt x="153" y="352"/>
                  <a:pt x="150" y="353"/>
                  <a:pt x="148" y="355"/>
                </a:cubicBezTo>
                <a:lnTo>
                  <a:pt x="4" y="483"/>
                </a:lnTo>
                <a:cubicBezTo>
                  <a:pt x="2" y="485"/>
                  <a:pt x="0" y="488"/>
                  <a:pt x="0" y="491"/>
                </a:cubicBezTo>
                <a:lnTo>
                  <a:pt x="0" y="779"/>
                </a:lnTo>
                <a:cubicBezTo>
                  <a:pt x="0" y="785"/>
                  <a:pt x="5" y="791"/>
                  <a:pt x="12" y="791"/>
                </a:cubicBezTo>
                <a:lnTo>
                  <a:pt x="778" y="791"/>
                </a:lnTo>
                <a:cubicBezTo>
                  <a:pt x="784" y="791"/>
                  <a:pt x="790" y="785"/>
                  <a:pt x="790" y="779"/>
                </a:cubicBezTo>
                <a:lnTo>
                  <a:pt x="790" y="491"/>
                </a:lnTo>
                <a:cubicBezTo>
                  <a:pt x="790" y="488"/>
                  <a:pt x="789" y="485"/>
                  <a:pt x="786" y="483"/>
                </a:cubicBezTo>
                <a:close/>
              </a:path>
            </a:pathLst>
          </a:custGeom>
          <a:solidFill>
            <a:schemeClr val="bg1"/>
          </a:solidFill>
          <a:ln>
            <a:noFill/>
          </a:ln>
        </p:spPr>
        <p:txBody>
          <a:bodyPr wrap="none" anchor="ctr"/>
          <a:lstStyle/>
          <a:p>
            <a:endParaRPr lang="en-GB" sz="1400" dirty="0">
              <a:latin typeface="+mj-lt"/>
            </a:endParaRPr>
          </a:p>
        </p:txBody>
      </p:sp>
      <p:sp>
        <p:nvSpPr>
          <p:cNvPr id="50" name="Freeform 954">
            <a:extLst>
              <a:ext uri="{FF2B5EF4-FFF2-40B4-BE49-F238E27FC236}">
                <a16:creationId xmlns:a16="http://schemas.microsoft.com/office/drawing/2014/main" xmlns="" id="{40BBA88E-D103-4023-9DAB-5B95C91E6F46}"/>
              </a:ext>
            </a:extLst>
          </p:cNvPr>
          <p:cNvSpPr>
            <a:spLocks noChangeAspect="1"/>
          </p:cNvSpPr>
          <p:nvPr/>
        </p:nvSpPr>
        <p:spPr bwMode="auto">
          <a:xfrm rot="16200000">
            <a:off x="6762103" y="4976425"/>
            <a:ext cx="408548" cy="408548"/>
          </a:xfrm>
          <a:custGeom>
            <a:avLst/>
            <a:gdLst>
              <a:gd name="T0" fmla="*/ 2453975 w 283805"/>
              <a:gd name="T1" fmla="*/ 8432546 h 283804"/>
              <a:gd name="T2" fmla="*/ 4424983 w 283805"/>
              <a:gd name="T3" fmla="*/ 6448347 h 283804"/>
              <a:gd name="T4" fmla="*/ 4790451 w 283805"/>
              <a:gd name="T5" fmla="*/ 6813900 h 283804"/>
              <a:gd name="T6" fmla="*/ 10155741 w 283805"/>
              <a:gd name="T7" fmla="*/ 4960701 h 283804"/>
              <a:gd name="T8" fmla="*/ 6212717 w 283805"/>
              <a:gd name="T9" fmla="*/ 5237155 h 283804"/>
              <a:gd name="T10" fmla="*/ 5978320 w 283805"/>
              <a:gd name="T11" fmla="*/ 3015310 h 283804"/>
              <a:gd name="T12" fmla="*/ 6356860 w 283805"/>
              <a:gd name="T13" fmla="*/ 3380870 h 283804"/>
              <a:gd name="T14" fmla="*/ 4617686 w 283805"/>
              <a:gd name="T15" fmla="*/ 2711152 h 283804"/>
              <a:gd name="T16" fmla="*/ 1598931 w 283805"/>
              <a:gd name="T17" fmla="*/ 3043324 h 283804"/>
              <a:gd name="T18" fmla="*/ 3259251 w 283805"/>
              <a:gd name="T19" fmla="*/ 1672744 h 283804"/>
              <a:gd name="T20" fmla="*/ 5885836 w 283805"/>
              <a:gd name="T21" fmla="*/ 1949182 h 283804"/>
              <a:gd name="T22" fmla="*/ 3259251 w 283805"/>
              <a:gd name="T23" fmla="*/ 1672744 h 283804"/>
              <a:gd name="T24" fmla="*/ 2582739 w 283805"/>
              <a:gd name="T25" fmla="*/ 1805027 h 283804"/>
              <a:gd name="T26" fmla="*/ 1441996 w 283805"/>
              <a:gd name="T27" fmla="*/ 1805027 h 283804"/>
              <a:gd name="T28" fmla="*/ 7492411 w 283805"/>
              <a:gd name="T29" fmla="*/ 1292257 h 283804"/>
              <a:gd name="T30" fmla="*/ 7857921 w 283805"/>
              <a:gd name="T31" fmla="*/ 926706 h 283804"/>
              <a:gd name="T32" fmla="*/ 6043633 w 283805"/>
              <a:gd name="T33" fmla="*/ 721020 h 283804"/>
              <a:gd name="T34" fmla="*/ 4441470 w 283805"/>
              <a:gd name="T35" fmla="*/ 721020 h 283804"/>
              <a:gd name="T36" fmla="*/ 3750821 w 283805"/>
              <a:gd name="T37" fmla="*/ 576793 h 283804"/>
              <a:gd name="T38" fmla="*/ 1600421 w 283805"/>
              <a:gd name="T39" fmla="*/ 853275 h 283804"/>
              <a:gd name="T40" fmla="*/ 783087 w 283805"/>
              <a:gd name="T41" fmla="*/ 0 h 283804"/>
              <a:gd name="T42" fmla="*/ 1788215 w 283805"/>
              <a:gd name="T43" fmla="*/ 7910345 h 283804"/>
              <a:gd name="T44" fmla="*/ 3798455 w 283805"/>
              <a:gd name="T45" fmla="*/ 7035783 h 283804"/>
              <a:gd name="T46" fmla="*/ 4555514 w 283805"/>
              <a:gd name="T47" fmla="*/ 6161185 h 283804"/>
              <a:gd name="T48" fmla="*/ 1461977 w 283805"/>
              <a:gd name="T49" fmla="*/ 5156126 h 283804"/>
              <a:gd name="T50" fmla="*/ 5573661 w 283805"/>
              <a:gd name="T51" fmla="*/ 3916089 h 283804"/>
              <a:gd name="T52" fmla="*/ 6304617 w 283805"/>
              <a:gd name="T53" fmla="*/ 2780361 h 283804"/>
              <a:gd name="T54" fmla="*/ 7857921 w 283805"/>
              <a:gd name="T55" fmla="*/ 613396 h 283804"/>
              <a:gd name="T56" fmla="*/ 9476480 w 283805"/>
              <a:gd name="T57" fmla="*/ 900592 h 283804"/>
              <a:gd name="T58" fmla="*/ 9476480 w 283805"/>
              <a:gd name="T59" fmla="*/ 1448980 h 283804"/>
              <a:gd name="T60" fmla="*/ 7544668 w 283805"/>
              <a:gd name="T61" fmla="*/ 1879746 h 283804"/>
              <a:gd name="T62" fmla="*/ 5978320 w 283805"/>
              <a:gd name="T63" fmla="*/ 4046520 h 283804"/>
              <a:gd name="T64" fmla="*/ 5103711 w 283805"/>
              <a:gd name="T65" fmla="*/ 6813900 h 283804"/>
              <a:gd name="T66" fmla="*/ 3080486 w 283805"/>
              <a:gd name="T67" fmla="*/ 7845063 h 283804"/>
              <a:gd name="T68" fmla="*/ 1788215 w 283805"/>
              <a:gd name="T69" fmla="*/ 8223643 h 283804"/>
              <a:gd name="T70" fmla="*/ 10155248 w 283805"/>
              <a:gd name="T71" fmla="*/ 9372340 h 283804"/>
              <a:gd name="T72" fmla="*/ 9685340 w 283805"/>
              <a:gd name="T73" fmla="*/ 9685614 h 283804"/>
              <a:gd name="T74" fmla="*/ 9372041 w 283805"/>
              <a:gd name="T75" fmla="*/ 10155567 h 283804"/>
              <a:gd name="T76" fmla="*/ 8223396 w 283805"/>
              <a:gd name="T77" fmla="*/ 10155567 h 283804"/>
              <a:gd name="T78" fmla="*/ 7910137 w 283805"/>
              <a:gd name="T79" fmla="*/ 9685614 h 283804"/>
              <a:gd name="T80" fmla="*/ 6617899 w 283805"/>
              <a:gd name="T81" fmla="*/ 10312174 h 283804"/>
              <a:gd name="T82" fmla="*/ 5312575 w 283805"/>
              <a:gd name="T83" fmla="*/ 9685614 h 283804"/>
              <a:gd name="T84" fmla="*/ 4999317 w 283805"/>
              <a:gd name="T85" fmla="*/ 10155567 h 283804"/>
              <a:gd name="T86" fmla="*/ 3850675 w 283805"/>
              <a:gd name="T87" fmla="*/ 10155567 h 283804"/>
              <a:gd name="T88" fmla="*/ 3537369 w 283805"/>
              <a:gd name="T89" fmla="*/ 9685614 h 283804"/>
              <a:gd name="T90" fmla="*/ 2245078 w 283805"/>
              <a:gd name="T91" fmla="*/ 10312174 h 283804"/>
              <a:gd name="T92" fmla="*/ 939854 w 283805"/>
              <a:gd name="T93" fmla="*/ 9685614 h 283804"/>
              <a:gd name="T94" fmla="*/ 626585 w 283805"/>
              <a:gd name="T95" fmla="*/ 10155567 h 283804"/>
              <a:gd name="T96" fmla="*/ 0 w 283805"/>
              <a:gd name="T97" fmla="*/ 9528982 h 283804"/>
              <a:gd name="T98" fmla="*/ 626585 w 283805"/>
              <a:gd name="T99" fmla="*/ 8223643 h 283804"/>
              <a:gd name="T100" fmla="*/ 156546 w 283805"/>
              <a:gd name="T101" fmla="*/ 7910345 h 283804"/>
              <a:gd name="T102" fmla="*/ 156546 w 283805"/>
              <a:gd name="T103" fmla="*/ 6774696 h 283804"/>
              <a:gd name="T104" fmla="*/ 626585 w 283805"/>
              <a:gd name="T105" fmla="*/ 6448347 h 283804"/>
              <a:gd name="T106" fmla="*/ 0 w 283805"/>
              <a:gd name="T107" fmla="*/ 5156126 h 283804"/>
              <a:gd name="T108" fmla="*/ 626585 w 283805"/>
              <a:gd name="T109" fmla="*/ 3850741 h 283804"/>
              <a:gd name="T110" fmla="*/ 156546 w 283805"/>
              <a:gd name="T111" fmla="*/ 3537476 h 283804"/>
              <a:gd name="T112" fmla="*/ 156546 w 283805"/>
              <a:gd name="T113" fmla="*/ 2388694 h 283804"/>
              <a:gd name="T114" fmla="*/ 626585 w 283805"/>
              <a:gd name="T115" fmla="*/ 2075485 h 283804"/>
              <a:gd name="T116" fmla="*/ 0 w 283805"/>
              <a:gd name="T117" fmla="*/ 783146 h 283804"/>
              <a:gd name="T118" fmla="*/ 626585 w 283805"/>
              <a:gd name="T119" fmla="*/ 156554 h 283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3805" h="283804">
                <a:moveTo>
                  <a:pt x="67538" y="211955"/>
                </a:moveTo>
                <a:cubicBezTo>
                  <a:pt x="61790" y="211955"/>
                  <a:pt x="57479" y="216625"/>
                  <a:pt x="57479" y="222014"/>
                </a:cubicBezTo>
                <a:cubicBezTo>
                  <a:pt x="57479" y="227762"/>
                  <a:pt x="61790" y="232073"/>
                  <a:pt x="67538" y="232073"/>
                </a:cubicBezTo>
                <a:cubicBezTo>
                  <a:pt x="72927" y="232073"/>
                  <a:pt x="77238" y="227762"/>
                  <a:pt x="77238" y="222014"/>
                </a:cubicBezTo>
                <a:cubicBezTo>
                  <a:pt x="77238" y="216625"/>
                  <a:pt x="72927" y="211955"/>
                  <a:pt x="67538" y="211955"/>
                </a:cubicBezTo>
                <a:close/>
                <a:moveTo>
                  <a:pt x="121784" y="177467"/>
                </a:moveTo>
                <a:cubicBezTo>
                  <a:pt x="116396" y="177467"/>
                  <a:pt x="111726" y="182137"/>
                  <a:pt x="111726" y="187526"/>
                </a:cubicBezTo>
                <a:cubicBezTo>
                  <a:pt x="111726" y="193274"/>
                  <a:pt x="116396" y="197585"/>
                  <a:pt x="121784" y="197585"/>
                </a:cubicBezTo>
                <a:cubicBezTo>
                  <a:pt x="127173" y="197585"/>
                  <a:pt x="131843" y="193274"/>
                  <a:pt x="131843" y="187526"/>
                </a:cubicBezTo>
                <a:cubicBezTo>
                  <a:pt x="131843" y="182137"/>
                  <a:pt x="127173" y="177467"/>
                  <a:pt x="121784" y="177467"/>
                </a:cubicBezTo>
                <a:close/>
                <a:moveTo>
                  <a:pt x="170986" y="136525"/>
                </a:moveTo>
                <a:lnTo>
                  <a:pt x="279507" y="136525"/>
                </a:lnTo>
                <a:cubicBezTo>
                  <a:pt x="281656" y="136525"/>
                  <a:pt x="283805" y="138179"/>
                  <a:pt x="283805" y="140494"/>
                </a:cubicBezTo>
                <a:cubicBezTo>
                  <a:pt x="283805" y="142479"/>
                  <a:pt x="281656" y="144132"/>
                  <a:pt x="279507" y="144132"/>
                </a:cubicBezTo>
                <a:lnTo>
                  <a:pt x="170986" y="144132"/>
                </a:lnTo>
                <a:cubicBezTo>
                  <a:pt x="168479" y="144132"/>
                  <a:pt x="166688" y="142479"/>
                  <a:pt x="166688" y="140494"/>
                </a:cubicBezTo>
                <a:cubicBezTo>
                  <a:pt x="166688" y="138179"/>
                  <a:pt x="168479" y="136525"/>
                  <a:pt x="170986" y="136525"/>
                </a:cubicBezTo>
                <a:close/>
                <a:moveTo>
                  <a:pt x="164535" y="82986"/>
                </a:moveTo>
                <a:cubicBezTo>
                  <a:pt x="159146" y="82986"/>
                  <a:pt x="154835" y="87297"/>
                  <a:pt x="154835" y="93045"/>
                </a:cubicBezTo>
                <a:cubicBezTo>
                  <a:pt x="154835" y="98433"/>
                  <a:pt x="159146" y="103103"/>
                  <a:pt x="164535" y="103103"/>
                </a:cubicBezTo>
                <a:cubicBezTo>
                  <a:pt x="170282" y="103103"/>
                  <a:pt x="174953" y="98433"/>
                  <a:pt x="174953" y="93045"/>
                </a:cubicBezTo>
                <a:cubicBezTo>
                  <a:pt x="174953" y="87297"/>
                  <a:pt x="170282" y="82986"/>
                  <a:pt x="164535" y="82986"/>
                </a:cubicBezTo>
                <a:close/>
                <a:moveTo>
                  <a:pt x="44004" y="74613"/>
                </a:moveTo>
                <a:lnTo>
                  <a:pt x="127088" y="74613"/>
                </a:lnTo>
                <a:cubicBezTo>
                  <a:pt x="129605" y="74613"/>
                  <a:pt x="131404" y="76518"/>
                  <a:pt x="131404" y="79185"/>
                </a:cubicBezTo>
                <a:cubicBezTo>
                  <a:pt x="131404" y="81852"/>
                  <a:pt x="129605" y="83757"/>
                  <a:pt x="127088" y="83757"/>
                </a:cubicBezTo>
                <a:lnTo>
                  <a:pt x="44004" y="83757"/>
                </a:lnTo>
                <a:cubicBezTo>
                  <a:pt x="41487" y="83757"/>
                  <a:pt x="39688" y="81852"/>
                  <a:pt x="39688" y="79185"/>
                </a:cubicBezTo>
                <a:cubicBezTo>
                  <a:pt x="39688" y="76518"/>
                  <a:pt x="41487" y="74613"/>
                  <a:pt x="44004" y="74613"/>
                </a:cubicBezTo>
                <a:close/>
                <a:moveTo>
                  <a:pt x="89701" y="46038"/>
                </a:moveTo>
                <a:lnTo>
                  <a:pt x="161990" y="46038"/>
                </a:lnTo>
                <a:cubicBezTo>
                  <a:pt x="164158" y="46038"/>
                  <a:pt x="166327" y="47691"/>
                  <a:pt x="166327" y="50006"/>
                </a:cubicBezTo>
                <a:cubicBezTo>
                  <a:pt x="166327" y="51991"/>
                  <a:pt x="164158" y="53644"/>
                  <a:pt x="161990" y="53644"/>
                </a:cubicBezTo>
                <a:lnTo>
                  <a:pt x="89701" y="53644"/>
                </a:lnTo>
                <a:cubicBezTo>
                  <a:pt x="87532" y="53644"/>
                  <a:pt x="85725" y="51991"/>
                  <a:pt x="85725" y="50006"/>
                </a:cubicBezTo>
                <a:cubicBezTo>
                  <a:pt x="85725" y="47691"/>
                  <a:pt x="87532" y="46038"/>
                  <a:pt x="89701" y="46038"/>
                </a:cubicBezTo>
                <a:close/>
                <a:moveTo>
                  <a:pt x="43969" y="46038"/>
                </a:moveTo>
                <a:lnTo>
                  <a:pt x="66801" y="46038"/>
                </a:lnTo>
                <a:cubicBezTo>
                  <a:pt x="68941" y="46038"/>
                  <a:pt x="71082" y="47691"/>
                  <a:pt x="71082" y="49676"/>
                </a:cubicBezTo>
                <a:cubicBezTo>
                  <a:pt x="71082" y="51991"/>
                  <a:pt x="68941" y="53644"/>
                  <a:pt x="66801" y="53644"/>
                </a:cubicBezTo>
                <a:lnTo>
                  <a:pt x="43969" y="53644"/>
                </a:lnTo>
                <a:cubicBezTo>
                  <a:pt x="41472" y="53644"/>
                  <a:pt x="39688" y="51991"/>
                  <a:pt x="39688" y="49676"/>
                </a:cubicBezTo>
                <a:cubicBezTo>
                  <a:pt x="39688" y="47691"/>
                  <a:pt x="41472" y="46038"/>
                  <a:pt x="43969" y="46038"/>
                </a:cubicBezTo>
                <a:close/>
                <a:moveTo>
                  <a:pt x="216266" y="25506"/>
                </a:moveTo>
                <a:cubicBezTo>
                  <a:pt x="210877" y="25506"/>
                  <a:pt x="206207" y="29817"/>
                  <a:pt x="206207" y="35565"/>
                </a:cubicBezTo>
                <a:cubicBezTo>
                  <a:pt x="206207" y="41313"/>
                  <a:pt x="210877" y="45624"/>
                  <a:pt x="216266" y="45624"/>
                </a:cubicBezTo>
                <a:cubicBezTo>
                  <a:pt x="222014" y="45624"/>
                  <a:pt x="226325" y="41313"/>
                  <a:pt x="226325" y="35565"/>
                </a:cubicBezTo>
                <a:cubicBezTo>
                  <a:pt x="226325" y="29817"/>
                  <a:pt x="222014" y="25506"/>
                  <a:pt x="216266" y="25506"/>
                </a:cubicBezTo>
                <a:close/>
                <a:moveTo>
                  <a:pt x="126505" y="15875"/>
                </a:moveTo>
                <a:lnTo>
                  <a:pt x="162065" y="15875"/>
                </a:lnTo>
                <a:cubicBezTo>
                  <a:pt x="164199" y="15875"/>
                  <a:pt x="166333" y="17529"/>
                  <a:pt x="166333" y="19844"/>
                </a:cubicBezTo>
                <a:cubicBezTo>
                  <a:pt x="166333" y="21828"/>
                  <a:pt x="164199" y="23482"/>
                  <a:pt x="162065" y="23482"/>
                </a:cubicBezTo>
                <a:lnTo>
                  <a:pt x="126505" y="23482"/>
                </a:lnTo>
                <a:cubicBezTo>
                  <a:pt x="124016" y="23482"/>
                  <a:pt x="122238" y="21828"/>
                  <a:pt x="122238" y="19844"/>
                </a:cubicBezTo>
                <a:cubicBezTo>
                  <a:pt x="122238" y="17529"/>
                  <a:pt x="124016" y="15875"/>
                  <a:pt x="126505" y="15875"/>
                </a:cubicBezTo>
                <a:close/>
                <a:moveTo>
                  <a:pt x="44045" y="15875"/>
                </a:moveTo>
                <a:lnTo>
                  <a:pt x="103230" y="15875"/>
                </a:lnTo>
                <a:cubicBezTo>
                  <a:pt x="105772" y="15875"/>
                  <a:pt x="107587" y="17529"/>
                  <a:pt x="107587" y="19844"/>
                </a:cubicBezTo>
                <a:cubicBezTo>
                  <a:pt x="107587" y="21828"/>
                  <a:pt x="105772" y="23482"/>
                  <a:pt x="103230" y="23482"/>
                </a:cubicBezTo>
                <a:lnTo>
                  <a:pt x="44045" y="23482"/>
                </a:lnTo>
                <a:cubicBezTo>
                  <a:pt x="41504" y="23482"/>
                  <a:pt x="39688" y="21828"/>
                  <a:pt x="39688" y="19844"/>
                </a:cubicBezTo>
                <a:cubicBezTo>
                  <a:pt x="39688" y="17529"/>
                  <a:pt x="41504" y="15875"/>
                  <a:pt x="44045" y="15875"/>
                </a:cubicBezTo>
                <a:close/>
                <a:moveTo>
                  <a:pt x="21554" y="0"/>
                </a:moveTo>
                <a:cubicBezTo>
                  <a:pt x="24069" y="0"/>
                  <a:pt x="25865" y="1796"/>
                  <a:pt x="25865" y="4311"/>
                </a:cubicBezTo>
                <a:lnTo>
                  <a:pt x="25865" y="217703"/>
                </a:lnTo>
                <a:lnTo>
                  <a:pt x="49217" y="217703"/>
                </a:lnTo>
                <a:cubicBezTo>
                  <a:pt x="51013" y="209440"/>
                  <a:pt x="58557" y="203333"/>
                  <a:pt x="67538" y="203333"/>
                </a:cubicBezTo>
                <a:cubicBezTo>
                  <a:pt x="72568" y="203333"/>
                  <a:pt x="76879" y="205488"/>
                  <a:pt x="80112" y="208722"/>
                </a:cubicBezTo>
                <a:lnTo>
                  <a:pt x="104541" y="193633"/>
                </a:lnTo>
                <a:cubicBezTo>
                  <a:pt x="103822" y="191837"/>
                  <a:pt x="103104" y="189682"/>
                  <a:pt x="103104" y="187526"/>
                </a:cubicBezTo>
                <a:cubicBezTo>
                  <a:pt x="103104" y="177467"/>
                  <a:pt x="111726" y="169205"/>
                  <a:pt x="121784" y="169205"/>
                </a:cubicBezTo>
                <a:cubicBezTo>
                  <a:pt x="123221" y="169205"/>
                  <a:pt x="124299" y="169205"/>
                  <a:pt x="125377" y="169564"/>
                </a:cubicBezTo>
                <a:lnTo>
                  <a:pt x="136154" y="145854"/>
                </a:lnTo>
                <a:lnTo>
                  <a:pt x="44547" y="145854"/>
                </a:lnTo>
                <a:cubicBezTo>
                  <a:pt x="42032" y="145854"/>
                  <a:pt x="40236" y="144057"/>
                  <a:pt x="40236" y="141902"/>
                </a:cubicBezTo>
                <a:cubicBezTo>
                  <a:pt x="40236" y="139387"/>
                  <a:pt x="42032" y="137591"/>
                  <a:pt x="44547" y="137591"/>
                </a:cubicBezTo>
                <a:lnTo>
                  <a:pt x="139747" y="137591"/>
                </a:lnTo>
                <a:lnTo>
                  <a:pt x="153398" y="107774"/>
                </a:lnTo>
                <a:cubicBezTo>
                  <a:pt x="149087" y="104181"/>
                  <a:pt x="146213" y="98793"/>
                  <a:pt x="146213" y="93045"/>
                </a:cubicBezTo>
                <a:cubicBezTo>
                  <a:pt x="146213" y="82626"/>
                  <a:pt x="154476" y="74364"/>
                  <a:pt x="164535" y="74364"/>
                </a:cubicBezTo>
                <a:cubicBezTo>
                  <a:pt x="168127" y="74364"/>
                  <a:pt x="171001" y="75082"/>
                  <a:pt x="173516" y="76519"/>
                </a:cubicBezTo>
                <a:lnTo>
                  <a:pt x="200818" y="45983"/>
                </a:lnTo>
                <a:cubicBezTo>
                  <a:pt x="199022" y="43109"/>
                  <a:pt x="197944" y="39517"/>
                  <a:pt x="197944" y="35565"/>
                </a:cubicBezTo>
                <a:cubicBezTo>
                  <a:pt x="197944" y="25147"/>
                  <a:pt x="206207" y="16884"/>
                  <a:pt x="216266" y="16884"/>
                </a:cubicBezTo>
                <a:cubicBezTo>
                  <a:pt x="225247" y="16884"/>
                  <a:pt x="232432" y="22992"/>
                  <a:pt x="234587" y="31254"/>
                </a:cubicBezTo>
                <a:lnTo>
                  <a:pt x="260812" y="31254"/>
                </a:lnTo>
                <a:lnTo>
                  <a:pt x="260812" y="24788"/>
                </a:lnTo>
                <a:lnTo>
                  <a:pt x="279493" y="35565"/>
                </a:lnTo>
                <a:lnTo>
                  <a:pt x="260812" y="46343"/>
                </a:lnTo>
                <a:lnTo>
                  <a:pt x="260812" y="39876"/>
                </a:lnTo>
                <a:lnTo>
                  <a:pt x="234587" y="39876"/>
                </a:lnTo>
                <a:cubicBezTo>
                  <a:pt x="232432" y="48139"/>
                  <a:pt x="225247" y="54246"/>
                  <a:pt x="216266" y="54246"/>
                </a:cubicBezTo>
                <a:cubicBezTo>
                  <a:pt x="213392" y="54246"/>
                  <a:pt x="210159" y="53168"/>
                  <a:pt x="207644" y="51731"/>
                </a:cubicBezTo>
                <a:lnTo>
                  <a:pt x="179982" y="82267"/>
                </a:lnTo>
                <a:cubicBezTo>
                  <a:pt x="182138" y="85141"/>
                  <a:pt x="183575" y="88734"/>
                  <a:pt x="183575" y="93045"/>
                </a:cubicBezTo>
                <a:cubicBezTo>
                  <a:pt x="183575" y="103103"/>
                  <a:pt x="174953" y="111366"/>
                  <a:pt x="164535" y="111366"/>
                </a:cubicBezTo>
                <a:cubicBezTo>
                  <a:pt x="163457" y="111366"/>
                  <a:pt x="162379" y="111366"/>
                  <a:pt x="161301" y="111366"/>
                </a:cubicBezTo>
                <a:lnTo>
                  <a:pt x="133280" y="173156"/>
                </a:lnTo>
                <a:cubicBezTo>
                  <a:pt x="137591" y="176389"/>
                  <a:pt x="140465" y="181778"/>
                  <a:pt x="140465" y="187526"/>
                </a:cubicBezTo>
                <a:cubicBezTo>
                  <a:pt x="140465" y="197944"/>
                  <a:pt x="131843" y="206207"/>
                  <a:pt x="121784" y="206207"/>
                </a:cubicBezTo>
                <a:cubicBezTo>
                  <a:pt x="116755" y="206207"/>
                  <a:pt x="112085" y="204051"/>
                  <a:pt x="108852" y="200818"/>
                </a:cubicBezTo>
                <a:lnTo>
                  <a:pt x="84782" y="215906"/>
                </a:lnTo>
                <a:cubicBezTo>
                  <a:pt x="85501" y="218062"/>
                  <a:pt x="86219" y="219858"/>
                  <a:pt x="86219" y="222014"/>
                </a:cubicBezTo>
                <a:cubicBezTo>
                  <a:pt x="86219" y="232432"/>
                  <a:pt x="77597" y="240694"/>
                  <a:pt x="67538" y="240694"/>
                </a:cubicBezTo>
                <a:cubicBezTo>
                  <a:pt x="58557" y="240694"/>
                  <a:pt x="51013" y="234587"/>
                  <a:pt x="49217" y="226325"/>
                </a:cubicBezTo>
                <a:lnTo>
                  <a:pt x="25865" y="226325"/>
                </a:lnTo>
                <a:lnTo>
                  <a:pt x="25865" y="257938"/>
                </a:lnTo>
                <a:lnTo>
                  <a:pt x="279493" y="257938"/>
                </a:lnTo>
                <a:cubicBezTo>
                  <a:pt x="281649" y="257938"/>
                  <a:pt x="283804" y="259734"/>
                  <a:pt x="283804" y="262249"/>
                </a:cubicBezTo>
                <a:cubicBezTo>
                  <a:pt x="283804" y="264764"/>
                  <a:pt x="281649" y="266560"/>
                  <a:pt x="279493" y="266560"/>
                </a:cubicBezTo>
                <a:lnTo>
                  <a:pt x="266560" y="266560"/>
                </a:lnTo>
                <a:lnTo>
                  <a:pt x="266560" y="279493"/>
                </a:lnTo>
                <a:cubicBezTo>
                  <a:pt x="266560" y="281648"/>
                  <a:pt x="264764" y="283804"/>
                  <a:pt x="262249" y="283804"/>
                </a:cubicBezTo>
                <a:cubicBezTo>
                  <a:pt x="259735" y="283804"/>
                  <a:pt x="257938" y="281648"/>
                  <a:pt x="257938" y="279493"/>
                </a:cubicBezTo>
                <a:lnTo>
                  <a:pt x="257938" y="266560"/>
                </a:lnTo>
                <a:lnTo>
                  <a:pt x="226325" y="266560"/>
                </a:lnTo>
                <a:lnTo>
                  <a:pt x="226325" y="279493"/>
                </a:lnTo>
                <a:cubicBezTo>
                  <a:pt x="226325" y="281648"/>
                  <a:pt x="224529" y="283804"/>
                  <a:pt x="222014" y="283804"/>
                </a:cubicBezTo>
                <a:cubicBezTo>
                  <a:pt x="219858" y="283804"/>
                  <a:pt x="217703" y="281648"/>
                  <a:pt x="217703" y="279493"/>
                </a:cubicBezTo>
                <a:lnTo>
                  <a:pt x="217703" y="266560"/>
                </a:lnTo>
                <a:lnTo>
                  <a:pt x="186089" y="266560"/>
                </a:lnTo>
                <a:lnTo>
                  <a:pt x="186089" y="279493"/>
                </a:lnTo>
                <a:cubicBezTo>
                  <a:pt x="186089" y="281648"/>
                  <a:pt x="184293" y="283804"/>
                  <a:pt x="182138" y="283804"/>
                </a:cubicBezTo>
                <a:cubicBezTo>
                  <a:pt x="179623" y="283804"/>
                  <a:pt x="177827" y="281648"/>
                  <a:pt x="177827" y="279493"/>
                </a:cubicBezTo>
                <a:lnTo>
                  <a:pt x="177827" y="266560"/>
                </a:lnTo>
                <a:lnTo>
                  <a:pt x="146213" y="266560"/>
                </a:lnTo>
                <a:lnTo>
                  <a:pt x="146213" y="279493"/>
                </a:lnTo>
                <a:cubicBezTo>
                  <a:pt x="146213" y="281648"/>
                  <a:pt x="144417" y="283804"/>
                  <a:pt x="141902" y="283804"/>
                </a:cubicBezTo>
                <a:cubicBezTo>
                  <a:pt x="139747" y="283804"/>
                  <a:pt x="137591" y="281648"/>
                  <a:pt x="137591" y="279493"/>
                </a:cubicBezTo>
                <a:lnTo>
                  <a:pt x="137591" y="266560"/>
                </a:lnTo>
                <a:lnTo>
                  <a:pt x="105978" y="266560"/>
                </a:lnTo>
                <a:lnTo>
                  <a:pt x="105978" y="279493"/>
                </a:lnTo>
                <a:cubicBezTo>
                  <a:pt x="105978" y="281648"/>
                  <a:pt x="104181" y="283804"/>
                  <a:pt x="101667" y="283804"/>
                </a:cubicBezTo>
                <a:cubicBezTo>
                  <a:pt x="99152" y="283804"/>
                  <a:pt x="97356" y="281648"/>
                  <a:pt x="97356" y="279493"/>
                </a:cubicBezTo>
                <a:lnTo>
                  <a:pt x="97356" y="266560"/>
                </a:lnTo>
                <a:lnTo>
                  <a:pt x="65742" y="266560"/>
                </a:lnTo>
                <a:lnTo>
                  <a:pt x="65742" y="279493"/>
                </a:lnTo>
                <a:cubicBezTo>
                  <a:pt x="65742" y="281648"/>
                  <a:pt x="63946" y="283804"/>
                  <a:pt x="61790" y="283804"/>
                </a:cubicBezTo>
                <a:cubicBezTo>
                  <a:pt x="59276" y="283804"/>
                  <a:pt x="57479" y="281648"/>
                  <a:pt x="57479" y="279493"/>
                </a:cubicBezTo>
                <a:lnTo>
                  <a:pt x="57479" y="266560"/>
                </a:lnTo>
                <a:lnTo>
                  <a:pt x="25865" y="266560"/>
                </a:lnTo>
                <a:lnTo>
                  <a:pt x="25865" y="279493"/>
                </a:lnTo>
                <a:cubicBezTo>
                  <a:pt x="25865" y="281648"/>
                  <a:pt x="24069" y="283804"/>
                  <a:pt x="21554" y="283804"/>
                </a:cubicBezTo>
                <a:cubicBezTo>
                  <a:pt x="19040" y="283804"/>
                  <a:pt x="17244" y="281648"/>
                  <a:pt x="17244" y="279493"/>
                </a:cubicBezTo>
                <a:lnTo>
                  <a:pt x="17244" y="266560"/>
                </a:lnTo>
                <a:lnTo>
                  <a:pt x="4311" y="266560"/>
                </a:lnTo>
                <a:cubicBezTo>
                  <a:pt x="2155" y="266560"/>
                  <a:pt x="0" y="264764"/>
                  <a:pt x="0" y="262249"/>
                </a:cubicBezTo>
                <a:cubicBezTo>
                  <a:pt x="0" y="259734"/>
                  <a:pt x="2155" y="257938"/>
                  <a:pt x="4311" y="257938"/>
                </a:cubicBezTo>
                <a:lnTo>
                  <a:pt x="17244" y="257938"/>
                </a:lnTo>
                <a:lnTo>
                  <a:pt x="17244" y="226325"/>
                </a:lnTo>
                <a:lnTo>
                  <a:pt x="4311" y="226325"/>
                </a:lnTo>
                <a:cubicBezTo>
                  <a:pt x="2155" y="226325"/>
                  <a:pt x="0" y="224528"/>
                  <a:pt x="0" y="222014"/>
                </a:cubicBezTo>
                <a:cubicBezTo>
                  <a:pt x="0" y="219499"/>
                  <a:pt x="2155" y="217703"/>
                  <a:pt x="4311" y="217703"/>
                </a:cubicBezTo>
                <a:lnTo>
                  <a:pt x="17244" y="217703"/>
                </a:lnTo>
                <a:lnTo>
                  <a:pt x="17244" y="186448"/>
                </a:lnTo>
                <a:lnTo>
                  <a:pt x="4311" y="186448"/>
                </a:lnTo>
                <a:cubicBezTo>
                  <a:pt x="2155" y="186448"/>
                  <a:pt x="0" y="184293"/>
                  <a:pt x="0" y="181778"/>
                </a:cubicBezTo>
                <a:cubicBezTo>
                  <a:pt x="0" y="179623"/>
                  <a:pt x="2155" y="177467"/>
                  <a:pt x="4311" y="177467"/>
                </a:cubicBezTo>
                <a:lnTo>
                  <a:pt x="17244" y="177467"/>
                </a:lnTo>
                <a:lnTo>
                  <a:pt x="17244" y="145854"/>
                </a:lnTo>
                <a:lnTo>
                  <a:pt x="4311" y="145854"/>
                </a:lnTo>
                <a:cubicBezTo>
                  <a:pt x="2155" y="145854"/>
                  <a:pt x="0" y="144057"/>
                  <a:pt x="0" y="141902"/>
                </a:cubicBezTo>
                <a:cubicBezTo>
                  <a:pt x="0" y="139387"/>
                  <a:pt x="2155" y="137591"/>
                  <a:pt x="4311" y="137591"/>
                </a:cubicBezTo>
                <a:lnTo>
                  <a:pt x="17244" y="137591"/>
                </a:lnTo>
                <a:lnTo>
                  <a:pt x="17244" y="105977"/>
                </a:lnTo>
                <a:lnTo>
                  <a:pt x="4311" y="105977"/>
                </a:lnTo>
                <a:cubicBezTo>
                  <a:pt x="2155" y="105977"/>
                  <a:pt x="0" y="104181"/>
                  <a:pt x="0" y="101666"/>
                </a:cubicBezTo>
                <a:cubicBezTo>
                  <a:pt x="0" y="99511"/>
                  <a:pt x="2155" y="97356"/>
                  <a:pt x="4311" y="97356"/>
                </a:cubicBezTo>
                <a:lnTo>
                  <a:pt x="17244" y="97356"/>
                </a:lnTo>
                <a:lnTo>
                  <a:pt x="17244" y="65742"/>
                </a:lnTo>
                <a:lnTo>
                  <a:pt x="4311" y="65742"/>
                </a:lnTo>
                <a:cubicBezTo>
                  <a:pt x="2155" y="65742"/>
                  <a:pt x="0" y="63946"/>
                  <a:pt x="0" y="61431"/>
                </a:cubicBezTo>
                <a:cubicBezTo>
                  <a:pt x="0" y="59275"/>
                  <a:pt x="2155" y="57120"/>
                  <a:pt x="4311" y="57120"/>
                </a:cubicBezTo>
                <a:lnTo>
                  <a:pt x="17244" y="57120"/>
                </a:lnTo>
                <a:lnTo>
                  <a:pt x="17244" y="25506"/>
                </a:lnTo>
                <a:lnTo>
                  <a:pt x="4311" y="25506"/>
                </a:lnTo>
                <a:cubicBezTo>
                  <a:pt x="2155" y="25506"/>
                  <a:pt x="0" y="23710"/>
                  <a:pt x="0" y="21555"/>
                </a:cubicBezTo>
                <a:cubicBezTo>
                  <a:pt x="0" y="19040"/>
                  <a:pt x="2155" y="17244"/>
                  <a:pt x="4311" y="17244"/>
                </a:cubicBezTo>
                <a:lnTo>
                  <a:pt x="17244" y="17244"/>
                </a:lnTo>
                <a:lnTo>
                  <a:pt x="17244" y="4311"/>
                </a:lnTo>
                <a:cubicBezTo>
                  <a:pt x="17244" y="1796"/>
                  <a:pt x="19040" y="0"/>
                  <a:pt x="21554" y="0"/>
                </a:cubicBezTo>
                <a:close/>
              </a:path>
            </a:pathLst>
          </a:custGeom>
          <a:solidFill>
            <a:schemeClr val="bg1"/>
          </a:solidFill>
          <a:ln>
            <a:noFill/>
          </a:ln>
        </p:spPr>
        <p:txBody>
          <a:bodyPr anchor="ctr"/>
          <a:lstStyle/>
          <a:p>
            <a:endParaRPr lang="en-GB" sz="1400" dirty="0">
              <a:latin typeface="+mj-lt"/>
            </a:endParaRPr>
          </a:p>
        </p:txBody>
      </p:sp>
      <p:sp>
        <p:nvSpPr>
          <p:cNvPr id="51" name="TextBox 27">
            <a:extLst>
              <a:ext uri="{FF2B5EF4-FFF2-40B4-BE49-F238E27FC236}">
                <a16:creationId xmlns:a16="http://schemas.microsoft.com/office/drawing/2014/main" xmlns="" id="{9189043D-C27C-4531-94D1-21526F232914}"/>
              </a:ext>
            </a:extLst>
          </p:cNvPr>
          <p:cNvSpPr txBox="1"/>
          <p:nvPr/>
        </p:nvSpPr>
        <p:spPr>
          <a:xfrm>
            <a:off x="9304440" y="1944490"/>
            <a:ext cx="2770935" cy="338554"/>
          </a:xfrm>
          <a:prstGeom prst="rect">
            <a:avLst/>
          </a:prstGeom>
          <a:noFill/>
        </p:spPr>
        <p:txBody>
          <a:bodyPr wrap="square" rtlCol="0" anchor="b" anchorCtr="0">
            <a:spAutoFit/>
          </a:bodyPr>
          <a:lstStyle/>
          <a:p>
            <a:r>
              <a:rPr lang="en-GB" sz="1600" b="1" dirty="0">
                <a:solidFill>
                  <a:schemeClr val="accent6">
                    <a:lumMod val="75000"/>
                  </a:schemeClr>
                </a:solidFill>
                <a:latin typeface="+mj-lt"/>
                <a:ea typeface="League Spartan" charset="0"/>
                <a:cs typeface="Poppins" pitchFamily="2" charset="77"/>
              </a:rPr>
              <a:t>Efficient Public Information</a:t>
            </a:r>
          </a:p>
        </p:txBody>
      </p:sp>
      <p:sp>
        <p:nvSpPr>
          <p:cNvPr id="52" name="Subtitle 2">
            <a:extLst>
              <a:ext uri="{FF2B5EF4-FFF2-40B4-BE49-F238E27FC236}">
                <a16:creationId xmlns:a16="http://schemas.microsoft.com/office/drawing/2014/main" xmlns="" id="{B6034747-5CDA-4B9C-A35D-78DA8DD19529}"/>
              </a:ext>
            </a:extLst>
          </p:cNvPr>
          <p:cNvSpPr txBox="1">
            <a:spLocks/>
          </p:cNvSpPr>
          <p:nvPr/>
        </p:nvSpPr>
        <p:spPr>
          <a:xfrm>
            <a:off x="9414406" y="2255672"/>
            <a:ext cx="2701393"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If your crisis is relevant to the public, inform the public as efficiently as possible: statements on your website, press conferences, etc.</a:t>
            </a:r>
          </a:p>
        </p:txBody>
      </p:sp>
      <p:sp>
        <p:nvSpPr>
          <p:cNvPr id="53" name="TextBox 31">
            <a:extLst>
              <a:ext uri="{FF2B5EF4-FFF2-40B4-BE49-F238E27FC236}">
                <a16:creationId xmlns:a16="http://schemas.microsoft.com/office/drawing/2014/main" xmlns="" id="{47865BA8-4531-4250-875B-45F640E76136}"/>
              </a:ext>
            </a:extLst>
          </p:cNvPr>
          <p:cNvSpPr txBox="1"/>
          <p:nvPr/>
        </p:nvSpPr>
        <p:spPr>
          <a:xfrm>
            <a:off x="9366162" y="5101846"/>
            <a:ext cx="1680737" cy="338554"/>
          </a:xfrm>
          <a:prstGeom prst="rect">
            <a:avLst/>
          </a:prstGeom>
          <a:noFill/>
        </p:spPr>
        <p:txBody>
          <a:bodyPr wrap="square" rtlCol="0" anchor="b" anchorCtr="0">
            <a:spAutoFit/>
          </a:bodyPr>
          <a:lstStyle/>
          <a:p>
            <a:r>
              <a:rPr lang="en-GB" sz="1600" dirty="0">
                <a:solidFill>
                  <a:schemeClr val="accent4">
                    <a:lumMod val="75000"/>
                  </a:schemeClr>
                </a:solidFill>
                <a:latin typeface="+mj-lt"/>
                <a:ea typeface="League Spartan" charset="0"/>
                <a:cs typeface="Poppins" pitchFamily="2" charset="77"/>
              </a:rPr>
              <a:t>Be fair</a:t>
            </a:r>
          </a:p>
        </p:txBody>
      </p:sp>
      <p:sp>
        <p:nvSpPr>
          <p:cNvPr id="54" name="Subtitle 2">
            <a:extLst>
              <a:ext uri="{FF2B5EF4-FFF2-40B4-BE49-F238E27FC236}">
                <a16:creationId xmlns:a16="http://schemas.microsoft.com/office/drawing/2014/main" xmlns="" id="{A5C65CC5-B22D-4BD9-B840-8B4DF3B269B8}"/>
              </a:ext>
            </a:extLst>
          </p:cNvPr>
          <p:cNvSpPr txBox="1">
            <a:spLocks/>
          </p:cNvSpPr>
          <p:nvPr/>
        </p:nvSpPr>
        <p:spPr>
          <a:xfrm>
            <a:off x="9294442" y="5344504"/>
            <a:ext cx="2423075" cy="10195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Treat all stakeholders fairly and don’t hold information back to some stakeholder groups</a:t>
            </a:r>
          </a:p>
        </p:txBody>
      </p:sp>
      <p:sp>
        <p:nvSpPr>
          <p:cNvPr id="55" name="TextBox 37">
            <a:extLst>
              <a:ext uri="{FF2B5EF4-FFF2-40B4-BE49-F238E27FC236}">
                <a16:creationId xmlns:a16="http://schemas.microsoft.com/office/drawing/2014/main" xmlns="" id="{4D8CF71E-CB69-4299-97F7-D4BDD824147A}"/>
              </a:ext>
            </a:extLst>
          </p:cNvPr>
          <p:cNvSpPr txBox="1"/>
          <p:nvPr/>
        </p:nvSpPr>
        <p:spPr>
          <a:xfrm>
            <a:off x="4396542" y="1823220"/>
            <a:ext cx="1682608" cy="584775"/>
          </a:xfrm>
          <a:prstGeom prst="rect">
            <a:avLst/>
          </a:prstGeom>
          <a:noFill/>
        </p:spPr>
        <p:txBody>
          <a:bodyPr wrap="square" rtlCol="0" anchor="b" anchorCtr="0">
            <a:spAutoFit/>
          </a:bodyPr>
          <a:lstStyle/>
          <a:p>
            <a:pPr algn="r"/>
            <a:r>
              <a:rPr lang="en-GB" sz="1600" b="1" dirty="0">
                <a:solidFill>
                  <a:srgbClr val="0070C0"/>
                </a:solidFill>
                <a:latin typeface="+mj-lt"/>
                <a:ea typeface="League Spartan" charset="0"/>
                <a:cs typeface="Poppins" pitchFamily="2" charset="77"/>
              </a:rPr>
              <a:t>Centralize Communication</a:t>
            </a:r>
          </a:p>
        </p:txBody>
      </p:sp>
      <p:sp>
        <p:nvSpPr>
          <p:cNvPr id="56" name="Subtitle 2">
            <a:extLst>
              <a:ext uri="{FF2B5EF4-FFF2-40B4-BE49-F238E27FC236}">
                <a16:creationId xmlns:a16="http://schemas.microsoft.com/office/drawing/2014/main" xmlns="" id="{346F741A-9F1C-487F-A529-09297232A01F}"/>
              </a:ext>
            </a:extLst>
          </p:cNvPr>
          <p:cNvSpPr txBox="1">
            <a:spLocks/>
          </p:cNvSpPr>
          <p:nvPr/>
        </p:nvSpPr>
        <p:spPr>
          <a:xfrm>
            <a:off x="3836504" y="2286141"/>
            <a:ext cx="2186527" cy="10195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Centralize the two-way flow of information so you have the information in one place</a:t>
            </a:r>
          </a:p>
        </p:txBody>
      </p:sp>
      <p:sp>
        <p:nvSpPr>
          <p:cNvPr id="57" name="TextBox 40">
            <a:extLst>
              <a:ext uri="{FF2B5EF4-FFF2-40B4-BE49-F238E27FC236}">
                <a16:creationId xmlns:a16="http://schemas.microsoft.com/office/drawing/2014/main" xmlns="" id="{0651F5F9-C770-4399-B9E9-F54D0D1A857E}"/>
              </a:ext>
            </a:extLst>
          </p:cNvPr>
          <p:cNvSpPr txBox="1"/>
          <p:nvPr/>
        </p:nvSpPr>
        <p:spPr>
          <a:xfrm>
            <a:off x="4294371" y="5232082"/>
            <a:ext cx="1681672" cy="338554"/>
          </a:xfrm>
          <a:prstGeom prst="rect">
            <a:avLst/>
          </a:prstGeom>
          <a:noFill/>
        </p:spPr>
        <p:txBody>
          <a:bodyPr wrap="square" rtlCol="0" anchor="b" anchorCtr="0">
            <a:spAutoFit/>
          </a:bodyPr>
          <a:lstStyle/>
          <a:p>
            <a:pPr algn="r"/>
            <a:r>
              <a:rPr lang="en-GB" sz="1600" b="1" dirty="0">
                <a:solidFill>
                  <a:schemeClr val="tx2"/>
                </a:solidFill>
                <a:latin typeface="+mj-lt"/>
                <a:ea typeface="League Spartan" charset="0"/>
                <a:cs typeface="Poppins" pitchFamily="2" charset="77"/>
              </a:rPr>
              <a:t>Update</a:t>
            </a:r>
          </a:p>
        </p:txBody>
      </p:sp>
      <p:sp>
        <p:nvSpPr>
          <p:cNvPr id="58" name="Subtitle 2">
            <a:extLst>
              <a:ext uri="{FF2B5EF4-FFF2-40B4-BE49-F238E27FC236}">
                <a16:creationId xmlns:a16="http://schemas.microsoft.com/office/drawing/2014/main" xmlns="" id="{F85A18F5-F650-4B72-8455-E0A7E7316AF2}"/>
              </a:ext>
            </a:extLst>
          </p:cNvPr>
          <p:cNvSpPr txBox="1">
            <a:spLocks/>
          </p:cNvSpPr>
          <p:nvPr/>
        </p:nvSpPr>
        <p:spPr>
          <a:xfrm>
            <a:off x="4353801" y="5490863"/>
            <a:ext cx="1681672" cy="77329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Keep all relevant audiences updated as the crisis evolves</a:t>
            </a:r>
          </a:p>
        </p:txBody>
      </p:sp>
      <p:sp>
        <p:nvSpPr>
          <p:cNvPr id="59" name="TextBox 34">
            <a:extLst>
              <a:ext uri="{FF2B5EF4-FFF2-40B4-BE49-F238E27FC236}">
                <a16:creationId xmlns:a16="http://schemas.microsoft.com/office/drawing/2014/main" xmlns="" id="{1509896E-DC40-4354-880A-3294EC31B6BC}"/>
              </a:ext>
            </a:extLst>
          </p:cNvPr>
          <p:cNvSpPr txBox="1"/>
          <p:nvPr/>
        </p:nvSpPr>
        <p:spPr>
          <a:xfrm>
            <a:off x="9811844" y="3800969"/>
            <a:ext cx="1681672" cy="338554"/>
          </a:xfrm>
          <a:prstGeom prst="rect">
            <a:avLst/>
          </a:prstGeom>
          <a:noFill/>
        </p:spPr>
        <p:txBody>
          <a:bodyPr wrap="square" rtlCol="0" anchor="b" anchorCtr="0">
            <a:spAutoFit/>
          </a:bodyPr>
          <a:lstStyle/>
          <a:p>
            <a:r>
              <a:rPr lang="en-GB" sz="1600" b="1" dirty="0">
                <a:solidFill>
                  <a:srgbClr val="00B0F0"/>
                </a:solidFill>
                <a:latin typeface="+mj-lt"/>
                <a:ea typeface="League Spartan" charset="0"/>
                <a:cs typeface="Poppins" pitchFamily="2" charset="77"/>
              </a:rPr>
              <a:t>Be honest</a:t>
            </a:r>
          </a:p>
        </p:txBody>
      </p:sp>
      <p:sp>
        <p:nvSpPr>
          <p:cNvPr id="60" name="Subtitle 2">
            <a:extLst>
              <a:ext uri="{FF2B5EF4-FFF2-40B4-BE49-F238E27FC236}">
                <a16:creationId xmlns:a16="http://schemas.microsoft.com/office/drawing/2014/main" xmlns="" id="{6152D974-2C7E-4942-ADE0-713CCDEB806D}"/>
              </a:ext>
            </a:extLst>
          </p:cNvPr>
          <p:cNvSpPr txBox="1">
            <a:spLocks/>
          </p:cNvSpPr>
          <p:nvPr/>
        </p:nvSpPr>
        <p:spPr>
          <a:xfrm>
            <a:off x="9779419" y="4084780"/>
            <a:ext cx="2238197" cy="77329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Respond to stakeholders truthfully, openly, quickly, informatively.</a:t>
            </a:r>
          </a:p>
        </p:txBody>
      </p:sp>
      <p:sp>
        <p:nvSpPr>
          <p:cNvPr id="61" name="TextBox 44">
            <a:extLst>
              <a:ext uri="{FF2B5EF4-FFF2-40B4-BE49-F238E27FC236}">
                <a16:creationId xmlns:a16="http://schemas.microsoft.com/office/drawing/2014/main" xmlns="" id="{0587F818-545E-4A5D-A516-26634456234B}"/>
              </a:ext>
            </a:extLst>
          </p:cNvPr>
          <p:cNvSpPr txBox="1"/>
          <p:nvPr/>
        </p:nvSpPr>
        <p:spPr>
          <a:xfrm>
            <a:off x="4202004" y="3333528"/>
            <a:ext cx="1681672" cy="338554"/>
          </a:xfrm>
          <a:prstGeom prst="rect">
            <a:avLst/>
          </a:prstGeom>
          <a:noFill/>
        </p:spPr>
        <p:txBody>
          <a:bodyPr wrap="square" rtlCol="0" anchor="b" anchorCtr="0">
            <a:spAutoFit/>
          </a:bodyPr>
          <a:lstStyle/>
          <a:p>
            <a:pPr algn="r"/>
            <a:r>
              <a:rPr lang="en-GB" sz="1600" b="1" dirty="0">
                <a:solidFill>
                  <a:srgbClr val="F95C2C"/>
                </a:solidFill>
                <a:latin typeface="+mj-lt"/>
                <a:ea typeface="League Spartan" charset="0"/>
                <a:cs typeface="Poppins" pitchFamily="2" charset="77"/>
              </a:rPr>
              <a:t>Monitor</a:t>
            </a:r>
          </a:p>
        </p:txBody>
      </p:sp>
      <p:sp>
        <p:nvSpPr>
          <p:cNvPr id="62" name="Subtitle 2">
            <a:extLst>
              <a:ext uri="{FF2B5EF4-FFF2-40B4-BE49-F238E27FC236}">
                <a16:creationId xmlns:a16="http://schemas.microsoft.com/office/drawing/2014/main" xmlns="" id="{0B6A7626-DAE5-40C9-8734-6BD5FB6C24F5}"/>
              </a:ext>
            </a:extLst>
          </p:cNvPr>
          <p:cNvSpPr txBox="1">
            <a:spLocks/>
          </p:cNvSpPr>
          <p:nvPr/>
        </p:nvSpPr>
        <p:spPr>
          <a:xfrm>
            <a:off x="3451144" y="3668738"/>
            <a:ext cx="2428412" cy="151196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Monitor the reactions of the stakeholders and also monitor print, broadcast media, and social media; keep records on a timeline. 	</a:t>
            </a:r>
          </a:p>
        </p:txBody>
      </p:sp>
    </p:spTree>
    <p:extLst>
      <p:ext uri="{BB962C8B-B14F-4D97-AF65-F5344CB8AC3E}">
        <p14:creationId xmlns:p14="http://schemas.microsoft.com/office/powerpoint/2010/main" val="1268509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58234"/>
            <a:ext cx="8852375" cy="697353"/>
          </a:xfrm>
        </p:spPr>
        <p:txBody>
          <a:bodyPr>
            <a:normAutofit/>
          </a:bodyPr>
          <a:lstStyle/>
          <a:p>
            <a:r>
              <a:rPr lang="en-GB" dirty="0"/>
              <a:t>Basic rules of communication </a:t>
            </a:r>
            <a:r>
              <a:rPr lang="en-GB" u="sng" dirty="0"/>
              <a:t>AFTER</a:t>
            </a:r>
            <a:r>
              <a:rPr lang="en-GB" dirty="0"/>
              <a:t> the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18662" y="2377920"/>
            <a:ext cx="3144441" cy="300625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Once the crisis has been mastered, many companies go "back to normal business" relatively quickly. </a:t>
            </a:r>
          </a:p>
          <a:p>
            <a:pPr algn="l">
              <a:lnSpc>
                <a:spcPct val="100000"/>
              </a:lnSpc>
              <a:spcBef>
                <a:spcPts val="600"/>
              </a:spcBef>
            </a:pPr>
            <a:r>
              <a:rPr lang="en-GB" altLang="de-DE" sz="1800" dirty="0">
                <a:solidFill>
                  <a:srgbClr val="245473"/>
                </a:solidFill>
                <a:latin typeface="+mj-lt"/>
              </a:rPr>
              <a:t>They often forget to inform the relevant stakeholders that the crisis has been successfully mastered. </a:t>
            </a:r>
          </a:p>
          <a:p>
            <a:pPr algn="l">
              <a:lnSpc>
                <a:spcPct val="100000"/>
              </a:lnSpc>
              <a:spcBef>
                <a:spcPts val="600"/>
              </a:spcBef>
            </a:pPr>
            <a:r>
              <a:rPr lang="en-GB" altLang="de-DE" sz="1800" dirty="0">
                <a:solidFill>
                  <a:srgbClr val="245473"/>
                </a:solidFill>
                <a:latin typeface="+mj-lt"/>
              </a:rPr>
              <a:t>Yet this is exactly where the reconstruction of trust begins. </a:t>
            </a:r>
            <a:endParaRPr lang="en-GB" sz="1800" dirty="0">
              <a:solidFill>
                <a:srgbClr val="245473"/>
              </a:solidFill>
              <a:latin typeface="+mj-lt"/>
              <a:sym typeface="Wingdings" panose="05000000000000000000" pitchFamily="2" charset="2"/>
            </a:endParaRPr>
          </a:p>
        </p:txBody>
      </p:sp>
      <p:grpSp>
        <p:nvGrpSpPr>
          <p:cNvPr id="67" name="Group 23">
            <a:extLst>
              <a:ext uri="{FF2B5EF4-FFF2-40B4-BE49-F238E27FC236}">
                <a16:creationId xmlns:a16="http://schemas.microsoft.com/office/drawing/2014/main" xmlns="" id="{CC4E7A31-8123-4DD7-B8D8-94F19569AF2D}"/>
              </a:ext>
            </a:extLst>
          </p:cNvPr>
          <p:cNvGrpSpPr/>
          <p:nvPr/>
        </p:nvGrpSpPr>
        <p:grpSpPr>
          <a:xfrm>
            <a:off x="4111347" y="3804102"/>
            <a:ext cx="1485083" cy="2241575"/>
            <a:chOff x="3055029" y="7890477"/>
            <a:chExt cx="3959190" cy="5975978"/>
          </a:xfrm>
        </p:grpSpPr>
        <p:sp>
          <p:nvSpPr>
            <p:cNvPr id="68" name="TextBox 21">
              <a:extLst>
                <a:ext uri="{FF2B5EF4-FFF2-40B4-BE49-F238E27FC236}">
                  <a16:creationId xmlns:a16="http://schemas.microsoft.com/office/drawing/2014/main" xmlns="" id="{27A8D8C3-8316-4AE1-86F5-E6883C6484B8}"/>
                </a:ext>
              </a:extLst>
            </p:cNvPr>
            <p:cNvSpPr txBox="1"/>
            <p:nvPr/>
          </p:nvSpPr>
          <p:spPr>
            <a:xfrm>
              <a:off x="3055029" y="7890477"/>
              <a:ext cx="3959190" cy="1066682"/>
            </a:xfrm>
            <a:prstGeom prst="rect">
              <a:avLst/>
            </a:prstGeom>
            <a:noFill/>
          </p:spPr>
          <p:txBody>
            <a:bodyPr wrap="square" rtlCol="0" anchor="b" anchorCtr="0">
              <a:spAutoFit/>
            </a:bodyPr>
            <a:lstStyle/>
            <a:p>
              <a:pPr algn="ctr"/>
              <a:r>
                <a:rPr lang="en-GB" sz="2000" b="1" dirty="0">
                  <a:solidFill>
                    <a:srgbClr val="0070C0"/>
                  </a:solidFill>
                  <a:latin typeface="+mj-lt"/>
                  <a:ea typeface="League Spartan" charset="0"/>
                  <a:cs typeface="Poppins" pitchFamily="2" charset="77"/>
                </a:rPr>
                <a:t>Debrief</a:t>
              </a:r>
            </a:p>
          </p:txBody>
        </p:sp>
        <p:sp>
          <p:nvSpPr>
            <p:cNvPr id="69" name="Subtitle 2">
              <a:extLst>
                <a:ext uri="{FF2B5EF4-FFF2-40B4-BE49-F238E27FC236}">
                  <a16:creationId xmlns:a16="http://schemas.microsoft.com/office/drawing/2014/main" xmlns="" id="{369E12B3-41F6-4368-8E3C-690D4976143B}"/>
                </a:ext>
              </a:extLst>
            </p:cNvPr>
            <p:cNvSpPr txBox="1">
              <a:spLocks/>
            </p:cNvSpPr>
            <p:nvPr/>
          </p:nvSpPr>
          <p:spPr>
            <a:xfrm>
              <a:off x="3055029" y="9047906"/>
              <a:ext cx="3959190" cy="481854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Don’t forget to tell the stakeholders that the crisis is over.</a:t>
              </a:r>
            </a:p>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Debrief everyone involved or affected</a:t>
              </a:r>
            </a:p>
          </p:txBody>
        </p:sp>
      </p:grpSp>
      <p:grpSp>
        <p:nvGrpSpPr>
          <p:cNvPr id="70" name="Group 24">
            <a:extLst>
              <a:ext uri="{FF2B5EF4-FFF2-40B4-BE49-F238E27FC236}">
                <a16:creationId xmlns:a16="http://schemas.microsoft.com/office/drawing/2014/main" xmlns="" id="{5AE9BD39-30A9-45B2-BEE0-638BD569C714}"/>
              </a:ext>
            </a:extLst>
          </p:cNvPr>
          <p:cNvGrpSpPr/>
          <p:nvPr/>
        </p:nvGrpSpPr>
        <p:grpSpPr>
          <a:xfrm>
            <a:off x="7568755" y="3650214"/>
            <a:ext cx="1485083" cy="1946109"/>
            <a:chOff x="3055029" y="7890477"/>
            <a:chExt cx="3959190" cy="5188273"/>
          </a:xfrm>
        </p:grpSpPr>
        <p:sp>
          <p:nvSpPr>
            <p:cNvPr id="71" name="TextBox 25">
              <a:extLst>
                <a:ext uri="{FF2B5EF4-FFF2-40B4-BE49-F238E27FC236}">
                  <a16:creationId xmlns:a16="http://schemas.microsoft.com/office/drawing/2014/main" xmlns="" id="{8CB40309-EAD5-4116-8FA5-EA2419FF1980}"/>
                </a:ext>
              </a:extLst>
            </p:cNvPr>
            <p:cNvSpPr txBox="1"/>
            <p:nvPr/>
          </p:nvSpPr>
          <p:spPr>
            <a:xfrm>
              <a:off x="3055029" y="7890477"/>
              <a:ext cx="3959190" cy="1066682"/>
            </a:xfrm>
            <a:prstGeom prst="rect">
              <a:avLst/>
            </a:prstGeom>
            <a:noFill/>
          </p:spPr>
          <p:txBody>
            <a:bodyPr wrap="square" rtlCol="0" anchor="b" anchorCtr="0">
              <a:spAutoFit/>
            </a:bodyPr>
            <a:lstStyle/>
            <a:p>
              <a:pPr algn="ctr"/>
              <a:r>
                <a:rPr lang="en-GB" sz="2000" b="1" dirty="0">
                  <a:solidFill>
                    <a:schemeClr val="tx1">
                      <a:lumMod val="50000"/>
                      <a:lumOff val="50000"/>
                    </a:schemeClr>
                  </a:solidFill>
                  <a:latin typeface="+mj-lt"/>
                  <a:ea typeface="League Spartan" charset="0"/>
                  <a:cs typeface="Poppins" pitchFamily="2" charset="77"/>
                </a:rPr>
                <a:t>Reward</a:t>
              </a:r>
            </a:p>
          </p:txBody>
        </p:sp>
        <p:sp>
          <p:nvSpPr>
            <p:cNvPr id="72" name="Subtitle 2">
              <a:extLst>
                <a:ext uri="{FF2B5EF4-FFF2-40B4-BE49-F238E27FC236}">
                  <a16:creationId xmlns:a16="http://schemas.microsoft.com/office/drawing/2014/main" xmlns="" id="{0279972B-9989-4112-BEAC-380D84135BFE}"/>
                </a:ext>
              </a:extLst>
            </p:cNvPr>
            <p:cNvSpPr txBox="1">
              <a:spLocks/>
            </p:cNvSpPr>
            <p:nvPr/>
          </p:nvSpPr>
          <p:spPr>
            <a:xfrm>
              <a:off x="3055029" y="9047906"/>
              <a:ext cx="3959190" cy="40308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Recognize and reward those who contributed to the management of the crisis.</a:t>
              </a:r>
            </a:p>
          </p:txBody>
        </p:sp>
      </p:grpSp>
      <p:grpSp>
        <p:nvGrpSpPr>
          <p:cNvPr id="73" name="Group 30">
            <a:extLst>
              <a:ext uri="{FF2B5EF4-FFF2-40B4-BE49-F238E27FC236}">
                <a16:creationId xmlns:a16="http://schemas.microsoft.com/office/drawing/2014/main" xmlns="" id="{BA159A47-5CC1-48B5-9BE9-3F6D47F996B9}"/>
              </a:ext>
            </a:extLst>
          </p:cNvPr>
          <p:cNvGrpSpPr/>
          <p:nvPr/>
        </p:nvGrpSpPr>
        <p:grpSpPr>
          <a:xfrm>
            <a:off x="9255258" y="4459759"/>
            <a:ext cx="1730784" cy="1886930"/>
            <a:chOff x="2727512" y="7972530"/>
            <a:chExt cx="4614222" cy="5030504"/>
          </a:xfrm>
        </p:grpSpPr>
        <p:sp>
          <p:nvSpPr>
            <p:cNvPr id="74" name="TextBox 31">
              <a:extLst>
                <a:ext uri="{FF2B5EF4-FFF2-40B4-BE49-F238E27FC236}">
                  <a16:creationId xmlns:a16="http://schemas.microsoft.com/office/drawing/2014/main" xmlns="" id="{CC3D7BD2-FAEB-44B5-901D-991B2730DBDA}"/>
                </a:ext>
              </a:extLst>
            </p:cNvPr>
            <p:cNvSpPr txBox="1"/>
            <p:nvPr/>
          </p:nvSpPr>
          <p:spPr>
            <a:xfrm>
              <a:off x="3055029" y="7972530"/>
              <a:ext cx="3959190" cy="984629"/>
            </a:xfrm>
            <a:prstGeom prst="rect">
              <a:avLst/>
            </a:prstGeom>
            <a:noFill/>
          </p:spPr>
          <p:txBody>
            <a:bodyPr wrap="square" rtlCol="0" anchor="b" anchorCtr="0">
              <a:spAutoFit/>
            </a:bodyPr>
            <a:lstStyle/>
            <a:p>
              <a:pPr algn="ctr"/>
              <a:r>
                <a:rPr lang="en-GB" b="1" dirty="0">
                  <a:solidFill>
                    <a:schemeClr val="accent4"/>
                  </a:solidFill>
                  <a:latin typeface="+mj-lt"/>
                  <a:ea typeface="League Spartan" charset="0"/>
                  <a:cs typeface="Poppins" pitchFamily="2" charset="77"/>
                </a:rPr>
                <a:t>Rebuild Trust</a:t>
              </a:r>
            </a:p>
          </p:txBody>
        </p:sp>
        <p:sp>
          <p:nvSpPr>
            <p:cNvPr id="75" name="Subtitle 2">
              <a:extLst>
                <a:ext uri="{FF2B5EF4-FFF2-40B4-BE49-F238E27FC236}">
                  <a16:creationId xmlns:a16="http://schemas.microsoft.com/office/drawing/2014/main" xmlns="" id="{DD17CC80-6080-46CA-92A7-450A5946C621}"/>
                </a:ext>
              </a:extLst>
            </p:cNvPr>
            <p:cNvSpPr txBox="1">
              <a:spLocks/>
            </p:cNvSpPr>
            <p:nvPr/>
          </p:nvSpPr>
          <p:spPr>
            <a:xfrm>
              <a:off x="2727512" y="8972190"/>
              <a:ext cx="4614222" cy="40308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Follow through on recovery plans to rebuild trust, reputation, employee morale, and reduce stress.</a:t>
              </a:r>
            </a:p>
          </p:txBody>
        </p:sp>
      </p:grpSp>
      <p:grpSp>
        <p:nvGrpSpPr>
          <p:cNvPr id="76" name="Group 33">
            <a:extLst>
              <a:ext uri="{FF2B5EF4-FFF2-40B4-BE49-F238E27FC236}">
                <a16:creationId xmlns:a16="http://schemas.microsoft.com/office/drawing/2014/main" xmlns="" id="{417BABB7-3CCF-4DD7-9AEF-E59A2D790844}"/>
              </a:ext>
            </a:extLst>
          </p:cNvPr>
          <p:cNvGrpSpPr/>
          <p:nvPr/>
        </p:nvGrpSpPr>
        <p:grpSpPr>
          <a:xfrm>
            <a:off x="5730180" y="4306639"/>
            <a:ext cx="1730784" cy="2476196"/>
            <a:chOff x="2767661" y="7069954"/>
            <a:chExt cx="4614222" cy="6601470"/>
          </a:xfrm>
        </p:grpSpPr>
        <p:sp>
          <p:nvSpPr>
            <p:cNvPr id="77" name="TextBox 34">
              <a:extLst>
                <a:ext uri="{FF2B5EF4-FFF2-40B4-BE49-F238E27FC236}">
                  <a16:creationId xmlns:a16="http://schemas.microsoft.com/office/drawing/2014/main" xmlns="" id="{94862138-9079-484F-A2B2-C10047E12348}"/>
                </a:ext>
              </a:extLst>
            </p:cNvPr>
            <p:cNvSpPr txBox="1"/>
            <p:nvPr/>
          </p:nvSpPr>
          <p:spPr>
            <a:xfrm>
              <a:off x="3055029" y="7069954"/>
              <a:ext cx="3959190" cy="1887204"/>
            </a:xfrm>
            <a:prstGeom prst="rect">
              <a:avLst/>
            </a:prstGeom>
            <a:noFill/>
          </p:spPr>
          <p:txBody>
            <a:bodyPr wrap="square" rtlCol="0" anchor="b" anchorCtr="0">
              <a:spAutoFit/>
            </a:bodyPr>
            <a:lstStyle/>
            <a:p>
              <a:pPr algn="ctr"/>
              <a:r>
                <a:rPr lang="en-GB" sz="2000" b="1" dirty="0" err="1">
                  <a:solidFill>
                    <a:srgbClr val="F95C2C"/>
                  </a:solidFill>
                  <a:latin typeface="+mj-lt"/>
                  <a:ea typeface="League Spartan" charset="0"/>
                  <a:cs typeface="Poppins" pitchFamily="2" charset="77"/>
                </a:rPr>
                <a:t>Analyze</a:t>
              </a:r>
              <a:r>
                <a:rPr lang="en-GB" sz="2000" b="1" dirty="0">
                  <a:solidFill>
                    <a:srgbClr val="F95C2C"/>
                  </a:solidFill>
                  <a:latin typeface="+mj-lt"/>
                  <a:ea typeface="League Spartan" charset="0"/>
                  <a:cs typeface="Poppins" pitchFamily="2" charset="77"/>
                </a:rPr>
                <a:t> and Report</a:t>
              </a:r>
            </a:p>
          </p:txBody>
        </p:sp>
        <p:sp>
          <p:nvSpPr>
            <p:cNvPr id="78" name="Subtitle 2">
              <a:extLst>
                <a:ext uri="{FF2B5EF4-FFF2-40B4-BE49-F238E27FC236}">
                  <a16:creationId xmlns:a16="http://schemas.microsoft.com/office/drawing/2014/main" xmlns="" id="{581896A1-C2C2-4BC1-AA5C-2B09669C8CA1}"/>
                </a:ext>
              </a:extLst>
            </p:cNvPr>
            <p:cNvSpPr txBox="1">
              <a:spLocks/>
            </p:cNvSpPr>
            <p:nvPr/>
          </p:nvSpPr>
          <p:spPr>
            <a:xfrm>
              <a:off x="2767661" y="8984160"/>
              <a:ext cx="4614222" cy="46872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Write a brief report of causes, responsibilities, successes, failures, and recommendations for improvement.</a:t>
              </a:r>
            </a:p>
          </p:txBody>
        </p:sp>
      </p:grpSp>
      <p:grpSp>
        <p:nvGrpSpPr>
          <p:cNvPr id="4" name="Gruppieren 3">
            <a:extLst>
              <a:ext uri="{FF2B5EF4-FFF2-40B4-BE49-F238E27FC236}">
                <a16:creationId xmlns:a16="http://schemas.microsoft.com/office/drawing/2014/main" xmlns="" id="{E59C9934-08F6-4229-944C-C94E2C9EA948}"/>
              </a:ext>
            </a:extLst>
          </p:cNvPr>
          <p:cNvGrpSpPr/>
          <p:nvPr/>
        </p:nvGrpSpPr>
        <p:grpSpPr>
          <a:xfrm>
            <a:off x="3896139" y="2082082"/>
            <a:ext cx="7225747" cy="2220869"/>
            <a:chOff x="5021554" y="2082082"/>
            <a:chExt cx="5287334" cy="2220869"/>
          </a:xfrm>
        </p:grpSpPr>
        <p:sp>
          <p:nvSpPr>
            <p:cNvPr id="39" name="Freeform 14">
              <a:extLst>
                <a:ext uri="{FF2B5EF4-FFF2-40B4-BE49-F238E27FC236}">
                  <a16:creationId xmlns:a16="http://schemas.microsoft.com/office/drawing/2014/main" xmlns="" id="{843FD047-4897-4955-A686-348D7974F776}"/>
                </a:ext>
              </a:extLst>
            </p:cNvPr>
            <p:cNvSpPr>
              <a:spLocks noChangeArrowheads="1"/>
            </p:cNvSpPr>
            <p:nvPr/>
          </p:nvSpPr>
          <p:spPr bwMode="auto">
            <a:xfrm>
              <a:off x="5021554" y="2082082"/>
              <a:ext cx="1491738" cy="1497616"/>
            </a:xfrm>
            <a:custGeom>
              <a:avLst/>
              <a:gdLst>
                <a:gd name="connsiteX0" fmla="*/ 1461426 w 2922853"/>
                <a:gd name="connsiteY0" fmla="*/ 0 h 2934371"/>
                <a:gd name="connsiteX1" fmla="*/ 2922853 w 2922853"/>
                <a:gd name="connsiteY1" fmla="*/ 1460640 h 2934371"/>
                <a:gd name="connsiteX2" fmla="*/ 2728170 w 2922853"/>
                <a:gd name="connsiteY2" fmla="*/ 2188675 h 2934371"/>
                <a:gd name="connsiteX3" fmla="*/ 2549943 w 2922853"/>
                <a:gd name="connsiteY3" fmla="*/ 2715908 h 2934371"/>
                <a:gd name="connsiteX4" fmla="*/ 2543922 w 2922853"/>
                <a:gd name="connsiteY4" fmla="*/ 2815359 h 2934371"/>
                <a:gd name="connsiteX5" fmla="*/ 2656380 w 2922853"/>
                <a:gd name="connsiteY5" fmla="*/ 2701723 h 2934371"/>
                <a:gd name="connsiteX6" fmla="*/ 2698189 w 2922853"/>
                <a:gd name="connsiteY6" fmla="*/ 2743784 h 2934371"/>
                <a:gd name="connsiteX7" fmla="*/ 2508742 w 2922853"/>
                <a:gd name="connsiteY7" fmla="*/ 2934371 h 2934371"/>
                <a:gd name="connsiteX8" fmla="*/ 2318642 w 2922853"/>
                <a:gd name="connsiteY8" fmla="*/ 2743784 h 2934371"/>
                <a:gd name="connsiteX9" fmla="*/ 2360451 w 2922853"/>
                <a:gd name="connsiteY9" fmla="*/ 2701723 h 2934371"/>
                <a:gd name="connsiteX10" fmla="*/ 2483955 w 2922853"/>
                <a:gd name="connsiteY10" fmla="*/ 2825971 h 2934371"/>
                <a:gd name="connsiteX11" fmla="*/ 2491238 w 2922853"/>
                <a:gd name="connsiteY11" fmla="*/ 2709430 h 2934371"/>
                <a:gd name="connsiteX12" fmla="*/ 2675253 w 2922853"/>
                <a:gd name="connsiteY12" fmla="*/ 2161904 h 2934371"/>
                <a:gd name="connsiteX13" fmla="*/ 2864056 w 2922853"/>
                <a:gd name="connsiteY13" fmla="*/ 1460640 h 2934371"/>
                <a:gd name="connsiteX14" fmla="*/ 1461426 w 2922853"/>
                <a:gd name="connsiteY14" fmla="*/ 58765 h 2934371"/>
                <a:gd name="connsiteX15" fmla="*/ 59450 w 2922853"/>
                <a:gd name="connsiteY15" fmla="*/ 1460640 h 2934371"/>
                <a:gd name="connsiteX16" fmla="*/ 1461426 w 2922853"/>
                <a:gd name="connsiteY16" fmla="*/ 2861862 h 2934371"/>
                <a:gd name="connsiteX17" fmla="*/ 2162414 w 2922853"/>
                <a:gd name="connsiteY17" fmla="*/ 2673813 h 2934371"/>
                <a:gd name="connsiteX18" fmla="*/ 2192466 w 2922853"/>
                <a:gd name="connsiteY18" fmla="*/ 2724743 h 2934371"/>
                <a:gd name="connsiteX19" fmla="*/ 1461426 w 2922853"/>
                <a:gd name="connsiteY19" fmla="*/ 2919974 h 2934371"/>
                <a:gd name="connsiteX20" fmla="*/ 0 w 2922853"/>
                <a:gd name="connsiteY20" fmla="*/ 1460640 h 2934371"/>
                <a:gd name="connsiteX21" fmla="*/ 1461426 w 2922853"/>
                <a:gd name="connsiteY21" fmla="*/ 0 h 293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22853" h="2934371">
                  <a:moveTo>
                    <a:pt x="1461426" y="0"/>
                  </a:moveTo>
                  <a:cubicBezTo>
                    <a:pt x="2266942" y="0"/>
                    <a:pt x="2922853" y="654905"/>
                    <a:pt x="2922853" y="1460640"/>
                  </a:cubicBezTo>
                  <a:cubicBezTo>
                    <a:pt x="2922853" y="1708759"/>
                    <a:pt x="2864709" y="1926190"/>
                    <a:pt x="2728170" y="2188675"/>
                  </a:cubicBezTo>
                  <a:cubicBezTo>
                    <a:pt x="2627236" y="2382599"/>
                    <a:pt x="2571501" y="2545305"/>
                    <a:pt x="2549943" y="2715908"/>
                  </a:cubicBezTo>
                  <a:lnTo>
                    <a:pt x="2543922" y="2815359"/>
                  </a:lnTo>
                  <a:lnTo>
                    <a:pt x="2656380" y="2701723"/>
                  </a:lnTo>
                  <a:lnTo>
                    <a:pt x="2698189" y="2743784"/>
                  </a:lnTo>
                  <a:lnTo>
                    <a:pt x="2508742" y="2934371"/>
                  </a:lnTo>
                  <a:lnTo>
                    <a:pt x="2318642" y="2743784"/>
                  </a:lnTo>
                  <a:lnTo>
                    <a:pt x="2360451" y="2701723"/>
                  </a:lnTo>
                  <a:lnTo>
                    <a:pt x="2483955" y="2825971"/>
                  </a:lnTo>
                  <a:lnTo>
                    <a:pt x="2491238" y="2709430"/>
                  </a:lnTo>
                  <a:cubicBezTo>
                    <a:pt x="2514175" y="2531512"/>
                    <a:pt x="2572849" y="2359746"/>
                    <a:pt x="2675253" y="2161904"/>
                  </a:cubicBezTo>
                  <a:cubicBezTo>
                    <a:pt x="2809179" y="1904643"/>
                    <a:pt x="2864056" y="1701577"/>
                    <a:pt x="2864056" y="1460640"/>
                  </a:cubicBezTo>
                  <a:cubicBezTo>
                    <a:pt x="2864056" y="687552"/>
                    <a:pt x="2234930" y="58765"/>
                    <a:pt x="1461426" y="58765"/>
                  </a:cubicBezTo>
                  <a:cubicBezTo>
                    <a:pt x="687922" y="58765"/>
                    <a:pt x="59450" y="687552"/>
                    <a:pt x="59450" y="1460640"/>
                  </a:cubicBezTo>
                  <a:cubicBezTo>
                    <a:pt x="59450" y="2232422"/>
                    <a:pt x="687922" y="2861862"/>
                    <a:pt x="1461426" y="2861862"/>
                  </a:cubicBezTo>
                  <a:cubicBezTo>
                    <a:pt x="1708373" y="2861862"/>
                    <a:pt x="1950746" y="2796567"/>
                    <a:pt x="2162414" y="2673813"/>
                  </a:cubicBezTo>
                  <a:lnTo>
                    <a:pt x="2192466" y="2724743"/>
                  </a:lnTo>
                  <a:cubicBezTo>
                    <a:pt x="1970998" y="2852721"/>
                    <a:pt x="1718172" y="2919974"/>
                    <a:pt x="1461426" y="2919974"/>
                  </a:cubicBezTo>
                  <a:cubicBezTo>
                    <a:pt x="655910" y="2919974"/>
                    <a:pt x="0" y="2265069"/>
                    <a:pt x="0" y="1460640"/>
                  </a:cubicBezTo>
                  <a:cubicBezTo>
                    <a:pt x="0" y="654905"/>
                    <a:pt x="655910" y="0"/>
                    <a:pt x="1461426" y="0"/>
                  </a:cubicBezTo>
                  <a:close/>
                </a:path>
              </a:pathLst>
            </a:custGeom>
            <a:solidFill>
              <a:schemeClr val="accent1"/>
            </a:solidFill>
            <a:ln>
              <a:noFill/>
            </a:ln>
            <a:effectLst/>
          </p:spPr>
          <p:txBody>
            <a:bodyPr wrap="square" anchor="ctr">
              <a:noAutofit/>
            </a:bodyPr>
            <a:lstStyle/>
            <a:p>
              <a:endParaRPr lang="en-GB" sz="2450" dirty="0"/>
            </a:p>
          </p:txBody>
        </p:sp>
        <p:sp>
          <p:nvSpPr>
            <p:cNvPr id="63" name="Freeform 15">
              <a:extLst>
                <a:ext uri="{FF2B5EF4-FFF2-40B4-BE49-F238E27FC236}">
                  <a16:creationId xmlns:a16="http://schemas.microsoft.com/office/drawing/2014/main" xmlns="" id="{FE84CB3C-5A1D-4418-AC65-5A554D337CA9}"/>
                </a:ext>
              </a:extLst>
            </p:cNvPr>
            <p:cNvSpPr>
              <a:spLocks noChangeArrowheads="1"/>
            </p:cNvSpPr>
            <p:nvPr/>
          </p:nvSpPr>
          <p:spPr bwMode="auto">
            <a:xfrm>
              <a:off x="6313703" y="2805332"/>
              <a:ext cx="1465279" cy="1497619"/>
            </a:xfrm>
            <a:custGeom>
              <a:avLst/>
              <a:gdLst>
                <a:gd name="connsiteX0" fmla="*/ 1410694 w 2871009"/>
                <a:gd name="connsiteY0" fmla="*/ 11522 h 2934376"/>
                <a:gd name="connsiteX1" fmla="*/ 2142291 w 2871009"/>
                <a:gd name="connsiteY1" fmla="*/ 207596 h 2934376"/>
                <a:gd name="connsiteX2" fmla="*/ 2112217 w 2871009"/>
                <a:gd name="connsiteY2" fmla="*/ 258575 h 2934376"/>
                <a:gd name="connsiteX3" fmla="*/ 1410694 w 2871009"/>
                <a:gd name="connsiteY3" fmla="*/ 70344 h 2934376"/>
                <a:gd name="connsiteX4" fmla="*/ 709172 w 2871009"/>
                <a:gd name="connsiteY4" fmla="*/ 258575 h 2934376"/>
                <a:gd name="connsiteX5" fmla="*/ 679751 w 2871009"/>
                <a:gd name="connsiteY5" fmla="*/ 207596 h 2934376"/>
                <a:gd name="connsiteX6" fmla="*/ 1410694 w 2871009"/>
                <a:gd name="connsiteY6" fmla="*/ 11522 h 2934376"/>
                <a:gd name="connsiteX7" fmla="*/ 2456571 w 2871009"/>
                <a:gd name="connsiteY7" fmla="*/ 0 h 2934376"/>
                <a:gd name="connsiteX8" fmla="*/ 2646344 w 2871009"/>
                <a:gd name="connsiteY8" fmla="*/ 190587 h 2934376"/>
                <a:gd name="connsiteX9" fmla="*/ 2605117 w 2871009"/>
                <a:gd name="connsiteY9" fmla="*/ 232648 h 2934376"/>
                <a:gd name="connsiteX10" fmla="*/ 2492154 w 2871009"/>
                <a:gd name="connsiteY10" fmla="*/ 119200 h 2934376"/>
                <a:gd name="connsiteX11" fmla="*/ 2498128 w 2871009"/>
                <a:gd name="connsiteY11" fmla="*/ 217913 h 2934376"/>
                <a:gd name="connsiteX12" fmla="*/ 2676342 w 2871009"/>
                <a:gd name="connsiteY12" fmla="*/ 744610 h 2934376"/>
                <a:gd name="connsiteX13" fmla="*/ 2871009 w 2871009"/>
                <a:gd name="connsiteY13" fmla="*/ 1473443 h 2934376"/>
                <a:gd name="connsiteX14" fmla="*/ 1409701 w 2871009"/>
                <a:gd name="connsiteY14" fmla="*/ 2934376 h 2934376"/>
                <a:gd name="connsiteX15" fmla="*/ 0 w 2871009"/>
                <a:gd name="connsiteY15" fmla="*/ 1858105 h 2934376"/>
                <a:gd name="connsiteX16" fmla="*/ 56832 w 2871009"/>
                <a:gd name="connsiteY16" fmla="*/ 1842432 h 2934376"/>
                <a:gd name="connsiteX17" fmla="*/ 1409701 w 2871009"/>
                <a:gd name="connsiteY17" fmla="*/ 2875599 h 2934376"/>
                <a:gd name="connsiteX18" fmla="*/ 2811564 w 2871009"/>
                <a:gd name="connsiteY18" fmla="*/ 1473443 h 2934376"/>
                <a:gd name="connsiteX19" fmla="*/ 2624082 w 2871009"/>
                <a:gd name="connsiteY19" fmla="*/ 771386 h 2934376"/>
                <a:gd name="connsiteX20" fmla="*/ 2439439 w 2871009"/>
                <a:gd name="connsiteY20" fmla="*/ 224393 h 2934376"/>
                <a:gd name="connsiteX21" fmla="*/ 2432166 w 2871009"/>
                <a:gd name="connsiteY21" fmla="*/ 108083 h 2934376"/>
                <a:gd name="connsiteX22" fmla="*/ 2308679 w 2871009"/>
                <a:gd name="connsiteY22" fmla="*/ 232648 h 2934376"/>
                <a:gd name="connsiteX23" fmla="*/ 2266798 w 2871009"/>
                <a:gd name="connsiteY23" fmla="*/ 190587 h 293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71009" h="2934376">
                  <a:moveTo>
                    <a:pt x="1410694" y="11522"/>
                  </a:moveTo>
                  <a:cubicBezTo>
                    <a:pt x="1667636" y="11522"/>
                    <a:pt x="1920655" y="79494"/>
                    <a:pt x="2142291" y="207596"/>
                  </a:cubicBezTo>
                  <a:lnTo>
                    <a:pt x="2112217" y="258575"/>
                  </a:lnTo>
                  <a:cubicBezTo>
                    <a:pt x="1900387" y="135702"/>
                    <a:pt x="1657175" y="70344"/>
                    <a:pt x="1410694" y="70344"/>
                  </a:cubicBezTo>
                  <a:cubicBezTo>
                    <a:pt x="1164213" y="70344"/>
                    <a:pt x="921001" y="135702"/>
                    <a:pt x="709172" y="258575"/>
                  </a:cubicBezTo>
                  <a:lnTo>
                    <a:pt x="679751" y="207596"/>
                  </a:lnTo>
                  <a:cubicBezTo>
                    <a:pt x="900734" y="79494"/>
                    <a:pt x="1153753" y="11522"/>
                    <a:pt x="1410694" y="11522"/>
                  </a:cubicBezTo>
                  <a:close/>
                  <a:moveTo>
                    <a:pt x="2456571" y="0"/>
                  </a:moveTo>
                  <a:lnTo>
                    <a:pt x="2646344" y="190587"/>
                  </a:lnTo>
                  <a:lnTo>
                    <a:pt x="2605117" y="232648"/>
                  </a:lnTo>
                  <a:lnTo>
                    <a:pt x="2492154" y="119200"/>
                  </a:lnTo>
                  <a:lnTo>
                    <a:pt x="2498128" y="217913"/>
                  </a:lnTo>
                  <a:cubicBezTo>
                    <a:pt x="2519686" y="388519"/>
                    <a:pt x="2575416" y="551136"/>
                    <a:pt x="2676342" y="744610"/>
                  </a:cubicBezTo>
                  <a:cubicBezTo>
                    <a:pt x="2812870" y="1007800"/>
                    <a:pt x="2871009" y="1225274"/>
                    <a:pt x="2871009" y="1473443"/>
                  </a:cubicBezTo>
                  <a:cubicBezTo>
                    <a:pt x="2871009" y="2279340"/>
                    <a:pt x="2215152" y="2934376"/>
                    <a:pt x="1409701" y="2934376"/>
                  </a:cubicBezTo>
                  <a:cubicBezTo>
                    <a:pt x="751884" y="2934376"/>
                    <a:pt x="172456" y="2491590"/>
                    <a:pt x="0" y="1858105"/>
                  </a:cubicBezTo>
                  <a:lnTo>
                    <a:pt x="56832" y="1842432"/>
                  </a:lnTo>
                  <a:cubicBezTo>
                    <a:pt x="222103" y="2451099"/>
                    <a:pt x="778667" y="2875599"/>
                    <a:pt x="1409701" y="2875599"/>
                  </a:cubicBezTo>
                  <a:cubicBezTo>
                    <a:pt x="2183142" y="2875599"/>
                    <a:pt x="2811564" y="2246686"/>
                    <a:pt x="2811564" y="1473443"/>
                  </a:cubicBezTo>
                  <a:cubicBezTo>
                    <a:pt x="2811564" y="1232458"/>
                    <a:pt x="2757344" y="1028698"/>
                    <a:pt x="2624082" y="771386"/>
                  </a:cubicBezTo>
                  <a:cubicBezTo>
                    <a:pt x="2521196" y="573993"/>
                    <a:pt x="2462404" y="402316"/>
                    <a:pt x="2439439" y="224393"/>
                  </a:cubicBezTo>
                  <a:lnTo>
                    <a:pt x="2432166" y="108083"/>
                  </a:lnTo>
                  <a:lnTo>
                    <a:pt x="2308679" y="232648"/>
                  </a:lnTo>
                  <a:lnTo>
                    <a:pt x="2266798" y="190587"/>
                  </a:lnTo>
                  <a:close/>
                </a:path>
              </a:pathLst>
            </a:custGeom>
            <a:solidFill>
              <a:schemeClr val="accent2"/>
            </a:solidFill>
            <a:ln>
              <a:noFill/>
            </a:ln>
            <a:effectLst/>
          </p:spPr>
          <p:txBody>
            <a:bodyPr wrap="square" anchor="ctr">
              <a:noAutofit/>
            </a:bodyPr>
            <a:lstStyle/>
            <a:p>
              <a:endParaRPr lang="en-GB" sz="2450" dirty="0"/>
            </a:p>
          </p:txBody>
        </p:sp>
        <p:sp>
          <p:nvSpPr>
            <p:cNvPr id="64" name="Freeform 16">
              <a:extLst>
                <a:ext uri="{FF2B5EF4-FFF2-40B4-BE49-F238E27FC236}">
                  <a16:creationId xmlns:a16="http://schemas.microsoft.com/office/drawing/2014/main" xmlns="" id="{87FC3B22-B49F-4915-AF3D-D7E844626181}"/>
                </a:ext>
              </a:extLst>
            </p:cNvPr>
            <p:cNvSpPr>
              <a:spLocks noChangeArrowheads="1"/>
            </p:cNvSpPr>
            <p:nvPr/>
          </p:nvSpPr>
          <p:spPr bwMode="auto">
            <a:xfrm>
              <a:off x="7579393" y="2082082"/>
              <a:ext cx="1465277" cy="1497617"/>
            </a:xfrm>
            <a:custGeom>
              <a:avLst/>
              <a:gdLst>
                <a:gd name="connsiteX0" fmla="*/ 709127 w 2871007"/>
                <a:gd name="connsiteY0" fmla="*/ 2672922 h 2934372"/>
                <a:gd name="connsiteX1" fmla="*/ 1409581 w 2871007"/>
                <a:gd name="connsiteY1" fmla="*/ 2861651 h 2934372"/>
                <a:gd name="connsiteX2" fmla="*/ 2109381 w 2871007"/>
                <a:gd name="connsiteY2" fmla="*/ 2672922 h 2934372"/>
                <a:gd name="connsiteX3" fmla="*/ 2139410 w 2871007"/>
                <a:gd name="connsiteY3" fmla="*/ 2724036 h 2934372"/>
                <a:gd name="connsiteX4" fmla="*/ 1409581 w 2871007"/>
                <a:gd name="connsiteY4" fmla="*/ 2919973 h 2934372"/>
                <a:gd name="connsiteX5" fmla="*/ 679751 w 2871007"/>
                <a:gd name="connsiteY5" fmla="*/ 2724036 h 2934372"/>
                <a:gd name="connsiteX6" fmla="*/ 1410021 w 2871007"/>
                <a:gd name="connsiteY6" fmla="*/ 0 h 2934372"/>
                <a:gd name="connsiteX7" fmla="*/ 2871007 w 2871007"/>
                <a:gd name="connsiteY7" fmla="*/ 1460933 h 2934372"/>
                <a:gd name="connsiteX8" fmla="*/ 2675643 w 2871007"/>
                <a:gd name="connsiteY8" fmla="*/ 2189113 h 2934372"/>
                <a:gd name="connsiteX9" fmla="*/ 2497482 w 2871007"/>
                <a:gd name="connsiteY9" fmla="*/ 2716453 h 2934372"/>
                <a:gd name="connsiteX10" fmla="*/ 2491408 w 2871007"/>
                <a:gd name="connsiteY10" fmla="*/ 2815921 h 2934372"/>
                <a:gd name="connsiteX11" fmla="*/ 2605116 w 2871007"/>
                <a:gd name="connsiteY11" fmla="*/ 2701724 h 2934372"/>
                <a:gd name="connsiteX12" fmla="*/ 2646343 w 2871007"/>
                <a:gd name="connsiteY12" fmla="*/ 2743785 h 2934372"/>
                <a:gd name="connsiteX13" fmla="*/ 2456570 w 2871007"/>
                <a:gd name="connsiteY13" fmla="*/ 2934372 h 2934372"/>
                <a:gd name="connsiteX14" fmla="*/ 2266797 w 2871007"/>
                <a:gd name="connsiteY14" fmla="*/ 2743785 h 2934372"/>
                <a:gd name="connsiteX15" fmla="*/ 2308678 w 2871007"/>
                <a:gd name="connsiteY15" fmla="*/ 2701724 h 2934372"/>
                <a:gd name="connsiteX16" fmla="*/ 2432071 w 2871007"/>
                <a:gd name="connsiteY16" fmla="*/ 2826195 h 2934372"/>
                <a:gd name="connsiteX17" fmla="*/ 2439339 w 2871007"/>
                <a:gd name="connsiteY17" fmla="*/ 2709973 h 2934372"/>
                <a:gd name="connsiteX18" fmla="*/ 2624025 w 2871007"/>
                <a:gd name="connsiteY18" fmla="*/ 2162337 h 2934372"/>
                <a:gd name="connsiteX19" fmla="*/ 2812202 w 2871007"/>
                <a:gd name="connsiteY19" fmla="*/ 1460933 h 2934372"/>
                <a:gd name="connsiteX20" fmla="*/ 1410021 w 2871007"/>
                <a:gd name="connsiteY20" fmla="*/ 58777 h 2934372"/>
                <a:gd name="connsiteX21" fmla="*/ 56845 w 2871007"/>
                <a:gd name="connsiteY21" fmla="*/ 1091944 h 2934372"/>
                <a:gd name="connsiteX22" fmla="*/ 0 w 2871007"/>
                <a:gd name="connsiteY22" fmla="*/ 1076270 h 2934372"/>
                <a:gd name="connsiteX23" fmla="*/ 1410021 w 2871007"/>
                <a:gd name="connsiteY23" fmla="*/ 0 h 293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71007" h="2934372">
                  <a:moveTo>
                    <a:pt x="709127" y="2672922"/>
                  </a:moveTo>
                  <a:cubicBezTo>
                    <a:pt x="920634" y="2796120"/>
                    <a:pt x="1163475" y="2861651"/>
                    <a:pt x="1409581" y="2861651"/>
                  </a:cubicBezTo>
                  <a:cubicBezTo>
                    <a:pt x="1655033" y="2861651"/>
                    <a:pt x="1897222" y="2796120"/>
                    <a:pt x="2109381" y="2672922"/>
                  </a:cubicBezTo>
                  <a:lnTo>
                    <a:pt x="2139410" y="2724036"/>
                  </a:lnTo>
                  <a:cubicBezTo>
                    <a:pt x="1918111" y="2852476"/>
                    <a:pt x="1665478" y="2919973"/>
                    <a:pt x="1409581" y="2919973"/>
                  </a:cubicBezTo>
                  <a:cubicBezTo>
                    <a:pt x="1153030" y="2919973"/>
                    <a:pt x="900397" y="2852476"/>
                    <a:pt x="679751" y="2724036"/>
                  </a:cubicBezTo>
                  <a:close/>
                  <a:moveTo>
                    <a:pt x="1410021" y="0"/>
                  </a:moveTo>
                  <a:cubicBezTo>
                    <a:pt x="2215655" y="0"/>
                    <a:pt x="2871007" y="655036"/>
                    <a:pt x="2871007" y="1460933"/>
                  </a:cubicBezTo>
                  <a:cubicBezTo>
                    <a:pt x="2871007" y="1709102"/>
                    <a:pt x="2812202" y="1926576"/>
                    <a:pt x="2675643" y="2189113"/>
                  </a:cubicBezTo>
                  <a:cubicBezTo>
                    <a:pt x="2575184" y="2383077"/>
                    <a:pt x="2519197" y="2545816"/>
                    <a:pt x="2497482" y="2716453"/>
                  </a:cubicBezTo>
                  <a:lnTo>
                    <a:pt x="2491408" y="2815921"/>
                  </a:lnTo>
                  <a:lnTo>
                    <a:pt x="2605116" y="2701724"/>
                  </a:lnTo>
                  <a:lnTo>
                    <a:pt x="2646343" y="2743785"/>
                  </a:lnTo>
                  <a:lnTo>
                    <a:pt x="2456570" y="2934372"/>
                  </a:lnTo>
                  <a:lnTo>
                    <a:pt x="2266797" y="2743785"/>
                  </a:lnTo>
                  <a:lnTo>
                    <a:pt x="2308678" y="2701724"/>
                  </a:lnTo>
                  <a:lnTo>
                    <a:pt x="2432071" y="2826195"/>
                  </a:lnTo>
                  <a:lnTo>
                    <a:pt x="2439339" y="2709973"/>
                  </a:lnTo>
                  <a:cubicBezTo>
                    <a:pt x="2462310" y="2532019"/>
                    <a:pt x="2521116" y="2360219"/>
                    <a:pt x="2624025" y="2162337"/>
                  </a:cubicBezTo>
                  <a:cubicBezTo>
                    <a:pt x="2757317" y="1905025"/>
                    <a:pt x="2812202" y="1701918"/>
                    <a:pt x="2812202" y="1460933"/>
                  </a:cubicBezTo>
                  <a:cubicBezTo>
                    <a:pt x="2812202" y="687690"/>
                    <a:pt x="2182985" y="58777"/>
                    <a:pt x="1410021" y="58777"/>
                  </a:cubicBezTo>
                  <a:cubicBezTo>
                    <a:pt x="778844" y="58777"/>
                    <a:pt x="222154" y="483277"/>
                    <a:pt x="56845" y="1091944"/>
                  </a:cubicBezTo>
                  <a:lnTo>
                    <a:pt x="0" y="1076270"/>
                  </a:lnTo>
                  <a:cubicBezTo>
                    <a:pt x="172496" y="442133"/>
                    <a:pt x="752055" y="0"/>
                    <a:pt x="1410021" y="0"/>
                  </a:cubicBezTo>
                  <a:close/>
                </a:path>
              </a:pathLst>
            </a:custGeom>
            <a:solidFill>
              <a:schemeClr val="accent3"/>
            </a:solidFill>
            <a:ln>
              <a:noFill/>
            </a:ln>
            <a:effectLst/>
          </p:spPr>
          <p:txBody>
            <a:bodyPr wrap="square" anchor="ctr">
              <a:noAutofit/>
            </a:bodyPr>
            <a:lstStyle/>
            <a:p>
              <a:endParaRPr lang="en-GB" sz="2450" dirty="0"/>
            </a:p>
          </p:txBody>
        </p:sp>
        <p:sp>
          <p:nvSpPr>
            <p:cNvPr id="65" name="Freeform 17">
              <a:extLst>
                <a:ext uri="{FF2B5EF4-FFF2-40B4-BE49-F238E27FC236}">
                  <a16:creationId xmlns:a16="http://schemas.microsoft.com/office/drawing/2014/main" xmlns="" id="{498B312E-7633-42A1-8173-F87037C7EF8A}"/>
                </a:ext>
              </a:extLst>
            </p:cNvPr>
            <p:cNvSpPr>
              <a:spLocks noChangeArrowheads="1"/>
            </p:cNvSpPr>
            <p:nvPr/>
          </p:nvSpPr>
          <p:spPr bwMode="auto">
            <a:xfrm>
              <a:off x="8843610" y="2805332"/>
              <a:ext cx="1465278" cy="1497619"/>
            </a:xfrm>
            <a:custGeom>
              <a:avLst/>
              <a:gdLst>
                <a:gd name="connsiteX0" fmla="*/ 1410694 w 2871008"/>
                <a:gd name="connsiteY0" fmla="*/ 11522 h 2934376"/>
                <a:gd name="connsiteX1" fmla="*/ 2142291 w 2871008"/>
                <a:gd name="connsiteY1" fmla="*/ 207596 h 2934376"/>
                <a:gd name="connsiteX2" fmla="*/ 2112870 w 2871008"/>
                <a:gd name="connsiteY2" fmla="*/ 258575 h 2934376"/>
                <a:gd name="connsiteX3" fmla="*/ 1410694 w 2871008"/>
                <a:gd name="connsiteY3" fmla="*/ 70344 h 2934376"/>
                <a:gd name="connsiteX4" fmla="*/ 709172 w 2871008"/>
                <a:gd name="connsiteY4" fmla="*/ 258575 h 2934376"/>
                <a:gd name="connsiteX5" fmla="*/ 679751 w 2871008"/>
                <a:gd name="connsiteY5" fmla="*/ 207596 h 2934376"/>
                <a:gd name="connsiteX6" fmla="*/ 1410694 w 2871008"/>
                <a:gd name="connsiteY6" fmla="*/ 11522 h 2934376"/>
                <a:gd name="connsiteX7" fmla="*/ 2459778 w 2871008"/>
                <a:gd name="connsiteY7" fmla="*/ 0 h 2934376"/>
                <a:gd name="connsiteX8" fmla="*/ 2649225 w 2871008"/>
                <a:gd name="connsiteY8" fmla="*/ 190587 h 2934376"/>
                <a:gd name="connsiteX9" fmla="*/ 2607416 w 2871008"/>
                <a:gd name="connsiteY9" fmla="*/ 232648 h 2934376"/>
                <a:gd name="connsiteX10" fmla="*/ 2491958 w 2871008"/>
                <a:gd name="connsiteY10" fmla="*/ 115981 h 2934376"/>
                <a:gd name="connsiteX11" fmla="*/ 2498128 w 2871008"/>
                <a:gd name="connsiteY11" fmla="*/ 217913 h 2934376"/>
                <a:gd name="connsiteX12" fmla="*/ 2676341 w 2871008"/>
                <a:gd name="connsiteY12" fmla="*/ 744610 h 2934376"/>
                <a:gd name="connsiteX13" fmla="*/ 2871008 w 2871008"/>
                <a:gd name="connsiteY13" fmla="*/ 1473443 h 2934376"/>
                <a:gd name="connsiteX14" fmla="*/ 1409701 w 2871008"/>
                <a:gd name="connsiteY14" fmla="*/ 2934376 h 2934376"/>
                <a:gd name="connsiteX15" fmla="*/ 0 w 2871008"/>
                <a:gd name="connsiteY15" fmla="*/ 1858105 h 2934376"/>
                <a:gd name="connsiteX16" fmla="*/ 56832 w 2871008"/>
                <a:gd name="connsiteY16" fmla="*/ 1842432 h 2934376"/>
                <a:gd name="connsiteX17" fmla="*/ 1409701 w 2871008"/>
                <a:gd name="connsiteY17" fmla="*/ 2875599 h 2934376"/>
                <a:gd name="connsiteX18" fmla="*/ 2812216 w 2871008"/>
                <a:gd name="connsiteY18" fmla="*/ 1473443 h 2934376"/>
                <a:gd name="connsiteX19" fmla="*/ 2624081 w 2871008"/>
                <a:gd name="connsiteY19" fmla="*/ 771386 h 2934376"/>
                <a:gd name="connsiteX20" fmla="*/ 2439438 w 2871008"/>
                <a:gd name="connsiteY20" fmla="*/ 224393 h 2934376"/>
                <a:gd name="connsiteX21" fmla="*/ 2432351 w 2871008"/>
                <a:gd name="connsiteY21" fmla="*/ 111057 h 2934376"/>
                <a:gd name="connsiteX22" fmla="*/ 2311487 w 2871008"/>
                <a:gd name="connsiteY22" fmla="*/ 232648 h 2934376"/>
                <a:gd name="connsiteX23" fmla="*/ 2269678 w 2871008"/>
                <a:gd name="connsiteY23" fmla="*/ 190587 h 293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71008" h="2934376">
                  <a:moveTo>
                    <a:pt x="1410694" y="11522"/>
                  </a:moveTo>
                  <a:cubicBezTo>
                    <a:pt x="1668290" y="11522"/>
                    <a:pt x="1920655" y="79494"/>
                    <a:pt x="2142291" y="207596"/>
                  </a:cubicBezTo>
                  <a:lnTo>
                    <a:pt x="2112870" y="258575"/>
                  </a:lnTo>
                  <a:cubicBezTo>
                    <a:pt x="1900387" y="135702"/>
                    <a:pt x="1657829" y="70344"/>
                    <a:pt x="1410694" y="70344"/>
                  </a:cubicBezTo>
                  <a:cubicBezTo>
                    <a:pt x="1164213" y="70344"/>
                    <a:pt x="921655" y="135702"/>
                    <a:pt x="709172" y="258575"/>
                  </a:cubicBezTo>
                  <a:lnTo>
                    <a:pt x="679751" y="207596"/>
                  </a:lnTo>
                  <a:cubicBezTo>
                    <a:pt x="900734" y="79494"/>
                    <a:pt x="1153753" y="11522"/>
                    <a:pt x="1410694" y="11522"/>
                  </a:cubicBezTo>
                  <a:close/>
                  <a:moveTo>
                    <a:pt x="2459778" y="0"/>
                  </a:moveTo>
                  <a:lnTo>
                    <a:pt x="2649225" y="190587"/>
                  </a:lnTo>
                  <a:lnTo>
                    <a:pt x="2607416" y="232648"/>
                  </a:lnTo>
                  <a:lnTo>
                    <a:pt x="2491958" y="115981"/>
                  </a:lnTo>
                  <a:lnTo>
                    <a:pt x="2498128" y="217913"/>
                  </a:lnTo>
                  <a:cubicBezTo>
                    <a:pt x="2519685" y="388519"/>
                    <a:pt x="2575415" y="551136"/>
                    <a:pt x="2676341" y="744610"/>
                  </a:cubicBezTo>
                  <a:cubicBezTo>
                    <a:pt x="2812869" y="1007800"/>
                    <a:pt x="2871008" y="1225274"/>
                    <a:pt x="2871008" y="1473443"/>
                  </a:cubicBezTo>
                  <a:cubicBezTo>
                    <a:pt x="2871008" y="2279340"/>
                    <a:pt x="2215151" y="2934376"/>
                    <a:pt x="1409701" y="2934376"/>
                  </a:cubicBezTo>
                  <a:cubicBezTo>
                    <a:pt x="752537" y="2934376"/>
                    <a:pt x="172456" y="2491590"/>
                    <a:pt x="0" y="1858105"/>
                  </a:cubicBezTo>
                  <a:lnTo>
                    <a:pt x="56832" y="1842432"/>
                  </a:lnTo>
                  <a:cubicBezTo>
                    <a:pt x="222103" y="2451099"/>
                    <a:pt x="778667" y="2875599"/>
                    <a:pt x="1409701" y="2875599"/>
                  </a:cubicBezTo>
                  <a:cubicBezTo>
                    <a:pt x="2183142" y="2875599"/>
                    <a:pt x="2812216" y="2246686"/>
                    <a:pt x="2812216" y="1473443"/>
                  </a:cubicBezTo>
                  <a:cubicBezTo>
                    <a:pt x="2812216" y="1232458"/>
                    <a:pt x="2757343" y="1028698"/>
                    <a:pt x="2624081" y="771386"/>
                  </a:cubicBezTo>
                  <a:cubicBezTo>
                    <a:pt x="2521195" y="573993"/>
                    <a:pt x="2462403" y="402316"/>
                    <a:pt x="2439438" y="224393"/>
                  </a:cubicBezTo>
                  <a:lnTo>
                    <a:pt x="2432351" y="111057"/>
                  </a:lnTo>
                  <a:lnTo>
                    <a:pt x="2311487" y="232648"/>
                  </a:lnTo>
                  <a:lnTo>
                    <a:pt x="2269678" y="190587"/>
                  </a:lnTo>
                  <a:close/>
                </a:path>
              </a:pathLst>
            </a:custGeom>
            <a:solidFill>
              <a:schemeClr val="accent4"/>
            </a:solidFill>
            <a:ln>
              <a:noFill/>
            </a:ln>
            <a:effectLst/>
          </p:spPr>
          <p:txBody>
            <a:bodyPr wrap="square" anchor="ctr">
              <a:noAutofit/>
            </a:bodyPr>
            <a:lstStyle/>
            <a:p>
              <a:endParaRPr lang="en-GB" sz="2450" dirty="0"/>
            </a:p>
          </p:txBody>
        </p:sp>
        <p:sp>
          <p:nvSpPr>
            <p:cNvPr id="79" name="Freeform 947">
              <a:extLst>
                <a:ext uri="{FF2B5EF4-FFF2-40B4-BE49-F238E27FC236}">
                  <a16:creationId xmlns:a16="http://schemas.microsoft.com/office/drawing/2014/main" xmlns="" id="{9FADE582-C437-4302-B41A-86F3C170944E}"/>
                </a:ext>
              </a:extLst>
            </p:cNvPr>
            <p:cNvSpPr>
              <a:spLocks noChangeAspect="1"/>
            </p:cNvSpPr>
            <p:nvPr/>
          </p:nvSpPr>
          <p:spPr bwMode="auto">
            <a:xfrm>
              <a:off x="6777073" y="3272211"/>
              <a:ext cx="538538" cy="563861"/>
            </a:xfrm>
            <a:custGeom>
              <a:avLst/>
              <a:gdLst>
                <a:gd name="T0" fmla="*/ 6924557 w 279041"/>
                <a:gd name="T1" fmla="*/ 7718064 h 291739"/>
                <a:gd name="T2" fmla="*/ 6924557 w 279041"/>
                <a:gd name="T3" fmla="*/ 8049819 h 291739"/>
                <a:gd name="T4" fmla="*/ 5720105 w 279041"/>
                <a:gd name="T5" fmla="*/ 7883939 h 291739"/>
                <a:gd name="T6" fmla="*/ 1243449 w 279041"/>
                <a:gd name="T7" fmla="*/ 7718064 h 291739"/>
                <a:gd name="T8" fmla="*/ 5249432 w 279041"/>
                <a:gd name="T9" fmla="*/ 7883939 h 291739"/>
                <a:gd name="T10" fmla="*/ 1243449 w 279041"/>
                <a:gd name="T11" fmla="*/ 8049819 h 291739"/>
                <a:gd name="T12" fmla="*/ 1243449 w 279041"/>
                <a:gd name="T13" fmla="*/ 7718064 h 291739"/>
                <a:gd name="T14" fmla="*/ 7555303 w 279041"/>
                <a:gd name="T15" fmla="*/ 6623650 h 291739"/>
                <a:gd name="T16" fmla="*/ 7555303 w 279041"/>
                <a:gd name="T17" fmla="*/ 6955989 h 291739"/>
                <a:gd name="T18" fmla="*/ 5720105 w 279041"/>
                <a:gd name="T19" fmla="*/ 6783143 h 291739"/>
                <a:gd name="T20" fmla="*/ 3359503 w 279041"/>
                <a:gd name="T21" fmla="*/ 6623650 h 291739"/>
                <a:gd name="T22" fmla="*/ 4791854 w 279041"/>
                <a:gd name="T23" fmla="*/ 6783143 h 291739"/>
                <a:gd name="T24" fmla="*/ 3359503 w 279041"/>
                <a:gd name="T25" fmla="*/ 6955989 h 291739"/>
                <a:gd name="T26" fmla="*/ 3359503 w 279041"/>
                <a:gd name="T27" fmla="*/ 6623650 h 291739"/>
                <a:gd name="T28" fmla="*/ 7152412 w 279041"/>
                <a:gd name="T29" fmla="*/ 5586925 h 291739"/>
                <a:gd name="T30" fmla="*/ 7152412 w 279041"/>
                <a:gd name="T31" fmla="*/ 5919219 h 291739"/>
                <a:gd name="T32" fmla="*/ 5720105 w 279041"/>
                <a:gd name="T33" fmla="*/ 5759720 h 291739"/>
                <a:gd name="T34" fmla="*/ 3357227 w 279041"/>
                <a:gd name="T35" fmla="*/ 5586925 h 291739"/>
                <a:gd name="T36" fmla="*/ 5192465 w 279041"/>
                <a:gd name="T37" fmla="*/ 5759720 h 291739"/>
                <a:gd name="T38" fmla="*/ 3357227 w 279041"/>
                <a:gd name="T39" fmla="*/ 5919219 h 291739"/>
                <a:gd name="T40" fmla="*/ 3357227 w 279041"/>
                <a:gd name="T41" fmla="*/ 5586925 h 291739"/>
                <a:gd name="T42" fmla="*/ 1411858 w 279041"/>
                <a:gd name="T43" fmla="*/ 6628548 h 291739"/>
                <a:gd name="T44" fmla="*/ 2464815 w 279041"/>
                <a:gd name="T45" fmla="*/ 4807095 h 291739"/>
                <a:gd name="T46" fmla="*/ 5874095 w 279041"/>
                <a:gd name="T47" fmla="*/ 4492586 h 291739"/>
                <a:gd name="T48" fmla="*/ 7709297 w 279041"/>
                <a:gd name="T49" fmla="*/ 4658470 h 291739"/>
                <a:gd name="T50" fmla="*/ 5874095 w 279041"/>
                <a:gd name="T51" fmla="*/ 4824368 h 291739"/>
                <a:gd name="T52" fmla="*/ 5874095 w 279041"/>
                <a:gd name="T53" fmla="*/ 4492586 h 291739"/>
                <a:gd name="T54" fmla="*/ 5025627 w 279041"/>
                <a:gd name="T55" fmla="*/ 4492586 h 291739"/>
                <a:gd name="T56" fmla="*/ 5025627 w 279041"/>
                <a:gd name="T57" fmla="*/ 4824368 h 291739"/>
                <a:gd name="T58" fmla="*/ 3203275 w 279041"/>
                <a:gd name="T59" fmla="*/ 4658470 h 291739"/>
                <a:gd name="T60" fmla="*/ 1242839 w 279041"/>
                <a:gd name="T61" fmla="*/ 4492586 h 291739"/>
                <a:gd name="T62" fmla="*/ 2789864 w 279041"/>
                <a:gd name="T63" fmla="*/ 4649861 h 291739"/>
                <a:gd name="T64" fmla="*/ 2620896 w 279041"/>
                <a:gd name="T65" fmla="*/ 6956160 h 291739"/>
                <a:gd name="T66" fmla="*/ 1086847 w 279041"/>
                <a:gd name="T67" fmla="*/ 6785822 h 291739"/>
                <a:gd name="T68" fmla="*/ 1242839 w 279041"/>
                <a:gd name="T69" fmla="*/ 4492586 h 291739"/>
                <a:gd name="T70" fmla="*/ 7555303 w 279041"/>
                <a:gd name="T71" fmla="*/ 3455814 h 291739"/>
                <a:gd name="T72" fmla="*/ 7555303 w 279041"/>
                <a:gd name="T73" fmla="*/ 3788156 h 291739"/>
                <a:gd name="T74" fmla="*/ 5720105 w 279041"/>
                <a:gd name="T75" fmla="*/ 3615337 h 291739"/>
                <a:gd name="T76" fmla="*/ 1243449 w 279041"/>
                <a:gd name="T77" fmla="*/ 3455814 h 291739"/>
                <a:gd name="T78" fmla="*/ 5249432 w 279041"/>
                <a:gd name="T79" fmla="*/ 3615337 h 291739"/>
                <a:gd name="T80" fmla="*/ 1243449 w 279041"/>
                <a:gd name="T81" fmla="*/ 3788156 h 291739"/>
                <a:gd name="T82" fmla="*/ 1243449 w 279041"/>
                <a:gd name="T83" fmla="*/ 3455814 h 291739"/>
                <a:gd name="T84" fmla="*/ 8773342 w 279041"/>
                <a:gd name="T85" fmla="*/ 9132496 h 291739"/>
                <a:gd name="T86" fmla="*/ 1591639 w 279041"/>
                <a:gd name="T87" fmla="*/ 9289512 h 291739"/>
                <a:gd name="T88" fmla="*/ 9730894 w 279041"/>
                <a:gd name="T89" fmla="*/ 10257742 h 291739"/>
                <a:gd name="T90" fmla="*/ 8773342 w 279041"/>
                <a:gd name="T91" fmla="*/ 1596262 h 291739"/>
                <a:gd name="T92" fmla="*/ 1411114 w 279041"/>
                <a:gd name="T93" fmla="*/ 2381895 h 291739"/>
                <a:gd name="T94" fmla="*/ 7442063 w 279041"/>
                <a:gd name="T95" fmla="*/ 1419503 h 291739"/>
                <a:gd name="T96" fmla="*/ 1242491 w 279041"/>
                <a:gd name="T97" fmla="*/ 1094318 h 291739"/>
                <a:gd name="T98" fmla="*/ 7766328 w 279041"/>
                <a:gd name="T99" fmla="*/ 1263348 h 291739"/>
                <a:gd name="T100" fmla="*/ 7610682 w 279041"/>
                <a:gd name="T101" fmla="*/ 2694003 h 291739"/>
                <a:gd name="T102" fmla="*/ 1086847 w 279041"/>
                <a:gd name="T103" fmla="*/ 2538021 h 291739"/>
                <a:gd name="T104" fmla="*/ 1242491 w 279041"/>
                <a:gd name="T105" fmla="*/ 1094318 h 291739"/>
                <a:gd name="T106" fmla="*/ 323584 w 279041"/>
                <a:gd name="T107" fmla="*/ 8975518 h 291739"/>
                <a:gd name="T108" fmla="*/ 8462801 w 279041"/>
                <a:gd name="T109" fmla="*/ 314072 h 291739"/>
                <a:gd name="T110" fmla="*/ 155349 w 279041"/>
                <a:gd name="T111" fmla="*/ 0 h 291739"/>
                <a:gd name="T112" fmla="*/ 8773342 w 279041"/>
                <a:gd name="T113" fmla="*/ 156923 h 291739"/>
                <a:gd name="T114" fmla="*/ 9886147 w 279041"/>
                <a:gd name="T115" fmla="*/ 1282222 h 291739"/>
                <a:gd name="T116" fmla="*/ 10054382 w 279041"/>
                <a:gd name="T117" fmla="*/ 10414711 h 291739"/>
                <a:gd name="T118" fmla="*/ 1423415 w 279041"/>
                <a:gd name="T119" fmla="*/ 10584782 h 291739"/>
                <a:gd name="T120" fmla="*/ 1268105 w 279041"/>
                <a:gd name="T121" fmla="*/ 9289512 h 291739"/>
                <a:gd name="T122" fmla="*/ 0 w 279041"/>
                <a:gd name="T123" fmla="*/ 9132496 h 291739"/>
                <a:gd name="T124" fmla="*/ 155349 w 279041"/>
                <a:gd name="T125" fmla="*/ 0 h 291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41" h="291739">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chemeClr val="accent2"/>
            </a:solidFill>
            <a:ln>
              <a:noFill/>
            </a:ln>
          </p:spPr>
          <p:txBody>
            <a:bodyPr anchor="ctr"/>
            <a:lstStyle/>
            <a:p>
              <a:endParaRPr lang="en-GB" sz="567" dirty="0"/>
            </a:p>
          </p:txBody>
        </p:sp>
        <p:sp>
          <p:nvSpPr>
            <p:cNvPr id="80" name="Freeform 948">
              <a:extLst>
                <a:ext uri="{FF2B5EF4-FFF2-40B4-BE49-F238E27FC236}">
                  <a16:creationId xmlns:a16="http://schemas.microsoft.com/office/drawing/2014/main" xmlns="" id="{07219463-4447-4715-AB44-E41DA10573BE}"/>
                </a:ext>
              </a:extLst>
            </p:cNvPr>
            <p:cNvSpPr>
              <a:spLocks noChangeAspect="1"/>
            </p:cNvSpPr>
            <p:nvPr/>
          </p:nvSpPr>
          <p:spPr bwMode="auto">
            <a:xfrm>
              <a:off x="8070909" y="2574840"/>
              <a:ext cx="560485" cy="563861"/>
            </a:xfrm>
            <a:custGeom>
              <a:avLst/>
              <a:gdLst>
                <a:gd name="T0" fmla="*/ 8151805 w 290404"/>
                <a:gd name="T1" fmla="*/ 7218078 h 291739"/>
                <a:gd name="T2" fmla="*/ 7084153 w 290404"/>
                <a:gd name="T3" fmla="*/ 8292327 h 291739"/>
                <a:gd name="T4" fmla="*/ 8936349 w 290404"/>
                <a:gd name="T5" fmla="*/ 10204902 h 291739"/>
                <a:gd name="T6" fmla="*/ 9309399 w 290404"/>
                <a:gd name="T7" fmla="*/ 10204902 h 291739"/>
                <a:gd name="T8" fmla="*/ 10003937 w 290404"/>
                <a:gd name="T9" fmla="*/ 9484383 h 291739"/>
                <a:gd name="T10" fmla="*/ 10081155 w 290404"/>
                <a:gd name="T11" fmla="*/ 9300992 h 291739"/>
                <a:gd name="T12" fmla="*/ 10003937 w 290404"/>
                <a:gd name="T13" fmla="*/ 9104518 h 291739"/>
                <a:gd name="T14" fmla="*/ 7019845 w 290404"/>
                <a:gd name="T15" fmla="*/ 6615496 h 291739"/>
                <a:gd name="T16" fmla="*/ 6775312 w 290404"/>
                <a:gd name="T17" fmla="*/ 6903693 h 291739"/>
                <a:gd name="T18" fmla="*/ 6492384 w 290404"/>
                <a:gd name="T19" fmla="*/ 7152622 h 291739"/>
                <a:gd name="T20" fmla="*/ 7122705 w 290404"/>
                <a:gd name="T21" fmla="*/ 7794483 h 291739"/>
                <a:gd name="T22" fmla="*/ 7662982 w 290404"/>
                <a:gd name="T23" fmla="*/ 7257399 h 291739"/>
                <a:gd name="T24" fmla="*/ 3979449 w 290404"/>
                <a:gd name="T25" fmla="*/ 2076070 h 291739"/>
                <a:gd name="T26" fmla="*/ 4147351 w 290404"/>
                <a:gd name="T27" fmla="*/ 2245224 h 291739"/>
                <a:gd name="T28" fmla="*/ 3979449 w 290404"/>
                <a:gd name="T29" fmla="*/ 2401306 h 291739"/>
                <a:gd name="T30" fmla="*/ 2366088 w 290404"/>
                <a:gd name="T31" fmla="*/ 4027648 h 291739"/>
                <a:gd name="T32" fmla="*/ 2211071 w 290404"/>
                <a:gd name="T33" fmla="*/ 4196758 h 291739"/>
                <a:gd name="T34" fmla="*/ 2056147 w 290404"/>
                <a:gd name="T35" fmla="*/ 4027648 h 291739"/>
                <a:gd name="T36" fmla="*/ 3979449 w 290404"/>
                <a:gd name="T37" fmla="*/ 2076070 h 291739"/>
                <a:gd name="T38" fmla="*/ 4004759 w 290404"/>
                <a:gd name="T39" fmla="*/ 1479141 h 291739"/>
                <a:gd name="T40" fmla="*/ 2201523 w 290404"/>
                <a:gd name="T41" fmla="*/ 2234891 h 291739"/>
                <a:gd name="T42" fmla="*/ 2201523 w 290404"/>
                <a:gd name="T43" fmla="*/ 5883342 h 291739"/>
                <a:gd name="T44" fmla="*/ 4004759 w 290404"/>
                <a:gd name="T45" fmla="*/ 6652126 h 291739"/>
                <a:gd name="T46" fmla="*/ 5820704 w 290404"/>
                <a:gd name="T47" fmla="*/ 5883342 h 291739"/>
                <a:gd name="T48" fmla="*/ 6567767 w 290404"/>
                <a:gd name="T49" fmla="*/ 4059072 h 291739"/>
                <a:gd name="T50" fmla="*/ 5820704 w 290404"/>
                <a:gd name="T51" fmla="*/ 2234891 h 291739"/>
                <a:gd name="T52" fmla="*/ 4004759 w 290404"/>
                <a:gd name="T53" fmla="*/ 1479141 h 291739"/>
                <a:gd name="T54" fmla="*/ 4004759 w 290404"/>
                <a:gd name="T55" fmla="*/ 1153330 h 291739"/>
                <a:gd name="T56" fmla="*/ 6039759 w 290404"/>
                <a:gd name="T57" fmla="*/ 2013406 h 291739"/>
                <a:gd name="T58" fmla="*/ 6876893 w 290404"/>
                <a:gd name="T59" fmla="*/ 4059072 h 291739"/>
                <a:gd name="T60" fmla="*/ 6039759 w 290404"/>
                <a:gd name="T61" fmla="*/ 6117871 h 291739"/>
                <a:gd name="T62" fmla="*/ 4004759 w 290404"/>
                <a:gd name="T63" fmla="*/ 6964847 h 291739"/>
                <a:gd name="T64" fmla="*/ 1982619 w 290404"/>
                <a:gd name="T65" fmla="*/ 6117871 h 291739"/>
                <a:gd name="T66" fmla="*/ 1982619 w 290404"/>
                <a:gd name="T67" fmla="*/ 2013406 h 291739"/>
                <a:gd name="T68" fmla="*/ 4004759 w 290404"/>
                <a:gd name="T69" fmla="*/ 1153330 h 291739"/>
                <a:gd name="T70" fmla="*/ 3958483 w 290404"/>
                <a:gd name="T71" fmla="*/ 314465 h 291739"/>
                <a:gd name="T72" fmla="*/ 1385919 w 290404"/>
                <a:gd name="T73" fmla="*/ 1401722 h 291739"/>
                <a:gd name="T74" fmla="*/ 1385919 w 290404"/>
                <a:gd name="T75" fmla="*/ 6667903 h 291739"/>
                <a:gd name="T76" fmla="*/ 6556733 w 290404"/>
                <a:gd name="T77" fmla="*/ 6667903 h 291739"/>
                <a:gd name="T78" fmla="*/ 7624292 w 290404"/>
                <a:gd name="T79" fmla="*/ 4034780 h 291739"/>
                <a:gd name="T80" fmla="*/ 6556733 w 290404"/>
                <a:gd name="T81" fmla="*/ 1401722 h 291739"/>
                <a:gd name="T82" fmla="*/ 3958483 w 290404"/>
                <a:gd name="T83" fmla="*/ 314465 h 291739"/>
                <a:gd name="T84" fmla="*/ 3958483 w 290404"/>
                <a:gd name="T85" fmla="*/ 0 h 291739"/>
                <a:gd name="T86" fmla="*/ 6775312 w 290404"/>
                <a:gd name="T87" fmla="*/ 1178907 h 291739"/>
                <a:gd name="T88" fmla="*/ 7932932 w 290404"/>
                <a:gd name="T89" fmla="*/ 4034780 h 291739"/>
                <a:gd name="T90" fmla="*/ 7212774 w 290404"/>
                <a:gd name="T91" fmla="*/ 6353480 h 291739"/>
                <a:gd name="T92" fmla="*/ 7881634 w 290404"/>
                <a:gd name="T93" fmla="*/ 7034753 h 291739"/>
                <a:gd name="T94" fmla="*/ 8035914 w 290404"/>
                <a:gd name="T95" fmla="*/ 6877518 h 291739"/>
                <a:gd name="T96" fmla="*/ 8267507 w 290404"/>
                <a:gd name="T97" fmla="*/ 6877518 h 291739"/>
                <a:gd name="T98" fmla="*/ 10235368 w 290404"/>
                <a:gd name="T99" fmla="*/ 8881835 h 291739"/>
                <a:gd name="T100" fmla="*/ 10402628 w 290404"/>
                <a:gd name="T101" fmla="*/ 9300992 h 291739"/>
                <a:gd name="T102" fmla="*/ 10235368 w 290404"/>
                <a:gd name="T103" fmla="*/ 9707100 h 291739"/>
                <a:gd name="T104" fmla="*/ 9528022 w 290404"/>
                <a:gd name="T105" fmla="*/ 10427601 h 291739"/>
                <a:gd name="T106" fmla="*/ 9129290 w 290404"/>
                <a:gd name="T107" fmla="*/ 10597890 h 291739"/>
                <a:gd name="T108" fmla="*/ 8730621 w 290404"/>
                <a:gd name="T109" fmla="*/ 10427601 h 291739"/>
                <a:gd name="T110" fmla="*/ 6749653 w 290404"/>
                <a:gd name="T111" fmla="*/ 8410198 h 291739"/>
                <a:gd name="T112" fmla="*/ 6711103 w 290404"/>
                <a:gd name="T113" fmla="*/ 8292327 h 291739"/>
                <a:gd name="T114" fmla="*/ 6749653 w 290404"/>
                <a:gd name="T115" fmla="*/ 8187537 h 291739"/>
                <a:gd name="T116" fmla="*/ 6916946 w 290404"/>
                <a:gd name="T117" fmla="*/ 8030326 h 291739"/>
                <a:gd name="T118" fmla="*/ 6235175 w 290404"/>
                <a:gd name="T119" fmla="*/ 7349096 h 291739"/>
                <a:gd name="T120" fmla="*/ 3958483 w 290404"/>
                <a:gd name="T121" fmla="*/ 8082695 h 291739"/>
                <a:gd name="T122" fmla="*/ 1167218 w 290404"/>
                <a:gd name="T123" fmla="*/ 6903693 h 291739"/>
                <a:gd name="T124" fmla="*/ 1167218 w 290404"/>
                <a:gd name="T125" fmla="*/ 1178907 h 291739"/>
                <a:gd name="T126" fmla="*/ 3958483 w 290404"/>
                <a:gd name="T127" fmla="*/ 0 h 291739"/>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0" t="0" r="r" b="b"/>
              <a:pathLst>
                <a:path w="290404" h="291739">
                  <a:moveTo>
                    <a:pt x="227566" y="198700"/>
                  </a:moveTo>
                  <a:lnTo>
                    <a:pt x="197762" y="228271"/>
                  </a:lnTo>
                  <a:lnTo>
                    <a:pt x="249469" y="280921"/>
                  </a:lnTo>
                  <a:cubicBezTo>
                    <a:pt x="252701" y="283445"/>
                    <a:pt x="257010" y="283445"/>
                    <a:pt x="259882" y="280921"/>
                  </a:cubicBezTo>
                  <a:lnTo>
                    <a:pt x="279273" y="261087"/>
                  </a:lnTo>
                  <a:cubicBezTo>
                    <a:pt x="281068" y="259645"/>
                    <a:pt x="281427" y="257841"/>
                    <a:pt x="281427" y="256038"/>
                  </a:cubicBezTo>
                  <a:cubicBezTo>
                    <a:pt x="281427" y="254235"/>
                    <a:pt x="281068" y="252072"/>
                    <a:pt x="279273" y="250629"/>
                  </a:cubicBezTo>
                  <a:lnTo>
                    <a:pt x="227566" y="198700"/>
                  </a:lnTo>
                  <a:close/>
                  <a:moveTo>
                    <a:pt x="195967" y="182112"/>
                  </a:moveTo>
                  <a:cubicBezTo>
                    <a:pt x="194171" y="184997"/>
                    <a:pt x="191658" y="187160"/>
                    <a:pt x="189144" y="190045"/>
                  </a:cubicBezTo>
                  <a:cubicBezTo>
                    <a:pt x="186631" y="192570"/>
                    <a:pt x="184117" y="194733"/>
                    <a:pt x="181245" y="196897"/>
                  </a:cubicBezTo>
                  <a:lnTo>
                    <a:pt x="198839" y="214567"/>
                  </a:lnTo>
                  <a:lnTo>
                    <a:pt x="213921" y="199782"/>
                  </a:lnTo>
                  <a:lnTo>
                    <a:pt x="195967" y="182112"/>
                  </a:lnTo>
                  <a:close/>
                  <a:moveTo>
                    <a:pt x="111093" y="57150"/>
                  </a:moveTo>
                  <a:cubicBezTo>
                    <a:pt x="113976" y="57150"/>
                    <a:pt x="115778" y="59299"/>
                    <a:pt x="115778" y="61806"/>
                  </a:cubicBezTo>
                  <a:cubicBezTo>
                    <a:pt x="115778" y="63955"/>
                    <a:pt x="113976" y="66104"/>
                    <a:pt x="111093" y="66104"/>
                  </a:cubicBezTo>
                  <a:cubicBezTo>
                    <a:pt x="86229" y="66104"/>
                    <a:pt x="66050" y="86160"/>
                    <a:pt x="66050" y="110873"/>
                  </a:cubicBezTo>
                  <a:cubicBezTo>
                    <a:pt x="66050" y="113380"/>
                    <a:pt x="63887" y="115529"/>
                    <a:pt x="61725" y="115529"/>
                  </a:cubicBezTo>
                  <a:cubicBezTo>
                    <a:pt x="59203" y="115529"/>
                    <a:pt x="57401" y="113380"/>
                    <a:pt x="57401" y="110873"/>
                  </a:cubicBezTo>
                  <a:cubicBezTo>
                    <a:pt x="57401" y="81504"/>
                    <a:pt x="81545" y="57150"/>
                    <a:pt x="111093" y="57150"/>
                  </a:cubicBezTo>
                  <a:close/>
                  <a:moveTo>
                    <a:pt x="111796" y="40717"/>
                  </a:moveTo>
                  <a:cubicBezTo>
                    <a:pt x="93099" y="40717"/>
                    <a:pt x="75121" y="48250"/>
                    <a:pt x="61458" y="61522"/>
                  </a:cubicBezTo>
                  <a:cubicBezTo>
                    <a:pt x="33771" y="89141"/>
                    <a:pt x="33771" y="134696"/>
                    <a:pt x="61458" y="161957"/>
                  </a:cubicBezTo>
                  <a:cubicBezTo>
                    <a:pt x="75121" y="175587"/>
                    <a:pt x="93099" y="183120"/>
                    <a:pt x="111796" y="183120"/>
                  </a:cubicBezTo>
                  <a:cubicBezTo>
                    <a:pt x="130853" y="183120"/>
                    <a:pt x="148831" y="175587"/>
                    <a:pt x="162494" y="161957"/>
                  </a:cubicBezTo>
                  <a:cubicBezTo>
                    <a:pt x="176158" y="149044"/>
                    <a:pt x="183349" y="131109"/>
                    <a:pt x="183349" y="111739"/>
                  </a:cubicBezTo>
                  <a:cubicBezTo>
                    <a:pt x="183349" y="92728"/>
                    <a:pt x="176158" y="74794"/>
                    <a:pt x="162494" y="61522"/>
                  </a:cubicBezTo>
                  <a:cubicBezTo>
                    <a:pt x="148831" y="48250"/>
                    <a:pt x="130853" y="40717"/>
                    <a:pt x="111796" y="40717"/>
                  </a:cubicBezTo>
                  <a:close/>
                  <a:moveTo>
                    <a:pt x="111796" y="31750"/>
                  </a:moveTo>
                  <a:cubicBezTo>
                    <a:pt x="133370" y="31750"/>
                    <a:pt x="153505" y="40359"/>
                    <a:pt x="168607" y="55424"/>
                  </a:cubicBezTo>
                  <a:cubicBezTo>
                    <a:pt x="183709" y="70489"/>
                    <a:pt x="191979" y="90576"/>
                    <a:pt x="191979" y="111739"/>
                  </a:cubicBezTo>
                  <a:cubicBezTo>
                    <a:pt x="191979" y="133261"/>
                    <a:pt x="183709" y="153348"/>
                    <a:pt x="168607" y="168413"/>
                  </a:cubicBezTo>
                  <a:cubicBezTo>
                    <a:pt x="153505" y="183478"/>
                    <a:pt x="133370" y="191728"/>
                    <a:pt x="111796" y="191728"/>
                  </a:cubicBezTo>
                  <a:cubicBezTo>
                    <a:pt x="90582" y="191728"/>
                    <a:pt x="70447" y="183478"/>
                    <a:pt x="55345" y="168413"/>
                  </a:cubicBezTo>
                  <a:cubicBezTo>
                    <a:pt x="24063" y="137207"/>
                    <a:pt x="24063" y="86631"/>
                    <a:pt x="55345" y="55424"/>
                  </a:cubicBezTo>
                  <a:cubicBezTo>
                    <a:pt x="70447" y="40359"/>
                    <a:pt x="90582" y="31750"/>
                    <a:pt x="111796" y="31750"/>
                  </a:cubicBezTo>
                  <a:close/>
                  <a:moveTo>
                    <a:pt x="110506" y="8655"/>
                  </a:moveTo>
                  <a:cubicBezTo>
                    <a:pt x="83575" y="8655"/>
                    <a:pt x="57722" y="19473"/>
                    <a:pt x="38691" y="38586"/>
                  </a:cubicBezTo>
                  <a:cubicBezTo>
                    <a:pt x="-1167" y="78615"/>
                    <a:pt x="-1167" y="143526"/>
                    <a:pt x="38691" y="183554"/>
                  </a:cubicBezTo>
                  <a:cubicBezTo>
                    <a:pt x="78548" y="223583"/>
                    <a:pt x="143182" y="223583"/>
                    <a:pt x="183040" y="183554"/>
                  </a:cubicBezTo>
                  <a:cubicBezTo>
                    <a:pt x="202071" y="164442"/>
                    <a:pt x="212843" y="138477"/>
                    <a:pt x="212843" y="111070"/>
                  </a:cubicBezTo>
                  <a:cubicBezTo>
                    <a:pt x="212843" y="83663"/>
                    <a:pt x="202071" y="58059"/>
                    <a:pt x="183040" y="38586"/>
                  </a:cubicBezTo>
                  <a:cubicBezTo>
                    <a:pt x="163650" y="19473"/>
                    <a:pt x="138155" y="8655"/>
                    <a:pt x="110506" y="8655"/>
                  </a:cubicBezTo>
                  <a:close/>
                  <a:moveTo>
                    <a:pt x="110506" y="0"/>
                  </a:moveTo>
                  <a:cubicBezTo>
                    <a:pt x="140310" y="0"/>
                    <a:pt x="168318" y="11540"/>
                    <a:pt x="189144" y="32455"/>
                  </a:cubicBezTo>
                  <a:cubicBezTo>
                    <a:pt x="209971" y="53371"/>
                    <a:pt x="221461" y="81500"/>
                    <a:pt x="221461" y="111070"/>
                  </a:cubicBezTo>
                  <a:cubicBezTo>
                    <a:pt x="221461" y="134510"/>
                    <a:pt x="214280" y="156508"/>
                    <a:pt x="201353" y="174899"/>
                  </a:cubicBezTo>
                  <a:lnTo>
                    <a:pt x="220025" y="193652"/>
                  </a:lnTo>
                  <a:lnTo>
                    <a:pt x="224334" y="189324"/>
                  </a:lnTo>
                  <a:cubicBezTo>
                    <a:pt x="226129" y="187521"/>
                    <a:pt x="228643" y="187521"/>
                    <a:pt x="230797" y="189324"/>
                  </a:cubicBezTo>
                  <a:lnTo>
                    <a:pt x="285736" y="244499"/>
                  </a:lnTo>
                  <a:cubicBezTo>
                    <a:pt x="288609" y="247744"/>
                    <a:pt x="290404" y="251711"/>
                    <a:pt x="290404" y="256038"/>
                  </a:cubicBezTo>
                  <a:cubicBezTo>
                    <a:pt x="290404" y="260005"/>
                    <a:pt x="288609" y="264333"/>
                    <a:pt x="285736" y="267217"/>
                  </a:cubicBezTo>
                  <a:lnTo>
                    <a:pt x="265987" y="287051"/>
                  </a:lnTo>
                  <a:cubicBezTo>
                    <a:pt x="263114" y="289936"/>
                    <a:pt x="258805" y="291739"/>
                    <a:pt x="254855" y="291739"/>
                  </a:cubicBezTo>
                  <a:cubicBezTo>
                    <a:pt x="250546" y="291739"/>
                    <a:pt x="246597" y="289936"/>
                    <a:pt x="243724" y="287051"/>
                  </a:cubicBezTo>
                  <a:lnTo>
                    <a:pt x="188426" y="231516"/>
                  </a:lnTo>
                  <a:cubicBezTo>
                    <a:pt x="187708" y="230795"/>
                    <a:pt x="187349" y="229713"/>
                    <a:pt x="187349" y="228271"/>
                  </a:cubicBezTo>
                  <a:cubicBezTo>
                    <a:pt x="187349" y="227189"/>
                    <a:pt x="187708" y="226107"/>
                    <a:pt x="188426" y="225386"/>
                  </a:cubicBezTo>
                  <a:lnTo>
                    <a:pt x="193094" y="221058"/>
                  </a:lnTo>
                  <a:lnTo>
                    <a:pt x="174063" y="202306"/>
                  </a:lnTo>
                  <a:cubicBezTo>
                    <a:pt x="155032" y="215649"/>
                    <a:pt x="133128" y="222501"/>
                    <a:pt x="110506" y="222501"/>
                  </a:cubicBezTo>
                  <a:cubicBezTo>
                    <a:pt x="82498" y="222501"/>
                    <a:pt x="53772" y="211682"/>
                    <a:pt x="32586" y="190045"/>
                  </a:cubicBezTo>
                  <a:cubicBezTo>
                    <a:pt x="-10862" y="146411"/>
                    <a:pt x="-10862" y="76090"/>
                    <a:pt x="32586" y="32455"/>
                  </a:cubicBezTo>
                  <a:cubicBezTo>
                    <a:pt x="53413" y="11540"/>
                    <a:pt x="81062" y="0"/>
                    <a:pt x="110506" y="0"/>
                  </a:cubicBezTo>
                  <a:close/>
                </a:path>
              </a:pathLst>
            </a:custGeom>
            <a:solidFill>
              <a:schemeClr val="accent1"/>
            </a:solidFill>
            <a:ln>
              <a:solidFill>
                <a:srgbClr val="ABABAB"/>
              </a:solidFill>
            </a:ln>
          </p:spPr>
          <p:txBody>
            <a:bodyPr anchor="ctr"/>
            <a:lstStyle/>
            <a:p>
              <a:endParaRPr lang="en-GB" sz="567" dirty="0"/>
            </a:p>
          </p:txBody>
        </p:sp>
        <p:sp>
          <p:nvSpPr>
            <p:cNvPr id="81" name="Freeform 959">
              <a:extLst>
                <a:ext uri="{FF2B5EF4-FFF2-40B4-BE49-F238E27FC236}">
                  <a16:creationId xmlns:a16="http://schemas.microsoft.com/office/drawing/2014/main" xmlns="" id="{63EC08C9-F7D0-4E8C-956C-C0606F505D43}"/>
                </a:ext>
              </a:extLst>
            </p:cNvPr>
            <p:cNvSpPr>
              <a:spLocks noChangeAspect="1"/>
            </p:cNvSpPr>
            <p:nvPr/>
          </p:nvSpPr>
          <p:spPr bwMode="auto">
            <a:xfrm>
              <a:off x="9317953" y="3272211"/>
              <a:ext cx="516592" cy="563861"/>
            </a:xfrm>
            <a:custGeom>
              <a:avLst/>
              <a:gdLst>
                <a:gd name="T0" fmla="*/ 3079160 w 267928"/>
                <a:gd name="T1" fmla="*/ 8927212 h 291740"/>
                <a:gd name="T2" fmla="*/ 3079160 w 267928"/>
                <a:gd name="T3" fmla="*/ 9259469 h 291740"/>
                <a:gd name="T4" fmla="*/ 1025030 w 267928"/>
                <a:gd name="T5" fmla="*/ 9099996 h 291740"/>
                <a:gd name="T6" fmla="*/ 4948778 w 267928"/>
                <a:gd name="T7" fmla="*/ 7660136 h 291740"/>
                <a:gd name="T8" fmla="*/ 6422455 w 267928"/>
                <a:gd name="T9" fmla="*/ 7819592 h 291740"/>
                <a:gd name="T10" fmla="*/ 4948778 w 267928"/>
                <a:gd name="T11" fmla="*/ 7992427 h 291740"/>
                <a:gd name="T12" fmla="*/ 4948778 w 267928"/>
                <a:gd name="T13" fmla="*/ 7660136 h 291740"/>
                <a:gd name="T14" fmla="*/ 3874188 w 267928"/>
                <a:gd name="T15" fmla="*/ 7660136 h 291740"/>
                <a:gd name="T16" fmla="*/ 3874188 w 267928"/>
                <a:gd name="T17" fmla="*/ 7992427 h 291740"/>
                <a:gd name="T18" fmla="*/ 1025030 w 267928"/>
                <a:gd name="T19" fmla="*/ 7819592 h 291740"/>
                <a:gd name="T20" fmla="*/ 3458337 w 267928"/>
                <a:gd name="T21" fmla="*/ 6393037 h 291740"/>
                <a:gd name="T22" fmla="*/ 6422163 w 267928"/>
                <a:gd name="T23" fmla="*/ 6552484 h 291740"/>
                <a:gd name="T24" fmla="*/ 3458337 w 267928"/>
                <a:gd name="T25" fmla="*/ 6725321 h 291740"/>
                <a:gd name="T26" fmla="*/ 3458337 w 267928"/>
                <a:gd name="T27" fmla="*/ 6393037 h 291740"/>
                <a:gd name="T28" fmla="*/ 2383271 w 267928"/>
                <a:gd name="T29" fmla="*/ 6393037 h 291740"/>
                <a:gd name="T30" fmla="*/ 2383271 w 267928"/>
                <a:gd name="T31" fmla="*/ 6725321 h 291740"/>
                <a:gd name="T32" fmla="*/ 1025030 w 267928"/>
                <a:gd name="T33" fmla="*/ 6552484 h 291740"/>
                <a:gd name="T34" fmla="*/ 5277855 w 267928"/>
                <a:gd name="T35" fmla="*/ 5125918 h 291740"/>
                <a:gd name="T36" fmla="*/ 6422455 w 267928"/>
                <a:gd name="T37" fmla="*/ 5285415 h 291740"/>
                <a:gd name="T38" fmla="*/ 5277855 w 267928"/>
                <a:gd name="T39" fmla="*/ 5458253 h 291740"/>
                <a:gd name="T40" fmla="*/ 5277855 w 267928"/>
                <a:gd name="T41" fmla="*/ 5125918 h 291740"/>
                <a:gd name="T42" fmla="*/ 4228745 w 267928"/>
                <a:gd name="T43" fmla="*/ 5125918 h 291740"/>
                <a:gd name="T44" fmla="*/ 4228745 w 267928"/>
                <a:gd name="T45" fmla="*/ 5458253 h 291740"/>
                <a:gd name="T46" fmla="*/ 1025030 w 267928"/>
                <a:gd name="T47" fmla="*/ 5285415 h 291740"/>
                <a:gd name="T48" fmla="*/ 1179784 w 267928"/>
                <a:gd name="T49" fmla="*/ 3801259 h 291740"/>
                <a:gd name="T50" fmla="*/ 4713806 w 267928"/>
                <a:gd name="T51" fmla="*/ 3967137 h 291740"/>
                <a:gd name="T52" fmla="*/ 1179784 w 267928"/>
                <a:gd name="T53" fmla="*/ 4133014 h 291740"/>
                <a:gd name="T54" fmla="*/ 1179784 w 267928"/>
                <a:gd name="T55" fmla="*/ 3801259 h 291740"/>
                <a:gd name="T56" fmla="*/ 5808116 w 267928"/>
                <a:gd name="T57" fmla="*/ 3846450 h 291740"/>
                <a:gd name="T58" fmla="*/ 5808116 w 267928"/>
                <a:gd name="T59" fmla="*/ 2682064 h 291740"/>
                <a:gd name="T60" fmla="*/ 310524 w 267928"/>
                <a:gd name="T61" fmla="*/ 10257306 h 291740"/>
                <a:gd name="T62" fmla="*/ 7179341 w 267928"/>
                <a:gd name="T63" fmla="*/ 4160474 h 291740"/>
                <a:gd name="T64" fmla="*/ 5497680 w 267928"/>
                <a:gd name="T65" fmla="*/ 4003506 h 291740"/>
                <a:gd name="T66" fmla="*/ 310524 w 267928"/>
                <a:gd name="T67" fmla="*/ 2459669 h 291740"/>
                <a:gd name="T68" fmla="*/ 1371162 w 267928"/>
                <a:gd name="T69" fmla="*/ 2145597 h 291740"/>
                <a:gd name="T70" fmla="*/ 5756378 w 267928"/>
                <a:gd name="T71" fmla="*/ 2184902 h 291740"/>
                <a:gd name="T72" fmla="*/ 7502719 w 267928"/>
                <a:gd name="T73" fmla="*/ 4003506 h 291740"/>
                <a:gd name="T74" fmla="*/ 8240068 w 267928"/>
                <a:gd name="T75" fmla="*/ 9197561 h 291740"/>
                <a:gd name="T76" fmla="*/ 1371162 w 267928"/>
                <a:gd name="T77" fmla="*/ 1386742 h 291740"/>
                <a:gd name="T78" fmla="*/ 2419035 w 267928"/>
                <a:gd name="T79" fmla="*/ 1072903 h 291740"/>
                <a:gd name="T80" fmla="*/ 8550552 w 267928"/>
                <a:gd name="T81" fmla="*/ 1229833 h 291740"/>
                <a:gd name="T82" fmla="*/ 9300774 w 267928"/>
                <a:gd name="T83" fmla="*/ 8124698 h 291740"/>
                <a:gd name="T84" fmla="*/ 2419035 w 267928"/>
                <a:gd name="T85" fmla="*/ 314069 h 291740"/>
                <a:gd name="T86" fmla="*/ 9456045 w 267928"/>
                <a:gd name="T87" fmla="*/ 0 h 291740"/>
                <a:gd name="T88" fmla="*/ 9611222 w 267928"/>
                <a:gd name="T89" fmla="*/ 8281704 h 291740"/>
                <a:gd name="T90" fmla="*/ 8550552 w 267928"/>
                <a:gd name="T91" fmla="*/ 8438702 h 291740"/>
                <a:gd name="T92" fmla="*/ 8395278 w 267928"/>
                <a:gd name="T93" fmla="*/ 9511583 h 291740"/>
                <a:gd name="T94" fmla="*/ 7502719 w 267928"/>
                <a:gd name="T95" fmla="*/ 10414274 h 291740"/>
                <a:gd name="T96" fmla="*/ 155254 w 267928"/>
                <a:gd name="T97" fmla="*/ 10584379 h 291740"/>
                <a:gd name="T98" fmla="*/ 0 w 267928"/>
                <a:gd name="T99" fmla="*/ 2302693 h 291740"/>
                <a:gd name="T100" fmla="*/ 1047739 w 267928"/>
                <a:gd name="T101" fmla="*/ 2145597 h 291740"/>
                <a:gd name="T102" fmla="*/ 1202986 w 267928"/>
                <a:gd name="T103" fmla="*/ 1072903 h 291740"/>
                <a:gd name="T104" fmla="*/ 2108482 w 267928"/>
                <a:gd name="T105" fmla="*/ 156923 h 291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7928" h="291740">
                  <a:moveTo>
                    <a:pt x="32870" y="246062"/>
                  </a:moveTo>
                  <a:lnTo>
                    <a:pt x="85836" y="246062"/>
                  </a:lnTo>
                  <a:cubicBezTo>
                    <a:pt x="87983" y="246062"/>
                    <a:pt x="90130" y="247894"/>
                    <a:pt x="90130" y="250825"/>
                  </a:cubicBezTo>
                  <a:cubicBezTo>
                    <a:pt x="90130" y="253023"/>
                    <a:pt x="87983" y="255221"/>
                    <a:pt x="85836" y="255221"/>
                  </a:cubicBezTo>
                  <a:lnTo>
                    <a:pt x="32870" y="255221"/>
                  </a:lnTo>
                  <a:cubicBezTo>
                    <a:pt x="30722" y="255221"/>
                    <a:pt x="28575" y="253023"/>
                    <a:pt x="28575" y="250825"/>
                  </a:cubicBezTo>
                  <a:cubicBezTo>
                    <a:pt x="28575" y="247894"/>
                    <a:pt x="30722" y="246062"/>
                    <a:pt x="32870" y="246062"/>
                  </a:cubicBezTo>
                  <a:close/>
                  <a:moveTo>
                    <a:pt x="137954" y="211137"/>
                  </a:moveTo>
                  <a:lnTo>
                    <a:pt x="174784" y="211137"/>
                  </a:lnTo>
                  <a:cubicBezTo>
                    <a:pt x="176909" y="211137"/>
                    <a:pt x="179034" y="213335"/>
                    <a:pt x="179034" y="215533"/>
                  </a:cubicBezTo>
                  <a:cubicBezTo>
                    <a:pt x="179034" y="218464"/>
                    <a:pt x="176909" y="220296"/>
                    <a:pt x="174784" y="220296"/>
                  </a:cubicBezTo>
                  <a:lnTo>
                    <a:pt x="137954" y="220296"/>
                  </a:lnTo>
                  <a:cubicBezTo>
                    <a:pt x="135475" y="220296"/>
                    <a:pt x="133350" y="218464"/>
                    <a:pt x="133350" y="215533"/>
                  </a:cubicBezTo>
                  <a:cubicBezTo>
                    <a:pt x="133350" y="213335"/>
                    <a:pt x="135475" y="211137"/>
                    <a:pt x="137954" y="211137"/>
                  </a:cubicBezTo>
                  <a:close/>
                  <a:moveTo>
                    <a:pt x="32927" y="211137"/>
                  </a:moveTo>
                  <a:lnTo>
                    <a:pt x="107998" y="211137"/>
                  </a:lnTo>
                  <a:cubicBezTo>
                    <a:pt x="110537" y="211137"/>
                    <a:pt x="112350" y="213335"/>
                    <a:pt x="112350" y="215533"/>
                  </a:cubicBezTo>
                  <a:cubicBezTo>
                    <a:pt x="112350" y="218464"/>
                    <a:pt x="110537" y="220296"/>
                    <a:pt x="107998" y="220296"/>
                  </a:cubicBezTo>
                  <a:lnTo>
                    <a:pt x="32927" y="220296"/>
                  </a:lnTo>
                  <a:cubicBezTo>
                    <a:pt x="30751" y="220296"/>
                    <a:pt x="28575" y="218464"/>
                    <a:pt x="28575" y="215533"/>
                  </a:cubicBezTo>
                  <a:cubicBezTo>
                    <a:pt x="28575" y="213335"/>
                    <a:pt x="30751" y="211137"/>
                    <a:pt x="32927" y="211137"/>
                  </a:cubicBezTo>
                  <a:close/>
                  <a:moveTo>
                    <a:pt x="96405" y="176212"/>
                  </a:moveTo>
                  <a:lnTo>
                    <a:pt x="174698" y="176212"/>
                  </a:lnTo>
                  <a:cubicBezTo>
                    <a:pt x="176863" y="176212"/>
                    <a:pt x="179027" y="178410"/>
                    <a:pt x="179027" y="180608"/>
                  </a:cubicBezTo>
                  <a:cubicBezTo>
                    <a:pt x="179027" y="183173"/>
                    <a:pt x="176863" y="185371"/>
                    <a:pt x="174698" y="185371"/>
                  </a:cubicBezTo>
                  <a:lnTo>
                    <a:pt x="96405" y="185371"/>
                  </a:lnTo>
                  <a:cubicBezTo>
                    <a:pt x="94240" y="185371"/>
                    <a:pt x="92075" y="183173"/>
                    <a:pt x="92075" y="180608"/>
                  </a:cubicBezTo>
                  <a:cubicBezTo>
                    <a:pt x="92075" y="178410"/>
                    <a:pt x="94240" y="176212"/>
                    <a:pt x="96405" y="176212"/>
                  </a:cubicBezTo>
                  <a:close/>
                  <a:moveTo>
                    <a:pt x="32861" y="176212"/>
                  </a:moveTo>
                  <a:lnTo>
                    <a:pt x="66437" y="176212"/>
                  </a:lnTo>
                  <a:cubicBezTo>
                    <a:pt x="69295" y="176212"/>
                    <a:pt x="71081" y="178410"/>
                    <a:pt x="71081" y="180608"/>
                  </a:cubicBezTo>
                  <a:cubicBezTo>
                    <a:pt x="71081" y="183173"/>
                    <a:pt x="69295" y="185371"/>
                    <a:pt x="66437" y="185371"/>
                  </a:cubicBezTo>
                  <a:lnTo>
                    <a:pt x="32861" y="185371"/>
                  </a:lnTo>
                  <a:cubicBezTo>
                    <a:pt x="30718" y="185371"/>
                    <a:pt x="28575" y="183173"/>
                    <a:pt x="28575" y="180608"/>
                  </a:cubicBezTo>
                  <a:cubicBezTo>
                    <a:pt x="28575" y="178410"/>
                    <a:pt x="30718" y="176212"/>
                    <a:pt x="32861" y="176212"/>
                  </a:cubicBezTo>
                  <a:close/>
                  <a:moveTo>
                    <a:pt x="147129" y="141287"/>
                  </a:moveTo>
                  <a:lnTo>
                    <a:pt x="174780" y="141287"/>
                  </a:lnTo>
                  <a:cubicBezTo>
                    <a:pt x="176907" y="141287"/>
                    <a:pt x="179034" y="143485"/>
                    <a:pt x="179034" y="145683"/>
                  </a:cubicBezTo>
                  <a:cubicBezTo>
                    <a:pt x="179034" y="148248"/>
                    <a:pt x="176907" y="150446"/>
                    <a:pt x="174780" y="150446"/>
                  </a:cubicBezTo>
                  <a:lnTo>
                    <a:pt x="147129" y="150446"/>
                  </a:lnTo>
                  <a:cubicBezTo>
                    <a:pt x="144648" y="150446"/>
                    <a:pt x="142875" y="148248"/>
                    <a:pt x="142875" y="145683"/>
                  </a:cubicBezTo>
                  <a:cubicBezTo>
                    <a:pt x="142875" y="143485"/>
                    <a:pt x="144648" y="141287"/>
                    <a:pt x="147129" y="141287"/>
                  </a:cubicBezTo>
                  <a:close/>
                  <a:moveTo>
                    <a:pt x="32932" y="141287"/>
                  </a:moveTo>
                  <a:lnTo>
                    <a:pt x="117882" y="141287"/>
                  </a:lnTo>
                  <a:cubicBezTo>
                    <a:pt x="120060" y="141287"/>
                    <a:pt x="121875" y="143485"/>
                    <a:pt x="121875" y="145683"/>
                  </a:cubicBezTo>
                  <a:cubicBezTo>
                    <a:pt x="121875" y="148248"/>
                    <a:pt x="120060" y="150446"/>
                    <a:pt x="117882" y="150446"/>
                  </a:cubicBezTo>
                  <a:lnTo>
                    <a:pt x="32932" y="150446"/>
                  </a:lnTo>
                  <a:cubicBezTo>
                    <a:pt x="30753" y="150446"/>
                    <a:pt x="28575" y="148248"/>
                    <a:pt x="28575" y="145683"/>
                  </a:cubicBezTo>
                  <a:cubicBezTo>
                    <a:pt x="28575" y="143485"/>
                    <a:pt x="30753" y="141287"/>
                    <a:pt x="32932" y="141287"/>
                  </a:cubicBezTo>
                  <a:close/>
                  <a:moveTo>
                    <a:pt x="32890" y="104775"/>
                  </a:moveTo>
                  <a:lnTo>
                    <a:pt x="127089" y="104775"/>
                  </a:lnTo>
                  <a:cubicBezTo>
                    <a:pt x="129606" y="104775"/>
                    <a:pt x="131404" y="107061"/>
                    <a:pt x="131404" y="109347"/>
                  </a:cubicBezTo>
                  <a:cubicBezTo>
                    <a:pt x="131404" y="112014"/>
                    <a:pt x="129606" y="113919"/>
                    <a:pt x="127089" y="113919"/>
                  </a:cubicBezTo>
                  <a:lnTo>
                    <a:pt x="32890" y="113919"/>
                  </a:lnTo>
                  <a:cubicBezTo>
                    <a:pt x="30732" y="113919"/>
                    <a:pt x="28575" y="112014"/>
                    <a:pt x="28575" y="109347"/>
                  </a:cubicBezTo>
                  <a:cubicBezTo>
                    <a:pt x="28575" y="107061"/>
                    <a:pt x="30732" y="104775"/>
                    <a:pt x="32890" y="104775"/>
                  </a:cubicBezTo>
                  <a:close/>
                  <a:moveTo>
                    <a:pt x="161910" y="73926"/>
                  </a:moveTo>
                  <a:lnTo>
                    <a:pt x="161910" y="106021"/>
                  </a:lnTo>
                  <a:lnTo>
                    <a:pt x="194004" y="106021"/>
                  </a:lnTo>
                  <a:lnTo>
                    <a:pt x="161910" y="73926"/>
                  </a:lnTo>
                  <a:close/>
                  <a:moveTo>
                    <a:pt x="8654" y="67796"/>
                  </a:moveTo>
                  <a:lnTo>
                    <a:pt x="8654" y="282724"/>
                  </a:lnTo>
                  <a:lnTo>
                    <a:pt x="200134" y="282724"/>
                  </a:lnTo>
                  <a:lnTo>
                    <a:pt x="200134" y="114676"/>
                  </a:lnTo>
                  <a:lnTo>
                    <a:pt x="157583" y="114676"/>
                  </a:lnTo>
                  <a:cubicBezTo>
                    <a:pt x="155059" y="114676"/>
                    <a:pt x="153256" y="112873"/>
                    <a:pt x="153256" y="110349"/>
                  </a:cubicBezTo>
                  <a:lnTo>
                    <a:pt x="153256" y="67796"/>
                  </a:lnTo>
                  <a:lnTo>
                    <a:pt x="8654" y="67796"/>
                  </a:lnTo>
                  <a:close/>
                  <a:moveTo>
                    <a:pt x="38224" y="38225"/>
                  </a:moveTo>
                  <a:lnTo>
                    <a:pt x="38224" y="59141"/>
                  </a:lnTo>
                  <a:lnTo>
                    <a:pt x="157583" y="59141"/>
                  </a:lnTo>
                  <a:cubicBezTo>
                    <a:pt x="158665" y="59141"/>
                    <a:pt x="159747" y="59502"/>
                    <a:pt x="160468" y="60223"/>
                  </a:cubicBezTo>
                  <a:lnTo>
                    <a:pt x="207707" y="107103"/>
                  </a:lnTo>
                  <a:cubicBezTo>
                    <a:pt x="208789" y="108185"/>
                    <a:pt x="209149" y="109267"/>
                    <a:pt x="209149" y="110349"/>
                  </a:cubicBezTo>
                  <a:lnTo>
                    <a:pt x="209149" y="253514"/>
                  </a:lnTo>
                  <a:lnTo>
                    <a:pt x="229704" y="253514"/>
                  </a:lnTo>
                  <a:lnTo>
                    <a:pt x="229704" y="38225"/>
                  </a:lnTo>
                  <a:lnTo>
                    <a:pt x="38224" y="38225"/>
                  </a:lnTo>
                  <a:close/>
                  <a:moveTo>
                    <a:pt x="67433" y="8655"/>
                  </a:moveTo>
                  <a:lnTo>
                    <a:pt x="67433" y="29571"/>
                  </a:lnTo>
                  <a:lnTo>
                    <a:pt x="234031" y="29571"/>
                  </a:lnTo>
                  <a:cubicBezTo>
                    <a:pt x="236555" y="29571"/>
                    <a:pt x="238358" y="31374"/>
                    <a:pt x="238358" y="33898"/>
                  </a:cubicBezTo>
                  <a:lnTo>
                    <a:pt x="238358" y="223943"/>
                  </a:lnTo>
                  <a:lnTo>
                    <a:pt x="259273" y="223943"/>
                  </a:lnTo>
                  <a:lnTo>
                    <a:pt x="259273" y="8655"/>
                  </a:lnTo>
                  <a:lnTo>
                    <a:pt x="67433" y="8655"/>
                  </a:lnTo>
                  <a:close/>
                  <a:moveTo>
                    <a:pt x="63106" y="0"/>
                  </a:moveTo>
                  <a:lnTo>
                    <a:pt x="263600" y="0"/>
                  </a:lnTo>
                  <a:cubicBezTo>
                    <a:pt x="266125" y="0"/>
                    <a:pt x="267928" y="1803"/>
                    <a:pt x="267928" y="4327"/>
                  </a:cubicBezTo>
                  <a:lnTo>
                    <a:pt x="267928" y="228271"/>
                  </a:lnTo>
                  <a:cubicBezTo>
                    <a:pt x="267928" y="230795"/>
                    <a:pt x="266125" y="232598"/>
                    <a:pt x="263600" y="232598"/>
                  </a:cubicBezTo>
                  <a:lnTo>
                    <a:pt x="238358" y="232598"/>
                  </a:lnTo>
                  <a:lnTo>
                    <a:pt x="238358" y="257841"/>
                  </a:lnTo>
                  <a:cubicBezTo>
                    <a:pt x="238358" y="260005"/>
                    <a:pt x="236555" y="262169"/>
                    <a:pt x="234031" y="262169"/>
                  </a:cubicBezTo>
                  <a:lnTo>
                    <a:pt x="209149" y="262169"/>
                  </a:lnTo>
                  <a:lnTo>
                    <a:pt x="209149" y="287051"/>
                  </a:lnTo>
                  <a:cubicBezTo>
                    <a:pt x="209149" y="289576"/>
                    <a:pt x="206986" y="291740"/>
                    <a:pt x="204822" y="291740"/>
                  </a:cubicBezTo>
                  <a:lnTo>
                    <a:pt x="4327" y="291740"/>
                  </a:lnTo>
                  <a:cubicBezTo>
                    <a:pt x="1803" y="291740"/>
                    <a:pt x="0" y="289576"/>
                    <a:pt x="0" y="287051"/>
                  </a:cubicBezTo>
                  <a:lnTo>
                    <a:pt x="0" y="63469"/>
                  </a:lnTo>
                  <a:cubicBezTo>
                    <a:pt x="0" y="60944"/>
                    <a:pt x="1803" y="59141"/>
                    <a:pt x="4327" y="59141"/>
                  </a:cubicBezTo>
                  <a:lnTo>
                    <a:pt x="29209" y="59141"/>
                  </a:lnTo>
                  <a:lnTo>
                    <a:pt x="29209" y="33898"/>
                  </a:lnTo>
                  <a:cubicBezTo>
                    <a:pt x="29209" y="31374"/>
                    <a:pt x="31373" y="29571"/>
                    <a:pt x="33536" y="29571"/>
                  </a:cubicBezTo>
                  <a:lnTo>
                    <a:pt x="58778" y="29571"/>
                  </a:lnTo>
                  <a:lnTo>
                    <a:pt x="58778" y="4327"/>
                  </a:lnTo>
                  <a:cubicBezTo>
                    <a:pt x="58778" y="1803"/>
                    <a:pt x="60942" y="0"/>
                    <a:pt x="63106" y="0"/>
                  </a:cubicBezTo>
                  <a:close/>
                </a:path>
              </a:pathLst>
            </a:custGeom>
            <a:solidFill>
              <a:schemeClr val="accent4"/>
            </a:solidFill>
            <a:ln>
              <a:noFill/>
            </a:ln>
          </p:spPr>
          <p:txBody>
            <a:bodyPr anchor="ctr"/>
            <a:lstStyle/>
            <a:p>
              <a:endParaRPr lang="en-GB" sz="567" dirty="0"/>
            </a:p>
          </p:txBody>
        </p:sp>
        <p:sp>
          <p:nvSpPr>
            <p:cNvPr id="82" name="Freeform 957">
              <a:extLst>
                <a:ext uri="{FF2B5EF4-FFF2-40B4-BE49-F238E27FC236}">
                  <a16:creationId xmlns:a16="http://schemas.microsoft.com/office/drawing/2014/main" xmlns="" id="{8B412C99-D2E7-4252-876F-182DF9626A1B}"/>
                </a:ext>
              </a:extLst>
            </p:cNvPr>
            <p:cNvSpPr>
              <a:spLocks noChangeAspect="1"/>
            </p:cNvSpPr>
            <p:nvPr/>
          </p:nvSpPr>
          <p:spPr bwMode="auto">
            <a:xfrm>
              <a:off x="5486336" y="2548959"/>
              <a:ext cx="562173" cy="563861"/>
            </a:xfrm>
            <a:custGeom>
              <a:avLst/>
              <a:gdLst>
                <a:gd name="T0" fmla="*/ 4330545 w 291740"/>
                <a:gd name="T1" fmla="*/ 9877882 h 291740"/>
                <a:gd name="T2" fmla="*/ 6134942 w 291740"/>
                <a:gd name="T3" fmla="*/ 9877882 h 291740"/>
                <a:gd name="T4" fmla="*/ 4704280 w 291740"/>
                <a:gd name="T5" fmla="*/ 9302219 h 291740"/>
                <a:gd name="T6" fmla="*/ 5320240 w 291740"/>
                <a:gd name="T7" fmla="*/ 6436778 h 291740"/>
                <a:gd name="T8" fmla="*/ 9475196 w 291740"/>
                <a:gd name="T9" fmla="*/ 4895570 h 291740"/>
                <a:gd name="T10" fmla="*/ 9475196 w 291740"/>
                <a:gd name="T11" fmla="*/ 6495094 h 291740"/>
                <a:gd name="T12" fmla="*/ 9475196 w 291740"/>
                <a:gd name="T13" fmla="*/ 4895570 h 291740"/>
                <a:gd name="T14" fmla="*/ 1178394 w 291740"/>
                <a:gd name="T15" fmla="*/ 6337783 h 291740"/>
                <a:gd name="T16" fmla="*/ 851020 w 291740"/>
                <a:gd name="T17" fmla="*/ 5052884 h 291740"/>
                <a:gd name="T18" fmla="*/ 8828669 w 291740"/>
                <a:gd name="T19" fmla="*/ 4435223 h 291740"/>
                <a:gd name="T20" fmla="*/ 9215331 w 291740"/>
                <a:gd name="T21" fmla="*/ 7261222 h 291740"/>
                <a:gd name="T22" fmla="*/ 9215331 w 291740"/>
                <a:gd name="T23" fmla="*/ 4160474 h 291740"/>
                <a:gd name="T24" fmla="*/ 322171 w 291740"/>
                <a:gd name="T25" fmla="*/ 5076318 h 291740"/>
                <a:gd name="T26" fmla="*/ 1430630 w 291740"/>
                <a:gd name="T27" fmla="*/ 7261222 h 291740"/>
                <a:gd name="T28" fmla="*/ 1430630 w 291740"/>
                <a:gd name="T29" fmla="*/ 4160474 h 291740"/>
                <a:gd name="T30" fmla="*/ 6194548 w 291740"/>
                <a:gd name="T31" fmla="*/ 3996485 h 291740"/>
                <a:gd name="T32" fmla="*/ 5484380 w 291740"/>
                <a:gd name="T33" fmla="*/ 5475601 h 291740"/>
                <a:gd name="T34" fmla="*/ 5161510 w 291740"/>
                <a:gd name="T35" fmla="*/ 5345913 h 291740"/>
                <a:gd name="T36" fmla="*/ 5458517 w 291740"/>
                <a:gd name="T37" fmla="*/ 3646150 h 291740"/>
                <a:gd name="T38" fmla="*/ 4580464 w 291740"/>
                <a:gd name="T39" fmla="*/ 4372777 h 291740"/>
                <a:gd name="T40" fmla="*/ 5535988 w 291740"/>
                <a:gd name="T41" fmla="*/ 3334782 h 291740"/>
                <a:gd name="T42" fmla="*/ 4162488 w 291740"/>
                <a:gd name="T43" fmla="*/ 6781633 h 291740"/>
                <a:gd name="T44" fmla="*/ 6148334 w 291740"/>
                <a:gd name="T45" fmla="*/ 6820739 h 291740"/>
                <a:gd name="T46" fmla="*/ 7166969 w 291740"/>
                <a:gd name="T47" fmla="*/ 2617100 h 291740"/>
                <a:gd name="T48" fmla="*/ 7321722 w 291740"/>
                <a:gd name="T49" fmla="*/ 2303805 h 291740"/>
                <a:gd name="T50" fmla="*/ 7321722 w 291740"/>
                <a:gd name="T51" fmla="*/ 7107997 h 291740"/>
                <a:gd name="T52" fmla="*/ 5219847 w 291740"/>
                <a:gd name="T53" fmla="*/ 8165383 h 291740"/>
                <a:gd name="T54" fmla="*/ 3105064 w 291740"/>
                <a:gd name="T55" fmla="*/ 7107997 h 291740"/>
                <a:gd name="T56" fmla="*/ 3105064 w 291740"/>
                <a:gd name="T57" fmla="*/ 2303805 h 291740"/>
                <a:gd name="T58" fmla="*/ 9627699 w 291740"/>
                <a:gd name="T59" fmla="*/ 3153089 h 291740"/>
                <a:gd name="T60" fmla="*/ 10426829 w 291740"/>
                <a:gd name="T61" fmla="*/ 6358493 h 291740"/>
                <a:gd name="T62" fmla="*/ 4704280 w 291740"/>
                <a:gd name="T63" fmla="*/ 10584379 h 291740"/>
                <a:gd name="T64" fmla="*/ 4704280 w 291740"/>
                <a:gd name="T65" fmla="*/ 8975144 h 291740"/>
                <a:gd name="T66" fmla="*/ 6457158 w 291740"/>
                <a:gd name="T67" fmla="*/ 9877882 h 291740"/>
                <a:gd name="T68" fmla="*/ 9305519 w 291740"/>
                <a:gd name="T69" fmla="*/ 7588302 h 291740"/>
                <a:gd name="T70" fmla="*/ 8519340 w 291740"/>
                <a:gd name="T71" fmla="*/ 6999542 h 291740"/>
                <a:gd name="T72" fmla="*/ 9215331 w 291740"/>
                <a:gd name="T73" fmla="*/ 3846450 h 291740"/>
                <a:gd name="T74" fmla="*/ 6495837 w 291740"/>
                <a:gd name="T75" fmla="*/ 314069 h 291740"/>
                <a:gd name="T76" fmla="*/ 1108362 w 291740"/>
                <a:gd name="T77" fmla="*/ 3859558 h 291740"/>
                <a:gd name="T78" fmla="*/ 1997660 w 291740"/>
                <a:gd name="T79" fmla="*/ 4435223 h 291740"/>
                <a:gd name="T80" fmla="*/ 1211520 w 291740"/>
                <a:gd name="T81" fmla="*/ 7588302 h 291740"/>
                <a:gd name="T82" fmla="*/ 799153 w 291740"/>
                <a:gd name="T83" fmla="*/ 3924955 h 291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1740" h="291740">
                  <a:moveTo>
                    <a:pt x="131625" y="256399"/>
                  </a:moveTo>
                  <a:cubicBezTo>
                    <a:pt x="125855" y="256399"/>
                    <a:pt x="121167" y="261087"/>
                    <a:pt x="121167" y="266496"/>
                  </a:cubicBezTo>
                  <a:lnTo>
                    <a:pt x="121167" y="272266"/>
                  </a:lnTo>
                  <a:cubicBezTo>
                    <a:pt x="121167" y="278036"/>
                    <a:pt x="125855" y="282724"/>
                    <a:pt x="131625" y="282724"/>
                  </a:cubicBezTo>
                  <a:lnTo>
                    <a:pt x="161557" y="282724"/>
                  </a:lnTo>
                  <a:cubicBezTo>
                    <a:pt x="167327" y="282724"/>
                    <a:pt x="171654" y="278036"/>
                    <a:pt x="171654" y="272266"/>
                  </a:cubicBezTo>
                  <a:lnTo>
                    <a:pt x="171654" y="266496"/>
                  </a:lnTo>
                  <a:cubicBezTo>
                    <a:pt x="171654" y="261087"/>
                    <a:pt x="167327" y="256399"/>
                    <a:pt x="161557" y="256399"/>
                  </a:cubicBezTo>
                  <a:lnTo>
                    <a:pt x="131625" y="256399"/>
                  </a:lnTo>
                  <a:close/>
                  <a:moveTo>
                    <a:pt x="148858" y="168275"/>
                  </a:moveTo>
                  <a:cubicBezTo>
                    <a:pt x="151423" y="168275"/>
                    <a:pt x="153621" y="170180"/>
                    <a:pt x="153621" y="172847"/>
                  </a:cubicBezTo>
                  <a:cubicBezTo>
                    <a:pt x="153621" y="175514"/>
                    <a:pt x="151423" y="177419"/>
                    <a:pt x="148858" y="177419"/>
                  </a:cubicBezTo>
                  <a:cubicBezTo>
                    <a:pt x="146660" y="177419"/>
                    <a:pt x="144462" y="175514"/>
                    <a:pt x="144462" y="172847"/>
                  </a:cubicBezTo>
                  <a:cubicBezTo>
                    <a:pt x="144462" y="170180"/>
                    <a:pt x="146660" y="168275"/>
                    <a:pt x="148858" y="168275"/>
                  </a:cubicBezTo>
                  <a:close/>
                  <a:moveTo>
                    <a:pt x="265113" y="134937"/>
                  </a:moveTo>
                  <a:cubicBezTo>
                    <a:pt x="267311" y="134937"/>
                    <a:pt x="269509" y="136744"/>
                    <a:pt x="269509" y="139274"/>
                  </a:cubicBezTo>
                  <a:lnTo>
                    <a:pt x="269509" y="174689"/>
                  </a:lnTo>
                  <a:cubicBezTo>
                    <a:pt x="269509" y="177219"/>
                    <a:pt x="267311" y="179026"/>
                    <a:pt x="265113" y="179026"/>
                  </a:cubicBezTo>
                  <a:cubicBezTo>
                    <a:pt x="262548" y="179026"/>
                    <a:pt x="260350" y="177219"/>
                    <a:pt x="260350" y="174689"/>
                  </a:cubicBezTo>
                  <a:lnTo>
                    <a:pt x="260350" y="139274"/>
                  </a:lnTo>
                  <a:cubicBezTo>
                    <a:pt x="260350" y="136744"/>
                    <a:pt x="262548" y="134937"/>
                    <a:pt x="265113" y="134937"/>
                  </a:cubicBezTo>
                  <a:close/>
                  <a:moveTo>
                    <a:pt x="28574" y="134937"/>
                  </a:moveTo>
                  <a:cubicBezTo>
                    <a:pt x="31139" y="134937"/>
                    <a:pt x="32970" y="136744"/>
                    <a:pt x="32970" y="139274"/>
                  </a:cubicBezTo>
                  <a:lnTo>
                    <a:pt x="32970" y="174689"/>
                  </a:lnTo>
                  <a:cubicBezTo>
                    <a:pt x="32970" y="177219"/>
                    <a:pt x="31139" y="179026"/>
                    <a:pt x="28574" y="179026"/>
                  </a:cubicBezTo>
                  <a:cubicBezTo>
                    <a:pt x="26010" y="179026"/>
                    <a:pt x="23812" y="177219"/>
                    <a:pt x="23812" y="174689"/>
                  </a:cubicBezTo>
                  <a:lnTo>
                    <a:pt x="23812" y="139274"/>
                  </a:lnTo>
                  <a:cubicBezTo>
                    <a:pt x="23812" y="136744"/>
                    <a:pt x="26010" y="134937"/>
                    <a:pt x="28574" y="134937"/>
                  </a:cubicBezTo>
                  <a:close/>
                  <a:moveTo>
                    <a:pt x="254596" y="114676"/>
                  </a:moveTo>
                  <a:cubicBezTo>
                    <a:pt x="250269" y="114676"/>
                    <a:pt x="247023" y="118282"/>
                    <a:pt x="247023" y="122249"/>
                  </a:cubicBezTo>
                  <a:lnTo>
                    <a:pt x="247023" y="192930"/>
                  </a:lnTo>
                  <a:cubicBezTo>
                    <a:pt x="247023" y="196897"/>
                    <a:pt x="250269" y="200143"/>
                    <a:pt x="254596" y="200143"/>
                  </a:cubicBezTo>
                  <a:lnTo>
                    <a:pt x="257842" y="200143"/>
                  </a:lnTo>
                  <a:cubicBezTo>
                    <a:pt x="271545" y="200143"/>
                    <a:pt x="282724" y="188964"/>
                    <a:pt x="282724" y="175260"/>
                  </a:cubicBezTo>
                  <a:lnTo>
                    <a:pt x="282724" y="139919"/>
                  </a:lnTo>
                  <a:cubicBezTo>
                    <a:pt x="282724" y="126216"/>
                    <a:pt x="271545" y="114676"/>
                    <a:pt x="257842" y="114676"/>
                  </a:cubicBezTo>
                  <a:lnTo>
                    <a:pt x="254596" y="114676"/>
                  </a:lnTo>
                  <a:close/>
                  <a:moveTo>
                    <a:pt x="33898" y="114676"/>
                  </a:moveTo>
                  <a:cubicBezTo>
                    <a:pt x="20194" y="114676"/>
                    <a:pt x="9015" y="126216"/>
                    <a:pt x="9015" y="139919"/>
                  </a:cubicBezTo>
                  <a:lnTo>
                    <a:pt x="9015" y="175260"/>
                  </a:lnTo>
                  <a:cubicBezTo>
                    <a:pt x="9015" y="188964"/>
                    <a:pt x="20194" y="200143"/>
                    <a:pt x="33898" y="200143"/>
                  </a:cubicBezTo>
                  <a:lnTo>
                    <a:pt x="40028" y="200143"/>
                  </a:lnTo>
                  <a:cubicBezTo>
                    <a:pt x="43995" y="200143"/>
                    <a:pt x="47241" y="196897"/>
                    <a:pt x="47241" y="192930"/>
                  </a:cubicBezTo>
                  <a:lnTo>
                    <a:pt x="47241" y="122249"/>
                  </a:lnTo>
                  <a:cubicBezTo>
                    <a:pt x="47241" y="118282"/>
                    <a:pt x="43995" y="114676"/>
                    <a:pt x="40028" y="114676"/>
                  </a:cubicBezTo>
                  <a:lnTo>
                    <a:pt x="33898" y="114676"/>
                  </a:lnTo>
                  <a:close/>
                  <a:moveTo>
                    <a:pt x="154896" y="91917"/>
                  </a:moveTo>
                  <a:cubicBezTo>
                    <a:pt x="163928" y="94063"/>
                    <a:pt x="171515" y="101216"/>
                    <a:pt x="173322" y="110156"/>
                  </a:cubicBezTo>
                  <a:cubicBezTo>
                    <a:pt x="175851" y="122316"/>
                    <a:pt x="169709" y="134475"/>
                    <a:pt x="158509" y="139124"/>
                  </a:cubicBezTo>
                  <a:cubicBezTo>
                    <a:pt x="155257" y="140197"/>
                    <a:pt x="153451" y="143773"/>
                    <a:pt x="153451" y="147350"/>
                  </a:cubicBezTo>
                  <a:lnTo>
                    <a:pt x="153451" y="150926"/>
                  </a:lnTo>
                  <a:cubicBezTo>
                    <a:pt x="153451" y="153429"/>
                    <a:pt x="151283" y="155217"/>
                    <a:pt x="148754" y="155217"/>
                  </a:cubicBezTo>
                  <a:cubicBezTo>
                    <a:pt x="146586" y="155217"/>
                    <a:pt x="144418" y="153429"/>
                    <a:pt x="144418" y="150926"/>
                  </a:cubicBezTo>
                  <a:lnTo>
                    <a:pt x="144418" y="147350"/>
                  </a:lnTo>
                  <a:cubicBezTo>
                    <a:pt x="144418" y="140197"/>
                    <a:pt x="148754" y="133760"/>
                    <a:pt x="155257" y="130899"/>
                  </a:cubicBezTo>
                  <a:cubicBezTo>
                    <a:pt x="162483" y="128038"/>
                    <a:pt x="166457" y="120170"/>
                    <a:pt x="164651" y="112302"/>
                  </a:cubicBezTo>
                  <a:cubicBezTo>
                    <a:pt x="163206" y="106580"/>
                    <a:pt x="158509" y="101931"/>
                    <a:pt x="152728" y="100500"/>
                  </a:cubicBezTo>
                  <a:cubicBezTo>
                    <a:pt x="147670" y="99428"/>
                    <a:pt x="142612" y="100500"/>
                    <a:pt x="138999" y="103361"/>
                  </a:cubicBezTo>
                  <a:cubicBezTo>
                    <a:pt x="135025" y="106580"/>
                    <a:pt x="132857" y="111229"/>
                    <a:pt x="132857" y="116236"/>
                  </a:cubicBezTo>
                  <a:cubicBezTo>
                    <a:pt x="132857" y="118739"/>
                    <a:pt x="130689" y="120528"/>
                    <a:pt x="128160" y="120528"/>
                  </a:cubicBezTo>
                  <a:cubicBezTo>
                    <a:pt x="125631" y="120528"/>
                    <a:pt x="123825" y="118739"/>
                    <a:pt x="123825" y="116236"/>
                  </a:cubicBezTo>
                  <a:cubicBezTo>
                    <a:pt x="123825" y="108726"/>
                    <a:pt x="127076" y="101573"/>
                    <a:pt x="133218" y="96924"/>
                  </a:cubicBezTo>
                  <a:cubicBezTo>
                    <a:pt x="139360" y="91917"/>
                    <a:pt x="147309" y="90487"/>
                    <a:pt x="154896" y="91917"/>
                  </a:cubicBezTo>
                  <a:close/>
                  <a:moveTo>
                    <a:pt x="91209" y="72136"/>
                  </a:moveTo>
                  <a:lnTo>
                    <a:pt x="91209" y="186923"/>
                  </a:lnTo>
                  <a:lnTo>
                    <a:pt x="116465" y="186923"/>
                  </a:lnTo>
                  <a:cubicBezTo>
                    <a:pt x="117547" y="186923"/>
                    <a:pt x="118629" y="187283"/>
                    <a:pt x="119351" y="188002"/>
                  </a:cubicBezTo>
                  <a:lnTo>
                    <a:pt x="146050" y="214270"/>
                  </a:lnTo>
                  <a:lnTo>
                    <a:pt x="172028" y="188002"/>
                  </a:lnTo>
                  <a:cubicBezTo>
                    <a:pt x="173110" y="187283"/>
                    <a:pt x="174192" y="186923"/>
                    <a:pt x="175275" y="186923"/>
                  </a:cubicBezTo>
                  <a:lnTo>
                    <a:pt x="200530" y="186923"/>
                  </a:lnTo>
                  <a:lnTo>
                    <a:pt x="200530" y="72136"/>
                  </a:lnTo>
                  <a:lnTo>
                    <a:pt x="91209" y="72136"/>
                  </a:lnTo>
                  <a:close/>
                  <a:moveTo>
                    <a:pt x="86879" y="63500"/>
                  </a:moveTo>
                  <a:lnTo>
                    <a:pt x="204860" y="63500"/>
                  </a:lnTo>
                  <a:cubicBezTo>
                    <a:pt x="207025" y="63500"/>
                    <a:pt x="209189" y="65299"/>
                    <a:pt x="209189" y="67818"/>
                  </a:cubicBezTo>
                  <a:lnTo>
                    <a:pt x="209189" y="191241"/>
                  </a:lnTo>
                  <a:cubicBezTo>
                    <a:pt x="209189" y="193760"/>
                    <a:pt x="207025" y="195919"/>
                    <a:pt x="204860" y="195919"/>
                  </a:cubicBezTo>
                  <a:lnTo>
                    <a:pt x="177079" y="195919"/>
                  </a:lnTo>
                  <a:lnTo>
                    <a:pt x="148937" y="223986"/>
                  </a:lnTo>
                  <a:cubicBezTo>
                    <a:pt x="148215" y="224705"/>
                    <a:pt x="146772" y="225065"/>
                    <a:pt x="146050" y="225065"/>
                  </a:cubicBezTo>
                  <a:cubicBezTo>
                    <a:pt x="144607" y="225065"/>
                    <a:pt x="143524" y="224705"/>
                    <a:pt x="142803" y="223986"/>
                  </a:cubicBezTo>
                  <a:lnTo>
                    <a:pt x="114661" y="195919"/>
                  </a:lnTo>
                  <a:lnTo>
                    <a:pt x="86879" y="195919"/>
                  </a:lnTo>
                  <a:cubicBezTo>
                    <a:pt x="84354" y="195919"/>
                    <a:pt x="82550" y="193760"/>
                    <a:pt x="82550" y="191241"/>
                  </a:cubicBezTo>
                  <a:lnTo>
                    <a:pt x="82550" y="67818"/>
                  </a:lnTo>
                  <a:cubicBezTo>
                    <a:pt x="82550" y="65299"/>
                    <a:pt x="84354" y="63500"/>
                    <a:pt x="86879" y="63500"/>
                  </a:cubicBezTo>
                  <a:close/>
                  <a:moveTo>
                    <a:pt x="110349" y="0"/>
                  </a:moveTo>
                  <a:lnTo>
                    <a:pt x="181751" y="0"/>
                  </a:lnTo>
                  <a:cubicBezTo>
                    <a:pt x="230074" y="0"/>
                    <a:pt x="269381" y="38947"/>
                    <a:pt x="269381" y="86909"/>
                  </a:cubicBezTo>
                  <a:lnTo>
                    <a:pt x="269381" y="108185"/>
                  </a:lnTo>
                  <a:cubicBezTo>
                    <a:pt x="282364" y="112873"/>
                    <a:pt x="291740" y="125134"/>
                    <a:pt x="291740" y="139919"/>
                  </a:cubicBezTo>
                  <a:lnTo>
                    <a:pt x="291740" y="175260"/>
                  </a:lnTo>
                  <a:cubicBezTo>
                    <a:pt x="291740" y="190045"/>
                    <a:pt x="282364" y="202306"/>
                    <a:pt x="269381" y="206994"/>
                  </a:cubicBezTo>
                  <a:cubicBezTo>
                    <a:pt x="267939" y="253875"/>
                    <a:pt x="229353" y="291740"/>
                    <a:pt x="181751" y="291740"/>
                  </a:cubicBezTo>
                  <a:lnTo>
                    <a:pt x="131625" y="291740"/>
                  </a:lnTo>
                  <a:cubicBezTo>
                    <a:pt x="120807" y="291740"/>
                    <a:pt x="112512" y="283085"/>
                    <a:pt x="112512" y="272266"/>
                  </a:cubicBezTo>
                  <a:lnTo>
                    <a:pt x="112512" y="266496"/>
                  </a:lnTo>
                  <a:cubicBezTo>
                    <a:pt x="112512" y="256038"/>
                    <a:pt x="120807" y="247384"/>
                    <a:pt x="131625" y="247384"/>
                  </a:cubicBezTo>
                  <a:lnTo>
                    <a:pt x="161557" y="247384"/>
                  </a:lnTo>
                  <a:cubicBezTo>
                    <a:pt x="172015" y="247384"/>
                    <a:pt x="180670" y="256038"/>
                    <a:pt x="180670" y="266496"/>
                  </a:cubicBezTo>
                  <a:lnTo>
                    <a:pt x="180670" y="272266"/>
                  </a:lnTo>
                  <a:cubicBezTo>
                    <a:pt x="180670" y="276233"/>
                    <a:pt x="179588" y="279839"/>
                    <a:pt x="177785" y="282724"/>
                  </a:cubicBezTo>
                  <a:lnTo>
                    <a:pt x="181751" y="282724"/>
                  </a:lnTo>
                  <a:cubicBezTo>
                    <a:pt x="223583" y="282724"/>
                    <a:pt x="258202" y="249908"/>
                    <a:pt x="260366" y="209158"/>
                  </a:cubicBezTo>
                  <a:cubicBezTo>
                    <a:pt x="259645" y="209158"/>
                    <a:pt x="258563" y="209158"/>
                    <a:pt x="257842" y="209158"/>
                  </a:cubicBezTo>
                  <a:lnTo>
                    <a:pt x="254596" y="209158"/>
                  </a:lnTo>
                  <a:cubicBezTo>
                    <a:pt x="245581" y="209158"/>
                    <a:pt x="238368" y="201946"/>
                    <a:pt x="238368" y="192930"/>
                  </a:cubicBezTo>
                  <a:lnTo>
                    <a:pt x="238368" y="122249"/>
                  </a:lnTo>
                  <a:cubicBezTo>
                    <a:pt x="238368" y="113234"/>
                    <a:pt x="245581" y="106021"/>
                    <a:pt x="254596" y="106021"/>
                  </a:cubicBezTo>
                  <a:lnTo>
                    <a:pt x="257842" y="106021"/>
                  </a:lnTo>
                  <a:cubicBezTo>
                    <a:pt x="258923" y="106021"/>
                    <a:pt x="259645" y="106382"/>
                    <a:pt x="260366" y="106382"/>
                  </a:cubicBezTo>
                  <a:lnTo>
                    <a:pt x="260366" y="86909"/>
                  </a:lnTo>
                  <a:cubicBezTo>
                    <a:pt x="260366" y="43995"/>
                    <a:pt x="225386" y="8655"/>
                    <a:pt x="181751" y="8655"/>
                  </a:cubicBezTo>
                  <a:lnTo>
                    <a:pt x="110349" y="8655"/>
                  </a:lnTo>
                  <a:cubicBezTo>
                    <a:pt x="66714" y="8655"/>
                    <a:pt x="31013" y="43995"/>
                    <a:pt x="31013" y="86909"/>
                  </a:cubicBezTo>
                  <a:lnTo>
                    <a:pt x="31013" y="106382"/>
                  </a:lnTo>
                  <a:cubicBezTo>
                    <a:pt x="32455" y="106382"/>
                    <a:pt x="33177" y="106021"/>
                    <a:pt x="33898" y="106021"/>
                  </a:cubicBezTo>
                  <a:lnTo>
                    <a:pt x="40028" y="106021"/>
                  </a:lnTo>
                  <a:cubicBezTo>
                    <a:pt x="48683" y="106021"/>
                    <a:pt x="55895" y="113234"/>
                    <a:pt x="55895" y="122249"/>
                  </a:cubicBezTo>
                  <a:lnTo>
                    <a:pt x="55895" y="192930"/>
                  </a:lnTo>
                  <a:cubicBezTo>
                    <a:pt x="55895" y="201946"/>
                    <a:pt x="48683" y="209158"/>
                    <a:pt x="40028" y="209158"/>
                  </a:cubicBezTo>
                  <a:lnTo>
                    <a:pt x="33898" y="209158"/>
                  </a:lnTo>
                  <a:cubicBezTo>
                    <a:pt x="15146" y="209158"/>
                    <a:pt x="0" y="194012"/>
                    <a:pt x="0" y="175260"/>
                  </a:cubicBezTo>
                  <a:lnTo>
                    <a:pt x="0" y="139919"/>
                  </a:lnTo>
                  <a:cubicBezTo>
                    <a:pt x="0" y="125134"/>
                    <a:pt x="9376" y="112873"/>
                    <a:pt x="22358" y="108185"/>
                  </a:cubicBezTo>
                  <a:lnTo>
                    <a:pt x="22358" y="86909"/>
                  </a:lnTo>
                  <a:cubicBezTo>
                    <a:pt x="22358" y="38947"/>
                    <a:pt x="62026" y="0"/>
                    <a:pt x="110349" y="0"/>
                  </a:cubicBezTo>
                  <a:close/>
                </a:path>
              </a:pathLst>
            </a:custGeom>
            <a:solidFill>
              <a:srgbClr val="4472C4"/>
            </a:solidFill>
            <a:ln>
              <a:noFill/>
            </a:ln>
          </p:spPr>
          <p:txBody>
            <a:bodyPr anchor="ctr"/>
            <a:lstStyle/>
            <a:p>
              <a:endParaRPr lang="en-GB" sz="567" dirty="0"/>
            </a:p>
          </p:txBody>
        </p:sp>
      </p:grpSp>
    </p:spTree>
    <p:extLst>
      <p:ext uri="{BB962C8B-B14F-4D97-AF65-F5344CB8AC3E}">
        <p14:creationId xmlns:p14="http://schemas.microsoft.com/office/powerpoint/2010/main" val="1306482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450869" y="2637864"/>
            <a:ext cx="9821959" cy="1582271"/>
          </a:xfrm>
        </p:spPr>
        <p:txBody>
          <a:bodyPr/>
          <a:lstStyle/>
          <a:p>
            <a:r>
              <a:rPr lang="en-GB" dirty="0"/>
              <a:t>Motivating Employees in Crisis</a:t>
            </a:r>
          </a:p>
          <a:p>
            <a:r>
              <a:rPr lang="en-GB" sz="2000" dirty="0"/>
              <a:t>Motivation is a state-of-mind, filled with energy and enthusiasm, which drives a person to work in a certain way to achieve desired goals. Motivation is a force which pushes a person to work with high level of commitment and focus even if things are against him. Motivation translates into a certain kind of human behaviour. </a:t>
            </a:r>
          </a:p>
        </p:txBody>
      </p:sp>
    </p:spTree>
    <p:extLst>
      <p:ext uri="{BB962C8B-B14F-4D97-AF65-F5344CB8AC3E}">
        <p14:creationId xmlns:p14="http://schemas.microsoft.com/office/powerpoint/2010/main" val="1127766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A3440D2-F7CE-C04F-9A86-41D41B1FE9F6}"/>
              </a:ext>
            </a:extLst>
          </p:cNvPr>
          <p:cNvSpPr/>
          <p:nvPr/>
        </p:nvSpPr>
        <p:spPr>
          <a:xfrm>
            <a:off x="8383979" y="6080166"/>
            <a:ext cx="3587373" cy="687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78291" y="503084"/>
            <a:ext cx="8852375" cy="697353"/>
          </a:xfrm>
        </p:spPr>
        <p:txBody>
          <a:bodyPr>
            <a:normAutofit/>
          </a:bodyPr>
          <a:lstStyle/>
          <a:p>
            <a:r>
              <a:rPr lang="en-GB" dirty="0"/>
              <a:t>What are the three elements of Motivation ?</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8996" y="1787191"/>
            <a:ext cx="3866168" cy="560440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900" dirty="0">
                <a:solidFill>
                  <a:srgbClr val="245473"/>
                </a:solidFill>
                <a:latin typeface="+mj-lt"/>
              </a:rPr>
              <a:t>It is easy to see that some individuals are more motivated than others.  However, the reasons for that motivation are more difficult to determine.  When defining motivation it is important to look at the interaction between the individual and the situation.  There are three key elements that help us define motivation.  The first is intensity or how hard the person tries to accomplish the task.  The second element is direction and that is the effort that is channelled toward organizational goals.  The final element is persistency or how long a person can maintain the effort.</a:t>
            </a:r>
          </a:p>
          <a:p>
            <a:pPr algn="l">
              <a:lnSpc>
                <a:spcPts val="1500"/>
              </a:lnSpc>
              <a:spcBef>
                <a:spcPts val="600"/>
              </a:spcBef>
            </a:pPr>
            <a:endParaRPr lang="en-GB" altLang="de-DE" sz="1900" dirty="0">
              <a:latin typeface="+mj-lt"/>
            </a:endParaRPr>
          </a:p>
          <a:p>
            <a:pPr algn="l">
              <a:lnSpc>
                <a:spcPts val="1500"/>
              </a:lnSpc>
              <a:spcBef>
                <a:spcPts val="600"/>
              </a:spcBef>
            </a:pPr>
            <a:endParaRPr lang="en-GB" sz="1800" dirty="0">
              <a:latin typeface="+mj-lt"/>
              <a:sym typeface="Wingdings" panose="05000000000000000000" pitchFamily="2" charset="2"/>
            </a:endParaRPr>
          </a:p>
        </p:txBody>
      </p:sp>
      <p:sp>
        <p:nvSpPr>
          <p:cNvPr id="39" name="Freeform 10">
            <a:extLst>
              <a:ext uri="{FF2B5EF4-FFF2-40B4-BE49-F238E27FC236}">
                <a16:creationId xmlns:a16="http://schemas.microsoft.com/office/drawing/2014/main" xmlns="" id="{097E79A7-B1E8-4FC9-8195-5855C6E95A6C}"/>
              </a:ext>
            </a:extLst>
          </p:cNvPr>
          <p:cNvSpPr>
            <a:spLocks noChangeArrowheads="1"/>
          </p:cNvSpPr>
          <p:nvPr/>
        </p:nvSpPr>
        <p:spPr bwMode="auto">
          <a:xfrm>
            <a:off x="6884154" y="3266266"/>
            <a:ext cx="2043027" cy="2043027"/>
          </a:xfrm>
          <a:custGeom>
            <a:avLst/>
            <a:gdLst>
              <a:gd name="T0" fmla="*/ 0 w 8337"/>
              <a:gd name="T1" fmla="*/ 4168 h 8337"/>
              <a:gd name="T2" fmla="*/ 4169 w 8337"/>
              <a:gd name="T3" fmla="*/ 0 h 8337"/>
              <a:gd name="T4" fmla="*/ 4169 w 8337"/>
              <a:gd name="T5" fmla="*/ 0 h 8337"/>
              <a:gd name="T6" fmla="*/ 4169 w 8337"/>
              <a:gd name="T7" fmla="*/ 0 h 8337"/>
              <a:gd name="T8" fmla="*/ 8336 w 8337"/>
              <a:gd name="T9" fmla="*/ 4168 h 8337"/>
              <a:gd name="T10" fmla="*/ 8336 w 8337"/>
              <a:gd name="T11" fmla="*/ 4168 h 8337"/>
              <a:gd name="T12" fmla="*/ 8336 w 8337"/>
              <a:gd name="T13" fmla="*/ 4168 h 8337"/>
              <a:gd name="T14" fmla="*/ 4169 w 8337"/>
              <a:gd name="T15" fmla="*/ 8336 h 8337"/>
              <a:gd name="T16" fmla="*/ 4169 w 8337"/>
              <a:gd name="T17" fmla="*/ 8336 h 8337"/>
              <a:gd name="T18" fmla="*/ 4169 w 8337"/>
              <a:gd name="T19" fmla="*/ 8336 h 8337"/>
              <a:gd name="T20" fmla="*/ 0 w 8337"/>
              <a:gd name="T21" fmla="*/ 4168 h 8337"/>
              <a:gd name="T22" fmla="*/ 0 w 8337"/>
              <a:gd name="T23" fmla="*/ 4168 h 8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37" h="8337">
                <a:moveTo>
                  <a:pt x="0" y="4168"/>
                </a:moveTo>
                <a:cubicBezTo>
                  <a:pt x="0" y="1866"/>
                  <a:pt x="1866" y="0"/>
                  <a:pt x="4169" y="0"/>
                </a:cubicBezTo>
                <a:lnTo>
                  <a:pt x="4169" y="0"/>
                </a:lnTo>
                <a:lnTo>
                  <a:pt x="4169" y="0"/>
                </a:lnTo>
                <a:cubicBezTo>
                  <a:pt x="6470" y="0"/>
                  <a:pt x="8336" y="1866"/>
                  <a:pt x="8336" y="4168"/>
                </a:cubicBezTo>
                <a:lnTo>
                  <a:pt x="8336" y="4168"/>
                </a:lnTo>
                <a:lnTo>
                  <a:pt x="8336" y="4168"/>
                </a:lnTo>
                <a:cubicBezTo>
                  <a:pt x="8336" y="6470"/>
                  <a:pt x="6470" y="8336"/>
                  <a:pt x="4169" y="8336"/>
                </a:cubicBezTo>
                <a:lnTo>
                  <a:pt x="4169" y="8336"/>
                </a:lnTo>
                <a:lnTo>
                  <a:pt x="4169" y="8336"/>
                </a:lnTo>
                <a:cubicBezTo>
                  <a:pt x="1866" y="8336"/>
                  <a:pt x="0" y="6470"/>
                  <a:pt x="0" y="4168"/>
                </a:cubicBezTo>
                <a:lnTo>
                  <a:pt x="0" y="4168"/>
                </a:lnTo>
              </a:path>
            </a:pathLst>
          </a:custGeom>
          <a:solidFill>
            <a:schemeClr val="bg1"/>
          </a:solidFill>
          <a:ln>
            <a:noFill/>
          </a:ln>
          <a:effectLst/>
        </p:spPr>
        <p:txBody>
          <a:bodyPr wrap="none" anchor="ctr"/>
          <a:lstStyle/>
          <a:p>
            <a:endParaRPr lang="en-GB" sz="2450" dirty="0">
              <a:latin typeface="+mj-lt"/>
            </a:endParaRPr>
          </a:p>
        </p:txBody>
      </p:sp>
      <p:sp>
        <p:nvSpPr>
          <p:cNvPr id="40" name="Freeform 15">
            <a:extLst>
              <a:ext uri="{FF2B5EF4-FFF2-40B4-BE49-F238E27FC236}">
                <a16:creationId xmlns:a16="http://schemas.microsoft.com/office/drawing/2014/main" xmlns="" id="{ACEA648A-015C-4539-B88A-32A9DFDEA574}"/>
              </a:ext>
            </a:extLst>
          </p:cNvPr>
          <p:cNvSpPr>
            <a:spLocks noChangeArrowheads="1"/>
          </p:cNvSpPr>
          <p:nvPr/>
        </p:nvSpPr>
        <p:spPr bwMode="auto">
          <a:xfrm>
            <a:off x="6552473" y="2921619"/>
            <a:ext cx="2733154" cy="2733154"/>
          </a:xfrm>
          <a:custGeom>
            <a:avLst/>
            <a:gdLst>
              <a:gd name="connsiteX0" fmla="*/ 3607904 w 7286512"/>
              <a:gd name="connsiteY0" fmla="*/ 3145290 h 7286512"/>
              <a:gd name="connsiteX1" fmla="*/ 4103777 w 7286512"/>
              <a:gd name="connsiteY1" fmla="*/ 3641489 h 7286512"/>
              <a:gd name="connsiteX2" fmla="*/ 3607904 w 7286512"/>
              <a:gd name="connsiteY2" fmla="*/ 4138340 h 7286512"/>
              <a:gd name="connsiteX3" fmla="*/ 3110726 w 7286512"/>
              <a:gd name="connsiteY3" fmla="*/ 3641489 h 7286512"/>
              <a:gd name="connsiteX4" fmla="*/ 3607904 w 7286512"/>
              <a:gd name="connsiteY4" fmla="*/ 3145290 h 7286512"/>
              <a:gd name="connsiteX5" fmla="*/ 3606791 w 7286512"/>
              <a:gd name="connsiteY5" fmla="*/ 2574990 h 7286512"/>
              <a:gd name="connsiteX6" fmla="*/ 2537545 w 7286512"/>
              <a:gd name="connsiteY6" fmla="*/ 3643256 h 7286512"/>
              <a:gd name="connsiteX7" fmla="*/ 3606791 w 7286512"/>
              <a:gd name="connsiteY7" fmla="*/ 4711521 h 7286512"/>
              <a:gd name="connsiteX8" fmla="*/ 4674076 w 7286512"/>
              <a:gd name="connsiteY8" fmla="*/ 3643256 h 7286512"/>
              <a:gd name="connsiteX9" fmla="*/ 3606791 w 7286512"/>
              <a:gd name="connsiteY9" fmla="*/ 2574990 h 7286512"/>
              <a:gd name="connsiteX10" fmla="*/ 3609016 w 7286512"/>
              <a:gd name="connsiteY10" fmla="*/ 1771384 h 7286512"/>
              <a:gd name="connsiteX11" fmla="*/ 5480560 w 7286512"/>
              <a:gd name="connsiteY11" fmla="*/ 3643254 h 7286512"/>
              <a:gd name="connsiteX12" fmla="*/ 3609016 w 7286512"/>
              <a:gd name="connsiteY12" fmla="*/ 5515124 h 7286512"/>
              <a:gd name="connsiteX13" fmla="*/ 1736820 w 7286512"/>
              <a:gd name="connsiteY13" fmla="*/ 3643254 h 7286512"/>
              <a:gd name="connsiteX14" fmla="*/ 3609016 w 7286512"/>
              <a:gd name="connsiteY14" fmla="*/ 1771384 h 7286512"/>
              <a:gd name="connsiteX15" fmla="*/ 3607904 w 7286512"/>
              <a:gd name="connsiteY15" fmla="*/ 918815 h 7286512"/>
              <a:gd name="connsiteX16" fmla="*/ 884251 w 7286512"/>
              <a:gd name="connsiteY16" fmla="*/ 3641815 h 7286512"/>
              <a:gd name="connsiteX17" fmla="*/ 3607904 w 7286512"/>
              <a:gd name="connsiteY17" fmla="*/ 6364814 h 7286512"/>
              <a:gd name="connsiteX18" fmla="*/ 6330250 w 7286512"/>
              <a:gd name="connsiteY18" fmla="*/ 3641815 h 7286512"/>
              <a:gd name="connsiteX19" fmla="*/ 3607904 w 7286512"/>
              <a:gd name="connsiteY19" fmla="*/ 918815 h 7286512"/>
              <a:gd name="connsiteX20" fmla="*/ 3643256 w 7286512"/>
              <a:gd name="connsiteY20" fmla="*/ 0 h 7286512"/>
              <a:gd name="connsiteX21" fmla="*/ 7286512 w 7286512"/>
              <a:gd name="connsiteY21" fmla="*/ 3642929 h 7286512"/>
              <a:gd name="connsiteX22" fmla="*/ 3643256 w 7286512"/>
              <a:gd name="connsiteY22" fmla="*/ 7286512 h 7286512"/>
              <a:gd name="connsiteX23" fmla="*/ 0 w 7286512"/>
              <a:gd name="connsiteY23" fmla="*/ 3642929 h 7286512"/>
              <a:gd name="connsiteX24" fmla="*/ 3643256 w 7286512"/>
              <a:gd name="connsiteY24" fmla="*/ 0 h 728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86512" h="7286512">
                <a:moveTo>
                  <a:pt x="3607904" y="3145290"/>
                </a:moveTo>
                <a:cubicBezTo>
                  <a:pt x="3881286" y="3145290"/>
                  <a:pt x="4103777" y="3367274"/>
                  <a:pt x="4103777" y="3641489"/>
                </a:cubicBezTo>
                <a:cubicBezTo>
                  <a:pt x="4103777" y="3915704"/>
                  <a:pt x="3881286" y="4138340"/>
                  <a:pt x="3607904" y="4138340"/>
                </a:cubicBezTo>
                <a:cubicBezTo>
                  <a:pt x="3333216" y="4138340"/>
                  <a:pt x="3110726" y="3915704"/>
                  <a:pt x="3110726" y="3641489"/>
                </a:cubicBezTo>
                <a:cubicBezTo>
                  <a:pt x="3110726" y="3367274"/>
                  <a:pt x="3333216" y="3145290"/>
                  <a:pt x="3607904" y="3145290"/>
                </a:cubicBezTo>
                <a:close/>
                <a:moveTo>
                  <a:pt x="3606791" y="2574990"/>
                </a:moveTo>
                <a:cubicBezTo>
                  <a:pt x="3016614" y="2574990"/>
                  <a:pt x="2537545" y="3053259"/>
                  <a:pt x="2537545" y="3643256"/>
                </a:cubicBezTo>
                <a:cubicBezTo>
                  <a:pt x="2537545" y="4232598"/>
                  <a:pt x="3016614" y="4711521"/>
                  <a:pt x="3606791" y="4711521"/>
                </a:cubicBezTo>
                <a:cubicBezTo>
                  <a:pt x="4196314" y="4711521"/>
                  <a:pt x="4674076" y="4232598"/>
                  <a:pt x="4674076" y="3643256"/>
                </a:cubicBezTo>
                <a:cubicBezTo>
                  <a:pt x="4674076" y="3053259"/>
                  <a:pt x="4196314" y="2574990"/>
                  <a:pt x="3606791" y="2574990"/>
                </a:cubicBezTo>
                <a:close/>
                <a:moveTo>
                  <a:pt x="3609016" y="1771384"/>
                </a:moveTo>
                <a:cubicBezTo>
                  <a:pt x="4641795" y="1771384"/>
                  <a:pt x="5480560" y="2609642"/>
                  <a:pt x="5480560" y="3643254"/>
                </a:cubicBezTo>
                <a:cubicBezTo>
                  <a:pt x="5480560" y="4676866"/>
                  <a:pt x="4641795" y="5515124"/>
                  <a:pt x="3609016" y="5515124"/>
                </a:cubicBezTo>
                <a:cubicBezTo>
                  <a:pt x="2574932" y="5515124"/>
                  <a:pt x="1736820" y="4676866"/>
                  <a:pt x="1736820" y="3643254"/>
                </a:cubicBezTo>
                <a:cubicBezTo>
                  <a:pt x="1736820" y="2609642"/>
                  <a:pt x="2574932" y="1771384"/>
                  <a:pt x="3609016" y="1771384"/>
                </a:cubicBezTo>
                <a:close/>
                <a:moveTo>
                  <a:pt x="3607904" y="918815"/>
                </a:moveTo>
                <a:cubicBezTo>
                  <a:pt x="2103329" y="918815"/>
                  <a:pt x="884251" y="2137893"/>
                  <a:pt x="884251" y="3641815"/>
                </a:cubicBezTo>
                <a:cubicBezTo>
                  <a:pt x="884251" y="5145736"/>
                  <a:pt x="2103329" y="6364814"/>
                  <a:pt x="3607904" y="6364814"/>
                </a:cubicBezTo>
                <a:cubicBezTo>
                  <a:pt x="5111172" y="6364814"/>
                  <a:pt x="6330250" y="5145736"/>
                  <a:pt x="6330250" y="3641815"/>
                </a:cubicBezTo>
                <a:cubicBezTo>
                  <a:pt x="6330250" y="2137893"/>
                  <a:pt x="5111172" y="918815"/>
                  <a:pt x="3607904" y="918815"/>
                </a:cubicBezTo>
                <a:close/>
                <a:moveTo>
                  <a:pt x="3643256" y="0"/>
                </a:moveTo>
                <a:cubicBezTo>
                  <a:pt x="5655310" y="0"/>
                  <a:pt x="7286512" y="1631055"/>
                  <a:pt x="7286512" y="3642929"/>
                </a:cubicBezTo>
                <a:cubicBezTo>
                  <a:pt x="7286512" y="5654804"/>
                  <a:pt x="5655310" y="7286512"/>
                  <a:pt x="3643256" y="7286512"/>
                </a:cubicBezTo>
                <a:cubicBezTo>
                  <a:pt x="1631201" y="7286512"/>
                  <a:pt x="0" y="5654804"/>
                  <a:pt x="0" y="3642929"/>
                </a:cubicBezTo>
                <a:cubicBezTo>
                  <a:pt x="0" y="1631055"/>
                  <a:pt x="1631201" y="0"/>
                  <a:pt x="3643256" y="0"/>
                </a:cubicBezTo>
                <a:close/>
              </a:path>
            </a:pathLst>
          </a:custGeom>
          <a:solidFill>
            <a:schemeClr val="accent5"/>
          </a:solidFill>
          <a:ln>
            <a:noFill/>
          </a:ln>
          <a:effectLst/>
        </p:spPr>
        <p:txBody>
          <a:bodyPr wrap="square" anchor="ctr">
            <a:noAutofit/>
          </a:bodyPr>
          <a:lstStyle/>
          <a:p>
            <a:endParaRPr lang="en-GB" sz="2450" dirty="0">
              <a:latin typeface="+mj-lt"/>
            </a:endParaRPr>
          </a:p>
        </p:txBody>
      </p:sp>
      <p:sp>
        <p:nvSpPr>
          <p:cNvPr id="41" name="L-Shape 26">
            <a:extLst>
              <a:ext uri="{FF2B5EF4-FFF2-40B4-BE49-F238E27FC236}">
                <a16:creationId xmlns:a16="http://schemas.microsoft.com/office/drawing/2014/main" xmlns="" id="{C6E13B92-4527-4832-8D4A-C2DF5318768B}"/>
              </a:ext>
            </a:extLst>
          </p:cNvPr>
          <p:cNvSpPr/>
          <p:nvPr/>
        </p:nvSpPr>
        <p:spPr>
          <a:xfrm>
            <a:off x="8160327" y="4949153"/>
            <a:ext cx="1591194" cy="360139"/>
          </a:xfrm>
          <a:prstGeom prst="corner">
            <a:avLst>
              <a:gd name="adj1" fmla="val 12214"/>
              <a:gd name="adj2" fmla="val 1037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3" name="L-Shape 27">
            <a:extLst>
              <a:ext uri="{FF2B5EF4-FFF2-40B4-BE49-F238E27FC236}">
                <a16:creationId xmlns:a16="http://schemas.microsoft.com/office/drawing/2014/main" xmlns="" id="{4DA6217A-FBFB-4F4B-BFAB-A637128065BD}"/>
              </a:ext>
            </a:extLst>
          </p:cNvPr>
          <p:cNvSpPr/>
          <p:nvPr/>
        </p:nvSpPr>
        <p:spPr>
          <a:xfrm flipV="1">
            <a:off x="8169236" y="3288865"/>
            <a:ext cx="1591194" cy="360867"/>
          </a:xfrm>
          <a:prstGeom prst="corner">
            <a:avLst>
              <a:gd name="adj1" fmla="val 12214"/>
              <a:gd name="adj2" fmla="val 1037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4" name="Oval 21">
            <a:extLst>
              <a:ext uri="{FF2B5EF4-FFF2-40B4-BE49-F238E27FC236}">
                <a16:creationId xmlns:a16="http://schemas.microsoft.com/office/drawing/2014/main" xmlns="" id="{54022F4D-1278-452F-85D7-A2C33F04B7E3}"/>
              </a:ext>
            </a:extLst>
          </p:cNvPr>
          <p:cNvSpPr>
            <a:spLocks noChangeAspect="1"/>
          </p:cNvSpPr>
          <p:nvPr/>
        </p:nvSpPr>
        <p:spPr>
          <a:xfrm>
            <a:off x="9474745" y="1885436"/>
            <a:ext cx="2496607" cy="24966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5" name="L-Shape 28">
            <a:extLst>
              <a:ext uri="{FF2B5EF4-FFF2-40B4-BE49-F238E27FC236}">
                <a16:creationId xmlns:a16="http://schemas.microsoft.com/office/drawing/2014/main" xmlns="" id="{B7B0086E-80E4-48C1-A8FA-C682D4EB337C}"/>
              </a:ext>
            </a:extLst>
          </p:cNvPr>
          <p:cNvSpPr/>
          <p:nvPr/>
        </p:nvSpPr>
        <p:spPr>
          <a:xfrm rot="10800000" flipV="1">
            <a:off x="6075276" y="4949153"/>
            <a:ext cx="1591194" cy="360139"/>
          </a:xfrm>
          <a:prstGeom prst="corner">
            <a:avLst>
              <a:gd name="adj1" fmla="val 12214"/>
              <a:gd name="adj2" fmla="val 1037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7" name="Oval 20">
            <a:extLst>
              <a:ext uri="{FF2B5EF4-FFF2-40B4-BE49-F238E27FC236}">
                <a16:creationId xmlns:a16="http://schemas.microsoft.com/office/drawing/2014/main" xmlns="" id="{1EC12F91-A2C1-4095-9850-21C8DDF14152}"/>
              </a:ext>
            </a:extLst>
          </p:cNvPr>
          <p:cNvSpPr>
            <a:spLocks noChangeAspect="1"/>
          </p:cNvSpPr>
          <p:nvPr/>
        </p:nvSpPr>
        <p:spPr>
          <a:xfrm>
            <a:off x="4161547" y="4287779"/>
            <a:ext cx="2310014" cy="23100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8" name="Oval 22">
            <a:extLst>
              <a:ext uri="{FF2B5EF4-FFF2-40B4-BE49-F238E27FC236}">
                <a16:creationId xmlns:a16="http://schemas.microsoft.com/office/drawing/2014/main" xmlns="" id="{B1CD37C6-6C76-4095-B57E-A4FC7C34E8C8}"/>
              </a:ext>
            </a:extLst>
          </p:cNvPr>
          <p:cNvSpPr>
            <a:spLocks noChangeAspect="1"/>
          </p:cNvSpPr>
          <p:nvPr/>
        </p:nvSpPr>
        <p:spPr>
          <a:xfrm>
            <a:off x="9474746" y="4366402"/>
            <a:ext cx="2401473" cy="24014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0" name="TextBox 29">
            <a:extLst>
              <a:ext uri="{FF2B5EF4-FFF2-40B4-BE49-F238E27FC236}">
                <a16:creationId xmlns:a16="http://schemas.microsoft.com/office/drawing/2014/main" xmlns="" id="{5EF2D896-EFFC-482F-8E88-F5144F3CD5EF}"/>
              </a:ext>
            </a:extLst>
          </p:cNvPr>
          <p:cNvSpPr txBox="1"/>
          <p:nvPr/>
        </p:nvSpPr>
        <p:spPr>
          <a:xfrm>
            <a:off x="4722135" y="1999666"/>
            <a:ext cx="1069332"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Motivation</a:t>
            </a:r>
          </a:p>
        </p:txBody>
      </p:sp>
      <p:sp>
        <p:nvSpPr>
          <p:cNvPr id="52" name="TextBox 32">
            <a:extLst>
              <a:ext uri="{FF2B5EF4-FFF2-40B4-BE49-F238E27FC236}">
                <a16:creationId xmlns:a16="http://schemas.microsoft.com/office/drawing/2014/main" xmlns="" id="{D76D21BF-7EB9-4D55-AF96-91FA9A778418}"/>
              </a:ext>
            </a:extLst>
          </p:cNvPr>
          <p:cNvSpPr txBox="1"/>
          <p:nvPr/>
        </p:nvSpPr>
        <p:spPr>
          <a:xfrm>
            <a:off x="4609123" y="4458587"/>
            <a:ext cx="1295356"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3. Persistence</a:t>
            </a:r>
          </a:p>
        </p:txBody>
      </p:sp>
      <p:sp>
        <p:nvSpPr>
          <p:cNvPr id="53" name="Subtitle 2">
            <a:extLst>
              <a:ext uri="{FF2B5EF4-FFF2-40B4-BE49-F238E27FC236}">
                <a16:creationId xmlns:a16="http://schemas.microsoft.com/office/drawing/2014/main" xmlns="" id="{4FAF772C-48E6-4910-A6B9-296D1F51BB76}"/>
              </a:ext>
            </a:extLst>
          </p:cNvPr>
          <p:cNvSpPr txBox="1">
            <a:spLocks/>
          </p:cNvSpPr>
          <p:nvPr/>
        </p:nvSpPr>
        <p:spPr>
          <a:xfrm>
            <a:off x="4583867" y="4976235"/>
            <a:ext cx="1470485"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how long the effort is maintained </a:t>
            </a:r>
          </a:p>
        </p:txBody>
      </p:sp>
      <p:sp>
        <p:nvSpPr>
          <p:cNvPr id="54" name="TextBox 34">
            <a:extLst>
              <a:ext uri="{FF2B5EF4-FFF2-40B4-BE49-F238E27FC236}">
                <a16:creationId xmlns:a16="http://schemas.microsoft.com/office/drawing/2014/main" xmlns="" id="{CE259E15-7E12-4DFE-A16C-F1CD61CD11C6}"/>
              </a:ext>
            </a:extLst>
          </p:cNvPr>
          <p:cNvSpPr txBox="1"/>
          <p:nvPr/>
        </p:nvSpPr>
        <p:spPr>
          <a:xfrm>
            <a:off x="10166008" y="2100002"/>
            <a:ext cx="1078373"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2. Intensity</a:t>
            </a:r>
          </a:p>
        </p:txBody>
      </p:sp>
      <p:sp>
        <p:nvSpPr>
          <p:cNvPr id="55" name="Subtitle 2">
            <a:extLst>
              <a:ext uri="{FF2B5EF4-FFF2-40B4-BE49-F238E27FC236}">
                <a16:creationId xmlns:a16="http://schemas.microsoft.com/office/drawing/2014/main" xmlns="" id="{05A4E0FA-AFA0-4DEA-B892-3531E4FBD70F}"/>
              </a:ext>
            </a:extLst>
          </p:cNvPr>
          <p:cNvSpPr txBox="1">
            <a:spLocks/>
          </p:cNvSpPr>
          <p:nvPr/>
        </p:nvSpPr>
        <p:spPr>
          <a:xfrm>
            <a:off x="10060175" y="2533553"/>
            <a:ext cx="1470485"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the amount of effort put forth to meet the goal</a:t>
            </a:r>
          </a:p>
        </p:txBody>
      </p:sp>
      <p:sp>
        <p:nvSpPr>
          <p:cNvPr id="56" name="TextBox 36">
            <a:extLst>
              <a:ext uri="{FF2B5EF4-FFF2-40B4-BE49-F238E27FC236}">
                <a16:creationId xmlns:a16="http://schemas.microsoft.com/office/drawing/2014/main" xmlns="" id="{035AE512-306A-478D-8251-7B3D95EBE596}"/>
              </a:ext>
            </a:extLst>
          </p:cNvPr>
          <p:cNvSpPr txBox="1"/>
          <p:nvPr/>
        </p:nvSpPr>
        <p:spPr>
          <a:xfrm>
            <a:off x="10015136" y="4458587"/>
            <a:ext cx="1119409"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2. Direction</a:t>
            </a:r>
          </a:p>
        </p:txBody>
      </p:sp>
      <p:sp>
        <p:nvSpPr>
          <p:cNvPr id="57" name="Subtitle 2">
            <a:extLst>
              <a:ext uri="{FF2B5EF4-FFF2-40B4-BE49-F238E27FC236}">
                <a16:creationId xmlns:a16="http://schemas.microsoft.com/office/drawing/2014/main" xmlns="" id="{3F903CD2-5483-4BBA-843C-A3A63A19E16A}"/>
              </a:ext>
            </a:extLst>
          </p:cNvPr>
          <p:cNvSpPr txBox="1">
            <a:spLocks/>
          </p:cNvSpPr>
          <p:nvPr/>
        </p:nvSpPr>
        <p:spPr>
          <a:xfrm>
            <a:off x="9839596" y="4964635"/>
            <a:ext cx="1691064"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efforts are channelled toward organizational goals</a:t>
            </a:r>
          </a:p>
        </p:txBody>
      </p:sp>
      <p:sp>
        <p:nvSpPr>
          <p:cNvPr id="58" name="Freeform 19">
            <a:extLst>
              <a:ext uri="{FF2B5EF4-FFF2-40B4-BE49-F238E27FC236}">
                <a16:creationId xmlns:a16="http://schemas.microsoft.com/office/drawing/2014/main" xmlns="" id="{589BC957-23B7-4A30-9891-1AE8AFE61A3F}"/>
              </a:ext>
            </a:extLst>
          </p:cNvPr>
          <p:cNvSpPr>
            <a:spLocks noChangeArrowheads="1"/>
          </p:cNvSpPr>
          <p:nvPr/>
        </p:nvSpPr>
        <p:spPr bwMode="auto">
          <a:xfrm>
            <a:off x="8818061" y="3209911"/>
            <a:ext cx="933461" cy="622307"/>
          </a:xfrm>
          <a:custGeom>
            <a:avLst/>
            <a:gdLst>
              <a:gd name="T0" fmla="*/ 3810 w 3811"/>
              <a:gd name="T1" fmla="*/ 350 h 2540"/>
              <a:gd name="T2" fmla="*/ 3703 w 3811"/>
              <a:gd name="T3" fmla="*/ 766 h 2540"/>
              <a:gd name="T4" fmla="*/ 3198 w 3811"/>
              <a:gd name="T5" fmla="*/ 1007 h 2540"/>
              <a:gd name="T6" fmla="*/ 3198 w 3811"/>
              <a:gd name="T7" fmla="*/ 1008 h 2540"/>
              <a:gd name="T8" fmla="*/ 3168 w 3811"/>
              <a:gd name="T9" fmla="*/ 1022 h 2540"/>
              <a:gd name="T10" fmla="*/ 3168 w 3811"/>
              <a:gd name="T11" fmla="*/ 1023 h 2540"/>
              <a:gd name="T12" fmla="*/ 2329 w 3811"/>
              <a:gd name="T13" fmla="*/ 1424 h 2540"/>
              <a:gd name="T14" fmla="*/ 2308 w 3811"/>
              <a:gd name="T15" fmla="*/ 1434 h 2540"/>
              <a:gd name="T16" fmla="*/ 2308 w 3811"/>
              <a:gd name="T17" fmla="*/ 1435 h 2540"/>
              <a:gd name="T18" fmla="*/ 1529 w 3811"/>
              <a:gd name="T19" fmla="*/ 1807 h 2540"/>
              <a:gd name="T20" fmla="*/ 1511 w 3811"/>
              <a:gd name="T21" fmla="*/ 1816 h 2540"/>
              <a:gd name="T22" fmla="*/ 692 w 3811"/>
              <a:gd name="T23" fmla="*/ 2208 h 2540"/>
              <a:gd name="T24" fmla="*/ 680 w 3811"/>
              <a:gd name="T25" fmla="*/ 2214 h 2540"/>
              <a:gd name="T26" fmla="*/ 0 w 3811"/>
              <a:gd name="T27" fmla="*/ 2539 h 2540"/>
              <a:gd name="T28" fmla="*/ 1290 w 3811"/>
              <a:gd name="T29" fmla="*/ 1155 h 2540"/>
              <a:gd name="T30" fmla="*/ 1290 w 3811"/>
              <a:gd name="T31" fmla="*/ 1154 h 2540"/>
              <a:gd name="T32" fmla="*/ 1525 w 3811"/>
              <a:gd name="T33" fmla="*/ 973 h 2540"/>
              <a:gd name="T34" fmla="*/ 1534 w 3811"/>
              <a:gd name="T35" fmla="*/ 967 h 2540"/>
              <a:gd name="T36" fmla="*/ 1534 w 3811"/>
              <a:gd name="T37" fmla="*/ 966 h 2540"/>
              <a:gd name="T38" fmla="*/ 2287 w 3811"/>
              <a:gd name="T39" fmla="*/ 469 h 2540"/>
              <a:gd name="T40" fmla="*/ 2530 w 3811"/>
              <a:gd name="T41" fmla="*/ 332 h 2540"/>
              <a:gd name="T42" fmla="*/ 2963 w 3811"/>
              <a:gd name="T43" fmla="*/ 115 h 2540"/>
              <a:gd name="T44" fmla="*/ 3093 w 3811"/>
              <a:gd name="T45" fmla="*/ 70 h 2540"/>
              <a:gd name="T46" fmla="*/ 3281 w 3811"/>
              <a:gd name="T47" fmla="*/ 21 h 2540"/>
              <a:gd name="T48" fmla="*/ 3472 w 3811"/>
              <a:gd name="T49" fmla="*/ 0 h 2540"/>
              <a:gd name="T50" fmla="*/ 3714 w 3811"/>
              <a:gd name="T51" fmla="*/ 73 h 2540"/>
              <a:gd name="T52" fmla="*/ 3777 w 3811"/>
              <a:gd name="T53" fmla="*/ 155 h 2540"/>
              <a:gd name="T54" fmla="*/ 3810 w 3811"/>
              <a:gd name="T55" fmla="*/ 306 h 2540"/>
              <a:gd name="T56" fmla="*/ 3810 w 3811"/>
              <a:gd name="T57" fmla="*/ 35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1" h="2540">
                <a:moveTo>
                  <a:pt x="3810" y="350"/>
                </a:moveTo>
                <a:cubicBezTo>
                  <a:pt x="3803" y="552"/>
                  <a:pt x="3703" y="766"/>
                  <a:pt x="3703" y="766"/>
                </a:cubicBezTo>
                <a:lnTo>
                  <a:pt x="3198" y="1007"/>
                </a:lnTo>
                <a:lnTo>
                  <a:pt x="3198" y="1008"/>
                </a:lnTo>
                <a:lnTo>
                  <a:pt x="3168" y="1022"/>
                </a:lnTo>
                <a:lnTo>
                  <a:pt x="3168" y="1023"/>
                </a:lnTo>
                <a:lnTo>
                  <a:pt x="2329" y="1424"/>
                </a:lnTo>
                <a:lnTo>
                  <a:pt x="2308" y="1434"/>
                </a:lnTo>
                <a:lnTo>
                  <a:pt x="2308" y="1435"/>
                </a:lnTo>
                <a:lnTo>
                  <a:pt x="1529" y="1807"/>
                </a:lnTo>
                <a:lnTo>
                  <a:pt x="1511" y="1816"/>
                </a:lnTo>
                <a:lnTo>
                  <a:pt x="692" y="2208"/>
                </a:lnTo>
                <a:lnTo>
                  <a:pt x="680" y="2214"/>
                </a:lnTo>
                <a:lnTo>
                  <a:pt x="0" y="2539"/>
                </a:lnTo>
                <a:cubicBezTo>
                  <a:pt x="364" y="1984"/>
                  <a:pt x="833" y="1521"/>
                  <a:pt x="1290" y="1155"/>
                </a:cubicBezTo>
                <a:lnTo>
                  <a:pt x="1290" y="1154"/>
                </a:lnTo>
                <a:cubicBezTo>
                  <a:pt x="1369" y="1091"/>
                  <a:pt x="1448" y="1030"/>
                  <a:pt x="1525" y="973"/>
                </a:cubicBezTo>
                <a:lnTo>
                  <a:pt x="1534" y="967"/>
                </a:lnTo>
                <a:lnTo>
                  <a:pt x="1534" y="966"/>
                </a:lnTo>
                <a:cubicBezTo>
                  <a:pt x="1806" y="765"/>
                  <a:pt x="2066" y="599"/>
                  <a:pt x="2287" y="469"/>
                </a:cubicBezTo>
                <a:cubicBezTo>
                  <a:pt x="2374" y="418"/>
                  <a:pt x="2456" y="372"/>
                  <a:pt x="2530" y="332"/>
                </a:cubicBezTo>
                <a:cubicBezTo>
                  <a:pt x="2794" y="187"/>
                  <a:pt x="2963" y="115"/>
                  <a:pt x="2963" y="115"/>
                </a:cubicBezTo>
                <a:cubicBezTo>
                  <a:pt x="3009" y="98"/>
                  <a:pt x="3052" y="83"/>
                  <a:pt x="3093" y="70"/>
                </a:cubicBezTo>
                <a:cubicBezTo>
                  <a:pt x="3162" y="48"/>
                  <a:pt x="3224" y="32"/>
                  <a:pt x="3281" y="21"/>
                </a:cubicBezTo>
                <a:cubicBezTo>
                  <a:pt x="3353" y="6"/>
                  <a:pt x="3417" y="0"/>
                  <a:pt x="3472" y="0"/>
                </a:cubicBezTo>
                <a:cubicBezTo>
                  <a:pt x="3584" y="0"/>
                  <a:pt x="3662" y="28"/>
                  <a:pt x="3714" y="73"/>
                </a:cubicBezTo>
                <a:cubicBezTo>
                  <a:pt x="3742" y="96"/>
                  <a:pt x="3762" y="124"/>
                  <a:pt x="3777" y="155"/>
                </a:cubicBezTo>
                <a:cubicBezTo>
                  <a:pt x="3798" y="200"/>
                  <a:pt x="3808" y="252"/>
                  <a:pt x="3810" y="306"/>
                </a:cubicBezTo>
                <a:lnTo>
                  <a:pt x="3810" y="350"/>
                </a:lnTo>
              </a:path>
            </a:pathLst>
          </a:custGeom>
          <a:solidFill>
            <a:schemeClr val="accent2">
              <a:lumMod val="50000"/>
            </a:schemeClr>
          </a:solidFill>
          <a:ln>
            <a:noFill/>
          </a:ln>
          <a:effectLst/>
        </p:spPr>
        <p:txBody>
          <a:bodyPr wrap="none" anchor="ctr"/>
          <a:lstStyle/>
          <a:p>
            <a:endParaRPr lang="en-GB" sz="2450" dirty="0">
              <a:latin typeface="+mj-lt"/>
            </a:endParaRPr>
          </a:p>
        </p:txBody>
      </p:sp>
      <p:sp>
        <p:nvSpPr>
          <p:cNvPr id="59" name="Freeform 17">
            <a:extLst>
              <a:ext uri="{FF2B5EF4-FFF2-40B4-BE49-F238E27FC236}">
                <a16:creationId xmlns:a16="http://schemas.microsoft.com/office/drawing/2014/main" xmlns="" id="{3B17E16B-C989-4659-BEBE-48C6DE378D5B}"/>
              </a:ext>
            </a:extLst>
          </p:cNvPr>
          <p:cNvSpPr>
            <a:spLocks noChangeArrowheads="1"/>
          </p:cNvSpPr>
          <p:nvPr/>
        </p:nvSpPr>
        <p:spPr bwMode="auto">
          <a:xfrm rot="18519923" flipV="1">
            <a:off x="8894065" y="3333871"/>
            <a:ext cx="899968" cy="346419"/>
          </a:xfrm>
          <a:custGeom>
            <a:avLst/>
            <a:gdLst>
              <a:gd name="T0" fmla="*/ 2590 w 3672"/>
              <a:gd name="T1" fmla="*/ 38 h 1407"/>
              <a:gd name="T2" fmla="*/ 2363 w 3672"/>
              <a:gd name="T3" fmla="*/ 0 h 1407"/>
              <a:gd name="T4" fmla="*/ 2621 w 3672"/>
              <a:gd name="T5" fmla="*/ 24 h 1407"/>
              <a:gd name="T6" fmla="*/ 2621 w 3672"/>
              <a:gd name="T7" fmla="*/ 24 h 1407"/>
              <a:gd name="T8" fmla="*/ 3647 w 3672"/>
              <a:gd name="T9" fmla="*/ 117 h 1407"/>
              <a:gd name="T10" fmla="*/ 3647 w 3672"/>
              <a:gd name="T11" fmla="*/ 117 h 1407"/>
              <a:gd name="T12" fmla="*/ 3671 w 3672"/>
              <a:gd name="T13" fmla="*/ 218 h 1407"/>
              <a:gd name="T14" fmla="*/ 3671 w 3672"/>
              <a:gd name="T15" fmla="*/ 218 h 1407"/>
              <a:gd name="T16" fmla="*/ 2591 w 3672"/>
              <a:gd name="T17" fmla="*/ 38 h 1407"/>
              <a:gd name="T18" fmla="*/ 2590 w 3672"/>
              <a:gd name="T19" fmla="*/ 38 h 1407"/>
              <a:gd name="T20" fmla="*/ 1726 w 3672"/>
              <a:gd name="T21" fmla="*/ 441 h 1407"/>
              <a:gd name="T22" fmla="*/ 1567 w 3672"/>
              <a:gd name="T23" fmla="*/ 415 h 1407"/>
              <a:gd name="T24" fmla="*/ 1748 w 3672"/>
              <a:gd name="T25" fmla="*/ 431 h 1407"/>
              <a:gd name="T26" fmla="*/ 1748 w 3672"/>
              <a:gd name="T27" fmla="*/ 431 h 1407"/>
              <a:gd name="T28" fmla="*/ 3437 w 3672"/>
              <a:gd name="T29" fmla="*/ 586 h 1407"/>
              <a:gd name="T30" fmla="*/ 3437 w 3672"/>
              <a:gd name="T31" fmla="*/ 586 h 1407"/>
              <a:gd name="T32" fmla="*/ 3280 w 3672"/>
              <a:gd name="T33" fmla="*/ 699 h 1407"/>
              <a:gd name="T34" fmla="*/ 3280 w 3672"/>
              <a:gd name="T35" fmla="*/ 699 h 1407"/>
              <a:gd name="T36" fmla="*/ 1726 w 3672"/>
              <a:gd name="T37" fmla="*/ 441 h 1407"/>
              <a:gd name="T38" fmla="*/ 1726 w 3672"/>
              <a:gd name="T39" fmla="*/ 441 h 1407"/>
              <a:gd name="T40" fmla="*/ 926 w 3672"/>
              <a:gd name="T41" fmla="*/ 815 h 1407"/>
              <a:gd name="T42" fmla="*/ 794 w 3672"/>
              <a:gd name="T43" fmla="*/ 793 h 1407"/>
              <a:gd name="T44" fmla="*/ 944 w 3672"/>
              <a:gd name="T45" fmla="*/ 807 h 1407"/>
              <a:gd name="T46" fmla="*/ 2720 w 3672"/>
              <a:gd name="T47" fmla="*/ 969 h 1407"/>
              <a:gd name="T48" fmla="*/ 2720 w 3672"/>
              <a:gd name="T49" fmla="*/ 969 h 1407"/>
              <a:gd name="T50" fmla="*/ 2460 w 3672"/>
              <a:gd name="T51" fmla="*/ 1070 h 1407"/>
              <a:gd name="T52" fmla="*/ 2460 w 3672"/>
              <a:gd name="T53" fmla="*/ 1070 h 1407"/>
              <a:gd name="T54" fmla="*/ 926 w 3672"/>
              <a:gd name="T55" fmla="*/ 815 h 1407"/>
              <a:gd name="T56" fmla="*/ 91 w 3672"/>
              <a:gd name="T57" fmla="*/ 1206 h 1407"/>
              <a:gd name="T58" fmla="*/ 0 w 3672"/>
              <a:gd name="T59" fmla="*/ 1190 h 1407"/>
              <a:gd name="T60" fmla="*/ 103 w 3672"/>
              <a:gd name="T61" fmla="*/ 1200 h 1407"/>
              <a:gd name="T62" fmla="*/ 1597 w 3672"/>
              <a:gd name="T63" fmla="*/ 1337 h 1407"/>
              <a:gd name="T64" fmla="*/ 1297 w 3672"/>
              <a:gd name="T65" fmla="*/ 1406 h 1407"/>
              <a:gd name="T66" fmla="*/ 91 w 3672"/>
              <a:gd name="T67" fmla="*/ 1206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72" h="1407">
                <a:moveTo>
                  <a:pt x="2590" y="38"/>
                </a:moveTo>
                <a:lnTo>
                  <a:pt x="2363" y="0"/>
                </a:lnTo>
                <a:lnTo>
                  <a:pt x="2621" y="24"/>
                </a:lnTo>
                <a:lnTo>
                  <a:pt x="2621" y="24"/>
                </a:lnTo>
                <a:lnTo>
                  <a:pt x="3647" y="117"/>
                </a:lnTo>
                <a:lnTo>
                  <a:pt x="3647" y="117"/>
                </a:lnTo>
                <a:cubicBezTo>
                  <a:pt x="3662" y="148"/>
                  <a:pt x="3670" y="182"/>
                  <a:pt x="3671" y="218"/>
                </a:cubicBezTo>
                <a:lnTo>
                  <a:pt x="3671" y="218"/>
                </a:lnTo>
                <a:lnTo>
                  <a:pt x="2591" y="38"/>
                </a:lnTo>
                <a:lnTo>
                  <a:pt x="2590" y="38"/>
                </a:lnTo>
                <a:close/>
                <a:moveTo>
                  <a:pt x="1726" y="441"/>
                </a:moveTo>
                <a:lnTo>
                  <a:pt x="1567" y="415"/>
                </a:lnTo>
                <a:lnTo>
                  <a:pt x="1748" y="431"/>
                </a:lnTo>
                <a:lnTo>
                  <a:pt x="1748" y="431"/>
                </a:lnTo>
                <a:lnTo>
                  <a:pt x="3437" y="586"/>
                </a:lnTo>
                <a:lnTo>
                  <a:pt x="3437" y="586"/>
                </a:lnTo>
                <a:cubicBezTo>
                  <a:pt x="3392" y="622"/>
                  <a:pt x="3340" y="661"/>
                  <a:pt x="3280" y="699"/>
                </a:cubicBezTo>
                <a:lnTo>
                  <a:pt x="3280" y="699"/>
                </a:lnTo>
                <a:lnTo>
                  <a:pt x="1726" y="441"/>
                </a:lnTo>
                <a:lnTo>
                  <a:pt x="1726" y="441"/>
                </a:lnTo>
                <a:close/>
                <a:moveTo>
                  <a:pt x="926" y="815"/>
                </a:moveTo>
                <a:lnTo>
                  <a:pt x="794" y="793"/>
                </a:lnTo>
                <a:lnTo>
                  <a:pt x="944" y="807"/>
                </a:lnTo>
                <a:lnTo>
                  <a:pt x="2720" y="969"/>
                </a:lnTo>
                <a:lnTo>
                  <a:pt x="2720" y="969"/>
                </a:lnTo>
                <a:cubicBezTo>
                  <a:pt x="2641" y="1001"/>
                  <a:pt x="2554" y="1035"/>
                  <a:pt x="2460" y="1070"/>
                </a:cubicBezTo>
                <a:lnTo>
                  <a:pt x="2460" y="1070"/>
                </a:lnTo>
                <a:lnTo>
                  <a:pt x="926" y="815"/>
                </a:lnTo>
                <a:close/>
                <a:moveTo>
                  <a:pt x="91" y="1206"/>
                </a:moveTo>
                <a:lnTo>
                  <a:pt x="0" y="1190"/>
                </a:lnTo>
                <a:lnTo>
                  <a:pt x="103" y="1200"/>
                </a:lnTo>
                <a:lnTo>
                  <a:pt x="1597" y="1337"/>
                </a:lnTo>
                <a:lnTo>
                  <a:pt x="1297" y="1406"/>
                </a:lnTo>
                <a:lnTo>
                  <a:pt x="91" y="1206"/>
                </a:lnTo>
                <a:close/>
              </a:path>
            </a:pathLst>
          </a:custGeom>
          <a:solidFill>
            <a:schemeClr val="accent2">
              <a:lumMod val="60000"/>
              <a:lumOff val="40000"/>
            </a:schemeClr>
          </a:solidFill>
          <a:ln>
            <a:noFill/>
          </a:ln>
          <a:effectLst/>
        </p:spPr>
        <p:txBody>
          <a:bodyPr wrap="none" anchor="ctr"/>
          <a:lstStyle/>
          <a:p>
            <a:endParaRPr lang="en-GB" sz="2450" dirty="0">
              <a:latin typeface="+mj-lt"/>
            </a:endParaRPr>
          </a:p>
        </p:txBody>
      </p:sp>
      <p:sp>
        <p:nvSpPr>
          <p:cNvPr id="68" name="Freeform 16">
            <a:extLst>
              <a:ext uri="{FF2B5EF4-FFF2-40B4-BE49-F238E27FC236}">
                <a16:creationId xmlns:a16="http://schemas.microsoft.com/office/drawing/2014/main" xmlns="" id="{E73C25F8-FD5D-4973-9B5B-FB30DB8F71DD}"/>
              </a:ext>
            </a:extLst>
          </p:cNvPr>
          <p:cNvSpPr>
            <a:spLocks noChangeArrowheads="1"/>
          </p:cNvSpPr>
          <p:nvPr/>
        </p:nvSpPr>
        <p:spPr bwMode="auto">
          <a:xfrm>
            <a:off x="8868061" y="3505486"/>
            <a:ext cx="1044742" cy="433239"/>
          </a:xfrm>
          <a:custGeom>
            <a:avLst/>
            <a:gdLst>
              <a:gd name="T0" fmla="*/ 4263 w 4264"/>
              <a:gd name="T1" fmla="*/ 444 h 1767"/>
              <a:gd name="T2" fmla="*/ 4029 w 4264"/>
              <a:gd name="T3" fmla="*/ 799 h 1767"/>
              <a:gd name="T4" fmla="*/ 3872 w 4264"/>
              <a:gd name="T5" fmla="*/ 912 h 1767"/>
              <a:gd name="T6" fmla="*/ 3754 w 4264"/>
              <a:gd name="T7" fmla="*/ 985 h 1767"/>
              <a:gd name="T8" fmla="*/ 3312 w 4264"/>
              <a:gd name="T9" fmla="*/ 1182 h 1767"/>
              <a:gd name="T10" fmla="*/ 3052 w 4264"/>
              <a:gd name="T11" fmla="*/ 1283 h 1767"/>
              <a:gd name="T12" fmla="*/ 2189 w 4264"/>
              <a:gd name="T13" fmla="*/ 1550 h 1767"/>
              <a:gd name="T14" fmla="*/ 2179 w 4264"/>
              <a:gd name="T15" fmla="*/ 1552 h 1767"/>
              <a:gd name="T16" fmla="*/ 1889 w 4264"/>
              <a:gd name="T17" fmla="*/ 1619 h 1767"/>
              <a:gd name="T18" fmla="*/ 618 w 4264"/>
              <a:gd name="T19" fmla="*/ 1766 h 1767"/>
              <a:gd name="T20" fmla="*/ 475 w 4264"/>
              <a:gd name="T21" fmla="*/ 1766 h 1767"/>
              <a:gd name="T22" fmla="*/ 0 w 4264"/>
              <a:gd name="T23" fmla="*/ 1738 h 1767"/>
              <a:gd name="T24" fmla="*/ 683 w 4264"/>
              <a:gd name="T25" fmla="*/ 1419 h 1767"/>
              <a:gd name="T26" fmla="*/ 695 w 4264"/>
              <a:gd name="T27" fmla="*/ 1413 h 1767"/>
              <a:gd name="T28" fmla="*/ 1518 w 4264"/>
              <a:gd name="T29" fmla="*/ 1028 h 1767"/>
              <a:gd name="T30" fmla="*/ 1536 w 4264"/>
              <a:gd name="T31" fmla="*/ 1020 h 1767"/>
              <a:gd name="T32" fmla="*/ 2318 w 4264"/>
              <a:gd name="T33" fmla="*/ 654 h 1767"/>
              <a:gd name="T34" fmla="*/ 2340 w 4264"/>
              <a:gd name="T35" fmla="*/ 644 h 1767"/>
              <a:gd name="T36" fmla="*/ 3182 w 4264"/>
              <a:gd name="T37" fmla="*/ 251 h 1767"/>
              <a:gd name="T38" fmla="*/ 3183 w 4264"/>
              <a:gd name="T39" fmla="*/ 251 h 1767"/>
              <a:gd name="T40" fmla="*/ 3213 w 4264"/>
              <a:gd name="T41" fmla="*/ 237 h 1767"/>
              <a:gd name="T42" fmla="*/ 3720 w 4264"/>
              <a:gd name="T43" fmla="*/ 0 h 1767"/>
              <a:gd name="T44" fmla="*/ 4239 w 4264"/>
              <a:gd name="T45" fmla="*/ 330 h 1767"/>
              <a:gd name="T46" fmla="*/ 4263 w 4264"/>
              <a:gd name="T47" fmla="*/ 431 h 1767"/>
              <a:gd name="T48" fmla="*/ 4263 w 4264"/>
              <a:gd name="T49" fmla="*/ 444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4" h="1767">
                <a:moveTo>
                  <a:pt x="4263" y="444"/>
                </a:moveTo>
                <a:cubicBezTo>
                  <a:pt x="4260" y="543"/>
                  <a:pt x="4196" y="662"/>
                  <a:pt x="4029" y="799"/>
                </a:cubicBezTo>
                <a:cubicBezTo>
                  <a:pt x="3984" y="835"/>
                  <a:pt x="3932" y="874"/>
                  <a:pt x="3872" y="912"/>
                </a:cubicBezTo>
                <a:cubicBezTo>
                  <a:pt x="3835" y="936"/>
                  <a:pt x="3796" y="960"/>
                  <a:pt x="3754" y="985"/>
                </a:cubicBezTo>
                <a:cubicBezTo>
                  <a:pt x="3754" y="985"/>
                  <a:pt x="3591" y="1069"/>
                  <a:pt x="3312" y="1182"/>
                </a:cubicBezTo>
                <a:cubicBezTo>
                  <a:pt x="3233" y="1214"/>
                  <a:pt x="3146" y="1248"/>
                  <a:pt x="3052" y="1283"/>
                </a:cubicBezTo>
                <a:cubicBezTo>
                  <a:pt x="2810" y="1372"/>
                  <a:pt x="2517" y="1467"/>
                  <a:pt x="2189" y="1550"/>
                </a:cubicBezTo>
                <a:lnTo>
                  <a:pt x="2179" y="1552"/>
                </a:lnTo>
                <a:cubicBezTo>
                  <a:pt x="2085" y="1575"/>
                  <a:pt x="1988" y="1598"/>
                  <a:pt x="1889" y="1619"/>
                </a:cubicBezTo>
                <a:cubicBezTo>
                  <a:pt x="1496" y="1701"/>
                  <a:pt x="1064" y="1760"/>
                  <a:pt x="618" y="1766"/>
                </a:cubicBezTo>
                <a:lnTo>
                  <a:pt x="475" y="1766"/>
                </a:lnTo>
                <a:cubicBezTo>
                  <a:pt x="318" y="1764"/>
                  <a:pt x="159" y="1755"/>
                  <a:pt x="0" y="1738"/>
                </a:cubicBezTo>
                <a:lnTo>
                  <a:pt x="683" y="1419"/>
                </a:lnTo>
                <a:lnTo>
                  <a:pt x="695" y="1413"/>
                </a:lnTo>
                <a:lnTo>
                  <a:pt x="1518" y="1028"/>
                </a:lnTo>
                <a:lnTo>
                  <a:pt x="1536" y="1020"/>
                </a:lnTo>
                <a:lnTo>
                  <a:pt x="2318" y="654"/>
                </a:lnTo>
                <a:lnTo>
                  <a:pt x="2340" y="644"/>
                </a:lnTo>
                <a:lnTo>
                  <a:pt x="3182" y="251"/>
                </a:lnTo>
                <a:lnTo>
                  <a:pt x="3183" y="251"/>
                </a:lnTo>
                <a:lnTo>
                  <a:pt x="3213" y="237"/>
                </a:lnTo>
                <a:lnTo>
                  <a:pt x="3720" y="0"/>
                </a:lnTo>
                <a:cubicBezTo>
                  <a:pt x="3720" y="0"/>
                  <a:pt x="4133" y="106"/>
                  <a:pt x="4239" y="330"/>
                </a:cubicBezTo>
                <a:cubicBezTo>
                  <a:pt x="4254" y="361"/>
                  <a:pt x="4262" y="395"/>
                  <a:pt x="4263" y="431"/>
                </a:cubicBezTo>
                <a:lnTo>
                  <a:pt x="4263" y="444"/>
                </a:lnTo>
              </a:path>
            </a:pathLst>
          </a:custGeom>
          <a:solidFill>
            <a:schemeClr val="accent2">
              <a:lumMod val="50000"/>
            </a:schemeClr>
          </a:solidFill>
          <a:ln>
            <a:noFill/>
          </a:ln>
          <a:effectLst/>
        </p:spPr>
        <p:txBody>
          <a:bodyPr wrap="none" anchor="ctr"/>
          <a:lstStyle/>
          <a:p>
            <a:endParaRPr lang="en-GB" sz="2450" dirty="0">
              <a:latin typeface="+mj-lt"/>
            </a:endParaRPr>
          </a:p>
        </p:txBody>
      </p:sp>
      <p:sp>
        <p:nvSpPr>
          <p:cNvPr id="69" name="Freeform 17">
            <a:extLst>
              <a:ext uri="{FF2B5EF4-FFF2-40B4-BE49-F238E27FC236}">
                <a16:creationId xmlns:a16="http://schemas.microsoft.com/office/drawing/2014/main" xmlns="" id="{EBE6FB75-E9BF-41C7-BFB9-B3E7C0658EEC}"/>
              </a:ext>
            </a:extLst>
          </p:cNvPr>
          <p:cNvSpPr>
            <a:spLocks noChangeArrowheads="1"/>
          </p:cNvSpPr>
          <p:nvPr/>
        </p:nvSpPr>
        <p:spPr bwMode="auto">
          <a:xfrm>
            <a:off x="9013914" y="3558425"/>
            <a:ext cx="899968" cy="344646"/>
          </a:xfrm>
          <a:custGeom>
            <a:avLst/>
            <a:gdLst>
              <a:gd name="T0" fmla="*/ 2590 w 3672"/>
              <a:gd name="T1" fmla="*/ 38 h 1407"/>
              <a:gd name="T2" fmla="*/ 2363 w 3672"/>
              <a:gd name="T3" fmla="*/ 0 h 1407"/>
              <a:gd name="T4" fmla="*/ 2621 w 3672"/>
              <a:gd name="T5" fmla="*/ 24 h 1407"/>
              <a:gd name="T6" fmla="*/ 2621 w 3672"/>
              <a:gd name="T7" fmla="*/ 24 h 1407"/>
              <a:gd name="T8" fmla="*/ 3647 w 3672"/>
              <a:gd name="T9" fmla="*/ 117 h 1407"/>
              <a:gd name="T10" fmla="*/ 3647 w 3672"/>
              <a:gd name="T11" fmla="*/ 117 h 1407"/>
              <a:gd name="T12" fmla="*/ 3671 w 3672"/>
              <a:gd name="T13" fmla="*/ 218 h 1407"/>
              <a:gd name="T14" fmla="*/ 3671 w 3672"/>
              <a:gd name="T15" fmla="*/ 218 h 1407"/>
              <a:gd name="T16" fmla="*/ 2591 w 3672"/>
              <a:gd name="T17" fmla="*/ 38 h 1407"/>
              <a:gd name="T18" fmla="*/ 2590 w 3672"/>
              <a:gd name="T19" fmla="*/ 38 h 1407"/>
              <a:gd name="T20" fmla="*/ 1726 w 3672"/>
              <a:gd name="T21" fmla="*/ 441 h 1407"/>
              <a:gd name="T22" fmla="*/ 1567 w 3672"/>
              <a:gd name="T23" fmla="*/ 415 h 1407"/>
              <a:gd name="T24" fmla="*/ 1748 w 3672"/>
              <a:gd name="T25" fmla="*/ 431 h 1407"/>
              <a:gd name="T26" fmla="*/ 1748 w 3672"/>
              <a:gd name="T27" fmla="*/ 431 h 1407"/>
              <a:gd name="T28" fmla="*/ 3437 w 3672"/>
              <a:gd name="T29" fmla="*/ 586 h 1407"/>
              <a:gd name="T30" fmla="*/ 3437 w 3672"/>
              <a:gd name="T31" fmla="*/ 586 h 1407"/>
              <a:gd name="T32" fmla="*/ 3280 w 3672"/>
              <a:gd name="T33" fmla="*/ 699 h 1407"/>
              <a:gd name="T34" fmla="*/ 3280 w 3672"/>
              <a:gd name="T35" fmla="*/ 699 h 1407"/>
              <a:gd name="T36" fmla="*/ 1726 w 3672"/>
              <a:gd name="T37" fmla="*/ 441 h 1407"/>
              <a:gd name="T38" fmla="*/ 1726 w 3672"/>
              <a:gd name="T39" fmla="*/ 441 h 1407"/>
              <a:gd name="T40" fmla="*/ 926 w 3672"/>
              <a:gd name="T41" fmla="*/ 815 h 1407"/>
              <a:gd name="T42" fmla="*/ 794 w 3672"/>
              <a:gd name="T43" fmla="*/ 793 h 1407"/>
              <a:gd name="T44" fmla="*/ 944 w 3672"/>
              <a:gd name="T45" fmla="*/ 807 h 1407"/>
              <a:gd name="T46" fmla="*/ 2720 w 3672"/>
              <a:gd name="T47" fmla="*/ 969 h 1407"/>
              <a:gd name="T48" fmla="*/ 2720 w 3672"/>
              <a:gd name="T49" fmla="*/ 969 h 1407"/>
              <a:gd name="T50" fmla="*/ 2460 w 3672"/>
              <a:gd name="T51" fmla="*/ 1070 h 1407"/>
              <a:gd name="T52" fmla="*/ 2460 w 3672"/>
              <a:gd name="T53" fmla="*/ 1070 h 1407"/>
              <a:gd name="T54" fmla="*/ 926 w 3672"/>
              <a:gd name="T55" fmla="*/ 815 h 1407"/>
              <a:gd name="T56" fmla="*/ 91 w 3672"/>
              <a:gd name="T57" fmla="*/ 1206 h 1407"/>
              <a:gd name="T58" fmla="*/ 0 w 3672"/>
              <a:gd name="T59" fmla="*/ 1190 h 1407"/>
              <a:gd name="T60" fmla="*/ 103 w 3672"/>
              <a:gd name="T61" fmla="*/ 1200 h 1407"/>
              <a:gd name="T62" fmla="*/ 1597 w 3672"/>
              <a:gd name="T63" fmla="*/ 1337 h 1407"/>
              <a:gd name="T64" fmla="*/ 1297 w 3672"/>
              <a:gd name="T65" fmla="*/ 1406 h 1407"/>
              <a:gd name="T66" fmla="*/ 91 w 3672"/>
              <a:gd name="T67" fmla="*/ 1206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72" h="1407">
                <a:moveTo>
                  <a:pt x="2590" y="38"/>
                </a:moveTo>
                <a:lnTo>
                  <a:pt x="2363" y="0"/>
                </a:lnTo>
                <a:lnTo>
                  <a:pt x="2621" y="24"/>
                </a:lnTo>
                <a:lnTo>
                  <a:pt x="2621" y="24"/>
                </a:lnTo>
                <a:lnTo>
                  <a:pt x="3647" y="117"/>
                </a:lnTo>
                <a:lnTo>
                  <a:pt x="3647" y="117"/>
                </a:lnTo>
                <a:cubicBezTo>
                  <a:pt x="3662" y="148"/>
                  <a:pt x="3670" y="182"/>
                  <a:pt x="3671" y="218"/>
                </a:cubicBezTo>
                <a:lnTo>
                  <a:pt x="3671" y="218"/>
                </a:lnTo>
                <a:lnTo>
                  <a:pt x="2591" y="38"/>
                </a:lnTo>
                <a:lnTo>
                  <a:pt x="2590" y="38"/>
                </a:lnTo>
                <a:close/>
                <a:moveTo>
                  <a:pt x="1726" y="441"/>
                </a:moveTo>
                <a:lnTo>
                  <a:pt x="1567" y="415"/>
                </a:lnTo>
                <a:lnTo>
                  <a:pt x="1748" y="431"/>
                </a:lnTo>
                <a:lnTo>
                  <a:pt x="1748" y="431"/>
                </a:lnTo>
                <a:lnTo>
                  <a:pt x="3437" y="586"/>
                </a:lnTo>
                <a:lnTo>
                  <a:pt x="3437" y="586"/>
                </a:lnTo>
                <a:cubicBezTo>
                  <a:pt x="3392" y="622"/>
                  <a:pt x="3340" y="661"/>
                  <a:pt x="3280" y="699"/>
                </a:cubicBezTo>
                <a:lnTo>
                  <a:pt x="3280" y="699"/>
                </a:lnTo>
                <a:lnTo>
                  <a:pt x="1726" y="441"/>
                </a:lnTo>
                <a:lnTo>
                  <a:pt x="1726" y="441"/>
                </a:lnTo>
                <a:close/>
                <a:moveTo>
                  <a:pt x="926" y="815"/>
                </a:moveTo>
                <a:lnTo>
                  <a:pt x="794" y="793"/>
                </a:lnTo>
                <a:lnTo>
                  <a:pt x="944" y="807"/>
                </a:lnTo>
                <a:lnTo>
                  <a:pt x="2720" y="969"/>
                </a:lnTo>
                <a:lnTo>
                  <a:pt x="2720" y="969"/>
                </a:lnTo>
                <a:cubicBezTo>
                  <a:pt x="2641" y="1001"/>
                  <a:pt x="2554" y="1035"/>
                  <a:pt x="2460" y="1070"/>
                </a:cubicBezTo>
                <a:lnTo>
                  <a:pt x="2460" y="1070"/>
                </a:lnTo>
                <a:lnTo>
                  <a:pt x="926" y="815"/>
                </a:lnTo>
                <a:close/>
                <a:moveTo>
                  <a:pt x="91" y="1206"/>
                </a:moveTo>
                <a:lnTo>
                  <a:pt x="0" y="1190"/>
                </a:lnTo>
                <a:lnTo>
                  <a:pt x="103" y="1200"/>
                </a:lnTo>
                <a:lnTo>
                  <a:pt x="1597" y="1337"/>
                </a:lnTo>
                <a:lnTo>
                  <a:pt x="1297" y="1406"/>
                </a:lnTo>
                <a:lnTo>
                  <a:pt x="91" y="1206"/>
                </a:lnTo>
                <a:close/>
              </a:path>
            </a:pathLst>
          </a:custGeom>
          <a:solidFill>
            <a:schemeClr val="accent2">
              <a:lumMod val="60000"/>
              <a:lumOff val="40000"/>
            </a:schemeClr>
          </a:solidFill>
          <a:ln>
            <a:noFill/>
          </a:ln>
          <a:effectLst/>
        </p:spPr>
        <p:txBody>
          <a:bodyPr wrap="none" anchor="ctr"/>
          <a:lstStyle/>
          <a:p>
            <a:endParaRPr lang="en-GB" sz="2450" dirty="0">
              <a:latin typeface="+mj-lt"/>
            </a:endParaRPr>
          </a:p>
        </p:txBody>
      </p:sp>
      <p:sp>
        <p:nvSpPr>
          <p:cNvPr id="70" name="Rounded Rectangle 6">
            <a:extLst>
              <a:ext uri="{FF2B5EF4-FFF2-40B4-BE49-F238E27FC236}">
                <a16:creationId xmlns:a16="http://schemas.microsoft.com/office/drawing/2014/main" xmlns="" id="{AD5C0944-17D1-4ABE-8A6F-72E83D70E301}"/>
              </a:ext>
            </a:extLst>
          </p:cNvPr>
          <p:cNvSpPr/>
          <p:nvPr/>
        </p:nvSpPr>
        <p:spPr>
          <a:xfrm rot="20130930">
            <a:off x="7755832" y="3808237"/>
            <a:ext cx="2144392" cy="135531"/>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9" name="TextBox 28">
            <a:extLst>
              <a:ext uri="{FF2B5EF4-FFF2-40B4-BE49-F238E27FC236}">
                <a16:creationId xmlns:a16="http://schemas.microsoft.com/office/drawing/2014/main" xmlns="" id="{F0E375B2-DF2D-4885-AD92-F331C28C3374}"/>
              </a:ext>
            </a:extLst>
          </p:cNvPr>
          <p:cNvSpPr txBox="1"/>
          <p:nvPr/>
        </p:nvSpPr>
        <p:spPr>
          <a:xfrm>
            <a:off x="4024009" y="1829141"/>
            <a:ext cx="5261618" cy="1015663"/>
          </a:xfrm>
          <a:prstGeom prst="rect">
            <a:avLst/>
          </a:prstGeom>
          <a:solidFill>
            <a:srgbClr val="E64D92"/>
          </a:solidFill>
        </p:spPr>
        <p:txBody>
          <a:bodyPr wrap="square">
            <a:spAutoFit/>
          </a:body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Motivation is the process that accounts for an individual’s intensity, direction, and persistence of effort toward attaining a organizational goal</a:t>
            </a:r>
          </a:p>
        </p:txBody>
      </p:sp>
    </p:spTree>
    <p:extLst>
      <p:ext uri="{BB962C8B-B14F-4D97-AF65-F5344CB8AC3E}">
        <p14:creationId xmlns:p14="http://schemas.microsoft.com/office/powerpoint/2010/main" val="4063869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6610" y="583758"/>
            <a:ext cx="8852375" cy="697353"/>
          </a:xfrm>
        </p:spPr>
        <p:txBody>
          <a:bodyPr>
            <a:normAutofit/>
          </a:bodyPr>
          <a:lstStyle/>
          <a:p>
            <a:r>
              <a:rPr lang="en-GB" dirty="0"/>
              <a:t>Intrinsic vs. </a:t>
            </a:r>
            <a:r>
              <a:rPr lang="en-GB"/>
              <a:t>Extrinsic Motivation</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93282" y="2142491"/>
            <a:ext cx="2590250" cy="283261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endParaRPr lang="en-GB" altLang="de-DE" sz="2200" dirty="0">
              <a:latin typeface="+mj-lt"/>
            </a:endParaRPr>
          </a:p>
          <a:p>
            <a:pPr algn="l">
              <a:lnSpc>
                <a:spcPct val="100000"/>
              </a:lnSpc>
              <a:spcBef>
                <a:spcPts val="600"/>
              </a:spcBef>
            </a:pPr>
            <a:endParaRPr lang="en-GB" altLang="de-DE" sz="2200" dirty="0">
              <a:latin typeface="+mj-lt"/>
            </a:endParaRPr>
          </a:p>
          <a:p>
            <a:pPr algn="l">
              <a:lnSpc>
                <a:spcPct val="100000"/>
              </a:lnSpc>
              <a:spcBef>
                <a:spcPts val="600"/>
              </a:spcBef>
            </a:pPr>
            <a:r>
              <a:rPr lang="en-GB" altLang="de-DE" sz="2200" dirty="0">
                <a:solidFill>
                  <a:srgbClr val="245473"/>
                </a:solidFill>
                <a:latin typeface="+mj-lt"/>
              </a:rPr>
              <a:t>Fundamental distinction.  Which one do we want in organizations?</a:t>
            </a:r>
          </a:p>
          <a:p>
            <a:pPr algn="l">
              <a:lnSpc>
                <a:spcPts val="1500"/>
              </a:lnSpc>
              <a:spcBef>
                <a:spcPts val="600"/>
              </a:spcBef>
            </a:pPr>
            <a:endParaRPr lang="en-GB" sz="2200" dirty="0">
              <a:latin typeface="+mj-lt"/>
              <a:sym typeface="Wingdings" panose="05000000000000000000" pitchFamily="2" charset="2"/>
            </a:endParaRPr>
          </a:p>
          <a:p>
            <a:pPr algn="l">
              <a:lnSpc>
                <a:spcPts val="1500"/>
              </a:lnSpc>
              <a:spcBef>
                <a:spcPts val="600"/>
              </a:spcBef>
            </a:pPr>
            <a:endParaRPr lang="en-GB" sz="2200" dirty="0">
              <a:latin typeface="+mj-lt"/>
              <a:sym typeface="Wingdings" panose="05000000000000000000" pitchFamily="2" charset="2"/>
            </a:endParaRPr>
          </a:p>
        </p:txBody>
      </p:sp>
      <p:sp>
        <p:nvSpPr>
          <p:cNvPr id="39" name="Freeform 2">
            <a:extLst>
              <a:ext uri="{FF2B5EF4-FFF2-40B4-BE49-F238E27FC236}">
                <a16:creationId xmlns:a16="http://schemas.microsoft.com/office/drawing/2014/main" xmlns="" id="{832F6FE3-805D-42AC-842C-9141D49E2CCD}"/>
              </a:ext>
            </a:extLst>
          </p:cNvPr>
          <p:cNvSpPr>
            <a:spLocks/>
          </p:cNvSpPr>
          <p:nvPr/>
        </p:nvSpPr>
        <p:spPr bwMode="auto">
          <a:xfrm>
            <a:off x="2733553" y="2365771"/>
            <a:ext cx="3442097" cy="2126457"/>
          </a:xfrm>
          <a:custGeom>
            <a:avLst/>
            <a:gdLst>
              <a:gd name="T0" fmla="*/ 4117 w 4961"/>
              <a:gd name="T1" fmla="*/ 2584 h 3065"/>
              <a:gd name="T2" fmla="*/ 2794 w 4961"/>
              <a:gd name="T3" fmla="*/ 2938 h 3065"/>
              <a:gd name="T4" fmla="*/ 594 w 4961"/>
              <a:gd name="T5" fmla="*/ 995 h 3065"/>
              <a:gd name="T6" fmla="*/ 419 w 4961"/>
              <a:gd name="T7" fmla="*/ 1529 h 3065"/>
              <a:gd name="T8" fmla="*/ 0 w 4961"/>
              <a:gd name="T9" fmla="*/ 1115 h 3065"/>
              <a:gd name="T10" fmla="*/ 273 w 4961"/>
              <a:gd name="T11" fmla="*/ 281 h 3065"/>
              <a:gd name="T12" fmla="*/ 1104 w 4961"/>
              <a:gd name="T13" fmla="*/ 0 h 3065"/>
              <a:gd name="T14" fmla="*/ 1523 w 4961"/>
              <a:gd name="T15" fmla="*/ 415 h 3065"/>
              <a:gd name="T16" fmla="*/ 988 w 4961"/>
              <a:gd name="T17" fmla="*/ 596 h 3065"/>
              <a:gd name="T18" fmla="*/ 2654 w 4961"/>
              <a:gd name="T19" fmla="*/ 2210 h 3065"/>
              <a:gd name="T20" fmla="*/ 3148 w 4961"/>
              <a:gd name="T21" fmla="*/ 2377 h 3065"/>
              <a:gd name="T22" fmla="*/ 3910 w 4961"/>
              <a:gd name="T23" fmla="*/ 1615 h 3065"/>
              <a:gd name="T24" fmla="*/ 3148 w 4961"/>
              <a:gd name="T25" fmla="*/ 853 h 3065"/>
              <a:gd name="T26" fmla="*/ 2386 w 4961"/>
              <a:gd name="T27" fmla="*/ 1602 h 3065"/>
              <a:gd name="T28" fmla="*/ 1861 w 4961"/>
              <a:gd name="T29" fmla="*/ 1142 h 3065"/>
              <a:gd name="T30" fmla="*/ 3148 w 4961"/>
              <a:gd name="T31" fmla="*/ 245 h 3065"/>
              <a:gd name="T32" fmla="*/ 4117 w 4961"/>
              <a:gd name="T33" fmla="*/ 2584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1" h="3065">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0" name="Freeform 3">
            <a:extLst>
              <a:ext uri="{FF2B5EF4-FFF2-40B4-BE49-F238E27FC236}">
                <a16:creationId xmlns:a16="http://schemas.microsoft.com/office/drawing/2014/main" xmlns="" id="{A6F8AB3A-7CB0-4EA5-8B55-1233D80FF5B5}"/>
              </a:ext>
            </a:extLst>
          </p:cNvPr>
          <p:cNvSpPr>
            <a:spLocks/>
          </p:cNvSpPr>
          <p:nvPr/>
        </p:nvSpPr>
        <p:spPr bwMode="auto">
          <a:xfrm>
            <a:off x="2549006" y="3450431"/>
            <a:ext cx="3442097" cy="2126457"/>
          </a:xfrm>
          <a:custGeom>
            <a:avLst/>
            <a:gdLst>
              <a:gd name="T0" fmla="*/ 845 w 4962"/>
              <a:gd name="T1" fmla="*/ 481 h 3065"/>
              <a:gd name="T2" fmla="*/ 2168 w 4962"/>
              <a:gd name="T3" fmla="*/ 126 h 3065"/>
              <a:gd name="T4" fmla="*/ 4368 w 4962"/>
              <a:gd name="T5" fmla="*/ 2070 h 3065"/>
              <a:gd name="T6" fmla="*/ 4542 w 4962"/>
              <a:gd name="T7" fmla="*/ 1535 h 3065"/>
              <a:gd name="T8" fmla="*/ 4962 w 4962"/>
              <a:gd name="T9" fmla="*/ 1950 h 3065"/>
              <a:gd name="T10" fmla="*/ 4689 w 4962"/>
              <a:gd name="T11" fmla="*/ 2783 h 3065"/>
              <a:gd name="T12" fmla="*/ 3858 w 4962"/>
              <a:gd name="T13" fmla="*/ 3065 h 3065"/>
              <a:gd name="T14" fmla="*/ 3439 w 4962"/>
              <a:gd name="T15" fmla="*/ 2650 h 3065"/>
              <a:gd name="T16" fmla="*/ 3974 w 4962"/>
              <a:gd name="T17" fmla="*/ 2469 h 3065"/>
              <a:gd name="T18" fmla="*/ 2307 w 4962"/>
              <a:gd name="T19" fmla="*/ 855 h 3065"/>
              <a:gd name="T20" fmla="*/ 1814 w 4962"/>
              <a:gd name="T21" fmla="*/ 688 h 3065"/>
              <a:gd name="T22" fmla="*/ 1052 w 4962"/>
              <a:gd name="T23" fmla="*/ 1450 h 3065"/>
              <a:gd name="T24" fmla="*/ 1814 w 4962"/>
              <a:gd name="T25" fmla="*/ 2212 h 3065"/>
              <a:gd name="T26" fmla="*/ 2576 w 4962"/>
              <a:gd name="T27" fmla="*/ 1462 h 3065"/>
              <a:gd name="T28" fmla="*/ 3100 w 4962"/>
              <a:gd name="T29" fmla="*/ 1922 h 3065"/>
              <a:gd name="T30" fmla="*/ 1814 w 4962"/>
              <a:gd name="T31" fmla="*/ 2820 h 3065"/>
              <a:gd name="T32" fmla="*/ 845 w 4962"/>
              <a:gd name="T33" fmla="*/ 481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2" h="3065">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2" name="Subtitle 2">
            <a:extLst>
              <a:ext uri="{FF2B5EF4-FFF2-40B4-BE49-F238E27FC236}">
                <a16:creationId xmlns:a16="http://schemas.microsoft.com/office/drawing/2014/main" xmlns="" id="{93B49907-D904-4080-8CAC-72D0454404FD}"/>
              </a:ext>
            </a:extLst>
          </p:cNvPr>
          <p:cNvSpPr txBox="1">
            <a:spLocks/>
          </p:cNvSpPr>
          <p:nvPr/>
        </p:nvSpPr>
        <p:spPr>
          <a:xfrm>
            <a:off x="6346867" y="2292127"/>
            <a:ext cx="5333503" cy="168281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spc="113" dirty="0">
                <a:solidFill>
                  <a:srgbClr val="ED7D31"/>
                </a:solidFill>
                <a:latin typeface="+mj-lt"/>
                <a:ea typeface="League Spartan" charset="0"/>
                <a:cs typeface="Poppins" pitchFamily="2" charset="77"/>
              </a:rPr>
              <a:t>Intrinsic Motivation</a:t>
            </a:r>
          </a:p>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Intrinsic Motivation is seen in behaviour that is performed for its own sake or from the sense of accomplishment and achievement derived from doing the work itself (e.g., playing music).</a:t>
            </a:r>
          </a:p>
        </p:txBody>
      </p:sp>
      <p:sp>
        <p:nvSpPr>
          <p:cNvPr id="47" name="Subtitle 2">
            <a:extLst>
              <a:ext uri="{FF2B5EF4-FFF2-40B4-BE49-F238E27FC236}">
                <a16:creationId xmlns:a16="http://schemas.microsoft.com/office/drawing/2014/main" xmlns="" id="{FA64FE41-C584-4B48-8560-7AC8D7DC32F4}"/>
              </a:ext>
            </a:extLst>
          </p:cNvPr>
          <p:cNvSpPr txBox="1">
            <a:spLocks/>
          </p:cNvSpPr>
          <p:nvPr/>
        </p:nvSpPr>
        <p:spPr>
          <a:xfrm>
            <a:off x="6360196" y="4078056"/>
            <a:ext cx="5537889" cy="168281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spc="113" dirty="0">
                <a:solidFill>
                  <a:srgbClr val="4472C4"/>
                </a:solidFill>
                <a:latin typeface="+mj-lt"/>
                <a:ea typeface="League Spartan" charset="0"/>
                <a:cs typeface="Poppins" pitchFamily="2" charset="77"/>
              </a:rPr>
              <a:t>Extrinsic Motivation</a:t>
            </a:r>
          </a:p>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Extrinsic Motivation comes from consequences of behaviour - material/social rewards or avoiding punishment - and not from the behaviour itself (e.g., trash collection)</a:t>
            </a:r>
          </a:p>
        </p:txBody>
      </p:sp>
    </p:spTree>
    <p:extLst>
      <p:ext uri="{BB962C8B-B14F-4D97-AF65-F5344CB8AC3E}">
        <p14:creationId xmlns:p14="http://schemas.microsoft.com/office/powerpoint/2010/main" val="977399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8169" y="493400"/>
            <a:ext cx="8852375" cy="697353"/>
          </a:xfrm>
        </p:spPr>
        <p:txBody>
          <a:bodyPr>
            <a:normAutofit/>
          </a:bodyPr>
          <a:lstStyle/>
          <a:p>
            <a:r>
              <a:rPr lang="en-GB" dirty="0"/>
              <a:t>Motivation in Crisis: The Role of Controlling</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370" y="1852317"/>
            <a:ext cx="3651448" cy="522737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Controlling extends the field of communication by enabling the department to cooperate with other functions.</a:t>
            </a:r>
          </a:p>
          <a:p>
            <a:pPr algn="l">
              <a:lnSpc>
                <a:spcPct val="100000"/>
              </a:lnSpc>
              <a:spcBef>
                <a:spcPts val="600"/>
              </a:spcBef>
            </a:pPr>
            <a:r>
              <a:rPr lang="en-GB" altLang="de-DE" sz="1800" dirty="0">
                <a:solidFill>
                  <a:srgbClr val="245473"/>
                </a:solidFill>
                <a:latin typeface="+mj-lt"/>
              </a:rPr>
              <a:t>When managers and employees of a company have - more or less - the same picture of where to "go", which paths to take, which systems and instruments to use, which framework conditions to consider, etc., communication and work can be much more targeted and efficient</a:t>
            </a:r>
          </a:p>
          <a:p>
            <a:pPr algn="l">
              <a:lnSpc>
                <a:spcPct val="100000"/>
              </a:lnSpc>
              <a:spcBef>
                <a:spcPts val="600"/>
              </a:spcBef>
            </a:pPr>
            <a:r>
              <a:rPr lang="en-GB" altLang="de-DE" sz="1800" dirty="0">
                <a:solidFill>
                  <a:srgbClr val="245473"/>
                </a:solidFill>
                <a:latin typeface="+mj-lt"/>
              </a:rPr>
              <a:t>The same picture of the management helps to recognize more easily in everyday life where deviations exist or to take the right measures without narrow/concrete instructions</a:t>
            </a:r>
          </a:p>
          <a:p>
            <a:pPr algn="l">
              <a:lnSpc>
                <a:spcPts val="1500"/>
              </a:lnSpc>
              <a:spcBef>
                <a:spcPts val="600"/>
              </a:spcBef>
            </a:pPr>
            <a:endParaRPr lang="en-GB" sz="1800" dirty="0">
              <a:latin typeface="+mj-lt"/>
              <a:sym typeface="Wingdings" panose="05000000000000000000" pitchFamily="2" charset="2"/>
            </a:endParaRPr>
          </a:p>
        </p:txBody>
      </p:sp>
      <p:sp>
        <p:nvSpPr>
          <p:cNvPr id="38" name="TextBox 10">
            <a:extLst>
              <a:ext uri="{FF2B5EF4-FFF2-40B4-BE49-F238E27FC236}">
                <a16:creationId xmlns:a16="http://schemas.microsoft.com/office/drawing/2014/main" xmlns="" id="{3A5CE3FB-C24C-4714-80AD-4C77E96268EA}"/>
              </a:ext>
            </a:extLst>
          </p:cNvPr>
          <p:cNvSpPr txBox="1"/>
          <p:nvPr/>
        </p:nvSpPr>
        <p:spPr>
          <a:xfrm>
            <a:off x="4059533" y="5831975"/>
            <a:ext cx="227948" cy="307777"/>
          </a:xfrm>
          <a:prstGeom prst="rect">
            <a:avLst/>
          </a:prstGeom>
          <a:noFill/>
        </p:spPr>
        <p:txBody>
          <a:bodyPr wrap="none" rtlCol="0" anchor="ctr">
            <a:spAutoFit/>
          </a:bodyPr>
          <a:lstStyle/>
          <a:p>
            <a:pPr algn="ctr"/>
            <a:r>
              <a:rPr lang="en-GB" sz="1400" b="1">
                <a:solidFill>
                  <a:schemeClr val="bg1"/>
                </a:solidFill>
                <a:latin typeface="+mj-lt"/>
                <a:cs typeface="Poppins" pitchFamily="2" charset="77"/>
              </a:rPr>
              <a:t>I</a:t>
            </a:r>
            <a:endParaRPr lang="en-GB" sz="1400" b="1" dirty="0">
              <a:solidFill>
                <a:schemeClr val="bg1"/>
              </a:solidFill>
              <a:latin typeface="+mj-lt"/>
              <a:cs typeface="Poppins" pitchFamily="2" charset="77"/>
            </a:endParaRPr>
          </a:p>
        </p:txBody>
      </p:sp>
      <p:sp>
        <p:nvSpPr>
          <p:cNvPr id="60" name="Freeform 61">
            <a:extLst>
              <a:ext uri="{FF2B5EF4-FFF2-40B4-BE49-F238E27FC236}">
                <a16:creationId xmlns:a16="http://schemas.microsoft.com/office/drawing/2014/main" xmlns="" id="{6BDDA5E1-A93A-4192-A092-D8650B69A7F3}"/>
              </a:ext>
            </a:extLst>
          </p:cNvPr>
          <p:cNvSpPr/>
          <p:nvPr/>
        </p:nvSpPr>
        <p:spPr>
          <a:xfrm rot="1363340">
            <a:off x="7586578" y="2051249"/>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1" name="Freeform 75">
            <a:extLst>
              <a:ext uri="{FF2B5EF4-FFF2-40B4-BE49-F238E27FC236}">
                <a16:creationId xmlns:a16="http://schemas.microsoft.com/office/drawing/2014/main" xmlns="" id="{AF01EBD2-D533-4D48-8477-4BBE4ADBBA71}"/>
              </a:ext>
            </a:extLst>
          </p:cNvPr>
          <p:cNvSpPr/>
          <p:nvPr/>
        </p:nvSpPr>
        <p:spPr>
          <a:xfrm rot="1363340">
            <a:off x="8276463" y="2817843"/>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2" name="Freeform 63">
            <a:extLst>
              <a:ext uri="{FF2B5EF4-FFF2-40B4-BE49-F238E27FC236}">
                <a16:creationId xmlns:a16="http://schemas.microsoft.com/office/drawing/2014/main" xmlns="" id="{032B0CA7-8A39-458C-BDAC-925E0C0E1384}"/>
              </a:ext>
            </a:extLst>
          </p:cNvPr>
          <p:cNvSpPr/>
          <p:nvPr/>
        </p:nvSpPr>
        <p:spPr>
          <a:xfrm rot="1363340">
            <a:off x="6600954" y="2116401"/>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3" name="Freeform 65">
            <a:extLst>
              <a:ext uri="{FF2B5EF4-FFF2-40B4-BE49-F238E27FC236}">
                <a16:creationId xmlns:a16="http://schemas.microsoft.com/office/drawing/2014/main" xmlns="" id="{DF8BD30A-0491-498C-B4DB-97B73F075174}"/>
              </a:ext>
            </a:extLst>
          </p:cNvPr>
          <p:cNvSpPr/>
          <p:nvPr/>
        </p:nvSpPr>
        <p:spPr>
          <a:xfrm rot="1363340">
            <a:off x="5836463" y="2779718"/>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4" name="Freeform 73">
            <a:extLst>
              <a:ext uri="{FF2B5EF4-FFF2-40B4-BE49-F238E27FC236}">
                <a16:creationId xmlns:a16="http://schemas.microsoft.com/office/drawing/2014/main" xmlns="" id="{C7E216F9-87BD-4F3A-BEB4-8F8D0C2481E0}"/>
              </a:ext>
            </a:extLst>
          </p:cNvPr>
          <p:cNvSpPr/>
          <p:nvPr/>
        </p:nvSpPr>
        <p:spPr>
          <a:xfrm rot="1363340">
            <a:off x="8292351" y="3811003"/>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5" name="Freeform 67">
            <a:extLst>
              <a:ext uri="{FF2B5EF4-FFF2-40B4-BE49-F238E27FC236}">
                <a16:creationId xmlns:a16="http://schemas.microsoft.com/office/drawing/2014/main" xmlns="" id="{120E5A9F-B811-4326-A88E-F213ACB5BFF9}"/>
              </a:ext>
            </a:extLst>
          </p:cNvPr>
          <p:cNvSpPr/>
          <p:nvPr/>
        </p:nvSpPr>
        <p:spPr>
          <a:xfrm rot="1363340">
            <a:off x="5899763" y="3788690"/>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6" name="Freeform 71">
            <a:extLst>
              <a:ext uri="{FF2B5EF4-FFF2-40B4-BE49-F238E27FC236}">
                <a16:creationId xmlns:a16="http://schemas.microsoft.com/office/drawing/2014/main" xmlns="" id="{65456EAE-E5EA-403F-A02E-AB67A3638531}"/>
              </a:ext>
            </a:extLst>
          </p:cNvPr>
          <p:cNvSpPr/>
          <p:nvPr/>
        </p:nvSpPr>
        <p:spPr>
          <a:xfrm rot="1363340">
            <a:off x="7577165" y="4491617"/>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67" name="Freeform 69">
            <a:extLst>
              <a:ext uri="{FF2B5EF4-FFF2-40B4-BE49-F238E27FC236}">
                <a16:creationId xmlns:a16="http://schemas.microsoft.com/office/drawing/2014/main" xmlns="" id="{B898853A-AFEC-43EC-9DC2-92C43A3107AB}"/>
              </a:ext>
            </a:extLst>
          </p:cNvPr>
          <p:cNvSpPr/>
          <p:nvPr/>
        </p:nvSpPr>
        <p:spPr>
          <a:xfrm rot="1363340">
            <a:off x="6561541" y="4507969"/>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76" name="Oval 76">
            <a:extLst>
              <a:ext uri="{FF2B5EF4-FFF2-40B4-BE49-F238E27FC236}">
                <a16:creationId xmlns:a16="http://schemas.microsoft.com/office/drawing/2014/main" xmlns="" id="{EA5EE8E4-E9C2-4C21-B8B0-D32B9F7BE0C6}"/>
              </a:ext>
            </a:extLst>
          </p:cNvPr>
          <p:cNvSpPr/>
          <p:nvPr/>
        </p:nvSpPr>
        <p:spPr>
          <a:xfrm>
            <a:off x="6889943" y="3104826"/>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77" name="TextBox 77">
            <a:extLst>
              <a:ext uri="{FF2B5EF4-FFF2-40B4-BE49-F238E27FC236}">
                <a16:creationId xmlns:a16="http://schemas.microsoft.com/office/drawing/2014/main" xmlns="" id="{801D96F8-57D8-438F-8E3A-ECD429C79F2F}"/>
              </a:ext>
            </a:extLst>
          </p:cNvPr>
          <p:cNvSpPr txBox="1"/>
          <p:nvPr/>
        </p:nvSpPr>
        <p:spPr>
          <a:xfrm>
            <a:off x="6384792" y="5858181"/>
            <a:ext cx="1196930"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External Input</a:t>
            </a:r>
          </a:p>
        </p:txBody>
      </p:sp>
      <p:sp>
        <p:nvSpPr>
          <p:cNvPr id="78" name="Subtitle 2">
            <a:extLst>
              <a:ext uri="{FF2B5EF4-FFF2-40B4-BE49-F238E27FC236}">
                <a16:creationId xmlns:a16="http://schemas.microsoft.com/office/drawing/2014/main" xmlns="" id="{6126F63C-1407-4252-8941-7EAB39EF1683}"/>
              </a:ext>
            </a:extLst>
          </p:cNvPr>
          <p:cNvSpPr txBox="1">
            <a:spLocks/>
          </p:cNvSpPr>
          <p:nvPr/>
        </p:nvSpPr>
        <p:spPr>
          <a:xfrm>
            <a:off x="4583189" y="6085666"/>
            <a:ext cx="2994724"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Which offers do we want to make available? How do we see how these offers have been used?</a:t>
            </a:r>
          </a:p>
        </p:txBody>
      </p:sp>
      <p:sp>
        <p:nvSpPr>
          <p:cNvPr id="79" name="TextBox 85">
            <a:extLst>
              <a:ext uri="{FF2B5EF4-FFF2-40B4-BE49-F238E27FC236}">
                <a16:creationId xmlns:a16="http://schemas.microsoft.com/office/drawing/2014/main" xmlns="" id="{B1574C41-7DB5-4DAA-8E1C-1E96CA720619}"/>
              </a:ext>
            </a:extLst>
          </p:cNvPr>
          <p:cNvSpPr txBox="1"/>
          <p:nvPr/>
        </p:nvSpPr>
        <p:spPr>
          <a:xfrm>
            <a:off x="8797125" y="5053072"/>
            <a:ext cx="1167051"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Internal Input</a:t>
            </a:r>
          </a:p>
        </p:txBody>
      </p:sp>
      <p:sp>
        <p:nvSpPr>
          <p:cNvPr id="80" name="Subtitle 2">
            <a:extLst>
              <a:ext uri="{FF2B5EF4-FFF2-40B4-BE49-F238E27FC236}">
                <a16:creationId xmlns:a16="http://schemas.microsoft.com/office/drawing/2014/main" xmlns="" id="{0D5F2556-C7A7-4134-A94E-C88AE77C8C48}"/>
              </a:ext>
            </a:extLst>
          </p:cNvPr>
          <p:cNvSpPr txBox="1">
            <a:spLocks/>
          </p:cNvSpPr>
          <p:nvPr/>
        </p:nvSpPr>
        <p:spPr>
          <a:xfrm>
            <a:off x="8619875" y="5371252"/>
            <a:ext cx="2994724"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What do we want to create in the organization? What shows us whether we have used our resources efficiently?</a:t>
            </a:r>
          </a:p>
        </p:txBody>
      </p:sp>
      <p:sp>
        <p:nvSpPr>
          <p:cNvPr id="81" name="TextBox 79">
            <a:extLst>
              <a:ext uri="{FF2B5EF4-FFF2-40B4-BE49-F238E27FC236}">
                <a16:creationId xmlns:a16="http://schemas.microsoft.com/office/drawing/2014/main" xmlns="" id="{4F56CE7D-6B12-4A0E-BE8A-C84424E75C82}"/>
              </a:ext>
            </a:extLst>
          </p:cNvPr>
          <p:cNvSpPr txBox="1"/>
          <p:nvPr/>
        </p:nvSpPr>
        <p:spPr>
          <a:xfrm>
            <a:off x="5460018" y="1746049"/>
            <a:ext cx="765658"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Outflow</a:t>
            </a:r>
          </a:p>
        </p:txBody>
      </p:sp>
      <p:sp>
        <p:nvSpPr>
          <p:cNvPr id="82" name="Subtitle 2">
            <a:extLst>
              <a:ext uri="{FF2B5EF4-FFF2-40B4-BE49-F238E27FC236}">
                <a16:creationId xmlns:a16="http://schemas.microsoft.com/office/drawing/2014/main" xmlns="" id="{02832155-942F-4C97-89E5-54133525D27B}"/>
              </a:ext>
            </a:extLst>
          </p:cNvPr>
          <p:cNvSpPr txBox="1">
            <a:spLocks/>
          </p:cNvSpPr>
          <p:nvPr/>
        </p:nvSpPr>
        <p:spPr>
          <a:xfrm>
            <a:off x="4513977" y="1918740"/>
            <a:ext cx="1956642"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How do we determine whether the objectives have been achieved?</a:t>
            </a:r>
          </a:p>
        </p:txBody>
      </p:sp>
      <p:sp>
        <p:nvSpPr>
          <p:cNvPr id="83" name="TextBox 87">
            <a:extLst>
              <a:ext uri="{FF2B5EF4-FFF2-40B4-BE49-F238E27FC236}">
                <a16:creationId xmlns:a16="http://schemas.microsoft.com/office/drawing/2014/main" xmlns="" id="{BD4B3174-FB3C-4E98-9862-D158B7A01F15}"/>
              </a:ext>
            </a:extLst>
          </p:cNvPr>
          <p:cNvSpPr txBox="1"/>
          <p:nvPr/>
        </p:nvSpPr>
        <p:spPr>
          <a:xfrm>
            <a:off x="8221718" y="1764756"/>
            <a:ext cx="701154"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Targets</a:t>
            </a:r>
          </a:p>
        </p:txBody>
      </p:sp>
      <p:sp>
        <p:nvSpPr>
          <p:cNvPr id="84" name="Subtitle 2">
            <a:extLst>
              <a:ext uri="{FF2B5EF4-FFF2-40B4-BE49-F238E27FC236}">
                <a16:creationId xmlns:a16="http://schemas.microsoft.com/office/drawing/2014/main" xmlns="" id="{56D41A71-334F-4EEA-AB20-F99D3A639C29}"/>
              </a:ext>
            </a:extLst>
          </p:cNvPr>
          <p:cNvSpPr txBox="1">
            <a:spLocks/>
          </p:cNvSpPr>
          <p:nvPr/>
        </p:nvSpPr>
        <p:spPr>
          <a:xfrm>
            <a:off x="8667420" y="1958702"/>
            <a:ext cx="1956642"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What do we want to achieve? How do we measure success?</a:t>
            </a:r>
          </a:p>
        </p:txBody>
      </p:sp>
      <p:sp>
        <p:nvSpPr>
          <p:cNvPr id="85" name="TextBox 81">
            <a:extLst>
              <a:ext uri="{FF2B5EF4-FFF2-40B4-BE49-F238E27FC236}">
                <a16:creationId xmlns:a16="http://schemas.microsoft.com/office/drawing/2014/main" xmlns="" id="{C59BE297-4A59-4096-B805-D8A5934F9160}"/>
              </a:ext>
            </a:extLst>
          </p:cNvPr>
          <p:cNvSpPr txBox="1"/>
          <p:nvPr/>
        </p:nvSpPr>
        <p:spPr>
          <a:xfrm>
            <a:off x="4530084" y="4493920"/>
            <a:ext cx="1324273"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Direct Outcome</a:t>
            </a:r>
          </a:p>
        </p:txBody>
      </p:sp>
      <p:sp>
        <p:nvSpPr>
          <p:cNvPr id="86" name="Subtitle 2">
            <a:extLst>
              <a:ext uri="{FF2B5EF4-FFF2-40B4-BE49-F238E27FC236}">
                <a16:creationId xmlns:a16="http://schemas.microsoft.com/office/drawing/2014/main" xmlns="" id="{97DFE127-046C-4071-BA49-A3B5CC016FD7}"/>
              </a:ext>
            </a:extLst>
          </p:cNvPr>
          <p:cNvSpPr txBox="1">
            <a:spLocks/>
          </p:cNvSpPr>
          <p:nvPr/>
        </p:nvSpPr>
        <p:spPr>
          <a:xfrm>
            <a:off x="3643544" y="4765245"/>
            <a:ext cx="2582132" cy="72405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Which perception do we strive for?</a:t>
            </a:r>
          </a:p>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How do we recognize whether this change has taken place?</a:t>
            </a:r>
          </a:p>
        </p:txBody>
      </p:sp>
      <p:sp>
        <p:nvSpPr>
          <p:cNvPr id="87" name="TextBox 89">
            <a:extLst>
              <a:ext uri="{FF2B5EF4-FFF2-40B4-BE49-F238E27FC236}">
                <a16:creationId xmlns:a16="http://schemas.microsoft.com/office/drawing/2014/main" xmlns="" id="{85F80962-17EE-4FAD-B21A-CE8CC30893C6}"/>
              </a:ext>
            </a:extLst>
          </p:cNvPr>
          <p:cNvSpPr txBox="1"/>
          <p:nvPr/>
        </p:nvSpPr>
        <p:spPr>
          <a:xfrm>
            <a:off x="9471463" y="3960199"/>
            <a:ext cx="566181"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Input</a:t>
            </a:r>
          </a:p>
        </p:txBody>
      </p:sp>
      <p:sp>
        <p:nvSpPr>
          <p:cNvPr id="88" name="Subtitle 2">
            <a:extLst>
              <a:ext uri="{FF2B5EF4-FFF2-40B4-BE49-F238E27FC236}">
                <a16:creationId xmlns:a16="http://schemas.microsoft.com/office/drawing/2014/main" xmlns="" id="{2CA8EE23-D662-486D-8FA6-1BEDC90CF1DC}"/>
              </a:ext>
            </a:extLst>
          </p:cNvPr>
          <p:cNvSpPr txBox="1">
            <a:spLocks/>
          </p:cNvSpPr>
          <p:nvPr/>
        </p:nvSpPr>
        <p:spPr>
          <a:xfrm>
            <a:off x="9503653" y="4218587"/>
            <a:ext cx="2671419"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What are our personnel and financial requirements? What do we want to use these resources for?</a:t>
            </a:r>
          </a:p>
        </p:txBody>
      </p:sp>
      <p:sp>
        <p:nvSpPr>
          <p:cNvPr id="89" name="TextBox 83">
            <a:extLst>
              <a:ext uri="{FF2B5EF4-FFF2-40B4-BE49-F238E27FC236}">
                <a16:creationId xmlns:a16="http://schemas.microsoft.com/office/drawing/2014/main" xmlns="" id="{4D8AC17F-16A3-4DC2-B780-0BE5FE94B359}"/>
              </a:ext>
            </a:extLst>
          </p:cNvPr>
          <p:cNvSpPr txBox="1"/>
          <p:nvPr/>
        </p:nvSpPr>
        <p:spPr>
          <a:xfrm>
            <a:off x="4111300" y="2749475"/>
            <a:ext cx="1444498"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Indirect Outcome</a:t>
            </a:r>
          </a:p>
        </p:txBody>
      </p:sp>
      <p:sp>
        <p:nvSpPr>
          <p:cNvPr id="90" name="Subtitle 2">
            <a:extLst>
              <a:ext uri="{FF2B5EF4-FFF2-40B4-BE49-F238E27FC236}">
                <a16:creationId xmlns:a16="http://schemas.microsoft.com/office/drawing/2014/main" xmlns="" id="{37EFF054-3F62-4853-93AF-3455BA12BEE6}"/>
              </a:ext>
            </a:extLst>
          </p:cNvPr>
          <p:cNvSpPr txBox="1">
            <a:spLocks/>
          </p:cNvSpPr>
          <p:nvPr/>
        </p:nvSpPr>
        <p:spPr>
          <a:xfrm>
            <a:off x="3587421" y="2990886"/>
            <a:ext cx="2146290" cy="111185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What kind of behaviour/attitudes do we strive for? How do we determine whether we have come closer to these goals?</a:t>
            </a:r>
          </a:p>
        </p:txBody>
      </p:sp>
      <p:sp>
        <p:nvSpPr>
          <p:cNvPr id="91" name="TextBox 91">
            <a:extLst>
              <a:ext uri="{FF2B5EF4-FFF2-40B4-BE49-F238E27FC236}">
                <a16:creationId xmlns:a16="http://schemas.microsoft.com/office/drawing/2014/main" xmlns="" id="{F427BAC5-63C1-4F2A-BCEE-22BFE06525BD}"/>
              </a:ext>
            </a:extLst>
          </p:cNvPr>
          <p:cNvSpPr txBox="1"/>
          <p:nvPr/>
        </p:nvSpPr>
        <p:spPr>
          <a:xfrm>
            <a:off x="9430708" y="2794492"/>
            <a:ext cx="1083502"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Sub-Projects</a:t>
            </a:r>
          </a:p>
        </p:txBody>
      </p:sp>
      <p:sp>
        <p:nvSpPr>
          <p:cNvPr id="92" name="Subtitle 2">
            <a:extLst>
              <a:ext uri="{FF2B5EF4-FFF2-40B4-BE49-F238E27FC236}">
                <a16:creationId xmlns:a16="http://schemas.microsoft.com/office/drawing/2014/main" xmlns="" id="{8599FDD3-7F7D-4346-86CA-05FDF2717016}"/>
              </a:ext>
            </a:extLst>
          </p:cNvPr>
          <p:cNvSpPr txBox="1">
            <a:spLocks/>
          </p:cNvSpPr>
          <p:nvPr/>
        </p:nvSpPr>
        <p:spPr>
          <a:xfrm>
            <a:off x="9433509" y="2980923"/>
            <a:ext cx="2548694"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mj-lt"/>
                <a:ea typeface="Lato Light" panose="020F0502020204030203" pitchFamily="34" charset="0"/>
                <a:cs typeface="Mukta ExtraLight" panose="020B0000000000000000" pitchFamily="34" charset="77"/>
              </a:rPr>
              <a:t>What milestones are we setting? How do we know if we are on the right track?</a:t>
            </a:r>
          </a:p>
        </p:txBody>
      </p:sp>
      <p:sp>
        <p:nvSpPr>
          <p:cNvPr id="4" name="Gleichschenkliges Dreieck 3">
            <a:extLst>
              <a:ext uri="{FF2B5EF4-FFF2-40B4-BE49-F238E27FC236}">
                <a16:creationId xmlns:a16="http://schemas.microsoft.com/office/drawing/2014/main" xmlns="" id="{4A89FBAD-A732-4DD4-B362-3FEDB9A075D4}"/>
              </a:ext>
            </a:extLst>
          </p:cNvPr>
          <p:cNvSpPr/>
          <p:nvPr/>
        </p:nvSpPr>
        <p:spPr>
          <a:xfrm rot="2710436">
            <a:off x="6617579" y="2814364"/>
            <a:ext cx="544727" cy="2868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3" name="Gleichschenkliges Dreieck 92">
            <a:extLst>
              <a:ext uri="{FF2B5EF4-FFF2-40B4-BE49-F238E27FC236}">
                <a16:creationId xmlns:a16="http://schemas.microsoft.com/office/drawing/2014/main" xmlns="" id="{CCBBF23E-1A05-442A-937F-605B8CE6A0EA}"/>
              </a:ext>
            </a:extLst>
          </p:cNvPr>
          <p:cNvSpPr/>
          <p:nvPr/>
        </p:nvSpPr>
        <p:spPr>
          <a:xfrm rot="5400000">
            <a:off x="7496463" y="2505268"/>
            <a:ext cx="544727" cy="2868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4" name="Gleichschenkliges Dreieck 93">
            <a:extLst>
              <a:ext uri="{FF2B5EF4-FFF2-40B4-BE49-F238E27FC236}">
                <a16:creationId xmlns:a16="http://schemas.microsoft.com/office/drawing/2014/main" xmlns="" id="{607E1190-74AA-4F76-B1DC-954A67AABC40}"/>
              </a:ext>
            </a:extLst>
          </p:cNvPr>
          <p:cNvSpPr/>
          <p:nvPr/>
        </p:nvSpPr>
        <p:spPr>
          <a:xfrm rot="8087739">
            <a:off x="8334281" y="2961392"/>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5" name="Gleichschenkliges Dreieck 94">
            <a:extLst>
              <a:ext uri="{FF2B5EF4-FFF2-40B4-BE49-F238E27FC236}">
                <a16:creationId xmlns:a16="http://schemas.microsoft.com/office/drawing/2014/main" xmlns="" id="{C87DD8D4-0930-4C24-B58D-5F3488FABBE8}"/>
              </a:ext>
            </a:extLst>
          </p:cNvPr>
          <p:cNvSpPr/>
          <p:nvPr/>
        </p:nvSpPr>
        <p:spPr>
          <a:xfrm rot="10800000">
            <a:off x="8606644" y="3848674"/>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6" name="Gleichschenkliges Dreieck 95">
            <a:extLst>
              <a:ext uri="{FF2B5EF4-FFF2-40B4-BE49-F238E27FC236}">
                <a16:creationId xmlns:a16="http://schemas.microsoft.com/office/drawing/2014/main" xmlns="" id="{B786D9A4-8BFD-4964-959F-7467184793D9}"/>
              </a:ext>
            </a:extLst>
          </p:cNvPr>
          <p:cNvSpPr/>
          <p:nvPr/>
        </p:nvSpPr>
        <p:spPr>
          <a:xfrm rot="13537568">
            <a:off x="8165851" y="4663977"/>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7" name="Gleichschenkliges Dreieck 96">
            <a:extLst>
              <a:ext uri="{FF2B5EF4-FFF2-40B4-BE49-F238E27FC236}">
                <a16:creationId xmlns:a16="http://schemas.microsoft.com/office/drawing/2014/main" xmlns="" id="{0C2AD5D0-A5F4-4F77-9898-53B3B1DA33C3}"/>
              </a:ext>
            </a:extLst>
          </p:cNvPr>
          <p:cNvSpPr/>
          <p:nvPr/>
        </p:nvSpPr>
        <p:spPr>
          <a:xfrm rot="16200000">
            <a:off x="7290754" y="4945052"/>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8" name="Gleichschenkliges Dreieck 97">
            <a:extLst>
              <a:ext uri="{FF2B5EF4-FFF2-40B4-BE49-F238E27FC236}">
                <a16:creationId xmlns:a16="http://schemas.microsoft.com/office/drawing/2014/main" xmlns="" id="{56409426-3C69-4ED1-A78E-6193B1C20BED}"/>
              </a:ext>
            </a:extLst>
          </p:cNvPr>
          <p:cNvSpPr/>
          <p:nvPr/>
        </p:nvSpPr>
        <p:spPr>
          <a:xfrm rot="18901129">
            <a:off x="6442966" y="4519157"/>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9" name="Gleichschenkliges Dreieck 98">
            <a:extLst>
              <a:ext uri="{FF2B5EF4-FFF2-40B4-BE49-F238E27FC236}">
                <a16:creationId xmlns:a16="http://schemas.microsoft.com/office/drawing/2014/main" xmlns="" id="{87CB8A62-178F-4472-9953-205AF4D39FD1}"/>
              </a:ext>
            </a:extLst>
          </p:cNvPr>
          <p:cNvSpPr/>
          <p:nvPr/>
        </p:nvSpPr>
        <p:spPr>
          <a:xfrm>
            <a:off x="6198348" y="3635708"/>
            <a:ext cx="544727" cy="28686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Tree>
    <p:extLst>
      <p:ext uri="{BB962C8B-B14F-4D97-AF65-F5344CB8AC3E}">
        <p14:creationId xmlns:p14="http://schemas.microsoft.com/office/powerpoint/2010/main" val="524275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40296" y="524626"/>
            <a:ext cx="8852375" cy="697353"/>
          </a:xfrm>
        </p:spPr>
        <p:txBody>
          <a:bodyPr>
            <a:normAutofit/>
          </a:bodyPr>
          <a:lstStyle/>
          <a:p>
            <a:r>
              <a:rPr lang="en-GB" dirty="0"/>
              <a:t>Motivation in Crisis: The Role of Controlling</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97449" y="1898115"/>
            <a:ext cx="4213294" cy="541114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Motivated employees put in their maximum effort for achieving organizational goals. Motivation improves the work performance by bridging the gap between the ability and willingness to work. Better performance results in higher productivity and consequently lower cost of production.</a:t>
            </a:r>
          </a:p>
          <a:p>
            <a:pPr algn="l">
              <a:lnSpc>
                <a:spcPct val="100000"/>
              </a:lnSpc>
              <a:spcBef>
                <a:spcPts val="600"/>
              </a:spcBef>
            </a:pPr>
            <a:r>
              <a:rPr lang="en-GB" altLang="de-DE" sz="2000" dirty="0">
                <a:solidFill>
                  <a:srgbClr val="245473"/>
                </a:solidFill>
                <a:latin typeface="+mj-lt"/>
              </a:rPr>
              <a:t>Especially during crisis, Controlling plays an important role. It provides structure and allows to explain the necessity of decisions.</a:t>
            </a:r>
          </a:p>
          <a:p>
            <a:pPr marL="285750" indent="-285750" algn="l">
              <a:lnSpc>
                <a:spcPct val="100000"/>
              </a:lnSpc>
              <a:spcBef>
                <a:spcPts val="600"/>
              </a:spcBef>
              <a:buFont typeface="Wingdings" panose="05000000000000000000" pitchFamily="2" charset="2"/>
              <a:buChar char="à"/>
            </a:pPr>
            <a:r>
              <a:rPr lang="en-GB" altLang="de-DE" sz="2000" dirty="0">
                <a:solidFill>
                  <a:srgbClr val="245473"/>
                </a:solidFill>
                <a:latin typeface="+mj-lt"/>
                <a:sym typeface="Wingdings" panose="05000000000000000000" pitchFamily="2" charset="2"/>
              </a:rPr>
              <a:t>Controlling helps to communicate during crisis and thus to motive</a:t>
            </a:r>
          </a:p>
          <a:p>
            <a:pPr algn="l">
              <a:lnSpc>
                <a:spcPts val="1500"/>
              </a:lnSpc>
              <a:spcBef>
                <a:spcPts val="600"/>
              </a:spcBef>
            </a:pPr>
            <a:endParaRPr lang="en-GB" altLang="de-DE" sz="2000" dirty="0">
              <a:latin typeface="+mj-lt"/>
            </a:endParaRPr>
          </a:p>
          <a:p>
            <a:pPr algn="l">
              <a:lnSpc>
                <a:spcPts val="1500"/>
              </a:lnSpc>
              <a:spcBef>
                <a:spcPts val="600"/>
              </a:spcBef>
            </a:pPr>
            <a:endParaRPr lang="en-GB" sz="2000" dirty="0">
              <a:latin typeface="+mj-lt"/>
              <a:sym typeface="Wingdings" panose="05000000000000000000" pitchFamily="2" charset="2"/>
            </a:endParaRPr>
          </a:p>
        </p:txBody>
      </p:sp>
      <p:sp>
        <p:nvSpPr>
          <p:cNvPr id="39" name="Freeform 34">
            <a:extLst>
              <a:ext uri="{FF2B5EF4-FFF2-40B4-BE49-F238E27FC236}">
                <a16:creationId xmlns:a16="http://schemas.microsoft.com/office/drawing/2014/main" xmlns="" id="{7A4AC857-63E2-46D8-8C76-44B9AD16D75A}"/>
              </a:ext>
            </a:extLst>
          </p:cNvPr>
          <p:cNvSpPr/>
          <p:nvPr/>
        </p:nvSpPr>
        <p:spPr>
          <a:xfrm>
            <a:off x="6349008" y="2362901"/>
            <a:ext cx="2783922" cy="1588283"/>
          </a:xfrm>
          <a:custGeom>
            <a:avLst/>
            <a:gdLst>
              <a:gd name="connsiteX0" fmla="*/ 4554247 w 7421858"/>
              <a:gd name="connsiteY0" fmla="*/ 0 h 4234318"/>
              <a:gd name="connsiteX1" fmla="*/ 6735047 w 7421858"/>
              <a:gd name="connsiteY1" fmla="*/ 552199 h 4234318"/>
              <a:gd name="connsiteX2" fmla="*/ 6749999 w 7421858"/>
              <a:gd name="connsiteY2" fmla="*/ 560796 h 4234318"/>
              <a:gd name="connsiteX3" fmla="*/ 7020479 w 7421858"/>
              <a:gd name="connsiteY3" fmla="*/ 92310 h 4234318"/>
              <a:gd name="connsiteX4" fmla="*/ 7421858 w 7421858"/>
              <a:gd name="connsiteY4" fmla="*/ 2679530 h 4234318"/>
              <a:gd name="connsiteX5" fmla="*/ 4980571 w 7421858"/>
              <a:gd name="connsiteY5" fmla="*/ 3625535 h 4234318"/>
              <a:gd name="connsiteX6" fmla="*/ 5283100 w 7421858"/>
              <a:gd name="connsiteY6" fmla="*/ 3101540 h 4234318"/>
              <a:gd name="connsiteX7" fmla="*/ 5194752 w 7421858"/>
              <a:gd name="connsiteY7" fmla="*/ 3058980 h 4234318"/>
              <a:gd name="connsiteX8" fmla="*/ 4554247 w 7421858"/>
              <a:gd name="connsiteY8" fmla="*/ 2929668 h 4234318"/>
              <a:gd name="connsiteX9" fmla="*/ 2976825 w 7421858"/>
              <a:gd name="connsiteY9" fmla="*/ 4105225 h 4234318"/>
              <a:gd name="connsiteX10" fmla="*/ 2944914 w 7421858"/>
              <a:gd name="connsiteY10" fmla="*/ 4234318 h 4234318"/>
              <a:gd name="connsiteX11" fmla="*/ 1444712 w 7421858"/>
              <a:gd name="connsiteY11" fmla="*/ 3027326 h 4234318"/>
              <a:gd name="connsiteX12" fmla="*/ 0 w 7421858"/>
              <a:gd name="connsiteY12" fmla="*/ 4189673 h 4234318"/>
              <a:gd name="connsiteX13" fmla="*/ 29641 w 7421858"/>
              <a:gd name="connsiteY13" fmla="*/ 3892627 h 4234318"/>
              <a:gd name="connsiteX14" fmla="*/ 4554247 w 7421858"/>
              <a:gd name="connsiteY14" fmla="*/ 0 h 423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1858" h="4234318">
                <a:moveTo>
                  <a:pt x="4554247" y="0"/>
                </a:moveTo>
                <a:cubicBezTo>
                  <a:pt x="5343872" y="0"/>
                  <a:pt x="6086775" y="200037"/>
                  <a:pt x="6735047" y="552199"/>
                </a:cubicBezTo>
                <a:lnTo>
                  <a:pt x="6749999" y="560796"/>
                </a:lnTo>
                <a:lnTo>
                  <a:pt x="7020479" y="92310"/>
                </a:lnTo>
                <a:lnTo>
                  <a:pt x="7421858" y="2679530"/>
                </a:lnTo>
                <a:lnTo>
                  <a:pt x="4980571" y="3625535"/>
                </a:lnTo>
                <a:lnTo>
                  <a:pt x="5283100" y="3101540"/>
                </a:lnTo>
                <a:lnTo>
                  <a:pt x="5194752" y="3058980"/>
                </a:lnTo>
                <a:cubicBezTo>
                  <a:pt x="4997887" y="2975713"/>
                  <a:pt x="4781444" y="2929668"/>
                  <a:pt x="4554247" y="2929668"/>
                </a:cubicBezTo>
                <a:cubicBezTo>
                  <a:pt x="3808757" y="2929668"/>
                  <a:pt x="3179054" y="3425416"/>
                  <a:pt x="2976825" y="4105225"/>
                </a:cubicBezTo>
                <a:lnTo>
                  <a:pt x="2944914" y="4234318"/>
                </a:lnTo>
                <a:lnTo>
                  <a:pt x="1444712" y="3027326"/>
                </a:lnTo>
                <a:lnTo>
                  <a:pt x="0" y="4189673"/>
                </a:lnTo>
                <a:lnTo>
                  <a:pt x="29641" y="3892627"/>
                </a:lnTo>
                <a:cubicBezTo>
                  <a:pt x="359173" y="1689568"/>
                  <a:pt x="2259400" y="0"/>
                  <a:pt x="45542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40" name="Freeform 36">
            <a:extLst>
              <a:ext uri="{FF2B5EF4-FFF2-40B4-BE49-F238E27FC236}">
                <a16:creationId xmlns:a16="http://schemas.microsoft.com/office/drawing/2014/main" xmlns="" id="{65F23160-AD5C-4784-9EE7-13D6801DAE10}"/>
              </a:ext>
            </a:extLst>
          </p:cNvPr>
          <p:cNvSpPr/>
          <p:nvPr/>
        </p:nvSpPr>
        <p:spPr>
          <a:xfrm>
            <a:off x="8137076" y="2660923"/>
            <a:ext cx="1636358" cy="3054156"/>
          </a:xfrm>
          <a:custGeom>
            <a:avLst/>
            <a:gdLst>
              <a:gd name="connsiteX0" fmla="*/ 2362483 w 4362485"/>
              <a:gd name="connsiteY0" fmla="*/ 0 h 8142296"/>
              <a:gd name="connsiteX1" fmla="*/ 2402074 w 4362485"/>
              <a:gd name="connsiteY1" fmla="*/ 25803 h 8142296"/>
              <a:gd name="connsiteX2" fmla="*/ 4362485 w 4362485"/>
              <a:gd name="connsiteY2" fmla="*/ 3780653 h 8142296"/>
              <a:gd name="connsiteX3" fmla="*/ 2402074 w 4362485"/>
              <a:gd name="connsiteY3" fmla="*/ 7535503 h 8142296"/>
              <a:gd name="connsiteX4" fmla="*/ 2176016 w 4362485"/>
              <a:gd name="connsiteY4" fmla="*/ 7682833 h 8142296"/>
              <a:gd name="connsiteX5" fmla="*/ 2441287 w 4362485"/>
              <a:gd name="connsiteY5" fmla="*/ 8142296 h 8142296"/>
              <a:gd name="connsiteX6" fmla="*/ 0 w 4362485"/>
              <a:gd name="connsiteY6" fmla="*/ 7196290 h 8142296"/>
              <a:gd name="connsiteX7" fmla="*/ 401379 w 4362485"/>
              <a:gd name="connsiteY7" fmla="*/ 4609071 h 8142296"/>
              <a:gd name="connsiteX8" fmla="*/ 709786 w 4362485"/>
              <a:gd name="connsiteY8" fmla="*/ 5143248 h 8142296"/>
              <a:gd name="connsiteX9" fmla="*/ 864172 w 4362485"/>
              <a:gd name="connsiteY9" fmla="*/ 5024899 h 8142296"/>
              <a:gd name="connsiteX10" fmla="*/ 1432817 w 4362485"/>
              <a:gd name="connsiteY10" fmla="*/ 3780653 h 8142296"/>
              <a:gd name="connsiteX11" fmla="*/ 1005344 w 4362485"/>
              <a:gd name="connsiteY11" fmla="*/ 2674252 h 8142296"/>
              <a:gd name="connsiteX12" fmla="*/ 895346 w 4362485"/>
              <a:gd name="connsiteY12" fmla="*/ 2566847 h 8142296"/>
              <a:gd name="connsiteX13" fmla="*/ 2654921 w 4362485"/>
              <a:gd name="connsiteY13" fmla="*/ 1885007 h 814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485" h="8142296">
                <a:moveTo>
                  <a:pt x="2362483" y="0"/>
                </a:moveTo>
                <a:lnTo>
                  <a:pt x="2402074" y="25803"/>
                </a:lnTo>
                <a:cubicBezTo>
                  <a:pt x="3587147" y="852596"/>
                  <a:pt x="4362485" y="2226080"/>
                  <a:pt x="4362485" y="3780653"/>
                </a:cubicBezTo>
                <a:cubicBezTo>
                  <a:pt x="4362485" y="5335227"/>
                  <a:pt x="3587147" y="6708711"/>
                  <a:pt x="2402074" y="7535503"/>
                </a:cubicBezTo>
                <a:lnTo>
                  <a:pt x="2176016" y="7682833"/>
                </a:lnTo>
                <a:lnTo>
                  <a:pt x="2441287" y="8142296"/>
                </a:lnTo>
                <a:lnTo>
                  <a:pt x="0" y="7196290"/>
                </a:lnTo>
                <a:lnTo>
                  <a:pt x="401379" y="4609071"/>
                </a:lnTo>
                <a:lnTo>
                  <a:pt x="709786" y="5143248"/>
                </a:lnTo>
                <a:lnTo>
                  <a:pt x="864172" y="5024899"/>
                </a:lnTo>
                <a:cubicBezTo>
                  <a:pt x="1212485" y="4723179"/>
                  <a:pt x="1432817" y="4277647"/>
                  <a:pt x="1432817" y="3780653"/>
                </a:cubicBezTo>
                <a:cubicBezTo>
                  <a:pt x="1432817" y="3354659"/>
                  <a:pt x="1270940" y="2966473"/>
                  <a:pt x="1005344" y="2674252"/>
                </a:cubicBezTo>
                <a:lnTo>
                  <a:pt x="895346" y="2566847"/>
                </a:lnTo>
                <a:lnTo>
                  <a:pt x="2654921" y="18850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41" name="Freeform 35">
            <a:extLst>
              <a:ext uri="{FF2B5EF4-FFF2-40B4-BE49-F238E27FC236}">
                <a16:creationId xmlns:a16="http://schemas.microsoft.com/office/drawing/2014/main" xmlns="" id="{ADF1E005-EB03-4FDF-8141-238E66609F31}"/>
              </a:ext>
            </a:extLst>
          </p:cNvPr>
          <p:cNvSpPr/>
          <p:nvPr/>
        </p:nvSpPr>
        <p:spPr>
          <a:xfrm>
            <a:off x="6125752" y="3498443"/>
            <a:ext cx="2684248" cy="2296732"/>
          </a:xfrm>
          <a:custGeom>
            <a:avLst/>
            <a:gdLst>
              <a:gd name="connsiteX0" fmla="*/ 2039909 w 7156130"/>
              <a:gd name="connsiteY0" fmla="*/ 0 h 6123024"/>
              <a:gd name="connsiteX1" fmla="*/ 4079817 w 7156130"/>
              <a:gd name="connsiteY1" fmla="*/ 1641214 h 6123024"/>
              <a:gd name="connsiteX2" fmla="*/ 3508652 w 7156130"/>
              <a:gd name="connsiteY2" fmla="*/ 1641214 h 6123024"/>
              <a:gd name="connsiteX3" fmla="*/ 3512433 w 7156130"/>
              <a:gd name="connsiteY3" fmla="*/ 1716092 h 6123024"/>
              <a:gd name="connsiteX4" fmla="*/ 5149444 w 7156130"/>
              <a:gd name="connsiteY4" fmla="*/ 3193356 h 6123024"/>
              <a:gd name="connsiteX5" fmla="*/ 5638767 w 7156130"/>
              <a:gd name="connsiteY5" fmla="*/ 3119377 h 6123024"/>
              <a:gd name="connsiteX6" fmla="*/ 5648797 w 7156130"/>
              <a:gd name="connsiteY6" fmla="*/ 3115706 h 6123024"/>
              <a:gd name="connsiteX7" fmla="*/ 5362134 w 7156130"/>
              <a:gd name="connsiteY7" fmla="*/ 4963487 h 6123024"/>
              <a:gd name="connsiteX8" fmla="*/ 7156130 w 7156130"/>
              <a:gd name="connsiteY8" fmla="*/ 5658666 h 6123024"/>
              <a:gd name="connsiteX9" fmla="*/ 7082800 w 7156130"/>
              <a:gd name="connsiteY9" fmla="*/ 5695661 h 6123024"/>
              <a:gd name="connsiteX10" fmla="*/ 5149444 w 7156130"/>
              <a:gd name="connsiteY10" fmla="*/ 6123024 h 6123024"/>
              <a:gd name="connsiteX11" fmla="*/ 580222 w 7156130"/>
              <a:gd name="connsiteY11" fmla="*/ 1783287 h 6123024"/>
              <a:gd name="connsiteX12" fmla="*/ 576630 w 7156130"/>
              <a:gd name="connsiteY12" fmla="*/ 1641214 h 6123024"/>
              <a:gd name="connsiteX13" fmla="*/ 0 w 7156130"/>
              <a:gd name="connsiteY13" fmla="*/ 1641214 h 61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56130" h="6123024">
                <a:moveTo>
                  <a:pt x="2039909" y="0"/>
                </a:moveTo>
                <a:lnTo>
                  <a:pt x="4079817" y="1641214"/>
                </a:lnTo>
                <a:lnTo>
                  <a:pt x="3508652" y="1641214"/>
                </a:lnTo>
                <a:lnTo>
                  <a:pt x="3512433" y="1716092"/>
                </a:lnTo>
                <a:cubicBezTo>
                  <a:pt x="3596699" y="2545849"/>
                  <a:pt x="4297455" y="3193356"/>
                  <a:pt x="5149444" y="3193356"/>
                </a:cubicBezTo>
                <a:cubicBezTo>
                  <a:pt x="5319842" y="3193356"/>
                  <a:pt x="5484190" y="3167456"/>
                  <a:pt x="5638767" y="3119377"/>
                </a:cubicBezTo>
                <a:lnTo>
                  <a:pt x="5648797" y="3115706"/>
                </a:lnTo>
                <a:lnTo>
                  <a:pt x="5362134" y="4963487"/>
                </a:lnTo>
                <a:lnTo>
                  <a:pt x="7156130" y="5658666"/>
                </a:lnTo>
                <a:lnTo>
                  <a:pt x="7082800" y="5695661"/>
                </a:lnTo>
                <a:cubicBezTo>
                  <a:pt x="6495516" y="5969871"/>
                  <a:pt x="5840366" y="6123024"/>
                  <a:pt x="5149444" y="6123024"/>
                </a:cubicBezTo>
                <a:cubicBezTo>
                  <a:pt x="2701607" y="6123024"/>
                  <a:pt x="702760" y="4200671"/>
                  <a:pt x="580222" y="1783287"/>
                </a:cubicBezTo>
                <a:lnTo>
                  <a:pt x="576630"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48" name="TextBox 44">
            <a:extLst>
              <a:ext uri="{FF2B5EF4-FFF2-40B4-BE49-F238E27FC236}">
                <a16:creationId xmlns:a16="http://schemas.microsoft.com/office/drawing/2014/main" xmlns="" id="{4F2948D9-3832-4877-9E7B-EF634DF63D21}"/>
              </a:ext>
            </a:extLst>
          </p:cNvPr>
          <p:cNvSpPr txBox="1"/>
          <p:nvPr/>
        </p:nvSpPr>
        <p:spPr>
          <a:xfrm>
            <a:off x="4161368" y="1867337"/>
            <a:ext cx="2188100" cy="369332"/>
          </a:xfrm>
          <a:prstGeom prst="rect">
            <a:avLst/>
          </a:prstGeom>
          <a:noFill/>
        </p:spPr>
        <p:txBody>
          <a:bodyPr wrap="none" rtlCol="0" anchor="b" anchorCtr="0">
            <a:spAutoFit/>
          </a:bodyPr>
          <a:lstStyle/>
          <a:p>
            <a:r>
              <a:rPr lang="en-GB" b="1" dirty="0">
                <a:solidFill>
                  <a:srgbClr val="F95C2C"/>
                </a:solidFill>
                <a:latin typeface="+mj-lt"/>
                <a:ea typeface="League Spartan" charset="0"/>
                <a:cs typeface="Poppins" pitchFamily="2" charset="77"/>
              </a:rPr>
              <a:t>The world of numbers</a:t>
            </a:r>
          </a:p>
        </p:txBody>
      </p:sp>
      <p:sp>
        <p:nvSpPr>
          <p:cNvPr id="49" name="Subtitle 2">
            <a:extLst>
              <a:ext uri="{FF2B5EF4-FFF2-40B4-BE49-F238E27FC236}">
                <a16:creationId xmlns:a16="http://schemas.microsoft.com/office/drawing/2014/main" xmlns="" id="{E1501556-70F6-4CFE-A160-05D0EF7C95E1}"/>
              </a:ext>
            </a:extLst>
          </p:cNvPr>
          <p:cNvSpPr txBox="1">
            <a:spLocks/>
          </p:cNvSpPr>
          <p:nvPr/>
        </p:nvSpPr>
        <p:spPr>
          <a:xfrm>
            <a:off x="4156656" y="2154922"/>
            <a:ext cx="2279572" cy="34694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Structure of the key figure system - superordinate Goals and strategies as a basis</a:t>
            </a:r>
          </a:p>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Process Owner: From analysis to reporting (turning data into information)</a:t>
            </a:r>
          </a:p>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Understanding the world of the "customer</a:t>
            </a:r>
          </a:p>
        </p:txBody>
      </p:sp>
      <p:sp>
        <p:nvSpPr>
          <p:cNvPr id="50" name="TextBox 46">
            <a:extLst>
              <a:ext uri="{FF2B5EF4-FFF2-40B4-BE49-F238E27FC236}">
                <a16:creationId xmlns:a16="http://schemas.microsoft.com/office/drawing/2014/main" xmlns="" id="{8B57CE06-A061-47D1-9B34-DF805E8453D1}"/>
              </a:ext>
            </a:extLst>
          </p:cNvPr>
          <p:cNvSpPr txBox="1"/>
          <p:nvPr/>
        </p:nvSpPr>
        <p:spPr>
          <a:xfrm>
            <a:off x="5438840" y="5624341"/>
            <a:ext cx="2082943" cy="646331"/>
          </a:xfrm>
          <a:prstGeom prst="rect">
            <a:avLst/>
          </a:prstGeom>
          <a:noFill/>
        </p:spPr>
        <p:txBody>
          <a:bodyPr wrap="none" rtlCol="0" anchor="b" anchorCtr="0">
            <a:spAutoFit/>
          </a:bodyPr>
          <a:lstStyle/>
          <a:p>
            <a:r>
              <a:rPr lang="en-GB" b="1" dirty="0">
                <a:solidFill>
                  <a:srgbClr val="0070C0"/>
                </a:solidFill>
                <a:latin typeface="+mj-lt"/>
                <a:ea typeface="League Spartan" charset="0"/>
                <a:cs typeface="Poppins" pitchFamily="2" charset="77"/>
              </a:rPr>
              <a:t>Communication as a </a:t>
            </a:r>
            <a:br>
              <a:rPr lang="en-GB" b="1" dirty="0">
                <a:solidFill>
                  <a:srgbClr val="0070C0"/>
                </a:solidFill>
                <a:latin typeface="+mj-lt"/>
                <a:ea typeface="League Spartan" charset="0"/>
                <a:cs typeface="Poppins" pitchFamily="2" charset="77"/>
              </a:rPr>
            </a:br>
            <a:r>
              <a:rPr lang="en-GB" b="1" dirty="0">
                <a:solidFill>
                  <a:srgbClr val="0070C0"/>
                </a:solidFill>
                <a:latin typeface="+mj-lt"/>
                <a:ea typeface="League Spartan" charset="0"/>
                <a:cs typeface="Poppins" pitchFamily="2" charset="77"/>
              </a:rPr>
              <a:t>success factor</a:t>
            </a:r>
          </a:p>
        </p:txBody>
      </p:sp>
      <p:sp>
        <p:nvSpPr>
          <p:cNvPr id="51" name="Subtitle 2">
            <a:extLst>
              <a:ext uri="{FF2B5EF4-FFF2-40B4-BE49-F238E27FC236}">
                <a16:creationId xmlns:a16="http://schemas.microsoft.com/office/drawing/2014/main" xmlns="" id="{5387EF2E-C593-4CF6-A811-7372EFE379DD}"/>
              </a:ext>
            </a:extLst>
          </p:cNvPr>
          <p:cNvSpPr txBox="1">
            <a:spLocks/>
          </p:cNvSpPr>
          <p:nvPr/>
        </p:nvSpPr>
        <p:spPr>
          <a:xfrm>
            <a:off x="5466483" y="6186651"/>
            <a:ext cx="2824970"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Ensuring the common image</a:t>
            </a:r>
          </a:p>
        </p:txBody>
      </p:sp>
      <p:sp>
        <p:nvSpPr>
          <p:cNvPr id="52" name="TextBox 48">
            <a:extLst>
              <a:ext uri="{FF2B5EF4-FFF2-40B4-BE49-F238E27FC236}">
                <a16:creationId xmlns:a16="http://schemas.microsoft.com/office/drawing/2014/main" xmlns="" id="{9FFE739E-27B7-4366-9945-FCFA4EAC2F05}"/>
              </a:ext>
            </a:extLst>
          </p:cNvPr>
          <p:cNvSpPr txBox="1"/>
          <p:nvPr/>
        </p:nvSpPr>
        <p:spPr>
          <a:xfrm>
            <a:off x="9650099" y="1996052"/>
            <a:ext cx="2444452" cy="584775"/>
          </a:xfrm>
          <a:prstGeom prst="rect">
            <a:avLst/>
          </a:prstGeom>
          <a:noFill/>
        </p:spPr>
        <p:txBody>
          <a:bodyPr wrap="none" rtlCol="0" anchor="b" anchorCtr="0">
            <a:spAutoFit/>
          </a:bodyPr>
          <a:lstStyle/>
          <a:p>
            <a:r>
              <a:rPr lang="en-GB" sz="1600" b="1" dirty="0">
                <a:solidFill>
                  <a:srgbClr val="245473"/>
                </a:solidFill>
                <a:latin typeface="+mj-lt"/>
                <a:ea typeface="League Spartan" charset="0"/>
                <a:cs typeface="Poppins" pitchFamily="2" charset="77"/>
              </a:rPr>
              <a:t>From the world of numbers </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into the world of action</a:t>
            </a:r>
          </a:p>
        </p:txBody>
      </p:sp>
      <p:sp>
        <p:nvSpPr>
          <p:cNvPr id="53" name="Subtitle 2">
            <a:extLst>
              <a:ext uri="{FF2B5EF4-FFF2-40B4-BE49-F238E27FC236}">
                <a16:creationId xmlns:a16="http://schemas.microsoft.com/office/drawing/2014/main" xmlns="" id="{097B918B-7DA4-441D-9476-34F39F7AB016}"/>
              </a:ext>
            </a:extLst>
          </p:cNvPr>
          <p:cNvSpPr txBox="1">
            <a:spLocks/>
          </p:cNvSpPr>
          <p:nvPr/>
        </p:nvSpPr>
        <p:spPr>
          <a:xfrm>
            <a:off x="9949592" y="2715074"/>
            <a:ext cx="1956642" cy="263842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Common images about values (e.g. transparency)</a:t>
            </a:r>
          </a:p>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The controller is located at the side of the FK</a:t>
            </a:r>
          </a:p>
          <a:p>
            <a:pPr marL="87313" indent="-8731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Measures and controlling of measures</a:t>
            </a:r>
          </a:p>
        </p:txBody>
      </p:sp>
    </p:spTree>
    <p:extLst>
      <p:ext uri="{BB962C8B-B14F-4D97-AF65-F5344CB8AC3E}">
        <p14:creationId xmlns:p14="http://schemas.microsoft.com/office/powerpoint/2010/main" val="301801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0093" y="568718"/>
            <a:ext cx="8852375" cy="697353"/>
          </a:xfrm>
        </p:spPr>
        <p:txBody>
          <a:bodyPr>
            <a:normAutofit/>
          </a:bodyPr>
          <a:lstStyle/>
          <a:p>
            <a:r>
              <a:rPr lang="en-GB" dirty="0"/>
              <a:t>Myths about Business Leadership</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16564" y="1990536"/>
            <a:ext cx="3881936" cy="45176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When it comes to business leadership there is no one size fits all. Every leader has his/her own personality, style, and approach to leading teams – and there are different situations where specific leadership styles work or don’t work. </a:t>
            </a:r>
          </a:p>
          <a:p>
            <a:pPr algn="l">
              <a:lnSpc>
                <a:spcPct val="100000"/>
              </a:lnSpc>
              <a:spcBef>
                <a:spcPts val="600"/>
              </a:spcBef>
            </a:pPr>
            <a:r>
              <a:rPr lang="en-GB" altLang="de-DE" sz="2200" dirty="0">
                <a:solidFill>
                  <a:srgbClr val="245473"/>
                </a:solidFill>
                <a:latin typeface="+mj-lt"/>
              </a:rPr>
              <a:t>That said, there are leadership truths and myths that seem to surface time. Here are several that are consistently brought up</a:t>
            </a:r>
          </a:p>
          <a:p>
            <a:pPr algn="l">
              <a:lnSpc>
                <a:spcPts val="1500"/>
              </a:lnSpc>
              <a:spcBef>
                <a:spcPts val="600"/>
              </a:spcBef>
            </a:pPr>
            <a:endParaRPr lang="en-GB" sz="2200" dirty="0">
              <a:latin typeface="+mj-lt"/>
              <a:sym typeface="Wingdings" panose="05000000000000000000" pitchFamily="2" charset="2"/>
            </a:endParaRPr>
          </a:p>
        </p:txBody>
      </p:sp>
      <p:sp>
        <p:nvSpPr>
          <p:cNvPr id="82" name="Text Placeholder 33">
            <a:extLst>
              <a:ext uri="{FF2B5EF4-FFF2-40B4-BE49-F238E27FC236}">
                <a16:creationId xmlns:a16="http://schemas.microsoft.com/office/drawing/2014/main" xmlns="" id="{C91179E3-95B8-4C7E-9F7F-EC7FC116A5F8}"/>
              </a:ext>
            </a:extLst>
          </p:cNvPr>
          <p:cNvSpPr txBox="1">
            <a:spLocks/>
          </p:cNvSpPr>
          <p:nvPr/>
        </p:nvSpPr>
        <p:spPr>
          <a:xfrm>
            <a:off x="8751867" y="4713521"/>
            <a:ext cx="2409825" cy="40737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GB" sz="2400" b="1">
                <a:solidFill>
                  <a:schemeClr val="bg1"/>
                </a:solidFill>
                <a:latin typeface="+mj-lt"/>
                <a:cs typeface="Roboto Regular"/>
              </a:rPr>
              <a:t>Leadership</a:t>
            </a:r>
            <a:endParaRPr lang="en-GB" sz="2400" dirty="0">
              <a:solidFill>
                <a:schemeClr val="bg1"/>
              </a:solidFill>
              <a:latin typeface="+mj-lt"/>
              <a:cs typeface="Roboto Regular"/>
            </a:endParaRPr>
          </a:p>
        </p:txBody>
      </p:sp>
      <p:sp>
        <p:nvSpPr>
          <p:cNvPr id="5" name="Textfeld 4">
            <a:extLst>
              <a:ext uri="{FF2B5EF4-FFF2-40B4-BE49-F238E27FC236}">
                <a16:creationId xmlns:a16="http://schemas.microsoft.com/office/drawing/2014/main" xmlns="" id="{0245298D-2C30-4315-BA4E-D66A401FDA67}"/>
              </a:ext>
            </a:extLst>
          </p:cNvPr>
          <p:cNvSpPr txBox="1"/>
          <p:nvPr/>
        </p:nvSpPr>
        <p:spPr>
          <a:xfrm>
            <a:off x="7862394" y="2500911"/>
            <a:ext cx="4343698" cy="3693319"/>
          </a:xfrm>
          <a:prstGeom prst="rect">
            <a:avLst/>
          </a:prstGeom>
          <a:noFill/>
        </p:spPr>
        <p:txBody>
          <a:bodyPr wrap="square" rtlCol="0">
            <a:spAutoFit/>
          </a:bodyPr>
          <a:lstStyle/>
          <a:p>
            <a:pPr marL="285750" indent="-285750">
              <a:buFont typeface="Arial" panose="020B0604020202020204" pitchFamily="34" charset="0"/>
              <a:buChar char="•"/>
            </a:pPr>
            <a:r>
              <a:rPr lang="en-GB" sz="2400" i="1" dirty="0">
                <a:solidFill>
                  <a:srgbClr val="245473"/>
                </a:solidFill>
                <a:latin typeface="+mj-lt"/>
              </a:rPr>
              <a:t>Leaders are born, not made</a:t>
            </a:r>
          </a:p>
          <a:p>
            <a:pPr marL="285750" indent="-285750">
              <a:buFont typeface="Arial" panose="020B0604020202020204" pitchFamily="34" charset="0"/>
              <a:buChar char="•"/>
            </a:pPr>
            <a:r>
              <a:rPr lang="en-GB" sz="2400" i="1" dirty="0">
                <a:solidFill>
                  <a:srgbClr val="245473"/>
                </a:solidFill>
                <a:latin typeface="+mj-lt"/>
              </a:rPr>
              <a:t>True leaders are charismatic extroverts</a:t>
            </a:r>
          </a:p>
          <a:p>
            <a:pPr marL="285750" indent="-285750">
              <a:buFont typeface="Arial" panose="020B0604020202020204" pitchFamily="34" charset="0"/>
              <a:buChar char="•"/>
            </a:pPr>
            <a:r>
              <a:rPr lang="en-GB" sz="2400" i="1" dirty="0">
                <a:solidFill>
                  <a:srgbClr val="245473"/>
                </a:solidFill>
                <a:latin typeface="+mj-lt"/>
              </a:rPr>
              <a:t>Leadership depends on your position/title</a:t>
            </a:r>
          </a:p>
          <a:p>
            <a:pPr marL="285750" indent="-285750">
              <a:buFont typeface="Arial" panose="020B0604020202020204" pitchFamily="34" charset="0"/>
              <a:buChar char="•"/>
            </a:pPr>
            <a:r>
              <a:rPr lang="en-GB" sz="2400" i="1" dirty="0">
                <a:solidFill>
                  <a:srgbClr val="245473"/>
                </a:solidFill>
                <a:latin typeface="+mj-lt"/>
              </a:rPr>
              <a:t>Leaders are always “on” </a:t>
            </a:r>
          </a:p>
          <a:p>
            <a:pPr marL="285750" indent="-285750">
              <a:buFont typeface="Arial" panose="020B0604020202020204" pitchFamily="34" charset="0"/>
              <a:buChar char="•"/>
            </a:pPr>
            <a:r>
              <a:rPr lang="en-GB" sz="2400" i="1" dirty="0">
                <a:solidFill>
                  <a:srgbClr val="245473"/>
                </a:solidFill>
                <a:latin typeface="+mj-lt"/>
              </a:rPr>
              <a:t>Leadership is about being liked</a:t>
            </a:r>
          </a:p>
          <a:p>
            <a:pPr marL="285750" indent="-285750">
              <a:buFont typeface="Arial" panose="020B0604020202020204" pitchFamily="34" charset="0"/>
              <a:buChar char="•"/>
            </a:pPr>
            <a:r>
              <a:rPr lang="en-GB" sz="2400" i="1" dirty="0">
                <a:solidFill>
                  <a:srgbClr val="245473"/>
                </a:solidFill>
                <a:latin typeface="+mj-lt"/>
              </a:rPr>
              <a:t>Leadership is a scheduled event</a:t>
            </a:r>
          </a:p>
          <a:p>
            <a:pPr marL="285750" indent="-285750">
              <a:buFont typeface="Arial" panose="020B0604020202020204" pitchFamily="34" charset="0"/>
              <a:buChar char="•"/>
            </a:pPr>
            <a:r>
              <a:rPr lang="en-GB" sz="2400" i="1" dirty="0">
                <a:solidFill>
                  <a:srgbClr val="245473"/>
                </a:solidFill>
                <a:latin typeface="+mj-lt"/>
              </a:rPr>
              <a:t>Others….?</a:t>
            </a:r>
          </a:p>
          <a:p>
            <a:pPr marL="285750" indent="-285750">
              <a:buFont typeface="Arial" panose="020B0604020202020204" pitchFamily="34" charset="0"/>
              <a:buChar char="•"/>
            </a:pPr>
            <a:endParaRPr lang="en-GB" dirty="0">
              <a:solidFill>
                <a:srgbClr val="4472C4"/>
              </a:solidFill>
            </a:endParaRPr>
          </a:p>
        </p:txBody>
      </p:sp>
      <p:grpSp>
        <p:nvGrpSpPr>
          <p:cNvPr id="11" name="Group 135">
            <a:extLst>
              <a:ext uri="{FF2B5EF4-FFF2-40B4-BE49-F238E27FC236}">
                <a16:creationId xmlns:a16="http://schemas.microsoft.com/office/drawing/2014/main" xmlns="" id="{982EE2B9-D332-4E80-9195-4ABC999F8D06}"/>
              </a:ext>
            </a:extLst>
          </p:cNvPr>
          <p:cNvGrpSpPr/>
          <p:nvPr/>
        </p:nvGrpSpPr>
        <p:grpSpPr>
          <a:xfrm>
            <a:off x="4504462" y="2257668"/>
            <a:ext cx="2839057" cy="3603641"/>
            <a:chOff x="14407368" y="4108798"/>
            <a:chExt cx="7568848" cy="9607208"/>
          </a:xfrm>
        </p:grpSpPr>
        <p:sp>
          <p:nvSpPr>
            <p:cNvPr id="12" name="Shape 10354">
              <a:extLst>
                <a:ext uri="{FF2B5EF4-FFF2-40B4-BE49-F238E27FC236}">
                  <a16:creationId xmlns:a16="http://schemas.microsoft.com/office/drawing/2014/main" xmlns="" id="{9AAF7DCD-E54E-41E1-A10A-7A55E8C4D62A}"/>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3" name="Shape 10355">
              <a:extLst>
                <a:ext uri="{FF2B5EF4-FFF2-40B4-BE49-F238E27FC236}">
                  <a16:creationId xmlns:a16="http://schemas.microsoft.com/office/drawing/2014/main" xmlns="" id="{6059663D-7225-4200-A80F-485124C9283F}"/>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4" name="Shape 10356">
              <a:extLst>
                <a:ext uri="{FF2B5EF4-FFF2-40B4-BE49-F238E27FC236}">
                  <a16:creationId xmlns:a16="http://schemas.microsoft.com/office/drawing/2014/main" xmlns="" id="{AC4AFD80-3F72-4123-8A50-C3D3E0530D4B}"/>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5" name="Shape 10357">
              <a:extLst>
                <a:ext uri="{FF2B5EF4-FFF2-40B4-BE49-F238E27FC236}">
                  <a16:creationId xmlns:a16="http://schemas.microsoft.com/office/drawing/2014/main" xmlns="" id="{D28CDEBC-4683-403C-8948-900103AB8F3F}"/>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 name="Shape 10358">
              <a:extLst>
                <a:ext uri="{FF2B5EF4-FFF2-40B4-BE49-F238E27FC236}">
                  <a16:creationId xmlns:a16="http://schemas.microsoft.com/office/drawing/2014/main" xmlns="" id="{3559FC19-5C99-4EF6-943B-6022C13AAC04}"/>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8" name="Shape 10359">
              <a:extLst>
                <a:ext uri="{FF2B5EF4-FFF2-40B4-BE49-F238E27FC236}">
                  <a16:creationId xmlns:a16="http://schemas.microsoft.com/office/drawing/2014/main" xmlns="" id="{70559A85-91ED-4498-B0AC-334229BAC6BB}"/>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9" name="Shape 10360">
              <a:extLst>
                <a:ext uri="{FF2B5EF4-FFF2-40B4-BE49-F238E27FC236}">
                  <a16:creationId xmlns:a16="http://schemas.microsoft.com/office/drawing/2014/main" xmlns="" id="{F25AAED6-BD08-454A-9403-D887FFF09394}"/>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0" name="Shape 10361">
              <a:extLst>
                <a:ext uri="{FF2B5EF4-FFF2-40B4-BE49-F238E27FC236}">
                  <a16:creationId xmlns:a16="http://schemas.microsoft.com/office/drawing/2014/main" xmlns="" id="{076CDD5F-7FEC-4CE5-BE43-091F19B16A07}"/>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1" name="Shape 10362">
              <a:extLst>
                <a:ext uri="{FF2B5EF4-FFF2-40B4-BE49-F238E27FC236}">
                  <a16:creationId xmlns:a16="http://schemas.microsoft.com/office/drawing/2014/main" xmlns="" id="{F8E8D15A-D210-46F2-81D4-C6B23857BDB0}"/>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2" name="Shape 10363">
              <a:extLst>
                <a:ext uri="{FF2B5EF4-FFF2-40B4-BE49-F238E27FC236}">
                  <a16:creationId xmlns:a16="http://schemas.microsoft.com/office/drawing/2014/main" xmlns="" id="{60A7FEE5-AA03-4AC9-B8BF-81C403C28DA8}"/>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3" name="Shape 10364">
              <a:extLst>
                <a:ext uri="{FF2B5EF4-FFF2-40B4-BE49-F238E27FC236}">
                  <a16:creationId xmlns:a16="http://schemas.microsoft.com/office/drawing/2014/main" xmlns="" id="{85791F36-5EC7-4740-BB53-8C83398700C0}"/>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4" name="Shape 10365">
              <a:extLst>
                <a:ext uri="{FF2B5EF4-FFF2-40B4-BE49-F238E27FC236}">
                  <a16:creationId xmlns:a16="http://schemas.microsoft.com/office/drawing/2014/main" xmlns="" id="{FECB004C-DEF8-4707-88B1-3A0A26774175}"/>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5" name="Shape 10366">
              <a:extLst>
                <a:ext uri="{FF2B5EF4-FFF2-40B4-BE49-F238E27FC236}">
                  <a16:creationId xmlns:a16="http://schemas.microsoft.com/office/drawing/2014/main" xmlns="" id="{F54C433B-FBA8-40EC-9B7E-D2203CA88205}"/>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6" name="Shape 10367">
              <a:extLst>
                <a:ext uri="{FF2B5EF4-FFF2-40B4-BE49-F238E27FC236}">
                  <a16:creationId xmlns:a16="http://schemas.microsoft.com/office/drawing/2014/main" xmlns="" id="{B5060470-BBD7-4D23-803B-4A9C0AA7C587}"/>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7" name="Shape 10368">
              <a:extLst>
                <a:ext uri="{FF2B5EF4-FFF2-40B4-BE49-F238E27FC236}">
                  <a16:creationId xmlns:a16="http://schemas.microsoft.com/office/drawing/2014/main" xmlns="" id="{257D6D2E-D6FF-416A-8024-316A339DBB52}"/>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8" name="Shape 10369">
              <a:extLst>
                <a:ext uri="{FF2B5EF4-FFF2-40B4-BE49-F238E27FC236}">
                  <a16:creationId xmlns:a16="http://schemas.microsoft.com/office/drawing/2014/main" xmlns="" id="{BB39663E-ADC5-4448-B799-7CD06634D3EB}"/>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10370">
              <a:extLst>
                <a:ext uri="{FF2B5EF4-FFF2-40B4-BE49-F238E27FC236}">
                  <a16:creationId xmlns:a16="http://schemas.microsoft.com/office/drawing/2014/main" xmlns="" id="{6C25B3C6-DB51-4179-87DA-5037FBCB84DA}"/>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0" name="Shape 10371">
              <a:extLst>
                <a:ext uri="{FF2B5EF4-FFF2-40B4-BE49-F238E27FC236}">
                  <a16:creationId xmlns:a16="http://schemas.microsoft.com/office/drawing/2014/main" xmlns="" id="{1B84560C-4532-4548-B7E3-F81B96E4152E}"/>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1" name="Shape 10372">
              <a:extLst>
                <a:ext uri="{FF2B5EF4-FFF2-40B4-BE49-F238E27FC236}">
                  <a16:creationId xmlns:a16="http://schemas.microsoft.com/office/drawing/2014/main" xmlns="" id="{ADF61F09-CC59-49E7-B382-7143DB5A4AFB}"/>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2" name="Shape 10373">
              <a:extLst>
                <a:ext uri="{FF2B5EF4-FFF2-40B4-BE49-F238E27FC236}">
                  <a16:creationId xmlns:a16="http://schemas.microsoft.com/office/drawing/2014/main" xmlns="" id="{A00718F8-C8CA-4A2A-A731-B0F48881C486}"/>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10374">
              <a:extLst>
                <a:ext uri="{FF2B5EF4-FFF2-40B4-BE49-F238E27FC236}">
                  <a16:creationId xmlns:a16="http://schemas.microsoft.com/office/drawing/2014/main" xmlns="" id="{AAE38B2F-04DE-431E-81BB-BE8DE349E666}"/>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4" name="Shape 10375">
              <a:extLst>
                <a:ext uri="{FF2B5EF4-FFF2-40B4-BE49-F238E27FC236}">
                  <a16:creationId xmlns:a16="http://schemas.microsoft.com/office/drawing/2014/main" xmlns="" id="{A796769C-B3E2-4552-A10F-F662E49DDB61}"/>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5" name="Shape 10376">
              <a:extLst>
                <a:ext uri="{FF2B5EF4-FFF2-40B4-BE49-F238E27FC236}">
                  <a16:creationId xmlns:a16="http://schemas.microsoft.com/office/drawing/2014/main" xmlns="" id="{9896B7E8-323F-4F12-BAE3-2FCD45D325F4}"/>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6" name="Shape 10377">
              <a:extLst>
                <a:ext uri="{FF2B5EF4-FFF2-40B4-BE49-F238E27FC236}">
                  <a16:creationId xmlns:a16="http://schemas.microsoft.com/office/drawing/2014/main" xmlns="" id="{C9566ECD-760E-43E1-B904-4C0E3700646A}"/>
                </a:ext>
              </a:extLst>
            </p:cNvPr>
            <p:cNvSpPr/>
            <p:nvPr/>
          </p:nvSpPr>
          <p:spPr>
            <a:xfrm>
              <a:off x="20790043" y="5991818"/>
              <a:ext cx="864563" cy="74481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10378">
              <a:extLst>
                <a:ext uri="{FF2B5EF4-FFF2-40B4-BE49-F238E27FC236}">
                  <a16:creationId xmlns:a16="http://schemas.microsoft.com/office/drawing/2014/main" xmlns="" id="{16992405-4F1C-4C52-B124-6D38E06FADD6}"/>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10379">
              <a:extLst>
                <a:ext uri="{FF2B5EF4-FFF2-40B4-BE49-F238E27FC236}">
                  <a16:creationId xmlns:a16="http://schemas.microsoft.com/office/drawing/2014/main" xmlns="" id="{D9A6D358-7927-495B-8108-EB51F7635A53}"/>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10380">
              <a:extLst>
                <a:ext uri="{FF2B5EF4-FFF2-40B4-BE49-F238E27FC236}">
                  <a16:creationId xmlns:a16="http://schemas.microsoft.com/office/drawing/2014/main" xmlns="" id="{B4A74456-8BBA-4DED-9D2E-E686F36DB423}"/>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0" name="Shape 10381">
              <a:extLst>
                <a:ext uri="{FF2B5EF4-FFF2-40B4-BE49-F238E27FC236}">
                  <a16:creationId xmlns:a16="http://schemas.microsoft.com/office/drawing/2014/main" xmlns="" id="{7290C049-B71D-4470-82DE-CDD81ED9798D}"/>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1" name="Shape 10382">
              <a:extLst>
                <a:ext uri="{FF2B5EF4-FFF2-40B4-BE49-F238E27FC236}">
                  <a16:creationId xmlns:a16="http://schemas.microsoft.com/office/drawing/2014/main" xmlns="" id="{EFBA02BA-99D2-475F-A6AD-06C52058740F}"/>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2" name="Shape 10383">
              <a:extLst>
                <a:ext uri="{FF2B5EF4-FFF2-40B4-BE49-F238E27FC236}">
                  <a16:creationId xmlns:a16="http://schemas.microsoft.com/office/drawing/2014/main" xmlns="" id="{59B67077-F88E-4FDD-9F6A-42348F2FAAAB}"/>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3" name="Shape 10384">
              <a:extLst>
                <a:ext uri="{FF2B5EF4-FFF2-40B4-BE49-F238E27FC236}">
                  <a16:creationId xmlns:a16="http://schemas.microsoft.com/office/drawing/2014/main" xmlns="" id="{CB22ACD4-617A-41D0-A928-D770B00C25B4}"/>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4" name="Shape 10385">
              <a:extLst>
                <a:ext uri="{FF2B5EF4-FFF2-40B4-BE49-F238E27FC236}">
                  <a16:creationId xmlns:a16="http://schemas.microsoft.com/office/drawing/2014/main" xmlns="" id="{436185E7-68FE-468A-9A86-889DD3A39702}"/>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5" name="Shape 10386">
              <a:extLst>
                <a:ext uri="{FF2B5EF4-FFF2-40B4-BE49-F238E27FC236}">
                  <a16:creationId xmlns:a16="http://schemas.microsoft.com/office/drawing/2014/main" xmlns="" id="{2C3FC3AF-83AD-4286-956B-473F67B36B9C}"/>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6" name="Shape 10387">
              <a:extLst>
                <a:ext uri="{FF2B5EF4-FFF2-40B4-BE49-F238E27FC236}">
                  <a16:creationId xmlns:a16="http://schemas.microsoft.com/office/drawing/2014/main" xmlns="" id="{B663311C-A0DF-48B8-9522-565E0A82DF7A}"/>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7" name="Shape 10388">
              <a:extLst>
                <a:ext uri="{FF2B5EF4-FFF2-40B4-BE49-F238E27FC236}">
                  <a16:creationId xmlns:a16="http://schemas.microsoft.com/office/drawing/2014/main" xmlns="" id="{F562D5BD-4E47-4B67-84C5-BEB79F7F37FC}"/>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10389">
              <a:extLst>
                <a:ext uri="{FF2B5EF4-FFF2-40B4-BE49-F238E27FC236}">
                  <a16:creationId xmlns:a16="http://schemas.microsoft.com/office/drawing/2014/main" xmlns="" id="{0F25239A-EBD7-4CB2-993F-A08C853EE6DF}"/>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10390">
              <a:extLst>
                <a:ext uri="{FF2B5EF4-FFF2-40B4-BE49-F238E27FC236}">
                  <a16:creationId xmlns:a16="http://schemas.microsoft.com/office/drawing/2014/main" xmlns="" id="{23F92443-4159-49DC-8E7C-D004471F302C}"/>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10391">
              <a:extLst>
                <a:ext uri="{FF2B5EF4-FFF2-40B4-BE49-F238E27FC236}">
                  <a16:creationId xmlns:a16="http://schemas.microsoft.com/office/drawing/2014/main" xmlns="" id="{9B0F3669-DAA5-4FB1-9A51-36EE00EC0CE9}"/>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10392">
              <a:extLst>
                <a:ext uri="{FF2B5EF4-FFF2-40B4-BE49-F238E27FC236}">
                  <a16:creationId xmlns:a16="http://schemas.microsoft.com/office/drawing/2014/main" xmlns="" id="{DDE94E67-E224-4E5A-BA95-A18910FDE568}"/>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4" name="Shape 10393">
              <a:extLst>
                <a:ext uri="{FF2B5EF4-FFF2-40B4-BE49-F238E27FC236}">
                  <a16:creationId xmlns:a16="http://schemas.microsoft.com/office/drawing/2014/main" xmlns="" id="{29EB0386-A4CA-4009-B494-6D9E783FEF77}"/>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10394">
              <a:extLst>
                <a:ext uri="{FF2B5EF4-FFF2-40B4-BE49-F238E27FC236}">
                  <a16:creationId xmlns:a16="http://schemas.microsoft.com/office/drawing/2014/main" xmlns="" id="{1D60A121-749A-4EF8-ADC2-9411EA5DC1F8}"/>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10395">
              <a:extLst>
                <a:ext uri="{FF2B5EF4-FFF2-40B4-BE49-F238E27FC236}">
                  <a16:creationId xmlns:a16="http://schemas.microsoft.com/office/drawing/2014/main" xmlns="" id="{8F3EF870-4CC1-4BEA-8FAA-AC22BEE8B22A}"/>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10396">
              <a:extLst>
                <a:ext uri="{FF2B5EF4-FFF2-40B4-BE49-F238E27FC236}">
                  <a16:creationId xmlns:a16="http://schemas.microsoft.com/office/drawing/2014/main" xmlns="" id="{D0A6CDD6-A0EE-48A5-B7EF-5DA68ABC062A}"/>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10397">
              <a:extLst>
                <a:ext uri="{FF2B5EF4-FFF2-40B4-BE49-F238E27FC236}">
                  <a16:creationId xmlns:a16="http://schemas.microsoft.com/office/drawing/2014/main" xmlns="" id="{1B2AB365-356E-4DAE-A49C-79BBC7B8B933}"/>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10398">
              <a:extLst>
                <a:ext uri="{FF2B5EF4-FFF2-40B4-BE49-F238E27FC236}">
                  <a16:creationId xmlns:a16="http://schemas.microsoft.com/office/drawing/2014/main" xmlns="" id="{ABE69CAC-D728-445D-A729-BAE26ADE5AB8}"/>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0" name="Shape 10399">
              <a:extLst>
                <a:ext uri="{FF2B5EF4-FFF2-40B4-BE49-F238E27FC236}">
                  <a16:creationId xmlns:a16="http://schemas.microsoft.com/office/drawing/2014/main" xmlns="" id="{53862C5A-8BDA-4F3C-BC30-97041DC67066}"/>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10400">
              <a:extLst>
                <a:ext uri="{FF2B5EF4-FFF2-40B4-BE49-F238E27FC236}">
                  <a16:creationId xmlns:a16="http://schemas.microsoft.com/office/drawing/2014/main" xmlns="" id="{09357073-3277-4F40-A71F-1C389A949BA6}"/>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2" name="Shape 10401">
              <a:extLst>
                <a:ext uri="{FF2B5EF4-FFF2-40B4-BE49-F238E27FC236}">
                  <a16:creationId xmlns:a16="http://schemas.microsoft.com/office/drawing/2014/main" xmlns="" id="{635DAAFD-24FC-4A4C-A3A4-75B38078ECAF}"/>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3" name="Shape 10402">
              <a:extLst>
                <a:ext uri="{FF2B5EF4-FFF2-40B4-BE49-F238E27FC236}">
                  <a16:creationId xmlns:a16="http://schemas.microsoft.com/office/drawing/2014/main" xmlns="" id="{2F9269CF-F347-4368-85C3-8FC0505E9F49}"/>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4" name="Shape 10403">
              <a:extLst>
                <a:ext uri="{FF2B5EF4-FFF2-40B4-BE49-F238E27FC236}">
                  <a16:creationId xmlns:a16="http://schemas.microsoft.com/office/drawing/2014/main" xmlns="" id="{71134735-B9B7-4D86-B453-D38C675F23CC}"/>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10404">
              <a:extLst>
                <a:ext uri="{FF2B5EF4-FFF2-40B4-BE49-F238E27FC236}">
                  <a16:creationId xmlns:a16="http://schemas.microsoft.com/office/drawing/2014/main" xmlns="" id="{B4C160CA-211D-483F-ADC0-EB658C68CB19}"/>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6" name="Shape 10405">
              <a:extLst>
                <a:ext uri="{FF2B5EF4-FFF2-40B4-BE49-F238E27FC236}">
                  <a16:creationId xmlns:a16="http://schemas.microsoft.com/office/drawing/2014/main" xmlns="" id="{F5DB8FF9-61F4-446F-B036-5AFFDCADF4CD}"/>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7" name="Shape 10406">
              <a:extLst>
                <a:ext uri="{FF2B5EF4-FFF2-40B4-BE49-F238E27FC236}">
                  <a16:creationId xmlns:a16="http://schemas.microsoft.com/office/drawing/2014/main" xmlns="" id="{4BB102DC-8BA9-469F-BC47-D1BFB9E0798B}"/>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10407">
              <a:extLst>
                <a:ext uri="{FF2B5EF4-FFF2-40B4-BE49-F238E27FC236}">
                  <a16:creationId xmlns:a16="http://schemas.microsoft.com/office/drawing/2014/main" xmlns="" id="{55705C2E-A4B7-4107-AA35-81FA3024F3D4}"/>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10408">
              <a:extLst>
                <a:ext uri="{FF2B5EF4-FFF2-40B4-BE49-F238E27FC236}">
                  <a16:creationId xmlns:a16="http://schemas.microsoft.com/office/drawing/2014/main" xmlns="" id="{07F5F810-F0D6-43FF-91A5-D7C13C45ACC7}"/>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10409">
              <a:extLst>
                <a:ext uri="{FF2B5EF4-FFF2-40B4-BE49-F238E27FC236}">
                  <a16:creationId xmlns:a16="http://schemas.microsoft.com/office/drawing/2014/main" xmlns="" id="{7345DBDD-D74C-41F0-B974-AFCEFD33141F}"/>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10410">
              <a:extLst>
                <a:ext uri="{FF2B5EF4-FFF2-40B4-BE49-F238E27FC236}">
                  <a16:creationId xmlns:a16="http://schemas.microsoft.com/office/drawing/2014/main" xmlns="" id="{0078EB1D-17CB-48F7-9598-4BFCE7C7B543}"/>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10411">
              <a:extLst>
                <a:ext uri="{FF2B5EF4-FFF2-40B4-BE49-F238E27FC236}">
                  <a16:creationId xmlns:a16="http://schemas.microsoft.com/office/drawing/2014/main" xmlns="" id="{17BD6A77-4DD5-472A-B24C-81CE152FDD11}"/>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10412">
              <a:extLst>
                <a:ext uri="{FF2B5EF4-FFF2-40B4-BE49-F238E27FC236}">
                  <a16:creationId xmlns:a16="http://schemas.microsoft.com/office/drawing/2014/main" xmlns="" id="{73B1FF0D-F520-44C3-85D5-BA942898C9DC}"/>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4" name="Shape 10413">
              <a:extLst>
                <a:ext uri="{FF2B5EF4-FFF2-40B4-BE49-F238E27FC236}">
                  <a16:creationId xmlns:a16="http://schemas.microsoft.com/office/drawing/2014/main" xmlns="" id="{AA7968CC-52D1-41F9-A8E6-A683C4016669}"/>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5" name="Shape 10414">
              <a:extLst>
                <a:ext uri="{FF2B5EF4-FFF2-40B4-BE49-F238E27FC236}">
                  <a16:creationId xmlns:a16="http://schemas.microsoft.com/office/drawing/2014/main" xmlns="" id="{D15B62E3-7D0C-4470-A366-26C4793C662C}"/>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6" name="Shape 10415">
              <a:extLst>
                <a:ext uri="{FF2B5EF4-FFF2-40B4-BE49-F238E27FC236}">
                  <a16:creationId xmlns:a16="http://schemas.microsoft.com/office/drawing/2014/main" xmlns="" id="{32600324-5FB2-4020-9712-2174D776576E}"/>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7" name="Shape 10416">
              <a:extLst>
                <a:ext uri="{FF2B5EF4-FFF2-40B4-BE49-F238E27FC236}">
                  <a16:creationId xmlns:a16="http://schemas.microsoft.com/office/drawing/2014/main" xmlns="" id="{1E070E4D-8760-4DCF-A7BB-FA0037AF0CF1}"/>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10417">
              <a:extLst>
                <a:ext uri="{FF2B5EF4-FFF2-40B4-BE49-F238E27FC236}">
                  <a16:creationId xmlns:a16="http://schemas.microsoft.com/office/drawing/2014/main" xmlns="" id="{D4B1677E-604B-4209-A38F-C8EC7C4489E9}"/>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10418">
              <a:extLst>
                <a:ext uri="{FF2B5EF4-FFF2-40B4-BE49-F238E27FC236}">
                  <a16:creationId xmlns:a16="http://schemas.microsoft.com/office/drawing/2014/main" xmlns="" id="{2C125D23-B0C2-4BCB-8B4F-55E9CFED5CFA}"/>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10419">
              <a:extLst>
                <a:ext uri="{FF2B5EF4-FFF2-40B4-BE49-F238E27FC236}">
                  <a16:creationId xmlns:a16="http://schemas.microsoft.com/office/drawing/2014/main" xmlns="" id="{E6C916BE-92AC-48A6-AB7C-2913108B717A}"/>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10420">
              <a:extLst>
                <a:ext uri="{FF2B5EF4-FFF2-40B4-BE49-F238E27FC236}">
                  <a16:creationId xmlns:a16="http://schemas.microsoft.com/office/drawing/2014/main" xmlns="" id="{B59A32F7-8F94-4556-BC49-117CA03AD6BD}"/>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10421">
              <a:extLst>
                <a:ext uri="{FF2B5EF4-FFF2-40B4-BE49-F238E27FC236}">
                  <a16:creationId xmlns:a16="http://schemas.microsoft.com/office/drawing/2014/main" xmlns="" id="{15EEF950-4BCD-4BFD-8F5B-44CEB46110E7}"/>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5" name="Shape 10422">
              <a:extLst>
                <a:ext uri="{FF2B5EF4-FFF2-40B4-BE49-F238E27FC236}">
                  <a16:creationId xmlns:a16="http://schemas.microsoft.com/office/drawing/2014/main" xmlns="" id="{71779CA6-F38A-4816-A375-545D7274429A}"/>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10423">
              <a:extLst>
                <a:ext uri="{FF2B5EF4-FFF2-40B4-BE49-F238E27FC236}">
                  <a16:creationId xmlns:a16="http://schemas.microsoft.com/office/drawing/2014/main" xmlns="" id="{6DD14B5F-E659-4DDA-ACC8-78584F4FF566}"/>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10424">
              <a:extLst>
                <a:ext uri="{FF2B5EF4-FFF2-40B4-BE49-F238E27FC236}">
                  <a16:creationId xmlns:a16="http://schemas.microsoft.com/office/drawing/2014/main" xmlns="" id="{A848FB96-C373-4A7C-B406-DC20CC6AC135}"/>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10425">
              <a:extLst>
                <a:ext uri="{FF2B5EF4-FFF2-40B4-BE49-F238E27FC236}">
                  <a16:creationId xmlns:a16="http://schemas.microsoft.com/office/drawing/2014/main" xmlns="" id="{1AE40C6C-E3BC-4E55-9CAE-048DE64212F0}"/>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10426">
              <a:extLst>
                <a:ext uri="{FF2B5EF4-FFF2-40B4-BE49-F238E27FC236}">
                  <a16:creationId xmlns:a16="http://schemas.microsoft.com/office/drawing/2014/main" xmlns="" id="{5D46D6BD-7454-4D16-BE5A-412CDACAD9B3}"/>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10427">
              <a:extLst>
                <a:ext uri="{FF2B5EF4-FFF2-40B4-BE49-F238E27FC236}">
                  <a16:creationId xmlns:a16="http://schemas.microsoft.com/office/drawing/2014/main" xmlns="" id="{24CC5E60-0726-410B-975E-1B29F44EDBEA}"/>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1" name="Shape 10428">
              <a:extLst>
                <a:ext uri="{FF2B5EF4-FFF2-40B4-BE49-F238E27FC236}">
                  <a16:creationId xmlns:a16="http://schemas.microsoft.com/office/drawing/2014/main" xmlns="" id="{F2527E05-8C49-4A18-8903-36CFDC68A72B}"/>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10429">
              <a:extLst>
                <a:ext uri="{FF2B5EF4-FFF2-40B4-BE49-F238E27FC236}">
                  <a16:creationId xmlns:a16="http://schemas.microsoft.com/office/drawing/2014/main" xmlns="" id="{2CBF3D1E-AFCA-4BBA-B161-E687B1886BBE}"/>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3" name="Shape 10430">
              <a:extLst>
                <a:ext uri="{FF2B5EF4-FFF2-40B4-BE49-F238E27FC236}">
                  <a16:creationId xmlns:a16="http://schemas.microsoft.com/office/drawing/2014/main" xmlns="" id="{78ACC780-28B5-4275-88E2-0A3134C25DB6}"/>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10431">
              <a:extLst>
                <a:ext uri="{FF2B5EF4-FFF2-40B4-BE49-F238E27FC236}">
                  <a16:creationId xmlns:a16="http://schemas.microsoft.com/office/drawing/2014/main" xmlns="" id="{7C259553-8CF0-4F73-8398-33660B07F3F5}"/>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5" name="Shape 10432">
              <a:extLst>
                <a:ext uri="{FF2B5EF4-FFF2-40B4-BE49-F238E27FC236}">
                  <a16:creationId xmlns:a16="http://schemas.microsoft.com/office/drawing/2014/main" xmlns="" id="{9640DF6C-D624-4985-9270-59F07372594A}"/>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10433">
              <a:extLst>
                <a:ext uri="{FF2B5EF4-FFF2-40B4-BE49-F238E27FC236}">
                  <a16:creationId xmlns:a16="http://schemas.microsoft.com/office/drawing/2014/main" xmlns="" id="{8788ED60-8B94-4697-AC09-CCDA17FADDDE}"/>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10434">
              <a:extLst>
                <a:ext uri="{FF2B5EF4-FFF2-40B4-BE49-F238E27FC236}">
                  <a16:creationId xmlns:a16="http://schemas.microsoft.com/office/drawing/2014/main" xmlns="" id="{D884C76A-D18B-4AC6-8376-17E6194AFA62}"/>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8" name="Shape 10435">
              <a:extLst>
                <a:ext uri="{FF2B5EF4-FFF2-40B4-BE49-F238E27FC236}">
                  <a16:creationId xmlns:a16="http://schemas.microsoft.com/office/drawing/2014/main" xmlns="" id="{18F00A37-66FC-497B-B178-C2E6416C7AE2}"/>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10436">
              <a:extLst>
                <a:ext uri="{FF2B5EF4-FFF2-40B4-BE49-F238E27FC236}">
                  <a16:creationId xmlns:a16="http://schemas.microsoft.com/office/drawing/2014/main" xmlns="" id="{E001831F-98AF-4F03-BF5D-F315A3FDFC0D}"/>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0" name="Shape 10437">
              <a:extLst>
                <a:ext uri="{FF2B5EF4-FFF2-40B4-BE49-F238E27FC236}">
                  <a16:creationId xmlns:a16="http://schemas.microsoft.com/office/drawing/2014/main" xmlns="" id="{C818BB96-FFA4-41A8-9F84-355F4D1AB327}"/>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10438">
              <a:extLst>
                <a:ext uri="{FF2B5EF4-FFF2-40B4-BE49-F238E27FC236}">
                  <a16:creationId xmlns:a16="http://schemas.microsoft.com/office/drawing/2014/main" xmlns="" id="{718BC940-4EFD-4D84-BC45-D254F66207F5}"/>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2" name="Shape 10439">
              <a:extLst>
                <a:ext uri="{FF2B5EF4-FFF2-40B4-BE49-F238E27FC236}">
                  <a16:creationId xmlns:a16="http://schemas.microsoft.com/office/drawing/2014/main" xmlns="" id="{95919949-6275-4E59-A883-6BF15ED052E3}"/>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3" name="Shape 10440">
              <a:extLst>
                <a:ext uri="{FF2B5EF4-FFF2-40B4-BE49-F238E27FC236}">
                  <a16:creationId xmlns:a16="http://schemas.microsoft.com/office/drawing/2014/main" xmlns="" id="{88FC75DB-7FC6-4291-8D54-E86CA21324FD}"/>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4" name="Shape 10441">
              <a:extLst>
                <a:ext uri="{FF2B5EF4-FFF2-40B4-BE49-F238E27FC236}">
                  <a16:creationId xmlns:a16="http://schemas.microsoft.com/office/drawing/2014/main" xmlns="" id="{DDE7B7A2-58BC-43F8-BC8D-F9D4C7E5A576}"/>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10442">
              <a:extLst>
                <a:ext uri="{FF2B5EF4-FFF2-40B4-BE49-F238E27FC236}">
                  <a16:creationId xmlns:a16="http://schemas.microsoft.com/office/drawing/2014/main" xmlns="" id="{AA7E38EF-0D2A-4FB3-85DD-A410BCA35B3A}"/>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10443">
              <a:extLst>
                <a:ext uri="{FF2B5EF4-FFF2-40B4-BE49-F238E27FC236}">
                  <a16:creationId xmlns:a16="http://schemas.microsoft.com/office/drawing/2014/main" xmlns="" id="{70D4047E-14F6-4E90-AF70-FE8568DDF4F0}"/>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10444">
              <a:extLst>
                <a:ext uri="{FF2B5EF4-FFF2-40B4-BE49-F238E27FC236}">
                  <a16:creationId xmlns:a16="http://schemas.microsoft.com/office/drawing/2014/main" xmlns="" id="{5212A4DA-3229-428B-A94A-4F247C1E3C22}"/>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10445">
              <a:extLst>
                <a:ext uri="{FF2B5EF4-FFF2-40B4-BE49-F238E27FC236}">
                  <a16:creationId xmlns:a16="http://schemas.microsoft.com/office/drawing/2014/main" xmlns="" id="{776D684F-9A3F-4514-AF7A-DAAA609AF3FB}"/>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10446">
              <a:extLst>
                <a:ext uri="{FF2B5EF4-FFF2-40B4-BE49-F238E27FC236}">
                  <a16:creationId xmlns:a16="http://schemas.microsoft.com/office/drawing/2014/main" xmlns="" id="{9C7E122B-05F1-49A8-A836-DB2240D9A847}"/>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10447">
              <a:extLst>
                <a:ext uri="{FF2B5EF4-FFF2-40B4-BE49-F238E27FC236}">
                  <a16:creationId xmlns:a16="http://schemas.microsoft.com/office/drawing/2014/main" xmlns="" id="{C759809B-AE59-40F2-A514-15E2B67BAE5F}"/>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10448">
              <a:extLst>
                <a:ext uri="{FF2B5EF4-FFF2-40B4-BE49-F238E27FC236}">
                  <a16:creationId xmlns:a16="http://schemas.microsoft.com/office/drawing/2014/main" xmlns="" id="{990C8A71-FE47-4F12-AACF-243929F34EF2}"/>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10449">
              <a:extLst>
                <a:ext uri="{FF2B5EF4-FFF2-40B4-BE49-F238E27FC236}">
                  <a16:creationId xmlns:a16="http://schemas.microsoft.com/office/drawing/2014/main" xmlns="" id="{C63C5821-5DBE-41BB-B80D-8F1732940138}"/>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3" name="Shape 10450">
              <a:extLst>
                <a:ext uri="{FF2B5EF4-FFF2-40B4-BE49-F238E27FC236}">
                  <a16:creationId xmlns:a16="http://schemas.microsoft.com/office/drawing/2014/main" xmlns="" id="{390AE885-CE3D-469A-B9E0-042E47337652}"/>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10451">
              <a:extLst>
                <a:ext uri="{FF2B5EF4-FFF2-40B4-BE49-F238E27FC236}">
                  <a16:creationId xmlns:a16="http://schemas.microsoft.com/office/drawing/2014/main" xmlns="" id="{91945DF3-FC8C-4379-A9EA-17AC11355076}"/>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10452">
              <a:extLst>
                <a:ext uri="{FF2B5EF4-FFF2-40B4-BE49-F238E27FC236}">
                  <a16:creationId xmlns:a16="http://schemas.microsoft.com/office/drawing/2014/main" xmlns="" id="{36060581-A2E5-423E-A34E-4BF8DACFFAF2}"/>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10453">
              <a:extLst>
                <a:ext uri="{FF2B5EF4-FFF2-40B4-BE49-F238E27FC236}">
                  <a16:creationId xmlns:a16="http://schemas.microsoft.com/office/drawing/2014/main" xmlns="" id="{019378FE-767D-424C-9626-74451387F0F1}"/>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7" name="Shape 10454">
              <a:extLst>
                <a:ext uri="{FF2B5EF4-FFF2-40B4-BE49-F238E27FC236}">
                  <a16:creationId xmlns:a16="http://schemas.microsoft.com/office/drawing/2014/main" xmlns="" id="{4B33DC0A-198F-42A7-A319-68CAF8E93F4F}"/>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8" name="Shape 10455">
              <a:extLst>
                <a:ext uri="{FF2B5EF4-FFF2-40B4-BE49-F238E27FC236}">
                  <a16:creationId xmlns:a16="http://schemas.microsoft.com/office/drawing/2014/main" xmlns="" id="{2700C23C-525A-4F99-8539-909A80C7B54C}"/>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9" name="Shape 10456">
              <a:extLst>
                <a:ext uri="{FF2B5EF4-FFF2-40B4-BE49-F238E27FC236}">
                  <a16:creationId xmlns:a16="http://schemas.microsoft.com/office/drawing/2014/main" xmlns="" id="{26913B61-412F-4447-A646-13E9FFB3912A}"/>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Tree>
    <p:extLst>
      <p:ext uri="{BB962C8B-B14F-4D97-AF65-F5344CB8AC3E}">
        <p14:creationId xmlns:p14="http://schemas.microsoft.com/office/powerpoint/2010/main" val="2445806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426898"/>
            <a:ext cx="8852375" cy="697353"/>
          </a:xfrm>
        </p:spPr>
        <p:txBody>
          <a:bodyPr>
            <a:normAutofit/>
          </a:bodyPr>
          <a:lstStyle/>
          <a:p>
            <a:r>
              <a:rPr lang="en-GB" dirty="0"/>
              <a:t>Motivation in Crisis: The Role of Controlling</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82834" y="1854279"/>
            <a:ext cx="3344821" cy="57958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The human being is a visual being.  Language and images are not congruent - we "draw" different images into one term. The problems in matching images are in communication - i.e. we have to match our images (through communication!) to get a consistent image</a:t>
            </a:r>
          </a:p>
          <a:p>
            <a:pPr algn="l">
              <a:lnSpc>
                <a:spcPct val="100000"/>
              </a:lnSpc>
              <a:spcBef>
                <a:spcPts val="600"/>
              </a:spcBef>
            </a:pPr>
            <a:r>
              <a:rPr lang="en-GB" altLang="de-DE" sz="2200" dirty="0">
                <a:solidFill>
                  <a:srgbClr val="245473"/>
                </a:solidFill>
                <a:latin typeface="+mj-lt"/>
              </a:rPr>
              <a:t>Image and values are closely related and form a decisive basis for corporate culture</a:t>
            </a:r>
          </a:p>
          <a:p>
            <a:pPr algn="l">
              <a:lnSpc>
                <a:spcPts val="1500"/>
              </a:lnSpc>
              <a:spcBef>
                <a:spcPts val="600"/>
              </a:spcBef>
            </a:pPr>
            <a:endParaRPr lang="en-GB" altLang="de-DE" sz="2200" dirty="0">
              <a:latin typeface="+mj-lt"/>
            </a:endParaRPr>
          </a:p>
          <a:p>
            <a:pPr algn="l">
              <a:lnSpc>
                <a:spcPts val="1500"/>
              </a:lnSpc>
              <a:spcBef>
                <a:spcPts val="600"/>
              </a:spcBef>
            </a:pPr>
            <a:endParaRPr lang="en-GB" sz="2000" dirty="0">
              <a:latin typeface="+mj-lt"/>
              <a:sym typeface="Wingdings" panose="05000000000000000000" pitchFamily="2" charset="2"/>
            </a:endParaRPr>
          </a:p>
        </p:txBody>
      </p:sp>
      <p:cxnSp>
        <p:nvCxnSpPr>
          <p:cNvPr id="39" name="Gerade Verbindung mit Pfeil 38">
            <a:extLst>
              <a:ext uri="{FF2B5EF4-FFF2-40B4-BE49-F238E27FC236}">
                <a16:creationId xmlns:a16="http://schemas.microsoft.com/office/drawing/2014/main" xmlns="" id="{23D71616-296A-4C54-86F9-18357615BB8B}"/>
              </a:ext>
            </a:extLst>
          </p:cNvPr>
          <p:cNvCxnSpPr>
            <a:cxnSpLocks/>
          </p:cNvCxnSpPr>
          <p:nvPr/>
        </p:nvCxnSpPr>
        <p:spPr>
          <a:xfrm flipV="1">
            <a:off x="3773103" y="2098307"/>
            <a:ext cx="0" cy="362700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xmlns="" id="{B47F72BC-012F-4057-BEF3-EABE5035DDE3}"/>
              </a:ext>
            </a:extLst>
          </p:cNvPr>
          <p:cNvCxnSpPr>
            <a:cxnSpLocks/>
          </p:cNvCxnSpPr>
          <p:nvPr/>
        </p:nvCxnSpPr>
        <p:spPr>
          <a:xfrm>
            <a:off x="3773103" y="5706059"/>
            <a:ext cx="7122695"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41" name="Subtitle 2">
            <a:extLst>
              <a:ext uri="{FF2B5EF4-FFF2-40B4-BE49-F238E27FC236}">
                <a16:creationId xmlns:a16="http://schemas.microsoft.com/office/drawing/2014/main" xmlns="" id="{F1A79FB0-F966-4368-8CFA-2C6934D2E531}"/>
              </a:ext>
            </a:extLst>
          </p:cNvPr>
          <p:cNvSpPr txBox="1">
            <a:spLocks/>
          </p:cNvSpPr>
          <p:nvPr/>
        </p:nvSpPr>
        <p:spPr>
          <a:xfrm>
            <a:off x="7808822" y="5706059"/>
            <a:ext cx="2839455"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2000" b="1" dirty="0">
                <a:latin typeface="+mj-lt"/>
                <a:ea typeface="Lato Light" panose="020F0502020204030203" pitchFamily="34" charset="0"/>
                <a:cs typeface="Mukta ExtraLight" panose="020B0000000000000000" pitchFamily="34" charset="77"/>
              </a:rPr>
              <a:t>Time</a:t>
            </a:r>
            <a:endParaRPr lang="en-GB" sz="1600" b="1" dirty="0">
              <a:latin typeface="+mj-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xmlns="" id="{2DFDA697-9BA4-4665-AC66-B7D5DC53A564}"/>
              </a:ext>
            </a:extLst>
          </p:cNvPr>
          <p:cNvSpPr txBox="1">
            <a:spLocks/>
          </p:cNvSpPr>
          <p:nvPr/>
        </p:nvSpPr>
        <p:spPr>
          <a:xfrm rot="16200000">
            <a:off x="3097278" y="2722396"/>
            <a:ext cx="1070797"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2000" b="1" dirty="0">
                <a:latin typeface="+mj-lt"/>
                <a:ea typeface="Lato Light" panose="020F0502020204030203" pitchFamily="34" charset="0"/>
                <a:cs typeface="Mukta ExtraLight" panose="020B0000000000000000" pitchFamily="34" charset="77"/>
              </a:rPr>
              <a:t>Result</a:t>
            </a:r>
            <a:endParaRPr lang="en-GB" sz="1600" b="1" dirty="0">
              <a:latin typeface="+mj-lt"/>
              <a:ea typeface="Lato Light" panose="020F0502020204030203" pitchFamily="34" charset="0"/>
              <a:cs typeface="Mukta ExtraLight" panose="020B0000000000000000" pitchFamily="34" charset="77"/>
            </a:endParaRPr>
          </a:p>
        </p:txBody>
      </p:sp>
      <p:cxnSp>
        <p:nvCxnSpPr>
          <p:cNvPr id="6" name="Gerader Verbinder 5">
            <a:extLst>
              <a:ext uri="{FF2B5EF4-FFF2-40B4-BE49-F238E27FC236}">
                <a16:creationId xmlns:a16="http://schemas.microsoft.com/office/drawing/2014/main" xmlns="" id="{BE1383EF-64B9-40E9-9BFB-AFEE35E70549}"/>
              </a:ext>
            </a:extLst>
          </p:cNvPr>
          <p:cNvCxnSpPr/>
          <p:nvPr/>
        </p:nvCxnSpPr>
        <p:spPr>
          <a:xfrm flipV="1">
            <a:off x="3773103" y="2133782"/>
            <a:ext cx="6555263" cy="3563568"/>
          </a:xfrm>
          <a:prstGeom prst="line">
            <a:avLst/>
          </a:prstGeom>
          <a:ln w="28575">
            <a:solidFill>
              <a:srgbClr val="C01F75"/>
            </a:solidFill>
          </a:ln>
        </p:spPr>
        <p:style>
          <a:lnRef idx="1">
            <a:schemeClr val="accent1"/>
          </a:lnRef>
          <a:fillRef idx="0">
            <a:schemeClr val="accent1"/>
          </a:fillRef>
          <a:effectRef idx="0">
            <a:schemeClr val="accent1"/>
          </a:effectRef>
          <a:fontRef idx="minor">
            <a:schemeClr val="tx1"/>
          </a:fontRef>
        </p:style>
      </p:cxnSp>
      <p:sp>
        <p:nvSpPr>
          <p:cNvPr id="7" name="Freihandform: Form 6">
            <a:extLst>
              <a:ext uri="{FF2B5EF4-FFF2-40B4-BE49-F238E27FC236}">
                <a16:creationId xmlns:a16="http://schemas.microsoft.com/office/drawing/2014/main" xmlns="" id="{577EAD8D-DC5C-4562-8F79-53C7B2F830B9}"/>
              </a:ext>
            </a:extLst>
          </p:cNvPr>
          <p:cNvSpPr/>
          <p:nvPr/>
        </p:nvSpPr>
        <p:spPr>
          <a:xfrm>
            <a:off x="3753394" y="2011680"/>
            <a:ext cx="6235337" cy="3707797"/>
          </a:xfrm>
          <a:custGeom>
            <a:avLst/>
            <a:gdLst>
              <a:gd name="connsiteX0" fmla="*/ 0 w 6235337"/>
              <a:gd name="connsiteY0" fmla="*/ 3683725 h 3707797"/>
              <a:gd name="connsiteX1" fmla="*/ 5042263 w 6235337"/>
              <a:gd name="connsiteY1" fmla="*/ 3161211 h 3707797"/>
              <a:gd name="connsiteX2" fmla="*/ 6235337 w 6235337"/>
              <a:gd name="connsiteY2" fmla="*/ 0 h 3707797"/>
            </a:gdLst>
            <a:ahLst/>
            <a:cxnLst>
              <a:cxn ang="0">
                <a:pos x="connsiteX0" y="connsiteY0"/>
              </a:cxn>
              <a:cxn ang="0">
                <a:pos x="connsiteX1" y="connsiteY1"/>
              </a:cxn>
              <a:cxn ang="0">
                <a:pos x="connsiteX2" y="connsiteY2"/>
              </a:cxn>
            </a:cxnLst>
            <a:rect l="l" t="t" r="r" b="b"/>
            <a:pathLst>
              <a:path w="6235337" h="3707797">
                <a:moveTo>
                  <a:pt x="0" y="3683725"/>
                </a:moveTo>
                <a:cubicBezTo>
                  <a:pt x="2001520" y="3729445"/>
                  <a:pt x="4003040" y="3775165"/>
                  <a:pt x="5042263" y="3161211"/>
                </a:cubicBezTo>
                <a:cubicBezTo>
                  <a:pt x="6081486" y="2547257"/>
                  <a:pt x="6158411" y="1273628"/>
                  <a:pt x="6235337" y="0"/>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Subtitle 2">
            <a:extLst>
              <a:ext uri="{FF2B5EF4-FFF2-40B4-BE49-F238E27FC236}">
                <a16:creationId xmlns:a16="http://schemas.microsoft.com/office/drawing/2014/main" xmlns="" id="{759F290D-0948-4A1C-9C45-AB8BDE3394A7}"/>
              </a:ext>
            </a:extLst>
          </p:cNvPr>
          <p:cNvSpPr txBox="1">
            <a:spLocks/>
          </p:cNvSpPr>
          <p:nvPr/>
        </p:nvSpPr>
        <p:spPr>
          <a:xfrm>
            <a:off x="5192002" y="3134685"/>
            <a:ext cx="1807994" cy="6501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2000" b="1" dirty="0">
                <a:solidFill>
                  <a:srgbClr val="C01F75"/>
                </a:solidFill>
                <a:latin typeface="+mj-lt"/>
                <a:ea typeface="Lato Light" panose="020F0502020204030203" pitchFamily="34" charset="0"/>
                <a:cs typeface="Mukta ExtraLight" panose="020B0000000000000000" pitchFamily="34" charset="77"/>
              </a:rPr>
              <a:t>Expected Progress</a:t>
            </a:r>
          </a:p>
        </p:txBody>
      </p:sp>
      <p:sp>
        <p:nvSpPr>
          <p:cNvPr id="47" name="Subtitle 2">
            <a:extLst>
              <a:ext uri="{FF2B5EF4-FFF2-40B4-BE49-F238E27FC236}">
                <a16:creationId xmlns:a16="http://schemas.microsoft.com/office/drawing/2014/main" xmlns="" id="{BBC76C7B-B908-4A9F-8971-836105D14B50}"/>
              </a:ext>
            </a:extLst>
          </p:cNvPr>
          <p:cNvSpPr txBox="1">
            <a:spLocks/>
          </p:cNvSpPr>
          <p:nvPr/>
        </p:nvSpPr>
        <p:spPr>
          <a:xfrm>
            <a:off x="10095382" y="3288573"/>
            <a:ext cx="1807994"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solidFill>
                  <a:srgbClr val="92D050"/>
                </a:solidFill>
                <a:latin typeface="+mj-lt"/>
                <a:ea typeface="Lato Light" panose="020F0502020204030203" pitchFamily="34" charset="0"/>
                <a:cs typeface="Mukta ExtraLight" panose="020B0000000000000000" pitchFamily="34" charset="77"/>
              </a:rPr>
              <a:t>Actual Progress</a:t>
            </a:r>
          </a:p>
        </p:txBody>
      </p:sp>
      <p:sp>
        <p:nvSpPr>
          <p:cNvPr id="48" name="Subtitle 2">
            <a:extLst>
              <a:ext uri="{FF2B5EF4-FFF2-40B4-BE49-F238E27FC236}">
                <a16:creationId xmlns:a16="http://schemas.microsoft.com/office/drawing/2014/main" xmlns="" id="{7B4C9667-2D82-4FF8-8E37-87BA9C5E6962}"/>
              </a:ext>
            </a:extLst>
          </p:cNvPr>
          <p:cNvSpPr txBox="1">
            <a:spLocks/>
          </p:cNvSpPr>
          <p:nvPr/>
        </p:nvSpPr>
        <p:spPr>
          <a:xfrm>
            <a:off x="7532925" y="3547985"/>
            <a:ext cx="1523975" cy="1573516"/>
          </a:xfrm>
          <a:prstGeom prst="rect">
            <a:avLst/>
          </a:prstGeom>
          <a:solidFill>
            <a:schemeClr val="tx2"/>
          </a:solidFill>
          <a:ln>
            <a:solidFill>
              <a:schemeClr val="tx2"/>
            </a:solidFill>
          </a:ln>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b="1" dirty="0">
                <a:solidFill>
                  <a:schemeClr val="bg1"/>
                </a:solidFill>
                <a:latin typeface="+mj-lt"/>
                <a:ea typeface="Lato Light" panose="020F0502020204030203" pitchFamily="34" charset="0"/>
                <a:cs typeface="Mukta ExtraLight" panose="020B0000000000000000" pitchFamily="34" charset="77"/>
              </a:rPr>
              <a:t>Controlling is important to align expectations with reality</a:t>
            </a:r>
          </a:p>
        </p:txBody>
      </p:sp>
    </p:spTree>
    <p:extLst>
      <p:ext uri="{BB962C8B-B14F-4D97-AF65-F5344CB8AC3E}">
        <p14:creationId xmlns:p14="http://schemas.microsoft.com/office/powerpoint/2010/main" val="3111308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68938" y="453079"/>
            <a:ext cx="8852375" cy="697353"/>
          </a:xfrm>
        </p:spPr>
        <p:txBody>
          <a:bodyPr>
            <a:normAutofit/>
          </a:bodyPr>
          <a:lstStyle/>
          <a:p>
            <a:r>
              <a:rPr lang="en-GB" dirty="0"/>
              <a:t>Motivation in Crisis: Shared images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41423" y="1954542"/>
            <a:ext cx="3675482" cy="48254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Shared images in the lead: What really matters - "The magically trivial pyramid.</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Overall entrepreneurial thinking and acting</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Cooperation</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Communication / information: horizontal - vertical – diagonal</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Employee development</a:t>
            </a:r>
          </a:p>
          <a:p>
            <a:pPr marL="342900" indent="-342900" algn="l">
              <a:lnSpc>
                <a:spcPct val="100000"/>
              </a:lnSpc>
              <a:spcBef>
                <a:spcPts val="600"/>
              </a:spcBef>
              <a:buFont typeface="Arial" panose="020B0604020202020204" pitchFamily="34" charset="0"/>
              <a:buChar char="•"/>
            </a:pPr>
            <a:r>
              <a:rPr lang="en-GB" sz="2200" dirty="0">
                <a:solidFill>
                  <a:srgbClr val="245473"/>
                </a:solidFill>
                <a:latin typeface="+mj-lt"/>
                <a:sym typeface="Wingdings" panose="05000000000000000000" pitchFamily="2" charset="2"/>
              </a:rPr>
              <a:t>Delegation of responsibility and competence</a:t>
            </a:r>
          </a:p>
          <a:p>
            <a:pPr algn="l">
              <a:lnSpc>
                <a:spcPts val="1500"/>
              </a:lnSpc>
              <a:spcBef>
                <a:spcPts val="600"/>
              </a:spcBef>
            </a:pPr>
            <a:endParaRPr lang="en-GB" sz="2200" dirty="0">
              <a:latin typeface="+mj-lt"/>
              <a:sym typeface="Wingdings" panose="05000000000000000000" pitchFamily="2" charset="2"/>
            </a:endParaRPr>
          </a:p>
        </p:txBody>
      </p:sp>
      <p:grpSp>
        <p:nvGrpSpPr>
          <p:cNvPr id="14" name="Gruppieren 13">
            <a:extLst>
              <a:ext uri="{FF2B5EF4-FFF2-40B4-BE49-F238E27FC236}">
                <a16:creationId xmlns:a16="http://schemas.microsoft.com/office/drawing/2014/main" xmlns="" id="{832B19D9-61A1-4217-950F-EBF30D4A196B}"/>
              </a:ext>
            </a:extLst>
          </p:cNvPr>
          <p:cNvGrpSpPr/>
          <p:nvPr/>
        </p:nvGrpSpPr>
        <p:grpSpPr>
          <a:xfrm>
            <a:off x="6715676" y="2620935"/>
            <a:ext cx="5413720" cy="2776818"/>
            <a:chOff x="5030350" y="2620935"/>
            <a:chExt cx="5413720" cy="2776818"/>
          </a:xfrm>
        </p:grpSpPr>
        <p:sp>
          <p:nvSpPr>
            <p:cNvPr id="30" name="Subtitle 2">
              <a:extLst>
                <a:ext uri="{FF2B5EF4-FFF2-40B4-BE49-F238E27FC236}">
                  <a16:creationId xmlns:a16="http://schemas.microsoft.com/office/drawing/2014/main" xmlns="" id="{33A103E5-293E-4912-B2B7-14F7DA453357}"/>
                </a:ext>
              </a:extLst>
            </p:cNvPr>
            <p:cNvSpPr txBox="1">
              <a:spLocks/>
            </p:cNvSpPr>
            <p:nvPr/>
          </p:nvSpPr>
          <p:spPr>
            <a:xfrm>
              <a:off x="8609503" y="4159386"/>
              <a:ext cx="1834567"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latin typeface="+mj-lt"/>
                  <a:ea typeface="Lato Light" panose="020F0502020204030203" pitchFamily="34" charset="0"/>
                  <a:cs typeface="Mukta ExtraLight" panose="020B0000000000000000" pitchFamily="34" charset="77"/>
                </a:rPr>
                <a:t>Middle Management</a:t>
              </a:r>
            </a:p>
          </p:txBody>
        </p:sp>
        <p:sp>
          <p:nvSpPr>
            <p:cNvPr id="31" name="Subtitle 2">
              <a:extLst>
                <a:ext uri="{FF2B5EF4-FFF2-40B4-BE49-F238E27FC236}">
                  <a16:creationId xmlns:a16="http://schemas.microsoft.com/office/drawing/2014/main" xmlns="" id="{A358FBB7-9614-4260-B90C-405642DB873F}"/>
                </a:ext>
              </a:extLst>
            </p:cNvPr>
            <p:cNvSpPr txBox="1">
              <a:spLocks/>
            </p:cNvSpPr>
            <p:nvPr/>
          </p:nvSpPr>
          <p:spPr>
            <a:xfrm>
              <a:off x="9115107" y="5086121"/>
              <a:ext cx="1267097"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latin typeface="+mj-lt"/>
                  <a:ea typeface="Lato Light" panose="020F0502020204030203" pitchFamily="34" charset="0"/>
                  <a:cs typeface="Mukta ExtraLight" panose="020B0000000000000000" pitchFamily="34" charset="77"/>
                </a:rPr>
                <a:t>Employees</a:t>
              </a:r>
            </a:p>
          </p:txBody>
        </p:sp>
        <p:grpSp>
          <p:nvGrpSpPr>
            <p:cNvPr id="13" name="Gruppieren 12">
              <a:extLst>
                <a:ext uri="{FF2B5EF4-FFF2-40B4-BE49-F238E27FC236}">
                  <a16:creationId xmlns:a16="http://schemas.microsoft.com/office/drawing/2014/main" xmlns="" id="{0B2FCDEB-307E-43E3-9D85-BFB6703C10D9}"/>
                </a:ext>
              </a:extLst>
            </p:cNvPr>
            <p:cNvGrpSpPr/>
            <p:nvPr/>
          </p:nvGrpSpPr>
          <p:grpSpPr>
            <a:xfrm>
              <a:off x="5030350" y="2620935"/>
              <a:ext cx="5093095" cy="2700336"/>
              <a:chOff x="5030350" y="2620935"/>
              <a:chExt cx="5093095" cy="2700336"/>
            </a:xfrm>
          </p:grpSpPr>
          <p:sp>
            <p:nvSpPr>
              <p:cNvPr id="4" name="L-Form 3">
                <a:extLst>
                  <a:ext uri="{FF2B5EF4-FFF2-40B4-BE49-F238E27FC236}">
                    <a16:creationId xmlns:a16="http://schemas.microsoft.com/office/drawing/2014/main" xmlns="" id="{2D58E443-81C9-41E9-862F-40578F23115D}"/>
                  </a:ext>
                </a:extLst>
              </p:cNvPr>
              <p:cNvSpPr/>
              <p:nvPr/>
            </p:nvSpPr>
            <p:spPr>
              <a:xfrm rot="8106606">
                <a:off x="6693786" y="2620935"/>
                <a:ext cx="705394" cy="69735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Gleichschenkliges Dreieck 4">
                <a:extLst>
                  <a:ext uri="{FF2B5EF4-FFF2-40B4-BE49-F238E27FC236}">
                    <a16:creationId xmlns:a16="http://schemas.microsoft.com/office/drawing/2014/main" xmlns="" id="{987FE59E-BE27-4A83-B5CC-CB848242E834}"/>
                  </a:ext>
                </a:extLst>
              </p:cNvPr>
              <p:cNvSpPr/>
              <p:nvPr/>
            </p:nvSpPr>
            <p:spPr>
              <a:xfrm>
                <a:off x="5151441" y="3071271"/>
                <a:ext cx="3790083" cy="2160000"/>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leichschenkliges Dreieck 23">
                <a:extLst>
                  <a:ext uri="{FF2B5EF4-FFF2-40B4-BE49-F238E27FC236}">
                    <a16:creationId xmlns:a16="http://schemas.microsoft.com/office/drawing/2014/main" xmlns="" id="{C895F87F-03E1-4432-9905-B54790550EC4}"/>
                  </a:ext>
                </a:extLst>
              </p:cNvPr>
              <p:cNvSpPr/>
              <p:nvPr/>
            </p:nvSpPr>
            <p:spPr>
              <a:xfrm>
                <a:off x="6418538" y="307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Gleichschenkliges Dreieck 24">
                <a:extLst>
                  <a:ext uri="{FF2B5EF4-FFF2-40B4-BE49-F238E27FC236}">
                    <a16:creationId xmlns:a16="http://schemas.microsoft.com/office/drawing/2014/main" xmlns="" id="{918A9E23-49DA-4A7A-84CD-C29AEE39F89B}"/>
                  </a:ext>
                </a:extLst>
              </p:cNvPr>
              <p:cNvSpPr/>
              <p:nvPr/>
            </p:nvSpPr>
            <p:spPr>
              <a:xfrm>
                <a:off x="7046483" y="379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Gleichschenkliges Dreieck 25">
                <a:extLst>
                  <a:ext uri="{FF2B5EF4-FFF2-40B4-BE49-F238E27FC236}">
                    <a16:creationId xmlns:a16="http://schemas.microsoft.com/office/drawing/2014/main" xmlns="" id="{7BB62E3A-1B54-430B-8CF5-D99187C30AA2}"/>
                  </a:ext>
                </a:extLst>
              </p:cNvPr>
              <p:cNvSpPr/>
              <p:nvPr/>
            </p:nvSpPr>
            <p:spPr>
              <a:xfrm>
                <a:off x="7674427" y="451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Gleichschenkliges Dreieck 26">
                <a:extLst>
                  <a:ext uri="{FF2B5EF4-FFF2-40B4-BE49-F238E27FC236}">
                    <a16:creationId xmlns:a16="http://schemas.microsoft.com/office/drawing/2014/main" xmlns="" id="{85D41FAE-4210-470C-8755-5AC24E066AB4}"/>
                  </a:ext>
                </a:extLst>
              </p:cNvPr>
              <p:cNvSpPr/>
              <p:nvPr/>
            </p:nvSpPr>
            <p:spPr>
              <a:xfrm>
                <a:off x="5151441" y="451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Gleichschenkliges Dreieck 27">
                <a:extLst>
                  <a:ext uri="{FF2B5EF4-FFF2-40B4-BE49-F238E27FC236}">
                    <a16:creationId xmlns:a16="http://schemas.microsoft.com/office/drawing/2014/main" xmlns="" id="{46C85814-A4A0-489E-9219-C1B5BC0B3BEA}"/>
                  </a:ext>
                </a:extLst>
              </p:cNvPr>
              <p:cNvSpPr/>
              <p:nvPr/>
            </p:nvSpPr>
            <p:spPr>
              <a:xfrm>
                <a:off x="5784989" y="3791271"/>
                <a:ext cx="1267097" cy="720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ubtitle 2">
                <a:extLst>
                  <a:ext uri="{FF2B5EF4-FFF2-40B4-BE49-F238E27FC236}">
                    <a16:creationId xmlns:a16="http://schemas.microsoft.com/office/drawing/2014/main" xmlns="" id="{2B87C5BD-049A-4127-A4C4-6CDDDB74D9C3}"/>
                  </a:ext>
                </a:extLst>
              </p:cNvPr>
              <p:cNvSpPr txBox="1">
                <a:spLocks/>
              </p:cNvSpPr>
              <p:nvPr/>
            </p:nvSpPr>
            <p:spPr>
              <a:xfrm>
                <a:off x="7930742" y="3650844"/>
                <a:ext cx="2192703"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latin typeface="+mj-lt"/>
                    <a:ea typeface="Lato Light" panose="020F0502020204030203" pitchFamily="34" charset="0"/>
                    <a:cs typeface="Mukta ExtraLight" panose="020B0000000000000000" pitchFamily="34" charset="77"/>
                  </a:rPr>
                  <a:t>TOP Management</a:t>
                </a:r>
              </a:p>
            </p:txBody>
          </p:sp>
          <p:sp>
            <p:nvSpPr>
              <p:cNvPr id="32" name="Subtitle 2">
                <a:extLst>
                  <a:ext uri="{FF2B5EF4-FFF2-40B4-BE49-F238E27FC236}">
                    <a16:creationId xmlns:a16="http://schemas.microsoft.com/office/drawing/2014/main" xmlns="" id="{6994D27D-6842-4446-9F33-11DC21C3D774}"/>
                  </a:ext>
                </a:extLst>
              </p:cNvPr>
              <p:cNvSpPr txBox="1">
                <a:spLocks/>
              </p:cNvSpPr>
              <p:nvPr/>
            </p:nvSpPr>
            <p:spPr>
              <a:xfrm>
                <a:off x="7674427" y="2632044"/>
                <a:ext cx="2273703"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latin typeface="+mj-lt"/>
                    <a:ea typeface="Lato Light" panose="020F0502020204030203" pitchFamily="34" charset="0"/>
                    <a:cs typeface="Mukta ExtraLight" panose="020B0000000000000000" pitchFamily="34" charset="77"/>
                  </a:rPr>
                  <a:t>CEO / Owner</a:t>
                </a:r>
              </a:p>
            </p:txBody>
          </p:sp>
          <p:sp>
            <p:nvSpPr>
              <p:cNvPr id="11" name="Ellipse 10">
                <a:extLst>
                  <a:ext uri="{FF2B5EF4-FFF2-40B4-BE49-F238E27FC236}">
                    <a16:creationId xmlns:a16="http://schemas.microsoft.com/office/drawing/2014/main" xmlns="" id="{26AA0779-2F6F-4331-A947-36FEDE96099C}"/>
                  </a:ext>
                </a:extLst>
              </p:cNvPr>
              <p:cNvSpPr/>
              <p:nvPr/>
            </p:nvSpPr>
            <p:spPr>
              <a:xfrm>
                <a:off x="6244955" y="3611271"/>
                <a:ext cx="360632"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endParaRPr lang="en-GB" dirty="0"/>
              </a:p>
            </p:txBody>
          </p:sp>
          <p:sp>
            <p:nvSpPr>
              <p:cNvPr id="34" name="Ellipse 33">
                <a:extLst>
                  <a:ext uri="{FF2B5EF4-FFF2-40B4-BE49-F238E27FC236}">
                    <a16:creationId xmlns:a16="http://schemas.microsoft.com/office/drawing/2014/main" xmlns="" id="{F1E252BB-5771-41E9-958B-5F00813C7F43}"/>
                  </a:ext>
                </a:extLst>
              </p:cNvPr>
              <p:cNvSpPr/>
              <p:nvPr/>
            </p:nvSpPr>
            <p:spPr>
              <a:xfrm>
                <a:off x="7494111" y="3615447"/>
                <a:ext cx="360632"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a:t>
                </a:r>
                <a:endParaRPr lang="en-GB" dirty="0"/>
              </a:p>
            </p:txBody>
          </p:sp>
          <p:sp>
            <p:nvSpPr>
              <p:cNvPr id="35" name="Ellipse 34">
                <a:extLst>
                  <a:ext uri="{FF2B5EF4-FFF2-40B4-BE49-F238E27FC236}">
                    <a16:creationId xmlns:a16="http://schemas.microsoft.com/office/drawing/2014/main" xmlns="" id="{DF9E5D3D-BB64-4A34-8074-1ABC81083050}"/>
                  </a:ext>
                </a:extLst>
              </p:cNvPr>
              <p:cNvSpPr/>
              <p:nvPr/>
            </p:nvSpPr>
            <p:spPr>
              <a:xfrm>
                <a:off x="6864649" y="3611271"/>
                <a:ext cx="360632"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a:t>
                </a:r>
                <a:endParaRPr lang="en-GB" dirty="0"/>
              </a:p>
            </p:txBody>
          </p:sp>
          <p:sp>
            <p:nvSpPr>
              <p:cNvPr id="36" name="Ellipse 35">
                <a:extLst>
                  <a:ext uri="{FF2B5EF4-FFF2-40B4-BE49-F238E27FC236}">
                    <a16:creationId xmlns:a16="http://schemas.microsoft.com/office/drawing/2014/main" xmlns="" id="{C6630DF9-464B-4072-8EA8-8FA87FF76508}"/>
                  </a:ext>
                </a:extLst>
              </p:cNvPr>
              <p:cNvSpPr/>
              <p:nvPr/>
            </p:nvSpPr>
            <p:spPr>
              <a:xfrm>
                <a:off x="5658989" y="4396131"/>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llipse 36">
                <a:extLst>
                  <a:ext uri="{FF2B5EF4-FFF2-40B4-BE49-F238E27FC236}">
                    <a16:creationId xmlns:a16="http://schemas.microsoft.com/office/drawing/2014/main" xmlns="" id="{D231A234-0204-4152-826F-1E92367C80CA}"/>
                  </a:ext>
                </a:extLst>
              </p:cNvPr>
              <p:cNvSpPr/>
              <p:nvPr/>
            </p:nvSpPr>
            <p:spPr>
              <a:xfrm>
                <a:off x="6926086" y="4388871"/>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Ellipse 37">
                <a:extLst>
                  <a:ext uri="{FF2B5EF4-FFF2-40B4-BE49-F238E27FC236}">
                    <a16:creationId xmlns:a16="http://schemas.microsoft.com/office/drawing/2014/main" xmlns="" id="{1E17CC86-3E22-43F2-A0ED-05D900442E1D}"/>
                  </a:ext>
                </a:extLst>
              </p:cNvPr>
              <p:cNvSpPr/>
              <p:nvPr/>
            </p:nvSpPr>
            <p:spPr>
              <a:xfrm>
                <a:off x="8161817" y="4401744"/>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Ellipse 42">
                <a:extLst>
                  <a:ext uri="{FF2B5EF4-FFF2-40B4-BE49-F238E27FC236}">
                    <a16:creationId xmlns:a16="http://schemas.microsoft.com/office/drawing/2014/main" xmlns="" id="{14954DCE-26C4-45C6-B3D7-D5550F4F5EFE}"/>
                  </a:ext>
                </a:extLst>
              </p:cNvPr>
              <p:cNvSpPr/>
              <p:nvPr/>
            </p:nvSpPr>
            <p:spPr>
              <a:xfrm>
                <a:off x="7548427" y="4396131"/>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Ellipse 43">
                <a:extLst>
                  <a:ext uri="{FF2B5EF4-FFF2-40B4-BE49-F238E27FC236}">
                    <a16:creationId xmlns:a16="http://schemas.microsoft.com/office/drawing/2014/main" xmlns="" id="{959D7397-4CA1-45FC-8C9C-A86141E94841}"/>
                  </a:ext>
                </a:extLst>
              </p:cNvPr>
              <p:cNvSpPr/>
              <p:nvPr/>
            </p:nvSpPr>
            <p:spPr>
              <a:xfrm>
                <a:off x="6281330" y="4401744"/>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Ellipse 44">
                <a:extLst>
                  <a:ext uri="{FF2B5EF4-FFF2-40B4-BE49-F238E27FC236}">
                    <a16:creationId xmlns:a16="http://schemas.microsoft.com/office/drawing/2014/main" xmlns="" id="{33E68AA9-DE81-496D-BC11-6BB106E8F1B4}"/>
                  </a:ext>
                </a:extLst>
              </p:cNvPr>
              <p:cNvSpPr/>
              <p:nvPr/>
            </p:nvSpPr>
            <p:spPr>
              <a:xfrm>
                <a:off x="5030350" y="51412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Ellipse 48">
                <a:extLst>
                  <a:ext uri="{FF2B5EF4-FFF2-40B4-BE49-F238E27FC236}">
                    <a16:creationId xmlns:a16="http://schemas.microsoft.com/office/drawing/2014/main" xmlns="" id="{35C8BF4B-0F89-4ED5-9210-C33C7FFD38C9}"/>
                  </a:ext>
                </a:extLst>
              </p:cNvPr>
              <p:cNvSpPr/>
              <p:nvPr/>
            </p:nvSpPr>
            <p:spPr>
              <a:xfrm>
                <a:off x="6303703"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llipse 49">
                <a:extLst>
                  <a:ext uri="{FF2B5EF4-FFF2-40B4-BE49-F238E27FC236}">
                    <a16:creationId xmlns:a16="http://schemas.microsoft.com/office/drawing/2014/main" xmlns="" id="{5A9116FB-B769-4555-B661-6670828E73CC}"/>
                  </a:ext>
                </a:extLst>
              </p:cNvPr>
              <p:cNvSpPr/>
              <p:nvPr/>
            </p:nvSpPr>
            <p:spPr>
              <a:xfrm>
                <a:off x="5694989" y="51412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Ellipse 50">
                <a:extLst>
                  <a:ext uri="{FF2B5EF4-FFF2-40B4-BE49-F238E27FC236}">
                    <a16:creationId xmlns:a16="http://schemas.microsoft.com/office/drawing/2014/main" xmlns="" id="{B8935E6E-1448-4A46-BDDB-5F7A5351B733}"/>
                  </a:ext>
                </a:extLst>
              </p:cNvPr>
              <p:cNvSpPr/>
              <p:nvPr/>
            </p:nvSpPr>
            <p:spPr>
              <a:xfrm>
                <a:off x="5361989"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Ellipse 51">
                <a:extLst>
                  <a:ext uri="{FF2B5EF4-FFF2-40B4-BE49-F238E27FC236}">
                    <a16:creationId xmlns:a16="http://schemas.microsoft.com/office/drawing/2014/main" xmlns="" id="{EAB98700-7ED0-4BE3-ABA0-2CF60D889838}"/>
                  </a:ext>
                </a:extLst>
              </p:cNvPr>
              <p:cNvSpPr/>
              <p:nvPr/>
            </p:nvSpPr>
            <p:spPr>
              <a:xfrm>
                <a:off x="6002853" y="51412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Ellipse 52">
                <a:extLst>
                  <a:ext uri="{FF2B5EF4-FFF2-40B4-BE49-F238E27FC236}">
                    <a16:creationId xmlns:a16="http://schemas.microsoft.com/office/drawing/2014/main" xmlns="" id="{00E9DB65-3451-4CF3-B9C5-EA4223FF8274}"/>
                  </a:ext>
                </a:extLst>
              </p:cNvPr>
              <p:cNvSpPr/>
              <p:nvPr/>
            </p:nvSpPr>
            <p:spPr>
              <a:xfrm>
                <a:off x="7547000"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Ellipse 53">
                <a:extLst>
                  <a:ext uri="{FF2B5EF4-FFF2-40B4-BE49-F238E27FC236}">
                    <a16:creationId xmlns:a16="http://schemas.microsoft.com/office/drawing/2014/main" xmlns="" id="{6BECD9F7-31A1-48E9-AFFB-A301DD7B9CA1}"/>
                  </a:ext>
                </a:extLst>
              </p:cNvPr>
              <p:cNvSpPr/>
              <p:nvPr/>
            </p:nvSpPr>
            <p:spPr>
              <a:xfrm>
                <a:off x="8820353" y="51318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Ellipse 54">
                <a:extLst>
                  <a:ext uri="{FF2B5EF4-FFF2-40B4-BE49-F238E27FC236}">
                    <a16:creationId xmlns:a16="http://schemas.microsoft.com/office/drawing/2014/main" xmlns="" id="{4EA91DC3-3C71-40CD-A477-418E934A71EB}"/>
                  </a:ext>
                </a:extLst>
              </p:cNvPr>
              <p:cNvSpPr/>
              <p:nvPr/>
            </p:nvSpPr>
            <p:spPr>
              <a:xfrm>
                <a:off x="8211639"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Ellipse 55">
                <a:extLst>
                  <a:ext uri="{FF2B5EF4-FFF2-40B4-BE49-F238E27FC236}">
                    <a16:creationId xmlns:a16="http://schemas.microsoft.com/office/drawing/2014/main" xmlns="" id="{8BE27E6A-50FA-440F-8802-CA7C64A21361}"/>
                  </a:ext>
                </a:extLst>
              </p:cNvPr>
              <p:cNvSpPr/>
              <p:nvPr/>
            </p:nvSpPr>
            <p:spPr>
              <a:xfrm>
                <a:off x="7878639" y="51318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Ellipse 56">
                <a:extLst>
                  <a:ext uri="{FF2B5EF4-FFF2-40B4-BE49-F238E27FC236}">
                    <a16:creationId xmlns:a16="http://schemas.microsoft.com/office/drawing/2014/main" xmlns="" id="{DA9E01EF-54A0-429D-BBD3-D24F0414D0CB}"/>
                  </a:ext>
                </a:extLst>
              </p:cNvPr>
              <p:cNvSpPr/>
              <p:nvPr/>
            </p:nvSpPr>
            <p:spPr>
              <a:xfrm>
                <a:off x="8519503" y="513654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2" name="Rechteck 11">
            <a:extLst>
              <a:ext uri="{FF2B5EF4-FFF2-40B4-BE49-F238E27FC236}">
                <a16:creationId xmlns:a16="http://schemas.microsoft.com/office/drawing/2014/main" xmlns="" id="{D18E6934-73E5-4095-B3D1-F8E5091612EA}"/>
              </a:ext>
            </a:extLst>
          </p:cNvPr>
          <p:cNvSpPr/>
          <p:nvPr/>
        </p:nvSpPr>
        <p:spPr>
          <a:xfrm>
            <a:off x="4139312" y="1964061"/>
            <a:ext cx="2957946" cy="4632037"/>
          </a:xfrm>
          <a:prstGeom prst="rect">
            <a:avLst/>
          </a:prstGeom>
        </p:spPr>
        <p:txBody>
          <a:bodyPr wrap="square">
            <a:spAutoFit/>
          </a:bodyPr>
          <a:lstStyle/>
          <a:p>
            <a:pPr marL="177800" indent="-177800">
              <a:spcBef>
                <a:spcPts val="600"/>
              </a:spcBef>
              <a:buFont typeface="Arial" panose="020B0604020202020204" pitchFamily="34" charset="0"/>
              <a:buChar char="•"/>
            </a:pPr>
            <a:r>
              <a:rPr lang="en-GB" altLang="de-DE" i="1" dirty="0">
                <a:solidFill>
                  <a:srgbClr val="245473"/>
                </a:solidFill>
              </a:rPr>
              <a:t>The collective before the individual</a:t>
            </a:r>
          </a:p>
          <a:p>
            <a:pPr marL="177800" indent="-177800">
              <a:spcBef>
                <a:spcPts val="600"/>
              </a:spcBef>
              <a:buFont typeface="Arial" panose="020B0604020202020204" pitchFamily="34" charset="0"/>
              <a:buChar char="•"/>
            </a:pPr>
            <a:r>
              <a:rPr lang="en-GB" altLang="de-DE" i="1" dirty="0">
                <a:solidFill>
                  <a:srgbClr val="245473"/>
                </a:solidFill>
              </a:rPr>
              <a:t>Communication and images cascade over management levels</a:t>
            </a:r>
          </a:p>
          <a:p>
            <a:pPr marL="177800" indent="-177800">
              <a:spcBef>
                <a:spcPts val="600"/>
              </a:spcBef>
              <a:buFont typeface="Arial" panose="020B0604020202020204" pitchFamily="34" charset="0"/>
              <a:buChar char="•"/>
            </a:pPr>
            <a:r>
              <a:rPr lang="en-GB" altLang="de-DE" i="1" dirty="0">
                <a:solidFill>
                  <a:srgbClr val="245473"/>
                </a:solidFill>
              </a:rPr>
              <a:t>Each Manager plays and important role in conveying consistent images</a:t>
            </a:r>
            <a:br>
              <a:rPr lang="en-GB" altLang="de-DE" i="1" dirty="0">
                <a:solidFill>
                  <a:srgbClr val="245473"/>
                </a:solidFill>
              </a:rPr>
            </a:br>
            <a:endParaRPr lang="en-GB" altLang="de-DE" i="1" dirty="0">
              <a:solidFill>
                <a:srgbClr val="245473"/>
              </a:solidFill>
            </a:endParaRPr>
          </a:p>
          <a:p>
            <a:pPr marL="285750" indent="-285750">
              <a:spcBef>
                <a:spcPts val="600"/>
              </a:spcBef>
              <a:buFont typeface="Wingdings" panose="05000000000000000000" pitchFamily="2" charset="2"/>
              <a:buChar char="à"/>
            </a:pPr>
            <a:r>
              <a:rPr lang="en-GB" altLang="de-DE" i="1" dirty="0">
                <a:solidFill>
                  <a:srgbClr val="245473"/>
                </a:solidFill>
              </a:rPr>
              <a:t>Purpose, goals, objectives, ways, values</a:t>
            </a:r>
          </a:p>
          <a:p>
            <a:pPr marL="285750" indent="-285750">
              <a:spcBef>
                <a:spcPts val="600"/>
              </a:spcBef>
              <a:buFont typeface="Wingdings" panose="05000000000000000000" pitchFamily="2" charset="2"/>
              <a:buChar char="à"/>
            </a:pPr>
            <a:r>
              <a:rPr lang="en-GB" altLang="de-DE" i="1" dirty="0">
                <a:solidFill>
                  <a:srgbClr val="245473"/>
                </a:solidFill>
              </a:rPr>
              <a:t>Role and contributions of managers</a:t>
            </a:r>
          </a:p>
          <a:p>
            <a:pPr marL="285750" indent="-285750">
              <a:spcBef>
                <a:spcPts val="600"/>
              </a:spcBef>
              <a:buFont typeface="Wingdings" panose="05000000000000000000" pitchFamily="2" charset="2"/>
              <a:buChar char="à"/>
            </a:pPr>
            <a:r>
              <a:rPr lang="en-GB" altLang="de-DE" i="1" dirty="0">
                <a:solidFill>
                  <a:srgbClr val="245473"/>
                </a:solidFill>
              </a:rPr>
              <a:t>Process of the company development</a:t>
            </a:r>
          </a:p>
        </p:txBody>
      </p:sp>
    </p:spTree>
    <p:extLst>
      <p:ext uri="{BB962C8B-B14F-4D97-AF65-F5344CB8AC3E}">
        <p14:creationId xmlns:p14="http://schemas.microsoft.com/office/powerpoint/2010/main" val="1610532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853210"/>
            <a:ext cx="6539395" cy="697353"/>
          </a:xfrm>
        </p:spPr>
        <p:txBody>
          <a:bodyPr/>
          <a:lstStyle/>
          <a:p>
            <a:r>
              <a:rPr lang="en-GB" dirty="0"/>
              <a:t>NEXT UP      </a:t>
            </a:r>
            <a:r>
              <a:rPr lang="en-GB" sz="5400" i="0" dirty="0">
                <a:solidFill>
                  <a:srgbClr val="E64D92"/>
                </a:solidFill>
              </a:rPr>
              <a:t>Module 7</a:t>
            </a:r>
            <a:r>
              <a:rPr lang="en-GB" dirty="0">
                <a:solidFill>
                  <a:srgbClr val="E64D92"/>
                </a:solidFill>
              </a:rPr>
              <a:t> </a:t>
            </a:r>
          </a:p>
        </p:txBody>
      </p:sp>
      <p:sp>
        <p:nvSpPr>
          <p:cNvPr id="3" name="Text Placeholder 2"/>
          <p:cNvSpPr>
            <a:spLocks noGrp="1"/>
          </p:cNvSpPr>
          <p:nvPr>
            <p:ph type="body" sz="quarter" idx="14"/>
          </p:nvPr>
        </p:nvSpPr>
        <p:spPr>
          <a:xfrm>
            <a:off x="296833" y="3233207"/>
            <a:ext cx="5886252" cy="697353"/>
          </a:xfrm>
        </p:spPr>
        <p:txBody>
          <a:bodyPr/>
          <a:lstStyle/>
          <a:p>
            <a:r>
              <a:rPr lang="en-GB" sz="3200" i="0" dirty="0"/>
              <a:t>Learning from Crisis</a:t>
            </a:r>
            <a:endParaRPr lang="en-GB" sz="3200" dirty="0"/>
          </a:p>
          <a:p>
            <a:pPr algn="ctr"/>
            <a:endParaRPr lang="en-GB" sz="3200" dirty="0">
              <a:solidFill>
                <a:srgbClr val="5B9BD5"/>
              </a:solidFill>
            </a:endParaRPr>
          </a:p>
          <a:p>
            <a:endParaRPr lang="en-GB" dirty="0"/>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extLst>
      <p:ext uri="{BB962C8B-B14F-4D97-AF65-F5344CB8AC3E}">
        <p14:creationId xmlns:p14="http://schemas.microsoft.com/office/powerpoint/2010/main" val="42561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5285" y="700337"/>
            <a:ext cx="8852375" cy="697353"/>
          </a:xfrm>
        </p:spPr>
        <p:txBody>
          <a:bodyPr>
            <a:normAutofit/>
          </a:bodyPr>
          <a:lstStyle/>
          <a:p>
            <a:r>
              <a:rPr lang="en-GB" altLang="de-DE" dirty="0"/>
              <a:t>Leadership in times of crisis</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66451" y="1955215"/>
            <a:ext cx="5176406" cy="423736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Recognizing that a company faces a crisis is the first thing leaders must do. It is a difficult step, especially during the onset of crises that do not arrive suddenly but grow out of familiar circumstances that mask their nature. </a:t>
            </a:r>
          </a:p>
          <a:p>
            <a:pPr algn="l">
              <a:lnSpc>
                <a:spcPct val="100000"/>
              </a:lnSpc>
              <a:spcBef>
                <a:spcPts val="600"/>
              </a:spcBef>
            </a:pPr>
            <a:r>
              <a:rPr lang="en-GB" altLang="de-DE" sz="2000" dirty="0">
                <a:solidFill>
                  <a:srgbClr val="245473"/>
                </a:solidFill>
                <a:latin typeface="+mj-lt"/>
              </a:rPr>
              <a:t>Once leaders recognize a crisis as such, they can begin to mount a response. But they cannot respond as they would in a routine emergency, by following plans that had been drawn up in advance. </a:t>
            </a:r>
          </a:p>
          <a:p>
            <a:pPr algn="l">
              <a:lnSpc>
                <a:spcPct val="100000"/>
              </a:lnSpc>
              <a:spcBef>
                <a:spcPts val="600"/>
              </a:spcBef>
            </a:pPr>
            <a:r>
              <a:rPr lang="en-GB" altLang="de-DE" sz="2000" dirty="0">
                <a:solidFill>
                  <a:srgbClr val="245473"/>
                </a:solidFill>
                <a:latin typeface="+mj-lt"/>
              </a:rPr>
              <a:t>During a crisis, which is ruled by unfamiliarity and uncertainty, effective responses are largely improvised.</a:t>
            </a:r>
          </a:p>
        </p:txBody>
      </p:sp>
      <p:sp>
        <p:nvSpPr>
          <p:cNvPr id="62" name="TextBox 35">
            <a:extLst>
              <a:ext uri="{FF2B5EF4-FFF2-40B4-BE49-F238E27FC236}">
                <a16:creationId xmlns:a16="http://schemas.microsoft.com/office/drawing/2014/main" xmlns="" id="{5E23698F-0622-42F2-B2F8-546ABBACD07F}"/>
              </a:ext>
            </a:extLst>
          </p:cNvPr>
          <p:cNvSpPr txBox="1"/>
          <p:nvPr/>
        </p:nvSpPr>
        <p:spPr>
          <a:xfrm>
            <a:off x="10459113" y="806530"/>
            <a:ext cx="1376281" cy="675441"/>
          </a:xfrm>
          <a:prstGeom prst="rect">
            <a:avLst/>
          </a:prstGeom>
          <a:noFill/>
        </p:spPr>
        <p:txBody>
          <a:bodyPr wrap="square" rtlCol="0">
            <a:spAutoFit/>
          </a:bodyPr>
          <a:lstStyle/>
          <a:p>
            <a:pPr algn="ctr">
              <a:lnSpc>
                <a:spcPts val="1515"/>
              </a:lnSpc>
            </a:pPr>
            <a:r>
              <a:rPr lang="en-GB" sz="1600" dirty="0">
                <a:solidFill>
                  <a:schemeClr val="bg1"/>
                </a:solidFill>
                <a:latin typeface="+mj-lt"/>
                <a:ea typeface="Lato Light" charset="0"/>
                <a:cs typeface="Lato Light" charset="0"/>
              </a:rPr>
              <a:t>Be a closer; get things DONE!</a:t>
            </a:r>
          </a:p>
        </p:txBody>
      </p:sp>
      <p:sp>
        <p:nvSpPr>
          <p:cNvPr id="66" name="TextBox 39">
            <a:extLst>
              <a:ext uri="{FF2B5EF4-FFF2-40B4-BE49-F238E27FC236}">
                <a16:creationId xmlns:a16="http://schemas.microsoft.com/office/drawing/2014/main" xmlns="" id="{DC161A10-D6C9-4037-84AC-0CD2527D1EFD}"/>
              </a:ext>
            </a:extLst>
          </p:cNvPr>
          <p:cNvSpPr txBox="1"/>
          <p:nvPr/>
        </p:nvSpPr>
        <p:spPr>
          <a:xfrm>
            <a:off x="5925960" y="3175426"/>
            <a:ext cx="5667151" cy="2876044"/>
          </a:xfrm>
          <a:prstGeom prst="rect">
            <a:avLst/>
          </a:prstGeom>
          <a:solidFill>
            <a:srgbClr val="DDE3A0"/>
          </a:solidFill>
        </p:spPr>
        <p:txBody>
          <a:bodyPr wrap="square" rtlCol="0">
            <a:spAutoFit/>
          </a:bodyPr>
          <a:lstStyle/>
          <a:p>
            <a:pPr marL="571500" indent="-571500">
              <a:buFont typeface="Arial" panose="020B0604020202020204" pitchFamily="34" charset="0"/>
              <a:buChar char="•"/>
            </a:pPr>
            <a:r>
              <a:rPr lang="en-GB" sz="2800" dirty="0">
                <a:solidFill>
                  <a:srgbClr val="245473"/>
                </a:solidFill>
                <a:latin typeface="+mj-lt"/>
                <a:ea typeface="Lato Light" charset="0"/>
                <a:cs typeface="Lato Light" charset="0"/>
              </a:rPr>
              <a:t>Manage anxiety, don’t create it</a:t>
            </a:r>
          </a:p>
          <a:p>
            <a:pPr marL="571500" indent="-571500">
              <a:buFont typeface="Arial" panose="020B0604020202020204" pitchFamily="34" charset="0"/>
              <a:buChar char="•"/>
            </a:pPr>
            <a:r>
              <a:rPr lang="en-GB" sz="2800" dirty="0">
                <a:solidFill>
                  <a:srgbClr val="245473"/>
                </a:solidFill>
                <a:latin typeface="+mj-lt"/>
                <a:ea typeface="Lato Light" charset="0"/>
                <a:cs typeface="Lato Light" charset="0"/>
              </a:rPr>
              <a:t>Be brutally honest…and confident in a good outcome.</a:t>
            </a:r>
          </a:p>
          <a:p>
            <a:pPr marL="571500" indent="-571500">
              <a:buFont typeface="Arial" panose="020B0604020202020204" pitchFamily="34" charset="0"/>
              <a:buChar char="•"/>
            </a:pPr>
            <a:r>
              <a:rPr lang="en-GB" sz="2800" dirty="0">
                <a:solidFill>
                  <a:srgbClr val="245473"/>
                </a:solidFill>
                <a:latin typeface="+mj-lt"/>
                <a:ea typeface="Lato Light" charset="0"/>
                <a:cs typeface="Lato Light" charset="0"/>
              </a:rPr>
              <a:t>Be a closer; get things DONE!</a:t>
            </a:r>
          </a:p>
          <a:p>
            <a:pPr marL="571500" indent="-571500">
              <a:buFont typeface="Arial" panose="020B0604020202020204" pitchFamily="34" charset="0"/>
              <a:buChar char="•"/>
            </a:pPr>
            <a:r>
              <a:rPr lang="en-GB" sz="2800" dirty="0">
                <a:solidFill>
                  <a:srgbClr val="245473"/>
                </a:solidFill>
                <a:latin typeface="+mj-lt"/>
                <a:ea typeface="Lato Light" charset="0"/>
                <a:cs typeface="Lato Light" charset="0"/>
              </a:rPr>
              <a:t>Do not confuse management with leadership </a:t>
            </a:r>
          </a:p>
          <a:p>
            <a:pPr>
              <a:lnSpc>
                <a:spcPts val="1515"/>
              </a:lnSpc>
            </a:pPr>
            <a:endParaRPr lang="en-GB" sz="1600" dirty="0">
              <a:solidFill>
                <a:srgbClr val="245473"/>
              </a:solidFill>
              <a:latin typeface="+mj-lt"/>
              <a:ea typeface="Lato Light" charset="0"/>
              <a:cs typeface="Lato Light" charset="0"/>
            </a:endParaRPr>
          </a:p>
        </p:txBody>
      </p:sp>
      <p:sp>
        <p:nvSpPr>
          <p:cNvPr id="38" name="TextBox 37">
            <a:extLst>
              <a:ext uri="{FF2B5EF4-FFF2-40B4-BE49-F238E27FC236}">
                <a16:creationId xmlns:a16="http://schemas.microsoft.com/office/drawing/2014/main" xmlns="" id="{6DC49FF3-34EF-467C-8A83-6C9CDFCA76CB}"/>
              </a:ext>
            </a:extLst>
          </p:cNvPr>
          <p:cNvSpPr txBox="1"/>
          <p:nvPr/>
        </p:nvSpPr>
        <p:spPr>
          <a:xfrm>
            <a:off x="5784272" y="1846358"/>
            <a:ext cx="5950528" cy="1200329"/>
          </a:xfrm>
          <a:prstGeom prst="rect">
            <a:avLst/>
          </a:prstGeom>
          <a:noFill/>
        </p:spPr>
        <p:txBody>
          <a:bodyPr wrap="square">
            <a:spAutoFit/>
          </a:bodyPr>
          <a:lstStyle/>
          <a:p>
            <a:pPr algn="l">
              <a:lnSpc>
                <a:spcPct val="100000"/>
              </a:lnSpc>
              <a:spcBef>
                <a:spcPts val="600"/>
              </a:spcBef>
            </a:pPr>
            <a:r>
              <a:rPr lang="en-GB" altLang="de-DE" sz="1800" dirty="0">
                <a:solidFill>
                  <a:srgbClr val="245473"/>
                </a:solidFill>
                <a:latin typeface="+mj-lt"/>
              </a:rPr>
              <a:t>What leaders need during a crisis is not a predefined response plan but behaviours and mindsets that will prevent them from overreacting to yesterday’s developments and help them look ahead.</a:t>
            </a:r>
            <a:endParaRPr lang="en-GB" sz="1800" dirty="0">
              <a:solidFill>
                <a:srgbClr val="245473"/>
              </a:solidFill>
              <a:latin typeface="+mj-lt"/>
              <a:sym typeface="Wingdings" panose="05000000000000000000" pitchFamily="2" charset="2"/>
            </a:endParaRPr>
          </a:p>
        </p:txBody>
      </p:sp>
    </p:spTree>
    <p:extLst>
      <p:ext uri="{BB962C8B-B14F-4D97-AF65-F5344CB8AC3E}">
        <p14:creationId xmlns:p14="http://schemas.microsoft.com/office/powerpoint/2010/main" val="172661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8258" y="512074"/>
            <a:ext cx="8852375" cy="697353"/>
          </a:xfrm>
        </p:spPr>
        <p:txBody>
          <a:bodyPr>
            <a:normAutofit/>
          </a:bodyPr>
          <a:lstStyle/>
          <a:p>
            <a:r>
              <a:rPr lang="en-GB" dirty="0"/>
              <a:t>Observations about Leadership</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3690" y="1913652"/>
            <a:ext cx="4313120" cy="514183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000" dirty="0">
                <a:solidFill>
                  <a:srgbClr val="245473"/>
                </a:solidFill>
                <a:latin typeface="+mj-lt"/>
              </a:rPr>
              <a:t>The roles and responsibilities of business leaders change dramatically in times of crisis.</a:t>
            </a:r>
          </a:p>
          <a:p>
            <a:pPr algn="l">
              <a:lnSpc>
                <a:spcPct val="100000"/>
              </a:lnSpc>
              <a:spcBef>
                <a:spcPts val="600"/>
              </a:spcBef>
            </a:pPr>
            <a:r>
              <a:rPr lang="en-US" altLang="de-DE" sz="2000" dirty="0">
                <a:solidFill>
                  <a:srgbClr val="245473"/>
                </a:solidFill>
                <a:latin typeface="+mj-lt"/>
              </a:rPr>
              <a:t>In normal times, CEOs and other executives of growth companies focus on fostering innovation, driving revenue, and gaining market share.</a:t>
            </a:r>
          </a:p>
          <a:p>
            <a:pPr algn="l">
              <a:lnSpc>
                <a:spcPct val="100000"/>
              </a:lnSpc>
              <a:spcBef>
                <a:spcPts val="600"/>
              </a:spcBef>
            </a:pPr>
            <a:r>
              <a:rPr lang="en-US" altLang="de-DE" sz="2000" dirty="0">
                <a:solidFill>
                  <a:srgbClr val="245473"/>
                </a:solidFill>
                <a:latin typeface="+mj-lt"/>
              </a:rPr>
              <a:t> In times of crisis, many of those same leaders must make rapid decisions about controlling costs and maintaining liquidity. They may encounter unforeseen roadblocks — supply chain issues, team shortages, and operational challenges — that drastically alter the scope of their roles and priorities. </a:t>
            </a:r>
          </a:p>
          <a:p>
            <a:pPr marL="285750" indent="-285750" algn="l">
              <a:lnSpc>
                <a:spcPts val="1500"/>
              </a:lnSpc>
              <a:spcBef>
                <a:spcPts val="600"/>
              </a:spcBef>
              <a:buFont typeface="Wingdings" panose="05000000000000000000" pitchFamily="2" charset="2"/>
              <a:buChar char="à"/>
            </a:pPr>
            <a:endParaRPr lang="en-GB" sz="2000" dirty="0">
              <a:latin typeface="+mj-lt"/>
              <a:sym typeface="Wingdings" panose="05000000000000000000" pitchFamily="2" charset="2"/>
            </a:endParaRPr>
          </a:p>
        </p:txBody>
      </p:sp>
      <p:sp>
        <p:nvSpPr>
          <p:cNvPr id="120" name="Freeform 130">
            <a:extLst>
              <a:ext uri="{FF2B5EF4-FFF2-40B4-BE49-F238E27FC236}">
                <a16:creationId xmlns:a16="http://schemas.microsoft.com/office/drawing/2014/main" xmlns="" id="{CE018B9E-09BE-49F7-A7F3-47B2FE86B94A}"/>
              </a:ext>
            </a:extLst>
          </p:cNvPr>
          <p:cNvSpPr>
            <a:spLocks/>
          </p:cNvSpPr>
          <p:nvPr/>
        </p:nvSpPr>
        <p:spPr bwMode="auto">
          <a:xfrm>
            <a:off x="4454085" y="4038071"/>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21" name="Oval 131">
            <a:extLst>
              <a:ext uri="{FF2B5EF4-FFF2-40B4-BE49-F238E27FC236}">
                <a16:creationId xmlns:a16="http://schemas.microsoft.com/office/drawing/2014/main" xmlns="" id="{8CE3B34E-EB13-495B-AFD1-610546EC7A21}"/>
              </a:ext>
            </a:extLst>
          </p:cNvPr>
          <p:cNvSpPr>
            <a:spLocks noChangeArrowheads="1"/>
          </p:cNvSpPr>
          <p:nvPr/>
        </p:nvSpPr>
        <p:spPr bwMode="auto">
          <a:xfrm>
            <a:off x="4493201" y="4069666"/>
            <a:ext cx="528090" cy="528090"/>
          </a:xfrm>
          <a:prstGeom prst="ellipse">
            <a:avLst/>
          </a:prstGeom>
          <a:solidFill>
            <a:schemeClr val="accent5">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22" name="Freeform 137">
            <a:extLst>
              <a:ext uri="{FF2B5EF4-FFF2-40B4-BE49-F238E27FC236}">
                <a16:creationId xmlns:a16="http://schemas.microsoft.com/office/drawing/2014/main" xmlns="" id="{9A1B3EA7-E0CE-4C64-BEEF-22C5AF1C0E4A}"/>
              </a:ext>
            </a:extLst>
          </p:cNvPr>
          <p:cNvSpPr>
            <a:spLocks/>
          </p:cNvSpPr>
          <p:nvPr/>
        </p:nvSpPr>
        <p:spPr bwMode="auto">
          <a:xfrm>
            <a:off x="8335720" y="4038071"/>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23" name="Oval 138">
            <a:extLst>
              <a:ext uri="{FF2B5EF4-FFF2-40B4-BE49-F238E27FC236}">
                <a16:creationId xmlns:a16="http://schemas.microsoft.com/office/drawing/2014/main" xmlns="" id="{0B00978E-56F5-4742-B0EC-D81A3DCBF886}"/>
              </a:ext>
            </a:extLst>
          </p:cNvPr>
          <p:cNvSpPr>
            <a:spLocks noChangeArrowheads="1"/>
          </p:cNvSpPr>
          <p:nvPr/>
        </p:nvSpPr>
        <p:spPr bwMode="auto">
          <a:xfrm>
            <a:off x="11341765" y="4069667"/>
            <a:ext cx="528090" cy="528090"/>
          </a:xfrm>
          <a:prstGeom prst="ellipse">
            <a:avLst/>
          </a:prstGeom>
          <a:solidFill>
            <a:schemeClr val="accent6">
              <a:lumMod val="50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24" name="Rectangle 39">
            <a:extLst>
              <a:ext uri="{FF2B5EF4-FFF2-40B4-BE49-F238E27FC236}">
                <a16:creationId xmlns:a16="http://schemas.microsoft.com/office/drawing/2014/main" xmlns="" id="{B36848B5-BE75-4D52-BBA1-BE44435E0BCF}"/>
              </a:ext>
            </a:extLst>
          </p:cNvPr>
          <p:cNvSpPr>
            <a:spLocks/>
          </p:cNvSpPr>
          <p:nvPr/>
        </p:nvSpPr>
        <p:spPr bwMode="auto">
          <a:xfrm>
            <a:off x="11432621" y="4143210"/>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06</a:t>
            </a:r>
            <a:endParaRPr lang="en-GB" sz="2476" b="1" spc="113" dirty="0">
              <a:solidFill>
                <a:schemeClr val="bg1"/>
              </a:solidFill>
              <a:latin typeface="+mj-lt"/>
              <a:ea typeface="Roboto" charset="0"/>
              <a:cs typeface="Roboto" charset="0"/>
              <a:sym typeface="Bebas Neue" charset="0"/>
            </a:endParaRPr>
          </a:p>
        </p:txBody>
      </p:sp>
      <p:sp>
        <p:nvSpPr>
          <p:cNvPr id="125" name="TextBox 40">
            <a:extLst>
              <a:ext uri="{FF2B5EF4-FFF2-40B4-BE49-F238E27FC236}">
                <a16:creationId xmlns:a16="http://schemas.microsoft.com/office/drawing/2014/main" xmlns="" id="{5262F43F-CC03-45C1-8DBC-3A8F74FE8190}"/>
              </a:ext>
            </a:extLst>
          </p:cNvPr>
          <p:cNvSpPr txBox="1"/>
          <p:nvPr/>
        </p:nvSpPr>
        <p:spPr>
          <a:xfrm>
            <a:off x="8419187" y="4174231"/>
            <a:ext cx="2861867" cy="310341"/>
          </a:xfrm>
          <a:prstGeom prst="rect">
            <a:avLst/>
          </a:prstGeom>
          <a:noFill/>
        </p:spPr>
        <p:txBody>
          <a:bodyPr wrap="square" rtlCol="0">
            <a:spAutoFit/>
          </a:bodyPr>
          <a:lstStyle/>
          <a:p>
            <a:pPr algn="r">
              <a:lnSpc>
                <a:spcPts val="1665"/>
              </a:lnSpc>
            </a:pPr>
            <a:r>
              <a:rPr lang="en-GB" sz="1600" dirty="0">
                <a:solidFill>
                  <a:schemeClr val="bg1"/>
                </a:solidFill>
                <a:latin typeface="+mj-lt"/>
                <a:ea typeface="Lato Light" charset="0"/>
                <a:cs typeface="Lato Light" charset="0"/>
              </a:rPr>
              <a:t>You never stop learning</a:t>
            </a:r>
          </a:p>
        </p:txBody>
      </p:sp>
      <p:sp>
        <p:nvSpPr>
          <p:cNvPr id="126" name="TextBox 41">
            <a:extLst>
              <a:ext uri="{FF2B5EF4-FFF2-40B4-BE49-F238E27FC236}">
                <a16:creationId xmlns:a16="http://schemas.microsoft.com/office/drawing/2014/main" xmlns="" id="{21C0DF8E-0BC6-4291-A0C6-6242F5651A0E}"/>
              </a:ext>
            </a:extLst>
          </p:cNvPr>
          <p:cNvSpPr txBox="1"/>
          <p:nvPr/>
        </p:nvSpPr>
        <p:spPr>
          <a:xfrm>
            <a:off x="5098046" y="4174231"/>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It’s either good or bad </a:t>
            </a:r>
          </a:p>
        </p:txBody>
      </p:sp>
      <p:sp>
        <p:nvSpPr>
          <p:cNvPr id="127" name="Rectangle 43">
            <a:extLst>
              <a:ext uri="{FF2B5EF4-FFF2-40B4-BE49-F238E27FC236}">
                <a16:creationId xmlns:a16="http://schemas.microsoft.com/office/drawing/2014/main" xmlns="" id="{BA1EFBE4-80BA-4A95-92ED-578AFB94708E}"/>
              </a:ext>
            </a:extLst>
          </p:cNvPr>
          <p:cNvSpPr>
            <a:spLocks/>
          </p:cNvSpPr>
          <p:nvPr/>
        </p:nvSpPr>
        <p:spPr bwMode="auto">
          <a:xfrm>
            <a:off x="4584058" y="4143210"/>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05</a:t>
            </a:r>
            <a:endParaRPr lang="en-GB" sz="2476" b="1" spc="113" dirty="0">
              <a:solidFill>
                <a:schemeClr val="bg1"/>
              </a:solidFill>
              <a:latin typeface="+mj-lt"/>
              <a:ea typeface="Roboto" charset="0"/>
              <a:cs typeface="Roboto" charset="0"/>
              <a:sym typeface="Bebas Neue" charset="0"/>
            </a:endParaRPr>
          </a:p>
        </p:txBody>
      </p:sp>
      <p:sp>
        <p:nvSpPr>
          <p:cNvPr id="128" name="Freeform 130">
            <a:extLst>
              <a:ext uri="{FF2B5EF4-FFF2-40B4-BE49-F238E27FC236}">
                <a16:creationId xmlns:a16="http://schemas.microsoft.com/office/drawing/2014/main" xmlns="" id="{57C740C5-6929-44F6-A0AB-3391906D753C}"/>
              </a:ext>
            </a:extLst>
          </p:cNvPr>
          <p:cNvSpPr>
            <a:spLocks/>
          </p:cNvSpPr>
          <p:nvPr/>
        </p:nvSpPr>
        <p:spPr bwMode="auto">
          <a:xfrm>
            <a:off x="4454085" y="2214373"/>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29" name="Oval 131">
            <a:extLst>
              <a:ext uri="{FF2B5EF4-FFF2-40B4-BE49-F238E27FC236}">
                <a16:creationId xmlns:a16="http://schemas.microsoft.com/office/drawing/2014/main" xmlns="" id="{79BFBFFE-44A2-44B0-BB89-550DB0697D50}"/>
              </a:ext>
            </a:extLst>
          </p:cNvPr>
          <p:cNvSpPr>
            <a:spLocks noChangeArrowheads="1"/>
          </p:cNvSpPr>
          <p:nvPr/>
        </p:nvSpPr>
        <p:spPr bwMode="auto">
          <a:xfrm>
            <a:off x="4493201" y="2245968"/>
            <a:ext cx="528090" cy="528090"/>
          </a:xfrm>
          <a:prstGeom prst="ellipse">
            <a:avLst/>
          </a:pr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0" name="Freeform 137">
            <a:extLst>
              <a:ext uri="{FF2B5EF4-FFF2-40B4-BE49-F238E27FC236}">
                <a16:creationId xmlns:a16="http://schemas.microsoft.com/office/drawing/2014/main" xmlns="" id="{8A8BACB4-7529-420A-9423-2898A342D41E}"/>
              </a:ext>
            </a:extLst>
          </p:cNvPr>
          <p:cNvSpPr>
            <a:spLocks/>
          </p:cNvSpPr>
          <p:nvPr/>
        </p:nvSpPr>
        <p:spPr bwMode="auto">
          <a:xfrm>
            <a:off x="8335720" y="2214373"/>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1" name="Oval 138">
            <a:extLst>
              <a:ext uri="{FF2B5EF4-FFF2-40B4-BE49-F238E27FC236}">
                <a16:creationId xmlns:a16="http://schemas.microsoft.com/office/drawing/2014/main" xmlns="" id="{F91A9ECE-FAF6-483F-A7C8-2C1B450E1A46}"/>
              </a:ext>
            </a:extLst>
          </p:cNvPr>
          <p:cNvSpPr>
            <a:spLocks noChangeArrowheads="1"/>
          </p:cNvSpPr>
          <p:nvPr/>
        </p:nvSpPr>
        <p:spPr bwMode="auto">
          <a:xfrm>
            <a:off x="11341765" y="2245968"/>
            <a:ext cx="528090" cy="528090"/>
          </a:xfrm>
          <a:prstGeom prst="ellipse">
            <a:avLst/>
          </a:pr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2" name="Rectangle 53">
            <a:extLst>
              <a:ext uri="{FF2B5EF4-FFF2-40B4-BE49-F238E27FC236}">
                <a16:creationId xmlns:a16="http://schemas.microsoft.com/office/drawing/2014/main" xmlns="" id="{8577CC8D-9406-4182-AC6B-6904F69C9733}"/>
              </a:ext>
            </a:extLst>
          </p:cNvPr>
          <p:cNvSpPr>
            <a:spLocks/>
          </p:cNvSpPr>
          <p:nvPr/>
        </p:nvSpPr>
        <p:spPr bwMode="auto">
          <a:xfrm>
            <a:off x="11432621" y="2319512"/>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02</a:t>
            </a:r>
            <a:endParaRPr lang="en-GB" sz="2476" b="1" spc="113" dirty="0">
              <a:solidFill>
                <a:schemeClr val="bg1"/>
              </a:solidFill>
              <a:latin typeface="+mj-lt"/>
              <a:ea typeface="Roboto" charset="0"/>
              <a:cs typeface="Roboto" charset="0"/>
              <a:sym typeface="Bebas Neue" charset="0"/>
            </a:endParaRPr>
          </a:p>
        </p:txBody>
      </p:sp>
      <p:sp>
        <p:nvSpPr>
          <p:cNvPr id="133" name="TextBox 54">
            <a:extLst>
              <a:ext uri="{FF2B5EF4-FFF2-40B4-BE49-F238E27FC236}">
                <a16:creationId xmlns:a16="http://schemas.microsoft.com/office/drawing/2014/main" xmlns="" id="{55C47719-6B7D-49ED-B06D-9AB0F1D639C3}"/>
              </a:ext>
            </a:extLst>
          </p:cNvPr>
          <p:cNvSpPr txBox="1"/>
          <p:nvPr/>
        </p:nvSpPr>
        <p:spPr>
          <a:xfrm>
            <a:off x="8419187" y="2254735"/>
            <a:ext cx="2861867" cy="528350"/>
          </a:xfrm>
          <a:prstGeom prst="rect">
            <a:avLst/>
          </a:prstGeom>
          <a:noFill/>
        </p:spPr>
        <p:txBody>
          <a:bodyPr wrap="square" rtlCol="0">
            <a:spAutoFit/>
          </a:bodyPr>
          <a:lstStyle/>
          <a:p>
            <a:pPr algn="r">
              <a:lnSpc>
                <a:spcPts val="1665"/>
              </a:lnSpc>
            </a:pPr>
            <a:r>
              <a:rPr lang="en-GB" sz="1600" dirty="0">
                <a:solidFill>
                  <a:schemeClr val="bg1"/>
                </a:solidFill>
                <a:latin typeface="+mj-lt"/>
                <a:ea typeface="Lato Light" charset="0"/>
                <a:cs typeface="Lato Light" charset="0"/>
              </a:rPr>
              <a:t>It’s a (full) contact sport (and you are already in the game!)</a:t>
            </a:r>
          </a:p>
        </p:txBody>
      </p:sp>
      <p:sp>
        <p:nvSpPr>
          <p:cNvPr id="134" name="TextBox 55">
            <a:extLst>
              <a:ext uri="{FF2B5EF4-FFF2-40B4-BE49-F238E27FC236}">
                <a16:creationId xmlns:a16="http://schemas.microsoft.com/office/drawing/2014/main" xmlns="" id="{C863F26A-2EE0-4EC5-B56C-99E8A1C7AE3F}"/>
              </a:ext>
            </a:extLst>
          </p:cNvPr>
          <p:cNvSpPr txBox="1"/>
          <p:nvPr/>
        </p:nvSpPr>
        <p:spPr>
          <a:xfrm>
            <a:off x="5098046" y="2350532"/>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Leadership is not management</a:t>
            </a:r>
          </a:p>
        </p:txBody>
      </p:sp>
      <p:sp>
        <p:nvSpPr>
          <p:cNvPr id="135" name="Rectangle 56">
            <a:extLst>
              <a:ext uri="{FF2B5EF4-FFF2-40B4-BE49-F238E27FC236}">
                <a16:creationId xmlns:a16="http://schemas.microsoft.com/office/drawing/2014/main" xmlns="" id="{1E96AF54-D1E4-439F-ACBD-33B7C2630ACE}"/>
              </a:ext>
            </a:extLst>
          </p:cNvPr>
          <p:cNvSpPr>
            <a:spLocks/>
          </p:cNvSpPr>
          <p:nvPr/>
        </p:nvSpPr>
        <p:spPr bwMode="auto">
          <a:xfrm>
            <a:off x="4584058" y="2319512"/>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01</a:t>
            </a:r>
            <a:endParaRPr lang="en-GB" sz="2476" b="1" spc="113" dirty="0">
              <a:solidFill>
                <a:schemeClr val="bg1"/>
              </a:solidFill>
              <a:latin typeface="+mj-lt"/>
              <a:ea typeface="Roboto" charset="0"/>
              <a:cs typeface="Roboto" charset="0"/>
              <a:sym typeface="Bebas Neue" charset="0"/>
            </a:endParaRPr>
          </a:p>
        </p:txBody>
      </p:sp>
      <p:sp>
        <p:nvSpPr>
          <p:cNvPr id="136" name="Freeform 130">
            <a:extLst>
              <a:ext uri="{FF2B5EF4-FFF2-40B4-BE49-F238E27FC236}">
                <a16:creationId xmlns:a16="http://schemas.microsoft.com/office/drawing/2014/main" xmlns="" id="{9E269FCF-54D7-4A80-BFC6-FB6E35ED5391}"/>
              </a:ext>
            </a:extLst>
          </p:cNvPr>
          <p:cNvSpPr>
            <a:spLocks/>
          </p:cNvSpPr>
          <p:nvPr/>
        </p:nvSpPr>
        <p:spPr bwMode="auto">
          <a:xfrm>
            <a:off x="4454085" y="3126222"/>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37" name="Oval 131">
            <a:extLst>
              <a:ext uri="{FF2B5EF4-FFF2-40B4-BE49-F238E27FC236}">
                <a16:creationId xmlns:a16="http://schemas.microsoft.com/office/drawing/2014/main" xmlns="" id="{4D9DEAF4-671B-4F45-937C-7723331E429F}"/>
              </a:ext>
            </a:extLst>
          </p:cNvPr>
          <p:cNvSpPr>
            <a:spLocks noChangeArrowheads="1"/>
          </p:cNvSpPr>
          <p:nvPr/>
        </p:nvSpPr>
        <p:spPr bwMode="auto">
          <a:xfrm>
            <a:off x="4493201" y="3157817"/>
            <a:ext cx="528090" cy="528090"/>
          </a:xfrm>
          <a:prstGeom prst="ellipse">
            <a:avLst/>
          </a:pr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8" name="Freeform 137">
            <a:extLst>
              <a:ext uri="{FF2B5EF4-FFF2-40B4-BE49-F238E27FC236}">
                <a16:creationId xmlns:a16="http://schemas.microsoft.com/office/drawing/2014/main" xmlns="" id="{412AF4C9-C29F-41A7-AE89-1F0C4CCBE46C}"/>
              </a:ext>
            </a:extLst>
          </p:cNvPr>
          <p:cNvSpPr>
            <a:spLocks/>
          </p:cNvSpPr>
          <p:nvPr/>
        </p:nvSpPr>
        <p:spPr bwMode="auto">
          <a:xfrm>
            <a:off x="8335720" y="3126222"/>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9" name="Oval 138">
            <a:extLst>
              <a:ext uri="{FF2B5EF4-FFF2-40B4-BE49-F238E27FC236}">
                <a16:creationId xmlns:a16="http://schemas.microsoft.com/office/drawing/2014/main" xmlns="" id="{1013468F-362F-4394-8ACC-F1F73F20F5C6}"/>
              </a:ext>
            </a:extLst>
          </p:cNvPr>
          <p:cNvSpPr>
            <a:spLocks noChangeArrowheads="1"/>
          </p:cNvSpPr>
          <p:nvPr/>
        </p:nvSpPr>
        <p:spPr bwMode="auto">
          <a:xfrm>
            <a:off x="11341765" y="3157818"/>
            <a:ext cx="528090" cy="528090"/>
          </a:xfrm>
          <a:prstGeom prst="ellipse">
            <a:avLst/>
          </a:prstGeom>
          <a:solidFill>
            <a:schemeClr val="accent4">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40" name="Rectangle 83">
            <a:extLst>
              <a:ext uri="{FF2B5EF4-FFF2-40B4-BE49-F238E27FC236}">
                <a16:creationId xmlns:a16="http://schemas.microsoft.com/office/drawing/2014/main" xmlns="" id="{AECCFF46-50FB-4B89-AD74-60B341535D82}"/>
              </a:ext>
            </a:extLst>
          </p:cNvPr>
          <p:cNvSpPr>
            <a:spLocks/>
          </p:cNvSpPr>
          <p:nvPr/>
        </p:nvSpPr>
        <p:spPr bwMode="auto">
          <a:xfrm>
            <a:off x="11432621" y="3231361"/>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04</a:t>
            </a:r>
            <a:endParaRPr lang="en-GB" sz="2476" b="1" spc="113" dirty="0">
              <a:solidFill>
                <a:schemeClr val="bg1"/>
              </a:solidFill>
              <a:latin typeface="+mj-lt"/>
              <a:ea typeface="Roboto" charset="0"/>
              <a:cs typeface="Roboto" charset="0"/>
              <a:sym typeface="Bebas Neue" charset="0"/>
            </a:endParaRPr>
          </a:p>
        </p:txBody>
      </p:sp>
      <p:sp>
        <p:nvSpPr>
          <p:cNvPr id="141" name="TextBox 84">
            <a:extLst>
              <a:ext uri="{FF2B5EF4-FFF2-40B4-BE49-F238E27FC236}">
                <a16:creationId xmlns:a16="http://schemas.microsoft.com/office/drawing/2014/main" xmlns="" id="{A7FC5A73-C7A1-4DE2-8DC8-010005C2F539}"/>
              </a:ext>
            </a:extLst>
          </p:cNvPr>
          <p:cNvSpPr txBox="1"/>
          <p:nvPr/>
        </p:nvSpPr>
        <p:spPr>
          <a:xfrm>
            <a:off x="8419187" y="3262382"/>
            <a:ext cx="2861867" cy="310341"/>
          </a:xfrm>
          <a:prstGeom prst="rect">
            <a:avLst/>
          </a:prstGeom>
          <a:noFill/>
        </p:spPr>
        <p:txBody>
          <a:bodyPr wrap="square" rtlCol="0">
            <a:spAutoFit/>
          </a:bodyPr>
          <a:lstStyle/>
          <a:p>
            <a:pPr algn="r">
              <a:lnSpc>
                <a:spcPts val="1665"/>
              </a:lnSpc>
            </a:pPr>
            <a:r>
              <a:rPr lang="en-GB" sz="1600" dirty="0">
                <a:solidFill>
                  <a:schemeClr val="bg1"/>
                </a:solidFill>
                <a:latin typeface="+mj-lt"/>
                <a:ea typeface="Lato Light" charset="0"/>
                <a:cs typeface="Lato Light" charset="0"/>
              </a:rPr>
              <a:t>It’s always situational</a:t>
            </a:r>
          </a:p>
        </p:txBody>
      </p:sp>
      <p:sp>
        <p:nvSpPr>
          <p:cNvPr id="142" name="TextBox 85">
            <a:extLst>
              <a:ext uri="{FF2B5EF4-FFF2-40B4-BE49-F238E27FC236}">
                <a16:creationId xmlns:a16="http://schemas.microsoft.com/office/drawing/2014/main" xmlns="" id="{01647D6B-11DC-4ABC-9A0A-08E590A6D7CF}"/>
              </a:ext>
            </a:extLst>
          </p:cNvPr>
          <p:cNvSpPr txBox="1"/>
          <p:nvPr/>
        </p:nvSpPr>
        <p:spPr>
          <a:xfrm>
            <a:off x="5098046" y="3262382"/>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There is no single style</a:t>
            </a:r>
          </a:p>
        </p:txBody>
      </p:sp>
      <p:sp>
        <p:nvSpPr>
          <p:cNvPr id="143" name="Rectangle 86">
            <a:extLst>
              <a:ext uri="{FF2B5EF4-FFF2-40B4-BE49-F238E27FC236}">
                <a16:creationId xmlns:a16="http://schemas.microsoft.com/office/drawing/2014/main" xmlns="" id="{00F0F407-71CF-41C5-AB67-C48C406C0C1F}"/>
              </a:ext>
            </a:extLst>
          </p:cNvPr>
          <p:cNvSpPr>
            <a:spLocks/>
          </p:cNvSpPr>
          <p:nvPr/>
        </p:nvSpPr>
        <p:spPr bwMode="auto">
          <a:xfrm>
            <a:off x="4584058" y="3231361"/>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03</a:t>
            </a:r>
            <a:endParaRPr lang="en-GB" sz="2476" b="1" spc="113" dirty="0">
              <a:solidFill>
                <a:schemeClr val="bg1"/>
              </a:solidFill>
              <a:latin typeface="+mj-lt"/>
              <a:ea typeface="Roboto" charset="0"/>
              <a:cs typeface="Roboto" charset="0"/>
              <a:sym typeface="Bebas Neue" charset="0"/>
            </a:endParaRPr>
          </a:p>
        </p:txBody>
      </p:sp>
      <p:sp>
        <p:nvSpPr>
          <p:cNvPr id="144" name="Freeform 130">
            <a:extLst>
              <a:ext uri="{FF2B5EF4-FFF2-40B4-BE49-F238E27FC236}">
                <a16:creationId xmlns:a16="http://schemas.microsoft.com/office/drawing/2014/main" xmlns="" id="{5D0ECFE5-9FB3-405B-B37F-8A2B5A8B550D}"/>
              </a:ext>
            </a:extLst>
          </p:cNvPr>
          <p:cNvSpPr>
            <a:spLocks/>
          </p:cNvSpPr>
          <p:nvPr/>
        </p:nvSpPr>
        <p:spPr bwMode="auto">
          <a:xfrm>
            <a:off x="4454085" y="4942860"/>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45" name="Oval 131">
            <a:extLst>
              <a:ext uri="{FF2B5EF4-FFF2-40B4-BE49-F238E27FC236}">
                <a16:creationId xmlns:a16="http://schemas.microsoft.com/office/drawing/2014/main" xmlns="" id="{EAE5233F-CF30-4166-A7AE-8A946A4986F3}"/>
              </a:ext>
            </a:extLst>
          </p:cNvPr>
          <p:cNvSpPr>
            <a:spLocks noChangeArrowheads="1"/>
          </p:cNvSpPr>
          <p:nvPr/>
        </p:nvSpPr>
        <p:spPr bwMode="auto">
          <a:xfrm>
            <a:off x="4493201" y="4974455"/>
            <a:ext cx="528090" cy="528090"/>
          </a:xfrm>
          <a:prstGeom prst="ellipse">
            <a:avLst/>
          </a:prstGeom>
          <a:solidFill>
            <a:schemeClr val="accent2">
              <a:lumMod val="50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46" name="TextBox 41">
            <a:extLst>
              <a:ext uri="{FF2B5EF4-FFF2-40B4-BE49-F238E27FC236}">
                <a16:creationId xmlns:a16="http://schemas.microsoft.com/office/drawing/2014/main" xmlns="" id="{3E03662B-E39A-4097-81DF-1E8D70BBA4C0}"/>
              </a:ext>
            </a:extLst>
          </p:cNvPr>
          <p:cNvSpPr txBox="1"/>
          <p:nvPr/>
        </p:nvSpPr>
        <p:spPr>
          <a:xfrm>
            <a:off x="5098046" y="5079020"/>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You can lead by serving</a:t>
            </a:r>
          </a:p>
        </p:txBody>
      </p:sp>
      <p:sp>
        <p:nvSpPr>
          <p:cNvPr id="147" name="Rectangle 43">
            <a:extLst>
              <a:ext uri="{FF2B5EF4-FFF2-40B4-BE49-F238E27FC236}">
                <a16:creationId xmlns:a16="http://schemas.microsoft.com/office/drawing/2014/main" xmlns="" id="{682190E4-9177-48A3-903D-56CF3746D384}"/>
              </a:ext>
            </a:extLst>
          </p:cNvPr>
          <p:cNvSpPr>
            <a:spLocks/>
          </p:cNvSpPr>
          <p:nvPr/>
        </p:nvSpPr>
        <p:spPr bwMode="auto">
          <a:xfrm>
            <a:off x="4584058" y="5047999"/>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07</a:t>
            </a:r>
            <a:endParaRPr lang="en-GB" sz="2476" b="1" spc="113" dirty="0">
              <a:solidFill>
                <a:schemeClr val="bg1"/>
              </a:solidFill>
              <a:latin typeface="+mj-lt"/>
              <a:ea typeface="Roboto" charset="0"/>
              <a:cs typeface="Roboto" charset="0"/>
              <a:sym typeface="Bebas Neue" charset="0"/>
            </a:endParaRPr>
          </a:p>
        </p:txBody>
      </p:sp>
      <p:sp>
        <p:nvSpPr>
          <p:cNvPr id="33" name="Subtitle 2">
            <a:extLst>
              <a:ext uri="{FF2B5EF4-FFF2-40B4-BE49-F238E27FC236}">
                <a16:creationId xmlns:a16="http://schemas.microsoft.com/office/drawing/2014/main" xmlns="" id="{BB18147C-8A73-4AAC-8EBA-D3C094D222B1}"/>
              </a:ext>
            </a:extLst>
          </p:cNvPr>
          <p:cNvSpPr txBox="1">
            <a:spLocks/>
          </p:cNvSpPr>
          <p:nvPr/>
        </p:nvSpPr>
        <p:spPr>
          <a:xfrm>
            <a:off x="8296602" y="4784695"/>
            <a:ext cx="3573253" cy="173667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800" dirty="0">
                <a:solidFill>
                  <a:srgbClr val="F95C2C"/>
                </a:solidFill>
                <a:latin typeface="+mj-lt"/>
                <a:sym typeface="Wingdings" panose="05000000000000000000" pitchFamily="2" charset="2"/>
              </a:rPr>
              <a:t>This is not an easy transition. Those in charge will be tested in areas where they have not fully developed their leadership muscles, and the learning curve will be steep.</a:t>
            </a:r>
          </a:p>
          <a:p>
            <a:pPr marL="285750" indent="-285750" algn="l">
              <a:lnSpc>
                <a:spcPts val="1500"/>
              </a:lnSpc>
              <a:spcBef>
                <a:spcPts val="600"/>
              </a:spcBef>
              <a:buFont typeface="Wingdings" panose="05000000000000000000" pitchFamily="2" charset="2"/>
              <a:buChar char="à"/>
            </a:pPr>
            <a:endParaRPr lang="en-GB" sz="1400" dirty="0">
              <a:latin typeface="+mj-lt"/>
              <a:sym typeface="Wingdings" panose="05000000000000000000" pitchFamily="2" charset="2"/>
            </a:endParaRPr>
          </a:p>
        </p:txBody>
      </p:sp>
    </p:spTree>
    <p:extLst>
      <p:ext uri="{BB962C8B-B14F-4D97-AF65-F5344CB8AC3E}">
        <p14:creationId xmlns:p14="http://schemas.microsoft.com/office/powerpoint/2010/main" val="157708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4154" y="524626"/>
            <a:ext cx="8852375" cy="697353"/>
          </a:xfrm>
        </p:spPr>
        <p:txBody>
          <a:bodyPr>
            <a:normAutofit/>
          </a:bodyPr>
          <a:lstStyle/>
          <a:p>
            <a:r>
              <a:rPr lang="en-GB" dirty="0"/>
              <a:t>Leadership vs. Management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54569" y="1762167"/>
            <a:ext cx="5144543" cy="19290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Some questions are asked.  Does a manager has to be a leader too? Does a leader have to be a manager as well? It is possible to be a boss in a company without being a leader. Managers are appointed but leaders may be appointed or emerge.</a:t>
            </a:r>
          </a:p>
        </p:txBody>
      </p:sp>
      <p:sp>
        <p:nvSpPr>
          <p:cNvPr id="48" name="Freeform: Shape 7432">
            <a:extLst>
              <a:ext uri="{FF2B5EF4-FFF2-40B4-BE49-F238E27FC236}">
                <a16:creationId xmlns:a16="http://schemas.microsoft.com/office/drawing/2014/main" xmlns="" id="{2E62CB37-3D71-4DC3-BB7D-CC3E9AB39B96}"/>
              </a:ext>
            </a:extLst>
          </p:cNvPr>
          <p:cNvSpPr/>
          <p:nvPr/>
        </p:nvSpPr>
        <p:spPr>
          <a:xfrm>
            <a:off x="8624963" y="2236975"/>
            <a:ext cx="3423133" cy="2557300"/>
          </a:xfrm>
          <a:custGeom>
            <a:avLst/>
            <a:gdLst/>
            <a:ahLst/>
            <a:cxnLst>
              <a:cxn ang="3cd4">
                <a:pos x="hc" y="t"/>
              </a:cxn>
              <a:cxn ang="cd2">
                <a:pos x="l" y="vc"/>
              </a:cxn>
              <a:cxn ang="cd4">
                <a:pos x="hc" y="b"/>
              </a:cxn>
              <a:cxn ang="0">
                <a:pos x="r" y="vc"/>
              </a:cxn>
            </a:cxnLst>
            <a:rect l="l" t="t" r="r" b="b"/>
            <a:pathLst>
              <a:path w="2555" h="1909">
                <a:moveTo>
                  <a:pt x="167" y="1584"/>
                </a:moveTo>
                <a:lnTo>
                  <a:pt x="167" y="457"/>
                </a:lnTo>
                <a:lnTo>
                  <a:pt x="0" y="541"/>
                </a:lnTo>
                <a:lnTo>
                  <a:pt x="0" y="216"/>
                </a:lnTo>
                <a:lnTo>
                  <a:pt x="432" y="0"/>
                </a:lnTo>
                <a:lnTo>
                  <a:pt x="865" y="216"/>
                </a:lnTo>
                <a:lnTo>
                  <a:pt x="864" y="541"/>
                </a:lnTo>
                <a:lnTo>
                  <a:pt x="697" y="457"/>
                </a:lnTo>
                <a:lnTo>
                  <a:pt x="697" y="1380"/>
                </a:lnTo>
                <a:lnTo>
                  <a:pt x="2555" y="1380"/>
                </a:lnTo>
                <a:lnTo>
                  <a:pt x="2555" y="1909"/>
                </a:lnTo>
                <a:lnTo>
                  <a:pt x="492" y="1909"/>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49" name="Freeform: Shape 7433">
            <a:extLst>
              <a:ext uri="{FF2B5EF4-FFF2-40B4-BE49-F238E27FC236}">
                <a16:creationId xmlns:a16="http://schemas.microsoft.com/office/drawing/2014/main" xmlns="" id="{5270AED3-58F2-44E8-88D0-3B52CE1AFA6F}"/>
              </a:ext>
            </a:extLst>
          </p:cNvPr>
          <p:cNvSpPr/>
          <p:nvPr/>
        </p:nvSpPr>
        <p:spPr>
          <a:xfrm>
            <a:off x="5299113" y="2248233"/>
            <a:ext cx="3424473" cy="2557300"/>
          </a:xfrm>
          <a:custGeom>
            <a:avLst/>
            <a:gdLst/>
            <a:ahLst/>
            <a:cxnLst>
              <a:cxn ang="3cd4">
                <a:pos x="hc" y="t"/>
              </a:cxn>
              <a:cxn ang="cd2">
                <a:pos x="l" y="vc"/>
              </a:cxn>
              <a:cxn ang="cd4">
                <a:pos x="hc" y="b"/>
              </a:cxn>
              <a:cxn ang="0">
                <a:pos x="r" y="vc"/>
              </a:cxn>
            </a:cxnLst>
            <a:rect l="l" t="t" r="r" b="b"/>
            <a:pathLst>
              <a:path w="2556" h="1909">
                <a:moveTo>
                  <a:pt x="2388" y="324"/>
                </a:moveTo>
                <a:lnTo>
                  <a:pt x="2388" y="1451"/>
                </a:lnTo>
                <a:lnTo>
                  <a:pt x="2556" y="1367"/>
                </a:lnTo>
                <a:lnTo>
                  <a:pt x="2556" y="1693"/>
                </a:lnTo>
                <a:lnTo>
                  <a:pt x="2123" y="1909"/>
                </a:lnTo>
                <a:lnTo>
                  <a:pt x="1690" y="1693"/>
                </a:lnTo>
                <a:lnTo>
                  <a:pt x="1691" y="1367"/>
                </a:lnTo>
                <a:lnTo>
                  <a:pt x="1858" y="1451"/>
                </a:lnTo>
                <a:lnTo>
                  <a:pt x="1858" y="529"/>
                </a:lnTo>
                <a:lnTo>
                  <a:pt x="0" y="529"/>
                </a:lnTo>
                <a:lnTo>
                  <a:pt x="0" y="0"/>
                </a:lnTo>
                <a:lnTo>
                  <a:pt x="2063" y="0"/>
                </a:ln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78" name="Text Placeholder 33">
            <a:extLst>
              <a:ext uri="{FF2B5EF4-FFF2-40B4-BE49-F238E27FC236}">
                <a16:creationId xmlns:a16="http://schemas.microsoft.com/office/drawing/2014/main" xmlns="" id="{1144EDB7-CAE2-49C3-85F1-1EF3217227C4}"/>
              </a:ext>
            </a:extLst>
          </p:cNvPr>
          <p:cNvSpPr txBox="1">
            <a:spLocks/>
          </p:cNvSpPr>
          <p:nvPr/>
        </p:nvSpPr>
        <p:spPr>
          <a:xfrm>
            <a:off x="5575145" y="2398276"/>
            <a:ext cx="2314575" cy="40737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GB" sz="2400" dirty="0">
                <a:solidFill>
                  <a:schemeClr val="bg1"/>
                </a:solidFill>
                <a:latin typeface="+mj-lt"/>
                <a:cs typeface="Roboto Regular"/>
              </a:rPr>
              <a:t>Management</a:t>
            </a:r>
          </a:p>
        </p:txBody>
      </p:sp>
      <p:sp>
        <p:nvSpPr>
          <p:cNvPr id="82" name="Text Placeholder 33">
            <a:extLst>
              <a:ext uri="{FF2B5EF4-FFF2-40B4-BE49-F238E27FC236}">
                <a16:creationId xmlns:a16="http://schemas.microsoft.com/office/drawing/2014/main" xmlns="" id="{C91179E3-95B8-4C7E-9F7F-EC7FC116A5F8}"/>
              </a:ext>
            </a:extLst>
          </p:cNvPr>
          <p:cNvSpPr txBox="1">
            <a:spLocks/>
          </p:cNvSpPr>
          <p:nvPr/>
        </p:nvSpPr>
        <p:spPr>
          <a:xfrm>
            <a:off x="9547355" y="4183209"/>
            <a:ext cx="2409825" cy="40737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GB" sz="2400" b="1" dirty="0">
                <a:solidFill>
                  <a:schemeClr val="bg1"/>
                </a:solidFill>
                <a:latin typeface="+mj-lt"/>
                <a:cs typeface="Roboto Regular"/>
              </a:rPr>
              <a:t>Leadership</a:t>
            </a:r>
            <a:endParaRPr lang="en-GB" sz="2400" dirty="0">
              <a:solidFill>
                <a:schemeClr val="bg1"/>
              </a:solidFill>
              <a:latin typeface="+mj-lt"/>
              <a:cs typeface="Roboto Regular"/>
            </a:endParaRPr>
          </a:p>
        </p:txBody>
      </p:sp>
      <p:sp>
        <p:nvSpPr>
          <p:cNvPr id="4" name="Textfeld 3">
            <a:extLst>
              <a:ext uri="{FF2B5EF4-FFF2-40B4-BE49-F238E27FC236}">
                <a16:creationId xmlns:a16="http://schemas.microsoft.com/office/drawing/2014/main" xmlns="" id="{BA5737D9-F6C8-4A57-8BBF-F5B13627D3FB}"/>
              </a:ext>
            </a:extLst>
          </p:cNvPr>
          <p:cNvSpPr txBox="1"/>
          <p:nvPr/>
        </p:nvSpPr>
        <p:spPr>
          <a:xfrm>
            <a:off x="9685171" y="3203718"/>
            <a:ext cx="2397885" cy="707886"/>
          </a:xfrm>
          <a:prstGeom prst="rect">
            <a:avLst/>
          </a:prstGeom>
          <a:noFill/>
        </p:spPr>
        <p:txBody>
          <a:bodyPr wrap="square" rtlCol="0">
            <a:spAutoFit/>
          </a:bodyPr>
          <a:lstStyle/>
          <a:p>
            <a:r>
              <a:rPr lang="en-GB" sz="2000" dirty="0">
                <a:solidFill>
                  <a:srgbClr val="ED7D31"/>
                </a:solidFill>
                <a:latin typeface="+mj-lt"/>
              </a:rPr>
              <a:t>Leadership is about coping with change</a:t>
            </a:r>
          </a:p>
        </p:txBody>
      </p:sp>
      <p:sp>
        <p:nvSpPr>
          <p:cNvPr id="5" name="Textfeld 4">
            <a:extLst>
              <a:ext uri="{FF2B5EF4-FFF2-40B4-BE49-F238E27FC236}">
                <a16:creationId xmlns:a16="http://schemas.microsoft.com/office/drawing/2014/main" xmlns="" id="{0245298D-2C30-4315-BA4E-D66A401FDA67}"/>
              </a:ext>
            </a:extLst>
          </p:cNvPr>
          <p:cNvSpPr txBox="1"/>
          <p:nvPr/>
        </p:nvSpPr>
        <p:spPr>
          <a:xfrm>
            <a:off x="5202855" y="2986990"/>
            <a:ext cx="2590646" cy="984885"/>
          </a:xfrm>
          <a:prstGeom prst="rect">
            <a:avLst/>
          </a:prstGeom>
          <a:noFill/>
        </p:spPr>
        <p:txBody>
          <a:bodyPr wrap="none" rtlCol="0">
            <a:spAutoFit/>
          </a:bodyPr>
          <a:lstStyle/>
          <a:p>
            <a:r>
              <a:rPr lang="en-GB" sz="2000" dirty="0">
                <a:solidFill>
                  <a:srgbClr val="4472C4"/>
                </a:solidFill>
                <a:latin typeface="+mj-lt"/>
              </a:rPr>
              <a:t>Management is about</a:t>
            </a:r>
            <a:br>
              <a:rPr lang="en-GB" sz="2000" dirty="0">
                <a:solidFill>
                  <a:srgbClr val="4472C4"/>
                </a:solidFill>
                <a:latin typeface="+mj-lt"/>
              </a:rPr>
            </a:br>
            <a:r>
              <a:rPr lang="en-GB" sz="2000" dirty="0">
                <a:solidFill>
                  <a:srgbClr val="4472C4"/>
                </a:solidFill>
                <a:latin typeface="+mj-lt"/>
              </a:rPr>
              <a:t>coping with complexity</a:t>
            </a:r>
            <a:r>
              <a:rPr lang="en-GB" dirty="0">
                <a:solidFill>
                  <a:srgbClr val="4472C4"/>
                </a:solidFill>
              </a:rPr>
              <a:t/>
            </a:r>
            <a:br>
              <a:rPr lang="en-GB" dirty="0">
                <a:solidFill>
                  <a:srgbClr val="4472C4"/>
                </a:solidFill>
              </a:rPr>
            </a:br>
            <a:endParaRPr lang="en-GB" dirty="0">
              <a:solidFill>
                <a:srgbClr val="4472C4"/>
              </a:solidFill>
            </a:endParaRPr>
          </a:p>
        </p:txBody>
      </p:sp>
      <p:sp>
        <p:nvSpPr>
          <p:cNvPr id="11" name="Subtitle 2">
            <a:extLst>
              <a:ext uri="{FF2B5EF4-FFF2-40B4-BE49-F238E27FC236}">
                <a16:creationId xmlns:a16="http://schemas.microsoft.com/office/drawing/2014/main" xmlns="" id="{98227070-E5B8-4DDA-B5B8-39FD321EE837}"/>
              </a:ext>
            </a:extLst>
          </p:cNvPr>
          <p:cNvSpPr txBox="1">
            <a:spLocks/>
          </p:cNvSpPr>
          <p:nvPr/>
        </p:nvSpPr>
        <p:spPr>
          <a:xfrm>
            <a:off x="3176" y="3673056"/>
            <a:ext cx="6318480" cy="323708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Managers depend upon their positional authority to direct subordinates. Leaders are able to influence followers beyond their formal authority. Managers are people who do things right and leaders are people who do the right thing.</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Leadership and management must go hand in hand. They are not the same thing. But they are necessarily linked, and complementary. Any effort to separate the two is likely to cause more problems than it solves. A good manager must possess leadership qualities.</a:t>
            </a:r>
          </a:p>
        </p:txBody>
      </p:sp>
    </p:spTree>
    <p:extLst>
      <p:ext uri="{BB962C8B-B14F-4D97-AF65-F5344CB8AC3E}">
        <p14:creationId xmlns:p14="http://schemas.microsoft.com/office/powerpoint/2010/main" val="319202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34210" y="459516"/>
            <a:ext cx="8852375" cy="697353"/>
          </a:xfrm>
        </p:spPr>
        <p:txBody>
          <a:bodyPr>
            <a:normAutofit/>
          </a:bodyPr>
          <a:lstStyle/>
          <a:p>
            <a:r>
              <a:rPr lang="en-GB" sz="3600" b="0" i="0" dirty="0" err="1">
                <a:solidFill>
                  <a:schemeClr val="bg1"/>
                </a:solidFill>
                <a:effectLst/>
                <a:highlight>
                  <a:srgbClr val="E53292"/>
                </a:highlight>
                <a:latin typeface="+mj-lt"/>
              </a:rPr>
              <a:t>WATCH</a:t>
            </a:r>
            <a:r>
              <a:rPr lang="en-GB" dirty="0" err="1">
                <a:solidFill>
                  <a:schemeClr val="bg1"/>
                </a:solidFill>
              </a:rPr>
              <a:t>ader</a:t>
            </a:r>
            <a:r>
              <a:rPr lang="en-GB" dirty="0" err="1"/>
              <a:t>Leadership</a:t>
            </a:r>
            <a:r>
              <a:rPr lang="en-GB" dirty="0"/>
              <a:t> vs. Management</a:t>
            </a:r>
          </a:p>
        </p:txBody>
      </p:sp>
      <p:sp>
        <p:nvSpPr>
          <p:cNvPr id="28" name="Rechteck 27">
            <a:extLst>
              <a:ext uri="{FF2B5EF4-FFF2-40B4-BE49-F238E27FC236}">
                <a16:creationId xmlns:a16="http://schemas.microsoft.com/office/drawing/2014/main" xmlns="" id="{98670D1F-3C08-4A05-AA8F-091E4EC900BD}"/>
              </a:ext>
            </a:extLst>
          </p:cNvPr>
          <p:cNvSpPr/>
          <p:nvPr/>
        </p:nvSpPr>
        <p:spPr>
          <a:xfrm>
            <a:off x="550278" y="6310824"/>
            <a:ext cx="7015179" cy="260502"/>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Source: Dr. John Kotter| </a:t>
            </a:r>
            <a:r>
              <a:rPr lang="en-GB" sz="1000" dirty="0" err="1">
                <a:latin typeface="+mj-lt"/>
              </a:rPr>
              <a:t>Youtube</a:t>
            </a:r>
            <a:r>
              <a:rPr lang="en-GB" sz="1000" dirty="0">
                <a:latin typeface="+mj-lt"/>
              </a:rPr>
              <a:t>: </a:t>
            </a:r>
            <a:r>
              <a:rPr lang="en-GB" sz="1000" dirty="0">
                <a:hlinkClick r:id="rId8"/>
              </a:rPr>
              <a:t>https://www.youtube.com/watch?v=SEfgCqnMl5E&amp;t=198s</a:t>
            </a:r>
            <a:endParaRPr lang="en-GB" sz="1000" dirty="0">
              <a:latin typeface="+mj-lt"/>
            </a:endParaRPr>
          </a:p>
        </p:txBody>
      </p:sp>
      <p:pic>
        <p:nvPicPr>
          <p:cNvPr id="29" name="Picture 22" descr="iMac.png">
            <a:extLst>
              <a:ext uri="{FF2B5EF4-FFF2-40B4-BE49-F238E27FC236}">
                <a16:creationId xmlns:a16="http://schemas.microsoft.com/office/drawing/2014/main" xmlns="" id="{342333D4-743F-4D63-8568-7794FADD8C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60243" y="1642311"/>
            <a:ext cx="5428649" cy="4802162"/>
          </a:xfrm>
          <a:prstGeom prst="rect">
            <a:avLst/>
          </a:prstGeom>
        </p:spPr>
      </p:pic>
      <p:pic>
        <p:nvPicPr>
          <p:cNvPr id="4" name="Onlinemedien 3" title="The Key Differences Between Leading and Managing">
            <a:hlinkClick r:id="" action="ppaction://media"/>
            <a:extLst>
              <a:ext uri="{FF2B5EF4-FFF2-40B4-BE49-F238E27FC236}">
                <a16:creationId xmlns:a16="http://schemas.microsoft.com/office/drawing/2014/main" xmlns="" id="{6FD220AE-D763-4390-B6DB-0140A5334196}"/>
              </a:ext>
            </a:extLst>
          </p:cNvPr>
          <p:cNvPicPr>
            <a:picLocks noRot="1" noChangeAspect="1"/>
          </p:cNvPicPr>
          <p:nvPr>
            <a:videoFile r:link="rId3"/>
          </p:nvPr>
        </p:nvPicPr>
        <p:blipFill>
          <a:blip r:embed="rId10"/>
          <a:stretch>
            <a:fillRect/>
          </a:stretch>
        </p:blipFill>
        <p:spPr>
          <a:xfrm>
            <a:off x="4993768" y="2319689"/>
            <a:ext cx="4105514" cy="2276573"/>
          </a:xfrm>
          <a:prstGeom prst="rect">
            <a:avLst/>
          </a:prstGeom>
        </p:spPr>
      </p:pic>
      <p:sp>
        <p:nvSpPr>
          <p:cNvPr id="5" name="TextBox 4">
            <a:extLst>
              <a:ext uri="{FF2B5EF4-FFF2-40B4-BE49-F238E27FC236}">
                <a16:creationId xmlns:a16="http://schemas.microsoft.com/office/drawing/2014/main" xmlns="" id="{4BA2EA5A-F519-407D-B405-5D273E8083C7}"/>
              </a:ext>
            </a:extLst>
          </p:cNvPr>
          <p:cNvSpPr txBox="1"/>
          <p:nvPr/>
        </p:nvSpPr>
        <p:spPr>
          <a:xfrm>
            <a:off x="783771" y="2144486"/>
            <a:ext cx="3331029" cy="2677656"/>
          </a:xfrm>
          <a:prstGeom prst="rect">
            <a:avLst/>
          </a:prstGeom>
          <a:noFill/>
        </p:spPr>
        <p:txBody>
          <a:bodyPr wrap="square" rtlCol="0">
            <a:spAutoFit/>
          </a:bodyPr>
          <a:lstStyle/>
          <a:p>
            <a:pPr algn="l"/>
            <a:r>
              <a:rPr lang="en-GB" sz="2800" b="0" i="0" dirty="0">
                <a:solidFill>
                  <a:schemeClr val="bg1"/>
                </a:solidFill>
                <a:effectLst/>
                <a:highlight>
                  <a:srgbClr val="E53292"/>
                </a:highlight>
                <a:latin typeface="+mj-lt"/>
              </a:rPr>
              <a:t>WATCH </a:t>
            </a:r>
          </a:p>
          <a:p>
            <a:pPr algn="l"/>
            <a:r>
              <a:rPr lang="en-GB" sz="2800" b="0" i="0" dirty="0" err="1">
                <a:solidFill>
                  <a:srgbClr val="245473"/>
                </a:solidFill>
                <a:effectLst/>
                <a:latin typeface="+mj-lt"/>
              </a:rPr>
              <a:t>Dr.</a:t>
            </a:r>
            <a:r>
              <a:rPr lang="en-GB" sz="2800" b="0" i="0" dirty="0">
                <a:solidFill>
                  <a:srgbClr val="245473"/>
                </a:solidFill>
                <a:effectLst/>
                <a:latin typeface="+mj-lt"/>
              </a:rPr>
              <a:t> John Kotter’s take on The Key Differences Between Leading and Managing</a:t>
            </a:r>
          </a:p>
        </p:txBody>
      </p:sp>
    </p:spTree>
    <p:extLst>
      <p:ext uri="{BB962C8B-B14F-4D97-AF65-F5344CB8AC3E}">
        <p14:creationId xmlns:p14="http://schemas.microsoft.com/office/powerpoint/2010/main" val="21239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8" name="Shape 24605">
            <a:extLst>
              <a:ext uri="{FF2B5EF4-FFF2-40B4-BE49-F238E27FC236}">
                <a16:creationId xmlns:a16="http://schemas.microsoft.com/office/drawing/2014/main" xmlns="" id="{7C5208D6-CD96-4C8A-94EE-957EB4A16910}"/>
              </a:ext>
            </a:extLst>
          </p:cNvPr>
          <p:cNvSpPr/>
          <p:nvPr/>
        </p:nvSpPr>
        <p:spPr>
          <a:xfrm>
            <a:off x="4925287" y="5086585"/>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9" name="Shape 24606">
            <a:extLst>
              <a:ext uri="{FF2B5EF4-FFF2-40B4-BE49-F238E27FC236}">
                <a16:creationId xmlns:a16="http://schemas.microsoft.com/office/drawing/2014/main" xmlns="" id="{1F4AC154-A60E-4557-89D3-CD7E65E8CCD5}"/>
              </a:ext>
            </a:extLst>
          </p:cNvPr>
          <p:cNvSpPr/>
          <p:nvPr/>
        </p:nvSpPr>
        <p:spPr>
          <a:xfrm rot="1560000">
            <a:off x="5026855" y="3642264"/>
            <a:ext cx="527220" cy="2186458"/>
          </a:xfrm>
          <a:prstGeom prst="rect">
            <a:avLst/>
          </a:prstGeom>
          <a:solidFill>
            <a:schemeClr val="accent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0" name="Shape 24607">
            <a:extLst>
              <a:ext uri="{FF2B5EF4-FFF2-40B4-BE49-F238E27FC236}">
                <a16:creationId xmlns:a16="http://schemas.microsoft.com/office/drawing/2014/main" xmlns="" id="{7B24889A-D42F-4844-921B-EF3FA5A7E6B1}"/>
              </a:ext>
            </a:extLst>
          </p:cNvPr>
          <p:cNvSpPr/>
          <p:nvPr/>
        </p:nvSpPr>
        <p:spPr>
          <a:xfrm rot="1560000">
            <a:off x="5552110" y="3552012"/>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1">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1" name="Shape 24608">
            <a:extLst>
              <a:ext uri="{FF2B5EF4-FFF2-40B4-BE49-F238E27FC236}">
                <a16:creationId xmlns:a16="http://schemas.microsoft.com/office/drawing/2014/main" xmlns="" id="{B2D400F2-905B-46EF-A01A-7A60BEB5C4E0}"/>
              </a:ext>
            </a:extLst>
          </p:cNvPr>
          <p:cNvSpPr/>
          <p:nvPr/>
        </p:nvSpPr>
        <p:spPr>
          <a:xfrm rot="1560000">
            <a:off x="5574002" y="355546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1">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4" name="Shape 24605">
            <a:extLst>
              <a:ext uri="{FF2B5EF4-FFF2-40B4-BE49-F238E27FC236}">
                <a16:creationId xmlns:a16="http://schemas.microsoft.com/office/drawing/2014/main" xmlns="" id="{066D9D61-6226-45CE-B033-82D952528D4C}"/>
              </a:ext>
            </a:extLst>
          </p:cNvPr>
          <p:cNvSpPr/>
          <p:nvPr/>
        </p:nvSpPr>
        <p:spPr>
          <a:xfrm>
            <a:off x="5964518" y="5121638"/>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5" name="Shape 24606">
            <a:extLst>
              <a:ext uri="{FF2B5EF4-FFF2-40B4-BE49-F238E27FC236}">
                <a16:creationId xmlns:a16="http://schemas.microsoft.com/office/drawing/2014/main" xmlns="" id="{0FCD3D49-2EA8-4D02-9DC9-D412D5A1A5E7}"/>
              </a:ext>
            </a:extLst>
          </p:cNvPr>
          <p:cNvSpPr/>
          <p:nvPr/>
        </p:nvSpPr>
        <p:spPr>
          <a:xfrm rot="1560000">
            <a:off x="6066086" y="3677317"/>
            <a:ext cx="527220" cy="2186458"/>
          </a:xfrm>
          <a:prstGeom prst="rect">
            <a:avLst/>
          </a:prstGeom>
          <a:solidFill>
            <a:schemeClr val="accent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6" name="Shape 24607">
            <a:extLst>
              <a:ext uri="{FF2B5EF4-FFF2-40B4-BE49-F238E27FC236}">
                <a16:creationId xmlns:a16="http://schemas.microsoft.com/office/drawing/2014/main" xmlns="" id="{D4D4AF3E-CD05-4E37-AA8F-2D550BD38A0F}"/>
              </a:ext>
            </a:extLst>
          </p:cNvPr>
          <p:cNvSpPr/>
          <p:nvPr/>
        </p:nvSpPr>
        <p:spPr>
          <a:xfrm rot="1560000">
            <a:off x="6591341" y="3587065"/>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1">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7" name="Shape 24608">
            <a:extLst>
              <a:ext uri="{FF2B5EF4-FFF2-40B4-BE49-F238E27FC236}">
                <a16:creationId xmlns:a16="http://schemas.microsoft.com/office/drawing/2014/main" xmlns="" id="{FD6B33D9-7B40-4EB5-A276-2AEBFEFB525C}"/>
              </a:ext>
            </a:extLst>
          </p:cNvPr>
          <p:cNvSpPr/>
          <p:nvPr/>
        </p:nvSpPr>
        <p:spPr>
          <a:xfrm rot="1560000">
            <a:off x="6613233" y="3590516"/>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1">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9619" y="435931"/>
            <a:ext cx="8852375" cy="697353"/>
          </a:xfrm>
        </p:spPr>
        <p:txBody>
          <a:bodyPr>
            <a:normAutofit fontScale="92500"/>
          </a:bodyPr>
          <a:lstStyle/>
          <a:p>
            <a:r>
              <a:rPr lang="en-GB" sz="3200" dirty="0"/>
              <a:t>Leadership in the crisis - resilience instead of efficiency</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78929" y="1868223"/>
            <a:ext cx="4727978" cy="514183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There is no recipe for success for managing a company in a crisis.  If "the one and only" right decision does not exist, the goal must therefore be to find the solution that is good enough.  </a:t>
            </a:r>
          </a:p>
          <a:p>
            <a:pPr algn="l">
              <a:lnSpc>
                <a:spcPct val="100000"/>
              </a:lnSpc>
              <a:spcBef>
                <a:spcPts val="600"/>
              </a:spcBef>
            </a:pPr>
            <a:r>
              <a:rPr lang="en-GB" altLang="de-DE" sz="2000" dirty="0">
                <a:solidFill>
                  <a:srgbClr val="245473"/>
                </a:solidFill>
                <a:latin typeface="+mj-lt"/>
              </a:rPr>
              <a:t>This inevitably leads to the problem for managers to have to serve on the "front stage" obvious expectations and needs of the company and the employees for security and orientation, which in themselves create enough pressure.</a:t>
            </a:r>
          </a:p>
          <a:p>
            <a:pPr algn="l">
              <a:lnSpc>
                <a:spcPct val="100000"/>
              </a:lnSpc>
              <a:spcBef>
                <a:spcPts val="600"/>
              </a:spcBef>
            </a:pPr>
            <a:r>
              <a:rPr lang="en-GB" altLang="de-DE" sz="2000" dirty="0">
                <a:solidFill>
                  <a:srgbClr val="245473"/>
                </a:solidFill>
                <a:latin typeface="+mj-lt"/>
              </a:rPr>
              <a:t>In addition, the crisis on the "backstage" requires managers to deal with contradictions, uncertainties, dilemmas and personal wishes and fears.</a:t>
            </a:r>
          </a:p>
          <a:p>
            <a:pPr algn="l">
              <a:lnSpc>
                <a:spcPts val="1500"/>
              </a:lnSpc>
              <a:spcBef>
                <a:spcPts val="600"/>
              </a:spcBef>
            </a:pPr>
            <a:endParaRPr lang="en-GB" sz="2000" dirty="0">
              <a:latin typeface="+mj-lt"/>
              <a:sym typeface="Wingdings" panose="05000000000000000000" pitchFamily="2" charset="2"/>
            </a:endParaRPr>
          </a:p>
        </p:txBody>
      </p:sp>
      <p:sp>
        <p:nvSpPr>
          <p:cNvPr id="18" name="Shape 24581">
            <a:extLst>
              <a:ext uri="{FF2B5EF4-FFF2-40B4-BE49-F238E27FC236}">
                <a16:creationId xmlns:a16="http://schemas.microsoft.com/office/drawing/2014/main" xmlns="" id="{16CCAD3D-253E-443C-8886-E232322870D4}"/>
              </a:ext>
            </a:extLst>
          </p:cNvPr>
          <p:cNvSpPr/>
          <p:nvPr/>
        </p:nvSpPr>
        <p:spPr>
          <a:xfrm>
            <a:off x="10041421" y="5104971"/>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9" name="Shape 24582">
            <a:extLst>
              <a:ext uri="{FF2B5EF4-FFF2-40B4-BE49-F238E27FC236}">
                <a16:creationId xmlns:a16="http://schemas.microsoft.com/office/drawing/2014/main" xmlns="" id="{E04F73C9-D847-4640-87CF-F8E839EE9F38}"/>
              </a:ext>
            </a:extLst>
          </p:cNvPr>
          <p:cNvSpPr/>
          <p:nvPr/>
        </p:nvSpPr>
        <p:spPr>
          <a:xfrm>
            <a:off x="10041670" y="3672398"/>
            <a:ext cx="527220" cy="2186458"/>
          </a:xfrm>
          <a:prstGeom prst="rect">
            <a:avLst/>
          </a:prstGeom>
          <a:solidFill>
            <a:schemeClr val="accent3"/>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0" name="Shape 24583">
            <a:extLst>
              <a:ext uri="{FF2B5EF4-FFF2-40B4-BE49-F238E27FC236}">
                <a16:creationId xmlns:a16="http://schemas.microsoft.com/office/drawing/2014/main" xmlns="" id="{1970A4EF-7A94-4C1B-A127-BA5FDF4EADA8}"/>
              </a:ext>
            </a:extLst>
          </p:cNvPr>
          <p:cNvSpPr/>
          <p:nvPr/>
        </p:nvSpPr>
        <p:spPr>
          <a:xfrm>
            <a:off x="10041420" y="3399526"/>
            <a:ext cx="789195" cy="272872"/>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3">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1" name="Shape 24584">
            <a:extLst>
              <a:ext uri="{FF2B5EF4-FFF2-40B4-BE49-F238E27FC236}">
                <a16:creationId xmlns:a16="http://schemas.microsoft.com/office/drawing/2014/main" xmlns="" id="{14769576-1438-4813-B7CA-68FE0966187D}"/>
              </a:ext>
            </a:extLst>
          </p:cNvPr>
          <p:cNvSpPr/>
          <p:nvPr/>
        </p:nvSpPr>
        <p:spPr>
          <a:xfrm>
            <a:off x="10568891" y="339792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3">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2" name="Shape 24593">
            <a:extLst>
              <a:ext uri="{FF2B5EF4-FFF2-40B4-BE49-F238E27FC236}">
                <a16:creationId xmlns:a16="http://schemas.microsoft.com/office/drawing/2014/main" xmlns="" id="{699443A6-C9CC-4B53-B6C3-7995ADFAF652}"/>
              </a:ext>
            </a:extLst>
          </p:cNvPr>
          <p:cNvSpPr/>
          <p:nvPr/>
        </p:nvSpPr>
        <p:spPr>
          <a:xfrm>
            <a:off x="11138913" y="5104971"/>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24594">
            <a:extLst>
              <a:ext uri="{FF2B5EF4-FFF2-40B4-BE49-F238E27FC236}">
                <a16:creationId xmlns:a16="http://schemas.microsoft.com/office/drawing/2014/main" xmlns="" id="{95E74484-ACD4-4A46-B148-F5DB4791A506}"/>
              </a:ext>
            </a:extLst>
          </p:cNvPr>
          <p:cNvSpPr/>
          <p:nvPr/>
        </p:nvSpPr>
        <p:spPr>
          <a:xfrm>
            <a:off x="11139163" y="3671901"/>
            <a:ext cx="527220" cy="2186458"/>
          </a:xfrm>
          <a:prstGeom prst="rect">
            <a:avLst/>
          </a:prstGeom>
          <a:solidFill>
            <a:schemeClr val="accent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4" name="Shape 24595">
            <a:extLst>
              <a:ext uri="{FF2B5EF4-FFF2-40B4-BE49-F238E27FC236}">
                <a16:creationId xmlns:a16="http://schemas.microsoft.com/office/drawing/2014/main" xmlns="" id="{04B0124A-23E3-4B6B-AFF5-192313701D82}"/>
              </a:ext>
            </a:extLst>
          </p:cNvPr>
          <p:cNvSpPr/>
          <p:nvPr/>
        </p:nvSpPr>
        <p:spPr>
          <a:xfrm>
            <a:off x="11138915" y="3399526"/>
            <a:ext cx="789195" cy="272872"/>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4">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5" name="Shape 24596">
            <a:extLst>
              <a:ext uri="{FF2B5EF4-FFF2-40B4-BE49-F238E27FC236}">
                <a16:creationId xmlns:a16="http://schemas.microsoft.com/office/drawing/2014/main" xmlns="" id="{2E4A711F-5EC2-405A-B493-293FED5BDA4B}"/>
              </a:ext>
            </a:extLst>
          </p:cNvPr>
          <p:cNvSpPr/>
          <p:nvPr/>
        </p:nvSpPr>
        <p:spPr>
          <a:xfrm>
            <a:off x="11666387" y="339792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4">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6" name="Shape 24605">
            <a:extLst>
              <a:ext uri="{FF2B5EF4-FFF2-40B4-BE49-F238E27FC236}">
                <a16:creationId xmlns:a16="http://schemas.microsoft.com/office/drawing/2014/main" xmlns="" id="{181E89E3-3FF2-4280-BB62-6789460D105E}"/>
              </a:ext>
            </a:extLst>
          </p:cNvPr>
          <p:cNvSpPr/>
          <p:nvPr/>
        </p:nvSpPr>
        <p:spPr>
          <a:xfrm>
            <a:off x="7009598" y="5101717"/>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7" name="Shape 24606">
            <a:extLst>
              <a:ext uri="{FF2B5EF4-FFF2-40B4-BE49-F238E27FC236}">
                <a16:creationId xmlns:a16="http://schemas.microsoft.com/office/drawing/2014/main" xmlns="" id="{BA5E89AF-787D-41C6-B09B-E51C213A632B}"/>
              </a:ext>
            </a:extLst>
          </p:cNvPr>
          <p:cNvSpPr/>
          <p:nvPr/>
        </p:nvSpPr>
        <p:spPr>
          <a:xfrm rot="1560000">
            <a:off x="7111166" y="3657396"/>
            <a:ext cx="527220" cy="2186458"/>
          </a:xfrm>
          <a:prstGeom prst="rect">
            <a:avLst/>
          </a:prstGeom>
          <a:solidFill>
            <a:schemeClr val="accent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8" name="Shape 24607">
            <a:extLst>
              <a:ext uri="{FF2B5EF4-FFF2-40B4-BE49-F238E27FC236}">
                <a16:creationId xmlns:a16="http://schemas.microsoft.com/office/drawing/2014/main" xmlns="" id="{1459D9C1-EF3C-4183-AE13-5B06C56CDE9E}"/>
              </a:ext>
            </a:extLst>
          </p:cNvPr>
          <p:cNvSpPr/>
          <p:nvPr/>
        </p:nvSpPr>
        <p:spPr>
          <a:xfrm rot="1560000">
            <a:off x="7636421" y="3567144"/>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1">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9" name="Shape 24608">
            <a:extLst>
              <a:ext uri="{FF2B5EF4-FFF2-40B4-BE49-F238E27FC236}">
                <a16:creationId xmlns:a16="http://schemas.microsoft.com/office/drawing/2014/main" xmlns="" id="{95F56699-1AF4-4CA5-834E-FADBE8C9E51F}"/>
              </a:ext>
            </a:extLst>
          </p:cNvPr>
          <p:cNvSpPr/>
          <p:nvPr/>
        </p:nvSpPr>
        <p:spPr>
          <a:xfrm rot="1560000">
            <a:off x="7658313" y="3570595"/>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1">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0" name="Shape 24617">
            <a:extLst>
              <a:ext uri="{FF2B5EF4-FFF2-40B4-BE49-F238E27FC236}">
                <a16:creationId xmlns:a16="http://schemas.microsoft.com/office/drawing/2014/main" xmlns="" id="{8FB3E6C1-82E6-4134-BDEC-680F7FE52213}"/>
              </a:ext>
            </a:extLst>
          </p:cNvPr>
          <p:cNvSpPr/>
          <p:nvPr/>
        </p:nvSpPr>
        <p:spPr>
          <a:xfrm>
            <a:off x="8611119" y="5104971"/>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1" name="Shape 24618">
            <a:extLst>
              <a:ext uri="{FF2B5EF4-FFF2-40B4-BE49-F238E27FC236}">
                <a16:creationId xmlns:a16="http://schemas.microsoft.com/office/drawing/2014/main" xmlns="" id="{327F4AE4-64C9-4346-9531-9B5C424A4B6E}"/>
              </a:ext>
            </a:extLst>
          </p:cNvPr>
          <p:cNvSpPr/>
          <p:nvPr/>
        </p:nvSpPr>
        <p:spPr>
          <a:xfrm>
            <a:off x="8611368" y="3671901"/>
            <a:ext cx="527220" cy="2186458"/>
          </a:xfrm>
          <a:prstGeom prst="rect">
            <a:avLst/>
          </a:prstGeom>
          <a:solidFill>
            <a:schemeClr val="accent2"/>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2" name="Shape 24619">
            <a:extLst>
              <a:ext uri="{FF2B5EF4-FFF2-40B4-BE49-F238E27FC236}">
                <a16:creationId xmlns:a16="http://schemas.microsoft.com/office/drawing/2014/main" xmlns="" id="{6AE34B0F-2B23-4B20-87FE-99DF3A5283AF}"/>
              </a:ext>
            </a:extLst>
          </p:cNvPr>
          <p:cNvSpPr/>
          <p:nvPr/>
        </p:nvSpPr>
        <p:spPr>
          <a:xfrm>
            <a:off x="8611119" y="3399526"/>
            <a:ext cx="791079"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2">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3" name="Shape 24620">
            <a:extLst>
              <a:ext uri="{FF2B5EF4-FFF2-40B4-BE49-F238E27FC236}">
                <a16:creationId xmlns:a16="http://schemas.microsoft.com/office/drawing/2014/main" xmlns="" id="{83BA3B4B-70CE-4A27-87E0-FFC59A02D47E}"/>
              </a:ext>
            </a:extLst>
          </p:cNvPr>
          <p:cNvSpPr/>
          <p:nvPr/>
        </p:nvSpPr>
        <p:spPr>
          <a:xfrm>
            <a:off x="9138589" y="339792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2">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grpSp>
        <p:nvGrpSpPr>
          <p:cNvPr id="42" name="Group 45">
            <a:extLst>
              <a:ext uri="{FF2B5EF4-FFF2-40B4-BE49-F238E27FC236}">
                <a16:creationId xmlns:a16="http://schemas.microsoft.com/office/drawing/2014/main" xmlns="" id="{EEB02746-93E9-40B3-B2F2-9B4A9900BF46}"/>
              </a:ext>
            </a:extLst>
          </p:cNvPr>
          <p:cNvGrpSpPr>
            <a:grpSpLocks noChangeAspect="1"/>
          </p:cNvGrpSpPr>
          <p:nvPr/>
        </p:nvGrpSpPr>
        <p:grpSpPr>
          <a:xfrm>
            <a:off x="8604165" y="2274330"/>
            <a:ext cx="934097" cy="987406"/>
            <a:chOff x="10689077" y="6885187"/>
            <a:chExt cx="2999494" cy="3170675"/>
          </a:xfrm>
          <a:solidFill>
            <a:schemeClr val="accent2"/>
          </a:solidFill>
        </p:grpSpPr>
        <p:sp>
          <p:nvSpPr>
            <p:cNvPr id="43" name="Freeform 62">
              <a:extLst>
                <a:ext uri="{FF2B5EF4-FFF2-40B4-BE49-F238E27FC236}">
                  <a16:creationId xmlns:a16="http://schemas.microsoft.com/office/drawing/2014/main" xmlns="" id="{99335791-1FFB-4BFB-9861-D051EC36A5A6}"/>
                </a:ext>
              </a:extLst>
            </p:cNvPr>
            <p:cNvSpPr>
              <a:spLocks noChangeArrowheads="1"/>
            </p:cNvSpPr>
            <p:nvPr/>
          </p:nvSpPr>
          <p:spPr bwMode="auto">
            <a:xfrm>
              <a:off x="10689077" y="6885187"/>
              <a:ext cx="2999494" cy="2686404"/>
            </a:xfrm>
            <a:custGeom>
              <a:avLst/>
              <a:gdLst>
                <a:gd name="connsiteX0" fmla="*/ 1067711 w 1462540"/>
                <a:gd name="connsiteY0" fmla="*/ 1044625 h 1309880"/>
                <a:gd name="connsiteX1" fmla="*/ 1082050 w 1462540"/>
                <a:gd name="connsiteY1" fmla="*/ 1050491 h 1309880"/>
                <a:gd name="connsiteX2" fmla="*/ 1250217 w 1462540"/>
                <a:gd name="connsiteY2" fmla="*/ 1218658 h 1309880"/>
                <a:gd name="connsiteX3" fmla="*/ 1250217 w 1462540"/>
                <a:gd name="connsiteY3" fmla="*/ 1247338 h 1309880"/>
                <a:gd name="connsiteX4" fmla="*/ 1221538 w 1462540"/>
                <a:gd name="connsiteY4" fmla="*/ 1247338 h 1309880"/>
                <a:gd name="connsiteX5" fmla="*/ 1053371 w 1462540"/>
                <a:gd name="connsiteY5" fmla="*/ 1079171 h 1309880"/>
                <a:gd name="connsiteX6" fmla="*/ 1053371 w 1462540"/>
                <a:gd name="connsiteY6" fmla="*/ 1050491 h 1309880"/>
                <a:gd name="connsiteX7" fmla="*/ 1067711 w 1462540"/>
                <a:gd name="connsiteY7" fmla="*/ 1044625 h 1309880"/>
                <a:gd name="connsiteX8" fmla="*/ 397641 w 1462540"/>
                <a:gd name="connsiteY8" fmla="*/ 1044625 h 1309880"/>
                <a:gd name="connsiteX9" fmla="*/ 412024 w 1462540"/>
                <a:gd name="connsiteY9" fmla="*/ 1050491 h 1309880"/>
                <a:gd name="connsiteX10" fmla="*/ 412024 w 1462540"/>
                <a:gd name="connsiteY10" fmla="*/ 1079171 h 1309880"/>
                <a:gd name="connsiteX11" fmla="*/ 243995 w 1462540"/>
                <a:gd name="connsiteY11" fmla="*/ 1247338 h 1309880"/>
                <a:gd name="connsiteX12" fmla="*/ 215228 w 1462540"/>
                <a:gd name="connsiteY12" fmla="*/ 1247338 h 1309880"/>
                <a:gd name="connsiteX13" fmla="*/ 215228 w 1462540"/>
                <a:gd name="connsiteY13" fmla="*/ 1218658 h 1309880"/>
                <a:gd name="connsiteX14" fmla="*/ 383257 w 1462540"/>
                <a:gd name="connsiteY14" fmla="*/ 1050491 h 1309880"/>
                <a:gd name="connsiteX15" fmla="*/ 397641 w 1462540"/>
                <a:gd name="connsiteY15" fmla="*/ 1044625 h 1309880"/>
                <a:gd name="connsiteX16" fmla="*/ 1204039 w 1462540"/>
                <a:gd name="connsiteY16" fmla="*/ 711433 h 1309880"/>
                <a:gd name="connsiteX17" fmla="*/ 1441651 w 1462540"/>
                <a:gd name="connsiteY17" fmla="*/ 711433 h 1309880"/>
                <a:gd name="connsiteX18" fmla="*/ 1462540 w 1462540"/>
                <a:gd name="connsiteY18" fmla="*/ 731275 h 1309880"/>
                <a:gd name="connsiteX19" fmla="*/ 1441651 w 1462540"/>
                <a:gd name="connsiteY19" fmla="*/ 751117 h 1309880"/>
                <a:gd name="connsiteX20" fmla="*/ 1204039 w 1462540"/>
                <a:gd name="connsiteY20" fmla="*/ 751117 h 1309880"/>
                <a:gd name="connsiteX21" fmla="*/ 1183803 w 1462540"/>
                <a:gd name="connsiteY21" fmla="*/ 731275 h 1309880"/>
                <a:gd name="connsiteX22" fmla="*/ 1204039 w 1462540"/>
                <a:gd name="connsiteY22" fmla="*/ 711433 h 1309880"/>
                <a:gd name="connsiteX23" fmla="*/ 20283 w 1462540"/>
                <a:gd name="connsiteY23" fmla="*/ 711433 h 1309880"/>
                <a:gd name="connsiteX24" fmla="*/ 257796 w 1462540"/>
                <a:gd name="connsiteY24" fmla="*/ 711433 h 1309880"/>
                <a:gd name="connsiteX25" fmla="*/ 278734 w 1462540"/>
                <a:gd name="connsiteY25" fmla="*/ 731275 h 1309880"/>
                <a:gd name="connsiteX26" fmla="*/ 257796 w 1462540"/>
                <a:gd name="connsiteY26" fmla="*/ 751117 h 1309880"/>
                <a:gd name="connsiteX27" fmla="*/ 20283 w 1462540"/>
                <a:gd name="connsiteY27" fmla="*/ 751117 h 1309880"/>
                <a:gd name="connsiteX28" fmla="*/ 0 w 1462540"/>
                <a:gd name="connsiteY28" fmla="*/ 731275 h 1309880"/>
                <a:gd name="connsiteX29" fmla="*/ 20283 w 1462540"/>
                <a:gd name="connsiteY29" fmla="*/ 711433 h 1309880"/>
                <a:gd name="connsiteX30" fmla="*/ 732710 w 1462540"/>
                <a:gd name="connsiteY30" fmla="*/ 377317 h 1309880"/>
                <a:gd name="connsiteX31" fmla="*/ 1108263 w 1462540"/>
                <a:gd name="connsiteY31" fmla="*/ 752870 h 1309880"/>
                <a:gd name="connsiteX32" fmla="*/ 998128 w 1462540"/>
                <a:gd name="connsiteY32" fmla="*/ 1018533 h 1309880"/>
                <a:gd name="connsiteX33" fmla="*/ 972587 w 1462540"/>
                <a:gd name="connsiteY33" fmla="*/ 1039584 h 1309880"/>
                <a:gd name="connsiteX34" fmla="*/ 965852 w 1462540"/>
                <a:gd name="connsiteY34" fmla="*/ 1045759 h 1309880"/>
                <a:gd name="connsiteX35" fmla="*/ 871462 w 1462540"/>
                <a:gd name="connsiteY35" fmla="*/ 1165728 h 1309880"/>
                <a:gd name="connsiteX36" fmla="*/ 823097 w 1462540"/>
                <a:gd name="connsiteY36" fmla="*/ 1309880 h 1309880"/>
                <a:gd name="connsiteX37" fmla="*/ 640095 w 1462540"/>
                <a:gd name="connsiteY37" fmla="*/ 1309880 h 1309880"/>
                <a:gd name="connsiteX38" fmla="*/ 591077 w 1462540"/>
                <a:gd name="connsiteY38" fmla="*/ 1165728 h 1309880"/>
                <a:gd name="connsiteX39" fmla="*/ 483890 w 1462540"/>
                <a:gd name="connsiteY39" fmla="*/ 1034026 h 1309880"/>
                <a:gd name="connsiteX40" fmla="*/ 485832 w 1462540"/>
                <a:gd name="connsiteY40" fmla="*/ 1034026 h 1309880"/>
                <a:gd name="connsiteX41" fmla="*/ 467048 w 1462540"/>
                <a:gd name="connsiteY41" fmla="*/ 1018533 h 1309880"/>
                <a:gd name="connsiteX42" fmla="*/ 357158 w 1462540"/>
                <a:gd name="connsiteY42" fmla="*/ 752870 h 1309880"/>
                <a:gd name="connsiteX43" fmla="*/ 732710 w 1462540"/>
                <a:gd name="connsiteY43" fmla="*/ 377317 h 1309880"/>
                <a:gd name="connsiteX44" fmla="*/ 1235878 w 1462540"/>
                <a:gd name="connsiteY44" fmla="*/ 206612 h 1309880"/>
                <a:gd name="connsiteX45" fmla="*/ 1250217 w 1462540"/>
                <a:gd name="connsiteY45" fmla="*/ 212947 h 1309880"/>
                <a:gd name="connsiteX46" fmla="*/ 1250217 w 1462540"/>
                <a:gd name="connsiteY46" fmla="*/ 241540 h 1309880"/>
                <a:gd name="connsiteX47" fmla="*/ 1082050 w 1462540"/>
                <a:gd name="connsiteY47" fmla="*/ 409194 h 1309880"/>
                <a:gd name="connsiteX48" fmla="*/ 1053371 w 1462540"/>
                <a:gd name="connsiteY48" fmla="*/ 409194 h 1309880"/>
                <a:gd name="connsiteX49" fmla="*/ 1053371 w 1462540"/>
                <a:gd name="connsiteY49" fmla="*/ 380602 h 1309880"/>
                <a:gd name="connsiteX50" fmla="*/ 1221538 w 1462540"/>
                <a:gd name="connsiteY50" fmla="*/ 212947 h 1309880"/>
                <a:gd name="connsiteX51" fmla="*/ 1235878 w 1462540"/>
                <a:gd name="connsiteY51" fmla="*/ 206612 h 1309880"/>
                <a:gd name="connsiteX52" fmla="*/ 229612 w 1462540"/>
                <a:gd name="connsiteY52" fmla="*/ 206612 h 1309880"/>
                <a:gd name="connsiteX53" fmla="*/ 243995 w 1462540"/>
                <a:gd name="connsiteY53" fmla="*/ 212947 h 1309880"/>
                <a:gd name="connsiteX54" fmla="*/ 412024 w 1462540"/>
                <a:gd name="connsiteY54" fmla="*/ 380602 h 1309880"/>
                <a:gd name="connsiteX55" fmla="*/ 412024 w 1462540"/>
                <a:gd name="connsiteY55" fmla="*/ 409194 h 1309880"/>
                <a:gd name="connsiteX56" fmla="*/ 383257 w 1462540"/>
                <a:gd name="connsiteY56" fmla="*/ 409194 h 1309880"/>
                <a:gd name="connsiteX57" fmla="*/ 215228 w 1462540"/>
                <a:gd name="connsiteY57" fmla="*/ 241540 h 1309880"/>
                <a:gd name="connsiteX58" fmla="*/ 215228 w 1462540"/>
                <a:gd name="connsiteY58" fmla="*/ 212947 h 1309880"/>
                <a:gd name="connsiteX59" fmla="*/ 229612 w 1462540"/>
                <a:gd name="connsiteY59" fmla="*/ 206612 h 1309880"/>
                <a:gd name="connsiteX60" fmla="*/ 733037 w 1462540"/>
                <a:gd name="connsiteY60" fmla="*/ 0 h 1309880"/>
                <a:gd name="connsiteX61" fmla="*/ 753964 w 1462540"/>
                <a:gd name="connsiteY61" fmla="*/ 20236 h 1309880"/>
                <a:gd name="connsiteX62" fmla="*/ 753964 w 1462540"/>
                <a:gd name="connsiteY62" fmla="*/ 258499 h 1309880"/>
                <a:gd name="connsiteX63" fmla="*/ 733037 w 1462540"/>
                <a:gd name="connsiteY63" fmla="*/ 278735 h 1309880"/>
                <a:gd name="connsiteX64" fmla="*/ 711434 w 1462540"/>
                <a:gd name="connsiteY64" fmla="*/ 258499 h 1309880"/>
                <a:gd name="connsiteX65" fmla="*/ 711434 w 1462540"/>
                <a:gd name="connsiteY65" fmla="*/ 20236 h 1309880"/>
                <a:gd name="connsiteX66" fmla="*/ 733037 w 1462540"/>
                <a:gd name="connsiteY66" fmla="*/ 0 h 1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2540" h="130988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grpFill/>
            <a:ln>
              <a:noFill/>
            </a:ln>
            <a:effectLst/>
          </p:spPr>
          <p:txBody>
            <a:bodyPr wrap="square" anchor="ctr">
              <a:noAutofit/>
            </a:bodyPr>
            <a:lstStyle/>
            <a:p>
              <a:endParaRPr lang="en-GB" sz="2450" dirty="0"/>
            </a:p>
          </p:txBody>
        </p:sp>
        <p:sp>
          <p:nvSpPr>
            <p:cNvPr id="44" name="Rounded Rectangle 63">
              <a:extLst>
                <a:ext uri="{FF2B5EF4-FFF2-40B4-BE49-F238E27FC236}">
                  <a16:creationId xmlns:a16="http://schemas.microsoft.com/office/drawing/2014/main" xmlns="" id="{9F10EF7B-C622-4057-BB5B-A51915E87DE8}"/>
                </a:ext>
              </a:extLst>
            </p:cNvPr>
            <p:cNvSpPr/>
            <p:nvPr/>
          </p:nvSpPr>
          <p:spPr>
            <a:xfrm>
              <a:off x="11997779" y="9741795"/>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5" name="Rounded Rectangle 67">
              <a:extLst>
                <a:ext uri="{FF2B5EF4-FFF2-40B4-BE49-F238E27FC236}">
                  <a16:creationId xmlns:a16="http://schemas.microsoft.com/office/drawing/2014/main" xmlns="" id="{FD112FE3-697D-443D-9DBC-40634DA84F3F}"/>
                </a:ext>
              </a:extLst>
            </p:cNvPr>
            <p:cNvSpPr/>
            <p:nvPr/>
          </p:nvSpPr>
          <p:spPr>
            <a:xfrm>
              <a:off x="12063415" y="9859906"/>
              <a:ext cx="250817" cy="19595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6" name="Rounded Rectangle 68">
              <a:extLst>
                <a:ext uri="{FF2B5EF4-FFF2-40B4-BE49-F238E27FC236}">
                  <a16:creationId xmlns:a16="http://schemas.microsoft.com/office/drawing/2014/main" xmlns="" id="{8A7CE9FE-B48D-4683-BE83-6AD834946EB8}"/>
                </a:ext>
              </a:extLst>
            </p:cNvPr>
            <p:cNvSpPr/>
            <p:nvPr/>
          </p:nvSpPr>
          <p:spPr>
            <a:xfrm>
              <a:off x="11997779" y="9625964"/>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47" name="TextBox 60">
            <a:extLst>
              <a:ext uri="{FF2B5EF4-FFF2-40B4-BE49-F238E27FC236}">
                <a16:creationId xmlns:a16="http://schemas.microsoft.com/office/drawing/2014/main" xmlns="" id="{67ED5EBC-97ED-4E97-8D54-F720C726C87C}"/>
              </a:ext>
            </a:extLst>
          </p:cNvPr>
          <p:cNvSpPr txBox="1"/>
          <p:nvPr/>
        </p:nvSpPr>
        <p:spPr>
          <a:xfrm>
            <a:off x="8539274" y="1849819"/>
            <a:ext cx="1063881" cy="338554"/>
          </a:xfrm>
          <a:prstGeom prst="rect">
            <a:avLst/>
          </a:prstGeom>
          <a:noFill/>
        </p:spPr>
        <p:txBody>
          <a:bodyPr wrap="none" rtlCol="0" anchor="b" anchorCtr="0">
            <a:spAutoFit/>
          </a:bodyPr>
          <a:lstStyle/>
          <a:p>
            <a:pPr algn="ctr"/>
            <a:r>
              <a:rPr lang="en-GB" sz="1600" b="1" dirty="0">
                <a:solidFill>
                  <a:schemeClr val="accent2"/>
                </a:solidFill>
                <a:latin typeface="+mj-lt"/>
                <a:ea typeface="League Spartan" charset="0"/>
                <a:cs typeface="Poppins SemiBold" pitchFamily="2" charset="77"/>
              </a:rPr>
              <a:t>Leadership</a:t>
            </a:r>
          </a:p>
        </p:txBody>
      </p:sp>
    </p:spTree>
    <p:extLst>
      <p:ext uri="{BB962C8B-B14F-4D97-AF65-F5344CB8AC3E}">
        <p14:creationId xmlns:p14="http://schemas.microsoft.com/office/powerpoint/2010/main" val="2763588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3977</Words>
  <Application>Microsoft Office PowerPoint</Application>
  <PresentationFormat>Custom</PresentationFormat>
  <Paragraphs>512</Paragraphs>
  <Slides>42</Slides>
  <Notes>40</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97</cp:revision>
  <cp:lastPrinted>2021-03-15T08:23:15Z</cp:lastPrinted>
  <dcterms:created xsi:type="dcterms:W3CDTF">2020-11-19T10:19:39Z</dcterms:created>
  <dcterms:modified xsi:type="dcterms:W3CDTF">2022-04-21T14:36:23Z</dcterms:modified>
</cp:coreProperties>
</file>