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charts/chart2.xml" ContentType="application/vnd.openxmlformats-officedocument.drawingml.chart+xml"/>
  <Override PartName="/ppt/notesSlides/notesSlide10.xml" ContentType="application/vnd.openxmlformats-officedocument.presentationml.notesSlide+xml"/>
  <Override PartName="/ppt/charts/chart3.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4.xml" ContentType="application/vnd.openxmlformats-officedocument.drawingml.chart+xml"/>
  <Override PartName="/ppt/tags/tag1.xml" ContentType="application/vnd.openxmlformats-officedocument.presentationml.tags+xml"/>
  <Override PartName="/ppt/tags/tag2.xml" ContentType="application/vnd.openxmlformats-officedocument.presentationml.tags+xml"/>
  <Override PartName="/ppt/notesSlides/notesSlide1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14.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1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317" r:id="rId2"/>
    <p:sldId id="3322" r:id="rId3"/>
    <p:sldId id="4519" r:id="rId4"/>
    <p:sldId id="3355" r:id="rId5"/>
    <p:sldId id="3336" r:id="rId6"/>
    <p:sldId id="3356" r:id="rId7"/>
    <p:sldId id="4520" r:id="rId8"/>
    <p:sldId id="3357" r:id="rId9"/>
    <p:sldId id="4521" r:id="rId10"/>
    <p:sldId id="4523" r:id="rId11"/>
    <p:sldId id="4524" r:id="rId12"/>
    <p:sldId id="3353" r:id="rId13"/>
    <p:sldId id="4525" r:id="rId14"/>
    <p:sldId id="4529" r:id="rId15"/>
    <p:sldId id="4526" r:id="rId16"/>
    <p:sldId id="4522" r:id="rId17"/>
    <p:sldId id="4508" r:id="rId18"/>
    <p:sldId id="3338" r:id="rId19"/>
    <p:sldId id="3337" r:id="rId20"/>
    <p:sldId id="4527" r:id="rId21"/>
    <p:sldId id="3339" r:id="rId22"/>
    <p:sldId id="4528" r:id="rId23"/>
    <p:sldId id="3341" r:id="rId24"/>
    <p:sldId id="656" r:id="rId25"/>
    <p:sldId id="3416" r:id="rId26"/>
    <p:sldId id="4453" r:id="rId27"/>
    <p:sldId id="4454" r:id="rId28"/>
    <p:sldId id="4530" r:id="rId29"/>
    <p:sldId id="3308" r:id="rId30"/>
    <p:sldId id="3325" r:id="rId31"/>
    <p:sldId id="4509" r:id="rId32"/>
    <p:sldId id="4510" r:id="rId33"/>
    <p:sldId id="4511" r:id="rId34"/>
    <p:sldId id="4512" r:id="rId35"/>
    <p:sldId id="4513" r:id="rId36"/>
    <p:sldId id="4514" r:id="rId37"/>
    <p:sldId id="4515" r:id="rId38"/>
    <p:sldId id="4516" r:id="rId39"/>
    <p:sldId id="4518" r:id="rId40"/>
    <p:sldId id="309" r:id="rId41"/>
  </p:sldIdLst>
  <p:sldSz cx="12192000" cy="6858000"/>
  <p:notesSz cx="9929813" cy="6797675"/>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1E70"/>
    <a:srgbClr val="E64D92"/>
    <a:srgbClr val="245473"/>
    <a:srgbClr val="EC2179"/>
    <a:srgbClr val="E532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056" autoAdjust="0"/>
    <p:restoredTop sz="94737" autoAdjust="0"/>
  </p:normalViewPr>
  <p:slideViewPr>
    <p:cSldViewPr snapToGrid="0" snapToObjects="1">
      <p:cViewPr>
        <p:scale>
          <a:sx n="67" d="100"/>
          <a:sy n="67" d="100"/>
        </p:scale>
        <p:origin x="-366" y="702"/>
      </p:cViewPr>
      <p:guideLst>
        <p:guide orient="horz" pos="2160"/>
        <p:guide pos="3840"/>
      </p:guideLst>
    </p:cSldViewPr>
  </p:slideViewPr>
  <p:outlineViewPr>
    <p:cViewPr>
      <p:scale>
        <a:sx n="33" d="100"/>
        <a:sy n="33" d="100"/>
      </p:scale>
      <p:origin x="0" y="-14232"/>
    </p:cViewPr>
  </p:outlineViewPr>
  <p:notesTextViewPr>
    <p:cViewPr>
      <p:scale>
        <a:sx n="3" d="2"/>
        <a:sy n="3" d="2"/>
      </p:scale>
      <p:origin x="0" y="0"/>
    </p:cViewPr>
  </p:notesTextViewPr>
  <p:notesViewPr>
    <p:cSldViewPr snapToGrid="0" snapToObjects="1">
      <p:cViewPr varScale="1">
        <p:scale>
          <a:sx n="113" d="100"/>
          <a:sy n="113" d="100"/>
        </p:scale>
        <p:origin x="211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1" dirty="0"/>
              <a:t>Anzahl</a:t>
            </a:r>
            <a:r>
              <a:rPr lang="en-US" sz="1800" b="1" baseline="0" dirty="0"/>
              <a:t> Insolvenzen in Deutschland im Jahr 2016 nach Unternehmensgröße</a:t>
            </a:r>
            <a:endParaRPr lang="en-US" sz="1800" b="1" dirty="0"/>
          </a:p>
        </c:rich>
      </c:tx>
      <c:overlay val="0"/>
      <c:spPr>
        <a:noFill/>
        <a:ln>
          <a:noFill/>
        </a:ln>
        <a:effectLst/>
      </c:spPr>
    </c:title>
    <c:autoTitleDeleted val="0"/>
    <c:plotArea>
      <c:layout/>
      <c:barChart>
        <c:barDir val="col"/>
        <c:grouping val="clustered"/>
        <c:varyColors val="0"/>
        <c:ser>
          <c:idx val="0"/>
          <c:order val="0"/>
          <c:tx>
            <c:strRef>
              <c:f>Tabelle1!$B$1</c:f>
              <c:strCache>
                <c:ptCount val="1"/>
                <c:pt idx="0">
                  <c:v>Umsatz in Mio. EUR</c:v>
                </c:pt>
              </c:strCache>
            </c:strRef>
          </c:tx>
          <c:spPr>
            <a:solidFill>
              <a:srgbClr val="E53292"/>
            </a:solidFill>
            <a:ln>
              <a:noFill/>
            </a:ln>
            <a:effectLst/>
          </c:spPr>
          <c:invertIfNegative val="0"/>
          <c:cat>
            <c:strRef>
              <c:f>Tabelle1!$A$2:$A$8</c:f>
              <c:strCache>
                <c:ptCount val="7"/>
                <c:pt idx="0">
                  <c:v>bis zu 0,1</c:v>
                </c:pt>
                <c:pt idx="1">
                  <c:v>&gt; 0,1 - 0,25</c:v>
                </c:pt>
                <c:pt idx="2">
                  <c:v>&gt; 0,25 - 0,5</c:v>
                </c:pt>
                <c:pt idx="3">
                  <c:v>&gt; 0,5 - 5</c:v>
                </c:pt>
                <c:pt idx="4">
                  <c:v>&gt; 5,0 - 25,0</c:v>
                </c:pt>
                <c:pt idx="5">
                  <c:v>&gt; 25,0 - 50,0</c:v>
                </c:pt>
                <c:pt idx="6">
                  <c:v>&gt; 50</c:v>
                </c:pt>
              </c:strCache>
            </c:strRef>
          </c:cat>
          <c:val>
            <c:numRef>
              <c:f>Tabelle1!$B$2:$B$8</c:f>
              <c:numCache>
                <c:formatCode>General</c:formatCode>
                <c:ptCount val="7"/>
                <c:pt idx="0">
                  <c:v>5880</c:v>
                </c:pt>
                <c:pt idx="1">
                  <c:v>4730</c:v>
                </c:pt>
                <c:pt idx="2">
                  <c:v>3680</c:v>
                </c:pt>
                <c:pt idx="3">
                  <c:v>6350</c:v>
                </c:pt>
                <c:pt idx="4">
                  <c:v>890</c:v>
                </c:pt>
                <c:pt idx="5">
                  <c:v>110</c:v>
                </c:pt>
                <c:pt idx="6">
                  <c:v>60</c:v>
                </c:pt>
              </c:numCache>
            </c:numRef>
          </c:val>
          <c:extLst xmlns:c16r2="http://schemas.microsoft.com/office/drawing/2015/06/chart">
            <c:ext xmlns:c16="http://schemas.microsoft.com/office/drawing/2014/chart" uri="{C3380CC4-5D6E-409C-BE32-E72D297353CC}">
              <c16:uniqueId val="{00000000-1B8B-49BA-B6AC-299F11451F5A}"/>
            </c:ext>
          </c:extLst>
        </c:ser>
        <c:dLbls>
          <c:showLegendKey val="0"/>
          <c:showVal val="0"/>
          <c:showCatName val="0"/>
          <c:showSerName val="0"/>
          <c:showPercent val="0"/>
          <c:showBubbleSize val="0"/>
        </c:dLbls>
        <c:gapWidth val="219"/>
        <c:overlap val="-27"/>
        <c:axId val="51230976"/>
        <c:axId val="51380224"/>
      </c:barChart>
      <c:catAx>
        <c:axId val="51230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1380224"/>
        <c:crosses val="autoZero"/>
        <c:auto val="1"/>
        <c:lblAlgn val="ctr"/>
        <c:lblOffset val="100"/>
        <c:noMultiLvlLbl val="0"/>
      </c:catAx>
      <c:valAx>
        <c:axId val="513802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12309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Anzahl</a:t>
            </a:r>
            <a:r>
              <a:rPr lang="en-US" sz="1800" baseline="0" dirty="0"/>
              <a:t> Insolvenzen in Deutschland im Jahr 2016 nach Unternehmensalter</a:t>
            </a:r>
            <a:endParaRPr lang="en-US" sz="1800" dirty="0"/>
          </a:p>
        </c:rich>
      </c:tx>
      <c:overlay val="0"/>
      <c:spPr>
        <a:noFill/>
        <a:ln>
          <a:noFill/>
        </a:ln>
        <a:effectLst/>
      </c:spPr>
    </c:title>
    <c:autoTitleDeleted val="0"/>
    <c:plotArea>
      <c:layout/>
      <c:barChart>
        <c:barDir val="col"/>
        <c:grouping val="clustered"/>
        <c:varyColors val="0"/>
        <c:ser>
          <c:idx val="0"/>
          <c:order val="0"/>
          <c:tx>
            <c:strRef>
              <c:f>Tabelle1!$B$1</c:f>
              <c:strCache>
                <c:ptCount val="1"/>
                <c:pt idx="0">
                  <c:v>Anteil der Insolvenzen</c:v>
                </c:pt>
              </c:strCache>
            </c:strRef>
          </c:tx>
          <c:spPr>
            <a:solidFill>
              <a:srgbClr val="E53292"/>
            </a:solidFill>
            <a:ln>
              <a:noFill/>
            </a:ln>
            <a:effectLst/>
          </c:spPr>
          <c:invertIfNegative val="0"/>
          <c:cat>
            <c:strRef>
              <c:f>Tabelle1!$A$2:$A$4</c:f>
              <c:strCache>
                <c:ptCount val="3"/>
                <c:pt idx="0">
                  <c:v>bis zu 10 Jahre</c:v>
                </c:pt>
                <c:pt idx="1">
                  <c:v>11 - 20 Jahre</c:v>
                </c:pt>
                <c:pt idx="2">
                  <c:v>über 20 Jahre</c:v>
                </c:pt>
              </c:strCache>
            </c:strRef>
          </c:cat>
          <c:val>
            <c:numRef>
              <c:f>Tabelle1!$B$2:$B$4</c:f>
              <c:numCache>
                <c:formatCode>General</c:formatCode>
                <c:ptCount val="3"/>
                <c:pt idx="0">
                  <c:v>58.7</c:v>
                </c:pt>
                <c:pt idx="1">
                  <c:v>24.9</c:v>
                </c:pt>
                <c:pt idx="2">
                  <c:v>16.399999999999999</c:v>
                </c:pt>
              </c:numCache>
            </c:numRef>
          </c:val>
          <c:extLst xmlns:c16r2="http://schemas.microsoft.com/office/drawing/2015/06/chart">
            <c:ext xmlns:c16="http://schemas.microsoft.com/office/drawing/2014/chart" uri="{C3380CC4-5D6E-409C-BE32-E72D297353CC}">
              <c16:uniqueId val="{00000000-1B8B-49BA-B6AC-299F11451F5A}"/>
            </c:ext>
          </c:extLst>
        </c:ser>
        <c:ser>
          <c:idx val="1"/>
          <c:order val="1"/>
          <c:tx>
            <c:strRef>
              <c:f>Tabelle1!$C$1</c:f>
              <c:strCache>
                <c:ptCount val="1"/>
                <c:pt idx="0">
                  <c:v>Anteil der Firmenbevölkerung</c:v>
                </c:pt>
              </c:strCache>
            </c:strRef>
          </c:tx>
          <c:spPr>
            <a:solidFill>
              <a:srgbClr val="29B3E8"/>
            </a:solidFill>
            <a:ln>
              <a:noFill/>
            </a:ln>
            <a:effectLst/>
          </c:spPr>
          <c:invertIfNegative val="0"/>
          <c:cat>
            <c:strRef>
              <c:f>Tabelle1!$A$2:$A$4</c:f>
              <c:strCache>
                <c:ptCount val="3"/>
                <c:pt idx="0">
                  <c:v>bis zu 10 Jahren</c:v>
                </c:pt>
                <c:pt idx="1">
                  <c:v>11 - 20 Jahre</c:v>
                </c:pt>
                <c:pt idx="2">
                  <c:v>über 20 Jahre</c:v>
                </c:pt>
              </c:strCache>
            </c:strRef>
          </c:cat>
          <c:val>
            <c:numRef>
              <c:f>Tabelle1!$C$2:$C$4</c:f>
              <c:numCache>
                <c:formatCode>General</c:formatCode>
                <c:ptCount val="3"/>
                <c:pt idx="0">
                  <c:v>34.200000000000003</c:v>
                </c:pt>
                <c:pt idx="1">
                  <c:v>28.8</c:v>
                </c:pt>
                <c:pt idx="2">
                  <c:v>37</c:v>
                </c:pt>
              </c:numCache>
            </c:numRef>
          </c:val>
          <c:extLst xmlns:c16r2="http://schemas.microsoft.com/office/drawing/2015/06/chart">
            <c:ext xmlns:c16="http://schemas.microsoft.com/office/drawing/2014/chart" uri="{C3380CC4-5D6E-409C-BE32-E72D297353CC}">
              <c16:uniqueId val="{00000000-BB1E-4632-B5CA-4B080427BB8D}"/>
            </c:ext>
          </c:extLst>
        </c:ser>
        <c:dLbls>
          <c:showLegendKey val="0"/>
          <c:showVal val="0"/>
          <c:showCatName val="0"/>
          <c:showSerName val="0"/>
          <c:showPercent val="0"/>
          <c:showBubbleSize val="0"/>
        </c:dLbls>
        <c:gapWidth val="219"/>
        <c:axId val="51443200"/>
        <c:axId val="51444736"/>
      </c:barChart>
      <c:catAx>
        <c:axId val="51443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1444736"/>
        <c:crosses val="autoZero"/>
        <c:auto val="1"/>
        <c:lblAlgn val="ctr"/>
        <c:lblOffset val="100"/>
        <c:noMultiLvlLbl val="0"/>
      </c:catAx>
      <c:valAx>
        <c:axId val="514447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14432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1" dirty="0"/>
              <a:t>Anzahl</a:t>
            </a:r>
            <a:r>
              <a:rPr lang="en-US" sz="1800" b="1" baseline="0" dirty="0"/>
              <a:t> Insolvenzen in Deutschland im Jahr 2016 nach Wirtschaftszweigen </a:t>
            </a:r>
          </a:p>
          <a:p>
            <a:pPr>
              <a:defRPr sz="1800" b="0" i="0" u="none" strike="noStrike" kern="1200" spc="0" baseline="0">
                <a:solidFill>
                  <a:schemeClr val="tx1">
                    <a:lumMod val="65000"/>
                    <a:lumOff val="35000"/>
                  </a:schemeClr>
                </a:solidFill>
                <a:latin typeface="+mn-lt"/>
                <a:ea typeface="+mn-ea"/>
                <a:cs typeface="+mn-cs"/>
              </a:defRPr>
            </a:pPr>
            <a:r>
              <a:rPr lang="en-US" sz="1800" b="1" baseline="0" dirty="0"/>
              <a:t>(Top Ten)</a:t>
            </a:r>
            <a:endParaRPr lang="en-US" sz="1800" b="1" dirty="0"/>
          </a:p>
        </c:rich>
      </c:tx>
      <c:layout>
        <c:manualLayout>
          <c:xMode val="edge"/>
          <c:yMode val="edge"/>
          <c:x val="0.10687539862188379"/>
          <c:y val="0"/>
        </c:manualLayout>
      </c:layout>
      <c:overlay val="0"/>
      <c:spPr>
        <a:noFill/>
        <a:ln>
          <a:noFill/>
        </a:ln>
        <a:effectLst/>
      </c:spPr>
    </c:title>
    <c:autoTitleDeleted val="0"/>
    <c:plotArea>
      <c:layout/>
      <c:barChart>
        <c:barDir val="bar"/>
        <c:grouping val="clustered"/>
        <c:varyColors val="0"/>
        <c:ser>
          <c:idx val="0"/>
          <c:order val="0"/>
          <c:tx>
            <c:strRef>
              <c:f>Tabelle1!$B$1</c:f>
              <c:strCache>
                <c:ptCount val="1"/>
                <c:pt idx="0">
                  <c:v>Number of Insolvencies per 10.000 companies</c:v>
                </c:pt>
              </c:strCache>
            </c:strRef>
          </c:tx>
          <c:spPr>
            <a:solidFill>
              <a:srgbClr val="E53292"/>
            </a:solidFill>
            <a:ln>
              <a:noFill/>
            </a:ln>
            <a:effectLst/>
          </c:spPr>
          <c:invertIfNegative val="0"/>
          <c:cat>
            <c:strRef>
              <c:f>Tabelle1!$A$2:$A$11</c:f>
              <c:strCache>
                <c:ptCount val="10"/>
                <c:pt idx="0">
                  <c:v>Umzugsunternehmen</c:v>
                </c:pt>
                <c:pt idx="1">
                  <c:v>Bars</c:v>
                </c:pt>
                <c:pt idx="2">
                  <c:v>Post-, Kurier- und Expressdienste</c:v>
                </c:pt>
                <c:pt idx="3">
                  <c:v>Detektiv-Agenturen</c:v>
                </c:pt>
                <c:pt idx="4">
                  <c:v>Produktion von Drahtwaren, Ketten und Federn</c:v>
                </c:pt>
                <c:pt idx="5">
                  <c:v>Abrissarbeiten</c:v>
                </c:pt>
                <c:pt idx="6">
                  <c:v>Restaurants, Gasthöfe, Imbissstuben, Cafés, Eisdielen usw.</c:v>
                </c:pt>
                <c:pt idx="7">
                  <c:v>Spezialreinigung von Gebäuden und Maschinen</c:v>
                </c:pt>
                <c:pt idx="8">
                  <c:v>Diskotheken und Tanzlokale</c:v>
                </c:pt>
                <c:pt idx="9">
                  <c:v>Isolierung gegen Kälte, Wärme, Schall und Vibration</c:v>
                </c:pt>
              </c:strCache>
            </c:strRef>
          </c:cat>
          <c:val>
            <c:numRef>
              <c:f>Tabelle1!$B$2:$B$11</c:f>
              <c:numCache>
                <c:formatCode>General</c:formatCode>
                <c:ptCount val="10"/>
                <c:pt idx="0">
                  <c:v>524</c:v>
                </c:pt>
                <c:pt idx="1">
                  <c:v>508</c:v>
                </c:pt>
                <c:pt idx="2">
                  <c:v>495</c:v>
                </c:pt>
                <c:pt idx="3">
                  <c:v>473</c:v>
                </c:pt>
                <c:pt idx="4">
                  <c:v>439</c:v>
                </c:pt>
                <c:pt idx="5">
                  <c:v>433</c:v>
                </c:pt>
                <c:pt idx="6">
                  <c:v>430</c:v>
                </c:pt>
                <c:pt idx="7">
                  <c:v>418</c:v>
                </c:pt>
                <c:pt idx="8">
                  <c:v>417</c:v>
                </c:pt>
                <c:pt idx="9">
                  <c:v>381</c:v>
                </c:pt>
              </c:numCache>
            </c:numRef>
          </c:val>
          <c:extLst xmlns:c16r2="http://schemas.microsoft.com/office/drawing/2015/06/chart">
            <c:ext xmlns:c16="http://schemas.microsoft.com/office/drawing/2014/chart" uri="{C3380CC4-5D6E-409C-BE32-E72D297353CC}">
              <c16:uniqueId val="{00000000-1B8B-49BA-B6AC-299F11451F5A}"/>
            </c:ext>
          </c:extLst>
        </c:ser>
        <c:dLbls>
          <c:showLegendKey val="0"/>
          <c:showVal val="0"/>
          <c:showCatName val="0"/>
          <c:showSerName val="0"/>
          <c:showPercent val="0"/>
          <c:showBubbleSize val="0"/>
        </c:dLbls>
        <c:gapWidth val="219"/>
        <c:axId val="152172800"/>
        <c:axId val="153575424"/>
      </c:barChart>
      <c:catAx>
        <c:axId val="1521728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3575424"/>
        <c:crosses val="autoZero"/>
        <c:auto val="1"/>
        <c:lblAlgn val="ctr"/>
        <c:lblOffset val="100"/>
        <c:noMultiLvlLbl val="0"/>
      </c:catAx>
      <c:valAx>
        <c:axId val="1535754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21728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Identifizierbarkeit von Krisen</a:t>
            </a:r>
          </a:p>
        </c:rich>
      </c:tx>
      <c:overlay val="0"/>
      <c:spPr>
        <a:noFill/>
        <a:ln>
          <a:noFill/>
        </a:ln>
        <a:effectLst/>
      </c:spPr>
    </c:title>
    <c:autoTitleDeleted val="0"/>
    <c:plotArea>
      <c:layout/>
      <c:barChart>
        <c:barDir val="col"/>
        <c:grouping val="clustered"/>
        <c:varyColors val="0"/>
        <c:ser>
          <c:idx val="0"/>
          <c:order val="0"/>
          <c:tx>
            <c:strRef>
              <c:f>Tabelle1!$B$1</c:f>
              <c:strCache>
                <c:ptCount val="1"/>
                <c:pt idx="0">
                  <c:v>Umsatz in Mio. EUR</c:v>
                </c:pt>
              </c:strCache>
            </c:strRef>
          </c:tx>
          <c:spPr>
            <a:solidFill>
              <a:srgbClr val="29B3E8"/>
            </a:solidFill>
            <a:ln>
              <a:noFill/>
            </a:ln>
            <a:effectLst/>
          </c:spPr>
          <c:invertIfNegative val="0"/>
          <c:cat>
            <c:strRef>
              <c:f>Tabelle1!$A$2:$A$8</c:f>
              <c:strCache>
                <c:ptCount val="6"/>
                <c:pt idx="0">
                  <c:v>5+ Jahre</c:v>
                </c:pt>
                <c:pt idx="1">
                  <c:v>4 Jahre</c:v>
                </c:pt>
                <c:pt idx="2">
                  <c:v>3 Jahre</c:v>
                </c:pt>
                <c:pt idx="3">
                  <c:v>2 Jahre</c:v>
                </c:pt>
                <c:pt idx="4">
                  <c:v>1 Jahr</c:v>
                </c:pt>
                <c:pt idx="5">
                  <c:v>0</c:v>
                </c:pt>
              </c:strCache>
            </c:strRef>
          </c:cat>
          <c:val>
            <c:numRef>
              <c:f>Tabelle1!$B$2:$B$8</c:f>
              <c:numCache>
                <c:formatCode>General</c:formatCode>
                <c:ptCount val="7"/>
                <c:pt idx="0">
                  <c:v>28</c:v>
                </c:pt>
                <c:pt idx="1">
                  <c:v>43</c:v>
                </c:pt>
                <c:pt idx="2">
                  <c:v>63</c:v>
                </c:pt>
                <c:pt idx="3">
                  <c:v>91</c:v>
                </c:pt>
                <c:pt idx="4">
                  <c:v>100</c:v>
                </c:pt>
              </c:numCache>
            </c:numRef>
          </c:val>
          <c:extLst xmlns:c16r2="http://schemas.microsoft.com/office/drawing/2015/06/chart">
            <c:ext xmlns:c16="http://schemas.microsoft.com/office/drawing/2014/chart" uri="{C3380CC4-5D6E-409C-BE32-E72D297353CC}">
              <c16:uniqueId val="{00000000-1B8B-49BA-B6AC-299F11451F5A}"/>
            </c:ext>
          </c:extLst>
        </c:ser>
        <c:dLbls>
          <c:showLegendKey val="0"/>
          <c:showVal val="0"/>
          <c:showCatName val="0"/>
          <c:showSerName val="0"/>
          <c:showPercent val="0"/>
          <c:showBubbleSize val="0"/>
        </c:dLbls>
        <c:gapWidth val="219"/>
        <c:overlap val="-27"/>
        <c:axId val="163430400"/>
        <c:axId val="163431936"/>
      </c:barChart>
      <c:catAx>
        <c:axId val="163430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63431936"/>
        <c:crosses val="autoZero"/>
        <c:auto val="1"/>
        <c:lblAlgn val="ctr"/>
        <c:lblOffset val="100"/>
        <c:noMultiLvlLbl val="0"/>
      </c:catAx>
      <c:valAx>
        <c:axId val="1634319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634304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02919" cy="341064"/>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5624596" y="1"/>
            <a:ext cx="4302919" cy="341064"/>
          </a:xfrm>
          <a:prstGeom prst="rect">
            <a:avLst/>
          </a:prstGeom>
        </p:spPr>
        <p:txBody>
          <a:bodyPr vert="horz" lIns="91440" tIns="45720" rIns="91440" bIns="45720" rtlCol="0"/>
          <a:lstStyle>
            <a:lvl1pPr algn="r">
              <a:defRPr sz="1200"/>
            </a:lvl1pPr>
          </a:lstStyle>
          <a:p>
            <a:fld id="{F7A5D488-EE37-CC46-A31F-D42BB591ED34}" type="datetimeFigureOut">
              <a:rPr lang="x-none" smtClean="0"/>
              <a:t>21/04/2022</a:t>
            </a:fld>
            <a:endParaRPr lang="x-none"/>
          </a:p>
        </p:txBody>
      </p:sp>
      <p:sp>
        <p:nvSpPr>
          <p:cNvPr id="4" name="Slide Image Placeholder 3"/>
          <p:cNvSpPr>
            <a:spLocks noGrp="1" noRot="1" noChangeAspect="1"/>
          </p:cNvSpPr>
          <p:nvPr>
            <p:ph type="sldImg" idx="2"/>
          </p:nvPr>
        </p:nvSpPr>
        <p:spPr>
          <a:xfrm>
            <a:off x="2925763" y="849313"/>
            <a:ext cx="4078287" cy="2293937"/>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992982" y="3271381"/>
            <a:ext cx="7943850" cy="2676585"/>
          </a:xfrm>
          <a:prstGeom prst="rect">
            <a:avLst/>
          </a:prstGeom>
        </p:spPr>
        <p:txBody>
          <a:bodyPr vert="horz" lIns="91440" tIns="45720" rIns="91440" bIns="45720" rtlCol="0"/>
          <a:lstStyle/>
          <a:p>
            <a:pPr lvl="0"/>
            <a:r>
              <a:rPr lang="en-GB"/>
              <a:t>Klicken Sie auf , um Master-Textstile zu bearbeiten</a:t>
            </a:r>
          </a:p>
          <a:p>
            <a:pPr lvl="1"/>
            <a:r>
              <a:rPr lang="en-GB"/>
              <a:t>Zweite Ebene</a:t>
            </a:r>
          </a:p>
          <a:p>
            <a:pPr lvl="2"/>
            <a:r>
              <a:rPr lang="en-GB"/>
              <a:t>Dritte Ebene</a:t>
            </a:r>
          </a:p>
          <a:p>
            <a:pPr lvl="3"/>
            <a:r>
              <a:rPr lang="en-GB"/>
              <a:t>Vierte Ebene</a:t>
            </a:r>
          </a:p>
          <a:p>
            <a:pPr lvl="4"/>
            <a:r>
              <a:rPr lang="en-GB"/>
              <a:t>Fünfte Ebene </a:t>
            </a:r>
            <a:endParaRPr lang="x-none"/>
          </a:p>
        </p:txBody>
      </p:sp>
      <p:sp>
        <p:nvSpPr>
          <p:cNvPr id="6" name="Footer Placeholder 5"/>
          <p:cNvSpPr>
            <a:spLocks noGrp="1"/>
          </p:cNvSpPr>
          <p:nvPr>
            <p:ph type="ftr" sz="quarter" idx="4"/>
          </p:nvPr>
        </p:nvSpPr>
        <p:spPr>
          <a:xfrm>
            <a:off x="0" y="6456612"/>
            <a:ext cx="4302919" cy="341063"/>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5624596" y="6456612"/>
            <a:ext cx="4302919" cy="341063"/>
          </a:xfrm>
          <a:prstGeom prst="rect">
            <a:avLst/>
          </a:prstGeom>
        </p:spPr>
        <p:txBody>
          <a:bodyPr vert="horz" lIns="91440" tIns="45720" rIns="91440" bIns="45720" rtlCol="0" anchor="b"/>
          <a:lstStyle>
            <a:lvl1pPr algn="r">
              <a:defRPr sz="1200"/>
            </a:lvl1pPr>
          </a:lstStyle>
          <a:p>
            <a:fld id="{F1E38DE7-A09D-934A-B951-FC1196F25BFE}" type="slidenum">
              <a:rPr lang="x-none" smtClean="0"/>
              <a:t>‹#›</a:t>
            </a:fld>
            <a:endParaRPr lang="x-none"/>
          </a:p>
        </p:txBody>
      </p:sp>
    </p:spTree>
    <p:extLst>
      <p:ext uri="{BB962C8B-B14F-4D97-AF65-F5344CB8AC3E}">
        <p14:creationId xmlns:p14="http://schemas.microsoft.com/office/powerpoint/2010/main" val="160468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a:t>
            </a:fld>
            <a:endParaRPr lang="en-GB" dirty="0"/>
          </a:p>
        </p:txBody>
      </p:sp>
    </p:spTree>
    <p:extLst>
      <p:ext uri="{BB962C8B-B14F-4D97-AF65-F5344CB8AC3E}">
        <p14:creationId xmlns:p14="http://schemas.microsoft.com/office/powerpoint/2010/main" val="2656413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19</a:t>
            </a:fld>
            <a:endParaRPr lang="en-GB" dirty="0"/>
          </a:p>
        </p:txBody>
      </p:sp>
    </p:spTree>
    <p:extLst>
      <p:ext uri="{BB962C8B-B14F-4D97-AF65-F5344CB8AC3E}">
        <p14:creationId xmlns:p14="http://schemas.microsoft.com/office/powerpoint/2010/main" val="2649569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21</a:t>
            </a:fld>
            <a:endParaRPr lang="en-GB" dirty="0"/>
          </a:p>
        </p:txBody>
      </p:sp>
    </p:spTree>
    <p:extLst>
      <p:ext uri="{BB962C8B-B14F-4D97-AF65-F5344CB8AC3E}">
        <p14:creationId xmlns:p14="http://schemas.microsoft.com/office/powerpoint/2010/main" val="14543444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23</a:t>
            </a:fld>
            <a:endParaRPr lang="en-GB" dirty="0"/>
          </a:p>
        </p:txBody>
      </p:sp>
    </p:spTree>
    <p:extLst>
      <p:ext uri="{BB962C8B-B14F-4D97-AF65-F5344CB8AC3E}">
        <p14:creationId xmlns:p14="http://schemas.microsoft.com/office/powerpoint/2010/main" val="2849815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68312D77-9186-46F9-9D74-D9FF47C81047}" type="slidenum">
              <a:rPr lang="en-GB" smtClean="0"/>
              <a:t>24</a:t>
            </a:fld>
            <a:endParaRPr lang="en-GB" dirty="0"/>
          </a:p>
        </p:txBody>
      </p:sp>
    </p:spTree>
    <p:extLst>
      <p:ext uri="{BB962C8B-B14F-4D97-AF65-F5344CB8AC3E}">
        <p14:creationId xmlns:p14="http://schemas.microsoft.com/office/powerpoint/2010/main" val="1890462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68312D77-9186-46F9-9D74-D9FF47C81047}" type="slidenum">
              <a:rPr lang="en-GB" smtClean="0"/>
              <a:t>25</a:t>
            </a:fld>
            <a:endParaRPr lang="en-GB" dirty="0"/>
          </a:p>
        </p:txBody>
      </p:sp>
    </p:spTree>
    <p:extLst>
      <p:ext uri="{BB962C8B-B14F-4D97-AF65-F5344CB8AC3E}">
        <p14:creationId xmlns:p14="http://schemas.microsoft.com/office/powerpoint/2010/main" val="32791761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68312D77-9186-46F9-9D74-D9FF47C81047}" type="slidenum">
              <a:rPr lang="en-GB" smtClean="0"/>
              <a:t>26</a:t>
            </a:fld>
            <a:endParaRPr lang="en-GB" dirty="0"/>
          </a:p>
        </p:txBody>
      </p:sp>
    </p:spTree>
    <p:extLst>
      <p:ext uri="{BB962C8B-B14F-4D97-AF65-F5344CB8AC3E}">
        <p14:creationId xmlns:p14="http://schemas.microsoft.com/office/powerpoint/2010/main" val="31088185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68312D77-9186-46F9-9D74-D9FF47C81047}" type="slidenum">
              <a:rPr lang="en-GB" smtClean="0"/>
              <a:t>27</a:t>
            </a:fld>
            <a:endParaRPr lang="en-GB" dirty="0"/>
          </a:p>
        </p:txBody>
      </p:sp>
    </p:spTree>
    <p:extLst>
      <p:ext uri="{BB962C8B-B14F-4D97-AF65-F5344CB8AC3E}">
        <p14:creationId xmlns:p14="http://schemas.microsoft.com/office/powerpoint/2010/main" val="2739272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29</a:t>
            </a:fld>
            <a:endParaRPr lang="en-GB" dirty="0"/>
          </a:p>
        </p:txBody>
      </p:sp>
    </p:spTree>
    <p:extLst>
      <p:ext uri="{BB962C8B-B14F-4D97-AF65-F5344CB8AC3E}">
        <p14:creationId xmlns:p14="http://schemas.microsoft.com/office/powerpoint/2010/main" val="33231060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30</a:t>
            </a:fld>
            <a:endParaRPr lang="en-GB" dirty="0"/>
          </a:p>
        </p:txBody>
      </p:sp>
    </p:spTree>
    <p:extLst>
      <p:ext uri="{BB962C8B-B14F-4D97-AF65-F5344CB8AC3E}">
        <p14:creationId xmlns:p14="http://schemas.microsoft.com/office/powerpoint/2010/main" val="26359036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31</a:t>
            </a:fld>
            <a:endParaRPr lang="en-GB" dirty="0"/>
          </a:p>
        </p:txBody>
      </p:sp>
    </p:spTree>
    <p:extLst>
      <p:ext uri="{BB962C8B-B14F-4D97-AF65-F5344CB8AC3E}">
        <p14:creationId xmlns:p14="http://schemas.microsoft.com/office/powerpoint/2010/main" val="3934870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a:t>
            </a:fld>
            <a:endParaRPr lang="en-GB" dirty="0"/>
          </a:p>
        </p:txBody>
      </p:sp>
    </p:spTree>
    <p:extLst>
      <p:ext uri="{BB962C8B-B14F-4D97-AF65-F5344CB8AC3E}">
        <p14:creationId xmlns:p14="http://schemas.microsoft.com/office/powerpoint/2010/main" val="30071057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32</a:t>
            </a:fld>
            <a:endParaRPr lang="en-GB" dirty="0"/>
          </a:p>
        </p:txBody>
      </p:sp>
    </p:spTree>
    <p:extLst>
      <p:ext uri="{BB962C8B-B14F-4D97-AF65-F5344CB8AC3E}">
        <p14:creationId xmlns:p14="http://schemas.microsoft.com/office/powerpoint/2010/main" val="21196566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33</a:t>
            </a:fld>
            <a:endParaRPr lang="en-GB" dirty="0"/>
          </a:p>
        </p:txBody>
      </p:sp>
    </p:spTree>
    <p:extLst>
      <p:ext uri="{BB962C8B-B14F-4D97-AF65-F5344CB8AC3E}">
        <p14:creationId xmlns:p14="http://schemas.microsoft.com/office/powerpoint/2010/main" val="40687321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34</a:t>
            </a:fld>
            <a:endParaRPr lang="en-GB" dirty="0"/>
          </a:p>
        </p:txBody>
      </p:sp>
    </p:spTree>
    <p:extLst>
      <p:ext uri="{BB962C8B-B14F-4D97-AF65-F5344CB8AC3E}">
        <p14:creationId xmlns:p14="http://schemas.microsoft.com/office/powerpoint/2010/main" val="573603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35</a:t>
            </a:fld>
            <a:endParaRPr lang="en-GB" dirty="0"/>
          </a:p>
        </p:txBody>
      </p:sp>
    </p:spTree>
    <p:extLst>
      <p:ext uri="{BB962C8B-B14F-4D97-AF65-F5344CB8AC3E}">
        <p14:creationId xmlns:p14="http://schemas.microsoft.com/office/powerpoint/2010/main" val="24358608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36</a:t>
            </a:fld>
            <a:endParaRPr lang="en-GB" dirty="0"/>
          </a:p>
        </p:txBody>
      </p:sp>
    </p:spTree>
    <p:extLst>
      <p:ext uri="{BB962C8B-B14F-4D97-AF65-F5344CB8AC3E}">
        <p14:creationId xmlns:p14="http://schemas.microsoft.com/office/powerpoint/2010/main" val="41127695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37</a:t>
            </a:fld>
            <a:endParaRPr lang="en-GB" dirty="0"/>
          </a:p>
        </p:txBody>
      </p:sp>
    </p:spTree>
    <p:extLst>
      <p:ext uri="{BB962C8B-B14F-4D97-AF65-F5344CB8AC3E}">
        <p14:creationId xmlns:p14="http://schemas.microsoft.com/office/powerpoint/2010/main" val="3618732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38</a:t>
            </a:fld>
            <a:endParaRPr lang="en-GB" dirty="0"/>
          </a:p>
        </p:txBody>
      </p:sp>
    </p:spTree>
    <p:extLst>
      <p:ext uri="{BB962C8B-B14F-4D97-AF65-F5344CB8AC3E}">
        <p14:creationId xmlns:p14="http://schemas.microsoft.com/office/powerpoint/2010/main" val="36579367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39</a:t>
            </a:fld>
            <a:endParaRPr lang="en-GB" dirty="0"/>
          </a:p>
        </p:txBody>
      </p:sp>
    </p:spTree>
    <p:extLst>
      <p:ext uri="{BB962C8B-B14F-4D97-AF65-F5344CB8AC3E}">
        <p14:creationId xmlns:p14="http://schemas.microsoft.com/office/powerpoint/2010/main" val="39375030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40</a:t>
            </a:fld>
            <a:endParaRPr lang="en-GB" dirty="0"/>
          </a:p>
        </p:txBody>
      </p:sp>
    </p:spTree>
    <p:extLst>
      <p:ext uri="{BB962C8B-B14F-4D97-AF65-F5344CB8AC3E}">
        <p14:creationId xmlns:p14="http://schemas.microsoft.com/office/powerpoint/2010/main" val="385414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4</a:t>
            </a:fld>
            <a:endParaRPr lang="en-GB" dirty="0"/>
          </a:p>
        </p:txBody>
      </p:sp>
    </p:spTree>
    <p:extLst>
      <p:ext uri="{BB962C8B-B14F-4D97-AF65-F5344CB8AC3E}">
        <p14:creationId xmlns:p14="http://schemas.microsoft.com/office/powerpoint/2010/main" val="1312184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5</a:t>
            </a:fld>
            <a:endParaRPr lang="en-GB" dirty="0"/>
          </a:p>
        </p:txBody>
      </p:sp>
    </p:spTree>
    <p:extLst>
      <p:ext uri="{BB962C8B-B14F-4D97-AF65-F5344CB8AC3E}">
        <p14:creationId xmlns:p14="http://schemas.microsoft.com/office/powerpoint/2010/main" val="3292606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6</a:t>
            </a:fld>
            <a:endParaRPr lang="en-GB" dirty="0"/>
          </a:p>
        </p:txBody>
      </p:sp>
    </p:spTree>
    <p:extLst>
      <p:ext uri="{BB962C8B-B14F-4D97-AF65-F5344CB8AC3E}">
        <p14:creationId xmlns:p14="http://schemas.microsoft.com/office/powerpoint/2010/main" val="2088078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8</a:t>
            </a:fld>
            <a:endParaRPr lang="en-GB" dirty="0"/>
          </a:p>
        </p:txBody>
      </p:sp>
    </p:spTree>
    <p:extLst>
      <p:ext uri="{BB962C8B-B14F-4D97-AF65-F5344CB8AC3E}">
        <p14:creationId xmlns:p14="http://schemas.microsoft.com/office/powerpoint/2010/main" val="2780054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12</a:t>
            </a:fld>
            <a:endParaRPr lang="en-GB" dirty="0"/>
          </a:p>
        </p:txBody>
      </p:sp>
    </p:spTree>
    <p:extLst>
      <p:ext uri="{BB962C8B-B14F-4D97-AF65-F5344CB8AC3E}">
        <p14:creationId xmlns:p14="http://schemas.microsoft.com/office/powerpoint/2010/main" val="1084873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17</a:t>
            </a:fld>
            <a:endParaRPr lang="en-GB" dirty="0"/>
          </a:p>
        </p:txBody>
      </p:sp>
    </p:spTree>
    <p:extLst>
      <p:ext uri="{BB962C8B-B14F-4D97-AF65-F5344CB8AC3E}">
        <p14:creationId xmlns:p14="http://schemas.microsoft.com/office/powerpoint/2010/main" val="2820940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18</a:t>
            </a:fld>
            <a:endParaRPr lang="en-GB" dirty="0"/>
          </a:p>
        </p:txBody>
      </p:sp>
    </p:spTree>
    <p:extLst>
      <p:ext uri="{BB962C8B-B14F-4D97-AF65-F5344CB8AC3E}">
        <p14:creationId xmlns:p14="http://schemas.microsoft.com/office/powerpoint/2010/main" val="1448824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DFC340-CFC0-6A4C-8739-7D4FA9DA005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x-none"/>
          </a:p>
        </p:txBody>
      </p:sp>
      <p:sp>
        <p:nvSpPr>
          <p:cNvPr id="3" name="Subtitle 2">
            <a:extLst>
              <a:ext uri="{FF2B5EF4-FFF2-40B4-BE49-F238E27FC236}">
                <a16:creationId xmlns:a16="http://schemas.microsoft.com/office/drawing/2014/main" xmlns="" id="{D613CCAE-13AB-6842-B47D-76BE65EB51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x-none"/>
          </a:p>
        </p:txBody>
      </p:sp>
      <p:sp>
        <p:nvSpPr>
          <p:cNvPr id="4" name="Date Placeholder 3">
            <a:extLst>
              <a:ext uri="{FF2B5EF4-FFF2-40B4-BE49-F238E27FC236}">
                <a16:creationId xmlns:a16="http://schemas.microsoft.com/office/drawing/2014/main" xmlns="" id="{2945ADC5-98F3-A642-A230-0718603F2124}"/>
              </a:ext>
            </a:extLst>
          </p:cNvPr>
          <p:cNvSpPr>
            <a:spLocks noGrp="1"/>
          </p:cNvSpPr>
          <p:nvPr>
            <p:ph type="dt" sz="half" idx="10"/>
          </p:nvPr>
        </p:nvSpPr>
        <p:spPr/>
        <p:txBody>
          <a:bodyPr/>
          <a:lstStyle/>
          <a:p>
            <a:fld id="{8134D890-2035-D843-B634-5C9AF6FB69B0}" type="datetimeFigureOut">
              <a:rPr lang="x-none" smtClean="0"/>
              <a:t>21/04/2022</a:t>
            </a:fld>
            <a:endParaRPr lang="x-none"/>
          </a:p>
        </p:txBody>
      </p:sp>
      <p:sp>
        <p:nvSpPr>
          <p:cNvPr id="5" name="Footer Placeholder 4">
            <a:extLst>
              <a:ext uri="{FF2B5EF4-FFF2-40B4-BE49-F238E27FC236}">
                <a16:creationId xmlns:a16="http://schemas.microsoft.com/office/drawing/2014/main" xmlns="" id="{72675CD4-30E5-CF49-8842-60F4A2315B83}"/>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186FCA30-F267-7349-9909-8F3428830F55}"/>
              </a:ext>
            </a:extLst>
          </p:cNvPr>
          <p:cNvSpPr>
            <a:spLocks noGrp="1"/>
          </p:cNvSpPr>
          <p:nvPr>
            <p:ph type="sldNum" sz="quarter" idx="12"/>
          </p:nvPr>
        </p:nvSpPr>
        <p:spPr/>
        <p:txBody>
          <a:bodyPr/>
          <a:lstStyle/>
          <a:p>
            <a:fld id="{C405E084-90C3-BD4F-804B-4590A0A4DA41}" type="slidenum">
              <a:rPr lang="x-none" smtClean="0"/>
              <a:t>‹#›</a:t>
            </a:fld>
            <a:endParaRPr lang="x-none"/>
          </a:p>
        </p:txBody>
      </p:sp>
    </p:spTree>
    <p:extLst>
      <p:ext uri="{BB962C8B-B14F-4D97-AF65-F5344CB8AC3E}">
        <p14:creationId xmlns:p14="http://schemas.microsoft.com/office/powerpoint/2010/main" val="119812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CF8004-C643-3A40-A8B1-C6D441F12D94}"/>
              </a:ext>
            </a:extLst>
          </p:cNvPr>
          <p:cNvSpPr>
            <a:spLocks noGrp="1"/>
          </p:cNvSpPr>
          <p:nvPr>
            <p:ph type="title"/>
          </p:nvPr>
        </p:nvSpPr>
        <p:spPr/>
        <p:txBody>
          <a:bodyPr/>
          <a:lstStyle/>
          <a:p>
            <a:r>
              <a:rPr lang="en-GB"/>
              <a:t>Click to edit Master title style</a:t>
            </a:r>
            <a:endParaRPr lang="x-none"/>
          </a:p>
        </p:txBody>
      </p:sp>
      <p:sp>
        <p:nvSpPr>
          <p:cNvPr id="3" name="Vertical Text Placeholder 2">
            <a:extLst>
              <a:ext uri="{FF2B5EF4-FFF2-40B4-BE49-F238E27FC236}">
                <a16:creationId xmlns:a16="http://schemas.microsoft.com/office/drawing/2014/main" xmlns="" id="{4E01DB86-4DCD-3743-A4B8-28D6A99965B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57AB98A4-B84D-9549-8075-546BC844B5E5}"/>
              </a:ext>
            </a:extLst>
          </p:cNvPr>
          <p:cNvSpPr>
            <a:spLocks noGrp="1"/>
          </p:cNvSpPr>
          <p:nvPr>
            <p:ph type="dt" sz="half" idx="10"/>
          </p:nvPr>
        </p:nvSpPr>
        <p:spPr/>
        <p:txBody>
          <a:bodyPr/>
          <a:lstStyle/>
          <a:p>
            <a:fld id="{8134D890-2035-D843-B634-5C9AF6FB69B0}" type="datetimeFigureOut">
              <a:rPr lang="x-none" smtClean="0"/>
              <a:t>21/04/2022</a:t>
            </a:fld>
            <a:endParaRPr lang="x-none"/>
          </a:p>
        </p:txBody>
      </p:sp>
      <p:sp>
        <p:nvSpPr>
          <p:cNvPr id="5" name="Footer Placeholder 4">
            <a:extLst>
              <a:ext uri="{FF2B5EF4-FFF2-40B4-BE49-F238E27FC236}">
                <a16:creationId xmlns:a16="http://schemas.microsoft.com/office/drawing/2014/main" xmlns="" id="{8CBAEBA6-D608-2F44-A1B9-691DDF8949B6}"/>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03E2669C-E0CE-464D-875E-B81DA2EC9DCE}"/>
              </a:ext>
            </a:extLst>
          </p:cNvPr>
          <p:cNvSpPr>
            <a:spLocks noGrp="1"/>
          </p:cNvSpPr>
          <p:nvPr>
            <p:ph type="sldNum" sz="quarter" idx="12"/>
          </p:nvPr>
        </p:nvSpPr>
        <p:spPr/>
        <p:txBody>
          <a:bodyPr/>
          <a:lstStyle/>
          <a:p>
            <a:fld id="{C405E084-90C3-BD4F-804B-4590A0A4DA41}" type="slidenum">
              <a:rPr lang="x-none" smtClean="0"/>
              <a:t>‹#›</a:t>
            </a:fld>
            <a:endParaRPr lang="x-none"/>
          </a:p>
        </p:txBody>
      </p:sp>
    </p:spTree>
    <p:extLst>
      <p:ext uri="{BB962C8B-B14F-4D97-AF65-F5344CB8AC3E}">
        <p14:creationId xmlns:p14="http://schemas.microsoft.com/office/powerpoint/2010/main" val="50290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62D6791-6A1F-F44C-98EE-F93493AD35A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x-none"/>
          </a:p>
        </p:txBody>
      </p:sp>
      <p:sp>
        <p:nvSpPr>
          <p:cNvPr id="3" name="Vertical Text Placeholder 2">
            <a:extLst>
              <a:ext uri="{FF2B5EF4-FFF2-40B4-BE49-F238E27FC236}">
                <a16:creationId xmlns:a16="http://schemas.microsoft.com/office/drawing/2014/main" xmlns="" id="{40667828-FC2D-B748-A402-E746C654347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5A59B886-00D1-6646-99D8-673550CF4692}"/>
              </a:ext>
            </a:extLst>
          </p:cNvPr>
          <p:cNvSpPr>
            <a:spLocks noGrp="1"/>
          </p:cNvSpPr>
          <p:nvPr>
            <p:ph type="dt" sz="half" idx="10"/>
          </p:nvPr>
        </p:nvSpPr>
        <p:spPr/>
        <p:txBody>
          <a:bodyPr/>
          <a:lstStyle/>
          <a:p>
            <a:fld id="{8134D890-2035-D843-B634-5C9AF6FB69B0}" type="datetimeFigureOut">
              <a:rPr lang="x-none" smtClean="0"/>
              <a:t>21/04/2022</a:t>
            </a:fld>
            <a:endParaRPr lang="x-none"/>
          </a:p>
        </p:txBody>
      </p:sp>
      <p:sp>
        <p:nvSpPr>
          <p:cNvPr id="5" name="Footer Placeholder 4">
            <a:extLst>
              <a:ext uri="{FF2B5EF4-FFF2-40B4-BE49-F238E27FC236}">
                <a16:creationId xmlns:a16="http://schemas.microsoft.com/office/drawing/2014/main" xmlns="" id="{0D97CF24-47D4-6442-87A5-30A49C0EFB01}"/>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1A038CB8-F6E8-924B-BDE1-6DFEB84876CB}"/>
              </a:ext>
            </a:extLst>
          </p:cNvPr>
          <p:cNvSpPr>
            <a:spLocks noGrp="1"/>
          </p:cNvSpPr>
          <p:nvPr>
            <p:ph type="sldNum" sz="quarter" idx="12"/>
          </p:nvPr>
        </p:nvSpPr>
        <p:spPr/>
        <p:txBody>
          <a:bodyPr/>
          <a:lstStyle/>
          <a:p>
            <a:fld id="{C405E084-90C3-BD4F-804B-4590A0A4DA41}" type="slidenum">
              <a:rPr lang="x-none" smtClean="0"/>
              <a:t>‹#›</a:t>
            </a:fld>
            <a:endParaRPr lang="x-none"/>
          </a:p>
        </p:txBody>
      </p:sp>
    </p:spTree>
    <p:extLst>
      <p:ext uri="{BB962C8B-B14F-4D97-AF65-F5344CB8AC3E}">
        <p14:creationId xmlns:p14="http://schemas.microsoft.com/office/powerpoint/2010/main" val="29331861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Design 2">
    <p:spTree>
      <p:nvGrpSpPr>
        <p:cNvPr id="1" name=""/>
        <p:cNvGrpSpPr/>
        <p:nvPr/>
      </p:nvGrpSpPr>
      <p:grpSpPr>
        <a:xfrm>
          <a:off x="0" y="0"/>
          <a:ext cx="0" cy="0"/>
          <a:chOff x="0" y="0"/>
          <a:chExt cx="0" cy="0"/>
        </a:xfrm>
      </p:grpSpPr>
      <p:sp>
        <p:nvSpPr>
          <p:cNvPr id="4" name="Rectangle 3"/>
          <p:cNvSpPr/>
          <p:nvPr userDrawn="1"/>
        </p:nvSpPr>
        <p:spPr>
          <a:xfrm>
            <a:off x="-6722" y="3278038"/>
            <a:ext cx="12198722" cy="3579962"/>
          </a:xfrm>
          <a:prstGeom prst="rect">
            <a:avLst/>
          </a:prstGeom>
          <a:solidFill>
            <a:srgbClr val="B71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0882" y="780222"/>
            <a:ext cx="9157558" cy="1848523"/>
          </a:xfrm>
          <a:prstGeom prst="rect">
            <a:avLst/>
          </a:prstGeom>
        </p:spPr>
      </p:pic>
      <p:grpSp>
        <p:nvGrpSpPr>
          <p:cNvPr id="15" name="Group 14"/>
          <p:cNvGrpSpPr/>
          <p:nvPr userDrawn="1"/>
        </p:nvGrpSpPr>
        <p:grpSpPr>
          <a:xfrm>
            <a:off x="10325100" y="3460836"/>
            <a:ext cx="1866900" cy="463550"/>
            <a:chOff x="0" y="0"/>
            <a:chExt cx="2301694" cy="571500"/>
          </a:xfrm>
        </p:grpSpPr>
        <p:sp>
          <p:nvSpPr>
            <p:cNvPr id="16" name="Rectangle 15"/>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pic>
          <p:nvPicPr>
            <p:cNvPr id="17" name="Picture 16"/>
            <p:cNvPicPr>
              <a:picLocks noChangeAspect="1"/>
            </p:cNvPicPr>
            <p:nvPr/>
          </p:nvPicPr>
          <p:blipFill rotWithShape="1">
            <a:blip r:embed="rId3" cstate="screen">
              <a:extLst>
                <a:ext uri="{28A0092B-C50C-407E-A947-70E740481C1C}">
                  <a14:useLocalDpi xmlns:a14="http://schemas.microsoft.com/office/drawing/2010/main"/>
                </a:ext>
              </a:extLst>
            </a:blip>
            <a:srcRect r="44449"/>
            <a:stretch/>
          </p:blipFill>
          <p:spPr bwMode="auto">
            <a:xfrm>
              <a:off x="125070" y="97860"/>
              <a:ext cx="1675765" cy="384810"/>
            </a:xfrm>
            <a:prstGeom prst="rect">
              <a:avLst/>
            </a:prstGeom>
            <a:ln>
              <a:noFill/>
            </a:ln>
            <a:extLst>
              <a:ext uri="{53640926-AAD7-44D8-BBD7-CCE9431645EC}">
                <a14:shadowObscured xmlns:a14="http://schemas.microsoft.com/office/drawing/2010/main"/>
              </a:ext>
            </a:extLst>
          </p:spPr>
        </p:pic>
      </p:grpSp>
      <p:cxnSp>
        <p:nvCxnSpPr>
          <p:cNvPr id="20" name="Straight Connector 19"/>
          <p:cNvCxnSpPr/>
          <p:nvPr userDrawn="1"/>
        </p:nvCxnSpPr>
        <p:spPr>
          <a:xfrm>
            <a:off x="600882" y="4859037"/>
            <a:ext cx="483609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890786" y="6021708"/>
            <a:ext cx="1301214" cy="872318"/>
          </a:xfrm>
          <a:prstGeom prst="rect">
            <a:avLst/>
          </a:prstGeom>
        </p:spPr>
      </p:pic>
      <p:pic>
        <p:nvPicPr>
          <p:cNvPr id="3" name="Picture 2"/>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0" y="3218143"/>
            <a:ext cx="894968" cy="1027183"/>
          </a:xfrm>
          <a:prstGeom prst="rect">
            <a:avLst/>
          </a:prstGeom>
        </p:spPr>
      </p:pic>
      <p:sp>
        <p:nvSpPr>
          <p:cNvPr id="35" name="Text Placeholder 23"/>
          <p:cNvSpPr>
            <a:spLocks noGrp="1"/>
          </p:cNvSpPr>
          <p:nvPr>
            <p:ph type="body" sz="quarter" idx="15" hasCustomPrompt="1"/>
          </p:nvPr>
        </p:nvSpPr>
        <p:spPr>
          <a:xfrm>
            <a:off x="767012" y="4930199"/>
            <a:ext cx="4667468" cy="697353"/>
          </a:xfrm>
        </p:spPr>
        <p:txBody>
          <a:bodyPr>
            <a:noAutofit/>
          </a:bodyPr>
          <a:lstStyle>
            <a:lvl1pPr marL="0" indent="0" algn="l">
              <a:buNone/>
              <a:defRPr sz="5400" baseline="0">
                <a:solidFill>
                  <a:schemeClr val="bg1"/>
                </a:solidFill>
                <a:latin typeface="+mn-lt"/>
              </a:defRPr>
            </a:lvl1pPr>
          </a:lstStyle>
          <a:p>
            <a:pPr lvl="0"/>
            <a:r>
              <a:rPr lang="en-GB" dirty="0"/>
              <a:t>SMART UP</a:t>
            </a:r>
          </a:p>
        </p:txBody>
      </p:sp>
      <p:sp>
        <p:nvSpPr>
          <p:cNvPr id="36" name="Text Placeholder 23"/>
          <p:cNvSpPr>
            <a:spLocks noGrp="1"/>
          </p:cNvSpPr>
          <p:nvPr>
            <p:ph type="body" sz="quarter" idx="16" hasCustomPrompt="1"/>
          </p:nvPr>
        </p:nvSpPr>
        <p:spPr>
          <a:xfrm>
            <a:off x="826409" y="4280907"/>
            <a:ext cx="5278651" cy="697353"/>
          </a:xfrm>
        </p:spPr>
        <p:txBody>
          <a:bodyPr>
            <a:normAutofit/>
          </a:bodyPr>
          <a:lstStyle>
            <a:lvl1pPr marL="0" indent="0" algn="l">
              <a:buNone/>
              <a:defRPr sz="3600">
                <a:solidFill>
                  <a:schemeClr val="bg1"/>
                </a:solidFill>
                <a:latin typeface="+mn-lt"/>
              </a:defRPr>
            </a:lvl1pPr>
          </a:lstStyle>
          <a:p>
            <a:pPr lvl="0"/>
            <a:r>
              <a:rPr lang="en-GB" dirty="0"/>
              <a:t>Find out more about</a:t>
            </a:r>
          </a:p>
        </p:txBody>
      </p:sp>
      <p:sp>
        <p:nvSpPr>
          <p:cNvPr id="37" name="Rectangle 36"/>
          <p:cNvSpPr/>
          <p:nvPr userDrawn="1"/>
        </p:nvSpPr>
        <p:spPr>
          <a:xfrm>
            <a:off x="5699" y="-17906"/>
            <a:ext cx="12198722" cy="94941"/>
          </a:xfrm>
          <a:prstGeom prst="rect">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18565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ivider - Orange">
    <p:spTree>
      <p:nvGrpSpPr>
        <p:cNvPr id="1" name=""/>
        <p:cNvGrpSpPr/>
        <p:nvPr/>
      </p:nvGrpSpPr>
      <p:grpSpPr>
        <a:xfrm>
          <a:off x="0" y="0"/>
          <a:ext cx="0" cy="0"/>
          <a:chOff x="0" y="0"/>
          <a:chExt cx="0" cy="0"/>
        </a:xfrm>
      </p:grpSpPr>
      <p:sp>
        <p:nvSpPr>
          <p:cNvPr id="6" name="Rectangle 5"/>
          <p:cNvSpPr/>
          <p:nvPr userDrawn="1"/>
        </p:nvSpPr>
        <p:spPr>
          <a:xfrm>
            <a:off x="0" y="-1"/>
            <a:ext cx="12192000" cy="6952129"/>
          </a:xfrm>
          <a:prstGeom prst="rect">
            <a:avLst/>
          </a:prstGeom>
          <a:solidFill>
            <a:srgbClr val="F0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E3C55"/>
              </a:solidFill>
            </a:endParaRPr>
          </a:p>
        </p:txBody>
      </p:sp>
      <p:sp>
        <p:nvSpPr>
          <p:cNvPr id="15" name="Text Placeholder 12"/>
          <p:cNvSpPr>
            <a:spLocks noGrp="1"/>
          </p:cNvSpPr>
          <p:nvPr>
            <p:ph type="body" sz="quarter" idx="11" hasCustomPrompt="1"/>
          </p:nvPr>
        </p:nvSpPr>
        <p:spPr>
          <a:xfrm>
            <a:off x="581497" y="4856627"/>
            <a:ext cx="9821959" cy="1582271"/>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4800">
                <a:solidFill>
                  <a:schemeClr val="bg1"/>
                </a:solidFill>
                <a:latin typeface="+mj-lt"/>
              </a:defRPr>
            </a:lvl1pPr>
            <a:lvl2pPr marL="457200" indent="0">
              <a:buNone/>
              <a:defRPr sz="12000"/>
            </a:lvl2pPr>
            <a:lvl3pPr marL="914400" indent="0">
              <a:buNone/>
              <a:defRPr sz="12000"/>
            </a:lvl3pPr>
            <a:lvl4pPr marL="1371600" indent="0">
              <a:buNone/>
              <a:defRPr sz="12000"/>
            </a:lvl4pPr>
            <a:lvl5pPr marL="1828800" indent="0">
              <a:buNone/>
              <a:defRPr sz="12000"/>
            </a:lvl5pPr>
          </a:lstStyle>
          <a:p>
            <a:pPr lvl="0"/>
            <a:r>
              <a:rPr lang="en-GB" dirty="0"/>
              <a:t>TITLE</a:t>
            </a:r>
          </a:p>
        </p:txBody>
      </p:sp>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071491" y="5308019"/>
            <a:ext cx="2452474" cy="1644109"/>
          </a:xfrm>
          <a:prstGeom prst="rect">
            <a:avLst/>
          </a:prstGeom>
        </p:spPr>
      </p:pic>
      <p:pic>
        <p:nvPicPr>
          <p:cNvPr id="8" name="Picture 7"/>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
            <a:ext cx="1634614" cy="1876098"/>
          </a:xfrm>
          <a:prstGeom prst="rect">
            <a:avLst/>
          </a:prstGeom>
        </p:spPr>
      </p:pic>
    </p:spTree>
    <p:extLst>
      <p:ext uri="{BB962C8B-B14F-4D97-AF65-F5344CB8AC3E}">
        <p14:creationId xmlns:p14="http://schemas.microsoft.com/office/powerpoint/2010/main" val="3901698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xt only with 1 colum - RIGHT">
    <p:spTree>
      <p:nvGrpSpPr>
        <p:cNvPr id="1" name=""/>
        <p:cNvGrpSpPr/>
        <p:nvPr/>
      </p:nvGrpSpPr>
      <p:grpSpPr>
        <a:xfrm>
          <a:off x="0" y="0"/>
          <a:ext cx="0" cy="0"/>
          <a:chOff x="0" y="0"/>
          <a:chExt cx="0" cy="0"/>
        </a:xfrm>
      </p:grpSpPr>
      <p:sp>
        <p:nvSpPr>
          <p:cNvPr id="15" name="Text Placeholder 23"/>
          <p:cNvSpPr>
            <a:spLocks noGrp="1"/>
          </p:cNvSpPr>
          <p:nvPr>
            <p:ph type="body" sz="quarter" idx="13" hasCustomPrompt="1"/>
          </p:nvPr>
        </p:nvSpPr>
        <p:spPr>
          <a:xfrm>
            <a:off x="2716696" y="873303"/>
            <a:ext cx="8852375" cy="697353"/>
          </a:xfrm>
        </p:spPr>
        <p:txBody>
          <a:bodyPr>
            <a:normAutofit/>
          </a:bodyPr>
          <a:lstStyle>
            <a:lvl1pPr marL="0" indent="0" algn="l">
              <a:buNone/>
              <a:defRPr sz="3600">
                <a:solidFill>
                  <a:srgbClr val="245473"/>
                </a:solidFill>
                <a:latin typeface="+mn-lt"/>
              </a:defRPr>
            </a:lvl1pPr>
          </a:lstStyle>
          <a:p>
            <a:pPr lvl="0"/>
            <a:r>
              <a:rPr lang="en-GB" dirty="0"/>
              <a:t>TITLE</a:t>
            </a:r>
          </a:p>
        </p:txBody>
      </p:sp>
      <p:sp>
        <p:nvSpPr>
          <p:cNvPr id="17" name="Text Placeholder 25"/>
          <p:cNvSpPr>
            <a:spLocks noGrp="1"/>
          </p:cNvSpPr>
          <p:nvPr>
            <p:ph type="body" sz="quarter" idx="14" hasCustomPrompt="1"/>
          </p:nvPr>
        </p:nvSpPr>
        <p:spPr>
          <a:xfrm>
            <a:off x="2734103" y="1982978"/>
            <a:ext cx="8834969" cy="3975101"/>
          </a:xfrm>
        </p:spPr>
        <p:txBody>
          <a:bodyPr>
            <a:noAutofit/>
          </a:bodyPr>
          <a:lstStyle>
            <a:lvl1pPr marL="0" indent="0" algn="l">
              <a:buNone/>
              <a:defRPr sz="2400"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Main Body Text</a:t>
            </a:r>
          </a:p>
        </p:txBody>
      </p:sp>
      <p:cxnSp>
        <p:nvCxnSpPr>
          <p:cNvPr id="18" name="Straight Connector 17"/>
          <p:cNvCxnSpPr/>
          <p:nvPr userDrawn="1"/>
        </p:nvCxnSpPr>
        <p:spPr>
          <a:xfrm flipH="1">
            <a:off x="2266122" y="1767276"/>
            <a:ext cx="9676865" cy="0"/>
          </a:xfrm>
          <a:prstGeom prst="line">
            <a:avLst/>
          </a:prstGeom>
          <a:ln w="19050">
            <a:solidFill>
              <a:srgbClr val="EC2179"/>
            </a:solidFill>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5699" y="-17906"/>
            <a:ext cx="12198722" cy="94941"/>
          </a:xfrm>
          <a:prstGeom prst="rect">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5" name="Picture 24">
            <a:extLst>
              <a:ext uri="{FF2B5EF4-FFF2-40B4-BE49-F238E27FC236}">
                <a16:creationId xmlns:a16="http://schemas.microsoft.com/office/drawing/2014/main" xmlns="" id="{5E239D8E-AA39-3D49-8E9D-3122689104D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7279"/>
            <a:ext cx="1364978" cy="1286877"/>
          </a:xfrm>
          <a:prstGeom prst="rect">
            <a:avLst/>
          </a:prstGeom>
        </p:spPr>
      </p:pic>
      <p:grpSp>
        <p:nvGrpSpPr>
          <p:cNvPr id="26" name="Group 25">
            <a:extLst>
              <a:ext uri="{FF2B5EF4-FFF2-40B4-BE49-F238E27FC236}">
                <a16:creationId xmlns:a16="http://schemas.microsoft.com/office/drawing/2014/main" xmlns="" id="{9EDE9DB7-F96D-754A-8F32-88AA63F76613}"/>
              </a:ext>
            </a:extLst>
          </p:cNvPr>
          <p:cNvGrpSpPr/>
          <p:nvPr userDrawn="1"/>
        </p:nvGrpSpPr>
        <p:grpSpPr>
          <a:xfrm>
            <a:off x="3334007" y="6278877"/>
            <a:ext cx="8395542" cy="332623"/>
            <a:chOff x="7632699" y="6308250"/>
            <a:chExt cx="4040789" cy="572290"/>
          </a:xfrm>
        </p:grpSpPr>
        <p:sp>
          <p:nvSpPr>
            <p:cNvPr id="27" name="テキスト プレースホルダー 36">
              <a:extLst>
                <a:ext uri="{FF2B5EF4-FFF2-40B4-BE49-F238E27FC236}">
                  <a16:creationId xmlns:a16="http://schemas.microsoft.com/office/drawing/2014/main" xmlns="" id="{A0F6FB48-D5B8-8343-8082-14072FCB52D5}"/>
                </a:ext>
              </a:extLst>
            </p:cNvPr>
            <p:cNvSpPr txBox="1">
              <a:spLocks/>
            </p:cNvSpPr>
            <p:nvPr userDrawn="1"/>
          </p:nvSpPr>
          <p:spPr bwMode="auto">
            <a:xfrm>
              <a:off x="7632699" y="6417885"/>
              <a:ext cx="4017615" cy="462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r"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28" name="テキスト プレースホルダー 36">
              <a:extLst>
                <a:ext uri="{FF2B5EF4-FFF2-40B4-BE49-F238E27FC236}">
                  <a16:creationId xmlns:a16="http://schemas.microsoft.com/office/drawing/2014/main" xmlns="" id="{5BA4DF3F-4368-7246-B548-F2BF840A1B03}"/>
                </a:ext>
              </a:extLst>
            </p:cNvPr>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pic>
        <p:nvPicPr>
          <p:cNvPr id="29" name="Picture 28">
            <a:extLst>
              <a:ext uri="{FF2B5EF4-FFF2-40B4-BE49-F238E27FC236}">
                <a16:creationId xmlns:a16="http://schemas.microsoft.com/office/drawing/2014/main" xmlns="" id="{D28415DF-AA54-5549-8A85-BBFC831E167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8757635" y="6375845"/>
            <a:ext cx="1257734" cy="191646"/>
          </a:xfrm>
          <a:prstGeom prst="rect">
            <a:avLst/>
          </a:prstGeom>
        </p:spPr>
      </p:pic>
    </p:spTree>
    <p:extLst>
      <p:ext uri="{BB962C8B-B14F-4D97-AF65-F5344CB8AC3E}">
        <p14:creationId xmlns:p14="http://schemas.microsoft.com/office/powerpoint/2010/main" val="3767657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hank you slide">
    <p:spTree>
      <p:nvGrpSpPr>
        <p:cNvPr id="1" name=""/>
        <p:cNvGrpSpPr/>
        <p:nvPr/>
      </p:nvGrpSpPr>
      <p:grpSpPr>
        <a:xfrm>
          <a:off x="0" y="0"/>
          <a:ext cx="0" cy="0"/>
          <a:chOff x="0" y="0"/>
          <a:chExt cx="0" cy="0"/>
        </a:xfrm>
      </p:grpSpPr>
      <p:sp>
        <p:nvSpPr>
          <p:cNvPr id="18" name="Rectangle 17"/>
          <p:cNvSpPr/>
          <p:nvPr userDrawn="1"/>
        </p:nvSpPr>
        <p:spPr>
          <a:xfrm>
            <a:off x="7244374" y="0"/>
            <a:ext cx="4947625" cy="6858000"/>
          </a:xfrm>
          <a:prstGeom prst="rect">
            <a:avLst/>
          </a:prstGeom>
          <a:solidFill>
            <a:srgbClr val="B71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3" name="Picture 2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3988" y="5276862"/>
            <a:ext cx="5856904" cy="1182261"/>
          </a:xfrm>
          <a:prstGeom prst="rect">
            <a:avLst/>
          </a:prstGeom>
        </p:spPr>
      </p:pic>
      <p:grpSp>
        <p:nvGrpSpPr>
          <p:cNvPr id="24" name="Group 23"/>
          <p:cNvGrpSpPr/>
          <p:nvPr userDrawn="1"/>
        </p:nvGrpSpPr>
        <p:grpSpPr>
          <a:xfrm>
            <a:off x="7201834" y="5789933"/>
            <a:ext cx="1866900" cy="463550"/>
            <a:chOff x="0" y="0"/>
            <a:chExt cx="2301694" cy="571500"/>
          </a:xfrm>
        </p:grpSpPr>
        <p:sp>
          <p:nvSpPr>
            <p:cNvPr id="26" name="Rectangle 25"/>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pic>
          <p:nvPicPr>
            <p:cNvPr id="27" name="Picture 26"/>
            <p:cNvPicPr>
              <a:picLocks noChangeAspect="1"/>
            </p:cNvPicPr>
            <p:nvPr/>
          </p:nvPicPr>
          <p:blipFill rotWithShape="1">
            <a:blip r:embed="rId3"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28" name="Picture 27"/>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1017708" y="6021708"/>
            <a:ext cx="1301214" cy="872318"/>
          </a:xfrm>
          <a:prstGeom prst="rect">
            <a:avLst/>
          </a:prstGeom>
        </p:spPr>
      </p:pic>
      <p:pic>
        <p:nvPicPr>
          <p:cNvPr id="29" name="Picture 28"/>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7201834" y="-36026"/>
            <a:ext cx="1153890" cy="1324356"/>
          </a:xfrm>
          <a:prstGeom prst="rect">
            <a:avLst/>
          </a:prstGeom>
        </p:spPr>
      </p:pic>
      <p:sp>
        <p:nvSpPr>
          <p:cNvPr id="12" name="Text Placeholder 23"/>
          <p:cNvSpPr>
            <a:spLocks noGrp="1"/>
          </p:cNvSpPr>
          <p:nvPr userDrawn="1">
            <p:ph type="body" sz="quarter" idx="13" hasCustomPrompt="1"/>
          </p:nvPr>
        </p:nvSpPr>
        <p:spPr>
          <a:xfrm>
            <a:off x="427462" y="853210"/>
            <a:ext cx="3104978" cy="697353"/>
          </a:xfrm>
        </p:spPr>
        <p:txBody>
          <a:bodyPr anchor="ctr">
            <a:noAutofit/>
          </a:bodyPr>
          <a:lstStyle>
            <a:lvl1pPr marL="0" indent="0" algn="l">
              <a:buNone/>
              <a:defRPr sz="5400" baseline="0">
                <a:solidFill>
                  <a:srgbClr val="245473"/>
                </a:solidFill>
                <a:latin typeface="+mn-lt"/>
              </a:defRPr>
            </a:lvl1pPr>
          </a:lstStyle>
          <a:p>
            <a:pPr lvl="0"/>
            <a:r>
              <a:rPr lang="en-GB" dirty="0"/>
              <a:t>Thank You</a:t>
            </a:r>
          </a:p>
        </p:txBody>
      </p:sp>
      <p:sp>
        <p:nvSpPr>
          <p:cNvPr id="13" name="Text Placeholder 25"/>
          <p:cNvSpPr>
            <a:spLocks noGrp="1"/>
          </p:cNvSpPr>
          <p:nvPr userDrawn="1">
            <p:ph type="body" sz="quarter" idx="14" hasCustomPrompt="1"/>
          </p:nvPr>
        </p:nvSpPr>
        <p:spPr>
          <a:xfrm>
            <a:off x="3863577" y="858821"/>
            <a:ext cx="3854522" cy="697353"/>
          </a:xfrm>
        </p:spPr>
        <p:txBody>
          <a:bodyPr anchor="ctr">
            <a:noAutofit/>
          </a:bodyPr>
          <a:lstStyle>
            <a:lvl1pPr marL="0" indent="0" algn="l">
              <a:buNone/>
              <a:defRPr sz="2800" i="1"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Any Questions?</a:t>
            </a:r>
          </a:p>
        </p:txBody>
      </p:sp>
      <p:sp>
        <p:nvSpPr>
          <p:cNvPr id="10" name="Oval 9"/>
          <p:cNvSpPr/>
          <p:nvPr userDrawn="1"/>
        </p:nvSpPr>
        <p:spPr>
          <a:xfrm>
            <a:off x="6999455" y="2022663"/>
            <a:ext cx="591486" cy="591486"/>
          </a:xfrm>
          <a:prstGeom prst="ellipse">
            <a:avLst/>
          </a:prstGeom>
          <a:solidFill>
            <a:srgbClr val="F0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46EAE"/>
              </a:solidFill>
            </a:endParaRPr>
          </a:p>
        </p:txBody>
      </p:sp>
      <p:sp>
        <p:nvSpPr>
          <p:cNvPr id="3" name="Text Placeholder 2"/>
          <p:cNvSpPr>
            <a:spLocks noGrp="1"/>
          </p:cNvSpPr>
          <p:nvPr userDrawn="1">
            <p:ph type="body" sz="quarter" idx="15" hasCustomPrompt="1"/>
          </p:nvPr>
        </p:nvSpPr>
        <p:spPr>
          <a:xfrm>
            <a:off x="7718099" y="2206406"/>
            <a:ext cx="2812464" cy="323455"/>
          </a:xfrm>
        </p:spPr>
        <p:txBody>
          <a:bodyPr anchor="t">
            <a:normAutofit/>
          </a:bodyPr>
          <a:lstStyle>
            <a:lvl1pPr marL="0" indent="0">
              <a:buNone/>
              <a:defRPr sz="1600">
                <a:solidFill>
                  <a:schemeClr val="bg1"/>
                </a:solidFill>
              </a:defRPr>
            </a:lvl1pPr>
          </a:lstStyle>
          <a:p>
            <a:pPr lvl="0"/>
            <a:r>
              <a:rPr lang="en-GB" dirty="0"/>
              <a:t>Text 1</a:t>
            </a:r>
          </a:p>
        </p:txBody>
      </p:sp>
      <p:sp>
        <p:nvSpPr>
          <p:cNvPr id="30" name="Oval 29"/>
          <p:cNvSpPr/>
          <p:nvPr userDrawn="1"/>
        </p:nvSpPr>
        <p:spPr>
          <a:xfrm>
            <a:off x="6999455" y="2980323"/>
            <a:ext cx="591486" cy="591486"/>
          </a:xfrm>
          <a:prstGeom prst="ellipse">
            <a:avLst/>
          </a:prstGeom>
          <a:solidFill>
            <a:srgbClr val="BBC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46EAE"/>
              </a:solidFill>
            </a:endParaRPr>
          </a:p>
        </p:txBody>
      </p:sp>
      <p:sp>
        <p:nvSpPr>
          <p:cNvPr id="31" name="Text Placeholder 2"/>
          <p:cNvSpPr>
            <a:spLocks noGrp="1"/>
          </p:cNvSpPr>
          <p:nvPr>
            <p:ph type="body" sz="quarter" idx="16" hasCustomPrompt="1"/>
          </p:nvPr>
        </p:nvSpPr>
        <p:spPr>
          <a:xfrm>
            <a:off x="7718099" y="3164066"/>
            <a:ext cx="2812464" cy="323455"/>
          </a:xfrm>
        </p:spPr>
        <p:txBody>
          <a:bodyPr anchor="t">
            <a:normAutofit/>
          </a:bodyPr>
          <a:lstStyle>
            <a:lvl1pPr marL="0" indent="0">
              <a:buNone/>
              <a:defRPr sz="1600">
                <a:solidFill>
                  <a:schemeClr val="bg1"/>
                </a:solidFill>
              </a:defRPr>
            </a:lvl1pPr>
          </a:lstStyle>
          <a:p>
            <a:pPr lvl="0"/>
            <a:r>
              <a:rPr lang="en-GB" dirty="0"/>
              <a:t>Text 1</a:t>
            </a:r>
          </a:p>
        </p:txBody>
      </p:sp>
      <p:sp>
        <p:nvSpPr>
          <p:cNvPr id="32" name="Oval 31"/>
          <p:cNvSpPr/>
          <p:nvPr userDrawn="1"/>
        </p:nvSpPr>
        <p:spPr>
          <a:xfrm>
            <a:off x="6999455" y="3940765"/>
            <a:ext cx="591486" cy="591486"/>
          </a:xfrm>
          <a:prstGeom prst="ellipse">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46EAE"/>
              </a:solidFill>
            </a:endParaRPr>
          </a:p>
        </p:txBody>
      </p:sp>
      <p:sp>
        <p:nvSpPr>
          <p:cNvPr id="33" name="Text Placeholder 2"/>
          <p:cNvSpPr>
            <a:spLocks noGrp="1"/>
          </p:cNvSpPr>
          <p:nvPr>
            <p:ph type="body" sz="quarter" idx="17" hasCustomPrompt="1"/>
          </p:nvPr>
        </p:nvSpPr>
        <p:spPr>
          <a:xfrm>
            <a:off x="7718099" y="4124508"/>
            <a:ext cx="2812464" cy="323455"/>
          </a:xfrm>
        </p:spPr>
        <p:txBody>
          <a:bodyPr anchor="t">
            <a:normAutofit/>
          </a:bodyPr>
          <a:lstStyle>
            <a:lvl1pPr marL="0" indent="0">
              <a:buNone/>
              <a:defRPr sz="1600">
                <a:solidFill>
                  <a:schemeClr val="bg1"/>
                </a:solidFill>
              </a:defRPr>
            </a:lvl1pPr>
          </a:lstStyle>
          <a:p>
            <a:pPr lvl="0"/>
            <a:r>
              <a:rPr lang="en-GB" dirty="0"/>
              <a:t>Text 1</a:t>
            </a:r>
          </a:p>
        </p:txBody>
      </p:sp>
      <p:cxnSp>
        <p:nvCxnSpPr>
          <p:cNvPr id="17" name="Straight Connector 18">
            <a:extLst>
              <a:ext uri="{FF2B5EF4-FFF2-40B4-BE49-F238E27FC236}">
                <a16:creationId xmlns:a16="http://schemas.microsoft.com/office/drawing/2014/main" xmlns="" id="{BD076DF4-ADE1-4C39-AA31-6EEBB12ED017}"/>
              </a:ext>
            </a:extLst>
          </p:cNvPr>
          <p:cNvCxnSpPr/>
          <p:nvPr userDrawn="1"/>
        </p:nvCxnSpPr>
        <p:spPr>
          <a:xfrm>
            <a:off x="3706758" y="846751"/>
            <a:ext cx="0" cy="696487"/>
          </a:xfrm>
          <a:prstGeom prst="line">
            <a:avLst/>
          </a:prstGeom>
          <a:ln w="19050">
            <a:solidFill>
              <a:srgbClr val="B71E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5804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7CB813-EC21-CC46-9578-1B2717E47199}"/>
              </a:ext>
            </a:extLst>
          </p:cNvPr>
          <p:cNvSpPr>
            <a:spLocks noGrp="1"/>
          </p:cNvSpPr>
          <p:nvPr>
            <p:ph type="title"/>
          </p:nvPr>
        </p:nvSpPr>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xmlns="" id="{6CF911C0-7EE8-B549-BE1E-140FD4CC0C4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A04B3C92-F189-B64E-AF52-05C203FD5866}"/>
              </a:ext>
            </a:extLst>
          </p:cNvPr>
          <p:cNvSpPr>
            <a:spLocks noGrp="1"/>
          </p:cNvSpPr>
          <p:nvPr>
            <p:ph type="dt" sz="half" idx="10"/>
          </p:nvPr>
        </p:nvSpPr>
        <p:spPr/>
        <p:txBody>
          <a:bodyPr/>
          <a:lstStyle/>
          <a:p>
            <a:fld id="{8134D890-2035-D843-B634-5C9AF6FB69B0}" type="datetimeFigureOut">
              <a:rPr lang="x-none" smtClean="0"/>
              <a:t>21/04/2022</a:t>
            </a:fld>
            <a:endParaRPr lang="x-none"/>
          </a:p>
        </p:txBody>
      </p:sp>
      <p:sp>
        <p:nvSpPr>
          <p:cNvPr id="5" name="Footer Placeholder 4">
            <a:extLst>
              <a:ext uri="{FF2B5EF4-FFF2-40B4-BE49-F238E27FC236}">
                <a16:creationId xmlns:a16="http://schemas.microsoft.com/office/drawing/2014/main" xmlns="" id="{C6BD741C-3A0D-A94F-96EA-B994E7F19D80}"/>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83210EFD-0771-B942-93F2-3F6FD8A8F1E8}"/>
              </a:ext>
            </a:extLst>
          </p:cNvPr>
          <p:cNvSpPr>
            <a:spLocks noGrp="1"/>
          </p:cNvSpPr>
          <p:nvPr>
            <p:ph type="sldNum" sz="quarter" idx="12"/>
          </p:nvPr>
        </p:nvSpPr>
        <p:spPr/>
        <p:txBody>
          <a:bodyPr/>
          <a:lstStyle/>
          <a:p>
            <a:fld id="{C405E084-90C3-BD4F-804B-4590A0A4DA41}" type="slidenum">
              <a:rPr lang="x-none" smtClean="0"/>
              <a:t>‹#›</a:t>
            </a:fld>
            <a:endParaRPr lang="x-none"/>
          </a:p>
        </p:txBody>
      </p:sp>
    </p:spTree>
    <p:extLst>
      <p:ext uri="{BB962C8B-B14F-4D97-AF65-F5344CB8AC3E}">
        <p14:creationId xmlns:p14="http://schemas.microsoft.com/office/powerpoint/2010/main" val="991952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3E6101-8CDB-1E44-BCE5-139DFA9B83F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x-none"/>
          </a:p>
        </p:txBody>
      </p:sp>
      <p:sp>
        <p:nvSpPr>
          <p:cNvPr id="3" name="Text Placeholder 2">
            <a:extLst>
              <a:ext uri="{FF2B5EF4-FFF2-40B4-BE49-F238E27FC236}">
                <a16:creationId xmlns:a16="http://schemas.microsoft.com/office/drawing/2014/main" xmlns="" id="{7379D324-F97E-F04F-8BCE-2C3BEE45C2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DCBE6176-868D-A64F-B6A0-5AFA337B28A2}"/>
              </a:ext>
            </a:extLst>
          </p:cNvPr>
          <p:cNvSpPr>
            <a:spLocks noGrp="1"/>
          </p:cNvSpPr>
          <p:nvPr>
            <p:ph type="dt" sz="half" idx="10"/>
          </p:nvPr>
        </p:nvSpPr>
        <p:spPr/>
        <p:txBody>
          <a:bodyPr/>
          <a:lstStyle/>
          <a:p>
            <a:fld id="{8134D890-2035-D843-B634-5C9AF6FB69B0}" type="datetimeFigureOut">
              <a:rPr lang="x-none" smtClean="0"/>
              <a:t>21/04/2022</a:t>
            </a:fld>
            <a:endParaRPr lang="x-none"/>
          </a:p>
        </p:txBody>
      </p:sp>
      <p:sp>
        <p:nvSpPr>
          <p:cNvPr id="5" name="Footer Placeholder 4">
            <a:extLst>
              <a:ext uri="{FF2B5EF4-FFF2-40B4-BE49-F238E27FC236}">
                <a16:creationId xmlns:a16="http://schemas.microsoft.com/office/drawing/2014/main" xmlns="" id="{65049F25-091C-1040-B4DB-DF7F2B1093F1}"/>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83657932-5FDE-8F4B-8640-B82598415175}"/>
              </a:ext>
            </a:extLst>
          </p:cNvPr>
          <p:cNvSpPr>
            <a:spLocks noGrp="1"/>
          </p:cNvSpPr>
          <p:nvPr>
            <p:ph type="sldNum" sz="quarter" idx="12"/>
          </p:nvPr>
        </p:nvSpPr>
        <p:spPr/>
        <p:txBody>
          <a:bodyPr/>
          <a:lstStyle/>
          <a:p>
            <a:fld id="{C405E084-90C3-BD4F-804B-4590A0A4DA41}" type="slidenum">
              <a:rPr lang="x-none" smtClean="0"/>
              <a:t>‹#›</a:t>
            </a:fld>
            <a:endParaRPr lang="x-none"/>
          </a:p>
        </p:txBody>
      </p:sp>
    </p:spTree>
    <p:extLst>
      <p:ext uri="{BB962C8B-B14F-4D97-AF65-F5344CB8AC3E}">
        <p14:creationId xmlns:p14="http://schemas.microsoft.com/office/powerpoint/2010/main" val="4010615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BA5763-D411-1145-83E7-118049EC73A5}"/>
              </a:ext>
            </a:extLst>
          </p:cNvPr>
          <p:cNvSpPr>
            <a:spLocks noGrp="1"/>
          </p:cNvSpPr>
          <p:nvPr>
            <p:ph type="title"/>
          </p:nvPr>
        </p:nvSpPr>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xmlns="" id="{BC15A9DB-984B-944F-9C8E-0BF708D040D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Content Placeholder 3">
            <a:extLst>
              <a:ext uri="{FF2B5EF4-FFF2-40B4-BE49-F238E27FC236}">
                <a16:creationId xmlns:a16="http://schemas.microsoft.com/office/drawing/2014/main" xmlns="" id="{ADE6CBE0-5135-9F44-B9A4-9CA7133CE8F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Date Placeholder 4">
            <a:extLst>
              <a:ext uri="{FF2B5EF4-FFF2-40B4-BE49-F238E27FC236}">
                <a16:creationId xmlns:a16="http://schemas.microsoft.com/office/drawing/2014/main" xmlns="" id="{C74CC2FB-80EB-0E4D-84DC-81673FFD6828}"/>
              </a:ext>
            </a:extLst>
          </p:cNvPr>
          <p:cNvSpPr>
            <a:spLocks noGrp="1"/>
          </p:cNvSpPr>
          <p:nvPr>
            <p:ph type="dt" sz="half" idx="10"/>
          </p:nvPr>
        </p:nvSpPr>
        <p:spPr/>
        <p:txBody>
          <a:bodyPr/>
          <a:lstStyle/>
          <a:p>
            <a:fld id="{8134D890-2035-D843-B634-5C9AF6FB69B0}" type="datetimeFigureOut">
              <a:rPr lang="x-none" smtClean="0"/>
              <a:t>21/04/2022</a:t>
            </a:fld>
            <a:endParaRPr lang="x-none"/>
          </a:p>
        </p:txBody>
      </p:sp>
      <p:sp>
        <p:nvSpPr>
          <p:cNvPr id="6" name="Footer Placeholder 5">
            <a:extLst>
              <a:ext uri="{FF2B5EF4-FFF2-40B4-BE49-F238E27FC236}">
                <a16:creationId xmlns:a16="http://schemas.microsoft.com/office/drawing/2014/main" xmlns="" id="{CD584732-EEC8-9045-AD29-507893496DCD}"/>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1F44045B-7DFA-C04A-87DF-48873AEFC44B}"/>
              </a:ext>
            </a:extLst>
          </p:cNvPr>
          <p:cNvSpPr>
            <a:spLocks noGrp="1"/>
          </p:cNvSpPr>
          <p:nvPr>
            <p:ph type="sldNum" sz="quarter" idx="12"/>
          </p:nvPr>
        </p:nvSpPr>
        <p:spPr/>
        <p:txBody>
          <a:bodyPr/>
          <a:lstStyle/>
          <a:p>
            <a:fld id="{C405E084-90C3-BD4F-804B-4590A0A4DA41}" type="slidenum">
              <a:rPr lang="x-none" smtClean="0"/>
              <a:t>‹#›</a:t>
            </a:fld>
            <a:endParaRPr lang="x-none"/>
          </a:p>
        </p:txBody>
      </p:sp>
    </p:spTree>
    <p:extLst>
      <p:ext uri="{BB962C8B-B14F-4D97-AF65-F5344CB8AC3E}">
        <p14:creationId xmlns:p14="http://schemas.microsoft.com/office/powerpoint/2010/main" val="2835488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2CE88D-FD8E-6A43-95C5-FEEDDAD4CFC0}"/>
              </a:ext>
            </a:extLst>
          </p:cNvPr>
          <p:cNvSpPr>
            <a:spLocks noGrp="1"/>
          </p:cNvSpPr>
          <p:nvPr>
            <p:ph type="title"/>
          </p:nvPr>
        </p:nvSpPr>
        <p:spPr>
          <a:xfrm>
            <a:off x="839788" y="365125"/>
            <a:ext cx="10515600" cy="1325563"/>
          </a:xfrm>
        </p:spPr>
        <p:txBody>
          <a:bodyPr/>
          <a:lstStyle/>
          <a:p>
            <a:r>
              <a:rPr lang="en-GB"/>
              <a:t>Click to edit Master title style</a:t>
            </a:r>
            <a:endParaRPr lang="x-none"/>
          </a:p>
        </p:txBody>
      </p:sp>
      <p:sp>
        <p:nvSpPr>
          <p:cNvPr id="3" name="Text Placeholder 2">
            <a:extLst>
              <a:ext uri="{FF2B5EF4-FFF2-40B4-BE49-F238E27FC236}">
                <a16:creationId xmlns:a16="http://schemas.microsoft.com/office/drawing/2014/main" xmlns="" id="{EC270107-D714-984A-B78D-6D5D8E9260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1BA035E1-930E-4242-8453-44C7EF1C771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Text Placeholder 4">
            <a:extLst>
              <a:ext uri="{FF2B5EF4-FFF2-40B4-BE49-F238E27FC236}">
                <a16:creationId xmlns:a16="http://schemas.microsoft.com/office/drawing/2014/main" xmlns="" id="{819B6A00-DCF0-F548-AED6-00858E3715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BA6B56B6-C64B-C841-8A86-0EA87AB6B4C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7" name="Date Placeholder 6">
            <a:extLst>
              <a:ext uri="{FF2B5EF4-FFF2-40B4-BE49-F238E27FC236}">
                <a16:creationId xmlns:a16="http://schemas.microsoft.com/office/drawing/2014/main" xmlns="" id="{D4B7F4EA-A8AA-9641-A0AC-C8108331480B}"/>
              </a:ext>
            </a:extLst>
          </p:cNvPr>
          <p:cNvSpPr>
            <a:spLocks noGrp="1"/>
          </p:cNvSpPr>
          <p:nvPr>
            <p:ph type="dt" sz="half" idx="10"/>
          </p:nvPr>
        </p:nvSpPr>
        <p:spPr/>
        <p:txBody>
          <a:bodyPr/>
          <a:lstStyle/>
          <a:p>
            <a:fld id="{8134D890-2035-D843-B634-5C9AF6FB69B0}" type="datetimeFigureOut">
              <a:rPr lang="x-none" smtClean="0"/>
              <a:t>21/04/2022</a:t>
            </a:fld>
            <a:endParaRPr lang="x-none"/>
          </a:p>
        </p:txBody>
      </p:sp>
      <p:sp>
        <p:nvSpPr>
          <p:cNvPr id="8" name="Footer Placeholder 7">
            <a:extLst>
              <a:ext uri="{FF2B5EF4-FFF2-40B4-BE49-F238E27FC236}">
                <a16:creationId xmlns:a16="http://schemas.microsoft.com/office/drawing/2014/main" xmlns="" id="{489B1396-BEB8-5F44-B4B7-95B03C91CA25}"/>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xmlns="" id="{95E22D31-4E0D-4544-BFB1-B9457C13E1D1}"/>
              </a:ext>
            </a:extLst>
          </p:cNvPr>
          <p:cNvSpPr>
            <a:spLocks noGrp="1"/>
          </p:cNvSpPr>
          <p:nvPr>
            <p:ph type="sldNum" sz="quarter" idx="12"/>
          </p:nvPr>
        </p:nvSpPr>
        <p:spPr/>
        <p:txBody>
          <a:bodyPr/>
          <a:lstStyle/>
          <a:p>
            <a:fld id="{C405E084-90C3-BD4F-804B-4590A0A4DA41}" type="slidenum">
              <a:rPr lang="x-none" smtClean="0"/>
              <a:t>‹#›</a:t>
            </a:fld>
            <a:endParaRPr lang="x-none"/>
          </a:p>
        </p:txBody>
      </p:sp>
    </p:spTree>
    <p:extLst>
      <p:ext uri="{BB962C8B-B14F-4D97-AF65-F5344CB8AC3E}">
        <p14:creationId xmlns:p14="http://schemas.microsoft.com/office/powerpoint/2010/main" val="701576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3FE544-4C80-7B44-96E9-4ADB9BE10C3B}"/>
              </a:ext>
            </a:extLst>
          </p:cNvPr>
          <p:cNvSpPr>
            <a:spLocks noGrp="1"/>
          </p:cNvSpPr>
          <p:nvPr>
            <p:ph type="title"/>
          </p:nvPr>
        </p:nvSpPr>
        <p:spPr/>
        <p:txBody>
          <a:bodyPr/>
          <a:lstStyle/>
          <a:p>
            <a:r>
              <a:rPr lang="en-GB"/>
              <a:t>Click to edit Master title style</a:t>
            </a:r>
            <a:endParaRPr lang="x-none"/>
          </a:p>
        </p:txBody>
      </p:sp>
      <p:sp>
        <p:nvSpPr>
          <p:cNvPr id="3" name="Date Placeholder 2">
            <a:extLst>
              <a:ext uri="{FF2B5EF4-FFF2-40B4-BE49-F238E27FC236}">
                <a16:creationId xmlns:a16="http://schemas.microsoft.com/office/drawing/2014/main" xmlns="" id="{9B7D2C4E-7D50-B34A-9033-7A898ABB4763}"/>
              </a:ext>
            </a:extLst>
          </p:cNvPr>
          <p:cNvSpPr>
            <a:spLocks noGrp="1"/>
          </p:cNvSpPr>
          <p:nvPr>
            <p:ph type="dt" sz="half" idx="10"/>
          </p:nvPr>
        </p:nvSpPr>
        <p:spPr/>
        <p:txBody>
          <a:bodyPr/>
          <a:lstStyle/>
          <a:p>
            <a:fld id="{8134D890-2035-D843-B634-5C9AF6FB69B0}" type="datetimeFigureOut">
              <a:rPr lang="x-none" smtClean="0"/>
              <a:t>21/04/2022</a:t>
            </a:fld>
            <a:endParaRPr lang="x-none"/>
          </a:p>
        </p:txBody>
      </p:sp>
      <p:sp>
        <p:nvSpPr>
          <p:cNvPr id="4" name="Footer Placeholder 3">
            <a:extLst>
              <a:ext uri="{FF2B5EF4-FFF2-40B4-BE49-F238E27FC236}">
                <a16:creationId xmlns:a16="http://schemas.microsoft.com/office/drawing/2014/main" xmlns="" id="{BC377F53-16B2-CE48-A39D-79B117A7BB72}"/>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xmlns="" id="{6165EC0B-266D-C84C-9EFA-E1E36EE0A06B}"/>
              </a:ext>
            </a:extLst>
          </p:cNvPr>
          <p:cNvSpPr>
            <a:spLocks noGrp="1"/>
          </p:cNvSpPr>
          <p:nvPr>
            <p:ph type="sldNum" sz="quarter" idx="12"/>
          </p:nvPr>
        </p:nvSpPr>
        <p:spPr/>
        <p:txBody>
          <a:bodyPr/>
          <a:lstStyle/>
          <a:p>
            <a:fld id="{C405E084-90C3-BD4F-804B-4590A0A4DA41}" type="slidenum">
              <a:rPr lang="x-none" smtClean="0"/>
              <a:t>‹#›</a:t>
            </a:fld>
            <a:endParaRPr lang="x-none"/>
          </a:p>
        </p:txBody>
      </p:sp>
    </p:spTree>
    <p:extLst>
      <p:ext uri="{BB962C8B-B14F-4D97-AF65-F5344CB8AC3E}">
        <p14:creationId xmlns:p14="http://schemas.microsoft.com/office/powerpoint/2010/main" val="241295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EDF764B-30BD-084A-89C4-3B43AFA7F530}"/>
              </a:ext>
            </a:extLst>
          </p:cNvPr>
          <p:cNvSpPr>
            <a:spLocks noGrp="1"/>
          </p:cNvSpPr>
          <p:nvPr>
            <p:ph type="dt" sz="half" idx="10"/>
          </p:nvPr>
        </p:nvSpPr>
        <p:spPr/>
        <p:txBody>
          <a:bodyPr/>
          <a:lstStyle/>
          <a:p>
            <a:fld id="{8134D890-2035-D843-B634-5C9AF6FB69B0}" type="datetimeFigureOut">
              <a:rPr lang="x-none" smtClean="0"/>
              <a:t>21/04/2022</a:t>
            </a:fld>
            <a:endParaRPr lang="x-none"/>
          </a:p>
        </p:txBody>
      </p:sp>
      <p:sp>
        <p:nvSpPr>
          <p:cNvPr id="3" name="Footer Placeholder 2">
            <a:extLst>
              <a:ext uri="{FF2B5EF4-FFF2-40B4-BE49-F238E27FC236}">
                <a16:creationId xmlns:a16="http://schemas.microsoft.com/office/drawing/2014/main" xmlns="" id="{D5DA6DF6-0191-7842-A418-E47CF59A33B9}"/>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xmlns="" id="{3B0CF6D1-242D-D24F-88DD-B2CB24605E0E}"/>
              </a:ext>
            </a:extLst>
          </p:cNvPr>
          <p:cNvSpPr>
            <a:spLocks noGrp="1"/>
          </p:cNvSpPr>
          <p:nvPr>
            <p:ph type="sldNum" sz="quarter" idx="12"/>
          </p:nvPr>
        </p:nvSpPr>
        <p:spPr/>
        <p:txBody>
          <a:bodyPr/>
          <a:lstStyle/>
          <a:p>
            <a:fld id="{C405E084-90C3-BD4F-804B-4590A0A4DA41}" type="slidenum">
              <a:rPr lang="x-none" smtClean="0"/>
              <a:t>‹#›</a:t>
            </a:fld>
            <a:endParaRPr lang="x-none"/>
          </a:p>
        </p:txBody>
      </p:sp>
    </p:spTree>
    <p:extLst>
      <p:ext uri="{BB962C8B-B14F-4D97-AF65-F5344CB8AC3E}">
        <p14:creationId xmlns:p14="http://schemas.microsoft.com/office/powerpoint/2010/main" val="498826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47D433-00C0-794C-829D-4BF1BCEB4E7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x-none"/>
          </a:p>
        </p:txBody>
      </p:sp>
      <p:sp>
        <p:nvSpPr>
          <p:cNvPr id="3" name="Content Placeholder 2">
            <a:extLst>
              <a:ext uri="{FF2B5EF4-FFF2-40B4-BE49-F238E27FC236}">
                <a16:creationId xmlns:a16="http://schemas.microsoft.com/office/drawing/2014/main" xmlns="" id="{8A553621-5B3A-334E-9717-BAED571A3C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Text Placeholder 3">
            <a:extLst>
              <a:ext uri="{FF2B5EF4-FFF2-40B4-BE49-F238E27FC236}">
                <a16:creationId xmlns:a16="http://schemas.microsoft.com/office/drawing/2014/main" xmlns="" id="{D1C969BB-7551-0E4D-8A9B-70A9D8D8D0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6A6CD111-CA57-7F4C-AB0B-2297A99C5422}"/>
              </a:ext>
            </a:extLst>
          </p:cNvPr>
          <p:cNvSpPr>
            <a:spLocks noGrp="1"/>
          </p:cNvSpPr>
          <p:nvPr>
            <p:ph type="dt" sz="half" idx="10"/>
          </p:nvPr>
        </p:nvSpPr>
        <p:spPr/>
        <p:txBody>
          <a:bodyPr/>
          <a:lstStyle/>
          <a:p>
            <a:fld id="{8134D890-2035-D843-B634-5C9AF6FB69B0}" type="datetimeFigureOut">
              <a:rPr lang="x-none" smtClean="0"/>
              <a:t>21/04/2022</a:t>
            </a:fld>
            <a:endParaRPr lang="x-none"/>
          </a:p>
        </p:txBody>
      </p:sp>
      <p:sp>
        <p:nvSpPr>
          <p:cNvPr id="6" name="Footer Placeholder 5">
            <a:extLst>
              <a:ext uri="{FF2B5EF4-FFF2-40B4-BE49-F238E27FC236}">
                <a16:creationId xmlns:a16="http://schemas.microsoft.com/office/drawing/2014/main" xmlns="" id="{BAC3393A-EAA3-E44E-9344-0E66A475ED0D}"/>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B389B510-D5C0-C843-9BD0-3580990891B0}"/>
              </a:ext>
            </a:extLst>
          </p:cNvPr>
          <p:cNvSpPr>
            <a:spLocks noGrp="1"/>
          </p:cNvSpPr>
          <p:nvPr>
            <p:ph type="sldNum" sz="quarter" idx="12"/>
          </p:nvPr>
        </p:nvSpPr>
        <p:spPr/>
        <p:txBody>
          <a:bodyPr/>
          <a:lstStyle/>
          <a:p>
            <a:fld id="{C405E084-90C3-BD4F-804B-4590A0A4DA41}" type="slidenum">
              <a:rPr lang="x-none" smtClean="0"/>
              <a:t>‹#›</a:t>
            </a:fld>
            <a:endParaRPr lang="x-none"/>
          </a:p>
        </p:txBody>
      </p:sp>
    </p:spTree>
    <p:extLst>
      <p:ext uri="{BB962C8B-B14F-4D97-AF65-F5344CB8AC3E}">
        <p14:creationId xmlns:p14="http://schemas.microsoft.com/office/powerpoint/2010/main" val="4250675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BBD99B-AFF8-A147-AD02-7F9DC677F04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x-none"/>
          </a:p>
        </p:txBody>
      </p:sp>
      <p:sp>
        <p:nvSpPr>
          <p:cNvPr id="3" name="Picture Placeholder 2">
            <a:extLst>
              <a:ext uri="{FF2B5EF4-FFF2-40B4-BE49-F238E27FC236}">
                <a16:creationId xmlns:a16="http://schemas.microsoft.com/office/drawing/2014/main" xmlns="" id="{0E7204DC-031B-C745-B04F-3A21C014F6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xmlns="" id="{A037012B-CA4D-1445-8A99-71C4D5D4E6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41AF228C-2122-DA47-9A74-6C165B879241}"/>
              </a:ext>
            </a:extLst>
          </p:cNvPr>
          <p:cNvSpPr>
            <a:spLocks noGrp="1"/>
          </p:cNvSpPr>
          <p:nvPr>
            <p:ph type="dt" sz="half" idx="10"/>
          </p:nvPr>
        </p:nvSpPr>
        <p:spPr/>
        <p:txBody>
          <a:bodyPr/>
          <a:lstStyle/>
          <a:p>
            <a:fld id="{8134D890-2035-D843-B634-5C9AF6FB69B0}" type="datetimeFigureOut">
              <a:rPr lang="x-none" smtClean="0"/>
              <a:t>21/04/2022</a:t>
            </a:fld>
            <a:endParaRPr lang="x-none"/>
          </a:p>
        </p:txBody>
      </p:sp>
      <p:sp>
        <p:nvSpPr>
          <p:cNvPr id="6" name="Footer Placeholder 5">
            <a:extLst>
              <a:ext uri="{FF2B5EF4-FFF2-40B4-BE49-F238E27FC236}">
                <a16:creationId xmlns:a16="http://schemas.microsoft.com/office/drawing/2014/main" xmlns="" id="{8CE4A2CC-5263-6344-9807-0D85DC2A57B3}"/>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0FF4292E-7269-CD47-A7A3-FC88A776F949}"/>
              </a:ext>
            </a:extLst>
          </p:cNvPr>
          <p:cNvSpPr>
            <a:spLocks noGrp="1"/>
          </p:cNvSpPr>
          <p:nvPr>
            <p:ph type="sldNum" sz="quarter" idx="12"/>
          </p:nvPr>
        </p:nvSpPr>
        <p:spPr/>
        <p:txBody>
          <a:bodyPr/>
          <a:lstStyle/>
          <a:p>
            <a:fld id="{C405E084-90C3-BD4F-804B-4590A0A4DA41}" type="slidenum">
              <a:rPr lang="x-none" smtClean="0"/>
              <a:t>‹#›</a:t>
            </a:fld>
            <a:endParaRPr lang="x-none"/>
          </a:p>
        </p:txBody>
      </p:sp>
    </p:spTree>
    <p:extLst>
      <p:ext uri="{BB962C8B-B14F-4D97-AF65-F5344CB8AC3E}">
        <p14:creationId xmlns:p14="http://schemas.microsoft.com/office/powerpoint/2010/main" val="4281051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6BFC35E-78B8-9C46-80E3-F47CA7B2B7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Klicken Sie auf , um den Master-Titelstil zu bearbeiten </a:t>
            </a:r>
            <a:endParaRPr lang="x-none"/>
          </a:p>
        </p:txBody>
      </p:sp>
      <p:sp>
        <p:nvSpPr>
          <p:cNvPr id="3" name="Text Placeholder 2">
            <a:extLst>
              <a:ext uri="{FF2B5EF4-FFF2-40B4-BE49-F238E27FC236}">
                <a16:creationId xmlns:a16="http://schemas.microsoft.com/office/drawing/2014/main" xmlns="" id="{8684BE66-7EA5-9048-997D-AC374C945A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Klicken Sie auf , um Master-Textstile zu bearbeiten</a:t>
            </a:r>
          </a:p>
          <a:p>
            <a:pPr lvl="1"/>
            <a:r>
              <a:rPr lang="en-GB"/>
              <a:t>Zweite Ebene</a:t>
            </a:r>
          </a:p>
          <a:p>
            <a:pPr lvl="2"/>
            <a:r>
              <a:rPr lang="en-GB"/>
              <a:t>Dritte Ebene</a:t>
            </a:r>
          </a:p>
          <a:p>
            <a:pPr lvl="3"/>
            <a:r>
              <a:rPr lang="en-GB"/>
              <a:t>Vierte Ebene</a:t>
            </a:r>
          </a:p>
          <a:p>
            <a:pPr lvl="4"/>
            <a:r>
              <a:rPr lang="en-GB"/>
              <a:t>Fünfte Ebene </a:t>
            </a:r>
            <a:endParaRPr lang="x-none"/>
          </a:p>
        </p:txBody>
      </p:sp>
      <p:sp>
        <p:nvSpPr>
          <p:cNvPr id="4" name="Date Placeholder 3">
            <a:extLst>
              <a:ext uri="{FF2B5EF4-FFF2-40B4-BE49-F238E27FC236}">
                <a16:creationId xmlns:a16="http://schemas.microsoft.com/office/drawing/2014/main" xmlns="" id="{A9E5B078-C760-144B-90CC-21CAE57DD1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34D890-2035-D843-B634-5C9AF6FB69B0}" type="datetimeFigureOut">
              <a:rPr lang="x-none" smtClean="0"/>
              <a:t>21/04/2022</a:t>
            </a:fld>
            <a:endParaRPr lang="x-none"/>
          </a:p>
        </p:txBody>
      </p:sp>
      <p:sp>
        <p:nvSpPr>
          <p:cNvPr id="5" name="Footer Placeholder 4">
            <a:extLst>
              <a:ext uri="{FF2B5EF4-FFF2-40B4-BE49-F238E27FC236}">
                <a16:creationId xmlns:a16="http://schemas.microsoft.com/office/drawing/2014/main" xmlns="" id="{C535C08C-A10F-2E43-BC19-CD16158AD1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xmlns="" id="{1D527526-E52E-774F-AB2C-ED0128825D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05E084-90C3-BD4F-804B-4590A0A4DA41}" type="slidenum">
              <a:rPr lang="x-none" smtClean="0"/>
              <a:t>‹#›</a:t>
            </a:fld>
            <a:endParaRPr lang="x-none"/>
          </a:p>
        </p:txBody>
      </p:sp>
    </p:spTree>
    <p:extLst>
      <p:ext uri="{BB962C8B-B14F-4D97-AF65-F5344CB8AC3E}">
        <p14:creationId xmlns:p14="http://schemas.microsoft.com/office/powerpoint/2010/main" val="25278147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picpedia.org/highway-signs/h/hope.html" TargetMode="External"/><Relationship Id="rId2" Type="http://schemas.openxmlformats.org/officeDocument/2006/relationships/image" Target="../media/image16.jpeg"/><Relationship Id="rId1" Type="http://schemas.openxmlformats.org/officeDocument/2006/relationships/slideLayout" Target="../slideLayouts/slideLayout14.xml"/><Relationship Id="rId4" Type="http://schemas.openxmlformats.org/officeDocument/2006/relationships/hyperlink" Target="https://en.wikipedia.org/wiki/Death_of_a_Salesman"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famvin.org/en/tag/lent/" TargetMode="External"/><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hyperlink" Target="https://phat-kat-creative.deviantart.com/art/Be-Consistent-389964013" TargetMode="External"/><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hyperlink" Target="https://www.esch-brand.com/wp-content/uploads/2018/07/3-2_marken_insights_Krise.pdf" TargetMode="External"/><Relationship Id="rId2" Type="http://schemas.openxmlformats.org/officeDocument/2006/relationships/hyperlink" Target="https://www.webfx.com/blog/marketing/how-5-big-brands-came-back-from-the-brink-of-failure/" TargetMode="External"/><Relationship Id="rId1" Type="http://schemas.openxmlformats.org/officeDocument/2006/relationships/slideLayout" Target="../slideLayouts/slideLayout14.xml"/><Relationship Id="rId5" Type="http://schemas.openxmlformats.org/officeDocument/2006/relationships/hyperlink" Target="https://translate.google.com/" TargetMode="Externa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hyperlink" Target="https://www.peoplematters.in/blog/culture/building-resilience-in-covid-19-times-26789" TargetMode="External"/><Relationship Id="rId2" Type="http://schemas.openxmlformats.org/officeDocument/2006/relationships/image" Target="../media/image20.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hyperlink" Target="http://www.tanveernaseer.com/understanding-crisis-management/" TargetMode="External"/><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https://blogs.lse.ac.uk/usappblog/2017/08/30/had-enough-of-experts-anti-intellectualism-is-linked-to-voters-support-for-movements-that-are-skeptical-of-expertise/" TargetMode="External"/><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hyperlink" Target="https://www.pxfuel.com/en/free-photo-xvivi" TargetMode="External"/><Relationship Id="rId2" Type="http://schemas.openxmlformats.org/officeDocument/2006/relationships/image" Target="../media/image23.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tags" Target="../tags/tag2.xml"/><Relationship Id="rId7" Type="http://schemas.openxmlformats.org/officeDocument/2006/relationships/image" Target="../media/image24.e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notesSlide" Target="../notesSlides/notesSlide13.xml"/><Relationship Id="rId4"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24.emf"/><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notesSlide" Target="../notesSlides/notesSlide14.xml"/><Relationship Id="rId4"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24.emf"/><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notesSlide" Target="../notesSlides/notesSlide15.xml"/><Relationship Id="rId4"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24.emf"/><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notesSlide" Target="../notesSlides/notesSlide16.xml"/><Relationship Id="rId4"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hyperlink" Target="https://www.bartleby.com/essay/Analysis-Of-Michael-Porters-Competitive-Advantage-Creating-P3XMYVW5G385" TargetMode="External"/><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hyperlink" Target="https://www.godfathertshirts.com/view/48/size-matters-t-shirt" TargetMode="External"/><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video" Target="https://www.youtube.com/embed/ahJgK59g_Ro?feature=oembed" TargetMode="Externa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hyperlink" Target="https://www.youtube.com/watch?v=ahJgK59g_Ro"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hyperlink" Target="http://theconversation.com/who-we-should-recognise-as-first-australians-in-the-constitution-38714" TargetMode="External"/><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hyperlink" Target="http://commons.wikimedia.org/wiki/File:Antu_dialog-warning.svg" TargetMode="External"/><Relationship Id="rId2" Type="http://schemas.openxmlformats.org/officeDocument/2006/relationships/image" Target="../media/image15.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16F6ABEB-6FAC-8242-884E-4381DCA7C090}"/>
              </a:ext>
            </a:extLst>
          </p:cNvPr>
          <p:cNvSpPr>
            <a:spLocks noGrp="1"/>
          </p:cNvSpPr>
          <p:nvPr>
            <p:ph type="body" sz="quarter" idx="16"/>
          </p:nvPr>
        </p:nvSpPr>
        <p:spPr>
          <a:xfrm>
            <a:off x="565152" y="4305500"/>
            <a:ext cx="8099877" cy="1412322"/>
          </a:xfrm>
        </p:spPr>
        <p:txBody>
          <a:bodyPr>
            <a:normAutofit fontScale="47500" lnSpcReduction="20000"/>
          </a:bodyPr>
          <a:lstStyle/>
          <a:p>
            <a:r>
              <a:rPr lang="de-DE" sz="7000" noProof="0" dirty="0"/>
              <a:t>MODUL 1 </a:t>
            </a:r>
          </a:p>
          <a:p>
            <a:endParaRPr lang="de-DE" noProof="0" dirty="0"/>
          </a:p>
          <a:p>
            <a:r>
              <a:rPr lang="de-DE" sz="7600" b="1" noProof="0" dirty="0"/>
              <a:t>Einführung in die Unternehmenskrise</a:t>
            </a:r>
          </a:p>
          <a:p>
            <a:endParaRPr lang="de-DE" noProof="0" dirty="0"/>
          </a:p>
        </p:txBody>
      </p:sp>
      <p:sp>
        <p:nvSpPr>
          <p:cNvPr id="2" name="TextBox 1">
            <a:extLst>
              <a:ext uri="{FF2B5EF4-FFF2-40B4-BE49-F238E27FC236}">
                <a16:creationId xmlns:a16="http://schemas.microsoft.com/office/drawing/2014/main" xmlns="" id="{C9E0E3AB-8D00-44BF-9634-A3EDF379F840}"/>
              </a:ext>
            </a:extLst>
          </p:cNvPr>
          <p:cNvSpPr txBox="1"/>
          <p:nvPr/>
        </p:nvSpPr>
        <p:spPr>
          <a:xfrm>
            <a:off x="241554" y="5781361"/>
            <a:ext cx="10940142" cy="1723549"/>
          </a:xfrm>
          <a:prstGeom prst="rect">
            <a:avLst/>
          </a:prstGeom>
          <a:noFill/>
        </p:spPr>
        <p:txBody>
          <a:bodyPr wrap="square" rtlCol="0">
            <a:spAutoFit/>
          </a:bodyPr>
          <a:lstStyle/>
          <a:p>
            <a:r>
              <a:rPr lang="de-DE" sz="1400" dirty="0"/>
              <a:t>Die Unterstützung der Europäischen Kommission für die Erstellung dieser Veröffentlichung stellt keine Billigung des Inhalts dar, der ausschließlich die Ansichten der Autoren widerspiegelt. Die Kommission kann nicht für die Verwendung der darin enthaltenen Informationen verantwortlich gemacht werden.</a:t>
            </a:r>
            <a:endParaRPr lang="en-GB" sz="1400" dirty="0"/>
          </a:p>
          <a:p>
            <a:r>
              <a:rPr lang="en-GB" sz="1400"/>
              <a:t> </a:t>
            </a:r>
          </a:p>
          <a:p>
            <a:endParaRPr lang="en-GB" sz="1400" dirty="0">
              <a:solidFill>
                <a:schemeClr val="bg1"/>
              </a:solidFill>
            </a:endParaRPr>
          </a:p>
          <a:p>
            <a:endParaRPr lang="en-IE" sz="1400" dirty="0">
              <a:solidFill>
                <a:schemeClr val="bg1"/>
              </a:solidFill>
            </a:endParaRPr>
          </a:p>
          <a:p>
            <a:endParaRPr lang="en-IE" dirty="0"/>
          </a:p>
        </p:txBody>
      </p:sp>
    </p:spTree>
    <p:extLst>
      <p:ext uri="{BB962C8B-B14F-4D97-AF65-F5344CB8AC3E}">
        <p14:creationId xmlns:p14="http://schemas.microsoft.com/office/powerpoint/2010/main" val="57872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F220A2FE-1322-4F51-820C-563FE4EF2090}"/>
              </a:ext>
            </a:extLst>
          </p:cNvPr>
          <p:cNvSpPr>
            <a:spLocks noGrp="1"/>
          </p:cNvSpPr>
          <p:nvPr>
            <p:ph type="body" sz="quarter" idx="13"/>
          </p:nvPr>
        </p:nvSpPr>
        <p:spPr>
          <a:xfrm>
            <a:off x="1192696" y="688246"/>
            <a:ext cx="8852375" cy="697353"/>
          </a:xfrm>
        </p:spPr>
        <p:txBody>
          <a:bodyPr/>
          <a:lstStyle/>
          <a:p>
            <a:r>
              <a:rPr lang="de-DE" noProof="0" dirty="0"/>
              <a:t>2. Das Prinzip Hoffnung</a:t>
            </a:r>
          </a:p>
        </p:txBody>
      </p:sp>
      <p:sp>
        <p:nvSpPr>
          <p:cNvPr id="3" name="Text Placeholder 2">
            <a:extLst>
              <a:ext uri="{FF2B5EF4-FFF2-40B4-BE49-F238E27FC236}">
                <a16:creationId xmlns:a16="http://schemas.microsoft.com/office/drawing/2014/main" xmlns="" id="{0E064AAA-AFF2-482F-BC2F-3FDEE0B12057}"/>
              </a:ext>
            </a:extLst>
          </p:cNvPr>
          <p:cNvSpPr>
            <a:spLocks noGrp="1"/>
          </p:cNvSpPr>
          <p:nvPr>
            <p:ph type="body" sz="quarter" idx="14"/>
          </p:nvPr>
        </p:nvSpPr>
        <p:spPr>
          <a:xfrm>
            <a:off x="578164" y="1986571"/>
            <a:ext cx="11035672" cy="3975101"/>
          </a:xfrm>
        </p:spPr>
        <p:txBody>
          <a:bodyPr/>
          <a:lstStyle/>
          <a:p>
            <a:pPr algn="l"/>
            <a:endParaRPr lang="de-DE" noProof="0" dirty="0">
              <a:solidFill>
                <a:srgbClr val="164352"/>
              </a:solidFill>
              <a:latin typeface="Untitledsansweb"/>
            </a:endParaRPr>
          </a:p>
          <a:p>
            <a:pPr algn="l"/>
            <a:endParaRPr lang="de-DE" b="0" i="0" noProof="0" dirty="0">
              <a:solidFill>
                <a:srgbClr val="164352"/>
              </a:solidFill>
              <a:effectLst/>
              <a:latin typeface="Untitledsansweb"/>
            </a:endParaRPr>
          </a:p>
          <a:p>
            <a:endParaRPr lang="de-DE" noProof="0" dirty="0"/>
          </a:p>
        </p:txBody>
      </p:sp>
      <p:pic>
        <p:nvPicPr>
          <p:cNvPr id="6" name="Picture 5" descr="A picture containing text, sky, sign, outdoor&#10;&#10;Description automatically generated">
            <a:extLst>
              <a:ext uri="{FF2B5EF4-FFF2-40B4-BE49-F238E27FC236}">
                <a16:creationId xmlns:a16="http://schemas.microsoft.com/office/drawing/2014/main" xmlns="" id="{1BB1C125-FC32-45A5-A2BF-146B4FAEA34E}"/>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xmlns="" r:id="rId3"/>
              </a:ext>
            </a:extLst>
          </a:blip>
          <a:stretch>
            <a:fillRect/>
          </a:stretch>
        </p:blipFill>
        <p:spPr>
          <a:xfrm>
            <a:off x="8226677" y="2645227"/>
            <a:ext cx="3269802" cy="2177143"/>
          </a:xfrm>
          <a:prstGeom prst="rect">
            <a:avLst/>
          </a:prstGeom>
        </p:spPr>
      </p:pic>
      <p:sp>
        <p:nvSpPr>
          <p:cNvPr id="9" name="TextBox 8">
            <a:extLst>
              <a:ext uri="{FF2B5EF4-FFF2-40B4-BE49-F238E27FC236}">
                <a16:creationId xmlns:a16="http://schemas.microsoft.com/office/drawing/2014/main" xmlns="" id="{1150B821-A849-4BA3-A7CF-D6E50326AE36}"/>
              </a:ext>
            </a:extLst>
          </p:cNvPr>
          <p:cNvSpPr txBox="1"/>
          <p:nvPr/>
        </p:nvSpPr>
        <p:spPr>
          <a:xfrm>
            <a:off x="396029" y="1790960"/>
            <a:ext cx="7648513" cy="3785652"/>
          </a:xfrm>
          <a:prstGeom prst="rect">
            <a:avLst/>
          </a:prstGeom>
          <a:noFill/>
        </p:spPr>
        <p:txBody>
          <a:bodyPr wrap="square">
            <a:spAutoFit/>
          </a:bodyPr>
          <a:lstStyle/>
          <a:p>
            <a:r>
              <a:rPr lang="de-DE" sz="2400" b="0" i="0" dirty="0">
                <a:effectLst/>
                <a:latin typeface="+mj-lt"/>
              </a:rPr>
              <a:t>CEOs und Unternehmer sind </a:t>
            </a:r>
            <a:r>
              <a:rPr lang="de-DE" sz="2400" dirty="0">
                <a:latin typeface="+mj-lt"/>
              </a:rPr>
              <a:t>in der Regel </a:t>
            </a:r>
            <a:r>
              <a:rPr lang="de-DE" sz="2400" b="0" i="0" dirty="0">
                <a:effectLst/>
                <a:latin typeface="+mj-lt"/>
              </a:rPr>
              <a:t>voller kreativer Ideen und Leidenschaft, aber dies kann leider zu falschen Annahmen und Denkweisen führen. </a:t>
            </a:r>
            <a:r>
              <a:rPr lang="de-DE" sz="2400" dirty="0">
                <a:latin typeface="+mj-lt"/>
              </a:rPr>
              <a:t>Übermäßiges Selbst-vertrauen erzeugt falsche Hoffnungen, die zu überzogenen Erfolgserwartungen führen. </a:t>
            </a:r>
            <a:r>
              <a:rPr lang="de-DE" sz="2400" b="0" i="0" dirty="0">
                <a:effectLst/>
                <a:latin typeface="+mj-lt"/>
              </a:rPr>
              <a:t>Oft werden Unternehmen mit </a:t>
            </a:r>
            <a:r>
              <a:rPr lang="de-DE" sz="2400" dirty="0">
                <a:latin typeface="+mj-lt"/>
              </a:rPr>
              <a:t>einem </a:t>
            </a:r>
            <a:r>
              <a:rPr lang="de-DE" sz="2400" b="0" i="0" dirty="0">
                <a:effectLst/>
                <a:latin typeface="+mj-lt"/>
              </a:rPr>
              <a:t>irreführenden Gefühl von Sicherheit assoziiert, was in Krisenzeiten verheerende Folgen hat. Sie müssen die Warn-zeichen eines scheiternden Unternehmens ernst nehmen, anstatt an der Hoffnung festzuhalten.</a:t>
            </a:r>
          </a:p>
          <a:p>
            <a:endParaRPr lang="de-DE" sz="2400" dirty="0">
              <a:solidFill>
                <a:srgbClr val="474747"/>
              </a:solidFill>
              <a:latin typeface="+mj-lt"/>
            </a:endParaRPr>
          </a:p>
        </p:txBody>
      </p:sp>
      <p:sp>
        <p:nvSpPr>
          <p:cNvPr id="11" name="TextBox 10">
            <a:extLst>
              <a:ext uri="{FF2B5EF4-FFF2-40B4-BE49-F238E27FC236}">
                <a16:creationId xmlns:a16="http://schemas.microsoft.com/office/drawing/2014/main" xmlns="" id="{854A99BC-737E-410D-AC82-E82AE2C2FD24}"/>
              </a:ext>
            </a:extLst>
          </p:cNvPr>
          <p:cNvSpPr txBox="1"/>
          <p:nvPr/>
        </p:nvSpPr>
        <p:spPr>
          <a:xfrm>
            <a:off x="486040" y="5214498"/>
            <a:ext cx="7384331" cy="984885"/>
          </a:xfrm>
          <a:prstGeom prst="rect">
            <a:avLst/>
          </a:prstGeom>
          <a:solidFill>
            <a:srgbClr val="E64D92"/>
          </a:solidFill>
        </p:spPr>
        <p:txBody>
          <a:bodyPr wrap="square">
            <a:spAutoFit/>
          </a:bodyPr>
          <a:lstStyle/>
          <a:p>
            <a:pPr algn="ctr"/>
            <a:r>
              <a:rPr lang="en-GB" sz="2000" b="0" i="1" dirty="0">
                <a:solidFill>
                  <a:schemeClr val="bg1"/>
                </a:solidFill>
                <a:effectLst/>
                <a:latin typeface="Merriweather"/>
              </a:rPr>
              <a:t>"Wirst du mich um Himmels willen gehen lassen? Wirst du diesen falschen Traum nehmen und ihn verbrennen, bevor etwas passiert?"</a:t>
            </a:r>
          </a:p>
          <a:p>
            <a:pPr algn="ctr"/>
            <a:r>
              <a:rPr lang="en-GB" b="1" i="0" dirty="0">
                <a:solidFill>
                  <a:schemeClr val="bg1"/>
                </a:solidFill>
                <a:effectLst/>
                <a:latin typeface="Lato"/>
                <a:hlinkClick r:id="rId4"/>
              </a:rPr>
              <a:t>Arthur Miller, </a:t>
            </a:r>
            <a:r>
              <a:rPr lang="en-GB" b="1" i="0" u="none" strike="noStrike" dirty="0">
                <a:solidFill>
                  <a:schemeClr val="bg1"/>
                </a:solidFill>
                <a:effectLst/>
                <a:latin typeface="Lato"/>
                <a:hlinkClick r:id="rId4"/>
              </a:rPr>
              <a:t>Death of a Salesman</a:t>
            </a:r>
            <a:endParaRPr lang="en-IE" dirty="0">
              <a:solidFill>
                <a:schemeClr val="bg1"/>
              </a:solidFill>
            </a:endParaRPr>
          </a:p>
        </p:txBody>
      </p:sp>
    </p:spTree>
    <p:extLst>
      <p:ext uri="{BB962C8B-B14F-4D97-AF65-F5344CB8AC3E}">
        <p14:creationId xmlns:p14="http://schemas.microsoft.com/office/powerpoint/2010/main" val="3681243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F220A2FE-1322-4F51-820C-563FE4EF2090}"/>
              </a:ext>
            </a:extLst>
          </p:cNvPr>
          <p:cNvSpPr>
            <a:spLocks noGrp="1"/>
          </p:cNvSpPr>
          <p:nvPr>
            <p:ph type="body" sz="quarter" idx="13"/>
          </p:nvPr>
        </p:nvSpPr>
        <p:spPr>
          <a:xfrm>
            <a:off x="1192696" y="688246"/>
            <a:ext cx="8852375" cy="697353"/>
          </a:xfrm>
        </p:spPr>
        <p:txBody>
          <a:bodyPr/>
          <a:lstStyle/>
          <a:p>
            <a:r>
              <a:rPr lang="de-DE" noProof="0" dirty="0"/>
              <a:t>3. Das Erwachen </a:t>
            </a:r>
          </a:p>
        </p:txBody>
      </p:sp>
      <p:sp>
        <p:nvSpPr>
          <p:cNvPr id="3" name="Text Placeholder 2">
            <a:extLst>
              <a:ext uri="{FF2B5EF4-FFF2-40B4-BE49-F238E27FC236}">
                <a16:creationId xmlns:a16="http://schemas.microsoft.com/office/drawing/2014/main" xmlns="" id="{0E064AAA-AFF2-482F-BC2F-3FDEE0B12057}"/>
              </a:ext>
            </a:extLst>
          </p:cNvPr>
          <p:cNvSpPr>
            <a:spLocks noGrp="1"/>
          </p:cNvSpPr>
          <p:nvPr>
            <p:ph type="body" sz="quarter" idx="14"/>
          </p:nvPr>
        </p:nvSpPr>
        <p:spPr>
          <a:xfrm>
            <a:off x="578164" y="1986571"/>
            <a:ext cx="11035672" cy="3975101"/>
          </a:xfrm>
        </p:spPr>
        <p:txBody>
          <a:bodyPr/>
          <a:lstStyle/>
          <a:p>
            <a:pPr algn="l"/>
            <a:endParaRPr lang="de-DE" b="0" i="0" noProof="0" dirty="0">
              <a:solidFill>
                <a:srgbClr val="164352"/>
              </a:solidFill>
              <a:effectLst/>
              <a:latin typeface="Untitledsansweb"/>
            </a:endParaRPr>
          </a:p>
          <a:p>
            <a:pPr algn="l"/>
            <a:endParaRPr lang="de-DE" b="0" i="0" noProof="0" dirty="0">
              <a:solidFill>
                <a:srgbClr val="164352"/>
              </a:solidFill>
              <a:effectLst/>
              <a:latin typeface="Untitledsansweb"/>
            </a:endParaRPr>
          </a:p>
          <a:p>
            <a:pPr algn="l"/>
            <a:endParaRPr lang="de-DE" noProof="0" dirty="0">
              <a:solidFill>
                <a:srgbClr val="164352"/>
              </a:solidFill>
              <a:latin typeface="Untitledsansweb"/>
            </a:endParaRPr>
          </a:p>
          <a:p>
            <a:pPr algn="l"/>
            <a:endParaRPr lang="de-DE" b="0" i="0" noProof="0" dirty="0">
              <a:solidFill>
                <a:srgbClr val="164352"/>
              </a:solidFill>
              <a:effectLst/>
              <a:latin typeface="Untitledsansweb"/>
            </a:endParaRPr>
          </a:p>
          <a:p>
            <a:endParaRPr lang="de-DE" noProof="0" dirty="0"/>
          </a:p>
        </p:txBody>
      </p:sp>
      <p:sp>
        <p:nvSpPr>
          <p:cNvPr id="7" name="TextBox 6">
            <a:extLst>
              <a:ext uri="{FF2B5EF4-FFF2-40B4-BE49-F238E27FC236}">
                <a16:creationId xmlns:a16="http://schemas.microsoft.com/office/drawing/2014/main" xmlns="" id="{38DD7F8A-EF33-4FD3-B615-F3B4F4684EA8}"/>
              </a:ext>
            </a:extLst>
          </p:cNvPr>
          <p:cNvSpPr txBox="1"/>
          <p:nvPr/>
        </p:nvSpPr>
        <p:spPr>
          <a:xfrm>
            <a:off x="218258" y="1964353"/>
            <a:ext cx="8259536" cy="5262979"/>
          </a:xfrm>
          <a:prstGeom prst="rect">
            <a:avLst/>
          </a:prstGeom>
          <a:noFill/>
        </p:spPr>
        <p:txBody>
          <a:bodyPr wrap="square">
            <a:spAutoFit/>
          </a:bodyPr>
          <a:lstStyle/>
          <a:p>
            <a:r>
              <a:rPr lang="en-GB" sz="2400" dirty="0">
                <a:latin typeface="+mj-lt"/>
                <a:ea typeface="Lato Light" panose="020F0502020204030203" pitchFamily="34" charset="0"/>
                <a:cs typeface="Lato Light" panose="020F0502020204030203" pitchFamily="34" charset="0"/>
              </a:rPr>
              <a:t>Die Krise kann nicht mehr geleugnet werden. Die Maßnahmen werden unter großem Zeitdruck umgesetzt. Dies ist die kritischste Phase. Sie brauchen den Blick fürs Detail und </a:t>
            </a:r>
            <a:r>
              <a:rPr lang="en-GB" sz="2400" dirty="0" err="1">
                <a:latin typeface="+mj-lt"/>
                <a:ea typeface="Lato Light" panose="020F0502020204030203" pitchFamily="34" charset="0"/>
                <a:cs typeface="Lato Light" panose="020F0502020204030203" pitchFamily="34" charset="0"/>
              </a:rPr>
              <a:t>eine</a:t>
            </a:r>
            <a:r>
              <a:rPr lang="en-GB" sz="2400" dirty="0">
                <a:latin typeface="+mj-lt"/>
                <a:ea typeface="Lato Light" panose="020F0502020204030203" pitchFamily="34" charset="0"/>
                <a:cs typeface="Lato Light" panose="020F0502020204030203" pitchFamily="34" charset="0"/>
              </a:rPr>
              <a:t> </a:t>
            </a:r>
            <a:r>
              <a:rPr lang="en-GB" sz="2400" dirty="0" err="1">
                <a:latin typeface="+mj-lt"/>
                <a:ea typeface="Lato Light" panose="020F0502020204030203" pitchFamily="34" charset="0"/>
                <a:cs typeface="Lato Light" panose="020F0502020204030203" pitchFamily="34" charset="0"/>
              </a:rPr>
              <a:t>voraus-schauende</a:t>
            </a:r>
            <a:r>
              <a:rPr lang="en-GB" sz="2400" dirty="0">
                <a:latin typeface="+mj-lt"/>
                <a:ea typeface="Lato Light" panose="020F0502020204030203" pitchFamily="34" charset="0"/>
                <a:cs typeface="Lato Light" panose="020F0502020204030203" pitchFamily="34" charset="0"/>
              </a:rPr>
              <a:t> Planung. Viele Unternehmen finden den Weg zurück aus der Krise. Dazu müssen Sie einige schwierige Entscheidungen treffen und entschlossen handeln, um Ihr Unternehmen zu retten.</a:t>
            </a:r>
          </a:p>
          <a:p>
            <a:endParaRPr lang="en-GB" sz="2400" dirty="0">
              <a:latin typeface="+mj-lt"/>
              <a:ea typeface="Lato Light" panose="020F0502020204030203" pitchFamily="34" charset="0"/>
              <a:cs typeface="Lato Light" panose="020F0502020204030203" pitchFamily="34" charset="0"/>
            </a:endParaRPr>
          </a:p>
          <a:p>
            <a:r>
              <a:rPr lang="en-GB" sz="2400" dirty="0" err="1">
                <a:latin typeface="+mj-lt"/>
                <a:ea typeface="Lato Light" panose="020F0502020204030203" pitchFamily="34" charset="0"/>
                <a:cs typeface="Lato Light" panose="020F0502020204030203" pitchFamily="34" charset="0"/>
              </a:rPr>
              <a:t>Bedenken</a:t>
            </a:r>
            <a:r>
              <a:rPr lang="en-GB" sz="2400" dirty="0">
                <a:latin typeface="+mj-lt"/>
                <a:ea typeface="Lato Light" panose="020F0502020204030203" pitchFamily="34" charset="0"/>
                <a:cs typeface="Lato Light" panose="020F0502020204030203" pitchFamily="34" charset="0"/>
              </a:rPr>
              <a:t> Sie alle Personen, Parteien, Stakeholder, Kunden, Mitarbeiter und Lieferanten usw., die </a:t>
            </a:r>
            <a:r>
              <a:rPr lang="en-GB" sz="2400" dirty="0" err="1">
                <a:latin typeface="+mj-lt"/>
                <a:ea typeface="Lato Light" panose="020F0502020204030203" pitchFamily="34" charset="0"/>
                <a:cs typeface="Lato Light" panose="020F0502020204030203" pitchFamily="34" charset="0"/>
              </a:rPr>
              <a:t>betroffen</a:t>
            </a:r>
            <a:r>
              <a:rPr lang="en-GB" sz="2400" dirty="0">
                <a:latin typeface="+mj-lt"/>
                <a:ea typeface="Lato Light" panose="020F0502020204030203" pitchFamily="34" charset="0"/>
                <a:cs typeface="Lato Light" panose="020F0502020204030203" pitchFamily="34" charset="0"/>
              </a:rPr>
              <a:t> sein werden. Ergreifen Sie die notwendigen Maßnahmen. </a:t>
            </a:r>
            <a:r>
              <a:rPr lang="en-GB" sz="2400" dirty="0" err="1">
                <a:latin typeface="+mj-lt"/>
                <a:ea typeface="Lato Light" panose="020F0502020204030203" pitchFamily="34" charset="0"/>
                <a:cs typeface="Lato Light" panose="020F0502020204030203" pitchFamily="34" charset="0"/>
              </a:rPr>
              <a:t>Krisensituationen</a:t>
            </a:r>
            <a:r>
              <a:rPr lang="en-GB" sz="2400" dirty="0">
                <a:latin typeface="+mj-lt"/>
                <a:ea typeface="Lato Light" panose="020F0502020204030203" pitchFamily="34" charset="0"/>
                <a:cs typeface="Lato Light" panose="020F0502020204030203" pitchFamily="34" charset="0"/>
              </a:rPr>
              <a:t> </a:t>
            </a:r>
            <a:r>
              <a:rPr lang="en-GB" sz="2400" dirty="0" err="1">
                <a:latin typeface="+mj-lt"/>
                <a:ea typeface="Lato Light" panose="020F0502020204030203" pitchFamily="34" charset="0"/>
                <a:cs typeface="Lato Light" panose="020F0502020204030203" pitchFamily="34" charset="0"/>
              </a:rPr>
              <a:t>lösen</a:t>
            </a:r>
            <a:r>
              <a:rPr lang="en-GB" sz="2400" dirty="0">
                <a:latin typeface="+mj-lt"/>
                <a:ea typeface="Lato Light" panose="020F0502020204030203" pitchFamily="34" charset="0"/>
                <a:cs typeface="Lato Light" panose="020F0502020204030203" pitchFamily="34" charset="0"/>
              </a:rPr>
              <a:t> sich meist nicht von selbst und es gibt einen Punkt, an dem es kein Zurück mehr gibt. </a:t>
            </a:r>
            <a:r>
              <a:rPr lang="en-GB" sz="2400" b="1" cap="all" dirty="0">
                <a:latin typeface="+mj-lt"/>
                <a:ea typeface="Lato Light" panose="020F0502020204030203" pitchFamily="34" charset="0"/>
                <a:cs typeface="Lato Light" panose="020F0502020204030203" pitchFamily="34" charset="0"/>
              </a:rPr>
              <a:t>Verstehen SIE DEN WERT EINES EXTERNEN BERATERS </a:t>
            </a:r>
            <a:r>
              <a:rPr lang="en-GB" sz="2400" b="1" cap="all" dirty="0" err="1">
                <a:latin typeface="+mj-lt"/>
                <a:ea typeface="Lato Light" panose="020F0502020204030203" pitchFamily="34" charset="0"/>
                <a:cs typeface="Lato Light" panose="020F0502020204030203" pitchFamily="34" charset="0"/>
              </a:rPr>
              <a:t>durch</a:t>
            </a:r>
            <a:r>
              <a:rPr lang="en-GB" sz="2400" b="1" cap="all" dirty="0">
                <a:latin typeface="+mj-lt"/>
                <a:ea typeface="Lato Light" panose="020F0502020204030203" pitchFamily="34" charset="0"/>
                <a:cs typeface="Lato Light" panose="020F0502020204030203" pitchFamily="34" charset="0"/>
              </a:rPr>
              <a:t> DIESEs MODUL</a:t>
            </a:r>
          </a:p>
          <a:p>
            <a:endParaRPr lang="en-GB" sz="2400" dirty="0">
              <a:latin typeface="+mj-lt"/>
              <a:ea typeface="Lato Light" panose="020F0502020204030203" pitchFamily="34" charset="0"/>
              <a:cs typeface="Lato Light" panose="020F0502020204030203" pitchFamily="34" charset="0"/>
            </a:endParaRPr>
          </a:p>
        </p:txBody>
      </p:sp>
      <p:pic>
        <p:nvPicPr>
          <p:cNvPr id="5" name="Picture 4" descr="A picture containing text, sunset&#10;&#10;Description automatically generated">
            <a:extLst>
              <a:ext uri="{FF2B5EF4-FFF2-40B4-BE49-F238E27FC236}">
                <a16:creationId xmlns:a16="http://schemas.microsoft.com/office/drawing/2014/main" xmlns="" id="{67552AF3-7A37-40F4-A5E8-59403B94FA8C}"/>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xmlns="" r:id="rId3"/>
              </a:ext>
            </a:extLst>
          </a:blip>
          <a:stretch>
            <a:fillRect/>
          </a:stretch>
        </p:blipFill>
        <p:spPr>
          <a:xfrm>
            <a:off x="8477794" y="2821577"/>
            <a:ext cx="3495948" cy="2175256"/>
          </a:xfrm>
          <a:prstGeom prst="rect">
            <a:avLst/>
          </a:prstGeom>
        </p:spPr>
      </p:pic>
    </p:spTree>
    <p:extLst>
      <p:ext uri="{BB962C8B-B14F-4D97-AF65-F5344CB8AC3E}">
        <p14:creationId xmlns:p14="http://schemas.microsoft.com/office/powerpoint/2010/main" val="4224360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1164771" y="365414"/>
            <a:ext cx="10668000" cy="1230747"/>
          </a:xfrm>
        </p:spPr>
        <p:txBody>
          <a:bodyPr>
            <a:normAutofit/>
          </a:bodyPr>
          <a:lstStyle/>
          <a:p>
            <a:r>
              <a:rPr lang="de-DE" b="1" noProof="0" dirty="0"/>
              <a:t>Spotlight auf Fehler</a:t>
            </a:r>
          </a:p>
          <a:p>
            <a:r>
              <a:rPr lang="de-DE" noProof="0" dirty="0"/>
              <a:t>Praktischer Tipp: Seien Sie auf der Hut</a:t>
            </a:r>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62091" y="2037037"/>
            <a:ext cx="3569324" cy="4585148"/>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900" dirty="0">
                <a:solidFill>
                  <a:schemeClr val="tx1"/>
                </a:solidFill>
                <a:latin typeface="+mj-lt"/>
                <a:ea typeface="Open Sans Light" panose="020B0306030504020204" pitchFamily="34" charset="0"/>
                <a:cs typeface="Open Sans Light" panose="020B0306030504020204" pitchFamily="34" charset="0"/>
              </a:rPr>
              <a:t>In Bezug auf die Finanzierung in der Krise machen Unternehmen oft gravierende Fehler. </a:t>
            </a:r>
          </a:p>
          <a:p>
            <a:pPr algn="l">
              <a:lnSpc>
                <a:spcPct val="100000"/>
              </a:lnSpc>
            </a:pPr>
            <a:r>
              <a:rPr lang="en-GB" sz="1900" dirty="0">
                <a:solidFill>
                  <a:schemeClr val="tx1"/>
                </a:solidFill>
                <a:latin typeface="+mj-lt"/>
                <a:ea typeface="Open Sans Light" panose="020B0306030504020204" pitchFamily="34" charset="0"/>
                <a:cs typeface="Open Sans Light" panose="020B0306030504020204" pitchFamily="34" charset="0"/>
              </a:rPr>
              <a:t>Ein wesentlicher Fehler ist es, das eigene Privatvermögen zu früh und zu umfangreich in das </a:t>
            </a:r>
            <a:r>
              <a:rPr lang="en-GB" sz="1900" dirty="0" err="1">
                <a:solidFill>
                  <a:schemeClr val="tx1"/>
                </a:solidFill>
                <a:latin typeface="+mj-lt"/>
                <a:ea typeface="Open Sans Light" panose="020B0306030504020204" pitchFamily="34" charset="0"/>
                <a:cs typeface="Open Sans Light" panose="020B0306030504020204" pitchFamily="34" charset="0"/>
              </a:rPr>
              <a:t>Unter-nehmen</a:t>
            </a:r>
            <a:r>
              <a:rPr lang="en-GB" sz="1900" dirty="0">
                <a:solidFill>
                  <a:schemeClr val="tx1"/>
                </a:solidFill>
                <a:latin typeface="+mj-lt"/>
                <a:ea typeface="Open Sans Light" panose="020B0306030504020204" pitchFamily="34" charset="0"/>
                <a:cs typeface="Open Sans Light" panose="020B0306030504020204" pitchFamily="34" charset="0"/>
              </a:rPr>
              <a:t> zu investieren. Auch wenn die Absicht der Eigentümer dahinter löblich ist, führt dies oft zu irreparablen Schäden. </a:t>
            </a:r>
          </a:p>
          <a:p>
            <a:pPr algn="l">
              <a:lnSpc>
                <a:spcPct val="100000"/>
              </a:lnSpc>
            </a:pPr>
            <a:r>
              <a:rPr lang="en-GB" sz="1900" dirty="0">
                <a:solidFill>
                  <a:schemeClr val="tx1"/>
                </a:solidFill>
                <a:latin typeface="+mj-lt"/>
                <a:ea typeface="Open Sans Light" panose="020B0306030504020204" pitchFamily="34" charset="0"/>
                <a:cs typeface="Open Sans Light" panose="020B0306030504020204" pitchFamily="34" charset="0"/>
              </a:rPr>
              <a:t>Daher ist es wichtig, zunächst einen </a:t>
            </a:r>
            <a:r>
              <a:rPr lang="en-GB" sz="1900" dirty="0" err="1">
                <a:solidFill>
                  <a:schemeClr val="tx1"/>
                </a:solidFill>
                <a:latin typeface="+mj-lt"/>
                <a:ea typeface="Open Sans Light" panose="020B0306030504020204" pitchFamily="34" charset="0"/>
                <a:cs typeface="Open Sans Light" panose="020B0306030504020204" pitchFamily="34" charset="0"/>
              </a:rPr>
              <a:t>umfassenden</a:t>
            </a:r>
            <a:r>
              <a:rPr lang="en-GB" sz="1900" dirty="0">
                <a:solidFill>
                  <a:schemeClr val="tx1"/>
                </a:solidFill>
                <a:latin typeface="+mj-lt"/>
                <a:ea typeface="Open Sans Light" panose="020B0306030504020204" pitchFamily="34" charset="0"/>
                <a:cs typeface="Open Sans Light" panose="020B0306030504020204" pitchFamily="34" charset="0"/>
              </a:rPr>
              <a:t> </a:t>
            </a:r>
            <a:r>
              <a:rPr lang="en-GB" sz="1900" dirty="0" err="1">
                <a:solidFill>
                  <a:schemeClr val="tx1"/>
                </a:solidFill>
                <a:latin typeface="+mj-lt"/>
                <a:ea typeface="Open Sans Light" panose="020B0306030504020204" pitchFamily="34" charset="0"/>
                <a:cs typeface="Open Sans Light" panose="020B0306030504020204" pitchFamily="34" charset="0"/>
              </a:rPr>
              <a:t>Sanierungs</a:t>
            </a:r>
            <a:r>
              <a:rPr lang="en-GB" sz="1900" dirty="0">
                <a:solidFill>
                  <a:schemeClr val="tx1"/>
                </a:solidFill>
                <a:latin typeface="+mj-lt"/>
                <a:ea typeface="Open Sans Light" panose="020B0306030504020204" pitchFamily="34" charset="0"/>
                <a:cs typeface="Open Sans Light" panose="020B0306030504020204" pitchFamily="34" charset="0"/>
              </a:rPr>
              <a:t>-plan zu erstellen und diesen dann gemeinsam mit den Banken zu finanzieren und umzusetzen. </a:t>
            </a:r>
          </a:p>
        </p:txBody>
      </p:sp>
      <p:sp>
        <p:nvSpPr>
          <p:cNvPr id="4" name="Freeform 43">
            <a:extLst>
              <a:ext uri="{FF2B5EF4-FFF2-40B4-BE49-F238E27FC236}">
                <a16:creationId xmlns:a16="http://schemas.microsoft.com/office/drawing/2014/main" xmlns="" id="{D16D017F-E0E3-4979-A3BE-390AF08C9158}"/>
              </a:ext>
            </a:extLst>
          </p:cNvPr>
          <p:cNvSpPr>
            <a:spLocks/>
          </p:cNvSpPr>
          <p:nvPr/>
        </p:nvSpPr>
        <p:spPr bwMode="auto">
          <a:xfrm>
            <a:off x="4598782" y="3352190"/>
            <a:ext cx="6970289" cy="1458678"/>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5" name="Freeform 36">
            <a:extLst>
              <a:ext uri="{FF2B5EF4-FFF2-40B4-BE49-F238E27FC236}">
                <a16:creationId xmlns:a16="http://schemas.microsoft.com/office/drawing/2014/main" xmlns="" id="{082A16DD-60DB-4B2F-8841-C679C7994BAD}"/>
              </a:ext>
            </a:extLst>
          </p:cNvPr>
          <p:cNvSpPr>
            <a:spLocks/>
          </p:cNvSpPr>
          <p:nvPr/>
        </p:nvSpPr>
        <p:spPr bwMode="auto">
          <a:xfrm>
            <a:off x="3731829" y="3352190"/>
            <a:ext cx="1889899" cy="1458678"/>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6" name="Freeform 37">
            <a:extLst>
              <a:ext uri="{FF2B5EF4-FFF2-40B4-BE49-F238E27FC236}">
                <a16:creationId xmlns:a16="http://schemas.microsoft.com/office/drawing/2014/main" xmlns="" id="{205FF995-7DC4-46EC-9C8D-3649FC4BFF81}"/>
              </a:ext>
            </a:extLst>
          </p:cNvPr>
          <p:cNvSpPr>
            <a:spLocks/>
          </p:cNvSpPr>
          <p:nvPr/>
        </p:nvSpPr>
        <p:spPr bwMode="auto">
          <a:xfrm>
            <a:off x="3731829" y="3352190"/>
            <a:ext cx="2530999"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7" name="TextBox 47">
            <a:extLst>
              <a:ext uri="{FF2B5EF4-FFF2-40B4-BE49-F238E27FC236}">
                <a16:creationId xmlns:a16="http://schemas.microsoft.com/office/drawing/2014/main" xmlns="" id="{E6B8C0D8-46C0-48FF-801E-434405F20D60}"/>
              </a:ext>
            </a:extLst>
          </p:cNvPr>
          <p:cNvSpPr txBox="1"/>
          <p:nvPr/>
        </p:nvSpPr>
        <p:spPr>
          <a:xfrm>
            <a:off x="4104233" y="3607221"/>
            <a:ext cx="1092475" cy="369332"/>
          </a:xfrm>
          <a:prstGeom prst="rect">
            <a:avLst/>
          </a:prstGeom>
          <a:noFill/>
        </p:spPr>
        <p:txBody>
          <a:bodyPr wrap="square" rtlCol="0">
            <a:spAutoFit/>
          </a:bodyPr>
          <a:lstStyle/>
          <a:p>
            <a:pPr algn="ctr"/>
            <a:r>
              <a:rPr lang="en-GB" b="1" dirty="0">
                <a:solidFill>
                  <a:schemeClr val="bg1"/>
                </a:solidFill>
                <a:latin typeface="+mj-lt"/>
                <a:ea typeface="Roboto" charset="0"/>
                <a:cs typeface="Roboto" charset="0"/>
              </a:rPr>
              <a:t>SCHRITT</a:t>
            </a:r>
          </a:p>
        </p:txBody>
      </p:sp>
      <p:sp>
        <p:nvSpPr>
          <p:cNvPr id="8" name="Rectangle 48">
            <a:extLst>
              <a:ext uri="{FF2B5EF4-FFF2-40B4-BE49-F238E27FC236}">
                <a16:creationId xmlns:a16="http://schemas.microsoft.com/office/drawing/2014/main" xmlns="" id="{1924A499-597D-4BE9-9DA1-F0D919F18F54}"/>
              </a:ext>
            </a:extLst>
          </p:cNvPr>
          <p:cNvSpPr>
            <a:spLocks/>
          </p:cNvSpPr>
          <p:nvPr/>
        </p:nvSpPr>
        <p:spPr bwMode="auto">
          <a:xfrm>
            <a:off x="4206721" y="3892633"/>
            <a:ext cx="851315" cy="55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3601" b="1" spc="113" dirty="0">
                <a:solidFill>
                  <a:schemeClr val="bg1"/>
                </a:solidFill>
                <a:latin typeface="+mj-lt"/>
                <a:ea typeface="Roboto" charset="0"/>
                <a:cs typeface="Roboto" charset="0"/>
                <a:sym typeface="Bebas Neue" charset="0"/>
              </a:rPr>
              <a:t>2</a:t>
            </a:r>
          </a:p>
        </p:txBody>
      </p:sp>
      <p:sp>
        <p:nvSpPr>
          <p:cNvPr id="9" name="TextBox 49">
            <a:extLst>
              <a:ext uri="{FF2B5EF4-FFF2-40B4-BE49-F238E27FC236}">
                <a16:creationId xmlns:a16="http://schemas.microsoft.com/office/drawing/2014/main" xmlns="" id="{037C4AE4-07C3-4C44-92D5-81434DCCEF25}"/>
              </a:ext>
            </a:extLst>
          </p:cNvPr>
          <p:cNvSpPr txBox="1"/>
          <p:nvPr/>
        </p:nvSpPr>
        <p:spPr>
          <a:xfrm>
            <a:off x="5533900" y="3475922"/>
            <a:ext cx="6135585" cy="1200329"/>
          </a:xfrm>
          <a:prstGeom prst="rect">
            <a:avLst/>
          </a:prstGeom>
          <a:noFill/>
        </p:spPr>
        <p:txBody>
          <a:bodyPr wrap="square" rtlCol="0">
            <a:spAutoFit/>
          </a:bodyPr>
          <a:lstStyle/>
          <a:p>
            <a:r>
              <a:rPr lang="en-GB" dirty="0">
                <a:solidFill>
                  <a:schemeClr val="bg1"/>
                </a:solidFill>
                <a:latin typeface="+mj-lt"/>
                <a:ea typeface="Lato Light" charset="0"/>
                <a:cs typeface="Lato Light" charset="0"/>
              </a:rPr>
              <a:t>Die </a:t>
            </a:r>
            <a:r>
              <a:rPr lang="en-GB" dirty="0" err="1">
                <a:solidFill>
                  <a:schemeClr val="bg1"/>
                </a:solidFill>
                <a:latin typeface="+mj-lt"/>
                <a:ea typeface="Lato Light" charset="0"/>
                <a:cs typeface="Lato Light" charset="0"/>
              </a:rPr>
              <a:t>Liquiditätssituation</a:t>
            </a:r>
            <a:r>
              <a:rPr lang="en-GB" dirty="0">
                <a:solidFill>
                  <a:schemeClr val="bg1"/>
                </a:solidFill>
                <a:latin typeface="+mj-lt"/>
                <a:ea typeface="Lato Light" charset="0"/>
                <a:cs typeface="Lato Light" charset="0"/>
              </a:rPr>
              <a:t> </a:t>
            </a:r>
            <a:r>
              <a:rPr lang="en-GB" dirty="0" err="1">
                <a:solidFill>
                  <a:schemeClr val="bg1"/>
                </a:solidFill>
                <a:latin typeface="+mj-lt"/>
                <a:ea typeface="Lato Light" charset="0"/>
                <a:cs typeface="Lato Light" charset="0"/>
              </a:rPr>
              <a:t>ist</a:t>
            </a:r>
            <a:r>
              <a:rPr lang="en-GB" dirty="0">
                <a:solidFill>
                  <a:schemeClr val="bg1"/>
                </a:solidFill>
                <a:latin typeface="+mj-lt"/>
                <a:ea typeface="Lato Light" charset="0"/>
                <a:cs typeface="Lato Light" charset="0"/>
              </a:rPr>
              <a:t> zunächst wieder entspannter.  In der Regel werden aber keine </a:t>
            </a:r>
            <a:r>
              <a:rPr lang="en-GB" dirty="0" err="1">
                <a:solidFill>
                  <a:schemeClr val="bg1"/>
                </a:solidFill>
                <a:latin typeface="+mj-lt"/>
                <a:ea typeface="Lato Light" charset="0"/>
                <a:cs typeface="Lato Light" charset="0"/>
              </a:rPr>
              <a:t>tiefgreifenden</a:t>
            </a:r>
            <a:r>
              <a:rPr lang="en-GB" dirty="0">
                <a:solidFill>
                  <a:schemeClr val="bg1"/>
                </a:solidFill>
                <a:latin typeface="+mj-lt"/>
                <a:ea typeface="Lato Light" charset="0"/>
                <a:cs typeface="Lato Light" charset="0"/>
              </a:rPr>
              <a:t> </a:t>
            </a:r>
            <a:r>
              <a:rPr lang="en-GB" dirty="0" err="1">
                <a:solidFill>
                  <a:schemeClr val="bg1"/>
                </a:solidFill>
                <a:latin typeface="+mj-lt"/>
                <a:ea typeface="Lato Light" charset="0"/>
                <a:cs typeface="Lato Light" charset="0"/>
              </a:rPr>
              <a:t>Sanierungs-maßnahmen</a:t>
            </a:r>
            <a:r>
              <a:rPr lang="en-GB" dirty="0">
                <a:solidFill>
                  <a:schemeClr val="bg1"/>
                </a:solidFill>
                <a:latin typeface="+mj-lt"/>
                <a:ea typeface="Lato Light" charset="0"/>
                <a:cs typeface="Lato Light" charset="0"/>
              </a:rPr>
              <a:t> durchgeführt. Es herrscht weiterhin das Prinzip Hoffnung - das Problem wird nur vertagt. </a:t>
            </a:r>
          </a:p>
        </p:txBody>
      </p:sp>
      <p:sp>
        <p:nvSpPr>
          <p:cNvPr id="10" name="Freeform 43">
            <a:extLst>
              <a:ext uri="{FF2B5EF4-FFF2-40B4-BE49-F238E27FC236}">
                <a16:creationId xmlns:a16="http://schemas.microsoft.com/office/drawing/2014/main" xmlns="" id="{7904E136-2533-4828-B08B-3E05043E1602}"/>
              </a:ext>
            </a:extLst>
          </p:cNvPr>
          <p:cNvSpPr>
            <a:spLocks/>
          </p:cNvSpPr>
          <p:nvPr/>
        </p:nvSpPr>
        <p:spPr bwMode="auto">
          <a:xfrm>
            <a:off x="4598782" y="4882297"/>
            <a:ext cx="6970289" cy="1458678"/>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rgbClr val="EC2179">
              <a:alpha val="70000"/>
            </a:srgb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11" name="Freeform 36">
            <a:extLst>
              <a:ext uri="{FF2B5EF4-FFF2-40B4-BE49-F238E27FC236}">
                <a16:creationId xmlns:a16="http://schemas.microsoft.com/office/drawing/2014/main" xmlns="" id="{018435B6-FC3E-44CF-9E67-2B17B7B6E358}"/>
              </a:ext>
            </a:extLst>
          </p:cNvPr>
          <p:cNvSpPr>
            <a:spLocks/>
          </p:cNvSpPr>
          <p:nvPr/>
        </p:nvSpPr>
        <p:spPr bwMode="auto">
          <a:xfrm>
            <a:off x="3731829" y="4882296"/>
            <a:ext cx="1889899" cy="1458678"/>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rgbClr val="EC2179"/>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12" name="Freeform 37">
            <a:extLst>
              <a:ext uri="{FF2B5EF4-FFF2-40B4-BE49-F238E27FC236}">
                <a16:creationId xmlns:a16="http://schemas.microsoft.com/office/drawing/2014/main" xmlns="" id="{2EE30DE8-E171-407E-B0AD-5213CE7015C9}"/>
              </a:ext>
            </a:extLst>
          </p:cNvPr>
          <p:cNvSpPr>
            <a:spLocks/>
          </p:cNvSpPr>
          <p:nvPr/>
        </p:nvSpPr>
        <p:spPr bwMode="auto">
          <a:xfrm>
            <a:off x="3731829" y="4986499"/>
            <a:ext cx="2530999" cy="1354475"/>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13" name="TextBox 56">
            <a:extLst>
              <a:ext uri="{FF2B5EF4-FFF2-40B4-BE49-F238E27FC236}">
                <a16:creationId xmlns:a16="http://schemas.microsoft.com/office/drawing/2014/main" xmlns="" id="{FDB0BD83-48CD-45B2-A481-F2075CA85CA0}"/>
              </a:ext>
            </a:extLst>
          </p:cNvPr>
          <p:cNvSpPr txBox="1"/>
          <p:nvPr/>
        </p:nvSpPr>
        <p:spPr>
          <a:xfrm>
            <a:off x="4104232" y="5116535"/>
            <a:ext cx="1092476" cy="369332"/>
          </a:xfrm>
          <a:prstGeom prst="rect">
            <a:avLst/>
          </a:prstGeom>
          <a:noFill/>
        </p:spPr>
        <p:txBody>
          <a:bodyPr wrap="square" rtlCol="0">
            <a:spAutoFit/>
          </a:bodyPr>
          <a:lstStyle/>
          <a:p>
            <a:pPr algn="ctr"/>
            <a:r>
              <a:rPr lang="en-GB" b="1" dirty="0">
                <a:solidFill>
                  <a:schemeClr val="bg1"/>
                </a:solidFill>
                <a:latin typeface="+mj-lt"/>
                <a:ea typeface="Roboto" charset="0"/>
                <a:cs typeface="Roboto" charset="0"/>
              </a:rPr>
              <a:t>SCHRITT</a:t>
            </a:r>
          </a:p>
        </p:txBody>
      </p:sp>
      <p:sp>
        <p:nvSpPr>
          <p:cNvPr id="14" name="Rectangle 59">
            <a:extLst>
              <a:ext uri="{FF2B5EF4-FFF2-40B4-BE49-F238E27FC236}">
                <a16:creationId xmlns:a16="http://schemas.microsoft.com/office/drawing/2014/main" xmlns="" id="{B95003C1-5EC4-4520-9A7A-ED09F4044D82}"/>
              </a:ext>
            </a:extLst>
          </p:cNvPr>
          <p:cNvSpPr>
            <a:spLocks/>
          </p:cNvSpPr>
          <p:nvPr/>
        </p:nvSpPr>
        <p:spPr bwMode="auto">
          <a:xfrm>
            <a:off x="4173124" y="5386673"/>
            <a:ext cx="851315" cy="55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3601" b="1" spc="113" dirty="0">
                <a:solidFill>
                  <a:schemeClr val="bg1"/>
                </a:solidFill>
                <a:latin typeface="+mj-lt"/>
                <a:ea typeface="Roboto" charset="0"/>
                <a:cs typeface="Roboto" charset="0"/>
                <a:sym typeface="Bebas Neue" charset="0"/>
              </a:rPr>
              <a:t>3</a:t>
            </a:r>
          </a:p>
        </p:txBody>
      </p:sp>
      <p:sp>
        <p:nvSpPr>
          <p:cNvPr id="15" name="TextBox 80">
            <a:extLst>
              <a:ext uri="{FF2B5EF4-FFF2-40B4-BE49-F238E27FC236}">
                <a16:creationId xmlns:a16="http://schemas.microsoft.com/office/drawing/2014/main" xmlns="" id="{F266035C-0988-4BA7-A617-B860F8C1A6D3}"/>
              </a:ext>
            </a:extLst>
          </p:cNvPr>
          <p:cNvSpPr txBox="1"/>
          <p:nvPr/>
        </p:nvSpPr>
        <p:spPr>
          <a:xfrm>
            <a:off x="5562182" y="4877812"/>
            <a:ext cx="6135584" cy="1723549"/>
          </a:xfrm>
          <a:prstGeom prst="rect">
            <a:avLst/>
          </a:prstGeom>
          <a:noFill/>
        </p:spPr>
        <p:txBody>
          <a:bodyPr wrap="square" rtlCol="0">
            <a:spAutoFit/>
          </a:bodyPr>
          <a:lstStyle/>
          <a:p>
            <a:r>
              <a:rPr lang="en-GB" dirty="0" err="1">
                <a:solidFill>
                  <a:schemeClr val="bg1"/>
                </a:solidFill>
                <a:latin typeface="+mj-lt"/>
                <a:ea typeface="Lato Light" charset="0"/>
                <a:cs typeface="Lato Light" charset="0"/>
              </a:rPr>
              <a:t>Wenn</a:t>
            </a:r>
            <a:r>
              <a:rPr lang="en-GB" dirty="0">
                <a:solidFill>
                  <a:schemeClr val="bg1"/>
                </a:solidFill>
                <a:latin typeface="+mj-lt"/>
                <a:ea typeface="Lato Light" charset="0"/>
                <a:cs typeface="Lato Light" charset="0"/>
              </a:rPr>
              <a:t> die </a:t>
            </a:r>
            <a:r>
              <a:rPr lang="en-GB" dirty="0" err="1">
                <a:solidFill>
                  <a:schemeClr val="bg1"/>
                </a:solidFill>
                <a:latin typeface="+mj-lt"/>
                <a:ea typeface="Lato Light" charset="0"/>
                <a:cs typeface="Lato Light" charset="0"/>
              </a:rPr>
              <a:t>eigenen</a:t>
            </a:r>
            <a:r>
              <a:rPr lang="en-GB" dirty="0">
                <a:solidFill>
                  <a:schemeClr val="bg1"/>
                </a:solidFill>
                <a:latin typeface="+mj-lt"/>
                <a:ea typeface="Lato Light" charset="0"/>
                <a:cs typeface="Lato Light" charset="0"/>
              </a:rPr>
              <a:t> Reserven aufgebraucht sind, </a:t>
            </a:r>
            <a:r>
              <a:rPr lang="en-GB" dirty="0" err="1">
                <a:solidFill>
                  <a:schemeClr val="bg1"/>
                </a:solidFill>
                <a:latin typeface="+mj-lt"/>
                <a:ea typeface="Lato Light" charset="0"/>
                <a:cs typeface="Lato Light" charset="0"/>
              </a:rPr>
              <a:t>sucht</a:t>
            </a:r>
            <a:r>
              <a:rPr lang="en-GB" dirty="0">
                <a:solidFill>
                  <a:schemeClr val="bg1"/>
                </a:solidFill>
                <a:latin typeface="+mj-lt"/>
                <a:ea typeface="Lato Light" charset="0"/>
                <a:cs typeface="Lato Light" charset="0"/>
              </a:rPr>
              <a:t> der </a:t>
            </a:r>
            <a:r>
              <a:rPr lang="en-GB" dirty="0" err="1">
                <a:solidFill>
                  <a:schemeClr val="bg1"/>
                </a:solidFill>
                <a:latin typeface="+mj-lt"/>
                <a:ea typeface="Lato Light" charset="0"/>
                <a:cs typeface="Lato Light" charset="0"/>
              </a:rPr>
              <a:t>Unternehmer</a:t>
            </a:r>
            <a:r>
              <a:rPr lang="en-GB" dirty="0">
                <a:solidFill>
                  <a:schemeClr val="bg1"/>
                </a:solidFill>
                <a:latin typeface="+mj-lt"/>
                <a:ea typeface="Lato Light" charset="0"/>
                <a:cs typeface="Lato Light" charset="0"/>
              </a:rPr>
              <a:t> Kapital bei Banken. </a:t>
            </a:r>
            <a:r>
              <a:rPr lang="en-GB" dirty="0" err="1">
                <a:solidFill>
                  <a:schemeClr val="bg1"/>
                </a:solidFill>
                <a:latin typeface="+mj-lt"/>
                <a:ea typeface="Lato Light" charset="0"/>
                <a:cs typeface="Lato Light" charset="0"/>
              </a:rPr>
              <a:t>Diese</a:t>
            </a:r>
            <a:r>
              <a:rPr lang="en-GB" dirty="0">
                <a:solidFill>
                  <a:schemeClr val="bg1"/>
                </a:solidFill>
                <a:latin typeface="+mj-lt"/>
                <a:ea typeface="Lato Light" charset="0"/>
                <a:cs typeface="Lato Light" charset="0"/>
              </a:rPr>
              <a:t> </a:t>
            </a:r>
            <a:r>
              <a:rPr lang="en-GB" dirty="0" err="1">
                <a:solidFill>
                  <a:schemeClr val="bg1"/>
                </a:solidFill>
                <a:latin typeface="+mj-lt"/>
                <a:ea typeface="Lato Light" charset="0"/>
                <a:cs typeface="Lato Light" charset="0"/>
              </a:rPr>
              <a:t>verlangen</a:t>
            </a:r>
            <a:r>
              <a:rPr lang="en-GB" dirty="0">
                <a:solidFill>
                  <a:schemeClr val="bg1"/>
                </a:solidFill>
                <a:latin typeface="+mj-lt"/>
                <a:ea typeface="Lato Light" charset="0"/>
                <a:cs typeface="Lato Light" charset="0"/>
              </a:rPr>
              <a:t> </a:t>
            </a:r>
            <a:r>
              <a:rPr lang="en-GB" dirty="0" err="1">
                <a:solidFill>
                  <a:schemeClr val="bg1"/>
                </a:solidFill>
                <a:latin typeface="+mj-lt"/>
                <a:ea typeface="Lato Light" charset="0"/>
                <a:cs typeface="Lato Light" charset="0"/>
              </a:rPr>
              <a:t>i.d.R.</a:t>
            </a:r>
            <a:r>
              <a:rPr lang="en-GB" dirty="0">
                <a:solidFill>
                  <a:schemeClr val="bg1"/>
                </a:solidFill>
                <a:latin typeface="+mj-lt"/>
                <a:ea typeface="Lato Light" charset="0"/>
                <a:cs typeface="Lato Light" charset="0"/>
              </a:rPr>
              <a:t> </a:t>
            </a:r>
            <a:r>
              <a:rPr lang="en-GB" dirty="0" err="1">
                <a:solidFill>
                  <a:schemeClr val="bg1"/>
                </a:solidFill>
                <a:latin typeface="+mj-lt"/>
                <a:ea typeface="Lato Light" charset="0"/>
                <a:cs typeface="Lato Light" charset="0"/>
              </a:rPr>
              <a:t>erhebliche</a:t>
            </a:r>
            <a:r>
              <a:rPr lang="en-GB" dirty="0">
                <a:solidFill>
                  <a:schemeClr val="bg1"/>
                </a:solidFill>
                <a:latin typeface="+mj-lt"/>
                <a:ea typeface="Lato Light" charset="0"/>
                <a:cs typeface="Lato Light" charset="0"/>
              </a:rPr>
              <a:t> Eigenleistungen des </a:t>
            </a:r>
            <a:r>
              <a:rPr lang="en-GB" dirty="0" err="1">
                <a:solidFill>
                  <a:schemeClr val="bg1"/>
                </a:solidFill>
                <a:latin typeface="+mj-lt"/>
                <a:ea typeface="Lato Light" charset="0"/>
                <a:cs typeface="Lato Light" charset="0"/>
              </a:rPr>
              <a:t>Inhabers</a:t>
            </a:r>
            <a:r>
              <a:rPr lang="en-GB" dirty="0">
                <a:solidFill>
                  <a:schemeClr val="bg1"/>
                </a:solidFill>
                <a:latin typeface="+mj-lt"/>
                <a:ea typeface="Lato Light" charset="0"/>
                <a:cs typeface="Lato Light" charset="0"/>
              </a:rPr>
              <a:t>. </a:t>
            </a:r>
            <a:r>
              <a:rPr lang="en-GB" dirty="0" err="1">
                <a:solidFill>
                  <a:schemeClr val="bg1"/>
                </a:solidFill>
                <a:latin typeface="+mj-lt"/>
                <a:ea typeface="Lato Light" charset="0"/>
                <a:cs typeface="Lato Light" charset="0"/>
              </a:rPr>
              <a:t>Wurde</a:t>
            </a:r>
            <a:r>
              <a:rPr lang="en-GB" dirty="0">
                <a:solidFill>
                  <a:schemeClr val="bg1"/>
                </a:solidFill>
                <a:latin typeface="+mj-lt"/>
                <a:ea typeface="Lato Light" charset="0"/>
                <a:cs typeface="Lato Light" charset="0"/>
              </a:rPr>
              <a:t> das Privat-</a:t>
            </a:r>
            <a:r>
              <a:rPr lang="en-GB" dirty="0" err="1">
                <a:solidFill>
                  <a:schemeClr val="bg1"/>
                </a:solidFill>
                <a:latin typeface="+mj-lt"/>
                <a:ea typeface="Lato Light" charset="0"/>
                <a:cs typeface="Lato Light" charset="0"/>
              </a:rPr>
              <a:t>vermögen</a:t>
            </a:r>
            <a:r>
              <a:rPr lang="en-GB" dirty="0">
                <a:solidFill>
                  <a:schemeClr val="bg1"/>
                </a:solidFill>
                <a:latin typeface="+mj-lt"/>
                <a:ea typeface="Lato Light" charset="0"/>
                <a:cs typeface="Lato Light" charset="0"/>
              </a:rPr>
              <a:t> </a:t>
            </a:r>
            <a:r>
              <a:rPr lang="en-GB" dirty="0" err="1">
                <a:solidFill>
                  <a:schemeClr val="bg1"/>
                </a:solidFill>
                <a:latin typeface="+mj-lt"/>
                <a:ea typeface="Lato Light" charset="0"/>
                <a:cs typeface="Lato Light" charset="0"/>
              </a:rPr>
              <a:t>bereits</a:t>
            </a:r>
            <a:r>
              <a:rPr lang="en-GB" dirty="0">
                <a:solidFill>
                  <a:schemeClr val="bg1"/>
                </a:solidFill>
                <a:latin typeface="+mj-lt"/>
                <a:ea typeface="Lato Light" charset="0"/>
                <a:cs typeface="Lato Light" charset="0"/>
              </a:rPr>
              <a:t> </a:t>
            </a:r>
            <a:r>
              <a:rPr lang="en-GB" dirty="0" err="1">
                <a:solidFill>
                  <a:schemeClr val="bg1"/>
                </a:solidFill>
                <a:latin typeface="+mj-lt"/>
                <a:ea typeface="Lato Light" charset="0"/>
                <a:cs typeface="Lato Light" charset="0"/>
              </a:rPr>
              <a:t>investiert</a:t>
            </a:r>
            <a:r>
              <a:rPr lang="en-GB" dirty="0">
                <a:solidFill>
                  <a:schemeClr val="bg1"/>
                </a:solidFill>
                <a:latin typeface="+mj-lt"/>
                <a:ea typeface="Lato Light" charset="0"/>
                <a:cs typeface="Lato Light" charset="0"/>
              </a:rPr>
              <a:t>, bleibt diese Option verwehrt - und die Insolvenz ist oft die logische Folge.</a:t>
            </a:r>
          </a:p>
          <a:p>
            <a:endParaRPr lang="en-GB" sz="1600" dirty="0">
              <a:solidFill>
                <a:schemeClr val="bg1"/>
              </a:solidFill>
              <a:latin typeface="+mj-lt"/>
              <a:ea typeface="Lato Light" charset="0"/>
              <a:cs typeface="Lato Light" charset="0"/>
            </a:endParaRPr>
          </a:p>
        </p:txBody>
      </p:sp>
      <p:sp>
        <p:nvSpPr>
          <p:cNvPr id="16" name="Freeform 43">
            <a:extLst>
              <a:ext uri="{FF2B5EF4-FFF2-40B4-BE49-F238E27FC236}">
                <a16:creationId xmlns:a16="http://schemas.microsoft.com/office/drawing/2014/main" xmlns="" id="{85471FED-39E3-4DC0-B8D4-C0EEB1BF66CE}"/>
              </a:ext>
            </a:extLst>
          </p:cNvPr>
          <p:cNvSpPr>
            <a:spLocks/>
          </p:cNvSpPr>
          <p:nvPr/>
        </p:nvSpPr>
        <p:spPr bwMode="auto">
          <a:xfrm>
            <a:off x="4598782" y="1806355"/>
            <a:ext cx="6970289" cy="1458678"/>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17" name="Freeform 36">
            <a:extLst>
              <a:ext uri="{FF2B5EF4-FFF2-40B4-BE49-F238E27FC236}">
                <a16:creationId xmlns:a16="http://schemas.microsoft.com/office/drawing/2014/main" xmlns="" id="{D1ADC31F-2DF8-44AD-94B4-07E05CAD46AA}"/>
              </a:ext>
            </a:extLst>
          </p:cNvPr>
          <p:cNvSpPr>
            <a:spLocks/>
          </p:cNvSpPr>
          <p:nvPr/>
        </p:nvSpPr>
        <p:spPr bwMode="auto">
          <a:xfrm>
            <a:off x="3731830" y="1806355"/>
            <a:ext cx="1889898" cy="1458678"/>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1">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18" name="Freeform 37">
            <a:extLst>
              <a:ext uri="{FF2B5EF4-FFF2-40B4-BE49-F238E27FC236}">
                <a16:creationId xmlns:a16="http://schemas.microsoft.com/office/drawing/2014/main" xmlns="" id="{234A7940-65C7-4583-8442-3BAAAFE9D6C7}"/>
              </a:ext>
            </a:extLst>
          </p:cNvPr>
          <p:cNvSpPr>
            <a:spLocks/>
          </p:cNvSpPr>
          <p:nvPr/>
        </p:nvSpPr>
        <p:spPr bwMode="auto">
          <a:xfrm>
            <a:off x="3731829" y="1806355"/>
            <a:ext cx="2530999" cy="1458678"/>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19" name="TextBox 84">
            <a:extLst>
              <a:ext uri="{FF2B5EF4-FFF2-40B4-BE49-F238E27FC236}">
                <a16:creationId xmlns:a16="http://schemas.microsoft.com/office/drawing/2014/main" xmlns="" id="{9054FE8F-15DC-44C7-A593-4B264D73FFD7}"/>
              </a:ext>
            </a:extLst>
          </p:cNvPr>
          <p:cNvSpPr txBox="1"/>
          <p:nvPr/>
        </p:nvSpPr>
        <p:spPr>
          <a:xfrm>
            <a:off x="4104234" y="2140312"/>
            <a:ext cx="994239" cy="369332"/>
          </a:xfrm>
          <a:prstGeom prst="rect">
            <a:avLst/>
          </a:prstGeom>
          <a:noFill/>
        </p:spPr>
        <p:txBody>
          <a:bodyPr wrap="square" rtlCol="0">
            <a:spAutoFit/>
          </a:bodyPr>
          <a:lstStyle/>
          <a:p>
            <a:pPr algn="ctr"/>
            <a:r>
              <a:rPr lang="en-GB" b="1" dirty="0">
                <a:solidFill>
                  <a:schemeClr val="bg1"/>
                </a:solidFill>
                <a:latin typeface="+mj-lt"/>
                <a:ea typeface="Roboto" charset="0"/>
                <a:cs typeface="Roboto" charset="0"/>
              </a:rPr>
              <a:t>SCHRITT</a:t>
            </a:r>
          </a:p>
        </p:txBody>
      </p:sp>
      <p:sp>
        <p:nvSpPr>
          <p:cNvPr id="20" name="Rectangle 85">
            <a:extLst>
              <a:ext uri="{FF2B5EF4-FFF2-40B4-BE49-F238E27FC236}">
                <a16:creationId xmlns:a16="http://schemas.microsoft.com/office/drawing/2014/main" xmlns="" id="{1C09C1DD-FFA2-4C5C-8DF4-64043417D234}"/>
              </a:ext>
            </a:extLst>
          </p:cNvPr>
          <p:cNvSpPr>
            <a:spLocks/>
          </p:cNvSpPr>
          <p:nvPr/>
        </p:nvSpPr>
        <p:spPr bwMode="auto">
          <a:xfrm>
            <a:off x="4173124" y="2447388"/>
            <a:ext cx="851315" cy="55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3601" b="1" spc="113" dirty="0">
                <a:solidFill>
                  <a:schemeClr val="bg1"/>
                </a:solidFill>
                <a:latin typeface="+mj-lt"/>
                <a:ea typeface="Roboto" charset="0"/>
                <a:cs typeface="Roboto" charset="0"/>
                <a:sym typeface="Bebas Neue" charset="0"/>
              </a:rPr>
              <a:t>1</a:t>
            </a:r>
          </a:p>
        </p:txBody>
      </p:sp>
      <p:sp>
        <p:nvSpPr>
          <p:cNvPr id="21" name="TextBox 86">
            <a:extLst>
              <a:ext uri="{FF2B5EF4-FFF2-40B4-BE49-F238E27FC236}">
                <a16:creationId xmlns:a16="http://schemas.microsoft.com/office/drawing/2014/main" xmlns="" id="{445B6772-9148-436E-A758-739CA67829C3}"/>
              </a:ext>
            </a:extLst>
          </p:cNvPr>
          <p:cNvSpPr txBox="1"/>
          <p:nvPr/>
        </p:nvSpPr>
        <p:spPr>
          <a:xfrm>
            <a:off x="5543328" y="2080205"/>
            <a:ext cx="6035170" cy="923330"/>
          </a:xfrm>
          <a:prstGeom prst="rect">
            <a:avLst/>
          </a:prstGeom>
          <a:noFill/>
        </p:spPr>
        <p:txBody>
          <a:bodyPr wrap="square" rtlCol="0">
            <a:spAutoFit/>
          </a:bodyPr>
          <a:lstStyle/>
          <a:p>
            <a:r>
              <a:rPr lang="en-GB" dirty="0">
                <a:solidFill>
                  <a:schemeClr val="bg1"/>
                </a:solidFill>
                <a:latin typeface="+mj-lt"/>
                <a:ea typeface="Lato Light" charset="0"/>
                <a:cs typeface="Lato Light" charset="0"/>
              </a:rPr>
              <a:t>Der Eigentümer investiert privates Geld in der Krise, weil er sein Unternehmen retten will. Er hofft, dass sich die Situation mit dem nächsten Großauftrag wieder ändert.</a:t>
            </a:r>
          </a:p>
        </p:txBody>
      </p:sp>
    </p:spTree>
    <p:extLst>
      <p:ext uri="{BB962C8B-B14F-4D97-AF65-F5344CB8AC3E}">
        <p14:creationId xmlns:p14="http://schemas.microsoft.com/office/powerpoint/2010/main" val="1252601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F220A2FE-1322-4F51-820C-563FE4EF2090}"/>
              </a:ext>
            </a:extLst>
          </p:cNvPr>
          <p:cNvSpPr>
            <a:spLocks noGrp="1"/>
          </p:cNvSpPr>
          <p:nvPr>
            <p:ph type="body" sz="quarter" idx="13"/>
          </p:nvPr>
        </p:nvSpPr>
        <p:spPr>
          <a:xfrm>
            <a:off x="1192696" y="688246"/>
            <a:ext cx="8852375" cy="697353"/>
          </a:xfrm>
        </p:spPr>
        <p:txBody>
          <a:bodyPr/>
          <a:lstStyle/>
          <a:p>
            <a:r>
              <a:rPr lang="de-DE" noProof="0" dirty="0"/>
              <a:t>4. Zeichen der Entspannung</a:t>
            </a:r>
          </a:p>
        </p:txBody>
      </p:sp>
      <p:sp>
        <p:nvSpPr>
          <p:cNvPr id="3" name="Text Placeholder 2">
            <a:extLst>
              <a:ext uri="{FF2B5EF4-FFF2-40B4-BE49-F238E27FC236}">
                <a16:creationId xmlns:a16="http://schemas.microsoft.com/office/drawing/2014/main" xmlns="" id="{0E064AAA-AFF2-482F-BC2F-3FDEE0B12057}"/>
              </a:ext>
            </a:extLst>
          </p:cNvPr>
          <p:cNvSpPr>
            <a:spLocks noGrp="1"/>
          </p:cNvSpPr>
          <p:nvPr>
            <p:ph type="body" sz="quarter" idx="14"/>
          </p:nvPr>
        </p:nvSpPr>
        <p:spPr>
          <a:xfrm>
            <a:off x="408347" y="2169544"/>
            <a:ext cx="5417688" cy="3975101"/>
          </a:xfrm>
        </p:spPr>
        <p:txBody>
          <a:bodyPr/>
          <a:lstStyle/>
          <a:p>
            <a:r>
              <a:rPr lang="de-DE" sz="2400" noProof="0" dirty="0">
                <a:latin typeface="+mj-lt"/>
                <a:ea typeface="Lato Light" panose="020F0502020204030203" pitchFamily="34" charset="0"/>
                <a:cs typeface="Lato Light" panose="020F0502020204030203" pitchFamily="34" charset="0"/>
              </a:rPr>
              <a:t>Wenn die eingeleiteten Maßnahmen erfolgreich sind, zeigen sich jetzt erste Anzeichen einer Entspannung. </a:t>
            </a:r>
          </a:p>
          <a:p>
            <a:r>
              <a:rPr lang="de-DE" sz="2400" noProof="0" dirty="0">
                <a:latin typeface="+mj-lt"/>
                <a:ea typeface="Lato Light" panose="020F0502020204030203" pitchFamily="34" charset="0"/>
                <a:cs typeface="Lato Light" panose="020F0502020204030203" pitchFamily="34" charset="0"/>
              </a:rPr>
              <a:t>Die Umstrukturierung muss jedoch weiterhin konsequent umgesetzt werden. </a:t>
            </a:r>
          </a:p>
          <a:p>
            <a:pPr algn="l"/>
            <a:endParaRPr lang="de-DE" b="0" i="0" noProof="0" dirty="0">
              <a:solidFill>
                <a:srgbClr val="164352"/>
              </a:solidFill>
              <a:effectLst/>
              <a:latin typeface="Untitledsansweb"/>
            </a:endParaRPr>
          </a:p>
          <a:p>
            <a:pPr algn="l"/>
            <a:endParaRPr lang="de-DE" noProof="0" dirty="0">
              <a:solidFill>
                <a:srgbClr val="164352"/>
              </a:solidFill>
              <a:latin typeface="Untitledsansweb"/>
            </a:endParaRPr>
          </a:p>
          <a:p>
            <a:pPr algn="l"/>
            <a:endParaRPr lang="de-DE" b="0" i="0" noProof="0" dirty="0">
              <a:solidFill>
                <a:srgbClr val="164352"/>
              </a:solidFill>
              <a:effectLst/>
              <a:latin typeface="Untitledsansweb"/>
            </a:endParaRPr>
          </a:p>
          <a:p>
            <a:endParaRPr lang="de-DE" noProof="0" dirty="0"/>
          </a:p>
        </p:txBody>
      </p:sp>
      <p:pic>
        <p:nvPicPr>
          <p:cNvPr id="5" name="Picture 4" descr="Text&#10;&#10;Description automatically generated">
            <a:extLst>
              <a:ext uri="{FF2B5EF4-FFF2-40B4-BE49-F238E27FC236}">
                <a16:creationId xmlns:a16="http://schemas.microsoft.com/office/drawing/2014/main" xmlns="" id="{BE0D682D-B1CA-470E-9D1E-83EF85B65376}"/>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xmlns="" r:id="rId3"/>
              </a:ext>
            </a:extLst>
          </a:blip>
          <a:stretch>
            <a:fillRect/>
          </a:stretch>
        </p:blipFill>
        <p:spPr>
          <a:xfrm>
            <a:off x="6096000" y="2174565"/>
            <a:ext cx="5684955" cy="3553097"/>
          </a:xfrm>
          <a:prstGeom prst="rect">
            <a:avLst/>
          </a:prstGeom>
        </p:spPr>
      </p:pic>
    </p:spTree>
    <p:extLst>
      <p:ext uri="{BB962C8B-B14F-4D97-AF65-F5344CB8AC3E}">
        <p14:creationId xmlns:p14="http://schemas.microsoft.com/office/powerpoint/2010/main" val="1067168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F220A2FE-1322-4F51-820C-563FE4EF2090}"/>
              </a:ext>
            </a:extLst>
          </p:cNvPr>
          <p:cNvSpPr>
            <a:spLocks noGrp="1"/>
          </p:cNvSpPr>
          <p:nvPr>
            <p:ph type="body" sz="quarter" idx="13"/>
          </p:nvPr>
        </p:nvSpPr>
        <p:spPr>
          <a:xfrm>
            <a:off x="1192696" y="688246"/>
            <a:ext cx="9414344" cy="697353"/>
          </a:xfrm>
        </p:spPr>
        <p:txBody>
          <a:bodyPr>
            <a:normAutofit/>
          </a:bodyPr>
          <a:lstStyle/>
          <a:p>
            <a:r>
              <a:rPr lang="de-DE" sz="3400" noProof="0" dirty="0"/>
              <a:t>Zurück vom Abgrund? Die Geschichte von</a:t>
            </a:r>
          </a:p>
        </p:txBody>
      </p:sp>
      <p:sp>
        <p:nvSpPr>
          <p:cNvPr id="3" name="Text Placeholder 2">
            <a:extLst>
              <a:ext uri="{FF2B5EF4-FFF2-40B4-BE49-F238E27FC236}">
                <a16:creationId xmlns:a16="http://schemas.microsoft.com/office/drawing/2014/main" xmlns="" id="{0E064AAA-AFF2-482F-BC2F-3FDEE0B12057}"/>
              </a:ext>
            </a:extLst>
          </p:cNvPr>
          <p:cNvSpPr>
            <a:spLocks noGrp="1"/>
          </p:cNvSpPr>
          <p:nvPr>
            <p:ph type="body" sz="quarter" idx="14"/>
          </p:nvPr>
        </p:nvSpPr>
        <p:spPr>
          <a:xfrm>
            <a:off x="578164" y="1986571"/>
            <a:ext cx="11035672" cy="3975101"/>
          </a:xfrm>
        </p:spPr>
        <p:txBody>
          <a:bodyPr/>
          <a:lstStyle/>
          <a:p>
            <a:pPr algn="l"/>
            <a:endParaRPr lang="de-DE" b="0" i="0" noProof="0" dirty="0">
              <a:solidFill>
                <a:srgbClr val="164352"/>
              </a:solidFill>
              <a:effectLst/>
              <a:latin typeface="Untitledsansweb"/>
            </a:endParaRPr>
          </a:p>
          <a:p>
            <a:pPr algn="l"/>
            <a:endParaRPr lang="de-DE" b="0" i="0" noProof="0" dirty="0">
              <a:solidFill>
                <a:srgbClr val="164352"/>
              </a:solidFill>
              <a:effectLst/>
              <a:latin typeface="Untitledsansweb"/>
            </a:endParaRPr>
          </a:p>
          <a:p>
            <a:pPr algn="l"/>
            <a:endParaRPr lang="de-DE" noProof="0" dirty="0">
              <a:solidFill>
                <a:srgbClr val="164352"/>
              </a:solidFill>
              <a:latin typeface="Untitledsansweb"/>
            </a:endParaRPr>
          </a:p>
          <a:p>
            <a:pPr algn="l"/>
            <a:endParaRPr lang="de-DE" b="0" i="0" noProof="0" dirty="0">
              <a:solidFill>
                <a:srgbClr val="164352"/>
              </a:solidFill>
              <a:effectLst/>
              <a:latin typeface="Untitledsansweb"/>
            </a:endParaRPr>
          </a:p>
          <a:p>
            <a:endParaRPr lang="de-DE" noProof="0" dirty="0"/>
          </a:p>
        </p:txBody>
      </p:sp>
      <p:sp>
        <p:nvSpPr>
          <p:cNvPr id="7" name="TextBox 6">
            <a:extLst>
              <a:ext uri="{FF2B5EF4-FFF2-40B4-BE49-F238E27FC236}">
                <a16:creationId xmlns:a16="http://schemas.microsoft.com/office/drawing/2014/main" xmlns="" id="{38DD7F8A-EF33-4FD3-B615-F3B4F4684EA8}"/>
              </a:ext>
            </a:extLst>
          </p:cNvPr>
          <p:cNvSpPr txBox="1"/>
          <p:nvPr/>
        </p:nvSpPr>
        <p:spPr>
          <a:xfrm>
            <a:off x="218258" y="1964353"/>
            <a:ext cx="11533754" cy="4647426"/>
          </a:xfrm>
          <a:prstGeom prst="rect">
            <a:avLst/>
          </a:prstGeom>
          <a:noFill/>
        </p:spPr>
        <p:txBody>
          <a:bodyPr wrap="square">
            <a:spAutoFit/>
          </a:bodyPr>
          <a:lstStyle/>
          <a:p>
            <a:r>
              <a:rPr lang="en-GB" sz="2400" b="0" i="0" dirty="0">
                <a:solidFill>
                  <a:srgbClr val="245473"/>
                </a:solidFill>
                <a:effectLst/>
                <a:latin typeface="+mj-lt"/>
              </a:rPr>
              <a:t>Einige der erfolgreichsten Start-ups der Welt sind dem finanziellen Ruin sehr nahe gekommen, </a:t>
            </a:r>
            <a:r>
              <a:rPr lang="en-GB" sz="2400" b="0" i="0" dirty="0" err="1">
                <a:solidFill>
                  <a:srgbClr val="245473"/>
                </a:solidFill>
                <a:effectLst/>
                <a:latin typeface="+mj-lt"/>
              </a:rPr>
              <a:t>nur</a:t>
            </a:r>
            <a:r>
              <a:rPr lang="en-GB" sz="2400" b="0" i="0" dirty="0">
                <a:solidFill>
                  <a:srgbClr val="245473"/>
                </a:solidFill>
                <a:effectLst/>
                <a:latin typeface="+mj-lt"/>
              </a:rPr>
              <a:t> um </a:t>
            </a:r>
            <a:r>
              <a:rPr lang="en-GB" sz="2400" b="0" i="0" dirty="0" err="1">
                <a:solidFill>
                  <a:srgbClr val="245473"/>
                </a:solidFill>
                <a:effectLst/>
                <a:latin typeface="+mj-lt"/>
              </a:rPr>
              <a:t>sich</a:t>
            </a:r>
            <a:r>
              <a:rPr lang="en-GB" sz="2400" b="0" i="0" dirty="0">
                <a:solidFill>
                  <a:srgbClr val="245473"/>
                </a:solidFill>
                <a:effectLst/>
                <a:latin typeface="+mj-lt"/>
              </a:rPr>
              <a:t> </a:t>
            </a:r>
            <a:r>
              <a:rPr lang="en-GB" sz="2400" b="0" i="0" dirty="0" err="1">
                <a:solidFill>
                  <a:srgbClr val="245473"/>
                </a:solidFill>
                <a:effectLst/>
                <a:latin typeface="+mj-lt"/>
              </a:rPr>
              <a:t>dann</a:t>
            </a:r>
            <a:r>
              <a:rPr lang="en-GB" sz="2400" b="0" i="0" dirty="0">
                <a:solidFill>
                  <a:srgbClr val="245473"/>
                </a:solidFill>
                <a:effectLst/>
                <a:latin typeface="+mj-lt"/>
              </a:rPr>
              <a:t> </a:t>
            </a:r>
            <a:r>
              <a:rPr lang="en-GB" sz="2400" b="0" i="0" dirty="0" err="1">
                <a:solidFill>
                  <a:srgbClr val="245473"/>
                </a:solidFill>
                <a:effectLst/>
                <a:latin typeface="+mj-lt"/>
              </a:rPr>
              <a:t>wieder</a:t>
            </a:r>
            <a:r>
              <a:rPr lang="en-GB" sz="2400" b="0" i="0" dirty="0">
                <a:solidFill>
                  <a:srgbClr val="245473"/>
                </a:solidFill>
                <a:effectLst/>
                <a:latin typeface="+mj-lt"/>
              </a:rPr>
              <a:t> </a:t>
            </a:r>
            <a:r>
              <a:rPr lang="en-GB" sz="2400" b="0" i="0" dirty="0" err="1">
                <a:solidFill>
                  <a:srgbClr val="245473"/>
                </a:solidFill>
                <a:effectLst/>
                <a:latin typeface="+mj-lt"/>
              </a:rPr>
              <a:t>spektakulär</a:t>
            </a:r>
            <a:r>
              <a:rPr lang="en-GB" sz="2400" b="0" i="0" dirty="0">
                <a:solidFill>
                  <a:srgbClr val="245473"/>
                </a:solidFill>
                <a:effectLst/>
                <a:latin typeface="+mj-lt"/>
              </a:rPr>
              <a:t> </a:t>
            </a:r>
            <a:r>
              <a:rPr lang="en-GB" sz="2400" b="0" i="0" dirty="0" err="1">
                <a:solidFill>
                  <a:srgbClr val="245473"/>
                </a:solidFill>
                <a:effectLst/>
                <a:latin typeface="+mj-lt"/>
              </a:rPr>
              <a:t>vom</a:t>
            </a:r>
            <a:r>
              <a:rPr lang="en-GB" sz="2400" b="0" i="0" dirty="0">
                <a:solidFill>
                  <a:srgbClr val="245473"/>
                </a:solidFill>
                <a:effectLst/>
                <a:latin typeface="+mj-lt"/>
              </a:rPr>
              <a:t> </a:t>
            </a:r>
            <a:r>
              <a:rPr lang="en-GB" sz="2400" b="0" i="0" dirty="0" err="1">
                <a:solidFill>
                  <a:srgbClr val="245473"/>
                </a:solidFill>
                <a:effectLst/>
                <a:latin typeface="+mj-lt"/>
              </a:rPr>
              <a:t>Abgrund</a:t>
            </a:r>
            <a:r>
              <a:rPr lang="en-GB" sz="2400" b="0" i="0" dirty="0">
                <a:solidFill>
                  <a:srgbClr val="245473"/>
                </a:solidFill>
                <a:effectLst/>
                <a:latin typeface="+mj-lt"/>
              </a:rPr>
              <a:t> </a:t>
            </a:r>
            <a:r>
              <a:rPr lang="en-GB" sz="2400" b="0" i="0" dirty="0" err="1">
                <a:solidFill>
                  <a:srgbClr val="245473"/>
                </a:solidFill>
                <a:effectLst/>
                <a:latin typeface="+mj-lt"/>
              </a:rPr>
              <a:t>zurückzuziehen</a:t>
            </a:r>
            <a:r>
              <a:rPr lang="en-GB" sz="2400" b="0" i="0" dirty="0">
                <a:solidFill>
                  <a:srgbClr val="245473"/>
                </a:solidFill>
                <a:effectLst/>
                <a:latin typeface="+mj-lt"/>
              </a:rPr>
              <a:t>. Ein Paradebeispiel ist Evernote, die Softwarefirma aus San Francisco. Das Unternehmen verfügte im Jahr 2008 nur noch über Barmittel für drei Wochen, als sich ein wichtiger Investor im Zuge der Finanzkrise zurückzog. Es wurde die schmerzhafte Entscheidung getroffen, das Unternehmen zu schließen und Geld für die mit einer Schließung verbundenen Rechtskosten zu sparen. Nachdem jedoch ein begeisterter Evernote-Nutzer in Schweden eine halbe Million Dollar investierte, kam das Start-up wieder auf die Beine, hatte weltweit 100 Millionen Nutzer und wurde kürzlich mit 1 Milliarde Dollar </a:t>
            </a:r>
            <a:r>
              <a:rPr lang="en-GB" sz="2400" b="0" i="0" dirty="0" err="1">
                <a:solidFill>
                  <a:srgbClr val="245473"/>
                </a:solidFill>
                <a:effectLst/>
                <a:latin typeface="+mj-lt"/>
              </a:rPr>
              <a:t>bewertet</a:t>
            </a:r>
            <a:r>
              <a:rPr lang="en-GB" sz="2400" b="0" i="0" dirty="0">
                <a:solidFill>
                  <a:srgbClr val="245473"/>
                </a:solidFill>
                <a:effectLst/>
                <a:latin typeface="+mj-lt"/>
              </a:rPr>
              <a:t>.</a:t>
            </a:r>
            <a:endParaRPr lang="en-GB" sz="2400" dirty="0">
              <a:solidFill>
                <a:srgbClr val="444444"/>
              </a:solidFill>
              <a:latin typeface="OpenSansLight"/>
              <a:ea typeface="Lato Light" panose="020F0502020204030203" pitchFamily="34" charset="0"/>
              <a:cs typeface="Lato Light" panose="020F0502020204030203" pitchFamily="34" charset="0"/>
            </a:endParaRPr>
          </a:p>
          <a:p>
            <a:endParaRPr lang="en-GB" sz="2800" b="1" dirty="0">
              <a:solidFill>
                <a:srgbClr val="444444"/>
              </a:solidFill>
              <a:latin typeface="OpenSansLight"/>
              <a:ea typeface="Lato Light" panose="020F0502020204030203" pitchFamily="34" charset="0"/>
              <a:cs typeface="Lato Light" panose="020F0502020204030203" pitchFamily="34" charset="0"/>
            </a:endParaRPr>
          </a:p>
          <a:p>
            <a:r>
              <a:rPr lang="en-GB" sz="2800" b="1" dirty="0">
                <a:solidFill>
                  <a:srgbClr val="444444"/>
                </a:solidFill>
                <a:latin typeface="OpenSansLight"/>
                <a:ea typeface="Lato Light" panose="020F0502020204030203" pitchFamily="34" charset="0"/>
                <a:cs typeface="Lato Light" panose="020F0502020204030203" pitchFamily="34" charset="0"/>
              </a:rPr>
              <a:t>READ: </a:t>
            </a:r>
            <a:r>
              <a:rPr lang="en-GB" sz="2400" b="1" i="0" dirty="0">
                <a:solidFill>
                  <a:srgbClr val="374046"/>
                </a:solidFill>
                <a:effectLst/>
                <a:latin typeface="+mj-lt"/>
                <a:hlinkClick r:id="rId2"/>
              </a:rPr>
              <a:t>How 5 Big Brands Came Back from the Brink of Failure</a:t>
            </a:r>
            <a:endParaRPr lang="en-GB" sz="2400" b="1" i="0" dirty="0">
              <a:solidFill>
                <a:srgbClr val="374046"/>
              </a:solidFill>
              <a:effectLst/>
              <a:latin typeface="+mj-lt"/>
            </a:endParaRPr>
          </a:p>
          <a:p>
            <a:r>
              <a:rPr lang="en-GB" sz="2400" b="1" dirty="0">
                <a:solidFill>
                  <a:srgbClr val="374046"/>
                </a:solidFill>
                <a:latin typeface="+mj-lt"/>
              </a:rPr>
              <a:t>Auch </a:t>
            </a:r>
            <a:r>
              <a:rPr lang="en-GB" sz="2400" b="1" dirty="0" err="1">
                <a:solidFill>
                  <a:srgbClr val="374046"/>
                </a:solidFill>
                <a:latin typeface="+mj-lt"/>
              </a:rPr>
              <a:t>interessant</a:t>
            </a:r>
            <a:r>
              <a:rPr lang="en-GB" sz="2400" b="1" dirty="0">
                <a:solidFill>
                  <a:srgbClr val="374046"/>
                </a:solidFill>
                <a:latin typeface="+mj-lt"/>
              </a:rPr>
              <a:t>: </a:t>
            </a:r>
            <a:r>
              <a:rPr lang="en-GB" sz="2400" b="1" dirty="0">
                <a:solidFill>
                  <a:srgbClr val="374046"/>
                </a:solidFill>
                <a:latin typeface="+mj-lt"/>
                <a:hlinkClick r:id="rId3"/>
              </a:rPr>
              <a:t>Krisen </a:t>
            </a:r>
            <a:r>
              <a:rPr lang="en-GB" sz="2400" b="1" dirty="0" err="1">
                <a:solidFill>
                  <a:srgbClr val="374046"/>
                </a:solidFill>
                <a:latin typeface="+mj-lt"/>
                <a:hlinkClick r:id="rId3"/>
              </a:rPr>
              <a:t>als</a:t>
            </a:r>
            <a:r>
              <a:rPr lang="en-GB" sz="2400" b="1" dirty="0">
                <a:solidFill>
                  <a:srgbClr val="374046"/>
                </a:solidFill>
                <a:latin typeface="+mj-lt"/>
                <a:hlinkClick r:id="rId3"/>
              </a:rPr>
              <a:t> Chance </a:t>
            </a:r>
            <a:r>
              <a:rPr lang="en-GB" sz="2400" b="1" dirty="0" err="1">
                <a:solidFill>
                  <a:srgbClr val="374046"/>
                </a:solidFill>
                <a:latin typeface="+mj-lt"/>
                <a:hlinkClick r:id="rId3"/>
              </a:rPr>
              <a:t>für</a:t>
            </a:r>
            <a:r>
              <a:rPr lang="en-GB" sz="2400" b="1" dirty="0">
                <a:solidFill>
                  <a:srgbClr val="374046"/>
                </a:solidFill>
                <a:latin typeface="+mj-lt"/>
                <a:hlinkClick r:id="rId3"/>
              </a:rPr>
              <a:t> </a:t>
            </a:r>
            <a:r>
              <a:rPr lang="en-GB" sz="2400" b="1" dirty="0" err="1">
                <a:solidFill>
                  <a:srgbClr val="374046"/>
                </a:solidFill>
                <a:latin typeface="+mj-lt"/>
                <a:hlinkClick r:id="rId3"/>
              </a:rPr>
              <a:t>Marken</a:t>
            </a:r>
            <a:r>
              <a:rPr lang="en-GB" sz="2400" b="1" dirty="0">
                <a:solidFill>
                  <a:srgbClr val="374046"/>
                </a:solidFill>
                <a:latin typeface="+mj-lt"/>
                <a:hlinkClick r:id="rId3"/>
              </a:rPr>
              <a:t> </a:t>
            </a:r>
            <a:r>
              <a:rPr lang="en-GB" sz="2400" b="1" dirty="0" err="1">
                <a:solidFill>
                  <a:srgbClr val="374046"/>
                </a:solidFill>
                <a:latin typeface="+mj-lt"/>
                <a:hlinkClick r:id="rId3"/>
              </a:rPr>
              <a:t>begreifen</a:t>
            </a:r>
            <a:r>
              <a:rPr lang="en-GB" sz="2400" b="1" dirty="0">
                <a:solidFill>
                  <a:srgbClr val="374046"/>
                </a:solidFill>
                <a:latin typeface="+mj-lt"/>
              </a:rPr>
              <a:t> </a:t>
            </a:r>
            <a:endParaRPr lang="en-GB" sz="2400" dirty="0">
              <a:latin typeface="+mj-lt"/>
              <a:ea typeface="Lato Light" panose="020F0502020204030203" pitchFamily="34" charset="0"/>
              <a:cs typeface="Lato Light" panose="020F0502020204030203" pitchFamily="34" charset="0"/>
            </a:endParaRPr>
          </a:p>
        </p:txBody>
      </p:sp>
      <p:sp>
        <p:nvSpPr>
          <p:cNvPr id="4" name="AutoShape 2">
            <a:extLst>
              <a:ext uri="{FF2B5EF4-FFF2-40B4-BE49-F238E27FC236}">
                <a16:creationId xmlns:a16="http://schemas.microsoft.com/office/drawing/2014/main" xmlns="" id="{4F44FA70-ABC0-4DF9-8D07-B3C65239F85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6" name="AutoShape 4">
            <a:extLst>
              <a:ext uri="{FF2B5EF4-FFF2-40B4-BE49-F238E27FC236}">
                <a16:creationId xmlns:a16="http://schemas.microsoft.com/office/drawing/2014/main" xmlns="" id="{2095967D-D4A5-457E-B83C-609C39F8719D}"/>
              </a:ext>
            </a:extLst>
          </p:cNvPr>
          <p:cNvSpPr>
            <a:spLocks noChangeAspect="1" noChangeArrowheads="1"/>
          </p:cNvSpPr>
          <p:nvPr/>
        </p:nvSpPr>
        <p:spPr bwMode="auto">
          <a:xfrm>
            <a:off x="8747760" y="31699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10" name="Picture 9">
            <a:extLst>
              <a:ext uri="{FF2B5EF4-FFF2-40B4-BE49-F238E27FC236}">
                <a16:creationId xmlns:a16="http://schemas.microsoft.com/office/drawing/2014/main" xmlns="" id="{BFD5DCC6-2275-4E6A-8E56-687701A7A249}"/>
              </a:ext>
            </a:extLst>
          </p:cNvPr>
          <p:cNvPicPr>
            <a:picLocks noChangeAspect="1"/>
          </p:cNvPicPr>
          <p:nvPr/>
        </p:nvPicPr>
        <p:blipFill rotWithShape="1">
          <a:blip r:embed="rId4"/>
          <a:srcRect l="12370" r="7243"/>
          <a:stretch/>
        </p:blipFill>
        <p:spPr>
          <a:xfrm>
            <a:off x="8700652" y="427732"/>
            <a:ext cx="3325091" cy="1255395"/>
          </a:xfrm>
          <a:prstGeom prst="rect">
            <a:avLst/>
          </a:prstGeom>
        </p:spPr>
      </p:pic>
      <p:sp>
        <p:nvSpPr>
          <p:cNvPr id="8" name="Textfeld 6">
            <a:extLst>
              <a:ext uri="{FF2B5EF4-FFF2-40B4-BE49-F238E27FC236}">
                <a16:creationId xmlns:a16="http://schemas.microsoft.com/office/drawing/2014/main" xmlns="" id="{26BE45FE-A147-4236-970B-B19971F9C0A1}"/>
              </a:ext>
            </a:extLst>
          </p:cNvPr>
          <p:cNvSpPr txBox="1"/>
          <p:nvPr/>
        </p:nvSpPr>
        <p:spPr>
          <a:xfrm>
            <a:off x="8648958" y="5020672"/>
            <a:ext cx="3331864" cy="1631216"/>
          </a:xfrm>
          <a:prstGeom prst="rect">
            <a:avLst/>
          </a:prstGeom>
          <a:noFill/>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r>
              <a:rPr lang="de-DE"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Sollten Sie die angeführten Artikel auf Deutsch lesen wollen, empfehlen wir Ihnen, auf Ihrem Computer den </a:t>
            </a:r>
            <a:r>
              <a:rPr lang="de-DE"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Google Übersetzer</a:t>
            </a:r>
            <a:r>
              <a:rPr lang="de-DE" sz="1000" dirty="0">
                <a:effectLst/>
                <a:latin typeface="Calibri" panose="020F0502020204030204" pitchFamily="34" charset="0"/>
                <a:ea typeface="Calibri" panose="020F0502020204030204" pitchFamily="34" charset="0"/>
                <a:cs typeface="Times New Roman" panose="02020603050405020304" pitchFamily="18" charset="0"/>
              </a:rPr>
              <a:t> aufzurufen. Nun können Sie in das Textfeld die gewünschte URL eingeben und im rechten Feld (mit Hilfe das Abwärtspfeils rechts oben) als Zielsprache Deutsch auswählen. Wenn sie nun mit der linken Maustaste auf die „übersetzte“ URL klicken, öffnet sich ein neuer Tab mit dem übersetzten Artikel. </a:t>
            </a:r>
          </a:p>
          <a:p>
            <a:endParaRPr lang="de-DE" sz="1000" dirty="0">
              <a:effectLst/>
              <a:latin typeface="Calibri Light" panose="020F0302020204030204" pitchFamily="34" charset="0"/>
              <a:ea typeface="Calibri" panose="020F0502020204030204" pitchFamily="34" charset="0"/>
              <a:cs typeface="Calibri Light" panose="020F0302020204030204" pitchFamily="34" charset="0"/>
            </a:endParaRPr>
          </a:p>
          <a:p>
            <a:endParaRPr lang="de-DE" sz="10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528849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F220A2FE-1322-4F51-820C-563FE4EF2090}"/>
              </a:ext>
            </a:extLst>
          </p:cNvPr>
          <p:cNvSpPr>
            <a:spLocks noGrp="1"/>
          </p:cNvSpPr>
          <p:nvPr>
            <p:ph type="body" sz="quarter" idx="13"/>
          </p:nvPr>
        </p:nvSpPr>
        <p:spPr>
          <a:xfrm>
            <a:off x="1192696" y="688246"/>
            <a:ext cx="8852375" cy="697353"/>
          </a:xfrm>
        </p:spPr>
        <p:txBody>
          <a:bodyPr/>
          <a:lstStyle/>
          <a:p>
            <a:r>
              <a:rPr lang="de-DE" noProof="0" dirty="0"/>
              <a:t>5. Lernen und Resilienz </a:t>
            </a:r>
          </a:p>
        </p:txBody>
      </p:sp>
      <p:sp>
        <p:nvSpPr>
          <p:cNvPr id="3" name="Text Placeholder 2">
            <a:extLst>
              <a:ext uri="{FF2B5EF4-FFF2-40B4-BE49-F238E27FC236}">
                <a16:creationId xmlns:a16="http://schemas.microsoft.com/office/drawing/2014/main" xmlns="" id="{0E064AAA-AFF2-482F-BC2F-3FDEE0B12057}"/>
              </a:ext>
            </a:extLst>
          </p:cNvPr>
          <p:cNvSpPr>
            <a:spLocks noGrp="1"/>
          </p:cNvSpPr>
          <p:nvPr>
            <p:ph type="body" sz="quarter" idx="14"/>
          </p:nvPr>
        </p:nvSpPr>
        <p:spPr>
          <a:xfrm>
            <a:off x="433246" y="1986571"/>
            <a:ext cx="6583415" cy="3975101"/>
          </a:xfrm>
        </p:spPr>
        <p:txBody>
          <a:bodyPr/>
          <a:lstStyle/>
          <a:p>
            <a:r>
              <a:rPr lang="de-DE" sz="2400" noProof="0" dirty="0">
                <a:latin typeface="+mj-lt"/>
                <a:ea typeface="Lato Light" panose="020F0502020204030203" pitchFamily="34" charset="0"/>
                <a:cs typeface="Lato Light" panose="020F0502020204030203" pitchFamily="34" charset="0"/>
              </a:rPr>
              <a:t>Wird die Krise erfolgreich bewältigt, müssen die richtigen Schlüsse gezogen werden. Gelingt dies, kann es zu einer nachhaltigen </a:t>
            </a:r>
            <a:r>
              <a:rPr lang="de-DE" sz="2400" noProof="0" dirty="0" err="1">
                <a:latin typeface="+mj-lt"/>
                <a:ea typeface="Lato Light" panose="020F0502020204030203" pitchFamily="34" charset="0"/>
                <a:cs typeface="Lato Light" panose="020F0502020204030203" pitchFamily="34" charset="0"/>
              </a:rPr>
              <a:t>Krisenresilienz</a:t>
            </a:r>
            <a:r>
              <a:rPr lang="de-DE" sz="2400" noProof="0" dirty="0">
                <a:latin typeface="+mj-lt"/>
                <a:ea typeface="Lato Light" panose="020F0502020204030203" pitchFamily="34" charset="0"/>
                <a:cs typeface="Lato Light" panose="020F0502020204030203" pitchFamily="34" charset="0"/>
              </a:rPr>
              <a:t> führen.</a:t>
            </a:r>
          </a:p>
          <a:p>
            <a:r>
              <a:rPr lang="de-DE" b="0" i="1" noProof="0" dirty="0">
                <a:effectLst/>
                <a:latin typeface="+mj-lt"/>
              </a:rPr>
              <a:t>"Ich bin überzeugt, dass etwa die Hälfte dessen, was die erfolgreichen Unternehmer von den nicht erfolgreichen unterscheidet, reine Beharrlichkeit ist. Es ist so hart und du steckst so viel von deinem Leben in diese Sache, es gibt so schwierige Momente in der Zeit, dass die meisten Leute aufgeben. Und ich mache ihnen keinen Vorwurf, es ist wirklich hart." </a:t>
            </a:r>
          </a:p>
          <a:p>
            <a:r>
              <a:rPr lang="de-DE" b="0" i="1" noProof="0" dirty="0">
                <a:effectLst/>
                <a:latin typeface="+mj-lt"/>
              </a:rPr>
              <a:t>Steve Jobs, Apple-Mitbegründer</a:t>
            </a:r>
            <a:endParaRPr lang="de-DE" b="0" i="0" noProof="0" dirty="0">
              <a:effectLst/>
              <a:latin typeface="+mj-lt"/>
            </a:endParaRPr>
          </a:p>
          <a:p>
            <a:pPr algn="l"/>
            <a:endParaRPr lang="de-DE" b="0" i="0" noProof="0" dirty="0">
              <a:solidFill>
                <a:srgbClr val="164352"/>
              </a:solidFill>
              <a:effectLst/>
              <a:latin typeface="Untitledsansweb"/>
            </a:endParaRPr>
          </a:p>
          <a:p>
            <a:pPr algn="l"/>
            <a:endParaRPr lang="de-DE" noProof="0" dirty="0">
              <a:solidFill>
                <a:srgbClr val="164352"/>
              </a:solidFill>
              <a:latin typeface="Untitledsansweb"/>
            </a:endParaRPr>
          </a:p>
          <a:p>
            <a:pPr algn="l"/>
            <a:endParaRPr lang="de-DE" b="0" i="0" noProof="0" dirty="0">
              <a:solidFill>
                <a:srgbClr val="164352"/>
              </a:solidFill>
              <a:effectLst/>
              <a:latin typeface="Untitledsansweb"/>
            </a:endParaRPr>
          </a:p>
          <a:p>
            <a:endParaRPr lang="de-DE" noProof="0" dirty="0"/>
          </a:p>
        </p:txBody>
      </p:sp>
      <p:pic>
        <p:nvPicPr>
          <p:cNvPr id="5" name="Picture 4" descr="Logo&#10;&#10;Description automatically generated">
            <a:extLst>
              <a:ext uri="{FF2B5EF4-FFF2-40B4-BE49-F238E27FC236}">
                <a16:creationId xmlns:a16="http://schemas.microsoft.com/office/drawing/2014/main" xmlns="" id="{C71A4DDA-3D8B-4A95-9429-ADB0937D8BDA}"/>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7016661" y="2429692"/>
            <a:ext cx="4872452" cy="2740754"/>
          </a:xfrm>
          <a:prstGeom prst="rect">
            <a:avLst/>
          </a:prstGeom>
        </p:spPr>
      </p:pic>
    </p:spTree>
    <p:extLst>
      <p:ext uri="{BB962C8B-B14F-4D97-AF65-F5344CB8AC3E}">
        <p14:creationId xmlns:p14="http://schemas.microsoft.com/office/powerpoint/2010/main" val="3495166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7418B8E-A75B-4C4A-9ED7-AA7DC441C474}"/>
              </a:ext>
            </a:extLst>
          </p:cNvPr>
          <p:cNvSpPr>
            <a:spLocks noGrp="1"/>
          </p:cNvSpPr>
          <p:nvPr>
            <p:ph type="body" sz="quarter" idx="11"/>
          </p:nvPr>
        </p:nvSpPr>
        <p:spPr>
          <a:xfrm>
            <a:off x="6096000" y="2537970"/>
            <a:ext cx="6188364" cy="1582271"/>
          </a:xfrm>
        </p:spPr>
        <p:txBody>
          <a:bodyPr/>
          <a:lstStyle/>
          <a:p>
            <a:r>
              <a:rPr lang="de-DE" sz="4000" noProof="0" dirty="0">
                <a:solidFill>
                  <a:schemeClr val="bg1"/>
                </a:solidFill>
              </a:rPr>
              <a:t>Schauen wir uns den Kontext von </a:t>
            </a:r>
            <a:r>
              <a:rPr lang="de-DE" sz="4000" noProof="0" dirty="0"/>
              <a:t>Unternehmenskrisen in Europa an. Wussten Sie, dass </a:t>
            </a:r>
          </a:p>
          <a:p>
            <a:pPr marL="457200" indent="-457200">
              <a:buFont typeface="Arial" panose="020B0604020202020204" pitchFamily="34" charset="0"/>
              <a:buChar char="•"/>
            </a:pPr>
            <a:r>
              <a:rPr lang="de-DE" sz="2800" noProof="0" dirty="0"/>
              <a:t>die Größe eine Rolle spielt?</a:t>
            </a:r>
          </a:p>
          <a:p>
            <a:pPr marL="457200" indent="-457200">
              <a:buFont typeface="Arial" panose="020B0604020202020204" pitchFamily="34" charset="0"/>
              <a:buChar char="•"/>
            </a:pPr>
            <a:r>
              <a:rPr lang="de-DE" sz="2800" dirty="0"/>
              <a:t>d</a:t>
            </a:r>
            <a:r>
              <a:rPr lang="de-DE" sz="2800" noProof="0" dirty="0" err="1">
                <a:solidFill>
                  <a:schemeClr val="bg1"/>
                </a:solidFill>
              </a:rPr>
              <a:t>as</a:t>
            </a:r>
            <a:r>
              <a:rPr lang="de-DE" sz="2800" noProof="0" dirty="0">
                <a:solidFill>
                  <a:schemeClr val="bg1"/>
                </a:solidFill>
              </a:rPr>
              <a:t> Alter </a:t>
            </a:r>
            <a:r>
              <a:rPr lang="de-DE" sz="2800" noProof="0" dirty="0"/>
              <a:t>eine Rolle spielt?</a:t>
            </a:r>
          </a:p>
          <a:p>
            <a:pPr marL="457200" indent="-457200">
              <a:buFont typeface="Arial" panose="020B0604020202020204" pitchFamily="34" charset="0"/>
              <a:buChar char="•"/>
            </a:pPr>
            <a:r>
              <a:rPr lang="de-DE" sz="2800" dirty="0"/>
              <a:t>die</a:t>
            </a:r>
            <a:r>
              <a:rPr lang="de-DE" sz="2800" noProof="0" dirty="0"/>
              <a:t> Branche eine Rolle spielt?</a:t>
            </a:r>
            <a:endParaRPr lang="de-DE" sz="2800" noProof="0" dirty="0">
              <a:solidFill>
                <a:schemeClr val="bg1"/>
              </a:solidFill>
            </a:endParaRPr>
          </a:p>
        </p:txBody>
      </p:sp>
      <p:pic>
        <p:nvPicPr>
          <p:cNvPr id="5" name="Picture 4" descr="A picture containing text, sign, sky, outdoor&#10;&#10;Description automatically generated">
            <a:extLst>
              <a:ext uri="{FF2B5EF4-FFF2-40B4-BE49-F238E27FC236}">
                <a16:creationId xmlns:a16="http://schemas.microsoft.com/office/drawing/2014/main" xmlns="" id="{FA85EE5C-A10F-4AFC-97CD-4D86D448872A}"/>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643617" y="1931759"/>
            <a:ext cx="5104040" cy="3402693"/>
          </a:xfrm>
          <a:prstGeom prst="rect">
            <a:avLst/>
          </a:prstGeom>
        </p:spPr>
      </p:pic>
    </p:spTree>
    <p:extLst>
      <p:ext uri="{BB962C8B-B14F-4D97-AF65-F5344CB8AC3E}">
        <p14:creationId xmlns:p14="http://schemas.microsoft.com/office/powerpoint/2010/main" val="2464859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2243819" y="847895"/>
            <a:ext cx="8193272" cy="697353"/>
          </a:xfrm>
        </p:spPr>
        <p:txBody>
          <a:bodyPr>
            <a:noAutofit/>
          </a:bodyPr>
          <a:lstStyle/>
          <a:p>
            <a:r>
              <a:rPr lang="de-DE" sz="2800" noProof="0" dirty="0"/>
              <a:t>IM KONTEXT - Insolvenzen nach Unternehmensgröße</a:t>
            </a:r>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354335" y="1956271"/>
            <a:ext cx="2946452" cy="4158877"/>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dirty="0">
                <a:solidFill>
                  <a:schemeClr val="tx1"/>
                </a:solidFill>
                <a:latin typeface="+mj-lt"/>
                <a:ea typeface="Open Sans Light" panose="020B0306030504020204" pitchFamily="34" charset="0"/>
                <a:cs typeface="Open Sans Light" panose="020B0306030504020204" pitchFamily="34" charset="0"/>
              </a:rPr>
              <a:t>Kleine und mittlere Unternehmen (KMU) sind statistisch gesehen stärker von Unternehmenskrisen bedroht als große Unternehmen. </a:t>
            </a:r>
          </a:p>
          <a:p>
            <a:pPr algn="l">
              <a:lnSpc>
                <a:spcPct val="100000"/>
              </a:lnSpc>
            </a:pPr>
            <a:endParaRPr lang="en-GB" dirty="0">
              <a:solidFill>
                <a:schemeClr val="tx1"/>
              </a:solidFill>
              <a:latin typeface="+mj-lt"/>
              <a:ea typeface="Open Sans Light" panose="020B0306030504020204" pitchFamily="34" charset="0"/>
              <a:cs typeface="Open Sans Light" panose="020B0306030504020204" pitchFamily="34" charset="0"/>
            </a:endParaRPr>
          </a:p>
          <a:p>
            <a:pPr algn="l">
              <a:lnSpc>
                <a:spcPct val="100000"/>
              </a:lnSpc>
            </a:pPr>
            <a:r>
              <a:rPr lang="en-GB" dirty="0">
                <a:solidFill>
                  <a:srgbClr val="E64D92"/>
                </a:solidFill>
                <a:latin typeface="+mj-lt"/>
                <a:ea typeface="Open Sans Light" panose="020B0306030504020204" pitchFamily="34" charset="0"/>
                <a:cs typeface="Open Sans Light" panose="020B0306030504020204" pitchFamily="34" charset="0"/>
              </a:rPr>
              <a:t>Wissen Sie, wie die Statistik in Ihrem Land aussieht?</a:t>
            </a:r>
          </a:p>
          <a:p>
            <a:pPr algn="l">
              <a:lnSpc>
                <a:spcPts val="1500"/>
              </a:lnSpc>
            </a:pPr>
            <a:endParaRPr lang="en-GB" sz="1400" dirty="0">
              <a:solidFill>
                <a:schemeClr val="tx1"/>
              </a:solidFill>
              <a:latin typeface="+mj-lt"/>
              <a:ea typeface="Open Sans Light" panose="020B0306030504020204" pitchFamily="34" charset="0"/>
              <a:cs typeface="Open Sans Light" panose="020B0306030504020204" pitchFamily="34" charset="0"/>
            </a:endParaRPr>
          </a:p>
        </p:txBody>
      </p:sp>
      <p:graphicFrame>
        <p:nvGraphicFramePr>
          <p:cNvPr id="4" name="Diagramm 3">
            <a:extLst>
              <a:ext uri="{FF2B5EF4-FFF2-40B4-BE49-F238E27FC236}">
                <a16:creationId xmlns:a16="http://schemas.microsoft.com/office/drawing/2014/main" xmlns="" id="{472ACC91-BE8E-44C4-B923-7D5F1489EFD6}"/>
              </a:ext>
            </a:extLst>
          </p:cNvPr>
          <p:cNvGraphicFramePr/>
          <p:nvPr>
            <p:extLst>
              <p:ext uri="{D42A27DB-BD31-4B8C-83A1-F6EECF244321}">
                <p14:modId xmlns:p14="http://schemas.microsoft.com/office/powerpoint/2010/main" val="2804224222"/>
              </p:ext>
            </p:extLst>
          </p:nvPr>
        </p:nvGraphicFramePr>
        <p:xfrm>
          <a:off x="3581400" y="2155371"/>
          <a:ext cx="8449019" cy="4055423"/>
        </p:xfrm>
        <a:graphic>
          <a:graphicData uri="http://schemas.openxmlformats.org/drawingml/2006/chart">
            <c:chart xmlns:c="http://schemas.openxmlformats.org/drawingml/2006/chart" xmlns:r="http://schemas.openxmlformats.org/officeDocument/2006/relationships" r:id="rId3"/>
          </a:graphicData>
        </a:graphic>
      </p:graphicFrame>
      <p:sp>
        <p:nvSpPr>
          <p:cNvPr id="25" name="Rechteck 24">
            <a:extLst>
              <a:ext uri="{FF2B5EF4-FFF2-40B4-BE49-F238E27FC236}">
                <a16:creationId xmlns:a16="http://schemas.microsoft.com/office/drawing/2014/main" xmlns="" id="{40BC27F4-D010-4482-BAAD-34D3A8756294}"/>
              </a:ext>
            </a:extLst>
          </p:cNvPr>
          <p:cNvSpPr/>
          <p:nvPr/>
        </p:nvSpPr>
        <p:spPr>
          <a:xfrm>
            <a:off x="550278" y="6310824"/>
            <a:ext cx="1693541" cy="267299"/>
          </a:xfrm>
          <a:prstGeom prst="rect">
            <a:avLst/>
          </a:prstGeom>
        </p:spPr>
        <p:txBody>
          <a:bodyPr vert="horz" wrap="square" lIns="81580" tIns="40790" rIns="81580" bIns="40790" rtlCol="0">
            <a:spAutoFit/>
          </a:bodyPr>
          <a:lstStyle/>
          <a:p>
            <a:pPr defTabSz="1087636">
              <a:lnSpc>
                <a:spcPts val="1500"/>
              </a:lnSpc>
              <a:spcBef>
                <a:spcPct val="20000"/>
              </a:spcBef>
            </a:pPr>
            <a:r>
              <a:rPr lang="en-GB" sz="1000" dirty="0">
                <a:latin typeface="+mj-lt"/>
              </a:rPr>
              <a:t>Quelle: </a:t>
            </a:r>
            <a:r>
              <a:rPr lang="en-GB" sz="1000" dirty="0" err="1">
                <a:latin typeface="+mj-lt"/>
              </a:rPr>
              <a:t>Creditreform</a:t>
            </a:r>
            <a:endParaRPr lang="en-GB" sz="1000" dirty="0">
              <a:latin typeface="+mj-lt"/>
            </a:endParaRPr>
          </a:p>
        </p:txBody>
      </p:sp>
    </p:spTree>
    <p:extLst>
      <p:ext uri="{BB962C8B-B14F-4D97-AF65-F5344CB8AC3E}">
        <p14:creationId xmlns:p14="http://schemas.microsoft.com/office/powerpoint/2010/main" val="204089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2180989" y="873303"/>
            <a:ext cx="9475304" cy="697353"/>
          </a:xfrm>
        </p:spPr>
        <p:txBody>
          <a:bodyPr>
            <a:noAutofit/>
          </a:bodyPr>
          <a:lstStyle/>
          <a:p>
            <a:r>
              <a:rPr lang="de-DE" sz="2800" noProof="0" dirty="0"/>
              <a:t>Insolvenzen nach Unternehmensalter</a:t>
            </a:r>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319697" y="1975477"/>
            <a:ext cx="2656061" cy="4514359"/>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dirty="0">
                <a:solidFill>
                  <a:schemeClr val="tx1"/>
                </a:solidFill>
                <a:latin typeface="+mj-lt"/>
                <a:ea typeface="Open Sans Light" panose="020B0306030504020204" pitchFamily="34" charset="0"/>
                <a:cs typeface="Open Sans Light" panose="020B0306030504020204" pitchFamily="34" charset="0"/>
              </a:rPr>
              <a:t>Es ist eine traurige Tatsache, dass gerade </a:t>
            </a:r>
            <a:r>
              <a:rPr lang="en-GB" dirty="0" err="1">
                <a:solidFill>
                  <a:schemeClr val="tx1"/>
                </a:solidFill>
                <a:latin typeface="+mj-lt"/>
                <a:ea typeface="Open Sans Light" panose="020B0306030504020204" pitchFamily="34" charset="0"/>
                <a:cs typeface="Open Sans Light" panose="020B0306030504020204" pitchFamily="34" charset="0"/>
              </a:rPr>
              <a:t>junge</a:t>
            </a:r>
            <a:r>
              <a:rPr lang="en-GB" dirty="0">
                <a:solidFill>
                  <a:schemeClr val="tx1"/>
                </a:solidFill>
                <a:latin typeface="+mj-lt"/>
                <a:ea typeface="Open Sans Light" panose="020B0306030504020204" pitchFamily="34" charset="0"/>
                <a:cs typeface="Open Sans Light" panose="020B0306030504020204" pitchFamily="34" charset="0"/>
              </a:rPr>
              <a:t> </a:t>
            </a:r>
            <a:r>
              <a:rPr lang="en-GB" dirty="0" err="1">
                <a:solidFill>
                  <a:schemeClr val="tx1"/>
                </a:solidFill>
                <a:latin typeface="+mj-lt"/>
                <a:ea typeface="Open Sans Light" panose="020B0306030504020204" pitchFamily="34" charset="0"/>
                <a:cs typeface="Open Sans Light" panose="020B0306030504020204" pitchFamily="34" charset="0"/>
              </a:rPr>
              <a:t>Unter-nehmen</a:t>
            </a:r>
            <a:r>
              <a:rPr lang="en-GB" dirty="0">
                <a:solidFill>
                  <a:schemeClr val="tx1"/>
                </a:solidFill>
                <a:latin typeface="+mj-lt"/>
                <a:ea typeface="Open Sans Light" panose="020B0306030504020204" pitchFamily="34" charset="0"/>
                <a:cs typeface="Open Sans Light" panose="020B0306030504020204" pitchFamily="34" charset="0"/>
              </a:rPr>
              <a:t> von der Insolvenz bedroht sind. Die Gründe dafür liegen sowohl in ihrer geringeren Kapitalausstattung als auch in ihrer Unerfahrenheit im Umgang mit Krisen</a:t>
            </a:r>
            <a:r>
              <a:rPr lang="en-GB" sz="2200" dirty="0">
                <a:solidFill>
                  <a:schemeClr val="tx1"/>
                </a:solidFill>
                <a:latin typeface="+mj-lt"/>
                <a:ea typeface="Open Sans Light" panose="020B0306030504020204" pitchFamily="34" charset="0"/>
                <a:cs typeface="Open Sans Light" panose="020B0306030504020204" pitchFamily="34" charset="0"/>
              </a:rPr>
              <a:t>. </a:t>
            </a:r>
          </a:p>
        </p:txBody>
      </p:sp>
      <p:graphicFrame>
        <p:nvGraphicFramePr>
          <p:cNvPr id="4" name="Diagramm 3">
            <a:extLst>
              <a:ext uri="{FF2B5EF4-FFF2-40B4-BE49-F238E27FC236}">
                <a16:creationId xmlns:a16="http://schemas.microsoft.com/office/drawing/2014/main" xmlns="" id="{472ACC91-BE8E-44C4-B923-7D5F1489EFD6}"/>
              </a:ext>
            </a:extLst>
          </p:cNvPr>
          <p:cNvGraphicFramePr/>
          <p:nvPr>
            <p:extLst>
              <p:ext uri="{D42A27DB-BD31-4B8C-83A1-F6EECF244321}">
                <p14:modId xmlns:p14="http://schemas.microsoft.com/office/powerpoint/2010/main" val="2135328292"/>
              </p:ext>
            </p:extLst>
          </p:nvPr>
        </p:nvGraphicFramePr>
        <p:xfrm>
          <a:off x="3492137" y="2002971"/>
          <a:ext cx="8149584" cy="4135362"/>
        </p:xfrm>
        <a:graphic>
          <a:graphicData uri="http://schemas.openxmlformats.org/drawingml/2006/chart">
            <c:chart xmlns:c="http://schemas.openxmlformats.org/drawingml/2006/chart" xmlns:r="http://schemas.openxmlformats.org/officeDocument/2006/relationships" r:id="rId3"/>
          </a:graphicData>
        </a:graphic>
      </p:graphicFrame>
      <p:sp>
        <p:nvSpPr>
          <p:cNvPr id="25" name="Rechteck 24">
            <a:extLst>
              <a:ext uri="{FF2B5EF4-FFF2-40B4-BE49-F238E27FC236}">
                <a16:creationId xmlns:a16="http://schemas.microsoft.com/office/drawing/2014/main" xmlns="" id="{40BC27F4-D010-4482-BAAD-34D3A8756294}"/>
              </a:ext>
            </a:extLst>
          </p:cNvPr>
          <p:cNvSpPr/>
          <p:nvPr/>
        </p:nvSpPr>
        <p:spPr>
          <a:xfrm>
            <a:off x="550278" y="6523254"/>
            <a:ext cx="1693541" cy="267299"/>
          </a:xfrm>
          <a:prstGeom prst="rect">
            <a:avLst/>
          </a:prstGeom>
        </p:spPr>
        <p:txBody>
          <a:bodyPr vert="horz" wrap="square" lIns="81580" tIns="40790" rIns="81580" bIns="40790" rtlCol="0">
            <a:spAutoFit/>
          </a:bodyPr>
          <a:lstStyle/>
          <a:p>
            <a:pPr defTabSz="1087636">
              <a:lnSpc>
                <a:spcPts val="1500"/>
              </a:lnSpc>
              <a:spcBef>
                <a:spcPct val="20000"/>
              </a:spcBef>
            </a:pPr>
            <a:r>
              <a:rPr lang="en-GB" sz="1000" dirty="0">
                <a:latin typeface="+mj-lt"/>
              </a:rPr>
              <a:t>Quelle: </a:t>
            </a:r>
            <a:r>
              <a:rPr lang="en-GB" sz="1000" dirty="0" err="1">
                <a:latin typeface="+mj-lt"/>
              </a:rPr>
              <a:t>Creditreform</a:t>
            </a:r>
            <a:endParaRPr lang="en-GB" sz="1000" dirty="0">
              <a:latin typeface="+mj-lt"/>
            </a:endParaRPr>
          </a:p>
        </p:txBody>
      </p:sp>
    </p:spTree>
    <p:extLst>
      <p:ext uri="{BB962C8B-B14F-4D97-AF65-F5344CB8AC3E}">
        <p14:creationId xmlns:p14="http://schemas.microsoft.com/office/powerpoint/2010/main" val="8968958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2243819" y="889073"/>
            <a:ext cx="8852375" cy="697353"/>
          </a:xfrm>
        </p:spPr>
        <p:txBody>
          <a:bodyPr>
            <a:normAutofit/>
          </a:bodyPr>
          <a:lstStyle/>
          <a:p>
            <a:r>
              <a:rPr lang="de-DE" sz="2800" noProof="0" dirty="0"/>
              <a:t>Insolvenzen nach Branchen</a:t>
            </a:r>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304800" y="2381332"/>
            <a:ext cx="2411895" cy="3406364"/>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dirty="0">
                <a:solidFill>
                  <a:schemeClr val="tx1"/>
                </a:solidFill>
                <a:latin typeface="+mj-lt"/>
                <a:ea typeface="Open Sans Light" panose="020B0306030504020204" pitchFamily="34" charset="0"/>
                <a:cs typeface="Open Sans Light" panose="020B0306030504020204" pitchFamily="34" charset="0"/>
              </a:rPr>
              <a:t>Einige Branchen sind risikoreicher als andere. </a:t>
            </a:r>
            <a:r>
              <a:rPr lang="en-GB" dirty="0" err="1">
                <a:solidFill>
                  <a:schemeClr val="tx1"/>
                </a:solidFill>
                <a:latin typeface="+mj-lt"/>
                <a:ea typeface="Open Sans Light" panose="020B0306030504020204" pitchFamily="34" charset="0"/>
                <a:cs typeface="Open Sans Light" panose="020B0306030504020204" pitchFamily="34" charset="0"/>
              </a:rPr>
              <a:t>Betroffen</a:t>
            </a:r>
            <a:r>
              <a:rPr lang="en-GB" dirty="0">
                <a:solidFill>
                  <a:schemeClr val="tx1"/>
                </a:solidFill>
                <a:latin typeface="+mj-lt"/>
                <a:ea typeface="Open Sans Light" panose="020B0306030504020204" pitchFamily="34" charset="0"/>
                <a:cs typeface="Open Sans Light" panose="020B0306030504020204" pitchFamily="34" charset="0"/>
              </a:rPr>
              <a:t> </a:t>
            </a:r>
            <a:r>
              <a:rPr lang="en-GB" dirty="0" err="1">
                <a:solidFill>
                  <a:schemeClr val="tx1"/>
                </a:solidFill>
                <a:latin typeface="+mj-lt"/>
                <a:ea typeface="Open Sans Light" panose="020B0306030504020204" pitchFamily="34" charset="0"/>
                <a:cs typeface="Open Sans Light" panose="020B0306030504020204" pitchFamily="34" charset="0"/>
              </a:rPr>
              <a:t>sind</a:t>
            </a:r>
            <a:r>
              <a:rPr lang="en-GB" dirty="0">
                <a:solidFill>
                  <a:schemeClr val="tx1"/>
                </a:solidFill>
                <a:latin typeface="+mj-lt"/>
                <a:ea typeface="Open Sans Light" panose="020B0306030504020204" pitchFamily="34" charset="0"/>
                <a:cs typeface="Open Sans Light" panose="020B0306030504020204" pitchFamily="34" charset="0"/>
              </a:rPr>
              <a:t> oft die Branchen, in denen eher </a:t>
            </a:r>
            <a:r>
              <a:rPr lang="en-GB" dirty="0" err="1">
                <a:solidFill>
                  <a:schemeClr val="tx1"/>
                </a:solidFill>
                <a:latin typeface="+mj-lt"/>
                <a:ea typeface="Open Sans Light" panose="020B0306030504020204" pitchFamily="34" charset="0"/>
                <a:cs typeface="Open Sans Light" panose="020B0306030504020204" pitchFamily="34" charset="0"/>
              </a:rPr>
              <a:t>kleinere</a:t>
            </a:r>
            <a:r>
              <a:rPr lang="en-GB" dirty="0">
                <a:solidFill>
                  <a:schemeClr val="tx1"/>
                </a:solidFill>
                <a:latin typeface="+mj-lt"/>
                <a:ea typeface="Open Sans Light" panose="020B0306030504020204" pitchFamily="34" charset="0"/>
                <a:cs typeface="Open Sans Light" panose="020B0306030504020204" pitchFamily="34" charset="0"/>
              </a:rPr>
              <a:t> </a:t>
            </a:r>
            <a:r>
              <a:rPr lang="en-GB" dirty="0" err="1">
                <a:solidFill>
                  <a:schemeClr val="tx1"/>
                </a:solidFill>
                <a:latin typeface="+mj-lt"/>
                <a:ea typeface="Open Sans Light" panose="020B0306030504020204" pitchFamily="34" charset="0"/>
                <a:cs typeface="Open Sans Light" panose="020B0306030504020204" pitchFamily="34" charset="0"/>
              </a:rPr>
              <a:t>Unter-nehmen</a:t>
            </a:r>
            <a:r>
              <a:rPr lang="en-GB" dirty="0">
                <a:solidFill>
                  <a:schemeClr val="tx1"/>
                </a:solidFill>
                <a:latin typeface="+mj-lt"/>
                <a:ea typeface="Open Sans Light" panose="020B0306030504020204" pitchFamily="34" charset="0"/>
                <a:cs typeface="Open Sans Light" panose="020B0306030504020204" pitchFamily="34" charset="0"/>
              </a:rPr>
              <a:t> tätig sind.</a:t>
            </a:r>
          </a:p>
        </p:txBody>
      </p:sp>
      <p:graphicFrame>
        <p:nvGraphicFramePr>
          <p:cNvPr id="4" name="Diagramm 3">
            <a:extLst>
              <a:ext uri="{FF2B5EF4-FFF2-40B4-BE49-F238E27FC236}">
                <a16:creationId xmlns:a16="http://schemas.microsoft.com/office/drawing/2014/main" xmlns="" id="{472ACC91-BE8E-44C4-B923-7D5F1489EFD6}"/>
              </a:ext>
            </a:extLst>
          </p:cNvPr>
          <p:cNvGraphicFramePr/>
          <p:nvPr>
            <p:extLst>
              <p:ext uri="{D42A27DB-BD31-4B8C-83A1-F6EECF244321}">
                <p14:modId xmlns:p14="http://schemas.microsoft.com/office/powerpoint/2010/main" val="3911868760"/>
              </p:ext>
            </p:extLst>
          </p:nvPr>
        </p:nvGraphicFramePr>
        <p:xfrm>
          <a:off x="2716695" y="2002970"/>
          <a:ext cx="9265508" cy="4421581"/>
        </p:xfrm>
        <a:graphic>
          <a:graphicData uri="http://schemas.openxmlformats.org/drawingml/2006/chart">
            <c:chart xmlns:c="http://schemas.openxmlformats.org/drawingml/2006/chart" xmlns:r="http://schemas.openxmlformats.org/officeDocument/2006/relationships" r:id="rId3"/>
          </a:graphicData>
        </a:graphic>
      </p:graphicFrame>
      <p:sp>
        <p:nvSpPr>
          <p:cNvPr id="25" name="Rechteck 24">
            <a:extLst>
              <a:ext uri="{FF2B5EF4-FFF2-40B4-BE49-F238E27FC236}">
                <a16:creationId xmlns:a16="http://schemas.microsoft.com/office/drawing/2014/main" xmlns="" id="{40BC27F4-D010-4482-BAAD-34D3A8756294}"/>
              </a:ext>
            </a:extLst>
          </p:cNvPr>
          <p:cNvSpPr/>
          <p:nvPr/>
        </p:nvSpPr>
        <p:spPr>
          <a:xfrm>
            <a:off x="550278" y="6310824"/>
            <a:ext cx="1693541" cy="260502"/>
          </a:xfrm>
          <a:prstGeom prst="rect">
            <a:avLst/>
          </a:prstGeom>
        </p:spPr>
        <p:txBody>
          <a:bodyPr vert="horz" wrap="square" lIns="81580" tIns="40790" rIns="81580" bIns="40790" rtlCol="0">
            <a:spAutoFit/>
          </a:bodyPr>
          <a:lstStyle/>
          <a:p>
            <a:pPr defTabSz="1087636">
              <a:lnSpc>
                <a:spcPts val="1500"/>
              </a:lnSpc>
              <a:spcBef>
                <a:spcPct val="20000"/>
              </a:spcBef>
            </a:pPr>
            <a:r>
              <a:rPr lang="en-GB" sz="1000" dirty="0">
                <a:latin typeface="+mj-lt"/>
              </a:rPr>
              <a:t>Quelle: </a:t>
            </a:r>
            <a:r>
              <a:rPr lang="en-GB" sz="1000" dirty="0" err="1">
                <a:latin typeface="+mj-lt"/>
              </a:rPr>
              <a:t>Creditreform</a:t>
            </a:r>
            <a:endParaRPr lang="en-GB" sz="1000" dirty="0">
              <a:latin typeface="+mj-lt"/>
            </a:endParaRPr>
          </a:p>
        </p:txBody>
      </p:sp>
    </p:spTree>
    <p:extLst>
      <p:ext uri="{BB962C8B-B14F-4D97-AF65-F5344CB8AC3E}">
        <p14:creationId xmlns:p14="http://schemas.microsoft.com/office/powerpoint/2010/main" val="1747924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1528554" y="0"/>
            <a:ext cx="9821959" cy="1582271"/>
          </a:xfrm>
        </p:spPr>
        <p:txBody>
          <a:bodyPr/>
          <a:lstStyle/>
          <a:p>
            <a:r>
              <a:rPr lang="de-DE" b="1" noProof="0" dirty="0"/>
              <a:t>Was Sie in Modul 1 lernen werden ... </a:t>
            </a:r>
          </a:p>
        </p:txBody>
      </p:sp>
      <p:sp>
        <p:nvSpPr>
          <p:cNvPr id="4" name="TextBox 3">
            <a:extLst>
              <a:ext uri="{FF2B5EF4-FFF2-40B4-BE49-F238E27FC236}">
                <a16:creationId xmlns:a16="http://schemas.microsoft.com/office/drawing/2014/main" xmlns="" id="{562838D1-CDDB-4866-97B5-C8EA24C6919C}"/>
              </a:ext>
            </a:extLst>
          </p:cNvPr>
          <p:cNvSpPr txBox="1"/>
          <p:nvPr/>
        </p:nvSpPr>
        <p:spPr>
          <a:xfrm>
            <a:off x="1255211" y="1201581"/>
            <a:ext cx="10729959" cy="3170099"/>
          </a:xfrm>
          <a:prstGeom prst="rect">
            <a:avLst/>
          </a:prstGeom>
          <a:noFill/>
        </p:spPr>
        <p:txBody>
          <a:bodyPr wrap="square">
            <a:spAutoFit/>
          </a:bodyPr>
          <a:lstStyle/>
          <a:p>
            <a:r>
              <a:rPr lang="en-IE" sz="2000" dirty="0">
                <a:solidFill>
                  <a:schemeClr val="bg1"/>
                </a:solidFill>
              </a:rPr>
              <a:t>In Modul 1, </a:t>
            </a:r>
            <a:r>
              <a:rPr lang="en-IE" sz="2000" dirty="0" err="1">
                <a:solidFill>
                  <a:schemeClr val="bg1"/>
                </a:solidFill>
              </a:rPr>
              <a:t>Einführung</a:t>
            </a:r>
            <a:r>
              <a:rPr lang="en-IE" sz="2000" dirty="0">
                <a:solidFill>
                  <a:schemeClr val="bg1"/>
                </a:solidFill>
              </a:rPr>
              <a:t> in die </a:t>
            </a:r>
            <a:r>
              <a:rPr lang="en-IE" sz="2000" dirty="0" err="1">
                <a:solidFill>
                  <a:schemeClr val="bg1"/>
                </a:solidFill>
              </a:rPr>
              <a:t>Unternehmenskrise</a:t>
            </a:r>
            <a:r>
              <a:rPr lang="en-IE" sz="2000" dirty="0">
                <a:solidFill>
                  <a:schemeClr val="bg1"/>
                </a:solidFill>
              </a:rPr>
              <a:t>, </a:t>
            </a:r>
            <a:r>
              <a:rPr lang="en-IE" sz="2000" dirty="0" err="1">
                <a:solidFill>
                  <a:schemeClr val="bg1"/>
                </a:solidFill>
              </a:rPr>
              <a:t>werden</a:t>
            </a:r>
            <a:r>
              <a:rPr lang="en-IE" sz="2000" dirty="0">
                <a:solidFill>
                  <a:schemeClr val="bg1"/>
                </a:solidFill>
              </a:rPr>
              <a:t> Sie </a:t>
            </a:r>
            <a:r>
              <a:rPr lang="en-IE" sz="2000" dirty="0" err="1">
                <a:solidFill>
                  <a:schemeClr val="bg1"/>
                </a:solidFill>
              </a:rPr>
              <a:t>folgendes</a:t>
            </a:r>
            <a:r>
              <a:rPr lang="en-IE" sz="2000" dirty="0">
                <a:solidFill>
                  <a:schemeClr val="bg1"/>
                </a:solidFill>
              </a:rPr>
              <a:t> </a:t>
            </a:r>
            <a:r>
              <a:rPr lang="en-IE" sz="2000" dirty="0" err="1">
                <a:solidFill>
                  <a:schemeClr val="bg1"/>
                </a:solidFill>
              </a:rPr>
              <a:t>kennenlernen</a:t>
            </a:r>
            <a:r>
              <a:rPr lang="en-IE" sz="2000" dirty="0">
                <a:solidFill>
                  <a:schemeClr val="bg1"/>
                </a:solidFill>
              </a:rPr>
              <a:t>:</a:t>
            </a:r>
          </a:p>
          <a:p>
            <a:endParaRPr lang="en-IE" sz="2000" dirty="0">
              <a:solidFill>
                <a:schemeClr val="bg1"/>
              </a:solidFill>
            </a:endParaRPr>
          </a:p>
          <a:p>
            <a:pPr marL="342900" indent="-342900">
              <a:buFont typeface="Arial" panose="020B0604020202020204" pitchFamily="34" charset="0"/>
              <a:buChar char="•"/>
            </a:pPr>
            <a:r>
              <a:rPr lang="en-IE" sz="2000" dirty="0">
                <a:solidFill>
                  <a:schemeClr val="bg1"/>
                </a:solidFill>
              </a:rPr>
              <a:t>Die 4 </a:t>
            </a:r>
            <a:r>
              <a:rPr lang="en-IE" sz="2000" dirty="0" err="1">
                <a:solidFill>
                  <a:schemeClr val="bg1"/>
                </a:solidFill>
              </a:rPr>
              <a:t>Hauptgründe</a:t>
            </a:r>
            <a:r>
              <a:rPr lang="en-IE" sz="2000" dirty="0">
                <a:solidFill>
                  <a:schemeClr val="bg1"/>
                </a:solidFill>
              </a:rPr>
              <a:t>, warum eine Unternehmenskrise </a:t>
            </a:r>
            <a:r>
              <a:rPr lang="en-GB" sz="2000" dirty="0" err="1">
                <a:solidFill>
                  <a:schemeClr val="bg1"/>
                </a:solidFill>
              </a:rPr>
              <a:t>kompliziert</a:t>
            </a:r>
            <a:r>
              <a:rPr lang="en-GB" sz="2000" dirty="0">
                <a:solidFill>
                  <a:schemeClr val="bg1"/>
                </a:solidFill>
              </a:rPr>
              <a:t> </a:t>
            </a:r>
            <a:r>
              <a:rPr lang="en-IE" sz="2000" dirty="0" err="1">
                <a:solidFill>
                  <a:schemeClr val="bg1"/>
                </a:solidFill>
              </a:rPr>
              <a:t>ist</a:t>
            </a:r>
            <a:endParaRPr lang="en-IE" sz="2000" dirty="0">
              <a:solidFill>
                <a:schemeClr val="bg1"/>
              </a:solidFill>
            </a:endParaRPr>
          </a:p>
          <a:p>
            <a:pPr marL="342900" indent="-342900">
              <a:buFont typeface="Arial" panose="020B0604020202020204" pitchFamily="34" charset="0"/>
              <a:buChar char="•"/>
            </a:pPr>
            <a:r>
              <a:rPr lang="en-IE" sz="2000" dirty="0">
                <a:solidFill>
                  <a:schemeClr val="bg1"/>
                </a:solidFill>
              </a:rPr>
              <a:t>Die 5 </a:t>
            </a:r>
            <a:r>
              <a:rPr lang="en-IE" sz="2000" dirty="0" err="1">
                <a:solidFill>
                  <a:schemeClr val="bg1"/>
                </a:solidFill>
              </a:rPr>
              <a:t>Stufen</a:t>
            </a:r>
            <a:r>
              <a:rPr lang="en-IE" sz="2000" dirty="0">
                <a:solidFill>
                  <a:schemeClr val="bg1"/>
                </a:solidFill>
              </a:rPr>
              <a:t> der </a:t>
            </a:r>
            <a:r>
              <a:rPr lang="en-IE" sz="2000" dirty="0" err="1">
                <a:solidFill>
                  <a:schemeClr val="bg1"/>
                </a:solidFill>
              </a:rPr>
              <a:t>Krisenerkennung</a:t>
            </a:r>
            <a:r>
              <a:rPr lang="en-IE" sz="2000" dirty="0">
                <a:solidFill>
                  <a:schemeClr val="bg1"/>
                </a:solidFill>
              </a:rPr>
              <a:t>  und </a:t>
            </a:r>
            <a:r>
              <a:rPr lang="en-IE" sz="2000" dirty="0" err="1">
                <a:solidFill>
                  <a:schemeClr val="bg1"/>
                </a:solidFill>
              </a:rPr>
              <a:t>wie</a:t>
            </a:r>
            <a:r>
              <a:rPr lang="en-IE" sz="2000" dirty="0">
                <a:solidFill>
                  <a:schemeClr val="bg1"/>
                </a:solidFill>
              </a:rPr>
              <a:t> </a:t>
            </a:r>
            <a:r>
              <a:rPr lang="en-IE" sz="2000" dirty="0" err="1">
                <a:solidFill>
                  <a:schemeClr val="bg1"/>
                </a:solidFill>
              </a:rPr>
              <a:t>überlebenswichtig</a:t>
            </a:r>
            <a:r>
              <a:rPr lang="en-IE" sz="2000" dirty="0">
                <a:solidFill>
                  <a:schemeClr val="bg1"/>
                </a:solidFill>
              </a:rPr>
              <a:t> es </a:t>
            </a:r>
            <a:r>
              <a:rPr lang="en-IE" sz="2000" dirty="0" err="1">
                <a:solidFill>
                  <a:schemeClr val="bg1"/>
                </a:solidFill>
              </a:rPr>
              <a:t>ist</a:t>
            </a:r>
            <a:r>
              <a:rPr lang="en-IE" sz="2000" dirty="0">
                <a:solidFill>
                  <a:schemeClr val="bg1"/>
                </a:solidFill>
              </a:rPr>
              <a:t>, </a:t>
            </a:r>
            <a:r>
              <a:rPr lang="en-IE" sz="2000" dirty="0" err="1">
                <a:solidFill>
                  <a:schemeClr val="bg1"/>
                </a:solidFill>
              </a:rPr>
              <a:t>diese</a:t>
            </a:r>
            <a:r>
              <a:rPr lang="en-IE" sz="2000" dirty="0">
                <a:solidFill>
                  <a:schemeClr val="bg1"/>
                </a:solidFill>
              </a:rPr>
              <a:t> </a:t>
            </a:r>
            <a:r>
              <a:rPr lang="en-IE" sz="2000" dirty="0" err="1">
                <a:solidFill>
                  <a:schemeClr val="bg1"/>
                </a:solidFill>
              </a:rPr>
              <a:t>zu</a:t>
            </a:r>
            <a:r>
              <a:rPr lang="en-IE" sz="2000" dirty="0">
                <a:solidFill>
                  <a:schemeClr val="bg1"/>
                </a:solidFill>
              </a:rPr>
              <a:t> </a:t>
            </a:r>
            <a:r>
              <a:rPr lang="en-IE" sz="2000" dirty="0" err="1">
                <a:solidFill>
                  <a:schemeClr val="bg1"/>
                </a:solidFill>
              </a:rPr>
              <a:t>erkennen</a:t>
            </a:r>
            <a:endParaRPr lang="en-IE" sz="2000" dirty="0">
              <a:solidFill>
                <a:schemeClr val="bg1"/>
              </a:solidFill>
            </a:endParaRPr>
          </a:p>
          <a:p>
            <a:pPr marL="342900" indent="-342900">
              <a:buFont typeface="Arial" panose="020B0604020202020204" pitchFamily="34" charset="0"/>
              <a:buChar char="•"/>
            </a:pPr>
            <a:r>
              <a:rPr lang="en-GB" sz="2000" b="1" dirty="0">
                <a:solidFill>
                  <a:schemeClr val="bg1"/>
                </a:solidFill>
                <a:latin typeface="+mj-lt"/>
                <a:ea typeface="Open Sans Light" panose="020B0306030504020204" pitchFamily="34" charset="0"/>
                <a:cs typeface="Open Sans Light" panose="020B0306030504020204" pitchFamily="34" charset="0"/>
              </a:rPr>
              <a:t>Den Wert und die Auswirkungen einer objektiven externen Sichtweise in </a:t>
            </a:r>
            <a:r>
              <a:rPr lang="en-GB" sz="2000" b="1" dirty="0" err="1">
                <a:solidFill>
                  <a:schemeClr val="bg1"/>
                </a:solidFill>
                <a:latin typeface="+mj-lt"/>
                <a:ea typeface="Open Sans Light" panose="020B0306030504020204" pitchFamily="34" charset="0"/>
                <a:cs typeface="Open Sans Light" panose="020B0306030504020204" pitchFamily="34" charset="0"/>
              </a:rPr>
              <a:t>einer</a:t>
            </a:r>
            <a:r>
              <a:rPr lang="en-GB" sz="2000" b="1" dirty="0">
                <a:solidFill>
                  <a:schemeClr val="bg1"/>
                </a:solidFill>
                <a:latin typeface="+mj-lt"/>
                <a:ea typeface="Open Sans Light" panose="020B0306030504020204" pitchFamily="34" charset="0"/>
                <a:cs typeface="Open Sans Light" panose="020B0306030504020204" pitchFamily="34" charset="0"/>
              </a:rPr>
              <a:t> </a:t>
            </a:r>
            <a:r>
              <a:rPr lang="en-GB" sz="2000" b="1" dirty="0" err="1">
                <a:solidFill>
                  <a:schemeClr val="bg1"/>
                </a:solidFill>
                <a:latin typeface="+mj-lt"/>
                <a:ea typeface="Open Sans Light" panose="020B0306030504020204" pitchFamily="34" charset="0"/>
                <a:cs typeface="Open Sans Light" panose="020B0306030504020204" pitchFamily="34" charset="0"/>
              </a:rPr>
              <a:t>Krise</a:t>
            </a:r>
            <a:endParaRPr lang="en-GB" sz="2000" b="1" dirty="0">
              <a:solidFill>
                <a:schemeClr val="bg1"/>
              </a:solidFill>
              <a:latin typeface="+mj-lt"/>
              <a:ea typeface="Open Sans Light" panose="020B0306030504020204" pitchFamily="34" charset="0"/>
              <a:cs typeface="Open Sans Light" panose="020B0306030504020204" pitchFamily="34" charset="0"/>
            </a:endParaRPr>
          </a:p>
          <a:p>
            <a:pPr marL="342900" indent="-342900">
              <a:buFont typeface="Arial" panose="020B0604020202020204" pitchFamily="34" charset="0"/>
              <a:buChar char="•"/>
            </a:pPr>
            <a:r>
              <a:rPr lang="en-GB" sz="2000" b="1" dirty="0">
                <a:solidFill>
                  <a:schemeClr val="bg1"/>
                </a:solidFill>
                <a:latin typeface="+mj-lt"/>
                <a:ea typeface="Open Sans Light" panose="020B0306030504020204" pitchFamily="34" charset="0"/>
                <a:cs typeface="Open Sans Light" panose="020B0306030504020204" pitchFamily="34" charset="0"/>
              </a:rPr>
              <a:t>Den </a:t>
            </a:r>
            <a:r>
              <a:rPr lang="en-GB" sz="2000" b="1" dirty="0" err="1">
                <a:solidFill>
                  <a:schemeClr val="bg1"/>
                </a:solidFill>
                <a:latin typeface="+mj-lt"/>
                <a:ea typeface="Open Sans Light" panose="020B0306030504020204" pitchFamily="34" charset="0"/>
                <a:cs typeface="Open Sans Light" panose="020B0306030504020204" pitchFamily="34" charset="0"/>
              </a:rPr>
              <a:t>zeitlichen</a:t>
            </a:r>
            <a:r>
              <a:rPr lang="en-GB" sz="2000" b="1" dirty="0">
                <a:solidFill>
                  <a:schemeClr val="bg1"/>
                </a:solidFill>
                <a:latin typeface="+mj-lt"/>
                <a:ea typeface="Open Sans Light" panose="020B0306030504020204" pitchFamily="34" charset="0"/>
                <a:cs typeface="Open Sans Light" panose="020B0306030504020204" pitchFamily="34" charset="0"/>
              </a:rPr>
              <a:t> </a:t>
            </a:r>
            <a:r>
              <a:rPr lang="en-GB" sz="2000" b="1" dirty="0" err="1">
                <a:solidFill>
                  <a:schemeClr val="bg1"/>
                </a:solidFill>
                <a:latin typeface="+mj-lt"/>
                <a:ea typeface="Open Sans Light" panose="020B0306030504020204" pitchFamily="34" charset="0"/>
                <a:cs typeface="Open Sans Light" panose="020B0306030504020204" pitchFamily="34" charset="0"/>
              </a:rPr>
              <a:t>Ablauf</a:t>
            </a:r>
            <a:r>
              <a:rPr lang="en-GB" sz="2000" b="1" dirty="0">
                <a:solidFill>
                  <a:schemeClr val="bg1"/>
                </a:solidFill>
                <a:latin typeface="+mj-lt"/>
                <a:ea typeface="Open Sans Light" panose="020B0306030504020204" pitchFamily="34" charset="0"/>
                <a:cs typeface="Open Sans Light" panose="020B0306030504020204" pitchFamily="34" charset="0"/>
              </a:rPr>
              <a:t> </a:t>
            </a:r>
            <a:r>
              <a:rPr lang="en-GB" sz="2000" b="1" dirty="0" err="1">
                <a:solidFill>
                  <a:schemeClr val="bg1"/>
                </a:solidFill>
                <a:latin typeface="+mj-lt"/>
                <a:ea typeface="Open Sans Light" panose="020B0306030504020204" pitchFamily="34" charset="0"/>
                <a:cs typeface="Open Sans Light" panose="020B0306030504020204" pitchFamily="34" charset="0"/>
              </a:rPr>
              <a:t>einer</a:t>
            </a:r>
            <a:r>
              <a:rPr lang="en-GB" sz="2000" b="1" dirty="0">
                <a:solidFill>
                  <a:schemeClr val="bg1"/>
                </a:solidFill>
                <a:latin typeface="+mj-lt"/>
                <a:ea typeface="Open Sans Light" panose="020B0306030504020204" pitchFamily="34" charset="0"/>
                <a:cs typeface="Open Sans Light" panose="020B0306030504020204" pitchFamily="34" charset="0"/>
              </a:rPr>
              <a:t> </a:t>
            </a:r>
            <a:r>
              <a:rPr lang="en-GB" sz="2000" b="1" dirty="0" err="1">
                <a:solidFill>
                  <a:schemeClr val="bg1"/>
                </a:solidFill>
                <a:latin typeface="+mj-lt"/>
                <a:ea typeface="Open Sans Light" panose="020B0306030504020204" pitchFamily="34" charset="0"/>
                <a:cs typeface="Open Sans Light" panose="020B0306030504020204" pitchFamily="34" charset="0"/>
              </a:rPr>
              <a:t>Unternehmenskrise</a:t>
            </a:r>
            <a:endParaRPr lang="en-GB" sz="2000" b="1" dirty="0">
              <a:solidFill>
                <a:schemeClr val="bg1"/>
              </a:solidFill>
              <a:latin typeface="+mj-lt"/>
              <a:ea typeface="Open Sans Light" panose="020B0306030504020204" pitchFamily="34" charset="0"/>
              <a:cs typeface="Open Sans Light" panose="020B0306030504020204" pitchFamily="34" charset="0"/>
            </a:endParaRPr>
          </a:p>
          <a:p>
            <a:pPr marL="342900" indent="-342900">
              <a:buFont typeface="Arial" panose="020B0604020202020204" pitchFamily="34" charset="0"/>
              <a:buChar char="•"/>
            </a:pPr>
            <a:endParaRPr lang="en-GB" sz="2000" dirty="0">
              <a:solidFill>
                <a:schemeClr val="bg1"/>
              </a:solidFill>
            </a:endParaRPr>
          </a:p>
          <a:p>
            <a:r>
              <a:rPr lang="en-IE" sz="2000" dirty="0">
                <a:solidFill>
                  <a:schemeClr val="bg1"/>
                </a:solidFill>
              </a:rPr>
              <a:t>In unserem letzten Abschnitt bieten wir Ihnen eine </a:t>
            </a:r>
            <a:r>
              <a:rPr lang="en-GB" sz="2000" dirty="0">
                <a:solidFill>
                  <a:schemeClr val="bg1"/>
                </a:solidFill>
              </a:rPr>
              <a:t>Schritt-für-Schritt-Reise durch die </a:t>
            </a:r>
            <a:r>
              <a:rPr lang="en-GB" sz="2000" dirty="0" err="1">
                <a:solidFill>
                  <a:schemeClr val="bg1"/>
                </a:solidFill>
              </a:rPr>
              <a:t>Wertschöpfungskette</a:t>
            </a:r>
            <a:r>
              <a:rPr lang="en-GB" sz="2000" dirty="0">
                <a:solidFill>
                  <a:schemeClr val="bg1"/>
                </a:solidFill>
              </a:rPr>
              <a:t> </a:t>
            </a:r>
            <a:r>
              <a:rPr lang="en-GB" sz="2000" dirty="0" err="1">
                <a:solidFill>
                  <a:schemeClr val="bg1"/>
                </a:solidFill>
              </a:rPr>
              <a:t>hin</a:t>
            </a:r>
            <a:r>
              <a:rPr lang="en-GB" sz="2000" dirty="0">
                <a:solidFill>
                  <a:schemeClr val="bg1"/>
                </a:solidFill>
              </a:rPr>
              <a:t> </a:t>
            </a:r>
            <a:r>
              <a:rPr lang="en-GB" sz="2000" dirty="0" err="1">
                <a:solidFill>
                  <a:schemeClr val="bg1"/>
                </a:solidFill>
              </a:rPr>
              <a:t>zur</a:t>
            </a:r>
            <a:r>
              <a:rPr lang="en-GB" sz="2000" dirty="0">
                <a:solidFill>
                  <a:schemeClr val="bg1"/>
                </a:solidFill>
              </a:rPr>
              <a:t> Krisenkette </a:t>
            </a:r>
            <a:r>
              <a:rPr lang="en-GB" sz="2000" dirty="0" err="1">
                <a:solidFill>
                  <a:schemeClr val="bg1"/>
                </a:solidFill>
              </a:rPr>
              <a:t>mit</a:t>
            </a:r>
            <a:r>
              <a:rPr lang="en-GB" sz="2000" dirty="0">
                <a:solidFill>
                  <a:schemeClr val="bg1"/>
                </a:solidFill>
              </a:rPr>
              <a:t> </a:t>
            </a:r>
            <a:r>
              <a:rPr lang="en-GB" sz="2000" dirty="0" err="1">
                <a:solidFill>
                  <a:schemeClr val="bg1"/>
                </a:solidFill>
              </a:rPr>
              <a:t>praktischen</a:t>
            </a:r>
            <a:r>
              <a:rPr lang="en-GB" sz="2000" dirty="0">
                <a:solidFill>
                  <a:schemeClr val="bg1"/>
                </a:solidFill>
              </a:rPr>
              <a:t> Beispielen. </a:t>
            </a:r>
          </a:p>
          <a:p>
            <a:endParaRPr lang="en-IE" sz="2000" dirty="0">
              <a:solidFill>
                <a:schemeClr val="bg1"/>
              </a:solidFill>
            </a:endParaRPr>
          </a:p>
        </p:txBody>
      </p:sp>
    </p:spTree>
    <p:extLst>
      <p:ext uri="{BB962C8B-B14F-4D97-AF65-F5344CB8AC3E}">
        <p14:creationId xmlns:p14="http://schemas.microsoft.com/office/powerpoint/2010/main" val="1081143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7418B8E-A75B-4C4A-9ED7-AA7DC441C474}"/>
              </a:ext>
            </a:extLst>
          </p:cNvPr>
          <p:cNvSpPr>
            <a:spLocks noGrp="1"/>
          </p:cNvSpPr>
          <p:nvPr>
            <p:ph type="body" sz="quarter" idx="11"/>
          </p:nvPr>
        </p:nvSpPr>
        <p:spPr>
          <a:xfrm>
            <a:off x="5584371" y="2777456"/>
            <a:ext cx="5830189" cy="1582271"/>
          </a:xfrm>
        </p:spPr>
        <p:txBody>
          <a:bodyPr/>
          <a:lstStyle/>
          <a:p>
            <a:r>
              <a:rPr lang="de-DE" sz="4800" noProof="0" dirty="0">
                <a:solidFill>
                  <a:schemeClr val="bg1"/>
                </a:solidFill>
                <a:latin typeface="+mj-lt"/>
                <a:ea typeface="Open Sans Light" panose="020B0306030504020204" pitchFamily="34" charset="0"/>
                <a:cs typeface="Open Sans Light" panose="020B0306030504020204" pitchFamily="34" charset="0"/>
              </a:rPr>
              <a:t>Verstehen Sie den Wert und die Auswirkungen einer objektiven externen Sichtweise in einer Krise. </a:t>
            </a:r>
          </a:p>
          <a:p>
            <a:pPr marL="457200" indent="-457200">
              <a:buFont typeface="Arial" panose="020B0604020202020204" pitchFamily="34" charset="0"/>
              <a:buChar char="•"/>
            </a:pPr>
            <a:endParaRPr lang="de-DE" sz="2800" noProof="0" dirty="0">
              <a:solidFill>
                <a:schemeClr val="bg1"/>
              </a:solidFill>
            </a:endParaRPr>
          </a:p>
        </p:txBody>
      </p:sp>
      <p:pic>
        <p:nvPicPr>
          <p:cNvPr id="11" name="Picture 10" descr="Logo&#10;&#10;Description automatically generated">
            <a:extLst>
              <a:ext uri="{FF2B5EF4-FFF2-40B4-BE49-F238E27FC236}">
                <a16:creationId xmlns:a16="http://schemas.microsoft.com/office/drawing/2014/main" xmlns="" id="{D8ED55B9-A97A-4F43-862E-AA3EFED8DCC1}"/>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576941" y="2227033"/>
            <a:ext cx="4613729" cy="2306865"/>
          </a:xfrm>
          <a:prstGeom prst="rect">
            <a:avLst/>
          </a:prstGeom>
        </p:spPr>
      </p:pic>
    </p:spTree>
    <p:extLst>
      <p:ext uri="{BB962C8B-B14F-4D97-AF65-F5344CB8AC3E}">
        <p14:creationId xmlns:p14="http://schemas.microsoft.com/office/powerpoint/2010/main" val="41728169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2618724" y="322664"/>
            <a:ext cx="8852375" cy="697353"/>
          </a:xfrm>
        </p:spPr>
        <p:txBody>
          <a:bodyPr/>
          <a:lstStyle/>
          <a:p>
            <a:r>
              <a:rPr lang="de-DE" noProof="0" dirty="0"/>
              <a:t>Der Wert der externen Perspektive</a:t>
            </a:r>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80622" y="1859567"/>
            <a:ext cx="3258603" cy="4585148"/>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900" dirty="0">
                <a:solidFill>
                  <a:schemeClr val="tx1"/>
                </a:solidFill>
                <a:latin typeface="+mj-lt"/>
                <a:ea typeface="Open Sans Light" panose="020B0306030504020204" pitchFamily="34" charset="0"/>
                <a:cs typeface="Open Sans Light" panose="020B0306030504020204" pitchFamily="34" charset="0"/>
              </a:rPr>
              <a:t>Fragt man die Manager nach den Ursachen der Krise, </a:t>
            </a:r>
            <a:r>
              <a:rPr lang="en-GB" sz="1900" dirty="0" err="1">
                <a:solidFill>
                  <a:schemeClr val="tx1"/>
                </a:solidFill>
                <a:latin typeface="+mj-lt"/>
                <a:ea typeface="Open Sans Light" panose="020B0306030504020204" pitchFamily="34" charset="0"/>
                <a:cs typeface="Open Sans Light" panose="020B0306030504020204" pitchFamily="34" charset="0"/>
              </a:rPr>
              <a:t>kommen</a:t>
            </a:r>
            <a:r>
              <a:rPr lang="en-GB" sz="1900" dirty="0">
                <a:solidFill>
                  <a:schemeClr val="tx1"/>
                </a:solidFill>
                <a:latin typeface="+mj-lt"/>
                <a:ea typeface="Open Sans Light" panose="020B0306030504020204" pitchFamily="34" charset="0"/>
                <a:cs typeface="Open Sans Light" panose="020B0306030504020204" pitchFamily="34" charset="0"/>
              </a:rPr>
              <a:t> </a:t>
            </a:r>
            <a:r>
              <a:rPr lang="en-GB" sz="1900" dirty="0" err="1">
                <a:solidFill>
                  <a:schemeClr val="tx1"/>
                </a:solidFill>
                <a:latin typeface="+mj-lt"/>
                <a:ea typeface="Open Sans Light" panose="020B0306030504020204" pitchFamily="34" charset="0"/>
                <a:cs typeface="Open Sans Light" panose="020B0306030504020204" pitchFamily="34" charset="0"/>
              </a:rPr>
              <a:t>diese</a:t>
            </a:r>
            <a:r>
              <a:rPr lang="en-GB" sz="1900" dirty="0">
                <a:solidFill>
                  <a:schemeClr val="tx1"/>
                </a:solidFill>
                <a:latin typeface="+mj-lt"/>
                <a:ea typeface="Open Sans Light" panose="020B0306030504020204" pitchFamily="34" charset="0"/>
                <a:cs typeface="Open Sans Light" panose="020B0306030504020204" pitchFamily="34" charset="0"/>
              </a:rPr>
              <a:t> </a:t>
            </a:r>
            <a:r>
              <a:rPr lang="en-GB" sz="1900" dirty="0" err="1">
                <a:solidFill>
                  <a:schemeClr val="tx1"/>
                </a:solidFill>
                <a:latin typeface="+mj-lt"/>
                <a:ea typeface="Open Sans Light" panose="020B0306030504020204" pitchFamily="34" charset="0"/>
                <a:cs typeface="Open Sans Light" panose="020B0306030504020204" pitchFamily="34" charset="0"/>
              </a:rPr>
              <a:t>meist</a:t>
            </a:r>
            <a:r>
              <a:rPr lang="en-GB" sz="1900" dirty="0">
                <a:solidFill>
                  <a:schemeClr val="tx1"/>
                </a:solidFill>
                <a:latin typeface="+mj-lt"/>
                <a:ea typeface="Open Sans Light" panose="020B0306030504020204" pitchFamily="34" charset="0"/>
                <a:cs typeface="Open Sans Light" panose="020B0306030504020204" pitchFamily="34" charset="0"/>
              </a:rPr>
              <a:t> auf ganz </a:t>
            </a:r>
            <a:r>
              <a:rPr lang="en-GB" sz="1900" dirty="0" err="1">
                <a:solidFill>
                  <a:schemeClr val="tx1"/>
                </a:solidFill>
                <a:latin typeface="+mj-lt"/>
                <a:ea typeface="Open Sans Light" panose="020B0306030504020204" pitchFamily="34" charset="0"/>
                <a:cs typeface="Open Sans Light" panose="020B0306030504020204" pitchFamily="34" charset="0"/>
              </a:rPr>
              <a:t>anderen</a:t>
            </a:r>
            <a:r>
              <a:rPr lang="en-GB" sz="1900" dirty="0">
                <a:solidFill>
                  <a:schemeClr val="tx1"/>
                </a:solidFill>
                <a:latin typeface="+mj-lt"/>
                <a:ea typeface="Open Sans Light" panose="020B0306030504020204" pitchFamily="34" charset="0"/>
                <a:cs typeface="Open Sans Light" panose="020B0306030504020204" pitchFamily="34" charset="0"/>
              </a:rPr>
              <a:t> </a:t>
            </a:r>
            <a:r>
              <a:rPr lang="en-GB" sz="1900" dirty="0" err="1">
                <a:solidFill>
                  <a:schemeClr val="tx1"/>
                </a:solidFill>
                <a:latin typeface="+mj-lt"/>
                <a:ea typeface="Open Sans Light" panose="020B0306030504020204" pitchFamily="34" charset="0"/>
                <a:cs typeface="Open Sans Light" panose="020B0306030504020204" pitchFamily="34" charset="0"/>
              </a:rPr>
              <a:t>Ursachen</a:t>
            </a:r>
            <a:r>
              <a:rPr lang="en-GB" sz="1900" dirty="0">
                <a:solidFill>
                  <a:schemeClr val="tx1"/>
                </a:solidFill>
                <a:latin typeface="+mj-lt"/>
                <a:ea typeface="Open Sans Light" panose="020B0306030504020204" pitchFamily="34" charset="0"/>
                <a:cs typeface="Open Sans Light" panose="020B0306030504020204" pitchFamily="34" charset="0"/>
              </a:rPr>
              <a:t> als externe Berater. </a:t>
            </a:r>
          </a:p>
          <a:p>
            <a:pPr algn="l">
              <a:lnSpc>
                <a:spcPct val="100000"/>
              </a:lnSpc>
            </a:pPr>
            <a:r>
              <a:rPr lang="en-GB" sz="1900" dirty="0">
                <a:solidFill>
                  <a:schemeClr val="tx1"/>
                </a:solidFill>
                <a:latin typeface="+mj-lt"/>
                <a:ea typeface="Open Sans Light" panose="020B0306030504020204" pitchFamily="34" charset="0"/>
                <a:cs typeface="Open Sans Light" panose="020B0306030504020204" pitchFamily="34" charset="0"/>
              </a:rPr>
              <a:t>Während das Management naturgemäß dazu neigt, die Krise auf externe Faktoren zurückzuführen und intern wenig Fehler sieht, ist die Außensicht von Beratern oft </a:t>
            </a:r>
            <a:r>
              <a:rPr lang="en-GB" sz="1900" dirty="0" err="1">
                <a:solidFill>
                  <a:schemeClr val="tx1"/>
                </a:solidFill>
                <a:latin typeface="+mj-lt"/>
                <a:ea typeface="Open Sans Light" panose="020B0306030504020204" pitchFamily="34" charset="0"/>
                <a:cs typeface="Open Sans Light" panose="020B0306030504020204" pitchFamily="34" charset="0"/>
              </a:rPr>
              <a:t>gegensätzlich</a:t>
            </a:r>
            <a:r>
              <a:rPr lang="en-GB" sz="1900" dirty="0">
                <a:solidFill>
                  <a:schemeClr val="tx1"/>
                </a:solidFill>
                <a:latin typeface="+mj-lt"/>
                <a:ea typeface="Open Sans Light" panose="020B0306030504020204" pitchFamily="34" charset="0"/>
                <a:cs typeface="Open Sans Light" panose="020B0306030504020204" pitchFamily="34" charset="0"/>
              </a:rPr>
              <a:t>.</a:t>
            </a:r>
          </a:p>
          <a:p>
            <a:pPr algn="l">
              <a:lnSpc>
                <a:spcPct val="100000"/>
              </a:lnSpc>
            </a:pPr>
            <a:r>
              <a:rPr lang="en-GB" sz="1900" dirty="0">
                <a:solidFill>
                  <a:schemeClr val="tx1"/>
                </a:solidFill>
                <a:latin typeface="+mj-lt"/>
                <a:ea typeface="Open Sans Light" panose="020B0306030504020204" pitchFamily="34" charset="0"/>
                <a:cs typeface="Open Sans Light" panose="020B0306030504020204" pitchFamily="34" charset="0"/>
              </a:rPr>
              <a:t>Ein objektiver Blick von außen ist besonders in einer Krise hilfreich.</a:t>
            </a:r>
          </a:p>
        </p:txBody>
      </p:sp>
      <p:graphicFrame>
        <p:nvGraphicFramePr>
          <p:cNvPr id="6" name="object 22">
            <a:extLst>
              <a:ext uri="{FF2B5EF4-FFF2-40B4-BE49-F238E27FC236}">
                <a16:creationId xmlns:a16="http://schemas.microsoft.com/office/drawing/2014/main" xmlns="" id="{2DFDEC16-9E23-44C5-A1C8-BDB047CF2A40}"/>
              </a:ext>
            </a:extLst>
          </p:cNvPr>
          <p:cNvGraphicFramePr>
            <a:graphicFrameLocks noGrp="1"/>
          </p:cNvGraphicFramePr>
          <p:nvPr>
            <p:extLst>
              <p:ext uri="{D42A27DB-BD31-4B8C-83A1-F6EECF244321}">
                <p14:modId xmlns:p14="http://schemas.microsoft.com/office/powerpoint/2010/main" val="3168268930"/>
              </p:ext>
            </p:extLst>
          </p:nvPr>
        </p:nvGraphicFramePr>
        <p:xfrm>
          <a:off x="3290728" y="1371517"/>
          <a:ext cx="8758415" cy="5363795"/>
        </p:xfrm>
        <a:graphic>
          <a:graphicData uri="http://schemas.openxmlformats.org/drawingml/2006/table">
            <a:tbl>
              <a:tblPr firstRow="1" bandRow="1">
                <a:tableStyleId>{2D5ABB26-0587-4C30-8999-92F81FD0307C}</a:tableStyleId>
              </a:tblPr>
              <a:tblGrid>
                <a:gridCol w="3092838">
                  <a:extLst>
                    <a:ext uri="{9D8B030D-6E8A-4147-A177-3AD203B41FA5}">
                      <a16:colId xmlns:a16="http://schemas.microsoft.com/office/drawing/2014/main" xmlns="" val="20000"/>
                    </a:ext>
                  </a:extLst>
                </a:gridCol>
                <a:gridCol w="2842963">
                  <a:extLst>
                    <a:ext uri="{9D8B030D-6E8A-4147-A177-3AD203B41FA5}">
                      <a16:colId xmlns:a16="http://schemas.microsoft.com/office/drawing/2014/main" xmlns="" val="20001"/>
                    </a:ext>
                  </a:extLst>
                </a:gridCol>
                <a:gridCol w="2822614">
                  <a:extLst>
                    <a:ext uri="{9D8B030D-6E8A-4147-A177-3AD203B41FA5}">
                      <a16:colId xmlns:a16="http://schemas.microsoft.com/office/drawing/2014/main" xmlns="" val="20002"/>
                    </a:ext>
                  </a:extLst>
                </a:gridCol>
              </a:tblGrid>
              <a:tr h="371466">
                <a:tc>
                  <a:txBody>
                    <a:bodyPr/>
                    <a:lstStyle/>
                    <a:p>
                      <a:pPr marL="91440" algn="ctr">
                        <a:lnSpc>
                          <a:spcPct val="100000"/>
                        </a:lnSpc>
                        <a:spcBef>
                          <a:spcPts val="1145"/>
                        </a:spcBef>
                      </a:pPr>
                      <a:r>
                        <a:rPr lang="en-GB" sz="1800" b="1" dirty="0">
                          <a:solidFill>
                            <a:srgbClr val="FFFFFF"/>
                          </a:solidFill>
                          <a:latin typeface="+mj-lt"/>
                          <a:cs typeface="Arial"/>
                        </a:rPr>
                        <a:t>Externe Faktoren</a:t>
                      </a:r>
                      <a:endParaRPr lang="en-GB" sz="1800" dirty="0">
                        <a:latin typeface="+mj-lt"/>
                        <a:cs typeface="Arial"/>
                      </a:endParaRPr>
                    </a:p>
                  </a:txBody>
                  <a:tcPr marL="0" marR="0" marT="14541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EC2179"/>
                    </a:solidFill>
                  </a:tcPr>
                </a:tc>
                <a:tc>
                  <a:txBody>
                    <a:bodyPr/>
                    <a:lstStyle/>
                    <a:p>
                      <a:pPr marL="146050" algn="ctr">
                        <a:lnSpc>
                          <a:spcPct val="100000"/>
                        </a:lnSpc>
                        <a:spcBef>
                          <a:spcPts val="840"/>
                        </a:spcBef>
                      </a:pPr>
                      <a:r>
                        <a:rPr lang="en-GB" sz="1800" b="1" spc="-10" dirty="0">
                          <a:solidFill>
                            <a:srgbClr val="FFFFFF"/>
                          </a:solidFill>
                          <a:latin typeface="+mj-lt"/>
                          <a:cs typeface="Calibri"/>
                        </a:rPr>
                        <a:t>Wahrnehmungsasymmetrie</a:t>
                      </a:r>
                      <a:endParaRPr lang="en-GB" sz="1600" dirty="0">
                        <a:latin typeface="+mj-lt"/>
                        <a:cs typeface="Calibri"/>
                      </a:endParaRPr>
                    </a:p>
                  </a:txBody>
                  <a:tcPr marL="0" marR="0" marT="1066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EC2179"/>
                    </a:solidFill>
                  </a:tcPr>
                </a:tc>
                <a:tc>
                  <a:txBody>
                    <a:bodyPr/>
                    <a:lstStyle/>
                    <a:p>
                      <a:pPr marL="106680" algn="ctr">
                        <a:lnSpc>
                          <a:spcPct val="100000"/>
                        </a:lnSpc>
                        <a:spcBef>
                          <a:spcPts val="1155"/>
                        </a:spcBef>
                      </a:pPr>
                      <a:r>
                        <a:rPr lang="en-GB" sz="1800" b="1" spc="-5" dirty="0">
                          <a:solidFill>
                            <a:srgbClr val="FFFFFF"/>
                          </a:solidFill>
                          <a:latin typeface="+mj-lt"/>
                          <a:cs typeface="Arial"/>
                        </a:rPr>
                        <a:t>Interne Faktoren</a:t>
                      </a:r>
                      <a:endParaRPr lang="en-GB" sz="1800" dirty="0">
                        <a:latin typeface="+mj-lt"/>
                        <a:cs typeface="Arial"/>
                      </a:endParaRPr>
                    </a:p>
                  </a:txBody>
                  <a:tcPr marL="0" marR="0" marT="14668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EC2179"/>
                    </a:solidFill>
                  </a:tcPr>
                </a:tc>
                <a:extLst>
                  <a:ext uri="{0D108BD9-81ED-4DB2-BD59-A6C34878D82A}">
                    <a16:rowId xmlns:a16="http://schemas.microsoft.com/office/drawing/2014/main" xmlns="" val="10000"/>
                  </a:ext>
                </a:extLst>
              </a:tr>
              <a:tr h="295383">
                <a:tc>
                  <a:txBody>
                    <a:bodyPr/>
                    <a:lstStyle/>
                    <a:p>
                      <a:pPr marL="91440" marR="480695">
                        <a:lnSpc>
                          <a:spcPct val="100000"/>
                        </a:lnSpc>
                        <a:spcBef>
                          <a:spcPts val="414"/>
                        </a:spcBef>
                      </a:pPr>
                      <a:r>
                        <a:rPr lang="en-GB" sz="1800" dirty="0" err="1">
                          <a:latin typeface="+mj-lt"/>
                          <a:cs typeface="Arial"/>
                        </a:rPr>
                        <a:t>Schrumpfende</a:t>
                      </a:r>
                      <a:r>
                        <a:rPr lang="en-GB" sz="1800" dirty="0">
                          <a:latin typeface="+mj-lt"/>
                          <a:cs typeface="Arial"/>
                        </a:rPr>
                        <a:t> / </a:t>
                      </a:r>
                      <a:r>
                        <a:rPr lang="en-GB" sz="1800" dirty="0" err="1">
                          <a:latin typeface="+mj-lt"/>
                          <a:cs typeface="Arial"/>
                        </a:rPr>
                        <a:t>gesättigte</a:t>
                      </a:r>
                      <a:r>
                        <a:rPr lang="en-GB" sz="1800" dirty="0">
                          <a:latin typeface="+mj-lt"/>
                          <a:cs typeface="Arial"/>
                        </a:rPr>
                        <a:t> </a:t>
                      </a:r>
                      <a:r>
                        <a:rPr lang="en-GB" sz="1800" dirty="0" err="1">
                          <a:latin typeface="+mj-lt"/>
                          <a:cs typeface="Arial"/>
                        </a:rPr>
                        <a:t>Märkte</a:t>
                      </a:r>
                      <a:endParaRPr lang="en-GB" sz="1800" dirty="0">
                        <a:latin typeface="+mj-lt"/>
                        <a:cs typeface="Arial"/>
                      </a:endParaRPr>
                    </a:p>
                  </a:txBody>
                  <a:tcPr marL="0" marR="0" marT="52704" marB="0"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chemeClr val="accent5">
                        <a:lumMod val="20000"/>
                        <a:lumOff val="80000"/>
                      </a:schemeClr>
                    </a:solidFill>
                  </a:tcPr>
                </a:tc>
                <a:tc rowSpan="8">
                  <a:txBody>
                    <a:bodyPr/>
                    <a:lstStyle/>
                    <a:p>
                      <a:pPr>
                        <a:lnSpc>
                          <a:spcPct val="100000"/>
                        </a:lnSpc>
                      </a:pPr>
                      <a:endParaRPr lang="en-GB" sz="1800" baseline="2314" dirty="0">
                        <a:latin typeface="Arial"/>
                        <a:cs typeface="Arial"/>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tcPr>
                </a:tc>
                <a:tc>
                  <a:txBody>
                    <a:bodyPr/>
                    <a:lstStyle/>
                    <a:p>
                      <a:pPr marL="106680">
                        <a:lnSpc>
                          <a:spcPct val="100000"/>
                        </a:lnSpc>
                        <a:spcBef>
                          <a:spcPts val="835"/>
                        </a:spcBef>
                      </a:pPr>
                      <a:r>
                        <a:rPr lang="en-GB" sz="1800" spc="-5" dirty="0" err="1">
                          <a:latin typeface="+mj-lt"/>
                          <a:cs typeface="Arial"/>
                        </a:rPr>
                        <a:t>Strategiedefizite</a:t>
                      </a:r>
                      <a:endParaRPr lang="en-GB" sz="1800" dirty="0">
                        <a:latin typeface="+mj-lt"/>
                        <a:cs typeface="Arial"/>
                      </a:endParaRPr>
                    </a:p>
                  </a:txBody>
                  <a:tcPr marL="0" marR="0" marT="106045" marB="0"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chemeClr val="accent6">
                        <a:lumMod val="20000"/>
                        <a:lumOff val="80000"/>
                      </a:schemeClr>
                    </a:solidFill>
                  </a:tcPr>
                </a:tc>
                <a:extLst>
                  <a:ext uri="{0D108BD9-81ED-4DB2-BD59-A6C34878D82A}">
                    <a16:rowId xmlns:a16="http://schemas.microsoft.com/office/drawing/2014/main" xmlns="" val="10001"/>
                  </a:ext>
                </a:extLst>
              </a:tr>
              <a:tr h="561292">
                <a:tc>
                  <a:txBody>
                    <a:bodyPr/>
                    <a:lstStyle/>
                    <a:p>
                      <a:r>
                        <a:rPr lang="en-GB" sz="1800" dirty="0">
                          <a:latin typeface="+mj-lt"/>
                          <a:cs typeface="Arial"/>
                        </a:rPr>
                        <a:t> Digitalisierung</a:t>
                      </a:r>
                      <a:endParaRPr lang="en-GB" sz="1800" dirty="0">
                        <a:latin typeface="+mj-lt"/>
                      </a:endParaRPr>
                    </a:p>
                  </a:txBody>
                  <a:tcPr marL="0" marR="0" marT="11303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5">
                        <a:lumMod val="40000"/>
                        <a:lumOff val="60000"/>
                      </a:schemeClr>
                    </a:solidFill>
                  </a:tcPr>
                </a:tc>
                <a:tc vMerge="1">
                  <a:txBody>
                    <a:bodyPr/>
                    <a:lstStyle/>
                    <a:p>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tcPr>
                </a:tc>
                <a:tc>
                  <a:txBody>
                    <a:bodyPr/>
                    <a:lstStyle/>
                    <a:p>
                      <a:pPr marL="106680" algn="l" defTabSz="914400" rtl="0" eaLnBrk="1" latinLnBrk="0" hangingPunct="1">
                        <a:lnSpc>
                          <a:spcPct val="100000"/>
                        </a:lnSpc>
                        <a:spcBef>
                          <a:spcPts val="994"/>
                        </a:spcBef>
                      </a:pPr>
                      <a:r>
                        <a:rPr lang="en-GB" sz="1800" kern="1200" dirty="0" err="1">
                          <a:solidFill>
                            <a:schemeClr val="tx1"/>
                          </a:solidFill>
                          <a:latin typeface="+mj-lt"/>
                          <a:ea typeface="+mn-ea"/>
                          <a:cs typeface="Arial"/>
                        </a:rPr>
                        <a:t>Veraltete</a:t>
                      </a:r>
                      <a:r>
                        <a:rPr lang="en-GB" sz="1800" kern="1200" dirty="0">
                          <a:solidFill>
                            <a:schemeClr val="tx1"/>
                          </a:solidFill>
                          <a:latin typeface="+mj-lt"/>
                          <a:ea typeface="+mn-ea"/>
                          <a:cs typeface="Arial"/>
                        </a:rPr>
                        <a:t> Technik / </a:t>
                      </a:r>
                      <a:r>
                        <a:rPr lang="en-GB" sz="1800" kern="1200" dirty="0" err="1">
                          <a:solidFill>
                            <a:schemeClr val="tx1"/>
                          </a:solidFill>
                          <a:latin typeface="+mj-lt"/>
                          <a:ea typeface="+mn-ea"/>
                          <a:cs typeface="Arial"/>
                        </a:rPr>
                        <a:t>Produkte</a:t>
                      </a:r>
                      <a:endParaRPr lang="en-GB" sz="1800" kern="1200" dirty="0">
                        <a:solidFill>
                          <a:schemeClr val="tx1"/>
                        </a:solidFill>
                        <a:latin typeface="+mj-lt"/>
                        <a:ea typeface="+mn-ea"/>
                        <a:cs typeface="Arial"/>
                      </a:endParaRPr>
                    </a:p>
                  </a:txBody>
                  <a:tcPr marL="0" marR="0" marT="4064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6">
                        <a:lumMod val="40000"/>
                        <a:lumOff val="60000"/>
                      </a:schemeClr>
                    </a:solidFill>
                  </a:tcPr>
                </a:tc>
                <a:extLst>
                  <a:ext uri="{0D108BD9-81ED-4DB2-BD59-A6C34878D82A}">
                    <a16:rowId xmlns:a16="http://schemas.microsoft.com/office/drawing/2014/main" xmlns="" val="10002"/>
                  </a:ext>
                </a:extLst>
              </a:tr>
              <a:tr h="314174">
                <a:tc>
                  <a:txBody>
                    <a:bodyPr/>
                    <a:lstStyle/>
                    <a:p>
                      <a:pPr>
                        <a:lnSpc>
                          <a:spcPct val="100000"/>
                        </a:lnSpc>
                        <a:spcBef>
                          <a:spcPts val="55"/>
                        </a:spcBef>
                      </a:pPr>
                      <a:r>
                        <a:rPr lang="en-GB" sz="1800" dirty="0">
                          <a:latin typeface="+mj-lt"/>
                          <a:cs typeface="Arial"/>
                        </a:rPr>
                        <a:t> Änderungen der Vorschriften</a:t>
                      </a:r>
                    </a:p>
                  </a:txBody>
                  <a:tcPr marL="0" marR="0" marT="6985" marB="0" anchor="ctr">
                    <a:lnL w="12700">
                      <a:solidFill>
                        <a:srgbClr val="FFFFFF"/>
                      </a:solidFill>
                      <a:prstDash val="soli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chemeClr val="accent5">
                        <a:lumMod val="20000"/>
                        <a:lumOff val="80000"/>
                      </a:schemeClr>
                    </a:solidFill>
                  </a:tcPr>
                </a:tc>
                <a:tc vMerge="1">
                  <a:txBody>
                    <a:bodyPr/>
                    <a:lstStyle/>
                    <a:p>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marL="106680">
                        <a:lnSpc>
                          <a:spcPct val="100000"/>
                        </a:lnSpc>
                        <a:spcBef>
                          <a:spcPts val="994"/>
                        </a:spcBef>
                      </a:pPr>
                      <a:r>
                        <a:rPr lang="en-GB" sz="1800" dirty="0">
                          <a:latin typeface="+mj-lt"/>
                          <a:cs typeface="Arial"/>
                        </a:rPr>
                        <a:t>Mangelnde betriebliche Effizienz</a:t>
                      </a:r>
                    </a:p>
                  </a:txBody>
                  <a:tcPr marL="0" marR="0" marT="126364" marB="0" anchor="ctr">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chemeClr val="accent6">
                        <a:lumMod val="20000"/>
                        <a:lumOff val="80000"/>
                      </a:schemeClr>
                    </a:solidFill>
                  </a:tcPr>
                </a:tc>
                <a:extLst>
                  <a:ext uri="{0D108BD9-81ED-4DB2-BD59-A6C34878D82A}">
                    <a16:rowId xmlns:a16="http://schemas.microsoft.com/office/drawing/2014/main" xmlns="" val="10004"/>
                  </a:ext>
                </a:extLst>
              </a:tr>
              <a:tr h="584556">
                <a:tc>
                  <a:txBody>
                    <a:bodyPr/>
                    <a:lstStyle/>
                    <a:p>
                      <a:r>
                        <a:rPr lang="en-GB" sz="1800" dirty="0">
                          <a:latin typeface="+mj-lt"/>
                          <a:cs typeface="Arial"/>
                        </a:rPr>
                        <a:t> Technologiesprünge</a:t>
                      </a:r>
                      <a:endParaRPr lang="en-GB" sz="1800" dirty="0">
                        <a:latin typeface="+mj-lt"/>
                      </a:endParaRPr>
                    </a:p>
                  </a:txBody>
                  <a:tcPr marL="0" marR="0" marT="11366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5">
                        <a:lumMod val="40000"/>
                        <a:lumOff val="60000"/>
                      </a:schemeClr>
                    </a:solidFill>
                  </a:tcPr>
                </a:tc>
                <a:tc vMerge="1">
                  <a:txBody>
                    <a:bodyPr/>
                    <a:lstStyle/>
                    <a:p>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tcPr>
                </a:tc>
                <a:tc>
                  <a:txBody>
                    <a:bodyPr/>
                    <a:lstStyle/>
                    <a:p>
                      <a:pPr marL="106680" marR="103505">
                        <a:lnSpc>
                          <a:spcPct val="100000"/>
                        </a:lnSpc>
                        <a:spcBef>
                          <a:spcPts val="1160"/>
                        </a:spcBef>
                      </a:pPr>
                      <a:r>
                        <a:rPr lang="en-GB" sz="1800" dirty="0" err="1">
                          <a:latin typeface="+mj-lt"/>
                          <a:cs typeface="Arial"/>
                        </a:rPr>
                        <a:t>Unzureichende</a:t>
                      </a:r>
                      <a:r>
                        <a:rPr lang="en-GB" sz="1800" dirty="0">
                          <a:latin typeface="+mj-lt"/>
                          <a:cs typeface="Arial"/>
                        </a:rPr>
                        <a:t> Manage-</a:t>
                      </a:r>
                      <a:r>
                        <a:rPr lang="en-GB" sz="1800" dirty="0" err="1">
                          <a:latin typeface="+mj-lt"/>
                          <a:cs typeface="Arial"/>
                        </a:rPr>
                        <a:t>ment</a:t>
                      </a:r>
                      <a:r>
                        <a:rPr lang="en-GB" sz="1800" dirty="0">
                          <a:latin typeface="+mj-lt"/>
                          <a:cs typeface="Arial"/>
                        </a:rPr>
                        <a:t>-/Führungsqualität</a:t>
                      </a:r>
                    </a:p>
                  </a:txBody>
                  <a:tcPr marL="0" marR="0" marT="14732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6">
                        <a:lumMod val="40000"/>
                        <a:lumOff val="60000"/>
                      </a:schemeClr>
                    </a:solidFill>
                  </a:tcPr>
                </a:tc>
                <a:extLst>
                  <a:ext uri="{0D108BD9-81ED-4DB2-BD59-A6C34878D82A}">
                    <a16:rowId xmlns:a16="http://schemas.microsoft.com/office/drawing/2014/main" xmlns="" val="10005"/>
                  </a:ext>
                </a:extLst>
              </a:tr>
              <a:tr h="609600">
                <a:tc>
                  <a:txBody>
                    <a:bodyPr/>
                    <a:lstStyle/>
                    <a:p>
                      <a:r>
                        <a:rPr lang="en-GB" sz="1800" dirty="0">
                          <a:latin typeface="+mj-lt"/>
                          <a:cs typeface="Arial"/>
                        </a:rPr>
                        <a:t> </a:t>
                      </a:r>
                      <a:r>
                        <a:rPr lang="en-GB" sz="1800" dirty="0" err="1">
                          <a:latin typeface="+mj-lt"/>
                          <a:cs typeface="Arial"/>
                        </a:rPr>
                        <a:t>Globalisierung</a:t>
                      </a:r>
                      <a:endParaRPr lang="en-GB" sz="1800" dirty="0">
                        <a:latin typeface="+mj-lt"/>
                      </a:endParaRPr>
                    </a:p>
                  </a:txBody>
                  <a:tcPr marL="0" marR="0" marT="113664" marB="0" anchor="ctr">
                    <a:lnL w="12700">
                      <a:solidFill>
                        <a:srgbClr val="FFFFFF"/>
                      </a:solidFill>
                      <a:prstDash val="soli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chemeClr val="accent5">
                        <a:lumMod val="20000"/>
                        <a:lumOff val="80000"/>
                      </a:schemeClr>
                    </a:solidFill>
                  </a:tcPr>
                </a:tc>
                <a:tc vMerge="1">
                  <a:txBody>
                    <a:bodyPr/>
                    <a:lstStyle/>
                    <a:p>
                      <a:endParaRPr lang="de-DE"/>
                    </a:p>
                  </a:txBody>
                  <a:tcPr/>
                </a:tc>
                <a:tc>
                  <a:txBody>
                    <a:bodyPr/>
                    <a:lstStyle/>
                    <a:p>
                      <a:pPr marL="106680" marR="103505">
                        <a:lnSpc>
                          <a:spcPct val="100000"/>
                        </a:lnSpc>
                        <a:spcBef>
                          <a:spcPts val="1160"/>
                        </a:spcBef>
                      </a:pPr>
                      <a:r>
                        <a:rPr lang="en-GB" sz="1800" spc="-5" dirty="0" err="1">
                          <a:latin typeface="+mj-lt"/>
                          <a:cs typeface="Arial"/>
                        </a:rPr>
                        <a:t>Unausgewogene</a:t>
                      </a:r>
                      <a:r>
                        <a:rPr lang="en-GB" sz="1800" spc="-5" dirty="0">
                          <a:latin typeface="+mj-lt"/>
                          <a:cs typeface="Arial"/>
                        </a:rPr>
                        <a:t> </a:t>
                      </a:r>
                      <a:r>
                        <a:rPr lang="en-GB" sz="1800" spc="-5" dirty="0" err="1">
                          <a:latin typeface="+mj-lt"/>
                          <a:cs typeface="Arial"/>
                        </a:rPr>
                        <a:t>Finanzierungsstruktur</a:t>
                      </a:r>
                      <a:endParaRPr lang="en-GB" sz="1800" dirty="0">
                        <a:latin typeface="+mj-lt"/>
                        <a:cs typeface="Arial"/>
                      </a:endParaRPr>
                    </a:p>
                  </a:txBody>
                  <a:tcPr marL="0" marR="0" marT="41275" marB="0" anchor="ctr">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chemeClr val="accent6">
                        <a:lumMod val="20000"/>
                        <a:lumOff val="80000"/>
                      </a:schemeClr>
                    </a:solidFill>
                  </a:tcPr>
                </a:tc>
                <a:extLst>
                  <a:ext uri="{0D108BD9-81ED-4DB2-BD59-A6C34878D82A}">
                    <a16:rowId xmlns:a16="http://schemas.microsoft.com/office/drawing/2014/main" xmlns="" val="3863018254"/>
                  </a:ext>
                </a:extLst>
              </a:tr>
              <a:tr h="709930">
                <a:tc>
                  <a:txBody>
                    <a:bodyPr/>
                    <a:lstStyle/>
                    <a:p>
                      <a:pPr marL="84138" indent="-84138"/>
                      <a:r>
                        <a:rPr lang="en-GB" sz="1800" dirty="0">
                          <a:latin typeface="+mj-lt"/>
                          <a:cs typeface="Arial"/>
                        </a:rPr>
                        <a:t> Neue </a:t>
                      </a:r>
                      <a:r>
                        <a:rPr lang="en-GB" sz="1800" dirty="0" err="1">
                          <a:latin typeface="+mj-lt"/>
                          <a:cs typeface="Arial"/>
                        </a:rPr>
                        <a:t>Produkte</a:t>
                      </a:r>
                      <a:r>
                        <a:rPr lang="en-GB" sz="1800" dirty="0">
                          <a:latin typeface="+mj-lt"/>
                          <a:cs typeface="Arial"/>
                        </a:rPr>
                        <a:t> / </a:t>
                      </a:r>
                      <a:r>
                        <a:rPr lang="en-GB" sz="1800" dirty="0" err="1">
                          <a:latin typeface="+mj-lt"/>
                          <a:cs typeface="Arial"/>
                        </a:rPr>
                        <a:t>neue</a:t>
                      </a:r>
                      <a:r>
                        <a:rPr lang="en-GB" sz="1800" dirty="0">
                          <a:latin typeface="+mj-lt"/>
                          <a:cs typeface="Arial"/>
                        </a:rPr>
                        <a:t> </a:t>
                      </a:r>
                      <a:r>
                        <a:rPr lang="en-GB" sz="1800" dirty="0" err="1">
                          <a:latin typeface="+mj-lt"/>
                          <a:cs typeface="Arial"/>
                        </a:rPr>
                        <a:t>Wettbewerber</a:t>
                      </a:r>
                      <a:endParaRPr lang="en-GB" sz="1800" dirty="0">
                        <a:latin typeface="+mj-lt"/>
                      </a:endParaRPr>
                    </a:p>
                  </a:txBody>
                  <a:tcPr marL="0" marR="0" marT="161290" marB="0" anchor="ctr">
                    <a:lnL w="12700">
                      <a:solidFill>
                        <a:srgbClr val="FFFFFF"/>
                      </a:solidFill>
                      <a:prstDash val="soli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chemeClr val="accent5">
                        <a:lumMod val="40000"/>
                        <a:lumOff val="60000"/>
                      </a:schemeClr>
                    </a:solidFill>
                  </a:tcPr>
                </a:tc>
                <a:tc vMerge="1">
                  <a:txBody>
                    <a:bodyPr/>
                    <a:lstStyle/>
                    <a:p>
                      <a:endParaRPr lang="de-DE"/>
                    </a:p>
                  </a:txBody>
                  <a:tcPr>
                    <a:lnL w="12700" cap="flat" cmpd="sng" algn="ctr">
                      <a:solidFill>
                        <a:srgbClr val="FFFFFF"/>
                      </a:solidFill>
                      <a:prstDash val="solid"/>
                      <a:round/>
                      <a:headEnd type="none" w="med" len="med"/>
                      <a:tailEnd type="none" w="med" len="med"/>
                    </a:lnL>
                  </a:tcPr>
                </a:tc>
                <a:tc>
                  <a:txBody>
                    <a:bodyPr/>
                    <a:lstStyle/>
                    <a:p>
                      <a:pPr marL="106680" algn="l" defTabSz="914400" rtl="0" eaLnBrk="1" latinLnBrk="0" hangingPunct="1">
                        <a:lnSpc>
                          <a:spcPct val="100000"/>
                        </a:lnSpc>
                        <a:spcBef>
                          <a:spcPts val="825"/>
                        </a:spcBef>
                      </a:pPr>
                      <a:r>
                        <a:rPr lang="en-GB" sz="1800" kern="1200" spc="-5" dirty="0" err="1">
                          <a:solidFill>
                            <a:schemeClr val="tx1"/>
                          </a:solidFill>
                          <a:latin typeface="+mj-lt"/>
                          <a:ea typeface="+mn-ea"/>
                          <a:cs typeface="Arial"/>
                        </a:rPr>
                        <a:t>Überteuerte</a:t>
                      </a:r>
                      <a:r>
                        <a:rPr lang="en-GB" sz="1800" kern="1200" spc="-5" dirty="0">
                          <a:solidFill>
                            <a:schemeClr val="tx1"/>
                          </a:solidFill>
                          <a:latin typeface="+mj-lt"/>
                          <a:ea typeface="+mn-ea"/>
                          <a:cs typeface="Arial"/>
                        </a:rPr>
                        <a:t> </a:t>
                      </a:r>
                      <a:r>
                        <a:rPr lang="en-GB" sz="1800" kern="1200" spc="-5" dirty="0" err="1">
                          <a:solidFill>
                            <a:schemeClr val="tx1"/>
                          </a:solidFill>
                          <a:latin typeface="+mj-lt"/>
                          <a:ea typeface="+mn-ea"/>
                          <a:cs typeface="Arial"/>
                        </a:rPr>
                        <a:t>Akquisitionen</a:t>
                      </a:r>
                      <a:endParaRPr lang="en-GB" sz="1800" kern="1200" spc="-5" dirty="0">
                        <a:solidFill>
                          <a:schemeClr val="tx1"/>
                        </a:solidFill>
                        <a:latin typeface="+mj-lt"/>
                        <a:ea typeface="+mn-ea"/>
                        <a:cs typeface="Arial"/>
                      </a:endParaRPr>
                    </a:p>
                  </a:txBody>
                  <a:tcPr marL="0" marR="0" marT="104775" marB="0" anchor="ctr">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chemeClr val="accent6">
                        <a:lumMod val="40000"/>
                        <a:lumOff val="60000"/>
                      </a:schemeClr>
                    </a:solidFill>
                  </a:tcPr>
                </a:tc>
                <a:extLst>
                  <a:ext uri="{0D108BD9-81ED-4DB2-BD59-A6C34878D82A}">
                    <a16:rowId xmlns:a16="http://schemas.microsoft.com/office/drawing/2014/main" xmlns="" val="2922283393"/>
                  </a:ext>
                </a:extLst>
              </a:tr>
              <a:tr h="424579">
                <a:tc>
                  <a:txBody>
                    <a:bodyPr/>
                    <a:lstStyle/>
                    <a:p>
                      <a:r>
                        <a:rPr lang="en-GB" sz="1800" dirty="0">
                          <a:latin typeface="+mj-lt"/>
                          <a:cs typeface="Arial"/>
                        </a:rPr>
                        <a:t> </a:t>
                      </a:r>
                      <a:r>
                        <a:rPr lang="en-GB" sz="1800" dirty="0" err="1">
                          <a:latin typeface="+mj-lt"/>
                          <a:cs typeface="Arial"/>
                        </a:rPr>
                        <a:t>Rohstoffpreise</a:t>
                      </a:r>
                      <a:r>
                        <a:rPr lang="en-GB" sz="1800" dirty="0">
                          <a:latin typeface="+mj-lt"/>
                          <a:cs typeface="Arial"/>
                        </a:rPr>
                        <a:t> / </a:t>
                      </a:r>
                      <a:r>
                        <a:rPr lang="en-GB" sz="1800" dirty="0" err="1">
                          <a:latin typeface="+mj-lt"/>
                          <a:cs typeface="Arial"/>
                        </a:rPr>
                        <a:t>Wechselkurse</a:t>
                      </a:r>
                      <a:endParaRPr lang="en-GB" sz="1800" dirty="0">
                        <a:latin typeface="+mj-lt"/>
                      </a:endParaRPr>
                    </a:p>
                  </a:txBody>
                  <a:tcPr marL="0" marR="0" marT="161925" marB="0" anchor="ctr">
                    <a:lnL w="12700">
                      <a:solidFill>
                        <a:srgbClr val="FFFFFF"/>
                      </a:solidFill>
                      <a:prstDash val="soli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chemeClr val="accent5">
                        <a:lumMod val="20000"/>
                        <a:lumOff val="80000"/>
                      </a:schemeClr>
                    </a:solidFill>
                  </a:tcPr>
                </a:tc>
                <a:tc vMerge="1">
                  <a:txBody>
                    <a:bodyPr/>
                    <a:lstStyle/>
                    <a:p>
                      <a:endParaRPr lang="de-DE"/>
                    </a:p>
                  </a:txBody>
                  <a:tcPr>
                    <a:lnL w="12700" cap="flat" cmpd="sng" algn="ctr">
                      <a:solidFill>
                        <a:srgbClr val="FFFFFF"/>
                      </a:solidFill>
                      <a:prstDash val="solid"/>
                      <a:round/>
                      <a:headEnd type="none" w="med" len="med"/>
                      <a:tailEnd type="none" w="med" len="med"/>
                    </a:lnL>
                  </a:tcPr>
                </a:tc>
                <a:tc>
                  <a:txBody>
                    <a:bodyPr/>
                    <a:lstStyle/>
                    <a:p>
                      <a:pPr marL="106680">
                        <a:lnSpc>
                          <a:spcPct val="100000"/>
                        </a:lnSpc>
                        <a:spcBef>
                          <a:spcPts val="825"/>
                        </a:spcBef>
                      </a:pPr>
                      <a:r>
                        <a:rPr lang="en-GB" sz="1800" spc="-5" dirty="0" err="1">
                          <a:latin typeface="+mj-lt"/>
                          <a:cs typeface="Arial"/>
                        </a:rPr>
                        <a:t>Unzureichendes</a:t>
                      </a:r>
                      <a:r>
                        <a:rPr lang="en-GB" sz="1800" spc="-5" dirty="0">
                          <a:latin typeface="+mj-lt"/>
                          <a:cs typeface="Arial"/>
                        </a:rPr>
                        <a:t> Controlling</a:t>
                      </a:r>
                      <a:endParaRPr lang="en-GB" sz="1800" dirty="0">
                        <a:latin typeface="+mj-lt"/>
                        <a:cs typeface="Arial"/>
                      </a:endParaRPr>
                    </a:p>
                  </a:txBody>
                  <a:tcPr marL="0" marR="0" marT="147955" marB="0" anchor="ctr">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chemeClr val="accent6">
                        <a:lumMod val="20000"/>
                        <a:lumOff val="80000"/>
                      </a:schemeClr>
                    </a:solidFill>
                  </a:tcPr>
                </a:tc>
                <a:extLst>
                  <a:ext uri="{0D108BD9-81ED-4DB2-BD59-A6C34878D82A}">
                    <a16:rowId xmlns:a16="http://schemas.microsoft.com/office/drawing/2014/main" xmlns="" val="2651545030"/>
                  </a:ext>
                </a:extLst>
              </a:tr>
              <a:tr h="593798">
                <a:tc>
                  <a:txBody>
                    <a:bodyPr/>
                    <a:lstStyle/>
                    <a:p>
                      <a:pPr marL="84138" indent="-84138"/>
                      <a:r>
                        <a:rPr lang="en-GB" sz="1800" dirty="0">
                          <a:latin typeface="+mj-lt"/>
                          <a:cs typeface="Arial"/>
                        </a:rPr>
                        <a:t> </a:t>
                      </a:r>
                      <a:r>
                        <a:rPr lang="en-GB" sz="1800" dirty="0" err="1">
                          <a:latin typeface="+mj-lt"/>
                          <a:cs typeface="Arial"/>
                        </a:rPr>
                        <a:t>Insolvenzen</a:t>
                      </a:r>
                      <a:r>
                        <a:rPr lang="en-GB" sz="1800" dirty="0">
                          <a:latin typeface="+mj-lt"/>
                          <a:cs typeface="Arial"/>
                        </a:rPr>
                        <a:t> von </a:t>
                      </a:r>
                      <a:r>
                        <a:rPr lang="en-GB" sz="1800" dirty="0" err="1">
                          <a:latin typeface="+mj-lt"/>
                          <a:cs typeface="Arial"/>
                        </a:rPr>
                        <a:t>Kunden</a:t>
                      </a:r>
                      <a:r>
                        <a:rPr lang="en-GB" sz="1800" dirty="0">
                          <a:latin typeface="+mj-lt"/>
                          <a:cs typeface="Arial"/>
                        </a:rPr>
                        <a:t> / </a:t>
                      </a:r>
                      <a:r>
                        <a:rPr lang="en-GB" sz="1800" dirty="0" err="1">
                          <a:latin typeface="+mj-lt"/>
                          <a:cs typeface="Arial"/>
                        </a:rPr>
                        <a:t>Lieferanten</a:t>
                      </a:r>
                      <a:endParaRPr lang="en-GB" sz="1800" dirty="0">
                        <a:latin typeface="+mj-lt"/>
                      </a:endParaRPr>
                    </a:p>
                  </a:txBody>
                  <a:tcPr marL="0" marR="0" marT="69850" marB="0" anchor="ctr">
                    <a:lnL w="12700">
                      <a:solidFill>
                        <a:srgbClr val="FFFFFF"/>
                      </a:solidFill>
                      <a:prstDash val="soli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chemeClr val="accent5">
                        <a:lumMod val="40000"/>
                        <a:lumOff val="60000"/>
                      </a:schemeClr>
                    </a:solidFill>
                  </a:tcPr>
                </a:tc>
                <a:tc vMerge="1">
                  <a:txBody>
                    <a:bodyPr/>
                    <a:lstStyle/>
                    <a:p>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marL="106680">
                        <a:lnSpc>
                          <a:spcPct val="100000"/>
                        </a:lnSpc>
                        <a:spcBef>
                          <a:spcPts val="1165"/>
                        </a:spcBef>
                      </a:pPr>
                      <a:r>
                        <a:rPr lang="en-GB" sz="1800" spc="-5" dirty="0" err="1">
                          <a:latin typeface="+mj-lt"/>
                          <a:cs typeface="Arial"/>
                        </a:rPr>
                        <a:t>Organisatorische</a:t>
                      </a:r>
                      <a:r>
                        <a:rPr lang="en-GB" sz="1800" spc="-5" dirty="0">
                          <a:latin typeface="+mj-lt"/>
                          <a:cs typeface="Arial"/>
                        </a:rPr>
                        <a:t> </a:t>
                      </a:r>
                      <a:r>
                        <a:rPr lang="en-GB" sz="1800" spc="-5" dirty="0" err="1">
                          <a:latin typeface="+mj-lt"/>
                          <a:cs typeface="Arial"/>
                        </a:rPr>
                        <a:t>Unzulänglichkeiten</a:t>
                      </a:r>
                      <a:endParaRPr lang="en-GB" sz="1800" spc="-5" dirty="0">
                        <a:latin typeface="+mj-lt"/>
                        <a:cs typeface="Arial"/>
                      </a:endParaRPr>
                    </a:p>
                  </a:txBody>
                  <a:tcPr marL="0" marR="0" marT="104775" marB="0" anchor="ctr">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chemeClr val="accent6">
                        <a:lumMod val="40000"/>
                        <a:lumOff val="60000"/>
                      </a:schemeClr>
                    </a:solidFill>
                  </a:tcPr>
                </a:tc>
                <a:extLst>
                  <a:ext uri="{0D108BD9-81ED-4DB2-BD59-A6C34878D82A}">
                    <a16:rowId xmlns:a16="http://schemas.microsoft.com/office/drawing/2014/main" xmlns="" val="10012"/>
                  </a:ext>
                </a:extLst>
              </a:tr>
            </a:tbl>
          </a:graphicData>
        </a:graphic>
      </p:graphicFrame>
      <p:sp>
        <p:nvSpPr>
          <p:cNvPr id="2" name="Gleichschenkliges Dreieck 1">
            <a:extLst>
              <a:ext uri="{FF2B5EF4-FFF2-40B4-BE49-F238E27FC236}">
                <a16:creationId xmlns:a16="http://schemas.microsoft.com/office/drawing/2014/main" xmlns="" id="{82C4932C-F959-4CBC-B33C-AD62AC0E79BE}"/>
              </a:ext>
            </a:extLst>
          </p:cNvPr>
          <p:cNvSpPr/>
          <p:nvPr/>
        </p:nvSpPr>
        <p:spPr>
          <a:xfrm rot="16200000">
            <a:off x="7257420" y="4166654"/>
            <a:ext cx="766352" cy="1873306"/>
          </a:xfrm>
          <a:prstGeom prst="triangle">
            <a:avLst/>
          </a:prstGeom>
          <a:solidFill>
            <a:srgbClr val="EC2179"/>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GB" dirty="0"/>
          </a:p>
        </p:txBody>
      </p:sp>
      <p:sp>
        <p:nvSpPr>
          <p:cNvPr id="3" name="Textfeld 2">
            <a:extLst>
              <a:ext uri="{FF2B5EF4-FFF2-40B4-BE49-F238E27FC236}">
                <a16:creationId xmlns:a16="http://schemas.microsoft.com/office/drawing/2014/main" xmlns="" id="{70BFB7F3-4E17-415F-B8FC-DFA1AA22BCB7}"/>
              </a:ext>
            </a:extLst>
          </p:cNvPr>
          <p:cNvSpPr txBox="1"/>
          <p:nvPr/>
        </p:nvSpPr>
        <p:spPr>
          <a:xfrm>
            <a:off x="6561927" y="4228304"/>
            <a:ext cx="2468625" cy="338554"/>
          </a:xfrm>
          <a:prstGeom prst="rect">
            <a:avLst/>
          </a:prstGeom>
          <a:noFill/>
        </p:spPr>
        <p:txBody>
          <a:bodyPr wrap="none" rtlCol="0">
            <a:spAutoFit/>
          </a:bodyPr>
          <a:lstStyle/>
          <a:p>
            <a:r>
              <a:rPr lang="en-GB" sz="1600" b="1" dirty="0" err="1"/>
              <a:t>Wahrnehmung</a:t>
            </a:r>
            <a:r>
              <a:rPr lang="en-GB" sz="1600" b="1" dirty="0"/>
              <a:t> der </a:t>
            </a:r>
            <a:r>
              <a:rPr lang="en-GB" sz="1600" b="1" dirty="0" err="1"/>
              <a:t>Berater</a:t>
            </a:r>
            <a:endParaRPr lang="en-GB" sz="1600" b="1" dirty="0"/>
          </a:p>
        </p:txBody>
      </p:sp>
      <p:sp>
        <p:nvSpPr>
          <p:cNvPr id="9" name="Textfeld 8">
            <a:extLst>
              <a:ext uri="{FF2B5EF4-FFF2-40B4-BE49-F238E27FC236}">
                <a16:creationId xmlns:a16="http://schemas.microsoft.com/office/drawing/2014/main" xmlns="" id="{EC3C33EA-AF7E-44BE-8C79-520541596956}"/>
              </a:ext>
            </a:extLst>
          </p:cNvPr>
          <p:cNvSpPr txBox="1"/>
          <p:nvPr/>
        </p:nvSpPr>
        <p:spPr>
          <a:xfrm>
            <a:off x="6751097" y="5526678"/>
            <a:ext cx="866071" cy="584775"/>
          </a:xfrm>
          <a:prstGeom prst="rect">
            <a:avLst/>
          </a:prstGeom>
          <a:noFill/>
        </p:spPr>
        <p:txBody>
          <a:bodyPr wrap="none" rtlCol="0">
            <a:spAutoFit/>
          </a:bodyPr>
          <a:lstStyle/>
          <a:p>
            <a:r>
              <a:rPr lang="en-GB" sz="1600" dirty="0"/>
              <a:t>10% </a:t>
            </a:r>
            <a:br>
              <a:rPr lang="en-GB" sz="1600" dirty="0"/>
            </a:br>
            <a:r>
              <a:rPr lang="en-GB" sz="1600" dirty="0"/>
              <a:t>extern</a:t>
            </a:r>
          </a:p>
        </p:txBody>
      </p:sp>
      <p:sp>
        <p:nvSpPr>
          <p:cNvPr id="10" name="Textfeld 9">
            <a:extLst>
              <a:ext uri="{FF2B5EF4-FFF2-40B4-BE49-F238E27FC236}">
                <a16:creationId xmlns:a16="http://schemas.microsoft.com/office/drawing/2014/main" xmlns="" id="{3C751936-6BE8-4891-8C0C-7623A8646E19}"/>
              </a:ext>
            </a:extLst>
          </p:cNvPr>
          <p:cNvSpPr txBox="1"/>
          <p:nvPr/>
        </p:nvSpPr>
        <p:spPr>
          <a:xfrm>
            <a:off x="7747470" y="5519332"/>
            <a:ext cx="829779" cy="584775"/>
          </a:xfrm>
          <a:prstGeom prst="rect">
            <a:avLst/>
          </a:prstGeom>
          <a:noFill/>
        </p:spPr>
        <p:txBody>
          <a:bodyPr wrap="none" rtlCol="0">
            <a:spAutoFit/>
          </a:bodyPr>
          <a:lstStyle/>
          <a:p>
            <a:r>
              <a:rPr lang="en-GB" sz="1600" dirty="0"/>
              <a:t>90% </a:t>
            </a:r>
            <a:br>
              <a:rPr lang="en-GB" sz="1600" dirty="0"/>
            </a:br>
            <a:r>
              <a:rPr lang="en-GB" sz="1600" dirty="0"/>
              <a:t>intern</a:t>
            </a:r>
          </a:p>
        </p:txBody>
      </p:sp>
      <p:sp>
        <p:nvSpPr>
          <p:cNvPr id="11" name="Gleichschenkliges Dreieck 10">
            <a:extLst>
              <a:ext uri="{FF2B5EF4-FFF2-40B4-BE49-F238E27FC236}">
                <a16:creationId xmlns:a16="http://schemas.microsoft.com/office/drawing/2014/main" xmlns="" id="{0167C0D9-E092-4498-93E4-6D2888C8C867}"/>
              </a:ext>
            </a:extLst>
          </p:cNvPr>
          <p:cNvSpPr/>
          <p:nvPr/>
        </p:nvSpPr>
        <p:spPr>
          <a:xfrm rot="5400000">
            <a:off x="7388913" y="1692640"/>
            <a:ext cx="766352" cy="1873304"/>
          </a:xfrm>
          <a:prstGeom prst="triangle">
            <a:avLst/>
          </a:prstGeom>
          <a:solidFill>
            <a:srgbClr val="EC2179"/>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GB" dirty="0"/>
          </a:p>
        </p:txBody>
      </p:sp>
      <p:sp>
        <p:nvSpPr>
          <p:cNvPr id="12" name="Textfeld 11">
            <a:extLst>
              <a:ext uri="{FF2B5EF4-FFF2-40B4-BE49-F238E27FC236}">
                <a16:creationId xmlns:a16="http://schemas.microsoft.com/office/drawing/2014/main" xmlns="" id="{F418ECB2-3D80-4B4E-9573-EB4A9D55FE41}"/>
              </a:ext>
            </a:extLst>
          </p:cNvPr>
          <p:cNvSpPr txBox="1"/>
          <p:nvPr/>
        </p:nvSpPr>
        <p:spPr>
          <a:xfrm>
            <a:off x="6283796" y="1851822"/>
            <a:ext cx="2512291" cy="338554"/>
          </a:xfrm>
          <a:prstGeom prst="rect">
            <a:avLst/>
          </a:prstGeom>
          <a:noFill/>
        </p:spPr>
        <p:txBody>
          <a:bodyPr wrap="none" rtlCol="0">
            <a:spAutoFit/>
          </a:bodyPr>
          <a:lstStyle/>
          <a:p>
            <a:r>
              <a:rPr lang="en-GB" sz="1600" b="1" dirty="0"/>
              <a:t>Wahrnehmung des Managements</a:t>
            </a:r>
          </a:p>
        </p:txBody>
      </p:sp>
      <p:sp>
        <p:nvSpPr>
          <p:cNvPr id="13" name="Textfeld 12">
            <a:extLst>
              <a:ext uri="{FF2B5EF4-FFF2-40B4-BE49-F238E27FC236}">
                <a16:creationId xmlns:a16="http://schemas.microsoft.com/office/drawing/2014/main" xmlns="" id="{DF661774-D255-42EE-A77C-9998FCDB1B8A}"/>
              </a:ext>
            </a:extLst>
          </p:cNvPr>
          <p:cNvSpPr txBox="1"/>
          <p:nvPr/>
        </p:nvSpPr>
        <p:spPr>
          <a:xfrm>
            <a:off x="6803865" y="3258412"/>
            <a:ext cx="866071" cy="584775"/>
          </a:xfrm>
          <a:prstGeom prst="rect">
            <a:avLst/>
          </a:prstGeom>
          <a:noFill/>
        </p:spPr>
        <p:txBody>
          <a:bodyPr wrap="none" rtlCol="0">
            <a:spAutoFit/>
          </a:bodyPr>
          <a:lstStyle/>
          <a:p>
            <a:r>
              <a:rPr lang="en-GB" sz="1600" dirty="0"/>
              <a:t>90% </a:t>
            </a:r>
            <a:br>
              <a:rPr lang="en-GB" sz="1600" dirty="0"/>
            </a:br>
            <a:r>
              <a:rPr lang="en-GB" sz="1600" dirty="0"/>
              <a:t>extern</a:t>
            </a:r>
          </a:p>
        </p:txBody>
      </p:sp>
      <p:sp>
        <p:nvSpPr>
          <p:cNvPr id="14" name="Textfeld 13">
            <a:extLst>
              <a:ext uri="{FF2B5EF4-FFF2-40B4-BE49-F238E27FC236}">
                <a16:creationId xmlns:a16="http://schemas.microsoft.com/office/drawing/2014/main" xmlns="" id="{6656730F-55DD-42D9-8662-46380D6C7B1D}"/>
              </a:ext>
            </a:extLst>
          </p:cNvPr>
          <p:cNvSpPr txBox="1"/>
          <p:nvPr/>
        </p:nvSpPr>
        <p:spPr>
          <a:xfrm>
            <a:off x="8074041" y="3234493"/>
            <a:ext cx="829779" cy="584775"/>
          </a:xfrm>
          <a:prstGeom prst="rect">
            <a:avLst/>
          </a:prstGeom>
          <a:noFill/>
        </p:spPr>
        <p:txBody>
          <a:bodyPr wrap="none" rtlCol="0">
            <a:spAutoFit/>
          </a:bodyPr>
          <a:lstStyle/>
          <a:p>
            <a:r>
              <a:rPr lang="en-GB" sz="1600" dirty="0"/>
              <a:t>10% </a:t>
            </a:r>
            <a:br>
              <a:rPr lang="en-GB" sz="1600" dirty="0"/>
            </a:br>
            <a:r>
              <a:rPr lang="en-GB" sz="1600" dirty="0"/>
              <a:t>intern</a:t>
            </a:r>
          </a:p>
        </p:txBody>
      </p:sp>
    </p:spTree>
    <p:extLst>
      <p:ext uri="{BB962C8B-B14F-4D97-AF65-F5344CB8AC3E}">
        <p14:creationId xmlns:p14="http://schemas.microsoft.com/office/powerpoint/2010/main" val="11946114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7418B8E-A75B-4C4A-9ED7-AA7DC441C474}"/>
              </a:ext>
            </a:extLst>
          </p:cNvPr>
          <p:cNvSpPr>
            <a:spLocks noGrp="1"/>
          </p:cNvSpPr>
          <p:nvPr>
            <p:ph type="body" sz="quarter" idx="11"/>
          </p:nvPr>
        </p:nvSpPr>
        <p:spPr>
          <a:xfrm>
            <a:off x="764641" y="2777456"/>
            <a:ext cx="5830189" cy="1582271"/>
          </a:xfrm>
        </p:spPr>
        <p:txBody>
          <a:bodyPr/>
          <a:lstStyle/>
          <a:p>
            <a:r>
              <a:rPr lang="de-DE" sz="4600" noProof="0" dirty="0">
                <a:solidFill>
                  <a:schemeClr val="bg1"/>
                </a:solidFill>
                <a:latin typeface="+mj-lt"/>
                <a:ea typeface="Open Sans Light" panose="020B0306030504020204" pitchFamily="34" charset="0"/>
                <a:cs typeface="Open Sans Light" panose="020B0306030504020204" pitchFamily="34" charset="0"/>
              </a:rPr>
              <a:t>Der zeitliche Ablauf einer Unternehmens-krise</a:t>
            </a:r>
            <a:endParaRPr lang="de-DE" sz="4600" noProof="0" dirty="0">
              <a:solidFill>
                <a:schemeClr val="bg1"/>
              </a:solidFill>
            </a:endParaRPr>
          </a:p>
        </p:txBody>
      </p:sp>
      <p:pic>
        <p:nvPicPr>
          <p:cNvPr id="4" name="Picture 3" descr="A black and yellow clock&#10;&#10;Description automatically generated with low confidence">
            <a:extLst>
              <a:ext uri="{FF2B5EF4-FFF2-40B4-BE49-F238E27FC236}">
                <a16:creationId xmlns:a16="http://schemas.microsoft.com/office/drawing/2014/main" xmlns="" id="{A0A60984-6BE7-4870-8575-89032DEEBBD8}"/>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xmlns="" r:id="rId3"/>
              </a:ext>
            </a:extLst>
          </a:blip>
          <a:stretch>
            <a:fillRect/>
          </a:stretch>
        </p:blipFill>
        <p:spPr>
          <a:xfrm>
            <a:off x="6096000" y="1327782"/>
            <a:ext cx="5084989" cy="3391855"/>
          </a:xfrm>
          <a:prstGeom prst="rect">
            <a:avLst/>
          </a:prstGeom>
          <a:solidFill>
            <a:srgbClr val="E53292"/>
          </a:solidFill>
        </p:spPr>
      </p:pic>
    </p:spTree>
    <p:extLst>
      <p:ext uri="{BB962C8B-B14F-4D97-AF65-F5344CB8AC3E}">
        <p14:creationId xmlns:p14="http://schemas.microsoft.com/office/powerpoint/2010/main" val="36810161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p:txBody>
          <a:bodyPr/>
          <a:lstStyle/>
          <a:p>
            <a:r>
              <a:rPr lang="de-DE" noProof="0" dirty="0"/>
              <a:t>Krisen kommen selten (nie) über Nacht</a:t>
            </a:r>
          </a:p>
          <a:p>
            <a:endParaRPr lang="de-DE" noProof="0" dirty="0"/>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197626" y="1900670"/>
            <a:ext cx="3226063" cy="4583609"/>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200" b="1" dirty="0">
                <a:solidFill>
                  <a:schemeClr val="tx1"/>
                </a:solidFill>
                <a:latin typeface="+mj-lt"/>
                <a:ea typeface="Open Sans Light" panose="020B0306030504020204" pitchFamily="34" charset="0"/>
                <a:cs typeface="Open Sans Light" panose="020B0306030504020204" pitchFamily="34" charset="0"/>
              </a:rPr>
              <a:t>Kernprobleme:</a:t>
            </a:r>
          </a:p>
          <a:p>
            <a:pPr marL="179388" indent="-179388" algn="l">
              <a:lnSpc>
                <a:spcPct val="100000"/>
              </a:lnSpc>
              <a:buFont typeface="Arial" panose="020B0604020202020204" pitchFamily="34" charset="0"/>
              <a:buChar char="•"/>
            </a:pPr>
            <a:r>
              <a:rPr lang="en-GB" sz="2200" dirty="0">
                <a:solidFill>
                  <a:schemeClr val="tx1"/>
                </a:solidFill>
                <a:latin typeface="+mj-lt"/>
                <a:ea typeface="Open Sans Light" panose="020B0306030504020204" pitchFamily="34" charset="0"/>
                <a:cs typeface="Open Sans Light" panose="020B0306030504020204" pitchFamily="34" charset="0"/>
              </a:rPr>
              <a:t>Führungskräfte reagieren </a:t>
            </a:r>
            <a:r>
              <a:rPr lang="en-GB" sz="2200" dirty="0" err="1">
                <a:solidFill>
                  <a:schemeClr val="tx1"/>
                </a:solidFill>
                <a:latin typeface="+mj-lt"/>
                <a:ea typeface="Open Sans Light" panose="020B0306030504020204" pitchFamily="34" charset="0"/>
                <a:cs typeface="Open Sans Light" panose="020B0306030504020204" pitchFamily="34" charset="0"/>
              </a:rPr>
              <a:t>mit</a:t>
            </a:r>
            <a:r>
              <a:rPr lang="en-GB" sz="2200" dirty="0">
                <a:solidFill>
                  <a:schemeClr val="tx1"/>
                </a:solidFill>
                <a:latin typeface="+mj-lt"/>
                <a:ea typeface="Open Sans Light" panose="020B0306030504020204" pitchFamily="34" charset="0"/>
                <a:cs typeface="Open Sans Light" panose="020B0306030504020204" pitchFamily="34" charset="0"/>
              </a:rPr>
              <a:t> </a:t>
            </a:r>
            <a:r>
              <a:rPr lang="en-GB" sz="2200" dirty="0" err="1">
                <a:solidFill>
                  <a:schemeClr val="tx1"/>
                </a:solidFill>
                <a:latin typeface="+mj-lt"/>
                <a:ea typeface="Open Sans Light" panose="020B0306030504020204" pitchFamily="34" charset="0"/>
                <a:cs typeface="Open Sans Light" panose="020B0306030504020204" pitchFamily="34" charset="0"/>
              </a:rPr>
              <a:t>einer</a:t>
            </a:r>
            <a:r>
              <a:rPr lang="en-GB" sz="2200" dirty="0">
                <a:solidFill>
                  <a:schemeClr val="tx1"/>
                </a:solidFill>
                <a:latin typeface="+mj-lt"/>
                <a:ea typeface="Open Sans Light" panose="020B0306030504020204" pitchFamily="34" charset="0"/>
                <a:cs typeface="Open Sans Light" panose="020B0306030504020204" pitchFamily="34" charset="0"/>
              </a:rPr>
              <a:t> </a:t>
            </a:r>
            <a:r>
              <a:rPr lang="en-GB" sz="2200" dirty="0" err="1">
                <a:solidFill>
                  <a:schemeClr val="tx1"/>
                </a:solidFill>
                <a:latin typeface="+mj-lt"/>
                <a:ea typeface="Open Sans Light" panose="020B0306030504020204" pitchFamily="34" charset="0"/>
                <a:cs typeface="Open Sans Light" panose="020B0306030504020204" pitchFamily="34" charset="0"/>
              </a:rPr>
              <a:t>großen</a:t>
            </a:r>
            <a:r>
              <a:rPr lang="en-GB" sz="2200" dirty="0">
                <a:solidFill>
                  <a:schemeClr val="tx1"/>
                </a:solidFill>
                <a:latin typeface="+mj-lt"/>
                <a:ea typeface="Open Sans Light" panose="020B0306030504020204" pitchFamily="34" charset="0"/>
                <a:cs typeface="Open Sans Light" panose="020B0306030504020204" pitchFamily="34" charset="0"/>
              </a:rPr>
              <a:t> Zeitverzögerung</a:t>
            </a:r>
          </a:p>
          <a:p>
            <a:pPr marL="179388" indent="-179388" algn="l">
              <a:lnSpc>
                <a:spcPct val="100000"/>
              </a:lnSpc>
              <a:buFont typeface="Arial" panose="020B0604020202020204" pitchFamily="34" charset="0"/>
              <a:buChar char="•"/>
            </a:pPr>
            <a:r>
              <a:rPr lang="en-GB" sz="2200" dirty="0" err="1">
                <a:solidFill>
                  <a:schemeClr val="tx1"/>
                </a:solidFill>
                <a:latin typeface="+mj-lt"/>
                <a:ea typeface="Open Sans Light" panose="020B0306030504020204" pitchFamily="34" charset="0"/>
                <a:cs typeface="Open Sans Light" panose="020B0306030504020204" pitchFamily="34" charset="0"/>
              </a:rPr>
              <a:t>Wenn</a:t>
            </a:r>
            <a:r>
              <a:rPr lang="en-GB" sz="2200" dirty="0">
                <a:solidFill>
                  <a:schemeClr val="tx1"/>
                </a:solidFill>
                <a:latin typeface="+mj-lt"/>
                <a:ea typeface="Open Sans Light" panose="020B0306030504020204" pitchFamily="34" charset="0"/>
                <a:cs typeface="Open Sans Light" panose="020B0306030504020204" pitchFamily="34" charset="0"/>
              </a:rPr>
              <a:t> </a:t>
            </a:r>
            <a:r>
              <a:rPr lang="en-GB" sz="2200" dirty="0" err="1">
                <a:solidFill>
                  <a:schemeClr val="tx1"/>
                </a:solidFill>
                <a:latin typeface="+mj-lt"/>
                <a:ea typeface="Open Sans Light" panose="020B0306030504020204" pitchFamily="34" charset="0"/>
                <a:cs typeface="Open Sans Light" panose="020B0306030504020204" pitchFamily="34" charset="0"/>
              </a:rPr>
              <a:t>sie</a:t>
            </a:r>
            <a:r>
              <a:rPr lang="en-GB" sz="2200" dirty="0">
                <a:solidFill>
                  <a:schemeClr val="tx1"/>
                </a:solidFill>
                <a:latin typeface="+mj-lt"/>
                <a:ea typeface="Open Sans Light" panose="020B0306030504020204" pitchFamily="34" charset="0"/>
                <a:cs typeface="Open Sans Light" panose="020B0306030504020204" pitchFamily="34" charset="0"/>
              </a:rPr>
              <a:t> auf eine Krise hinweisen, haben sich die Ursachen der Krise oft </a:t>
            </a:r>
            <a:r>
              <a:rPr lang="en-GB" sz="2200" dirty="0" err="1">
                <a:solidFill>
                  <a:schemeClr val="tx1"/>
                </a:solidFill>
                <a:latin typeface="+mj-lt"/>
                <a:ea typeface="Open Sans Light" panose="020B0306030504020204" pitchFamily="34" charset="0"/>
                <a:cs typeface="Open Sans Light" panose="020B0306030504020204" pitchFamily="34" charset="0"/>
              </a:rPr>
              <a:t>schon</a:t>
            </a:r>
            <a:r>
              <a:rPr lang="en-GB" sz="2200" dirty="0">
                <a:solidFill>
                  <a:schemeClr val="tx1"/>
                </a:solidFill>
                <a:latin typeface="+mj-lt"/>
                <a:ea typeface="Open Sans Light" panose="020B0306030504020204" pitchFamily="34" charset="0"/>
                <a:cs typeface="Open Sans Light" panose="020B0306030504020204" pitchFamily="34" charset="0"/>
              </a:rPr>
              <a:t> </a:t>
            </a:r>
            <a:r>
              <a:rPr lang="en-GB" sz="2200" dirty="0" err="1">
                <a:solidFill>
                  <a:schemeClr val="tx1"/>
                </a:solidFill>
                <a:latin typeface="+mj-lt"/>
                <a:ea typeface="Open Sans Light" panose="020B0306030504020204" pitchFamily="34" charset="0"/>
                <a:cs typeface="Open Sans Light" panose="020B0306030504020204" pitchFamily="34" charset="0"/>
              </a:rPr>
              <a:t>ausgewirkt</a:t>
            </a:r>
            <a:r>
              <a:rPr lang="en-GB" sz="2200" dirty="0">
                <a:solidFill>
                  <a:schemeClr val="tx1"/>
                </a:solidFill>
                <a:latin typeface="+mj-lt"/>
                <a:ea typeface="Open Sans Light" panose="020B0306030504020204" pitchFamily="34" charset="0"/>
                <a:cs typeface="Open Sans Light" panose="020B0306030504020204" pitchFamily="34" charset="0"/>
              </a:rPr>
              <a:t> (und können kurzfristig nicht mehr behoben werden)</a:t>
            </a:r>
          </a:p>
          <a:p>
            <a:pPr marL="179388" indent="-179388" algn="l">
              <a:lnSpc>
                <a:spcPct val="100000"/>
              </a:lnSpc>
              <a:buFont typeface="Arial" panose="020B0604020202020204" pitchFamily="34" charset="0"/>
              <a:buChar char="•"/>
            </a:pPr>
            <a:r>
              <a:rPr lang="en-GB" sz="2200" dirty="0">
                <a:solidFill>
                  <a:schemeClr val="tx1"/>
                </a:solidFill>
                <a:latin typeface="+mj-lt"/>
                <a:ea typeface="Open Sans Light" panose="020B0306030504020204" pitchFamily="34" charset="0"/>
                <a:cs typeface="Open Sans Light" panose="020B0306030504020204" pitchFamily="34" charset="0"/>
              </a:rPr>
              <a:t>Permanente </a:t>
            </a:r>
            <a:r>
              <a:rPr lang="en-GB" sz="2200" dirty="0" err="1">
                <a:solidFill>
                  <a:schemeClr val="tx1"/>
                </a:solidFill>
                <a:latin typeface="+mj-lt"/>
                <a:ea typeface="Open Sans Light" panose="020B0306030504020204" pitchFamily="34" charset="0"/>
                <a:cs typeface="Open Sans Light" panose="020B0306030504020204" pitchFamily="34" charset="0"/>
              </a:rPr>
              <a:t>Risiko</a:t>
            </a:r>
            <a:r>
              <a:rPr lang="en-GB" sz="2200" dirty="0">
                <a:solidFill>
                  <a:schemeClr val="tx1"/>
                </a:solidFill>
                <a:latin typeface="+mj-lt"/>
                <a:ea typeface="Open Sans Light" panose="020B0306030504020204" pitchFamily="34" charset="0"/>
                <a:cs typeface="Open Sans Light" panose="020B0306030504020204" pitchFamily="34" charset="0"/>
              </a:rPr>
              <a:t>-analyse erforderlich</a:t>
            </a:r>
          </a:p>
          <a:p>
            <a:pPr algn="l">
              <a:lnSpc>
                <a:spcPts val="1500"/>
              </a:lnSpc>
            </a:pPr>
            <a:endParaRPr lang="en-GB" sz="1400" dirty="0">
              <a:solidFill>
                <a:schemeClr val="tx1"/>
              </a:solidFill>
              <a:latin typeface="+mj-lt"/>
              <a:ea typeface="Open Sans Light" panose="020B0306030504020204" pitchFamily="34" charset="0"/>
              <a:cs typeface="Open Sans Light" panose="020B0306030504020204" pitchFamily="34" charset="0"/>
            </a:endParaRPr>
          </a:p>
        </p:txBody>
      </p:sp>
      <p:graphicFrame>
        <p:nvGraphicFramePr>
          <p:cNvPr id="4" name="Diagramm 3">
            <a:extLst>
              <a:ext uri="{FF2B5EF4-FFF2-40B4-BE49-F238E27FC236}">
                <a16:creationId xmlns:a16="http://schemas.microsoft.com/office/drawing/2014/main" xmlns="" id="{472ACC91-BE8E-44C4-B923-7D5F1489EFD6}"/>
              </a:ext>
            </a:extLst>
          </p:cNvPr>
          <p:cNvGraphicFramePr/>
          <p:nvPr>
            <p:extLst>
              <p:ext uri="{D42A27DB-BD31-4B8C-83A1-F6EECF244321}">
                <p14:modId xmlns:p14="http://schemas.microsoft.com/office/powerpoint/2010/main" val="2229307297"/>
              </p:ext>
            </p:extLst>
          </p:nvPr>
        </p:nvGraphicFramePr>
        <p:xfrm>
          <a:off x="3492137" y="2002971"/>
          <a:ext cx="8149584" cy="4135362"/>
        </p:xfrm>
        <a:graphic>
          <a:graphicData uri="http://schemas.openxmlformats.org/drawingml/2006/chart">
            <c:chart xmlns:c="http://schemas.openxmlformats.org/drawingml/2006/chart" xmlns:r="http://schemas.openxmlformats.org/officeDocument/2006/relationships" r:id="rId3"/>
          </a:graphicData>
        </a:graphic>
      </p:graphicFrame>
      <p:sp>
        <p:nvSpPr>
          <p:cNvPr id="25" name="Rechteck 24">
            <a:extLst>
              <a:ext uri="{FF2B5EF4-FFF2-40B4-BE49-F238E27FC236}">
                <a16:creationId xmlns:a16="http://schemas.microsoft.com/office/drawing/2014/main" xmlns="" id="{40BC27F4-D010-4482-BAAD-34D3A8756294}"/>
              </a:ext>
            </a:extLst>
          </p:cNvPr>
          <p:cNvSpPr/>
          <p:nvPr/>
        </p:nvSpPr>
        <p:spPr>
          <a:xfrm>
            <a:off x="550278" y="6310824"/>
            <a:ext cx="5614852" cy="260502"/>
          </a:xfrm>
          <a:prstGeom prst="rect">
            <a:avLst/>
          </a:prstGeom>
        </p:spPr>
        <p:txBody>
          <a:bodyPr vert="horz" wrap="square" lIns="81580" tIns="40790" rIns="81580" bIns="40790" rtlCol="0">
            <a:spAutoFit/>
          </a:bodyPr>
          <a:lstStyle/>
          <a:p>
            <a:pPr defTabSz="1087636">
              <a:lnSpc>
                <a:spcPts val="1500"/>
              </a:lnSpc>
              <a:spcBef>
                <a:spcPct val="20000"/>
              </a:spcBef>
            </a:pPr>
            <a:r>
              <a:rPr lang="en-GB" sz="1000" dirty="0">
                <a:latin typeface="+mj-lt"/>
              </a:rPr>
              <a:t>Quelle: Roland Berger - basierend auf einer Analyse von 800 Restrukturierungsfällen</a:t>
            </a:r>
          </a:p>
        </p:txBody>
      </p:sp>
      <p:sp>
        <p:nvSpPr>
          <p:cNvPr id="6" name="object 29">
            <a:extLst>
              <a:ext uri="{FF2B5EF4-FFF2-40B4-BE49-F238E27FC236}">
                <a16:creationId xmlns:a16="http://schemas.microsoft.com/office/drawing/2014/main" xmlns="" id="{6DDD553E-2F34-499B-B76A-A3754ECCE186}"/>
              </a:ext>
            </a:extLst>
          </p:cNvPr>
          <p:cNvSpPr/>
          <p:nvPr/>
        </p:nvSpPr>
        <p:spPr>
          <a:xfrm>
            <a:off x="3959683" y="2762054"/>
            <a:ext cx="7258214" cy="2662675"/>
          </a:xfrm>
          <a:custGeom>
            <a:avLst/>
            <a:gdLst/>
            <a:ahLst/>
            <a:cxnLst/>
            <a:rect l="l" t="t" r="r" b="b"/>
            <a:pathLst>
              <a:path w="4752340" h="1823085">
                <a:moveTo>
                  <a:pt x="0" y="1822830"/>
                </a:moveTo>
                <a:lnTo>
                  <a:pt x="62215" y="1822643"/>
                </a:lnTo>
                <a:lnTo>
                  <a:pt x="124273" y="1822081"/>
                </a:lnTo>
                <a:lnTo>
                  <a:pt x="186168" y="1821148"/>
                </a:lnTo>
                <a:lnTo>
                  <a:pt x="247894" y="1819845"/>
                </a:lnTo>
                <a:lnTo>
                  <a:pt x="309447" y="1818173"/>
                </a:lnTo>
                <a:lnTo>
                  <a:pt x="370820" y="1816136"/>
                </a:lnTo>
                <a:lnTo>
                  <a:pt x="432009" y="1813736"/>
                </a:lnTo>
                <a:lnTo>
                  <a:pt x="493009" y="1810973"/>
                </a:lnTo>
                <a:lnTo>
                  <a:pt x="553813" y="1807851"/>
                </a:lnTo>
                <a:lnTo>
                  <a:pt x="614417" y="1804372"/>
                </a:lnTo>
                <a:lnTo>
                  <a:pt x="674816" y="1800537"/>
                </a:lnTo>
                <a:lnTo>
                  <a:pt x="735003" y="1796348"/>
                </a:lnTo>
                <a:lnTo>
                  <a:pt x="794975" y="1791807"/>
                </a:lnTo>
                <a:lnTo>
                  <a:pt x="854725" y="1786918"/>
                </a:lnTo>
                <a:lnTo>
                  <a:pt x="914248" y="1781680"/>
                </a:lnTo>
                <a:lnTo>
                  <a:pt x="973538" y="1776098"/>
                </a:lnTo>
                <a:lnTo>
                  <a:pt x="1032592" y="1770171"/>
                </a:lnTo>
                <a:lnTo>
                  <a:pt x="1091403" y="1763904"/>
                </a:lnTo>
                <a:lnTo>
                  <a:pt x="1149965" y="1757297"/>
                </a:lnTo>
                <a:lnTo>
                  <a:pt x="1208274" y="1750353"/>
                </a:lnTo>
                <a:lnTo>
                  <a:pt x="1266325" y="1743074"/>
                </a:lnTo>
                <a:lnTo>
                  <a:pt x="1324111" y="1735462"/>
                </a:lnTo>
                <a:lnTo>
                  <a:pt x="1381629" y="1727518"/>
                </a:lnTo>
                <a:lnTo>
                  <a:pt x="1438871" y="1719245"/>
                </a:lnTo>
                <a:lnTo>
                  <a:pt x="1495834" y="1710645"/>
                </a:lnTo>
                <a:lnTo>
                  <a:pt x="1552511" y="1701721"/>
                </a:lnTo>
                <a:lnTo>
                  <a:pt x="1608898" y="1692473"/>
                </a:lnTo>
                <a:lnTo>
                  <a:pt x="1664989" y="1682904"/>
                </a:lnTo>
                <a:lnTo>
                  <a:pt x="1720779" y="1673016"/>
                </a:lnTo>
                <a:lnTo>
                  <a:pt x="1776263" y="1662811"/>
                </a:lnTo>
                <a:lnTo>
                  <a:pt x="1831434" y="1652292"/>
                </a:lnTo>
                <a:lnTo>
                  <a:pt x="1886289" y="1641459"/>
                </a:lnTo>
                <a:lnTo>
                  <a:pt x="1940821" y="1630316"/>
                </a:lnTo>
                <a:lnTo>
                  <a:pt x="1995025" y="1618864"/>
                </a:lnTo>
                <a:lnTo>
                  <a:pt x="2048897" y="1607105"/>
                </a:lnTo>
                <a:lnTo>
                  <a:pt x="2102430" y="1595042"/>
                </a:lnTo>
                <a:lnTo>
                  <a:pt x="2155619" y="1582676"/>
                </a:lnTo>
                <a:lnTo>
                  <a:pt x="2208460" y="1570009"/>
                </a:lnTo>
                <a:lnTo>
                  <a:pt x="2260946" y="1557044"/>
                </a:lnTo>
                <a:lnTo>
                  <a:pt x="2313073" y="1543782"/>
                </a:lnTo>
                <a:lnTo>
                  <a:pt x="2364834" y="1530226"/>
                </a:lnTo>
                <a:lnTo>
                  <a:pt x="2416226" y="1516377"/>
                </a:lnTo>
                <a:lnTo>
                  <a:pt x="2467242" y="1502238"/>
                </a:lnTo>
                <a:lnTo>
                  <a:pt x="2517878" y="1487811"/>
                </a:lnTo>
                <a:lnTo>
                  <a:pt x="2568127" y="1473097"/>
                </a:lnTo>
                <a:lnTo>
                  <a:pt x="2617985" y="1458098"/>
                </a:lnTo>
                <a:lnTo>
                  <a:pt x="2667446" y="1442818"/>
                </a:lnTo>
                <a:lnTo>
                  <a:pt x="2716505" y="1427257"/>
                </a:lnTo>
                <a:lnTo>
                  <a:pt x="2765156" y="1411418"/>
                </a:lnTo>
                <a:lnTo>
                  <a:pt x="2813396" y="1395303"/>
                </a:lnTo>
                <a:lnTo>
                  <a:pt x="2861217" y="1378913"/>
                </a:lnTo>
                <a:lnTo>
                  <a:pt x="2908615" y="1362252"/>
                </a:lnTo>
                <a:lnTo>
                  <a:pt x="2955584" y="1345320"/>
                </a:lnTo>
                <a:lnTo>
                  <a:pt x="3002119" y="1328121"/>
                </a:lnTo>
                <a:lnTo>
                  <a:pt x="3048215" y="1310655"/>
                </a:lnTo>
                <a:lnTo>
                  <a:pt x="3093867" y="1292926"/>
                </a:lnTo>
                <a:lnTo>
                  <a:pt x="3139069" y="1274934"/>
                </a:lnTo>
                <a:lnTo>
                  <a:pt x="3183816" y="1256683"/>
                </a:lnTo>
                <a:lnTo>
                  <a:pt x="3228102" y="1238174"/>
                </a:lnTo>
                <a:lnTo>
                  <a:pt x="3271923" y="1219409"/>
                </a:lnTo>
                <a:lnTo>
                  <a:pt x="3315272" y="1200390"/>
                </a:lnTo>
                <a:lnTo>
                  <a:pt x="3358145" y="1181120"/>
                </a:lnTo>
                <a:lnTo>
                  <a:pt x="3400537" y="1161599"/>
                </a:lnTo>
                <a:lnTo>
                  <a:pt x="3442441" y="1141832"/>
                </a:lnTo>
                <a:lnTo>
                  <a:pt x="3483854" y="1121818"/>
                </a:lnTo>
                <a:lnTo>
                  <a:pt x="3524768" y="1101561"/>
                </a:lnTo>
                <a:lnTo>
                  <a:pt x="3565180" y="1081062"/>
                </a:lnTo>
                <a:lnTo>
                  <a:pt x="3605084" y="1060324"/>
                </a:lnTo>
                <a:lnTo>
                  <a:pt x="3644474" y="1039348"/>
                </a:lnTo>
                <a:lnTo>
                  <a:pt x="3683345" y="1018137"/>
                </a:lnTo>
                <a:lnTo>
                  <a:pt x="3721692" y="996693"/>
                </a:lnTo>
                <a:lnTo>
                  <a:pt x="3759509" y="975017"/>
                </a:lnTo>
                <a:lnTo>
                  <a:pt x="3796792" y="953111"/>
                </a:lnTo>
                <a:lnTo>
                  <a:pt x="3833535" y="930979"/>
                </a:lnTo>
                <a:lnTo>
                  <a:pt x="3869732" y="908621"/>
                </a:lnTo>
                <a:lnTo>
                  <a:pt x="3905379" y="886040"/>
                </a:lnTo>
                <a:lnTo>
                  <a:pt x="3940470" y="863238"/>
                </a:lnTo>
                <a:lnTo>
                  <a:pt x="3974999" y="840216"/>
                </a:lnTo>
                <a:lnTo>
                  <a:pt x="4008962" y="816978"/>
                </a:lnTo>
                <a:lnTo>
                  <a:pt x="4042353" y="793524"/>
                </a:lnTo>
                <a:lnTo>
                  <a:pt x="4075167" y="769857"/>
                </a:lnTo>
                <a:lnTo>
                  <a:pt x="4107398" y="745980"/>
                </a:lnTo>
                <a:lnTo>
                  <a:pt x="4139041" y="721893"/>
                </a:lnTo>
                <a:lnTo>
                  <a:pt x="4170091" y="697599"/>
                </a:lnTo>
                <a:lnTo>
                  <a:pt x="4200543" y="673101"/>
                </a:lnTo>
                <a:lnTo>
                  <a:pt x="4230391" y="648399"/>
                </a:lnTo>
                <a:lnTo>
                  <a:pt x="4259630" y="623497"/>
                </a:lnTo>
                <a:lnTo>
                  <a:pt x="4316259" y="573098"/>
                </a:lnTo>
                <a:lnTo>
                  <a:pt x="4370388" y="521921"/>
                </a:lnTo>
                <a:lnTo>
                  <a:pt x="4421975" y="469980"/>
                </a:lnTo>
                <a:lnTo>
                  <a:pt x="4470976" y="417294"/>
                </a:lnTo>
                <a:lnTo>
                  <a:pt x="4517351" y="363877"/>
                </a:lnTo>
                <a:lnTo>
                  <a:pt x="4561055" y="309747"/>
                </a:lnTo>
                <a:lnTo>
                  <a:pt x="4602047" y="254919"/>
                </a:lnTo>
                <a:lnTo>
                  <a:pt x="4640284" y="199410"/>
                </a:lnTo>
                <a:lnTo>
                  <a:pt x="4675724" y="143236"/>
                </a:lnTo>
                <a:lnTo>
                  <a:pt x="4708324" y="86414"/>
                </a:lnTo>
                <a:lnTo>
                  <a:pt x="4738041" y="28959"/>
                </a:lnTo>
                <a:lnTo>
                  <a:pt x="4751806" y="0"/>
                </a:lnTo>
              </a:path>
            </a:pathLst>
          </a:custGeom>
          <a:ln w="57912">
            <a:solidFill>
              <a:srgbClr val="EC2179"/>
            </a:solidFill>
          </a:ln>
        </p:spPr>
        <p:txBody>
          <a:bodyPr wrap="square" lIns="0" tIns="0" rIns="0" bIns="0" rtlCol="0"/>
          <a:lstStyle/>
          <a:p>
            <a:endParaRPr lang="en-GB" dirty="0"/>
          </a:p>
        </p:txBody>
      </p:sp>
      <p:cxnSp>
        <p:nvCxnSpPr>
          <p:cNvPr id="3" name="Gerader Verbinder 2">
            <a:extLst>
              <a:ext uri="{FF2B5EF4-FFF2-40B4-BE49-F238E27FC236}">
                <a16:creationId xmlns:a16="http://schemas.microsoft.com/office/drawing/2014/main" xmlns="" id="{57387484-E062-42FB-AC7E-273B6FBB749F}"/>
              </a:ext>
            </a:extLst>
          </p:cNvPr>
          <p:cNvCxnSpPr>
            <a:cxnSpLocks/>
          </p:cNvCxnSpPr>
          <p:nvPr/>
        </p:nvCxnSpPr>
        <p:spPr>
          <a:xfrm flipV="1">
            <a:off x="9869864" y="2573518"/>
            <a:ext cx="0" cy="2851211"/>
          </a:xfrm>
          <a:prstGeom prst="line">
            <a:avLst/>
          </a:prstGeom>
          <a:ln w="25400">
            <a:solidFill>
              <a:srgbClr val="E53292"/>
            </a:solidFill>
          </a:ln>
        </p:spPr>
        <p:style>
          <a:lnRef idx="1">
            <a:schemeClr val="accent1"/>
          </a:lnRef>
          <a:fillRef idx="0">
            <a:schemeClr val="accent1"/>
          </a:fillRef>
          <a:effectRef idx="0">
            <a:schemeClr val="accent1"/>
          </a:effectRef>
          <a:fontRef idx="minor">
            <a:schemeClr val="tx1"/>
          </a:fontRef>
        </p:style>
      </p:cxnSp>
      <p:sp>
        <p:nvSpPr>
          <p:cNvPr id="9" name="Subtitle 2">
            <a:extLst>
              <a:ext uri="{FF2B5EF4-FFF2-40B4-BE49-F238E27FC236}">
                <a16:creationId xmlns:a16="http://schemas.microsoft.com/office/drawing/2014/main" xmlns="" id="{96F965B8-D26C-47FE-89AD-21579D22B6B5}"/>
              </a:ext>
            </a:extLst>
          </p:cNvPr>
          <p:cNvSpPr txBox="1">
            <a:spLocks/>
          </p:cNvSpPr>
          <p:nvPr/>
        </p:nvSpPr>
        <p:spPr>
          <a:xfrm>
            <a:off x="8609646" y="2048450"/>
            <a:ext cx="2520436" cy="473125"/>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00"/>
              </a:lnSpc>
            </a:pPr>
            <a:r>
              <a:rPr lang="en-GB" sz="1600" dirty="0" err="1">
                <a:solidFill>
                  <a:schemeClr val="tx1"/>
                </a:solidFill>
                <a:latin typeface="+mj-lt"/>
                <a:ea typeface="Open Sans Light" panose="020B0306030504020204" pitchFamily="34" charset="0"/>
                <a:cs typeface="Open Sans Light" panose="020B0306030504020204" pitchFamily="34" charset="0"/>
              </a:rPr>
              <a:t>Krise</a:t>
            </a:r>
            <a:r>
              <a:rPr lang="en-GB" sz="1600" dirty="0">
                <a:solidFill>
                  <a:schemeClr val="tx1"/>
                </a:solidFill>
                <a:latin typeface="+mj-lt"/>
                <a:ea typeface="Open Sans Light" panose="020B0306030504020204" pitchFamily="34" charset="0"/>
                <a:cs typeface="Open Sans Light" panose="020B0306030504020204" pitchFamily="34" charset="0"/>
              </a:rPr>
              <a:t> in operativen</a:t>
            </a:r>
            <a:br>
              <a:rPr lang="en-GB" sz="1600" dirty="0">
                <a:solidFill>
                  <a:schemeClr val="tx1"/>
                </a:solidFill>
                <a:latin typeface="+mj-lt"/>
                <a:ea typeface="Open Sans Light" panose="020B0306030504020204" pitchFamily="34" charset="0"/>
                <a:cs typeface="Open Sans Light" panose="020B0306030504020204" pitchFamily="34" charset="0"/>
              </a:rPr>
            </a:br>
            <a:r>
              <a:rPr lang="en-GB" sz="1600" dirty="0">
                <a:solidFill>
                  <a:schemeClr val="tx1"/>
                </a:solidFill>
                <a:latin typeface="+mj-lt"/>
                <a:ea typeface="Open Sans Light" panose="020B0306030504020204" pitchFamily="34" charset="0"/>
                <a:cs typeface="Open Sans Light" panose="020B0306030504020204" pitchFamily="34" charset="0"/>
              </a:rPr>
              <a:t> </a:t>
            </a:r>
            <a:r>
              <a:rPr lang="en-GB" sz="1600" dirty="0" err="1">
                <a:solidFill>
                  <a:schemeClr val="tx1"/>
                </a:solidFill>
                <a:latin typeface="+mj-lt"/>
                <a:ea typeface="Open Sans Light" panose="020B0306030504020204" pitchFamily="34" charset="0"/>
                <a:cs typeface="Open Sans Light" panose="020B0306030504020204" pitchFamily="34" charset="0"/>
              </a:rPr>
              <a:t>Ergebnissen</a:t>
            </a:r>
            <a:endParaRPr lang="en-GB" sz="1600" dirty="0">
              <a:solidFill>
                <a:schemeClr val="tx1"/>
              </a:solidFill>
              <a:latin typeface="+mj-lt"/>
              <a:ea typeface="Open Sans Light" panose="020B0306030504020204" pitchFamily="34" charset="0"/>
              <a:cs typeface="Open Sans Light" panose="020B0306030504020204" pitchFamily="34" charset="0"/>
            </a:endParaRPr>
          </a:p>
        </p:txBody>
      </p:sp>
      <p:sp>
        <p:nvSpPr>
          <p:cNvPr id="10" name="Subtitle 2">
            <a:extLst>
              <a:ext uri="{FF2B5EF4-FFF2-40B4-BE49-F238E27FC236}">
                <a16:creationId xmlns:a16="http://schemas.microsoft.com/office/drawing/2014/main" xmlns="" id="{5D8C215B-CDBD-4E96-828A-9D3F7691DBF4}"/>
              </a:ext>
            </a:extLst>
          </p:cNvPr>
          <p:cNvSpPr txBox="1">
            <a:spLocks/>
          </p:cNvSpPr>
          <p:nvPr/>
        </p:nvSpPr>
        <p:spPr>
          <a:xfrm>
            <a:off x="9588831" y="3429000"/>
            <a:ext cx="2520436" cy="280764"/>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500"/>
              </a:lnSpc>
            </a:pPr>
            <a:r>
              <a:rPr lang="en-GB" sz="1600" dirty="0">
                <a:solidFill>
                  <a:schemeClr val="tx1"/>
                </a:solidFill>
                <a:latin typeface="+mj-lt"/>
                <a:ea typeface="Open Sans Light" panose="020B0306030504020204" pitchFamily="34" charset="0"/>
                <a:cs typeface="Open Sans Light" panose="020B0306030504020204" pitchFamily="34" charset="0"/>
              </a:rPr>
              <a:t>Liquiditätskrise</a:t>
            </a:r>
          </a:p>
        </p:txBody>
      </p:sp>
      <p:sp>
        <p:nvSpPr>
          <p:cNvPr id="12" name="Subtitle 2">
            <a:extLst>
              <a:ext uri="{FF2B5EF4-FFF2-40B4-BE49-F238E27FC236}">
                <a16:creationId xmlns:a16="http://schemas.microsoft.com/office/drawing/2014/main" xmlns="" id="{877DAA80-B977-4532-B7AC-EC68B87E7E02}"/>
              </a:ext>
            </a:extLst>
          </p:cNvPr>
          <p:cNvSpPr txBox="1">
            <a:spLocks/>
          </p:cNvSpPr>
          <p:nvPr/>
        </p:nvSpPr>
        <p:spPr>
          <a:xfrm>
            <a:off x="3530456" y="1882750"/>
            <a:ext cx="2520436" cy="714729"/>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00"/>
              </a:lnSpc>
            </a:pPr>
            <a:r>
              <a:rPr lang="en-GB" sz="1600" dirty="0">
                <a:solidFill>
                  <a:schemeClr val="tx1"/>
                </a:solidFill>
                <a:latin typeface="+mj-lt"/>
                <a:ea typeface="Open Sans Light" panose="020B0306030504020204" pitchFamily="34" charset="0"/>
                <a:cs typeface="Open Sans Light" panose="020B0306030504020204" pitchFamily="34" charset="0"/>
              </a:rPr>
              <a:t>Objektive Erkennbarkeit </a:t>
            </a:r>
            <a:br>
              <a:rPr lang="en-GB" sz="1600" dirty="0">
                <a:solidFill>
                  <a:schemeClr val="tx1"/>
                </a:solidFill>
                <a:latin typeface="+mj-lt"/>
                <a:ea typeface="Open Sans Light" panose="020B0306030504020204" pitchFamily="34" charset="0"/>
                <a:cs typeface="Open Sans Light" panose="020B0306030504020204" pitchFamily="34" charset="0"/>
              </a:rPr>
            </a:br>
            <a:r>
              <a:rPr lang="en-GB" sz="1600" dirty="0">
                <a:solidFill>
                  <a:schemeClr val="tx1"/>
                </a:solidFill>
                <a:latin typeface="+mj-lt"/>
                <a:ea typeface="Open Sans Light" panose="020B0306030504020204" pitchFamily="34" charset="0"/>
                <a:cs typeface="Open Sans Light" panose="020B0306030504020204" pitchFamily="34" charset="0"/>
              </a:rPr>
              <a:t>der Krise (in %)</a:t>
            </a:r>
          </a:p>
          <a:p>
            <a:pPr algn="l">
              <a:lnSpc>
                <a:spcPts val="1500"/>
              </a:lnSpc>
            </a:pPr>
            <a:endParaRPr lang="en-GB" sz="1600" dirty="0">
              <a:solidFill>
                <a:schemeClr val="tx1"/>
              </a:solidFill>
              <a:latin typeface="+mj-lt"/>
              <a:ea typeface="Open Sans Light" panose="020B0306030504020204" pitchFamily="34" charset="0"/>
              <a:cs typeface="Open Sans Light" panose="020B0306030504020204" pitchFamily="34" charset="0"/>
            </a:endParaRPr>
          </a:p>
        </p:txBody>
      </p:sp>
      <p:sp>
        <p:nvSpPr>
          <p:cNvPr id="13" name="Subtitle 2">
            <a:extLst>
              <a:ext uri="{FF2B5EF4-FFF2-40B4-BE49-F238E27FC236}">
                <a16:creationId xmlns:a16="http://schemas.microsoft.com/office/drawing/2014/main" xmlns="" id="{74AAA5CF-A286-4CA9-A8FF-0FFDE72608F1}"/>
              </a:ext>
            </a:extLst>
          </p:cNvPr>
          <p:cNvSpPr txBox="1">
            <a:spLocks/>
          </p:cNvSpPr>
          <p:nvPr/>
        </p:nvSpPr>
        <p:spPr>
          <a:xfrm>
            <a:off x="11062893" y="5489403"/>
            <a:ext cx="647276" cy="280764"/>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500"/>
              </a:lnSpc>
            </a:pPr>
            <a:r>
              <a:rPr lang="en-GB" sz="1600" dirty="0">
                <a:solidFill>
                  <a:schemeClr val="tx1"/>
                </a:solidFill>
                <a:latin typeface="+mj-lt"/>
                <a:ea typeface="Open Sans Light" panose="020B0306030504020204" pitchFamily="34" charset="0"/>
                <a:cs typeface="Open Sans Light" panose="020B0306030504020204" pitchFamily="34" charset="0"/>
              </a:rPr>
              <a:t>Zeit</a:t>
            </a:r>
          </a:p>
        </p:txBody>
      </p:sp>
    </p:spTree>
    <p:extLst>
      <p:ext uri="{BB962C8B-B14F-4D97-AF65-F5344CB8AC3E}">
        <p14:creationId xmlns:p14="http://schemas.microsoft.com/office/powerpoint/2010/main" val="17444026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kt 12" hidden="1">
            <a:extLst>
              <a:ext uri="{FF2B5EF4-FFF2-40B4-BE49-F238E27FC236}">
                <a16:creationId xmlns:a16="http://schemas.microsoft.com/office/drawing/2014/main" xmlns="" id="{34B30D9B-9BAF-4C04-A97F-26C857E130A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 name="think-cell Folie" r:id="rId6" imgW="592" imgH="595" progId="TCLayout.ActiveDocument.1">
                  <p:embed/>
                </p:oleObj>
              </mc:Choice>
              <mc:Fallback>
                <p:oleObj name="think-cell Folie" r:id="rId6" imgW="592" imgH="595" progId="TCLayout.ActiveDocument.1">
                  <p:embed/>
                  <p:pic>
                    <p:nvPicPr>
                      <p:cNvPr id="13" name="Objekt 12" hidden="1">
                        <a:extLst>
                          <a:ext uri="{FF2B5EF4-FFF2-40B4-BE49-F238E27FC236}">
                            <a16:creationId xmlns:a16="http://schemas.microsoft.com/office/drawing/2014/main" xmlns="" id="{34B30D9B-9BAF-4C04-A97F-26C857E130A9}"/>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2" name="Rechteck 11" hidden="1">
            <a:extLst>
              <a:ext uri="{FF2B5EF4-FFF2-40B4-BE49-F238E27FC236}">
                <a16:creationId xmlns:a16="http://schemas.microsoft.com/office/drawing/2014/main" xmlns="" id="{AA268AB2-96A2-4139-ACEB-0611CAB491F5}"/>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GB" dirty="0">
              <a:latin typeface="Calibri Light" panose="020F0302020204030204" pitchFamily="34" charset="0"/>
              <a:ea typeface="+mj-ea"/>
              <a:cs typeface="+mj-cs"/>
              <a:sym typeface="Calibri Light" panose="020F0302020204030204" pitchFamily="34" charset="0"/>
            </a:endParaRPr>
          </a:p>
        </p:txBody>
      </p:sp>
      <p:sp>
        <p:nvSpPr>
          <p:cNvPr id="4" name="Textplatzhalter 3">
            <a:extLst>
              <a:ext uri="{FF2B5EF4-FFF2-40B4-BE49-F238E27FC236}">
                <a16:creationId xmlns:a16="http://schemas.microsoft.com/office/drawing/2014/main" xmlns="" id="{0EF5E767-19B4-484F-8E3D-D966FB58D59D}"/>
              </a:ext>
            </a:extLst>
          </p:cNvPr>
          <p:cNvSpPr>
            <a:spLocks noGrp="1"/>
          </p:cNvSpPr>
          <p:nvPr>
            <p:ph type="body" sz="quarter" idx="13"/>
          </p:nvPr>
        </p:nvSpPr>
        <p:spPr/>
        <p:txBody>
          <a:bodyPr>
            <a:normAutofit/>
          </a:bodyPr>
          <a:lstStyle/>
          <a:p>
            <a:r>
              <a:rPr lang="de-DE" noProof="0" dirty="0"/>
              <a:t>Vereinfachtes Verlaufsmodell von Krisen</a:t>
            </a:r>
          </a:p>
        </p:txBody>
      </p:sp>
      <p:cxnSp>
        <p:nvCxnSpPr>
          <p:cNvPr id="10" name="Gerade Verbindung mit Pfeil 9">
            <a:extLst>
              <a:ext uri="{FF2B5EF4-FFF2-40B4-BE49-F238E27FC236}">
                <a16:creationId xmlns:a16="http://schemas.microsoft.com/office/drawing/2014/main" xmlns="" id="{506EF95D-021E-4F1D-B632-61A17C59F5A6}"/>
              </a:ext>
            </a:extLst>
          </p:cNvPr>
          <p:cNvCxnSpPr/>
          <p:nvPr/>
        </p:nvCxnSpPr>
        <p:spPr>
          <a:xfrm flipV="1">
            <a:off x="3317583" y="2322286"/>
            <a:ext cx="0" cy="37446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Gerade Verbindung mit Pfeil 24">
            <a:extLst>
              <a:ext uri="{FF2B5EF4-FFF2-40B4-BE49-F238E27FC236}">
                <a16:creationId xmlns:a16="http://schemas.microsoft.com/office/drawing/2014/main" xmlns="" id="{552D3B64-1207-4E24-AAC9-0E1147294081}"/>
              </a:ext>
            </a:extLst>
          </p:cNvPr>
          <p:cNvCxnSpPr>
            <a:cxnSpLocks/>
          </p:cNvCxnSpPr>
          <p:nvPr/>
        </p:nvCxnSpPr>
        <p:spPr>
          <a:xfrm>
            <a:off x="3317583" y="6066971"/>
            <a:ext cx="740267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Textfeld 40">
            <a:extLst>
              <a:ext uri="{FF2B5EF4-FFF2-40B4-BE49-F238E27FC236}">
                <a16:creationId xmlns:a16="http://schemas.microsoft.com/office/drawing/2014/main" xmlns="" id="{0E3CB6FE-0FE4-4FAD-B287-2A984107C836}"/>
              </a:ext>
            </a:extLst>
          </p:cNvPr>
          <p:cNvSpPr txBox="1"/>
          <p:nvPr/>
        </p:nvSpPr>
        <p:spPr>
          <a:xfrm>
            <a:off x="5826650" y="4437610"/>
            <a:ext cx="1286442" cy="338554"/>
          </a:xfrm>
          <a:prstGeom prst="rect">
            <a:avLst/>
          </a:prstGeom>
          <a:noFill/>
        </p:spPr>
        <p:txBody>
          <a:bodyPr wrap="none" rtlCol="0">
            <a:spAutoFit/>
          </a:bodyPr>
          <a:lstStyle/>
          <a:p>
            <a:r>
              <a:rPr lang="en-GB" sz="1600" dirty="0"/>
              <a:t>Wendepunkt</a:t>
            </a:r>
          </a:p>
        </p:txBody>
      </p:sp>
      <p:sp>
        <p:nvSpPr>
          <p:cNvPr id="42" name="Textfeld 41">
            <a:extLst>
              <a:ext uri="{FF2B5EF4-FFF2-40B4-BE49-F238E27FC236}">
                <a16:creationId xmlns:a16="http://schemas.microsoft.com/office/drawing/2014/main" xmlns="" id="{05A5E161-FCB0-442B-9C70-263DFFC72841}"/>
              </a:ext>
            </a:extLst>
          </p:cNvPr>
          <p:cNvSpPr txBox="1"/>
          <p:nvPr/>
        </p:nvSpPr>
        <p:spPr>
          <a:xfrm>
            <a:off x="10354498" y="1883875"/>
            <a:ext cx="1612753" cy="830997"/>
          </a:xfrm>
          <a:prstGeom prst="rect">
            <a:avLst/>
          </a:prstGeom>
          <a:noFill/>
        </p:spPr>
        <p:txBody>
          <a:bodyPr wrap="square" rtlCol="0">
            <a:spAutoFit/>
          </a:bodyPr>
          <a:lstStyle/>
          <a:p>
            <a:r>
              <a:rPr lang="en-GB" sz="1600" dirty="0"/>
              <a:t>Ende der Krise - Weiterbestehen</a:t>
            </a:r>
          </a:p>
        </p:txBody>
      </p:sp>
      <p:sp>
        <p:nvSpPr>
          <p:cNvPr id="43" name="Textfeld 42">
            <a:extLst>
              <a:ext uri="{FF2B5EF4-FFF2-40B4-BE49-F238E27FC236}">
                <a16:creationId xmlns:a16="http://schemas.microsoft.com/office/drawing/2014/main" xmlns="" id="{3011561C-A163-4F52-AE18-1E05DC4B516B}"/>
              </a:ext>
            </a:extLst>
          </p:cNvPr>
          <p:cNvSpPr txBox="1"/>
          <p:nvPr/>
        </p:nvSpPr>
        <p:spPr>
          <a:xfrm>
            <a:off x="10047983" y="4454814"/>
            <a:ext cx="1870898" cy="1569660"/>
          </a:xfrm>
          <a:prstGeom prst="rect">
            <a:avLst/>
          </a:prstGeom>
          <a:noFill/>
        </p:spPr>
        <p:txBody>
          <a:bodyPr wrap="square" rtlCol="0">
            <a:spAutoFit/>
          </a:bodyPr>
          <a:lstStyle/>
          <a:p>
            <a:r>
              <a:rPr lang="en-GB" sz="1600" dirty="0"/>
              <a:t>Ende der Krise </a:t>
            </a:r>
            <a:br>
              <a:rPr lang="en-GB" sz="1600" dirty="0"/>
            </a:br>
            <a:r>
              <a:rPr lang="en-GB" sz="1600" dirty="0"/>
              <a:t>- Liquidation / </a:t>
            </a:r>
            <a:br>
              <a:rPr lang="en-GB" sz="1600" dirty="0"/>
            </a:br>
            <a:r>
              <a:rPr lang="en-GB" sz="1600" dirty="0"/>
              <a:t>Einstellung des </a:t>
            </a:r>
            <a:br>
              <a:rPr lang="en-GB" sz="1600" dirty="0"/>
            </a:br>
            <a:r>
              <a:rPr lang="en-GB" sz="1600" dirty="0"/>
              <a:t>Geschäftsbetriebes</a:t>
            </a:r>
          </a:p>
          <a:p>
            <a:endParaRPr lang="en-GB" sz="1600" dirty="0"/>
          </a:p>
          <a:p>
            <a:endParaRPr lang="en-GB" sz="1600" dirty="0"/>
          </a:p>
        </p:txBody>
      </p:sp>
      <p:sp>
        <p:nvSpPr>
          <p:cNvPr id="44" name="Textfeld 43">
            <a:extLst>
              <a:ext uri="{FF2B5EF4-FFF2-40B4-BE49-F238E27FC236}">
                <a16:creationId xmlns:a16="http://schemas.microsoft.com/office/drawing/2014/main" xmlns="" id="{8C346B6A-A699-480D-BFE4-EE384BD0476F}"/>
              </a:ext>
            </a:extLst>
          </p:cNvPr>
          <p:cNvSpPr txBox="1"/>
          <p:nvPr/>
        </p:nvSpPr>
        <p:spPr>
          <a:xfrm>
            <a:off x="6469871" y="5872737"/>
            <a:ext cx="649537" cy="369332"/>
          </a:xfrm>
          <a:prstGeom prst="rect">
            <a:avLst/>
          </a:prstGeom>
          <a:solidFill>
            <a:schemeClr val="bg1"/>
          </a:solidFill>
        </p:spPr>
        <p:txBody>
          <a:bodyPr wrap="none" rtlCol="0">
            <a:spAutoFit/>
          </a:bodyPr>
          <a:lstStyle/>
          <a:p>
            <a:r>
              <a:rPr lang="en-GB" dirty="0"/>
              <a:t>Zeit</a:t>
            </a:r>
          </a:p>
        </p:txBody>
      </p:sp>
      <p:sp>
        <p:nvSpPr>
          <p:cNvPr id="45" name="Textfeld 44">
            <a:extLst>
              <a:ext uri="{FF2B5EF4-FFF2-40B4-BE49-F238E27FC236}">
                <a16:creationId xmlns:a16="http://schemas.microsoft.com/office/drawing/2014/main" xmlns="" id="{19A34322-0855-42E6-865C-741538458649}"/>
              </a:ext>
            </a:extLst>
          </p:cNvPr>
          <p:cNvSpPr txBox="1"/>
          <p:nvPr/>
        </p:nvSpPr>
        <p:spPr>
          <a:xfrm rot="16200000">
            <a:off x="2346791" y="3963294"/>
            <a:ext cx="1988457" cy="646331"/>
          </a:xfrm>
          <a:prstGeom prst="rect">
            <a:avLst/>
          </a:prstGeom>
          <a:solidFill>
            <a:schemeClr val="bg1"/>
          </a:solidFill>
        </p:spPr>
        <p:txBody>
          <a:bodyPr wrap="square" rtlCol="0">
            <a:spAutoFit/>
          </a:bodyPr>
          <a:lstStyle/>
          <a:p>
            <a:pPr algn="ctr"/>
            <a:r>
              <a:rPr lang="en-GB" dirty="0" err="1"/>
              <a:t>Überlebens-wahrscheinlichkeit</a:t>
            </a:r>
            <a:endParaRPr lang="en-GB" dirty="0"/>
          </a:p>
        </p:txBody>
      </p:sp>
      <p:sp>
        <p:nvSpPr>
          <p:cNvPr id="46" name="Textfeld 45">
            <a:extLst>
              <a:ext uri="{FF2B5EF4-FFF2-40B4-BE49-F238E27FC236}">
                <a16:creationId xmlns:a16="http://schemas.microsoft.com/office/drawing/2014/main" xmlns="" id="{4326C7F9-DF41-4829-AEA9-4DDBE594A8AD}"/>
              </a:ext>
            </a:extLst>
          </p:cNvPr>
          <p:cNvSpPr txBox="1"/>
          <p:nvPr/>
        </p:nvSpPr>
        <p:spPr>
          <a:xfrm>
            <a:off x="3375304" y="1975025"/>
            <a:ext cx="2359941" cy="338554"/>
          </a:xfrm>
          <a:prstGeom prst="rect">
            <a:avLst/>
          </a:prstGeom>
          <a:noFill/>
        </p:spPr>
        <p:txBody>
          <a:bodyPr wrap="none" rtlCol="0">
            <a:spAutoFit/>
          </a:bodyPr>
          <a:lstStyle/>
          <a:p>
            <a:r>
              <a:rPr lang="en-GB" sz="1600" dirty="0"/>
              <a:t>Der Beginn der Krise</a:t>
            </a:r>
          </a:p>
        </p:txBody>
      </p:sp>
      <p:sp>
        <p:nvSpPr>
          <p:cNvPr id="49" name="Textfeld 48">
            <a:extLst>
              <a:ext uri="{FF2B5EF4-FFF2-40B4-BE49-F238E27FC236}">
                <a16:creationId xmlns:a16="http://schemas.microsoft.com/office/drawing/2014/main" xmlns="" id="{12BB4650-3C33-4872-BC14-357FB742361F}"/>
              </a:ext>
            </a:extLst>
          </p:cNvPr>
          <p:cNvSpPr txBox="1"/>
          <p:nvPr/>
        </p:nvSpPr>
        <p:spPr>
          <a:xfrm>
            <a:off x="7142883" y="5095016"/>
            <a:ext cx="1262974" cy="584775"/>
          </a:xfrm>
          <a:prstGeom prst="rect">
            <a:avLst/>
          </a:prstGeom>
          <a:noFill/>
        </p:spPr>
        <p:txBody>
          <a:bodyPr wrap="none" rtlCol="0">
            <a:spAutoFit/>
          </a:bodyPr>
          <a:lstStyle/>
          <a:p>
            <a:r>
              <a:rPr lang="en-GB" sz="1600" dirty="0" err="1">
                <a:solidFill>
                  <a:schemeClr val="bg2">
                    <a:lumMod val="25000"/>
                  </a:schemeClr>
                </a:solidFill>
              </a:rPr>
              <a:t>Potenzieller</a:t>
            </a:r>
            <a:r>
              <a:rPr lang="en-GB" sz="1600" dirty="0">
                <a:solidFill>
                  <a:schemeClr val="bg2">
                    <a:lumMod val="25000"/>
                  </a:schemeClr>
                </a:solidFill>
              </a:rPr>
              <a:t> </a:t>
            </a:r>
            <a:br>
              <a:rPr lang="en-GB" sz="1600" dirty="0">
                <a:solidFill>
                  <a:schemeClr val="bg2">
                    <a:lumMod val="25000"/>
                  </a:schemeClr>
                </a:solidFill>
              </a:rPr>
            </a:br>
            <a:r>
              <a:rPr lang="en-GB" sz="1600" dirty="0">
                <a:solidFill>
                  <a:schemeClr val="bg2">
                    <a:lumMod val="25000"/>
                  </a:schemeClr>
                </a:solidFill>
              </a:rPr>
              <a:t>Wendepunkt</a:t>
            </a:r>
          </a:p>
        </p:txBody>
      </p:sp>
      <p:sp>
        <p:nvSpPr>
          <p:cNvPr id="50" name="Textfeld 49">
            <a:extLst>
              <a:ext uri="{FF2B5EF4-FFF2-40B4-BE49-F238E27FC236}">
                <a16:creationId xmlns:a16="http://schemas.microsoft.com/office/drawing/2014/main" xmlns="" id="{4ED3EAED-1E41-40B0-9B27-E1013F91DFE0}"/>
              </a:ext>
            </a:extLst>
          </p:cNvPr>
          <p:cNvSpPr txBox="1"/>
          <p:nvPr/>
        </p:nvSpPr>
        <p:spPr>
          <a:xfrm>
            <a:off x="8096950" y="2845645"/>
            <a:ext cx="2118209" cy="584775"/>
          </a:xfrm>
          <a:prstGeom prst="rect">
            <a:avLst/>
          </a:prstGeom>
          <a:noFill/>
        </p:spPr>
        <p:txBody>
          <a:bodyPr wrap="none" rtlCol="0">
            <a:spAutoFit/>
          </a:bodyPr>
          <a:lstStyle/>
          <a:p>
            <a:r>
              <a:rPr lang="en-GB" sz="1600" dirty="0"/>
              <a:t>Durchführung von </a:t>
            </a:r>
            <a:br>
              <a:rPr lang="en-GB" sz="1600" dirty="0"/>
            </a:br>
            <a:r>
              <a:rPr lang="en-GB" sz="1600" dirty="0"/>
              <a:t>Restrukturierungsmaßnahmen</a:t>
            </a:r>
          </a:p>
        </p:txBody>
      </p:sp>
      <p:grpSp>
        <p:nvGrpSpPr>
          <p:cNvPr id="3" name="Gruppieren 2">
            <a:extLst>
              <a:ext uri="{FF2B5EF4-FFF2-40B4-BE49-F238E27FC236}">
                <a16:creationId xmlns:a16="http://schemas.microsoft.com/office/drawing/2014/main" xmlns="" id="{AB8A9D7F-DD58-45BD-9836-FB10A44BB6B9}"/>
              </a:ext>
            </a:extLst>
          </p:cNvPr>
          <p:cNvGrpSpPr/>
          <p:nvPr/>
        </p:nvGrpSpPr>
        <p:grpSpPr>
          <a:xfrm>
            <a:off x="3492136" y="2025872"/>
            <a:ext cx="6583684" cy="3895957"/>
            <a:chOff x="2258429" y="2025872"/>
            <a:chExt cx="7808686" cy="3895957"/>
          </a:xfrm>
        </p:grpSpPr>
        <p:sp>
          <p:nvSpPr>
            <p:cNvPr id="35" name="Freihandform: Form 34">
              <a:extLst>
                <a:ext uri="{FF2B5EF4-FFF2-40B4-BE49-F238E27FC236}">
                  <a16:creationId xmlns:a16="http://schemas.microsoft.com/office/drawing/2014/main" xmlns="" id="{F1530BF6-5D6E-4304-8EDF-D7174E8490E7}"/>
                </a:ext>
              </a:extLst>
            </p:cNvPr>
            <p:cNvSpPr/>
            <p:nvPr/>
          </p:nvSpPr>
          <p:spPr>
            <a:xfrm>
              <a:off x="2258429" y="2351314"/>
              <a:ext cx="7808685" cy="3570515"/>
            </a:xfrm>
            <a:custGeom>
              <a:avLst/>
              <a:gdLst>
                <a:gd name="connsiteX0" fmla="*/ 0 w 7808685"/>
                <a:gd name="connsiteY0" fmla="*/ 0 h 3570515"/>
                <a:gd name="connsiteX1" fmla="*/ 1074057 w 7808685"/>
                <a:gd name="connsiteY1" fmla="*/ 290286 h 3570515"/>
                <a:gd name="connsiteX2" fmla="*/ 2191657 w 7808685"/>
                <a:gd name="connsiteY2" fmla="*/ 1567543 h 3570515"/>
                <a:gd name="connsiteX3" fmla="*/ 3280228 w 7808685"/>
                <a:gd name="connsiteY3" fmla="*/ 1944915 h 3570515"/>
                <a:gd name="connsiteX4" fmla="*/ 4383314 w 7808685"/>
                <a:gd name="connsiteY4" fmla="*/ 1988457 h 3570515"/>
                <a:gd name="connsiteX5" fmla="*/ 5617028 w 7808685"/>
                <a:gd name="connsiteY5" fmla="*/ 2656115 h 3570515"/>
                <a:gd name="connsiteX6" fmla="*/ 6589485 w 7808685"/>
                <a:gd name="connsiteY6" fmla="*/ 3338286 h 3570515"/>
                <a:gd name="connsiteX7" fmla="*/ 7808685 w 7808685"/>
                <a:gd name="connsiteY7" fmla="*/ 3570515 h 3570515"/>
                <a:gd name="connsiteX8" fmla="*/ 7808685 w 7808685"/>
                <a:gd name="connsiteY8" fmla="*/ 3570515 h 357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08685" h="3570515">
                  <a:moveTo>
                    <a:pt x="0" y="0"/>
                  </a:moveTo>
                  <a:cubicBezTo>
                    <a:pt x="354390" y="14514"/>
                    <a:pt x="708781" y="29029"/>
                    <a:pt x="1074057" y="290286"/>
                  </a:cubicBezTo>
                  <a:cubicBezTo>
                    <a:pt x="1439333" y="551543"/>
                    <a:pt x="1823962" y="1291771"/>
                    <a:pt x="2191657" y="1567543"/>
                  </a:cubicBezTo>
                  <a:cubicBezTo>
                    <a:pt x="2559352" y="1843315"/>
                    <a:pt x="2914952" y="1874763"/>
                    <a:pt x="3280228" y="1944915"/>
                  </a:cubicBezTo>
                  <a:cubicBezTo>
                    <a:pt x="3645504" y="2015067"/>
                    <a:pt x="3993847" y="1869924"/>
                    <a:pt x="4383314" y="1988457"/>
                  </a:cubicBezTo>
                  <a:cubicBezTo>
                    <a:pt x="4772781" y="2106990"/>
                    <a:pt x="5249333" y="2431144"/>
                    <a:pt x="5617028" y="2656115"/>
                  </a:cubicBezTo>
                  <a:cubicBezTo>
                    <a:pt x="5984723" y="2881086"/>
                    <a:pt x="6224209" y="3185886"/>
                    <a:pt x="6589485" y="3338286"/>
                  </a:cubicBezTo>
                  <a:cubicBezTo>
                    <a:pt x="6954761" y="3490686"/>
                    <a:pt x="7808685" y="3570515"/>
                    <a:pt x="7808685" y="3570515"/>
                  </a:cubicBezTo>
                  <a:lnTo>
                    <a:pt x="7808685" y="3570515"/>
                  </a:lnTo>
                </a:path>
              </a:pathLst>
            </a:custGeom>
            <a:noFill/>
            <a:ln>
              <a:gradFill>
                <a:gsLst>
                  <a:gs pos="0">
                    <a:srgbClr val="5AA2AE"/>
                  </a:gs>
                  <a:gs pos="54000">
                    <a:srgbClr val="668AAA"/>
                  </a:gs>
                  <a:gs pos="100000">
                    <a:srgbClr val="9D90A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Freihandform: Form 38">
              <a:extLst>
                <a:ext uri="{FF2B5EF4-FFF2-40B4-BE49-F238E27FC236}">
                  <a16:creationId xmlns:a16="http://schemas.microsoft.com/office/drawing/2014/main" xmlns="" id="{610AFE7E-ACBE-4833-9811-912A11E3FBD4}"/>
                </a:ext>
              </a:extLst>
            </p:cNvPr>
            <p:cNvSpPr/>
            <p:nvPr/>
          </p:nvSpPr>
          <p:spPr>
            <a:xfrm>
              <a:off x="5738561" y="2365833"/>
              <a:ext cx="4295537" cy="1988457"/>
            </a:xfrm>
            <a:custGeom>
              <a:avLst/>
              <a:gdLst>
                <a:gd name="connsiteX0" fmla="*/ 0 w 4746171"/>
                <a:gd name="connsiteY0" fmla="*/ 1988457 h 1988457"/>
                <a:gd name="connsiteX1" fmla="*/ 1161143 w 4746171"/>
                <a:gd name="connsiteY1" fmla="*/ 1538514 h 1988457"/>
                <a:gd name="connsiteX2" fmla="*/ 2119085 w 4746171"/>
                <a:gd name="connsiteY2" fmla="*/ 493486 h 1988457"/>
                <a:gd name="connsiteX3" fmla="*/ 4746171 w 4746171"/>
                <a:gd name="connsiteY3" fmla="*/ 0 h 1988457"/>
                <a:gd name="connsiteX4" fmla="*/ 4746171 w 4746171"/>
                <a:gd name="connsiteY4" fmla="*/ 0 h 1988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6171" h="1988457">
                  <a:moveTo>
                    <a:pt x="0" y="1988457"/>
                  </a:moveTo>
                  <a:cubicBezTo>
                    <a:pt x="403981" y="1888066"/>
                    <a:pt x="807962" y="1787676"/>
                    <a:pt x="1161143" y="1538514"/>
                  </a:cubicBezTo>
                  <a:cubicBezTo>
                    <a:pt x="1514324" y="1289352"/>
                    <a:pt x="1521580" y="749905"/>
                    <a:pt x="2119085" y="493486"/>
                  </a:cubicBezTo>
                  <a:cubicBezTo>
                    <a:pt x="2716590" y="237067"/>
                    <a:pt x="4746171" y="0"/>
                    <a:pt x="4746171" y="0"/>
                  </a:cubicBezTo>
                  <a:lnTo>
                    <a:pt x="4746171" y="0"/>
                  </a:lnTo>
                </a:path>
              </a:pathLst>
            </a:custGeom>
            <a:noFill/>
            <a:ln>
              <a:solidFill>
                <a:srgbClr val="BBC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Freihandform: Form 47">
              <a:extLst>
                <a:ext uri="{FF2B5EF4-FFF2-40B4-BE49-F238E27FC236}">
                  <a16:creationId xmlns:a16="http://schemas.microsoft.com/office/drawing/2014/main" xmlns="" id="{70E8D61D-2F91-4512-B2FC-269B632793BF}"/>
                </a:ext>
              </a:extLst>
            </p:cNvPr>
            <p:cNvSpPr/>
            <p:nvPr/>
          </p:nvSpPr>
          <p:spPr>
            <a:xfrm>
              <a:off x="7788373" y="3657600"/>
              <a:ext cx="2278742" cy="1291771"/>
            </a:xfrm>
            <a:custGeom>
              <a:avLst/>
              <a:gdLst>
                <a:gd name="connsiteX0" fmla="*/ 0 w 2394857"/>
                <a:gd name="connsiteY0" fmla="*/ 1291771 h 1291771"/>
                <a:gd name="connsiteX1" fmla="*/ 870857 w 2394857"/>
                <a:gd name="connsiteY1" fmla="*/ 1132114 h 1291771"/>
                <a:gd name="connsiteX2" fmla="*/ 1538514 w 2394857"/>
                <a:gd name="connsiteY2" fmla="*/ 478971 h 1291771"/>
                <a:gd name="connsiteX3" fmla="*/ 1915885 w 2394857"/>
                <a:gd name="connsiteY3" fmla="*/ 145143 h 1291771"/>
                <a:gd name="connsiteX4" fmla="*/ 2394857 w 2394857"/>
                <a:gd name="connsiteY4" fmla="*/ 0 h 1291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4857" h="1291771">
                  <a:moveTo>
                    <a:pt x="0" y="1291771"/>
                  </a:moveTo>
                  <a:cubicBezTo>
                    <a:pt x="307219" y="1279676"/>
                    <a:pt x="614438" y="1267581"/>
                    <a:pt x="870857" y="1132114"/>
                  </a:cubicBezTo>
                  <a:cubicBezTo>
                    <a:pt x="1127276" y="996647"/>
                    <a:pt x="1364343" y="643466"/>
                    <a:pt x="1538514" y="478971"/>
                  </a:cubicBezTo>
                  <a:cubicBezTo>
                    <a:pt x="1712685" y="314476"/>
                    <a:pt x="1773161" y="224971"/>
                    <a:pt x="1915885" y="145143"/>
                  </a:cubicBezTo>
                  <a:cubicBezTo>
                    <a:pt x="2058609" y="65315"/>
                    <a:pt x="2226733" y="32657"/>
                    <a:pt x="2394857" y="0"/>
                  </a:cubicBezTo>
                </a:path>
              </a:pathLst>
            </a:custGeom>
            <a:noFill/>
            <a:ln>
              <a:solidFill>
                <a:srgbClr val="BBC64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 name="Freihandform: Form 50">
              <a:extLst>
                <a:ext uri="{FF2B5EF4-FFF2-40B4-BE49-F238E27FC236}">
                  <a16:creationId xmlns:a16="http://schemas.microsoft.com/office/drawing/2014/main" xmlns="" id="{AD5CF80E-DC49-47AB-9B2B-C5CC239A518C}"/>
                </a:ext>
              </a:extLst>
            </p:cNvPr>
            <p:cNvSpPr/>
            <p:nvPr/>
          </p:nvSpPr>
          <p:spPr>
            <a:xfrm>
              <a:off x="3889569" y="2025872"/>
              <a:ext cx="2394857" cy="1291771"/>
            </a:xfrm>
            <a:custGeom>
              <a:avLst/>
              <a:gdLst>
                <a:gd name="connsiteX0" fmla="*/ 0 w 2394857"/>
                <a:gd name="connsiteY0" fmla="*/ 1291771 h 1291771"/>
                <a:gd name="connsiteX1" fmla="*/ 870857 w 2394857"/>
                <a:gd name="connsiteY1" fmla="*/ 1132114 h 1291771"/>
                <a:gd name="connsiteX2" fmla="*/ 1538514 w 2394857"/>
                <a:gd name="connsiteY2" fmla="*/ 478971 h 1291771"/>
                <a:gd name="connsiteX3" fmla="*/ 1915885 w 2394857"/>
                <a:gd name="connsiteY3" fmla="*/ 145143 h 1291771"/>
                <a:gd name="connsiteX4" fmla="*/ 2394857 w 2394857"/>
                <a:gd name="connsiteY4" fmla="*/ 0 h 1291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4857" h="1291771">
                  <a:moveTo>
                    <a:pt x="0" y="1291771"/>
                  </a:moveTo>
                  <a:cubicBezTo>
                    <a:pt x="307219" y="1279676"/>
                    <a:pt x="614438" y="1267581"/>
                    <a:pt x="870857" y="1132114"/>
                  </a:cubicBezTo>
                  <a:cubicBezTo>
                    <a:pt x="1127276" y="996647"/>
                    <a:pt x="1364343" y="643466"/>
                    <a:pt x="1538514" y="478971"/>
                  </a:cubicBezTo>
                  <a:cubicBezTo>
                    <a:pt x="1712685" y="314476"/>
                    <a:pt x="1773161" y="224971"/>
                    <a:pt x="1915885" y="145143"/>
                  </a:cubicBezTo>
                  <a:cubicBezTo>
                    <a:pt x="2058609" y="65315"/>
                    <a:pt x="2226733" y="32657"/>
                    <a:pt x="2394857" y="0"/>
                  </a:cubicBezTo>
                </a:path>
              </a:pathLst>
            </a:custGeom>
            <a:noFill/>
            <a:ln>
              <a:solidFill>
                <a:srgbClr val="BBC64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52" name="Ellipse 51">
            <a:extLst>
              <a:ext uri="{FF2B5EF4-FFF2-40B4-BE49-F238E27FC236}">
                <a16:creationId xmlns:a16="http://schemas.microsoft.com/office/drawing/2014/main" xmlns="" id="{56197A8A-386F-4884-9B7D-196F678C2DC2}"/>
              </a:ext>
            </a:extLst>
          </p:cNvPr>
          <p:cNvSpPr/>
          <p:nvPr/>
        </p:nvSpPr>
        <p:spPr>
          <a:xfrm>
            <a:off x="4753889" y="3184023"/>
            <a:ext cx="290286" cy="278763"/>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Textfeld 52">
            <a:extLst>
              <a:ext uri="{FF2B5EF4-FFF2-40B4-BE49-F238E27FC236}">
                <a16:creationId xmlns:a16="http://schemas.microsoft.com/office/drawing/2014/main" xmlns="" id="{2FD9A037-E0EC-4800-8CC4-B7CAA49EFADD}"/>
              </a:ext>
            </a:extLst>
          </p:cNvPr>
          <p:cNvSpPr txBox="1"/>
          <p:nvPr/>
        </p:nvSpPr>
        <p:spPr>
          <a:xfrm>
            <a:off x="3769787" y="3489089"/>
            <a:ext cx="1274388" cy="584775"/>
          </a:xfrm>
          <a:prstGeom prst="rect">
            <a:avLst/>
          </a:prstGeom>
          <a:noFill/>
        </p:spPr>
        <p:txBody>
          <a:bodyPr wrap="none" rtlCol="0">
            <a:spAutoFit/>
          </a:bodyPr>
          <a:lstStyle/>
          <a:p>
            <a:r>
              <a:rPr lang="en-GB" sz="1600" dirty="0" err="1">
                <a:solidFill>
                  <a:schemeClr val="bg2">
                    <a:lumMod val="25000"/>
                  </a:schemeClr>
                </a:solidFill>
              </a:rPr>
              <a:t>Potenzieller</a:t>
            </a:r>
            <a:r>
              <a:rPr lang="en-GB" sz="1600" dirty="0">
                <a:solidFill>
                  <a:schemeClr val="bg2">
                    <a:lumMod val="25000"/>
                  </a:schemeClr>
                </a:solidFill>
              </a:rPr>
              <a:t> </a:t>
            </a:r>
            <a:br>
              <a:rPr lang="en-GB" sz="1600" dirty="0">
                <a:solidFill>
                  <a:schemeClr val="bg2">
                    <a:lumMod val="25000"/>
                  </a:schemeClr>
                </a:solidFill>
              </a:rPr>
            </a:br>
            <a:r>
              <a:rPr lang="en-GB" sz="1600" dirty="0">
                <a:solidFill>
                  <a:schemeClr val="bg2">
                    <a:lumMod val="25000"/>
                  </a:schemeClr>
                </a:solidFill>
              </a:rPr>
              <a:t>Wendepunkt</a:t>
            </a:r>
          </a:p>
        </p:txBody>
      </p:sp>
      <p:sp>
        <p:nvSpPr>
          <p:cNvPr id="40" name="Ellipse 39">
            <a:extLst>
              <a:ext uri="{FF2B5EF4-FFF2-40B4-BE49-F238E27FC236}">
                <a16:creationId xmlns:a16="http://schemas.microsoft.com/office/drawing/2014/main" xmlns="" id="{51362DE5-3215-443C-BF53-7A70E370B94D}"/>
              </a:ext>
            </a:extLst>
          </p:cNvPr>
          <p:cNvSpPr/>
          <p:nvPr/>
        </p:nvSpPr>
        <p:spPr>
          <a:xfrm>
            <a:off x="6289747" y="4165189"/>
            <a:ext cx="290286" cy="278763"/>
          </a:xfrm>
          <a:prstGeom prst="ellipse">
            <a:avLst/>
          </a:prstGeom>
          <a:solidFill>
            <a:srgbClr val="BBC646"/>
          </a:solidFill>
          <a:ln>
            <a:solidFill>
              <a:srgbClr val="BBC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Ellipse 46">
            <a:extLst>
              <a:ext uri="{FF2B5EF4-FFF2-40B4-BE49-F238E27FC236}">
                <a16:creationId xmlns:a16="http://schemas.microsoft.com/office/drawing/2014/main" xmlns="" id="{1951E167-05EF-42B4-A10A-A860CD9A2A26}"/>
              </a:ext>
            </a:extLst>
          </p:cNvPr>
          <p:cNvSpPr/>
          <p:nvPr/>
        </p:nvSpPr>
        <p:spPr>
          <a:xfrm>
            <a:off x="8009417" y="4815751"/>
            <a:ext cx="290286" cy="278763"/>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Subtitle 2">
            <a:extLst>
              <a:ext uri="{FF2B5EF4-FFF2-40B4-BE49-F238E27FC236}">
                <a16:creationId xmlns:a16="http://schemas.microsoft.com/office/drawing/2014/main" xmlns="" id="{73F19325-1EDB-46F3-A475-347F26A8D06E}"/>
              </a:ext>
            </a:extLst>
          </p:cNvPr>
          <p:cNvSpPr txBox="1">
            <a:spLocks/>
          </p:cNvSpPr>
          <p:nvPr/>
        </p:nvSpPr>
        <p:spPr>
          <a:xfrm>
            <a:off x="191631" y="2423408"/>
            <a:ext cx="2845965" cy="3406364"/>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dirty="0">
                <a:solidFill>
                  <a:schemeClr val="tx1"/>
                </a:solidFill>
                <a:latin typeface="+mj-lt"/>
                <a:ea typeface="Open Sans Light" panose="020B0306030504020204" pitchFamily="34" charset="0"/>
                <a:cs typeface="Open Sans Light" panose="020B0306030504020204" pitchFamily="34" charset="0"/>
              </a:rPr>
              <a:t>Unternehmenskrisen verlaufen oft in Wellen. Dazwischen gibt es oft trügerische Phasen der Entspannung, die dem Management vorgaukeln, die Krise sei überwunden.</a:t>
            </a:r>
          </a:p>
        </p:txBody>
      </p:sp>
    </p:spTree>
    <p:extLst>
      <p:ext uri="{BB962C8B-B14F-4D97-AF65-F5344CB8AC3E}">
        <p14:creationId xmlns:p14="http://schemas.microsoft.com/office/powerpoint/2010/main" val="27514100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kt 12" hidden="1">
            <a:extLst>
              <a:ext uri="{FF2B5EF4-FFF2-40B4-BE49-F238E27FC236}">
                <a16:creationId xmlns:a16="http://schemas.microsoft.com/office/drawing/2014/main" xmlns="" id="{34B30D9B-9BAF-4C04-A97F-26C857E130A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0" name="think-cell Folie" r:id="rId6" imgW="592" imgH="595" progId="TCLayout.ActiveDocument.1">
                  <p:embed/>
                </p:oleObj>
              </mc:Choice>
              <mc:Fallback>
                <p:oleObj name="think-cell Folie" r:id="rId6" imgW="592" imgH="595" progId="TCLayout.ActiveDocument.1">
                  <p:embed/>
                  <p:pic>
                    <p:nvPicPr>
                      <p:cNvPr id="13" name="Objekt 12" hidden="1">
                        <a:extLst>
                          <a:ext uri="{FF2B5EF4-FFF2-40B4-BE49-F238E27FC236}">
                            <a16:creationId xmlns:a16="http://schemas.microsoft.com/office/drawing/2014/main" xmlns="" id="{34B30D9B-9BAF-4C04-A97F-26C857E130A9}"/>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2" name="Rechteck 11" hidden="1">
            <a:extLst>
              <a:ext uri="{FF2B5EF4-FFF2-40B4-BE49-F238E27FC236}">
                <a16:creationId xmlns:a16="http://schemas.microsoft.com/office/drawing/2014/main" xmlns="" id="{AA268AB2-96A2-4139-ACEB-0611CAB491F5}"/>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GB" dirty="0">
              <a:latin typeface="Calibri Light" panose="020F0302020204030204" pitchFamily="34" charset="0"/>
              <a:ea typeface="+mj-ea"/>
              <a:cs typeface="+mj-cs"/>
              <a:sym typeface="Calibri Light" panose="020F0302020204030204" pitchFamily="34" charset="0"/>
            </a:endParaRPr>
          </a:p>
        </p:txBody>
      </p:sp>
      <p:sp>
        <p:nvSpPr>
          <p:cNvPr id="5" name="Freihandform: Form 4">
            <a:extLst>
              <a:ext uri="{FF2B5EF4-FFF2-40B4-BE49-F238E27FC236}">
                <a16:creationId xmlns:a16="http://schemas.microsoft.com/office/drawing/2014/main" xmlns="" id="{E1EC4A4C-71D2-470B-A720-47A1704FA9B0}"/>
              </a:ext>
            </a:extLst>
          </p:cNvPr>
          <p:cNvSpPr/>
          <p:nvPr/>
        </p:nvSpPr>
        <p:spPr>
          <a:xfrm>
            <a:off x="3065417" y="1986281"/>
            <a:ext cx="8316686" cy="3582458"/>
          </a:xfrm>
          <a:custGeom>
            <a:avLst/>
            <a:gdLst>
              <a:gd name="connsiteX0" fmla="*/ 0 w 7916092"/>
              <a:gd name="connsiteY0" fmla="*/ 3236 h 3582458"/>
              <a:gd name="connsiteX1" fmla="*/ 1010194 w 7916092"/>
              <a:gd name="connsiteY1" fmla="*/ 38070 h 3582458"/>
              <a:gd name="connsiteX2" fmla="*/ 2403566 w 7916092"/>
              <a:gd name="connsiteY2" fmla="*/ 273201 h 3582458"/>
              <a:gd name="connsiteX3" fmla="*/ 3500846 w 7916092"/>
              <a:gd name="connsiteY3" fmla="*/ 595418 h 3582458"/>
              <a:gd name="connsiteX4" fmla="*/ 4781006 w 7916092"/>
              <a:gd name="connsiteY4" fmla="*/ 1083098 h 3582458"/>
              <a:gd name="connsiteX5" fmla="*/ 6165669 w 7916092"/>
              <a:gd name="connsiteY5" fmla="*/ 1901704 h 3582458"/>
              <a:gd name="connsiteX6" fmla="*/ 7916092 w 7916092"/>
              <a:gd name="connsiteY6" fmla="*/ 3582458 h 358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6092" h="3582458">
                <a:moveTo>
                  <a:pt x="0" y="3236"/>
                </a:moveTo>
                <a:cubicBezTo>
                  <a:pt x="304800" y="-1844"/>
                  <a:pt x="609600" y="-6924"/>
                  <a:pt x="1010194" y="38070"/>
                </a:cubicBezTo>
                <a:cubicBezTo>
                  <a:pt x="1410788" y="83064"/>
                  <a:pt x="1988457" y="180310"/>
                  <a:pt x="2403566" y="273201"/>
                </a:cubicBezTo>
                <a:cubicBezTo>
                  <a:pt x="2818675" y="366092"/>
                  <a:pt x="3104606" y="460435"/>
                  <a:pt x="3500846" y="595418"/>
                </a:cubicBezTo>
                <a:cubicBezTo>
                  <a:pt x="3897086" y="730401"/>
                  <a:pt x="4336869" y="865384"/>
                  <a:pt x="4781006" y="1083098"/>
                </a:cubicBezTo>
                <a:cubicBezTo>
                  <a:pt x="5225143" y="1300812"/>
                  <a:pt x="5643155" y="1485144"/>
                  <a:pt x="6165669" y="1901704"/>
                </a:cubicBezTo>
                <a:cubicBezTo>
                  <a:pt x="6688183" y="2318264"/>
                  <a:pt x="7302137" y="2950361"/>
                  <a:pt x="7916092" y="3582458"/>
                </a:cubicBezTo>
              </a:path>
            </a:pathLst>
          </a:custGeom>
          <a:noFill/>
          <a:ln w="38100">
            <a:solidFill>
              <a:srgbClr val="EC21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platzhalter 3">
            <a:extLst>
              <a:ext uri="{FF2B5EF4-FFF2-40B4-BE49-F238E27FC236}">
                <a16:creationId xmlns:a16="http://schemas.microsoft.com/office/drawing/2014/main" xmlns="" id="{0EF5E767-19B4-484F-8E3D-D966FB58D59D}"/>
              </a:ext>
            </a:extLst>
          </p:cNvPr>
          <p:cNvSpPr>
            <a:spLocks noGrp="1"/>
          </p:cNvSpPr>
          <p:nvPr>
            <p:ph type="body" sz="quarter" idx="13"/>
          </p:nvPr>
        </p:nvSpPr>
        <p:spPr/>
        <p:txBody>
          <a:bodyPr>
            <a:normAutofit/>
          </a:bodyPr>
          <a:lstStyle/>
          <a:p>
            <a:r>
              <a:rPr lang="de-DE" noProof="0" dirty="0"/>
              <a:t>Der typische Verlauf einer Krise</a:t>
            </a:r>
          </a:p>
        </p:txBody>
      </p:sp>
      <p:sp>
        <p:nvSpPr>
          <p:cNvPr id="27" name="Subtitle 2">
            <a:extLst>
              <a:ext uri="{FF2B5EF4-FFF2-40B4-BE49-F238E27FC236}">
                <a16:creationId xmlns:a16="http://schemas.microsoft.com/office/drawing/2014/main" xmlns="" id="{73F19325-1EDB-46F3-A475-347F26A8D06E}"/>
              </a:ext>
            </a:extLst>
          </p:cNvPr>
          <p:cNvSpPr txBox="1">
            <a:spLocks/>
          </p:cNvSpPr>
          <p:nvPr/>
        </p:nvSpPr>
        <p:spPr>
          <a:xfrm>
            <a:off x="-4581" y="1794032"/>
            <a:ext cx="2820605" cy="4822136"/>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000" dirty="0">
                <a:solidFill>
                  <a:schemeClr val="tx1"/>
                </a:solidFill>
                <a:latin typeface="+mj-lt"/>
                <a:ea typeface="Open Sans Light" panose="020B0306030504020204" pitchFamily="34" charset="0"/>
                <a:cs typeface="Open Sans Light" panose="020B0306030504020204" pitchFamily="34" charset="0"/>
              </a:rPr>
              <a:t>Unternehmenskrisen folgen meist </a:t>
            </a:r>
            <a:r>
              <a:rPr lang="en-GB" sz="2000" dirty="0" err="1">
                <a:solidFill>
                  <a:schemeClr val="tx1"/>
                </a:solidFill>
                <a:latin typeface="+mj-lt"/>
                <a:ea typeface="Open Sans Light" panose="020B0306030504020204" pitchFamily="34" charset="0"/>
                <a:cs typeface="Open Sans Light" panose="020B0306030504020204" pitchFamily="34" charset="0"/>
              </a:rPr>
              <a:t>einem</a:t>
            </a:r>
            <a:r>
              <a:rPr lang="en-GB" sz="2000" dirty="0">
                <a:solidFill>
                  <a:schemeClr val="tx1"/>
                </a:solidFill>
                <a:latin typeface="+mj-lt"/>
                <a:ea typeface="Open Sans Light" panose="020B0306030504020204" pitchFamily="34" charset="0"/>
                <a:cs typeface="Open Sans Light" panose="020B0306030504020204" pitchFamily="34" charset="0"/>
              </a:rPr>
              <a:t> </a:t>
            </a:r>
            <a:r>
              <a:rPr lang="en-GB" sz="2000" dirty="0" err="1">
                <a:solidFill>
                  <a:schemeClr val="tx1"/>
                </a:solidFill>
                <a:latin typeface="+mj-lt"/>
                <a:ea typeface="Open Sans Light" panose="020B0306030504020204" pitchFamily="34" charset="0"/>
                <a:cs typeface="Open Sans Light" panose="020B0306030504020204" pitchFamily="34" charset="0"/>
              </a:rPr>
              <a:t>typischen</a:t>
            </a:r>
            <a:r>
              <a:rPr lang="en-GB" sz="2000" dirty="0">
                <a:solidFill>
                  <a:schemeClr val="tx1"/>
                </a:solidFill>
                <a:latin typeface="+mj-lt"/>
                <a:ea typeface="Open Sans Light" panose="020B0306030504020204" pitchFamily="34" charset="0"/>
                <a:cs typeface="Open Sans Light" panose="020B0306030504020204" pitchFamily="34" charset="0"/>
              </a:rPr>
              <a:t> </a:t>
            </a:r>
            <a:r>
              <a:rPr lang="en-GB" sz="2000" dirty="0" err="1">
                <a:solidFill>
                  <a:schemeClr val="tx1"/>
                </a:solidFill>
                <a:latin typeface="+mj-lt"/>
                <a:ea typeface="Open Sans Light" panose="020B0306030504020204" pitchFamily="34" charset="0"/>
                <a:cs typeface="Open Sans Light" panose="020B0306030504020204" pitchFamily="34" charset="0"/>
              </a:rPr>
              <a:t>Verlauf</a:t>
            </a:r>
            <a:r>
              <a:rPr lang="en-GB" sz="2000" dirty="0">
                <a:solidFill>
                  <a:schemeClr val="tx1"/>
                </a:solidFill>
                <a:latin typeface="+mj-lt"/>
                <a:ea typeface="Open Sans Light" panose="020B0306030504020204" pitchFamily="34" charset="0"/>
                <a:cs typeface="Open Sans Light" panose="020B0306030504020204" pitchFamily="34" charset="0"/>
              </a:rPr>
              <a:t>. Die </a:t>
            </a:r>
            <a:r>
              <a:rPr lang="en-GB" sz="2000" dirty="0" err="1">
                <a:solidFill>
                  <a:schemeClr val="tx1"/>
                </a:solidFill>
                <a:latin typeface="+mj-lt"/>
                <a:ea typeface="Open Sans Light" panose="020B0306030504020204" pitchFamily="34" charset="0"/>
                <a:cs typeface="Open Sans Light" panose="020B0306030504020204" pitchFamily="34" charset="0"/>
              </a:rPr>
              <a:t>einzelnen</a:t>
            </a:r>
            <a:r>
              <a:rPr lang="en-GB" sz="2000" dirty="0">
                <a:solidFill>
                  <a:schemeClr val="tx1"/>
                </a:solidFill>
                <a:latin typeface="+mj-lt"/>
                <a:ea typeface="Open Sans Light" panose="020B0306030504020204" pitchFamily="34" charset="0"/>
                <a:cs typeface="Open Sans Light" panose="020B0306030504020204" pitchFamily="34" charset="0"/>
              </a:rPr>
              <a:t> </a:t>
            </a:r>
            <a:r>
              <a:rPr lang="en-GB" sz="2000" dirty="0" err="1">
                <a:solidFill>
                  <a:schemeClr val="tx1"/>
                </a:solidFill>
                <a:latin typeface="+mj-lt"/>
                <a:ea typeface="Open Sans Light" panose="020B0306030504020204" pitchFamily="34" charset="0"/>
                <a:cs typeface="Open Sans Light" panose="020B0306030504020204" pitchFamily="34" charset="0"/>
              </a:rPr>
              <a:t>Phasen</a:t>
            </a:r>
            <a:r>
              <a:rPr lang="en-GB" sz="2000" dirty="0">
                <a:solidFill>
                  <a:schemeClr val="tx1"/>
                </a:solidFill>
                <a:latin typeface="+mj-lt"/>
                <a:ea typeface="Open Sans Light" panose="020B0306030504020204" pitchFamily="34" charset="0"/>
                <a:cs typeface="Open Sans Light" panose="020B0306030504020204" pitchFamily="34" charset="0"/>
              </a:rPr>
              <a:t> </a:t>
            </a:r>
            <a:r>
              <a:rPr lang="en-GB" sz="2000" dirty="0" err="1">
                <a:solidFill>
                  <a:schemeClr val="tx1"/>
                </a:solidFill>
                <a:latin typeface="+mj-lt"/>
                <a:ea typeface="Open Sans Light" panose="020B0306030504020204" pitchFamily="34" charset="0"/>
                <a:cs typeface="Open Sans Light" panose="020B0306030504020204" pitchFamily="34" charset="0"/>
              </a:rPr>
              <a:t>können</a:t>
            </a:r>
            <a:r>
              <a:rPr lang="en-GB" sz="2000" dirty="0">
                <a:solidFill>
                  <a:schemeClr val="tx1"/>
                </a:solidFill>
                <a:latin typeface="+mj-lt"/>
                <a:ea typeface="Open Sans Light" panose="020B0306030504020204" pitchFamily="34" charset="0"/>
                <a:cs typeface="Open Sans Light" panose="020B0306030504020204" pitchFamily="34" charset="0"/>
              </a:rPr>
              <a:t> unterschiedlich lang sein - </a:t>
            </a:r>
            <a:r>
              <a:rPr lang="en-GB" sz="2000" dirty="0" err="1">
                <a:solidFill>
                  <a:schemeClr val="tx1"/>
                </a:solidFill>
                <a:latin typeface="+mj-lt"/>
                <a:ea typeface="Open Sans Light" panose="020B0306030504020204" pitchFamily="34" charset="0"/>
                <a:cs typeface="Open Sans Light" panose="020B0306030504020204" pitchFamily="34" charset="0"/>
              </a:rPr>
              <a:t>manchmal</a:t>
            </a:r>
            <a:r>
              <a:rPr lang="en-GB" sz="2000" dirty="0">
                <a:solidFill>
                  <a:schemeClr val="tx1"/>
                </a:solidFill>
                <a:latin typeface="+mj-lt"/>
                <a:ea typeface="Open Sans Light" panose="020B0306030504020204" pitchFamily="34" charset="0"/>
                <a:cs typeface="Open Sans Light" panose="020B0306030504020204" pitchFamily="34" charset="0"/>
              </a:rPr>
              <a:t> wird auch eine Phase übersprungen. </a:t>
            </a:r>
          </a:p>
          <a:p>
            <a:pPr algn="l">
              <a:lnSpc>
                <a:spcPct val="100000"/>
              </a:lnSpc>
            </a:pPr>
            <a:r>
              <a:rPr lang="en-GB" sz="2000" dirty="0">
                <a:solidFill>
                  <a:schemeClr val="tx1"/>
                </a:solidFill>
                <a:latin typeface="+mj-lt"/>
                <a:ea typeface="Open Sans Light" panose="020B0306030504020204" pitchFamily="34" charset="0"/>
                <a:cs typeface="Open Sans Light" panose="020B0306030504020204" pitchFamily="34" charset="0"/>
              </a:rPr>
              <a:t>In der Regel gilt: Je weiter die Krise fortgeschritten ist, desto schwieriger und teurer </a:t>
            </a:r>
            <a:r>
              <a:rPr lang="en-GB" sz="2000" dirty="0" err="1">
                <a:solidFill>
                  <a:schemeClr val="tx1"/>
                </a:solidFill>
                <a:latin typeface="+mj-lt"/>
                <a:ea typeface="Open Sans Light" panose="020B0306030504020204" pitchFamily="34" charset="0"/>
                <a:cs typeface="Open Sans Light" panose="020B0306030504020204" pitchFamily="34" charset="0"/>
              </a:rPr>
              <a:t>ist</a:t>
            </a:r>
            <a:r>
              <a:rPr lang="en-GB" sz="2000" dirty="0">
                <a:solidFill>
                  <a:schemeClr val="tx1"/>
                </a:solidFill>
                <a:latin typeface="+mj-lt"/>
                <a:ea typeface="Open Sans Light" panose="020B0306030504020204" pitchFamily="34" charset="0"/>
                <a:cs typeface="Open Sans Light" panose="020B0306030504020204" pitchFamily="34" charset="0"/>
              </a:rPr>
              <a:t> es, </a:t>
            </a:r>
            <a:r>
              <a:rPr lang="en-GB" sz="2000" dirty="0" err="1">
                <a:solidFill>
                  <a:schemeClr val="tx1"/>
                </a:solidFill>
                <a:latin typeface="+mj-lt"/>
                <a:ea typeface="Open Sans Light" panose="020B0306030504020204" pitchFamily="34" charset="0"/>
                <a:cs typeface="Open Sans Light" panose="020B0306030504020204" pitchFamily="34" charset="0"/>
              </a:rPr>
              <a:t>sie</a:t>
            </a:r>
            <a:r>
              <a:rPr lang="en-GB" sz="2000" dirty="0">
                <a:solidFill>
                  <a:schemeClr val="tx1"/>
                </a:solidFill>
                <a:latin typeface="+mj-lt"/>
                <a:ea typeface="Open Sans Light" panose="020B0306030504020204" pitchFamily="34" charset="0"/>
                <a:cs typeface="Open Sans Light" panose="020B0306030504020204" pitchFamily="34" charset="0"/>
              </a:rPr>
              <a:t> zu lösen.</a:t>
            </a:r>
          </a:p>
          <a:p>
            <a:pPr algn="l">
              <a:lnSpc>
                <a:spcPct val="100000"/>
              </a:lnSpc>
            </a:pPr>
            <a:r>
              <a:rPr lang="en-GB" sz="2000" b="1" dirty="0">
                <a:solidFill>
                  <a:schemeClr val="tx1"/>
                </a:solidFill>
                <a:latin typeface="+mj-lt"/>
                <a:ea typeface="Open Sans Light" panose="020B0306030504020204" pitchFamily="34" charset="0"/>
                <a:cs typeface="Open Sans Light" panose="020B0306030504020204" pitchFamily="34" charset="0"/>
              </a:rPr>
              <a:t>Später in diesem Modul werden wir auf die einzelnen Phasen im Detail eingehen. </a:t>
            </a:r>
          </a:p>
        </p:txBody>
      </p:sp>
      <p:grpSp>
        <p:nvGrpSpPr>
          <p:cNvPr id="2" name="Gruppieren 1">
            <a:extLst>
              <a:ext uri="{FF2B5EF4-FFF2-40B4-BE49-F238E27FC236}">
                <a16:creationId xmlns:a16="http://schemas.microsoft.com/office/drawing/2014/main" xmlns="" id="{0E6DA081-3D14-4D47-AF5B-EF1C40E0098D}"/>
              </a:ext>
            </a:extLst>
          </p:cNvPr>
          <p:cNvGrpSpPr/>
          <p:nvPr/>
        </p:nvGrpSpPr>
        <p:grpSpPr>
          <a:xfrm>
            <a:off x="2867303" y="3528360"/>
            <a:ext cx="9247094" cy="584776"/>
            <a:chOff x="2867303" y="3528360"/>
            <a:chExt cx="9247094" cy="584776"/>
          </a:xfrm>
        </p:grpSpPr>
        <p:sp>
          <p:nvSpPr>
            <p:cNvPr id="28" name="Chevron 1">
              <a:extLst>
                <a:ext uri="{FF2B5EF4-FFF2-40B4-BE49-F238E27FC236}">
                  <a16:creationId xmlns:a16="http://schemas.microsoft.com/office/drawing/2014/main" xmlns="" id="{71C54E72-C868-45B8-949B-BDF77D73CD9E}"/>
                </a:ext>
              </a:extLst>
            </p:cNvPr>
            <p:cNvSpPr/>
            <p:nvPr/>
          </p:nvSpPr>
          <p:spPr>
            <a:xfrm>
              <a:off x="2867303" y="3559321"/>
              <a:ext cx="1520317" cy="532536"/>
            </a:xfrm>
            <a:prstGeom prst="chevron">
              <a:avLst>
                <a:gd name="adj" fmla="val 21186"/>
              </a:avLst>
            </a:prstGeom>
            <a:solidFill>
              <a:srgbClr val="245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b="1" dirty="0">
                <a:solidFill>
                  <a:schemeClr val="tx1"/>
                </a:solidFill>
                <a:latin typeface="+mj-lt"/>
              </a:endParaRPr>
            </a:p>
          </p:txBody>
        </p:sp>
        <p:sp>
          <p:nvSpPr>
            <p:cNvPr id="29" name="Chevron 2">
              <a:extLst>
                <a:ext uri="{FF2B5EF4-FFF2-40B4-BE49-F238E27FC236}">
                  <a16:creationId xmlns:a16="http://schemas.microsoft.com/office/drawing/2014/main" xmlns="" id="{0472DFC4-E048-4156-BC78-0C783B7C5A6A}"/>
                </a:ext>
              </a:extLst>
            </p:cNvPr>
            <p:cNvSpPr/>
            <p:nvPr/>
          </p:nvSpPr>
          <p:spPr>
            <a:xfrm>
              <a:off x="4419782" y="3571196"/>
              <a:ext cx="1520317" cy="532536"/>
            </a:xfrm>
            <a:prstGeom prst="chevron">
              <a:avLst>
                <a:gd name="adj" fmla="val 2118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b="1" dirty="0">
                <a:solidFill>
                  <a:schemeClr val="tx1"/>
                </a:solidFill>
                <a:latin typeface="+mj-lt"/>
              </a:endParaRPr>
            </a:p>
          </p:txBody>
        </p:sp>
        <p:sp>
          <p:nvSpPr>
            <p:cNvPr id="30" name="Chevron 3">
              <a:extLst>
                <a:ext uri="{FF2B5EF4-FFF2-40B4-BE49-F238E27FC236}">
                  <a16:creationId xmlns:a16="http://schemas.microsoft.com/office/drawing/2014/main" xmlns="" id="{B5DACAAC-8D2A-4848-A894-377841DA85AB}"/>
                </a:ext>
              </a:extLst>
            </p:cNvPr>
            <p:cNvSpPr/>
            <p:nvPr/>
          </p:nvSpPr>
          <p:spPr>
            <a:xfrm>
              <a:off x="5972263" y="3559321"/>
              <a:ext cx="1520317" cy="532536"/>
            </a:xfrm>
            <a:prstGeom prst="chevron">
              <a:avLst>
                <a:gd name="adj" fmla="val 21186"/>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b="1" dirty="0">
                <a:solidFill>
                  <a:schemeClr val="tx1"/>
                </a:solidFill>
                <a:latin typeface="+mj-lt"/>
              </a:endParaRPr>
            </a:p>
          </p:txBody>
        </p:sp>
        <p:sp>
          <p:nvSpPr>
            <p:cNvPr id="31" name="Chevron 4">
              <a:extLst>
                <a:ext uri="{FF2B5EF4-FFF2-40B4-BE49-F238E27FC236}">
                  <a16:creationId xmlns:a16="http://schemas.microsoft.com/office/drawing/2014/main" xmlns="" id="{5F9281A0-5EDF-4FDA-8B8E-C28BC44AE788}"/>
                </a:ext>
              </a:extLst>
            </p:cNvPr>
            <p:cNvSpPr/>
            <p:nvPr/>
          </p:nvSpPr>
          <p:spPr>
            <a:xfrm>
              <a:off x="7512867" y="3559321"/>
              <a:ext cx="1520317" cy="532536"/>
            </a:xfrm>
            <a:prstGeom prst="chevron">
              <a:avLst>
                <a:gd name="adj" fmla="val 21186"/>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b="1" dirty="0">
                <a:solidFill>
                  <a:schemeClr val="tx1"/>
                </a:solidFill>
                <a:latin typeface="+mj-lt"/>
              </a:endParaRPr>
            </a:p>
          </p:txBody>
        </p:sp>
        <p:sp>
          <p:nvSpPr>
            <p:cNvPr id="32" name="Chevron 5">
              <a:extLst>
                <a:ext uri="{FF2B5EF4-FFF2-40B4-BE49-F238E27FC236}">
                  <a16:creationId xmlns:a16="http://schemas.microsoft.com/office/drawing/2014/main" xmlns="" id="{24A78DDF-FA2D-4CD7-94EB-AFD2A81D7A1F}"/>
                </a:ext>
              </a:extLst>
            </p:cNvPr>
            <p:cNvSpPr/>
            <p:nvPr/>
          </p:nvSpPr>
          <p:spPr>
            <a:xfrm>
              <a:off x="9053472" y="3559321"/>
              <a:ext cx="1520317" cy="532536"/>
            </a:xfrm>
            <a:prstGeom prst="chevron">
              <a:avLst>
                <a:gd name="adj" fmla="val 21186"/>
              </a:avLst>
            </a:prstGeom>
            <a:solidFill>
              <a:srgbClr val="F58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b="1" dirty="0">
                <a:solidFill>
                  <a:schemeClr val="tx1"/>
                </a:solidFill>
                <a:latin typeface="+mj-lt"/>
              </a:endParaRPr>
            </a:p>
          </p:txBody>
        </p:sp>
        <p:sp>
          <p:nvSpPr>
            <p:cNvPr id="33" name="TextBox 14">
              <a:extLst>
                <a:ext uri="{FF2B5EF4-FFF2-40B4-BE49-F238E27FC236}">
                  <a16:creationId xmlns:a16="http://schemas.microsoft.com/office/drawing/2014/main" xmlns="" id="{B94D7029-D2DD-488F-8259-9736B62A033E}"/>
                </a:ext>
              </a:extLst>
            </p:cNvPr>
            <p:cNvSpPr txBox="1"/>
            <p:nvPr/>
          </p:nvSpPr>
          <p:spPr>
            <a:xfrm>
              <a:off x="3013761" y="3528360"/>
              <a:ext cx="1222490" cy="584775"/>
            </a:xfrm>
            <a:prstGeom prst="rect">
              <a:avLst/>
            </a:prstGeom>
            <a:noFill/>
          </p:spPr>
          <p:txBody>
            <a:bodyPr wrap="square" rtlCol="0" anchor="ctr" anchorCtr="0">
              <a:spAutoFit/>
            </a:bodyPr>
            <a:lstStyle/>
            <a:p>
              <a:pPr algn="ctr"/>
              <a:r>
                <a:rPr lang="en-GB" sz="1600" b="1" dirty="0">
                  <a:solidFill>
                    <a:schemeClr val="bg1"/>
                  </a:solidFill>
                  <a:latin typeface="+mj-lt"/>
                  <a:ea typeface="League Spartan" charset="0"/>
                  <a:cs typeface="Poppins" pitchFamily="2" charset="77"/>
                </a:rPr>
                <a:t>Stakeholder-</a:t>
              </a:r>
              <a:br>
                <a:rPr lang="en-GB" sz="1600" b="1" dirty="0">
                  <a:solidFill>
                    <a:schemeClr val="bg1"/>
                  </a:solidFill>
                  <a:latin typeface="+mj-lt"/>
                  <a:ea typeface="League Spartan" charset="0"/>
                  <a:cs typeface="Poppins" pitchFamily="2" charset="77"/>
                </a:rPr>
              </a:br>
              <a:r>
                <a:rPr lang="en-GB" sz="1600" b="1" dirty="0">
                  <a:solidFill>
                    <a:schemeClr val="bg1"/>
                  </a:solidFill>
                  <a:latin typeface="+mj-lt"/>
                  <a:ea typeface="League Spartan" charset="0"/>
                  <a:cs typeface="Poppins" pitchFamily="2" charset="77"/>
                </a:rPr>
                <a:t>Krise</a:t>
              </a:r>
            </a:p>
          </p:txBody>
        </p:sp>
        <p:sp>
          <p:nvSpPr>
            <p:cNvPr id="34" name="TextBox 15">
              <a:extLst>
                <a:ext uri="{FF2B5EF4-FFF2-40B4-BE49-F238E27FC236}">
                  <a16:creationId xmlns:a16="http://schemas.microsoft.com/office/drawing/2014/main" xmlns="" id="{08CCDFD3-8A36-4683-8CC7-0BCDC7269412}"/>
                </a:ext>
              </a:extLst>
            </p:cNvPr>
            <p:cNvSpPr txBox="1"/>
            <p:nvPr/>
          </p:nvSpPr>
          <p:spPr>
            <a:xfrm>
              <a:off x="4535480" y="3528361"/>
              <a:ext cx="1269308" cy="584775"/>
            </a:xfrm>
            <a:prstGeom prst="rect">
              <a:avLst/>
            </a:prstGeom>
            <a:noFill/>
          </p:spPr>
          <p:txBody>
            <a:bodyPr wrap="square" rtlCol="0" anchor="ctr" anchorCtr="0">
              <a:spAutoFit/>
            </a:bodyPr>
            <a:lstStyle/>
            <a:p>
              <a:pPr algn="ctr"/>
              <a:r>
                <a:rPr lang="en-GB" sz="1600" b="1" dirty="0" err="1">
                  <a:solidFill>
                    <a:schemeClr val="bg1"/>
                  </a:solidFill>
                  <a:latin typeface="+mj-lt"/>
                  <a:ea typeface="League Spartan" charset="0"/>
                  <a:cs typeface="Poppins" pitchFamily="2" charset="77"/>
                </a:rPr>
                <a:t>Strategie-krise</a:t>
              </a:r>
              <a:endParaRPr lang="en-GB" sz="1600" b="1" dirty="0">
                <a:solidFill>
                  <a:schemeClr val="bg1"/>
                </a:solidFill>
                <a:latin typeface="+mj-lt"/>
                <a:ea typeface="League Spartan" charset="0"/>
                <a:cs typeface="Poppins" pitchFamily="2" charset="77"/>
              </a:endParaRPr>
            </a:p>
          </p:txBody>
        </p:sp>
        <p:sp>
          <p:nvSpPr>
            <p:cNvPr id="36" name="TextBox 16">
              <a:extLst>
                <a:ext uri="{FF2B5EF4-FFF2-40B4-BE49-F238E27FC236}">
                  <a16:creationId xmlns:a16="http://schemas.microsoft.com/office/drawing/2014/main" xmlns="" id="{5362C0FD-94DC-4DF8-B5AA-07241BFC043C}"/>
                </a:ext>
              </a:extLst>
            </p:cNvPr>
            <p:cNvSpPr txBox="1"/>
            <p:nvPr/>
          </p:nvSpPr>
          <p:spPr>
            <a:xfrm>
              <a:off x="6183540" y="3528360"/>
              <a:ext cx="1184016" cy="584775"/>
            </a:xfrm>
            <a:prstGeom prst="rect">
              <a:avLst/>
            </a:prstGeom>
            <a:noFill/>
          </p:spPr>
          <p:txBody>
            <a:bodyPr wrap="square" rtlCol="0" anchor="ctr" anchorCtr="0">
              <a:spAutoFit/>
            </a:bodyPr>
            <a:lstStyle/>
            <a:p>
              <a:pPr algn="ctr"/>
              <a:r>
                <a:rPr lang="en-GB" sz="1600" b="1" dirty="0" err="1">
                  <a:solidFill>
                    <a:schemeClr val="bg1"/>
                  </a:solidFill>
                  <a:latin typeface="+mj-lt"/>
                  <a:ea typeface="League Spartan" charset="0"/>
                  <a:cs typeface="Poppins" pitchFamily="2" charset="77"/>
                </a:rPr>
                <a:t>Produkt</a:t>
              </a:r>
              <a:r>
                <a:rPr lang="en-GB" sz="1600" b="1" dirty="0">
                  <a:solidFill>
                    <a:schemeClr val="bg1"/>
                  </a:solidFill>
                  <a:latin typeface="+mj-lt"/>
                  <a:ea typeface="League Spartan" charset="0"/>
                  <a:cs typeface="Poppins" pitchFamily="2" charset="77"/>
                </a:rPr>
                <a:t>-/ </a:t>
              </a:r>
              <a:r>
                <a:rPr lang="en-GB" sz="1600" b="1" dirty="0" err="1">
                  <a:solidFill>
                    <a:schemeClr val="bg1"/>
                  </a:solidFill>
                  <a:latin typeface="+mj-lt"/>
                  <a:ea typeface="League Spartan" charset="0"/>
                  <a:cs typeface="Poppins" pitchFamily="2" charset="77"/>
                </a:rPr>
                <a:t>Absatzkrise</a:t>
              </a:r>
              <a:endParaRPr lang="en-GB" sz="1600" b="1" dirty="0">
                <a:solidFill>
                  <a:schemeClr val="bg1"/>
                </a:solidFill>
                <a:latin typeface="+mj-lt"/>
                <a:ea typeface="League Spartan" charset="0"/>
                <a:cs typeface="Poppins" pitchFamily="2" charset="77"/>
              </a:endParaRPr>
            </a:p>
          </p:txBody>
        </p:sp>
        <p:sp>
          <p:nvSpPr>
            <p:cNvPr id="37" name="TextBox 17">
              <a:extLst>
                <a:ext uri="{FF2B5EF4-FFF2-40B4-BE49-F238E27FC236}">
                  <a16:creationId xmlns:a16="http://schemas.microsoft.com/office/drawing/2014/main" xmlns="" id="{FD928C53-65AA-4012-878C-5ACFF4690233}"/>
                </a:ext>
              </a:extLst>
            </p:cNvPr>
            <p:cNvSpPr txBox="1"/>
            <p:nvPr/>
          </p:nvSpPr>
          <p:spPr>
            <a:xfrm>
              <a:off x="7795152" y="3528360"/>
              <a:ext cx="904013" cy="584775"/>
            </a:xfrm>
            <a:prstGeom prst="rect">
              <a:avLst/>
            </a:prstGeom>
            <a:noFill/>
          </p:spPr>
          <p:txBody>
            <a:bodyPr wrap="square" rtlCol="0" anchor="ctr" anchorCtr="0">
              <a:spAutoFit/>
            </a:bodyPr>
            <a:lstStyle/>
            <a:p>
              <a:pPr algn="ctr"/>
              <a:r>
                <a:rPr lang="en-GB" sz="1600" b="1" dirty="0" err="1">
                  <a:solidFill>
                    <a:schemeClr val="bg1"/>
                  </a:solidFill>
                  <a:latin typeface="+mj-lt"/>
                  <a:ea typeface="League Spartan" charset="0"/>
                  <a:cs typeface="Poppins" pitchFamily="2" charset="77"/>
                </a:rPr>
                <a:t>Ertrags-krise</a:t>
              </a:r>
              <a:endParaRPr lang="en-GB" sz="1600" b="1" dirty="0">
                <a:solidFill>
                  <a:schemeClr val="bg1"/>
                </a:solidFill>
                <a:latin typeface="+mj-lt"/>
                <a:ea typeface="League Spartan" charset="0"/>
                <a:cs typeface="Poppins" pitchFamily="2" charset="77"/>
              </a:endParaRPr>
            </a:p>
          </p:txBody>
        </p:sp>
        <p:sp>
          <p:nvSpPr>
            <p:cNvPr id="38" name="TextBox 18">
              <a:extLst>
                <a:ext uri="{FF2B5EF4-FFF2-40B4-BE49-F238E27FC236}">
                  <a16:creationId xmlns:a16="http://schemas.microsoft.com/office/drawing/2014/main" xmlns="" id="{AD22DD85-8600-4DF2-B57D-D0E8F8C4397F}"/>
                </a:ext>
              </a:extLst>
            </p:cNvPr>
            <p:cNvSpPr txBox="1"/>
            <p:nvPr/>
          </p:nvSpPr>
          <p:spPr>
            <a:xfrm>
              <a:off x="9214365" y="3528360"/>
              <a:ext cx="1166510" cy="584775"/>
            </a:xfrm>
            <a:prstGeom prst="rect">
              <a:avLst/>
            </a:prstGeom>
            <a:noFill/>
          </p:spPr>
          <p:txBody>
            <a:bodyPr wrap="square" rtlCol="0" anchor="ctr" anchorCtr="0">
              <a:spAutoFit/>
            </a:bodyPr>
            <a:lstStyle/>
            <a:p>
              <a:pPr algn="ctr"/>
              <a:r>
                <a:rPr lang="en-GB" sz="1600" b="1" dirty="0" err="1">
                  <a:solidFill>
                    <a:schemeClr val="bg1"/>
                  </a:solidFill>
                  <a:latin typeface="+mj-lt"/>
                  <a:ea typeface="League Spartan" charset="0"/>
                  <a:cs typeface="Poppins" pitchFamily="2" charset="77"/>
                </a:rPr>
                <a:t>Liquiditäts-krise</a:t>
              </a:r>
              <a:endParaRPr lang="en-GB" sz="1600" b="1" dirty="0">
                <a:solidFill>
                  <a:schemeClr val="bg1"/>
                </a:solidFill>
                <a:latin typeface="+mj-lt"/>
                <a:ea typeface="League Spartan" charset="0"/>
                <a:cs typeface="Poppins" pitchFamily="2" charset="77"/>
              </a:endParaRPr>
            </a:p>
          </p:txBody>
        </p:sp>
        <p:sp>
          <p:nvSpPr>
            <p:cNvPr id="94" name="Chevron 5">
              <a:extLst>
                <a:ext uri="{FF2B5EF4-FFF2-40B4-BE49-F238E27FC236}">
                  <a16:creationId xmlns:a16="http://schemas.microsoft.com/office/drawing/2014/main" xmlns="" id="{F33C78D5-AC66-4086-A1FA-413217D9804A}"/>
                </a:ext>
              </a:extLst>
            </p:cNvPr>
            <p:cNvSpPr/>
            <p:nvPr/>
          </p:nvSpPr>
          <p:spPr>
            <a:xfrm>
              <a:off x="10594080" y="3561189"/>
              <a:ext cx="1520317" cy="532536"/>
            </a:xfrm>
            <a:prstGeom prst="chevron">
              <a:avLst>
                <a:gd name="adj" fmla="val 21186"/>
              </a:avLst>
            </a:prstGeom>
            <a:solidFill>
              <a:srgbClr val="EC2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b="1" dirty="0">
                <a:solidFill>
                  <a:schemeClr val="tx1"/>
                </a:solidFill>
                <a:latin typeface="+mj-lt"/>
              </a:endParaRPr>
            </a:p>
          </p:txBody>
        </p:sp>
        <p:sp>
          <p:nvSpPr>
            <p:cNvPr id="95" name="TextBox 18">
              <a:extLst>
                <a:ext uri="{FF2B5EF4-FFF2-40B4-BE49-F238E27FC236}">
                  <a16:creationId xmlns:a16="http://schemas.microsoft.com/office/drawing/2014/main" xmlns="" id="{6660D43C-EC14-49C7-B62E-8417A8F48B7A}"/>
                </a:ext>
              </a:extLst>
            </p:cNvPr>
            <p:cNvSpPr txBox="1"/>
            <p:nvPr/>
          </p:nvSpPr>
          <p:spPr>
            <a:xfrm>
              <a:off x="10723840" y="3651470"/>
              <a:ext cx="1204609" cy="338554"/>
            </a:xfrm>
            <a:prstGeom prst="rect">
              <a:avLst/>
            </a:prstGeom>
            <a:noFill/>
          </p:spPr>
          <p:txBody>
            <a:bodyPr wrap="square" rtlCol="0" anchor="ctr" anchorCtr="0">
              <a:spAutoFit/>
            </a:bodyPr>
            <a:lstStyle/>
            <a:p>
              <a:pPr algn="ctr"/>
              <a:r>
                <a:rPr lang="en-GB" sz="1600" b="1" dirty="0" err="1">
                  <a:solidFill>
                    <a:schemeClr val="bg1"/>
                  </a:solidFill>
                  <a:latin typeface="+mj-lt"/>
                  <a:ea typeface="League Spartan" charset="0"/>
                  <a:cs typeface="Poppins" pitchFamily="2" charset="77"/>
                </a:rPr>
                <a:t>Insolvenz</a:t>
              </a:r>
              <a:endParaRPr lang="en-GB" sz="1600" b="1" dirty="0">
                <a:solidFill>
                  <a:schemeClr val="bg1"/>
                </a:solidFill>
                <a:latin typeface="+mj-lt"/>
                <a:ea typeface="League Spartan" charset="0"/>
                <a:cs typeface="Poppins" pitchFamily="2" charset="77"/>
              </a:endParaRPr>
            </a:p>
          </p:txBody>
        </p:sp>
      </p:grpSp>
      <p:sp>
        <p:nvSpPr>
          <p:cNvPr id="6" name="Rechteck 5">
            <a:extLst>
              <a:ext uri="{FF2B5EF4-FFF2-40B4-BE49-F238E27FC236}">
                <a16:creationId xmlns:a16="http://schemas.microsoft.com/office/drawing/2014/main" xmlns="" id="{7E5B9861-52F0-4725-BFA9-9895CF3A593B}"/>
              </a:ext>
            </a:extLst>
          </p:cNvPr>
          <p:cNvSpPr/>
          <p:nvPr/>
        </p:nvSpPr>
        <p:spPr>
          <a:xfrm>
            <a:off x="2718575" y="4145177"/>
            <a:ext cx="1655027" cy="3554819"/>
          </a:xfrm>
          <a:prstGeom prst="rect">
            <a:avLst/>
          </a:prstGeom>
        </p:spPr>
        <p:txBody>
          <a:bodyPr wrap="square">
            <a:spAutoFit/>
          </a:bodyPr>
          <a:lstStyle/>
          <a:p>
            <a:pPr marL="85725" indent="-85725">
              <a:buFont typeface="Arial" panose="020B0604020202020204" pitchFamily="34" charset="0"/>
              <a:buChar char="•"/>
            </a:pPr>
            <a:r>
              <a:rPr lang="en-GB" sz="1500" dirty="0" err="1"/>
              <a:t>Nachhaltige</a:t>
            </a:r>
            <a:r>
              <a:rPr lang="en-GB" sz="1500" dirty="0"/>
              <a:t> </a:t>
            </a:r>
            <a:r>
              <a:rPr lang="en-GB" sz="1500" dirty="0" err="1"/>
              <a:t>Konflikte</a:t>
            </a:r>
            <a:r>
              <a:rPr lang="en-GB" sz="1500" dirty="0"/>
              <a:t> </a:t>
            </a:r>
            <a:r>
              <a:rPr lang="en-GB" sz="1500" dirty="0" err="1"/>
              <a:t>mit</a:t>
            </a:r>
            <a:r>
              <a:rPr lang="en-GB" sz="1500" dirty="0"/>
              <a:t> </a:t>
            </a:r>
            <a:br>
              <a:rPr lang="en-GB" sz="1500" dirty="0"/>
            </a:br>
            <a:r>
              <a:rPr lang="en-GB" sz="1500" dirty="0" err="1"/>
              <a:t>Stakeholdern</a:t>
            </a:r>
            <a:r>
              <a:rPr lang="en-GB" sz="1500" dirty="0"/>
              <a:t>: </a:t>
            </a:r>
            <a:r>
              <a:rPr lang="en-GB" sz="1500" dirty="0" err="1"/>
              <a:t>Aktionäre</a:t>
            </a:r>
            <a:r>
              <a:rPr lang="en-GB" sz="1500" dirty="0"/>
              <a:t>, </a:t>
            </a:r>
            <a:r>
              <a:rPr lang="en-GB" sz="1500" dirty="0" err="1"/>
              <a:t>Mit-arbeiter</a:t>
            </a:r>
            <a:r>
              <a:rPr lang="en-GB" sz="1500" dirty="0"/>
              <a:t>, </a:t>
            </a:r>
            <a:br>
              <a:rPr lang="en-GB" sz="1500" dirty="0"/>
            </a:br>
            <a:r>
              <a:rPr lang="en-GB" sz="1500" dirty="0"/>
              <a:t>Banken, etc.</a:t>
            </a:r>
          </a:p>
          <a:p>
            <a:pPr marL="85725" indent="-85725">
              <a:buFont typeface="Arial" panose="020B0604020202020204" pitchFamily="34" charset="0"/>
              <a:buChar char="•"/>
            </a:pPr>
            <a:r>
              <a:rPr lang="en-GB" sz="1500" dirty="0">
                <a:ea typeface="Lato Light" panose="020F0502020204030203" pitchFamily="34" charset="0"/>
                <a:cs typeface="Mukta ExtraLight" panose="020B0000000000000000" pitchFamily="34" charset="77"/>
              </a:rPr>
              <a:t>Blockade von </a:t>
            </a:r>
            <a:r>
              <a:rPr lang="en-GB" sz="1500" dirty="0" err="1">
                <a:ea typeface="Lato Light" panose="020F0502020204030203" pitchFamily="34" charset="0"/>
                <a:cs typeface="Mukta ExtraLight" panose="020B0000000000000000" pitchFamily="34" charset="77"/>
              </a:rPr>
              <a:t>Entscheidungen</a:t>
            </a:r>
            <a:endParaRPr lang="en-GB" sz="1500" dirty="0">
              <a:ea typeface="Lato Light" panose="020F0502020204030203" pitchFamily="34" charset="0"/>
              <a:cs typeface="Mukta ExtraLight" panose="020B0000000000000000" pitchFamily="34" charset="77"/>
            </a:endParaRPr>
          </a:p>
          <a:p>
            <a:pPr marL="85725" indent="-85725">
              <a:buFont typeface="Arial" panose="020B0604020202020204" pitchFamily="34" charset="0"/>
              <a:buChar char="•"/>
            </a:pPr>
            <a:r>
              <a:rPr lang="en-GB" sz="1500" dirty="0" err="1"/>
              <a:t>Akzeptanz</a:t>
            </a:r>
            <a:r>
              <a:rPr lang="en-GB" sz="1500" dirty="0"/>
              <a:t> von </a:t>
            </a:r>
            <a:r>
              <a:rPr lang="en-GB" sz="1500" dirty="0" err="1"/>
              <a:t>negativen</a:t>
            </a:r>
            <a:r>
              <a:rPr lang="en-GB" sz="1500" dirty="0"/>
              <a:t> Entwicklungen</a:t>
            </a:r>
          </a:p>
          <a:p>
            <a:pPr marL="85725" indent="-85725">
              <a:buFont typeface="Arial" panose="020B0604020202020204" pitchFamily="34" charset="0"/>
              <a:buChar char="•"/>
            </a:pPr>
            <a:endParaRPr lang="en-GB" sz="1500" dirty="0">
              <a:ea typeface="Lato Light" panose="020F0502020204030203" pitchFamily="34" charset="0"/>
              <a:cs typeface="Mukta ExtraLight" panose="020B0000000000000000" pitchFamily="34" charset="77"/>
            </a:endParaRPr>
          </a:p>
          <a:p>
            <a:pPr marL="85725" indent="-85725">
              <a:buFont typeface="Arial" panose="020B0604020202020204" pitchFamily="34" charset="0"/>
              <a:buChar char="•"/>
            </a:pPr>
            <a:endParaRPr lang="en-GB" sz="1500" dirty="0"/>
          </a:p>
          <a:p>
            <a:pPr marL="85725" indent="-85725">
              <a:lnSpc>
                <a:spcPct val="100000"/>
              </a:lnSpc>
              <a:spcBef>
                <a:spcPts val="0"/>
              </a:spcBef>
              <a:buFont typeface="Arial" panose="020B0604020202020204" pitchFamily="34" charset="0"/>
              <a:buChar char="•"/>
            </a:pPr>
            <a:endParaRPr lang="en-GB" sz="1500" dirty="0">
              <a:ea typeface="Lato Light" panose="020F0502020204030203" pitchFamily="34" charset="0"/>
              <a:cs typeface="Mukta ExtraLight" panose="020B0000000000000000" pitchFamily="34" charset="77"/>
            </a:endParaRPr>
          </a:p>
          <a:p>
            <a:pPr marL="85725" indent="-85725">
              <a:lnSpc>
                <a:spcPct val="100000"/>
              </a:lnSpc>
              <a:spcBef>
                <a:spcPts val="0"/>
              </a:spcBef>
              <a:buFont typeface="Arial" panose="020B0604020202020204" pitchFamily="34" charset="0"/>
              <a:buChar char="•"/>
            </a:pPr>
            <a:endParaRPr lang="en-GB" sz="1500" dirty="0">
              <a:ea typeface="Lato Light" panose="020F0502020204030203" pitchFamily="34" charset="0"/>
              <a:cs typeface="Mukta ExtraLight" panose="020B0000000000000000" pitchFamily="34" charset="77"/>
            </a:endParaRPr>
          </a:p>
        </p:txBody>
      </p:sp>
      <p:sp>
        <p:nvSpPr>
          <p:cNvPr id="100" name="Rechteck 99">
            <a:extLst>
              <a:ext uri="{FF2B5EF4-FFF2-40B4-BE49-F238E27FC236}">
                <a16:creationId xmlns:a16="http://schemas.microsoft.com/office/drawing/2014/main" xmlns="" id="{35295EFB-6AE9-446B-AEB3-62D499AE87A3}"/>
              </a:ext>
            </a:extLst>
          </p:cNvPr>
          <p:cNvSpPr/>
          <p:nvPr/>
        </p:nvSpPr>
        <p:spPr>
          <a:xfrm>
            <a:off x="4170484" y="4158443"/>
            <a:ext cx="1890642" cy="2862322"/>
          </a:xfrm>
          <a:prstGeom prst="rect">
            <a:avLst/>
          </a:prstGeom>
        </p:spPr>
        <p:txBody>
          <a:bodyPr wrap="square">
            <a:spAutoFit/>
          </a:bodyPr>
          <a:lstStyle/>
          <a:p>
            <a:pPr marL="85725" indent="-85725">
              <a:lnSpc>
                <a:spcPct val="100000"/>
              </a:lnSpc>
              <a:spcBef>
                <a:spcPts val="0"/>
              </a:spcBef>
              <a:buFont typeface="Arial" panose="020B0604020202020204" pitchFamily="34" charset="0"/>
              <a:buChar char="•"/>
            </a:pPr>
            <a:r>
              <a:rPr lang="en-GB" sz="1500" dirty="0">
                <a:ea typeface="Lato Light" panose="020F0502020204030203" pitchFamily="34" charset="0"/>
                <a:cs typeface="Mukta ExtraLight" panose="020B0000000000000000" pitchFamily="34" charset="77"/>
              </a:rPr>
              <a:t>Keine klare Vision</a:t>
            </a:r>
          </a:p>
          <a:p>
            <a:pPr marL="85725" indent="-85725">
              <a:lnSpc>
                <a:spcPct val="100000"/>
              </a:lnSpc>
              <a:spcBef>
                <a:spcPts val="0"/>
              </a:spcBef>
              <a:buFont typeface="Arial" panose="020B0604020202020204" pitchFamily="34" charset="0"/>
              <a:buChar char="•"/>
            </a:pPr>
            <a:r>
              <a:rPr lang="en-GB" sz="1500" dirty="0" err="1">
                <a:ea typeface="Lato Light" panose="020F0502020204030203" pitchFamily="34" charset="0"/>
                <a:cs typeface="Mukta ExtraLight" panose="020B0000000000000000" pitchFamily="34" charset="77"/>
              </a:rPr>
              <a:t>Unzureichende</a:t>
            </a:r>
            <a:r>
              <a:rPr lang="en-GB" sz="1500" dirty="0">
                <a:ea typeface="Lato Light" panose="020F0502020204030203" pitchFamily="34" charset="0"/>
                <a:cs typeface="Mukta ExtraLight" panose="020B0000000000000000" pitchFamily="34" charset="77"/>
              </a:rPr>
              <a:t> </a:t>
            </a:r>
            <a:r>
              <a:rPr lang="en-GB" sz="1500" dirty="0" err="1">
                <a:ea typeface="Lato Light" panose="020F0502020204030203" pitchFamily="34" charset="0"/>
                <a:cs typeface="Mukta ExtraLight" panose="020B0000000000000000" pitchFamily="34" charset="77"/>
              </a:rPr>
              <a:t>Kundenorientierung</a:t>
            </a:r>
            <a:endParaRPr lang="en-GB" sz="1500" dirty="0">
              <a:ea typeface="Lato Light" panose="020F0502020204030203" pitchFamily="34" charset="0"/>
              <a:cs typeface="Mukta ExtraLight" panose="020B0000000000000000" pitchFamily="34" charset="77"/>
            </a:endParaRPr>
          </a:p>
          <a:p>
            <a:pPr marL="85725" indent="-85725">
              <a:lnSpc>
                <a:spcPct val="100000"/>
              </a:lnSpc>
              <a:spcBef>
                <a:spcPts val="0"/>
              </a:spcBef>
              <a:buFont typeface="Arial" panose="020B0604020202020204" pitchFamily="34" charset="0"/>
              <a:buChar char="•"/>
            </a:pPr>
            <a:r>
              <a:rPr lang="en-GB" sz="1500" dirty="0" err="1">
                <a:ea typeface="Lato Light" panose="020F0502020204030203" pitchFamily="34" charset="0"/>
                <a:cs typeface="Mukta ExtraLight" panose="020B0000000000000000" pitchFamily="34" charset="77"/>
              </a:rPr>
              <a:t>Produkte</a:t>
            </a:r>
            <a:r>
              <a:rPr lang="en-GB" sz="1500" dirty="0">
                <a:ea typeface="Lato Light" panose="020F0502020204030203" pitchFamily="34" charset="0"/>
                <a:cs typeface="Mukta ExtraLight" panose="020B0000000000000000" pitchFamily="34" charset="77"/>
              </a:rPr>
              <a:t> in der </a:t>
            </a:r>
            <a:r>
              <a:rPr lang="en-GB" sz="1500" dirty="0" err="1">
                <a:ea typeface="Lato Light" panose="020F0502020204030203" pitchFamily="34" charset="0"/>
                <a:cs typeface="Mukta ExtraLight" panose="020B0000000000000000" pitchFamily="34" charset="77"/>
              </a:rPr>
              <a:t>Reifephase</a:t>
            </a:r>
            <a:r>
              <a:rPr lang="en-GB" sz="1500" dirty="0">
                <a:ea typeface="Lato Light" panose="020F0502020204030203" pitchFamily="34" charset="0"/>
                <a:cs typeface="Mukta ExtraLight" panose="020B0000000000000000" pitchFamily="34" charset="77"/>
              </a:rPr>
              <a:t> </a:t>
            </a:r>
          </a:p>
          <a:p>
            <a:pPr marL="85725" indent="-85725">
              <a:lnSpc>
                <a:spcPct val="100000"/>
              </a:lnSpc>
              <a:spcBef>
                <a:spcPts val="0"/>
              </a:spcBef>
              <a:buFont typeface="Arial" panose="020B0604020202020204" pitchFamily="34" charset="0"/>
              <a:buChar char="•"/>
            </a:pPr>
            <a:r>
              <a:rPr lang="en-GB" sz="1500" dirty="0" err="1">
                <a:ea typeface="Lato Light" panose="020F0502020204030203" pitchFamily="34" charset="0"/>
                <a:cs typeface="Mukta ExtraLight" panose="020B0000000000000000" pitchFamily="34" charset="77"/>
              </a:rPr>
              <a:t>Verpasste</a:t>
            </a:r>
            <a:r>
              <a:rPr lang="en-GB" sz="1500" dirty="0">
                <a:ea typeface="Lato Light" panose="020F0502020204030203" pitchFamily="34" charset="0"/>
                <a:cs typeface="Mukta ExtraLight" panose="020B0000000000000000" pitchFamily="34" charset="77"/>
              </a:rPr>
              <a:t> </a:t>
            </a:r>
            <a:r>
              <a:rPr lang="en-GB" sz="1500" dirty="0" err="1">
                <a:ea typeface="Lato Light" panose="020F0502020204030203" pitchFamily="34" charset="0"/>
                <a:cs typeface="Mukta ExtraLight" panose="020B0000000000000000" pitchFamily="34" charset="77"/>
              </a:rPr>
              <a:t>technolo-gische</a:t>
            </a:r>
            <a:r>
              <a:rPr lang="en-GB" sz="1500" dirty="0">
                <a:ea typeface="Lato Light" panose="020F0502020204030203" pitchFamily="34" charset="0"/>
                <a:cs typeface="Mukta ExtraLight" panose="020B0000000000000000" pitchFamily="34" charset="77"/>
              </a:rPr>
              <a:t> </a:t>
            </a:r>
            <a:r>
              <a:rPr lang="en-GB" sz="1500" dirty="0" err="1">
                <a:ea typeface="Lato Light" panose="020F0502020204030203" pitchFamily="34" charset="0"/>
                <a:cs typeface="Mukta ExtraLight" panose="020B0000000000000000" pitchFamily="34" charset="77"/>
              </a:rPr>
              <a:t>Entwick-lungen</a:t>
            </a:r>
            <a:endParaRPr lang="en-GB" sz="1500" dirty="0">
              <a:ea typeface="Lato Light" panose="020F0502020204030203" pitchFamily="34" charset="0"/>
              <a:cs typeface="Mukta ExtraLight" panose="020B0000000000000000" pitchFamily="34" charset="77"/>
            </a:endParaRPr>
          </a:p>
          <a:p>
            <a:pPr marL="85725" indent="-85725">
              <a:lnSpc>
                <a:spcPct val="100000"/>
              </a:lnSpc>
              <a:spcBef>
                <a:spcPts val="0"/>
              </a:spcBef>
              <a:buFont typeface="Arial" panose="020B0604020202020204" pitchFamily="34" charset="0"/>
              <a:buChar char="•"/>
            </a:pPr>
            <a:r>
              <a:rPr lang="en-GB" sz="1500" dirty="0">
                <a:ea typeface="Lato Light" panose="020F0502020204030203" pitchFamily="34" charset="0"/>
                <a:cs typeface="Mukta ExtraLight" panose="020B0000000000000000" pitchFamily="34" charset="77"/>
              </a:rPr>
              <a:t>Unternehmen macht immer noch Gewinne</a:t>
            </a:r>
          </a:p>
          <a:p>
            <a:pPr marL="85725" indent="-85725">
              <a:lnSpc>
                <a:spcPct val="100000"/>
              </a:lnSpc>
              <a:spcBef>
                <a:spcPts val="0"/>
              </a:spcBef>
              <a:buFont typeface="Arial" panose="020B0604020202020204" pitchFamily="34" charset="0"/>
              <a:buChar char="•"/>
            </a:pPr>
            <a:endParaRPr lang="en-GB" sz="1500" dirty="0">
              <a:ea typeface="Lato Light" panose="020F0502020204030203" pitchFamily="34" charset="0"/>
              <a:cs typeface="Mukta ExtraLight" panose="020B0000000000000000" pitchFamily="34" charset="77"/>
            </a:endParaRPr>
          </a:p>
        </p:txBody>
      </p:sp>
      <p:sp>
        <p:nvSpPr>
          <p:cNvPr id="101" name="Rechteck 100">
            <a:extLst>
              <a:ext uri="{FF2B5EF4-FFF2-40B4-BE49-F238E27FC236}">
                <a16:creationId xmlns:a16="http://schemas.microsoft.com/office/drawing/2014/main" xmlns="" id="{1D942A23-51BD-43BD-86AF-D85DCF0E24CB}"/>
              </a:ext>
            </a:extLst>
          </p:cNvPr>
          <p:cNvSpPr/>
          <p:nvPr/>
        </p:nvSpPr>
        <p:spPr>
          <a:xfrm>
            <a:off x="5923774" y="4105268"/>
            <a:ext cx="1871378" cy="2631490"/>
          </a:xfrm>
          <a:prstGeom prst="rect">
            <a:avLst/>
          </a:prstGeom>
        </p:spPr>
        <p:txBody>
          <a:bodyPr wrap="square">
            <a:spAutoFit/>
          </a:bodyPr>
          <a:lstStyle/>
          <a:p>
            <a:pPr marL="85725" indent="-85725">
              <a:lnSpc>
                <a:spcPct val="100000"/>
              </a:lnSpc>
              <a:spcBef>
                <a:spcPts val="0"/>
              </a:spcBef>
              <a:buFont typeface="Arial" panose="020B0604020202020204" pitchFamily="34" charset="0"/>
              <a:buChar char="•"/>
            </a:pPr>
            <a:r>
              <a:rPr lang="en-GB" sz="1500" dirty="0">
                <a:ea typeface="Lato Light" panose="020F0502020204030203" pitchFamily="34" charset="0"/>
                <a:cs typeface="Mukta ExtraLight" panose="020B0000000000000000" pitchFamily="34" charset="77"/>
              </a:rPr>
              <a:t>Umsatzrückgang</a:t>
            </a:r>
          </a:p>
          <a:p>
            <a:pPr marL="85725" indent="-85725">
              <a:lnSpc>
                <a:spcPct val="100000"/>
              </a:lnSpc>
              <a:spcBef>
                <a:spcPts val="0"/>
              </a:spcBef>
              <a:buFont typeface="Arial" panose="020B0604020202020204" pitchFamily="34" charset="0"/>
              <a:buChar char="•"/>
            </a:pPr>
            <a:r>
              <a:rPr lang="en-GB" sz="1500" dirty="0">
                <a:ea typeface="Lato Light" panose="020F0502020204030203" pitchFamily="34" charset="0"/>
                <a:cs typeface="Mukta ExtraLight" panose="020B0000000000000000" pitchFamily="34" charset="77"/>
              </a:rPr>
              <a:t>Preis- und Margendruck</a:t>
            </a:r>
          </a:p>
          <a:p>
            <a:pPr marL="85725" indent="-85725">
              <a:lnSpc>
                <a:spcPct val="100000"/>
              </a:lnSpc>
              <a:spcBef>
                <a:spcPts val="0"/>
              </a:spcBef>
              <a:buFont typeface="Arial" panose="020B0604020202020204" pitchFamily="34" charset="0"/>
              <a:buChar char="•"/>
            </a:pPr>
            <a:r>
              <a:rPr lang="en-GB" sz="1500" dirty="0" err="1">
                <a:ea typeface="Lato Light" panose="020F0502020204030203" pitchFamily="34" charset="0"/>
                <a:cs typeface="Mukta ExtraLight" panose="020B0000000000000000" pitchFamily="34" charset="77"/>
              </a:rPr>
              <a:t>Steigende</a:t>
            </a:r>
            <a:r>
              <a:rPr lang="en-GB" sz="1500" dirty="0">
                <a:ea typeface="Lato Light" panose="020F0502020204030203" pitchFamily="34" charset="0"/>
                <a:cs typeface="Mukta ExtraLight" panose="020B0000000000000000" pitchFamily="34" charset="77"/>
              </a:rPr>
              <a:t> </a:t>
            </a:r>
            <a:r>
              <a:rPr lang="en-GB" sz="1500" dirty="0" err="1">
                <a:ea typeface="Lato Light" panose="020F0502020204030203" pitchFamily="34" charset="0"/>
                <a:cs typeface="Mukta ExtraLight" panose="020B0000000000000000" pitchFamily="34" charset="77"/>
              </a:rPr>
              <a:t>Bestände</a:t>
            </a:r>
            <a:endParaRPr lang="en-GB" sz="1500" dirty="0">
              <a:ea typeface="Lato Light" panose="020F0502020204030203" pitchFamily="34" charset="0"/>
              <a:cs typeface="Mukta ExtraLight" panose="020B0000000000000000" pitchFamily="34" charset="77"/>
            </a:endParaRPr>
          </a:p>
          <a:p>
            <a:pPr marL="85725" indent="-85725">
              <a:lnSpc>
                <a:spcPct val="100000"/>
              </a:lnSpc>
              <a:spcBef>
                <a:spcPts val="0"/>
              </a:spcBef>
              <a:buFont typeface="Arial" panose="020B0604020202020204" pitchFamily="34" charset="0"/>
              <a:buChar char="•"/>
            </a:pPr>
            <a:r>
              <a:rPr lang="en-GB" sz="1500" dirty="0">
                <a:ea typeface="Lato Light" panose="020F0502020204030203" pitchFamily="34" charset="0"/>
                <a:cs typeface="Mukta ExtraLight" panose="020B0000000000000000" pitchFamily="34" charset="77"/>
              </a:rPr>
              <a:t>Gebundenes Kapital</a:t>
            </a:r>
          </a:p>
          <a:p>
            <a:pPr marL="85725" indent="-85725">
              <a:lnSpc>
                <a:spcPct val="100000"/>
              </a:lnSpc>
              <a:spcBef>
                <a:spcPts val="0"/>
              </a:spcBef>
              <a:buFont typeface="Arial" panose="020B0604020202020204" pitchFamily="34" charset="0"/>
              <a:buChar char="•"/>
            </a:pPr>
            <a:r>
              <a:rPr lang="en-GB" sz="1500" dirty="0">
                <a:ea typeface="Lato Light" panose="020F0502020204030203" pitchFamily="34" charset="0"/>
                <a:cs typeface="Mukta ExtraLight" panose="020B0000000000000000" pitchFamily="34" charset="77"/>
              </a:rPr>
              <a:t>Unterauslastung der Kapazität</a:t>
            </a:r>
          </a:p>
          <a:p>
            <a:pPr marL="85725" indent="-85725">
              <a:lnSpc>
                <a:spcPct val="100000"/>
              </a:lnSpc>
              <a:spcBef>
                <a:spcPts val="0"/>
              </a:spcBef>
              <a:buFont typeface="Arial" panose="020B0604020202020204" pitchFamily="34" charset="0"/>
              <a:buChar char="•"/>
            </a:pPr>
            <a:r>
              <a:rPr lang="en-GB" sz="1500" dirty="0" err="1">
                <a:ea typeface="Lato Light" panose="020F0502020204030203" pitchFamily="34" charset="0"/>
                <a:cs typeface="Mukta ExtraLight" panose="020B0000000000000000" pitchFamily="34" charset="77"/>
              </a:rPr>
              <a:t>Ertragseinbußen</a:t>
            </a:r>
            <a:r>
              <a:rPr lang="en-GB" sz="1500" dirty="0">
                <a:ea typeface="Lato Light" panose="020F0502020204030203" pitchFamily="34" charset="0"/>
                <a:cs typeface="Mukta ExtraLight" panose="020B0000000000000000" pitchFamily="34" charset="77"/>
              </a:rPr>
              <a:t>, wenn keine Gegenmaßnahmen ergriffen werden</a:t>
            </a:r>
          </a:p>
        </p:txBody>
      </p:sp>
      <p:sp>
        <p:nvSpPr>
          <p:cNvPr id="102" name="Rechteck 101">
            <a:extLst>
              <a:ext uri="{FF2B5EF4-FFF2-40B4-BE49-F238E27FC236}">
                <a16:creationId xmlns:a16="http://schemas.microsoft.com/office/drawing/2014/main" xmlns="" id="{D6342427-0503-43DB-8E05-B262B7CBECB5}"/>
              </a:ext>
            </a:extLst>
          </p:cNvPr>
          <p:cNvSpPr/>
          <p:nvPr/>
        </p:nvSpPr>
        <p:spPr>
          <a:xfrm>
            <a:off x="7631172" y="4105268"/>
            <a:ext cx="2362571" cy="1938992"/>
          </a:xfrm>
          <a:prstGeom prst="rect">
            <a:avLst/>
          </a:prstGeom>
        </p:spPr>
        <p:txBody>
          <a:bodyPr wrap="square">
            <a:spAutoFit/>
          </a:bodyPr>
          <a:lstStyle/>
          <a:p>
            <a:pPr marL="85725" indent="-85725">
              <a:lnSpc>
                <a:spcPct val="100000"/>
              </a:lnSpc>
              <a:spcBef>
                <a:spcPts val="0"/>
              </a:spcBef>
              <a:buFont typeface="Arial" panose="020B0604020202020204" pitchFamily="34" charset="0"/>
              <a:buChar char="•"/>
            </a:pPr>
            <a:r>
              <a:rPr lang="en-GB" sz="1500" dirty="0" err="1">
                <a:ea typeface="Lato Light" panose="020F0502020204030203" pitchFamily="34" charset="0"/>
                <a:cs typeface="Mukta ExtraLight" panose="020B0000000000000000" pitchFamily="34" charset="77"/>
              </a:rPr>
              <a:t>Weiterer</a:t>
            </a:r>
            <a:r>
              <a:rPr lang="en-GB" sz="1500" dirty="0">
                <a:ea typeface="Lato Light" panose="020F0502020204030203" pitchFamily="34" charset="0"/>
                <a:cs typeface="Mukta ExtraLight" panose="020B0000000000000000" pitchFamily="34" charset="77"/>
              </a:rPr>
              <a:t> </a:t>
            </a:r>
            <a:r>
              <a:rPr lang="en-GB" sz="1500" dirty="0" err="1">
                <a:ea typeface="Lato Light" panose="020F0502020204030203" pitchFamily="34" charset="0"/>
                <a:cs typeface="Mukta ExtraLight" panose="020B0000000000000000" pitchFamily="34" charset="77"/>
              </a:rPr>
              <a:t>Umsatzrückgang</a:t>
            </a:r>
            <a:endParaRPr lang="en-GB" sz="1500" dirty="0">
              <a:ea typeface="Lato Light" panose="020F0502020204030203" pitchFamily="34" charset="0"/>
              <a:cs typeface="Mukta ExtraLight" panose="020B0000000000000000" pitchFamily="34" charset="77"/>
            </a:endParaRPr>
          </a:p>
          <a:p>
            <a:pPr marL="85725" indent="-85725">
              <a:lnSpc>
                <a:spcPct val="100000"/>
              </a:lnSpc>
              <a:spcBef>
                <a:spcPts val="0"/>
              </a:spcBef>
              <a:buFont typeface="Arial" panose="020B0604020202020204" pitchFamily="34" charset="0"/>
              <a:buChar char="•"/>
            </a:pPr>
            <a:r>
              <a:rPr lang="en-GB" sz="1500" dirty="0">
                <a:ea typeface="Lato Light" panose="020F0502020204030203" pitchFamily="34" charset="0"/>
                <a:cs typeface="Mukta ExtraLight" panose="020B0000000000000000" pitchFamily="34" charset="77"/>
              </a:rPr>
              <a:t>Unternehmen reagiert </a:t>
            </a:r>
            <a:r>
              <a:rPr lang="en-GB" sz="1500" dirty="0" err="1">
                <a:ea typeface="Lato Light" panose="020F0502020204030203" pitchFamily="34" charset="0"/>
                <a:cs typeface="Mukta ExtraLight" panose="020B0000000000000000" pitchFamily="34" charset="77"/>
              </a:rPr>
              <a:t>mit</a:t>
            </a:r>
            <a:r>
              <a:rPr lang="en-GB" sz="1500" dirty="0">
                <a:ea typeface="Lato Light" panose="020F0502020204030203" pitchFamily="34" charset="0"/>
                <a:cs typeface="Mukta ExtraLight" panose="020B0000000000000000" pitchFamily="34" charset="77"/>
              </a:rPr>
              <a:t> </a:t>
            </a:r>
            <a:r>
              <a:rPr lang="en-GB" sz="1500" dirty="0" err="1">
                <a:ea typeface="Lato Light" panose="020F0502020204030203" pitchFamily="34" charset="0"/>
                <a:cs typeface="Mukta ExtraLight" panose="020B0000000000000000" pitchFamily="34" charset="77"/>
              </a:rPr>
              <a:t>Kostensenkungen</a:t>
            </a:r>
            <a:endParaRPr lang="en-GB" sz="1500" dirty="0">
              <a:ea typeface="Lato Light" panose="020F0502020204030203" pitchFamily="34" charset="0"/>
              <a:cs typeface="Mukta ExtraLight" panose="020B0000000000000000" pitchFamily="34" charset="77"/>
            </a:endParaRPr>
          </a:p>
          <a:p>
            <a:pPr marL="85725" indent="-85725">
              <a:lnSpc>
                <a:spcPct val="100000"/>
              </a:lnSpc>
              <a:spcBef>
                <a:spcPts val="0"/>
              </a:spcBef>
              <a:buFont typeface="Arial" panose="020B0604020202020204" pitchFamily="34" charset="0"/>
              <a:buChar char="•"/>
            </a:pPr>
            <a:r>
              <a:rPr lang="en-GB" sz="1500" dirty="0">
                <a:ea typeface="Lato Light" panose="020F0502020204030203" pitchFamily="34" charset="0"/>
                <a:cs typeface="Mukta ExtraLight" panose="020B0000000000000000" pitchFamily="34" charset="77"/>
              </a:rPr>
              <a:t>Rückgang des Gewinns / </a:t>
            </a:r>
            <a:r>
              <a:rPr lang="en-GB" sz="1500" dirty="0" err="1">
                <a:ea typeface="Lato Light" panose="020F0502020204030203" pitchFamily="34" charset="0"/>
                <a:cs typeface="Mukta ExtraLight" panose="020B0000000000000000" pitchFamily="34" charset="77"/>
              </a:rPr>
              <a:t>Verluste</a:t>
            </a:r>
            <a:r>
              <a:rPr lang="en-GB" sz="1500" dirty="0">
                <a:ea typeface="Lato Light" panose="020F0502020204030203" pitchFamily="34" charset="0"/>
                <a:cs typeface="Mukta ExtraLight" panose="020B0000000000000000" pitchFamily="34" charset="77"/>
              </a:rPr>
              <a:t> / Verringerung des Eigenkapitals</a:t>
            </a:r>
          </a:p>
          <a:p>
            <a:pPr marL="85725" indent="-85725">
              <a:lnSpc>
                <a:spcPct val="100000"/>
              </a:lnSpc>
              <a:spcBef>
                <a:spcPts val="0"/>
              </a:spcBef>
              <a:buFont typeface="Arial" panose="020B0604020202020204" pitchFamily="34" charset="0"/>
              <a:buChar char="•"/>
            </a:pPr>
            <a:r>
              <a:rPr lang="en-GB" sz="1500" dirty="0">
                <a:ea typeface="Lato Light" panose="020F0502020204030203" pitchFamily="34" charset="0"/>
                <a:cs typeface="Mukta ExtraLight" panose="020B0000000000000000" pitchFamily="34" charset="77"/>
              </a:rPr>
              <a:t>Kapitalbeschaffung wird erschwert (Bonität sinkt)</a:t>
            </a:r>
          </a:p>
        </p:txBody>
      </p:sp>
      <p:sp>
        <p:nvSpPr>
          <p:cNvPr id="103" name="Rechteck 102">
            <a:extLst>
              <a:ext uri="{FF2B5EF4-FFF2-40B4-BE49-F238E27FC236}">
                <a16:creationId xmlns:a16="http://schemas.microsoft.com/office/drawing/2014/main" xmlns="" id="{63C9B1BE-D169-4503-BC3E-DB335A86F803}"/>
              </a:ext>
            </a:extLst>
          </p:cNvPr>
          <p:cNvSpPr/>
          <p:nvPr/>
        </p:nvSpPr>
        <p:spPr>
          <a:xfrm>
            <a:off x="8922053" y="1806085"/>
            <a:ext cx="1839495" cy="1708160"/>
          </a:xfrm>
          <a:prstGeom prst="rect">
            <a:avLst/>
          </a:prstGeom>
        </p:spPr>
        <p:txBody>
          <a:bodyPr wrap="square">
            <a:spAutoFit/>
          </a:bodyPr>
          <a:lstStyle/>
          <a:p>
            <a:pPr marL="85725" indent="-85725">
              <a:lnSpc>
                <a:spcPct val="100000"/>
              </a:lnSpc>
              <a:spcBef>
                <a:spcPts val="0"/>
              </a:spcBef>
              <a:buFont typeface="Arial" panose="020B0604020202020204" pitchFamily="34" charset="0"/>
              <a:buChar char="•"/>
            </a:pPr>
            <a:r>
              <a:rPr lang="en-GB" sz="1500" dirty="0" err="1">
                <a:ea typeface="Lato Light" panose="020F0502020204030203" pitchFamily="34" charset="0"/>
                <a:cs typeface="Mukta ExtraLight" panose="020B0000000000000000" pitchFamily="34" charset="77"/>
              </a:rPr>
              <a:t>Kreditlinien</a:t>
            </a:r>
            <a:r>
              <a:rPr lang="en-GB" sz="1500" dirty="0">
                <a:ea typeface="Lato Light" panose="020F0502020204030203" pitchFamily="34" charset="0"/>
                <a:cs typeface="Mukta ExtraLight" panose="020B0000000000000000" pitchFamily="34" charset="77"/>
              </a:rPr>
              <a:t> </a:t>
            </a:r>
            <a:r>
              <a:rPr lang="en-GB" sz="1500" dirty="0" err="1">
                <a:ea typeface="Lato Light" panose="020F0502020204030203" pitchFamily="34" charset="0"/>
                <a:cs typeface="Mukta ExtraLight" panose="020B0000000000000000" pitchFamily="34" charset="77"/>
              </a:rPr>
              <a:t>ausgeschöpft</a:t>
            </a:r>
            <a:endParaRPr lang="en-GB" sz="1500" dirty="0">
              <a:ea typeface="Lato Light" panose="020F0502020204030203" pitchFamily="34" charset="0"/>
              <a:cs typeface="Mukta ExtraLight" panose="020B0000000000000000" pitchFamily="34" charset="77"/>
            </a:endParaRPr>
          </a:p>
          <a:p>
            <a:pPr marL="85725" indent="-85725">
              <a:lnSpc>
                <a:spcPct val="100000"/>
              </a:lnSpc>
              <a:spcBef>
                <a:spcPts val="0"/>
              </a:spcBef>
              <a:buFont typeface="Arial" panose="020B0604020202020204" pitchFamily="34" charset="0"/>
              <a:buChar char="•"/>
            </a:pPr>
            <a:r>
              <a:rPr lang="en-GB" sz="1500" dirty="0" err="1">
                <a:ea typeface="Lato Light" panose="020F0502020204030203" pitchFamily="34" charset="0"/>
                <a:cs typeface="Mukta ExtraLight" panose="020B0000000000000000" pitchFamily="34" charset="77"/>
              </a:rPr>
              <a:t>Anstieg</a:t>
            </a:r>
            <a:r>
              <a:rPr lang="en-GB" sz="1500" dirty="0">
                <a:ea typeface="Lato Light" panose="020F0502020204030203" pitchFamily="34" charset="0"/>
                <a:cs typeface="Mukta ExtraLight" panose="020B0000000000000000" pitchFamily="34" charset="77"/>
              </a:rPr>
              <a:t> der </a:t>
            </a:r>
            <a:r>
              <a:rPr lang="en-GB" sz="1500" dirty="0" err="1">
                <a:ea typeface="Lato Light" panose="020F0502020204030203" pitchFamily="34" charset="0"/>
                <a:cs typeface="Mukta ExtraLight" panose="020B0000000000000000" pitchFamily="34" charset="77"/>
              </a:rPr>
              <a:t>Verbindlichkeiten</a:t>
            </a:r>
            <a:endParaRPr lang="en-GB" sz="1500" dirty="0">
              <a:ea typeface="Lato Light" panose="020F0502020204030203" pitchFamily="34" charset="0"/>
              <a:cs typeface="Mukta ExtraLight" panose="020B0000000000000000" pitchFamily="34" charset="77"/>
            </a:endParaRPr>
          </a:p>
          <a:p>
            <a:pPr marL="85725" indent="-85725">
              <a:lnSpc>
                <a:spcPct val="100000"/>
              </a:lnSpc>
              <a:spcBef>
                <a:spcPts val="0"/>
              </a:spcBef>
              <a:buFont typeface="Arial" panose="020B0604020202020204" pitchFamily="34" charset="0"/>
              <a:buChar char="•"/>
            </a:pPr>
            <a:r>
              <a:rPr lang="en-GB" sz="1500" dirty="0">
                <a:ea typeface="Lato Light" panose="020F0502020204030203" pitchFamily="34" charset="0"/>
                <a:cs typeface="Mukta ExtraLight" panose="020B0000000000000000" pitchFamily="34" charset="77"/>
              </a:rPr>
              <a:t>Zahlungsverzug / </a:t>
            </a:r>
            <a:r>
              <a:rPr lang="en-GB" sz="1500" dirty="0" err="1">
                <a:ea typeface="Lato Light" panose="020F0502020204030203" pitchFamily="34" charset="0"/>
                <a:cs typeface="Mukta ExtraLight" panose="020B0000000000000000" pitchFamily="34" charset="77"/>
              </a:rPr>
              <a:t>Vorauszahlung</a:t>
            </a:r>
            <a:endParaRPr lang="en-GB" sz="1500" dirty="0">
              <a:ea typeface="Lato Light" panose="020F0502020204030203" pitchFamily="34" charset="0"/>
              <a:cs typeface="Mukta ExtraLight" panose="020B0000000000000000" pitchFamily="34" charset="77"/>
            </a:endParaRPr>
          </a:p>
          <a:p>
            <a:pPr marL="85725" indent="-85725">
              <a:lnSpc>
                <a:spcPct val="100000"/>
              </a:lnSpc>
              <a:spcBef>
                <a:spcPts val="0"/>
              </a:spcBef>
              <a:buFont typeface="Arial" panose="020B0604020202020204" pitchFamily="34" charset="0"/>
              <a:buChar char="•"/>
            </a:pPr>
            <a:r>
              <a:rPr lang="en-GB" sz="1500" dirty="0" err="1">
                <a:ea typeface="Lato Light" panose="020F0502020204030203" pitchFamily="34" charset="0"/>
                <a:cs typeface="Mukta ExtraLight" panose="020B0000000000000000" pitchFamily="34" charset="77"/>
              </a:rPr>
              <a:t>Lieferengpässe</a:t>
            </a:r>
            <a:endParaRPr lang="en-GB" sz="1500" dirty="0">
              <a:ea typeface="Lato Light" panose="020F0502020204030203" pitchFamily="34" charset="0"/>
              <a:cs typeface="Mukta ExtraLight" panose="020B0000000000000000" pitchFamily="34" charset="77"/>
            </a:endParaRPr>
          </a:p>
        </p:txBody>
      </p:sp>
      <p:sp>
        <p:nvSpPr>
          <p:cNvPr id="104" name="Rechteck 103">
            <a:extLst>
              <a:ext uri="{FF2B5EF4-FFF2-40B4-BE49-F238E27FC236}">
                <a16:creationId xmlns:a16="http://schemas.microsoft.com/office/drawing/2014/main" xmlns="" id="{C59AC022-CFAC-4D2A-9095-38D49BA99D19}"/>
              </a:ext>
            </a:extLst>
          </p:cNvPr>
          <p:cNvSpPr/>
          <p:nvPr/>
        </p:nvSpPr>
        <p:spPr>
          <a:xfrm>
            <a:off x="10466687" y="2068141"/>
            <a:ext cx="1850091" cy="1477328"/>
          </a:xfrm>
          <a:prstGeom prst="rect">
            <a:avLst/>
          </a:prstGeom>
        </p:spPr>
        <p:txBody>
          <a:bodyPr wrap="square">
            <a:spAutoFit/>
          </a:bodyPr>
          <a:lstStyle/>
          <a:p>
            <a:pPr marL="85725" indent="-85725">
              <a:lnSpc>
                <a:spcPct val="100000"/>
              </a:lnSpc>
              <a:spcBef>
                <a:spcPts val="0"/>
              </a:spcBef>
              <a:buFont typeface="Arial" panose="020B0604020202020204" pitchFamily="34" charset="0"/>
              <a:buChar char="•"/>
            </a:pPr>
            <a:r>
              <a:rPr lang="en-GB" sz="1500" dirty="0" err="1">
                <a:ea typeface="Lato Light" panose="020F0502020204030203" pitchFamily="34" charset="0"/>
                <a:cs typeface="Mukta ExtraLight" panose="020B0000000000000000" pitchFamily="34" charset="77"/>
              </a:rPr>
              <a:t>Insolvenzrisiko</a:t>
            </a:r>
            <a:endParaRPr lang="en-GB" sz="1500" dirty="0">
              <a:ea typeface="Lato Light" panose="020F0502020204030203" pitchFamily="34" charset="0"/>
              <a:cs typeface="Mukta ExtraLight" panose="020B0000000000000000" pitchFamily="34" charset="77"/>
            </a:endParaRPr>
          </a:p>
          <a:p>
            <a:pPr marL="85725" indent="-85725">
              <a:lnSpc>
                <a:spcPct val="100000"/>
              </a:lnSpc>
              <a:spcBef>
                <a:spcPts val="0"/>
              </a:spcBef>
              <a:buFont typeface="Arial" panose="020B0604020202020204" pitchFamily="34" charset="0"/>
              <a:buChar char="•"/>
            </a:pPr>
            <a:r>
              <a:rPr lang="en-GB" sz="1500" dirty="0" err="1">
                <a:ea typeface="Lato Light" panose="020F0502020204030203" pitchFamily="34" charset="0"/>
                <a:cs typeface="Mukta ExtraLight" panose="020B0000000000000000" pitchFamily="34" charset="77"/>
              </a:rPr>
              <a:t>Insolvenz</a:t>
            </a:r>
            <a:r>
              <a:rPr lang="en-GB" sz="1500" dirty="0">
                <a:ea typeface="Lato Light" panose="020F0502020204030203" pitchFamily="34" charset="0"/>
                <a:cs typeface="Mukta ExtraLight" panose="020B0000000000000000" pitchFamily="34" charset="77"/>
              </a:rPr>
              <a:t> </a:t>
            </a:r>
            <a:r>
              <a:rPr lang="en-GB" sz="1500" dirty="0" err="1">
                <a:ea typeface="Lato Light" panose="020F0502020204030203" pitchFamily="34" charset="0"/>
                <a:cs typeface="Mukta ExtraLight" panose="020B0000000000000000" pitchFamily="34" charset="77"/>
              </a:rPr>
              <a:t>droht</a:t>
            </a:r>
            <a:endParaRPr lang="en-GB" sz="1500" dirty="0">
              <a:ea typeface="Lato Light" panose="020F0502020204030203" pitchFamily="34" charset="0"/>
              <a:cs typeface="Mukta ExtraLight" panose="020B0000000000000000" pitchFamily="34" charset="77"/>
            </a:endParaRPr>
          </a:p>
          <a:p>
            <a:pPr marL="85725" indent="-85725">
              <a:lnSpc>
                <a:spcPct val="100000"/>
              </a:lnSpc>
              <a:spcBef>
                <a:spcPts val="0"/>
              </a:spcBef>
              <a:buFont typeface="Arial" panose="020B0604020202020204" pitchFamily="34" charset="0"/>
              <a:buChar char="•"/>
            </a:pPr>
            <a:r>
              <a:rPr lang="en-GB" sz="1500" dirty="0">
                <a:ea typeface="Lato Light" panose="020F0502020204030203" pitchFamily="34" charset="0"/>
                <a:cs typeface="Mukta ExtraLight" panose="020B0000000000000000" pitchFamily="34" charset="77"/>
              </a:rPr>
              <a:t>Überschuldung eingetreten</a:t>
            </a:r>
          </a:p>
          <a:p>
            <a:pPr marL="85725" indent="-85725">
              <a:lnSpc>
                <a:spcPct val="100000"/>
              </a:lnSpc>
              <a:spcBef>
                <a:spcPts val="0"/>
              </a:spcBef>
              <a:buFont typeface="Arial" panose="020B0604020202020204" pitchFamily="34" charset="0"/>
              <a:buChar char="•"/>
            </a:pPr>
            <a:r>
              <a:rPr lang="en-GB" sz="1500" dirty="0" err="1">
                <a:ea typeface="Lato Light" panose="020F0502020204030203" pitchFamily="34" charset="0"/>
                <a:cs typeface="Mukta ExtraLight" panose="020B0000000000000000" pitchFamily="34" charset="77"/>
              </a:rPr>
              <a:t>Insolvenz</a:t>
            </a:r>
            <a:r>
              <a:rPr lang="en-GB" sz="1500" dirty="0">
                <a:ea typeface="Lato Light" panose="020F0502020204030203" pitchFamily="34" charset="0"/>
                <a:cs typeface="Mukta ExtraLight" panose="020B0000000000000000" pitchFamily="34" charset="77"/>
              </a:rPr>
              <a:t> </a:t>
            </a:r>
            <a:r>
              <a:rPr lang="en-GB" sz="1500" dirty="0" err="1">
                <a:ea typeface="Lato Light" panose="020F0502020204030203" pitchFamily="34" charset="0"/>
                <a:cs typeface="Mukta ExtraLight" panose="020B0000000000000000" pitchFamily="34" charset="77"/>
              </a:rPr>
              <a:t>eingetreten</a:t>
            </a:r>
            <a:endParaRPr lang="en-GB" sz="1500" dirty="0">
              <a:ea typeface="Lato Light" panose="020F0502020204030203" pitchFamily="34" charset="0"/>
              <a:cs typeface="Mukta ExtraLight" panose="020B0000000000000000" pitchFamily="34" charset="77"/>
            </a:endParaRPr>
          </a:p>
        </p:txBody>
      </p:sp>
      <p:sp>
        <p:nvSpPr>
          <p:cNvPr id="106" name="Textplatzhalter 3">
            <a:extLst>
              <a:ext uri="{FF2B5EF4-FFF2-40B4-BE49-F238E27FC236}">
                <a16:creationId xmlns:a16="http://schemas.microsoft.com/office/drawing/2014/main" xmlns="" id="{B19B36E7-E4F4-4270-B7C5-1A2C08CF1EF4}"/>
              </a:ext>
            </a:extLst>
          </p:cNvPr>
          <p:cNvSpPr txBox="1">
            <a:spLocks/>
          </p:cNvSpPr>
          <p:nvPr/>
        </p:nvSpPr>
        <p:spPr>
          <a:xfrm>
            <a:off x="2986053" y="2128411"/>
            <a:ext cx="1520317"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kern="1200">
                <a:solidFill>
                  <a:srgbClr val="245473"/>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sz="2000" dirty="0"/>
              <a:t>Umsatz /</a:t>
            </a:r>
            <a:br>
              <a:rPr lang="en-GB" sz="2000" dirty="0"/>
            </a:br>
            <a:r>
              <a:rPr lang="en-GB" sz="2000" dirty="0"/>
              <a:t>Gewinn / </a:t>
            </a:r>
            <a:br>
              <a:rPr lang="en-GB" sz="2000" dirty="0"/>
            </a:br>
            <a:r>
              <a:rPr lang="en-GB" sz="2000" dirty="0"/>
              <a:t>Liquidität</a:t>
            </a:r>
          </a:p>
        </p:txBody>
      </p:sp>
    </p:spTree>
    <p:extLst>
      <p:ext uri="{BB962C8B-B14F-4D97-AF65-F5344CB8AC3E}">
        <p14:creationId xmlns:p14="http://schemas.microsoft.com/office/powerpoint/2010/main" val="31516004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kt 12" hidden="1">
            <a:extLst>
              <a:ext uri="{FF2B5EF4-FFF2-40B4-BE49-F238E27FC236}">
                <a16:creationId xmlns:a16="http://schemas.microsoft.com/office/drawing/2014/main" xmlns="" id="{34B30D9B-9BAF-4C04-A97F-26C857E130A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4" name="think-cell Folie" r:id="rId6" imgW="592" imgH="595" progId="TCLayout.ActiveDocument.1">
                  <p:embed/>
                </p:oleObj>
              </mc:Choice>
              <mc:Fallback>
                <p:oleObj name="think-cell Folie" r:id="rId6" imgW="592" imgH="595" progId="TCLayout.ActiveDocument.1">
                  <p:embed/>
                  <p:pic>
                    <p:nvPicPr>
                      <p:cNvPr id="13" name="Objekt 12" hidden="1">
                        <a:extLst>
                          <a:ext uri="{FF2B5EF4-FFF2-40B4-BE49-F238E27FC236}">
                            <a16:creationId xmlns:a16="http://schemas.microsoft.com/office/drawing/2014/main" xmlns="" id="{34B30D9B-9BAF-4C04-A97F-26C857E130A9}"/>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2" name="Rechteck 11" hidden="1">
            <a:extLst>
              <a:ext uri="{FF2B5EF4-FFF2-40B4-BE49-F238E27FC236}">
                <a16:creationId xmlns:a16="http://schemas.microsoft.com/office/drawing/2014/main" xmlns="" id="{AA268AB2-96A2-4139-ACEB-0611CAB491F5}"/>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GB" dirty="0">
              <a:latin typeface="Calibri Light" panose="020F0302020204030204" pitchFamily="34" charset="0"/>
              <a:ea typeface="+mj-ea"/>
              <a:cs typeface="+mj-cs"/>
              <a:sym typeface="Calibri Light" panose="020F0302020204030204" pitchFamily="34" charset="0"/>
            </a:endParaRPr>
          </a:p>
        </p:txBody>
      </p:sp>
      <p:sp>
        <p:nvSpPr>
          <p:cNvPr id="4" name="Textplatzhalter 3">
            <a:extLst>
              <a:ext uri="{FF2B5EF4-FFF2-40B4-BE49-F238E27FC236}">
                <a16:creationId xmlns:a16="http://schemas.microsoft.com/office/drawing/2014/main" xmlns="" id="{0EF5E767-19B4-484F-8E3D-D966FB58D59D}"/>
              </a:ext>
            </a:extLst>
          </p:cNvPr>
          <p:cNvSpPr>
            <a:spLocks noGrp="1"/>
          </p:cNvSpPr>
          <p:nvPr>
            <p:ph type="body" sz="quarter" idx="13"/>
          </p:nvPr>
        </p:nvSpPr>
        <p:spPr>
          <a:xfrm>
            <a:off x="2235200" y="873303"/>
            <a:ext cx="9879197" cy="697353"/>
          </a:xfrm>
        </p:spPr>
        <p:txBody>
          <a:bodyPr>
            <a:noAutofit/>
          </a:bodyPr>
          <a:lstStyle/>
          <a:p>
            <a:r>
              <a:rPr lang="de-DE" sz="3100" noProof="0" dirty="0"/>
              <a:t>Typische Ursache-Wirkungs-Beziehungen vs. </a:t>
            </a:r>
            <a:r>
              <a:rPr lang="de-DE" sz="3100" dirty="0"/>
              <a:t>Direkter Eintritt</a:t>
            </a:r>
            <a:endParaRPr lang="de-DE" sz="3100" noProof="0" dirty="0"/>
          </a:p>
        </p:txBody>
      </p:sp>
      <p:sp>
        <p:nvSpPr>
          <p:cNvPr id="27" name="Subtitle 2">
            <a:extLst>
              <a:ext uri="{FF2B5EF4-FFF2-40B4-BE49-F238E27FC236}">
                <a16:creationId xmlns:a16="http://schemas.microsoft.com/office/drawing/2014/main" xmlns="" id="{73F19325-1EDB-46F3-A475-347F26A8D06E}"/>
              </a:ext>
            </a:extLst>
          </p:cNvPr>
          <p:cNvSpPr txBox="1">
            <a:spLocks/>
          </p:cNvSpPr>
          <p:nvPr/>
        </p:nvSpPr>
        <p:spPr>
          <a:xfrm>
            <a:off x="139149" y="2232807"/>
            <a:ext cx="2700592" cy="3874184"/>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de-DE" sz="2200" dirty="0">
                <a:solidFill>
                  <a:schemeClr val="tx1"/>
                </a:solidFill>
                <a:latin typeface="+mj-lt"/>
                <a:ea typeface="Open Sans Light" panose="020B0306030504020204" pitchFamily="34" charset="0"/>
                <a:cs typeface="Open Sans Light" panose="020B0306030504020204" pitchFamily="34" charset="0"/>
              </a:rPr>
              <a:t>Der Eintritt in eine Unternehmenskrise ist unabhängig von der "aktuell" identifizier-</a:t>
            </a:r>
            <a:r>
              <a:rPr lang="de-DE" sz="2200" dirty="0" err="1">
                <a:solidFill>
                  <a:schemeClr val="tx1"/>
                </a:solidFill>
                <a:latin typeface="+mj-lt"/>
                <a:ea typeface="Open Sans Light" panose="020B0306030504020204" pitchFamily="34" charset="0"/>
                <a:cs typeface="Open Sans Light" panose="020B0306030504020204" pitchFamily="34" charset="0"/>
              </a:rPr>
              <a:t>ten</a:t>
            </a:r>
            <a:r>
              <a:rPr lang="de-DE" sz="2200" dirty="0">
                <a:solidFill>
                  <a:schemeClr val="tx1"/>
                </a:solidFill>
                <a:latin typeface="+mj-lt"/>
                <a:ea typeface="Open Sans Light" panose="020B0306030504020204" pitchFamily="34" charset="0"/>
                <a:cs typeface="Open Sans Light" panose="020B0306030504020204" pitchFamily="34" charset="0"/>
              </a:rPr>
              <a:t> Krisenphase. </a:t>
            </a:r>
          </a:p>
          <a:p>
            <a:pPr algn="l">
              <a:lnSpc>
                <a:spcPct val="100000"/>
              </a:lnSpc>
            </a:pPr>
            <a:r>
              <a:rPr lang="de-DE" sz="2200" dirty="0">
                <a:solidFill>
                  <a:schemeClr val="tx1"/>
                </a:solidFill>
                <a:latin typeface="+mj-lt"/>
                <a:ea typeface="Open Sans Light" panose="020B0306030504020204" pitchFamily="34" charset="0"/>
                <a:cs typeface="Open Sans Light" panose="020B0306030504020204" pitchFamily="34" charset="0"/>
              </a:rPr>
              <a:t>Ein sofortiger Eintritt in fortgeschrittene Phasen - meist ausgelöst durch externe Effekte - ist auch möglich.</a:t>
            </a:r>
          </a:p>
        </p:txBody>
      </p:sp>
      <p:sp>
        <p:nvSpPr>
          <p:cNvPr id="6" name="Rechteck 5">
            <a:extLst>
              <a:ext uri="{FF2B5EF4-FFF2-40B4-BE49-F238E27FC236}">
                <a16:creationId xmlns:a16="http://schemas.microsoft.com/office/drawing/2014/main" xmlns="" id="{7E5B9861-52F0-4725-BFA9-9895CF3A593B}"/>
              </a:ext>
            </a:extLst>
          </p:cNvPr>
          <p:cNvSpPr/>
          <p:nvPr/>
        </p:nvSpPr>
        <p:spPr>
          <a:xfrm>
            <a:off x="3077331" y="1770883"/>
            <a:ext cx="1703975" cy="830997"/>
          </a:xfrm>
          <a:prstGeom prst="rect">
            <a:avLst/>
          </a:prstGeom>
        </p:spPr>
        <p:txBody>
          <a:bodyPr wrap="square">
            <a:spAutoFit/>
          </a:bodyPr>
          <a:lstStyle/>
          <a:p>
            <a:pPr algn="ctr"/>
            <a:r>
              <a:rPr lang="de-DE" sz="1600">
                <a:ea typeface="Lato Light" panose="020F0502020204030203" pitchFamily="34" charset="0"/>
                <a:cs typeface="Mukta ExtraLight" panose="020B0000000000000000" pitchFamily="34" charset="77"/>
              </a:rPr>
              <a:t>Ungewissheit über Nachfolge / Management</a:t>
            </a:r>
            <a:endParaRPr lang="de-DE" sz="1600" dirty="0">
              <a:ea typeface="Lato Light" panose="020F0502020204030203" pitchFamily="34" charset="0"/>
              <a:cs typeface="Mukta ExtraLight" panose="020B0000000000000000" pitchFamily="34" charset="77"/>
            </a:endParaRPr>
          </a:p>
        </p:txBody>
      </p:sp>
      <p:sp>
        <p:nvSpPr>
          <p:cNvPr id="26" name="Rechteck 25">
            <a:extLst>
              <a:ext uri="{FF2B5EF4-FFF2-40B4-BE49-F238E27FC236}">
                <a16:creationId xmlns:a16="http://schemas.microsoft.com/office/drawing/2014/main" xmlns="" id="{FE6DBDB5-200C-49D0-8672-82ECAFEB45D3}"/>
              </a:ext>
            </a:extLst>
          </p:cNvPr>
          <p:cNvSpPr/>
          <p:nvPr/>
        </p:nvSpPr>
        <p:spPr>
          <a:xfrm>
            <a:off x="4903099" y="1767203"/>
            <a:ext cx="1225066" cy="830997"/>
          </a:xfrm>
          <a:prstGeom prst="rect">
            <a:avLst/>
          </a:prstGeom>
        </p:spPr>
        <p:txBody>
          <a:bodyPr wrap="square">
            <a:spAutoFit/>
          </a:bodyPr>
          <a:lstStyle/>
          <a:p>
            <a:pPr algn="ctr"/>
            <a:r>
              <a:rPr lang="de-DE" sz="1600">
                <a:ea typeface="Lato Light" panose="020F0502020204030203" pitchFamily="34" charset="0"/>
                <a:cs typeface="Mukta ExtraLight" panose="020B0000000000000000" pitchFamily="34" charset="77"/>
              </a:rPr>
              <a:t>kein / falsches Leitbild</a:t>
            </a:r>
            <a:endParaRPr lang="de-DE" sz="1600" dirty="0">
              <a:ea typeface="Lato Light" panose="020F0502020204030203" pitchFamily="34" charset="0"/>
              <a:cs typeface="Mukta ExtraLight" panose="020B0000000000000000" pitchFamily="34" charset="77"/>
            </a:endParaRPr>
          </a:p>
        </p:txBody>
      </p:sp>
      <p:sp>
        <p:nvSpPr>
          <p:cNvPr id="35" name="Rechteck 34">
            <a:extLst>
              <a:ext uri="{FF2B5EF4-FFF2-40B4-BE49-F238E27FC236}">
                <a16:creationId xmlns:a16="http://schemas.microsoft.com/office/drawing/2014/main" xmlns="" id="{7E5D35FD-2CFF-4351-A969-12C13ED596C2}"/>
              </a:ext>
            </a:extLst>
          </p:cNvPr>
          <p:cNvSpPr/>
          <p:nvPr/>
        </p:nvSpPr>
        <p:spPr>
          <a:xfrm>
            <a:off x="6162261" y="1788792"/>
            <a:ext cx="1541653" cy="830997"/>
          </a:xfrm>
          <a:prstGeom prst="rect">
            <a:avLst/>
          </a:prstGeom>
        </p:spPr>
        <p:txBody>
          <a:bodyPr wrap="square">
            <a:spAutoFit/>
          </a:bodyPr>
          <a:lstStyle/>
          <a:p>
            <a:pPr algn="ctr"/>
            <a:r>
              <a:rPr lang="de-DE" sz="1600">
                <a:ea typeface="Lato Light" panose="020F0502020204030203" pitchFamily="34" charset="0"/>
                <a:cs typeface="Mukta ExtraLight" panose="020B0000000000000000" pitchFamily="34" charset="77"/>
              </a:rPr>
              <a:t>Keine Wettbewerbs-fähigkeit</a:t>
            </a:r>
            <a:endParaRPr lang="de-DE" sz="1600" dirty="0">
              <a:ea typeface="Lato Light" panose="020F0502020204030203" pitchFamily="34" charset="0"/>
              <a:cs typeface="Mukta ExtraLight" panose="020B0000000000000000" pitchFamily="34" charset="77"/>
            </a:endParaRPr>
          </a:p>
        </p:txBody>
      </p:sp>
      <p:sp>
        <p:nvSpPr>
          <p:cNvPr id="39" name="Rechteck 38">
            <a:extLst>
              <a:ext uri="{FF2B5EF4-FFF2-40B4-BE49-F238E27FC236}">
                <a16:creationId xmlns:a16="http://schemas.microsoft.com/office/drawing/2014/main" xmlns="" id="{F2AC4BB7-8053-4E6B-9053-7883BBAD7D9B}"/>
              </a:ext>
            </a:extLst>
          </p:cNvPr>
          <p:cNvSpPr/>
          <p:nvPr/>
        </p:nvSpPr>
        <p:spPr>
          <a:xfrm>
            <a:off x="7551475" y="1751222"/>
            <a:ext cx="1872606" cy="830997"/>
          </a:xfrm>
          <a:prstGeom prst="rect">
            <a:avLst/>
          </a:prstGeom>
        </p:spPr>
        <p:txBody>
          <a:bodyPr wrap="square">
            <a:spAutoFit/>
          </a:bodyPr>
          <a:lstStyle/>
          <a:p>
            <a:pPr algn="ctr"/>
            <a:r>
              <a:rPr lang="de-DE" sz="1600" dirty="0">
                <a:ea typeface="Lato Light" panose="020F0502020204030203" pitchFamily="34" charset="0"/>
                <a:cs typeface="Mukta ExtraLight" panose="020B0000000000000000" pitchFamily="34" charset="77"/>
              </a:rPr>
              <a:t>Vermögensverzehr (Abnahme des Eigenkapitals etc.)</a:t>
            </a:r>
          </a:p>
        </p:txBody>
      </p:sp>
      <p:sp>
        <p:nvSpPr>
          <p:cNvPr id="40" name="Rechteck 39">
            <a:extLst>
              <a:ext uri="{FF2B5EF4-FFF2-40B4-BE49-F238E27FC236}">
                <a16:creationId xmlns:a16="http://schemas.microsoft.com/office/drawing/2014/main" xmlns="" id="{E9567923-419A-45FD-83E2-69E52A7FC897}"/>
              </a:ext>
            </a:extLst>
          </p:cNvPr>
          <p:cNvSpPr/>
          <p:nvPr/>
        </p:nvSpPr>
        <p:spPr>
          <a:xfrm>
            <a:off x="9200769" y="1759303"/>
            <a:ext cx="1703975" cy="830997"/>
          </a:xfrm>
          <a:prstGeom prst="rect">
            <a:avLst/>
          </a:prstGeom>
        </p:spPr>
        <p:txBody>
          <a:bodyPr wrap="square">
            <a:spAutoFit/>
          </a:bodyPr>
          <a:lstStyle/>
          <a:p>
            <a:pPr algn="ctr"/>
            <a:r>
              <a:rPr lang="de-DE" sz="1600" dirty="0">
                <a:ea typeface="Lato Light" panose="020F0502020204030203" pitchFamily="34" charset="0"/>
                <a:cs typeface="Mukta ExtraLight" panose="020B0000000000000000" pitchFamily="34" charset="77"/>
              </a:rPr>
              <a:t>Keine Reserven / finanzieller Spielraum</a:t>
            </a:r>
          </a:p>
        </p:txBody>
      </p:sp>
      <p:sp>
        <p:nvSpPr>
          <p:cNvPr id="41" name="Rechteck 40">
            <a:extLst>
              <a:ext uri="{FF2B5EF4-FFF2-40B4-BE49-F238E27FC236}">
                <a16:creationId xmlns:a16="http://schemas.microsoft.com/office/drawing/2014/main" xmlns="" id="{035EA290-C7C4-4B91-AC49-F5A0E3A81D1D}"/>
              </a:ext>
            </a:extLst>
          </p:cNvPr>
          <p:cNvSpPr/>
          <p:nvPr/>
        </p:nvSpPr>
        <p:spPr>
          <a:xfrm>
            <a:off x="10564408" y="1753809"/>
            <a:ext cx="1703975" cy="830997"/>
          </a:xfrm>
          <a:prstGeom prst="rect">
            <a:avLst/>
          </a:prstGeom>
        </p:spPr>
        <p:txBody>
          <a:bodyPr wrap="square">
            <a:spAutoFit/>
          </a:bodyPr>
          <a:lstStyle/>
          <a:p>
            <a:pPr algn="ctr"/>
            <a:r>
              <a:rPr lang="de-DE" sz="1600">
                <a:solidFill>
                  <a:srgbClr val="E53292"/>
                </a:solidFill>
                <a:ea typeface="Lato Light" panose="020F0502020204030203" pitchFamily="34" charset="0"/>
                <a:cs typeface="Mukta ExtraLight" panose="020B0000000000000000" pitchFamily="34" charset="77"/>
              </a:rPr>
              <a:t>Verlust der Entscheidungs-kompetenz</a:t>
            </a:r>
            <a:endParaRPr lang="de-DE" sz="1600" dirty="0">
              <a:solidFill>
                <a:srgbClr val="E53292"/>
              </a:solidFill>
              <a:ea typeface="Lato Light" panose="020F0502020204030203" pitchFamily="34" charset="0"/>
              <a:cs typeface="Mukta ExtraLight" panose="020B0000000000000000" pitchFamily="34" charset="77"/>
            </a:endParaRPr>
          </a:p>
        </p:txBody>
      </p:sp>
      <p:sp>
        <p:nvSpPr>
          <p:cNvPr id="2" name="Pfeil: nach oben gekrümmt 1">
            <a:extLst>
              <a:ext uri="{FF2B5EF4-FFF2-40B4-BE49-F238E27FC236}">
                <a16:creationId xmlns:a16="http://schemas.microsoft.com/office/drawing/2014/main" xmlns="" id="{6E760E75-52F2-4A7A-97AF-F10AE570478C}"/>
              </a:ext>
            </a:extLst>
          </p:cNvPr>
          <p:cNvSpPr/>
          <p:nvPr/>
        </p:nvSpPr>
        <p:spPr>
          <a:xfrm>
            <a:off x="4327863" y="2657896"/>
            <a:ext cx="766354" cy="222521"/>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solidFill>
                <a:schemeClr val="tx1"/>
              </a:solidFill>
            </a:endParaRPr>
          </a:p>
        </p:txBody>
      </p:sp>
      <p:sp>
        <p:nvSpPr>
          <p:cNvPr id="42" name="Pfeil: nach oben gekrümmt 41">
            <a:extLst>
              <a:ext uri="{FF2B5EF4-FFF2-40B4-BE49-F238E27FC236}">
                <a16:creationId xmlns:a16="http://schemas.microsoft.com/office/drawing/2014/main" xmlns="" id="{356129D2-A434-41CF-A81B-933861D5EA3C}"/>
              </a:ext>
            </a:extLst>
          </p:cNvPr>
          <p:cNvSpPr/>
          <p:nvPr/>
        </p:nvSpPr>
        <p:spPr>
          <a:xfrm>
            <a:off x="5779084" y="2667783"/>
            <a:ext cx="766354" cy="222521"/>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solidFill>
                <a:schemeClr val="tx1"/>
              </a:solidFill>
            </a:endParaRPr>
          </a:p>
        </p:txBody>
      </p:sp>
      <p:sp>
        <p:nvSpPr>
          <p:cNvPr id="43" name="Pfeil: nach oben gekrümmt 42">
            <a:extLst>
              <a:ext uri="{FF2B5EF4-FFF2-40B4-BE49-F238E27FC236}">
                <a16:creationId xmlns:a16="http://schemas.microsoft.com/office/drawing/2014/main" xmlns="" id="{C192E4C5-65C1-409D-9571-AC831D9BE606}"/>
              </a:ext>
            </a:extLst>
          </p:cNvPr>
          <p:cNvSpPr/>
          <p:nvPr/>
        </p:nvSpPr>
        <p:spPr>
          <a:xfrm>
            <a:off x="7230305" y="2670029"/>
            <a:ext cx="766354" cy="222521"/>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solidFill>
                <a:schemeClr val="tx1"/>
              </a:solidFill>
            </a:endParaRPr>
          </a:p>
        </p:txBody>
      </p:sp>
      <p:sp>
        <p:nvSpPr>
          <p:cNvPr id="44" name="Pfeil: nach oben gekrümmt 43">
            <a:extLst>
              <a:ext uri="{FF2B5EF4-FFF2-40B4-BE49-F238E27FC236}">
                <a16:creationId xmlns:a16="http://schemas.microsoft.com/office/drawing/2014/main" xmlns="" id="{59759B08-5BB5-46DC-96A7-FDFDD7765951}"/>
              </a:ext>
            </a:extLst>
          </p:cNvPr>
          <p:cNvSpPr/>
          <p:nvPr/>
        </p:nvSpPr>
        <p:spPr>
          <a:xfrm>
            <a:off x="8694042" y="2664911"/>
            <a:ext cx="766354" cy="222521"/>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solidFill>
                <a:schemeClr val="tx1"/>
              </a:solidFill>
            </a:endParaRPr>
          </a:p>
        </p:txBody>
      </p:sp>
      <p:sp>
        <p:nvSpPr>
          <p:cNvPr id="45" name="Pfeil: nach oben gekrümmt 44">
            <a:extLst>
              <a:ext uri="{FF2B5EF4-FFF2-40B4-BE49-F238E27FC236}">
                <a16:creationId xmlns:a16="http://schemas.microsoft.com/office/drawing/2014/main" xmlns="" id="{5A233127-ADFC-4C90-8CE8-ACA972EA821E}"/>
              </a:ext>
            </a:extLst>
          </p:cNvPr>
          <p:cNvSpPr/>
          <p:nvPr/>
        </p:nvSpPr>
        <p:spPr>
          <a:xfrm>
            <a:off x="10157779" y="2662522"/>
            <a:ext cx="766354" cy="222521"/>
          </a:xfrm>
          <a:prstGeom prst="curvedUpArrow">
            <a:avLst/>
          </a:prstGeom>
          <a:solidFill>
            <a:srgbClr val="E532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solidFill>
                <a:schemeClr val="tx1"/>
              </a:solidFill>
            </a:endParaRPr>
          </a:p>
        </p:txBody>
      </p:sp>
      <p:sp>
        <p:nvSpPr>
          <p:cNvPr id="46" name="Rechteck 45">
            <a:extLst>
              <a:ext uri="{FF2B5EF4-FFF2-40B4-BE49-F238E27FC236}">
                <a16:creationId xmlns:a16="http://schemas.microsoft.com/office/drawing/2014/main" xmlns="" id="{2B62FCCB-9C12-42A3-9826-9B59006C2865}"/>
              </a:ext>
            </a:extLst>
          </p:cNvPr>
          <p:cNvSpPr/>
          <p:nvPr/>
        </p:nvSpPr>
        <p:spPr>
          <a:xfrm>
            <a:off x="3922675" y="2967356"/>
            <a:ext cx="1380954" cy="830997"/>
          </a:xfrm>
          <a:prstGeom prst="rect">
            <a:avLst/>
          </a:prstGeom>
          <a:solidFill>
            <a:schemeClr val="bg1">
              <a:lumMod val="85000"/>
            </a:schemeClr>
          </a:solidFill>
        </p:spPr>
        <p:txBody>
          <a:bodyPr wrap="square" anchor="ctr">
            <a:noAutofit/>
          </a:bodyPr>
          <a:lstStyle/>
          <a:p>
            <a:pPr algn="ctr"/>
            <a:r>
              <a:rPr lang="de-DE" sz="1600" b="1">
                <a:ea typeface="Lato Light" panose="020F0502020204030203" pitchFamily="34" charset="0"/>
                <a:cs typeface="Mukta ExtraLight" panose="020B0000000000000000" pitchFamily="34" charset="77"/>
              </a:rPr>
              <a:t>Schwache Führung</a:t>
            </a:r>
            <a:endParaRPr lang="de-DE" sz="1600" b="1" dirty="0">
              <a:ea typeface="Lato Light" panose="020F0502020204030203" pitchFamily="34" charset="0"/>
              <a:cs typeface="Mukta ExtraLight" panose="020B0000000000000000" pitchFamily="34" charset="77"/>
            </a:endParaRPr>
          </a:p>
        </p:txBody>
      </p:sp>
      <p:sp>
        <p:nvSpPr>
          <p:cNvPr id="47" name="Rechteck 46">
            <a:extLst>
              <a:ext uri="{FF2B5EF4-FFF2-40B4-BE49-F238E27FC236}">
                <a16:creationId xmlns:a16="http://schemas.microsoft.com/office/drawing/2014/main" xmlns="" id="{10A86406-E2FE-401C-95F8-2B115609BC83}"/>
              </a:ext>
            </a:extLst>
          </p:cNvPr>
          <p:cNvSpPr/>
          <p:nvPr/>
        </p:nvSpPr>
        <p:spPr>
          <a:xfrm>
            <a:off x="5478478" y="2967357"/>
            <a:ext cx="1380953" cy="830996"/>
          </a:xfrm>
          <a:prstGeom prst="rect">
            <a:avLst/>
          </a:prstGeom>
          <a:solidFill>
            <a:schemeClr val="bg1">
              <a:lumMod val="85000"/>
            </a:schemeClr>
          </a:solidFill>
        </p:spPr>
        <p:txBody>
          <a:bodyPr wrap="square" anchor="ctr">
            <a:noAutofit/>
          </a:bodyPr>
          <a:lstStyle/>
          <a:p>
            <a:pPr algn="ctr"/>
            <a:r>
              <a:rPr lang="de-DE" sz="1600" b="1" dirty="0">
                <a:ea typeface="Lato Light" panose="020F0502020204030203" pitchFamily="34" charset="0"/>
                <a:cs typeface="Mukta ExtraLight" panose="020B0000000000000000" pitchFamily="34" charset="77"/>
              </a:rPr>
              <a:t>Produkte nicht markt-konform</a:t>
            </a:r>
          </a:p>
        </p:txBody>
      </p:sp>
      <p:sp>
        <p:nvSpPr>
          <p:cNvPr id="48" name="Rechteck 47">
            <a:extLst>
              <a:ext uri="{FF2B5EF4-FFF2-40B4-BE49-F238E27FC236}">
                <a16:creationId xmlns:a16="http://schemas.microsoft.com/office/drawing/2014/main" xmlns="" id="{B00E7A09-224B-4FCC-BA4E-1B1ACDD9B741}"/>
              </a:ext>
            </a:extLst>
          </p:cNvPr>
          <p:cNvSpPr/>
          <p:nvPr/>
        </p:nvSpPr>
        <p:spPr>
          <a:xfrm>
            <a:off x="7010670" y="2972011"/>
            <a:ext cx="1380953" cy="826342"/>
          </a:xfrm>
          <a:prstGeom prst="rect">
            <a:avLst/>
          </a:prstGeom>
          <a:solidFill>
            <a:schemeClr val="bg1">
              <a:lumMod val="85000"/>
            </a:schemeClr>
          </a:solidFill>
        </p:spPr>
        <p:txBody>
          <a:bodyPr wrap="square" anchor="ctr">
            <a:noAutofit/>
          </a:bodyPr>
          <a:lstStyle/>
          <a:p>
            <a:pPr algn="ctr"/>
            <a:r>
              <a:rPr lang="de-DE" sz="1600" b="1" dirty="0">
                <a:ea typeface="Lato Light" panose="020F0502020204030203" pitchFamily="34" charset="0"/>
                <a:cs typeface="Mukta ExtraLight" panose="020B0000000000000000" pitchFamily="34" charset="77"/>
              </a:rPr>
              <a:t>Ergebnis-rückgang</a:t>
            </a:r>
          </a:p>
        </p:txBody>
      </p:sp>
      <p:sp>
        <p:nvSpPr>
          <p:cNvPr id="49" name="Rechteck 48">
            <a:extLst>
              <a:ext uri="{FF2B5EF4-FFF2-40B4-BE49-F238E27FC236}">
                <a16:creationId xmlns:a16="http://schemas.microsoft.com/office/drawing/2014/main" xmlns="" id="{7480D117-1BAA-443B-A193-A006EB0A16B5}"/>
              </a:ext>
            </a:extLst>
          </p:cNvPr>
          <p:cNvSpPr/>
          <p:nvPr/>
        </p:nvSpPr>
        <p:spPr>
          <a:xfrm>
            <a:off x="8527524" y="2972011"/>
            <a:ext cx="1380954" cy="826342"/>
          </a:xfrm>
          <a:prstGeom prst="rect">
            <a:avLst/>
          </a:prstGeom>
          <a:solidFill>
            <a:schemeClr val="bg1">
              <a:lumMod val="85000"/>
            </a:schemeClr>
          </a:solidFill>
        </p:spPr>
        <p:txBody>
          <a:bodyPr wrap="square" anchor="ctr">
            <a:noAutofit/>
          </a:bodyPr>
          <a:lstStyle/>
          <a:p>
            <a:pPr algn="ctr"/>
            <a:r>
              <a:rPr lang="de-DE" sz="1600" b="1">
                <a:ea typeface="Lato Light" panose="020F0502020204030203" pitchFamily="34" charset="0"/>
                <a:cs typeface="Mukta ExtraLight" panose="020B0000000000000000" pitchFamily="34" charset="77"/>
              </a:rPr>
              <a:t>Verbrauch von liquiden Mitteln</a:t>
            </a:r>
            <a:endParaRPr lang="de-DE" sz="1600" b="1" dirty="0">
              <a:ea typeface="Lato Light" panose="020F0502020204030203" pitchFamily="34" charset="0"/>
              <a:cs typeface="Mukta ExtraLight" panose="020B0000000000000000" pitchFamily="34" charset="77"/>
            </a:endParaRPr>
          </a:p>
        </p:txBody>
      </p:sp>
      <p:sp>
        <p:nvSpPr>
          <p:cNvPr id="50" name="Rechteck 49">
            <a:extLst>
              <a:ext uri="{FF2B5EF4-FFF2-40B4-BE49-F238E27FC236}">
                <a16:creationId xmlns:a16="http://schemas.microsoft.com/office/drawing/2014/main" xmlns="" id="{A43DE806-DADE-4FC2-B4E9-28E5CE137FB5}"/>
              </a:ext>
            </a:extLst>
          </p:cNvPr>
          <p:cNvSpPr/>
          <p:nvPr/>
        </p:nvSpPr>
        <p:spPr>
          <a:xfrm>
            <a:off x="9985002" y="2964499"/>
            <a:ext cx="1380953" cy="833853"/>
          </a:xfrm>
          <a:prstGeom prst="rect">
            <a:avLst/>
          </a:prstGeom>
          <a:solidFill>
            <a:schemeClr val="bg1">
              <a:lumMod val="85000"/>
            </a:schemeClr>
          </a:solidFill>
        </p:spPr>
        <p:txBody>
          <a:bodyPr wrap="square" anchor="ctr">
            <a:noAutofit/>
          </a:bodyPr>
          <a:lstStyle/>
          <a:p>
            <a:pPr algn="ctr"/>
            <a:r>
              <a:rPr lang="de-DE" sz="1600" b="1">
                <a:ea typeface="Lato Light" panose="020F0502020204030203" pitchFamily="34" charset="0"/>
                <a:cs typeface="Mukta ExtraLight" panose="020B0000000000000000" pitchFamily="34" charset="77"/>
              </a:rPr>
              <a:t>(Drohende) Insolvenz</a:t>
            </a:r>
            <a:endParaRPr lang="de-DE" sz="1600" b="1" dirty="0">
              <a:ea typeface="Lato Light" panose="020F0502020204030203" pitchFamily="34" charset="0"/>
              <a:cs typeface="Mukta ExtraLight" panose="020B0000000000000000" pitchFamily="34" charset="77"/>
            </a:endParaRPr>
          </a:p>
        </p:txBody>
      </p:sp>
      <p:sp>
        <p:nvSpPr>
          <p:cNvPr id="51" name="Rechteck 50">
            <a:extLst>
              <a:ext uri="{FF2B5EF4-FFF2-40B4-BE49-F238E27FC236}">
                <a16:creationId xmlns:a16="http://schemas.microsoft.com/office/drawing/2014/main" xmlns="" id="{9A734528-F533-424B-A98D-C332E30DE4AE}"/>
              </a:ext>
            </a:extLst>
          </p:cNvPr>
          <p:cNvSpPr/>
          <p:nvPr/>
        </p:nvSpPr>
        <p:spPr>
          <a:xfrm>
            <a:off x="6172648" y="4603896"/>
            <a:ext cx="1447092" cy="1570806"/>
          </a:xfrm>
          <a:prstGeom prst="rect">
            <a:avLst/>
          </a:prstGeom>
          <a:solidFill>
            <a:srgbClr val="E53292"/>
          </a:solidFill>
        </p:spPr>
        <p:txBody>
          <a:bodyPr wrap="square" anchor="ctr">
            <a:noAutofit/>
          </a:bodyPr>
          <a:lstStyle/>
          <a:p>
            <a:pPr algn="ctr"/>
            <a:r>
              <a:rPr lang="de-DE" sz="1600" b="1">
                <a:solidFill>
                  <a:schemeClr val="bg1"/>
                </a:solidFill>
                <a:ea typeface="Lato Light" panose="020F0502020204030203" pitchFamily="34" charset="0"/>
                <a:cs typeface="Mukta ExtraLight" panose="020B0000000000000000" pitchFamily="34" charset="77"/>
              </a:rPr>
              <a:t>Verlust eines Großkunden/ Auftrags</a:t>
            </a:r>
            <a:endParaRPr lang="de-DE" sz="1600" b="1" dirty="0">
              <a:solidFill>
                <a:schemeClr val="bg1"/>
              </a:solidFill>
              <a:ea typeface="Lato Light" panose="020F0502020204030203" pitchFamily="34" charset="0"/>
              <a:cs typeface="Mukta ExtraLight" panose="020B0000000000000000" pitchFamily="34" charset="77"/>
            </a:endParaRPr>
          </a:p>
        </p:txBody>
      </p:sp>
      <p:sp>
        <p:nvSpPr>
          <p:cNvPr id="52" name="Rechteck 51">
            <a:extLst>
              <a:ext uri="{FF2B5EF4-FFF2-40B4-BE49-F238E27FC236}">
                <a16:creationId xmlns:a16="http://schemas.microsoft.com/office/drawing/2014/main" xmlns="" id="{80DD04B9-6CF6-4BB1-A6CA-A9EE19406681}"/>
              </a:ext>
            </a:extLst>
          </p:cNvPr>
          <p:cNvSpPr/>
          <p:nvPr/>
        </p:nvSpPr>
        <p:spPr>
          <a:xfrm>
            <a:off x="7626841" y="4603897"/>
            <a:ext cx="1447092" cy="1570806"/>
          </a:xfrm>
          <a:prstGeom prst="rect">
            <a:avLst/>
          </a:prstGeom>
          <a:solidFill>
            <a:srgbClr val="E53292"/>
          </a:solidFill>
        </p:spPr>
        <p:txBody>
          <a:bodyPr wrap="square" anchor="ctr">
            <a:noAutofit/>
          </a:bodyPr>
          <a:lstStyle/>
          <a:p>
            <a:pPr algn="ctr"/>
            <a:r>
              <a:rPr lang="de-DE" sz="1600" b="1">
                <a:solidFill>
                  <a:schemeClr val="bg1"/>
                </a:solidFill>
                <a:ea typeface="Lato Light" panose="020F0502020204030203" pitchFamily="34" charset="0"/>
                <a:cs typeface="Mukta ExtraLight" panose="020B0000000000000000" pitchFamily="34" charset="77"/>
              </a:rPr>
              <a:t>Ansprüche auf Schadens-ersatz</a:t>
            </a:r>
            <a:endParaRPr lang="de-DE" sz="1600" b="1" dirty="0">
              <a:solidFill>
                <a:schemeClr val="bg1"/>
              </a:solidFill>
              <a:ea typeface="Lato Light" panose="020F0502020204030203" pitchFamily="34" charset="0"/>
              <a:cs typeface="Mukta ExtraLight" panose="020B0000000000000000" pitchFamily="34" charset="77"/>
            </a:endParaRPr>
          </a:p>
        </p:txBody>
      </p:sp>
      <p:sp>
        <p:nvSpPr>
          <p:cNvPr id="53" name="Rechteck 52">
            <a:extLst>
              <a:ext uri="{FF2B5EF4-FFF2-40B4-BE49-F238E27FC236}">
                <a16:creationId xmlns:a16="http://schemas.microsoft.com/office/drawing/2014/main" xmlns="" id="{53B89C60-AD69-48F9-87B3-E1A6CC199BEC}"/>
              </a:ext>
            </a:extLst>
          </p:cNvPr>
          <p:cNvSpPr/>
          <p:nvPr/>
        </p:nvSpPr>
        <p:spPr>
          <a:xfrm>
            <a:off x="9095210" y="4603896"/>
            <a:ext cx="1447092" cy="1570806"/>
          </a:xfrm>
          <a:prstGeom prst="rect">
            <a:avLst/>
          </a:prstGeom>
          <a:solidFill>
            <a:srgbClr val="E53292"/>
          </a:solidFill>
        </p:spPr>
        <p:txBody>
          <a:bodyPr wrap="square" anchor="ctr">
            <a:noAutofit/>
          </a:bodyPr>
          <a:lstStyle/>
          <a:p>
            <a:pPr algn="ctr"/>
            <a:r>
              <a:rPr lang="de-DE" sz="1600" b="1">
                <a:solidFill>
                  <a:schemeClr val="bg1"/>
                </a:solidFill>
                <a:ea typeface="Lato Light" panose="020F0502020204030203" pitchFamily="34" charset="0"/>
                <a:cs typeface="Mukta ExtraLight" panose="020B0000000000000000" pitchFamily="34" charset="77"/>
              </a:rPr>
              <a:t>Massive Forderungs-ausfälle</a:t>
            </a:r>
            <a:endParaRPr lang="de-DE" sz="1600" b="1" dirty="0">
              <a:solidFill>
                <a:schemeClr val="bg1"/>
              </a:solidFill>
              <a:ea typeface="Lato Light" panose="020F0502020204030203" pitchFamily="34" charset="0"/>
              <a:cs typeface="Mukta ExtraLight" panose="020B0000000000000000" pitchFamily="34" charset="77"/>
            </a:endParaRPr>
          </a:p>
        </p:txBody>
      </p:sp>
      <p:sp>
        <p:nvSpPr>
          <p:cNvPr id="54" name="TextBox 58">
            <a:extLst>
              <a:ext uri="{FF2B5EF4-FFF2-40B4-BE49-F238E27FC236}">
                <a16:creationId xmlns:a16="http://schemas.microsoft.com/office/drawing/2014/main" xmlns="" id="{53D97A96-758D-41F1-A400-9C941960C78F}"/>
              </a:ext>
            </a:extLst>
          </p:cNvPr>
          <p:cNvSpPr txBox="1"/>
          <p:nvPr/>
        </p:nvSpPr>
        <p:spPr>
          <a:xfrm>
            <a:off x="4525565" y="5146621"/>
            <a:ext cx="2022431" cy="830997"/>
          </a:xfrm>
          <a:prstGeom prst="rect">
            <a:avLst/>
          </a:prstGeom>
          <a:noFill/>
        </p:spPr>
        <p:txBody>
          <a:bodyPr wrap="square" rtlCol="0" anchor="ctr">
            <a:spAutoFit/>
          </a:bodyPr>
          <a:lstStyle/>
          <a:p>
            <a:r>
              <a:rPr lang="de-DE" sz="1600" b="1" dirty="0">
                <a:solidFill>
                  <a:schemeClr val="accent1"/>
                </a:solidFill>
                <a:latin typeface="+mj-lt"/>
                <a:cs typeface="Poppins" pitchFamily="2" charset="77"/>
              </a:rPr>
              <a:t>Direktes Auftreten </a:t>
            </a:r>
            <a:br>
              <a:rPr lang="de-DE" sz="1600" b="1" dirty="0">
                <a:solidFill>
                  <a:schemeClr val="accent1"/>
                </a:solidFill>
                <a:latin typeface="+mj-lt"/>
                <a:cs typeface="Poppins" pitchFamily="2" charset="77"/>
              </a:rPr>
            </a:br>
            <a:r>
              <a:rPr lang="de-DE" sz="1600" b="1" dirty="0">
                <a:solidFill>
                  <a:schemeClr val="accent1"/>
                </a:solidFill>
                <a:latin typeface="+mj-lt"/>
                <a:cs typeface="Poppins" pitchFamily="2" charset="77"/>
              </a:rPr>
              <a:t>der Krise</a:t>
            </a:r>
          </a:p>
          <a:p>
            <a:r>
              <a:rPr lang="de-DE" sz="1600" b="1" dirty="0">
                <a:solidFill>
                  <a:schemeClr val="accent1"/>
                </a:solidFill>
                <a:latin typeface="+mj-lt"/>
                <a:cs typeface="Poppins" pitchFamily="2" charset="77"/>
              </a:rPr>
              <a:t>(externe Auslöser)</a:t>
            </a:r>
          </a:p>
        </p:txBody>
      </p:sp>
      <p:grpSp>
        <p:nvGrpSpPr>
          <p:cNvPr id="75" name="Gruppieren 74">
            <a:extLst>
              <a:ext uri="{FF2B5EF4-FFF2-40B4-BE49-F238E27FC236}">
                <a16:creationId xmlns:a16="http://schemas.microsoft.com/office/drawing/2014/main" xmlns="" id="{03C0575D-74AA-4549-B5D8-5996DBC04140}"/>
              </a:ext>
            </a:extLst>
          </p:cNvPr>
          <p:cNvGrpSpPr/>
          <p:nvPr/>
        </p:nvGrpSpPr>
        <p:grpSpPr>
          <a:xfrm>
            <a:off x="2895011" y="3851631"/>
            <a:ext cx="9247094" cy="584776"/>
            <a:chOff x="2867303" y="3528360"/>
            <a:chExt cx="9247094" cy="584776"/>
          </a:xfrm>
        </p:grpSpPr>
        <p:sp>
          <p:nvSpPr>
            <p:cNvPr id="76" name="Chevron 1">
              <a:extLst>
                <a:ext uri="{FF2B5EF4-FFF2-40B4-BE49-F238E27FC236}">
                  <a16:creationId xmlns:a16="http://schemas.microsoft.com/office/drawing/2014/main" xmlns="" id="{DC9461D8-3CE4-4A0F-BB04-CF7921E27DFF}"/>
                </a:ext>
              </a:extLst>
            </p:cNvPr>
            <p:cNvSpPr/>
            <p:nvPr/>
          </p:nvSpPr>
          <p:spPr>
            <a:xfrm>
              <a:off x="2867303" y="3559321"/>
              <a:ext cx="1520317" cy="532536"/>
            </a:xfrm>
            <a:prstGeom prst="chevron">
              <a:avLst>
                <a:gd name="adj" fmla="val 21186"/>
              </a:avLst>
            </a:prstGeom>
            <a:solidFill>
              <a:srgbClr val="245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500" b="1" dirty="0">
                <a:solidFill>
                  <a:schemeClr val="tx1"/>
                </a:solidFill>
                <a:latin typeface="+mj-lt"/>
              </a:endParaRPr>
            </a:p>
          </p:txBody>
        </p:sp>
        <p:sp>
          <p:nvSpPr>
            <p:cNvPr id="77" name="Chevron 2">
              <a:extLst>
                <a:ext uri="{FF2B5EF4-FFF2-40B4-BE49-F238E27FC236}">
                  <a16:creationId xmlns:a16="http://schemas.microsoft.com/office/drawing/2014/main" xmlns="" id="{397A0F1E-667F-41AE-A831-CAA7CEB70305}"/>
                </a:ext>
              </a:extLst>
            </p:cNvPr>
            <p:cNvSpPr/>
            <p:nvPr/>
          </p:nvSpPr>
          <p:spPr>
            <a:xfrm>
              <a:off x="4419782" y="3571196"/>
              <a:ext cx="1520317" cy="532536"/>
            </a:xfrm>
            <a:prstGeom prst="chevron">
              <a:avLst>
                <a:gd name="adj" fmla="val 2118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500" b="1" dirty="0">
                <a:solidFill>
                  <a:schemeClr val="tx1"/>
                </a:solidFill>
                <a:latin typeface="+mj-lt"/>
              </a:endParaRPr>
            </a:p>
          </p:txBody>
        </p:sp>
        <p:sp>
          <p:nvSpPr>
            <p:cNvPr id="78" name="Chevron 3">
              <a:extLst>
                <a:ext uri="{FF2B5EF4-FFF2-40B4-BE49-F238E27FC236}">
                  <a16:creationId xmlns:a16="http://schemas.microsoft.com/office/drawing/2014/main" xmlns="" id="{806EF0E5-9B57-463F-8A8B-ADE168893A5D}"/>
                </a:ext>
              </a:extLst>
            </p:cNvPr>
            <p:cNvSpPr/>
            <p:nvPr/>
          </p:nvSpPr>
          <p:spPr>
            <a:xfrm>
              <a:off x="5972263" y="3559321"/>
              <a:ext cx="1520317" cy="532536"/>
            </a:xfrm>
            <a:prstGeom prst="chevron">
              <a:avLst>
                <a:gd name="adj" fmla="val 21186"/>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500" b="1" dirty="0">
                <a:solidFill>
                  <a:schemeClr val="tx1"/>
                </a:solidFill>
                <a:latin typeface="+mj-lt"/>
              </a:endParaRPr>
            </a:p>
          </p:txBody>
        </p:sp>
        <p:sp>
          <p:nvSpPr>
            <p:cNvPr id="79" name="Chevron 4">
              <a:extLst>
                <a:ext uri="{FF2B5EF4-FFF2-40B4-BE49-F238E27FC236}">
                  <a16:creationId xmlns:a16="http://schemas.microsoft.com/office/drawing/2014/main" xmlns="" id="{9590B6BE-F3FA-4A94-90E3-2D7D80708557}"/>
                </a:ext>
              </a:extLst>
            </p:cNvPr>
            <p:cNvSpPr/>
            <p:nvPr/>
          </p:nvSpPr>
          <p:spPr>
            <a:xfrm>
              <a:off x="7512867" y="3559321"/>
              <a:ext cx="1520317" cy="532536"/>
            </a:xfrm>
            <a:prstGeom prst="chevron">
              <a:avLst>
                <a:gd name="adj" fmla="val 21186"/>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500" b="1" dirty="0">
                <a:solidFill>
                  <a:schemeClr val="tx1"/>
                </a:solidFill>
                <a:latin typeface="+mj-lt"/>
              </a:endParaRPr>
            </a:p>
          </p:txBody>
        </p:sp>
        <p:sp>
          <p:nvSpPr>
            <p:cNvPr id="80" name="Chevron 5">
              <a:extLst>
                <a:ext uri="{FF2B5EF4-FFF2-40B4-BE49-F238E27FC236}">
                  <a16:creationId xmlns:a16="http://schemas.microsoft.com/office/drawing/2014/main" xmlns="" id="{CC93DC8A-A8FB-429C-8C81-E21C500152C2}"/>
                </a:ext>
              </a:extLst>
            </p:cNvPr>
            <p:cNvSpPr/>
            <p:nvPr/>
          </p:nvSpPr>
          <p:spPr>
            <a:xfrm>
              <a:off x="9053472" y="3559321"/>
              <a:ext cx="1520317" cy="532536"/>
            </a:xfrm>
            <a:prstGeom prst="chevron">
              <a:avLst>
                <a:gd name="adj" fmla="val 21186"/>
              </a:avLst>
            </a:prstGeom>
            <a:solidFill>
              <a:srgbClr val="F58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500" b="1" dirty="0">
                <a:solidFill>
                  <a:schemeClr val="tx1"/>
                </a:solidFill>
                <a:latin typeface="+mj-lt"/>
              </a:endParaRPr>
            </a:p>
          </p:txBody>
        </p:sp>
        <p:sp>
          <p:nvSpPr>
            <p:cNvPr id="81" name="TextBox 14">
              <a:extLst>
                <a:ext uri="{FF2B5EF4-FFF2-40B4-BE49-F238E27FC236}">
                  <a16:creationId xmlns:a16="http://schemas.microsoft.com/office/drawing/2014/main" xmlns="" id="{FC09C59D-FB15-4994-805E-AA3672AEA886}"/>
                </a:ext>
              </a:extLst>
            </p:cNvPr>
            <p:cNvSpPr txBox="1"/>
            <p:nvPr/>
          </p:nvSpPr>
          <p:spPr>
            <a:xfrm>
              <a:off x="3013761" y="3528360"/>
              <a:ext cx="1222490" cy="584775"/>
            </a:xfrm>
            <a:prstGeom prst="rect">
              <a:avLst/>
            </a:prstGeom>
            <a:noFill/>
          </p:spPr>
          <p:txBody>
            <a:bodyPr wrap="square" rtlCol="0" anchor="ctr" anchorCtr="0">
              <a:spAutoFit/>
            </a:bodyPr>
            <a:lstStyle/>
            <a:p>
              <a:pPr algn="ctr"/>
              <a:r>
                <a:rPr lang="de-DE" sz="1600" b="1" dirty="0">
                  <a:solidFill>
                    <a:schemeClr val="bg1"/>
                  </a:solidFill>
                  <a:latin typeface="+mj-lt"/>
                  <a:ea typeface="League Spartan" charset="0"/>
                  <a:cs typeface="Poppins" pitchFamily="2" charset="77"/>
                </a:rPr>
                <a:t>Stakeholder-</a:t>
              </a:r>
              <a:br>
                <a:rPr lang="de-DE" sz="1600" b="1" dirty="0">
                  <a:solidFill>
                    <a:schemeClr val="bg1"/>
                  </a:solidFill>
                  <a:latin typeface="+mj-lt"/>
                  <a:ea typeface="League Spartan" charset="0"/>
                  <a:cs typeface="Poppins" pitchFamily="2" charset="77"/>
                </a:rPr>
              </a:br>
              <a:r>
                <a:rPr lang="de-DE" sz="1600" b="1" dirty="0">
                  <a:solidFill>
                    <a:schemeClr val="bg1"/>
                  </a:solidFill>
                  <a:latin typeface="+mj-lt"/>
                  <a:ea typeface="League Spartan" charset="0"/>
                  <a:cs typeface="Poppins" pitchFamily="2" charset="77"/>
                </a:rPr>
                <a:t>Krise</a:t>
              </a:r>
            </a:p>
          </p:txBody>
        </p:sp>
        <p:sp>
          <p:nvSpPr>
            <p:cNvPr id="82" name="TextBox 15">
              <a:extLst>
                <a:ext uri="{FF2B5EF4-FFF2-40B4-BE49-F238E27FC236}">
                  <a16:creationId xmlns:a16="http://schemas.microsoft.com/office/drawing/2014/main" xmlns="" id="{E5B33902-CACC-4A42-8826-5A3C4754777A}"/>
                </a:ext>
              </a:extLst>
            </p:cNvPr>
            <p:cNvSpPr txBox="1"/>
            <p:nvPr/>
          </p:nvSpPr>
          <p:spPr>
            <a:xfrm>
              <a:off x="4553952" y="3528361"/>
              <a:ext cx="1269308" cy="584775"/>
            </a:xfrm>
            <a:prstGeom prst="rect">
              <a:avLst/>
            </a:prstGeom>
            <a:noFill/>
          </p:spPr>
          <p:txBody>
            <a:bodyPr wrap="square" rtlCol="0" anchor="ctr" anchorCtr="0">
              <a:spAutoFit/>
            </a:bodyPr>
            <a:lstStyle/>
            <a:p>
              <a:pPr algn="ctr"/>
              <a:r>
                <a:rPr lang="de-DE" sz="1600" b="1" dirty="0">
                  <a:solidFill>
                    <a:schemeClr val="bg1"/>
                  </a:solidFill>
                  <a:latin typeface="+mj-lt"/>
                  <a:ea typeface="League Spartan" charset="0"/>
                  <a:cs typeface="Poppins" pitchFamily="2" charset="77"/>
                </a:rPr>
                <a:t>Strategie-krise</a:t>
              </a:r>
            </a:p>
          </p:txBody>
        </p:sp>
        <p:sp>
          <p:nvSpPr>
            <p:cNvPr id="83" name="TextBox 16">
              <a:extLst>
                <a:ext uri="{FF2B5EF4-FFF2-40B4-BE49-F238E27FC236}">
                  <a16:creationId xmlns:a16="http://schemas.microsoft.com/office/drawing/2014/main" xmlns="" id="{8FDBA80C-01C7-46E8-8194-93DED404F549}"/>
                </a:ext>
              </a:extLst>
            </p:cNvPr>
            <p:cNvSpPr txBox="1"/>
            <p:nvPr/>
          </p:nvSpPr>
          <p:spPr>
            <a:xfrm>
              <a:off x="6183540" y="3528360"/>
              <a:ext cx="1184016" cy="584775"/>
            </a:xfrm>
            <a:prstGeom prst="rect">
              <a:avLst/>
            </a:prstGeom>
            <a:noFill/>
          </p:spPr>
          <p:txBody>
            <a:bodyPr wrap="square" rtlCol="0" anchor="ctr" anchorCtr="0">
              <a:spAutoFit/>
            </a:bodyPr>
            <a:lstStyle/>
            <a:p>
              <a:pPr algn="ctr"/>
              <a:r>
                <a:rPr lang="de-DE" sz="1600" b="1">
                  <a:solidFill>
                    <a:schemeClr val="bg1"/>
                  </a:solidFill>
                  <a:latin typeface="+mj-lt"/>
                  <a:ea typeface="League Spartan" charset="0"/>
                  <a:cs typeface="Poppins" pitchFamily="2" charset="77"/>
                </a:rPr>
                <a:t>Produkt-/ Absatzkrise</a:t>
              </a:r>
              <a:endParaRPr lang="de-DE" sz="1600" b="1" dirty="0">
                <a:solidFill>
                  <a:schemeClr val="bg1"/>
                </a:solidFill>
                <a:latin typeface="+mj-lt"/>
                <a:ea typeface="League Spartan" charset="0"/>
                <a:cs typeface="Poppins" pitchFamily="2" charset="77"/>
              </a:endParaRPr>
            </a:p>
          </p:txBody>
        </p:sp>
        <p:sp>
          <p:nvSpPr>
            <p:cNvPr id="84" name="TextBox 17">
              <a:extLst>
                <a:ext uri="{FF2B5EF4-FFF2-40B4-BE49-F238E27FC236}">
                  <a16:creationId xmlns:a16="http://schemas.microsoft.com/office/drawing/2014/main" xmlns="" id="{44306A2D-6B34-44DF-BDFD-38D924F151D2}"/>
                </a:ext>
              </a:extLst>
            </p:cNvPr>
            <p:cNvSpPr txBox="1"/>
            <p:nvPr/>
          </p:nvSpPr>
          <p:spPr>
            <a:xfrm>
              <a:off x="7822860" y="3528360"/>
              <a:ext cx="904013" cy="584775"/>
            </a:xfrm>
            <a:prstGeom prst="rect">
              <a:avLst/>
            </a:prstGeom>
            <a:noFill/>
          </p:spPr>
          <p:txBody>
            <a:bodyPr wrap="square" rtlCol="0" anchor="ctr" anchorCtr="0">
              <a:spAutoFit/>
            </a:bodyPr>
            <a:lstStyle/>
            <a:p>
              <a:pPr algn="ctr"/>
              <a:r>
                <a:rPr lang="de-DE" sz="1600" b="1" dirty="0">
                  <a:solidFill>
                    <a:schemeClr val="bg1"/>
                  </a:solidFill>
                  <a:latin typeface="+mj-lt"/>
                  <a:ea typeface="League Spartan" charset="0"/>
                  <a:cs typeface="Poppins" pitchFamily="2" charset="77"/>
                </a:rPr>
                <a:t>Ertrags-krise</a:t>
              </a:r>
            </a:p>
          </p:txBody>
        </p:sp>
        <p:sp>
          <p:nvSpPr>
            <p:cNvPr id="85" name="TextBox 18">
              <a:extLst>
                <a:ext uri="{FF2B5EF4-FFF2-40B4-BE49-F238E27FC236}">
                  <a16:creationId xmlns:a16="http://schemas.microsoft.com/office/drawing/2014/main" xmlns="" id="{6C8C087F-C7B4-4B64-B9ED-93764FB90DD2}"/>
                </a:ext>
              </a:extLst>
            </p:cNvPr>
            <p:cNvSpPr txBox="1"/>
            <p:nvPr/>
          </p:nvSpPr>
          <p:spPr>
            <a:xfrm>
              <a:off x="9214365" y="3528360"/>
              <a:ext cx="1166510" cy="584775"/>
            </a:xfrm>
            <a:prstGeom prst="rect">
              <a:avLst/>
            </a:prstGeom>
            <a:noFill/>
          </p:spPr>
          <p:txBody>
            <a:bodyPr wrap="square" rtlCol="0" anchor="ctr" anchorCtr="0">
              <a:spAutoFit/>
            </a:bodyPr>
            <a:lstStyle/>
            <a:p>
              <a:pPr algn="ctr"/>
              <a:r>
                <a:rPr lang="de-DE" sz="1600" b="1" dirty="0">
                  <a:solidFill>
                    <a:schemeClr val="bg1"/>
                  </a:solidFill>
                  <a:latin typeface="+mj-lt"/>
                  <a:ea typeface="League Spartan" charset="0"/>
                  <a:cs typeface="Poppins" pitchFamily="2" charset="77"/>
                </a:rPr>
                <a:t>Liquiditäts-krise</a:t>
              </a:r>
            </a:p>
          </p:txBody>
        </p:sp>
        <p:sp>
          <p:nvSpPr>
            <p:cNvPr id="86" name="Chevron 5">
              <a:extLst>
                <a:ext uri="{FF2B5EF4-FFF2-40B4-BE49-F238E27FC236}">
                  <a16:creationId xmlns:a16="http://schemas.microsoft.com/office/drawing/2014/main" xmlns="" id="{54A87034-5667-487F-BE42-41DE4E272485}"/>
                </a:ext>
              </a:extLst>
            </p:cNvPr>
            <p:cNvSpPr/>
            <p:nvPr/>
          </p:nvSpPr>
          <p:spPr>
            <a:xfrm>
              <a:off x="10594080" y="3561189"/>
              <a:ext cx="1520317" cy="532536"/>
            </a:xfrm>
            <a:prstGeom prst="chevron">
              <a:avLst>
                <a:gd name="adj" fmla="val 21186"/>
              </a:avLst>
            </a:prstGeom>
            <a:solidFill>
              <a:srgbClr val="EC2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500" b="1" dirty="0">
                <a:solidFill>
                  <a:schemeClr val="tx1"/>
                </a:solidFill>
                <a:latin typeface="+mj-lt"/>
              </a:endParaRPr>
            </a:p>
          </p:txBody>
        </p:sp>
        <p:sp>
          <p:nvSpPr>
            <p:cNvPr id="87" name="TextBox 18">
              <a:extLst>
                <a:ext uri="{FF2B5EF4-FFF2-40B4-BE49-F238E27FC236}">
                  <a16:creationId xmlns:a16="http://schemas.microsoft.com/office/drawing/2014/main" xmlns="" id="{6315DD89-8725-4B30-8D82-DC4F711B8008}"/>
                </a:ext>
              </a:extLst>
            </p:cNvPr>
            <p:cNvSpPr txBox="1"/>
            <p:nvPr/>
          </p:nvSpPr>
          <p:spPr>
            <a:xfrm>
              <a:off x="10723840" y="3632998"/>
              <a:ext cx="1204609" cy="338554"/>
            </a:xfrm>
            <a:prstGeom prst="rect">
              <a:avLst/>
            </a:prstGeom>
            <a:noFill/>
          </p:spPr>
          <p:txBody>
            <a:bodyPr wrap="square" rtlCol="0" anchor="ctr" anchorCtr="0">
              <a:spAutoFit/>
            </a:bodyPr>
            <a:lstStyle/>
            <a:p>
              <a:pPr algn="ctr"/>
              <a:r>
                <a:rPr lang="de-DE" sz="1600" b="1" dirty="0">
                  <a:solidFill>
                    <a:schemeClr val="bg1"/>
                  </a:solidFill>
                  <a:latin typeface="+mj-lt"/>
                  <a:ea typeface="League Spartan" charset="0"/>
                  <a:cs typeface="Poppins" pitchFamily="2" charset="77"/>
                </a:rPr>
                <a:t>Insolvenz</a:t>
              </a:r>
            </a:p>
          </p:txBody>
        </p:sp>
      </p:grpSp>
    </p:spTree>
    <p:extLst>
      <p:ext uri="{BB962C8B-B14F-4D97-AF65-F5344CB8AC3E}">
        <p14:creationId xmlns:p14="http://schemas.microsoft.com/office/powerpoint/2010/main" val="21352694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kt 12" hidden="1">
            <a:extLst>
              <a:ext uri="{FF2B5EF4-FFF2-40B4-BE49-F238E27FC236}">
                <a16:creationId xmlns:a16="http://schemas.microsoft.com/office/drawing/2014/main" xmlns="" id="{34B30D9B-9BAF-4C04-A97F-26C857E130A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8" name="think-cell Folie" r:id="rId6" imgW="592" imgH="595" progId="TCLayout.ActiveDocument.1">
                  <p:embed/>
                </p:oleObj>
              </mc:Choice>
              <mc:Fallback>
                <p:oleObj name="think-cell Folie" r:id="rId6" imgW="592" imgH="595" progId="TCLayout.ActiveDocument.1">
                  <p:embed/>
                  <p:pic>
                    <p:nvPicPr>
                      <p:cNvPr id="13" name="Objekt 12" hidden="1">
                        <a:extLst>
                          <a:ext uri="{FF2B5EF4-FFF2-40B4-BE49-F238E27FC236}">
                            <a16:creationId xmlns:a16="http://schemas.microsoft.com/office/drawing/2014/main" xmlns="" id="{34B30D9B-9BAF-4C04-A97F-26C857E130A9}"/>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2" name="Rechteck 11" hidden="1">
            <a:extLst>
              <a:ext uri="{FF2B5EF4-FFF2-40B4-BE49-F238E27FC236}">
                <a16:creationId xmlns:a16="http://schemas.microsoft.com/office/drawing/2014/main" xmlns="" id="{AA268AB2-96A2-4139-ACEB-0611CAB491F5}"/>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GB" dirty="0">
              <a:latin typeface="Calibri Light" panose="020F0302020204030204" pitchFamily="34" charset="0"/>
              <a:ea typeface="+mj-ea"/>
              <a:cs typeface="+mj-cs"/>
              <a:sym typeface="Calibri Light" panose="020F0302020204030204" pitchFamily="34" charset="0"/>
            </a:endParaRPr>
          </a:p>
        </p:txBody>
      </p:sp>
      <p:sp>
        <p:nvSpPr>
          <p:cNvPr id="4" name="Textplatzhalter 3">
            <a:extLst>
              <a:ext uri="{FF2B5EF4-FFF2-40B4-BE49-F238E27FC236}">
                <a16:creationId xmlns:a16="http://schemas.microsoft.com/office/drawing/2014/main" xmlns="" id="{0EF5E767-19B4-484F-8E3D-D966FB58D59D}"/>
              </a:ext>
            </a:extLst>
          </p:cNvPr>
          <p:cNvSpPr>
            <a:spLocks noGrp="1"/>
          </p:cNvSpPr>
          <p:nvPr>
            <p:ph type="body" sz="quarter" idx="13"/>
          </p:nvPr>
        </p:nvSpPr>
        <p:spPr/>
        <p:txBody>
          <a:bodyPr>
            <a:normAutofit/>
          </a:bodyPr>
          <a:lstStyle/>
          <a:p>
            <a:r>
              <a:rPr lang="de-DE" noProof="0" dirty="0"/>
              <a:t>Problemfelder und Druck (Beispiele)</a:t>
            </a:r>
          </a:p>
        </p:txBody>
      </p:sp>
      <p:sp>
        <p:nvSpPr>
          <p:cNvPr id="27" name="Subtitle 2">
            <a:extLst>
              <a:ext uri="{FF2B5EF4-FFF2-40B4-BE49-F238E27FC236}">
                <a16:creationId xmlns:a16="http://schemas.microsoft.com/office/drawing/2014/main" xmlns="" id="{73F19325-1EDB-46F3-A475-347F26A8D06E}"/>
              </a:ext>
            </a:extLst>
          </p:cNvPr>
          <p:cNvSpPr txBox="1">
            <a:spLocks/>
          </p:cNvSpPr>
          <p:nvPr/>
        </p:nvSpPr>
        <p:spPr>
          <a:xfrm>
            <a:off x="158750" y="2055919"/>
            <a:ext cx="2527859" cy="2790810"/>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200" dirty="0">
                <a:solidFill>
                  <a:schemeClr val="tx1"/>
                </a:solidFill>
                <a:latin typeface="+mj-lt"/>
                <a:ea typeface="Open Sans Light" panose="020B0306030504020204" pitchFamily="34" charset="0"/>
                <a:cs typeface="Open Sans Light" panose="020B0306030504020204" pitchFamily="34" charset="0"/>
              </a:rPr>
              <a:t>Im idealtypischen Verlauf einer </a:t>
            </a:r>
            <a:r>
              <a:rPr lang="en-GB" sz="2200" dirty="0" err="1">
                <a:solidFill>
                  <a:schemeClr val="tx1"/>
                </a:solidFill>
                <a:latin typeface="+mj-lt"/>
                <a:ea typeface="Open Sans Light" panose="020B0306030504020204" pitchFamily="34" charset="0"/>
                <a:cs typeface="Open Sans Light" panose="020B0306030504020204" pitchFamily="34" charset="0"/>
              </a:rPr>
              <a:t>Unternehmenskrise</a:t>
            </a:r>
            <a:r>
              <a:rPr lang="en-GB" sz="2200" dirty="0">
                <a:solidFill>
                  <a:schemeClr val="tx1"/>
                </a:solidFill>
                <a:latin typeface="+mj-lt"/>
                <a:ea typeface="Open Sans Light" panose="020B0306030504020204" pitchFamily="34" charset="0"/>
                <a:cs typeface="Open Sans Light" panose="020B0306030504020204" pitchFamily="34" charset="0"/>
              </a:rPr>
              <a:t> </a:t>
            </a:r>
            <a:r>
              <a:rPr lang="en-GB" sz="2200" dirty="0" err="1">
                <a:solidFill>
                  <a:schemeClr val="tx1"/>
                </a:solidFill>
                <a:latin typeface="+mj-lt"/>
                <a:ea typeface="Open Sans Light" panose="020B0306030504020204" pitchFamily="34" charset="0"/>
                <a:cs typeface="Open Sans Light" panose="020B0306030504020204" pitchFamily="34" charset="0"/>
              </a:rPr>
              <a:t>nehmen</a:t>
            </a:r>
            <a:r>
              <a:rPr lang="en-GB" sz="2200" dirty="0">
                <a:solidFill>
                  <a:schemeClr val="tx1"/>
                </a:solidFill>
                <a:latin typeface="+mj-lt"/>
                <a:ea typeface="Open Sans Light" panose="020B0306030504020204" pitchFamily="34" charset="0"/>
                <a:cs typeface="Open Sans Light" panose="020B0306030504020204" pitchFamily="34" charset="0"/>
              </a:rPr>
              <a:t> die </a:t>
            </a:r>
            <a:r>
              <a:rPr lang="en-GB" sz="2200" dirty="0" err="1">
                <a:solidFill>
                  <a:schemeClr val="tx1"/>
                </a:solidFill>
                <a:latin typeface="+mj-lt"/>
                <a:ea typeface="Open Sans Light" panose="020B0306030504020204" pitchFamily="34" charset="0"/>
                <a:cs typeface="Open Sans Light" panose="020B0306030504020204" pitchFamily="34" charset="0"/>
              </a:rPr>
              <a:t>zu</a:t>
            </a:r>
            <a:r>
              <a:rPr lang="en-GB" sz="2200" dirty="0">
                <a:solidFill>
                  <a:schemeClr val="tx1"/>
                </a:solidFill>
                <a:latin typeface="+mj-lt"/>
                <a:ea typeface="Open Sans Light" panose="020B0306030504020204" pitchFamily="34" charset="0"/>
                <a:cs typeface="Open Sans Light" panose="020B0306030504020204" pitchFamily="34" charset="0"/>
              </a:rPr>
              <a:t> </a:t>
            </a:r>
            <a:r>
              <a:rPr lang="en-GB" sz="2200" dirty="0" err="1">
                <a:solidFill>
                  <a:schemeClr val="tx1"/>
                </a:solidFill>
                <a:latin typeface="+mj-lt"/>
                <a:ea typeface="Open Sans Light" panose="020B0306030504020204" pitchFamily="34" charset="0"/>
                <a:cs typeface="Open Sans Light" panose="020B0306030504020204" pitchFamily="34" charset="0"/>
              </a:rPr>
              <a:t>lösenden</a:t>
            </a:r>
            <a:r>
              <a:rPr lang="en-GB" sz="2200" dirty="0">
                <a:solidFill>
                  <a:schemeClr val="tx1"/>
                </a:solidFill>
                <a:latin typeface="+mj-lt"/>
                <a:ea typeface="Open Sans Light" panose="020B0306030504020204" pitchFamily="34" charset="0"/>
                <a:cs typeface="Open Sans Light" panose="020B0306030504020204" pitchFamily="34" charset="0"/>
              </a:rPr>
              <a:t> Problem-</a:t>
            </a:r>
            <a:r>
              <a:rPr lang="en-GB" sz="2200" dirty="0" err="1">
                <a:solidFill>
                  <a:schemeClr val="tx1"/>
                </a:solidFill>
                <a:latin typeface="+mj-lt"/>
                <a:ea typeface="Open Sans Light" panose="020B0306030504020204" pitchFamily="34" charset="0"/>
                <a:cs typeface="Open Sans Light" panose="020B0306030504020204" pitchFamily="34" charset="0"/>
              </a:rPr>
              <a:t>felder</a:t>
            </a:r>
            <a:r>
              <a:rPr lang="en-GB" sz="2200" dirty="0">
                <a:solidFill>
                  <a:schemeClr val="tx1"/>
                </a:solidFill>
                <a:latin typeface="+mj-lt"/>
                <a:ea typeface="Open Sans Light" panose="020B0306030504020204" pitchFamily="34" charset="0"/>
                <a:cs typeface="Open Sans Light" panose="020B0306030504020204" pitchFamily="34" charset="0"/>
              </a:rPr>
              <a:t> UND der </a:t>
            </a:r>
            <a:r>
              <a:rPr lang="en-GB" sz="2200" dirty="0" err="1">
                <a:solidFill>
                  <a:schemeClr val="tx1"/>
                </a:solidFill>
                <a:latin typeface="+mj-lt"/>
                <a:ea typeface="Open Sans Light" panose="020B0306030504020204" pitchFamily="34" charset="0"/>
                <a:cs typeface="Open Sans Light" panose="020B0306030504020204" pitchFamily="34" charset="0"/>
              </a:rPr>
              <a:t>Druck</a:t>
            </a:r>
            <a:r>
              <a:rPr lang="en-GB" sz="2200" dirty="0">
                <a:solidFill>
                  <a:schemeClr val="tx1"/>
                </a:solidFill>
                <a:latin typeface="+mj-lt"/>
                <a:ea typeface="Open Sans Light" panose="020B0306030504020204" pitchFamily="34" charset="0"/>
                <a:cs typeface="Open Sans Light" panose="020B0306030504020204" pitchFamily="34" charset="0"/>
              </a:rPr>
              <a:t> </a:t>
            </a:r>
            <a:r>
              <a:rPr lang="en-GB" sz="2200" dirty="0" err="1">
                <a:solidFill>
                  <a:schemeClr val="tx1"/>
                </a:solidFill>
                <a:latin typeface="+mj-lt"/>
                <a:ea typeface="Open Sans Light" panose="020B0306030504020204" pitchFamily="34" charset="0"/>
                <a:cs typeface="Open Sans Light" panose="020B0306030504020204" pitchFamily="34" charset="0"/>
              </a:rPr>
              <a:t>zu</a:t>
            </a:r>
            <a:r>
              <a:rPr lang="en-GB" sz="2200" dirty="0">
                <a:solidFill>
                  <a:schemeClr val="tx1"/>
                </a:solidFill>
                <a:latin typeface="+mj-lt"/>
                <a:ea typeface="Open Sans Light" panose="020B0306030504020204" pitchFamily="34" charset="0"/>
                <a:cs typeface="Open Sans Light" panose="020B0306030504020204" pitchFamily="34" charset="0"/>
              </a:rPr>
              <a:t> </a:t>
            </a:r>
            <a:r>
              <a:rPr lang="en-GB" sz="2200" dirty="0" err="1">
                <a:solidFill>
                  <a:schemeClr val="tx1"/>
                </a:solidFill>
                <a:latin typeface="+mj-lt"/>
                <a:ea typeface="Open Sans Light" panose="020B0306030504020204" pitchFamily="34" charset="0"/>
                <a:cs typeface="Open Sans Light" panose="020B0306030504020204" pitchFamily="34" charset="0"/>
              </a:rPr>
              <a:t>reagieren</a:t>
            </a:r>
            <a:r>
              <a:rPr lang="en-GB" sz="2200" dirty="0">
                <a:solidFill>
                  <a:schemeClr val="tx1"/>
                </a:solidFill>
                <a:latin typeface="+mj-lt"/>
                <a:ea typeface="Open Sans Light" panose="020B0306030504020204" pitchFamily="34" charset="0"/>
                <a:cs typeface="Open Sans Light" panose="020B0306030504020204" pitchFamily="34" charset="0"/>
              </a:rPr>
              <a:t>, </a:t>
            </a:r>
            <a:r>
              <a:rPr lang="en-GB" sz="2200" dirty="0" err="1">
                <a:solidFill>
                  <a:schemeClr val="tx1"/>
                </a:solidFill>
                <a:latin typeface="+mj-lt"/>
                <a:ea typeface="Open Sans Light" panose="020B0306030504020204" pitchFamily="34" charset="0"/>
                <a:cs typeface="Open Sans Light" panose="020B0306030504020204" pitchFamily="34" charset="0"/>
              </a:rPr>
              <a:t>zu</a:t>
            </a:r>
            <a:r>
              <a:rPr lang="en-GB" sz="2200" dirty="0">
                <a:solidFill>
                  <a:schemeClr val="tx1"/>
                </a:solidFill>
                <a:latin typeface="+mj-lt"/>
                <a:ea typeface="Open Sans Light" panose="020B0306030504020204" pitchFamily="34" charset="0"/>
                <a:cs typeface="Open Sans Light" panose="020B0306030504020204" pitchFamily="34" charset="0"/>
              </a:rPr>
              <a:t>. </a:t>
            </a:r>
          </a:p>
        </p:txBody>
      </p:sp>
      <p:sp>
        <p:nvSpPr>
          <p:cNvPr id="46" name="Rechteck 45">
            <a:extLst>
              <a:ext uri="{FF2B5EF4-FFF2-40B4-BE49-F238E27FC236}">
                <a16:creationId xmlns:a16="http://schemas.microsoft.com/office/drawing/2014/main" xmlns="" id="{2B62FCCB-9C12-42A3-9826-9B59006C2865}"/>
              </a:ext>
            </a:extLst>
          </p:cNvPr>
          <p:cNvSpPr/>
          <p:nvPr/>
        </p:nvSpPr>
        <p:spPr>
          <a:xfrm>
            <a:off x="2223197" y="5206379"/>
            <a:ext cx="1440000" cy="424800"/>
          </a:xfrm>
          <a:prstGeom prst="rect">
            <a:avLst/>
          </a:prstGeom>
          <a:solidFill>
            <a:schemeClr val="bg1">
              <a:lumMod val="85000"/>
            </a:schemeClr>
          </a:solidFill>
        </p:spPr>
        <p:txBody>
          <a:bodyPr wrap="square" anchor="ctr">
            <a:noAutofit/>
          </a:bodyPr>
          <a:lstStyle/>
          <a:p>
            <a:pPr algn="ctr"/>
            <a:r>
              <a:rPr lang="en-GB" sz="1600" b="1" dirty="0">
                <a:ea typeface="Lato Light" panose="020F0502020204030203" pitchFamily="34" charset="0"/>
                <a:cs typeface="Mukta ExtraLight" panose="020B0000000000000000" pitchFamily="34" charset="77"/>
              </a:rPr>
              <a:t>Nachfolge?</a:t>
            </a:r>
          </a:p>
        </p:txBody>
      </p:sp>
      <p:sp>
        <p:nvSpPr>
          <p:cNvPr id="55" name="Rechteck 54">
            <a:extLst>
              <a:ext uri="{FF2B5EF4-FFF2-40B4-BE49-F238E27FC236}">
                <a16:creationId xmlns:a16="http://schemas.microsoft.com/office/drawing/2014/main" xmlns="" id="{9E0F7713-761B-4B3A-9045-EFB0FF177948}"/>
              </a:ext>
            </a:extLst>
          </p:cNvPr>
          <p:cNvSpPr/>
          <p:nvPr/>
        </p:nvSpPr>
        <p:spPr>
          <a:xfrm>
            <a:off x="3843952" y="5206379"/>
            <a:ext cx="1440000" cy="424800"/>
          </a:xfrm>
          <a:prstGeom prst="rect">
            <a:avLst/>
          </a:prstGeom>
          <a:solidFill>
            <a:schemeClr val="bg1">
              <a:lumMod val="85000"/>
            </a:schemeClr>
          </a:solidFill>
        </p:spPr>
        <p:txBody>
          <a:bodyPr wrap="square" anchor="ctr">
            <a:noAutofit/>
          </a:bodyPr>
          <a:lstStyle/>
          <a:p>
            <a:pPr algn="ctr"/>
            <a:r>
              <a:rPr lang="en-GB" sz="1600" b="1" dirty="0">
                <a:ea typeface="Lato Light" panose="020F0502020204030203" pitchFamily="34" charset="0"/>
                <a:cs typeface="Mukta ExtraLight" panose="020B0000000000000000" pitchFamily="34" charset="77"/>
              </a:rPr>
              <a:t>Nachfolge?</a:t>
            </a:r>
          </a:p>
        </p:txBody>
      </p:sp>
      <p:sp>
        <p:nvSpPr>
          <p:cNvPr id="56" name="Rechteck 55">
            <a:extLst>
              <a:ext uri="{FF2B5EF4-FFF2-40B4-BE49-F238E27FC236}">
                <a16:creationId xmlns:a16="http://schemas.microsoft.com/office/drawing/2014/main" xmlns="" id="{4A7A982B-47D3-4A1A-B0C0-F01B56CC2809}"/>
              </a:ext>
            </a:extLst>
          </p:cNvPr>
          <p:cNvSpPr/>
          <p:nvPr/>
        </p:nvSpPr>
        <p:spPr>
          <a:xfrm>
            <a:off x="5512247" y="5195595"/>
            <a:ext cx="1440000" cy="424800"/>
          </a:xfrm>
          <a:prstGeom prst="rect">
            <a:avLst/>
          </a:prstGeom>
          <a:solidFill>
            <a:schemeClr val="bg1">
              <a:lumMod val="85000"/>
            </a:schemeClr>
          </a:solidFill>
        </p:spPr>
        <p:txBody>
          <a:bodyPr wrap="square" anchor="ctr">
            <a:noAutofit/>
          </a:bodyPr>
          <a:lstStyle/>
          <a:p>
            <a:pPr algn="ctr"/>
            <a:r>
              <a:rPr lang="en-GB" sz="1600" b="1" dirty="0">
                <a:ea typeface="Lato Light" panose="020F0502020204030203" pitchFamily="34" charset="0"/>
                <a:cs typeface="Mukta ExtraLight" panose="020B0000000000000000" pitchFamily="34" charset="77"/>
              </a:rPr>
              <a:t>Nachfolge?</a:t>
            </a:r>
          </a:p>
        </p:txBody>
      </p:sp>
      <p:sp>
        <p:nvSpPr>
          <p:cNvPr id="57" name="Rechteck 56">
            <a:extLst>
              <a:ext uri="{FF2B5EF4-FFF2-40B4-BE49-F238E27FC236}">
                <a16:creationId xmlns:a16="http://schemas.microsoft.com/office/drawing/2014/main" xmlns="" id="{8286BAB5-B0B4-448E-B0D7-8E5F3132DF75}"/>
              </a:ext>
            </a:extLst>
          </p:cNvPr>
          <p:cNvSpPr/>
          <p:nvPr/>
        </p:nvSpPr>
        <p:spPr>
          <a:xfrm>
            <a:off x="7190051" y="5193616"/>
            <a:ext cx="1440000" cy="424800"/>
          </a:xfrm>
          <a:prstGeom prst="rect">
            <a:avLst/>
          </a:prstGeom>
          <a:solidFill>
            <a:schemeClr val="bg1">
              <a:lumMod val="85000"/>
            </a:schemeClr>
          </a:solidFill>
        </p:spPr>
        <p:txBody>
          <a:bodyPr wrap="square" anchor="ctr">
            <a:noAutofit/>
          </a:bodyPr>
          <a:lstStyle/>
          <a:p>
            <a:pPr algn="ctr"/>
            <a:r>
              <a:rPr lang="en-GB" sz="1600" b="1" dirty="0">
                <a:ea typeface="Lato Light" panose="020F0502020204030203" pitchFamily="34" charset="0"/>
                <a:cs typeface="Mukta ExtraLight" panose="020B0000000000000000" pitchFamily="34" charset="77"/>
              </a:rPr>
              <a:t>Nachfolge?</a:t>
            </a:r>
          </a:p>
        </p:txBody>
      </p:sp>
      <p:sp>
        <p:nvSpPr>
          <p:cNvPr id="58" name="Rechteck 57">
            <a:extLst>
              <a:ext uri="{FF2B5EF4-FFF2-40B4-BE49-F238E27FC236}">
                <a16:creationId xmlns:a16="http://schemas.microsoft.com/office/drawing/2014/main" xmlns="" id="{C293C1AB-8E07-4EEF-948A-92165F3525D6}"/>
              </a:ext>
            </a:extLst>
          </p:cNvPr>
          <p:cNvSpPr/>
          <p:nvPr/>
        </p:nvSpPr>
        <p:spPr>
          <a:xfrm>
            <a:off x="8859094" y="5195392"/>
            <a:ext cx="1440000" cy="423024"/>
          </a:xfrm>
          <a:prstGeom prst="rect">
            <a:avLst/>
          </a:prstGeom>
          <a:solidFill>
            <a:schemeClr val="bg1">
              <a:lumMod val="85000"/>
            </a:schemeClr>
          </a:solidFill>
        </p:spPr>
        <p:txBody>
          <a:bodyPr wrap="square" anchor="ctr">
            <a:noAutofit/>
          </a:bodyPr>
          <a:lstStyle/>
          <a:p>
            <a:pPr algn="ctr"/>
            <a:r>
              <a:rPr lang="en-GB" sz="1600" b="1" dirty="0">
                <a:ea typeface="Lato Light" panose="020F0502020204030203" pitchFamily="34" charset="0"/>
                <a:cs typeface="Mukta ExtraLight" panose="020B0000000000000000" pitchFamily="34" charset="77"/>
              </a:rPr>
              <a:t>Nachfolge?</a:t>
            </a:r>
          </a:p>
        </p:txBody>
      </p:sp>
      <p:sp>
        <p:nvSpPr>
          <p:cNvPr id="60" name="Rechteck 59">
            <a:extLst>
              <a:ext uri="{FF2B5EF4-FFF2-40B4-BE49-F238E27FC236}">
                <a16:creationId xmlns:a16="http://schemas.microsoft.com/office/drawing/2014/main" xmlns="" id="{5DE63A61-3407-47E0-B112-C19CED3E5C4A}"/>
              </a:ext>
            </a:extLst>
          </p:cNvPr>
          <p:cNvSpPr/>
          <p:nvPr/>
        </p:nvSpPr>
        <p:spPr>
          <a:xfrm>
            <a:off x="3861650" y="4701566"/>
            <a:ext cx="1440000" cy="424800"/>
          </a:xfrm>
          <a:prstGeom prst="rect">
            <a:avLst/>
          </a:prstGeom>
          <a:solidFill>
            <a:schemeClr val="bg1">
              <a:lumMod val="85000"/>
            </a:schemeClr>
          </a:solidFill>
        </p:spPr>
        <p:txBody>
          <a:bodyPr wrap="square" anchor="ctr">
            <a:noAutofit/>
          </a:bodyPr>
          <a:lstStyle/>
          <a:p>
            <a:pPr algn="ctr"/>
            <a:r>
              <a:rPr lang="en-GB" sz="1600" b="1" dirty="0">
                <a:ea typeface="Lato Light" panose="020F0502020204030203" pitchFamily="34" charset="0"/>
                <a:cs typeface="Mukta ExtraLight" panose="020B0000000000000000" pitchFamily="34" charset="77"/>
              </a:rPr>
              <a:t>Leitbild?</a:t>
            </a:r>
          </a:p>
        </p:txBody>
      </p:sp>
      <p:sp>
        <p:nvSpPr>
          <p:cNvPr id="61" name="Rechteck 60">
            <a:extLst>
              <a:ext uri="{FF2B5EF4-FFF2-40B4-BE49-F238E27FC236}">
                <a16:creationId xmlns:a16="http://schemas.microsoft.com/office/drawing/2014/main" xmlns="" id="{08C58071-F41E-4274-ADA4-30C1B04E3276}"/>
              </a:ext>
            </a:extLst>
          </p:cNvPr>
          <p:cNvSpPr/>
          <p:nvPr/>
        </p:nvSpPr>
        <p:spPr>
          <a:xfrm>
            <a:off x="5513092" y="4723473"/>
            <a:ext cx="1440000" cy="424800"/>
          </a:xfrm>
          <a:prstGeom prst="rect">
            <a:avLst/>
          </a:prstGeom>
          <a:solidFill>
            <a:schemeClr val="bg1">
              <a:lumMod val="85000"/>
            </a:schemeClr>
          </a:solidFill>
        </p:spPr>
        <p:txBody>
          <a:bodyPr wrap="square" anchor="ctr">
            <a:noAutofit/>
          </a:bodyPr>
          <a:lstStyle/>
          <a:p>
            <a:pPr algn="ctr"/>
            <a:r>
              <a:rPr lang="en-GB" sz="1600" b="1" dirty="0">
                <a:ea typeface="Lato Light" panose="020F0502020204030203" pitchFamily="34" charset="0"/>
                <a:cs typeface="Mukta ExtraLight" panose="020B0000000000000000" pitchFamily="34" charset="77"/>
              </a:rPr>
              <a:t>Leitbild?</a:t>
            </a:r>
          </a:p>
        </p:txBody>
      </p:sp>
      <p:sp>
        <p:nvSpPr>
          <p:cNvPr id="62" name="Rechteck 61">
            <a:extLst>
              <a:ext uri="{FF2B5EF4-FFF2-40B4-BE49-F238E27FC236}">
                <a16:creationId xmlns:a16="http://schemas.microsoft.com/office/drawing/2014/main" xmlns="" id="{B602C836-178A-4101-BD66-13E5279B6792}"/>
              </a:ext>
            </a:extLst>
          </p:cNvPr>
          <p:cNvSpPr/>
          <p:nvPr/>
        </p:nvSpPr>
        <p:spPr>
          <a:xfrm>
            <a:off x="7184496" y="4732357"/>
            <a:ext cx="1440000" cy="424800"/>
          </a:xfrm>
          <a:prstGeom prst="rect">
            <a:avLst/>
          </a:prstGeom>
          <a:solidFill>
            <a:schemeClr val="bg1">
              <a:lumMod val="85000"/>
            </a:schemeClr>
          </a:solidFill>
        </p:spPr>
        <p:txBody>
          <a:bodyPr wrap="square" anchor="ctr">
            <a:noAutofit/>
          </a:bodyPr>
          <a:lstStyle/>
          <a:p>
            <a:pPr algn="ctr"/>
            <a:r>
              <a:rPr lang="en-GB" sz="1600" b="1" dirty="0">
                <a:ea typeface="Lato Light" panose="020F0502020204030203" pitchFamily="34" charset="0"/>
                <a:cs typeface="Mukta ExtraLight" panose="020B0000000000000000" pitchFamily="34" charset="77"/>
              </a:rPr>
              <a:t>Leitbild?</a:t>
            </a:r>
          </a:p>
        </p:txBody>
      </p:sp>
      <p:sp>
        <p:nvSpPr>
          <p:cNvPr id="63" name="Rechteck 62">
            <a:extLst>
              <a:ext uri="{FF2B5EF4-FFF2-40B4-BE49-F238E27FC236}">
                <a16:creationId xmlns:a16="http://schemas.microsoft.com/office/drawing/2014/main" xmlns="" id="{D6B34380-9259-4C66-AD63-9DA90486D28D}"/>
              </a:ext>
            </a:extLst>
          </p:cNvPr>
          <p:cNvSpPr/>
          <p:nvPr/>
        </p:nvSpPr>
        <p:spPr>
          <a:xfrm>
            <a:off x="8859095" y="4701566"/>
            <a:ext cx="1440000" cy="424800"/>
          </a:xfrm>
          <a:prstGeom prst="rect">
            <a:avLst/>
          </a:prstGeom>
          <a:solidFill>
            <a:schemeClr val="bg1">
              <a:lumMod val="85000"/>
            </a:schemeClr>
          </a:solidFill>
        </p:spPr>
        <p:txBody>
          <a:bodyPr wrap="square" anchor="ctr">
            <a:noAutofit/>
          </a:bodyPr>
          <a:lstStyle/>
          <a:p>
            <a:pPr algn="ctr"/>
            <a:r>
              <a:rPr lang="en-GB" sz="1600" b="1" dirty="0">
                <a:ea typeface="Lato Light" panose="020F0502020204030203" pitchFamily="34" charset="0"/>
                <a:cs typeface="Mukta ExtraLight" panose="020B0000000000000000" pitchFamily="34" charset="77"/>
              </a:rPr>
              <a:t>Leitbild?</a:t>
            </a:r>
          </a:p>
        </p:txBody>
      </p:sp>
      <p:sp>
        <p:nvSpPr>
          <p:cNvPr id="64" name="Rechteck 63">
            <a:extLst>
              <a:ext uri="{FF2B5EF4-FFF2-40B4-BE49-F238E27FC236}">
                <a16:creationId xmlns:a16="http://schemas.microsoft.com/office/drawing/2014/main" xmlns="" id="{912978A4-4B4D-4CE5-9D78-4D0D2C319D5E}"/>
              </a:ext>
            </a:extLst>
          </p:cNvPr>
          <p:cNvSpPr/>
          <p:nvPr/>
        </p:nvSpPr>
        <p:spPr>
          <a:xfrm>
            <a:off x="5513092" y="4250599"/>
            <a:ext cx="1440000" cy="424800"/>
          </a:xfrm>
          <a:prstGeom prst="rect">
            <a:avLst/>
          </a:prstGeom>
          <a:solidFill>
            <a:schemeClr val="bg1">
              <a:lumMod val="85000"/>
            </a:schemeClr>
          </a:solidFill>
        </p:spPr>
        <p:txBody>
          <a:bodyPr wrap="square" anchor="ctr">
            <a:noAutofit/>
          </a:bodyPr>
          <a:lstStyle/>
          <a:p>
            <a:pPr algn="ctr"/>
            <a:r>
              <a:rPr lang="en-GB" sz="1600" b="1" dirty="0">
                <a:ea typeface="Lato Light" panose="020F0502020204030203" pitchFamily="34" charset="0"/>
                <a:cs typeface="Mukta ExtraLight" panose="020B0000000000000000" pitchFamily="34" charset="77"/>
              </a:rPr>
              <a:t>Produkte?</a:t>
            </a:r>
          </a:p>
        </p:txBody>
      </p:sp>
      <p:sp>
        <p:nvSpPr>
          <p:cNvPr id="65" name="Rechteck 64">
            <a:extLst>
              <a:ext uri="{FF2B5EF4-FFF2-40B4-BE49-F238E27FC236}">
                <a16:creationId xmlns:a16="http://schemas.microsoft.com/office/drawing/2014/main" xmlns="" id="{A495C01E-C125-4562-9B34-B798E79F9A1D}"/>
              </a:ext>
            </a:extLst>
          </p:cNvPr>
          <p:cNvSpPr/>
          <p:nvPr/>
        </p:nvSpPr>
        <p:spPr>
          <a:xfrm>
            <a:off x="7180366" y="4238724"/>
            <a:ext cx="1440000" cy="424800"/>
          </a:xfrm>
          <a:prstGeom prst="rect">
            <a:avLst/>
          </a:prstGeom>
          <a:solidFill>
            <a:schemeClr val="bg1">
              <a:lumMod val="85000"/>
            </a:schemeClr>
          </a:solidFill>
        </p:spPr>
        <p:txBody>
          <a:bodyPr wrap="square" anchor="ctr">
            <a:noAutofit/>
          </a:bodyPr>
          <a:lstStyle/>
          <a:p>
            <a:pPr algn="ctr"/>
            <a:r>
              <a:rPr lang="en-GB" sz="1600" b="1" dirty="0">
                <a:ea typeface="Lato Light" panose="020F0502020204030203" pitchFamily="34" charset="0"/>
                <a:cs typeface="Mukta ExtraLight" panose="020B0000000000000000" pitchFamily="34" charset="77"/>
              </a:rPr>
              <a:t>Produkte?</a:t>
            </a:r>
          </a:p>
        </p:txBody>
      </p:sp>
      <p:sp>
        <p:nvSpPr>
          <p:cNvPr id="66" name="Rechteck 65">
            <a:extLst>
              <a:ext uri="{FF2B5EF4-FFF2-40B4-BE49-F238E27FC236}">
                <a16:creationId xmlns:a16="http://schemas.microsoft.com/office/drawing/2014/main" xmlns="" id="{86BC0171-2728-4485-95C6-9440FCE628CE}"/>
              </a:ext>
            </a:extLst>
          </p:cNvPr>
          <p:cNvSpPr/>
          <p:nvPr/>
        </p:nvSpPr>
        <p:spPr>
          <a:xfrm>
            <a:off x="8848433" y="4228787"/>
            <a:ext cx="1440000" cy="424800"/>
          </a:xfrm>
          <a:prstGeom prst="rect">
            <a:avLst/>
          </a:prstGeom>
          <a:solidFill>
            <a:schemeClr val="bg1">
              <a:lumMod val="85000"/>
            </a:schemeClr>
          </a:solidFill>
        </p:spPr>
        <p:txBody>
          <a:bodyPr wrap="square" anchor="ctr">
            <a:noAutofit/>
          </a:bodyPr>
          <a:lstStyle/>
          <a:p>
            <a:pPr algn="ctr"/>
            <a:r>
              <a:rPr lang="en-GB" sz="1600" b="1" dirty="0">
                <a:ea typeface="Lato Light" panose="020F0502020204030203" pitchFamily="34" charset="0"/>
                <a:cs typeface="Mukta ExtraLight" panose="020B0000000000000000" pitchFamily="34" charset="77"/>
              </a:rPr>
              <a:t>Produkte?</a:t>
            </a:r>
          </a:p>
        </p:txBody>
      </p:sp>
      <p:sp>
        <p:nvSpPr>
          <p:cNvPr id="68" name="Rechteck 67">
            <a:extLst>
              <a:ext uri="{FF2B5EF4-FFF2-40B4-BE49-F238E27FC236}">
                <a16:creationId xmlns:a16="http://schemas.microsoft.com/office/drawing/2014/main" xmlns="" id="{8B102C56-873F-4381-A3BA-32D4BF8049C2}"/>
              </a:ext>
            </a:extLst>
          </p:cNvPr>
          <p:cNvSpPr/>
          <p:nvPr/>
        </p:nvSpPr>
        <p:spPr>
          <a:xfrm>
            <a:off x="7190051" y="3756130"/>
            <a:ext cx="1440000" cy="424800"/>
          </a:xfrm>
          <a:prstGeom prst="rect">
            <a:avLst/>
          </a:prstGeom>
          <a:solidFill>
            <a:schemeClr val="bg1">
              <a:lumMod val="85000"/>
            </a:schemeClr>
          </a:solidFill>
        </p:spPr>
        <p:txBody>
          <a:bodyPr wrap="square" anchor="ctr">
            <a:noAutofit/>
          </a:bodyPr>
          <a:lstStyle/>
          <a:p>
            <a:pPr algn="ctr"/>
            <a:r>
              <a:rPr lang="en-GB" sz="1600" b="1" dirty="0">
                <a:ea typeface="Lato Light" panose="020F0502020204030203" pitchFamily="34" charset="0"/>
                <a:cs typeface="Mukta ExtraLight" panose="020B0000000000000000" pitchFamily="34" charset="77"/>
              </a:rPr>
              <a:t>Eigenkapital?</a:t>
            </a:r>
          </a:p>
        </p:txBody>
      </p:sp>
      <p:sp>
        <p:nvSpPr>
          <p:cNvPr id="69" name="Rechteck 68">
            <a:extLst>
              <a:ext uri="{FF2B5EF4-FFF2-40B4-BE49-F238E27FC236}">
                <a16:creationId xmlns:a16="http://schemas.microsoft.com/office/drawing/2014/main" xmlns="" id="{CA5A7443-712E-4C02-8343-3B16EDDA76DA}"/>
              </a:ext>
            </a:extLst>
          </p:cNvPr>
          <p:cNvSpPr/>
          <p:nvPr/>
        </p:nvSpPr>
        <p:spPr>
          <a:xfrm>
            <a:off x="8842723" y="3756130"/>
            <a:ext cx="1440000" cy="424800"/>
          </a:xfrm>
          <a:prstGeom prst="rect">
            <a:avLst/>
          </a:prstGeom>
          <a:solidFill>
            <a:schemeClr val="bg1">
              <a:lumMod val="85000"/>
            </a:schemeClr>
          </a:solidFill>
        </p:spPr>
        <p:txBody>
          <a:bodyPr wrap="square" anchor="ctr">
            <a:noAutofit/>
          </a:bodyPr>
          <a:lstStyle/>
          <a:p>
            <a:pPr algn="ctr"/>
            <a:r>
              <a:rPr lang="en-GB" sz="1600" b="1" dirty="0">
                <a:ea typeface="Lato Light" panose="020F0502020204030203" pitchFamily="34" charset="0"/>
                <a:cs typeface="Mukta ExtraLight" panose="020B0000000000000000" pitchFamily="34" charset="77"/>
              </a:rPr>
              <a:t>Eigenkapital?</a:t>
            </a:r>
          </a:p>
        </p:txBody>
      </p:sp>
      <p:sp>
        <p:nvSpPr>
          <p:cNvPr id="70" name="Rechteck 69">
            <a:extLst>
              <a:ext uri="{FF2B5EF4-FFF2-40B4-BE49-F238E27FC236}">
                <a16:creationId xmlns:a16="http://schemas.microsoft.com/office/drawing/2014/main" xmlns="" id="{9ECDE31A-473E-4A97-80BA-E4B8D5E27A5C}"/>
              </a:ext>
            </a:extLst>
          </p:cNvPr>
          <p:cNvSpPr/>
          <p:nvPr/>
        </p:nvSpPr>
        <p:spPr>
          <a:xfrm>
            <a:off x="8842723" y="3282047"/>
            <a:ext cx="1440000" cy="424800"/>
          </a:xfrm>
          <a:prstGeom prst="rect">
            <a:avLst/>
          </a:prstGeom>
          <a:solidFill>
            <a:schemeClr val="bg1">
              <a:lumMod val="85000"/>
            </a:schemeClr>
          </a:solidFill>
        </p:spPr>
        <p:txBody>
          <a:bodyPr wrap="square" anchor="ctr">
            <a:noAutofit/>
          </a:bodyPr>
          <a:lstStyle/>
          <a:p>
            <a:pPr algn="ctr"/>
            <a:r>
              <a:rPr lang="en-GB" sz="1600" b="1" dirty="0">
                <a:ea typeface="Lato Light" panose="020F0502020204030203" pitchFamily="34" charset="0"/>
                <a:cs typeface="Mukta ExtraLight" panose="020B0000000000000000" pitchFamily="34" charset="77"/>
              </a:rPr>
              <a:t>Liquide Mittel?</a:t>
            </a:r>
          </a:p>
        </p:txBody>
      </p:sp>
      <p:sp>
        <p:nvSpPr>
          <p:cNvPr id="3" name="Gleichschenkliges Dreieck 2">
            <a:extLst>
              <a:ext uri="{FF2B5EF4-FFF2-40B4-BE49-F238E27FC236}">
                <a16:creationId xmlns:a16="http://schemas.microsoft.com/office/drawing/2014/main" xmlns="" id="{7BD636E2-12BF-4412-A215-B102CF64CDEE}"/>
              </a:ext>
            </a:extLst>
          </p:cNvPr>
          <p:cNvSpPr/>
          <p:nvPr/>
        </p:nvSpPr>
        <p:spPr>
          <a:xfrm rot="16200000">
            <a:off x="6160744" y="-909737"/>
            <a:ext cx="1044177" cy="7189762"/>
          </a:xfrm>
          <a:prstGeom prst="triangle">
            <a:avLst/>
          </a:prstGeom>
          <a:solidFill>
            <a:srgbClr val="E5329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a:t>Druck zu reagieren </a:t>
            </a:r>
            <a:endParaRPr lang="en-GB" dirty="0"/>
          </a:p>
        </p:txBody>
      </p:sp>
      <p:sp>
        <p:nvSpPr>
          <p:cNvPr id="35" name="Chevron 1">
            <a:extLst>
              <a:ext uri="{FF2B5EF4-FFF2-40B4-BE49-F238E27FC236}">
                <a16:creationId xmlns:a16="http://schemas.microsoft.com/office/drawing/2014/main" xmlns="" id="{4EE6B958-0808-1647-9BB3-6E8EF749B02C}"/>
              </a:ext>
            </a:extLst>
          </p:cNvPr>
          <p:cNvSpPr/>
          <p:nvPr/>
        </p:nvSpPr>
        <p:spPr>
          <a:xfrm>
            <a:off x="2237920" y="5661253"/>
            <a:ext cx="1512000" cy="532536"/>
          </a:xfrm>
          <a:prstGeom prst="chevron">
            <a:avLst>
              <a:gd name="adj" fmla="val 21186"/>
            </a:avLst>
          </a:prstGeom>
          <a:solidFill>
            <a:srgbClr val="245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b="1" dirty="0">
              <a:solidFill>
                <a:schemeClr val="tx1"/>
              </a:solidFill>
              <a:latin typeface="+mj-lt"/>
            </a:endParaRPr>
          </a:p>
        </p:txBody>
      </p:sp>
      <p:sp>
        <p:nvSpPr>
          <p:cNvPr id="39" name="Chevron 2">
            <a:extLst>
              <a:ext uri="{FF2B5EF4-FFF2-40B4-BE49-F238E27FC236}">
                <a16:creationId xmlns:a16="http://schemas.microsoft.com/office/drawing/2014/main" xmlns="" id="{B742C3EF-1EC1-964A-B155-7EF75A9C49FF}"/>
              </a:ext>
            </a:extLst>
          </p:cNvPr>
          <p:cNvSpPr/>
          <p:nvPr/>
        </p:nvSpPr>
        <p:spPr>
          <a:xfrm>
            <a:off x="3861650" y="5673128"/>
            <a:ext cx="1512000" cy="532536"/>
          </a:xfrm>
          <a:prstGeom prst="chevron">
            <a:avLst>
              <a:gd name="adj" fmla="val 2118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b="1" dirty="0">
              <a:solidFill>
                <a:schemeClr val="tx1"/>
              </a:solidFill>
              <a:latin typeface="+mj-lt"/>
            </a:endParaRPr>
          </a:p>
        </p:txBody>
      </p:sp>
      <p:sp>
        <p:nvSpPr>
          <p:cNvPr id="40" name="Chevron 3">
            <a:extLst>
              <a:ext uri="{FF2B5EF4-FFF2-40B4-BE49-F238E27FC236}">
                <a16:creationId xmlns:a16="http://schemas.microsoft.com/office/drawing/2014/main" xmlns="" id="{A1F2FE00-EE0C-4C4A-B4D2-71742367AD96}"/>
              </a:ext>
            </a:extLst>
          </p:cNvPr>
          <p:cNvSpPr/>
          <p:nvPr/>
        </p:nvSpPr>
        <p:spPr>
          <a:xfrm>
            <a:off x="5521009" y="5661253"/>
            <a:ext cx="1512000" cy="532536"/>
          </a:xfrm>
          <a:prstGeom prst="chevron">
            <a:avLst>
              <a:gd name="adj" fmla="val 21186"/>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b="1" dirty="0">
              <a:solidFill>
                <a:schemeClr val="tx1"/>
              </a:solidFill>
              <a:latin typeface="+mj-lt"/>
            </a:endParaRPr>
          </a:p>
        </p:txBody>
      </p:sp>
      <p:sp>
        <p:nvSpPr>
          <p:cNvPr id="41" name="Chevron 4">
            <a:extLst>
              <a:ext uri="{FF2B5EF4-FFF2-40B4-BE49-F238E27FC236}">
                <a16:creationId xmlns:a16="http://schemas.microsoft.com/office/drawing/2014/main" xmlns="" id="{D24EF5F3-FFE6-4548-9144-445420BF42F1}"/>
              </a:ext>
            </a:extLst>
          </p:cNvPr>
          <p:cNvSpPr/>
          <p:nvPr/>
        </p:nvSpPr>
        <p:spPr>
          <a:xfrm>
            <a:off x="7180366" y="5661253"/>
            <a:ext cx="1512000" cy="532536"/>
          </a:xfrm>
          <a:prstGeom prst="chevron">
            <a:avLst>
              <a:gd name="adj" fmla="val 21186"/>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b="1" dirty="0">
              <a:solidFill>
                <a:schemeClr val="tx1"/>
              </a:solidFill>
              <a:latin typeface="+mj-lt"/>
            </a:endParaRPr>
          </a:p>
        </p:txBody>
      </p:sp>
      <p:sp>
        <p:nvSpPr>
          <p:cNvPr id="42" name="Chevron 5">
            <a:extLst>
              <a:ext uri="{FF2B5EF4-FFF2-40B4-BE49-F238E27FC236}">
                <a16:creationId xmlns:a16="http://schemas.microsoft.com/office/drawing/2014/main" xmlns="" id="{ED09862A-FC47-1240-B9A5-3072C16AE6BD}"/>
              </a:ext>
            </a:extLst>
          </p:cNvPr>
          <p:cNvSpPr/>
          <p:nvPr/>
        </p:nvSpPr>
        <p:spPr>
          <a:xfrm>
            <a:off x="8851596" y="5661253"/>
            <a:ext cx="1512000" cy="532536"/>
          </a:xfrm>
          <a:prstGeom prst="chevron">
            <a:avLst>
              <a:gd name="adj" fmla="val 21186"/>
            </a:avLst>
          </a:prstGeom>
          <a:solidFill>
            <a:srgbClr val="F58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b="1" dirty="0">
              <a:solidFill>
                <a:schemeClr val="tx1"/>
              </a:solidFill>
              <a:latin typeface="+mj-lt"/>
            </a:endParaRPr>
          </a:p>
        </p:txBody>
      </p:sp>
      <p:sp>
        <p:nvSpPr>
          <p:cNvPr id="43" name="TextBox 14">
            <a:extLst>
              <a:ext uri="{FF2B5EF4-FFF2-40B4-BE49-F238E27FC236}">
                <a16:creationId xmlns:a16="http://schemas.microsoft.com/office/drawing/2014/main" xmlns="" id="{34E48C6D-98FF-514C-9805-7DB80DB22937}"/>
              </a:ext>
            </a:extLst>
          </p:cNvPr>
          <p:cNvSpPr txBox="1"/>
          <p:nvPr/>
        </p:nvSpPr>
        <p:spPr>
          <a:xfrm>
            <a:off x="2331952" y="5630292"/>
            <a:ext cx="1512000" cy="584775"/>
          </a:xfrm>
          <a:prstGeom prst="rect">
            <a:avLst/>
          </a:prstGeom>
          <a:noFill/>
        </p:spPr>
        <p:txBody>
          <a:bodyPr wrap="square" rtlCol="0" anchor="ctr" anchorCtr="0">
            <a:spAutoFit/>
          </a:bodyPr>
          <a:lstStyle/>
          <a:p>
            <a:pPr algn="ctr"/>
            <a:r>
              <a:rPr lang="en-GB" sz="1600" b="1" dirty="0">
                <a:solidFill>
                  <a:schemeClr val="bg1"/>
                </a:solidFill>
                <a:latin typeface="+mj-lt"/>
                <a:ea typeface="League Spartan" charset="0"/>
                <a:cs typeface="Poppins" pitchFamily="2" charset="77"/>
              </a:rPr>
              <a:t>Stakeholder-</a:t>
            </a:r>
            <a:br>
              <a:rPr lang="en-GB" sz="1600" b="1" dirty="0">
                <a:solidFill>
                  <a:schemeClr val="bg1"/>
                </a:solidFill>
                <a:latin typeface="+mj-lt"/>
                <a:ea typeface="League Spartan" charset="0"/>
                <a:cs typeface="Poppins" pitchFamily="2" charset="77"/>
              </a:rPr>
            </a:br>
            <a:r>
              <a:rPr lang="en-GB" sz="1600" b="1" dirty="0">
                <a:solidFill>
                  <a:schemeClr val="bg1"/>
                </a:solidFill>
                <a:latin typeface="+mj-lt"/>
                <a:ea typeface="League Spartan" charset="0"/>
                <a:cs typeface="Poppins" pitchFamily="2" charset="77"/>
              </a:rPr>
              <a:t>Krise</a:t>
            </a:r>
          </a:p>
        </p:txBody>
      </p:sp>
      <p:sp>
        <p:nvSpPr>
          <p:cNvPr id="44" name="TextBox 15">
            <a:extLst>
              <a:ext uri="{FF2B5EF4-FFF2-40B4-BE49-F238E27FC236}">
                <a16:creationId xmlns:a16="http://schemas.microsoft.com/office/drawing/2014/main" xmlns="" id="{B5F297B8-E23E-AA4B-B935-6A5C9E963065}"/>
              </a:ext>
            </a:extLst>
          </p:cNvPr>
          <p:cNvSpPr txBox="1"/>
          <p:nvPr/>
        </p:nvSpPr>
        <p:spPr>
          <a:xfrm>
            <a:off x="4005054" y="5630293"/>
            <a:ext cx="1325078" cy="584775"/>
          </a:xfrm>
          <a:prstGeom prst="rect">
            <a:avLst/>
          </a:prstGeom>
          <a:noFill/>
        </p:spPr>
        <p:txBody>
          <a:bodyPr wrap="square" rtlCol="0" anchor="ctr" anchorCtr="0">
            <a:spAutoFit/>
          </a:bodyPr>
          <a:lstStyle/>
          <a:p>
            <a:pPr algn="ctr"/>
            <a:r>
              <a:rPr lang="en-GB" sz="1600" b="1" dirty="0" err="1">
                <a:solidFill>
                  <a:schemeClr val="bg1"/>
                </a:solidFill>
                <a:latin typeface="+mj-lt"/>
                <a:ea typeface="League Spartan" charset="0"/>
                <a:cs typeface="Poppins" pitchFamily="2" charset="77"/>
              </a:rPr>
              <a:t>Strategie-krise</a:t>
            </a:r>
            <a:endParaRPr lang="en-GB" sz="1600" b="1" dirty="0">
              <a:solidFill>
                <a:schemeClr val="bg1"/>
              </a:solidFill>
              <a:latin typeface="+mj-lt"/>
              <a:ea typeface="League Spartan" charset="0"/>
              <a:cs typeface="Poppins" pitchFamily="2" charset="77"/>
            </a:endParaRPr>
          </a:p>
        </p:txBody>
      </p:sp>
      <p:sp>
        <p:nvSpPr>
          <p:cNvPr id="45" name="TextBox 16">
            <a:extLst>
              <a:ext uri="{FF2B5EF4-FFF2-40B4-BE49-F238E27FC236}">
                <a16:creationId xmlns:a16="http://schemas.microsoft.com/office/drawing/2014/main" xmlns="" id="{74F14008-CE31-134F-A4A2-4E1FAB142E46}"/>
              </a:ext>
            </a:extLst>
          </p:cNvPr>
          <p:cNvSpPr txBox="1"/>
          <p:nvPr/>
        </p:nvSpPr>
        <p:spPr>
          <a:xfrm>
            <a:off x="5565481" y="5657088"/>
            <a:ext cx="1512000" cy="584775"/>
          </a:xfrm>
          <a:prstGeom prst="rect">
            <a:avLst/>
          </a:prstGeom>
          <a:noFill/>
        </p:spPr>
        <p:txBody>
          <a:bodyPr wrap="square" rtlCol="0" anchor="ctr" anchorCtr="0">
            <a:spAutoFit/>
          </a:bodyPr>
          <a:lstStyle/>
          <a:p>
            <a:pPr algn="ctr"/>
            <a:r>
              <a:rPr lang="en-GB" sz="1600" b="1" dirty="0" err="1">
                <a:solidFill>
                  <a:schemeClr val="bg1"/>
                </a:solidFill>
                <a:latin typeface="+mj-lt"/>
                <a:ea typeface="League Spartan" charset="0"/>
                <a:cs typeface="Poppins" pitchFamily="2" charset="77"/>
              </a:rPr>
              <a:t>Produkt</a:t>
            </a:r>
            <a:r>
              <a:rPr lang="en-GB" sz="1600" b="1" dirty="0">
                <a:solidFill>
                  <a:schemeClr val="bg1"/>
                </a:solidFill>
                <a:latin typeface="+mj-lt"/>
                <a:ea typeface="League Spartan" charset="0"/>
                <a:cs typeface="Poppins" pitchFamily="2" charset="77"/>
              </a:rPr>
              <a:t>-/ </a:t>
            </a:r>
            <a:r>
              <a:rPr lang="en-GB" sz="1600" b="1" dirty="0" err="1">
                <a:solidFill>
                  <a:schemeClr val="bg1"/>
                </a:solidFill>
                <a:latin typeface="+mj-lt"/>
                <a:ea typeface="League Spartan" charset="0"/>
                <a:cs typeface="Poppins" pitchFamily="2" charset="77"/>
              </a:rPr>
              <a:t>Absatzkrise</a:t>
            </a:r>
            <a:endParaRPr lang="en-GB" sz="1600" b="1" dirty="0">
              <a:solidFill>
                <a:schemeClr val="bg1"/>
              </a:solidFill>
              <a:latin typeface="+mj-lt"/>
              <a:ea typeface="League Spartan" charset="0"/>
              <a:cs typeface="Poppins" pitchFamily="2" charset="77"/>
            </a:endParaRPr>
          </a:p>
        </p:txBody>
      </p:sp>
      <p:sp>
        <p:nvSpPr>
          <p:cNvPr id="49" name="Chevron 5">
            <a:extLst>
              <a:ext uri="{FF2B5EF4-FFF2-40B4-BE49-F238E27FC236}">
                <a16:creationId xmlns:a16="http://schemas.microsoft.com/office/drawing/2014/main" xmlns="" id="{F8460953-594E-3543-B87E-2FD4B1F0CAB1}"/>
              </a:ext>
            </a:extLst>
          </p:cNvPr>
          <p:cNvSpPr/>
          <p:nvPr/>
        </p:nvSpPr>
        <p:spPr>
          <a:xfrm>
            <a:off x="10475329" y="5663121"/>
            <a:ext cx="1512000" cy="532536"/>
          </a:xfrm>
          <a:prstGeom prst="chevron">
            <a:avLst>
              <a:gd name="adj" fmla="val 21186"/>
            </a:avLst>
          </a:prstGeom>
          <a:solidFill>
            <a:srgbClr val="EC2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b="1" dirty="0">
              <a:solidFill>
                <a:schemeClr val="tx1"/>
              </a:solidFill>
              <a:latin typeface="+mj-lt"/>
            </a:endParaRPr>
          </a:p>
        </p:txBody>
      </p:sp>
      <p:sp>
        <p:nvSpPr>
          <p:cNvPr id="85" name="TextBox 17">
            <a:extLst>
              <a:ext uri="{FF2B5EF4-FFF2-40B4-BE49-F238E27FC236}">
                <a16:creationId xmlns:a16="http://schemas.microsoft.com/office/drawing/2014/main" xmlns="" id="{2EB76FDA-158C-4F7C-9506-F58A3D6CB7CA}"/>
              </a:ext>
            </a:extLst>
          </p:cNvPr>
          <p:cNvSpPr txBox="1"/>
          <p:nvPr/>
        </p:nvSpPr>
        <p:spPr>
          <a:xfrm>
            <a:off x="7513443" y="5620395"/>
            <a:ext cx="904013" cy="584775"/>
          </a:xfrm>
          <a:prstGeom prst="rect">
            <a:avLst/>
          </a:prstGeom>
          <a:noFill/>
        </p:spPr>
        <p:txBody>
          <a:bodyPr wrap="square" rtlCol="0" anchor="ctr" anchorCtr="0">
            <a:spAutoFit/>
          </a:bodyPr>
          <a:lstStyle/>
          <a:p>
            <a:pPr algn="ctr"/>
            <a:r>
              <a:rPr lang="de-DE" sz="1600" b="1" dirty="0">
                <a:solidFill>
                  <a:schemeClr val="bg1"/>
                </a:solidFill>
                <a:latin typeface="+mj-lt"/>
                <a:ea typeface="League Spartan" charset="0"/>
                <a:cs typeface="Poppins" pitchFamily="2" charset="77"/>
              </a:rPr>
              <a:t>Ertrags-krise</a:t>
            </a:r>
          </a:p>
        </p:txBody>
      </p:sp>
      <p:sp>
        <p:nvSpPr>
          <p:cNvPr id="86" name="TextBox 18">
            <a:extLst>
              <a:ext uri="{FF2B5EF4-FFF2-40B4-BE49-F238E27FC236}">
                <a16:creationId xmlns:a16="http://schemas.microsoft.com/office/drawing/2014/main" xmlns="" id="{E69FE4E2-ABC1-4095-AD37-57747EC9538C}"/>
              </a:ext>
            </a:extLst>
          </p:cNvPr>
          <p:cNvSpPr txBox="1"/>
          <p:nvPr/>
        </p:nvSpPr>
        <p:spPr>
          <a:xfrm>
            <a:off x="9015786" y="5638871"/>
            <a:ext cx="1166510" cy="584775"/>
          </a:xfrm>
          <a:prstGeom prst="rect">
            <a:avLst/>
          </a:prstGeom>
          <a:noFill/>
        </p:spPr>
        <p:txBody>
          <a:bodyPr wrap="square" rtlCol="0" anchor="ctr" anchorCtr="0">
            <a:spAutoFit/>
          </a:bodyPr>
          <a:lstStyle/>
          <a:p>
            <a:pPr algn="ctr"/>
            <a:r>
              <a:rPr lang="de-DE" sz="1600" b="1" dirty="0">
                <a:solidFill>
                  <a:schemeClr val="bg1"/>
                </a:solidFill>
                <a:latin typeface="+mj-lt"/>
                <a:ea typeface="League Spartan" charset="0"/>
                <a:cs typeface="Poppins" pitchFamily="2" charset="77"/>
              </a:rPr>
              <a:t>Liquiditäts-krise</a:t>
            </a:r>
          </a:p>
        </p:txBody>
      </p:sp>
      <p:sp>
        <p:nvSpPr>
          <p:cNvPr id="87" name="TextBox 18">
            <a:extLst>
              <a:ext uri="{FF2B5EF4-FFF2-40B4-BE49-F238E27FC236}">
                <a16:creationId xmlns:a16="http://schemas.microsoft.com/office/drawing/2014/main" xmlns="" id="{B7FA1964-3DE5-45D0-8821-3F6809FBB9A9}"/>
              </a:ext>
            </a:extLst>
          </p:cNvPr>
          <p:cNvSpPr txBox="1"/>
          <p:nvPr/>
        </p:nvSpPr>
        <p:spPr>
          <a:xfrm>
            <a:off x="10580681" y="5725033"/>
            <a:ext cx="1204609" cy="338554"/>
          </a:xfrm>
          <a:prstGeom prst="rect">
            <a:avLst/>
          </a:prstGeom>
          <a:noFill/>
        </p:spPr>
        <p:txBody>
          <a:bodyPr wrap="square" rtlCol="0" anchor="ctr" anchorCtr="0">
            <a:spAutoFit/>
          </a:bodyPr>
          <a:lstStyle/>
          <a:p>
            <a:pPr algn="ctr"/>
            <a:r>
              <a:rPr lang="de-DE" sz="1600" b="1" dirty="0">
                <a:solidFill>
                  <a:schemeClr val="bg1"/>
                </a:solidFill>
                <a:latin typeface="+mj-lt"/>
                <a:ea typeface="League Spartan" charset="0"/>
                <a:cs typeface="Poppins" pitchFamily="2" charset="77"/>
              </a:rPr>
              <a:t>Insolvenz</a:t>
            </a:r>
          </a:p>
        </p:txBody>
      </p:sp>
    </p:spTree>
    <p:extLst>
      <p:ext uri="{BB962C8B-B14F-4D97-AF65-F5344CB8AC3E}">
        <p14:creationId xmlns:p14="http://schemas.microsoft.com/office/powerpoint/2010/main" val="3249747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7418B8E-A75B-4C4A-9ED7-AA7DC441C474}"/>
              </a:ext>
            </a:extLst>
          </p:cNvPr>
          <p:cNvSpPr>
            <a:spLocks noGrp="1"/>
          </p:cNvSpPr>
          <p:nvPr>
            <p:ph type="body" sz="quarter" idx="11"/>
          </p:nvPr>
        </p:nvSpPr>
        <p:spPr>
          <a:xfrm>
            <a:off x="1123407" y="2973398"/>
            <a:ext cx="10291154" cy="1582271"/>
          </a:xfrm>
        </p:spPr>
        <p:txBody>
          <a:bodyPr/>
          <a:lstStyle/>
          <a:p>
            <a:r>
              <a:rPr lang="de-DE" sz="4800" noProof="0" dirty="0">
                <a:solidFill>
                  <a:schemeClr val="bg1"/>
                </a:solidFill>
                <a:latin typeface="+mj-lt"/>
                <a:ea typeface="Open Sans Light" panose="020B0306030504020204" pitchFamily="34" charset="0"/>
                <a:cs typeface="Open Sans Light" panose="020B0306030504020204" pitchFamily="34" charset="0"/>
              </a:rPr>
              <a:t>Verstehen Sie die Ursachen von Krisen   in der gesamten Wertschöpfungskette</a:t>
            </a:r>
          </a:p>
          <a:p>
            <a:endParaRPr lang="de-DE" sz="4800" noProof="0" dirty="0">
              <a:solidFill>
                <a:schemeClr val="bg1"/>
              </a:solidFill>
              <a:latin typeface="+mj-lt"/>
              <a:ea typeface="Open Sans Light" panose="020B0306030504020204" pitchFamily="34" charset="0"/>
              <a:cs typeface="Open Sans Light" panose="020B0306030504020204" pitchFamily="34" charset="0"/>
            </a:endParaRPr>
          </a:p>
          <a:p>
            <a:pPr marL="457200" indent="-457200">
              <a:buFont typeface="Arial" panose="020B0604020202020204" pitchFamily="34" charset="0"/>
              <a:buChar char="•"/>
            </a:pPr>
            <a:endParaRPr lang="de-DE" sz="2800" noProof="0" dirty="0">
              <a:solidFill>
                <a:schemeClr val="bg1"/>
              </a:solidFill>
            </a:endParaRPr>
          </a:p>
        </p:txBody>
      </p:sp>
    </p:spTree>
    <p:extLst>
      <p:ext uri="{BB962C8B-B14F-4D97-AF65-F5344CB8AC3E}">
        <p14:creationId xmlns:p14="http://schemas.microsoft.com/office/powerpoint/2010/main" val="19905949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668B5DD8-D293-3C49-9045-546E836A25BC}"/>
              </a:ext>
            </a:extLst>
          </p:cNvPr>
          <p:cNvSpPr/>
          <p:nvPr/>
        </p:nvSpPr>
        <p:spPr>
          <a:xfrm>
            <a:off x="4891693" y="3959232"/>
            <a:ext cx="5515268" cy="42713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6" name="Rectangle 5">
            <a:extLst>
              <a:ext uri="{FF2B5EF4-FFF2-40B4-BE49-F238E27FC236}">
                <a16:creationId xmlns:a16="http://schemas.microsoft.com/office/drawing/2014/main" xmlns="" id="{C2A1629A-B9C8-F345-9A05-CCA00FE9520A}"/>
              </a:ext>
            </a:extLst>
          </p:cNvPr>
          <p:cNvSpPr/>
          <p:nvPr/>
        </p:nvSpPr>
        <p:spPr>
          <a:xfrm>
            <a:off x="4891693" y="5284664"/>
            <a:ext cx="5515268" cy="42713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7" name="Rectangle 6">
            <a:extLst>
              <a:ext uri="{FF2B5EF4-FFF2-40B4-BE49-F238E27FC236}">
                <a16:creationId xmlns:a16="http://schemas.microsoft.com/office/drawing/2014/main" xmlns="" id="{CFA03B77-B87E-0547-863D-083B13CE3462}"/>
              </a:ext>
            </a:extLst>
          </p:cNvPr>
          <p:cNvSpPr/>
          <p:nvPr/>
        </p:nvSpPr>
        <p:spPr>
          <a:xfrm>
            <a:off x="4891693" y="4842853"/>
            <a:ext cx="5515268" cy="42713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8" name="Rectangle 7">
            <a:extLst>
              <a:ext uri="{FF2B5EF4-FFF2-40B4-BE49-F238E27FC236}">
                <a16:creationId xmlns:a16="http://schemas.microsoft.com/office/drawing/2014/main" xmlns="" id="{47963D86-0F95-4B49-AE36-19E9813C2B0A}"/>
              </a:ext>
            </a:extLst>
          </p:cNvPr>
          <p:cNvSpPr/>
          <p:nvPr/>
        </p:nvSpPr>
        <p:spPr>
          <a:xfrm>
            <a:off x="4891693" y="4401042"/>
            <a:ext cx="5515268" cy="42713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9" name="Triangle 8">
            <a:extLst>
              <a:ext uri="{FF2B5EF4-FFF2-40B4-BE49-F238E27FC236}">
                <a16:creationId xmlns:a16="http://schemas.microsoft.com/office/drawing/2014/main" xmlns="" id="{95A9E03E-60D2-B549-B39B-5FFDC0FD8559}"/>
              </a:ext>
            </a:extLst>
          </p:cNvPr>
          <p:cNvSpPr/>
          <p:nvPr/>
        </p:nvSpPr>
        <p:spPr>
          <a:xfrm rot="5400000">
            <a:off x="9402048" y="3248536"/>
            <a:ext cx="3506293" cy="1443985"/>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solidFill>
                <a:schemeClr val="tx1"/>
              </a:solidFill>
              <a:latin typeface="+mj-lt"/>
            </a:endParaRPr>
          </a:p>
        </p:txBody>
      </p:sp>
      <p:sp>
        <p:nvSpPr>
          <p:cNvPr id="10" name="Rectangle 9">
            <a:extLst>
              <a:ext uri="{FF2B5EF4-FFF2-40B4-BE49-F238E27FC236}">
                <a16:creationId xmlns:a16="http://schemas.microsoft.com/office/drawing/2014/main" xmlns="" id="{AE0281BD-F195-B248-842C-5A4E5F7F3258}"/>
              </a:ext>
            </a:extLst>
          </p:cNvPr>
          <p:cNvSpPr/>
          <p:nvPr/>
        </p:nvSpPr>
        <p:spPr>
          <a:xfrm>
            <a:off x="4891694" y="2204661"/>
            <a:ext cx="1090706" cy="1739893"/>
          </a:xfrm>
          <a:prstGeom prst="rect">
            <a:avLst/>
          </a:prstGeom>
          <a:solidFill>
            <a:srgbClr val="E53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1" name="Rectangle 10">
            <a:extLst>
              <a:ext uri="{FF2B5EF4-FFF2-40B4-BE49-F238E27FC236}">
                <a16:creationId xmlns:a16="http://schemas.microsoft.com/office/drawing/2014/main" xmlns="" id="{C5E25236-D0E0-134F-A946-510996F2D828}"/>
              </a:ext>
            </a:extLst>
          </p:cNvPr>
          <p:cNvSpPr/>
          <p:nvPr/>
        </p:nvSpPr>
        <p:spPr>
          <a:xfrm>
            <a:off x="5994852" y="2204661"/>
            <a:ext cx="1090706" cy="17398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2" name="Rectangle 11">
            <a:extLst>
              <a:ext uri="{FF2B5EF4-FFF2-40B4-BE49-F238E27FC236}">
                <a16:creationId xmlns:a16="http://schemas.microsoft.com/office/drawing/2014/main" xmlns="" id="{600FEF20-8201-E245-8314-A9ABACEAFE64}"/>
              </a:ext>
            </a:extLst>
          </p:cNvPr>
          <p:cNvSpPr/>
          <p:nvPr/>
        </p:nvSpPr>
        <p:spPr>
          <a:xfrm>
            <a:off x="7098012" y="2204661"/>
            <a:ext cx="1090706" cy="173989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3" name="Rectangle 12">
            <a:extLst>
              <a:ext uri="{FF2B5EF4-FFF2-40B4-BE49-F238E27FC236}">
                <a16:creationId xmlns:a16="http://schemas.microsoft.com/office/drawing/2014/main" xmlns="" id="{2C50F139-CD66-D54F-B95F-6FB1CA1C143F}"/>
              </a:ext>
            </a:extLst>
          </p:cNvPr>
          <p:cNvSpPr/>
          <p:nvPr/>
        </p:nvSpPr>
        <p:spPr>
          <a:xfrm>
            <a:off x="8205782" y="2204661"/>
            <a:ext cx="1090706" cy="17398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4" name="Rectangle 13">
            <a:extLst>
              <a:ext uri="{FF2B5EF4-FFF2-40B4-BE49-F238E27FC236}">
                <a16:creationId xmlns:a16="http://schemas.microsoft.com/office/drawing/2014/main" xmlns="" id="{4F75346C-217C-274E-8381-3EB6CF3A43A0}"/>
              </a:ext>
            </a:extLst>
          </p:cNvPr>
          <p:cNvSpPr/>
          <p:nvPr/>
        </p:nvSpPr>
        <p:spPr>
          <a:xfrm flipH="1">
            <a:off x="9314707" y="2205503"/>
            <a:ext cx="1090706" cy="1739893"/>
          </a:xfrm>
          <a:prstGeom prst="rect">
            <a:avLst/>
          </a:prstGeom>
          <a:solidFill>
            <a:srgbClr val="EC2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5" name="TextBox 14">
            <a:extLst>
              <a:ext uri="{FF2B5EF4-FFF2-40B4-BE49-F238E27FC236}">
                <a16:creationId xmlns:a16="http://schemas.microsoft.com/office/drawing/2014/main" xmlns="" id="{D7F27CCE-B186-754B-8815-28E29C0D5B71}"/>
              </a:ext>
            </a:extLst>
          </p:cNvPr>
          <p:cNvSpPr txBox="1"/>
          <p:nvPr/>
        </p:nvSpPr>
        <p:spPr>
          <a:xfrm>
            <a:off x="6881845" y="4006942"/>
            <a:ext cx="1534971" cy="338554"/>
          </a:xfrm>
          <a:prstGeom prst="rect">
            <a:avLst/>
          </a:prstGeom>
          <a:noFill/>
        </p:spPr>
        <p:txBody>
          <a:bodyPr wrap="none" rtlCol="0" anchor="ctr">
            <a:spAutoFit/>
          </a:bodyPr>
          <a:lstStyle/>
          <a:p>
            <a:pPr algn="ctr"/>
            <a:r>
              <a:rPr lang="en-GB" sz="1600" b="1" dirty="0">
                <a:latin typeface="+mj-lt"/>
                <a:cs typeface="Poppins" pitchFamily="2" charset="77"/>
              </a:rPr>
              <a:t>INFRASTRUKTUR</a:t>
            </a:r>
          </a:p>
        </p:txBody>
      </p:sp>
      <p:sp>
        <p:nvSpPr>
          <p:cNvPr id="16" name="TextBox 15">
            <a:extLst>
              <a:ext uri="{FF2B5EF4-FFF2-40B4-BE49-F238E27FC236}">
                <a16:creationId xmlns:a16="http://schemas.microsoft.com/office/drawing/2014/main" xmlns="" id="{D1B882DB-0A55-1C4B-91F8-1B7C9D84C8EC}"/>
              </a:ext>
            </a:extLst>
          </p:cNvPr>
          <p:cNvSpPr txBox="1"/>
          <p:nvPr/>
        </p:nvSpPr>
        <p:spPr>
          <a:xfrm>
            <a:off x="6095954" y="4447424"/>
            <a:ext cx="3106749" cy="338554"/>
          </a:xfrm>
          <a:prstGeom prst="rect">
            <a:avLst/>
          </a:prstGeom>
          <a:noFill/>
        </p:spPr>
        <p:txBody>
          <a:bodyPr wrap="none" rtlCol="0" anchor="ctr">
            <a:spAutoFit/>
          </a:bodyPr>
          <a:lstStyle/>
          <a:p>
            <a:pPr algn="ctr"/>
            <a:r>
              <a:rPr lang="en-GB" sz="1600" b="1" dirty="0">
                <a:solidFill>
                  <a:schemeClr val="bg1"/>
                </a:solidFill>
                <a:latin typeface="+mj-lt"/>
                <a:cs typeface="Poppins" pitchFamily="2" charset="77"/>
              </a:rPr>
              <a:t>PERSONALMANAGEMENT</a:t>
            </a:r>
          </a:p>
        </p:txBody>
      </p:sp>
      <p:sp>
        <p:nvSpPr>
          <p:cNvPr id="17" name="TextBox 16">
            <a:extLst>
              <a:ext uri="{FF2B5EF4-FFF2-40B4-BE49-F238E27FC236}">
                <a16:creationId xmlns:a16="http://schemas.microsoft.com/office/drawing/2014/main" xmlns="" id="{B531C930-A55B-4942-88B3-8148C565A229}"/>
              </a:ext>
            </a:extLst>
          </p:cNvPr>
          <p:cNvSpPr txBox="1"/>
          <p:nvPr/>
        </p:nvSpPr>
        <p:spPr>
          <a:xfrm>
            <a:off x="6330986" y="4888472"/>
            <a:ext cx="2636684" cy="338554"/>
          </a:xfrm>
          <a:prstGeom prst="rect">
            <a:avLst/>
          </a:prstGeom>
          <a:noFill/>
        </p:spPr>
        <p:txBody>
          <a:bodyPr wrap="none" rtlCol="0" anchor="ctr">
            <a:spAutoFit/>
          </a:bodyPr>
          <a:lstStyle/>
          <a:p>
            <a:pPr algn="ctr"/>
            <a:r>
              <a:rPr lang="en-GB" sz="1600" b="1" dirty="0">
                <a:solidFill>
                  <a:schemeClr val="bg1"/>
                </a:solidFill>
                <a:latin typeface="+mj-lt"/>
                <a:cs typeface="Poppins" pitchFamily="2" charset="77"/>
              </a:rPr>
              <a:t>TECHNOLOGIEENTWICKLUNG</a:t>
            </a:r>
          </a:p>
        </p:txBody>
      </p:sp>
      <p:sp>
        <p:nvSpPr>
          <p:cNvPr id="18" name="TextBox 17">
            <a:extLst>
              <a:ext uri="{FF2B5EF4-FFF2-40B4-BE49-F238E27FC236}">
                <a16:creationId xmlns:a16="http://schemas.microsoft.com/office/drawing/2014/main" xmlns="" id="{CDAFA206-01A3-3D44-A864-F6FCF1509F0A}"/>
              </a:ext>
            </a:extLst>
          </p:cNvPr>
          <p:cNvSpPr txBox="1"/>
          <p:nvPr/>
        </p:nvSpPr>
        <p:spPr>
          <a:xfrm>
            <a:off x="6906367" y="5329611"/>
            <a:ext cx="1485921" cy="338554"/>
          </a:xfrm>
          <a:prstGeom prst="rect">
            <a:avLst/>
          </a:prstGeom>
          <a:noFill/>
        </p:spPr>
        <p:txBody>
          <a:bodyPr wrap="none" rtlCol="0" anchor="ctr">
            <a:spAutoFit/>
          </a:bodyPr>
          <a:lstStyle/>
          <a:p>
            <a:pPr algn="ctr"/>
            <a:r>
              <a:rPr lang="en-GB" sz="1600" b="1" dirty="0">
                <a:solidFill>
                  <a:schemeClr val="bg1"/>
                </a:solidFill>
                <a:latin typeface="+mj-lt"/>
                <a:cs typeface="Poppins" pitchFamily="2" charset="77"/>
              </a:rPr>
              <a:t>BESCHAFFUNG</a:t>
            </a:r>
          </a:p>
        </p:txBody>
      </p:sp>
      <p:sp>
        <p:nvSpPr>
          <p:cNvPr id="24" name="TextBox 23">
            <a:extLst>
              <a:ext uri="{FF2B5EF4-FFF2-40B4-BE49-F238E27FC236}">
                <a16:creationId xmlns:a16="http://schemas.microsoft.com/office/drawing/2014/main" xmlns="" id="{6364AF97-3672-7945-8A22-5A09BAC01B48}"/>
              </a:ext>
            </a:extLst>
          </p:cNvPr>
          <p:cNvSpPr txBox="1"/>
          <p:nvPr/>
        </p:nvSpPr>
        <p:spPr>
          <a:xfrm>
            <a:off x="10639805" y="3775278"/>
            <a:ext cx="761362" cy="338554"/>
          </a:xfrm>
          <a:prstGeom prst="rect">
            <a:avLst/>
          </a:prstGeom>
          <a:noFill/>
        </p:spPr>
        <p:txBody>
          <a:bodyPr wrap="none" rtlCol="0" anchor="ctr">
            <a:spAutoFit/>
          </a:bodyPr>
          <a:lstStyle/>
          <a:p>
            <a:pPr algn="ctr"/>
            <a:r>
              <a:rPr lang="en-GB" sz="1600" b="1" dirty="0">
                <a:solidFill>
                  <a:schemeClr val="bg1"/>
                </a:solidFill>
                <a:latin typeface="+mj-lt"/>
                <a:cs typeface="Poppins" pitchFamily="2" charset="77"/>
              </a:rPr>
              <a:t>WERTE</a:t>
            </a:r>
          </a:p>
        </p:txBody>
      </p:sp>
      <p:sp>
        <p:nvSpPr>
          <p:cNvPr id="19" name="TextBox 18">
            <a:extLst>
              <a:ext uri="{FF2B5EF4-FFF2-40B4-BE49-F238E27FC236}">
                <a16:creationId xmlns:a16="http://schemas.microsoft.com/office/drawing/2014/main" xmlns="" id="{E2CFC325-9881-3C40-AD5C-7F5AD7B4AAD7}"/>
              </a:ext>
            </a:extLst>
          </p:cNvPr>
          <p:cNvSpPr txBox="1"/>
          <p:nvPr/>
        </p:nvSpPr>
        <p:spPr>
          <a:xfrm>
            <a:off x="4925335" y="3194066"/>
            <a:ext cx="1023422" cy="584775"/>
          </a:xfrm>
          <a:prstGeom prst="rect">
            <a:avLst/>
          </a:prstGeom>
          <a:noFill/>
        </p:spPr>
        <p:txBody>
          <a:bodyPr wrap="none" rtlCol="0" anchor="t">
            <a:spAutoFit/>
          </a:bodyPr>
          <a:lstStyle/>
          <a:p>
            <a:pPr algn="ctr"/>
            <a:r>
              <a:rPr lang="en-GB" sz="1600" b="1" dirty="0">
                <a:solidFill>
                  <a:schemeClr val="bg1"/>
                </a:solidFill>
                <a:latin typeface="+mj-lt"/>
                <a:cs typeface="Poppins" pitchFamily="2" charset="77"/>
              </a:rPr>
              <a:t>INBOUND</a:t>
            </a:r>
          </a:p>
          <a:p>
            <a:pPr algn="ctr"/>
            <a:r>
              <a:rPr lang="en-GB" sz="1600" b="1" dirty="0">
                <a:solidFill>
                  <a:schemeClr val="bg1"/>
                </a:solidFill>
                <a:latin typeface="+mj-lt"/>
                <a:cs typeface="Poppins" pitchFamily="2" charset="77"/>
              </a:rPr>
              <a:t>LOGISTIK</a:t>
            </a:r>
          </a:p>
        </p:txBody>
      </p:sp>
      <p:sp>
        <p:nvSpPr>
          <p:cNvPr id="20" name="TextBox 19">
            <a:extLst>
              <a:ext uri="{FF2B5EF4-FFF2-40B4-BE49-F238E27FC236}">
                <a16:creationId xmlns:a16="http://schemas.microsoft.com/office/drawing/2014/main" xmlns="" id="{7DF77E87-A1EF-BC48-900A-4B681067B942}"/>
              </a:ext>
            </a:extLst>
          </p:cNvPr>
          <p:cNvSpPr txBox="1"/>
          <p:nvPr/>
        </p:nvSpPr>
        <p:spPr>
          <a:xfrm>
            <a:off x="5919555" y="3198095"/>
            <a:ext cx="1220206" cy="338554"/>
          </a:xfrm>
          <a:prstGeom prst="rect">
            <a:avLst/>
          </a:prstGeom>
          <a:noFill/>
        </p:spPr>
        <p:txBody>
          <a:bodyPr wrap="none" rtlCol="0" anchor="t">
            <a:spAutoFit/>
          </a:bodyPr>
          <a:lstStyle/>
          <a:p>
            <a:pPr algn="ctr"/>
            <a:r>
              <a:rPr lang="en-GB" sz="1600" b="1" dirty="0">
                <a:solidFill>
                  <a:schemeClr val="bg1"/>
                </a:solidFill>
                <a:latin typeface="+mj-lt"/>
                <a:cs typeface="Poppins" pitchFamily="2" charset="77"/>
              </a:rPr>
              <a:t>OPERATIONS</a:t>
            </a:r>
          </a:p>
        </p:txBody>
      </p:sp>
      <p:sp>
        <p:nvSpPr>
          <p:cNvPr id="21" name="TextBox 20">
            <a:extLst>
              <a:ext uri="{FF2B5EF4-FFF2-40B4-BE49-F238E27FC236}">
                <a16:creationId xmlns:a16="http://schemas.microsoft.com/office/drawing/2014/main" xmlns="" id="{E09D8E71-DE90-AC4D-ACC4-306FE0BDF232}"/>
              </a:ext>
            </a:extLst>
          </p:cNvPr>
          <p:cNvSpPr txBox="1"/>
          <p:nvPr/>
        </p:nvSpPr>
        <p:spPr>
          <a:xfrm>
            <a:off x="7085183" y="3190503"/>
            <a:ext cx="1120593" cy="584775"/>
          </a:xfrm>
          <a:prstGeom prst="rect">
            <a:avLst/>
          </a:prstGeom>
          <a:noFill/>
        </p:spPr>
        <p:txBody>
          <a:bodyPr wrap="square" rtlCol="0" anchor="t">
            <a:spAutoFit/>
          </a:bodyPr>
          <a:lstStyle/>
          <a:p>
            <a:pPr algn="ctr"/>
            <a:r>
              <a:rPr lang="en-GB" sz="1500" b="1" dirty="0">
                <a:solidFill>
                  <a:schemeClr val="bg1"/>
                </a:solidFill>
                <a:latin typeface="+mj-lt"/>
                <a:cs typeface="Poppins" pitchFamily="2" charset="77"/>
              </a:rPr>
              <a:t>OUTBOUND</a:t>
            </a:r>
            <a:r>
              <a:rPr lang="en-GB" sz="1600" b="1" dirty="0">
                <a:solidFill>
                  <a:schemeClr val="bg1"/>
                </a:solidFill>
                <a:latin typeface="+mj-lt"/>
                <a:cs typeface="Poppins" pitchFamily="2" charset="77"/>
              </a:rPr>
              <a:t> LOGISTIK</a:t>
            </a:r>
          </a:p>
        </p:txBody>
      </p:sp>
      <p:sp>
        <p:nvSpPr>
          <p:cNvPr id="22" name="TextBox 21">
            <a:extLst>
              <a:ext uri="{FF2B5EF4-FFF2-40B4-BE49-F238E27FC236}">
                <a16:creationId xmlns:a16="http://schemas.microsoft.com/office/drawing/2014/main" xmlns="" id="{72260B90-DF48-144D-81C5-F47A515B5211}"/>
              </a:ext>
            </a:extLst>
          </p:cNvPr>
          <p:cNvSpPr txBox="1"/>
          <p:nvPr/>
        </p:nvSpPr>
        <p:spPr>
          <a:xfrm>
            <a:off x="8152001" y="3194066"/>
            <a:ext cx="1196161" cy="584775"/>
          </a:xfrm>
          <a:prstGeom prst="rect">
            <a:avLst/>
          </a:prstGeom>
          <a:noFill/>
        </p:spPr>
        <p:txBody>
          <a:bodyPr wrap="none" rtlCol="0" anchor="t">
            <a:spAutoFit/>
          </a:bodyPr>
          <a:lstStyle/>
          <a:p>
            <a:pPr algn="ctr"/>
            <a:r>
              <a:rPr lang="en-GB" sz="1600" b="1" dirty="0">
                <a:solidFill>
                  <a:schemeClr val="bg1"/>
                </a:solidFill>
                <a:latin typeface="+mj-lt"/>
                <a:cs typeface="Poppins" pitchFamily="2" charset="77"/>
              </a:rPr>
              <a:t>MARKETING</a:t>
            </a:r>
          </a:p>
          <a:p>
            <a:pPr algn="ctr"/>
            <a:r>
              <a:rPr lang="en-GB" sz="1600" b="1" dirty="0">
                <a:solidFill>
                  <a:schemeClr val="bg1"/>
                </a:solidFill>
                <a:latin typeface="+mj-lt"/>
                <a:cs typeface="Poppins" pitchFamily="2" charset="77"/>
              </a:rPr>
              <a:t>&amp; VERTRIEB</a:t>
            </a:r>
          </a:p>
        </p:txBody>
      </p:sp>
      <p:sp>
        <p:nvSpPr>
          <p:cNvPr id="23" name="TextBox 22">
            <a:extLst>
              <a:ext uri="{FF2B5EF4-FFF2-40B4-BE49-F238E27FC236}">
                <a16:creationId xmlns:a16="http://schemas.microsoft.com/office/drawing/2014/main" xmlns="" id="{D4A3768D-BCA4-0549-AEFD-564A198E1D37}"/>
              </a:ext>
            </a:extLst>
          </p:cNvPr>
          <p:cNvSpPr txBox="1"/>
          <p:nvPr/>
        </p:nvSpPr>
        <p:spPr>
          <a:xfrm>
            <a:off x="9430198" y="3194066"/>
            <a:ext cx="859723" cy="338554"/>
          </a:xfrm>
          <a:prstGeom prst="rect">
            <a:avLst/>
          </a:prstGeom>
          <a:noFill/>
        </p:spPr>
        <p:txBody>
          <a:bodyPr wrap="none" rtlCol="0" anchor="t">
            <a:spAutoFit/>
          </a:bodyPr>
          <a:lstStyle/>
          <a:p>
            <a:pPr algn="ctr"/>
            <a:r>
              <a:rPr lang="en-GB" sz="1600" b="1" dirty="0">
                <a:solidFill>
                  <a:schemeClr val="bg1"/>
                </a:solidFill>
                <a:latin typeface="+mj-lt"/>
                <a:cs typeface="Poppins" pitchFamily="2" charset="77"/>
              </a:rPr>
              <a:t>SERVICE</a:t>
            </a:r>
          </a:p>
        </p:txBody>
      </p:sp>
      <p:sp>
        <p:nvSpPr>
          <p:cNvPr id="28" name="Freeform 223">
            <a:extLst>
              <a:ext uri="{FF2B5EF4-FFF2-40B4-BE49-F238E27FC236}">
                <a16:creationId xmlns:a16="http://schemas.microsoft.com/office/drawing/2014/main" xmlns="" id="{B8A9B5B4-3214-4E43-9549-FB18AD575C06}"/>
              </a:ext>
            </a:extLst>
          </p:cNvPr>
          <p:cNvSpPr>
            <a:spLocks noChangeArrowheads="1"/>
          </p:cNvSpPr>
          <p:nvPr/>
        </p:nvSpPr>
        <p:spPr bwMode="auto">
          <a:xfrm>
            <a:off x="6303564" y="2767450"/>
            <a:ext cx="473281" cy="307157"/>
          </a:xfrm>
          <a:custGeom>
            <a:avLst/>
            <a:gdLst/>
            <a:ahLst/>
            <a:cxnLst/>
            <a:rect l="0" t="0" r="r" b="b"/>
            <a:pathLst>
              <a:path w="868002" h="563205">
                <a:moveTo>
                  <a:pt x="750374" y="332304"/>
                </a:moveTo>
                <a:cubicBezTo>
                  <a:pt x="757928" y="332304"/>
                  <a:pt x="764763" y="335554"/>
                  <a:pt x="769799" y="340249"/>
                </a:cubicBezTo>
                <a:cubicBezTo>
                  <a:pt x="774476" y="345305"/>
                  <a:pt x="777713" y="351805"/>
                  <a:pt x="777713" y="359750"/>
                </a:cubicBezTo>
                <a:cubicBezTo>
                  <a:pt x="777713" y="366972"/>
                  <a:pt x="774476" y="373834"/>
                  <a:pt x="769799" y="378889"/>
                </a:cubicBezTo>
                <a:cubicBezTo>
                  <a:pt x="764763" y="383584"/>
                  <a:pt x="757928" y="386834"/>
                  <a:pt x="750374" y="386834"/>
                </a:cubicBezTo>
                <a:cubicBezTo>
                  <a:pt x="743180" y="386834"/>
                  <a:pt x="736345" y="383584"/>
                  <a:pt x="731309" y="378889"/>
                </a:cubicBezTo>
                <a:cubicBezTo>
                  <a:pt x="726273" y="373834"/>
                  <a:pt x="723395" y="366972"/>
                  <a:pt x="723395" y="359750"/>
                </a:cubicBezTo>
                <a:cubicBezTo>
                  <a:pt x="723395" y="351805"/>
                  <a:pt x="726273" y="345305"/>
                  <a:pt x="731309" y="340249"/>
                </a:cubicBezTo>
                <a:cubicBezTo>
                  <a:pt x="736345" y="335554"/>
                  <a:pt x="743180" y="332304"/>
                  <a:pt x="750374" y="332304"/>
                </a:cubicBezTo>
                <a:close/>
                <a:moveTo>
                  <a:pt x="592098" y="332304"/>
                </a:moveTo>
                <a:cubicBezTo>
                  <a:pt x="600012" y="332304"/>
                  <a:pt x="606487" y="335554"/>
                  <a:pt x="611523" y="340249"/>
                </a:cubicBezTo>
                <a:cubicBezTo>
                  <a:pt x="616199" y="345305"/>
                  <a:pt x="619437" y="351805"/>
                  <a:pt x="619437" y="359750"/>
                </a:cubicBezTo>
                <a:cubicBezTo>
                  <a:pt x="619437" y="366972"/>
                  <a:pt x="616199" y="373834"/>
                  <a:pt x="611523" y="378889"/>
                </a:cubicBezTo>
                <a:cubicBezTo>
                  <a:pt x="606487" y="383584"/>
                  <a:pt x="600012" y="386834"/>
                  <a:pt x="592098" y="386834"/>
                </a:cubicBezTo>
                <a:cubicBezTo>
                  <a:pt x="584904" y="386834"/>
                  <a:pt x="577709" y="383584"/>
                  <a:pt x="573033" y="378889"/>
                </a:cubicBezTo>
                <a:cubicBezTo>
                  <a:pt x="567997" y="373834"/>
                  <a:pt x="565119" y="366972"/>
                  <a:pt x="565119" y="359750"/>
                </a:cubicBezTo>
                <a:cubicBezTo>
                  <a:pt x="565119" y="351805"/>
                  <a:pt x="567997" y="345305"/>
                  <a:pt x="573033" y="340249"/>
                </a:cubicBezTo>
                <a:cubicBezTo>
                  <a:pt x="577709" y="335554"/>
                  <a:pt x="584904" y="332304"/>
                  <a:pt x="592098" y="332304"/>
                </a:cubicBezTo>
                <a:close/>
                <a:moveTo>
                  <a:pt x="434181" y="332304"/>
                </a:moveTo>
                <a:cubicBezTo>
                  <a:pt x="441375" y="332304"/>
                  <a:pt x="448210" y="335554"/>
                  <a:pt x="453246" y="340249"/>
                </a:cubicBezTo>
                <a:cubicBezTo>
                  <a:pt x="457922" y="345305"/>
                  <a:pt x="461160" y="351805"/>
                  <a:pt x="461160" y="359750"/>
                </a:cubicBezTo>
                <a:cubicBezTo>
                  <a:pt x="461160" y="366972"/>
                  <a:pt x="457922" y="373834"/>
                  <a:pt x="453246" y="378889"/>
                </a:cubicBezTo>
                <a:cubicBezTo>
                  <a:pt x="448210" y="383584"/>
                  <a:pt x="441375" y="386834"/>
                  <a:pt x="434181" y="386834"/>
                </a:cubicBezTo>
                <a:cubicBezTo>
                  <a:pt x="426627" y="386834"/>
                  <a:pt x="419792" y="383584"/>
                  <a:pt x="415116" y="378889"/>
                </a:cubicBezTo>
                <a:cubicBezTo>
                  <a:pt x="410439" y="373834"/>
                  <a:pt x="407202" y="366972"/>
                  <a:pt x="407202" y="359750"/>
                </a:cubicBezTo>
                <a:cubicBezTo>
                  <a:pt x="407202" y="351805"/>
                  <a:pt x="410439" y="345305"/>
                  <a:pt x="415116" y="340249"/>
                </a:cubicBezTo>
                <a:cubicBezTo>
                  <a:pt x="419792" y="335554"/>
                  <a:pt x="426627" y="332304"/>
                  <a:pt x="434181" y="332304"/>
                </a:cubicBezTo>
                <a:close/>
                <a:moveTo>
                  <a:pt x="276264" y="332304"/>
                </a:moveTo>
                <a:cubicBezTo>
                  <a:pt x="283458" y="332304"/>
                  <a:pt x="290293" y="335554"/>
                  <a:pt x="295329" y="340249"/>
                </a:cubicBezTo>
                <a:cubicBezTo>
                  <a:pt x="300006" y="345305"/>
                  <a:pt x="303243" y="351805"/>
                  <a:pt x="303243" y="359750"/>
                </a:cubicBezTo>
                <a:cubicBezTo>
                  <a:pt x="303243" y="366972"/>
                  <a:pt x="300006" y="373834"/>
                  <a:pt x="295329" y="378889"/>
                </a:cubicBezTo>
                <a:cubicBezTo>
                  <a:pt x="290293" y="383584"/>
                  <a:pt x="283458" y="386834"/>
                  <a:pt x="276264" y="386834"/>
                </a:cubicBezTo>
                <a:cubicBezTo>
                  <a:pt x="268710" y="386834"/>
                  <a:pt x="261875" y="383584"/>
                  <a:pt x="256839" y="378889"/>
                </a:cubicBezTo>
                <a:cubicBezTo>
                  <a:pt x="251803" y="373834"/>
                  <a:pt x="248925" y="366972"/>
                  <a:pt x="248925" y="359750"/>
                </a:cubicBezTo>
                <a:cubicBezTo>
                  <a:pt x="248925" y="351805"/>
                  <a:pt x="251803" y="345305"/>
                  <a:pt x="256839" y="340249"/>
                </a:cubicBezTo>
                <a:cubicBezTo>
                  <a:pt x="261875" y="335554"/>
                  <a:pt x="268710" y="332304"/>
                  <a:pt x="276264" y="332304"/>
                </a:cubicBezTo>
                <a:close/>
                <a:moveTo>
                  <a:pt x="117988" y="332304"/>
                </a:moveTo>
                <a:cubicBezTo>
                  <a:pt x="125182" y="332304"/>
                  <a:pt x="132017" y="335554"/>
                  <a:pt x="137053" y="340249"/>
                </a:cubicBezTo>
                <a:cubicBezTo>
                  <a:pt x="142089" y="345305"/>
                  <a:pt x="144967" y="351805"/>
                  <a:pt x="144967" y="359750"/>
                </a:cubicBezTo>
                <a:cubicBezTo>
                  <a:pt x="144967" y="366972"/>
                  <a:pt x="142089" y="373834"/>
                  <a:pt x="137053" y="378889"/>
                </a:cubicBezTo>
                <a:cubicBezTo>
                  <a:pt x="132017" y="383584"/>
                  <a:pt x="125182" y="386834"/>
                  <a:pt x="117988" y="386834"/>
                </a:cubicBezTo>
                <a:cubicBezTo>
                  <a:pt x="110074" y="386834"/>
                  <a:pt x="103599" y="383584"/>
                  <a:pt x="98563" y="378889"/>
                </a:cubicBezTo>
                <a:cubicBezTo>
                  <a:pt x="93527" y="373834"/>
                  <a:pt x="90649" y="366972"/>
                  <a:pt x="90649" y="359750"/>
                </a:cubicBezTo>
                <a:cubicBezTo>
                  <a:pt x="90649" y="351805"/>
                  <a:pt x="93527" y="345305"/>
                  <a:pt x="98563" y="340249"/>
                </a:cubicBezTo>
                <a:cubicBezTo>
                  <a:pt x="103599" y="335554"/>
                  <a:pt x="110074" y="332304"/>
                  <a:pt x="117988" y="332304"/>
                </a:cubicBezTo>
                <a:close/>
                <a:moveTo>
                  <a:pt x="750374" y="295830"/>
                </a:moveTo>
                <a:cubicBezTo>
                  <a:pt x="733108" y="295830"/>
                  <a:pt x="717280" y="303053"/>
                  <a:pt x="705769" y="314609"/>
                </a:cubicBezTo>
                <a:cubicBezTo>
                  <a:pt x="694258" y="326165"/>
                  <a:pt x="687423" y="342054"/>
                  <a:pt x="687423" y="359750"/>
                </a:cubicBezTo>
                <a:cubicBezTo>
                  <a:pt x="687423" y="377084"/>
                  <a:pt x="694258" y="392973"/>
                  <a:pt x="705769" y="404529"/>
                </a:cubicBezTo>
                <a:cubicBezTo>
                  <a:pt x="717280" y="416085"/>
                  <a:pt x="733108" y="422947"/>
                  <a:pt x="750374" y="422947"/>
                </a:cubicBezTo>
                <a:cubicBezTo>
                  <a:pt x="768001" y="422947"/>
                  <a:pt x="783828" y="416085"/>
                  <a:pt x="795339" y="404529"/>
                </a:cubicBezTo>
                <a:cubicBezTo>
                  <a:pt x="806850" y="392973"/>
                  <a:pt x="813685" y="377084"/>
                  <a:pt x="813685" y="359750"/>
                </a:cubicBezTo>
                <a:cubicBezTo>
                  <a:pt x="813685" y="342054"/>
                  <a:pt x="806850" y="326165"/>
                  <a:pt x="795339" y="314609"/>
                </a:cubicBezTo>
                <a:cubicBezTo>
                  <a:pt x="783828" y="303053"/>
                  <a:pt x="768001" y="295830"/>
                  <a:pt x="750374" y="295830"/>
                </a:cubicBezTo>
                <a:close/>
                <a:moveTo>
                  <a:pt x="592098" y="295830"/>
                </a:moveTo>
                <a:cubicBezTo>
                  <a:pt x="574831" y="295830"/>
                  <a:pt x="559004" y="303053"/>
                  <a:pt x="547493" y="314609"/>
                </a:cubicBezTo>
                <a:cubicBezTo>
                  <a:pt x="535981" y="326165"/>
                  <a:pt x="528787" y="342054"/>
                  <a:pt x="528787" y="359750"/>
                </a:cubicBezTo>
                <a:cubicBezTo>
                  <a:pt x="528787" y="377084"/>
                  <a:pt x="535981" y="392973"/>
                  <a:pt x="547493" y="404529"/>
                </a:cubicBezTo>
                <a:cubicBezTo>
                  <a:pt x="559004" y="416085"/>
                  <a:pt x="574831" y="422947"/>
                  <a:pt x="592098" y="422947"/>
                </a:cubicBezTo>
                <a:cubicBezTo>
                  <a:pt x="609724" y="422947"/>
                  <a:pt x="625552" y="416085"/>
                  <a:pt x="637063" y="404529"/>
                </a:cubicBezTo>
                <a:cubicBezTo>
                  <a:pt x="648214" y="392973"/>
                  <a:pt x="655408" y="377084"/>
                  <a:pt x="655408" y="359750"/>
                </a:cubicBezTo>
                <a:cubicBezTo>
                  <a:pt x="655408" y="342054"/>
                  <a:pt x="648214" y="326165"/>
                  <a:pt x="637063" y="314609"/>
                </a:cubicBezTo>
                <a:cubicBezTo>
                  <a:pt x="625552" y="303053"/>
                  <a:pt x="609724" y="295830"/>
                  <a:pt x="592098" y="295830"/>
                </a:cubicBezTo>
                <a:close/>
                <a:moveTo>
                  <a:pt x="434181" y="295830"/>
                </a:moveTo>
                <a:cubicBezTo>
                  <a:pt x="416914" y="295830"/>
                  <a:pt x="401087" y="303053"/>
                  <a:pt x="389576" y="314609"/>
                </a:cubicBezTo>
                <a:cubicBezTo>
                  <a:pt x="378065" y="326165"/>
                  <a:pt x="370870" y="342054"/>
                  <a:pt x="370870" y="359750"/>
                </a:cubicBezTo>
                <a:cubicBezTo>
                  <a:pt x="370870" y="377084"/>
                  <a:pt x="378065" y="392973"/>
                  <a:pt x="389576" y="404529"/>
                </a:cubicBezTo>
                <a:cubicBezTo>
                  <a:pt x="401087" y="416085"/>
                  <a:pt x="416914" y="422947"/>
                  <a:pt x="434181" y="422947"/>
                </a:cubicBezTo>
                <a:cubicBezTo>
                  <a:pt x="451447" y="422947"/>
                  <a:pt x="467275" y="416085"/>
                  <a:pt x="478786" y="404529"/>
                </a:cubicBezTo>
                <a:cubicBezTo>
                  <a:pt x="490297" y="392973"/>
                  <a:pt x="497491" y="377084"/>
                  <a:pt x="497491" y="359750"/>
                </a:cubicBezTo>
                <a:cubicBezTo>
                  <a:pt x="497491" y="342054"/>
                  <a:pt x="490297" y="326165"/>
                  <a:pt x="478786" y="314609"/>
                </a:cubicBezTo>
                <a:cubicBezTo>
                  <a:pt x="467275" y="303053"/>
                  <a:pt x="451447" y="295830"/>
                  <a:pt x="434181" y="295830"/>
                </a:cubicBezTo>
                <a:close/>
                <a:moveTo>
                  <a:pt x="276264" y="295830"/>
                </a:moveTo>
                <a:cubicBezTo>
                  <a:pt x="258638" y="295830"/>
                  <a:pt x="242810" y="303053"/>
                  <a:pt x="231299" y="314609"/>
                </a:cubicBezTo>
                <a:cubicBezTo>
                  <a:pt x="219788" y="326165"/>
                  <a:pt x="212594" y="342054"/>
                  <a:pt x="212594" y="359750"/>
                </a:cubicBezTo>
                <a:cubicBezTo>
                  <a:pt x="212594" y="377084"/>
                  <a:pt x="219788" y="392973"/>
                  <a:pt x="231299" y="404529"/>
                </a:cubicBezTo>
                <a:cubicBezTo>
                  <a:pt x="242810" y="416085"/>
                  <a:pt x="258638" y="422947"/>
                  <a:pt x="276264" y="422947"/>
                </a:cubicBezTo>
                <a:cubicBezTo>
                  <a:pt x="293531" y="422947"/>
                  <a:pt x="309358" y="416085"/>
                  <a:pt x="320869" y="404529"/>
                </a:cubicBezTo>
                <a:cubicBezTo>
                  <a:pt x="332380" y="392973"/>
                  <a:pt x="339215" y="377084"/>
                  <a:pt x="339215" y="359750"/>
                </a:cubicBezTo>
                <a:cubicBezTo>
                  <a:pt x="339215" y="342054"/>
                  <a:pt x="332380" y="326165"/>
                  <a:pt x="320869" y="314609"/>
                </a:cubicBezTo>
                <a:cubicBezTo>
                  <a:pt x="309358" y="303053"/>
                  <a:pt x="293531" y="295830"/>
                  <a:pt x="276264" y="295830"/>
                </a:cubicBezTo>
                <a:close/>
                <a:moveTo>
                  <a:pt x="117988" y="295830"/>
                </a:moveTo>
                <a:cubicBezTo>
                  <a:pt x="100361" y="295830"/>
                  <a:pt x="84534" y="303053"/>
                  <a:pt x="73023" y="314609"/>
                </a:cubicBezTo>
                <a:cubicBezTo>
                  <a:pt x="61512" y="326165"/>
                  <a:pt x="54317" y="342054"/>
                  <a:pt x="54317" y="359750"/>
                </a:cubicBezTo>
                <a:cubicBezTo>
                  <a:pt x="54317" y="377084"/>
                  <a:pt x="61512" y="392973"/>
                  <a:pt x="73023" y="404529"/>
                </a:cubicBezTo>
                <a:cubicBezTo>
                  <a:pt x="84534" y="416085"/>
                  <a:pt x="100361" y="422947"/>
                  <a:pt x="117988" y="422947"/>
                </a:cubicBezTo>
                <a:cubicBezTo>
                  <a:pt x="135254" y="422947"/>
                  <a:pt x="151082" y="416085"/>
                  <a:pt x="162593" y="404529"/>
                </a:cubicBezTo>
                <a:cubicBezTo>
                  <a:pt x="174104" y="392973"/>
                  <a:pt x="180938" y="377084"/>
                  <a:pt x="180938" y="359750"/>
                </a:cubicBezTo>
                <a:cubicBezTo>
                  <a:pt x="180938" y="342054"/>
                  <a:pt x="174104" y="326165"/>
                  <a:pt x="162593" y="314609"/>
                </a:cubicBezTo>
                <a:cubicBezTo>
                  <a:pt x="151082" y="303053"/>
                  <a:pt x="135254" y="295830"/>
                  <a:pt x="117988" y="295830"/>
                </a:cubicBezTo>
                <a:close/>
                <a:moveTo>
                  <a:pt x="117988" y="241300"/>
                </a:moveTo>
                <a:lnTo>
                  <a:pt x="276264" y="241300"/>
                </a:lnTo>
                <a:lnTo>
                  <a:pt x="434181" y="241300"/>
                </a:lnTo>
                <a:lnTo>
                  <a:pt x="592098" y="241300"/>
                </a:lnTo>
                <a:lnTo>
                  <a:pt x="750374" y="241300"/>
                </a:lnTo>
                <a:cubicBezTo>
                  <a:pt x="782749" y="241300"/>
                  <a:pt x="812246" y="254662"/>
                  <a:pt x="833469" y="276329"/>
                </a:cubicBezTo>
                <a:cubicBezTo>
                  <a:pt x="854693" y="297636"/>
                  <a:pt x="868002" y="327248"/>
                  <a:pt x="868002" y="359750"/>
                </a:cubicBezTo>
                <a:cubicBezTo>
                  <a:pt x="868002" y="391890"/>
                  <a:pt x="854693" y="421502"/>
                  <a:pt x="833469" y="442809"/>
                </a:cubicBezTo>
                <a:cubicBezTo>
                  <a:pt x="812246" y="464476"/>
                  <a:pt x="782749" y="477477"/>
                  <a:pt x="750374" y="477477"/>
                </a:cubicBezTo>
                <a:lnTo>
                  <a:pt x="687029" y="477477"/>
                </a:lnTo>
                <a:lnTo>
                  <a:pt x="687029" y="527050"/>
                </a:lnTo>
                <a:lnTo>
                  <a:pt x="723080" y="527050"/>
                </a:lnTo>
                <a:cubicBezTo>
                  <a:pt x="733118" y="527050"/>
                  <a:pt x="741004" y="535283"/>
                  <a:pt x="741004" y="545307"/>
                </a:cubicBezTo>
                <a:cubicBezTo>
                  <a:pt x="741004" y="554972"/>
                  <a:pt x="733118" y="563205"/>
                  <a:pt x="723080" y="563205"/>
                </a:cubicBezTo>
                <a:lnTo>
                  <a:pt x="614824" y="563205"/>
                </a:lnTo>
                <a:cubicBezTo>
                  <a:pt x="604787" y="563205"/>
                  <a:pt x="596900" y="554972"/>
                  <a:pt x="596900" y="545307"/>
                </a:cubicBezTo>
                <a:cubicBezTo>
                  <a:pt x="596900" y="535283"/>
                  <a:pt x="604787" y="527050"/>
                  <a:pt x="614824" y="527050"/>
                </a:cubicBezTo>
                <a:lnTo>
                  <a:pt x="650875" y="527050"/>
                </a:lnTo>
                <a:lnTo>
                  <a:pt x="650875" y="477477"/>
                </a:lnTo>
                <a:lnTo>
                  <a:pt x="592098" y="477477"/>
                </a:lnTo>
                <a:lnTo>
                  <a:pt x="434181" y="477477"/>
                </a:lnTo>
                <a:lnTo>
                  <a:pt x="276264" y="477477"/>
                </a:lnTo>
                <a:lnTo>
                  <a:pt x="234588" y="477477"/>
                </a:lnTo>
                <a:lnTo>
                  <a:pt x="234588" y="527050"/>
                </a:lnTo>
                <a:lnTo>
                  <a:pt x="270643" y="527050"/>
                </a:lnTo>
                <a:cubicBezTo>
                  <a:pt x="280680" y="527050"/>
                  <a:pt x="288566" y="535283"/>
                  <a:pt x="288566" y="545307"/>
                </a:cubicBezTo>
                <a:cubicBezTo>
                  <a:pt x="288566" y="554972"/>
                  <a:pt x="280680" y="563205"/>
                  <a:pt x="270643" y="563205"/>
                </a:cubicBezTo>
                <a:lnTo>
                  <a:pt x="162385" y="563205"/>
                </a:lnTo>
                <a:cubicBezTo>
                  <a:pt x="152348" y="563205"/>
                  <a:pt x="144462" y="554972"/>
                  <a:pt x="144462" y="545307"/>
                </a:cubicBezTo>
                <a:cubicBezTo>
                  <a:pt x="144462" y="535283"/>
                  <a:pt x="152348" y="527050"/>
                  <a:pt x="162385" y="527050"/>
                </a:cubicBezTo>
                <a:lnTo>
                  <a:pt x="198437" y="527050"/>
                </a:lnTo>
                <a:lnTo>
                  <a:pt x="198437" y="477477"/>
                </a:lnTo>
                <a:lnTo>
                  <a:pt x="117988" y="477477"/>
                </a:lnTo>
                <a:cubicBezTo>
                  <a:pt x="85253" y="477477"/>
                  <a:pt x="55756" y="464476"/>
                  <a:pt x="34533" y="442809"/>
                </a:cubicBezTo>
                <a:cubicBezTo>
                  <a:pt x="13669" y="421502"/>
                  <a:pt x="0" y="391890"/>
                  <a:pt x="0" y="359750"/>
                </a:cubicBezTo>
                <a:cubicBezTo>
                  <a:pt x="0" y="327248"/>
                  <a:pt x="13669" y="297636"/>
                  <a:pt x="34533" y="276329"/>
                </a:cubicBezTo>
                <a:cubicBezTo>
                  <a:pt x="55756" y="254662"/>
                  <a:pt x="85253" y="241300"/>
                  <a:pt x="117988" y="241300"/>
                </a:cubicBezTo>
                <a:close/>
                <a:moveTo>
                  <a:pt x="666620" y="193560"/>
                </a:moveTo>
                <a:lnTo>
                  <a:pt x="666620" y="197525"/>
                </a:lnTo>
                <a:lnTo>
                  <a:pt x="675989" y="197525"/>
                </a:lnTo>
                <a:lnTo>
                  <a:pt x="686798" y="197525"/>
                </a:lnTo>
                <a:lnTo>
                  <a:pt x="697607" y="197525"/>
                </a:lnTo>
                <a:lnTo>
                  <a:pt x="706976" y="197525"/>
                </a:lnTo>
                <a:lnTo>
                  <a:pt x="706976" y="193560"/>
                </a:lnTo>
                <a:lnTo>
                  <a:pt x="697607" y="193560"/>
                </a:lnTo>
                <a:lnTo>
                  <a:pt x="686798" y="193560"/>
                </a:lnTo>
                <a:lnTo>
                  <a:pt x="675989" y="193560"/>
                </a:lnTo>
                <a:lnTo>
                  <a:pt x="666620" y="193560"/>
                </a:lnTo>
                <a:close/>
                <a:moveTo>
                  <a:pt x="339235" y="193560"/>
                </a:moveTo>
                <a:lnTo>
                  <a:pt x="339235" y="197525"/>
                </a:lnTo>
                <a:lnTo>
                  <a:pt x="348603" y="197525"/>
                </a:lnTo>
                <a:lnTo>
                  <a:pt x="359773" y="197525"/>
                </a:lnTo>
                <a:lnTo>
                  <a:pt x="370582" y="197525"/>
                </a:lnTo>
                <a:lnTo>
                  <a:pt x="379950" y="197525"/>
                </a:lnTo>
                <a:lnTo>
                  <a:pt x="379950" y="193560"/>
                </a:lnTo>
                <a:lnTo>
                  <a:pt x="370582" y="193560"/>
                </a:lnTo>
                <a:lnTo>
                  <a:pt x="359773" y="193560"/>
                </a:lnTo>
                <a:lnTo>
                  <a:pt x="348603" y="193560"/>
                </a:lnTo>
                <a:lnTo>
                  <a:pt x="339235" y="193560"/>
                </a:lnTo>
                <a:close/>
                <a:moveTo>
                  <a:pt x="486463" y="188514"/>
                </a:moveTo>
                <a:lnTo>
                  <a:pt x="486463" y="197525"/>
                </a:lnTo>
                <a:lnTo>
                  <a:pt x="540150" y="197525"/>
                </a:lnTo>
                <a:lnTo>
                  <a:pt x="593477" y="197525"/>
                </a:lnTo>
                <a:lnTo>
                  <a:pt x="593477" y="188514"/>
                </a:lnTo>
                <a:lnTo>
                  <a:pt x="540150" y="188514"/>
                </a:lnTo>
                <a:lnTo>
                  <a:pt x="486463" y="188514"/>
                </a:lnTo>
                <a:close/>
                <a:moveTo>
                  <a:pt x="159438" y="188514"/>
                </a:moveTo>
                <a:lnTo>
                  <a:pt x="159438" y="197525"/>
                </a:lnTo>
                <a:lnTo>
                  <a:pt x="213125" y="197525"/>
                </a:lnTo>
                <a:lnTo>
                  <a:pt x="266812" y="197525"/>
                </a:lnTo>
                <a:lnTo>
                  <a:pt x="266812" y="188514"/>
                </a:lnTo>
                <a:lnTo>
                  <a:pt x="213125" y="188514"/>
                </a:lnTo>
                <a:lnTo>
                  <a:pt x="159438" y="188514"/>
                </a:lnTo>
                <a:close/>
                <a:moveTo>
                  <a:pt x="697607" y="163283"/>
                </a:moveTo>
                <a:lnTo>
                  <a:pt x="688600" y="176259"/>
                </a:lnTo>
                <a:lnTo>
                  <a:pt x="693284" y="176259"/>
                </a:lnTo>
                <a:lnTo>
                  <a:pt x="693284" y="189235"/>
                </a:lnTo>
                <a:lnTo>
                  <a:pt x="697607" y="189235"/>
                </a:lnTo>
                <a:lnTo>
                  <a:pt x="702292" y="189235"/>
                </a:lnTo>
                <a:lnTo>
                  <a:pt x="702292" y="176259"/>
                </a:lnTo>
                <a:lnTo>
                  <a:pt x="706976" y="176259"/>
                </a:lnTo>
                <a:lnTo>
                  <a:pt x="697607" y="163283"/>
                </a:lnTo>
                <a:close/>
                <a:moveTo>
                  <a:pt x="675989" y="163283"/>
                </a:moveTo>
                <a:lnTo>
                  <a:pt x="666620" y="176259"/>
                </a:lnTo>
                <a:lnTo>
                  <a:pt x="671305" y="176259"/>
                </a:lnTo>
                <a:lnTo>
                  <a:pt x="671305" y="189235"/>
                </a:lnTo>
                <a:lnTo>
                  <a:pt x="675989" y="189235"/>
                </a:lnTo>
                <a:lnTo>
                  <a:pt x="680312" y="189235"/>
                </a:lnTo>
                <a:lnTo>
                  <a:pt x="680312" y="176259"/>
                </a:lnTo>
                <a:lnTo>
                  <a:pt x="684996" y="176259"/>
                </a:lnTo>
                <a:lnTo>
                  <a:pt x="675989" y="163283"/>
                </a:lnTo>
                <a:close/>
                <a:moveTo>
                  <a:pt x="486463" y="163283"/>
                </a:moveTo>
                <a:lnTo>
                  <a:pt x="486463" y="173015"/>
                </a:lnTo>
                <a:lnTo>
                  <a:pt x="540150" y="173015"/>
                </a:lnTo>
                <a:lnTo>
                  <a:pt x="593477" y="173015"/>
                </a:lnTo>
                <a:lnTo>
                  <a:pt x="593477" y="163283"/>
                </a:lnTo>
                <a:lnTo>
                  <a:pt x="540150" y="163283"/>
                </a:lnTo>
                <a:lnTo>
                  <a:pt x="486463" y="163283"/>
                </a:lnTo>
                <a:close/>
                <a:moveTo>
                  <a:pt x="370582" y="163283"/>
                </a:moveTo>
                <a:lnTo>
                  <a:pt x="361214" y="176259"/>
                </a:lnTo>
                <a:lnTo>
                  <a:pt x="365898" y="176259"/>
                </a:lnTo>
                <a:lnTo>
                  <a:pt x="365898" y="189235"/>
                </a:lnTo>
                <a:lnTo>
                  <a:pt x="370582" y="189235"/>
                </a:lnTo>
                <a:lnTo>
                  <a:pt x="375266" y="189235"/>
                </a:lnTo>
                <a:lnTo>
                  <a:pt x="375266" y="176259"/>
                </a:lnTo>
                <a:lnTo>
                  <a:pt x="379590" y="176259"/>
                </a:lnTo>
                <a:lnTo>
                  <a:pt x="370582" y="163283"/>
                </a:lnTo>
                <a:close/>
                <a:moveTo>
                  <a:pt x="348603" y="163283"/>
                </a:moveTo>
                <a:lnTo>
                  <a:pt x="339595" y="176259"/>
                </a:lnTo>
                <a:lnTo>
                  <a:pt x="343919" y="176259"/>
                </a:lnTo>
                <a:lnTo>
                  <a:pt x="343919" y="189235"/>
                </a:lnTo>
                <a:lnTo>
                  <a:pt x="348603" y="189235"/>
                </a:lnTo>
                <a:lnTo>
                  <a:pt x="353287" y="189235"/>
                </a:lnTo>
                <a:lnTo>
                  <a:pt x="353287" y="176259"/>
                </a:lnTo>
                <a:lnTo>
                  <a:pt x="357971" y="176259"/>
                </a:lnTo>
                <a:lnTo>
                  <a:pt x="348603" y="163283"/>
                </a:lnTo>
                <a:close/>
                <a:moveTo>
                  <a:pt x="159438" y="163283"/>
                </a:moveTo>
                <a:lnTo>
                  <a:pt x="159438" y="173015"/>
                </a:lnTo>
                <a:lnTo>
                  <a:pt x="213125" y="173015"/>
                </a:lnTo>
                <a:lnTo>
                  <a:pt x="266812" y="173015"/>
                </a:lnTo>
                <a:lnTo>
                  <a:pt x="266812" y="163283"/>
                </a:lnTo>
                <a:lnTo>
                  <a:pt x="213125" y="163283"/>
                </a:lnTo>
                <a:lnTo>
                  <a:pt x="159438" y="163283"/>
                </a:lnTo>
                <a:close/>
                <a:moveTo>
                  <a:pt x="563931" y="12357"/>
                </a:moveTo>
                <a:lnTo>
                  <a:pt x="563931" y="71729"/>
                </a:lnTo>
                <a:lnTo>
                  <a:pt x="563931" y="72090"/>
                </a:lnTo>
                <a:lnTo>
                  <a:pt x="569336" y="80380"/>
                </a:lnTo>
                <a:lnTo>
                  <a:pt x="574740" y="72090"/>
                </a:lnTo>
                <a:lnTo>
                  <a:pt x="580505" y="80380"/>
                </a:lnTo>
                <a:lnTo>
                  <a:pt x="585910" y="72090"/>
                </a:lnTo>
                <a:lnTo>
                  <a:pt x="591315" y="80380"/>
                </a:lnTo>
                <a:lnTo>
                  <a:pt x="596720" y="72090"/>
                </a:lnTo>
                <a:lnTo>
                  <a:pt x="602124" y="80380"/>
                </a:lnTo>
                <a:lnTo>
                  <a:pt x="607529" y="72090"/>
                </a:lnTo>
                <a:lnTo>
                  <a:pt x="613294" y="80380"/>
                </a:lnTo>
                <a:lnTo>
                  <a:pt x="618699" y="72090"/>
                </a:lnTo>
                <a:lnTo>
                  <a:pt x="624103" y="80380"/>
                </a:lnTo>
                <a:lnTo>
                  <a:pt x="629508" y="72090"/>
                </a:lnTo>
                <a:lnTo>
                  <a:pt x="629508" y="12357"/>
                </a:lnTo>
                <a:lnTo>
                  <a:pt x="563931" y="12357"/>
                </a:lnTo>
                <a:close/>
                <a:moveTo>
                  <a:pt x="236906" y="12357"/>
                </a:moveTo>
                <a:lnTo>
                  <a:pt x="236906" y="71729"/>
                </a:lnTo>
                <a:lnTo>
                  <a:pt x="236906" y="72090"/>
                </a:lnTo>
                <a:lnTo>
                  <a:pt x="242310" y="80380"/>
                </a:lnTo>
                <a:lnTo>
                  <a:pt x="247715" y="72090"/>
                </a:lnTo>
                <a:lnTo>
                  <a:pt x="253120" y="80380"/>
                </a:lnTo>
                <a:lnTo>
                  <a:pt x="258524" y="72090"/>
                </a:lnTo>
                <a:lnTo>
                  <a:pt x="264289" y="80380"/>
                </a:lnTo>
                <a:lnTo>
                  <a:pt x="269694" y="72090"/>
                </a:lnTo>
                <a:lnTo>
                  <a:pt x="275099" y="80380"/>
                </a:lnTo>
                <a:lnTo>
                  <a:pt x="280864" y="72090"/>
                </a:lnTo>
                <a:lnTo>
                  <a:pt x="286269" y="80380"/>
                </a:lnTo>
                <a:lnTo>
                  <a:pt x="291673" y="72090"/>
                </a:lnTo>
                <a:lnTo>
                  <a:pt x="297078" y="80380"/>
                </a:lnTo>
                <a:lnTo>
                  <a:pt x="302483" y="72090"/>
                </a:lnTo>
                <a:lnTo>
                  <a:pt x="302483" y="12357"/>
                </a:lnTo>
                <a:lnTo>
                  <a:pt x="236906" y="12357"/>
                </a:lnTo>
                <a:close/>
                <a:moveTo>
                  <a:pt x="474573" y="0"/>
                </a:moveTo>
                <a:lnTo>
                  <a:pt x="536575" y="0"/>
                </a:lnTo>
                <a:lnTo>
                  <a:pt x="540150" y="0"/>
                </a:lnTo>
                <a:lnTo>
                  <a:pt x="563931" y="0"/>
                </a:lnTo>
                <a:lnTo>
                  <a:pt x="629508" y="0"/>
                </a:lnTo>
                <a:lnTo>
                  <a:pt x="656866" y="0"/>
                </a:lnTo>
                <a:lnTo>
                  <a:pt x="675989" y="0"/>
                </a:lnTo>
                <a:lnTo>
                  <a:pt x="686798" y="0"/>
                </a:lnTo>
                <a:lnTo>
                  <a:pt x="697607" y="0"/>
                </a:lnTo>
                <a:lnTo>
                  <a:pt x="718866" y="0"/>
                </a:lnTo>
                <a:cubicBezTo>
                  <a:pt x="725712" y="0"/>
                  <a:pt x="731477" y="5767"/>
                  <a:pt x="731477" y="12616"/>
                </a:cubicBezTo>
                <a:lnTo>
                  <a:pt x="731477" y="210862"/>
                </a:lnTo>
                <a:cubicBezTo>
                  <a:pt x="731477" y="218071"/>
                  <a:pt x="725712" y="223478"/>
                  <a:pt x="718866" y="223478"/>
                </a:cubicBezTo>
                <a:lnTo>
                  <a:pt x="697607" y="223478"/>
                </a:lnTo>
                <a:lnTo>
                  <a:pt x="686798" y="223478"/>
                </a:lnTo>
                <a:lnTo>
                  <a:pt x="675989" y="223478"/>
                </a:lnTo>
                <a:lnTo>
                  <a:pt x="540150" y="223478"/>
                </a:lnTo>
                <a:lnTo>
                  <a:pt x="474573" y="223478"/>
                </a:lnTo>
                <a:cubicBezTo>
                  <a:pt x="467727" y="223478"/>
                  <a:pt x="461962" y="218071"/>
                  <a:pt x="461962" y="210862"/>
                </a:cubicBezTo>
                <a:lnTo>
                  <a:pt x="461962" y="12616"/>
                </a:lnTo>
                <a:cubicBezTo>
                  <a:pt x="461962" y="5767"/>
                  <a:pt x="467727" y="0"/>
                  <a:pt x="474573" y="0"/>
                </a:cubicBezTo>
                <a:close/>
                <a:moveTo>
                  <a:pt x="147548" y="0"/>
                </a:moveTo>
                <a:lnTo>
                  <a:pt x="209550" y="0"/>
                </a:lnTo>
                <a:lnTo>
                  <a:pt x="213125" y="0"/>
                </a:lnTo>
                <a:lnTo>
                  <a:pt x="236906" y="0"/>
                </a:lnTo>
                <a:lnTo>
                  <a:pt x="302483" y="0"/>
                </a:lnTo>
                <a:lnTo>
                  <a:pt x="329841" y="0"/>
                </a:lnTo>
                <a:lnTo>
                  <a:pt x="348603" y="0"/>
                </a:lnTo>
                <a:lnTo>
                  <a:pt x="359773" y="0"/>
                </a:lnTo>
                <a:lnTo>
                  <a:pt x="370582" y="0"/>
                </a:lnTo>
                <a:lnTo>
                  <a:pt x="391840" y="0"/>
                </a:lnTo>
                <a:cubicBezTo>
                  <a:pt x="398686" y="0"/>
                  <a:pt x="404451" y="5767"/>
                  <a:pt x="404451" y="12616"/>
                </a:cubicBezTo>
                <a:lnTo>
                  <a:pt x="404451" y="210862"/>
                </a:lnTo>
                <a:cubicBezTo>
                  <a:pt x="404451" y="218071"/>
                  <a:pt x="398686" y="223478"/>
                  <a:pt x="391840" y="223478"/>
                </a:cubicBezTo>
                <a:lnTo>
                  <a:pt x="370582" y="223478"/>
                </a:lnTo>
                <a:lnTo>
                  <a:pt x="359773" y="223478"/>
                </a:lnTo>
                <a:lnTo>
                  <a:pt x="348603" y="223478"/>
                </a:lnTo>
                <a:lnTo>
                  <a:pt x="213125" y="223478"/>
                </a:lnTo>
                <a:lnTo>
                  <a:pt x="147548" y="223478"/>
                </a:lnTo>
                <a:cubicBezTo>
                  <a:pt x="140702" y="223478"/>
                  <a:pt x="134937" y="218071"/>
                  <a:pt x="134937" y="210862"/>
                </a:cubicBezTo>
                <a:lnTo>
                  <a:pt x="134937" y="12616"/>
                </a:lnTo>
                <a:cubicBezTo>
                  <a:pt x="134937" y="5767"/>
                  <a:pt x="140702" y="0"/>
                  <a:pt x="147548" y="0"/>
                </a:cubicBezTo>
                <a:close/>
              </a:path>
            </a:pathLst>
          </a:custGeom>
          <a:solidFill>
            <a:schemeClr val="bg1"/>
          </a:solidFill>
          <a:ln>
            <a:noFill/>
          </a:ln>
          <a:effectLst/>
        </p:spPr>
        <p:txBody>
          <a:bodyPr anchor="ctr"/>
          <a:lstStyle/>
          <a:p>
            <a:endParaRPr lang="en-GB" sz="1600" dirty="0">
              <a:latin typeface="+mj-lt"/>
            </a:endParaRPr>
          </a:p>
        </p:txBody>
      </p:sp>
      <p:sp>
        <p:nvSpPr>
          <p:cNvPr id="29" name="Freeform 233">
            <a:extLst>
              <a:ext uri="{FF2B5EF4-FFF2-40B4-BE49-F238E27FC236}">
                <a16:creationId xmlns:a16="http://schemas.microsoft.com/office/drawing/2014/main" xmlns="" id="{2B17393F-CC91-6540-88A0-9C6B6E56EC5D}"/>
              </a:ext>
            </a:extLst>
          </p:cNvPr>
          <p:cNvSpPr>
            <a:spLocks noChangeArrowheads="1"/>
          </p:cNvSpPr>
          <p:nvPr/>
        </p:nvSpPr>
        <p:spPr bwMode="auto">
          <a:xfrm>
            <a:off x="5199973" y="2693501"/>
            <a:ext cx="474147" cy="383298"/>
          </a:xfrm>
          <a:custGeom>
            <a:avLst/>
            <a:gdLst/>
            <a:ahLst/>
            <a:cxnLst/>
            <a:rect l="0" t="0" r="r" b="b"/>
            <a:pathLst>
              <a:path w="869589" h="702905">
                <a:moveTo>
                  <a:pt x="129381" y="622282"/>
                </a:moveTo>
                <a:cubicBezTo>
                  <a:pt x="123963" y="622282"/>
                  <a:pt x="119267" y="624432"/>
                  <a:pt x="116016" y="627657"/>
                </a:cubicBezTo>
                <a:cubicBezTo>
                  <a:pt x="112765" y="630882"/>
                  <a:pt x="110598" y="635182"/>
                  <a:pt x="110598" y="640198"/>
                </a:cubicBezTo>
                <a:cubicBezTo>
                  <a:pt x="110598" y="645215"/>
                  <a:pt x="112765" y="649873"/>
                  <a:pt x="116016" y="652740"/>
                </a:cubicBezTo>
                <a:cubicBezTo>
                  <a:pt x="119267" y="656323"/>
                  <a:pt x="123963" y="658114"/>
                  <a:pt x="129381" y="658114"/>
                </a:cubicBezTo>
                <a:cubicBezTo>
                  <a:pt x="134438" y="658114"/>
                  <a:pt x="139133" y="656323"/>
                  <a:pt x="142384" y="652740"/>
                </a:cubicBezTo>
                <a:cubicBezTo>
                  <a:pt x="145635" y="649873"/>
                  <a:pt x="147802" y="645215"/>
                  <a:pt x="147802" y="640198"/>
                </a:cubicBezTo>
                <a:cubicBezTo>
                  <a:pt x="147802" y="635182"/>
                  <a:pt x="145635" y="630882"/>
                  <a:pt x="142384" y="627657"/>
                </a:cubicBezTo>
                <a:cubicBezTo>
                  <a:pt x="139133" y="624432"/>
                  <a:pt x="134438" y="622282"/>
                  <a:pt x="129381" y="622282"/>
                </a:cubicBezTo>
                <a:close/>
                <a:moveTo>
                  <a:pt x="426857" y="600543"/>
                </a:moveTo>
                <a:cubicBezTo>
                  <a:pt x="420366" y="600543"/>
                  <a:pt x="414595" y="603057"/>
                  <a:pt x="410268" y="607367"/>
                </a:cubicBezTo>
                <a:cubicBezTo>
                  <a:pt x="405940" y="611677"/>
                  <a:pt x="403416" y="617423"/>
                  <a:pt x="403416" y="623529"/>
                </a:cubicBezTo>
                <a:cubicBezTo>
                  <a:pt x="403416" y="629994"/>
                  <a:pt x="405940" y="635741"/>
                  <a:pt x="410268" y="640050"/>
                </a:cubicBezTo>
                <a:cubicBezTo>
                  <a:pt x="414595" y="644001"/>
                  <a:pt x="420366" y="646875"/>
                  <a:pt x="426857" y="646875"/>
                </a:cubicBezTo>
                <a:cubicBezTo>
                  <a:pt x="433709" y="646875"/>
                  <a:pt x="439479" y="644001"/>
                  <a:pt x="443446" y="640050"/>
                </a:cubicBezTo>
                <a:cubicBezTo>
                  <a:pt x="447774" y="635741"/>
                  <a:pt x="450298" y="629994"/>
                  <a:pt x="450298" y="623529"/>
                </a:cubicBezTo>
                <a:cubicBezTo>
                  <a:pt x="450298" y="617423"/>
                  <a:pt x="447774" y="611677"/>
                  <a:pt x="443446" y="607367"/>
                </a:cubicBezTo>
                <a:cubicBezTo>
                  <a:pt x="439479" y="603057"/>
                  <a:pt x="433709" y="600543"/>
                  <a:pt x="426857" y="600543"/>
                </a:cubicBezTo>
                <a:close/>
                <a:moveTo>
                  <a:pt x="129381" y="577850"/>
                </a:moveTo>
                <a:cubicBezTo>
                  <a:pt x="146718" y="577850"/>
                  <a:pt x="162611" y="584658"/>
                  <a:pt x="174531" y="596125"/>
                </a:cubicBezTo>
                <a:cubicBezTo>
                  <a:pt x="186090" y="607233"/>
                  <a:pt x="193314" y="622999"/>
                  <a:pt x="193314" y="640198"/>
                </a:cubicBezTo>
                <a:cubicBezTo>
                  <a:pt x="193314" y="657398"/>
                  <a:pt x="186090" y="673164"/>
                  <a:pt x="174531" y="684272"/>
                </a:cubicBezTo>
                <a:cubicBezTo>
                  <a:pt x="162611" y="695738"/>
                  <a:pt x="146718" y="702905"/>
                  <a:pt x="129381" y="702905"/>
                </a:cubicBezTo>
                <a:cubicBezTo>
                  <a:pt x="111682" y="702905"/>
                  <a:pt x="95789" y="695738"/>
                  <a:pt x="83869" y="684272"/>
                </a:cubicBezTo>
                <a:cubicBezTo>
                  <a:pt x="72311" y="673164"/>
                  <a:pt x="65087" y="657398"/>
                  <a:pt x="65087" y="640198"/>
                </a:cubicBezTo>
                <a:cubicBezTo>
                  <a:pt x="65087" y="622999"/>
                  <a:pt x="72311" y="607233"/>
                  <a:pt x="83869" y="596125"/>
                </a:cubicBezTo>
                <a:cubicBezTo>
                  <a:pt x="95789" y="584658"/>
                  <a:pt x="111682" y="577850"/>
                  <a:pt x="129381" y="577850"/>
                </a:cubicBezTo>
                <a:close/>
                <a:moveTo>
                  <a:pt x="426857" y="544513"/>
                </a:moveTo>
                <a:cubicBezTo>
                  <a:pt x="448856" y="544513"/>
                  <a:pt x="469051" y="553492"/>
                  <a:pt x="483477" y="567500"/>
                </a:cubicBezTo>
                <a:cubicBezTo>
                  <a:pt x="498623" y="581866"/>
                  <a:pt x="507639" y="601620"/>
                  <a:pt x="507639" y="623529"/>
                </a:cubicBezTo>
                <a:cubicBezTo>
                  <a:pt x="507639" y="645797"/>
                  <a:pt x="498623" y="665551"/>
                  <a:pt x="483477" y="679918"/>
                </a:cubicBezTo>
                <a:cubicBezTo>
                  <a:pt x="469051" y="693925"/>
                  <a:pt x="448856" y="702904"/>
                  <a:pt x="426857" y="702904"/>
                </a:cubicBezTo>
                <a:cubicBezTo>
                  <a:pt x="404858" y="702904"/>
                  <a:pt x="384663" y="693925"/>
                  <a:pt x="369877" y="679918"/>
                </a:cubicBezTo>
                <a:cubicBezTo>
                  <a:pt x="355091" y="665551"/>
                  <a:pt x="346075" y="645797"/>
                  <a:pt x="346075" y="623529"/>
                </a:cubicBezTo>
                <a:cubicBezTo>
                  <a:pt x="346075" y="601620"/>
                  <a:pt x="355091" y="581866"/>
                  <a:pt x="369877" y="567500"/>
                </a:cubicBezTo>
                <a:cubicBezTo>
                  <a:pt x="384663" y="553492"/>
                  <a:pt x="404858" y="544513"/>
                  <a:pt x="426857" y="544513"/>
                </a:cubicBezTo>
                <a:close/>
                <a:moveTo>
                  <a:pt x="803889" y="504312"/>
                </a:moveTo>
                <a:lnTo>
                  <a:pt x="803889" y="508643"/>
                </a:lnTo>
                <a:lnTo>
                  <a:pt x="815080" y="508643"/>
                </a:lnTo>
                <a:lnTo>
                  <a:pt x="826993" y="508643"/>
                </a:lnTo>
                <a:lnTo>
                  <a:pt x="838183" y="508643"/>
                </a:lnTo>
                <a:lnTo>
                  <a:pt x="844681" y="508643"/>
                </a:lnTo>
                <a:lnTo>
                  <a:pt x="844681" y="504312"/>
                </a:lnTo>
                <a:lnTo>
                  <a:pt x="838183" y="504312"/>
                </a:lnTo>
                <a:lnTo>
                  <a:pt x="826993" y="504312"/>
                </a:lnTo>
                <a:lnTo>
                  <a:pt x="815080" y="504312"/>
                </a:lnTo>
                <a:lnTo>
                  <a:pt x="803889" y="504312"/>
                </a:lnTo>
                <a:close/>
                <a:moveTo>
                  <a:pt x="623034" y="498898"/>
                </a:moveTo>
                <a:lnTo>
                  <a:pt x="623034" y="508643"/>
                </a:lnTo>
                <a:lnTo>
                  <a:pt x="629893" y="508643"/>
                </a:lnTo>
                <a:lnTo>
                  <a:pt x="641444" y="508643"/>
                </a:lnTo>
                <a:lnTo>
                  <a:pt x="652635" y="508643"/>
                </a:lnTo>
                <a:lnTo>
                  <a:pt x="664548" y="508643"/>
                </a:lnTo>
                <a:lnTo>
                  <a:pt x="676100" y="508643"/>
                </a:lnTo>
                <a:lnTo>
                  <a:pt x="688012" y="508643"/>
                </a:lnTo>
                <a:lnTo>
                  <a:pt x="699203" y="508643"/>
                </a:lnTo>
                <a:lnTo>
                  <a:pt x="710755" y="508643"/>
                </a:lnTo>
                <a:lnTo>
                  <a:pt x="722667" y="508643"/>
                </a:lnTo>
                <a:lnTo>
                  <a:pt x="730609" y="508643"/>
                </a:lnTo>
                <a:lnTo>
                  <a:pt x="730609" y="498898"/>
                </a:lnTo>
                <a:lnTo>
                  <a:pt x="722667" y="498898"/>
                </a:lnTo>
                <a:lnTo>
                  <a:pt x="710755" y="498898"/>
                </a:lnTo>
                <a:lnTo>
                  <a:pt x="699203" y="498898"/>
                </a:lnTo>
                <a:lnTo>
                  <a:pt x="688012" y="498898"/>
                </a:lnTo>
                <a:lnTo>
                  <a:pt x="676100" y="498898"/>
                </a:lnTo>
                <a:lnTo>
                  <a:pt x="664548" y="498898"/>
                </a:lnTo>
                <a:lnTo>
                  <a:pt x="652635" y="498898"/>
                </a:lnTo>
                <a:lnTo>
                  <a:pt x="641444" y="498898"/>
                </a:lnTo>
                <a:lnTo>
                  <a:pt x="629893" y="498898"/>
                </a:lnTo>
                <a:lnTo>
                  <a:pt x="623034" y="498898"/>
                </a:lnTo>
                <a:close/>
                <a:moveTo>
                  <a:pt x="835295" y="473997"/>
                </a:moveTo>
                <a:lnTo>
                  <a:pt x="826993" y="485545"/>
                </a:lnTo>
                <a:lnTo>
                  <a:pt x="825910" y="486628"/>
                </a:lnTo>
                <a:lnTo>
                  <a:pt x="826993" y="486628"/>
                </a:lnTo>
                <a:lnTo>
                  <a:pt x="830603" y="486628"/>
                </a:lnTo>
                <a:lnTo>
                  <a:pt x="830603" y="499981"/>
                </a:lnTo>
                <a:lnTo>
                  <a:pt x="838183" y="499981"/>
                </a:lnTo>
                <a:lnTo>
                  <a:pt x="839627" y="499981"/>
                </a:lnTo>
                <a:lnTo>
                  <a:pt x="839627" y="486628"/>
                </a:lnTo>
                <a:lnTo>
                  <a:pt x="844681" y="486628"/>
                </a:lnTo>
                <a:lnTo>
                  <a:pt x="838183" y="478688"/>
                </a:lnTo>
                <a:lnTo>
                  <a:pt x="835295" y="473997"/>
                </a:lnTo>
                <a:close/>
                <a:moveTo>
                  <a:pt x="813275" y="473997"/>
                </a:moveTo>
                <a:lnTo>
                  <a:pt x="803889" y="486628"/>
                </a:lnTo>
                <a:lnTo>
                  <a:pt x="808582" y="486628"/>
                </a:lnTo>
                <a:lnTo>
                  <a:pt x="808582" y="499981"/>
                </a:lnTo>
                <a:lnTo>
                  <a:pt x="815080" y="499981"/>
                </a:lnTo>
                <a:lnTo>
                  <a:pt x="817607" y="499981"/>
                </a:lnTo>
                <a:lnTo>
                  <a:pt x="817607" y="486628"/>
                </a:lnTo>
                <a:lnTo>
                  <a:pt x="822300" y="486628"/>
                </a:lnTo>
                <a:lnTo>
                  <a:pt x="815080" y="476884"/>
                </a:lnTo>
                <a:lnTo>
                  <a:pt x="813275" y="473997"/>
                </a:lnTo>
                <a:close/>
                <a:moveTo>
                  <a:pt x="623034" y="473997"/>
                </a:moveTo>
                <a:lnTo>
                  <a:pt x="623034" y="483380"/>
                </a:lnTo>
                <a:lnTo>
                  <a:pt x="629893" y="483380"/>
                </a:lnTo>
                <a:lnTo>
                  <a:pt x="641444" y="483380"/>
                </a:lnTo>
                <a:lnTo>
                  <a:pt x="652635" y="483380"/>
                </a:lnTo>
                <a:lnTo>
                  <a:pt x="664548" y="483380"/>
                </a:lnTo>
                <a:lnTo>
                  <a:pt x="676100" y="483380"/>
                </a:lnTo>
                <a:lnTo>
                  <a:pt x="688012" y="483380"/>
                </a:lnTo>
                <a:lnTo>
                  <a:pt x="699203" y="483380"/>
                </a:lnTo>
                <a:lnTo>
                  <a:pt x="710755" y="483380"/>
                </a:lnTo>
                <a:lnTo>
                  <a:pt x="722667" y="483380"/>
                </a:lnTo>
                <a:lnTo>
                  <a:pt x="730609" y="483380"/>
                </a:lnTo>
                <a:lnTo>
                  <a:pt x="730609" y="473997"/>
                </a:lnTo>
                <a:lnTo>
                  <a:pt x="722667" y="473997"/>
                </a:lnTo>
                <a:lnTo>
                  <a:pt x="710755" y="473997"/>
                </a:lnTo>
                <a:lnTo>
                  <a:pt x="699203" y="473997"/>
                </a:lnTo>
                <a:lnTo>
                  <a:pt x="688012" y="473997"/>
                </a:lnTo>
                <a:lnTo>
                  <a:pt x="676100" y="473997"/>
                </a:lnTo>
                <a:lnTo>
                  <a:pt x="664548" y="473997"/>
                </a:lnTo>
                <a:lnTo>
                  <a:pt x="652635" y="473997"/>
                </a:lnTo>
                <a:lnTo>
                  <a:pt x="641444" y="473997"/>
                </a:lnTo>
                <a:lnTo>
                  <a:pt x="629893" y="473997"/>
                </a:lnTo>
                <a:lnTo>
                  <a:pt x="623034" y="473997"/>
                </a:lnTo>
                <a:close/>
                <a:moveTo>
                  <a:pt x="823383" y="411201"/>
                </a:moveTo>
                <a:lnTo>
                  <a:pt x="826993" y="420223"/>
                </a:lnTo>
                <a:lnTo>
                  <a:pt x="837461" y="446208"/>
                </a:lnTo>
                <a:lnTo>
                  <a:pt x="838183" y="446208"/>
                </a:lnTo>
                <a:lnTo>
                  <a:pt x="853706" y="446208"/>
                </a:lnTo>
                <a:lnTo>
                  <a:pt x="839627" y="411201"/>
                </a:lnTo>
                <a:lnTo>
                  <a:pt x="838183" y="411201"/>
                </a:lnTo>
                <a:lnTo>
                  <a:pt x="826993" y="411201"/>
                </a:lnTo>
                <a:lnTo>
                  <a:pt x="823383" y="411201"/>
                </a:lnTo>
                <a:close/>
                <a:moveTo>
                  <a:pt x="799919" y="411201"/>
                </a:moveTo>
                <a:lnTo>
                  <a:pt x="803528" y="420223"/>
                </a:lnTo>
                <a:lnTo>
                  <a:pt x="813997" y="446208"/>
                </a:lnTo>
                <a:lnTo>
                  <a:pt x="815080" y="446208"/>
                </a:lnTo>
                <a:lnTo>
                  <a:pt x="826993" y="446208"/>
                </a:lnTo>
                <a:lnTo>
                  <a:pt x="830242" y="446208"/>
                </a:lnTo>
                <a:lnTo>
                  <a:pt x="826993" y="437185"/>
                </a:lnTo>
                <a:lnTo>
                  <a:pt x="816163" y="411201"/>
                </a:lnTo>
                <a:lnTo>
                  <a:pt x="815080" y="411201"/>
                </a:lnTo>
                <a:lnTo>
                  <a:pt x="803528" y="411201"/>
                </a:lnTo>
                <a:lnTo>
                  <a:pt x="799919" y="411201"/>
                </a:lnTo>
                <a:close/>
                <a:moveTo>
                  <a:pt x="776815" y="411201"/>
                </a:moveTo>
                <a:lnTo>
                  <a:pt x="780425" y="420223"/>
                </a:lnTo>
                <a:lnTo>
                  <a:pt x="790894" y="446208"/>
                </a:lnTo>
                <a:lnTo>
                  <a:pt x="791977" y="446208"/>
                </a:lnTo>
                <a:lnTo>
                  <a:pt x="803528" y="446208"/>
                </a:lnTo>
                <a:lnTo>
                  <a:pt x="807138" y="446208"/>
                </a:lnTo>
                <a:lnTo>
                  <a:pt x="803528" y="437185"/>
                </a:lnTo>
                <a:lnTo>
                  <a:pt x="793060" y="411201"/>
                </a:lnTo>
                <a:lnTo>
                  <a:pt x="791977" y="411201"/>
                </a:lnTo>
                <a:lnTo>
                  <a:pt x="780425" y="411201"/>
                </a:lnTo>
                <a:lnTo>
                  <a:pt x="776815" y="411201"/>
                </a:lnTo>
                <a:close/>
                <a:moveTo>
                  <a:pt x="753712" y="411201"/>
                </a:moveTo>
                <a:lnTo>
                  <a:pt x="757322" y="420223"/>
                </a:lnTo>
                <a:lnTo>
                  <a:pt x="767791" y="446208"/>
                </a:lnTo>
                <a:lnTo>
                  <a:pt x="768874" y="446208"/>
                </a:lnTo>
                <a:lnTo>
                  <a:pt x="780425" y="446208"/>
                </a:lnTo>
                <a:lnTo>
                  <a:pt x="784035" y="446208"/>
                </a:lnTo>
                <a:lnTo>
                  <a:pt x="780425" y="437185"/>
                </a:lnTo>
                <a:lnTo>
                  <a:pt x="769957" y="411201"/>
                </a:lnTo>
                <a:lnTo>
                  <a:pt x="768874" y="411201"/>
                </a:lnTo>
                <a:lnTo>
                  <a:pt x="757322" y="411201"/>
                </a:lnTo>
                <a:lnTo>
                  <a:pt x="753712" y="411201"/>
                </a:lnTo>
                <a:close/>
                <a:moveTo>
                  <a:pt x="730248" y="411201"/>
                </a:moveTo>
                <a:lnTo>
                  <a:pt x="733858" y="420223"/>
                </a:lnTo>
                <a:lnTo>
                  <a:pt x="744687" y="446208"/>
                </a:lnTo>
                <a:lnTo>
                  <a:pt x="745770" y="446208"/>
                </a:lnTo>
                <a:lnTo>
                  <a:pt x="757322" y="446208"/>
                </a:lnTo>
                <a:lnTo>
                  <a:pt x="760932" y="446208"/>
                </a:lnTo>
                <a:lnTo>
                  <a:pt x="757322" y="437185"/>
                </a:lnTo>
                <a:lnTo>
                  <a:pt x="746853" y="411201"/>
                </a:lnTo>
                <a:lnTo>
                  <a:pt x="745770" y="411201"/>
                </a:lnTo>
                <a:lnTo>
                  <a:pt x="733858" y="411201"/>
                </a:lnTo>
                <a:lnTo>
                  <a:pt x="730248" y="411201"/>
                </a:lnTo>
                <a:close/>
                <a:moveTo>
                  <a:pt x="707145" y="411201"/>
                </a:moveTo>
                <a:lnTo>
                  <a:pt x="710755" y="420223"/>
                </a:lnTo>
                <a:lnTo>
                  <a:pt x="721223" y="446208"/>
                </a:lnTo>
                <a:lnTo>
                  <a:pt x="722667" y="446208"/>
                </a:lnTo>
                <a:lnTo>
                  <a:pt x="733858" y="446208"/>
                </a:lnTo>
                <a:lnTo>
                  <a:pt x="737468" y="446208"/>
                </a:lnTo>
                <a:lnTo>
                  <a:pt x="733858" y="437185"/>
                </a:lnTo>
                <a:lnTo>
                  <a:pt x="723750" y="411201"/>
                </a:lnTo>
                <a:lnTo>
                  <a:pt x="722667" y="411201"/>
                </a:lnTo>
                <a:lnTo>
                  <a:pt x="710755" y="411201"/>
                </a:lnTo>
                <a:lnTo>
                  <a:pt x="707145" y="411201"/>
                </a:lnTo>
                <a:close/>
                <a:moveTo>
                  <a:pt x="684402" y="411201"/>
                </a:moveTo>
                <a:lnTo>
                  <a:pt x="688012" y="420223"/>
                </a:lnTo>
                <a:lnTo>
                  <a:pt x="698120" y="446208"/>
                </a:lnTo>
                <a:lnTo>
                  <a:pt x="699203" y="446208"/>
                </a:lnTo>
                <a:lnTo>
                  <a:pt x="710755" y="446208"/>
                </a:lnTo>
                <a:lnTo>
                  <a:pt x="714364" y="446208"/>
                </a:lnTo>
                <a:lnTo>
                  <a:pt x="710755" y="437185"/>
                </a:lnTo>
                <a:lnTo>
                  <a:pt x="700647" y="411201"/>
                </a:lnTo>
                <a:lnTo>
                  <a:pt x="699203" y="411201"/>
                </a:lnTo>
                <a:lnTo>
                  <a:pt x="688012" y="411201"/>
                </a:lnTo>
                <a:lnTo>
                  <a:pt x="684402" y="411201"/>
                </a:lnTo>
                <a:close/>
                <a:moveTo>
                  <a:pt x="660938" y="411201"/>
                </a:moveTo>
                <a:lnTo>
                  <a:pt x="664548" y="420223"/>
                </a:lnTo>
                <a:lnTo>
                  <a:pt x="675017" y="446208"/>
                </a:lnTo>
                <a:lnTo>
                  <a:pt x="676100" y="446208"/>
                </a:lnTo>
                <a:lnTo>
                  <a:pt x="688012" y="446208"/>
                </a:lnTo>
                <a:lnTo>
                  <a:pt x="691261" y="446208"/>
                </a:lnTo>
                <a:lnTo>
                  <a:pt x="688012" y="437185"/>
                </a:lnTo>
                <a:lnTo>
                  <a:pt x="677183" y="411201"/>
                </a:lnTo>
                <a:lnTo>
                  <a:pt x="676100" y="411201"/>
                </a:lnTo>
                <a:lnTo>
                  <a:pt x="664548" y="411201"/>
                </a:lnTo>
                <a:lnTo>
                  <a:pt x="660938" y="411201"/>
                </a:lnTo>
                <a:close/>
                <a:moveTo>
                  <a:pt x="637834" y="411201"/>
                </a:moveTo>
                <a:lnTo>
                  <a:pt x="641444" y="420223"/>
                </a:lnTo>
                <a:lnTo>
                  <a:pt x="651913" y="446208"/>
                </a:lnTo>
                <a:lnTo>
                  <a:pt x="652635" y="446208"/>
                </a:lnTo>
                <a:lnTo>
                  <a:pt x="664548" y="446208"/>
                </a:lnTo>
                <a:lnTo>
                  <a:pt x="668158" y="446208"/>
                </a:lnTo>
                <a:lnTo>
                  <a:pt x="664548" y="437185"/>
                </a:lnTo>
                <a:lnTo>
                  <a:pt x="654079" y="411201"/>
                </a:lnTo>
                <a:lnTo>
                  <a:pt x="652635" y="411201"/>
                </a:lnTo>
                <a:lnTo>
                  <a:pt x="641444" y="411201"/>
                </a:lnTo>
                <a:lnTo>
                  <a:pt x="637834" y="411201"/>
                </a:lnTo>
                <a:close/>
                <a:moveTo>
                  <a:pt x="614731" y="411201"/>
                </a:moveTo>
                <a:lnTo>
                  <a:pt x="628810" y="446208"/>
                </a:lnTo>
                <a:lnTo>
                  <a:pt x="629893" y="446208"/>
                </a:lnTo>
                <a:lnTo>
                  <a:pt x="641444" y="446208"/>
                </a:lnTo>
                <a:lnTo>
                  <a:pt x="645054" y="446208"/>
                </a:lnTo>
                <a:lnTo>
                  <a:pt x="641444" y="437185"/>
                </a:lnTo>
                <a:lnTo>
                  <a:pt x="630615" y="411201"/>
                </a:lnTo>
                <a:lnTo>
                  <a:pt x="629893" y="411201"/>
                </a:lnTo>
                <a:lnTo>
                  <a:pt x="614731" y="411201"/>
                </a:lnTo>
                <a:close/>
                <a:moveTo>
                  <a:pt x="701369" y="288572"/>
                </a:moveTo>
                <a:lnTo>
                  <a:pt x="701369" y="348765"/>
                </a:lnTo>
                <a:lnTo>
                  <a:pt x="701369" y="349487"/>
                </a:lnTo>
                <a:lnTo>
                  <a:pt x="706784" y="357427"/>
                </a:lnTo>
                <a:lnTo>
                  <a:pt x="710755" y="351292"/>
                </a:lnTo>
                <a:lnTo>
                  <a:pt x="712559" y="349126"/>
                </a:lnTo>
                <a:lnTo>
                  <a:pt x="717974" y="357427"/>
                </a:lnTo>
                <a:lnTo>
                  <a:pt x="722667" y="350209"/>
                </a:lnTo>
                <a:lnTo>
                  <a:pt x="723389" y="349126"/>
                </a:lnTo>
                <a:lnTo>
                  <a:pt x="728804" y="357427"/>
                </a:lnTo>
                <a:lnTo>
                  <a:pt x="733858" y="349848"/>
                </a:lnTo>
                <a:lnTo>
                  <a:pt x="734580" y="349126"/>
                </a:lnTo>
                <a:lnTo>
                  <a:pt x="739995" y="357427"/>
                </a:lnTo>
                <a:lnTo>
                  <a:pt x="745409" y="349126"/>
                </a:lnTo>
                <a:lnTo>
                  <a:pt x="745770" y="349487"/>
                </a:lnTo>
                <a:lnTo>
                  <a:pt x="750824" y="357427"/>
                </a:lnTo>
                <a:lnTo>
                  <a:pt x="756600" y="349126"/>
                </a:lnTo>
                <a:lnTo>
                  <a:pt x="757322" y="350209"/>
                </a:lnTo>
                <a:lnTo>
                  <a:pt x="762015" y="357427"/>
                </a:lnTo>
                <a:lnTo>
                  <a:pt x="767430" y="349487"/>
                </a:lnTo>
                <a:lnTo>
                  <a:pt x="767430" y="349126"/>
                </a:lnTo>
                <a:lnTo>
                  <a:pt x="767430" y="288572"/>
                </a:lnTo>
                <a:lnTo>
                  <a:pt x="701369" y="288572"/>
                </a:lnTo>
                <a:close/>
                <a:moveTo>
                  <a:pt x="611843" y="276225"/>
                </a:moveTo>
                <a:lnTo>
                  <a:pt x="629893" y="276225"/>
                </a:lnTo>
                <a:lnTo>
                  <a:pt x="641444" y="276225"/>
                </a:lnTo>
                <a:lnTo>
                  <a:pt x="652635" y="276225"/>
                </a:lnTo>
                <a:lnTo>
                  <a:pt x="664548" y="276225"/>
                </a:lnTo>
                <a:lnTo>
                  <a:pt x="666869" y="276225"/>
                </a:lnTo>
                <a:lnTo>
                  <a:pt x="676100" y="276225"/>
                </a:lnTo>
                <a:lnTo>
                  <a:pt x="688012" y="276225"/>
                </a:lnTo>
                <a:lnTo>
                  <a:pt x="699203" y="276225"/>
                </a:lnTo>
                <a:lnTo>
                  <a:pt x="701369" y="276225"/>
                </a:lnTo>
                <a:lnTo>
                  <a:pt x="767430" y="276225"/>
                </a:lnTo>
                <a:lnTo>
                  <a:pt x="768874" y="276225"/>
                </a:lnTo>
                <a:lnTo>
                  <a:pt x="780425" y="276225"/>
                </a:lnTo>
                <a:lnTo>
                  <a:pt x="791977" y="276225"/>
                </a:lnTo>
                <a:lnTo>
                  <a:pt x="798394" y="276225"/>
                </a:lnTo>
                <a:lnTo>
                  <a:pt x="803528" y="276225"/>
                </a:lnTo>
                <a:lnTo>
                  <a:pt x="815080" y="276225"/>
                </a:lnTo>
                <a:lnTo>
                  <a:pt x="826993" y="276225"/>
                </a:lnTo>
                <a:lnTo>
                  <a:pt x="838183" y="276225"/>
                </a:lnTo>
                <a:lnTo>
                  <a:pt x="856955" y="276225"/>
                </a:lnTo>
                <a:cubicBezTo>
                  <a:pt x="864174" y="276225"/>
                  <a:pt x="869589" y="281999"/>
                  <a:pt x="869589" y="288857"/>
                </a:cubicBezTo>
                <a:lnTo>
                  <a:pt x="869228" y="427802"/>
                </a:lnTo>
                <a:lnTo>
                  <a:pt x="862730" y="411201"/>
                </a:lnTo>
                <a:lnTo>
                  <a:pt x="846486" y="411201"/>
                </a:lnTo>
                <a:lnTo>
                  <a:pt x="860565" y="446208"/>
                </a:lnTo>
                <a:lnTo>
                  <a:pt x="869228" y="446208"/>
                </a:lnTo>
                <a:lnTo>
                  <a:pt x="868867" y="521996"/>
                </a:lnTo>
                <a:cubicBezTo>
                  <a:pt x="868867" y="528853"/>
                  <a:pt x="863452" y="534627"/>
                  <a:pt x="856233" y="534627"/>
                </a:cubicBezTo>
                <a:lnTo>
                  <a:pt x="838183" y="534627"/>
                </a:lnTo>
                <a:lnTo>
                  <a:pt x="826993" y="534627"/>
                </a:lnTo>
                <a:lnTo>
                  <a:pt x="815080" y="534627"/>
                </a:lnTo>
                <a:lnTo>
                  <a:pt x="803528" y="534627"/>
                </a:lnTo>
                <a:lnTo>
                  <a:pt x="791977" y="534627"/>
                </a:lnTo>
                <a:lnTo>
                  <a:pt x="780425" y="534627"/>
                </a:lnTo>
                <a:lnTo>
                  <a:pt x="768874" y="534627"/>
                </a:lnTo>
                <a:lnTo>
                  <a:pt x="757322" y="534627"/>
                </a:lnTo>
                <a:lnTo>
                  <a:pt x="745770" y="534627"/>
                </a:lnTo>
                <a:lnTo>
                  <a:pt x="733858" y="534627"/>
                </a:lnTo>
                <a:lnTo>
                  <a:pt x="722667" y="534627"/>
                </a:lnTo>
                <a:lnTo>
                  <a:pt x="710755" y="534627"/>
                </a:lnTo>
                <a:lnTo>
                  <a:pt x="699203" y="534627"/>
                </a:lnTo>
                <a:lnTo>
                  <a:pt x="688012" y="534627"/>
                </a:lnTo>
                <a:lnTo>
                  <a:pt x="676100" y="534627"/>
                </a:lnTo>
                <a:lnTo>
                  <a:pt x="664548" y="534627"/>
                </a:lnTo>
                <a:lnTo>
                  <a:pt x="652635" y="534627"/>
                </a:lnTo>
                <a:lnTo>
                  <a:pt x="641444" y="534627"/>
                </a:lnTo>
                <a:lnTo>
                  <a:pt x="629893" y="534627"/>
                </a:lnTo>
                <a:lnTo>
                  <a:pt x="611121" y="534627"/>
                </a:lnTo>
                <a:cubicBezTo>
                  <a:pt x="604263" y="534627"/>
                  <a:pt x="598487" y="528853"/>
                  <a:pt x="598487" y="521996"/>
                </a:cubicBezTo>
                <a:lnTo>
                  <a:pt x="598848" y="429606"/>
                </a:lnTo>
                <a:lnTo>
                  <a:pt x="605346" y="446208"/>
                </a:lnTo>
                <a:lnTo>
                  <a:pt x="621590" y="446208"/>
                </a:lnTo>
                <a:lnTo>
                  <a:pt x="607872" y="411201"/>
                </a:lnTo>
                <a:lnTo>
                  <a:pt x="598848" y="411201"/>
                </a:lnTo>
                <a:lnTo>
                  <a:pt x="599209" y="288857"/>
                </a:lnTo>
                <a:cubicBezTo>
                  <a:pt x="599209" y="281999"/>
                  <a:pt x="604624" y="276225"/>
                  <a:pt x="611843" y="276225"/>
                </a:cubicBezTo>
                <a:close/>
                <a:moveTo>
                  <a:pt x="803889" y="228130"/>
                </a:moveTo>
                <a:lnTo>
                  <a:pt x="803889" y="232094"/>
                </a:lnTo>
                <a:lnTo>
                  <a:pt x="815080" y="232094"/>
                </a:lnTo>
                <a:lnTo>
                  <a:pt x="826993" y="232094"/>
                </a:lnTo>
                <a:lnTo>
                  <a:pt x="838183" y="232094"/>
                </a:lnTo>
                <a:lnTo>
                  <a:pt x="844681" y="232094"/>
                </a:lnTo>
                <a:lnTo>
                  <a:pt x="844681" y="228130"/>
                </a:lnTo>
                <a:lnTo>
                  <a:pt x="838183" y="228130"/>
                </a:lnTo>
                <a:lnTo>
                  <a:pt x="826993" y="228130"/>
                </a:lnTo>
                <a:lnTo>
                  <a:pt x="815080" y="228130"/>
                </a:lnTo>
                <a:lnTo>
                  <a:pt x="803889" y="228130"/>
                </a:lnTo>
                <a:close/>
                <a:moveTo>
                  <a:pt x="623034" y="222724"/>
                </a:moveTo>
                <a:lnTo>
                  <a:pt x="623034" y="232094"/>
                </a:lnTo>
                <a:lnTo>
                  <a:pt x="629893" y="232094"/>
                </a:lnTo>
                <a:lnTo>
                  <a:pt x="641444" y="232094"/>
                </a:lnTo>
                <a:lnTo>
                  <a:pt x="652635" y="232094"/>
                </a:lnTo>
                <a:lnTo>
                  <a:pt x="664548" y="232094"/>
                </a:lnTo>
                <a:lnTo>
                  <a:pt x="676100" y="232094"/>
                </a:lnTo>
                <a:lnTo>
                  <a:pt x="688012" y="232094"/>
                </a:lnTo>
                <a:lnTo>
                  <a:pt x="699203" y="232094"/>
                </a:lnTo>
                <a:lnTo>
                  <a:pt x="710755" y="232094"/>
                </a:lnTo>
                <a:lnTo>
                  <a:pt x="722667" y="232094"/>
                </a:lnTo>
                <a:lnTo>
                  <a:pt x="730609" y="232094"/>
                </a:lnTo>
                <a:lnTo>
                  <a:pt x="730609" y="222724"/>
                </a:lnTo>
                <a:lnTo>
                  <a:pt x="722667" y="222724"/>
                </a:lnTo>
                <a:lnTo>
                  <a:pt x="710755" y="222724"/>
                </a:lnTo>
                <a:lnTo>
                  <a:pt x="699203" y="222724"/>
                </a:lnTo>
                <a:lnTo>
                  <a:pt x="688012" y="222724"/>
                </a:lnTo>
                <a:lnTo>
                  <a:pt x="676100" y="222724"/>
                </a:lnTo>
                <a:lnTo>
                  <a:pt x="664548" y="222724"/>
                </a:lnTo>
                <a:lnTo>
                  <a:pt x="652635" y="222724"/>
                </a:lnTo>
                <a:lnTo>
                  <a:pt x="641444" y="222724"/>
                </a:lnTo>
                <a:lnTo>
                  <a:pt x="629893" y="222724"/>
                </a:lnTo>
                <a:lnTo>
                  <a:pt x="623034" y="222724"/>
                </a:lnTo>
                <a:close/>
                <a:moveTo>
                  <a:pt x="217727" y="200245"/>
                </a:moveTo>
                <a:cubicBezTo>
                  <a:pt x="214478" y="200245"/>
                  <a:pt x="211590" y="201323"/>
                  <a:pt x="209424" y="203479"/>
                </a:cubicBezTo>
                <a:cubicBezTo>
                  <a:pt x="207619" y="205275"/>
                  <a:pt x="206175" y="208150"/>
                  <a:pt x="206175" y="211024"/>
                </a:cubicBezTo>
                <a:lnTo>
                  <a:pt x="206175" y="431800"/>
                </a:lnTo>
                <a:lnTo>
                  <a:pt x="245418" y="431800"/>
                </a:lnTo>
                <a:lnTo>
                  <a:pt x="262422" y="420330"/>
                </a:lnTo>
                <a:lnTo>
                  <a:pt x="262415" y="420330"/>
                </a:lnTo>
                <a:cubicBezTo>
                  <a:pt x="255190" y="420330"/>
                  <a:pt x="248687" y="415320"/>
                  <a:pt x="247242" y="408162"/>
                </a:cubicBezTo>
                <a:lnTo>
                  <a:pt x="228818" y="316188"/>
                </a:lnTo>
                <a:cubicBezTo>
                  <a:pt x="227012" y="307957"/>
                  <a:pt x="232431" y="300084"/>
                  <a:pt x="240740" y="298295"/>
                </a:cubicBezTo>
                <a:cubicBezTo>
                  <a:pt x="248687" y="296863"/>
                  <a:pt x="256635" y="302231"/>
                  <a:pt x="258441" y="310462"/>
                </a:cubicBezTo>
                <a:cubicBezTo>
                  <a:pt x="271085" y="341955"/>
                  <a:pt x="274337" y="367007"/>
                  <a:pt x="274337" y="390269"/>
                </a:cubicBezTo>
                <a:cubicBezTo>
                  <a:pt x="284452" y="393490"/>
                  <a:pt x="294567" y="394563"/>
                  <a:pt x="305044" y="393847"/>
                </a:cubicBezTo>
                <a:cubicBezTo>
                  <a:pt x="316604" y="393132"/>
                  <a:pt x="339363" y="383827"/>
                  <a:pt x="339363" y="405299"/>
                </a:cubicBezTo>
                <a:cubicBezTo>
                  <a:pt x="339363" y="413531"/>
                  <a:pt x="332861" y="420330"/>
                  <a:pt x="324552" y="420330"/>
                </a:cubicBezTo>
                <a:lnTo>
                  <a:pt x="288461" y="420330"/>
                </a:lnTo>
                <a:lnTo>
                  <a:pt x="271528" y="431800"/>
                </a:lnTo>
                <a:lnTo>
                  <a:pt x="277600" y="431800"/>
                </a:lnTo>
                <a:cubicBezTo>
                  <a:pt x="286241" y="431800"/>
                  <a:pt x="292722" y="438302"/>
                  <a:pt x="292722" y="446609"/>
                </a:cubicBezTo>
                <a:lnTo>
                  <a:pt x="292722" y="476949"/>
                </a:lnTo>
                <a:lnTo>
                  <a:pt x="399346" y="476949"/>
                </a:lnTo>
                <a:lnTo>
                  <a:pt x="350579" y="368518"/>
                </a:lnTo>
                <a:lnTo>
                  <a:pt x="338376" y="376883"/>
                </a:lnTo>
                <a:cubicBezTo>
                  <a:pt x="334782" y="379052"/>
                  <a:pt x="330109" y="377968"/>
                  <a:pt x="327593" y="374715"/>
                </a:cubicBezTo>
                <a:cubicBezTo>
                  <a:pt x="325437" y="371101"/>
                  <a:pt x="326156" y="366403"/>
                  <a:pt x="329750" y="364235"/>
                </a:cubicBezTo>
                <a:lnTo>
                  <a:pt x="369647" y="337493"/>
                </a:lnTo>
                <a:cubicBezTo>
                  <a:pt x="372882" y="334963"/>
                  <a:pt x="377555" y="335686"/>
                  <a:pt x="379711" y="339300"/>
                </a:cubicBezTo>
                <a:cubicBezTo>
                  <a:pt x="382227" y="342552"/>
                  <a:pt x="381508" y="347611"/>
                  <a:pt x="377914" y="349780"/>
                </a:cubicBezTo>
                <a:lnTo>
                  <a:pt x="363146" y="359903"/>
                </a:lnTo>
                <a:lnTo>
                  <a:pt x="407542" y="476949"/>
                </a:lnTo>
                <a:lnTo>
                  <a:pt x="430680" y="476949"/>
                </a:lnTo>
                <a:lnTo>
                  <a:pt x="376362" y="200245"/>
                </a:lnTo>
                <a:lnTo>
                  <a:pt x="217727" y="200245"/>
                </a:lnTo>
                <a:close/>
                <a:moveTo>
                  <a:pt x="835295" y="197857"/>
                </a:moveTo>
                <a:lnTo>
                  <a:pt x="826993" y="209389"/>
                </a:lnTo>
                <a:lnTo>
                  <a:pt x="825910" y="210470"/>
                </a:lnTo>
                <a:lnTo>
                  <a:pt x="826993" y="210470"/>
                </a:lnTo>
                <a:lnTo>
                  <a:pt x="830603" y="210470"/>
                </a:lnTo>
                <a:lnTo>
                  <a:pt x="830603" y="223805"/>
                </a:lnTo>
                <a:lnTo>
                  <a:pt x="838183" y="223805"/>
                </a:lnTo>
                <a:lnTo>
                  <a:pt x="839627" y="223805"/>
                </a:lnTo>
                <a:lnTo>
                  <a:pt x="839627" y="210470"/>
                </a:lnTo>
                <a:lnTo>
                  <a:pt x="844681" y="210470"/>
                </a:lnTo>
                <a:lnTo>
                  <a:pt x="838183" y="202181"/>
                </a:lnTo>
                <a:lnTo>
                  <a:pt x="835295" y="197857"/>
                </a:lnTo>
                <a:close/>
                <a:moveTo>
                  <a:pt x="813275" y="197857"/>
                </a:moveTo>
                <a:lnTo>
                  <a:pt x="803889" y="210470"/>
                </a:lnTo>
                <a:lnTo>
                  <a:pt x="808582" y="210470"/>
                </a:lnTo>
                <a:lnTo>
                  <a:pt x="808582" y="223805"/>
                </a:lnTo>
                <a:lnTo>
                  <a:pt x="815080" y="223805"/>
                </a:lnTo>
                <a:lnTo>
                  <a:pt x="817607" y="223805"/>
                </a:lnTo>
                <a:lnTo>
                  <a:pt x="817607" y="210470"/>
                </a:lnTo>
                <a:lnTo>
                  <a:pt x="822300" y="210470"/>
                </a:lnTo>
                <a:lnTo>
                  <a:pt x="815080" y="200740"/>
                </a:lnTo>
                <a:lnTo>
                  <a:pt x="813275" y="197857"/>
                </a:lnTo>
                <a:close/>
                <a:moveTo>
                  <a:pt x="623034" y="197857"/>
                </a:moveTo>
                <a:lnTo>
                  <a:pt x="623034" y="207227"/>
                </a:lnTo>
                <a:lnTo>
                  <a:pt x="629893" y="207227"/>
                </a:lnTo>
                <a:lnTo>
                  <a:pt x="641444" y="207227"/>
                </a:lnTo>
                <a:lnTo>
                  <a:pt x="652635" y="207227"/>
                </a:lnTo>
                <a:lnTo>
                  <a:pt x="664548" y="207227"/>
                </a:lnTo>
                <a:lnTo>
                  <a:pt x="676100" y="207227"/>
                </a:lnTo>
                <a:lnTo>
                  <a:pt x="688012" y="207227"/>
                </a:lnTo>
                <a:lnTo>
                  <a:pt x="699203" y="207227"/>
                </a:lnTo>
                <a:lnTo>
                  <a:pt x="710755" y="207227"/>
                </a:lnTo>
                <a:lnTo>
                  <a:pt x="722667" y="207227"/>
                </a:lnTo>
                <a:lnTo>
                  <a:pt x="730609" y="207227"/>
                </a:lnTo>
                <a:lnTo>
                  <a:pt x="730609" y="197857"/>
                </a:lnTo>
                <a:lnTo>
                  <a:pt x="722667" y="197857"/>
                </a:lnTo>
                <a:lnTo>
                  <a:pt x="710755" y="197857"/>
                </a:lnTo>
                <a:lnTo>
                  <a:pt x="699203" y="197857"/>
                </a:lnTo>
                <a:lnTo>
                  <a:pt x="688012" y="197857"/>
                </a:lnTo>
                <a:lnTo>
                  <a:pt x="676100" y="197857"/>
                </a:lnTo>
                <a:lnTo>
                  <a:pt x="664548" y="197857"/>
                </a:lnTo>
                <a:lnTo>
                  <a:pt x="652635" y="197857"/>
                </a:lnTo>
                <a:lnTo>
                  <a:pt x="641444" y="197857"/>
                </a:lnTo>
                <a:lnTo>
                  <a:pt x="629893" y="197857"/>
                </a:lnTo>
                <a:lnTo>
                  <a:pt x="623034" y="197857"/>
                </a:lnTo>
                <a:close/>
                <a:moveTo>
                  <a:pt x="553266" y="160338"/>
                </a:moveTo>
                <a:cubicBezTo>
                  <a:pt x="561897" y="160338"/>
                  <a:pt x="568370" y="167179"/>
                  <a:pt x="568370" y="175461"/>
                </a:cubicBezTo>
                <a:lnTo>
                  <a:pt x="568370" y="556770"/>
                </a:lnTo>
                <a:lnTo>
                  <a:pt x="713656" y="556770"/>
                </a:lnTo>
                <a:lnTo>
                  <a:pt x="714016" y="556770"/>
                </a:lnTo>
                <a:lnTo>
                  <a:pt x="714016" y="587015"/>
                </a:lnTo>
                <a:lnTo>
                  <a:pt x="713656" y="587015"/>
                </a:lnTo>
                <a:lnTo>
                  <a:pt x="553266" y="587015"/>
                </a:lnTo>
                <a:cubicBezTo>
                  <a:pt x="544994" y="587015"/>
                  <a:pt x="538162" y="580174"/>
                  <a:pt x="538162" y="571892"/>
                </a:cubicBezTo>
                <a:lnTo>
                  <a:pt x="538162" y="175461"/>
                </a:lnTo>
                <a:cubicBezTo>
                  <a:pt x="538162" y="167179"/>
                  <a:pt x="544994" y="160338"/>
                  <a:pt x="553266" y="160338"/>
                </a:cubicBezTo>
                <a:close/>
                <a:moveTo>
                  <a:pt x="217727" y="149225"/>
                </a:moveTo>
                <a:lnTo>
                  <a:pt x="416277" y="149225"/>
                </a:lnTo>
                <a:cubicBezTo>
                  <a:pt x="424580" y="149225"/>
                  <a:pt x="431439" y="155692"/>
                  <a:pt x="431439" y="163956"/>
                </a:cubicBezTo>
                <a:cubicBezTo>
                  <a:pt x="431439" y="172579"/>
                  <a:pt x="424580" y="200245"/>
                  <a:pt x="416277" y="200245"/>
                </a:cubicBezTo>
                <a:lnTo>
                  <a:pt x="406700" y="200245"/>
                </a:lnTo>
                <a:lnTo>
                  <a:pt x="460174" y="473936"/>
                </a:lnTo>
                <a:lnTo>
                  <a:pt x="459570" y="476949"/>
                </a:lnTo>
                <a:lnTo>
                  <a:pt x="508000" y="476949"/>
                </a:lnTo>
                <a:lnTo>
                  <a:pt x="508000" y="175846"/>
                </a:lnTo>
                <a:cubicBezTo>
                  <a:pt x="508000" y="171520"/>
                  <a:pt x="511322" y="168275"/>
                  <a:pt x="515753" y="168275"/>
                </a:cubicBezTo>
                <a:cubicBezTo>
                  <a:pt x="519814" y="168275"/>
                  <a:pt x="523506" y="171520"/>
                  <a:pt x="523506" y="175846"/>
                </a:cubicBezTo>
                <a:lnTo>
                  <a:pt x="523506" y="492097"/>
                </a:lnTo>
                <a:lnTo>
                  <a:pt x="523515" y="492119"/>
                </a:lnTo>
                <a:cubicBezTo>
                  <a:pt x="523515" y="492480"/>
                  <a:pt x="523515" y="492842"/>
                  <a:pt x="523515" y="493564"/>
                </a:cubicBezTo>
                <a:lnTo>
                  <a:pt x="523515" y="613119"/>
                </a:lnTo>
                <a:cubicBezTo>
                  <a:pt x="523515" y="614564"/>
                  <a:pt x="523155" y="616008"/>
                  <a:pt x="522795" y="617453"/>
                </a:cubicBezTo>
                <a:cubicBezTo>
                  <a:pt x="520994" y="594698"/>
                  <a:pt x="511273" y="573749"/>
                  <a:pt x="494711" y="557495"/>
                </a:cubicBezTo>
                <a:cubicBezTo>
                  <a:pt x="476708" y="539436"/>
                  <a:pt x="452225" y="530045"/>
                  <a:pt x="427381" y="530045"/>
                </a:cubicBezTo>
                <a:cubicBezTo>
                  <a:pt x="402177" y="530045"/>
                  <a:pt x="378054" y="539436"/>
                  <a:pt x="360051" y="557495"/>
                </a:cubicBezTo>
                <a:cubicBezTo>
                  <a:pt x="342049" y="575194"/>
                  <a:pt x="331607" y="599394"/>
                  <a:pt x="331607" y="624677"/>
                </a:cubicBezTo>
                <a:cubicBezTo>
                  <a:pt x="331607" y="625761"/>
                  <a:pt x="331607" y="626844"/>
                  <a:pt x="331607" y="628289"/>
                </a:cubicBezTo>
                <a:lnTo>
                  <a:pt x="207750" y="628289"/>
                </a:lnTo>
                <a:cubicBezTo>
                  <a:pt x="204869" y="612035"/>
                  <a:pt x="197308" y="597226"/>
                  <a:pt x="185426" y="585668"/>
                </a:cubicBezTo>
                <a:cubicBezTo>
                  <a:pt x="170304" y="570859"/>
                  <a:pt x="150501" y="562913"/>
                  <a:pt x="129978" y="562913"/>
                </a:cubicBezTo>
                <a:cubicBezTo>
                  <a:pt x="108735" y="562913"/>
                  <a:pt x="88932" y="570859"/>
                  <a:pt x="74170" y="585668"/>
                </a:cubicBezTo>
                <a:cubicBezTo>
                  <a:pt x="62289" y="597226"/>
                  <a:pt x="54368" y="612035"/>
                  <a:pt x="51847" y="628289"/>
                </a:cubicBezTo>
                <a:lnTo>
                  <a:pt x="38885" y="628289"/>
                </a:lnTo>
                <a:lnTo>
                  <a:pt x="15122" y="628289"/>
                </a:lnTo>
                <a:cubicBezTo>
                  <a:pt x="6841" y="628289"/>
                  <a:pt x="0" y="621426"/>
                  <a:pt x="0" y="613119"/>
                </a:cubicBezTo>
                <a:lnTo>
                  <a:pt x="0" y="568692"/>
                </a:lnTo>
                <a:cubicBezTo>
                  <a:pt x="0" y="561107"/>
                  <a:pt x="1080" y="553522"/>
                  <a:pt x="4320" y="547382"/>
                </a:cubicBezTo>
                <a:cubicBezTo>
                  <a:pt x="8281" y="539797"/>
                  <a:pt x="14402" y="535101"/>
                  <a:pt x="23763" y="533656"/>
                </a:cubicBezTo>
                <a:lnTo>
                  <a:pt x="23763" y="498982"/>
                </a:lnTo>
                <a:cubicBezTo>
                  <a:pt x="23763" y="480561"/>
                  <a:pt x="31684" y="463585"/>
                  <a:pt x="43926" y="451305"/>
                </a:cubicBezTo>
                <a:cubicBezTo>
                  <a:pt x="56528" y="439024"/>
                  <a:pt x="73450" y="431800"/>
                  <a:pt x="92173" y="431800"/>
                </a:cubicBezTo>
                <a:lnTo>
                  <a:pt x="176212" y="431800"/>
                </a:lnTo>
                <a:lnTo>
                  <a:pt x="176212" y="190185"/>
                </a:lnTo>
                <a:cubicBezTo>
                  <a:pt x="176212" y="178687"/>
                  <a:pt x="180905" y="168627"/>
                  <a:pt x="188486" y="161082"/>
                </a:cubicBezTo>
                <a:cubicBezTo>
                  <a:pt x="196067" y="153896"/>
                  <a:pt x="206175" y="149225"/>
                  <a:pt x="217727" y="149225"/>
                </a:cubicBezTo>
                <a:close/>
                <a:moveTo>
                  <a:pt x="823383" y="135148"/>
                </a:moveTo>
                <a:lnTo>
                  <a:pt x="826993" y="144158"/>
                </a:lnTo>
                <a:lnTo>
                  <a:pt x="837461" y="170106"/>
                </a:lnTo>
                <a:lnTo>
                  <a:pt x="838183" y="170106"/>
                </a:lnTo>
                <a:lnTo>
                  <a:pt x="853706" y="170106"/>
                </a:lnTo>
                <a:lnTo>
                  <a:pt x="839627" y="135148"/>
                </a:lnTo>
                <a:lnTo>
                  <a:pt x="838183" y="135148"/>
                </a:lnTo>
                <a:lnTo>
                  <a:pt x="826993" y="135148"/>
                </a:lnTo>
                <a:lnTo>
                  <a:pt x="823383" y="135148"/>
                </a:lnTo>
                <a:close/>
                <a:moveTo>
                  <a:pt x="799919" y="135148"/>
                </a:moveTo>
                <a:lnTo>
                  <a:pt x="803528" y="144158"/>
                </a:lnTo>
                <a:lnTo>
                  <a:pt x="813997" y="170106"/>
                </a:lnTo>
                <a:lnTo>
                  <a:pt x="815080" y="170106"/>
                </a:lnTo>
                <a:lnTo>
                  <a:pt x="826993" y="170106"/>
                </a:lnTo>
                <a:lnTo>
                  <a:pt x="830242" y="170106"/>
                </a:lnTo>
                <a:lnTo>
                  <a:pt x="826993" y="161096"/>
                </a:lnTo>
                <a:lnTo>
                  <a:pt x="816163" y="135148"/>
                </a:lnTo>
                <a:lnTo>
                  <a:pt x="815080" y="135148"/>
                </a:lnTo>
                <a:lnTo>
                  <a:pt x="803528" y="135148"/>
                </a:lnTo>
                <a:lnTo>
                  <a:pt x="799919" y="135148"/>
                </a:lnTo>
                <a:close/>
                <a:moveTo>
                  <a:pt x="776815" y="135148"/>
                </a:moveTo>
                <a:lnTo>
                  <a:pt x="780425" y="144158"/>
                </a:lnTo>
                <a:lnTo>
                  <a:pt x="790894" y="170106"/>
                </a:lnTo>
                <a:lnTo>
                  <a:pt x="791977" y="170106"/>
                </a:lnTo>
                <a:lnTo>
                  <a:pt x="803528" y="170106"/>
                </a:lnTo>
                <a:lnTo>
                  <a:pt x="807138" y="170106"/>
                </a:lnTo>
                <a:lnTo>
                  <a:pt x="803528" y="161096"/>
                </a:lnTo>
                <a:lnTo>
                  <a:pt x="793060" y="135148"/>
                </a:lnTo>
                <a:lnTo>
                  <a:pt x="791977" y="135148"/>
                </a:lnTo>
                <a:lnTo>
                  <a:pt x="780425" y="135148"/>
                </a:lnTo>
                <a:lnTo>
                  <a:pt x="776815" y="135148"/>
                </a:lnTo>
                <a:close/>
                <a:moveTo>
                  <a:pt x="753712" y="135148"/>
                </a:moveTo>
                <a:lnTo>
                  <a:pt x="757322" y="144158"/>
                </a:lnTo>
                <a:lnTo>
                  <a:pt x="767791" y="170106"/>
                </a:lnTo>
                <a:lnTo>
                  <a:pt x="768874" y="170106"/>
                </a:lnTo>
                <a:lnTo>
                  <a:pt x="780425" y="170106"/>
                </a:lnTo>
                <a:lnTo>
                  <a:pt x="784035" y="170106"/>
                </a:lnTo>
                <a:lnTo>
                  <a:pt x="780425" y="161096"/>
                </a:lnTo>
                <a:lnTo>
                  <a:pt x="769957" y="135148"/>
                </a:lnTo>
                <a:lnTo>
                  <a:pt x="768874" y="135148"/>
                </a:lnTo>
                <a:lnTo>
                  <a:pt x="757322" y="135148"/>
                </a:lnTo>
                <a:lnTo>
                  <a:pt x="753712" y="135148"/>
                </a:lnTo>
                <a:close/>
                <a:moveTo>
                  <a:pt x="730248" y="135148"/>
                </a:moveTo>
                <a:lnTo>
                  <a:pt x="733858" y="144158"/>
                </a:lnTo>
                <a:lnTo>
                  <a:pt x="744687" y="170106"/>
                </a:lnTo>
                <a:lnTo>
                  <a:pt x="745770" y="170106"/>
                </a:lnTo>
                <a:lnTo>
                  <a:pt x="757322" y="170106"/>
                </a:lnTo>
                <a:lnTo>
                  <a:pt x="760932" y="170106"/>
                </a:lnTo>
                <a:lnTo>
                  <a:pt x="757322" y="161096"/>
                </a:lnTo>
                <a:lnTo>
                  <a:pt x="746853" y="135148"/>
                </a:lnTo>
                <a:lnTo>
                  <a:pt x="745770" y="135148"/>
                </a:lnTo>
                <a:lnTo>
                  <a:pt x="733858" y="135148"/>
                </a:lnTo>
                <a:lnTo>
                  <a:pt x="730248" y="135148"/>
                </a:lnTo>
                <a:close/>
                <a:moveTo>
                  <a:pt x="707145" y="135148"/>
                </a:moveTo>
                <a:lnTo>
                  <a:pt x="710755" y="144158"/>
                </a:lnTo>
                <a:lnTo>
                  <a:pt x="721223" y="170106"/>
                </a:lnTo>
                <a:lnTo>
                  <a:pt x="722667" y="170106"/>
                </a:lnTo>
                <a:lnTo>
                  <a:pt x="733858" y="170106"/>
                </a:lnTo>
                <a:lnTo>
                  <a:pt x="737468" y="170106"/>
                </a:lnTo>
                <a:lnTo>
                  <a:pt x="733858" y="161096"/>
                </a:lnTo>
                <a:lnTo>
                  <a:pt x="723750" y="135148"/>
                </a:lnTo>
                <a:lnTo>
                  <a:pt x="722667" y="135148"/>
                </a:lnTo>
                <a:lnTo>
                  <a:pt x="710755" y="135148"/>
                </a:lnTo>
                <a:lnTo>
                  <a:pt x="707145" y="135148"/>
                </a:lnTo>
                <a:close/>
                <a:moveTo>
                  <a:pt x="684402" y="135148"/>
                </a:moveTo>
                <a:lnTo>
                  <a:pt x="688012" y="144158"/>
                </a:lnTo>
                <a:lnTo>
                  <a:pt x="698120" y="170106"/>
                </a:lnTo>
                <a:lnTo>
                  <a:pt x="699203" y="170106"/>
                </a:lnTo>
                <a:lnTo>
                  <a:pt x="710755" y="170106"/>
                </a:lnTo>
                <a:lnTo>
                  <a:pt x="714364" y="170106"/>
                </a:lnTo>
                <a:lnTo>
                  <a:pt x="710755" y="161096"/>
                </a:lnTo>
                <a:lnTo>
                  <a:pt x="700647" y="135148"/>
                </a:lnTo>
                <a:lnTo>
                  <a:pt x="699203" y="135148"/>
                </a:lnTo>
                <a:lnTo>
                  <a:pt x="688012" y="135148"/>
                </a:lnTo>
                <a:lnTo>
                  <a:pt x="684402" y="135148"/>
                </a:lnTo>
                <a:close/>
                <a:moveTo>
                  <a:pt x="660938" y="135148"/>
                </a:moveTo>
                <a:lnTo>
                  <a:pt x="664548" y="144158"/>
                </a:lnTo>
                <a:lnTo>
                  <a:pt x="675017" y="170106"/>
                </a:lnTo>
                <a:lnTo>
                  <a:pt x="676100" y="170106"/>
                </a:lnTo>
                <a:lnTo>
                  <a:pt x="688012" y="170106"/>
                </a:lnTo>
                <a:lnTo>
                  <a:pt x="691261" y="170106"/>
                </a:lnTo>
                <a:lnTo>
                  <a:pt x="688012" y="161096"/>
                </a:lnTo>
                <a:lnTo>
                  <a:pt x="677183" y="135148"/>
                </a:lnTo>
                <a:lnTo>
                  <a:pt x="676100" y="135148"/>
                </a:lnTo>
                <a:lnTo>
                  <a:pt x="664548" y="135148"/>
                </a:lnTo>
                <a:lnTo>
                  <a:pt x="660938" y="135148"/>
                </a:lnTo>
                <a:close/>
                <a:moveTo>
                  <a:pt x="637834" y="135148"/>
                </a:moveTo>
                <a:lnTo>
                  <a:pt x="641444" y="144158"/>
                </a:lnTo>
                <a:lnTo>
                  <a:pt x="651913" y="170106"/>
                </a:lnTo>
                <a:lnTo>
                  <a:pt x="652635" y="170106"/>
                </a:lnTo>
                <a:lnTo>
                  <a:pt x="664548" y="170106"/>
                </a:lnTo>
                <a:lnTo>
                  <a:pt x="668158" y="170106"/>
                </a:lnTo>
                <a:lnTo>
                  <a:pt x="664548" y="161096"/>
                </a:lnTo>
                <a:lnTo>
                  <a:pt x="654079" y="135148"/>
                </a:lnTo>
                <a:lnTo>
                  <a:pt x="652635" y="135148"/>
                </a:lnTo>
                <a:lnTo>
                  <a:pt x="641444" y="135148"/>
                </a:lnTo>
                <a:lnTo>
                  <a:pt x="637834" y="135148"/>
                </a:lnTo>
                <a:close/>
                <a:moveTo>
                  <a:pt x="614731" y="135148"/>
                </a:moveTo>
                <a:lnTo>
                  <a:pt x="628810" y="170106"/>
                </a:lnTo>
                <a:lnTo>
                  <a:pt x="629893" y="170106"/>
                </a:lnTo>
                <a:lnTo>
                  <a:pt x="641444" y="170106"/>
                </a:lnTo>
                <a:lnTo>
                  <a:pt x="645054" y="170106"/>
                </a:lnTo>
                <a:lnTo>
                  <a:pt x="641444" y="161096"/>
                </a:lnTo>
                <a:lnTo>
                  <a:pt x="630615" y="135148"/>
                </a:lnTo>
                <a:lnTo>
                  <a:pt x="629893" y="135148"/>
                </a:lnTo>
                <a:lnTo>
                  <a:pt x="614731" y="135148"/>
                </a:lnTo>
                <a:close/>
                <a:moveTo>
                  <a:pt x="701369" y="12347"/>
                </a:moveTo>
                <a:lnTo>
                  <a:pt x="701369" y="72439"/>
                </a:lnTo>
                <a:lnTo>
                  <a:pt x="701369" y="72800"/>
                </a:lnTo>
                <a:lnTo>
                  <a:pt x="706784" y="81449"/>
                </a:lnTo>
                <a:lnTo>
                  <a:pt x="710755" y="75323"/>
                </a:lnTo>
                <a:lnTo>
                  <a:pt x="712559" y="72800"/>
                </a:lnTo>
                <a:lnTo>
                  <a:pt x="717974" y="81449"/>
                </a:lnTo>
                <a:lnTo>
                  <a:pt x="722667" y="74241"/>
                </a:lnTo>
                <a:lnTo>
                  <a:pt x="723389" y="72800"/>
                </a:lnTo>
                <a:lnTo>
                  <a:pt x="728804" y="81449"/>
                </a:lnTo>
                <a:lnTo>
                  <a:pt x="733858" y="73521"/>
                </a:lnTo>
                <a:lnTo>
                  <a:pt x="734580" y="72800"/>
                </a:lnTo>
                <a:lnTo>
                  <a:pt x="739995" y="81449"/>
                </a:lnTo>
                <a:lnTo>
                  <a:pt x="745409" y="72800"/>
                </a:lnTo>
                <a:lnTo>
                  <a:pt x="745770" y="73160"/>
                </a:lnTo>
                <a:lnTo>
                  <a:pt x="750824" y="81449"/>
                </a:lnTo>
                <a:lnTo>
                  <a:pt x="756600" y="72800"/>
                </a:lnTo>
                <a:lnTo>
                  <a:pt x="757322" y="74241"/>
                </a:lnTo>
                <a:lnTo>
                  <a:pt x="762015" y="81449"/>
                </a:lnTo>
                <a:lnTo>
                  <a:pt x="767430" y="72800"/>
                </a:lnTo>
                <a:lnTo>
                  <a:pt x="767430" y="12347"/>
                </a:lnTo>
                <a:lnTo>
                  <a:pt x="701369" y="12347"/>
                </a:lnTo>
                <a:close/>
                <a:moveTo>
                  <a:pt x="611843" y="0"/>
                </a:moveTo>
                <a:lnTo>
                  <a:pt x="629893" y="0"/>
                </a:lnTo>
                <a:lnTo>
                  <a:pt x="641444" y="0"/>
                </a:lnTo>
                <a:lnTo>
                  <a:pt x="652635" y="0"/>
                </a:lnTo>
                <a:lnTo>
                  <a:pt x="664548" y="0"/>
                </a:lnTo>
                <a:lnTo>
                  <a:pt x="666869" y="0"/>
                </a:lnTo>
                <a:lnTo>
                  <a:pt x="676100" y="0"/>
                </a:lnTo>
                <a:lnTo>
                  <a:pt x="688012" y="0"/>
                </a:lnTo>
                <a:lnTo>
                  <a:pt x="699203" y="0"/>
                </a:lnTo>
                <a:lnTo>
                  <a:pt x="701369" y="0"/>
                </a:lnTo>
                <a:lnTo>
                  <a:pt x="767430" y="0"/>
                </a:lnTo>
                <a:lnTo>
                  <a:pt x="768874" y="0"/>
                </a:lnTo>
                <a:lnTo>
                  <a:pt x="780425" y="0"/>
                </a:lnTo>
                <a:lnTo>
                  <a:pt x="791977" y="0"/>
                </a:lnTo>
                <a:lnTo>
                  <a:pt x="798394" y="0"/>
                </a:lnTo>
                <a:lnTo>
                  <a:pt x="803528" y="0"/>
                </a:lnTo>
                <a:lnTo>
                  <a:pt x="815080" y="0"/>
                </a:lnTo>
                <a:lnTo>
                  <a:pt x="826993" y="0"/>
                </a:lnTo>
                <a:lnTo>
                  <a:pt x="838183" y="0"/>
                </a:lnTo>
                <a:lnTo>
                  <a:pt x="856955" y="0"/>
                </a:lnTo>
                <a:cubicBezTo>
                  <a:pt x="864174" y="0"/>
                  <a:pt x="869589" y="5766"/>
                  <a:pt x="869589" y="12614"/>
                </a:cubicBezTo>
                <a:lnTo>
                  <a:pt x="869228" y="151726"/>
                </a:lnTo>
                <a:lnTo>
                  <a:pt x="862730" y="135148"/>
                </a:lnTo>
                <a:lnTo>
                  <a:pt x="846486" y="135148"/>
                </a:lnTo>
                <a:lnTo>
                  <a:pt x="860565" y="170106"/>
                </a:lnTo>
                <a:lnTo>
                  <a:pt x="869228" y="170106"/>
                </a:lnTo>
                <a:lnTo>
                  <a:pt x="868867" y="245789"/>
                </a:lnTo>
                <a:cubicBezTo>
                  <a:pt x="868867" y="252636"/>
                  <a:pt x="863452" y="258403"/>
                  <a:pt x="856233" y="258403"/>
                </a:cubicBezTo>
                <a:lnTo>
                  <a:pt x="838183" y="258403"/>
                </a:lnTo>
                <a:lnTo>
                  <a:pt x="826993" y="258403"/>
                </a:lnTo>
                <a:lnTo>
                  <a:pt x="815080" y="258403"/>
                </a:lnTo>
                <a:lnTo>
                  <a:pt x="803528" y="258403"/>
                </a:lnTo>
                <a:lnTo>
                  <a:pt x="791977" y="258403"/>
                </a:lnTo>
                <a:lnTo>
                  <a:pt x="780425" y="258403"/>
                </a:lnTo>
                <a:lnTo>
                  <a:pt x="768874" y="258403"/>
                </a:lnTo>
                <a:lnTo>
                  <a:pt x="757322" y="258403"/>
                </a:lnTo>
                <a:lnTo>
                  <a:pt x="745770" y="258403"/>
                </a:lnTo>
                <a:lnTo>
                  <a:pt x="733858" y="258403"/>
                </a:lnTo>
                <a:lnTo>
                  <a:pt x="722667" y="258403"/>
                </a:lnTo>
                <a:lnTo>
                  <a:pt x="710755" y="258403"/>
                </a:lnTo>
                <a:lnTo>
                  <a:pt x="699203" y="258403"/>
                </a:lnTo>
                <a:lnTo>
                  <a:pt x="688012" y="258403"/>
                </a:lnTo>
                <a:lnTo>
                  <a:pt x="676100" y="258403"/>
                </a:lnTo>
                <a:lnTo>
                  <a:pt x="664548" y="258403"/>
                </a:lnTo>
                <a:lnTo>
                  <a:pt x="652635" y="258403"/>
                </a:lnTo>
                <a:lnTo>
                  <a:pt x="641444" y="258403"/>
                </a:lnTo>
                <a:lnTo>
                  <a:pt x="629893" y="258403"/>
                </a:lnTo>
                <a:lnTo>
                  <a:pt x="611121" y="258403"/>
                </a:lnTo>
                <a:cubicBezTo>
                  <a:pt x="604263" y="258403"/>
                  <a:pt x="598487" y="252636"/>
                  <a:pt x="598487" y="245789"/>
                </a:cubicBezTo>
                <a:lnTo>
                  <a:pt x="598848" y="153528"/>
                </a:lnTo>
                <a:lnTo>
                  <a:pt x="605346" y="170106"/>
                </a:lnTo>
                <a:lnTo>
                  <a:pt x="621590" y="170106"/>
                </a:lnTo>
                <a:lnTo>
                  <a:pt x="607872" y="135148"/>
                </a:lnTo>
                <a:lnTo>
                  <a:pt x="598848" y="135148"/>
                </a:lnTo>
                <a:lnTo>
                  <a:pt x="599209" y="12614"/>
                </a:lnTo>
                <a:cubicBezTo>
                  <a:pt x="599209" y="5766"/>
                  <a:pt x="604624" y="0"/>
                  <a:pt x="611843" y="0"/>
                </a:cubicBezTo>
                <a:close/>
              </a:path>
            </a:pathLst>
          </a:custGeom>
          <a:solidFill>
            <a:schemeClr val="bg1"/>
          </a:solidFill>
          <a:ln>
            <a:noFill/>
          </a:ln>
          <a:effectLst/>
        </p:spPr>
        <p:txBody>
          <a:bodyPr anchor="ctr"/>
          <a:lstStyle/>
          <a:p>
            <a:endParaRPr lang="en-GB" sz="1600" dirty="0">
              <a:latin typeface="+mj-lt"/>
            </a:endParaRPr>
          </a:p>
        </p:txBody>
      </p:sp>
      <p:sp>
        <p:nvSpPr>
          <p:cNvPr id="30" name="Freeform 236">
            <a:extLst>
              <a:ext uri="{FF2B5EF4-FFF2-40B4-BE49-F238E27FC236}">
                <a16:creationId xmlns:a16="http://schemas.microsoft.com/office/drawing/2014/main" xmlns="" id="{D35FAD08-4B86-6649-BB53-A37B31C9C97B}"/>
              </a:ext>
            </a:extLst>
          </p:cNvPr>
          <p:cNvSpPr>
            <a:spLocks noChangeArrowheads="1"/>
          </p:cNvSpPr>
          <p:nvPr/>
        </p:nvSpPr>
        <p:spPr bwMode="auto">
          <a:xfrm>
            <a:off x="7342888" y="2767449"/>
            <a:ext cx="607871" cy="222232"/>
          </a:xfrm>
          <a:custGeom>
            <a:avLst/>
            <a:gdLst/>
            <a:ahLst/>
            <a:cxnLst/>
            <a:rect l="0" t="0" r="r" b="b"/>
            <a:pathLst>
              <a:path w="885466" h="323493">
                <a:moveTo>
                  <a:pt x="536575" y="249501"/>
                </a:moveTo>
                <a:cubicBezTo>
                  <a:pt x="530856" y="249501"/>
                  <a:pt x="525852" y="252003"/>
                  <a:pt x="522277" y="255577"/>
                </a:cubicBezTo>
                <a:cubicBezTo>
                  <a:pt x="518703" y="259152"/>
                  <a:pt x="516200" y="264156"/>
                  <a:pt x="516200" y="269875"/>
                </a:cubicBezTo>
                <a:cubicBezTo>
                  <a:pt x="516200" y="275237"/>
                  <a:pt x="518703" y="280241"/>
                  <a:pt x="522277" y="284173"/>
                </a:cubicBezTo>
                <a:cubicBezTo>
                  <a:pt x="525852" y="287748"/>
                  <a:pt x="530856" y="289892"/>
                  <a:pt x="536575" y="289892"/>
                </a:cubicBezTo>
                <a:cubicBezTo>
                  <a:pt x="541937" y="289892"/>
                  <a:pt x="546941" y="287748"/>
                  <a:pt x="550873" y="284173"/>
                </a:cubicBezTo>
                <a:cubicBezTo>
                  <a:pt x="554448" y="280241"/>
                  <a:pt x="556592" y="275237"/>
                  <a:pt x="556592" y="269875"/>
                </a:cubicBezTo>
                <a:cubicBezTo>
                  <a:pt x="556592" y="264156"/>
                  <a:pt x="554448" y="259152"/>
                  <a:pt x="550873" y="255577"/>
                </a:cubicBezTo>
                <a:cubicBezTo>
                  <a:pt x="546941" y="252003"/>
                  <a:pt x="541937" y="249501"/>
                  <a:pt x="536575" y="249501"/>
                </a:cubicBezTo>
                <a:close/>
                <a:moveTo>
                  <a:pt x="171271" y="249501"/>
                </a:moveTo>
                <a:cubicBezTo>
                  <a:pt x="165533" y="249501"/>
                  <a:pt x="160512" y="252003"/>
                  <a:pt x="156925" y="255577"/>
                </a:cubicBezTo>
                <a:cubicBezTo>
                  <a:pt x="153339" y="259152"/>
                  <a:pt x="151187" y="264156"/>
                  <a:pt x="151187" y="269875"/>
                </a:cubicBezTo>
                <a:cubicBezTo>
                  <a:pt x="151187" y="275237"/>
                  <a:pt x="153339" y="280241"/>
                  <a:pt x="156925" y="284173"/>
                </a:cubicBezTo>
                <a:cubicBezTo>
                  <a:pt x="160512" y="287748"/>
                  <a:pt x="165533" y="289892"/>
                  <a:pt x="171271" y="289892"/>
                </a:cubicBezTo>
                <a:cubicBezTo>
                  <a:pt x="177009" y="289892"/>
                  <a:pt x="182030" y="287748"/>
                  <a:pt x="185616" y="284173"/>
                </a:cubicBezTo>
                <a:cubicBezTo>
                  <a:pt x="189203" y="280241"/>
                  <a:pt x="191355" y="275237"/>
                  <a:pt x="191355" y="269875"/>
                </a:cubicBezTo>
                <a:cubicBezTo>
                  <a:pt x="191355" y="264156"/>
                  <a:pt x="189203" y="259152"/>
                  <a:pt x="185616" y="255577"/>
                </a:cubicBezTo>
                <a:cubicBezTo>
                  <a:pt x="182030" y="252003"/>
                  <a:pt x="177009" y="249501"/>
                  <a:pt x="171271" y="249501"/>
                </a:cubicBezTo>
                <a:close/>
                <a:moveTo>
                  <a:pt x="536575" y="215900"/>
                </a:moveTo>
                <a:cubicBezTo>
                  <a:pt x="551231" y="215900"/>
                  <a:pt x="564814" y="221977"/>
                  <a:pt x="574465" y="231628"/>
                </a:cubicBezTo>
                <a:cubicBezTo>
                  <a:pt x="584116" y="241637"/>
                  <a:pt x="590193" y="254862"/>
                  <a:pt x="590193" y="269875"/>
                </a:cubicBezTo>
                <a:cubicBezTo>
                  <a:pt x="590193" y="284531"/>
                  <a:pt x="584116" y="298114"/>
                  <a:pt x="574465" y="307765"/>
                </a:cubicBezTo>
                <a:cubicBezTo>
                  <a:pt x="564814" y="317416"/>
                  <a:pt x="551231" y="323493"/>
                  <a:pt x="536575" y="323493"/>
                </a:cubicBezTo>
                <a:cubicBezTo>
                  <a:pt x="521562" y="323493"/>
                  <a:pt x="508337" y="317416"/>
                  <a:pt x="498328" y="307765"/>
                </a:cubicBezTo>
                <a:cubicBezTo>
                  <a:pt x="488677" y="298114"/>
                  <a:pt x="482600" y="284531"/>
                  <a:pt x="482600" y="269875"/>
                </a:cubicBezTo>
                <a:cubicBezTo>
                  <a:pt x="482600" y="254862"/>
                  <a:pt x="488677" y="241637"/>
                  <a:pt x="498328" y="231628"/>
                </a:cubicBezTo>
                <a:cubicBezTo>
                  <a:pt x="508337" y="221977"/>
                  <a:pt x="521562" y="215900"/>
                  <a:pt x="536575" y="215900"/>
                </a:cubicBezTo>
                <a:close/>
                <a:moveTo>
                  <a:pt x="171271" y="215900"/>
                </a:moveTo>
                <a:cubicBezTo>
                  <a:pt x="185975" y="215900"/>
                  <a:pt x="199603" y="221977"/>
                  <a:pt x="209286" y="231628"/>
                </a:cubicBezTo>
                <a:cubicBezTo>
                  <a:pt x="219328" y="241637"/>
                  <a:pt x="225066" y="254862"/>
                  <a:pt x="225066" y="269875"/>
                </a:cubicBezTo>
                <a:cubicBezTo>
                  <a:pt x="225066" y="284531"/>
                  <a:pt x="219328" y="298114"/>
                  <a:pt x="209286" y="307765"/>
                </a:cubicBezTo>
                <a:cubicBezTo>
                  <a:pt x="199603" y="317416"/>
                  <a:pt x="185975" y="323493"/>
                  <a:pt x="171271" y="323493"/>
                </a:cubicBezTo>
                <a:cubicBezTo>
                  <a:pt x="156567" y="323493"/>
                  <a:pt x="142938" y="317416"/>
                  <a:pt x="133255" y="307765"/>
                </a:cubicBezTo>
                <a:cubicBezTo>
                  <a:pt x="123572" y="298114"/>
                  <a:pt x="117475" y="284531"/>
                  <a:pt x="117475" y="269875"/>
                </a:cubicBezTo>
                <a:cubicBezTo>
                  <a:pt x="117475" y="254862"/>
                  <a:pt x="123572" y="241637"/>
                  <a:pt x="133255" y="231628"/>
                </a:cubicBezTo>
                <a:cubicBezTo>
                  <a:pt x="142938" y="221977"/>
                  <a:pt x="156567" y="215900"/>
                  <a:pt x="171271" y="215900"/>
                </a:cubicBezTo>
                <a:close/>
                <a:moveTo>
                  <a:pt x="346900" y="31012"/>
                </a:moveTo>
                <a:cubicBezTo>
                  <a:pt x="320641" y="35700"/>
                  <a:pt x="295101" y="44715"/>
                  <a:pt x="271359" y="56976"/>
                </a:cubicBezTo>
                <a:lnTo>
                  <a:pt x="270280" y="57697"/>
                </a:lnTo>
                <a:cubicBezTo>
                  <a:pt x="241143" y="72842"/>
                  <a:pt x="214884" y="93036"/>
                  <a:pt x="193301" y="117198"/>
                </a:cubicBezTo>
                <a:lnTo>
                  <a:pt x="270280" y="117198"/>
                </a:lnTo>
                <a:lnTo>
                  <a:pt x="346900" y="117198"/>
                </a:lnTo>
                <a:lnTo>
                  <a:pt x="346900" y="31012"/>
                </a:lnTo>
                <a:close/>
                <a:moveTo>
                  <a:pt x="391864" y="0"/>
                </a:moveTo>
                <a:lnTo>
                  <a:pt x="656256" y="0"/>
                </a:lnTo>
                <a:cubicBezTo>
                  <a:pt x="663450" y="0"/>
                  <a:pt x="669565" y="6130"/>
                  <a:pt x="669565" y="13342"/>
                </a:cubicBezTo>
                <a:lnTo>
                  <a:pt x="669565" y="168960"/>
                </a:lnTo>
                <a:lnTo>
                  <a:pt x="750785" y="182210"/>
                </a:lnTo>
                <a:lnTo>
                  <a:pt x="761638" y="198085"/>
                </a:lnTo>
                <a:lnTo>
                  <a:pt x="669565" y="196553"/>
                </a:lnTo>
                <a:lnTo>
                  <a:pt x="669565" y="203054"/>
                </a:lnTo>
                <a:lnTo>
                  <a:pt x="814148" y="218007"/>
                </a:lnTo>
                <a:lnTo>
                  <a:pt x="826728" y="236182"/>
                </a:lnTo>
                <a:lnTo>
                  <a:pt x="669565" y="235198"/>
                </a:lnTo>
                <a:lnTo>
                  <a:pt x="669565" y="243143"/>
                </a:lnTo>
                <a:lnTo>
                  <a:pt x="871815" y="261673"/>
                </a:lnTo>
                <a:lnTo>
                  <a:pt x="885466" y="275861"/>
                </a:lnTo>
                <a:lnTo>
                  <a:pt x="762249" y="274770"/>
                </a:lnTo>
                <a:lnTo>
                  <a:pt x="656437" y="275787"/>
                </a:lnTo>
                <a:lnTo>
                  <a:pt x="656256" y="275865"/>
                </a:lnTo>
                <a:lnTo>
                  <a:pt x="601939" y="275865"/>
                </a:lnTo>
                <a:lnTo>
                  <a:pt x="601939" y="275504"/>
                </a:lnTo>
                <a:lnTo>
                  <a:pt x="601939" y="274783"/>
                </a:lnTo>
                <a:lnTo>
                  <a:pt x="601939" y="274062"/>
                </a:lnTo>
                <a:lnTo>
                  <a:pt x="601939" y="273701"/>
                </a:lnTo>
                <a:lnTo>
                  <a:pt x="601939" y="273340"/>
                </a:lnTo>
                <a:lnTo>
                  <a:pt x="601939" y="272980"/>
                </a:lnTo>
                <a:lnTo>
                  <a:pt x="601939" y="272619"/>
                </a:lnTo>
                <a:lnTo>
                  <a:pt x="601939" y="272259"/>
                </a:lnTo>
                <a:lnTo>
                  <a:pt x="601939" y="271537"/>
                </a:lnTo>
                <a:lnTo>
                  <a:pt x="601939" y="270816"/>
                </a:lnTo>
                <a:cubicBezTo>
                  <a:pt x="601939" y="270456"/>
                  <a:pt x="601939" y="270095"/>
                  <a:pt x="601939" y="270095"/>
                </a:cubicBezTo>
                <a:cubicBezTo>
                  <a:pt x="601939" y="252786"/>
                  <a:pt x="595104" y="236198"/>
                  <a:pt x="582874" y="223937"/>
                </a:cubicBezTo>
                <a:cubicBezTo>
                  <a:pt x="570643" y="211677"/>
                  <a:pt x="554096" y="204464"/>
                  <a:pt x="536830" y="204464"/>
                </a:cubicBezTo>
                <a:cubicBezTo>
                  <a:pt x="519564" y="204464"/>
                  <a:pt x="503017" y="211677"/>
                  <a:pt x="490786" y="223937"/>
                </a:cubicBezTo>
                <a:cubicBezTo>
                  <a:pt x="478556" y="236198"/>
                  <a:pt x="471362" y="252786"/>
                  <a:pt x="471362" y="270095"/>
                </a:cubicBezTo>
                <a:cubicBezTo>
                  <a:pt x="471362" y="270095"/>
                  <a:pt x="471362" y="270456"/>
                  <a:pt x="471362" y="270816"/>
                </a:cubicBezTo>
                <a:lnTo>
                  <a:pt x="471362" y="271537"/>
                </a:lnTo>
                <a:lnTo>
                  <a:pt x="471362" y="272259"/>
                </a:lnTo>
                <a:lnTo>
                  <a:pt x="471362" y="272619"/>
                </a:lnTo>
                <a:lnTo>
                  <a:pt x="471721" y="272980"/>
                </a:lnTo>
                <a:lnTo>
                  <a:pt x="471721" y="273340"/>
                </a:lnTo>
                <a:lnTo>
                  <a:pt x="471721" y="273701"/>
                </a:lnTo>
                <a:lnTo>
                  <a:pt x="471721" y="274062"/>
                </a:lnTo>
                <a:lnTo>
                  <a:pt x="471721" y="274783"/>
                </a:lnTo>
                <a:lnTo>
                  <a:pt x="471721" y="275504"/>
                </a:lnTo>
                <a:lnTo>
                  <a:pt x="471721" y="275865"/>
                </a:lnTo>
                <a:lnTo>
                  <a:pt x="270280" y="275865"/>
                </a:lnTo>
                <a:lnTo>
                  <a:pt x="237906" y="275865"/>
                </a:lnTo>
                <a:cubicBezTo>
                  <a:pt x="237906" y="274062"/>
                  <a:pt x="237906" y="271898"/>
                  <a:pt x="237906" y="270095"/>
                </a:cubicBezTo>
                <a:cubicBezTo>
                  <a:pt x="237906" y="252786"/>
                  <a:pt x="231071" y="236198"/>
                  <a:pt x="218841" y="223937"/>
                </a:cubicBezTo>
                <a:cubicBezTo>
                  <a:pt x="206610" y="211677"/>
                  <a:pt x="190423" y="204464"/>
                  <a:pt x="172797" y="204464"/>
                </a:cubicBezTo>
                <a:cubicBezTo>
                  <a:pt x="171718" y="204464"/>
                  <a:pt x="170639" y="204464"/>
                  <a:pt x="169200" y="204825"/>
                </a:cubicBezTo>
                <a:cubicBezTo>
                  <a:pt x="168840" y="204825"/>
                  <a:pt x="168481" y="204825"/>
                  <a:pt x="168121" y="204825"/>
                </a:cubicBezTo>
                <a:cubicBezTo>
                  <a:pt x="152293" y="205907"/>
                  <a:pt x="137905" y="212758"/>
                  <a:pt x="126753" y="223937"/>
                </a:cubicBezTo>
                <a:cubicBezTo>
                  <a:pt x="114523" y="236198"/>
                  <a:pt x="107688" y="252786"/>
                  <a:pt x="107688" y="270095"/>
                </a:cubicBezTo>
                <a:cubicBezTo>
                  <a:pt x="107688" y="271898"/>
                  <a:pt x="107688" y="274062"/>
                  <a:pt x="107688" y="275865"/>
                </a:cubicBezTo>
                <a:lnTo>
                  <a:pt x="87862" y="275865"/>
                </a:lnTo>
                <a:lnTo>
                  <a:pt x="87860" y="275865"/>
                </a:lnTo>
                <a:lnTo>
                  <a:pt x="13378" y="275865"/>
                </a:lnTo>
                <a:cubicBezTo>
                  <a:pt x="5785" y="275865"/>
                  <a:pt x="0" y="269748"/>
                  <a:pt x="0" y="262192"/>
                </a:cubicBezTo>
                <a:cubicBezTo>
                  <a:pt x="0" y="254995"/>
                  <a:pt x="5785" y="249238"/>
                  <a:pt x="13378" y="249238"/>
                </a:cubicBezTo>
                <a:lnTo>
                  <a:pt x="20637" y="249238"/>
                </a:lnTo>
                <a:lnTo>
                  <a:pt x="20637" y="196531"/>
                </a:lnTo>
                <a:cubicBezTo>
                  <a:pt x="20637" y="179943"/>
                  <a:pt x="28910" y="168404"/>
                  <a:pt x="41500" y="159389"/>
                </a:cubicBezTo>
                <a:cubicBezTo>
                  <a:pt x="42580" y="158667"/>
                  <a:pt x="44018" y="157946"/>
                  <a:pt x="45457" y="157225"/>
                </a:cubicBezTo>
                <a:cubicBezTo>
                  <a:pt x="62724" y="146767"/>
                  <a:pt x="86465" y="140998"/>
                  <a:pt x="109127" y="135949"/>
                </a:cubicBezTo>
                <a:lnTo>
                  <a:pt x="144621" y="125045"/>
                </a:lnTo>
                <a:lnTo>
                  <a:pt x="133312" y="125045"/>
                </a:lnTo>
                <a:cubicBezTo>
                  <a:pt x="131517" y="125045"/>
                  <a:pt x="129721" y="123574"/>
                  <a:pt x="129362" y="122103"/>
                </a:cubicBezTo>
                <a:lnTo>
                  <a:pt x="126848" y="110700"/>
                </a:lnTo>
                <a:cubicBezTo>
                  <a:pt x="125412" y="103343"/>
                  <a:pt x="129721" y="95250"/>
                  <a:pt x="136544" y="97457"/>
                </a:cubicBezTo>
                <a:lnTo>
                  <a:pt x="146598" y="101504"/>
                </a:lnTo>
                <a:cubicBezTo>
                  <a:pt x="148034" y="101871"/>
                  <a:pt x="149830" y="102975"/>
                  <a:pt x="150189" y="104446"/>
                </a:cubicBezTo>
                <a:lnTo>
                  <a:pt x="154651" y="121325"/>
                </a:lnTo>
                <a:lnTo>
                  <a:pt x="156610" y="119361"/>
                </a:lnTo>
                <a:cubicBezTo>
                  <a:pt x="160207" y="114673"/>
                  <a:pt x="164164" y="109985"/>
                  <a:pt x="168121" y="105298"/>
                </a:cubicBezTo>
                <a:lnTo>
                  <a:pt x="169200" y="103494"/>
                </a:lnTo>
                <a:cubicBezTo>
                  <a:pt x="194380" y="75006"/>
                  <a:pt x="224956" y="50845"/>
                  <a:pt x="259129" y="33176"/>
                </a:cubicBezTo>
                <a:cubicBezTo>
                  <a:pt x="262726" y="31373"/>
                  <a:pt x="266683" y="29570"/>
                  <a:pt x="270280" y="27766"/>
                </a:cubicBezTo>
                <a:cubicBezTo>
                  <a:pt x="308050" y="10097"/>
                  <a:pt x="349778" y="0"/>
                  <a:pt x="391864" y="0"/>
                </a:cubicBezTo>
                <a:close/>
              </a:path>
            </a:pathLst>
          </a:custGeom>
          <a:solidFill>
            <a:schemeClr val="bg1"/>
          </a:solidFill>
          <a:ln>
            <a:noFill/>
          </a:ln>
          <a:effectLst/>
        </p:spPr>
        <p:txBody>
          <a:bodyPr anchor="ctr"/>
          <a:lstStyle/>
          <a:p>
            <a:endParaRPr lang="en-GB" sz="1600" dirty="0">
              <a:latin typeface="+mj-lt"/>
            </a:endParaRPr>
          </a:p>
        </p:txBody>
      </p:sp>
      <p:sp>
        <p:nvSpPr>
          <p:cNvPr id="31" name="Freeform 242">
            <a:extLst>
              <a:ext uri="{FF2B5EF4-FFF2-40B4-BE49-F238E27FC236}">
                <a16:creationId xmlns:a16="http://schemas.microsoft.com/office/drawing/2014/main" xmlns="" id="{04D8BD78-F76A-544D-80CA-CB06C983A478}"/>
              </a:ext>
            </a:extLst>
          </p:cNvPr>
          <p:cNvSpPr>
            <a:spLocks noChangeArrowheads="1"/>
          </p:cNvSpPr>
          <p:nvPr/>
        </p:nvSpPr>
        <p:spPr bwMode="auto">
          <a:xfrm>
            <a:off x="8505839" y="2606516"/>
            <a:ext cx="490587" cy="468090"/>
          </a:xfrm>
          <a:custGeom>
            <a:avLst/>
            <a:gdLst/>
            <a:ahLst/>
            <a:cxnLst/>
            <a:rect l="0" t="0" r="r" b="b"/>
            <a:pathLst>
              <a:path w="899393" h="858478">
                <a:moveTo>
                  <a:pt x="899393" y="592739"/>
                </a:moveTo>
                <a:lnTo>
                  <a:pt x="899393" y="792494"/>
                </a:lnTo>
                <a:cubicBezTo>
                  <a:pt x="899393" y="793936"/>
                  <a:pt x="898313" y="795739"/>
                  <a:pt x="896513" y="796099"/>
                </a:cubicBezTo>
                <a:lnTo>
                  <a:pt x="802911" y="826748"/>
                </a:lnTo>
                <a:lnTo>
                  <a:pt x="745310" y="845497"/>
                </a:lnTo>
                <a:lnTo>
                  <a:pt x="706429" y="858117"/>
                </a:lnTo>
                <a:lnTo>
                  <a:pt x="706429" y="655839"/>
                </a:lnTo>
                <a:lnTo>
                  <a:pt x="745310" y="643219"/>
                </a:lnTo>
                <a:lnTo>
                  <a:pt x="785991" y="629878"/>
                </a:lnTo>
                <a:lnTo>
                  <a:pt x="787431" y="677112"/>
                </a:lnTo>
                <a:cubicBezTo>
                  <a:pt x="787431" y="681078"/>
                  <a:pt x="792111" y="682881"/>
                  <a:pt x="795711" y="681799"/>
                </a:cubicBezTo>
                <a:lnTo>
                  <a:pt x="802911" y="679636"/>
                </a:lnTo>
                <a:lnTo>
                  <a:pt x="824872" y="673506"/>
                </a:lnTo>
                <a:cubicBezTo>
                  <a:pt x="827392" y="672425"/>
                  <a:pt x="828832" y="670261"/>
                  <a:pt x="828832" y="667737"/>
                </a:cubicBezTo>
                <a:lnTo>
                  <a:pt x="827752" y="616176"/>
                </a:lnTo>
                <a:lnTo>
                  <a:pt x="897953" y="593100"/>
                </a:lnTo>
                <a:cubicBezTo>
                  <a:pt x="898313" y="593100"/>
                  <a:pt x="899033" y="592739"/>
                  <a:pt x="899393" y="592739"/>
                </a:cubicBezTo>
                <a:close/>
                <a:moveTo>
                  <a:pt x="505185" y="592739"/>
                </a:moveTo>
                <a:cubicBezTo>
                  <a:pt x="505905" y="592739"/>
                  <a:pt x="506625" y="593100"/>
                  <a:pt x="507705" y="593460"/>
                </a:cubicBezTo>
                <a:lnTo>
                  <a:pt x="664668" y="645022"/>
                </a:lnTo>
                <a:lnTo>
                  <a:pt x="698149" y="655839"/>
                </a:lnTo>
                <a:lnTo>
                  <a:pt x="698149" y="855593"/>
                </a:lnTo>
                <a:lnTo>
                  <a:pt x="698149" y="857035"/>
                </a:lnTo>
                <a:cubicBezTo>
                  <a:pt x="698149" y="857757"/>
                  <a:pt x="698149" y="858117"/>
                  <a:pt x="698149" y="858478"/>
                </a:cubicBezTo>
                <a:lnTo>
                  <a:pt x="664668" y="847661"/>
                </a:lnTo>
                <a:lnTo>
                  <a:pt x="508065" y="796099"/>
                </a:lnTo>
                <a:cubicBezTo>
                  <a:pt x="506265" y="795739"/>
                  <a:pt x="505185" y="793936"/>
                  <a:pt x="505185" y="792494"/>
                </a:cubicBezTo>
                <a:lnTo>
                  <a:pt x="505185" y="592739"/>
                </a:lnTo>
                <a:close/>
                <a:moveTo>
                  <a:pt x="595187" y="550913"/>
                </a:moveTo>
                <a:lnTo>
                  <a:pt x="664668" y="577595"/>
                </a:lnTo>
                <a:lnTo>
                  <a:pt x="745310" y="608604"/>
                </a:lnTo>
                <a:lnTo>
                  <a:pt x="783831" y="623387"/>
                </a:lnTo>
                <a:lnTo>
                  <a:pt x="745310" y="636007"/>
                </a:lnTo>
                <a:lnTo>
                  <a:pt x="704269" y="649348"/>
                </a:lnTo>
                <a:cubicBezTo>
                  <a:pt x="703549" y="649709"/>
                  <a:pt x="702109" y="650069"/>
                  <a:pt x="701389" y="649709"/>
                </a:cubicBezTo>
                <a:lnTo>
                  <a:pt x="664668" y="637810"/>
                </a:lnTo>
                <a:lnTo>
                  <a:pt x="508785" y="586610"/>
                </a:lnTo>
                <a:cubicBezTo>
                  <a:pt x="507705" y="586249"/>
                  <a:pt x="505905" y="585528"/>
                  <a:pt x="505545" y="584086"/>
                </a:cubicBezTo>
                <a:cubicBezTo>
                  <a:pt x="504825" y="582643"/>
                  <a:pt x="505905" y="580480"/>
                  <a:pt x="507705" y="579398"/>
                </a:cubicBezTo>
                <a:lnTo>
                  <a:pt x="595187" y="550913"/>
                </a:lnTo>
                <a:close/>
                <a:moveTo>
                  <a:pt x="700309" y="516299"/>
                </a:moveTo>
                <a:cubicBezTo>
                  <a:pt x="701029" y="516299"/>
                  <a:pt x="702109" y="515938"/>
                  <a:pt x="703189" y="516299"/>
                </a:cubicBezTo>
                <a:lnTo>
                  <a:pt x="745310" y="530000"/>
                </a:lnTo>
                <a:lnTo>
                  <a:pt x="802911" y="548750"/>
                </a:lnTo>
                <a:lnTo>
                  <a:pt x="895793" y="579038"/>
                </a:lnTo>
                <a:cubicBezTo>
                  <a:pt x="896873" y="579398"/>
                  <a:pt x="898313" y="580480"/>
                  <a:pt x="899033" y="581562"/>
                </a:cubicBezTo>
                <a:cubicBezTo>
                  <a:pt x="899753" y="583725"/>
                  <a:pt x="899033" y="585528"/>
                  <a:pt x="896873" y="586249"/>
                </a:cubicBezTo>
                <a:lnTo>
                  <a:pt x="825232" y="610046"/>
                </a:lnTo>
                <a:lnTo>
                  <a:pt x="802911" y="601393"/>
                </a:lnTo>
                <a:lnTo>
                  <a:pt x="745310" y="580480"/>
                </a:lnTo>
                <a:lnTo>
                  <a:pt x="664668" y="551274"/>
                </a:lnTo>
                <a:lnTo>
                  <a:pt x="631188" y="539015"/>
                </a:lnTo>
                <a:lnTo>
                  <a:pt x="664668" y="528198"/>
                </a:lnTo>
                <a:lnTo>
                  <a:pt x="700309" y="516299"/>
                </a:lnTo>
                <a:close/>
                <a:moveTo>
                  <a:pt x="188436" y="490749"/>
                </a:moveTo>
                <a:cubicBezTo>
                  <a:pt x="193480" y="489310"/>
                  <a:pt x="199245" y="490030"/>
                  <a:pt x="204289" y="493628"/>
                </a:cubicBezTo>
                <a:lnTo>
                  <a:pt x="203929" y="493628"/>
                </a:lnTo>
                <a:cubicBezTo>
                  <a:pt x="221944" y="506582"/>
                  <a:pt x="241760" y="516657"/>
                  <a:pt x="262657" y="523494"/>
                </a:cubicBezTo>
                <a:cubicBezTo>
                  <a:pt x="282834" y="529971"/>
                  <a:pt x="304091" y="533570"/>
                  <a:pt x="326430" y="533570"/>
                </a:cubicBezTo>
                <a:cubicBezTo>
                  <a:pt x="348408" y="533570"/>
                  <a:pt x="369666" y="529971"/>
                  <a:pt x="389842" y="523494"/>
                </a:cubicBezTo>
                <a:cubicBezTo>
                  <a:pt x="410379" y="517017"/>
                  <a:pt x="429475" y="506942"/>
                  <a:pt x="447130" y="494348"/>
                </a:cubicBezTo>
                <a:cubicBezTo>
                  <a:pt x="451453" y="490749"/>
                  <a:pt x="457578" y="488950"/>
                  <a:pt x="463703" y="490749"/>
                </a:cubicBezTo>
                <a:cubicBezTo>
                  <a:pt x="488204" y="497226"/>
                  <a:pt x="511263" y="505862"/>
                  <a:pt x="531800" y="515938"/>
                </a:cubicBezTo>
                <a:cubicBezTo>
                  <a:pt x="547293" y="523134"/>
                  <a:pt x="561704" y="531411"/>
                  <a:pt x="574315" y="540047"/>
                </a:cubicBezTo>
                <a:lnTo>
                  <a:pt x="529278" y="554800"/>
                </a:lnTo>
                <a:lnTo>
                  <a:pt x="502255" y="563796"/>
                </a:lnTo>
                <a:cubicBezTo>
                  <a:pt x="487123" y="568114"/>
                  <a:pt x="487843" y="572072"/>
                  <a:pt x="487483" y="584666"/>
                </a:cubicBezTo>
                <a:lnTo>
                  <a:pt x="487483" y="793370"/>
                </a:lnTo>
                <a:lnTo>
                  <a:pt x="487483" y="793730"/>
                </a:lnTo>
                <a:lnTo>
                  <a:pt x="487483" y="794089"/>
                </a:lnTo>
                <a:lnTo>
                  <a:pt x="487483" y="794449"/>
                </a:lnTo>
                <a:lnTo>
                  <a:pt x="487483" y="794809"/>
                </a:lnTo>
                <a:cubicBezTo>
                  <a:pt x="488204" y="803445"/>
                  <a:pt x="493968" y="811361"/>
                  <a:pt x="502616" y="814240"/>
                </a:cubicBezTo>
                <a:lnTo>
                  <a:pt x="531439" y="823596"/>
                </a:lnTo>
                <a:cubicBezTo>
                  <a:pt x="511983" y="828274"/>
                  <a:pt x="488924" y="831512"/>
                  <a:pt x="461542" y="834391"/>
                </a:cubicBezTo>
                <a:cubicBezTo>
                  <a:pt x="424431" y="837989"/>
                  <a:pt x="379754" y="839428"/>
                  <a:pt x="326430" y="839428"/>
                </a:cubicBezTo>
                <a:cubicBezTo>
                  <a:pt x="169700" y="839428"/>
                  <a:pt x="89714" y="823596"/>
                  <a:pt x="47559" y="794809"/>
                </a:cubicBezTo>
                <a:cubicBezTo>
                  <a:pt x="1081" y="762784"/>
                  <a:pt x="0" y="719604"/>
                  <a:pt x="0" y="665988"/>
                </a:cubicBezTo>
                <a:cubicBezTo>
                  <a:pt x="0" y="626407"/>
                  <a:pt x="19817" y="590064"/>
                  <a:pt x="53324" y="559478"/>
                </a:cubicBezTo>
                <a:cubicBezTo>
                  <a:pt x="86111" y="529971"/>
                  <a:pt x="132950" y="505862"/>
                  <a:pt x="188436" y="490749"/>
                </a:cubicBezTo>
                <a:close/>
                <a:moveTo>
                  <a:pt x="276313" y="204121"/>
                </a:moveTo>
                <a:cubicBezTo>
                  <a:pt x="262997" y="222102"/>
                  <a:pt x="245723" y="237925"/>
                  <a:pt x="224489" y="250512"/>
                </a:cubicBezTo>
                <a:cubicBezTo>
                  <a:pt x="202536" y="263818"/>
                  <a:pt x="176984" y="273887"/>
                  <a:pt x="148193" y="279641"/>
                </a:cubicBezTo>
                <a:cubicBezTo>
                  <a:pt x="149813" y="305354"/>
                  <a:pt x="155481" y="329808"/>
                  <a:pt x="164478" y="352105"/>
                </a:cubicBezTo>
                <a:lnTo>
                  <a:pt x="197491" y="406294"/>
                </a:lnTo>
                <a:lnTo>
                  <a:pt x="251377" y="409884"/>
                </a:lnTo>
                <a:lnTo>
                  <a:pt x="300541" y="410140"/>
                </a:lnTo>
                <a:lnTo>
                  <a:pt x="313030" y="404813"/>
                </a:lnTo>
                <a:lnTo>
                  <a:pt x="331140" y="404813"/>
                </a:lnTo>
                <a:cubicBezTo>
                  <a:pt x="340728" y="404813"/>
                  <a:pt x="348895" y="413127"/>
                  <a:pt x="348895" y="422888"/>
                </a:cubicBezTo>
                <a:cubicBezTo>
                  <a:pt x="348895" y="433010"/>
                  <a:pt x="340728" y="440963"/>
                  <a:pt x="331140" y="440963"/>
                </a:cubicBezTo>
                <a:lnTo>
                  <a:pt x="313030" y="440963"/>
                </a:lnTo>
                <a:lnTo>
                  <a:pt x="303735" y="437098"/>
                </a:lnTo>
                <a:lnTo>
                  <a:pt x="248199" y="436790"/>
                </a:lnTo>
                <a:lnTo>
                  <a:pt x="231396" y="435567"/>
                </a:lnTo>
                <a:lnTo>
                  <a:pt x="256969" y="455540"/>
                </a:lnTo>
                <a:cubicBezTo>
                  <a:pt x="278113" y="465924"/>
                  <a:pt x="301325" y="471678"/>
                  <a:pt x="325618" y="471678"/>
                </a:cubicBezTo>
                <a:cubicBezTo>
                  <a:pt x="374202" y="471678"/>
                  <a:pt x="418108" y="448662"/>
                  <a:pt x="450138" y="411622"/>
                </a:cubicBezTo>
                <a:cubicBezTo>
                  <a:pt x="482888" y="373862"/>
                  <a:pt x="503042" y="321357"/>
                  <a:pt x="503042" y="263458"/>
                </a:cubicBezTo>
                <a:cubicBezTo>
                  <a:pt x="503042" y="253749"/>
                  <a:pt x="503042" y="244398"/>
                  <a:pt x="503042" y="235408"/>
                </a:cubicBezTo>
                <a:cubicBezTo>
                  <a:pt x="494045" y="237925"/>
                  <a:pt x="485047" y="240083"/>
                  <a:pt x="475330" y="241881"/>
                </a:cubicBezTo>
                <a:cubicBezTo>
                  <a:pt x="458776" y="245118"/>
                  <a:pt x="440781" y="246556"/>
                  <a:pt x="423147" y="246556"/>
                </a:cubicBezTo>
                <a:cubicBezTo>
                  <a:pt x="387878" y="246556"/>
                  <a:pt x="354768" y="240443"/>
                  <a:pt x="325618" y="229654"/>
                </a:cubicBezTo>
                <a:cubicBezTo>
                  <a:pt x="307623" y="222821"/>
                  <a:pt x="291068" y="214190"/>
                  <a:pt x="276313" y="204121"/>
                </a:cubicBezTo>
                <a:close/>
                <a:moveTo>
                  <a:pt x="326412" y="0"/>
                </a:moveTo>
                <a:cubicBezTo>
                  <a:pt x="452344" y="0"/>
                  <a:pt x="520347" y="22647"/>
                  <a:pt x="558127" y="64346"/>
                </a:cubicBezTo>
                <a:cubicBezTo>
                  <a:pt x="577196" y="85555"/>
                  <a:pt x="587811" y="110629"/>
                  <a:pt x="593747" y="139432"/>
                </a:cubicBezTo>
                <a:lnTo>
                  <a:pt x="600054" y="220773"/>
                </a:lnTo>
                <a:lnTo>
                  <a:pt x="621979" y="229671"/>
                </a:lnTo>
                <a:cubicBezTo>
                  <a:pt x="629936" y="237195"/>
                  <a:pt x="634638" y="247228"/>
                  <a:pt x="634638" y="258695"/>
                </a:cubicBezTo>
                <a:lnTo>
                  <a:pt x="634638" y="301693"/>
                </a:lnTo>
                <a:cubicBezTo>
                  <a:pt x="634638" y="312801"/>
                  <a:pt x="629936" y="323192"/>
                  <a:pt x="621979" y="330717"/>
                </a:cubicBezTo>
                <a:cubicBezTo>
                  <a:pt x="614383" y="337883"/>
                  <a:pt x="603531" y="342541"/>
                  <a:pt x="591957" y="342541"/>
                </a:cubicBezTo>
                <a:lnTo>
                  <a:pt x="574233" y="342541"/>
                </a:lnTo>
                <a:cubicBezTo>
                  <a:pt x="567361" y="342541"/>
                  <a:pt x="560850" y="340033"/>
                  <a:pt x="556509" y="335733"/>
                </a:cubicBezTo>
                <a:cubicBezTo>
                  <a:pt x="552169" y="331434"/>
                  <a:pt x="549275" y="325342"/>
                  <a:pt x="549275" y="318534"/>
                </a:cubicBezTo>
                <a:lnTo>
                  <a:pt x="549275" y="241495"/>
                </a:lnTo>
                <a:cubicBezTo>
                  <a:pt x="549275" y="235045"/>
                  <a:pt x="551807" y="229312"/>
                  <a:pt x="556148" y="225012"/>
                </a:cubicBezTo>
                <a:lnTo>
                  <a:pt x="556148" y="224654"/>
                </a:lnTo>
                <a:lnTo>
                  <a:pt x="556509" y="224654"/>
                </a:lnTo>
                <a:lnTo>
                  <a:pt x="562802" y="222110"/>
                </a:lnTo>
                <a:lnTo>
                  <a:pt x="557722" y="150980"/>
                </a:lnTo>
                <a:cubicBezTo>
                  <a:pt x="552999" y="125996"/>
                  <a:pt x="544634" y="104967"/>
                  <a:pt x="529702" y="88431"/>
                </a:cubicBezTo>
                <a:cubicBezTo>
                  <a:pt x="499478" y="55000"/>
                  <a:pt x="439750" y="36666"/>
                  <a:pt x="326412" y="36666"/>
                </a:cubicBezTo>
                <a:cubicBezTo>
                  <a:pt x="213073" y="36666"/>
                  <a:pt x="153345" y="55000"/>
                  <a:pt x="122761" y="88072"/>
                </a:cubicBezTo>
                <a:cubicBezTo>
                  <a:pt x="108009" y="104248"/>
                  <a:pt x="99644" y="125008"/>
                  <a:pt x="94921" y="149677"/>
                </a:cubicBezTo>
                <a:lnTo>
                  <a:pt x="89822" y="222197"/>
                </a:lnTo>
                <a:lnTo>
                  <a:pt x="95923" y="224654"/>
                </a:lnTo>
                <a:lnTo>
                  <a:pt x="96287" y="225012"/>
                </a:lnTo>
                <a:cubicBezTo>
                  <a:pt x="100282" y="229312"/>
                  <a:pt x="102825" y="235045"/>
                  <a:pt x="102825" y="241495"/>
                </a:cubicBezTo>
                <a:lnTo>
                  <a:pt x="102825" y="318534"/>
                </a:lnTo>
                <a:cubicBezTo>
                  <a:pt x="102825" y="325342"/>
                  <a:pt x="100282" y="331434"/>
                  <a:pt x="95923" y="335733"/>
                </a:cubicBezTo>
                <a:lnTo>
                  <a:pt x="95250" y="335991"/>
                </a:lnTo>
                <a:lnTo>
                  <a:pt x="99369" y="363152"/>
                </a:lnTo>
                <a:cubicBezTo>
                  <a:pt x="103591" y="373438"/>
                  <a:pt x="111046" y="382062"/>
                  <a:pt x="124159" y="388710"/>
                </a:cubicBezTo>
                <a:lnTo>
                  <a:pt x="151855" y="398655"/>
                </a:lnTo>
                <a:lnTo>
                  <a:pt x="127950" y="357904"/>
                </a:lnTo>
                <a:cubicBezTo>
                  <a:pt x="117153" y="328819"/>
                  <a:pt x="111125" y="296903"/>
                  <a:pt x="111125" y="263458"/>
                </a:cubicBezTo>
                <a:cubicBezTo>
                  <a:pt x="111125" y="198007"/>
                  <a:pt x="111845" y="145143"/>
                  <a:pt x="139916" y="105945"/>
                </a:cubicBezTo>
                <a:cubicBezTo>
                  <a:pt x="168347" y="66387"/>
                  <a:pt x="221610" y="44450"/>
                  <a:pt x="325618" y="44450"/>
                </a:cubicBezTo>
                <a:cubicBezTo>
                  <a:pt x="428905" y="44450"/>
                  <a:pt x="482168" y="66387"/>
                  <a:pt x="510599" y="105945"/>
                </a:cubicBezTo>
                <a:cubicBezTo>
                  <a:pt x="538670" y="145143"/>
                  <a:pt x="539390" y="198007"/>
                  <a:pt x="539390" y="263458"/>
                </a:cubicBezTo>
                <a:cubicBezTo>
                  <a:pt x="539390" y="330348"/>
                  <a:pt x="515638" y="391123"/>
                  <a:pt x="477490" y="435357"/>
                </a:cubicBezTo>
                <a:cubicBezTo>
                  <a:pt x="438622" y="479949"/>
                  <a:pt x="384999" y="507641"/>
                  <a:pt x="325618" y="507641"/>
                </a:cubicBezTo>
                <a:cubicBezTo>
                  <a:pt x="265876" y="507641"/>
                  <a:pt x="211893" y="479949"/>
                  <a:pt x="173386" y="435357"/>
                </a:cubicBezTo>
                <a:lnTo>
                  <a:pt x="169711" y="429092"/>
                </a:lnTo>
                <a:lnTo>
                  <a:pt x="143381" y="424336"/>
                </a:lnTo>
                <a:cubicBezTo>
                  <a:pt x="130761" y="421052"/>
                  <a:pt x="120297" y="417189"/>
                  <a:pt x="111585" y="412787"/>
                </a:cubicBezTo>
                <a:cubicBezTo>
                  <a:pt x="92184" y="402905"/>
                  <a:pt x="81226" y="390776"/>
                  <a:pt x="75028" y="376582"/>
                </a:cubicBezTo>
                <a:lnTo>
                  <a:pt x="69429" y="342541"/>
                </a:lnTo>
                <a:lnTo>
                  <a:pt x="59962" y="342541"/>
                </a:lnTo>
                <a:cubicBezTo>
                  <a:pt x="48339" y="342541"/>
                  <a:pt x="37805" y="337883"/>
                  <a:pt x="30177" y="330717"/>
                </a:cubicBezTo>
                <a:cubicBezTo>
                  <a:pt x="22185" y="323192"/>
                  <a:pt x="17463" y="312801"/>
                  <a:pt x="17463" y="301693"/>
                </a:cubicBezTo>
                <a:lnTo>
                  <a:pt x="17463" y="258695"/>
                </a:lnTo>
                <a:cubicBezTo>
                  <a:pt x="17463" y="247228"/>
                  <a:pt x="22185" y="237195"/>
                  <a:pt x="30177" y="229671"/>
                </a:cubicBezTo>
                <a:lnTo>
                  <a:pt x="52269" y="220635"/>
                </a:lnTo>
                <a:lnTo>
                  <a:pt x="58941" y="137949"/>
                </a:lnTo>
                <a:cubicBezTo>
                  <a:pt x="65013" y="109371"/>
                  <a:pt x="75807" y="84477"/>
                  <a:pt x="95056" y="63627"/>
                </a:cubicBezTo>
                <a:cubicBezTo>
                  <a:pt x="132836" y="22647"/>
                  <a:pt x="200839" y="0"/>
                  <a:pt x="326412" y="0"/>
                </a:cubicBezTo>
                <a:close/>
              </a:path>
            </a:pathLst>
          </a:custGeom>
          <a:solidFill>
            <a:schemeClr val="bg1"/>
          </a:solidFill>
          <a:ln>
            <a:noFill/>
          </a:ln>
          <a:effectLst/>
        </p:spPr>
        <p:txBody>
          <a:bodyPr anchor="ctr"/>
          <a:lstStyle/>
          <a:p>
            <a:endParaRPr lang="en-GB" sz="1600" dirty="0">
              <a:latin typeface="+mj-lt"/>
            </a:endParaRPr>
          </a:p>
        </p:txBody>
      </p:sp>
      <p:sp>
        <p:nvSpPr>
          <p:cNvPr id="32" name="Freeform 245">
            <a:extLst>
              <a:ext uri="{FF2B5EF4-FFF2-40B4-BE49-F238E27FC236}">
                <a16:creationId xmlns:a16="http://schemas.microsoft.com/office/drawing/2014/main" xmlns="" id="{3AE6ABBE-9C51-DE42-AD95-AF580D4781C8}"/>
              </a:ext>
            </a:extLst>
          </p:cNvPr>
          <p:cNvSpPr>
            <a:spLocks noChangeArrowheads="1"/>
          </p:cNvSpPr>
          <p:nvPr/>
        </p:nvSpPr>
        <p:spPr bwMode="auto">
          <a:xfrm>
            <a:off x="9602482" y="2602190"/>
            <a:ext cx="474147" cy="472416"/>
          </a:xfrm>
          <a:custGeom>
            <a:avLst/>
            <a:gdLst/>
            <a:ahLst/>
            <a:cxnLst/>
            <a:rect l="0" t="0" r="r" b="b"/>
            <a:pathLst>
              <a:path w="870281" h="866415">
                <a:moveTo>
                  <a:pt x="485761" y="588328"/>
                </a:moveTo>
                <a:lnTo>
                  <a:pt x="485402" y="797614"/>
                </a:lnTo>
                <a:cubicBezTo>
                  <a:pt x="485402" y="799055"/>
                  <a:pt x="484324" y="800856"/>
                  <a:pt x="482887" y="801216"/>
                </a:cubicBezTo>
                <a:lnTo>
                  <a:pt x="384783" y="833635"/>
                </a:lnTo>
                <a:lnTo>
                  <a:pt x="324411" y="853087"/>
                </a:lnTo>
                <a:lnTo>
                  <a:pt x="283804" y="866415"/>
                </a:lnTo>
                <a:lnTo>
                  <a:pt x="283804" y="654608"/>
                </a:lnTo>
                <a:lnTo>
                  <a:pt x="324411" y="641280"/>
                </a:lnTo>
                <a:lnTo>
                  <a:pt x="367533" y="627232"/>
                </a:lnTo>
                <a:lnTo>
                  <a:pt x="368612" y="676941"/>
                </a:lnTo>
                <a:cubicBezTo>
                  <a:pt x="368612" y="680904"/>
                  <a:pt x="373643" y="683065"/>
                  <a:pt x="377236" y="681624"/>
                </a:cubicBezTo>
                <a:lnTo>
                  <a:pt x="384783" y="679823"/>
                </a:lnTo>
                <a:lnTo>
                  <a:pt x="407781" y="672979"/>
                </a:lnTo>
                <a:cubicBezTo>
                  <a:pt x="410297" y="671898"/>
                  <a:pt x="411734" y="669377"/>
                  <a:pt x="411734" y="666855"/>
                </a:cubicBezTo>
                <a:lnTo>
                  <a:pt x="410656" y="612823"/>
                </a:lnTo>
                <a:lnTo>
                  <a:pt x="485761" y="588328"/>
                </a:lnTo>
                <a:close/>
                <a:moveTo>
                  <a:pt x="73581" y="588328"/>
                </a:moveTo>
                <a:cubicBezTo>
                  <a:pt x="74299" y="588689"/>
                  <a:pt x="75377" y="589049"/>
                  <a:pt x="75737" y="589049"/>
                </a:cubicBezTo>
                <a:lnTo>
                  <a:pt x="240322" y="643081"/>
                </a:lnTo>
                <a:lnTo>
                  <a:pt x="275179" y="654608"/>
                </a:lnTo>
                <a:lnTo>
                  <a:pt x="275179" y="863533"/>
                </a:lnTo>
                <a:lnTo>
                  <a:pt x="275179" y="865334"/>
                </a:lnTo>
                <a:cubicBezTo>
                  <a:pt x="275179" y="865695"/>
                  <a:pt x="275179" y="866055"/>
                  <a:pt x="275179" y="866415"/>
                </a:cubicBezTo>
                <a:lnTo>
                  <a:pt x="240322" y="854888"/>
                </a:lnTo>
                <a:lnTo>
                  <a:pt x="76455" y="801216"/>
                </a:lnTo>
                <a:cubicBezTo>
                  <a:pt x="74659" y="800856"/>
                  <a:pt x="73581" y="799055"/>
                  <a:pt x="73581" y="797614"/>
                </a:cubicBezTo>
                <a:lnTo>
                  <a:pt x="73581" y="588328"/>
                </a:lnTo>
                <a:close/>
                <a:moveTo>
                  <a:pt x="167372" y="544742"/>
                </a:moveTo>
                <a:lnTo>
                  <a:pt x="240322" y="572839"/>
                </a:lnTo>
                <a:lnTo>
                  <a:pt x="324411" y="605259"/>
                </a:lnTo>
                <a:lnTo>
                  <a:pt x="365018" y="620748"/>
                </a:lnTo>
                <a:lnTo>
                  <a:pt x="324411" y="634076"/>
                </a:lnTo>
                <a:lnTo>
                  <a:pt x="282007" y="647764"/>
                </a:lnTo>
                <a:cubicBezTo>
                  <a:pt x="280929" y="648124"/>
                  <a:pt x="279851" y="648484"/>
                  <a:pt x="278773" y="648484"/>
                </a:cubicBezTo>
                <a:lnTo>
                  <a:pt x="240322" y="635517"/>
                </a:lnTo>
                <a:lnTo>
                  <a:pt x="77174" y="582205"/>
                </a:lnTo>
                <a:cubicBezTo>
                  <a:pt x="76096" y="581844"/>
                  <a:pt x="74659" y="581124"/>
                  <a:pt x="73940" y="579683"/>
                </a:cubicBezTo>
                <a:cubicBezTo>
                  <a:pt x="73221" y="577522"/>
                  <a:pt x="74299" y="575721"/>
                  <a:pt x="76096" y="574640"/>
                </a:cubicBezTo>
                <a:lnTo>
                  <a:pt x="167372" y="544742"/>
                </a:lnTo>
                <a:close/>
                <a:moveTo>
                  <a:pt x="280569" y="508360"/>
                </a:moveTo>
                <a:lnTo>
                  <a:pt x="324411" y="522769"/>
                </a:lnTo>
                <a:lnTo>
                  <a:pt x="384783" y="542581"/>
                </a:lnTo>
                <a:lnTo>
                  <a:pt x="481809" y="574280"/>
                </a:lnTo>
                <a:cubicBezTo>
                  <a:pt x="486480" y="575721"/>
                  <a:pt x="487199" y="580043"/>
                  <a:pt x="483246" y="581844"/>
                </a:cubicBezTo>
                <a:lnTo>
                  <a:pt x="408141" y="606339"/>
                </a:lnTo>
                <a:lnTo>
                  <a:pt x="384783" y="597694"/>
                </a:lnTo>
                <a:lnTo>
                  <a:pt x="324411" y="576081"/>
                </a:lnTo>
                <a:lnTo>
                  <a:pt x="240322" y="545463"/>
                </a:lnTo>
                <a:lnTo>
                  <a:pt x="205105" y="532495"/>
                </a:lnTo>
                <a:lnTo>
                  <a:pt x="240322" y="520968"/>
                </a:lnTo>
                <a:lnTo>
                  <a:pt x="277335" y="508721"/>
                </a:lnTo>
                <a:cubicBezTo>
                  <a:pt x="278413" y="508360"/>
                  <a:pt x="279491" y="508000"/>
                  <a:pt x="280569" y="508360"/>
                </a:cubicBezTo>
                <a:close/>
                <a:moveTo>
                  <a:pt x="730921" y="180817"/>
                </a:moveTo>
                <a:cubicBezTo>
                  <a:pt x="755770" y="180817"/>
                  <a:pt x="774137" y="188380"/>
                  <a:pt x="784581" y="211069"/>
                </a:cubicBezTo>
                <a:cubicBezTo>
                  <a:pt x="793224" y="229436"/>
                  <a:pt x="793944" y="253205"/>
                  <a:pt x="794664" y="273013"/>
                </a:cubicBezTo>
                <a:lnTo>
                  <a:pt x="810871" y="526189"/>
                </a:lnTo>
                <a:lnTo>
                  <a:pt x="869572" y="784767"/>
                </a:lnTo>
                <a:cubicBezTo>
                  <a:pt x="871373" y="797012"/>
                  <a:pt x="869933" y="809617"/>
                  <a:pt x="863090" y="820061"/>
                </a:cubicBezTo>
                <a:cubicBezTo>
                  <a:pt x="856608" y="830865"/>
                  <a:pt x="845804" y="838428"/>
                  <a:pt x="833199" y="841669"/>
                </a:cubicBezTo>
                <a:lnTo>
                  <a:pt x="832839" y="841669"/>
                </a:lnTo>
                <a:cubicBezTo>
                  <a:pt x="820594" y="844190"/>
                  <a:pt x="807629" y="842029"/>
                  <a:pt x="797185" y="835547"/>
                </a:cubicBezTo>
                <a:cubicBezTo>
                  <a:pt x="786381" y="828704"/>
                  <a:pt x="778458" y="817900"/>
                  <a:pt x="775577" y="805655"/>
                </a:cubicBezTo>
                <a:lnTo>
                  <a:pt x="775577" y="805295"/>
                </a:lnTo>
                <a:cubicBezTo>
                  <a:pt x="775577" y="804935"/>
                  <a:pt x="775577" y="804575"/>
                  <a:pt x="775217" y="804215"/>
                </a:cubicBezTo>
                <a:lnTo>
                  <a:pt x="771616" y="789089"/>
                </a:lnTo>
                <a:lnTo>
                  <a:pt x="718316" y="585972"/>
                </a:lnTo>
                <a:lnTo>
                  <a:pt x="625041" y="789449"/>
                </a:lnTo>
                <a:cubicBezTo>
                  <a:pt x="619999" y="799893"/>
                  <a:pt x="610276" y="811418"/>
                  <a:pt x="599112" y="816099"/>
                </a:cubicBezTo>
                <a:cubicBezTo>
                  <a:pt x="587227" y="821141"/>
                  <a:pt x="574262" y="821141"/>
                  <a:pt x="562378" y="816460"/>
                </a:cubicBezTo>
                <a:cubicBezTo>
                  <a:pt x="550493" y="811418"/>
                  <a:pt x="541490" y="802054"/>
                  <a:pt x="536088" y="790530"/>
                </a:cubicBezTo>
                <a:cubicBezTo>
                  <a:pt x="531406" y="778645"/>
                  <a:pt x="531046" y="765680"/>
                  <a:pt x="536088" y="754156"/>
                </a:cubicBezTo>
                <a:lnTo>
                  <a:pt x="536088" y="753436"/>
                </a:lnTo>
                <a:cubicBezTo>
                  <a:pt x="536088" y="753436"/>
                  <a:pt x="536088" y="753075"/>
                  <a:pt x="536448" y="753075"/>
                </a:cubicBezTo>
                <a:lnTo>
                  <a:pt x="666097" y="420669"/>
                </a:lnTo>
                <a:lnTo>
                  <a:pt x="682663" y="310467"/>
                </a:lnTo>
                <a:lnTo>
                  <a:pt x="578584" y="355844"/>
                </a:lnTo>
                <a:lnTo>
                  <a:pt x="572866" y="356524"/>
                </a:lnTo>
                <a:lnTo>
                  <a:pt x="591973" y="364264"/>
                </a:lnTo>
                <a:lnTo>
                  <a:pt x="568939" y="378276"/>
                </a:lnTo>
                <a:lnTo>
                  <a:pt x="456644" y="447257"/>
                </a:lnTo>
                <a:lnTo>
                  <a:pt x="450885" y="450490"/>
                </a:lnTo>
                <a:lnTo>
                  <a:pt x="444407" y="447976"/>
                </a:lnTo>
                <a:lnTo>
                  <a:pt x="350828" y="410611"/>
                </a:lnTo>
                <a:lnTo>
                  <a:pt x="325633" y="400551"/>
                </a:lnTo>
                <a:lnTo>
                  <a:pt x="348668" y="386539"/>
                </a:lnTo>
                <a:lnTo>
                  <a:pt x="460963" y="317918"/>
                </a:lnTo>
                <a:lnTo>
                  <a:pt x="466722" y="314325"/>
                </a:lnTo>
                <a:lnTo>
                  <a:pt x="473200" y="316840"/>
                </a:lnTo>
                <a:lnTo>
                  <a:pt x="523845" y="336984"/>
                </a:lnTo>
                <a:lnTo>
                  <a:pt x="520602" y="309746"/>
                </a:lnTo>
                <a:cubicBezTo>
                  <a:pt x="523844" y="299303"/>
                  <a:pt x="530686" y="290659"/>
                  <a:pt x="539689" y="285617"/>
                </a:cubicBezTo>
                <a:cubicBezTo>
                  <a:pt x="572102" y="267610"/>
                  <a:pt x="670418" y="207107"/>
                  <a:pt x="716876" y="182978"/>
                </a:cubicBezTo>
                <a:cubicBezTo>
                  <a:pt x="721197" y="181538"/>
                  <a:pt x="725879" y="180817"/>
                  <a:pt x="730921" y="180817"/>
                </a:cubicBezTo>
                <a:close/>
                <a:moveTo>
                  <a:pt x="172747" y="165100"/>
                </a:moveTo>
                <a:cubicBezTo>
                  <a:pt x="186420" y="165460"/>
                  <a:pt x="196855" y="170508"/>
                  <a:pt x="206931" y="179521"/>
                </a:cubicBezTo>
                <a:cubicBezTo>
                  <a:pt x="218086" y="189976"/>
                  <a:pt x="227801" y="204037"/>
                  <a:pt x="236437" y="216656"/>
                </a:cubicBezTo>
                <a:cubicBezTo>
                  <a:pt x="247952" y="232519"/>
                  <a:pt x="259466" y="248743"/>
                  <a:pt x="272780" y="263525"/>
                </a:cubicBezTo>
                <a:cubicBezTo>
                  <a:pt x="283575" y="275783"/>
                  <a:pt x="297968" y="289844"/>
                  <a:pt x="313801" y="295251"/>
                </a:cubicBezTo>
                <a:cubicBezTo>
                  <a:pt x="323876" y="298857"/>
                  <a:pt x="332153" y="305707"/>
                  <a:pt x="336830" y="315441"/>
                </a:cubicBezTo>
                <a:cubicBezTo>
                  <a:pt x="341148" y="324455"/>
                  <a:pt x="341148" y="334549"/>
                  <a:pt x="338630" y="344284"/>
                </a:cubicBezTo>
                <a:cubicBezTo>
                  <a:pt x="338270" y="344644"/>
                  <a:pt x="337910" y="345005"/>
                  <a:pt x="337910" y="345365"/>
                </a:cubicBezTo>
                <a:cubicBezTo>
                  <a:pt x="334312" y="354379"/>
                  <a:pt x="327835" y="362310"/>
                  <a:pt x="318479" y="366637"/>
                </a:cubicBezTo>
                <a:cubicBezTo>
                  <a:pt x="309483" y="370963"/>
                  <a:pt x="299048" y="371324"/>
                  <a:pt x="289332" y="368079"/>
                </a:cubicBezTo>
                <a:cubicBezTo>
                  <a:pt x="264144" y="359066"/>
                  <a:pt x="242914" y="342481"/>
                  <a:pt x="224563" y="323733"/>
                </a:cubicBezTo>
                <a:lnTo>
                  <a:pt x="208730" y="309312"/>
                </a:lnTo>
                <a:cubicBezTo>
                  <a:pt x="213768" y="407016"/>
                  <a:pt x="229960" y="423240"/>
                  <a:pt x="266303" y="494625"/>
                </a:cubicBezTo>
                <a:lnTo>
                  <a:pt x="188939" y="521305"/>
                </a:lnTo>
                <a:lnTo>
                  <a:pt x="170228" y="488136"/>
                </a:lnTo>
                <a:lnTo>
                  <a:pt x="162311" y="531039"/>
                </a:lnTo>
                <a:cubicBezTo>
                  <a:pt x="135684" y="540053"/>
                  <a:pt x="109416" y="549426"/>
                  <a:pt x="83148" y="558440"/>
                </a:cubicBezTo>
                <a:cubicBezTo>
                  <a:pt x="106897" y="465422"/>
                  <a:pt x="108337" y="417472"/>
                  <a:pt x="112655" y="308231"/>
                </a:cubicBezTo>
                <a:cubicBezTo>
                  <a:pt x="96462" y="331305"/>
                  <a:pt x="84228" y="351494"/>
                  <a:pt x="71273" y="376732"/>
                </a:cubicBezTo>
                <a:cubicBezTo>
                  <a:pt x="66595" y="385745"/>
                  <a:pt x="58319" y="392595"/>
                  <a:pt x="48604" y="395840"/>
                </a:cubicBezTo>
                <a:cubicBezTo>
                  <a:pt x="28813" y="402329"/>
                  <a:pt x="11181" y="395119"/>
                  <a:pt x="2545" y="375650"/>
                </a:cubicBezTo>
                <a:cubicBezTo>
                  <a:pt x="-9329" y="349692"/>
                  <a:pt x="23416" y="298496"/>
                  <a:pt x="37449" y="277946"/>
                </a:cubicBezTo>
                <a:cubicBezTo>
                  <a:pt x="50043" y="259919"/>
                  <a:pt x="64436" y="242253"/>
                  <a:pt x="78830" y="225669"/>
                </a:cubicBezTo>
                <a:cubicBezTo>
                  <a:pt x="87826" y="215574"/>
                  <a:pt x="98261" y="204037"/>
                  <a:pt x="108696" y="195384"/>
                </a:cubicBezTo>
                <a:cubicBezTo>
                  <a:pt x="125968" y="180603"/>
                  <a:pt x="143960" y="169787"/>
                  <a:pt x="166270" y="165821"/>
                </a:cubicBezTo>
                <a:cubicBezTo>
                  <a:pt x="168788" y="165460"/>
                  <a:pt x="170228" y="165100"/>
                  <a:pt x="172747" y="165100"/>
                </a:cubicBezTo>
                <a:close/>
                <a:moveTo>
                  <a:pt x="744606" y="15875"/>
                </a:moveTo>
                <a:cubicBezTo>
                  <a:pt x="765133" y="15875"/>
                  <a:pt x="784221" y="24158"/>
                  <a:pt x="797906" y="37843"/>
                </a:cubicBezTo>
                <a:cubicBezTo>
                  <a:pt x="811591" y="51168"/>
                  <a:pt x="819874" y="70255"/>
                  <a:pt x="819874" y="91143"/>
                </a:cubicBezTo>
                <a:cubicBezTo>
                  <a:pt x="819874" y="111671"/>
                  <a:pt x="811591" y="130758"/>
                  <a:pt x="797906" y="144444"/>
                </a:cubicBezTo>
                <a:cubicBezTo>
                  <a:pt x="784221" y="157769"/>
                  <a:pt x="765133" y="166412"/>
                  <a:pt x="744606" y="166412"/>
                </a:cubicBezTo>
                <a:cubicBezTo>
                  <a:pt x="723718" y="166412"/>
                  <a:pt x="704991" y="157769"/>
                  <a:pt x="691306" y="144444"/>
                </a:cubicBezTo>
                <a:cubicBezTo>
                  <a:pt x="677621" y="130758"/>
                  <a:pt x="668978" y="111671"/>
                  <a:pt x="668978" y="91143"/>
                </a:cubicBezTo>
                <a:cubicBezTo>
                  <a:pt x="668978" y="70255"/>
                  <a:pt x="677621" y="51168"/>
                  <a:pt x="691306" y="37843"/>
                </a:cubicBezTo>
                <a:cubicBezTo>
                  <a:pt x="704991" y="24158"/>
                  <a:pt x="723718" y="15875"/>
                  <a:pt x="744606" y="15875"/>
                </a:cubicBezTo>
                <a:close/>
                <a:moveTo>
                  <a:pt x="169086" y="0"/>
                </a:moveTo>
                <a:cubicBezTo>
                  <a:pt x="189863" y="0"/>
                  <a:pt x="208490" y="8667"/>
                  <a:pt x="222461" y="22390"/>
                </a:cubicBezTo>
                <a:cubicBezTo>
                  <a:pt x="236074" y="36113"/>
                  <a:pt x="244313" y="55254"/>
                  <a:pt x="244313" y="76200"/>
                </a:cubicBezTo>
                <a:cubicBezTo>
                  <a:pt x="244313" y="97146"/>
                  <a:pt x="236074" y="115925"/>
                  <a:pt x="222461" y="130009"/>
                </a:cubicBezTo>
                <a:cubicBezTo>
                  <a:pt x="208490" y="143732"/>
                  <a:pt x="189863" y="152039"/>
                  <a:pt x="169086" y="152039"/>
                </a:cubicBezTo>
                <a:cubicBezTo>
                  <a:pt x="148309" y="152039"/>
                  <a:pt x="129323" y="143732"/>
                  <a:pt x="116068" y="130009"/>
                </a:cubicBezTo>
                <a:cubicBezTo>
                  <a:pt x="102097" y="115925"/>
                  <a:pt x="93858" y="97146"/>
                  <a:pt x="93858" y="76200"/>
                </a:cubicBezTo>
                <a:cubicBezTo>
                  <a:pt x="93858" y="55254"/>
                  <a:pt x="102097" y="36113"/>
                  <a:pt x="116068" y="22390"/>
                </a:cubicBezTo>
                <a:cubicBezTo>
                  <a:pt x="129323" y="8667"/>
                  <a:pt x="148309" y="0"/>
                  <a:pt x="169086" y="0"/>
                </a:cubicBezTo>
                <a:close/>
              </a:path>
            </a:pathLst>
          </a:custGeom>
          <a:solidFill>
            <a:schemeClr val="bg1"/>
          </a:solidFill>
          <a:ln>
            <a:noFill/>
          </a:ln>
          <a:effectLst/>
        </p:spPr>
        <p:txBody>
          <a:bodyPr anchor="ctr"/>
          <a:lstStyle/>
          <a:p>
            <a:endParaRPr lang="en-GB" sz="1600" dirty="0">
              <a:latin typeface="+mj-lt"/>
            </a:endParaRPr>
          </a:p>
        </p:txBody>
      </p:sp>
      <p:sp>
        <p:nvSpPr>
          <p:cNvPr id="34" name="Left Arrow 33">
            <a:extLst>
              <a:ext uri="{FF2B5EF4-FFF2-40B4-BE49-F238E27FC236}">
                <a16:creationId xmlns:a16="http://schemas.microsoft.com/office/drawing/2014/main" xmlns="" id="{54644947-B337-2041-A69A-3907512B567E}"/>
              </a:ext>
            </a:extLst>
          </p:cNvPr>
          <p:cNvSpPr/>
          <p:nvPr/>
        </p:nvSpPr>
        <p:spPr>
          <a:xfrm>
            <a:off x="4891694" y="5829095"/>
            <a:ext cx="1818259" cy="164510"/>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35" name="Right Arrow 34">
            <a:extLst>
              <a:ext uri="{FF2B5EF4-FFF2-40B4-BE49-F238E27FC236}">
                <a16:creationId xmlns:a16="http://schemas.microsoft.com/office/drawing/2014/main" xmlns="" id="{EE06F482-6565-BD45-97E2-D4AD28CD35B1}"/>
              </a:ext>
            </a:extLst>
          </p:cNvPr>
          <p:cNvSpPr/>
          <p:nvPr/>
        </p:nvSpPr>
        <p:spPr>
          <a:xfrm>
            <a:off x="8587154" y="5829095"/>
            <a:ext cx="1818259" cy="16451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2156065" y="522160"/>
            <a:ext cx="10948798" cy="1146113"/>
          </a:xfrm>
        </p:spPr>
        <p:txBody>
          <a:bodyPr>
            <a:normAutofit lnSpcReduction="10000"/>
          </a:bodyPr>
          <a:lstStyle/>
          <a:p>
            <a:r>
              <a:rPr lang="de-DE" b="1" noProof="0" dirty="0"/>
              <a:t>Identifizierung von Krisenursachen: </a:t>
            </a:r>
          </a:p>
          <a:p>
            <a:r>
              <a:rPr lang="de-DE" b="1" dirty="0"/>
              <a:t>e</a:t>
            </a:r>
            <a:r>
              <a:rPr lang="de-DE" b="1" noProof="0" dirty="0" err="1"/>
              <a:t>ntlang</a:t>
            </a:r>
            <a:r>
              <a:rPr lang="de-DE" b="1" noProof="0" dirty="0"/>
              <a:t> der  Wertschöpfungskette</a:t>
            </a:r>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127554" y="2030386"/>
            <a:ext cx="4489068" cy="5205318"/>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de-DE" sz="2000" b="1" dirty="0">
                <a:solidFill>
                  <a:srgbClr val="245473"/>
                </a:solidFill>
                <a:latin typeface="+mj-lt"/>
                <a:ea typeface="Open Sans Light" panose="020B0306030504020204" pitchFamily="34" charset="0"/>
                <a:cs typeface="Open Sans Light" panose="020B0306030504020204" pitchFamily="34" charset="0"/>
              </a:rPr>
              <a:t>Krisenursachen finden sich in allen Bereichen der Wertschöpfungskette des Unternehmens. </a:t>
            </a:r>
            <a:r>
              <a:rPr lang="de-DE" sz="2000" dirty="0">
                <a:solidFill>
                  <a:srgbClr val="245473"/>
                </a:solidFill>
                <a:latin typeface="+mj-lt"/>
                <a:ea typeface="Open Sans Light" panose="020B0306030504020204" pitchFamily="34" charset="0"/>
                <a:cs typeface="Open Sans Light" panose="020B0306030504020204" pitchFamily="34" charset="0"/>
              </a:rPr>
              <a:t>Die Wertschöpfungskette stellt die Stufen der Produktion als geordnete Abfolge von Tätigkeiten dar. Diese Tätigkeiten schaffen Werte, verbrauchen Ressourcen und sind in Prozessen miteinander verknüpft. Das Konzept geht zurück auf </a:t>
            </a:r>
            <a:r>
              <a:rPr lang="de-DE" sz="2000" b="1" dirty="0">
                <a:solidFill>
                  <a:srgbClr val="0563C1"/>
                </a:solidFill>
                <a:latin typeface="+mj-lt"/>
                <a:ea typeface="Open Sans Light" panose="020B0306030504020204" pitchFamily="34" charset="0"/>
                <a:cs typeface="Open Sans Light" panose="020B0306030504020204" pitchFamily="34" charset="0"/>
                <a:hlinkClick r:id="rId3">
                  <a:extLst>
                    <a:ext uri="{A12FA001-AC4F-418D-AE19-62706E023703}">
                      <ahyp:hlinkClr xmlns:ahyp="http://schemas.microsoft.com/office/drawing/2018/hyperlinkcolor" xmlns="" val="tx"/>
                    </a:ext>
                  </a:extLst>
                </a:hlinkClick>
              </a:rPr>
              <a:t>Michael E. Porter </a:t>
            </a:r>
            <a:r>
              <a:rPr lang="de-DE" sz="2000" dirty="0">
                <a:solidFill>
                  <a:srgbClr val="245473"/>
                </a:solidFill>
                <a:latin typeface="+mj-lt"/>
                <a:hlinkClick r:id="rId3">
                  <a:extLst>
                    <a:ext uri="{A12FA001-AC4F-418D-AE19-62706E023703}">
                      <ahyp:hlinkClr xmlns:ahyp="http://schemas.microsoft.com/office/drawing/2018/hyperlinkcolor" xmlns="" val="tx"/>
                    </a:ext>
                  </a:extLst>
                </a:hlinkClick>
              </a:rPr>
              <a:t>(</a:t>
            </a:r>
            <a:r>
              <a:rPr lang="de-DE" sz="2000" dirty="0" err="1">
                <a:solidFill>
                  <a:srgbClr val="245473"/>
                </a:solidFill>
                <a:latin typeface="+mj-lt"/>
                <a:hlinkClick r:id="rId3">
                  <a:extLst>
                    <a:ext uri="{A12FA001-AC4F-418D-AE19-62706E023703}">
                      <ahyp:hlinkClr xmlns:ahyp="http://schemas.microsoft.com/office/drawing/2018/hyperlinkcolor" xmlns="" val="tx"/>
                    </a:ext>
                  </a:extLst>
                </a:hlinkClick>
              </a:rPr>
              <a:t>Competitive</a:t>
            </a:r>
            <a:r>
              <a:rPr lang="de-DE" sz="2000" dirty="0">
                <a:solidFill>
                  <a:srgbClr val="245473"/>
                </a:solidFill>
                <a:latin typeface="+mj-lt"/>
                <a:hlinkClick r:id="rId3">
                  <a:extLst>
                    <a:ext uri="{A12FA001-AC4F-418D-AE19-62706E023703}">
                      <ahyp:hlinkClr xmlns:ahyp="http://schemas.microsoft.com/office/drawing/2018/hyperlinkcolor" xmlns="" val="tx"/>
                    </a:ext>
                  </a:extLst>
                </a:hlinkClick>
              </a:rPr>
              <a:t> </a:t>
            </a:r>
            <a:r>
              <a:rPr lang="de-DE" sz="2000" dirty="0">
                <a:solidFill>
                  <a:srgbClr val="245473"/>
                </a:solidFill>
                <a:latin typeface="+mj-lt"/>
                <a:ea typeface="Open Sans Light" panose="020B0306030504020204" pitchFamily="34" charset="0"/>
                <a:cs typeface="Open Sans Light" panose="020B0306030504020204" pitchFamily="34" charset="0"/>
                <a:hlinkClick r:id="rId3">
                  <a:extLst>
                    <a:ext uri="{A12FA001-AC4F-418D-AE19-62706E023703}">
                      <ahyp:hlinkClr xmlns:ahyp="http://schemas.microsoft.com/office/drawing/2018/hyperlinkcolor" xmlns="" val="tx"/>
                    </a:ext>
                  </a:extLst>
                </a:hlinkClick>
              </a:rPr>
              <a:t>Advantage, 1985): </a:t>
            </a:r>
            <a:endParaRPr lang="de-DE" sz="2000" dirty="0">
              <a:solidFill>
                <a:srgbClr val="245473"/>
              </a:solidFill>
              <a:latin typeface="+mj-lt"/>
              <a:ea typeface="Open Sans Light" panose="020B0306030504020204" pitchFamily="34" charset="0"/>
              <a:cs typeface="Open Sans Light" panose="020B0306030504020204" pitchFamily="34" charset="0"/>
            </a:endParaRPr>
          </a:p>
          <a:p>
            <a:pPr>
              <a:lnSpc>
                <a:spcPct val="100000"/>
              </a:lnSpc>
            </a:pPr>
            <a:r>
              <a:rPr lang="de-DE" sz="2000" i="1" dirty="0">
                <a:solidFill>
                  <a:srgbClr val="245473"/>
                </a:solidFill>
                <a:latin typeface="+mj-lt"/>
                <a:ea typeface="Open Sans Light" panose="020B0306030504020204" pitchFamily="34" charset="0"/>
                <a:cs typeface="Open Sans Light" panose="020B0306030504020204" pitchFamily="34" charset="0"/>
              </a:rPr>
              <a:t>„J</a:t>
            </a:r>
            <a:r>
              <a:rPr lang="de-DE" sz="1800" i="1" dirty="0">
                <a:solidFill>
                  <a:srgbClr val="245473"/>
                </a:solidFill>
                <a:latin typeface="+mj-lt"/>
                <a:ea typeface="Open Sans Light" panose="020B0306030504020204" pitchFamily="34" charset="0"/>
                <a:cs typeface="Open Sans Light" panose="020B0306030504020204" pitchFamily="34" charset="0"/>
              </a:rPr>
              <a:t>edes Unternehmen ist eine Ansammlung von Tätigkeiten, durch die sein Produkt entworfen, hergestellt, vertrieben, ausgeliefert und unterstützt wird. All diese Tätigkeiten lassen sich in einer Wertschöpfungskette darstellen.“</a:t>
            </a:r>
            <a:endParaRPr lang="de-DE" i="1" dirty="0">
              <a:solidFill>
                <a:srgbClr val="245473"/>
              </a:solidFill>
              <a:latin typeface="+mj-lt"/>
              <a:ea typeface="Open Sans Light" panose="020B0306030504020204" pitchFamily="34" charset="0"/>
              <a:cs typeface="Open Sans Light" panose="020B0306030504020204" pitchFamily="34" charset="0"/>
            </a:endParaRPr>
          </a:p>
          <a:p>
            <a:pPr algn="l">
              <a:lnSpc>
                <a:spcPct val="100000"/>
              </a:lnSpc>
            </a:pPr>
            <a:endParaRPr lang="de-DE" sz="1800" b="1" dirty="0">
              <a:solidFill>
                <a:srgbClr val="EC2179"/>
              </a:solidFill>
              <a:latin typeface="+mj-lt"/>
              <a:ea typeface="Open Sans Light" panose="020B0306030504020204" pitchFamily="34" charset="0"/>
              <a:cs typeface="Open Sans Light" panose="020B0306030504020204" pitchFamily="34" charset="0"/>
            </a:endParaRPr>
          </a:p>
          <a:p>
            <a:pPr algn="l">
              <a:lnSpc>
                <a:spcPts val="1500"/>
              </a:lnSpc>
            </a:pPr>
            <a:endParaRPr lang="de-DE" sz="1400" i="1" dirty="0">
              <a:solidFill>
                <a:schemeClr val="tx1"/>
              </a:solidFill>
              <a:latin typeface="+mj-lt"/>
              <a:ea typeface="Open Sans Light" panose="020B0306030504020204" pitchFamily="34" charset="0"/>
              <a:cs typeface="Open Sans Light" panose="020B0306030504020204" pitchFamily="34" charset="0"/>
            </a:endParaRPr>
          </a:p>
        </p:txBody>
      </p:sp>
      <p:sp>
        <p:nvSpPr>
          <p:cNvPr id="36" name="TextBox 26">
            <a:extLst>
              <a:ext uri="{FF2B5EF4-FFF2-40B4-BE49-F238E27FC236}">
                <a16:creationId xmlns:a16="http://schemas.microsoft.com/office/drawing/2014/main" xmlns="" id="{75048EF1-5496-4623-B99A-132515C22AD8}"/>
              </a:ext>
            </a:extLst>
          </p:cNvPr>
          <p:cNvSpPr txBox="1"/>
          <p:nvPr/>
        </p:nvSpPr>
        <p:spPr>
          <a:xfrm rot="16200000">
            <a:off x="3802404" y="2905331"/>
            <a:ext cx="1864934" cy="338554"/>
          </a:xfrm>
          <a:prstGeom prst="rect">
            <a:avLst/>
          </a:prstGeom>
          <a:noFill/>
        </p:spPr>
        <p:txBody>
          <a:bodyPr wrap="none" rtlCol="0" anchor="ctr">
            <a:spAutoFit/>
          </a:bodyPr>
          <a:lstStyle/>
          <a:p>
            <a:pPr algn="ctr"/>
            <a:r>
              <a:rPr lang="en-GB" sz="1600" b="1" dirty="0">
                <a:solidFill>
                  <a:schemeClr val="tx2"/>
                </a:solidFill>
                <a:latin typeface="+mj-lt"/>
                <a:cs typeface="Poppins" pitchFamily="2" charset="77"/>
              </a:rPr>
              <a:t>HAUPTAKTIVITÄTEN</a:t>
            </a:r>
          </a:p>
        </p:txBody>
      </p:sp>
      <p:sp>
        <p:nvSpPr>
          <p:cNvPr id="38" name="TextBox 25">
            <a:extLst>
              <a:ext uri="{FF2B5EF4-FFF2-40B4-BE49-F238E27FC236}">
                <a16:creationId xmlns:a16="http://schemas.microsoft.com/office/drawing/2014/main" xmlns="" id="{B0E4ADC8-825F-4326-A321-BE0BA3C36BEE}"/>
              </a:ext>
            </a:extLst>
          </p:cNvPr>
          <p:cNvSpPr txBox="1"/>
          <p:nvPr/>
        </p:nvSpPr>
        <p:spPr>
          <a:xfrm>
            <a:off x="6695903" y="5745563"/>
            <a:ext cx="1883081" cy="338554"/>
          </a:xfrm>
          <a:prstGeom prst="rect">
            <a:avLst/>
          </a:prstGeom>
          <a:noFill/>
        </p:spPr>
        <p:txBody>
          <a:bodyPr wrap="none" rtlCol="0" anchor="ctr">
            <a:spAutoFit/>
          </a:bodyPr>
          <a:lstStyle/>
          <a:p>
            <a:pPr algn="ctr"/>
            <a:r>
              <a:rPr lang="en-GB" sz="1600" b="1" dirty="0">
                <a:solidFill>
                  <a:schemeClr val="tx2"/>
                </a:solidFill>
                <a:latin typeface="+mj-lt"/>
                <a:cs typeface="Poppins" pitchFamily="2" charset="77"/>
              </a:rPr>
              <a:t>SUPPORT-AKTIVITÄTEN</a:t>
            </a:r>
          </a:p>
        </p:txBody>
      </p:sp>
    </p:spTree>
    <p:extLst>
      <p:ext uri="{BB962C8B-B14F-4D97-AF65-F5344CB8AC3E}">
        <p14:creationId xmlns:p14="http://schemas.microsoft.com/office/powerpoint/2010/main" val="636982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FCBB0A1E-1F6C-4133-8276-5DD74A2BEA2B}"/>
              </a:ext>
            </a:extLst>
          </p:cNvPr>
          <p:cNvSpPr>
            <a:spLocks noGrp="1"/>
          </p:cNvSpPr>
          <p:nvPr>
            <p:ph type="body" sz="quarter" idx="13"/>
          </p:nvPr>
        </p:nvSpPr>
        <p:spPr>
          <a:xfrm>
            <a:off x="1583707" y="873303"/>
            <a:ext cx="10382528" cy="697353"/>
          </a:xfrm>
        </p:spPr>
        <p:txBody>
          <a:bodyPr/>
          <a:lstStyle/>
          <a:p>
            <a:r>
              <a:rPr lang="de-DE" noProof="0" dirty="0"/>
              <a:t>ÜBERSICHT </a:t>
            </a:r>
          </a:p>
        </p:txBody>
      </p:sp>
      <p:sp>
        <p:nvSpPr>
          <p:cNvPr id="3" name="Text Placeholder 2">
            <a:extLst>
              <a:ext uri="{FF2B5EF4-FFF2-40B4-BE49-F238E27FC236}">
                <a16:creationId xmlns:a16="http://schemas.microsoft.com/office/drawing/2014/main" xmlns="" id="{EB724A85-9ADB-4DA9-B6A5-F8F698544447}"/>
              </a:ext>
            </a:extLst>
          </p:cNvPr>
          <p:cNvSpPr>
            <a:spLocks noGrp="1"/>
          </p:cNvSpPr>
          <p:nvPr>
            <p:ph type="body" sz="quarter" idx="14"/>
          </p:nvPr>
        </p:nvSpPr>
        <p:spPr>
          <a:xfrm>
            <a:off x="4147457" y="2000488"/>
            <a:ext cx="7728857" cy="3975101"/>
          </a:xfrm>
        </p:spPr>
        <p:txBody>
          <a:bodyPr/>
          <a:lstStyle/>
          <a:p>
            <a:r>
              <a:rPr lang="de-DE" sz="2400" noProof="0" dirty="0">
                <a:latin typeface="+mj-lt"/>
              </a:rPr>
              <a:t>Es lässt sich nicht leugnen, dass es auf die Größe ankommt. Kleine und mittlere Unternehmen (KMU) sind statistisch gesehen stärker von Unternehmenskrisen bedroht als große Unternehmen. Wir sehen uns aufschlussreiche Statistiken aus ganz Europa an.</a:t>
            </a:r>
          </a:p>
          <a:p>
            <a:r>
              <a:rPr lang="de-DE" sz="2400" b="1" noProof="0" dirty="0">
                <a:latin typeface="+mj-lt"/>
                <a:ea typeface="Open Sans Light" panose="020B0306030504020204" pitchFamily="34" charset="0"/>
                <a:cs typeface="Open Sans Light" panose="020B0306030504020204" pitchFamily="34" charset="0"/>
              </a:rPr>
              <a:t>In </a:t>
            </a:r>
            <a:r>
              <a:rPr lang="de-DE" b="1" noProof="0" dirty="0">
                <a:latin typeface="+mj-lt"/>
                <a:ea typeface="Open Sans Light" panose="020B0306030504020204" pitchFamily="34" charset="0"/>
                <a:cs typeface="Open Sans Light" panose="020B0306030504020204" pitchFamily="34" charset="0"/>
              </a:rPr>
              <a:t>unserem SMART UP Programm </a:t>
            </a:r>
            <a:r>
              <a:rPr lang="de-DE" sz="2400" b="1" noProof="0" dirty="0">
                <a:latin typeface="+mj-lt"/>
                <a:ea typeface="Open Sans Light" panose="020B0306030504020204" pitchFamily="34" charset="0"/>
                <a:cs typeface="Open Sans Light" panose="020B0306030504020204" pitchFamily="34" charset="0"/>
              </a:rPr>
              <a:t>lernen Sie, dass Krisen selten (nie) über Nacht kommen und es oft trügerische Phasen der Entspannung gibt, die dem Management vorgaukeln, dass die Krise überwunden ist, obwohl sie es nicht ist! Je weiter die Krise fortgeschritten ist, desto schwieriger und teurer ist es, sie zu lösen.</a:t>
            </a:r>
          </a:p>
          <a:p>
            <a:r>
              <a:rPr lang="de-DE" b="1" i="0" noProof="0" dirty="0">
                <a:solidFill>
                  <a:srgbClr val="E64D92"/>
                </a:solidFill>
                <a:effectLst/>
                <a:latin typeface="+mj-lt"/>
              </a:rPr>
              <a:t>"In einer Krise den Kopf zu verlieren, ist ein guter Weg, die Krise zu werden." C.J. </a:t>
            </a:r>
            <a:r>
              <a:rPr lang="de-DE" b="1" i="0" noProof="0" dirty="0" err="1">
                <a:solidFill>
                  <a:srgbClr val="E64D92"/>
                </a:solidFill>
                <a:effectLst/>
                <a:latin typeface="+mj-lt"/>
              </a:rPr>
              <a:t>Redwin</a:t>
            </a:r>
            <a:endParaRPr lang="de-DE" b="1" i="0" noProof="0" dirty="0">
              <a:solidFill>
                <a:srgbClr val="E64D92"/>
              </a:solidFill>
              <a:effectLst/>
              <a:latin typeface="+mj-lt"/>
            </a:endParaRPr>
          </a:p>
          <a:p>
            <a:pPr algn="l"/>
            <a:endParaRPr lang="de-DE" b="0" i="0" noProof="0" dirty="0">
              <a:solidFill>
                <a:srgbClr val="164352"/>
              </a:solidFill>
              <a:effectLst/>
              <a:latin typeface="Untitledsansweb"/>
            </a:endParaRPr>
          </a:p>
          <a:p>
            <a:endParaRPr lang="de-DE" sz="2400" noProof="0" dirty="0">
              <a:solidFill>
                <a:schemeClr val="tx1"/>
              </a:solidFill>
            </a:endParaRPr>
          </a:p>
          <a:p>
            <a:endParaRPr lang="de-DE" noProof="0" dirty="0"/>
          </a:p>
        </p:txBody>
      </p:sp>
      <p:pic>
        <p:nvPicPr>
          <p:cNvPr id="5" name="Picture 4" descr="A white t-shirt with a graphic design on it&#10;&#10;Description automatically generated with medium confidence">
            <a:extLst>
              <a:ext uri="{FF2B5EF4-FFF2-40B4-BE49-F238E27FC236}">
                <a16:creationId xmlns:a16="http://schemas.microsoft.com/office/drawing/2014/main" xmlns="" id="{0D3CAAB7-94F2-444E-A92E-9E37426EEB9A}"/>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xmlns="" r:id="rId3"/>
              </a:ext>
            </a:extLst>
          </a:blip>
          <a:stretch>
            <a:fillRect/>
          </a:stretch>
        </p:blipFill>
        <p:spPr>
          <a:xfrm>
            <a:off x="-103414" y="2175366"/>
            <a:ext cx="4250871" cy="3859061"/>
          </a:xfrm>
          <a:prstGeom prst="rect">
            <a:avLst/>
          </a:prstGeom>
        </p:spPr>
      </p:pic>
    </p:spTree>
    <p:extLst>
      <p:ext uri="{BB962C8B-B14F-4D97-AF65-F5344CB8AC3E}">
        <p14:creationId xmlns:p14="http://schemas.microsoft.com/office/powerpoint/2010/main" val="1294426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668B5DD8-D293-3C49-9045-546E836A25BC}"/>
              </a:ext>
            </a:extLst>
          </p:cNvPr>
          <p:cNvSpPr/>
          <p:nvPr/>
        </p:nvSpPr>
        <p:spPr>
          <a:xfrm>
            <a:off x="4879810" y="3959232"/>
            <a:ext cx="5515268" cy="427132"/>
          </a:xfrm>
          <a:prstGeom prst="rect">
            <a:avLst/>
          </a:prstGeom>
          <a:solidFill>
            <a:srgbClr val="E53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6" name="Rectangle 5">
            <a:extLst>
              <a:ext uri="{FF2B5EF4-FFF2-40B4-BE49-F238E27FC236}">
                <a16:creationId xmlns:a16="http://schemas.microsoft.com/office/drawing/2014/main" xmlns="" id="{C2A1629A-B9C8-F345-9A05-CCA00FE9520A}"/>
              </a:ext>
            </a:extLst>
          </p:cNvPr>
          <p:cNvSpPr/>
          <p:nvPr/>
        </p:nvSpPr>
        <p:spPr>
          <a:xfrm>
            <a:off x="4879810" y="5284664"/>
            <a:ext cx="5515268" cy="427132"/>
          </a:xfrm>
          <a:prstGeom prst="rect">
            <a:avLst/>
          </a:prstGeom>
          <a:solidFill>
            <a:schemeClr val="accent2">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7" name="Rectangle 6">
            <a:extLst>
              <a:ext uri="{FF2B5EF4-FFF2-40B4-BE49-F238E27FC236}">
                <a16:creationId xmlns:a16="http://schemas.microsoft.com/office/drawing/2014/main" xmlns="" id="{CFA03B77-B87E-0547-863D-083B13CE3462}"/>
              </a:ext>
            </a:extLst>
          </p:cNvPr>
          <p:cNvSpPr/>
          <p:nvPr/>
        </p:nvSpPr>
        <p:spPr>
          <a:xfrm>
            <a:off x="4879810" y="4842853"/>
            <a:ext cx="5515268" cy="427132"/>
          </a:xfrm>
          <a:prstGeom prst="rect">
            <a:avLst/>
          </a:prstGeom>
          <a:solidFill>
            <a:schemeClr val="accent2">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8" name="Rectangle 7">
            <a:extLst>
              <a:ext uri="{FF2B5EF4-FFF2-40B4-BE49-F238E27FC236}">
                <a16:creationId xmlns:a16="http://schemas.microsoft.com/office/drawing/2014/main" xmlns="" id="{47963D86-0F95-4B49-AE36-19E9813C2B0A}"/>
              </a:ext>
            </a:extLst>
          </p:cNvPr>
          <p:cNvSpPr/>
          <p:nvPr/>
        </p:nvSpPr>
        <p:spPr>
          <a:xfrm>
            <a:off x="4879810" y="4401042"/>
            <a:ext cx="5515268" cy="427132"/>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9" name="Triangle 8">
            <a:extLst>
              <a:ext uri="{FF2B5EF4-FFF2-40B4-BE49-F238E27FC236}">
                <a16:creationId xmlns:a16="http://schemas.microsoft.com/office/drawing/2014/main" xmlns="" id="{95A9E03E-60D2-B549-B39B-5FFDC0FD8559}"/>
              </a:ext>
            </a:extLst>
          </p:cNvPr>
          <p:cNvSpPr/>
          <p:nvPr/>
        </p:nvSpPr>
        <p:spPr>
          <a:xfrm rot="5400000">
            <a:off x="9378287" y="3236661"/>
            <a:ext cx="3506293" cy="1443985"/>
          </a:xfrm>
          <a:prstGeom prst="triangle">
            <a:avLst/>
          </a:prstGeom>
          <a:solidFill>
            <a:srgbClr val="E53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solidFill>
                <a:schemeClr val="tx1"/>
              </a:solidFill>
              <a:latin typeface="+mj-lt"/>
            </a:endParaRPr>
          </a:p>
        </p:txBody>
      </p:sp>
      <p:sp>
        <p:nvSpPr>
          <p:cNvPr id="10" name="Rectangle 9">
            <a:extLst>
              <a:ext uri="{FF2B5EF4-FFF2-40B4-BE49-F238E27FC236}">
                <a16:creationId xmlns:a16="http://schemas.microsoft.com/office/drawing/2014/main" xmlns="" id="{AE0281BD-F195-B248-842C-5A4E5F7F3258}"/>
              </a:ext>
            </a:extLst>
          </p:cNvPr>
          <p:cNvSpPr/>
          <p:nvPr/>
        </p:nvSpPr>
        <p:spPr>
          <a:xfrm>
            <a:off x="4879810" y="2204661"/>
            <a:ext cx="1090706" cy="1739893"/>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1" name="Rectangle 10">
            <a:extLst>
              <a:ext uri="{FF2B5EF4-FFF2-40B4-BE49-F238E27FC236}">
                <a16:creationId xmlns:a16="http://schemas.microsoft.com/office/drawing/2014/main" xmlns="" id="{C5E25236-D0E0-134F-A946-510996F2D828}"/>
              </a:ext>
            </a:extLst>
          </p:cNvPr>
          <p:cNvSpPr/>
          <p:nvPr/>
        </p:nvSpPr>
        <p:spPr>
          <a:xfrm>
            <a:off x="5982967" y="2204661"/>
            <a:ext cx="1090706" cy="1739893"/>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2" name="Rectangle 11">
            <a:extLst>
              <a:ext uri="{FF2B5EF4-FFF2-40B4-BE49-F238E27FC236}">
                <a16:creationId xmlns:a16="http://schemas.microsoft.com/office/drawing/2014/main" xmlns="" id="{600FEF20-8201-E245-8314-A9ABACEAFE64}"/>
              </a:ext>
            </a:extLst>
          </p:cNvPr>
          <p:cNvSpPr/>
          <p:nvPr/>
        </p:nvSpPr>
        <p:spPr>
          <a:xfrm>
            <a:off x="7086125" y="2204661"/>
            <a:ext cx="1090706" cy="1739893"/>
          </a:xfrm>
          <a:prstGeom prst="rect">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3" name="Rectangle 12">
            <a:extLst>
              <a:ext uri="{FF2B5EF4-FFF2-40B4-BE49-F238E27FC236}">
                <a16:creationId xmlns:a16="http://schemas.microsoft.com/office/drawing/2014/main" xmlns="" id="{2C50F139-CD66-D54F-B95F-6FB1CA1C143F}"/>
              </a:ext>
            </a:extLst>
          </p:cNvPr>
          <p:cNvSpPr/>
          <p:nvPr/>
        </p:nvSpPr>
        <p:spPr>
          <a:xfrm>
            <a:off x="8193896" y="2204661"/>
            <a:ext cx="1090706" cy="1739893"/>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4" name="Rectangle 13">
            <a:extLst>
              <a:ext uri="{FF2B5EF4-FFF2-40B4-BE49-F238E27FC236}">
                <a16:creationId xmlns:a16="http://schemas.microsoft.com/office/drawing/2014/main" xmlns="" id="{4F75346C-217C-274E-8381-3EB6CF3A43A0}"/>
              </a:ext>
            </a:extLst>
          </p:cNvPr>
          <p:cNvSpPr/>
          <p:nvPr/>
        </p:nvSpPr>
        <p:spPr>
          <a:xfrm flipH="1">
            <a:off x="9302822" y="2205503"/>
            <a:ext cx="1090706" cy="1739893"/>
          </a:xfrm>
          <a:prstGeom prst="rect">
            <a:avLst/>
          </a:prstGeom>
          <a:solidFill>
            <a:schemeClr val="accent5">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5" name="TextBox 14">
            <a:extLst>
              <a:ext uri="{FF2B5EF4-FFF2-40B4-BE49-F238E27FC236}">
                <a16:creationId xmlns:a16="http://schemas.microsoft.com/office/drawing/2014/main" xmlns="" id="{D7F27CCE-B186-754B-8815-28E29C0D5B71}"/>
              </a:ext>
            </a:extLst>
          </p:cNvPr>
          <p:cNvSpPr txBox="1"/>
          <p:nvPr/>
        </p:nvSpPr>
        <p:spPr>
          <a:xfrm>
            <a:off x="6869960" y="4006942"/>
            <a:ext cx="1534971" cy="338554"/>
          </a:xfrm>
          <a:prstGeom prst="rect">
            <a:avLst/>
          </a:prstGeom>
          <a:noFill/>
        </p:spPr>
        <p:txBody>
          <a:bodyPr wrap="none" rtlCol="0" anchor="ctr">
            <a:spAutoFit/>
          </a:bodyPr>
          <a:lstStyle/>
          <a:p>
            <a:pPr algn="ctr"/>
            <a:r>
              <a:rPr lang="en-GB" sz="1600" b="1" dirty="0">
                <a:solidFill>
                  <a:schemeClr val="bg1"/>
                </a:solidFill>
                <a:latin typeface="+mj-lt"/>
                <a:cs typeface="Poppins" pitchFamily="2" charset="77"/>
              </a:rPr>
              <a:t>INFRASTRUKTUR</a:t>
            </a:r>
          </a:p>
        </p:txBody>
      </p:sp>
      <p:sp>
        <p:nvSpPr>
          <p:cNvPr id="16" name="TextBox 15">
            <a:extLst>
              <a:ext uri="{FF2B5EF4-FFF2-40B4-BE49-F238E27FC236}">
                <a16:creationId xmlns:a16="http://schemas.microsoft.com/office/drawing/2014/main" xmlns="" id="{D1B882DB-0A55-1C4B-91F8-1B7C9D84C8EC}"/>
              </a:ext>
            </a:extLst>
          </p:cNvPr>
          <p:cNvSpPr txBox="1"/>
          <p:nvPr/>
        </p:nvSpPr>
        <p:spPr>
          <a:xfrm>
            <a:off x="6084071" y="4447424"/>
            <a:ext cx="3106749" cy="338554"/>
          </a:xfrm>
          <a:prstGeom prst="rect">
            <a:avLst/>
          </a:prstGeom>
          <a:noFill/>
        </p:spPr>
        <p:txBody>
          <a:bodyPr wrap="none" rtlCol="0" anchor="ctr">
            <a:spAutoFit/>
          </a:bodyPr>
          <a:lstStyle/>
          <a:p>
            <a:pPr algn="ctr"/>
            <a:r>
              <a:rPr lang="en-GB" sz="1600" b="1" dirty="0">
                <a:solidFill>
                  <a:schemeClr val="bg1"/>
                </a:solidFill>
                <a:latin typeface="+mj-lt"/>
                <a:cs typeface="Poppins" pitchFamily="2" charset="77"/>
              </a:rPr>
              <a:t>PERSONALMANAGEMENT</a:t>
            </a:r>
          </a:p>
        </p:txBody>
      </p:sp>
      <p:sp>
        <p:nvSpPr>
          <p:cNvPr id="17" name="TextBox 16">
            <a:extLst>
              <a:ext uri="{FF2B5EF4-FFF2-40B4-BE49-F238E27FC236}">
                <a16:creationId xmlns:a16="http://schemas.microsoft.com/office/drawing/2014/main" xmlns="" id="{B531C930-A55B-4942-88B3-8148C565A229}"/>
              </a:ext>
            </a:extLst>
          </p:cNvPr>
          <p:cNvSpPr txBox="1"/>
          <p:nvPr/>
        </p:nvSpPr>
        <p:spPr>
          <a:xfrm>
            <a:off x="6319103" y="4888472"/>
            <a:ext cx="2636684" cy="338554"/>
          </a:xfrm>
          <a:prstGeom prst="rect">
            <a:avLst/>
          </a:prstGeom>
          <a:noFill/>
        </p:spPr>
        <p:txBody>
          <a:bodyPr wrap="none" rtlCol="0" anchor="ctr">
            <a:spAutoFit/>
          </a:bodyPr>
          <a:lstStyle/>
          <a:p>
            <a:pPr algn="ctr"/>
            <a:r>
              <a:rPr lang="en-GB" sz="1600" b="1" dirty="0">
                <a:solidFill>
                  <a:schemeClr val="bg1"/>
                </a:solidFill>
                <a:latin typeface="+mj-lt"/>
                <a:cs typeface="Poppins" pitchFamily="2" charset="77"/>
              </a:rPr>
              <a:t>TECHNOLOGIEENTWICKLUNG</a:t>
            </a:r>
          </a:p>
        </p:txBody>
      </p:sp>
      <p:sp>
        <p:nvSpPr>
          <p:cNvPr id="18" name="TextBox 17">
            <a:extLst>
              <a:ext uri="{FF2B5EF4-FFF2-40B4-BE49-F238E27FC236}">
                <a16:creationId xmlns:a16="http://schemas.microsoft.com/office/drawing/2014/main" xmlns="" id="{CDAFA206-01A3-3D44-A864-F6FCF1509F0A}"/>
              </a:ext>
            </a:extLst>
          </p:cNvPr>
          <p:cNvSpPr txBox="1"/>
          <p:nvPr/>
        </p:nvSpPr>
        <p:spPr>
          <a:xfrm>
            <a:off x="6894484" y="5329611"/>
            <a:ext cx="1485921" cy="338554"/>
          </a:xfrm>
          <a:prstGeom prst="rect">
            <a:avLst/>
          </a:prstGeom>
          <a:noFill/>
        </p:spPr>
        <p:txBody>
          <a:bodyPr wrap="none" rtlCol="0" anchor="ctr">
            <a:spAutoFit/>
          </a:bodyPr>
          <a:lstStyle/>
          <a:p>
            <a:pPr algn="ctr"/>
            <a:r>
              <a:rPr lang="en-GB" sz="1600" b="1" dirty="0">
                <a:solidFill>
                  <a:schemeClr val="bg1"/>
                </a:solidFill>
                <a:latin typeface="+mj-lt"/>
                <a:cs typeface="Poppins" pitchFamily="2" charset="77"/>
              </a:rPr>
              <a:t>BESCHAFFUNG</a:t>
            </a:r>
          </a:p>
        </p:txBody>
      </p:sp>
      <p:sp>
        <p:nvSpPr>
          <p:cNvPr id="24" name="TextBox 23">
            <a:extLst>
              <a:ext uri="{FF2B5EF4-FFF2-40B4-BE49-F238E27FC236}">
                <a16:creationId xmlns:a16="http://schemas.microsoft.com/office/drawing/2014/main" xmlns="" id="{6364AF97-3672-7945-8A22-5A09BAC01B48}"/>
              </a:ext>
            </a:extLst>
          </p:cNvPr>
          <p:cNvSpPr txBox="1"/>
          <p:nvPr/>
        </p:nvSpPr>
        <p:spPr>
          <a:xfrm>
            <a:off x="10700668" y="3775278"/>
            <a:ext cx="615874" cy="338554"/>
          </a:xfrm>
          <a:prstGeom prst="rect">
            <a:avLst/>
          </a:prstGeom>
          <a:noFill/>
        </p:spPr>
        <p:txBody>
          <a:bodyPr wrap="none" rtlCol="0" anchor="ctr">
            <a:spAutoFit/>
          </a:bodyPr>
          <a:lstStyle/>
          <a:p>
            <a:pPr algn="ctr"/>
            <a:r>
              <a:rPr lang="en-GB" sz="1600" b="1" dirty="0">
                <a:solidFill>
                  <a:schemeClr val="bg1"/>
                </a:solidFill>
                <a:latin typeface="+mj-lt"/>
                <a:cs typeface="Poppins" pitchFamily="2" charset="77"/>
              </a:rPr>
              <a:t>Krise</a:t>
            </a:r>
          </a:p>
        </p:txBody>
      </p:sp>
      <p:sp>
        <p:nvSpPr>
          <p:cNvPr id="26" name="TextBox 25">
            <a:extLst>
              <a:ext uri="{FF2B5EF4-FFF2-40B4-BE49-F238E27FC236}">
                <a16:creationId xmlns:a16="http://schemas.microsoft.com/office/drawing/2014/main" xmlns="" id="{818A64A4-2129-024B-9503-54D4D0FE5350}"/>
              </a:ext>
            </a:extLst>
          </p:cNvPr>
          <p:cNvSpPr txBox="1"/>
          <p:nvPr/>
        </p:nvSpPr>
        <p:spPr>
          <a:xfrm>
            <a:off x="6695903" y="5745563"/>
            <a:ext cx="1883081" cy="338554"/>
          </a:xfrm>
          <a:prstGeom prst="rect">
            <a:avLst/>
          </a:prstGeom>
          <a:noFill/>
        </p:spPr>
        <p:txBody>
          <a:bodyPr wrap="none" rtlCol="0" anchor="ctr">
            <a:spAutoFit/>
          </a:bodyPr>
          <a:lstStyle/>
          <a:p>
            <a:pPr algn="ctr"/>
            <a:r>
              <a:rPr lang="en-GB" sz="1600" b="1" dirty="0">
                <a:solidFill>
                  <a:schemeClr val="tx2"/>
                </a:solidFill>
                <a:latin typeface="+mj-lt"/>
                <a:cs typeface="Poppins" pitchFamily="2" charset="77"/>
              </a:rPr>
              <a:t>SUPPORT-AKTIVITÄTEN</a:t>
            </a:r>
          </a:p>
        </p:txBody>
      </p:sp>
      <p:sp>
        <p:nvSpPr>
          <p:cNvPr id="27" name="TextBox 26">
            <a:extLst>
              <a:ext uri="{FF2B5EF4-FFF2-40B4-BE49-F238E27FC236}">
                <a16:creationId xmlns:a16="http://schemas.microsoft.com/office/drawing/2014/main" xmlns="" id="{1E058791-5586-274C-9B24-3D7DEE2E2352}"/>
              </a:ext>
            </a:extLst>
          </p:cNvPr>
          <p:cNvSpPr txBox="1"/>
          <p:nvPr/>
        </p:nvSpPr>
        <p:spPr>
          <a:xfrm rot="16200000">
            <a:off x="3802404" y="2905331"/>
            <a:ext cx="1864934" cy="338554"/>
          </a:xfrm>
          <a:prstGeom prst="rect">
            <a:avLst/>
          </a:prstGeom>
          <a:noFill/>
        </p:spPr>
        <p:txBody>
          <a:bodyPr wrap="none" rtlCol="0" anchor="ctr">
            <a:spAutoFit/>
          </a:bodyPr>
          <a:lstStyle/>
          <a:p>
            <a:pPr algn="ctr"/>
            <a:r>
              <a:rPr lang="en-GB" sz="1600" b="1" dirty="0">
                <a:solidFill>
                  <a:schemeClr val="tx2"/>
                </a:solidFill>
                <a:latin typeface="+mj-lt"/>
                <a:cs typeface="Poppins" pitchFamily="2" charset="77"/>
              </a:rPr>
              <a:t>HAUPTAKTIVITÄTEN</a:t>
            </a:r>
          </a:p>
        </p:txBody>
      </p:sp>
      <p:sp>
        <p:nvSpPr>
          <p:cNvPr id="19" name="TextBox 18">
            <a:extLst>
              <a:ext uri="{FF2B5EF4-FFF2-40B4-BE49-F238E27FC236}">
                <a16:creationId xmlns:a16="http://schemas.microsoft.com/office/drawing/2014/main" xmlns="" id="{E2CFC325-9881-3C40-AD5C-7F5AD7B4AAD7}"/>
              </a:ext>
            </a:extLst>
          </p:cNvPr>
          <p:cNvSpPr txBox="1"/>
          <p:nvPr/>
        </p:nvSpPr>
        <p:spPr>
          <a:xfrm>
            <a:off x="4913452" y="3194066"/>
            <a:ext cx="1023422" cy="584775"/>
          </a:xfrm>
          <a:prstGeom prst="rect">
            <a:avLst/>
          </a:prstGeom>
          <a:noFill/>
        </p:spPr>
        <p:txBody>
          <a:bodyPr wrap="none" rtlCol="0" anchor="t">
            <a:spAutoFit/>
          </a:bodyPr>
          <a:lstStyle/>
          <a:p>
            <a:pPr algn="ctr"/>
            <a:r>
              <a:rPr lang="en-GB" sz="1600" b="1" dirty="0">
                <a:solidFill>
                  <a:schemeClr val="bg1"/>
                </a:solidFill>
                <a:latin typeface="+mj-lt"/>
                <a:cs typeface="Poppins" pitchFamily="2" charset="77"/>
              </a:rPr>
              <a:t>INBOUND</a:t>
            </a:r>
          </a:p>
          <a:p>
            <a:pPr algn="ctr"/>
            <a:r>
              <a:rPr lang="en-GB" sz="1600" b="1" dirty="0">
                <a:solidFill>
                  <a:schemeClr val="bg1"/>
                </a:solidFill>
                <a:latin typeface="+mj-lt"/>
                <a:cs typeface="Poppins" pitchFamily="2" charset="77"/>
              </a:rPr>
              <a:t>LOGISTIK</a:t>
            </a:r>
          </a:p>
        </p:txBody>
      </p:sp>
      <p:sp>
        <p:nvSpPr>
          <p:cNvPr id="20" name="TextBox 19">
            <a:extLst>
              <a:ext uri="{FF2B5EF4-FFF2-40B4-BE49-F238E27FC236}">
                <a16:creationId xmlns:a16="http://schemas.microsoft.com/office/drawing/2014/main" xmlns="" id="{7DF77E87-A1EF-BC48-900A-4B681067B942}"/>
              </a:ext>
            </a:extLst>
          </p:cNvPr>
          <p:cNvSpPr txBox="1"/>
          <p:nvPr/>
        </p:nvSpPr>
        <p:spPr>
          <a:xfrm>
            <a:off x="5918218" y="3194065"/>
            <a:ext cx="1220207" cy="338554"/>
          </a:xfrm>
          <a:prstGeom prst="rect">
            <a:avLst/>
          </a:prstGeom>
          <a:noFill/>
        </p:spPr>
        <p:txBody>
          <a:bodyPr wrap="none" rtlCol="0" anchor="t">
            <a:spAutoFit/>
          </a:bodyPr>
          <a:lstStyle/>
          <a:p>
            <a:pPr algn="ctr"/>
            <a:r>
              <a:rPr lang="en-GB" sz="1600" b="1" dirty="0">
                <a:solidFill>
                  <a:schemeClr val="bg1"/>
                </a:solidFill>
                <a:latin typeface="+mj-lt"/>
                <a:cs typeface="Poppins" pitchFamily="2" charset="77"/>
              </a:rPr>
              <a:t>OPERATIONS</a:t>
            </a:r>
          </a:p>
        </p:txBody>
      </p:sp>
      <p:sp>
        <p:nvSpPr>
          <p:cNvPr id="21" name="TextBox 20">
            <a:extLst>
              <a:ext uri="{FF2B5EF4-FFF2-40B4-BE49-F238E27FC236}">
                <a16:creationId xmlns:a16="http://schemas.microsoft.com/office/drawing/2014/main" xmlns="" id="{E09D8E71-DE90-AC4D-ACC4-306FE0BDF232}"/>
              </a:ext>
            </a:extLst>
          </p:cNvPr>
          <p:cNvSpPr txBox="1"/>
          <p:nvPr/>
        </p:nvSpPr>
        <p:spPr>
          <a:xfrm>
            <a:off x="7040836" y="3194066"/>
            <a:ext cx="1180131" cy="584775"/>
          </a:xfrm>
          <a:prstGeom prst="rect">
            <a:avLst/>
          </a:prstGeom>
          <a:noFill/>
        </p:spPr>
        <p:txBody>
          <a:bodyPr wrap="none" rtlCol="0" anchor="t">
            <a:spAutoFit/>
          </a:bodyPr>
          <a:lstStyle/>
          <a:p>
            <a:pPr algn="ctr"/>
            <a:r>
              <a:rPr lang="en-GB" sz="1600" b="1" dirty="0">
                <a:solidFill>
                  <a:schemeClr val="bg1"/>
                </a:solidFill>
                <a:latin typeface="+mj-lt"/>
                <a:cs typeface="Poppins" pitchFamily="2" charset="77"/>
              </a:rPr>
              <a:t>OUTBOUND</a:t>
            </a:r>
          </a:p>
          <a:p>
            <a:pPr algn="ctr"/>
            <a:r>
              <a:rPr lang="en-GB" sz="1600" b="1" dirty="0">
                <a:solidFill>
                  <a:schemeClr val="bg1"/>
                </a:solidFill>
                <a:latin typeface="+mj-lt"/>
                <a:cs typeface="Poppins" pitchFamily="2" charset="77"/>
              </a:rPr>
              <a:t>LOGISTIK</a:t>
            </a:r>
          </a:p>
        </p:txBody>
      </p:sp>
      <p:sp>
        <p:nvSpPr>
          <p:cNvPr id="22" name="TextBox 21">
            <a:extLst>
              <a:ext uri="{FF2B5EF4-FFF2-40B4-BE49-F238E27FC236}">
                <a16:creationId xmlns:a16="http://schemas.microsoft.com/office/drawing/2014/main" xmlns="" id="{72260B90-DF48-144D-81C5-F47A515B5211}"/>
              </a:ext>
            </a:extLst>
          </p:cNvPr>
          <p:cNvSpPr txBox="1"/>
          <p:nvPr/>
        </p:nvSpPr>
        <p:spPr>
          <a:xfrm>
            <a:off x="8140118" y="3194066"/>
            <a:ext cx="1196161" cy="584775"/>
          </a:xfrm>
          <a:prstGeom prst="rect">
            <a:avLst/>
          </a:prstGeom>
          <a:noFill/>
        </p:spPr>
        <p:txBody>
          <a:bodyPr wrap="none" rtlCol="0" anchor="t">
            <a:spAutoFit/>
          </a:bodyPr>
          <a:lstStyle/>
          <a:p>
            <a:pPr algn="ctr"/>
            <a:r>
              <a:rPr lang="en-GB" sz="1600" b="1" dirty="0">
                <a:solidFill>
                  <a:schemeClr val="bg1"/>
                </a:solidFill>
                <a:latin typeface="+mj-lt"/>
                <a:cs typeface="Poppins" pitchFamily="2" charset="77"/>
              </a:rPr>
              <a:t>MARKETING</a:t>
            </a:r>
          </a:p>
          <a:p>
            <a:pPr algn="ctr"/>
            <a:r>
              <a:rPr lang="en-GB" sz="1600" b="1" dirty="0">
                <a:solidFill>
                  <a:schemeClr val="bg1"/>
                </a:solidFill>
                <a:latin typeface="+mj-lt"/>
                <a:cs typeface="Poppins" pitchFamily="2" charset="77"/>
              </a:rPr>
              <a:t>&amp; VERTRIEB</a:t>
            </a:r>
          </a:p>
        </p:txBody>
      </p:sp>
      <p:sp>
        <p:nvSpPr>
          <p:cNvPr id="23" name="TextBox 22">
            <a:extLst>
              <a:ext uri="{FF2B5EF4-FFF2-40B4-BE49-F238E27FC236}">
                <a16:creationId xmlns:a16="http://schemas.microsoft.com/office/drawing/2014/main" xmlns="" id="{D4A3768D-BCA4-0549-AEFD-564A198E1D37}"/>
              </a:ext>
            </a:extLst>
          </p:cNvPr>
          <p:cNvSpPr txBox="1"/>
          <p:nvPr/>
        </p:nvSpPr>
        <p:spPr>
          <a:xfrm>
            <a:off x="9418315" y="3194066"/>
            <a:ext cx="859723" cy="338554"/>
          </a:xfrm>
          <a:prstGeom prst="rect">
            <a:avLst/>
          </a:prstGeom>
          <a:noFill/>
        </p:spPr>
        <p:txBody>
          <a:bodyPr wrap="none" rtlCol="0" anchor="t">
            <a:spAutoFit/>
          </a:bodyPr>
          <a:lstStyle/>
          <a:p>
            <a:pPr algn="ctr"/>
            <a:r>
              <a:rPr lang="en-GB" sz="1600" b="1" dirty="0">
                <a:solidFill>
                  <a:schemeClr val="bg1"/>
                </a:solidFill>
                <a:latin typeface="+mj-lt"/>
                <a:cs typeface="Poppins" pitchFamily="2" charset="77"/>
              </a:rPr>
              <a:t>SERVICE</a:t>
            </a:r>
          </a:p>
        </p:txBody>
      </p:sp>
      <p:sp>
        <p:nvSpPr>
          <p:cNvPr id="28" name="Freeform 223">
            <a:extLst>
              <a:ext uri="{FF2B5EF4-FFF2-40B4-BE49-F238E27FC236}">
                <a16:creationId xmlns:a16="http://schemas.microsoft.com/office/drawing/2014/main" xmlns="" id="{B8A9B5B4-3214-4E43-9549-FB18AD575C06}"/>
              </a:ext>
            </a:extLst>
          </p:cNvPr>
          <p:cNvSpPr>
            <a:spLocks noChangeArrowheads="1"/>
          </p:cNvSpPr>
          <p:nvPr/>
        </p:nvSpPr>
        <p:spPr bwMode="auto">
          <a:xfrm>
            <a:off x="6291681" y="2767450"/>
            <a:ext cx="473281" cy="307157"/>
          </a:xfrm>
          <a:custGeom>
            <a:avLst/>
            <a:gdLst/>
            <a:ahLst/>
            <a:cxnLst/>
            <a:rect l="0" t="0" r="r" b="b"/>
            <a:pathLst>
              <a:path w="868002" h="563205">
                <a:moveTo>
                  <a:pt x="750374" y="332304"/>
                </a:moveTo>
                <a:cubicBezTo>
                  <a:pt x="757928" y="332304"/>
                  <a:pt x="764763" y="335554"/>
                  <a:pt x="769799" y="340249"/>
                </a:cubicBezTo>
                <a:cubicBezTo>
                  <a:pt x="774476" y="345305"/>
                  <a:pt x="777713" y="351805"/>
                  <a:pt x="777713" y="359750"/>
                </a:cubicBezTo>
                <a:cubicBezTo>
                  <a:pt x="777713" y="366972"/>
                  <a:pt x="774476" y="373834"/>
                  <a:pt x="769799" y="378889"/>
                </a:cubicBezTo>
                <a:cubicBezTo>
                  <a:pt x="764763" y="383584"/>
                  <a:pt x="757928" y="386834"/>
                  <a:pt x="750374" y="386834"/>
                </a:cubicBezTo>
                <a:cubicBezTo>
                  <a:pt x="743180" y="386834"/>
                  <a:pt x="736345" y="383584"/>
                  <a:pt x="731309" y="378889"/>
                </a:cubicBezTo>
                <a:cubicBezTo>
                  <a:pt x="726273" y="373834"/>
                  <a:pt x="723395" y="366972"/>
                  <a:pt x="723395" y="359750"/>
                </a:cubicBezTo>
                <a:cubicBezTo>
                  <a:pt x="723395" y="351805"/>
                  <a:pt x="726273" y="345305"/>
                  <a:pt x="731309" y="340249"/>
                </a:cubicBezTo>
                <a:cubicBezTo>
                  <a:pt x="736345" y="335554"/>
                  <a:pt x="743180" y="332304"/>
                  <a:pt x="750374" y="332304"/>
                </a:cubicBezTo>
                <a:close/>
                <a:moveTo>
                  <a:pt x="592098" y="332304"/>
                </a:moveTo>
                <a:cubicBezTo>
                  <a:pt x="600012" y="332304"/>
                  <a:pt x="606487" y="335554"/>
                  <a:pt x="611523" y="340249"/>
                </a:cubicBezTo>
                <a:cubicBezTo>
                  <a:pt x="616199" y="345305"/>
                  <a:pt x="619437" y="351805"/>
                  <a:pt x="619437" y="359750"/>
                </a:cubicBezTo>
                <a:cubicBezTo>
                  <a:pt x="619437" y="366972"/>
                  <a:pt x="616199" y="373834"/>
                  <a:pt x="611523" y="378889"/>
                </a:cubicBezTo>
                <a:cubicBezTo>
                  <a:pt x="606487" y="383584"/>
                  <a:pt x="600012" y="386834"/>
                  <a:pt x="592098" y="386834"/>
                </a:cubicBezTo>
                <a:cubicBezTo>
                  <a:pt x="584904" y="386834"/>
                  <a:pt x="577709" y="383584"/>
                  <a:pt x="573033" y="378889"/>
                </a:cubicBezTo>
                <a:cubicBezTo>
                  <a:pt x="567997" y="373834"/>
                  <a:pt x="565119" y="366972"/>
                  <a:pt x="565119" y="359750"/>
                </a:cubicBezTo>
                <a:cubicBezTo>
                  <a:pt x="565119" y="351805"/>
                  <a:pt x="567997" y="345305"/>
                  <a:pt x="573033" y="340249"/>
                </a:cubicBezTo>
                <a:cubicBezTo>
                  <a:pt x="577709" y="335554"/>
                  <a:pt x="584904" y="332304"/>
                  <a:pt x="592098" y="332304"/>
                </a:cubicBezTo>
                <a:close/>
                <a:moveTo>
                  <a:pt x="434181" y="332304"/>
                </a:moveTo>
                <a:cubicBezTo>
                  <a:pt x="441375" y="332304"/>
                  <a:pt x="448210" y="335554"/>
                  <a:pt x="453246" y="340249"/>
                </a:cubicBezTo>
                <a:cubicBezTo>
                  <a:pt x="457922" y="345305"/>
                  <a:pt x="461160" y="351805"/>
                  <a:pt x="461160" y="359750"/>
                </a:cubicBezTo>
                <a:cubicBezTo>
                  <a:pt x="461160" y="366972"/>
                  <a:pt x="457922" y="373834"/>
                  <a:pt x="453246" y="378889"/>
                </a:cubicBezTo>
                <a:cubicBezTo>
                  <a:pt x="448210" y="383584"/>
                  <a:pt x="441375" y="386834"/>
                  <a:pt x="434181" y="386834"/>
                </a:cubicBezTo>
                <a:cubicBezTo>
                  <a:pt x="426627" y="386834"/>
                  <a:pt x="419792" y="383584"/>
                  <a:pt x="415116" y="378889"/>
                </a:cubicBezTo>
                <a:cubicBezTo>
                  <a:pt x="410439" y="373834"/>
                  <a:pt x="407202" y="366972"/>
                  <a:pt x="407202" y="359750"/>
                </a:cubicBezTo>
                <a:cubicBezTo>
                  <a:pt x="407202" y="351805"/>
                  <a:pt x="410439" y="345305"/>
                  <a:pt x="415116" y="340249"/>
                </a:cubicBezTo>
                <a:cubicBezTo>
                  <a:pt x="419792" y="335554"/>
                  <a:pt x="426627" y="332304"/>
                  <a:pt x="434181" y="332304"/>
                </a:cubicBezTo>
                <a:close/>
                <a:moveTo>
                  <a:pt x="276264" y="332304"/>
                </a:moveTo>
                <a:cubicBezTo>
                  <a:pt x="283458" y="332304"/>
                  <a:pt x="290293" y="335554"/>
                  <a:pt x="295329" y="340249"/>
                </a:cubicBezTo>
                <a:cubicBezTo>
                  <a:pt x="300006" y="345305"/>
                  <a:pt x="303243" y="351805"/>
                  <a:pt x="303243" y="359750"/>
                </a:cubicBezTo>
                <a:cubicBezTo>
                  <a:pt x="303243" y="366972"/>
                  <a:pt x="300006" y="373834"/>
                  <a:pt x="295329" y="378889"/>
                </a:cubicBezTo>
                <a:cubicBezTo>
                  <a:pt x="290293" y="383584"/>
                  <a:pt x="283458" y="386834"/>
                  <a:pt x="276264" y="386834"/>
                </a:cubicBezTo>
                <a:cubicBezTo>
                  <a:pt x="268710" y="386834"/>
                  <a:pt x="261875" y="383584"/>
                  <a:pt x="256839" y="378889"/>
                </a:cubicBezTo>
                <a:cubicBezTo>
                  <a:pt x="251803" y="373834"/>
                  <a:pt x="248925" y="366972"/>
                  <a:pt x="248925" y="359750"/>
                </a:cubicBezTo>
                <a:cubicBezTo>
                  <a:pt x="248925" y="351805"/>
                  <a:pt x="251803" y="345305"/>
                  <a:pt x="256839" y="340249"/>
                </a:cubicBezTo>
                <a:cubicBezTo>
                  <a:pt x="261875" y="335554"/>
                  <a:pt x="268710" y="332304"/>
                  <a:pt x="276264" y="332304"/>
                </a:cubicBezTo>
                <a:close/>
                <a:moveTo>
                  <a:pt x="117988" y="332304"/>
                </a:moveTo>
                <a:cubicBezTo>
                  <a:pt x="125182" y="332304"/>
                  <a:pt x="132017" y="335554"/>
                  <a:pt x="137053" y="340249"/>
                </a:cubicBezTo>
                <a:cubicBezTo>
                  <a:pt x="142089" y="345305"/>
                  <a:pt x="144967" y="351805"/>
                  <a:pt x="144967" y="359750"/>
                </a:cubicBezTo>
                <a:cubicBezTo>
                  <a:pt x="144967" y="366972"/>
                  <a:pt x="142089" y="373834"/>
                  <a:pt x="137053" y="378889"/>
                </a:cubicBezTo>
                <a:cubicBezTo>
                  <a:pt x="132017" y="383584"/>
                  <a:pt x="125182" y="386834"/>
                  <a:pt x="117988" y="386834"/>
                </a:cubicBezTo>
                <a:cubicBezTo>
                  <a:pt x="110074" y="386834"/>
                  <a:pt x="103599" y="383584"/>
                  <a:pt x="98563" y="378889"/>
                </a:cubicBezTo>
                <a:cubicBezTo>
                  <a:pt x="93527" y="373834"/>
                  <a:pt x="90649" y="366972"/>
                  <a:pt x="90649" y="359750"/>
                </a:cubicBezTo>
                <a:cubicBezTo>
                  <a:pt x="90649" y="351805"/>
                  <a:pt x="93527" y="345305"/>
                  <a:pt x="98563" y="340249"/>
                </a:cubicBezTo>
                <a:cubicBezTo>
                  <a:pt x="103599" y="335554"/>
                  <a:pt x="110074" y="332304"/>
                  <a:pt x="117988" y="332304"/>
                </a:cubicBezTo>
                <a:close/>
                <a:moveTo>
                  <a:pt x="750374" y="295830"/>
                </a:moveTo>
                <a:cubicBezTo>
                  <a:pt x="733108" y="295830"/>
                  <a:pt x="717280" y="303053"/>
                  <a:pt x="705769" y="314609"/>
                </a:cubicBezTo>
                <a:cubicBezTo>
                  <a:pt x="694258" y="326165"/>
                  <a:pt x="687423" y="342054"/>
                  <a:pt x="687423" y="359750"/>
                </a:cubicBezTo>
                <a:cubicBezTo>
                  <a:pt x="687423" y="377084"/>
                  <a:pt x="694258" y="392973"/>
                  <a:pt x="705769" y="404529"/>
                </a:cubicBezTo>
                <a:cubicBezTo>
                  <a:pt x="717280" y="416085"/>
                  <a:pt x="733108" y="422947"/>
                  <a:pt x="750374" y="422947"/>
                </a:cubicBezTo>
                <a:cubicBezTo>
                  <a:pt x="768001" y="422947"/>
                  <a:pt x="783828" y="416085"/>
                  <a:pt x="795339" y="404529"/>
                </a:cubicBezTo>
                <a:cubicBezTo>
                  <a:pt x="806850" y="392973"/>
                  <a:pt x="813685" y="377084"/>
                  <a:pt x="813685" y="359750"/>
                </a:cubicBezTo>
                <a:cubicBezTo>
                  <a:pt x="813685" y="342054"/>
                  <a:pt x="806850" y="326165"/>
                  <a:pt x="795339" y="314609"/>
                </a:cubicBezTo>
                <a:cubicBezTo>
                  <a:pt x="783828" y="303053"/>
                  <a:pt x="768001" y="295830"/>
                  <a:pt x="750374" y="295830"/>
                </a:cubicBezTo>
                <a:close/>
                <a:moveTo>
                  <a:pt x="592098" y="295830"/>
                </a:moveTo>
                <a:cubicBezTo>
                  <a:pt x="574831" y="295830"/>
                  <a:pt x="559004" y="303053"/>
                  <a:pt x="547493" y="314609"/>
                </a:cubicBezTo>
                <a:cubicBezTo>
                  <a:pt x="535981" y="326165"/>
                  <a:pt x="528787" y="342054"/>
                  <a:pt x="528787" y="359750"/>
                </a:cubicBezTo>
                <a:cubicBezTo>
                  <a:pt x="528787" y="377084"/>
                  <a:pt x="535981" y="392973"/>
                  <a:pt x="547493" y="404529"/>
                </a:cubicBezTo>
                <a:cubicBezTo>
                  <a:pt x="559004" y="416085"/>
                  <a:pt x="574831" y="422947"/>
                  <a:pt x="592098" y="422947"/>
                </a:cubicBezTo>
                <a:cubicBezTo>
                  <a:pt x="609724" y="422947"/>
                  <a:pt x="625552" y="416085"/>
                  <a:pt x="637063" y="404529"/>
                </a:cubicBezTo>
                <a:cubicBezTo>
                  <a:pt x="648214" y="392973"/>
                  <a:pt x="655408" y="377084"/>
                  <a:pt x="655408" y="359750"/>
                </a:cubicBezTo>
                <a:cubicBezTo>
                  <a:pt x="655408" y="342054"/>
                  <a:pt x="648214" y="326165"/>
                  <a:pt x="637063" y="314609"/>
                </a:cubicBezTo>
                <a:cubicBezTo>
                  <a:pt x="625552" y="303053"/>
                  <a:pt x="609724" y="295830"/>
                  <a:pt x="592098" y="295830"/>
                </a:cubicBezTo>
                <a:close/>
                <a:moveTo>
                  <a:pt x="434181" y="295830"/>
                </a:moveTo>
                <a:cubicBezTo>
                  <a:pt x="416914" y="295830"/>
                  <a:pt x="401087" y="303053"/>
                  <a:pt x="389576" y="314609"/>
                </a:cubicBezTo>
                <a:cubicBezTo>
                  <a:pt x="378065" y="326165"/>
                  <a:pt x="370870" y="342054"/>
                  <a:pt x="370870" y="359750"/>
                </a:cubicBezTo>
                <a:cubicBezTo>
                  <a:pt x="370870" y="377084"/>
                  <a:pt x="378065" y="392973"/>
                  <a:pt x="389576" y="404529"/>
                </a:cubicBezTo>
                <a:cubicBezTo>
                  <a:pt x="401087" y="416085"/>
                  <a:pt x="416914" y="422947"/>
                  <a:pt x="434181" y="422947"/>
                </a:cubicBezTo>
                <a:cubicBezTo>
                  <a:pt x="451447" y="422947"/>
                  <a:pt x="467275" y="416085"/>
                  <a:pt x="478786" y="404529"/>
                </a:cubicBezTo>
                <a:cubicBezTo>
                  <a:pt x="490297" y="392973"/>
                  <a:pt x="497491" y="377084"/>
                  <a:pt x="497491" y="359750"/>
                </a:cubicBezTo>
                <a:cubicBezTo>
                  <a:pt x="497491" y="342054"/>
                  <a:pt x="490297" y="326165"/>
                  <a:pt x="478786" y="314609"/>
                </a:cubicBezTo>
                <a:cubicBezTo>
                  <a:pt x="467275" y="303053"/>
                  <a:pt x="451447" y="295830"/>
                  <a:pt x="434181" y="295830"/>
                </a:cubicBezTo>
                <a:close/>
                <a:moveTo>
                  <a:pt x="276264" y="295830"/>
                </a:moveTo>
                <a:cubicBezTo>
                  <a:pt x="258638" y="295830"/>
                  <a:pt x="242810" y="303053"/>
                  <a:pt x="231299" y="314609"/>
                </a:cubicBezTo>
                <a:cubicBezTo>
                  <a:pt x="219788" y="326165"/>
                  <a:pt x="212594" y="342054"/>
                  <a:pt x="212594" y="359750"/>
                </a:cubicBezTo>
                <a:cubicBezTo>
                  <a:pt x="212594" y="377084"/>
                  <a:pt x="219788" y="392973"/>
                  <a:pt x="231299" y="404529"/>
                </a:cubicBezTo>
                <a:cubicBezTo>
                  <a:pt x="242810" y="416085"/>
                  <a:pt x="258638" y="422947"/>
                  <a:pt x="276264" y="422947"/>
                </a:cubicBezTo>
                <a:cubicBezTo>
                  <a:pt x="293531" y="422947"/>
                  <a:pt x="309358" y="416085"/>
                  <a:pt x="320869" y="404529"/>
                </a:cubicBezTo>
                <a:cubicBezTo>
                  <a:pt x="332380" y="392973"/>
                  <a:pt x="339215" y="377084"/>
                  <a:pt x="339215" y="359750"/>
                </a:cubicBezTo>
                <a:cubicBezTo>
                  <a:pt x="339215" y="342054"/>
                  <a:pt x="332380" y="326165"/>
                  <a:pt x="320869" y="314609"/>
                </a:cubicBezTo>
                <a:cubicBezTo>
                  <a:pt x="309358" y="303053"/>
                  <a:pt x="293531" y="295830"/>
                  <a:pt x="276264" y="295830"/>
                </a:cubicBezTo>
                <a:close/>
                <a:moveTo>
                  <a:pt x="117988" y="295830"/>
                </a:moveTo>
                <a:cubicBezTo>
                  <a:pt x="100361" y="295830"/>
                  <a:pt x="84534" y="303053"/>
                  <a:pt x="73023" y="314609"/>
                </a:cubicBezTo>
                <a:cubicBezTo>
                  <a:pt x="61512" y="326165"/>
                  <a:pt x="54317" y="342054"/>
                  <a:pt x="54317" y="359750"/>
                </a:cubicBezTo>
                <a:cubicBezTo>
                  <a:pt x="54317" y="377084"/>
                  <a:pt x="61512" y="392973"/>
                  <a:pt x="73023" y="404529"/>
                </a:cubicBezTo>
                <a:cubicBezTo>
                  <a:pt x="84534" y="416085"/>
                  <a:pt x="100361" y="422947"/>
                  <a:pt x="117988" y="422947"/>
                </a:cubicBezTo>
                <a:cubicBezTo>
                  <a:pt x="135254" y="422947"/>
                  <a:pt x="151082" y="416085"/>
                  <a:pt x="162593" y="404529"/>
                </a:cubicBezTo>
                <a:cubicBezTo>
                  <a:pt x="174104" y="392973"/>
                  <a:pt x="180938" y="377084"/>
                  <a:pt x="180938" y="359750"/>
                </a:cubicBezTo>
                <a:cubicBezTo>
                  <a:pt x="180938" y="342054"/>
                  <a:pt x="174104" y="326165"/>
                  <a:pt x="162593" y="314609"/>
                </a:cubicBezTo>
                <a:cubicBezTo>
                  <a:pt x="151082" y="303053"/>
                  <a:pt x="135254" y="295830"/>
                  <a:pt x="117988" y="295830"/>
                </a:cubicBezTo>
                <a:close/>
                <a:moveTo>
                  <a:pt x="117988" y="241300"/>
                </a:moveTo>
                <a:lnTo>
                  <a:pt x="276264" y="241300"/>
                </a:lnTo>
                <a:lnTo>
                  <a:pt x="434181" y="241300"/>
                </a:lnTo>
                <a:lnTo>
                  <a:pt x="592098" y="241300"/>
                </a:lnTo>
                <a:lnTo>
                  <a:pt x="750374" y="241300"/>
                </a:lnTo>
                <a:cubicBezTo>
                  <a:pt x="782749" y="241300"/>
                  <a:pt x="812246" y="254662"/>
                  <a:pt x="833469" y="276329"/>
                </a:cubicBezTo>
                <a:cubicBezTo>
                  <a:pt x="854693" y="297636"/>
                  <a:pt x="868002" y="327248"/>
                  <a:pt x="868002" y="359750"/>
                </a:cubicBezTo>
                <a:cubicBezTo>
                  <a:pt x="868002" y="391890"/>
                  <a:pt x="854693" y="421502"/>
                  <a:pt x="833469" y="442809"/>
                </a:cubicBezTo>
                <a:cubicBezTo>
                  <a:pt x="812246" y="464476"/>
                  <a:pt x="782749" y="477477"/>
                  <a:pt x="750374" y="477477"/>
                </a:cubicBezTo>
                <a:lnTo>
                  <a:pt x="687029" y="477477"/>
                </a:lnTo>
                <a:lnTo>
                  <a:pt x="687029" y="527050"/>
                </a:lnTo>
                <a:lnTo>
                  <a:pt x="723080" y="527050"/>
                </a:lnTo>
                <a:cubicBezTo>
                  <a:pt x="733118" y="527050"/>
                  <a:pt x="741004" y="535283"/>
                  <a:pt x="741004" y="545307"/>
                </a:cubicBezTo>
                <a:cubicBezTo>
                  <a:pt x="741004" y="554972"/>
                  <a:pt x="733118" y="563205"/>
                  <a:pt x="723080" y="563205"/>
                </a:cubicBezTo>
                <a:lnTo>
                  <a:pt x="614824" y="563205"/>
                </a:lnTo>
                <a:cubicBezTo>
                  <a:pt x="604787" y="563205"/>
                  <a:pt x="596900" y="554972"/>
                  <a:pt x="596900" y="545307"/>
                </a:cubicBezTo>
                <a:cubicBezTo>
                  <a:pt x="596900" y="535283"/>
                  <a:pt x="604787" y="527050"/>
                  <a:pt x="614824" y="527050"/>
                </a:cubicBezTo>
                <a:lnTo>
                  <a:pt x="650875" y="527050"/>
                </a:lnTo>
                <a:lnTo>
                  <a:pt x="650875" y="477477"/>
                </a:lnTo>
                <a:lnTo>
                  <a:pt x="592098" y="477477"/>
                </a:lnTo>
                <a:lnTo>
                  <a:pt x="434181" y="477477"/>
                </a:lnTo>
                <a:lnTo>
                  <a:pt x="276264" y="477477"/>
                </a:lnTo>
                <a:lnTo>
                  <a:pt x="234588" y="477477"/>
                </a:lnTo>
                <a:lnTo>
                  <a:pt x="234588" y="527050"/>
                </a:lnTo>
                <a:lnTo>
                  <a:pt x="270643" y="527050"/>
                </a:lnTo>
                <a:cubicBezTo>
                  <a:pt x="280680" y="527050"/>
                  <a:pt x="288566" y="535283"/>
                  <a:pt x="288566" y="545307"/>
                </a:cubicBezTo>
                <a:cubicBezTo>
                  <a:pt x="288566" y="554972"/>
                  <a:pt x="280680" y="563205"/>
                  <a:pt x="270643" y="563205"/>
                </a:cubicBezTo>
                <a:lnTo>
                  <a:pt x="162385" y="563205"/>
                </a:lnTo>
                <a:cubicBezTo>
                  <a:pt x="152348" y="563205"/>
                  <a:pt x="144462" y="554972"/>
                  <a:pt x="144462" y="545307"/>
                </a:cubicBezTo>
                <a:cubicBezTo>
                  <a:pt x="144462" y="535283"/>
                  <a:pt x="152348" y="527050"/>
                  <a:pt x="162385" y="527050"/>
                </a:cubicBezTo>
                <a:lnTo>
                  <a:pt x="198437" y="527050"/>
                </a:lnTo>
                <a:lnTo>
                  <a:pt x="198437" y="477477"/>
                </a:lnTo>
                <a:lnTo>
                  <a:pt x="117988" y="477477"/>
                </a:lnTo>
                <a:cubicBezTo>
                  <a:pt x="85253" y="477477"/>
                  <a:pt x="55756" y="464476"/>
                  <a:pt x="34533" y="442809"/>
                </a:cubicBezTo>
                <a:cubicBezTo>
                  <a:pt x="13669" y="421502"/>
                  <a:pt x="0" y="391890"/>
                  <a:pt x="0" y="359750"/>
                </a:cubicBezTo>
                <a:cubicBezTo>
                  <a:pt x="0" y="327248"/>
                  <a:pt x="13669" y="297636"/>
                  <a:pt x="34533" y="276329"/>
                </a:cubicBezTo>
                <a:cubicBezTo>
                  <a:pt x="55756" y="254662"/>
                  <a:pt x="85253" y="241300"/>
                  <a:pt x="117988" y="241300"/>
                </a:cubicBezTo>
                <a:close/>
                <a:moveTo>
                  <a:pt x="666620" y="193560"/>
                </a:moveTo>
                <a:lnTo>
                  <a:pt x="666620" y="197525"/>
                </a:lnTo>
                <a:lnTo>
                  <a:pt x="675989" y="197525"/>
                </a:lnTo>
                <a:lnTo>
                  <a:pt x="686798" y="197525"/>
                </a:lnTo>
                <a:lnTo>
                  <a:pt x="697607" y="197525"/>
                </a:lnTo>
                <a:lnTo>
                  <a:pt x="706976" y="197525"/>
                </a:lnTo>
                <a:lnTo>
                  <a:pt x="706976" y="193560"/>
                </a:lnTo>
                <a:lnTo>
                  <a:pt x="697607" y="193560"/>
                </a:lnTo>
                <a:lnTo>
                  <a:pt x="686798" y="193560"/>
                </a:lnTo>
                <a:lnTo>
                  <a:pt x="675989" y="193560"/>
                </a:lnTo>
                <a:lnTo>
                  <a:pt x="666620" y="193560"/>
                </a:lnTo>
                <a:close/>
                <a:moveTo>
                  <a:pt x="339235" y="193560"/>
                </a:moveTo>
                <a:lnTo>
                  <a:pt x="339235" y="197525"/>
                </a:lnTo>
                <a:lnTo>
                  <a:pt x="348603" y="197525"/>
                </a:lnTo>
                <a:lnTo>
                  <a:pt x="359773" y="197525"/>
                </a:lnTo>
                <a:lnTo>
                  <a:pt x="370582" y="197525"/>
                </a:lnTo>
                <a:lnTo>
                  <a:pt x="379950" y="197525"/>
                </a:lnTo>
                <a:lnTo>
                  <a:pt x="379950" y="193560"/>
                </a:lnTo>
                <a:lnTo>
                  <a:pt x="370582" y="193560"/>
                </a:lnTo>
                <a:lnTo>
                  <a:pt x="359773" y="193560"/>
                </a:lnTo>
                <a:lnTo>
                  <a:pt x="348603" y="193560"/>
                </a:lnTo>
                <a:lnTo>
                  <a:pt x="339235" y="193560"/>
                </a:lnTo>
                <a:close/>
                <a:moveTo>
                  <a:pt x="486463" y="188514"/>
                </a:moveTo>
                <a:lnTo>
                  <a:pt x="486463" y="197525"/>
                </a:lnTo>
                <a:lnTo>
                  <a:pt x="540150" y="197525"/>
                </a:lnTo>
                <a:lnTo>
                  <a:pt x="593477" y="197525"/>
                </a:lnTo>
                <a:lnTo>
                  <a:pt x="593477" y="188514"/>
                </a:lnTo>
                <a:lnTo>
                  <a:pt x="540150" y="188514"/>
                </a:lnTo>
                <a:lnTo>
                  <a:pt x="486463" y="188514"/>
                </a:lnTo>
                <a:close/>
                <a:moveTo>
                  <a:pt x="159438" y="188514"/>
                </a:moveTo>
                <a:lnTo>
                  <a:pt x="159438" y="197525"/>
                </a:lnTo>
                <a:lnTo>
                  <a:pt x="213125" y="197525"/>
                </a:lnTo>
                <a:lnTo>
                  <a:pt x="266812" y="197525"/>
                </a:lnTo>
                <a:lnTo>
                  <a:pt x="266812" y="188514"/>
                </a:lnTo>
                <a:lnTo>
                  <a:pt x="213125" y="188514"/>
                </a:lnTo>
                <a:lnTo>
                  <a:pt x="159438" y="188514"/>
                </a:lnTo>
                <a:close/>
                <a:moveTo>
                  <a:pt x="697607" y="163283"/>
                </a:moveTo>
                <a:lnTo>
                  <a:pt x="688600" y="176259"/>
                </a:lnTo>
                <a:lnTo>
                  <a:pt x="693284" y="176259"/>
                </a:lnTo>
                <a:lnTo>
                  <a:pt x="693284" y="189235"/>
                </a:lnTo>
                <a:lnTo>
                  <a:pt x="697607" y="189235"/>
                </a:lnTo>
                <a:lnTo>
                  <a:pt x="702292" y="189235"/>
                </a:lnTo>
                <a:lnTo>
                  <a:pt x="702292" y="176259"/>
                </a:lnTo>
                <a:lnTo>
                  <a:pt x="706976" y="176259"/>
                </a:lnTo>
                <a:lnTo>
                  <a:pt x="697607" y="163283"/>
                </a:lnTo>
                <a:close/>
                <a:moveTo>
                  <a:pt x="675989" y="163283"/>
                </a:moveTo>
                <a:lnTo>
                  <a:pt x="666620" y="176259"/>
                </a:lnTo>
                <a:lnTo>
                  <a:pt x="671305" y="176259"/>
                </a:lnTo>
                <a:lnTo>
                  <a:pt x="671305" y="189235"/>
                </a:lnTo>
                <a:lnTo>
                  <a:pt x="675989" y="189235"/>
                </a:lnTo>
                <a:lnTo>
                  <a:pt x="680312" y="189235"/>
                </a:lnTo>
                <a:lnTo>
                  <a:pt x="680312" y="176259"/>
                </a:lnTo>
                <a:lnTo>
                  <a:pt x="684996" y="176259"/>
                </a:lnTo>
                <a:lnTo>
                  <a:pt x="675989" y="163283"/>
                </a:lnTo>
                <a:close/>
                <a:moveTo>
                  <a:pt x="486463" y="163283"/>
                </a:moveTo>
                <a:lnTo>
                  <a:pt x="486463" y="173015"/>
                </a:lnTo>
                <a:lnTo>
                  <a:pt x="540150" y="173015"/>
                </a:lnTo>
                <a:lnTo>
                  <a:pt x="593477" y="173015"/>
                </a:lnTo>
                <a:lnTo>
                  <a:pt x="593477" y="163283"/>
                </a:lnTo>
                <a:lnTo>
                  <a:pt x="540150" y="163283"/>
                </a:lnTo>
                <a:lnTo>
                  <a:pt x="486463" y="163283"/>
                </a:lnTo>
                <a:close/>
                <a:moveTo>
                  <a:pt x="370582" y="163283"/>
                </a:moveTo>
                <a:lnTo>
                  <a:pt x="361214" y="176259"/>
                </a:lnTo>
                <a:lnTo>
                  <a:pt x="365898" y="176259"/>
                </a:lnTo>
                <a:lnTo>
                  <a:pt x="365898" y="189235"/>
                </a:lnTo>
                <a:lnTo>
                  <a:pt x="370582" y="189235"/>
                </a:lnTo>
                <a:lnTo>
                  <a:pt x="375266" y="189235"/>
                </a:lnTo>
                <a:lnTo>
                  <a:pt x="375266" y="176259"/>
                </a:lnTo>
                <a:lnTo>
                  <a:pt x="379590" y="176259"/>
                </a:lnTo>
                <a:lnTo>
                  <a:pt x="370582" y="163283"/>
                </a:lnTo>
                <a:close/>
                <a:moveTo>
                  <a:pt x="348603" y="163283"/>
                </a:moveTo>
                <a:lnTo>
                  <a:pt x="339595" y="176259"/>
                </a:lnTo>
                <a:lnTo>
                  <a:pt x="343919" y="176259"/>
                </a:lnTo>
                <a:lnTo>
                  <a:pt x="343919" y="189235"/>
                </a:lnTo>
                <a:lnTo>
                  <a:pt x="348603" y="189235"/>
                </a:lnTo>
                <a:lnTo>
                  <a:pt x="353287" y="189235"/>
                </a:lnTo>
                <a:lnTo>
                  <a:pt x="353287" y="176259"/>
                </a:lnTo>
                <a:lnTo>
                  <a:pt x="357971" y="176259"/>
                </a:lnTo>
                <a:lnTo>
                  <a:pt x="348603" y="163283"/>
                </a:lnTo>
                <a:close/>
                <a:moveTo>
                  <a:pt x="159438" y="163283"/>
                </a:moveTo>
                <a:lnTo>
                  <a:pt x="159438" y="173015"/>
                </a:lnTo>
                <a:lnTo>
                  <a:pt x="213125" y="173015"/>
                </a:lnTo>
                <a:lnTo>
                  <a:pt x="266812" y="173015"/>
                </a:lnTo>
                <a:lnTo>
                  <a:pt x="266812" y="163283"/>
                </a:lnTo>
                <a:lnTo>
                  <a:pt x="213125" y="163283"/>
                </a:lnTo>
                <a:lnTo>
                  <a:pt x="159438" y="163283"/>
                </a:lnTo>
                <a:close/>
                <a:moveTo>
                  <a:pt x="563931" y="12357"/>
                </a:moveTo>
                <a:lnTo>
                  <a:pt x="563931" y="71729"/>
                </a:lnTo>
                <a:lnTo>
                  <a:pt x="563931" y="72090"/>
                </a:lnTo>
                <a:lnTo>
                  <a:pt x="569336" y="80380"/>
                </a:lnTo>
                <a:lnTo>
                  <a:pt x="574740" y="72090"/>
                </a:lnTo>
                <a:lnTo>
                  <a:pt x="580505" y="80380"/>
                </a:lnTo>
                <a:lnTo>
                  <a:pt x="585910" y="72090"/>
                </a:lnTo>
                <a:lnTo>
                  <a:pt x="591315" y="80380"/>
                </a:lnTo>
                <a:lnTo>
                  <a:pt x="596720" y="72090"/>
                </a:lnTo>
                <a:lnTo>
                  <a:pt x="602124" y="80380"/>
                </a:lnTo>
                <a:lnTo>
                  <a:pt x="607529" y="72090"/>
                </a:lnTo>
                <a:lnTo>
                  <a:pt x="613294" y="80380"/>
                </a:lnTo>
                <a:lnTo>
                  <a:pt x="618699" y="72090"/>
                </a:lnTo>
                <a:lnTo>
                  <a:pt x="624103" y="80380"/>
                </a:lnTo>
                <a:lnTo>
                  <a:pt x="629508" y="72090"/>
                </a:lnTo>
                <a:lnTo>
                  <a:pt x="629508" y="12357"/>
                </a:lnTo>
                <a:lnTo>
                  <a:pt x="563931" y="12357"/>
                </a:lnTo>
                <a:close/>
                <a:moveTo>
                  <a:pt x="236906" y="12357"/>
                </a:moveTo>
                <a:lnTo>
                  <a:pt x="236906" y="71729"/>
                </a:lnTo>
                <a:lnTo>
                  <a:pt x="236906" y="72090"/>
                </a:lnTo>
                <a:lnTo>
                  <a:pt x="242310" y="80380"/>
                </a:lnTo>
                <a:lnTo>
                  <a:pt x="247715" y="72090"/>
                </a:lnTo>
                <a:lnTo>
                  <a:pt x="253120" y="80380"/>
                </a:lnTo>
                <a:lnTo>
                  <a:pt x="258524" y="72090"/>
                </a:lnTo>
                <a:lnTo>
                  <a:pt x="264289" y="80380"/>
                </a:lnTo>
                <a:lnTo>
                  <a:pt x="269694" y="72090"/>
                </a:lnTo>
                <a:lnTo>
                  <a:pt x="275099" y="80380"/>
                </a:lnTo>
                <a:lnTo>
                  <a:pt x="280864" y="72090"/>
                </a:lnTo>
                <a:lnTo>
                  <a:pt x="286269" y="80380"/>
                </a:lnTo>
                <a:lnTo>
                  <a:pt x="291673" y="72090"/>
                </a:lnTo>
                <a:lnTo>
                  <a:pt x="297078" y="80380"/>
                </a:lnTo>
                <a:lnTo>
                  <a:pt x="302483" y="72090"/>
                </a:lnTo>
                <a:lnTo>
                  <a:pt x="302483" y="12357"/>
                </a:lnTo>
                <a:lnTo>
                  <a:pt x="236906" y="12357"/>
                </a:lnTo>
                <a:close/>
                <a:moveTo>
                  <a:pt x="474573" y="0"/>
                </a:moveTo>
                <a:lnTo>
                  <a:pt x="536575" y="0"/>
                </a:lnTo>
                <a:lnTo>
                  <a:pt x="540150" y="0"/>
                </a:lnTo>
                <a:lnTo>
                  <a:pt x="563931" y="0"/>
                </a:lnTo>
                <a:lnTo>
                  <a:pt x="629508" y="0"/>
                </a:lnTo>
                <a:lnTo>
                  <a:pt x="656866" y="0"/>
                </a:lnTo>
                <a:lnTo>
                  <a:pt x="675989" y="0"/>
                </a:lnTo>
                <a:lnTo>
                  <a:pt x="686798" y="0"/>
                </a:lnTo>
                <a:lnTo>
                  <a:pt x="697607" y="0"/>
                </a:lnTo>
                <a:lnTo>
                  <a:pt x="718866" y="0"/>
                </a:lnTo>
                <a:cubicBezTo>
                  <a:pt x="725712" y="0"/>
                  <a:pt x="731477" y="5767"/>
                  <a:pt x="731477" y="12616"/>
                </a:cubicBezTo>
                <a:lnTo>
                  <a:pt x="731477" y="210862"/>
                </a:lnTo>
                <a:cubicBezTo>
                  <a:pt x="731477" y="218071"/>
                  <a:pt x="725712" y="223478"/>
                  <a:pt x="718866" y="223478"/>
                </a:cubicBezTo>
                <a:lnTo>
                  <a:pt x="697607" y="223478"/>
                </a:lnTo>
                <a:lnTo>
                  <a:pt x="686798" y="223478"/>
                </a:lnTo>
                <a:lnTo>
                  <a:pt x="675989" y="223478"/>
                </a:lnTo>
                <a:lnTo>
                  <a:pt x="540150" y="223478"/>
                </a:lnTo>
                <a:lnTo>
                  <a:pt x="474573" y="223478"/>
                </a:lnTo>
                <a:cubicBezTo>
                  <a:pt x="467727" y="223478"/>
                  <a:pt x="461962" y="218071"/>
                  <a:pt x="461962" y="210862"/>
                </a:cubicBezTo>
                <a:lnTo>
                  <a:pt x="461962" y="12616"/>
                </a:lnTo>
                <a:cubicBezTo>
                  <a:pt x="461962" y="5767"/>
                  <a:pt x="467727" y="0"/>
                  <a:pt x="474573" y="0"/>
                </a:cubicBezTo>
                <a:close/>
                <a:moveTo>
                  <a:pt x="147548" y="0"/>
                </a:moveTo>
                <a:lnTo>
                  <a:pt x="209550" y="0"/>
                </a:lnTo>
                <a:lnTo>
                  <a:pt x="213125" y="0"/>
                </a:lnTo>
                <a:lnTo>
                  <a:pt x="236906" y="0"/>
                </a:lnTo>
                <a:lnTo>
                  <a:pt x="302483" y="0"/>
                </a:lnTo>
                <a:lnTo>
                  <a:pt x="329841" y="0"/>
                </a:lnTo>
                <a:lnTo>
                  <a:pt x="348603" y="0"/>
                </a:lnTo>
                <a:lnTo>
                  <a:pt x="359773" y="0"/>
                </a:lnTo>
                <a:lnTo>
                  <a:pt x="370582" y="0"/>
                </a:lnTo>
                <a:lnTo>
                  <a:pt x="391840" y="0"/>
                </a:lnTo>
                <a:cubicBezTo>
                  <a:pt x="398686" y="0"/>
                  <a:pt x="404451" y="5767"/>
                  <a:pt x="404451" y="12616"/>
                </a:cubicBezTo>
                <a:lnTo>
                  <a:pt x="404451" y="210862"/>
                </a:lnTo>
                <a:cubicBezTo>
                  <a:pt x="404451" y="218071"/>
                  <a:pt x="398686" y="223478"/>
                  <a:pt x="391840" y="223478"/>
                </a:cubicBezTo>
                <a:lnTo>
                  <a:pt x="370582" y="223478"/>
                </a:lnTo>
                <a:lnTo>
                  <a:pt x="359773" y="223478"/>
                </a:lnTo>
                <a:lnTo>
                  <a:pt x="348603" y="223478"/>
                </a:lnTo>
                <a:lnTo>
                  <a:pt x="213125" y="223478"/>
                </a:lnTo>
                <a:lnTo>
                  <a:pt x="147548" y="223478"/>
                </a:lnTo>
                <a:cubicBezTo>
                  <a:pt x="140702" y="223478"/>
                  <a:pt x="134937" y="218071"/>
                  <a:pt x="134937" y="210862"/>
                </a:cubicBezTo>
                <a:lnTo>
                  <a:pt x="134937" y="12616"/>
                </a:lnTo>
                <a:cubicBezTo>
                  <a:pt x="134937" y="5767"/>
                  <a:pt x="140702" y="0"/>
                  <a:pt x="147548" y="0"/>
                </a:cubicBezTo>
                <a:close/>
              </a:path>
            </a:pathLst>
          </a:custGeom>
          <a:solidFill>
            <a:schemeClr val="bg1"/>
          </a:solidFill>
          <a:ln>
            <a:noFill/>
          </a:ln>
          <a:effectLst/>
        </p:spPr>
        <p:txBody>
          <a:bodyPr anchor="ctr"/>
          <a:lstStyle/>
          <a:p>
            <a:endParaRPr lang="en-GB" sz="1600" dirty="0">
              <a:latin typeface="+mj-lt"/>
            </a:endParaRPr>
          </a:p>
        </p:txBody>
      </p:sp>
      <p:sp>
        <p:nvSpPr>
          <p:cNvPr id="29" name="Freeform 233">
            <a:extLst>
              <a:ext uri="{FF2B5EF4-FFF2-40B4-BE49-F238E27FC236}">
                <a16:creationId xmlns:a16="http://schemas.microsoft.com/office/drawing/2014/main" xmlns="" id="{2B17393F-CC91-6540-88A0-9C6B6E56EC5D}"/>
              </a:ext>
            </a:extLst>
          </p:cNvPr>
          <p:cNvSpPr>
            <a:spLocks noChangeArrowheads="1"/>
          </p:cNvSpPr>
          <p:nvPr/>
        </p:nvSpPr>
        <p:spPr bwMode="auto">
          <a:xfrm>
            <a:off x="5188090" y="2693501"/>
            <a:ext cx="474147" cy="383298"/>
          </a:xfrm>
          <a:custGeom>
            <a:avLst/>
            <a:gdLst/>
            <a:ahLst/>
            <a:cxnLst/>
            <a:rect l="0" t="0" r="r" b="b"/>
            <a:pathLst>
              <a:path w="869589" h="702905">
                <a:moveTo>
                  <a:pt x="129381" y="622282"/>
                </a:moveTo>
                <a:cubicBezTo>
                  <a:pt x="123963" y="622282"/>
                  <a:pt x="119267" y="624432"/>
                  <a:pt x="116016" y="627657"/>
                </a:cubicBezTo>
                <a:cubicBezTo>
                  <a:pt x="112765" y="630882"/>
                  <a:pt x="110598" y="635182"/>
                  <a:pt x="110598" y="640198"/>
                </a:cubicBezTo>
                <a:cubicBezTo>
                  <a:pt x="110598" y="645215"/>
                  <a:pt x="112765" y="649873"/>
                  <a:pt x="116016" y="652740"/>
                </a:cubicBezTo>
                <a:cubicBezTo>
                  <a:pt x="119267" y="656323"/>
                  <a:pt x="123963" y="658114"/>
                  <a:pt x="129381" y="658114"/>
                </a:cubicBezTo>
                <a:cubicBezTo>
                  <a:pt x="134438" y="658114"/>
                  <a:pt x="139133" y="656323"/>
                  <a:pt x="142384" y="652740"/>
                </a:cubicBezTo>
                <a:cubicBezTo>
                  <a:pt x="145635" y="649873"/>
                  <a:pt x="147802" y="645215"/>
                  <a:pt x="147802" y="640198"/>
                </a:cubicBezTo>
                <a:cubicBezTo>
                  <a:pt x="147802" y="635182"/>
                  <a:pt x="145635" y="630882"/>
                  <a:pt x="142384" y="627657"/>
                </a:cubicBezTo>
                <a:cubicBezTo>
                  <a:pt x="139133" y="624432"/>
                  <a:pt x="134438" y="622282"/>
                  <a:pt x="129381" y="622282"/>
                </a:cubicBezTo>
                <a:close/>
                <a:moveTo>
                  <a:pt x="426857" y="600543"/>
                </a:moveTo>
                <a:cubicBezTo>
                  <a:pt x="420366" y="600543"/>
                  <a:pt x="414595" y="603057"/>
                  <a:pt x="410268" y="607367"/>
                </a:cubicBezTo>
                <a:cubicBezTo>
                  <a:pt x="405940" y="611677"/>
                  <a:pt x="403416" y="617423"/>
                  <a:pt x="403416" y="623529"/>
                </a:cubicBezTo>
                <a:cubicBezTo>
                  <a:pt x="403416" y="629994"/>
                  <a:pt x="405940" y="635741"/>
                  <a:pt x="410268" y="640050"/>
                </a:cubicBezTo>
                <a:cubicBezTo>
                  <a:pt x="414595" y="644001"/>
                  <a:pt x="420366" y="646875"/>
                  <a:pt x="426857" y="646875"/>
                </a:cubicBezTo>
                <a:cubicBezTo>
                  <a:pt x="433709" y="646875"/>
                  <a:pt x="439479" y="644001"/>
                  <a:pt x="443446" y="640050"/>
                </a:cubicBezTo>
                <a:cubicBezTo>
                  <a:pt x="447774" y="635741"/>
                  <a:pt x="450298" y="629994"/>
                  <a:pt x="450298" y="623529"/>
                </a:cubicBezTo>
                <a:cubicBezTo>
                  <a:pt x="450298" y="617423"/>
                  <a:pt x="447774" y="611677"/>
                  <a:pt x="443446" y="607367"/>
                </a:cubicBezTo>
                <a:cubicBezTo>
                  <a:pt x="439479" y="603057"/>
                  <a:pt x="433709" y="600543"/>
                  <a:pt x="426857" y="600543"/>
                </a:cubicBezTo>
                <a:close/>
                <a:moveTo>
                  <a:pt x="129381" y="577850"/>
                </a:moveTo>
                <a:cubicBezTo>
                  <a:pt x="146718" y="577850"/>
                  <a:pt x="162611" y="584658"/>
                  <a:pt x="174531" y="596125"/>
                </a:cubicBezTo>
                <a:cubicBezTo>
                  <a:pt x="186090" y="607233"/>
                  <a:pt x="193314" y="622999"/>
                  <a:pt x="193314" y="640198"/>
                </a:cubicBezTo>
                <a:cubicBezTo>
                  <a:pt x="193314" y="657398"/>
                  <a:pt x="186090" y="673164"/>
                  <a:pt x="174531" y="684272"/>
                </a:cubicBezTo>
                <a:cubicBezTo>
                  <a:pt x="162611" y="695738"/>
                  <a:pt x="146718" y="702905"/>
                  <a:pt x="129381" y="702905"/>
                </a:cubicBezTo>
                <a:cubicBezTo>
                  <a:pt x="111682" y="702905"/>
                  <a:pt x="95789" y="695738"/>
                  <a:pt x="83869" y="684272"/>
                </a:cubicBezTo>
                <a:cubicBezTo>
                  <a:pt x="72311" y="673164"/>
                  <a:pt x="65087" y="657398"/>
                  <a:pt x="65087" y="640198"/>
                </a:cubicBezTo>
                <a:cubicBezTo>
                  <a:pt x="65087" y="622999"/>
                  <a:pt x="72311" y="607233"/>
                  <a:pt x="83869" y="596125"/>
                </a:cubicBezTo>
                <a:cubicBezTo>
                  <a:pt x="95789" y="584658"/>
                  <a:pt x="111682" y="577850"/>
                  <a:pt x="129381" y="577850"/>
                </a:cubicBezTo>
                <a:close/>
                <a:moveTo>
                  <a:pt x="426857" y="544513"/>
                </a:moveTo>
                <a:cubicBezTo>
                  <a:pt x="448856" y="544513"/>
                  <a:pt x="469051" y="553492"/>
                  <a:pt x="483477" y="567500"/>
                </a:cubicBezTo>
                <a:cubicBezTo>
                  <a:pt x="498623" y="581866"/>
                  <a:pt x="507639" y="601620"/>
                  <a:pt x="507639" y="623529"/>
                </a:cubicBezTo>
                <a:cubicBezTo>
                  <a:pt x="507639" y="645797"/>
                  <a:pt x="498623" y="665551"/>
                  <a:pt x="483477" y="679918"/>
                </a:cubicBezTo>
                <a:cubicBezTo>
                  <a:pt x="469051" y="693925"/>
                  <a:pt x="448856" y="702904"/>
                  <a:pt x="426857" y="702904"/>
                </a:cubicBezTo>
                <a:cubicBezTo>
                  <a:pt x="404858" y="702904"/>
                  <a:pt x="384663" y="693925"/>
                  <a:pt x="369877" y="679918"/>
                </a:cubicBezTo>
                <a:cubicBezTo>
                  <a:pt x="355091" y="665551"/>
                  <a:pt x="346075" y="645797"/>
                  <a:pt x="346075" y="623529"/>
                </a:cubicBezTo>
                <a:cubicBezTo>
                  <a:pt x="346075" y="601620"/>
                  <a:pt x="355091" y="581866"/>
                  <a:pt x="369877" y="567500"/>
                </a:cubicBezTo>
                <a:cubicBezTo>
                  <a:pt x="384663" y="553492"/>
                  <a:pt x="404858" y="544513"/>
                  <a:pt x="426857" y="544513"/>
                </a:cubicBezTo>
                <a:close/>
                <a:moveTo>
                  <a:pt x="803889" y="504312"/>
                </a:moveTo>
                <a:lnTo>
                  <a:pt x="803889" y="508643"/>
                </a:lnTo>
                <a:lnTo>
                  <a:pt x="815080" y="508643"/>
                </a:lnTo>
                <a:lnTo>
                  <a:pt x="826993" y="508643"/>
                </a:lnTo>
                <a:lnTo>
                  <a:pt x="838183" y="508643"/>
                </a:lnTo>
                <a:lnTo>
                  <a:pt x="844681" y="508643"/>
                </a:lnTo>
                <a:lnTo>
                  <a:pt x="844681" y="504312"/>
                </a:lnTo>
                <a:lnTo>
                  <a:pt x="838183" y="504312"/>
                </a:lnTo>
                <a:lnTo>
                  <a:pt x="826993" y="504312"/>
                </a:lnTo>
                <a:lnTo>
                  <a:pt x="815080" y="504312"/>
                </a:lnTo>
                <a:lnTo>
                  <a:pt x="803889" y="504312"/>
                </a:lnTo>
                <a:close/>
                <a:moveTo>
                  <a:pt x="623034" y="498898"/>
                </a:moveTo>
                <a:lnTo>
                  <a:pt x="623034" y="508643"/>
                </a:lnTo>
                <a:lnTo>
                  <a:pt x="629893" y="508643"/>
                </a:lnTo>
                <a:lnTo>
                  <a:pt x="641444" y="508643"/>
                </a:lnTo>
                <a:lnTo>
                  <a:pt x="652635" y="508643"/>
                </a:lnTo>
                <a:lnTo>
                  <a:pt x="664548" y="508643"/>
                </a:lnTo>
                <a:lnTo>
                  <a:pt x="676100" y="508643"/>
                </a:lnTo>
                <a:lnTo>
                  <a:pt x="688012" y="508643"/>
                </a:lnTo>
                <a:lnTo>
                  <a:pt x="699203" y="508643"/>
                </a:lnTo>
                <a:lnTo>
                  <a:pt x="710755" y="508643"/>
                </a:lnTo>
                <a:lnTo>
                  <a:pt x="722667" y="508643"/>
                </a:lnTo>
                <a:lnTo>
                  <a:pt x="730609" y="508643"/>
                </a:lnTo>
                <a:lnTo>
                  <a:pt x="730609" y="498898"/>
                </a:lnTo>
                <a:lnTo>
                  <a:pt x="722667" y="498898"/>
                </a:lnTo>
                <a:lnTo>
                  <a:pt x="710755" y="498898"/>
                </a:lnTo>
                <a:lnTo>
                  <a:pt x="699203" y="498898"/>
                </a:lnTo>
                <a:lnTo>
                  <a:pt x="688012" y="498898"/>
                </a:lnTo>
                <a:lnTo>
                  <a:pt x="676100" y="498898"/>
                </a:lnTo>
                <a:lnTo>
                  <a:pt x="664548" y="498898"/>
                </a:lnTo>
                <a:lnTo>
                  <a:pt x="652635" y="498898"/>
                </a:lnTo>
                <a:lnTo>
                  <a:pt x="641444" y="498898"/>
                </a:lnTo>
                <a:lnTo>
                  <a:pt x="629893" y="498898"/>
                </a:lnTo>
                <a:lnTo>
                  <a:pt x="623034" y="498898"/>
                </a:lnTo>
                <a:close/>
                <a:moveTo>
                  <a:pt x="835295" y="473997"/>
                </a:moveTo>
                <a:lnTo>
                  <a:pt x="826993" y="485545"/>
                </a:lnTo>
                <a:lnTo>
                  <a:pt x="825910" y="486628"/>
                </a:lnTo>
                <a:lnTo>
                  <a:pt x="826993" y="486628"/>
                </a:lnTo>
                <a:lnTo>
                  <a:pt x="830603" y="486628"/>
                </a:lnTo>
                <a:lnTo>
                  <a:pt x="830603" y="499981"/>
                </a:lnTo>
                <a:lnTo>
                  <a:pt x="838183" y="499981"/>
                </a:lnTo>
                <a:lnTo>
                  <a:pt x="839627" y="499981"/>
                </a:lnTo>
                <a:lnTo>
                  <a:pt x="839627" y="486628"/>
                </a:lnTo>
                <a:lnTo>
                  <a:pt x="844681" y="486628"/>
                </a:lnTo>
                <a:lnTo>
                  <a:pt x="838183" y="478688"/>
                </a:lnTo>
                <a:lnTo>
                  <a:pt x="835295" y="473997"/>
                </a:lnTo>
                <a:close/>
                <a:moveTo>
                  <a:pt x="813275" y="473997"/>
                </a:moveTo>
                <a:lnTo>
                  <a:pt x="803889" y="486628"/>
                </a:lnTo>
                <a:lnTo>
                  <a:pt x="808582" y="486628"/>
                </a:lnTo>
                <a:lnTo>
                  <a:pt x="808582" y="499981"/>
                </a:lnTo>
                <a:lnTo>
                  <a:pt x="815080" y="499981"/>
                </a:lnTo>
                <a:lnTo>
                  <a:pt x="817607" y="499981"/>
                </a:lnTo>
                <a:lnTo>
                  <a:pt x="817607" y="486628"/>
                </a:lnTo>
                <a:lnTo>
                  <a:pt x="822300" y="486628"/>
                </a:lnTo>
                <a:lnTo>
                  <a:pt x="815080" y="476884"/>
                </a:lnTo>
                <a:lnTo>
                  <a:pt x="813275" y="473997"/>
                </a:lnTo>
                <a:close/>
                <a:moveTo>
                  <a:pt x="623034" y="473997"/>
                </a:moveTo>
                <a:lnTo>
                  <a:pt x="623034" y="483380"/>
                </a:lnTo>
                <a:lnTo>
                  <a:pt x="629893" y="483380"/>
                </a:lnTo>
                <a:lnTo>
                  <a:pt x="641444" y="483380"/>
                </a:lnTo>
                <a:lnTo>
                  <a:pt x="652635" y="483380"/>
                </a:lnTo>
                <a:lnTo>
                  <a:pt x="664548" y="483380"/>
                </a:lnTo>
                <a:lnTo>
                  <a:pt x="676100" y="483380"/>
                </a:lnTo>
                <a:lnTo>
                  <a:pt x="688012" y="483380"/>
                </a:lnTo>
                <a:lnTo>
                  <a:pt x="699203" y="483380"/>
                </a:lnTo>
                <a:lnTo>
                  <a:pt x="710755" y="483380"/>
                </a:lnTo>
                <a:lnTo>
                  <a:pt x="722667" y="483380"/>
                </a:lnTo>
                <a:lnTo>
                  <a:pt x="730609" y="483380"/>
                </a:lnTo>
                <a:lnTo>
                  <a:pt x="730609" y="473997"/>
                </a:lnTo>
                <a:lnTo>
                  <a:pt x="722667" y="473997"/>
                </a:lnTo>
                <a:lnTo>
                  <a:pt x="710755" y="473997"/>
                </a:lnTo>
                <a:lnTo>
                  <a:pt x="699203" y="473997"/>
                </a:lnTo>
                <a:lnTo>
                  <a:pt x="688012" y="473997"/>
                </a:lnTo>
                <a:lnTo>
                  <a:pt x="676100" y="473997"/>
                </a:lnTo>
                <a:lnTo>
                  <a:pt x="664548" y="473997"/>
                </a:lnTo>
                <a:lnTo>
                  <a:pt x="652635" y="473997"/>
                </a:lnTo>
                <a:lnTo>
                  <a:pt x="641444" y="473997"/>
                </a:lnTo>
                <a:lnTo>
                  <a:pt x="629893" y="473997"/>
                </a:lnTo>
                <a:lnTo>
                  <a:pt x="623034" y="473997"/>
                </a:lnTo>
                <a:close/>
                <a:moveTo>
                  <a:pt x="823383" y="411201"/>
                </a:moveTo>
                <a:lnTo>
                  <a:pt x="826993" y="420223"/>
                </a:lnTo>
                <a:lnTo>
                  <a:pt x="837461" y="446208"/>
                </a:lnTo>
                <a:lnTo>
                  <a:pt x="838183" y="446208"/>
                </a:lnTo>
                <a:lnTo>
                  <a:pt x="853706" y="446208"/>
                </a:lnTo>
                <a:lnTo>
                  <a:pt x="839627" y="411201"/>
                </a:lnTo>
                <a:lnTo>
                  <a:pt x="838183" y="411201"/>
                </a:lnTo>
                <a:lnTo>
                  <a:pt x="826993" y="411201"/>
                </a:lnTo>
                <a:lnTo>
                  <a:pt x="823383" y="411201"/>
                </a:lnTo>
                <a:close/>
                <a:moveTo>
                  <a:pt x="799919" y="411201"/>
                </a:moveTo>
                <a:lnTo>
                  <a:pt x="803528" y="420223"/>
                </a:lnTo>
                <a:lnTo>
                  <a:pt x="813997" y="446208"/>
                </a:lnTo>
                <a:lnTo>
                  <a:pt x="815080" y="446208"/>
                </a:lnTo>
                <a:lnTo>
                  <a:pt x="826993" y="446208"/>
                </a:lnTo>
                <a:lnTo>
                  <a:pt x="830242" y="446208"/>
                </a:lnTo>
                <a:lnTo>
                  <a:pt x="826993" y="437185"/>
                </a:lnTo>
                <a:lnTo>
                  <a:pt x="816163" y="411201"/>
                </a:lnTo>
                <a:lnTo>
                  <a:pt x="815080" y="411201"/>
                </a:lnTo>
                <a:lnTo>
                  <a:pt x="803528" y="411201"/>
                </a:lnTo>
                <a:lnTo>
                  <a:pt x="799919" y="411201"/>
                </a:lnTo>
                <a:close/>
                <a:moveTo>
                  <a:pt x="776815" y="411201"/>
                </a:moveTo>
                <a:lnTo>
                  <a:pt x="780425" y="420223"/>
                </a:lnTo>
                <a:lnTo>
                  <a:pt x="790894" y="446208"/>
                </a:lnTo>
                <a:lnTo>
                  <a:pt x="791977" y="446208"/>
                </a:lnTo>
                <a:lnTo>
                  <a:pt x="803528" y="446208"/>
                </a:lnTo>
                <a:lnTo>
                  <a:pt x="807138" y="446208"/>
                </a:lnTo>
                <a:lnTo>
                  <a:pt x="803528" y="437185"/>
                </a:lnTo>
                <a:lnTo>
                  <a:pt x="793060" y="411201"/>
                </a:lnTo>
                <a:lnTo>
                  <a:pt x="791977" y="411201"/>
                </a:lnTo>
                <a:lnTo>
                  <a:pt x="780425" y="411201"/>
                </a:lnTo>
                <a:lnTo>
                  <a:pt x="776815" y="411201"/>
                </a:lnTo>
                <a:close/>
                <a:moveTo>
                  <a:pt x="753712" y="411201"/>
                </a:moveTo>
                <a:lnTo>
                  <a:pt x="757322" y="420223"/>
                </a:lnTo>
                <a:lnTo>
                  <a:pt x="767791" y="446208"/>
                </a:lnTo>
                <a:lnTo>
                  <a:pt x="768874" y="446208"/>
                </a:lnTo>
                <a:lnTo>
                  <a:pt x="780425" y="446208"/>
                </a:lnTo>
                <a:lnTo>
                  <a:pt x="784035" y="446208"/>
                </a:lnTo>
                <a:lnTo>
                  <a:pt x="780425" y="437185"/>
                </a:lnTo>
                <a:lnTo>
                  <a:pt x="769957" y="411201"/>
                </a:lnTo>
                <a:lnTo>
                  <a:pt x="768874" y="411201"/>
                </a:lnTo>
                <a:lnTo>
                  <a:pt x="757322" y="411201"/>
                </a:lnTo>
                <a:lnTo>
                  <a:pt x="753712" y="411201"/>
                </a:lnTo>
                <a:close/>
                <a:moveTo>
                  <a:pt x="730248" y="411201"/>
                </a:moveTo>
                <a:lnTo>
                  <a:pt x="733858" y="420223"/>
                </a:lnTo>
                <a:lnTo>
                  <a:pt x="744687" y="446208"/>
                </a:lnTo>
                <a:lnTo>
                  <a:pt x="745770" y="446208"/>
                </a:lnTo>
                <a:lnTo>
                  <a:pt x="757322" y="446208"/>
                </a:lnTo>
                <a:lnTo>
                  <a:pt x="760932" y="446208"/>
                </a:lnTo>
                <a:lnTo>
                  <a:pt x="757322" y="437185"/>
                </a:lnTo>
                <a:lnTo>
                  <a:pt x="746853" y="411201"/>
                </a:lnTo>
                <a:lnTo>
                  <a:pt x="745770" y="411201"/>
                </a:lnTo>
                <a:lnTo>
                  <a:pt x="733858" y="411201"/>
                </a:lnTo>
                <a:lnTo>
                  <a:pt x="730248" y="411201"/>
                </a:lnTo>
                <a:close/>
                <a:moveTo>
                  <a:pt x="707145" y="411201"/>
                </a:moveTo>
                <a:lnTo>
                  <a:pt x="710755" y="420223"/>
                </a:lnTo>
                <a:lnTo>
                  <a:pt x="721223" y="446208"/>
                </a:lnTo>
                <a:lnTo>
                  <a:pt x="722667" y="446208"/>
                </a:lnTo>
                <a:lnTo>
                  <a:pt x="733858" y="446208"/>
                </a:lnTo>
                <a:lnTo>
                  <a:pt x="737468" y="446208"/>
                </a:lnTo>
                <a:lnTo>
                  <a:pt x="733858" y="437185"/>
                </a:lnTo>
                <a:lnTo>
                  <a:pt x="723750" y="411201"/>
                </a:lnTo>
                <a:lnTo>
                  <a:pt x="722667" y="411201"/>
                </a:lnTo>
                <a:lnTo>
                  <a:pt x="710755" y="411201"/>
                </a:lnTo>
                <a:lnTo>
                  <a:pt x="707145" y="411201"/>
                </a:lnTo>
                <a:close/>
                <a:moveTo>
                  <a:pt x="684402" y="411201"/>
                </a:moveTo>
                <a:lnTo>
                  <a:pt x="688012" y="420223"/>
                </a:lnTo>
                <a:lnTo>
                  <a:pt x="698120" y="446208"/>
                </a:lnTo>
                <a:lnTo>
                  <a:pt x="699203" y="446208"/>
                </a:lnTo>
                <a:lnTo>
                  <a:pt x="710755" y="446208"/>
                </a:lnTo>
                <a:lnTo>
                  <a:pt x="714364" y="446208"/>
                </a:lnTo>
                <a:lnTo>
                  <a:pt x="710755" y="437185"/>
                </a:lnTo>
                <a:lnTo>
                  <a:pt x="700647" y="411201"/>
                </a:lnTo>
                <a:lnTo>
                  <a:pt x="699203" y="411201"/>
                </a:lnTo>
                <a:lnTo>
                  <a:pt x="688012" y="411201"/>
                </a:lnTo>
                <a:lnTo>
                  <a:pt x="684402" y="411201"/>
                </a:lnTo>
                <a:close/>
                <a:moveTo>
                  <a:pt x="660938" y="411201"/>
                </a:moveTo>
                <a:lnTo>
                  <a:pt x="664548" y="420223"/>
                </a:lnTo>
                <a:lnTo>
                  <a:pt x="675017" y="446208"/>
                </a:lnTo>
                <a:lnTo>
                  <a:pt x="676100" y="446208"/>
                </a:lnTo>
                <a:lnTo>
                  <a:pt x="688012" y="446208"/>
                </a:lnTo>
                <a:lnTo>
                  <a:pt x="691261" y="446208"/>
                </a:lnTo>
                <a:lnTo>
                  <a:pt x="688012" y="437185"/>
                </a:lnTo>
                <a:lnTo>
                  <a:pt x="677183" y="411201"/>
                </a:lnTo>
                <a:lnTo>
                  <a:pt x="676100" y="411201"/>
                </a:lnTo>
                <a:lnTo>
                  <a:pt x="664548" y="411201"/>
                </a:lnTo>
                <a:lnTo>
                  <a:pt x="660938" y="411201"/>
                </a:lnTo>
                <a:close/>
                <a:moveTo>
                  <a:pt x="637834" y="411201"/>
                </a:moveTo>
                <a:lnTo>
                  <a:pt x="641444" y="420223"/>
                </a:lnTo>
                <a:lnTo>
                  <a:pt x="651913" y="446208"/>
                </a:lnTo>
                <a:lnTo>
                  <a:pt x="652635" y="446208"/>
                </a:lnTo>
                <a:lnTo>
                  <a:pt x="664548" y="446208"/>
                </a:lnTo>
                <a:lnTo>
                  <a:pt x="668158" y="446208"/>
                </a:lnTo>
                <a:lnTo>
                  <a:pt x="664548" y="437185"/>
                </a:lnTo>
                <a:lnTo>
                  <a:pt x="654079" y="411201"/>
                </a:lnTo>
                <a:lnTo>
                  <a:pt x="652635" y="411201"/>
                </a:lnTo>
                <a:lnTo>
                  <a:pt x="641444" y="411201"/>
                </a:lnTo>
                <a:lnTo>
                  <a:pt x="637834" y="411201"/>
                </a:lnTo>
                <a:close/>
                <a:moveTo>
                  <a:pt x="614731" y="411201"/>
                </a:moveTo>
                <a:lnTo>
                  <a:pt x="628810" y="446208"/>
                </a:lnTo>
                <a:lnTo>
                  <a:pt x="629893" y="446208"/>
                </a:lnTo>
                <a:lnTo>
                  <a:pt x="641444" y="446208"/>
                </a:lnTo>
                <a:lnTo>
                  <a:pt x="645054" y="446208"/>
                </a:lnTo>
                <a:lnTo>
                  <a:pt x="641444" y="437185"/>
                </a:lnTo>
                <a:lnTo>
                  <a:pt x="630615" y="411201"/>
                </a:lnTo>
                <a:lnTo>
                  <a:pt x="629893" y="411201"/>
                </a:lnTo>
                <a:lnTo>
                  <a:pt x="614731" y="411201"/>
                </a:lnTo>
                <a:close/>
                <a:moveTo>
                  <a:pt x="701369" y="288572"/>
                </a:moveTo>
                <a:lnTo>
                  <a:pt x="701369" y="348765"/>
                </a:lnTo>
                <a:lnTo>
                  <a:pt x="701369" y="349487"/>
                </a:lnTo>
                <a:lnTo>
                  <a:pt x="706784" y="357427"/>
                </a:lnTo>
                <a:lnTo>
                  <a:pt x="710755" y="351292"/>
                </a:lnTo>
                <a:lnTo>
                  <a:pt x="712559" y="349126"/>
                </a:lnTo>
                <a:lnTo>
                  <a:pt x="717974" y="357427"/>
                </a:lnTo>
                <a:lnTo>
                  <a:pt x="722667" y="350209"/>
                </a:lnTo>
                <a:lnTo>
                  <a:pt x="723389" y="349126"/>
                </a:lnTo>
                <a:lnTo>
                  <a:pt x="728804" y="357427"/>
                </a:lnTo>
                <a:lnTo>
                  <a:pt x="733858" y="349848"/>
                </a:lnTo>
                <a:lnTo>
                  <a:pt x="734580" y="349126"/>
                </a:lnTo>
                <a:lnTo>
                  <a:pt x="739995" y="357427"/>
                </a:lnTo>
                <a:lnTo>
                  <a:pt x="745409" y="349126"/>
                </a:lnTo>
                <a:lnTo>
                  <a:pt x="745770" y="349487"/>
                </a:lnTo>
                <a:lnTo>
                  <a:pt x="750824" y="357427"/>
                </a:lnTo>
                <a:lnTo>
                  <a:pt x="756600" y="349126"/>
                </a:lnTo>
                <a:lnTo>
                  <a:pt x="757322" y="350209"/>
                </a:lnTo>
                <a:lnTo>
                  <a:pt x="762015" y="357427"/>
                </a:lnTo>
                <a:lnTo>
                  <a:pt x="767430" y="349487"/>
                </a:lnTo>
                <a:lnTo>
                  <a:pt x="767430" y="349126"/>
                </a:lnTo>
                <a:lnTo>
                  <a:pt x="767430" y="288572"/>
                </a:lnTo>
                <a:lnTo>
                  <a:pt x="701369" y="288572"/>
                </a:lnTo>
                <a:close/>
                <a:moveTo>
                  <a:pt x="611843" y="276225"/>
                </a:moveTo>
                <a:lnTo>
                  <a:pt x="629893" y="276225"/>
                </a:lnTo>
                <a:lnTo>
                  <a:pt x="641444" y="276225"/>
                </a:lnTo>
                <a:lnTo>
                  <a:pt x="652635" y="276225"/>
                </a:lnTo>
                <a:lnTo>
                  <a:pt x="664548" y="276225"/>
                </a:lnTo>
                <a:lnTo>
                  <a:pt x="666869" y="276225"/>
                </a:lnTo>
                <a:lnTo>
                  <a:pt x="676100" y="276225"/>
                </a:lnTo>
                <a:lnTo>
                  <a:pt x="688012" y="276225"/>
                </a:lnTo>
                <a:lnTo>
                  <a:pt x="699203" y="276225"/>
                </a:lnTo>
                <a:lnTo>
                  <a:pt x="701369" y="276225"/>
                </a:lnTo>
                <a:lnTo>
                  <a:pt x="767430" y="276225"/>
                </a:lnTo>
                <a:lnTo>
                  <a:pt x="768874" y="276225"/>
                </a:lnTo>
                <a:lnTo>
                  <a:pt x="780425" y="276225"/>
                </a:lnTo>
                <a:lnTo>
                  <a:pt x="791977" y="276225"/>
                </a:lnTo>
                <a:lnTo>
                  <a:pt x="798394" y="276225"/>
                </a:lnTo>
                <a:lnTo>
                  <a:pt x="803528" y="276225"/>
                </a:lnTo>
                <a:lnTo>
                  <a:pt x="815080" y="276225"/>
                </a:lnTo>
                <a:lnTo>
                  <a:pt x="826993" y="276225"/>
                </a:lnTo>
                <a:lnTo>
                  <a:pt x="838183" y="276225"/>
                </a:lnTo>
                <a:lnTo>
                  <a:pt x="856955" y="276225"/>
                </a:lnTo>
                <a:cubicBezTo>
                  <a:pt x="864174" y="276225"/>
                  <a:pt x="869589" y="281999"/>
                  <a:pt x="869589" y="288857"/>
                </a:cubicBezTo>
                <a:lnTo>
                  <a:pt x="869228" y="427802"/>
                </a:lnTo>
                <a:lnTo>
                  <a:pt x="862730" y="411201"/>
                </a:lnTo>
                <a:lnTo>
                  <a:pt x="846486" y="411201"/>
                </a:lnTo>
                <a:lnTo>
                  <a:pt x="860565" y="446208"/>
                </a:lnTo>
                <a:lnTo>
                  <a:pt x="869228" y="446208"/>
                </a:lnTo>
                <a:lnTo>
                  <a:pt x="868867" y="521996"/>
                </a:lnTo>
                <a:cubicBezTo>
                  <a:pt x="868867" y="528853"/>
                  <a:pt x="863452" y="534627"/>
                  <a:pt x="856233" y="534627"/>
                </a:cubicBezTo>
                <a:lnTo>
                  <a:pt x="838183" y="534627"/>
                </a:lnTo>
                <a:lnTo>
                  <a:pt x="826993" y="534627"/>
                </a:lnTo>
                <a:lnTo>
                  <a:pt x="815080" y="534627"/>
                </a:lnTo>
                <a:lnTo>
                  <a:pt x="803528" y="534627"/>
                </a:lnTo>
                <a:lnTo>
                  <a:pt x="791977" y="534627"/>
                </a:lnTo>
                <a:lnTo>
                  <a:pt x="780425" y="534627"/>
                </a:lnTo>
                <a:lnTo>
                  <a:pt x="768874" y="534627"/>
                </a:lnTo>
                <a:lnTo>
                  <a:pt x="757322" y="534627"/>
                </a:lnTo>
                <a:lnTo>
                  <a:pt x="745770" y="534627"/>
                </a:lnTo>
                <a:lnTo>
                  <a:pt x="733858" y="534627"/>
                </a:lnTo>
                <a:lnTo>
                  <a:pt x="722667" y="534627"/>
                </a:lnTo>
                <a:lnTo>
                  <a:pt x="710755" y="534627"/>
                </a:lnTo>
                <a:lnTo>
                  <a:pt x="699203" y="534627"/>
                </a:lnTo>
                <a:lnTo>
                  <a:pt x="688012" y="534627"/>
                </a:lnTo>
                <a:lnTo>
                  <a:pt x="676100" y="534627"/>
                </a:lnTo>
                <a:lnTo>
                  <a:pt x="664548" y="534627"/>
                </a:lnTo>
                <a:lnTo>
                  <a:pt x="652635" y="534627"/>
                </a:lnTo>
                <a:lnTo>
                  <a:pt x="641444" y="534627"/>
                </a:lnTo>
                <a:lnTo>
                  <a:pt x="629893" y="534627"/>
                </a:lnTo>
                <a:lnTo>
                  <a:pt x="611121" y="534627"/>
                </a:lnTo>
                <a:cubicBezTo>
                  <a:pt x="604263" y="534627"/>
                  <a:pt x="598487" y="528853"/>
                  <a:pt x="598487" y="521996"/>
                </a:cubicBezTo>
                <a:lnTo>
                  <a:pt x="598848" y="429606"/>
                </a:lnTo>
                <a:lnTo>
                  <a:pt x="605346" y="446208"/>
                </a:lnTo>
                <a:lnTo>
                  <a:pt x="621590" y="446208"/>
                </a:lnTo>
                <a:lnTo>
                  <a:pt x="607872" y="411201"/>
                </a:lnTo>
                <a:lnTo>
                  <a:pt x="598848" y="411201"/>
                </a:lnTo>
                <a:lnTo>
                  <a:pt x="599209" y="288857"/>
                </a:lnTo>
                <a:cubicBezTo>
                  <a:pt x="599209" y="281999"/>
                  <a:pt x="604624" y="276225"/>
                  <a:pt x="611843" y="276225"/>
                </a:cubicBezTo>
                <a:close/>
                <a:moveTo>
                  <a:pt x="803889" y="228130"/>
                </a:moveTo>
                <a:lnTo>
                  <a:pt x="803889" y="232094"/>
                </a:lnTo>
                <a:lnTo>
                  <a:pt x="815080" y="232094"/>
                </a:lnTo>
                <a:lnTo>
                  <a:pt x="826993" y="232094"/>
                </a:lnTo>
                <a:lnTo>
                  <a:pt x="838183" y="232094"/>
                </a:lnTo>
                <a:lnTo>
                  <a:pt x="844681" y="232094"/>
                </a:lnTo>
                <a:lnTo>
                  <a:pt x="844681" y="228130"/>
                </a:lnTo>
                <a:lnTo>
                  <a:pt x="838183" y="228130"/>
                </a:lnTo>
                <a:lnTo>
                  <a:pt x="826993" y="228130"/>
                </a:lnTo>
                <a:lnTo>
                  <a:pt x="815080" y="228130"/>
                </a:lnTo>
                <a:lnTo>
                  <a:pt x="803889" y="228130"/>
                </a:lnTo>
                <a:close/>
                <a:moveTo>
                  <a:pt x="623034" y="222724"/>
                </a:moveTo>
                <a:lnTo>
                  <a:pt x="623034" y="232094"/>
                </a:lnTo>
                <a:lnTo>
                  <a:pt x="629893" y="232094"/>
                </a:lnTo>
                <a:lnTo>
                  <a:pt x="641444" y="232094"/>
                </a:lnTo>
                <a:lnTo>
                  <a:pt x="652635" y="232094"/>
                </a:lnTo>
                <a:lnTo>
                  <a:pt x="664548" y="232094"/>
                </a:lnTo>
                <a:lnTo>
                  <a:pt x="676100" y="232094"/>
                </a:lnTo>
                <a:lnTo>
                  <a:pt x="688012" y="232094"/>
                </a:lnTo>
                <a:lnTo>
                  <a:pt x="699203" y="232094"/>
                </a:lnTo>
                <a:lnTo>
                  <a:pt x="710755" y="232094"/>
                </a:lnTo>
                <a:lnTo>
                  <a:pt x="722667" y="232094"/>
                </a:lnTo>
                <a:lnTo>
                  <a:pt x="730609" y="232094"/>
                </a:lnTo>
                <a:lnTo>
                  <a:pt x="730609" y="222724"/>
                </a:lnTo>
                <a:lnTo>
                  <a:pt x="722667" y="222724"/>
                </a:lnTo>
                <a:lnTo>
                  <a:pt x="710755" y="222724"/>
                </a:lnTo>
                <a:lnTo>
                  <a:pt x="699203" y="222724"/>
                </a:lnTo>
                <a:lnTo>
                  <a:pt x="688012" y="222724"/>
                </a:lnTo>
                <a:lnTo>
                  <a:pt x="676100" y="222724"/>
                </a:lnTo>
                <a:lnTo>
                  <a:pt x="664548" y="222724"/>
                </a:lnTo>
                <a:lnTo>
                  <a:pt x="652635" y="222724"/>
                </a:lnTo>
                <a:lnTo>
                  <a:pt x="641444" y="222724"/>
                </a:lnTo>
                <a:lnTo>
                  <a:pt x="629893" y="222724"/>
                </a:lnTo>
                <a:lnTo>
                  <a:pt x="623034" y="222724"/>
                </a:lnTo>
                <a:close/>
                <a:moveTo>
                  <a:pt x="217727" y="200245"/>
                </a:moveTo>
                <a:cubicBezTo>
                  <a:pt x="214478" y="200245"/>
                  <a:pt x="211590" y="201323"/>
                  <a:pt x="209424" y="203479"/>
                </a:cubicBezTo>
                <a:cubicBezTo>
                  <a:pt x="207619" y="205275"/>
                  <a:pt x="206175" y="208150"/>
                  <a:pt x="206175" y="211024"/>
                </a:cubicBezTo>
                <a:lnTo>
                  <a:pt x="206175" y="431800"/>
                </a:lnTo>
                <a:lnTo>
                  <a:pt x="245418" y="431800"/>
                </a:lnTo>
                <a:lnTo>
                  <a:pt x="262422" y="420330"/>
                </a:lnTo>
                <a:lnTo>
                  <a:pt x="262415" y="420330"/>
                </a:lnTo>
                <a:cubicBezTo>
                  <a:pt x="255190" y="420330"/>
                  <a:pt x="248687" y="415320"/>
                  <a:pt x="247242" y="408162"/>
                </a:cubicBezTo>
                <a:lnTo>
                  <a:pt x="228818" y="316188"/>
                </a:lnTo>
                <a:cubicBezTo>
                  <a:pt x="227012" y="307957"/>
                  <a:pt x="232431" y="300084"/>
                  <a:pt x="240740" y="298295"/>
                </a:cubicBezTo>
                <a:cubicBezTo>
                  <a:pt x="248687" y="296863"/>
                  <a:pt x="256635" y="302231"/>
                  <a:pt x="258441" y="310462"/>
                </a:cubicBezTo>
                <a:cubicBezTo>
                  <a:pt x="271085" y="341955"/>
                  <a:pt x="274337" y="367007"/>
                  <a:pt x="274337" y="390269"/>
                </a:cubicBezTo>
                <a:cubicBezTo>
                  <a:pt x="284452" y="393490"/>
                  <a:pt x="294567" y="394563"/>
                  <a:pt x="305044" y="393847"/>
                </a:cubicBezTo>
                <a:cubicBezTo>
                  <a:pt x="316604" y="393132"/>
                  <a:pt x="339363" y="383827"/>
                  <a:pt x="339363" y="405299"/>
                </a:cubicBezTo>
                <a:cubicBezTo>
                  <a:pt x="339363" y="413531"/>
                  <a:pt x="332861" y="420330"/>
                  <a:pt x="324552" y="420330"/>
                </a:cubicBezTo>
                <a:lnTo>
                  <a:pt x="288461" y="420330"/>
                </a:lnTo>
                <a:lnTo>
                  <a:pt x="271528" y="431800"/>
                </a:lnTo>
                <a:lnTo>
                  <a:pt x="277600" y="431800"/>
                </a:lnTo>
                <a:cubicBezTo>
                  <a:pt x="286241" y="431800"/>
                  <a:pt x="292722" y="438302"/>
                  <a:pt x="292722" y="446609"/>
                </a:cubicBezTo>
                <a:lnTo>
                  <a:pt x="292722" y="476949"/>
                </a:lnTo>
                <a:lnTo>
                  <a:pt x="399346" y="476949"/>
                </a:lnTo>
                <a:lnTo>
                  <a:pt x="350579" y="368518"/>
                </a:lnTo>
                <a:lnTo>
                  <a:pt x="338376" y="376883"/>
                </a:lnTo>
                <a:cubicBezTo>
                  <a:pt x="334782" y="379052"/>
                  <a:pt x="330109" y="377968"/>
                  <a:pt x="327593" y="374715"/>
                </a:cubicBezTo>
                <a:cubicBezTo>
                  <a:pt x="325437" y="371101"/>
                  <a:pt x="326156" y="366403"/>
                  <a:pt x="329750" y="364235"/>
                </a:cubicBezTo>
                <a:lnTo>
                  <a:pt x="369647" y="337493"/>
                </a:lnTo>
                <a:cubicBezTo>
                  <a:pt x="372882" y="334963"/>
                  <a:pt x="377555" y="335686"/>
                  <a:pt x="379711" y="339300"/>
                </a:cubicBezTo>
                <a:cubicBezTo>
                  <a:pt x="382227" y="342552"/>
                  <a:pt x="381508" y="347611"/>
                  <a:pt x="377914" y="349780"/>
                </a:cubicBezTo>
                <a:lnTo>
                  <a:pt x="363146" y="359903"/>
                </a:lnTo>
                <a:lnTo>
                  <a:pt x="407542" y="476949"/>
                </a:lnTo>
                <a:lnTo>
                  <a:pt x="430680" y="476949"/>
                </a:lnTo>
                <a:lnTo>
                  <a:pt x="376362" y="200245"/>
                </a:lnTo>
                <a:lnTo>
                  <a:pt x="217727" y="200245"/>
                </a:lnTo>
                <a:close/>
                <a:moveTo>
                  <a:pt x="835295" y="197857"/>
                </a:moveTo>
                <a:lnTo>
                  <a:pt x="826993" y="209389"/>
                </a:lnTo>
                <a:lnTo>
                  <a:pt x="825910" y="210470"/>
                </a:lnTo>
                <a:lnTo>
                  <a:pt x="826993" y="210470"/>
                </a:lnTo>
                <a:lnTo>
                  <a:pt x="830603" y="210470"/>
                </a:lnTo>
                <a:lnTo>
                  <a:pt x="830603" y="223805"/>
                </a:lnTo>
                <a:lnTo>
                  <a:pt x="838183" y="223805"/>
                </a:lnTo>
                <a:lnTo>
                  <a:pt x="839627" y="223805"/>
                </a:lnTo>
                <a:lnTo>
                  <a:pt x="839627" y="210470"/>
                </a:lnTo>
                <a:lnTo>
                  <a:pt x="844681" y="210470"/>
                </a:lnTo>
                <a:lnTo>
                  <a:pt x="838183" y="202181"/>
                </a:lnTo>
                <a:lnTo>
                  <a:pt x="835295" y="197857"/>
                </a:lnTo>
                <a:close/>
                <a:moveTo>
                  <a:pt x="813275" y="197857"/>
                </a:moveTo>
                <a:lnTo>
                  <a:pt x="803889" y="210470"/>
                </a:lnTo>
                <a:lnTo>
                  <a:pt x="808582" y="210470"/>
                </a:lnTo>
                <a:lnTo>
                  <a:pt x="808582" y="223805"/>
                </a:lnTo>
                <a:lnTo>
                  <a:pt x="815080" y="223805"/>
                </a:lnTo>
                <a:lnTo>
                  <a:pt x="817607" y="223805"/>
                </a:lnTo>
                <a:lnTo>
                  <a:pt x="817607" y="210470"/>
                </a:lnTo>
                <a:lnTo>
                  <a:pt x="822300" y="210470"/>
                </a:lnTo>
                <a:lnTo>
                  <a:pt x="815080" y="200740"/>
                </a:lnTo>
                <a:lnTo>
                  <a:pt x="813275" y="197857"/>
                </a:lnTo>
                <a:close/>
                <a:moveTo>
                  <a:pt x="623034" y="197857"/>
                </a:moveTo>
                <a:lnTo>
                  <a:pt x="623034" y="207227"/>
                </a:lnTo>
                <a:lnTo>
                  <a:pt x="629893" y="207227"/>
                </a:lnTo>
                <a:lnTo>
                  <a:pt x="641444" y="207227"/>
                </a:lnTo>
                <a:lnTo>
                  <a:pt x="652635" y="207227"/>
                </a:lnTo>
                <a:lnTo>
                  <a:pt x="664548" y="207227"/>
                </a:lnTo>
                <a:lnTo>
                  <a:pt x="676100" y="207227"/>
                </a:lnTo>
                <a:lnTo>
                  <a:pt x="688012" y="207227"/>
                </a:lnTo>
                <a:lnTo>
                  <a:pt x="699203" y="207227"/>
                </a:lnTo>
                <a:lnTo>
                  <a:pt x="710755" y="207227"/>
                </a:lnTo>
                <a:lnTo>
                  <a:pt x="722667" y="207227"/>
                </a:lnTo>
                <a:lnTo>
                  <a:pt x="730609" y="207227"/>
                </a:lnTo>
                <a:lnTo>
                  <a:pt x="730609" y="197857"/>
                </a:lnTo>
                <a:lnTo>
                  <a:pt x="722667" y="197857"/>
                </a:lnTo>
                <a:lnTo>
                  <a:pt x="710755" y="197857"/>
                </a:lnTo>
                <a:lnTo>
                  <a:pt x="699203" y="197857"/>
                </a:lnTo>
                <a:lnTo>
                  <a:pt x="688012" y="197857"/>
                </a:lnTo>
                <a:lnTo>
                  <a:pt x="676100" y="197857"/>
                </a:lnTo>
                <a:lnTo>
                  <a:pt x="664548" y="197857"/>
                </a:lnTo>
                <a:lnTo>
                  <a:pt x="652635" y="197857"/>
                </a:lnTo>
                <a:lnTo>
                  <a:pt x="641444" y="197857"/>
                </a:lnTo>
                <a:lnTo>
                  <a:pt x="629893" y="197857"/>
                </a:lnTo>
                <a:lnTo>
                  <a:pt x="623034" y="197857"/>
                </a:lnTo>
                <a:close/>
                <a:moveTo>
                  <a:pt x="553266" y="160338"/>
                </a:moveTo>
                <a:cubicBezTo>
                  <a:pt x="561897" y="160338"/>
                  <a:pt x="568370" y="167179"/>
                  <a:pt x="568370" y="175461"/>
                </a:cubicBezTo>
                <a:lnTo>
                  <a:pt x="568370" y="556770"/>
                </a:lnTo>
                <a:lnTo>
                  <a:pt x="713656" y="556770"/>
                </a:lnTo>
                <a:lnTo>
                  <a:pt x="714016" y="556770"/>
                </a:lnTo>
                <a:lnTo>
                  <a:pt x="714016" y="587015"/>
                </a:lnTo>
                <a:lnTo>
                  <a:pt x="713656" y="587015"/>
                </a:lnTo>
                <a:lnTo>
                  <a:pt x="553266" y="587015"/>
                </a:lnTo>
                <a:cubicBezTo>
                  <a:pt x="544994" y="587015"/>
                  <a:pt x="538162" y="580174"/>
                  <a:pt x="538162" y="571892"/>
                </a:cubicBezTo>
                <a:lnTo>
                  <a:pt x="538162" y="175461"/>
                </a:lnTo>
                <a:cubicBezTo>
                  <a:pt x="538162" y="167179"/>
                  <a:pt x="544994" y="160338"/>
                  <a:pt x="553266" y="160338"/>
                </a:cubicBezTo>
                <a:close/>
                <a:moveTo>
                  <a:pt x="217727" y="149225"/>
                </a:moveTo>
                <a:lnTo>
                  <a:pt x="416277" y="149225"/>
                </a:lnTo>
                <a:cubicBezTo>
                  <a:pt x="424580" y="149225"/>
                  <a:pt x="431439" y="155692"/>
                  <a:pt x="431439" y="163956"/>
                </a:cubicBezTo>
                <a:cubicBezTo>
                  <a:pt x="431439" y="172579"/>
                  <a:pt x="424580" y="200245"/>
                  <a:pt x="416277" y="200245"/>
                </a:cubicBezTo>
                <a:lnTo>
                  <a:pt x="406700" y="200245"/>
                </a:lnTo>
                <a:lnTo>
                  <a:pt x="460174" y="473936"/>
                </a:lnTo>
                <a:lnTo>
                  <a:pt x="459570" y="476949"/>
                </a:lnTo>
                <a:lnTo>
                  <a:pt x="508000" y="476949"/>
                </a:lnTo>
                <a:lnTo>
                  <a:pt x="508000" y="175846"/>
                </a:lnTo>
                <a:cubicBezTo>
                  <a:pt x="508000" y="171520"/>
                  <a:pt x="511322" y="168275"/>
                  <a:pt x="515753" y="168275"/>
                </a:cubicBezTo>
                <a:cubicBezTo>
                  <a:pt x="519814" y="168275"/>
                  <a:pt x="523506" y="171520"/>
                  <a:pt x="523506" y="175846"/>
                </a:cubicBezTo>
                <a:lnTo>
                  <a:pt x="523506" y="492097"/>
                </a:lnTo>
                <a:lnTo>
                  <a:pt x="523515" y="492119"/>
                </a:lnTo>
                <a:cubicBezTo>
                  <a:pt x="523515" y="492480"/>
                  <a:pt x="523515" y="492842"/>
                  <a:pt x="523515" y="493564"/>
                </a:cubicBezTo>
                <a:lnTo>
                  <a:pt x="523515" y="613119"/>
                </a:lnTo>
                <a:cubicBezTo>
                  <a:pt x="523515" y="614564"/>
                  <a:pt x="523155" y="616008"/>
                  <a:pt x="522795" y="617453"/>
                </a:cubicBezTo>
                <a:cubicBezTo>
                  <a:pt x="520994" y="594698"/>
                  <a:pt x="511273" y="573749"/>
                  <a:pt x="494711" y="557495"/>
                </a:cubicBezTo>
                <a:cubicBezTo>
                  <a:pt x="476708" y="539436"/>
                  <a:pt x="452225" y="530045"/>
                  <a:pt x="427381" y="530045"/>
                </a:cubicBezTo>
                <a:cubicBezTo>
                  <a:pt x="402177" y="530045"/>
                  <a:pt x="378054" y="539436"/>
                  <a:pt x="360051" y="557495"/>
                </a:cubicBezTo>
                <a:cubicBezTo>
                  <a:pt x="342049" y="575194"/>
                  <a:pt x="331607" y="599394"/>
                  <a:pt x="331607" y="624677"/>
                </a:cubicBezTo>
                <a:cubicBezTo>
                  <a:pt x="331607" y="625761"/>
                  <a:pt x="331607" y="626844"/>
                  <a:pt x="331607" y="628289"/>
                </a:cubicBezTo>
                <a:lnTo>
                  <a:pt x="207750" y="628289"/>
                </a:lnTo>
                <a:cubicBezTo>
                  <a:pt x="204869" y="612035"/>
                  <a:pt x="197308" y="597226"/>
                  <a:pt x="185426" y="585668"/>
                </a:cubicBezTo>
                <a:cubicBezTo>
                  <a:pt x="170304" y="570859"/>
                  <a:pt x="150501" y="562913"/>
                  <a:pt x="129978" y="562913"/>
                </a:cubicBezTo>
                <a:cubicBezTo>
                  <a:pt x="108735" y="562913"/>
                  <a:pt x="88932" y="570859"/>
                  <a:pt x="74170" y="585668"/>
                </a:cubicBezTo>
                <a:cubicBezTo>
                  <a:pt x="62289" y="597226"/>
                  <a:pt x="54368" y="612035"/>
                  <a:pt x="51847" y="628289"/>
                </a:cubicBezTo>
                <a:lnTo>
                  <a:pt x="38885" y="628289"/>
                </a:lnTo>
                <a:lnTo>
                  <a:pt x="15122" y="628289"/>
                </a:lnTo>
                <a:cubicBezTo>
                  <a:pt x="6841" y="628289"/>
                  <a:pt x="0" y="621426"/>
                  <a:pt x="0" y="613119"/>
                </a:cubicBezTo>
                <a:lnTo>
                  <a:pt x="0" y="568692"/>
                </a:lnTo>
                <a:cubicBezTo>
                  <a:pt x="0" y="561107"/>
                  <a:pt x="1080" y="553522"/>
                  <a:pt x="4320" y="547382"/>
                </a:cubicBezTo>
                <a:cubicBezTo>
                  <a:pt x="8281" y="539797"/>
                  <a:pt x="14402" y="535101"/>
                  <a:pt x="23763" y="533656"/>
                </a:cubicBezTo>
                <a:lnTo>
                  <a:pt x="23763" y="498982"/>
                </a:lnTo>
                <a:cubicBezTo>
                  <a:pt x="23763" y="480561"/>
                  <a:pt x="31684" y="463585"/>
                  <a:pt x="43926" y="451305"/>
                </a:cubicBezTo>
                <a:cubicBezTo>
                  <a:pt x="56528" y="439024"/>
                  <a:pt x="73450" y="431800"/>
                  <a:pt x="92173" y="431800"/>
                </a:cubicBezTo>
                <a:lnTo>
                  <a:pt x="176212" y="431800"/>
                </a:lnTo>
                <a:lnTo>
                  <a:pt x="176212" y="190185"/>
                </a:lnTo>
                <a:cubicBezTo>
                  <a:pt x="176212" y="178687"/>
                  <a:pt x="180905" y="168627"/>
                  <a:pt x="188486" y="161082"/>
                </a:cubicBezTo>
                <a:cubicBezTo>
                  <a:pt x="196067" y="153896"/>
                  <a:pt x="206175" y="149225"/>
                  <a:pt x="217727" y="149225"/>
                </a:cubicBezTo>
                <a:close/>
                <a:moveTo>
                  <a:pt x="823383" y="135148"/>
                </a:moveTo>
                <a:lnTo>
                  <a:pt x="826993" y="144158"/>
                </a:lnTo>
                <a:lnTo>
                  <a:pt x="837461" y="170106"/>
                </a:lnTo>
                <a:lnTo>
                  <a:pt x="838183" y="170106"/>
                </a:lnTo>
                <a:lnTo>
                  <a:pt x="853706" y="170106"/>
                </a:lnTo>
                <a:lnTo>
                  <a:pt x="839627" y="135148"/>
                </a:lnTo>
                <a:lnTo>
                  <a:pt x="838183" y="135148"/>
                </a:lnTo>
                <a:lnTo>
                  <a:pt x="826993" y="135148"/>
                </a:lnTo>
                <a:lnTo>
                  <a:pt x="823383" y="135148"/>
                </a:lnTo>
                <a:close/>
                <a:moveTo>
                  <a:pt x="799919" y="135148"/>
                </a:moveTo>
                <a:lnTo>
                  <a:pt x="803528" y="144158"/>
                </a:lnTo>
                <a:lnTo>
                  <a:pt x="813997" y="170106"/>
                </a:lnTo>
                <a:lnTo>
                  <a:pt x="815080" y="170106"/>
                </a:lnTo>
                <a:lnTo>
                  <a:pt x="826993" y="170106"/>
                </a:lnTo>
                <a:lnTo>
                  <a:pt x="830242" y="170106"/>
                </a:lnTo>
                <a:lnTo>
                  <a:pt x="826993" y="161096"/>
                </a:lnTo>
                <a:lnTo>
                  <a:pt x="816163" y="135148"/>
                </a:lnTo>
                <a:lnTo>
                  <a:pt x="815080" y="135148"/>
                </a:lnTo>
                <a:lnTo>
                  <a:pt x="803528" y="135148"/>
                </a:lnTo>
                <a:lnTo>
                  <a:pt x="799919" y="135148"/>
                </a:lnTo>
                <a:close/>
                <a:moveTo>
                  <a:pt x="776815" y="135148"/>
                </a:moveTo>
                <a:lnTo>
                  <a:pt x="780425" y="144158"/>
                </a:lnTo>
                <a:lnTo>
                  <a:pt x="790894" y="170106"/>
                </a:lnTo>
                <a:lnTo>
                  <a:pt x="791977" y="170106"/>
                </a:lnTo>
                <a:lnTo>
                  <a:pt x="803528" y="170106"/>
                </a:lnTo>
                <a:lnTo>
                  <a:pt x="807138" y="170106"/>
                </a:lnTo>
                <a:lnTo>
                  <a:pt x="803528" y="161096"/>
                </a:lnTo>
                <a:lnTo>
                  <a:pt x="793060" y="135148"/>
                </a:lnTo>
                <a:lnTo>
                  <a:pt x="791977" y="135148"/>
                </a:lnTo>
                <a:lnTo>
                  <a:pt x="780425" y="135148"/>
                </a:lnTo>
                <a:lnTo>
                  <a:pt x="776815" y="135148"/>
                </a:lnTo>
                <a:close/>
                <a:moveTo>
                  <a:pt x="753712" y="135148"/>
                </a:moveTo>
                <a:lnTo>
                  <a:pt x="757322" y="144158"/>
                </a:lnTo>
                <a:lnTo>
                  <a:pt x="767791" y="170106"/>
                </a:lnTo>
                <a:lnTo>
                  <a:pt x="768874" y="170106"/>
                </a:lnTo>
                <a:lnTo>
                  <a:pt x="780425" y="170106"/>
                </a:lnTo>
                <a:lnTo>
                  <a:pt x="784035" y="170106"/>
                </a:lnTo>
                <a:lnTo>
                  <a:pt x="780425" y="161096"/>
                </a:lnTo>
                <a:lnTo>
                  <a:pt x="769957" y="135148"/>
                </a:lnTo>
                <a:lnTo>
                  <a:pt x="768874" y="135148"/>
                </a:lnTo>
                <a:lnTo>
                  <a:pt x="757322" y="135148"/>
                </a:lnTo>
                <a:lnTo>
                  <a:pt x="753712" y="135148"/>
                </a:lnTo>
                <a:close/>
                <a:moveTo>
                  <a:pt x="730248" y="135148"/>
                </a:moveTo>
                <a:lnTo>
                  <a:pt x="733858" y="144158"/>
                </a:lnTo>
                <a:lnTo>
                  <a:pt x="744687" y="170106"/>
                </a:lnTo>
                <a:lnTo>
                  <a:pt x="745770" y="170106"/>
                </a:lnTo>
                <a:lnTo>
                  <a:pt x="757322" y="170106"/>
                </a:lnTo>
                <a:lnTo>
                  <a:pt x="760932" y="170106"/>
                </a:lnTo>
                <a:lnTo>
                  <a:pt x="757322" y="161096"/>
                </a:lnTo>
                <a:lnTo>
                  <a:pt x="746853" y="135148"/>
                </a:lnTo>
                <a:lnTo>
                  <a:pt x="745770" y="135148"/>
                </a:lnTo>
                <a:lnTo>
                  <a:pt x="733858" y="135148"/>
                </a:lnTo>
                <a:lnTo>
                  <a:pt x="730248" y="135148"/>
                </a:lnTo>
                <a:close/>
                <a:moveTo>
                  <a:pt x="707145" y="135148"/>
                </a:moveTo>
                <a:lnTo>
                  <a:pt x="710755" y="144158"/>
                </a:lnTo>
                <a:lnTo>
                  <a:pt x="721223" y="170106"/>
                </a:lnTo>
                <a:lnTo>
                  <a:pt x="722667" y="170106"/>
                </a:lnTo>
                <a:lnTo>
                  <a:pt x="733858" y="170106"/>
                </a:lnTo>
                <a:lnTo>
                  <a:pt x="737468" y="170106"/>
                </a:lnTo>
                <a:lnTo>
                  <a:pt x="733858" y="161096"/>
                </a:lnTo>
                <a:lnTo>
                  <a:pt x="723750" y="135148"/>
                </a:lnTo>
                <a:lnTo>
                  <a:pt x="722667" y="135148"/>
                </a:lnTo>
                <a:lnTo>
                  <a:pt x="710755" y="135148"/>
                </a:lnTo>
                <a:lnTo>
                  <a:pt x="707145" y="135148"/>
                </a:lnTo>
                <a:close/>
                <a:moveTo>
                  <a:pt x="684402" y="135148"/>
                </a:moveTo>
                <a:lnTo>
                  <a:pt x="688012" y="144158"/>
                </a:lnTo>
                <a:lnTo>
                  <a:pt x="698120" y="170106"/>
                </a:lnTo>
                <a:lnTo>
                  <a:pt x="699203" y="170106"/>
                </a:lnTo>
                <a:lnTo>
                  <a:pt x="710755" y="170106"/>
                </a:lnTo>
                <a:lnTo>
                  <a:pt x="714364" y="170106"/>
                </a:lnTo>
                <a:lnTo>
                  <a:pt x="710755" y="161096"/>
                </a:lnTo>
                <a:lnTo>
                  <a:pt x="700647" y="135148"/>
                </a:lnTo>
                <a:lnTo>
                  <a:pt x="699203" y="135148"/>
                </a:lnTo>
                <a:lnTo>
                  <a:pt x="688012" y="135148"/>
                </a:lnTo>
                <a:lnTo>
                  <a:pt x="684402" y="135148"/>
                </a:lnTo>
                <a:close/>
                <a:moveTo>
                  <a:pt x="660938" y="135148"/>
                </a:moveTo>
                <a:lnTo>
                  <a:pt x="664548" y="144158"/>
                </a:lnTo>
                <a:lnTo>
                  <a:pt x="675017" y="170106"/>
                </a:lnTo>
                <a:lnTo>
                  <a:pt x="676100" y="170106"/>
                </a:lnTo>
                <a:lnTo>
                  <a:pt x="688012" y="170106"/>
                </a:lnTo>
                <a:lnTo>
                  <a:pt x="691261" y="170106"/>
                </a:lnTo>
                <a:lnTo>
                  <a:pt x="688012" y="161096"/>
                </a:lnTo>
                <a:lnTo>
                  <a:pt x="677183" y="135148"/>
                </a:lnTo>
                <a:lnTo>
                  <a:pt x="676100" y="135148"/>
                </a:lnTo>
                <a:lnTo>
                  <a:pt x="664548" y="135148"/>
                </a:lnTo>
                <a:lnTo>
                  <a:pt x="660938" y="135148"/>
                </a:lnTo>
                <a:close/>
                <a:moveTo>
                  <a:pt x="637834" y="135148"/>
                </a:moveTo>
                <a:lnTo>
                  <a:pt x="641444" y="144158"/>
                </a:lnTo>
                <a:lnTo>
                  <a:pt x="651913" y="170106"/>
                </a:lnTo>
                <a:lnTo>
                  <a:pt x="652635" y="170106"/>
                </a:lnTo>
                <a:lnTo>
                  <a:pt x="664548" y="170106"/>
                </a:lnTo>
                <a:lnTo>
                  <a:pt x="668158" y="170106"/>
                </a:lnTo>
                <a:lnTo>
                  <a:pt x="664548" y="161096"/>
                </a:lnTo>
                <a:lnTo>
                  <a:pt x="654079" y="135148"/>
                </a:lnTo>
                <a:lnTo>
                  <a:pt x="652635" y="135148"/>
                </a:lnTo>
                <a:lnTo>
                  <a:pt x="641444" y="135148"/>
                </a:lnTo>
                <a:lnTo>
                  <a:pt x="637834" y="135148"/>
                </a:lnTo>
                <a:close/>
                <a:moveTo>
                  <a:pt x="614731" y="135148"/>
                </a:moveTo>
                <a:lnTo>
                  <a:pt x="628810" y="170106"/>
                </a:lnTo>
                <a:lnTo>
                  <a:pt x="629893" y="170106"/>
                </a:lnTo>
                <a:lnTo>
                  <a:pt x="641444" y="170106"/>
                </a:lnTo>
                <a:lnTo>
                  <a:pt x="645054" y="170106"/>
                </a:lnTo>
                <a:lnTo>
                  <a:pt x="641444" y="161096"/>
                </a:lnTo>
                <a:lnTo>
                  <a:pt x="630615" y="135148"/>
                </a:lnTo>
                <a:lnTo>
                  <a:pt x="629893" y="135148"/>
                </a:lnTo>
                <a:lnTo>
                  <a:pt x="614731" y="135148"/>
                </a:lnTo>
                <a:close/>
                <a:moveTo>
                  <a:pt x="701369" y="12347"/>
                </a:moveTo>
                <a:lnTo>
                  <a:pt x="701369" y="72439"/>
                </a:lnTo>
                <a:lnTo>
                  <a:pt x="701369" y="72800"/>
                </a:lnTo>
                <a:lnTo>
                  <a:pt x="706784" y="81449"/>
                </a:lnTo>
                <a:lnTo>
                  <a:pt x="710755" y="75323"/>
                </a:lnTo>
                <a:lnTo>
                  <a:pt x="712559" y="72800"/>
                </a:lnTo>
                <a:lnTo>
                  <a:pt x="717974" y="81449"/>
                </a:lnTo>
                <a:lnTo>
                  <a:pt x="722667" y="74241"/>
                </a:lnTo>
                <a:lnTo>
                  <a:pt x="723389" y="72800"/>
                </a:lnTo>
                <a:lnTo>
                  <a:pt x="728804" y="81449"/>
                </a:lnTo>
                <a:lnTo>
                  <a:pt x="733858" y="73521"/>
                </a:lnTo>
                <a:lnTo>
                  <a:pt x="734580" y="72800"/>
                </a:lnTo>
                <a:lnTo>
                  <a:pt x="739995" y="81449"/>
                </a:lnTo>
                <a:lnTo>
                  <a:pt x="745409" y="72800"/>
                </a:lnTo>
                <a:lnTo>
                  <a:pt x="745770" y="73160"/>
                </a:lnTo>
                <a:lnTo>
                  <a:pt x="750824" y="81449"/>
                </a:lnTo>
                <a:lnTo>
                  <a:pt x="756600" y="72800"/>
                </a:lnTo>
                <a:lnTo>
                  <a:pt x="757322" y="74241"/>
                </a:lnTo>
                <a:lnTo>
                  <a:pt x="762015" y="81449"/>
                </a:lnTo>
                <a:lnTo>
                  <a:pt x="767430" y="72800"/>
                </a:lnTo>
                <a:lnTo>
                  <a:pt x="767430" y="12347"/>
                </a:lnTo>
                <a:lnTo>
                  <a:pt x="701369" y="12347"/>
                </a:lnTo>
                <a:close/>
                <a:moveTo>
                  <a:pt x="611843" y="0"/>
                </a:moveTo>
                <a:lnTo>
                  <a:pt x="629893" y="0"/>
                </a:lnTo>
                <a:lnTo>
                  <a:pt x="641444" y="0"/>
                </a:lnTo>
                <a:lnTo>
                  <a:pt x="652635" y="0"/>
                </a:lnTo>
                <a:lnTo>
                  <a:pt x="664548" y="0"/>
                </a:lnTo>
                <a:lnTo>
                  <a:pt x="666869" y="0"/>
                </a:lnTo>
                <a:lnTo>
                  <a:pt x="676100" y="0"/>
                </a:lnTo>
                <a:lnTo>
                  <a:pt x="688012" y="0"/>
                </a:lnTo>
                <a:lnTo>
                  <a:pt x="699203" y="0"/>
                </a:lnTo>
                <a:lnTo>
                  <a:pt x="701369" y="0"/>
                </a:lnTo>
                <a:lnTo>
                  <a:pt x="767430" y="0"/>
                </a:lnTo>
                <a:lnTo>
                  <a:pt x="768874" y="0"/>
                </a:lnTo>
                <a:lnTo>
                  <a:pt x="780425" y="0"/>
                </a:lnTo>
                <a:lnTo>
                  <a:pt x="791977" y="0"/>
                </a:lnTo>
                <a:lnTo>
                  <a:pt x="798394" y="0"/>
                </a:lnTo>
                <a:lnTo>
                  <a:pt x="803528" y="0"/>
                </a:lnTo>
                <a:lnTo>
                  <a:pt x="815080" y="0"/>
                </a:lnTo>
                <a:lnTo>
                  <a:pt x="826993" y="0"/>
                </a:lnTo>
                <a:lnTo>
                  <a:pt x="838183" y="0"/>
                </a:lnTo>
                <a:lnTo>
                  <a:pt x="856955" y="0"/>
                </a:lnTo>
                <a:cubicBezTo>
                  <a:pt x="864174" y="0"/>
                  <a:pt x="869589" y="5766"/>
                  <a:pt x="869589" y="12614"/>
                </a:cubicBezTo>
                <a:lnTo>
                  <a:pt x="869228" y="151726"/>
                </a:lnTo>
                <a:lnTo>
                  <a:pt x="862730" y="135148"/>
                </a:lnTo>
                <a:lnTo>
                  <a:pt x="846486" y="135148"/>
                </a:lnTo>
                <a:lnTo>
                  <a:pt x="860565" y="170106"/>
                </a:lnTo>
                <a:lnTo>
                  <a:pt x="869228" y="170106"/>
                </a:lnTo>
                <a:lnTo>
                  <a:pt x="868867" y="245789"/>
                </a:lnTo>
                <a:cubicBezTo>
                  <a:pt x="868867" y="252636"/>
                  <a:pt x="863452" y="258403"/>
                  <a:pt x="856233" y="258403"/>
                </a:cubicBezTo>
                <a:lnTo>
                  <a:pt x="838183" y="258403"/>
                </a:lnTo>
                <a:lnTo>
                  <a:pt x="826993" y="258403"/>
                </a:lnTo>
                <a:lnTo>
                  <a:pt x="815080" y="258403"/>
                </a:lnTo>
                <a:lnTo>
                  <a:pt x="803528" y="258403"/>
                </a:lnTo>
                <a:lnTo>
                  <a:pt x="791977" y="258403"/>
                </a:lnTo>
                <a:lnTo>
                  <a:pt x="780425" y="258403"/>
                </a:lnTo>
                <a:lnTo>
                  <a:pt x="768874" y="258403"/>
                </a:lnTo>
                <a:lnTo>
                  <a:pt x="757322" y="258403"/>
                </a:lnTo>
                <a:lnTo>
                  <a:pt x="745770" y="258403"/>
                </a:lnTo>
                <a:lnTo>
                  <a:pt x="733858" y="258403"/>
                </a:lnTo>
                <a:lnTo>
                  <a:pt x="722667" y="258403"/>
                </a:lnTo>
                <a:lnTo>
                  <a:pt x="710755" y="258403"/>
                </a:lnTo>
                <a:lnTo>
                  <a:pt x="699203" y="258403"/>
                </a:lnTo>
                <a:lnTo>
                  <a:pt x="688012" y="258403"/>
                </a:lnTo>
                <a:lnTo>
                  <a:pt x="676100" y="258403"/>
                </a:lnTo>
                <a:lnTo>
                  <a:pt x="664548" y="258403"/>
                </a:lnTo>
                <a:lnTo>
                  <a:pt x="652635" y="258403"/>
                </a:lnTo>
                <a:lnTo>
                  <a:pt x="641444" y="258403"/>
                </a:lnTo>
                <a:lnTo>
                  <a:pt x="629893" y="258403"/>
                </a:lnTo>
                <a:lnTo>
                  <a:pt x="611121" y="258403"/>
                </a:lnTo>
                <a:cubicBezTo>
                  <a:pt x="604263" y="258403"/>
                  <a:pt x="598487" y="252636"/>
                  <a:pt x="598487" y="245789"/>
                </a:cubicBezTo>
                <a:lnTo>
                  <a:pt x="598848" y="153528"/>
                </a:lnTo>
                <a:lnTo>
                  <a:pt x="605346" y="170106"/>
                </a:lnTo>
                <a:lnTo>
                  <a:pt x="621590" y="170106"/>
                </a:lnTo>
                <a:lnTo>
                  <a:pt x="607872" y="135148"/>
                </a:lnTo>
                <a:lnTo>
                  <a:pt x="598848" y="135148"/>
                </a:lnTo>
                <a:lnTo>
                  <a:pt x="599209" y="12614"/>
                </a:lnTo>
                <a:cubicBezTo>
                  <a:pt x="599209" y="5766"/>
                  <a:pt x="604624" y="0"/>
                  <a:pt x="611843" y="0"/>
                </a:cubicBezTo>
                <a:close/>
              </a:path>
            </a:pathLst>
          </a:custGeom>
          <a:solidFill>
            <a:schemeClr val="bg1"/>
          </a:solidFill>
          <a:ln>
            <a:noFill/>
          </a:ln>
          <a:effectLst/>
        </p:spPr>
        <p:txBody>
          <a:bodyPr anchor="ctr"/>
          <a:lstStyle/>
          <a:p>
            <a:endParaRPr lang="en-GB" sz="1600" dirty="0">
              <a:latin typeface="+mj-lt"/>
            </a:endParaRPr>
          </a:p>
        </p:txBody>
      </p:sp>
      <p:sp>
        <p:nvSpPr>
          <p:cNvPr id="30" name="Freeform 236">
            <a:extLst>
              <a:ext uri="{FF2B5EF4-FFF2-40B4-BE49-F238E27FC236}">
                <a16:creationId xmlns:a16="http://schemas.microsoft.com/office/drawing/2014/main" xmlns="" id="{D35FAD08-4B86-6649-BB53-A37B31C9C97B}"/>
              </a:ext>
            </a:extLst>
          </p:cNvPr>
          <p:cNvSpPr>
            <a:spLocks noChangeArrowheads="1"/>
          </p:cNvSpPr>
          <p:nvPr/>
        </p:nvSpPr>
        <p:spPr bwMode="auto">
          <a:xfrm>
            <a:off x="7331005" y="2767449"/>
            <a:ext cx="607871" cy="222232"/>
          </a:xfrm>
          <a:custGeom>
            <a:avLst/>
            <a:gdLst/>
            <a:ahLst/>
            <a:cxnLst/>
            <a:rect l="0" t="0" r="r" b="b"/>
            <a:pathLst>
              <a:path w="885466" h="323493">
                <a:moveTo>
                  <a:pt x="536575" y="249501"/>
                </a:moveTo>
                <a:cubicBezTo>
                  <a:pt x="530856" y="249501"/>
                  <a:pt x="525852" y="252003"/>
                  <a:pt x="522277" y="255577"/>
                </a:cubicBezTo>
                <a:cubicBezTo>
                  <a:pt x="518703" y="259152"/>
                  <a:pt x="516200" y="264156"/>
                  <a:pt x="516200" y="269875"/>
                </a:cubicBezTo>
                <a:cubicBezTo>
                  <a:pt x="516200" y="275237"/>
                  <a:pt x="518703" y="280241"/>
                  <a:pt x="522277" y="284173"/>
                </a:cubicBezTo>
                <a:cubicBezTo>
                  <a:pt x="525852" y="287748"/>
                  <a:pt x="530856" y="289892"/>
                  <a:pt x="536575" y="289892"/>
                </a:cubicBezTo>
                <a:cubicBezTo>
                  <a:pt x="541937" y="289892"/>
                  <a:pt x="546941" y="287748"/>
                  <a:pt x="550873" y="284173"/>
                </a:cubicBezTo>
                <a:cubicBezTo>
                  <a:pt x="554448" y="280241"/>
                  <a:pt x="556592" y="275237"/>
                  <a:pt x="556592" y="269875"/>
                </a:cubicBezTo>
                <a:cubicBezTo>
                  <a:pt x="556592" y="264156"/>
                  <a:pt x="554448" y="259152"/>
                  <a:pt x="550873" y="255577"/>
                </a:cubicBezTo>
                <a:cubicBezTo>
                  <a:pt x="546941" y="252003"/>
                  <a:pt x="541937" y="249501"/>
                  <a:pt x="536575" y="249501"/>
                </a:cubicBezTo>
                <a:close/>
                <a:moveTo>
                  <a:pt x="171271" y="249501"/>
                </a:moveTo>
                <a:cubicBezTo>
                  <a:pt x="165533" y="249501"/>
                  <a:pt x="160512" y="252003"/>
                  <a:pt x="156925" y="255577"/>
                </a:cubicBezTo>
                <a:cubicBezTo>
                  <a:pt x="153339" y="259152"/>
                  <a:pt x="151187" y="264156"/>
                  <a:pt x="151187" y="269875"/>
                </a:cubicBezTo>
                <a:cubicBezTo>
                  <a:pt x="151187" y="275237"/>
                  <a:pt x="153339" y="280241"/>
                  <a:pt x="156925" y="284173"/>
                </a:cubicBezTo>
                <a:cubicBezTo>
                  <a:pt x="160512" y="287748"/>
                  <a:pt x="165533" y="289892"/>
                  <a:pt x="171271" y="289892"/>
                </a:cubicBezTo>
                <a:cubicBezTo>
                  <a:pt x="177009" y="289892"/>
                  <a:pt x="182030" y="287748"/>
                  <a:pt x="185616" y="284173"/>
                </a:cubicBezTo>
                <a:cubicBezTo>
                  <a:pt x="189203" y="280241"/>
                  <a:pt x="191355" y="275237"/>
                  <a:pt x="191355" y="269875"/>
                </a:cubicBezTo>
                <a:cubicBezTo>
                  <a:pt x="191355" y="264156"/>
                  <a:pt x="189203" y="259152"/>
                  <a:pt x="185616" y="255577"/>
                </a:cubicBezTo>
                <a:cubicBezTo>
                  <a:pt x="182030" y="252003"/>
                  <a:pt x="177009" y="249501"/>
                  <a:pt x="171271" y="249501"/>
                </a:cubicBezTo>
                <a:close/>
                <a:moveTo>
                  <a:pt x="536575" y="215900"/>
                </a:moveTo>
                <a:cubicBezTo>
                  <a:pt x="551231" y="215900"/>
                  <a:pt x="564814" y="221977"/>
                  <a:pt x="574465" y="231628"/>
                </a:cubicBezTo>
                <a:cubicBezTo>
                  <a:pt x="584116" y="241637"/>
                  <a:pt x="590193" y="254862"/>
                  <a:pt x="590193" y="269875"/>
                </a:cubicBezTo>
                <a:cubicBezTo>
                  <a:pt x="590193" y="284531"/>
                  <a:pt x="584116" y="298114"/>
                  <a:pt x="574465" y="307765"/>
                </a:cubicBezTo>
                <a:cubicBezTo>
                  <a:pt x="564814" y="317416"/>
                  <a:pt x="551231" y="323493"/>
                  <a:pt x="536575" y="323493"/>
                </a:cubicBezTo>
                <a:cubicBezTo>
                  <a:pt x="521562" y="323493"/>
                  <a:pt x="508337" y="317416"/>
                  <a:pt x="498328" y="307765"/>
                </a:cubicBezTo>
                <a:cubicBezTo>
                  <a:pt x="488677" y="298114"/>
                  <a:pt x="482600" y="284531"/>
                  <a:pt x="482600" y="269875"/>
                </a:cubicBezTo>
                <a:cubicBezTo>
                  <a:pt x="482600" y="254862"/>
                  <a:pt x="488677" y="241637"/>
                  <a:pt x="498328" y="231628"/>
                </a:cubicBezTo>
                <a:cubicBezTo>
                  <a:pt x="508337" y="221977"/>
                  <a:pt x="521562" y="215900"/>
                  <a:pt x="536575" y="215900"/>
                </a:cubicBezTo>
                <a:close/>
                <a:moveTo>
                  <a:pt x="171271" y="215900"/>
                </a:moveTo>
                <a:cubicBezTo>
                  <a:pt x="185975" y="215900"/>
                  <a:pt x="199603" y="221977"/>
                  <a:pt x="209286" y="231628"/>
                </a:cubicBezTo>
                <a:cubicBezTo>
                  <a:pt x="219328" y="241637"/>
                  <a:pt x="225066" y="254862"/>
                  <a:pt x="225066" y="269875"/>
                </a:cubicBezTo>
                <a:cubicBezTo>
                  <a:pt x="225066" y="284531"/>
                  <a:pt x="219328" y="298114"/>
                  <a:pt x="209286" y="307765"/>
                </a:cubicBezTo>
                <a:cubicBezTo>
                  <a:pt x="199603" y="317416"/>
                  <a:pt x="185975" y="323493"/>
                  <a:pt x="171271" y="323493"/>
                </a:cubicBezTo>
                <a:cubicBezTo>
                  <a:pt x="156567" y="323493"/>
                  <a:pt x="142938" y="317416"/>
                  <a:pt x="133255" y="307765"/>
                </a:cubicBezTo>
                <a:cubicBezTo>
                  <a:pt x="123572" y="298114"/>
                  <a:pt x="117475" y="284531"/>
                  <a:pt x="117475" y="269875"/>
                </a:cubicBezTo>
                <a:cubicBezTo>
                  <a:pt x="117475" y="254862"/>
                  <a:pt x="123572" y="241637"/>
                  <a:pt x="133255" y="231628"/>
                </a:cubicBezTo>
                <a:cubicBezTo>
                  <a:pt x="142938" y="221977"/>
                  <a:pt x="156567" y="215900"/>
                  <a:pt x="171271" y="215900"/>
                </a:cubicBezTo>
                <a:close/>
                <a:moveTo>
                  <a:pt x="346900" y="31012"/>
                </a:moveTo>
                <a:cubicBezTo>
                  <a:pt x="320641" y="35700"/>
                  <a:pt x="295101" y="44715"/>
                  <a:pt x="271359" y="56976"/>
                </a:cubicBezTo>
                <a:lnTo>
                  <a:pt x="270280" y="57697"/>
                </a:lnTo>
                <a:cubicBezTo>
                  <a:pt x="241143" y="72842"/>
                  <a:pt x="214884" y="93036"/>
                  <a:pt x="193301" y="117198"/>
                </a:cubicBezTo>
                <a:lnTo>
                  <a:pt x="270280" y="117198"/>
                </a:lnTo>
                <a:lnTo>
                  <a:pt x="346900" y="117198"/>
                </a:lnTo>
                <a:lnTo>
                  <a:pt x="346900" y="31012"/>
                </a:lnTo>
                <a:close/>
                <a:moveTo>
                  <a:pt x="391864" y="0"/>
                </a:moveTo>
                <a:lnTo>
                  <a:pt x="656256" y="0"/>
                </a:lnTo>
                <a:cubicBezTo>
                  <a:pt x="663450" y="0"/>
                  <a:pt x="669565" y="6130"/>
                  <a:pt x="669565" y="13342"/>
                </a:cubicBezTo>
                <a:lnTo>
                  <a:pt x="669565" y="168960"/>
                </a:lnTo>
                <a:lnTo>
                  <a:pt x="750785" y="182210"/>
                </a:lnTo>
                <a:lnTo>
                  <a:pt x="761638" y="198085"/>
                </a:lnTo>
                <a:lnTo>
                  <a:pt x="669565" y="196553"/>
                </a:lnTo>
                <a:lnTo>
                  <a:pt x="669565" y="203054"/>
                </a:lnTo>
                <a:lnTo>
                  <a:pt x="814148" y="218007"/>
                </a:lnTo>
                <a:lnTo>
                  <a:pt x="826728" y="236182"/>
                </a:lnTo>
                <a:lnTo>
                  <a:pt x="669565" y="235198"/>
                </a:lnTo>
                <a:lnTo>
                  <a:pt x="669565" y="243143"/>
                </a:lnTo>
                <a:lnTo>
                  <a:pt x="871815" y="261673"/>
                </a:lnTo>
                <a:lnTo>
                  <a:pt x="885466" y="275861"/>
                </a:lnTo>
                <a:lnTo>
                  <a:pt x="762249" y="274770"/>
                </a:lnTo>
                <a:lnTo>
                  <a:pt x="656437" y="275787"/>
                </a:lnTo>
                <a:lnTo>
                  <a:pt x="656256" y="275865"/>
                </a:lnTo>
                <a:lnTo>
                  <a:pt x="601939" y="275865"/>
                </a:lnTo>
                <a:lnTo>
                  <a:pt x="601939" y="275504"/>
                </a:lnTo>
                <a:lnTo>
                  <a:pt x="601939" y="274783"/>
                </a:lnTo>
                <a:lnTo>
                  <a:pt x="601939" y="274062"/>
                </a:lnTo>
                <a:lnTo>
                  <a:pt x="601939" y="273701"/>
                </a:lnTo>
                <a:lnTo>
                  <a:pt x="601939" y="273340"/>
                </a:lnTo>
                <a:lnTo>
                  <a:pt x="601939" y="272980"/>
                </a:lnTo>
                <a:lnTo>
                  <a:pt x="601939" y="272619"/>
                </a:lnTo>
                <a:lnTo>
                  <a:pt x="601939" y="272259"/>
                </a:lnTo>
                <a:lnTo>
                  <a:pt x="601939" y="271537"/>
                </a:lnTo>
                <a:lnTo>
                  <a:pt x="601939" y="270816"/>
                </a:lnTo>
                <a:cubicBezTo>
                  <a:pt x="601939" y="270456"/>
                  <a:pt x="601939" y="270095"/>
                  <a:pt x="601939" y="270095"/>
                </a:cubicBezTo>
                <a:cubicBezTo>
                  <a:pt x="601939" y="252786"/>
                  <a:pt x="595104" y="236198"/>
                  <a:pt x="582874" y="223937"/>
                </a:cubicBezTo>
                <a:cubicBezTo>
                  <a:pt x="570643" y="211677"/>
                  <a:pt x="554096" y="204464"/>
                  <a:pt x="536830" y="204464"/>
                </a:cubicBezTo>
                <a:cubicBezTo>
                  <a:pt x="519564" y="204464"/>
                  <a:pt x="503017" y="211677"/>
                  <a:pt x="490786" y="223937"/>
                </a:cubicBezTo>
                <a:cubicBezTo>
                  <a:pt x="478556" y="236198"/>
                  <a:pt x="471362" y="252786"/>
                  <a:pt x="471362" y="270095"/>
                </a:cubicBezTo>
                <a:cubicBezTo>
                  <a:pt x="471362" y="270095"/>
                  <a:pt x="471362" y="270456"/>
                  <a:pt x="471362" y="270816"/>
                </a:cubicBezTo>
                <a:lnTo>
                  <a:pt x="471362" y="271537"/>
                </a:lnTo>
                <a:lnTo>
                  <a:pt x="471362" y="272259"/>
                </a:lnTo>
                <a:lnTo>
                  <a:pt x="471362" y="272619"/>
                </a:lnTo>
                <a:lnTo>
                  <a:pt x="471721" y="272980"/>
                </a:lnTo>
                <a:lnTo>
                  <a:pt x="471721" y="273340"/>
                </a:lnTo>
                <a:lnTo>
                  <a:pt x="471721" y="273701"/>
                </a:lnTo>
                <a:lnTo>
                  <a:pt x="471721" y="274062"/>
                </a:lnTo>
                <a:lnTo>
                  <a:pt x="471721" y="274783"/>
                </a:lnTo>
                <a:lnTo>
                  <a:pt x="471721" y="275504"/>
                </a:lnTo>
                <a:lnTo>
                  <a:pt x="471721" y="275865"/>
                </a:lnTo>
                <a:lnTo>
                  <a:pt x="270280" y="275865"/>
                </a:lnTo>
                <a:lnTo>
                  <a:pt x="237906" y="275865"/>
                </a:lnTo>
                <a:cubicBezTo>
                  <a:pt x="237906" y="274062"/>
                  <a:pt x="237906" y="271898"/>
                  <a:pt x="237906" y="270095"/>
                </a:cubicBezTo>
                <a:cubicBezTo>
                  <a:pt x="237906" y="252786"/>
                  <a:pt x="231071" y="236198"/>
                  <a:pt x="218841" y="223937"/>
                </a:cubicBezTo>
                <a:cubicBezTo>
                  <a:pt x="206610" y="211677"/>
                  <a:pt x="190423" y="204464"/>
                  <a:pt x="172797" y="204464"/>
                </a:cubicBezTo>
                <a:cubicBezTo>
                  <a:pt x="171718" y="204464"/>
                  <a:pt x="170639" y="204464"/>
                  <a:pt x="169200" y="204825"/>
                </a:cubicBezTo>
                <a:cubicBezTo>
                  <a:pt x="168840" y="204825"/>
                  <a:pt x="168481" y="204825"/>
                  <a:pt x="168121" y="204825"/>
                </a:cubicBezTo>
                <a:cubicBezTo>
                  <a:pt x="152293" y="205907"/>
                  <a:pt x="137905" y="212758"/>
                  <a:pt x="126753" y="223937"/>
                </a:cubicBezTo>
                <a:cubicBezTo>
                  <a:pt x="114523" y="236198"/>
                  <a:pt x="107688" y="252786"/>
                  <a:pt x="107688" y="270095"/>
                </a:cubicBezTo>
                <a:cubicBezTo>
                  <a:pt x="107688" y="271898"/>
                  <a:pt x="107688" y="274062"/>
                  <a:pt x="107688" y="275865"/>
                </a:cubicBezTo>
                <a:lnTo>
                  <a:pt x="87862" y="275865"/>
                </a:lnTo>
                <a:lnTo>
                  <a:pt x="87860" y="275865"/>
                </a:lnTo>
                <a:lnTo>
                  <a:pt x="13378" y="275865"/>
                </a:lnTo>
                <a:cubicBezTo>
                  <a:pt x="5785" y="275865"/>
                  <a:pt x="0" y="269748"/>
                  <a:pt x="0" y="262192"/>
                </a:cubicBezTo>
                <a:cubicBezTo>
                  <a:pt x="0" y="254995"/>
                  <a:pt x="5785" y="249238"/>
                  <a:pt x="13378" y="249238"/>
                </a:cubicBezTo>
                <a:lnTo>
                  <a:pt x="20637" y="249238"/>
                </a:lnTo>
                <a:lnTo>
                  <a:pt x="20637" y="196531"/>
                </a:lnTo>
                <a:cubicBezTo>
                  <a:pt x="20637" y="179943"/>
                  <a:pt x="28910" y="168404"/>
                  <a:pt x="41500" y="159389"/>
                </a:cubicBezTo>
                <a:cubicBezTo>
                  <a:pt x="42580" y="158667"/>
                  <a:pt x="44018" y="157946"/>
                  <a:pt x="45457" y="157225"/>
                </a:cubicBezTo>
                <a:cubicBezTo>
                  <a:pt x="62724" y="146767"/>
                  <a:pt x="86465" y="140998"/>
                  <a:pt x="109127" y="135949"/>
                </a:cubicBezTo>
                <a:lnTo>
                  <a:pt x="144621" y="125045"/>
                </a:lnTo>
                <a:lnTo>
                  <a:pt x="133312" y="125045"/>
                </a:lnTo>
                <a:cubicBezTo>
                  <a:pt x="131517" y="125045"/>
                  <a:pt x="129721" y="123574"/>
                  <a:pt x="129362" y="122103"/>
                </a:cubicBezTo>
                <a:lnTo>
                  <a:pt x="126848" y="110700"/>
                </a:lnTo>
                <a:cubicBezTo>
                  <a:pt x="125412" y="103343"/>
                  <a:pt x="129721" y="95250"/>
                  <a:pt x="136544" y="97457"/>
                </a:cubicBezTo>
                <a:lnTo>
                  <a:pt x="146598" y="101504"/>
                </a:lnTo>
                <a:cubicBezTo>
                  <a:pt x="148034" y="101871"/>
                  <a:pt x="149830" y="102975"/>
                  <a:pt x="150189" y="104446"/>
                </a:cubicBezTo>
                <a:lnTo>
                  <a:pt x="154651" y="121325"/>
                </a:lnTo>
                <a:lnTo>
                  <a:pt x="156610" y="119361"/>
                </a:lnTo>
                <a:cubicBezTo>
                  <a:pt x="160207" y="114673"/>
                  <a:pt x="164164" y="109985"/>
                  <a:pt x="168121" y="105298"/>
                </a:cubicBezTo>
                <a:lnTo>
                  <a:pt x="169200" y="103494"/>
                </a:lnTo>
                <a:cubicBezTo>
                  <a:pt x="194380" y="75006"/>
                  <a:pt x="224956" y="50845"/>
                  <a:pt x="259129" y="33176"/>
                </a:cubicBezTo>
                <a:cubicBezTo>
                  <a:pt x="262726" y="31373"/>
                  <a:pt x="266683" y="29570"/>
                  <a:pt x="270280" y="27766"/>
                </a:cubicBezTo>
                <a:cubicBezTo>
                  <a:pt x="308050" y="10097"/>
                  <a:pt x="349778" y="0"/>
                  <a:pt x="391864" y="0"/>
                </a:cubicBezTo>
                <a:close/>
              </a:path>
            </a:pathLst>
          </a:custGeom>
          <a:solidFill>
            <a:schemeClr val="bg1"/>
          </a:solidFill>
          <a:ln>
            <a:noFill/>
          </a:ln>
          <a:effectLst/>
        </p:spPr>
        <p:txBody>
          <a:bodyPr anchor="ctr"/>
          <a:lstStyle/>
          <a:p>
            <a:endParaRPr lang="en-GB" sz="1600" dirty="0">
              <a:latin typeface="+mj-lt"/>
            </a:endParaRPr>
          </a:p>
        </p:txBody>
      </p:sp>
      <p:sp>
        <p:nvSpPr>
          <p:cNvPr id="31" name="Freeform 242">
            <a:extLst>
              <a:ext uri="{FF2B5EF4-FFF2-40B4-BE49-F238E27FC236}">
                <a16:creationId xmlns:a16="http://schemas.microsoft.com/office/drawing/2014/main" xmlns="" id="{04D8BD78-F76A-544D-80CA-CB06C983A478}"/>
              </a:ext>
            </a:extLst>
          </p:cNvPr>
          <p:cNvSpPr>
            <a:spLocks noChangeArrowheads="1"/>
          </p:cNvSpPr>
          <p:nvPr/>
        </p:nvSpPr>
        <p:spPr bwMode="auto">
          <a:xfrm>
            <a:off x="8493956" y="2606516"/>
            <a:ext cx="490587" cy="468090"/>
          </a:xfrm>
          <a:custGeom>
            <a:avLst/>
            <a:gdLst/>
            <a:ahLst/>
            <a:cxnLst/>
            <a:rect l="0" t="0" r="r" b="b"/>
            <a:pathLst>
              <a:path w="899393" h="858478">
                <a:moveTo>
                  <a:pt x="899393" y="592739"/>
                </a:moveTo>
                <a:lnTo>
                  <a:pt x="899393" y="792494"/>
                </a:lnTo>
                <a:cubicBezTo>
                  <a:pt x="899393" y="793936"/>
                  <a:pt x="898313" y="795739"/>
                  <a:pt x="896513" y="796099"/>
                </a:cubicBezTo>
                <a:lnTo>
                  <a:pt x="802911" y="826748"/>
                </a:lnTo>
                <a:lnTo>
                  <a:pt x="745310" y="845497"/>
                </a:lnTo>
                <a:lnTo>
                  <a:pt x="706429" y="858117"/>
                </a:lnTo>
                <a:lnTo>
                  <a:pt x="706429" y="655839"/>
                </a:lnTo>
                <a:lnTo>
                  <a:pt x="745310" y="643219"/>
                </a:lnTo>
                <a:lnTo>
                  <a:pt x="785991" y="629878"/>
                </a:lnTo>
                <a:lnTo>
                  <a:pt x="787431" y="677112"/>
                </a:lnTo>
                <a:cubicBezTo>
                  <a:pt x="787431" y="681078"/>
                  <a:pt x="792111" y="682881"/>
                  <a:pt x="795711" y="681799"/>
                </a:cubicBezTo>
                <a:lnTo>
                  <a:pt x="802911" y="679636"/>
                </a:lnTo>
                <a:lnTo>
                  <a:pt x="824872" y="673506"/>
                </a:lnTo>
                <a:cubicBezTo>
                  <a:pt x="827392" y="672425"/>
                  <a:pt x="828832" y="670261"/>
                  <a:pt x="828832" y="667737"/>
                </a:cubicBezTo>
                <a:lnTo>
                  <a:pt x="827752" y="616176"/>
                </a:lnTo>
                <a:lnTo>
                  <a:pt x="897953" y="593100"/>
                </a:lnTo>
                <a:cubicBezTo>
                  <a:pt x="898313" y="593100"/>
                  <a:pt x="899033" y="592739"/>
                  <a:pt x="899393" y="592739"/>
                </a:cubicBezTo>
                <a:close/>
                <a:moveTo>
                  <a:pt x="505185" y="592739"/>
                </a:moveTo>
                <a:cubicBezTo>
                  <a:pt x="505905" y="592739"/>
                  <a:pt x="506625" y="593100"/>
                  <a:pt x="507705" y="593460"/>
                </a:cubicBezTo>
                <a:lnTo>
                  <a:pt x="664668" y="645022"/>
                </a:lnTo>
                <a:lnTo>
                  <a:pt x="698149" y="655839"/>
                </a:lnTo>
                <a:lnTo>
                  <a:pt x="698149" y="855593"/>
                </a:lnTo>
                <a:lnTo>
                  <a:pt x="698149" y="857035"/>
                </a:lnTo>
                <a:cubicBezTo>
                  <a:pt x="698149" y="857757"/>
                  <a:pt x="698149" y="858117"/>
                  <a:pt x="698149" y="858478"/>
                </a:cubicBezTo>
                <a:lnTo>
                  <a:pt x="664668" y="847661"/>
                </a:lnTo>
                <a:lnTo>
                  <a:pt x="508065" y="796099"/>
                </a:lnTo>
                <a:cubicBezTo>
                  <a:pt x="506265" y="795739"/>
                  <a:pt x="505185" y="793936"/>
                  <a:pt x="505185" y="792494"/>
                </a:cubicBezTo>
                <a:lnTo>
                  <a:pt x="505185" y="592739"/>
                </a:lnTo>
                <a:close/>
                <a:moveTo>
                  <a:pt x="595187" y="550913"/>
                </a:moveTo>
                <a:lnTo>
                  <a:pt x="664668" y="577595"/>
                </a:lnTo>
                <a:lnTo>
                  <a:pt x="745310" y="608604"/>
                </a:lnTo>
                <a:lnTo>
                  <a:pt x="783831" y="623387"/>
                </a:lnTo>
                <a:lnTo>
                  <a:pt x="745310" y="636007"/>
                </a:lnTo>
                <a:lnTo>
                  <a:pt x="704269" y="649348"/>
                </a:lnTo>
                <a:cubicBezTo>
                  <a:pt x="703549" y="649709"/>
                  <a:pt x="702109" y="650069"/>
                  <a:pt x="701389" y="649709"/>
                </a:cubicBezTo>
                <a:lnTo>
                  <a:pt x="664668" y="637810"/>
                </a:lnTo>
                <a:lnTo>
                  <a:pt x="508785" y="586610"/>
                </a:lnTo>
                <a:cubicBezTo>
                  <a:pt x="507705" y="586249"/>
                  <a:pt x="505905" y="585528"/>
                  <a:pt x="505545" y="584086"/>
                </a:cubicBezTo>
                <a:cubicBezTo>
                  <a:pt x="504825" y="582643"/>
                  <a:pt x="505905" y="580480"/>
                  <a:pt x="507705" y="579398"/>
                </a:cubicBezTo>
                <a:lnTo>
                  <a:pt x="595187" y="550913"/>
                </a:lnTo>
                <a:close/>
                <a:moveTo>
                  <a:pt x="700309" y="516299"/>
                </a:moveTo>
                <a:cubicBezTo>
                  <a:pt x="701029" y="516299"/>
                  <a:pt x="702109" y="515938"/>
                  <a:pt x="703189" y="516299"/>
                </a:cubicBezTo>
                <a:lnTo>
                  <a:pt x="745310" y="530000"/>
                </a:lnTo>
                <a:lnTo>
                  <a:pt x="802911" y="548750"/>
                </a:lnTo>
                <a:lnTo>
                  <a:pt x="895793" y="579038"/>
                </a:lnTo>
                <a:cubicBezTo>
                  <a:pt x="896873" y="579398"/>
                  <a:pt x="898313" y="580480"/>
                  <a:pt x="899033" y="581562"/>
                </a:cubicBezTo>
                <a:cubicBezTo>
                  <a:pt x="899753" y="583725"/>
                  <a:pt x="899033" y="585528"/>
                  <a:pt x="896873" y="586249"/>
                </a:cubicBezTo>
                <a:lnTo>
                  <a:pt x="825232" y="610046"/>
                </a:lnTo>
                <a:lnTo>
                  <a:pt x="802911" y="601393"/>
                </a:lnTo>
                <a:lnTo>
                  <a:pt x="745310" y="580480"/>
                </a:lnTo>
                <a:lnTo>
                  <a:pt x="664668" y="551274"/>
                </a:lnTo>
                <a:lnTo>
                  <a:pt x="631188" y="539015"/>
                </a:lnTo>
                <a:lnTo>
                  <a:pt x="664668" y="528198"/>
                </a:lnTo>
                <a:lnTo>
                  <a:pt x="700309" y="516299"/>
                </a:lnTo>
                <a:close/>
                <a:moveTo>
                  <a:pt x="188436" y="490749"/>
                </a:moveTo>
                <a:cubicBezTo>
                  <a:pt x="193480" y="489310"/>
                  <a:pt x="199245" y="490030"/>
                  <a:pt x="204289" y="493628"/>
                </a:cubicBezTo>
                <a:lnTo>
                  <a:pt x="203929" y="493628"/>
                </a:lnTo>
                <a:cubicBezTo>
                  <a:pt x="221944" y="506582"/>
                  <a:pt x="241760" y="516657"/>
                  <a:pt x="262657" y="523494"/>
                </a:cubicBezTo>
                <a:cubicBezTo>
                  <a:pt x="282834" y="529971"/>
                  <a:pt x="304091" y="533570"/>
                  <a:pt x="326430" y="533570"/>
                </a:cubicBezTo>
                <a:cubicBezTo>
                  <a:pt x="348408" y="533570"/>
                  <a:pt x="369666" y="529971"/>
                  <a:pt x="389842" y="523494"/>
                </a:cubicBezTo>
                <a:cubicBezTo>
                  <a:pt x="410379" y="517017"/>
                  <a:pt x="429475" y="506942"/>
                  <a:pt x="447130" y="494348"/>
                </a:cubicBezTo>
                <a:cubicBezTo>
                  <a:pt x="451453" y="490749"/>
                  <a:pt x="457578" y="488950"/>
                  <a:pt x="463703" y="490749"/>
                </a:cubicBezTo>
                <a:cubicBezTo>
                  <a:pt x="488204" y="497226"/>
                  <a:pt x="511263" y="505862"/>
                  <a:pt x="531800" y="515938"/>
                </a:cubicBezTo>
                <a:cubicBezTo>
                  <a:pt x="547293" y="523134"/>
                  <a:pt x="561704" y="531411"/>
                  <a:pt x="574315" y="540047"/>
                </a:cubicBezTo>
                <a:lnTo>
                  <a:pt x="529278" y="554800"/>
                </a:lnTo>
                <a:lnTo>
                  <a:pt x="502255" y="563796"/>
                </a:lnTo>
                <a:cubicBezTo>
                  <a:pt x="487123" y="568114"/>
                  <a:pt x="487843" y="572072"/>
                  <a:pt x="487483" y="584666"/>
                </a:cubicBezTo>
                <a:lnTo>
                  <a:pt x="487483" y="793370"/>
                </a:lnTo>
                <a:lnTo>
                  <a:pt x="487483" y="793730"/>
                </a:lnTo>
                <a:lnTo>
                  <a:pt x="487483" y="794089"/>
                </a:lnTo>
                <a:lnTo>
                  <a:pt x="487483" y="794449"/>
                </a:lnTo>
                <a:lnTo>
                  <a:pt x="487483" y="794809"/>
                </a:lnTo>
                <a:cubicBezTo>
                  <a:pt x="488204" y="803445"/>
                  <a:pt x="493968" y="811361"/>
                  <a:pt x="502616" y="814240"/>
                </a:cubicBezTo>
                <a:lnTo>
                  <a:pt x="531439" y="823596"/>
                </a:lnTo>
                <a:cubicBezTo>
                  <a:pt x="511983" y="828274"/>
                  <a:pt x="488924" y="831512"/>
                  <a:pt x="461542" y="834391"/>
                </a:cubicBezTo>
                <a:cubicBezTo>
                  <a:pt x="424431" y="837989"/>
                  <a:pt x="379754" y="839428"/>
                  <a:pt x="326430" y="839428"/>
                </a:cubicBezTo>
                <a:cubicBezTo>
                  <a:pt x="169700" y="839428"/>
                  <a:pt x="89714" y="823596"/>
                  <a:pt x="47559" y="794809"/>
                </a:cubicBezTo>
                <a:cubicBezTo>
                  <a:pt x="1081" y="762784"/>
                  <a:pt x="0" y="719604"/>
                  <a:pt x="0" y="665988"/>
                </a:cubicBezTo>
                <a:cubicBezTo>
                  <a:pt x="0" y="626407"/>
                  <a:pt x="19817" y="590064"/>
                  <a:pt x="53324" y="559478"/>
                </a:cubicBezTo>
                <a:cubicBezTo>
                  <a:pt x="86111" y="529971"/>
                  <a:pt x="132950" y="505862"/>
                  <a:pt x="188436" y="490749"/>
                </a:cubicBezTo>
                <a:close/>
                <a:moveTo>
                  <a:pt x="276313" y="204121"/>
                </a:moveTo>
                <a:cubicBezTo>
                  <a:pt x="262997" y="222102"/>
                  <a:pt x="245723" y="237925"/>
                  <a:pt x="224489" y="250512"/>
                </a:cubicBezTo>
                <a:cubicBezTo>
                  <a:pt x="202536" y="263818"/>
                  <a:pt x="176984" y="273887"/>
                  <a:pt x="148193" y="279641"/>
                </a:cubicBezTo>
                <a:cubicBezTo>
                  <a:pt x="149813" y="305354"/>
                  <a:pt x="155481" y="329808"/>
                  <a:pt x="164478" y="352105"/>
                </a:cubicBezTo>
                <a:lnTo>
                  <a:pt x="197491" y="406294"/>
                </a:lnTo>
                <a:lnTo>
                  <a:pt x="251377" y="409884"/>
                </a:lnTo>
                <a:lnTo>
                  <a:pt x="300541" y="410140"/>
                </a:lnTo>
                <a:lnTo>
                  <a:pt x="313030" y="404813"/>
                </a:lnTo>
                <a:lnTo>
                  <a:pt x="331140" y="404813"/>
                </a:lnTo>
                <a:cubicBezTo>
                  <a:pt x="340728" y="404813"/>
                  <a:pt x="348895" y="413127"/>
                  <a:pt x="348895" y="422888"/>
                </a:cubicBezTo>
                <a:cubicBezTo>
                  <a:pt x="348895" y="433010"/>
                  <a:pt x="340728" y="440963"/>
                  <a:pt x="331140" y="440963"/>
                </a:cubicBezTo>
                <a:lnTo>
                  <a:pt x="313030" y="440963"/>
                </a:lnTo>
                <a:lnTo>
                  <a:pt x="303735" y="437098"/>
                </a:lnTo>
                <a:lnTo>
                  <a:pt x="248199" y="436790"/>
                </a:lnTo>
                <a:lnTo>
                  <a:pt x="231396" y="435567"/>
                </a:lnTo>
                <a:lnTo>
                  <a:pt x="256969" y="455540"/>
                </a:lnTo>
                <a:cubicBezTo>
                  <a:pt x="278113" y="465924"/>
                  <a:pt x="301325" y="471678"/>
                  <a:pt x="325618" y="471678"/>
                </a:cubicBezTo>
                <a:cubicBezTo>
                  <a:pt x="374202" y="471678"/>
                  <a:pt x="418108" y="448662"/>
                  <a:pt x="450138" y="411622"/>
                </a:cubicBezTo>
                <a:cubicBezTo>
                  <a:pt x="482888" y="373862"/>
                  <a:pt x="503042" y="321357"/>
                  <a:pt x="503042" y="263458"/>
                </a:cubicBezTo>
                <a:cubicBezTo>
                  <a:pt x="503042" y="253749"/>
                  <a:pt x="503042" y="244398"/>
                  <a:pt x="503042" y="235408"/>
                </a:cubicBezTo>
                <a:cubicBezTo>
                  <a:pt x="494045" y="237925"/>
                  <a:pt x="485047" y="240083"/>
                  <a:pt x="475330" y="241881"/>
                </a:cubicBezTo>
                <a:cubicBezTo>
                  <a:pt x="458776" y="245118"/>
                  <a:pt x="440781" y="246556"/>
                  <a:pt x="423147" y="246556"/>
                </a:cubicBezTo>
                <a:cubicBezTo>
                  <a:pt x="387878" y="246556"/>
                  <a:pt x="354768" y="240443"/>
                  <a:pt x="325618" y="229654"/>
                </a:cubicBezTo>
                <a:cubicBezTo>
                  <a:pt x="307623" y="222821"/>
                  <a:pt x="291068" y="214190"/>
                  <a:pt x="276313" y="204121"/>
                </a:cubicBezTo>
                <a:close/>
                <a:moveTo>
                  <a:pt x="326412" y="0"/>
                </a:moveTo>
                <a:cubicBezTo>
                  <a:pt x="452344" y="0"/>
                  <a:pt x="520347" y="22647"/>
                  <a:pt x="558127" y="64346"/>
                </a:cubicBezTo>
                <a:cubicBezTo>
                  <a:pt x="577196" y="85555"/>
                  <a:pt x="587811" y="110629"/>
                  <a:pt x="593747" y="139432"/>
                </a:cubicBezTo>
                <a:lnTo>
                  <a:pt x="600054" y="220773"/>
                </a:lnTo>
                <a:lnTo>
                  <a:pt x="621979" y="229671"/>
                </a:lnTo>
                <a:cubicBezTo>
                  <a:pt x="629936" y="237195"/>
                  <a:pt x="634638" y="247228"/>
                  <a:pt x="634638" y="258695"/>
                </a:cubicBezTo>
                <a:lnTo>
                  <a:pt x="634638" y="301693"/>
                </a:lnTo>
                <a:cubicBezTo>
                  <a:pt x="634638" y="312801"/>
                  <a:pt x="629936" y="323192"/>
                  <a:pt x="621979" y="330717"/>
                </a:cubicBezTo>
                <a:cubicBezTo>
                  <a:pt x="614383" y="337883"/>
                  <a:pt x="603531" y="342541"/>
                  <a:pt x="591957" y="342541"/>
                </a:cubicBezTo>
                <a:lnTo>
                  <a:pt x="574233" y="342541"/>
                </a:lnTo>
                <a:cubicBezTo>
                  <a:pt x="567361" y="342541"/>
                  <a:pt x="560850" y="340033"/>
                  <a:pt x="556509" y="335733"/>
                </a:cubicBezTo>
                <a:cubicBezTo>
                  <a:pt x="552169" y="331434"/>
                  <a:pt x="549275" y="325342"/>
                  <a:pt x="549275" y="318534"/>
                </a:cubicBezTo>
                <a:lnTo>
                  <a:pt x="549275" y="241495"/>
                </a:lnTo>
                <a:cubicBezTo>
                  <a:pt x="549275" y="235045"/>
                  <a:pt x="551807" y="229312"/>
                  <a:pt x="556148" y="225012"/>
                </a:cubicBezTo>
                <a:lnTo>
                  <a:pt x="556148" y="224654"/>
                </a:lnTo>
                <a:lnTo>
                  <a:pt x="556509" y="224654"/>
                </a:lnTo>
                <a:lnTo>
                  <a:pt x="562802" y="222110"/>
                </a:lnTo>
                <a:lnTo>
                  <a:pt x="557722" y="150980"/>
                </a:lnTo>
                <a:cubicBezTo>
                  <a:pt x="552999" y="125996"/>
                  <a:pt x="544634" y="104967"/>
                  <a:pt x="529702" y="88431"/>
                </a:cubicBezTo>
                <a:cubicBezTo>
                  <a:pt x="499478" y="55000"/>
                  <a:pt x="439750" y="36666"/>
                  <a:pt x="326412" y="36666"/>
                </a:cubicBezTo>
                <a:cubicBezTo>
                  <a:pt x="213073" y="36666"/>
                  <a:pt x="153345" y="55000"/>
                  <a:pt x="122761" y="88072"/>
                </a:cubicBezTo>
                <a:cubicBezTo>
                  <a:pt x="108009" y="104248"/>
                  <a:pt x="99644" y="125008"/>
                  <a:pt x="94921" y="149677"/>
                </a:cubicBezTo>
                <a:lnTo>
                  <a:pt x="89822" y="222197"/>
                </a:lnTo>
                <a:lnTo>
                  <a:pt x="95923" y="224654"/>
                </a:lnTo>
                <a:lnTo>
                  <a:pt x="96287" y="225012"/>
                </a:lnTo>
                <a:cubicBezTo>
                  <a:pt x="100282" y="229312"/>
                  <a:pt x="102825" y="235045"/>
                  <a:pt x="102825" y="241495"/>
                </a:cubicBezTo>
                <a:lnTo>
                  <a:pt x="102825" y="318534"/>
                </a:lnTo>
                <a:cubicBezTo>
                  <a:pt x="102825" y="325342"/>
                  <a:pt x="100282" y="331434"/>
                  <a:pt x="95923" y="335733"/>
                </a:cubicBezTo>
                <a:lnTo>
                  <a:pt x="95250" y="335991"/>
                </a:lnTo>
                <a:lnTo>
                  <a:pt x="99369" y="363152"/>
                </a:lnTo>
                <a:cubicBezTo>
                  <a:pt x="103591" y="373438"/>
                  <a:pt x="111046" y="382062"/>
                  <a:pt x="124159" y="388710"/>
                </a:cubicBezTo>
                <a:lnTo>
                  <a:pt x="151855" y="398655"/>
                </a:lnTo>
                <a:lnTo>
                  <a:pt x="127950" y="357904"/>
                </a:lnTo>
                <a:cubicBezTo>
                  <a:pt x="117153" y="328819"/>
                  <a:pt x="111125" y="296903"/>
                  <a:pt x="111125" y="263458"/>
                </a:cubicBezTo>
                <a:cubicBezTo>
                  <a:pt x="111125" y="198007"/>
                  <a:pt x="111845" y="145143"/>
                  <a:pt x="139916" y="105945"/>
                </a:cubicBezTo>
                <a:cubicBezTo>
                  <a:pt x="168347" y="66387"/>
                  <a:pt x="221610" y="44450"/>
                  <a:pt x="325618" y="44450"/>
                </a:cubicBezTo>
                <a:cubicBezTo>
                  <a:pt x="428905" y="44450"/>
                  <a:pt x="482168" y="66387"/>
                  <a:pt x="510599" y="105945"/>
                </a:cubicBezTo>
                <a:cubicBezTo>
                  <a:pt x="538670" y="145143"/>
                  <a:pt x="539390" y="198007"/>
                  <a:pt x="539390" y="263458"/>
                </a:cubicBezTo>
                <a:cubicBezTo>
                  <a:pt x="539390" y="330348"/>
                  <a:pt x="515638" y="391123"/>
                  <a:pt x="477490" y="435357"/>
                </a:cubicBezTo>
                <a:cubicBezTo>
                  <a:pt x="438622" y="479949"/>
                  <a:pt x="384999" y="507641"/>
                  <a:pt x="325618" y="507641"/>
                </a:cubicBezTo>
                <a:cubicBezTo>
                  <a:pt x="265876" y="507641"/>
                  <a:pt x="211893" y="479949"/>
                  <a:pt x="173386" y="435357"/>
                </a:cubicBezTo>
                <a:lnTo>
                  <a:pt x="169711" y="429092"/>
                </a:lnTo>
                <a:lnTo>
                  <a:pt x="143381" y="424336"/>
                </a:lnTo>
                <a:cubicBezTo>
                  <a:pt x="130761" y="421052"/>
                  <a:pt x="120297" y="417189"/>
                  <a:pt x="111585" y="412787"/>
                </a:cubicBezTo>
                <a:cubicBezTo>
                  <a:pt x="92184" y="402905"/>
                  <a:pt x="81226" y="390776"/>
                  <a:pt x="75028" y="376582"/>
                </a:cubicBezTo>
                <a:lnTo>
                  <a:pt x="69429" y="342541"/>
                </a:lnTo>
                <a:lnTo>
                  <a:pt x="59962" y="342541"/>
                </a:lnTo>
                <a:cubicBezTo>
                  <a:pt x="48339" y="342541"/>
                  <a:pt x="37805" y="337883"/>
                  <a:pt x="30177" y="330717"/>
                </a:cubicBezTo>
                <a:cubicBezTo>
                  <a:pt x="22185" y="323192"/>
                  <a:pt x="17463" y="312801"/>
                  <a:pt x="17463" y="301693"/>
                </a:cubicBezTo>
                <a:lnTo>
                  <a:pt x="17463" y="258695"/>
                </a:lnTo>
                <a:cubicBezTo>
                  <a:pt x="17463" y="247228"/>
                  <a:pt x="22185" y="237195"/>
                  <a:pt x="30177" y="229671"/>
                </a:cubicBezTo>
                <a:lnTo>
                  <a:pt x="52269" y="220635"/>
                </a:lnTo>
                <a:lnTo>
                  <a:pt x="58941" y="137949"/>
                </a:lnTo>
                <a:cubicBezTo>
                  <a:pt x="65013" y="109371"/>
                  <a:pt x="75807" y="84477"/>
                  <a:pt x="95056" y="63627"/>
                </a:cubicBezTo>
                <a:cubicBezTo>
                  <a:pt x="132836" y="22647"/>
                  <a:pt x="200839" y="0"/>
                  <a:pt x="326412" y="0"/>
                </a:cubicBezTo>
                <a:close/>
              </a:path>
            </a:pathLst>
          </a:custGeom>
          <a:solidFill>
            <a:schemeClr val="bg1"/>
          </a:solidFill>
          <a:ln>
            <a:noFill/>
          </a:ln>
          <a:effectLst/>
        </p:spPr>
        <p:txBody>
          <a:bodyPr anchor="ctr"/>
          <a:lstStyle/>
          <a:p>
            <a:endParaRPr lang="en-GB" sz="1600" dirty="0">
              <a:latin typeface="+mj-lt"/>
            </a:endParaRPr>
          </a:p>
        </p:txBody>
      </p:sp>
      <p:sp>
        <p:nvSpPr>
          <p:cNvPr id="32" name="Freeform 245">
            <a:extLst>
              <a:ext uri="{FF2B5EF4-FFF2-40B4-BE49-F238E27FC236}">
                <a16:creationId xmlns:a16="http://schemas.microsoft.com/office/drawing/2014/main" xmlns="" id="{3AE6ABBE-9C51-DE42-AD95-AF580D4781C8}"/>
              </a:ext>
            </a:extLst>
          </p:cNvPr>
          <p:cNvSpPr>
            <a:spLocks noChangeArrowheads="1"/>
          </p:cNvSpPr>
          <p:nvPr/>
        </p:nvSpPr>
        <p:spPr bwMode="auto">
          <a:xfrm>
            <a:off x="9590599" y="2602190"/>
            <a:ext cx="474147" cy="472416"/>
          </a:xfrm>
          <a:custGeom>
            <a:avLst/>
            <a:gdLst/>
            <a:ahLst/>
            <a:cxnLst/>
            <a:rect l="0" t="0" r="r" b="b"/>
            <a:pathLst>
              <a:path w="870281" h="866415">
                <a:moveTo>
                  <a:pt x="485761" y="588328"/>
                </a:moveTo>
                <a:lnTo>
                  <a:pt x="485402" y="797614"/>
                </a:lnTo>
                <a:cubicBezTo>
                  <a:pt x="485402" y="799055"/>
                  <a:pt x="484324" y="800856"/>
                  <a:pt x="482887" y="801216"/>
                </a:cubicBezTo>
                <a:lnTo>
                  <a:pt x="384783" y="833635"/>
                </a:lnTo>
                <a:lnTo>
                  <a:pt x="324411" y="853087"/>
                </a:lnTo>
                <a:lnTo>
                  <a:pt x="283804" y="866415"/>
                </a:lnTo>
                <a:lnTo>
                  <a:pt x="283804" y="654608"/>
                </a:lnTo>
                <a:lnTo>
                  <a:pt x="324411" y="641280"/>
                </a:lnTo>
                <a:lnTo>
                  <a:pt x="367533" y="627232"/>
                </a:lnTo>
                <a:lnTo>
                  <a:pt x="368612" y="676941"/>
                </a:lnTo>
                <a:cubicBezTo>
                  <a:pt x="368612" y="680904"/>
                  <a:pt x="373643" y="683065"/>
                  <a:pt x="377236" y="681624"/>
                </a:cubicBezTo>
                <a:lnTo>
                  <a:pt x="384783" y="679823"/>
                </a:lnTo>
                <a:lnTo>
                  <a:pt x="407781" y="672979"/>
                </a:lnTo>
                <a:cubicBezTo>
                  <a:pt x="410297" y="671898"/>
                  <a:pt x="411734" y="669377"/>
                  <a:pt x="411734" y="666855"/>
                </a:cubicBezTo>
                <a:lnTo>
                  <a:pt x="410656" y="612823"/>
                </a:lnTo>
                <a:lnTo>
                  <a:pt x="485761" y="588328"/>
                </a:lnTo>
                <a:close/>
                <a:moveTo>
                  <a:pt x="73581" y="588328"/>
                </a:moveTo>
                <a:cubicBezTo>
                  <a:pt x="74299" y="588689"/>
                  <a:pt x="75377" y="589049"/>
                  <a:pt x="75737" y="589049"/>
                </a:cubicBezTo>
                <a:lnTo>
                  <a:pt x="240322" y="643081"/>
                </a:lnTo>
                <a:lnTo>
                  <a:pt x="275179" y="654608"/>
                </a:lnTo>
                <a:lnTo>
                  <a:pt x="275179" y="863533"/>
                </a:lnTo>
                <a:lnTo>
                  <a:pt x="275179" y="865334"/>
                </a:lnTo>
                <a:cubicBezTo>
                  <a:pt x="275179" y="865695"/>
                  <a:pt x="275179" y="866055"/>
                  <a:pt x="275179" y="866415"/>
                </a:cubicBezTo>
                <a:lnTo>
                  <a:pt x="240322" y="854888"/>
                </a:lnTo>
                <a:lnTo>
                  <a:pt x="76455" y="801216"/>
                </a:lnTo>
                <a:cubicBezTo>
                  <a:pt x="74659" y="800856"/>
                  <a:pt x="73581" y="799055"/>
                  <a:pt x="73581" y="797614"/>
                </a:cubicBezTo>
                <a:lnTo>
                  <a:pt x="73581" y="588328"/>
                </a:lnTo>
                <a:close/>
                <a:moveTo>
                  <a:pt x="167372" y="544742"/>
                </a:moveTo>
                <a:lnTo>
                  <a:pt x="240322" y="572839"/>
                </a:lnTo>
                <a:lnTo>
                  <a:pt x="324411" y="605259"/>
                </a:lnTo>
                <a:lnTo>
                  <a:pt x="365018" y="620748"/>
                </a:lnTo>
                <a:lnTo>
                  <a:pt x="324411" y="634076"/>
                </a:lnTo>
                <a:lnTo>
                  <a:pt x="282007" y="647764"/>
                </a:lnTo>
                <a:cubicBezTo>
                  <a:pt x="280929" y="648124"/>
                  <a:pt x="279851" y="648484"/>
                  <a:pt x="278773" y="648484"/>
                </a:cubicBezTo>
                <a:lnTo>
                  <a:pt x="240322" y="635517"/>
                </a:lnTo>
                <a:lnTo>
                  <a:pt x="77174" y="582205"/>
                </a:lnTo>
                <a:cubicBezTo>
                  <a:pt x="76096" y="581844"/>
                  <a:pt x="74659" y="581124"/>
                  <a:pt x="73940" y="579683"/>
                </a:cubicBezTo>
                <a:cubicBezTo>
                  <a:pt x="73221" y="577522"/>
                  <a:pt x="74299" y="575721"/>
                  <a:pt x="76096" y="574640"/>
                </a:cubicBezTo>
                <a:lnTo>
                  <a:pt x="167372" y="544742"/>
                </a:lnTo>
                <a:close/>
                <a:moveTo>
                  <a:pt x="280569" y="508360"/>
                </a:moveTo>
                <a:lnTo>
                  <a:pt x="324411" y="522769"/>
                </a:lnTo>
                <a:lnTo>
                  <a:pt x="384783" y="542581"/>
                </a:lnTo>
                <a:lnTo>
                  <a:pt x="481809" y="574280"/>
                </a:lnTo>
                <a:cubicBezTo>
                  <a:pt x="486480" y="575721"/>
                  <a:pt x="487199" y="580043"/>
                  <a:pt x="483246" y="581844"/>
                </a:cubicBezTo>
                <a:lnTo>
                  <a:pt x="408141" y="606339"/>
                </a:lnTo>
                <a:lnTo>
                  <a:pt x="384783" y="597694"/>
                </a:lnTo>
                <a:lnTo>
                  <a:pt x="324411" y="576081"/>
                </a:lnTo>
                <a:lnTo>
                  <a:pt x="240322" y="545463"/>
                </a:lnTo>
                <a:lnTo>
                  <a:pt x="205105" y="532495"/>
                </a:lnTo>
                <a:lnTo>
                  <a:pt x="240322" y="520968"/>
                </a:lnTo>
                <a:lnTo>
                  <a:pt x="277335" y="508721"/>
                </a:lnTo>
                <a:cubicBezTo>
                  <a:pt x="278413" y="508360"/>
                  <a:pt x="279491" y="508000"/>
                  <a:pt x="280569" y="508360"/>
                </a:cubicBezTo>
                <a:close/>
                <a:moveTo>
                  <a:pt x="730921" y="180817"/>
                </a:moveTo>
                <a:cubicBezTo>
                  <a:pt x="755770" y="180817"/>
                  <a:pt x="774137" y="188380"/>
                  <a:pt x="784581" y="211069"/>
                </a:cubicBezTo>
                <a:cubicBezTo>
                  <a:pt x="793224" y="229436"/>
                  <a:pt x="793944" y="253205"/>
                  <a:pt x="794664" y="273013"/>
                </a:cubicBezTo>
                <a:lnTo>
                  <a:pt x="810871" y="526189"/>
                </a:lnTo>
                <a:lnTo>
                  <a:pt x="869572" y="784767"/>
                </a:lnTo>
                <a:cubicBezTo>
                  <a:pt x="871373" y="797012"/>
                  <a:pt x="869933" y="809617"/>
                  <a:pt x="863090" y="820061"/>
                </a:cubicBezTo>
                <a:cubicBezTo>
                  <a:pt x="856608" y="830865"/>
                  <a:pt x="845804" y="838428"/>
                  <a:pt x="833199" y="841669"/>
                </a:cubicBezTo>
                <a:lnTo>
                  <a:pt x="832839" y="841669"/>
                </a:lnTo>
                <a:cubicBezTo>
                  <a:pt x="820594" y="844190"/>
                  <a:pt x="807629" y="842029"/>
                  <a:pt x="797185" y="835547"/>
                </a:cubicBezTo>
                <a:cubicBezTo>
                  <a:pt x="786381" y="828704"/>
                  <a:pt x="778458" y="817900"/>
                  <a:pt x="775577" y="805655"/>
                </a:cubicBezTo>
                <a:lnTo>
                  <a:pt x="775577" y="805295"/>
                </a:lnTo>
                <a:cubicBezTo>
                  <a:pt x="775577" y="804935"/>
                  <a:pt x="775577" y="804575"/>
                  <a:pt x="775217" y="804215"/>
                </a:cubicBezTo>
                <a:lnTo>
                  <a:pt x="771616" y="789089"/>
                </a:lnTo>
                <a:lnTo>
                  <a:pt x="718316" y="585972"/>
                </a:lnTo>
                <a:lnTo>
                  <a:pt x="625041" y="789449"/>
                </a:lnTo>
                <a:cubicBezTo>
                  <a:pt x="619999" y="799893"/>
                  <a:pt x="610276" y="811418"/>
                  <a:pt x="599112" y="816099"/>
                </a:cubicBezTo>
                <a:cubicBezTo>
                  <a:pt x="587227" y="821141"/>
                  <a:pt x="574262" y="821141"/>
                  <a:pt x="562378" y="816460"/>
                </a:cubicBezTo>
                <a:cubicBezTo>
                  <a:pt x="550493" y="811418"/>
                  <a:pt x="541490" y="802054"/>
                  <a:pt x="536088" y="790530"/>
                </a:cubicBezTo>
                <a:cubicBezTo>
                  <a:pt x="531406" y="778645"/>
                  <a:pt x="531046" y="765680"/>
                  <a:pt x="536088" y="754156"/>
                </a:cubicBezTo>
                <a:lnTo>
                  <a:pt x="536088" y="753436"/>
                </a:lnTo>
                <a:cubicBezTo>
                  <a:pt x="536088" y="753436"/>
                  <a:pt x="536088" y="753075"/>
                  <a:pt x="536448" y="753075"/>
                </a:cubicBezTo>
                <a:lnTo>
                  <a:pt x="666097" y="420669"/>
                </a:lnTo>
                <a:lnTo>
                  <a:pt x="682663" y="310467"/>
                </a:lnTo>
                <a:lnTo>
                  <a:pt x="578584" y="355844"/>
                </a:lnTo>
                <a:lnTo>
                  <a:pt x="572866" y="356524"/>
                </a:lnTo>
                <a:lnTo>
                  <a:pt x="591973" y="364264"/>
                </a:lnTo>
                <a:lnTo>
                  <a:pt x="568939" y="378276"/>
                </a:lnTo>
                <a:lnTo>
                  <a:pt x="456644" y="447257"/>
                </a:lnTo>
                <a:lnTo>
                  <a:pt x="450885" y="450490"/>
                </a:lnTo>
                <a:lnTo>
                  <a:pt x="444407" y="447976"/>
                </a:lnTo>
                <a:lnTo>
                  <a:pt x="350828" y="410611"/>
                </a:lnTo>
                <a:lnTo>
                  <a:pt x="325633" y="400551"/>
                </a:lnTo>
                <a:lnTo>
                  <a:pt x="348668" y="386539"/>
                </a:lnTo>
                <a:lnTo>
                  <a:pt x="460963" y="317918"/>
                </a:lnTo>
                <a:lnTo>
                  <a:pt x="466722" y="314325"/>
                </a:lnTo>
                <a:lnTo>
                  <a:pt x="473200" y="316840"/>
                </a:lnTo>
                <a:lnTo>
                  <a:pt x="523845" y="336984"/>
                </a:lnTo>
                <a:lnTo>
                  <a:pt x="520602" y="309746"/>
                </a:lnTo>
                <a:cubicBezTo>
                  <a:pt x="523844" y="299303"/>
                  <a:pt x="530686" y="290659"/>
                  <a:pt x="539689" y="285617"/>
                </a:cubicBezTo>
                <a:cubicBezTo>
                  <a:pt x="572102" y="267610"/>
                  <a:pt x="670418" y="207107"/>
                  <a:pt x="716876" y="182978"/>
                </a:cubicBezTo>
                <a:cubicBezTo>
                  <a:pt x="721197" y="181538"/>
                  <a:pt x="725879" y="180817"/>
                  <a:pt x="730921" y="180817"/>
                </a:cubicBezTo>
                <a:close/>
                <a:moveTo>
                  <a:pt x="172747" y="165100"/>
                </a:moveTo>
                <a:cubicBezTo>
                  <a:pt x="186420" y="165460"/>
                  <a:pt x="196855" y="170508"/>
                  <a:pt x="206931" y="179521"/>
                </a:cubicBezTo>
                <a:cubicBezTo>
                  <a:pt x="218086" y="189976"/>
                  <a:pt x="227801" y="204037"/>
                  <a:pt x="236437" y="216656"/>
                </a:cubicBezTo>
                <a:cubicBezTo>
                  <a:pt x="247952" y="232519"/>
                  <a:pt x="259466" y="248743"/>
                  <a:pt x="272780" y="263525"/>
                </a:cubicBezTo>
                <a:cubicBezTo>
                  <a:pt x="283575" y="275783"/>
                  <a:pt x="297968" y="289844"/>
                  <a:pt x="313801" y="295251"/>
                </a:cubicBezTo>
                <a:cubicBezTo>
                  <a:pt x="323876" y="298857"/>
                  <a:pt x="332153" y="305707"/>
                  <a:pt x="336830" y="315441"/>
                </a:cubicBezTo>
                <a:cubicBezTo>
                  <a:pt x="341148" y="324455"/>
                  <a:pt x="341148" y="334549"/>
                  <a:pt x="338630" y="344284"/>
                </a:cubicBezTo>
                <a:cubicBezTo>
                  <a:pt x="338270" y="344644"/>
                  <a:pt x="337910" y="345005"/>
                  <a:pt x="337910" y="345365"/>
                </a:cubicBezTo>
                <a:cubicBezTo>
                  <a:pt x="334312" y="354379"/>
                  <a:pt x="327835" y="362310"/>
                  <a:pt x="318479" y="366637"/>
                </a:cubicBezTo>
                <a:cubicBezTo>
                  <a:pt x="309483" y="370963"/>
                  <a:pt x="299048" y="371324"/>
                  <a:pt x="289332" y="368079"/>
                </a:cubicBezTo>
                <a:cubicBezTo>
                  <a:pt x="264144" y="359066"/>
                  <a:pt x="242914" y="342481"/>
                  <a:pt x="224563" y="323733"/>
                </a:cubicBezTo>
                <a:lnTo>
                  <a:pt x="208730" y="309312"/>
                </a:lnTo>
                <a:cubicBezTo>
                  <a:pt x="213768" y="407016"/>
                  <a:pt x="229960" y="423240"/>
                  <a:pt x="266303" y="494625"/>
                </a:cubicBezTo>
                <a:lnTo>
                  <a:pt x="188939" y="521305"/>
                </a:lnTo>
                <a:lnTo>
                  <a:pt x="170228" y="488136"/>
                </a:lnTo>
                <a:lnTo>
                  <a:pt x="162311" y="531039"/>
                </a:lnTo>
                <a:cubicBezTo>
                  <a:pt x="135684" y="540053"/>
                  <a:pt x="109416" y="549426"/>
                  <a:pt x="83148" y="558440"/>
                </a:cubicBezTo>
                <a:cubicBezTo>
                  <a:pt x="106897" y="465422"/>
                  <a:pt x="108337" y="417472"/>
                  <a:pt x="112655" y="308231"/>
                </a:cubicBezTo>
                <a:cubicBezTo>
                  <a:pt x="96462" y="331305"/>
                  <a:pt x="84228" y="351494"/>
                  <a:pt x="71273" y="376732"/>
                </a:cubicBezTo>
                <a:cubicBezTo>
                  <a:pt x="66595" y="385745"/>
                  <a:pt x="58319" y="392595"/>
                  <a:pt x="48604" y="395840"/>
                </a:cubicBezTo>
                <a:cubicBezTo>
                  <a:pt x="28813" y="402329"/>
                  <a:pt x="11181" y="395119"/>
                  <a:pt x="2545" y="375650"/>
                </a:cubicBezTo>
                <a:cubicBezTo>
                  <a:pt x="-9329" y="349692"/>
                  <a:pt x="23416" y="298496"/>
                  <a:pt x="37449" y="277946"/>
                </a:cubicBezTo>
                <a:cubicBezTo>
                  <a:pt x="50043" y="259919"/>
                  <a:pt x="64436" y="242253"/>
                  <a:pt x="78830" y="225669"/>
                </a:cubicBezTo>
                <a:cubicBezTo>
                  <a:pt x="87826" y="215574"/>
                  <a:pt x="98261" y="204037"/>
                  <a:pt x="108696" y="195384"/>
                </a:cubicBezTo>
                <a:cubicBezTo>
                  <a:pt x="125968" y="180603"/>
                  <a:pt x="143960" y="169787"/>
                  <a:pt x="166270" y="165821"/>
                </a:cubicBezTo>
                <a:cubicBezTo>
                  <a:pt x="168788" y="165460"/>
                  <a:pt x="170228" y="165100"/>
                  <a:pt x="172747" y="165100"/>
                </a:cubicBezTo>
                <a:close/>
                <a:moveTo>
                  <a:pt x="744606" y="15875"/>
                </a:moveTo>
                <a:cubicBezTo>
                  <a:pt x="765133" y="15875"/>
                  <a:pt x="784221" y="24158"/>
                  <a:pt x="797906" y="37843"/>
                </a:cubicBezTo>
                <a:cubicBezTo>
                  <a:pt x="811591" y="51168"/>
                  <a:pt x="819874" y="70255"/>
                  <a:pt x="819874" y="91143"/>
                </a:cubicBezTo>
                <a:cubicBezTo>
                  <a:pt x="819874" y="111671"/>
                  <a:pt x="811591" y="130758"/>
                  <a:pt x="797906" y="144444"/>
                </a:cubicBezTo>
                <a:cubicBezTo>
                  <a:pt x="784221" y="157769"/>
                  <a:pt x="765133" y="166412"/>
                  <a:pt x="744606" y="166412"/>
                </a:cubicBezTo>
                <a:cubicBezTo>
                  <a:pt x="723718" y="166412"/>
                  <a:pt x="704991" y="157769"/>
                  <a:pt x="691306" y="144444"/>
                </a:cubicBezTo>
                <a:cubicBezTo>
                  <a:pt x="677621" y="130758"/>
                  <a:pt x="668978" y="111671"/>
                  <a:pt x="668978" y="91143"/>
                </a:cubicBezTo>
                <a:cubicBezTo>
                  <a:pt x="668978" y="70255"/>
                  <a:pt x="677621" y="51168"/>
                  <a:pt x="691306" y="37843"/>
                </a:cubicBezTo>
                <a:cubicBezTo>
                  <a:pt x="704991" y="24158"/>
                  <a:pt x="723718" y="15875"/>
                  <a:pt x="744606" y="15875"/>
                </a:cubicBezTo>
                <a:close/>
                <a:moveTo>
                  <a:pt x="169086" y="0"/>
                </a:moveTo>
                <a:cubicBezTo>
                  <a:pt x="189863" y="0"/>
                  <a:pt x="208490" y="8667"/>
                  <a:pt x="222461" y="22390"/>
                </a:cubicBezTo>
                <a:cubicBezTo>
                  <a:pt x="236074" y="36113"/>
                  <a:pt x="244313" y="55254"/>
                  <a:pt x="244313" y="76200"/>
                </a:cubicBezTo>
                <a:cubicBezTo>
                  <a:pt x="244313" y="97146"/>
                  <a:pt x="236074" y="115925"/>
                  <a:pt x="222461" y="130009"/>
                </a:cubicBezTo>
                <a:cubicBezTo>
                  <a:pt x="208490" y="143732"/>
                  <a:pt x="189863" y="152039"/>
                  <a:pt x="169086" y="152039"/>
                </a:cubicBezTo>
                <a:cubicBezTo>
                  <a:pt x="148309" y="152039"/>
                  <a:pt x="129323" y="143732"/>
                  <a:pt x="116068" y="130009"/>
                </a:cubicBezTo>
                <a:cubicBezTo>
                  <a:pt x="102097" y="115925"/>
                  <a:pt x="93858" y="97146"/>
                  <a:pt x="93858" y="76200"/>
                </a:cubicBezTo>
                <a:cubicBezTo>
                  <a:pt x="93858" y="55254"/>
                  <a:pt x="102097" y="36113"/>
                  <a:pt x="116068" y="22390"/>
                </a:cubicBezTo>
                <a:cubicBezTo>
                  <a:pt x="129323" y="8667"/>
                  <a:pt x="148309" y="0"/>
                  <a:pt x="169086" y="0"/>
                </a:cubicBezTo>
                <a:close/>
              </a:path>
            </a:pathLst>
          </a:custGeom>
          <a:solidFill>
            <a:schemeClr val="bg1"/>
          </a:solidFill>
          <a:ln>
            <a:noFill/>
          </a:ln>
          <a:effectLst/>
        </p:spPr>
        <p:txBody>
          <a:bodyPr anchor="ctr"/>
          <a:lstStyle/>
          <a:p>
            <a:endParaRPr lang="en-GB" sz="1600" dirty="0">
              <a:latin typeface="+mj-lt"/>
            </a:endParaRPr>
          </a:p>
        </p:txBody>
      </p:sp>
      <p:sp>
        <p:nvSpPr>
          <p:cNvPr id="34" name="Left Arrow 33">
            <a:extLst>
              <a:ext uri="{FF2B5EF4-FFF2-40B4-BE49-F238E27FC236}">
                <a16:creationId xmlns:a16="http://schemas.microsoft.com/office/drawing/2014/main" xmlns="" id="{54644947-B337-2041-A69A-3907512B567E}"/>
              </a:ext>
            </a:extLst>
          </p:cNvPr>
          <p:cNvSpPr/>
          <p:nvPr/>
        </p:nvSpPr>
        <p:spPr>
          <a:xfrm>
            <a:off x="4879811" y="5829095"/>
            <a:ext cx="1818259" cy="164510"/>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35" name="Right Arrow 34">
            <a:extLst>
              <a:ext uri="{FF2B5EF4-FFF2-40B4-BE49-F238E27FC236}">
                <a16:creationId xmlns:a16="http://schemas.microsoft.com/office/drawing/2014/main" xmlns="" id="{EE06F482-6565-BD45-97E2-D4AD28CD35B1}"/>
              </a:ext>
            </a:extLst>
          </p:cNvPr>
          <p:cNvSpPr/>
          <p:nvPr/>
        </p:nvSpPr>
        <p:spPr>
          <a:xfrm>
            <a:off x="8575271" y="5829095"/>
            <a:ext cx="1818259" cy="16451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1272732" y="351441"/>
            <a:ext cx="9087377" cy="409612"/>
          </a:xfrm>
        </p:spPr>
        <p:txBody>
          <a:bodyPr>
            <a:normAutofit fontScale="77500" lnSpcReduction="20000"/>
          </a:bodyPr>
          <a:lstStyle/>
          <a:p>
            <a:r>
              <a:rPr lang="de-DE" noProof="0" dirty="0"/>
              <a:t>Von der Wertschöpfungskette zur Krisenkette (Beispiele)</a:t>
            </a:r>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1277513" y="794819"/>
            <a:ext cx="11228522" cy="759485"/>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de-DE" sz="2200" dirty="0">
                <a:solidFill>
                  <a:schemeClr val="tx1"/>
                </a:solidFill>
                <a:latin typeface="+mj-lt"/>
                <a:ea typeface="Open Sans Light" panose="020B0306030504020204" pitchFamily="34" charset="0"/>
                <a:cs typeface="Open Sans Light" panose="020B0306030504020204" pitchFamily="34" charset="0"/>
              </a:rPr>
              <a:t>Krisenursachen können in allen Unternehmensbereichen liegen. In der Regel lässt sich eine Krise nicht auf einzelne Sachverhalte zurückführen, sondern auf einen multikausalen Zusammenhang.</a:t>
            </a:r>
            <a:endParaRPr lang="de-DE" sz="2200" i="1" dirty="0">
              <a:solidFill>
                <a:schemeClr val="tx1"/>
              </a:solidFill>
              <a:latin typeface="+mj-lt"/>
              <a:ea typeface="Open Sans Light" panose="020B0306030504020204" pitchFamily="34" charset="0"/>
              <a:cs typeface="Open Sans Light" panose="020B0306030504020204" pitchFamily="34" charset="0"/>
            </a:endParaRPr>
          </a:p>
        </p:txBody>
      </p:sp>
      <p:sp>
        <p:nvSpPr>
          <p:cNvPr id="2" name="Rechteck 1">
            <a:extLst>
              <a:ext uri="{FF2B5EF4-FFF2-40B4-BE49-F238E27FC236}">
                <a16:creationId xmlns:a16="http://schemas.microsoft.com/office/drawing/2014/main" xmlns="" id="{FDEF9081-0960-4EA6-8093-364FA7B1E844}"/>
              </a:ext>
            </a:extLst>
          </p:cNvPr>
          <p:cNvSpPr/>
          <p:nvPr/>
        </p:nvSpPr>
        <p:spPr>
          <a:xfrm>
            <a:off x="163496" y="3689498"/>
            <a:ext cx="4213072" cy="2056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ts val="600"/>
              </a:spcBef>
              <a:buFont typeface="Arial" panose="020B0604020202020204" pitchFamily="34" charset="0"/>
              <a:buChar char="•"/>
            </a:pPr>
            <a:r>
              <a:rPr lang="de-DE" sz="2400" dirty="0">
                <a:solidFill>
                  <a:srgbClr val="245473"/>
                </a:solidFill>
              </a:rPr>
              <a:t>Unausgewogene Finanzierung</a:t>
            </a:r>
          </a:p>
          <a:p>
            <a:pPr marL="285750" indent="-285750">
              <a:spcBef>
                <a:spcPts val="600"/>
              </a:spcBef>
              <a:buFont typeface="Arial" panose="020B0604020202020204" pitchFamily="34" charset="0"/>
              <a:buChar char="•"/>
            </a:pPr>
            <a:r>
              <a:rPr lang="de-DE" sz="2400" dirty="0">
                <a:solidFill>
                  <a:srgbClr val="245473"/>
                </a:solidFill>
              </a:rPr>
              <a:t>Führungsunstimmigkeiten</a:t>
            </a:r>
          </a:p>
          <a:p>
            <a:pPr marL="285750" indent="-285750">
              <a:spcBef>
                <a:spcPts val="600"/>
              </a:spcBef>
              <a:buFont typeface="Arial" panose="020B0604020202020204" pitchFamily="34" charset="0"/>
              <a:buChar char="•"/>
            </a:pPr>
            <a:r>
              <a:rPr lang="de-DE" sz="2400" dirty="0">
                <a:solidFill>
                  <a:srgbClr val="245473"/>
                </a:solidFill>
              </a:rPr>
              <a:t>Unzureichende Kontrolle</a:t>
            </a:r>
          </a:p>
          <a:p>
            <a:pPr marL="285750" indent="-285750">
              <a:spcBef>
                <a:spcPts val="600"/>
              </a:spcBef>
              <a:buFont typeface="Arial" panose="020B0604020202020204" pitchFamily="34" charset="0"/>
              <a:buChar char="•"/>
            </a:pPr>
            <a:r>
              <a:rPr lang="de-DE" sz="2400" dirty="0">
                <a:solidFill>
                  <a:srgbClr val="245473"/>
                </a:solidFill>
              </a:rPr>
              <a:t>Organisatorische Defizite</a:t>
            </a:r>
          </a:p>
        </p:txBody>
      </p:sp>
      <p:sp>
        <p:nvSpPr>
          <p:cNvPr id="4" name="Gleichschenkliges Dreieck 3">
            <a:extLst>
              <a:ext uri="{FF2B5EF4-FFF2-40B4-BE49-F238E27FC236}">
                <a16:creationId xmlns:a16="http://schemas.microsoft.com/office/drawing/2014/main" xmlns="" id="{13A2A168-7A98-46D8-9AB1-2933919F0C8C}"/>
              </a:ext>
            </a:extLst>
          </p:cNvPr>
          <p:cNvSpPr/>
          <p:nvPr/>
        </p:nvSpPr>
        <p:spPr>
          <a:xfrm rot="16200000">
            <a:off x="3310367" y="4875748"/>
            <a:ext cx="2056065" cy="277000"/>
          </a:xfrm>
          <a:prstGeom prst="triangle">
            <a:avLst/>
          </a:prstGeom>
          <a:solidFill>
            <a:srgbClr val="E53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hteck 24">
            <a:extLst>
              <a:ext uri="{FF2B5EF4-FFF2-40B4-BE49-F238E27FC236}">
                <a16:creationId xmlns:a16="http://schemas.microsoft.com/office/drawing/2014/main" xmlns="" id="{F9CF7508-8152-4BDC-B7C7-38025556AFCE}"/>
              </a:ext>
            </a:extLst>
          </p:cNvPr>
          <p:cNvSpPr/>
          <p:nvPr/>
        </p:nvSpPr>
        <p:spPr>
          <a:xfrm>
            <a:off x="252282" y="2262614"/>
            <a:ext cx="4697853" cy="1107996"/>
          </a:xfrm>
          <a:prstGeom prst="rect">
            <a:avLst/>
          </a:prstGeom>
        </p:spPr>
        <p:txBody>
          <a:bodyPr wrap="square">
            <a:spAutoFit/>
          </a:bodyPr>
          <a:lstStyle/>
          <a:p>
            <a:r>
              <a:rPr lang="en-GB" sz="2200" b="1" dirty="0" err="1">
                <a:solidFill>
                  <a:srgbClr val="245473"/>
                </a:solidFill>
              </a:rPr>
              <a:t>Mögliche</a:t>
            </a:r>
            <a:r>
              <a:rPr lang="en-GB" sz="2200" b="1" dirty="0">
                <a:solidFill>
                  <a:srgbClr val="245473"/>
                </a:solidFill>
              </a:rPr>
              <a:t> </a:t>
            </a:r>
            <a:r>
              <a:rPr lang="en-GB" sz="2200" b="1" dirty="0" err="1">
                <a:solidFill>
                  <a:srgbClr val="245473"/>
                </a:solidFill>
              </a:rPr>
              <a:t>Ursachen</a:t>
            </a:r>
            <a:r>
              <a:rPr lang="en-GB" sz="2200" b="1" dirty="0">
                <a:solidFill>
                  <a:srgbClr val="245473"/>
                </a:solidFill>
              </a:rPr>
              <a:t> </a:t>
            </a:r>
            <a:r>
              <a:rPr lang="en-GB" sz="2200" b="1" dirty="0" err="1">
                <a:solidFill>
                  <a:srgbClr val="245473"/>
                </a:solidFill>
              </a:rPr>
              <a:t>einer</a:t>
            </a:r>
            <a:r>
              <a:rPr lang="en-GB" sz="2200" b="1" dirty="0">
                <a:solidFill>
                  <a:srgbClr val="245473"/>
                </a:solidFill>
              </a:rPr>
              <a:t> </a:t>
            </a:r>
            <a:r>
              <a:rPr lang="en-GB" sz="2200" b="1" dirty="0" err="1">
                <a:solidFill>
                  <a:srgbClr val="245473"/>
                </a:solidFill>
              </a:rPr>
              <a:t>Krise</a:t>
            </a:r>
            <a:r>
              <a:rPr lang="en-GB" sz="2200" b="1" dirty="0">
                <a:solidFill>
                  <a:srgbClr val="245473"/>
                </a:solidFill>
              </a:rPr>
              <a:t> </a:t>
            </a:r>
            <a:r>
              <a:rPr lang="en-GB" sz="2200" b="1" dirty="0" err="1">
                <a:solidFill>
                  <a:srgbClr val="245473"/>
                </a:solidFill>
              </a:rPr>
              <a:t>als</a:t>
            </a:r>
            <a:r>
              <a:rPr lang="en-GB" sz="2200" b="1" dirty="0">
                <a:solidFill>
                  <a:srgbClr val="245473"/>
                </a:solidFill>
              </a:rPr>
              <a:t> </a:t>
            </a:r>
            <a:r>
              <a:rPr lang="en-GB" sz="2200" b="1" dirty="0" err="1">
                <a:solidFill>
                  <a:srgbClr val="245473"/>
                </a:solidFill>
              </a:rPr>
              <a:t>Folge</a:t>
            </a:r>
            <a:r>
              <a:rPr lang="en-GB" sz="2200" b="1" dirty="0">
                <a:solidFill>
                  <a:srgbClr val="245473"/>
                </a:solidFill>
              </a:rPr>
              <a:t> der </a:t>
            </a:r>
            <a:r>
              <a:rPr lang="en-GB" sz="2200" b="1" dirty="0" err="1">
                <a:solidFill>
                  <a:srgbClr val="245473"/>
                </a:solidFill>
              </a:rPr>
              <a:t>Infrastruktur</a:t>
            </a:r>
            <a:r>
              <a:rPr lang="en-GB" sz="2200" b="1" dirty="0">
                <a:solidFill>
                  <a:srgbClr val="245473"/>
                </a:solidFill>
              </a:rPr>
              <a:t> des </a:t>
            </a:r>
            <a:r>
              <a:rPr lang="en-GB" sz="2200" b="1" dirty="0" err="1">
                <a:solidFill>
                  <a:srgbClr val="245473"/>
                </a:solidFill>
              </a:rPr>
              <a:t>Unternehmens</a:t>
            </a:r>
            <a:r>
              <a:rPr lang="en-GB" sz="2200" b="1" dirty="0">
                <a:solidFill>
                  <a:srgbClr val="245473"/>
                </a:solidFill>
              </a:rPr>
              <a:t>:</a:t>
            </a:r>
            <a:endParaRPr lang="en-GB" sz="2200" dirty="0">
              <a:solidFill>
                <a:srgbClr val="245473"/>
              </a:solidFill>
            </a:endParaRPr>
          </a:p>
        </p:txBody>
      </p:sp>
    </p:spTree>
    <p:extLst>
      <p:ext uri="{BB962C8B-B14F-4D97-AF65-F5344CB8AC3E}">
        <p14:creationId xmlns:p14="http://schemas.microsoft.com/office/powerpoint/2010/main" val="18201367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668B5DD8-D293-3C49-9045-546E836A25BC}"/>
              </a:ext>
            </a:extLst>
          </p:cNvPr>
          <p:cNvSpPr/>
          <p:nvPr/>
        </p:nvSpPr>
        <p:spPr>
          <a:xfrm>
            <a:off x="4879810" y="4410494"/>
            <a:ext cx="5515268" cy="427132"/>
          </a:xfrm>
          <a:prstGeom prst="rect">
            <a:avLst/>
          </a:prstGeom>
          <a:solidFill>
            <a:srgbClr val="E53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6" name="Rectangle 5">
            <a:extLst>
              <a:ext uri="{FF2B5EF4-FFF2-40B4-BE49-F238E27FC236}">
                <a16:creationId xmlns:a16="http://schemas.microsoft.com/office/drawing/2014/main" xmlns="" id="{C2A1629A-B9C8-F345-9A05-CCA00FE9520A}"/>
              </a:ext>
            </a:extLst>
          </p:cNvPr>
          <p:cNvSpPr/>
          <p:nvPr/>
        </p:nvSpPr>
        <p:spPr>
          <a:xfrm>
            <a:off x="4879810" y="5284664"/>
            <a:ext cx="5515268" cy="427132"/>
          </a:xfrm>
          <a:prstGeom prst="rect">
            <a:avLst/>
          </a:prstGeom>
          <a:solidFill>
            <a:schemeClr val="accent2">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7" name="Rectangle 6">
            <a:extLst>
              <a:ext uri="{FF2B5EF4-FFF2-40B4-BE49-F238E27FC236}">
                <a16:creationId xmlns:a16="http://schemas.microsoft.com/office/drawing/2014/main" xmlns="" id="{CFA03B77-B87E-0547-863D-083B13CE3462}"/>
              </a:ext>
            </a:extLst>
          </p:cNvPr>
          <p:cNvSpPr/>
          <p:nvPr/>
        </p:nvSpPr>
        <p:spPr>
          <a:xfrm>
            <a:off x="4879810" y="4842853"/>
            <a:ext cx="5515268" cy="427132"/>
          </a:xfrm>
          <a:prstGeom prst="rect">
            <a:avLst/>
          </a:prstGeom>
          <a:solidFill>
            <a:schemeClr val="accent2">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9" name="Triangle 8">
            <a:extLst>
              <a:ext uri="{FF2B5EF4-FFF2-40B4-BE49-F238E27FC236}">
                <a16:creationId xmlns:a16="http://schemas.microsoft.com/office/drawing/2014/main" xmlns="" id="{95A9E03E-60D2-B549-B39B-5FFDC0FD8559}"/>
              </a:ext>
            </a:extLst>
          </p:cNvPr>
          <p:cNvSpPr/>
          <p:nvPr/>
        </p:nvSpPr>
        <p:spPr>
          <a:xfrm rot="5400000">
            <a:off x="9378287" y="3236661"/>
            <a:ext cx="3506293" cy="1443985"/>
          </a:xfrm>
          <a:prstGeom prst="triangle">
            <a:avLst/>
          </a:prstGeom>
          <a:solidFill>
            <a:srgbClr val="E53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solidFill>
                <a:schemeClr val="tx1"/>
              </a:solidFill>
              <a:latin typeface="+mj-lt"/>
            </a:endParaRPr>
          </a:p>
        </p:txBody>
      </p:sp>
      <p:sp>
        <p:nvSpPr>
          <p:cNvPr id="10" name="Rectangle 9">
            <a:extLst>
              <a:ext uri="{FF2B5EF4-FFF2-40B4-BE49-F238E27FC236}">
                <a16:creationId xmlns:a16="http://schemas.microsoft.com/office/drawing/2014/main" xmlns="" id="{AE0281BD-F195-B248-842C-5A4E5F7F3258}"/>
              </a:ext>
            </a:extLst>
          </p:cNvPr>
          <p:cNvSpPr/>
          <p:nvPr/>
        </p:nvSpPr>
        <p:spPr>
          <a:xfrm>
            <a:off x="4879810" y="2204661"/>
            <a:ext cx="1090706" cy="1739893"/>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1" name="Rectangle 10">
            <a:extLst>
              <a:ext uri="{FF2B5EF4-FFF2-40B4-BE49-F238E27FC236}">
                <a16:creationId xmlns:a16="http://schemas.microsoft.com/office/drawing/2014/main" xmlns="" id="{C5E25236-D0E0-134F-A946-510996F2D828}"/>
              </a:ext>
            </a:extLst>
          </p:cNvPr>
          <p:cNvSpPr/>
          <p:nvPr/>
        </p:nvSpPr>
        <p:spPr>
          <a:xfrm>
            <a:off x="5982967" y="2204661"/>
            <a:ext cx="1090706" cy="1739893"/>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2" name="Rectangle 11">
            <a:extLst>
              <a:ext uri="{FF2B5EF4-FFF2-40B4-BE49-F238E27FC236}">
                <a16:creationId xmlns:a16="http://schemas.microsoft.com/office/drawing/2014/main" xmlns="" id="{600FEF20-8201-E245-8314-A9ABACEAFE64}"/>
              </a:ext>
            </a:extLst>
          </p:cNvPr>
          <p:cNvSpPr/>
          <p:nvPr/>
        </p:nvSpPr>
        <p:spPr>
          <a:xfrm>
            <a:off x="7086125" y="2204661"/>
            <a:ext cx="1090706" cy="1739893"/>
          </a:xfrm>
          <a:prstGeom prst="rect">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3" name="Rectangle 12">
            <a:extLst>
              <a:ext uri="{FF2B5EF4-FFF2-40B4-BE49-F238E27FC236}">
                <a16:creationId xmlns:a16="http://schemas.microsoft.com/office/drawing/2014/main" xmlns="" id="{2C50F139-CD66-D54F-B95F-6FB1CA1C143F}"/>
              </a:ext>
            </a:extLst>
          </p:cNvPr>
          <p:cNvSpPr/>
          <p:nvPr/>
        </p:nvSpPr>
        <p:spPr>
          <a:xfrm>
            <a:off x="8193896" y="2204661"/>
            <a:ext cx="1090706" cy="1739893"/>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4" name="Rectangle 13">
            <a:extLst>
              <a:ext uri="{FF2B5EF4-FFF2-40B4-BE49-F238E27FC236}">
                <a16:creationId xmlns:a16="http://schemas.microsoft.com/office/drawing/2014/main" xmlns="" id="{4F75346C-217C-274E-8381-3EB6CF3A43A0}"/>
              </a:ext>
            </a:extLst>
          </p:cNvPr>
          <p:cNvSpPr/>
          <p:nvPr/>
        </p:nvSpPr>
        <p:spPr>
          <a:xfrm flipH="1">
            <a:off x="9302822" y="2205503"/>
            <a:ext cx="1090706" cy="1739893"/>
          </a:xfrm>
          <a:prstGeom prst="rect">
            <a:avLst/>
          </a:prstGeom>
          <a:solidFill>
            <a:schemeClr val="accent5">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5" name="TextBox 14">
            <a:extLst>
              <a:ext uri="{FF2B5EF4-FFF2-40B4-BE49-F238E27FC236}">
                <a16:creationId xmlns:a16="http://schemas.microsoft.com/office/drawing/2014/main" xmlns="" id="{D7F27CCE-B186-754B-8815-28E29C0D5B71}"/>
              </a:ext>
            </a:extLst>
          </p:cNvPr>
          <p:cNvSpPr txBox="1"/>
          <p:nvPr/>
        </p:nvSpPr>
        <p:spPr>
          <a:xfrm>
            <a:off x="6568081" y="4006942"/>
            <a:ext cx="2138727" cy="338554"/>
          </a:xfrm>
          <a:prstGeom prst="rect">
            <a:avLst/>
          </a:prstGeom>
          <a:noFill/>
        </p:spPr>
        <p:txBody>
          <a:bodyPr wrap="none" rtlCol="0" anchor="ctr">
            <a:spAutoFit/>
          </a:bodyPr>
          <a:lstStyle/>
          <a:p>
            <a:pPr algn="ctr"/>
            <a:r>
              <a:rPr lang="en-GB" sz="1600" b="1" dirty="0">
                <a:solidFill>
                  <a:schemeClr val="bg1"/>
                </a:solidFill>
                <a:latin typeface="+mj-lt"/>
                <a:cs typeface="Poppins" pitchFamily="2" charset="77"/>
              </a:rPr>
              <a:t>FESTE INFRASTRUKTUR</a:t>
            </a:r>
          </a:p>
        </p:txBody>
      </p:sp>
      <p:sp>
        <p:nvSpPr>
          <p:cNvPr id="16" name="TextBox 15">
            <a:extLst>
              <a:ext uri="{FF2B5EF4-FFF2-40B4-BE49-F238E27FC236}">
                <a16:creationId xmlns:a16="http://schemas.microsoft.com/office/drawing/2014/main" xmlns="" id="{D1B882DB-0A55-1C4B-91F8-1B7C9D84C8EC}"/>
              </a:ext>
            </a:extLst>
          </p:cNvPr>
          <p:cNvSpPr txBox="1"/>
          <p:nvPr/>
        </p:nvSpPr>
        <p:spPr>
          <a:xfrm>
            <a:off x="6084071" y="4447424"/>
            <a:ext cx="3106749" cy="338554"/>
          </a:xfrm>
          <a:prstGeom prst="rect">
            <a:avLst/>
          </a:prstGeom>
          <a:noFill/>
        </p:spPr>
        <p:txBody>
          <a:bodyPr wrap="none" rtlCol="0" anchor="ctr">
            <a:spAutoFit/>
          </a:bodyPr>
          <a:lstStyle/>
          <a:p>
            <a:pPr algn="ctr"/>
            <a:r>
              <a:rPr lang="en-GB" sz="1600" b="1" dirty="0">
                <a:solidFill>
                  <a:schemeClr val="bg1"/>
                </a:solidFill>
                <a:latin typeface="+mj-lt"/>
                <a:cs typeface="Poppins" pitchFamily="2" charset="77"/>
              </a:rPr>
              <a:t>PERSONALMANAGEMENT</a:t>
            </a:r>
          </a:p>
        </p:txBody>
      </p:sp>
      <p:sp>
        <p:nvSpPr>
          <p:cNvPr id="17" name="TextBox 16">
            <a:extLst>
              <a:ext uri="{FF2B5EF4-FFF2-40B4-BE49-F238E27FC236}">
                <a16:creationId xmlns:a16="http://schemas.microsoft.com/office/drawing/2014/main" xmlns="" id="{B531C930-A55B-4942-88B3-8148C565A229}"/>
              </a:ext>
            </a:extLst>
          </p:cNvPr>
          <p:cNvSpPr txBox="1"/>
          <p:nvPr/>
        </p:nvSpPr>
        <p:spPr>
          <a:xfrm>
            <a:off x="6319103" y="4888472"/>
            <a:ext cx="2636684" cy="338554"/>
          </a:xfrm>
          <a:prstGeom prst="rect">
            <a:avLst/>
          </a:prstGeom>
          <a:noFill/>
        </p:spPr>
        <p:txBody>
          <a:bodyPr wrap="none" rtlCol="0" anchor="ctr">
            <a:spAutoFit/>
          </a:bodyPr>
          <a:lstStyle/>
          <a:p>
            <a:pPr algn="ctr"/>
            <a:r>
              <a:rPr lang="en-GB" sz="1600" b="1" dirty="0">
                <a:solidFill>
                  <a:schemeClr val="bg1"/>
                </a:solidFill>
                <a:latin typeface="+mj-lt"/>
                <a:cs typeface="Poppins" pitchFamily="2" charset="77"/>
              </a:rPr>
              <a:t>TECHNOLOGIEENTWICKLUNG</a:t>
            </a:r>
          </a:p>
        </p:txBody>
      </p:sp>
      <p:sp>
        <p:nvSpPr>
          <p:cNvPr id="18" name="TextBox 17">
            <a:extLst>
              <a:ext uri="{FF2B5EF4-FFF2-40B4-BE49-F238E27FC236}">
                <a16:creationId xmlns:a16="http://schemas.microsoft.com/office/drawing/2014/main" xmlns="" id="{CDAFA206-01A3-3D44-A864-F6FCF1509F0A}"/>
              </a:ext>
            </a:extLst>
          </p:cNvPr>
          <p:cNvSpPr txBox="1"/>
          <p:nvPr/>
        </p:nvSpPr>
        <p:spPr>
          <a:xfrm>
            <a:off x="6894484" y="5329611"/>
            <a:ext cx="1485921" cy="338554"/>
          </a:xfrm>
          <a:prstGeom prst="rect">
            <a:avLst/>
          </a:prstGeom>
          <a:noFill/>
        </p:spPr>
        <p:txBody>
          <a:bodyPr wrap="none" rtlCol="0" anchor="ctr">
            <a:spAutoFit/>
          </a:bodyPr>
          <a:lstStyle/>
          <a:p>
            <a:pPr algn="ctr"/>
            <a:r>
              <a:rPr lang="en-GB" sz="1600" b="1" dirty="0">
                <a:solidFill>
                  <a:schemeClr val="bg1"/>
                </a:solidFill>
                <a:latin typeface="+mj-lt"/>
                <a:cs typeface="Poppins" pitchFamily="2" charset="77"/>
              </a:rPr>
              <a:t>BESCHAFFUNG</a:t>
            </a:r>
          </a:p>
        </p:txBody>
      </p:sp>
      <p:sp>
        <p:nvSpPr>
          <p:cNvPr id="24" name="TextBox 23">
            <a:extLst>
              <a:ext uri="{FF2B5EF4-FFF2-40B4-BE49-F238E27FC236}">
                <a16:creationId xmlns:a16="http://schemas.microsoft.com/office/drawing/2014/main" xmlns="" id="{6364AF97-3672-7945-8A22-5A09BAC01B48}"/>
              </a:ext>
            </a:extLst>
          </p:cNvPr>
          <p:cNvSpPr txBox="1"/>
          <p:nvPr/>
        </p:nvSpPr>
        <p:spPr>
          <a:xfrm>
            <a:off x="10700668" y="3775278"/>
            <a:ext cx="615874" cy="338554"/>
          </a:xfrm>
          <a:prstGeom prst="rect">
            <a:avLst/>
          </a:prstGeom>
          <a:noFill/>
        </p:spPr>
        <p:txBody>
          <a:bodyPr wrap="none" rtlCol="0" anchor="ctr">
            <a:spAutoFit/>
          </a:bodyPr>
          <a:lstStyle/>
          <a:p>
            <a:pPr algn="ctr"/>
            <a:r>
              <a:rPr lang="en-GB" sz="1600" b="1" dirty="0">
                <a:solidFill>
                  <a:schemeClr val="bg1"/>
                </a:solidFill>
                <a:latin typeface="+mj-lt"/>
                <a:cs typeface="Poppins" pitchFamily="2" charset="77"/>
              </a:rPr>
              <a:t>Krise</a:t>
            </a:r>
          </a:p>
        </p:txBody>
      </p:sp>
      <p:sp>
        <p:nvSpPr>
          <p:cNvPr id="26" name="TextBox 25">
            <a:extLst>
              <a:ext uri="{FF2B5EF4-FFF2-40B4-BE49-F238E27FC236}">
                <a16:creationId xmlns:a16="http://schemas.microsoft.com/office/drawing/2014/main" xmlns="" id="{818A64A4-2129-024B-9503-54D4D0FE5350}"/>
              </a:ext>
            </a:extLst>
          </p:cNvPr>
          <p:cNvSpPr txBox="1"/>
          <p:nvPr/>
        </p:nvSpPr>
        <p:spPr>
          <a:xfrm>
            <a:off x="6695903" y="5745563"/>
            <a:ext cx="1883081" cy="338554"/>
          </a:xfrm>
          <a:prstGeom prst="rect">
            <a:avLst/>
          </a:prstGeom>
          <a:noFill/>
        </p:spPr>
        <p:txBody>
          <a:bodyPr wrap="none" rtlCol="0" anchor="ctr">
            <a:spAutoFit/>
          </a:bodyPr>
          <a:lstStyle/>
          <a:p>
            <a:pPr algn="ctr"/>
            <a:r>
              <a:rPr lang="en-GB" sz="1600" b="1" dirty="0">
                <a:solidFill>
                  <a:schemeClr val="tx2"/>
                </a:solidFill>
                <a:latin typeface="+mj-lt"/>
                <a:cs typeface="Poppins" pitchFamily="2" charset="77"/>
              </a:rPr>
              <a:t>SUPPORT-AKTIVITÄTEN</a:t>
            </a:r>
          </a:p>
        </p:txBody>
      </p:sp>
      <p:sp>
        <p:nvSpPr>
          <p:cNvPr id="27" name="TextBox 26">
            <a:extLst>
              <a:ext uri="{FF2B5EF4-FFF2-40B4-BE49-F238E27FC236}">
                <a16:creationId xmlns:a16="http://schemas.microsoft.com/office/drawing/2014/main" xmlns="" id="{1E058791-5586-274C-9B24-3D7DEE2E2352}"/>
              </a:ext>
            </a:extLst>
          </p:cNvPr>
          <p:cNvSpPr txBox="1"/>
          <p:nvPr/>
        </p:nvSpPr>
        <p:spPr>
          <a:xfrm rot="16200000">
            <a:off x="3802404" y="2905331"/>
            <a:ext cx="1864934" cy="338554"/>
          </a:xfrm>
          <a:prstGeom prst="rect">
            <a:avLst/>
          </a:prstGeom>
          <a:noFill/>
        </p:spPr>
        <p:txBody>
          <a:bodyPr wrap="none" rtlCol="0" anchor="ctr">
            <a:spAutoFit/>
          </a:bodyPr>
          <a:lstStyle/>
          <a:p>
            <a:pPr algn="ctr"/>
            <a:r>
              <a:rPr lang="en-GB" sz="1600" b="1" dirty="0">
                <a:solidFill>
                  <a:schemeClr val="tx2"/>
                </a:solidFill>
                <a:latin typeface="+mj-lt"/>
                <a:cs typeface="Poppins" pitchFamily="2" charset="77"/>
              </a:rPr>
              <a:t>HAUPTAKTIVITÄTEN</a:t>
            </a:r>
          </a:p>
        </p:txBody>
      </p:sp>
      <p:sp>
        <p:nvSpPr>
          <p:cNvPr id="19" name="TextBox 18">
            <a:extLst>
              <a:ext uri="{FF2B5EF4-FFF2-40B4-BE49-F238E27FC236}">
                <a16:creationId xmlns:a16="http://schemas.microsoft.com/office/drawing/2014/main" xmlns="" id="{E2CFC325-9881-3C40-AD5C-7F5AD7B4AAD7}"/>
              </a:ext>
            </a:extLst>
          </p:cNvPr>
          <p:cNvSpPr txBox="1"/>
          <p:nvPr/>
        </p:nvSpPr>
        <p:spPr>
          <a:xfrm>
            <a:off x="4913452" y="3194066"/>
            <a:ext cx="1023422" cy="584775"/>
          </a:xfrm>
          <a:prstGeom prst="rect">
            <a:avLst/>
          </a:prstGeom>
          <a:noFill/>
        </p:spPr>
        <p:txBody>
          <a:bodyPr wrap="none" rtlCol="0" anchor="t">
            <a:spAutoFit/>
          </a:bodyPr>
          <a:lstStyle/>
          <a:p>
            <a:pPr algn="ctr"/>
            <a:r>
              <a:rPr lang="en-GB" sz="1600" b="1" dirty="0">
                <a:solidFill>
                  <a:schemeClr val="bg1"/>
                </a:solidFill>
                <a:latin typeface="+mj-lt"/>
                <a:cs typeface="Poppins" pitchFamily="2" charset="77"/>
              </a:rPr>
              <a:t>INBOUND</a:t>
            </a:r>
          </a:p>
          <a:p>
            <a:pPr algn="ctr"/>
            <a:r>
              <a:rPr lang="en-GB" sz="1600" b="1" dirty="0">
                <a:solidFill>
                  <a:schemeClr val="bg1"/>
                </a:solidFill>
                <a:latin typeface="+mj-lt"/>
                <a:cs typeface="Poppins" pitchFamily="2" charset="77"/>
              </a:rPr>
              <a:t>LOGISTIK</a:t>
            </a:r>
          </a:p>
        </p:txBody>
      </p:sp>
      <p:sp>
        <p:nvSpPr>
          <p:cNvPr id="20" name="TextBox 19">
            <a:extLst>
              <a:ext uri="{FF2B5EF4-FFF2-40B4-BE49-F238E27FC236}">
                <a16:creationId xmlns:a16="http://schemas.microsoft.com/office/drawing/2014/main" xmlns="" id="{7DF77E87-A1EF-BC48-900A-4B681067B942}"/>
              </a:ext>
            </a:extLst>
          </p:cNvPr>
          <p:cNvSpPr txBox="1"/>
          <p:nvPr/>
        </p:nvSpPr>
        <p:spPr>
          <a:xfrm>
            <a:off x="5918218" y="3194065"/>
            <a:ext cx="1220207" cy="338554"/>
          </a:xfrm>
          <a:prstGeom prst="rect">
            <a:avLst/>
          </a:prstGeom>
          <a:noFill/>
        </p:spPr>
        <p:txBody>
          <a:bodyPr wrap="none" rtlCol="0" anchor="t">
            <a:spAutoFit/>
          </a:bodyPr>
          <a:lstStyle/>
          <a:p>
            <a:pPr algn="ctr"/>
            <a:r>
              <a:rPr lang="en-GB" sz="1600" b="1" dirty="0">
                <a:solidFill>
                  <a:schemeClr val="bg1"/>
                </a:solidFill>
                <a:latin typeface="+mj-lt"/>
                <a:cs typeface="Poppins" pitchFamily="2" charset="77"/>
              </a:rPr>
              <a:t>OPERATIONS</a:t>
            </a:r>
          </a:p>
        </p:txBody>
      </p:sp>
      <p:sp>
        <p:nvSpPr>
          <p:cNvPr id="21" name="TextBox 20">
            <a:extLst>
              <a:ext uri="{FF2B5EF4-FFF2-40B4-BE49-F238E27FC236}">
                <a16:creationId xmlns:a16="http://schemas.microsoft.com/office/drawing/2014/main" xmlns="" id="{E09D8E71-DE90-AC4D-ACC4-306FE0BDF232}"/>
              </a:ext>
            </a:extLst>
          </p:cNvPr>
          <p:cNvSpPr txBox="1"/>
          <p:nvPr/>
        </p:nvSpPr>
        <p:spPr>
          <a:xfrm>
            <a:off x="7040836" y="3194066"/>
            <a:ext cx="1180131" cy="584775"/>
          </a:xfrm>
          <a:prstGeom prst="rect">
            <a:avLst/>
          </a:prstGeom>
          <a:noFill/>
        </p:spPr>
        <p:txBody>
          <a:bodyPr wrap="none" rtlCol="0" anchor="t">
            <a:spAutoFit/>
          </a:bodyPr>
          <a:lstStyle/>
          <a:p>
            <a:pPr algn="ctr"/>
            <a:r>
              <a:rPr lang="en-GB" sz="1600" b="1" dirty="0">
                <a:solidFill>
                  <a:schemeClr val="bg1"/>
                </a:solidFill>
                <a:latin typeface="+mj-lt"/>
                <a:cs typeface="Poppins" pitchFamily="2" charset="77"/>
              </a:rPr>
              <a:t>OUTBOUND</a:t>
            </a:r>
          </a:p>
          <a:p>
            <a:pPr algn="ctr"/>
            <a:r>
              <a:rPr lang="en-GB" sz="1600" b="1" dirty="0">
                <a:solidFill>
                  <a:schemeClr val="bg1"/>
                </a:solidFill>
                <a:latin typeface="+mj-lt"/>
                <a:cs typeface="Poppins" pitchFamily="2" charset="77"/>
              </a:rPr>
              <a:t>LOGISTIK</a:t>
            </a:r>
          </a:p>
        </p:txBody>
      </p:sp>
      <p:sp>
        <p:nvSpPr>
          <p:cNvPr id="22" name="TextBox 21">
            <a:extLst>
              <a:ext uri="{FF2B5EF4-FFF2-40B4-BE49-F238E27FC236}">
                <a16:creationId xmlns:a16="http://schemas.microsoft.com/office/drawing/2014/main" xmlns="" id="{72260B90-DF48-144D-81C5-F47A515B5211}"/>
              </a:ext>
            </a:extLst>
          </p:cNvPr>
          <p:cNvSpPr txBox="1"/>
          <p:nvPr/>
        </p:nvSpPr>
        <p:spPr>
          <a:xfrm>
            <a:off x="8140118" y="3194066"/>
            <a:ext cx="1196161" cy="584775"/>
          </a:xfrm>
          <a:prstGeom prst="rect">
            <a:avLst/>
          </a:prstGeom>
          <a:noFill/>
        </p:spPr>
        <p:txBody>
          <a:bodyPr wrap="none" rtlCol="0" anchor="t">
            <a:spAutoFit/>
          </a:bodyPr>
          <a:lstStyle/>
          <a:p>
            <a:pPr algn="ctr"/>
            <a:r>
              <a:rPr lang="en-GB" sz="1600" b="1" dirty="0">
                <a:solidFill>
                  <a:schemeClr val="bg1"/>
                </a:solidFill>
                <a:latin typeface="+mj-lt"/>
                <a:cs typeface="Poppins" pitchFamily="2" charset="77"/>
              </a:rPr>
              <a:t>MARKETING</a:t>
            </a:r>
          </a:p>
          <a:p>
            <a:pPr algn="ctr"/>
            <a:r>
              <a:rPr lang="en-GB" sz="1600" b="1" dirty="0">
                <a:solidFill>
                  <a:schemeClr val="bg1"/>
                </a:solidFill>
                <a:latin typeface="+mj-lt"/>
                <a:cs typeface="Poppins" pitchFamily="2" charset="77"/>
              </a:rPr>
              <a:t>&amp; VERTRIEB</a:t>
            </a:r>
          </a:p>
        </p:txBody>
      </p:sp>
      <p:sp>
        <p:nvSpPr>
          <p:cNvPr id="23" name="TextBox 22">
            <a:extLst>
              <a:ext uri="{FF2B5EF4-FFF2-40B4-BE49-F238E27FC236}">
                <a16:creationId xmlns:a16="http://schemas.microsoft.com/office/drawing/2014/main" xmlns="" id="{D4A3768D-BCA4-0549-AEFD-564A198E1D37}"/>
              </a:ext>
            </a:extLst>
          </p:cNvPr>
          <p:cNvSpPr txBox="1"/>
          <p:nvPr/>
        </p:nvSpPr>
        <p:spPr>
          <a:xfrm>
            <a:off x="9418315" y="3194066"/>
            <a:ext cx="859723" cy="338554"/>
          </a:xfrm>
          <a:prstGeom prst="rect">
            <a:avLst/>
          </a:prstGeom>
          <a:noFill/>
        </p:spPr>
        <p:txBody>
          <a:bodyPr wrap="none" rtlCol="0" anchor="t">
            <a:spAutoFit/>
          </a:bodyPr>
          <a:lstStyle/>
          <a:p>
            <a:pPr algn="ctr"/>
            <a:r>
              <a:rPr lang="en-GB" sz="1600" b="1" dirty="0">
                <a:solidFill>
                  <a:schemeClr val="bg1"/>
                </a:solidFill>
                <a:latin typeface="+mj-lt"/>
                <a:cs typeface="Poppins" pitchFamily="2" charset="77"/>
              </a:rPr>
              <a:t>SERVICE</a:t>
            </a:r>
          </a:p>
        </p:txBody>
      </p:sp>
      <p:sp>
        <p:nvSpPr>
          <p:cNvPr id="28" name="Freeform 223">
            <a:extLst>
              <a:ext uri="{FF2B5EF4-FFF2-40B4-BE49-F238E27FC236}">
                <a16:creationId xmlns:a16="http://schemas.microsoft.com/office/drawing/2014/main" xmlns="" id="{B8A9B5B4-3214-4E43-9549-FB18AD575C06}"/>
              </a:ext>
            </a:extLst>
          </p:cNvPr>
          <p:cNvSpPr>
            <a:spLocks noChangeArrowheads="1"/>
          </p:cNvSpPr>
          <p:nvPr/>
        </p:nvSpPr>
        <p:spPr bwMode="auto">
          <a:xfrm>
            <a:off x="6291681" y="2767450"/>
            <a:ext cx="473281" cy="307157"/>
          </a:xfrm>
          <a:custGeom>
            <a:avLst/>
            <a:gdLst/>
            <a:ahLst/>
            <a:cxnLst/>
            <a:rect l="0" t="0" r="r" b="b"/>
            <a:pathLst>
              <a:path w="868002" h="563205">
                <a:moveTo>
                  <a:pt x="750374" y="332304"/>
                </a:moveTo>
                <a:cubicBezTo>
                  <a:pt x="757928" y="332304"/>
                  <a:pt x="764763" y="335554"/>
                  <a:pt x="769799" y="340249"/>
                </a:cubicBezTo>
                <a:cubicBezTo>
                  <a:pt x="774476" y="345305"/>
                  <a:pt x="777713" y="351805"/>
                  <a:pt x="777713" y="359750"/>
                </a:cubicBezTo>
                <a:cubicBezTo>
                  <a:pt x="777713" y="366972"/>
                  <a:pt x="774476" y="373834"/>
                  <a:pt x="769799" y="378889"/>
                </a:cubicBezTo>
                <a:cubicBezTo>
                  <a:pt x="764763" y="383584"/>
                  <a:pt x="757928" y="386834"/>
                  <a:pt x="750374" y="386834"/>
                </a:cubicBezTo>
                <a:cubicBezTo>
                  <a:pt x="743180" y="386834"/>
                  <a:pt x="736345" y="383584"/>
                  <a:pt x="731309" y="378889"/>
                </a:cubicBezTo>
                <a:cubicBezTo>
                  <a:pt x="726273" y="373834"/>
                  <a:pt x="723395" y="366972"/>
                  <a:pt x="723395" y="359750"/>
                </a:cubicBezTo>
                <a:cubicBezTo>
                  <a:pt x="723395" y="351805"/>
                  <a:pt x="726273" y="345305"/>
                  <a:pt x="731309" y="340249"/>
                </a:cubicBezTo>
                <a:cubicBezTo>
                  <a:pt x="736345" y="335554"/>
                  <a:pt x="743180" y="332304"/>
                  <a:pt x="750374" y="332304"/>
                </a:cubicBezTo>
                <a:close/>
                <a:moveTo>
                  <a:pt x="592098" y="332304"/>
                </a:moveTo>
                <a:cubicBezTo>
                  <a:pt x="600012" y="332304"/>
                  <a:pt x="606487" y="335554"/>
                  <a:pt x="611523" y="340249"/>
                </a:cubicBezTo>
                <a:cubicBezTo>
                  <a:pt x="616199" y="345305"/>
                  <a:pt x="619437" y="351805"/>
                  <a:pt x="619437" y="359750"/>
                </a:cubicBezTo>
                <a:cubicBezTo>
                  <a:pt x="619437" y="366972"/>
                  <a:pt x="616199" y="373834"/>
                  <a:pt x="611523" y="378889"/>
                </a:cubicBezTo>
                <a:cubicBezTo>
                  <a:pt x="606487" y="383584"/>
                  <a:pt x="600012" y="386834"/>
                  <a:pt x="592098" y="386834"/>
                </a:cubicBezTo>
                <a:cubicBezTo>
                  <a:pt x="584904" y="386834"/>
                  <a:pt x="577709" y="383584"/>
                  <a:pt x="573033" y="378889"/>
                </a:cubicBezTo>
                <a:cubicBezTo>
                  <a:pt x="567997" y="373834"/>
                  <a:pt x="565119" y="366972"/>
                  <a:pt x="565119" y="359750"/>
                </a:cubicBezTo>
                <a:cubicBezTo>
                  <a:pt x="565119" y="351805"/>
                  <a:pt x="567997" y="345305"/>
                  <a:pt x="573033" y="340249"/>
                </a:cubicBezTo>
                <a:cubicBezTo>
                  <a:pt x="577709" y="335554"/>
                  <a:pt x="584904" y="332304"/>
                  <a:pt x="592098" y="332304"/>
                </a:cubicBezTo>
                <a:close/>
                <a:moveTo>
                  <a:pt x="434181" y="332304"/>
                </a:moveTo>
                <a:cubicBezTo>
                  <a:pt x="441375" y="332304"/>
                  <a:pt x="448210" y="335554"/>
                  <a:pt x="453246" y="340249"/>
                </a:cubicBezTo>
                <a:cubicBezTo>
                  <a:pt x="457922" y="345305"/>
                  <a:pt x="461160" y="351805"/>
                  <a:pt x="461160" y="359750"/>
                </a:cubicBezTo>
                <a:cubicBezTo>
                  <a:pt x="461160" y="366972"/>
                  <a:pt x="457922" y="373834"/>
                  <a:pt x="453246" y="378889"/>
                </a:cubicBezTo>
                <a:cubicBezTo>
                  <a:pt x="448210" y="383584"/>
                  <a:pt x="441375" y="386834"/>
                  <a:pt x="434181" y="386834"/>
                </a:cubicBezTo>
                <a:cubicBezTo>
                  <a:pt x="426627" y="386834"/>
                  <a:pt x="419792" y="383584"/>
                  <a:pt x="415116" y="378889"/>
                </a:cubicBezTo>
                <a:cubicBezTo>
                  <a:pt x="410439" y="373834"/>
                  <a:pt x="407202" y="366972"/>
                  <a:pt x="407202" y="359750"/>
                </a:cubicBezTo>
                <a:cubicBezTo>
                  <a:pt x="407202" y="351805"/>
                  <a:pt x="410439" y="345305"/>
                  <a:pt x="415116" y="340249"/>
                </a:cubicBezTo>
                <a:cubicBezTo>
                  <a:pt x="419792" y="335554"/>
                  <a:pt x="426627" y="332304"/>
                  <a:pt x="434181" y="332304"/>
                </a:cubicBezTo>
                <a:close/>
                <a:moveTo>
                  <a:pt x="276264" y="332304"/>
                </a:moveTo>
                <a:cubicBezTo>
                  <a:pt x="283458" y="332304"/>
                  <a:pt x="290293" y="335554"/>
                  <a:pt x="295329" y="340249"/>
                </a:cubicBezTo>
                <a:cubicBezTo>
                  <a:pt x="300006" y="345305"/>
                  <a:pt x="303243" y="351805"/>
                  <a:pt x="303243" y="359750"/>
                </a:cubicBezTo>
                <a:cubicBezTo>
                  <a:pt x="303243" y="366972"/>
                  <a:pt x="300006" y="373834"/>
                  <a:pt x="295329" y="378889"/>
                </a:cubicBezTo>
                <a:cubicBezTo>
                  <a:pt x="290293" y="383584"/>
                  <a:pt x="283458" y="386834"/>
                  <a:pt x="276264" y="386834"/>
                </a:cubicBezTo>
                <a:cubicBezTo>
                  <a:pt x="268710" y="386834"/>
                  <a:pt x="261875" y="383584"/>
                  <a:pt x="256839" y="378889"/>
                </a:cubicBezTo>
                <a:cubicBezTo>
                  <a:pt x="251803" y="373834"/>
                  <a:pt x="248925" y="366972"/>
                  <a:pt x="248925" y="359750"/>
                </a:cubicBezTo>
                <a:cubicBezTo>
                  <a:pt x="248925" y="351805"/>
                  <a:pt x="251803" y="345305"/>
                  <a:pt x="256839" y="340249"/>
                </a:cubicBezTo>
                <a:cubicBezTo>
                  <a:pt x="261875" y="335554"/>
                  <a:pt x="268710" y="332304"/>
                  <a:pt x="276264" y="332304"/>
                </a:cubicBezTo>
                <a:close/>
                <a:moveTo>
                  <a:pt x="117988" y="332304"/>
                </a:moveTo>
                <a:cubicBezTo>
                  <a:pt x="125182" y="332304"/>
                  <a:pt x="132017" y="335554"/>
                  <a:pt x="137053" y="340249"/>
                </a:cubicBezTo>
                <a:cubicBezTo>
                  <a:pt x="142089" y="345305"/>
                  <a:pt x="144967" y="351805"/>
                  <a:pt x="144967" y="359750"/>
                </a:cubicBezTo>
                <a:cubicBezTo>
                  <a:pt x="144967" y="366972"/>
                  <a:pt x="142089" y="373834"/>
                  <a:pt x="137053" y="378889"/>
                </a:cubicBezTo>
                <a:cubicBezTo>
                  <a:pt x="132017" y="383584"/>
                  <a:pt x="125182" y="386834"/>
                  <a:pt x="117988" y="386834"/>
                </a:cubicBezTo>
                <a:cubicBezTo>
                  <a:pt x="110074" y="386834"/>
                  <a:pt x="103599" y="383584"/>
                  <a:pt x="98563" y="378889"/>
                </a:cubicBezTo>
                <a:cubicBezTo>
                  <a:pt x="93527" y="373834"/>
                  <a:pt x="90649" y="366972"/>
                  <a:pt x="90649" y="359750"/>
                </a:cubicBezTo>
                <a:cubicBezTo>
                  <a:pt x="90649" y="351805"/>
                  <a:pt x="93527" y="345305"/>
                  <a:pt x="98563" y="340249"/>
                </a:cubicBezTo>
                <a:cubicBezTo>
                  <a:pt x="103599" y="335554"/>
                  <a:pt x="110074" y="332304"/>
                  <a:pt x="117988" y="332304"/>
                </a:cubicBezTo>
                <a:close/>
                <a:moveTo>
                  <a:pt x="750374" y="295830"/>
                </a:moveTo>
                <a:cubicBezTo>
                  <a:pt x="733108" y="295830"/>
                  <a:pt x="717280" y="303053"/>
                  <a:pt x="705769" y="314609"/>
                </a:cubicBezTo>
                <a:cubicBezTo>
                  <a:pt x="694258" y="326165"/>
                  <a:pt x="687423" y="342054"/>
                  <a:pt x="687423" y="359750"/>
                </a:cubicBezTo>
                <a:cubicBezTo>
                  <a:pt x="687423" y="377084"/>
                  <a:pt x="694258" y="392973"/>
                  <a:pt x="705769" y="404529"/>
                </a:cubicBezTo>
                <a:cubicBezTo>
                  <a:pt x="717280" y="416085"/>
                  <a:pt x="733108" y="422947"/>
                  <a:pt x="750374" y="422947"/>
                </a:cubicBezTo>
                <a:cubicBezTo>
                  <a:pt x="768001" y="422947"/>
                  <a:pt x="783828" y="416085"/>
                  <a:pt x="795339" y="404529"/>
                </a:cubicBezTo>
                <a:cubicBezTo>
                  <a:pt x="806850" y="392973"/>
                  <a:pt x="813685" y="377084"/>
                  <a:pt x="813685" y="359750"/>
                </a:cubicBezTo>
                <a:cubicBezTo>
                  <a:pt x="813685" y="342054"/>
                  <a:pt x="806850" y="326165"/>
                  <a:pt x="795339" y="314609"/>
                </a:cubicBezTo>
                <a:cubicBezTo>
                  <a:pt x="783828" y="303053"/>
                  <a:pt x="768001" y="295830"/>
                  <a:pt x="750374" y="295830"/>
                </a:cubicBezTo>
                <a:close/>
                <a:moveTo>
                  <a:pt x="592098" y="295830"/>
                </a:moveTo>
                <a:cubicBezTo>
                  <a:pt x="574831" y="295830"/>
                  <a:pt x="559004" y="303053"/>
                  <a:pt x="547493" y="314609"/>
                </a:cubicBezTo>
                <a:cubicBezTo>
                  <a:pt x="535981" y="326165"/>
                  <a:pt x="528787" y="342054"/>
                  <a:pt x="528787" y="359750"/>
                </a:cubicBezTo>
                <a:cubicBezTo>
                  <a:pt x="528787" y="377084"/>
                  <a:pt x="535981" y="392973"/>
                  <a:pt x="547493" y="404529"/>
                </a:cubicBezTo>
                <a:cubicBezTo>
                  <a:pt x="559004" y="416085"/>
                  <a:pt x="574831" y="422947"/>
                  <a:pt x="592098" y="422947"/>
                </a:cubicBezTo>
                <a:cubicBezTo>
                  <a:pt x="609724" y="422947"/>
                  <a:pt x="625552" y="416085"/>
                  <a:pt x="637063" y="404529"/>
                </a:cubicBezTo>
                <a:cubicBezTo>
                  <a:pt x="648214" y="392973"/>
                  <a:pt x="655408" y="377084"/>
                  <a:pt x="655408" y="359750"/>
                </a:cubicBezTo>
                <a:cubicBezTo>
                  <a:pt x="655408" y="342054"/>
                  <a:pt x="648214" y="326165"/>
                  <a:pt x="637063" y="314609"/>
                </a:cubicBezTo>
                <a:cubicBezTo>
                  <a:pt x="625552" y="303053"/>
                  <a:pt x="609724" y="295830"/>
                  <a:pt x="592098" y="295830"/>
                </a:cubicBezTo>
                <a:close/>
                <a:moveTo>
                  <a:pt x="434181" y="295830"/>
                </a:moveTo>
                <a:cubicBezTo>
                  <a:pt x="416914" y="295830"/>
                  <a:pt x="401087" y="303053"/>
                  <a:pt x="389576" y="314609"/>
                </a:cubicBezTo>
                <a:cubicBezTo>
                  <a:pt x="378065" y="326165"/>
                  <a:pt x="370870" y="342054"/>
                  <a:pt x="370870" y="359750"/>
                </a:cubicBezTo>
                <a:cubicBezTo>
                  <a:pt x="370870" y="377084"/>
                  <a:pt x="378065" y="392973"/>
                  <a:pt x="389576" y="404529"/>
                </a:cubicBezTo>
                <a:cubicBezTo>
                  <a:pt x="401087" y="416085"/>
                  <a:pt x="416914" y="422947"/>
                  <a:pt x="434181" y="422947"/>
                </a:cubicBezTo>
                <a:cubicBezTo>
                  <a:pt x="451447" y="422947"/>
                  <a:pt x="467275" y="416085"/>
                  <a:pt x="478786" y="404529"/>
                </a:cubicBezTo>
                <a:cubicBezTo>
                  <a:pt x="490297" y="392973"/>
                  <a:pt x="497491" y="377084"/>
                  <a:pt x="497491" y="359750"/>
                </a:cubicBezTo>
                <a:cubicBezTo>
                  <a:pt x="497491" y="342054"/>
                  <a:pt x="490297" y="326165"/>
                  <a:pt x="478786" y="314609"/>
                </a:cubicBezTo>
                <a:cubicBezTo>
                  <a:pt x="467275" y="303053"/>
                  <a:pt x="451447" y="295830"/>
                  <a:pt x="434181" y="295830"/>
                </a:cubicBezTo>
                <a:close/>
                <a:moveTo>
                  <a:pt x="276264" y="295830"/>
                </a:moveTo>
                <a:cubicBezTo>
                  <a:pt x="258638" y="295830"/>
                  <a:pt x="242810" y="303053"/>
                  <a:pt x="231299" y="314609"/>
                </a:cubicBezTo>
                <a:cubicBezTo>
                  <a:pt x="219788" y="326165"/>
                  <a:pt x="212594" y="342054"/>
                  <a:pt x="212594" y="359750"/>
                </a:cubicBezTo>
                <a:cubicBezTo>
                  <a:pt x="212594" y="377084"/>
                  <a:pt x="219788" y="392973"/>
                  <a:pt x="231299" y="404529"/>
                </a:cubicBezTo>
                <a:cubicBezTo>
                  <a:pt x="242810" y="416085"/>
                  <a:pt x="258638" y="422947"/>
                  <a:pt x="276264" y="422947"/>
                </a:cubicBezTo>
                <a:cubicBezTo>
                  <a:pt x="293531" y="422947"/>
                  <a:pt x="309358" y="416085"/>
                  <a:pt x="320869" y="404529"/>
                </a:cubicBezTo>
                <a:cubicBezTo>
                  <a:pt x="332380" y="392973"/>
                  <a:pt x="339215" y="377084"/>
                  <a:pt x="339215" y="359750"/>
                </a:cubicBezTo>
                <a:cubicBezTo>
                  <a:pt x="339215" y="342054"/>
                  <a:pt x="332380" y="326165"/>
                  <a:pt x="320869" y="314609"/>
                </a:cubicBezTo>
                <a:cubicBezTo>
                  <a:pt x="309358" y="303053"/>
                  <a:pt x="293531" y="295830"/>
                  <a:pt x="276264" y="295830"/>
                </a:cubicBezTo>
                <a:close/>
                <a:moveTo>
                  <a:pt x="117988" y="295830"/>
                </a:moveTo>
                <a:cubicBezTo>
                  <a:pt x="100361" y="295830"/>
                  <a:pt x="84534" y="303053"/>
                  <a:pt x="73023" y="314609"/>
                </a:cubicBezTo>
                <a:cubicBezTo>
                  <a:pt x="61512" y="326165"/>
                  <a:pt x="54317" y="342054"/>
                  <a:pt x="54317" y="359750"/>
                </a:cubicBezTo>
                <a:cubicBezTo>
                  <a:pt x="54317" y="377084"/>
                  <a:pt x="61512" y="392973"/>
                  <a:pt x="73023" y="404529"/>
                </a:cubicBezTo>
                <a:cubicBezTo>
                  <a:pt x="84534" y="416085"/>
                  <a:pt x="100361" y="422947"/>
                  <a:pt x="117988" y="422947"/>
                </a:cubicBezTo>
                <a:cubicBezTo>
                  <a:pt x="135254" y="422947"/>
                  <a:pt x="151082" y="416085"/>
                  <a:pt x="162593" y="404529"/>
                </a:cubicBezTo>
                <a:cubicBezTo>
                  <a:pt x="174104" y="392973"/>
                  <a:pt x="180938" y="377084"/>
                  <a:pt x="180938" y="359750"/>
                </a:cubicBezTo>
                <a:cubicBezTo>
                  <a:pt x="180938" y="342054"/>
                  <a:pt x="174104" y="326165"/>
                  <a:pt x="162593" y="314609"/>
                </a:cubicBezTo>
                <a:cubicBezTo>
                  <a:pt x="151082" y="303053"/>
                  <a:pt x="135254" y="295830"/>
                  <a:pt x="117988" y="295830"/>
                </a:cubicBezTo>
                <a:close/>
                <a:moveTo>
                  <a:pt x="117988" y="241300"/>
                </a:moveTo>
                <a:lnTo>
                  <a:pt x="276264" y="241300"/>
                </a:lnTo>
                <a:lnTo>
                  <a:pt x="434181" y="241300"/>
                </a:lnTo>
                <a:lnTo>
                  <a:pt x="592098" y="241300"/>
                </a:lnTo>
                <a:lnTo>
                  <a:pt x="750374" y="241300"/>
                </a:lnTo>
                <a:cubicBezTo>
                  <a:pt x="782749" y="241300"/>
                  <a:pt x="812246" y="254662"/>
                  <a:pt x="833469" y="276329"/>
                </a:cubicBezTo>
                <a:cubicBezTo>
                  <a:pt x="854693" y="297636"/>
                  <a:pt x="868002" y="327248"/>
                  <a:pt x="868002" y="359750"/>
                </a:cubicBezTo>
                <a:cubicBezTo>
                  <a:pt x="868002" y="391890"/>
                  <a:pt x="854693" y="421502"/>
                  <a:pt x="833469" y="442809"/>
                </a:cubicBezTo>
                <a:cubicBezTo>
                  <a:pt x="812246" y="464476"/>
                  <a:pt x="782749" y="477477"/>
                  <a:pt x="750374" y="477477"/>
                </a:cubicBezTo>
                <a:lnTo>
                  <a:pt x="687029" y="477477"/>
                </a:lnTo>
                <a:lnTo>
                  <a:pt x="687029" y="527050"/>
                </a:lnTo>
                <a:lnTo>
                  <a:pt x="723080" y="527050"/>
                </a:lnTo>
                <a:cubicBezTo>
                  <a:pt x="733118" y="527050"/>
                  <a:pt x="741004" y="535283"/>
                  <a:pt x="741004" y="545307"/>
                </a:cubicBezTo>
                <a:cubicBezTo>
                  <a:pt x="741004" y="554972"/>
                  <a:pt x="733118" y="563205"/>
                  <a:pt x="723080" y="563205"/>
                </a:cubicBezTo>
                <a:lnTo>
                  <a:pt x="614824" y="563205"/>
                </a:lnTo>
                <a:cubicBezTo>
                  <a:pt x="604787" y="563205"/>
                  <a:pt x="596900" y="554972"/>
                  <a:pt x="596900" y="545307"/>
                </a:cubicBezTo>
                <a:cubicBezTo>
                  <a:pt x="596900" y="535283"/>
                  <a:pt x="604787" y="527050"/>
                  <a:pt x="614824" y="527050"/>
                </a:cubicBezTo>
                <a:lnTo>
                  <a:pt x="650875" y="527050"/>
                </a:lnTo>
                <a:lnTo>
                  <a:pt x="650875" y="477477"/>
                </a:lnTo>
                <a:lnTo>
                  <a:pt x="592098" y="477477"/>
                </a:lnTo>
                <a:lnTo>
                  <a:pt x="434181" y="477477"/>
                </a:lnTo>
                <a:lnTo>
                  <a:pt x="276264" y="477477"/>
                </a:lnTo>
                <a:lnTo>
                  <a:pt x="234588" y="477477"/>
                </a:lnTo>
                <a:lnTo>
                  <a:pt x="234588" y="527050"/>
                </a:lnTo>
                <a:lnTo>
                  <a:pt x="270643" y="527050"/>
                </a:lnTo>
                <a:cubicBezTo>
                  <a:pt x="280680" y="527050"/>
                  <a:pt x="288566" y="535283"/>
                  <a:pt x="288566" y="545307"/>
                </a:cubicBezTo>
                <a:cubicBezTo>
                  <a:pt x="288566" y="554972"/>
                  <a:pt x="280680" y="563205"/>
                  <a:pt x="270643" y="563205"/>
                </a:cubicBezTo>
                <a:lnTo>
                  <a:pt x="162385" y="563205"/>
                </a:lnTo>
                <a:cubicBezTo>
                  <a:pt x="152348" y="563205"/>
                  <a:pt x="144462" y="554972"/>
                  <a:pt x="144462" y="545307"/>
                </a:cubicBezTo>
                <a:cubicBezTo>
                  <a:pt x="144462" y="535283"/>
                  <a:pt x="152348" y="527050"/>
                  <a:pt x="162385" y="527050"/>
                </a:cubicBezTo>
                <a:lnTo>
                  <a:pt x="198437" y="527050"/>
                </a:lnTo>
                <a:lnTo>
                  <a:pt x="198437" y="477477"/>
                </a:lnTo>
                <a:lnTo>
                  <a:pt x="117988" y="477477"/>
                </a:lnTo>
                <a:cubicBezTo>
                  <a:pt x="85253" y="477477"/>
                  <a:pt x="55756" y="464476"/>
                  <a:pt x="34533" y="442809"/>
                </a:cubicBezTo>
                <a:cubicBezTo>
                  <a:pt x="13669" y="421502"/>
                  <a:pt x="0" y="391890"/>
                  <a:pt x="0" y="359750"/>
                </a:cubicBezTo>
                <a:cubicBezTo>
                  <a:pt x="0" y="327248"/>
                  <a:pt x="13669" y="297636"/>
                  <a:pt x="34533" y="276329"/>
                </a:cubicBezTo>
                <a:cubicBezTo>
                  <a:pt x="55756" y="254662"/>
                  <a:pt x="85253" y="241300"/>
                  <a:pt x="117988" y="241300"/>
                </a:cubicBezTo>
                <a:close/>
                <a:moveTo>
                  <a:pt x="666620" y="193560"/>
                </a:moveTo>
                <a:lnTo>
                  <a:pt x="666620" y="197525"/>
                </a:lnTo>
                <a:lnTo>
                  <a:pt x="675989" y="197525"/>
                </a:lnTo>
                <a:lnTo>
                  <a:pt x="686798" y="197525"/>
                </a:lnTo>
                <a:lnTo>
                  <a:pt x="697607" y="197525"/>
                </a:lnTo>
                <a:lnTo>
                  <a:pt x="706976" y="197525"/>
                </a:lnTo>
                <a:lnTo>
                  <a:pt x="706976" y="193560"/>
                </a:lnTo>
                <a:lnTo>
                  <a:pt x="697607" y="193560"/>
                </a:lnTo>
                <a:lnTo>
                  <a:pt x="686798" y="193560"/>
                </a:lnTo>
                <a:lnTo>
                  <a:pt x="675989" y="193560"/>
                </a:lnTo>
                <a:lnTo>
                  <a:pt x="666620" y="193560"/>
                </a:lnTo>
                <a:close/>
                <a:moveTo>
                  <a:pt x="339235" y="193560"/>
                </a:moveTo>
                <a:lnTo>
                  <a:pt x="339235" y="197525"/>
                </a:lnTo>
                <a:lnTo>
                  <a:pt x="348603" y="197525"/>
                </a:lnTo>
                <a:lnTo>
                  <a:pt x="359773" y="197525"/>
                </a:lnTo>
                <a:lnTo>
                  <a:pt x="370582" y="197525"/>
                </a:lnTo>
                <a:lnTo>
                  <a:pt x="379950" y="197525"/>
                </a:lnTo>
                <a:lnTo>
                  <a:pt x="379950" y="193560"/>
                </a:lnTo>
                <a:lnTo>
                  <a:pt x="370582" y="193560"/>
                </a:lnTo>
                <a:lnTo>
                  <a:pt x="359773" y="193560"/>
                </a:lnTo>
                <a:lnTo>
                  <a:pt x="348603" y="193560"/>
                </a:lnTo>
                <a:lnTo>
                  <a:pt x="339235" y="193560"/>
                </a:lnTo>
                <a:close/>
                <a:moveTo>
                  <a:pt x="486463" y="188514"/>
                </a:moveTo>
                <a:lnTo>
                  <a:pt x="486463" y="197525"/>
                </a:lnTo>
                <a:lnTo>
                  <a:pt x="540150" y="197525"/>
                </a:lnTo>
                <a:lnTo>
                  <a:pt x="593477" y="197525"/>
                </a:lnTo>
                <a:lnTo>
                  <a:pt x="593477" y="188514"/>
                </a:lnTo>
                <a:lnTo>
                  <a:pt x="540150" y="188514"/>
                </a:lnTo>
                <a:lnTo>
                  <a:pt x="486463" y="188514"/>
                </a:lnTo>
                <a:close/>
                <a:moveTo>
                  <a:pt x="159438" y="188514"/>
                </a:moveTo>
                <a:lnTo>
                  <a:pt x="159438" y="197525"/>
                </a:lnTo>
                <a:lnTo>
                  <a:pt x="213125" y="197525"/>
                </a:lnTo>
                <a:lnTo>
                  <a:pt x="266812" y="197525"/>
                </a:lnTo>
                <a:lnTo>
                  <a:pt x="266812" y="188514"/>
                </a:lnTo>
                <a:lnTo>
                  <a:pt x="213125" y="188514"/>
                </a:lnTo>
                <a:lnTo>
                  <a:pt x="159438" y="188514"/>
                </a:lnTo>
                <a:close/>
                <a:moveTo>
                  <a:pt x="697607" y="163283"/>
                </a:moveTo>
                <a:lnTo>
                  <a:pt x="688600" y="176259"/>
                </a:lnTo>
                <a:lnTo>
                  <a:pt x="693284" y="176259"/>
                </a:lnTo>
                <a:lnTo>
                  <a:pt x="693284" y="189235"/>
                </a:lnTo>
                <a:lnTo>
                  <a:pt x="697607" y="189235"/>
                </a:lnTo>
                <a:lnTo>
                  <a:pt x="702292" y="189235"/>
                </a:lnTo>
                <a:lnTo>
                  <a:pt x="702292" y="176259"/>
                </a:lnTo>
                <a:lnTo>
                  <a:pt x="706976" y="176259"/>
                </a:lnTo>
                <a:lnTo>
                  <a:pt x="697607" y="163283"/>
                </a:lnTo>
                <a:close/>
                <a:moveTo>
                  <a:pt x="675989" y="163283"/>
                </a:moveTo>
                <a:lnTo>
                  <a:pt x="666620" y="176259"/>
                </a:lnTo>
                <a:lnTo>
                  <a:pt x="671305" y="176259"/>
                </a:lnTo>
                <a:lnTo>
                  <a:pt x="671305" y="189235"/>
                </a:lnTo>
                <a:lnTo>
                  <a:pt x="675989" y="189235"/>
                </a:lnTo>
                <a:lnTo>
                  <a:pt x="680312" y="189235"/>
                </a:lnTo>
                <a:lnTo>
                  <a:pt x="680312" y="176259"/>
                </a:lnTo>
                <a:lnTo>
                  <a:pt x="684996" y="176259"/>
                </a:lnTo>
                <a:lnTo>
                  <a:pt x="675989" y="163283"/>
                </a:lnTo>
                <a:close/>
                <a:moveTo>
                  <a:pt x="486463" y="163283"/>
                </a:moveTo>
                <a:lnTo>
                  <a:pt x="486463" y="173015"/>
                </a:lnTo>
                <a:lnTo>
                  <a:pt x="540150" y="173015"/>
                </a:lnTo>
                <a:lnTo>
                  <a:pt x="593477" y="173015"/>
                </a:lnTo>
                <a:lnTo>
                  <a:pt x="593477" y="163283"/>
                </a:lnTo>
                <a:lnTo>
                  <a:pt x="540150" y="163283"/>
                </a:lnTo>
                <a:lnTo>
                  <a:pt x="486463" y="163283"/>
                </a:lnTo>
                <a:close/>
                <a:moveTo>
                  <a:pt x="370582" y="163283"/>
                </a:moveTo>
                <a:lnTo>
                  <a:pt x="361214" y="176259"/>
                </a:lnTo>
                <a:lnTo>
                  <a:pt x="365898" y="176259"/>
                </a:lnTo>
                <a:lnTo>
                  <a:pt x="365898" y="189235"/>
                </a:lnTo>
                <a:lnTo>
                  <a:pt x="370582" y="189235"/>
                </a:lnTo>
                <a:lnTo>
                  <a:pt x="375266" y="189235"/>
                </a:lnTo>
                <a:lnTo>
                  <a:pt x="375266" y="176259"/>
                </a:lnTo>
                <a:lnTo>
                  <a:pt x="379590" y="176259"/>
                </a:lnTo>
                <a:lnTo>
                  <a:pt x="370582" y="163283"/>
                </a:lnTo>
                <a:close/>
                <a:moveTo>
                  <a:pt x="348603" y="163283"/>
                </a:moveTo>
                <a:lnTo>
                  <a:pt x="339595" y="176259"/>
                </a:lnTo>
                <a:lnTo>
                  <a:pt x="343919" y="176259"/>
                </a:lnTo>
                <a:lnTo>
                  <a:pt x="343919" y="189235"/>
                </a:lnTo>
                <a:lnTo>
                  <a:pt x="348603" y="189235"/>
                </a:lnTo>
                <a:lnTo>
                  <a:pt x="353287" y="189235"/>
                </a:lnTo>
                <a:lnTo>
                  <a:pt x="353287" y="176259"/>
                </a:lnTo>
                <a:lnTo>
                  <a:pt x="357971" y="176259"/>
                </a:lnTo>
                <a:lnTo>
                  <a:pt x="348603" y="163283"/>
                </a:lnTo>
                <a:close/>
                <a:moveTo>
                  <a:pt x="159438" y="163283"/>
                </a:moveTo>
                <a:lnTo>
                  <a:pt x="159438" y="173015"/>
                </a:lnTo>
                <a:lnTo>
                  <a:pt x="213125" y="173015"/>
                </a:lnTo>
                <a:lnTo>
                  <a:pt x="266812" y="173015"/>
                </a:lnTo>
                <a:lnTo>
                  <a:pt x="266812" y="163283"/>
                </a:lnTo>
                <a:lnTo>
                  <a:pt x="213125" y="163283"/>
                </a:lnTo>
                <a:lnTo>
                  <a:pt x="159438" y="163283"/>
                </a:lnTo>
                <a:close/>
                <a:moveTo>
                  <a:pt x="563931" y="12357"/>
                </a:moveTo>
                <a:lnTo>
                  <a:pt x="563931" y="71729"/>
                </a:lnTo>
                <a:lnTo>
                  <a:pt x="563931" y="72090"/>
                </a:lnTo>
                <a:lnTo>
                  <a:pt x="569336" y="80380"/>
                </a:lnTo>
                <a:lnTo>
                  <a:pt x="574740" y="72090"/>
                </a:lnTo>
                <a:lnTo>
                  <a:pt x="580505" y="80380"/>
                </a:lnTo>
                <a:lnTo>
                  <a:pt x="585910" y="72090"/>
                </a:lnTo>
                <a:lnTo>
                  <a:pt x="591315" y="80380"/>
                </a:lnTo>
                <a:lnTo>
                  <a:pt x="596720" y="72090"/>
                </a:lnTo>
                <a:lnTo>
                  <a:pt x="602124" y="80380"/>
                </a:lnTo>
                <a:lnTo>
                  <a:pt x="607529" y="72090"/>
                </a:lnTo>
                <a:lnTo>
                  <a:pt x="613294" y="80380"/>
                </a:lnTo>
                <a:lnTo>
                  <a:pt x="618699" y="72090"/>
                </a:lnTo>
                <a:lnTo>
                  <a:pt x="624103" y="80380"/>
                </a:lnTo>
                <a:lnTo>
                  <a:pt x="629508" y="72090"/>
                </a:lnTo>
                <a:lnTo>
                  <a:pt x="629508" y="12357"/>
                </a:lnTo>
                <a:lnTo>
                  <a:pt x="563931" y="12357"/>
                </a:lnTo>
                <a:close/>
                <a:moveTo>
                  <a:pt x="236906" y="12357"/>
                </a:moveTo>
                <a:lnTo>
                  <a:pt x="236906" y="71729"/>
                </a:lnTo>
                <a:lnTo>
                  <a:pt x="236906" y="72090"/>
                </a:lnTo>
                <a:lnTo>
                  <a:pt x="242310" y="80380"/>
                </a:lnTo>
                <a:lnTo>
                  <a:pt x="247715" y="72090"/>
                </a:lnTo>
                <a:lnTo>
                  <a:pt x="253120" y="80380"/>
                </a:lnTo>
                <a:lnTo>
                  <a:pt x="258524" y="72090"/>
                </a:lnTo>
                <a:lnTo>
                  <a:pt x="264289" y="80380"/>
                </a:lnTo>
                <a:lnTo>
                  <a:pt x="269694" y="72090"/>
                </a:lnTo>
                <a:lnTo>
                  <a:pt x="275099" y="80380"/>
                </a:lnTo>
                <a:lnTo>
                  <a:pt x="280864" y="72090"/>
                </a:lnTo>
                <a:lnTo>
                  <a:pt x="286269" y="80380"/>
                </a:lnTo>
                <a:lnTo>
                  <a:pt x="291673" y="72090"/>
                </a:lnTo>
                <a:lnTo>
                  <a:pt x="297078" y="80380"/>
                </a:lnTo>
                <a:lnTo>
                  <a:pt x="302483" y="72090"/>
                </a:lnTo>
                <a:lnTo>
                  <a:pt x="302483" y="12357"/>
                </a:lnTo>
                <a:lnTo>
                  <a:pt x="236906" y="12357"/>
                </a:lnTo>
                <a:close/>
                <a:moveTo>
                  <a:pt x="474573" y="0"/>
                </a:moveTo>
                <a:lnTo>
                  <a:pt x="536575" y="0"/>
                </a:lnTo>
                <a:lnTo>
                  <a:pt x="540150" y="0"/>
                </a:lnTo>
                <a:lnTo>
                  <a:pt x="563931" y="0"/>
                </a:lnTo>
                <a:lnTo>
                  <a:pt x="629508" y="0"/>
                </a:lnTo>
                <a:lnTo>
                  <a:pt x="656866" y="0"/>
                </a:lnTo>
                <a:lnTo>
                  <a:pt x="675989" y="0"/>
                </a:lnTo>
                <a:lnTo>
                  <a:pt x="686798" y="0"/>
                </a:lnTo>
                <a:lnTo>
                  <a:pt x="697607" y="0"/>
                </a:lnTo>
                <a:lnTo>
                  <a:pt x="718866" y="0"/>
                </a:lnTo>
                <a:cubicBezTo>
                  <a:pt x="725712" y="0"/>
                  <a:pt x="731477" y="5767"/>
                  <a:pt x="731477" y="12616"/>
                </a:cubicBezTo>
                <a:lnTo>
                  <a:pt x="731477" y="210862"/>
                </a:lnTo>
                <a:cubicBezTo>
                  <a:pt x="731477" y="218071"/>
                  <a:pt x="725712" y="223478"/>
                  <a:pt x="718866" y="223478"/>
                </a:cubicBezTo>
                <a:lnTo>
                  <a:pt x="697607" y="223478"/>
                </a:lnTo>
                <a:lnTo>
                  <a:pt x="686798" y="223478"/>
                </a:lnTo>
                <a:lnTo>
                  <a:pt x="675989" y="223478"/>
                </a:lnTo>
                <a:lnTo>
                  <a:pt x="540150" y="223478"/>
                </a:lnTo>
                <a:lnTo>
                  <a:pt x="474573" y="223478"/>
                </a:lnTo>
                <a:cubicBezTo>
                  <a:pt x="467727" y="223478"/>
                  <a:pt x="461962" y="218071"/>
                  <a:pt x="461962" y="210862"/>
                </a:cubicBezTo>
                <a:lnTo>
                  <a:pt x="461962" y="12616"/>
                </a:lnTo>
                <a:cubicBezTo>
                  <a:pt x="461962" y="5767"/>
                  <a:pt x="467727" y="0"/>
                  <a:pt x="474573" y="0"/>
                </a:cubicBezTo>
                <a:close/>
                <a:moveTo>
                  <a:pt x="147548" y="0"/>
                </a:moveTo>
                <a:lnTo>
                  <a:pt x="209550" y="0"/>
                </a:lnTo>
                <a:lnTo>
                  <a:pt x="213125" y="0"/>
                </a:lnTo>
                <a:lnTo>
                  <a:pt x="236906" y="0"/>
                </a:lnTo>
                <a:lnTo>
                  <a:pt x="302483" y="0"/>
                </a:lnTo>
                <a:lnTo>
                  <a:pt x="329841" y="0"/>
                </a:lnTo>
                <a:lnTo>
                  <a:pt x="348603" y="0"/>
                </a:lnTo>
                <a:lnTo>
                  <a:pt x="359773" y="0"/>
                </a:lnTo>
                <a:lnTo>
                  <a:pt x="370582" y="0"/>
                </a:lnTo>
                <a:lnTo>
                  <a:pt x="391840" y="0"/>
                </a:lnTo>
                <a:cubicBezTo>
                  <a:pt x="398686" y="0"/>
                  <a:pt x="404451" y="5767"/>
                  <a:pt x="404451" y="12616"/>
                </a:cubicBezTo>
                <a:lnTo>
                  <a:pt x="404451" y="210862"/>
                </a:lnTo>
                <a:cubicBezTo>
                  <a:pt x="404451" y="218071"/>
                  <a:pt x="398686" y="223478"/>
                  <a:pt x="391840" y="223478"/>
                </a:cubicBezTo>
                <a:lnTo>
                  <a:pt x="370582" y="223478"/>
                </a:lnTo>
                <a:lnTo>
                  <a:pt x="359773" y="223478"/>
                </a:lnTo>
                <a:lnTo>
                  <a:pt x="348603" y="223478"/>
                </a:lnTo>
                <a:lnTo>
                  <a:pt x="213125" y="223478"/>
                </a:lnTo>
                <a:lnTo>
                  <a:pt x="147548" y="223478"/>
                </a:lnTo>
                <a:cubicBezTo>
                  <a:pt x="140702" y="223478"/>
                  <a:pt x="134937" y="218071"/>
                  <a:pt x="134937" y="210862"/>
                </a:cubicBezTo>
                <a:lnTo>
                  <a:pt x="134937" y="12616"/>
                </a:lnTo>
                <a:cubicBezTo>
                  <a:pt x="134937" y="5767"/>
                  <a:pt x="140702" y="0"/>
                  <a:pt x="147548" y="0"/>
                </a:cubicBezTo>
                <a:close/>
              </a:path>
            </a:pathLst>
          </a:custGeom>
          <a:solidFill>
            <a:schemeClr val="bg1"/>
          </a:solidFill>
          <a:ln>
            <a:noFill/>
          </a:ln>
          <a:effectLst/>
        </p:spPr>
        <p:txBody>
          <a:bodyPr anchor="ctr"/>
          <a:lstStyle/>
          <a:p>
            <a:endParaRPr lang="en-GB" sz="1600" dirty="0">
              <a:latin typeface="+mj-lt"/>
            </a:endParaRPr>
          </a:p>
        </p:txBody>
      </p:sp>
      <p:sp>
        <p:nvSpPr>
          <p:cNvPr id="29" name="Freeform 233">
            <a:extLst>
              <a:ext uri="{FF2B5EF4-FFF2-40B4-BE49-F238E27FC236}">
                <a16:creationId xmlns:a16="http://schemas.microsoft.com/office/drawing/2014/main" xmlns="" id="{2B17393F-CC91-6540-88A0-9C6B6E56EC5D}"/>
              </a:ext>
            </a:extLst>
          </p:cNvPr>
          <p:cNvSpPr>
            <a:spLocks noChangeArrowheads="1"/>
          </p:cNvSpPr>
          <p:nvPr/>
        </p:nvSpPr>
        <p:spPr bwMode="auto">
          <a:xfrm>
            <a:off x="5188090" y="2693501"/>
            <a:ext cx="474147" cy="383298"/>
          </a:xfrm>
          <a:custGeom>
            <a:avLst/>
            <a:gdLst/>
            <a:ahLst/>
            <a:cxnLst/>
            <a:rect l="0" t="0" r="r" b="b"/>
            <a:pathLst>
              <a:path w="869589" h="702905">
                <a:moveTo>
                  <a:pt x="129381" y="622282"/>
                </a:moveTo>
                <a:cubicBezTo>
                  <a:pt x="123963" y="622282"/>
                  <a:pt x="119267" y="624432"/>
                  <a:pt x="116016" y="627657"/>
                </a:cubicBezTo>
                <a:cubicBezTo>
                  <a:pt x="112765" y="630882"/>
                  <a:pt x="110598" y="635182"/>
                  <a:pt x="110598" y="640198"/>
                </a:cubicBezTo>
                <a:cubicBezTo>
                  <a:pt x="110598" y="645215"/>
                  <a:pt x="112765" y="649873"/>
                  <a:pt x="116016" y="652740"/>
                </a:cubicBezTo>
                <a:cubicBezTo>
                  <a:pt x="119267" y="656323"/>
                  <a:pt x="123963" y="658114"/>
                  <a:pt x="129381" y="658114"/>
                </a:cubicBezTo>
                <a:cubicBezTo>
                  <a:pt x="134438" y="658114"/>
                  <a:pt x="139133" y="656323"/>
                  <a:pt x="142384" y="652740"/>
                </a:cubicBezTo>
                <a:cubicBezTo>
                  <a:pt x="145635" y="649873"/>
                  <a:pt x="147802" y="645215"/>
                  <a:pt x="147802" y="640198"/>
                </a:cubicBezTo>
                <a:cubicBezTo>
                  <a:pt x="147802" y="635182"/>
                  <a:pt x="145635" y="630882"/>
                  <a:pt x="142384" y="627657"/>
                </a:cubicBezTo>
                <a:cubicBezTo>
                  <a:pt x="139133" y="624432"/>
                  <a:pt x="134438" y="622282"/>
                  <a:pt x="129381" y="622282"/>
                </a:cubicBezTo>
                <a:close/>
                <a:moveTo>
                  <a:pt x="426857" y="600543"/>
                </a:moveTo>
                <a:cubicBezTo>
                  <a:pt x="420366" y="600543"/>
                  <a:pt x="414595" y="603057"/>
                  <a:pt x="410268" y="607367"/>
                </a:cubicBezTo>
                <a:cubicBezTo>
                  <a:pt x="405940" y="611677"/>
                  <a:pt x="403416" y="617423"/>
                  <a:pt x="403416" y="623529"/>
                </a:cubicBezTo>
                <a:cubicBezTo>
                  <a:pt x="403416" y="629994"/>
                  <a:pt x="405940" y="635741"/>
                  <a:pt x="410268" y="640050"/>
                </a:cubicBezTo>
                <a:cubicBezTo>
                  <a:pt x="414595" y="644001"/>
                  <a:pt x="420366" y="646875"/>
                  <a:pt x="426857" y="646875"/>
                </a:cubicBezTo>
                <a:cubicBezTo>
                  <a:pt x="433709" y="646875"/>
                  <a:pt x="439479" y="644001"/>
                  <a:pt x="443446" y="640050"/>
                </a:cubicBezTo>
                <a:cubicBezTo>
                  <a:pt x="447774" y="635741"/>
                  <a:pt x="450298" y="629994"/>
                  <a:pt x="450298" y="623529"/>
                </a:cubicBezTo>
                <a:cubicBezTo>
                  <a:pt x="450298" y="617423"/>
                  <a:pt x="447774" y="611677"/>
                  <a:pt x="443446" y="607367"/>
                </a:cubicBezTo>
                <a:cubicBezTo>
                  <a:pt x="439479" y="603057"/>
                  <a:pt x="433709" y="600543"/>
                  <a:pt x="426857" y="600543"/>
                </a:cubicBezTo>
                <a:close/>
                <a:moveTo>
                  <a:pt x="129381" y="577850"/>
                </a:moveTo>
                <a:cubicBezTo>
                  <a:pt x="146718" y="577850"/>
                  <a:pt x="162611" y="584658"/>
                  <a:pt x="174531" y="596125"/>
                </a:cubicBezTo>
                <a:cubicBezTo>
                  <a:pt x="186090" y="607233"/>
                  <a:pt x="193314" y="622999"/>
                  <a:pt x="193314" y="640198"/>
                </a:cubicBezTo>
                <a:cubicBezTo>
                  <a:pt x="193314" y="657398"/>
                  <a:pt x="186090" y="673164"/>
                  <a:pt x="174531" y="684272"/>
                </a:cubicBezTo>
                <a:cubicBezTo>
                  <a:pt x="162611" y="695738"/>
                  <a:pt x="146718" y="702905"/>
                  <a:pt x="129381" y="702905"/>
                </a:cubicBezTo>
                <a:cubicBezTo>
                  <a:pt x="111682" y="702905"/>
                  <a:pt x="95789" y="695738"/>
                  <a:pt x="83869" y="684272"/>
                </a:cubicBezTo>
                <a:cubicBezTo>
                  <a:pt x="72311" y="673164"/>
                  <a:pt x="65087" y="657398"/>
                  <a:pt x="65087" y="640198"/>
                </a:cubicBezTo>
                <a:cubicBezTo>
                  <a:pt x="65087" y="622999"/>
                  <a:pt x="72311" y="607233"/>
                  <a:pt x="83869" y="596125"/>
                </a:cubicBezTo>
                <a:cubicBezTo>
                  <a:pt x="95789" y="584658"/>
                  <a:pt x="111682" y="577850"/>
                  <a:pt x="129381" y="577850"/>
                </a:cubicBezTo>
                <a:close/>
                <a:moveTo>
                  <a:pt x="426857" y="544513"/>
                </a:moveTo>
                <a:cubicBezTo>
                  <a:pt x="448856" y="544513"/>
                  <a:pt x="469051" y="553492"/>
                  <a:pt x="483477" y="567500"/>
                </a:cubicBezTo>
                <a:cubicBezTo>
                  <a:pt x="498623" y="581866"/>
                  <a:pt x="507639" y="601620"/>
                  <a:pt x="507639" y="623529"/>
                </a:cubicBezTo>
                <a:cubicBezTo>
                  <a:pt x="507639" y="645797"/>
                  <a:pt x="498623" y="665551"/>
                  <a:pt x="483477" y="679918"/>
                </a:cubicBezTo>
                <a:cubicBezTo>
                  <a:pt x="469051" y="693925"/>
                  <a:pt x="448856" y="702904"/>
                  <a:pt x="426857" y="702904"/>
                </a:cubicBezTo>
                <a:cubicBezTo>
                  <a:pt x="404858" y="702904"/>
                  <a:pt x="384663" y="693925"/>
                  <a:pt x="369877" y="679918"/>
                </a:cubicBezTo>
                <a:cubicBezTo>
                  <a:pt x="355091" y="665551"/>
                  <a:pt x="346075" y="645797"/>
                  <a:pt x="346075" y="623529"/>
                </a:cubicBezTo>
                <a:cubicBezTo>
                  <a:pt x="346075" y="601620"/>
                  <a:pt x="355091" y="581866"/>
                  <a:pt x="369877" y="567500"/>
                </a:cubicBezTo>
                <a:cubicBezTo>
                  <a:pt x="384663" y="553492"/>
                  <a:pt x="404858" y="544513"/>
                  <a:pt x="426857" y="544513"/>
                </a:cubicBezTo>
                <a:close/>
                <a:moveTo>
                  <a:pt x="803889" y="504312"/>
                </a:moveTo>
                <a:lnTo>
                  <a:pt x="803889" y="508643"/>
                </a:lnTo>
                <a:lnTo>
                  <a:pt x="815080" y="508643"/>
                </a:lnTo>
                <a:lnTo>
                  <a:pt x="826993" y="508643"/>
                </a:lnTo>
                <a:lnTo>
                  <a:pt x="838183" y="508643"/>
                </a:lnTo>
                <a:lnTo>
                  <a:pt x="844681" y="508643"/>
                </a:lnTo>
                <a:lnTo>
                  <a:pt x="844681" y="504312"/>
                </a:lnTo>
                <a:lnTo>
                  <a:pt x="838183" y="504312"/>
                </a:lnTo>
                <a:lnTo>
                  <a:pt x="826993" y="504312"/>
                </a:lnTo>
                <a:lnTo>
                  <a:pt x="815080" y="504312"/>
                </a:lnTo>
                <a:lnTo>
                  <a:pt x="803889" y="504312"/>
                </a:lnTo>
                <a:close/>
                <a:moveTo>
                  <a:pt x="623034" y="498898"/>
                </a:moveTo>
                <a:lnTo>
                  <a:pt x="623034" y="508643"/>
                </a:lnTo>
                <a:lnTo>
                  <a:pt x="629893" y="508643"/>
                </a:lnTo>
                <a:lnTo>
                  <a:pt x="641444" y="508643"/>
                </a:lnTo>
                <a:lnTo>
                  <a:pt x="652635" y="508643"/>
                </a:lnTo>
                <a:lnTo>
                  <a:pt x="664548" y="508643"/>
                </a:lnTo>
                <a:lnTo>
                  <a:pt x="676100" y="508643"/>
                </a:lnTo>
                <a:lnTo>
                  <a:pt x="688012" y="508643"/>
                </a:lnTo>
                <a:lnTo>
                  <a:pt x="699203" y="508643"/>
                </a:lnTo>
                <a:lnTo>
                  <a:pt x="710755" y="508643"/>
                </a:lnTo>
                <a:lnTo>
                  <a:pt x="722667" y="508643"/>
                </a:lnTo>
                <a:lnTo>
                  <a:pt x="730609" y="508643"/>
                </a:lnTo>
                <a:lnTo>
                  <a:pt x="730609" y="498898"/>
                </a:lnTo>
                <a:lnTo>
                  <a:pt x="722667" y="498898"/>
                </a:lnTo>
                <a:lnTo>
                  <a:pt x="710755" y="498898"/>
                </a:lnTo>
                <a:lnTo>
                  <a:pt x="699203" y="498898"/>
                </a:lnTo>
                <a:lnTo>
                  <a:pt x="688012" y="498898"/>
                </a:lnTo>
                <a:lnTo>
                  <a:pt x="676100" y="498898"/>
                </a:lnTo>
                <a:lnTo>
                  <a:pt x="664548" y="498898"/>
                </a:lnTo>
                <a:lnTo>
                  <a:pt x="652635" y="498898"/>
                </a:lnTo>
                <a:lnTo>
                  <a:pt x="641444" y="498898"/>
                </a:lnTo>
                <a:lnTo>
                  <a:pt x="629893" y="498898"/>
                </a:lnTo>
                <a:lnTo>
                  <a:pt x="623034" y="498898"/>
                </a:lnTo>
                <a:close/>
                <a:moveTo>
                  <a:pt x="835295" y="473997"/>
                </a:moveTo>
                <a:lnTo>
                  <a:pt x="826993" y="485545"/>
                </a:lnTo>
                <a:lnTo>
                  <a:pt x="825910" y="486628"/>
                </a:lnTo>
                <a:lnTo>
                  <a:pt x="826993" y="486628"/>
                </a:lnTo>
                <a:lnTo>
                  <a:pt x="830603" y="486628"/>
                </a:lnTo>
                <a:lnTo>
                  <a:pt x="830603" y="499981"/>
                </a:lnTo>
                <a:lnTo>
                  <a:pt x="838183" y="499981"/>
                </a:lnTo>
                <a:lnTo>
                  <a:pt x="839627" y="499981"/>
                </a:lnTo>
                <a:lnTo>
                  <a:pt x="839627" y="486628"/>
                </a:lnTo>
                <a:lnTo>
                  <a:pt x="844681" y="486628"/>
                </a:lnTo>
                <a:lnTo>
                  <a:pt x="838183" y="478688"/>
                </a:lnTo>
                <a:lnTo>
                  <a:pt x="835295" y="473997"/>
                </a:lnTo>
                <a:close/>
                <a:moveTo>
                  <a:pt x="813275" y="473997"/>
                </a:moveTo>
                <a:lnTo>
                  <a:pt x="803889" y="486628"/>
                </a:lnTo>
                <a:lnTo>
                  <a:pt x="808582" y="486628"/>
                </a:lnTo>
                <a:lnTo>
                  <a:pt x="808582" y="499981"/>
                </a:lnTo>
                <a:lnTo>
                  <a:pt x="815080" y="499981"/>
                </a:lnTo>
                <a:lnTo>
                  <a:pt x="817607" y="499981"/>
                </a:lnTo>
                <a:lnTo>
                  <a:pt x="817607" y="486628"/>
                </a:lnTo>
                <a:lnTo>
                  <a:pt x="822300" y="486628"/>
                </a:lnTo>
                <a:lnTo>
                  <a:pt x="815080" y="476884"/>
                </a:lnTo>
                <a:lnTo>
                  <a:pt x="813275" y="473997"/>
                </a:lnTo>
                <a:close/>
                <a:moveTo>
                  <a:pt x="623034" y="473997"/>
                </a:moveTo>
                <a:lnTo>
                  <a:pt x="623034" y="483380"/>
                </a:lnTo>
                <a:lnTo>
                  <a:pt x="629893" y="483380"/>
                </a:lnTo>
                <a:lnTo>
                  <a:pt x="641444" y="483380"/>
                </a:lnTo>
                <a:lnTo>
                  <a:pt x="652635" y="483380"/>
                </a:lnTo>
                <a:lnTo>
                  <a:pt x="664548" y="483380"/>
                </a:lnTo>
                <a:lnTo>
                  <a:pt x="676100" y="483380"/>
                </a:lnTo>
                <a:lnTo>
                  <a:pt x="688012" y="483380"/>
                </a:lnTo>
                <a:lnTo>
                  <a:pt x="699203" y="483380"/>
                </a:lnTo>
                <a:lnTo>
                  <a:pt x="710755" y="483380"/>
                </a:lnTo>
                <a:lnTo>
                  <a:pt x="722667" y="483380"/>
                </a:lnTo>
                <a:lnTo>
                  <a:pt x="730609" y="483380"/>
                </a:lnTo>
                <a:lnTo>
                  <a:pt x="730609" y="473997"/>
                </a:lnTo>
                <a:lnTo>
                  <a:pt x="722667" y="473997"/>
                </a:lnTo>
                <a:lnTo>
                  <a:pt x="710755" y="473997"/>
                </a:lnTo>
                <a:lnTo>
                  <a:pt x="699203" y="473997"/>
                </a:lnTo>
                <a:lnTo>
                  <a:pt x="688012" y="473997"/>
                </a:lnTo>
                <a:lnTo>
                  <a:pt x="676100" y="473997"/>
                </a:lnTo>
                <a:lnTo>
                  <a:pt x="664548" y="473997"/>
                </a:lnTo>
                <a:lnTo>
                  <a:pt x="652635" y="473997"/>
                </a:lnTo>
                <a:lnTo>
                  <a:pt x="641444" y="473997"/>
                </a:lnTo>
                <a:lnTo>
                  <a:pt x="629893" y="473997"/>
                </a:lnTo>
                <a:lnTo>
                  <a:pt x="623034" y="473997"/>
                </a:lnTo>
                <a:close/>
                <a:moveTo>
                  <a:pt x="823383" y="411201"/>
                </a:moveTo>
                <a:lnTo>
                  <a:pt x="826993" y="420223"/>
                </a:lnTo>
                <a:lnTo>
                  <a:pt x="837461" y="446208"/>
                </a:lnTo>
                <a:lnTo>
                  <a:pt x="838183" y="446208"/>
                </a:lnTo>
                <a:lnTo>
                  <a:pt x="853706" y="446208"/>
                </a:lnTo>
                <a:lnTo>
                  <a:pt x="839627" y="411201"/>
                </a:lnTo>
                <a:lnTo>
                  <a:pt x="838183" y="411201"/>
                </a:lnTo>
                <a:lnTo>
                  <a:pt x="826993" y="411201"/>
                </a:lnTo>
                <a:lnTo>
                  <a:pt x="823383" y="411201"/>
                </a:lnTo>
                <a:close/>
                <a:moveTo>
                  <a:pt x="799919" y="411201"/>
                </a:moveTo>
                <a:lnTo>
                  <a:pt x="803528" y="420223"/>
                </a:lnTo>
                <a:lnTo>
                  <a:pt x="813997" y="446208"/>
                </a:lnTo>
                <a:lnTo>
                  <a:pt x="815080" y="446208"/>
                </a:lnTo>
                <a:lnTo>
                  <a:pt x="826993" y="446208"/>
                </a:lnTo>
                <a:lnTo>
                  <a:pt x="830242" y="446208"/>
                </a:lnTo>
                <a:lnTo>
                  <a:pt x="826993" y="437185"/>
                </a:lnTo>
                <a:lnTo>
                  <a:pt x="816163" y="411201"/>
                </a:lnTo>
                <a:lnTo>
                  <a:pt x="815080" y="411201"/>
                </a:lnTo>
                <a:lnTo>
                  <a:pt x="803528" y="411201"/>
                </a:lnTo>
                <a:lnTo>
                  <a:pt x="799919" y="411201"/>
                </a:lnTo>
                <a:close/>
                <a:moveTo>
                  <a:pt x="776815" y="411201"/>
                </a:moveTo>
                <a:lnTo>
                  <a:pt x="780425" y="420223"/>
                </a:lnTo>
                <a:lnTo>
                  <a:pt x="790894" y="446208"/>
                </a:lnTo>
                <a:lnTo>
                  <a:pt x="791977" y="446208"/>
                </a:lnTo>
                <a:lnTo>
                  <a:pt x="803528" y="446208"/>
                </a:lnTo>
                <a:lnTo>
                  <a:pt x="807138" y="446208"/>
                </a:lnTo>
                <a:lnTo>
                  <a:pt x="803528" y="437185"/>
                </a:lnTo>
                <a:lnTo>
                  <a:pt x="793060" y="411201"/>
                </a:lnTo>
                <a:lnTo>
                  <a:pt x="791977" y="411201"/>
                </a:lnTo>
                <a:lnTo>
                  <a:pt x="780425" y="411201"/>
                </a:lnTo>
                <a:lnTo>
                  <a:pt x="776815" y="411201"/>
                </a:lnTo>
                <a:close/>
                <a:moveTo>
                  <a:pt x="753712" y="411201"/>
                </a:moveTo>
                <a:lnTo>
                  <a:pt x="757322" y="420223"/>
                </a:lnTo>
                <a:lnTo>
                  <a:pt x="767791" y="446208"/>
                </a:lnTo>
                <a:lnTo>
                  <a:pt x="768874" y="446208"/>
                </a:lnTo>
                <a:lnTo>
                  <a:pt x="780425" y="446208"/>
                </a:lnTo>
                <a:lnTo>
                  <a:pt x="784035" y="446208"/>
                </a:lnTo>
                <a:lnTo>
                  <a:pt x="780425" y="437185"/>
                </a:lnTo>
                <a:lnTo>
                  <a:pt x="769957" y="411201"/>
                </a:lnTo>
                <a:lnTo>
                  <a:pt x="768874" y="411201"/>
                </a:lnTo>
                <a:lnTo>
                  <a:pt x="757322" y="411201"/>
                </a:lnTo>
                <a:lnTo>
                  <a:pt x="753712" y="411201"/>
                </a:lnTo>
                <a:close/>
                <a:moveTo>
                  <a:pt x="730248" y="411201"/>
                </a:moveTo>
                <a:lnTo>
                  <a:pt x="733858" y="420223"/>
                </a:lnTo>
                <a:lnTo>
                  <a:pt x="744687" y="446208"/>
                </a:lnTo>
                <a:lnTo>
                  <a:pt x="745770" y="446208"/>
                </a:lnTo>
                <a:lnTo>
                  <a:pt x="757322" y="446208"/>
                </a:lnTo>
                <a:lnTo>
                  <a:pt x="760932" y="446208"/>
                </a:lnTo>
                <a:lnTo>
                  <a:pt x="757322" y="437185"/>
                </a:lnTo>
                <a:lnTo>
                  <a:pt x="746853" y="411201"/>
                </a:lnTo>
                <a:lnTo>
                  <a:pt x="745770" y="411201"/>
                </a:lnTo>
                <a:lnTo>
                  <a:pt x="733858" y="411201"/>
                </a:lnTo>
                <a:lnTo>
                  <a:pt x="730248" y="411201"/>
                </a:lnTo>
                <a:close/>
                <a:moveTo>
                  <a:pt x="707145" y="411201"/>
                </a:moveTo>
                <a:lnTo>
                  <a:pt x="710755" y="420223"/>
                </a:lnTo>
                <a:lnTo>
                  <a:pt x="721223" y="446208"/>
                </a:lnTo>
                <a:lnTo>
                  <a:pt x="722667" y="446208"/>
                </a:lnTo>
                <a:lnTo>
                  <a:pt x="733858" y="446208"/>
                </a:lnTo>
                <a:lnTo>
                  <a:pt x="737468" y="446208"/>
                </a:lnTo>
                <a:lnTo>
                  <a:pt x="733858" y="437185"/>
                </a:lnTo>
                <a:lnTo>
                  <a:pt x="723750" y="411201"/>
                </a:lnTo>
                <a:lnTo>
                  <a:pt x="722667" y="411201"/>
                </a:lnTo>
                <a:lnTo>
                  <a:pt x="710755" y="411201"/>
                </a:lnTo>
                <a:lnTo>
                  <a:pt x="707145" y="411201"/>
                </a:lnTo>
                <a:close/>
                <a:moveTo>
                  <a:pt x="684402" y="411201"/>
                </a:moveTo>
                <a:lnTo>
                  <a:pt x="688012" y="420223"/>
                </a:lnTo>
                <a:lnTo>
                  <a:pt x="698120" y="446208"/>
                </a:lnTo>
                <a:lnTo>
                  <a:pt x="699203" y="446208"/>
                </a:lnTo>
                <a:lnTo>
                  <a:pt x="710755" y="446208"/>
                </a:lnTo>
                <a:lnTo>
                  <a:pt x="714364" y="446208"/>
                </a:lnTo>
                <a:lnTo>
                  <a:pt x="710755" y="437185"/>
                </a:lnTo>
                <a:lnTo>
                  <a:pt x="700647" y="411201"/>
                </a:lnTo>
                <a:lnTo>
                  <a:pt x="699203" y="411201"/>
                </a:lnTo>
                <a:lnTo>
                  <a:pt x="688012" y="411201"/>
                </a:lnTo>
                <a:lnTo>
                  <a:pt x="684402" y="411201"/>
                </a:lnTo>
                <a:close/>
                <a:moveTo>
                  <a:pt x="660938" y="411201"/>
                </a:moveTo>
                <a:lnTo>
                  <a:pt x="664548" y="420223"/>
                </a:lnTo>
                <a:lnTo>
                  <a:pt x="675017" y="446208"/>
                </a:lnTo>
                <a:lnTo>
                  <a:pt x="676100" y="446208"/>
                </a:lnTo>
                <a:lnTo>
                  <a:pt x="688012" y="446208"/>
                </a:lnTo>
                <a:lnTo>
                  <a:pt x="691261" y="446208"/>
                </a:lnTo>
                <a:lnTo>
                  <a:pt x="688012" y="437185"/>
                </a:lnTo>
                <a:lnTo>
                  <a:pt x="677183" y="411201"/>
                </a:lnTo>
                <a:lnTo>
                  <a:pt x="676100" y="411201"/>
                </a:lnTo>
                <a:lnTo>
                  <a:pt x="664548" y="411201"/>
                </a:lnTo>
                <a:lnTo>
                  <a:pt x="660938" y="411201"/>
                </a:lnTo>
                <a:close/>
                <a:moveTo>
                  <a:pt x="637834" y="411201"/>
                </a:moveTo>
                <a:lnTo>
                  <a:pt x="641444" y="420223"/>
                </a:lnTo>
                <a:lnTo>
                  <a:pt x="651913" y="446208"/>
                </a:lnTo>
                <a:lnTo>
                  <a:pt x="652635" y="446208"/>
                </a:lnTo>
                <a:lnTo>
                  <a:pt x="664548" y="446208"/>
                </a:lnTo>
                <a:lnTo>
                  <a:pt x="668158" y="446208"/>
                </a:lnTo>
                <a:lnTo>
                  <a:pt x="664548" y="437185"/>
                </a:lnTo>
                <a:lnTo>
                  <a:pt x="654079" y="411201"/>
                </a:lnTo>
                <a:lnTo>
                  <a:pt x="652635" y="411201"/>
                </a:lnTo>
                <a:lnTo>
                  <a:pt x="641444" y="411201"/>
                </a:lnTo>
                <a:lnTo>
                  <a:pt x="637834" y="411201"/>
                </a:lnTo>
                <a:close/>
                <a:moveTo>
                  <a:pt x="614731" y="411201"/>
                </a:moveTo>
                <a:lnTo>
                  <a:pt x="628810" y="446208"/>
                </a:lnTo>
                <a:lnTo>
                  <a:pt x="629893" y="446208"/>
                </a:lnTo>
                <a:lnTo>
                  <a:pt x="641444" y="446208"/>
                </a:lnTo>
                <a:lnTo>
                  <a:pt x="645054" y="446208"/>
                </a:lnTo>
                <a:lnTo>
                  <a:pt x="641444" y="437185"/>
                </a:lnTo>
                <a:lnTo>
                  <a:pt x="630615" y="411201"/>
                </a:lnTo>
                <a:lnTo>
                  <a:pt x="629893" y="411201"/>
                </a:lnTo>
                <a:lnTo>
                  <a:pt x="614731" y="411201"/>
                </a:lnTo>
                <a:close/>
                <a:moveTo>
                  <a:pt x="701369" y="288572"/>
                </a:moveTo>
                <a:lnTo>
                  <a:pt x="701369" y="348765"/>
                </a:lnTo>
                <a:lnTo>
                  <a:pt x="701369" y="349487"/>
                </a:lnTo>
                <a:lnTo>
                  <a:pt x="706784" y="357427"/>
                </a:lnTo>
                <a:lnTo>
                  <a:pt x="710755" y="351292"/>
                </a:lnTo>
                <a:lnTo>
                  <a:pt x="712559" y="349126"/>
                </a:lnTo>
                <a:lnTo>
                  <a:pt x="717974" y="357427"/>
                </a:lnTo>
                <a:lnTo>
                  <a:pt x="722667" y="350209"/>
                </a:lnTo>
                <a:lnTo>
                  <a:pt x="723389" y="349126"/>
                </a:lnTo>
                <a:lnTo>
                  <a:pt x="728804" y="357427"/>
                </a:lnTo>
                <a:lnTo>
                  <a:pt x="733858" y="349848"/>
                </a:lnTo>
                <a:lnTo>
                  <a:pt x="734580" y="349126"/>
                </a:lnTo>
                <a:lnTo>
                  <a:pt x="739995" y="357427"/>
                </a:lnTo>
                <a:lnTo>
                  <a:pt x="745409" y="349126"/>
                </a:lnTo>
                <a:lnTo>
                  <a:pt x="745770" y="349487"/>
                </a:lnTo>
                <a:lnTo>
                  <a:pt x="750824" y="357427"/>
                </a:lnTo>
                <a:lnTo>
                  <a:pt x="756600" y="349126"/>
                </a:lnTo>
                <a:lnTo>
                  <a:pt x="757322" y="350209"/>
                </a:lnTo>
                <a:lnTo>
                  <a:pt x="762015" y="357427"/>
                </a:lnTo>
                <a:lnTo>
                  <a:pt x="767430" y="349487"/>
                </a:lnTo>
                <a:lnTo>
                  <a:pt x="767430" y="349126"/>
                </a:lnTo>
                <a:lnTo>
                  <a:pt x="767430" y="288572"/>
                </a:lnTo>
                <a:lnTo>
                  <a:pt x="701369" y="288572"/>
                </a:lnTo>
                <a:close/>
                <a:moveTo>
                  <a:pt x="611843" y="276225"/>
                </a:moveTo>
                <a:lnTo>
                  <a:pt x="629893" y="276225"/>
                </a:lnTo>
                <a:lnTo>
                  <a:pt x="641444" y="276225"/>
                </a:lnTo>
                <a:lnTo>
                  <a:pt x="652635" y="276225"/>
                </a:lnTo>
                <a:lnTo>
                  <a:pt x="664548" y="276225"/>
                </a:lnTo>
                <a:lnTo>
                  <a:pt x="666869" y="276225"/>
                </a:lnTo>
                <a:lnTo>
                  <a:pt x="676100" y="276225"/>
                </a:lnTo>
                <a:lnTo>
                  <a:pt x="688012" y="276225"/>
                </a:lnTo>
                <a:lnTo>
                  <a:pt x="699203" y="276225"/>
                </a:lnTo>
                <a:lnTo>
                  <a:pt x="701369" y="276225"/>
                </a:lnTo>
                <a:lnTo>
                  <a:pt x="767430" y="276225"/>
                </a:lnTo>
                <a:lnTo>
                  <a:pt x="768874" y="276225"/>
                </a:lnTo>
                <a:lnTo>
                  <a:pt x="780425" y="276225"/>
                </a:lnTo>
                <a:lnTo>
                  <a:pt x="791977" y="276225"/>
                </a:lnTo>
                <a:lnTo>
                  <a:pt x="798394" y="276225"/>
                </a:lnTo>
                <a:lnTo>
                  <a:pt x="803528" y="276225"/>
                </a:lnTo>
                <a:lnTo>
                  <a:pt x="815080" y="276225"/>
                </a:lnTo>
                <a:lnTo>
                  <a:pt x="826993" y="276225"/>
                </a:lnTo>
                <a:lnTo>
                  <a:pt x="838183" y="276225"/>
                </a:lnTo>
                <a:lnTo>
                  <a:pt x="856955" y="276225"/>
                </a:lnTo>
                <a:cubicBezTo>
                  <a:pt x="864174" y="276225"/>
                  <a:pt x="869589" y="281999"/>
                  <a:pt x="869589" y="288857"/>
                </a:cubicBezTo>
                <a:lnTo>
                  <a:pt x="869228" y="427802"/>
                </a:lnTo>
                <a:lnTo>
                  <a:pt x="862730" y="411201"/>
                </a:lnTo>
                <a:lnTo>
                  <a:pt x="846486" y="411201"/>
                </a:lnTo>
                <a:lnTo>
                  <a:pt x="860565" y="446208"/>
                </a:lnTo>
                <a:lnTo>
                  <a:pt x="869228" y="446208"/>
                </a:lnTo>
                <a:lnTo>
                  <a:pt x="868867" y="521996"/>
                </a:lnTo>
                <a:cubicBezTo>
                  <a:pt x="868867" y="528853"/>
                  <a:pt x="863452" y="534627"/>
                  <a:pt x="856233" y="534627"/>
                </a:cubicBezTo>
                <a:lnTo>
                  <a:pt x="838183" y="534627"/>
                </a:lnTo>
                <a:lnTo>
                  <a:pt x="826993" y="534627"/>
                </a:lnTo>
                <a:lnTo>
                  <a:pt x="815080" y="534627"/>
                </a:lnTo>
                <a:lnTo>
                  <a:pt x="803528" y="534627"/>
                </a:lnTo>
                <a:lnTo>
                  <a:pt x="791977" y="534627"/>
                </a:lnTo>
                <a:lnTo>
                  <a:pt x="780425" y="534627"/>
                </a:lnTo>
                <a:lnTo>
                  <a:pt x="768874" y="534627"/>
                </a:lnTo>
                <a:lnTo>
                  <a:pt x="757322" y="534627"/>
                </a:lnTo>
                <a:lnTo>
                  <a:pt x="745770" y="534627"/>
                </a:lnTo>
                <a:lnTo>
                  <a:pt x="733858" y="534627"/>
                </a:lnTo>
                <a:lnTo>
                  <a:pt x="722667" y="534627"/>
                </a:lnTo>
                <a:lnTo>
                  <a:pt x="710755" y="534627"/>
                </a:lnTo>
                <a:lnTo>
                  <a:pt x="699203" y="534627"/>
                </a:lnTo>
                <a:lnTo>
                  <a:pt x="688012" y="534627"/>
                </a:lnTo>
                <a:lnTo>
                  <a:pt x="676100" y="534627"/>
                </a:lnTo>
                <a:lnTo>
                  <a:pt x="664548" y="534627"/>
                </a:lnTo>
                <a:lnTo>
                  <a:pt x="652635" y="534627"/>
                </a:lnTo>
                <a:lnTo>
                  <a:pt x="641444" y="534627"/>
                </a:lnTo>
                <a:lnTo>
                  <a:pt x="629893" y="534627"/>
                </a:lnTo>
                <a:lnTo>
                  <a:pt x="611121" y="534627"/>
                </a:lnTo>
                <a:cubicBezTo>
                  <a:pt x="604263" y="534627"/>
                  <a:pt x="598487" y="528853"/>
                  <a:pt x="598487" y="521996"/>
                </a:cubicBezTo>
                <a:lnTo>
                  <a:pt x="598848" y="429606"/>
                </a:lnTo>
                <a:lnTo>
                  <a:pt x="605346" y="446208"/>
                </a:lnTo>
                <a:lnTo>
                  <a:pt x="621590" y="446208"/>
                </a:lnTo>
                <a:lnTo>
                  <a:pt x="607872" y="411201"/>
                </a:lnTo>
                <a:lnTo>
                  <a:pt x="598848" y="411201"/>
                </a:lnTo>
                <a:lnTo>
                  <a:pt x="599209" y="288857"/>
                </a:lnTo>
                <a:cubicBezTo>
                  <a:pt x="599209" y="281999"/>
                  <a:pt x="604624" y="276225"/>
                  <a:pt x="611843" y="276225"/>
                </a:cubicBezTo>
                <a:close/>
                <a:moveTo>
                  <a:pt x="803889" y="228130"/>
                </a:moveTo>
                <a:lnTo>
                  <a:pt x="803889" y="232094"/>
                </a:lnTo>
                <a:lnTo>
                  <a:pt x="815080" y="232094"/>
                </a:lnTo>
                <a:lnTo>
                  <a:pt x="826993" y="232094"/>
                </a:lnTo>
                <a:lnTo>
                  <a:pt x="838183" y="232094"/>
                </a:lnTo>
                <a:lnTo>
                  <a:pt x="844681" y="232094"/>
                </a:lnTo>
                <a:lnTo>
                  <a:pt x="844681" y="228130"/>
                </a:lnTo>
                <a:lnTo>
                  <a:pt x="838183" y="228130"/>
                </a:lnTo>
                <a:lnTo>
                  <a:pt x="826993" y="228130"/>
                </a:lnTo>
                <a:lnTo>
                  <a:pt x="815080" y="228130"/>
                </a:lnTo>
                <a:lnTo>
                  <a:pt x="803889" y="228130"/>
                </a:lnTo>
                <a:close/>
                <a:moveTo>
                  <a:pt x="623034" y="222724"/>
                </a:moveTo>
                <a:lnTo>
                  <a:pt x="623034" y="232094"/>
                </a:lnTo>
                <a:lnTo>
                  <a:pt x="629893" y="232094"/>
                </a:lnTo>
                <a:lnTo>
                  <a:pt x="641444" y="232094"/>
                </a:lnTo>
                <a:lnTo>
                  <a:pt x="652635" y="232094"/>
                </a:lnTo>
                <a:lnTo>
                  <a:pt x="664548" y="232094"/>
                </a:lnTo>
                <a:lnTo>
                  <a:pt x="676100" y="232094"/>
                </a:lnTo>
                <a:lnTo>
                  <a:pt x="688012" y="232094"/>
                </a:lnTo>
                <a:lnTo>
                  <a:pt x="699203" y="232094"/>
                </a:lnTo>
                <a:lnTo>
                  <a:pt x="710755" y="232094"/>
                </a:lnTo>
                <a:lnTo>
                  <a:pt x="722667" y="232094"/>
                </a:lnTo>
                <a:lnTo>
                  <a:pt x="730609" y="232094"/>
                </a:lnTo>
                <a:lnTo>
                  <a:pt x="730609" y="222724"/>
                </a:lnTo>
                <a:lnTo>
                  <a:pt x="722667" y="222724"/>
                </a:lnTo>
                <a:lnTo>
                  <a:pt x="710755" y="222724"/>
                </a:lnTo>
                <a:lnTo>
                  <a:pt x="699203" y="222724"/>
                </a:lnTo>
                <a:lnTo>
                  <a:pt x="688012" y="222724"/>
                </a:lnTo>
                <a:lnTo>
                  <a:pt x="676100" y="222724"/>
                </a:lnTo>
                <a:lnTo>
                  <a:pt x="664548" y="222724"/>
                </a:lnTo>
                <a:lnTo>
                  <a:pt x="652635" y="222724"/>
                </a:lnTo>
                <a:lnTo>
                  <a:pt x="641444" y="222724"/>
                </a:lnTo>
                <a:lnTo>
                  <a:pt x="629893" y="222724"/>
                </a:lnTo>
                <a:lnTo>
                  <a:pt x="623034" y="222724"/>
                </a:lnTo>
                <a:close/>
                <a:moveTo>
                  <a:pt x="217727" y="200245"/>
                </a:moveTo>
                <a:cubicBezTo>
                  <a:pt x="214478" y="200245"/>
                  <a:pt x="211590" y="201323"/>
                  <a:pt x="209424" y="203479"/>
                </a:cubicBezTo>
                <a:cubicBezTo>
                  <a:pt x="207619" y="205275"/>
                  <a:pt x="206175" y="208150"/>
                  <a:pt x="206175" y="211024"/>
                </a:cubicBezTo>
                <a:lnTo>
                  <a:pt x="206175" y="431800"/>
                </a:lnTo>
                <a:lnTo>
                  <a:pt x="245418" y="431800"/>
                </a:lnTo>
                <a:lnTo>
                  <a:pt x="262422" y="420330"/>
                </a:lnTo>
                <a:lnTo>
                  <a:pt x="262415" y="420330"/>
                </a:lnTo>
                <a:cubicBezTo>
                  <a:pt x="255190" y="420330"/>
                  <a:pt x="248687" y="415320"/>
                  <a:pt x="247242" y="408162"/>
                </a:cubicBezTo>
                <a:lnTo>
                  <a:pt x="228818" y="316188"/>
                </a:lnTo>
                <a:cubicBezTo>
                  <a:pt x="227012" y="307957"/>
                  <a:pt x="232431" y="300084"/>
                  <a:pt x="240740" y="298295"/>
                </a:cubicBezTo>
                <a:cubicBezTo>
                  <a:pt x="248687" y="296863"/>
                  <a:pt x="256635" y="302231"/>
                  <a:pt x="258441" y="310462"/>
                </a:cubicBezTo>
                <a:cubicBezTo>
                  <a:pt x="271085" y="341955"/>
                  <a:pt x="274337" y="367007"/>
                  <a:pt x="274337" y="390269"/>
                </a:cubicBezTo>
                <a:cubicBezTo>
                  <a:pt x="284452" y="393490"/>
                  <a:pt x="294567" y="394563"/>
                  <a:pt x="305044" y="393847"/>
                </a:cubicBezTo>
                <a:cubicBezTo>
                  <a:pt x="316604" y="393132"/>
                  <a:pt x="339363" y="383827"/>
                  <a:pt x="339363" y="405299"/>
                </a:cubicBezTo>
                <a:cubicBezTo>
                  <a:pt x="339363" y="413531"/>
                  <a:pt x="332861" y="420330"/>
                  <a:pt x="324552" y="420330"/>
                </a:cubicBezTo>
                <a:lnTo>
                  <a:pt x="288461" y="420330"/>
                </a:lnTo>
                <a:lnTo>
                  <a:pt x="271528" y="431800"/>
                </a:lnTo>
                <a:lnTo>
                  <a:pt x="277600" y="431800"/>
                </a:lnTo>
                <a:cubicBezTo>
                  <a:pt x="286241" y="431800"/>
                  <a:pt x="292722" y="438302"/>
                  <a:pt x="292722" y="446609"/>
                </a:cubicBezTo>
                <a:lnTo>
                  <a:pt x="292722" y="476949"/>
                </a:lnTo>
                <a:lnTo>
                  <a:pt x="399346" y="476949"/>
                </a:lnTo>
                <a:lnTo>
                  <a:pt x="350579" y="368518"/>
                </a:lnTo>
                <a:lnTo>
                  <a:pt x="338376" y="376883"/>
                </a:lnTo>
                <a:cubicBezTo>
                  <a:pt x="334782" y="379052"/>
                  <a:pt x="330109" y="377968"/>
                  <a:pt x="327593" y="374715"/>
                </a:cubicBezTo>
                <a:cubicBezTo>
                  <a:pt x="325437" y="371101"/>
                  <a:pt x="326156" y="366403"/>
                  <a:pt x="329750" y="364235"/>
                </a:cubicBezTo>
                <a:lnTo>
                  <a:pt x="369647" y="337493"/>
                </a:lnTo>
                <a:cubicBezTo>
                  <a:pt x="372882" y="334963"/>
                  <a:pt x="377555" y="335686"/>
                  <a:pt x="379711" y="339300"/>
                </a:cubicBezTo>
                <a:cubicBezTo>
                  <a:pt x="382227" y="342552"/>
                  <a:pt x="381508" y="347611"/>
                  <a:pt x="377914" y="349780"/>
                </a:cubicBezTo>
                <a:lnTo>
                  <a:pt x="363146" y="359903"/>
                </a:lnTo>
                <a:lnTo>
                  <a:pt x="407542" y="476949"/>
                </a:lnTo>
                <a:lnTo>
                  <a:pt x="430680" y="476949"/>
                </a:lnTo>
                <a:lnTo>
                  <a:pt x="376362" y="200245"/>
                </a:lnTo>
                <a:lnTo>
                  <a:pt x="217727" y="200245"/>
                </a:lnTo>
                <a:close/>
                <a:moveTo>
                  <a:pt x="835295" y="197857"/>
                </a:moveTo>
                <a:lnTo>
                  <a:pt x="826993" y="209389"/>
                </a:lnTo>
                <a:lnTo>
                  <a:pt x="825910" y="210470"/>
                </a:lnTo>
                <a:lnTo>
                  <a:pt x="826993" y="210470"/>
                </a:lnTo>
                <a:lnTo>
                  <a:pt x="830603" y="210470"/>
                </a:lnTo>
                <a:lnTo>
                  <a:pt x="830603" y="223805"/>
                </a:lnTo>
                <a:lnTo>
                  <a:pt x="838183" y="223805"/>
                </a:lnTo>
                <a:lnTo>
                  <a:pt x="839627" y="223805"/>
                </a:lnTo>
                <a:lnTo>
                  <a:pt x="839627" y="210470"/>
                </a:lnTo>
                <a:lnTo>
                  <a:pt x="844681" y="210470"/>
                </a:lnTo>
                <a:lnTo>
                  <a:pt x="838183" y="202181"/>
                </a:lnTo>
                <a:lnTo>
                  <a:pt x="835295" y="197857"/>
                </a:lnTo>
                <a:close/>
                <a:moveTo>
                  <a:pt x="813275" y="197857"/>
                </a:moveTo>
                <a:lnTo>
                  <a:pt x="803889" y="210470"/>
                </a:lnTo>
                <a:lnTo>
                  <a:pt x="808582" y="210470"/>
                </a:lnTo>
                <a:lnTo>
                  <a:pt x="808582" y="223805"/>
                </a:lnTo>
                <a:lnTo>
                  <a:pt x="815080" y="223805"/>
                </a:lnTo>
                <a:lnTo>
                  <a:pt x="817607" y="223805"/>
                </a:lnTo>
                <a:lnTo>
                  <a:pt x="817607" y="210470"/>
                </a:lnTo>
                <a:lnTo>
                  <a:pt x="822300" y="210470"/>
                </a:lnTo>
                <a:lnTo>
                  <a:pt x="815080" y="200740"/>
                </a:lnTo>
                <a:lnTo>
                  <a:pt x="813275" y="197857"/>
                </a:lnTo>
                <a:close/>
                <a:moveTo>
                  <a:pt x="623034" y="197857"/>
                </a:moveTo>
                <a:lnTo>
                  <a:pt x="623034" y="207227"/>
                </a:lnTo>
                <a:lnTo>
                  <a:pt x="629893" y="207227"/>
                </a:lnTo>
                <a:lnTo>
                  <a:pt x="641444" y="207227"/>
                </a:lnTo>
                <a:lnTo>
                  <a:pt x="652635" y="207227"/>
                </a:lnTo>
                <a:lnTo>
                  <a:pt x="664548" y="207227"/>
                </a:lnTo>
                <a:lnTo>
                  <a:pt x="676100" y="207227"/>
                </a:lnTo>
                <a:lnTo>
                  <a:pt x="688012" y="207227"/>
                </a:lnTo>
                <a:lnTo>
                  <a:pt x="699203" y="207227"/>
                </a:lnTo>
                <a:lnTo>
                  <a:pt x="710755" y="207227"/>
                </a:lnTo>
                <a:lnTo>
                  <a:pt x="722667" y="207227"/>
                </a:lnTo>
                <a:lnTo>
                  <a:pt x="730609" y="207227"/>
                </a:lnTo>
                <a:lnTo>
                  <a:pt x="730609" y="197857"/>
                </a:lnTo>
                <a:lnTo>
                  <a:pt x="722667" y="197857"/>
                </a:lnTo>
                <a:lnTo>
                  <a:pt x="710755" y="197857"/>
                </a:lnTo>
                <a:lnTo>
                  <a:pt x="699203" y="197857"/>
                </a:lnTo>
                <a:lnTo>
                  <a:pt x="688012" y="197857"/>
                </a:lnTo>
                <a:lnTo>
                  <a:pt x="676100" y="197857"/>
                </a:lnTo>
                <a:lnTo>
                  <a:pt x="664548" y="197857"/>
                </a:lnTo>
                <a:lnTo>
                  <a:pt x="652635" y="197857"/>
                </a:lnTo>
                <a:lnTo>
                  <a:pt x="641444" y="197857"/>
                </a:lnTo>
                <a:lnTo>
                  <a:pt x="629893" y="197857"/>
                </a:lnTo>
                <a:lnTo>
                  <a:pt x="623034" y="197857"/>
                </a:lnTo>
                <a:close/>
                <a:moveTo>
                  <a:pt x="553266" y="160338"/>
                </a:moveTo>
                <a:cubicBezTo>
                  <a:pt x="561897" y="160338"/>
                  <a:pt x="568370" y="167179"/>
                  <a:pt x="568370" y="175461"/>
                </a:cubicBezTo>
                <a:lnTo>
                  <a:pt x="568370" y="556770"/>
                </a:lnTo>
                <a:lnTo>
                  <a:pt x="713656" y="556770"/>
                </a:lnTo>
                <a:lnTo>
                  <a:pt x="714016" y="556770"/>
                </a:lnTo>
                <a:lnTo>
                  <a:pt x="714016" y="587015"/>
                </a:lnTo>
                <a:lnTo>
                  <a:pt x="713656" y="587015"/>
                </a:lnTo>
                <a:lnTo>
                  <a:pt x="553266" y="587015"/>
                </a:lnTo>
                <a:cubicBezTo>
                  <a:pt x="544994" y="587015"/>
                  <a:pt x="538162" y="580174"/>
                  <a:pt x="538162" y="571892"/>
                </a:cubicBezTo>
                <a:lnTo>
                  <a:pt x="538162" y="175461"/>
                </a:lnTo>
                <a:cubicBezTo>
                  <a:pt x="538162" y="167179"/>
                  <a:pt x="544994" y="160338"/>
                  <a:pt x="553266" y="160338"/>
                </a:cubicBezTo>
                <a:close/>
                <a:moveTo>
                  <a:pt x="217727" y="149225"/>
                </a:moveTo>
                <a:lnTo>
                  <a:pt x="416277" y="149225"/>
                </a:lnTo>
                <a:cubicBezTo>
                  <a:pt x="424580" y="149225"/>
                  <a:pt x="431439" y="155692"/>
                  <a:pt x="431439" y="163956"/>
                </a:cubicBezTo>
                <a:cubicBezTo>
                  <a:pt x="431439" y="172579"/>
                  <a:pt x="424580" y="200245"/>
                  <a:pt x="416277" y="200245"/>
                </a:cubicBezTo>
                <a:lnTo>
                  <a:pt x="406700" y="200245"/>
                </a:lnTo>
                <a:lnTo>
                  <a:pt x="460174" y="473936"/>
                </a:lnTo>
                <a:lnTo>
                  <a:pt x="459570" y="476949"/>
                </a:lnTo>
                <a:lnTo>
                  <a:pt x="508000" y="476949"/>
                </a:lnTo>
                <a:lnTo>
                  <a:pt x="508000" y="175846"/>
                </a:lnTo>
                <a:cubicBezTo>
                  <a:pt x="508000" y="171520"/>
                  <a:pt x="511322" y="168275"/>
                  <a:pt x="515753" y="168275"/>
                </a:cubicBezTo>
                <a:cubicBezTo>
                  <a:pt x="519814" y="168275"/>
                  <a:pt x="523506" y="171520"/>
                  <a:pt x="523506" y="175846"/>
                </a:cubicBezTo>
                <a:lnTo>
                  <a:pt x="523506" y="492097"/>
                </a:lnTo>
                <a:lnTo>
                  <a:pt x="523515" y="492119"/>
                </a:lnTo>
                <a:cubicBezTo>
                  <a:pt x="523515" y="492480"/>
                  <a:pt x="523515" y="492842"/>
                  <a:pt x="523515" y="493564"/>
                </a:cubicBezTo>
                <a:lnTo>
                  <a:pt x="523515" y="613119"/>
                </a:lnTo>
                <a:cubicBezTo>
                  <a:pt x="523515" y="614564"/>
                  <a:pt x="523155" y="616008"/>
                  <a:pt x="522795" y="617453"/>
                </a:cubicBezTo>
                <a:cubicBezTo>
                  <a:pt x="520994" y="594698"/>
                  <a:pt x="511273" y="573749"/>
                  <a:pt x="494711" y="557495"/>
                </a:cubicBezTo>
                <a:cubicBezTo>
                  <a:pt x="476708" y="539436"/>
                  <a:pt x="452225" y="530045"/>
                  <a:pt x="427381" y="530045"/>
                </a:cubicBezTo>
                <a:cubicBezTo>
                  <a:pt x="402177" y="530045"/>
                  <a:pt x="378054" y="539436"/>
                  <a:pt x="360051" y="557495"/>
                </a:cubicBezTo>
                <a:cubicBezTo>
                  <a:pt x="342049" y="575194"/>
                  <a:pt x="331607" y="599394"/>
                  <a:pt x="331607" y="624677"/>
                </a:cubicBezTo>
                <a:cubicBezTo>
                  <a:pt x="331607" y="625761"/>
                  <a:pt x="331607" y="626844"/>
                  <a:pt x="331607" y="628289"/>
                </a:cubicBezTo>
                <a:lnTo>
                  <a:pt x="207750" y="628289"/>
                </a:lnTo>
                <a:cubicBezTo>
                  <a:pt x="204869" y="612035"/>
                  <a:pt x="197308" y="597226"/>
                  <a:pt x="185426" y="585668"/>
                </a:cubicBezTo>
                <a:cubicBezTo>
                  <a:pt x="170304" y="570859"/>
                  <a:pt x="150501" y="562913"/>
                  <a:pt x="129978" y="562913"/>
                </a:cubicBezTo>
                <a:cubicBezTo>
                  <a:pt x="108735" y="562913"/>
                  <a:pt x="88932" y="570859"/>
                  <a:pt x="74170" y="585668"/>
                </a:cubicBezTo>
                <a:cubicBezTo>
                  <a:pt x="62289" y="597226"/>
                  <a:pt x="54368" y="612035"/>
                  <a:pt x="51847" y="628289"/>
                </a:cubicBezTo>
                <a:lnTo>
                  <a:pt x="38885" y="628289"/>
                </a:lnTo>
                <a:lnTo>
                  <a:pt x="15122" y="628289"/>
                </a:lnTo>
                <a:cubicBezTo>
                  <a:pt x="6841" y="628289"/>
                  <a:pt x="0" y="621426"/>
                  <a:pt x="0" y="613119"/>
                </a:cubicBezTo>
                <a:lnTo>
                  <a:pt x="0" y="568692"/>
                </a:lnTo>
                <a:cubicBezTo>
                  <a:pt x="0" y="561107"/>
                  <a:pt x="1080" y="553522"/>
                  <a:pt x="4320" y="547382"/>
                </a:cubicBezTo>
                <a:cubicBezTo>
                  <a:pt x="8281" y="539797"/>
                  <a:pt x="14402" y="535101"/>
                  <a:pt x="23763" y="533656"/>
                </a:cubicBezTo>
                <a:lnTo>
                  <a:pt x="23763" y="498982"/>
                </a:lnTo>
                <a:cubicBezTo>
                  <a:pt x="23763" y="480561"/>
                  <a:pt x="31684" y="463585"/>
                  <a:pt x="43926" y="451305"/>
                </a:cubicBezTo>
                <a:cubicBezTo>
                  <a:pt x="56528" y="439024"/>
                  <a:pt x="73450" y="431800"/>
                  <a:pt x="92173" y="431800"/>
                </a:cubicBezTo>
                <a:lnTo>
                  <a:pt x="176212" y="431800"/>
                </a:lnTo>
                <a:lnTo>
                  <a:pt x="176212" y="190185"/>
                </a:lnTo>
                <a:cubicBezTo>
                  <a:pt x="176212" y="178687"/>
                  <a:pt x="180905" y="168627"/>
                  <a:pt x="188486" y="161082"/>
                </a:cubicBezTo>
                <a:cubicBezTo>
                  <a:pt x="196067" y="153896"/>
                  <a:pt x="206175" y="149225"/>
                  <a:pt x="217727" y="149225"/>
                </a:cubicBezTo>
                <a:close/>
                <a:moveTo>
                  <a:pt x="823383" y="135148"/>
                </a:moveTo>
                <a:lnTo>
                  <a:pt x="826993" y="144158"/>
                </a:lnTo>
                <a:lnTo>
                  <a:pt x="837461" y="170106"/>
                </a:lnTo>
                <a:lnTo>
                  <a:pt x="838183" y="170106"/>
                </a:lnTo>
                <a:lnTo>
                  <a:pt x="853706" y="170106"/>
                </a:lnTo>
                <a:lnTo>
                  <a:pt x="839627" y="135148"/>
                </a:lnTo>
                <a:lnTo>
                  <a:pt x="838183" y="135148"/>
                </a:lnTo>
                <a:lnTo>
                  <a:pt x="826993" y="135148"/>
                </a:lnTo>
                <a:lnTo>
                  <a:pt x="823383" y="135148"/>
                </a:lnTo>
                <a:close/>
                <a:moveTo>
                  <a:pt x="799919" y="135148"/>
                </a:moveTo>
                <a:lnTo>
                  <a:pt x="803528" y="144158"/>
                </a:lnTo>
                <a:lnTo>
                  <a:pt x="813997" y="170106"/>
                </a:lnTo>
                <a:lnTo>
                  <a:pt x="815080" y="170106"/>
                </a:lnTo>
                <a:lnTo>
                  <a:pt x="826993" y="170106"/>
                </a:lnTo>
                <a:lnTo>
                  <a:pt x="830242" y="170106"/>
                </a:lnTo>
                <a:lnTo>
                  <a:pt x="826993" y="161096"/>
                </a:lnTo>
                <a:lnTo>
                  <a:pt x="816163" y="135148"/>
                </a:lnTo>
                <a:lnTo>
                  <a:pt x="815080" y="135148"/>
                </a:lnTo>
                <a:lnTo>
                  <a:pt x="803528" y="135148"/>
                </a:lnTo>
                <a:lnTo>
                  <a:pt x="799919" y="135148"/>
                </a:lnTo>
                <a:close/>
                <a:moveTo>
                  <a:pt x="776815" y="135148"/>
                </a:moveTo>
                <a:lnTo>
                  <a:pt x="780425" y="144158"/>
                </a:lnTo>
                <a:lnTo>
                  <a:pt x="790894" y="170106"/>
                </a:lnTo>
                <a:lnTo>
                  <a:pt x="791977" y="170106"/>
                </a:lnTo>
                <a:lnTo>
                  <a:pt x="803528" y="170106"/>
                </a:lnTo>
                <a:lnTo>
                  <a:pt x="807138" y="170106"/>
                </a:lnTo>
                <a:lnTo>
                  <a:pt x="803528" y="161096"/>
                </a:lnTo>
                <a:lnTo>
                  <a:pt x="793060" y="135148"/>
                </a:lnTo>
                <a:lnTo>
                  <a:pt x="791977" y="135148"/>
                </a:lnTo>
                <a:lnTo>
                  <a:pt x="780425" y="135148"/>
                </a:lnTo>
                <a:lnTo>
                  <a:pt x="776815" y="135148"/>
                </a:lnTo>
                <a:close/>
                <a:moveTo>
                  <a:pt x="753712" y="135148"/>
                </a:moveTo>
                <a:lnTo>
                  <a:pt x="757322" y="144158"/>
                </a:lnTo>
                <a:lnTo>
                  <a:pt x="767791" y="170106"/>
                </a:lnTo>
                <a:lnTo>
                  <a:pt x="768874" y="170106"/>
                </a:lnTo>
                <a:lnTo>
                  <a:pt x="780425" y="170106"/>
                </a:lnTo>
                <a:lnTo>
                  <a:pt x="784035" y="170106"/>
                </a:lnTo>
                <a:lnTo>
                  <a:pt x="780425" y="161096"/>
                </a:lnTo>
                <a:lnTo>
                  <a:pt x="769957" y="135148"/>
                </a:lnTo>
                <a:lnTo>
                  <a:pt x="768874" y="135148"/>
                </a:lnTo>
                <a:lnTo>
                  <a:pt x="757322" y="135148"/>
                </a:lnTo>
                <a:lnTo>
                  <a:pt x="753712" y="135148"/>
                </a:lnTo>
                <a:close/>
                <a:moveTo>
                  <a:pt x="730248" y="135148"/>
                </a:moveTo>
                <a:lnTo>
                  <a:pt x="733858" y="144158"/>
                </a:lnTo>
                <a:lnTo>
                  <a:pt x="744687" y="170106"/>
                </a:lnTo>
                <a:lnTo>
                  <a:pt x="745770" y="170106"/>
                </a:lnTo>
                <a:lnTo>
                  <a:pt x="757322" y="170106"/>
                </a:lnTo>
                <a:lnTo>
                  <a:pt x="760932" y="170106"/>
                </a:lnTo>
                <a:lnTo>
                  <a:pt x="757322" y="161096"/>
                </a:lnTo>
                <a:lnTo>
                  <a:pt x="746853" y="135148"/>
                </a:lnTo>
                <a:lnTo>
                  <a:pt x="745770" y="135148"/>
                </a:lnTo>
                <a:lnTo>
                  <a:pt x="733858" y="135148"/>
                </a:lnTo>
                <a:lnTo>
                  <a:pt x="730248" y="135148"/>
                </a:lnTo>
                <a:close/>
                <a:moveTo>
                  <a:pt x="707145" y="135148"/>
                </a:moveTo>
                <a:lnTo>
                  <a:pt x="710755" y="144158"/>
                </a:lnTo>
                <a:lnTo>
                  <a:pt x="721223" y="170106"/>
                </a:lnTo>
                <a:lnTo>
                  <a:pt x="722667" y="170106"/>
                </a:lnTo>
                <a:lnTo>
                  <a:pt x="733858" y="170106"/>
                </a:lnTo>
                <a:lnTo>
                  <a:pt x="737468" y="170106"/>
                </a:lnTo>
                <a:lnTo>
                  <a:pt x="733858" y="161096"/>
                </a:lnTo>
                <a:lnTo>
                  <a:pt x="723750" y="135148"/>
                </a:lnTo>
                <a:lnTo>
                  <a:pt x="722667" y="135148"/>
                </a:lnTo>
                <a:lnTo>
                  <a:pt x="710755" y="135148"/>
                </a:lnTo>
                <a:lnTo>
                  <a:pt x="707145" y="135148"/>
                </a:lnTo>
                <a:close/>
                <a:moveTo>
                  <a:pt x="684402" y="135148"/>
                </a:moveTo>
                <a:lnTo>
                  <a:pt x="688012" y="144158"/>
                </a:lnTo>
                <a:lnTo>
                  <a:pt x="698120" y="170106"/>
                </a:lnTo>
                <a:lnTo>
                  <a:pt x="699203" y="170106"/>
                </a:lnTo>
                <a:lnTo>
                  <a:pt x="710755" y="170106"/>
                </a:lnTo>
                <a:lnTo>
                  <a:pt x="714364" y="170106"/>
                </a:lnTo>
                <a:lnTo>
                  <a:pt x="710755" y="161096"/>
                </a:lnTo>
                <a:lnTo>
                  <a:pt x="700647" y="135148"/>
                </a:lnTo>
                <a:lnTo>
                  <a:pt x="699203" y="135148"/>
                </a:lnTo>
                <a:lnTo>
                  <a:pt x="688012" y="135148"/>
                </a:lnTo>
                <a:lnTo>
                  <a:pt x="684402" y="135148"/>
                </a:lnTo>
                <a:close/>
                <a:moveTo>
                  <a:pt x="660938" y="135148"/>
                </a:moveTo>
                <a:lnTo>
                  <a:pt x="664548" y="144158"/>
                </a:lnTo>
                <a:lnTo>
                  <a:pt x="675017" y="170106"/>
                </a:lnTo>
                <a:lnTo>
                  <a:pt x="676100" y="170106"/>
                </a:lnTo>
                <a:lnTo>
                  <a:pt x="688012" y="170106"/>
                </a:lnTo>
                <a:lnTo>
                  <a:pt x="691261" y="170106"/>
                </a:lnTo>
                <a:lnTo>
                  <a:pt x="688012" y="161096"/>
                </a:lnTo>
                <a:lnTo>
                  <a:pt x="677183" y="135148"/>
                </a:lnTo>
                <a:lnTo>
                  <a:pt x="676100" y="135148"/>
                </a:lnTo>
                <a:lnTo>
                  <a:pt x="664548" y="135148"/>
                </a:lnTo>
                <a:lnTo>
                  <a:pt x="660938" y="135148"/>
                </a:lnTo>
                <a:close/>
                <a:moveTo>
                  <a:pt x="637834" y="135148"/>
                </a:moveTo>
                <a:lnTo>
                  <a:pt x="641444" y="144158"/>
                </a:lnTo>
                <a:lnTo>
                  <a:pt x="651913" y="170106"/>
                </a:lnTo>
                <a:lnTo>
                  <a:pt x="652635" y="170106"/>
                </a:lnTo>
                <a:lnTo>
                  <a:pt x="664548" y="170106"/>
                </a:lnTo>
                <a:lnTo>
                  <a:pt x="668158" y="170106"/>
                </a:lnTo>
                <a:lnTo>
                  <a:pt x="664548" y="161096"/>
                </a:lnTo>
                <a:lnTo>
                  <a:pt x="654079" y="135148"/>
                </a:lnTo>
                <a:lnTo>
                  <a:pt x="652635" y="135148"/>
                </a:lnTo>
                <a:lnTo>
                  <a:pt x="641444" y="135148"/>
                </a:lnTo>
                <a:lnTo>
                  <a:pt x="637834" y="135148"/>
                </a:lnTo>
                <a:close/>
                <a:moveTo>
                  <a:pt x="614731" y="135148"/>
                </a:moveTo>
                <a:lnTo>
                  <a:pt x="628810" y="170106"/>
                </a:lnTo>
                <a:lnTo>
                  <a:pt x="629893" y="170106"/>
                </a:lnTo>
                <a:lnTo>
                  <a:pt x="641444" y="170106"/>
                </a:lnTo>
                <a:lnTo>
                  <a:pt x="645054" y="170106"/>
                </a:lnTo>
                <a:lnTo>
                  <a:pt x="641444" y="161096"/>
                </a:lnTo>
                <a:lnTo>
                  <a:pt x="630615" y="135148"/>
                </a:lnTo>
                <a:lnTo>
                  <a:pt x="629893" y="135148"/>
                </a:lnTo>
                <a:lnTo>
                  <a:pt x="614731" y="135148"/>
                </a:lnTo>
                <a:close/>
                <a:moveTo>
                  <a:pt x="701369" y="12347"/>
                </a:moveTo>
                <a:lnTo>
                  <a:pt x="701369" y="72439"/>
                </a:lnTo>
                <a:lnTo>
                  <a:pt x="701369" y="72800"/>
                </a:lnTo>
                <a:lnTo>
                  <a:pt x="706784" y="81449"/>
                </a:lnTo>
                <a:lnTo>
                  <a:pt x="710755" y="75323"/>
                </a:lnTo>
                <a:lnTo>
                  <a:pt x="712559" y="72800"/>
                </a:lnTo>
                <a:lnTo>
                  <a:pt x="717974" y="81449"/>
                </a:lnTo>
                <a:lnTo>
                  <a:pt x="722667" y="74241"/>
                </a:lnTo>
                <a:lnTo>
                  <a:pt x="723389" y="72800"/>
                </a:lnTo>
                <a:lnTo>
                  <a:pt x="728804" y="81449"/>
                </a:lnTo>
                <a:lnTo>
                  <a:pt x="733858" y="73521"/>
                </a:lnTo>
                <a:lnTo>
                  <a:pt x="734580" y="72800"/>
                </a:lnTo>
                <a:lnTo>
                  <a:pt x="739995" y="81449"/>
                </a:lnTo>
                <a:lnTo>
                  <a:pt x="745409" y="72800"/>
                </a:lnTo>
                <a:lnTo>
                  <a:pt x="745770" y="73160"/>
                </a:lnTo>
                <a:lnTo>
                  <a:pt x="750824" y="81449"/>
                </a:lnTo>
                <a:lnTo>
                  <a:pt x="756600" y="72800"/>
                </a:lnTo>
                <a:lnTo>
                  <a:pt x="757322" y="74241"/>
                </a:lnTo>
                <a:lnTo>
                  <a:pt x="762015" y="81449"/>
                </a:lnTo>
                <a:lnTo>
                  <a:pt x="767430" y="72800"/>
                </a:lnTo>
                <a:lnTo>
                  <a:pt x="767430" y="12347"/>
                </a:lnTo>
                <a:lnTo>
                  <a:pt x="701369" y="12347"/>
                </a:lnTo>
                <a:close/>
                <a:moveTo>
                  <a:pt x="611843" y="0"/>
                </a:moveTo>
                <a:lnTo>
                  <a:pt x="629893" y="0"/>
                </a:lnTo>
                <a:lnTo>
                  <a:pt x="641444" y="0"/>
                </a:lnTo>
                <a:lnTo>
                  <a:pt x="652635" y="0"/>
                </a:lnTo>
                <a:lnTo>
                  <a:pt x="664548" y="0"/>
                </a:lnTo>
                <a:lnTo>
                  <a:pt x="666869" y="0"/>
                </a:lnTo>
                <a:lnTo>
                  <a:pt x="676100" y="0"/>
                </a:lnTo>
                <a:lnTo>
                  <a:pt x="688012" y="0"/>
                </a:lnTo>
                <a:lnTo>
                  <a:pt x="699203" y="0"/>
                </a:lnTo>
                <a:lnTo>
                  <a:pt x="701369" y="0"/>
                </a:lnTo>
                <a:lnTo>
                  <a:pt x="767430" y="0"/>
                </a:lnTo>
                <a:lnTo>
                  <a:pt x="768874" y="0"/>
                </a:lnTo>
                <a:lnTo>
                  <a:pt x="780425" y="0"/>
                </a:lnTo>
                <a:lnTo>
                  <a:pt x="791977" y="0"/>
                </a:lnTo>
                <a:lnTo>
                  <a:pt x="798394" y="0"/>
                </a:lnTo>
                <a:lnTo>
                  <a:pt x="803528" y="0"/>
                </a:lnTo>
                <a:lnTo>
                  <a:pt x="815080" y="0"/>
                </a:lnTo>
                <a:lnTo>
                  <a:pt x="826993" y="0"/>
                </a:lnTo>
                <a:lnTo>
                  <a:pt x="838183" y="0"/>
                </a:lnTo>
                <a:lnTo>
                  <a:pt x="856955" y="0"/>
                </a:lnTo>
                <a:cubicBezTo>
                  <a:pt x="864174" y="0"/>
                  <a:pt x="869589" y="5766"/>
                  <a:pt x="869589" y="12614"/>
                </a:cubicBezTo>
                <a:lnTo>
                  <a:pt x="869228" y="151726"/>
                </a:lnTo>
                <a:lnTo>
                  <a:pt x="862730" y="135148"/>
                </a:lnTo>
                <a:lnTo>
                  <a:pt x="846486" y="135148"/>
                </a:lnTo>
                <a:lnTo>
                  <a:pt x="860565" y="170106"/>
                </a:lnTo>
                <a:lnTo>
                  <a:pt x="869228" y="170106"/>
                </a:lnTo>
                <a:lnTo>
                  <a:pt x="868867" y="245789"/>
                </a:lnTo>
                <a:cubicBezTo>
                  <a:pt x="868867" y="252636"/>
                  <a:pt x="863452" y="258403"/>
                  <a:pt x="856233" y="258403"/>
                </a:cubicBezTo>
                <a:lnTo>
                  <a:pt x="838183" y="258403"/>
                </a:lnTo>
                <a:lnTo>
                  <a:pt x="826993" y="258403"/>
                </a:lnTo>
                <a:lnTo>
                  <a:pt x="815080" y="258403"/>
                </a:lnTo>
                <a:lnTo>
                  <a:pt x="803528" y="258403"/>
                </a:lnTo>
                <a:lnTo>
                  <a:pt x="791977" y="258403"/>
                </a:lnTo>
                <a:lnTo>
                  <a:pt x="780425" y="258403"/>
                </a:lnTo>
                <a:lnTo>
                  <a:pt x="768874" y="258403"/>
                </a:lnTo>
                <a:lnTo>
                  <a:pt x="757322" y="258403"/>
                </a:lnTo>
                <a:lnTo>
                  <a:pt x="745770" y="258403"/>
                </a:lnTo>
                <a:lnTo>
                  <a:pt x="733858" y="258403"/>
                </a:lnTo>
                <a:lnTo>
                  <a:pt x="722667" y="258403"/>
                </a:lnTo>
                <a:lnTo>
                  <a:pt x="710755" y="258403"/>
                </a:lnTo>
                <a:lnTo>
                  <a:pt x="699203" y="258403"/>
                </a:lnTo>
                <a:lnTo>
                  <a:pt x="688012" y="258403"/>
                </a:lnTo>
                <a:lnTo>
                  <a:pt x="676100" y="258403"/>
                </a:lnTo>
                <a:lnTo>
                  <a:pt x="664548" y="258403"/>
                </a:lnTo>
                <a:lnTo>
                  <a:pt x="652635" y="258403"/>
                </a:lnTo>
                <a:lnTo>
                  <a:pt x="641444" y="258403"/>
                </a:lnTo>
                <a:lnTo>
                  <a:pt x="629893" y="258403"/>
                </a:lnTo>
                <a:lnTo>
                  <a:pt x="611121" y="258403"/>
                </a:lnTo>
                <a:cubicBezTo>
                  <a:pt x="604263" y="258403"/>
                  <a:pt x="598487" y="252636"/>
                  <a:pt x="598487" y="245789"/>
                </a:cubicBezTo>
                <a:lnTo>
                  <a:pt x="598848" y="153528"/>
                </a:lnTo>
                <a:lnTo>
                  <a:pt x="605346" y="170106"/>
                </a:lnTo>
                <a:lnTo>
                  <a:pt x="621590" y="170106"/>
                </a:lnTo>
                <a:lnTo>
                  <a:pt x="607872" y="135148"/>
                </a:lnTo>
                <a:lnTo>
                  <a:pt x="598848" y="135148"/>
                </a:lnTo>
                <a:lnTo>
                  <a:pt x="599209" y="12614"/>
                </a:lnTo>
                <a:cubicBezTo>
                  <a:pt x="599209" y="5766"/>
                  <a:pt x="604624" y="0"/>
                  <a:pt x="611843" y="0"/>
                </a:cubicBezTo>
                <a:close/>
              </a:path>
            </a:pathLst>
          </a:custGeom>
          <a:solidFill>
            <a:schemeClr val="bg1"/>
          </a:solidFill>
          <a:ln>
            <a:noFill/>
          </a:ln>
          <a:effectLst/>
        </p:spPr>
        <p:txBody>
          <a:bodyPr anchor="ctr"/>
          <a:lstStyle/>
          <a:p>
            <a:endParaRPr lang="en-GB" sz="1600" dirty="0">
              <a:latin typeface="+mj-lt"/>
            </a:endParaRPr>
          </a:p>
        </p:txBody>
      </p:sp>
      <p:sp>
        <p:nvSpPr>
          <p:cNvPr id="30" name="Freeform 236">
            <a:extLst>
              <a:ext uri="{FF2B5EF4-FFF2-40B4-BE49-F238E27FC236}">
                <a16:creationId xmlns:a16="http://schemas.microsoft.com/office/drawing/2014/main" xmlns="" id="{D35FAD08-4B86-6649-BB53-A37B31C9C97B}"/>
              </a:ext>
            </a:extLst>
          </p:cNvPr>
          <p:cNvSpPr>
            <a:spLocks noChangeArrowheads="1"/>
          </p:cNvSpPr>
          <p:nvPr/>
        </p:nvSpPr>
        <p:spPr bwMode="auto">
          <a:xfrm>
            <a:off x="7331005" y="2767449"/>
            <a:ext cx="607871" cy="222232"/>
          </a:xfrm>
          <a:custGeom>
            <a:avLst/>
            <a:gdLst/>
            <a:ahLst/>
            <a:cxnLst/>
            <a:rect l="0" t="0" r="r" b="b"/>
            <a:pathLst>
              <a:path w="885466" h="323493">
                <a:moveTo>
                  <a:pt x="536575" y="249501"/>
                </a:moveTo>
                <a:cubicBezTo>
                  <a:pt x="530856" y="249501"/>
                  <a:pt x="525852" y="252003"/>
                  <a:pt x="522277" y="255577"/>
                </a:cubicBezTo>
                <a:cubicBezTo>
                  <a:pt x="518703" y="259152"/>
                  <a:pt x="516200" y="264156"/>
                  <a:pt x="516200" y="269875"/>
                </a:cubicBezTo>
                <a:cubicBezTo>
                  <a:pt x="516200" y="275237"/>
                  <a:pt x="518703" y="280241"/>
                  <a:pt x="522277" y="284173"/>
                </a:cubicBezTo>
                <a:cubicBezTo>
                  <a:pt x="525852" y="287748"/>
                  <a:pt x="530856" y="289892"/>
                  <a:pt x="536575" y="289892"/>
                </a:cubicBezTo>
                <a:cubicBezTo>
                  <a:pt x="541937" y="289892"/>
                  <a:pt x="546941" y="287748"/>
                  <a:pt x="550873" y="284173"/>
                </a:cubicBezTo>
                <a:cubicBezTo>
                  <a:pt x="554448" y="280241"/>
                  <a:pt x="556592" y="275237"/>
                  <a:pt x="556592" y="269875"/>
                </a:cubicBezTo>
                <a:cubicBezTo>
                  <a:pt x="556592" y="264156"/>
                  <a:pt x="554448" y="259152"/>
                  <a:pt x="550873" y="255577"/>
                </a:cubicBezTo>
                <a:cubicBezTo>
                  <a:pt x="546941" y="252003"/>
                  <a:pt x="541937" y="249501"/>
                  <a:pt x="536575" y="249501"/>
                </a:cubicBezTo>
                <a:close/>
                <a:moveTo>
                  <a:pt x="171271" y="249501"/>
                </a:moveTo>
                <a:cubicBezTo>
                  <a:pt x="165533" y="249501"/>
                  <a:pt x="160512" y="252003"/>
                  <a:pt x="156925" y="255577"/>
                </a:cubicBezTo>
                <a:cubicBezTo>
                  <a:pt x="153339" y="259152"/>
                  <a:pt x="151187" y="264156"/>
                  <a:pt x="151187" y="269875"/>
                </a:cubicBezTo>
                <a:cubicBezTo>
                  <a:pt x="151187" y="275237"/>
                  <a:pt x="153339" y="280241"/>
                  <a:pt x="156925" y="284173"/>
                </a:cubicBezTo>
                <a:cubicBezTo>
                  <a:pt x="160512" y="287748"/>
                  <a:pt x="165533" y="289892"/>
                  <a:pt x="171271" y="289892"/>
                </a:cubicBezTo>
                <a:cubicBezTo>
                  <a:pt x="177009" y="289892"/>
                  <a:pt x="182030" y="287748"/>
                  <a:pt x="185616" y="284173"/>
                </a:cubicBezTo>
                <a:cubicBezTo>
                  <a:pt x="189203" y="280241"/>
                  <a:pt x="191355" y="275237"/>
                  <a:pt x="191355" y="269875"/>
                </a:cubicBezTo>
                <a:cubicBezTo>
                  <a:pt x="191355" y="264156"/>
                  <a:pt x="189203" y="259152"/>
                  <a:pt x="185616" y="255577"/>
                </a:cubicBezTo>
                <a:cubicBezTo>
                  <a:pt x="182030" y="252003"/>
                  <a:pt x="177009" y="249501"/>
                  <a:pt x="171271" y="249501"/>
                </a:cubicBezTo>
                <a:close/>
                <a:moveTo>
                  <a:pt x="536575" y="215900"/>
                </a:moveTo>
                <a:cubicBezTo>
                  <a:pt x="551231" y="215900"/>
                  <a:pt x="564814" y="221977"/>
                  <a:pt x="574465" y="231628"/>
                </a:cubicBezTo>
                <a:cubicBezTo>
                  <a:pt x="584116" y="241637"/>
                  <a:pt x="590193" y="254862"/>
                  <a:pt x="590193" y="269875"/>
                </a:cubicBezTo>
                <a:cubicBezTo>
                  <a:pt x="590193" y="284531"/>
                  <a:pt x="584116" y="298114"/>
                  <a:pt x="574465" y="307765"/>
                </a:cubicBezTo>
                <a:cubicBezTo>
                  <a:pt x="564814" y="317416"/>
                  <a:pt x="551231" y="323493"/>
                  <a:pt x="536575" y="323493"/>
                </a:cubicBezTo>
                <a:cubicBezTo>
                  <a:pt x="521562" y="323493"/>
                  <a:pt x="508337" y="317416"/>
                  <a:pt x="498328" y="307765"/>
                </a:cubicBezTo>
                <a:cubicBezTo>
                  <a:pt x="488677" y="298114"/>
                  <a:pt x="482600" y="284531"/>
                  <a:pt x="482600" y="269875"/>
                </a:cubicBezTo>
                <a:cubicBezTo>
                  <a:pt x="482600" y="254862"/>
                  <a:pt x="488677" y="241637"/>
                  <a:pt x="498328" y="231628"/>
                </a:cubicBezTo>
                <a:cubicBezTo>
                  <a:pt x="508337" y="221977"/>
                  <a:pt x="521562" y="215900"/>
                  <a:pt x="536575" y="215900"/>
                </a:cubicBezTo>
                <a:close/>
                <a:moveTo>
                  <a:pt x="171271" y="215900"/>
                </a:moveTo>
                <a:cubicBezTo>
                  <a:pt x="185975" y="215900"/>
                  <a:pt x="199603" y="221977"/>
                  <a:pt x="209286" y="231628"/>
                </a:cubicBezTo>
                <a:cubicBezTo>
                  <a:pt x="219328" y="241637"/>
                  <a:pt x="225066" y="254862"/>
                  <a:pt x="225066" y="269875"/>
                </a:cubicBezTo>
                <a:cubicBezTo>
                  <a:pt x="225066" y="284531"/>
                  <a:pt x="219328" y="298114"/>
                  <a:pt x="209286" y="307765"/>
                </a:cubicBezTo>
                <a:cubicBezTo>
                  <a:pt x="199603" y="317416"/>
                  <a:pt x="185975" y="323493"/>
                  <a:pt x="171271" y="323493"/>
                </a:cubicBezTo>
                <a:cubicBezTo>
                  <a:pt x="156567" y="323493"/>
                  <a:pt x="142938" y="317416"/>
                  <a:pt x="133255" y="307765"/>
                </a:cubicBezTo>
                <a:cubicBezTo>
                  <a:pt x="123572" y="298114"/>
                  <a:pt x="117475" y="284531"/>
                  <a:pt x="117475" y="269875"/>
                </a:cubicBezTo>
                <a:cubicBezTo>
                  <a:pt x="117475" y="254862"/>
                  <a:pt x="123572" y="241637"/>
                  <a:pt x="133255" y="231628"/>
                </a:cubicBezTo>
                <a:cubicBezTo>
                  <a:pt x="142938" y="221977"/>
                  <a:pt x="156567" y="215900"/>
                  <a:pt x="171271" y="215900"/>
                </a:cubicBezTo>
                <a:close/>
                <a:moveTo>
                  <a:pt x="346900" y="31012"/>
                </a:moveTo>
                <a:cubicBezTo>
                  <a:pt x="320641" y="35700"/>
                  <a:pt x="295101" y="44715"/>
                  <a:pt x="271359" y="56976"/>
                </a:cubicBezTo>
                <a:lnTo>
                  <a:pt x="270280" y="57697"/>
                </a:lnTo>
                <a:cubicBezTo>
                  <a:pt x="241143" y="72842"/>
                  <a:pt x="214884" y="93036"/>
                  <a:pt x="193301" y="117198"/>
                </a:cubicBezTo>
                <a:lnTo>
                  <a:pt x="270280" y="117198"/>
                </a:lnTo>
                <a:lnTo>
                  <a:pt x="346900" y="117198"/>
                </a:lnTo>
                <a:lnTo>
                  <a:pt x="346900" y="31012"/>
                </a:lnTo>
                <a:close/>
                <a:moveTo>
                  <a:pt x="391864" y="0"/>
                </a:moveTo>
                <a:lnTo>
                  <a:pt x="656256" y="0"/>
                </a:lnTo>
                <a:cubicBezTo>
                  <a:pt x="663450" y="0"/>
                  <a:pt x="669565" y="6130"/>
                  <a:pt x="669565" y="13342"/>
                </a:cubicBezTo>
                <a:lnTo>
                  <a:pt x="669565" y="168960"/>
                </a:lnTo>
                <a:lnTo>
                  <a:pt x="750785" y="182210"/>
                </a:lnTo>
                <a:lnTo>
                  <a:pt x="761638" y="198085"/>
                </a:lnTo>
                <a:lnTo>
                  <a:pt x="669565" y="196553"/>
                </a:lnTo>
                <a:lnTo>
                  <a:pt x="669565" y="203054"/>
                </a:lnTo>
                <a:lnTo>
                  <a:pt x="814148" y="218007"/>
                </a:lnTo>
                <a:lnTo>
                  <a:pt x="826728" y="236182"/>
                </a:lnTo>
                <a:lnTo>
                  <a:pt x="669565" y="235198"/>
                </a:lnTo>
                <a:lnTo>
                  <a:pt x="669565" y="243143"/>
                </a:lnTo>
                <a:lnTo>
                  <a:pt x="871815" y="261673"/>
                </a:lnTo>
                <a:lnTo>
                  <a:pt x="885466" y="275861"/>
                </a:lnTo>
                <a:lnTo>
                  <a:pt x="762249" y="274770"/>
                </a:lnTo>
                <a:lnTo>
                  <a:pt x="656437" y="275787"/>
                </a:lnTo>
                <a:lnTo>
                  <a:pt x="656256" y="275865"/>
                </a:lnTo>
                <a:lnTo>
                  <a:pt x="601939" y="275865"/>
                </a:lnTo>
                <a:lnTo>
                  <a:pt x="601939" y="275504"/>
                </a:lnTo>
                <a:lnTo>
                  <a:pt x="601939" y="274783"/>
                </a:lnTo>
                <a:lnTo>
                  <a:pt x="601939" y="274062"/>
                </a:lnTo>
                <a:lnTo>
                  <a:pt x="601939" y="273701"/>
                </a:lnTo>
                <a:lnTo>
                  <a:pt x="601939" y="273340"/>
                </a:lnTo>
                <a:lnTo>
                  <a:pt x="601939" y="272980"/>
                </a:lnTo>
                <a:lnTo>
                  <a:pt x="601939" y="272619"/>
                </a:lnTo>
                <a:lnTo>
                  <a:pt x="601939" y="272259"/>
                </a:lnTo>
                <a:lnTo>
                  <a:pt x="601939" y="271537"/>
                </a:lnTo>
                <a:lnTo>
                  <a:pt x="601939" y="270816"/>
                </a:lnTo>
                <a:cubicBezTo>
                  <a:pt x="601939" y="270456"/>
                  <a:pt x="601939" y="270095"/>
                  <a:pt x="601939" y="270095"/>
                </a:cubicBezTo>
                <a:cubicBezTo>
                  <a:pt x="601939" y="252786"/>
                  <a:pt x="595104" y="236198"/>
                  <a:pt x="582874" y="223937"/>
                </a:cubicBezTo>
                <a:cubicBezTo>
                  <a:pt x="570643" y="211677"/>
                  <a:pt x="554096" y="204464"/>
                  <a:pt x="536830" y="204464"/>
                </a:cubicBezTo>
                <a:cubicBezTo>
                  <a:pt x="519564" y="204464"/>
                  <a:pt x="503017" y="211677"/>
                  <a:pt x="490786" y="223937"/>
                </a:cubicBezTo>
                <a:cubicBezTo>
                  <a:pt x="478556" y="236198"/>
                  <a:pt x="471362" y="252786"/>
                  <a:pt x="471362" y="270095"/>
                </a:cubicBezTo>
                <a:cubicBezTo>
                  <a:pt x="471362" y="270095"/>
                  <a:pt x="471362" y="270456"/>
                  <a:pt x="471362" y="270816"/>
                </a:cubicBezTo>
                <a:lnTo>
                  <a:pt x="471362" y="271537"/>
                </a:lnTo>
                <a:lnTo>
                  <a:pt x="471362" y="272259"/>
                </a:lnTo>
                <a:lnTo>
                  <a:pt x="471362" y="272619"/>
                </a:lnTo>
                <a:lnTo>
                  <a:pt x="471721" y="272980"/>
                </a:lnTo>
                <a:lnTo>
                  <a:pt x="471721" y="273340"/>
                </a:lnTo>
                <a:lnTo>
                  <a:pt x="471721" y="273701"/>
                </a:lnTo>
                <a:lnTo>
                  <a:pt x="471721" y="274062"/>
                </a:lnTo>
                <a:lnTo>
                  <a:pt x="471721" y="274783"/>
                </a:lnTo>
                <a:lnTo>
                  <a:pt x="471721" y="275504"/>
                </a:lnTo>
                <a:lnTo>
                  <a:pt x="471721" y="275865"/>
                </a:lnTo>
                <a:lnTo>
                  <a:pt x="270280" y="275865"/>
                </a:lnTo>
                <a:lnTo>
                  <a:pt x="237906" y="275865"/>
                </a:lnTo>
                <a:cubicBezTo>
                  <a:pt x="237906" y="274062"/>
                  <a:pt x="237906" y="271898"/>
                  <a:pt x="237906" y="270095"/>
                </a:cubicBezTo>
                <a:cubicBezTo>
                  <a:pt x="237906" y="252786"/>
                  <a:pt x="231071" y="236198"/>
                  <a:pt x="218841" y="223937"/>
                </a:cubicBezTo>
                <a:cubicBezTo>
                  <a:pt x="206610" y="211677"/>
                  <a:pt x="190423" y="204464"/>
                  <a:pt x="172797" y="204464"/>
                </a:cubicBezTo>
                <a:cubicBezTo>
                  <a:pt x="171718" y="204464"/>
                  <a:pt x="170639" y="204464"/>
                  <a:pt x="169200" y="204825"/>
                </a:cubicBezTo>
                <a:cubicBezTo>
                  <a:pt x="168840" y="204825"/>
                  <a:pt x="168481" y="204825"/>
                  <a:pt x="168121" y="204825"/>
                </a:cubicBezTo>
                <a:cubicBezTo>
                  <a:pt x="152293" y="205907"/>
                  <a:pt x="137905" y="212758"/>
                  <a:pt x="126753" y="223937"/>
                </a:cubicBezTo>
                <a:cubicBezTo>
                  <a:pt x="114523" y="236198"/>
                  <a:pt x="107688" y="252786"/>
                  <a:pt x="107688" y="270095"/>
                </a:cubicBezTo>
                <a:cubicBezTo>
                  <a:pt x="107688" y="271898"/>
                  <a:pt x="107688" y="274062"/>
                  <a:pt x="107688" y="275865"/>
                </a:cubicBezTo>
                <a:lnTo>
                  <a:pt x="87862" y="275865"/>
                </a:lnTo>
                <a:lnTo>
                  <a:pt x="87860" y="275865"/>
                </a:lnTo>
                <a:lnTo>
                  <a:pt x="13378" y="275865"/>
                </a:lnTo>
                <a:cubicBezTo>
                  <a:pt x="5785" y="275865"/>
                  <a:pt x="0" y="269748"/>
                  <a:pt x="0" y="262192"/>
                </a:cubicBezTo>
                <a:cubicBezTo>
                  <a:pt x="0" y="254995"/>
                  <a:pt x="5785" y="249238"/>
                  <a:pt x="13378" y="249238"/>
                </a:cubicBezTo>
                <a:lnTo>
                  <a:pt x="20637" y="249238"/>
                </a:lnTo>
                <a:lnTo>
                  <a:pt x="20637" y="196531"/>
                </a:lnTo>
                <a:cubicBezTo>
                  <a:pt x="20637" y="179943"/>
                  <a:pt x="28910" y="168404"/>
                  <a:pt x="41500" y="159389"/>
                </a:cubicBezTo>
                <a:cubicBezTo>
                  <a:pt x="42580" y="158667"/>
                  <a:pt x="44018" y="157946"/>
                  <a:pt x="45457" y="157225"/>
                </a:cubicBezTo>
                <a:cubicBezTo>
                  <a:pt x="62724" y="146767"/>
                  <a:pt x="86465" y="140998"/>
                  <a:pt x="109127" y="135949"/>
                </a:cubicBezTo>
                <a:lnTo>
                  <a:pt x="144621" y="125045"/>
                </a:lnTo>
                <a:lnTo>
                  <a:pt x="133312" y="125045"/>
                </a:lnTo>
                <a:cubicBezTo>
                  <a:pt x="131517" y="125045"/>
                  <a:pt x="129721" y="123574"/>
                  <a:pt x="129362" y="122103"/>
                </a:cubicBezTo>
                <a:lnTo>
                  <a:pt x="126848" y="110700"/>
                </a:lnTo>
                <a:cubicBezTo>
                  <a:pt x="125412" y="103343"/>
                  <a:pt x="129721" y="95250"/>
                  <a:pt x="136544" y="97457"/>
                </a:cubicBezTo>
                <a:lnTo>
                  <a:pt x="146598" y="101504"/>
                </a:lnTo>
                <a:cubicBezTo>
                  <a:pt x="148034" y="101871"/>
                  <a:pt x="149830" y="102975"/>
                  <a:pt x="150189" y="104446"/>
                </a:cubicBezTo>
                <a:lnTo>
                  <a:pt x="154651" y="121325"/>
                </a:lnTo>
                <a:lnTo>
                  <a:pt x="156610" y="119361"/>
                </a:lnTo>
                <a:cubicBezTo>
                  <a:pt x="160207" y="114673"/>
                  <a:pt x="164164" y="109985"/>
                  <a:pt x="168121" y="105298"/>
                </a:cubicBezTo>
                <a:lnTo>
                  <a:pt x="169200" y="103494"/>
                </a:lnTo>
                <a:cubicBezTo>
                  <a:pt x="194380" y="75006"/>
                  <a:pt x="224956" y="50845"/>
                  <a:pt x="259129" y="33176"/>
                </a:cubicBezTo>
                <a:cubicBezTo>
                  <a:pt x="262726" y="31373"/>
                  <a:pt x="266683" y="29570"/>
                  <a:pt x="270280" y="27766"/>
                </a:cubicBezTo>
                <a:cubicBezTo>
                  <a:pt x="308050" y="10097"/>
                  <a:pt x="349778" y="0"/>
                  <a:pt x="391864" y="0"/>
                </a:cubicBezTo>
                <a:close/>
              </a:path>
            </a:pathLst>
          </a:custGeom>
          <a:solidFill>
            <a:schemeClr val="bg1"/>
          </a:solidFill>
          <a:ln>
            <a:noFill/>
          </a:ln>
          <a:effectLst/>
        </p:spPr>
        <p:txBody>
          <a:bodyPr anchor="ctr"/>
          <a:lstStyle/>
          <a:p>
            <a:endParaRPr lang="en-GB" sz="1600" dirty="0">
              <a:latin typeface="+mj-lt"/>
            </a:endParaRPr>
          </a:p>
        </p:txBody>
      </p:sp>
      <p:sp>
        <p:nvSpPr>
          <p:cNvPr id="31" name="Freeform 242">
            <a:extLst>
              <a:ext uri="{FF2B5EF4-FFF2-40B4-BE49-F238E27FC236}">
                <a16:creationId xmlns:a16="http://schemas.microsoft.com/office/drawing/2014/main" xmlns="" id="{04D8BD78-F76A-544D-80CA-CB06C983A478}"/>
              </a:ext>
            </a:extLst>
          </p:cNvPr>
          <p:cNvSpPr>
            <a:spLocks noChangeArrowheads="1"/>
          </p:cNvSpPr>
          <p:nvPr/>
        </p:nvSpPr>
        <p:spPr bwMode="auto">
          <a:xfrm>
            <a:off x="8493956" y="2606516"/>
            <a:ext cx="490587" cy="468090"/>
          </a:xfrm>
          <a:custGeom>
            <a:avLst/>
            <a:gdLst/>
            <a:ahLst/>
            <a:cxnLst/>
            <a:rect l="0" t="0" r="r" b="b"/>
            <a:pathLst>
              <a:path w="899393" h="858478">
                <a:moveTo>
                  <a:pt x="899393" y="592739"/>
                </a:moveTo>
                <a:lnTo>
                  <a:pt x="899393" y="792494"/>
                </a:lnTo>
                <a:cubicBezTo>
                  <a:pt x="899393" y="793936"/>
                  <a:pt x="898313" y="795739"/>
                  <a:pt x="896513" y="796099"/>
                </a:cubicBezTo>
                <a:lnTo>
                  <a:pt x="802911" y="826748"/>
                </a:lnTo>
                <a:lnTo>
                  <a:pt x="745310" y="845497"/>
                </a:lnTo>
                <a:lnTo>
                  <a:pt x="706429" y="858117"/>
                </a:lnTo>
                <a:lnTo>
                  <a:pt x="706429" y="655839"/>
                </a:lnTo>
                <a:lnTo>
                  <a:pt x="745310" y="643219"/>
                </a:lnTo>
                <a:lnTo>
                  <a:pt x="785991" y="629878"/>
                </a:lnTo>
                <a:lnTo>
                  <a:pt x="787431" y="677112"/>
                </a:lnTo>
                <a:cubicBezTo>
                  <a:pt x="787431" y="681078"/>
                  <a:pt x="792111" y="682881"/>
                  <a:pt x="795711" y="681799"/>
                </a:cubicBezTo>
                <a:lnTo>
                  <a:pt x="802911" y="679636"/>
                </a:lnTo>
                <a:lnTo>
                  <a:pt x="824872" y="673506"/>
                </a:lnTo>
                <a:cubicBezTo>
                  <a:pt x="827392" y="672425"/>
                  <a:pt x="828832" y="670261"/>
                  <a:pt x="828832" y="667737"/>
                </a:cubicBezTo>
                <a:lnTo>
                  <a:pt x="827752" y="616176"/>
                </a:lnTo>
                <a:lnTo>
                  <a:pt x="897953" y="593100"/>
                </a:lnTo>
                <a:cubicBezTo>
                  <a:pt x="898313" y="593100"/>
                  <a:pt x="899033" y="592739"/>
                  <a:pt x="899393" y="592739"/>
                </a:cubicBezTo>
                <a:close/>
                <a:moveTo>
                  <a:pt x="505185" y="592739"/>
                </a:moveTo>
                <a:cubicBezTo>
                  <a:pt x="505905" y="592739"/>
                  <a:pt x="506625" y="593100"/>
                  <a:pt x="507705" y="593460"/>
                </a:cubicBezTo>
                <a:lnTo>
                  <a:pt x="664668" y="645022"/>
                </a:lnTo>
                <a:lnTo>
                  <a:pt x="698149" y="655839"/>
                </a:lnTo>
                <a:lnTo>
                  <a:pt x="698149" y="855593"/>
                </a:lnTo>
                <a:lnTo>
                  <a:pt x="698149" y="857035"/>
                </a:lnTo>
                <a:cubicBezTo>
                  <a:pt x="698149" y="857757"/>
                  <a:pt x="698149" y="858117"/>
                  <a:pt x="698149" y="858478"/>
                </a:cubicBezTo>
                <a:lnTo>
                  <a:pt x="664668" y="847661"/>
                </a:lnTo>
                <a:lnTo>
                  <a:pt x="508065" y="796099"/>
                </a:lnTo>
                <a:cubicBezTo>
                  <a:pt x="506265" y="795739"/>
                  <a:pt x="505185" y="793936"/>
                  <a:pt x="505185" y="792494"/>
                </a:cubicBezTo>
                <a:lnTo>
                  <a:pt x="505185" y="592739"/>
                </a:lnTo>
                <a:close/>
                <a:moveTo>
                  <a:pt x="595187" y="550913"/>
                </a:moveTo>
                <a:lnTo>
                  <a:pt x="664668" y="577595"/>
                </a:lnTo>
                <a:lnTo>
                  <a:pt x="745310" y="608604"/>
                </a:lnTo>
                <a:lnTo>
                  <a:pt x="783831" y="623387"/>
                </a:lnTo>
                <a:lnTo>
                  <a:pt x="745310" y="636007"/>
                </a:lnTo>
                <a:lnTo>
                  <a:pt x="704269" y="649348"/>
                </a:lnTo>
                <a:cubicBezTo>
                  <a:pt x="703549" y="649709"/>
                  <a:pt x="702109" y="650069"/>
                  <a:pt x="701389" y="649709"/>
                </a:cubicBezTo>
                <a:lnTo>
                  <a:pt x="664668" y="637810"/>
                </a:lnTo>
                <a:lnTo>
                  <a:pt x="508785" y="586610"/>
                </a:lnTo>
                <a:cubicBezTo>
                  <a:pt x="507705" y="586249"/>
                  <a:pt x="505905" y="585528"/>
                  <a:pt x="505545" y="584086"/>
                </a:cubicBezTo>
                <a:cubicBezTo>
                  <a:pt x="504825" y="582643"/>
                  <a:pt x="505905" y="580480"/>
                  <a:pt x="507705" y="579398"/>
                </a:cubicBezTo>
                <a:lnTo>
                  <a:pt x="595187" y="550913"/>
                </a:lnTo>
                <a:close/>
                <a:moveTo>
                  <a:pt x="700309" y="516299"/>
                </a:moveTo>
                <a:cubicBezTo>
                  <a:pt x="701029" y="516299"/>
                  <a:pt x="702109" y="515938"/>
                  <a:pt x="703189" y="516299"/>
                </a:cubicBezTo>
                <a:lnTo>
                  <a:pt x="745310" y="530000"/>
                </a:lnTo>
                <a:lnTo>
                  <a:pt x="802911" y="548750"/>
                </a:lnTo>
                <a:lnTo>
                  <a:pt x="895793" y="579038"/>
                </a:lnTo>
                <a:cubicBezTo>
                  <a:pt x="896873" y="579398"/>
                  <a:pt x="898313" y="580480"/>
                  <a:pt x="899033" y="581562"/>
                </a:cubicBezTo>
                <a:cubicBezTo>
                  <a:pt x="899753" y="583725"/>
                  <a:pt x="899033" y="585528"/>
                  <a:pt x="896873" y="586249"/>
                </a:cubicBezTo>
                <a:lnTo>
                  <a:pt x="825232" y="610046"/>
                </a:lnTo>
                <a:lnTo>
                  <a:pt x="802911" y="601393"/>
                </a:lnTo>
                <a:lnTo>
                  <a:pt x="745310" y="580480"/>
                </a:lnTo>
                <a:lnTo>
                  <a:pt x="664668" y="551274"/>
                </a:lnTo>
                <a:lnTo>
                  <a:pt x="631188" y="539015"/>
                </a:lnTo>
                <a:lnTo>
                  <a:pt x="664668" y="528198"/>
                </a:lnTo>
                <a:lnTo>
                  <a:pt x="700309" y="516299"/>
                </a:lnTo>
                <a:close/>
                <a:moveTo>
                  <a:pt x="188436" y="490749"/>
                </a:moveTo>
                <a:cubicBezTo>
                  <a:pt x="193480" y="489310"/>
                  <a:pt x="199245" y="490030"/>
                  <a:pt x="204289" y="493628"/>
                </a:cubicBezTo>
                <a:lnTo>
                  <a:pt x="203929" y="493628"/>
                </a:lnTo>
                <a:cubicBezTo>
                  <a:pt x="221944" y="506582"/>
                  <a:pt x="241760" y="516657"/>
                  <a:pt x="262657" y="523494"/>
                </a:cubicBezTo>
                <a:cubicBezTo>
                  <a:pt x="282834" y="529971"/>
                  <a:pt x="304091" y="533570"/>
                  <a:pt x="326430" y="533570"/>
                </a:cubicBezTo>
                <a:cubicBezTo>
                  <a:pt x="348408" y="533570"/>
                  <a:pt x="369666" y="529971"/>
                  <a:pt x="389842" y="523494"/>
                </a:cubicBezTo>
                <a:cubicBezTo>
                  <a:pt x="410379" y="517017"/>
                  <a:pt x="429475" y="506942"/>
                  <a:pt x="447130" y="494348"/>
                </a:cubicBezTo>
                <a:cubicBezTo>
                  <a:pt x="451453" y="490749"/>
                  <a:pt x="457578" y="488950"/>
                  <a:pt x="463703" y="490749"/>
                </a:cubicBezTo>
                <a:cubicBezTo>
                  <a:pt x="488204" y="497226"/>
                  <a:pt x="511263" y="505862"/>
                  <a:pt x="531800" y="515938"/>
                </a:cubicBezTo>
                <a:cubicBezTo>
                  <a:pt x="547293" y="523134"/>
                  <a:pt x="561704" y="531411"/>
                  <a:pt x="574315" y="540047"/>
                </a:cubicBezTo>
                <a:lnTo>
                  <a:pt x="529278" y="554800"/>
                </a:lnTo>
                <a:lnTo>
                  <a:pt x="502255" y="563796"/>
                </a:lnTo>
                <a:cubicBezTo>
                  <a:pt x="487123" y="568114"/>
                  <a:pt x="487843" y="572072"/>
                  <a:pt x="487483" y="584666"/>
                </a:cubicBezTo>
                <a:lnTo>
                  <a:pt x="487483" y="793370"/>
                </a:lnTo>
                <a:lnTo>
                  <a:pt x="487483" y="793730"/>
                </a:lnTo>
                <a:lnTo>
                  <a:pt x="487483" y="794089"/>
                </a:lnTo>
                <a:lnTo>
                  <a:pt x="487483" y="794449"/>
                </a:lnTo>
                <a:lnTo>
                  <a:pt x="487483" y="794809"/>
                </a:lnTo>
                <a:cubicBezTo>
                  <a:pt x="488204" y="803445"/>
                  <a:pt x="493968" y="811361"/>
                  <a:pt x="502616" y="814240"/>
                </a:cubicBezTo>
                <a:lnTo>
                  <a:pt x="531439" y="823596"/>
                </a:lnTo>
                <a:cubicBezTo>
                  <a:pt x="511983" y="828274"/>
                  <a:pt x="488924" y="831512"/>
                  <a:pt x="461542" y="834391"/>
                </a:cubicBezTo>
                <a:cubicBezTo>
                  <a:pt x="424431" y="837989"/>
                  <a:pt x="379754" y="839428"/>
                  <a:pt x="326430" y="839428"/>
                </a:cubicBezTo>
                <a:cubicBezTo>
                  <a:pt x="169700" y="839428"/>
                  <a:pt x="89714" y="823596"/>
                  <a:pt x="47559" y="794809"/>
                </a:cubicBezTo>
                <a:cubicBezTo>
                  <a:pt x="1081" y="762784"/>
                  <a:pt x="0" y="719604"/>
                  <a:pt x="0" y="665988"/>
                </a:cubicBezTo>
                <a:cubicBezTo>
                  <a:pt x="0" y="626407"/>
                  <a:pt x="19817" y="590064"/>
                  <a:pt x="53324" y="559478"/>
                </a:cubicBezTo>
                <a:cubicBezTo>
                  <a:pt x="86111" y="529971"/>
                  <a:pt x="132950" y="505862"/>
                  <a:pt x="188436" y="490749"/>
                </a:cubicBezTo>
                <a:close/>
                <a:moveTo>
                  <a:pt x="276313" y="204121"/>
                </a:moveTo>
                <a:cubicBezTo>
                  <a:pt x="262997" y="222102"/>
                  <a:pt x="245723" y="237925"/>
                  <a:pt x="224489" y="250512"/>
                </a:cubicBezTo>
                <a:cubicBezTo>
                  <a:pt x="202536" y="263818"/>
                  <a:pt x="176984" y="273887"/>
                  <a:pt x="148193" y="279641"/>
                </a:cubicBezTo>
                <a:cubicBezTo>
                  <a:pt x="149813" y="305354"/>
                  <a:pt x="155481" y="329808"/>
                  <a:pt x="164478" y="352105"/>
                </a:cubicBezTo>
                <a:lnTo>
                  <a:pt x="197491" y="406294"/>
                </a:lnTo>
                <a:lnTo>
                  <a:pt x="251377" y="409884"/>
                </a:lnTo>
                <a:lnTo>
                  <a:pt x="300541" y="410140"/>
                </a:lnTo>
                <a:lnTo>
                  <a:pt x="313030" y="404813"/>
                </a:lnTo>
                <a:lnTo>
                  <a:pt x="331140" y="404813"/>
                </a:lnTo>
                <a:cubicBezTo>
                  <a:pt x="340728" y="404813"/>
                  <a:pt x="348895" y="413127"/>
                  <a:pt x="348895" y="422888"/>
                </a:cubicBezTo>
                <a:cubicBezTo>
                  <a:pt x="348895" y="433010"/>
                  <a:pt x="340728" y="440963"/>
                  <a:pt x="331140" y="440963"/>
                </a:cubicBezTo>
                <a:lnTo>
                  <a:pt x="313030" y="440963"/>
                </a:lnTo>
                <a:lnTo>
                  <a:pt x="303735" y="437098"/>
                </a:lnTo>
                <a:lnTo>
                  <a:pt x="248199" y="436790"/>
                </a:lnTo>
                <a:lnTo>
                  <a:pt x="231396" y="435567"/>
                </a:lnTo>
                <a:lnTo>
                  <a:pt x="256969" y="455540"/>
                </a:lnTo>
                <a:cubicBezTo>
                  <a:pt x="278113" y="465924"/>
                  <a:pt x="301325" y="471678"/>
                  <a:pt x="325618" y="471678"/>
                </a:cubicBezTo>
                <a:cubicBezTo>
                  <a:pt x="374202" y="471678"/>
                  <a:pt x="418108" y="448662"/>
                  <a:pt x="450138" y="411622"/>
                </a:cubicBezTo>
                <a:cubicBezTo>
                  <a:pt x="482888" y="373862"/>
                  <a:pt x="503042" y="321357"/>
                  <a:pt x="503042" y="263458"/>
                </a:cubicBezTo>
                <a:cubicBezTo>
                  <a:pt x="503042" y="253749"/>
                  <a:pt x="503042" y="244398"/>
                  <a:pt x="503042" y="235408"/>
                </a:cubicBezTo>
                <a:cubicBezTo>
                  <a:pt x="494045" y="237925"/>
                  <a:pt x="485047" y="240083"/>
                  <a:pt x="475330" y="241881"/>
                </a:cubicBezTo>
                <a:cubicBezTo>
                  <a:pt x="458776" y="245118"/>
                  <a:pt x="440781" y="246556"/>
                  <a:pt x="423147" y="246556"/>
                </a:cubicBezTo>
                <a:cubicBezTo>
                  <a:pt x="387878" y="246556"/>
                  <a:pt x="354768" y="240443"/>
                  <a:pt x="325618" y="229654"/>
                </a:cubicBezTo>
                <a:cubicBezTo>
                  <a:pt x="307623" y="222821"/>
                  <a:pt x="291068" y="214190"/>
                  <a:pt x="276313" y="204121"/>
                </a:cubicBezTo>
                <a:close/>
                <a:moveTo>
                  <a:pt x="326412" y="0"/>
                </a:moveTo>
                <a:cubicBezTo>
                  <a:pt x="452344" y="0"/>
                  <a:pt x="520347" y="22647"/>
                  <a:pt x="558127" y="64346"/>
                </a:cubicBezTo>
                <a:cubicBezTo>
                  <a:pt x="577196" y="85555"/>
                  <a:pt x="587811" y="110629"/>
                  <a:pt x="593747" y="139432"/>
                </a:cubicBezTo>
                <a:lnTo>
                  <a:pt x="600054" y="220773"/>
                </a:lnTo>
                <a:lnTo>
                  <a:pt x="621979" y="229671"/>
                </a:lnTo>
                <a:cubicBezTo>
                  <a:pt x="629936" y="237195"/>
                  <a:pt x="634638" y="247228"/>
                  <a:pt x="634638" y="258695"/>
                </a:cubicBezTo>
                <a:lnTo>
                  <a:pt x="634638" y="301693"/>
                </a:lnTo>
                <a:cubicBezTo>
                  <a:pt x="634638" y="312801"/>
                  <a:pt x="629936" y="323192"/>
                  <a:pt x="621979" y="330717"/>
                </a:cubicBezTo>
                <a:cubicBezTo>
                  <a:pt x="614383" y="337883"/>
                  <a:pt x="603531" y="342541"/>
                  <a:pt x="591957" y="342541"/>
                </a:cubicBezTo>
                <a:lnTo>
                  <a:pt x="574233" y="342541"/>
                </a:lnTo>
                <a:cubicBezTo>
                  <a:pt x="567361" y="342541"/>
                  <a:pt x="560850" y="340033"/>
                  <a:pt x="556509" y="335733"/>
                </a:cubicBezTo>
                <a:cubicBezTo>
                  <a:pt x="552169" y="331434"/>
                  <a:pt x="549275" y="325342"/>
                  <a:pt x="549275" y="318534"/>
                </a:cubicBezTo>
                <a:lnTo>
                  <a:pt x="549275" y="241495"/>
                </a:lnTo>
                <a:cubicBezTo>
                  <a:pt x="549275" y="235045"/>
                  <a:pt x="551807" y="229312"/>
                  <a:pt x="556148" y="225012"/>
                </a:cubicBezTo>
                <a:lnTo>
                  <a:pt x="556148" y="224654"/>
                </a:lnTo>
                <a:lnTo>
                  <a:pt x="556509" y="224654"/>
                </a:lnTo>
                <a:lnTo>
                  <a:pt x="562802" y="222110"/>
                </a:lnTo>
                <a:lnTo>
                  <a:pt x="557722" y="150980"/>
                </a:lnTo>
                <a:cubicBezTo>
                  <a:pt x="552999" y="125996"/>
                  <a:pt x="544634" y="104967"/>
                  <a:pt x="529702" y="88431"/>
                </a:cubicBezTo>
                <a:cubicBezTo>
                  <a:pt x="499478" y="55000"/>
                  <a:pt x="439750" y="36666"/>
                  <a:pt x="326412" y="36666"/>
                </a:cubicBezTo>
                <a:cubicBezTo>
                  <a:pt x="213073" y="36666"/>
                  <a:pt x="153345" y="55000"/>
                  <a:pt x="122761" y="88072"/>
                </a:cubicBezTo>
                <a:cubicBezTo>
                  <a:pt x="108009" y="104248"/>
                  <a:pt x="99644" y="125008"/>
                  <a:pt x="94921" y="149677"/>
                </a:cubicBezTo>
                <a:lnTo>
                  <a:pt x="89822" y="222197"/>
                </a:lnTo>
                <a:lnTo>
                  <a:pt x="95923" y="224654"/>
                </a:lnTo>
                <a:lnTo>
                  <a:pt x="96287" y="225012"/>
                </a:lnTo>
                <a:cubicBezTo>
                  <a:pt x="100282" y="229312"/>
                  <a:pt x="102825" y="235045"/>
                  <a:pt x="102825" y="241495"/>
                </a:cubicBezTo>
                <a:lnTo>
                  <a:pt x="102825" y="318534"/>
                </a:lnTo>
                <a:cubicBezTo>
                  <a:pt x="102825" y="325342"/>
                  <a:pt x="100282" y="331434"/>
                  <a:pt x="95923" y="335733"/>
                </a:cubicBezTo>
                <a:lnTo>
                  <a:pt x="95250" y="335991"/>
                </a:lnTo>
                <a:lnTo>
                  <a:pt x="99369" y="363152"/>
                </a:lnTo>
                <a:cubicBezTo>
                  <a:pt x="103591" y="373438"/>
                  <a:pt x="111046" y="382062"/>
                  <a:pt x="124159" y="388710"/>
                </a:cubicBezTo>
                <a:lnTo>
                  <a:pt x="151855" y="398655"/>
                </a:lnTo>
                <a:lnTo>
                  <a:pt x="127950" y="357904"/>
                </a:lnTo>
                <a:cubicBezTo>
                  <a:pt x="117153" y="328819"/>
                  <a:pt x="111125" y="296903"/>
                  <a:pt x="111125" y="263458"/>
                </a:cubicBezTo>
                <a:cubicBezTo>
                  <a:pt x="111125" y="198007"/>
                  <a:pt x="111845" y="145143"/>
                  <a:pt x="139916" y="105945"/>
                </a:cubicBezTo>
                <a:cubicBezTo>
                  <a:pt x="168347" y="66387"/>
                  <a:pt x="221610" y="44450"/>
                  <a:pt x="325618" y="44450"/>
                </a:cubicBezTo>
                <a:cubicBezTo>
                  <a:pt x="428905" y="44450"/>
                  <a:pt x="482168" y="66387"/>
                  <a:pt x="510599" y="105945"/>
                </a:cubicBezTo>
                <a:cubicBezTo>
                  <a:pt x="538670" y="145143"/>
                  <a:pt x="539390" y="198007"/>
                  <a:pt x="539390" y="263458"/>
                </a:cubicBezTo>
                <a:cubicBezTo>
                  <a:pt x="539390" y="330348"/>
                  <a:pt x="515638" y="391123"/>
                  <a:pt x="477490" y="435357"/>
                </a:cubicBezTo>
                <a:cubicBezTo>
                  <a:pt x="438622" y="479949"/>
                  <a:pt x="384999" y="507641"/>
                  <a:pt x="325618" y="507641"/>
                </a:cubicBezTo>
                <a:cubicBezTo>
                  <a:pt x="265876" y="507641"/>
                  <a:pt x="211893" y="479949"/>
                  <a:pt x="173386" y="435357"/>
                </a:cubicBezTo>
                <a:lnTo>
                  <a:pt x="169711" y="429092"/>
                </a:lnTo>
                <a:lnTo>
                  <a:pt x="143381" y="424336"/>
                </a:lnTo>
                <a:cubicBezTo>
                  <a:pt x="130761" y="421052"/>
                  <a:pt x="120297" y="417189"/>
                  <a:pt x="111585" y="412787"/>
                </a:cubicBezTo>
                <a:cubicBezTo>
                  <a:pt x="92184" y="402905"/>
                  <a:pt x="81226" y="390776"/>
                  <a:pt x="75028" y="376582"/>
                </a:cubicBezTo>
                <a:lnTo>
                  <a:pt x="69429" y="342541"/>
                </a:lnTo>
                <a:lnTo>
                  <a:pt x="59962" y="342541"/>
                </a:lnTo>
                <a:cubicBezTo>
                  <a:pt x="48339" y="342541"/>
                  <a:pt x="37805" y="337883"/>
                  <a:pt x="30177" y="330717"/>
                </a:cubicBezTo>
                <a:cubicBezTo>
                  <a:pt x="22185" y="323192"/>
                  <a:pt x="17463" y="312801"/>
                  <a:pt x="17463" y="301693"/>
                </a:cubicBezTo>
                <a:lnTo>
                  <a:pt x="17463" y="258695"/>
                </a:lnTo>
                <a:cubicBezTo>
                  <a:pt x="17463" y="247228"/>
                  <a:pt x="22185" y="237195"/>
                  <a:pt x="30177" y="229671"/>
                </a:cubicBezTo>
                <a:lnTo>
                  <a:pt x="52269" y="220635"/>
                </a:lnTo>
                <a:lnTo>
                  <a:pt x="58941" y="137949"/>
                </a:lnTo>
                <a:cubicBezTo>
                  <a:pt x="65013" y="109371"/>
                  <a:pt x="75807" y="84477"/>
                  <a:pt x="95056" y="63627"/>
                </a:cubicBezTo>
                <a:cubicBezTo>
                  <a:pt x="132836" y="22647"/>
                  <a:pt x="200839" y="0"/>
                  <a:pt x="326412" y="0"/>
                </a:cubicBezTo>
                <a:close/>
              </a:path>
            </a:pathLst>
          </a:custGeom>
          <a:solidFill>
            <a:schemeClr val="bg1"/>
          </a:solidFill>
          <a:ln>
            <a:noFill/>
          </a:ln>
          <a:effectLst/>
        </p:spPr>
        <p:txBody>
          <a:bodyPr anchor="ctr"/>
          <a:lstStyle/>
          <a:p>
            <a:endParaRPr lang="en-GB" sz="1600" dirty="0">
              <a:latin typeface="+mj-lt"/>
            </a:endParaRPr>
          </a:p>
        </p:txBody>
      </p:sp>
      <p:sp>
        <p:nvSpPr>
          <p:cNvPr id="32" name="Freeform 245">
            <a:extLst>
              <a:ext uri="{FF2B5EF4-FFF2-40B4-BE49-F238E27FC236}">
                <a16:creationId xmlns:a16="http://schemas.microsoft.com/office/drawing/2014/main" xmlns="" id="{3AE6ABBE-9C51-DE42-AD95-AF580D4781C8}"/>
              </a:ext>
            </a:extLst>
          </p:cNvPr>
          <p:cNvSpPr>
            <a:spLocks noChangeArrowheads="1"/>
          </p:cNvSpPr>
          <p:nvPr/>
        </p:nvSpPr>
        <p:spPr bwMode="auto">
          <a:xfrm>
            <a:off x="9590599" y="2602190"/>
            <a:ext cx="474147" cy="472416"/>
          </a:xfrm>
          <a:custGeom>
            <a:avLst/>
            <a:gdLst/>
            <a:ahLst/>
            <a:cxnLst/>
            <a:rect l="0" t="0" r="r" b="b"/>
            <a:pathLst>
              <a:path w="870281" h="866415">
                <a:moveTo>
                  <a:pt x="485761" y="588328"/>
                </a:moveTo>
                <a:lnTo>
                  <a:pt x="485402" y="797614"/>
                </a:lnTo>
                <a:cubicBezTo>
                  <a:pt x="485402" y="799055"/>
                  <a:pt x="484324" y="800856"/>
                  <a:pt x="482887" y="801216"/>
                </a:cubicBezTo>
                <a:lnTo>
                  <a:pt x="384783" y="833635"/>
                </a:lnTo>
                <a:lnTo>
                  <a:pt x="324411" y="853087"/>
                </a:lnTo>
                <a:lnTo>
                  <a:pt x="283804" y="866415"/>
                </a:lnTo>
                <a:lnTo>
                  <a:pt x="283804" y="654608"/>
                </a:lnTo>
                <a:lnTo>
                  <a:pt x="324411" y="641280"/>
                </a:lnTo>
                <a:lnTo>
                  <a:pt x="367533" y="627232"/>
                </a:lnTo>
                <a:lnTo>
                  <a:pt x="368612" y="676941"/>
                </a:lnTo>
                <a:cubicBezTo>
                  <a:pt x="368612" y="680904"/>
                  <a:pt x="373643" y="683065"/>
                  <a:pt x="377236" y="681624"/>
                </a:cubicBezTo>
                <a:lnTo>
                  <a:pt x="384783" y="679823"/>
                </a:lnTo>
                <a:lnTo>
                  <a:pt x="407781" y="672979"/>
                </a:lnTo>
                <a:cubicBezTo>
                  <a:pt x="410297" y="671898"/>
                  <a:pt x="411734" y="669377"/>
                  <a:pt x="411734" y="666855"/>
                </a:cubicBezTo>
                <a:lnTo>
                  <a:pt x="410656" y="612823"/>
                </a:lnTo>
                <a:lnTo>
                  <a:pt x="485761" y="588328"/>
                </a:lnTo>
                <a:close/>
                <a:moveTo>
                  <a:pt x="73581" y="588328"/>
                </a:moveTo>
                <a:cubicBezTo>
                  <a:pt x="74299" y="588689"/>
                  <a:pt x="75377" y="589049"/>
                  <a:pt x="75737" y="589049"/>
                </a:cubicBezTo>
                <a:lnTo>
                  <a:pt x="240322" y="643081"/>
                </a:lnTo>
                <a:lnTo>
                  <a:pt x="275179" y="654608"/>
                </a:lnTo>
                <a:lnTo>
                  <a:pt x="275179" y="863533"/>
                </a:lnTo>
                <a:lnTo>
                  <a:pt x="275179" y="865334"/>
                </a:lnTo>
                <a:cubicBezTo>
                  <a:pt x="275179" y="865695"/>
                  <a:pt x="275179" y="866055"/>
                  <a:pt x="275179" y="866415"/>
                </a:cubicBezTo>
                <a:lnTo>
                  <a:pt x="240322" y="854888"/>
                </a:lnTo>
                <a:lnTo>
                  <a:pt x="76455" y="801216"/>
                </a:lnTo>
                <a:cubicBezTo>
                  <a:pt x="74659" y="800856"/>
                  <a:pt x="73581" y="799055"/>
                  <a:pt x="73581" y="797614"/>
                </a:cubicBezTo>
                <a:lnTo>
                  <a:pt x="73581" y="588328"/>
                </a:lnTo>
                <a:close/>
                <a:moveTo>
                  <a:pt x="167372" y="544742"/>
                </a:moveTo>
                <a:lnTo>
                  <a:pt x="240322" y="572839"/>
                </a:lnTo>
                <a:lnTo>
                  <a:pt x="324411" y="605259"/>
                </a:lnTo>
                <a:lnTo>
                  <a:pt x="365018" y="620748"/>
                </a:lnTo>
                <a:lnTo>
                  <a:pt x="324411" y="634076"/>
                </a:lnTo>
                <a:lnTo>
                  <a:pt x="282007" y="647764"/>
                </a:lnTo>
                <a:cubicBezTo>
                  <a:pt x="280929" y="648124"/>
                  <a:pt x="279851" y="648484"/>
                  <a:pt x="278773" y="648484"/>
                </a:cubicBezTo>
                <a:lnTo>
                  <a:pt x="240322" y="635517"/>
                </a:lnTo>
                <a:lnTo>
                  <a:pt x="77174" y="582205"/>
                </a:lnTo>
                <a:cubicBezTo>
                  <a:pt x="76096" y="581844"/>
                  <a:pt x="74659" y="581124"/>
                  <a:pt x="73940" y="579683"/>
                </a:cubicBezTo>
                <a:cubicBezTo>
                  <a:pt x="73221" y="577522"/>
                  <a:pt x="74299" y="575721"/>
                  <a:pt x="76096" y="574640"/>
                </a:cubicBezTo>
                <a:lnTo>
                  <a:pt x="167372" y="544742"/>
                </a:lnTo>
                <a:close/>
                <a:moveTo>
                  <a:pt x="280569" y="508360"/>
                </a:moveTo>
                <a:lnTo>
                  <a:pt x="324411" y="522769"/>
                </a:lnTo>
                <a:lnTo>
                  <a:pt x="384783" y="542581"/>
                </a:lnTo>
                <a:lnTo>
                  <a:pt x="481809" y="574280"/>
                </a:lnTo>
                <a:cubicBezTo>
                  <a:pt x="486480" y="575721"/>
                  <a:pt x="487199" y="580043"/>
                  <a:pt x="483246" y="581844"/>
                </a:cubicBezTo>
                <a:lnTo>
                  <a:pt x="408141" y="606339"/>
                </a:lnTo>
                <a:lnTo>
                  <a:pt x="384783" y="597694"/>
                </a:lnTo>
                <a:lnTo>
                  <a:pt x="324411" y="576081"/>
                </a:lnTo>
                <a:lnTo>
                  <a:pt x="240322" y="545463"/>
                </a:lnTo>
                <a:lnTo>
                  <a:pt x="205105" y="532495"/>
                </a:lnTo>
                <a:lnTo>
                  <a:pt x="240322" y="520968"/>
                </a:lnTo>
                <a:lnTo>
                  <a:pt x="277335" y="508721"/>
                </a:lnTo>
                <a:cubicBezTo>
                  <a:pt x="278413" y="508360"/>
                  <a:pt x="279491" y="508000"/>
                  <a:pt x="280569" y="508360"/>
                </a:cubicBezTo>
                <a:close/>
                <a:moveTo>
                  <a:pt x="730921" y="180817"/>
                </a:moveTo>
                <a:cubicBezTo>
                  <a:pt x="755770" y="180817"/>
                  <a:pt x="774137" y="188380"/>
                  <a:pt x="784581" y="211069"/>
                </a:cubicBezTo>
                <a:cubicBezTo>
                  <a:pt x="793224" y="229436"/>
                  <a:pt x="793944" y="253205"/>
                  <a:pt x="794664" y="273013"/>
                </a:cubicBezTo>
                <a:lnTo>
                  <a:pt x="810871" y="526189"/>
                </a:lnTo>
                <a:lnTo>
                  <a:pt x="869572" y="784767"/>
                </a:lnTo>
                <a:cubicBezTo>
                  <a:pt x="871373" y="797012"/>
                  <a:pt x="869933" y="809617"/>
                  <a:pt x="863090" y="820061"/>
                </a:cubicBezTo>
                <a:cubicBezTo>
                  <a:pt x="856608" y="830865"/>
                  <a:pt x="845804" y="838428"/>
                  <a:pt x="833199" y="841669"/>
                </a:cubicBezTo>
                <a:lnTo>
                  <a:pt x="832839" y="841669"/>
                </a:lnTo>
                <a:cubicBezTo>
                  <a:pt x="820594" y="844190"/>
                  <a:pt x="807629" y="842029"/>
                  <a:pt x="797185" y="835547"/>
                </a:cubicBezTo>
                <a:cubicBezTo>
                  <a:pt x="786381" y="828704"/>
                  <a:pt x="778458" y="817900"/>
                  <a:pt x="775577" y="805655"/>
                </a:cubicBezTo>
                <a:lnTo>
                  <a:pt x="775577" y="805295"/>
                </a:lnTo>
                <a:cubicBezTo>
                  <a:pt x="775577" y="804935"/>
                  <a:pt x="775577" y="804575"/>
                  <a:pt x="775217" y="804215"/>
                </a:cubicBezTo>
                <a:lnTo>
                  <a:pt x="771616" y="789089"/>
                </a:lnTo>
                <a:lnTo>
                  <a:pt x="718316" y="585972"/>
                </a:lnTo>
                <a:lnTo>
                  <a:pt x="625041" y="789449"/>
                </a:lnTo>
                <a:cubicBezTo>
                  <a:pt x="619999" y="799893"/>
                  <a:pt x="610276" y="811418"/>
                  <a:pt x="599112" y="816099"/>
                </a:cubicBezTo>
                <a:cubicBezTo>
                  <a:pt x="587227" y="821141"/>
                  <a:pt x="574262" y="821141"/>
                  <a:pt x="562378" y="816460"/>
                </a:cubicBezTo>
                <a:cubicBezTo>
                  <a:pt x="550493" y="811418"/>
                  <a:pt x="541490" y="802054"/>
                  <a:pt x="536088" y="790530"/>
                </a:cubicBezTo>
                <a:cubicBezTo>
                  <a:pt x="531406" y="778645"/>
                  <a:pt x="531046" y="765680"/>
                  <a:pt x="536088" y="754156"/>
                </a:cubicBezTo>
                <a:lnTo>
                  <a:pt x="536088" y="753436"/>
                </a:lnTo>
                <a:cubicBezTo>
                  <a:pt x="536088" y="753436"/>
                  <a:pt x="536088" y="753075"/>
                  <a:pt x="536448" y="753075"/>
                </a:cubicBezTo>
                <a:lnTo>
                  <a:pt x="666097" y="420669"/>
                </a:lnTo>
                <a:lnTo>
                  <a:pt x="682663" y="310467"/>
                </a:lnTo>
                <a:lnTo>
                  <a:pt x="578584" y="355844"/>
                </a:lnTo>
                <a:lnTo>
                  <a:pt x="572866" y="356524"/>
                </a:lnTo>
                <a:lnTo>
                  <a:pt x="591973" y="364264"/>
                </a:lnTo>
                <a:lnTo>
                  <a:pt x="568939" y="378276"/>
                </a:lnTo>
                <a:lnTo>
                  <a:pt x="456644" y="447257"/>
                </a:lnTo>
                <a:lnTo>
                  <a:pt x="450885" y="450490"/>
                </a:lnTo>
                <a:lnTo>
                  <a:pt x="444407" y="447976"/>
                </a:lnTo>
                <a:lnTo>
                  <a:pt x="350828" y="410611"/>
                </a:lnTo>
                <a:lnTo>
                  <a:pt x="325633" y="400551"/>
                </a:lnTo>
                <a:lnTo>
                  <a:pt x="348668" y="386539"/>
                </a:lnTo>
                <a:lnTo>
                  <a:pt x="460963" y="317918"/>
                </a:lnTo>
                <a:lnTo>
                  <a:pt x="466722" y="314325"/>
                </a:lnTo>
                <a:lnTo>
                  <a:pt x="473200" y="316840"/>
                </a:lnTo>
                <a:lnTo>
                  <a:pt x="523845" y="336984"/>
                </a:lnTo>
                <a:lnTo>
                  <a:pt x="520602" y="309746"/>
                </a:lnTo>
                <a:cubicBezTo>
                  <a:pt x="523844" y="299303"/>
                  <a:pt x="530686" y="290659"/>
                  <a:pt x="539689" y="285617"/>
                </a:cubicBezTo>
                <a:cubicBezTo>
                  <a:pt x="572102" y="267610"/>
                  <a:pt x="670418" y="207107"/>
                  <a:pt x="716876" y="182978"/>
                </a:cubicBezTo>
                <a:cubicBezTo>
                  <a:pt x="721197" y="181538"/>
                  <a:pt x="725879" y="180817"/>
                  <a:pt x="730921" y="180817"/>
                </a:cubicBezTo>
                <a:close/>
                <a:moveTo>
                  <a:pt x="172747" y="165100"/>
                </a:moveTo>
                <a:cubicBezTo>
                  <a:pt x="186420" y="165460"/>
                  <a:pt x="196855" y="170508"/>
                  <a:pt x="206931" y="179521"/>
                </a:cubicBezTo>
                <a:cubicBezTo>
                  <a:pt x="218086" y="189976"/>
                  <a:pt x="227801" y="204037"/>
                  <a:pt x="236437" y="216656"/>
                </a:cubicBezTo>
                <a:cubicBezTo>
                  <a:pt x="247952" y="232519"/>
                  <a:pt x="259466" y="248743"/>
                  <a:pt x="272780" y="263525"/>
                </a:cubicBezTo>
                <a:cubicBezTo>
                  <a:pt x="283575" y="275783"/>
                  <a:pt x="297968" y="289844"/>
                  <a:pt x="313801" y="295251"/>
                </a:cubicBezTo>
                <a:cubicBezTo>
                  <a:pt x="323876" y="298857"/>
                  <a:pt x="332153" y="305707"/>
                  <a:pt x="336830" y="315441"/>
                </a:cubicBezTo>
                <a:cubicBezTo>
                  <a:pt x="341148" y="324455"/>
                  <a:pt x="341148" y="334549"/>
                  <a:pt x="338630" y="344284"/>
                </a:cubicBezTo>
                <a:cubicBezTo>
                  <a:pt x="338270" y="344644"/>
                  <a:pt x="337910" y="345005"/>
                  <a:pt x="337910" y="345365"/>
                </a:cubicBezTo>
                <a:cubicBezTo>
                  <a:pt x="334312" y="354379"/>
                  <a:pt x="327835" y="362310"/>
                  <a:pt x="318479" y="366637"/>
                </a:cubicBezTo>
                <a:cubicBezTo>
                  <a:pt x="309483" y="370963"/>
                  <a:pt x="299048" y="371324"/>
                  <a:pt x="289332" y="368079"/>
                </a:cubicBezTo>
                <a:cubicBezTo>
                  <a:pt x="264144" y="359066"/>
                  <a:pt x="242914" y="342481"/>
                  <a:pt x="224563" y="323733"/>
                </a:cubicBezTo>
                <a:lnTo>
                  <a:pt x="208730" y="309312"/>
                </a:lnTo>
                <a:cubicBezTo>
                  <a:pt x="213768" y="407016"/>
                  <a:pt x="229960" y="423240"/>
                  <a:pt x="266303" y="494625"/>
                </a:cubicBezTo>
                <a:lnTo>
                  <a:pt x="188939" y="521305"/>
                </a:lnTo>
                <a:lnTo>
                  <a:pt x="170228" y="488136"/>
                </a:lnTo>
                <a:lnTo>
                  <a:pt x="162311" y="531039"/>
                </a:lnTo>
                <a:cubicBezTo>
                  <a:pt x="135684" y="540053"/>
                  <a:pt x="109416" y="549426"/>
                  <a:pt x="83148" y="558440"/>
                </a:cubicBezTo>
                <a:cubicBezTo>
                  <a:pt x="106897" y="465422"/>
                  <a:pt x="108337" y="417472"/>
                  <a:pt x="112655" y="308231"/>
                </a:cubicBezTo>
                <a:cubicBezTo>
                  <a:pt x="96462" y="331305"/>
                  <a:pt x="84228" y="351494"/>
                  <a:pt x="71273" y="376732"/>
                </a:cubicBezTo>
                <a:cubicBezTo>
                  <a:pt x="66595" y="385745"/>
                  <a:pt x="58319" y="392595"/>
                  <a:pt x="48604" y="395840"/>
                </a:cubicBezTo>
                <a:cubicBezTo>
                  <a:pt x="28813" y="402329"/>
                  <a:pt x="11181" y="395119"/>
                  <a:pt x="2545" y="375650"/>
                </a:cubicBezTo>
                <a:cubicBezTo>
                  <a:pt x="-9329" y="349692"/>
                  <a:pt x="23416" y="298496"/>
                  <a:pt x="37449" y="277946"/>
                </a:cubicBezTo>
                <a:cubicBezTo>
                  <a:pt x="50043" y="259919"/>
                  <a:pt x="64436" y="242253"/>
                  <a:pt x="78830" y="225669"/>
                </a:cubicBezTo>
                <a:cubicBezTo>
                  <a:pt x="87826" y="215574"/>
                  <a:pt x="98261" y="204037"/>
                  <a:pt x="108696" y="195384"/>
                </a:cubicBezTo>
                <a:cubicBezTo>
                  <a:pt x="125968" y="180603"/>
                  <a:pt x="143960" y="169787"/>
                  <a:pt x="166270" y="165821"/>
                </a:cubicBezTo>
                <a:cubicBezTo>
                  <a:pt x="168788" y="165460"/>
                  <a:pt x="170228" y="165100"/>
                  <a:pt x="172747" y="165100"/>
                </a:cubicBezTo>
                <a:close/>
                <a:moveTo>
                  <a:pt x="744606" y="15875"/>
                </a:moveTo>
                <a:cubicBezTo>
                  <a:pt x="765133" y="15875"/>
                  <a:pt x="784221" y="24158"/>
                  <a:pt x="797906" y="37843"/>
                </a:cubicBezTo>
                <a:cubicBezTo>
                  <a:pt x="811591" y="51168"/>
                  <a:pt x="819874" y="70255"/>
                  <a:pt x="819874" y="91143"/>
                </a:cubicBezTo>
                <a:cubicBezTo>
                  <a:pt x="819874" y="111671"/>
                  <a:pt x="811591" y="130758"/>
                  <a:pt x="797906" y="144444"/>
                </a:cubicBezTo>
                <a:cubicBezTo>
                  <a:pt x="784221" y="157769"/>
                  <a:pt x="765133" y="166412"/>
                  <a:pt x="744606" y="166412"/>
                </a:cubicBezTo>
                <a:cubicBezTo>
                  <a:pt x="723718" y="166412"/>
                  <a:pt x="704991" y="157769"/>
                  <a:pt x="691306" y="144444"/>
                </a:cubicBezTo>
                <a:cubicBezTo>
                  <a:pt x="677621" y="130758"/>
                  <a:pt x="668978" y="111671"/>
                  <a:pt x="668978" y="91143"/>
                </a:cubicBezTo>
                <a:cubicBezTo>
                  <a:pt x="668978" y="70255"/>
                  <a:pt x="677621" y="51168"/>
                  <a:pt x="691306" y="37843"/>
                </a:cubicBezTo>
                <a:cubicBezTo>
                  <a:pt x="704991" y="24158"/>
                  <a:pt x="723718" y="15875"/>
                  <a:pt x="744606" y="15875"/>
                </a:cubicBezTo>
                <a:close/>
                <a:moveTo>
                  <a:pt x="169086" y="0"/>
                </a:moveTo>
                <a:cubicBezTo>
                  <a:pt x="189863" y="0"/>
                  <a:pt x="208490" y="8667"/>
                  <a:pt x="222461" y="22390"/>
                </a:cubicBezTo>
                <a:cubicBezTo>
                  <a:pt x="236074" y="36113"/>
                  <a:pt x="244313" y="55254"/>
                  <a:pt x="244313" y="76200"/>
                </a:cubicBezTo>
                <a:cubicBezTo>
                  <a:pt x="244313" y="97146"/>
                  <a:pt x="236074" y="115925"/>
                  <a:pt x="222461" y="130009"/>
                </a:cubicBezTo>
                <a:cubicBezTo>
                  <a:pt x="208490" y="143732"/>
                  <a:pt x="189863" y="152039"/>
                  <a:pt x="169086" y="152039"/>
                </a:cubicBezTo>
                <a:cubicBezTo>
                  <a:pt x="148309" y="152039"/>
                  <a:pt x="129323" y="143732"/>
                  <a:pt x="116068" y="130009"/>
                </a:cubicBezTo>
                <a:cubicBezTo>
                  <a:pt x="102097" y="115925"/>
                  <a:pt x="93858" y="97146"/>
                  <a:pt x="93858" y="76200"/>
                </a:cubicBezTo>
                <a:cubicBezTo>
                  <a:pt x="93858" y="55254"/>
                  <a:pt x="102097" y="36113"/>
                  <a:pt x="116068" y="22390"/>
                </a:cubicBezTo>
                <a:cubicBezTo>
                  <a:pt x="129323" y="8667"/>
                  <a:pt x="148309" y="0"/>
                  <a:pt x="169086" y="0"/>
                </a:cubicBezTo>
                <a:close/>
              </a:path>
            </a:pathLst>
          </a:custGeom>
          <a:solidFill>
            <a:schemeClr val="bg1"/>
          </a:solidFill>
          <a:ln>
            <a:noFill/>
          </a:ln>
          <a:effectLst/>
        </p:spPr>
        <p:txBody>
          <a:bodyPr anchor="ctr"/>
          <a:lstStyle/>
          <a:p>
            <a:endParaRPr lang="en-GB" sz="1600" dirty="0">
              <a:latin typeface="+mj-lt"/>
            </a:endParaRPr>
          </a:p>
        </p:txBody>
      </p:sp>
      <p:sp>
        <p:nvSpPr>
          <p:cNvPr id="34" name="Left Arrow 33">
            <a:extLst>
              <a:ext uri="{FF2B5EF4-FFF2-40B4-BE49-F238E27FC236}">
                <a16:creationId xmlns:a16="http://schemas.microsoft.com/office/drawing/2014/main" xmlns="" id="{54644947-B337-2041-A69A-3907512B567E}"/>
              </a:ext>
            </a:extLst>
          </p:cNvPr>
          <p:cNvSpPr/>
          <p:nvPr/>
        </p:nvSpPr>
        <p:spPr>
          <a:xfrm>
            <a:off x="4879811" y="5829095"/>
            <a:ext cx="1818259" cy="164510"/>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35" name="Right Arrow 34">
            <a:extLst>
              <a:ext uri="{FF2B5EF4-FFF2-40B4-BE49-F238E27FC236}">
                <a16:creationId xmlns:a16="http://schemas.microsoft.com/office/drawing/2014/main" xmlns="" id="{EE06F482-6565-BD45-97E2-D4AD28CD35B1}"/>
              </a:ext>
            </a:extLst>
          </p:cNvPr>
          <p:cNvSpPr/>
          <p:nvPr/>
        </p:nvSpPr>
        <p:spPr>
          <a:xfrm>
            <a:off x="8575271" y="5829095"/>
            <a:ext cx="1818259" cy="16451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2" name="Rechteck 1">
            <a:extLst>
              <a:ext uri="{FF2B5EF4-FFF2-40B4-BE49-F238E27FC236}">
                <a16:creationId xmlns:a16="http://schemas.microsoft.com/office/drawing/2014/main" xmlns="" id="{FDEF9081-0960-4EA6-8093-364FA7B1E844}"/>
              </a:ext>
            </a:extLst>
          </p:cNvPr>
          <p:cNvSpPr/>
          <p:nvPr/>
        </p:nvSpPr>
        <p:spPr>
          <a:xfrm>
            <a:off x="214502" y="3833844"/>
            <a:ext cx="4162066" cy="2056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ts val="600"/>
              </a:spcBef>
              <a:buFont typeface="Arial" panose="020B0604020202020204" pitchFamily="34" charset="0"/>
              <a:buChar char="•"/>
            </a:pPr>
            <a:r>
              <a:rPr lang="en-GB" sz="2400" dirty="0" err="1">
                <a:solidFill>
                  <a:srgbClr val="245473"/>
                </a:solidFill>
              </a:rPr>
              <a:t>Unzureichende</a:t>
            </a:r>
            <a:r>
              <a:rPr lang="en-GB" sz="2400" dirty="0">
                <a:solidFill>
                  <a:srgbClr val="245473"/>
                </a:solidFill>
              </a:rPr>
              <a:t> </a:t>
            </a:r>
            <a:r>
              <a:rPr lang="en-GB" sz="2400" dirty="0" err="1">
                <a:solidFill>
                  <a:srgbClr val="245473"/>
                </a:solidFill>
              </a:rPr>
              <a:t>Personalentwicklung</a:t>
            </a:r>
            <a:endParaRPr lang="en-GB" sz="2400" dirty="0">
              <a:solidFill>
                <a:srgbClr val="245473"/>
              </a:solidFill>
            </a:endParaRPr>
          </a:p>
          <a:p>
            <a:pPr marL="285750" indent="-285750">
              <a:spcBef>
                <a:spcPts val="600"/>
              </a:spcBef>
              <a:buFont typeface="Arial" panose="020B0604020202020204" pitchFamily="34" charset="0"/>
              <a:buChar char="•"/>
            </a:pPr>
            <a:r>
              <a:rPr lang="en-GB" sz="2400" dirty="0">
                <a:solidFill>
                  <a:srgbClr val="245473"/>
                </a:solidFill>
              </a:rPr>
              <a:t>Ungleichgewicht der </a:t>
            </a:r>
            <a:r>
              <a:rPr lang="en-GB" sz="2400" dirty="0" err="1">
                <a:solidFill>
                  <a:srgbClr val="245473"/>
                </a:solidFill>
              </a:rPr>
              <a:t>Fähig-keiten</a:t>
            </a:r>
            <a:r>
              <a:rPr lang="en-GB" sz="2400" dirty="0">
                <a:solidFill>
                  <a:srgbClr val="245473"/>
                </a:solidFill>
              </a:rPr>
              <a:t> in Schlüsselpositionen </a:t>
            </a:r>
          </a:p>
          <a:p>
            <a:pPr marL="285750" indent="-285750">
              <a:spcBef>
                <a:spcPts val="600"/>
              </a:spcBef>
              <a:buFont typeface="Arial" panose="020B0604020202020204" pitchFamily="34" charset="0"/>
              <a:buChar char="•"/>
            </a:pPr>
            <a:r>
              <a:rPr lang="en-GB" sz="2400" dirty="0" err="1">
                <a:solidFill>
                  <a:srgbClr val="245473"/>
                </a:solidFill>
              </a:rPr>
              <a:t>Überbesetzt</a:t>
            </a:r>
            <a:r>
              <a:rPr lang="en-GB" sz="2400" dirty="0">
                <a:solidFill>
                  <a:srgbClr val="245473"/>
                </a:solidFill>
              </a:rPr>
              <a:t> / unterbesetzt</a:t>
            </a:r>
          </a:p>
          <a:p>
            <a:pPr marL="285750" indent="-285750">
              <a:spcBef>
                <a:spcPts val="600"/>
              </a:spcBef>
              <a:buFont typeface="Arial" panose="020B0604020202020204" pitchFamily="34" charset="0"/>
              <a:buChar char="•"/>
            </a:pPr>
            <a:r>
              <a:rPr lang="en-GB" sz="2400" dirty="0">
                <a:solidFill>
                  <a:srgbClr val="245473"/>
                </a:solidFill>
              </a:rPr>
              <a:t>Fehlende Anreize</a:t>
            </a:r>
          </a:p>
          <a:p>
            <a:pPr marL="285750" indent="-285750">
              <a:spcBef>
                <a:spcPts val="600"/>
              </a:spcBef>
              <a:buFont typeface="Arial" panose="020B0604020202020204" pitchFamily="34" charset="0"/>
              <a:buChar char="•"/>
            </a:pPr>
            <a:r>
              <a:rPr lang="en-GB" sz="2400" dirty="0" err="1">
                <a:solidFill>
                  <a:srgbClr val="245473"/>
                </a:solidFill>
              </a:rPr>
              <a:t>Keine</a:t>
            </a:r>
            <a:r>
              <a:rPr lang="en-GB" sz="2400" dirty="0">
                <a:solidFill>
                  <a:srgbClr val="245473"/>
                </a:solidFill>
              </a:rPr>
              <a:t> </a:t>
            </a:r>
            <a:r>
              <a:rPr lang="en-GB" sz="2400" dirty="0" err="1">
                <a:solidFill>
                  <a:srgbClr val="245473"/>
                </a:solidFill>
              </a:rPr>
              <a:t>Verantwortlichkeiten</a:t>
            </a:r>
            <a:endParaRPr lang="en-GB" sz="2400" dirty="0">
              <a:solidFill>
                <a:srgbClr val="245473"/>
              </a:solidFill>
            </a:endParaRPr>
          </a:p>
          <a:p>
            <a:pPr marL="285750" indent="-285750">
              <a:spcBef>
                <a:spcPts val="600"/>
              </a:spcBef>
              <a:buFont typeface="Arial" panose="020B0604020202020204" pitchFamily="34" charset="0"/>
              <a:buChar char="•"/>
            </a:pPr>
            <a:r>
              <a:rPr lang="en-GB" sz="2400" dirty="0">
                <a:solidFill>
                  <a:srgbClr val="245473"/>
                </a:solidFill>
              </a:rPr>
              <a:t>Kein Leistungsprinzip</a:t>
            </a:r>
          </a:p>
        </p:txBody>
      </p:sp>
      <p:sp>
        <p:nvSpPr>
          <p:cNvPr id="4" name="Gleichschenkliges Dreieck 3">
            <a:extLst>
              <a:ext uri="{FF2B5EF4-FFF2-40B4-BE49-F238E27FC236}">
                <a16:creationId xmlns:a16="http://schemas.microsoft.com/office/drawing/2014/main" xmlns="" id="{13A2A168-7A98-46D8-9AB1-2933919F0C8C}"/>
              </a:ext>
            </a:extLst>
          </p:cNvPr>
          <p:cNvSpPr/>
          <p:nvPr/>
        </p:nvSpPr>
        <p:spPr>
          <a:xfrm rot="16200000">
            <a:off x="3310367" y="4875748"/>
            <a:ext cx="2056065" cy="277000"/>
          </a:xfrm>
          <a:prstGeom prst="triangle">
            <a:avLst/>
          </a:prstGeom>
          <a:solidFill>
            <a:srgbClr val="E53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Rectangle 37">
            <a:extLst>
              <a:ext uri="{FF2B5EF4-FFF2-40B4-BE49-F238E27FC236}">
                <a16:creationId xmlns:a16="http://schemas.microsoft.com/office/drawing/2014/main" xmlns="" id="{9191E227-349E-F746-AF10-57E08F5C188A}"/>
              </a:ext>
            </a:extLst>
          </p:cNvPr>
          <p:cNvSpPr/>
          <p:nvPr/>
        </p:nvSpPr>
        <p:spPr>
          <a:xfrm>
            <a:off x="4879810" y="3971414"/>
            <a:ext cx="5515268" cy="427132"/>
          </a:xfrm>
          <a:prstGeom prst="rect">
            <a:avLst/>
          </a:prstGeom>
          <a:solidFill>
            <a:schemeClr val="accent2">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39" name="TextBox 38">
            <a:extLst>
              <a:ext uri="{FF2B5EF4-FFF2-40B4-BE49-F238E27FC236}">
                <a16:creationId xmlns:a16="http://schemas.microsoft.com/office/drawing/2014/main" xmlns="" id="{EBF8E5C4-04E9-0C44-B2D6-0646DEF65AA8}"/>
              </a:ext>
            </a:extLst>
          </p:cNvPr>
          <p:cNvSpPr txBox="1"/>
          <p:nvPr/>
        </p:nvSpPr>
        <p:spPr>
          <a:xfrm>
            <a:off x="6832175" y="4028309"/>
            <a:ext cx="1534972" cy="338554"/>
          </a:xfrm>
          <a:prstGeom prst="rect">
            <a:avLst/>
          </a:prstGeom>
          <a:noFill/>
        </p:spPr>
        <p:txBody>
          <a:bodyPr wrap="none" rtlCol="0" anchor="ctr">
            <a:spAutoFit/>
          </a:bodyPr>
          <a:lstStyle/>
          <a:p>
            <a:pPr algn="ctr"/>
            <a:r>
              <a:rPr lang="en-GB" sz="1600" b="1" dirty="0">
                <a:solidFill>
                  <a:schemeClr val="bg1"/>
                </a:solidFill>
                <a:latin typeface="+mj-lt"/>
                <a:cs typeface="Poppins" pitchFamily="2" charset="77"/>
              </a:rPr>
              <a:t>INFRASTRUKTUR</a:t>
            </a:r>
          </a:p>
        </p:txBody>
      </p:sp>
      <p:sp>
        <p:nvSpPr>
          <p:cNvPr id="40" name="Textplatzhalter 32">
            <a:extLst>
              <a:ext uri="{FF2B5EF4-FFF2-40B4-BE49-F238E27FC236}">
                <a16:creationId xmlns:a16="http://schemas.microsoft.com/office/drawing/2014/main" xmlns="" id="{39769653-55CA-4896-96EB-17B4CD8C359B}"/>
              </a:ext>
            </a:extLst>
          </p:cNvPr>
          <p:cNvSpPr>
            <a:spLocks noGrp="1"/>
          </p:cNvSpPr>
          <p:nvPr>
            <p:ph type="body" sz="quarter" idx="13"/>
          </p:nvPr>
        </p:nvSpPr>
        <p:spPr>
          <a:xfrm>
            <a:off x="1272732" y="351441"/>
            <a:ext cx="9087377" cy="409612"/>
          </a:xfrm>
        </p:spPr>
        <p:txBody>
          <a:bodyPr>
            <a:normAutofit fontScale="77500" lnSpcReduction="20000"/>
          </a:bodyPr>
          <a:lstStyle/>
          <a:p>
            <a:r>
              <a:rPr lang="de-DE" noProof="0" dirty="0"/>
              <a:t>Von der Wertschöpfungskette zur Krisenkette (Beispiele)</a:t>
            </a:r>
          </a:p>
        </p:txBody>
      </p:sp>
      <p:sp>
        <p:nvSpPr>
          <p:cNvPr id="41" name="Subtitle 2">
            <a:extLst>
              <a:ext uri="{FF2B5EF4-FFF2-40B4-BE49-F238E27FC236}">
                <a16:creationId xmlns:a16="http://schemas.microsoft.com/office/drawing/2014/main" xmlns="" id="{C46FF829-78EB-4C63-B5FF-4537EDCF89D5}"/>
              </a:ext>
            </a:extLst>
          </p:cNvPr>
          <p:cNvSpPr txBox="1">
            <a:spLocks/>
          </p:cNvSpPr>
          <p:nvPr/>
        </p:nvSpPr>
        <p:spPr>
          <a:xfrm>
            <a:off x="1277513" y="794819"/>
            <a:ext cx="11228522" cy="759485"/>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de-DE" sz="2200" dirty="0">
                <a:solidFill>
                  <a:schemeClr val="tx1"/>
                </a:solidFill>
                <a:latin typeface="+mj-lt"/>
                <a:ea typeface="Open Sans Light" panose="020B0306030504020204" pitchFamily="34" charset="0"/>
                <a:cs typeface="Open Sans Light" panose="020B0306030504020204" pitchFamily="34" charset="0"/>
              </a:rPr>
              <a:t>Krisenursachen können in allen Unternehmensbereichen liegen. In der Regel lässt sich eine Krise nicht auf einzelne Sachverhalte zurückführen, sondern auf einen multikausalen Zusammenhang.</a:t>
            </a:r>
            <a:endParaRPr lang="de-DE" sz="2200" i="1" dirty="0">
              <a:solidFill>
                <a:schemeClr val="tx1"/>
              </a:solidFill>
              <a:latin typeface="+mj-lt"/>
              <a:ea typeface="Open Sans Light" panose="020B0306030504020204" pitchFamily="34" charset="0"/>
              <a:cs typeface="Open Sans Light" panose="020B0306030504020204" pitchFamily="34" charset="0"/>
            </a:endParaRPr>
          </a:p>
        </p:txBody>
      </p:sp>
      <p:sp>
        <p:nvSpPr>
          <p:cNvPr id="42" name="Rechteck 41">
            <a:extLst>
              <a:ext uri="{FF2B5EF4-FFF2-40B4-BE49-F238E27FC236}">
                <a16:creationId xmlns:a16="http://schemas.microsoft.com/office/drawing/2014/main" xmlns="" id="{7EB811FB-455F-448B-BEC8-64B30113D5E1}"/>
              </a:ext>
            </a:extLst>
          </p:cNvPr>
          <p:cNvSpPr/>
          <p:nvPr/>
        </p:nvSpPr>
        <p:spPr>
          <a:xfrm>
            <a:off x="252282" y="2262614"/>
            <a:ext cx="4697853" cy="769441"/>
          </a:xfrm>
          <a:prstGeom prst="rect">
            <a:avLst/>
          </a:prstGeom>
        </p:spPr>
        <p:txBody>
          <a:bodyPr wrap="square">
            <a:spAutoFit/>
          </a:bodyPr>
          <a:lstStyle/>
          <a:p>
            <a:r>
              <a:rPr lang="en-GB" sz="2200" b="1" dirty="0" err="1">
                <a:solidFill>
                  <a:srgbClr val="245473"/>
                </a:solidFill>
              </a:rPr>
              <a:t>Mögliche</a:t>
            </a:r>
            <a:r>
              <a:rPr lang="en-GB" sz="2200" b="1" dirty="0">
                <a:solidFill>
                  <a:srgbClr val="245473"/>
                </a:solidFill>
              </a:rPr>
              <a:t> </a:t>
            </a:r>
            <a:r>
              <a:rPr lang="en-GB" sz="2200" b="1" dirty="0" err="1">
                <a:solidFill>
                  <a:srgbClr val="245473"/>
                </a:solidFill>
              </a:rPr>
              <a:t>Ursachen</a:t>
            </a:r>
            <a:r>
              <a:rPr lang="en-GB" sz="2200" b="1" dirty="0">
                <a:solidFill>
                  <a:srgbClr val="245473"/>
                </a:solidFill>
              </a:rPr>
              <a:t> </a:t>
            </a:r>
            <a:r>
              <a:rPr lang="en-GB" sz="2200" b="1" dirty="0" err="1">
                <a:solidFill>
                  <a:srgbClr val="245473"/>
                </a:solidFill>
              </a:rPr>
              <a:t>einer</a:t>
            </a:r>
            <a:r>
              <a:rPr lang="en-GB" sz="2200" b="1" dirty="0">
                <a:solidFill>
                  <a:srgbClr val="245473"/>
                </a:solidFill>
              </a:rPr>
              <a:t> </a:t>
            </a:r>
            <a:r>
              <a:rPr lang="en-GB" sz="2200" b="1" dirty="0" err="1">
                <a:solidFill>
                  <a:srgbClr val="245473"/>
                </a:solidFill>
              </a:rPr>
              <a:t>Krise</a:t>
            </a:r>
            <a:r>
              <a:rPr lang="en-GB" sz="2200" b="1" dirty="0">
                <a:solidFill>
                  <a:srgbClr val="245473"/>
                </a:solidFill>
              </a:rPr>
              <a:t> </a:t>
            </a:r>
            <a:r>
              <a:rPr lang="en-GB" sz="2200" b="1" dirty="0" err="1">
                <a:solidFill>
                  <a:srgbClr val="245473"/>
                </a:solidFill>
              </a:rPr>
              <a:t>als</a:t>
            </a:r>
            <a:r>
              <a:rPr lang="en-GB" sz="2200" b="1" dirty="0">
                <a:solidFill>
                  <a:srgbClr val="245473"/>
                </a:solidFill>
              </a:rPr>
              <a:t> </a:t>
            </a:r>
            <a:r>
              <a:rPr lang="en-GB" sz="2200" b="1" dirty="0" err="1">
                <a:solidFill>
                  <a:srgbClr val="245473"/>
                </a:solidFill>
              </a:rPr>
              <a:t>Folge</a:t>
            </a:r>
            <a:r>
              <a:rPr lang="en-GB" sz="2200" b="1" dirty="0">
                <a:solidFill>
                  <a:srgbClr val="245473"/>
                </a:solidFill>
              </a:rPr>
              <a:t> des </a:t>
            </a:r>
            <a:r>
              <a:rPr lang="en-GB" sz="2200" b="1" dirty="0" err="1">
                <a:solidFill>
                  <a:srgbClr val="245473"/>
                </a:solidFill>
              </a:rPr>
              <a:t>Personalmanagements</a:t>
            </a:r>
            <a:r>
              <a:rPr lang="en-GB" sz="2200" b="1" dirty="0">
                <a:solidFill>
                  <a:srgbClr val="245473"/>
                </a:solidFill>
              </a:rPr>
              <a:t>:</a:t>
            </a:r>
            <a:endParaRPr lang="en-GB" sz="2200" dirty="0">
              <a:solidFill>
                <a:srgbClr val="245473"/>
              </a:solidFill>
            </a:endParaRPr>
          </a:p>
        </p:txBody>
      </p:sp>
    </p:spTree>
    <p:extLst>
      <p:ext uri="{BB962C8B-B14F-4D97-AF65-F5344CB8AC3E}">
        <p14:creationId xmlns:p14="http://schemas.microsoft.com/office/powerpoint/2010/main" val="11458380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668B5DD8-D293-3C49-9045-546E836A25BC}"/>
              </a:ext>
            </a:extLst>
          </p:cNvPr>
          <p:cNvSpPr/>
          <p:nvPr/>
        </p:nvSpPr>
        <p:spPr>
          <a:xfrm>
            <a:off x="4879810" y="4849880"/>
            <a:ext cx="5515268" cy="427132"/>
          </a:xfrm>
          <a:prstGeom prst="rect">
            <a:avLst/>
          </a:prstGeom>
          <a:solidFill>
            <a:srgbClr val="E53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6" name="Rectangle 5">
            <a:extLst>
              <a:ext uri="{FF2B5EF4-FFF2-40B4-BE49-F238E27FC236}">
                <a16:creationId xmlns:a16="http://schemas.microsoft.com/office/drawing/2014/main" xmlns="" id="{C2A1629A-B9C8-F345-9A05-CCA00FE9520A}"/>
              </a:ext>
            </a:extLst>
          </p:cNvPr>
          <p:cNvSpPr/>
          <p:nvPr/>
        </p:nvSpPr>
        <p:spPr>
          <a:xfrm>
            <a:off x="4879810" y="5284664"/>
            <a:ext cx="5515268" cy="427132"/>
          </a:xfrm>
          <a:prstGeom prst="rect">
            <a:avLst/>
          </a:prstGeom>
          <a:solidFill>
            <a:schemeClr val="accent2">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9" name="Triangle 8">
            <a:extLst>
              <a:ext uri="{FF2B5EF4-FFF2-40B4-BE49-F238E27FC236}">
                <a16:creationId xmlns:a16="http://schemas.microsoft.com/office/drawing/2014/main" xmlns="" id="{95A9E03E-60D2-B549-B39B-5FFDC0FD8559}"/>
              </a:ext>
            </a:extLst>
          </p:cNvPr>
          <p:cNvSpPr/>
          <p:nvPr/>
        </p:nvSpPr>
        <p:spPr>
          <a:xfrm rot="5400000">
            <a:off x="9378287" y="3236661"/>
            <a:ext cx="3506293" cy="1443985"/>
          </a:xfrm>
          <a:prstGeom prst="triangle">
            <a:avLst/>
          </a:prstGeom>
          <a:solidFill>
            <a:srgbClr val="E53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1"/>
              </a:solidFill>
              <a:latin typeface="+mj-lt"/>
            </a:endParaRPr>
          </a:p>
        </p:txBody>
      </p:sp>
      <p:sp>
        <p:nvSpPr>
          <p:cNvPr id="10" name="Rectangle 9">
            <a:extLst>
              <a:ext uri="{FF2B5EF4-FFF2-40B4-BE49-F238E27FC236}">
                <a16:creationId xmlns:a16="http://schemas.microsoft.com/office/drawing/2014/main" xmlns="" id="{AE0281BD-F195-B248-842C-5A4E5F7F3258}"/>
              </a:ext>
            </a:extLst>
          </p:cNvPr>
          <p:cNvSpPr/>
          <p:nvPr/>
        </p:nvSpPr>
        <p:spPr>
          <a:xfrm>
            <a:off x="4879810" y="2204661"/>
            <a:ext cx="1090706" cy="1739893"/>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1" name="Rectangle 10">
            <a:extLst>
              <a:ext uri="{FF2B5EF4-FFF2-40B4-BE49-F238E27FC236}">
                <a16:creationId xmlns:a16="http://schemas.microsoft.com/office/drawing/2014/main" xmlns="" id="{C5E25236-D0E0-134F-A946-510996F2D828}"/>
              </a:ext>
            </a:extLst>
          </p:cNvPr>
          <p:cNvSpPr/>
          <p:nvPr/>
        </p:nvSpPr>
        <p:spPr>
          <a:xfrm>
            <a:off x="5982967" y="2204661"/>
            <a:ext cx="1090706" cy="1739893"/>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2" name="Rectangle 11">
            <a:extLst>
              <a:ext uri="{FF2B5EF4-FFF2-40B4-BE49-F238E27FC236}">
                <a16:creationId xmlns:a16="http://schemas.microsoft.com/office/drawing/2014/main" xmlns="" id="{600FEF20-8201-E245-8314-A9ABACEAFE64}"/>
              </a:ext>
            </a:extLst>
          </p:cNvPr>
          <p:cNvSpPr/>
          <p:nvPr/>
        </p:nvSpPr>
        <p:spPr>
          <a:xfrm>
            <a:off x="7086125" y="2204661"/>
            <a:ext cx="1090706" cy="1739893"/>
          </a:xfrm>
          <a:prstGeom prst="rect">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3" name="Rectangle 12">
            <a:extLst>
              <a:ext uri="{FF2B5EF4-FFF2-40B4-BE49-F238E27FC236}">
                <a16:creationId xmlns:a16="http://schemas.microsoft.com/office/drawing/2014/main" xmlns="" id="{2C50F139-CD66-D54F-B95F-6FB1CA1C143F}"/>
              </a:ext>
            </a:extLst>
          </p:cNvPr>
          <p:cNvSpPr/>
          <p:nvPr/>
        </p:nvSpPr>
        <p:spPr>
          <a:xfrm>
            <a:off x="8193896" y="2204661"/>
            <a:ext cx="1090706" cy="1739893"/>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4" name="Rectangle 13">
            <a:extLst>
              <a:ext uri="{FF2B5EF4-FFF2-40B4-BE49-F238E27FC236}">
                <a16:creationId xmlns:a16="http://schemas.microsoft.com/office/drawing/2014/main" xmlns="" id="{4F75346C-217C-274E-8381-3EB6CF3A43A0}"/>
              </a:ext>
            </a:extLst>
          </p:cNvPr>
          <p:cNvSpPr/>
          <p:nvPr/>
        </p:nvSpPr>
        <p:spPr>
          <a:xfrm flipH="1">
            <a:off x="9302822" y="2205503"/>
            <a:ext cx="1090706" cy="1739893"/>
          </a:xfrm>
          <a:prstGeom prst="rect">
            <a:avLst/>
          </a:prstGeom>
          <a:solidFill>
            <a:schemeClr val="accent5">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5" name="TextBox 14">
            <a:extLst>
              <a:ext uri="{FF2B5EF4-FFF2-40B4-BE49-F238E27FC236}">
                <a16:creationId xmlns:a16="http://schemas.microsoft.com/office/drawing/2014/main" xmlns="" id="{D7F27CCE-B186-754B-8815-28E29C0D5B71}"/>
              </a:ext>
            </a:extLst>
          </p:cNvPr>
          <p:cNvSpPr txBox="1"/>
          <p:nvPr/>
        </p:nvSpPr>
        <p:spPr>
          <a:xfrm>
            <a:off x="6568081" y="4006942"/>
            <a:ext cx="2138727" cy="338554"/>
          </a:xfrm>
          <a:prstGeom prst="rect">
            <a:avLst/>
          </a:prstGeom>
          <a:noFill/>
        </p:spPr>
        <p:txBody>
          <a:bodyPr wrap="none" rtlCol="0" anchor="ctr">
            <a:spAutoFit/>
          </a:bodyPr>
          <a:lstStyle/>
          <a:p>
            <a:pPr algn="ctr"/>
            <a:r>
              <a:rPr lang="en-GB" sz="1600" b="1" dirty="0">
                <a:solidFill>
                  <a:schemeClr val="bg1"/>
                </a:solidFill>
                <a:latin typeface="+mj-lt"/>
                <a:cs typeface="Poppins" pitchFamily="2" charset="77"/>
              </a:rPr>
              <a:t>FESTE INFRASTRUKTUR</a:t>
            </a:r>
          </a:p>
        </p:txBody>
      </p:sp>
      <p:sp>
        <p:nvSpPr>
          <p:cNvPr id="16" name="TextBox 15">
            <a:extLst>
              <a:ext uri="{FF2B5EF4-FFF2-40B4-BE49-F238E27FC236}">
                <a16:creationId xmlns:a16="http://schemas.microsoft.com/office/drawing/2014/main" xmlns="" id="{D1B882DB-0A55-1C4B-91F8-1B7C9D84C8EC}"/>
              </a:ext>
            </a:extLst>
          </p:cNvPr>
          <p:cNvSpPr txBox="1"/>
          <p:nvPr/>
        </p:nvSpPr>
        <p:spPr>
          <a:xfrm>
            <a:off x="6084071" y="4447424"/>
            <a:ext cx="3106749" cy="338554"/>
          </a:xfrm>
          <a:prstGeom prst="rect">
            <a:avLst/>
          </a:prstGeom>
          <a:noFill/>
        </p:spPr>
        <p:txBody>
          <a:bodyPr wrap="none" rtlCol="0" anchor="ctr">
            <a:spAutoFit/>
          </a:bodyPr>
          <a:lstStyle/>
          <a:p>
            <a:pPr algn="ctr"/>
            <a:r>
              <a:rPr lang="en-GB" sz="1600" b="1" dirty="0">
                <a:solidFill>
                  <a:schemeClr val="bg1"/>
                </a:solidFill>
                <a:latin typeface="+mj-lt"/>
                <a:cs typeface="Poppins" pitchFamily="2" charset="77"/>
              </a:rPr>
              <a:t>PERSONALMANAGEMENT</a:t>
            </a:r>
          </a:p>
        </p:txBody>
      </p:sp>
      <p:sp>
        <p:nvSpPr>
          <p:cNvPr id="17" name="TextBox 16">
            <a:extLst>
              <a:ext uri="{FF2B5EF4-FFF2-40B4-BE49-F238E27FC236}">
                <a16:creationId xmlns:a16="http://schemas.microsoft.com/office/drawing/2014/main" xmlns="" id="{B531C930-A55B-4942-88B3-8148C565A229}"/>
              </a:ext>
            </a:extLst>
          </p:cNvPr>
          <p:cNvSpPr txBox="1"/>
          <p:nvPr/>
        </p:nvSpPr>
        <p:spPr>
          <a:xfrm>
            <a:off x="6319103" y="4888472"/>
            <a:ext cx="2636684" cy="338554"/>
          </a:xfrm>
          <a:prstGeom prst="rect">
            <a:avLst/>
          </a:prstGeom>
          <a:noFill/>
        </p:spPr>
        <p:txBody>
          <a:bodyPr wrap="none" rtlCol="0" anchor="ctr">
            <a:spAutoFit/>
          </a:bodyPr>
          <a:lstStyle/>
          <a:p>
            <a:pPr algn="ctr"/>
            <a:r>
              <a:rPr lang="en-GB" sz="1600" b="1" dirty="0">
                <a:solidFill>
                  <a:schemeClr val="bg1"/>
                </a:solidFill>
                <a:latin typeface="+mj-lt"/>
                <a:cs typeface="Poppins" pitchFamily="2" charset="77"/>
              </a:rPr>
              <a:t>TECHNOLOGIEENTWICKLUNG</a:t>
            </a:r>
          </a:p>
        </p:txBody>
      </p:sp>
      <p:sp>
        <p:nvSpPr>
          <p:cNvPr id="18" name="TextBox 17">
            <a:extLst>
              <a:ext uri="{FF2B5EF4-FFF2-40B4-BE49-F238E27FC236}">
                <a16:creationId xmlns:a16="http://schemas.microsoft.com/office/drawing/2014/main" xmlns="" id="{CDAFA206-01A3-3D44-A864-F6FCF1509F0A}"/>
              </a:ext>
            </a:extLst>
          </p:cNvPr>
          <p:cNvSpPr txBox="1"/>
          <p:nvPr/>
        </p:nvSpPr>
        <p:spPr>
          <a:xfrm>
            <a:off x="6894484" y="5329611"/>
            <a:ext cx="1485921" cy="338554"/>
          </a:xfrm>
          <a:prstGeom prst="rect">
            <a:avLst/>
          </a:prstGeom>
          <a:noFill/>
        </p:spPr>
        <p:txBody>
          <a:bodyPr wrap="none" rtlCol="0" anchor="ctr">
            <a:spAutoFit/>
          </a:bodyPr>
          <a:lstStyle/>
          <a:p>
            <a:pPr algn="ctr"/>
            <a:r>
              <a:rPr lang="en-GB" sz="1600" b="1" dirty="0">
                <a:solidFill>
                  <a:schemeClr val="bg1"/>
                </a:solidFill>
                <a:latin typeface="+mj-lt"/>
                <a:cs typeface="Poppins" pitchFamily="2" charset="77"/>
              </a:rPr>
              <a:t>BESCHAFFUNG</a:t>
            </a:r>
          </a:p>
        </p:txBody>
      </p:sp>
      <p:sp>
        <p:nvSpPr>
          <p:cNvPr id="24" name="TextBox 23">
            <a:extLst>
              <a:ext uri="{FF2B5EF4-FFF2-40B4-BE49-F238E27FC236}">
                <a16:creationId xmlns:a16="http://schemas.microsoft.com/office/drawing/2014/main" xmlns="" id="{6364AF97-3672-7945-8A22-5A09BAC01B48}"/>
              </a:ext>
            </a:extLst>
          </p:cNvPr>
          <p:cNvSpPr txBox="1"/>
          <p:nvPr/>
        </p:nvSpPr>
        <p:spPr>
          <a:xfrm>
            <a:off x="10700668" y="3775278"/>
            <a:ext cx="615874" cy="338554"/>
          </a:xfrm>
          <a:prstGeom prst="rect">
            <a:avLst/>
          </a:prstGeom>
          <a:noFill/>
        </p:spPr>
        <p:txBody>
          <a:bodyPr wrap="none" rtlCol="0" anchor="ctr">
            <a:spAutoFit/>
          </a:bodyPr>
          <a:lstStyle/>
          <a:p>
            <a:pPr algn="ctr"/>
            <a:r>
              <a:rPr lang="en-GB" sz="1600" b="1" dirty="0">
                <a:solidFill>
                  <a:schemeClr val="bg1"/>
                </a:solidFill>
                <a:latin typeface="+mj-lt"/>
                <a:cs typeface="Poppins" pitchFamily="2" charset="77"/>
              </a:rPr>
              <a:t>Krise</a:t>
            </a:r>
          </a:p>
        </p:txBody>
      </p:sp>
      <p:sp>
        <p:nvSpPr>
          <p:cNvPr id="26" name="TextBox 25">
            <a:extLst>
              <a:ext uri="{FF2B5EF4-FFF2-40B4-BE49-F238E27FC236}">
                <a16:creationId xmlns:a16="http://schemas.microsoft.com/office/drawing/2014/main" xmlns="" id="{818A64A4-2129-024B-9503-54D4D0FE5350}"/>
              </a:ext>
            </a:extLst>
          </p:cNvPr>
          <p:cNvSpPr txBox="1"/>
          <p:nvPr/>
        </p:nvSpPr>
        <p:spPr>
          <a:xfrm>
            <a:off x="6695903" y="5745563"/>
            <a:ext cx="1883081" cy="338554"/>
          </a:xfrm>
          <a:prstGeom prst="rect">
            <a:avLst/>
          </a:prstGeom>
          <a:noFill/>
        </p:spPr>
        <p:txBody>
          <a:bodyPr wrap="none" rtlCol="0" anchor="ctr">
            <a:spAutoFit/>
          </a:bodyPr>
          <a:lstStyle/>
          <a:p>
            <a:pPr algn="ctr"/>
            <a:r>
              <a:rPr lang="en-GB" sz="1600" b="1" dirty="0">
                <a:solidFill>
                  <a:schemeClr val="tx2"/>
                </a:solidFill>
                <a:latin typeface="+mj-lt"/>
                <a:cs typeface="Poppins" pitchFamily="2" charset="77"/>
              </a:rPr>
              <a:t>SUPPORT-AKTIVITÄTEN</a:t>
            </a:r>
          </a:p>
        </p:txBody>
      </p:sp>
      <p:sp>
        <p:nvSpPr>
          <p:cNvPr id="27" name="TextBox 26">
            <a:extLst>
              <a:ext uri="{FF2B5EF4-FFF2-40B4-BE49-F238E27FC236}">
                <a16:creationId xmlns:a16="http://schemas.microsoft.com/office/drawing/2014/main" xmlns="" id="{1E058791-5586-274C-9B24-3D7DEE2E2352}"/>
              </a:ext>
            </a:extLst>
          </p:cNvPr>
          <p:cNvSpPr txBox="1"/>
          <p:nvPr/>
        </p:nvSpPr>
        <p:spPr>
          <a:xfrm rot="16200000">
            <a:off x="3802404" y="2905331"/>
            <a:ext cx="1864934" cy="338554"/>
          </a:xfrm>
          <a:prstGeom prst="rect">
            <a:avLst/>
          </a:prstGeom>
          <a:noFill/>
        </p:spPr>
        <p:txBody>
          <a:bodyPr wrap="none" rtlCol="0" anchor="ctr">
            <a:spAutoFit/>
          </a:bodyPr>
          <a:lstStyle/>
          <a:p>
            <a:pPr algn="ctr"/>
            <a:r>
              <a:rPr lang="en-GB" sz="1600" b="1" dirty="0">
                <a:solidFill>
                  <a:schemeClr val="tx2"/>
                </a:solidFill>
                <a:latin typeface="+mj-lt"/>
                <a:cs typeface="Poppins" pitchFamily="2" charset="77"/>
              </a:rPr>
              <a:t>HAUPTAKTIVITÄTEN</a:t>
            </a:r>
          </a:p>
        </p:txBody>
      </p:sp>
      <p:sp>
        <p:nvSpPr>
          <p:cNvPr id="19" name="TextBox 18">
            <a:extLst>
              <a:ext uri="{FF2B5EF4-FFF2-40B4-BE49-F238E27FC236}">
                <a16:creationId xmlns:a16="http://schemas.microsoft.com/office/drawing/2014/main" xmlns="" id="{E2CFC325-9881-3C40-AD5C-7F5AD7B4AAD7}"/>
              </a:ext>
            </a:extLst>
          </p:cNvPr>
          <p:cNvSpPr txBox="1"/>
          <p:nvPr/>
        </p:nvSpPr>
        <p:spPr>
          <a:xfrm>
            <a:off x="4913452" y="3194066"/>
            <a:ext cx="1023422" cy="584775"/>
          </a:xfrm>
          <a:prstGeom prst="rect">
            <a:avLst/>
          </a:prstGeom>
          <a:noFill/>
        </p:spPr>
        <p:txBody>
          <a:bodyPr wrap="none" rtlCol="0" anchor="t">
            <a:spAutoFit/>
          </a:bodyPr>
          <a:lstStyle/>
          <a:p>
            <a:pPr algn="ctr"/>
            <a:r>
              <a:rPr lang="en-GB" sz="1600" b="1" dirty="0">
                <a:solidFill>
                  <a:schemeClr val="bg1"/>
                </a:solidFill>
                <a:latin typeface="+mj-lt"/>
                <a:cs typeface="Poppins" pitchFamily="2" charset="77"/>
              </a:rPr>
              <a:t>INBOUND</a:t>
            </a:r>
          </a:p>
          <a:p>
            <a:pPr algn="ctr"/>
            <a:r>
              <a:rPr lang="en-GB" sz="1600" b="1" dirty="0">
                <a:solidFill>
                  <a:schemeClr val="bg1"/>
                </a:solidFill>
                <a:latin typeface="+mj-lt"/>
                <a:cs typeface="Poppins" pitchFamily="2" charset="77"/>
              </a:rPr>
              <a:t>LOGISTIK</a:t>
            </a:r>
          </a:p>
        </p:txBody>
      </p:sp>
      <p:sp>
        <p:nvSpPr>
          <p:cNvPr id="20" name="TextBox 19">
            <a:extLst>
              <a:ext uri="{FF2B5EF4-FFF2-40B4-BE49-F238E27FC236}">
                <a16:creationId xmlns:a16="http://schemas.microsoft.com/office/drawing/2014/main" xmlns="" id="{7DF77E87-A1EF-BC48-900A-4B681067B942}"/>
              </a:ext>
            </a:extLst>
          </p:cNvPr>
          <p:cNvSpPr txBox="1"/>
          <p:nvPr/>
        </p:nvSpPr>
        <p:spPr>
          <a:xfrm>
            <a:off x="5918218" y="3194065"/>
            <a:ext cx="1220207" cy="338554"/>
          </a:xfrm>
          <a:prstGeom prst="rect">
            <a:avLst/>
          </a:prstGeom>
          <a:noFill/>
        </p:spPr>
        <p:txBody>
          <a:bodyPr wrap="none" rtlCol="0" anchor="t">
            <a:spAutoFit/>
          </a:bodyPr>
          <a:lstStyle/>
          <a:p>
            <a:pPr algn="ctr"/>
            <a:r>
              <a:rPr lang="en-GB" sz="1600" b="1" dirty="0">
                <a:solidFill>
                  <a:schemeClr val="bg1"/>
                </a:solidFill>
                <a:latin typeface="+mj-lt"/>
                <a:cs typeface="Poppins" pitchFamily="2" charset="77"/>
              </a:rPr>
              <a:t>OPERATIONS</a:t>
            </a:r>
          </a:p>
        </p:txBody>
      </p:sp>
      <p:sp>
        <p:nvSpPr>
          <p:cNvPr id="21" name="TextBox 20">
            <a:extLst>
              <a:ext uri="{FF2B5EF4-FFF2-40B4-BE49-F238E27FC236}">
                <a16:creationId xmlns:a16="http://schemas.microsoft.com/office/drawing/2014/main" xmlns="" id="{E09D8E71-DE90-AC4D-ACC4-306FE0BDF232}"/>
              </a:ext>
            </a:extLst>
          </p:cNvPr>
          <p:cNvSpPr txBox="1"/>
          <p:nvPr/>
        </p:nvSpPr>
        <p:spPr>
          <a:xfrm>
            <a:off x="7040836" y="3194066"/>
            <a:ext cx="1180131" cy="584775"/>
          </a:xfrm>
          <a:prstGeom prst="rect">
            <a:avLst/>
          </a:prstGeom>
          <a:noFill/>
        </p:spPr>
        <p:txBody>
          <a:bodyPr wrap="none" rtlCol="0" anchor="t">
            <a:spAutoFit/>
          </a:bodyPr>
          <a:lstStyle/>
          <a:p>
            <a:pPr algn="ctr"/>
            <a:r>
              <a:rPr lang="en-GB" sz="1600" b="1" dirty="0">
                <a:solidFill>
                  <a:schemeClr val="bg1"/>
                </a:solidFill>
                <a:latin typeface="+mj-lt"/>
                <a:cs typeface="Poppins" pitchFamily="2" charset="77"/>
              </a:rPr>
              <a:t>OUTBOUND</a:t>
            </a:r>
          </a:p>
          <a:p>
            <a:pPr algn="ctr"/>
            <a:r>
              <a:rPr lang="en-GB" sz="1600" b="1" dirty="0">
                <a:solidFill>
                  <a:schemeClr val="bg1"/>
                </a:solidFill>
                <a:latin typeface="+mj-lt"/>
                <a:cs typeface="Poppins" pitchFamily="2" charset="77"/>
              </a:rPr>
              <a:t>LOGISTIK</a:t>
            </a:r>
          </a:p>
        </p:txBody>
      </p:sp>
      <p:sp>
        <p:nvSpPr>
          <p:cNvPr id="22" name="TextBox 21">
            <a:extLst>
              <a:ext uri="{FF2B5EF4-FFF2-40B4-BE49-F238E27FC236}">
                <a16:creationId xmlns:a16="http://schemas.microsoft.com/office/drawing/2014/main" xmlns="" id="{72260B90-DF48-144D-81C5-F47A515B5211}"/>
              </a:ext>
            </a:extLst>
          </p:cNvPr>
          <p:cNvSpPr txBox="1"/>
          <p:nvPr/>
        </p:nvSpPr>
        <p:spPr>
          <a:xfrm>
            <a:off x="8140118" y="3194066"/>
            <a:ext cx="1196161" cy="584775"/>
          </a:xfrm>
          <a:prstGeom prst="rect">
            <a:avLst/>
          </a:prstGeom>
          <a:noFill/>
        </p:spPr>
        <p:txBody>
          <a:bodyPr wrap="none" rtlCol="0" anchor="t">
            <a:spAutoFit/>
          </a:bodyPr>
          <a:lstStyle/>
          <a:p>
            <a:pPr algn="ctr"/>
            <a:r>
              <a:rPr lang="en-GB" sz="1600" b="1" dirty="0">
                <a:solidFill>
                  <a:schemeClr val="bg1"/>
                </a:solidFill>
                <a:latin typeface="+mj-lt"/>
                <a:cs typeface="Poppins" pitchFamily="2" charset="77"/>
              </a:rPr>
              <a:t>MARKETING</a:t>
            </a:r>
          </a:p>
          <a:p>
            <a:pPr algn="ctr"/>
            <a:r>
              <a:rPr lang="en-GB" sz="1600" b="1" dirty="0">
                <a:solidFill>
                  <a:schemeClr val="bg1"/>
                </a:solidFill>
                <a:latin typeface="+mj-lt"/>
                <a:cs typeface="Poppins" pitchFamily="2" charset="77"/>
              </a:rPr>
              <a:t>&amp; VERTRIEB</a:t>
            </a:r>
          </a:p>
        </p:txBody>
      </p:sp>
      <p:sp>
        <p:nvSpPr>
          <p:cNvPr id="23" name="TextBox 22">
            <a:extLst>
              <a:ext uri="{FF2B5EF4-FFF2-40B4-BE49-F238E27FC236}">
                <a16:creationId xmlns:a16="http://schemas.microsoft.com/office/drawing/2014/main" xmlns="" id="{D4A3768D-BCA4-0549-AEFD-564A198E1D37}"/>
              </a:ext>
            </a:extLst>
          </p:cNvPr>
          <p:cNvSpPr txBox="1"/>
          <p:nvPr/>
        </p:nvSpPr>
        <p:spPr>
          <a:xfrm>
            <a:off x="9418315" y="3194066"/>
            <a:ext cx="859723" cy="338554"/>
          </a:xfrm>
          <a:prstGeom prst="rect">
            <a:avLst/>
          </a:prstGeom>
          <a:noFill/>
        </p:spPr>
        <p:txBody>
          <a:bodyPr wrap="none" rtlCol="0" anchor="t">
            <a:spAutoFit/>
          </a:bodyPr>
          <a:lstStyle/>
          <a:p>
            <a:pPr algn="ctr"/>
            <a:r>
              <a:rPr lang="en-GB" sz="1600" b="1" dirty="0">
                <a:solidFill>
                  <a:schemeClr val="bg1"/>
                </a:solidFill>
                <a:latin typeface="+mj-lt"/>
                <a:cs typeface="Poppins" pitchFamily="2" charset="77"/>
              </a:rPr>
              <a:t>SERVICE</a:t>
            </a:r>
          </a:p>
        </p:txBody>
      </p:sp>
      <p:sp>
        <p:nvSpPr>
          <p:cNvPr id="28" name="Freeform 223">
            <a:extLst>
              <a:ext uri="{FF2B5EF4-FFF2-40B4-BE49-F238E27FC236}">
                <a16:creationId xmlns:a16="http://schemas.microsoft.com/office/drawing/2014/main" xmlns="" id="{B8A9B5B4-3214-4E43-9549-FB18AD575C06}"/>
              </a:ext>
            </a:extLst>
          </p:cNvPr>
          <p:cNvSpPr>
            <a:spLocks noChangeArrowheads="1"/>
          </p:cNvSpPr>
          <p:nvPr/>
        </p:nvSpPr>
        <p:spPr bwMode="auto">
          <a:xfrm>
            <a:off x="6291681" y="2767450"/>
            <a:ext cx="473281" cy="307157"/>
          </a:xfrm>
          <a:custGeom>
            <a:avLst/>
            <a:gdLst/>
            <a:ahLst/>
            <a:cxnLst/>
            <a:rect l="0" t="0" r="r" b="b"/>
            <a:pathLst>
              <a:path w="868002" h="563205">
                <a:moveTo>
                  <a:pt x="750374" y="332304"/>
                </a:moveTo>
                <a:cubicBezTo>
                  <a:pt x="757928" y="332304"/>
                  <a:pt x="764763" y="335554"/>
                  <a:pt x="769799" y="340249"/>
                </a:cubicBezTo>
                <a:cubicBezTo>
                  <a:pt x="774476" y="345305"/>
                  <a:pt x="777713" y="351805"/>
                  <a:pt x="777713" y="359750"/>
                </a:cubicBezTo>
                <a:cubicBezTo>
                  <a:pt x="777713" y="366972"/>
                  <a:pt x="774476" y="373834"/>
                  <a:pt x="769799" y="378889"/>
                </a:cubicBezTo>
                <a:cubicBezTo>
                  <a:pt x="764763" y="383584"/>
                  <a:pt x="757928" y="386834"/>
                  <a:pt x="750374" y="386834"/>
                </a:cubicBezTo>
                <a:cubicBezTo>
                  <a:pt x="743180" y="386834"/>
                  <a:pt x="736345" y="383584"/>
                  <a:pt x="731309" y="378889"/>
                </a:cubicBezTo>
                <a:cubicBezTo>
                  <a:pt x="726273" y="373834"/>
                  <a:pt x="723395" y="366972"/>
                  <a:pt x="723395" y="359750"/>
                </a:cubicBezTo>
                <a:cubicBezTo>
                  <a:pt x="723395" y="351805"/>
                  <a:pt x="726273" y="345305"/>
                  <a:pt x="731309" y="340249"/>
                </a:cubicBezTo>
                <a:cubicBezTo>
                  <a:pt x="736345" y="335554"/>
                  <a:pt x="743180" y="332304"/>
                  <a:pt x="750374" y="332304"/>
                </a:cubicBezTo>
                <a:close/>
                <a:moveTo>
                  <a:pt x="592098" y="332304"/>
                </a:moveTo>
                <a:cubicBezTo>
                  <a:pt x="600012" y="332304"/>
                  <a:pt x="606487" y="335554"/>
                  <a:pt x="611523" y="340249"/>
                </a:cubicBezTo>
                <a:cubicBezTo>
                  <a:pt x="616199" y="345305"/>
                  <a:pt x="619437" y="351805"/>
                  <a:pt x="619437" y="359750"/>
                </a:cubicBezTo>
                <a:cubicBezTo>
                  <a:pt x="619437" y="366972"/>
                  <a:pt x="616199" y="373834"/>
                  <a:pt x="611523" y="378889"/>
                </a:cubicBezTo>
                <a:cubicBezTo>
                  <a:pt x="606487" y="383584"/>
                  <a:pt x="600012" y="386834"/>
                  <a:pt x="592098" y="386834"/>
                </a:cubicBezTo>
                <a:cubicBezTo>
                  <a:pt x="584904" y="386834"/>
                  <a:pt x="577709" y="383584"/>
                  <a:pt x="573033" y="378889"/>
                </a:cubicBezTo>
                <a:cubicBezTo>
                  <a:pt x="567997" y="373834"/>
                  <a:pt x="565119" y="366972"/>
                  <a:pt x="565119" y="359750"/>
                </a:cubicBezTo>
                <a:cubicBezTo>
                  <a:pt x="565119" y="351805"/>
                  <a:pt x="567997" y="345305"/>
                  <a:pt x="573033" y="340249"/>
                </a:cubicBezTo>
                <a:cubicBezTo>
                  <a:pt x="577709" y="335554"/>
                  <a:pt x="584904" y="332304"/>
                  <a:pt x="592098" y="332304"/>
                </a:cubicBezTo>
                <a:close/>
                <a:moveTo>
                  <a:pt x="434181" y="332304"/>
                </a:moveTo>
                <a:cubicBezTo>
                  <a:pt x="441375" y="332304"/>
                  <a:pt x="448210" y="335554"/>
                  <a:pt x="453246" y="340249"/>
                </a:cubicBezTo>
                <a:cubicBezTo>
                  <a:pt x="457922" y="345305"/>
                  <a:pt x="461160" y="351805"/>
                  <a:pt x="461160" y="359750"/>
                </a:cubicBezTo>
                <a:cubicBezTo>
                  <a:pt x="461160" y="366972"/>
                  <a:pt x="457922" y="373834"/>
                  <a:pt x="453246" y="378889"/>
                </a:cubicBezTo>
                <a:cubicBezTo>
                  <a:pt x="448210" y="383584"/>
                  <a:pt x="441375" y="386834"/>
                  <a:pt x="434181" y="386834"/>
                </a:cubicBezTo>
                <a:cubicBezTo>
                  <a:pt x="426627" y="386834"/>
                  <a:pt x="419792" y="383584"/>
                  <a:pt x="415116" y="378889"/>
                </a:cubicBezTo>
                <a:cubicBezTo>
                  <a:pt x="410439" y="373834"/>
                  <a:pt x="407202" y="366972"/>
                  <a:pt x="407202" y="359750"/>
                </a:cubicBezTo>
                <a:cubicBezTo>
                  <a:pt x="407202" y="351805"/>
                  <a:pt x="410439" y="345305"/>
                  <a:pt x="415116" y="340249"/>
                </a:cubicBezTo>
                <a:cubicBezTo>
                  <a:pt x="419792" y="335554"/>
                  <a:pt x="426627" y="332304"/>
                  <a:pt x="434181" y="332304"/>
                </a:cubicBezTo>
                <a:close/>
                <a:moveTo>
                  <a:pt x="276264" y="332304"/>
                </a:moveTo>
                <a:cubicBezTo>
                  <a:pt x="283458" y="332304"/>
                  <a:pt x="290293" y="335554"/>
                  <a:pt x="295329" y="340249"/>
                </a:cubicBezTo>
                <a:cubicBezTo>
                  <a:pt x="300006" y="345305"/>
                  <a:pt x="303243" y="351805"/>
                  <a:pt x="303243" y="359750"/>
                </a:cubicBezTo>
                <a:cubicBezTo>
                  <a:pt x="303243" y="366972"/>
                  <a:pt x="300006" y="373834"/>
                  <a:pt x="295329" y="378889"/>
                </a:cubicBezTo>
                <a:cubicBezTo>
                  <a:pt x="290293" y="383584"/>
                  <a:pt x="283458" y="386834"/>
                  <a:pt x="276264" y="386834"/>
                </a:cubicBezTo>
                <a:cubicBezTo>
                  <a:pt x="268710" y="386834"/>
                  <a:pt x="261875" y="383584"/>
                  <a:pt x="256839" y="378889"/>
                </a:cubicBezTo>
                <a:cubicBezTo>
                  <a:pt x="251803" y="373834"/>
                  <a:pt x="248925" y="366972"/>
                  <a:pt x="248925" y="359750"/>
                </a:cubicBezTo>
                <a:cubicBezTo>
                  <a:pt x="248925" y="351805"/>
                  <a:pt x="251803" y="345305"/>
                  <a:pt x="256839" y="340249"/>
                </a:cubicBezTo>
                <a:cubicBezTo>
                  <a:pt x="261875" y="335554"/>
                  <a:pt x="268710" y="332304"/>
                  <a:pt x="276264" y="332304"/>
                </a:cubicBezTo>
                <a:close/>
                <a:moveTo>
                  <a:pt x="117988" y="332304"/>
                </a:moveTo>
                <a:cubicBezTo>
                  <a:pt x="125182" y="332304"/>
                  <a:pt x="132017" y="335554"/>
                  <a:pt x="137053" y="340249"/>
                </a:cubicBezTo>
                <a:cubicBezTo>
                  <a:pt x="142089" y="345305"/>
                  <a:pt x="144967" y="351805"/>
                  <a:pt x="144967" y="359750"/>
                </a:cubicBezTo>
                <a:cubicBezTo>
                  <a:pt x="144967" y="366972"/>
                  <a:pt x="142089" y="373834"/>
                  <a:pt x="137053" y="378889"/>
                </a:cubicBezTo>
                <a:cubicBezTo>
                  <a:pt x="132017" y="383584"/>
                  <a:pt x="125182" y="386834"/>
                  <a:pt x="117988" y="386834"/>
                </a:cubicBezTo>
                <a:cubicBezTo>
                  <a:pt x="110074" y="386834"/>
                  <a:pt x="103599" y="383584"/>
                  <a:pt x="98563" y="378889"/>
                </a:cubicBezTo>
                <a:cubicBezTo>
                  <a:pt x="93527" y="373834"/>
                  <a:pt x="90649" y="366972"/>
                  <a:pt x="90649" y="359750"/>
                </a:cubicBezTo>
                <a:cubicBezTo>
                  <a:pt x="90649" y="351805"/>
                  <a:pt x="93527" y="345305"/>
                  <a:pt x="98563" y="340249"/>
                </a:cubicBezTo>
                <a:cubicBezTo>
                  <a:pt x="103599" y="335554"/>
                  <a:pt x="110074" y="332304"/>
                  <a:pt x="117988" y="332304"/>
                </a:cubicBezTo>
                <a:close/>
                <a:moveTo>
                  <a:pt x="750374" y="295830"/>
                </a:moveTo>
                <a:cubicBezTo>
                  <a:pt x="733108" y="295830"/>
                  <a:pt x="717280" y="303053"/>
                  <a:pt x="705769" y="314609"/>
                </a:cubicBezTo>
                <a:cubicBezTo>
                  <a:pt x="694258" y="326165"/>
                  <a:pt x="687423" y="342054"/>
                  <a:pt x="687423" y="359750"/>
                </a:cubicBezTo>
                <a:cubicBezTo>
                  <a:pt x="687423" y="377084"/>
                  <a:pt x="694258" y="392973"/>
                  <a:pt x="705769" y="404529"/>
                </a:cubicBezTo>
                <a:cubicBezTo>
                  <a:pt x="717280" y="416085"/>
                  <a:pt x="733108" y="422947"/>
                  <a:pt x="750374" y="422947"/>
                </a:cubicBezTo>
                <a:cubicBezTo>
                  <a:pt x="768001" y="422947"/>
                  <a:pt x="783828" y="416085"/>
                  <a:pt x="795339" y="404529"/>
                </a:cubicBezTo>
                <a:cubicBezTo>
                  <a:pt x="806850" y="392973"/>
                  <a:pt x="813685" y="377084"/>
                  <a:pt x="813685" y="359750"/>
                </a:cubicBezTo>
                <a:cubicBezTo>
                  <a:pt x="813685" y="342054"/>
                  <a:pt x="806850" y="326165"/>
                  <a:pt x="795339" y="314609"/>
                </a:cubicBezTo>
                <a:cubicBezTo>
                  <a:pt x="783828" y="303053"/>
                  <a:pt x="768001" y="295830"/>
                  <a:pt x="750374" y="295830"/>
                </a:cubicBezTo>
                <a:close/>
                <a:moveTo>
                  <a:pt x="592098" y="295830"/>
                </a:moveTo>
                <a:cubicBezTo>
                  <a:pt x="574831" y="295830"/>
                  <a:pt x="559004" y="303053"/>
                  <a:pt x="547493" y="314609"/>
                </a:cubicBezTo>
                <a:cubicBezTo>
                  <a:pt x="535981" y="326165"/>
                  <a:pt x="528787" y="342054"/>
                  <a:pt x="528787" y="359750"/>
                </a:cubicBezTo>
                <a:cubicBezTo>
                  <a:pt x="528787" y="377084"/>
                  <a:pt x="535981" y="392973"/>
                  <a:pt x="547493" y="404529"/>
                </a:cubicBezTo>
                <a:cubicBezTo>
                  <a:pt x="559004" y="416085"/>
                  <a:pt x="574831" y="422947"/>
                  <a:pt x="592098" y="422947"/>
                </a:cubicBezTo>
                <a:cubicBezTo>
                  <a:pt x="609724" y="422947"/>
                  <a:pt x="625552" y="416085"/>
                  <a:pt x="637063" y="404529"/>
                </a:cubicBezTo>
                <a:cubicBezTo>
                  <a:pt x="648214" y="392973"/>
                  <a:pt x="655408" y="377084"/>
                  <a:pt x="655408" y="359750"/>
                </a:cubicBezTo>
                <a:cubicBezTo>
                  <a:pt x="655408" y="342054"/>
                  <a:pt x="648214" y="326165"/>
                  <a:pt x="637063" y="314609"/>
                </a:cubicBezTo>
                <a:cubicBezTo>
                  <a:pt x="625552" y="303053"/>
                  <a:pt x="609724" y="295830"/>
                  <a:pt x="592098" y="295830"/>
                </a:cubicBezTo>
                <a:close/>
                <a:moveTo>
                  <a:pt x="434181" y="295830"/>
                </a:moveTo>
                <a:cubicBezTo>
                  <a:pt x="416914" y="295830"/>
                  <a:pt x="401087" y="303053"/>
                  <a:pt x="389576" y="314609"/>
                </a:cubicBezTo>
                <a:cubicBezTo>
                  <a:pt x="378065" y="326165"/>
                  <a:pt x="370870" y="342054"/>
                  <a:pt x="370870" y="359750"/>
                </a:cubicBezTo>
                <a:cubicBezTo>
                  <a:pt x="370870" y="377084"/>
                  <a:pt x="378065" y="392973"/>
                  <a:pt x="389576" y="404529"/>
                </a:cubicBezTo>
                <a:cubicBezTo>
                  <a:pt x="401087" y="416085"/>
                  <a:pt x="416914" y="422947"/>
                  <a:pt x="434181" y="422947"/>
                </a:cubicBezTo>
                <a:cubicBezTo>
                  <a:pt x="451447" y="422947"/>
                  <a:pt x="467275" y="416085"/>
                  <a:pt x="478786" y="404529"/>
                </a:cubicBezTo>
                <a:cubicBezTo>
                  <a:pt x="490297" y="392973"/>
                  <a:pt x="497491" y="377084"/>
                  <a:pt x="497491" y="359750"/>
                </a:cubicBezTo>
                <a:cubicBezTo>
                  <a:pt x="497491" y="342054"/>
                  <a:pt x="490297" y="326165"/>
                  <a:pt x="478786" y="314609"/>
                </a:cubicBezTo>
                <a:cubicBezTo>
                  <a:pt x="467275" y="303053"/>
                  <a:pt x="451447" y="295830"/>
                  <a:pt x="434181" y="295830"/>
                </a:cubicBezTo>
                <a:close/>
                <a:moveTo>
                  <a:pt x="276264" y="295830"/>
                </a:moveTo>
                <a:cubicBezTo>
                  <a:pt x="258638" y="295830"/>
                  <a:pt x="242810" y="303053"/>
                  <a:pt x="231299" y="314609"/>
                </a:cubicBezTo>
                <a:cubicBezTo>
                  <a:pt x="219788" y="326165"/>
                  <a:pt x="212594" y="342054"/>
                  <a:pt x="212594" y="359750"/>
                </a:cubicBezTo>
                <a:cubicBezTo>
                  <a:pt x="212594" y="377084"/>
                  <a:pt x="219788" y="392973"/>
                  <a:pt x="231299" y="404529"/>
                </a:cubicBezTo>
                <a:cubicBezTo>
                  <a:pt x="242810" y="416085"/>
                  <a:pt x="258638" y="422947"/>
                  <a:pt x="276264" y="422947"/>
                </a:cubicBezTo>
                <a:cubicBezTo>
                  <a:pt x="293531" y="422947"/>
                  <a:pt x="309358" y="416085"/>
                  <a:pt x="320869" y="404529"/>
                </a:cubicBezTo>
                <a:cubicBezTo>
                  <a:pt x="332380" y="392973"/>
                  <a:pt x="339215" y="377084"/>
                  <a:pt x="339215" y="359750"/>
                </a:cubicBezTo>
                <a:cubicBezTo>
                  <a:pt x="339215" y="342054"/>
                  <a:pt x="332380" y="326165"/>
                  <a:pt x="320869" y="314609"/>
                </a:cubicBezTo>
                <a:cubicBezTo>
                  <a:pt x="309358" y="303053"/>
                  <a:pt x="293531" y="295830"/>
                  <a:pt x="276264" y="295830"/>
                </a:cubicBezTo>
                <a:close/>
                <a:moveTo>
                  <a:pt x="117988" y="295830"/>
                </a:moveTo>
                <a:cubicBezTo>
                  <a:pt x="100361" y="295830"/>
                  <a:pt x="84534" y="303053"/>
                  <a:pt x="73023" y="314609"/>
                </a:cubicBezTo>
                <a:cubicBezTo>
                  <a:pt x="61512" y="326165"/>
                  <a:pt x="54317" y="342054"/>
                  <a:pt x="54317" y="359750"/>
                </a:cubicBezTo>
                <a:cubicBezTo>
                  <a:pt x="54317" y="377084"/>
                  <a:pt x="61512" y="392973"/>
                  <a:pt x="73023" y="404529"/>
                </a:cubicBezTo>
                <a:cubicBezTo>
                  <a:pt x="84534" y="416085"/>
                  <a:pt x="100361" y="422947"/>
                  <a:pt x="117988" y="422947"/>
                </a:cubicBezTo>
                <a:cubicBezTo>
                  <a:pt x="135254" y="422947"/>
                  <a:pt x="151082" y="416085"/>
                  <a:pt x="162593" y="404529"/>
                </a:cubicBezTo>
                <a:cubicBezTo>
                  <a:pt x="174104" y="392973"/>
                  <a:pt x="180938" y="377084"/>
                  <a:pt x="180938" y="359750"/>
                </a:cubicBezTo>
                <a:cubicBezTo>
                  <a:pt x="180938" y="342054"/>
                  <a:pt x="174104" y="326165"/>
                  <a:pt x="162593" y="314609"/>
                </a:cubicBezTo>
                <a:cubicBezTo>
                  <a:pt x="151082" y="303053"/>
                  <a:pt x="135254" y="295830"/>
                  <a:pt x="117988" y="295830"/>
                </a:cubicBezTo>
                <a:close/>
                <a:moveTo>
                  <a:pt x="117988" y="241300"/>
                </a:moveTo>
                <a:lnTo>
                  <a:pt x="276264" y="241300"/>
                </a:lnTo>
                <a:lnTo>
                  <a:pt x="434181" y="241300"/>
                </a:lnTo>
                <a:lnTo>
                  <a:pt x="592098" y="241300"/>
                </a:lnTo>
                <a:lnTo>
                  <a:pt x="750374" y="241300"/>
                </a:lnTo>
                <a:cubicBezTo>
                  <a:pt x="782749" y="241300"/>
                  <a:pt x="812246" y="254662"/>
                  <a:pt x="833469" y="276329"/>
                </a:cubicBezTo>
                <a:cubicBezTo>
                  <a:pt x="854693" y="297636"/>
                  <a:pt x="868002" y="327248"/>
                  <a:pt x="868002" y="359750"/>
                </a:cubicBezTo>
                <a:cubicBezTo>
                  <a:pt x="868002" y="391890"/>
                  <a:pt x="854693" y="421502"/>
                  <a:pt x="833469" y="442809"/>
                </a:cubicBezTo>
                <a:cubicBezTo>
                  <a:pt x="812246" y="464476"/>
                  <a:pt x="782749" y="477477"/>
                  <a:pt x="750374" y="477477"/>
                </a:cubicBezTo>
                <a:lnTo>
                  <a:pt x="687029" y="477477"/>
                </a:lnTo>
                <a:lnTo>
                  <a:pt x="687029" y="527050"/>
                </a:lnTo>
                <a:lnTo>
                  <a:pt x="723080" y="527050"/>
                </a:lnTo>
                <a:cubicBezTo>
                  <a:pt x="733118" y="527050"/>
                  <a:pt x="741004" y="535283"/>
                  <a:pt x="741004" y="545307"/>
                </a:cubicBezTo>
                <a:cubicBezTo>
                  <a:pt x="741004" y="554972"/>
                  <a:pt x="733118" y="563205"/>
                  <a:pt x="723080" y="563205"/>
                </a:cubicBezTo>
                <a:lnTo>
                  <a:pt x="614824" y="563205"/>
                </a:lnTo>
                <a:cubicBezTo>
                  <a:pt x="604787" y="563205"/>
                  <a:pt x="596900" y="554972"/>
                  <a:pt x="596900" y="545307"/>
                </a:cubicBezTo>
                <a:cubicBezTo>
                  <a:pt x="596900" y="535283"/>
                  <a:pt x="604787" y="527050"/>
                  <a:pt x="614824" y="527050"/>
                </a:cubicBezTo>
                <a:lnTo>
                  <a:pt x="650875" y="527050"/>
                </a:lnTo>
                <a:lnTo>
                  <a:pt x="650875" y="477477"/>
                </a:lnTo>
                <a:lnTo>
                  <a:pt x="592098" y="477477"/>
                </a:lnTo>
                <a:lnTo>
                  <a:pt x="434181" y="477477"/>
                </a:lnTo>
                <a:lnTo>
                  <a:pt x="276264" y="477477"/>
                </a:lnTo>
                <a:lnTo>
                  <a:pt x="234588" y="477477"/>
                </a:lnTo>
                <a:lnTo>
                  <a:pt x="234588" y="527050"/>
                </a:lnTo>
                <a:lnTo>
                  <a:pt x="270643" y="527050"/>
                </a:lnTo>
                <a:cubicBezTo>
                  <a:pt x="280680" y="527050"/>
                  <a:pt x="288566" y="535283"/>
                  <a:pt x="288566" y="545307"/>
                </a:cubicBezTo>
                <a:cubicBezTo>
                  <a:pt x="288566" y="554972"/>
                  <a:pt x="280680" y="563205"/>
                  <a:pt x="270643" y="563205"/>
                </a:cubicBezTo>
                <a:lnTo>
                  <a:pt x="162385" y="563205"/>
                </a:lnTo>
                <a:cubicBezTo>
                  <a:pt x="152348" y="563205"/>
                  <a:pt x="144462" y="554972"/>
                  <a:pt x="144462" y="545307"/>
                </a:cubicBezTo>
                <a:cubicBezTo>
                  <a:pt x="144462" y="535283"/>
                  <a:pt x="152348" y="527050"/>
                  <a:pt x="162385" y="527050"/>
                </a:cubicBezTo>
                <a:lnTo>
                  <a:pt x="198437" y="527050"/>
                </a:lnTo>
                <a:lnTo>
                  <a:pt x="198437" y="477477"/>
                </a:lnTo>
                <a:lnTo>
                  <a:pt x="117988" y="477477"/>
                </a:lnTo>
                <a:cubicBezTo>
                  <a:pt x="85253" y="477477"/>
                  <a:pt x="55756" y="464476"/>
                  <a:pt x="34533" y="442809"/>
                </a:cubicBezTo>
                <a:cubicBezTo>
                  <a:pt x="13669" y="421502"/>
                  <a:pt x="0" y="391890"/>
                  <a:pt x="0" y="359750"/>
                </a:cubicBezTo>
                <a:cubicBezTo>
                  <a:pt x="0" y="327248"/>
                  <a:pt x="13669" y="297636"/>
                  <a:pt x="34533" y="276329"/>
                </a:cubicBezTo>
                <a:cubicBezTo>
                  <a:pt x="55756" y="254662"/>
                  <a:pt x="85253" y="241300"/>
                  <a:pt x="117988" y="241300"/>
                </a:cubicBezTo>
                <a:close/>
                <a:moveTo>
                  <a:pt x="666620" y="193560"/>
                </a:moveTo>
                <a:lnTo>
                  <a:pt x="666620" y="197525"/>
                </a:lnTo>
                <a:lnTo>
                  <a:pt x="675989" y="197525"/>
                </a:lnTo>
                <a:lnTo>
                  <a:pt x="686798" y="197525"/>
                </a:lnTo>
                <a:lnTo>
                  <a:pt x="697607" y="197525"/>
                </a:lnTo>
                <a:lnTo>
                  <a:pt x="706976" y="197525"/>
                </a:lnTo>
                <a:lnTo>
                  <a:pt x="706976" y="193560"/>
                </a:lnTo>
                <a:lnTo>
                  <a:pt x="697607" y="193560"/>
                </a:lnTo>
                <a:lnTo>
                  <a:pt x="686798" y="193560"/>
                </a:lnTo>
                <a:lnTo>
                  <a:pt x="675989" y="193560"/>
                </a:lnTo>
                <a:lnTo>
                  <a:pt x="666620" y="193560"/>
                </a:lnTo>
                <a:close/>
                <a:moveTo>
                  <a:pt x="339235" y="193560"/>
                </a:moveTo>
                <a:lnTo>
                  <a:pt x="339235" y="197525"/>
                </a:lnTo>
                <a:lnTo>
                  <a:pt x="348603" y="197525"/>
                </a:lnTo>
                <a:lnTo>
                  <a:pt x="359773" y="197525"/>
                </a:lnTo>
                <a:lnTo>
                  <a:pt x="370582" y="197525"/>
                </a:lnTo>
                <a:lnTo>
                  <a:pt x="379950" y="197525"/>
                </a:lnTo>
                <a:lnTo>
                  <a:pt x="379950" y="193560"/>
                </a:lnTo>
                <a:lnTo>
                  <a:pt x="370582" y="193560"/>
                </a:lnTo>
                <a:lnTo>
                  <a:pt x="359773" y="193560"/>
                </a:lnTo>
                <a:lnTo>
                  <a:pt x="348603" y="193560"/>
                </a:lnTo>
                <a:lnTo>
                  <a:pt x="339235" y="193560"/>
                </a:lnTo>
                <a:close/>
                <a:moveTo>
                  <a:pt x="486463" y="188514"/>
                </a:moveTo>
                <a:lnTo>
                  <a:pt x="486463" y="197525"/>
                </a:lnTo>
                <a:lnTo>
                  <a:pt x="540150" y="197525"/>
                </a:lnTo>
                <a:lnTo>
                  <a:pt x="593477" y="197525"/>
                </a:lnTo>
                <a:lnTo>
                  <a:pt x="593477" y="188514"/>
                </a:lnTo>
                <a:lnTo>
                  <a:pt x="540150" y="188514"/>
                </a:lnTo>
                <a:lnTo>
                  <a:pt x="486463" y="188514"/>
                </a:lnTo>
                <a:close/>
                <a:moveTo>
                  <a:pt x="159438" y="188514"/>
                </a:moveTo>
                <a:lnTo>
                  <a:pt x="159438" y="197525"/>
                </a:lnTo>
                <a:lnTo>
                  <a:pt x="213125" y="197525"/>
                </a:lnTo>
                <a:lnTo>
                  <a:pt x="266812" y="197525"/>
                </a:lnTo>
                <a:lnTo>
                  <a:pt x="266812" y="188514"/>
                </a:lnTo>
                <a:lnTo>
                  <a:pt x="213125" y="188514"/>
                </a:lnTo>
                <a:lnTo>
                  <a:pt x="159438" y="188514"/>
                </a:lnTo>
                <a:close/>
                <a:moveTo>
                  <a:pt x="697607" y="163283"/>
                </a:moveTo>
                <a:lnTo>
                  <a:pt x="688600" y="176259"/>
                </a:lnTo>
                <a:lnTo>
                  <a:pt x="693284" y="176259"/>
                </a:lnTo>
                <a:lnTo>
                  <a:pt x="693284" y="189235"/>
                </a:lnTo>
                <a:lnTo>
                  <a:pt x="697607" y="189235"/>
                </a:lnTo>
                <a:lnTo>
                  <a:pt x="702292" y="189235"/>
                </a:lnTo>
                <a:lnTo>
                  <a:pt x="702292" y="176259"/>
                </a:lnTo>
                <a:lnTo>
                  <a:pt x="706976" y="176259"/>
                </a:lnTo>
                <a:lnTo>
                  <a:pt x="697607" y="163283"/>
                </a:lnTo>
                <a:close/>
                <a:moveTo>
                  <a:pt x="675989" y="163283"/>
                </a:moveTo>
                <a:lnTo>
                  <a:pt x="666620" y="176259"/>
                </a:lnTo>
                <a:lnTo>
                  <a:pt x="671305" y="176259"/>
                </a:lnTo>
                <a:lnTo>
                  <a:pt x="671305" y="189235"/>
                </a:lnTo>
                <a:lnTo>
                  <a:pt x="675989" y="189235"/>
                </a:lnTo>
                <a:lnTo>
                  <a:pt x="680312" y="189235"/>
                </a:lnTo>
                <a:lnTo>
                  <a:pt x="680312" y="176259"/>
                </a:lnTo>
                <a:lnTo>
                  <a:pt x="684996" y="176259"/>
                </a:lnTo>
                <a:lnTo>
                  <a:pt x="675989" y="163283"/>
                </a:lnTo>
                <a:close/>
                <a:moveTo>
                  <a:pt x="486463" y="163283"/>
                </a:moveTo>
                <a:lnTo>
                  <a:pt x="486463" y="173015"/>
                </a:lnTo>
                <a:lnTo>
                  <a:pt x="540150" y="173015"/>
                </a:lnTo>
                <a:lnTo>
                  <a:pt x="593477" y="173015"/>
                </a:lnTo>
                <a:lnTo>
                  <a:pt x="593477" y="163283"/>
                </a:lnTo>
                <a:lnTo>
                  <a:pt x="540150" y="163283"/>
                </a:lnTo>
                <a:lnTo>
                  <a:pt x="486463" y="163283"/>
                </a:lnTo>
                <a:close/>
                <a:moveTo>
                  <a:pt x="370582" y="163283"/>
                </a:moveTo>
                <a:lnTo>
                  <a:pt x="361214" y="176259"/>
                </a:lnTo>
                <a:lnTo>
                  <a:pt x="365898" y="176259"/>
                </a:lnTo>
                <a:lnTo>
                  <a:pt x="365898" y="189235"/>
                </a:lnTo>
                <a:lnTo>
                  <a:pt x="370582" y="189235"/>
                </a:lnTo>
                <a:lnTo>
                  <a:pt x="375266" y="189235"/>
                </a:lnTo>
                <a:lnTo>
                  <a:pt x="375266" y="176259"/>
                </a:lnTo>
                <a:lnTo>
                  <a:pt x="379590" y="176259"/>
                </a:lnTo>
                <a:lnTo>
                  <a:pt x="370582" y="163283"/>
                </a:lnTo>
                <a:close/>
                <a:moveTo>
                  <a:pt x="348603" y="163283"/>
                </a:moveTo>
                <a:lnTo>
                  <a:pt x="339595" y="176259"/>
                </a:lnTo>
                <a:lnTo>
                  <a:pt x="343919" y="176259"/>
                </a:lnTo>
                <a:lnTo>
                  <a:pt x="343919" y="189235"/>
                </a:lnTo>
                <a:lnTo>
                  <a:pt x="348603" y="189235"/>
                </a:lnTo>
                <a:lnTo>
                  <a:pt x="353287" y="189235"/>
                </a:lnTo>
                <a:lnTo>
                  <a:pt x="353287" y="176259"/>
                </a:lnTo>
                <a:lnTo>
                  <a:pt x="357971" y="176259"/>
                </a:lnTo>
                <a:lnTo>
                  <a:pt x="348603" y="163283"/>
                </a:lnTo>
                <a:close/>
                <a:moveTo>
                  <a:pt x="159438" y="163283"/>
                </a:moveTo>
                <a:lnTo>
                  <a:pt x="159438" y="173015"/>
                </a:lnTo>
                <a:lnTo>
                  <a:pt x="213125" y="173015"/>
                </a:lnTo>
                <a:lnTo>
                  <a:pt x="266812" y="173015"/>
                </a:lnTo>
                <a:lnTo>
                  <a:pt x="266812" y="163283"/>
                </a:lnTo>
                <a:lnTo>
                  <a:pt x="213125" y="163283"/>
                </a:lnTo>
                <a:lnTo>
                  <a:pt x="159438" y="163283"/>
                </a:lnTo>
                <a:close/>
                <a:moveTo>
                  <a:pt x="563931" y="12357"/>
                </a:moveTo>
                <a:lnTo>
                  <a:pt x="563931" y="71729"/>
                </a:lnTo>
                <a:lnTo>
                  <a:pt x="563931" y="72090"/>
                </a:lnTo>
                <a:lnTo>
                  <a:pt x="569336" y="80380"/>
                </a:lnTo>
                <a:lnTo>
                  <a:pt x="574740" y="72090"/>
                </a:lnTo>
                <a:lnTo>
                  <a:pt x="580505" y="80380"/>
                </a:lnTo>
                <a:lnTo>
                  <a:pt x="585910" y="72090"/>
                </a:lnTo>
                <a:lnTo>
                  <a:pt x="591315" y="80380"/>
                </a:lnTo>
                <a:lnTo>
                  <a:pt x="596720" y="72090"/>
                </a:lnTo>
                <a:lnTo>
                  <a:pt x="602124" y="80380"/>
                </a:lnTo>
                <a:lnTo>
                  <a:pt x="607529" y="72090"/>
                </a:lnTo>
                <a:lnTo>
                  <a:pt x="613294" y="80380"/>
                </a:lnTo>
                <a:lnTo>
                  <a:pt x="618699" y="72090"/>
                </a:lnTo>
                <a:lnTo>
                  <a:pt x="624103" y="80380"/>
                </a:lnTo>
                <a:lnTo>
                  <a:pt x="629508" y="72090"/>
                </a:lnTo>
                <a:lnTo>
                  <a:pt x="629508" y="12357"/>
                </a:lnTo>
                <a:lnTo>
                  <a:pt x="563931" y="12357"/>
                </a:lnTo>
                <a:close/>
                <a:moveTo>
                  <a:pt x="236906" y="12357"/>
                </a:moveTo>
                <a:lnTo>
                  <a:pt x="236906" y="71729"/>
                </a:lnTo>
                <a:lnTo>
                  <a:pt x="236906" y="72090"/>
                </a:lnTo>
                <a:lnTo>
                  <a:pt x="242310" y="80380"/>
                </a:lnTo>
                <a:lnTo>
                  <a:pt x="247715" y="72090"/>
                </a:lnTo>
                <a:lnTo>
                  <a:pt x="253120" y="80380"/>
                </a:lnTo>
                <a:lnTo>
                  <a:pt x="258524" y="72090"/>
                </a:lnTo>
                <a:lnTo>
                  <a:pt x="264289" y="80380"/>
                </a:lnTo>
                <a:lnTo>
                  <a:pt x="269694" y="72090"/>
                </a:lnTo>
                <a:lnTo>
                  <a:pt x="275099" y="80380"/>
                </a:lnTo>
                <a:lnTo>
                  <a:pt x="280864" y="72090"/>
                </a:lnTo>
                <a:lnTo>
                  <a:pt x="286269" y="80380"/>
                </a:lnTo>
                <a:lnTo>
                  <a:pt x="291673" y="72090"/>
                </a:lnTo>
                <a:lnTo>
                  <a:pt x="297078" y="80380"/>
                </a:lnTo>
                <a:lnTo>
                  <a:pt x="302483" y="72090"/>
                </a:lnTo>
                <a:lnTo>
                  <a:pt x="302483" y="12357"/>
                </a:lnTo>
                <a:lnTo>
                  <a:pt x="236906" y="12357"/>
                </a:lnTo>
                <a:close/>
                <a:moveTo>
                  <a:pt x="474573" y="0"/>
                </a:moveTo>
                <a:lnTo>
                  <a:pt x="536575" y="0"/>
                </a:lnTo>
                <a:lnTo>
                  <a:pt x="540150" y="0"/>
                </a:lnTo>
                <a:lnTo>
                  <a:pt x="563931" y="0"/>
                </a:lnTo>
                <a:lnTo>
                  <a:pt x="629508" y="0"/>
                </a:lnTo>
                <a:lnTo>
                  <a:pt x="656866" y="0"/>
                </a:lnTo>
                <a:lnTo>
                  <a:pt x="675989" y="0"/>
                </a:lnTo>
                <a:lnTo>
                  <a:pt x="686798" y="0"/>
                </a:lnTo>
                <a:lnTo>
                  <a:pt x="697607" y="0"/>
                </a:lnTo>
                <a:lnTo>
                  <a:pt x="718866" y="0"/>
                </a:lnTo>
                <a:cubicBezTo>
                  <a:pt x="725712" y="0"/>
                  <a:pt x="731477" y="5767"/>
                  <a:pt x="731477" y="12616"/>
                </a:cubicBezTo>
                <a:lnTo>
                  <a:pt x="731477" y="210862"/>
                </a:lnTo>
                <a:cubicBezTo>
                  <a:pt x="731477" y="218071"/>
                  <a:pt x="725712" y="223478"/>
                  <a:pt x="718866" y="223478"/>
                </a:cubicBezTo>
                <a:lnTo>
                  <a:pt x="697607" y="223478"/>
                </a:lnTo>
                <a:lnTo>
                  <a:pt x="686798" y="223478"/>
                </a:lnTo>
                <a:lnTo>
                  <a:pt x="675989" y="223478"/>
                </a:lnTo>
                <a:lnTo>
                  <a:pt x="540150" y="223478"/>
                </a:lnTo>
                <a:lnTo>
                  <a:pt x="474573" y="223478"/>
                </a:lnTo>
                <a:cubicBezTo>
                  <a:pt x="467727" y="223478"/>
                  <a:pt x="461962" y="218071"/>
                  <a:pt x="461962" y="210862"/>
                </a:cubicBezTo>
                <a:lnTo>
                  <a:pt x="461962" y="12616"/>
                </a:lnTo>
                <a:cubicBezTo>
                  <a:pt x="461962" y="5767"/>
                  <a:pt x="467727" y="0"/>
                  <a:pt x="474573" y="0"/>
                </a:cubicBezTo>
                <a:close/>
                <a:moveTo>
                  <a:pt x="147548" y="0"/>
                </a:moveTo>
                <a:lnTo>
                  <a:pt x="209550" y="0"/>
                </a:lnTo>
                <a:lnTo>
                  <a:pt x="213125" y="0"/>
                </a:lnTo>
                <a:lnTo>
                  <a:pt x="236906" y="0"/>
                </a:lnTo>
                <a:lnTo>
                  <a:pt x="302483" y="0"/>
                </a:lnTo>
                <a:lnTo>
                  <a:pt x="329841" y="0"/>
                </a:lnTo>
                <a:lnTo>
                  <a:pt x="348603" y="0"/>
                </a:lnTo>
                <a:lnTo>
                  <a:pt x="359773" y="0"/>
                </a:lnTo>
                <a:lnTo>
                  <a:pt x="370582" y="0"/>
                </a:lnTo>
                <a:lnTo>
                  <a:pt x="391840" y="0"/>
                </a:lnTo>
                <a:cubicBezTo>
                  <a:pt x="398686" y="0"/>
                  <a:pt x="404451" y="5767"/>
                  <a:pt x="404451" y="12616"/>
                </a:cubicBezTo>
                <a:lnTo>
                  <a:pt x="404451" y="210862"/>
                </a:lnTo>
                <a:cubicBezTo>
                  <a:pt x="404451" y="218071"/>
                  <a:pt x="398686" y="223478"/>
                  <a:pt x="391840" y="223478"/>
                </a:cubicBezTo>
                <a:lnTo>
                  <a:pt x="370582" y="223478"/>
                </a:lnTo>
                <a:lnTo>
                  <a:pt x="359773" y="223478"/>
                </a:lnTo>
                <a:lnTo>
                  <a:pt x="348603" y="223478"/>
                </a:lnTo>
                <a:lnTo>
                  <a:pt x="213125" y="223478"/>
                </a:lnTo>
                <a:lnTo>
                  <a:pt x="147548" y="223478"/>
                </a:lnTo>
                <a:cubicBezTo>
                  <a:pt x="140702" y="223478"/>
                  <a:pt x="134937" y="218071"/>
                  <a:pt x="134937" y="210862"/>
                </a:cubicBezTo>
                <a:lnTo>
                  <a:pt x="134937" y="12616"/>
                </a:lnTo>
                <a:cubicBezTo>
                  <a:pt x="134937" y="5767"/>
                  <a:pt x="140702" y="0"/>
                  <a:pt x="147548" y="0"/>
                </a:cubicBezTo>
                <a:close/>
              </a:path>
            </a:pathLst>
          </a:custGeom>
          <a:solidFill>
            <a:schemeClr val="bg1"/>
          </a:solidFill>
          <a:ln>
            <a:noFill/>
          </a:ln>
          <a:effectLst/>
        </p:spPr>
        <p:txBody>
          <a:bodyPr anchor="ctr"/>
          <a:lstStyle/>
          <a:p>
            <a:endParaRPr lang="en-GB" sz="1600" dirty="0">
              <a:latin typeface="+mj-lt"/>
            </a:endParaRPr>
          </a:p>
        </p:txBody>
      </p:sp>
      <p:sp>
        <p:nvSpPr>
          <p:cNvPr id="29" name="Freeform 233">
            <a:extLst>
              <a:ext uri="{FF2B5EF4-FFF2-40B4-BE49-F238E27FC236}">
                <a16:creationId xmlns:a16="http://schemas.microsoft.com/office/drawing/2014/main" xmlns="" id="{2B17393F-CC91-6540-88A0-9C6B6E56EC5D}"/>
              </a:ext>
            </a:extLst>
          </p:cNvPr>
          <p:cNvSpPr>
            <a:spLocks noChangeArrowheads="1"/>
          </p:cNvSpPr>
          <p:nvPr/>
        </p:nvSpPr>
        <p:spPr bwMode="auto">
          <a:xfrm>
            <a:off x="5188090" y="2693501"/>
            <a:ext cx="474147" cy="383298"/>
          </a:xfrm>
          <a:custGeom>
            <a:avLst/>
            <a:gdLst/>
            <a:ahLst/>
            <a:cxnLst/>
            <a:rect l="0" t="0" r="r" b="b"/>
            <a:pathLst>
              <a:path w="869589" h="702905">
                <a:moveTo>
                  <a:pt x="129381" y="622282"/>
                </a:moveTo>
                <a:cubicBezTo>
                  <a:pt x="123963" y="622282"/>
                  <a:pt x="119267" y="624432"/>
                  <a:pt x="116016" y="627657"/>
                </a:cubicBezTo>
                <a:cubicBezTo>
                  <a:pt x="112765" y="630882"/>
                  <a:pt x="110598" y="635182"/>
                  <a:pt x="110598" y="640198"/>
                </a:cubicBezTo>
                <a:cubicBezTo>
                  <a:pt x="110598" y="645215"/>
                  <a:pt x="112765" y="649873"/>
                  <a:pt x="116016" y="652740"/>
                </a:cubicBezTo>
                <a:cubicBezTo>
                  <a:pt x="119267" y="656323"/>
                  <a:pt x="123963" y="658114"/>
                  <a:pt x="129381" y="658114"/>
                </a:cubicBezTo>
                <a:cubicBezTo>
                  <a:pt x="134438" y="658114"/>
                  <a:pt x="139133" y="656323"/>
                  <a:pt x="142384" y="652740"/>
                </a:cubicBezTo>
                <a:cubicBezTo>
                  <a:pt x="145635" y="649873"/>
                  <a:pt x="147802" y="645215"/>
                  <a:pt x="147802" y="640198"/>
                </a:cubicBezTo>
                <a:cubicBezTo>
                  <a:pt x="147802" y="635182"/>
                  <a:pt x="145635" y="630882"/>
                  <a:pt x="142384" y="627657"/>
                </a:cubicBezTo>
                <a:cubicBezTo>
                  <a:pt x="139133" y="624432"/>
                  <a:pt x="134438" y="622282"/>
                  <a:pt x="129381" y="622282"/>
                </a:cubicBezTo>
                <a:close/>
                <a:moveTo>
                  <a:pt x="426857" y="600543"/>
                </a:moveTo>
                <a:cubicBezTo>
                  <a:pt x="420366" y="600543"/>
                  <a:pt x="414595" y="603057"/>
                  <a:pt x="410268" y="607367"/>
                </a:cubicBezTo>
                <a:cubicBezTo>
                  <a:pt x="405940" y="611677"/>
                  <a:pt x="403416" y="617423"/>
                  <a:pt x="403416" y="623529"/>
                </a:cubicBezTo>
                <a:cubicBezTo>
                  <a:pt x="403416" y="629994"/>
                  <a:pt x="405940" y="635741"/>
                  <a:pt x="410268" y="640050"/>
                </a:cubicBezTo>
                <a:cubicBezTo>
                  <a:pt x="414595" y="644001"/>
                  <a:pt x="420366" y="646875"/>
                  <a:pt x="426857" y="646875"/>
                </a:cubicBezTo>
                <a:cubicBezTo>
                  <a:pt x="433709" y="646875"/>
                  <a:pt x="439479" y="644001"/>
                  <a:pt x="443446" y="640050"/>
                </a:cubicBezTo>
                <a:cubicBezTo>
                  <a:pt x="447774" y="635741"/>
                  <a:pt x="450298" y="629994"/>
                  <a:pt x="450298" y="623529"/>
                </a:cubicBezTo>
                <a:cubicBezTo>
                  <a:pt x="450298" y="617423"/>
                  <a:pt x="447774" y="611677"/>
                  <a:pt x="443446" y="607367"/>
                </a:cubicBezTo>
                <a:cubicBezTo>
                  <a:pt x="439479" y="603057"/>
                  <a:pt x="433709" y="600543"/>
                  <a:pt x="426857" y="600543"/>
                </a:cubicBezTo>
                <a:close/>
                <a:moveTo>
                  <a:pt x="129381" y="577850"/>
                </a:moveTo>
                <a:cubicBezTo>
                  <a:pt x="146718" y="577850"/>
                  <a:pt x="162611" y="584658"/>
                  <a:pt x="174531" y="596125"/>
                </a:cubicBezTo>
                <a:cubicBezTo>
                  <a:pt x="186090" y="607233"/>
                  <a:pt x="193314" y="622999"/>
                  <a:pt x="193314" y="640198"/>
                </a:cubicBezTo>
                <a:cubicBezTo>
                  <a:pt x="193314" y="657398"/>
                  <a:pt x="186090" y="673164"/>
                  <a:pt x="174531" y="684272"/>
                </a:cubicBezTo>
                <a:cubicBezTo>
                  <a:pt x="162611" y="695738"/>
                  <a:pt x="146718" y="702905"/>
                  <a:pt x="129381" y="702905"/>
                </a:cubicBezTo>
                <a:cubicBezTo>
                  <a:pt x="111682" y="702905"/>
                  <a:pt x="95789" y="695738"/>
                  <a:pt x="83869" y="684272"/>
                </a:cubicBezTo>
                <a:cubicBezTo>
                  <a:pt x="72311" y="673164"/>
                  <a:pt x="65087" y="657398"/>
                  <a:pt x="65087" y="640198"/>
                </a:cubicBezTo>
                <a:cubicBezTo>
                  <a:pt x="65087" y="622999"/>
                  <a:pt x="72311" y="607233"/>
                  <a:pt x="83869" y="596125"/>
                </a:cubicBezTo>
                <a:cubicBezTo>
                  <a:pt x="95789" y="584658"/>
                  <a:pt x="111682" y="577850"/>
                  <a:pt x="129381" y="577850"/>
                </a:cubicBezTo>
                <a:close/>
                <a:moveTo>
                  <a:pt x="426857" y="544513"/>
                </a:moveTo>
                <a:cubicBezTo>
                  <a:pt x="448856" y="544513"/>
                  <a:pt x="469051" y="553492"/>
                  <a:pt x="483477" y="567500"/>
                </a:cubicBezTo>
                <a:cubicBezTo>
                  <a:pt x="498623" y="581866"/>
                  <a:pt x="507639" y="601620"/>
                  <a:pt x="507639" y="623529"/>
                </a:cubicBezTo>
                <a:cubicBezTo>
                  <a:pt x="507639" y="645797"/>
                  <a:pt x="498623" y="665551"/>
                  <a:pt x="483477" y="679918"/>
                </a:cubicBezTo>
                <a:cubicBezTo>
                  <a:pt x="469051" y="693925"/>
                  <a:pt x="448856" y="702904"/>
                  <a:pt x="426857" y="702904"/>
                </a:cubicBezTo>
                <a:cubicBezTo>
                  <a:pt x="404858" y="702904"/>
                  <a:pt x="384663" y="693925"/>
                  <a:pt x="369877" y="679918"/>
                </a:cubicBezTo>
                <a:cubicBezTo>
                  <a:pt x="355091" y="665551"/>
                  <a:pt x="346075" y="645797"/>
                  <a:pt x="346075" y="623529"/>
                </a:cubicBezTo>
                <a:cubicBezTo>
                  <a:pt x="346075" y="601620"/>
                  <a:pt x="355091" y="581866"/>
                  <a:pt x="369877" y="567500"/>
                </a:cubicBezTo>
                <a:cubicBezTo>
                  <a:pt x="384663" y="553492"/>
                  <a:pt x="404858" y="544513"/>
                  <a:pt x="426857" y="544513"/>
                </a:cubicBezTo>
                <a:close/>
                <a:moveTo>
                  <a:pt x="803889" y="504312"/>
                </a:moveTo>
                <a:lnTo>
                  <a:pt x="803889" y="508643"/>
                </a:lnTo>
                <a:lnTo>
                  <a:pt x="815080" y="508643"/>
                </a:lnTo>
                <a:lnTo>
                  <a:pt x="826993" y="508643"/>
                </a:lnTo>
                <a:lnTo>
                  <a:pt x="838183" y="508643"/>
                </a:lnTo>
                <a:lnTo>
                  <a:pt x="844681" y="508643"/>
                </a:lnTo>
                <a:lnTo>
                  <a:pt x="844681" y="504312"/>
                </a:lnTo>
                <a:lnTo>
                  <a:pt x="838183" y="504312"/>
                </a:lnTo>
                <a:lnTo>
                  <a:pt x="826993" y="504312"/>
                </a:lnTo>
                <a:lnTo>
                  <a:pt x="815080" y="504312"/>
                </a:lnTo>
                <a:lnTo>
                  <a:pt x="803889" y="504312"/>
                </a:lnTo>
                <a:close/>
                <a:moveTo>
                  <a:pt x="623034" y="498898"/>
                </a:moveTo>
                <a:lnTo>
                  <a:pt x="623034" y="508643"/>
                </a:lnTo>
                <a:lnTo>
                  <a:pt x="629893" y="508643"/>
                </a:lnTo>
                <a:lnTo>
                  <a:pt x="641444" y="508643"/>
                </a:lnTo>
                <a:lnTo>
                  <a:pt x="652635" y="508643"/>
                </a:lnTo>
                <a:lnTo>
                  <a:pt x="664548" y="508643"/>
                </a:lnTo>
                <a:lnTo>
                  <a:pt x="676100" y="508643"/>
                </a:lnTo>
                <a:lnTo>
                  <a:pt x="688012" y="508643"/>
                </a:lnTo>
                <a:lnTo>
                  <a:pt x="699203" y="508643"/>
                </a:lnTo>
                <a:lnTo>
                  <a:pt x="710755" y="508643"/>
                </a:lnTo>
                <a:lnTo>
                  <a:pt x="722667" y="508643"/>
                </a:lnTo>
                <a:lnTo>
                  <a:pt x="730609" y="508643"/>
                </a:lnTo>
                <a:lnTo>
                  <a:pt x="730609" y="498898"/>
                </a:lnTo>
                <a:lnTo>
                  <a:pt x="722667" y="498898"/>
                </a:lnTo>
                <a:lnTo>
                  <a:pt x="710755" y="498898"/>
                </a:lnTo>
                <a:lnTo>
                  <a:pt x="699203" y="498898"/>
                </a:lnTo>
                <a:lnTo>
                  <a:pt x="688012" y="498898"/>
                </a:lnTo>
                <a:lnTo>
                  <a:pt x="676100" y="498898"/>
                </a:lnTo>
                <a:lnTo>
                  <a:pt x="664548" y="498898"/>
                </a:lnTo>
                <a:lnTo>
                  <a:pt x="652635" y="498898"/>
                </a:lnTo>
                <a:lnTo>
                  <a:pt x="641444" y="498898"/>
                </a:lnTo>
                <a:lnTo>
                  <a:pt x="629893" y="498898"/>
                </a:lnTo>
                <a:lnTo>
                  <a:pt x="623034" y="498898"/>
                </a:lnTo>
                <a:close/>
                <a:moveTo>
                  <a:pt x="835295" y="473997"/>
                </a:moveTo>
                <a:lnTo>
                  <a:pt x="826993" y="485545"/>
                </a:lnTo>
                <a:lnTo>
                  <a:pt x="825910" y="486628"/>
                </a:lnTo>
                <a:lnTo>
                  <a:pt x="826993" y="486628"/>
                </a:lnTo>
                <a:lnTo>
                  <a:pt x="830603" y="486628"/>
                </a:lnTo>
                <a:lnTo>
                  <a:pt x="830603" y="499981"/>
                </a:lnTo>
                <a:lnTo>
                  <a:pt x="838183" y="499981"/>
                </a:lnTo>
                <a:lnTo>
                  <a:pt x="839627" y="499981"/>
                </a:lnTo>
                <a:lnTo>
                  <a:pt x="839627" y="486628"/>
                </a:lnTo>
                <a:lnTo>
                  <a:pt x="844681" y="486628"/>
                </a:lnTo>
                <a:lnTo>
                  <a:pt x="838183" y="478688"/>
                </a:lnTo>
                <a:lnTo>
                  <a:pt x="835295" y="473997"/>
                </a:lnTo>
                <a:close/>
                <a:moveTo>
                  <a:pt x="813275" y="473997"/>
                </a:moveTo>
                <a:lnTo>
                  <a:pt x="803889" y="486628"/>
                </a:lnTo>
                <a:lnTo>
                  <a:pt x="808582" y="486628"/>
                </a:lnTo>
                <a:lnTo>
                  <a:pt x="808582" y="499981"/>
                </a:lnTo>
                <a:lnTo>
                  <a:pt x="815080" y="499981"/>
                </a:lnTo>
                <a:lnTo>
                  <a:pt x="817607" y="499981"/>
                </a:lnTo>
                <a:lnTo>
                  <a:pt x="817607" y="486628"/>
                </a:lnTo>
                <a:lnTo>
                  <a:pt x="822300" y="486628"/>
                </a:lnTo>
                <a:lnTo>
                  <a:pt x="815080" y="476884"/>
                </a:lnTo>
                <a:lnTo>
                  <a:pt x="813275" y="473997"/>
                </a:lnTo>
                <a:close/>
                <a:moveTo>
                  <a:pt x="623034" y="473997"/>
                </a:moveTo>
                <a:lnTo>
                  <a:pt x="623034" y="483380"/>
                </a:lnTo>
                <a:lnTo>
                  <a:pt x="629893" y="483380"/>
                </a:lnTo>
                <a:lnTo>
                  <a:pt x="641444" y="483380"/>
                </a:lnTo>
                <a:lnTo>
                  <a:pt x="652635" y="483380"/>
                </a:lnTo>
                <a:lnTo>
                  <a:pt x="664548" y="483380"/>
                </a:lnTo>
                <a:lnTo>
                  <a:pt x="676100" y="483380"/>
                </a:lnTo>
                <a:lnTo>
                  <a:pt x="688012" y="483380"/>
                </a:lnTo>
                <a:lnTo>
                  <a:pt x="699203" y="483380"/>
                </a:lnTo>
                <a:lnTo>
                  <a:pt x="710755" y="483380"/>
                </a:lnTo>
                <a:lnTo>
                  <a:pt x="722667" y="483380"/>
                </a:lnTo>
                <a:lnTo>
                  <a:pt x="730609" y="483380"/>
                </a:lnTo>
                <a:lnTo>
                  <a:pt x="730609" y="473997"/>
                </a:lnTo>
                <a:lnTo>
                  <a:pt x="722667" y="473997"/>
                </a:lnTo>
                <a:lnTo>
                  <a:pt x="710755" y="473997"/>
                </a:lnTo>
                <a:lnTo>
                  <a:pt x="699203" y="473997"/>
                </a:lnTo>
                <a:lnTo>
                  <a:pt x="688012" y="473997"/>
                </a:lnTo>
                <a:lnTo>
                  <a:pt x="676100" y="473997"/>
                </a:lnTo>
                <a:lnTo>
                  <a:pt x="664548" y="473997"/>
                </a:lnTo>
                <a:lnTo>
                  <a:pt x="652635" y="473997"/>
                </a:lnTo>
                <a:lnTo>
                  <a:pt x="641444" y="473997"/>
                </a:lnTo>
                <a:lnTo>
                  <a:pt x="629893" y="473997"/>
                </a:lnTo>
                <a:lnTo>
                  <a:pt x="623034" y="473997"/>
                </a:lnTo>
                <a:close/>
                <a:moveTo>
                  <a:pt x="823383" y="411201"/>
                </a:moveTo>
                <a:lnTo>
                  <a:pt x="826993" y="420223"/>
                </a:lnTo>
                <a:lnTo>
                  <a:pt x="837461" y="446208"/>
                </a:lnTo>
                <a:lnTo>
                  <a:pt x="838183" y="446208"/>
                </a:lnTo>
                <a:lnTo>
                  <a:pt x="853706" y="446208"/>
                </a:lnTo>
                <a:lnTo>
                  <a:pt x="839627" y="411201"/>
                </a:lnTo>
                <a:lnTo>
                  <a:pt x="838183" y="411201"/>
                </a:lnTo>
                <a:lnTo>
                  <a:pt x="826993" y="411201"/>
                </a:lnTo>
                <a:lnTo>
                  <a:pt x="823383" y="411201"/>
                </a:lnTo>
                <a:close/>
                <a:moveTo>
                  <a:pt x="799919" y="411201"/>
                </a:moveTo>
                <a:lnTo>
                  <a:pt x="803528" y="420223"/>
                </a:lnTo>
                <a:lnTo>
                  <a:pt x="813997" y="446208"/>
                </a:lnTo>
                <a:lnTo>
                  <a:pt x="815080" y="446208"/>
                </a:lnTo>
                <a:lnTo>
                  <a:pt x="826993" y="446208"/>
                </a:lnTo>
                <a:lnTo>
                  <a:pt x="830242" y="446208"/>
                </a:lnTo>
                <a:lnTo>
                  <a:pt x="826993" y="437185"/>
                </a:lnTo>
                <a:lnTo>
                  <a:pt x="816163" y="411201"/>
                </a:lnTo>
                <a:lnTo>
                  <a:pt x="815080" y="411201"/>
                </a:lnTo>
                <a:lnTo>
                  <a:pt x="803528" y="411201"/>
                </a:lnTo>
                <a:lnTo>
                  <a:pt x="799919" y="411201"/>
                </a:lnTo>
                <a:close/>
                <a:moveTo>
                  <a:pt x="776815" y="411201"/>
                </a:moveTo>
                <a:lnTo>
                  <a:pt x="780425" y="420223"/>
                </a:lnTo>
                <a:lnTo>
                  <a:pt x="790894" y="446208"/>
                </a:lnTo>
                <a:lnTo>
                  <a:pt x="791977" y="446208"/>
                </a:lnTo>
                <a:lnTo>
                  <a:pt x="803528" y="446208"/>
                </a:lnTo>
                <a:lnTo>
                  <a:pt x="807138" y="446208"/>
                </a:lnTo>
                <a:lnTo>
                  <a:pt x="803528" y="437185"/>
                </a:lnTo>
                <a:lnTo>
                  <a:pt x="793060" y="411201"/>
                </a:lnTo>
                <a:lnTo>
                  <a:pt x="791977" y="411201"/>
                </a:lnTo>
                <a:lnTo>
                  <a:pt x="780425" y="411201"/>
                </a:lnTo>
                <a:lnTo>
                  <a:pt x="776815" y="411201"/>
                </a:lnTo>
                <a:close/>
                <a:moveTo>
                  <a:pt x="753712" y="411201"/>
                </a:moveTo>
                <a:lnTo>
                  <a:pt x="757322" y="420223"/>
                </a:lnTo>
                <a:lnTo>
                  <a:pt x="767791" y="446208"/>
                </a:lnTo>
                <a:lnTo>
                  <a:pt x="768874" y="446208"/>
                </a:lnTo>
                <a:lnTo>
                  <a:pt x="780425" y="446208"/>
                </a:lnTo>
                <a:lnTo>
                  <a:pt x="784035" y="446208"/>
                </a:lnTo>
                <a:lnTo>
                  <a:pt x="780425" y="437185"/>
                </a:lnTo>
                <a:lnTo>
                  <a:pt x="769957" y="411201"/>
                </a:lnTo>
                <a:lnTo>
                  <a:pt x="768874" y="411201"/>
                </a:lnTo>
                <a:lnTo>
                  <a:pt x="757322" y="411201"/>
                </a:lnTo>
                <a:lnTo>
                  <a:pt x="753712" y="411201"/>
                </a:lnTo>
                <a:close/>
                <a:moveTo>
                  <a:pt x="730248" y="411201"/>
                </a:moveTo>
                <a:lnTo>
                  <a:pt x="733858" y="420223"/>
                </a:lnTo>
                <a:lnTo>
                  <a:pt x="744687" y="446208"/>
                </a:lnTo>
                <a:lnTo>
                  <a:pt x="745770" y="446208"/>
                </a:lnTo>
                <a:lnTo>
                  <a:pt x="757322" y="446208"/>
                </a:lnTo>
                <a:lnTo>
                  <a:pt x="760932" y="446208"/>
                </a:lnTo>
                <a:lnTo>
                  <a:pt x="757322" y="437185"/>
                </a:lnTo>
                <a:lnTo>
                  <a:pt x="746853" y="411201"/>
                </a:lnTo>
                <a:lnTo>
                  <a:pt x="745770" y="411201"/>
                </a:lnTo>
                <a:lnTo>
                  <a:pt x="733858" y="411201"/>
                </a:lnTo>
                <a:lnTo>
                  <a:pt x="730248" y="411201"/>
                </a:lnTo>
                <a:close/>
                <a:moveTo>
                  <a:pt x="707145" y="411201"/>
                </a:moveTo>
                <a:lnTo>
                  <a:pt x="710755" y="420223"/>
                </a:lnTo>
                <a:lnTo>
                  <a:pt x="721223" y="446208"/>
                </a:lnTo>
                <a:lnTo>
                  <a:pt x="722667" y="446208"/>
                </a:lnTo>
                <a:lnTo>
                  <a:pt x="733858" y="446208"/>
                </a:lnTo>
                <a:lnTo>
                  <a:pt x="737468" y="446208"/>
                </a:lnTo>
                <a:lnTo>
                  <a:pt x="733858" y="437185"/>
                </a:lnTo>
                <a:lnTo>
                  <a:pt x="723750" y="411201"/>
                </a:lnTo>
                <a:lnTo>
                  <a:pt x="722667" y="411201"/>
                </a:lnTo>
                <a:lnTo>
                  <a:pt x="710755" y="411201"/>
                </a:lnTo>
                <a:lnTo>
                  <a:pt x="707145" y="411201"/>
                </a:lnTo>
                <a:close/>
                <a:moveTo>
                  <a:pt x="684402" y="411201"/>
                </a:moveTo>
                <a:lnTo>
                  <a:pt x="688012" y="420223"/>
                </a:lnTo>
                <a:lnTo>
                  <a:pt x="698120" y="446208"/>
                </a:lnTo>
                <a:lnTo>
                  <a:pt x="699203" y="446208"/>
                </a:lnTo>
                <a:lnTo>
                  <a:pt x="710755" y="446208"/>
                </a:lnTo>
                <a:lnTo>
                  <a:pt x="714364" y="446208"/>
                </a:lnTo>
                <a:lnTo>
                  <a:pt x="710755" y="437185"/>
                </a:lnTo>
                <a:lnTo>
                  <a:pt x="700647" y="411201"/>
                </a:lnTo>
                <a:lnTo>
                  <a:pt x="699203" y="411201"/>
                </a:lnTo>
                <a:lnTo>
                  <a:pt x="688012" y="411201"/>
                </a:lnTo>
                <a:lnTo>
                  <a:pt x="684402" y="411201"/>
                </a:lnTo>
                <a:close/>
                <a:moveTo>
                  <a:pt x="660938" y="411201"/>
                </a:moveTo>
                <a:lnTo>
                  <a:pt x="664548" y="420223"/>
                </a:lnTo>
                <a:lnTo>
                  <a:pt x="675017" y="446208"/>
                </a:lnTo>
                <a:lnTo>
                  <a:pt x="676100" y="446208"/>
                </a:lnTo>
                <a:lnTo>
                  <a:pt x="688012" y="446208"/>
                </a:lnTo>
                <a:lnTo>
                  <a:pt x="691261" y="446208"/>
                </a:lnTo>
                <a:lnTo>
                  <a:pt x="688012" y="437185"/>
                </a:lnTo>
                <a:lnTo>
                  <a:pt x="677183" y="411201"/>
                </a:lnTo>
                <a:lnTo>
                  <a:pt x="676100" y="411201"/>
                </a:lnTo>
                <a:lnTo>
                  <a:pt x="664548" y="411201"/>
                </a:lnTo>
                <a:lnTo>
                  <a:pt x="660938" y="411201"/>
                </a:lnTo>
                <a:close/>
                <a:moveTo>
                  <a:pt x="637834" y="411201"/>
                </a:moveTo>
                <a:lnTo>
                  <a:pt x="641444" y="420223"/>
                </a:lnTo>
                <a:lnTo>
                  <a:pt x="651913" y="446208"/>
                </a:lnTo>
                <a:lnTo>
                  <a:pt x="652635" y="446208"/>
                </a:lnTo>
                <a:lnTo>
                  <a:pt x="664548" y="446208"/>
                </a:lnTo>
                <a:lnTo>
                  <a:pt x="668158" y="446208"/>
                </a:lnTo>
                <a:lnTo>
                  <a:pt x="664548" y="437185"/>
                </a:lnTo>
                <a:lnTo>
                  <a:pt x="654079" y="411201"/>
                </a:lnTo>
                <a:lnTo>
                  <a:pt x="652635" y="411201"/>
                </a:lnTo>
                <a:lnTo>
                  <a:pt x="641444" y="411201"/>
                </a:lnTo>
                <a:lnTo>
                  <a:pt x="637834" y="411201"/>
                </a:lnTo>
                <a:close/>
                <a:moveTo>
                  <a:pt x="614731" y="411201"/>
                </a:moveTo>
                <a:lnTo>
                  <a:pt x="628810" y="446208"/>
                </a:lnTo>
                <a:lnTo>
                  <a:pt x="629893" y="446208"/>
                </a:lnTo>
                <a:lnTo>
                  <a:pt x="641444" y="446208"/>
                </a:lnTo>
                <a:lnTo>
                  <a:pt x="645054" y="446208"/>
                </a:lnTo>
                <a:lnTo>
                  <a:pt x="641444" y="437185"/>
                </a:lnTo>
                <a:lnTo>
                  <a:pt x="630615" y="411201"/>
                </a:lnTo>
                <a:lnTo>
                  <a:pt x="629893" y="411201"/>
                </a:lnTo>
                <a:lnTo>
                  <a:pt x="614731" y="411201"/>
                </a:lnTo>
                <a:close/>
                <a:moveTo>
                  <a:pt x="701369" y="288572"/>
                </a:moveTo>
                <a:lnTo>
                  <a:pt x="701369" y="348765"/>
                </a:lnTo>
                <a:lnTo>
                  <a:pt x="701369" y="349487"/>
                </a:lnTo>
                <a:lnTo>
                  <a:pt x="706784" y="357427"/>
                </a:lnTo>
                <a:lnTo>
                  <a:pt x="710755" y="351292"/>
                </a:lnTo>
                <a:lnTo>
                  <a:pt x="712559" y="349126"/>
                </a:lnTo>
                <a:lnTo>
                  <a:pt x="717974" y="357427"/>
                </a:lnTo>
                <a:lnTo>
                  <a:pt x="722667" y="350209"/>
                </a:lnTo>
                <a:lnTo>
                  <a:pt x="723389" y="349126"/>
                </a:lnTo>
                <a:lnTo>
                  <a:pt x="728804" y="357427"/>
                </a:lnTo>
                <a:lnTo>
                  <a:pt x="733858" y="349848"/>
                </a:lnTo>
                <a:lnTo>
                  <a:pt x="734580" y="349126"/>
                </a:lnTo>
                <a:lnTo>
                  <a:pt x="739995" y="357427"/>
                </a:lnTo>
                <a:lnTo>
                  <a:pt x="745409" y="349126"/>
                </a:lnTo>
                <a:lnTo>
                  <a:pt x="745770" y="349487"/>
                </a:lnTo>
                <a:lnTo>
                  <a:pt x="750824" y="357427"/>
                </a:lnTo>
                <a:lnTo>
                  <a:pt x="756600" y="349126"/>
                </a:lnTo>
                <a:lnTo>
                  <a:pt x="757322" y="350209"/>
                </a:lnTo>
                <a:lnTo>
                  <a:pt x="762015" y="357427"/>
                </a:lnTo>
                <a:lnTo>
                  <a:pt x="767430" y="349487"/>
                </a:lnTo>
                <a:lnTo>
                  <a:pt x="767430" y="349126"/>
                </a:lnTo>
                <a:lnTo>
                  <a:pt x="767430" y="288572"/>
                </a:lnTo>
                <a:lnTo>
                  <a:pt x="701369" y="288572"/>
                </a:lnTo>
                <a:close/>
                <a:moveTo>
                  <a:pt x="611843" y="276225"/>
                </a:moveTo>
                <a:lnTo>
                  <a:pt x="629893" y="276225"/>
                </a:lnTo>
                <a:lnTo>
                  <a:pt x="641444" y="276225"/>
                </a:lnTo>
                <a:lnTo>
                  <a:pt x="652635" y="276225"/>
                </a:lnTo>
                <a:lnTo>
                  <a:pt x="664548" y="276225"/>
                </a:lnTo>
                <a:lnTo>
                  <a:pt x="666869" y="276225"/>
                </a:lnTo>
                <a:lnTo>
                  <a:pt x="676100" y="276225"/>
                </a:lnTo>
                <a:lnTo>
                  <a:pt x="688012" y="276225"/>
                </a:lnTo>
                <a:lnTo>
                  <a:pt x="699203" y="276225"/>
                </a:lnTo>
                <a:lnTo>
                  <a:pt x="701369" y="276225"/>
                </a:lnTo>
                <a:lnTo>
                  <a:pt x="767430" y="276225"/>
                </a:lnTo>
                <a:lnTo>
                  <a:pt x="768874" y="276225"/>
                </a:lnTo>
                <a:lnTo>
                  <a:pt x="780425" y="276225"/>
                </a:lnTo>
                <a:lnTo>
                  <a:pt x="791977" y="276225"/>
                </a:lnTo>
                <a:lnTo>
                  <a:pt x="798394" y="276225"/>
                </a:lnTo>
                <a:lnTo>
                  <a:pt x="803528" y="276225"/>
                </a:lnTo>
                <a:lnTo>
                  <a:pt x="815080" y="276225"/>
                </a:lnTo>
                <a:lnTo>
                  <a:pt x="826993" y="276225"/>
                </a:lnTo>
                <a:lnTo>
                  <a:pt x="838183" y="276225"/>
                </a:lnTo>
                <a:lnTo>
                  <a:pt x="856955" y="276225"/>
                </a:lnTo>
                <a:cubicBezTo>
                  <a:pt x="864174" y="276225"/>
                  <a:pt x="869589" y="281999"/>
                  <a:pt x="869589" y="288857"/>
                </a:cubicBezTo>
                <a:lnTo>
                  <a:pt x="869228" y="427802"/>
                </a:lnTo>
                <a:lnTo>
                  <a:pt x="862730" y="411201"/>
                </a:lnTo>
                <a:lnTo>
                  <a:pt x="846486" y="411201"/>
                </a:lnTo>
                <a:lnTo>
                  <a:pt x="860565" y="446208"/>
                </a:lnTo>
                <a:lnTo>
                  <a:pt x="869228" y="446208"/>
                </a:lnTo>
                <a:lnTo>
                  <a:pt x="868867" y="521996"/>
                </a:lnTo>
                <a:cubicBezTo>
                  <a:pt x="868867" y="528853"/>
                  <a:pt x="863452" y="534627"/>
                  <a:pt x="856233" y="534627"/>
                </a:cubicBezTo>
                <a:lnTo>
                  <a:pt x="838183" y="534627"/>
                </a:lnTo>
                <a:lnTo>
                  <a:pt x="826993" y="534627"/>
                </a:lnTo>
                <a:lnTo>
                  <a:pt x="815080" y="534627"/>
                </a:lnTo>
                <a:lnTo>
                  <a:pt x="803528" y="534627"/>
                </a:lnTo>
                <a:lnTo>
                  <a:pt x="791977" y="534627"/>
                </a:lnTo>
                <a:lnTo>
                  <a:pt x="780425" y="534627"/>
                </a:lnTo>
                <a:lnTo>
                  <a:pt x="768874" y="534627"/>
                </a:lnTo>
                <a:lnTo>
                  <a:pt x="757322" y="534627"/>
                </a:lnTo>
                <a:lnTo>
                  <a:pt x="745770" y="534627"/>
                </a:lnTo>
                <a:lnTo>
                  <a:pt x="733858" y="534627"/>
                </a:lnTo>
                <a:lnTo>
                  <a:pt x="722667" y="534627"/>
                </a:lnTo>
                <a:lnTo>
                  <a:pt x="710755" y="534627"/>
                </a:lnTo>
                <a:lnTo>
                  <a:pt x="699203" y="534627"/>
                </a:lnTo>
                <a:lnTo>
                  <a:pt x="688012" y="534627"/>
                </a:lnTo>
                <a:lnTo>
                  <a:pt x="676100" y="534627"/>
                </a:lnTo>
                <a:lnTo>
                  <a:pt x="664548" y="534627"/>
                </a:lnTo>
                <a:lnTo>
                  <a:pt x="652635" y="534627"/>
                </a:lnTo>
                <a:lnTo>
                  <a:pt x="641444" y="534627"/>
                </a:lnTo>
                <a:lnTo>
                  <a:pt x="629893" y="534627"/>
                </a:lnTo>
                <a:lnTo>
                  <a:pt x="611121" y="534627"/>
                </a:lnTo>
                <a:cubicBezTo>
                  <a:pt x="604263" y="534627"/>
                  <a:pt x="598487" y="528853"/>
                  <a:pt x="598487" y="521996"/>
                </a:cubicBezTo>
                <a:lnTo>
                  <a:pt x="598848" y="429606"/>
                </a:lnTo>
                <a:lnTo>
                  <a:pt x="605346" y="446208"/>
                </a:lnTo>
                <a:lnTo>
                  <a:pt x="621590" y="446208"/>
                </a:lnTo>
                <a:lnTo>
                  <a:pt x="607872" y="411201"/>
                </a:lnTo>
                <a:lnTo>
                  <a:pt x="598848" y="411201"/>
                </a:lnTo>
                <a:lnTo>
                  <a:pt x="599209" y="288857"/>
                </a:lnTo>
                <a:cubicBezTo>
                  <a:pt x="599209" y="281999"/>
                  <a:pt x="604624" y="276225"/>
                  <a:pt x="611843" y="276225"/>
                </a:cubicBezTo>
                <a:close/>
                <a:moveTo>
                  <a:pt x="803889" y="228130"/>
                </a:moveTo>
                <a:lnTo>
                  <a:pt x="803889" y="232094"/>
                </a:lnTo>
                <a:lnTo>
                  <a:pt x="815080" y="232094"/>
                </a:lnTo>
                <a:lnTo>
                  <a:pt x="826993" y="232094"/>
                </a:lnTo>
                <a:lnTo>
                  <a:pt x="838183" y="232094"/>
                </a:lnTo>
                <a:lnTo>
                  <a:pt x="844681" y="232094"/>
                </a:lnTo>
                <a:lnTo>
                  <a:pt x="844681" y="228130"/>
                </a:lnTo>
                <a:lnTo>
                  <a:pt x="838183" y="228130"/>
                </a:lnTo>
                <a:lnTo>
                  <a:pt x="826993" y="228130"/>
                </a:lnTo>
                <a:lnTo>
                  <a:pt x="815080" y="228130"/>
                </a:lnTo>
                <a:lnTo>
                  <a:pt x="803889" y="228130"/>
                </a:lnTo>
                <a:close/>
                <a:moveTo>
                  <a:pt x="623034" y="222724"/>
                </a:moveTo>
                <a:lnTo>
                  <a:pt x="623034" y="232094"/>
                </a:lnTo>
                <a:lnTo>
                  <a:pt x="629893" y="232094"/>
                </a:lnTo>
                <a:lnTo>
                  <a:pt x="641444" y="232094"/>
                </a:lnTo>
                <a:lnTo>
                  <a:pt x="652635" y="232094"/>
                </a:lnTo>
                <a:lnTo>
                  <a:pt x="664548" y="232094"/>
                </a:lnTo>
                <a:lnTo>
                  <a:pt x="676100" y="232094"/>
                </a:lnTo>
                <a:lnTo>
                  <a:pt x="688012" y="232094"/>
                </a:lnTo>
                <a:lnTo>
                  <a:pt x="699203" y="232094"/>
                </a:lnTo>
                <a:lnTo>
                  <a:pt x="710755" y="232094"/>
                </a:lnTo>
                <a:lnTo>
                  <a:pt x="722667" y="232094"/>
                </a:lnTo>
                <a:lnTo>
                  <a:pt x="730609" y="232094"/>
                </a:lnTo>
                <a:lnTo>
                  <a:pt x="730609" y="222724"/>
                </a:lnTo>
                <a:lnTo>
                  <a:pt x="722667" y="222724"/>
                </a:lnTo>
                <a:lnTo>
                  <a:pt x="710755" y="222724"/>
                </a:lnTo>
                <a:lnTo>
                  <a:pt x="699203" y="222724"/>
                </a:lnTo>
                <a:lnTo>
                  <a:pt x="688012" y="222724"/>
                </a:lnTo>
                <a:lnTo>
                  <a:pt x="676100" y="222724"/>
                </a:lnTo>
                <a:lnTo>
                  <a:pt x="664548" y="222724"/>
                </a:lnTo>
                <a:lnTo>
                  <a:pt x="652635" y="222724"/>
                </a:lnTo>
                <a:lnTo>
                  <a:pt x="641444" y="222724"/>
                </a:lnTo>
                <a:lnTo>
                  <a:pt x="629893" y="222724"/>
                </a:lnTo>
                <a:lnTo>
                  <a:pt x="623034" y="222724"/>
                </a:lnTo>
                <a:close/>
                <a:moveTo>
                  <a:pt x="217727" y="200245"/>
                </a:moveTo>
                <a:cubicBezTo>
                  <a:pt x="214478" y="200245"/>
                  <a:pt x="211590" y="201323"/>
                  <a:pt x="209424" y="203479"/>
                </a:cubicBezTo>
                <a:cubicBezTo>
                  <a:pt x="207619" y="205275"/>
                  <a:pt x="206175" y="208150"/>
                  <a:pt x="206175" y="211024"/>
                </a:cubicBezTo>
                <a:lnTo>
                  <a:pt x="206175" y="431800"/>
                </a:lnTo>
                <a:lnTo>
                  <a:pt x="245418" y="431800"/>
                </a:lnTo>
                <a:lnTo>
                  <a:pt x="262422" y="420330"/>
                </a:lnTo>
                <a:lnTo>
                  <a:pt x="262415" y="420330"/>
                </a:lnTo>
                <a:cubicBezTo>
                  <a:pt x="255190" y="420330"/>
                  <a:pt x="248687" y="415320"/>
                  <a:pt x="247242" y="408162"/>
                </a:cubicBezTo>
                <a:lnTo>
                  <a:pt x="228818" y="316188"/>
                </a:lnTo>
                <a:cubicBezTo>
                  <a:pt x="227012" y="307957"/>
                  <a:pt x="232431" y="300084"/>
                  <a:pt x="240740" y="298295"/>
                </a:cubicBezTo>
                <a:cubicBezTo>
                  <a:pt x="248687" y="296863"/>
                  <a:pt x="256635" y="302231"/>
                  <a:pt x="258441" y="310462"/>
                </a:cubicBezTo>
                <a:cubicBezTo>
                  <a:pt x="271085" y="341955"/>
                  <a:pt x="274337" y="367007"/>
                  <a:pt x="274337" y="390269"/>
                </a:cubicBezTo>
                <a:cubicBezTo>
                  <a:pt x="284452" y="393490"/>
                  <a:pt x="294567" y="394563"/>
                  <a:pt x="305044" y="393847"/>
                </a:cubicBezTo>
                <a:cubicBezTo>
                  <a:pt x="316604" y="393132"/>
                  <a:pt x="339363" y="383827"/>
                  <a:pt x="339363" y="405299"/>
                </a:cubicBezTo>
                <a:cubicBezTo>
                  <a:pt x="339363" y="413531"/>
                  <a:pt x="332861" y="420330"/>
                  <a:pt x="324552" y="420330"/>
                </a:cubicBezTo>
                <a:lnTo>
                  <a:pt x="288461" y="420330"/>
                </a:lnTo>
                <a:lnTo>
                  <a:pt x="271528" y="431800"/>
                </a:lnTo>
                <a:lnTo>
                  <a:pt x="277600" y="431800"/>
                </a:lnTo>
                <a:cubicBezTo>
                  <a:pt x="286241" y="431800"/>
                  <a:pt x="292722" y="438302"/>
                  <a:pt x="292722" y="446609"/>
                </a:cubicBezTo>
                <a:lnTo>
                  <a:pt x="292722" y="476949"/>
                </a:lnTo>
                <a:lnTo>
                  <a:pt x="399346" y="476949"/>
                </a:lnTo>
                <a:lnTo>
                  <a:pt x="350579" y="368518"/>
                </a:lnTo>
                <a:lnTo>
                  <a:pt x="338376" y="376883"/>
                </a:lnTo>
                <a:cubicBezTo>
                  <a:pt x="334782" y="379052"/>
                  <a:pt x="330109" y="377968"/>
                  <a:pt x="327593" y="374715"/>
                </a:cubicBezTo>
                <a:cubicBezTo>
                  <a:pt x="325437" y="371101"/>
                  <a:pt x="326156" y="366403"/>
                  <a:pt x="329750" y="364235"/>
                </a:cubicBezTo>
                <a:lnTo>
                  <a:pt x="369647" y="337493"/>
                </a:lnTo>
                <a:cubicBezTo>
                  <a:pt x="372882" y="334963"/>
                  <a:pt x="377555" y="335686"/>
                  <a:pt x="379711" y="339300"/>
                </a:cubicBezTo>
                <a:cubicBezTo>
                  <a:pt x="382227" y="342552"/>
                  <a:pt x="381508" y="347611"/>
                  <a:pt x="377914" y="349780"/>
                </a:cubicBezTo>
                <a:lnTo>
                  <a:pt x="363146" y="359903"/>
                </a:lnTo>
                <a:lnTo>
                  <a:pt x="407542" y="476949"/>
                </a:lnTo>
                <a:lnTo>
                  <a:pt x="430680" y="476949"/>
                </a:lnTo>
                <a:lnTo>
                  <a:pt x="376362" y="200245"/>
                </a:lnTo>
                <a:lnTo>
                  <a:pt x="217727" y="200245"/>
                </a:lnTo>
                <a:close/>
                <a:moveTo>
                  <a:pt x="835295" y="197857"/>
                </a:moveTo>
                <a:lnTo>
                  <a:pt x="826993" y="209389"/>
                </a:lnTo>
                <a:lnTo>
                  <a:pt x="825910" y="210470"/>
                </a:lnTo>
                <a:lnTo>
                  <a:pt x="826993" y="210470"/>
                </a:lnTo>
                <a:lnTo>
                  <a:pt x="830603" y="210470"/>
                </a:lnTo>
                <a:lnTo>
                  <a:pt x="830603" y="223805"/>
                </a:lnTo>
                <a:lnTo>
                  <a:pt x="838183" y="223805"/>
                </a:lnTo>
                <a:lnTo>
                  <a:pt x="839627" y="223805"/>
                </a:lnTo>
                <a:lnTo>
                  <a:pt x="839627" y="210470"/>
                </a:lnTo>
                <a:lnTo>
                  <a:pt x="844681" y="210470"/>
                </a:lnTo>
                <a:lnTo>
                  <a:pt x="838183" y="202181"/>
                </a:lnTo>
                <a:lnTo>
                  <a:pt x="835295" y="197857"/>
                </a:lnTo>
                <a:close/>
                <a:moveTo>
                  <a:pt x="813275" y="197857"/>
                </a:moveTo>
                <a:lnTo>
                  <a:pt x="803889" y="210470"/>
                </a:lnTo>
                <a:lnTo>
                  <a:pt x="808582" y="210470"/>
                </a:lnTo>
                <a:lnTo>
                  <a:pt x="808582" y="223805"/>
                </a:lnTo>
                <a:lnTo>
                  <a:pt x="815080" y="223805"/>
                </a:lnTo>
                <a:lnTo>
                  <a:pt x="817607" y="223805"/>
                </a:lnTo>
                <a:lnTo>
                  <a:pt x="817607" y="210470"/>
                </a:lnTo>
                <a:lnTo>
                  <a:pt x="822300" y="210470"/>
                </a:lnTo>
                <a:lnTo>
                  <a:pt x="815080" y="200740"/>
                </a:lnTo>
                <a:lnTo>
                  <a:pt x="813275" y="197857"/>
                </a:lnTo>
                <a:close/>
                <a:moveTo>
                  <a:pt x="623034" y="197857"/>
                </a:moveTo>
                <a:lnTo>
                  <a:pt x="623034" y="207227"/>
                </a:lnTo>
                <a:lnTo>
                  <a:pt x="629893" y="207227"/>
                </a:lnTo>
                <a:lnTo>
                  <a:pt x="641444" y="207227"/>
                </a:lnTo>
                <a:lnTo>
                  <a:pt x="652635" y="207227"/>
                </a:lnTo>
                <a:lnTo>
                  <a:pt x="664548" y="207227"/>
                </a:lnTo>
                <a:lnTo>
                  <a:pt x="676100" y="207227"/>
                </a:lnTo>
                <a:lnTo>
                  <a:pt x="688012" y="207227"/>
                </a:lnTo>
                <a:lnTo>
                  <a:pt x="699203" y="207227"/>
                </a:lnTo>
                <a:lnTo>
                  <a:pt x="710755" y="207227"/>
                </a:lnTo>
                <a:lnTo>
                  <a:pt x="722667" y="207227"/>
                </a:lnTo>
                <a:lnTo>
                  <a:pt x="730609" y="207227"/>
                </a:lnTo>
                <a:lnTo>
                  <a:pt x="730609" y="197857"/>
                </a:lnTo>
                <a:lnTo>
                  <a:pt x="722667" y="197857"/>
                </a:lnTo>
                <a:lnTo>
                  <a:pt x="710755" y="197857"/>
                </a:lnTo>
                <a:lnTo>
                  <a:pt x="699203" y="197857"/>
                </a:lnTo>
                <a:lnTo>
                  <a:pt x="688012" y="197857"/>
                </a:lnTo>
                <a:lnTo>
                  <a:pt x="676100" y="197857"/>
                </a:lnTo>
                <a:lnTo>
                  <a:pt x="664548" y="197857"/>
                </a:lnTo>
                <a:lnTo>
                  <a:pt x="652635" y="197857"/>
                </a:lnTo>
                <a:lnTo>
                  <a:pt x="641444" y="197857"/>
                </a:lnTo>
                <a:lnTo>
                  <a:pt x="629893" y="197857"/>
                </a:lnTo>
                <a:lnTo>
                  <a:pt x="623034" y="197857"/>
                </a:lnTo>
                <a:close/>
                <a:moveTo>
                  <a:pt x="553266" y="160338"/>
                </a:moveTo>
                <a:cubicBezTo>
                  <a:pt x="561897" y="160338"/>
                  <a:pt x="568370" y="167179"/>
                  <a:pt x="568370" y="175461"/>
                </a:cubicBezTo>
                <a:lnTo>
                  <a:pt x="568370" y="556770"/>
                </a:lnTo>
                <a:lnTo>
                  <a:pt x="713656" y="556770"/>
                </a:lnTo>
                <a:lnTo>
                  <a:pt x="714016" y="556770"/>
                </a:lnTo>
                <a:lnTo>
                  <a:pt x="714016" y="587015"/>
                </a:lnTo>
                <a:lnTo>
                  <a:pt x="713656" y="587015"/>
                </a:lnTo>
                <a:lnTo>
                  <a:pt x="553266" y="587015"/>
                </a:lnTo>
                <a:cubicBezTo>
                  <a:pt x="544994" y="587015"/>
                  <a:pt x="538162" y="580174"/>
                  <a:pt x="538162" y="571892"/>
                </a:cubicBezTo>
                <a:lnTo>
                  <a:pt x="538162" y="175461"/>
                </a:lnTo>
                <a:cubicBezTo>
                  <a:pt x="538162" y="167179"/>
                  <a:pt x="544994" y="160338"/>
                  <a:pt x="553266" y="160338"/>
                </a:cubicBezTo>
                <a:close/>
                <a:moveTo>
                  <a:pt x="217727" y="149225"/>
                </a:moveTo>
                <a:lnTo>
                  <a:pt x="416277" y="149225"/>
                </a:lnTo>
                <a:cubicBezTo>
                  <a:pt x="424580" y="149225"/>
                  <a:pt x="431439" y="155692"/>
                  <a:pt x="431439" y="163956"/>
                </a:cubicBezTo>
                <a:cubicBezTo>
                  <a:pt x="431439" y="172579"/>
                  <a:pt x="424580" y="200245"/>
                  <a:pt x="416277" y="200245"/>
                </a:cubicBezTo>
                <a:lnTo>
                  <a:pt x="406700" y="200245"/>
                </a:lnTo>
                <a:lnTo>
                  <a:pt x="460174" y="473936"/>
                </a:lnTo>
                <a:lnTo>
                  <a:pt x="459570" y="476949"/>
                </a:lnTo>
                <a:lnTo>
                  <a:pt x="508000" y="476949"/>
                </a:lnTo>
                <a:lnTo>
                  <a:pt x="508000" y="175846"/>
                </a:lnTo>
                <a:cubicBezTo>
                  <a:pt x="508000" y="171520"/>
                  <a:pt x="511322" y="168275"/>
                  <a:pt x="515753" y="168275"/>
                </a:cubicBezTo>
                <a:cubicBezTo>
                  <a:pt x="519814" y="168275"/>
                  <a:pt x="523506" y="171520"/>
                  <a:pt x="523506" y="175846"/>
                </a:cubicBezTo>
                <a:lnTo>
                  <a:pt x="523506" y="492097"/>
                </a:lnTo>
                <a:lnTo>
                  <a:pt x="523515" y="492119"/>
                </a:lnTo>
                <a:cubicBezTo>
                  <a:pt x="523515" y="492480"/>
                  <a:pt x="523515" y="492842"/>
                  <a:pt x="523515" y="493564"/>
                </a:cubicBezTo>
                <a:lnTo>
                  <a:pt x="523515" y="613119"/>
                </a:lnTo>
                <a:cubicBezTo>
                  <a:pt x="523515" y="614564"/>
                  <a:pt x="523155" y="616008"/>
                  <a:pt x="522795" y="617453"/>
                </a:cubicBezTo>
                <a:cubicBezTo>
                  <a:pt x="520994" y="594698"/>
                  <a:pt x="511273" y="573749"/>
                  <a:pt x="494711" y="557495"/>
                </a:cubicBezTo>
                <a:cubicBezTo>
                  <a:pt x="476708" y="539436"/>
                  <a:pt x="452225" y="530045"/>
                  <a:pt x="427381" y="530045"/>
                </a:cubicBezTo>
                <a:cubicBezTo>
                  <a:pt x="402177" y="530045"/>
                  <a:pt x="378054" y="539436"/>
                  <a:pt x="360051" y="557495"/>
                </a:cubicBezTo>
                <a:cubicBezTo>
                  <a:pt x="342049" y="575194"/>
                  <a:pt x="331607" y="599394"/>
                  <a:pt x="331607" y="624677"/>
                </a:cubicBezTo>
                <a:cubicBezTo>
                  <a:pt x="331607" y="625761"/>
                  <a:pt x="331607" y="626844"/>
                  <a:pt x="331607" y="628289"/>
                </a:cubicBezTo>
                <a:lnTo>
                  <a:pt x="207750" y="628289"/>
                </a:lnTo>
                <a:cubicBezTo>
                  <a:pt x="204869" y="612035"/>
                  <a:pt x="197308" y="597226"/>
                  <a:pt x="185426" y="585668"/>
                </a:cubicBezTo>
                <a:cubicBezTo>
                  <a:pt x="170304" y="570859"/>
                  <a:pt x="150501" y="562913"/>
                  <a:pt x="129978" y="562913"/>
                </a:cubicBezTo>
                <a:cubicBezTo>
                  <a:pt x="108735" y="562913"/>
                  <a:pt x="88932" y="570859"/>
                  <a:pt x="74170" y="585668"/>
                </a:cubicBezTo>
                <a:cubicBezTo>
                  <a:pt x="62289" y="597226"/>
                  <a:pt x="54368" y="612035"/>
                  <a:pt x="51847" y="628289"/>
                </a:cubicBezTo>
                <a:lnTo>
                  <a:pt x="38885" y="628289"/>
                </a:lnTo>
                <a:lnTo>
                  <a:pt x="15122" y="628289"/>
                </a:lnTo>
                <a:cubicBezTo>
                  <a:pt x="6841" y="628289"/>
                  <a:pt x="0" y="621426"/>
                  <a:pt x="0" y="613119"/>
                </a:cubicBezTo>
                <a:lnTo>
                  <a:pt x="0" y="568692"/>
                </a:lnTo>
                <a:cubicBezTo>
                  <a:pt x="0" y="561107"/>
                  <a:pt x="1080" y="553522"/>
                  <a:pt x="4320" y="547382"/>
                </a:cubicBezTo>
                <a:cubicBezTo>
                  <a:pt x="8281" y="539797"/>
                  <a:pt x="14402" y="535101"/>
                  <a:pt x="23763" y="533656"/>
                </a:cubicBezTo>
                <a:lnTo>
                  <a:pt x="23763" y="498982"/>
                </a:lnTo>
                <a:cubicBezTo>
                  <a:pt x="23763" y="480561"/>
                  <a:pt x="31684" y="463585"/>
                  <a:pt x="43926" y="451305"/>
                </a:cubicBezTo>
                <a:cubicBezTo>
                  <a:pt x="56528" y="439024"/>
                  <a:pt x="73450" y="431800"/>
                  <a:pt x="92173" y="431800"/>
                </a:cubicBezTo>
                <a:lnTo>
                  <a:pt x="176212" y="431800"/>
                </a:lnTo>
                <a:lnTo>
                  <a:pt x="176212" y="190185"/>
                </a:lnTo>
                <a:cubicBezTo>
                  <a:pt x="176212" y="178687"/>
                  <a:pt x="180905" y="168627"/>
                  <a:pt x="188486" y="161082"/>
                </a:cubicBezTo>
                <a:cubicBezTo>
                  <a:pt x="196067" y="153896"/>
                  <a:pt x="206175" y="149225"/>
                  <a:pt x="217727" y="149225"/>
                </a:cubicBezTo>
                <a:close/>
                <a:moveTo>
                  <a:pt x="823383" y="135148"/>
                </a:moveTo>
                <a:lnTo>
                  <a:pt x="826993" y="144158"/>
                </a:lnTo>
                <a:lnTo>
                  <a:pt x="837461" y="170106"/>
                </a:lnTo>
                <a:lnTo>
                  <a:pt x="838183" y="170106"/>
                </a:lnTo>
                <a:lnTo>
                  <a:pt x="853706" y="170106"/>
                </a:lnTo>
                <a:lnTo>
                  <a:pt x="839627" y="135148"/>
                </a:lnTo>
                <a:lnTo>
                  <a:pt x="838183" y="135148"/>
                </a:lnTo>
                <a:lnTo>
                  <a:pt x="826993" y="135148"/>
                </a:lnTo>
                <a:lnTo>
                  <a:pt x="823383" y="135148"/>
                </a:lnTo>
                <a:close/>
                <a:moveTo>
                  <a:pt x="799919" y="135148"/>
                </a:moveTo>
                <a:lnTo>
                  <a:pt x="803528" y="144158"/>
                </a:lnTo>
                <a:lnTo>
                  <a:pt x="813997" y="170106"/>
                </a:lnTo>
                <a:lnTo>
                  <a:pt x="815080" y="170106"/>
                </a:lnTo>
                <a:lnTo>
                  <a:pt x="826993" y="170106"/>
                </a:lnTo>
                <a:lnTo>
                  <a:pt x="830242" y="170106"/>
                </a:lnTo>
                <a:lnTo>
                  <a:pt x="826993" y="161096"/>
                </a:lnTo>
                <a:lnTo>
                  <a:pt x="816163" y="135148"/>
                </a:lnTo>
                <a:lnTo>
                  <a:pt x="815080" y="135148"/>
                </a:lnTo>
                <a:lnTo>
                  <a:pt x="803528" y="135148"/>
                </a:lnTo>
                <a:lnTo>
                  <a:pt x="799919" y="135148"/>
                </a:lnTo>
                <a:close/>
                <a:moveTo>
                  <a:pt x="776815" y="135148"/>
                </a:moveTo>
                <a:lnTo>
                  <a:pt x="780425" y="144158"/>
                </a:lnTo>
                <a:lnTo>
                  <a:pt x="790894" y="170106"/>
                </a:lnTo>
                <a:lnTo>
                  <a:pt x="791977" y="170106"/>
                </a:lnTo>
                <a:lnTo>
                  <a:pt x="803528" y="170106"/>
                </a:lnTo>
                <a:lnTo>
                  <a:pt x="807138" y="170106"/>
                </a:lnTo>
                <a:lnTo>
                  <a:pt x="803528" y="161096"/>
                </a:lnTo>
                <a:lnTo>
                  <a:pt x="793060" y="135148"/>
                </a:lnTo>
                <a:lnTo>
                  <a:pt x="791977" y="135148"/>
                </a:lnTo>
                <a:lnTo>
                  <a:pt x="780425" y="135148"/>
                </a:lnTo>
                <a:lnTo>
                  <a:pt x="776815" y="135148"/>
                </a:lnTo>
                <a:close/>
                <a:moveTo>
                  <a:pt x="753712" y="135148"/>
                </a:moveTo>
                <a:lnTo>
                  <a:pt x="757322" y="144158"/>
                </a:lnTo>
                <a:lnTo>
                  <a:pt x="767791" y="170106"/>
                </a:lnTo>
                <a:lnTo>
                  <a:pt x="768874" y="170106"/>
                </a:lnTo>
                <a:lnTo>
                  <a:pt x="780425" y="170106"/>
                </a:lnTo>
                <a:lnTo>
                  <a:pt x="784035" y="170106"/>
                </a:lnTo>
                <a:lnTo>
                  <a:pt x="780425" y="161096"/>
                </a:lnTo>
                <a:lnTo>
                  <a:pt x="769957" y="135148"/>
                </a:lnTo>
                <a:lnTo>
                  <a:pt x="768874" y="135148"/>
                </a:lnTo>
                <a:lnTo>
                  <a:pt x="757322" y="135148"/>
                </a:lnTo>
                <a:lnTo>
                  <a:pt x="753712" y="135148"/>
                </a:lnTo>
                <a:close/>
                <a:moveTo>
                  <a:pt x="730248" y="135148"/>
                </a:moveTo>
                <a:lnTo>
                  <a:pt x="733858" y="144158"/>
                </a:lnTo>
                <a:lnTo>
                  <a:pt x="744687" y="170106"/>
                </a:lnTo>
                <a:lnTo>
                  <a:pt x="745770" y="170106"/>
                </a:lnTo>
                <a:lnTo>
                  <a:pt x="757322" y="170106"/>
                </a:lnTo>
                <a:lnTo>
                  <a:pt x="760932" y="170106"/>
                </a:lnTo>
                <a:lnTo>
                  <a:pt x="757322" y="161096"/>
                </a:lnTo>
                <a:lnTo>
                  <a:pt x="746853" y="135148"/>
                </a:lnTo>
                <a:lnTo>
                  <a:pt x="745770" y="135148"/>
                </a:lnTo>
                <a:lnTo>
                  <a:pt x="733858" y="135148"/>
                </a:lnTo>
                <a:lnTo>
                  <a:pt x="730248" y="135148"/>
                </a:lnTo>
                <a:close/>
                <a:moveTo>
                  <a:pt x="707145" y="135148"/>
                </a:moveTo>
                <a:lnTo>
                  <a:pt x="710755" y="144158"/>
                </a:lnTo>
                <a:lnTo>
                  <a:pt x="721223" y="170106"/>
                </a:lnTo>
                <a:lnTo>
                  <a:pt x="722667" y="170106"/>
                </a:lnTo>
                <a:lnTo>
                  <a:pt x="733858" y="170106"/>
                </a:lnTo>
                <a:lnTo>
                  <a:pt x="737468" y="170106"/>
                </a:lnTo>
                <a:lnTo>
                  <a:pt x="733858" y="161096"/>
                </a:lnTo>
                <a:lnTo>
                  <a:pt x="723750" y="135148"/>
                </a:lnTo>
                <a:lnTo>
                  <a:pt x="722667" y="135148"/>
                </a:lnTo>
                <a:lnTo>
                  <a:pt x="710755" y="135148"/>
                </a:lnTo>
                <a:lnTo>
                  <a:pt x="707145" y="135148"/>
                </a:lnTo>
                <a:close/>
                <a:moveTo>
                  <a:pt x="684402" y="135148"/>
                </a:moveTo>
                <a:lnTo>
                  <a:pt x="688012" y="144158"/>
                </a:lnTo>
                <a:lnTo>
                  <a:pt x="698120" y="170106"/>
                </a:lnTo>
                <a:lnTo>
                  <a:pt x="699203" y="170106"/>
                </a:lnTo>
                <a:lnTo>
                  <a:pt x="710755" y="170106"/>
                </a:lnTo>
                <a:lnTo>
                  <a:pt x="714364" y="170106"/>
                </a:lnTo>
                <a:lnTo>
                  <a:pt x="710755" y="161096"/>
                </a:lnTo>
                <a:lnTo>
                  <a:pt x="700647" y="135148"/>
                </a:lnTo>
                <a:lnTo>
                  <a:pt x="699203" y="135148"/>
                </a:lnTo>
                <a:lnTo>
                  <a:pt x="688012" y="135148"/>
                </a:lnTo>
                <a:lnTo>
                  <a:pt x="684402" y="135148"/>
                </a:lnTo>
                <a:close/>
                <a:moveTo>
                  <a:pt x="660938" y="135148"/>
                </a:moveTo>
                <a:lnTo>
                  <a:pt x="664548" y="144158"/>
                </a:lnTo>
                <a:lnTo>
                  <a:pt x="675017" y="170106"/>
                </a:lnTo>
                <a:lnTo>
                  <a:pt x="676100" y="170106"/>
                </a:lnTo>
                <a:lnTo>
                  <a:pt x="688012" y="170106"/>
                </a:lnTo>
                <a:lnTo>
                  <a:pt x="691261" y="170106"/>
                </a:lnTo>
                <a:lnTo>
                  <a:pt x="688012" y="161096"/>
                </a:lnTo>
                <a:lnTo>
                  <a:pt x="677183" y="135148"/>
                </a:lnTo>
                <a:lnTo>
                  <a:pt x="676100" y="135148"/>
                </a:lnTo>
                <a:lnTo>
                  <a:pt x="664548" y="135148"/>
                </a:lnTo>
                <a:lnTo>
                  <a:pt x="660938" y="135148"/>
                </a:lnTo>
                <a:close/>
                <a:moveTo>
                  <a:pt x="637834" y="135148"/>
                </a:moveTo>
                <a:lnTo>
                  <a:pt x="641444" y="144158"/>
                </a:lnTo>
                <a:lnTo>
                  <a:pt x="651913" y="170106"/>
                </a:lnTo>
                <a:lnTo>
                  <a:pt x="652635" y="170106"/>
                </a:lnTo>
                <a:lnTo>
                  <a:pt x="664548" y="170106"/>
                </a:lnTo>
                <a:lnTo>
                  <a:pt x="668158" y="170106"/>
                </a:lnTo>
                <a:lnTo>
                  <a:pt x="664548" y="161096"/>
                </a:lnTo>
                <a:lnTo>
                  <a:pt x="654079" y="135148"/>
                </a:lnTo>
                <a:lnTo>
                  <a:pt x="652635" y="135148"/>
                </a:lnTo>
                <a:lnTo>
                  <a:pt x="641444" y="135148"/>
                </a:lnTo>
                <a:lnTo>
                  <a:pt x="637834" y="135148"/>
                </a:lnTo>
                <a:close/>
                <a:moveTo>
                  <a:pt x="614731" y="135148"/>
                </a:moveTo>
                <a:lnTo>
                  <a:pt x="628810" y="170106"/>
                </a:lnTo>
                <a:lnTo>
                  <a:pt x="629893" y="170106"/>
                </a:lnTo>
                <a:lnTo>
                  <a:pt x="641444" y="170106"/>
                </a:lnTo>
                <a:lnTo>
                  <a:pt x="645054" y="170106"/>
                </a:lnTo>
                <a:lnTo>
                  <a:pt x="641444" y="161096"/>
                </a:lnTo>
                <a:lnTo>
                  <a:pt x="630615" y="135148"/>
                </a:lnTo>
                <a:lnTo>
                  <a:pt x="629893" y="135148"/>
                </a:lnTo>
                <a:lnTo>
                  <a:pt x="614731" y="135148"/>
                </a:lnTo>
                <a:close/>
                <a:moveTo>
                  <a:pt x="701369" y="12347"/>
                </a:moveTo>
                <a:lnTo>
                  <a:pt x="701369" y="72439"/>
                </a:lnTo>
                <a:lnTo>
                  <a:pt x="701369" y="72800"/>
                </a:lnTo>
                <a:lnTo>
                  <a:pt x="706784" y="81449"/>
                </a:lnTo>
                <a:lnTo>
                  <a:pt x="710755" y="75323"/>
                </a:lnTo>
                <a:lnTo>
                  <a:pt x="712559" y="72800"/>
                </a:lnTo>
                <a:lnTo>
                  <a:pt x="717974" y="81449"/>
                </a:lnTo>
                <a:lnTo>
                  <a:pt x="722667" y="74241"/>
                </a:lnTo>
                <a:lnTo>
                  <a:pt x="723389" y="72800"/>
                </a:lnTo>
                <a:lnTo>
                  <a:pt x="728804" y="81449"/>
                </a:lnTo>
                <a:lnTo>
                  <a:pt x="733858" y="73521"/>
                </a:lnTo>
                <a:lnTo>
                  <a:pt x="734580" y="72800"/>
                </a:lnTo>
                <a:lnTo>
                  <a:pt x="739995" y="81449"/>
                </a:lnTo>
                <a:lnTo>
                  <a:pt x="745409" y="72800"/>
                </a:lnTo>
                <a:lnTo>
                  <a:pt x="745770" y="73160"/>
                </a:lnTo>
                <a:lnTo>
                  <a:pt x="750824" y="81449"/>
                </a:lnTo>
                <a:lnTo>
                  <a:pt x="756600" y="72800"/>
                </a:lnTo>
                <a:lnTo>
                  <a:pt x="757322" y="74241"/>
                </a:lnTo>
                <a:lnTo>
                  <a:pt x="762015" y="81449"/>
                </a:lnTo>
                <a:lnTo>
                  <a:pt x="767430" y="72800"/>
                </a:lnTo>
                <a:lnTo>
                  <a:pt x="767430" y="12347"/>
                </a:lnTo>
                <a:lnTo>
                  <a:pt x="701369" y="12347"/>
                </a:lnTo>
                <a:close/>
                <a:moveTo>
                  <a:pt x="611843" y="0"/>
                </a:moveTo>
                <a:lnTo>
                  <a:pt x="629893" y="0"/>
                </a:lnTo>
                <a:lnTo>
                  <a:pt x="641444" y="0"/>
                </a:lnTo>
                <a:lnTo>
                  <a:pt x="652635" y="0"/>
                </a:lnTo>
                <a:lnTo>
                  <a:pt x="664548" y="0"/>
                </a:lnTo>
                <a:lnTo>
                  <a:pt x="666869" y="0"/>
                </a:lnTo>
                <a:lnTo>
                  <a:pt x="676100" y="0"/>
                </a:lnTo>
                <a:lnTo>
                  <a:pt x="688012" y="0"/>
                </a:lnTo>
                <a:lnTo>
                  <a:pt x="699203" y="0"/>
                </a:lnTo>
                <a:lnTo>
                  <a:pt x="701369" y="0"/>
                </a:lnTo>
                <a:lnTo>
                  <a:pt x="767430" y="0"/>
                </a:lnTo>
                <a:lnTo>
                  <a:pt x="768874" y="0"/>
                </a:lnTo>
                <a:lnTo>
                  <a:pt x="780425" y="0"/>
                </a:lnTo>
                <a:lnTo>
                  <a:pt x="791977" y="0"/>
                </a:lnTo>
                <a:lnTo>
                  <a:pt x="798394" y="0"/>
                </a:lnTo>
                <a:lnTo>
                  <a:pt x="803528" y="0"/>
                </a:lnTo>
                <a:lnTo>
                  <a:pt x="815080" y="0"/>
                </a:lnTo>
                <a:lnTo>
                  <a:pt x="826993" y="0"/>
                </a:lnTo>
                <a:lnTo>
                  <a:pt x="838183" y="0"/>
                </a:lnTo>
                <a:lnTo>
                  <a:pt x="856955" y="0"/>
                </a:lnTo>
                <a:cubicBezTo>
                  <a:pt x="864174" y="0"/>
                  <a:pt x="869589" y="5766"/>
                  <a:pt x="869589" y="12614"/>
                </a:cubicBezTo>
                <a:lnTo>
                  <a:pt x="869228" y="151726"/>
                </a:lnTo>
                <a:lnTo>
                  <a:pt x="862730" y="135148"/>
                </a:lnTo>
                <a:lnTo>
                  <a:pt x="846486" y="135148"/>
                </a:lnTo>
                <a:lnTo>
                  <a:pt x="860565" y="170106"/>
                </a:lnTo>
                <a:lnTo>
                  <a:pt x="869228" y="170106"/>
                </a:lnTo>
                <a:lnTo>
                  <a:pt x="868867" y="245789"/>
                </a:lnTo>
                <a:cubicBezTo>
                  <a:pt x="868867" y="252636"/>
                  <a:pt x="863452" y="258403"/>
                  <a:pt x="856233" y="258403"/>
                </a:cubicBezTo>
                <a:lnTo>
                  <a:pt x="838183" y="258403"/>
                </a:lnTo>
                <a:lnTo>
                  <a:pt x="826993" y="258403"/>
                </a:lnTo>
                <a:lnTo>
                  <a:pt x="815080" y="258403"/>
                </a:lnTo>
                <a:lnTo>
                  <a:pt x="803528" y="258403"/>
                </a:lnTo>
                <a:lnTo>
                  <a:pt x="791977" y="258403"/>
                </a:lnTo>
                <a:lnTo>
                  <a:pt x="780425" y="258403"/>
                </a:lnTo>
                <a:lnTo>
                  <a:pt x="768874" y="258403"/>
                </a:lnTo>
                <a:lnTo>
                  <a:pt x="757322" y="258403"/>
                </a:lnTo>
                <a:lnTo>
                  <a:pt x="745770" y="258403"/>
                </a:lnTo>
                <a:lnTo>
                  <a:pt x="733858" y="258403"/>
                </a:lnTo>
                <a:lnTo>
                  <a:pt x="722667" y="258403"/>
                </a:lnTo>
                <a:lnTo>
                  <a:pt x="710755" y="258403"/>
                </a:lnTo>
                <a:lnTo>
                  <a:pt x="699203" y="258403"/>
                </a:lnTo>
                <a:lnTo>
                  <a:pt x="688012" y="258403"/>
                </a:lnTo>
                <a:lnTo>
                  <a:pt x="676100" y="258403"/>
                </a:lnTo>
                <a:lnTo>
                  <a:pt x="664548" y="258403"/>
                </a:lnTo>
                <a:lnTo>
                  <a:pt x="652635" y="258403"/>
                </a:lnTo>
                <a:lnTo>
                  <a:pt x="641444" y="258403"/>
                </a:lnTo>
                <a:lnTo>
                  <a:pt x="629893" y="258403"/>
                </a:lnTo>
                <a:lnTo>
                  <a:pt x="611121" y="258403"/>
                </a:lnTo>
                <a:cubicBezTo>
                  <a:pt x="604263" y="258403"/>
                  <a:pt x="598487" y="252636"/>
                  <a:pt x="598487" y="245789"/>
                </a:cubicBezTo>
                <a:lnTo>
                  <a:pt x="598848" y="153528"/>
                </a:lnTo>
                <a:lnTo>
                  <a:pt x="605346" y="170106"/>
                </a:lnTo>
                <a:lnTo>
                  <a:pt x="621590" y="170106"/>
                </a:lnTo>
                <a:lnTo>
                  <a:pt x="607872" y="135148"/>
                </a:lnTo>
                <a:lnTo>
                  <a:pt x="598848" y="135148"/>
                </a:lnTo>
                <a:lnTo>
                  <a:pt x="599209" y="12614"/>
                </a:lnTo>
                <a:cubicBezTo>
                  <a:pt x="599209" y="5766"/>
                  <a:pt x="604624" y="0"/>
                  <a:pt x="611843" y="0"/>
                </a:cubicBezTo>
                <a:close/>
              </a:path>
            </a:pathLst>
          </a:custGeom>
          <a:solidFill>
            <a:schemeClr val="bg1"/>
          </a:solidFill>
          <a:ln>
            <a:noFill/>
          </a:ln>
          <a:effectLst/>
        </p:spPr>
        <p:txBody>
          <a:bodyPr anchor="ctr"/>
          <a:lstStyle/>
          <a:p>
            <a:endParaRPr lang="en-GB" sz="1600" dirty="0">
              <a:latin typeface="+mj-lt"/>
            </a:endParaRPr>
          </a:p>
        </p:txBody>
      </p:sp>
      <p:sp>
        <p:nvSpPr>
          <p:cNvPr id="30" name="Freeform 236">
            <a:extLst>
              <a:ext uri="{FF2B5EF4-FFF2-40B4-BE49-F238E27FC236}">
                <a16:creationId xmlns:a16="http://schemas.microsoft.com/office/drawing/2014/main" xmlns="" id="{D35FAD08-4B86-6649-BB53-A37B31C9C97B}"/>
              </a:ext>
            </a:extLst>
          </p:cNvPr>
          <p:cNvSpPr>
            <a:spLocks noChangeArrowheads="1"/>
          </p:cNvSpPr>
          <p:nvPr/>
        </p:nvSpPr>
        <p:spPr bwMode="auto">
          <a:xfrm>
            <a:off x="7331005" y="2767449"/>
            <a:ext cx="607871" cy="222232"/>
          </a:xfrm>
          <a:custGeom>
            <a:avLst/>
            <a:gdLst/>
            <a:ahLst/>
            <a:cxnLst/>
            <a:rect l="0" t="0" r="r" b="b"/>
            <a:pathLst>
              <a:path w="885466" h="323493">
                <a:moveTo>
                  <a:pt x="536575" y="249501"/>
                </a:moveTo>
                <a:cubicBezTo>
                  <a:pt x="530856" y="249501"/>
                  <a:pt x="525852" y="252003"/>
                  <a:pt x="522277" y="255577"/>
                </a:cubicBezTo>
                <a:cubicBezTo>
                  <a:pt x="518703" y="259152"/>
                  <a:pt x="516200" y="264156"/>
                  <a:pt x="516200" y="269875"/>
                </a:cubicBezTo>
                <a:cubicBezTo>
                  <a:pt x="516200" y="275237"/>
                  <a:pt x="518703" y="280241"/>
                  <a:pt x="522277" y="284173"/>
                </a:cubicBezTo>
                <a:cubicBezTo>
                  <a:pt x="525852" y="287748"/>
                  <a:pt x="530856" y="289892"/>
                  <a:pt x="536575" y="289892"/>
                </a:cubicBezTo>
                <a:cubicBezTo>
                  <a:pt x="541937" y="289892"/>
                  <a:pt x="546941" y="287748"/>
                  <a:pt x="550873" y="284173"/>
                </a:cubicBezTo>
                <a:cubicBezTo>
                  <a:pt x="554448" y="280241"/>
                  <a:pt x="556592" y="275237"/>
                  <a:pt x="556592" y="269875"/>
                </a:cubicBezTo>
                <a:cubicBezTo>
                  <a:pt x="556592" y="264156"/>
                  <a:pt x="554448" y="259152"/>
                  <a:pt x="550873" y="255577"/>
                </a:cubicBezTo>
                <a:cubicBezTo>
                  <a:pt x="546941" y="252003"/>
                  <a:pt x="541937" y="249501"/>
                  <a:pt x="536575" y="249501"/>
                </a:cubicBezTo>
                <a:close/>
                <a:moveTo>
                  <a:pt x="171271" y="249501"/>
                </a:moveTo>
                <a:cubicBezTo>
                  <a:pt x="165533" y="249501"/>
                  <a:pt x="160512" y="252003"/>
                  <a:pt x="156925" y="255577"/>
                </a:cubicBezTo>
                <a:cubicBezTo>
                  <a:pt x="153339" y="259152"/>
                  <a:pt x="151187" y="264156"/>
                  <a:pt x="151187" y="269875"/>
                </a:cubicBezTo>
                <a:cubicBezTo>
                  <a:pt x="151187" y="275237"/>
                  <a:pt x="153339" y="280241"/>
                  <a:pt x="156925" y="284173"/>
                </a:cubicBezTo>
                <a:cubicBezTo>
                  <a:pt x="160512" y="287748"/>
                  <a:pt x="165533" y="289892"/>
                  <a:pt x="171271" y="289892"/>
                </a:cubicBezTo>
                <a:cubicBezTo>
                  <a:pt x="177009" y="289892"/>
                  <a:pt x="182030" y="287748"/>
                  <a:pt x="185616" y="284173"/>
                </a:cubicBezTo>
                <a:cubicBezTo>
                  <a:pt x="189203" y="280241"/>
                  <a:pt x="191355" y="275237"/>
                  <a:pt x="191355" y="269875"/>
                </a:cubicBezTo>
                <a:cubicBezTo>
                  <a:pt x="191355" y="264156"/>
                  <a:pt x="189203" y="259152"/>
                  <a:pt x="185616" y="255577"/>
                </a:cubicBezTo>
                <a:cubicBezTo>
                  <a:pt x="182030" y="252003"/>
                  <a:pt x="177009" y="249501"/>
                  <a:pt x="171271" y="249501"/>
                </a:cubicBezTo>
                <a:close/>
                <a:moveTo>
                  <a:pt x="536575" y="215900"/>
                </a:moveTo>
                <a:cubicBezTo>
                  <a:pt x="551231" y="215900"/>
                  <a:pt x="564814" y="221977"/>
                  <a:pt x="574465" y="231628"/>
                </a:cubicBezTo>
                <a:cubicBezTo>
                  <a:pt x="584116" y="241637"/>
                  <a:pt x="590193" y="254862"/>
                  <a:pt x="590193" y="269875"/>
                </a:cubicBezTo>
                <a:cubicBezTo>
                  <a:pt x="590193" y="284531"/>
                  <a:pt x="584116" y="298114"/>
                  <a:pt x="574465" y="307765"/>
                </a:cubicBezTo>
                <a:cubicBezTo>
                  <a:pt x="564814" y="317416"/>
                  <a:pt x="551231" y="323493"/>
                  <a:pt x="536575" y="323493"/>
                </a:cubicBezTo>
                <a:cubicBezTo>
                  <a:pt x="521562" y="323493"/>
                  <a:pt x="508337" y="317416"/>
                  <a:pt x="498328" y="307765"/>
                </a:cubicBezTo>
                <a:cubicBezTo>
                  <a:pt x="488677" y="298114"/>
                  <a:pt x="482600" y="284531"/>
                  <a:pt x="482600" y="269875"/>
                </a:cubicBezTo>
                <a:cubicBezTo>
                  <a:pt x="482600" y="254862"/>
                  <a:pt x="488677" y="241637"/>
                  <a:pt x="498328" y="231628"/>
                </a:cubicBezTo>
                <a:cubicBezTo>
                  <a:pt x="508337" y="221977"/>
                  <a:pt x="521562" y="215900"/>
                  <a:pt x="536575" y="215900"/>
                </a:cubicBezTo>
                <a:close/>
                <a:moveTo>
                  <a:pt x="171271" y="215900"/>
                </a:moveTo>
                <a:cubicBezTo>
                  <a:pt x="185975" y="215900"/>
                  <a:pt x="199603" y="221977"/>
                  <a:pt x="209286" y="231628"/>
                </a:cubicBezTo>
                <a:cubicBezTo>
                  <a:pt x="219328" y="241637"/>
                  <a:pt x="225066" y="254862"/>
                  <a:pt x="225066" y="269875"/>
                </a:cubicBezTo>
                <a:cubicBezTo>
                  <a:pt x="225066" y="284531"/>
                  <a:pt x="219328" y="298114"/>
                  <a:pt x="209286" y="307765"/>
                </a:cubicBezTo>
                <a:cubicBezTo>
                  <a:pt x="199603" y="317416"/>
                  <a:pt x="185975" y="323493"/>
                  <a:pt x="171271" y="323493"/>
                </a:cubicBezTo>
                <a:cubicBezTo>
                  <a:pt x="156567" y="323493"/>
                  <a:pt x="142938" y="317416"/>
                  <a:pt x="133255" y="307765"/>
                </a:cubicBezTo>
                <a:cubicBezTo>
                  <a:pt x="123572" y="298114"/>
                  <a:pt x="117475" y="284531"/>
                  <a:pt x="117475" y="269875"/>
                </a:cubicBezTo>
                <a:cubicBezTo>
                  <a:pt x="117475" y="254862"/>
                  <a:pt x="123572" y="241637"/>
                  <a:pt x="133255" y="231628"/>
                </a:cubicBezTo>
                <a:cubicBezTo>
                  <a:pt x="142938" y="221977"/>
                  <a:pt x="156567" y="215900"/>
                  <a:pt x="171271" y="215900"/>
                </a:cubicBezTo>
                <a:close/>
                <a:moveTo>
                  <a:pt x="346900" y="31012"/>
                </a:moveTo>
                <a:cubicBezTo>
                  <a:pt x="320641" y="35700"/>
                  <a:pt x="295101" y="44715"/>
                  <a:pt x="271359" y="56976"/>
                </a:cubicBezTo>
                <a:lnTo>
                  <a:pt x="270280" y="57697"/>
                </a:lnTo>
                <a:cubicBezTo>
                  <a:pt x="241143" y="72842"/>
                  <a:pt x="214884" y="93036"/>
                  <a:pt x="193301" y="117198"/>
                </a:cubicBezTo>
                <a:lnTo>
                  <a:pt x="270280" y="117198"/>
                </a:lnTo>
                <a:lnTo>
                  <a:pt x="346900" y="117198"/>
                </a:lnTo>
                <a:lnTo>
                  <a:pt x="346900" y="31012"/>
                </a:lnTo>
                <a:close/>
                <a:moveTo>
                  <a:pt x="391864" y="0"/>
                </a:moveTo>
                <a:lnTo>
                  <a:pt x="656256" y="0"/>
                </a:lnTo>
                <a:cubicBezTo>
                  <a:pt x="663450" y="0"/>
                  <a:pt x="669565" y="6130"/>
                  <a:pt x="669565" y="13342"/>
                </a:cubicBezTo>
                <a:lnTo>
                  <a:pt x="669565" y="168960"/>
                </a:lnTo>
                <a:lnTo>
                  <a:pt x="750785" y="182210"/>
                </a:lnTo>
                <a:lnTo>
                  <a:pt x="761638" y="198085"/>
                </a:lnTo>
                <a:lnTo>
                  <a:pt x="669565" y="196553"/>
                </a:lnTo>
                <a:lnTo>
                  <a:pt x="669565" y="203054"/>
                </a:lnTo>
                <a:lnTo>
                  <a:pt x="814148" y="218007"/>
                </a:lnTo>
                <a:lnTo>
                  <a:pt x="826728" y="236182"/>
                </a:lnTo>
                <a:lnTo>
                  <a:pt x="669565" y="235198"/>
                </a:lnTo>
                <a:lnTo>
                  <a:pt x="669565" y="243143"/>
                </a:lnTo>
                <a:lnTo>
                  <a:pt x="871815" y="261673"/>
                </a:lnTo>
                <a:lnTo>
                  <a:pt x="885466" y="275861"/>
                </a:lnTo>
                <a:lnTo>
                  <a:pt x="762249" y="274770"/>
                </a:lnTo>
                <a:lnTo>
                  <a:pt x="656437" y="275787"/>
                </a:lnTo>
                <a:lnTo>
                  <a:pt x="656256" y="275865"/>
                </a:lnTo>
                <a:lnTo>
                  <a:pt x="601939" y="275865"/>
                </a:lnTo>
                <a:lnTo>
                  <a:pt x="601939" y="275504"/>
                </a:lnTo>
                <a:lnTo>
                  <a:pt x="601939" y="274783"/>
                </a:lnTo>
                <a:lnTo>
                  <a:pt x="601939" y="274062"/>
                </a:lnTo>
                <a:lnTo>
                  <a:pt x="601939" y="273701"/>
                </a:lnTo>
                <a:lnTo>
                  <a:pt x="601939" y="273340"/>
                </a:lnTo>
                <a:lnTo>
                  <a:pt x="601939" y="272980"/>
                </a:lnTo>
                <a:lnTo>
                  <a:pt x="601939" y="272619"/>
                </a:lnTo>
                <a:lnTo>
                  <a:pt x="601939" y="272259"/>
                </a:lnTo>
                <a:lnTo>
                  <a:pt x="601939" y="271537"/>
                </a:lnTo>
                <a:lnTo>
                  <a:pt x="601939" y="270816"/>
                </a:lnTo>
                <a:cubicBezTo>
                  <a:pt x="601939" y="270456"/>
                  <a:pt x="601939" y="270095"/>
                  <a:pt x="601939" y="270095"/>
                </a:cubicBezTo>
                <a:cubicBezTo>
                  <a:pt x="601939" y="252786"/>
                  <a:pt x="595104" y="236198"/>
                  <a:pt x="582874" y="223937"/>
                </a:cubicBezTo>
                <a:cubicBezTo>
                  <a:pt x="570643" y="211677"/>
                  <a:pt x="554096" y="204464"/>
                  <a:pt x="536830" y="204464"/>
                </a:cubicBezTo>
                <a:cubicBezTo>
                  <a:pt x="519564" y="204464"/>
                  <a:pt x="503017" y="211677"/>
                  <a:pt x="490786" y="223937"/>
                </a:cubicBezTo>
                <a:cubicBezTo>
                  <a:pt x="478556" y="236198"/>
                  <a:pt x="471362" y="252786"/>
                  <a:pt x="471362" y="270095"/>
                </a:cubicBezTo>
                <a:cubicBezTo>
                  <a:pt x="471362" y="270095"/>
                  <a:pt x="471362" y="270456"/>
                  <a:pt x="471362" y="270816"/>
                </a:cubicBezTo>
                <a:lnTo>
                  <a:pt x="471362" y="271537"/>
                </a:lnTo>
                <a:lnTo>
                  <a:pt x="471362" y="272259"/>
                </a:lnTo>
                <a:lnTo>
                  <a:pt x="471362" y="272619"/>
                </a:lnTo>
                <a:lnTo>
                  <a:pt x="471721" y="272980"/>
                </a:lnTo>
                <a:lnTo>
                  <a:pt x="471721" y="273340"/>
                </a:lnTo>
                <a:lnTo>
                  <a:pt x="471721" y="273701"/>
                </a:lnTo>
                <a:lnTo>
                  <a:pt x="471721" y="274062"/>
                </a:lnTo>
                <a:lnTo>
                  <a:pt x="471721" y="274783"/>
                </a:lnTo>
                <a:lnTo>
                  <a:pt x="471721" y="275504"/>
                </a:lnTo>
                <a:lnTo>
                  <a:pt x="471721" y="275865"/>
                </a:lnTo>
                <a:lnTo>
                  <a:pt x="270280" y="275865"/>
                </a:lnTo>
                <a:lnTo>
                  <a:pt x="237906" y="275865"/>
                </a:lnTo>
                <a:cubicBezTo>
                  <a:pt x="237906" y="274062"/>
                  <a:pt x="237906" y="271898"/>
                  <a:pt x="237906" y="270095"/>
                </a:cubicBezTo>
                <a:cubicBezTo>
                  <a:pt x="237906" y="252786"/>
                  <a:pt x="231071" y="236198"/>
                  <a:pt x="218841" y="223937"/>
                </a:cubicBezTo>
                <a:cubicBezTo>
                  <a:pt x="206610" y="211677"/>
                  <a:pt x="190423" y="204464"/>
                  <a:pt x="172797" y="204464"/>
                </a:cubicBezTo>
                <a:cubicBezTo>
                  <a:pt x="171718" y="204464"/>
                  <a:pt x="170639" y="204464"/>
                  <a:pt x="169200" y="204825"/>
                </a:cubicBezTo>
                <a:cubicBezTo>
                  <a:pt x="168840" y="204825"/>
                  <a:pt x="168481" y="204825"/>
                  <a:pt x="168121" y="204825"/>
                </a:cubicBezTo>
                <a:cubicBezTo>
                  <a:pt x="152293" y="205907"/>
                  <a:pt x="137905" y="212758"/>
                  <a:pt x="126753" y="223937"/>
                </a:cubicBezTo>
                <a:cubicBezTo>
                  <a:pt x="114523" y="236198"/>
                  <a:pt x="107688" y="252786"/>
                  <a:pt x="107688" y="270095"/>
                </a:cubicBezTo>
                <a:cubicBezTo>
                  <a:pt x="107688" y="271898"/>
                  <a:pt x="107688" y="274062"/>
                  <a:pt x="107688" y="275865"/>
                </a:cubicBezTo>
                <a:lnTo>
                  <a:pt x="87862" y="275865"/>
                </a:lnTo>
                <a:lnTo>
                  <a:pt x="87860" y="275865"/>
                </a:lnTo>
                <a:lnTo>
                  <a:pt x="13378" y="275865"/>
                </a:lnTo>
                <a:cubicBezTo>
                  <a:pt x="5785" y="275865"/>
                  <a:pt x="0" y="269748"/>
                  <a:pt x="0" y="262192"/>
                </a:cubicBezTo>
                <a:cubicBezTo>
                  <a:pt x="0" y="254995"/>
                  <a:pt x="5785" y="249238"/>
                  <a:pt x="13378" y="249238"/>
                </a:cubicBezTo>
                <a:lnTo>
                  <a:pt x="20637" y="249238"/>
                </a:lnTo>
                <a:lnTo>
                  <a:pt x="20637" y="196531"/>
                </a:lnTo>
                <a:cubicBezTo>
                  <a:pt x="20637" y="179943"/>
                  <a:pt x="28910" y="168404"/>
                  <a:pt x="41500" y="159389"/>
                </a:cubicBezTo>
                <a:cubicBezTo>
                  <a:pt x="42580" y="158667"/>
                  <a:pt x="44018" y="157946"/>
                  <a:pt x="45457" y="157225"/>
                </a:cubicBezTo>
                <a:cubicBezTo>
                  <a:pt x="62724" y="146767"/>
                  <a:pt x="86465" y="140998"/>
                  <a:pt x="109127" y="135949"/>
                </a:cubicBezTo>
                <a:lnTo>
                  <a:pt x="144621" y="125045"/>
                </a:lnTo>
                <a:lnTo>
                  <a:pt x="133312" y="125045"/>
                </a:lnTo>
                <a:cubicBezTo>
                  <a:pt x="131517" y="125045"/>
                  <a:pt x="129721" y="123574"/>
                  <a:pt x="129362" y="122103"/>
                </a:cubicBezTo>
                <a:lnTo>
                  <a:pt x="126848" y="110700"/>
                </a:lnTo>
                <a:cubicBezTo>
                  <a:pt x="125412" y="103343"/>
                  <a:pt x="129721" y="95250"/>
                  <a:pt x="136544" y="97457"/>
                </a:cubicBezTo>
                <a:lnTo>
                  <a:pt x="146598" y="101504"/>
                </a:lnTo>
                <a:cubicBezTo>
                  <a:pt x="148034" y="101871"/>
                  <a:pt x="149830" y="102975"/>
                  <a:pt x="150189" y="104446"/>
                </a:cubicBezTo>
                <a:lnTo>
                  <a:pt x="154651" y="121325"/>
                </a:lnTo>
                <a:lnTo>
                  <a:pt x="156610" y="119361"/>
                </a:lnTo>
                <a:cubicBezTo>
                  <a:pt x="160207" y="114673"/>
                  <a:pt x="164164" y="109985"/>
                  <a:pt x="168121" y="105298"/>
                </a:cubicBezTo>
                <a:lnTo>
                  <a:pt x="169200" y="103494"/>
                </a:lnTo>
                <a:cubicBezTo>
                  <a:pt x="194380" y="75006"/>
                  <a:pt x="224956" y="50845"/>
                  <a:pt x="259129" y="33176"/>
                </a:cubicBezTo>
                <a:cubicBezTo>
                  <a:pt x="262726" y="31373"/>
                  <a:pt x="266683" y="29570"/>
                  <a:pt x="270280" y="27766"/>
                </a:cubicBezTo>
                <a:cubicBezTo>
                  <a:pt x="308050" y="10097"/>
                  <a:pt x="349778" y="0"/>
                  <a:pt x="391864" y="0"/>
                </a:cubicBezTo>
                <a:close/>
              </a:path>
            </a:pathLst>
          </a:custGeom>
          <a:solidFill>
            <a:schemeClr val="bg1"/>
          </a:solidFill>
          <a:ln>
            <a:noFill/>
          </a:ln>
          <a:effectLst/>
        </p:spPr>
        <p:txBody>
          <a:bodyPr anchor="ctr"/>
          <a:lstStyle/>
          <a:p>
            <a:endParaRPr lang="en-GB" sz="1600" dirty="0">
              <a:latin typeface="+mj-lt"/>
            </a:endParaRPr>
          </a:p>
        </p:txBody>
      </p:sp>
      <p:sp>
        <p:nvSpPr>
          <p:cNvPr id="31" name="Freeform 242">
            <a:extLst>
              <a:ext uri="{FF2B5EF4-FFF2-40B4-BE49-F238E27FC236}">
                <a16:creationId xmlns:a16="http://schemas.microsoft.com/office/drawing/2014/main" xmlns="" id="{04D8BD78-F76A-544D-80CA-CB06C983A478}"/>
              </a:ext>
            </a:extLst>
          </p:cNvPr>
          <p:cNvSpPr>
            <a:spLocks noChangeArrowheads="1"/>
          </p:cNvSpPr>
          <p:nvPr/>
        </p:nvSpPr>
        <p:spPr bwMode="auto">
          <a:xfrm>
            <a:off x="8493956" y="2606516"/>
            <a:ext cx="490587" cy="468090"/>
          </a:xfrm>
          <a:custGeom>
            <a:avLst/>
            <a:gdLst/>
            <a:ahLst/>
            <a:cxnLst/>
            <a:rect l="0" t="0" r="r" b="b"/>
            <a:pathLst>
              <a:path w="899393" h="858478">
                <a:moveTo>
                  <a:pt x="899393" y="592739"/>
                </a:moveTo>
                <a:lnTo>
                  <a:pt x="899393" y="792494"/>
                </a:lnTo>
                <a:cubicBezTo>
                  <a:pt x="899393" y="793936"/>
                  <a:pt x="898313" y="795739"/>
                  <a:pt x="896513" y="796099"/>
                </a:cubicBezTo>
                <a:lnTo>
                  <a:pt x="802911" y="826748"/>
                </a:lnTo>
                <a:lnTo>
                  <a:pt x="745310" y="845497"/>
                </a:lnTo>
                <a:lnTo>
                  <a:pt x="706429" y="858117"/>
                </a:lnTo>
                <a:lnTo>
                  <a:pt x="706429" y="655839"/>
                </a:lnTo>
                <a:lnTo>
                  <a:pt x="745310" y="643219"/>
                </a:lnTo>
                <a:lnTo>
                  <a:pt x="785991" y="629878"/>
                </a:lnTo>
                <a:lnTo>
                  <a:pt x="787431" y="677112"/>
                </a:lnTo>
                <a:cubicBezTo>
                  <a:pt x="787431" y="681078"/>
                  <a:pt x="792111" y="682881"/>
                  <a:pt x="795711" y="681799"/>
                </a:cubicBezTo>
                <a:lnTo>
                  <a:pt x="802911" y="679636"/>
                </a:lnTo>
                <a:lnTo>
                  <a:pt x="824872" y="673506"/>
                </a:lnTo>
                <a:cubicBezTo>
                  <a:pt x="827392" y="672425"/>
                  <a:pt x="828832" y="670261"/>
                  <a:pt x="828832" y="667737"/>
                </a:cubicBezTo>
                <a:lnTo>
                  <a:pt x="827752" y="616176"/>
                </a:lnTo>
                <a:lnTo>
                  <a:pt x="897953" y="593100"/>
                </a:lnTo>
                <a:cubicBezTo>
                  <a:pt x="898313" y="593100"/>
                  <a:pt x="899033" y="592739"/>
                  <a:pt x="899393" y="592739"/>
                </a:cubicBezTo>
                <a:close/>
                <a:moveTo>
                  <a:pt x="505185" y="592739"/>
                </a:moveTo>
                <a:cubicBezTo>
                  <a:pt x="505905" y="592739"/>
                  <a:pt x="506625" y="593100"/>
                  <a:pt x="507705" y="593460"/>
                </a:cubicBezTo>
                <a:lnTo>
                  <a:pt x="664668" y="645022"/>
                </a:lnTo>
                <a:lnTo>
                  <a:pt x="698149" y="655839"/>
                </a:lnTo>
                <a:lnTo>
                  <a:pt x="698149" y="855593"/>
                </a:lnTo>
                <a:lnTo>
                  <a:pt x="698149" y="857035"/>
                </a:lnTo>
                <a:cubicBezTo>
                  <a:pt x="698149" y="857757"/>
                  <a:pt x="698149" y="858117"/>
                  <a:pt x="698149" y="858478"/>
                </a:cubicBezTo>
                <a:lnTo>
                  <a:pt x="664668" y="847661"/>
                </a:lnTo>
                <a:lnTo>
                  <a:pt x="508065" y="796099"/>
                </a:lnTo>
                <a:cubicBezTo>
                  <a:pt x="506265" y="795739"/>
                  <a:pt x="505185" y="793936"/>
                  <a:pt x="505185" y="792494"/>
                </a:cubicBezTo>
                <a:lnTo>
                  <a:pt x="505185" y="592739"/>
                </a:lnTo>
                <a:close/>
                <a:moveTo>
                  <a:pt x="595187" y="550913"/>
                </a:moveTo>
                <a:lnTo>
                  <a:pt x="664668" y="577595"/>
                </a:lnTo>
                <a:lnTo>
                  <a:pt x="745310" y="608604"/>
                </a:lnTo>
                <a:lnTo>
                  <a:pt x="783831" y="623387"/>
                </a:lnTo>
                <a:lnTo>
                  <a:pt x="745310" y="636007"/>
                </a:lnTo>
                <a:lnTo>
                  <a:pt x="704269" y="649348"/>
                </a:lnTo>
                <a:cubicBezTo>
                  <a:pt x="703549" y="649709"/>
                  <a:pt x="702109" y="650069"/>
                  <a:pt x="701389" y="649709"/>
                </a:cubicBezTo>
                <a:lnTo>
                  <a:pt x="664668" y="637810"/>
                </a:lnTo>
                <a:lnTo>
                  <a:pt x="508785" y="586610"/>
                </a:lnTo>
                <a:cubicBezTo>
                  <a:pt x="507705" y="586249"/>
                  <a:pt x="505905" y="585528"/>
                  <a:pt x="505545" y="584086"/>
                </a:cubicBezTo>
                <a:cubicBezTo>
                  <a:pt x="504825" y="582643"/>
                  <a:pt x="505905" y="580480"/>
                  <a:pt x="507705" y="579398"/>
                </a:cubicBezTo>
                <a:lnTo>
                  <a:pt x="595187" y="550913"/>
                </a:lnTo>
                <a:close/>
                <a:moveTo>
                  <a:pt x="700309" y="516299"/>
                </a:moveTo>
                <a:cubicBezTo>
                  <a:pt x="701029" y="516299"/>
                  <a:pt x="702109" y="515938"/>
                  <a:pt x="703189" y="516299"/>
                </a:cubicBezTo>
                <a:lnTo>
                  <a:pt x="745310" y="530000"/>
                </a:lnTo>
                <a:lnTo>
                  <a:pt x="802911" y="548750"/>
                </a:lnTo>
                <a:lnTo>
                  <a:pt x="895793" y="579038"/>
                </a:lnTo>
                <a:cubicBezTo>
                  <a:pt x="896873" y="579398"/>
                  <a:pt x="898313" y="580480"/>
                  <a:pt x="899033" y="581562"/>
                </a:cubicBezTo>
                <a:cubicBezTo>
                  <a:pt x="899753" y="583725"/>
                  <a:pt x="899033" y="585528"/>
                  <a:pt x="896873" y="586249"/>
                </a:cubicBezTo>
                <a:lnTo>
                  <a:pt x="825232" y="610046"/>
                </a:lnTo>
                <a:lnTo>
                  <a:pt x="802911" y="601393"/>
                </a:lnTo>
                <a:lnTo>
                  <a:pt x="745310" y="580480"/>
                </a:lnTo>
                <a:lnTo>
                  <a:pt x="664668" y="551274"/>
                </a:lnTo>
                <a:lnTo>
                  <a:pt x="631188" y="539015"/>
                </a:lnTo>
                <a:lnTo>
                  <a:pt x="664668" y="528198"/>
                </a:lnTo>
                <a:lnTo>
                  <a:pt x="700309" y="516299"/>
                </a:lnTo>
                <a:close/>
                <a:moveTo>
                  <a:pt x="188436" y="490749"/>
                </a:moveTo>
                <a:cubicBezTo>
                  <a:pt x="193480" y="489310"/>
                  <a:pt x="199245" y="490030"/>
                  <a:pt x="204289" y="493628"/>
                </a:cubicBezTo>
                <a:lnTo>
                  <a:pt x="203929" y="493628"/>
                </a:lnTo>
                <a:cubicBezTo>
                  <a:pt x="221944" y="506582"/>
                  <a:pt x="241760" y="516657"/>
                  <a:pt x="262657" y="523494"/>
                </a:cubicBezTo>
                <a:cubicBezTo>
                  <a:pt x="282834" y="529971"/>
                  <a:pt x="304091" y="533570"/>
                  <a:pt x="326430" y="533570"/>
                </a:cubicBezTo>
                <a:cubicBezTo>
                  <a:pt x="348408" y="533570"/>
                  <a:pt x="369666" y="529971"/>
                  <a:pt x="389842" y="523494"/>
                </a:cubicBezTo>
                <a:cubicBezTo>
                  <a:pt x="410379" y="517017"/>
                  <a:pt x="429475" y="506942"/>
                  <a:pt x="447130" y="494348"/>
                </a:cubicBezTo>
                <a:cubicBezTo>
                  <a:pt x="451453" y="490749"/>
                  <a:pt x="457578" y="488950"/>
                  <a:pt x="463703" y="490749"/>
                </a:cubicBezTo>
                <a:cubicBezTo>
                  <a:pt x="488204" y="497226"/>
                  <a:pt x="511263" y="505862"/>
                  <a:pt x="531800" y="515938"/>
                </a:cubicBezTo>
                <a:cubicBezTo>
                  <a:pt x="547293" y="523134"/>
                  <a:pt x="561704" y="531411"/>
                  <a:pt x="574315" y="540047"/>
                </a:cubicBezTo>
                <a:lnTo>
                  <a:pt x="529278" y="554800"/>
                </a:lnTo>
                <a:lnTo>
                  <a:pt x="502255" y="563796"/>
                </a:lnTo>
                <a:cubicBezTo>
                  <a:pt x="487123" y="568114"/>
                  <a:pt x="487843" y="572072"/>
                  <a:pt x="487483" y="584666"/>
                </a:cubicBezTo>
                <a:lnTo>
                  <a:pt x="487483" y="793370"/>
                </a:lnTo>
                <a:lnTo>
                  <a:pt x="487483" y="793730"/>
                </a:lnTo>
                <a:lnTo>
                  <a:pt x="487483" y="794089"/>
                </a:lnTo>
                <a:lnTo>
                  <a:pt x="487483" y="794449"/>
                </a:lnTo>
                <a:lnTo>
                  <a:pt x="487483" y="794809"/>
                </a:lnTo>
                <a:cubicBezTo>
                  <a:pt x="488204" y="803445"/>
                  <a:pt x="493968" y="811361"/>
                  <a:pt x="502616" y="814240"/>
                </a:cubicBezTo>
                <a:lnTo>
                  <a:pt x="531439" y="823596"/>
                </a:lnTo>
                <a:cubicBezTo>
                  <a:pt x="511983" y="828274"/>
                  <a:pt x="488924" y="831512"/>
                  <a:pt x="461542" y="834391"/>
                </a:cubicBezTo>
                <a:cubicBezTo>
                  <a:pt x="424431" y="837989"/>
                  <a:pt x="379754" y="839428"/>
                  <a:pt x="326430" y="839428"/>
                </a:cubicBezTo>
                <a:cubicBezTo>
                  <a:pt x="169700" y="839428"/>
                  <a:pt x="89714" y="823596"/>
                  <a:pt x="47559" y="794809"/>
                </a:cubicBezTo>
                <a:cubicBezTo>
                  <a:pt x="1081" y="762784"/>
                  <a:pt x="0" y="719604"/>
                  <a:pt x="0" y="665988"/>
                </a:cubicBezTo>
                <a:cubicBezTo>
                  <a:pt x="0" y="626407"/>
                  <a:pt x="19817" y="590064"/>
                  <a:pt x="53324" y="559478"/>
                </a:cubicBezTo>
                <a:cubicBezTo>
                  <a:pt x="86111" y="529971"/>
                  <a:pt x="132950" y="505862"/>
                  <a:pt x="188436" y="490749"/>
                </a:cubicBezTo>
                <a:close/>
                <a:moveTo>
                  <a:pt x="276313" y="204121"/>
                </a:moveTo>
                <a:cubicBezTo>
                  <a:pt x="262997" y="222102"/>
                  <a:pt x="245723" y="237925"/>
                  <a:pt x="224489" y="250512"/>
                </a:cubicBezTo>
                <a:cubicBezTo>
                  <a:pt x="202536" y="263818"/>
                  <a:pt x="176984" y="273887"/>
                  <a:pt x="148193" y="279641"/>
                </a:cubicBezTo>
                <a:cubicBezTo>
                  <a:pt x="149813" y="305354"/>
                  <a:pt x="155481" y="329808"/>
                  <a:pt x="164478" y="352105"/>
                </a:cubicBezTo>
                <a:lnTo>
                  <a:pt x="197491" y="406294"/>
                </a:lnTo>
                <a:lnTo>
                  <a:pt x="251377" y="409884"/>
                </a:lnTo>
                <a:lnTo>
                  <a:pt x="300541" y="410140"/>
                </a:lnTo>
                <a:lnTo>
                  <a:pt x="313030" y="404813"/>
                </a:lnTo>
                <a:lnTo>
                  <a:pt x="331140" y="404813"/>
                </a:lnTo>
                <a:cubicBezTo>
                  <a:pt x="340728" y="404813"/>
                  <a:pt x="348895" y="413127"/>
                  <a:pt x="348895" y="422888"/>
                </a:cubicBezTo>
                <a:cubicBezTo>
                  <a:pt x="348895" y="433010"/>
                  <a:pt x="340728" y="440963"/>
                  <a:pt x="331140" y="440963"/>
                </a:cubicBezTo>
                <a:lnTo>
                  <a:pt x="313030" y="440963"/>
                </a:lnTo>
                <a:lnTo>
                  <a:pt x="303735" y="437098"/>
                </a:lnTo>
                <a:lnTo>
                  <a:pt x="248199" y="436790"/>
                </a:lnTo>
                <a:lnTo>
                  <a:pt x="231396" y="435567"/>
                </a:lnTo>
                <a:lnTo>
                  <a:pt x="256969" y="455540"/>
                </a:lnTo>
                <a:cubicBezTo>
                  <a:pt x="278113" y="465924"/>
                  <a:pt x="301325" y="471678"/>
                  <a:pt x="325618" y="471678"/>
                </a:cubicBezTo>
                <a:cubicBezTo>
                  <a:pt x="374202" y="471678"/>
                  <a:pt x="418108" y="448662"/>
                  <a:pt x="450138" y="411622"/>
                </a:cubicBezTo>
                <a:cubicBezTo>
                  <a:pt x="482888" y="373862"/>
                  <a:pt x="503042" y="321357"/>
                  <a:pt x="503042" y="263458"/>
                </a:cubicBezTo>
                <a:cubicBezTo>
                  <a:pt x="503042" y="253749"/>
                  <a:pt x="503042" y="244398"/>
                  <a:pt x="503042" y="235408"/>
                </a:cubicBezTo>
                <a:cubicBezTo>
                  <a:pt x="494045" y="237925"/>
                  <a:pt x="485047" y="240083"/>
                  <a:pt x="475330" y="241881"/>
                </a:cubicBezTo>
                <a:cubicBezTo>
                  <a:pt x="458776" y="245118"/>
                  <a:pt x="440781" y="246556"/>
                  <a:pt x="423147" y="246556"/>
                </a:cubicBezTo>
                <a:cubicBezTo>
                  <a:pt x="387878" y="246556"/>
                  <a:pt x="354768" y="240443"/>
                  <a:pt x="325618" y="229654"/>
                </a:cubicBezTo>
                <a:cubicBezTo>
                  <a:pt x="307623" y="222821"/>
                  <a:pt x="291068" y="214190"/>
                  <a:pt x="276313" y="204121"/>
                </a:cubicBezTo>
                <a:close/>
                <a:moveTo>
                  <a:pt x="326412" y="0"/>
                </a:moveTo>
                <a:cubicBezTo>
                  <a:pt x="452344" y="0"/>
                  <a:pt x="520347" y="22647"/>
                  <a:pt x="558127" y="64346"/>
                </a:cubicBezTo>
                <a:cubicBezTo>
                  <a:pt x="577196" y="85555"/>
                  <a:pt x="587811" y="110629"/>
                  <a:pt x="593747" y="139432"/>
                </a:cubicBezTo>
                <a:lnTo>
                  <a:pt x="600054" y="220773"/>
                </a:lnTo>
                <a:lnTo>
                  <a:pt x="621979" y="229671"/>
                </a:lnTo>
                <a:cubicBezTo>
                  <a:pt x="629936" y="237195"/>
                  <a:pt x="634638" y="247228"/>
                  <a:pt x="634638" y="258695"/>
                </a:cubicBezTo>
                <a:lnTo>
                  <a:pt x="634638" y="301693"/>
                </a:lnTo>
                <a:cubicBezTo>
                  <a:pt x="634638" y="312801"/>
                  <a:pt x="629936" y="323192"/>
                  <a:pt x="621979" y="330717"/>
                </a:cubicBezTo>
                <a:cubicBezTo>
                  <a:pt x="614383" y="337883"/>
                  <a:pt x="603531" y="342541"/>
                  <a:pt x="591957" y="342541"/>
                </a:cubicBezTo>
                <a:lnTo>
                  <a:pt x="574233" y="342541"/>
                </a:lnTo>
                <a:cubicBezTo>
                  <a:pt x="567361" y="342541"/>
                  <a:pt x="560850" y="340033"/>
                  <a:pt x="556509" y="335733"/>
                </a:cubicBezTo>
                <a:cubicBezTo>
                  <a:pt x="552169" y="331434"/>
                  <a:pt x="549275" y="325342"/>
                  <a:pt x="549275" y="318534"/>
                </a:cubicBezTo>
                <a:lnTo>
                  <a:pt x="549275" y="241495"/>
                </a:lnTo>
                <a:cubicBezTo>
                  <a:pt x="549275" y="235045"/>
                  <a:pt x="551807" y="229312"/>
                  <a:pt x="556148" y="225012"/>
                </a:cubicBezTo>
                <a:lnTo>
                  <a:pt x="556148" y="224654"/>
                </a:lnTo>
                <a:lnTo>
                  <a:pt x="556509" y="224654"/>
                </a:lnTo>
                <a:lnTo>
                  <a:pt x="562802" y="222110"/>
                </a:lnTo>
                <a:lnTo>
                  <a:pt x="557722" y="150980"/>
                </a:lnTo>
                <a:cubicBezTo>
                  <a:pt x="552999" y="125996"/>
                  <a:pt x="544634" y="104967"/>
                  <a:pt x="529702" y="88431"/>
                </a:cubicBezTo>
                <a:cubicBezTo>
                  <a:pt x="499478" y="55000"/>
                  <a:pt x="439750" y="36666"/>
                  <a:pt x="326412" y="36666"/>
                </a:cubicBezTo>
                <a:cubicBezTo>
                  <a:pt x="213073" y="36666"/>
                  <a:pt x="153345" y="55000"/>
                  <a:pt x="122761" y="88072"/>
                </a:cubicBezTo>
                <a:cubicBezTo>
                  <a:pt x="108009" y="104248"/>
                  <a:pt x="99644" y="125008"/>
                  <a:pt x="94921" y="149677"/>
                </a:cubicBezTo>
                <a:lnTo>
                  <a:pt x="89822" y="222197"/>
                </a:lnTo>
                <a:lnTo>
                  <a:pt x="95923" y="224654"/>
                </a:lnTo>
                <a:lnTo>
                  <a:pt x="96287" y="225012"/>
                </a:lnTo>
                <a:cubicBezTo>
                  <a:pt x="100282" y="229312"/>
                  <a:pt x="102825" y="235045"/>
                  <a:pt x="102825" y="241495"/>
                </a:cubicBezTo>
                <a:lnTo>
                  <a:pt x="102825" y="318534"/>
                </a:lnTo>
                <a:cubicBezTo>
                  <a:pt x="102825" y="325342"/>
                  <a:pt x="100282" y="331434"/>
                  <a:pt x="95923" y="335733"/>
                </a:cubicBezTo>
                <a:lnTo>
                  <a:pt x="95250" y="335991"/>
                </a:lnTo>
                <a:lnTo>
                  <a:pt x="99369" y="363152"/>
                </a:lnTo>
                <a:cubicBezTo>
                  <a:pt x="103591" y="373438"/>
                  <a:pt x="111046" y="382062"/>
                  <a:pt x="124159" y="388710"/>
                </a:cubicBezTo>
                <a:lnTo>
                  <a:pt x="151855" y="398655"/>
                </a:lnTo>
                <a:lnTo>
                  <a:pt x="127950" y="357904"/>
                </a:lnTo>
                <a:cubicBezTo>
                  <a:pt x="117153" y="328819"/>
                  <a:pt x="111125" y="296903"/>
                  <a:pt x="111125" y="263458"/>
                </a:cubicBezTo>
                <a:cubicBezTo>
                  <a:pt x="111125" y="198007"/>
                  <a:pt x="111845" y="145143"/>
                  <a:pt x="139916" y="105945"/>
                </a:cubicBezTo>
                <a:cubicBezTo>
                  <a:pt x="168347" y="66387"/>
                  <a:pt x="221610" y="44450"/>
                  <a:pt x="325618" y="44450"/>
                </a:cubicBezTo>
                <a:cubicBezTo>
                  <a:pt x="428905" y="44450"/>
                  <a:pt x="482168" y="66387"/>
                  <a:pt x="510599" y="105945"/>
                </a:cubicBezTo>
                <a:cubicBezTo>
                  <a:pt x="538670" y="145143"/>
                  <a:pt x="539390" y="198007"/>
                  <a:pt x="539390" y="263458"/>
                </a:cubicBezTo>
                <a:cubicBezTo>
                  <a:pt x="539390" y="330348"/>
                  <a:pt x="515638" y="391123"/>
                  <a:pt x="477490" y="435357"/>
                </a:cubicBezTo>
                <a:cubicBezTo>
                  <a:pt x="438622" y="479949"/>
                  <a:pt x="384999" y="507641"/>
                  <a:pt x="325618" y="507641"/>
                </a:cubicBezTo>
                <a:cubicBezTo>
                  <a:pt x="265876" y="507641"/>
                  <a:pt x="211893" y="479949"/>
                  <a:pt x="173386" y="435357"/>
                </a:cubicBezTo>
                <a:lnTo>
                  <a:pt x="169711" y="429092"/>
                </a:lnTo>
                <a:lnTo>
                  <a:pt x="143381" y="424336"/>
                </a:lnTo>
                <a:cubicBezTo>
                  <a:pt x="130761" y="421052"/>
                  <a:pt x="120297" y="417189"/>
                  <a:pt x="111585" y="412787"/>
                </a:cubicBezTo>
                <a:cubicBezTo>
                  <a:pt x="92184" y="402905"/>
                  <a:pt x="81226" y="390776"/>
                  <a:pt x="75028" y="376582"/>
                </a:cubicBezTo>
                <a:lnTo>
                  <a:pt x="69429" y="342541"/>
                </a:lnTo>
                <a:lnTo>
                  <a:pt x="59962" y="342541"/>
                </a:lnTo>
                <a:cubicBezTo>
                  <a:pt x="48339" y="342541"/>
                  <a:pt x="37805" y="337883"/>
                  <a:pt x="30177" y="330717"/>
                </a:cubicBezTo>
                <a:cubicBezTo>
                  <a:pt x="22185" y="323192"/>
                  <a:pt x="17463" y="312801"/>
                  <a:pt x="17463" y="301693"/>
                </a:cubicBezTo>
                <a:lnTo>
                  <a:pt x="17463" y="258695"/>
                </a:lnTo>
                <a:cubicBezTo>
                  <a:pt x="17463" y="247228"/>
                  <a:pt x="22185" y="237195"/>
                  <a:pt x="30177" y="229671"/>
                </a:cubicBezTo>
                <a:lnTo>
                  <a:pt x="52269" y="220635"/>
                </a:lnTo>
                <a:lnTo>
                  <a:pt x="58941" y="137949"/>
                </a:lnTo>
                <a:cubicBezTo>
                  <a:pt x="65013" y="109371"/>
                  <a:pt x="75807" y="84477"/>
                  <a:pt x="95056" y="63627"/>
                </a:cubicBezTo>
                <a:cubicBezTo>
                  <a:pt x="132836" y="22647"/>
                  <a:pt x="200839" y="0"/>
                  <a:pt x="326412" y="0"/>
                </a:cubicBezTo>
                <a:close/>
              </a:path>
            </a:pathLst>
          </a:custGeom>
          <a:solidFill>
            <a:schemeClr val="bg1"/>
          </a:solidFill>
          <a:ln>
            <a:noFill/>
          </a:ln>
          <a:effectLst/>
        </p:spPr>
        <p:txBody>
          <a:bodyPr anchor="ctr"/>
          <a:lstStyle/>
          <a:p>
            <a:endParaRPr lang="en-GB" sz="1600" dirty="0">
              <a:latin typeface="+mj-lt"/>
            </a:endParaRPr>
          </a:p>
        </p:txBody>
      </p:sp>
      <p:sp>
        <p:nvSpPr>
          <p:cNvPr id="32" name="Freeform 245">
            <a:extLst>
              <a:ext uri="{FF2B5EF4-FFF2-40B4-BE49-F238E27FC236}">
                <a16:creationId xmlns:a16="http://schemas.microsoft.com/office/drawing/2014/main" xmlns="" id="{3AE6ABBE-9C51-DE42-AD95-AF580D4781C8}"/>
              </a:ext>
            </a:extLst>
          </p:cNvPr>
          <p:cNvSpPr>
            <a:spLocks noChangeArrowheads="1"/>
          </p:cNvSpPr>
          <p:nvPr/>
        </p:nvSpPr>
        <p:spPr bwMode="auto">
          <a:xfrm>
            <a:off x="9590599" y="2602190"/>
            <a:ext cx="474147" cy="472416"/>
          </a:xfrm>
          <a:custGeom>
            <a:avLst/>
            <a:gdLst/>
            <a:ahLst/>
            <a:cxnLst/>
            <a:rect l="0" t="0" r="r" b="b"/>
            <a:pathLst>
              <a:path w="870281" h="866415">
                <a:moveTo>
                  <a:pt x="485761" y="588328"/>
                </a:moveTo>
                <a:lnTo>
                  <a:pt x="485402" y="797614"/>
                </a:lnTo>
                <a:cubicBezTo>
                  <a:pt x="485402" y="799055"/>
                  <a:pt x="484324" y="800856"/>
                  <a:pt x="482887" y="801216"/>
                </a:cubicBezTo>
                <a:lnTo>
                  <a:pt x="384783" y="833635"/>
                </a:lnTo>
                <a:lnTo>
                  <a:pt x="324411" y="853087"/>
                </a:lnTo>
                <a:lnTo>
                  <a:pt x="283804" y="866415"/>
                </a:lnTo>
                <a:lnTo>
                  <a:pt x="283804" y="654608"/>
                </a:lnTo>
                <a:lnTo>
                  <a:pt x="324411" y="641280"/>
                </a:lnTo>
                <a:lnTo>
                  <a:pt x="367533" y="627232"/>
                </a:lnTo>
                <a:lnTo>
                  <a:pt x="368612" y="676941"/>
                </a:lnTo>
                <a:cubicBezTo>
                  <a:pt x="368612" y="680904"/>
                  <a:pt x="373643" y="683065"/>
                  <a:pt x="377236" y="681624"/>
                </a:cubicBezTo>
                <a:lnTo>
                  <a:pt x="384783" y="679823"/>
                </a:lnTo>
                <a:lnTo>
                  <a:pt x="407781" y="672979"/>
                </a:lnTo>
                <a:cubicBezTo>
                  <a:pt x="410297" y="671898"/>
                  <a:pt x="411734" y="669377"/>
                  <a:pt x="411734" y="666855"/>
                </a:cubicBezTo>
                <a:lnTo>
                  <a:pt x="410656" y="612823"/>
                </a:lnTo>
                <a:lnTo>
                  <a:pt x="485761" y="588328"/>
                </a:lnTo>
                <a:close/>
                <a:moveTo>
                  <a:pt x="73581" y="588328"/>
                </a:moveTo>
                <a:cubicBezTo>
                  <a:pt x="74299" y="588689"/>
                  <a:pt x="75377" y="589049"/>
                  <a:pt x="75737" y="589049"/>
                </a:cubicBezTo>
                <a:lnTo>
                  <a:pt x="240322" y="643081"/>
                </a:lnTo>
                <a:lnTo>
                  <a:pt x="275179" y="654608"/>
                </a:lnTo>
                <a:lnTo>
                  <a:pt x="275179" y="863533"/>
                </a:lnTo>
                <a:lnTo>
                  <a:pt x="275179" y="865334"/>
                </a:lnTo>
                <a:cubicBezTo>
                  <a:pt x="275179" y="865695"/>
                  <a:pt x="275179" y="866055"/>
                  <a:pt x="275179" y="866415"/>
                </a:cubicBezTo>
                <a:lnTo>
                  <a:pt x="240322" y="854888"/>
                </a:lnTo>
                <a:lnTo>
                  <a:pt x="76455" y="801216"/>
                </a:lnTo>
                <a:cubicBezTo>
                  <a:pt x="74659" y="800856"/>
                  <a:pt x="73581" y="799055"/>
                  <a:pt x="73581" y="797614"/>
                </a:cubicBezTo>
                <a:lnTo>
                  <a:pt x="73581" y="588328"/>
                </a:lnTo>
                <a:close/>
                <a:moveTo>
                  <a:pt x="167372" y="544742"/>
                </a:moveTo>
                <a:lnTo>
                  <a:pt x="240322" y="572839"/>
                </a:lnTo>
                <a:lnTo>
                  <a:pt x="324411" y="605259"/>
                </a:lnTo>
                <a:lnTo>
                  <a:pt x="365018" y="620748"/>
                </a:lnTo>
                <a:lnTo>
                  <a:pt x="324411" y="634076"/>
                </a:lnTo>
                <a:lnTo>
                  <a:pt x="282007" y="647764"/>
                </a:lnTo>
                <a:cubicBezTo>
                  <a:pt x="280929" y="648124"/>
                  <a:pt x="279851" y="648484"/>
                  <a:pt x="278773" y="648484"/>
                </a:cubicBezTo>
                <a:lnTo>
                  <a:pt x="240322" y="635517"/>
                </a:lnTo>
                <a:lnTo>
                  <a:pt x="77174" y="582205"/>
                </a:lnTo>
                <a:cubicBezTo>
                  <a:pt x="76096" y="581844"/>
                  <a:pt x="74659" y="581124"/>
                  <a:pt x="73940" y="579683"/>
                </a:cubicBezTo>
                <a:cubicBezTo>
                  <a:pt x="73221" y="577522"/>
                  <a:pt x="74299" y="575721"/>
                  <a:pt x="76096" y="574640"/>
                </a:cubicBezTo>
                <a:lnTo>
                  <a:pt x="167372" y="544742"/>
                </a:lnTo>
                <a:close/>
                <a:moveTo>
                  <a:pt x="280569" y="508360"/>
                </a:moveTo>
                <a:lnTo>
                  <a:pt x="324411" y="522769"/>
                </a:lnTo>
                <a:lnTo>
                  <a:pt x="384783" y="542581"/>
                </a:lnTo>
                <a:lnTo>
                  <a:pt x="481809" y="574280"/>
                </a:lnTo>
                <a:cubicBezTo>
                  <a:pt x="486480" y="575721"/>
                  <a:pt x="487199" y="580043"/>
                  <a:pt x="483246" y="581844"/>
                </a:cubicBezTo>
                <a:lnTo>
                  <a:pt x="408141" y="606339"/>
                </a:lnTo>
                <a:lnTo>
                  <a:pt x="384783" y="597694"/>
                </a:lnTo>
                <a:lnTo>
                  <a:pt x="324411" y="576081"/>
                </a:lnTo>
                <a:lnTo>
                  <a:pt x="240322" y="545463"/>
                </a:lnTo>
                <a:lnTo>
                  <a:pt x="205105" y="532495"/>
                </a:lnTo>
                <a:lnTo>
                  <a:pt x="240322" y="520968"/>
                </a:lnTo>
                <a:lnTo>
                  <a:pt x="277335" y="508721"/>
                </a:lnTo>
                <a:cubicBezTo>
                  <a:pt x="278413" y="508360"/>
                  <a:pt x="279491" y="508000"/>
                  <a:pt x="280569" y="508360"/>
                </a:cubicBezTo>
                <a:close/>
                <a:moveTo>
                  <a:pt x="730921" y="180817"/>
                </a:moveTo>
                <a:cubicBezTo>
                  <a:pt x="755770" y="180817"/>
                  <a:pt x="774137" y="188380"/>
                  <a:pt x="784581" y="211069"/>
                </a:cubicBezTo>
                <a:cubicBezTo>
                  <a:pt x="793224" y="229436"/>
                  <a:pt x="793944" y="253205"/>
                  <a:pt x="794664" y="273013"/>
                </a:cubicBezTo>
                <a:lnTo>
                  <a:pt x="810871" y="526189"/>
                </a:lnTo>
                <a:lnTo>
                  <a:pt x="869572" y="784767"/>
                </a:lnTo>
                <a:cubicBezTo>
                  <a:pt x="871373" y="797012"/>
                  <a:pt x="869933" y="809617"/>
                  <a:pt x="863090" y="820061"/>
                </a:cubicBezTo>
                <a:cubicBezTo>
                  <a:pt x="856608" y="830865"/>
                  <a:pt x="845804" y="838428"/>
                  <a:pt x="833199" y="841669"/>
                </a:cubicBezTo>
                <a:lnTo>
                  <a:pt x="832839" y="841669"/>
                </a:lnTo>
                <a:cubicBezTo>
                  <a:pt x="820594" y="844190"/>
                  <a:pt x="807629" y="842029"/>
                  <a:pt x="797185" y="835547"/>
                </a:cubicBezTo>
                <a:cubicBezTo>
                  <a:pt x="786381" y="828704"/>
                  <a:pt x="778458" y="817900"/>
                  <a:pt x="775577" y="805655"/>
                </a:cubicBezTo>
                <a:lnTo>
                  <a:pt x="775577" y="805295"/>
                </a:lnTo>
                <a:cubicBezTo>
                  <a:pt x="775577" y="804935"/>
                  <a:pt x="775577" y="804575"/>
                  <a:pt x="775217" y="804215"/>
                </a:cubicBezTo>
                <a:lnTo>
                  <a:pt x="771616" y="789089"/>
                </a:lnTo>
                <a:lnTo>
                  <a:pt x="718316" y="585972"/>
                </a:lnTo>
                <a:lnTo>
                  <a:pt x="625041" y="789449"/>
                </a:lnTo>
                <a:cubicBezTo>
                  <a:pt x="619999" y="799893"/>
                  <a:pt x="610276" y="811418"/>
                  <a:pt x="599112" y="816099"/>
                </a:cubicBezTo>
                <a:cubicBezTo>
                  <a:pt x="587227" y="821141"/>
                  <a:pt x="574262" y="821141"/>
                  <a:pt x="562378" y="816460"/>
                </a:cubicBezTo>
                <a:cubicBezTo>
                  <a:pt x="550493" y="811418"/>
                  <a:pt x="541490" y="802054"/>
                  <a:pt x="536088" y="790530"/>
                </a:cubicBezTo>
                <a:cubicBezTo>
                  <a:pt x="531406" y="778645"/>
                  <a:pt x="531046" y="765680"/>
                  <a:pt x="536088" y="754156"/>
                </a:cubicBezTo>
                <a:lnTo>
                  <a:pt x="536088" y="753436"/>
                </a:lnTo>
                <a:cubicBezTo>
                  <a:pt x="536088" y="753436"/>
                  <a:pt x="536088" y="753075"/>
                  <a:pt x="536448" y="753075"/>
                </a:cubicBezTo>
                <a:lnTo>
                  <a:pt x="666097" y="420669"/>
                </a:lnTo>
                <a:lnTo>
                  <a:pt x="682663" y="310467"/>
                </a:lnTo>
                <a:lnTo>
                  <a:pt x="578584" y="355844"/>
                </a:lnTo>
                <a:lnTo>
                  <a:pt x="572866" y="356524"/>
                </a:lnTo>
                <a:lnTo>
                  <a:pt x="591973" y="364264"/>
                </a:lnTo>
                <a:lnTo>
                  <a:pt x="568939" y="378276"/>
                </a:lnTo>
                <a:lnTo>
                  <a:pt x="456644" y="447257"/>
                </a:lnTo>
                <a:lnTo>
                  <a:pt x="450885" y="450490"/>
                </a:lnTo>
                <a:lnTo>
                  <a:pt x="444407" y="447976"/>
                </a:lnTo>
                <a:lnTo>
                  <a:pt x="350828" y="410611"/>
                </a:lnTo>
                <a:lnTo>
                  <a:pt x="325633" y="400551"/>
                </a:lnTo>
                <a:lnTo>
                  <a:pt x="348668" y="386539"/>
                </a:lnTo>
                <a:lnTo>
                  <a:pt x="460963" y="317918"/>
                </a:lnTo>
                <a:lnTo>
                  <a:pt x="466722" y="314325"/>
                </a:lnTo>
                <a:lnTo>
                  <a:pt x="473200" y="316840"/>
                </a:lnTo>
                <a:lnTo>
                  <a:pt x="523845" y="336984"/>
                </a:lnTo>
                <a:lnTo>
                  <a:pt x="520602" y="309746"/>
                </a:lnTo>
                <a:cubicBezTo>
                  <a:pt x="523844" y="299303"/>
                  <a:pt x="530686" y="290659"/>
                  <a:pt x="539689" y="285617"/>
                </a:cubicBezTo>
                <a:cubicBezTo>
                  <a:pt x="572102" y="267610"/>
                  <a:pt x="670418" y="207107"/>
                  <a:pt x="716876" y="182978"/>
                </a:cubicBezTo>
                <a:cubicBezTo>
                  <a:pt x="721197" y="181538"/>
                  <a:pt x="725879" y="180817"/>
                  <a:pt x="730921" y="180817"/>
                </a:cubicBezTo>
                <a:close/>
                <a:moveTo>
                  <a:pt x="172747" y="165100"/>
                </a:moveTo>
                <a:cubicBezTo>
                  <a:pt x="186420" y="165460"/>
                  <a:pt x="196855" y="170508"/>
                  <a:pt x="206931" y="179521"/>
                </a:cubicBezTo>
                <a:cubicBezTo>
                  <a:pt x="218086" y="189976"/>
                  <a:pt x="227801" y="204037"/>
                  <a:pt x="236437" y="216656"/>
                </a:cubicBezTo>
                <a:cubicBezTo>
                  <a:pt x="247952" y="232519"/>
                  <a:pt x="259466" y="248743"/>
                  <a:pt x="272780" y="263525"/>
                </a:cubicBezTo>
                <a:cubicBezTo>
                  <a:pt x="283575" y="275783"/>
                  <a:pt x="297968" y="289844"/>
                  <a:pt x="313801" y="295251"/>
                </a:cubicBezTo>
                <a:cubicBezTo>
                  <a:pt x="323876" y="298857"/>
                  <a:pt x="332153" y="305707"/>
                  <a:pt x="336830" y="315441"/>
                </a:cubicBezTo>
                <a:cubicBezTo>
                  <a:pt x="341148" y="324455"/>
                  <a:pt x="341148" y="334549"/>
                  <a:pt x="338630" y="344284"/>
                </a:cubicBezTo>
                <a:cubicBezTo>
                  <a:pt x="338270" y="344644"/>
                  <a:pt x="337910" y="345005"/>
                  <a:pt x="337910" y="345365"/>
                </a:cubicBezTo>
                <a:cubicBezTo>
                  <a:pt x="334312" y="354379"/>
                  <a:pt x="327835" y="362310"/>
                  <a:pt x="318479" y="366637"/>
                </a:cubicBezTo>
                <a:cubicBezTo>
                  <a:pt x="309483" y="370963"/>
                  <a:pt x="299048" y="371324"/>
                  <a:pt x="289332" y="368079"/>
                </a:cubicBezTo>
                <a:cubicBezTo>
                  <a:pt x="264144" y="359066"/>
                  <a:pt x="242914" y="342481"/>
                  <a:pt x="224563" y="323733"/>
                </a:cubicBezTo>
                <a:lnTo>
                  <a:pt x="208730" y="309312"/>
                </a:lnTo>
                <a:cubicBezTo>
                  <a:pt x="213768" y="407016"/>
                  <a:pt x="229960" y="423240"/>
                  <a:pt x="266303" y="494625"/>
                </a:cubicBezTo>
                <a:lnTo>
                  <a:pt x="188939" y="521305"/>
                </a:lnTo>
                <a:lnTo>
                  <a:pt x="170228" y="488136"/>
                </a:lnTo>
                <a:lnTo>
                  <a:pt x="162311" y="531039"/>
                </a:lnTo>
                <a:cubicBezTo>
                  <a:pt x="135684" y="540053"/>
                  <a:pt x="109416" y="549426"/>
                  <a:pt x="83148" y="558440"/>
                </a:cubicBezTo>
                <a:cubicBezTo>
                  <a:pt x="106897" y="465422"/>
                  <a:pt x="108337" y="417472"/>
                  <a:pt x="112655" y="308231"/>
                </a:cubicBezTo>
                <a:cubicBezTo>
                  <a:pt x="96462" y="331305"/>
                  <a:pt x="84228" y="351494"/>
                  <a:pt x="71273" y="376732"/>
                </a:cubicBezTo>
                <a:cubicBezTo>
                  <a:pt x="66595" y="385745"/>
                  <a:pt x="58319" y="392595"/>
                  <a:pt x="48604" y="395840"/>
                </a:cubicBezTo>
                <a:cubicBezTo>
                  <a:pt x="28813" y="402329"/>
                  <a:pt x="11181" y="395119"/>
                  <a:pt x="2545" y="375650"/>
                </a:cubicBezTo>
                <a:cubicBezTo>
                  <a:pt x="-9329" y="349692"/>
                  <a:pt x="23416" y="298496"/>
                  <a:pt x="37449" y="277946"/>
                </a:cubicBezTo>
                <a:cubicBezTo>
                  <a:pt x="50043" y="259919"/>
                  <a:pt x="64436" y="242253"/>
                  <a:pt x="78830" y="225669"/>
                </a:cubicBezTo>
                <a:cubicBezTo>
                  <a:pt x="87826" y="215574"/>
                  <a:pt x="98261" y="204037"/>
                  <a:pt x="108696" y="195384"/>
                </a:cubicBezTo>
                <a:cubicBezTo>
                  <a:pt x="125968" y="180603"/>
                  <a:pt x="143960" y="169787"/>
                  <a:pt x="166270" y="165821"/>
                </a:cubicBezTo>
                <a:cubicBezTo>
                  <a:pt x="168788" y="165460"/>
                  <a:pt x="170228" y="165100"/>
                  <a:pt x="172747" y="165100"/>
                </a:cubicBezTo>
                <a:close/>
                <a:moveTo>
                  <a:pt x="744606" y="15875"/>
                </a:moveTo>
                <a:cubicBezTo>
                  <a:pt x="765133" y="15875"/>
                  <a:pt x="784221" y="24158"/>
                  <a:pt x="797906" y="37843"/>
                </a:cubicBezTo>
                <a:cubicBezTo>
                  <a:pt x="811591" y="51168"/>
                  <a:pt x="819874" y="70255"/>
                  <a:pt x="819874" y="91143"/>
                </a:cubicBezTo>
                <a:cubicBezTo>
                  <a:pt x="819874" y="111671"/>
                  <a:pt x="811591" y="130758"/>
                  <a:pt x="797906" y="144444"/>
                </a:cubicBezTo>
                <a:cubicBezTo>
                  <a:pt x="784221" y="157769"/>
                  <a:pt x="765133" y="166412"/>
                  <a:pt x="744606" y="166412"/>
                </a:cubicBezTo>
                <a:cubicBezTo>
                  <a:pt x="723718" y="166412"/>
                  <a:pt x="704991" y="157769"/>
                  <a:pt x="691306" y="144444"/>
                </a:cubicBezTo>
                <a:cubicBezTo>
                  <a:pt x="677621" y="130758"/>
                  <a:pt x="668978" y="111671"/>
                  <a:pt x="668978" y="91143"/>
                </a:cubicBezTo>
                <a:cubicBezTo>
                  <a:pt x="668978" y="70255"/>
                  <a:pt x="677621" y="51168"/>
                  <a:pt x="691306" y="37843"/>
                </a:cubicBezTo>
                <a:cubicBezTo>
                  <a:pt x="704991" y="24158"/>
                  <a:pt x="723718" y="15875"/>
                  <a:pt x="744606" y="15875"/>
                </a:cubicBezTo>
                <a:close/>
                <a:moveTo>
                  <a:pt x="169086" y="0"/>
                </a:moveTo>
                <a:cubicBezTo>
                  <a:pt x="189863" y="0"/>
                  <a:pt x="208490" y="8667"/>
                  <a:pt x="222461" y="22390"/>
                </a:cubicBezTo>
                <a:cubicBezTo>
                  <a:pt x="236074" y="36113"/>
                  <a:pt x="244313" y="55254"/>
                  <a:pt x="244313" y="76200"/>
                </a:cubicBezTo>
                <a:cubicBezTo>
                  <a:pt x="244313" y="97146"/>
                  <a:pt x="236074" y="115925"/>
                  <a:pt x="222461" y="130009"/>
                </a:cubicBezTo>
                <a:cubicBezTo>
                  <a:pt x="208490" y="143732"/>
                  <a:pt x="189863" y="152039"/>
                  <a:pt x="169086" y="152039"/>
                </a:cubicBezTo>
                <a:cubicBezTo>
                  <a:pt x="148309" y="152039"/>
                  <a:pt x="129323" y="143732"/>
                  <a:pt x="116068" y="130009"/>
                </a:cubicBezTo>
                <a:cubicBezTo>
                  <a:pt x="102097" y="115925"/>
                  <a:pt x="93858" y="97146"/>
                  <a:pt x="93858" y="76200"/>
                </a:cubicBezTo>
                <a:cubicBezTo>
                  <a:pt x="93858" y="55254"/>
                  <a:pt x="102097" y="36113"/>
                  <a:pt x="116068" y="22390"/>
                </a:cubicBezTo>
                <a:cubicBezTo>
                  <a:pt x="129323" y="8667"/>
                  <a:pt x="148309" y="0"/>
                  <a:pt x="169086" y="0"/>
                </a:cubicBezTo>
                <a:close/>
              </a:path>
            </a:pathLst>
          </a:custGeom>
          <a:solidFill>
            <a:schemeClr val="bg1"/>
          </a:solidFill>
          <a:ln>
            <a:noFill/>
          </a:ln>
          <a:effectLst/>
        </p:spPr>
        <p:txBody>
          <a:bodyPr anchor="ctr"/>
          <a:lstStyle/>
          <a:p>
            <a:endParaRPr lang="en-GB" sz="1600" dirty="0">
              <a:latin typeface="+mj-lt"/>
            </a:endParaRPr>
          </a:p>
        </p:txBody>
      </p:sp>
      <p:sp>
        <p:nvSpPr>
          <p:cNvPr id="34" name="Left Arrow 33">
            <a:extLst>
              <a:ext uri="{FF2B5EF4-FFF2-40B4-BE49-F238E27FC236}">
                <a16:creationId xmlns:a16="http://schemas.microsoft.com/office/drawing/2014/main" xmlns="" id="{54644947-B337-2041-A69A-3907512B567E}"/>
              </a:ext>
            </a:extLst>
          </p:cNvPr>
          <p:cNvSpPr/>
          <p:nvPr/>
        </p:nvSpPr>
        <p:spPr>
          <a:xfrm>
            <a:off x="4879811" y="5829095"/>
            <a:ext cx="1818259" cy="164510"/>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35" name="Right Arrow 34">
            <a:extLst>
              <a:ext uri="{FF2B5EF4-FFF2-40B4-BE49-F238E27FC236}">
                <a16:creationId xmlns:a16="http://schemas.microsoft.com/office/drawing/2014/main" xmlns="" id="{EE06F482-6565-BD45-97E2-D4AD28CD35B1}"/>
              </a:ext>
            </a:extLst>
          </p:cNvPr>
          <p:cNvSpPr/>
          <p:nvPr/>
        </p:nvSpPr>
        <p:spPr>
          <a:xfrm>
            <a:off x="8575271" y="5829095"/>
            <a:ext cx="1818259" cy="16451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2" name="Rechteck 1">
            <a:extLst>
              <a:ext uri="{FF2B5EF4-FFF2-40B4-BE49-F238E27FC236}">
                <a16:creationId xmlns:a16="http://schemas.microsoft.com/office/drawing/2014/main" xmlns="" id="{FDEF9081-0960-4EA6-8093-364FA7B1E844}"/>
              </a:ext>
            </a:extLst>
          </p:cNvPr>
          <p:cNvSpPr/>
          <p:nvPr/>
        </p:nvSpPr>
        <p:spPr>
          <a:xfrm>
            <a:off x="228148" y="3865132"/>
            <a:ext cx="3927336" cy="2056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ts val="600"/>
              </a:spcBef>
              <a:buFont typeface="Arial" panose="020B0604020202020204" pitchFamily="34" charset="0"/>
              <a:buChar char="•"/>
            </a:pPr>
            <a:r>
              <a:rPr lang="en-GB" sz="2400" dirty="0">
                <a:solidFill>
                  <a:srgbClr val="245473"/>
                </a:solidFill>
              </a:rPr>
              <a:t>Veraltete oder nicht zweckmäßige Technik</a:t>
            </a:r>
          </a:p>
          <a:p>
            <a:pPr marL="285750" indent="-285750">
              <a:spcBef>
                <a:spcPts val="600"/>
              </a:spcBef>
              <a:buFont typeface="Arial" panose="020B0604020202020204" pitchFamily="34" charset="0"/>
              <a:buChar char="•"/>
            </a:pPr>
            <a:r>
              <a:rPr lang="en-GB" sz="2400" dirty="0">
                <a:solidFill>
                  <a:srgbClr val="245473"/>
                </a:solidFill>
              </a:rPr>
              <a:t>Keine oder keine systematische F&amp;E</a:t>
            </a:r>
          </a:p>
          <a:p>
            <a:pPr marL="285750" indent="-285750">
              <a:spcBef>
                <a:spcPts val="600"/>
              </a:spcBef>
              <a:buFont typeface="Arial" panose="020B0604020202020204" pitchFamily="34" charset="0"/>
              <a:buChar char="•"/>
            </a:pPr>
            <a:r>
              <a:rPr lang="en-GB" sz="2400" dirty="0">
                <a:solidFill>
                  <a:srgbClr val="245473"/>
                </a:solidFill>
              </a:rPr>
              <a:t>Unzureichende Kundenorientierung</a:t>
            </a:r>
          </a:p>
          <a:p>
            <a:pPr marL="285750" indent="-285750">
              <a:spcBef>
                <a:spcPts val="600"/>
              </a:spcBef>
              <a:buFont typeface="Arial" panose="020B0604020202020204" pitchFamily="34" charset="0"/>
              <a:buChar char="•"/>
            </a:pPr>
            <a:r>
              <a:rPr lang="en-GB" sz="2400" dirty="0">
                <a:solidFill>
                  <a:srgbClr val="245473"/>
                </a:solidFill>
              </a:rPr>
              <a:t>Kein F&amp;E-Controlling</a:t>
            </a:r>
          </a:p>
          <a:p>
            <a:pPr marL="285750" indent="-285750">
              <a:spcBef>
                <a:spcPts val="600"/>
              </a:spcBef>
              <a:buFont typeface="Arial" panose="020B0604020202020204" pitchFamily="34" charset="0"/>
              <a:buChar char="•"/>
            </a:pPr>
            <a:r>
              <a:rPr lang="en-GB" sz="2400" dirty="0" err="1">
                <a:solidFill>
                  <a:srgbClr val="245473"/>
                </a:solidFill>
              </a:rPr>
              <a:t>Besessenheit</a:t>
            </a:r>
            <a:r>
              <a:rPr lang="en-GB" sz="2400" dirty="0">
                <a:solidFill>
                  <a:srgbClr val="245473"/>
                </a:solidFill>
              </a:rPr>
              <a:t> von Details</a:t>
            </a:r>
          </a:p>
        </p:txBody>
      </p:sp>
      <p:sp>
        <p:nvSpPr>
          <p:cNvPr id="4" name="Gleichschenkliges Dreieck 3">
            <a:extLst>
              <a:ext uri="{FF2B5EF4-FFF2-40B4-BE49-F238E27FC236}">
                <a16:creationId xmlns:a16="http://schemas.microsoft.com/office/drawing/2014/main" xmlns="" id="{13A2A168-7A98-46D8-9AB1-2933919F0C8C}"/>
              </a:ext>
            </a:extLst>
          </p:cNvPr>
          <p:cNvSpPr/>
          <p:nvPr/>
        </p:nvSpPr>
        <p:spPr>
          <a:xfrm rot="16200000">
            <a:off x="3310367" y="4875748"/>
            <a:ext cx="2056065" cy="277000"/>
          </a:xfrm>
          <a:prstGeom prst="triangle">
            <a:avLst/>
          </a:prstGeom>
          <a:solidFill>
            <a:srgbClr val="E53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Rectangle 37">
            <a:extLst>
              <a:ext uri="{FF2B5EF4-FFF2-40B4-BE49-F238E27FC236}">
                <a16:creationId xmlns:a16="http://schemas.microsoft.com/office/drawing/2014/main" xmlns="" id="{9191E227-349E-F746-AF10-57E08F5C188A}"/>
              </a:ext>
            </a:extLst>
          </p:cNvPr>
          <p:cNvSpPr/>
          <p:nvPr/>
        </p:nvSpPr>
        <p:spPr>
          <a:xfrm>
            <a:off x="4879810" y="3971414"/>
            <a:ext cx="5515268" cy="427132"/>
          </a:xfrm>
          <a:prstGeom prst="rect">
            <a:avLst/>
          </a:prstGeom>
          <a:solidFill>
            <a:schemeClr val="accent2">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40" name="Rectangle 39">
            <a:extLst>
              <a:ext uri="{FF2B5EF4-FFF2-40B4-BE49-F238E27FC236}">
                <a16:creationId xmlns:a16="http://schemas.microsoft.com/office/drawing/2014/main" xmlns="" id="{8CEA6218-38AB-9A4F-9303-BB82C585B188}"/>
              </a:ext>
            </a:extLst>
          </p:cNvPr>
          <p:cNvSpPr/>
          <p:nvPr/>
        </p:nvSpPr>
        <p:spPr>
          <a:xfrm>
            <a:off x="4879814" y="4401042"/>
            <a:ext cx="5515268" cy="427132"/>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39" name="TextBox 38">
            <a:extLst>
              <a:ext uri="{FF2B5EF4-FFF2-40B4-BE49-F238E27FC236}">
                <a16:creationId xmlns:a16="http://schemas.microsoft.com/office/drawing/2014/main" xmlns="" id="{EBF8E5C4-04E9-0C44-B2D6-0646DEF65AA8}"/>
              </a:ext>
            </a:extLst>
          </p:cNvPr>
          <p:cNvSpPr txBox="1"/>
          <p:nvPr/>
        </p:nvSpPr>
        <p:spPr>
          <a:xfrm>
            <a:off x="6832175" y="4028309"/>
            <a:ext cx="1534972" cy="338554"/>
          </a:xfrm>
          <a:prstGeom prst="rect">
            <a:avLst/>
          </a:prstGeom>
          <a:noFill/>
        </p:spPr>
        <p:txBody>
          <a:bodyPr wrap="none" rtlCol="0" anchor="ctr">
            <a:spAutoFit/>
          </a:bodyPr>
          <a:lstStyle/>
          <a:p>
            <a:pPr algn="ctr"/>
            <a:r>
              <a:rPr lang="en-GB" sz="1600" b="1" dirty="0">
                <a:solidFill>
                  <a:schemeClr val="bg1"/>
                </a:solidFill>
                <a:latin typeface="+mj-lt"/>
                <a:cs typeface="Poppins" pitchFamily="2" charset="77"/>
              </a:rPr>
              <a:t>INFRASTRUKTUR</a:t>
            </a:r>
          </a:p>
        </p:txBody>
      </p:sp>
      <p:sp>
        <p:nvSpPr>
          <p:cNvPr id="42" name="TextBox 41">
            <a:extLst>
              <a:ext uri="{FF2B5EF4-FFF2-40B4-BE49-F238E27FC236}">
                <a16:creationId xmlns:a16="http://schemas.microsoft.com/office/drawing/2014/main" xmlns="" id="{58203A7B-25EE-8349-9474-91A6983D1A4A}"/>
              </a:ext>
            </a:extLst>
          </p:cNvPr>
          <p:cNvSpPr txBox="1"/>
          <p:nvPr/>
        </p:nvSpPr>
        <p:spPr>
          <a:xfrm>
            <a:off x="6093967" y="4469198"/>
            <a:ext cx="3106749" cy="338554"/>
          </a:xfrm>
          <a:prstGeom prst="rect">
            <a:avLst/>
          </a:prstGeom>
          <a:noFill/>
        </p:spPr>
        <p:txBody>
          <a:bodyPr wrap="none" rtlCol="0" anchor="ctr">
            <a:spAutoFit/>
          </a:bodyPr>
          <a:lstStyle/>
          <a:p>
            <a:pPr algn="ctr"/>
            <a:r>
              <a:rPr lang="en-GB" sz="1600" b="1" dirty="0">
                <a:solidFill>
                  <a:schemeClr val="bg1"/>
                </a:solidFill>
                <a:latin typeface="+mj-lt"/>
                <a:cs typeface="Poppins" pitchFamily="2" charset="77"/>
              </a:rPr>
              <a:t>PERSONALMANAGEMENT</a:t>
            </a:r>
          </a:p>
        </p:txBody>
      </p:sp>
      <p:sp>
        <p:nvSpPr>
          <p:cNvPr id="43" name="Textplatzhalter 32">
            <a:extLst>
              <a:ext uri="{FF2B5EF4-FFF2-40B4-BE49-F238E27FC236}">
                <a16:creationId xmlns:a16="http://schemas.microsoft.com/office/drawing/2014/main" xmlns="" id="{F5BE23C7-2563-4745-BD09-63E05DF94C24}"/>
              </a:ext>
            </a:extLst>
          </p:cNvPr>
          <p:cNvSpPr>
            <a:spLocks noGrp="1"/>
          </p:cNvSpPr>
          <p:nvPr>
            <p:ph type="body" sz="quarter" idx="13"/>
          </p:nvPr>
        </p:nvSpPr>
        <p:spPr>
          <a:xfrm>
            <a:off x="1272732" y="351441"/>
            <a:ext cx="9087377" cy="409612"/>
          </a:xfrm>
        </p:spPr>
        <p:txBody>
          <a:bodyPr>
            <a:normAutofit fontScale="77500" lnSpcReduction="20000"/>
          </a:bodyPr>
          <a:lstStyle/>
          <a:p>
            <a:r>
              <a:rPr lang="de-DE" noProof="0" dirty="0"/>
              <a:t>Von der Wertschöpfungskette zur Krisenkette (Beispiele)</a:t>
            </a:r>
          </a:p>
        </p:txBody>
      </p:sp>
      <p:sp>
        <p:nvSpPr>
          <p:cNvPr id="44" name="Subtitle 2">
            <a:extLst>
              <a:ext uri="{FF2B5EF4-FFF2-40B4-BE49-F238E27FC236}">
                <a16:creationId xmlns:a16="http://schemas.microsoft.com/office/drawing/2014/main" xmlns="" id="{398F85D8-1DED-48D1-AF98-4B1D6F8F7C4E}"/>
              </a:ext>
            </a:extLst>
          </p:cNvPr>
          <p:cNvSpPr txBox="1">
            <a:spLocks/>
          </p:cNvSpPr>
          <p:nvPr/>
        </p:nvSpPr>
        <p:spPr>
          <a:xfrm>
            <a:off x="1277513" y="794819"/>
            <a:ext cx="11228522" cy="759485"/>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de-DE" sz="2200" dirty="0">
                <a:solidFill>
                  <a:schemeClr val="tx1"/>
                </a:solidFill>
                <a:latin typeface="+mj-lt"/>
                <a:ea typeface="Open Sans Light" panose="020B0306030504020204" pitchFamily="34" charset="0"/>
                <a:cs typeface="Open Sans Light" panose="020B0306030504020204" pitchFamily="34" charset="0"/>
              </a:rPr>
              <a:t>Krisenursachen können in allen Unternehmensbereichen liegen. In der Regel lässt sich eine Krise nicht auf einzelne Sachverhalte zurückführen, sondern auf einen multikausalen Zusammenhang.</a:t>
            </a:r>
            <a:endParaRPr lang="de-DE" sz="2200" i="1" dirty="0">
              <a:solidFill>
                <a:schemeClr val="tx1"/>
              </a:solidFill>
              <a:latin typeface="+mj-lt"/>
              <a:ea typeface="Open Sans Light" panose="020B0306030504020204" pitchFamily="34" charset="0"/>
              <a:cs typeface="Open Sans Light" panose="020B0306030504020204" pitchFamily="34" charset="0"/>
            </a:endParaRPr>
          </a:p>
        </p:txBody>
      </p:sp>
      <p:sp>
        <p:nvSpPr>
          <p:cNvPr id="45" name="Rechteck 44">
            <a:extLst>
              <a:ext uri="{FF2B5EF4-FFF2-40B4-BE49-F238E27FC236}">
                <a16:creationId xmlns:a16="http://schemas.microsoft.com/office/drawing/2014/main" xmlns="" id="{B8D3D635-E208-4861-B592-07BDF3E637E2}"/>
              </a:ext>
            </a:extLst>
          </p:cNvPr>
          <p:cNvSpPr/>
          <p:nvPr/>
        </p:nvSpPr>
        <p:spPr>
          <a:xfrm>
            <a:off x="252282" y="2262614"/>
            <a:ext cx="4697853" cy="769441"/>
          </a:xfrm>
          <a:prstGeom prst="rect">
            <a:avLst/>
          </a:prstGeom>
        </p:spPr>
        <p:txBody>
          <a:bodyPr wrap="square">
            <a:spAutoFit/>
          </a:bodyPr>
          <a:lstStyle/>
          <a:p>
            <a:r>
              <a:rPr lang="en-GB" sz="2200" b="1" dirty="0" err="1">
                <a:solidFill>
                  <a:srgbClr val="245473"/>
                </a:solidFill>
              </a:rPr>
              <a:t>Mögliche</a:t>
            </a:r>
            <a:r>
              <a:rPr lang="en-GB" sz="2200" b="1" dirty="0">
                <a:solidFill>
                  <a:srgbClr val="245473"/>
                </a:solidFill>
              </a:rPr>
              <a:t> </a:t>
            </a:r>
            <a:r>
              <a:rPr lang="en-GB" sz="2200" b="1" dirty="0" err="1">
                <a:solidFill>
                  <a:srgbClr val="245473"/>
                </a:solidFill>
              </a:rPr>
              <a:t>Ursachen</a:t>
            </a:r>
            <a:r>
              <a:rPr lang="en-GB" sz="2200" b="1" dirty="0">
                <a:solidFill>
                  <a:srgbClr val="245473"/>
                </a:solidFill>
              </a:rPr>
              <a:t> </a:t>
            </a:r>
            <a:r>
              <a:rPr lang="en-GB" sz="2200" b="1" dirty="0" err="1">
                <a:solidFill>
                  <a:srgbClr val="245473"/>
                </a:solidFill>
              </a:rPr>
              <a:t>einer</a:t>
            </a:r>
            <a:r>
              <a:rPr lang="en-GB" sz="2200" b="1" dirty="0">
                <a:solidFill>
                  <a:srgbClr val="245473"/>
                </a:solidFill>
              </a:rPr>
              <a:t> </a:t>
            </a:r>
            <a:r>
              <a:rPr lang="en-GB" sz="2200" b="1" dirty="0" err="1">
                <a:solidFill>
                  <a:srgbClr val="245473"/>
                </a:solidFill>
              </a:rPr>
              <a:t>Krise</a:t>
            </a:r>
            <a:r>
              <a:rPr lang="en-GB" sz="2200" b="1" dirty="0">
                <a:solidFill>
                  <a:srgbClr val="245473"/>
                </a:solidFill>
              </a:rPr>
              <a:t> </a:t>
            </a:r>
            <a:r>
              <a:rPr lang="en-GB" sz="2200" b="1" dirty="0" err="1">
                <a:solidFill>
                  <a:srgbClr val="245473"/>
                </a:solidFill>
              </a:rPr>
              <a:t>als</a:t>
            </a:r>
            <a:r>
              <a:rPr lang="en-GB" sz="2200" b="1" dirty="0">
                <a:solidFill>
                  <a:srgbClr val="245473"/>
                </a:solidFill>
              </a:rPr>
              <a:t> </a:t>
            </a:r>
            <a:r>
              <a:rPr lang="en-GB" sz="2200" b="1" dirty="0" err="1">
                <a:solidFill>
                  <a:srgbClr val="245473"/>
                </a:solidFill>
              </a:rPr>
              <a:t>Folge</a:t>
            </a:r>
            <a:r>
              <a:rPr lang="en-GB" sz="2200" b="1" dirty="0">
                <a:solidFill>
                  <a:srgbClr val="245473"/>
                </a:solidFill>
              </a:rPr>
              <a:t> der </a:t>
            </a:r>
            <a:r>
              <a:rPr lang="en-GB" sz="2200" b="1" dirty="0" err="1">
                <a:solidFill>
                  <a:srgbClr val="245473"/>
                </a:solidFill>
              </a:rPr>
              <a:t>Technologieentwicklung</a:t>
            </a:r>
            <a:r>
              <a:rPr lang="en-GB" sz="2200" b="1" dirty="0">
                <a:solidFill>
                  <a:srgbClr val="245473"/>
                </a:solidFill>
              </a:rPr>
              <a:t>:</a:t>
            </a:r>
            <a:endParaRPr lang="en-GB" sz="2200" dirty="0">
              <a:solidFill>
                <a:srgbClr val="245473"/>
              </a:solidFill>
            </a:endParaRPr>
          </a:p>
        </p:txBody>
      </p:sp>
    </p:spTree>
    <p:extLst>
      <p:ext uri="{BB962C8B-B14F-4D97-AF65-F5344CB8AC3E}">
        <p14:creationId xmlns:p14="http://schemas.microsoft.com/office/powerpoint/2010/main" val="1398397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668B5DD8-D293-3C49-9045-546E836A25BC}"/>
              </a:ext>
            </a:extLst>
          </p:cNvPr>
          <p:cNvSpPr/>
          <p:nvPr/>
        </p:nvSpPr>
        <p:spPr>
          <a:xfrm>
            <a:off x="4879810" y="5277389"/>
            <a:ext cx="5515268" cy="427132"/>
          </a:xfrm>
          <a:prstGeom prst="rect">
            <a:avLst/>
          </a:prstGeom>
          <a:solidFill>
            <a:srgbClr val="E53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9" name="Triangle 8">
            <a:extLst>
              <a:ext uri="{FF2B5EF4-FFF2-40B4-BE49-F238E27FC236}">
                <a16:creationId xmlns:a16="http://schemas.microsoft.com/office/drawing/2014/main" xmlns="" id="{95A9E03E-60D2-B549-B39B-5FFDC0FD8559}"/>
              </a:ext>
            </a:extLst>
          </p:cNvPr>
          <p:cNvSpPr/>
          <p:nvPr/>
        </p:nvSpPr>
        <p:spPr>
          <a:xfrm rot="5400000">
            <a:off x="9379635" y="3252707"/>
            <a:ext cx="3506293" cy="1443985"/>
          </a:xfrm>
          <a:prstGeom prst="triangle">
            <a:avLst/>
          </a:prstGeom>
          <a:solidFill>
            <a:srgbClr val="E53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solidFill>
                <a:schemeClr val="tx1"/>
              </a:solidFill>
              <a:latin typeface="+mj-lt"/>
            </a:endParaRPr>
          </a:p>
        </p:txBody>
      </p:sp>
      <p:sp>
        <p:nvSpPr>
          <p:cNvPr id="10" name="Rectangle 9">
            <a:extLst>
              <a:ext uri="{FF2B5EF4-FFF2-40B4-BE49-F238E27FC236}">
                <a16:creationId xmlns:a16="http://schemas.microsoft.com/office/drawing/2014/main" xmlns="" id="{AE0281BD-F195-B248-842C-5A4E5F7F3258}"/>
              </a:ext>
            </a:extLst>
          </p:cNvPr>
          <p:cNvSpPr/>
          <p:nvPr/>
        </p:nvSpPr>
        <p:spPr>
          <a:xfrm>
            <a:off x="4879810" y="2204661"/>
            <a:ext cx="1090706" cy="1739893"/>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1" name="Rectangle 10">
            <a:extLst>
              <a:ext uri="{FF2B5EF4-FFF2-40B4-BE49-F238E27FC236}">
                <a16:creationId xmlns:a16="http://schemas.microsoft.com/office/drawing/2014/main" xmlns="" id="{C5E25236-D0E0-134F-A946-510996F2D828}"/>
              </a:ext>
            </a:extLst>
          </p:cNvPr>
          <p:cNvSpPr/>
          <p:nvPr/>
        </p:nvSpPr>
        <p:spPr>
          <a:xfrm>
            <a:off x="5982967" y="2204661"/>
            <a:ext cx="1090706" cy="1739893"/>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2" name="Rectangle 11">
            <a:extLst>
              <a:ext uri="{FF2B5EF4-FFF2-40B4-BE49-F238E27FC236}">
                <a16:creationId xmlns:a16="http://schemas.microsoft.com/office/drawing/2014/main" xmlns="" id="{600FEF20-8201-E245-8314-A9ABACEAFE64}"/>
              </a:ext>
            </a:extLst>
          </p:cNvPr>
          <p:cNvSpPr/>
          <p:nvPr/>
        </p:nvSpPr>
        <p:spPr>
          <a:xfrm>
            <a:off x="7086125" y="2204661"/>
            <a:ext cx="1090706" cy="1739893"/>
          </a:xfrm>
          <a:prstGeom prst="rect">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3" name="Rectangle 12">
            <a:extLst>
              <a:ext uri="{FF2B5EF4-FFF2-40B4-BE49-F238E27FC236}">
                <a16:creationId xmlns:a16="http://schemas.microsoft.com/office/drawing/2014/main" xmlns="" id="{2C50F139-CD66-D54F-B95F-6FB1CA1C143F}"/>
              </a:ext>
            </a:extLst>
          </p:cNvPr>
          <p:cNvSpPr/>
          <p:nvPr/>
        </p:nvSpPr>
        <p:spPr>
          <a:xfrm>
            <a:off x="8193896" y="2204661"/>
            <a:ext cx="1090706" cy="1739893"/>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4" name="Rectangle 13">
            <a:extLst>
              <a:ext uri="{FF2B5EF4-FFF2-40B4-BE49-F238E27FC236}">
                <a16:creationId xmlns:a16="http://schemas.microsoft.com/office/drawing/2014/main" xmlns="" id="{4F75346C-217C-274E-8381-3EB6CF3A43A0}"/>
              </a:ext>
            </a:extLst>
          </p:cNvPr>
          <p:cNvSpPr/>
          <p:nvPr/>
        </p:nvSpPr>
        <p:spPr>
          <a:xfrm flipH="1">
            <a:off x="9302822" y="2205503"/>
            <a:ext cx="1090706" cy="1739893"/>
          </a:xfrm>
          <a:prstGeom prst="rect">
            <a:avLst/>
          </a:prstGeom>
          <a:solidFill>
            <a:schemeClr val="accent5">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5" name="TextBox 14">
            <a:extLst>
              <a:ext uri="{FF2B5EF4-FFF2-40B4-BE49-F238E27FC236}">
                <a16:creationId xmlns:a16="http://schemas.microsoft.com/office/drawing/2014/main" xmlns="" id="{D7F27CCE-B186-754B-8815-28E29C0D5B71}"/>
              </a:ext>
            </a:extLst>
          </p:cNvPr>
          <p:cNvSpPr txBox="1"/>
          <p:nvPr/>
        </p:nvSpPr>
        <p:spPr>
          <a:xfrm>
            <a:off x="6568081" y="4006942"/>
            <a:ext cx="2138727" cy="338554"/>
          </a:xfrm>
          <a:prstGeom prst="rect">
            <a:avLst/>
          </a:prstGeom>
          <a:noFill/>
        </p:spPr>
        <p:txBody>
          <a:bodyPr wrap="none" rtlCol="0" anchor="ctr">
            <a:spAutoFit/>
          </a:bodyPr>
          <a:lstStyle/>
          <a:p>
            <a:pPr algn="ctr"/>
            <a:r>
              <a:rPr lang="en-GB" sz="1600" b="1" dirty="0">
                <a:solidFill>
                  <a:schemeClr val="bg1"/>
                </a:solidFill>
                <a:latin typeface="+mj-lt"/>
                <a:cs typeface="Poppins" pitchFamily="2" charset="77"/>
              </a:rPr>
              <a:t>FESTE INFRASTRUKTUR</a:t>
            </a:r>
          </a:p>
        </p:txBody>
      </p:sp>
      <p:sp>
        <p:nvSpPr>
          <p:cNvPr id="16" name="TextBox 15">
            <a:extLst>
              <a:ext uri="{FF2B5EF4-FFF2-40B4-BE49-F238E27FC236}">
                <a16:creationId xmlns:a16="http://schemas.microsoft.com/office/drawing/2014/main" xmlns="" id="{D1B882DB-0A55-1C4B-91F8-1B7C9D84C8EC}"/>
              </a:ext>
            </a:extLst>
          </p:cNvPr>
          <p:cNvSpPr txBox="1"/>
          <p:nvPr/>
        </p:nvSpPr>
        <p:spPr>
          <a:xfrm>
            <a:off x="6084071" y="4447424"/>
            <a:ext cx="3106749" cy="338554"/>
          </a:xfrm>
          <a:prstGeom prst="rect">
            <a:avLst/>
          </a:prstGeom>
          <a:noFill/>
        </p:spPr>
        <p:txBody>
          <a:bodyPr wrap="none" rtlCol="0" anchor="ctr">
            <a:spAutoFit/>
          </a:bodyPr>
          <a:lstStyle/>
          <a:p>
            <a:pPr algn="ctr"/>
            <a:r>
              <a:rPr lang="en-GB" sz="1600" b="1" dirty="0">
                <a:solidFill>
                  <a:schemeClr val="bg1"/>
                </a:solidFill>
                <a:latin typeface="+mj-lt"/>
                <a:cs typeface="Poppins" pitchFamily="2" charset="77"/>
              </a:rPr>
              <a:t>PERSONALMANAGEMENT</a:t>
            </a:r>
          </a:p>
        </p:txBody>
      </p:sp>
      <p:sp>
        <p:nvSpPr>
          <p:cNvPr id="18" name="TextBox 17">
            <a:extLst>
              <a:ext uri="{FF2B5EF4-FFF2-40B4-BE49-F238E27FC236}">
                <a16:creationId xmlns:a16="http://schemas.microsoft.com/office/drawing/2014/main" xmlns="" id="{CDAFA206-01A3-3D44-A864-F6FCF1509F0A}"/>
              </a:ext>
            </a:extLst>
          </p:cNvPr>
          <p:cNvSpPr txBox="1"/>
          <p:nvPr/>
        </p:nvSpPr>
        <p:spPr>
          <a:xfrm>
            <a:off x="6894484" y="5329611"/>
            <a:ext cx="1485921" cy="338554"/>
          </a:xfrm>
          <a:prstGeom prst="rect">
            <a:avLst/>
          </a:prstGeom>
          <a:noFill/>
        </p:spPr>
        <p:txBody>
          <a:bodyPr wrap="none" rtlCol="0" anchor="ctr">
            <a:spAutoFit/>
          </a:bodyPr>
          <a:lstStyle/>
          <a:p>
            <a:pPr algn="ctr"/>
            <a:r>
              <a:rPr lang="en-GB" sz="1600" b="1" dirty="0">
                <a:solidFill>
                  <a:schemeClr val="bg1"/>
                </a:solidFill>
                <a:latin typeface="+mj-lt"/>
                <a:cs typeface="Poppins" pitchFamily="2" charset="77"/>
              </a:rPr>
              <a:t>BESCHAFFUNG</a:t>
            </a:r>
          </a:p>
        </p:txBody>
      </p:sp>
      <p:sp>
        <p:nvSpPr>
          <p:cNvPr id="24" name="TextBox 23">
            <a:extLst>
              <a:ext uri="{FF2B5EF4-FFF2-40B4-BE49-F238E27FC236}">
                <a16:creationId xmlns:a16="http://schemas.microsoft.com/office/drawing/2014/main" xmlns="" id="{6364AF97-3672-7945-8A22-5A09BAC01B48}"/>
              </a:ext>
            </a:extLst>
          </p:cNvPr>
          <p:cNvSpPr txBox="1"/>
          <p:nvPr/>
        </p:nvSpPr>
        <p:spPr>
          <a:xfrm>
            <a:off x="10700668" y="3775278"/>
            <a:ext cx="615874" cy="338554"/>
          </a:xfrm>
          <a:prstGeom prst="rect">
            <a:avLst/>
          </a:prstGeom>
          <a:noFill/>
        </p:spPr>
        <p:txBody>
          <a:bodyPr wrap="none" rtlCol="0" anchor="ctr">
            <a:spAutoFit/>
          </a:bodyPr>
          <a:lstStyle/>
          <a:p>
            <a:pPr algn="ctr"/>
            <a:r>
              <a:rPr lang="en-GB" sz="1600" b="1" dirty="0">
                <a:solidFill>
                  <a:schemeClr val="bg1"/>
                </a:solidFill>
                <a:latin typeface="+mj-lt"/>
                <a:cs typeface="Poppins" pitchFamily="2" charset="77"/>
              </a:rPr>
              <a:t>Krise</a:t>
            </a:r>
          </a:p>
        </p:txBody>
      </p:sp>
      <p:sp>
        <p:nvSpPr>
          <p:cNvPr id="26" name="TextBox 25">
            <a:extLst>
              <a:ext uri="{FF2B5EF4-FFF2-40B4-BE49-F238E27FC236}">
                <a16:creationId xmlns:a16="http://schemas.microsoft.com/office/drawing/2014/main" xmlns="" id="{818A64A4-2129-024B-9503-54D4D0FE5350}"/>
              </a:ext>
            </a:extLst>
          </p:cNvPr>
          <p:cNvSpPr txBox="1"/>
          <p:nvPr/>
        </p:nvSpPr>
        <p:spPr>
          <a:xfrm>
            <a:off x="6695903" y="5745563"/>
            <a:ext cx="1883081" cy="338554"/>
          </a:xfrm>
          <a:prstGeom prst="rect">
            <a:avLst/>
          </a:prstGeom>
          <a:noFill/>
        </p:spPr>
        <p:txBody>
          <a:bodyPr wrap="none" rtlCol="0" anchor="ctr">
            <a:spAutoFit/>
          </a:bodyPr>
          <a:lstStyle/>
          <a:p>
            <a:pPr algn="ctr"/>
            <a:r>
              <a:rPr lang="en-GB" sz="1600" b="1" dirty="0">
                <a:solidFill>
                  <a:schemeClr val="tx2"/>
                </a:solidFill>
                <a:latin typeface="+mj-lt"/>
                <a:cs typeface="Poppins" pitchFamily="2" charset="77"/>
              </a:rPr>
              <a:t>SUPPORT-AKTIVITÄTEN</a:t>
            </a:r>
          </a:p>
        </p:txBody>
      </p:sp>
      <p:sp>
        <p:nvSpPr>
          <p:cNvPr id="27" name="TextBox 26">
            <a:extLst>
              <a:ext uri="{FF2B5EF4-FFF2-40B4-BE49-F238E27FC236}">
                <a16:creationId xmlns:a16="http://schemas.microsoft.com/office/drawing/2014/main" xmlns="" id="{1E058791-5586-274C-9B24-3D7DEE2E2352}"/>
              </a:ext>
            </a:extLst>
          </p:cNvPr>
          <p:cNvSpPr txBox="1"/>
          <p:nvPr/>
        </p:nvSpPr>
        <p:spPr>
          <a:xfrm rot="16200000">
            <a:off x="3802404" y="2905331"/>
            <a:ext cx="1864934" cy="338554"/>
          </a:xfrm>
          <a:prstGeom prst="rect">
            <a:avLst/>
          </a:prstGeom>
          <a:noFill/>
        </p:spPr>
        <p:txBody>
          <a:bodyPr wrap="none" rtlCol="0" anchor="ctr">
            <a:spAutoFit/>
          </a:bodyPr>
          <a:lstStyle/>
          <a:p>
            <a:pPr algn="ctr"/>
            <a:r>
              <a:rPr lang="en-GB" sz="1600" b="1" dirty="0">
                <a:solidFill>
                  <a:schemeClr val="tx2"/>
                </a:solidFill>
                <a:latin typeface="+mj-lt"/>
                <a:cs typeface="Poppins" pitchFamily="2" charset="77"/>
              </a:rPr>
              <a:t>HAUPTAKTIVITÄTEN</a:t>
            </a:r>
          </a:p>
        </p:txBody>
      </p:sp>
      <p:sp>
        <p:nvSpPr>
          <p:cNvPr id="19" name="TextBox 18">
            <a:extLst>
              <a:ext uri="{FF2B5EF4-FFF2-40B4-BE49-F238E27FC236}">
                <a16:creationId xmlns:a16="http://schemas.microsoft.com/office/drawing/2014/main" xmlns="" id="{E2CFC325-9881-3C40-AD5C-7F5AD7B4AAD7}"/>
              </a:ext>
            </a:extLst>
          </p:cNvPr>
          <p:cNvSpPr txBox="1"/>
          <p:nvPr/>
        </p:nvSpPr>
        <p:spPr>
          <a:xfrm>
            <a:off x="4913452" y="3194066"/>
            <a:ext cx="1023422" cy="584775"/>
          </a:xfrm>
          <a:prstGeom prst="rect">
            <a:avLst/>
          </a:prstGeom>
          <a:noFill/>
        </p:spPr>
        <p:txBody>
          <a:bodyPr wrap="none" rtlCol="0" anchor="t">
            <a:spAutoFit/>
          </a:bodyPr>
          <a:lstStyle/>
          <a:p>
            <a:pPr algn="ctr"/>
            <a:r>
              <a:rPr lang="en-GB" sz="1600" b="1" dirty="0">
                <a:solidFill>
                  <a:schemeClr val="bg1"/>
                </a:solidFill>
                <a:latin typeface="+mj-lt"/>
                <a:cs typeface="Poppins" pitchFamily="2" charset="77"/>
              </a:rPr>
              <a:t>INBOUND</a:t>
            </a:r>
          </a:p>
          <a:p>
            <a:pPr algn="ctr"/>
            <a:r>
              <a:rPr lang="en-GB" sz="1600" b="1" dirty="0">
                <a:solidFill>
                  <a:schemeClr val="bg1"/>
                </a:solidFill>
                <a:latin typeface="+mj-lt"/>
                <a:cs typeface="Poppins" pitchFamily="2" charset="77"/>
              </a:rPr>
              <a:t>LOGISTIK</a:t>
            </a:r>
          </a:p>
        </p:txBody>
      </p:sp>
      <p:sp>
        <p:nvSpPr>
          <p:cNvPr id="20" name="TextBox 19">
            <a:extLst>
              <a:ext uri="{FF2B5EF4-FFF2-40B4-BE49-F238E27FC236}">
                <a16:creationId xmlns:a16="http://schemas.microsoft.com/office/drawing/2014/main" xmlns="" id="{7DF77E87-A1EF-BC48-900A-4B681067B942}"/>
              </a:ext>
            </a:extLst>
          </p:cNvPr>
          <p:cNvSpPr txBox="1"/>
          <p:nvPr/>
        </p:nvSpPr>
        <p:spPr>
          <a:xfrm>
            <a:off x="5918218" y="3194065"/>
            <a:ext cx="1220207" cy="338554"/>
          </a:xfrm>
          <a:prstGeom prst="rect">
            <a:avLst/>
          </a:prstGeom>
          <a:noFill/>
        </p:spPr>
        <p:txBody>
          <a:bodyPr wrap="none" rtlCol="0" anchor="t">
            <a:spAutoFit/>
          </a:bodyPr>
          <a:lstStyle/>
          <a:p>
            <a:pPr algn="ctr"/>
            <a:r>
              <a:rPr lang="en-GB" sz="1600" b="1" dirty="0">
                <a:solidFill>
                  <a:schemeClr val="bg1"/>
                </a:solidFill>
                <a:latin typeface="+mj-lt"/>
                <a:cs typeface="Poppins" pitchFamily="2" charset="77"/>
              </a:rPr>
              <a:t>OPERATIONS</a:t>
            </a:r>
          </a:p>
        </p:txBody>
      </p:sp>
      <p:sp>
        <p:nvSpPr>
          <p:cNvPr id="21" name="TextBox 20">
            <a:extLst>
              <a:ext uri="{FF2B5EF4-FFF2-40B4-BE49-F238E27FC236}">
                <a16:creationId xmlns:a16="http://schemas.microsoft.com/office/drawing/2014/main" xmlns="" id="{E09D8E71-DE90-AC4D-ACC4-306FE0BDF232}"/>
              </a:ext>
            </a:extLst>
          </p:cNvPr>
          <p:cNvSpPr txBox="1"/>
          <p:nvPr/>
        </p:nvSpPr>
        <p:spPr>
          <a:xfrm>
            <a:off x="7040836" y="3194066"/>
            <a:ext cx="1180131" cy="584775"/>
          </a:xfrm>
          <a:prstGeom prst="rect">
            <a:avLst/>
          </a:prstGeom>
          <a:noFill/>
        </p:spPr>
        <p:txBody>
          <a:bodyPr wrap="none" rtlCol="0" anchor="t">
            <a:spAutoFit/>
          </a:bodyPr>
          <a:lstStyle/>
          <a:p>
            <a:pPr algn="ctr"/>
            <a:r>
              <a:rPr lang="en-GB" sz="1600" b="1" dirty="0">
                <a:solidFill>
                  <a:schemeClr val="bg1"/>
                </a:solidFill>
                <a:latin typeface="+mj-lt"/>
                <a:cs typeface="Poppins" pitchFamily="2" charset="77"/>
              </a:rPr>
              <a:t>OUTBOUND</a:t>
            </a:r>
          </a:p>
          <a:p>
            <a:pPr algn="ctr"/>
            <a:r>
              <a:rPr lang="en-GB" sz="1600" b="1" dirty="0">
                <a:solidFill>
                  <a:schemeClr val="bg1"/>
                </a:solidFill>
                <a:latin typeface="+mj-lt"/>
                <a:cs typeface="Poppins" pitchFamily="2" charset="77"/>
              </a:rPr>
              <a:t>LOGISTIK</a:t>
            </a:r>
          </a:p>
        </p:txBody>
      </p:sp>
      <p:sp>
        <p:nvSpPr>
          <p:cNvPr id="22" name="TextBox 21">
            <a:extLst>
              <a:ext uri="{FF2B5EF4-FFF2-40B4-BE49-F238E27FC236}">
                <a16:creationId xmlns:a16="http://schemas.microsoft.com/office/drawing/2014/main" xmlns="" id="{72260B90-DF48-144D-81C5-F47A515B5211}"/>
              </a:ext>
            </a:extLst>
          </p:cNvPr>
          <p:cNvSpPr txBox="1"/>
          <p:nvPr/>
        </p:nvSpPr>
        <p:spPr>
          <a:xfrm>
            <a:off x="8140118" y="3194066"/>
            <a:ext cx="1196161" cy="584775"/>
          </a:xfrm>
          <a:prstGeom prst="rect">
            <a:avLst/>
          </a:prstGeom>
          <a:noFill/>
        </p:spPr>
        <p:txBody>
          <a:bodyPr wrap="none" rtlCol="0" anchor="t">
            <a:spAutoFit/>
          </a:bodyPr>
          <a:lstStyle/>
          <a:p>
            <a:pPr algn="ctr"/>
            <a:r>
              <a:rPr lang="en-GB" sz="1600" b="1" dirty="0">
                <a:solidFill>
                  <a:schemeClr val="bg1"/>
                </a:solidFill>
                <a:latin typeface="+mj-lt"/>
                <a:cs typeface="Poppins" pitchFamily="2" charset="77"/>
              </a:rPr>
              <a:t>MARKETING</a:t>
            </a:r>
          </a:p>
          <a:p>
            <a:pPr algn="ctr"/>
            <a:r>
              <a:rPr lang="en-GB" sz="1600" b="1" dirty="0">
                <a:solidFill>
                  <a:schemeClr val="bg1"/>
                </a:solidFill>
                <a:latin typeface="+mj-lt"/>
                <a:cs typeface="Poppins" pitchFamily="2" charset="77"/>
              </a:rPr>
              <a:t>&amp; VERTRIEB</a:t>
            </a:r>
          </a:p>
        </p:txBody>
      </p:sp>
      <p:sp>
        <p:nvSpPr>
          <p:cNvPr id="23" name="TextBox 22">
            <a:extLst>
              <a:ext uri="{FF2B5EF4-FFF2-40B4-BE49-F238E27FC236}">
                <a16:creationId xmlns:a16="http://schemas.microsoft.com/office/drawing/2014/main" xmlns="" id="{D4A3768D-BCA4-0549-AEFD-564A198E1D37}"/>
              </a:ext>
            </a:extLst>
          </p:cNvPr>
          <p:cNvSpPr txBox="1"/>
          <p:nvPr/>
        </p:nvSpPr>
        <p:spPr>
          <a:xfrm>
            <a:off x="9418315" y="3194066"/>
            <a:ext cx="859723" cy="338554"/>
          </a:xfrm>
          <a:prstGeom prst="rect">
            <a:avLst/>
          </a:prstGeom>
          <a:noFill/>
        </p:spPr>
        <p:txBody>
          <a:bodyPr wrap="none" rtlCol="0" anchor="t">
            <a:spAutoFit/>
          </a:bodyPr>
          <a:lstStyle/>
          <a:p>
            <a:pPr algn="ctr"/>
            <a:r>
              <a:rPr lang="en-GB" sz="1600" b="1" dirty="0">
                <a:solidFill>
                  <a:schemeClr val="bg1"/>
                </a:solidFill>
                <a:latin typeface="+mj-lt"/>
                <a:cs typeface="Poppins" pitchFamily="2" charset="77"/>
              </a:rPr>
              <a:t>SERVICE</a:t>
            </a:r>
          </a:p>
        </p:txBody>
      </p:sp>
      <p:sp>
        <p:nvSpPr>
          <p:cNvPr id="28" name="Freeform 223">
            <a:extLst>
              <a:ext uri="{FF2B5EF4-FFF2-40B4-BE49-F238E27FC236}">
                <a16:creationId xmlns:a16="http://schemas.microsoft.com/office/drawing/2014/main" xmlns="" id="{B8A9B5B4-3214-4E43-9549-FB18AD575C06}"/>
              </a:ext>
            </a:extLst>
          </p:cNvPr>
          <p:cNvSpPr>
            <a:spLocks noChangeArrowheads="1"/>
          </p:cNvSpPr>
          <p:nvPr/>
        </p:nvSpPr>
        <p:spPr bwMode="auto">
          <a:xfrm>
            <a:off x="6291681" y="2767450"/>
            <a:ext cx="473281" cy="307157"/>
          </a:xfrm>
          <a:custGeom>
            <a:avLst/>
            <a:gdLst/>
            <a:ahLst/>
            <a:cxnLst/>
            <a:rect l="0" t="0" r="r" b="b"/>
            <a:pathLst>
              <a:path w="868002" h="563205">
                <a:moveTo>
                  <a:pt x="750374" y="332304"/>
                </a:moveTo>
                <a:cubicBezTo>
                  <a:pt x="757928" y="332304"/>
                  <a:pt x="764763" y="335554"/>
                  <a:pt x="769799" y="340249"/>
                </a:cubicBezTo>
                <a:cubicBezTo>
                  <a:pt x="774476" y="345305"/>
                  <a:pt x="777713" y="351805"/>
                  <a:pt x="777713" y="359750"/>
                </a:cubicBezTo>
                <a:cubicBezTo>
                  <a:pt x="777713" y="366972"/>
                  <a:pt x="774476" y="373834"/>
                  <a:pt x="769799" y="378889"/>
                </a:cubicBezTo>
                <a:cubicBezTo>
                  <a:pt x="764763" y="383584"/>
                  <a:pt x="757928" y="386834"/>
                  <a:pt x="750374" y="386834"/>
                </a:cubicBezTo>
                <a:cubicBezTo>
                  <a:pt x="743180" y="386834"/>
                  <a:pt x="736345" y="383584"/>
                  <a:pt x="731309" y="378889"/>
                </a:cubicBezTo>
                <a:cubicBezTo>
                  <a:pt x="726273" y="373834"/>
                  <a:pt x="723395" y="366972"/>
                  <a:pt x="723395" y="359750"/>
                </a:cubicBezTo>
                <a:cubicBezTo>
                  <a:pt x="723395" y="351805"/>
                  <a:pt x="726273" y="345305"/>
                  <a:pt x="731309" y="340249"/>
                </a:cubicBezTo>
                <a:cubicBezTo>
                  <a:pt x="736345" y="335554"/>
                  <a:pt x="743180" y="332304"/>
                  <a:pt x="750374" y="332304"/>
                </a:cubicBezTo>
                <a:close/>
                <a:moveTo>
                  <a:pt x="592098" y="332304"/>
                </a:moveTo>
                <a:cubicBezTo>
                  <a:pt x="600012" y="332304"/>
                  <a:pt x="606487" y="335554"/>
                  <a:pt x="611523" y="340249"/>
                </a:cubicBezTo>
                <a:cubicBezTo>
                  <a:pt x="616199" y="345305"/>
                  <a:pt x="619437" y="351805"/>
                  <a:pt x="619437" y="359750"/>
                </a:cubicBezTo>
                <a:cubicBezTo>
                  <a:pt x="619437" y="366972"/>
                  <a:pt x="616199" y="373834"/>
                  <a:pt x="611523" y="378889"/>
                </a:cubicBezTo>
                <a:cubicBezTo>
                  <a:pt x="606487" y="383584"/>
                  <a:pt x="600012" y="386834"/>
                  <a:pt x="592098" y="386834"/>
                </a:cubicBezTo>
                <a:cubicBezTo>
                  <a:pt x="584904" y="386834"/>
                  <a:pt x="577709" y="383584"/>
                  <a:pt x="573033" y="378889"/>
                </a:cubicBezTo>
                <a:cubicBezTo>
                  <a:pt x="567997" y="373834"/>
                  <a:pt x="565119" y="366972"/>
                  <a:pt x="565119" y="359750"/>
                </a:cubicBezTo>
                <a:cubicBezTo>
                  <a:pt x="565119" y="351805"/>
                  <a:pt x="567997" y="345305"/>
                  <a:pt x="573033" y="340249"/>
                </a:cubicBezTo>
                <a:cubicBezTo>
                  <a:pt x="577709" y="335554"/>
                  <a:pt x="584904" y="332304"/>
                  <a:pt x="592098" y="332304"/>
                </a:cubicBezTo>
                <a:close/>
                <a:moveTo>
                  <a:pt x="434181" y="332304"/>
                </a:moveTo>
                <a:cubicBezTo>
                  <a:pt x="441375" y="332304"/>
                  <a:pt x="448210" y="335554"/>
                  <a:pt x="453246" y="340249"/>
                </a:cubicBezTo>
                <a:cubicBezTo>
                  <a:pt x="457922" y="345305"/>
                  <a:pt x="461160" y="351805"/>
                  <a:pt x="461160" y="359750"/>
                </a:cubicBezTo>
                <a:cubicBezTo>
                  <a:pt x="461160" y="366972"/>
                  <a:pt x="457922" y="373834"/>
                  <a:pt x="453246" y="378889"/>
                </a:cubicBezTo>
                <a:cubicBezTo>
                  <a:pt x="448210" y="383584"/>
                  <a:pt x="441375" y="386834"/>
                  <a:pt x="434181" y="386834"/>
                </a:cubicBezTo>
                <a:cubicBezTo>
                  <a:pt x="426627" y="386834"/>
                  <a:pt x="419792" y="383584"/>
                  <a:pt x="415116" y="378889"/>
                </a:cubicBezTo>
                <a:cubicBezTo>
                  <a:pt x="410439" y="373834"/>
                  <a:pt x="407202" y="366972"/>
                  <a:pt x="407202" y="359750"/>
                </a:cubicBezTo>
                <a:cubicBezTo>
                  <a:pt x="407202" y="351805"/>
                  <a:pt x="410439" y="345305"/>
                  <a:pt x="415116" y="340249"/>
                </a:cubicBezTo>
                <a:cubicBezTo>
                  <a:pt x="419792" y="335554"/>
                  <a:pt x="426627" y="332304"/>
                  <a:pt x="434181" y="332304"/>
                </a:cubicBezTo>
                <a:close/>
                <a:moveTo>
                  <a:pt x="276264" y="332304"/>
                </a:moveTo>
                <a:cubicBezTo>
                  <a:pt x="283458" y="332304"/>
                  <a:pt x="290293" y="335554"/>
                  <a:pt x="295329" y="340249"/>
                </a:cubicBezTo>
                <a:cubicBezTo>
                  <a:pt x="300006" y="345305"/>
                  <a:pt x="303243" y="351805"/>
                  <a:pt x="303243" y="359750"/>
                </a:cubicBezTo>
                <a:cubicBezTo>
                  <a:pt x="303243" y="366972"/>
                  <a:pt x="300006" y="373834"/>
                  <a:pt x="295329" y="378889"/>
                </a:cubicBezTo>
                <a:cubicBezTo>
                  <a:pt x="290293" y="383584"/>
                  <a:pt x="283458" y="386834"/>
                  <a:pt x="276264" y="386834"/>
                </a:cubicBezTo>
                <a:cubicBezTo>
                  <a:pt x="268710" y="386834"/>
                  <a:pt x="261875" y="383584"/>
                  <a:pt x="256839" y="378889"/>
                </a:cubicBezTo>
                <a:cubicBezTo>
                  <a:pt x="251803" y="373834"/>
                  <a:pt x="248925" y="366972"/>
                  <a:pt x="248925" y="359750"/>
                </a:cubicBezTo>
                <a:cubicBezTo>
                  <a:pt x="248925" y="351805"/>
                  <a:pt x="251803" y="345305"/>
                  <a:pt x="256839" y="340249"/>
                </a:cubicBezTo>
                <a:cubicBezTo>
                  <a:pt x="261875" y="335554"/>
                  <a:pt x="268710" y="332304"/>
                  <a:pt x="276264" y="332304"/>
                </a:cubicBezTo>
                <a:close/>
                <a:moveTo>
                  <a:pt x="117988" y="332304"/>
                </a:moveTo>
                <a:cubicBezTo>
                  <a:pt x="125182" y="332304"/>
                  <a:pt x="132017" y="335554"/>
                  <a:pt x="137053" y="340249"/>
                </a:cubicBezTo>
                <a:cubicBezTo>
                  <a:pt x="142089" y="345305"/>
                  <a:pt x="144967" y="351805"/>
                  <a:pt x="144967" y="359750"/>
                </a:cubicBezTo>
                <a:cubicBezTo>
                  <a:pt x="144967" y="366972"/>
                  <a:pt x="142089" y="373834"/>
                  <a:pt x="137053" y="378889"/>
                </a:cubicBezTo>
                <a:cubicBezTo>
                  <a:pt x="132017" y="383584"/>
                  <a:pt x="125182" y="386834"/>
                  <a:pt x="117988" y="386834"/>
                </a:cubicBezTo>
                <a:cubicBezTo>
                  <a:pt x="110074" y="386834"/>
                  <a:pt x="103599" y="383584"/>
                  <a:pt x="98563" y="378889"/>
                </a:cubicBezTo>
                <a:cubicBezTo>
                  <a:pt x="93527" y="373834"/>
                  <a:pt x="90649" y="366972"/>
                  <a:pt x="90649" y="359750"/>
                </a:cubicBezTo>
                <a:cubicBezTo>
                  <a:pt x="90649" y="351805"/>
                  <a:pt x="93527" y="345305"/>
                  <a:pt x="98563" y="340249"/>
                </a:cubicBezTo>
                <a:cubicBezTo>
                  <a:pt x="103599" y="335554"/>
                  <a:pt x="110074" y="332304"/>
                  <a:pt x="117988" y="332304"/>
                </a:cubicBezTo>
                <a:close/>
                <a:moveTo>
                  <a:pt x="750374" y="295830"/>
                </a:moveTo>
                <a:cubicBezTo>
                  <a:pt x="733108" y="295830"/>
                  <a:pt x="717280" y="303053"/>
                  <a:pt x="705769" y="314609"/>
                </a:cubicBezTo>
                <a:cubicBezTo>
                  <a:pt x="694258" y="326165"/>
                  <a:pt x="687423" y="342054"/>
                  <a:pt x="687423" y="359750"/>
                </a:cubicBezTo>
                <a:cubicBezTo>
                  <a:pt x="687423" y="377084"/>
                  <a:pt x="694258" y="392973"/>
                  <a:pt x="705769" y="404529"/>
                </a:cubicBezTo>
                <a:cubicBezTo>
                  <a:pt x="717280" y="416085"/>
                  <a:pt x="733108" y="422947"/>
                  <a:pt x="750374" y="422947"/>
                </a:cubicBezTo>
                <a:cubicBezTo>
                  <a:pt x="768001" y="422947"/>
                  <a:pt x="783828" y="416085"/>
                  <a:pt x="795339" y="404529"/>
                </a:cubicBezTo>
                <a:cubicBezTo>
                  <a:pt x="806850" y="392973"/>
                  <a:pt x="813685" y="377084"/>
                  <a:pt x="813685" y="359750"/>
                </a:cubicBezTo>
                <a:cubicBezTo>
                  <a:pt x="813685" y="342054"/>
                  <a:pt x="806850" y="326165"/>
                  <a:pt x="795339" y="314609"/>
                </a:cubicBezTo>
                <a:cubicBezTo>
                  <a:pt x="783828" y="303053"/>
                  <a:pt x="768001" y="295830"/>
                  <a:pt x="750374" y="295830"/>
                </a:cubicBezTo>
                <a:close/>
                <a:moveTo>
                  <a:pt x="592098" y="295830"/>
                </a:moveTo>
                <a:cubicBezTo>
                  <a:pt x="574831" y="295830"/>
                  <a:pt x="559004" y="303053"/>
                  <a:pt x="547493" y="314609"/>
                </a:cubicBezTo>
                <a:cubicBezTo>
                  <a:pt x="535981" y="326165"/>
                  <a:pt x="528787" y="342054"/>
                  <a:pt x="528787" y="359750"/>
                </a:cubicBezTo>
                <a:cubicBezTo>
                  <a:pt x="528787" y="377084"/>
                  <a:pt x="535981" y="392973"/>
                  <a:pt x="547493" y="404529"/>
                </a:cubicBezTo>
                <a:cubicBezTo>
                  <a:pt x="559004" y="416085"/>
                  <a:pt x="574831" y="422947"/>
                  <a:pt x="592098" y="422947"/>
                </a:cubicBezTo>
                <a:cubicBezTo>
                  <a:pt x="609724" y="422947"/>
                  <a:pt x="625552" y="416085"/>
                  <a:pt x="637063" y="404529"/>
                </a:cubicBezTo>
                <a:cubicBezTo>
                  <a:pt x="648214" y="392973"/>
                  <a:pt x="655408" y="377084"/>
                  <a:pt x="655408" y="359750"/>
                </a:cubicBezTo>
                <a:cubicBezTo>
                  <a:pt x="655408" y="342054"/>
                  <a:pt x="648214" y="326165"/>
                  <a:pt x="637063" y="314609"/>
                </a:cubicBezTo>
                <a:cubicBezTo>
                  <a:pt x="625552" y="303053"/>
                  <a:pt x="609724" y="295830"/>
                  <a:pt x="592098" y="295830"/>
                </a:cubicBezTo>
                <a:close/>
                <a:moveTo>
                  <a:pt x="434181" y="295830"/>
                </a:moveTo>
                <a:cubicBezTo>
                  <a:pt x="416914" y="295830"/>
                  <a:pt x="401087" y="303053"/>
                  <a:pt x="389576" y="314609"/>
                </a:cubicBezTo>
                <a:cubicBezTo>
                  <a:pt x="378065" y="326165"/>
                  <a:pt x="370870" y="342054"/>
                  <a:pt x="370870" y="359750"/>
                </a:cubicBezTo>
                <a:cubicBezTo>
                  <a:pt x="370870" y="377084"/>
                  <a:pt x="378065" y="392973"/>
                  <a:pt x="389576" y="404529"/>
                </a:cubicBezTo>
                <a:cubicBezTo>
                  <a:pt x="401087" y="416085"/>
                  <a:pt x="416914" y="422947"/>
                  <a:pt x="434181" y="422947"/>
                </a:cubicBezTo>
                <a:cubicBezTo>
                  <a:pt x="451447" y="422947"/>
                  <a:pt x="467275" y="416085"/>
                  <a:pt x="478786" y="404529"/>
                </a:cubicBezTo>
                <a:cubicBezTo>
                  <a:pt x="490297" y="392973"/>
                  <a:pt x="497491" y="377084"/>
                  <a:pt x="497491" y="359750"/>
                </a:cubicBezTo>
                <a:cubicBezTo>
                  <a:pt x="497491" y="342054"/>
                  <a:pt x="490297" y="326165"/>
                  <a:pt x="478786" y="314609"/>
                </a:cubicBezTo>
                <a:cubicBezTo>
                  <a:pt x="467275" y="303053"/>
                  <a:pt x="451447" y="295830"/>
                  <a:pt x="434181" y="295830"/>
                </a:cubicBezTo>
                <a:close/>
                <a:moveTo>
                  <a:pt x="276264" y="295830"/>
                </a:moveTo>
                <a:cubicBezTo>
                  <a:pt x="258638" y="295830"/>
                  <a:pt x="242810" y="303053"/>
                  <a:pt x="231299" y="314609"/>
                </a:cubicBezTo>
                <a:cubicBezTo>
                  <a:pt x="219788" y="326165"/>
                  <a:pt x="212594" y="342054"/>
                  <a:pt x="212594" y="359750"/>
                </a:cubicBezTo>
                <a:cubicBezTo>
                  <a:pt x="212594" y="377084"/>
                  <a:pt x="219788" y="392973"/>
                  <a:pt x="231299" y="404529"/>
                </a:cubicBezTo>
                <a:cubicBezTo>
                  <a:pt x="242810" y="416085"/>
                  <a:pt x="258638" y="422947"/>
                  <a:pt x="276264" y="422947"/>
                </a:cubicBezTo>
                <a:cubicBezTo>
                  <a:pt x="293531" y="422947"/>
                  <a:pt x="309358" y="416085"/>
                  <a:pt x="320869" y="404529"/>
                </a:cubicBezTo>
                <a:cubicBezTo>
                  <a:pt x="332380" y="392973"/>
                  <a:pt x="339215" y="377084"/>
                  <a:pt x="339215" y="359750"/>
                </a:cubicBezTo>
                <a:cubicBezTo>
                  <a:pt x="339215" y="342054"/>
                  <a:pt x="332380" y="326165"/>
                  <a:pt x="320869" y="314609"/>
                </a:cubicBezTo>
                <a:cubicBezTo>
                  <a:pt x="309358" y="303053"/>
                  <a:pt x="293531" y="295830"/>
                  <a:pt x="276264" y="295830"/>
                </a:cubicBezTo>
                <a:close/>
                <a:moveTo>
                  <a:pt x="117988" y="295830"/>
                </a:moveTo>
                <a:cubicBezTo>
                  <a:pt x="100361" y="295830"/>
                  <a:pt x="84534" y="303053"/>
                  <a:pt x="73023" y="314609"/>
                </a:cubicBezTo>
                <a:cubicBezTo>
                  <a:pt x="61512" y="326165"/>
                  <a:pt x="54317" y="342054"/>
                  <a:pt x="54317" y="359750"/>
                </a:cubicBezTo>
                <a:cubicBezTo>
                  <a:pt x="54317" y="377084"/>
                  <a:pt x="61512" y="392973"/>
                  <a:pt x="73023" y="404529"/>
                </a:cubicBezTo>
                <a:cubicBezTo>
                  <a:pt x="84534" y="416085"/>
                  <a:pt x="100361" y="422947"/>
                  <a:pt x="117988" y="422947"/>
                </a:cubicBezTo>
                <a:cubicBezTo>
                  <a:pt x="135254" y="422947"/>
                  <a:pt x="151082" y="416085"/>
                  <a:pt x="162593" y="404529"/>
                </a:cubicBezTo>
                <a:cubicBezTo>
                  <a:pt x="174104" y="392973"/>
                  <a:pt x="180938" y="377084"/>
                  <a:pt x="180938" y="359750"/>
                </a:cubicBezTo>
                <a:cubicBezTo>
                  <a:pt x="180938" y="342054"/>
                  <a:pt x="174104" y="326165"/>
                  <a:pt x="162593" y="314609"/>
                </a:cubicBezTo>
                <a:cubicBezTo>
                  <a:pt x="151082" y="303053"/>
                  <a:pt x="135254" y="295830"/>
                  <a:pt x="117988" y="295830"/>
                </a:cubicBezTo>
                <a:close/>
                <a:moveTo>
                  <a:pt x="117988" y="241300"/>
                </a:moveTo>
                <a:lnTo>
                  <a:pt x="276264" y="241300"/>
                </a:lnTo>
                <a:lnTo>
                  <a:pt x="434181" y="241300"/>
                </a:lnTo>
                <a:lnTo>
                  <a:pt x="592098" y="241300"/>
                </a:lnTo>
                <a:lnTo>
                  <a:pt x="750374" y="241300"/>
                </a:lnTo>
                <a:cubicBezTo>
                  <a:pt x="782749" y="241300"/>
                  <a:pt x="812246" y="254662"/>
                  <a:pt x="833469" y="276329"/>
                </a:cubicBezTo>
                <a:cubicBezTo>
                  <a:pt x="854693" y="297636"/>
                  <a:pt x="868002" y="327248"/>
                  <a:pt x="868002" y="359750"/>
                </a:cubicBezTo>
                <a:cubicBezTo>
                  <a:pt x="868002" y="391890"/>
                  <a:pt x="854693" y="421502"/>
                  <a:pt x="833469" y="442809"/>
                </a:cubicBezTo>
                <a:cubicBezTo>
                  <a:pt x="812246" y="464476"/>
                  <a:pt x="782749" y="477477"/>
                  <a:pt x="750374" y="477477"/>
                </a:cubicBezTo>
                <a:lnTo>
                  <a:pt x="687029" y="477477"/>
                </a:lnTo>
                <a:lnTo>
                  <a:pt x="687029" y="527050"/>
                </a:lnTo>
                <a:lnTo>
                  <a:pt x="723080" y="527050"/>
                </a:lnTo>
                <a:cubicBezTo>
                  <a:pt x="733118" y="527050"/>
                  <a:pt x="741004" y="535283"/>
                  <a:pt x="741004" y="545307"/>
                </a:cubicBezTo>
                <a:cubicBezTo>
                  <a:pt x="741004" y="554972"/>
                  <a:pt x="733118" y="563205"/>
                  <a:pt x="723080" y="563205"/>
                </a:cubicBezTo>
                <a:lnTo>
                  <a:pt x="614824" y="563205"/>
                </a:lnTo>
                <a:cubicBezTo>
                  <a:pt x="604787" y="563205"/>
                  <a:pt x="596900" y="554972"/>
                  <a:pt x="596900" y="545307"/>
                </a:cubicBezTo>
                <a:cubicBezTo>
                  <a:pt x="596900" y="535283"/>
                  <a:pt x="604787" y="527050"/>
                  <a:pt x="614824" y="527050"/>
                </a:cubicBezTo>
                <a:lnTo>
                  <a:pt x="650875" y="527050"/>
                </a:lnTo>
                <a:lnTo>
                  <a:pt x="650875" y="477477"/>
                </a:lnTo>
                <a:lnTo>
                  <a:pt x="592098" y="477477"/>
                </a:lnTo>
                <a:lnTo>
                  <a:pt x="434181" y="477477"/>
                </a:lnTo>
                <a:lnTo>
                  <a:pt x="276264" y="477477"/>
                </a:lnTo>
                <a:lnTo>
                  <a:pt x="234588" y="477477"/>
                </a:lnTo>
                <a:lnTo>
                  <a:pt x="234588" y="527050"/>
                </a:lnTo>
                <a:lnTo>
                  <a:pt x="270643" y="527050"/>
                </a:lnTo>
                <a:cubicBezTo>
                  <a:pt x="280680" y="527050"/>
                  <a:pt x="288566" y="535283"/>
                  <a:pt x="288566" y="545307"/>
                </a:cubicBezTo>
                <a:cubicBezTo>
                  <a:pt x="288566" y="554972"/>
                  <a:pt x="280680" y="563205"/>
                  <a:pt x="270643" y="563205"/>
                </a:cubicBezTo>
                <a:lnTo>
                  <a:pt x="162385" y="563205"/>
                </a:lnTo>
                <a:cubicBezTo>
                  <a:pt x="152348" y="563205"/>
                  <a:pt x="144462" y="554972"/>
                  <a:pt x="144462" y="545307"/>
                </a:cubicBezTo>
                <a:cubicBezTo>
                  <a:pt x="144462" y="535283"/>
                  <a:pt x="152348" y="527050"/>
                  <a:pt x="162385" y="527050"/>
                </a:cubicBezTo>
                <a:lnTo>
                  <a:pt x="198437" y="527050"/>
                </a:lnTo>
                <a:lnTo>
                  <a:pt x="198437" y="477477"/>
                </a:lnTo>
                <a:lnTo>
                  <a:pt x="117988" y="477477"/>
                </a:lnTo>
                <a:cubicBezTo>
                  <a:pt x="85253" y="477477"/>
                  <a:pt x="55756" y="464476"/>
                  <a:pt x="34533" y="442809"/>
                </a:cubicBezTo>
                <a:cubicBezTo>
                  <a:pt x="13669" y="421502"/>
                  <a:pt x="0" y="391890"/>
                  <a:pt x="0" y="359750"/>
                </a:cubicBezTo>
                <a:cubicBezTo>
                  <a:pt x="0" y="327248"/>
                  <a:pt x="13669" y="297636"/>
                  <a:pt x="34533" y="276329"/>
                </a:cubicBezTo>
                <a:cubicBezTo>
                  <a:pt x="55756" y="254662"/>
                  <a:pt x="85253" y="241300"/>
                  <a:pt x="117988" y="241300"/>
                </a:cubicBezTo>
                <a:close/>
                <a:moveTo>
                  <a:pt x="666620" y="193560"/>
                </a:moveTo>
                <a:lnTo>
                  <a:pt x="666620" y="197525"/>
                </a:lnTo>
                <a:lnTo>
                  <a:pt x="675989" y="197525"/>
                </a:lnTo>
                <a:lnTo>
                  <a:pt x="686798" y="197525"/>
                </a:lnTo>
                <a:lnTo>
                  <a:pt x="697607" y="197525"/>
                </a:lnTo>
                <a:lnTo>
                  <a:pt x="706976" y="197525"/>
                </a:lnTo>
                <a:lnTo>
                  <a:pt x="706976" y="193560"/>
                </a:lnTo>
                <a:lnTo>
                  <a:pt x="697607" y="193560"/>
                </a:lnTo>
                <a:lnTo>
                  <a:pt x="686798" y="193560"/>
                </a:lnTo>
                <a:lnTo>
                  <a:pt x="675989" y="193560"/>
                </a:lnTo>
                <a:lnTo>
                  <a:pt x="666620" y="193560"/>
                </a:lnTo>
                <a:close/>
                <a:moveTo>
                  <a:pt x="339235" y="193560"/>
                </a:moveTo>
                <a:lnTo>
                  <a:pt x="339235" y="197525"/>
                </a:lnTo>
                <a:lnTo>
                  <a:pt x="348603" y="197525"/>
                </a:lnTo>
                <a:lnTo>
                  <a:pt x="359773" y="197525"/>
                </a:lnTo>
                <a:lnTo>
                  <a:pt x="370582" y="197525"/>
                </a:lnTo>
                <a:lnTo>
                  <a:pt x="379950" y="197525"/>
                </a:lnTo>
                <a:lnTo>
                  <a:pt x="379950" y="193560"/>
                </a:lnTo>
                <a:lnTo>
                  <a:pt x="370582" y="193560"/>
                </a:lnTo>
                <a:lnTo>
                  <a:pt x="359773" y="193560"/>
                </a:lnTo>
                <a:lnTo>
                  <a:pt x="348603" y="193560"/>
                </a:lnTo>
                <a:lnTo>
                  <a:pt x="339235" y="193560"/>
                </a:lnTo>
                <a:close/>
                <a:moveTo>
                  <a:pt x="486463" y="188514"/>
                </a:moveTo>
                <a:lnTo>
                  <a:pt x="486463" y="197525"/>
                </a:lnTo>
                <a:lnTo>
                  <a:pt x="540150" y="197525"/>
                </a:lnTo>
                <a:lnTo>
                  <a:pt x="593477" y="197525"/>
                </a:lnTo>
                <a:lnTo>
                  <a:pt x="593477" y="188514"/>
                </a:lnTo>
                <a:lnTo>
                  <a:pt x="540150" y="188514"/>
                </a:lnTo>
                <a:lnTo>
                  <a:pt x="486463" y="188514"/>
                </a:lnTo>
                <a:close/>
                <a:moveTo>
                  <a:pt x="159438" y="188514"/>
                </a:moveTo>
                <a:lnTo>
                  <a:pt x="159438" y="197525"/>
                </a:lnTo>
                <a:lnTo>
                  <a:pt x="213125" y="197525"/>
                </a:lnTo>
                <a:lnTo>
                  <a:pt x="266812" y="197525"/>
                </a:lnTo>
                <a:lnTo>
                  <a:pt x="266812" y="188514"/>
                </a:lnTo>
                <a:lnTo>
                  <a:pt x="213125" y="188514"/>
                </a:lnTo>
                <a:lnTo>
                  <a:pt x="159438" y="188514"/>
                </a:lnTo>
                <a:close/>
                <a:moveTo>
                  <a:pt x="697607" y="163283"/>
                </a:moveTo>
                <a:lnTo>
                  <a:pt x="688600" y="176259"/>
                </a:lnTo>
                <a:lnTo>
                  <a:pt x="693284" y="176259"/>
                </a:lnTo>
                <a:lnTo>
                  <a:pt x="693284" y="189235"/>
                </a:lnTo>
                <a:lnTo>
                  <a:pt x="697607" y="189235"/>
                </a:lnTo>
                <a:lnTo>
                  <a:pt x="702292" y="189235"/>
                </a:lnTo>
                <a:lnTo>
                  <a:pt x="702292" y="176259"/>
                </a:lnTo>
                <a:lnTo>
                  <a:pt x="706976" y="176259"/>
                </a:lnTo>
                <a:lnTo>
                  <a:pt x="697607" y="163283"/>
                </a:lnTo>
                <a:close/>
                <a:moveTo>
                  <a:pt x="675989" y="163283"/>
                </a:moveTo>
                <a:lnTo>
                  <a:pt x="666620" y="176259"/>
                </a:lnTo>
                <a:lnTo>
                  <a:pt x="671305" y="176259"/>
                </a:lnTo>
                <a:lnTo>
                  <a:pt x="671305" y="189235"/>
                </a:lnTo>
                <a:lnTo>
                  <a:pt x="675989" y="189235"/>
                </a:lnTo>
                <a:lnTo>
                  <a:pt x="680312" y="189235"/>
                </a:lnTo>
                <a:lnTo>
                  <a:pt x="680312" y="176259"/>
                </a:lnTo>
                <a:lnTo>
                  <a:pt x="684996" y="176259"/>
                </a:lnTo>
                <a:lnTo>
                  <a:pt x="675989" y="163283"/>
                </a:lnTo>
                <a:close/>
                <a:moveTo>
                  <a:pt x="486463" y="163283"/>
                </a:moveTo>
                <a:lnTo>
                  <a:pt x="486463" y="173015"/>
                </a:lnTo>
                <a:lnTo>
                  <a:pt x="540150" y="173015"/>
                </a:lnTo>
                <a:lnTo>
                  <a:pt x="593477" y="173015"/>
                </a:lnTo>
                <a:lnTo>
                  <a:pt x="593477" y="163283"/>
                </a:lnTo>
                <a:lnTo>
                  <a:pt x="540150" y="163283"/>
                </a:lnTo>
                <a:lnTo>
                  <a:pt x="486463" y="163283"/>
                </a:lnTo>
                <a:close/>
                <a:moveTo>
                  <a:pt x="370582" y="163283"/>
                </a:moveTo>
                <a:lnTo>
                  <a:pt x="361214" y="176259"/>
                </a:lnTo>
                <a:lnTo>
                  <a:pt x="365898" y="176259"/>
                </a:lnTo>
                <a:lnTo>
                  <a:pt x="365898" y="189235"/>
                </a:lnTo>
                <a:lnTo>
                  <a:pt x="370582" y="189235"/>
                </a:lnTo>
                <a:lnTo>
                  <a:pt x="375266" y="189235"/>
                </a:lnTo>
                <a:lnTo>
                  <a:pt x="375266" y="176259"/>
                </a:lnTo>
                <a:lnTo>
                  <a:pt x="379590" y="176259"/>
                </a:lnTo>
                <a:lnTo>
                  <a:pt x="370582" y="163283"/>
                </a:lnTo>
                <a:close/>
                <a:moveTo>
                  <a:pt x="348603" y="163283"/>
                </a:moveTo>
                <a:lnTo>
                  <a:pt x="339595" y="176259"/>
                </a:lnTo>
                <a:lnTo>
                  <a:pt x="343919" y="176259"/>
                </a:lnTo>
                <a:lnTo>
                  <a:pt x="343919" y="189235"/>
                </a:lnTo>
                <a:lnTo>
                  <a:pt x="348603" y="189235"/>
                </a:lnTo>
                <a:lnTo>
                  <a:pt x="353287" y="189235"/>
                </a:lnTo>
                <a:lnTo>
                  <a:pt x="353287" y="176259"/>
                </a:lnTo>
                <a:lnTo>
                  <a:pt x="357971" y="176259"/>
                </a:lnTo>
                <a:lnTo>
                  <a:pt x="348603" y="163283"/>
                </a:lnTo>
                <a:close/>
                <a:moveTo>
                  <a:pt x="159438" y="163283"/>
                </a:moveTo>
                <a:lnTo>
                  <a:pt x="159438" y="173015"/>
                </a:lnTo>
                <a:lnTo>
                  <a:pt x="213125" y="173015"/>
                </a:lnTo>
                <a:lnTo>
                  <a:pt x="266812" y="173015"/>
                </a:lnTo>
                <a:lnTo>
                  <a:pt x="266812" y="163283"/>
                </a:lnTo>
                <a:lnTo>
                  <a:pt x="213125" y="163283"/>
                </a:lnTo>
                <a:lnTo>
                  <a:pt x="159438" y="163283"/>
                </a:lnTo>
                <a:close/>
                <a:moveTo>
                  <a:pt x="563931" y="12357"/>
                </a:moveTo>
                <a:lnTo>
                  <a:pt x="563931" y="71729"/>
                </a:lnTo>
                <a:lnTo>
                  <a:pt x="563931" y="72090"/>
                </a:lnTo>
                <a:lnTo>
                  <a:pt x="569336" y="80380"/>
                </a:lnTo>
                <a:lnTo>
                  <a:pt x="574740" y="72090"/>
                </a:lnTo>
                <a:lnTo>
                  <a:pt x="580505" y="80380"/>
                </a:lnTo>
                <a:lnTo>
                  <a:pt x="585910" y="72090"/>
                </a:lnTo>
                <a:lnTo>
                  <a:pt x="591315" y="80380"/>
                </a:lnTo>
                <a:lnTo>
                  <a:pt x="596720" y="72090"/>
                </a:lnTo>
                <a:lnTo>
                  <a:pt x="602124" y="80380"/>
                </a:lnTo>
                <a:lnTo>
                  <a:pt x="607529" y="72090"/>
                </a:lnTo>
                <a:lnTo>
                  <a:pt x="613294" y="80380"/>
                </a:lnTo>
                <a:lnTo>
                  <a:pt x="618699" y="72090"/>
                </a:lnTo>
                <a:lnTo>
                  <a:pt x="624103" y="80380"/>
                </a:lnTo>
                <a:lnTo>
                  <a:pt x="629508" y="72090"/>
                </a:lnTo>
                <a:lnTo>
                  <a:pt x="629508" y="12357"/>
                </a:lnTo>
                <a:lnTo>
                  <a:pt x="563931" y="12357"/>
                </a:lnTo>
                <a:close/>
                <a:moveTo>
                  <a:pt x="236906" y="12357"/>
                </a:moveTo>
                <a:lnTo>
                  <a:pt x="236906" y="71729"/>
                </a:lnTo>
                <a:lnTo>
                  <a:pt x="236906" y="72090"/>
                </a:lnTo>
                <a:lnTo>
                  <a:pt x="242310" y="80380"/>
                </a:lnTo>
                <a:lnTo>
                  <a:pt x="247715" y="72090"/>
                </a:lnTo>
                <a:lnTo>
                  <a:pt x="253120" y="80380"/>
                </a:lnTo>
                <a:lnTo>
                  <a:pt x="258524" y="72090"/>
                </a:lnTo>
                <a:lnTo>
                  <a:pt x="264289" y="80380"/>
                </a:lnTo>
                <a:lnTo>
                  <a:pt x="269694" y="72090"/>
                </a:lnTo>
                <a:lnTo>
                  <a:pt x="275099" y="80380"/>
                </a:lnTo>
                <a:lnTo>
                  <a:pt x="280864" y="72090"/>
                </a:lnTo>
                <a:lnTo>
                  <a:pt x="286269" y="80380"/>
                </a:lnTo>
                <a:lnTo>
                  <a:pt x="291673" y="72090"/>
                </a:lnTo>
                <a:lnTo>
                  <a:pt x="297078" y="80380"/>
                </a:lnTo>
                <a:lnTo>
                  <a:pt x="302483" y="72090"/>
                </a:lnTo>
                <a:lnTo>
                  <a:pt x="302483" y="12357"/>
                </a:lnTo>
                <a:lnTo>
                  <a:pt x="236906" y="12357"/>
                </a:lnTo>
                <a:close/>
                <a:moveTo>
                  <a:pt x="474573" y="0"/>
                </a:moveTo>
                <a:lnTo>
                  <a:pt x="536575" y="0"/>
                </a:lnTo>
                <a:lnTo>
                  <a:pt x="540150" y="0"/>
                </a:lnTo>
                <a:lnTo>
                  <a:pt x="563931" y="0"/>
                </a:lnTo>
                <a:lnTo>
                  <a:pt x="629508" y="0"/>
                </a:lnTo>
                <a:lnTo>
                  <a:pt x="656866" y="0"/>
                </a:lnTo>
                <a:lnTo>
                  <a:pt x="675989" y="0"/>
                </a:lnTo>
                <a:lnTo>
                  <a:pt x="686798" y="0"/>
                </a:lnTo>
                <a:lnTo>
                  <a:pt x="697607" y="0"/>
                </a:lnTo>
                <a:lnTo>
                  <a:pt x="718866" y="0"/>
                </a:lnTo>
                <a:cubicBezTo>
                  <a:pt x="725712" y="0"/>
                  <a:pt x="731477" y="5767"/>
                  <a:pt x="731477" y="12616"/>
                </a:cubicBezTo>
                <a:lnTo>
                  <a:pt x="731477" y="210862"/>
                </a:lnTo>
                <a:cubicBezTo>
                  <a:pt x="731477" y="218071"/>
                  <a:pt x="725712" y="223478"/>
                  <a:pt x="718866" y="223478"/>
                </a:cubicBezTo>
                <a:lnTo>
                  <a:pt x="697607" y="223478"/>
                </a:lnTo>
                <a:lnTo>
                  <a:pt x="686798" y="223478"/>
                </a:lnTo>
                <a:lnTo>
                  <a:pt x="675989" y="223478"/>
                </a:lnTo>
                <a:lnTo>
                  <a:pt x="540150" y="223478"/>
                </a:lnTo>
                <a:lnTo>
                  <a:pt x="474573" y="223478"/>
                </a:lnTo>
                <a:cubicBezTo>
                  <a:pt x="467727" y="223478"/>
                  <a:pt x="461962" y="218071"/>
                  <a:pt x="461962" y="210862"/>
                </a:cubicBezTo>
                <a:lnTo>
                  <a:pt x="461962" y="12616"/>
                </a:lnTo>
                <a:cubicBezTo>
                  <a:pt x="461962" y="5767"/>
                  <a:pt x="467727" y="0"/>
                  <a:pt x="474573" y="0"/>
                </a:cubicBezTo>
                <a:close/>
                <a:moveTo>
                  <a:pt x="147548" y="0"/>
                </a:moveTo>
                <a:lnTo>
                  <a:pt x="209550" y="0"/>
                </a:lnTo>
                <a:lnTo>
                  <a:pt x="213125" y="0"/>
                </a:lnTo>
                <a:lnTo>
                  <a:pt x="236906" y="0"/>
                </a:lnTo>
                <a:lnTo>
                  <a:pt x="302483" y="0"/>
                </a:lnTo>
                <a:lnTo>
                  <a:pt x="329841" y="0"/>
                </a:lnTo>
                <a:lnTo>
                  <a:pt x="348603" y="0"/>
                </a:lnTo>
                <a:lnTo>
                  <a:pt x="359773" y="0"/>
                </a:lnTo>
                <a:lnTo>
                  <a:pt x="370582" y="0"/>
                </a:lnTo>
                <a:lnTo>
                  <a:pt x="391840" y="0"/>
                </a:lnTo>
                <a:cubicBezTo>
                  <a:pt x="398686" y="0"/>
                  <a:pt x="404451" y="5767"/>
                  <a:pt x="404451" y="12616"/>
                </a:cubicBezTo>
                <a:lnTo>
                  <a:pt x="404451" y="210862"/>
                </a:lnTo>
                <a:cubicBezTo>
                  <a:pt x="404451" y="218071"/>
                  <a:pt x="398686" y="223478"/>
                  <a:pt x="391840" y="223478"/>
                </a:cubicBezTo>
                <a:lnTo>
                  <a:pt x="370582" y="223478"/>
                </a:lnTo>
                <a:lnTo>
                  <a:pt x="359773" y="223478"/>
                </a:lnTo>
                <a:lnTo>
                  <a:pt x="348603" y="223478"/>
                </a:lnTo>
                <a:lnTo>
                  <a:pt x="213125" y="223478"/>
                </a:lnTo>
                <a:lnTo>
                  <a:pt x="147548" y="223478"/>
                </a:lnTo>
                <a:cubicBezTo>
                  <a:pt x="140702" y="223478"/>
                  <a:pt x="134937" y="218071"/>
                  <a:pt x="134937" y="210862"/>
                </a:cubicBezTo>
                <a:lnTo>
                  <a:pt x="134937" y="12616"/>
                </a:lnTo>
                <a:cubicBezTo>
                  <a:pt x="134937" y="5767"/>
                  <a:pt x="140702" y="0"/>
                  <a:pt x="147548" y="0"/>
                </a:cubicBezTo>
                <a:close/>
              </a:path>
            </a:pathLst>
          </a:custGeom>
          <a:solidFill>
            <a:schemeClr val="bg1"/>
          </a:solidFill>
          <a:ln>
            <a:noFill/>
          </a:ln>
          <a:effectLst/>
        </p:spPr>
        <p:txBody>
          <a:bodyPr anchor="ctr"/>
          <a:lstStyle/>
          <a:p>
            <a:endParaRPr lang="en-GB" sz="1600" dirty="0">
              <a:latin typeface="+mj-lt"/>
            </a:endParaRPr>
          </a:p>
        </p:txBody>
      </p:sp>
      <p:sp>
        <p:nvSpPr>
          <p:cNvPr id="29" name="Freeform 233">
            <a:extLst>
              <a:ext uri="{FF2B5EF4-FFF2-40B4-BE49-F238E27FC236}">
                <a16:creationId xmlns:a16="http://schemas.microsoft.com/office/drawing/2014/main" xmlns="" id="{2B17393F-CC91-6540-88A0-9C6B6E56EC5D}"/>
              </a:ext>
            </a:extLst>
          </p:cNvPr>
          <p:cNvSpPr>
            <a:spLocks noChangeArrowheads="1"/>
          </p:cNvSpPr>
          <p:nvPr/>
        </p:nvSpPr>
        <p:spPr bwMode="auto">
          <a:xfrm>
            <a:off x="5188090" y="2693501"/>
            <a:ext cx="474147" cy="383298"/>
          </a:xfrm>
          <a:custGeom>
            <a:avLst/>
            <a:gdLst/>
            <a:ahLst/>
            <a:cxnLst/>
            <a:rect l="0" t="0" r="r" b="b"/>
            <a:pathLst>
              <a:path w="869589" h="702905">
                <a:moveTo>
                  <a:pt x="129381" y="622282"/>
                </a:moveTo>
                <a:cubicBezTo>
                  <a:pt x="123963" y="622282"/>
                  <a:pt x="119267" y="624432"/>
                  <a:pt x="116016" y="627657"/>
                </a:cubicBezTo>
                <a:cubicBezTo>
                  <a:pt x="112765" y="630882"/>
                  <a:pt x="110598" y="635182"/>
                  <a:pt x="110598" y="640198"/>
                </a:cubicBezTo>
                <a:cubicBezTo>
                  <a:pt x="110598" y="645215"/>
                  <a:pt x="112765" y="649873"/>
                  <a:pt x="116016" y="652740"/>
                </a:cubicBezTo>
                <a:cubicBezTo>
                  <a:pt x="119267" y="656323"/>
                  <a:pt x="123963" y="658114"/>
                  <a:pt x="129381" y="658114"/>
                </a:cubicBezTo>
                <a:cubicBezTo>
                  <a:pt x="134438" y="658114"/>
                  <a:pt x="139133" y="656323"/>
                  <a:pt x="142384" y="652740"/>
                </a:cubicBezTo>
                <a:cubicBezTo>
                  <a:pt x="145635" y="649873"/>
                  <a:pt x="147802" y="645215"/>
                  <a:pt x="147802" y="640198"/>
                </a:cubicBezTo>
                <a:cubicBezTo>
                  <a:pt x="147802" y="635182"/>
                  <a:pt x="145635" y="630882"/>
                  <a:pt x="142384" y="627657"/>
                </a:cubicBezTo>
                <a:cubicBezTo>
                  <a:pt x="139133" y="624432"/>
                  <a:pt x="134438" y="622282"/>
                  <a:pt x="129381" y="622282"/>
                </a:cubicBezTo>
                <a:close/>
                <a:moveTo>
                  <a:pt x="426857" y="600543"/>
                </a:moveTo>
                <a:cubicBezTo>
                  <a:pt x="420366" y="600543"/>
                  <a:pt x="414595" y="603057"/>
                  <a:pt x="410268" y="607367"/>
                </a:cubicBezTo>
                <a:cubicBezTo>
                  <a:pt x="405940" y="611677"/>
                  <a:pt x="403416" y="617423"/>
                  <a:pt x="403416" y="623529"/>
                </a:cubicBezTo>
                <a:cubicBezTo>
                  <a:pt x="403416" y="629994"/>
                  <a:pt x="405940" y="635741"/>
                  <a:pt x="410268" y="640050"/>
                </a:cubicBezTo>
                <a:cubicBezTo>
                  <a:pt x="414595" y="644001"/>
                  <a:pt x="420366" y="646875"/>
                  <a:pt x="426857" y="646875"/>
                </a:cubicBezTo>
                <a:cubicBezTo>
                  <a:pt x="433709" y="646875"/>
                  <a:pt x="439479" y="644001"/>
                  <a:pt x="443446" y="640050"/>
                </a:cubicBezTo>
                <a:cubicBezTo>
                  <a:pt x="447774" y="635741"/>
                  <a:pt x="450298" y="629994"/>
                  <a:pt x="450298" y="623529"/>
                </a:cubicBezTo>
                <a:cubicBezTo>
                  <a:pt x="450298" y="617423"/>
                  <a:pt x="447774" y="611677"/>
                  <a:pt x="443446" y="607367"/>
                </a:cubicBezTo>
                <a:cubicBezTo>
                  <a:pt x="439479" y="603057"/>
                  <a:pt x="433709" y="600543"/>
                  <a:pt x="426857" y="600543"/>
                </a:cubicBezTo>
                <a:close/>
                <a:moveTo>
                  <a:pt x="129381" y="577850"/>
                </a:moveTo>
                <a:cubicBezTo>
                  <a:pt x="146718" y="577850"/>
                  <a:pt x="162611" y="584658"/>
                  <a:pt x="174531" y="596125"/>
                </a:cubicBezTo>
                <a:cubicBezTo>
                  <a:pt x="186090" y="607233"/>
                  <a:pt x="193314" y="622999"/>
                  <a:pt x="193314" y="640198"/>
                </a:cubicBezTo>
                <a:cubicBezTo>
                  <a:pt x="193314" y="657398"/>
                  <a:pt x="186090" y="673164"/>
                  <a:pt x="174531" y="684272"/>
                </a:cubicBezTo>
                <a:cubicBezTo>
                  <a:pt x="162611" y="695738"/>
                  <a:pt x="146718" y="702905"/>
                  <a:pt x="129381" y="702905"/>
                </a:cubicBezTo>
                <a:cubicBezTo>
                  <a:pt x="111682" y="702905"/>
                  <a:pt x="95789" y="695738"/>
                  <a:pt x="83869" y="684272"/>
                </a:cubicBezTo>
                <a:cubicBezTo>
                  <a:pt x="72311" y="673164"/>
                  <a:pt x="65087" y="657398"/>
                  <a:pt x="65087" y="640198"/>
                </a:cubicBezTo>
                <a:cubicBezTo>
                  <a:pt x="65087" y="622999"/>
                  <a:pt x="72311" y="607233"/>
                  <a:pt x="83869" y="596125"/>
                </a:cubicBezTo>
                <a:cubicBezTo>
                  <a:pt x="95789" y="584658"/>
                  <a:pt x="111682" y="577850"/>
                  <a:pt x="129381" y="577850"/>
                </a:cubicBezTo>
                <a:close/>
                <a:moveTo>
                  <a:pt x="426857" y="544513"/>
                </a:moveTo>
                <a:cubicBezTo>
                  <a:pt x="448856" y="544513"/>
                  <a:pt x="469051" y="553492"/>
                  <a:pt x="483477" y="567500"/>
                </a:cubicBezTo>
                <a:cubicBezTo>
                  <a:pt x="498623" y="581866"/>
                  <a:pt x="507639" y="601620"/>
                  <a:pt x="507639" y="623529"/>
                </a:cubicBezTo>
                <a:cubicBezTo>
                  <a:pt x="507639" y="645797"/>
                  <a:pt x="498623" y="665551"/>
                  <a:pt x="483477" y="679918"/>
                </a:cubicBezTo>
                <a:cubicBezTo>
                  <a:pt x="469051" y="693925"/>
                  <a:pt x="448856" y="702904"/>
                  <a:pt x="426857" y="702904"/>
                </a:cubicBezTo>
                <a:cubicBezTo>
                  <a:pt x="404858" y="702904"/>
                  <a:pt x="384663" y="693925"/>
                  <a:pt x="369877" y="679918"/>
                </a:cubicBezTo>
                <a:cubicBezTo>
                  <a:pt x="355091" y="665551"/>
                  <a:pt x="346075" y="645797"/>
                  <a:pt x="346075" y="623529"/>
                </a:cubicBezTo>
                <a:cubicBezTo>
                  <a:pt x="346075" y="601620"/>
                  <a:pt x="355091" y="581866"/>
                  <a:pt x="369877" y="567500"/>
                </a:cubicBezTo>
                <a:cubicBezTo>
                  <a:pt x="384663" y="553492"/>
                  <a:pt x="404858" y="544513"/>
                  <a:pt x="426857" y="544513"/>
                </a:cubicBezTo>
                <a:close/>
                <a:moveTo>
                  <a:pt x="803889" y="504312"/>
                </a:moveTo>
                <a:lnTo>
                  <a:pt x="803889" y="508643"/>
                </a:lnTo>
                <a:lnTo>
                  <a:pt x="815080" y="508643"/>
                </a:lnTo>
                <a:lnTo>
                  <a:pt x="826993" y="508643"/>
                </a:lnTo>
                <a:lnTo>
                  <a:pt x="838183" y="508643"/>
                </a:lnTo>
                <a:lnTo>
                  <a:pt x="844681" y="508643"/>
                </a:lnTo>
                <a:lnTo>
                  <a:pt x="844681" y="504312"/>
                </a:lnTo>
                <a:lnTo>
                  <a:pt x="838183" y="504312"/>
                </a:lnTo>
                <a:lnTo>
                  <a:pt x="826993" y="504312"/>
                </a:lnTo>
                <a:lnTo>
                  <a:pt x="815080" y="504312"/>
                </a:lnTo>
                <a:lnTo>
                  <a:pt x="803889" y="504312"/>
                </a:lnTo>
                <a:close/>
                <a:moveTo>
                  <a:pt x="623034" y="498898"/>
                </a:moveTo>
                <a:lnTo>
                  <a:pt x="623034" y="508643"/>
                </a:lnTo>
                <a:lnTo>
                  <a:pt x="629893" y="508643"/>
                </a:lnTo>
                <a:lnTo>
                  <a:pt x="641444" y="508643"/>
                </a:lnTo>
                <a:lnTo>
                  <a:pt x="652635" y="508643"/>
                </a:lnTo>
                <a:lnTo>
                  <a:pt x="664548" y="508643"/>
                </a:lnTo>
                <a:lnTo>
                  <a:pt x="676100" y="508643"/>
                </a:lnTo>
                <a:lnTo>
                  <a:pt x="688012" y="508643"/>
                </a:lnTo>
                <a:lnTo>
                  <a:pt x="699203" y="508643"/>
                </a:lnTo>
                <a:lnTo>
                  <a:pt x="710755" y="508643"/>
                </a:lnTo>
                <a:lnTo>
                  <a:pt x="722667" y="508643"/>
                </a:lnTo>
                <a:lnTo>
                  <a:pt x="730609" y="508643"/>
                </a:lnTo>
                <a:lnTo>
                  <a:pt x="730609" y="498898"/>
                </a:lnTo>
                <a:lnTo>
                  <a:pt x="722667" y="498898"/>
                </a:lnTo>
                <a:lnTo>
                  <a:pt x="710755" y="498898"/>
                </a:lnTo>
                <a:lnTo>
                  <a:pt x="699203" y="498898"/>
                </a:lnTo>
                <a:lnTo>
                  <a:pt x="688012" y="498898"/>
                </a:lnTo>
                <a:lnTo>
                  <a:pt x="676100" y="498898"/>
                </a:lnTo>
                <a:lnTo>
                  <a:pt x="664548" y="498898"/>
                </a:lnTo>
                <a:lnTo>
                  <a:pt x="652635" y="498898"/>
                </a:lnTo>
                <a:lnTo>
                  <a:pt x="641444" y="498898"/>
                </a:lnTo>
                <a:lnTo>
                  <a:pt x="629893" y="498898"/>
                </a:lnTo>
                <a:lnTo>
                  <a:pt x="623034" y="498898"/>
                </a:lnTo>
                <a:close/>
                <a:moveTo>
                  <a:pt x="835295" y="473997"/>
                </a:moveTo>
                <a:lnTo>
                  <a:pt x="826993" y="485545"/>
                </a:lnTo>
                <a:lnTo>
                  <a:pt x="825910" y="486628"/>
                </a:lnTo>
                <a:lnTo>
                  <a:pt x="826993" y="486628"/>
                </a:lnTo>
                <a:lnTo>
                  <a:pt x="830603" y="486628"/>
                </a:lnTo>
                <a:lnTo>
                  <a:pt x="830603" y="499981"/>
                </a:lnTo>
                <a:lnTo>
                  <a:pt x="838183" y="499981"/>
                </a:lnTo>
                <a:lnTo>
                  <a:pt x="839627" y="499981"/>
                </a:lnTo>
                <a:lnTo>
                  <a:pt x="839627" y="486628"/>
                </a:lnTo>
                <a:lnTo>
                  <a:pt x="844681" y="486628"/>
                </a:lnTo>
                <a:lnTo>
                  <a:pt x="838183" y="478688"/>
                </a:lnTo>
                <a:lnTo>
                  <a:pt x="835295" y="473997"/>
                </a:lnTo>
                <a:close/>
                <a:moveTo>
                  <a:pt x="813275" y="473997"/>
                </a:moveTo>
                <a:lnTo>
                  <a:pt x="803889" y="486628"/>
                </a:lnTo>
                <a:lnTo>
                  <a:pt x="808582" y="486628"/>
                </a:lnTo>
                <a:lnTo>
                  <a:pt x="808582" y="499981"/>
                </a:lnTo>
                <a:lnTo>
                  <a:pt x="815080" y="499981"/>
                </a:lnTo>
                <a:lnTo>
                  <a:pt x="817607" y="499981"/>
                </a:lnTo>
                <a:lnTo>
                  <a:pt x="817607" y="486628"/>
                </a:lnTo>
                <a:lnTo>
                  <a:pt x="822300" y="486628"/>
                </a:lnTo>
                <a:lnTo>
                  <a:pt x="815080" y="476884"/>
                </a:lnTo>
                <a:lnTo>
                  <a:pt x="813275" y="473997"/>
                </a:lnTo>
                <a:close/>
                <a:moveTo>
                  <a:pt x="623034" y="473997"/>
                </a:moveTo>
                <a:lnTo>
                  <a:pt x="623034" y="483380"/>
                </a:lnTo>
                <a:lnTo>
                  <a:pt x="629893" y="483380"/>
                </a:lnTo>
                <a:lnTo>
                  <a:pt x="641444" y="483380"/>
                </a:lnTo>
                <a:lnTo>
                  <a:pt x="652635" y="483380"/>
                </a:lnTo>
                <a:lnTo>
                  <a:pt x="664548" y="483380"/>
                </a:lnTo>
                <a:lnTo>
                  <a:pt x="676100" y="483380"/>
                </a:lnTo>
                <a:lnTo>
                  <a:pt x="688012" y="483380"/>
                </a:lnTo>
                <a:lnTo>
                  <a:pt x="699203" y="483380"/>
                </a:lnTo>
                <a:lnTo>
                  <a:pt x="710755" y="483380"/>
                </a:lnTo>
                <a:lnTo>
                  <a:pt x="722667" y="483380"/>
                </a:lnTo>
                <a:lnTo>
                  <a:pt x="730609" y="483380"/>
                </a:lnTo>
                <a:lnTo>
                  <a:pt x="730609" y="473997"/>
                </a:lnTo>
                <a:lnTo>
                  <a:pt x="722667" y="473997"/>
                </a:lnTo>
                <a:lnTo>
                  <a:pt x="710755" y="473997"/>
                </a:lnTo>
                <a:lnTo>
                  <a:pt x="699203" y="473997"/>
                </a:lnTo>
                <a:lnTo>
                  <a:pt x="688012" y="473997"/>
                </a:lnTo>
                <a:lnTo>
                  <a:pt x="676100" y="473997"/>
                </a:lnTo>
                <a:lnTo>
                  <a:pt x="664548" y="473997"/>
                </a:lnTo>
                <a:lnTo>
                  <a:pt x="652635" y="473997"/>
                </a:lnTo>
                <a:lnTo>
                  <a:pt x="641444" y="473997"/>
                </a:lnTo>
                <a:lnTo>
                  <a:pt x="629893" y="473997"/>
                </a:lnTo>
                <a:lnTo>
                  <a:pt x="623034" y="473997"/>
                </a:lnTo>
                <a:close/>
                <a:moveTo>
                  <a:pt x="823383" y="411201"/>
                </a:moveTo>
                <a:lnTo>
                  <a:pt x="826993" y="420223"/>
                </a:lnTo>
                <a:lnTo>
                  <a:pt x="837461" y="446208"/>
                </a:lnTo>
                <a:lnTo>
                  <a:pt x="838183" y="446208"/>
                </a:lnTo>
                <a:lnTo>
                  <a:pt x="853706" y="446208"/>
                </a:lnTo>
                <a:lnTo>
                  <a:pt x="839627" y="411201"/>
                </a:lnTo>
                <a:lnTo>
                  <a:pt x="838183" y="411201"/>
                </a:lnTo>
                <a:lnTo>
                  <a:pt x="826993" y="411201"/>
                </a:lnTo>
                <a:lnTo>
                  <a:pt x="823383" y="411201"/>
                </a:lnTo>
                <a:close/>
                <a:moveTo>
                  <a:pt x="799919" y="411201"/>
                </a:moveTo>
                <a:lnTo>
                  <a:pt x="803528" y="420223"/>
                </a:lnTo>
                <a:lnTo>
                  <a:pt x="813997" y="446208"/>
                </a:lnTo>
                <a:lnTo>
                  <a:pt x="815080" y="446208"/>
                </a:lnTo>
                <a:lnTo>
                  <a:pt x="826993" y="446208"/>
                </a:lnTo>
                <a:lnTo>
                  <a:pt x="830242" y="446208"/>
                </a:lnTo>
                <a:lnTo>
                  <a:pt x="826993" y="437185"/>
                </a:lnTo>
                <a:lnTo>
                  <a:pt x="816163" y="411201"/>
                </a:lnTo>
                <a:lnTo>
                  <a:pt x="815080" y="411201"/>
                </a:lnTo>
                <a:lnTo>
                  <a:pt x="803528" y="411201"/>
                </a:lnTo>
                <a:lnTo>
                  <a:pt x="799919" y="411201"/>
                </a:lnTo>
                <a:close/>
                <a:moveTo>
                  <a:pt x="776815" y="411201"/>
                </a:moveTo>
                <a:lnTo>
                  <a:pt x="780425" y="420223"/>
                </a:lnTo>
                <a:lnTo>
                  <a:pt x="790894" y="446208"/>
                </a:lnTo>
                <a:lnTo>
                  <a:pt x="791977" y="446208"/>
                </a:lnTo>
                <a:lnTo>
                  <a:pt x="803528" y="446208"/>
                </a:lnTo>
                <a:lnTo>
                  <a:pt x="807138" y="446208"/>
                </a:lnTo>
                <a:lnTo>
                  <a:pt x="803528" y="437185"/>
                </a:lnTo>
                <a:lnTo>
                  <a:pt x="793060" y="411201"/>
                </a:lnTo>
                <a:lnTo>
                  <a:pt x="791977" y="411201"/>
                </a:lnTo>
                <a:lnTo>
                  <a:pt x="780425" y="411201"/>
                </a:lnTo>
                <a:lnTo>
                  <a:pt x="776815" y="411201"/>
                </a:lnTo>
                <a:close/>
                <a:moveTo>
                  <a:pt x="753712" y="411201"/>
                </a:moveTo>
                <a:lnTo>
                  <a:pt x="757322" y="420223"/>
                </a:lnTo>
                <a:lnTo>
                  <a:pt x="767791" y="446208"/>
                </a:lnTo>
                <a:lnTo>
                  <a:pt x="768874" y="446208"/>
                </a:lnTo>
                <a:lnTo>
                  <a:pt x="780425" y="446208"/>
                </a:lnTo>
                <a:lnTo>
                  <a:pt x="784035" y="446208"/>
                </a:lnTo>
                <a:lnTo>
                  <a:pt x="780425" y="437185"/>
                </a:lnTo>
                <a:lnTo>
                  <a:pt x="769957" y="411201"/>
                </a:lnTo>
                <a:lnTo>
                  <a:pt x="768874" y="411201"/>
                </a:lnTo>
                <a:lnTo>
                  <a:pt x="757322" y="411201"/>
                </a:lnTo>
                <a:lnTo>
                  <a:pt x="753712" y="411201"/>
                </a:lnTo>
                <a:close/>
                <a:moveTo>
                  <a:pt x="730248" y="411201"/>
                </a:moveTo>
                <a:lnTo>
                  <a:pt x="733858" y="420223"/>
                </a:lnTo>
                <a:lnTo>
                  <a:pt x="744687" y="446208"/>
                </a:lnTo>
                <a:lnTo>
                  <a:pt x="745770" y="446208"/>
                </a:lnTo>
                <a:lnTo>
                  <a:pt x="757322" y="446208"/>
                </a:lnTo>
                <a:lnTo>
                  <a:pt x="760932" y="446208"/>
                </a:lnTo>
                <a:lnTo>
                  <a:pt x="757322" y="437185"/>
                </a:lnTo>
                <a:lnTo>
                  <a:pt x="746853" y="411201"/>
                </a:lnTo>
                <a:lnTo>
                  <a:pt x="745770" y="411201"/>
                </a:lnTo>
                <a:lnTo>
                  <a:pt x="733858" y="411201"/>
                </a:lnTo>
                <a:lnTo>
                  <a:pt x="730248" y="411201"/>
                </a:lnTo>
                <a:close/>
                <a:moveTo>
                  <a:pt x="707145" y="411201"/>
                </a:moveTo>
                <a:lnTo>
                  <a:pt x="710755" y="420223"/>
                </a:lnTo>
                <a:lnTo>
                  <a:pt x="721223" y="446208"/>
                </a:lnTo>
                <a:lnTo>
                  <a:pt x="722667" y="446208"/>
                </a:lnTo>
                <a:lnTo>
                  <a:pt x="733858" y="446208"/>
                </a:lnTo>
                <a:lnTo>
                  <a:pt x="737468" y="446208"/>
                </a:lnTo>
                <a:lnTo>
                  <a:pt x="733858" y="437185"/>
                </a:lnTo>
                <a:lnTo>
                  <a:pt x="723750" y="411201"/>
                </a:lnTo>
                <a:lnTo>
                  <a:pt x="722667" y="411201"/>
                </a:lnTo>
                <a:lnTo>
                  <a:pt x="710755" y="411201"/>
                </a:lnTo>
                <a:lnTo>
                  <a:pt x="707145" y="411201"/>
                </a:lnTo>
                <a:close/>
                <a:moveTo>
                  <a:pt x="684402" y="411201"/>
                </a:moveTo>
                <a:lnTo>
                  <a:pt x="688012" y="420223"/>
                </a:lnTo>
                <a:lnTo>
                  <a:pt x="698120" y="446208"/>
                </a:lnTo>
                <a:lnTo>
                  <a:pt x="699203" y="446208"/>
                </a:lnTo>
                <a:lnTo>
                  <a:pt x="710755" y="446208"/>
                </a:lnTo>
                <a:lnTo>
                  <a:pt x="714364" y="446208"/>
                </a:lnTo>
                <a:lnTo>
                  <a:pt x="710755" y="437185"/>
                </a:lnTo>
                <a:lnTo>
                  <a:pt x="700647" y="411201"/>
                </a:lnTo>
                <a:lnTo>
                  <a:pt x="699203" y="411201"/>
                </a:lnTo>
                <a:lnTo>
                  <a:pt x="688012" y="411201"/>
                </a:lnTo>
                <a:lnTo>
                  <a:pt x="684402" y="411201"/>
                </a:lnTo>
                <a:close/>
                <a:moveTo>
                  <a:pt x="660938" y="411201"/>
                </a:moveTo>
                <a:lnTo>
                  <a:pt x="664548" y="420223"/>
                </a:lnTo>
                <a:lnTo>
                  <a:pt x="675017" y="446208"/>
                </a:lnTo>
                <a:lnTo>
                  <a:pt x="676100" y="446208"/>
                </a:lnTo>
                <a:lnTo>
                  <a:pt x="688012" y="446208"/>
                </a:lnTo>
                <a:lnTo>
                  <a:pt x="691261" y="446208"/>
                </a:lnTo>
                <a:lnTo>
                  <a:pt x="688012" y="437185"/>
                </a:lnTo>
                <a:lnTo>
                  <a:pt x="677183" y="411201"/>
                </a:lnTo>
                <a:lnTo>
                  <a:pt x="676100" y="411201"/>
                </a:lnTo>
                <a:lnTo>
                  <a:pt x="664548" y="411201"/>
                </a:lnTo>
                <a:lnTo>
                  <a:pt x="660938" y="411201"/>
                </a:lnTo>
                <a:close/>
                <a:moveTo>
                  <a:pt x="637834" y="411201"/>
                </a:moveTo>
                <a:lnTo>
                  <a:pt x="641444" y="420223"/>
                </a:lnTo>
                <a:lnTo>
                  <a:pt x="651913" y="446208"/>
                </a:lnTo>
                <a:lnTo>
                  <a:pt x="652635" y="446208"/>
                </a:lnTo>
                <a:lnTo>
                  <a:pt x="664548" y="446208"/>
                </a:lnTo>
                <a:lnTo>
                  <a:pt x="668158" y="446208"/>
                </a:lnTo>
                <a:lnTo>
                  <a:pt x="664548" y="437185"/>
                </a:lnTo>
                <a:lnTo>
                  <a:pt x="654079" y="411201"/>
                </a:lnTo>
                <a:lnTo>
                  <a:pt x="652635" y="411201"/>
                </a:lnTo>
                <a:lnTo>
                  <a:pt x="641444" y="411201"/>
                </a:lnTo>
                <a:lnTo>
                  <a:pt x="637834" y="411201"/>
                </a:lnTo>
                <a:close/>
                <a:moveTo>
                  <a:pt x="614731" y="411201"/>
                </a:moveTo>
                <a:lnTo>
                  <a:pt x="628810" y="446208"/>
                </a:lnTo>
                <a:lnTo>
                  <a:pt x="629893" y="446208"/>
                </a:lnTo>
                <a:lnTo>
                  <a:pt x="641444" y="446208"/>
                </a:lnTo>
                <a:lnTo>
                  <a:pt x="645054" y="446208"/>
                </a:lnTo>
                <a:lnTo>
                  <a:pt x="641444" y="437185"/>
                </a:lnTo>
                <a:lnTo>
                  <a:pt x="630615" y="411201"/>
                </a:lnTo>
                <a:lnTo>
                  <a:pt x="629893" y="411201"/>
                </a:lnTo>
                <a:lnTo>
                  <a:pt x="614731" y="411201"/>
                </a:lnTo>
                <a:close/>
                <a:moveTo>
                  <a:pt x="701369" y="288572"/>
                </a:moveTo>
                <a:lnTo>
                  <a:pt x="701369" y="348765"/>
                </a:lnTo>
                <a:lnTo>
                  <a:pt x="701369" y="349487"/>
                </a:lnTo>
                <a:lnTo>
                  <a:pt x="706784" y="357427"/>
                </a:lnTo>
                <a:lnTo>
                  <a:pt x="710755" y="351292"/>
                </a:lnTo>
                <a:lnTo>
                  <a:pt x="712559" y="349126"/>
                </a:lnTo>
                <a:lnTo>
                  <a:pt x="717974" y="357427"/>
                </a:lnTo>
                <a:lnTo>
                  <a:pt x="722667" y="350209"/>
                </a:lnTo>
                <a:lnTo>
                  <a:pt x="723389" y="349126"/>
                </a:lnTo>
                <a:lnTo>
                  <a:pt x="728804" y="357427"/>
                </a:lnTo>
                <a:lnTo>
                  <a:pt x="733858" y="349848"/>
                </a:lnTo>
                <a:lnTo>
                  <a:pt x="734580" y="349126"/>
                </a:lnTo>
                <a:lnTo>
                  <a:pt x="739995" y="357427"/>
                </a:lnTo>
                <a:lnTo>
                  <a:pt x="745409" y="349126"/>
                </a:lnTo>
                <a:lnTo>
                  <a:pt x="745770" y="349487"/>
                </a:lnTo>
                <a:lnTo>
                  <a:pt x="750824" y="357427"/>
                </a:lnTo>
                <a:lnTo>
                  <a:pt x="756600" y="349126"/>
                </a:lnTo>
                <a:lnTo>
                  <a:pt x="757322" y="350209"/>
                </a:lnTo>
                <a:lnTo>
                  <a:pt x="762015" y="357427"/>
                </a:lnTo>
                <a:lnTo>
                  <a:pt x="767430" y="349487"/>
                </a:lnTo>
                <a:lnTo>
                  <a:pt x="767430" y="349126"/>
                </a:lnTo>
                <a:lnTo>
                  <a:pt x="767430" y="288572"/>
                </a:lnTo>
                <a:lnTo>
                  <a:pt x="701369" y="288572"/>
                </a:lnTo>
                <a:close/>
                <a:moveTo>
                  <a:pt x="611843" y="276225"/>
                </a:moveTo>
                <a:lnTo>
                  <a:pt x="629893" y="276225"/>
                </a:lnTo>
                <a:lnTo>
                  <a:pt x="641444" y="276225"/>
                </a:lnTo>
                <a:lnTo>
                  <a:pt x="652635" y="276225"/>
                </a:lnTo>
                <a:lnTo>
                  <a:pt x="664548" y="276225"/>
                </a:lnTo>
                <a:lnTo>
                  <a:pt x="666869" y="276225"/>
                </a:lnTo>
                <a:lnTo>
                  <a:pt x="676100" y="276225"/>
                </a:lnTo>
                <a:lnTo>
                  <a:pt x="688012" y="276225"/>
                </a:lnTo>
                <a:lnTo>
                  <a:pt x="699203" y="276225"/>
                </a:lnTo>
                <a:lnTo>
                  <a:pt x="701369" y="276225"/>
                </a:lnTo>
                <a:lnTo>
                  <a:pt x="767430" y="276225"/>
                </a:lnTo>
                <a:lnTo>
                  <a:pt x="768874" y="276225"/>
                </a:lnTo>
                <a:lnTo>
                  <a:pt x="780425" y="276225"/>
                </a:lnTo>
                <a:lnTo>
                  <a:pt x="791977" y="276225"/>
                </a:lnTo>
                <a:lnTo>
                  <a:pt x="798394" y="276225"/>
                </a:lnTo>
                <a:lnTo>
                  <a:pt x="803528" y="276225"/>
                </a:lnTo>
                <a:lnTo>
                  <a:pt x="815080" y="276225"/>
                </a:lnTo>
                <a:lnTo>
                  <a:pt x="826993" y="276225"/>
                </a:lnTo>
                <a:lnTo>
                  <a:pt x="838183" y="276225"/>
                </a:lnTo>
                <a:lnTo>
                  <a:pt x="856955" y="276225"/>
                </a:lnTo>
                <a:cubicBezTo>
                  <a:pt x="864174" y="276225"/>
                  <a:pt x="869589" y="281999"/>
                  <a:pt x="869589" y="288857"/>
                </a:cubicBezTo>
                <a:lnTo>
                  <a:pt x="869228" y="427802"/>
                </a:lnTo>
                <a:lnTo>
                  <a:pt x="862730" y="411201"/>
                </a:lnTo>
                <a:lnTo>
                  <a:pt x="846486" y="411201"/>
                </a:lnTo>
                <a:lnTo>
                  <a:pt x="860565" y="446208"/>
                </a:lnTo>
                <a:lnTo>
                  <a:pt x="869228" y="446208"/>
                </a:lnTo>
                <a:lnTo>
                  <a:pt x="868867" y="521996"/>
                </a:lnTo>
                <a:cubicBezTo>
                  <a:pt x="868867" y="528853"/>
                  <a:pt x="863452" y="534627"/>
                  <a:pt x="856233" y="534627"/>
                </a:cubicBezTo>
                <a:lnTo>
                  <a:pt x="838183" y="534627"/>
                </a:lnTo>
                <a:lnTo>
                  <a:pt x="826993" y="534627"/>
                </a:lnTo>
                <a:lnTo>
                  <a:pt x="815080" y="534627"/>
                </a:lnTo>
                <a:lnTo>
                  <a:pt x="803528" y="534627"/>
                </a:lnTo>
                <a:lnTo>
                  <a:pt x="791977" y="534627"/>
                </a:lnTo>
                <a:lnTo>
                  <a:pt x="780425" y="534627"/>
                </a:lnTo>
                <a:lnTo>
                  <a:pt x="768874" y="534627"/>
                </a:lnTo>
                <a:lnTo>
                  <a:pt x="757322" y="534627"/>
                </a:lnTo>
                <a:lnTo>
                  <a:pt x="745770" y="534627"/>
                </a:lnTo>
                <a:lnTo>
                  <a:pt x="733858" y="534627"/>
                </a:lnTo>
                <a:lnTo>
                  <a:pt x="722667" y="534627"/>
                </a:lnTo>
                <a:lnTo>
                  <a:pt x="710755" y="534627"/>
                </a:lnTo>
                <a:lnTo>
                  <a:pt x="699203" y="534627"/>
                </a:lnTo>
                <a:lnTo>
                  <a:pt x="688012" y="534627"/>
                </a:lnTo>
                <a:lnTo>
                  <a:pt x="676100" y="534627"/>
                </a:lnTo>
                <a:lnTo>
                  <a:pt x="664548" y="534627"/>
                </a:lnTo>
                <a:lnTo>
                  <a:pt x="652635" y="534627"/>
                </a:lnTo>
                <a:lnTo>
                  <a:pt x="641444" y="534627"/>
                </a:lnTo>
                <a:lnTo>
                  <a:pt x="629893" y="534627"/>
                </a:lnTo>
                <a:lnTo>
                  <a:pt x="611121" y="534627"/>
                </a:lnTo>
                <a:cubicBezTo>
                  <a:pt x="604263" y="534627"/>
                  <a:pt x="598487" y="528853"/>
                  <a:pt x="598487" y="521996"/>
                </a:cubicBezTo>
                <a:lnTo>
                  <a:pt x="598848" y="429606"/>
                </a:lnTo>
                <a:lnTo>
                  <a:pt x="605346" y="446208"/>
                </a:lnTo>
                <a:lnTo>
                  <a:pt x="621590" y="446208"/>
                </a:lnTo>
                <a:lnTo>
                  <a:pt x="607872" y="411201"/>
                </a:lnTo>
                <a:lnTo>
                  <a:pt x="598848" y="411201"/>
                </a:lnTo>
                <a:lnTo>
                  <a:pt x="599209" y="288857"/>
                </a:lnTo>
                <a:cubicBezTo>
                  <a:pt x="599209" y="281999"/>
                  <a:pt x="604624" y="276225"/>
                  <a:pt x="611843" y="276225"/>
                </a:cubicBezTo>
                <a:close/>
                <a:moveTo>
                  <a:pt x="803889" y="228130"/>
                </a:moveTo>
                <a:lnTo>
                  <a:pt x="803889" y="232094"/>
                </a:lnTo>
                <a:lnTo>
                  <a:pt x="815080" y="232094"/>
                </a:lnTo>
                <a:lnTo>
                  <a:pt x="826993" y="232094"/>
                </a:lnTo>
                <a:lnTo>
                  <a:pt x="838183" y="232094"/>
                </a:lnTo>
                <a:lnTo>
                  <a:pt x="844681" y="232094"/>
                </a:lnTo>
                <a:lnTo>
                  <a:pt x="844681" y="228130"/>
                </a:lnTo>
                <a:lnTo>
                  <a:pt x="838183" y="228130"/>
                </a:lnTo>
                <a:lnTo>
                  <a:pt x="826993" y="228130"/>
                </a:lnTo>
                <a:lnTo>
                  <a:pt x="815080" y="228130"/>
                </a:lnTo>
                <a:lnTo>
                  <a:pt x="803889" y="228130"/>
                </a:lnTo>
                <a:close/>
                <a:moveTo>
                  <a:pt x="623034" y="222724"/>
                </a:moveTo>
                <a:lnTo>
                  <a:pt x="623034" y="232094"/>
                </a:lnTo>
                <a:lnTo>
                  <a:pt x="629893" y="232094"/>
                </a:lnTo>
                <a:lnTo>
                  <a:pt x="641444" y="232094"/>
                </a:lnTo>
                <a:lnTo>
                  <a:pt x="652635" y="232094"/>
                </a:lnTo>
                <a:lnTo>
                  <a:pt x="664548" y="232094"/>
                </a:lnTo>
                <a:lnTo>
                  <a:pt x="676100" y="232094"/>
                </a:lnTo>
                <a:lnTo>
                  <a:pt x="688012" y="232094"/>
                </a:lnTo>
                <a:lnTo>
                  <a:pt x="699203" y="232094"/>
                </a:lnTo>
                <a:lnTo>
                  <a:pt x="710755" y="232094"/>
                </a:lnTo>
                <a:lnTo>
                  <a:pt x="722667" y="232094"/>
                </a:lnTo>
                <a:lnTo>
                  <a:pt x="730609" y="232094"/>
                </a:lnTo>
                <a:lnTo>
                  <a:pt x="730609" y="222724"/>
                </a:lnTo>
                <a:lnTo>
                  <a:pt x="722667" y="222724"/>
                </a:lnTo>
                <a:lnTo>
                  <a:pt x="710755" y="222724"/>
                </a:lnTo>
                <a:lnTo>
                  <a:pt x="699203" y="222724"/>
                </a:lnTo>
                <a:lnTo>
                  <a:pt x="688012" y="222724"/>
                </a:lnTo>
                <a:lnTo>
                  <a:pt x="676100" y="222724"/>
                </a:lnTo>
                <a:lnTo>
                  <a:pt x="664548" y="222724"/>
                </a:lnTo>
                <a:lnTo>
                  <a:pt x="652635" y="222724"/>
                </a:lnTo>
                <a:lnTo>
                  <a:pt x="641444" y="222724"/>
                </a:lnTo>
                <a:lnTo>
                  <a:pt x="629893" y="222724"/>
                </a:lnTo>
                <a:lnTo>
                  <a:pt x="623034" y="222724"/>
                </a:lnTo>
                <a:close/>
                <a:moveTo>
                  <a:pt x="217727" y="200245"/>
                </a:moveTo>
                <a:cubicBezTo>
                  <a:pt x="214478" y="200245"/>
                  <a:pt x="211590" y="201323"/>
                  <a:pt x="209424" y="203479"/>
                </a:cubicBezTo>
                <a:cubicBezTo>
                  <a:pt x="207619" y="205275"/>
                  <a:pt x="206175" y="208150"/>
                  <a:pt x="206175" y="211024"/>
                </a:cubicBezTo>
                <a:lnTo>
                  <a:pt x="206175" y="431800"/>
                </a:lnTo>
                <a:lnTo>
                  <a:pt x="245418" y="431800"/>
                </a:lnTo>
                <a:lnTo>
                  <a:pt x="262422" y="420330"/>
                </a:lnTo>
                <a:lnTo>
                  <a:pt x="262415" y="420330"/>
                </a:lnTo>
                <a:cubicBezTo>
                  <a:pt x="255190" y="420330"/>
                  <a:pt x="248687" y="415320"/>
                  <a:pt x="247242" y="408162"/>
                </a:cubicBezTo>
                <a:lnTo>
                  <a:pt x="228818" y="316188"/>
                </a:lnTo>
                <a:cubicBezTo>
                  <a:pt x="227012" y="307957"/>
                  <a:pt x="232431" y="300084"/>
                  <a:pt x="240740" y="298295"/>
                </a:cubicBezTo>
                <a:cubicBezTo>
                  <a:pt x="248687" y="296863"/>
                  <a:pt x="256635" y="302231"/>
                  <a:pt x="258441" y="310462"/>
                </a:cubicBezTo>
                <a:cubicBezTo>
                  <a:pt x="271085" y="341955"/>
                  <a:pt x="274337" y="367007"/>
                  <a:pt x="274337" y="390269"/>
                </a:cubicBezTo>
                <a:cubicBezTo>
                  <a:pt x="284452" y="393490"/>
                  <a:pt x="294567" y="394563"/>
                  <a:pt x="305044" y="393847"/>
                </a:cubicBezTo>
                <a:cubicBezTo>
                  <a:pt x="316604" y="393132"/>
                  <a:pt x="339363" y="383827"/>
                  <a:pt x="339363" y="405299"/>
                </a:cubicBezTo>
                <a:cubicBezTo>
                  <a:pt x="339363" y="413531"/>
                  <a:pt x="332861" y="420330"/>
                  <a:pt x="324552" y="420330"/>
                </a:cubicBezTo>
                <a:lnTo>
                  <a:pt x="288461" y="420330"/>
                </a:lnTo>
                <a:lnTo>
                  <a:pt x="271528" y="431800"/>
                </a:lnTo>
                <a:lnTo>
                  <a:pt x="277600" y="431800"/>
                </a:lnTo>
                <a:cubicBezTo>
                  <a:pt x="286241" y="431800"/>
                  <a:pt x="292722" y="438302"/>
                  <a:pt x="292722" y="446609"/>
                </a:cubicBezTo>
                <a:lnTo>
                  <a:pt x="292722" y="476949"/>
                </a:lnTo>
                <a:lnTo>
                  <a:pt x="399346" y="476949"/>
                </a:lnTo>
                <a:lnTo>
                  <a:pt x="350579" y="368518"/>
                </a:lnTo>
                <a:lnTo>
                  <a:pt x="338376" y="376883"/>
                </a:lnTo>
                <a:cubicBezTo>
                  <a:pt x="334782" y="379052"/>
                  <a:pt x="330109" y="377968"/>
                  <a:pt x="327593" y="374715"/>
                </a:cubicBezTo>
                <a:cubicBezTo>
                  <a:pt x="325437" y="371101"/>
                  <a:pt x="326156" y="366403"/>
                  <a:pt x="329750" y="364235"/>
                </a:cubicBezTo>
                <a:lnTo>
                  <a:pt x="369647" y="337493"/>
                </a:lnTo>
                <a:cubicBezTo>
                  <a:pt x="372882" y="334963"/>
                  <a:pt x="377555" y="335686"/>
                  <a:pt x="379711" y="339300"/>
                </a:cubicBezTo>
                <a:cubicBezTo>
                  <a:pt x="382227" y="342552"/>
                  <a:pt x="381508" y="347611"/>
                  <a:pt x="377914" y="349780"/>
                </a:cubicBezTo>
                <a:lnTo>
                  <a:pt x="363146" y="359903"/>
                </a:lnTo>
                <a:lnTo>
                  <a:pt x="407542" y="476949"/>
                </a:lnTo>
                <a:lnTo>
                  <a:pt x="430680" y="476949"/>
                </a:lnTo>
                <a:lnTo>
                  <a:pt x="376362" y="200245"/>
                </a:lnTo>
                <a:lnTo>
                  <a:pt x="217727" y="200245"/>
                </a:lnTo>
                <a:close/>
                <a:moveTo>
                  <a:pt x="835295" y="197857"/>
                </a:moveTo>
                <a:lnTo>
                  <a:pt x="826993" y="209389"/>
                </a:lnTo>
                <a:lnTo>
                  <a:pt x="825910" y="210470"/>
                </a:lnTo>
                <a:lnTo>
                  <a:pt x="826993" y="210470"/>
                </a:lnTo>
                <a:lnTo>
                  <a:pt x="830603" y="210470"/>
                </a:lnTo>
                <a:lnTo>
                  <a:pt x="830603" y="223805"/>
                </a:lnTo>
                <a:lnTo>
                  <a:pt x="838183" y="223805"/>
                </a:lnTo>
                <a:lnTo>
                  <a:pt x="839627" y="223805"/>
                </a:lnTo>
                <a:lnTo>
                  <a:pt x="839627" y="210470"/>
                </a:lnTo>
                <a:lnTo>
                  <a:pt x="844681" y="210470"/>
                </a:lnTo>
                <a:lnTo>
                  <a:pt x="838183" y="202181"/>
                </a:lnTo>
                <a:lnTo>
                  <a:pt x="835295" y="197857"/>
                </a:lnTo>
                <a:close/>
                <a:moveTo>
                  <a:pt x="813275" y="197857"/>
                </a:moveTo>
                <a:lnTo>
                  <a:pt x="803889" y="210470"/>
                </a:lnTo>
                <a:lnTo>
                  <a:pt x="808582" y="210470"/>
                </a:lnTo>
                <a:lnTo>
                  <a:pt x="808582" y="223805"/>
                </a:lnTo>
                <a:lnTo>
                  <a:pt x="815080" y="223805"/>
                </a:lnTo>
                <a:lnTo>
                  <a:pt x="817607" y="223805"/>
                </a:lnTo>
                <a:lnTo>
                  <a:pt x="817607" y="210470"/>
                </a:lnTo>
                <a:lnTo>
                  <a:pt x="822300" y="210470"/>
                </a:lnTo>
                <a:lnTo>
                  <a:pt x="815080" y="200740"/>
                </a:lnTo>
                <a:lnTo>
                  <a:pt x="813275" y="197857"/>
                </a:lnTo>
                <a:close/>
                <a:moveTo>
                  <a:pt x="623034" y="197857"/>
                </a:moveTo>
                <a:lnTo>
                  <a:pt x="623034" y="207227"/>
                </a:lnTo>
                <a:lnTo>
                  <a:pt x="629893" y="207227"/>
                </a:lnTo>
                <a:lnTo>
                  <a:pt x="641444" y="207227"/>
                </a:lnTo>
                <a:lnTo>
                  <a:pt x="652635" y="207227"/>
                </a:lnTo>
                <a:lnTo>
                  <a:pt x="664548" y="207227"/>
                </a:lnTo>
                <a:lnTo>
                  <a:pt x="676100" y="207227"/>
                </a:lnTo>
                <a:lnTo>
                  <a:pt x="688012" y="207227"/>
                </a:lnTo>
                <a:lnTo>
                  <a:pt x="699203" y="207227"/>
                </a:lnTo>
                <a:lnTo>
                  <a:pt x="710755" y="207227"/>
                </a:lnTo>
                <a:lnTo>
                  <a:pt x="722667" y="207227"/>
                </a:lnTo>
                <a:lnTo>
                  <a:pt x="730609" y="207227"/>
                </a:lnTo>
                <a:lnTo>
                  <a:pt x="730609" y="197857"/>
                </a:lnTo>
                <a:lnTo>
                  <a:pt x="722667" y="197857"/>
                </a:lnTo>
                <a:lnTo>
                  <a:pt x="710755" y="197857"/>
                </a:lnTo>
                <a:lnTo>
                  <a:pt x="699203" y="197857"/>
                </a:lnTo>
                <a:lnTo>
                  <a:pt x="688012" y="197857"/>
                </a:lnTo>
                <a:lnTo>
                  <a:pt x="676100" y="197857"/>
                </a:lnTo>
                <a:lnTo>
                  <a:pt x="664548" y="197857"/>
                </a:lnTo>
                <a:lnTo>
                  <a:pt x="652635" y="197857"/>
                </a:lnTo>
                <a:lnTo>
                  <a:pt x="641444" y="197857"/>
                </a:lnTo>
                <a:lnTo>
                  <a:pt x="629893" y="197857"/>
                </a:lnTo>
                <a:lnTo>
                  <a:pt x="623034" y="197857"/>
                </a:lnTo>
                <a:close/>
                <a:moveTo>
                  <a:pt x="553266" y="160338"/>
                </a:moveTo>
                <a:cubicBezTo>
                  <a:pt x="561897" y="160338"/>
                  <a:pt x="568370" y="167179"/>
                  <a:pt x="568370" y="175461"/>
                </a:cubicBezTo>
                <a:lnTo>
                  <a:pt x="568370" y="556770"/>
                </a:lnTo>
                <a:lnTo>
                  <a:pt x="713656" y="556770"/>
                </a:lnTo>
                <a:lnTo>
                  <a:pt x="714016" y="556770"/>
                </a:lnTo>
                <a:lnTo>
                  <a:pt x="714016" y="587015"/>
                </a:lnTo>
                <a:lnTo>
                  <a:pt x="713656" y="587015"/>
                </a:lnTo>
                <a:lnTo>
                  <a:pt x="553266" y="587015"/>
                </a:lnTo>
                <a:cubicBezTo>
                  <a:pt x="544994" y="587015"/>
                  <a:pt x="538162" y="580174"/>
                  <a:pt x="538162" y="571892"/>
                </a:cubicBezTo>
                <a:lnTo>
                  <a:pt x="538162" y="175461"/>
                </a:lnTo>
                <a:cubicBezTo>
                  <a:pt x="538162" y="167179"/>
                  <a:pt x="544994" y="160338"/>
                  <a:pt x="553266" y="160338"/>
                </a:cubicBezTo>
                <a:close/>
                <a:moveTo>
                  <a:pt x="217727" y="149225"/>
                </a:moveTo>
                <a:lnTo>
                  <a:pt x="416277" y="149225"/>
                </a:lnTo>
                <a:cubicBezTo>
                  <a:pt x="424580" y="149225"/>
                  <a:pt x="431439" y="155692"/>
                  <a:pt x="431439" y="163956"/>
                </a:cubicBezTo>
                <a:cubicBezTo>
                  <a:pt x="431439" y="172579"/>
                  <a:pt x="424580" y="200245"/>
                  <a:pt x="416277" y="200245"/>
                </a:cubicBezTo>
                <a:lnTo>
                  <a:pt x="406700" y="200245"/>
                </a:lnTo>
                <a:lnTo>
                  <a:pt x="460174" y="473936"/>
                </a:lnTo>
                <a:lnTo>
                  <a:pt x="459570" y="476949"/>
                </a:lnTo>
                <a:lnTo>
                  <a:pt x="508000" y="476949"/>
                </a:lnTo>
                <a:lnTo>
                  <a:pt x="508000" y="175846"/>
                </a:lnTo>
                <a:cubicBezTo>
                  <a:pt x="508000" y="171520"/>
                  <a:pt x="511322" y="168275"/>
                  <a:pt x="515753" y="168275"/>
                </a:cubicBezTo>
                <a:cubicBezTo>
                  <a:pt x="519814" y="168275"/>
                  <a:pt x="523506" y="171520"/>
                  <a:pt x="523506" y="175846"/>
                </a:cubicBezTo>
                <a:lnTo>
                  <a:pt x="523506" y="492097"/>
                </a:lnTo>
                <a:lnTo>
                  <a:pt x="523515" y="492119"/>
                </a:lnTo>
                <a:cubicBezTo>
                  <a:pt x="523515" y="492480"/>
                  <a:pt x="523515" y="492842"/>
                  <a:pt x="523515" y="493564"/>
                </a:cubicBezTo>
                <a:lnTo>
                  <a:pt x="523515" y="613119"/>
                </a:lnTo>
                <a:cubicBezTo>
                  <a:pt x="523515" y="614564"/>
                  <a:pt x="523155" y="616008"/>
                  <a:pt x="522795" y="617453"/>
                </a:cubicBezTo>
                <a:cubicBezTo>
                  <a:pt x="520994" y="594698"/>
                  <a:pt x="511273" y="573749"/>
                  <a:pt x="494711" y="557495"/>
                </a:cubicBezTo>
                <a:cubicBezTo>
                  <a:pt x="476708" y="539436"/>
                  <a:pt x="452225" y="530045"/>
                  <a:pt x="427381" y="530045"/>
                </a:cubicBezTo>
                <a:cubicBezTo>
                  <a:pt x="402177" y="530045"/>
                  <a:pt x="378054" y="539436"/>
                  <a:pt x="360051" y="557495"/>
                </a:cubicBezTo>
                <a:cubicBezTo>
                  <a:pt x="342049" y="575194"/>
                  <a:pt x="331607" y="599394"/>
                  <a:pt x="331607" y="624677"/>
                </a:cubicBezTo>
                <a:cubicBezTo>
                  <a:pt x="331607" y="625761"/>
                  <a:pt x="331607" y="626844"/>
                  <a:pt x="331607" y="628289"/>
                </a:cubicBezTo>
                <a:lnTo>
                  <a:pt x="207750" y="628289"/>
                </a:lnTo>
                <a:cubicBezTo>
                  <a:pt x="204869" y="612035"/>
                  <a:pt x="197308" y="597226"/>
                  <a:pt x="185426" y="585668"/>
                </a:cubicBezTo>
                <a:cubicBezTo>
                  <a:pt x="170304" y="570859"/>
                  <a:pt x="150501" y="562913"/>
                  <a:pt x="129978" y="562913"/>
                </a:cubicBezTo>
                <a:cubicBezTo>
                  <a:pt x="108735" y="562913"/>
                  <a:pt x="88932" y="570859"/>
                  <a:pt x="74170" y="585668"/>
                </a:cubicBezTo>
                <a:cubicBezTo>
                  <a:pt x="62289" y="597226"/>
                  <a:pt x="54368" y="612035"/>
                  <a:pt x="51847" y="628289"/>
                </a:cubicBezTo>
                <a:lnTo>
                  <a:pt x="38885" y="628289"/>
                </a:lnTo>
                <a:lnTo>
                  <a:pt x="15122" y="628289"/>
                </a:lnTo>
                <a:cubicBezTo>
                  <a:pt x="6841" y="628289"/>
                  <a:pt x="0" y="621426"/>
                  <a:pt x="0" y="613119"/>
                </a:cubicBezTo>
                <a:lnTo>
                  <a:pt x="0" y="568692"/>
                </a:lnTo>
                <a:cubicBezTo>
                  <a:pt x="0" y="561107"/>
                  <a:pt x="1080" y="553522"/>
                  <a:pt x="4320" y="547382"/>
                </a:cubicBezTo>
                <a:cubicBezTo>
                  <a:pt x="8281" y="539797"/>
                  <a:pt x="14402" y="535101"/>
                  <a:pt x="23763" y="533656"/>
                </a:cubicBezTo>
                <a:lnTo>
                  <a:pt x="23763" y="498982"/>
                </a:lnTo>
                <a:cubicBezTo>
                  <a:pt x="23763" y="480561"/>
                  <a:pt x="31684" y="463585"/>
                  <a:pt x="43926" y="451305"/>
                </a:cubicBezTo>
                <a:cubicBezTo>
                  <a:pt x="56528" y="439024"/>
                  <a:pt x="73450" y="431800"/>
                  <a:pt x="92173" y="431800"/>
                </a:cubicBezTo>
                <a:lnTo>
                  <a:pt x="176212" y="431800"/>
                </a:lnTo>
                <a:lnTo>
                  <a:pt x="176212" y="190185"/>
                </a:lnTo>
                <a:cubicBezTo>
                  <a:pt x="176212" y="178687"/>
                  <a:pt x="180905" y="168627"/>
                  <a:pt x="188486" y="161082"/>
                </a:cubicBezTo>
                <a:cubicBezTo>
                  <a:pt x="196067" y="153896"/>
                  <a:pt x="206175" y="149225"/>
                  <a:pt x="217727" y="149225"/>
                </a:cubicBezTo>
                <a:close/>
                <a:moveTo>
                  <a:pt x="823383" y="135148"/>
                </a:moveTo>
                <a:lnTo>
                  <a:pt x="826993" y="144158"/>
                </a:lnTo>
                <a:lnTo>
                  <a:pt x="837461" y="170106"/>
                </a:lnTo>
                <a:lnTo>
                  <a:pt x="838183" y="170106"/>
                </a:lnTo>
                <a:lnTo>
                  <a:pt x="853706" y="170106"/>
                </a:lnTo>
                <a:lnTo>
                  <a:pt x="839627" y="135148"/>
                </a:lnTo>
                <a:lnTo>
                  <a:pt x="838183" y="135148"/>
                </a:lnTo>
                <a:lnTo>
                  <a:pt x="826993" y="135148"/>
                </a:lnTo>
                <a:lnTo>
                  <a:pt x="823383" y="135148"/>
                </a:lnTo>
                <a:close/>
                <a:moveTo>
                  <a:pt x="799919" y="135148"/>
                </a:moveTo>
                <a:lnTo>
                  <a:pt x="803528" y="144158"/>
                </a:lnTo>
                <a:lnTo>
                  <a:pt x="813997" y="170106"/>
                </a:lnTo>
                <a:lnTo>
                  <a:pt x="815080" y="170106"/>
                </a:lnTo>
                <a:lnTo>
                  <a:pt x="826993" y="170106"/>
                </a:lnTo>
                <a:lnTo>
                  <a:pt x="830242" y="170106"/>
                </a:lnTo>
                <a:lnTo>
                  <a:pt x="826993" y="161096"/>
                </a:lnTo>
                <a:lnTo>
                  <a:pt x="816163" y="135148"/>
                </a:lnTo>
                <a:lnTo>
                  <a:pt x="815080" y="135148"/>
                </a:lnTo>
                <a:lnTo>
                  <a:pt x="803528" y="135148"/>
                </a:lnTo>
                <a:lnTo>
                  <a:pt x="799919" y="135148"/>
                </a:lnTo>
                <a:close/>
                <a:moveTo>
                  <a:pt x="776815" y="135148"/>
                </a:moveTo>
                <a:lnTo>
                  <a:pt x="780425" y="144158"/>
                </a:lnTo>
                <a:lnTo>
                  <a:pt x="790894" y="170106"/>
                </a:lnTo>
                <a:lnTo>
                  <a:pt x="791977" y="170106"/>
                </a:lnTo>
                <a:lnTo>
                  <a:pt x="803528" y="170106"/>
                </a:lnTo>
                <a:lnTo>
                  <a:pt x="807138" y="170106"/>
                </a:lnTo>
                <a:lnTo>
                  <a:pt x="803528" y="161096"/>
                </a:lnTo>
                <a:lnTo>
                  <a:pt x="793060" y="135148"/>
                </a:lnTo>
                <a:lnTo>
                  <a:pt x="791977" y="135148"/>
                </a:lnTo>
                <a:lnTo>
                  <a:pt x="780425" y="135148"/>
                </a:lnTo>
                <a:lnTo>
                  <a:pt x="776815" y="135148"/>
                </a:lnTo>
                <a:close/>
                <a:moveTo>
                  <a:pt x="753712" y="135148"/>
                </a:moveTo>
                <a:lnTo>
                  <a:pt x="757322" y="144158"/>
                </a:lnTo>
                <a:lnTo>
                  <a:pt x="767791" y="170106"/>
                </a:lnTo>
                <a:lnTo>
                  <a:pt x="768874" y="170106"/>
                </a:lnTo>
                <a:lnTo>
                  <a:pt x="780425" y="170106"/>
                </a:lnTo>
                <a:lnTo>
                  <a:pt x="784035" y="170106"/>
                </a:lnTo>
                <a:lnTo>
                  <a:pt x="780425" y="161096"/>
                </a:lnTo>
                <a:lnTo>
                  <a:pt x="769957" y="135148"/>
                </a:lnTo>
                <a:lnTo>
                  <a:pt x="768874" y="135148"/>
                </a:lnTo>
                <a:lnTo>
                  <a:pt x="757322" y="135148"/>
                </a:lnTo>
                <a:lnTo>
                  <a:pt x="753712" y="135148"/>
                </a:lnTo>
                <a:close/>
                <a:moveTo>
                  <a:pt x="730248" y="135148"/>
                </a:moveTo>
                <a:lnTo>
                  <a:pt x="733858" y="144158"/>
                </a:lnTo>
                <a:lnTo>
                  <a:pt x="744687" y="170106"/>
                </a:lnTo>
                <a:lnTo>
                  <a:pt x="745770" y="170106"/>
                </a:lnTo>
                <a:lnTo>
                  <a:pt x="757322" y="170106"/>
                </a:lnTo>
                <a:lnTo>
                  <a:pt x="760932" y="170106"/>
                </a:lnTo>
                <a:lnTo>
                  <a:pt x="757322" y="161096"/>
                </a:lnTo>
                <a:lnTo>
                  <a:pt x="746853" y="135148"/>
                </a:lnTo>
                <a:lnTo>
                  <a:pt x="745770" y="135148"/>
                </a:lnTo>
                <a:lnTo>
                  <a:pt x="733858" y="135148"/>
                </a:lnTo>
                <a:lnTo>
                  <a:pt x="730248" y="135148"/>
                </a:lnTo>
                <a:close/>
                <a:moveTo>
                  <a:pt x="707145" y="135148"/>
                </a:moveTo>
                <a:lnTo>
                  <a:pt x="710755" y="144158"/>
                </a:lnTo>
                <a:lnTo>
                  <a:pt x="721223" y="170106"/>
                </a:lnTo>
                <a:lnTo>
                  <a:pt x="722667" y="170106"/>
                </a:lnTo>
                <a:lnTo>
                  <a:pt x="733858" y="170106"/>
                </a:lnTo>
                <a:lnTo>
                  <a:pt x="737468" y="170106"/>
                </a:lnTo>
                <a:lnTo>
                  <a:pt x="733858" y="161096"/>
                </a:lnTo>
                <a:lnTo>
                  <a:pt x="723750" y="135148"/>
                </a:lnTo>
                <a:lnTo>
                  <a:pt x="722667" y="135148"/>
                </a:lnTo>
                <a:lnTo>
                  <a:pt x="710755" y="135148"/>
                </a:lnTo>
                <a:lnTo>
                  <a:pt x="707145" y="135148"/>
                </a:lnTo>
                <a:close/>
                <a:moveTo>
                  <a:pt x="684402" y="135148"/>
                </a:moveTo>
                <a:lnTo>
                  <a:pt x="688012" y="144158"/>
                </a:lnTo>
                <a:lnTo>
                  <a:pt x="698120" y="170106"/>
                </a:lnTo>
                <a:lnTo>
                  <a:pt x="699203" y="170106"/>
                </a:lnTo>
                <a:lnTo>
                  <a:pt x="710755" y="170106"/>
                </a:lnTo>
                <a:lnTo>
                  <a:pt x="714364" y="170106"/>
                </a:lnTo>
                <a:lnTo>
                  <a:pt x="710755" y="161096"/>
                </a:lnTo>
                <a:lnTo>
                  <a:pt x="700647" y="135148"/>
                </a:lnTo>
                <a:lnTo>
                  <a:pt x="699203" y="135148"/>
                </a:lnTo>
                <a:lnTo>
                  <a:pt x="688012" y="135148"/>
                </a:lnTo>
                <a:lnTo>
                  <a:pt x="684402" y="135148"/>
                </a:lnTo>
                <a:close/>
                <a:moveTo>
                  <a:pt x="660938" y="135148"/>
                </a:moveTo>
                <a:lnTo>
                  <a:pt x="664548" y="144158"/>
                </a:lnTo>
                <a:lnTo>
                  <a:pt x="675017" y="170106"/>
                </a:lnTo>
                <a:lnTo>
                  <a:pt x="676100" y="170106"/>
                </a:lnTo>
                <a:lnTo>
                  <a:pt x="688012" y="170106"/>
                </a:lnTo>
                <a:lnTo>
                  <a:pt x="691261" y="170106"/>
                </a:lnTo>
                <a:lnTo>
                  <a:pt x="688012" y="161096"/>
                </a:lnTo>
                <a:lnTo>
                  <a:pt x="677183" y="135148"/>
                </a:lnTo>
                <a:lnTo>
                  <a:pt x="676100" y="135148"/>
                </a:lnTo>
                <a:lnTo>
                  <a:pt x="664548" y="135148"/>
                </a:lnTo>
                <a:lnTo>
                  <a:pt x="660938" y="135148"/>
                </a:lnTo>
                <a:close/>
                <a:moveTo>
                  <a:pt x="637834" y="135148"/>
                </a:moveTo>
                <a:lnTo>
                  <a:pt x="641444" y="144158"/>
                </a:lnTo>
                <a:lnTo>
                  <a:pt x="651913" y="170106"/>
                </a:lnTo>
                <a:lnTo>
                  <a:pt x="652635" y="170106"/>
                </a:lnTo>
                <a:lnTo>
                  <a:pt x="664548" y="170106"/>
                </a:lnTo>
                <a:lnTo>
                  <a:pt x="668158" y="170106"/>
                </a:lnTo>
                <a:lnTo>
                  <a:pt x="664548" y="161096"/>
                </a:lnTo>
                <a:lnTo>
                  <a:pt x="654079" y="135148"/>
                </a:lnTo>
                <a:lnTo>
                  <a:pt x="652635" y="135148"/>
                </a:lnTo>
                <a:lnTo>
                  <a:pt x="641444" y="135148"/>
                </a:lnTo>
                <a:lnTo>
                  <a:pt x="637834" y="135148"/>
                </a:lnTo>
                <a:close/>
                <a:moveTo>
                  <a:pt x="614731" y="135148"/>
                </a:moveTo>
                <a:lnTo>
                  <a:pt x="628810" y="170106"/>
                </a:lnTo>
                <a:lnTo>
                  <a:pt x="629893" y="170106"/>
                </a:lnTo>
                <a:lnTo>
                  <a:pt x="641444" y="170106"/>
                </a:lnTo>
                <a:lnTo>
                  <a:pt x="645054" y="170106"/>
                </a:lnTo>
                <a:lnTo>
                  <a:pt x="641444" y="161096"/>
                </a:lnTo>
                <a:lnTo>
                  <a:pt x="630615" y="135148"/>
                </a:lnTo>
                <a:lnTo>
                  <a:pt x="629893" y="135148"/>
                </a:lnTo>
                <a:lnTo>
                  <a:pt x="614731" y="135148"/>
                </a:lnTo>
                <a:close/>
                <a:moveTo>
                  <a:pt x="701369" y="12347"/>
                </a:moveTo>
                <a:lnTo>
                  <a:pt x="701369" y="72439"/>
                </a:lnTo>
                <a:lnTo>
                  <a:pt x="701369" y="72800"/>
                </a:lnTo>
                <a:lnTo>
                  <a:pt x="706784" y="81449"/>
                </a:lnTo>
                <a:lnTo>
                  <a:pt x="710755" y="75323"/>
                </a:lnTo>
                <a:lnTo>
                  <a:pt x="712559" y="72800"/>
                </a:lnTo>
                <a:lnTo>
                  <a:pt x="717974" y="81449"/>
                </a:lnTo>
                <a:lnTo>
                  <a:pt x="722667" y="74241"/>
                </a:lnTo>
                <a:lnTo>
                  <a:pt x="723389" y="72800"/>
                </a:lnTo>
                <a:lnTo>
                  <a:pt x="728804" y="81449"/>
                </a:lnTo>
                <a:lnTo>
                  <a:pt x="733858" y="73521"/>
                </a:lnTo>
                <a:lnTo>
                  <a:pt x="734580" y="72800"/>
                </a:lnTo>
                <a:lnTo>
                  <a:pt x="739995" y="81449"/>
                </a:lnTo>
                <a:lnTo>
                  <a:pt x="745409" y="72800"/>
                </a:lnTo>
                <a:lnTo>
                  <a:pt x="745770" y="73160"/>
                </a:lnTo>
                <a:lnTo>
                  <a:pt x="750824" y="81449"/>
                </a:lnTo>
                <a:lnTo>
                  <a:pt x="756600" y="72800"/>
                </a:lnTo>
                <a:lnTo>
                  <a:pt x="757322" y="74241"/>
                </a:lnTo>
                <a:lnTo>
                  <a:pt x="762015" y="81449"/>
                </a:lnTo>
                <a:lnTo>
                  <a:pt x="767430" y="72800"/>
                </a:lnTo>
                <a:lnTo>
                  <a:pt x="767430" y="12347"/>
                </a:lnTo>
                <a:lnTo>
                  <a:pt x="701369" y="12347"/>
                </a:lnTo>
                <a:close/>
                <a:moveTo>
                  <a:pt x="611843" y="0"/>
                </a:moveTo>
                <a:lnTo>
                  <a:pt x="629893" y="0"/>
                </a:lnTo>
                <a:lnTo>
                  <a:pt x="641444" y="0"/>
                </a:lnTo>
                <a:lnTo>
                  <a:pt x="652635" y="0"/>
                </a:lnTo>
                <a:lnTo>
                  <a:pt x="664548" y="0"/>
                </a:lnTo>
                <a:lnTo>
                  <a:pt x="666869" y="0"/>
                </a:lnTo>
                <a:lnTo>
                  <a:pt x="676100" y="0"/>
                </a:lnTo>
                <a:lnTo>
                  <a:pt x="688012" y="0"/>
                </a:lnTo>
                <a:lnTo>
                  <a:pt x="699203" y="0"/>
                </a:lnTo>
                <a:lnTo>
                  <a:pt x="701369" y="0"/>
                </a:lnTo>
                <a:lnTo>
                  <a:pt x="767430" y="0"/>
                </a:lnTo>
                <a:lnTo>
                  <a:pt x="768874" y="0"/>
                </a:lnTo>
                <a:lnTo>
                  <a:pt x="780425" y="0"/>
                </a:lnTo>
                <a:lnTo>
                  <a:pt x="791977" y="0"/>
                </a:lnTo>
                <a:lnTo>
                  <a:pt x="798394" y="0"/>
                </a:lnTo>
                <a:lnTo>
                  <a:pt x="803528" y="0"/>
                </a:lnTo>
                <a:lnTo>
                  <a:pt x="815080" y="0"/>
                </a:lnTo>
                <a:lnTo>
                  <a:pt x="826993" y="0"/>
                </a:lnTo>
                <a:lnTo>
                  <a:pt x="838183" y="0"/>
                </a:lnTo>
                <a:lnTo>
                  <a:pt x="856955" y="0"/>
                </a:lnTo>
                <a:cubicBezTo>
                  <a:pt x="864174" y="0"/>
                  <a:pt x="869589" y="5766"/>
                  <a:pt x="869589" y="12614"/>
                </a:cubicBezTo>
                <a:lnTo>
                  <a:pt x="869228" y="151726"/>
                </a:lnTo>
                <a:lnTo>
                  <a:pt x="862730" y="135148"/>
                </a:lnTo>
                <a:lnTo>
                  <a:pt x="846486" y="135148"/>
                </a:lnTo>
                <a:lnTo>
                  <a:pt x="860565" y="170106"/>
                </a:lnTo>
                <a:lnTo>
                  <a:pt x="869228" y="170106"/>
                </a:lnTo>
                <a:lnTo>
                  <a:pt x="868867" y="245789"/>
                </a:lnTo>
                <a:cubicBezTo>
                  <a:pt x="868867" y="252636"/>
                  <a:pt x="863452" y="258403"/>
                  <a:pt x="856233" y="258403"/>
                </a:cubicBezTo>
                <a:lnTo>
                  <a:pt x="838183" y="258403"/>
                </a:lnTo>
                <a:lnTo>
                  <a:pt x="826993" y="258403"/>
                </a:lnTo>
                <a:lnTo>
                  <a:pt x="815080" y="258403"/>
                </a:lnTo>
                <a:lnTo>
                  <a:pt x="803528" y="258403"/>
                </a:lnTo>
                <a:lnTo>
                  <a:pt x="791977" y="258403"/>
                </a:lnTo>
                <a:lnTo>
                  <a:pt x="780425" y="258403"/>
                </a:lnTo>
                <a:lnTo>
                  <a:pt x="768874" y="258403"/>
                </a:lnTo>
                <a:lnTo>
                  <a:pt x="757322" y="258403"/>
                </a:lnTo>
                <a:lnTo>
                  <a:pt x="745770" y="258403"/>
                </a:lnTo>
                <a:lnTo>
                  <a:pt x="733858" y="258403"/>
                </a:lnTo>
                <a:lnTo>
                  <a:pt x="722667" y="258403"/>
                </a:lnTo>
                <a:lnTo>
                  <a:pt x="710755" y="258403"/>
                </a:lnTo>
                <a:lnTo>
                  <a:pt x="699203" y="258403"/>
                </a:lnTo>
                <a:lnTo>
                  <a:pt x="688012" y="258403"/>
                </a:lnTo>
                <a:lnTo>
                  <a:pt x="676100" y="258403"/>
                </a:lnTo>
                <a:lnTo>
                  <a:pt x="664548" y="258403"/>
                </a:lnTo>
                <a:lnTo>
                  <a:pt x="652635" y="258403"/>
                </a:lnTo>
                <a:lnTo>
                  <a:pt x="641444" y="258403"/>
                </a:lnTo>
                <a:lnTo>
                  <a:pt x="629893" y="258403"/>
                </a:lnTo>
                <a:lnTo>
                  <a:pt x="611121" y="258403"/>
                </a:lnTo>
                <a:cubicBezTo>
                  <a:pt x="604263" y="258403"/>
                  <a:pt x="598487" y="252636"/>
                  <a:pt x="598487" y="245789"/>
                </a:cubicBezTo>
                <a:lnTo>
                  <a:pt x="598848" y="153528"/>
                </a:lnTo>
                <a:lnTo>
                  <a:pt x="605346" y="170106"/>
                </a:lnTo>
                <a:lnTo>
                  <a:pt x="621590" y="170106"/>
                </a:lnTo>
                <a:lnTo>
                  <a:pt x="607872" y="135148"/>
                </a:lnTo>
                <a:lnTo>
                  <a:pt x="598848" y="135148"/>
                </a:lnTo>
                <a:lnTo>
                  <a:pt x="599209" y="12614"/>
                </a:lnTo>
                <a:cubicBezTo>
                  <a:pt x="599209" y="5766"/>
                  <a:pt x="604624" y="0"/>
                  <a:pt x="611843" y="0"/>
                </a:cubicBezTo>
                <a:close/>
              </a:path>
            </a:pathLst>
          </a:custGeom>
          <a:solidFill>
            <a:schemeClr val="bg1"/>
          </a:solidFill>
          <a:ln>
            <a:noFill/>
          </a:ln>
          <a:effectLst/>
        </p:spPr>
        <p:txBody>
          <a:bodyPr anchor="ctr"/>
          <a:lstStyle/>
          <a:p>
            <a:endParaRPr lang="en-GB" sz="1600" dirty="0">
              <a:latin typeface="+mj-lt"/>
            </a:endParaRPr>
          </a:p>
        </p:txBody>
      </p:sp>
      <p:sp>
        <p:nvSpPr>
          <p:cNvPr id="30" name="Freeform 236">
            <a:extLst>
              <a:ext uri="{FF2B5EF4-FFF2-40B4-BE49-F238E27FC236}">
                <a16:creationId xmlns:a16="http://schemas.microsoft.com/office/drawing/2014/main" xmlns="" id="{D35FAD08-4B86-6649-BB53-A37B31C9C97B}"/>
              </a:ext>
            </a:extLst>
          </p:cNvPr>
          <p:cNvSpPr>
            <a:spLocks noChangeArrowheads="1"/>
          </p:cNvSpPr>
          <p:nvPr/>
        </p:nvSpPr>
        <p:spPr bwMode="auto">
          <a:xfrm>
            <a:off x="7331005" y="2767449"/>
            <a:ext cx="607871" cy="222232"/>
          </a:xfrm>
          <a:custGeom>
            <a:avLst/>
            <a:gdLst/>
            <a:ahLst/>
            <a:cxnLst/>
            <a:rect l="0" t="0" r="r" b="b"/>
            <a:pathLst>
              <a:path w="885466" h="323493">
                <a:moveTo>
                  <a:pt x="536575" y="249501"/>
                </a:moveTo>
                <a:cubicBezTo>
                  <a:pt x="530856" y="249501"/>
                  <a:pt x="525852" y="252003"/>
                  <a:pt x="522277" y="255577"/>
                </a:cubicBezTo>
                <a:cubicBezTo>
                  <a:pt x="518703" y="259152"/>
                  <a:pt x="516200" y="264156"/>
                  <a:pt x="516200" y="269875"/>
                </a:cubicBezTo>
                <a:cubicBezTo>
                  <a:pt x="516200" y="275237"/>
                  <a:pt x="518703" y="280241"/>
                  <a:pt x="522277" y="284173"/>
                </a:cubicBezTo>
                <a:cubicBezTo>
                  <a:pt x="525852" y="287748"/>
                  <a:pt x="530856" y="289892"/>
                  <a:pt x="536575" y="289892"/>
                </a:cubicBezTo>
                <a:cubicBezTo>
                  <a:pt x="541937" y="289892"/>
                  <a:pt x="546941" y="287748"/>
                  <a:pt x="550873" y="284173"/>
                </a:cubicBezTo>
                <a:cubicBezTo>
                  <a:pt x="554448" y="280241"/>
                  <a:pt x="556592" y="275237"/>
                  <a:pt x="556592" y="269875"/>
                </a:cubicBezTo>
                <a:cubicBezTo>
                  <a:pt x="556592" y="264156"/>
                  <a:pt x="554448" y="259152"/>
                  <a:pt x="550873" y="255577"/>
                </a:cubicBezTo>
                <a:cubicBezTo>
                  <a:pt x="546941" y="252003"/>
                  <a:pt x="541937" y="249501"/>
                  <a:pt x="536575" y="249501"/>
                </a:cubicBezTo>
                <a:close/>
                <a:moveTo>
                  <a:pt x="171271" y="249501"/>
                </a:moveTo>
                <a:cubicBezTo>
                  <a:pt x="165533" y="249501"/>
                  <a:pt x="160512" y="252003"/>
                  <a:pt x="156925" y="255577"/>
                </a:cubicBezTo>
                <a:cubicBezTo>
                  <a:pt x="153339" y="259152"/>
                  <a:pt x="151187" y="264156"/>
                  <a:pt x="151187" y="269875"/>
                </a:cubicBezTo>
                <a:cubicBezTo>
                  <a:pt x="151187" y="275237"/>
                  <a:pt x="153339" y="280241"/>
                  <a:pt x="156925" y="284173"/>
                </a:cubicBezTo>
                <a:cubicBezTo>
                  <a:pt x="160512" y="287748"/>
                  <a:pt x="165533" y="289892"/>
                  <a:pt x="171271" y="289892"/>
                </a:cubicBezTo>
                <a:cubicBezTo>
                  <a:pt x="177009" y="289892"/>
                  <a:pt x="182030" y="287748"/>
                  <a:pt x="185616" y="284173"/>
                </a:cubicBezTo>
                <a:cubicBezTo>
                  <a:pt x="189203" y="280241"/>
                  <a:pt x="191355" y="275237"/>
                  <a:pt x="191355" y="269875"/>
                </a:cubicBezTo>
                <a:cubicBezTo>
                  <a:pt x="191355" y="264156"/>
                  <a:pt x="189203" y="259152"/>
                  <a:pt x="185616" y="255577"/>
                </a:cubicBezTo>
                <a:cubicBezTo>
                  <a:pt x="182030" y="252003"/>
                  <a:pt x="177009" y="249501"/>
                  <a:pt x="171271" y="249501"/>
                </a:cubicBezTo>
                <a:close/>
                <a:moveTo>
                  <a:pt x="536575" y="215900"/>
                </a:moveTo>
                <a:cubicBezTo>
                  <a:pt x="551231" y="215900"/>
                  <a:pt x="564814" y="221977"/>
                  <a:pt x="574465" y="231628"/>
                </a:cubicBezTo>
                <a:cubicBezTo>
                  <a:pt x="584116" y="241637"/>
                  <a:pt x="590193" y="254862"/>
                  <a:pt x="590193" y="269875"/>
                </a:cubicBezTo>
                <a:cubicBezTo>
                  <a:pt x="590193" y="284531"/>
                  <a:pt x="584116" y="298114"/>
                  <a:pt x="574465" y="307765"/>
                </a:cubicBezTo>
                <a:cubicBezTo>
                  <a:pt x="564814" y="317416"/>
                  <a:pt x="551231" y="323493"/>
                  <a:pt x="536575" y="323493"/>
                </a:cubicBezTo>
                <a:cubicBezTo>
                  <a:pt x="521562" y="323493"/>
                  <a:pt x="508337" y="317416"/>
                  <a:pt x="498328" y="307765"/>
                </a:cubicBezTo>
                <a:cubicBezTo>
                  <a:pt x="488677" y="298114"/>
                  <a:pt x="482600" y="284531"/>
                  <a:pt x="482600" y="269875"/>
                </a:cubicBezTo>
                <a:cubicBezTo>
                  <a:pt x="482600" y="254862"/>
                  <a:pt x="488677" y="241637"/>
                  <a:pt x="498328" y="231628"/>
                </a:cubicBezTo>
                <a:cubicBezTo>
                  <a:pt x="508337" y="221977"/>
                  <a:pt x="521562" y="215900"/>
                  <a:pt x="536575" y="215900"/>
                </a:cubicBezTo>
                <a:close/>
                <a:moveTo>
                  <a:pt x="171271" y="215900"/>
                </a:moveTo>
                <a:cubicBezTo>
                  <a:pt x="185975" y="215900"/>
                  <a:pt x="199603" y="221977"/>
                  <a:pt x="209286" y="231628"/>
                </a:cubicBezTo>
                <a:cubicBezTo>
                  <a:pt x="219328" y="241637"/>
                  <a:pt x="225066" y="254862"/>
                  <a:pt x="225066" y="269875"/>
                </a:cubicBezTo>
                <a:cubicBezTo>
                  <a:pt x="225066" y="284531"/>
                  <a:pt x="219328" y="298114"/>
                  <a:pt x="209286" y="307765"/>
                </a:cubicBezTo>
                <a:cubicBezTo>
                  <a:pt x="199603" y="317416"/>
                  <a:pt x="185975" y="323493"/>
                  <a:pt x="171271" y="323493"/>
                </a:cubicBezTo>
                <a:cubicBezTo>
                  <a:pt x="156567" y="323493"/>
                  <a:pt x="142938" y="317416"/>
                  <a:pt x="133255" y="307765"/>
                </a:cubicBezTo>
                <a:cubicBezTo>
                  <a:pt x="123572" y="298114"/>
                  <a:pt x="117475" y="284531"/>
                  <a:pt x="117475" y="269875"/>
                </a:cubicBezTo>
                <a:cubicBezTo>
                  <a:pt x="117475" y="254862"/>
                  <a:pt x="123572" y="241637"/>
                  <a:pt x="133255" y="231628"/>
                </a:cubicBezTo>
                <a:cubicBezTo>
                  <a:pt x="142938" y="221977"/>
                  <a:pt x="156567" y="215900"/>
                  <a:pt x="171271" y="215900"/>
                </a:cubicBezTo>
                <a:close/>
                <a:moveTo>
                  <a:pt x="346900" y="31012"/>
                </a:moveTo>
                <a:cubicBezTo>
                  <a:pt x="320641" y="35700"/>
                  <a:pt x="295101" y="44715"/>
                  <a:pt x="271359" y="56976"/>
                </a:cubicBezTo>
                <a:lnTo>
                  <a:pt x="270280" y="57697"/>
                </a:lnTo>
                <a:cubicBezTo>
                  <a:pt x="241143" y="72842"/>
                  <a:pt x="214884" y="93036"/>
                  <a:pt x="193301" y="117198"/>
                </a:cubicBezTo>
                <a:lnTo>
                  <a:pt x="270280" y="117198"/>
                </a:lnTo>
                <a:lnTo>
                  <a:pt x="346900" y="117198"/>
                </a:lnTo>
                <a:lnTo>
                  <a:pt x="346900" y="31012"/>
                </a:lnTo>
                <a:close/>
                <a:moveTo>
                  <a:pt x="391864" y="0"/>
                </a:moveTo>
                <a:lnTo>
                  <a:pt x="656256" y="0"/>
                </a:lnTo>
                <a:cubicBezTo>
                  <a:pt x="663450" y="0"/>
                  <a:pt x="669565" y="6130"/>
                  <a:pt x="669565" y="13342"/>
                </a:cubicBezTo>
                <a:lnTo>
                  <a:pt x="669565" y="168960"/>
                </a:lnTo>
                <a:lnTo>
                  <a:pt x="750785" y="182210"/>
                </a:lnTo>
                <a:lnTo>
                  <a:pt x="761638" y="198085"/>
                </a:lnTo>
                <a:lnTo>
                  <a:pt x="669565" y="196553"/>
                </a:lnTo>
                <a:lnTo>
                  <a:pt x="669565" y="203054"/>
                </a:lnTo>
                <a:lnTo>
                  <a:pt x="814148" y="218007"/>
                </a:lnTo>
                <a:lnTo>
                  <a:pt x="826728" y="236182"/>
                </a:lnTo>
                <a:lnTo>
                  <a:pt x="669565" y="235198"/>
                </a:lnTo>
                <a:lnTo>
                  <a:pt x="669565" y="243143"/>
                </a:lnTo>
                <a:lnTo>
                  <a:pt x="871815" y="261673"/>
                </a:lnTo>
                <a:lnTo>
                  <a:pt x="885466" y="275861"/>
                </a:lnTo>
                <a:lnTo>
                  <a:pt x="762249" y="274770"/>
                </a:lnTo>
                <a:lnTo>
                  <a:pt x="656437" y="275787"/>
                </a:lnTo>
                <a:lnTo>
                  <a:pt x="656256" y="275865"/>
                </a:lnTo>
                <a:lnTo>
                  <a:pt x="601939" y="275865"/>
                </a:lnTo>
                <a:lnTo>
                  <a:pt x="601939" y="275504"/>
                </a:lnTo>
                <a:lnTo>
                  <a:pt x="601939" y="274783"/>
                </a:lnTo>
                <a:lnTo>
                  <a:pt x="601939" y="274062"/>
                </a:lnTo>
                <a:lnTo>
                  <a:pt x="601939" y="273701"/>
                </a:lnTo>
                <a:lnTo>
                  <a:pt x="601939" y="273340"/>
                </a:lnTo>
                <a:lnTo>
                  <a:pt x="601939" y="272980"/>
                </a:lnTo>
                <a:lnTo>
                  <a:pt x="601939" y="272619"/>
                </a:lnTo>
                <a:lnTo>
                  <a:pt x="601939" y="272259"/>
                </a:lnTo>
                <a:lnTo>
                  <a:pt x="601939" y="271537"/>
                </a:lnTo>
                <a:lnTo>
                  <a:pt x="601939" y="270816"/>
                </a:lnTo>
                <a:cubicBezTo>
                  <a:pt x="601939" y="270456"/>
                  <a:pt x="601939" y="270095"/>
                  <a:pt x="601939" y="270095"/>
                </a:cubicBezTo>
                <a:cubicBezTo>
                  <a:pt x="601939" y="252786"/>
                  <a:pt x="595104" y="236198"/>
                  <a:pt x="582874" y="223937"/>
                </a:cubicBezTo>
                <a:cubicBezTo>
                  <a:pt x="570643" y="211677"/>
                  <a:pt x="554096" y="204464"/>
                  <a:pt x="536830" y="204464"/>
                </a:cubicBezTo>
                <a:cubicBezTo>
                  <a:pt x="519564" y="204464"/>
                  <a:pt x="503017" y="211677"/>
                  <a:pt x="490786" y="223937"/>
                </a:cubicBezTo>
                <a:cubicBezTo>
                  <a:pt x="478556" y="236198"/>
                  <a:pt x="471362" y="252786"/>
                  <a:pt x="471362" y="270095"/>
                </a:cubicBezTo>
                <a:cubicBezTo>
                  <a:pt x="471362" y="270095"/>
                  <a:pt x="471362" y="270456"/>
                  <a:pt x="471362" y="270816"/>
                </a:cubicBezTo>
                <a:lnTo>
                  <a:pt x="471362" y="271537"/>
                </a:lnTo>
                <a:lnTo>
                  <a:pt x="471362" y="272259"/>
                </a:lnTo>
                <a:lnTo>
                  <a:pt x="471362" y="272619"/>
                </a:lnTo>
                <a:lnTo>
                  <a:pt x="471721" y="272980"/>
                </a:lnTo>
                <a:lnTo>
                  <a:pt x="471721" y="273340"/>
                </a:lnTo>
                <a:lnTo>
                  <a:pt x="471721" y="273701"/>
                </a:lnTo>
                <a:lnTo>
                  <a:pt x="471721" y="274062"/>
                </a:lnTo>
                <a:lnTo>
                  <a:pt x="471721" y="274783"/>
                </a:lnTo>
                <a:lnTo>
                  <a:pt x="471721" y="275504"/>
                </a:lnTo>
                <a:lnTo>
                  <a:pt x="471721" y="275865"/>
                </a:lnTo>
                <a:lnTo>
                  <a:pt x="270280" y="275865"/>
                </a:lnTo>
                <a:lnTo>
                  <a:pt x="237906" y="275865"/>
                </a:lnTo>
                <a:cubicBezTo>
                  <a:pt x="237906" y="274062"/>
                  <a:pt x="237906" y="271898"/>
                  <a:pt x="237906" y="270095"/>
                </a:cubicBezTo>
                <a:cubicBezTo>
                  <a:pt x="237906" y="252786"/>
                  <a:pt x="231071" y="236198"/>
                  <a:pt x="218841" y="223937"/>
                </a:cubicBezTo>
                <a:cubicBezTo>
                  <a:pt x="206610" y="211677"/>
                  <a:pt x="190423" y="204464"/>
                  <a:pt x="172797" y="204464"/>
                </a:cubicBezTo>
                <a:cubicBezTo>
                  <a:pt x="171718" y="204464"/>
                  <a:pt x="170639" y="204464"/>
                  <a:pt x="169200" y="204825"/>
                </a:cubicBezTo>
                <a:cubicBezTo>
                  <a:pt x="168840" y="204825"/>
                  <a:pt x="168481" y="204825"/>
                  <a:pt x="168121" y="204825"/>
                </a:cubicBezTo>
                <a:cubicBezTo>
                  <a:pt x="152293" y="205907"/>
                  <a:pt x="137905" y="212758"/>
                  <a:pt x="126753" y="223937"/>
                </a:cubicBezTo>
                <a:cubicBezTo>
                  <a:pt x="114523" y="236198"/>
                  <a:pt x="107688" y="252786"/>
                  <a:pt x="107688" y="270095"/>
                </a:cubicBezTo>
                <a:cubicBezTo>
                  <a:pt x="107688" y="271898"/>
                  <a:pt x="107688" y="274062"/>
                  <a:pt x="107688" y="275865"/>
                </a:cubicBezTo>
                <a:lnTo>
                  <a:pt x="87862" y="275865"/>
                </a:lnTo>
                <a:lnTo>
                  <a:pt x="87860" y="275865"/>
                </a:lnTo>
                <a:lnTo>
                  <a:pt x="13378" y="275865"/>
                </a:lnTo>
                <a:cubicBezTo>
                  <a:pt x="5785" y="275865"/>
                  <a:pt x="0" y="269748"/>
                  <a:pt x="0" y="262192"/>
                </a:cubicBezTo>
                <a:cubicBezTo>
                  <a:pt x="0" y="254995"/>
                  <a:pt x="5785" y="249238"/>
                  <a:pt x="13378" y="249238"/>
                </a:cubicBezTo>
                <a:lnTo>
                  <a:pt x="20637" y="249238"/>
                </a:lnTo>
                <a:lnTo>
                  <a:pt x="20637" y="196531"/>
                </a:lnTo>
                <a:cubicBezTo>
                  <a:pt x="20637" y="179943"/>
                  <a:pt x="28910" y="168404"/>
                  <a:pt x="41500" y="159389"/>
                </a:cubicBezTo>
                <a:cubicBezTo>
                  <a:pt x="42580" y="158667"/>
                  <a:pt x="44018" y="157946"/>
                  <a:pt x="45457" y="157225"/>
                </a:cubicBezTo>
                <a:cubicBezTo>
                  <a:pt x="62724" y="146767"/>
                  <a:pt x="86465" y="140998"/>
                  <a:pt x="109127" y="135949"/>
                </a:cubicBezTo>
                <a:lnTo>
                  <a:pt x="144621" y="125045"/>
                </a:lnTo>
                <a:lnTo>
                  <a:pt x="133312" y="125045"/>
                </a:lnTo>
                <a:cubicBezTo>
                  <a:pt x="131517" y="125045"/>
                  <a:pt x="129721" y="123574"/>
                  <a:pt x="129362" y="122103"/>
                </a:cubicBezTo>
                <a:lnTo>
                  <a:pt x="126848" y="110700"/>
                </a:lnTo>
                <a:cubicBezTo>
                  <a:pt x="125412" y="103343"/>
                  <a:pt x="129721" y="95250"/>
                  <a:pt x="136544" y="97457"/>
                </a:cubicBezTo>
                <a:lnTo>
                  <a:pt x="146598" y="101504"/>
                </a:lnTo>
                <a:cubicBezTo>
                  <a:pt x="148034" y="101871"/>
                  <a:pt x="149830" y="102975"/>
                  <a:pt x="150189" y="104446"/>
                </a:cubicBezTo>
                <a:lnTo>
                  <a:pt x="154651" y="121325"/>
                </a:lnTo>
                <a:lnTo>
                  <a:pt x="156610" y="119361"/>
                </a:lnTo>
                <a:cubicBezTo>
                  <a:pt x="160207" y="114673"/>
                  <a:pt x="164164" y="109985"/>
                  <a:pt x="168121" y="105298"/>
                </a:cubicBezTo>
                <a:lnTo>
                  <a:pt x="169200" y="103494"/>
                </a:lnTo>
                <a:cubicBezTo>
                  <a:pt x="194380" y="75006"/>
                  <a:pt x="224956" y="50845"/>
                  <a:pt x="259129" y="33176"/>
                </a:cubicBezTo>
                <a:cubicBezTo>
                  <a:pt x="262726" y="31373"/>
                  <a:pt x="266683" y="29570"/>
                  <a:pt x="270280" y="27766"/>
                </a:cubicBezTo>
                <a:cubicBezTo>
                  <a:pt x="308050" y="10097"/>
                  <a:pt x="349778" y="0"/>
                  <a:pt x="391864" y="0"/>
                </a:cubicBezTo>
                <a:close/>
              </a:path>
            </a:pathLst>
          </a:custGeom>
          <a:solidFill>
            <a:schemeClr val="bg1"/>
          </a:solidFill>
          <a:ln>
            <a:noFill/>
          </a:ln>
          <a:effectLst/>
        </p:spPr>
        <p:txBody>
          <a:bodyPr anchor="ctr"/>
          <a:lstStyle/>
          <a:p>
            <a:endParaRPr lang="en-GB" sz="1600" dirty="0">
              <a:latin typeface="+mj-lt"/>
            </a:endParaRPr>
          </a:p>
        </p:txBody>
      </p:sp>
      <p:sp>
        <p:nvSpPr>
          <p:cNvPr id="31" name="Freeform 242">
            <a:extLst>
              <a:ext uri="{FF2B5EF4-FFF2-40B4-BE49-F238E27FC236}">
                <a16:creationId xmlns:a16="http://schemas.microsoft.com/office/drawing/2014/main" xmlns="" id="{04D8BD78-F76A-544D-80CA-CB06C983A478}"/>
              </a:ext>
            </a:extLst>
          </p:cNvPr>
          <p:cNvSpPr>
            <a:spLocks noChangeArrowheads="1"/>
          </p:cNvSpPr>
          <p:nvPr/>
        </p:nvSpPr>
        <p:spPr bwMode="auto">
          <a:xfrm>
            <a:off x="8493956" y="2606516"/>
            <a:ext cx="490587" cy="468090"/>
          </a:xfrm>
          <a:custGeom>
            <a:avLst/>
            <a:gdLst/>
            <a:ahLst/>
            <a:cxnLst/>
            <a:rect l="0" t="0" r="r" b="b"/>
            <a:pathLst>
              <a:path w="899393" h="858478">
                <a:moveTo>
                  <a:pt x="899393" y="592739"/>
                </a:moveTo>
                <a:lnTo>
                  <a:pt x="899393" y="792494"/>
                </a:lnTo>
                <a:cubicBezTo>
                  <a:pt x="899393" y="793936"/>
                  <a:pt x="898313" y="795739"/>
                  <a:pt x="896513" y="796099"/>
                </a:cubicBezTo>
                <a:lnTo>
                  <a:pt x="802911" y="826748"/>
                </a:lnTo>
                <a:lnTo>
                  <a:pt x="745310" y="845497"/>
                </a:lnTo>
                <a:lnTo>
                  <a:pt x="706429" y="858117"/>
                </a:lnTo>
                <a:lnTo>
                  <a:pt x="706429" y="655839"/>
                </a:lnTo>
                <a:lnTo>
                  <a:pt x="745310" y="643219"/>
                </a:lnTo>
                <a:lnTo>
                  <a:pt x="785991" y="629878"/>
                </a:lnTo>
                <a:lnTo>
                  <a:pt x="787431" y="677112"/>
                </a:lnTo>
                <a:cubicBezTo>
                  <a:pt x="787431" y="681078"/>
                  <a:pt x="792111" y="682881"/>
                  <a:pt x="795711" y="681799"/>
                </a:cubicBezTo>
                <a:lnTo>
                  <a:pt x="802911" y="679636"/>
                </a:lnTo>
                <a:lnTo>
                  <a:pt x="824872" y="673506"/>
                </a:lnTo>
                <a:cubicBezTo>
                  <a:pt x="827392" y="672425"/>
                  <a:pt x="828832" y="670261"/>
                  <a:pt x="828832" y="667737"/>
                </a:cubicBezTo>
                <a:lnTo>
                  <a:pt x="827752" y="616176"/>
                </a:lnTo>
                <a:lnTo>
                  <a:pt x="897953" y="593100"/>
                </a:lnTo>
                <a:cubicBezTo>
                  <a:pt x="898313" y="593100"/>
                  <a:pt x="899033" y="592739"/>
                  <a:pt x="899393" y="592739"/>
                </a:cubicBezTo>
                <a:close/>
                <a:moveTo>
                  <a:pt x="505185" y="592739"/>
                </a:moveTo>
                <a:cubicBezTo>
                  <a:pt x="505905" y="592739"/>
                  <a:pt x="506625" y="593100"/>
                  <a:pt x="507705" y="593460"/>
                </a:cubicBezTo>
                <a:lnTo>
                  <a:pt x="664668" y="645022"/>
                </a:lnTo>
                <a:lnTo>
                  <a:pt x="698149" y="655839"/>
                </a:lnTo>
                <a:lnTo>
                  <a:pt x="698149" y="855593"/>
                </a:lnTo>
                <a:lnTo>
                  <a:pt x="698149" y="857035"/>
                </a:lnTo>
                <a:cubicBezTo>
                  <a:pt x="698149" y="857757"/>
                  <a:pt x="698149" y="858117"/>
                  <a:pt x="698149" y="858478"/>
                </a:cubicBezTo>
                <a:lnTo>
                  <a:pt x="664668" y="847661"/>
                </a:lnTo>
                <a:lnTo>
                  <a:pt x="508065" y="796099"/>
                </a:lnTo>
                <a:cubicBezTo>
                  <a:pt x="506265" y="795739"/>
                  <a:pt x="505185" y="793936"/>
                  <a:pt x="505185" y="792494"/>
                </a:cubicBezTo>
                <a:lnTo>
                  <a:pt x="505185" y="592739"/>
                </a:lnTo>
                <a:close/>
                <a:moveTo>
                  <a:pt x="595187" y="550913"/>
                </a:moveTo>
                <a:lnTo>
                  <a:pt x="664668" y="577595"/>
                </a:lnTo>
                <a:lnTo>
                  <a:pt x="745310" y="608604"/>
                </a:lnTo>
                <a:lnTo>
                  <a:pt x="783831" y="623387"/>
                </a:lnTo>
                <a:lnTo>
                  <a:pt x="745310" y="636007"/>
                </a:lnTo>
                <a:lnTo>
                  <a:pt x="704269" y="649348"/>
                </a:lnTo>
                <a:cubicBezTo>
                  <a:pt x="703549" y="649709"/>
                  <a:pt x="702109" y="650069"/>
                  <a:pt x="701389" y="649709"/>
                </a:cubicBezTo>
                <a:lnTo>
                  <a:pt x="664668" y="637810"/>
                </a:lnTo>
                <a:lnTo>
                  <a:pt x="508785" y="586610"/>
                </a:lnTo>
                <a:cubicBezTo>
                  <a:pt x="507705" y="586249"/>
                  <a:pt x="505905" y="585528"/>
                  <a:pt x="505545" y="584086"/>
                </a:cubicBezTo>
                <a:cubicBezTo>
                  <a:pt x="504825" y="582643"/>
                  <a:pt x="505905" y="580480"/>
                  <a:pt x="507705" y="579398"/>
                </a:cubicBezTo>
                <a:lnTo>
                  <a:pt x="595187" y="550913"/>
                </a:lnTo>
                <a:close/>
                <a:moveTo>
                  <a:pt x="700309" y="516299"/>
                </a:moveTo>
                <a:cubicBezTo>
                  <a:pt x="701029" y="516299"/>
                  <a:pt x="702109" y="515938"/>
                  <a:pt x="703189" y="516299"/>
                </a:cubicBezTo>
                <a:lnTo>
                  <a:pt x="745310" y="530000"/>
                </a:lnTo>
                <a:lnTo>
                  <a:pt x="802911" y="548750"/>
                </a:lnTo>
                <a:lnTo>
                  <a:pt x="895793" y="579038"/>
                </a:lnTo>
                <a:cubicBezTo>
                  <a:pt x="896873" y="579398"/>
                  <a:pt x="898313" y="580480"/>
                  <a:pt x="899033" y="581562"/>
                </a:cubicBezTo>
                <a:cubicBezTo>
                  <a:pt x="899753" y="583725"/>
                  <a:pt x="899033" y="585528"/>
                  <a:pt x="896873" y="586249"/>
                </a:cubicBezTo>
                <a:lnTo>
                  <a:pt x="825232" y="610046"/>
                </a:lnTo>
                <a:lnTo>
                  <a:pt x="802911" y="601393"/>
                </a:lnTo>
                <a:lnTo>
                  <a:pt x="745310" y="580480"/>
                </a:lnTo>
                <a:lnTo>
                  <a:pt x="664668" y="551274"/>
                </a:lnTo>
                <a:lnTo>
                  <a:pt x="631188" y="539015"/>
                </a:lnTo>
                <a:lnTo>
                  <a:pt x="664668" y="528198"/>
                </a:lnTo>
                <a:lnTo>
                  <a:pt x="700309" y="516299"/>
                </a:lnTo>
                <a:close/>
                <a:moveTo>
                  <a:pt x="188436" y="490749"/>
                </a:moveTo>
                <a:cubicBezTo>
                  <a:pt x="193480" y="489310"/>
                  <a:pt x="199245" y="490030"/>
                  <a:pt x="204289" y="493628"/>
                </a:cubicBezTo>
                <a:lnTo>
                  <a:pt x="203929" y="493628"/>
                </a:lnTo>
                <a:cubicBezTo>
                  <a:pt x="221944" y="506582"/>
                  <a:pt x="241760" y="516657"/>
                  <a:pt x="262657" y="523494"/>
                </a:cubicBezTo>
                <a:cubicBezTo>
                  <a:pt x="282834" y="529971"/>
                  <a:pt x="304091" y="533570"/>
                  <a:pt x="326430" y="533570"/>
                </a:cubicBezTo>
                <a:cubicBezTo>
                  <a:pt x="348408" y="533570"/>
                  <a:pt x="369666" y="529971"/>
                  <a:pt x="389842" y="523494"/>
                </a:cubicBezTo>
                <a:cubicBezTo>
                  <a:pt x="410379" y="517017"/>
                  <a:pt x="429475" y="506942"/>
                  <a:pt x="447130" y="494348"/>
                </a:cubicBezTo>
                <a:cubicBezTo>
                  <a:pt x="451453" y="490749"/>
                  <a:pt x="457578" y="488950"/>
                  <a:pt x="463703" y="490749"/>
                </a:cubicBezTo>
                <a:cubicBezTo>
                  <a:pt x="488204" y="497226"/>
                  <a:pt x="511263" y="505862"/>
                  <a:pt x="531800" y="515938"/>
                </a:cubicBezTo>
                <a:cubicBezTo>
                  <a:pt x="547293" y="523134"/>
                  <a:pt x="561704" y="531411"/>
                  <a:pt x="574315" y="540047"/>
                </a:cubicBezTo>
                <a:lnTo>
                  <a:pt x="529278" y="554800"/>
                </a:lnTo>
                <a:lnTo>
                  <a:pt x="502255" y="563796"/>
                </a:lnTo>
                <a:cubicBezTo>
                  <a:pt x="487123" y="568114"/>
                  <a:pt x="487843" y="572072"/>
                  <a:pt x="487483" y="584666"/>
                </a:cubicBezTo>
                <a:lnTo>
                  <a:pt x="487483" y="793370"/>
                </a:lnTo>
                <a:lnTo>
                  <a:pt x="487483" y="793730"/>
                </a:lnTo>
                <a:lnTo>
                  <a:pt x="487483" y="794089"/>
                </a:lnTo>
                <a:lnTo>
                  <a:pt x="487483" y="794449"/>
                </a:lnTo>
                <a:lnTo>
                  <a:pt x="487483" y="794809"/>
                </a:lnTo>
                <a:cubicBezTo>
                  <a:pt x="488204" y="803445"/>
                  <a:pt x="493968" y="811361"/>
                  <a:pt x="502616" y="814240"/>
                </a:cubicBezTo>
                <a:lnTo>
                  <a:pt x="531439" y="823596"/>
                </a:lnTo>
                <a:cubicBezTo>
                  <a:pt x="511983" y="828274"/>
                  <a:pt x="488924" y="831512"/>
                  <a:pt x="461542" y="834391"/>
                </a:cubicBezTo>
                <a:cubicBezTo>
                  <a:pt x="424431" y="837989"/>
                  <a:pt x="379754" y="839428"/>
                  <a:pt x="326430" y="839428"/>
                </a:cubicBezTo>
                <a:cubicBezTo>
                  <a:pt x="169700" y="839428"/>
                  <a:pt x="89714" y="823596"/>
                  <a:pt x="47559" y="794809"/>
                </a:cubicBezTo>
                <a:cubicBezTo>
                  <a:pt x="1081" y="762784"/>
                  <a:pt x="0" y="719604"/>
                  <a:pt x="0" y="665988"/>
                </a:cubicBezTo>
                <a:cubicBezTo>
                  <a:pt x="0" y="626407"/>
                  <a:pt x="19817" y="590064"/>
                  <a:pt x="53324" y="559478"/>
                </a:cubicBezTo>
                <a:cubicBezTo>
                  <a:pt x="86111" y="529971"/>
                  <a:pt x="132950" y="505862"/>
                  <a:pt x="188436" y="490749"/>
                </a:cubicBezTo>
                <a:close/>
                <a:moveTo>
                  <a:pt x="276313" y="204121"/>
                </a:moveTo>
                <a:cubicBezTo>
                  <a:pt x="262997" y="222102"/>
                  <a:pt x="245723" y="237925"/>
                  <a:pt x="224489" y="250512"/>
                </a:cubicBezTo>
                <a:cubicBezTo>
                  <a:pt x="202536" y="263818"/>
                  <a:pt x="176984" y="273887"/>
                  <a:pt x="148193" y="279641"/>
                </a:cubicBezTo>
                <a:cubicBezTo>
                  <a:pt x="149813" y="305354"/>
                  <a:pt x="155481" y="329808"/>
                  <a:pt x="164478" y="352105"/>
                </a:cubicBezTo>
                <a:lnTo>
                  <a:pt x="197491" y="406294"/>
                </a:lnTo>
                <a:lnTo>
                  <a:pt x="251377" y="409884"/>
                </a:lnTo>
                <a:lnTo>
                  <a:pt x="300541" y="410140"/>
                </a:lnTo>
                <a:lnTo>
                  <a:pt x="313030" y="404813"/>
                </a:lnTo>
                <a:lnTo>
                  <a:pt x="331140" y="404813"/>
                </a:lnTo>
                <a:cubicBezTo>
                  <a:pt x="340728" y="404813"/>
                  <a:pt x="348895" y="413127"/>
                  <a:pt x="348895" y="422888"/>
                </a:cubicBezTo>
                <a:cubicBezTo>
                  <a:pt x="348895" y="433010"/>
                  <a:pt x="340728" y="440963"/>
                  <a:pt x="331140" y="440963"/>
                </a:cubicBezTo>
                <a:lnTo>
                  <a:pt x="313030" y="440963"/>
                </a:lnTo>
                <a:lnTo>
                  <a:pt x="303735" y="437098"/>
                </a:lnTo>
                <a:lnTo>
                  <a:pt x="248199" y="436790"/>
                </a:lnTo>
                <a:lnTo>
                  <a:pt x="231396" y="435567"/>
                </a:lnTo>
                <a:lnTo>
                  <a:pt x="256969" y="455540"/>
                </a:lnTo>
                <a:cubicBezTo>
                  <a:pt x="278113" y="465924"/>
                  <a:pt x="301325" y="471678"/>
                  <a:pt x="325618" y="471678"/>
                </a:cubicBezTo>
                <a:cubicBezTo>
                  <a:pt x="374202" y="471678"/>
                  <a:pt x="418108" y="448662"/>
                  <a:pt x="450138" y="411622"/>
                </a:cubicBezTo>
                <a:cubicBezTo>
                  <a:pt x="482888" y="373862"/>
                  <a:pt x="503042" y="321357"/>
                  <a:pt x="503042" y="263458"/>
                </a:cubicBezTo>
                <a:cubicBezTo>
                  <a:pt x="503042" y="253749"/>
                  <a:pt x="503042" y="244398"/>
                  <a:pt x="503042" y="235408"/>
                </a:cubicBezTo>
                <a:cubicBezTo>
                  <a:pt x="494045" y="237925"/>
                  <a:pt x="485047" y="240083"/>
                  <a:pt x="475330" y="241881"/>
                </a:cubicBezTo>
                <a:cubicBezTo>
                  <a:pt x="458776" y="245118"/>
                  <a:pt x="440781" y="246556"/>
                  <a:pt x="423147" y="246556"/>
                </a:cubicBezTo>
                <a:cubicBezTo>
                  <a:pt x="387878" y="246556"/>
                  <a:pt x="354768" y="240443"/>
                  <a:pt x="325618" y="229654"/>
                </a:cubicBezTo>
                <a:cubicBezTo>
                  <a:pt x="307623" y="222821"/>
                  <a:pt x="291068" y="214190"/>
                  <a:pt x="276313" y="204121"/>
                </a:cubicBezTo>
                <a:close/>
                <a:moveTo>
                  <a:pt x="326412" y="0"/>
                </a:moveTo>
                <a:cubicBezTo>
                  <a:pt x="452344" y="0"/>
                  <a:pt x="520347" y="22647"/>
                  <a:pt x="558127" y="64346"/>
                </a:cubicBezTo>
                <a:cubicBezTo>
                  <a:pt x="577196" y="85555"/>
                  <a:pt x="587811" y="110629"/>
                  <a:pt x="593747" y="139432"/>
                </a:cubicBezTo>
                <a:lnTo>
                  <a:pt x="600054" y="220773"/>
                </a:lnTo>
                <a:lnTo>
                  <a:pt x="621979" y="229671"/>
                </a:lnTo>
                <a:cubicBezTo>
                  <a:pt x="629936" y="237195"/>
                  <a:pt x="634638" y="247228"/>
                  <a:pt x="634638" y="258695"/>
                </a:cubicBezTo>
                <a:lnTo>
                  <a:pt x="634638" y="301693"/>
                </a:lnTo>
                <a:cubicBezTo>
                  <a:pt x="634638" y="312801"/>
                  <a:pt x="629936" y="323192"/>
                  <a:pt x="621979" y="330717"/>
                </a:cubicBezTo>
                <a:cubicBezTo>
                  <a:pt x="614383" y="337883"/>
                  <a:pt x="603531" y="342541"/>
                  <a:pt x="591957" y="342541"/>
                </a:cubicBezTo>
                <a:lnTo>
                  <a:pt x="574233" y="342541"/>
                </a:lnTo>
                <a:cubicBezTo>
                  <a:pt x="567361" y="342541"/>
                  <a:pt x="560850" y="340033"/>
                  <a:pt x="556509" y="335733"/>
                </a:cubicBezTo>
                <a:cubicBezTo>
                  <a:pt x="552169" y="331434"/>
                  <a:pt x="549275" y="325342"/>
                  <a:pt x="549275" y="318534"/>
                </a:cubicBezTo>
                <a:lnTo>
                  <a:pt x="549275" y="241495"/>
                </a:lnTo>
                <a:cubicBezTo>
                  <a:pt x="549275" y="235045"/>
                  <a:pt x="551807" y="229312"/>
                  <a:pt x="556148" y="225012"/>
                </a:cubicBezTo>
                <a:lnTo>
                  <a:pt x="556148" y="224654"/>
                </a:lnTo>
                <a:lnTo>
                  <a:pt x="556509" y="224654"/>
                </a:lnTo>
                <a:lnTo>
                  <a:pt x="562802" y="222110"/>
                </a:lnTo>
                <a:lnTo>
                  <a:pt x="557722" y="150980"/>
                </a:lnTo>
                <a:cubicBezTo>
                  <a:pt x="552999" y="125996"/>
                  <a:pt x="544634" y="104967"/>
                  <a:pt x="529702" y="88431"/>
                </a:cubicBezTo>
                <a:cubicBezTo>
                  <a:pt x="499478" y="55000"/>
                  <a:pt x="439750" y="36666"/>
                  <a:pt x="326412" y="36666"/>
                </a:cubicBezTo>
                <a:cubicBezTo>
                  <a:pt x="213073" y="36666"/>
                  <a:pt x="153345" y="55000"/>
                  <a:pt x="122761" y="88072"/>
                </a:cubicBezTo>
                <a:cubicBezTo>
                  <a:pt x="108009" y="104248"/>
                  <a:pt x="99644" y="125008"/>
                  <a:pt x="94921" y="149677"/>
                </a:cubicBezTo>
                <a:lnTo>
                  <a:pt x="89822" y="222197"/>
                </a:lnTo>
                <a:lnTo>
                  <a:pt x="95923" y="224654"/>
                </a:lnTo>
                <a:lnTo>
                  <a:pt x="96287" y="225012"/>
                </a:lnTo>
                <a:cubicBezTo>
                  <a:pt x="100282" y="229312"/>
                  <a:pt x="102825" y="235045"/>
                  <a:pt x="102825" y="241495"/>
                </a:cubicBezTo>
                <a:lnTo>
                  <a:pt x="102825" y="318534"/>
                </a:lnTo>
                <a:cubicBezTo>
                  <a:pt x="102825" y="325342"/>
                  <a:pt x="100282" y="331434"/>
                  <a:pt x="95923" y="335733"/>
                </a:cubicBezTo>
                <a:lnTo>
                  <a:pt x="95250" y="335991"/>
                </a:lnTo>
                <a:lnTo>
                  <a:pt x="99369" y="363152"/>
                </a:lnTo>
                <a:cubicBezTo>
                  <a:pt x="103591" y="373438"/>
                  <a:pt x="111046" y="382062"/>
                  <a:pt x="124159" y="388710"/>
                </a:cubicBezTo>
                <a:lnTo>
                  <a:pt x="151855" y="398655"/>
                </a:lnTo>
                <a:lnTo>
                  <a:pt x="127950" y="357904"/>
                </a:lnTo>
                <a:cubicBezTo>
                  <a:pt x="117153" y="328819"/>
                  <a:pt x="111125" y="296903"/>
                  <a:pt x="111125" y="263458"/>
                </a:cubicBezTo>
                <a:cubicBezTo>
                  <a:pt x="111125" y="198007"/>
                  <a:pt x="111845" y="145143"/>
                  <a:pt x="139916" y="105945"/>
                </a:cubicBezTo>
                <a:cubicBezTo>
                  <a:pt x="168347" y="66387"/>
                  <a:pt x="221610" y="44450"/>
                  <a:pt x="325618" y="44450"/>
                </a:cubicBezTo>
                <a:cubicBezTo>
                  <a:pt x="428905" y="44450"/>
                  <a:pt x="482168" y="66387"/>
                  <a:pt x="510599" y="105945"/>
                </a:cubicBezTo>
                <a:cubicBezTo>
                  <a:pt x="538670" y="145143"/>
                  <a:pt x="539390" y="198007"/>
                  <a:pt x="539390" y="263458"/>
                </a:cubicBezTo>
                <a:cubicBezTo>
                  <a:pt x="539390" y="330348"/>
                  <a:pt x="515638" y="391123"/>
                  <a:pt x="477490" y="435357"/>
                </a:cubicBezTo>
                <a:cubicBezTo>
                  <a:pt x="438622" y="479949"/>
                  <a:pt x="384999" y="507641"/>
                  <a:pt x="325618" y="507641"/>
                </a:cubicBezTo>
                <a:cubicBezTo>
                  <a:pt x="265876" y="507641"/>
                  <a:pt x="211893" y="479949"/>
                  <a:pt x="173386" y="435357"/>
                </a:cubicBezTo>
                <a:lnTo>
                  <a:pt x="169711" y="429092"/>
                </a:lnTo>
                <a:lnTo>
                  <a:pt x="143381" y="424336"/>
                </a:lnTo>
                <a:cubicBezTo>
                  <a:pt x="130761" y="421052"/>
                  <a:pt x="120297" y="417189"/>
                  <a:pt x="111585" y="412787"/>
                </a:cubicBezTo>
                <a:cubicBezTo>
                  <a:pt x="92184" y="402905"/>
                  <a:pt x="81226" y="390776"/>
                  <a:pt x="75028" y="376582"/>
                </a:cubicBezTo>
                <a:lnTo>
                  <a:pt x="69429" y="342541"/>
                </a:lnTo>
                <a:lnTo>
                  <a:pt x="59962" y="342541"/>
                </a:lnTo>
                <a:cubicBezTo>
                  <a:pt x="48339" y="342541"/>
                  <a:pt x="37805" y="337883"/>
                  <a:pt x="30177" y="330717"/>
                </a:cubicBezTo>
                <a:cubicBezTo>
                  <a:pt x="22185" y="323192"/>
                  <a:pt x="17463" y="312801"/>
                  <a:pt x="17463" y="301693"/>
                </a:cubicBezTo>
                <a:lnTo>
                  <a:pt x="17463" y="258695"/>
                </a:lnTo>
                <a:cubicBezTo>
                  <a:pt x="17463" y="247228"/>
                  <a:pt x="22185" y="237195"/>
                  <a:pt x="30177" y="229671"/>
                </a:cubicBezTo>
                <a:lnTo>
                  <a:pt x="52269" y="220635"/>
                </a:lnTo>
                <a:lnTo>
                  <a:pt x="58941" y="137949"/>
                </a:lnTo>
                <a:cubicBezTo>
                  <a:pt x="65013" y="109371"/>
                  <a:pt x="75807" y="84477"/>
                  <a:pt x="95056" y="63627"/>
                </a:cubicBezTo>
                <a:cubicBezTo>
                  <a:pt x="132836" y="22647"/>
                  <a:pt x="200839" y="0"/>
                  <a:pt x="326412" y="0"/>
                </a:cubicBezTo>
                <a:close/>
              </a:path>
            </a:pathLst>
          </a:custGeom>
          <a:solidFill>
            <a:schemeClr val="bg1"/>
          </a:solidFill>
          <a:ln>
            <a:noFill/>
          </a:ln>
          <a:effectLst/>
        </p:spPr>
        <p:txBody>
          <a:bodyPr anchor="ctr"/>
          <a:lstStyle/>
          <a:p>
            <a:endParaRPr lang="en-GB" sz="1600" dirty="0">
              <a:latin typeface="+mj-lt"/>
            </a:endParaRPr>
          </a:p>
        </p:txBody>
      </p:sp>
      <p:sp>
        <p:nvSpPr>
          <p:cNvPr id="32" name="Freeform 245">
            <a:extLst>
              <a:ext uri="{FF2B5EF4-FFF2-40B4-BE49-F238E27FC236}">
                <a16:creationId xmlns:a16="http://schemas.microsoft.com/office/drawing/2014/main" xmlns="" id="{3AE6ABBE-9C51-DE42-AD95-AF580D4781C8}"/>
              </a:ext>
            </a:extLst>
          </p:cNvPr>
          <p:cNvSpPr>
            <a:spLocks noChangeArrowheads="1"/>
          </p:cNvSpPr>
          <p:nvPr/>
        </p:nvSpPr>
        <p:spPr bwMode="auto">
          <a:xfrm>
            <a:off x="9590599" y="2602190"/>
            <a:ext cx="474147" cy="472416"/>
          </a:xfrm>
          <a:custGeom>
            <a:avLst/>
            <a:gdLst/>
            <a:ahLst/>
            <a:cxnLst/>
            <a:rect l="0" t="0" r="r" b="b"/>
            <a:pathLst>
              <a:path w="870281" h="866415">
                <a:moveTo>
                  <a:pt x="485761" y="588328"/>
                </a:moveTo>
                <a:lnTo>
                  <a:pt x="485402" y="797614"/>
                </a:lnTo>
                <a:cubicBezTo>
                  <a:pt x="485402" y="799055"/>
                  <a:pt x="484324" y="800856"/>
                  <a:pt x="482887" y="801216"/>
                </a:cubicBezTo>
                <a:lnTo>
                  <a:pt x="384783" y="833635"/>
                </a:lnTo>
                <a:lnTo>
                  <a:pt x="324411" y="853087"/>
                </a:lnTo>
                <a:lnTo>
                  <a:pt x="283804" y="866415"/>
                </a:lnTo>
                <a:lnTo>
                  <a:pt x="283804" y="654608"/>
                </a:lnTo>
                <a:lnTo>
                  <a:pt x="324411" y="641280"/>
                </a:lnTo>
                <a:lnTo>
                  <a:pt x="367533" y="627232"/>
                </a:lnTo>
                <a:lnTo>
                  <a:pt x="368612" y="676941"/>
                </a:lnTo>
                <a:cubicBezTo>
                  <a:pt x="368612" y="680904"/>
                  <a:pt x="373643" y="683065"/>
                  <a:pt x="377236" y="681624"/>
                </a:cubicBezTo>
                <a:lnTo>
                  <a:pt x="384783" y="679823"/>
                </a:lnTo>
                <a:lnTo>
                  <a:pt x="407781" y="672979"/>
                </a:lnTo>
                <a:cubicBezTo>
                  <a:pt x="410297" y="671898"/>
                  <a:pt x="411734" y="669377"/>
                  <a:pt x="411734" y="666855"/>
                </a:cubicBezTo>
                <a:lnTo>
                  <a:pt x="410656" y="612823"/>
                </a:lnTo>
                <a:lnTo>
                  <a:pt x="485761" y="588328"/>
                </a:lnTo>
                <a:close/>
                <a:moveTo>
                  <a:pt x="73581" y="588328"/>
                </a:moveTo>
                <a:cubicBezTo>
                  <a:pt x="74299" y="588689"/>
                  <a:pt x="75377" y="589049"/>
                  <a:pt x="75737" y="589049"/>
                </a:cubicBezTo>
                <a:lnTo>
                  <a:pt x="240322" y="643081"/>
                </a:lnTo>
                <a:lnTo>
                  <a:pt x="275179" y="654608"/>
                </a:lnTo>
                <a:lnTo>
                  <a:pt x="275179" y="863533"/>
                </a:lnTo>
                <a:lnTo>
                  <a:pt x="275179" y="865334"/>
                </a:lnTo>
                <a:cubicBezTo>
                  <a:pt x="275179" y="865695"/>
                  <a:pt x="275179" y="866055"/>
                  <a:pt x="275179" y="866415"/>
                </a:cubicBezTo>
                <a:lnTo>
                  <a:pt x="240322" y="854888"/>
                </a:lnTo>
                <a:lnTo>
                  <a:pt x="76455" y="801216"/>
                </a:lnTo>
                <a:cubicBezTo>
                  <a:pt x="74659" y="800856"/>
                  <a:pt x="73581" y="799055"/>
                  <a:pt x="73581" y="797614"/>
                </a:cubicBezTo>
                <a:lnTo>
                  <a:pt x="73581" y="588328"/>
                </a:lnTo>
                <a:close/>
                <a:moveTo>
                  <a:pt x="167372" y="544742"/>
                </a:moveTo>
                <a:lnTo>
                  <a:pt x="240322" y="572839"/>
                </a:lnTo>
                <a:lnTo>
                  <a:pt x="324411" y="605259"/>
                </a:lnTo>
                <a:lnTo>
                  <a:pt x="365018" y="620748"/>
                </a:lnTo>
                <a:lnTo>
                  <a:pt x="324411" y="634076"/>
                </a:lnTo>
                <a:lnTo>
                  <a:pt x="282007" y="647764"/>
                </a:lnTo>
                <a:cubicBezTo>
                  <a:pt x="280929" y="648124"/>
                  <a:pt x="279851" y="648484"/>
                  <a:pt x="278773" y="648484"/>
                </a:cubicBezTo>
                <a:lnTo>
                  <a:pt x="240322" y="635517"/>
                </a:lnTo>
                <a:lnTo>
                  <a:pt x="77174" y="582205"/>
                </a:lnTo>
                <a:cubicBezTo>
                  <a:pt x="76096" y="581844"/>
                  <a:pt x="74659" y="581124"/>
                  <a:pt x="73940" y="579683"/>
                </a:cubicBezTo>
                <a:cubicBezTo>
                  <a:pt x="73221" y="577522"/>
                  <a:pt x="74299" y="575721"/>
                  <a:pt x="76096" y="574640"/>
                </a:cubicBezTo>
                <a:lnTo>
                  <a:pt x="167372" y="544742"/>
                </a:lnTo>
                <a:close/>
                <a:moveTo>
                  <a:pt x="280569" y="508360"/>
                </a:moveTo>
                <a:lnTo>
                  <a:pt x="324411" y="522769"/>
                </a:lnTo>
                <a:lnTo>
                  <a:pt x="384783" y="542581"/>
                </a:lnTo>
                <a:lnTo>
                  <a:pt x="481809" y="574280"/>
                </a:lnTo>
                <a:cubicBezTo>
                  <a:pt x="486480" y="575721"/>
                  <a:pt x="487199" y="580043"/>
                  <a:pt x="483246" y="581844"/>
                </a:cubicBezTo>
                <a:lnTo>
                  <a:pt x="408141" y="606339"/>
                </a:lnTo>
                <a:lnTo>
                  <a:pt x="384783" y="597694"/>
                </a:lnTo>
                <a:lnTo>
                  <a:pt x="324411" y="576081"/>
                </a:lnTo>
                <a:lnTo>
                  <a:pt x="240322" y="545463"/>
                </a:lnTo>
                <a:lnTo>
                  <a:pt x="205105" y="532495"/>
                </a:lnTo>
                <a:lnTo>
                  <a:pt x="240322" y="520968"/>
                </a:lnTo>
                <a:lnTo>
                  <a:pt x="277335" y="508721"/>
                </a:lnTo>
                <a:cubicBezTo>
                  <a:pt x="278413" y="508360"/>
                  <a:pt x="279491" y="508000"/>
                  <a:pt x="280569" y="508360"/>
                </a:cubicBezTo>
                <a:close/>
                <a:moveTo>
                  <a:pt x="730921" y="180817"/>
                </a:moveTo>
                <a:cubicBezTo>
                  <a:pt x="755770" y="180817"/>
                  <a:pt x="774137" y="188380"/>
                  <a:pt x="784581" y="211069"/>
                </a:cubicBezTo>
                <a:cubicBezTo>
                  <a:pt x="793224" y="229436"/>
                  <a:pt x="793944" y="253205"/>
                  <a:pt x="794664" y="273013"/>
                </a:cubicBezTo>
                <a:lnTo>
                  <a:pt x="810871" y="526189"/>
                </a:lnTo>
                <a:lnTo>
                  <a:pt x="869572" y="784767"/>
                </a:lnTo>
                <a:cubicBezTo>
                  <a:pt x="871373" y="797012"/>
                  <a:pt x="869933" y="809617"/>
                  <a:pt x="863090" y="820061"/>
                </a:cubicBezTo>
                <a:cubicBezTo>
                  <a:pt x="856608" y="830865"/>
                  <a:pt x="845804" y="838428"/>
                  <a:pt x="833199" y="841669"/>
                </a:cubicBezTo>
                <a:lnTo>
                  <a:pt x="832839" y="841669"/>
                </a:lnTo>
                <a:cubicBezTo>
                  <a:pt x="820594" y="844190"/>
                  <a:pt x="807629" y="842029"/>
                  <a:pt x="797185" y="835547"/>
                </a:cubicBezTo>
                <a:cubicBezTo>
                  <a:pt x="786381" y="828704"/>
                  <a:pt x="778458" y="817900"/>
                  <a:pt x="775577" y="805655"/>
                </a:cubicBezTo>
                <a:lnTo>
                  <a:pt x="775577" y="805295"/>
                </a:lnTo>
                <a:cubicBezTo>
                  <a:pt x="775577" y="804935"/>
                  <a:pt x="775577" y="804575"/>
                  <a:pt x="775217" y="804215"/>
                </a:cubicBezTo>
                <a:lnTo>
                  <a:pt x="771616" y="789089"/>
                </a:lnTo>
                <a:lnTo>
                  <a:pt x="718316" y="585972"/>
                </a:lnTo>
                <a:lnTo>
                  <a:pt x="625041" y="789449"/>
                </a:lnTo>
                <a:cubicBezTo>
                  <a:pt x="619999" y="799893"/>
                  <a:pt x="610276" y="811418"/>
                  <a:pt x="599112" y="816099"/>
                </a:cubicBezTo>
                <a:cubicBezTo>
                  <a:pt x="587227" y="821141"/>
                  <a:pt x="574262" y="821141"/>
                  <a:pt x="562378" y="816460"/>
                </a:cubicBezTo>
                <a:cubicBezTo>
                  <a:pt x="550493" y="811418"/>
                  <a:pt x="541490" y="802054"/>
                  <a:pt x="536088" y="790530"/>
                </a:cubicBezTo>
                <a:cubicBezTo>
                  <a:pt x="531406" y="778645"/>
                  <a:pt x="531046" y="765680"/>
                  <a:pt x="536088" y="754156"/>
                </a:cubicBezTo>
                <a:lnTo>
                  <a:pt x="536088" y="753436"/>
                </a:lnTo>
                <a:cubicBezTo>
                  <a:pt x="536088" y="753436"/>
                  <a:pt x="536088" y="753075"/>
                  <a:pt x="536448" y="753075"/>
                </a:cubicBezTo>
                <a:lnTo>
                  <a:pt x="666097" y="420669"/>
                </a:lnTo>
                <a:lnTo>
                  <a:pt x="682663" y="310467"/>
                </a:lnTo>
                <a:lnTo>
                  <a:pt x="578584" y="355844"/>
                </a:lnTo>
                <a:lnTo>
                  <a:pt x="572866" y="356524"/>
                </a:lnTo>
                <a:lnTo>
                  <a:pt x="591973" y="364264"/>
                </a:lnTo>
                <a:lnTo>
                  <a:pt x="568939" y="378276"/>
                </a:lnTo>
                <a:lnTo>
                  <a:pt x="456644" y="447257"/>
                </a:lnTo>
                <a:lnTo>
                  <a:pt x="450885" y="450490"/>
                </a:lnTo>
                <a:lnTo>
                  <a:pt x="444407" y="447976"/>
                </a:lnTo>
                <a:lnTo>
                  <a:pt x="350828" y="410611"/>
                </a:lnTo>
                <a:lnTo>
                  <a:pt x="325633" y="400551"/>
                </a:lnTo>
                <a:lnTo>
                  <a:pt x="348668" y="386539"/>
                </a:lnTo>
                <a:lnTo>
                  <a:pt x="460963" y="317918"/>
                </a:lnTo>
                <a:lnTo>
                  <a:pt x="466722" y="314325"/>
                </a:lnTo>
                <a:lnTo>
                  <a:pt x="473200" y="316840"/>
                </a:lnTo>
                <a:lnTo>
                  <a:pt x="523845" y="336984"/>
                </a:lnTo>
                <a:lnTo>
                  <a:pt x="520602" y="309746"/>
                </a:lnTo>
                <a:cubicBezTo>
                  <a:pt x="523844" y="299303"/>
                  <a:pt x="530686" y="290659"/>
                  <a:pt x="539689" y="285617"/>
                </a:cubicBezTo>
                <a:cubicBezTo>
                  <a:pt x="572102" y="267610"/>
                  <a:pt x="670418" y="207107"/>
                  <a:pt x="716876" y="182978"/>
                </a:cubicBezTo>
                <a:cubicBezTo>
                  <a:pt x="721197" y="181538"/>
                  <a:pt x="725879" y="180817"/>
                  <a:pt x="730921" y="180817"/>
                </a:cubicBezTo>
                <a:close/>
                <a:moveTo>
                  <a:pt x="172747" y="165100"/>
                </a:moveTo>
                <a:cubicBezTo>
                  <a:pt x="186420" y="165460"/>
                  <a:pt x="196855" y="170508"/>
                  <a:pt x="206931" y="179521"/>
                </a:cubicBezTo>
                <a:cubicBezTo>
                  <a:pt x="218086" y="189976"/>
                  <a:pt x="227801" y="204037"/>
                  <a:pt x="236437" y="216656"/>
                </a:cubicBezTo>
                <a:cubicBezTo>
                  <a:pt x="247952" y="232519"/>
                  <a:pt x="259466" y="248743"/>
                  <a:pt x="272780" y="263525"/>
                </a:cubicBezTo>
                <a:cubicBezTo>
                  <a:pt x="283575" y="275783"/>
                  <a:pt x="297968" y="289844"/>
                  <a:pt x="313801" y="295251"/>
                </a:cubicBezTo>
                <a:cubicBezTo>
                  <a:pt x="323876" y="298857"/>
                  <a:pt x="332153" y="305707"/>
                  <a:pt x="336830" y="315441"/>
                </a:cubicBezTo>
                <a:cubicBezTo>
                  <a:pt x="341148" y="324455"/>
                  <a:pt x="341148" y="334549"/>
                  <a:pt x="338630" y="344284"/>
                </a:cubicBezTo>
                <a:cubicBezTo>
                  <a:pt x="338270" y="344644"/>
                  <a:pt x="337910" y="345005"/>
                  <a:pt x="337910" y="345365"/>
                </a:cubicBezTo>
                <a:cubicBezTo>
                  <a:pt x="334312" y="354379"/>
                  <a:pt x="327835" y="362310"/>
                  <a:pt x="318479" y="366637"/>
                </a:cubicBezTo>
                <a:cubicBezTo>
                  <a:pt x="309483" y="370963"/>
                  <a:pt x="299048" y="371324"/>
                  <a:pt x="289332" y="368079"/>
                </a:cubicBezTo>
                <a:cubicBezTo>
                  <a:pt x="264144" y="359066"/>
                  <a:pt x="242914" y="342481"/>
                  <a:pt x="224563" y="323733"/>
                </a:cubicBezTo>
                <a:lnTo>
                  <a:pt x="208730" y="309312"/>
                </a:lnTo>
                <a:cubicBezTo>
                  <a:pt x="213768" y="407016"/>
                  <a:pt x="229960" y="423240"/>
                  <a:pt x="266303" y="494625"/>
                </a:cubicBezTo>
                <a:lnTo>
                  <a:pt x="188939" y="521305"/>
                </a:lnTo>
                <a:lnTo>
                  <a:pt x="170228" y="488136"/>
                </a:lnTo>
                <a:lnTo>
                  <a:pt x="162311" y="531039"/>
                </a:lnTo>
                <a:cubicBezTo>
                  <a:pt x="135684" y="540053"/>
                  <a:pt x="109416" y="549426"/>
                  <a:pt x="83148" y="558440"/>
                </a:cubicBezTo>
                <a:cubicBezTo>
                  <a:pt x="106897" y="465422"/>
                  <a:pt x="108337" y="417472"/>
                  <a:pt x="112655" y="308231"/>
                </a:cubicBezTo>
                <a:cubicBezTo>
                  <a:pt x="96462" y="331305"/>
                  <a:pt x="84228" y="351494"/>
                  <a:pt x="71273" y="376732"/>
                </a:cubicBezTo>
                <a:cubicBezTo>
                  <a:pt x="66595" y="385745"/>
                  <a:pt x="58319" y="392595"/>
                  <a:pt x="48604" y="395840"/>
                </a:cubicBezTo>
                <a:cubicBezTo>
                  <a:pt x="28813" y="402329"/>
                  <a:pt x="11181" y="395119"/>
                  <a:pt x="2545" y="375650"/>
                </a:cubicBezTo>
                <a:cubicBezTo>
                  <a:pt x="-9329" y="349692"/>
                  <a:pt x="23416" y="298496"/>
                  <a:pt x="37449" y="277946"/>
                </a:cubicBezTo>
                <a:cubicBezTo>
                  <a:pt x="50043" y="259919"/>
                  <a:pt x="64436" y="242253"/>
                  <a:pt x="78830" y="225669"/>
                </a:cubicBezTo>
                <a:cubicBezTo>
                  <a:pt x="87826" y="215574"/>
                  <a:pt x="98261" y="204037"/>
                  <a:pt x="108696" y="195384"/>
                </a:cubicBezTo>
                <a:cubicBezTo>
                  <a:pt x="125968" y="180603"/>
                  <a:pt x="143960" y="169787"/>
                  <a:pt x="166270" y="165821"/>
                </a:cubicBezTo>
                <a:cubicBezTo>
                  <a:pt x="168788" y="165460"/>
                  <a:pt x="170228" y="165100"/>
                  <a:pt x="172747" y="165100"/>
                </a:cubicBezTo>
                <a:close/>
                <a:moveTo>
                  <a:pt x="744606" y="15875"/>
                </a:moveTo>
                <a:cubicBezTo>
                  <a:pt x="765133" y="15875"/>
                  <a:pt x="784221" y="24158"/>
                  <a:pt x="797906" y="37843"/>
                </a:cubicBezTo>
                <a:cubicBezTo>
                  <a:pt x="811591" y="51168"/>
                  <a:pt x="819874" y="70255"/>
                  <a:pt x="819874" y="91143"/>
                </a:cubicBezTo>
                <a:cubicBezTo>
                  <a:pt x="819874" y="111671"/>
                  <a:pt x="811591" y="130758"/>
                  <a:pt x="797906" y="144444"/>
                </a:cubicBezTo>
                <a:cubicBezTo>
                  <a:pt x="784221" y="157769"/>
                  <a:pt x="765133" y="166412"/>
                  <a:pt x="744606" y="166412"/>
                </a:cubicBezTo>
                <a:cubicBezTo>
                  <a:pt x="723718" y="166412"/>
                  <a:pt x="704991" y="157769"/>
                  <a:pt x="691306" y="144444"/>
                </a:cubicBezTo>
                <a:cubicBezTo>
                  <a:pt x="677621" y="130758"/>
                  <a:pt x="668978" y="111671"/>
                  <a:pt x="668978" y="91143"/>
                </a:cubicBezTo>
                <a:cubicBezTo>
                  <a:pt x="668978" y="70255"/>
                  <a:pt x="677621" y="51168"/>
                  <a:pt x="691306" y="37843"/>
                </a:cubicBezTo>
                <a:cubicBezTo>
                  <a:pt x="704991" y="24158"/>
                  <a:pt x="723718" y="15875"/>
                  <a:pt x="744606" y="15875"/>
                </a:cubicBezTo>
                <a:close/>
                <a:moveTo>
                  <a:pt x="169086" y="0"/>
                </a:moveTo>
                <a:cubicBezTo>
                  <a:pt x="189863" y="0"/>
                  <a:pt x="208490" y="8667"/>
                  <a:pt x="222461" y="22390"/>
                </a:cubicBezTo>
                <a:cubicBezTo>
                  <a:pt x="236074" y="36113"/>
                  <a:pt x="244313" y="55254"/>
                  <a:pt x="244313" y="76200"/>
                </a:cubicBezTo>
                <a:cubicBezTo>
                  <a:pt x="244313" y="97146"/>
                  <a:pt x="236074" y="115925"/>
                  <a:pt x="222461" y="130009"/>
                </a:cubicBezTo>
                <a:cubicBezTo>
                  <a:pt x="208490" y="143732"/>
                  <a:pt x="189863" y="152039"/>
                  <a:pt x="169086" y="152039"/>
                </a:cubicBezTo>
                <a:cubicBezTo>
                  <a:pt x="148309" y="152039"/>
                  <a:pt x="129323" y="143732"/>
                  <a:pt x="116068" y="130009"/>
                </a:cubicBezTo>
                <a:cubicBezTo>
                  <a:pt x="102097" y="115925"/>
                  <a:pt x="93858" y="97146"/>
                  <a:pt x="93858" y="76200"/>
                </a:cubicBezTo>
                <a:cubicBezTo>
                  <a:pt x="93858" y="55254"/>
                  <a:pt x="102097" y="36113"/>
                  <a:pt x="116068" y="22390"/>
                </a:cubicBezTo>
                <a:cubicBezTo>
                  <a:pt x="129323" y="8667"/>
                  <a:pt x="148309" y="0"/>
                  <a:pt x="169086" y="0"/>
                </a:cubicBezTo>
                <a:close/>
              </a:path>
            </a:pathLst>
          </a:custGeom>
          <a:solidFill>
            <a:schemeClr val="bg1"/>
          </a:solidFill>
          <a:ln>
            <a:noFill/>
          </a:ln>
          <a:effectLst/>
        </p:spPr>
        <p:txBody>
          <a:bodyPr anchor="ctr"/>
          <a:lstStyle/>
          <a:p>
            <a:endParaRPr lang="en-GB" sz="1600" dirty="0">
              <a:latin typeface="+mj-lt"/>
            </a:endParaRPr>
          </a:p>
        </p:txBody>
      </p:sp>
      <p:sp>
        <p:nvSpPr>
          <p:cNvPr id="34" name="Left Arrow 33">
            <a:extLst>
              <a:ext uri="{FF2B5EF4-FFF2-40B4-BE49-F238E27FC236}">
                <a16:creationId xmlns:a16="http://schemas.microsoft.com/office/drawing/2014/main" xmlns="" id="{54644947-B337-2041-A69A-3907512B567E}"/>
              </a:ext>
            </a:extLst>
          </p:cNvPr>
          <p:cNvSpPr/>
          <p:nvPr/>
        </p:nvSpPr>
        <p:spPr>
          <a:xfrm>
            <a:off x="4879811" y="5829095"/>
            <a:ext cx="1818259" cy="164510"/>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35" name="Right Arrow 34">
            <a:extLst>
              <a:ext uri="{FF2B5EF4-FFF2-40B4-BE49-F238E27FC236}">
                <a16:creationId xmlns:a16="http://schemas.microsoft.com/office/drawing/2014/main" xmlns="" id="{EE06F482-6565-BD45-97E2-D4AD28CD35B1}"/>
              </a:ext>
            </a:extLst>
          </p:cNvPr>
          <p:cNvSpPr/>
          <p:nvPr/>
        </p:nvSpPr>
        <p:spPr>
          <a:xfrm>
            <a:off x="8575271" y="5829095"/>
            <a:ext cx="1818259" cy="16451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2" name="Rechteck 1">
            <a:extLst>
              <a:ext uri="{FF2B5EF4-FFF2-40B4-BE49-F238E27FC236}">
                <a16:creationId xmlns:a16="http://schemas.microsoft.com/office/drawing/2014/main" xmlns="" id="{FDEF9081-0960-4EA6-8093-364FA7B1E844}"/>
              </a:ext>
            </a:extLst>
          </p:cNvPr>
          <p:cNvSpPr/>
          <p:nvPr/>
        </p:nvSpPr>
        <p:spPr>
          <a:xfrm>
            <a:off x="194333" y="3971414"/>
            <a:ext cx="3927336" cy="2056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ts val="600"/>
              </a:spcBef>
              <a:buFont typeface="Arial" panose="020B0604020202020204" pitchFamily="34" charset="0"/>
              <a:buChar char="•"/>
            </a:pPr>
            <a:r>
              <a:rPr lang="en-GB" sz="2400" dirty="0">
                <a:solidFill>
                  <a:srgbClr val="245473"/>
                </a:solidFill>
              </a:rPr>
              <a:t>Keine systematische Beschaffung</a:t>
            </a:r>
          </a:p>
          <a:p>
            <a:pPr marL="285750" indent="-285750">
              <a:spcBef>
                <a:spcPts val="600"/>
              </a:spcBef>
              <a:buFont typeface="Arial" panose="020B0604020202020204" pitchFamily="34" charset="0"/>
              <a:buChar char="•"/>
            </a:pPr>
            <a:r>
              <a:rPr lang="en-GB" sz="2400" dirty="0">
                <a:solidFill>
                  <a:srgbClr val="245473"/>
                </a:solidFill>
              </a:rPr>
              <a:t>Einseitige Abhängigkeit</a:t>
            </a:r>
          </a:p>
          <a:p>
            <a:pPr marL="285750" indent="-285750">
              <a:spcBef>
                <a:spcPts val="600"/>
              </a:spcBef>
              <a:buFont typeface="Arial" panose="020B0604020202020204" pitchFamily="34" charset="0"/>
              <a:buChar char="•"/>
            </a:pPr>
            <a:r>
              <a:rPr lang="en-GB" sz="2400" dirty="0" err="1">
                <a:solidFill>
                  <a:srgbClr val="245473"/>
                </a:solidFill>
              </a:rPr>
              <a:t>Ungesicherte</a:t>
            </a:r>
            <a:r>
              <a:rPr lang="en-GB" sz="2400" dirty="0">
                <a:solidFill>
                  <a:srgbClr val="245473"/>
                </a:solidFill>
              </a:rPr>
              <a:t> Verträge</a:t>
            </a:r>
          </a:p>
          <a:p>
            <a:pPr marL="285750" indent="-285750">
              <a:spcBef>
                <a:spcPts val="600"/>
              </a:spcBef>
              <a:buFont typeface="Arial" panose="020B0604020202020204" pitchFamily="34" charset="0"/>
              <a:buChar char="•"/>
            </a:pPr>
            <a:r>
              <a:rPr lang="en-GB" sz="2400" dirty="0">
                <a:solidFill>
                  <a:srgbClr val="245473"/>
                </a:solidFill>
              </a:rPr>
              <a:t>Qualität, </a:t>
            </a:r>
            <a:r>
              <a:rPr lang="en-GB" sz="2400" dirty="0" err="1">
                <a:solidFill>
                  <a:srgbClr val="245473"/>
                </a:solidFill>
              </a:rPr>
              <a:t>Lieferzuverlässigkeit</a:t>
            </a:r>
            <a:r>
              <a:rPr lang="en-GB" sz="2400" dirty="0">
                <a:solidFill>
                  <a:srgbClr val="245473"/>
                </a:solidFill>
              </a:rPr>
              <a:t>, finanzielle Situation</a:t>
            </a:r>
          </a:p>
        </p:txBody>
      </p:sp>
      <p:sp>
        <p:nvSpPr>
          <p:cNvPr id="4" name="Gleichschenkliges Dreieck 3">
            <a:extLst>
              <a:ext uri="{FF2B5EF4-FFF2-40B4-BE49-F238E27FC236}">
                <a16:creationId xmlns:a16="http://schemas.microsoft.com/office/drawing/2014/main" xmlns="" id="{13A2A168-7A98-46D8-9AB1-2933919F0C8C}"/>
              </a:ext>
            </a:extLst>
          </p:cNvPr>
          <p:cNvSpPr/>
          <p:nvPr/>
        </p:nvSpPr>
        <p:spPr>
          <a:xfrm rot="16200000">
            <a:off x="3310367" y="4875748"/>
            <a:ext cx="2056065" cy="277000"/>
          </a:xfrm>
          <a:prstGeom prst="triangle">
            <a:avLst/>
          </a:prstGeom>
          <a:solidFill>
            <a:srgbClr val="E53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Rectangle 37">
            <a:extLst>
              <a:ext uri="{FF2B5EF4-FFF2-40B4-BE49-F238E27FC236}">
                <a16:creationId xmlns:a16="http://schemas.microsoft.com/office/drawing/2014/main" xmlns="" id="{9191E227-349E-F746-AF10-57E08F5C188A}"/>
              </a:ext>
            </a:extLst>
          </p:cNvPr>
          <p:cNvSpPr/>
          <p:nvPr/>
        </p:nvSpPr>
        <p:spPr>
          <a:xfrm>
            <a:off x="4879810" y="3971414"/>
            <a:ext cx="5515268" cy="427132"/>
          </a:xfrm>
          <a:prstGeom prst="rect">
            <a:avLst/>
          </a:prstGeom>
          <a:solidFill>
            <a:schemeClr val="accent2">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40" name="Rectangle 39">
            <a:extLst>
              <a:ext uri="{FF2B5EF4-FFF2-40B4-BE49-F238E27FC236}">
                <a16:creationId xmlns:a16="http://schemas.microsoft.com/office/drawing/2014/main" xmlns="" id="{8CEA6218-38AB-9A4F-9303-BB82C585B188}"/>
              </a:ext>
            </a:extLst>
          </p:cNvPr>
          <p:cNvSpPr/>
          <p:nvPr/>
        </p:nvSpPr>
        <p:spPr>
          <a:xfrm>
            <a:off x="4879814" y="4401042"/>
            <a:ext cx="5515268" cy="427132"/>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39" name="TextBox 38">
            <a:extLst>
              <a:ext uri="{FF2B5EF4-FFF2-40B4-BE49-F238E27FC236}">
                <a16:creationId xmlns:a16="http://schemas.microsoft.com/office/drawing/2014/main" xmlns="" id="{EBF8E5C4-04E9-0C44-B2D6-0646DEF65AA8}"/>
              </a:ext>
            </a:extLst>
          </p:cNvPr>
          <p:cNvSpPr txBox="1"/>
          <p:nvPr/>
        </p:nvSpPr>
        <p:spPr>
          <a:xfrm>
            <a:off x="6832175" y="4028309"/>
            <a:ext cx="1534972" cy="338554"/>
          </a:xfrm>
          <a:prstGeom prst="rect">
            <a:avLst/>
          </a:prstGeom>
          <a:noFill/>
        </p:spPr>
        <p:txBody>
          <a:bodyPr wrap="none" rtlCol="0" anchor="ctr">
            <a:spAutoFit/>
          </a:bodyPr>
          <a:lstStyle/>
          <a:p>
            <a:pPr algn="ctr"/>
            <a:r>
              <a:rPr lang="en-GB" sz="1600" b="1" dirty="0">
                <a:solidFill>
                  <a:schemeClr val="bg1"/>
                </a:solidFill>
                <a:latin typeface="+mj-lt"/>
                <a:cs typeface="Poppins" pitchFamily="2" charset="77"/>
              </a:rPr>
              <a:t>INFRASTRUKTUR</a:t>
            </a:r>
          </a:p>
        </p:txBody>
      </p:sp>
      <p:sp>
        <p:nvSpPr>
          <p:cNvPr id="42" name="TextBox 41">
            <a:extLst>
              <a:ext uri="{FF2B5EF4-FFF2-40B4-BE49-F238E27FC236}">
                <a16:creationId xmlns:a16="http://schemas.microsoft.com/office/drawing/2014/main" xmlns="" id="{58203A7B-25EE-8349-9474-91A6983D1A4A}"/>
              </a:ext>
            </a:extLst>
          </p:cNvPr>
          <p:cNvSpPr txBox="1"/>
          <p:nvPr/>
        </p:nvSpPr>
        <p:spPr>
          <a:xfrm>
            <a:off x="6093967" y="4469198"/>
            <a:ext cx="3106749" cy="338554"/>
          </a:xfrm>
          <a:prstGeom prst="rect">
            <a:avLst/>
          </a:prstGeom>
          <a:noFill/>
        </p:spPr>
        <p:txBody>
          <a:bodyPr wrap="none" rtlCol="0" anchor="ctr">
            <a:spAutoFit/>
          </a:bodyPr>
          <a:lstStyle/>
          <a:p>
            <a:pPr algn="ctr"/>
            <a:r>
              <a:rPr lang="en-GB" sz="1600" b="1" dirty="0">
                <a:solidFill>
                  <a:schemeClr val="bg1"/>
                </a:solidFill>
                <a:latin typeface="+mj-lt"/>
                <a:cs typeface="Poppins" pitchFamily="2" charset="77"/>
              </a:rPr>
              <a:t>PERSONALMANAGEMENT</a:t>
            </a:r>
          </a:p>
        </p:txBody>
      </p:sp>
      <p:sp>
        <p:nvSpPr>
          <p:cNvPr id="41" name="Rectangle 40">
            <a:extLst>
              <a:ext uri="{FF2B5EF4-FFF2-40B4-BE49-F238E27FC236}">
                <a16:creationId xmlns:a16="http://schemas.microsoft.com/office/drawing/2014/main" xmlns="" id="{9DEDD2F6-65FB-B441-8164-431C869FFE90}"/>
              </a:ext>
            </a:extLst>
          </p:cNvPr>
          <p:cNvSpPr/>
          <p:nvPr/>
        </p:nvSpPr>
        <p:spPr>
          <a:xfrm>
            <a:off x="4885142" y="4842545"/>
            <a:ext cx="5515268" cy="427132"/>
          </a:xfrm>
          <a:prstGeom prst="rect">
            <a:avLst/>
          </a:prstGeom>
          <a:solidFill>
            <a:schemeClr val="accent2">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7" name="TextBox 16">
            <a:extLst>
              <a:ext uri="{FF2B5EF4-FFF2-40B4-BE49-F238E27FC236}">
                <a16:creationId xmlns:a16="http://schemas.microsoft.com/office/drawing/2014/main" xmlns="" id="{B531C930-A55B-4942-88B3-8148C565A229}"/>
              </a:ext>
            </a:extLst>
          </p:cNvPr>
          <p:cNvSpPr txBox="1"/>
          <p:nvPr/>
        </p:nvSpPr>
        <p:spPr>
          <a:xfrm>
            <a:off x="6281319" y="4913859"/>
            <a:ext cx="2636684" cy="338554"/>
          </a:xfrm>
          <a:prstGeom prst="rect">
            <a:avLst/>
          </a:prstGeom>
          <a:noFill/>
        </p:spPr>
        <p:txBody>
          <a:bodyPr wrap="none" rtlCol="0" anchor="ctr">
            <a:spAutoFit/>
          </a:bodyPr>
          <a:lstStyle/>
          <a:p>
            <a:pPr algn="ctr"/>
            <a:r>
              <a:rPr lang="en-GB" sz="1600" b="1" dirty="0">
                <a:solidFill>
                  <a:schemeClr val="bg1"/>
                </a:solidFill>
                <a:latin typeface="+mj-lt"/>
                <a:cs typeface="Poppins" pitchFamily="2" charset="77"/>
              </a:rPr>
              <a:t>TECHNOLOGIEENTWICKLUNG</a:t>
            </a:r>
          </a:p>
        </p:txBody>
      </p:sp>
      <p:sp>
        <p:nvSpPr>
          <p:cNvPr id="43" name="Textplatzhalter 32">
            <a:extLst>
              <a:ext uri="{FF2B5EF4-FFF2-40B4-BE49-F238E27FC236}">
                <a16:creationId xmlns:a16="http://schemas.microsoft.com/office/drawing/2014/main" xmlns="" id="{2C62E1F1-75EC-4683-8F64-3861F2951C5C}"/>
              </a:ext>
            </a:extLst>
          </p:cNvPr>
          <p:cNvSpPr txBox="1">
            <a:spLocks/>
          </p:cNvSpPr>
          <p:nvPr/>
        </p:nvSpPr>
        <p:spPr>
          <a:xfrm>
            <a:off x="1272732" y="351441"/>
            <a:ext cx="9087377" cy="409612"/>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3600" kern="1200">
                <a:solidFill>
                  <a:srgbClr val="24547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a:t>Von der Wertschöpfungskette zur Krisenkette (Beispiele)</a:t>
            </a:r>
            <a:endParaRPr lang="de-DE" dirty="0"/>
          </a:p>
        </p:txBody>
      </p:sp>
      <p:sp>
        <p:nvSpPr>
          <p:cNvPr id="44" name="Subtitle 2">
            <a:extLst>
              <a:ext uri="{FF2B5EF4-FFF2-40B4-BE49-F238E27FC236}">
                <a16:creationId xmlns:a16="http://schemas.microsoft.com/office/drawing/2014/main" xmlns="" id="{DC59410A-E528-4EC1-92F9-20CDDEC4870B}"/>
              </a:ext>
            </a:extLst>
          </p:cNvPr>
          <p:cNvSpPr txBox="1">
            <a:spLocks/>
          </p:cNvSpPr>
          <p:nvPr/>
        </p:nvSpPr>
        <p:spPr>
          <a:xfrm>
            <a:off x="1277513" y="794819"/>
            <a:ext cx="11228522" cy="759485"/>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de-DE" sz="2200" dirty="0">
                <a:solidFill>
                  <a:schemeClr val="tx1"/>
                </a:solidFill>
                <a:latin typeface="+mj-lt"/>
                <a:ea typeface="Open Sans Light" panose="020B0306030504020204" pitchFamily="34" charset="0"/>
                <a:cs typeface="Open Sans Light" panose="020B0306030504020204" pitchFamily="34" charset="0"/>
              </a:rPr>
              <a:t>Krisenursachen können in allen Unternehmensbereichen liegen. In der Regel lässt sich eine Krise nicht auf einzelne Sachverhalte zurückführen, sondern auf einen multikausalen Zusammenhang.</a:t>
            </a:r>
            <a:endParaRPr lang="de-DE" sz="2200" i="1" dirty="0">
              <a:solidFill>
                <a:schemeClr val="tx1"/>
              </a:solidFill>
              <a:latin typeface="+mj-lt"/>
              <a:ea typeface="Open Sans Light" panose="020B0306030504020204" pitchFamily="34" charset="0"/>
              <a:cs typeface="Open Sans Light" panose="020B0306030504020204" pitchFamily="34" charset="0"/>
            </a:endParaRPr>
          </a:p>
        </p:txBody>
      </p:sp>
      <p:sp>
        <p:nvSpPr>
          <p:cNvPr id="45" name="Rechteck 44">
            <a:extLst>
              <a:ext uri="{FF2B5EF4-FFF2-40B4-BE49-F238E27FC236}">
                <a16:creationId xmlns:a16="http://schemas.microsoft.com/office/drawing/2014/main" xmlns="" id="{D2DBB554-09E9-4E68-81F2-64811000E86F}"/>
              </a:ext>
            </a:extLst>
          </p:cNvPr>
          <p:cNvSpPr/>
          <p:nvPr/>
        </p:nvSpPr>
        <p:spPr>
          <a:xfrm>
            <a:off x="252282" y="2262614"/>
            <a:ext cx="4697853" cy="769441"/>
          </a:xfrm>
          <a:prstGeom prst="rect">
            <a:avLst/>
          </a:prstGeom>
        </p:spPr>
        <p:txBody>
          <a:bodyPr wrap="square">
            <a:spAutoFit/>
          </a:bodyPr>
          <a:lstStyle/>
          <a:p>
            <a:r>
              <a:rPr lang="en-GB" sz="2200" b="1" dirty="0" err="1">
                <a:solidFill>
                  <a:srgbClr val="245473"/>
                </a:solidFill>
              </a:rPr>
              <a:t>Mögliche</a:t>
            </a:r>
            <a:r>
              <a:rPr lang="en-GB" sz="2200" b="1" dirty="0">
                <a:solidFill>
                  <a:srgbClr val="245473"/>
                </a:solidFill>
              </a:rPr>
              <a:t> </a:t>
            </a:r>
            <a:r>
              <a:rPr lang="en-GB" sz="2200" b="1" dirty="0" err="1">
                <a:solidFill>
                  <a:srgbClr val="245473"/>
                </a:solidFill>
              </a:rPr>
              <a:t>Ursachen</a:t>
            </a:r>
            <a:r>
              <a:rPr lang="en-GB" sz="2200" b="1" dirty="0">
                <a:solidFill>
                  <a:srgbClr val="245473"/>
                </a:solidFill>
              </a:rPr>
              <a:t> </a:t>
            </a:r>
            <a:r>
              <a:rPr lang="en-GB" sz="2200" b="1" dirty="0" err="1">
                <a:solidFill>
                  <a:srgbClr val="245473"/>
                </a:solidFill>
              </a:rPr>
              <a:t>einer</a:t>
            </a:r>
            <a:r>
              <a:rPr lang="en-GB" sz="2200" b="1" dirty="0">
                <a:solidFill>
                  <a:srgbClr val="245473"/>
                </a:solidFill>
              </a:rPr>
              <a:t> </a:t>
            </a:r>
            <a:r>
              <a:rPr lang="en-GB" sz="2200" b="1" dirty="0" err="1">
                <a:solidFill>
                  <a:srgbClr val="245473"/>
                </a:solidFill>
              </a:rPr>
              <a:t>Krise</a:t>
            </a:r>
            <a:r>
              <a:rPr lang="en-GB" sz="2200" b="1" dirty="0">
                <a:solidFill>
                  <a:srgbClr val="245473"/>
                </a:solidFill>
              </a:rPr>
              <a:t> </a:t>
            </a:r>
            <a:r>
              <a:rPr lang="en-GB" sz="2200" b="1" dirty="0" err="1">
                <a:solidFill>
                  <a:srgbClr val="245473"/>
                </a:solidFill>
              </a:rPr>
              <a:t>als</a:t>
            </a:r>
            <a:r>
              <a:rPr lang="en-GB" sz="2200" b="1" dirty="0">
                <a:solidFill>
                  <a:srgbClr val="245473"/>
                </a:solidFill>
              </a:rPr>
              <a:t> </a:t>
            </a:r>
            <a:r>
              <a:rPr lang="en-GB" sz="2200" b="1" dirty="0" err="1">
                <a:solidFill>
                  <a:srgbClr val="245473"/>
                </a:solidFill>
              </a:rPr>
              <a:t>Folge</a:t>
            </a:r>
            <a:r>
              <a:rPr lang="en-GB" sz="2200" b="1" dirty="0">
                <a:solidFill>
                  <a:srgbClr val="245473"/>
                </a:solidFill>
              </a:rPr>
              <a:t> der </a:t>
            </a:r>
            <a:r>
              <a:rPr lang="en-GB" sz="2200" b="1" dirty="0" err="1">
                <a:solidFill>
                  <a:srgbClr val="245473"/>
                </a:solidFill>
              </a:rPr>
              <a:t>Beschaffung</a:t>
            </a:r>
            <a:r>
              <a:rPr lang="en-GB" sz="2200" b="1" dirty="0">
                <a:solidFill>
                  <a:srgbClr val="245473"/>
                </a:solidFill>
              </a:rPr>
              <a:t>:</a:t>
            </a:r>
            <a:endParaRPr lang="en-GB" sz="2200" dirty="0">
              <a:solidFill>
                <a:srgbClr val="245473"/>
              </a:solidFill>
            </a:endParaRPr>
          </a:p>
        </p:txBody>
      </p:sp>
    </p:spTree>
    <p:extLst>
      <p:ext uri="{BB962C8B-B14F-4D97-AF65-F5344CB8AC3E}">
        <p14:creationId xmlns:p14="http://schemas.microsoft.com/office/powerpoint/2010/main" val="11017453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xmlns="" id="{9F845908-6FD4-F24B-AB01-EC5AA8A5B479}"/>
              </a:ext>
            </a:extLst>
          </p:cNvPr>
          <p:cNvSpPr/>
          <p:nvPr/>
        </p:nvSpPr>
        <p:spPr>
          <a:xfrm>
            <a:off x="4867223" y="2205532"/>
            <a:ext cx="1090706" cy="1739893"/>
          </a:xfrm>
          <a:prstGeom prst="rect">
            <a:avLst/>
          </a:prstGeom>
          <a:solidFill>
            <a:srgbClr val="E53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43" name="Rectangle 42">
            <a:extLst>
              <a:ext uri="{FF2B5EF4-FFF2-40B4-BE49-F238E27FC236}">
                <a16:creationId xmlns:a16="http://schemas.microsoft.com/office/drawing/2014/main" xmlns="" id="{2C1561A8-D724-FB46-A2F4-8267C88E4D02}"/>
              </a:ext>
            </a:extLst>
          </p:cNvPr>
          <p:cNvSpPr/>
          <p:nvPr/>
        </p:nvSpPr>
        <p:spPr>
          <a:xfrm>
            <a:off x="4879810" y="5284664"/>
            <a:ext cx="5515268" cy="427132"/>
          </a:xfrm>
          <a:prstGeom prst="rect">
            <a:avLst/>
          </a:prstGeom>
          <a:solidFill>
            <a:schemeClr val="accent2">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9" name="Triangle 8">
            <a:extLst>
              <a:ext uri="{FF2B5EF4-FFF2-40B4-BE49-F238E27FC236}">
                <a16:creationId xmlns:a16="http://schemas.microsoft.com/office/drawing/2014/main" xmlns="" id="{95A9E03E-60D2-B549-B39B-5FFDC0FD8559}"/>
              </a:ext>
            </a:extLst>
          </p:cNvPr>
          <p:cNvSpPr/>
          <p:nvPr/>
        </p:nvSpPr>
        <p:spPr>
          <a:xfrm rot="5400000">
            <a:off x="9379635" y="3252707"/>
            <a:ext cx="3506293" cy="1443985"/>
          </a:xfrm>
          <a:prstGeom prst="triangle">
            <a:avLst/>
          </a:prstGeom>
          <a:solidFill>
            <a:srgbClr val="E53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1"/>
              </a:solidFill>
              <a:latin typeface="+mj-lt"/>
            </a:endParaRPr>
          </a:p>
        </p:txBody>
      </p:sp>
      <p:sp>
        <p:nvSpPr>
          <p:cNvPr id="11" name="Rectangle 10">
            <a:extLst>
              <a:ext uri="{FF2B5EF4-FFF2-40B4-BE49-F238E27FC236}">
                <a16:creationId xmlns:a16="http://schemas.microsoft.com/office/drawing/2014/main" xmlns="" id="{C5E25236-D0E0-134F-A946-510996F2D828}"/>
              </a:ext>
            </a:extLst>
          </p:cNvPr>
          <p:cNvSpPr/>
          <p:nvPr/>
        </p:nvSpPr>
        <p:spPr>
          <a:xfrm>
            <a:off x="5982967" y="2204661"/>
            <a:ext cx="1090706" cy="1739893"/>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2" name="Rectangle 11">
            <a:extLst>
              <a:ext uri="{FF2B5EF4-FFF2-40B4-BE49-F238E27FC236}">
                <a16:creationId xmlns:a16="http://schemas.microsoft.com/office/drawing/2014/main" xmlns="" id="{600FEF20-8201-E245-8314-A9ABACEAFE64}"/>
              </a:ext>
            </a:extLst>
          </p:cNvPr>
          <p:cNvSpPr/>
          <p:nvPr/>
        </p:nvSpPr>
        <p:spPr>
          <a:xfrm>
            <a:off x="7086125" y="2204661"/>
            <a:ext cx="1090706" cy="1739893"/>
          </a:xfrm>
          <a:prstGeom prst="rect">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3" name="Rectangle 12">
            <a:extLst>
              <a:ext uri="{FF2B5EF4-FFF2-40B4-BE49-F238E27FC236}">
                <a16:creationId xmlns:a16="http://schemas.microsoft.com/office/drawing/2014/main" xmlns="" id="{2C50F139-CD66-D54F-B95F-6FB1CA1C143F}"/>
              </a:ext>
            </a:extLst>
          </p:cNvPr>
          <p:cNvSpPr/>
          <p:nvPr/>
        </p:nvSpPr>
        <p:spPr>
          <a:xfrm>
            <a:off x="8193896" y="2204661"/>
            <a:ext cx="1090706" cy="1739893"/>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4" name="Rectangle 13">
            <a:extLst>
              <a:ext uri="{FF2B5EF4-FFF2-40B4-BE49-F238E27FC236}">
                <a16:creationId xmlns:a16="http://schemas.microsoft.com/office/drawing/2014/main" xmlns="" id="{4F75346C-217C-274E-8381-3EB6CF3A43A0}"/>
              </a:ext>
            </a:extLst>
          </p:cNvPr>
          <p:cNvSpPr/>
          <p:nvPr/>
        </p:nvSpPr>
        <p:spPr>
          <a:xfrm flipH="1">
            <a:off x="9302822" y="2205503"/>
            <a:ext cx="1090706" cy="1739893"/>
          </a:xfrm>
          <a:prstGeom prst="rect">
            <a:avLst/>
          </a:prstGeom>
          <a:solidFill>
            <a:schemeClr val="accent5">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5" name="TextBox 14">
            <a:extLst>
              <a:ext uri="{FF2B5EF4-FFF2-40B4-BE49-F238E27FC236}">
                <a16:creationId xmlns:a16="http://schemas.microsoft.com/office/drawing/2014/main" xmlns="" id="{D7F27CCE-B186-754B-8815-28E29C0D5B71}"/>
              </a:ext>
            </a:extLst>
          </p:cNvPr>
          <p:cNvSpPr txBox="1"/>
          <p:nvPr/>
        </p:nvSpPr>
        <p:spPr>
          <a:xfrm>
            <a:off x="6568081" y="4006942"/>
            <a:ext cx="2138727" cy="338554"/>
          </a:xfrm>
          <a:prstGeom prst="rect">
            <a:avLst/>
          </a:prstGeom>
          <a:noFill/>
        </p:spPr>
        <p:txBody>
          <a:bodyPr wrap="none" rtlCol="0" anchor="ctr">
            <a:spAutoFit/>
          </a:bodyPr>
          <a:lstStyle/>
          <a:p>
            <a:pPr algn="ctr"/>
            <a:r>
              <a:rPr lang="en-GB" sz="1600" b="1" dirty="0">
                <a:solidFill>
                  <a:schemeClr val="bg1"/>
                </a:solidFill>
                <a:latin typeface="+mj-lt"/>
                <a:cs typeface="Poppins" pitchFamily="2" charset="77"/>
              </a:rPr>
              <a:t>FESTE INFRASTRUKTUR</a:t>
            </a:r>
          </a:p>
        </p:txBody>
      </p:sp>
      <p:sp>
        <p:nvSpPr>
          <p:cNvPr id="16" name="TextBox 15">
            <a:extLst>
              <a:ext uri="{FF2B5EF4-FFF2-40B4-BE49-F238E27FC236}">
                <a16:creationId xmlns:a16="http://schemas.microsoft.com/office/drawing/2014/main" xmlns="" id="{D1B882DB-0A55-1C4B-91F8-1B7C9D84C8EC}"/>
              </a:ext>
            </a:extLst>
          </p:cNvPr>
          <p:cNvSpPr txBox="1"/>
          <p:nvPr/>
        </p:nvSpPr>
        <p:spPr>
          <a:xfrm>
            <a:off x="6084071" y="4447424"/>
            <a:ext cx="3106749" cy="338554"/>
          </a:xfrm>
          <a:prstGeom prst="rect">
            <a:avLst/>
          </a:prstGeom>
          <a:noFill/>
        </p:spPr>
        <p:txBody>
          <a:bodyPr wrap="none" rtlCol="0" anchor="ctr">
            <a:spAutoFit/>
          </a:bodyPr>
          <a:lstStyle/>
          <a:p>
            <a:pPr algn="ctr"/>
            <a:r>
              <a:rPr lang="en-GB" sz="1600" b="1" dirty="0">
                <a:solidFill>
                  <a:schemeClr val="bg1"/>
                </a:solidFill>
                <a:latin typeface="+mj-lt"/>
                <a:cs typeface="Poppins" pitchFamily="2" charset="77"/>
              </a:rPr>
              <a:t>PERSONALMANAGEMENT</a:t>
            </a:r>
          </a:p>
        </p:txBody>
      </p:sp>
      <p:sp>
        <p:nvSpPr>
          <p:cNvPr id="18" name="TextBox 17">
            <a:extLst>
              <a:ext uri="{FF2B5EF4-FFF2-40B4-BE49-F238E27FC236}">
                <a16:creationId xmlns:a16="http://schemas.microsoft.com/office/drawing/2014/main" xmlns="" id="{CDAFA206-01A3-3D44-A864-F6FCF1509F0A}"/>
              </a:ext>
            </a:extLst>
          </p:cNvPr>
          <p:cNvSpPr txBox="1"/>
          <p:nvPr/>
        </p:nvSpPr>
        <p:spPr>
          <a:xfrm>
            <a:off x="6894484" y="5329611"/>
            <a:ext cx="1485921" cy="338554"/>
          </a:xfrm>
          <a:prstGeom prst="rect">
            <a:avLst/>
          </a:prstGeom>
          <a:noFill/>
        </p:spPr>
        <p:txBody>
          <a:bodyPr wrap="none" rtlCol="0" anchor="ctr">
            <a:spAutoFit/>
          </a:bodyPr>
          <a:lstStyle/>
          <a:p>
            <a:pPr algn="ctr"/>
            <a:r>
              <a:rPr lang="en-GB" sz="1600" b="1" dirty="0">
                <a:solidFill>
                  <a:schemeClr val="bg1"/>
                </a:solidFill>
                <a:latin typeface="+mj-lt"/>
                <a:cs typeface="Poppins" pitchFamily="2" charset="77"/>
              </a:rPr>
              <a:t>BESCHAFFUNG</a:t>
            </a:r>
          </a:p>
        </p:txBody>
      </p:sp>
      <p:sp>
        <p:nvSpPr>
          <p:cNvPr id="24" name="TextBox 23">
            <a:extLst>
              <a:ext uri="{FF2B5EF4-FFF2-40B4-BE49-F238E27FC236}">
                <a16:creationId xmlns:a16="http://schemas.microsoft.com/office/drawing/2014/main" xmlns="" id="{6364AF97-3672-7945-8A22-5A09BAC01B48}"/>
              </a:ext>
            </a:extLst>
          </p:cNvPr>
          <p:cNvSpPr txBox="1"/>
          <p:nvPr/>
        </p:nvSpPr>
        <p:spPr>
          <a:xfrm>
            <a:off x="10700668" y="3775278"/>
            <a:ext cx="615874" cy="338554"/>
          </a:xfrm>
          <a:prstGeom prst="rect">
            <a:avLst/>
          </a:prstGeom>
          <a:noFill/>
        </p:spPr>
        <p:txBody>
          <a:bodyPr wrap="none" rtlCol="0" anchor="ctr">
            <a:spAutoFit/>
          </a:bodyPr>
          <a:lstStyle/>
          <a:p>
            <a:pPr algn="ctr"/>
            <a:r>
              <a:rPr lang="en-GB" sz="1600" b="1" dirty="0">
                <a:solidFill>
                  <a:schemeClr val="bg1"/>
                </a:solidFill>
                <a:latin typeface="+mj-lt"/>
                <a:cs typeface="Poppins" pitchFamily="2" charset="77"/>
              </a:rPr>
              <a:t>Krise</a:t>
            </a:r>
          </a:p>
        </p:txBody>
      </p:sp>
      <p:sp>
        <p:nvSpPr>
          <p:cNvPr id="26" name="TextBox 25">
            <a:extLst>
              <a:ext uri="{FF2B5EF4-FFF2-40B4-BE49-F238E27FC236}">
                <a16:creationId xmlns:a16="http://schemas.microsoft.com/office/drawing/2014/main" xmlns="" id="{818A64A4-2129-024B-9503-54D4D0FE5350}"/>
              </a:ext>
            </a:extLst>
          </p:cNvPr>
          <p:cNvSpPr txBox="1"/>
          <p:nvPr/>
        </p:nvSpPr>
        <p:spPr>
          <a:xfrm>
            <a:off x="6695903" y="5745563"/>
            <a:ext cx="1883081" cy="338554"/>
          </a:xfrm>
          <a:prstGeom prst="rect">
            <a:avLst/>
          </a:prstGeom>
          <a:noFill/>
        </p:spPr>
        <p:txBody>
          <a:bodyPr wrap="none" rtlCol="0" anchor="ctr">
            <a:spAutoFit/>
          </a:bodyPr>
          <a:lstStyle/>
          <a:p>
            <a:pPr algn="ctr"/>
            <a:r>
              <a:rPr lang="en-GB" sz="1600" b="1" dirty="0">
                <a:solidFill>
                  <a:schemeClr val="tx2"/>
                </a:solidFill>
                <a:latin typeface="+mj-lt"/>
                <a:cs typeface="Poppins" pitchFamily="2" charset="77"/>
              </a:rPr>
              <a:t>SUPPORT-AKTIVITÄTEN</a:t>
            </a:r>
          </a:p>
        </p:txBody>
      </p:sp>
      <p:sp>
        <p:nvSpPr>
          <p:cNvPr id="27" name="TextBox 26">
            <a:extLst>
              <a:ext uri="{FF2B5EF4-FFF2-40B4-BE49-F238E27FC236}">
                <a16:creationId xmlns:a16="http://schemas.microsoft.com/office/drawing/2014/main" xmlns="" id="{1E058791-5586-274C-9B24-3D7DEE2E2352}"/>
              </a:ext>
            </a:extLst>
          </p:cNvPr>
          <p:cNvSpPr txBox="1"/>
          <p:nvPr/>
        </p:nvSpPr>
        <p:spPr>
          <a:xfrm rot="16200000">
            <a:off x="3802404" y="2905331"/>
            <a:ext cx="1864934" cy="338554"/>
          </a:xfrm>
          <a:prstGeom prst="rect">
            <a:avLst/>
          </a:prstGeom>
          <a:noFill/>
        </p:spPr>
        <p:txBody>
          <a:bodyPr wrap="none" rtlCol="0" anchor="ctr">
            <a:spAutoFit/>
          </a:bodyPr>
          <a:lstStyle/>
          <a:p>
            <a:pPr algn="ctr"/>
            <a:r>
              <a:rPr lang="en-GB" sz="1600" b="1" dirty="0">
                <a:solidFill>
                  <a:schemeClr val="tx2"/>
                </a:solidFill>
                <a:latin typeface="+mj-lt"/>
                <a:cs typeface="Poppins" pitchFamily="2" charset="77"/>
              </a:rPr>
              <a:t>HAUPTAKTIVITÄTEN</a:t>
            </a:r>
          </a:p>
        </p:txBody>
      </p:sp>
      <p:sp>
        <p:nvSpPr>
          <p:cNvPr id="19" name="TextBox 18">
            <a:extLst>
              <a:ext uri="{FF2B5EF4-FFF2-40B4-BE49-F238E27FC236}">
                <a16:creationId xmlns:a16="http://schemas.microsoft.com/office/drawing/2014/main" xmlns="" id="{E2CFC325-9881-3C40-AD5C-7F5AD7B4AAD7}"/>
              </a:ext>
            </a:extLst>
          </p:cNvPr>
          <p:cNvSpPr txBox="1"/>
          <p:nvPr/>
        </p:nvSpPr>
        <p:spPr>
          <a:xfrm>
            <a:off x="4913452" y="3194066"/>
            <a:ext cx="1023422" cy="584775"/>
          </a:xfrm>
          <a:prstGeom prst="rect">
            <a:avLst/>
          </a:prstGeom>
          <a:noFill/>
        </p:spPr>
        <p:txBody>
          <a:bodyPr wrap="none" rtlCol="0" anchor="t">
            <a:spAutoFit/>
          </a:bodyPr>
          <a:lstStyle/>
          <a:p>
            <a:pPr algn="ctr"/>
            <a:r>
              <a:rPr lang="en-GB" sz="1600" b="1" dirty="0">
                <a:solidFill>
                  <a:schemeClr val="bg1"/>
                </a:solidFill>
                <a:latin typeface="+mj-lt"/>
                <a:cs typeface="Poppins" pitchFamily="2" charset="77"/>
              </a:rPr>
              <a:t>INBOUND</a:t>
            </a:r>
          </a:p>
          <a:p>
            <a:pPr algn="ctr"/>
            <a:r>
              <a:rPr lang="en-GB" sz="1600" b="1" dirty="0">
                <a:solidFill>
                  <a:schemeClr val="bg1"/>
                </a:solidFill>
                <a:latin typeface="+mj-lt"/>
                <a:cs typeface="Poppins" pitchFamily="2" charset="77"/>
              </a:rPr>
              <a:t>LOGISTIK</a:t>
            </a:r>
          </a:p>
        </p:txBody>
      </p:sp>
      <p:sp>
        <p:nvSpPr>
          <p:cNvPr id="20" name="TextBox 19">
            <a:extLst>
              <a:ext uri="{FF2B5EF4-FFF2-40B4-BE49-F238E27FC236}">
                <a16:creationId xmlns:a16="http://schemas.microsoft.com/office/drawing/2014/main" xmlns="" id="{7DF77E87-A1EF-BC48-900A-4B681067B942}"/>
              </a:ext>
            </a:extLst>
          </p:cNvPr>
          <p:cNvSpPr txBox="1"/>
          <p:nvPr/>
        </p:nvSpPr>
        <p:spPr>
          <a:xfrm>
            <a:off x="5918218" y="3194065"/>
            <a:ext cx="1220207" cy="338554"/>
          </a:xfrm>
          <a:prstGeom prst="rect">
            <a:avLst/>
          </a:prstGeom>
          <a:noFill/>
        </p:spPr>
        <p:txBody>
          <a:bodyPr wrap="none" rtlCol="0" anchor="t">
            <a:spAutoFit/>
          </a:bodyPr>
          <a:lstStyle/>
          <a:p>
            <a:pPr algn="ctr"/>
            <a:r>
              <a:rPr lang="en-GB" sz="1600" b="1" dirty="0">
                <a:solidFill>
                  <a:schemeClr val="bg1"/>
                </a:solidFill>
                <a:latin typeface="+mj-lt"/>
                <a:cs typeface="Poppins" pitchFamily="2" charset="77"/>
              </a:rPr>
              <a:t>OPERATIONS</a:t>
            </a:r>
          </a:p>
        </p:txBody>
      </p:sp>
      <p:sp>
        <p:nvSpPr>
          <p:cNvPr id="21" name="TextBox 20">
            <a:extLst>
              <a:ext uri="{FF2B5EF4-FFF2-40B4-BE49-F238E27FC236}">
                <a16:creationId xmlns:a16="http://schemas.microsoft.com/office/drawing/2014/main" xmlns="" id="{E09D8E71-DE90-AC4D-ACC4-306FE0BDF232}"/>
              </a:ext>
            </a:extLst>
          </p:cNvPr>
          <p:cNvSpPr txBox="1"/>
          <p:nvPr/>
        </p:nvSpPr>
        <p:spPr>
          <a:xfrm>
            <a:off x="7040836" y="3194066"/>
            <a:ext cx="1180131" cy="584775"/>
          </a:xfrm>
          <a:prstGeom prst="rect">
            <a:avLst/>
          </a:prstGeom>
          <a:noFill/>
        </p:spPr>
        <p:txBody>
          <a:bodyPr wrap="none" rtlCol="0" anchor="t">
            <a:spAutoFit/>
          </a:bodyPr>
          <a:lstStyle/>
          <a:p>
            <a:pPr algn="ctr"/>
            <a:r>
              <a:rPr lang="en-GB" sz="1600" b="1" dirty="0">
                <a:solidFill>
                  <a:schemeClr val="bg1"/>
                </a:solidFill>
                <a:latin typeface="+mj-lt"/>
                <a:cs typeface="Poppins" pitchFamily="2" charset="77"/>
              </a:rPr>
              <a:t>OUTBOUND</a:t>
            </a:r>
          </a:p>
          <a:p>
            <a:pPr algn="ctr"/>
            <a:r>
              <a:rPr lang="en-GB" sz="1600" b="1" dirty="0">
                <a:solidFill>
                  <a:schemeClr val="bg1"/>
                </a:solidFill>
                <a:latin typeface="+mj-lt"/>
                <a:cs typeface="Poppins" pitchFamily="2" charset="77"/>
              </a:rPr>
              <a:t>LOGISTIK</a:t>
            </a:r>
          </a:p>
        </p:txBody>
      </p:sp>
      <p:sp>
        <p:nvSpPr>
          <p:cNvPr id="22" name="TextBox 21">
            <a:extLst>
              <a:ext uri="{FF2B5EF4-FFF2-40B4-BE49-F238E27FC236}">
                <a16:creationId xmlns:a16="http://schemas.microsoft.com/office/drawing/2014/main" xmlns="" id="{72260B90-DF48-144D-81C5-F47A515B5211}"/>
              </a:ext>
            </a:extLst>
          </p:cNvPr>
          <p:cNvSpPr txBox="1"/>
          <p:nvPr/>
        </p:nvSpPr>
        <p:spPr>
          <a:xfrm>
            <a:off x="8140118" y="3194066"/>
            <a:ext cx="1196161" cy="584775"/>
          </a:xfrm>
          <a:prstGeom prst="rect">
            <a:avLst/>
          </a:prstGeom>
          <a:noFill/>
        </p:spPr>
        <p:txBody>
          <a:bodyPr wrap="none" rtlCol="0" anchor="t">
            <a:spAutoFit/>
          </a:bodyPr>
          <a:lstStyle/>
          <a:p>
            <a:pPr algn="ctr"/>
            <a:r>
              <a:rPr lang="en-GB" sz="1600" b="1" dirty="0">
                <a:solidFill>
                  <a:schemeClr val="bg1"/>
                </a:solidFill>
                <a:latin typeface="+mj-lt"/>
                <a:cs typeface="Poppins" pitchFamily="2" charset="77"/>
              </a:rPr>
              <a:t>MARKETING</a:t>
            </a:r>
          </a:p>
          <a:p>
            <a:pPr algn="ctr"/>
            <a:r>
              <a:rPr lang="en-GB" sz="1600" b="1" dirty="0">
                <a:solidFill>
                  <a:schemeClr val="bg1"/>
                </a:solidFill>
                <a:latin typeface="+mj-lt"/>
                <a:cs typeface="Poppins" pitchFamily="2" charset="77"/>
              </a:rPr>
              <a:t>&amp; VERTRIEB</a:t>
            </a:r>
          </a:p>
        </p:txBody>
      </p:sp>
      <p:sp>
        <p:nvSpPr>
          <p:cNvPr id="23" name="TextBox 22">
            <a:extLst>
              <a:ext uri="{FF2B5EF4-FFF2-40B4-BE49-F238E27FC236}">
                <a16:creationId xmlns:a16="http://schemas.microsoft.com/office/drawing/2014/main" xmlns="" id="{D4A3768D-BCA4-0549-AEFD-564A198E1D37}"/>
              </a:ext>
            </a:extLst>
          </p:cNvPr>
          <p:cNvSpPr txBox="1"/>
          <p:nvPr/>
        </p:nvSpPr>
        <p:spPr>
          <a:xfrm>
            <a:off x="9418315" y="3194066"/>
            <a:ext cx="859723" cy="338554"/>
          </a:xfrm>
          <a:prstGeom prst="rect">
            <a:avLst/>
          </a:prstGeom>
          <a:noFill/>
        </p:spPr>
        <p:txBody>
          <a:bodyPr wrap="none" rtlCol="0" anchor="t">
            <a:spAutoFit/>
          </a:bodyPr>
          <a:lstStyle/>
          <a:p>
            <a:pPr algn="ctr"/>
            <a:r>
              <a:rPr lang="en-GB" sz="1600" b="1" dirty="0">
                <a:solidFill>
                  <a:schemeClr val="bg1"/>
                </a:solidFill>
                <a:latin typeface="+mj-lt"/>
                <a:cs typeface="Poppins" pitchFamily="2" charset="77"/>
              </a:rPr>
              <a:t>SERVICE</a:t>
            </a:r>
          </a:p>
        </p:txBody>
      </p:sp>
      <p:sp>
        <p:nvSpPr>
          <p:cNvPr id="28" name="Freeform 223">
            <a:extLst>
              <a:ext uri="{FF2B5EF4-FFF2-40B4-BE49-F238E27FC236}">
                <a16:creationId xmlns:a16="http://schemas.microsoft.com/office/drawing/2014/main" xmlns="" id="{B8A9B5B4-3214-4E43-9549-FB18AD575C06}"/>
              </a:ext>
            </a:extLst>
          </p:cNvPr>
          <p:cNvSpPr>
            <a:spLocks noChangeArrowheads="1"/>
          </p:cNvSpPr>
          <p:nvPr/>
        </p:nvSpPr>
        <p:spPr bwMode="auto">
          <a:xfrm>
            <a:off x="6291681" y="2767450"/>
            <a:ext cx="473281" cy="307157"/>
          </a:xfrm>
          <a:custGeom>
            <a:avLst/>
            <a:gdLst/>
            <a:ahLst/>
            <a:cxnLst/>
            <a:rect l="0" t="0" r="r" b="b"/>
            <a:pathLst>
              <a:path w="868002" h="563205">
                <a:moveTo>
                  <a:pt x="750374" y="332304"/>
                </a:moveTo>
                <a:cubicBezTo>
                  <a:pt x="757928" y="332304"/>
                  <a:pt x="764763" y="335554"/>
                  <a:pt x="769799" y="340249"/>
                </a:cubicBezTo>
                <a:cubicBezTo>
                  <a:pt x="774476" y="345305"/>
                  <a:pt x="777713" y="351805"/>
                  <a:pt x="777713" y="359750"/>
                </a:cubicBezTo>
                <a:cubicBezTo>
                  <a:pt x="777713" y="366972"/>
                  <a:pt x="774476" y="373834"/>
                  <a:pt x="769799" y="378889"/>
                </a:cubicBezTo>
                <a:cubicBezTo>
                  <a:pt x="764763" y="383584"/>
                  <a:pt x="757928" y="386834"/>
                  <a:pt x="750374" y="386834"/>
                </a:cubicBezTo>
                <a:cubicBezTo>
                  <a:pt x="743180" y="386834"/>
                  <a:pt x="736345" y="383584"/>
                  <a:pt x="731309" y="378889"/>
                </a:cubicBezTo>
                <a:cubicBezTo>
                  <a:pt x="726273" y="373834"/>
                  <a:pt x="723395" y="366972"/>
                  <a:pt x="723395" y="359750"/>
                </a:cubicBezTo>
                <a:cubicBezTo>
                  <a:pt x="723395" y="351805"/>
                  <a:pt x="726273" y="345305"/>
                  <a:pt x="731309" y="340249"/>
                </a:cubicBezTo>
                <a:cubicBezTo>
                  <a:pt x="736345" y="335554"/>
                  <a:pt x="743180" y="332304"/>
                  <a:pt x="750374" y="332304"/>
                </a:cubicBezTo>
                <a:close/>
                <a:moveTo>
                  <a:pt x="592098" y="332304"/>
                </a:moveTo>
                <a:cubicBezTo>
                  <a:pt x="600012" y="332304"/>
                  <a:pt x="606487" y="335554"/>
                  <a:pt x="611523" y="340249"/>
                </a:cubicBezTo>
                <a:cubicBezTo>
                  <a:pt x="616199" y="345305"/>
                  <a:pt x="619437" y="351805"/>
                  <a:pt x="619437" y="359750"/>
                </a:cubicBezTo>
                <a:cubicBezTo>
                  <a:pt x="619437" y="366972"/>
                  <a:pt x="616199" y="373834"/>
                  <a:pt x="611523" y="378889"/>
                </a:cubicBezTo>
                <a:cubicBezTo>
                  <a:pt x="606487" y="383584"/>
                  <a:pt x="600012" y="386834"/>
                  <a:pt x="592098" y="386834"/>
                </a:cubicBezTo>
                <a:cubicBezTo>
                  <a:pt x="584904" y="386834"/>
                  <a:pt x="577709" y="383584"/>
                  <a:pt x="573033" y="378889"/>
                </a:cubicBezTo>
                <a:cubicBezTo>
                  <a:pt x="567997" y="373834"/>
                  <a:pt x="565119" y="366972"/>
                  <a:pt x="565119" y="359750"/>
                </a:cubicBezTo>
                <a:cubicBezTo>
                  <a:pt x="565119" y="351805"/>
                  <a:pt x="567997" y="345305"/>
                  <a:pt x="573033" y="340249"/>
                </a:cubicBezTo>
                <a:cubicBezTo>
                  <a:pt x="577709" y="335554"/>
                  <a:pt x="584904" y="332304"/>
                  <a:pt x="592098" y="332304"/>
                </a:cubicBezTo>
                <a:close/>
                <a:moveTo>
                  <a:pt x="434181" y="332304"/>
                </a:moveTo>
                <a:cubicBezTo>
                  <a:pt x="441375" y="332304"/>
                  <a:pt x="448210" y="335554"/>
                  <a:pt x="453246" y="340249"/>
                </a:cubicBezTo>
                <a:cubicBezTo>
                  <a:pt x="457922" y="345305"/>
                  <a:pt x="461160" y="351805"/>
                  <a:pt x="461160" y="359750"/>
                </a:cubicBezTo>
                <a:cubicBezTo>
                  <a:pt x="461160" y="366972"/>
                  <a:pt x="457922" y="373834"/>
                  <a:pt x="453246" y="378889"/>
                </a:cubicBezTo>
                <a:cubicBezTo>
                  <a:pt x="448210" y="383584"/>
                  <a:pt x="441375" y="386834"/>
                  <a:pt x="434181" y="386834"/>
                </a:cubicBezTo>
                <a:cubicBezTo>
                  <a:pt x="426627" y="386834"/>
                  <a:pt x="419792" y="383584"/>
                  <a:pt x="415116" y="378889"/>
                </a:cubicBezTo>
                <a:cubicBezTo>
                  <a:pt x="410439" y="373834"/>
                  <a:pt x="407202" y="366972"/>
                  <a:pt x="407202" y="359750"/>
                </a:cubicBezTo>
                <a:cubicBezTo>
                  <a:pt x="407202" y="351805"/>
                  <a:pt x="410439" y="345305"/>
                  <a:pt x="415116" y="340249"/>
                </a:cubicBezTo>
                <a:cubicBezTo>
                  <a:pt x="419792" y="335554"/>
                  <a:pt x="426627" y="332304"/>
                  <a:pt x="434181" y="332304"/>
                </a:cubicBezTo>
                <a:close/>
                <a:moveTo>
                  <a:pt x="276264" y="332304"/>
                </a:moveTo>
                <a:cubicBezTo>
                  <a:pt x="283458" y="332304"/>
                  <a:pt x="290293" y="335554"/>
                  <a:pt x="295329" y="340249"/>
                </a:cubicBezTo>
                <a:cubicBezTo>
                  <a:pt x="300006" y="345305"/>
                  <a:pt x="303243" y="351805"/>
                  <a:pt x="303243" y="359750"/>
                </a:cubicBezTo>
                <a:cubicBezTo>
                  <a:pt x="303243" y="366972"/>
                  <a:pt x="300006" y="373834"/>
                  <a:pt x="295329" y="378889"/>
                </a:cubicBezTo>
                <a:cubicBezTo>
                  <a:pt x="290293" y="383584"/>
                  <a:pt x="283458" y="386834"/>
                  <a:pt x="276264" y="386834"/>
                </a:cubicBezTo>
                <a:cubicBezTo>
                  <a:pt x="268710" y="386834"/>
                  <a:pt x="261875" y="383584"/>
                  <a:pt x="256839" y="378889"/>
                </a:cubicBezTo>
                <a:cubicBezTo>
                  <a:pt x="251803" y="373834"/>
                  <a:pt x="248925" y="366972"/>
                  <a:pt x="248925" y="359750"/>
                </a:cubicBezTo>
                <a:cubicBezTo>
                  <a:pt x="248925" y="351805"/>
                  <a:pt x="251803" y="345305"/>
                  <a:pt x="256839" y="340249"/>
                </a:cubicBezTo>
                <a:cubicBezTo>
                  <a:pt x="261875" y="335554"/>
                  <a:pt x="268710" y="332304"/>
                  <a:pt x="276264" y="332304"/>
                </a:cubicBezTo>
                <a:close/>
                <a:moveTo>
                  <a:pt x="117988" y="332304"/>
                </a:moveTo>
                <a:cubicBezTo>
                  <a:pt x="125182" y="332304"/>
                  <a:pt x="132017" y="335554"/>
                  <a:pt x="137053" y="340249"/>
                </a:cubicBezTo>
                <a:cubicBezTo>
                  <a:pt x="142089" y="345305"/>
                  <a:pt x="144967" y="351805"/>
                  <a:pt x="144967" y="359750"/>
                </a:cubicBezTo>
                <a:cubicBezTo>
                  <a:pt x="144967" y="366972"/>
                  <a:pt x="142089" y="373834"/>
                  <a:pt x="137053" y="378889"/>
                </a:cubicBezTo>
                <a:cubicBezTo>
                  <a:pt x="132017" y="383584"/>
                  <a:pt x="125182" y="386834"/>
                  <a:pt x="117988" y="386834"/>
                </a:cubicBezTo>
                <a:cubicBezTo>
                  <a:pt x="110074" y="386834"/>
                  <a:pt x="103599" y="383584"/>
                  <a:pt x="98563" y="378889"/>
                </a:cubicBezTo>
                <a:cubicBezTo>
                  <a:pt x="93527" y="373834"/>
                  <a:pt x="90649" y="366972"/>
                  <a:pt x="90649" y="359750"/>
                </a:cubicBezTo>
                <a:cubicBezTo>
                  <a:pt x="90649" y="351805"/>
                  <a:pt x="93527" y="345305"/>
                  <a:pt x="98563" y="340249"/>
                </a:cubicBezTo>
                <a:cubicBezTo>
                  <a:pt x="103599" y="335554"/>
                  <a:pt x="110074" y="332304"/>
                  <a:pt x="117988" y="332304"/>
                </a:cubicBezTo>
                <a:close/>
                <a:moveTo>
                  <a:pt x="750374" y="295830"/>
                </a:moveTo>
                <a:cubicBezTo>
                  <a:pt x="733108" y="295830"/>
                  <a:pt x="717280" y="303053"/>
                  <a:pt x="705769" y="314609"/>
                </a:cubicBezTo>
                <a:cubicBezTo>
                  <a:pt x="694258" y="326165"/>
                  <a:pt x="687423" y="342054"/>
                  <a:pt x="687423" y="359750"/>
                </a:cubicBezTo>
                <a:cubicBezTo>
                  <a:pt x="687423" y="377084"/>
                  <a:pt x="694258" y="392973"/>
                  <a:pt x="705769" y="404529"/>
                </a:cubicBezTo>
                <a:cubicBezTo>
                  <a:pt x="717280" y="416085"/>
                  <a:pt x="733108" y="422947"/>
                  <a:pt x="750374" y="422947"/>
                </a:cubicBezTo>
                <a:cubicBezTo>
                  <a:pt x="768001" y="422947"/>
                  <a:pt x="783828" y="416085"/>
                  <a:pt x="795339" y="404529"/>
                </a:cubicBezTo>
                <a:cubicBezTo>
                  <a:pt x="806850" y="392973"/>
                  <a:pt x="813685" y="377084"/>
                  <a:pt x="813685" y="359750"/>
                </a:cubicBezTo>
                <a:cubicBezTo>
                  <a:pt x="813685" y="342054"/>
                  <a:pt x="806850" y="326165"/>
                  <a:pt x="795339" y="314609"/>
                </a:cubicBezTo>
                <a:cubicBezTo>
                  <a:pt x="783828" y="303053"/>
                  <a:pt x="768001" y="295830"/>
                  <a:pt x="750374" y="295830"/>
                </a:cubicBezTo>
                <a:close/>
                <a:moveTo>
                  <a:pt x="592098" y="295830"/>
                </a:moveTo>
                <a:cubicBezTo>
                  <a:pt x="574831" y="295830"/>
                  <a:pt x="559004" y="303053"/>
                  <a:pt x="547493" y="314609"/>
                </a:cubicBezTo>
                <a:cubicBezTo>
                  <a:pt x="535981" y="326165"/>
                  <a:pt x="528787" y="342054"/>
                  <a:pt x="528787" y="359750"/>
                </a:cubicBezTo>
                <a:cubicBezTo>
                  <a:pt x="528787" y="377084"/>
                  <a:pt x="535981" y="392973"/>
                  <a:pt x="547493" y="404529"/>
                </a:cubicBezTo>
                <a:cubicBezTo>
                  <a:pt x="559004" y="416085"/>
                  <a:pt x="574831" y="422947"/>
                  <a:pt x="592098" y="422947"/>
                </a:cubicBezTo>
                <a:cubicBezTo>
                  <a:pt x="609724" y="422947"/>
                  <a:pt x="625552" y="416085"/>
                  <a:pt x="637063" y="404529"/>
                </a:cubicBezTo>
                <a:cubicBezTo>
                  <a:pt x="648214" y="392973"/>
                  <a:pt x="655408" y="377084"/>
                  <a:pt x="655408" y="359750"/>
                </a:cubicBezTo>
                <a:cubicBezTo>
                  <a:pt x="655408" y="342054"/>
                  <a:pt x="648214" y="326165"/>
                  <a:pt x="637063" y="314609"/>
                </a:cubicBezTo>
                <a:cubicBezTo>
                  <a:pt x="625552" y="303053"/>
                  <a:pt x="609724" y="295830"/>
                  <a:pt x="592098" y="295830"/>
                </a:cubicBezTo>
                <a:close/>
                <a:moveTo>
                  <a:pt x="434181" y="295830"/>
                </a:moveTo>
                <a:cubicBezTo>
                  <a:pt x="416914" y="295830"/>
                  <a:pt x="401087" y="303053"/>
                  <a:pt x="389576" y="314609"/>
                </a:cubicBezTo>
                <a:cubicBezTo>
                  <a:pt x="378065" y="326165"/>
                  <a:pt x="370870" y="342054"/>
                  <a:pt x="370870" y="359750"/>
                </a:cubicBezTo>
                <a:cubicBezTo>
                  <a:pt x="370870" y="377084"/>
                  <a:pt x="378065" y="392973"/>
                  <a:pt x="389576" y="404529"/>
                </a:cubicBezTo>
                <a:cubicBezTo>
                  <a:pt x="401087" y="416085"/>
                  <a:pt x="416914" y="422947"/>
                  <a:pt x="434181" y="422947"/>
                </a:cubicBezTo>
                <a:cubicBezTo>
                  <a:pt x="451447" y="422947"/>
                  <a:pt x="467275" y="416085"/>
                  <a:pt x="478786" y="404529"/>
                </a:cubicBezTo>
                <a:cubicBezTo>
                  <a:pt x="490297" y="392973"/>
                  <a:pt x="497491" y="377084"/>
                  <a:pt x="497491" y="359750"/>
                </a:cubicBezTo>
                <a:cubicBezTo>
                  <a:pt x="497491" y="342054"/>
                  <a:pt x="490297" y="326165"/>
                  <a:pt x="478786" y="314609"/>
                </a:cubicBezTo>
                <a:cubicBezTo>
                  <a:pt x="467275" y="303053"/>
                  <a:pt x="451447" y="295830"/>
                  <a:pt x="434181" y="295830"/>
                </a:cubicBezTo>
                <a:close/>
                <a:moveTo>
                  <a:pt x="276264" y="295830"/>
                </a:moveTo>
                <a:cubicBezTo>
                  <a:pt x="258638" y="295830"/>
                  <a:pt x="242810" y="303053"/>
                  <a:pt x="231299" y="314609"/>
                </a:cubicBezTo>
                <a:cubicBezTo>
                  <a:pt x="219788" y="326165"/>
                  <a:pt x="212594" y="342054"/>
                  <a:pt x="212594" y="359750"/>
                </a:cubicBezTo>
                <a:cubicBezTo>
                  <a:pt x="212594" y="377084"/>
                  <a:pt x="219788" y="392973"/>
                  <a:pt x="231299" y="404529"/>
                </a:cubicBezTo>
                <a:cubicBezTo>
                  <a:pt x="242810" y="416085"/>
                  <a:pt x="258638" y="422947"/>
                  <a:pt x="276264" y="422947"/>
                </a:cubicBezTo>
                <a:cubicBezTo>
                  <a:pt x="293531" y="422947"/>
                  <a:pt x="309358" y="416085"/>
                  <a:pt x="320869" y="404529"/>
                </a:cubicBezTo>
                <a:cubicBezTo>
                  <a:pt x="332380" y="392973"/>
                  <a:pt x="339215" y="377084"/>
                  <a:pt x="339215" y="359750"/>
                </a:cubicBezTo>
                <a:cubicBezTo>
                  <a:pt x="339215" y="342054"/>
                  <a:pt x="332380" y="326165"/>
                  <a:pt x="320869" y="314609"/>
                </a:cubicBezTo>
                <a:cubicBezTo>
                  <a:pt x="309358" y="303053"/>
                  <a:pt x="293531" y="295830"/>
                  <a:pt x="276264" y="295830"/>
                </a:cubicBezTo>
                <a:close/>
                <a:moveTo>
                  <a:pt x="117988" y="295830"/>
                </a:moveTo>
                <a:cubicBezTo>
                  <a:pt x="100361" y="295830"/>
                  <a:pt x="84534" y="303053"/>
                  <a:pt x="73023" y="314609"/>
                </a:cubicBezTo>
                <a:cubicBezTo>
                  <a:pt x="61512" y="326165"/>
                  <a:pt x="54317" y="342054"/>
                  <a:pt x="54317" y="359750"/>
                </a:cubicBezTo>
                <a:cubicBezTo>
                  <a:pt x="54317" y="377084"/>
                  <a:pt x="61512" y="392973"/>
                  <a:pt x="73023" y="404529"/>
                </a:cubicBezTo>
                <a:cubicBezTo>
                  <a:pt x="84534" y="416085"/>
                  <a:pt x="100361" y="422947"/>
                  <a:pt x="117988" y="422947"/>
                </a:cubicBezTo>
                <a:cubicBezTo>
                  <a:pt x="135254" y="422947"/>
                  <a:pt x="151082" y="416085"/>
                  <a:pt x="162593" y="404529"/>
                </a:cubicBezTo>
                <a:cubicBezTo>
                  <a:pt x="174104" y="392973"/>
                  <a:pt x="180938" y="377084"/>
                  <a:pt x="180938" y="359750"/>
                </a:cubicBezTo>
                <a:cubicBezTo>
                  <a:pt x="180938" y="342054"/>
                  <a:pt x="174104" y="326165"/>
                  <a:pt x="162593" y="314609"/>
                </a:cubicBezTo>
                <a:cubicBezTo>
                  <a:pt x="151082" y="303053"/>
                  <a:pt x="135254" y="295830"/>
                  <a:pt x="117988" y="295830"/>
                </a:cubicBezTo>
                <a:close/>
                <a:moveTo>
                  <a:pt x="117988" y="241300"/>
                </a:moveTo>
                <a:lnTo>
                  <a:pt x="276264" y="241300"/>
                </a:lnTo>
                <a:lnTo>
                  <a:pt x="434181" y="241300"/>
                </a:lnTo>
                <a:lnTo>
                  <a:pt x="592098" y="241300"/>
                </a:lnTo>
                <a:lnTo>
                  <a:pt x="750374" y="241300"/>
                </a:lnTo>
                <a:cubicBezTo>
                  <a:pt x="782749" y="241300"/>
                  <a:pt x="812246" y="254662"/>
                  <a:pt x="833469" y="276329"/>
                </a:cubicBezTo>
                <a:cubicBezTo>
                  <a:pt x="854693" y="297636"/>
                  <a:pt x="868002" y="327248"/>
                  <a:pt x="868002" y="359750"/>
                </a:cubicBezTo>
                <a:cubicBezTo>
                  <a:pt x="868002" y="391890"/>
                  <a:pt x="854693" y="421502"/>
                  <a:pt x="833469" y="442809"/>
                </a:cubicBezTo>
                <a:cubicBezTo>
                  <a:pt x="812246" y="464476"/>
                  <a:pt x="782749" y="477477"/>
                  <a:pt x="750374" y="477477"/>
                </a:cubicBezTo>
                <a:lnTo>
                  <a:pt x="687029" y="477477"/>
                </a:lnTo>
                <a:lnTo>
                  <a:pt x="687029" y="527050"/>
                </a:lnTo>
                <a:lnTo>
                  <a:pt x="723080" y="527050"/>
                </a:lnTo>
                <a:cubicBezTo>
                  <a:pt x="733118" y="527050"/>
                  <a:pt x="741004" y="535283"/>
                  <a:pt x="741004" y="545307"/>
                </a:cubicBezTo>
                <a:cubicBezTo>
                  <a:pt x="741004" y="554972"/>
                  <a:pt x="733118" y="563205"/>
                  <a:pt x="723080" y="563205"/>
                </a:cubicBezTo>
                <a:lnTo>
                  <a:pt x="614824" y="563205"/>
                </a:lnTo>
                <a:cubicBezTo>
                  <a:pt x="604787" y="563205"/>
                  <a:pt x="596900" y="554972"/>
                  <a:pt x="596900" y="545307"/>
                </a:cubicBezTo>
                <a:cubicBezTo>
                  <a:pt x="596900" y="535283"/>
                  <a:pt x="604787" y="527050"/>
                  <a:pt x="614824" y="527050"/>
                </a:cubicBezTo>
                <a:lnTo>
                  <a:pt x="650875" y="527050"/>
                </a:lnTo>
                <a:lnTo>
                  <a:pt x="650875" y="477477"/>
                </a:lnTo>
                <a:lnTo>
                  <a:pt x="592098" y="477477"/>
                </a:lnTo>
                <a:lnTo>
                  <a:pt x="434181" y="477477"/>
                </a:lnTo>
                <a:lnTo>
                  <a:pt x="276264" y="477477"/>
                </a:lnTo>
                <a:lnTo>
                  <a:pt x="234588" y="477477"/>
                </a:lnTo>
                <a:lnTo>
                  <a:pt x="234588" y="527050"/>
                </a:lnTo>
                <a:lnTo>
                  <a:pt x="270643" y="527050"/>
                </a:lnTo>
                <a:cubicBezTo>
                  <a:pt x="280680" y="527050"/>
                  <a:pt x="288566" y="535283"/>
                  <a:pt x="288566" y="545307"/>
                </a:cubicBezTo>
                <a:cubicBezTo>
                  <a:pt x="288566" y="554972"/>
                  <a:pt x="280680" y="563205"/>
                  <a:pt x="270643" y="563205"/>
                </a:cubicBezTo>
                <a:lnTo>
                  <a:pt x="162385" y="563205"/>
                </a:lnTo>
                <a:cubicBezTo>
                  <a:pt x="152348" y="563205"/>
                  <a:pt x="144462" y="554972"/>
                  <a:pt x="144462" y="545307"/>
                </a:cubicBezTo>
                <a:cubicBezTo>
                  <a:pt x="144462" y="535283"/>
                  <a:pt x="152348" y="527050"/>
                  <a:pt x="162385" y="527050"/>
                </a:cubicBezTo>
                <a:lnTo>
                  <a:pt x="198437" y="527050"/>
                </a:lnTo>
                <a:lnTo>
                  <a:pt x="198437" y="477477"/>
                </a:lnTo>
                <a:lnTo>
                  <a:pt x="117988" y="477477"/>
                </a:lnTo>
                <a:cubicBezTo>
                  <a:pt x="85253" y="477477"/>
                  <a:pt x="55756" y="464476"/>
                  <a:pt x="34533" y="442809"/>
                </a:cubicBezTo>
                <a:cubicBezTo>
                  <a:pt x="13669" y="421502"/>
                  <a:pt x="0" y="391890"/>
                  <a:pt x="0" y="359750"/>
                </a:cubicBezTo>
                <a:cubicBezTo>
                  <a:pt x="0" y="327248"/>
                  <a:pt x="13669" y="297636"/>
                  <a:pt x="34533" y="276329"/>
                </a:cubicBezTo>
                <a:cubicBezTo>
                  <a:pt x="55756" y="254662"/>
                  <a:pt x="85253" y="241300"/>
                  <a:pt x="117988" y="241300"/>
                </a:cubicBezTo>
                <a:close/>
                <a:moveTo>
                  <a:pt x="666620" y="193560"/>
                </a:moveTo>
                <a:lnTo>
                  <a:pt x="666620" y="197525"/>
                </a:lnTo>
                <a:lnTo>
                  <a:pt x="675989" y="197525"/>
                </a:lnTo>
                <a:lnTo>
                  <a:pt x="686798" y="197525"/>
                </a:lnTo>
                <a:lnTo>
                  <a:pt x="697607" y="197525"/>
                </a:lnTo>
                <a:lnTo>
                  <a:pt x="706976" y="197525"/>
                </a:lnTo>
                <a:lnTo>
                  <a:pt x="706976" y="193560"/>
                </a:lnTo>
                <a:lnTo>
                  <a:pt x="697607" y="193560"/>
                </a:lnTo>
                <a:lnTo>
                  <a:pt x="686798" y="193560"/>
                </a:lnTo>
                <a:lnTo>
                  <a:pt x="675989" y="193560"/>
                </a:lnTo>
                <a:lnTo>
                  <a:pt x="666620" y="193560"/>
                </a:lnTo>
                <a:close/>
                <a:moveTo>
                  <a:pt x="339235" y="193560"/>
                </a:moveTo>
                <a:lnTo>
                  <a:pt x="339235" y="197525"/>
                </a:lnTo>
                <a:lnTo>
                  <a:pt x="348603" y="197525"/>
                </a:lnTo>
                <a:lnTo>
                  <a:pt x="359773" y="197525"/>
                </a:lnTo>
                <a:lnTo>
                  <a:pt x="370582" y="197525"/>
                </a:lnTo>
                <a:lnTo>
                  <a:pt x="379950" y="197525"/>
                </a:lnTo>
                <a:lnTo>
                  <a:pt x="379950" y="193560"/>
                </a:lnTo>
                <a:lnTo>
                  <a:pt x="370582" y="193560"/>
                </a:lnTo>
                <a:lnTo>
                  <a:pt x="359773" y="193560"/>
                </a:lnTo>
                <a:lnTo>
                  <a:pt x="348603" y="193560"/>
                </a:lnTo>
                <a:lnTo>
                  <a:pt x="339235" y="193560"/>
                </a:lnTo>
                <a:close/>
                <a:moveTo>
                  <a:pt x="486463" y="188514"/>
                </a:moveTo>
                <a:lnTo>
                  <a:pt x="486463" y="197525"/>
                </a:lnTo>
                <a:lnTo>
                  <a:pt x="540150" y="197525"/>
                </a:lnTo>
                <a:lnTo>
                  <a:pt x="593477" y="197525"/>
                </a:lnTo>
                <a:lnTo>
                  <a:pt x="593477" y="188514"/>
                </a:lnTo>
                <a:lnTo>
                  <a:pt x="540150" y="188514"/>
                </a:lnTo>
                <a:lnTo>
                  <a:pt x="486463" y="188514"/>
                </a:lnTo>
                <a:close/>
                <a:moveTo>
                  <a:pt x="159438" y="188514"/>
                </a:moveTo>
                <a:lnTo>
                  <a:pt x="159438" y="197525"/>
                </a:lnTo>
                <a:lnTo>
                  <a:pt x="213125" y="197525"/>
                </a:lnTo>
                <a:lnTo>
                  <a:pt x="266812" y="197525"/>
                </a:lnTo>
                <a:lnTo>
                  <a:pt x="266812" y="188514"/>
                </a:lnTo>
                <a:lnTo>
                  <a:pt x="213125" y="188514"/>
                </a:lnTo>
                <a:lnTo>
                  <a:pt x="159438" y="188514"/>
                </a:lnTo>
                <a:close/>
                <a:moveTo>
                  <a:pt x="697607" y="163283"/>
                </a:moveTo>
                <a:lnTo>
                  <a:pt x="688600" y="176259"/>
                </a:lnTo>
                <a:lnTo>
                  <a:pt x="693284" y="176259"/>
                </a:lnTo>
                <a:lnTo>
                  <a:pt x="693284" y="189235"/>
                </a:lnTo>
                <a:lnTo>
                  <a:pt x="697607" y="189235"/>
                </a:lnTo>
                <a:lnTo>
                  <a:pt x="702292" y="189235"/>
                </a:lnTo>
                <a:lnTo>
                  <a:pt x="702292" y="176259"/>
                </a:lnTo>
                <a:lnTo>
                  <a:pt x="706976" y="176259"/>
                </a:lnTo>
                <a:lnTo>
                  <a:pt x="697607" y="163283"/>
                </a:lnTo>
                <a:close/>
                <a:moveTo>
                  <a:pt x="675989" y="163283"/>
                </a:moveTo>
                <a:lnTo>
                  <a:pt x="666620" y="176259"/>
                </a:lnTo>
                <a:lnTo>
                  <a:pt x="671305" y="176259"/>
                </a:lnTo>
                <a:lnTo>
                  <a:pt x="671305" y="189235"/>
                </a:lnTo>
                <a:lnTo>
                  <a:pt x="675989" y="189235"/>
                </a:lnTo>
                <a:lnTo>
                  <a:pt x="680312" y="189235"/>
                </a:lnTo>
                <a:lnTo>
                  <a:pt x="680312" y="176259"/>
                </a:lnTo>
                <a:lnTo>
                  <a:pt x="684996" y="176259"/>
                </a:lnTo>
                <a:lnTo>
                  <a:pt x="675989" y="163283"/>
                </a:lnTo>
                <a:close/>
                <a:moveTo>
                  <a:pt x="486463" y="163283"/>
                </a:moveTo>
                <a:lnTo>
                  <a:pt x="486463" y="173015"/>
                </a:lnTo>
                <a:lnTo>
                  <a:pt x="540150" y="173015"/>
                </a:lnTo>
                <a:lnTo>
                  <a:pt x="593477" y="173015"/>
                </a:lnTo>
                <a:lnTo>
                  <a:pt x="593477" y="163283"/>
                </a:lnTo>
                <a:lnTo>
                  <a:pt x="540150" y="163283"/>
                </a:lnTo>
                <a:lnTo>
                  <a:pt x="486463" y="163283"/>
                </a:lnTo>
                <a:close/>
                <a:moveTo>
                  <a:pt x="370582" y="163283"/>
                </a:moveTo>
                <a:lnTo>
                  <a:pt x="361214" y="176259"/>
                </a:lnTo>
                <a:lnTo>
                  <a:pt x="365898" y="176259"/>
                </a:lnTo>
                <a:lnTo>
                  <a:pt x="365898" y="189235"/>
                </a:lnTo>
                <a:lnTo>
                  <a:pt x="370582" y="189235"/>
                </a:lnTo>
                <a:lnTo>
                  <a:pt x="375266" y="189235"/>
                </a:lnTo>
                <a:lnTo>
                  <a:pt x="375266" y="176259"/>
                </a:lnTo>
                <a:lnTo>
                  <a:pt x="379590" y="176259"/>
                </a:lnTo>
                <a:lnTo>
                  <a:pt x="370582" y="163283"/>
                </a:lnTo>
                <a:close/>
                <a:moveTo>
                  <a:pt x="348603" y="163283"/>
                </a:moveTo>
                <a:lnTo>
                  <a:pt x="339595" y="176259"/>
                </a:lnTo>
                <a:lnTo>
                  <a:pt x="343919" y="176259"/>
                </a:lnTo>
                <a:lnTo>
                  <a:pt x="343919" y="189235"/>
                </a:lnTo>
                <a:lnTo>
                  <a:pt x="348603" y="189235"/>
                </a:lnTo>
                <a:lnTo>
                  <a:pt x="353287" y="189235"/>
                </a:lnTo>
                <a:lnTo>
                  <a:pt x="353287" y="176259"/>
                </a:lnTo>
                <a:lnTo>
                  <a:pt x="357971" y="176259"/>
                </a:lnTo>
                <a:lnTo>
                  <a:pt x="348603" y="163283"/>
                </a:lnTo>
                <a:close/>
                <a:moveTo>
                  <a:pt x="159438" y="163283"/>
                </a:moveTo>
                <a:lnTo>
                  <a:pt x="159438" y="173015"/>
                </a:lnTo>
                <a:lnTo>
                  <a:pt x="213125" y="173015"/>
                </a:lnTo>
                <a:lnTo>
                  <a:pt x="266812" y="173015"/>
                </a:lnTo>
                <a:lnTo>
                  <a:pt x="266812" y="163283"/>
                </a:lnTo>
                <a:lnTo>
                  <a:pt x="213125" y="163283"/>
                </a:lnTo>
                <a:lnTo>
                  <a:pt x="159438" y="163283"/>
                </a:lnTo>
                <a:close/>
                <a:moveTo>
                  <a:pt x="563931" y="12357"/>
                </a:moveTo>
                <a:lnTo>
                  <a:pt x="563931" y="71729"/>
                </a:lnTo>
                <a:lnTo>
                  <a:pt x="563931" y="72090"/>
                </a:lnTo>
                <a:lnTo>
                  <a:pt x="569336" y="80380"/>
                </a:lnTo>
                <a:lnTo>
                  <a:pt x="574740" y="72090"/>
                </a:lnTo>
                <a:lnTo>
                  <a:pt x="580505" y="80380"/>
                </a:lnTo>
                <a:lnTo>
                  <a:pt x="585910" y="72090"/>
                </a:lnTo>
                <a:lnTo>
                  <a:pt x="591315" y="80380"/>
                </a:lnTo>
                <a:lnTo>
                  <a:pt x="596720" y="72090"/>
                </a:lnTo>
                <a:lnTo>
                  <a:pt x="602124" y="80380"/>
                </a:lnTo>
                <a:lnTo>
                  <a:pt x="607529" y="72090"/>
                </a:lnTo>
                <a:lnTo>
                  <a:pt x="613294" y="80380"/>
                </a:lnTo>
                <a:lnTo>
                  <a:pt x="618699" y="72090"/>
                </a:lnTo>
                <a:lnTo>
                  <a:pt x="624103" y="80380"/>
                </a:lnTo>
                <a:lnTo>
                  <a:pt x="629508" y="72090"/>
                </a:lnTo>
                <a:lnTo>
                  <a:pt x="629508" y="12357"/>
                </a:lnTo>
                <a:lnTo>
                  <a:pt x="563931" y="12357"/>
                </a:lnTo>
                <a:close/>
                <a:moveTo>
                  <a:pt x="236906" y="12357"/>
                </a:moveTo>
                <a:lnTo>
                  <a:pt x="236906" y="71729"/>
                </a:lnTo>
                <a:lnTo>
                  <a:pt x="236906" y="72090"/>
                </a:lnTo>
                <a:lnTo>
                  <a:pt x="242310" y="80380"/>
                </a:lnTo>
                <a:lnTo>
                  <a:pt x="247715" y="72090"/>
                </a:lnTo>
                <a:lnTo>
                  <a:pt x="253120" y="80380"/>
                </a:lnTo>
                <a:lnTo>
                  <a:pt x="258524" y="72090"/>
                </a:lnTo>
                <a:lnTo>
                  <a:pt x="264289" y="80380"/>
                </a:lnTo>
                <a:lnTo>
                  <a:pt x="269694" y="72090"/>
                </a:lnTo>
                <a:lnTo>
                  <a:pt x="275099" y="80380"/>
                </a:lnTo>
                <a:lnTo>
                  <a:pt x="280864" y="72090"/>
                </a:lnTo>
                <a:lnTo>
                  <a:pt x="286269" y="80380"/>
                </a:lnTo>
                <a:lnTo>
                  <a:pt x="291673" y="72090"/>
                </a:lnTo>
                <a:lnTo>
                  <a:pt x="297078" y="80380"/>
                </a:lnTo>
                <a:lnTo>
                  <a:pt x="302483" y="72090"/>
                </a:lnTo>
                <a:lnTo>
                  <a:pt x="302483" y="12357"/>
                </a:lnTo>
                <a:lnTo>
                  <a:pt x="236906" y="12357"/>
                </a:lnTo>
                <a:close/>
                <a:moveTo>
                  <a:pt x="474573" y="0"/>
                </a:moveTo>
                <a:lnTo>
                  <a:pt x="536575" y="0"/>
                </a:lnTo>
                <a:lnTo>
                  <a:pt x="540150" y="0"/>
                </a:lnTo>
                <a:lnTo>
                  <a:pt x="563931" y="0"/>
                </a:lnTo>
                <a:lnTo>
                  <a:pt x="629508" y="0"/>
                </a:lnTo>
                <a:lnTo>
                  <a:pt x="656866" y="0"/>
                </a:lnTo>
                <a:lnTo>
                  <a:pt x="675989" y="0"/>
                </a:lnTo>
                <a:lnTo>
                  <a:pt x="686798" y="0"/>
                </a:lnTo>
                <a:lnTo>
                  <a:pt x="697607" y="0"/>
                </a:lnTo>
                <a:lnTo>
                  <a:pt x="718866" y="0"/>
                </a:lnTo>
                <a:cubicBezTo>
                  <a:pt x="725712" y="0"/>
                  <a:pt x="731477" y="5767"/>
                  <a:pt x="731477" y="12616"/>
                </a:cubicBezTo>
                <a:lnTo>
                  <a:pt x="731477" y="210862"/>
                </a:lnTo>
                <a:cubicBezTo>
                  <a:pt x="731477" y="218071"/>
                  <a:pt x="725712" y="223478"/>
                  <a:pt x="718866" y="223478"/>
                </a:cubicBezTo>
                <a:lnTo>
                  <a:pt x="697607" y="223478"/>
                </a:lnTo>
                <a:lnTo>
                  <a:pt x="686798" y="223478"/>
                </a:lnTo>
                <a:lnTo>
                  <a:pt x="675989" y="223478"/>
                </a:lnTo>
                <a:lnTo>
                  <a:pt x="540150" y="223478"/>
                </a:lnTo>
                <a:lnTo>
                  <a:pt x="474573" y="223478"/>
                </a:lnTo>
                <a:cubicBezTo>
                  <a:pt x="467727" y="223478"/>
                  <a:pt x="461962" y="218071"/>
                  <a:pt x="461962" y="210862"/>
                </a:cubicBezTo>
                <a:lnTo>
                  <a:pt x="461962" y="12616"/>
                </a:lnTo>
                <a:cubicBezTo>
                  <a:pt x="461962" y="5767"/>
                  <a:pt x="467727" y="0"/>
                  <a:pt x="474573" y="0"/>
                </a:cubicBezTo>
                <a:close/>
                <a:moveTo>
                  <a:pt x="147548" y="0"/>
                </a:moveTo>
                <a:lnTo>
                  <a:pt x="209550" y="0"/>
                </a:lnTo>
                <a:lnTo>
                  <a:pt x="213125" y="0"/>
                </a:lnTo>
                <a:lnTo>
                  <a:pt x="236906" y="0"/>
                </a:lnTo>
                <a:lnTo>
                  <a:pt x="302483" y="0"/>
                </a:lnTo>
                <a:lnTo>
                  <a:pt x="329841" y="0"/>
                </a:lnTo>
                <a:lnTo>
                  <a:pt x="348603" y="0"/>
                </a:lnTo>
                <a:lnTo>
                  <a:pt x="359773" y="0"/>
                </a:lnTo>
                <a:lnTo>
                  <a:pt x="370582" y="0"/>
                </a:lnTo>
                <a:lnTo>
                  <a:pt x="391840" y="0"/>
                </a:lnTo>
                <a:cubicBezTo>
                  <a:pt x="398686" y="0"/>
                  <a:pt x="404451" y="5767"/>
                  <a:pt x="404451" y="12616"/>
                </a:cubicBezTo>
                <a:lnTo>
                  <a:pt x="404451" y="210862"/>
                </a:lnTo>
                <a:cubicBezTo>
                  <a:pt x="404451" y="218071"/>
                  <a:pt x="398686" y="223478"/>
                  <a:pt x="391840" y="223478"/>
                </a:cubicBezTo>
                <a:lnTo>
                  <a:pt x="370582" y="223478"/>
                </a:lnTo>
                <a:lnTo>
                  <a:pt x="359773" y="223478"/>
                </a:lnTo>
                <a:lnTo>
                  <a:pt x="348603" y="223478"/>
                </a:lnTo>
                <a:lnTo>
                  <a:pt x="213125" y="223478"/>
                </a:lnTo>
                <a:lnTo>
                  <a:pt x="147548" y="223478"/>
                </a:lnTo>
                <a:cubicBezTo>
                  <a:pt x="140702" y="223478"/>
                  <a:pt x="134937" y="218071"/>
                  <a:pt x="134937" y="210862"/>
                </a:cubicBezTo>
                <a:lnTo>
                  <a:pt x="134937" y="12616"/>
                </a:lnTo>
                <a:cubicBezTo>
                  <a:pt x="134937" y="5767"/>
                  <a:pt x="140702" y="0"/>
                  <a:pt x="147548" y="0"/>
                </a:cubicBezTo>
                <a:close/>
              </a:path>
            </a:pathLst>
          </a:custGeom>
          <a:solidFill>
            <a:schemeClr val="bg1"/>
          </a:solidFill>
          <a:ln>
            <a:noFill/>
          </a:ln>
          <a:effectLst/>
        </p:spPr>
        <p:txBody>
          <a:bodyPr anchor="ctr"/>
          <a:lstStyle/>
          <a:p>
            <a:endParaRPr lang="en-GB" sz="1600" dirty="0">
              <a:latin typeface="+mj-lt"/>
            </a:endParaRPr>
          </a:p>
        </p:txBody>
      </p:sp>
      <p:sp>
        <p:nvSpPr>
          <p:cNvPr id="29" name="Freeform 233">
            <a:extLst>
              <a:ext uri="{FF2B5EF4-FFF2-40B4-BE49-F238E27FC236}">
                <a16:creationId xmlns:a16="http://schemas.microsoft.com/office/drawing/2014/main" xmlns="" id="{2B17393F-CC91-6540-88A0-9C6B6E56EC5D}"/>
              </a:ext>
            </a:extLst>
          </p:cNvPr>
          <p:cNvSpPr>
            <a:spLocks noChangeArrowheads="1"/>
          </p:cNvSpPr>
          <p:nvPr/>
        </p:nvSpPr>
        <p:spPr bwMode="auto">
          <a:xfrm>
            <a:off x="5188090" y="2693501"/>
            <a:ext cx="474147" cy="383298"/>
          </a:xfrm>
          <a:custGeom>
            <a:avLst/>
            <a:gdLst/>
            <a:ahLst/>
            <a:cxnLst/>
            <a:rect l="0" t="0" r="r" b="b"/>
            <a:pathLst>
              <a:path w="869589" h="702905">
                <a:moveTo>
                  <a:pt x="129381" y="622282"/>
                </a:moveTo>
                <a:cubicBezTo>
                  <a:pt x="123963" y="622282"/>
                  <a:pt x="119267" y="624432"/>
                  <a:pt x="116016" y="627657"/>
                </a:cubicBezTo>
                <a:cubicBezTo>
                  <a:pt x="112765" y="630882"/>
                  <a:pt x="110598" y="635182"/>
                  <a:pt x="110598" y="640198"/>
                </a:cubicBezTo>
                <a:cubicBezTo>
                  <a:pt x="110598" y="645215"/>
                  <a:pt x="112765" y="649873"/>
                  <a:pt x="116016" y="652740"/>
                </a:cubicBezTo>
                <a:cubicBezTo>
                  <a:pt x="119267" y="656323"/>
                  <a:pt x="123963" y="658114"/>
                  <a:pt x="129381" y="658114"/>
                </a:cubicBezTo>
                <a:cubicBezTo>
                  <a:pt x="134438" y="658114"/>
                  <a:pt x="139133" y="656323"/>
                  <a:pt x="142384" y="652740"/>
                </a:cubicBezTo>
                <a:cubicBezTo>
                  <a:pt x="145635" y="649873"/>
                  <a:pt x="147802" y="645215"/>
                  <a:pt x="147802" y="640198"/>
                </a:cubicBezTo>
                <a:cubicBezTo>
                  <a:pt x="147802" y="635182"/>
                  <a:pt x="145635" y="630882"/>
                  <a:pt x="142384" y="627657"/>
                </a:cubicBezTo>
                <a:cubicBezTo>
                  <a:pt x="139133" y="624432"/>
                  <a:pt x="134438" y="622282"/>
                  <a:pt x="129381" y="622282"/>
                </a:cubicBezTo>
                <a:close/>
                <a:moveTo>
                  <a:pt x="426857" y="600543"/>
                </a:moveTo>
                <a:cubicBezTo>
                  <a:pt x="420366" y="600543"/>
                  <a:pt x="414595" y="603057"/>
                  <a:pt x="410268" y="607367"/>
                </a:cubicBezTo>
                <a:cubicBezTo>
                  <a:pt x="405940" y="611677"/>
                  <a:pt x="403416" y="617423"/>
                  <a:pt x="403416" y="623529"/>
                </a:cubicBezTo>
                <a:cubicBezTo>
                  <a:pt x="403416" y="629994"/>
                  <a:pt x="405940" y="635741"/>
                  <a:pt x="410268" y="640050"/>
                </a:cubicBezTo>
                <a:cubicBezTo>
                  <a:pt x="414595" y="644001"/>
                  <a:pt x="420366" y="646875"/>
                  <a:pt x="426857" y="646875"/>
                </a:cubicBezTo>
                <a:cubicBezTo>
                  <a:pt x="433709" y="646875"/>
                  <a:pt x="439479" y="644001"/>
                  <a:pt x="443446" y="640050"/>
                </a:cubicBezTo>
                <a:cubicBezTo>
                  <a:pt x="447774" y="635741"/>
                  <a:pt x="450298" y="629994"/>
                  <a:pt x="450298" y="623529"/>
                </a:cubicBezTo>
                <a:cubicBezTo>
                  <a:pt x="450298" y="617423"/>
                  <a:pt x="447774" y="611677"/>
                  <a:pt x="443446" y="607367"/>
                </a:cubicBezTo>
                <a:cubicBezTo>
                  <a:pt x="439479" y="603057"/>
                  <a:pt x="433709" y="600543"/>
                  <a:pt x="426857" y="600543"/>
                </a:cubicBezTo>
                <a:close/>
                <a:moveTo>
                  <a:pt x="129381" y="577850"/>
                </a:moveTo>
                <a:cubicBezTo>
                  <a:pt x="146718" y="577850"/>
                  <a:pt x="162611" y="584658"/>
                  <a:pt x="174531" y="596125"/>
                </a:cubicBezTo>
                <a:cubicBezTo>
                  <a:pt x="186090" y="607233"/>
                  <a:pt x="193314" y="622999"/>
                  <a:pt x="193314" y="640198"/>
                </a:cubicBezTo>
                <a:cubicBezTo>
                  <a:pt x="193314" y="657398"/>
                  <a:pt x="186090" y="673164"/>
                  <a:pt x="174531" y="684272"/>
                </a:cubicBezTo>
                <a:cubicBezTo>
                  <a:pt x="162611" y="695738"/>
                  <a:pt x="146718" y="702905"/>
                  <a:pt x="129381" y="702905"/>
                </a:cubicBezTo>
                <a:cubicBezTo>
                  <a:pt x="111682" y="702905"/>
                  <a:pt x="95789" y="695738"/>
                  <a:pt x="83869" y="684272"/>
                </a:cubicBezTo>
                <a:cubicBezTo>
                  <a:pt x="72311" y="673164"/>
                  <a:pt x="65087" y="657398"/>
                  <a:pt x="65087" y="640198"/>
                </a:cubicBezTo>
                <a:cubicBezTo>
                  <a:pt x="65087" y="622999"/>
                  <a:pt x="72311" y="607233"/>
                  <a:pt x="83869" y="596125"/>
                </a:cubicBezTo>
                <a:cubicBezTo>
                  <a:pt x="95789" y="584658"/>
                  <a:pt x="111682" y="577850"/>
                  <a:pt x="129381" y="577850"/>
                </a:cubicBezTo>
                <a:close/>
                <a:moveTo>
                  <a:pt x="426857" y="544513"/>
                </a:moveTo>
                <a:cubicBezTo>
                  <a:pt x="448856" y="544513"/>
                  <a:pt x="469051" y="553492"/>
                  <a:pt x="483477" y="567500"/>
                </a:cubicBezTo>
                <a:cubicBezTo>
                  <a:pt x="498623" y="581866"/>
                  <a:pt x="507639" y="601620"/>
                  <a:pt x="507639" y="623529"/>
                </a:cubicBezTo>
                <a:cubicBezTo>
                  <a:pt x="507639" y="645797"/>
                  <a:pt x="498623" y="665551"/>
                  <a:pt x="483477" y="679918"/>
                </a:cubicBezTo>
                <a:cubicBezTo>
                  <a:pt x="469051" y="693925"/>
                  <a:pt x="448856" y="702904"/>
                  <a:pt x="426857" y="702904"/>
                </a:cubicBezTo>
                <a:cubicBezTo>
                  <a:pt x="404858" y="702904"/>
                  <a:pt x="384663" y="693925"/>
                  <a:pt x="369877" y="679918"/>
                </a:cubicBezTo>
                <a:cubicBezTo>
                  <a:pt x="355091" y="665551"/>
                  <a:pt x="346075" y="645797"/>
                  <a:pt x="346075" y="623529"/>
                </a:cubicBezTo>
                <a:cubicBezTo>
                  <a:pt x="346075" y="601620"/>
                  <a:pt x="355091" y="581866"/>
                  <a:pt x="369877" y="567500"/>
                </a:cubicBezTo>
                <a:cubicBezTo>
                  <a:pt x="384663" y="553492"/>
                  <a:pt x="404858" y="544513"/>
                  <a:pt x="426857" y="544513"/>
                </a:cubicBezTo>
                <a:close/>
                <a:moveTo>
                  <a:pt x="803889" y="504312"/>
                </a:moveTo>
                <a:lnTo>
                  <a:pt x="803889" y="508643"/>
                </a:lnTo>
                <a:lnTo>
                  <a:pt x="815080" y="508643"/>
                </a:lnTo>
                <a:lnTo>
                  <a:pt x="826993" y="508643"/>
                </a:lnTo>
                <a:lnTo>
                  <a:pt x="838183" y="508643"/>
                </a:lnTo>
                <a:lnTo>
                  <a:pt x="844681" y="508643"/>
                </a:lnTo>
                <a:lnTo>
                  <a:pt x="844681" y="504312"/>
                </a:lnTo>
                <a:lnTo>
                  <a:pt x="838183" y="504312"/>
                </a:lnTo>
                <a:lnTo>
                  <a:pt x="826993" y="504312"/>
                </a:lnTo>
                <a:lnTo>
                  <a:pt x="815080" y="504312"/>
                </a:lnTo>
                <a:lnTo>
                  <a:pt x="803889" y="504312"/>
                </a:lnTo>
                <a:close/>
                <a:moveTo>
                  <a:pt x="623034" y="498898"/>
                </a:moveTo>
                <a:lnTo>
                  <a:pt x="623034" y="508643"/>
                </a:lnTo>
                <a:lnTo>
                  <a:pt x="629893" y="508643"/>
                </a:lnTo>
                <a:lnTo>
                  <a:pt x="641444" y="508643"/>
                </a:lnTo>
                <a:lnTo>
                  <a:pt x="652635" y="508643"/>
                </a:lnTo>
                <a:lnTo>
                  <a:pt x="664548" y="508643"/>
                </a:lnTo>
                <a:lnTo>
                  <a:pt x="676100" y="508643"/>
                </a:lnTo>
                <a:lnTo>
                  <a:pt x="688012" y="508643"/>
                </a:lnTo>
                <a:lnTo>
                  <a:pt x="699203" y="508643"/>
                </a:lnTo>
                <a:lnTo>
                  <a:pt x="710755" y="508643"/>
                </a:lnTo>
                <a:lnTo>
                  <a:pt x="722667" y="508643"/>
                </a:lnTo>
                <a:lnTo>
                  <a:pt x="730609" y="508643"/>
                </a:lnTo>
                <a:lnTo>
                  <a:pt x="730609" y="498898"/>
                </a:lnTo>
                <a:lnTo>
                  <a:pt x="722667" y="498898"/>
                </a:lnTo>
                <a:lnTo>
                  <a:pt x="710755" y="498898"/>
                </a:lnTo>
                <a:lnTo>
                  <a:pt x="699203" y="498898"/>
                </a:lnTo>
                <a:lnTo>
                  <a:pt x="688012" y="498898"/>
                </a:lnTo>
                <a:lnTo>
                  <a:pt x="676100" y="498898"/>
                </a:lnTo>
                <a:lnTo>
                  <a:pt x="664548" y="498898"/>
                </a:lnTo>
                <a:lnTo>
                  <a:pt x="652635" y="498898"/>
                </a:lnTo>
                <a:lnTo>
                  <a:pt x="641444" y="498898"/>
                </a:lnTo>
                <a:lnTo>
                  <a:pt x="629893" y="498898"/>
                </a:lnTo>
                <a:lnTo>
                  <a:pt x="623034" y="498898"/>
                </a:lnTo>
                <a:close/>
                <a:moveTo>
                  <a:pt x="835295" y="473997"/>
                </a:moveTo>
                <a:lnTo>
                  <a:pt x="826993" y="485545"/>
                </a:lnTo>
                <a:lnTo>
                  <a:pt x="825910" y="486628"/>
                </a:lnTo>
                <a:lnTo>
                  <a:pt x="826993" y="486628"/>
                </a:lnTo>
                <a:lnTo>
                  <a:pt x="830603" y="486628"/>
                </a:lnTo>
                <a:lnTo>
                  <a:pt x="830603" y="499981"/>
                </a:lnTo>
                <a:lnTo>
                  <a:pt x="838183" y="499981"/>
                </a:lnTo>
                <a:lnTo>
                  <a:pt x="839627" y="499981"/>
                </a:lnTo>
                <a:lnTo>
                  <a:pt x="839627" y="486628"/>
                </a:lnTo>
                <a:lnTo>
                  <a:pt x="844681" y="486628"/>
                </a:lnTo>
                <a:lnTo>
                  <a:pt x="838183" y="478688"/>
                </a:lnTo>
                <a:lnTo>
                  <a:pt x="835295" y="473997"/>
                </a:lnTo>
                <a:close/>
                <a:moveTo>
                  <a:pt x="813275" y="473997"/>
                </a:moveTo>
                <a:lnTo>
                  <a:pt x="803889" y="486628"/>
                </a:lnTo>
                <a:lnTo>
                  <a:pt x="808582" y="486628"/>
                </a:lnTo>
                <a:lnTo>
                  <a:pt x="808582" y="499981"/>
                </a:lnTo>
                <a:lnTo>
                  <a:pt x="815080" y="499981"/>
                </a:lnTo>
                <a:lnTo>
                  <a:pt x="817607" y="499981"/>
                </a:lnTo>
                <a:lnTo>
                  <a:pt x="817607" y="486628"/>
                </a:lnTo>
                <a:lnTo>
                  <a:pt x="822300" y="486628"/>
                </a:lnTo>
                <a:lnTo>
                  <a:pt x="815080" y="476884"/>
                </a:lnTo>
                <a:lnTo>
                  <a:pt x="813275" y="473997"/>
                </a:lnTo>
                <a:close/>
                <a:moveTo>
                  <a:pt x="623034" y="473997"/>
                </a:moveTo>
                <a:lnTo>
                  <a:pt x="623034" y="483380"/>
                </a:lnTo>
                <a:lnTo>
                  <a:pt x="629893" y="483380"/>
                </a:lnTo>
                <a:lnTo>
                  <a:pt x="641444" y="483380"/>
                </a:lnTo>
                <a:lnTo>
                  <a:pt x="652635" y="483380"/>
                </a:lnTo>
                <a:lnTo>
                  <a:pt x="664548" y="483380"/>
                </a:lnTo>
                <a:lnTo>
                  <a:pt x="676100" y="483380"/>
                </a:lnTo>
                <a:lnTo>
                  <a:pt x="688012" y="483380"/>
                </a:lnTo>
                <a:lnTo>
                  <a:pt x="699203" y="483380"/>
                </a:lnTo>
                <a:lnTo>
                  <a:pt x="710755" y="483380"/>
                </a:lnTo>
                <a:lnTo>
                  <a:pt x="722667" y="483380"/>
                </a:lnTo>
                <a:lnTo>
                  <a:pt x="730609" y="483380"/>
                </a:lnTo>
                <a:lnTo>
                  <a:pt x="730609" y="473997"/>
                </a:lnTo>
                <a:lnTo>
                  <a:pt x="722667" y="473997"/>
                </a:lnTo>
                <a:lnTo>
                  <a:pt x="710755" y="473997"/>
                </a:lnTo>
                <a:lnTo>
                  <a:pt x="699203" y="473997"/>
                </a:lnTo>
                <a:lnTo>
                  <a:pt x="688012" y="473997"/>
                </a:lnTo>
                <a:lnTo>
                  <a:pt x="676100" y="473997"/>
                </a:lnTo>
                <a:lnTo>
                  <a:pt x="664548" y="473997"/>
                </a:lnTo>
                <a:lnTo>
                  <a:pt x="652635" y="473997"/>
                </a:lnTo>
                <a:lnTo>
                  <a:pt x="641444" y="473997"/>
                </a:lnTo>
                <a:lnTo>
                  <a:pt x="629893" y="473997"/>
                </a:lnTo>
                <a:lnTo>
                  <a:pt x="623034" y="473997"/>
                </a:lnTo>
                <a:close/>
                <a:moveTo>
                  <a:pt x="823383" y="411201"/>
                </a:moveTo>
                <a:lnTo>
                  <a:pt x="826993" y="420223"/>
                </a:lnTo>
                <a:lnTo>
                  <a:pt x="837461" y="446208"/>
                </a:lnTo>
                <a:lnTo>
                  <a:pt x="838183" y="446208"/>
                </a:lnTo>
                <a:lnTo>
                  <a:pt x="853706" y="446208"/>
                </a:lnTo>
                <a:lnTo>
                  <a:pt x="839627" y="411201"/>
                </a:lnTo>
                <a:lnTo>
                  <a:pt x="838183" y="411201"/>
                </a:lnTo>
                <a:lnTo>
                  <a:pt x="826993" y="411201"/>
                </a:lnTo>
                <a:lnTo>
                  <a:pt x="823383" y="411201"/>
                </a:lnTo>
                <a:close/>
                <a:moveTo>
                  <a:pt x="799919" y="411201"/>
                </a:moveTo>
                <a:lnTo>
                  <a:pt x="803528" y="420223"/>
                </a:lnTo>
                <a:lnTo>
                  <a:pt x="813997" y="446208"/>
                </a:lnTo>
                <a:lnTo>
                  <a:pt x="815080" y="446208"/>
                </a:lnTo>
                <a:lnTo>
                  <a:pt x="826993" y="446208"/>
                </a:lnTo>
                <a:lnTo>
                  <a:pt x="830242" y="446208"/>
                </a:lnTo>
                <a:lnTo>
                  <a:pt x="826993" y="437185"/>
                </a:lnTo>
                <a:lnTo>
                  <a:pt x="816163" y="411201"/>
                </a:lnTo>
                <a:lnTo>
                  <a:pt x="815080" y="411201"/>
                </a:lnTo>
                <a:lnTo>
                  <a:pt x="803528" y="411201"/>
                </a:lnTo>
                <a:lnTo>
                  <a:pt x="799919" y="411201"/>
                </a:lnTo>
                <a:close/>
                <a:moveTo>
                  <a:pt x="776815" y="411201"/>
                </a:moveTo>
                <a:lnTo>
                  <a:pt x="780425" y="420223"/>
                </a:lnTo>
                <a:lnTo>
                  <a:pt x="790894" y="446208"/>
                </a:lnTo>
                <a:lnTo>
                  <a:pt x="791977" y="446208"/>
                </a:lnTo>
                <a:lnTo>
                  <a:pt x="803528" y="446208"/>
                </a:lnTo>
                <a:lnTo>
                  <a:pt x="807138" y="446208"/>
                </a:lnTo>
                <a:lnTo>
                  <a:pt x="803528" y="437185"/>
                </a:lnTo>
                <a:lnTo>
                  <a:pt x="793060" y="411201"/>
                </a:lnTo>
                <a:lnTo>
                  <a:pt x="791977" y="411201"/>
                </a:lnTo>
                <a:lnTo>
                  <a:pt x="780425" y="411201"/>
                </a:lnTo>
                <a:lnTo>
                  <a:pt x="776815" y="411201"/>
                </a:lnTo>
                <a:close/>
                <a:moveTo>
                  <a:pt x="753712" y="411201"/>
                </a:moveTo>
                <a:lnTo>
                  <a:pt x="757322" y="420223"/>
                </a:lnTo>
                <a:lnTo>
                  <a:pt x="767791" y="446208"/>
                </a:lnTo>
                <a:lnTo>
                  <a:pt x="768874" y="446208"/>
                </a:lnTo>
                <a:lnTo>
                  <a:pt x="780425" y="446208"/>
                </a:lnTo>
                <a:lnTo>
                  <a:pt x="784035" y="446208"/>
                </a:lnTo>
                <a:lnTo>
                  <a:pt x="780425" y="437185"/>
                </a:lnTo>
                <a:lnTo>
                  <a:pt x="769957" y="411201"/>
                </a:lnTo>
                <a:lnTo>
                  <a:pt x="768874" y="411201"/>
                </a:lnTo>
                <a:lnTo>
                  <a:pt x="757322" y="411201"/>
                </a:lnTo>
                <a:lnTo>
                  <a:pt x="753712" y="411201"/>
                </a:lnTo>
                <a:close/>
                <a:moveTo>
                  <a:pt x="730248" y="411201"/>
                </a:moveTo>
                <a:lnTo>
                  <a:pt x="733858" y="420223"/>
                </a:lnTo>
                <a:lnTo>
                  <a:pt x="744687" y="446208"/>
                </a:lnTo>
                <a:lnTo>
                  <a:pt x="745770" y="446208"/>
                </a:lnTo>
                <a:lnTo>
                  <a:pt x="757322" y="446208"/>
                </a:lnTo>
                <a:lnTo>
                  <a:pt x="760932" y="446208"/>
                </a:lnTo>
                <a:lnTo>
                  <a:pt x="757322" y="437185"/>
                </a:lnTo>
                <a:lnTo>
                  <a:pt x="746853" y="411201"/>
                </a:lnTo>
                <a:lnTo>
                  <a:pt x="745770" y="411201"/>
                </a:lnTo>
                <a:lnTo>
                  <a:pt x="733858" y="411201"/>
                </a:lnTo>
                <a:lnTo>
                  <a:pt x="730248" y="411201"/>
                </a:lnTo>
                <a:close/>
                <a:moveTo>
                  <a:pt x="707145" y="411201"/>
                </a:moveTo>
                <a:lnTo>
                  <a:pt x="710755" y="420223"/>
                </a:lnTo>
                <a:lnTo>
                  <a:pt x="721223" y="446208"/>
                </a:lnTo>
                <a:lnTo>
                  <a:pt x="722667" y="446208"/>
                </a:lnTo>
                <a:lnTo>
                  <a:pt x="733858" y="446208"/>
                </a:lnTo>
                <a:lnTo>
                  <a:pt x="737468" y="446208"/>
                </a:lnTo>
                <a:lnTo>
                  <a:pt x="733858" y="437185"/>
                </a:lnTo>
                <a:lnTo>
                  <a:pt x="723750" y="411201"/>
                </a:lnTo>
                <a:lnTo>
                  <a:pt x="722667" y="411201"/>
                </a:lnTo>
                <a:lnTo>
                  <a:pt x="710755" y="411201"/>
                </a:lnTo>
                <a:lnTo>
                  <a:pt x="707145" y="411201"/>
                </a:lnTo>
                <a:close/>
                <a:moveTo>
                  <a:pt x="684402" y="411201"/>
                </a:moveTo>
                <a:lnTo>
                  <a:pt x="688012" y="420223"/>
                </a:lnTo>
                <a:lnTo>
                  <a:pt x="698120" y="446208"/>
                </a:lnTo>
                <a:lnTo>
                  <a:pt x="699203" y="446208"/>
                </a:lnTo>
                <a:lnTo>
                  <a:pt x="710755" y="446208"/>
                </a:lnTo>
                <a:lnTo>
                  <a:pt x="714364" y="446208"/>
                </a:lnTo>
                <a:lnTo>
                  <a:pt x="710755" y="437185"/>
                </a:lnTo>
                <a:lnTo>
                  <a:pt x="700647" y="411201"/>
                </a:lnTo>
                <a:lnTo>
                  <a:pt x="699203" y="411201"/>
                </a:lnTo>
                <a:lnTo>
                  <a:pt x="688012" y="411201"/>
                </a:lnTo>
                <a:lnTo>
                  <a:pt x="684402" y="411201"/>
                </a:lnTo>
                <a:close/>
                <a:moveTo>
                  <a:pt x="660938" y="411201"/>
                </a:moveTo>
                <a:lnTo>
                  <a:pt x="664548" y="420223"/>
                </a:lnTo>
                <a:lnTo>
                  <a:pt x="675017" y="446208"/>
                </a:lnTo>
                <a:lnTo>
                  <a:pt x="676100" y="446208"/>
                </a:lnTo>
                <a:lnTo>
                  <a:pt x="688012" y="446208"/>
                </a:lnTo>
                <a:lnTo>
                  <a:pt x="691261" y="446208"/>
                </a:lnTo>
                <a:lnTo>
                  <a:pt x="688012" y="437185"/>
                </a:lnTo>
                <a:lnTo>
                  <a:pt x="677183" y="411201"/>
                </a:lnTo>
                <a:lnTo>
                  <a:pt x="676100" y="411201"/>
                </a:lnTo>
                <a:lnTo>
                  <a:pt x="664548" y="411201"/>
                </a:lnTo>
                <a:lnTo>
                  <a:pt x="660938" y="411201"/>
                </a:lnTo>
                <a:close/>
                <a:moveTo>
                  <a:pt x="637834" y="411201"/>
                </a:moveTo>
                <a:lnTo>
                  <a:pt x="641444" y="420223"/>
                </a:lnTo>
                <a:lnTo>
                  <a:pt x="651913" y="446208"/>
                </a:lnTo>
                <a:lnTo>
                  <a:pt x="652635" y="446208"/>
                </a:lnTo>
                <a:lnTo>
                  <a:pt x="664548" y="446208"/>
                </a:lnTo>
                <a:lnTo>
                  <a:pt x="668158" y="446208"/>
                </a:lnTo>
                <a:lnTo>
                  <a:pt x="664548" y="437185"/>
                </a:lnTo>
                <a:lnTo>
                  <a:pt x="654079" y="411201"/>
                </a:lnTo>
                <a:lnTo>
                  <a:pt x="652635" y="411201"/>
                </a:lnTo>
                <a:lnTo>
                  <a:pt x="641444" y="411201"/>
                </a:lnTo>
                <a:lnTo>
                  <a:pt x="637834" y="411201"/>
                </a:lnTo>
                <a:close/>
                <a:moveTo>
                  <a:pt x="614731" y="411201"/>
                </a:moveTo>
                <a:lnTo>
                  <a:pt x="628810" y="446208"/>
                </a:lnTo>
                <a:lnTo>
                  <a:pt x="629893" y="446208"/>
                </a:lnTo>
                <a:lnTo>
                  <a:pt x="641444" y="446208"/>
                </a:lnTo>
                <a:lnTo>
                  <a:pt x="645054" y="446208"/>
                </a:lnTo>
                <a:lnTo>
                  <a:pt x="641444" y="437185"/>
                </a:lnTo>
                <a:lnTo>
                  <a:pt x="630615" y="411201"/>
                </a:lnTo>
                <a:lnTo>
                  <a:pt x="629893" y="411201"/>
                </a:lnTo>
                <a:lnTo>
                  <a:pt x="614731" y="411201"/>
                </a:lnTo>
                <a:close/>
                <a:moveTo>
                  <a:pt x="701369" y="288572"/>
                </a:moveTo>
                <a:lnTo>
                  <a:pt x="701369" y="348765"/>
                </a:lnTo>
                <a:lnTo>
                  <a:pt x="701369" y="349487"/>
                </a:lnTo>
                <a:lnTo>
                  <a:pt x="706784" y="357427"/>
                </a:lnTo>
                <a:lnTo>
                  <a:pt x="710755" y="351292"/>
                </a:lnTo>
                <a:lnTo>
                  <a:pt x="712559" y="349126"/>
                </a:lnTo>
                <a:lnTo>
                  <a:pt x="717974" y="357427"/>
                </a:lnTo>
                <a:lnTo>
                  <a:pt x="722667" y="350209"/>
                </a:lnTo>
                <a:lnTo>
                  <a:pt x="723389" y="349126"/>
                </a:lnTo>
                <a:lnTo>
                  <a:pt x="728804" y="357427"/>
                </a:lnTo>
                <a:lnTo>
                  <a:pt x="733858" y="349848"/>
                </a:lnTo>
                <a:lnTo>
                  <a:pt x="734580" y="349126"/>
                </a:lnTo>
                <a:lnTo>
                  <a:pt x="739995" y="357427"/>
                </a:lnTo>
                <a:lnTo>
                  <a:pt x="745409" y="349126"/>
                </a:lnTo>
                <a:lnTo>
                  <a:pt x="745770" y="349487"/>
                </a:lnTo>
                <a:lnTo>
                  <a:pt x="750824" y="357427"/>
                </a:lnTo>
                <a:lnTo>
                  <a:pt x="756600" y="349126"/>
                </a:lnTo>
                <a:lnTo>
                  <a:pt x="757322" y="350209"/>
                </a:lnTo>
                <a:lnTo>
                  <a:pt x="762015" y="357427"/>
                </a:lnTo>
                <a:lnTo>
                  <a:pt x="767430" y="349487"/>
                </a:lnTo>
                <a:lnTo>
                  <a:pt x="767430" y="349126"/>
                </a:lnTo>
                <a:lnTo>
                  <a:pt x="767430" y="288572"/>
                </a:lnTo>
                <a:lnTo>
                  <a:pt x="701369" y="288572"/>
                </a:lnTo>
                <a:close/>
                <a:moveTo>
                  <a:pt x="611843" y="276225"/>
                </a:moveTo>
                <a:lnTo>
                  <a:pt x="629893" y="276225"/>
                </a:lnTo>
                <a:lnTo>
                  <a:pt x="641444" y="276225"/>
                </a:lnTo>
                <a:lnTo>
                  <a:pt x="652635" y="276225"/>
                </a:lnTo>
                <a:lnTo>
                  <a:pt x="664548" y="276225"/>
                </a:lnTo>
                <a:lnTo>
                  <a:pt x="666869" y="276225"/>
                </a:lnTo>
                <a:lnTo>
                  <a:pt x="676100" y="276225"/>
                </a:lnTo>
                <a:lnTo>
                  <a:pt x="688012" y="276225"/>
                </a:lnTo>
                <a:lnTo>
                  <a:pt x="699203" y="276225"/>
                </a:lnTo>
                <a:lnTo>
                  <a:pt x="701369" y="276225"/>
                </a:lnTo>
                <a:lnTo>
                  <a:pt x="767430" y="276225"/>
                </a:lnTo>
                <a:lnTo>
                  <a:pt x="768874" y="276225"/>
                </a:lnTo>
                <a:lnTo>
                  <a:pt x="780425" y="276225"/>
                </a:lnTo>
                <a:lnTo>
                  <a:pt x="791977" y="276225"/>
                </a:lnTo>
                <a:lnTo>
                  <a:pt x="798394" y="276225"/>
                </a:lnTo>
                <a:lnTo>
                  <a:pt x="803528" y="276225"/>
                </a:lnTo>
                <a:lnTo>
                  <a:pt x="815080" y="276225"/>
                </a:lnTo>
                <a:lnTo>
                  <a:pt x="826993" y="276225"/>
                </a:lnTo>
                <a:lnTo>
                  <a:pt x="838183" y="276225"/>
                </a:lnTo>
                <a:lnTo>
                  <a:pt x="856955" y="276225"/>
                </a:lnTo>
                <a:cubicBezTo>
                  <a:pt x="864174" y="276225"/>
                  <a:pt x="869589" y="281999"/>
                  <a:pt x="869589" y="288857"/>
                </a:cubicBezTo>
                <a:lnTo>
                  <a:pt x="869228" y="427802"/>
                </a:lnTo>
                <a:lnTo>
                  <a:pt x="862730" y="411201"/>
                </a:lnTo>
                <a:lnTo>
                  <a:pt x="846486" y="411201"/>
                </a:lnTo>
                <a:lnTo>
                  <a:pt x="860565" y="446208"/>
                </a:lnTo>
                <a:lnTo>
                  <a:pt x="869228" y="446208"/>
                </a:lnTo>
                <a:lnTo>
                  <a:pt x="868867" y="521996"/>
                </a:lnTo>
                <a:cubicBezTo>
                  <a:pt x="868867" y="528853"/>
                  <a:pt x="863452" y="534627"/>
                  <a:pt x="856233" y="534627"/>
                </a:cubicBezTo>
                <a:lnTo>
                  <a:pt x="838183" y="534627"/>
                </a:lnTo>
                <a:lnTo>
                  <a:pt x="826993" y="534627"/>
                </a:lnTo>
                <a:lnTo>
                  <a:pt x="815080" y="534627"/>
                </a:lnTo>
                <a:lnTo>
                  <a:pt x="803528" y="534627"/>
                </a:lnTo>
                <a:lnTo>
                  <a:pt x="791977" y="534627"/>
                </a:lnTo>
                <a:lnTo>
                  <a:pt x="780425" y="534627"/>
                </a:lnTo>
                <a:lnTo>
                  <a:pt x="768874" y="534627"/>
                </a:lnTo>
                <a:lnTo>
                  <a:pt x="757322" y="534627"/>
                </a:lnTo>
                <a:lnTo>
                  <a:pt x="745770" y="534627"/>
                </a:lnTo>
                <a:lnTo>
                  <a:pt x="733858" y="534627"/>
                </a:lnTo>
                <a:lnTo>
                  <a:pt x="722667" y="534627"/>
                </a:lnTo>
                <a:lnTo>
                  <a:pt x="710755" y="534627"/>
                </a:lnTo>
                <a:lnTo>
                  <a:pt x="699203" y="534627"/>
                </a:lnTo>
                <a:lnTo>
                  <a:pt x="688012" y="534627"/>
                </a:lnTo>
                <a:lnTo>
                  <a:pt x="676100" y="534627"/>
                </a:lnTo>
                <a:lnTo>
                  <a:pt x="664548" y="534627"/>
                </a:lnTo>
                <a:lnTo>
                  <a:pt x="652635" y="534627"/>
                </a:lnTo>
                <a:lnTo>
                  <a:pt x="641444" y="534627"/>
                </a:lnTo>
                <a:lnTo>
                  <a:pt x="629893" y="534627"/>
                </a:lnTo>
                <a:lnTo>
                  <a:pt x="611121" y="534627"/>
                </a:lnTo>
                <a:cubicBezTo>
                  <a:pt x="604263" y="534627"/>
                  <a:pt x="598487" y="528853"/>
                  <a:pt x="598487" y="521996"/>
                </a:cubicBezTo>
                <a:lnTo>
                  <a:pt x="598848" y="429606"/>
                </a:lnTo>
                <a:lnTo>
                  <a:pt x="605346" y="446208"/>
                </a:lnTo>
                <a:lnTo>
                  <a:pt x="621590" y="446208"/>
                </a:lnTo>
                <a:lnTo>
                  <a:pt x="607872" y="411201"/>
                </a:lnTo>
                <a:lnTo>
                  <a:pt x="598848" y="411201"/>
                </a:lnTo>
                <a:lnTo>
                  <a:pt x="599209" y="288857"/>
                </a:lnTo>
                <a:cubicBezTo>
                  <a:pt x="599209" y="281999"/>
                  <a:pt x="604624" y="276225"/>
                  <a:pt x="611843" y="276225"/>
                </a:cubicBezTo>
                <a:close/>
                <a:moveTo>
                  <a:pt x="803889" y="228130"/>
                </a:moveTo>
                <a:lnTo>
                  <a:pt x="803889" y="232094"/>
                </a:lnTo>
                <a:lnTo>
                  <a:pt x="815080" y="232094"/>
                </a:lnTo>
                <a:lnTo>
                  <a:pt x="826993" y="232094"/>
                </a:lnTo>
                <a:lnTo>
                  <a:pt x="838183" y="232094"/>
                </a:lnTo>
                <a:lnTo>
                  <a:pt x="844681" y="232094"/>
                </a:lnTo>
                <a:lnTo>
                  <a:pt x="844681" y="228130"/>
                </a:lnTo>
                <a:lnTo>
                  <a:pt x="838183" y="228130"/>
                </a:lnTo>
                <a:lnTo>
                  <a:pt x="826993" y="228130"/>
                </a:lnTo>
                <a:lnTo>
                  <a:pt x="815080" y="228130"/>
                </a:lnTo>
                <a:lnTo>
                  <a:pt x="803889" y="228130"/>
                </a:lnTo>
                <a:close/>
                <a:moveTo>
                  <a:pt x="623034" y="222724"/>
                </a:moveTo>
                <a:lnTo>
                  <a:pt x="623034" y="232094"/>
                </a:lnTo>
                <a:lnTo>
                  <a:pt x="629893" y="232094"/>
                </a:lnTo>
                <a:lnTo>
                  <a:pt x="641444" y="232094"/>
                </a:lnTo>
                <a:lnTo>
                  <a:pt x="652635" y="232094"/>
                </a:lnTo>
                <a:lnTo>
                  <a:pt x="664548" y="232094"/>
                </a:lnTo>
                <a:lnTo>
                  <a:pt x="676100" y="232094"/>
                </a:lnTo>
                <a:lnTo>
                  <a:pt x="688012" y="232094"/>
                </a:lnTo>
                <a:lnTo>
                  <a:pt x="699203" y="232094"/>
                </a:lnTo>
                <a:lnTo>
                  <a:pt x="710755" y="232094"/>
                </a:lnTo>
                <a:lnTo>
                  <a:pt x="722667" y="232094"/>
                </a:lnTo>
                <a:lnTo>
                  <a:pt x="730609" y="232094"/>
                </a:lnTo>
                <a:lnTo>
                  <a:pt x="730609" y="222724"/>
                </a:lnTo>
                <a:lnTo>
                  <a:pt x="722667" y="222724"/>
                </a:lnTo>
                <a:lnTo>
                  <a:pt x="710755" y="222724"/>
                </a:lnTo>
                <a:lnTo>
                  <a:pt x="699203" y="222724"/>
                </a:lnTo>
                <a:lnTo>
                  <a:pt x="688012" y="222724"/>
                </a:lnTo>
                <a:lnTo>
                  <a:pt x="676100" y="222724"/>
                </a:lnTo>
                <a:lnTo>
                  <a:pt x="664548" y="222724"/>
                </a:lnTo>
                <a:lnTo>
                  <a:pt x="652635" y="222724"/>
                </a:lnTo>
                <a:lnTo>
                  <a:pt x="641444" y="222724"/>
                </a:lnTo>
                <a:lnTo>
                  <a:pt x="629893" y="222724"/>
                </a:lnTo>
                <a:lnTo>
                  <a:pt x="623034" y="222724"/>
                </a:lnTo>
                <a:close/>
                <a:moveTo>
                  <a:pt x="217727" y="200245"/>
                </a:moveTo>
                <a:cubicBezTo>
                  <a:pt x="214478" y="200245"/>
                  <a:pt x="211590" y="201323"/>
                  <a:pt x="209424" y="203479"/>
                </a:cubicBezTo>
                <a:cubicBezTo>
                  <a:pt x="207619" y="205275"/>
                  <a:pt x="206175" y="208150"/>
                  <a:pt x="206175" y="211024"/>
                </a:cubicBezTo>
                <a:lnTo>
                  <a:pt x="206175" y="431800"/>
                </a:lnTo>
                <a:lnTo>
                  <a:pt x="245418" y="431800"/>
                </a:lnTo>
                <a:lnTo>
                  <a:pt x="262422" y="420330"/>
                </a:lnTo>
                <a:lnTo>
                  <a:pt x="262415" y="420330"/>
                </a:lnTo>
                <a:cubicBezTo>
                  <a:pt x="255190" y="420330"/>
                  <a:pt x="248687" y="415320"/>
                  <a:pt x="247242" y="408162"/>
                </a:cubicBezTo>
                <a:lnTo>
                  <a:pt x="228818" y="316188"/>
                </a:lnTo>
                <a:cubicBezTo>
                  <a:pt x="227012" y="307957"/>
                  <a:pt x="232431" y="300084"/>
                  <a:pt x="240740" y="298295"/>
                </a:cubicBezTo>
                <a:cubicBezTo>
                  <a:pt x="248687" y="296863"/>
                  <a:pt x="256635" y="302231"/>
                  <a:pt x="258441" y="310462"/>
                </a:cubicBezTo>
                <a:cubicBezTo>
                  <a:pt x="271085" y="341955"/>
                  <a:pt x="274337" y="367007"/>
                  <a:pt x="274337" y="390269"/>
                </a:cubicBezTo>
                <a:cubicBezTo>
                  <a:pt x="284452" y="393490"/>
                  <a:pt x="294567" y="394563"/>
                  <a:pt x="305044" y="393847"/>
                </a:cubicBezTo>
                <a:cubicBezTo>
                  <a:pt x="316604" y="393132"/>
                  <a:pt x="339363" y="383827"/>
                  <a:pt x="339363" y="405299"/>
                </a:cubicBezTo>
                <a:cubicBezTo>
                  <a:pt x="339363" y="413531"/>
                  <a:pt x="332861" y="420330"/>
                  <a:pt x="324552" y="420330"/>
                </a:cubicBezTo>
                <a:lnTo>
                  <a:pt x="288461" y="420330"/>
                </a:lnTo>
                <a:lnTo>
                  <a:pt x="271528" y="431800"/>
                </a:lnTo>
                <a:lnTo>
                  <a:pt x="277600" y="431800"/>
                </a:lnTo>
                <a:cubicBezTo>
                  <a:pt x="286241" y="431800"/>
                  <a:pt x="292722" y="438302"/>
                  <a:pt x="292722" y="446609"/>
                </a:cubicBezTo>
                <a:lnTo>
                  <a:pt x="292722" y="476949"/>
                </a:lnTo>
                <a:lnTo>
                  <a:pt x="399346" y="476949"/>
                </a:lnTo>
                <a:lnTo>
                  <a:pt x="350579" y="368518"/>
                </a:lnTo>
                <a:lnTo>
                  <a:pt x="338376" y="376883"/>
                </a:lnTo>
                <a:cubicBezTo>
                  <a:pt x="334782" y="379052"/>
                  <a:pt x="330109" y="377968"/>
                  <a:pt x="327593" y="374715"/>
                </a:cubicBezTo>
                <a:cubicBezTo>
                  <a:pt x="325437" y="371101"/>
                  <a:pt x="326156" y="366403"/>
                  <a:pt x="329750" y="364235"/>
                </a:cubicBezTo>
                <a:lnTo>
                  <a:pt x="369647" y="337493"/>
                </a:lnTo>
                <a:cubicBezTo>
                  <a:pt x="372882" y="334963"/>
                  <a:pt x="377555" y="335686"/>
                  <a:pt x="379711" y="339300"/>
                </a:cubicBezTo>
                <a:cubicBezTo>
                  <a:pt x="382227" y="342552"/>
                  <a:pt x="381508" y="347611"/>
                  <a:pt x="377914" y="349780"/>
                </a:cubicBezTo>
                <a:lnTo>
                  <a:pt x="363146" y="359903"/>
                </a:lnTo>
                <a:lnTo>
                  <a:pt x="407542" y="476949"/>
                </a:lnTo>
                <a:lnTo>
                  <a:pt x="430680" y="476949"/>
                </a:lnTo>
                <a:lnTo>
                  <a:pt x="376362" y="200245"/>
                </a:lnTo>
                <a:lnTo>
                  <a:pt x="217727" y="200245"/>
                </a:lnTo>
                <a:close/>
                <a:moveTo>
                  <a:pt x="835295" y="197857"/>
                </a:moveTo>
                <a:lnTo>
                  <a:pt x="826993" y="209389"/>
                </a:lnTo>
                <a:lnTo>
                  <a:pt x="825910" y="210470"/>
                </a:lnTo>
                <a:lnTo>
                  <a:pt x="826993" y="210470"/>
                </a:lnTo>
                <a:lnTo>
                  <a:pt x="830603" y="210470"/>
                </a:lnTo>
                <a:lnTo>
                  <a:pt x="830603" y="223805"/>
                </a:lnTo>
                <a:lnTo>
                  <a:pt x="838183" y="223805"/>
                </a:lnTo>
                <a:lnTo>
                  <a:pt x="839627" y="223805"/>
                </a:lnTo>
                <a:lnTo>
                  <a:pt x="839627" y="210470"/>
                </a:lnTo>
                <a:lnTo>
                  <a:pt x="844681" y="210470"/>
                </a:lnTo>
                <a:lnTo>
                  <a:pt x="838183" y="202181"/>
                </a:lnTo>
                <a:lnTo>
                  <a:pt x="835295" y="197857"/>
                </a:lnTo>
                <a:close/>
                <a:moveTo>
                  <a:pt x="813275" y="197857"/>
                </a:moveTo>
                <a:lnTo>
                  <a:pt x="803889" y="210470"/>
                </a:lnTo>
                <a:lnTo>
                  <a:pt x="808582" y="210470"/>
                </a:lnTo>
                <a:lnTo>
                  <a:pt x="808582" y="223805"/>
                </a:lnTo>
                <a:lnTo>
                  <a:pt x="815080" y="223805"/>
                </a:lnTo>
                <a:lnTo>
                  <a:pt x="817607" y="223805"/>
                </a:lnTo>
                <a:lnTo>
                  <a:pt x="817607" y="210470"/>
                </a:lnTo>
                <a:lnTo>
                  <a:pt x="822300" y="210470"/>
                </a:lnTo>
                <a:lnTo>
                  <a:pt x="815080" y="200740"/>
                </a:lnTo>
                <a:lnTo>
                  <a:pt x="813275" y="197857"/>
                </a:lnTo>
                <a:close/>
                <a:moveTo>
                  <a:pt x="623034" y="197857"/>
                </a:moveTo>
                <a:lnTo>
                  <a:pt x="623034" y="207227"/>
                </a:lnTo>
                <a:lnTo>
                  <a:pt x="629893" y="207227"/>
                </a:lnTo>
                <a:lnTo>
                  <a:pt x="641444" y="207227"/>
                </a:lnTo>
                <a:lnTo>
                  <a:pt x="652635" y="207227"/>
                </a:lnTo>
                <a:lnTo>
                  <a:pt x="664548" y="207227"/>
                </a:lnTo>
                <a:lnTo>
                  <a:pt x="676100" y="207227"/>
                </a:lnTo>
                <a:lnTo>
                  <a:pt x="688012" y="207227"/>
                </a:lnTo>
                <a:lnTo>
                  <a:pt x="699203" y="207227"/>
                </a:lnTo>
                <a:lnTo>
                  <a:pt x="710755" y="207227"/>
                </a:lnTo>
                <a:lnTo>
                  <a:pt x="722667" y="207227"/>
                </a:lnTo>
                <a:lnTo>
                  <a:pt x="730609" y="207227"/>
                </a:lnTo>
                <a:lnTo>
                  <a:pt x="730609" y="197857"/>
                </a:lnTo>
                <a:lnTo>
                  <a:pt x="722667" y="197857"/>
                </a:lnTo>
                <a:lnTo>
                  <a:pt x="710755" y="197857"/>
                </a:lnTo>
                <a:lnTo>
                  <a:pt x="699203" y="197857"/>
                </a:lnTo>
                <a:lnTo>
                  <a:pt x="688012" y="197857"/>
                </a:lnTo>
                <a:lnTo>
                  <a:pt x="676100" y="197857"/>
                </a:lnTo>
                <a:lnTo>
                  <a:pt x="664548" y="197857"/>
                </a:lnTo>
                <a:lnTo>
                  <a:pt x="652635" y="197857"/>
                </a:lnTo>
                <a:lnTo>
                  <a:pt x="641444" y="197857"/>
                </a:lnTo>
                <a:lnTo>
                  <a:pt x="629893" y="197857"/>
                </a:lnTo>
                <a:lnTo>
                  <a:pt x="623034" y="197857"/>
                </a:lnTo>
                <a:close/>
                <a:moveTo>
                  <a:pt x="553266" y="160338"/>
                </a:moveTo>
                <a:cubicBezTo>
                  <a:pt x="561897" y="160338"/>
                  <a:pt x="568370" y="167179"/>
                  <a:pt x="568370" y="175461"/>
                </a:cubicBezTo>
                <a:lnTo>
                  <a:pt x="568370" y="556770"/>
                </a:lnTo>
                <a:lnTo>
                  <a:pt x="713656" y="556770"/>
                </a:lnTo>
                <a:lnTo>
                  <a:pt x="714016" y="556770"/>
                </a:lnTo>
                <a:lnTo>
                  <a:pt x="714016" y="587015"/>
                </a:lnTo>
                <a:lnTo>
                  <a:pt x="713656" y="587015"/>
                </a:lnTo>
                <a:lnTo>
                  <a:pt x="553266" y="587015"/>
                </a:lnTo>
                <a:cubicBezTo>
                  <a:pt x="544994" y="587015"/>
                  <a:pt x="538162" y="580174"/>
                  <a:pt x="538162" y="571892"/>
                </a:cubicBezTo>
                <a:lnTo>
                  <a:pt x="538162" y="175461"/>
                </a:lnTo>
                <a:cubicBezTo>
                  <a:pt x="538162" y="167179"/>
                  <a:pt x="544994" y="160338"/>
                  <a:pt x="553266" y="160338"/>
                </a:cubicBezTo>
                <a:close/>
                <a:moveTo>
                  <a:pt x="217727" y="149225"/>
                </a:moveTo>
                <a:lnTo>
                  <a:pt x="416277" y="149225"/>
                </a:lnTo>
                <a:cubicBezTo>
                  <a:pt x="424580" y="149225"/>
                  <a:pt x="431439" y="155692"/>
                  <a:pt x="431439" y="163956"/>
                </a:cubicBezTo>
                <a:cubicBezTo>
                  <a:pt x="431439" y="172579"/>
                  <a:pt x="424580" y="200245"/>
                  <a:pt x="416277" y="200245"/>
                </a:cubicBezTo>
                <a:lnTo>
                  <a:pt x="406700" y="200245"/>
                </a:lnTo>
                <a:lnTo>
                  <a:pt x="460174" y="473936"/>
                </a:lnTo>
                <a:lnTo>
                  <a:pt x="459570" y="476949"/>
                </a:lnTo>
                <a:lnTo>
                  <a:pt x="508000" y="476949"/>
                </a:lnTo>
                <a:lnTo>
                  <a:pt x="508000" y="175846"/>
                </a:lnTo>
                <a:cubicBezTo>
                  <a:pt x="508000" y="171520"/>
                  <a:pt x="511322" y="168275"/>
                  <a:pt x="515753" y="168275"/>
                </a:cubicBezTo>
                <a:cubicBezTo>
                  <a:pt x="519814" y="168275"/>
                  <a:pt x="523506" y="171520"/>
                  <a:pt x="523506" y="175846"/>
                </a:cubicBezTo>
                <a:lnTo>
                  <a:pt x="523506" y="492097"/>
                </a:lnTo>
                <a:lnTo>
                  <a:pt x="523515" y="492119"/>
                </a:lnTo>
                <a:cubicBezTo>
                  <a:pt x="523515" y="492480"/>
                  <a:pt x="523515" y="492842"/>
                  <a:pt x="523515" y="493564"/>
                </a:cubicBezTo>
                <a:lnTo>
                  <a:pt x="523515" y="613119"/>
                </a:lnTo>
                <a:cubicBezTo>
                  <a:pt x="523515" y="614564"/>
                  <a:pt x="523155" y="616008"/>
                  <a:pt x="522795" y="617453"/>
                </a:cubicBezTo>
                <a:cubicBezTo>
                  <a:pt x="520994" y="594698"/>
                  <a:pt x="511273" y="573749"/>
                  <a:pt x="494711" y="557495"/>
                </a:cubicBezTo>
                <a:cubicBezTo>
                  <a:pt x="476708" y="539436"/>
                  <a:pt x="452225" y="530045"/>
                  <a:pt x="427381" y="530045"/>
                </a:cubicBezTo>
                <a:cubicBezTo>
                  <a:pt x="402177" y="530045"/>
                  <a:pt x="378054" y="539436"/>
                  <a:pt x="360051" y="557495"/>
                </a:cubicBezTo>
                <a:cubicBezTo>
                  <a:pt x="342049" y="575194"/>
                  <a:pt x="331607" y="599394"/>
                  <a:pt x="331607" y="624677"/>
                </a:cubicBezTo>
                <a:cubicBezTo>
                  <a:pt x="331607" y="625761"/>
                  <a:pt x="331607" y="626844"/>
                  <a:pt x="331607" y="628289"/>
                </a:cubicBezTo>
                <a:lnTo>
                  <a:pt x="207750" y="628289"/>
                </a:lnTo>
                <a:cubicBezTo>
                  <a:pt x="204869" y="612035"/>
                  <a:pt x="197308" y="597226"/>
                  <a:pt x="185426" y="585668"/>
                </a:cubicBezTo>
                <a:cubicBezTo>
                  <a:pt x="170304" y="570859"/>
                  <a:pt x="150501" y="562913"/>
                  <a:pt x="129978" y="562913"/>
                </a:cubicBezTo>
                <a:cubicBezTo>
                  <a:pt x="108735" y="562913"/>
                  <a:pt x="88932" y="570859"/>
                  <a:pt x="74170" y="585668"/>
                </a:cubicBezTo>
                <a:cubicBezTo>
                  <a:pt x="62289" y="597226"/>
                  <a:pt x="54368" y="612035"/>
                  <a:pt x="51847" y="628289"/>
                </a:cubicBezTo>
                <a:lnTo>
                  <a:pt x="38885" y="628289"/>
                </a:lnTo>
                <a:lnTo>
                  <a:pt x="15122" y="628289"/>
                </a:lnTo>
                <a:cubicBezTo>
                  <a:pt x="6841" y="628289"/>
                  <a:pt x="0" y="621426"/>
                  <a:pt x="0" y="613119"/>
                </a:cubicBezTo>
                <a:lnTo>
                  <a:pt x="0" y="568692"/>
                </a:lnTo>
                <a:cubicBezTo>
                  <a:pt x="0" y="561107"/>
                  <a:pt x="1080" y="553522"/>
                  <a:pt x="4320" y="547382"/>
                </a:cubicBezTo>
                <a:cubicBezTo>
                  <a:pt x="8281" y="539797"/>
                  <a:pt x="14402" y="535101"/>
                  <a:pt x="23763" y="533656"/>
                </a:cubicBezTo>
                <a:lnTo>
                  <a:pt x="23763" y="498982"/>
                </a:lnTo>
                <a:cubicBezTo>
                  <a:pt x="23763" y="480561"/>
                  <a:pt x="31684" y="463585"/>
                  <a:pt x="43926" y="451305"/>
                </a:cubicBezTo>
                <a:cubicBezTo>
                  <a:pt x="56528" y="439024"/>
                  <a:pt x="73450" y="431800"/>
                  <a:pt x="92173" y="431800"/>
                </a:cubicBezTo>
                <a:lnTo>
                  <a:pt x="176212" y="431800"/>
                </a:lnTo>
                <a:lnTo>
                  <a:pt x="176212" y="190185"/>
                </a:lnTo>
                <a:cubicBezTo>
                  <a:pt x="176212" y="178687"/>
                  <a:pt x="180905" y="168627"/>
                  <a:pt x="188486" y="161082"/>
                </a:cubicBezTo>
                <a:cubicBezTo>
                  <a:pt x="196067" y="153896"/>
                  <a:pt x="206175" y="149225"/>
                  <a:pt x="217727" y="149225"/>
                </a:cubicBezTo>
                <a:close/>
                <a:moveTo>
                  <a:pt x="823383" y="135148"/>
                </a:moveTo>
                <a:lnTo>
                  <a:pt x="826993" y="144158"/>
                </a:lnTo>
                <a:lnTo>
                  <a:pt x="837461" y="170106"/>
                </a:lnTo>
                <a:lnTo>
                  <a:pt x="838183" y="170106"/>
                </a:lnTo>
                <a:lnTo>
                  <a:pt x="853706" y="170106"/>
                </a:lnTo>
                <a:lnTo>
                  <a:pt x="839627" y="135148"/>
                </a:lnTo>
                <a:lnTo>
                  <a:pt x="838183" y="135148"/>
                </a:lnTo>
                <a:lnTo>
                  <a:pt x="826993" y="135148"/>
                </a:lnTo>
                <a:lnTo>
                  <a:pt x="823383" y="135148"/>
                </a:lnTo>
                <a:close/>
                <a:moveTo>
                  <a:pt x="799919" y="135148"/>
                </a:moveTo>
                <a:lnTo>
                  <a:pt x="803528" y="144158"/>
                </a:lnTo>
                <a:lnTo>
                  <a:pt x="813997" y="170106"/>
                </a:lnTo>
                <a:lnTo>
                  <a:pt x="815080" y="170106"/>
                </a:lnTo>
                <a:lnTo>
                  <a:pt x="826993" y="170106"/>
                </a:lnTo>
                <a:lnTo>
                  <a:pt x="830242" y="170106"/>
                </a:lnTo>
                <a:lnTo>
                  <a:pt x="826993" y="161096"/>
                </a:lnTo>
                <a:lnTo>
                  <a:pt x="816163" y="135148"/>
                </a:lnTo>
                <a:lnTo>
                  <a:pt x="815080" y="135148"/>
                </a:lnTo>
                <a:lnTo>
                  <a:pt x="803528" y="135148"/>
                </a:lnTo>
                <a:lnTo>
                  <a:pt x="799919" y="135148"/>
                </a:lnTo>
                <a:close/>
                <a:moveTo>
                  <a:pt x="776815" y="135148"/>
                </a:moveTo>
                <a:lnTo>
                  <a:pt x="780425" y="144158"/>
                </a:lnTo>
                <a:lnTo>
                  <a:pt x="790894" y="170106"/>
                </a:lnTo>
                <a:lnTo>
                  <a:pt x="791977" y="170106"/>
                </a:lnTo>
                <a:lnTo>
                  <a:pt x="803528" y="170106"/>
                </a:lnTo>
                <a:lnTo>
                  <a:pt x="807138" y="170106"/>
                </a:lnTo>
                <a:lnTo>
                  <a:pt x="803528" y="161096"/>
                </a:lnTo>
                <a:lnTo>
                  <a:pt x="793060" y="135148"/>
                </a:lnTo>
                <a:lnTo>
                  <a:pt x="791977" y="135148"/>
                </a:lnTo>
                <a:lnTo>
                  <a:pt x="780425" y="135148"/>
                </a:lnTo>
                <a:lnTo>
                  <a:pt x="776815" y="135148"/>
                </a:lnTo>
                <a:close/>
                <a:moveTo>
                  <a:pt x="753712" y="135148"/>
                </a:moveTo>
                <a:lnTo>
                  <a:pt x="757322" y="144158"/>
                </a:lnTo>
                <a:lnTo>
                  <a:pt x="767791" y="170106"/>
                </a:lnTo>
                <a:lnTo>
                  <a:pt x="768874" y="170106"/>
                </a:lnTo>
                <a:lnTo>
                  <a:pt x="780425" y="170106"/>
                </a:lnTo>
                <a:lnTo>
                  <a:pt x="784035" y="170106"/>
                </a:lnTo>
                <a:lnTo>
                  <a:pt x="780425" y="161096"/>
                </a:lnTo>
                <a:lnTo>
                  <a:pt x="769957" y="135148"/>
                </a:lnTo>
                <a:lnTo>
                  <a:pt x="768874" y="135148"/>
                </a:lnTo>
                <a:lnTo>
                  <a:pt x="757322" y="135148"/>
                </a:lnTo>
                <a:lnTo>
                  <a:pt x="753712" y="135148"/>
                </a:lnTo>
                <a:close/>
                <a:moveTo>
                  <a:pt x="730248" y="135148"/>
                </a:moveTo>
                <a:lnTo>
                  <a:pt x="733858" y="144158"/>
                </a:lnTo>
                <a:lnTo>
                  <a:pt x="744687" y="170106"/>
                </a:lnTo>
                <a:lnTo>
                  <a:pt x="745770" y="170106"/>
                </a:lnTo>
                <a:lnTo>
                  <a:pt x="757322" y="170106"/>
                </a:lnTo>
                <a:lnTo>
                  <a:pt x="760932" y="170106"/>
                </a:lnTo>
                <a:lnTo>
                  <a:pt x="757322" y="161096"/>
                </a:lnTo>
                <a:lnTo>
                  <a:pt x="746853" y="135148"/>
                </a:lnTo>
                <a:lnTo>
                  <a:pt x="745770" y="135148"/>
                </a:lnTo>
                <a:lnTo>
                  <a:pt x="733858" y="135148"/>
                </a:lnTo>
                <a:lnTo>
                  <a:pt x="730248" y="135148"/>
                </a:lnTo>
                <a:close/>
                <a:moveTo>
                  <a:pt x="707145" y="135148"/>
                </a:moveTo>
                <a:lnTo>
                  <a:pt x="710755" y="144158"/>
                </a:lnTo>
                <a:lnTo>
                  <a:pt x="721223" y="170106"/>
                </a:lnTo>
                <a:lnTo>
                  <a:pt x="722667" y="170106"/>
                </a:lnTo>
                <a:lnTo>
                  <a:pt x="733858" y="170106"/>
                </a:lnTo>
                <a:lnTo>
                  <a:pt x="737468" y="170106"/>
                </a:lnTo>
                <a:lnTo>
                  <a:pt x="733858" y="161096"/>
                </a:lnTo>
                <a:lnTo>
                  <a:pt x="723750" y="135148"/>
                </a:lnTo>
                <a:lnTo>
                  <a:pt x="722667" y="135148"/>
                </a:lnTo>
                <a:lnTo>
                  <a:pt x="710755" y="135148"/>
                </a:lnTo>
                <a:lnTo>
                  <a:pt x="707145" y="135148"/>
                </a:lnTo>
                <a:close/>
                <a:moveTo>
                  <a:pt x="684402" y="135148"/>
                </a:moveTo>
                <a:lnTo>
                  <a:pt x="688012" y="144158"/>
                </a:lnTo>
                <a:lnTo>
                  <a:pt x="698120" y="170106"/>
                </a:lnTo>
                <a:lnTo>
                  <a:pt x="699203" y="170106"/>
                </a:lnTo>
                <a:lnTo>
                  <a:pt x="710755" y="170106"/>
                </a:lnTo>
                <a:lnTo>
                  <a:pt x="714364" y="170106"/>
                </a:lnTo>
                <a:lnTo>
                  <a:pt x="710755" y="161096"/>
                </a:lnTo>
                <a:lnTo>
                  <a:pt x="700647" y="135148"/>
                </a:lnTo>
                <a:lnTo>
                  <a:pt x="699203" y="135148"/>
                </a:lnTo>
                <a:lnTo>
                  <a:pt x="688012" y="135148"/>
                </a:lnTo>
                <a:lnTo>
                  <a:pt x="684402" y="135148"/>
                </a:lnTo>
                <a:close/>
                <a:moveTo>
                  <a:pt x="660938" y="135148"/>
                </a:moveTo>
                <a:lnTo>
                  <a:pt x="664548" y="144158"/>
                </a:lnTo>
                <a:lnTo>
                  <a:pt x="675017" y="170106"/>
                </a:lnTo>
                <a:lnTo>
                  <a:pt x="676100" y="170106"/>
                </a:lnTo>
                <a:lnTo>
                  <a:pt x="688012" y="170106"/>
                </a:lnTo>
                <a:lnTo>
                  <a:pt x="691261" y="170106"/>
                </a:lnTo>
                <a:lnTo>
                  <a:pt x="688012" y="161096"/>
                </a:lnTo>
                <a:lnTo>
                  <a:pt x="677183" y="135148"/>
                </a:lnTo>
                <a:lnTo>
                  <a:pt x="676100" y="135148"/>
                </a:lnTo>
                <a:lnTo>
                  <a:pt x="664548" y="135148"/>
                </a:lnTo>
                <a:lnTo>
                  <a:pt x="660938" y="135148"/>
                </a:lnTo>
                <a:close/>
                <a:moveTo>
                  <a:pt x="637834" y="135148"/>
                </a:moveTo>
                <a:lnTo>
                  <a:pt x="641444" y="144158"/>
                </a:lnTo>
                <a:lnTo>
                  <a:pt x="651913" y="170106"/>
                </a:lnTo>
                <a:lnTo>
                  <a:pt x="652635" y="170106"/>
                </a:lnTo>
                <a:lnTo>
                  <a:pt x="664548" y="170106"/>
                </a:lnTo>
                <a:lnTo>
                  <a:pt x="668158" y="170106"/>
                </a:lnTo>
                <a:lnTo>
                  <a:pt x="664548" y="161096"/>
                </a:lnTo>
                <a:lnTo>
                  <a:pt x="654079" y="135148"/>
                </a:lnTo>
                <a:lnTo>
                  <a:pt x="652635" y="135148"/>
                </a:lnTo>
                <a:lnTo>
                  <a:pt x="641444" y="135148"/>
                </a:lnTo>
                <a:lnTo>
                  <a:pt x="637834" y="135148"/>
                </a:lnTo>
                <a:close/>
                <a:moveTo>
                  <a:pt x="614731" y="135148"/>
                </a:moveTo>
                <a:lnTo>
                  <a:pt x="628810" y="170106"/>
                </a:lnTo>
                <a:lnTo>
                  <a:pt x="629893" y="170106"/>
                </a:lnTo>
                <a:lnTo>
                  <a:pt x="641444" y="170106"/>
                </a:lnTo>
                <a:lnTo>
                  <a:pt x="645054" y="170106"/>
                </a:lnTo>
                <a:lnTo>
                  <a:pt x="641444" y="161096"/>
                </a:lnTo>
                <a:lnTo>
                  <a:pt x="630615" y="135148"/>
                </a:lnTo>
                <a:lnTo>
                  <a:pt x="629893" y="135148"/>
                </a:lnTo>
                <a:lnTo>
                  <a:pt x="614731" y="135148"/>
                </a:lnTo>
                <a:close/>
                <a:moveTo>
                  <a:pt x="701369" y="12347"/>
                </a:moveTo>
                <a:lnTo>
                  <a:pt x="701369" y="72439"/>
                </a:lnTo>
                <a:lnTo>
                  <a:pt x="701369" y="72800"/>
                </a:lnTo>
                <a:lnTo>
                  <a:pt x="706784" y="81449"/>
                </a:lnTo>
                <a:lnTo>
                  <a:pt x="710755" y="75323"/>
                </a:lnTo>
                <a:lnTo>
                  <a:pt x="712559" y="72800"/>
                </a:lnTo>
                <a:lnTo>
                  <a:pt x="717974" y="81449"/>
                </a:lnTo>
                <a:lnTo>
                  <a:pt x="722667" y="74241"/>
                </a:lnTo>
                <a:lnTo>
                  <a:pt x="723389" y="72800"/>
                </a:lnTo>
                <a:lnTo>
                  <a:pt x="728804" y="81449"/>
                </a:lnTo>
                <a:lnTo>
                  <a:pt x="733858" y="73521"/>
                </a:lnTo>
                <a:lnTo>
                  <a:pt x="734580" y="72800"/>
                </a:lnTo>
                <a:lnTo>
                  <a:pt x="739995" y="81449"/>
                </a:lnTo>
                <a:lnTo>
                  <a:pt x="745409" y="72800"/>
                </a:lnTo>
                <a:lnTo>
                  <a:pt x="745770" y="73160"/>
                </a:lnTo>
                <a:lnTo>
                  <a:pt x="750824" y="81449"/>
                </a:lnTo>
                <a:lnTo>
                  <a:pt x="756600" y="72800"/>
                </a:lnTo>
                <a:lnTo>
                  <a:pt x="757322" y="74241"/>
                </a:lnTo>
                <a:lnTo>
                  <a:pt x="762015" y="81449"/>
                </a:lnTo>
                <a:lnTo>
                  <a:pt x="767430" y="72800"/>
                </a:lnTo>
                <a:lnTo>
                  <a:pt x="767430" y="12347"/>
                </a:lnTo>
                <a:lnTo>
                  <a:pt x="701369" y="12347"/>
                </a:lnTo>
                <a:close/>
                <a:moveTo>
                  <a:pt x="611843" y="0"/>
                </a:moveTo>
                <a:lnTo>
                  <a:pt x="629893" y="0"/>
                </a:lnTo>
                <a:lnTo>
                  <a:pt x="641444" y="0"/>
                </a:lnTo>
                <a:lnTo>
                  <a:pt x="652635" y="0"/>
                </a:lnTo>
                <a:lnTo>
                  <a:pt x="664548" y="0"/>
                </a:lnTo>
                <a:lnTo>
                  <a:pt x="666869" y="0"/>
                </a:lnTo>
                <a:lnTo>
                  <a:pt x="676100" y="0"/>
                </a:lnTo>
                <a:lnTo>
                  <a:pt x="688012" y="0"/>
                </a:lnTo>
                <a:lnTo>
                  <a:pt x="699203" y="0"/>
                </a:lnTo>
                <a:lnTo>
                  <a:pt x="701369" y="0"/>
                </a:lnTo>
                <a:lnTo>
                  <a:pt x="767430" y="0"/>
                </a:lnTo>
                <a:lnTo>
                  <a:pt x="768874" y="0"/>
                </a:lnTo>
                <a:lnTo>
                  <a:pt x="780425" y="0"/>
                </a:lnTo>
                <a:lnTo>
                  <a:pt x="791977" y="0"/>
                </a:lnTo>
                <a:lnTo>
                  <a:pt x="798394" y="0"/>
                </a:lnTo>
                <a:lnTo>
                  <a:pt x="803528" y="0"/>
                </a:lnTo>
                <a:lnTo>
                  <a:pt x="815080" y="0"/>
                </a:lnTo>
                <a:lnTo>
                  <a:pt x="826993" y="0"/>
                </a:lnTo>
                <a:lnTo>
                  <a:pt x="838183" y="0"/>
                </a:lnTo>
                <a:lnTo>
                  <a:pt x="856955" y="0"/>
                </a:lnTo>
                <a:cubicBezTo>
                  <a:pt x="864174" y="0"/>
                  <a:pt x="869589" y="5766"/>
                  <a:pt x="869589" y="12614"/>
                </a:cubicBezTo>
                <a:lnTo>
                  <a:pt x="869228" y="151726"/>
                </a:lnTo>
                <a:lnTo>
                  <a:pt x="862730" y="135148"/>
                </a:lnTo>
                <a:lnTo>
                  <a:pt x="846486" y="135148"/>
                </a:lnTo>
                <a:lnTo>
                  <a:pt x="860565" y="170106"/>
                </a:lnTo>
                <a:lnTo>
                  <a:pt x="869228" y="170106"/>
                </a:lnTo>
                <a:lnTo>
                  <a:pt x="868867" y="245789"/>
                </a:lnTo>
                <a:cubicBezTo>
                  <a:pt x="868867" y="252636"/>
                  <a:pt x="863452" y="258403"/>
                  <a:pt x="856233" y="258403"/>
                </a:cubicBezTo>
                <a:lnTo>
                  <a:pt x="838183" y="258403"/>
                </a:lnTo>
                <a:lnTo>
                  <a:pt x="826993" y="258403"/>
                </a:lnTo>
                <a:lnTo>
                  <a:pt x="815080" y="258403"/>
                </a:lnTo>
                <a:lnTo>
                  <a:pt x="803528" y="258403"/>
                </a:lnTo>
                <a:lnTo>
                  <a:pt x="791977" y="258403"/>
                </a:lnTo>
                <a:lnTo>
                  <a:pt x="780425" y="258403"/>
                </a:lnTo>
                <a:lnTo>
                  <a:pt x="768874" y="258403"/>
                </a:lnTo>
                <a:lnTo>
                  <a:pt x="757322" y="258403"/>
                </a:lnTo>
                <a:lnTo>
                  <a:pt x="745770" y="258403"/>
                </a:lnTo>
                <a:lnTo>
                  <a:pt x="733858" y="258403"/>
                </a:lnTo>
                <a:lnTo>
                  <a:pt x="722667" y="258403"/>
                </a:lnTo>
                <a:lnTo>
                  <a:pt x="710755" y="258403"/>
                </a:lnTo>
                <a:lnTo>
                  <a:pt x="699203" y="258403"/>
                </a:lnTo>
                <a:lnTo>
                  <a:pt x="688012" y="258403"/>
                </a:lnTo>
                <a:lnTo>
                  <a:pt x="676100" y="258403"/>
                </a:lnTo>
                <a:lnTo>
                  <a:pt x="664548" y="258403"/>
                </a:lnTo>
                <a:lnTo>
                  <a:pt x="652635" y="258403"/>
                </a:lnTo>
                <a:lnTo>
                  <a:pt x="641444" y="258403"/>
                </a:lnTo>
                <a:lnTo>
                  <a:pt x="629893" y="258403"/>
                </a:lnTo>
                <a:lnTo>
                  <a:pt x="611121" y="258403"/>
                </a:lnTo>
                <a:cubicBezTo>
                  <a:pt x="604263" y="258403"/>
                  <a:pt x="598487" y="252636"/>
                  <a:pt x="598487" y="245789"/>
                </a:cubicBezTo>
                <a:lnTo>
                  <a:pt x="598848" y="153528"/>
                </a:lnTo>
                <a:lnTo>
                  <a:pt x="605346" y="170106"/>
                </a:lnTo>
                <a:lnTo>
                  <a:pt x="621590" y="170106"/>
                </a:lnTo>
                <a:lnTo>
                  <a:pt x="607872" y="135148"/>
                </a:lnTo>
                <a:lnTo>
                  <a:pt x="598848" y="135148"/>
                </a:lnTo>
                <a:lnTo>
                  <a:pt x="599209" y="12614"/>
                </a:lnTo>
                <a:cubicBezTo>
                  <a:pt x="599209" y="5766"/>
                  <a:pt x="604624" y="0"/>
                  <a:pt x="611843" y="0"/>
                </a:cubicBezTo>
                <a:close/>
              </a:path>
            </a:pathLst>
          </a:custGeom>
          <a:solidFill>
            <a:schemeClr val="bg1"/>
          </a:solidFill>
          <a:ln>
            <a:noFill/>
          </a:ln>
          <a:effectLst/>
        </p:spPr>
        <p:txBody>
          <a:bodyPr anchor="ctr"/>
          <a:lstStyle/>
          <a:p>
            <a:endParaRPr lang="en-GB" sz="1600" dirty="0">
              <a:latin typeface="+mj-lt"/>
            </a:endParaRPr>
          </a:p>
        </p:txBody>
      </p:sp>
      <p:sp>
        <p:nvSpPr>
          <p:cNvPr id="30" name="Freeform 236">
            <a:extLst>
              <a:ext uri="{FF2B5EF4-FFF2-40B4-BE49-F238E27FC236}">
                <a16:creationId xmlns:a16="http://schemas.microsoft.com/office/drawing/2014/main" xmlns="" id="{D35FAD08-4B86-6649-BB53-A37B31C9C97B}"/>
              </a:ext>
            </a:extLst>
          </p:cNvPr>
          <p:cNvSpPr>
            <a:spLocks noChangeArrowheads="1"/>
          </p:cNvSpPr>
          <p:nvPr/>
        </p:nvSpPr>
        <p:spPr bwMode="auto">
          <a:xfrm>
            <a:off x="7331005" y="2767449"/>
            <a:ext cx="607871" cy="222232"/>
          </a:xfrm>
          <a:custGeom>
            <a:avLst/>
            <a:gdLst/>
            <a:ahLst/>
            <a:cxnLst/>
            <a:rect l="0" t="0" r="r" b="b"/>
            <a:pathLst>
              <a:path w="885466" h="323493">
                <a:moveTo>
                  <a:pt x="536575" y="249501"/>
                </a:moveTo>
                <a:cubicBezTo>
                  <a:pt x="530856" y="249501"/>
                  <a:pt x="525852" y="252003"/>
                  <a:pt x="522277" y="255577"/>
                </a:cubicBezTo>
                <a:cubicBezTo>
                  <a:pt x="518703" y="259152"/>
                  <a:pt x="516200" y="264156"/>
                  <a:pt x="516200" y="269875"/>
                </a:cubicBezTo>
                <a:cubicBezTo>
                  <a:pt x="516200" y="275237"/>
                  <a:pt x="518703" y="280241"/>
                  <a:pt x="522277" y="284173"/>
                </a:cubicBezTo>
                <a:cubicBezTo>
                  <a:pt x="525852" y="287748"/>
                  <a:pt x="530856" y="289892"/>
                  <a:pt x="536575" y="289892"/>
                </a:cubicBezTo>
                <a:cubicBezTo>
                  <a:pt x="541937" y="289892"/>
                  <a:pt x="546941" y="287748"/>
                  <a:pt x="550873" y="284173"/>
                </a:cubicBezTo>
                <a:cubicBezTo>
                  <a:pt x="554448" y="280241"/>
                  <a:pt x="556592" y="275237"/>
                  <a:pt x="556592" y="269875"/>
                </a:cubicBezTo>
                <a:cubicBezTo>
                  <a:pt x="556592" y="264156"/>
                  <a:pt x="554448" y="259152"/>
                  <a:pt x="550873" y="255577"/>
                </a:cubicBezTo>
                <a:cubicBezTo>
                  <a:pt x="546941" y="252003"/>
                  <a:pt x="541937" y="249501"/>
                  <a:pt x="536575" y="249501"/>
                </a:cubicBezTo>
                <a:close/>
                <a:moveTo>
                  <a:pt x="171271" y="249501"/>
                </a:moveTo>
                <a:cubicBezTo>
                  <a:pt x="165533" y="249501"/>
                  <a:pt x="160512" y="252003"/>
                  <a:pt x="156925" y="255577"/>
                </a:cubicBezTo>
                <a:cubicBezTo>
                  <a:pt x="153339" y="259152"/>
                  <a:pt x="151187" y="264156"/>
                  <a:pt x="151187" y="269875"/>
                </a:cubicBezTo>
                <a:cubicBezTo>
                  <a:pt x="151187" y="275237"/>
                  <a:pt x="153339" y="280241"/>
                  <a:pt x="156925" y="284173"/>
                </a:cubicBezTo>
                <a:cubicBezTo>
                  <a:pt x="160512" y="287748"/>
                  <a:pt x="165533" y="289892"/>
                  <a:pt x="171271" y="289892"/>
                </a:cubicBezTo>
                <a:cubicBezTo>
                  <a:pt x="177009" y="289892"/>
                  <a:pt x="182030" y="287748"/>
                  <a:pt x="185616" y="284173"/>
                </a:cubicBezTo>
                <a:cubicBezTo>
                  <a:pt x="189203" y="280241"/>
                  <a:pt x="191355" y="275237"/>
                  <a:pt x="191355" y="269875"/>
                </a:cubicBezTo>
                <a:cubicBezTo>
                  <a:pt x="191355" y="264156"/>
                  <a:pt x="189203" y="259152"/>
                  <a:pt x="185616" y="255577"/>
                </a:cubicBezTo>
                <a:cubicBezTo>
                  <a:pt x="182030" y="252003"/>
                  <a:pt x="177009" y="249501"/>
                  <a:pt x="171271" y="249501"/>
                </a:cubicBezTo>
                <a:close/>
                <a:moveTo>
                  <a:pt x="536575" y="215900"/>
                </a:moveTo>
                <a:cubicBezTo>
                  <a:pt x="551231" y="215900"/>
                  <a:pt x="564814" y="221977"/>
                  <a:pt x="574465" y="231628"/>
                </a:cubicBezTo>
                <a:cubicBezTo>
                  <a:pt x="584116" y="241637"/>
                  <a:pt x="590193" y="254862"/>
                  <a:pt x="590193" y="269875"/>
                </a:cubicBezTo>
                <a:cubicBezTo>
                  <a:pt x="590193" y="284531"/>
                  <a:pt x="584116" y="298114"/>
                  <a:pt x="574465" y="307765"/>
                </a:cubicBezTo>
                <a:cubicBezTo>
                  <a:pt x="564814" y="317416"/>
                  <a:pt x="551231" y="323493"/>
                  <a:pt x="536575" y="323493"/>
                </a:cubicBezTo>
                <a:cubicBezTo>
                  <a:pt x="521562" y="323493"/>
                  <a:pt x="508337" y="317416"/>
                  <a:pt x="498328" y="307765"/>
                </a:cubicBezTo>
                <a:cubicBezTo>
                  <a:pt x="488677" y="298114"/>
                  <a:pt x="482600" y="284531"/>
                  <a:pt x="482600" y="269875"/>
                </a:cubicBezTo>
                <a:cubicBezTo>
                  <a:pt x="482600" y="254862"/>
                  <a:pt x="488677" y="241637"/>
                  <a:pt x="498328" y="231628"/>
                </a:cubicBezTo>
                <a:cubicBezTo>
                  <a:pt x="508337" y="221977"/>
                  <a:pt x="521562" y="215900"/>
                  <a:pt x="536575" y="215900"/>
                </a:cubicBezTo>
                <a:close/>
                <a:moveTo>
                  <a:pt x="171271" y="215900"/>
                </a:moveTo>
                <a:cubicBezTo>
                  <a:pt x="185975" y="215900"/>
                  <a:pt x="199603" y="221977"/>
                  <a:pt x="209286" y="231628"/>
                </a:cubicBezTo>
                <a:cubicBezTo>
                  <a:pt x="219328" y="241637"/>
                  <a:pt x="225066" y="254862"/>
                  <a:pt x="225066" y="269875"/>
                </a:cubicBezTo>
                <a:cubicBezTo>
                  <a:pt x="225066" y="284531"/>
                  <a:pt x="219328" y="298114"/>
                  <a:pt x="209286" y="307765"/>
                </a:cubicBezTo>
                <a:cubicBezTo>
                  <a:pt x="199603" y="317416"/>
                  <a:pt x="185975" y="323493"/>
                  <a:pt x="171271" y="323493"/>
                </a:cubicBezTo>
                <a:cubicBezTo>
                  <a:pt x="156567" y="323493"/>
                  <a:pt x="142938" y="317416"/>
                  <a:pt x="133255" y="307765"/>
                </a:cubicBezTo>
                <a:cubicBezTo>
                  <a:pt x="123572" y="298114"/>
                  <a:pt x="117475" y="284531"/>
                  <a:pt x="117475" y="269875"/>
                </a:cubicBezTo>
                <a:cubicBezTo>
                  <a:pt x="117475" y="254862"/>
                  <a:pt x="123572" y="241637"/>
                  <a:pt x="133255" y="231628"/>
                </a:cubicBezTo>
                <a:cubicBezTo>
                  <a:pt x="142938" y="221977"/>
                  <a:pt x="156567" y="215900"/>
                  <a:pt x="171271" y="215900"/>
                </a:cubicBezTo>
                <a:close/>
                <a:moveTo>
                  <a:pt x="346900" y="31012"/>
                </a:moveTo>
                <a:cubicBezTo>
                  <a:pt x="320641" y="35700"/>
                  <a:pt x="295101" y="44715"/>
                  <a:pt x="271359" y="56976"/>
                </a:cubicBezTo>
                <a:lnTo>
                  <a:pt x="270280" y="57697"/>
                </a:lnTo>
                <a:cubicBezTo>
                  <a:pt x="241143" y="72842"/>
                  <a:pt x="214884" y="93036"/>
                  <a:pt x="193301" y="117198"/>
                </a:cubicBezTo>
                <a:lnTo>
                  <a:pt x="270280" y="117198"/>
                </a:lnTo>
                <a:lnTo>
                  <a:pt x="346900" y="117198"/>
                </a:lnTo>
                <a:lnTo>
                  <a:pt x="346900" y="31012"/>
                </a:lnTo>
                <a:close/>
                <a:moveTo>
                  <a:pt x="391864" y="0"/>
                </a:moveTo>
                <a:lnTo>
                  <a:pt x="656256" y="0"/>
                </a:lnTo>
                <a:cubicBezTo>
                  <a:pt x="663450" y="0"/>
                  <a:pt x="669565" y="6130"/>
                  <a:pt x="669565" y="13342"/>
                </a:cubicBezTo>
                <a:lnTo>
                  <a:pt x="669565" y="168960"/>
                </a:lnTo>
                <a:lnTo>
                  <a:pt x="750785" y="182210"/>
                </a:lnTo>
                <a:lnTo>
                  <a:pt x="761638" y="198085"/>
                </a:lnTo>
                <a:lnTo>
                  <a:pt x="669565" y="196553"/>
                </a:lnTo>
                <a:lnTo>
                  <a:pt x="669565" y="203054"/>
                </a:lnTo>
                <a:lnTo>
                  <a:pt x="814148" y="218007"/>
                </a:lnTo>
                <a:lnTo>
                  <a:pt x="826728" y="236182"/>
                </a:lnTo>
                <a:lnTo>
                  <a:pt x="669565" y="235198"/>
                </a:lnTo>
                <a:lnTo>
                  <a:pt x="669565" y="243143"/>
                </a:lnTo>
                <a:lnTo>
                  <a:pt x="871815" y="261673"/>
                </a:lnTo>
                <a:lnTo>
                  <a:pt x="885466" y="275861"/>
                </a:lnTo>
                <a:lnTo>
                  <a:pt x="762249" y="274770"/>
                </a:lnTo>
                <a:lnTo>
                  <a:pt x="656437" y="275787"/>
                </a:lnTo>
                <a:lnTo>
                  <a:pt x="656256" y="275865"/>
                </a:lnTo>
                <a:lnTo>
                  <a:pt x="601939" y="275865"/>
                </a:lnTo>
                <a:lnTo>
                  <a:pt x="601939" y="275504"/>
                </a:lnTo>
                <a:lnTo>
                  <a:pt x="601939" y="274783"/>
                </a:lnTo>
                <a:lnTo>
                  <a:pt x="601939" y="274062"/>
                </a:lnTo>
                <a:lnTo>
                  <a:pt x="601939" y="273701"/>
                </a:lnTo>
                <a:lnTo>
                  <a:pt x="601939" y="273340"/>
                </a:lnTo>
                <a:lnTo>
                  <a:pt x="601939" y="272980"/>
                </a:lnTo>
                <a:lnTo>
                  <a:pt x="601939" y="272619"/>
                </a:lnTo>
                <a:lnTo>
                  <a:pt x="601939" y="272259"/>
                </a:lnTo>
                <a:lnTo>
                  <a:pt x="601939" y="271537"/>
                </a:lnTo>
                <a:lnTo>
                  <a:pt x="601939" y="270816"/>
                </a:lnTo>
                <a:cubicBezTo>
                  <a:pt x="601939" y="270456"/>
                  <a:pt x="601939" y="270095"/>
                  <a:pt x="601939" y="270095"/>
                </a:cubicBezTo>
                <a:cubicBezTo>
                  <a:pt x="601939" y="252786"/>
                  <a:pt x="595104" y="236198"/>
                  <a:pt x="582874" y="223937"/>
                </a:cubicBezTo>
                <a:cubicBezTo>
                  <a:pt x="570643" y="211677"/>
                  <a:pt x="554096" y="204464"/>
                  <a:pt x="536830" y="204464"/>
                </a:cubicBezTo>
                <a:cubicBezTo>
                  <a:pt x="519564" y="204464"/>
                  <a:pt x="503017" y="211677"/>
                  <a:pt x="490786" y="223937"/>
                </a:cubicBezTo>
                <a:cubicBezTo>
                  <a:pt x="478556" y="236198"/>
                  <a:pt x="471362" y="252786"/>
                  <a:pt x="471362" y="270095"/>
                </a:cubicBezTo>
                <a:cubicBezTo>
                  <a:pt x="471362" y="270095"/>
                  <a:pt x="471362" y="270456"/>
                  <a:pt x="471362" y="270816"/>
                </a:cubicBezTo>
                <a:lnTo>
                  <a:pt x="471362" y="271537"/>
                </a:lnTo>
                <a:lnTo>
                  <a:pt x="471362" y="272259"/>
                </a:lnTo>
                <a:lnTo>
                  <a:pt x="471362" y="272619"/>
                </a:lnTo>
                <a:lnTo>
                  <a:pt x="471721" y="272980"/>
                </a:lnTo>
                <a:lnTo>
                  <a:pt x="471721" y="273340"/>
                </a:lnTo>
                <a:lnTo>
                  <a:pt x="471721" y="273701"/>
                </a:lnTo>
                <a:lnTo>
                  <a:pt x="471721" y="274062"/>
                </a:lnTo>
                <a:lnTo>
                  <a:pt x="471721" y="274783"/>
                </a:lnTo>
                <a:lnTo>
                  <a:pt x="471721" y="275504"/>
                </a:lnTo>
                <a:lnTo>
                  <a:pt x="471721" y="275865"/>
                </a:lnTo>
                <a:lnTo>
                  <a:pt x="270280" y="275865"/>
                </a:lnTo>
                <a:lnTo>
                  <a:pt x="237906" y="275865"/>
                </a:lnTo>
                <a:cubicBezTo>
                  <a:pt x="237906" y="274062"/>
                  <a:pt x="237906" y="271898"/>
                  <a:pt x="237906" y="270095"/>
                </a:cubicBezTo>
                <a:cubicBezTo>
                  <a:pt x="237906" y="252786"/>
                  <a:pt x="231071" y="236198"/>
                  <a:pt x="218841" y="223937"/>
                </a:cubicBezTo>
                <a:cubicBezTo>
                  <a:pt x="206610" y="211677"/>
                  <a:pt x="190423" y="204464"/>
                  <a:pt x="172797" y="204464"/>
                </a:cubicBezTo>
                <a:cubicBezTo>
                  <a:pt x="171718" y="204464"/>
                  <a:pt x="170639" y="204464"/>
                  <a:pt x="169200" y="204825"/>
                </a:cubicBezTo>
                <a:cubicBezTo>
                  <a:pt x="168840" y="204825"/>
                  <a:pt x="168481" y="204825"/>
                  <a:pt x="168121" y="204825"/>
                </a:cubicBezTo>
                <a:cubicBezTo>
                  <a:pt x="152293" y="205907"/>
                  <a:pt x="137905" y="212758"/>
                  <a:pt x="126753" y="223937"/>
                </a:cubicBezTo>
                <a:cubicBezTo>
                  <a:pt x="114523" y="236198"/>
                  <a:pt x="107688" y="252786"/>
                  <a:pt x="107688" y="270095"/>
                </a:cubicBezTo>
                <a:cubicBezTo>
                  <a:pt x="107688" y="271898"/>
                  <a:pt x="107688" y="274062"/>
                  <a:pt x="107688" y="275865"/>
                </a:cubicBezTo>
                <a:lnTo>
                  <a:pt x="87862" y="275865"/>
                </a:lnTo>
                <a:lnTo>
                  <a:pt x="87860" y="275865"/>
                </a:lnTo>
                <a:lnTo>
                  <a:pt x="13378" y="275865"/>
                </a:lnTo>
                <a:cubicBezTo>
                  <a:pt x="5785" y="275865"/>
                  <a:pt x="0" y="269748"/>
                  <a:pt x="0" y="262192"/>
                </a:cubicBezTo>
                <a:cubicBezTo>
                  <a:pt x="0" y="254995"/>
                  <a:pt x="5785" y="249238"/>
                  <a:pt x="13378" y="249238"/>
                </a:cubicBezTo>
                <a:lnTo>
                  <a:pt x="20637" y="249238"/>
                </a:lnTo>
                <a:lnTo>
                  <a:pt x="20637" y="196531"/>
                </a:lnTo>
                <a:cubicBezTo>
                  <a:pt x="20637" y="179943"/>
                  <a:pt x="28910" y="168404"/>
                  <a:pt x="41500" y="159389"/>
                </a:cubicBezTo>
                <a:cubicBezTo>
                  <a:pt x="42580" y="158667"/>
                  <a:pt x="44018" y="157946"/>
                  <a:pt x="45457" y="157225"/>
                </a:cubicBezTo>
                <a:cubicBezTo>
                  <a:pt x="62724" y="146767"/>
                  <a:pt x="86465" y="140998"/>
                  <a:pt x="109127" y="135949"/>
                </a:cubicBezTo>
                <a:lnTo>
                  <a:pt x="144621" y="125045"/>
                </a:lnTo>
                <a:lnTo>
                  <a:pt x="133312" y="125045"/>
                </a:lnTo>
                <a:cubicBezTo>
                  <a:pt x="131517" y="125045"/>
                  <a:pt x="129721" y="123574"/>
                  <a:pt x="129362" y="122103"/>
                </a:cubicBezTo>
                <a:lnTo>
                  <a:pt x="126848" y="110700"/>
                </a:lnTo>
                <a:cubicBezTo>
                  <a:pt x="125412" y="103343"/>
                  <a:pt x="129721" y="95250"/>
                  <a:pt x="136544" y="97457"/>
                </a:cubicBezTo>
                <a:lnTo>
                  <a:pt x="146598" y="101504"/>
                </a:lnTo>
                <a:cubicBezTo>
                  <a:pt x="148034" y="101871"/>
                  <a:pt x="149830" y="102975"/>
                  <a:pt x="150189" y="104446"/>
                </a:cubicBezTo>
                <a:lnTo>
                  <a:pt x="154651" y="121325"/>
                </a:lnTo>
                <a:lnTo>
                  <a:pt x="156610" y="119361"/>
                </a:lnTo>
                <a:cubicBezTo>
                  <a:pt x="160207" y="114673"/>
                  <a:pt x="164164" y="109985"/>
                  <a:pt x="168121" y="105298"/>
                </a:cubicBezTo>
                <a:lnTo>
                  <a:pt x="169200" y="103494"/>
                </a:lnTo>
                <a:cubicBezTo>
                  <a:pt x="194380" y="75006"/>
                  <a:pt x="224956" y="50845"/>
                  <a:pt x="259129" y="33176"/>
                </a:cubicBezTo>
                <a:cubicBezTo>
                  <a:pt x="262726" y="31373"/>
                  <a:pt x="266683" y="29570"/>
                  <a:pt x="270280" y="27766"/>
                </a:cubicBezTo>
                <a:cubicBezTo>
                  <a:pt x="308050" y="10097"/>
                  <a:pt x="349778" y="0"/>
                  <a:pt x="391864" y="0"/>
                </a:cubicBezTo>
                <a:close/>
              </a:path>
            </a:pathLst>
          </a:custGeom>
          <a:solidFill>
            <a:schemeClr val="bg1"/>
          </a:solidFill>
          <a:ln>
            <a:noFill/>
          </a:ln>
          <a:effectLst/>
        </p:spPr>
        <p:txBody>
          <a:bodyPr anchor="ctr"/>
          <a:lstStyle/>
          <a:p>
            <a:endParaRPr lang="en-GB" sz="1600" dirty="0">
              <a:latin typeface="+mj-lt"/>
            </a:endParaRPr>
          </a:p>
        </p:txBody>
      </p:sp>
      <p:sp>
        <p:nvSpPr>
          <p:cNvPr id="31" name="Freeform 242">
            <a:extLst>
              <a:ext uri="{FF2B5EF4-FFF2-40B4-BE49-F238E27FC236}">
                <a16:creationId xmlns:a16="http://schemas.microsoft.com/office/drawing/2014/main" xmlns="" id="{04D8BD78-F76A-544D-80CA-CB06C983A478}"/>
              </a:ext>
            </a:extLst>
          </p:cNvPr>
          <p:cNvSpPr>
            <a:spLocks noChangeArrowheads="1"/>
          </p:cNvSpPr>
          <p:nvPr/>
        </p:nvSpPr>
        <p:spPr bwMode="auto">
          <a:xfrm>
            <a:off x="8493956" y="2606516"/>
            <a:ext cx="490587" cy="468090"/>
          </a:xfrm>
          <a:custGeom>
            <a:avLst/>
            <a:gdLst/>
            <a:ahLst/>
            <a:cxnLst/>
            <a:rect l="0" t="0" r="r" b="b"/>
            <a:pathLst>
              <a:path w="899393" h="858478">
                <a:moveTo>
                  <a:pt x="899393" y="592739"/>
                </a:moveTo>
                <a:lnTo>
                  <a:pt x="899393" y="792494"/>
                </a:lnTo>
                <a:cubicBezTo>
                  <a:pt x="899393" y="793936"/>
                  <a:pt x="898313" y="795739"/>
                  <a:pt x="896513" y="796099"/>
                </a:cubicBezTo>
                <a:lnTo>
                  <a:pt x="802911" y="826748"/>
                </a:lnTo>
                <a:lnTo>
                  <a:pt x="745310" y="845497"/>
                </a:lnTo>
                <a:lnTo>
                  <a:pt x="706429" y="858117"/>
                </a:lnTo>
                <a:lnTo>
                  <a:pt x="706429" y="655839"/>
                </a:lnTo>
                <a:lnTo>
                  <a:pt x="745310" y="643219"/>
                </a:lnTo>
                <a:lnTo>
                  <a:pt x="785991" y="629878"/>
                </a:lnTo>
                <a:lnTo>
                  <a:pt x="787431" y="677112"/>
                </a:lnTo>
                <a:cubicBezTo>
                  <a:pt x="787431" y="681078"/>
                  <a:pt x="792111" y="682881"/>
                  <a:pt x="795711" y="681799"/>
                </a:cubicBezTo>
                <a:lnTo>
                  <a:pt x="802911" y="679636"/>
                </a:lnTo>
                <a:lnTo>
                  <a:pt x="824872" y="673506"/>
                </a:lnTo>
                <a:cubicBezTo>
                  <a:pt x="827392" y="672425"/>
                  <a:pt x="828832" y="670261"/>
                  <a:pt x="828832" y="667737"/>
                </a:cubicBezTo>
                <a:lnTo>
                  <a:pt x="827752" y="616176"/>
                </a:lnTo>
                <a:lnTo>
                  <a:pt x="897953" y="593100"/>
                </a:lnTo>
                <a:cubicBezTo>
                  <a:pt x="898313" y="593100"/>
                  <a:pt x="899033" y="592739"/>
                  <a:pt x="899393" y="592739"/>
                </a:cubicBezTo>
                <a:close/>
                <a:moveTo>
                  <a:pt x="505185" y="592739"/>
                </a:moveTo>
                <a:cubicBezTo>
                  <a:pt x="505905" y="592739"/>
                  <a:pt x="506625" y="593100"/>
                  <a:pt x="507705" y="593460"/>
                </a:cubicBezTo>
                <a:lnTo>
                  <a:pt x="664668" y="645022"/>
                </a:lnTo>
                <a:lnTo>
                  <a:pt x="698149" y="655839"/>
                </a:lnTo>
                <a:lnTo>
                  <a:pt x="698149" y="855593"/>
                </a:lnTo>
                <a:lnTo>
                  <a:pt x="698149" y="857035"/>
                </a:lnTo>
                <a:cubicBezTo>
                  <a:pt x="698149" y="857757"/>
                  <a:pt x="698149" y="858117"/>
                  <a:pt x="698149" y="858478"/>
                </a:cubicBezTo>
                <a:lnTo>
                  <a:pt x="664668" y="847661"/>
                </a:lnTo>
                <a:lnTo>
                  <a:pt x="508065" y="796099"/>
                </a:lnTo>
                <a:cubicBezTo>
                  <a:pt x="506265" y="795739"/>
                  <a:pt x="505185" y="793936"/>
                  <a:pt x="505185" y="792494"/>
                </a:cubicBezTo>
                <a:lnTo>
                  <a:pt x="505185" y="592739"/>
                </a:lnTo>
                <a:close/>
                <a:moveTo>
                  <a:pt x="595187" y="550913"/>
                </a:moveTo>
                <a:lnTo>
                  <a:pt x="664668" y="577595"/>
                </a:lnTo>
                <a:lnTo>
                  <a:pt x="745310" y="608604"/>
                </a:lnTo>
                <a:lnTo>
                  <a:pt x="783831" y="623387"/>
                </a:lnTo>
                <a:lnTo>
                  <a:pt x="745310" y="636007"/>
                </a:lnTo>
                <a:lnTo>
                  <a:pt x="704269" y="649348"/>
                </a:lnTo>
                <a:cubicBezTo>
                  <a:pt x="703549" y="649709"/>
                  <a:pt x="702109" y="650069"/>
                  <a:pt x="701389" y="649709"/>
                </a:cubicBezTo>
                <a:lnTo>
                  <a:pt x="664668" y="637810"/>
                </a:lnTo>
                <a:lnTo>
                  <a:pt x="508785" y="586610"/>
                </a:lnTo>
                <a:cubicBezTo>
                  <a:pt x="507705" y="586249"/>
                  <a:pt x="505905" y="585528"/>
                  <a:pt x="505545" y="584086"/>
                </a:cubicBezTo>
                <a:cubicBezTo>
                  <a:pt x="504825" y="582643"/>
                  <a:pt x="505905" y="580480"/>
                  <a:pt x="507705" y="579398"/>
                </a:cubicBezTo>
                <a:lnTo>
                  <a:pt x="595187" y="550913"/>
                </a:lnTo>
                <a:close/>
                <a:moveTo>
                  <a:pt x="700309" y="516299"/>
                </a:moveTo>
                <a:cubicBezTo>
                  <a:pt x="701029" y="516299"/>
                  <a:pt x="702109" y="515938"/>
                  <a:pt x="703189" y="516299"/>
                </a:cubicBezTo>
                <a:lnTo>
                  <a:pt x="745310" y="530000"/>
                </a:lnTo>
                <a:lnTo>
                  <a:pt x="802911" y="548750"/>
                </a:lnTo>
                <a:lnTo>
                  <a:pt x="895793" y="579038"/>
                </a:lnTo>
                <a:cubicBezTo>
                  <a:pt x="896873" y="579398"/>
                  <a:pt x="898313" y="580480"/>
                  <a:pt x="899033" y="581562"/>
                </a:cubicBezTo>
                <a:cubicBezTo>
                  <a:pt x="899753" y="583725"/>
                  <a:pt x="899033" y="585528"/>
                  <a:pt x="896873" y="586249"/>
                </a:cubicBezTo>
                <a:lnTo>
                  <a:pt x="825232" y="610046"/>
                </a:lnTo>
                <a:lnTo>
                  <a:pt x="802911" y="601393"/>
                </a:lnTo>
                <a:lnTo>
                  <a:pt x="745310" y="580480"/>
                </a:lnTo>
                <a:lnTo>
                  <a:pt x="664668" y="551274"/>
                </a:lnTo>
                <a:lnTo>
                  <a:pt x="631188" y="539015"/>
                </a:lnTo>
                <a:lnTo>
                  <a:pt x="664668" y="528198"/>
                </a:lnTo>
                <a:lnTo>
                  <a:pt x="700309" y="516299"/>
                </a:lnTo>
                <a:close/>
                <a:moveTo>
                  <a:pt x="188436" y="490749"/>
                </a:moveTo>
                <a:cubicBezTo>
                  <a:pt x="193480" y="489310"/>
                  <a:pt x="199245" y="490030"/>
                  <a:pt x="204289" y="493628"/>
                </a:cubicBezTo>
                <a:lnTo>
                  <a:pt x="203929" y="493628"/>
                </a:lnTo>
                <a:cubicBezTo>
                  <a:pt x="221944" y="506582"/>
                  <a:pt x="241760" y="516657"/>
                  <a:pt x="262657" y="523494"/>
                </a:cubicBezTo>
                <a:cubicBezTo>
                  <a:pt x="282834" y="529971"/>
                  <a:pt x="304091" y="533570"/>
                  <a:pt x="326430" y="533570"/>
                </a:cubicBezTo>
                <a:cubicBezTo>
                  <a:pt x="348408" y="533570"/>
                  <a:pt x="369666" y="529971"/>
                  <a:pt x="389842" y="523494"/>
                </a:cubicBezTo>
                <a:cubicBezTo>
                  <a:pt x="410379" y="517017"/>
                  <a:pt x="429475" y="506942"/>
                  <a:pt x="447130" y="494348"/>
                </a:cubicBezTo>
                <a:cubicBezTo>
                  <a:pt x="451453" y="490749"/>
                  <a:pt x="457578" y="488950"/>
                  <a:pt x="463703" y="490749"/>
                </a:cubicBezTo>
                <a:cubicBezTo>
                  <a:pt x="488204" y="497226"/>
                  <a:pt x="511263" y="505862"/>
                  <a:pt x="531800" y="515938"/>
                </a:cubicBezTo>
                <a:cubicBezTo>
                  <a:pt x="547293" y="523134"/>
                  <a:pt x="561704" y="531411"/>
                  <a:pt x="574315" y="540047"/>
                </a:cubicBezTo>
                <a:lnTo>
                  <a:pt x="529278" y="554800"/>
                </a:lnTo>
                <a:lnTo>
                  <a:pt x="502255" y="563796"/>
                </a:lnTo>
                <a:cubicBezTo>
                  <a:pt x="487123" y="568114"/>
                  <a:pt x="487843" y="572072"/>
                  <a:pt x="487483" y="584666"/>
                </a:cubicBezTo>
                <a:lnTo>
                  <a:pt x="487483" y="793370"/>
                </a:lnTo>
                <a:lnTo>
                  <a:pt x="487483" y="793730"/>
                </a:lnTo>
                <a:lnTo>
                  <a:pt x="487483" y="794089"/>
                </a:lnTo>
                <a:lnTo>
                  <a:pt x="487483" y="794449"/>
                </a:lnTo>
                <a:lnTo>
                  <a:pt x="487483" y="794809"/>
                </a:lnTo>
                <a:cubicBezTo>
                  <a:pt x="488204" y="803445"/>
                  <a:pt x="493968" y="811361"/>
                  <a:pt x="502616" y="814240"/>
                </a:cubicBezTo>
                <a:lnTo>
                  <a:pt x="531439" y="823596"/>
                </a:lnTo>
                <a:cubicBezTo>
                  <a:pt x="511983" y="828274"/>
                  <a:pt x="488924" y="831512"/>
                  <a:pt x="461542" y="834391"/>
                </a:cubicBezTo>
                <a:cubicBezTo>
                  <a:pt x="424431" y="837989"/>
                  <a:pt x="379754" y="839428"/>
                  <a:pt x="326430" y="839428"/>
                </a:cubicBezTo>
                <a:cubicBezTo>
                  <a:pt x="169700" y="839428"/>
                  <a:pt x="89714" y="823596"/>
                  <a:pt x="47559" y="794809"/>
                </a:cubicBezTo>
                <a:cubicBezTo>
                  <a:pt x="1081" y="762784"/>
                  <a:pt x="0" y="719604"/>
                  <a:pt x="0" y="665988"/>
                </a:cubicBezTo>
                <a:cubicBezTo>
                  <a:pt x="0" y="626407"/>
                  <a:pt x="19817" y="590064"/>
                  <a:pt x="53324" y="559478"/>
                </a:cubicBezTo>
                <a:cubicBezTo>
                  <a:pt x="86111" y="529971"/>
                  <a:pt x="132950" y="505862"/>
                  <a:pt x="188436" y="490749"/>
                </a:cubicBezTo>
                <a:close/>
                <a:moveTo>
                  <a:pt x="276313" y="204121"/>
                </a:moveTo>
                <a:cubicBezTo>
                  <a:pt x="262997" y="222102"/>
                  <a:pt x="245723" y="237925"/>
                  <a:pt x="224489" y="250512"/>
                </a:cubicBezTo>
                <a:cubicBezTo>
                  <a:pt x="202536" y="263818"/>
                  <a:pt x="176984" y="273887"/>
                  <a:pt x="148193" y="279641"/>
                </a:cubicBezTo>
                <a:cubicBezTo>
                  <a:pt x="149813" y="305354"/>
                  <a:pt x="155481" y="329808"/>
                  <a:pt x="164478" y="352105"/>
                </a:cubicBezTo>
                <a:lnTo>
                  <a:pt x="197491" y="406294"/>
                </a:lnTo>
                <a:lnTo>
                  <a:pt x="251377" y="409884"/>
                </a:lnTo>
                <a:lnTo>
                  <a:pt x="300541" y="410140"/>
                </a:lnTo>
                <a:lnTo>
                  <a:pt x="313030" y="404813"/>
                </a:lnTo>
                <a:lnTo>
                  <a:pt x="331140" y="404813"/>
                </a:lnTo>
                <a:cubicBezTo>
                  <a:pt x="340728" y="404813"/>
                  <a:pt x="348895" y="413127"/>
                  <a:pt x="348895" y="422888"/>
                </a:cubicBezTo>
                <a:cubicBezTo>
                  <a:pt x="348895" y="433010"/>
                  <a:pt x="340728" y="440963"/>
                  <a:pt x="331140" y="440963"/>
                </a:cubicBezTo>
                <a:lnTo>
                  <a:pt x="313030" y="440963"/>
                </a:lnTo>
                <a:lnTo>
                  <a:pt x="303735" y="437098"/>
                </a:lnTo>
                <a:lnTo>
                  <a:pt x="248199" y="436790"/>
                </a:lnTo>
                <a:lnTo>
                  <a:pt x="231396" y="435567"/>
                </a:lnTo>
                <a:lnTo>
                  <a:pt x="256969" y="455540"/>
                </a:lnTo>
                <a:cubicBezTo>
                  <a:pt x="278113" y="465924"/>
                  <a:pt x="301325" y="471678"/>
                  <a:pt x="325618" y="471678"/>
                </a:cubicBezTo>
                <a:cubicBezTo>
                  <a:pt x="374202" y="471678"/>
                  <a:pt x="418108" y="448662"/>
                  <a:pt x="450138" y="411622"/>
                </a:cubicBezTo>
                <a:cubicBezTo>
                  <a:pt x="482888" y="373862"/>
                  <a:pt x="503042" y="321357"/>
                  <a:pt x="503042" y="263458"/>
                </a:cubicBezTo>
                <a:cubicBezTo>
                  <a:pt x="503042" y="253749"/>
                  <a:pt x="503042" y="244398"/>
                  <a:pt x="503042" y="235408"/>
                </a:cubicBezTo>
                <a:cubicBezTo>
                  <a:pt x="494045" y="237925"/>
                  <a:pt x="485047" y="240083"/>
                  <a:pt x="475330" y="241881"/>
                </a:cubicBezTo>
                <a:cubicBezTo>
                  <a:pt x="458776" y="245118"/>
                  <a:pt x="440781" y="246556"/>
                  <a:pt x="423147" y="246556"/>
                </a:cubicBezTo>
                <a:cubicBezTo>
                  <a:pt x="387878" y="246556"/>
                  <a:pt x="354768" y="240443"/>
                  <a:pt x="325618" y="229654"/>
                </a:cubicBezTo>
                <a:cubicBezTo>
                  <a:pt x="307623" y="222821"/>
                  <a:pt x="291068" y="214190"/>
                  <a:pt x="276313" y="204121"/>
                </a:cubicBezTo>
                <a:close/>
                <a:moveTo>
                  <a:pt x="326412" y="0"/>
                </a:moveTo>
                <a:cubicBezTo>
                  <a:pt x="452344" y="0"/>
                  <a:pt x="520347" y="22647"/>
                  <a:pt x="558127" y="64346"/>
                </a:cubicBezTo>
                <a:cubicBezTo>
                  <a:pt x="577196" y="85555"/>
                  <a:pt x="587811" y="110629"/>
                  <a:pt x="593747" y="139432"/>
                </a:cubicBezTo>
                <a:lnTo>
                  <a:pt x="600054" y="220773"/>
                </a:lnTo>
                <a:lnTo>
                  <a:pt x="621979" y="229671"/>
                </a:lnTo>
                <a:cubicBezTo>
                  <a:pt x="629936" y="237195"/>
                  <a:pt x="634638" y="247228"/>
                  <a:pt x="634638" y="258695"/>
                </a:cubicBezTo>
                <a:lnTo>
                  <a:pt x="634638" y="301693"/>
                </a:lnTo>
                <a:cubicBezTo>
                  <a:pt x="634638" y="312801"/>
                  <a:pt x="629936" y="323192"/>
                  <a:pt x="621979" y="330717"/>
                </a:cubicBezTo>
                <a:cubicBezTo>
                  <a:pt x="614383" y="337883"/>
                  <a:pt x="603531" y="342541"/>
                  <a:pt x="591957" y="342541"/>
                </a:cubicBezTo>
                <a:lnTo>
                  <a:pt x="574233" y="342541"/>
                </a:lnTo>
                <a:cubicBezTo>
                  <a:pt x="567361" y="342541"/>
                  <a:pt x="560850" y="340033"/>
                  <a:pt x="556509" y="335733"/>
                </a:cubicBezTo>
                <a:cubicBezTo>
                  <a:pt x="552169" y="331434"/>
                  <a:pt x="549275" y="325342"/>
                  <a:pt x="549275" y="318534"/>
                </a:cubicBezTo>
                <a:lnTo>
                  <a:pt x="549275" y="241495"/>
                </a:lnTo>
                <a:cubicBezTo>
                  <a:pt x="549275" y="235045"/>
                  <a:pt x="551807" y="229312"/>
                  <a:pt x="556148" y="225012"/>
                </a:cubicBezTo>
                <a:lnTo>
                  <a:pt x="556148" y="224654"/>
                </a:lnTo>
                <a:lnTo>
                  <a:pt x="556509" y="224654"/>
                </a:lnTo>
                <a:lnTo>
                  <a:pt x="562802" y="222110"/>
                </a:lnTo>
                <a:lnTo>
                  <a:pt x="557722" y="150980"/>
                </a:lnTo>
                <a:cubicBezTo>
                  <a:pt x="552999" y="125996"/>
                  <a:pt x="544634" y="104967"/>
                  <a:pt x="529702" y="88431"/>
                </a:cubicBezTo>
                <a:cubicBezTo>
                  <a:pt x="499478" y="55000"/>
                  <a:pt x="439750" y="36666"/>
                  <a:pt x="326412" y="36666"/>
                </a:cubicBezTo>
                <a:cubicBezTo>
                  <a:pt x="213073" y="36666"/>
                  <a:pt x="153345" y="55000"/>
                  <a:pt x="122761" y="88072"/>
                </a:cubicBezTo>
                <a:cubicBezTo>
                  <a:pt x="108009" y="104248"/>
                  <a:pt x="99644" y="125008"/>
                  <a:pt x="94921" y="149677"/>
                </a:cubicBezTo>
                <a:lnTo>
                  <a:pt x="89822" y="222197"/>
                </a:lnTo>
                <a:lnTo>
                  <a:pt x="95923" y="224654"/>
                </a:lnTo>
                <a:lnTo>
                  <a:pt x="96287" y="225012"/>
                </a:lnTo>
                <a:cubicBezTo>
                  <a:pt x="100282" y="229312"/>
                  <a:pt x="102825" y="235045"/>
                  <a:pt x="102825" y="241495"/>
                </a:cubicBezTo>
                <a:lnTo>
                  <a:pt x="102825" y="318534"/>
                </a:lnTo>
                <a:cubicBezTo>
                  <a:pt x="102825" y="325342"/>
                  <a:pt x="100282" y="331434"/>
                  <a:pt x="95923" y="335733"/>
                </a:cubicBezTo>
                <a:lnTo>
                  <a:pt x="95250" y="335991"/>
                </a:lnTo>
                <a:lnTo>
                  <a:pt x="99369" y="363152"/>
                </a:lnTo>
                <a:cubicBezTo>
                  <a:pt x="103591" y="373438"/>
                  <a:pt x="111046" y="382062"/>
                  <a:pt x="124159" y="388710"/>
                </a:cubicBezTo>
                <a:lnTo>
                  <a:pt x="151855" y="398655"/>
                </a:lnTo>
                <a:lnTo>
                  <a:pt x="127950" y="357904"/>
                </a:lnTo>
                <a:cubicBezTo>
                  <a:pt x="117153" y="328819"/>
                  <a:pt x="111125" y="296903"/>
                  <a:pt x="111125" y="263458"/>
                </a:cubicBezTo>
                <a:cubicBezTo>
                  <a:pt x="111125" y="198007"/>
                  <a:pt x="111845" y="145143"/>
                  <a:pt x="139916" y="105945"/>
                </a:cubicBezTo>
                <a:cubicBezTo>
                  <a:pt x="168347" y="66387"/>
                  <a:pt x="221610" y="44450"/>
                  <a:pt x="325618" y="44450"/>
                </a:cubicBezTo>
                <a:cubicBezTo>
                  <a:pt x="428905" y="44450"/>
                  <a:pt x="482168" y="66387"/>
                  <a:pt x="510599" y="105945"/>
                </a:cubicBezTo>
                <a:cubicBezTo>
                  <a:pt x="538670" y="145143"/>
                  <a:pt x="539390" y="198007"/>
                  <a:pt x="539390" y="263458"/>
                </a:cubicBezTo>
                <a:cubicBezTo>
                  <a:pt x="539390" y="330348"/>
                  <a:pt x="515638" y="391123"/>
                  <a:pt x="477490" y="435357"/>
                </a:cubicBezTo>
                <a:cubicBezTo>
                  <a:pt x="438622" y="479949"/>
                  <a:pt x="384999" y="507641"/>
                  <a:pt x="325618" y="507641"/>
                </a:cubicBezTo>
                <a:cubicBezTo>
                  <a:pt x="265876" y="507641"/>
                  <a:pt x="211893" y="479949"/>
                  <a:pt x="173386" y="435357"/>
                </a:cubicBezTo>
                <a:lnTo>
                  <a:pt x="169711" y="429092"/>
                </a:lnTo>
                <a:lnTo>
                  <a:pt x="143381" y="424336"/>
                </a:lnTo>
                <a:cubicBezTo>
                  <a:pt x="130761" y="421052"/>
                  <a:pt x="120297" y="417189"/>
                  <a:pt x="111585" y="412787"/>
                </a:cubicBezTo>
                <a:cubicBezTo>
                  <a:pt x="92184" y="402905"/>
                  <a:pt x="81226" y="390776"/>
                  <a:pt x="75028" y="376582"/>
                </a:cubicBezTo>
                <a:lnTo>
                  <a:pt x="69429" y="342541"/>
                </a:lnTo>
                <a:lnTo>
                  <a:pt x="59962" y="342541"/>
                </a:lnTo>
                <a:cubicBezTo>
                  <a:pt x="48339" y="342541"/>
                  <a:pt x="37805" y="337883"/>
                  <a:pt x="30177" y="330717"/>
                </a:cubicBezTo>
                <a:cubicBezTo>
                  <a:pt x="22185" y="323192"/>
                  <a:pt x="17463" y="312801"/>
                  <a:pt x="17463" y="301693"/>
                </a:cubicBezTo>
                <a:lnTo>
                  <a:pt x="17463" y="258695"/>
                </a:lnTo>
                <a:cubicBezTo>
                  <a:pt x="17463" y="247228"/>
                  <a:pt x="22185" y="237195"/>
                  <a:pt x="30177" y="229671"/>
                </a:cubicBezTo>
                <a:lnTo>
                  <a:pt x="52269" y="220635"/>
                </a:lnTo>
                <a:lnTo>
                  <a:pt x="58941" y="137949"/>
                </a:lnTo>
                <a:cubicBezTo>
                  <a:pt x="65013" y="109371"/>
                  <a:pt x="75807" y="84477"/>
                  <a:pt x="95056" y="63627"/>
                </a:cubicBezTo>
                <a:cubicBezTo>
                  <a:pt x="132836" y="22647"/>
                  <a:pt x="200839" y="0"/>
                  <a:pt x="326412" y="0"/>
                </a:cubicBezTo>
                <a:close/>
              </a:path>
            </a:pathLst>
          </a:custGeom>
          <a:solidFill>
            <a:schemeClr val="bg1"/>
          </a:solidFill>
          <a:ln>
            <a:noFill/>
          </a:ln>
          <a:effectLst/>
        </p:spPr>
        <p:txBody>
          <a:bodyPr anchor="ctr"/>
          <a:lstStyle/>
          <a:p>
            <a:endParaRPr lang="en-GB" sz="1600" dirty="0">
              <a:latin typeface="+mj-lt"/>
            </a:endParaRPr>
          </a:p>
        </p:txBody>
      </p:sp>
      <p:sp>
        <p:nvSpPr>
          <p:cNvPr id="32" name="Freeform 245">
            <a:extLst>
              <a:ext uri="{FF2B5EF4-FFF2-40B4-BE49-F238E27FC236}">
                <a16:creationId xmlns:a16="http://schemas.microsoft.com/office/drawing/2014/main" xmlns="" id="{3AE6ABBE-9C51-DE42-AD95-AF580D4781C8}"/>
              </a:ext>
            </a:extLst>
          </p:cNvPr>
          <p:cNvSpPr>
            <a:spLocks noChangeArrowheads="1"/>
          </p:cNvSpPr>
          <p:nvPr/>
        </p:nvSpPr>
        <p:spPr bwMode="auto">
          <a:xfrm>
            <a:off x="9590599" y="2602190"/>
            <a:ext cx="474147" cy="472416"/>
          </a:xfrm>
          <a:custGeom>
            <a:avLst/>
            <a:gdLst/>
            <a:ahLst/>
            <a:cxnLst/>
            <a:rect l="0" t="0" r="r" b="b"/>
            <a:pathLst>
              <a:path w="870281" h="866415">
                <a:moveTo>
                  <a:pt x="485761" y="588328"/>
                </a:moveTo>
                <a:lnTo>
                  <a:pt x="485402" y="797614"/>
                </a:lnTo>
                <a:cubicBezTo>
                  <a:pt x="485402" y="799055"/>
                  <a:pt x="484324" y="800856"/>
                  <a:pt x="482887" y="801216"/>
                </a:cubicBezTo>
                <a:lnTo>
                  <a:pt x="384783" y="833635"/>
                </a:lnTo>
                <a:lnTo>
                  <a:pt x="324411" y="853087"/>
                </a:lnTo>
                <a:lnTo>
                  <a:pt x="283804" y="866415"/>
                </a:lnTo>
                <a:lnTo>
                  <a:pt x="283804" y="654608"/>
                </a:lnTo>
                <a:lnTo>
                  <a:pt x="324411" y="641280"/>
                </a:lnTo>
                <a:lnTo>
                  <a:pt x="367533" y="627232"/>
                </a:lnTo>
                <a:lnTo>
                  <a:pt x="368612" y="676941"/>
                </a:lnTo>
                <a:cubicBezTo>
                  <a:pt x="368612" y="680904"/>
                  <a:pt x="373643" y="683065"/>
                  <a:pt x="377236" y="681624"/>
                </a:cubicBezTo>
                <a:lnTo>
                  <a:pt x="384783" y="679823"/>
                </a:lnTo>
                <a:lnTo>
                  <a:pt x="407781" y="672979"/>
                </a:lnTo>
                <a:cubicBezTo>
                  <a:pt x="410297" y="671898"/>
                  <a:pt x="411734" y="669377"/>
                  <a:pt x="411734" y="666855"/>
                </a:cubicBezTo>
                <a:lnTo>
                  <a:pt x="410656" y="612823"/>
                </a:lnTo>
                <a:lnTo>
                  <a:pt x="485761" y="588328"/>
                </a:lnTo>
                <a:close/>
                <a:moveTo>
                  <a:pt x="73581" y="588328"/>
                </a:moveTo>
                <a:cubicBezTo>
                  <a:pt x="74299" y="588689"/>
                  <a:pt x="75377" y="589049"/>
                  <a:pt x="75737" y="589049"/>
                </a:cubicBezTo>
                <a:lnTo>
                  <a:pt x="240322" y="643081"/>
                </a:lnTo>
                <a:lnTo>
                  <a:pt x="275179" y="654608"/>
                </a:lnTo>
                <a:lnTo>
                  <a:pt x="275179" y="863533"/>
                </a:lnTo>
                <a:lnTo>
                  <a:pt x="275179" y="865334"/>
                </a:lnTo>
                <a:cubicBezTo>
                  <a:pt x="275179" y="865695"/>
                  <a:pt x="275179" y="866055"/>
                  <a:pt x="275179" y="866415"/>
                </a:cubicBezTo>
                <a:lnTo>
                  <a:pt x="240322" y="854888"/>
                </a:lnTo>
                <a:lnTo>
                  <a:pt x="76455" y="801216"/>
                </a:lnTo>
                <a:cubicBezTo>
                  <a:pt x="74659" y="800856"/>
                  <a:pt x="73581" y="799055"/>
                  <a:pt x="73581" y="797614"/>
                </a:cubicBezTo>
                <a:lnTo>
                  <a:pt x="73581" y="588328"/>
                </a:lnTo>
                <a:close/>
                <a:moveTo>
                  <a:pt x="167372" y="544742"/>
                </a:moveTo>
                <a:lnTo>
                  <a:pt x="240322" y="572839"/>
                </a:lnTo>
                <a:lnTo>
                  <a:pt x="324411" y="605259"/>
                </a:lnTo>
                <a:lnTo>
                  <a:pt x="365018" y="620748"/>
                </a:lnTo>
                <a:lnTo>
                  <a:pt x="324411" y="634076"/>
                </a:lnTo>
                <a:lnTo>
                  <a:pt x="282007" y="647764"/>
                </a:lnTo>
                <a:cubicBezTo>
                  <a:pt x="280929" y="648124"/>
                  <a:pt x="279851" y="648484"/>
                  <a:pt x="278773" y="648484"/>
                </a:cubicBezTo>
                <a:lnTo>
                  <a:pt x="240322" y="635517"/>
                </a:lnTo>
                <a:lnTo>
                  <a:pt x="77174" y="582205"/>
                </a:lnTo>
                <a:cubicBezTo>
                  <a:pt x="76096" y="581844"/>
                  <a:pt x="74659" y="581124"/>
                  <a:pt x="73940" y="579683"/>
                </a:cubicBezTo>
                <a:cubicBezTo>
                  <a:pt x="73221" y="577522"/>
                  <a:pt x="74299" y="575721"/>
                  <a:pt x="76096" y="574640"/>
                </a:cubicBezTo>
                <a:lnTo>
                  <a:pt x="167372" y="544742"/>
                </a:lnTo>
                <a:close/>
                <a:moveTo>
                  <a:pt x="280569" y="508360"/>
                </a:moveTo>
                <a:lnTo>
                  <a:pt x="324411" y="522769"/>
                </a:lnTo>
                <a:lnTo>
                  <a:pt x="384783" y="542581"/>
                </a:lnTo>
                <a:lnTo>
                  <a:pt x="481809" y="574280"/>
                </a:lnTo>
                <a:cubicBezTo>
                  <a:pt x="486480" y="575721"/>
                  <a:pt x="487199" y="580043"/>
                  <a:pt x="483246" y="581844"/>
                </a:cubicBezTo>
                <a:lnTo>
                  <a:pt x="408141" y="606339"/>
                </a:lnTo>
                <a:lnTo>
                  <a:pt x="384783" y="597694"/>
                </a:lnTo>
                <a:lnTo>
                  <a:pt x="324411" y="576081"/>
                </a:lnTo>
                <a:lnTo>
                  <a:pt x="240322" y="545463"/>
                </a:lnTo>
                <a:lnTo>
                  <a:pt x="205105" y="532495"/>
                </a:lnTo>
                <a:lnTo>
                  <a:pt x="240322" y="520968"/>
                </a:lnTo>
                <a:lnTo>
                  <a:pt x="277335" y="508721"/>
                </a:lnTo>
                <a:cubicBezTo>
                  <a:pt x="278413" y="508360"/>
                  <a:pt x="279491" y="508000"/>
                  <a:pt x="280569" y="508360"/>
                </a:cubicBezTo>
                <a:close/>
                <a:moveTo>
                  <a:pt x="730921" y="180817"/>
                </a:moveTo>
                <a:cubicBezTo>
                  <a:pt x="755770" y="180817"/>
                  <a:pt x="774137" y="188380"/>
                  <a:pt x="784581" y="211069"/>
                </a:cubicBezTo>
                <a:cubicBezTo>
                  <a:pt x="793224" y="229436"/>
                  <a:pt x="793944" y="253205"/>
                  <a:pt x="794664" y="273013"/>
                </a:cubicBezTo>
                <a:lnTo>
                  <a:pt x="810871" y="526189"/>
                </a:lnTo>
                <a:lnTo>
                  <a:pt x="869572" y="784767"/>
                </a:lnTo>
                <a:cubicBezTo>
                  <a:pt x="871373" y="797012"/>
                  <a:pt x="869933" y="809617"/>
                  <a:pt x="863090" y="820061"/>
                </a:cubicBezTo>
                <a:cubicBezTo>
                  <a:pt x="856608" y="830865"/>
                  <a:pt x="845804" y="838428"/>
                  <a:pt x="833199" y="841669"/>
                </a:cubicBezTo>
                <a:lnTo>
                  <a:pt x="832839" y="841669"/>
                </a:lnTo>
                <a:cubicBezTo>
                  <a:pt x="820594" y="844190"/>
                  <a:pt x="807629" y="842029"/>
                  <a:pt x="797185" y="835547"/>
                </a:cubicBezTo>
                <a:cubicBezTo>
                  <a:pt x="786381" y="828704"/>
                  <a:pt x="778458" y="817900"/>
                  <a:pt x="775577" y="805655"/>
                </a:cubicBezTo>
                <a:lnTo>
                  <a:pt x="775577" y="805295"/>
                </a:lnTo>
                <a:cubicBezTo>
                  <a:pt x="775577" y="804935"/>
                  <a:pt x="775577" y="804575"/>
                  <a:pt x="775217" y="804215"/>
                </a:cubicBezTo>
                <a:lnTo>
                  <a:pt x="771616" y="789089"/>
                </a:lnTo>
                <a:lnTo>
                  <a:pt x="718316" y="585972"/>
                </a:lnTo>
                <a:lnTo>
                  <a:pt x="625041" y="789449"/>
                </a:lnTo>
                <a:cubicBezTo>
                  <a:pt x="619999" y="799893"/>
                  <a:pt x="610276" y="811418"/>
                  <a:pt x="599112" y="816099"/>
                </a:cubicBezTo>
                <a:cubicBezTo>
                  <a:pt x="587227" y="821141"/>
                  <a:pt x="574262" y="821141"/>
                  <a:pt x="562378" y="816460"/>
                </a:cubicBezTo>
                <a:cubicBezTo>
                  <a:pt x="550493" y="811418"/>
                  <a:pt x="541490" y="802054"/>
                  <a:pt x="536088" y="790530"/>
                </a:cubicBezTo>
                <a:cubicBezTo>
                  <a:pt x="531406" y="778645"/>
                  <a:pt x="531046" y="765680"/>
                  <a:pt x="536088" y="754156"/>
                </a:cubicBezTo>
                <a:lnTo>
                  <a:pt x="536088" y="753436"/>
                </a:lnTo>
                <a:cubicBezTo>
                  <a:pt x="536088" y="753436"/>
                  <a:pt x="536088" y="753075"/>
                  <a:pt x="536448" y="753075"/>
                </a:cubicBezTo>
                <a:lnTo>
                  <a:pt x="666097" y="420669"/>
                </a:lnTo>
                <a:lnTo>
                  <a:pt x="682663" y="310467"/>
                </a:lnTo>
                <a:lnTo>
                  <a:pt x="578584" y="355844"/>
                </a:lnTo>
                <a:lnTo>
                  <a:pt x="572866" y="356524"/>
                </a:lnTo>
                <a:lnTo>
                  <a:pt x="591973" y="364264"/>
                </a:lnTo>
                <a:lnTo>
                  <a:pt x="568939" y="378276"/>
                </a:lnTo>
                <a:lnTo>
                  <a:pt x="456644" y="447257"/>
                </a:lnTo>
                <a:lnTo>
                  <a:pt x="450885" y="450490"/>
                </a:lnTo>
                <a:lnTo>
                  <a:pt x="444407" y="447976"/>
                </a:lnTo>
                <a:lnTo>
                  <a:pt x="350828" y="410611"/>
                </a:lnTo>
                <a:lnTo>
                  <a:pt x="325633" y="400551"/>
                </a:lnTo>
                <a:lnTo>
                  <a:pt x="348668" y="386539"/>
                </a:lnTo>
                <a:lnTo>
                  <a:pt x="460963" y="317918"/>
                </a:lnTo>
                <a:lnTo>
                  <a:pt x="466722" y="314325"/>
                </a:lnTo>
                <a:lnTo>
                  <a:pt x="473200" y="316840"/>
                </a:lnTo>
                <a:lnTo>
                  <a:pt x="523845" y="336984"/>
                </a:lnTo>
                <a:lnTo>
                  <a:pt x="520602" y="309746"/>
                </a:lnTo>
                <a:cubicBezTo>
                  <a:pt x="523844" y="299303"/>
                  <a:pt x="530686" y="290659"/>
                  <a:pt x="539689" y="285617"/>
                </a:cubicBezTo>
                <a:cubicBezTo>
                  <a:pt x="572102" y="267610"/>
                  <a:pt x="670418" y="207107"/>
                  <a:pt x="716876" y="182978"/>
                </a:cubicBezTo>
                <a:cubicBezTo>
                  <a:pt x="721197" y="181538"/>
                  <a:pt x="725879" y="180817"/>
                  <a:pt x="730921" y="180817"/>
                </a:cubicBezTo>
                <a:close/>
                <a:moveTo>
                  <a:pt x="172747" y="165100"/>
                </a:moveTo>
                <a:cubicBezTo>
                  <a:pt x="186420" y="165460"/>
                  <a:pt x="196855" y="170508"/>
                  <a:pt x="206931" y="179521"/>
                </a:cubicBezTo>
                <a:cubicBezTo>
                  <a:pt x="218086" y="189976"/>
                  <a:pt x="227801" y="204037"/>
                  <a:pt x="236437" y="216656"/>
                </a:cubicBezTo>
                <a:cubicBezTo>
                  <a:pt x="247952" y="232519"/>
                  <a:pt x="259466" y="248743"/>
                  <a:pt x="272780" y="263525"/>
                </a:cubicBezTo>
                <a:cubicBezTo>
                  <a:pt x="283575" y="275783"/>
                  <a:pt x="297968" y="289844"/>
                  <a:pt x="313801" y="295251"/>
                </a:cubicBezTo>
                <a:cubicBezTo>
                  <a:pt x="323876" y="298857"/>
                  <a:pt x="332153" y="305707"/>
                  <a:pt x="336830" y="315441"/>
                </a:cubicBezTo>
                <a:cubicBezTo>
                  <a:pt x="341148" y="324455"/>
                  <a:pt x="341148" y="334549"/>
                  <a:pt x="338630" y="344284"/>
                </a:cubicBezTo>
                <a:cubicBezTo>
                  <a:pt x="338270" y="344644"/>
                  <a:pt x="337910" y="345005"/>
                  <a:pt x="337910" y="345365"/>
                </a:cubicBezTo>
                <a:cubicBezTo>
                  <a:pt x="334312" y="354379"/>
                  <a:pt x="327835" y="362310"/>
                  <a:pt x="318479" y="366637"/>
                </a:cubicBezTo>
                <a:cubicBezTo>
                  <a:pt x="309483" y="370963"/>
                  <a:pt x="299048" y="371324"/>
                  <a:pt x="289332" y="368079"/>
                </a:cubicBezTo>
                <a:cubicBezTo>
                  <a:pt x="264144" y="359066"/>
                  <a:pt x="242914" y="342481"/>
                  <a:pt x="224563" y="323733"/>
                </a:cubicBezTo>
                <a:lnTo>
                  <a:pt x="208730" y="309312"/>
                </a:lnTo>
                <a:cubicBezTo>
                  <a:pt x="213768" y="407016"/>
                  <a:pt x="229960" y="423240"/>
                  <a:pt x="266303" y="494625"/>
                </a:cubicBezTo>
                <a:lnTo>
                  <a:pt x="188939" y="521305"/>
                </a:lnTo>
                <a:lnTo>
                  <a:pt x="170228" y="488136"/>
                </a:lnTo>
                <a:lnTo>
                  <a:pt x="162311" y="531039"/>
                </a:lnTo>
                <a:cubicBezTo>
                  <a:pt x="135684" y="540053"/>
                  <a:pt x="109416" y="549426"/>
                  <a:pt x="83148" y="558440"/>
                </a:cubicBezTo>
                <a:cubicBezTo>
                  <a:pt x="106897" y="465422"/>
                  <a:pt x="108337" y="417472"/>
                  <a:pt x="112655" y="308231"/>
                </a:cubicBezTo>
                <a:cubicBezTo>
                  <a:pt x="96462" y="331305"/>
                  <a:pt x="84228" y="351494"/>
                  <a:pt x="71273" y="376732"/>
                </a:cubicBezTo>
                <a:cubicBezTo>
                  <a:pt x="66595" y="385745"/>
                  <a:pt x="58319" y="392595"/>
                  <a:pt x="48604" y="395840"/>
                </a:cubicBezTo>
                <a:cubicBezTo>
                  <a:pt x="28813" y="402329"/>
                  <a:pt x="11181" y="395119"/>
                  <a:pt x="2545" y="375650"/>
                </a:cubicBezTo>
                <a:cubicBezTo>
                  <a:pt x="-9329" y="349692"/>
                  <a:pt x="23416" y="298496"/>
                  <a:pt x="37449" y="277946"/>
                </a:cubicBezTo>
                <a:cubicBezTo>
                  <a:pt x="50043" y="259919"/>
                  <a:pt x="64436" y="242253"/>
                  <a:pt x="78830" y="225669"/>
                </a:cubicBezTo>
                <a:cubicBezTo>
                  <a:pt x="87826" y="215574"/>
                  <a:pt x="98261" y="204037"/>
                  <a:pt x="108696" y="195384"/>
                </a:cubicBezTo>
                <a:cubicBezTo>
                  <a:pt x="125968" y="180603"/>
                  <a:pt x="143960" y="169787"/>
                  <a:pt x="166270" y="165821"/>
                </a:cubicBezTo>
                <a:cubicBezTo>
                  <a:pt x="168788" y="165460"/>
                  <a:pt x="170228" y="165100"/>
                  <a:pt x="172747" y="165100"/>
                </a:cubicBezTo>
                <a:close/>
                <a:moveTo>
                  <a:pt x="744606" y="15875"/>
                </a:moveTo>
                <a:cubicBezTo>
                  <a:pt x="765133" y="15875"/>
                  <a:pt x="784221" y="24158"/>
                  <a:pt x="797906" y="37843"/>
                </a:cubicBezTo>
                <a:cubicBezTo>
                  <a:pt x="811591" y="51168"/>
                  <a:pt x="819874" y="70255"/>
                  <a:pt x="819874" y="91143"/>
                </a:cubicBezTo>
                <a:cubicBezTo>
                  <a:pt x="819874" y="111671"/>
                  <a:pt x="811591" y="130758"/>
                  <a:pt x="797906" y="144444"/>
                </a:cubicBezTo>
                <a:cubicBezTo>
                  <a:pt x="784221" y="157769"/>
                  <a:pt x="765133" y="166412"/>
                  <a:pt x="744606" y="166412"/>
                </a:cubicBezTo>
                <a:cubicBezTo>
                  <a:pt x="723718" y="166412"/>
                  <a:pt x="704991" y="157769"/>
                  <a:pt x="691306" y="144444"/>
                </a:cubicBezTo>
                <a:cubicBezTo>
                  <a:pt x="677621" y="130758"/>
                  <a:pt x="668978" y="111671"/>
                  <a:pt x="668978" y="91143"/>
                </a:cubicBezTo>
                <a:cubicBezTo>
                  <a:pt x="668978" y="70255"/>
                  <a:pt x="677621" y="51168"/>
                  <a:pt x="691306" y="37843"/>
                </a:cubicBezTo>
                <a:cubicBezTo>
                  <a:pt x="704991" y="24158"/>
                  <a:pt x="723718" y="15875"/>
                  <a:pt x="744606" y="15875"/>
                </a:cubicBezTo>
                <a:close/>
                <a:moveTo>
                  <a:pt x="169086" y="0"/>
                </a:moveTo>
                <a:cubicBezTo>
                  <a:pt x="189863" y="0"/>
                  <a:pt x="208490" y="8667"/>
                  <a:pt x="222461" y="22390"/>
                </a:cubicBezTo>
                <a:cubicBezTo>
                  <a:pt x="236074" y="36113"/>
                  <a:pt x="244313" y="55254"/>
                  <a:pt x="244313" y="76200"/>
                </a:cubicBezTo>
                <a:cubicBezTo>
                  <a:pt x="244313" y="97146"/>
                  <a:pt x="236074" y="115925"/>
                  <a:pt x="222461" y="130009"/>
                </a:cubicBezTo>
                <a:cubicBezTo>
                  <a:pt x="208490" y="143732"/>
                  <a:pt x="189863" y="152039"/>
                  <a:pt x="169086" y="152039"/>
                </a:cubicBezTo>
                <a:cubicBezTo>
                  <a:pt x="148309" y="152039"/>
                  <a:pt x="129323" y="143732"/>
                  <a:pt x="116068" y="130009"/>
                </a:cubicBezTo>
                <a:cubicBezTo>
                  <a:pt x="102097" y="115925"/>
                  <a:pt x="93858" y="97146"/>
                  <a:pt x="93858" y="76200"/>
                </a:cubicBezTo>
                <a:cubicBezTo>
                  <a:pt x="93858" y="55254"/>
                  <a:pt x="102097" y="36113"/>
                  <a:pt x="116068" y="22390"/>
                </a:cubicBezTo>
                <a:cubicBezTo>
                  <a:pt x="129323" y="8667"/>
                  <a:pt x="148309" y="0"/>
                  <a:pt x="169086" y="0"/>
                </a:cubicBezTo>
                <a:close/>
              </a:path>
            </a:pathLst>
          </a:custGeom>
          <a:solidFill>
            <a:schemeClr val="bg1"/>
          </a:solidFill>
          <a:ln>
            <a:noFill/>
          </a:ln>
          <a:effectLst/>
        </p:spPr>
        <p:txBody>
          <a:bodyPr anchor="ctr"/>
          <a:lstStyle/>
          <a:p>
            <a:endParaRPr lang="en-GB" sz="1600" dirty="0">
              <a:latin typeface="+mj-lt"/>
            </a:endParaRPr>
          </a:p>
        </p:txBody>
      </p:sp>
      <p:sp>
        <p:nvSpPr>
          <p:cNvPr id="34" name="Left Arrow 33">
            <a:extLst>
              <a:ext uri="{FF2B5EF4-FFF2-40B4-BE49-F238E27FC236}">
                <a16:creationId xmlns:a16="http://schemas.microsoft.com/office/drawing/2014/main" xmlns="" id="{54644947-B337-2041-A69A-3907512B567E}"/>
              </a:ext>
            </a:extLst>
          </p:cNvPr>
          <p:cNvSpPr/>
          <p:nvPr/>
        </p:nvSpPr>
        <p:spPr>
          <a:xfrm>
            <a:off x="4879811" y="5829095"/>
            <a:ext cx="1818259" cy="164510"/>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35" name="Right Arrow 34">
            <a:extLst>
              <a:ext uri="{FF2B5EF4-FFF2-40B4-BE49-F238E27FC236}">
                <a16:creationId xmlns:a16="http://schemas.microsoft.com/office/drawing/2014/main" xmlns="" id="{EE06F482-6565-BD45-97E2-D4AD28CD35B1}"/>
              </a:ext>
            </a:extLst>
          </p:cNvPr>
          <p:cNvSpPr/>
          <p:nvPr/>
        </p:nvSpPr>
        <p:spPr>
          <a:xfrm>
            <a:off x="8575271" y="5829095"/>
            <a:ext cx="1818259" cy="16451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2" name="Rechteck 1">
            <a:extLst>
              <a:ext uri="{FF2B5EF4-FFF2-40B4-BE49-F238E27FC236}">
                <a16:creationId xmlns:a16="http://schemas.microsoft.com/office/drawing/2014/main" xmlns="" id="{FDEF9081-0960-4EA6-8093-364FA7B1E844}"/>
              </a:ext>
            </a:extLst>
          </p:cNvPr>
          <p:cNvSpPr/>
          <p:nvPr/>
        </p:nvSpPr>
        <p:spPr>
          <a:xfrm>
            <a:off x="213828" y="3769917"/>
            <a:ext cx="4067824" cy="2056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ts val="600"/>
              </a:spcBef>
              <a:buFont typeface="Arial" panose="020B0604020202020204" pitchFamily="34" charset="0"/>
              <a:buChar char="•"/>
            </a:pPr>
            <a:r>
              <a:rPr lang="en-GB" sz="2400" dirty="0" err="1">
                <a:solidFill>
                  <a:srgbClr val="245473"/>
                </a:solidFill>
              </a:rPr>
              <a:t>Änderungen</a:t>
            </a:r>
            <a:r>
              <a:rPr lang="en-GB" sz="2400" dirty="0">
                <a:solidFill>
                  <a:srgbClr val="245473"/>
                </a:solidFill>
              </a:rPr>
              <a:t> und </a:t>
            </a:r>
            <a:r>
              <a:rPr lang="en-GB" sz="2400" dirty="0" err="1">
                <a:solidFill>
                  <a:srgbClr val="245473"/>
                </a:solidFill>
              </a:rPr>
              <a:t>Inkonsistenzen</a:t>
            </a:r>
            <a:r>
              <a:rPr lang="en-GB" sz="2400" dirty="0">
                <a:solidFill>
                  <a:srgbClr val="245473"/>
                </a:solidFill>
              </a:rPr>
              <a:t> in der Lieferkette</a:t>
            </a:r>
          </a:p>
          <a:p>
            <a:pPr marL="285750" indent="-285750">
              <a:spcBef>
                <a:spcPts val="600"/>
              </a:spcBef>
              <a:buFont typeface="Arial" panose="020B0604020202020204" pitchFamily="34" charset="0"/>
              <a:buChar char="•"/>
            </a:pPr>
            <a:r>
              <a:rPr lang="en-GB" sz="2400" dirty="0" err="1">
                <a:solidFill>
                  <a:srgbClr val="245473"/>
                </a:solidFill>
              </a:rPr>
              <a:t>Mangelndes</a:t>
            </a:r>
            <a:r>
              <a:rPr lang="en-GB" sz="2400" dirty="0">
                <a:solidFill>
                  <a:srgbClr val="245473"/>
                </a:solidFill>
              </a:rPr>
              <a:t> </a:t>
            </a:r>
            <a:r>
              <a:rPr lang="en-GB" sz="2400" dirty="0" err="1">
                <a:solidFill>
                  <a:srgbClr val="245473"/>
                </a:solidFill>
              </a:rPr>
              <a:t>Bestandsmanagement</a:t>
            </a:r>
            <a:endParaRPr lang="en-GB" sz="2400" dirty="0">
              <a:solidFill>
                <a:srgbClr val="245473"/>
              </a:solidFill>
            </a:endParaRPr>
          </a:p>
          <a:p>
            <a:pPr marL="285750" indent="-285750">
              <a:spcBef>
                <a:spcPts val="600"/>
              </a:spcBef>
              <a:buFont typeface="Arial" panose="020B0604020202020204" pitchFamily="34" charset="0"/>
              <a:buChar char="•"/>
            </a:pPr>
            <a:r>
              <a:rPr lang="en-GB" sz="2400" dirty="0" err="1">
                <a:solidFill>
                  <a:srgbClr val="245473"/>
                </a:solidFill>
              </a:rPr>
              <a:t>Keine</a:t>
            </a:r>
            <a:r>
              <a:rPr lang="en-GB" sz="2400" dirty="0">
                <a:solidFill>
                  <a:srgbClr val="245473"/>
                </a:solidFill>
              </a:rPr>
              <a:t> </a:t>
            </a:r>
            <a:r>
              <a:rPr lang="en-GB" sz="2400" dirty="0" err="1">
                <a:solidFill>
                  <a:srgbClr val="245473"/>
                </a:solidFill>
              </a:rPr>
              <a:t>Wareneingangs-kontrolle</a:t>
            </a:r>
            <a:r>
              <a:rPr lang="en-GB" sz="2400" dirty="0">
                <a:solidFill>
                  <a:srgbClr val="245473"/>
                </a:solidFill>
              </a:rPr>
              <a:t> </a:t>
            </a:r>
          </a:p>
          <a:p>
            <a:pPr marL="285750" indent="-285750">
              <a:spcBef>
                <a:spcPts val="600"/>
              </a:spcBef>
              <a:buFont typeface="Arial" panose="020B0604020202020204" pitchFamily="34" charset="0"/>
              <a:buChar char="•"/>
            </a:pPr>
            <a:r>
              <a:rPr lang="en-GB" sz="2400" dirty="0">
                <a:solidFill>
                  <a:srgbClr val="245473"/>
                </a:solidFill>
              </a:rPr>
              <a:t>Zu </a:t>
            </a:r>
            <a:r>
              <a:rPr lang="en-GB" sz="2400" dirty="0" err="1">
                <a:solidFill>
                  <a:srgbClr val="245473"/>
                </a:solidFill>
              </a:rPr>
              <a:t>hohe</a:t>
            </a:r>
            <a:r>
              <a:rPr lang="en-GB" sz="2400" dirty="0">
                <a:solidFill>
                  <a:srgbClr val="245473"/>
                </a:solidFill>
              </a:rPr>
              <a:t> </a:t>
            </a:r>
            <a:r>
              <a:rPr lang="en-GB" sz="2400" dirty="0" err="1">
                <a:solidFill>
                  <a:srgbClr val="245473"/>
                </a:solidFill>
              </a:rPr>
              <a:t>Bestände</a:t>
            </a:r>
            <a:endParaRPr lang="en-GB" sz="2400" dirty="0">
              <a:solidFill>
                <a:srgbClr val="245473"/>
              </a:solidFill>
            </a:endParaRPr>
          </a:p>
        </p:txBody>
      </p:sp>
      <p:sp>
        <p:nvSpPr>
          <p:cNvPr id="4" name="Gleichschenkliges Dreieck 3">
            <a:extLst>
              <a:ext uri="{FF2B5EF4-FFF2-40B4-BE49-F238E27FC236}">
                <a16:creationId xmlns:a16="http://schemas.microsoft.com/office/drawing/2014/main" xmlns="" id="{13A2A168-7A98-46D8-9AB1-2933919F0C8C}"/>
              </a:ext>
            </a:extLst>
          </p:cNvPr>
          <p:cNvSpPr/>
          <p:nvPr/>
        </p:nvSpPr>
        <p:spPr>
          <a:xfrm rot="16200000">
            <a:off x="3310367" y="4875748"/>
            <a:ext cx="2056065" cy="277000"/>
          </a:xfrm>
          <a:prstGeom prst="triangle">
            <a:avLst/>
          </a:prstGeom>
          <a:solidFill>
            <a:srgbClr val="E53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Rectangle 37">
            <a:extLst>
              <a:ext uri="{FF2B5EF4-FFF2-40B4-BE49-F238E27FC236}">
                <a16:creationId xmlns:a16="http://schemas.microsoft.com/office/drawing/2014/main" xmlns="" id="{9191E227-349E-F746-AF10-57E08F5C188A}"/>
              </a:ext>
            </a:extLst>
          </p:cNvPr>
          <p:cNvSpPr/>
          <p:nvPr/>
        </p:nvSpPr>
        <p:spPr>
          <a:xfrm>
            <a:off x="4879810" y="3971414"/>
            <a:ext cx="5515268" cy="427132"/>
          </a:xfrm>
          <a:prstGeom prst="rect">
            <a:avLst/>
          </a:prstGeom>
          <a:solidFill>
            <a:schemeClr val="accent2">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40" name="Rectangle 39">
            <a:extLst>
              <a:ext uri="{FF2B5EF4-FFF2-40B4-BE49-F238E27FC236}">
                <a16:creationId xmlns:a16="http://schemas.microsoft.com/office/drawing/2014/main" xmlns="" id="{8CEA6218-38AB-9A4F-9303-BB82C585B188}"/>
              </a:ext>
            </a:extLst>
          </p:cNvPr>
          <p:cNvSpPr/>
          <p:nvPr/>
        </p:nvSpPr>
        <p:spPr>
          <a:xfrm>
            <a:off x="4879814" y="4401042"/>
            <a:ext cx="5515268" cy="427132"/>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39" name="TextBox 38">
            <a:extLst>
              <a:ext uri="{FF2B5EF4-FFF2-40B4-BE49-F238E27FC236}">
                <a16:creationId xmlns:a16="http://schemas.microsoft.com/office/drawing/2014/main" xmlns="" id="{EBF8E5C4-04E9-0C44-B2D6-0646DEF65AA8}"/>
              </a:ext>
            </a:extLst>
          </p:cNvPr>
          <p:cNvSpPr txBox="1"/>
          <p:nvPr/>
        </p:nvSpPr>
        <p:spPr>
          <a:xfrm>
            <a:off x="6832175" y="4028309"/>
            <a:ext cx="1534972" cy="338554"/>
          </a:xfrm>
          <a:prstGeom prst="rect">
            <a:avLst/>
          </a:prstGeom>
          <a:noFill/>
        </p:spPr>
        <p:txBody>
          <a:bodyPr wrap="none" rtlCol="0" anchor="ctr">
            <a:spAutoFit/>
          </a:bodyPr>
          <a:lstStyle/>
          <a:p>
            <a:pPr algn="ctr"/>
            <a:r>
              <a:rPr lang="en-GB" sz="1600" b="1" dirty="0">
                <a:solidFill>
                  <a:schemeClr val="bg1"/>
                </a:solidFill>
                <a:latin typeface="+mj-lt"/>
                <a:cs typeface="Poppins" pitchFamily="2" charset="77"/>
              </a:rPr>
              <a:t>INFRASTRUKTUR</a:t>
            </a:r>
          </a:p>
        </p:txBody>
      </p:sp>
      <p:sp>
        <p:nvSpPr>
          <p:cNvPr id="42" name="TextBox 41">
            <a:extLst>
              <a:ext uri="{FF2B5EF4-FFF2-40B4-BE49-F238E27FC236}">
                <a16:creationId xmlns:a16="http://schemas.microsoft.com/office/drawing/2014/main" xmlns="" id="{58203A7B-25EE-8349-9474-91A6983D1A4A}"/>
              </a:ext>
            </a:extLst>
          </p:cNvPr>
          <p:cNvSpPr txBox="1"/>
          <p:nvPr/>
        </p:nvSpPr>
        <p:spPr>
          <a:xfrm>
            <a:off x="6093967" y="4469198"/>
            <a:ext cx="3106749" cy="338554"/>
          </a:xfrm>
          <a:prstGeom prst="rect">
            <a:avLst/>
          </a:prstGeom>
          <a:noFill/>
        </p:spPr>
        <p:txBody>
          <a:bodyPr wrap="none" rtlCol="0" anchor="ctr">
            <a:spAutoFit/>
          </a:bodyPr>
          <a:lstStyle/>
          <a:p>
            <a:pPr algn="ctr"/>
            <a:r>
              <a:rPr lang="en-GB" sz="1600" b="1" dirty="0">
                <a:solidFill>
                  <a:schemeClr val="bg1"/>
                </a:solidFill>
                <a:latin typeface="+mj-lt"/>
                <a:cs typeface="Poppins" pitchFamily="2" charset="77"/>
              </a:rPr>
              <a:t>PERSONALMANAGEMENT</a:t>
            </a:r>
          </a:p>
        </p:txBody>
      </p:sp>
      <p:sp>
        <p:nvSpPr>
          <p:cNvPr id="41" name="Rectangle 40">
            <a:extLst>
              <a:ext uri="{FF2B5EF4-FFF2-40B4-BE49-F238E27FC236}">
                <a16:creationId xmlns:a16="http://schemas.microsoft.com/office/drawing/2014/main" xmlns="" id="{9DEDD2F6-65FB-B441-8164-431C869FFE90}"/>
              </a:ext>
            </a:extLst>
          </p:cNvPr>
          <p:cNvSpPr/>
          <p:nvPr/>
        </p:nvSpPr>
        <p:spPr>
          <a:xfrm>
            <a:off x="4885142" y="4842545"/>
            <a:ext cx="5515268" cy="427132"/>
          </a:xfrm>
          <a:prstGeom prst="rect">
            <a:avLst/>
          </a:prstGeom>
          <a:solidFill>
            <a:schemeClr val="accent2">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7" name="TextBox 16">
            <a:extLst>
              <a:ext uri="{FF2B5EF4-FFF2-40B4-BE49-F238E27FC236}">
                <a16:creationId xmlns:a16="http://schemas.microsoft.com/office/drawing/2014/main" xmlns="" id="{B531C930-A55B-4942-88B3-8148C565A229}"/>
              </a:ext>
            </a:extLst>
          </p:cNvPr>
          <p:cNvSpPr txBox="1"/>
          <p:nvPr/>
        </p:nvSpPr>
        <p:spPr>
          <a:xfrm>
            <a:off x="6281319" y="4913859"/>
            <a:ext cx="2636684" cy="338554"/>
          </a:xfrm>
          <a:prstGeom prst="rect">
            <a:avLst/>
          </a:prstGeom>
          <a:noFill/>
        </p:spPr>
        <p:txBody>
          <a:bodyPr wrap="none" rtlCol="0" anchor="ctr">
            <a:spAutoFit/>
          </a:bodyPr>
          <a:lstStyle/>
          <a:p>
            <a:pPr algn="ctr"/>
            <a:r>
              <a:rPr lang="en-GB" sz="1600" b="1" dirty="0">
                <a:solidFill>
                  <a:schemeClr val="bg1"/>
                </a:solidFill>
                <a:latin typeface="+mj-lt"/>
                <a:cs typeface="Poppins" pitchFamily="2" charset="77"/>
              </a:rPr>
              <a:t>TECHNOLOGIEENTWICKLUNG</a:t>
            </a:r>
          </a:p>
        </p:txBody>
      </p:sp>
      <p:sp>
        <p:nvSpPr>
          <p:cNvPr id="45" name="Textplatzhalter 32">
            <a:extLst>
              <a:ext uri="{FF2B5EF4-FFF2-40B4-BE49-F238E27FC236}">
                <a16:creationId xmlns:a16="http://schemas.microsoft.com/office/drawing/2014/main" xmlns="" id="{F183DBF5-489A-4EBB-A44B-95B733689463}"/>
              </a:ext>
            </a:extLst>
          </p:cNvPr>
          <p:cNvSpPr txBox="1">
            <a:spLocks/>
          </p:cNvSpPr>
          <p:nvPr/>
        </p:nvSpPr>
        <p:spPr>
          <a:xfrm>
            <a:off x="1272732" y="351441"/>
            <a:ext cx="9087377" cy="409612"/>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3600" kern="1200">
                <a:solidFill>
                  <a:srgbClr val="24547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a:t>Von der Wertschöpfungskette zur Krisenkette (Beispiele)</a:t>
            </a:r>
            <a:endParaRPr lang="de-DE" dirty="0"/>
          </a:p>
        </p:txBody>
      </p:sp>
      <p:sp>
        <p:nvSpPr>
          <p:cNvPr id="46" name="Subtitle 2">
            <a:extLst>
              <a:ext uri="{FF2B5EF4-FFF2-40B4-BE49-F238E27FC236}">
                <a16:creationId xmlns:a16="http://schemas.microsoft.com/office/drawing/2014/main" xmlns="" id="{BC6F9DF7-4F63-4FB2-A3B0-52225E1FE4F1}"/>
              </a:ext>
            </a:extLst>
          </p:cNvPr>
          <p:cNvSpPr txBox="1">
            <a:spLocks/>
          </p:cNvSpPr>
          <p:nvPr/>
        </p:nvSpPr>
        <p:spPr>
          <a:xfrm>
            <a:off x="1277513" y="794819"/>
            <a:ext cx="11228522" cy="759485"/>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de-DE" sz="2200" dirty="0">
                <a:solidFill>
                  <a:schemeClr val="tx1"/>
                </a:solidFill>
                <a:latin typeface="+mj-lt"/>
                <a:ea typeface="Open Sans Light" panose="020B0306030504020204" pitchFamily="34" charset="0"/>
                <a:cs typeface="Open Sans Light" panose="020B0306030504020204" pitchFamily="34" charset="0"/>
              </a:rPr>
              <a:t>Krisenursachen können in allen Unternehmensbereichen liegen. In der Regel lässt sich eine Krise nicht auf einzelne Sachverhalte zurückführen, sondern auf einen multikausalen Zusammenhang.</a:t>
            </a:r>
            <a:endParaRPr lang="de-DE" sz="2200" i="1" dirty="0">
              <a:solidFill>
                <a:schemeClr val="tx1"/>
              </a:solidFill>
              <a:latin typeface="+mj-lt"/>
              <a:ea typeface="Open Sans Light" panose="020B0306030504020204" pitchFamily="34" charset="0"/>
              <a:cs typeface="Open Sans Light" panose="020B0306030504020204" pitchFamily="34" charset="0"/>
            </a:endParaRPr>
          </a:p>
        </p:txBody>
      </p:sp>
      <p:sp>
        <p:nvSpPr>
          <p:cNvPr id="47" name="Rechteck 46">
            <a:extLst>
              <a:ext uri="{FF2B5EF4-FFF2-40B4-BE49-F238E27FC236}">
                <a16:creationId xmlns:a16="http://schemas.microsoft.com/office/drawing/2014/main" xmlns="" id="{83120A6C-7ABF-44AA-B87E-CDE2599192D8}"/>
              </a:ext>
            </a:extLst>
          </p:cNvPr>
          <p:cNvSpPr/>
          <p:nvPr/>
        </p:nvSpPr>
        <p:spPr>
          <a:xfrm>
            <a:off x="252282" y="2262614"/>
            <a:ext cx="4697853" cy="769441"/>
          </a:xfrm>
          <a:prstGeom prst="rect">
            <a:avLst/>
          </a:prstGeom>
        </p:spPr>
        <p:txBody>
          <a:bodyPr wrap="square">
            <a:spAutoFit/>
          </a:bodyPr>
          <a:lstStyle/>
          <a:p>
            <a:r>
              <a:rPr lang="en-GB" sz="2200" b="1" dirty="0" err="1">
                <a:solidFill>
                  <a:srgbClr val="245473"/>
                </a:solidFill>
              </a:rPr>
              <a:t>Mögliche</a:t>
            </a:r>
            <a:r>
              <a:rPr lang="en-GB" sz="2200" b="1" dirty="0">
                <a:solidFill>
                  <a:srgbClr val="245473"/>
                </a:solidFill>
              </a:rPr>
              <a:t> </a:t>
            </a:r>
            <a:r>
              <a:rPr lang="en-GB" sz="2200" b="1" dirty="0" err="1">
                <a:solidFill>
                  <a:srgbClr val="245473"/>
                </a:solidFill>
              </a:rPr>
              <a:t>Ursachen</a:t>
            </a:r>
            <a:r>
              <a:rPr lang="en-GB" sz="2200" b="1" dirty="0">
                <a:solidFill>
                  <a:srgbClr val="245473"/>
                </a:solidFill>
              </a:rPr>
              <a:t> </a:t>
            </a:r>
            <a:r>
              <a:rPr lang="en-GB" sz="2200" b="1" dirty="0" err="1">
                <a:solidFill>
                  <a:srgbClr val="245473"/>
                </a:solidFill>
              </a:rPr>
              <a:t>einer</a:t>
            </a:r>
            <a:r>
              <a:rPr lang="en-GB" sz="2200" b="1" dirty="0">
                <a:solidFill>
                  <a:srgbClr val="245473"/>
                </a:solidFill>
              </a:rPr>
              <a:t> </a:t>
            </a:r>
            <a:r>
              <a:rPr lang="en-GB" sz="2200" b="1" dirty="0" err="1">
                <a:solidFill>
                  <a:srgbClr val="245473"/>
                </a:solidFill>
              </a:rPr>
              <a:t>Krise</a:t>
            </a:r>
            <a:r>
              <a:rPr lang="en-GB" sz="2200" b="1" dirty="0">
                <a:solidFill>
                  <a:srgbClr val="245473"/>
                </a:solidFill>
              </a:rPr>
              <a:t> </a:t>
            </a:r>
            <a:r>
              <a:rPr lang="en-GB" sz="2200" b="1" dirty="0" err="1">
                <a:solidFill>
                  <a:srgbClr val="245473"/>
                </a:solidFill>
              </a:rPr>
              <a:t>als</a:t>
            </a:r>
            <a:r>
              <a:rPr lang="en-GB" sz="2200" b="1" dirty="0">
                <a:solidFill>
                  <a:srgbClr val="245473"/>
                </a:solidFill>
              </a:rPr>
              <a:t> </a:t>
            </a:r>
            <a:r>
              <a:rPr lang="en-GB" sz="2200" b="1" dirty="0" err="1">
                <a:solidFill>
                  <a:srgbClr val="245473"/>
                </a:solidFill>
              </a:rPr>
              <a:t>Folge</a:t>
            </a:r>
            <a:r>
              <a:rPr lang="en-GB" sz="2200" b="1" dirty="0">
                <a:solidFill>
                  <a:srgbClr val="245473"/>
                </a:solidFill>
              </a:rPr>
              <a:t> der Inbound </a:t>
            </a:r>
            <a:r>
              <a:rPr lang="en-GB" sz="2200" b="1" dirty="0" err="1">
                <a:solidFill>
                  <a:srgbClr val="245473"/>
                </a:solidFill>
              </a:rPr>
              <a:t>Logistik</a:t>
            </a:r>
            <a:r>
              <a:rPr lang="en-GB" sz="2200" b="1" dirty="0">
                <a:solidFill>
                  <a:srgbClr val="245473"/>
                </a:solidFill>
              </a:rPr>
              <a:t>:</a:t>
            </a:r>
            <a:endParaRPr lang="en-GB" sz="2200" dirty="0">
              <a:solidFill>
                <a:srgbClr val="245473"/>
              </a:solidFill>
            </a:endParaRPr>
          </a:p>
        </p:txBody>
      </p:sp>
    </p:spTree>
    <p:extLst>
      <p:ext uri="{BB962C8B-B14F-4D97-AF65-F5344CB8AC3E}">
        <p14:creationId xmlns:p14="http://schemas.microsoft.com/office/powerpoint/2010/main" val="26350867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xmlns="" id="{337654A4-00FA-EB4F-90E9-3D9514310214}"/>
              </a:ext>
            </a:extLst>
          </p:cNvPr>
          <p:cNvSpPr/>
          <p:nvPr/>
        </p:nvSpPr>
        <p:spPr>
          <a:xfrm>
            <a:off x="5984997" y="2192792"/>
            <a:ext cx="1090706" cy="1739893"/>
          </a:xfrm>
          <a:prstGeom prst="rect">
            <a:avLst/>
          </a:prstGeom>
          <a:solidFill>
            <a:srgbClr val="E53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45" name="Rectangle 44">
            <a:extLst>
              <a:ext uri="{FF2B5EF4-FFF2-40B4-BE49-F238E27FC236}">
                <a16:creationId xmlns:a16="http://schemas.microsoft.com/office/drawing/2014/main" xmlns="" id="{7457298D-1D2F-8442-B3DE-DF74994E8F56}"/>
              </a:ext>
            </a:extLst>
          </p:cNvPr>
          <p:cNvSpPr/>
          <p:nvPr/>
        </p:nvSpPr>
        <p:spPr>
          <a:xfrm>
            <a:off x="4880732" y="2200699"/>
            <a:ext cx="1090706" cy="1739893"/>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43" name="Rectangle 42">
            <a:extLst>
              <a:ext uri="{FF2B5EF4-FFF2-40B4-BE49-F238E27FC236}">
                <a16:creationId xmlns:a16="http://schemas.microsoft.com/office/drawing/2014/main" xmlns="" id="{2C1561A8-D724-FB46-A2F4-8267C88E4D02}"/>
              </a:ext>
            </a:extLst>
          </p:cNvPr>
          <p:cNvSpPr/>
          <p:nvPr/>
        </p:nvSpPr>
        <p:spPr>
          <a:xfrm>
            <a:off x="4879810" y="5284664"/>
            <a:ext cx="5515268" cy="427132"/>
          </a:xfrm>
          <a:prstGeom prst="rect">
            <a:avLst/>
          </a:prstGeom>
          <a:solidFill>
            <a:schemeClr val="accent2">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9" name="Triangle 8">
            <a:extLst>
              <a:ext uri="{FF2B5EF4-FFF2-40B4-BE49-F238E27FC236}">
                <a16:creationId xmlns:a16="http://schemas.microsoft.com/office/drawing/2014/main" xmlns="" id="{95A9E03E-60D2-B549-B39B-5FFDC0FD8559}"/>
              </a:ext>
            </a:extLst>
          </p:cNvPr>
          <p:cNvSpPr/>
          <p:nvPr/>
        </p:nvSpPr>
        <p:spPr>
          <a:xfrm rot="5400000">
            <a:off x="9379635" y="3252707"/>
            <a:ext cx="3506293" cy="1443985"/>
          </a:xfrm>
          <a:prstGeom prst="triangle">
            <a:avLst/>
          </a:prstGeom>
          <a:solidFill>
            <a:srgbClr val="E53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1"/>
              </a:solidFill>
              <a:latin typeface="+mj-lt"/>
            </a:endParaRPr>
          </a:p>
        </p:txBody>
      </p:sp>
      <p:sp>
        <p:nvSpPr>
          <p:cNvPr id="12" name="Rectangle 11">
            <a:extLst>
              <a:ext uri="{FF2B5EF4-FFF2-40B4-BE49-F238E27FC236}">
                <a16:creationId xmlns:a16="http://schemas.microsoft.com/office/drawing/2014/main" xmlns="" id="{600FEF20-8201-E245-8314-A9ABACEAFE64}"/>
              </a:ext>
            </a:extLst>
          </p:cNvPr>
          <p:cNvSpPr/>
          <p:nvPr/>
        </p:nvSpPr>
        <p:spPr>
          <a:xfrm>
            <a:off x="7086125" y="2204661"/>
            <a:ext cx="1090706" cy="1739893"/>
          </a:xfrm>
          <a:prstGeom prst="rect">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3" name="Rectangle 12">
            <a:extLst>
              <a:ext uri="{FF2B5EF4-FFF2-40B4-BE49-F238E27FC236}">
                <a16:creationId xmlns:a16="http://schemas.microsoft.com/office/drawing/2014/main" xmlns="" id="{2C50F139-CD66-D54F-B95F-6FB1CA1C143F}"/>
              </a:ext>
            </a:extLst>
          </p:cNvPr>
          <p:cNvSpPr/>
          <p:nvPr/>
        </p:nvSpPr>
        <p:spPr>
          <a:xfrm>
            <a:off x="8193896" y="2204661"/>
            <a:ext cx="1090706" cy="1739893"/>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4" name="Rectangle 13">
            <a:extLst>
              <a:ext uri="{FF2B5EF4-FFF2-40B4-BE49-F238E27FC236}">
                <a16:creationId xmlns:a16="http://schemas.microsoft.com/office/drawing/2014/main" xmlns="" id="{4F75346C-217C-274E-8381-3EB6CF3A43A0}"/>
              </a:ext>
            </a:extLst>
          </p:cNvPr>
          <p:cNvSpPr/>
          <p:nvPr/>
        </p:nvSpPr>
        <p:spPr>
          <a:xfrm flipH="1">
            <a:off x="9302822" y="2205503"/>
            <a:ext cx="1090706" cy="1739893"/>
          </a:xfrm>
          <a:prstGeom prst="rect">
            <a:avLst/>
          </a:prstGeom>
          <a:solidFill>
            <a:schemeClr val="accent5">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5" name="TextBox 14">
            <a:extLst>
              <a:ext uri="{FF2B5EF4-FFF2-40B4-BE49-F238E27FC236}">
                <a16:creationId xmlns:a16="http://schemas.microsoft.com/office/drawing/2014/main" xmlns="" id="{D7F27CCE-B186-754B-8815-28E29C0D5B71}"/>
              </a:ext>
            </a:extLst>
          </p:cNvPr>
          <p:cNvSpPr txBox="1"/>
          <p:nvPr/>
        </p:nvSpPr>
        <p:spPr>
          <a:xfrm>
            <a:off x="6568081" y="4006942"/>
            <a:ext cx="2138727" cy="338554"/>
          </a:xfrm>
          <a:prstGeom prst="rect">
            <a:avLst/>
          </a:prstGeom>
          <a:noFill/>
        </p:spPr>
        <p:txBody>
          <a:bodyPr wrap="none" rtlCol="0" anchor="ctr">
            <a:spAutoFit/>
          </a:bodyPr>
          <a:lstStyle/>
          <a:p>
            <a:pPr algn="ctr"/>
            <a:r>
              <a:rPr lang="en-GB" sz="1600" b="1" dirty="0">
                <a:solidFill>
                  <a:schemeClr val="bg1"/>
                </a:solidFill>
                <a:latin typeface="+mj-lt"/>
                <a:cs typeface="Poppins" pitchFamily="2" charset="77"/>
              </a:rPr>
              <a:t>FESTE INFRASTRUKTUR</a:t>
            </a:r>
          </a:p>
        </p:txBody>
      </p:sp>
      <p:sp>
        <p:nvSpPr>
          <p:cNvPr id="16" name="TextBox 15">
            <a:extLst>
              <a:ext uri="{FF2B5EF4-FFF2-40B4-BE49-F238E27FC236}">
                <a16:creationId xmlns:a16="http://schemas.microsoft.com/office/drawing/2014/main" xmlns="" id="{D1B882DB-0A55-1C4B-91F8-1B7C9D84C8EC}"/>
              </a:ext>
            </a:extLst>
          </p:cNvPr>
          <p:cNvSpPr txBox="1"/>
          <p:nvPr/>
        </p:nvSpPr>
        <p:spPr>
          <a:xfrm>
            <a:off x="6084071" y="4447424"/>
            <a:ext cx="3106749" cy="338554"/>
          </a:xfrm>
          <a:prstGeom prst="rect">
            <a:avLst/>
          </a:prstGeom>
          <a:noFill/>
        </p:spPr>
        <p:txBody>
          <a:bodyPr wrap="none" rtlCol="0" anchor="ctr">
            <a:spAutoFit/>
          </a:bodyPr>
          <a:lstStyle/>
          <a:p>
            <a:pPr algn="ctr"/>
            <a:r>
              <a:rPr lang="en-GB" sz="1600" b="1" dirty="0">
                <a:solidFill>
                  <a:schemeClr val="bg1"/>
                </a:solidFill>
                <a:latin typeface="+mj-lt"/>
                <a:cs typeface="Poppins" pitchFamily="2" charset="77"/>
              </a:rPr>
              <a:t>PERSONALMANAGEMENT</a:t>
            </a:r>
          </a:p>
        </p:txBody>
      </p:sp>
      <p:sp>
        <p:nvSpPr>
          <p:cNvPr id="18" name="TextBox 17">
            <a:extLst>
              <a:ext uri="{FF2B5EF4-FFF2-40B4-BE49-F238E27FC236}">
                <a16:creationId xmlns:a16="http://schemas.microsoft.com/office/drawing/2014/main" xmlns="" id="{CDAFA206-01A3-3D44-A864-F6FCF1509F0A}"/>
              </a:ext>
            </a:extLst>
          </p:cNvPr>
          <p:cNvSpPr txBox="1"/>
          <p:nvPr/>
        </p:nvSpPr>
        <p:spPr>
          <a:xfrm>
            <a:off x="6894484" y="5329611"/>
            <a:ext cx="1485921" cy="338554"/>
          </a:xfrm>
          <a:prstGeom prst="rect">
            <a:avLst/>
          </a:prstGeom>
          <a:noFill/>
        </p:spPr>
        <p:txBody>
          <a:bodyPr wrap="none" rtlCol="0" anchor="ctr">
            <a:spAutoFit/>
          </a:bodyPr>
          <a:lstStyle/>
          <a:p>
            <a:pPr algn="ctr"/>
            <a:r>
              <a:rPr lang="en-GB" sz="1600" b="1" dirty="0">
                <a:solidFill>
                  <a:schemeClr val="bg1"/>
                </a:solidFill>
                <a:latin typeface="+mj-lt"/>
                <a:cs typeface="Poppins" pitchFamily="2" charset="77"/>
              </a:rPr>
              <a:t>BESCHAFFUNG</a:t>
            </a:r>
          </a:p>
        </p:txBody>
      </p:sp>
      <p:sp>
        <p:nvSpPr>
          <p:cNvPr id="24" name="TextBox 23">
            <a:extLst>
              <a:ext uri="{FF2B5EF4-FFF2-40B4-BE49-F238E27FC236}">
                <a16:creationId xmlns:a16="http://schemas.microsoft.com/office/drawing/2014/main" xmlns="" id="{6364AF97-3672-7945-8A22-5A09BAC01B48}"/>
              </a:ext>
            </a:extLst>
          </p:cNvPr>
          <p:cNvSpPr txBox="1"/>
          <p:nvPr/>
        </p:nvSpPr>
        <p:spPr>
          <a:xfrm>
            <a:off x="10700668" y="3775278"/>
            <a:ext cx="615874" cy="338554"/>
          </a:xfrm>
          <a:prstGeom prst="rect">
            <a:avLst/>
          </a:prstGeom>
          <a:noFill/>
        </p:spPr>
        <p:txBody>
          <a:bodyPr wrap="none" rtlCol="0" anchor="ctr">
            <a:spAutoFit/>
          </a:bodyPr>
          <a:lstStyle/>
          <a:p>
            <a:pPr algn="ctr"/>
            <a:r>
              <a:rPr lang="en-GB" sz="1600" b="1" dirty="0">
                <a:solidFill>
                  <a:schemeClr val="bg1"/>
                </a:solidFill>
                <a:latin typeface="+mj-lt"/>
                <a:cs typeface="Poppins" pitchFamily="2" charset="77"/>
              </a:rPr>
              <a:t>Krise</a:t>
            </a:r>
          </a:p>
        </p:txBody>
      </p:sp>
      <p:sp>
        <p:nvSpPr>
          <p:cNvPr id="26" name="TextBox 25">
            <a:extLst>
              <a:ext uri="{FF2B5EF4-FFF2-40B4-BE49-F238E27FC236}">
                <a16:creationId xmlns:a16="http://schemas.microsoft.com/office/drawing/2014/main" xmlns="" id="{818A64A4-2129-024B-9503-54D4D0FE5350}"/>
              </a:ext>
            </a:extLst>
          </p:cNvPr>
          <p:cNvSpPr txBox="1"/>
          <p:nvPr/>
        </p:nvSpPr>
        <p:spPr>
          <a:xfrm>
            <a:off x="6695903" y="5745563"/>
            <a:ext cx="1883081" cy="338554"/>
          </a:xfrm>
          <a:prstGeom prst="rect">
            <a:avLst/>
          </a:prstGeom>
          <a:noFill/>
        </p:spPr>
        <p:txBody>
          <a:bodyPr wrap="none" rtlCol="0" anchor="ctr">
            <a:spAutoFit/>
          </a:bodyPr>
          <a:lstStyle/>
          <a:p>
            <a:pPr algn="ctr"/>
            <a:r>
              <a:rPr lang="en-GB" sz="1600" b="1" dirty="0">
                <a:solidFill>
                  <a:schemeClr val="tx2"/>
                </a:solidFill>
                <a:latin typeface="+mj-lt"/>
                <a:cs typeface="Poppins" pitchFamily="2" charset="77"/>
              </a:rPr>
              <a:t>SUPPORT-AKTIVITÄTEN</a:t>
            </a:r>
          </a:p>
        </p:txBody>
      </p:sp>
      <p:sp>
        <p:nvSpPr>
          <p:cNvPr id="27" name="TextBox 26">
            <a:extLst>
              <a:ext uri="{FF2B5EF4-FFF2-40B4-BE49-F238E27FC236}">
                <a16:creationId xmlns:a16="http://schemas.microsoft.com/office/drawing/2014/main" xmlns="" id="{1E058791-5586-274C-9B24-3D7DEE2E2352}"/>
              </a:ext>
            </a:extLst>
          </p:cNvPr>
          <p:cNvSpPr txBox="1"/>
          <p:nvPr/>
        </p:nvSpPr>
        <p:spPr>
          <a:xfrm rot="16200000">
            <a:off x="3802404" y="2905331"/>
            <a:ext cx="1864934" cy="338554"/>
          </a:xfrm>
          <a:prstGeom prst="rect">
            <a:avLst/>
          </a:prstGeom>
          <a:noFill/>
        </p:spPr>
        <p:txBody>
          <a:bodyPr wrap="none" rtlCol="0" anchor="ctr">
            <a:spAutoFit/>
          </a:bodyPr>
          <a:lstStyle/>
          <a:p>
            <a:pPr algn="ctr"/>
            <a:r>
              <a:rPr lang="en-GB" sz="1600" b="1" dirty="0">
                <a:solidFill>
                  <a:schemeClr val="tx2"/>
                </a:solidFill>
                <a:latin typeface="+mj-lt"/>
                <a:cs typeface="Poppins" pitchFamily="2" charset="77"/>
              </a:rPr>
              <a:t>HAUPTAKTIVITÄTEN</a:t>
            </a:r>
          </a:p>
        </p:txBody>
      </p:sp>
      <p:sp>
        <p:nvSpPr>
          <p:cNvPr id="19" name="TextBox 18">
            <a:extLst>
              <a:ext uri="{FF2B5EF4-FFF2-40B4-BE49-F238E27FC236}">
                <a16:creationId xmlns:a16="http://schemas.microsoft.com/office/drawing/2014/main" xmlns="" id="{E2CFC325-9881-3C40-AD5C-7F5AD7B4AAD7}"/>
              </a:ext>
            </a:extLst>
          </p:cNvPr>
          <p:cNvSpPr txBox="1"/>
          <p:nvPr/>
        </p:nvSpPr>
        <p:spPr>
          <a:xfrm>
            <a:off x="4913452" y="3194066"/>
            <a:ext cx="1023422" cy="584775"/>
          </a:xfrm>
          <a:prstGeom prst="rect">
            <a:avLst/>
          </a:prstGeom>
          <a:noFill/>
        </p:spPr>
        <p:txBody>
          <a:bodyPr wrap="none" rtlCol="0" anchor="t">
            <a:spAutoFit/>
          </a:bodyPr>
          <a:lstStyle/>
          <a:p>
            <a:pPr algn="ctr"/>
            <a:r>
              <a:rPr lang="en-GB" sz="1600" b="1" dirty="0">
                <a:solidFill>
                  <a:schemeClr val="bg1"/>
                </a:solidFill>
                <a:latin typeface="+mj-lt"/>
                <a:cs typeface="Poppins" pitchFamily="2" charset="77"/>
              </a:rPr>
              <a:t>INBOUND</a:t>
            </a:r>
          </a:p>
          <a:p>
            <a:pPr algn="ctr"/>
            <a:r>
              <a:rPr lang="en-GB" sz="1600" b="1" dirty="0">
                <a:solidFill>
                  <a:schemeClr val="bg1"/>
                </a:solidFill>
                <a:latin typeface="+mj-lt"/>
                <a:cs typeface="Poppins" pitchFamily="2" charset="77"/>
              </a:rPr>
              <a:t>LOGISTIK</a:t>
            </a:r>
          </a:p>
        </p:txBody>
      </p:sp>
      <p:sp>
        <p:nvSpPr>
          <p:cNvPr id="20" name="TextBox 19">
            <a:extLst>
              <a:ext uri="{FF2B5EF4-FFF2-40B4-BE49-F238E27FC236}">
                <a16:creationId xmlns:a16="http://schemas.microsoft.com/office/drawing/2014/main" xmlns="" id="{7DF77E87-A1EF-BC48-900A-4B681067B942}"/>
              </a:ext>
            </a:extLst>
          </p:cNvPr>
          <p:cNvSpPr txBox="1"/>
          <p:nvPr/>
        </p:nvSpPr>
        <p:spPr>
          <a:xfrm>
            <a:off x="5918218" y="3194065"/>
            <a:ext cx="1220207" cy="338554"/>
          </a:xfrm>
          <a:prstGeom prst="rect">
            <a:avLst/>
          </a:prstGeom>
          <a:noFill/>
        </p:spPr>
        <p:txBody>
          <a:bodyPr wrap="none" rtlCol="0" anchor="t">
            <a:spAutoFit/>
          </a:bodyPr>
          <a:lstStyle/>
          <a:p>
            <a:pPr algn="ctr"/>
            <a:r>
              <a:rPr lang="en-GB" sz="1600" b="1" dirty="0">
                <a:solidFill>
                  <a:schemeClr val="bg1"/>
                </a:solidFill>
                <a:latin typeface="+mj-lt"/>
                <a:cs typeface="Poppins" pitchFamily="2" charset="77"/>
              </a:rPr>
              <a:t>OPERATIONS</a:t>
            </a:r>
          </a:p>
        </p:txBody>
      </p:sp>
      <p:sp>
        <p:nvSpPr>
          <p:cNvPr id="21" name="TextBox 20">
            <a:extLst>
              <a:ext uri="{FF2B5EF4-FFF2-40B4-BE49-F238E27FC236}">
                <a16:creationId xmlns:a16="http://schemas.microsoft.com/office/drawing/2014/main" xmlns="" id="{E09D8E71-DE90-AC4D-ACC4-306FE0BDF232}"/>
              </a:ext>
            </a:extLst>
          </p:cNvPr>
          <p:cNvSpPr txBox="1"/>
          <p:nvPr/>
        </p:nvSpPr>
        <p:spPr>
          <a:xfrm>
            <a:off x="7040836" y="3194066"/>
            <a:ext cx="1180131" cy="584775"/>
          </a:xfrm>
          <a:prstGeom prst="rect">
            <a:avLst/>
          </a:prstGeom>
          <a:noFill/>
        </p:spPr>
        <p:txBody>
          <a:bodyPr wrap="none" rtlCol="0" anchor="t">
            <a:spAutoFit/>
          </a:bodyPr>
          <a:lstStyle/>
          <a:p>
            <a:pPr algn="ctr"/>
            <a:r>
              <a:rPr lang="en-GB" sz="1600" b="1" dirty="0">
                <a:solidFill>
                  <a:schemeClr val="bg1"/>
                </a:solidFill>
                <a:latin typeface="+mj-lt"/>
                <a:cs typeface="Poppins" pitchFamily="2" charset="77"/>
              </a:rPr>
              <a:t>OUTBOUND</a:t>
            </a:r>
          </a:p>
          <a:p>
            <a:pPr algn="ctr"/>
            <a:r>
              <a:rPr lang="en-GB" sz="1600" b="1" dirty="0">
                <a:solidFill>
                  <a:schemeClr val="bg1"/>
                </a:solidFill>
                <a:latin typeface="+mj-lt"/>
                <a:cs typeface="Poppins" pitchFamily="2" charset="77"/>
              </a:rPr>
              <a:t>LOGISTIK</a:t>
            </a:r>
          </a:p>
        </p:txBody>
      </p:sp>
      <p:sp>
        <p:nvSpPr>
          <p:cNvPr id="22" name="TextBox 21">
            <a:extLst>
              <a:ext uri="{FF2B5EF4-FFF2-40B4-BE49-F238E27FC236}">
                <a16:creationId xmlns:a16="http://schemas.microsoft.com/office/drawing/2014/main" xmlns="" id="{72260B90-DF48-144D-81C5-F47A515B5211}"/>
              </a:ext>
            </a:extLst>
          </p:cNvPr>
          <p:cNvSpPr txBox="1"/>
          <p:nvPr/>
        </p:nvSpPr>
        <p:spPr>
          <a:xfrm>
            <a:off x="8140118" y="3194066"/>
            <a:ext cx="1196161" cy="584775"/>
          </a:xfrm>
          <a:prstGeom prst="rect">
            <a:avLst/>
          </a:prstGeom>
          <a:noFill/>
        </p:spPr>
        <p:txBody>
          <a:bodyPr wrap="none" rtlCol="0" anchor="t">
            <a:spAutoFit/>
          </a:bodyPr>
          <a:lstStyle/>
          <a:p>
            <a:pPr algn="ctr"/>
            <a:r>
              <a:rPr lang="en-GB" sz="1600" b="1" dirty="0">
                <a:solidFill>
                  <a:schemeClr val="bg1"/>
                </a:solidFill>
                <a:latin typeface="+mj-lt"/>
                <a:cs typeface="Poppins" pitchFamily="2" charset="77"/>
              </a:rPr>
              <a:t>MARKETING</a:t>
            </a:r>
          </a:p>
          <a:p>
            <a:pPr algn="ctr"/>
            <a:r>
              <a:rPr lang="en-GB" sz="1600" b="1" dirty="0">
                <a:solidFill>
                  <a:schemeClr val="bg1"/>
                </a:solidFill>
                <a:latin typeface="+mj-lt"/>
                <a:cs typeface="Poppins" pitchFamily="2" charset="77"/>
              </a:rPr>
              <a:t>&amp; VERTRIEB</a:t>
            </a:r>
          </a:p>
        </p:txBody>
      </p:sp>
      <p:sp>
        <p:nvSpPr>
          <p:cNvPr id="23" name="TextBox 22">
            <a:extLst>
              <a:ext uri="{FF2B5EF4-FFF2-40B4-BE49-F238E27FC236}">
                <a16:creationId xmlns:a16="http://schemas.microsoft.com/office/drawing/2014/main" xmlns="" id="{D4A3768D-BCA4-0549-AEFD-564A198E1D37}"/>
              </a:ext>
            </a:extLst>
          </p:cNvPr>
          <p:cNvSpPr txBox="1"/>
          <p:nvPr/>
        </p:nvSpPr>
        <p:spPr>
          <a:xfrm>
            <a:off x="9418315" y="3194066"/>
            <a:ext cx="859723" cy="338554"/>
          </a:xfrm>
          <a:prstGeom prst="rect">
            <a:avLst/>
          </a:prstGeom>
          <a:noFill/>
        </p:spPr>
        <p:txBody>
          <a:bodyPr wrap="none" rtlCol="0" anchor="t">
            <a:spAutoFit/>
          </a:bodyPr>
          <a:lstStyle/>
          <a:p>
            <a:pPr algn="ctr"/>
            <a:r>
              <a:rPr lang="en-GB" sz="1600" b="1" dirty="0">
                <a:solidFill>
                  <a:schemeClr val="bg1"/>
                </a:solidFill>
                <a:latin typeface="+mj-lt"/>
                <a:cs typeface="Poppins" pitchFamily="2" charset="77"/>
              </a:rPr>
              <a:t>SERVICE</a:t>
            </a:r>
          </a:p>
        </p:txBody>
      </p:sp>
      <p:sp>
        <p:nvSpPr>
          <p:cNvPr id="28" name="Freeform 223">
            <a:extLst>
              <a:ext uri="{FF2B5EF4-FFF2-40B4-BE49-F238E27FC236}">
                <a16:creationId xmlns:a16="http://schemas.microsoft.com/office/drawing/2014/main" xmlns="" id="{B8A9B5B4-3214-4E43-9549-FB18AD575C06}"/>
              </a:ext>
            </a:extLst>
          </p:cNvPr>
          <p:cNvSpPr>
            <a:spLocks noChangeArrowheads="1"/>
          </p:cNvSpPr>
          <p:nvPr/>
        </p:nvSpPr>
        <p:spPr bwMode="auto">
          <a:xfrm>
            <a:off x="6291681" y="2767450"/>
            <a:ext cx="473281" cy="307157"/>
          </a:xfrm>
          <a:custGeom>
            <a:avLst/>
            <a:gdLst/>
            <a:ahLst/>
            <a:cxnLst/>
            <a:rect l="0" t="0" r="r" b="b"/>
            <a:pathLst>
              <a:path w="868002" h="563205">
                <a:moveTo>
                  <a:pt x="750374" y="332304"/>
                </a:moveTo>
                <a:cubicBezTo>
                  <a:pt x="757928" y="332304"/>
                  <a:pt x="764763" y="335554"/>
                  <a:pt x="769799" y="340249"/>
                </a:cubicBezTo>
                <a:cubicBezTo>
                  <a:pt x="774476" y="345305"/>
                  <a:pt x="777713" y="351805"/>
                  <a:pt x="777713" y="359750"/>
                </a:cubicBezTo>
                <a:cubicBezTo>
                  <a:pt x="777713" y="366972"/>
                  <a:pt x="774476" y="373834"/>
                  <a:pt x="769799" y="378889"/>
                </a:cubicBezTo>
                <a:cubicBezTo>
                  <a:pt x="764763" y="383584"/>
                  <a:pt x="757928" y="386834"/>
                  <a:pt x="750374" y="386834"/>
                </a:cubicBezTo>
                <a:cubicBezTo>
                  <a:pt x="743180" y="386834"/>
                  <a:pt x="736345" y="383584"/>
                  <a:pt x="731309" y="378889"/>
                </a:cubicBezTo>
                <a:cubicBezTo>
                  <a:pt x="726273" y="373834"/>
                  <a:pt x="723395" y="366972"/>
                  <a:pt x="723395" y="359750"/>
                </a:cubicBezTo>
                <a:cubicBezTo>
                  <a:pt x="723395" y="351805"/>
                  <a:pt x="726273" y="345305"/>
                  <a:pt x="731309" y="340249"/>
                </a:cubicBezTo>
                <a:cubicBezTo>
                  <a:pt x="736345" y="335554"/>
                  <a:pt x="743180" y="332304"/>
                  <a:pt x="750374" y="332304"/>
                </a:cubicBezTo>
                <a:close/>
                <a:moveTo>
                  <a:pt x="592098" y="332304"/>
                </a:moveTo>
                <a:cubicBezTo>
                  <a:pt x="600012" y="332304"/>
                  <a:pt x="606487" y="335554"/>
                  <a:pt x="611523" y="340249"/>
                </a:cubicBezTo>
                <a:cubicBezTo>
                  <a:pt x="616199" y="345305"/>
                  <a:pt x="619437" y="351805"/>
                  <a:pt x="619437" y="359750"/>
                </a:cubicBezTo>
                <a:cubicBezTo>
                  <a:pt x="619437" y="366972"/>
                  <a:pt x="616199" y="373834"/>
                  <a:pt x="611523" y="378889"/>
                </a:cubicBezTo>
                <a:cubicBezTo>
                  <a:pt x="606487" y="383584"/>
                  <a:pt x="600012" y="386834"/>
                  <a:pt x="592098" y="386834"/>
                </a:cubicBezTo>
                <a:cubicBezTo>
                  <a:pt x="584904" y="386834"/>
                  <a:pt x="577709" y="383584"/>
                  <a:pt x="573033" y="378889"/>
                </a:cubicBezTo>
                <a:cubicBezTo>
                  <a:pt x="567997" y="373834"/>
                  <a:pt x="565119" y="366972"/>
                  <a:pt x="565119" y="359750"/>
                </a:cubicBezTo>
                <a:cubicBezTo>
                  <a:pt x="565119" y="351805"/>
                  <a:pt x="567997" y="345305"/>
                  <a:pt x="573033" y="340249"/>
                </a:cubicBezTo>
                <a:cubicBezTo>
                  <a:pt x="577709" y="335554"/>
                  <a:pt x="584904" y="332304"/>
                  <a:pt x="592098" y="332304"/>
                </a:cubicBezTo>
                <a:close/>
                <a:moveTo>
                  <a:pt x="434181" y="332304"/>
                </a:moveTo>
                <a:cubicBezTo>
                  <a:pt x="441375" y="332304"/>
                  <a:pt x="448210" y="335554"/>
                  <a:pt x="453246" y="340249"/>
                </a:cubicBezTo>
                <a:cubicBezTo>
                  <a:pt x="457922" y="345305"/>
                  <a:pt x="461160" y="351805"/>
                  <a:pt x="461160" y="359750"/>
                </a:cubicBezTo>
                <a:cubicBezTo>
                  <a:pt x="461160" y="366972"/>
                  <a:pt x="457922" y="373834"/>
                  <a:pt x="453246" y="378889"/>
                </a:cubicBezTo>
                <a:cubicBezTo>
                  <a:pt x="448210" y="383584"/>
                  <a:pt x="441375" y="386834"/>
                  <a:pt x="434181" y="386834"/>
                </a:cubicBezTo>
                <a:cubicBezTo>
                  <a:pt x="426627" y="386834"/>
                  <a:pt x="419792" y="383584"/>
                  <a:pt x="415116" y="378889"/>
                </a:cubicBezTo>
                <a:cubicBezTo>
                  <a:pt x="410439" y="373834"/>
                  <a:pt x="407202" y="366972"/>
                  <a:pt x="407202" y="359750"/>
                </a:cubicBezTo>
                <a:cubicBezTo>
                  <a:pt x="407202" y="351805"/>
                  <a:pt x="410439" y="345305"/>
                  <a:pt x="415116" y="340249"/>
                </a:cubicBezTo>
                <a:cubicBezTo>
                  <a:pt x="419792" y="335554"/>
                  <a:pt x="426627" y="332304"/>
                  <a:pt x="434181" y="332304"/>
                </a:cubicBezTo>
                <a:close/>
                <a:moveTo>
                  <a:pt x="276264" y="332304"/>
                </a:moveTo>
                <a:cubicBezTo>
                  <a:pt x="283458" y="332304"/>
                  <a:pt x="290293" y="335554"/>
                  <a:pt x="295329" y="340249"/>
                </a:cubicBezTo>
                <a:cubicBezTo>
                  <a:pt x="300006" y="345305"/>
                  <a:pt x="303243" y="351805"/>
                  <a:pt x="303243" y="359750"/>
                </a:cubicBezTo>
                <a:cubicBezTo>
                  <a:pt x="303243" y="366972"/>
                  <a:pt x="300006" y="373834"/>
                  <a:pt x="295329" y="378889"/>
                </a:cubicBezTo>
                <a:cubicBezTo>
                  <a:pt x="290293" y="383584"/>
                  <a:pt x="283458" y="386834"/>
                  <a:pt x="276264" y="386834"/>
                </a:cubicBezTo>
                <a:cubicBezTo>
                  <a:pt x="268710" y="386834"/>
                  <a:pt x="261875" y="383584"/>
                  <a:pt x="256839" y="378889"/>
                </a:cubicBezTo>
                <a:cubicBezTo>
                  <a:pt x="251803" y="373834"/>
                  <a:pt x="248925" y="366972"/>
                  <a:pt x="248925" y="359750"/>
                </a:cubicBezTo>
                <a:cubicBezTo>
                  <a:pt x="248925" y="351805"/>
                  <a:pt x="251803" y="345305"/>
                  <a:pt x="256839" y="340249"/>
                </a:cubicBezTo>
                <a:cubicBezTo>
                  <a:pt x="261875" y="335554"/>
                  <a:pt x="268710" y="332304"/>
                  <a:pt x="276264" y="332304"/>
                </a:cubicBezTo>
                <a:close/>
                <a:moveTo>
                  <a:pt x="117988" y="332304"/>
                </a:moveTo>
                <a:cubicBezTo>
                  <a:pt x="125182" y="332304"/>
                  <a:pt x="132017" y="335554"/>
                  <a:pt x="137053" y="340249"/>
                </a:cubicBezTo>
                <a:cubicBezTo>
                  <a:pt x="142089" y="345305"/>
                  <a:pt x="144967" y="351805"/>
                  <a:pt x="144967" y="359750"/>
                </a:cubicBezTo>
                <a:cubicBezTo>
                  <a:pt x="144967" y="366972"/>
                  <a:pt x="142089" y="373834"/>
                  <a:pt x="137053" y="378889"/>
                </a:cubicBezTo>
                <a:cubicBezTo>
                  <a:pt x="132017" y="383584"/>
                  <a:pt x="125182" y="386834"/>
                  <a:pt x="117988" y="386834"/>
                </a:cubicBezTo>
                <a:cubicBezTo>
                  <a:pt x="110074" y="386834"/>
                  <a:pt x="103599" y="383584"/>
                  <a:pt x="98563" y="378889"/>
                </a:cubicBezTo>
                <a:cubicBezTo>
                  <a:pt x="93527" y="373834"/>
                  <a:pt x="90649" y="366972"/>
                  <a:pt x="90649" y="359750"/>
                </a:cubicBezTo>
                <a:cubicBezTo>
                  <a:pt x="90649" y="351805"/>
                  <a:pt x="93527" y="345305"/>
                  <a:pt x="98563" y="340249"/>
                </a:cubicBezTo>
                <a:cubicBezTo>
                  <a:pt x="103599" y="335554"/>
                  <a:pt x="110074" y="332304"/>
                  <a:pt x="117988" y="332304"/>
                </a:cubicBezTo>
                <a:close/>
                <a:moveTo>
                  <a:pt x="750374" y="295830"/>
                </a:moveTo>
                <a:cubicBezTo>
                  <a:pt x="733108" y="295830"/>
                  <a:pt x="717280" y="303053"/>
                  <a:pt x="705769" y="314609"/>
                </a:cubicBezTo>
                <a:cubicBezTo>
                  <a:pt x="694258" y="326165"/>
                  <a:pt x="687423" y="342054"/>
                  <a:pt x="687423" y="359750"/>
                </a:cubicBezTo>
                <a:cubicBezTo>
                  <a:pt x="687423" y="377084"/>
                  <a:pt x="694258" y="392973"/>
                  <a:pt x="705769" y="404529"/>
                </a:cubicBezTo>
                <a:cubicBezTo>
                  <a:pt x="717280" y="416085"/>
                  <a:pt x="733108" y="422947"/>
                  <a:pt x="750374" y="422947"/>
                </a:cubicBezTo>
                <a:cubicBezTo>
                  <a:pt x="768001" y="422947"/>
                  <a:pt x="783828" y="416085"/>
                  <a:pt x="795339" y="404529"/>
                </a:cubicBezTo>
                <a:cubicBezTo>
                  <a:pt x="806850" y="392973"/>
                  <a:pt x="813685" y="377084"/>
                  <a:pt x="813685" y="359750"/>
                </a:cubicBezTo>
                <a:cubicBezTo>
                  <a:pt x="813685" y="342054"/>
                  <a:pt x="806850" y="326165"/>
                  <a:pt x="795339" y="314609"/>
                </a:cubicBezTo>
                <a:cubicBezTo>
                  <a:pt x="783828" y="303053"/>
                  <a:pt x="768001" y="295830"/>
                  <a:pt x="750374" y="295830"/>
                </a:cubicBezTo>
                <a:close/>
                <a:moveTo>
                  <a:pt x="592098" y="295830"/>
                </a:moveTo>
                <a:cubicBezTo>
                  <a:pt x="574831" y="295830"/>
                  <a:pt x="559004" y="303053"/>
                  <a:pt x="547493" y="314609"/>
                </a:cubicBezTo>
                <a:cubicBezTo>
                  <a:pt x="535981" y="326165"/>
                  <a:pt x="528787" y="342054"/>
                  <a:pt x="528787" y="359750"/>
                </a:cubicBezTo>
                <a:cubicBezTo>
                  <a:pt x="528787" y="377084"/>
                  <a:pt x="535981" y="392973"/>
                  <a:pt x="547493" y="404529"/>
                </a:cubicBezTo>
                <a:cubicBezTo>
                  <a:pt x="559004" y="416085"/>
                  <a:pt x="574831" y="422947"/>
                  <a:pt x="592098" y="422947"/>
                </a:cubicBezTo>
                <a:cubicBezTo>
                  <a:pt x="609724" y="422947"/>
                  <a:pt x="625552" y="416085"/>
                  <a:pt x="637063" y="404529"/>
                </a:cubicBezTo>
                <a:cubicBezTo>
                  <a:pt x="648214" y="392973"/>
                  <a:pt x="655408" y="377084"/>
                  <a:pt x="655408" y="359750"/>
                </a:cubicBezTo>
                <a:cubicBezTo>
                  <a:pt x="655408" y="342054"/>
                  <a:pt x="648214" y="326165"/>
                  <a:pt x="637063" y="314609"/>
                </a:cubicBezTo>
                <a:cubicBezTo>
                  <a:pt x="625552" y="303053"/>
                  <a:pt x="609724" y="295830"/>
                  <a:pt x="592098" y="295830"/>
                </a:cubicBezTo>
                <a:close/>
                <a:moveTo>
                  <a:pt x="434181" y="295830"/>
                </a:moveTo>
                <a:cubicBezTo>
                  <a:pt x="416914" y="295830"/>
                  <a:pt x="401087" y="303053"/>
                  <a:pt x="389576" y="314609"/>
                </a:cubicBezTo>
                <a:cubicBezTo>
                  <a:pt x="378065" y="326165"/>
                  <a:pt x="370870" y="342054"/>
                  <a:pt x="370870" y="359750"/>
                </a:cubicBezTo>
                <a:cubicBezTo>
                  <a:pt x="370870" y="377084"/>
                  <a:pt x="378065" y="392973"/>
                  <a:pt x="389576" y="404529"/>
                </a:cubicBezTo>
                <a:cubicBezTo>
                  <a:pt x="401087" y="416085"/>
                  <a:pt x="416914" y="422947"/>
                  <a:pt x="434181" y="422947"/>
                </a:cubicBezTo>
                <a:cubicBezTo>
                  <a:pt x="451447" y="422947"/>
                  <a:pt x="467275" y="416085"/>
                  <a:pt x="478786" y="404529"/>
                </a:cubicBezTo>
                <a:cubicBezTo>
                  <a:pt x="490297" y="392973"/>
                  <a:pt x="497491" y="377084"/>
                  <a:pt x="497491" y="359750"/>
                </a:cubicBezTo>
                <a:cubicBezTo>
                  <a:pt x="497491" y="342054"/>
                  <a:pt x="490297" y="326165"/>
                  <a:pt x="478786" y="314609"/>
                </a:cubicBezTo>
                <a:cubicBezTo>
                  <a:pt x="467275" y="303053"/>
                  <a:pt x="451447" y="295830"/>
                  <a:pt x="434181" y="295830"/>
                </a:cubicBezTo>
                <a:close/>
                <a:moveTo>
                  <a:pt x="276264" y="295830"/>
                </a:moveTo>
                <a:cubicBezTo>
                  <a:pt x="258638" y="295830"/>
                  <a:pt x="242810" y="303053"/>
                  <a:pt x="231299" y="314609"/>
                </a:cubicBezTo>
                <a:cubicBezTo>
                  <a:pt x="219788" y="326165"/>
                  <a:pt x="212594" y="342054"/>
                  <a:pt x="212594" y="359750"/>
                </a:cubicBezTo>
                <a:cubicBezTo>
                  <a:pt x="212594" y="377084"/>
                  <a:pt x="219788" y="392973"/>
                  <a:pt x="231299" y="404529"/>
                </a:cubicBezTo>
                <a:cubicBezTo>
                  <a:pt x="242810" y="416085"/>
                  <a:pt x="258638" y="422947"/>
                  <a:pt x="276264" y="422947"/>
                </a:cubicBezTo>
                <a:cubicBezTo>
                  <a:pt x="293531" y="422947"/>
                  <a:pt x="309358" y="416085"/>
                  <a:pt x="320869" y="404529"/>
                </a:cubicBezTo>
                <a:cubicBezTo>
                  <a:pt x="332380" y="392973"/>
                  <a:pt x="339215" y="377084"/>
                  <a:pt x="339215" y="359750"/>
                </a:cubicBezTo>
                <a:cubicBezTo>
                  <a:pt x="339215" y="342054"/>
                  <a:pt x="332380" y="326165"/>
                  <a:pt x="320869" y="314609"/>
                </a:cubicBezTo>
                <a:cubicBezTo>
                  <a:pt x="309358" y="303053"/>
                  <a:pt x="293531" y="295830"/>
                  <a:pt x="276264" y="295830"/>
                </a:cubicBezTo>
                <a:close/>
                <a:moveTo>
                  <a:pt x="117988" y="295830"/>
                </a:moveTo>
                <a:cubicBezTo>
                  <a:pt x="100361" y="295830"/>
                  <a:pt x="84534" y="303053"/>
                  <a:pt x="73023" y="314609"/>
                </a:cubicBezTo>
                <a:cubicBezTo>
                  <a:pt x="61512" y="326165"/>
                  <a:pt x="54317" y="342054"/>
                  <a:pt x="54317" y="359750"/>
                </a:cubicBezTo>
                <a:cubicBezTo>
                  <a:pt x="54317" y="377084"/>
                  <a:pt x="61512" y="392973"/>
                  <a:pt x="73023" y="404529"/>
                </a:cubicBezTo>
                <a:cubicBezTo>
                  <a:pt x="84534" y="416085"/>
                  <a:pt x="100361" y="422947"/>
                  <a:pt x="117988" y="422947"/>
                </a:cubicBezTo>
                <a:cubicBezTo>
                  <a:pt x="135254" y="422947"/>
                  <a:pt x="151082" y="416085"/>
                  <a:pt x="162593" y="404529"/>
                </a:cubicBezTo>
                <a:cubicBezTo>
                  <a:pt x="174104" y="392973"/>
                  <a:pt x="180938" y="377084"/>
                  <a:pt x="180938" y="359750"/>
                </a:cubicBezTo>
                <a:cubicBezTo>
                  <a:pt x="180938" y="342054"/>
                  <a:pt x="174104" y="326165"/>
                  <a:pt x="162593" y="314609"/>
                </a:cubicBezTo>
                <a:cubicBezTo>
                  <a:pt x="151082" y="303053"/>
                  <a:pt x="135254" y="295830"/>
                  <a:pt x="117988" y="295830"/>
                </a:cubicBezTo>
                <a:close/>
                <a:moveTo>
                  <a:pt x="117988" y="241300"/>
                </a:moveTo>
                <a:lnTo>
                  <a:pt x="276264" y="241300"/>
                </a:lnTo>
                <a:lnTo>
                  <a:pt x="434181" y="241300"/>
                </a:lnTo>
                <a:lnTo>
                  <a:pt x="592098" y="241300"/>
                </a:lnTo>
                <a:lnTo>
                  <a:pt x="750374" y="241300"/>
                </a:lnTo>
                <a:cubicBezTo>
                  <a:pt x="782749" y="241300"/>
                  <a:pt x="812246" y="254662"/>
                  <a:pt x="833469" y="276329"/>
                </a:cubicBezTo>
                <a:cubicBezTo>
                  <a:pt x="854693" y="297636"/>
                  <a:pt x="868002" y="327248"/>
                  <a:pt x="868002" y="359750"/>
                </a:cubicBezTo>
                <a:cubicBezTo>
                  <a:pt x="868002" y="391890"/>
                  <a:pt x="854693" y="421502"/>
                  <a:pt x="833469" y="442809"/>
                </a:cubicBezTo>
                <a:cubicBezTo>
                  <a:pt x="812246" y="464476"/>
                  <a:pt x="782749" y="477477"/>
                  <a:pt x="750374" y="477477"/>
                </a:cubicBezTo>
                <a:lnTo>
                  <a:pt x="687029" y="477477"/>
                </a:lnTo>
                <a:lnTo>
                  <a:pt x="687029" y="527050"/>
                </a:lnTo>
                <a:lnTo>
                  <a:pt x="723080" y="527050"/>
                </a:lnTo>
                <a:cubicBezTo>
                  <a:pt x="733118" y="527050"/>
                  <a:pt x="741004" y="535283"/>
                  <a:pt x="741004" y="545307"/>
                </a:cubicBezTo>
                <a:cubicBezTo>
                  <a:pt x="741004" y="554972"/>
                  <a:pt x="733118" y="563205"/>
                  <a:pt x="723080" y="563205"/>
                </a:cubicBezTo>
                <a:lnTo>
                  <a:pt x="614824" y="563205"/>
                </a:lnTo>
                <a:cubicBezTo>
                  <a:pt x="604787" y="563205"/>
                  <a:pt x="596900" y="554972"/>
                  <a:pt x="596900" y="545307"/>
                </a:cubicBezTo>
                <a:cubicBezTo>
                  <a:pt x="596900" y="535283"/>
                  <a:pt x="604787" y="527050"/>
                  <a:pt x="614824" y="527050"/>
                </a:cubicBezTo>
                <a:lnTo>
                  <a:pt x="650875" y="527050"/>
                </a:lnTo>
                <a:lnTo>
                  <a:pt x="650875" y="477477"/>
                </a:lnTo>
                <a:lnTo>
                  <a:pt x="592098" y="477477"/>
                </a:lnTo>
                <a:lnTo>
                  <a:pt x="434181" y="477477"/>
                </a:lnTo>
                <a:lnTo>
                  <a:pt x="276264" y="477477"/>
                </a:lnTo>
                <a:lnTo>
                  <a:pt x="234588" y="477477"/>
                </a:lnTo>
                <a:lnTo>
                  <a:pt x="234588" y="527050"/>
                </a:lnTo>
                <a:lnTo>
                  <a:pt x="270643" y="527050"/>
                </a:lnTo>
                <a:cubicBezTo>
                  <a:pt x="280680" y="527050"/>
                  <a:pt x="288566" y="535283"/>
                  <a:pt x="288566" y="545307"/>
                </a:cubicBezTo>
                <a:cubicBezTo>
                  <a:pt x="288566" y="554972"/>
                  <a:pt x="280680" y="563205"/>
                  <a:pt x="270643" y="563205"/>
                </a:cubicBezTo>
                <a:lnTo>
                  <a:pt x="162385" y="563205"/>
                </a:lnTo>
                <a:cubicBezTo>
                  <a:pt x="152348" y="563205"/>
                  <a:pt x="144462" y="554972"/>
                  <a:pt x="144462" y="545307"/>
                </a:cubicBezTo>
                <a:cubicBezTo>
                  <a:pt x="144462" y="535283"/>
                  <a:pt x="152348" y="527050"/>
                  <a:pt x="162385" y="527050"/>
                </a:cubicBezTo>
                <a:lnTo>
                  <a:pt x="198437" y="527050"/>
                </a:lnTo>
                <a:lnTo>
                  <a:pt x="198437" y="477477"/>
                </a:lnTo>
                <a:lnTo>
                  <a:pt x="117988" y="477477"/>
                </a:lnTo>
                <a:cubicBezTo>
                  <a:pt x="85253" y="477477"/>
                  <a:pt x="55756" y="464476"/>
                  <a:pt x="34533" y="442809"/>
                </a:cubicBezTo>
                <a:cubicBezTo>
                  <a:pt x="13669" y="421502"/>
                  <a:pt x="0" y="391890"/>
                  <a:pt x="0" y="359750"/>
                </a:cubicBezTo>
                <a:cubicBezTo>
                  <a:pt x="0" y="327248"/>
                  <a:pt x="13669" y="297636"/>
                  <a:pt x="34533" y="276329"/>
                </a:cubicBezTo>
                <a:cubicBezTo>
                  <a:pt x="55756" y="254662"/>
                  <a:pt x="85253" y="241300"/>
                  <a:pt x="117988" y="241300"/>
                </a:cubicBezTo>
                <a:close/>
                <a:moveTo>
                  <a:pt x="666620" y="193560"/>
                </a:moveTo>
                <a:lnTo>
                  <a:pt x="666620" y="197525"/>
                </a:lnTo>
                <a:lnTo>
                  <a:pt x="675989" y="197525"/>
                </a:lnTo>
                <a:lnTo>
                  <a:pt x="686798" y="197525"/>
                </a:lnTo>
                <a:lnTo>
                  <a:pt x="697607" y="197525"/>
                </a:lnTo>
                <a:lnTo>
                  <a:pt x="706976" y="197525"/>
                </a:lnTo>
                <a:lnTo>
                  <a:pt x="706976" y="193560"/>
                </a:lnTo>
                <a:lnTo>
                  <a:pt x="697607" y="193560"/>
                </a:lnTo>
                <a:lnTo>
                  <a:pt x="686798" y="193560"/>
                </a:lnTo>
                <a:lnTo>
                  <a:pt x="675989" y="193560"/>
                </a:lnTo>
                <a:lnTo>
                  <a:pt x="666620" y="193560"/>
                </a:lnTo>
                <a:close/>
                <a:moveTo>
                  <a:pt x="339235" y="193560"/>
                </a:moveTo>
                <a:lnTo>
                  <a:pt x="339235" y="197525"/>
                </a:lnTo>
                <a:lnTo>
                  <a:pt x="348603" y="197525"/>
                </a:lnTo>
                <a:lnTo>
                  <a:pt x="359773" y="197525"/>
                </a:lnTo>
                <a:lnTo>
                  <a:pt x="370582" y="197525"/>
                </a:lnTo>
                <a:lnTo>
                  <a:pt x="379950" y="197525"/>
                </a:lnTo>
                <a:lnTo>
                  <a:pt x="379950" y="193560"/>
                </a:lnTo>
                <a:lnTo>
                  <a:pt x="370582" y="193560"/>
                </a:lnTo>
                <a:lnTo>
                  <a:pt x="359773" y="193560"/>
                </a:lnTo>
                <a:lnTo>
                  <a:pt x="348603" y="193560"/>
                </a:lnTo>
                <a:lnTo>
                  <a:pt x="339235" y="193560"/>
                </a:lnTo>
                <a:close/>
                <a:moveTo>
                  <a:pt x="486463" y="188514"/>
                </a:moveTo>
                <a:lnTo>
                  <a:pt x="486463" y="197525"/>
                </a:lnTo>
                <a:lnTo>
                  <a:pt x="540150" y="197525"/>
                </a:lnTo>
                <a:lnTo>
                  <a:pt x="593477" y="197525"/>
                </a:lnTo>
                <a:lnTo>
                  <a:pt x="593477" y="188514"/>
                </a:lnTo>
                <a:lnTo>
                  <a:pt x="540150" y="188514"/>
                </a:lnTo>
                <a:lnTo>
                  <a:pt x="486463" y="188514"/>
                </a:lnTo>
                <a:close/>
                <a:moveTo>
                  <a:pt x="159438" y="188514"/>
                </a:moveTo>
                <a:lnTo>
                  <a:pt x="159438" y="197525"/>
                </a:lnTo>
                <a:lnTo>
                  <a:pt x="213125" y="197525"/>
                </a:lnTo>
                <a:lnTo>
                  <a:pt x="266812" y="197525"/>
                </a:lnTo>
                <a:lnTo>
                  <a:pt x="266812" y="188514"/>
                </a:lnTo>
                <a:lnTo>
                  <a:pt x="213125" y="188514"/>
                </a:lnTo>
                <a:lnTo>
                  <a:pt x="159438" y="188514"/>
                </a:lnTo>
                <a:close/>
                <a:moveTo>
                  <a:pt x="697607" y="163283"/>
                </a:moveTo>
                <a:lnTo>
                  <a:pt x="688600" y="176259"/>
                </a:lnTo>
                <a:lnTo>
                  <a:pt x="693284" y="176259"/>
                </a:lnTo>
                <a:lnTo>
                  <a:pt x="693284" y="189235"/>
                </a:lnTo>
                <a:lnTo>
                  <a:pt x="697607" y="189235"/>
                </a:lnTo>
                <a:lnTo>
                  <a:pt x="702292" y="189235"/>
                </a:lnTo>
                <a:lnTo>
                  <a:pt x="702292" y="176259"/>
                </a:lnTo>
                <a:lnTo>
                  <a:pt x="706976" y="176259"/>
                </a:lnTo>
                <a:lnTo>
                  <a:pt x="697607" y="163283"/>
                </a:lnTo>
                <a:close/>
                <a:moveTo>
                  <a:pt x="675989" y="163283"/>
                </a:moveTo>
                <a:lnTo>
                  <a:pt x="666620" y="176259"/>
                </a:lnTo>
                <a:lnTo>
                  <a:pt x="671305" y="176259"/>
                </a:lnTo>
                <a:lnTo>
                  <a:pt x="671305" y="189235"/>
                </a:lnTo>
                <a:lnTo>
                  <a:pt x="675989" y="189235"/>
                </a:lnTo>
                <a:lnTo>
                  <a:pt x="680312" y="189235"/>
                </a:lnTo>
                <a:lnTo>
                  <a:pt x="680312" y="176259"/>
                </a:lnTo>
                <a:lnTo>
                  <a:pt x="684996" y="176259"/>
                </a:lnTo>
                <a:lnTo>
                  <a:pt x="675989" y="163283"/>
                </a:lnTo>
                <a:close/>
                <a:moveTo>
                  <a:pt x="486463" y="163283"/>
                </a:moveTo>
                <a:lnTo>
                  <a:pt x="486463" y="173015"/>
                </a:lnTo>
                <a:lnTo>
                  <a:pt x="540150" y="173015"/>
                </a:lnTo>
                <a:lnTo>
                  <a:pt x="593477" y="173015"/>
                </a:lnTo>
                <a:lnTo>
                  <a:pt x="593477" y="163283"/>
                </a:lnTo>
                <a:lnTo>
                  <a:pt x="540150" y="163283"/>
                </a:lnTo>
                <a:lnTo>
                  <a:pt x="486463" y="163283"/>
                </a:lnTo>
                <a:close/>
                <a:moveTo>
                  <a:pt x="370582" y="163283"/>
                </a:moveTo>
                <a:lnTo>
                  <a:pt x="361214" y="176259"/>
                </a:lnTo>
                <a:lnTo>
                  <a:pt x="365898" y="176259"/>
                </a:lnTo>
                <a:lnTo>
                  <a:pt x="365898" y="189235"/>
                </a:lnTo>
                <a:lnTo>
                  <a:pt x="370582" y="189235"/>
                </a:lnTo>
                <a:lnTo>
                  <a:pt x="375266" y="189235"/>
                </a:lnTo>
                <a:lnTo>
                  <a:pt x="375266" y="176259"/>
                </a:lnTo>
                <a:lnTo>
                  <a:pt x="379590" y="176259"/>
                </a:lnTo>
                <a:lnTo>
                  <a:pt x="370582" y="163283"/>
                </a:lnTo>
                <a:close/>
                <a:moveTo>
                  <a:pt x="348603" y="163283"/>
                </a:moveTo>
                <a:lnTo>
                  <a:pt x="339595" y="176259"/>
                </a:lnTo>
                <a:lnTo>
                  <a:pt x="343919" y="176259"/>
                </a:lnTo>
                <a:lnTo>
                  <a:pt x="343919" y="189235"/>
                </a:lnTo>
                <a:lnTo>
                  <a:pt x="348603" y="189235"/>
                </a:lnTo>
                <a:lnTo>
                  <a:pt x="353287" y="189235"/>
                </a:lnTo>
                <a:lnTo>
                  <a:pt x="353287" y="176259"/>
                </a:lnTo>
                <a:lnTo>
                  <a:pt x="357971" y="176259"/>
                </a:lnTo>
                <a:lnTo>
                  <a:pt x="348603" y="163283"/>
                </a:lnTo>
                <a:close/>
                <a:moveTo>
                  <a:pt x="159438" y="163283"/>
                </a:moveTo>
                <a:lnTo>
                  <a:pt x="159438" y="173015"/>
                </a:lnTo>
                <a:lnTo>
                  <a:pt x="213125" y="173015"/>
                </a:lnTo>
                <a:lnTo>
                  <a:pt x="266812" y="173015"/>
                </a:lnTo>
                <a:lnTo>
                  <a:pt x="266812" y="163283"/>
                </a:lnTo>
                <a:lnTo>
                  <a:pt x="213125" y="163283"/>
                </a:lnTo>
                <a:lnTo>
                  <a:pt x="159438" y="163283"/>
                </a:lnTo>
                <a:close/>
                <a:moveTo>
                  <a:pt x="563931" y="12357"/>
                </a:moveTo>
                <a:lnTo>
                  <a:pt x="563931" y="71729"/>
                </a:lnTo>
                <a:lnTo>
                  <a:pt x="563931" y="72090"/>
                </a:lnTo>
                <a:lnTo>
                  <a:pt x="569336" y="80380"/>
                </a:lnTo>
                <a:lnTo>
                  <a:pt x="574740" y="72090"/>
                </a:lnTo>
                <a:lnTo>
                  <a:pt x="580505" y="80380"/>
                </a:lnTo>
                <a:lnTo>
                  <a:pt x="585910" y="72090"/>
                </a:lnTo>
                <a:lnTo>
                  <a:pt x="591315" y="80380"/>
                </a:lnTo>
                <a:lnTo>
                  <a:pt x="596720" y="72090"/>
                </a:lnTo>
                <a:lnTo>
                  <a:pt x="602124" y="80380"/>
                </a:lnTo>
                <a:lnTo>
                  <a:pt x="607529" y="72090"/>
                </a:lnTo>
                <a:lnTo>
                  <a:pt x="613294" y="80380"/>
                </a:lnTo>
                <a:lnTo>
                  <a:pt x="618699" y="72090"/>
                </a:lnTo>
                <a:lnTo>
                  <a:pt x="624103" y="80380"/>
                </a:lnTo>
                <a:lnTo>
                  <a:pt x="629508" y="72090"/>
                </a:lnTo>
                <a:lnTo>
                  <a:pt x="629508" y="12357"/>
                </a:lnTo>
                <a:lnTo>
                  <a:pt x="563931" y="12357"/>
                </a:lnTo>
                <a:close/>
                <a:moveTo>
                  <a:pt x="236906" y="12357"/>
                </a:moveTo>
                <a:lnTo>
                  <a:pt x="236906" y="71729"/>
                </a:lnTo>
                <a:lnTo>
                  <a:pt x="236906" y="72090"/>
                </a:lnTo>
                <a:lnTo>
                  <a:pt x="242310" y="80380"/>
                </a:lnTo>
                <a:lnTo>
                  <a:pt x="247715" y="72090"/>
                </a:lnTo>
                <a:lnTo>
                  <a:pt x="253120" y="80380"/>
                </a:lnTo>
                <a:lnTo>
                  <a:pt x="258524" y="72090"/>
                </a:lnTo>
                <a:lnTo>
                  <a:pt x="264289" y="80380"/>
                </a:lnTo>
                <a:lnTo>
                  <a:pt x="269694" y="72090"/>
                </a:lnTo>
                <a:lnTo>
                  <a:pt x="275099" y="80380"/>
                </a:lnTo>
                <a:lnTo>
                  <a:pt x="280864" y="72090"/>
                </a:lnTo>
                <a:lnTo>
                  <a:pt x="286269" y="80380"/>
                </a:lnTo>
                <a:lnTo>
                  <a:pt x="291673" y="72090"/>
                </a:lnTo>
                <a:lnTo>
                  <a:pt x="297078" y="80380"/>
                </a:lnTo>
                <a:lnTo>
                  <a:pt x="302483" y="72090"/>
                </a:lnTo>
                <a:lnTo>
                  <a:pt x="302483" y="12357"/>
                </a:lnTo>
                <a:lnTo>
                  <a:pt x="236906" y="12357"/>
                </a:lnTo>
                <a:close/>
                <a:moveTo>
                  <a:pt x="474573" y="0"/>
                </a:moveTo>
                <a:lnTo>
                  <a:pt x="536575" y="0"/>
                </a:lnTo>
                <a:lnTo>
                  <a:pt x="540150" y="0"/>
                </a:lnTo>
                <a:lnTo>
                  <a:pt x="563931" y="0"/>
                </a:lnTo>
                <a:lnTo>
                  <a:pt x="629508" y="0"/>
                </a:lnTo>
                <a:lnTo>
                  <a:pt x="656866" y="0"/>
                </a:lnTo>
                <a:lnTo>
                  <a:pt x="675989" y="0"/>
                </a:lnTo>
                <a:lnTo>
                  <a:pt x="686798" y="0"/>
                </a:lnTo>
                <a:lnTo>
                  <a:pt x="697607" y="0"/>
                </a:lnTo>
                <a:lnTo>
                  <a:pt x="718866" y="0"/>
                </a:lnTo>
                <a:cubicBezTo>
                  <a:pt x="725712" y="0"/>
                  <a:pt x="731477" y="5767"/>
                  <a:pt x="731477" y="12616"/>
                </a:cubicBezTo>
                <a:lnTo>
                  <a:pt x="731477" y="210862"/>
                </a:lnTo>
                <a:cubicBezTo>
                  <a:pt x="731477" y="218071"/>
                  <a:pt x="725712" y="223478"/>
                  <a:pt x="718866" y="223478"/>
                </a:cubicBezTo>
                <a:lnTo>
                  <a:pt x="697607" y="223478"/>
                </a:lnTo>
                <a:lnTo>
                  <a:pt x="686798" y="223478"/>
                </a:lnTo>
                <a:lnTo>
                  <a:pt x="675989" y="223478"/>
                </a:lnTo>
                <a:lnTo>
                  <a:pt x="540150" y="223478"/>
                </a:lnTo>
                <a:lnTo>
                  <a:pt x="474573" y="223478"/>
                </a:lnTo>
                <a:cubicBezTo>
                  <a:pt x="467727" y="223478"/>
                  <a:pt x="461962" y="218071"/>
                  <a:pt x="461962" y="210862"/>
                </a:cubicBezTo>
                <a:lnTo>
                  <a:pt x="461962" y="12616"/>
                </a:lnTo>
                <a:cubicBezTo>
                  <a:pt x="461962" y="5767"/>
                  <a:pt x="467727" y="0"/>
                  <a:pt x="474573" y="0"/>
                </a:cubicBezTo>
                <a:close/>
                <a:moveTo>
                  <a:pt x="147548" y="0"/>
                </a:moveTo>
                <a:lnTo>
                  <a:pt x="209550" y="0"/>
                </a:lnTo>
                <a:lnTo>
                  <a:pt x="213125" y="0"/>
                </a:lnTo>
                <a:lnTo>
                  <a:pt x="236906" y="0"/>
                </a:lnTo>
                <a:lnTo>
                  <a:pt x="302483" y="0"/>
                </a:lnTo>
                <a:lnTo>
                  <a:pt x="329841" y="0"/>
                </a:lnTo>
                <a:lnTo>
                  <a:pt x="348603" y="0"/>
                </a:lnTo>
                <a:lnTo>
                  <a:pt x="359773" y="0"/>
                </a:lnTo>
                <a:lnTo>
                  <a:pt x="370582" y="0"/>
                </a:lnTo>
                <a:lnTo>
                  <a:pt x="391840" y="0"/>
                </a:lnTo>
                <a:cubicBezTo>
                  <a:pt x="398686" y="0"/>
                  <a:pt x="404451" y="5767"/>
                  <a:pt x="404451" y="12616"/>
                </a:cubicBezTo>
                <a:lnTo>
                  <a:pt x="404451" y="210862"/>
                </a:lnTo>
                <a:cubicBezTo>
                  <a:pt x="404451" y="218071"/>
                  <a:pt x="398686" y="223478"/>
                  <a:pt x="391840" y="223478"/>
                </a:cubicBezTo>
                <a:lnTo>
                  <a:pt x="370582" y="223478"/>
                </a:lnTo>
                <a:lnTo>
                  <a:pt x="359773" y="223478"/>
                </a:lnTo>
                <a:lnTo>
                  <a:pt x="348603" y="223478"/>
                </a:lnTo>
                <a:lnTo>
                  <a:pt x="213125" y="223478"/>
                </a:lnTo>
                <a:lnTo>
                  <a:pt x="147548" y="223478"/>
                </a:lnTo>
                <a:cubicBezTo>
                  <a:pt x="140702" y="223478"/>
                  <a:pt x="134937" y="218071"/>
                  <a:pt x="134937" y="210862"/>
                </a:cubicBezTo>
                <a:lnTo>
                  <a:pt x="134937" y="12616"/>
                </a:lnTo>
                <a:cubicBezTo>
                  <a:pt x="134937" y="5767"/>
                  <a:pt x="140702" y="0"/>
                  <a:pt x="147548" y="0"/>
                </a:cubicBezTo>
                <a:close/>
              </a:path>
            </a:pathLst>
          </a:custGeom>
          <a:solidFill>
            <a:schemeClr val="bg1"/>
          </a:solidFill>
          <a:ln>
            <a:noFill/>
          </a:ln>
          <a:effectLst/>
        </p:spPr>
        <p:txBody>
          <a:bodyPr anchor="ctr"/>
          <a:lstStyle/>
          <a:p>
            <a:endParaRPr lang="en-GB" sz="1600" dirty="0">
              <a:latin typeface="+mj-lt"/>
            </a:endParaRPr>
          </a:p>
        </p:txBody>
      </p:sp>
      <p:sp>
        <p:nvSpPr>
          <p:cNvPr id="29" name="Freeform 233">
            <a:extLst>
              <a:ext uri="{FF2B5EF4-FFF2-40B4-BE49-F238E27FC236}">
                <a16:creationId xmlns:a16="http://schemas.microsoft.com/office/drawing/2014/main" xmlns="" id="{2B17393F-CC91-6540-88A0-9C6B6E56EC5D}"/>
              </a:ext>
            </a:extLst>
          </p:cNvPr>
          <p:cNvSpPr>
            <a:spLocks noChangeArrowheads="1"/>
          </p:cNvSpPr>
          <p:nvPr/>
        </p:nvSpPr>
        <p:spPr bwMode="auto">
          <a:xfrm>
            <a:off x="5188090" y="2693501"/>
            <a:ext cx="474147" cy="383298"/>
          </a:xfrm>
          <a:custGeom>
            <a:avLst/>
            <a:gdLst/>
            <a:ahLst/>
            <a:cxnLst/>
            <a:rect l="0" t="0" r="r" b="b"/>
            <a:pathLst>
              <a:path w="869589" h="702905">
                <a:moveTo>
                  <a:pt x="129381" y="622282"/>
                </a:moveTo>
                <a:cubicBezTo>
                  <a:pt x="123963" y="622282"/>
                  <a:pt x="119267" y="624432"/>
                  <a:pt x="116016" y="627657"/>
                </a:cubicBezTo>
                <a:cubicBezTo>
                  <a:pt x="112765" y="630882"/>
                  <a:pt x="110598" y="635182"/>
                  <a:pt x="110598" y="640198"/>
                </a:cubicBezTo>
                <a:cubicBezTo>
                  <a:pt x="110598" y="645215"/>
                  <a:pt x="112765" y="649873"/>
                  <a:pt x="116016" y="652740"/>
                </a:cubicBezTo>
                <a:cubicBezTo>
                  <a:pt x="119267" y="656323"/>
                  <a:pt x="123963" y="658114"/>
                  <a:pt x="129381" y="658114"/>
                </a:cubicBezTo>
                <a:cubicBezTo>
                  <a:pt x="134438" y="658114"/>
                  <a:pt x="139133" y="656323"/>
                  <a:pt x="142384" y="652740"/>
                </a:cubicBezTo>
                <a:cubicBezTo>
                  <a:pt x="145635" y="649873"/>
                  <a:pt x="147802" y="645215"/>
                  <a:pt x="147802" y="640198"/>
                </a:cubicBezTo>
                <a:cubicBezTo>
                  <a:pt x="147802" y="635182"/>
                  <a:pt x="145635" y="630882"/>
                  <a:pt x="142384" y="627657"/>
                </a:cubicBezTo>
                <a:cubicBezTo>
                  <a:pt x="139133" y="624432"/>
                  <a:pt x="134438" y="622282"/>
                  <a:pt x="129381" y="622282"/>
                </a:cubicBezTo>
                <a:close/>
                <a:moveTo>
                  <a:pt x="426857" y="600543"/>
                </a:moveTo>
                <a:cubicBezTo>
                  <a:pt x="420366" y="600543"/>
                  <a:pt x="414595" y="603057"/>
                  <a:pt x="410268" y="607367"/>
                </a:cubicBezTo>
                <a:cubicBezTo>
                  <a:pt x="405940" y="611677"/>
                  <a:pt x="403416" y="617423"/>
                  <a:pt x="403416" y="623529"/>
                </a:cubicBezTo>
                <a:cubicBezTo>
                  <a:pt x="403416" y="629994"/>
                  <a:pt x="405940" y="635741"/>
                  <a:pt x="410268" y="640050"/>
                </a:cubicBezTo>
                <a:cubicBezTo>
                  <a:pt x="414595" y="644001"/>
                  <a:pt x="420366" y="646875"/>
                  <a:pt x="426857" y="646875"/>
                </a:cubicBezTo>
                <a:cubicBezTo>
                  <a:pt x="433709" y="646875"/>
                  <a:pt x="439479" y="644001"/>
                  <a:pt x="443446" y="640050"/>
                </a:cubicBezTo>
                <a:cubicBezTo>
                  <a:pt x="447774" y="635741"/>
                  <a:pt x="450298" y="629994"/>
                  <a:pt x="450298" y="623529"/>
                </a:cubicBezTo>
                <a:cubicBezTo>
                  <a:pt x="450298" y="617423"/>
                  <a:pt x="447774" y="611677"/>
                  <a:pt x="443446" y="607367"/>
                </a:cubicBezTo>
                <a:cubicBezTo>
                  <a:pt x="439479" y="603057"/>
                  <a:pt x="433709" y="600543"/>
                  <a:pt x="426857" y="600543"/>
                </a:cubicBezTo>
                <a:close/>
                <a:moveTo>
                  <a:pt x="129381" y="577850"/>
                </a:moveTo>
                <a:cubicBezTo>
                  <a:pt x="146718" y="577850"/>
                  <a:pt x="162611" y="584658"/>
                  <a:pt x="174531" y="596125"/>
                </a:cubicBezTo>
                <a:cubicBezTo>
                  <a:pt x="186090" y="607233"/>
                  <a:pt x="193314" y="622999"/>
                  <a:pt x="193314" y="640198"/>
                </a:cubicBezTo>
                <a:cubicBezTo>
                  <a:pt x="193314" y="657398"/>
                  <a:pt x="186090" y="673164"/>
                  <a:pt x="174531" y="684272"/>
                </a:cubicBezTo>
                <a:cubicBezTo>
                  <a:pt x="162611" y="695738"/>
                  <a:pt x="146718" y="702905"/>
                  <a:pt x="129381" y="702905"/>
                </a:cubicBezTo>
                <a:cubicBezTo>
                  <a:pt x="111682" y="702905"/>
                  <a:pt x="95789" y="695738"/>
                  <a:pt x="83869" y="684272"/>
                </a:cubicBezTo>
                <a:cubicBezTo>
                  <a:pt x="72311" y="673164"/>
                  <a:pt x="65087" y="657398"/>
                  <a:pt x="65087" y="640198"/>
                </a:cubicBezTo>
                <a:cubicBezTo>
                  <a:pt x="65087" y="622999"/>
                  <a:pt x="72311" y="607233"/>
                  <a:pt x="83869" y="596125"/>
                </a:cubicBezTo>
                <a:cubicBezTo>
                  <a:pt x="95789" y="584658"/>
                  <a:pt x="111682" y="577850"/>
                  <a:pt x="129381" y="577850"/>
                </a:cubicBezTo>
                <a:close/>
                <a:moveTo>
                  <a:pt x="426857" y="544513"/>
                </a:moveTo>
                <a:cubicBezTo>
                  <a:pt x="448856" y="544513"/>
                  <a:pt x="469051" y="553492"/>
                  <a:pt x="483477" y="567500"/>
                </a:cubicBezTo>
                <a:cubicBezTo>
                  <a:pt x="498623" y="581866"/>
                  <a:pt x="507639" y="601620"/>
                  <a:pt x="507639" y="623529"/>
                </a:cubicBezTo>
                <a:cubicBezTo>
                  <a:pt x="507639" y="645797"/>
                  <a:pt x="498623" y="665551"/>
                  <a:pt x="483477" y="679918"/>
                </a:cubicBezTo>
                <a:cubicBezTo>
                  <a:pt x="469051" y="693925"/>
                  <a:pt x="448856" y="702904"/>
                  <a:pt x="426857" y="702904"/>
                </a:cubicBezTo>
                <a:cubicBezTo>
                  <a:pt x="404858" y="702904"/>
                  <a:pt x="384663" y="693925"/>
                  <a:pt x="369877" y="679918"/>
                </a:cubicBezTo>
                <a:cubicBezTo>
                  <a:pt x="355091" y="665551"/>
                  <a:pt x="346075" y="645797"/>
                  <a:pt x="346075" y="623529"/>
                </a:cubicBezTo>
                <a:cubicBezTo>
                  <a:pt x="346075" y="601620"/>
                  <a:pt x="355091" y="581866"/>
                  <a:pt x="369877" y="567500"/>
                </a:cubicBezTo>
                <a:cubicBezTo>
                  <a:pt x="384663" y="553492"/>
                  <a:pt x="404858" y="544513"/>
                  <a:pt x="426857" y="544513"/>
                </a:cubicBezTo>
                <a:close/>
                <a:moveTo>
                  <a:pt x="803889" y="504312"/>
                </a:moveTo>
                <a:lnTo>
                  <a:pt x="803889" y="508643"/>
                </a:lnTo>
                <a:lnTo>
                  <a:pt x="815080" y="508643"/>
                </a:lnTo>
                <a:lnTo>
                  <a:pt x="826993" y="508643"/>
                </a:lnTo>
                <a:lnTo>
                  <a:pt x="838183" y="508643"/>
                </a:lnTo>
                <a:lnTo>
                  <a:pt x="844681" y="508643"/>
                </a:lnTo>
                <a:lnTo>
                  <a:pt x="844681" y="504312"/>
                </a:lnTo>
                <a:lnTo>
                  <a:pt x="838183" y="504312"/>
                </a:lnTo>
                <a:lnTo>
                  <a:pt x="826993" y="504312"/>
                </a:lnTo>
                <a:lnTo>
                  <a:pt x="815080" y="504312"/>
                </a:lnTo>
                <a:lnTo>
                  <a:pt x="803889" y="504312"/>
                </a:lnTo>
                <a:close/>
                <a:moveTo>
                  <a:pt x="623034" y="498898"/>
                </a:moveTo>
                <a:lnTo>
                  <a:pt x="623034" y="508643"/>
                </a:lnTo>
                <a:lnTo>
                  <a:pt x="629893" y="508643"/>
                </a:lnTo>
                <a:lnTo>
                  <a:pt x="641444" y="508643"/>
                </a:lnTo>
                <a:lnTo>
                  <a:pt x="652635" y="508643"/>
                </a:lnTo>
                <a:lnTo>
                  <a:pt x="664548" y="508643"/>
                </a:lnTo>
                <a:lnTo>
                  <a:pt x="676100" y="508643"/>
                </a:lnTo>
                <a:lnTo>
                  <a:pt x="688012" y="508643"/>
                </a:lnTo>
                <a:lnTo>
                  <a:pt x="699203" y="508643"/>
                </a:lnTo>
                <a:lnTo>
                  <a:pt x="710755" y="508643"/>
                </a:lnTo>
                <a:lnTo>
                  <a:pt x="722667" y="508643"/>
                </a:lnTo>
                <a:lnTo>
                  <a:pt x="730609" y="508643"/>
                </a:lnTo>
                <a:lnTo>
                  <a:pt x="730609" y="498898"/>
                </a:lnTo>
                <a:lnTo>
                  <a:pt x="722667" y="498898"/>
                </a:lnTo>
                <a:lnTo>
                  <a:pt x="710755" y="498898"/>
                </a:lnTo>
                <a:lnTo>
                  <a:pt x="699203" y="498898"/>
                </a:lnTo>
                <a:lnTo>
                  <a:pt x="688012" y="498898"/>
                </a:lnTo>
                <a:lnTo>
                  <a:pt x="676100" y="498898"/>
                </a:lnTo>
                <a:lnTo>
                  <a:pt x="664548" y="498898"/>
                </a:lnTo>
                <a:lnTo>
                  <a:pt x="652635" y="498898"/>
                </a:lnTo>
                <a:lnTo>
                  <a:pt x="641444" y="498898"/>
                </a:lnTo>
                <a:lnTo>
                  <a:pt x="629893" y="498898"/>
                </a:lnTo>
                <a:lnTo>
                  <a:pt x="623034" y="498898"/>
                </a:lnTo>
                <a:close/>
                <a:moveTo>
                  <a:pt x="835295" y="473997"/>
                </a:moveTo>
                <a:lnTo>
                  <a:pt x="826993" y="485545"/>
                </a:lnTo>
                <a:lnTo>
                  <a:pt x="825910" y="486628"/>
                </a:lnTo>
                <a:lnTo>
                  <a:pt x="826993" y="486628"/>
                </a:lnTo>
                <a:lnTo>
                  <a:pt x="830603" y="486628"/>
                </a:lnTo>
                <a:lnTo>
                  <a:pt x="830603" y="499981"/>
                </a:lnTo>
                <a:lnTo>
                  <a:pt x="838183" y="499981"/>
                </a:lnTo>
                <a:lnTo>
                  <a:pt x="839627" y="499981"/>
                </a:lnTo>
                <a:lnTo>
                  <a:pt x="839627" y="486628"/>
                </a:lnTo>
                <a:lnTo>
                  <a:pt x="844681" y="486628"/>
                </a:lnTo>
                <a:lnTo>
                  <a:pt x="838183" y="478688"/>
                </a:lnTo>
                <a:lnTo>
                  <a:pt x="835295" y="473997"/>
                </a:lnTo>
                <a:close/>
                <a:moveTo>
                  <a:pt x="813275" y="473997"/>
                </a:moveTo>
                <a:lnTo>
                  <a:pt x="803889" y="486628"/>
                </a:lnTo>
                <a:lnTo>
                  <a:pt x="808582" y="486628"/>
                </a:lnTo>
                <a:lnTo>
                  <a:pt x="808582" y="499981"/>
                </a:lnTo>
                <a:lnTo>
                  <a:pt x="815080" y="499981"/>
                </a:lnTo>
                <a:lnTo>
                  <a:pt x="817607" y="499981"/>
                </a:lnTo>
                <a:lnTo>
                  <a:pt x="817607" y="486628"/>
                </a:lnTo>
                <a:lnTo>
                  <a:pt x="822300" y="486628"/>
                </a:lnTo>
                <a:lnTo>
                  <a:pt x="815080" y="476884"/>
                </a:lnTo>
                <a:lnTo>
                  <a:pt x="813275" y="473997"/>
                </a:lnTo>
                <a:close/>
                <a:moveTo>
                  <a:pt x="623034" y="473997"/>
                </a:moveTo>
                <a:lnTo>
                  <a:pt x="623034" y="483380"/>
                </a:lnTo>
                <a:lnTo>
                  <a:pt x="629893" y="483380"/>
                </a:lnTo>
                <a:lnTo>
                  <a:pt x="641444" y="483380"/>
                </a:lnTo>
                <a:lnTo>
                  <a:pt x="652635" y="483380"/>
                </a:lnTo>
                <a:lnTo>
                  <a:pt x="664548" y="483380"/>
                </a:lnTo>
                <a:lnTo>
                  <a:pt x="676100" y="483380"/>
                </a:lnTo>
                <a:lnTo>
                  <a:pt x="688012" y="483380"/>
                </a:lnTo>
                <a:lnTo>
                  <a:pt x="699203" y="483380"/>
                </a:lnTo>
                <a:lnTo>
                  <a:pt x="710755" y="483380"/>
                </a:lnTo>
                <a:lnTo>
                  <a:pt x="722667" y="483380"/>
                </a:lnTo>
                <a:lnTo>
                  <a:pt x="730609" y="483380"/>
                </a:lnTo>
                <a:lnTo>
                  <a:pt x="730609" y="473997"/>
                </a:lnTo>
                <a:lnTo>
                  <a:pt x="722667" y="473997"/>
                </a:lnTo>
                <a:lnTo>
                  <a:pt x="710755" y="473997"/>
                </a:lnTo>
                <a:lnTo>
                  <a:pt x="699203" y="473997"/>
                </a:lnTo>
                <a:lnTo>
                  <a:pt x="688012" y="473997"/>
                </a:lnTo>
                <a:lnTo>
                  <a:pt x="676100" y="473997"/>
                </a:lnTo>
                <a:lnTo>
                  <a:pt x="664548" y="473997"/>
                </a:lnTo>
                <a:lnTo>
                  <a:pt x="652635" y="473997"/>
                </a:lnTo>
                <a:lnTo>
                  <a:pt x="641444" y="473997"/>
                </a:lnTo>
                <a:lnTo>
                  <a:pt x="629893" y="473997"/>
                </a:lnTo>
                <a:lnTo>
                  <a:pt x="623034" y="473997"/>
                </a:lnTo>
                <a:close/>
                <a:moveTo>
                  <a:pt x="823383" y="411201"/>
                </a:moveTo>
                <a:lnTo>
                  <a:pt x="826993" y="420223"/>
                </a:lnTo>
                <a:lnTo>
                  <a:pt x="837461" y="446208"/>
                </a:lnTo>
                <a:lnTo>
                  <a:pt x="838183" y="446208"/>
                </a:lnTo>
                <a:lnTo>
                  <a:pt x="853706" y="446208"/>
                </a:lnTo>
                <a:lnTo>
                  <a:pt x="839627" y="411201"/>
                </a:lnTo>
                <a:lnTo>
                  <a:pt x="838183" y="411201"/>
                </a:lnTo>
                <a:lnTo>
                  <a:pt x="826993" y="411201"/>
                </a:lnTo>
                <a:lnTo>
                  <a:pt x="823383" y="411201"/>
                </a:lnTo>
                <a:close/>
                <a:moveTo>
                  <a:pt x="799919" y="411201"/>
                </a:moveTo>
                <a:lnTo>
                  <a:pt x="803528" y="420223"/>
                </a:lnTo>
                <a:lnTo>
                  <a:pt x="813997" y="446208"/>
                </a:lnTo>
                <a:lnTo>
                  <a:pt x="815080" y="446208"/>
                </a:lnTo>
                <a:lnTo>
                  <a:pt x="826993" y="446208"/>
                </a:lnTo>
                <a:lnTo>
                  <a:pt x="830242" y="446208"/>
                </a:lnTo>
                <a:lnTo>
                  <a:pt x="826993" y="437185"/>
                </a:lnTo>
                <a:lnTo>
                  <a:pt x="816163" y="411201"/>
                </a:lnTo>
                <a:lnTo>
                  <a:pt x="815080" y="411201"/>
                </a:lnTo>
                <a:lnTo>
                  <a:pt x="803528" y="411201"/>
                </a:lnTo>
                <a:lnTo>
                  <a:pt x="799919" y="411201"/>
                </a:lnTo>
                <a:close/>
                <a:moveTo>
                  <a:pt x="776815" y="411201"/>
                </a:moveTo>
                <a:lnTo>
                  <a:pt x="780425" y="420223"/>
                </a:lnTo>
                <a:lnTo>
                  <a:pt x="790894" y="446208"/>
                </a:lnTo>
                <a:lnTo>
                  <a:pt x="791977" y="446208"/>
                </a:lnTo>
                <a:lnTo>
                  <a:pt x="803528" y="446208"/>
                </a:lnTo>
                <a:lnTo>
                  <a:pt x="807138" y="446208"/>
                </a:lnTo>
                <a:lnTo>
                  <a:pt x="803528" y="437185"/>
                </a:lnTo>
                <a:lnTo>
                  <a:pt x="793060" y="411201"/>
                </a:lnTo>
                <a:lnTo>
                  <a:pt x="791977" y="411201"/>
                </a:lnTo>
                <a:lnTo>
                  <a:pt x="780425" y="411201"/>
                </a:lnTo>
                <a:lnTo>
                  <a:pt x="776815" y="411201"/>
                </a:lnTo>
                <a:close/>
                <a:moveTo>
                  <a:pt x="753712" y="411201"/>
                </a:moveTo>
                <a:lnTo>
                  <a:pt x="757322" y="420223"/>
                </a:lnTo>
                <a:lnTo>
                  <a:pt x="767791" y="446208"/>
                </a:lnTo>
                <a:lnTo>
                  <a:pt x="768874" y="446208"/>
                </a:lnTo>
                <a:lnTo>
                  <a:pt x="780425" y="446208"/>
                </a:lnTo>
                <a:lnTo>
                  <a:pt x="784035" y="446208"/>
                </a:lnTo>
                <a:lnTo>
                  <a:pt x="780425" y="437185"/>
                </a:lnTo>
                <a:lnTo>
                  <a:pt x="769957" y="411201"/>
                </a:lnTo>
                <a:lnTo>
                  <a:pt x="768874" y="411201"/>
                </a:lnTo>
                <a:lnTo>
                  <a:pt x="757322" y="411201"/>
                </a:lnTo>
                <a:lnTo>
                  <a:pt x="753712" y="411201"/>
                </a:lnTo>
                <a:close/>
                <a:moveTo>
                  <a:pt x="730248" y="411201"/>
                </a:moveTo>
                <a:lnTo>
                  <a:pt x="733858" y="420223"/>
                </a:lnTo>
                <a:lnTo>
                  <a:pt x="744687" y="446208"/>
                </a:lnTo>
                <a:lnTo>
                  <a:pt x="745770" y="446208"/>
                </a:lnTo>
                <a:lnTo>
                  <a:pt x="757322" y="446208"/>
                </a:lnTo>
                <a:lnTo>
                  <a:pt x="760932" y="446208"/>
                </a:lnTo>
                <a:lnTo>
                  <a:pt x="757322" y="437185"/>
                </a:lnTo>
                <a:lnTo>
                  <a:pt x="746853" y="411201"/>
                </a:lnTo>
                <a:lnTo>
                  <a:pt x="745770" y="411201"/>
                </a:lnTo>
                <a:lnTo>
                  <a:pt x="733858" y="411201"/>
                </a:lnTo>
                <a:lnTo>
                  <a:pt x="730248" y="411201"/>
                </a:lnTo>
                <a:close/>
                <a:moveTo>
                  <a:pt x="707145" y="411201"/>
                </a:moveTo>
                <a:lnTo>
                  <a:pt x="710755" y="420223"/>
                </a:lnTo>
                <a:lnTo>
                  <a:pt x="721223" y="446208"/>
                </a:lnTo>
                <a:lnTo>
                  <a:pt x="722667" y="446208"/>
                </a:lnTo>
                <a:lnTo>
                  <a:pt x="733858" y="446208"/>
                </a:lnTo>
                <a:lnTo>
                  <a:pt x="737468" y="446208"/>
                </a:lnTo>
                <a:lnTo>
                  <a:pt x="733858" y="437185"/>
                </a:lnTo>
                <a:lnTo>
                  <a:pt x="723750" y="411201"/>
                </a:lnTo>
                <a:lnTo>
                  <a:pt x="722667" y="411201"/>
                </a:lnTo>
                <a:lnTo>
                  <a:pt x="710755" y="411201"/>
                </a:lnTo>
                <a:lnTo>
                  <a:pt x="707145" y="411201"/>
                </a:lnTo>
                <a:close/>
                <a:moveTo>
                  <a:pt x="684402" y="411201"/>
                </a:moveTo>
                <a:lnTo>
                  <a:pt x="688012" y="420223"/>
                </a:lnTo>
                <a:lnTo>
                  <a:pt x="698120" y="446208"/>
                </a:lnTo>
                <a:lnTo>
                  <a:pt x="699203" y="446208"/>
                </a:lnTo>
                <a:lnTo>
                  <a:pt x="710755" y="446208"/>
                </a:lnTo>
                <a:lnTo>
                  <a:pt x="714364" y="446208"/>
                </a:lnTo>
                <a:lnTo>
                  <a:pt x="710755" y="437185"/>
                </a:lnTo>
                <a:lnTo>
                  <a:pt x="700647" y="411201"/>
                </a:lnTo>
                <a:lnTo>
                  <a:pt x="699203" y="411201"/>
                </a:lnTo>
                <a:lnTo>
                  <a:pt x="688012" y="411201"/>
                </a:lnTo>
                <a:lnTo>
                  <a:pt x="684402" y="411201"/>
                </a:lnTo>
                <a:close/>
                <a:moveTo>
                  <a:pt x="660938" y="411201"/>
                </a:moveTo>
                <a:lnTo>
                  <a:pt x="664548" y="420223"/>
                </a:lnTo>
                <a:lnTo>
                  <a:pt x="675017" y="446208"/>
                </a:lnTo>
                <a:lnTo>
                  <a:pt x="676100" y="446208"/>
                </a:lnTo>
                <a:lnTo>
                  <a:pt x="688012" y="446208"/>
                </a:lnTo>
                <a:lnTo>
                  <a:pt x="691261" y="446208"/>
                </a:lnTo>
                <a:lnTo>
                  <a:pt x="688012" y="437185"/>
                </a:lnTo>
                <a:lnTo>
                  <a:pt x="677183" y="411201"/>
                </a:lnTo>
                <a:lnTo>
                  <a:pt x="676100" y="411201"/>
                </a:lnTo>
                <a:lnTo>
                  <a:pt x="664548" y="411201"/>
                </a:lnTo>
                <a:lnTo>
                  <a:pt x="660938" y="411201"/>
                </a:lnTo>
                <a:close/>
                <a:moveTo>
                  <a:pt x="637834" y="411201"/>
                </a:moveTo>
                <a:lnTo>
                  <a:pt x="641444" y="420223"/>
                </a:lnTo>
                <a:lnTo>
                  <a:pt x="651913" y="446208"/>
                </a:lnTo>
                <a:lnTo>
                  <a:pt x="652635" y="446208"/>
                </a:lnTo>
                <a:lnTo>
                  <a:pt x="664548" y="446208"/>
                </a:lnTo>
                <a:lnTo>
                  <a:pt x="668158" y="446208"/>
                </a:lnTo>
                <a:lnTo>
                  <a:pt x="664548" y="437185"/>
                </a:lnTo>
                <a:lnTo>
                  <a:pt x="654079" y="411201"/>
                </a:lnTo>
                <a:lnTo>
                  <a:pt x="652635" y="411201"/>
                </a:lnTo>
                <a:lnTo>
                  <a:pt x="641444" y="411201"/>
                </a:lnTo>
                <a:lnTo>
                  <a:pt x="637834" y="411201"/>
                </a:lnTo>
                <a:close/>
                <a:moveTo>
                  <a:pt x="614731" y="411201"/>
                </a:moveTo>
                <a:lnTo>
                  <a:pt x="628810" y="446208"/>
                </a:lnTo>
                <a:lnTo>
                  <a:pt x="629893" y="446208"/>
                </a:lnTo>
                <a:lnTo>
                  <a:pt x="641444" y="446208"/>
                </a:lnTo>
                <a:lnTo>
                  <a:pt x="645054" y="446208"/>
                </a:lnTo>
                <a:lnTo>
                  <a:pt x="641444" y="437185"/>
                </a:lnTo>
                <a:lnTo>
                  <a:pt x="630615" y="411201"/>
                </a:lnTo>
                <a:lnTo>
                  <a:pt x="629893" y="411201"/>
                </a:lnTo>
                <a:lnTo>
                  <a:pt x="614731" y="411201"/>
                </a:lnTo>
                <a:close/>
                <a:moveTo>
                  <a:pt x="701369" y="288572"/>
                </a:moveTo>
                <a:lnTo>
                  <a:pt x="701369" y="348765"/>
                </a:lnTo>
                <a:lnTo>
                  <a:pt x="701369" y="349487"/>
                </a:lnTo>
                <a:lnTo>
                  <a:pt x="706784" y="357427"/>
                </a:lnTo>
                <a:lnTo>
                  <a:pt x="710755" y="351292"/>
                </a:lnTo>
                <a:lnTo>
                  <a:pt x="712559" y="349126"/>
                </a:lnTo>
                <a:lnTo>
                  <a:pt x="717974" y="357427"/>
                </a:lnTo>
                <a:lnTo>
                  <a:pt x="722667" y="350209"/>
                </a:lnTo>
                <a:lnTo>
                  <a:pt x="723389" y="349126"/>
                </a:lnTo>
                <a:lnTo>
                  <a:pt x="728804" y="357427"/>
                </a:lnTo>
                <a:lnTo>
                  <a:pt x="733858" y="349848"/>
                </a:lnTo>
                <a:lnTo>
                  <a:pt x="734580" y="349126"/>
                </a:lnTo>
                <a:lnTo>
                  <a:pt x="739995" y="357427"/>
                </a:lnTo>
                <a:lnTo>
                  <a:pt x="745409" y="349126"/>
                </a:lnTo>
                <a:lnTo>
                  <a:pt x="745770" y="349487"/>
                </a:lnTo>
                <a:lnTo>
                  <a:pt x="750824" y="357427"/>
                </a:lnTo>
                <a:lnTo>
                  <a:pt x="756600" y="349126"/>
                </a:lnTo>
                <a:lnTo>
                  <a:pt x="757322" y="350209"/>
                </a:lnTo>
                <a:lnTo>
                  <a:pt x="762015" y="357427"/>
                </a:lnTo>
                <a:lnTo>
                  <a:pt x="767430" y="349487"/>
                </a:lnTo>
                <a:lnTo>
                  <a:pt x="767430" y="349126"/>
                </a:lnTo>
                <a:lnTo>
                  <a:pt x="767430" y="288572"/>
                </a:lnTo>
                <a:lnTo>
                  <a:pt x="701369" y="288572"/>
                </a:lnTo>
                <a:close/>
                <a:moveTo>
                  <a:pt x="611843" y="276225"/>
                </a:moveTo>
                <a:lnTo>
                  <a:pt x="629893" y="276225"/>
                </a:lnTo>
                <a:lnTo>
                  <a:pt x="641444" y="276225"/>
                </a:lnTo>
                <a:lnTo>
                  <a:pt x="652635" y="276225"/>
                </a:lnTo>
                <a:lnTo>
                  <a:pt x="664548" y="276225"/>
                </a:lnTo>
                <a:lnTo>
                  <a:pt x="666869" y="276225"/>
                </a:lnTo>
                <a:lnTo>
                  <a:pt x="676100" y="276225"/>
                </a:lnTo>
                <a:lnTo>
                  <a:pt x="688012" y="276225"/>
                </a:lnTo>
                <a:lnTo>
                  <a:pt x="699203" y="276225"/>
                </a:lnTo>
                <a:lnTo>
                  <a:pt x="701369" y="276225"/>
                </a:lnTo>
                <a:lnTo>
                  <a:pt x="767430" y="276225"/>
                </a:lnTo>
                <a:lnTo>
                  <a:pt x="768874" y="276225"/>
                </a:lnTo>
                <a:lnTo>
                  <a:pt x="780425" y="276225"/>
                </a:lnTo>
                <a:lnTo>
                  <a:pt x="791977" y="276225"/>
                </a:lnTo>
                <a:lnTo>
                  <a:pt x="798394" y="276225"/>
                </a:lnTo>
                <a:lnTo>
                  <a:pt x="803528" y="276225"/>
                </a:lnTo>
                <a:lnTo>
                  <a:pt x="815080" y="276225"/>
                </a:lnTo>
                <a:lnTo>
                  <a:pt x="826993" y="276225"/>
                </a:lnTo>
                <a:lnTo>
                  <a:pt x="838183" y="276225"/>
                </a:lnTo>
                <a:lnTo>
                  <a:pt x="856955" y="276225"/>
                </a:lnTo>
                <a:cubicBezTo>
                  <a:pt x="864174" y="276225"/>
                  <a:pt x="869589" y="281999"/>
                  <a:pt x="869589" y="288857"/>
                </a:cubicBezTo>
                <a:lnTo>
                  <a:pt x="869228" y="427802"/>
                </a:lnTo>
                <a:lnTo>
                  <a:pt x="862730" y="411201"/>
                </a:lnTo>
                <a:lnTo>
                  <a:pt x="846486" y="411201"/>
                </a:lnTo>
                <a:lnTo>
                  <a:pt x="860565" y="446208"/>
                </a:lnTo>
                <a:lnTo>
                  <a:pt x="869228" y="446208"/>
                </a:lnTo>
                <a:lnTo>
                  <a:pt x="868867" y="521996"/>
                </a:lnTo>
                <a:cubicBezTo>
                  <a:pt x="868867" y="528853"/>
                  <a:pt x="863452" y="534627"/>
                  <a:pt x="856233" y="534627"/>
                </a:cubicBezTo>
                <a:lnTo>
                  <a:pt x="838183" y="534627"/>
                </a:lnTo>
                <a:lnTo>
                  <a:pt x="826993" y="534627"/>
                </a:lnTo>
                <a:lnTo>
                  <a:pt x="815080" y="534627"/>
                </a:lnTo>
                <a:lnTo>
                  <a:pt x="803528" y="534627"/>
                </a:lnTo>
                <a:lnTo>
                  <a:pt x="791977" y="534627"/>
                </a:lnTo>
                <a:lnTo>
                  <a:pt x="780425" y="534627"/>
                </a:lnTo>
                <a:lnTo>
                  <a:pt x="768874" y="534627"/>
                </a:lnTo>
                <a:lnTo>
                  <a:pt x="757322" y="534627"/>
                </a:lnTo>
                <a:lnTo>
                  <a:pt x="745770" y="534627"/>
                </a:lnTo>
                <a:lnTo>
                  <a:pt x="733858" y="534627"/>
                </a:lnTo>
                <a:lnTo>
                  <a:pt x="722667" y="534627"/>
                </a:lnTo>
                <a:lnTo>
                  <a:pt x="710755" y="534627"/>
                </a:lnTo>
                <a:lnTo>
                  <a:pt x="699203" y="534627"/>
                </a:lnTo>
                <a:lnTo>
                  <a:pt x="688012" y="534627"/>
                </a:lnTo>
                <a:lnTo>
                  <a:pt x="676100" y="534627"/>
                </a:lnTo>
                <a:lnTo>
                  <a:pt x="664548" y="534627"/>
                </a:lnTo>
                <a:lnTo>
                  <a:pt x="652635" y="534627"/>
                </a:lnTo>
                <a:lnTo>
                  <a:pt x="641444" y="534627"/>
                </a:lnTo>
                <a:lnTo>
                  <a:pt x="629893" y="534627"/>
                </a:lnTo>
                <a:lnTo>
                  <a:pt x="611121" y="534627"/>
                </a:lnTo>
                <a:cubicBezTo>
                  <a:pt x="604263" y="534627"/>
                  <a:pt x="598487" y="528853"/>
                  <a:pt x="598487" y="521996"/>
                </a:cubicBezTo>
                <a:lnTo>
                  <a:pt x="598848" y="429606"/>
                </a:lnTo>
                <a:lnTo>
                  <a:pt x="605346" y="446208"/>
                </a:lnTo>
                <a:lnTo>
                  <a:pt x="621590" y="446208"/>
                </a:lnTo>
                <a:lnTo>
                  <a:pt x="607872" y="411201"/>
                </a:lnTo>
                <a:lnTo>
                  <a:pt x="598848" y="411201"/>
                </a:lnTo>
                <a:lnTo>
                  <a:pt x="599209" y="288857"/>
                </a:lnTo>
                <a:cubicBezTo>
                  <a:pt x="599209" y="281999"/>
                  <a:pt x="604624" y="276225"/>
                  <a:pt x="611843" y="276225"/>
                </a:cubicBezTo>
                <a:close/>
                <a:moveTo>
                  <a:pt x="803889" y="228130"/>
                </a:moveTo>
                <a:lnTo>
                  <a:pt x="803889" y="232094"/>
                </a:lnTo>
                <a:lnTo>
                  <a:pt x="815080" y="232094"/>
                </a:lnTo>
                <a:lnTo>
                  <a:pt x="826993" y="232094"/>
                </a:lnTo>
                <a:lnTo>
                  <a:pt x="838183" y="232094"/>
                </a:lnTo>
                <a:lnTo>
                  <a:pt x="844681" y="232094"/>
                </a:lnTo>
                <a:lnTo>
                  <a:pt x="844681" y="228130"/>
                </a:lnTo>
                <a:lnTo>
                  <a:pt x="838183" y="228130"/>
                </a:lnTo>
                <a:lnTo>
                  <a:pt x="826993" y="228130"/>
                </a:lnTo>
                <a:lnTo>
                  <a:pt x="815080" y="228130"/>
                </a:lnTo>
                <a:lnTo>
                  <a:pt x="803889" y="228130"/>
                </a:lnTo>
                <a:close/>
                <a:moveTo>
                  <a:pt x="623034" y="222724"/>
                </a:moveTo>
                <a:lnTo>
                  <a:pt x="623034" y="232094"/>
                </a:lnTo>
                <a:lnTo>
                  <a:pt x="629893" y="232094"/>
                </a:lnTo>
                <a:lnTo>
                  <a:pt x="641444" y="232094"/>
                </a:lnTo>
                <a:lnTo>
                  <a:pt x="652635" y="232094"/>
                </a:lnTo>
                <a:lnTo>
                  <a:pt x="664548" y="232094"/>
                </a:lnTo>
                <a:lnTo>
                  <a:pt x="676100" y="232094"/>
                </a:lnTo>
                <a:lnTo>
                  <a:pt x="688012" y="232094"/>
                </a:lnTo>
                <a:lnTo>
                  <a:pt x="699203" y="232094"/>
                </a:lnTo>
                <a:lnTo>
                  <a:pt x="710755" y="232094"/>
                </a:lnTo>
                <a:lnTo>
                  <a:pt x="722667" y="232094"/>
                </a:lnTo>
                <a:lnTo>
                  <a:pt x="730609" y="232094"/>
                </a:lnTo>
                <a:lnTo>
                  <a:pt x="730609" y="222724"/>
                </a:lnTo>
                <a:lnTo>
                  <a:pt x="722667" y="222724"/>
                </a:lnTo>
                <a:lnTo>
                  <a:pt x="710755" y="222724"/>
                </a:lnTo>
                <a:lnTo>
                  <a:pt x="699203" y="222724"/>
                </a:lnTo>
                <a:lnTo>
                  <a:pt x="688012" y="222724"/>
                </a:lnTo>
                <a:lnTo>
                  <a:pt x="676100" y="222724"/>
                </a:lnTo>
                <a:lnTo>
                  <a:pt x="664548" y="222724"/>
                </a:lnTo>
                <a:lnTo>
                  <a:pt x="652635" y="222724"/>
                </a:lnTo>
                <a:lnTo>
                  <a:pt x="641444" y="222724"/>
                </a:lnTo>
                <a:lnTo>
                  <a:pt x="629893" y="222724"/>
                </a:lnTo>
                <a:lnTo>
                  <a:pt x="623034" y="222724"/>
                </a:lnTo>
                <a:close/>
                <a:moveTo>
                  <a:pt x="217727" y="200245"/>
                </a:moveTo>
                <a:cubicBezTo>
                  <a:pt x="214478" y="200245"/>
                  <a:pt x="211590" y="201323"/>
                  <a:pt x="209424" y="203479"/>
                </a:cubicBezTo>
                <a:cubicBezTo>
                  <a:pt x="207619" y="205275"/>
                  <a:pt x="206175" y="208150"/>
                  <a:pt x="206175" y="211024"/>
                </a:cubicBezTo>
                <a:lnTo>
                  <a:pt x="206175" y="431800"/>
                </a:lnTo>
                <a:lnTo>
                  <a:pt x="245418" y="431800"/>
                </a:lnTo>
                <a:lnTo>
                  <a:pt x="262422" y="420330"/>
                </a:lnTo>
                <a:lnTo>
                  <a:pt x="262415" y="420330"/>
                </a:lnTo>
                <a:cubicBezTo>
                  <a:pt x="255190" y="420330"/>
                  <a:pt x="248687" y="415320"/>
                  <a:pt x="247242" y="408162"/>
                </a:cubicBezTo>
                <a:lnTo>
                  <a:pt x="228818" y="316188"/>
                </a:lnTo>
                <a:cubicBezTo>
                  <a:pt x="227012" y="307957"/>
                  <a:pt x="232431" y="300084"/>
                  <a:pt x="240740" y="298295"/>
                </a:cubicBezTo>
                <a:cubicBezTo>
                  <a:pt x="248687" y="296863"/>
                  <a:pt x="256635" y="302231"/>
                  <a:pt x="258441" y="310462"/>
                </a:cubicBezTo>
                <a:cubicBezTo>
                  <a:pt x="271085" y="341955"/>
                  <a:pt x="274337" y="367007"/>
                  <a:pt x="274337" y="390269"/>
                </a:cubicBezTo>
                <a:cubicBezTo>
                  <a:pt x="284452" y="393490"/>
                  <a:pt x="294567" y="394563"/>
                  <a:pt x="305044" y="393847"/>
                </a:cubicBezTo>
                <a:cubicBezTo>
                  <a:pt x="316604" y="393132"/>
                  <a:pt x="339363" y="383827"/>
                  <a:pt x="339363" y="405299"/>
                </a:cubicBezTo>
                <a:cubicBezTo>
                  <a:pt x="339363" y="413531"/>
                  <a:pt x="332861" y="420330"/>
                  <a:pt x="324552" y="420330"/>
                </a:cubicBezTo>
                <a:lnTo>
                  <a:pt x="288461" y="420330"/>
                </a:lnTo>
                <a:lnTo>
                  <a:pt x="271528" y="431800"/>
                </a:lnTo>
                <a:lnTo>
                  <a:pt x="277600" y="431800"/>
                </a:lnTo>
                <a:cubicBezTo>
                  <a:pt x="286241" y="431800"/>
                  <a:pt x="292722" y="438302"/>
                  <a:pt x="292722" y="446609"/>
                </a:cubicBezTo>
                <a:lnTo>
                  <a:pt x="292722" y="476949"/>
                </a:lnTo>
                <a:lnTo>
                  <a:pt x="399346" y="476949"/>
                </a:lnTo>
                <a:lnTo>
                  <a:pt x="350579" y="368518"/>
                </a:lnTo>
                <a:lnTo>
                  <a:pt x="338376" y="376883"/>
                </a:lnTo>
                <a:cubicBezTo>
                  <a:pt x="334782" y="379052"/>
                  <a:pt x="330109" y="377968"/>
                  <a:pt x="327593" y="374715"/>
                </a:cubicBezTo>
                <a:cubicBezTo>
                  <a:pt x="325437" y="371101"/>
                  <a:pt x="326156" y="366403"/>
                  <a:pt x="329750" y="364235"/>
                </a:cubicBezTo>
                <a:lnTo>
                  <a:pt x="369647" y="337493"/>
                </a:lnTo>
                <a:cubicBezTo>
                  <a:pt x="372882" y="334963"/>
                  <a:pt x="377555" y="335686"/>
                  <a:pt x="379711" y="339300"/>
                </a:cubicBezTo>
                <a:cubicBezTo>
                  <a:pt x="382227" y="342552"/>
                  <a:pt x="381508" y="347611"/>
                  <a:pt x="377914" y="349780"/>
                </a:cubicBezTo>
                <a:lnTo>
                  <a:pt x="363146" y="359903"/>
                </a:lnTo>
                <a:lnTo>
                  <a:pt x="407542" y="476949"/>
                </a:lnTo>
                <a:lnTo>
                  <a:pt x="430680" y="476949"/>
                </a:lnTo>
                <a:lnTo>
                  <a:pt x="376362" y="200245"/>
                </a:lnTo>
                <a:lnTo>
                  <a:pt x="217727" y="200245"/>
                </a:lnTo>
                <a:close/>
                <a:moveTo>
                  <a:pt x="835295" y="197857"/>
                </a:moveTo>
                <a:lnTo>
                  <a:pt x="826993" y="209389"/>
                </a:lnTo>
                <a:lnTo>
                  <a:pt x="825910" y="210470"/>
                </a:lnTo>
                <a:lnTo>
                  <a:pt x="826993" y="210470"/>
                </a:lnTo>
                <a:lnTo>
                  <a:pt x="830603" y="210470"/>
                </a:lnTo>
                <a:lnTo>
                  <a:pt x="830603" y="223805"/>
                </a:lnTo>
                <a:lnTo>
                  <a:pt x="838183" y="223805"/>
                </a:lnTo>
                <a:lnTo>
                  <a:pt x="839627" y="223805"/>
                </a:lnTo>
                <a:lnTo>
                  <a:pt x="839627" y="210470"/>
                </a:lnTo>
                <a:lnTo>
                  <a:pt x="844681" y="210470"/>
                </a:lnTo>
                <a:lnTo>
                  <a:pt x="838183" y="202181"/>
                </a:lnTo>
                <a:lnTo>
                  <a:pt x="835295" y="197857"/>
                </a:lnTo>
                <a:close/>
                <a:moveTo>
                  <a:pt x="813275" y="197857"/>
                </a:moveTo>
                <a:lnTo>
                  <a:pt x="803889" y="210470"/>
                </a:lnTo>
                <a:lnTo>
                  <a:pt x="808582" y="210470"/>
                </a:lnTo>
                <a:lnTo>
                  <a:pt x="808582" y="223805"/>
                </a:lnTo>
                <a:lnTo>
                  <a:pt x="815080" y="223805"/>
                </a:lnTo>
                <a:lnTo>
                  <a:pt x="817607" y="223805"/>
                </a:lnTo>
                <a:lnTo>
                  <a:pt x="817607" y="210470"/>
                </a:lnTo>
                <a:lnTo>
                  <a:pt x="822300" y="210470"/>
                </a:lnTo>
                <a:lnTo>
                  <a:pt x="815080" y="200740"/>
                </a:lnTo>
                <a:lnTo>
                  <a:pt x="813275" y="197857"/>
                </a:lnTo>
                <a:close/>
                <a:moveTo>
                  <a:pt x="623034" y="197857"/>
                </a:moveTo>
                <a:lnTo>
                  <a:pt x="623034" y="207227"/>
                </a:lnTo>
                <a:lnTo>
                  <a:pt x="629893" y="207227"/>
                </a:lnTo>
                <a:lnTo>
                  <a:pt x="641444" y="207227"/>
                </a:lnTo>
                <a:lnTo>
                  <a:pt x="652635" y="207227"/>
                </a:lnTo>
                <a:lnTo>
                  <a:pt x="664548" y="207227"/>
                </a:lnTo>
                <a:lnTo>
                  <a:pt x="676100" y="207227"/>
                </a:lnTo>
                <a:lnTo>
                  <a:pt x="688012" y="207227"/>
                </a:lnTo>
                <a:lnTo>
                  <a:pt x="699203" y="207227"/>
                </a:lnTo>
                <a:lnTo>
                  <a:pt x="710755" y="207227"/>
                </a:lnTo>
                <a:lnTo>
                  <a:pt x="722667" y="207227"/>
                </a:lnTo>
                <a:lnTo>
                  <a:pt x="730609" y="207227"/>
                </a:lnTo>
                <a:lnTo>
                  <a:pt x="730609" y="197857"/>
                </a:lnTo>
                <a:lnTo>
                  <a:pt x="722667" y="197857"/>
                </a:lnTo>
                <a:lnTo>
                  <a:pt x="710755" y="197857"/>
                </a:lnTo>
                <a:lnTo>
                  <a:pt x="699203" y="197857"/>
                </a:lnTo>
                <a:lnTo>
                  <a:pt x="688012" y="197857"/>
                </a:lnTo>
                <a:lnTo>
                  <a:pt x="676100" y="197857"/>
                </a:lnTo>
                <a:lnTo>
                  <a:pt x="664548" y="197857"/>
                </a:lnTo>
                <a:lnTo>
                  <a:pt x="652635" y="197857"/>
                </a:lnTo>
                <a:lnTo>
                  <a:pt x="641444" y="197857"/>
                </a:lnTo>
                <a:lnTo>
                  <a:pt x="629893" y="197857"/>
                </a:lnTo>
                <a:lnTo>
                  <a:pt x="623034" y="197857"/>
                </a:lnTo>
                <a:close/>
                <a:moveTo>
                  <a:pt x="553266" y="160338"/>
                </a:moveTo>
                <a:cubicBezTo>
                  <a:pt x="561897" y="160338"/>
                  <a:pt x="568370" y="167179"/>
                  <a:pt x="568370" y="175461"/>
                </a:cubicBezTo>
                <a:lnTo>
                  <a:pt x="568370" y="556770"/>
                </a:lnTo>
                <a:lnTo>
                  <a:pt x="713656" y="556770"/>
                </a:lnTo>
                <a:lnTo>
                  <a:pt x="714016" y="556770"/>
                </a:lnTo>
                <a:lnTo>
                  <a:pt x="714016" y="587015"/>
                </a:lnTo>
                <a:lnTo>
                  <a:pt x="713656" y="587015"/>
                </a:lnTo>
                <a:lnTo>
                  <a:pt x="553266" y="587015"/>
                </a:lnTo>
                <a:cubicBezTo>
                  <a:pt x="544994" y="587015"/>
                  <a:pt x="538162" y="580174"/>
                  <a:pt x="538162" y="571892"/>
                </a:cubicBezTo>
                <a:lnTo>
                  <a:pt x="538162" y="175461"/>
                </a:lnTo>
                <a:cubicBezTo>
                  <a:pt x="538162" y="167179"/>
                  <a:pt x="544994" y="160338"/>
                  <a:pt x="553266" y="160338"/>
                </a:cubicBezTo>
                <a:close/>
                <a:moveTo>
                  <a:pt x="217727" y="149225"/>
                </a:moveTo>
                <a:lnTo>
                  <a:pt x="416277" y="149225"/>
                </a:lnTo>
                <a:cubicBezTo>
                  <a:pt x="424580" y="149225"/>
                  <a:pt x="431439" y="155692"/>
                  <a:pt x="431439" y="163956"/>
                </a:cubicBezTo>
                <a:cubicBezTo>
                  <a:pt x="431439" y="172579"/>
                  <a:pt x="424580" y="200245"/>
                  <a:pt x="416277" y="200245"/>
                </a:cubicBezTo>
                <a:lnTo>
                  <a:pt x="406700" y="200245"/>
                </a:lnTo>
                <a:lnTo>
                  <a:pt x="460174" y="473936"/>
                </a:lnTo>
                <a:lnTo>
                  <a:pt x="459570" y="476949"/>
                </a:lnTo>
                <a:lnTo>
                  <a:pt x="508000" y="476949"/>
                </a:lnTo>
                <a:lnTo>
                  <a:pt x="508000" y="175846"/>
                </a:lnTo>
                <a:cubicBezTo>
                  <a:pt x="508000" y="171520"/>
                  <a:pt x="511322" y="168275"/>
                  <a:pt x="515753" y="168275"/>
                </a:cubicBezTo>
                <a:cubicBezTo>
                  <a:pt x="519814" y="168275"/>
                  <a:pt x="523506" y="171520"/>
                  <a:pt x="523506" y="175846"/>
                </a:cubicBezTo>
                <a:lnTo>
                  <a:pt x="523506" y="492097"/>
                </a:lnTo>
                <a:lnTo>
                  <a:pt x="523515" y="492119"/>
                </a:lnTo>
                <a:cubicBezTo>
                  <a:pt x="523515" y="492480"/>
                  <a:pt x="523515" y="492842"/>
                  <a:pt x="523515" y="493564"/>
                </a:cubicBezTo>
                <a:lnTo>
                  <a:pt x="523515" y="613119"/>
                </a:lnTo>
                <a:cubicBezTo>
                  <a:pt x="523515" y="614564"/>
                  <a:pt x="523155" y="616008"/>
                  <a:pt x="522795" y="617453"/>
                </a:cubicBezTo>
                <a:cubicBezTo>
                  <a:pt x="520994" y="594698"/>
                  <a:pt x="511273" y="573749"/>
                  <a:pt x="494711" y="557495"/>
                </a:cubicBezTo>
                <a:cubicBezTo>
                  <a:pt x="476708" y="539436"/>
                  <a:pt x="452225" y="530045"/>
                  <a:pt x="427381" y="530045"/>
                </a:cubicBezTo>
                <a:cubicBezTo>
                  <a:pt x="402177" y="530045"/>
                  <a:pt x="378054" y="539436"/>
                  <a:pt x="360051" y="557495"/>
                </a:cubicBezTo>
                <a:cubicBezTo>
                  <a:pt x="342049" y="575194"/>
                  <a:pt x="331607" y="599394"/>
                  <a:pt x="331607" y="624677"/>
                </a:cubicBezTo>
                <a:cubicBezTo>
                  <a:pt x="331607" y="625761"/>
                  <a:pt x="331607" y="626844"/>
                  <a:pt x="331607" y="628289"/>
                </a:cubicBezTo>
                <a:lnTo>
                  <a:pt x="207750" y="628289"/>
                </a:lnTo>
                <a:cubicBezTo>
                  <a:pt x="204869" y="612035"/>
                  <a:pt x="197308" y="597226"/>
                  <a:pt x="185426" y="585668"/>
                </a:cubicBezTo>
                <a:cubicBezTo>
                  <a:pt x="170304" y="570859"/>
                  <a:pt x="150501" y="562913"/>
                  <a:pt x="129978" y="562913"/>
                </a:cubicBezTo>
                <a:cubicBezTo>
                  <a:pt x="108735" y="562913"/>
                  <a:pt x="88932" y="570859"/>
                  <a:pt x="74170" y="585668"/>
                </a:cubicBezTo>
                <a:cubicBezTo>
                  <a:pt x="62289" y="597226"/>
                  <a:pt x="54368" y="612035"/>
                  <a:pt x="51847" y="628289"/>
                </a:cubicBezTo>
                <a:lnTo>
                  <a:pt x="38885" y="628289"/>
                </a:lnTo>
                <a:lnTo>
                  <a:pt x="15122" y="628289"/>
                </a:lnTo>
                <a:cubicBezTo>
                  <a:pt x="6841" y="628289"/>
                  <a:pt x="0" y="621426"/>
                  <a:pt x="0" y="613119"/>
                </a:cubicBezTo>
                <a:lnTo>
                  <a:pt x="0" y="568692"/>
                </a:lnTo>
                <a:cubicBezTo>
                  <a:pt x="0" y="561107"/>
                  <a:pt x="1080" y="553522"/>
                  <a:pt x="4320" y="547382"/>
                </a:cubicBezTo>
                <a:cubicBezTo>
                  <a:pt x="8281" y="539797"/>
                  <a:pt x="14402" y="535101"/>
                  <a:pt x="23763" y="533656"/>
                </a:cubicBezTo>
                <a:lnTo>
                  <a:pt x="23763" y="498982"/>
                </a:lnTo>
                <a:cubicBezTo>
                  <a:pt x="23763" y="480561"/>
                  <a:pt x="31684" y="463585"/>
                  <a:pt x="43926" y="451305"/>
                </a:cubicBezTo>
                <a:cubicBezTo>
                  <a:pt x="56528" y="439024"/>
                  <a:pt x="73450" y="431800"/>
                  <a:pt x="92173" y="431800"/>
                </a:cubicBezTo>
                <a:lnTo>
                  <a:pt x="176212" y="431800"/>
                </a:lnTo>
                <a:lnTo>
                  <a:pt x="176212" y="190185"/>
                </a:lnTo>
                <a:cubicBezTo>
                  <a:pt x="176212" y="178687"/>
                  <a:pt x="180905" y="168627"/>
                  <a:pt x="188486" y="161082"/>
                </a:cubicBezTo>
                <a:cubicBezTo>
                  <a:pt x="196067" y="153896"/>
                  <a:pt x="206175" y="149225"/>
                  <a:pt x="217727" y="149225"/>
                </a:cubicBezTo>
                <a:close/>
                <a:moveTo>
                  <a:pt x="823383" y="135148"/>
                </a:moveTo>
                <a:lnTo>
                  <a:pt x="826993" y="144158"/>
                </a:lnTo>
                <a:lnTo>
                  <a:pt x="837461" y="170106"/>
                </a:lnTo>
                <a:lnTo>
                  <a:pt x="838183" y="170106"/>
                </a:lnTo>
                <a:lnTo>
                  <a:pt x="853706" y="170106"/>
                </a:lnTo>
                <a:lnTo>
                  <a:pt x="839627" y="135148"/>
                </a:lnTo>
                <a:lnTo>
                  <a:pt x="838183" y="135148"/>
                </a:lnTo>
                <a:lnTo>
                  <a:pt x="826993" y="135148"/>
                </a:lnTo>
                <a:lnTo>
                  <a:pt x="823383" y="135148"/>
                </a:lnTo>
                <a:close/>
                <a:moveTo>
                  <a:pt x="799919" y="135148"/>
                </a:moveTo>
                <a:lnTo>
                  <a:pt x="803528" y="144158"/>
                </a:lnTo>
                <a:lnTo>
                  <a:pt x="813997" y="170106"/>
                </a:lnTo>
                <a:lnTo>
                  <a:pt x="815080" y="170106"/>
                </a:lnTo>
                <a:lnTo>
                  <a:pt x="826993" y="170106"/>
                </a:lnTo>
                <a:lnTo>
                  <a:pt x="830242" y="170106"/>
                </a:lnTo>
                <a:lnTo>
                  <a:pt x="826993" y="161096"/>
                </a:lnTo>
                <a:lnTo>
                  <a:pt x="816163" y="135148"/>
                </a:lnTo>
                <a:lnTo>
                  <a:pt x="815080" y="135148"/>
                </a:lnTo>
                <a:lnTo>
                  <a:pt x="803528" y="135148"/>
                </a:lnTo>
                <a:lnTo>
                  <a:pt x="799919" y="135148"/>
                </a:lnTo>
                <a:close/>
                <a:moveTo>
                  <a:pt x="776815" y="135148"/>
                </a:moveTo>
                <a:lnTo>
                  <a:pt x="780425" y="144158"/>
                </a:lnTo>
                <a:lnTo>
                  <a:pt x="790894" y="170106"/>
                </a:lnTo>
                <a:lnTo>
                  <a:pt x="791977" y="170106"/>
                </a:lnTo>
                <a:lnTo>
                  <a:pt x="803528" y="170106"/>
                </a:lnTo>
                <a:lnTo>
                  <a:pt x="807138" y="170106"/>
                </a:lnTo>
                <a:lnTo>
                  <a:pt x="803528" y="161096"/>
                </a:lnTo>
                <a:lnTo>
                  <a:pt x="793060" y="135148"/>
                </a:lnTo>
                <a:lnTo>
                  <a:pt x="791977" y="135148"/>
                </a:lnTo>
                <a:lnTo>
                  <a:pt x="780425" y="135148"/>
                </a:lnTo>
                <a:lnTo>
                  <a:pt x="776815" y="135148"/>
                </a:lnTo>
                <a:close/>
                <a:moveTo>
                  <a:pt x="753712" y="135148"/>
                </a:moveTo>
                <a:lnTo>
                  <a:pt x="757322" y="144158"/>
                </a:lnTo>
                <a:lnTo>
                  <a:pt x="767791" y="170106"/>
                </a:lnTo>
                <a:lnTo>
                  <a:pt x="768874" y="170106"/>
                </a:lnTo>
                <a:lnTo>
                  <a:pt x="780425" y="170106"/>
                </a:lnTo>
                <a:lnTo>
                  <a:pt x="784035" y="170106"/>
                </a:lnTo>
                <a:lnTo>
                  <a:pt x="780425" y="161096"/>
                </a:lnTo>
                <a:lnTo>
                  <a:pt x="769957" y="135148"/>
                </a:lnTo>
                <a:lnTo>
                  <a:pt x="768874" y="135148"/>
                </a:lnTo>
                <a:lnTo>
                  <a:pt x="757322" y="135148"/>
                </a:lnTo>
                <a:lnTo>
                  <a:pt x="753712" y="135148"/>
                </a:lnTo>
                <a:close/>
                <a:moveTo>
                  <a:pt x="730248" y="135148"/>
                </a:moveTo>
                <a:lnTo>
                  <a:pt x="733858" y="144158"/>
                </a:lnTo>
                <a:lnTo>
                  <a:pt x="744687" y="170106"/>
                </a:lnTo>
                <a:lnTo>
                  <a:pt x="745770" y="170106"/>
                </a:lnTo>
                <a:lnTo>
                  <a:pt x="757322" y="170106"/>
                </a:lnTo>
                <a:lnTo>
                  <a:pt x="760932" y="170106"/>
                </a:lnTo>
                <a:lnTo>
                  <a:pt x="757322" y="161096"/>
                </a:lnTo>
                <a:lnTo>
                  <a:pt x="746853" y="135148"/>
                </a:lnTo>
                <a:lnTo>
                  <a:pt x="745770" y="135148"/>
                </a:lnTo>
                <a:lnTo>
                  <a:pt x="733858" y="135148"/>
                </a:lnTo>
                <a:lnTo>
                  <a:pt x="730248" y="135148"/>
                </a:lnTo>
                <a:close/>
                <a:moveTo>
                  <a:pt x="707145" y="135148"/>
                </a:moveTo>
                <a:lnTo>
                  <a:pt x="710755" y="144158"/>
                </a:lnTo>
                <a:lnTo>
                  <a:pt x="721223" y="170106"/>
                </a:lnTo>
                <a:lnTo>
                  <a:pt x="722667" y="170106"/>
                </a:lnTo>
                <a:lnTo>
                  <a:pt x="733858" y="170106"/>
                </a:lnTo>
                <a:lnTo>
                  <a:pt x="737468" y="170106"/>
                </a:lnTo>
                <a:lnTo>
                  <a:pt x="733858" y="161096"/>
                </a:lnTo>
                <a:lnTo>
                  <a:pt x="723750" y="135148"/>
                </a:lnTo>
                <a:lnTo>
                  <a:pt x="722667" y="135148"/>
                </a:lnTo>
                <a:lnTo>
                  <a:pt x="710755" y="135148"/>
                </a:lnTo>
                <a:lnTo>
                  <a:pt x="707145" y="135148"/>
                </a:lnTo>
                <a:close/>
                <a:moveTo>
                  <a:pt x="684402" y="135148"/>
                </a:moveTo>
                <a:lnTo>
                  <a:pt x="688012" y="144158"/>
                </a:lnTo>
                <a:lnTo>
                  <a:pt x="698120" y="170106"/>
                </a:lnTo>
                <a:lnTo>
                  <a:pt x="699203" y="170106"/>
                </a:lnTo>
                <a:lnTo>
                  <a:pt x="710755" y="170106"/>
                </a:lnTo>
                <a:lnTo>
                  <a:pt x="714364" y="170106"/>
                </a:lnTo>
                <a:lnTo>
                  <a:pt x="710755" y="161096"/>
                </a:lnTo>
                <a:lnTo>
                  <a:pt x="700647" y="135148"/>
                </a:lnTo>
                <a:lnTo>
                  <a:pt x="699203" y="135148"/>
                </a:lnTo>
                <a:lnTo>
                  <a:pt x="688012" y="135148"/>
                </a:lnTo>
                <a:lnTo>
                  <a:pt x="684402" y="135148"/>
                </a:lnTo>
                <a:close/>
                <a:moveTo>
                  <a:pt x="660938" y="135148"/>
                </a:moveTo>
                <a:lnTo>
                  <a:pt x="664548" y="144158"/>
                </a:lnTo>
                <a:lnTo>
                  <a:pt x="675017" y="170106"/>
                </a:lnTo>
                <a:lnTo>
                  <a:pt x="676100" y="170106"/>
                </a:lnTo>
                <a:lnTo>
                  <a:pt x="688012" y="170106"/>
                </a:lnTo>
                <a:lnTo>
                  <a:pt x="691261" y="170106"/>
                </a:lnTo>
                <a:lnTo>
                  <a:pt x="688012" y="161096"/>
                </a:lnTo>
                <a:lnTo>
                  <a:pt x="677183" y="135148"/>
                </a:lnTo>
                <a:lnTo>
                  <a:pt x="676100" y="135148"/>
                </a:lnTo>
                <a:lnTo>
                  <a:pt x="664548" y="135148"/>
                </a:lnTo>
                <a:lnTo>
                  <a:pt x="660938" y="135148"/>
                </a:lnTo>
                <a:close/>
                <a:moveTo>
                  <a:pt x="637834" y="135148"/>
                </a:moveTo>
                <a:lnTo>
                  <a:pt x="641444" y="144158"/>
                </a:lnTo>
                <a:lnTo>
                  <a:pt x="651913" y="170106"/>
                </a:lnTo>
                <a:lnTo>
                  <a:pt x="652635" y="170106"/>
                </a:lnTo>
                <a:lnTo>
                  <a:pt x="664548" y="170106"/>
                </a:lnTo>
                <a:lnTo>
                  <a:pt x="668158" y="170106"/>
                </a:lnTo>
                <a:lnTo>
                  <a:pt x="664548" y="161096"/>
                </a:lnTo>
                <a:lnTo>
                  <a:pt x="654079" y="135148"/>
                </a:lnTo>
                <a:lnTo>
                  <a:pt x="652635" y="135148"/>
                </a:lnTo>
                <a:lnTo>
                  <a:pt x="641444" y="135148"/>
                </a:lnTo>
                <a:lnTo>
                  <a:pt x="637834" y="135148"/>
                </a:lnTo>
                <a:close/>
                <a:moveTo>
                  <a:pt x="614731" y="135148"/>
                </a:moveTo>
                <a:lnTo>
                  <a:pt x="628810" y="170106"/>
                </a:lnTo>
                <a:lnTo>
                  <a:pt x="629893" y="170106"/>
                </a:lnTo>
                <a:lnTo>
                  <a:pt x="641444" y="170106"/>
                </a:lnTo>
                <a:lnTo>
                  <a:pt x="645054" y="170106"/>
                </a:lnTo>
                <a:lnTo>
                  <a:pt x="641444" y="161096"/>
                </a:lnTo>
                <a:lnTo>
                  <a:pt x="630615" y="135148"/>
                </a:lnTo>
                <a:lnTo>
                  <a:pt x="629893" y="135148"/>
                </a:lnTo>
                <a:lnTo>
                  <a:pt x="614731" y="135148"/>
                </a:lnTo>
                <a:close/>
                <a:moveTo>
                  <a:pt x="701369" y="12347"/>
                </a:moveTo>
                <a:lnTo>
                  <a:pt x="701369" y="72439"/>
                </a:lnTo>
                <a:lnTo>
                  <a:pt x="701369" y="72800"/>
                </a:lnTo>
                <a:lnTo>
                  <a:pt x="706784" y="81449"/>
                </a:lnTo>
                <a:lnTo>
                  <a:pt x="710755" y="75323"/>
                </a:lnTo>
                <a:lnTo>
                  <a:pt x="712559" y="72800"/>
                </a:lnTo>
                <a:lnTo>
                  <a:pt x="717974" y="81449"/>
                </a:lnTo>
                <a:lnTo>
                  <a:pt x="722667" y="74241"/>
                </a:lnTo>
                <a:lnTo>
                  <a:pt x="723389" y="72800"/>
                </a:lnTo>
                <a:lnTo>
                  <a:pt x="728804" y="81449"/>
                </a:lnTo>
                <a:lnTo>
                  <a:pt x="733858" y="73521"/>
                </a:lnTo>
                <a:lnTo>
                  <a:pt x="734580" y="72800"/>
                </a:lnTo>
                <a:lnTo>
                  <a:pt x="739995" y="81449"/>
                </a:lnTo>
                <a:lnTo>
                  <a:pt x="745409" y="72800"/>
                </a:lnTo>
                <a:lnTo>
                  <a:pt x="745770" y="73160"/>
                </a:lnTo>
                <a:lnTo>
                  <a:pt x="750824" y="81449"/>
                </a:lnTo>
                <a:lnTo>
                  <a:pt x="756600" y="72800"/>
                </a:lnTo>
                <a:lnTo>
                  <a:pt x="757322" y="74241"/>
                </a:lnTo>
                <a:lnTo>
                  <a:pt x="762015" y="81449"/>
                </a:lnTo>
                <a:lnTo>
                  <a:pt x="767430" y="72800"/>
                </a:lnTo>
                <a:lnTo>
                  <a:pt x="767430" y="12347"/>
                </a:lnTo>
                <a:lnTo>
                  <a:pt x="701369" y="12347"/>
                </a:lnTo>
                <a:close/>
                <a:moveTo>
                  <a:pt x="611843" y="0"/>
                </a:moveTo>
                <a:lnTo>
                  <a:pt x="629893" y="0"/>
                </a:lnTo>
                <a:lnTo>
                  <a:pt x="641444" y="0"/>
                </a:lnTo>
                <a:lnTo>
                  <a:pt x="652635" y="0"/>
                </a:lnTo>
                <a:lnTo>
                  <a:pt x="664548" y="0"/>
                </a:lnTo>
                <a:lnTo>
                  <a:pt x="666869" y="0"/>
                </a:lnTo>
                <a:lnTo>
                  <a:pt x="676100" y="0"/>
                </a:lnTo>
                <a:lnTo>
                  <a:pt x="688012" y="0"/>
                </a:lnTo>
                <a:lnTo>
                  <a:pt x="699203" y="0"/>
                </a:lnTo>
                <a:lnTo>
                  <a:pt x="701369" y="0"/>
                </a:lnTo>
                <a:lnTo>
                  <a:pt x="767430" y="0"/>
                </a:lnTo>
                <a:lnTo>
                  <a:pt x="768874" y="0"/>
                </a:lnTo>
                <a:lnTo>
                  <a:pt x="780425" y="0"/>
                </a:lnTo>
                <a:lnTo>
                  <a:pt x="791977" y="0"/>
                </a:lnTo>
                <a:lnTo>
                  <a:pt x="798394" y="0"/>
                </a:lnTo>
                <a:lnTo>
                  <a:pt x="803528" y="0"/>
                </a:lnTo>
                <a:lnTo>
                  <a:pt x="815080" y="0"/>
                </a:lnTo>
                <a:lnTo>
                  <a:pt x="826993" y="0"/>
                </a:lnTo>
                <a:lnTo>
                  <a:pt x="838183" y="0"/>
                </a:lnTo>
                <a:lnTo>
                  <a:pt x="856955" y="0"/>
                </a:lnTo>
                <a:cubicBezTo>
                  <a:pt x="864174" y="0"/>
                  <a:pt x="869589" y="5766"/>
                  <a:pt x="869589" y="12614"/>
                </a:cubicBezTo>
                <a:lnTo>
                  <a:pt x="869228" y="151726"/>
                </a:lnTo>
                <a:lnTo>
                  <a:pt x="862730" y="135148"/>
                </a:lnTo>
                <a:lnTo>
                  <a:pt x="846486" y="135148"/>
                </a:lnTo>
                <a:lnTo>
                  <a:pt x="860565" y="170106"/>
                </a:lnTo>
                <a:lnTo>
                  <a:pt x="869228" y="170106"/>
                </a:lnTo>
                <a:lnTo>
                  <a:pt x="868867" y="245789"/>
                </a:lnTo>
                <a:cubicBezTo>
                  <a:pt x="868867" y="252636"/>
                  <a:pt x="863452" y="258403"/>
                  <a:pt x="856233" y="258403"/>
                </a:cubicBezTo>
                <a:lnTo>
                  <a:pt x="838183" y="258403"/>
                </a:lnTo>
                <a:lnTo>
                  <a:pt x="826993" y="258403"/>
                </a:lnTo>
                <a:lnTo>
                  <a:pt x="815080" y="258403"/>
                </a:lnTo>
                <a:lnTo>
                  <a:pt x="803528" y="258403"/>
                </a:lnTo>
                <a:lnTo>
                  <a:pt x="791977" y="258403"/>
                </a:lnTo>
                <a:lnTo>
                  <a:pt x="780425" y="258403"/>
                </a:lnTo>
                <a:lnTo>
                  <a:pt x="768874" y="258403"/>
                </a:lnTo>
                <a:lnTo>
                  <a:pt x="757322" y="258403"/>
                </a:lnTo>
                <a:lnTo>
                  <a:pt x="745770" y="258403"/>
                </a:lnTo>
                <a:lnTo>
                  <a:pt x="733858" y="258403"/>
                </a:lnTo>
                <a:lnTo>
                  <a:pt x="722667" y="258403"/>
                </a:lnTo>
                <a:lnTo>
                  <a:pt x="710755" y="258403"/>
                </a:lnTo>
                <a:lnTo>
                  <a:pt x="699203" y="258403"/>
                </a:lnTo>
                <a:lnTo>
                  <a:pt x="688012" y="258403"/>
                </a:lnTo>
                <a:lnTo>
                  <a:pt x="676100" y="258403"/>
                </a:lnTo>
                <a:lnTo>
                  <a:pt x="664548" y="258403"/>
                </a:lnTo>
                <a:lnTo>
                  <a:pt x="652635" y="258403"/>
                </a:lnTo>
                <a:lnTo>
                  <a:pt x="641444" y="258403"/>
                </a:lnTo>
                <a:lnTo>
                  <a:pt x="629893" y="258403"/>
                </a:lnTo>
                <a:lnTo>
                  <a:pt x="611121" y="258403"/>
                </a:lnTo>
                <a:cubicBezTo>
                  <a:pt x="604263" y="258403"/>
                  <a:pt x="598487" y="252636"/>
                  <a:pt x="598487" y="245789"/>
                </a:cubicBezTo>
                <a:lnTo>
                  <a:pt x="598848" y="153528"/>
                </a:lnTo>
                <a:lnTo>
                  <a:pt x="605346" y="170106"/>
                </a:lnTo>
                <a:lnTo>
                  <a:pt x="621590" y="170106"/>
                </a:lnTo>
                <a:lnTo>
                  <a:pt x="607872" y="135148"/>
                </a:lnTo>
                <a:lnTo>
                  <a:pt x="598848" y="135148"/>
                </a:lnTo>
                <a:lnTo>
                  <a:pt x="599209" y="12614"/>
                </a:lnTo>
                <a:cubicBezTo>
                  <a:pt x="599209" y="5766"/>
                  <a:pt x="604624" y="0"/>
                  <a:pt x="611843" y="0"/>
                </a:cubicBezTo>
                <a:close/>
              </a:path>
            </a:pathLst>
          </a:custGeom>
          <a:solidFill>
            <a:schemeClr val="bg1"/>
          </a:solidFill>
          <a:ln>
            <a:noFill/>
          </a:ln>
          <a:effectLst/>
        </p:spPr>
        <p:txBody>
          <a:bodyPr anchor="ctr"/>
          <a:lstStyle/>
          <a:p>
            <a:endParaRPr lang="en-GB" sz="1600" dirty="0">
              <a:latin typeface="+mj-lt"/>
            </a:endParaRPr>
          </a:p>
        </p:txBody>
      </p:sp>
      <p:sp>
        <p:nvSpPr>
          <p:cNvPr id="30" name="Freeform 236">
            <a:extLst>
              <a:ext uri="{FF2B5EF4-FFF2-40B4-BE49-F238E27FC236}">
                <a16:creationId xmlns:a16="http://schemas.microsoft.com/office/drawing/2014/main" xmlns="" id="{D35FAD08-4B86-6649-BB53-A37B31C9C97B}"/>
              </a:ext>
            </a:extLst>
          </p:cNvPr>
          <p:cNvSpPr>
            <a:spLocks noChangeArrowheads="1"/>
          </p:cNvSpPr>
          <p:nvPr/>
        </p:nvSpPr>
        <p:spPr bwMode="auto">
          <a:xfrm>
            <a:off x="7331005" y="2767449"/>
            <a:ext cx="607871" cy="222232"/>
          </a:xfrm>
          <a:custGeom>
            <a:avLst/>
            <a:gdLst/>
            <a:ahLst/>
            <a:cxnLst/>
            <a:rect l="0" t="0" r="r" b="b"/>
            <a:pathLst>
              <a:path w="885466" h="323493">
                <a:moveTo>
                  <a:pt x="536575" y="249501"/>
                </a:moveTo>
                <a:cubicBezTo>
                  <a:pt x="530856" y="249501"/>
                  <a:pt x="525852" y="252003"/>
                  <a:pt x="522277" y="255577"/>
                </a:cubicBezTo>
                <a:cubicBezTo>
                  <a:pt x="518703" y="259152"/>
                  <a:pt x="516200" y="264156"/>
                  <a:pt x="516200" y="269875"/>
                </a:cubicBezTo>
                <a:cubicBezTo>
                  <a:pt x="516200" y="275237"/>
                  <a:pt x="518703" y="280241"/>
                  <a:pt x="522277" y="284173"/>
                </a:cubicBezTo>
                <a:cubicBezTo>
                  <a:pt x="525852" y="287748"/>
                  <a:pt x="530856" y="289892"/>
                  <a:pt x="536575" y="289892"/>
                </a:cubicBezTo>
                <a:cubicBezTo>
                  <a:pt x="541937" y="289892"/>
                  <a:pt x="546941" y="287748"/>
                  <a:pt x="550873" y="284173"/>
                </a:cubicBezTo>
                <a:cubicBezTo>
                  <a:pt x="554448" y="280241"/>
                  <a:pt x="556592" y="275237"/>
                  <a:pt x="556592" y="269875"/>
                </a:cubicBezTo>
                <a:cubicBezTo>
                  <a:pt x="556592" y="264156"/>
                  <a:pt x="554448" y="259152"/>
                  <a:pt x="550873" y="255577"/>
                </a:cubicBezTo>
                <a:cubicBezTo>
                  <a:pt x="546941" y="252003"/>
                  <a:pt x="541937" y="249501"/>
                  <a:pt x="536575" y="249501"/>
                </a:cubicBezTo>
                <a:close/>
                <a:moveTo>
                  <a:pt x="171271" y="249501"/>
                </a:moveTo>
                <a:cubicBezTo>
                  <a:pt x="165533" y="249501"/>
                  <a:pt x="160512" y="252003"/>
                  <a:pt x="156925" y="255577"/>
                </a:cubicBezTo>
                <a:cubicBezTo>
                  <a:pt x="153339" y="259152"/>
                  <a:pt x="151187" y="264156"/>
                  <a:pt x="151187" y="269875"/>
                </a:cubicBezTo>
                <a:cubicBezTo>
                  <a:pt x="151187" y="275237"/>
                  <a:pt x="153339" y="280241"/>
                  <a:pt x="156925" y="284173"/>
                </a:cubicBezTo>
                <a:cubicBezTo>
                  <a:pt x="160512" y="287748"/>
                  <a:pt x="165533" y="289892"/>
                  <a:pt x="171271" y="289892"/>
                </a:cubicBezTo>
                <a:cubicBezTo>
                  <a:pt x="177009" y="289892"/>
                  <a:pt x="182030" y="287748"/>
                  <a:pt x="185616" y="284173"/>
                </a:cubicBezTo>
                <a:cubicBezTo>
                  <a:pt x="189203" y="280241"/>
                  <a:pt x="191355" y="275237"/>
                  <a:pt x="191355" y="269875"/>
                </a:cubicBezTo>
                <a:cubicBezTo>
                  <a:pt x="191355" y="264156"/>
                  <a:pt x="189203" y="259152"/>
                  <a:pt x="185616" y="255577"/>
                </a:cubicBezTo>
                <a:cubicBezTo>
                  <a:pt x="182030" y="252003"/>
                  <a:pt x="177009" y="249501"/>
                  <a:pt x="171271" y="249501"/>
                </a:cubicBezTo>
                <a:close/>
                <a:moveTo>
                  <a:pt x="536575" y="215900"/>
                </a:moveTo>
                <a:cubicBezTo>
                  <a:pt x="551231" y="215900"/>
                  <a:pt x="564814" y="221977"/>
                  <a:pt x="574465" y="231628"/>
                </a:cubicBezTo>
                <a:cubicBezTo>
                  <a:pt x="584116" y="241637"/>
                  <a:pt x="590193" y="254862"/>
                  <a:pt x="590193" y="269875"/>
                </a:cubicBezTo>
                <a:cubicBezTo>
                  <a:pt x="590193" y="284531"/>
                  <a:pt x="584116" y="298114"/>
                  <a:pt x="574465" y="307765"/>
                </a:cubicBezTo>
                <a:cubicBezTo>
                  <a:pt x="564814" y="317416"/>
                  <a:pt x="551231" y="323493"/>
                  <a:pt x="536575" y="323493"/>
                </a:cubicBezTo>
                <a:cubicBezTo>
                  <a:pt x="521562" y="323493"/>
                  <a:pt x="508337" y="317416"/>
                  <a:pt x="498328" y="307765"/>
                </a:cubicBezTo>
                <a:cubicBezTo>
                  <a:pt x="488677" y="298114"/>
                  <a:pt x="482600" y="284531"/>
                  <a:pt x="482600" y="269875"/>
                </a:cubicBezTo>
                <a:cubicBezTo>
                  <a:pt x="482600" y="254862"/>
                  <a:pt x="488677" y="241637"/>
                  <a:pt x="498328" y="231628"/>
                </a:cubicBezTo>
                <a:cubicBezTo>
                  <a:pt x="508337" y="221977"/>
                  <a:pt x="521562" y="215900"/>
                  <a:pt x="536575" y="215900"/>
                </a:cubicBezTo>
                <a:close/>
                <a:moveTo>
                  <a:pt x="171271" y="215900"/>
                </a:moveTo>
                <a:cubicBezTo>
                  <a:pt x="185975" y="215900"/>
                  <a:pt x="199603" y="221977"/>
                  <a:pt x="209286" y="231628"/>
                </a:cubicBezTo>
                <a:cubicBezTo>
                  <a:pt x="219328" y="241637"/>
                  <a:pt x="225066" y="254862"/>
                  <a:pt x="225066" y="269875"/>
                </a:cubicBezTo>
                <a:cubicBezTo>
                  <a:pt x="225066" y="284531"/>
                  <a:pt x="219328" y="298114"/>
                  <a:pt x="209286" y="307765"/>
                </a:cubicBezTo>
                <a:cubicBezTo>
                  <a:pt x="199603" y="317416"/>
                  <a:pt x="185975" y="323493"/>
                  <a:pt x="171271" y="323493"/>
                </a:cubicBezTo>
                <a:cubicBezTo>
                  <a:pt x="156567" y="323493"/>
                  <a:pt x="142938" y="317416"/>
                  <a:pt x="133255" y="307765"/>
                </a:cubicBezTo>
                <a:cubicBezTo>
                  <a:pt x="123572" y="298114"/>
                  <a:pt x="117475" y="284531"/>
                  <a:pt x="117475" y="269875"/>
                </a:cubicBezTo>
                <a:cubicBezTo>
                  <a:pt x="117475" y="254862"/>
                  <a:pt x="123572" y="241637"/>
                  <a:pt x="133255" y="231628"/>
                </a:cubicBezTo>
                <a:cubicBezTo>
                  <a:pt x="142938" y="221977"/>
                  <a:pt x="156567" y="215900"/>
                  <a:pt x="171271" y="215900"/>
                </a:cubicBezTo>
                <a:close/>
                <a:moveTo>
                  <a:pt x="346900" y="31012"/>
                </a:moveTo>
                <a:cubicBezTo>
                  <a:pt x="320641" y="35700"/>
                  <a:pt x="295101" y="44715"/>
                  <a:pt x="271359" y="56976"/>
                </a:cubicBezTo>
                <a:lnTo>
                  <a:pt x="270280" y="57697"/>
                </a:lnTo>
                <a:cubicBezTo>
                  <a:pt x="241143" y="72842"/>
                  <a:pt x="214884" y="93036"/>
                  <a:pt x="193301" y="117198"/>
                </a:cubicBezTo>
                <a:lnTo>
                  <a:pt x="270280" y="117198"/>
                </a:lnTo>
                <a:lnTo>
                  <a:pt x="346900" y="117198"/>
                </a:lnTo>
                <a:lnTo>
                  <a:pt x="346900" y="31012"/>
                </a:lnTo>
                <a:close/>
                <a:moveTo>
                  <a:pt x="391864" y="0"/>
                </a:moveTo>
                <a:lnTo>
                  <a:pt x="656256" y="0"/>
                </a:lnTo>
                <a:cubicBezTo>
                  <a:pt x="663450" y="0"/>
                  <a:pt x="669565" y="6130"/>
                  <a:pt x="669565" y="13342"/>
                </a:cubicBezTo>
                <a:lnTo>
                  <a:pt x="669565" y="168960"/>
                </a:lnTo>
                <a:lnTo>
                  <a:pt x="750785" y="182210"/>
                </a:lnTo>
                <a:lnTo>
                  <a:pt x="761638" y="198085"/>
                </a:lnTo>
                <a:lnTo>
                  <a:pt x="669565" y="196553"/>
                </a:lnTo>
                <a:lnTo>
                  <a:pt x="669565" y="203054"/>
                </a:lnTo>
                <a:lnTo>
                  <a:pt x="814148" y="218007"/>
                </a:lnTo>
                <a:lnTo>
                  <a:pt x="826728" y="236182"/>
                </a:lnTo>
                <a:lnTo>
                  <a:pt x="669565" y="235198"/>
                </a:lnTo>
                <a:lnTo>
                  <a:pt x="669565" y="243143"/>
                </a:lnTo>
                <a:lnTo>
                  <a:pt x="871815" y="261673"/>
                </a:lnTo>
                <a:lnTo>
                  <a:pt x="885466" y="275861"/>
                </a:lnTo>
                <a:lnTo>
                  <a:pt x="762249" y="274770"/>
                </a:lnTo>
                <a:lnTo>
                  <a:pt x="656437" y="275787"/>
                </a:lnTo>
                <a:lnTo>
                  <a:pt x="656256" y="275865"/>
                </a:lnTo>
                <a:lnTo>
                  <a:pt x="601939" y="275865"/>
                </a:lnTo>
                <a:lnTo>
                  <a:pt x="601939" y="275504"/>
                </a:lnTo>
                <a:lnTo>
                  <a:pt x="601939" y="274783"/>
                </a:lnTo>
                <a:lnTo>
                  <a:pt x="601939" y="274062"/>
                </a:lnTo>
                <a:lnTo>
                  <a:pt x="601939" y="273701"/>
                </a:lnTo>
                <a:lnTo>
                  <a:pt x="601939" y="273340"/>
                </a:lnTo>
                <a:lnTo>
                  <a:pt x="601939" y="272980"/>
                </a:lnTo>
                <a:lnTo>
                  <a:pt x="601939" y="272619"/>
                </a:lnTo>
                <a:lnTo>
                  <a:pt x="601939" y="272259"/>
                </a:lnTo>
                <a:lnTo>
                  <a:pt x="601939" y="271537"/>
                </a:lnTo>
                <a:lnTo>
                  <a:pt x="601939" y="270816"/>
                </a:lnTo>
                <a:cubicBezTo>
                  <a:pt x="601939" y="270456"/>
                  <a:pt x="601939" y="270095"/>
                  <a:pt x="601939" y="270095"/>
                </a:cubicBezTo>
                <a:cubicBezTo>
                  <a:pt x="601939" y="252786"/>
                  <a:pt x="595104" y="236198"/>
                  <a:pt x="582874" y="223937"/>
                </a:cubicBezTo>
                <a:cubicBezTo>
                  <a:pt x="570643" y="211677"/>
                  <a:pt x="554096" y="204464"/>
                  <a:pt x="536830" y="204464"/>
                </a:cubicBezTo>
                <a:cubicBezTo>
                  <a:pt x="519564" y="204464"/>
                  <a:pt x="503017" y="211677"/>
                  <a:pt x="490786" y="223937"/>
                </a:cubicBezTo>
                <a:cubicBezTo>
                  <a:pt x="478556" y="236198"/>
                  <a:pt x="471362" y="252786"/>
                  <a:pt x="471362" y="270095"/>
                </a:cubicBezTo>
                <a:cubicBezTo>
                  <a:pt x="471362" y="270095"/>
                  <a:pt x="471362" y="270456"/>
                  <a:pt x="471362" y="270816"/>
                </a:cubicBezTo>
                <a:lnTo>
                  <a:pt x="471362" y="271537"/>
                </a:lnTo>
                <a:lnTo>
                  <a:pt x="471362" y="272259"/>
                </a:lnTo>
                <a:lnTo>
                  <a:pt x="471362" y="272619"/>
                </a:lnTo>
                <a:lnTo>
                  <a:pt x="471721" y="272980"/>
                </a:lnTo>
                <a:lnTo>
                  <a:pt x="471721" y="273340"/>
                </a:lnTo>
                <a:lnTo>
                  <a:pt x="471721" y="273701"/>
                </a:lnTo>
                <a:lnTo>
                  <a:pt x="471721" y="274062"/>
                </a:lnTo>
                <a:lnTo>
                  <a:pt x="471721" y="274783"/>
                </a:lnTo>
                <a:lnTo>
                  <a:pt x="471721" y="275504"/>
                </a:lnTo>
                <a:lnTo>
                  <a:pt x="471721" y="275865"/>
                </a:lnTo>
                <a:lnTo>
                  <a:pt x="270280" y="275865"/>
                </a:lnTo>
                <a:lnTo>
                  <a:pt x="237906" y="275865"/>
                </a:lnTo>
                <a:cubicBezTo>
                  <a:pt x="237906" y="274062"/>
                  <a:pt x="237906" y="271898"/>
                  <a:pt x="237906" y="270095"/>
                </a:cubicBezTo>
                <a:cubicBezTo>
                  <a:pt x="237906" y="252786"/>
                  <a:pt x="231071" y="236198"/>
                  <a:pt x="218841" y="223937"/>
                </a:cubicBezTo>
                <a:cubicBezTo>
                  <a:pt x="206610" y="211677"/>
                  <a:pt x="190423" y="204464"/>
                  <a:pt x="172797" y="204464"/>
                </a:cubicBezTo>
                <a:cubicBezTo>
                  <a:pt x="171718" y="204464"/>
                  <a:pt x="170639" y="204464"/>
                  <a:pt x="169200" y="204825"/>
                </a:cubicBezTo>
                <a:cubicBezTo>
                  <a:pt x="168840" y="204825"/>
                  <a:pt x="168481" y="204825"/>
                  <a:pt x="168121" y="204825"/>
                </a:cubicBezTo>
                <a:cubicBezTo>
                  <a:pt x="152293" y="205907"/>
                  <a:pt x="137905" y="212758"/>
                  <a:pt x="126753" y="223937"/>
                </a:cubicBezTo>
                <a:cubicBezTo>
                  <a:pt x="114523" y="236198"/>
                  <a:pt x="107688" y="252786"/>
                  <a:pt x="107688" y="270095"/>
                </a:cubicBezTo>
                <a:cubicBezTo>
                  <a:pt x="107688" y="271898"/>
                  <a:pt x="107688" y="274062"/>
                  <a:pt x="107688" y="275865"/>
                </a:cubicBezTo>
                <a:lnTo>
                  <a:pt x="87862" y="275865"/>
                </a:lnTo>
                <a:lnTo>
                  <a:pt x="87860" y="275865"/>
                </a:lnTo>
                <a:lnTo>
                  <a:pt x="13378" y="275865"/>
                </a:lnTo>
                <a:cubicBezTo>
                  <a:pt x="5785" y="275865"/>
                  <a:pt x="0" y="269748"/>
                  <a:pt x="0" y="262192"/>
                </a:cubicBezTo>
                <a:cubicBezTo>
                  <a:pt x="0" y="254995"/>
                  <a:pt x="5785" y="249238"/>
                  <a:pt x="13378" y="249238"/>
                </a:cubicBezTo>
                <a:lnTo>
                  <a:pt x="20637" y="249238"/>
                </a:lnTo>
                <a:lnTo>
                  <a:pt x="20637" y="196531"/>
                </a:lnTo>
                <a:cubicBezTo>
                  <a:pt x="20637" y="179943"/>
                  <a:pt x="28910" y="168404"/>
                  <a:pt x="41500" y="159389"/>
                </a:cubicBezTo>
                <a:cubicBezTo>
                  <a:pt x="42580" y="158667"/>
                  <a:pt x="44018" y="157946"/>
                  <a:pt x="45457" y="157225"/>
                </a:cubicBezTo>
                <a:cubicBezTo>
                  <a:pt x="62724" y="146767"/>
                  <a:pt x="86465" y="140998"/>
                  <a:pt x="109127" y="135949"/>
                </a:cubicBezTo>
                <a:lnTo>
                  <a:pt x="144621" y="125045"/>
                </a:lnTo>
                <a:lnTo>
                  <a:pt x="133312" y="125045"/>
                </a:lnTo>
                <a:cubicBezTo>
                  <a:pt x="131517" y="125045"/>
                  <a:pt x="129721" y="123574"/>
                  <a:pt x="129362" y="122103"/>
                </a:cubicBezTo>
                <a:lnTo>
                  <a:pt x="126848" y="110700"/>
                </a:lnTo>
                <a:cubicBezTo>
                  <a:pt x="125412" y="103343"/>
                  <a:pt x="129721" y="95250"/>
                  <a:pt x="136544" y="97457"/>
                </a:cubicBezTo>
                <a:lnTo>
                  <a:pt x="146598" y="101504"/>
                </a:lnTo>
                <a:cubicBezTo>
                  <a:pt x="148034" y="101871"/>
                  <a:pt x="149830" y="102975"/>
                  <a:pt x="150189" y="104446"/>
                </a:cubicBezTo>
                <a:lnTo>
                  <a:pt x="154651" y="121325"/>
                </a:lnTo>
                <a:lnTo>
                  <a:pt x="156610" y="119361"/>
                </a:lnTo>
                <a:cubicBezTo>
                  <a:pt x="160207" y="114673"/>
                  <a:pt x="164164" y="109985"/>
                  <a:pt x="168121" y="105298"/>
                </a:cubicBezTo>
                <a:lnTo>
                  <a:pt x="169200" y="103494"/>
                </a:lnTo>
                <a:cubicBezTo>
                  <a:pt x="194380" y="75006"/>
                  <a:pt x="224956" y="50845"/>
                  <a:pt x="259129" y="33176"/>
                </a:cubicBezTo>
                <a:cubicBezTo>
                  <a:pt x="262726" y="31373"/>
                  <a:pt x="266683" y="29570"/>
                  <a:pt x="270280" y="27766"/>
                </a:cubicBezTo>
                <a:cubicBezTo>
                  <a:pt x="308050" y="10097"/>
                  <a:pt x="349778" y="0"/>
                  <a:pt x="391864" y="0"/>
                </a:cubicBezTo>
                <a:close/>
              </a:path>
            </a:pathLst>
          </a:custGeom>
          <a:solidFill>
            <a:schemeClr val="bg1"/>
          </a:solidFill>
          <a:ln>
            <a:noFill/>
          </a:ln>
          <a:effectLst/>
        </p:spPr>
        <p:txBody>
          <a:bodyPr anchor="ctr"/>
          <a:lstStyle/>
          <a:p>
            <a:endParaRPr lang="en-GB" sz="1600" dirty="0">
              <a:latin typeface="+mj-lt"/>
            </a:endParaRPr>
          </a:p>
        </p:txBody>
      </p:sp>
      <p:sp>
        <p:nvSpPr>
          <p:cNvPr id="31" name="Freeform 242">
            <a:extLst>
              <a:ext uri="{FF2B5EF4-FFF2-40B4-BE49-F238E27FC236}">
                <a16:creationId xmlns:a16="http://schemas.microsoft.com/office/drawing/2014/main" xmlns="" id="{04D8BD78-F76A-544D-80CA-CB06C983A478}"/>
              </a:ext>
            </a:extLst>
          </p:cNvPr>
          <p:cNvSpPr>
            <a:spLocks noChangeArrowheads="1"/>
          </p:cNvSpPr>
          <p:nvPr/>
        </p:nvSpPr>
        <p:spPr bwMode="auto">
          <a:xfrm>
            <a:off x="8493956" y="2606516"/>
            <a:ext cx="490587" cy="468090"/>
          </a:xfrm>
          <a:custGeom>
            <a:avLst/>
            <a:gdLst/>
            <a:ahLst/>
            <a:cxnLst/>
            <a:rect l="0" t="0" r="r" b="b"/>
            <a:pathLst>
              <a:path w="899393" h="858478">
                <a:moveTo>
                  <a:pt x="899393" y="592739"/>
                </a:moveTo>
                <a:lnTo>
                  <a:pt x="899393" y="792494"/>
                </a:lnTo>
                <a:cubicBezTo>
                  <a:pt x="899393" y="793936"/>
                  <a:pt x="898313" y="795739"/>
                  <a:pt x="896513" y="796099"/>
                </a:cubicBezTo>
                <a:lnTo>
                  <a:pt x="802911" y="826748"/>
                </a:lnTo>
                <a:lnTo>
                  <a:pt x="745310" y="845497"/>
                </a:lnTo>
                <a:lnTo>
                  <a:pt x="706429" y="858117"/>
                </a:lnTo>
                <a:lnTo>
                  <a:pt x="706429" y="655839"/>
                </a:lnTo>
                <a:lnTo>
                  <a:pt x="745310" y="643219"/>
                </a:lnTo>
                <a:lnTo>
                  <a:pt x="785991" y="629878"/>
                </a:lnTo>
                <a:lnTo>
                  <a:pt x="787431" y="677112"/>
                </a:lnTo>
                <a:cubicBezTo>
                  <a:pt x="787431" y="681078"/>
                  <a:pt x="792111" y="682881"/>
                  <a:pt x="795711" y="681799"/>
                </a:cubicBezTo>
                <a:lnTo>
                  <a:pt x="802911" y="679636"/>
                </a:lnTo>
                <a:lnTo>
                  <a:pt x="824872" y="673506"/>
                </a:lnTo>
                <a:cubicBezTo>
                  <a:pt x="827392" y="672425"/>
                  <a:pt x="828832" y="670261"/>
                  <a:pt x="828832" y="667737"/>
                </a:cubicBezTo>
                <a:lnTo>
                  <a:pt x="827752" y="616176"/>
                </a:lnTo>
                <a:lnTo>
                  <a:pt x="897953" y="593100"/>
                </a:lnTo>
                <a:cubicBezTo>
                  <a:pt x="898313" y="593100"/>
                  <a:pt x="899033" y="592739"/>
                  <a:pt x="899393" y="592739"/>
                </a:cubicBezTo>
                <a:close/>
                <a:moveTo>
                  <a:pt x="505185" y="592739"/>
                </a:moveTo>
                <a:cubicBezTo>
                  <a:pt x="505905" y="592739"/>
                  <a:pt x="506625" y="593100"/>
                  <a:pt x="507705" y="593460"/>
                </a:cubicBezTo>
                <a:lnTo>
                  <a:pt x="664668" y="645022"/>
                </a:lnTo>
                <a:lnTo>
                  <a:pt x="698149" y="655839"/>
                </a:lnTo>
                <a:lnTo>
                  <a:pt x="698149" y="855593"/>
                </a:lnTo>
                <a:lnTo>
                  <a:pt x="698149" y="857035"/>
                </a:lnTo>
                <a:cubicBezTo>
                  <a:pt x="698149" y="857757"/>
                  <a:pt x="698149" y="858117"/>
                  <a:pt x="698149" y="858478"/>
                </a:cubicBezTo>
                <a:lnTo>
                  <a:pt x="664668" y="847661"/>
                </a:lnTo>
                <a:lnTo>
                  <a:pt x="508065" y="796099"/>
                </a:lnTo>
                <a:cubicBezTo>
                  <a:pt x="506265" y="795739"/>
                  <a:pt x="505185" y="793936"/>
                  <a:pt x="505185" y="792494"/>
                </a:cubicBezTo>
                <a:lnTo>
                  <a:pt x="505185" y="592739"/>
                </a:lnTo>
                <a:close/>
                <a:moveTo>
                  <a:pt x="595187" y="550913"/>
                </a:moveTo>
                <a:lnTo>
                  <a:pt x="664668" y="577595"/>
                </a:lnTo>
                <a:lnTo>
                  <a:pt x="745310" y="608604"/>
                </a:lnTo>
                <a:lnTo>
                  <a:pt x="783831" y="623387"/>
                </a:lnTo>
                <a:lnTo>
                  <a:pt x="745310" y="636007"/>
                </a:lnTo>
                <a:lnTo>
                  <a:pt x="704269" y="649348"/>
                </a:lnTo>
                <a:cubicBezTo>
                  <a:pt x="703549" y="649709"/>
                  <a:pt x="702109" y="650069"/>
                  <a:pt x="701389" y="649709"/>
                </a:cubicBezTo>
                <a:lnTo>
                  <a:pt x="664668" y="637810"/>
                </a:lnTo>
                <a:lnTo>
                  <a:pt x="508785" y="586610"/>
                </a:lnTo>
                <a:cubicBezTo>
                  <a:pt x="507705" y="586249"/>
                  <a:pt x="505905" y="585528"/>
                  <a:pt x="505545" y="584086"/>
                </a:cubicBezTo>
                <a:cubicBezTo>
                  <a:pt x="504825" y="582643"/>
                  <a:pt x="505905" y="580480"/>
                  <a:pt x="507705" y="579398"/>
                </a:cubicBezTo>
                <a:lnTo>
                  <a:pt x="595187" y="550913"/>
                </a:lnTo>
                <a:close/>
                <a:moveTo>
                  <a:pt x="700309" y="516299"/>
                </a:moveTo>
                <a:cubicBezTo>
                  <a:pt x="701029" y="516299"/>
                  <a:pt x="702109" y="515938"/>
                  <a:pt x="703189" y="516299"/>
                </a:cubicBezTo>
                <a:lnTo>
                  <a:pt x="745310" y="530000"/>
                </a:lnTo>
                <a:lnTo>
                  <a:pt x="802911" y="548750"/>
                </a:lnTo>
                <a:lnTo>
                  <a:pt x="895793" y="579038"/>
                </a:lnTo>
                <a:cubicBezTo>
                  <a:pt x="896873" y="579398"/>
                  <a:pt x="898313" y="580480"/>
                  <a:pt x="899033" y="581562"/>
                </a:cubicBezTo>
                <a:cubicBezTo>
                  <a:pt x="899753" y="583725"/>
                  <a:pt x="899033" y="585528"/>
                  <a:pt x="896873" y="586249"/>
                </a:cubicBezTo>
                <a:lnTo>
                  <a:pt x="825232" y="610046"/>
                </a:lnTo>
                <a:lnTo>
                  <a:pt x="802911" y="601393"/>
                </a:lnTo>
                <a:lnTo>
                  <a:pt x="745310" y="580480"/>
                </a:lnTo>
                <a:lnTo>
                  <a:pt x="664668" y="551274"/>
                </a:lnTo>
                <a:lnTo>
                  <a:pt x="631188" y="539015"/>
                </a:lnTo>
                <a:lnTo>
                  <a:pt x="664668" y="528198"/>
                </a:lnTo>
                <a:lnTo>
                  <a:pt x="700309" y="516299"/>
                </a:lnTo>
                <a:close/>
                <a:moveTo>
                  <a:pt x="188436" y="490749"/>
                </a:moveTo>
                <a:cubicBezTo>
                  <a:pt x="193480" y="489310"/>
                  <a:pt x="199245" y="490030"/>
                  <a:pt x="204289" y="493628"/>
                </a:cubicBezTo>
                <a:lnTo>
                  <a:pt x="203929" y="493628"/>
                </a:lnTo>
                <a:cubicBezTo>
                  <a:pt x="221944" y="506582"/>
                  <a:pt x="241760" y="516657"/>
                  <a:pt x="262657" y="523494"/>
                </a:cubicBezTo>
                <a:cubicBezTo>
                  <a:pt x="282834" y="529971"/>
                  <a:pt x="304091" y="533570"/>
                  <a:pt x="326430" y="533570"/>
                </a:cubicBezTo>
                <a:cubicBezTo>
                  <a:pt x="348408" y="533570"/>
                  <a:pt x="369666" y="529971"/>
                  <a:pt x="389842" y="523494"/>
                </a:cubicBezTo>
                <a:cubicBezTo>
                  <a:pt x="410379" y="517017"/>
                  <a:pt x="429475" y="506942"/>
                  <a:pt x="447130" y="494348"/>
                </a:cubicBezTo>
                <a:cubicBezTo>
                  <a:pt x="451453" y="490749"/>
                  <a:pt x="457578" y="488950"/>
                  <a:pt x="463703" y="490749"/>
                </a:cubicBezTo>
                <a:cubicBezTo>
                  <a:pt x="488204" y="497226"/>
                  <a:pt x="511263" y="505862"/>
                  <a:pt x="531800" y="515938"/>
                </a:cubicBezTo>
                <a:cubicBezTo>
                  <a:pt x="547293" y="523134"/>
                  <a:pt x="561704" y="531411"/>
                  <a:pt x="574315" y="540047"/>
                </a:cubicBezTo>
                <a:lnTo>
                  <a:pt x="529278" y="554800"/>
                </a:lnTo>
                <a:lnTo>
                  <a:pt x="502255" y="563796"/>
                </a:lnTo>
                <a:cubicBezTo>
                  <a:pt x="487123" y="568114"/>
                  <a:pt x="487843" y="572072"/>
                  <a:pt x="487483" y="584666"/>
                </a:cubicBezTo>
                <a:lnTo>
                  <a:pt x="487483" y="793370"/>
                </a:lnTo>
                <a:lnTo>
                  <a:pt x="487483" y="793730"/>
                </a:lnTo>
                <a:lnTo>
                  <a:pt x="487483" y="794089"/>
                </a:lnTo>
                <a:lnTo>
                  <a:pt x="487483" y="794449"/>
                </a:lnTo>
                <a:lnTo>
                  <a:pt x="487483" y="794809"/>
                </a:lnTo>
                <a:cubicBezTo>
                  <a:pt x="488204" y="803445"/>
                  <a:pt x="493968" y="811361"/>
                  <a:pt x="502616" y="814240"/>
                </a:cubicBezTo>
                <a:lnTo>
                  <a:pt x="531439" y="823596"/>
                </a:lnTo>
                <a:cubicBezTo>
                  <a:pt x="511983" y="828274"/>
                  <a:pt x="488924" y="831512"/>
                  <a:pt x="461542" y="834391"/>
                </a:cubicBezTo>
                <a:cubicBezTo>
                  <a:pt x="424431" y="837989"/>
                  <a:pt x="379754" y="839428"/>
                  <a:pt x="326430" y="839428"/>
                </a:cubicBezTo>
                <a:cubicBezTo>
                  <a:pt x="169700" y="839428"/>
                  <a:pt x="89714" y="823596"/>
                  <a:pt x="47559" y="794809"/>
                </a:cubicBezTo>
                <a:cubicBezTo>
                  <a:pt x="1081" y="762784"/>
                  <a:pt x="0" y="719604"/>
                  <a:pt x="0" y="665988"/>
                </a:cubicBezTo>
                <a:cubicBezTo>
                  <a:pt x="0" y="626407"/>
                  <a:pt x="19817" y="590064"/>
                  <a:pt x="53324" y="559478"/>
                </a:cubicBezTo>
                <a:cubicBezTo>
                  <a:pt x="86111" y="529971"/>
                  <a:pt x="132950" y="505862"/>
                  <a:pt x="188436" y="490749"/>
                </a:cubicBezTo>
                <a:close/>
                <a:moveTo>
                  <a:pt x="276313" y="204121"/>
                </a:moveTo>
                <a:cubicBezTo>
                  <a:pt x="262997" y="222102"/>
                  <a:pt x="245723" y="237925"/>
                  <a:pt x="224489" y="250512"/>
                </a:cubicBezTo>
                <a:cubicBezTo>
                  <a:pt x="202536" y="263818"/>
                  <a:pt x="176984" y="273887"/>
                  <a:pt x="148193" y="279641"/>
                </a:cubicBezTo>
                <a:cubicBezTo>
                  <a:pt x="149813" y="305354"/>
                  <a:pt x="155481" y="329808"/>
                  <a:pt x="164478" y="352105"/>
                </a:cubicBezTo>
                <a:lnTo>
                  <a:pt x="197491" y="406294"/>
                </a:lnTo>
                <a:lnTo>
                  <a:pt x="251377" y="409884"/>
                </a:lnTo>
                <a:lnTo>
                  <a:pt x="300541" y="410140"/>
                </a:lnTo>
                <a:lnTo>
                  <a:pt x="313030" y="404813"/>
                </a:lnTo>
                <a:lnTo>
                  <a:pt x="331140" y="404813"/>
                </a:lnTo>
                <a:cubicBezTo>
                  <a:pt x="340728" y="404813"/>
                  <a:pt x="348895" y="413127"/>
                  <a:pt x="348895" y="422888"/>
                </a:cubicBezTo>
                <a:cubicBezTo>
                  <a:pt x="348895" y="433010"/>
                  <a:pt x="340728" y="440963"/>
                  <a:pt x="331140" y="440963"/>
                </a:cubicBezTo>
                <a:lnTo>
                  <a:pt x="313030" y="440963"/>
                </a:lnTo>
                <a:lnTo>
                  <a:pt x="303735" y="437098"/>
                </a:lnTo>
                <a:lnTo>
                  <a:pt x="248199" y="436790"/>
                </a:lnTo>
                <a:lnTo>
                  <a:pt x="231396" y="435567"/>
                </a:lnTo>
                <a:lnTo>
                  <a:pt x="256969" y="455540"/>
                </a:lnTo>
                <a:cubicBezTo>
                  <a:pt x="278113" y="465924"/>
                  <a:pt x="301325" y="471678"/>
                  <a:pt x="325618" y="471678"/>
                </a:cubicBezTo>
                <a:cubicBezTo>
                  <a:pt x="374202" y="471678"/>
                  <a:pt x="418108" y="448662"/>
                  <a:pt x="450138" y="411622"/>
                </a:cubicBezTo>
                <a:cubicBezTo>
                  <a:pt x="482888" y="373862"/>
                  <a:pt x="503042" y="321357"/>
                  <a:pt x="503042" y="263458"/>
                </a:cubicBezTo>
                <a:cubicBezTo>
                  <a:pt x="503042" y="253749"/>
                  <a:pt x="503042" y="244398"/>
                  <a:pt x="503042" y="235408"/>
                </a:cubicBezTo>
                <a:cubicBezTo>
                  <a:pt x="494045" y="237925"/>
                  <a:pt x="485047" y="240083"/>
                  <a:pt x="475330" y="241881"/>
                </a:cubicBezTo>
                <a:cubicBezTo>
                  <a:pt x="458776" y="245118"/>
                  <a:pt x="440781" y="246556"/>
                  <a:pt x="423147" y="246556"/>
                </a:cubicBezTo>
                <a:cubicBezTo>
                  <a:pt x="387878" y="246556"/>
                  <a:pt x="354768" y="240443"/>
                  <a:pt x="325618" y="229654"/>
                </a:cubicBezTo>
                <a:cubicBezTo>
                  <a:pt x="307623" y="222821"/>
                  <a:pt x="291068" y="214190"/>
                  <a:pt x="276313" y="204121"/>
                </a:cubicBezTo>
                <a:close/>
                <a:moveTo>
                  <a:pt x="326412" y="0"/>
                </a:moveTo>
                <a:cubicBezTo>
                  <a:pt x="452344" y="0"/>
                  <a:pt x="520347" y="22647"/>
                  <a:pt x="558127" y="64346"/>
                </a:cubicBezTo>
                <a:cubicBezTo>
                  <a:pt x="577196" y="85555"/>
                  <a:pt x="587811" y="110629"/>
                  <a:pt x="593747" y="139432"/>
                </a:cubicBezTo>
                <a:lnTo>
                  <a:pt x="600054" y="220773"/>
                </a:lnTo>
                <a:lnTo>
                  <a:pt x="621979" y="229671"/>
                </a:lnTo>
                <a:cubicBezTo>
                  <a:pt x="629936" y="237195"/>
                  <a:pt x="634638" y="247228"/>
                  <a:pt x="634638" y="258695"/>
                </a:cubicBezTo>
                <a:lnTo>
                  <a:pt x="634638" y="301693"/>
                </a:lnTo>
                <a:cubicBezTo>
                  <a:pt x="634638" y="312801"/>
                  <a:pt x="629936" y="323192"/>
                  <a:pt x="621979" y="330717"/>
                </a:cubicBezTo>
                <a:cubicBezTo>
                  <a:pt x="614383" y="337883"/>
                  <a:pt x="603531" y="342541"/>
                  <a:pt x="591957" y="342541"/>
                </a:cubicBezTo>
                <a:lnTo>
                  <a:pt x="574233" y="342541"/>
                </a:lnTo>
                <a:cubicBezTo>
                  <a:pt x="567361" y="342541"/>
                  <a:pt x="560850" y="340033"/>
                  <a:pt x="556509" y="335733"/>
                </a:cubicBezTo>
                <a:cubicBezTo>
                  <a:pt x="552169" y="331434"/>
                  <a:pt x="549275" y="325342"/>
                  <a:pt x="549275" y="318534"/>
                </a:cubicBezTo>
                <a:lnTo>
                  <a:pt x="549275" y="241495"/>
                </a:lnTo>
                <a:cubicBezTo>
                  <a:pt x="549275" y="235045"/>
                  <a:pt x="551807" y="229312"/>
                  <a:pt x="556148" y="225012"/>
                </a:cubicBezTo>
                <a:lnTo>
                  <a:pt x="556148" y="224654"/>
                </a:lnTo>
                <a:lnTo>
                  <a:pt x="556509" y="224654"/>
                </a:lnTo>
                <a:lnTo>
                  <a:pt x="562802" y="222110"/>
                </a:lnTo>
                <a:lnTo>
                  <a:pt x="557722" y="150980"/>
                </a:lnTo>
                <a:cubicBezTo>
                  <a:pt x="552999" y="125996"/>
                  <a:pt x="544634" y="104967"/>
                  <a:pt x="529702" y="88431"/>
                </a:cubicBezTo>
                <a:cubicBezTo>
                  <a:pt x="499478" y="55000"/>
                  <a:pt x="439750" y="36666"/>
                  <a:pt x="326412" y="36666"/>
                </a:cubicBezTo>
                <a:cubicBezTo>
                  <a:pt x="213073" y="36666"/>
                  <a:pt x="153345" y="55000"/>
                  <a:pt x="122761" y="88072"/>
                </a:cubicBezTo>
                <a:cubicBezTo>
                  <a:pt x="108009" y="104248"/>
                  <a:pt x="99644" y="125008"/>
                  <a:pt x="94921" y="149677"/>
                </a:cubicBezTo>
                <a:lnTo>
                  <a:pt x="89822" y="222197"/>
                </a:lnTo>
                <a:lnTo>
                  <a:pt x="95923" y="224654"/>
                </a:lnTo>
                <a:lnTo>
                  <a:pt x="96287" y="225012"/>
                </a:lnTo>
                <a:cubicBezTo>
                  <a:pt x="100282" y="229312"/>
                  <a:pt x="102825" y="235045"/>
                  <a:pt x="102825" y="241495"/>
                </a:cubicBezTo>
                <a:lnTo>
                  <a:pt x="102825" y="318534"/>
                </a:lnTo>
                <a:cubicBezTo>
                  <a:pt x="102825" y="325342"/>
                  <a:pt x="100282" y="331434"/>
                  <a:pt x="95923" y="335733"/>
                </a:cubicBezTo>
                <a:lnTo>
                  <a:pt x="95250" y="335991"/>
                </a:lnTo>
                <a:lnTo>
                  <a:pt x="99369" y="363152"/>
                </a:lnTo>
                <a:cubicBezTo>
                  <a:pt x="103591" y="373438"/>
                  <a:pt x="111046" y="382062"/>
                  <a:pt x="124159" y="388710"/>
                </a:cubicBezTo>
                <a:lnTo>
                  <a:pt x="151855" y="398655"/>
                </a:lnTo>
                <a:lnTo>
                  <a:pt x="127950" y="357904"/>
                </a:lnTo>
                <a:cubicBezTo>
                  <a:pt x="117153" y="328819"/>
                  <a:pt x="111125" y="296903"/>
                  <a:pt x="111125" y="263458"/>
                </a:cubicBezTo>
                <a:cubicBezTo>
                  <a:pt x="111125" y="198007"/>
                  <a:pt x="111845" y="145143"/>
                  <a:pt x="139916" y="105945"/>
                </a:cubicBezTo>
                <a:cubicBezTo>
                  <a:pt x="168347" y="66387"/>
                  <a:pt x="221610" y="44450"/>
                  <a:pt x="325618" y="44450"/>
                </a:cubicBezTo>
                <a:cubicBezTo>
                  <a:pt x="428905" y="44450"/>
                  <a:pt x="482168" y="66387"/>
                  <a:pt x="510599" y="105945"/>
                </a:cubicBezTo>
                <a:cubicBezTo>
                  <a:pt x="538670" y="145143"/>
                  <a:pt x="539390" y="198007"/>
                  <a:pt x="539390" y="263458"/>
                </a:cubicBezTo>
                <a:cubicBezTo>
                  <a:pt x="539390" y="330348"/>
                  <a:pt x="515638" y="391123"/>
                  <a:pt x="477490" y="435357"/>
                </a:cubicBezTo>
                <a:cubicBezTo>
                  <a:pt x="438622" y="479949"/>
                  <a:pt x="384999" y="507641"/>
                  <a:pt x="325618" y="507641"/>
                </a:cubicBezTo>
                <a:cubicBezTo>
                  <a:pt x="265876" y="507641"/>
                  <a:pt x="211893" y="479949"/>
                  <a:pt x="173386" y="435357"/>
                </a:cubicBezTo>
                <a:lnTo>
                  <a:pt x="169711" y="429092"/>
                </a:lnTo>
                <a:lnTo>
                  <a:pt x="143381" y="424336"/>
                </a:lnTo>
                <a:cubicBezTo>
                  <a:pt x="130761" y="421052"/>
                  <a:pt x="120297" y="417189"/>
                  <a:pt x="111585" y="412787"/>
                </a:cubicBezTo>
                <a:cubicBezTo>
                  <a:pt x="92184" y="402905"/>
                  <a:pt x="81226" y="390776"/>
                  <a:pt x="75028" y="376582"/>
                </a:cubicBezTo>
                <a:lnTo>
                  <a:pt x="69429" y="342541"/>
                </a:lnTo>
                <a:lnTo>
                  <a:pt x="59962" y="342541"/>
                </a:lnTo>
                <a:cubicBezTo>
                  <a:pt x="48339" y="342541"/>
                  <a:pt x="37805" y="337883"/>
                  <a:pt x="30177" y="330717"/>
                </a:cubicBezTo>
                <a:cubicBezTo>
                  <a:pt x="22185" y="323192"/>
                  <a:pt x="17463" y="312801"/>
                  <a:pt x="17463" y="301693"/>
                </a:cubicBezTo>
                <a:lnTo>
                  <a:pt x="17463" y="258695"/>
                </a:lnTo>
                <a:cubicBezTo>
                  <a:pt x="17463" y="247228"/>
                  <a:pt x="22185" y="237195"/>
                  <a:pt x="30177" y="229671"/>
                </a:cubicBezTo>
                <a:lnTo>
                  <a:pt x="52269" y="220635"/>
                </a:lnTo>
                <a:lnTo>
                  <a:pt x="58941" y="137949"/>
                </a:lnTo>
                <a:cubicBezTo>
                  <a:pt x="65013" y="109371"/>
                  <a:pt x="75807" y="84477"/>
                  <a:pt x="95056" y="63627"/>
                </a:cubicBezTo>
                <a:cubicBezTo>
                  <a:pt x="132836" y="22647"/>
                  <a:pt x="200839" y="0"/>
                  <a:pt x="326412" y="0"/>
                </a:cubicBezTo>
                <a:close/>
              </a:path>
            </a:pathLst>
          </a:custGeom>
          <a:solidFill>
            <a:schemeClr val="bg1"/>
          </a:solidFill>
          <a:ln>
            <a:noFill/>
          </a:ln>
          <a:effectLst/>
        </p:spPr>
        <p:txBody>
          <a:bodyPr anchor="ctr"/>
          <a:lstStyle/>
          <a:p>
            <a:endParaRPr lang="en-GB" sz="1600" dirty="0">
              <a:latin typeface="+mj-lt"/>
            </a:endParaRPr>
          </a:p>
        </p:txBody>
      </p:sp>
      <p:sp>
        <p:nvSpPr>
          <p:cNvPr id="32" name="Freeform 245">
            <a:extLst>
              <a:ext uri="{FF2B5EF4-FFF2-40B4-BE49-F238E27FC236}">
                <a16:creationId xmlns:a16="http://schemas.microsoft.com/office/drawing/2014/main" xmlns="" id="{3AE6ABBE-9C51-DE42-AD95-AF580D4781C8}"/>
              </a:ext>
            </a:extLst>
          </p:cNvPr>
          <p:cNvSpPr>
            <a:spLocks noChangeArrowheads="1"/>
          </p:cNvSpPr>
          <p:nvPr/>
        </p:nvSpPr>
        <p:spPr bwMode="auto">
          <a:xfrm>
            <a:off x="9590599" y="2602190"/>
            <a:ext cx="474147" cy="472416"/>
          </a:xfrm>
          <a:custGeom>
            <a:avLst/>
            <a:gdLst/>
            <a:ahLst/>
            <a:cxnLst/>
            <a:rect l="0" t="0" r="r" b="b"/>
            <a:pathLst>
              <a:path w="870281" h="866415">
                <a:moveTo>
                  <a:pt x="485761" y="588328"/>
                </a:moveTo>
                <a:lnTo>
                  <a:pt x="485402" y="797614"/>
                </a:lnTo>
                <a:cubicBezTo>
                  <a:pt x="485402" y="799055"/>
                  <a:pt x="484324" y="800856"/>
                  <a:pt x="482887" y="801216"/>
                </a:cubicBezTo>
                <a:lnTo>
                  <a:pt x="384783" y="833635"/>
                </a:lnTo>
                <a:lnTo>
                  <a:pt x="324411" y="853087"/>
                </a:lnTo>
                <a:lnTo>
                  <a:pt x="283804" y="866415"/>
                </a:lnTo>
                <a:lnTo>
                  <a:pt x="283804" y="654608"/>
                </a:lnTo>
                <a:lnTo>
                  <a:pt x="324411" y="641280"/>
                </a:lnTo>
                <a:lnTo>
                  <a:pt x="367533" y="627232"/>
                </a:lnTo>
                <a:lnTo>
                  <a:pt x="368612" y="676941"/>
                </a:lnTo>
                <a:cubicBezTo>
                  <a:pt x="368612" y="680904"/>
                  <a:pt x="373643" y="683065"/>
                  <a:pt x="377236" y="681624"/>
                </a:cubicBezTo>
                <a:lnTo>
                  <a:pt x="384783" y="679823"/>
                </a:lnTo>
                <a:lnTo>
                  <a:pt x="407781" y="672979"/>
                </a:lnTo>
                <a:cubicBezTo>
                  <a:pt x="410297" y="671898"/>
                  <a:pt x="411734" y="669377"/>
                  <a:pt x="411734" y="666855"/>
                </a:cubicBezTo>
                <a:lnTo>
                  <a:pt x="410656" y="612823"/>
                </a:lnTo>
                <a:lnTo>
                  <a:pt x="485761" y="588328"/>
                </a:lnTo>
                <a:close/>
                <a:moveTo>
                  <a:pt x="73581" y="588328"/>
                </a:moveTo>
                <a:cubicBezTo>
                  <a:pt x="74299" y="588689"/>
                  <a:pt x="75377" y="589049"/>
                  <a:pt x="75737" y="589049"/>
                </a:cubicBezTo>
                <a:lnTo>
                  <a:pt x="240322" y="643081"/>
                </a:lnTo>
                <a:lnTo>
                  <a:pt x="275179" y="654608"/>
                </a:lnTo>
                <a:lnTo>
                  <a:pt x="275179" y="863533"/>
                </a:lnTo>
                <a:lnTo>
                  <a:pt x="275179" y="865334"/>
                </a:lnTo>
                <a:cubicBezTo>
                  <a:pt x="275179" y="865695"/>
                  <a:pt x="275179" y="866055"/>
                  <a:pt x="275179" y="866415"/>
                </a:cubicBezTo>
                <a:lnTo>
                  <a:pt x="240322" y="854888"/>
                </a:lnTo>
                <a:lnTo>
                  <a:pt x="76455" y="801216"/>
                </a:lnTo>
                <a:cubicBezTo>
                  <a:pt x="74659" y="800856"/>
                  <a:pt x="73581" y="799055"/>
                  <a:pt x="73581" y="797614"/>
                </a:cubicBezTo>
                <a:lnTo>
                  <a:pt x="73581" y="588328"/>
                </a:lnTo>
                <a:close/>
                <a:moveTo>
                  <a:pt x="167372" y="544742"/>
                </a:moveTo>
                <a:lnTo>
                  <a:pt x="240322" y="572839"/>
                </a:lnTo>
                <a:lnTo>
                  <a:pt x="324411" y="605259"/>
                </a:lnTo>
                <a:lnTo>
                  <a:pt x="365018" y="620748"/>
                </a:lnTo>
                <a:lnTo>
                  <a:pt x="324411" y="634076"/>
                </a:lnTo>
                <a:lnTo>
                  <a:pt x="282007" y="647764"/>
                </a:lnTo>
                <a:cubicBezTo>
                  <a:pt x="280929" y="648124"/>
                  <a:pt x="279851" y="648484"/>
                  <a:pt x="278773" y="648484"/>
                </a:cubicBezTo>
                <a:lnTo>
                  <a:pt x="240322" y="635517"/>
                </a:lnTo>
                <a:lnTo>
                  <a:pt x="77174" y="582205"/>
                </a:lnTo>
                <a:cubicBezTo>
                  <a:pt x="76096" y="581844"/>
                  <a:pt x="74659" y="581124"/>
                  <a:pt x="73940" y="579683"/>
                </a:cubicBezTo>
                <a:cubicBezTo>
                  <a:pt x="73221" y="577522"/>
                  <a:pt x="74299" y="575721"/>
                  <a:pt x="76096" y="574640"/>
                </a:cubicBezTo>
                <a:lnTo>
                  <a:pt x="167372" y="544742"/>
                </a:lnTo>
                <a:close/>
                <a:moveTo>
                  <a:pt x="280569" y="508360"/>
                </a:moveTo>
                <a:lnTo>
                  <a:pt x="324411" y="522769"/>
                </a:lnTo>
                <a:lnTo>
                  <a:pt x="384783" y="542581"/>
                </a:lnTo>
                <a:lnTo>
                  <a:pt x="481809" y="574280"/>
                </a:lnTo>
                <a:cubicBezTo>
                  <a:pt x="486480" y="575721"/>
                  <a:pt x="487199" y="580043"/>
                  <a:pt x="483246" y="581844"/>
                </a:cubicBezTo>
                <a:lnTo>
                  <a:pt x="408141" y="606339"/>
                </a:lnTo>
                <a:lnTo>
                  <a:pt x="384783" y="597694"/>
                </a:lnTo>
                <a:lnTo>
                  <a:pt x="324411" y="576081"/>
                </a:lnTo>
                <a:lnTo>
                  <a:pt x="240322" y="545463"/>
                </a:lnTo>
                <a:lnTo>
                  <a:pt x="205105" y="532495"/>
                </a:lnTo>
                <a:lnTo>
                  <a:pt x="240322" y="520968"/>
                </a:lnTo>
                <a:lnTo>
                  <a:pt x="277335" y="508721"/>
                </a:lnTo>
                <a:cubicBezTo>
                  <a:pt x="278413" y="508360"/>
                  <a:pt x="279491" y="508000"/>
                  <a:pt x="280569" y="508360"/>
                </a:cubicBezTo>
                <a:close/>
                <a:moveTo>
                  <a:pt x="730921" y="180817"/>
                </a:moveTo>
                <a:cubicBezTo>
                  <a:pt x="755770" y="180817"/>
                  <a:pt x="774137" y="188380"/>
                  <a:pt x="784581" y="211069"/>
                </a:cubicBezTo>
                <a:cubicBezTo>
                  <a:pt x="793224" y="229436"/>
                  <a:pt x="793944" y="253205"/>
                  <a:pt x="794664" y="273013"/>
                </a:cubicBezTo>
                <a:lnTo>
                  <a:pt x="810871" y="526189"/>
                </a:lnTo>
                <a:lnTo>
                  <a:pt x="869572" y="784767"/>
                </a:lnTo>
                <a:cubicBezTo>
                  <a:pt x="871373" y="797012"/>
                  <a:pt x="869933" y="809617"/>
                  <a:pt x="863090" y="820061"/>
                </a:cubicBezTo>
                <a:cubicBezTo>
                  <a:pt x="856608" y="830865"/>
                  <a:pt x="845804" y="838428"/>
                  <a:pt x="833199" y="841669"/>
                </a:cubicBezTo>
                <a:lnTo>
                  <a:pt x="832839" y="841669"/>
                </a:lnTo>
                <a:cubicBezTo>
                  <a:pt x="820594" y="844190"/>
                  <a:pt x="807629" y="842029"/>
                  <a:pt x="797185" y="835547"/>
                </a:cubicBezTo>
                <a:cubicBezTo>
                  <a:pt x="786381" y="828704"/>
                  <a:pt x="778458" y="817900"/>
                  <a:pt x="775577" y="805655"/>
                </a:cubicBezTo>
                <a:lnTo>
                  <a:pt x="775577" y="805295"/>
                </a:lnTo>
                <a:cubicBezTo>
                  <a:pt x="775577" y="804935"/>
                  <a:pt x="775577" y="804575"/>
                  <a:pt x="775217" y="804215"/>
                </a:cubicBezTo>
                <a:lnTo>
                  <a:pt x="771616" y="789089"/>
                </a:lnTo>
                <a:lnTo>
                  <a:pt x="718316" y="585972"/>
                </a:lnTo>
                <a:lnTo>
                  <a:pt x="625041" y="789449"/>
                </a:lnTo>
                <a:cubicBezTo>
                  <a:pt x="619999" y="799893"/>
                  <a:pt x="610276" y="811418"/>
                  <a:pt x="599112" y="816099"/>
                </a:cubicBezTo>
                <a:cubicBezTo>
                  <a:pt x="587227" y="821141"/>
                  <a:pt x="574262" y="821141"/>
                  <a:pt x="562378" y="816460"/>
                </a:cubicBezTo>
                <a:cubicBezTo>
                  <a:pt x="550493" y="811418"/>
                  <a:pt x="541490" y="802054"/>
                  <a:pt x="536088" y="790530"/>
                </a:cubicBezTo>
                <a:cubicBezTo>
                  <a:pt x="531406" y="778645"/>
                  <a:pt x="531046" y="765680"/>
                  <a:pt x="536088" y="754156"/>
                </a:cubicBezTo>
                <a:lnTo>
                  <a:pt x="536088" y="753436"/>
                </a:lnTo>
                <a:cubicBezTo>
                  <a:pt x="536088" y="753436"/>
                  <a:pt x="536088" y="753075"/>
                  <a:pt x="536448" y="753075"/>
                </a:cubicBezTo>
                <a:lnTo>
                  <a:pt x="666097" y="420669"/>
                </a:lnTo>
                <a:lnTo>
                  <a:pt x="682663" y="310467"/>
                </a:lnTo>
                <a:lnTo>
                  <a:pt x="578584" y="355844"/>
                </a:lnTo>
                <a:lnTo>
                  <a:pt x="572866" y="356524"/>
                </a:lnTo>
                <a:lnTo>
                  <a:pt x="591973" y="364264"/>
                </a:lnTo>
                <a:lnTo>
                  <a:pt x="568939" y="378276"/>
                </a:lnTo>
                <a:lnTo>
                  <a:pt x="456644" y="447257"/>
                </a:lnTo>
                <a:lnTo>
                  <a:pt x="450885" y="450490"/>
                </a:lnTo>
                <a:lnTo>
                  <a:pt x="444407" y="447976"/>
                </a:lnTo>
                <a:lnTo>
                  <a:pt x="350828" y="410611"/>
                </a:lnTo>
                <a:lnTo>
                  <a:pt x="325633" y="400551"/>
                </a:lnTo>
                <a:lnTo>
                  <a:pt x="348668" y="386539"/>
                </a:lnTo>
                <a:lnTo>
                  <a:pt x="460963" y="317918"/>
                </a:lnTo>
                <a:lnTo>
                  <a:pt x="466722" y="314325"/>
                </a:lnTo>
                <a:lnTo>
                  <a:pt x="473200" y="316840"/>
                </a:lnTo>
                <a:lnTo>
                  <a:pt x="523845" y="336984"/>
                </a:lnTo>
                <a:lnTo>
                  <a:pt x="520602" y="309746"/>
                </a:lnTo>
                <a:cubicBezTo>
                  <a:pt x="523844" y="299303"/>
                  <a:pt x="530686" y="290659"/>
                  <a:pt x="539689" y="285617"/>
                </a:cubicBezTo>
                <a:cubicBezTo>
                  <a:pt x="572102" y="267610"/>
                  <a:pt x="670418" y="207107"/>
                  <a:pt x="716876" y="182978"/>
                </a:cubicBezTo>
                <a:cubicBezTo>
                  <a:pt x="721197" y="181538"/>
                  <a:pt x="725879" y="180817"/>
                  <a:pt x="730921" y="180817"/>
                </a:cubicBezTo>
                <a:close/>
                <a:moveTo>
                  <a:pt x="172747" y="165100"/>
                </a:moveTo>
                <a:cubicBezTo>
                  <a:pt x="186420" y="165460"/>
                  <a:pt x="196855" y="170508"/>
                  <a:pt x="206931" y="179521"/>
                </a:cubicBezTo>
                <a:cubicBezTo>
                  <a:pt x="218086" y="189976"/>
                  <a:pt x="227801" y="204037"/>
                  <a:pt x="236437" y="216656"/>
                </a:cubicBezTo>
                <a:cubicBezTo>
                  <a:pt x="247952" y="232519"/>
                  <a:pt x="259466" y="248743"/>
                  <a:pt x="272780" y="263525"/>
                </a:cubicBezTo>
                <a:cubicBezTo>
                  <a:pt x="283575" y="275783"/>
                  <a:pt x="297968" y="289844"/>
                  <a:pt x="313801" y="295251"/>
                </a:cubicBezTo>
                <a:cubicBezTo>
                  <a:pt x="323876" y="298857"/>
                  <a:pt x="332153" y="305707"/>
                  <a:pt x="336830" y="315441"/>
                </a:cubicBezTo>
                <a:cubicBezTo>
                  <a:pt x="341148" y="324455"/>
                  <a:pt x="341148" y="334549"/>
                  <a:pt x="338630" y="344284"/>
                </a:cubicBezTo>
                <a:cubicBezTo>
                  <a:pt x="338270" y="344644"/>
                  <a:pt x="337910" y="345005"/>
                  <a:pt x="337910" y="345365"/>
                </a:cubicBezTo>
                <a:cubicBezTo>
                  <a:pt x="334312" y="354379"/>
                  <a:pt x="327835" y="362310"/>
                  <a:pt x="318479" y="366637"/>
                </a:cubicBezTo>
                <a:cubicBezTo>
                  <a:pt x="309483" y="370963"/>
                  <a:pt x="299048" y="371324"/>
                  <a:pt x="289332" y="368079"/>
                </a:cubicBezTo>
                <a:cubicBezTo>
                  <a:pt x="264144" y="359066"/>
                  <a:pt x="242914" y="342481"/>
                  <a:pt x="224563" y="323733"/>
                </a:cubicBezTo>
                <a:lnTo>
                  <a:pt x="208730" y="309312"/>
                </a:lnTo>
                <a:cubicBezTo>
                  <a:pt x="213768" y="407016"/>
                  <a:pt x="229960" y="423240"/>
                  <a:pt x="266303" y="494625"/>
                </a:cubicBezTo>
                <a:lnTo>
                  <a:pt x="188939" y="521305"/>
                </a:lnTo>
                <a:lnTo>
                  <a:pt x="170228" y="488136"/>
                </a:lnTo>
                <a:lnTo>
                  <a:pt x="162311" y="531039"/>
                </a:lnTo>
                <a:cubicBezTo>
                  <a:pt x="135684" y="540053"/>
                  <a:pt x="109416" y="549426"/>
                  <a:pt x="83148" y="558440"/>
                </a:cubicBezTo>
                <a:cubicBezTo>
                  <a:pt x="106897" y="465422"/>
                  <a:pt x="108337" y="417472"/>
                  <a:pt x="112655" y="308231"/>
                </a:cubicBezTo>
                <a:cubicBezTo>
                  <a:pt x="96462" y="331305"/>
                  <a:pt x="84228" y="351494"/>
                  <a:pt x="71273" y="376732"/>
                </a:cubicBezTo>
                <a:cubicBezTo>
                  <a:pt x="66595" y="385745"/>
                  <a:pt x="58319" y="392595"/>
                  <a:pt x="48604" y="395840"/>
                </a:cubicBezTo>
                <a:cubicBezTo>
                  <a:pt x="28813" y="402329"/>
                  <a:pt x="11181" y="395119"/>
                  <a:pt x="2545" y="375650"/>
                </a:cubicBezTo>
                <a:cubicBezTo>
                  <a:pt x="-9329" y="349692"/>
                  <a:pt x="23416" y="298496"/>
                  <a:pt x="37449" y="277946"/>
                </a:cubicBezTo>
                <a:cubicBezTo>
                  <a:pt x="50043" y="259919"/>
                  <a:pt x="64436" y="242253"/>
                  <a:pt x="78830" y="225669"/>
                </a:cubicBezTo>
                <a:cubicBezTo>
                  <a:pt x="87826" y="215574"/>
                  <a:pt x="98261" y="204037"/>
                  <a:pt x="108696" y="195384"/>
                </a:cubicBezTo>
                <a:cubicBezTo>
                  <a:pt x="125968" y="180603"/>
                  <a:pt x="143960" y="169787"/>
                  <a:pt x="166270" y="165821"/>
                </a:cubicBezTo>
                <a:cubicBezTo>
                  <a:pt x="168788" y="165460"/>
                  <a:pt x="170228" y="165100"/>
                  <a:pt x="172747" y="165100"/>
                </a:cubicBezTo>
                <a:close/>
                <a:moveTo>
                  <a:pt x="744606" y="15875"/>
                </a:moveTo>
                <a:cubicBezTo>
                  <a:pt x="765133" y="15875"/>
                  <a:pt x="784221" y="24158"/>
                  <a:pt x="797906" y="37843"/>
                </a:cubicBezTo>
                <a:cubicBezTo>
                  <a:pt x="811591" y="51168"/>
                  <a:pt x="819874" y="70255"/>
                  <a:pt x="819874" y="91143"/>
                </a:cubicBezTo>
                <a:cubicBezTo>
                  <a:pt x="819874" y="111671"/>
                  <a:pt x="811591" y="130758"/>
                  <a:pt x="797906" y="144444"/>
                </a:cubicBezTo>
                <a:cubicBezTo>
                  <a:pt x="784221" y="157769"/>
                  <a:pt x="765133" y="166412"/>
                  <a:pt x="744606" y="166412"/>
                </a:cubicBezTo>
                <a:cubicBezTo>
                  <a:pt x="723718" y="166412"/>
                  <a:pt x="704991" y="157769"/>
                  <a:pt x="691306" y="144444"/>
                </a:cubicBezTo>
                <a:cubicBezTo>
                  <a:pt x="677621" y="130758"/>
                  <a:pt x="668978" y="111671"/>
                  <a:pt x="668978" y="91143"/>
                </a:cubicBezTo>
                <a:cubicBezTo>
                  <a:pt x="668978" y="70255"/>
                  <a:pt x="677621" y="51168"/>
                  <a:pt x="691306" y="37843"/>
                </a:cubicBezTo>
                <a:cubicBezTo>
                  <a:pt x="704991" y="24158"/>
                  <a:pt x="723718" y="15875"/>
                  <a:pt x="744606" y="15875"/>
                </a:cubicBezTo>
                <a:close/>
                <a:moveTo>
                  <a:pt x="169086" y="0"/>
                </a:moveTo>
                <a:cubicBezTo>
                  <a:pt x="189863" y="0"/>
                  <a:pt x="208490" y="8667"/>
                  <a:pt x="222461" y="22390"/>
                </a:cubicBezTo>
                <a:cubicBezTo>
                  <a:pt x="236074" y="36113"/>
                  <a:pt x="244313" y="55254"/>
                  <a:pt x="244313" y="76200"/>
                </a:cubicBezTo>
                <a:cubicBezTo>
                  <a:pt x="244313" y="97146"/>
                  <a:pt x="236074" y="115925"/>
                  <a:pt x="222461" y="130009"/>
                </a:cubicBezTo>
                <a:cubicBezTo>
                  <a:pt x="208490" y="143732"/>
                  <a:pt x="189863" y="152039"/>
                  <a:pt x="169086" y="152039"/>
                </a:cubicBezTo>
                <a:cubicBezTo>
                  <a:pt x="148309" y="152039"/>
                  <a:pt x="129323" y="143732"/>
                  <a:pt x="116068" y="130009"/>
                </a:cubicBezTo>
                <a:cubicBezTo>
                  <a:pt x="102097" y="115925"/>
                  <a:pt x="93858" y="97146"/>
                  <a:pt x="93858" y="76200"/>
                </a:cubicBezTo>
                <a:cubicBezTo>
                  <a:pt x="93858" y="55254"/>
                  <a:pt x="102097" y="36113"/>
                  <a:pt x="116068" y="22390"/>
                </a:cubicBezTo>
                <a:cubicBezTo>
                  <a:pt x="129323" y="8667"/>
                  <a:pt x="148309" y="0"/>
                  <a:pt x="169086" y="0"/>
                </a:cubicBezTo>
                <a:close/>
              </a:path>
            </a:pathLst>
          </a:custGeom>
          <a:solidFill>
            <a:schemeClr val="bg1"/>
          </a:solidFill>
          <a:ln>
            <a:noFill/>
          </a:ln>
          <a:effectLst/>
        </p:spPr>
        <p:txBody>
          <a:bodyPr anchor="ctr"/>
          <a:lstStyle/>
          <a:p>
            <a:endParaRPr lang="en-GB" sz="1600" dirty="0">
              <a:latin typeface="+mj-lt"/>
            </a:endParaRPr>
          </a:p>
        </p:txBody>
      </p:sp>
      <p:sp>
        <p:nvSpPr>
          <p:cNvPr id="34" name="Left Arrow 33">
            <a:extLst>
              <a:ext uri="{FF2B5EF4-FFF2-40B4-BE49-F238E27FC236}">
                <a16:creationId xmlns:a16="http://schemas.microsoft.com/office/drawing/2014/main" xmlns="" id="{54644947-B337-2041-A69A-3907512B567E}"/>
              </a:ext>
            </a:extLst>
          </p:cNvPr>
          <p:cNvSpPr/>
          <p:nvPr/>
        </p:nvSpPr>
        <p:spPr>
          <a:xfrm>
            <a:off x="4879811" y="5829095"/>
            <a:ext cx="1818259" cy="164510"/>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35" name="Right Arrow 34">
            <a:extLst>
              <a:ext uri="{FF2B5EF4-FFF2-40B4-BE49-F238E27FC236}">
                <a16:creationId xmlns:a16="http://schemas.microsoft.com/office/drawing/2014/main" xmlns="" id="{EE06F482-6565-BD45-97E2-D4AD28CD35B1}"/>
              </a:ext>
            </a:extLst>
          </p:cNvPr>
          <p:cNvSpPr/>
          <p:nvPr/>
        </p:nvSpPr>
        <p:spPr>
          <a:xfrm>
            <a:off x="8575271" y="5829095"/>
            <a:ext cx="1818259" cy="16451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2" name="Rechteck 1">
            <a:extLst>
              <a:ext uri="{FF2B5EF4-FFF2-40B4-BE49-F238E27FC236}">
                <a16:creationId xmlns:a16="http://schemas.microsoft.com/office/drawing/2014/main" xmlns="" id="{FDEF9081-0960-4EA6-8093-364FA7B1E844}"/>
              </a:ext>
            </a:extLst>
          </p:cNvPr>
          <p:cNvSpPr/>
          <p:nvPr/>
        </p:nvSpPr>
        <p:spPr>
          <a:xfrm>
            <a:off x="299858" y="3562778"/>
            <a:ext cx="3927336" cy="2056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ts val="600"/>
              </a:spcBef>
              <a:buFont typeface="Arial" panose="020B0604020202020204" pitchFamily="34" charset="0"/>
              <a:buChar char="•"/>
            </a:pPr>
            <a:r>
              <a:rPr lang="en-GB" sz="2200" dirty="0">
                <a:solidFill>
                  <a:srgbClr val="245473"/>
                </a:solidFill>
              </a:rPr>
              <a:t>Geringe Produktivität</a:t>
            </a:r>
          </a:p>
          <a:p>
            <a:pPr marL="285750" indent="-285750">
              <a:spcBef>
                <a:spcPts val="600"/>
              </a:spcBef>
              <a:buFont typeface="Arial" panose="020B0604020202020204" pitchFamily="34" charset="0"/>
              <a:buChar char="•"/>
            </a:pPr>
            <a:r>
              <a:rPr lang="en-GB" sz="2200" dirty="0">
                <a:solidFill>
                  <a:srgbClr val="245473"/>
                </a:solidFill>
              </a:rPr>
              <a:t>Veraltete oder unbewährte Technologie</a:t>
            </a:r>
          </a:p>
          <a:p>
            <a:pPr marL="285750" indent="-285750">
              <a:spcBef>
                <a:spcPts val="600"/>
              </a:spcBef>
              <a:buFont typeface="Arial" panose="020B0604020202020204" pitchFamily="34" charset="0"/>
              <a:buChar char="•"/>
            </a:pPr>
            <a:r>
              <a:rPr lang="en-GB" sz="2200" dirty="0">
                <a:solidFill>
                  <a:srgbClr val="245473"/>
                </a:solidFill>
              </a:rPr>
              <a:t>Instabile Prozesse</a:t>
            </a:r>
          </a:p>
          <a:p>
            <a:pPr marL="285750" indent="-285750">
              <a:spcBef>
                <a:spcPts val="600"/>
              </a:spcBef>
              <a:buFont typeface="Arial" panose="020B0604020202020204" pitchFamily="34" charset="0"/>
              <a:buChar char="•"/>
            </a:pPr>
            <a:r>
              <a:rPr lang="en-GB" sz="2200" dirty="0">
                <a:solidFill>
                  <a:srgbClr val="245473"/>
                </a:solidFill>
              </a:rPr>
              <a:t>Hohe Ausschussraten</a:t>
            </a:r>
          </a:p>
        </p:txBody>
      </p:sp>
      <p:sp>
        <p:nvSpPr>
          <p:cNvPr id="4" name="Gleichschenkliges Dreieck 3">
            <a:extLst>
              <a:ext uri="{FF2B5EF4-FFF2-40B4-BE49-F238E27FC236}">
                <a16:creationId xmlns:a16="http://schemas.microsoft.com/office/drawing/2014/main" xmlns="" id="{13A2A168-7A98-46D8-9AB1-2933919F0C8C}"/>
              </a:ext>
            </a:extLst>
          </p:cNvPr>
          <p:cNvSpPr/>
          <p:nvPr/>
        </p:nvSpPr>
        <p:spPr>
          <a:xfrm rot="16200000">
            <a:off x="3310367" y="4875748"/>
            <a:ext cx="2056065" cy="277000"/>
          </a:xfrm>
          <a:prstGeom prst="triangle">
            <a:avLst/>
          </a:prstGeom>
          <a:solidFill>
            <a:srgbClr val="E53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Rectangle 37">
            <a:extLst>
              <a:ext uri="{FF2B5EF4-FFF2-40B4-BE49-F238E27FC236}">
                <a16:creationId xmlns:a16="http://schemas.microsoft.com/office/drawing/2014/main" xmlns="" id="{9191E227-349E-F746-AF10-57E08F5C188A}"/>
              </a:ext>
            </a:extLst>
          </p:cNvPr>
          <p:cNvSpPr/>
          <p:nvPr/>
        </p:nvSpPr>
        <p:spPr>
          <a:xfrm>
            <a:off x="4879810" y="3971414"/>
            <a:ext cx="5515268" cy="427132"/>
          </a:xfrm>
          <a:prstGeom prst="rect">
            <a:avLst/>
          </a:prstGeom>
          <a:solidFill>
            <a:schemeClr val="accent2">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40" name="Rectangle 39">
            <a:extLst>
              <a:ext uri="{FF2B5EF4-FFF2-40B4-BE49-F238E27FC236}">
                <a16:creationId xmlns:a16="http://schemas.microsoft.com/office/drawing/2014/main" xmlns="" id="{8CEA6218-38AB-9A4F-9303-BB82C585B188}"/>
              </a:ext>
            </a:extLst>
          </p:cNvPr>
          <p:cNvSpPr/>
          <p:nvPr/>
        </p:nvSpPr>
        <p:spPr>
          <a:xfrm>
            <a:off x="4879814" y="4401042"/>
            <a:ext cx="5515268" cy="427132"/>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39" name="TextBox 38">
            <a:extLst>
              <a:ext uri="{FF2B5EF4-FFF2-40B4-BE49-F238E27FC236}">
                <a16:creationId xmlns:a16="http://schemas.microsoft.com/office/drawing/2014/main" xmlns="" id="{EBF8E5C4-04E9-0C44-B2D6-0646DEF65AA8}"/>
              </a:ext>
            </a:extLst>
          </p:cNvPr>
          <p:cNvSpPr txBox="1"/>
          <p:nvPr/>
        </p:nvSpPr>
        <p:spPr>
          <a:xfrm>
            <a:off x="6832175" y="4028309"/>
            <a:ext cx="1534972" cy="338554"/>
          </a:xfrm>
          <a:prstGeom prst="rect">
            <a:avLst/>
          </a:prstGeom>
          <a:noFill/>
        </p:spPr>
        <p:txBody>
          <a:bodyPr wrap="none" rtlCol="0" anchor="ctr">
            <a:spAutoFit/>
          </a:bodyPr>
          <a:lstStyle/>
          <a:p>
            <a:pPr algn="ctr"/>
            <a:r>
              <a:rPr lang="en-GB" sz="1600" b="1" dirty="0">
                <a:solidFill>
                  <a:schemeClr val="bg1"/>
                </a:solidFill>
                <a:latin typeface="+mj-lt"/>
                <a:cs typeface="Poppins" pitchFamily="2" charset="77"/>
              </a:rPr>
              <a:t>INFRASTRUKTUR</a:t>
            </a:r>
          </a:p>
        </p:txBody>
      </p:sp>
      <p:sp>
        <p:nvSpPr>
          <p:cNvPr id="42" name="TextBox 41">
            <a:extLst>
              <a:ext uri="{FF2B5EF4-FFF2-40B4-BE49-F238E27FC236}">
                <a16:creationId xmlns:a16="http://schemas.microsoft.com/office/drawing/2014/main" xmlns="" id="{58203A7B-25EE-8349-9474-91A6983D1A4A}"/>
              </a:ext>
            </a:extLst>
          </p:cNvPr>
          <p:cNvSpPr txBox="1"/>
          <p:nvPr/>
        </p:nvSpPr>
        <p:spPr>
          <a:xfrm>
            <a:off x="6093967" y="4469198"/>
            <a:ext cx="3106749" cy="338554"/>
          </a:xfrm>
          <a:prstGeom prst="rect">
            <a:avLst/>
          </a:prstGeom>
          <a:noFill/>
        </p:spPr>
        <p:txBody>
          <a:bodyPr wrap="none" rtlCol="0" anchor="ctr">
            <a:spAutoFit/>
          </a:bodyPr>
          <a:lstStyle/>
          <a:p>
            <a:pPr algn="ctr"/>
            <a:r>
              <a:rPr lang="en-GB" sz="1600" b="1" dirty="0">
                <a:solidFill>
                  <a:schemeClr val="bg1"/>
                </a:solidFill>
                <a:latin typeface="+mj-lt"/>
                <a:cs typeface="Poppins" pitchFamily="2" charset="77"/>
              </a:rPr>
              <a:t>PERSONALMANAGEMENT</a:t>
            </a:r>
          </a:p>
        </p:txBody>
      </p:sp>
      <p:sp>
        <p:nvSpPr>
          <p:cNvPr id="41" name="Rectangle 40">
            <a:extLst>
              <a:ext uri="{FF2B5EF4-FFF2-40B4-BE49-F238E27FC236}">
                <a16:creationId xmlns:a16="http://schemas.microsoft.com/office/drawing/2014/main" xmlns="" id="{9DEDD2F6-65FB-B441-8164-431C869FFE90}"/>
              </a:ext>
            </a:extLst>
          </p:cNvPr>
          <p:cNvSpPr/>
          <p:nvPr/>
        </p:nvSpPr>
        <p:spPr>
          <a:xfrm>
            <a:off x="4885142" y="4842545"/>
            <a:ext cx="5515268" cy="427132"/>
          </a:xfrm>
          <a:prstGeom prst="rect">
            <a:avLst/>
          </a:prstGeom>
          <a:solidFill>
            <a:schemeClr val="accent2">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7" name="TextBox 16">
            <a:extLst>
              <a:ext uri="{FF2B5EF4-FFF2-40B4-BE49-F238E27FC236}">
                <a16:creationId xmlns:a16="http://schemas.microsoft.com/office/drawing/2014/main" xmlns="" id="{B531C930-A55B-4942-88B3-8148C565A229}"/>
              </a:ext>
            </a:extLst>
          </p:cNvPr>
          <p:cNvSpPr txBox="1"/>
          <p:nvPr/>
        </p:nvSpPr>
        <p:spPr>
          <a:xfrm>
            <a:off x="6281319" y="4913859"/>
            <a:ext cx="2636684" cy="338554"/>
          </a:xfrm>
          <a:prstGeom prst="rect">
            <a:avLst/>
          </a:prstGeom>
          <a:noFill/>
        </p:spPr>
        <p:txBody>
          <a:bodyPr wrap="none" rtlCol="0" anchor="ctr">
            <a:spAutoFit/>
          </a:bodyPr>
          <a:lstStyle/>
          <a:p>
            <a:pPr algn="ctr"/>
            <a:r>
              <a:rPr lang="en-GB" sz="1600" b="1" dirty="0">
                <a:solidFill>
                  <a:schemeClr val="bg1"/>
                </a:solidFill>
                <a:latin typeface="+mj-lt"/>
                <a:cs typeface="Poppins" pitchFamily="2" charset="77"/>
              </a:rPr>
              <a:t>TECHNOLOGIEENTWICKLUNG</a:t>
            </a:r>
          </a:p>
        </p:txBody>
      </p:sp>
      <p:sp>
        <p:nvSpPr>
          <p:cNvPr id="44" name="Textplatzhalter 32">
            <a:extLst>
              <a:ext uri="{FF2B5EF4-FFF2-40B4-BE49-F238E27FC236}">
                <a16:creationId xmlns:a16="http://schemas.microsoft.com/office/drawing/2014/main" xmlns="" id="{ED92D0C6-D730-42FA-9668-F7ACAC0F1EC6}"/>
              </a:ext>
            </a:extLst>
          </p:cNvPr>
          <p:cNvSpPr txBox="1">
            <a:spLocks/>
          </p:cNvSpPr>
          <p:nvPr/>
        </p:nvSpPr>
        <p:spPr>
          <a:xfrm>
            <a:off x="1272732" y="351441"/>
            <a:ext cx="9087377" cy="409612"/>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3600" kern="1200">
                <a:solidFill>
                  <a:srgbClr val="24547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a:t>Von der Wertschöpfungskette zur Krisenkette (Beispiele)</a:t>
            </a:r>
            <a:endParaRPr lang="de-DE" dirty="0"/>
          </a:p>
        </p:txBody>
      </p:sp>
      <p:sp>
        <p:nvSpPr>
          <p:cNvPr id="47" name="Subtitle 2">
            <a:extLst>
              <a:ext uri="{FF2B5EF4-FFF2-40B4-BE49-F238E27FC236}">
                <a16:creationId xmlns:a16="http://schemas.microsoft.com/office/drawing/2014/main" xmlns="" id="{514C9EFE-15C1-44A7-A225-EC1677AE83A3}"/>
              </a:ext>
            </a:extLst>
          </p:cNvPr>
          <p:cNvSpPr txBox="1">
            <a:spLocks/>
          </p:cNvSpPr>
          <p:nvPr/>
        </p:nvSpPr>
        <p:spPr>
          <a:xfrm>
            <a:off x="1277513" y="794819"/>
            <a:ext cx="11228522" cy="759485"/>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de-DE" sz="2200" dirty="0">
                <a:solidFill>
                  <a:schemeClr val="tx1"/>
                </a:solidFill>
                <a:latin typeface="+mj-lt"/>
                <a:ea typeface="Open Sans Light" panose="020B0306030504020204" pitchFamily="34" charset="0"/>
                <a:cs typeface="Open Sans Light" panose="020B0306030504020204" pitchFamily="34" charset="0"/>
              </a:rPr>
              <a:t>Krisenursachen können in allen Unternehmensbereichen liegen. In der Regel lässt sich eine Krise nicht auf einzelne Sachverhalte zurückführen, sondern auf einen multikausalen Zusammenhang.</a:t>
            </a:r>
            <a:endParaRPr lang="de-DE" sz="2200" i="1" dirty="0">
              <a:solidFill>
                <a:schemeClr val="tx1"/>
              </a:solidFill>
              <a:latin typeface="+mj-lt"/>
              <a:ea typeface="Open Sans Light" panose="020B0306030504020204" pitchFamily="34" charset="0"/>
              <a:cs typeface="Open Sans Light" panose="020B0306030504020204" pitchFamily="34" charset="0"/>
            </a:endParaRPr>
          </a:p>
        </p:txBody>
      </p:sp>
      <p:sp>
        <p:nvSpPr>
          <p:cNvPr id="48" name="Rechteck 47">
            <a:extLst>
              <a:ext uri="{FF2B5EF4-FFF2-40B4-BE49-F238E27FC236}">
                <a16:creationId xmlns:a16="http://schemas.microsoft.com/office/drawing/2014/main" xmlns="" id="{7185F943-B310-4C74-9A6D-715614AED2DC}"/>
              </a:ext>
            </a:extLst>
          </p:cNvPr>
          <p:cNvSpPr/>
          <p:nvPr/>
        </p:nvSpPr>
        <p:spPr>
          <a:xfrm>
            <a:off x="252282" y="2262614"/>
            <a:ext cx="4697853" cy="769441"/>
          </a:xfrm>
          <a:prstGeom prst="rect">
            <a:avLst/>
          </a:prstGeom>
        </p:spPr>
        <p:txBody>
          <a:bodyPr wrap="square">
            <a:spAutoFit/>
          </a:bodyPr>
          <a:lstStyle/>
          <a:p>
            <a:r>
              <a:rPr lang="en-GB" sz="2200" b="1" dirty="0" err="1">
                <a:solidFill>
                  <a:srgbClr val="245473"/>
                </a:solidFill>
              </a:rPr>
              <a:t>Mögliche</a:t>
            </a:r>
            <a:r>
              <a:rPr lang="en-GB" sz="2200" b="1" dirty="0">
                <a:solidFill>
                  <a:srgbClr val="245473"/>
                </a:solidFill>
              </a:rPr>
              <a:t> </a:t>
            </a:r>
            <a:r>
              <a:rPr lang="en-GB" sz="2200" b="1" dirty="0" err="1">
                <a:solidFill>
                  <a:srgbClr val="245473"/>
                </a:solidFill>
              </a:rPr>
              <a:t>Ursachen</a:t>
            </a:r>
            <a:r>
              <a:rPr lang="en-GB" sz="2200" b="1" dirty="0">
                <a:solidFill>
                  <a:srgbClr val="245473"/>
                </a:solidFill>
              </a:rPr>
              <a:t> </a:t>
            </a:r>
            <a:r>
              <a:rPr lang="en-GB" sz="2200" b="1" dirty="0" err="1">
                <a:solidFill>
                  <a:srgbClr val="245473"/>
                </a:solidFill>
              </a:rPr>
              <a:t>einer</a:t>
            </a:r>
            <a:r>
              <a:rPr lang="en-GB" sz="2200" b="1" dirty="0">
                <a:solidFill>
                  <a:srgbClr val="245473"/>
                </a:solidFill>
              </a:rPr>
              <a:t> </a:t>
            </a:r>
            <a:r>
              <a:rPr lang="en-GB" sz="2200" b="1" dirty="0" err="1">
                <a:solidFill>
                  <a:srgbClr val="245473"/>
                </a:solidFill>
              </a:rPr>
              <a:t>Krise</a:t>
            </a:r>
            <a:r>
              <a:rPr lang="en-GB" sz="2200" b="1" dirty="0">
                <a:solidFill>
                  <a:srgbClr val="245473"/>
                </a:solidFill>
              </a:rPr>
              <a:t> </a:t>
            </a:r>
            <a:r>
              <a:rPr lang="en-GB" sz="2200" b="1" dirty="0" err="1">
                <a:solidFill>
                  <a:srgbClr val="245473"/>
                </a:solidFill>
              </a:rPr>
              <a:t>als</a:t>
            </a:r>
            <a:r>
              <a:rPr lang="en-GB" sz="2200" b="1" dirty="0">
                <a:solidFill>
                  <a:srgbClr val="245473"/>
                </a:solidFill>
              </a:rPr>
              <a:t> </a:t>
            </a:r>
            <a:r>
              <a:rPr lang="en-GB" sz="2200" b="1" dirty="0" err="1">
                <a:solidFill>
                  <a:srgbClr val="245473"/>
                </a:solidFill>
              </a:rPr>
              <a:t>Folge</a:t>
            </a:r>
            <a:r>
              <a:rPr lang="en-GB" sz="2200" b="1" dirty="0">
                <a:solidFill>
                  <a:srgbClr val="245473"/>
                </a:solidFill>
              </a:rPr>
              <a:t> von Operations:</a:t>
            </a:r>
            <a:endParaRPr lang="en-GB" sz="2200" dirty="0">
              <a:solidFill>
                <a:srgbClr val="245473"/>
              </a:solidFill>
            </a:endParaRPr>
          </a:p>
        </p:txBody>
      </p:sp>
    </p:spTree>
    <p:extLst>
      <p:ext uri="{BB962C8B-B14F-4D97-AF65-F5344CB8AC3E}">
        <p14:creationId xmlns:p14="http://schemas.microsoft.com/office/powerpoint/2010/main" val="14924262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xmlns="" id="{B9714906-9CD3-E947-8CCD-78666CCC62B6}"/>
              </a:ext>
            </a:extLst>
          </p:cNvPr>
          <p:cNvSpPr/>
          <p:nvPr/>
        </p:nvSpPr>
        <p:spPr>
          <a:xfrm>
            <a:off x="5981835" y="2205880"/>
            <a:ext cx="1090706" cy="1739893"/>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46" name="Rectangle 45">
            <a:extLst>
              <a:ext uri="{FF2B5EF4-FFF2-40B4-BE49-F238E27FC236}">
                <a16:creationId xmlns:a16="http://schemas.microsoft.com/office/drawing/2014/main" xmlns="" id="{337654A4-00FA-EB4F-90E9-3D9514310214}"/>
              </a:ext>
            </a:extLst>
          </p:cNvPr>
          <p:cNvSpPr/>
          <p:nvPr/>
        </p:nvSpPr>
        <p:spPr>
          <a:xfrm>
            <a:off x="7091497" y="2207459"/>
            <a:ext cx="1090706" cy="1739893"/>
          </a:xfrm>
          <a:prstGeom prst="rect">
            <a:avLst/>
          </a:prstGeom>
          <a:solidFill>
            <a:srgbClr val="E53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45" name="Rectangle 44">
            <a:extLst>
              <a:ext uri="{FF2B5EF4-FFF2-40B4-BE49-F238E27FC236}">
                <a16:creationId xmlns:a16="http://schemas.microsoft.com/office/drawing/2014/main" xmlns="" id="{7457298D-1D2F-8442-B3DE-DF74994E8F56}"/>
              </a:ext>
            </a:extLst>
          </p:cNvPr>
          <p:cNvSpPr/>
          <p:nvPr/>
        </p:nvSpPr>
        <p:spPr>
          <a:xfrm>
            <a:off x="4880732" y="2212574"/>
            <a:ext cx="1090706" cy="1739893"/>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43" name="Rectangle 42">
            <a:extLst>
              <a:ext uri="{FF2B5EF4-FFF2-40B4-BE49-F238E27FC236}">
                <a16:creationId xmlns:a16="http://schemas.microsoft.com/office/drawing/2014/main" xmlns="" id="{2C1561A8-D724-FB46-A2F4-8267C88E4D02}"/>
              </a:ext>
            </a:extLst>
          </p:cNvPr>
          <p:cNvSpPr/>
          <p:nvPr/>
        </p:nvSpPr>
        <p:spPr>
          <a:xfrm>
            <a:off x="4879810" y="5284664"/>
            <a:ext cx="5515268" cy="427132"/>
          </a:xfrm>
          <a:prstGeom prst="rect">
            <a:avLst/>
          </a:prstGeom>
          <a:solidFill>
            <a:schemeClr val="accent2">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9" name="Triangle 8">
            <a:extLst>
              <a:ext uri="{FF2B5EF4-FFF2-40B4-BE49-F238E27FC236}">
                <a16:creationId xmlns:a16="http://schemas.microsoft.com/office/drawing/2014/main" xmlns="" id="{95A9E03E-60D2-B549-B39B-5FFDC0FD8559}"/>
              </a:ext>
            </a:extLst>
          </p:cNvPr>
          <p:cNvSpPr/>
          <p:nvPr/>
        </p:nvSpPr>
        <p:spPr>
          <a:xfrm rot="5400000">
            <a:off x="9379635" y="3252707"/>
            <a:ext cx="3506293" cy="1443985"/>
          </a:xfrm>
          <a:prstGeom prst="triangle">
            <a:avLst/>
          </a:prstGeom>
          <a:solidFill>
            <a:srgbClr val="E53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1"/>
              </a:solidFill>
              <a:latin typeface="+mj-lt"/>
            </a:endParaRPr>
          </a:p>
        </p:txBody>
      </p:sp>
      <p:sp>
        <p:nvSpPr>
          <p:cNvPr id="13" name="Rectangle 12">
            <a:extLst>
              <a:ext uri="{FF2B5EF4-FFF2-40B4-BE49-F238E27FC236}">
                <a16:creationId xmlns:a16="http://schemas.microsoft.com/office/drawing/2014/main" xmlns="" id="{2C50F139-CD66-D54F-B95F-6FB1CA1C143F}"/>
              </a:ext>
            </a:extLst>
          </p:cNvPr>
          <p:cNvSpPr/>
          <p:nvPr/>
        </p:nvSpPr>
        <p:spPr>
          <a:xfrm>
            <a:off x="8193896" y="2204661"/>
            <a:ext cx="1090706" cy="1739893"/>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4" name="Rectangle 13">
            <a:extLst>
              <a:ext uri="{FF2B5EF4-FFF2-40B4-BE49-F238E27FC236}">
                <a16:creationId xmlns:a16="http://schemas.microsoft.com/office/drawing/2014/main" xmlns="" id="{4F75346C-217C-274E-8381-3EB6CF3A43A0}"/>
              </a:ext>
            </a:extLst>
          </p:cNvPr>
          <p:cNvSpPr/>
          <p:nvPr/>
        </p:nvSpPr>
        <p:spPr>
          <a:xfrm flipH="1">
            <a:off x="9302822" y="2205503"/>
            <a:ext cx="1090706" cy="1739893"/>
          </a:xfrm>
          <a:prstGeom prst="rect">
            <a:avLst/>
          </a:prstGeom>
          <a:solidFill>
            <a:schemeClr val="accent5">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5" name="TextBox 14">
            <a:extLst>
              <a:ext uri="{FF2B5EF4-FFF2-40B4-BE49-F238E27FC236}">
                <a16:creationId xmlns:a16="http://schemas.microsoft.com/office/drawing/2014/main" xmlns="" id="{D7F27CCE-B186-754B-8815-28E29C0D5B71}"/>
              </a:ext>
            </a:extLst>
          </p:cNvPr>
          <p:cNvSpPr txBox="1"/>
          <p:nvPr/>
        </p:nvSpPr>
        <p:spPr>
          <a:xfrm>
            <a:off x="6568081" y="4006942"/>
            <a:ext cx="2138727" cy="338554"/>
          </a:xfrm>
          <a:prstGeom prst="rect">
            <a:avLst/>
          </a:prstGeom>
          <a:noFill/>
        </p:spPr>
        <p:txBody>
          <a:bodyPr wrap="none" rtlCol="0" anchor="ctr">
            <a:spAutoFit/>
          </a:bodyPr>
          <a:lstStyle/>
          <a:p>
            <a:pPr algn="ctr"/>
            <a:r>
              <a:rPr lang="en-GB" sz="1600" b="1" dirty="0">
                <a:solidFill>
                  <a:schemeClr val="bg1"/>
                </a:solidFill>
                <a:latin typeface="+mj-lt"/>
                <a:cs typeface="Poppins" pitchFamily="2" charset="77"/>
              </a:rPr>
              <a:t>FESTE INFRASTRUKTUR</a:t>
            </a:r>
          </a:p>
        </p:txBody>
      </p:sp>
      <p:sp>
        <p:nvSpPr>
          <p:cNvPr id="16" name="TextBox 15">
            <a:extLst>
              <a:ext uri="{FF2B5EF4-FFF2-40B4-BE49-F238E27FC236}">
                <a16:creationId xmlns:a16="http://schemas.microsoft.com/office/drawing/2014/main" xmlns="" id="{D1B882DB-0A55-1C4B-91F8-1B7C9D84C8EC}"/>
              </a:ext>
            </a:extLst>
          </p:cNvPr>
          <p:cNvSpPr txBox="1"/>
          <p:nvPr/>
        </p:nvSpPr>
        <p:spPr>
          <a:xfrm>
            <a:off x="6084071" y="4447424"/>
            <a:ext cx="3106749" cy="338554"/>
          </a:xfrm>
          <a:prstGeom prst="rect">
            <a:avLst/>
          </a:prstGeom>
          <a:noFill/>
        </p:spPr>
        <p:txBody>
          <a:bodyPr wrap="none" rtlCol="0" anchor="ctr">
            <a:spAutoFit/>
          </a:bodyPr>
          <a:lstStyle/>
          <a:p>
            <a:pPr algn="ctr"/>
            <a:r>
              <a:rPr lang="en-GB" sz="1600" b="1" dirty="0">
                <a:solidFill>
                  <a:schemeClr val="bg1"/>
                </a:solidFill>
                <a:latin typeface="+mj-lt"/>
                <a:cs typeface="Poppins" pitchFamily="2" charset="77"/>
              </a:rPr>
              <a:t>PERSONALMANAGEMENT</a:t>
            </a:r>
          </a:p>
        </p:txBody>
      </p:sp>
      <p:sp>
        <p:nvSpPr>
          <p:cNvPr id="18" name="TextBox 17">
            <a:extLst>
              <a:ext uri="{FF2B5EF4-FFF2-40B4-BE49-F238E27FC236}">
                <a16:creationId xmlns:a16="http://schemas.microsoft.com/office/drawing/2014/main" xmlns="" id="{CDAFA206-01A3-3D44-A864-F6FCF1509F0A}"/>
              </a:ext>
            </a:extLst>
          </p:cNvPr>
          <p:cNvSpPr txBox="1"/>
          <p:nvPr/>
        </p:nvSpPr>
        <p:spPr>
          <a:xfrm>
            <a:off x="6894484" y="5329611"/>
            <a:ext cx="1485921" cy="338554"/>
          </a:xfrm>
          <a:prstGeom prst="rect">
            <a:avLst/>
          </a:prstGeom>
          <a:noFill/>
        </p:spPr>
        <p:txBody>
          <a:bodyPr wrap="none" rtlCol="0" anchor="ctr">
            <a:spAutoFit/>
          </a:bodyPr>
          <a:lstStyle/>
          <a:p>
            <a:pPr algn="ctr"/>
            <a:r>
              <a:rPr lang="en-GB" sz="1600" b="1" dirty="0">
                <a:solidFill>
                  <a:schemeClr val="bg1"/>
                </a:solidFill>
                <a:latin typeface="+mj-lt"/>
                <a:cs typeface="Poppins" pitchFamily="2" charset="77"/>
              </a:rPr>
              <a:t>BESCHAFFUNG</a:t>
            </a:r>
          </a:p>
        </p:txBody>
      </p:sp>
      <p:sp>
        <p:nvSpPr>
          <p:cNvPr id="24" name="TextBox 23">
            <a:extLst>
              <a:ext uri="{FF2B5EF4-FFF2-40B4-BE49-F238E27FC236}">
                <a16:creationId xmlns:a16="http://schemas.microsoft.com/office/drawing/2014/main" xmlns="" id="{6364AF97-3672-7945-8A22-5A09BAC01B48}"/>
              </a:ext>
            </a:extLst>
          </p:cNvPr>
          <p:cNvSpPr txBox="1"/>
          <p:nvPr/>
        </p:nvSpPr>
        <p:spPr>
          <a:xfrm>
            <a:off x="10700668" y="3775278"/>
            <a:ext cx="615874" cy="338554"/>
          </a:xfrm>
          <a:prstGeom prst="rect">
            <a:avLst/>
          </a:prstGeom>
          <a:noFill/>
        </p:spPr>
        <p:txBody>
          <a:bodyPr wrap="none" rtlCol="0" anchor="ctr">
            <a:spAutoFit/>
          </a:bodyPr>
          <a:lstStyle/>
          <a:p>
            <a:pPr algn="ctr"/>
            <a:r>
              <a:rPr lang="en-GB" sz="1600" b="1" dirty="0">
                <a:solidFill>
                  <a:schemeClr val="bg1"/>
                </a:solidFill>
                <a:latin typeface="+mj-lt"/>
                <a:cs typeface="Poppins" pitchFamily="2" charset="77"/>
              </a:rPr>
              <a:t>Krise</a:t>
            </a:r>
          </a:p>
        </p:txBody>
      </p:sp>
      <p:sp>
        <p:nvSpPr>
          <p:cNvPr id="26" name="TextBox 25">
            <a:extLst>
              <a:ext uri="{FF2B5EF4-FFF2-40B4-BE49-F238E27FC236}">
                <a16:creationId xmlns:a16="http://schemas.microsoft.com/office/drawing/2014/main" xmlns="" id="{818A64A4-2129-024B-9503-54D4D0FE5350}"/>
              </a:ext>
            </a:extLst>
          </p:cNvPr>
          <p:cNvSpPr txBox="1"/>
          <p:nvPr/>
        </p:nvSpPr>
        <p:spPr>
          <a:xfrm>
            <a:off x="6695903" y="5745563"/>
            <a:ext cx="1883081" cy="338554"/>
          </a:xfrm>
          <a:prstGeom prst="rect">
            <a:avLst/>
          </a:prstGeom>
          <a:noFill/>
        </p:spPr>
        <p:txBody>
          <a:bodyPr wrap="none" rtlCol="0" anchor="ctr">
            <a:spAutoFit/>
          </a:bodyPr>
          <a:lstStyle/>
          <a:p>
            <a:pPr algn="ctr"/>
            <a:r>
              <a:rPr lang="en-GB" sz="1600" b="1" dirty="0">
                <a:solidFill>
                  <a:schemeClr val="tx2"/>
                </a:solidFill>
                <a:latin typeface="+mj-lt"/>
                <a:cs typeface="Poppins" pitchFamily="2" charset="77"/>
              </a:rPr>
              <a:t>SUPPORT-AKTIVITÄTEN</a:t>
            </a:r>
          </a:p>
        </p:txBody>
      </p:sp>
      <p:sp>
        <p:nvSpPr>
          <p:cNvPr id="27" name="TextBox 26">
            <a:extLst>
              <a:ext uri="{FF2B5EF4-FFF2-40B4-BE49-F238E27FC236}">
                <a16:creationId xmlns:a16="http://schemas.microsoft.com/office/drawing/2014/main" xmlns="" id="{1E058791-5586-274C-9B24-3D7DEE2E2352}"/>
              </a:ext>
            </a:extLst>
          </p:cNvPr>
          <p:cNvSpPr txBox="1"/>
          <p:nvPr/>
        </p:nvSpPr>
        <p:spPr>
          <a:xfrm rot="16200000">
            <a:off x="3802404" y="2905331"/>
            <a:ext cx="1864934" cy="338554"/>
          </a:xfrm>
          <a:prstGeom prst="rect">
            <a:avLst/>
          </a:prstGeom>
          <a:noFill/>
        </p:spPr>
        <p:txBody>
          <a:bodyPr wrap="none" rtlCol="0" anchor="ctr">
            <a:spAutoFit/>
          </a:bodyPr>
          <a:lstStyle/>
          <a:p>
            <a:pPr algn="ctr"/>
            <a:r>
              <a:rPr lang="en-GB" sz="1600" b="1" dirty="0">
                <a:solidFill>
                  <a:schemeClr val="tx2"/>
                </a:solidFill>
                <a:latin typeface="+mj-lt"/>
                <a:cs typeface="Poppins" pitchFamily="2" charset="77"/>
              </a:rPr>
              <a:t>HAUPTAKTIVITÄTEN</a:t>
            </a:r>
          </a:p>
        </p:txBody>
      </p:sp>
      <p:sp>
        <p:nvSpPr>
          <p:cNvPr id="19" name="TextBox 18">
            <a:extLst>
              <a:ext uri="{FF2B5EF4-FFF2-40B4-BE49-F238E27FC236}">
                <a16:creationId xmlns:a16="http://schemas.microsoft.com/office/drawing/2014/main" xmlns="" id="{E2CFC325-9881-3C40-AD5C-7F5AD7B4AAD7}"/>
              </a:ext>
            </a:extLst>
          </p:cNvPr>
          <p:cNvSpPr txBox="1"/>
          <p:nvPr/>
        </p:nvSpPr>
        <p:spPr>
          <a:xfrm>
            <a:off x="4913452" y="3194066"/>
            <a:ext cx="1023422" cy="584775"/>
          </a:xfrm>
          <a:prstGeom prst="rect">
            <a:avLst/>
          </a:prstGeom>
          <a:noFill/>
        </p:spPr>
        <p:txBody>
          <a:bodyPr wrap="none" rtlCol="0" anchor="t">
            <a:spAutoFit/>
          </a:bodyPr>
          <a:lstStyle/>
          <a:p>
            <a:pPr algn="ctr"/>
            <a:r>
              <a:rPr lang="en-GB" sz="1600" b="1" dirty="0">
                <a:solidFill>
                  <a:schemeClr val="bg1"/>
                </a:solidFill>
                <a:latin typeface="+mj-lt"/>
                <a:cs typeface="Poppins" pitchFamily="2" charset="77"/>
              </a:rPr>
              <a:t>INBOUND</a:t>
            </a:r>
          </a:p>
          <a:p>
            <a:pPr algn="ctr"/>
            <a:r>
              <a:rPr lang="en-GB" sz="1600" b="1" dirty="0">
                <a:solidFill>
                  <a:schemeClr val="bg1"/>
                </a:solidFill>
                <a:latin typeface="+mj-lt"/>
                <a:cs typeface="Poppins" pitchFamily="2" charset="77"/>
              </a:rPr>
              <a:t>LOGISTIK</a:t>
            </a:r>
          </a:p>
        </p:txBody>
      </p:sp>
      <p:sp>
        <p:nvSpPr>
          <p:cNvPr id="20" name="TextBox 19">
            <a:extLst>
              <a:ext uri="{FF2B5EF4-FFF2-40B4-BE49-F238E27FC236}">
                <a16:creationId xmlns:a16="http://schemas.microsoft.com/office/drawing/2014/main" xmlns="" id="{7DF77E87-A1EF-BC48-900A-4B681067B942}"/>
              </a:ext>
            </a:extLst>
          </p:cNvPr>
          <p:cNvSpPr txBox="1"/>
          <p:nvPr/>
        </p:nvSpPr>
        <p:spPr>
          <a:xfrm>
            <a:off x="5918218" y="3194065"/>
            <a:ext cx="1220207" cy="338554"/>
          </a:xfrm>
          <a:prstGeom prst="rect">
            <a:avLst/>
          </a:prstGeom>
          <a:noFill/>
        </p:spPr>
        <p:txBody>
          <a:bodyPr wrap="none" rtlCol="0" anchor="t">
            <a:spAutoFit/>
          </a:bodyPr>
          <a:lstStyle/>
          <a:p>
            <a:pPr algn="ctr"/>
            <a:r>
              <a:rPr lang="en-GB" sz="1600" b="1" dirty="0">
                <a:solidFill>
                  <a:schemeClr val="bg1"/>
                </a:solidFill>
                <a:latin typeface="+mj-lt"/>
                <a:cs typeface="Poppins" pitchFamily="2" charset="77"/>
              </a:rPr>
              <a:t>OPERATIONS</a:t>
            </a:r>
          </a:p>
        </p:txBody>
      </p:sp>
      <p:sp>
        <p:nvSpPr>
          <p:cNvPr id="21" name="TextBox 20">
            <a:extLst>
              <a:ext uri="{FF2B5EF4-FFF2-40B4-BE49-F238E27FC236}">
                <a16:creationId xmlns:a16="http://schemas.microsoft.com/office/drawing/2014/main" xmlns="" id="{E09D8E71-DE90-AC4D-ACC4-306FE0BDF232}"/>
              </a:ext>
            </a:extLst>
          </p:cNvPr>
          <p:cNvSpPr txBox="1"/>
          <p:nvPr/>
        </p:nvSpPr>
        <p:spPr>
          <a:xfrm>
            <a:off x="6995162" y="3101730"/>
            <a:ext cx="1197420" cy="584775"/>
          </a:xfrm>
          <a:prstGeom prst="rect">
            <a:avLst/>
          </a:prstGeom>
          <a:noFill/>
        </p:spPr>
        <p:txBody>
          <a:bodyPr wrap="square" rtlCol="0" anchor="t">
            <a:spAutoFit/>
          </a:bodyPr>
          <a:lstStyle/>
          <a:p>
            <a:pPr algn="ctr"/>
            <a:r>
              <a:rPr lang="en-GB" sz="1600" b="1" dirty="0">
                <a:solidFill>
                  <a:schemeClr val="bg1"/>
                </a:solidFill>
                <a:latin typeface="+mj-lt"/>
                <a:cs typeface="Poppins" pitchFamily="2" charset="77"/>
              </a:rPr>
              <a:t>OUTBOUNDLOGISTIK</a:t>
            </a:r>
          </a:p>
        </p:txBody>
      </p:sp>
      <p:sp>
        <p:nvSpPr>
          <p:cNvPr id="22" name="TextBox 21">
            <a:extLst>
              <a:ext uri="{FF2B5EF4-FFF2-40B4-BE49-F238E27FC236}">
                <a16:creationId xmlns:a16="http://schemas.microsoft.com/office/drawing/2014/main" xmlns="" id="{72260B90-DF48-144D-81C5-F47A515B5211}"/>
              </a:ext>
            </a:extLst>
          </p:cNvPr>
          <p:cNvSpPr txBox="1"/>
          <p:nvPr/>
        </p:nvSpPr>
        <p:spPr>
          <a:xfrm>
            <a:off x="8140118" y="3194066"/>
            <a:ext cx="1196161" cy="584775"/>
          </a:xfrm>
          <a:prstGeom prst="rect">
            <a:avLst/>
          </a:prstGeom>
          <a:noFill/>
        </p:spPr>
        <p:txBody>
          <a:bodyPr wrap="none" rtlCol="0" anchor="t">
            <a:spAutoFit/>
          </a:bodyPr>
          <a:lstStyle/>
          <a:p>
            <a:pPr algn="ctr"/>
            <a:r>
              <a:rPr lang="en-GB" sz="1600" b="1" dirty="0">
                <a:solidFill>
                  <a:schemeClr val="bg1"/>
                </a:solidFill>
                <a:latin typeface="+mj-lt"/>
                <a:cs typeface="Poppins" pitchFamily="2" charset="77"/>
              </a:rPr>
              <a:t>MARKETING</a:t>
            </a:r>
          </a:p>
          <a:p>
            <a:pPr algn="ctr"/>
            <a:r>
              <a:rPr lang="en-GB" sz="1600" b="1" dirty="0">
                <a:solidFill>
                  <a:schemeClr val="bg1"/>
                </a:solidFill>
                <a:latin typeface="+mj-lt"/>
                <a:cs typeface="Poppins" pitchFamily="2" charset="77"/>
              </a:rPr>
              <a:t>&amp; VERTRIEB</a:t>
            </a:r>
          </a:p>
        </p:txBody>
      </p:sp>
      <p:sp>
        <p:nvSpPr>
          <p:cNvPr id="23" name="TextBox 22">
            <a:extLst>
              <a:ext uri="{FF2B5EF4-FFF2-40B4-BE49-F238E27FC236}">
                <a16:creationId xmlns:a16="http://schemas.microsoft.com/office/drawing/2014/main" xmlns="" id="{D4A3768D-BCA4-0549-AEFD-564A198E1D37}"/>
              </a:ext>
            </a:extLst>
          </p:cNvPr>
          <p:cNvSpPr txBox="1"/>
          <p:nvPr/>
        </p:nvSpPr>
        <p:spPr>
          <a:xfrm>
            <a:off x="9418315" y="3194066"/>
            <a:ext cx="859723" cy="338554"/>
          </a:xfrm>
          <a:prstGeom prst="rect">
            <a:avLst/>
          </a:prstGeom>
          <a:noFill/>
        </p:spPr>
        <p:txBody>
          <a:bodyPr wrap="none" rtlCol="0" anchor="t">
            <a:spAutoFit/>
          </a:bodyPr>
          <a:lstStyle/>
          <a:p>
            <a:pPr algn="ctr"/>
            <a:r>
              <a:rPr lang="en-GB" sz="1600" b="1" dirty="0">
                <a:solidFill>
                  <a:schemeClr val="bg1"/>
                </a:solidFill>
                <a:latin typeface="+mj-lt"/>
                <a:cs typeface="Poppins" pitchFamily="2" charset="77"/>
              </a:rPr>
              <a:t>SERVICE</a:t>
            </a:r>
          </a:p>
        </p:txBody>
      </p:sp>
      <p:sp>
        <p:nvSpPr>
          <p:cNvPr id="28" name="Freeform 223">
            <a:extLst>
              <a:ext uri="{FF2B5EF4-FFF2-40B4-BE49-F238E27FC236}">
                <a16:creationId xmlns:a16="http://schemas.microsoft.com/office/drawing/2014/main" xmlns="" id="{B8A9B5B4-3214-4E43-9549-FB18AD575C06}"/>
              </a:ext>
            </a:extLst>
          </p:cNvPr>
          <p:cNvSpPr>
            <a:spLocks noChangeArrowheads="1"/>
          </p:cNvSpPr>
          <p:nvPr/>
        </p:nvSpPr>
        <p:spPr bwMode="auto">
          <a:xfrm>
            <a:off x="6291681" y="2767450"/>
            <a:ext cx="473281" cy="307157"/>
          </a:xfrm>
          <a:custGeom>
            <a:avLst/>
            <a:gdLst/>
            <a:ahLst/>
            <a:cxnLst/>
            <a:rect l="0" t="0" r="r" b="b"/>
            <a:pathLst>
              <a:path w="868002" h="563205">
                <a:moveTo>
                  <a:pt x="750374" y="332304"/>
                </a:moveTo>
                <a:cubicBezTo>
                  <a:pt x="757928" y="332304"/>
                  <a:pt x="764763" y="335554"/>
                  <a:pt x="769799" y="340249"/>
                </a:cubicBezTo>
                <a:cubicBezTo>
                  <a:pt x="774476" y="345305"/>
                  <a:pt x="777713" y="351805"/>
                  <a:pt x="777713" y="359750"/>
                </a:cubicBezTo>
                <a:cubicBezTo>
                  <a:pt x="777713" y="366972"/>
                  <a:pt x="774476" y="373834"/>
                  <a:pt x="769799" y="378889"/>
                </a:cubicBezTo>
                <a:cubicBezTo>
                  <a:pt x="764763" y="383584"/>
                  <a:pt x="757928" y="386834"/>
                  <a:pt x="750374" y="386834"/>
                </a:cubicBezTo>
                <a:cubicBezTo>
                  <a:pt x="743180" y="386834"/>
                  <a:pt x="736345" y="383584"/>
                  <a:pt x="731309" y="378889"/>
                </a:cubicBezTo>
                <a:cubicBezTo>
                  <a:pt x="726273" y="373834"/>
                  <a:pt x="723395" y="366972"/>
                  <a:pt x="723395" y="359750"/>
                </a:cubicBezTo>
                <a:cubicBezTo>
                  <a:pt x="723395" y="351805"/>
                  <a:pt x="726273" y="345305"/>
                  <a:pt x="731309" y="340249"/>
                </a:cubicBezTo>
                <a:cubicBezTo>
                  <a:pt x="736345" y="335554"/>
                  <a:pt x="743180" y="332304"/>
                  <a:pt x="750374" y="332304"/>
                </a:cubicBezTo>
                <a:close/>
                <a:moveTo>
                  <a:pt x="592098" y="332304"/>
                </a:moveTo>
                <a:cubicBezTo>
                  <a:pt x="600012" y="332304"/>
                  <a:pt x="606487" y="335554"/>
                  <a:pt x="611523" y="340249"/>
                </a:cubicBezTo>
                <a:cubicBezTo>
                  <a:pt x="616199" y="345305"/>
                  <a:pt x="619437" y="351805"/>
                  <a:pt x="619437" y="359750"/>
                </a:cubicBezTo>
                <a:cubicBezTo>
                  <a:pt x="619437" y="366972"/>
                  <a:pt x="616199" y="373834"/>
                  <a:pt x="611523" y="378889"/>
                </a:cubicBezTo>
                <a:cubicBezTo>
                  <a:pt x="606487" y="383584"/>
                  <a:pt x="600012" y="386834"/>
                  <a:pt x="592098" y="386834"/>
                </a:cubicBezTo>
                <a:cubicBezTo>
                  <a:pt x="584904" y="386834"/>
                  <a:pt x="577709" y="383584"/>
                  <a:pt x="573033" y="378889"/>
                </a:cubicBezTo>
                <a:cubicBezTo>
                  <a:pt x="567997" y="373834"/>
                  <a:pt x="565119" y="366972"/>
                  <a:pt x="565119" y="359750"/>
                </a:cubicBezTo>
                <a:cubicBezTo>
                  <a:pt x="565119" y="351805"/>
                  <a:pt x="567997" y="345305"/>
                  <a:pt x="573033" y="340249"/>
                </a:cubicBezTo>
                <a:cubicBezTo>
                  <a:pt x="577709" y="335554"/>
                  <a:pt x="584904" y="332304"/>
                  <a:pt x="592098" y="332304"/>
                </a:cubicBezTo>
                <a:close/>
                <a:moveTo>
                  <a:pt x="434181" y="332304"/>
                </a:moveTo>
                <a:cubicBezTo>
                  <a:pt x="441375" y="332304"/>
                  <a:pt x="448210" y="335554"/>
                  <a:pt x="453246" y="340249"/>
                </a:cubicBezTo>
                <a:cubicBezTo>
                  <a:pt x="457922" y="345305"/>
                  <a:pt x="461160" y="351805"/>
                  <a:pt x="461160" y="359750"/>
                </a:cubicBezTo>
                <a:cubicBezTo>
                  <a:pt x="461160" y="366972"/>
                  <a:pt x="457922" y="373834"/>
                  <a:pt x="453246" y="378889"/>
                </a:cubicBezTo>
                <a:cubicBezTo>
                  <a:pt x="448210" y="383584"/>
                  <a:pt x="441375" y="386834"/>
                  <a:pt x="434181" y="386834"/>
                </a:cubicBezTo>
                <a:cubicBezTo>
                  <a:pt x="426627" y="386834"/>
                  <a:pt x="419792" y="383584"/>
                  <a:pt x="415116" y="378889"/>
                </a:cubicBezTo>
                <a:cubicBezTo>
                  <a:pt x="410439" y="373834"/>
                  <a:pt x="407202" y="366972"/>
                  <a:pt x="407202" y="359750"/>
                </a:cubicBezTo>
                <a:cubicBezTo>
                  <a:pt x="407202" y="351805"/>
                  <a:pt x="410439" y="345305"/>
                  <a:pt x="415116" y="340249"/>
                </a:cubicBezTo>
                <a:cubicBezTo>
                  <a:pt x="419792" y="335554"/>
                  <a:pt x="426627" y="332304"/>
                  <a:pt x="434181" y="332304"/>
                </a:cubicBezTo>
                <a:close/>
                <a:moveTo>
                  <a:pt x="276264" y="332304"/>
                </a:moveTo>
                <a:cubicBezTo>
                  <a:pt x="283458" y="332304"/>
                  <a:pt x="290293" y="335554"/>
                  <a:pt x="295329" y="340249"/>
                </a:cubicBezTo>
                <a:cubicBezTo>
                  <a:pt x="300006" y="345305"/>
                  <a:pt x="303243" y="351805"/>
                  <a:pt x="303243" y="359750"/>
                </a:cubicBezTo>
                <a:cubicBezTo>
                  <a:pt x="303243" y="366972"/>
                  <a:pt x="300006" y="373834"/>
                  <a:pt x="295329" y="378889"/>
                </a:cubicBezTo>
                <a:cubicBezTo>
                  <a:pt x="290293" y="383584"/>
                  <a:pt x="283458" y="386834"/>
                  <a:pt x="276264" y="386834"/>
                </a:cubicBezTo>
                <a:cubicBezTo>
                  <a:pt x="268710" y="386834"/>
                  <a:pt x="261875" y="383584"/>
                  <a:pt x="256839" y="378889"/>
                </a:cubicBezTo>
                <a:cubicBezTo>
                  <a:pt x="251803" y="373834"/>
                  <a:pt x="248925" y="366972"/>
                  <a:pt x="248925" y="359750"/>
                </a:cubicBezTo>
                <a:cubicBezTo>
                  <a:pt x="248925" y="351805"/>
                  <a:pt x="251803" y="345305"/>
                  <a:pt x="256839" y="340249"/>
                </a:cubicBezTo>
                <a:cubicBezTo>
                  <a:pt x="261875" y="335554"/>
                  <a:pt x="268710" y="332304"/>
                  <a:pt x="276264" y="332304"/>
                </a:cubicBezTo>
                <a:close/>
                <a:moveTo>
                  <a:pt x="117988" y="332304"/>
                </a:moveTo>
                <a:cubicBezTo>
                  <a:pt x="125182" y="332304"/>
                  <a:pt x="132017" y="335554"/>
                  <a:pt x="137053" y="340249"/>
                </a:cubicBezTo>
                <a:cubicBezTo>
                  <a:pt x="142089" y="345305"/>
                  <a:pt x="144967" y="351805"/>
                  <a:pt x="144967" y="359750"/>
                </a:cubicBezTo>
                <a:cubicBezTo>
                  <a:pt x="144967" y="366972"/>
                  <a:pt x="142089" y="373834"/>
                  <a:pt x="137053" y="378889"/>
                </a:cubicBezTo>
                <a:cubicBezTo>
                  <a:pt x="132017" y="383584"/>
                  <a:pt x="125182" y="386834"/>
                  <a:pt x="117988" y="386834"/>
                </a:cubicBezTo>
                <a:cubicBezTo>
                  <a:pt x="110074" y="386834"/>
                  <a:pt x="103599" y="383584"/>
                  <a:pt x="98563" y="378889"/>
                </a:cubicBezTo>
                <a:cubicBezTo>
                  <a:pt x="93527" y="373834"/>
                  <a:pt x="90649" y="366972"/>
                  <a:pt x="90649" y="359750"/>
                </a:cubicBezTo>
                <a:cubicBezTo>
                  <a:pt x="90649" y="351805"/>
                  <a:pt x="93527" y="345305"/>
                  <a:pt x="98563" y="340249"/>
                </a:cubicBezTo>
                <a:cubicBezTo>
                  <a:pt x="103599" y="335554"/>
                  <a:pt x="110074" y="332304"/>
                  <a:pt x="117988" y="332304"/>
                </a:cubicBezTo>
                <a:close/>
                <a:moveTo>
                  <a:pt x="750374" y="295830"/>
                </a:moveTo>
                <a:cubicBezTo>
                  <a:pt x="733108" y="295830"/>
                  <a:pt x="717280" y="303053"/>
                  <a:pt x="705769" y="314609"/>
                </a:cubicBezTo>
                <a:cubicBezTo>
                  <a:pt x="694258" y="326165"/>
                  <a:pt x="687423" y="342054"/>
                  <a:pt x="687423" y="359750"/>
                </a:cubicBezTo>
                <a:cubicBezTo>
                  <a:pt x="687423" y="377084"/>
                  <a:pt x="694258" y="392973"/>
                  <a:pt x="705769" y="404529"/>
                </a:cubicBezTo>
                <a:cubicBezTo>
                  <a:pt x="717280" y="416085"/>
                  <a:pt x="733108" y="422947"/>
                  <a:pt x="750374" y="422947"/>
                </a:cubicBezTo>
                <a:cubicBezTo>
                  <a:pt x="768001" y="422947"/>
                  <a:pt x="783828" y="416085"/>
                  <a:pt x="795339" y="404529"/>
                </a:cubicBezTo>
                <a:cubicBezTo>
                  <a:pt x="806850" y="392973"/>
                  <a:pt x="813685" y="377084"/>
                  <a:pt x="813685" y="359750"/>
                </a:cubicBezTo>
                <a:cubicBezTo>
                  <a:pt x="813685" y="342054"/>
                  <a:pt x="806850" y="326165"/>
                  <a:pt x="795339" y="314609"/>
                </a:cubicBezTo>
                <a:cubicBezTo>
                  <a:pt x="783828" y="303053"/>
                  <a:pt x="768001" y="295830"/>
                  <a:pt x="750374" y="295830"/>
                </a:cubicBezTo>
                <a:close/>
                <a:moveTo>
                  <a:pt x="592098" y="295830"/>
                </a:moveTo>
                <a:cubicBezTo>
                  <a:pt x="574831" y="295830"/>
                  <a:pt x="559004" y="303053"/>
                  <a:pt x="547493" y="314609"/>
                </a:cubicBezTo>
                <a:cubicBezTo>
                  <a:pt x="535981" y="326165"/>
                  <a:pt x="528787" y="342054"/>
                  <a:pt x="528787" y="359750"/>
                </a:cubicBezTo>
                <a:cubicBezTo>
                  <a:pt x="528787" y="377084"/>
                  <a:pt x="535981" y="392973"/>
                  <a:pt x="547493" y="404529"/>
                </a:cubicBezTo>
                <a:cubicBezTo>
                  <a:pt x="559004" y="416085"/>
                  <a:pt x="574831" y="422947"/>
                  <a:pt x="592098" y="422947"/>
                </a:cubicBezTo>
                <a:cubicBezTo>
                  <a:pt x="609724" y="422947"/>
                  <a:pt x="625552" y="416085"/>
                  <a:pt x="637063" y="404529"/>
                </a:cubicBezTo>
                <a:cubicBezTo>
                  <a:pt x="648214" y="392973"/>
                  <a:pt x="655408" y="377084"/>
                  <a:pt x="655408" y="359750"/>
                </a:cubicBezTo>
                <a:cubicBezTo>
                  <a:pt x="655408" y="342054"/>
                  <a:pt x="648214" y="326165"/>
                  <a:pt x="637063" y="314609"/>
                </a:cubicBezTo>
                <a:cubicBezTo>
                  <a:pt x="625552" y="303053"/>
                  <a:pt x="609724" y="295830"/>
                  <a:pt x="592098" y="295830"/>
                </a:cubicBezTo>
                <a:close/>
                <a:moveTo>
                  <a:pt x="434181" y="295830"/>
                </a:moveTo>
                <a:cubicBezTo>
                  <a:pt x="416914" y="295830"/>
                  <a:pt x="401087" y="303053"/>
                  <a:pt x="389576" y="314609"/>
                </a:cubicBezTo>
                <a:cubicBezTo>
                  <a:pt x="378065" y="326165"/>
                  <a:pt x="370870" y="342054"/>
                  <a:pt x="370870" y="359750"/>
                </a:cubicBezTo>
                <a:cubicBezTo>
                  <a:pt x="370870" y="377084"/>
                  <a:pt x="378065" y="392973"/>
                  <a:pt x="389576" y="404529"/>
                </a:cubicBezTo>
                <a:cubicBezTo>
                  <a:pt x="401087" y="416085"/>
                  <a:pt x="416914" y="422947"/>
                  <a:pt x="434181" y="422947"/>
                </a:cubicBezTo>
                <a:cubicBezTo>
                  <a:pt x="451447" y="422947"/>
                  <a:pt x="467275" y="416085"/>
                  <a:pt x="478786" y="404529"/>
                </a:cubicBezTo>
                <a:cubicBezTo>
                  <a:pt x="490297" y="392973"/>
                  <a:pt x="497491" y="377084"/>
                  <a:pt x="497491" y="359750"/>
                </a:cubicBezTo>
                <a:cubicBezTo>
                  <a:pt x="497491" y="342054"/>
                  <a:pt x="490297" y="326165"/>
                  <a:pt x="478786" y="314609"/>
                </a:cubicBezTo>
                <a:cubicBezTo>
                  <a:pt x="467275" y="303053"/>
                  <a:pt x="451447" y="295830"/>
                  <a:pt x="434181" y="295830"/>
                </a:cubicBezTo>
                <a:close/>
                <a:moveTo>
                  <a:pt x="276264" y="295830"/>
                </a:moveTo>
                <a:cubicBezTo>
                  <a:pt x="258638" y="295830"/>
                  <a:pt x="242810" y="303053"/>
                  <a:pt x="231299" y="314609"/>
                </a:cubicBezTo>
                <a:cubicBezTo>
                  <a:pt x="219788" y="326165"/>
                  <a:pt x="212594" y="342054"/>
                  <a:pt x="212594" y="359750"/>
                </a:cubicBezTo>
                <a:cubicBezTo>
                  <a:pt x="212594" y="377084"/>
                  <a:pt x="219788" y="392973"/>
                  <a:pt x="231299" y="404529"/>
                </a:cubicBezTo>
                <a:cubicBezTo>
                  <a:pt x="242810" y="416085"/>
                  <a:pt x="258638" y="422947"/>
                  <a:pt x="276264" y="422947"/>
                </a:cubicBezTo>
                <a:cubicBezTo>
                  <a:pt x="293531" y="422947"/>
                  <a:pt x="309358" y="416085"/>
                  <a:pt x="320869" y="404529"/>
                </a:cubicBezTo>
                <a:cubicBezTo>
                  <a:pt x="332380" y="392973"/>
                  <a:pt x="339215" y="377084"/>
                  <a:pt x="339215" y="359750"/>
                </a:cubicBezTo>
                <a:cubicBezTo>
                  <a:pt x="339215" y="342054"/>
                  <a:pt x="332380" y="326165"/>
                  <a:pt x="320869" y="314609"/>
                </a:cubicBezTo>
                <a:cubicBezTo>
                  <a:pt x="309358" y="303053"/>
                  <a:pt x="293531" y="295830"/>
                  <a:pt x="276264" y="295830"/>
                </a:cubicBezTo>
                <a:close/>
                <a:moveTo>
                  <a:pt x="117988" y="295830"/>
                </a:moveTo>
                <a:cubicBezTo>
                  <a:pt x="100361" y="295830"/>
                  <a:pt x="84534" y="303053"/>
                  <a:pt x="73023" y="314609"/>
                </a:cubicBezTo>
                <a:cubicBezTo>
                  <a:pt x="61512" y="326165"/>
                  <a:pt x="54317" y="342054"/>
                  <a:pt x="54317" y="359750"/>
                </a:cubicBezTo>
                <a:cubicBezTo>
                  <a:pt x="54317" y="377084"/>
                  <a:pt x="61512" y="392973"/>
                  <a:pt x="73023" y="404529"/>
                </a:cubicBezTo>
                <a:cubicBezTo>
                  <a:pt x="84534" y="416085"/>
                  <a:pt x="100361" y="422947"/>
                  <a:pt x="117988" y="422947"/>
                </a:cubicBezTo>
                <a:cubicBezTo>
                  <a:pt x="135254" y="422947"/>
                  <a:pt x="151082" y="416085"/>
                  <a:pt x="162593" y="404529"/>
                </a:cubicBezTo>
                <a:cubicBezTo>
                  <a:pt x="174104" y="392973"/>
                  <a:pt x="180938" y="377084"/>
                  <a:pt x="180938" y="359750"/>
                </a:cubicBezTo>
                <a:cubicBezTo>
                  <a:pt x="180938" y="342054"/>
                  <a:pt x="174104" y="326165"/>
                  <a:pt x="162593" y="314609"/>
                </a:cubicBezTo>
                <a:cubicBezTo>
                  <a:pt x="151082" y="303053"/>
                  <a:pt x="135254" y="295830"/>
                  <a:pt x="117988" y="295830"/>
                </a:cubicBezTo>
                <a:close/>
                <a:moveTo>
                  <a:pt x="117988" y="241300"/>
                </a:moveTo>
                <a:lnTo>
                  <a:pt x="276264" y="241300"/>
                </a:lnTo>
                <a:lnTo>
                  <a:pt x="434181" y="241300"/>
                </a:lnTo>
                <a:lnTo>
                  <a:pt x="592098" y="241300"/>
                </a:lnTo>
                <a:lnTo>
                  <a:pt x="750374" y="241300"/>
                </a:lnTo>
                <a:cubicBezTo>
                  <a:pt x="782749" y="241300"/>
                  <a:pt x="812246" y="254662"/>
                  <a:pt x="833469" y="276329"/>
                </a:cubicBezTo>
                <a:cubicBezTo>
                  <a:pt x="854693" y="297636"/>
                  <a:pt x="868002" y="327248"/>
                  <a:pt x="868002" y="359750"/>
                </a:cubicBezTo>
                <a:cubicBezTo>
                  <a:pt x="868002" y="391890"/>
                  <a:pt x="854693" y="421502"/>
                  <a:pt x="833469" y="442809"/>
                </a:cubicBezTo>
                <a:cubicBezTo>
                  <a:pt x="812246" y="464476"/>
                  <a:pt x="782749" y="477477"/>
                  <a:pt x="750374" y="477477"/>
                </a:cubicBezTo>
                <a:lnTo>
                  <a:pt x="687029" y="477477"/>
                </a:lnTo>
                <a:lnTo>
                  <a:pt x="687029" y="527050"/>
                </a:lnTo>
                <a:lnTo>
                  <a:pt x="723080" y="527050"/>
                </a:lnTo>
                <a:cubicBezTo>
                  <a:pt x="733118" y="527050"/>
                  <a:pt x="741004" y="535283"/>
                  <a:pt x="741004" y="545307"/>
                </a:cubicBezTo>
                <a:cubicBezTo>
                  <a:pt x="741004" y="554972"/>
                  <a:pt x="733118" y="563205"/>
                  <a:pt x="723080" y="563205"/>
                </a:cubicBezTo>
                <a:lnTo>
                  <a:pt x="614824" y="563205"/>
                </a:lnTo>
                <a:cubicBezTo>
                  <a:pt x="604787" y="563205"/>
                  <a:pt x="596900" y="554972"/>
                  <a:pt x="596900" y="545307"/>
                </a:cubicBezTo>
                <a:cubicBezTo>
                  <a:pt x="596900" y="535283"/>
                  <a:pt x="604787" y="527050"/>
                  <a:pt x="614824" y="527050"/>
                </a:cubicBezTo>
                <a:lnTo>
                  <a:pt x="650875" y="527050"/>
                </a:lnTo>
                <a:lnTo>
                  <a:pt x="650875" y="477477"/>
                </a:lnTo>
                <a:lnTo>
                  <a:pt x="592098" y="477477"/>
                </a:lnTo>
                <a:lnTo>
                  <a:pt x="434181" y="477477"/>
                </a:lnTo>
                <a:lnTo>
                  <a:pt x="276264" y="477477"/>
                </a:lnTo>
                <a:lnTo>
                  <a:pt x="234588" y="477477"/>
                </a:lnTo>
                <a:lnTo>
                  <a:pt x="234588" y="527050"/>
                </a:lnTo>
                <a:lnTo>
                  <a:pt x="270643" y="527050"/>
                </a:lnTo>
                <a:cubicBezTo>
                  <a:pt x="280680" y="527050"/>
                  <a:pt x="288566" y="535283"/>
                  <a:pt x="288566" y="545307"/>
                </a:cubicBezTo>
                <a:cubicBezTo>
                  <a:pt x="288566" y="554972"/>
                  <a:pt x="280680" y="563205"/>
                  <a:pt x="270643" y="563205"/>
                </a:cubicBezTo>
                <a:lnTo>
                  <a:pt x="162385" y="563205"/>
                </a:lnTo>
                <a:cubicBezTo>
                  <a:pt x="152348" y="563205"/>
                  <a:pt x="144462" y="554972"/>
                  <a:pt x="144462" y="545307"/>
                </a:cubicBezTo>
                <a:cubicBezTo>
                  <a:pt x="144462" y="535283"/>
                  <a:pt x="152348" y="527050"/>
                  <a:pt x="162385" y="527050"/>
                </a:cubicBezTo>
                <a:lnTo>
                  <a:pt x="198437" y="527050"/>
                </a:lnTo>
                <a:lnTo>
                  <a:pt x="198437" y="477477"/>
                </a:lnTo>
                <a:lnTo>
                  <a:pt x="117988" y="477477"/>
                </a:lnTo>
                <a:cubicBezTo>
                  <a:pt x="85253" y="477477"/>
                  <a:pt x="55756" y="464476"/>
                  <a:pt x="34533" y="442809"/>
                </a:cubicBezTo>
                <a:cubicBezTo>
                  <a:pt x="13669" y="421502"/>
                  <a:pt x="0" y="391890"/>
                  <a:pt x="0" y="359750"/>
                </a:cubicBezTo>
                <a:cubicBezTo>
                  <a:pt x="0" y="327248"/>
                  <a:pt x="13669" y="297636"/>
                  <a:pt x="34533" y="276329"/>
                </a:cubicBezTo>
                <a:cubicBezTo>
                  <a:pt x="55756" y="254662"/>
                  <a:pt x="85253" y="241300"/>
                  <a:pt x="117988" y="241300"/>
                </a:cubicBezTo>
                <a:close/>
                <a:moveTo>
                  <a:pt x="666620" y="193560"/>
                </a:moveTo>
                <a:lnTo>
                  <a:pt x="666620" y="197525"/>
                </a:lnTo>
                <a:lnTo>
                  <a:pt x="675989" y="197525"/>
                </a:lnTo>
                <a:lnTo>
                  <a:pt x="686798" y="197525"/>
                </a:lnTo>
                <a:lnTo>
                  <a:pt x="697607" y="197525"/>
                </a:lnTo>
                <a:lnTo>
                  <a:pt x="706976" y="197525"/>
                </a:lnTo>
                <a:lnTo>
                  <a:pt x="706976" y="193560"/>
                </a:lnTo>
                <a:lnTo>
                  <a:pt x="697607" y="193560"/>
                </a:lnTo>
                <a:lnTo>
                  <a:pt x="686798" y="193560"/>
                </a:lnTo>
                <a:lnTo>
                  <a:pt x="675989" y="193560"/>
                </a:lnTo>
                <a:lnTo>
                  <a:pt x="666620" y="193560"/>
                </a:lnTo>
                <a:close/>
                <a:moveTo>
                  <a:pt x="339235" y="193560"/>
                </a:moveTo>
                <a:lnTo>
                  <a:pt x="339235" y="197525"/>
                </a:lnTo>
                <a:lnTo>
                  <a:pt x="348603" y="197525"/>
                </a:lnTo>
                <a:lnTo>
                  <a:pt x="359773" y="197525"/>
                </a:lnTo>
                <a:lnTo>
                  <a:pt x="370582" y="197525"/>
                </a:lnTo>
                <a:lnTo>
                  <a:pt x="379950" y="197525"/>
                </a:lnTo>
                <a:lnTo>
                  <a:pt x="379950" y="193560"/>
                </a:lnTo>
                <a:lnTo>
                  <a:pt x="370582" y="193560"/>
                </a:lnTo>
                <a:lnTo>
                  <a:pt x="359773" y="193560"/>
                </a:lnTo>
                <a:lnTo>
                  <a:pt x="348603" y="193560"/>
                </a:lnTo>
                <a:lnTo>
                  <a:pt x="339235" y="193560"/>
                </a:lnTo>
                <a:close/>
                <a:moveTo>
                  <a:pt x="486463" y="188514"/>
                </a:moveTo>
                <a:lnTo>
                  <a:pt x="486463" y="197525"/>
                </a:lnTo>
                <a:lnTo>
                  <a:pt x="540150" y="197525"/>
                </a:lnTo>
                <a:lnTo>
                  <a:pt x="593477" y="197525"/>
                </a:lnTo>
                <a:lnTo>
                  <a:pt x="593477" y="188514"/>
                </a:lnTo>
                <a:lnTo>
                  <a:pt x="540150" y="188514"/>
                </a:lnTo>
                <a:lnTo>
                  <a:pt x="486463" y="188514"/>
                </a:lnTo>
                <a:close/>
                <a:moveTo>
                  <a:pt x="159438" y="188514"/>
                </a:moveTo>
                <a:lnTo>
                  <a:pt x="159438" y="197525"/>
                </a:lnTo>
                <a:lnTo>
                  <a:pt x="213125" y="197525"/>
                </a:lnTo>
                <a:lnTo>
                  <a:pt x="266812" y="197525"/>
                </a:lnTo>
                <a:lnTo>
                  <a:pt x="266812" y="188514"/>
                </a:lnTo>
                <a:lnTo>
                  <a:pt x="213125" y="188514"/>
                </a:lnTo>
                <a:lnTo>
                  <a:pt x="159438" y="188514"/>
                </a:lnTo>
                <a:close/>
                <a:moveTo>
                  <a:pt x="697607" y="163283"/>
                </a:moveTo>
                <a:lnTo>
                  <a:pt x="688600" y="176259"/>
                </a:lnTo>
                <a:lnTo>
                  <a:pt x="693284" y="176259"/>
                </a:lnTo>
                <a:lnTo>
                  <a:pt x="693284" y="189235"/>
                </a:lnTo>
                <a:lnTo>
                  <a:pt x="697607" y="189235"/>
                </a:lnTo>
                <a:lnTo>
                  <a:pt x="702292" y="189235"/>
                </a:lnTo>
                <a:lnTo>
                  <a:pt x="702292" y="176259"/>
                </a:lnTo>
                <a:lnTo>
                  <a:pt x="706976" y="176259"/>
                </a:lnTo>
                <a:lnTo>
                  <a:pt x="697607" y="163283"/>
                </a:lnTo>
                <a:close/>
                <a:moveTo>
                  <a:pt x="675989" y="163283"/>
                </a:moveTo>
                <a:lnTo>
                  <a:pt x="666620" y="176259"/>
                </a:lnTo>
                <a:lnTo>
                  <a:pt x="671305" y="176259"/>
                </a:lnTo>
                <a:lnTo>
                  <a:pt x="671305" y="189235"/>
                </a:lnTo>
                <a:lnTo>
                  <a:pt x="675989" y="189235"/>
                </a:lnTo>
                <a:lnTo>
                  <a:pt x="680312" y="189235"/>
                </a:lnTo>
                <a:lnTo>
                  <a:pt x="680312" y="176259"/>
                </a:lnTo>
                <a:lnTo>
                  <a:pt x="684996" y="176259"/>
                </a:lnTo>
                <a:lnTo>
                  <a:pt x="675989" y="163283"/>
                </a:lnTo>
                <a:close/>
                <a:moveTo>
                  <a:pt x="486463" y="163283"/>
                </a:moveTo>
                <a:lnTo>
                  <a:pt x="486463" y="173015"/>
                </a:lnTo>
                <a:lnTo>
                  <a:pt x="540150" y="173015"/>
                </a:lnTo>
                <a:lnTo>
                  <a:pt x="593477" y="173015"/>
                </a:lnTo>
                <a:lnTo>
                  <a:pt x="593477" y="163283"/>
                </a:lnTo>
                <a:lnTo>
                  <a:pt x="540150" y="163283"/>
                </a:lnTo>
                <a:lnTo>
                  <a:pt x="486463" y="163283"/>
                </a:lnTo>
                <a:close/>
                <a:moveTo>
                  <a:pt x="370582" y="163283"/>
                </a:moveTo>
                <a:lnTo>
                  <a:pt x="361214" y="176259"/>
                </a:lnTo>
                <a:lnTo>
                  <a:pt x="365898" y="176259"/>
                </a:lnTo>
                <a:lnTo>
                  <a:pt x="365898" y="189235"/>
                </a:lnTo>
                <a:lnTo>
                  <a:pt x="370582" y="189235"/>
                </a:lnTo>
                <a:lnTo>
                  <a:pt x="375266" y="189235"/>
                </a:lnTo>
                <a:lnTo>
                  <a:pt x="375266" y="176259"/>
                </a:lnTo>
                <a:lnTo>
                  <a:pt x="379590" y="176259"/>
                </a:lnTo>
                <a:lnTo>
                  <a:pt x="370582" y="163283"/>
                </a:lnTo>
                <a:close/>
                <a:moveTo>
                  <a:pt x="348603" y="163283"/>
                </a:moveTo>
                <a:lnTo>
                  <a:pt x="339595" y="176259"/>
                </a:lnTo>
                <a:lnTo>
                  <a:pt x="343919" y="176259"/>
                </a:lnTo>
                <a:lnTo>
                  <a:pt x="343919" y="189235"/>
                </a:lnTo>
                <a:lnTo>
                  <a:pt x="348603" y="189235"/>
                </a:lnTo>
                <a:lnTo>
                  <a:pt x="353287" y="189235"/>
                </a:lnTo>
                <a:lnTo>
                  <a:pt x="353287" y="176259"/>
                </a:lnTo>
                <a:lnTo>
                  <a:pt x="357971" y="176259"/>
                </a:lnTo>
                <a:lnTo>
                  <a:pt x="348603" y="163283"/>
                </a:lnTo>
                <a:close/>
                <a:moveTo>
                  <a:pt x="159438" y="163283"/>
                </a:moveTo>
                <a:lnTo>
                  <a:pt x="159438" y="173015"/>
                </a:lnTo>
                <a:lnTo>
                  <a:pt x="213125" y="173015"/>
                </a:lnTo>
                <a:lnTo>
                  <a:pt x="266812" y="173015"/>
                </a:lnTo>
                <a:lnTo>
                  <a:pt x="266812" y="163283"/>
                </a:lnTo>
                <a:lnTo>
                  <a:pt x="213125" y="163283"/>
                </a:lnTo>
                <a:lnTo>
                  <a:pt x="159438" y="163283"/>
                </a:lnTo>
                <a:close/>
                <a:moveTo>
                  <a:pt x="563931" y="12357"/>
                </a:moveTo>
                <a:lnTo>
                  <a:pt x="563931" y="71729"/>
                </a:lnTo>
                <a:lnTo>
                  <a:pt x="563931" y="72090"/>
                </a:lnTo>
                <a:lnTo>
                  <a:pt x="569336" y="80380"/>
                </a:lnTo>
                <a:lnTo>
                  <a:pt x="574740" y="72090"/>
                </a:lnTo>
                <a:lnTo>
                  <a:pt x="580505" y="80380"/>
                </a:lnTo>
                <a:lnTo>
                  <a:pt x="585910" y="72090"/>
                </a:lnTo>
                <a:lnTo>
                  <a:pt x="591315" y="80380"/>
                </a:lnTo>
                <a:lnTo>
                  <a:pt x="596720" y="72090"/>
                </a:lnTo>
                <a:lnTo>
                  <a:pt x="602124" y="80380"/>
                </a:lnTo>
                <a:lnTo>
                  <a:pt x="607529" y="72090"/>
                </a:lnTo>
                <a:lnTo>
                  <a:pt x="613294" y="80380"/>
                </a:lnTo>
                <a:lnTo>
                  <a:pt x="618699" y="72090"/>
                </a:lnTo>
                <a:lnTo>
                  <a:pt x="624103" y="80380"/>
                </a:lnTo>
                <a:lnTo>
                  <a:pt x="629508" y="72090"/>
                </a:lnTo>
                <a:lnTo>
                  <a:pt x="629508" y="12357"/>
                </a:lnTo>
                <a:lnTo>
                  <a:pt x="563931" y="12357"/>
                </a:lnTo>
                <a:close/>
                <a:moveTo>
                  <a:pt x="236906" y="12357"/>
                </a:moveTo>
                <a:lnTo>
                  <a:pt x="236906" y="71729"/>
                </a:lnTo>
                <a:lnTo>
                  <a:pt x="236906" y="72090"/>
                </a:lnTo>
                <a:lnTo>
                  <a:pt x="242310" y="80380"/>
                </a:lnTo>
                <a:lnTo>
                  <a:pt x="247715" y="72090"/>
                </a:lnTo>
                <a:lnTo>
                  <a:pt x="253120" y="80380"/>
                </a:lnTo>
                <a:lnTo>
                  <a:pt x="258524" y="72090"/>
                </a:lnTo>
                <a:lnTo>
                  <a:pt x="264289" y="80380"/>
                </a:lnTo>
                <a:lnTo>
                  <a:pt x="269694" y="72090"/>
                </a:lnTo>
                <a:lnTo>
                  <a:pt x="275099" y="80380"/>
                </a:lnTo>
                <a:lnTo>
                  <a:pt x="280864" y="72090"/>
                </a:lnTo>
                <a:lnTo>
                  <a:pt x="286269" y="80380"/>
                </a:lnTo>
                <a:lnTo>
                  <a:pt x="291673" y="72090"/>
                </a:lnTo>
                <a:lnTo>
                  <a:pt x="297078" y="80380"/>
                </a:lnTo>
                <a:lnTo>
                  <a:pt x="302483" y="72090"/>
                </a:lnTo>
                <a:lnTo>
                  <a:pt x="302483" y="12357"/>
                </a:lnTo>
                <a:lnTo>
                  <a:pt x="236906" y="12357"/>
                </a:lnTo>
                <a:close/>
                <a:moveTo>
                  <a:pt x="474573" y="0"/>
                </a:moveTo>
                <a:lnTo>
                  <a:pt x="536575" y="0"/>
                </a:lnTo>
                <a:lnTo>
                  <a:pt x="540150" y="0"/>
                </a:lnTo>
                <a:lnTo>
                  <a:pt x="563931" y="0"/>
                </a:lnTo>
                <a:lnTo>
                  <a:pt x="629508" y="0"/>
                </a:lnTo>
                <a:lnTo>
                  <a:pt x="656866" y="0"/>
                </a:lnTo>
                <a:lnTo>
                  <a:pt x="675989" y="0"/>
                </a:lnTo>
                <a:lnTo>
                  <a:pt x="686798" y="0"/>
                </a:lnTo>
                <a:lnTo>
                  <a:pt x="697607" y="0"/>
                </a:lnTo>
                <a:lnTo>
                  <a:pt x="718866" y="0"/>
                </a:lnTo>
                <a:cubicBezTo>
                  <a:pt x="725712" y="0"/>
                  <a:pt x="731477" y="5767"/>
                  <a:pt x="731477" y="12616"/>
                </a:cubicBezTo>
                <a:lnTo>
                  <a:pt x="731477" y="210862"/>
                </a:lnTo>
                <a:cubicBezTo>
                  <a:pt x="731477" y="218071"/>
                  <a:pt x="725712" y="223478"/>
                  <a:pt x="718866" y="223478"/>
                </a:cubicBezTo>
                <a:lnTo>
                  <a:pt x="697607" y="223478"/>
                </a:lnTo>
                <a:lnTo>
                  <a:pt x="686798" y="223478"/>
                </a:lnTo>
                <a:lnTo>
                  <a:pt x="675989" y="223478"/>
                </a:lnTo>
                <a:lnTo>
                  <a:pt x="540150" y="223478"/>
                </a:lnTo>
                <a:lnTo>
                  <a:pt x="474573" y="223478"/>
                </a:lnTo>
                <a:cubicBezTo>
                  <a:pt x="467727" y="223478"/>
                  <a:pt x="461962" y="218071"/>
                  <a:pt x="461962" y="210862"/>
                </a:cubicBezTo>
                <a:lnTo>
                  <a:pt x="461962" y="12616"/>
                </a:lnTo>
                <a:cubicBezTo>
                  <a:pt x="461962" y="5767"/>
                  <a:pt x="467727" y="0"/>
                  <a:pt x="474573" y="0"/>
                </a:cubicBezTo>
                <a:close/>
                <a:moveTo>
                  <a:pt x="147548" y="0"/>
                </a:moveTo>
                <a:lnTo>
                  <a:pt x="209550" y="0"/>
                </a:lnTo>
                <a:lnTo>
                  <a:pt x="213125" y="0"/>
                </a:lnTo>
                <a:lnTo>
                  <a:pt x="236906" y="0"/>
                </a:lnTo>
                <a:lnTo>
                  <a:pt x="302483" y="0"/>
                </a:lnTo>
                <a:lnTo>
                  <a:pt x="329841" y="0"/>
                </a:lnTo>
                <a:lnTo>
                  <a:pt x="348603" y="0"/>
                </a:lnTo>
                <a:lnTo>
                  <a:pt x="359773" y="0"/>
                </a:lnTo>
                <a:lnTo>
                  <a:pt x="370582" y="0"/>
                </a:lnTo>
                <a:lnTo>
                  <a:pt x="391840" y="0"/>
                </a:lnTo>
                <a:cubicBezTo>
                  <a:pt x="398686" y="0"/>
                  <a:pt x="404451" y="5767"/>
                  <a:pt x="404451" y="12616"/>
                </a:cubicBezTo>
                <a:lnTo>
                  <a:pt x="404451" y="210862"/>
                </a:lnTo>
                <a:cubicBezTo>
                  <a:pt x="404451" y="218071"/>
                  <a:pt x="398686" y="223478"/>
                  <a:pt x="391840" y="223478"/>
                </a:cubicBezTo>
                <a:lnTo>
                  <a:pt x="370582" y="223478"/>
                </a:lnTo>
                <a:lnTo>
                  <a:pt x="359773" y="223478"/>
                </a:lnTo>
                <a:lnTo>
                  <a:pt x="348603" y="223478"/>
                </a:lnTo>
                <a:lnTo>
                  <a:pt x="213125" y="223478"/>
                </a:lnTo>
                <a:lnTo>
                  <a:pt x="147548" y="223478"/>
                </a:lnTo>
                <a:cubicBezTo>
                  <a:pt x="140702" y="223478"/>
                  <a:pt x="134937" y="218071"/>
                  <a:pt x="134937" y="210862"/>
                </a:cubicBezTo>
                <a:lnTo>
                  <a:pt x="134937" y="12616"/>
                </a:lnTo>
                <a:cubicBezTo>
                  <a:pt x="134937" y="5767"/>
                  <a:pt x="140702" y="0"/>
                  <a:pt x="147548" y="0"/>
                </a:cubicBezTo>
                <a:close/>
              </a:path>
            </a:pathLst>
          </a:custGeom>
          <a:solidFill>
            <a:schemeClr val="bg1"/>
          </a:solidFill>
          <a:ln>
            <a:noFill/>
          </a:ln>
          <a:effectLst/>
        </p:spPr>
        <p:txBody>
          <a:bodyPr anchor="ctr"/>
          <a:lstStyle/>
          <a:p>
            <a:endParaRPr lang="en-GB" sz="1600" dirty="0">
              <a:latin typeface="+mj-lt"/>
            </a:endParaRPr>
          </a:p>
        </p:txBody>
      </p:sp>
      <p:sp>
        <p:nvSpPr>
          <p:cNvPr id="29" name="Freeform 233">
            <a:extLst>
              <a:ext uri="{FF2B5EF4-FFF2-40B4-BE49-F238E27FC236}">
                <a16:creationId xmlns:a16="http://schemas.microsoft.com/office/drawing/2014/main" xmlns="" id="{2B17393F-CC91-6540-88A0-9C6B6E56EC5D}"/>
              </a:ext>
            </a:extLst>
          </p:cNvPr>
          <p:cNvSpPr>
            <a:spLocks noChangeArrowheads="1"/>
          </p:cNvSpPr>
          <p:nvPr/>
        </p:nvSpPr>
        <p:spPr bwMode="auto">
          <a:xfrm>
            <a:off x="5188090" y="2693501"/>
            <a:ext cx="474147" cy="383298"/>
          </a:xfrm>
          <a:custGeom>
            <a:avLst/>
            <a:gdLst/>
            <a:ahLst/>
            <a:cxnLst/>
            <a:rect l="0" t="0" r="r" b="b"/>
            <a:pathLst>
              <a:path w="869589" h="702905">
                <a:moveTo>
                  <a:pt x="129381" y="622282"/>
                </a:moveTo>
                <a:cubicBezTo>
                  <a:pt x="123963" y="622282"/>
                  <a:pt x="119267" y="624432"/>
                  <a:pt x="116016" y="627657"/>
                </a:cubicBezTo>
                <a:cubicBezTo>
                  <a:pt x="112765" y="630882"/>
                  <a:pt x="110598" y="635182"/>
                  <a:pt x="110598" y="640198"/>
                </a:cubicBezTo>
                <a:cubicBezTo>
                  <a:pt x="110598" y="645215"/>
                  <a:pt x="112765" y="649873"/>
                  <a:pt x="116016" y="652740"/>
                </a:cubicBezTo>
                <a:cubicBezTo>
                  <a:pt x="119267" y="656323"/>
                  <a:pt x="123963" y="658114"/>
                  <a:pt x="129381" y="658114"/>
                </a:cubicBezTo>
                <a:cubicBezTo>
                  <a:pt x="134438" y="658114"/>
                  <a:pt x="139133" y="656323"/>
                  <a:pt x="142384" y="652740"/>
                </a:cubicBezTo>
                <a:cubicBezTo>
                  <a:pt x="145635" y="649873"/>
                  <a:pt x="147802" y="645215"/>
                  <a:pt x="147802" y="640198"/>
                </a:cubicBezTo>
                <a:cubicBezTo>
                  <a:pt x="147802" y="635182"/>
                  <a:pt x="145635" y="630882"/>
                  <a:pt x="142384" y="627657"/>
                </a:cubicBezTo>
                <a:cubicBezTo>
                  <a:pt x="139133" y="624432"/>
                  <a:pt x="134438" y="622282"/>
                  <a:pt x="129381" y="622282"/>
                </a:cubicBezTo>
                <a:close/>
                <a:moveTo>
                  <a:pt x="426857" y="600543"/>
                </a:moveTo>
                <a:cubicBezTo>
                  <a:pt x="420366" y="600543"/>
                  <a:pt x="414595" y="603057"/>
                  <a:pt x="410268" y="607367"/>
                </a:cubicBezTo>
                <a:cubicBezTo>
                  <a:pt x="405940" y="611677"/>
                  <a:pt x="403416" y="617423"/>
                  <a:pt x="403416" y="623529"/>
                </a:cubicBezTo>
                <a:cubicBezTo>
                  <a:pt x="403416" y="629994"/>
                  <a:pt x="405940" y="635741"/>
                  <a:pt x="410268" y="640050"/>
                </a:cubicBezTo>
                <a:cubicBezTo>
                  <a:pt x="414595" y="644001"/>
                  <a:pt x="420366" y="646875"/>
                  <a:pt x="426857" y="646875"/>
                </a:cubicBezTo>
                <a:cubicBezTo>
                  <a:pt x="433709" y="646875"/>
                  <a:pt x="439479" y="644001"/>
                  <a:pt x="443446" y="640050"/>
                </a:cubicBezTo>
                <a:cubicBezTo>
                  <a:pt x="447774" y="635741"/>
                  <a:pt x="450298" y="629994"/>
                  <a:pt x="450298" y="623529"/>
                </a:cubicBezTo>
                <a:cubicBezTo>
                  <a:pt x="450298" y="617423"/>
                  <a:pt x="447774" y="611677"/>
                  <a:pt x="443446" y="607367"/>
                </a:cubicBezTo>
                <a:cubicBezTo>
                  <a:pt x="439479" y="603057"/>
                  <a:pt x="433709" y="600543"/>
                  <a:pt x="426857" y="600543"/>
                </a:cubicBezTo>
                <a:close/>
                <a:moveTo>
                  <a:pt x="129381" y="577850"/>
                </a:moveTo>
                <a:cubicBezTo>
                  <a:pt x="146718" y="577850"/>
                  <a:pt x="162611" y="584658"/>
                  <a:pt x="174531" y="596125"/>
                </a:cubicBezTo>
                <a:cubicBezTo>
                  <a:pt x="186090" y="607233"/>
                  <a:pt x="193314" y="622999"/>
                  <a:pt x="193314" y="640198"/>
                </a:cubicBezTo>
                <a:cubicBezTo>
                  <a:pt x="193314" y="657398"/>
                  <a:pt x="186090" y="673164"/>
                  <a:pt x="174531" y="684272"/>
                </a:cubicBezTo>
                <a:cubicBezTo>
                  <a:pt x="162611" y="695738"/>
                  <a:pt x="146718" y="702905"/>
                  <a:pt x="129381" y="702905"/>
                </a:cubicBezTo>
                <a:cubicBezTo>
                  <a:pt x="111682" y="702905"/>
                  <a:pt x="95789" y="695738"/>
                  <a:pt x="83869" y="684272"/>
                </a:cubicBezTo>
                <a:cubicBezTo>
                  <a:pt x="72311" y="673164"/>
                  <a:pt x="65087" y="657398"/>
                  <a:pt x="65087" y="640198"/>
                </a:cubicBezTo>
                <a:cubicBezTo>
                  <a:pt x="65087" y="622999"/>
                  <a:pt x="72311" y="607233"/>
                  <a:pt x="83869" y="596125"/>
                </a:cubicBezTo>
                <a:cubicBezTo>
                  <a:pt x="95789" y="584658"/>
                  <a:pt x="111682" y="577850"/>
                  <a:pt x="129381" y="577850"/>
                </a:cubicBezTo>
                <a:close/>
                <a:moveTo>
                  <a:pt x="426857" y="544513"/>
                </a:moveTo>
                <a:cubicBezTo>
                  <a:pt x="448856" y="544513"/>
                  <a:pt x="469051" y="553492"/>
                  <a:pt x="483477" y="567500"/>
                </a:cubicBezTo>
                <a:cubicBezTo>
                  <a:pt x="498623" y="581866"/>
                  <a:pt x="507639" y="601620"/>
                  <a:pt x="507639" y="623529"/>
                </a:cubicBezTo>
                <a:cubicBezTo>
                  <a:pt x="507639" y="645797"/>
                  <a:pt x="498623" y="665551"/>
                  <a:pt x="483477" y="679918"/>
                </a:cubicBezTo>
                <a:cubicBezTo>
                  <a:pt x="469051" y="693925"/>
                  <a:pt x="448856" y="702904"/>
                  <a:pt x="426857" y="702904"/>
                </a:cubicBezTo>
                <a:cubicBezTo>
                  <a:pt x="404858" y="702904"/>
                  <a:pt x="384663" y="693925"/>
                  <a:pt x="369877" y="679918"/>
                </a:cubicBezTo>
                <a:cubicBezTo>
                  <a:pt x="355091" y="665551"/>
                  <a:pt x="346075" y="645797"/>
                  <a:pt x="346075" y="623529"/>
                </a:cubicBezTo>
                <a:cubicBezTo>
                  <a:pt x="346075" y="601620"/>
                  <a:pt x="355091" y="581866"/>
                  <a:pt x="369877" y="567500"/>
                </a:cubicBezTo>
                <a:cubicBezTo>
                  <a:pt x="384663" y="553492"/>
                  <a:pt x="404858" y="544513"/>
                  <a:pt x="426857" y="544513"/>
                </a:cubicBezTo>
                <a:close/>
                <a:moveTo>
                  <a:pt x="803889" y="504312"/>
                </a:moveTo>
                <a:lnTo>
                  <a:pt x="803889" y="508643"/>
                </a:lnTo>
                <a:lnTo>
                  <a:pt x="815080" y="508643"/>
                </a:lnTo>
                <a:lnTo>
                  <a:pt x="826993" y="508643"/>
                </a:lnTo>
                <a:lnTo>
                  <a:pt x="838183" y="508643"/>
                </a:lnTo>
                <a:lnTo>
                  <a:pt x="844681" y="508643"/>
                </a:lnTo>
                <a:lnTo>
                  <a:pt x="844681" y="504312"/>
                </a:lnTo>
                <a:lnTo>
                  <a:pt x="838183" y="504312"/>
                </a:lnTo>
                <a:lnTo>
                  <a:pt x="826993" y="504312"/>
                </a:lnTo>
                <a:lnTo>
                  <a:pt x="815080" y="504312"/>
                </a:lnTo>
                <a:lnTo>
                  <a:pt x="803889" y="504312"/>
                </a:lnTo>
                <a:close/>
                <a:moveTo>
                  <a:pt x="623034" y="498898"/>
                </a:moveTo>
                <a:lnTo>
                  <a:pt x="623034" y="508643"/>
                </a:lnTo>
                <a:lnTo>
                  <a:pt x="629893" y="508643"/>
                </a:lnTo>
                <a:lnTo>
                  <a:pt x="641444" y="508643"/>
                </a:lnTo>
                <a:lnTo>
                  <a:pt x="652635" y="508643"/>
                </a:lnTo>
                <a:lnTo>
                  <a:pt x="664548" y="508643"/>
                </a:lnTo>
                <a:lnTo>
                  <a:pt x="676100" y="508643"/>
                </a:lnTo>
                <a:lnTo>
                  <a:pt x="688012" y="508643"/>
                </a:lnTo>
                <a:lnTo>
                  <a:pt x="699203" y="508643"/>
                </a:lnTo>
                <a:lnTo>
                  <a:pt x="710755" y="508643"/>
                </a:lnTo>
                <a:lnTo>
                  <a:pt x="722667" y="508643"/>
                </a:lnTo>
                <a:lnTo>
                  <a:pt x="730609" y="508643"/>
                </a:lnTo>
                <a:lnTo>
                  <a:pt x="730609" y="498898"/>
                </a:lnTo>
                <a:lnTo>
                  <a:pt x="722667" y="498898"/>
                </a:lnTo>
                <a:lnTo>
                  <a:pt x="710755" y="498898"/>
                </a:lnTo>
                <a:lnTo>
                  <a:pt x="699203" y="498898"/>
                </a:lnTo>
                <a:lnTo>
                  <a:pt x="688012" y="498898"/>
                </a:lnTo>
                <a:lnTo>
                  <a:pt x="676100" y="498898"/>
                </a:lnTo>
                <a:lnTo>
                  <a:pt x="664548" y="498898"/>
                </a:lnTo>
                <a:lnTo>
                  <a:pt x="652635" y="498898"/>
                </a:lnTo>
                <a:lnTo>
                  <a:pt x="641444" y="498898"/>
                </a:lnTo>
                <a:lnTo>
                  <a:pt x="629893" y="498898"/>
                </a:lnTo>
                <a:lnTo>
                  <a:pt x="623034" y="498898"/>
                </a:lnTo>
                <a:close/>
                <a:moveTo>
                  <a:pt x="835295" y="473997"/>
                </a:moveTo>
                <a:lnTo>
                  <a:pt x="826993" y="485545"/>
                </a:lnTo>
                <a:lnTo>
                  <a:pt x="825910" y="486628"/>
                </a:lnTo>
                <a:lnTo>
                  <a:pt x="826993" y="486628"/>
                </a:lnTo>
                <a:lnTo>
                  <a:pt x="830603" y="486628"/>
                </a:lnTo>
                <a:lnTo>
                  <a:pt x="830603" y="499981"/>
                </a:lnTo>
                <a:lnTo>
                  <a:pt x="838183" y="499981"/>
                </a:lnTo>
                <a:lnTo>
                  <a:pt x="839627" y="499981"/>
                </a:lnTo>
                <a:lnTo>
                  <a:pt x="839627" y="486628"/>
                </a:lnTo>
                <a:lnTo>
                  <a:pt x="844681" y="486628"/>
                </a:lnTo>
                <a:lnTo>
                  <a:pt x="838183" y="478688"/>
                </a:lnTo>
                <a:lnTo>
                  <a:pt x="835295" y="473997"/>
                </a:lnTo>
                <a:close/>
                <a:moveTo>
                  <a:pt x="813275" y="473997"/>
                </a:moveTo>
                <a:lnTo>
                  <a:pt x="803889" y="486628"/>
                </a:lnTo>
                <a:lnTo>
                  <a:pt x="808582" y="486628"/>
                </a:lnTo>
                <a:lnTo>
                  <a:pt x="808582" y="499981"/>
                </a:lnTo>
                <a:lnTo>
                  <a:pt x="815080" y="499981"/>
                </a:lnTo>
                <a:lnTo>
                  <a:pt x="817607" y="499981"/>
                </a:lnTo>
                <a:lnTo>
                  <a:pt x="817607" y="486628"/>
                </a:lnTo>
                <a:lnTo>
                  <a:pt x="822300" y="486628"/>
                </a:lnTo>
                <a:lnTo>
                  <a:pt x="815080" y="476884"/>
                </a:lnTo>
                <a:lnTo>
                  <a:pt x="813275" y="473997"/>
                </a:lnTo>
                <a:close/>
                <a:moveTo>
                  <a:pt x="623034" y="473997"/>
                </a:moveTo>
                <a:lnTo>
                  <a:pt x="623034" y="483380"/>
                </a:lnTo>
                <a:lnTo>
                  <a:pt x="629893" y="483380"/>
                </a:lnTo>
                <a:lnTo>
                  <a:pt x="641444" y="483380"/>
                </a:lnTo>
                <a:lnTo>
                  <a:pt x="652635" y="483380"/>
                </a:lnTo>
                <a:lnTo>
                  <a:pt x="664548" y="483380"/>
                </a:lnTo>
                <a:lnTo>
                  <a:pt x="676100" y="483380"/>
                </a:lnTo>
                <a:lnTo>
                  <a:pt x="688012" y="483380"/>
                </a:lnTo>
                <a:lnTo>
                  <a:pt x="699203" y="483380"/>
                </a:lnTo>
                <a:lnTo>
                  <a:pt x="710755" y="483380"/>
                </a:lnTo>
                <a:lnTo>
                  <a:pt x="722667" y="483380"/>
                </a:lnTo>
                <a:lnTo>
                  <a:pt x="730609" y="483380"/>
                </a:lnTo>
                <a:lnTo>
                  <a:pt x="730609" y="473997"/>
                </a:lnTo>
                <a:lnTo>
                  <a:pt x="722667" y="473997"/>
                </a:lnTo>
                <a:lnTo>
                  <a:pt x="710755" y="473997"/>
                </a:lnTo>
                <a:lnTo>
                  <a:pt x="699203" y="473997"/>
                </a:lnTo>
                <a:lnTo>
                  <a:pt x="688012" y="473997"/>
                </a:lnTo>
                <a:lnTo>
                  <a:pt x="676100" y="473997"/>
                </a:lnTo>
                <a:lnTo>
                  <a:pt x="664548" y="473997"/>
                </a:lnTo>
                <a:lnTo>
                  <a:pt x="652635" y="473997"/>
                </a:lnTo>
                <a:lnTo>
                  <a:pt x="641444" y="473997"/>
                </a:lnTo>
                <a:lnTo>
                  <a:pt x="629893" y="473997"/>
                </a:lnTo>
                <a:lnTo>
                  <a:pt x="623034" y="473997"/>
                </a:lnTo>
                <a:close/>
                <a:moveTo>
                  <a:pt x="823383" y="411201"/>
                </a:moveTo>
                <a:lnTo>
                  <a:pt x="826993" y="420223"/>
                </a:lnTo>
                <a:lnTo>
                  <a:pt x="837461" y="446208"/>
                </a:lnTo>
                <a:lnTo>
                  <a:pt x="838183" y="446208"/>
                </a:lnTo>
                <a:lnTo>
                  <a:pt x="853706" y="446208"/>
                </a:lnTo>
                <a:lnTo>
                  <a:pt x="839627" y="411201"/>
                </a:lnTo>
                <a:lnTo>
                  <a:pt x="838183" y="411201"/>
                </a:lnTo>
                <a:lnTo>
                  <a:pt x="826993" y="411201"/>
                </a:lnTo>
                <a:lnTo>
                  <a:pt x="823383" y="411201"/>
                </a:lnTo>
                <a:close/>
                <a:moveTo>
                  <a:pt x="799919" y="411201"/>
                </a:moveTo>
                <a:lnTo>
                  <a:pt x="803528" y="420223"/>
                </a:lnTo>
                <a:lnTo>
                  <a:pt x="813997" y="446208"/>
                </a:lnTo>
                <a:lnTo>
                  <a:pt x="815080" y="446208"/>
                </a:lnTo>
                <a:lnTo>
                  <a:pt x="826993" y="446208"/>
                </a:lnTo>
                <a:lnTo>
                  <a:pt x="830242" y="446208"/>
                </a:lnTo>
                <a:lnTo>
                  <a:pt x="826993" y="437185"/>
                </a:lnTo>
                <a:lnTo>
                  <a:pt x="816163" y="411201"/>
                </a:lnTo>
                <a:lnTo>
                  <a:pt x="815080" y="411201"/>
                </a:lnTo>
                <a:lnTo>
                  <a:pt x="803528" y="411201"/>
                </a:lnTo>
                <a:lnTo>
                  <a:pt x="799919" y="411201"/>
                </a:lnTo>
                <a:close/>
                <a:moveTo>
                  <a:pt x="776815" y="411201"/>
                </a:moveTo>
                <a:lnTo>
                  <a:pt x="780425" y="420223"/>
                </a:lnTo>
                <a:lnTo>
                  <a:pt x="790894" y="446208"/>
                </a:lnTo>
                <a:lnTo>
                  <a:pt x="791977" y="446208"/>
                </a:lnTo>
                <a:lnTo>
                  <a:pt x="803528" y="446208"/>
                </a:lnTo>
                <a:lnTo>
                  <a:pt x="807138" y="446208"/>
                </a:lnTo>
                <a:lnTo>
                  <a:pt x="803528" y="437185"/>
                </a:lnTo>
                <a:lnTo>
                  <a:pt x="793060" y="411201"/>
                </a:lnTo>
                <a:lnTo>
                  <a:pt x="791977" y="411201"/>
                </a:lnTo>
                <a:lnTo>
                  <a:pt x="780425" y="411201"/>
                </a:lnTo>
                <a:lnTo>
                  <a:pt x="776815" y="411201"/>
                </a:lnTo>
                <a:close/>
                <a:moveTo>
                  <a:pt x="753712" y="411201"/>
                </a:moveTo>
                <a:lnTo>
                  <a:pt x="757322" y="420223"/>
                </a:lnTo>
                <a:lnTo>
                  <a:pt x="767791" y="446208"/>
                </a:lnTo>
                <a:lnTo>
                  <a:pt x="768874" y="446208"/>
                </a:lnTo>
                <a:lnTo>
                  <a:pt x="780425" y="446208"/>
                </a:lnTo>
                <a:lnTo>
                  <a:pt x="784035" y="446208"/>
                </a:lnTo>
                <a:lnTo>
                  <a:pt x="780425" y="437185"/>
                </a:lnTo>
                <a:lnTo>
                  <a:pt x="769957" y="411201"/>
                </a:lnTo>
                <a:lnTo>
                  <a:pt x="768874" y="411201"/>
                </a:lnTo>
                <a:lnTo>
                  <a:pt x="757322" y="411201"/>
                </a:lnTo>
                <a:lnTo>
                  <a:pt x="753712" y="411201"/>
                </a:lnTo>
                <a:close/>
                <a:moveTo>
                  <a:pt x="730248" y="411201"/>
                </a:moveTo>
                <a:lnTo>
                  <a:pt x="733858" y="420223"/>
                </a:lnTo>
                <a:lnTo>
                  <a:pt x="744687" y="446208"/>
                </a:lnTo>
                <a:lnTo>
                  <a:pt x="745770" y="446208"/>
                </a:lnTo>
                <a:lnTo>
                  <a:pt x="757322" y="446208"/>
                </a:lnTo>
                <a:lnTo>
                  <a:pt x="760932" y="446208"/>
                </a:lnTo>
                <a:lnTo>
                  <a:pt x="757322" y="437185"/>
                </a:lnTo>
                <a:lnTo>
                  <a:pt x="746853" y="411201"/>
                </a:lnTo>
                <a:lnTo>
                  <a:pt x="745770" y="411201"/>
                </a:lnTo>
                <a:lnTo>
                  <a:pt x="733858" y="411201"/>
                </a:lnTo>
                <a:lnTo>
                  <a:pt x="730248" y="411201"/>
                </a:lnTo>
                <a:close/>
                <a:moveTo>
                  <a:pt x="707145" y="411201"/>
                </a:moveTo>
                <a:lnTo>
                  <a:pt x="710755" y="420223"/>
                </a:lnTo>
                <a:lnTo>
                  <a:pt x="721223" y="446208"/>
                </a:lnTo>
                <a:lnTo>
                  <a:pt x="722667" y="446208"/>
                </a:lnTo>
                <a:lnTo>
                  <a:pt x="733858" y="446208"/>
                </a:lnTo>
                <a:lnTo>
                  <a:pt x="737468" y="446208"/>
                </a:lnTo>
                <a:lnTo>
                  <a:pt x="733858" y="437185"/>
                </a:lnTo>
                <a:lnTo>
                  <a:pt x="723750" y="411201"/>
                </a:lnTo>
                <a:lnTo>
                  <a:pt x="722667" y="411201"/>
                </a:lnTo>
                <a:lnTo>
                  <a:pt x="710755" y="411201"/>
                </a:lnTo>
                <a:lnTo>
                  <a:pt x="707145" y="411201"/>
                </a:lnTo>
                <a:close/>
                <a:moveTo>
                  <a:pt x="684402" y="411201"/>
                </a:moveTo>
                <a:lnTo>
                  <a:pt x="688012" y="420223"/>
                </a:lnTo>
                <a:lnTo>
                  <a:pt x="698120" y="446208"/>
                </a:lnTo>
                <a:lnTo>
                  <a:pt x="699203" y="446208"/>
                </a:lnTo>
                <a:lnTo>
                  <a:pt x="710755" y="446208"/>
                </a:lnTo>
                <a:lnTo>
                  <a:pt x="714364" y="446208"/>
                </a:lnTo>
                <a:lnTo>
                  <a:pt x="710755" y="437185"/>
                </a:lnTo>
                <a:lnTo>
                  <a:pt x="700647" y="411201"/>
                </a:lnTo>
                <a:lnTo>
                  <a:pt x="699203" y="411201"/>
                </a:lnTo>
                <a:lnTo>
                  <a:pt x="688012" y="411201"/>
                </a:lnTo>
                <a:lnTo>
                  <a:pt x="684402" y="411201"/>
                </a:lnTo>
                <a:close/>
                <a:moveTo>
                  <a:pt x="660938" y="411201"/>
                </a:moveTo>
                <a:lnTo>
                  <a:pt x="664548" y="420223"/>
                </a:lnTo>
                <a:lnTo>
                  <a:pt x="675017" y="446208"/>
                </a:lnTo>
                <a:lnTo>
                  <a:pt x="676100" y="446208"/>
                </a:lnTo>
                <a:lnTo>
                  <a:pt x="688012" y="446208"/>
                </a:lnTo>
                <a:lnTo>
                  <a:pt x="691261" y="446208"/>
                </a:lnTo>
                <a:lnTo>
                  <a:pt x="688012" y="437185"/>
                </a:lnTo>
                <a:lnTo>
                  <a:pt x="677183" y="411201"/>
                </a:lnTo>
                <a:lnTo>
                  <a:pt x="676100" y="411201"/>
                </a:lnTo>
                <a:lnTo>
                  <a:pt x="664548" y="411201"/>
                </a:lnTo>
                <a:lnTo>
                  <a:pt x="660938" y="411201"/>
                </a:lnTo>
                <a:close/>
                <a:moveTo>
                  <a:pt x="637834" y="411201"/>
                </a:moveTo>
                <a:lnTo>
                  <a:pt x="641444" y="420223"/>
                </a:lnTo>
                <a:lnTo>
                  <a:pt x="651913" y="446208"/>
                </a:lnTo>
                <a:lnTo>
                  <a:pt x="652635" y="446208"/>
                </a:lnTo>
                <a:lnTo>
                  <a:pt x="664548" y="446208"/>
                </a:lnTo>
                <a:lnTo>
                  <a:pt x="668158" y="446208"/>
                </a:lnTo>
                <a:lnTo>
                  <a:pt x="664548" y="437185"/>
                </a:lnTo>
                <a:lnTo>
                  <a:pt x="654079" y="411201"/>
                </a:lnTo>
                <a:lnTo>
                  <a:pt x="652635" y="411201"/>
                </a:lnTo>
                <a:lnTo>
                  <a:pt x="641444" y="411201"/>
                </a:lnTo>
                <a:lnTo>
                  <a:pt x="637834" y="411201"/>
                </a:lnTo>
                <a:close/>
                <a:moveTo>
                  <a:pt x="614731" y="411201"/>
                </a:moveTo>
                <a:lnTo>
                  <a:pt x="628810" y="446208"/>
                </a:lnTo>
                <a:lnTo>
                  <a:pt x="629893" y="446208"/>
                </a:lnTo>
                <a:lnTo>
                  <a:pt x="641444" y="446208"/>
                </a:lnTo>
                <a:lnTo>
                  <a:pt x="645054" y="446208"/>
                </a:lnTo>
                <a:lnTo>
                  <a:pt x="641444" y="437185"/>
                </a:lnTo>
                <a:lnTo>
                  <a:pt x="630615" y="411201"/>
                </a:lnTo>
                <a:lnTo>
                  <a:pt x="629893" y="411201"/>
                </a:lnTo>
                <a:lnTo>
                  <a:pt x="614731" y="411201"/>
                </a:lnTo>
                <a:close/>
                <a:moveTo>
                  <a:pt x="701369" y="288572"/>
                </a:moveTo>
                <a:lnTo>
                  <a:pt x="701369" y="348765"/>
                </a:lnTo>
                <a:lnTo>
                  <a:pt x="701369" y="349487"/>
                </a:lnTo>
                <a:lnTo>
                  <a:pt x="706784" y="357427"/>
                </a:lnTo>
                <a:lnTo>
                  <a:pt x="710755" y="351292"/>
                </a:lnTo>
                <a:lnTo>
                  <a:pt x="712559" y="349126"/>
                </a:lnTo>
                <a:lnTo>
                  <a:pt x="717974" y="357427"/>
                </a:lnTo>
                <a:lnTo>
                  <a:pt x="722667" y="350209"/>
                </a:lnTo>
                <a:lnTo>
                  <a:pt x="723389" y="349126"/>
                </a:lnTo>
                <a:lnTo>
                  <a:pt x="728804" y="357427"/>
                </a:lnTo>
                <a:lnTo>
                  <a:pt x="733858" y="349848"/>
                </a:lnTo>
                <a:lnTo>
                  <a:pt x="734580" y="349126"/>
                </a:lnTo>
                <a:lnTo>
                  <a:pt x="739995" y="357427"/>
                </a:lnTo>
                <a:lnTo>
                  <a:pt x="745409" y="349126"/>
                </a:lnTo>
                <a:lnTo>
                  <a:pt x="745770" y="349487"/>
                </a:lnTo>
                <a:lnTo>
                  <a:pt x="750824" y="357427"/>
                </a:lnTo>
                <a:lnTo>
                  <a:pt x="756600" y="349126"/>
                </a:lnTo>
                <a:lnTo>
                  <a:pt x="757322" y="350209"/>
                </a:lnTo>
                <a:lnTo>
                  <a:pt x="762015" y="357427"/>
                </a:lnTo>
                <a:lnTo>
                  <a:pt x="767430" y="349487"/>
                </a:lnTo>
                <a:lnTo>
                  <a:pt x="767430" y="349126"/>
                </a:lnTo>
                <a:lnTo>
                  <a:pt x="767430" y="288572"/>
                </a:lnTo>
                <a:lnTo>
                  <a:pt x="701369" y="288572"/>
                </a:lnTo>
                <a:close/>
                <a:moveTo>
                  <a:pt x="611843" y="276225"/>
                </a:moveTo>
                <a:lnTo>
                  <a:pt x="629893" y="276225"/>
                </a:lnTo>
                <a:lnTo>
                  <a:pt x="641444" y="276225"/>
                </a:lnTo>
                <a:lnTo>
                  <a:pt x="652635" y="276225"/>
                </a:lnTo>
                <a:lnTo>
                  <a:pt x="664548" y="276225"/>
                </a:lnTo>
                <a:lnTo>
                  <a:pt x="666869" y="276225"/>
                </a:lnTo>
                <a:lnTo>
                  <a:pt x="676100" y="276225"/>
                </a:lnTo>
                <a:lnTo>
                  <a:pt x="688012" y="276225"/>
                </a:lnTo>
                <a:lnTo>
                  <a:pt x="699203" y="276225"/>
                </a:lnTo>
                <a:lnTo>
                  <a:pt x="701369" y="276225"/>
                </a:lnTo>
                <a:lnTo>
                  <a:pt x="767430" y="276225"/>
                </a:lnTo>
                <a:lnTo>
                  <a:pt x="768874" y="276225"/>
                </a:lnTo>
                <a:lnTo>
                  <a:pt x="780425" y="276225"/>
                </a:lnTo>
                <a:lnTo>
                  <a:pt x="791977" y="276225"/>
                </a:lnTo>
                <a:lnTo>
                  <a:pt x="798394" y="276225"/>
                </a:lnTo>
                <a:lnTo>
                  <a:pt x="803528" y="276225"/>
                </a:lnTo>
                <a:lnTo>
                  <a:pt x="815080" y="276225"/>
                </a:lnTo>
                <a:lnTo>
                  <a:pt x="826993" y="276225"/>
                </a:lnTo>
                <a:lnTo>
                  <a:pt x="838183" y="276225"/>
                </a:lnTo>
                <a:lnTo>
                  <a:pt x="856955" y="276225"/>
                </a:lnTo>
                <a:cubicBezTo>
                  <a:pt x="864174" y="276225"/>
                  <a:pt x="869589" y="281999"/>
                  <a:pt x="869589" y="288857"/>
                </a:cubicBezTo>
                <a:lnTo>
                  <a:pt x="869228" y="427802"/>
                </a:lnTo>
                <a:lnTo>
                  <a:pt x="862730" y="411201"/>
                </a:lnTo>
                <a:lnTo>
                  <a:pt x="846486" y="411201"/>
                </a:lnTo>
                <a:lnTo>
                  <a:pt x="860565" y="446208"/>
                </a:lnTo>
                <a:lnTo>
                  <a:pt x="869228" y="446208"/>
                </a:lnTo>
                <a:lnTo>
                  <a:pt x="868867" y="521996"/>
                </a:lnTo>
                <a:cubicBezTo>
                  <a:pt x="868867" y="528853"/>
                  <a:pt x="863452" y="534627"/>
                  <a:pt x="856233" y="534627"/>
                </a:cubicBezTo>
                <a:lnTo>
                  <a:pt x="838183" y="534627"/>
                </a:lnTo>
                <a:lnTo>
                  <a:pt x="826993" y="534627"/>
                </a:lnTo>
                <a:lnTo>
                  <a:pt x="815080" y="534627"/>
                </a:lnTo>
                <a:lnTo>
                  <a:pt x="803528" y="534627"/>
                </a:lnTo>
                <a:lnTo>
                  <a:pt x="791977" y="534627"/>
                </a:lnTo>
                <a:lnTo>
                  <a:pt x="780425" y="534627"/>
                </a:lnTo>
                <a:lnTo>
                  <a:pt x="768874" y="534627"/>
                </a:lnTo>
                <a:lnTo>
                  <a:pt x="757322" y="534627"/>
                </a:lnTo>
                <a:lnTo>
                  <a:pt x="745770" y="534627"/>
                </a:lnTo>
                <a:lnTo>
                  <a:pt x="733858" y="534627"/>
                </a:lnTo>
                <a:lnTo>
                  <a:pt x="722667" y="534627"/>
                </a:lnTo>
                <a:lnTo>
                  <a:pt x="710755" y="534627"/>
                </a:lnTo>
                <a:lnTo>
                  <a:pt x="699203" y="534627"/>
                </a:lnTo>
                <a:lnTo>
                  <a:pt x="688012" y="534627"/>
                </a:lnTo>
                <a:lnTo>
                  <a:pt x="676100" y="534627"/>
                </a:lnTo>
                <a:lnTo>
                  <a:pt x="664548" y="534627"/>
                </a:lnTo>
                <a:lnTo>
                  <a:pt x="652635" y="534627"/>
                </a:lnTo>
                <a:lnTo>
                  <a:pt x="641444" y="534627"/>
                </a:lnTo>
                <a:lnTo>
                  <a:pt x="629893" y="534627"/>
                </a:lnTo>
                <a:lnTo>
                  <a:pt x="611121" y="534627"/>
                </a:lnTo>
                <a:cubicBezTo>
                  <a:pt x="604263" y="534627"/>
                  <a:pt x="598487" y="528853"/>
                  <a:pt x="598487" y="521996"/>
                </a:cubicBezTo>
                <a:lnTo>
                  <a:pt x="598848" y="429606"/>
                </a:lnTo>
                <a:lnTo>
                  <a:pt x="605346" y="446208"/>
                </a:lnTo>
                <a:lnTo>
                  <a:pt x="621590" y="446208"/>
                </a:lnTo>
                <a:lnTo>
                  <a:pt x="607872" y="411201"/>
                </a:lnTo>
                <a:lnTo>
                  <a:pt x="598848" y="411201"/>
                </a:lnTo>
                <a:lnTo>
                  <a:pt x="599209" y="288857"/>
                </a:lnTo>
                <a:cubicBezTo>
                  <a:pt x="599209" y="281999"/>
                  <a:pt x="604624" y="276225"/>
                  <a:pt x="611843" y="276225"/>
                </a:cubicBezTo>
                <a:close/>
                <a:moveTo>
                  <a:pt x="803889" y="228130"/>
                </a:moveTo>
                <a:lnTo>
                  <a:pt x="803889" y="232094"/>
                </a:lnTo>
                <a:lnTo>
                  <a:pt x="815080" y="232094"/>
                </a:lnTo>
                <a:lnTo>
                  <a:pt x="826993" y="232094"/>
                </a:lnTo>
                <a:lnTo>
                  <a:pt x="838183" y="232094"/>
                </a:lnTo>
                <a:lnTo>
                  <a:pt x="844681" y="232094"/>
                </a:lnTo>
                <a:lnTo>
                  <a:pt x="844681" y="228130"/>
                </a:lnTo>
                <a:lnTo>
                  <a:pt x="838183" y="228130"/>
                </a:lnTo>
                <a:lnTo>
                  <a:pt x="826993" y="228130"/>
                </a:lnTo>
                <a:lnTo>
                  <a:pt x="815080" y="228130"/>
                </a:lnTo>
                <a:lnTo>
                  <a:pt x="803889" y="228130"/>
                </a:lnTo>
                <a:close/>
                <a:moveTo>
                  <a:pt x="623034" y="222724"/>
                </a:moveTo>
                <a:lnTo>
                  <a:pt x="623034" y="232094"/>
                </a:lnTo>
                <a:lnTo>
                  <a:pt x="629893" y="232094"/>
                </a:lnTo>
                <a:lnTo>
                  <a:pt x="641444" y="232094"/>
                </a:lnTo>
                <a:lnTo>
                  <a:pt x="652635" y="232094"/>
                </a:lnTo>
                <a:lnTo>
                  <a:pt x="664548" y="232094"/>
                </a:lnTo>
                <a:lnTo>
                  <a:pt x="676100" y="232094"/>
                </a:lnTo>
                <a:lnTo>
                  <a:pt x="688012" y="232094"/>
                </a:lnTo>
                <a:lnTo>
                  <a:pt x="699203" y="232094"/>
                </a:lnTo>
                <a:lnTo>
                  <a:pt x="710755" y="232094"/>
                </a:lnTo>
                <a:lnTo>
                  <a:pt x="722667" y="232094"/>
                </a:lnTo>
                <a:lnTo>
                  <a:pt x="730609" y="232094"/>
                </a:lnTo>
                <a:lnTo>
                  <a:pt x="730609" y="222724"/>
                </a:lnTo>
                <a:lnTo>
                  <a:pt x="722667" y="222724"/>
                </a:lnTo>
                <a:lnTo>
                  <a:pt x="710755" y="222724"/>
                </a:lnTo>
                <a:lnTo>
                  <a:pt x="699203" y="222724"/>
                </a:lnTo>
                <a:lnTo>
                  <a:pt x="688012" y="222724"/>
                </a:lnTo>
                <a:lnTo>
                  <a:pt x="676100" y="222724"/>
                </a:lnTo>
                <a:lnTo>
                  <a:pt x="664548" y="222724"/>
                </a:lnTo>
                <a:lnTo>
                  <a:pt x="652635" y="222724"/>
                </a:lnTo>
                <a:lnTo>
                  <a:pt x="641444" y="222724"/>
                </a:lnTo>
                <a:lnTo>
                  <a:pt x="629893" y="222724"/>
                </a:lnTo>
                <a:lnTo>
                  <a:pt x="623034" y="222724"/>
                </a:lnTo>
                <a:close/>
                <a:moveTo>
                  <a:pt x="217727" y="200245"/>
                </a:moveTo>
                <a:cubicBezTo>
                  <a:pt x="214478" y="200245"/>
                  <a:pt x="211590" y="201323"/>
                  <a:pt x="209424" y="203479"/>
                </a:cubicBezTo>
                <a:cubicBezTo>
                  <a:pt x="207619" y="205275"/>
                  <a:pt x="206175" y="208150"/>
                  <a:pt x="206175" y="211024"/>
                </a:cubicBezTo>
                <a:lnTo>
                  <a:pt x="206175" y="431800"/>
                </a:lnTo>
                <a:lnTo>
                  <a:pt x="245418" y="431800"/>
                </a:lnTo>
                <a:lnTo>
                  <a:pt x="262422" y="420330"/>
                </a:lnTo>
                <a:lnTo>
                  <a:pt x="262415" y="420330"/>
                </a:lnTo>
                <a:cubicBezTo>
                  <a:pt x="255190" y="420330"/>
                  <a:pt x="248687" y="415320"/>
                  <a:pt x="247242" y="408162"/>
                </a:cubicBezTo>
                <a:lnTo>
                  <a:pt x="228818" y="316188"/>
                </a:lnTo>
                <a:cubicBezTo>
                  <a:pt x="227012" y="307957"/>
                  <a:pt x="232431" y="300084"/>
                  <a:pt x="240740" y="298295"/>
                </a:cubicBezTo>
                <a:cubicBezTo>
                  <a:pt x="248687" y="296863"/>
                  <a:pt x="256635" y="302231"/>
                  <a:pt x="258441" y="310462"/>
                </a:cubicBezTo>
                <a:cubicBezTo>
                  <a:pt x="271085" y="341955"/>
                  <a:pt x="274337" y="367007"/>
                  <a:pt x="274337" y="390269"/>
                </a:cubicBezTo>
                <a:cubicBezTo>
                  <a:pt x="284452" y="393490"/>
                  <a:pt x="294567" y="394563"/>
                  <a:pt x="305044" y="393847"/>
                </a:cubicBezTo>
                <a:cubicBezTo>
                  <a:pt x="316604" y="393132"/>
                  <a:pt x="339363" y="383827"/>
                  <a:pt x="339363" y="405299"/>
                </a:cubicBezTo>
                <a:cubicBezTo>
                  <a:pt x="339363" y="413531"/>
                  <a:pt x="332861" y="420330"/>
                  <a:pt x="324552" y="420330"/>
                </a:cubicBezTo>
                <a:lnTo>
                  <a:pt x="288461" y="420330"/>
                </a:lnTo>
                <a:lnTo>
                  <a:pt x="271528" y="431800"/>
                </a:lnTo>
                <a:lnTo>
                  <a:pt x="277600" y="431800"/>
                </a:lnTo>
                <a:cubicBezTo>
                  <a:pt x="286241" y="431800"/>
                  <a:pt x="292722" y="438302"/>
                  <a:pt x="292722" y="446609"/>
                </a:cubicBezTo>
                <a:lnTo>
                  <a:pt x="292722" y="476949"/>
                </a:lnTo>
                <a:lnTo>
                  <a:pt x="399346" y="476949"/>
                </a:lnTo>
                <a:lnTo>
                  <a:pt x="350579" y="368518"/>
                </a:lnTo>
                <a:lnTo>
                  <a:pt x="338376" y="376883"/>
                </a:lnTo>
                <a:cubicBezTo>
                  <a:pt x="334782" y="379052"/>
                  <a:pt x="330109" y="377968"/>
                  <a:pt x="327593" y="374715"/>
                </a:cubicBezTo>
                <a:cubicBezTo>
                  <a:pt x="325437" y="371101"/>
                  <a:pt x="326156" y="366403"/>
                  <a:pt x="329750" y="364235"/>
                </a:cubicBezTo>
                <a:lnTo>
                  <a:pt x="369647" y="337493"/>
                </a:lnTo>
                <a:cubicBezTo>
                  <a:pt x="372882" y="334963"/>
                  <a:pt x="377555" y="335686"/>
                  <a:pt x="379711" y="339300"/>
                </a:cubicBezTo>
                <a:cubicBezTo>
                  <a:pt x="382227" y="342552"/>
                  <a:pt x="381508" y="347611"/>
                  <a:pt x="377914" y="349780"/>
                </a:cubicBezTo>
                <a:lnTo>
                  <a:pt x="363146" y="359903"/>
                </a:lnTo>
                <a:lnTo>
                  <a:pt x="407542" y="476949"/>
                </a:lnTo>
                <a:lnTo>
                  <a:pt x="430680" y="476949"/>
                </a:lnTo>
                <a:lnTo>
                  <a:pt x="376362" y="200245"/>
                </a:lnTo>
                <a:lnTo>
                  <a:pt x="217727" y="200245"/>
                </a:lnTo>
                <a:close/>
                <a:moveTo>
                  <a:pt x="835295" y="197857"/>
                </a:moveTo>
                <a:lnTo>
                  <a:pt x="826993" y="209389"/>
                </a:lnTo>
                <a:lnTo>
                  <a:pt x="825910" y="210470"/>
                </a:lnTo>
                <a:lnTo>
                  <a:pt x="826993" y="210470"/>
                </a:lnTo>
                <a:lnTo>
                  <a:pt x="830603" y="210470"/>
                </a:lnTo>
                <a:lnTo>
                  <a:pt x="830603" y="223805"/>
                </a:lnTo>
                <a:lnTo>
                  <a:pt x="838183" y="223805"/>
                </a:lnTo>
                <a:lnTo>
                  <a:pt x="839627" y="223805"/>
                </a:lnTo>
                <a:lnTo>
                  <a:pt x="839627" y="210470"/>
                </a:lnTo>
                <a:lnTo>
                  <a:pt x="844681" y="210470"/>
                </a:lnTo>
                <a:lnTo>
                  <a:pt x="838183" y="202181"/>
                </a:lnTo>
                <a:lnTo>
                  <a:pt x="835295" y="197857"/>
                </a:lnTo>
                <a:close/>
                <a:moveTo>
                  <a:pt x="813275" y="197857"/>
                </a:moveTo>
                <a:lnTo>
                  <a:pt x="803889" y="210470"/>
                </a:lnTo>
                <a:lnTo>
                  <a:pt x="808582" y="210470"/>
                </a:lnTo>
                <a:lnTo>
                  <a:pt x="808582" y="223805"/>
                </a:lnTo>
                <a:lnTo>
                  <a:pt x="815080" y="223805"/>
                </a:lnTo>
                <a:lnTo>
                  <a:pt x="817607" y="223805"/>
                </a:lnTo>
                <a:lnTo>
                  <a:pt x="817607" y="210470"/>
                </a:lnTo>
                <a:lnTo>
                  <a:pt x="822300" y="210470"/>
                </a:lnTo>
                <a:lnTo>
                  <a:pt x="815080" y="200740"/>
                </a:lnTo>
                <a:lnTo>
                  <a:pt x="813275" y="197857"/>
                </a:lnTo>
                <a:close/>
                <a:moveTo>
                  <a:pt x="623034" y="197857"/>
                </a:moveTo>
                <a:lnTo>
                  <a:pt x="623034" y="207227"/>
                </a:lnTo>
                <a:lnTo>
                  <a:pt x="629893" y="207227"/>
                </a:lnTo>
                <a:lnTo>
                  <a:pt x="641444" y="207227"/>
                </a:lnTo>
                <a:lnTo>
                  <a:pt x="652635" y="207227"/>
                </a:lnTo>
                <a:lnTo>
                  <a:pt x="664548" y="207227"/>
                </a:lnTo>
                <a:lnTo>
                  <a:pt x="676100" y="207227"/>
                </a:lnTo>
                <a:lnTo>
                  <a:pt x="688012" y="207227"/>
                </a:lnTo>
                <a:lnTo>
                  <a:pt x="699203" y="207227"/>
                </a:lnTo>
                <a:lnTo>
                  <a:pt x="710755" y="207227"/>
                </a:lnTo>
                <a:lnTo>
                  <a:pt x="722667" y="207227"/>
                </a:lnTo>
                <a:lnTo>
                  <a:pt x="730609" y="207227"/>
                </a:lnTo>
                <a:lnTo>
                  <a:pt x="730609" y="197857"/>
                </a:lnTo>
                <a:lnTo>
                  <a:pt x="722667" y="197857"/>
                </a:lnTo>
                <a:lnTo>
                  <a:pt x="710755" y="197857"/>
                </a:lnTo>
                <a:lnTo>
                  <a:pt x="699203" y="197857"/>
                </a:lnTo>
                <a:lnTo>
                  <a:pt x="688012" y="197857"/>
                </a:lnTo>
                <a:lnTo>
                  <a:pt x="676100" y="197857"/>
                </a:lnTo>
                <a:lnTo>
                  <a:pt x="664548" y="197857"/>
                </a:lnTo>
                <a:lnTo>
                  <a:pt x="652635" y="197857"/>
                </a:lnTo>
                <a:lnTo>
                  <a:pt x="641444" y="197857"/>
                </a:lnTo>
                <a:lnTo>
                  <a:pt x="629893" y="197857"/>
                </a:lnTo>
                <a:lnTo>
                  <a:pt x="623034" y="197857"/>
                </a:lnTo>
                <a:close/>
                <a:moveTo>
                  <a:pt x="553266" y="160338"/>
                </a:moveTo>
                <a:cubicBezTo>
                  <a:pt x="561897" y="160338"/>
                  <a:pt x="568370" y="167179"/>
                  <a:pt x="568370" y="175461"/>
                </a:cubicBezTo>
                <a:lnTo>
                  <a:pt x="568370" y="556770"/>
                </a:lnTo>
                <a:lnTo>
                  <a:pt x="713656" y="556770"/>
                </a:lnTo>
                <a:lnTo>
                  <a:pt x="714016" y="556770"/>
                </a:lnTo>
                <a:lnTo>
                  <a:pt x="714016" y="587015"/>
                </a:lnTo>
                <a:lnTo>
                  <a:pt x="713656" y="587015"/>
                </a:lnTo>
                <a:lnTo>
                  <a:pt x="553266" y="587015"/>
                </a:lnTo>
                <a:cubicBezTo>
                  <a:pt x="544994" y="587015"/>
                  <a:pt x="538162" y="580174"/>
                  <a:pt x="538162" y="571892"/>
                </a:cubicBezTo>
                <a:lnTo>
                  <a:pt x="538162" y="175461"/>
                </a:lnTo>
                <a:cubicBezTo>
                  <a:pt x="538162" y="167179"/>
                  <a:pt x="544994" y="160338"/>
                  <a:pt x="553266" y="160338"/>
                </a:cubicBezTo>
                <a:close/>
                <a:moveTo>
                  <a:pt x="217727" y="149225"/>
                </a:moveTo>
                <a:lnTo>
                  <a:pt x="416277" y="149225"/>
                </a:lnTo>
                <a:cubicBezTo>
                  <a:pt x="424580" y="149225"/>
                  <a:pt x="431439" y="155692"/>
                  <a:pt x="431439" y="163956"/>
                </a:cubicBezTo>
                <a:cubicBezTo>
                  <a:pt x="431439" y="172579"/>
                  <a:pt x="424580" y="200245"/>
                  <a:pt x="416277" y="200245"/>
                </a:cubicBezTo>
                <a:lnTo>
                  <a:pt x="406700" y="200245"/>
                </a:lnTo>
                <a:lnTo>
                  <a:pt x="460174" y="473936"/>
                </a:lnTo>
                <a:lnTo>
                  <a:pt x="459570" y="476949"/>
                </a:lnTo>
                <a:lnTo>
                  <a:pt x="508000" y="476949"/>
                </a:lnTo>
                <a:lnTo>
                  <a:pt x="508000" y="175846"/>
                </a:lnTo>
                <a:cubicBezTo>
                  <a:pt x="508000" y="171520"/>
                  <a:pt x="511322" y="168275"/>
                  <a:pt x="515753" y="168275"/>
                </a:cubicBezTo>
                <a:cubicBezTo>
                  <a:pt x="519814" y="168275"/>
                  <a:pt x="523506" y="171520"/>
                  <a:pt x="523506" y="175846"/>
                </a:cubicBezTo>
                <a:lnTo>
                  <a:pt x="523506" y="492097"/>
                </a:lnTo>
                <a:lnTo>
                  <a:pt x="523515" y="492119"/>
                </a:lnTo>
                <a:cubicBezTo>
                  <a:pt x="523515" y="492480"/>
                  <a:pt x="523515" y="492842"/>
                  <a:pt x="523515" y="493564"/>
                </a:cubicBezTo>
                <a:lnTo>
                  <a:pt x="523515" y="613119"/>
                </a:lnTo>
                <a:cubicBezTo>
                  <a:pt x="523515" y="614564"/>
                  <a:pt x="523155" y="616008"/>
                  <a:pt x="522795" y="617453"/>
                </a:cubicBezTo>
                <a:cubicBezTo>
                  <a:pt x="520994" y="594698"/>
                  <a:pt x="511273" y="573749"/>
                  <a:pt x="494711" y="557495"/>
                </a:cubicBezTo>
                <a:cubicBezTo>
                  <a:pt x="476708" y="539436"/>
                  <a:pt x="452225" y="530045"/>
                  <a:pt x="427381" y="530045"/>
                </a:cubicBezTo>
                <a:cubicBezTo>
                  <a:pt x="402177" y="530045"/>
                  <a:pt x="378054" y="539436"/>
                  <a:pt x="360051" y="557495"/>
                </a:cubicBezTo>
                <a:cubicBezTo>
                  <a:pt x="342049" y="575194"/>
                  <a:pt x="331607" y="599394"/>
                  <a:pt x="331607" y="624677"/>
                </a:cubicBezTo>
                <a:cubicBezTo>
                  <a:pt x="331607" y="625761"/>
                  <a:pt x="331607" y="626844"/>
                  <a:pt x="331607" y="628289"/>
                </a:cubicBezTo>
                <a:lnTo>
                  <a:pt x="207750" y="628289"/>
                </a:lnTo>
                <a:cubicBezTo>
                  <a:pt x="204869" y="612035"/>
                  <a:pt x="197308" y="597226"/>
                  <a:pt x="185426" y="585668"/>
                </a:cubicBezTo>
                <a:cubicBezTo>
                  <a:pt x="170304" y="570859"/>
                  <a:pt x="150501" y="562913"/>
                  <a:pt x="129978" y="562913"/>
                </a:cubicBezTo>
                <a:cubicBezTo>
                  <a:pt x="108735" y="562913"/>
                  <a:pt x="88932" y="570859"/>
                  <a:pt x="74170" y="585668"/>
                </a:cubicBezTo>
                <a:cubicBezTo>
                  <a:pt x="62289" y="597226"/>
                  <a:pt x="54368" y="612035"/>
                  <a:pt x="51847" y="628289"/>
                </a:cubicBezTo>
                <a:lnTo>
                  <a:pt x="38885" y="628289"/>
                </a:lnTo>
                <a:lnTo>
                  <a:pt x="15122" y="628289"/>
                </a:lnTo>
                <a:cubicBezTo>
                  <a:pt x="6841" y="628289"/>
                  <a:pt x="0" y="621426"/>
                  <a:pt x="0" y="613119"/>
                </a:cubicBezTo>
                <a:lnTo>
                  <a:pt x="0" y="568692"/>
                </a:lnTo>
                <a:cubicBezTo>
                  <a:pt x="0" y="561107"/>
                  <a:pt x="1080" y="553522"/>
                  <a:pt x="4320" y="547382"/>
                </a:cubicBezTo>
                <a:cubicBezTo>
                  <a:pt x="8281" y="539797"/>
                  <a:pt x="14402" y="535101"/>
                  <a:pt x="23763" y="533656"/>
                </a:cubicBezTo>
                <a:lnTo>
                  <a:pt x="23763" y="498982"/>
                </a:lnTo>
                <a:cubicBezTo>
                  <a:pt x="23763" y="480561"/>
                  <a:pt x="31684" y="463585"/>
                  <a:pt x="43926" y="451305"/>
                </a:cubicBezTo>
                <a:cubicBezTo>
                  <a:pt x="56528" y="439024"/>
                  <a:pt x="73450" y="431800"/>
                  <a:pt x="92173" y="431800"/>
                </a:cubicBezTo>
                <a:lnTo>
                  <a:pt x="176212" y="431800"/>
                </a:lnTo>
                <a:lnTo>
                  <a:pt x="176212" y="190185"/>
                </a:lnTo>
                <a:cubicBezTo>
                  <a:pt x="176212" y="178687"/>
                  <a:pt x="180905" y="168627"/>
                  <a:pt x="188486" y="161082"/>
                </a:cubicBezTo>
                <a:cubicBezTo>
                  <a:pt x="196067" y="153896"/>
                  <a:pt x="206175" y="149225"/>
                  <a:pt x="217727" y="149225"/>
                </a:cubicBezTo>
                <a:close/>
                <a:moveTo>
                  <a:pt x="823383" y="135148"/>
                </a:moveTo>
                <a:lnTo>
                  <a:pt x="826993" y="144158"/>
                </a:lnTo>
                <a:lnTo>
                  <a:pt x="837461" y="170106"/>
                </a:lnTo>
                <a:lnTo>
                  <a:pt x="838183" y="170106"/>
                </a:lnTo>
                <a:lnTo>
                  <a:pt x="853706" y="170106"/>
                </a:lnTo>
                <a:lnTo>
                  <a:pt x="839627" y="135148"/>
                </a:lnTo>
                <a:lnTo>
                  <a:pt x="838183" y="135148"/>
                </a:lnTo>
                <a:lnTo>
                  <a:pt x="826993" y="135148"/>
                </a:lnTo>
                <a:lnTo>
                  <a:pt x="823383" y="135148"/>
                </a:lnTo>
                <a:close/>
                <a:moveTo>
                  <a:pt x="799919" y="135148"/>
                </a:moveTo>
                <a:lnTo>
                  <a:pt x="803528" y="144158"/>
                </a:lnTo>
                <a:lnTo>
                  <a:pt x="813997" y="170106"/>
                </a:lnTo>
                <a:lnTo>
                  <a:pt x="815080" y="170106"/>
                </a:lnTo>
                <a:lnTo>
                  <a:pt x="826993" y="170106"/>
                </a:lnTo>
                <a:lnTo>
                  <a:pt x="830242" y="170106"/>
                </a:lnTo>
                <a:lnTo>
                  <a:pt x="826993" y="161096"/>
                </a:lnTo>
                <a:lnTo>
                  <a:pt x="816163" y="135148"/>
                </a:lnTo>
                <a:lnTo>
                  <a:pt x="815080" y="135148"/>
                </a:lnTo>
                <a:lnTo>
                  <a:pt x="803528" y="135148"/>
                </a:lnTo>
                <a:lnTo>
                  <a:pt x="799919" y="135148"/>
                </a:lnTo>
                <a:close/>
                <a:moveTo>
                  <a:pt x="776815" y="135148"/>
                </a:moveTo>
                <a:lnTo>
                  <a:pt x="780425" y="144158"/>
                </a:lnTo>
                <a:lnTo>
                  <a:pt x="790894" y="170106"/>
                </a:lnTo>
                <a:lnTo>
                  <a:pt x="791977" y="170106"/>
                </a:lnTo>
                <a:lnTo>
                  <a:pt x="803528" y="170106"/>
                </a:lnTo>
                <a:lnTo>
                  <a:pt x="807138" y="170106"/>
                </a:lnTo>
                <a:lnTo>
                  <a:pt x="803528" y="161096"/>
                </a:lnTo>
                <a:lnTo>
                  <a:pt x="793060" y="135148"/>
                </a:lnTo>
                <a:lnTo>
                  <a:pt x="791977" y="135148"/>
                </a:lnTo>
                <a:lnTo>
                  <a:pt x="780425" y="135148"/>
                </a:lnTo>
                <a:lnTo>
                  <a:pt x="776815" y="135148"/>
                </a:lnTo>
                <a:close/>
                <a:moveTo>
                  <a:pt x="753712" y="135148"/>
                </a:moveTo>
                <a:lnTo>
                  <a:pt x="757322" y="144158"/>
                </a:lnTo>
                <a:lnTo>
                  <a:pt x="767791" y="170106"/>
                </a:lnTo>
                <a:lnTo>
                  <a:pt x="768874" y="170106"/>
                </a:lnTo>
                <a:lnTo>
                  <a:pt x="780425" y="170106"/>
                </a:lnTo>
                <a:lnTo>
                  <a:pt x="784035" y="170106"/>
                </a:lnTo>
                <a:lnTo>
                  <a:pt x="780425" y="161096"/>
                </a:lnTo>
                <a:lnTo>
                  <a:pt x="769957" y="135148"/>
                </a:lnTo>
                <a:lnTo>
                  <a:pt x="768874" y="135148"/>
                </a:lnTo>
                <a:lnTo>
                  <a:pt x="757322" y="135148"/>
                </a:lnTo>
                <a:lnTo>
                  <a:pt x="753712" y="135148"/>
                </a:lnTo>
                <a:close/>
                <a:moveTo>
                  <a:pt x="730248" y="135148"/>
                </a:moveTo>
                <a:lnTo>
                  <a:pt x="733858" y="144158"/>
                </a:lnTo>
                <a:lnTo>
                  <a:pt x="744687" y="170106"/>
                </a:lnTo>
                <a:lnTo>
                  <a:pt x="745770" y="170106"/>
                </a:lnTo>
                <a:lnTo>
                  <a:pt x="757322" y="170106"/>
                </a:lnTo>
                <a:lnTo>
                  <a:pt x="760932" y="170106"/>
                </a:lnTo>
                <a:lnTo>
                  <a:pt x="757322" y="161096"/>
                </a:lnTo>
                <a:lnTo>
                  <a:pt x="746853" y="135148"/>
                </a:lnTo>
                <a:lnTo>
                  <a:pt x="745770" y="135148"/>
                </a:lnTo>
                <a:lnTo>
                  <a:pt x="733858" y="135148"/>
                </a:lnTo>
                <a:lnTo>
                  <a:pt x="730248" y="135148"/>
                </a:lnTo>
                <a:close/>
                <a:moveTo>
                  <a:pt x="707145" y="135148"/>
                </a:moveTo>
                <a:lnTo>
                  <a:pt x="710755" y="144158"/>
                </a:lnTo>
                <a:lnTo>
                  <a:pt x="721223" y="170106"/>
                </a:lnTo>
                <a:lnTo>
                  <a:pt x="722667" y="170106"/>
                </a:lnTo>
                <a:lnTo>
                  <a:pt x="733858" y="170106"/>
                </a:lnTo>
                <a:lnTo>
                  <a:pt x="737468" y="170106"/>
                </a:lnTo>
                <a:lnTo>
                  <a:pt x="733858" y="161096"/>
                </a:lnTo>
                <a:lnTo>
                  <a:pt x="723750" y="135148"/>
                </a:lnTo>
                <a:lnTo>
                  <a:pt x="722667" y="135148"/>
                </a:lnTo>
                <a:lnTo>
                  <a:pt x="710755" y="135148"/>
                </a:lnTo>
                <a:lnTo>
                  <a:pt x="707145" y="135148"/>
                </a:lnTo>
                <a:close/>
                <a:moveTo>
                  <a:pt x="684402" y="135148"/>
                </a:moveTo>
                <a:lnTo>
                  <a:pt x="688012" y="144158"/>
                </a:lnTo>
                <a:lnTo>
                  <a:pt x="698120" y="170106"/>
                </a:lnTo>
                <a:lnTo>
                  <a:pt x="699203" y="170106"/>
                </a:lnTo>
                <a:lnTo>
                  <a:pt x="710755" y="170106"/>
                </a:lnTo>
                <a:lnTo>
                  <a:pt x="714364" y="170106"/>
                </a:lnTo>
                <a:lnTo>
                  <a:pt x="710755" y="161096"/>
                </a:lnTo>
                <a:lnTo>
                  <a:pt x="700647" y="135148"/>
                </a:lnTo>
                <a:lnTo>
                  <a:pt x="699203" y="135148"/>
                </a:lnTo>
                <a:lnTo>
                  <a:pt x="688012" y="135148"/>
                </a:lnTo>
                <a:lnTo>
                  <a:pt x="684402" y="135148"/>
                </a:lnTo>
                <a:close/>
                <a:moveTo>
                  <a:pt x="660938" y="135148"/>
                </a:moveTo>
                <a:lnTo>
                  <a:pt x="664548" y="144158"/>
                </a:lnTo>
                <a:lnTo>
                  <a:pt x="675017" y="170106"/>
                </a:lnTo>
                <a:lnTo>
                  <a:pt x="676100" y="170106"/>
                </a:lnTo>
                <a:lnTo>
                  <a:pt x="688012" y="170106"/>
                </a:lnTo>
                <a:lnTo>
                  <a:pt x="691261" y="170106"/>
                </a:lnTo>
                <a:lnTo>
                  <a:pt x="688012" y="161096"/>
                </a:lnTo>
                <a:lnTo>
                  <a:pt x="677183" y="135148"/>
                </a:lnTo>
                <a:lnTo>
                  <a:pt x="676100" y="135148"/>
                </a:lnTo>
                <a:lnTo>
                  <a:pt x="664548" y="135148"/>
                </a:lnTo>
                <a:lnTo>
                  <a:pt x="660938" y="135148"/>
                </a:lnTo>
                <a:close/>
                <a:moveTo>
                  <a:pt x="637834" y="135148"/>
                </a:moveTo>
                <a:lnTo>
                  <a:pt x="641444" y="144158"/>
                </a:lnTo>
                <a:lnTo>
                  <a:pt x="651913" y="170106"/>
                </a:lnTo>
                <a:lnTo>
                  <a:pt x="652635" y="170106"/>
                </a:lnTo>
                <a:lnTo>
                  <a:pt x="664548" y="170106"/>
                </a:lnTo>
                <a:lnTo>
                  <a:pt x="668158" y="170106"/>
                </a:lnTo>
                <a:lnTo>
                  <a:pt x="664548" y="161096"/>
                </a:lnTo>
                <a:lnTo>
                  <a:pt x="654079" y="135148"/>
                </a:lnTo>
                <a:lnTo>
                  <a:pt x="652635" y="135148"/>
                </a:lnTo>
                <a:lnTo>
                  <a:pt x="641444" y="135148"/>
                </a:lnTo>
                <a:lnTo>
                  <a:pt x="637834" y="135148"/>
                </a:lnTo>
                <a:close/>
                <a:moveTo>
                  <a:pt x="614731" y="135148"/>
                </a:moveTo>
                <a:lnTo>
                  <a:pt x="628810" y="170106"/>
                </a:lnTo>
                <a:lnTo>
                  <a:pt x="629893" y="170106"/>
                </a:lnTo>
                <a:lnTo>
                  <a:pt x="641444" y="170106"/>
                </a:lnTo>
                <a:lnTo>
                  <a:pt x="645054" y="170106"/>
                </a:lnTo>
                <a:lnTo>
                  <a:pt x="641444" y="161096"/>
                </a:lnTo>
                <a:lnTo>
                  <a:pt x="630615" y="135148"/>
                </a:lnTo>
                <a:lnTo>
                  <a:pt x="629893" y="135148"/>
                </a:lnTo>
                <a:lnTo>
                  <a:pt x="614731" y="135148"/>
                </a:lnTo>
                <a:close/>
                <a:moveTo>
                  <a:pt x="701369" y="12347"/>
                </a:moveTo>
                <a:lnTo>
                  <a:pt x="701369" y="72439"/>
                </a:lnTo>
                <a:lnTo>
                  <a:pt x="701369" y="72800"/>
                </a:lnTo>
                <a:lnTo>
                  <a:pt x="706784" y="81449"/>
                </a:lnTo>
                <a:lnTo>
                  <a:pt x="710755" y="75323"/>
                </a:lnTo>
                <a:lnTo>
                  <a:pt x="712559" y="72800"/>
                </a:lnTo>
                <a:lnTo>
                  <a:pt x="717974" y="81449"/>
                </a:lnTo>
                <a:lnTo>
                  <a:pt x="722667" y="74241"/>
                </a:lnTo>
                <a:lnTo>
                  <a:pt x="723389" y="72800"/>
                </a:lnTo>
                <a:lnTo>
                  <a:pt x="728804" y="81449"/>
                </a:lnTo>
                <a:lnTo>
                  <a:pt x="733858" y="73521"/>
                </a:lnTo>
                <a:lnTo>
                  <a:pt x="734580" y="72800"/>
                </a:lnTo>
                <a:lnTo>
                  <a:pt x="739995" y="81449"/>
                </a:lnTo>
                <a:lnTo>
                  <a:pt x="745409" y="72800"/>
                </a:lnTo>
                <a:lnTo>
                  <a:pt x="745770" y="73160"/>
                </a:lnTo>
                <a:lnTo>
                  <a:pt x="750824" y="81449"/>
                </a:lnTo>
                <a:lnTo>
                  <a:pt x="756600" y="72800"/>
                </a:lnTo>
                <a:lnTo>
                  <a:pt x="757322" y="74241"/>
                </a:lnTo>
                <a:lnTo>
                  <a:pt x="762015" y="81449"/>
                </a:lnTo>
                <a:lnTo>
                  <a:pt x="767430" y="72800"/>
                </a:lnTo>
                <a:lnTo>
                  <a:pt x="767430" y="12347"/>
                </a:lnTo>
                <a:lnTo>
                  <a:pt x="701369" y="12347"/>
                </a:lnTo>
                <a:close/>
                <a:moveTo>
                  <a:pt x="611843" y="0"/>
                </a:moveTo>
                <a:lnTo>
                  <a:pt x="629893" y="0"/>
                </a:lnTo>
                <a:lnTo>
                  <a:pt x="641444" y="0"/>
                </a:lnTo>
                <a:lnTo>
                  <a:pt x="652635" y="0"/>
                </a:lnTo>
                <a:lnTo>
                  <a:pt x="664548" y="0"/>
                </a:lnTo>
                <a:lnTo>
                  <a:pt x="666869" y="0"/>
                </a:lnTo>
                <a:lnTo>
                  <a:pt x="676100" y="0"/>
                </a:lnTo>
                <a:lnTo>
                  <a:pt x="688012" y="0"/>
                </a:lnTo>
                <a:lnTo>
                  <a:pt x="699203" y="0"/>
                </a:lnTo>
                <a:lnTo>
                  <a:pt x="701369" y="0"/>
                </a:lnTo>
                <a:lnTo>
                  <a:pt x="767430" y="0"/>
                </a:lnTo>
                <a:lnTo>
                  <a:pt x="768874" y="0"/>
                </a:lnTo>
                <a:lnTo>
                  <a:pt x="780425" y="0"/>
                </a:lnTo>
                <a:lnTo>
                  <a:pt x="791977" y="0"/>
                </a:lnTo>
                <a:lnTo>
                  <a:pt x="798394" y="0"/>
                </a:lnTo>
                <a:lnTo>
                  <a:pt x="803528" y="0"/>
                </a:lnTo>
                <a:lnTo>
                  <a:pt x="815080" y="0"/>
                </a:lnTo>
                <a:lnTo>
                  <a:pt x="826993" y="0"/>
                </a:lnTo>
                <a:lnTo>
                  <a:pt x="838183" y="0"/>
                </a:lnTo>
                <a:lnTo>
                  <a:pt x="856955" y="0"/>
                </a:lnTo>
                <a:cubicBezTo>
                  <a:pt x="864174" y="0"/>
                  <a:pt x="869589" y="5766"/>
                  <a:pt x="869589" y="12614"/>
                </a:cubicBezTo>
                <a:lnTo>
                  <a:pt x="869228" y="151726"/>
                </a:lnTo>
                <a:lnTo>
                  <a:pt x="862730" y="135148"/>
                </a:lnTo>
                <a:lnTo>
                  <a:pt x="846486" y="135148"/>
                </a:lnTo>
                <a:lnTo>
                  <a:pt x="860565" y="170106"/>
                </a:lnTo>
                <a:lnTo>
                  <a:pt x="869228" y="170106"/>
                </a:lnTo>
                <a:lnTo>
                  <a:pt x="868867" y="245789"/>
                </a:lnTo>
                <a:cubicBezTo>
                  <a:pt x="868867" y="252636"/>
                  <a:pt x="863452" y="258403"/>
                  <a:pt x="856233" y="258403"/>
                </a:cubicBezTo>
                <a:lnTo>
                  <a:pt x="838183" y="258403"/>
                </a:lnTo>
                <a:lnTo>
                  <a:pt x="826993" y="258403"/>
                </a:lnTo>
                <a:lnTo>
                  <a:pt x="815080" y="258403"/>
                </a:lnTo>
                <a:lnTo>
                  <a:pt x="803528" y="258403"/>
                </a:lnTo>
                <a:lnTo>
                  <a:pt x="791977" y="258403"/>
                </a:lnTo>
                <a:lnTo>
                  <a:pt x="780425" y="258403"/>
                </a:lnTo>
                <a:lnTo>
                  <a:pt x="768874" y="258403"/>
                </a:lnTo>
                <a:lnTo>
                  <a:pt x="757322" y="258403"/>
                </a:lnTo>
                <a:lnTo>
                  <a:pt x="745770" y="258403"/>
                </a:lnTo>
                <a:lnTo>
                  <a:pt x="733858" y="258403"/>
                </a:lnTo>
                <a:lnTo>
                  <a:pt x="722667" y="258403"/>
                </a:lnTo>
                <a:lnTo>
                  <a:pt x="710755" y="258403"/>
                </a:lnTo>
                <a:lnTo>
                  <a:pt x="699203" y="258403"/>
                </a:lnTo>
                <a:lnTo>
                  <a:pt x="688012" y="258403"/>
                </a:lnTo>
                <a:lnTo>
                  <a:pt x="676100" y="258403"/>
                </a:lnTo>
                <a:lnTo>
                  <a:pt x="664548" y="258403"/>
                </a:lnTo>
                <a:lnTo>
                  <a:pt x="652635" y="258403"/>
                </a:lnTo>
                <a:lnTo>
                  <a:pt x="641444" y="258403"/>
                </a:lnTo>
                <a:lnTo>
                  <a:pt x="629893" y="258403"/>
                </a:lnTo>
                <a:lnTo>
                  <a:pt x="611121" y="258403"/>
                </a:lnTo>
                <a:cubicBezTo>
                  <a:pt x="604263" y="258403"/>
                  <a:pt x="598487" y="252636"/>
                  <a:pt x="598487" y="245789"/>
                </a:cubicBezTo>
                <a:lnTo>
                  <a:pt x="598848" y="153528"/>
                </a:lnTo>
                <a:lnTo>
                  <a:pt x="605346" y="170106"/>
                </a:lnTo>
                <a:lnTo>
                  <a:pt x="621590" y="170106"/>
                </a:lnTo>
                <a:lnTo>
                  <a:pt x="607872" y="135148"/>
                </a:lnTo>
                <a:lnTo>
                  <a:pt x="598848" y="135148"/>
                </a:lnTo>
                <a:lnTo>
                  <a:pt x="599209" y="12614"/>
                </a:lnTo>
                <a:cubicBezTo>
                  <a:pt x="599209" y="5766"/>
                  <a:pt x="604624" y="0"/>
                  <a:pt x="611843" y="0"/>
                </a:cubicBezTo>
                <a:close/>
              </a:path>
            </a:pathLst>
          </a:custGeom>
          <a:solidFill>
            <a:schemeClr val="bg1"/>
          </a:solidFill>
          <a:ln>
            <a:noFill/>
          </a:ln>
          <a:effectLst/>
        </p:spPr>
        <p:txBody>
          <a:bodyPr anchor="ctr"/>
          <a:lstStyle/>
          <a:p>
            <a:endParaRPr lang="en-GB" sz="1600" dirty="0">
              <a:latin typeface="+mj-lt"/>
            </a:endParaRPr>
          </a:p>
        </p:txBody>
      </p:sp>
      <p:sp>
        <p:nvSpPr>
          <p:cNvPr id="30" name="Freeform 236">
            <a:extLst>
              <a:ext uri="{FF2B5EF4-FFF2-40B4-BE49-F238E27FC236}">
                <a16:creationId xmlns:a16="http://schemas.microsoft.com/office/drawing/2014/main" xmlns="" id="{D35FAD08-4B86-6649-BB53-A37B31C9C97B}"/>
              </a:ext>
            </a:extLst>
          </p:cNvPr>
          <p:cNvSpPr>
            <a:spLocks noChangeArrowheads="1"/>
          </p:cNvSpPr>
          <p:nvPr/>
        </p:nvSpPr>
        <p:spPr bwMode="auto">
          <a:xfrm>
            <a:off x="7331005" y="2767449"/>
            <a:ext cx="607871" cy="222232"/>
          </a:xfrm>
          <a:custGeom>
            <a:avLst/>
            <a:gdLst/>
            <a:ahLst/>
            <a:cxnLst/>
            <a:rect l="0" t="0" r="r" b="b"/>
            <a:pathLst>
              <a:path w="885466" h="323493">
                <a:moveTo>
                  <a:pt x="536575" y="249501"/>
                </a:moveTo>
                <a:cubicBezTo>
                  <a:pt x="530856" y="249501"/>
                  <a:pt x="525852" y="252003"/>
                  <a:pt x="522277" y="255577"/>
                </a:cubicBezTo>
                <a:cubicBezTo>
                  <a:pt x="518703" y="259152"/>
                  <a:pt x="516200" y="264156"/>
                  <a:pt x="516200" y="269875"/>
                </a:cubicBezTo>
                <a:cubicBezTo>
                  <a:pt x="516200" y="275237"/>
                  <a:pt x="518703" y="280241"/>
                  <a:pt x="522277" y="284173"/>
                </a:cubicBezTo>
                <a:cubicBezTo>
                  <a:pt x="525852" y="287748"/>
                  <a:pt x="530856" y="289892"/>
                  <a:pt x="536575" y="289892"/>
                </a:cubicBezTo>
                <a:cubicBezTo>
                  <a:pt x="541937" y="289892"/>
                  <a:pt x="546941" y="287748"/>
                  <a:pt x="550873" y="284173"/>
                </a:cubicBezTo>
                <a:cubicBezTo>
                  <a:pt x="554448" y="280241"/>
                  <a:pt x="556592" y="275237"/>
                  <a:pt x="556592" y="269875"/>
                </a:cubicBezTo>
                <a:cubicBezTo>
                  <a:pt x="556592" y="264156"/>
                  <a:pt x="554448" y="259152"/>
                  <a:pt x="550873" y="255577"/>
                </a:cubicBezTo>
                <a:cubicBezTo>
                  <a:pt x="546941" y="252003"/>
                  <a:pt x="541937" y="249501"/>
                  <a:pt x="536575" y="249501"/>
                </a:cubicBezTo>
                <a:close/>
                <a:moveTo>
                  <a:pt x="171271" y="249501"/>
                </a:moveTo>
                <a:cubicBezTo>
                  <a:pt x="165533" y="249501"/>
                  <a:pt x="160512" y="252003"/>
                  <a:pt x="156925" y="255577"/>
                </a:cubicBezTo>
                <a:cubicBezTo>
                  <a:pt x="153339" y="259152"/>
                  <a:pt x="151187" y="264156"/>
                  <a:pt x="151187" y="269875"/>
                </a:cubicBezTo>
                <a:cubicBezTo>
                  <a:pt x="151187" y="275237"/>
                  <a:pt x="153339" y="280241"/>
                  <a:pt x="156925" y="284173"/>
                </a:cubicBezTo>
                <a:cubicBezTo>
                  <a:pt x="160512" y="287748"/>
                  <a:pt x="165533" y="289892"/>
                  <a:pt x="171271" y="289892"/>
                </a:cubicBezTo>
                <a:cubicBezTo>
                  <a:pt x="177009" y="289892"/>
                  <a:pt x="182030" y="287748"/>
                  <a:pt x="185616" y="284173"/>
                </a:cubicBezTo>
                <a:cubicBezTo>
                  <a:pt x="189203" y="280241"/>
                  <a:pt x="191355" y="275237"/>
                  <a:pt x="191355" y="269875"/>
                </a:cubicBezTo>
                <a:cubicBezTo>
                  <a:pt x="191355" y="264156"/>
                  <a:pt x="189203" y="259152"/>
                  <a:pt x="185616" y="255577"/>
                </a:cubicBezTo>
                <a:cubicBezTo>
                  <a:pt x="182030" y="252003"/>
                  <a:pt x="177009" y="249501"/>
                  <a:pt x="171271" y="249501"/>
                </a:cubicBezTo>
                <a:close/>
                <a:moveTo>
                  <a:pt x="536575" y="215900"/>
                </a:moveTo>
                <a:cubicBezTo>
                  <a:pt x="551231" y="215900"/>
                  <a:pt x="564814" y="221977"/>
                  <a:pt x="574465" y="231628"/>
                </a:cubicBezTo>
                <a:cubicBezTo>
                  <a:pt x="584116" y="241637"/>
                  <a:pt x="590193" y="254862"/>
                  <a:pt x="590193" y="269875"/>
                </a:cubicBezTo>
                <a:cubicBezTo>
                  <a:pt x="590193" y="284531"/>
                  <a:pt x="584116" y="298114"/>
                  <a:pt x="574465" y="307765"/>
                </a:cubicBezTo>
                <a:cubicBezTo>
                  <a:pt x="564814" y="317416"/>
                  <a:pt x="551231" y="323493"/>
                  <a:pt x="536575" y="323493"/>
                </a:cubicBezTo>
                <a:cubicBezTo>
                  <a:pt x="521562" y="323493"/>
                  <a:pt x="508337" y="317416"/>
                  <a:pt x="498328" y="307765"/>
                </a:cubicBezTo>
                <a:cubicBezTo>
                  <a:pt x="488677" y="298114"/>
                  <a:pt x="482600" y="284531"/>
                  <a:pt x="482600" y="269875"/>
                </a:cubicBezTo>
                <a:cubicBezTo>
                  <a:pt x="482600" y="254862"/>
                  <a:pt x="488677" y="241637"/>
                  <a:pt x="498328" y="231628"/>
                </a:cubicBezTo>
                <a:cubicBezTo>
                  <a:pt x="508337" y="221977"/>
                  <a:pt x="521562" y="215900"/>
                  <a:pt x="536575" y="215900"/>
                </a:cubicBezTo>
                <a:close/>
                <a:moveTo>
                  <a:pt x="171271" y="215900"/>
                </a:moveTo>
                <a:cubicBezTo>
                  <a:pt x="185975" y="215900"/>
                  <a:pt x="199603" y="221977"/>
                  <a:pt x="209286" y="231628"/>
                </a:cubicBezTo>
                <a:cubicBezTo>
                  <a:pt x="219328" y="241637"/>
                  <a:pt x="225066" y="254862"/>
                  <a:pt x="225066" y="269875"/>
                </a:cubicBezTo>
                <a:cubicBezTo>
                  <a:pt x="225066" y="284531"/>
                  <a:pt x="219328" y="298114"/>
                  <a:pt x="209286" y="307765"/>
                </a:cubicBezTo>
                <a:cubicBezTo>
                  <a:pt x="199603" y="317416"/>
                  <a:pt x="185975" y="323493"/>
                  <a:pt x="171271" y="323493"/>
                </a:cubicBezTo>
                <a:cubicBezTo>
                  <a:pt x="156567" y="323493"/>
                  <a:pt x="142938" y="317416"/>
                  <a:pt x="133255" y="307765"/>
                </a:cubicBezTo>
                <a:cubicBezTo>
                  <a:pt x="123572" y="298114"/>
                  <a:pt x="117475" y="284531"/>
                  <a:pt x="117475" y="269875"/>
                </a:cubicBezTo>
                <a:cubicBezTo>
                  <a:pt x="117475" y="254862"/>
                  <a:pt x="123572" y="241637"/>
                  <a:pt x="133255" y="231628"/>
                </a:cubicBezTo>
                <a:cubicBezTo>
                  <a:pt x="142938" y="221977"/>
                  <a:pt x="156567" y="215900"/>
                  <a:pt x="171271" y="215900"/>
                </a:cubicBezTo>
                <a:close/>
                <a:moveTo>
                  <a:pt x="346900" y="31012"/>
                </a:moveTo>
                <a:cubicBezTo>
                  <a:pt x="320641" y="35700"/>
                  <a:pt x="295101" y="44715"/>
                  <a:pt x="271359" y="56976"/>
                </a:cubicBezTo>
                <a:lnTo>
                  <a:pt x="270280" y="57697"/>
                </a:lnTo>
                <a:cubicBezTo>
                  <a:pt x="241143" y="72842"/>
                  <a:pt x="214884" y="93036"/>
                  <a:pt x="193301" y="117198"/>
                </a:cubicBezTo>
                <a:lnTo>
                  <a:pt x="270280" y="117198"/>
                </a:lnTo>
                <a:lnTo>
                  <a:pt x="346900" y="117198"/>
                </a:lnTo>
                <a:lnTo>
                  <a:pt x="346900" y="31012"/>
                </a:lnTo>
                <a:close/>
                <a:moveTo>
                  <a:pt x="391864" y="0"/>
                </a:moveTo>
                <a:lnTo>
                  <a:pt x="656256" y="0"/>
                </a:lnTo>
                <a:cubicBezTo>
                  <a:pt x="663450" y="0"/>
                  <a:pt x="669565" y="6130"/>
                  <a:pt x="669565" y="13342"/>
                </a:cubicBezTo>
                <a:lnTo>
                  <a:pt x="669565" y="168960"/>
                </a:lnTo>
                <a:lnTo>
                  <a:pt x="750785" y="182210"/>
                </a:lnTo>
                <a:lnTo>
                  <a:pt x="761638" y="198085"/>
                </a:lnTo>
                <a:lnTo>
                  <a:pt x="669565" y="196553"/>
                </a:lnTo>
                <a:lnTo>
                  <a:pt x="669565" y="203054"/>
                </a:lnTo>
                <a:lnTo>
                  <a:pt x="814148" y="218007"/>
                </a:lnTo>
                <a:lnTo>
                  <a:pt x="826728" y="236182"/>
                </a:lnTo>
                <a:lnTo>
                  <a:pt x="669565" y="235198"/>
                </a:lnTo>
                <a:lnTo>
                  <a:pt x="669565" y="243143"/>
                </a:lnTo>
                <a:lnTo>
                  <a:pt x="871815" y="261673"/>
                </a:lnTo>
                <a:lnTo>
                  <a:pt x="885466" y="275861"/>
                </a:lnTo>
                <a:lnTo>
                  <a:pt x="762249" y="274770"/>
                </a:lnTo>
                <a:lnTo>
                  <a:pt x="656437" y="275787"/>
                </a:lnTo>
                <a:lnTo>
                  <a:pt x="656256" y="275865"/>
                </a:lnTo>
                <a:lnTo>
                  <a:pt x="601939" y="275865"/>
                </a:lnTo>
                <a:lnTo>
                  <a:pt x="601939" y="275504"/>
                </a:lnTo>
                <a:lnTo>
                  <a:pt x="601939" y="274783"/>
                </a:lnTo>
                <a:lnTo>
                  <a:pt x="601939" y="274062"/>
                </a:lnTo>
                <a:lnTo>
                  <a:pt x="601939" y="273701"/>
                </a:lnTo>
                <a:lnTo>
                  <a:pt x="601939" y="273340"/>
                </a:lnTo>
                <a:lnTo>
                  <a:pt x="601939" y="272980"/>
                </a:lnTo>
                <a:lnTo>
                  <a:pt x="601939" y="272619"/>
                </a:lnTo>
                <a:lnTo>
                  <a:pt x="601939" y="272259"/>
                </a:lnTo>
                <a:lnTo>
                  <a:pt x="601939" y="271537"/>
                </a:lnTo>
                <a:lnTo>
                  <a:pt x="601939" y="270816"/>
                </a:lnTo>
                <a:cubicBezTo>
                  <a:pt x="601939" y="270456"/>
                  <a:pt x="601939" y="270095"/>
                  <a:pt x="601939" y="270095"/>
                </a:cubicBezTo>
                <a:cubicBezTo>
                  <a:pt x="601939" y="252786"/>
                  <a:pt x="595104" y="236198"/>
                  <a:pt x="582874" y="223937"/>
                </a:cubicBezTo>
                <a:cubicBezTo>
                  <a:pt x="570643" y="211677"/>
                  <a:pt x="554096" y="204464"/>
                  <a:pt x="536830" y="204464"/>
                </a:cubicBezTo>
                <a:cubicBezTo>
                  <a:pt x="519564" y="204464"/>
                  <a:pt x="503017" y="211677"/>
                  <a:pt x="490786" y="223937"/>
                </a:cubicBezTo>
                <a:cubicBezTo>
                  <a:pt x="478556" y="236198"/>
                  <a:pt x="471362" y="252786"/>
                  <a:pt x="471362" y="270095"/>
                </a:cubicBezTo>
                <a:cubicBezTo>
                  <a:pt x="471362" y="270095"/>
                  <a:pt x="471362" y="270456"/>
                  <a:pt x="471362" y="270816"/>
                </a:cubicBezTo>
                <a:lnTo>
                  <a:pt x="471362" y="271537"/>
                </a:lnTo>
                <a:lnTo>
                  <a:pt x="471362" y="272259"/>
                </a:lnTo>
                <a:lnTo>
                  <a:pt x="471362" y="272619"/>
                </a:lnTo>
                <a:lnTo>
                  <a:pt x="471721" y="272980"/>
                </a:lnTo>
                <a:lnTo>
                  <a:pt x="471721" y="273340"/>
                </a:lnTo>
                <a:lnTo>
                  <a:pt x="471721" y="273701"/>
                </a:lnTo>
                <a:lnTo>
                  <a:pt x="471721" y="274062"/>
                </a:lnTo>
                <a:lnTo>
                  <a:pt x="471721" y="274783"/>
                </a:lnTo>
                <a:lnTo>
                  <a:pt x="471721" y="275504"/>
                </a:lnTo>
                <a:lnTo>
                  <a:pt x="471721" y="275865"/>
                </a:lnTo>
                <a:lnTo>
                  <a:pt x="270280" y="275865"/>
                </a:lnTo>
                <a:lnTo>
                  <a:pt x="237906" y="275865"/>
                </a:lnTo>
                <a:cubicBezTo>
                  <a:pt x="237906" y="274062"/>
                  <a:pt x="237906" y="271898"/>
                  <a:pt x="237906" y="270095"/>
                </a:cubicBezTo>
                <a:cubicBezTo>
                  <a:pt x="237906" y="252786"/>
                  <a:pt x="231071" y="236198"/>
                  <a:pt x="218841" y="223937"/>
                </a:cubicBezTo>
                <a:cubicBezTo>
                  <a:pt x="206610" y="211677"/>
                  <a:pt x="190423" y="204464"/>
                  <a:pt x="172797" y="204464"/>
                </a:cubicBezTo>
                <a:cubicBezTo>
                  <a:pt x="171718" y="204464"/>
                  <a:pt x="170639" y="204464"/>
                  <a:pt x="169200" y="204825"/>
                </a:cubicBezTo>
                <a:cubicBezTo>
                  <a:pt x="168840" y="204825"/>
                  <a:pt x="168481" y="204825"/>
                  <a:pt x="168121" y="204825"/>
                </a:cubicBezTo>
                <a:cubicBezTo>
                  <a:pt x="152293" y="205907"/>
                  <a:pt x="137905" y="212758"/>
                  <a:pt x="126753" y="223937"/>
                </a:cubicBezTo>
                <a:cubicBezTo>
                  <a:pt x="114523" y="236198"/>
                  <a:pt x="107688" y="252786"/>
                  <a:pt x="107688" y="270095"/>
                </a:cubicBezTo>
                <a:cubicBezTo>
                  <a:pt x="107688" y="271898"/>
                  <a:pt x="107688" y="274062"/>
                  <a:pt x="107688" y="275865"/>
                </a:cubicBezTo>
                <a:lnTo>
                  <a:pt x="87862" y="275865"/>
                </a:lnTo>
                <a:lnTo>
                  <a:pt x="87860" y="275865"/>
                </a:lnTo>
                <a:lnTo>
                  <a:pt x="13378" y="275865"/>
                </a:lnTo>
                <a:cubicBezTo>
                  <a:pt x="5785" y="275865"/>
                  <a:pt x="0" y="269748"/>
                  <a:pt x="0" y="262192"/>
                </a:cubicBezTo>
                <a:cubicBezTo>
                  <a:pt x="0" y="254995"/>
                  <a:pt x="5785" y="249238"/>
                  <a:pt x="13378" y="249238"/>
                </a:cubicBezTo>
                <a:lnTo>
                  <a:pt x="20637" y="249238"/>
                </a:lnTo>
                <a:lnTo>
                  <a:pt x="20637" y="196531"/>
                </a:lnTo>
                <a:cubicBezTo>
                  <a:pt x="20637" y="179943"/>
                  <a:pt x="28910" y="168404"/>
                  <a:pt x="41500" y="159389"/>
                </a:cubicBezTo>
                <a:cubicBezTo>
                  <a:pt x="42580" y="158667"/>
                  <a:pt x="44018" y="157946"/>
                  <a:pt x="45457" y="157225"/>
                </a:cubicBezTo>
                <a:cubicBezTo>
                  <a:pt x="62724" y="146767"/>
                  <a:pt x="86465" y="140998"/>
                  <a:pt x="109127" y="135949"/>
                </a:cubicBezTo>
                <a:lnTo>
                  <a:pt x="144621" y="125045"/>
                </a:lnTo>
                <a:lnTo>
                  <a:pt x="133312" y="125045"/>
                </a:lnTo>
                <a:cubicBezTo>
                  <a:pt x="131517" y="125045"/>
                  <a:pt x="129721" y="123574"/>
                  <a:pt x="129362" y="122103"/>
                </a:cubicBezTo>
                <a:lnTo>
                  <a:pt x="126848" y="110700"/>
                </a:lnTo>
                <a:cubicBezTo>
                  <a:pt x="125412" y="103343"/>
                  <a:pt x="129721" y="95250"/>
                  <a:pt x="136544" y="97457"/>
                </a:cubicBezTo>
                <a:lnTo>
                  <a:pt x="146598" y="101504"/>
                </a:lnTo>
                <a:cubicBezTo>
                  <a:pt x="148034" y="101871"/>
                  <a:pt x="149830" y="102975"/>
                  <a:pt x="150189" y="104446"/>
                </a:cubicBezTo>
                <a:lnTo>
                  <a:pt x="154651" y="121325"/>
                </a:lnTo>
                <a:lnTo>
                  <a:pt x="156610" y="119361"/>
                </a:lnTo>
                <a:cubicBezTo>
                  <a:pt x="160207" y="114673"/>
                  <a:pt x="164164" y="109985"/>
                  <a:pt x="168121" y="105298"/>
                </a:cubicBezTo>
                <a:lnTo>
                  <a:pt x="169200" y="103494"/>
                </a:lnTo>
                <a:cubicBezTo>
                  <a:pt x="194380" y="75006"/>
                  <a:pt x="224956" y="50845"/>
                  <a:pt x="259129" y="33176"/>
                </a:cubicBezTo>
                <a:cubicBezTo>
                  <a:pt x="262726" y="31373"/>
                  <a:pt x="266683" y="29570"/>
                  <a:pt x="270280" y="27766"/>
                </a:cubicBezTo>
                <a:cubicBezTo>
                  <a:pt x="308050" y="10097"/>
                  <a:pt x="349778" y="0"/>
                  <a:pt x="391864" y="0"/>
                </a:cubicBezTo>
                <a:close/>
              </a:path>
            </a:pathLst>
          </a:custGeom>
          <a:solidFill>
            <a:schemeClr val="bg1"/>
          </a:solidFill>
          <a:ln>
            <a:noFill/>
          </a:ln>
          <a:effectLst/>
        </p:spPr>
        <p:txBody>
          <a:bodyPr anchor="ctr"/>
          <a:lstStyle/>
          <a:p>
            <a:endParaRPr lang="en-GB" sz="1600" dirty="0">
              <a:latin typeface="+mj-lt"/>
            </a:endParaRPr>
          </a:p>
        </p:txBody>
      </p:sp>
      <p:sp>
        <p:nvSpPr>
          <p:cNvPr id="31" name="Freeform 242">
            <a:extLst>
              <a:ext uri="{FF2B5EF4-FFF2-40B4-BE49-F238E27FC236}">
                <a16:creationId xmlns:a16="http://schemas.microsoft.com/office/drawing/2014/main" xmlns="" id="{04D8BD78-F76A-544D-80CA-CB06C983A478}"/>
              </a:ext>
            </a:extLst>
          </p:cNvPr>
          <p:cNvSpPr>
            <a:spLocks noChangeArrowheads="1"/>
          </p:cNvSpPr>
          <p:nvPr/>
        </p:nvSpPr>
        <p:spPr bwMode="auto">
          <a:xfrm>
            <a:off x="8493956" y="2606516"/>
            <a:ext cx="490587" cy="468090"/>
          </a:xfrm>
          <a:custGeom>
            <a:avLst/>
            <a:gdLst/>
            <a:ahLst/>
            <a:cxnLst/>
            <a:rect l="0" t="0" r="r" b="b"/>
            <a:pathLst>
              <a:path w="899393" h="858478">
                <a:moveTo>
                  <a:pt x="899393" y="592739"/>
                </a:moveTo>
                <a:lnTo>
                  <a:pt x="899393" y="792494"/>
                </a:lnTo>
                <a:cubicBezTo>
                  <a:pt x="899393" y="793936"/>
                  <a:pt x="898313" y="795739"/>
                  <a:pt x="896513" y="796099"/>
                </a:cubicBezTo>
                <a:lnTo>
                  <a:pt x="802911" y="826748"/>
                </a:lnTo>
                <a:lnTo>
                  <a:pt x="745310" y="845497"/>
                </a:lnTo>
                <a:lnTo>
                  <a:pt x="706429" y="858117"/>
                </a:lnTo>
                <a:lnTo>
                  <a:pt x="706429" y="655839"/>
                </a:lnTo>
                <a:lnTo>
                  <a:pt x="745310" y="643219"/>
                </a:lnTo>
                <a:lnTo>
                  <a:pt x="785991" y="629878"/>
                </a:lnTo>
                <a:lnTo>
                  <a:pt x="787431" y="677112"/>
                </a:lnTo>
                <a:cubicBezTo>
                  <a:pt x="787431" y="681078"/>
                  <a:pt x="792111" y="682881"/>
                  <a:pt x="795711" y="681799"/>
                </a:cubicBezTo>
                <a:lnTo>
                  <a:pt x="802911" y="679636"/>
                </a:lnTo>
                <a:lnTo>
                  <a:pt x="824872" y="673506"/>
                </a:lnTo>
                <a:cubicBezTo>
                  <a:pt x="827392" y="672425"/>
                  <a:pt x="828832" y="670261"/>
                  <a:pt x="828832" y="667737"/>
                </a:cubicBezTo>
                <a:lnTo>
                  <a:pt x="827752" y="616176"/>
                </a:lnTo>
                <a:lnTo>
                  <a:pt x="897953" y="593100"/>
                </a:lnTo>
                <a:cubicBezTo>
                  <a:pt x="898313" y="593100"/>
                  <a:pt x="899033" y="592739"/>
                  <a:pt x="899393" y="592739"/>
                </a:cubicBezTo>
                <a:close/>
                <a:moveTo>
                  <a:pt x="505185" y="592739"/>
                </a:moveTo>
                <a:cubicBezTo>
                  <a:pt x="505905" y="592739"/>
                  <a:pt x="506625" y="593100"/>
                  <a:pt x="507705" y="593460"/>
                </a:cubicBezTo>
                <a:lnTo>
                  <a:pt x="664668" y="645022"/>
                </a:lnTo>
                <a:lnTo>
                  <a:pt x="698149" y="655839"/>
                </a:lnTo>
                <a:lnTo>
                  <a:pt x="698149" y="855593"/>
                </a:lnTo>
                <a:lnTo>
                  <a:pt x="698149" y="857035"/>
                </a:lnTo>
                <a:cubicBezTo>
                  <a:pt x="698149" y="857757"/>
                  <a:pt x="698149" y="858117"/>
                  <a:pt x="698149" y="858478"/>
                </a:cubicBezTo>
                <a:lnTo>
                  <a:pt x="664668" y="847661"/>
                </a:lnTo>
                <a:lnTo>
                  <a:pt x="508065" y="796099"/>
                </a:lnTo>
                <a:cubicBezTo>
                  <a:pt x="506265" y="795739"/>
                  <a:pt x="505185" y="793936"/>
                  <a:pt x="505185" y="792494"/>
                </a:cubicBezTo>
                <a:lnTo>
                  <a:pt x="505185" y="592739"/>
                </a:lnTo>
                <a:close/>
                <a:moveTo>
                  <a:pt x="595187" y="550913"/>
                </a:moveTo>
                <a:lnTo>
                  <a:pt x="664668" y="577595"/>
                </a:lnTo>
                <a:lnTo>
                  <a:pt x="745310" y="608604"/>
                </a:lnTo>
                <a:lnTo>
                  <a:pt x="783831" y="623387"/>
                </a:lnTo>
                <a:lnTo>
                  <a:pt x="745310" y="636007"/>
                </a:lnTo>
                <a:lnTo>
                  <a:pt x="704269" y="649348"/>
                </a:lnTo>
                <a:cubicBezTo>
                  <a:pt x="703549" y="649709"/>
                  <a:pt x="702109" y="650069"/>
                  <a:pt x="701389" y="649709"/>
                </a:cubicBezTo>
                <a:lnTo>
                  <a:pt x="664668" y="637810"/>
                </a:lnTo>
                <a:lnTo>
                  <a:pt x="508785" y="586610"/>
                </a:lnTo>
                <a:cubicBezTo>
                  <a:pt x="507705" y="586249"/>
                  <a:pt x="505905" y="585528"/>
                  <a:pt x="505545" y="584086"/>
                </a:cubicBezTo>
                <a:cubicBezTo>
                  <a:pt x="504825" y="582643"/>
                  <a:pt x="505905" y="580480"/>
                  <a:pt x="507705" y="579398"/>
                </a:cubicBezTo>
                <a:lnTo>
                  <a:pt x="595187" y="550913"/>
                </a:lnTo>
                <a:close/>
                <a:moveTo>
                  <a:pt x="700309" y="516299"/>
                </a:moveTo>
                <a:cubicBezTo>
                  <a:pt x="701029" y="516299"/>
                  <a:pt x="702109" y="515938"/>
                  <a:pt x="703189" y="516299"/>
                </a:cubicBezTo>
                <a:lnTo>
                  <a:pt x="745310" y="530000"/>
                </a:lnTo>
                <a:lnTo>
                  <a:pt x="802911" y="548750"/>
                </a:lnTo>
                <a:lnTo>
                  <a:pt x="895793" y="579038"/>
                </a:lnTo>
                <a:cubicBezTo>
                  <a:pt x="896873" y="579398"/>
                  <a:pt x="898313" y="580480"/>
                  <a:pt x="899033" y="581562"/>
                </a:cubicBezTo>
                <a:cubicBezTo>
                  <a:pt x="899753" y="583725"/>
                  <a:pt x="899033" y="585528"/>
                  <a:pt x="896873" y="586249"/>
                </a:cubicBezTo>
                <a:lnTo>
                  <a:pt x="825232" y="610046"/>
                </a:lnTo>
                <a:lnTo>
                  <a:pt x="802911" y="601393"/>
                </a:lnTo>
                <a:lnTo>
                  <a:pt x="745310" y="580480"/>
                </a:lnTo>
                <a:lnTo>
                  <a:pt x="664668" y="551274"/>
                </a:lnTo>
                <a:lnTo>
                  <a:pt x="631188" y="539015"/>
                </a:lnTo>
                <a:lnTo>
                  <a:pt x="664668" y="528198"/>
                </a:lnTo>
                <a:lnTo>
                  <a:pt x="700309" y="516299"/>
                </a:lnTo>
                <a:close/>
                <a:moveTo>
                  <a:pt x="188436" y="490749"/>
                </a:moveTo>
                <a:cubicBezTo>
                  <a:pt x="193480" y="489310"/>
                  <a:pt x="199245" y="490030"/>
                  <a:pt x="204289" y="493628"/>
                </a:cubicBezTo>
                <a:lnTo>
                  <a:pt x="203929" y="493628"/>
                </a:lnTo>
                <a:cubicBezTo>
                  <a:pt x="221944" y="506582"/>
                  <a:pt x="241760" y="516657"/>
                  <a:pt x="262657" y="523494"/>
                </a:cubicBezTo>
                <a:cubicBezTo>
                  <a:pt x="282834" y="529971"/>
                  <a:pt x="304091" y="533570"/>
                  <a:pt x="326430" y="533570"/>
                </a:cubicBezTo>
                <a:cubicBezTo>
                  <a:pt x="348408" y="533570"/>
                  <a:pt x="369666" y="529971"/>
                  <a:pt x="389842" y="523494"/>
                </a:cubicBezTo>
                <a:cubicBezTo>
                  <a:pt x="410379" y="517017"/>
                  <a:pt x="429475" y="506942"/>
                  <a:pt x="447130" y="494348"/>
                </a:cubicBezTo>
                <a:cubicBezTo>
                  <a:pt x="451453" y="490749"/>
                  <a:pt x="457578" y="488950"/>
                  <a:pt x="463703" y="490749"/>
                </a:cubicBezTo>
                <a:cubicBezTo>
                  <a:pt x="488204" y="497226"/>
                  <a:pt x="511263" y="505862"/>
                  <a:pt x="531800" y="515938"/>
                </a:cubicBezTo>
                <a:cubicBezTo>
                  <a:pt x="547293" y="523134"/>
                  <a:pt x="561704" y="531411"/>
                  <a:pt x="574315" y="540047"/>
                </a:cubicBezTo>
                <a:lnTo>
                  <a:pt x="529278" y="554800"/>
                </a:lnTo>
                <a:lnTo>
                  <a:pt x="502255" y="563796"/>
                </a:lnTo>
                <a:cubicBezTo>
                  <a:pt x="487123" y="568114"/>
                  <a:pt x="487843" y="572072"/>
                  <a:pt x="487483" y="584666"/>
                </a:cubicBezTo>
                <a:lnTo>
                  <a:pt x="487483" y="793370"/>
                </a:lnTo>
                <a:lnTo>
                  <a:pt x="487483" y="793730"/>
                </a:lnTo>
                <a:lnTo>
                  <a:pt x="487483" y="794089"/>
                </a:lnTo>
                <a:lnTo>
                  <a:pt x="487483" y="794449"/>
                </a:lnTo>
                <a:lnTo>
                  <a:pt x="487483" y="794809"/>
                </a:lnTo>
                <a:cubicBezTo>
                  <a:pt x="488204" y="803445"/>
                  <a:pt x="493968" y="811361"/>
                  <a:pt x="502616" y="814240"/>
                </a:cubicBezTo>
                <a:lnTo>
                  <a:pt x="531439" y="823596"/>
                </a:lnTo>
                <a:cubicBezTo>
                  <a:pt x="511983" y="828274"/>
                  <a:pt x="488924" y="831512"/>
                  <a:pt x="461542" y="834391"/>
                </a:cubicBezTo>
                <a:cubicBezTo>
                  <a:pt x="424431" y="837989"/>
                  <a:pt x="379754" y="839428"/>
                  <a:pt x="326430" y="839428"/>
                </a:cubicBezTo>
                <a:cubicBezTo>
                  <a:pt x="169700" y="839428"/>
                  <a:pt x="89714" y="823596"/>
                  <a:pt x="47559" y="794809"/>
                </a:cubicBezTo>
                <a:cubicBezTo>
                  <a:pt x="1081" y="762784"/>
                  <a:pt x="0" y="719604"/>
                  <a:pt x="0" y="665988"/>
                </a:cubicBezTo>
                <a:cubicBezTo>
                  <a:pt x="0" y="626407"/>
                  <a:pt x="19817" y="590064"/>
                  <a:pt x="53324" y="559478"/>
                </a:cubicBezTo>
                <a:cubicBezTo>
                  <a:pt x="86111" y="529971"/>
                  <a:pt x="132950" y="505862"/>
                  <a:pt x="188436" y="490749"/>
                </a:cubicBezTo>
                <a:close/>
                <a:moveTo>
                  <a:pt x="276313" y="204121"/>
                </a:moveTo>
                <a:cubicBezTo>
                  <a:pt x="262997" y="222102"/>
                  <a:pt x="245723" y="237925"/>
                  <a:pt x="224489" y="250512"/>
                </a:cubicBezTo>
                <a:cubicBezTo>
                  <a:pt x="202536" y="263818"/>
                  <a:pt x="176984" y="273887"/>
                  <a:pt x="148193" y="279641"/>
                </a:cubicBezTo>
                <a:cubicBezTo>
                  <a:pt x="149813" y="305354"/>
                  <a:pt x="155481" y="329808"/>
                  <a:pt x="164478" y="352105"/>
                </a:cubicBezTo>
                <a:lnTo>
                  <a:pt x="197491" y="406294"/>
                </a:lnTo>
                <a:lnTo>
                  <a:pt x="251377" y="409884"/>
                </a:lnTo>
                <a:lnTo>
                  <a:pt x="300541" y="410140"/>
                </a:lnTo>
                <a:lnTo>
                  <a:pt x="313030" y="404813"/>
                </a:lnTo>
                <a:lnTo>
                  <a:pt x="331140" y="404813"/>
                </a:lnTo>
                <a:cubicBezTo>
                  <a:pt x="340728" y="404813"/>
                  <a:pt x="348895" y="413127"/>
                  <a:pt x="348895" y="422888"/>
                </a:cubicBezTo>
                <a:cubicBezTo>
                  <a:pt x="348895" y="433010"/>
                  <a:pt x="340728" y="440963"/>
                  <a:pt x="331140" y="440963"/>
                </a:cubicBezTo>
                <a:lnTo>
                  <a:pt x="313030" y="440963"/>
                </a:lnTo>
                <a:lnTo>
                  <a:pt x="303735" y="437098"/>
                </a:lnTo>
                <a:lnTo>
                  <a:pt x="248199" y="436790"/>
                </a:lnTo>
                <a:lnTo>
                  <a:pt x="231396" y="435567"/>
                </a:lnTo>
                <a:lnTo>
                  <a:pt x="256969" y="455540"/>
                </a:lnTo>
                <a:cubicBezTo>
                  <a:pt x="278113" y="465924"/>
                  <a:pt x="301325" y="471678"/>
                  <a:pt x="325618" y="471678"/>
                </a:cubicBezTo>
                <a:cubicBezTo>
                  <a:pt x="374202" y="471678"/>
                  <a:pt x="418108" y="448662"/>
                  <a:pt x="450138" y="411622"/>
                </a:cubicBezTo>
                <a:cubicBezTo>
                  <a:pt x="482888" y="373862"/>
                  <a:pt x="503042" y="321357"/>
                  <a:pt x="503042" y="263458"/>
                </a:cubicBezTo>
                <a:cubicBezTo>
                  <a:pt x="503042" y="253749"/>
                  <a:pt x="503042" y="244398"/>
                  <a:pt x="503042" y="235408"/>
                </a:cubicBezTo>
                <a:cubicBezTo>
                  <a:pt x="494045" y="237925"/>
                  <a:pt x="485047" y="240083"/>
                  <a:pt x="475330" y="241881"/>
                </a:cubicBezTo>
                <a:cubicBezTo>
                  <a:pt x="458776" y="245118"/>
                  <a:pt x="440781" y="246556"/>
                  <a:pt x="423147" y="246556"/>
                </a:cubicBezTo>
                <a:cubicBezTo>
                  <a:pt x="387878" y="246556"/>
                  <a:pt x="354768" y="240443"/>
                  <a:pt x="325618" y="229654"/>
                </a:cubicBezTo>
                <a:cubicBezTo>
                  <a:pt x="307623" y="222821"/>
                  <a:pt x="291068" y="214190"/>
                  <a:pt x="276313" y="204121"/>
                </a:cubicBezTo>
                <a:close/>
                <a:moveTo>
                  <a:pt x="326412" y="0"/>
                </a:moveTo>
                <a:cubicBezTo>
                  <a:pt x="452344" y="0"/>
                  <a:pt x="520347" y="22647"/>
                  <a:pt x="558127" y="64346"/>
                </a:cubicBezTo>
                <a:cubicBezTo>
                  <a:pt x="577196" y="85555"/>
                  <a:pt x="587811" y="110629"/>
                  <a:pt x="593747" y="139432"/>
                </a:cubicBezTo>
                <a:lnTo>
                  <a:pt x="600054" y="220773"/>
                </a:lnTo>
                <a:lnTo>
                  <a:pt x="621979" y="229671"/>
                </a:lnTo>
                <a:cubicBezTo>
                  <a:pt x="629936" y="237195"/>
                  <a:pt x="634638" y="247228"/>
                  <a:pt x="634638" y="258695"/>
                </a:cubicBezTo>
                <a:lnTo>
                  <a:pt x="634638" y="301693"/>
                </a:lnTo>
                <a:cubicBezTo>
                  <a:pt x="634638" y="312801"/>
                  <a:pt x="629936" y="323192"/>
                  <a:pt x="621979" y="330717"/>
                </a:cubicBezTo>
                <a:cubicBezTo>
                  <a:pt x="614383" y="337883"/>
                  <a:pt x="603531" y="342541"/>
                  <a:pt x="591957" y="342541"/>
                </a:cubicBezTo>
                <a:lnTo>
                  <a:pt x="574233" y="342541"/>
                </a:lnTo>
                <a:cubicBezTo>
                  <a:pt x="567361" y="342541"/>
                  <a:pt x="560850" y="340033"/>
                  <a:pt x="556509" y="335733"/>
                </a:cubicBezTo>
                <a:cubicBezTo>
                  <a:pt x="552169" y="331434"/>
                  <a:pt x="549275" y="325342"/>
                  <a:pt x="549275" y="318534"/>
                </a:cubicBezTo>
                <a:lnTo>
                  <a:pt x="549275" y="241495"/>
                </a:lnTo>
                <a:cubicBezTo>
                  <a:pt x="549275" y="235045"/>
                  <a:pt x="551807" y="229312"/>
                  <a:pt x="556148" y="225012"/>
                </a:cubicBezTo>
                <a:lnTo>
                  <a:pt x="556148" y="224654"/>
                </a:lnTo>
                <a:lnTo>
                  <a:pt x="556509" y="224654"/>
                </a:lnTo>
                <a:lnTo>
                  <a:pt x="562802" y="222110"/>
                </a:lnTo>
                <a:lnTo>
                  <a:pt x="557722" y="150980"/>
                </a:lnTo>
                <a:cubicBezTo>
                  <a:pt x="552999" y="125996"/>
                  <a:pt x="544634" y="104967"/>
                  <a:pt x="529702" y="88431"/>
                </a:cubicBezTo>
                <a:cubicBezTo>
                  <a:pt x="499478" y="55000"/>
                  <a:pt x="439750" y="36666"/>
                  <a:pt x="326412" y="36666"/>
                </a:cubicBezTo>
                <a:cubicBezTo>
                  <a:pt x="213073" y="36666"/>
                  <a:pt x="153345" y="55000"/>
                  <a:pt x="122761" y="88072"/>
                </a:cubicBezTo>
                <a:cubicBezTo>
                  <a:pt x="108009" y="104248"/>
                  <a:pt x="99644" y="125008"/>
                  <a:pt x="94921" y="149677"/>
                </a:cubicBezTo>
                <a:lnTo>
                  <a:pt x="89822" y="222197"/>
                </a:lnTo>
                <a:lnTo>
                  <a:pt x="95923" y="224654"/>
                </a:lnTo>
                <a:lnTo>
                  <a:pt x="96287" y="225012"/>
                </a:lnTo>
                <a:cubicBezTo>
                  <a:pt x="100282" y="229312"/>
                  <a:pt x="102825" y="235045"/>
                  <a:pt x="102825" y="241495"/>
                </a:cubicBezTo>
                <a:lnTo>
                  <a:pt x="102825" y="318534"/>
                </a:lnTo>
                <a:cubicBezTo>
                  <a:pt x="102825" y="325342"/>
                  <a:pt x="100282" y="331434"/>
                  <a:pt x="95923" y="335733"/>
                </a:cubicBezTo>
                <a:lnTo>
                  <a:pt x="95250" y="335991"/>
                </a:lnTo>
                <a:lnTo>
                  <a:pt x="99369" y="363152"/>
                </a:lnTo>
                <a:cubicBezTo>
                  <a:pt x="103591" y="373438"/>
                  <a:pt x="111046" y="382062"/>
                  <a:pt x="124159" y="388710"/>
                </a:cubicBezTo>
                <a:lnTo>
                  <a:pt x="151855" y="398655"/>
                </a:lnTo>
                <a:lnTo>
                  <a:pt x="127950" y="357904"/>
                </a:lnTo>
                <a:cubicBezTo>
                  <a:pt x="117153" y="328819"/>
                  <a:pt x="111125" y="296903"/>
                  <a:pt x="111125" y="263458"/>
                </a:cubicBezTo>
                <a:cubicBezTo>
                  <a:pt x="111125" y="198007"/>
                  <a:pt x="111845" y="145143"/>
                  <a:pt x="139916" y="105945"/>
                </a:cubicBezTo>
                <a:cubicBezTo>
                  <a:pt x="168347" y="66387"/>
                  <a:pt x="221610" y="44450"/>
                  <a:pt x="325618" y="44450"/>
                </a:cubicBezTo>
                <a:cubicBezTo>
                  <a:pt x="428905" y="44450"/>
                  <a:pt x="482168" y="66387"/>
                  <a:pt x="510599" y="105945"/>
                </a:cubicBezTo>
                <a:cubicBezTo>
                  <a:pt x="538670" y="145143"/>
                  <a:pt x="539390" y="198007"/>
                  <a:pt x="539390" y="263458"/>
                </a:cubicBezTo>
                <a:cubicBezTo>
                  <a:pt x="539390" y="330348"/>
                  <a:pt x="515638" y="391123"/>
                  <a:pt x="477490" y="435357"/>
                </a:cubicBezTo>
                <a:cubicBezTo>
                  <a:pt x="438622" y="479949"/>
                  <a:pt x="384999" y="507641"/>
                  <a:pt x="325618" y="507641"/>
                </a:cubicBezTo>
                <a:cubicBezTo>
                  <a:pt x="265876" y="507641"/>
                  <a:pt x="211893" y="479949"/>
                  <a:pt x="173386" y="435357"/>
                </a:cubicBezTo>
                <a:lnTo>
                  <a:pt x="169711" y="429092"/>
                </a:lnTo>
                <a:lnTo>
                  <a:pt x="143381" y="424336"/>
                </a:lnTo>
                <a:cubicBezTo>
                  <a:pt x="130761" y="421052"/>
                  <a:pt x="120297" y="417189"/>
                  <a:pt x="111585" y="412787"/>
                </a:cubicBezTo>
                <a:cubicBezTo>
                  <a:pt x="92184" y="402905"/>
                  <a:pt x="81226" y="390776"/>
                  <a:pt x="75028" y="376582"/>
                </a:cubicBezTo>
                <a:lnTo>
                  <a:pt x="69429" y="342541"/>
                </a:lnTo>
                <a:lnTo>
                  <a:pt x="59962" y="342541"/>
                </a:lnTo>
                <a:cubicBezTo>
                  <a:pt x="48339" y="342541"/>
                  <a:pt x="37805" y="337883"/>
                  <a:pt x="30177" y="330717"/>
                </a:cubicBezTo>
                <a:cubicBezTo>
                  <a:pt x="22185" y="323192"/>
                  <a:pt x="17463" y="312801"/>
                  <a:pt x="17463" y="301693"/>
                </a:cubicBezTo>
                <a:lnTo>
                  <a:pt x="17463" y="258695"/>
                </a:lnTo>
                <a:cubicBezTo>
                  <a:pt x="17463" y="247228"/>
                  <a:pt x="22185" y="237195"/>
                  <a:pt x="30177" y="229671"/>
                </a:cubicBezTo>
                <a:lnTo>
                  <a:pt x="52269" y="220635"/>
                </a:lnTo>
                <a:lnTo>
                  <a:pt x="58941" y="137949"/>
                </a:lnTo>
                <a:cubicBezTo>
                  <a:pt x="65013" y="109371"/>
                  <a:pt x="75807" y="84477"/>
                  <a:pt x="95056" y="63627"/>
                </a:cubicBezTo>
                <a:cubicBezTo>
                  <a:pt x="132836" y="22647"/>
                  <a:pt x="200839" y="0"/>
                  <a:pt x="326412" y="0"/>
                </a:cubicBezTo>
                <a:close/>
              </a:path>
            </a:pathLst>
          </a:custGeom>
          <a:solidFill>
            <a:schemeClr val="bg1"/>
          </a:solidFill>
          <a:ln>
            <a:noFill/>
          </a:ln>
          <a:effectLst/>
        </p:spPr>
        <p:txBody>
          <a:bodyPr anchor="ctr"/>
          <a:lstStyle/>
          <a:p>
            <a:endParaRPr lang="en-GB" sz="1600" dirty="0">
              <a:latin typeface="+mj-lt"/>
            </a:endParaRPr>
          </a:p>
        </p:txBody>
      </p:sp>
      <p:sp>
        <p:nvSpPr>
          <p:cNvPr id="32" name="Freeform 245">
            <a:extLst>
              <a:ext uri="{FF2B5EF4-FFF2-40B4-BE49-F238E27FC236}">
                <a16:creationId xmlns:a16="http://schemas.microsoft.com/office/drawing/2014/main" xmlns="" id="{3AE6ABBE-9C51-DE42-AD95-AF580D4781C8}"/>
              </a:ext>
            </a:extLst>
          </p:cNvPr>
          <p:cNvSpPr>
            <a:spLocks noChangeArrowheads="1"/>
          </p:cNvSpPr>
          <p:nvPr/>
        </p:nvSpPr>
        <p:spPr bwMode="auto">
          <a:xfrm>
            <a:off x="9590599" y="2602190"/>
            <a:ext cx="474147" cy="472416"/>
          </a:xfrm>
          <a:custGeom>
            <a:avLst/>
            <a:gdLst/>
            <a:ahLst/>
            <a:cxnLst/>
            <a:rect l="0" t="0" r="r" b="b"/>
            <a:pathLst>
              <a:path w="870281" h="866415">
                <a:moveTo>
                  <a:pt x="485761" y="588328"/>
                </a:moveTo>
                <a:lnTo>
                  <a:pt x="485402" y="797614"/>
                </a:lnTo>
                <a:cubicBezTo>
                  <a:pt x="485402" y="799055"/>
                  <a:pt x="484324" y="800856"/>
                  <a:pt x="482887" y="801216"/>
                </a:cubicBezTo>
                <a:lnTo>
                  <a:pt x="384783" y="833635"/>
                </a:lnTo>
                <a:lnTo>
                  <a:pt x="324411" y="853087"/>
                </a:lnTo>
                <a:lnTo>
                  <a:pt x="283804" y="866415"/>
                </a:lnTo>
                <a:lnTo>
                  <a:pt x="283804" y="654608"/>
                </a:lnTo>
                <a:lnTo>
                  <a:pt x="324411" y="641280"/>
                </a:lnTo>
                <a:lnTo>
                  <a:pt x="367533" y="627232"/>
                </a:lnTo>
                <a:lnTo>
                  <a:pt x="368612" y="676941"/>
                </a:lnTo>
                <a:cubicBezTo>
                  <a:pt x="368612" y="680904"/>
                  <a:pt x="373643" y="683065"/>
                  <a:pt x="377236" y="681624"/>
                </a:cubicBezTo>
                <a:lnTo>
                  <a:pt x="384783" y="679823"/>
                </a:lnTo>
                <a:lnTo>
                  <a:pt x="407781" y="672979"/>
                </a:lnTo>
                <a:cubicBezTo>
                  <a:pt x="410297" y="671898"/>
                  <a:pt x="411734" y="669377"/>
                  <a:pt x="411734" y="666855"/>
                </a:cubicBezTo>
                <a:lnTo>
                  <a:pt x="410656" y="612823"/>
                </a:lnTo>
                <a:lnTo>
                  <a:pt x="485761" y="588328"/>
                </a:lnTo>
                <a:close/>
                <a:moveTo>
                  <a:pt x="73581" y="588328"/>
                </a:moveTo>
                <a:cubicBezTo>
                  <a:pt x="74299" y="588689"/>
                  <a:pt x="75377" y="589049"/>
                  <a:pt x="75737" y="589049"/>
                </a:cubicBezTo>
                <a:lnTo>
                  <a:pt x="240322" y="643081"/>
                </a:lnTo>
                <a:lnTo>
                  <a:pt x="275179" y="654608"/>
                </a:lnTo>
                <a:lnTo>
                  <a:pt x="275179" y="863533"/>
                </a:lnTo>
                <a:lnTo>
                  <a:pt x="275179" y="865334"/>
                </a:lnTo>
                <a:cubicBezTo>
                  <a:pt x="275179" y="865695"/>
                  <a:pt x="275179" y="866055"/>
                  <a:pt x="275179" y="866415"/>
                </a:cubicBezTo>
                <a:lnTo>
                  <a:pt x="240322" y="854888"/>
                </a:lnTo>
                <a:lnTo>
                  <a:pt x="76455" y="801216"/>
                </a:lnTo>
                <a:cubicBezTo>
                  <a:pt x="74659" y="800856"/>
                  <a:pt x="73581" y="799055"/>
                  <a:pt x="73581" y="797614"/>
                </a:cubicBezTo>
                <a:lnTo>
                  <a:pt x="73581" y="588328"/>
                </a:lnTo>
                <a:close/>
                <a:moveTo>
                  <a:pt x="167372" y="544742"/>
                </a:moveTo>
                <a:lnTo>
                  <a:pt x="240322" y="572839"/>
                </a:lnTo>
                <a:lnTo>
                  <a:pt x="324411" y="605259"/>
                </a:lnTo>
                <a:lnTo>
                  <a:pt x="365018" y="620748"/>
                </a:lnTo>
                <a:lnTo>
                  <a:pt x="324411" y="634076"/>
                </a:lnTo>
                <a:lnTo>
                  <a:pt x="282007" y="647764"/>
                </a:lnTo>
                <a:cubicBezTo>
                  <a:pt x="280929" y="648124"/>
                  <a:pt x="279851" y="648484"/>
                  <a:pt x="278773" y="648484"/>
                </a:cubicBezTo>
                <a:lnTo>
                  <a:pt x="240322" y="635517"/>
                </a:lnTo>
                <a:lnTo>
                  <a:pt x="77174" y="582205"/>
                </a:lnTo>
                <a:cubicBezTo>
                  <a:pt x="76096" y="581844"/>
                  <a:pt x="74659" y="581124"/>
                  <a:pt x="73940" y="579683"/>
                </a:cubicBezTo>
                <a:cubicBezTo>
                  <a:pt x="73221" y="577522"/>
                  <a:pt x="74299" y="575721"/>
                  <a:pt x="76096" y="574640"/>
                </a:cubicBezTo>
                <a:lnTo>
                  <a:pt x="167372" y="544742"/>
                </a:lnTo>
                <a:close/>
                <a:moveTo>
                  <a:pt x="280569" y="508360"/>
                </a:moveTo>
                <a:lnTo>
                  <a:pt x="324411" y="522769"/>
                </a:lnTo>
                <a:lnTo>
                  <a:pt x="384783" y="542581"/>
                </a:lnTo>
                <a:lnTo>
                  <a:pt x="481809" y="574280"/>
                </a:lnTo>
                <a:cubicBezTo>
                  <a:pt x="486480" y="575721"/>
                  <a:pt x="487199" y="580043"/>
                  <a:pt x="483246" y="581844"/>
                </a:cubicBezTo>
                <a:lnTo>
                  <a:pt x="408141" y="606339"/>
                </a:lnTo>
                <a:lnTo>
                  <a:pt x="384783" y="597694"/>
                </a:lnTo>
                <a:lnTo>
                  <a:pt x="324411" y="576081"/>
                </a:lnTo>
                <a:lnTo>
                  <a:pt x="240322" y="545463"/>
                </a:lnTo>
                <a:lnTo>
                  <a:pt x="205105" y="532495"/>
                </a:lnTo>
                <a:lnTo>
                  <a:pt x="240322" y="520968"/>
                </a:lnTo>
                <a:lnTo>
                  <a:pt x="277335" y="508721"/>
                </a:lnTo>
                <a:cubicBezTo>
                  <a:pt x="278413" y="508360"/>
                  <a:pt x="279491" y="508000"/>
                  <a:pt x="280569" y="508360"/>
                </a:cubicBezTo>
                <a:close/>
                <a:moveTo>
                  <a:pt x="730921" y="180817"/>
                </a:moveTo>
                <a:cubicBezTo>
                  <a:pt x="755770" y="180817"/>
                  <a:pt x="774137" y="188380"/>
                  <a:pt x="784581" y="211069"/>
                </a:cubicBezTo>
                <a:cubicBezTo>
                  <a:pt x="793224" y="229436"/>
                  <a:pt x="793944" y="253205"/>
                  <a:pt x="794664" y="273013"/>
                </a:cubicBezTo>
                <a:lnTo>
                  <a:pt x="810871" y="526189"/>
                </a:lnTo>
                <a:lnTo>
                  <a:pt x="869572" y="784767"/>
                </a:lnTo>
                <a:cubicBezTo>
                  <a:pt x="871373" y="797012"/>
                  <a:pt x="869933" y="809617"/>
                  <a:pt x="863090" y="820061"/>
                </a:cubicBezTo>
                <a:cubicBezTo>
                  <a:pt x="856608" y="830865"/>
                  <a:pt x="845804" y="838428"/>
                  <a:pt x="833199" y="841669"/>
                </a:cubicBezTo>
                <a:lnTo>
                  <a:pt x="832839" y="841669"/>
                </a:lnTo>
                <a:cubicBezTo>
                  <a:pt x="820594" y="844190"/>
                  <a:pt x="807629" y="842029"/>
                  <a:pt x="797185" y="835547"/>
                </a:cubicBezTo>
                <a:cubicBezTo>
                  <a:pt x="786381" y="828704"/>
                  <a:pt x="778458" y="817900"/>
                  <a:pt x="775577" y="805655"/>
                </a:cubicBezTo>
                <a:lnTo>
                  <a:pt x="775577" y="805295"/>
                </a:lnTo>
                <a:cubicBezTo>
                  <a:pt x="775577" y="804935"/>
                  <a:pt x="775577" y="804575"/>
                  <a:pt x="775217" y="804215"/>
                </a:cubicBezTo>
                <a:lnTo>
                  <a:pt x="771616" y="789089"/>
                </a:lnTo>
                <a:lnTo>
                  <a:pt x="718316" y="585972"/>
                </a:lnTo>
                <a:lnTo>
                  <a:pt x="625041" y="789449"/>
                </a:lnTo>
                <a:cubicBezTo>
                  <a:pt x="619999" y="799893"/>
                  <a:pt x="610276" y="811418"/>
                  <a:pt x="599112" y="816099"/>
                </a:cubicBezTo>
                <a:cubicBezTo>
                  <a:pt x="587227" y="821141"/>
                  <a:pt x="574262" y="821141"/>
                  <a:pt x="562378" y="816460"/>
                </a:cubicBezTo>
                <a:cubicBezTo>
                  <a:pt x="550493" y="811418"/>
                  <a:pt x="541490" y="802054"/>
                  <a:pt x="536088" y="790530"/>
                </a:cubicBezTo>
                <a:cubicBezTo>
                  <a:pt x="531406" y="778645"/>
                  <a:pt x="531046" y="765680"/>
                  <a:pt x="536088" y="754156"/>
                </a:cubicBezTo>
                <a:lnTo>
                  <a:pt x="536088" y="753436"/>
                </a:lnTo>
                <a:cubicBezTo>
                  <a:pt x="536088" y="753436"/>
                  <a:pt x="536088" y="753075"/>
                  <a:pt x="536448" y="753075"/>
                </a:cubicBezTo>
                <a:lnTo>
                  <a:pt x="666097" y="420669"/>
                </a:lnTo>
                <a:lnTo>
                  <a:pt x="682663" y="310467"/>
                </a:lnTo>
                <a:lnTo>
                  <a:pt x="578584" y="355844"/>
                </a:lnTo>
                <a:lnTo>
                  <a:pt x="572866" y="356524"/>
                </a:lnTo>
                <a:lnTo>
                  <a:pt x="591973" y="364264"/>
                </a:lnTo>
                <a:lnTo>
                  <a:pt x="568939" y="378276"/>
                </a:lnTo>
                <a:lnTo>
                  <a:pt x="456644" y="447257"/>
                </a:lnTo>
                <a:lnTo>
                  <a:pt x="450885" y="450490"/>
                </a:lnTo>
                <a:lnTo>
                  <a:pt x="444407" y="447976"/>
                </a:lnTo>
                <a:lnTo>
                  <a:pt x="350828" y="410611"/>
                </a:lnTo>
                <a:lnTo>
                  <a:pt x="325633" y="400551"/>
                </a:lnTo>
                <a:lnTo>
                  <a:pt x="348668" y="386539"/>
                </a:lnTo>
                <a:lnTo>
                  <a:pt x="460963" y="317918"/>
                </a:lnTo>
                <a:lnTo>
                  <a:pt x="466722" y="314325"/>
                </a:lnTo>
                <a:lnTo>
                  <a:pt x="473200" y="316840"/>
                </a:lnTo>
                <a:lnTo>
                  <a:pt x="523845" y="336984"/>
                </a:lnTo>
                <a:lnTo>
                  <a:pt x="520602" y="309746"/>
                </a:lnTo>
                <a:cubicBezTo>
                  <a:pt x="523844" y="299303"/>
                  <a:pt x="530686" y="290659"/>
                  <a:pt x="539689" y="285617"/>
                </a:cubicBezTo>
                <a:cubicBezTo>
                  <a:pt x="572102" y="267610"/>
                  <a:pt x="670418" y="207107"/>
                  <a:pt x="716876" y="182978"/>
                </a:cubicBezTo>
                <a:cubicBezTo>
                  <a:pt x="721197" y="181538"/>
                  <a:pt x="725879" y="180817"/>
                  <a:pt x="730921" y="180817"/>
                </a:cubicBezTo>
                <a:close/>
                <a:moveTo>
                  <a:pt x="172747" y="165100"/>
                </a:moveTo>
                <a:cubicBezTo>
                  <a:pt x="186420" y="165460"/>
                  <a:pt x="196855" y="170508"/>
                  <a:pt x="206931" y="179521"/>
                </a:cubicBezTo>
                <a:cubicBezTo>
                  <a:pt x="218086" y="189976"/>
                  <a:pt x="227801" y="204037"/>
                  <a:pt x="236437" y="216656"/>
                </a:cubicBezTo>
                <a:cubicBezTo>
                  <a:pt x="247952" y="232519"/>
                  <a:pt x="259466" y="248743"/>
                  <a:pt x="272780" y="263525"/>
                </a:cubicBezTo>
                <a:cubicBezTo>
                  <a:pt x="283575" y="275783"/>
                  <a:pt x="297968" y="289844"/>
                  <a:pt x="313801" y="295251"/>
                </a:cubicBezTo>
                <a:cubicBezTo>
                  <a:pt x="323876" y="298857"/>
                  <a:pt x="332153" y="305707"/>
                  <a:pt x="336830" y="315441"/>
                </a:cubicBezTo>
                <a:cubicBezTo>
                  <a:pt x="341148" y="324455"/>
                  <a:pt x="341148" y="334549"/>
                  <a:pt x="338630" y="344284"/>
                </a:cubicBezTo>
                <a:cubicBezTo>
                  <a:pt x="338270" y="344644"/>
                  <a:pt x="337910" y="345005"/>
                  <a:pt x="337910" y="345365"/>
                </a:cubicBezTo>
                <a:cubicBezTo>
                  <a:pt x="334312" y="354379"/>
                  <a:pt x="327835" y="362310"/>
                  <a:pt x="318479" y="366637"/>
                </a:cubicBezTo>
                <a:cubicBezTo>
                  <a:pt x="309483" y="370963"/>
                  <a:pt x="299048" y="371324"/>
                  <a:pt x="289332" y="368079"/>
                </a:cubicBezTo>
                <a:cubicBezTo>
                  <a:pt x="264144" y="359066"/>
                  <a:pt x="242914" y="342481"/>
                  <a:pt x="224563" y="323733"/>
                </a:cubicBezTo>
                <a:lnTo>
                  <a:pt x="208730" y="309312"/>
                </a:lnTo>
                <a:cubicBezTo>
                  <a:pt x="213768" y="407016"/>
                  <a:pt x="229960" y="423240"/>
                  <a:pt x="266303" y="494625"/>
                </a:cubicBezTo>
                <a:lnTo>
                  <a:pt x="188939" y="521305"/>
                </a:lnTo>
                <a:lnTo>
                  <a:pt x="170228" y="488136"/>
                </a:lnTo>
                <a:lnTo>
                  <a:pt x="162311" y="531039"/>
                </a:lnTo>
                <a:cubicBezTo>
                  <a:pt x="135684" y="540053"/>
                  <a:pt x="109416" y="549426"/>
                  <a:pt x="83148" y="558440"/>
                </a:cubicBezTo>
                <a:cubicBezTo>
                  <a:pt x="106897" y="465422"/>
                  <a:pt x="108337" y="417472"/>
                  <a:pt x="112655" y="308231"/>
                </a:cubicBezTo>
                <a:cubicBezTo>
                  <a:pt x="96462" y="331305"/>
                  <a:pt x="84228" y="351494"/>
                  <a:pt x="71273" y="376732"/>
                </a:cubicBezTo>
                <a:cubicBezTo>
                  <a:pt x="66595" y="385745"/>
                  <a:pt x="58319" y="392595"/>
                  <a:pt x="48604" y="395840"/>
                </a:cubicBezTo>
                <a:cubicBezTo>
                  <a:pt x="28813" y="402329"/>
                  <a:pt x="11181" y="395119"/>
                  <a:pt x="2545" y="375650"/>
                </a:cubicBezTo>
                <a:cubicBezTo>
                  <a:pt x="-9329" y="349692"/>
                  <a:pt x="23416" y="298496"/>
                  <a:pt x="37449" y="277946"/>
                </a:cubicBezTo>
                <a:cubicBezTo>
                  <a:pt x="50043" y="259919"/>
                  <a:pt x="64436" y="242253"/>
                  <a:pt x="78830" y="225669"/>
                </a:cubicBezTo>
                <a:cubicBezTo>
                  <a:pt x="87826" y="215574"/>
                  <a:pt x="98261" y="204037"/>
                  <a:pt x="108696" y="195384"/>
                </a:cubicBezTo>
                <a:cubicBezTo>
                  <a:pt x="125968" y="180603"/>
                  <a:pt x="143960" y="169787"/>
                  <a:pt x="166270" y="165821"/>
                </a:cubicBezTo>
                <a:cubicBezTo>
                  <a:pt x="168788" y="165460"/>
                  <a:pt x="170228" y="165100"/>
                  <a:pt x="172747" y="165100"/>
                </a:cubicBezTo>
                <a:close/>
                <a:moveTo>
                  <a:pt x="744606" y="15875"/>
                </a:moveTo>
                <a:cubicBezTo>
                  <a:pt x="765133" y="15875"/>
                  <a:pt x="784221" y="24158"/>
                  <a:pt x="797906" y="37843"/>
                </a:cubicBezTo>
                <a:cubicBezTo>
                  <a:pt x="811591" y="51168"/>
                  <a:pt x="819874" y="70255"/>
                  <a:pt x="819874" y="91143"/>
                </a:cubicBezTo>
                <a:cubicBezTo>
                  <a:pt x="819874" y="111671"/>
                  <a:pt x="811591" y="130758"/>
                  <a:pt x="797906" y="144444"/>
                </a:cubicBezTo>
                <a:cubicBezTo>
                  <a:pt x="784221" y="157769"/>
                  <a:pt x="765133" y="166412"/>
                  <a:pt x="744606" y="166412"/>
                </a:cubicBezTo>
                <a:cubicBezTo>
                  <a:pt x="723718" y="166412"/>
                  <a:pt x="704991" y="157769"/>
                  <a:pt x="691306" y="144444"/>
                </a:cubicBezTo>
                <a:cubicBezTo>
                  <a:pt x="677621" y="130758"/>
                  <a:pt x="668978" y="111671"/>
                  <a:pt x="668978" y="91143"/>
                </a:cubicBezTo>
                <a:cubicBezTo>
                  <a:pt x="668978" y="70255"/>
                  <a:pt x="677621" y="51168"/>
                  <a:pt x="691306" y="37843"/>
                </a:cubicBezTo>
                <a:cubicBezTo>
                  <a:pt x="704991" y="24158"/>
                  <a:pt x="723718" y="15875"/>
                  <a:pt x="744606" y="15875"/>
                </a:cubicBezTo>
                <a:close/>
                <a:moveTo>
                  <a:pt x="169086" y="0"/>
                </a:moveTo>
                <a:cubicBezTo>
                  <a:pt x="189863" y="0"/>
                  <a:pt x="208490" y="8667"/>
                  <a:pt x="222461" y="22390"/>
                </a:cubicBezTo>
                <a:cubicBezTo>
                  <a:pt x="236074" y="36113"/>
                  <a:pt x="244313" y="55254"/>
                  <a:pt x="244313" y="76200"/>
                </a:cubicBezTo>
                <a:cubicBezTo>
                  <a:pt x="244313" y="97146"/>
                  <a:pt x="236074" y="115925"/>
                  <a:pt x="222461" y="130009"/>
                </a:cubicBezTo>
                <a:cubicBezTo>
                  <a:pt x="208490" y="143732"/>
                  <a:pt x="189863" y="152039"/>
                  <a:pt x="169086" y="152039"/>
                </a:cubicBezTo>
                <a:cubicBezTo>
                  <a:pt x="148309" y="152039"/>
                  <a:pt x="129323" y="143732"/>
                  <a:pt x="116068" y="130009"/>
                </a:cubicBezTo>
                <a:cubicBezTo>
                  <a:pt x="102097" y="115925"/>
                  <a:pt x="93858" y="97146"/>
                  <a:pt x="93858" y="76200"/>
                </a:cubicBezTo>
                <a:cubicBezTo>
                  <a:pt x="93858" y="55254"/>
                  <a:pt x="102097" y="36113"/>
                  <a:pt x="116068" y="22390"/>
                </a:cubicBezTo>
                <a:cubicBezTo>
                  <a:pt x="129323" y="8667"/>
                  <a:pt x="148309" y="0"/>
                  <a:pt x="169086" y="0"/>
                </a:cubicBezTo>
                <a:close/>
              </a:path>
            </a:pathLst>
          </a:custGeom>
          <a:solidFill>
            <a:schemeClr val="bg1"/>
          </a:solidFill>
          <a:ln>
            <a:noFill/>
          </a:ln>
          <a:effectLst/>
        </p:spPr>
        <p:txBody>
          <a:bodyPr anchor="ctr"/>
          <a:lstStyle/>
          <a:p>
            <a:endParaRPr lang="en-GB" sz="1600" dirty="0">
              <a:latin typeface="+mj-lt"/>
            </a:endParaRPr>
          </a:p>
        </p:txBody>
      </p:sp>
      <p:sp>
        <p:nvSpPr>
          <p:cNvPr id="34" name="Left Arrow 33">
            <a:extLst>
              <a:ext uri="{FF2B5EF4-FFF2-40B4-BE49-F238E27FC236}">
                <a16:creationId xmlns:a16="http://schemas.microsoft.com/office/drawing/2014/main" xmlns="" id="{54644947-B337-2041-A69A-3907512B567E}"/>
              </a:ext>
            </a:extLst>
          </p:cNvPr>
          <p:cNvSpPr/>
          <p:nvPr/>
        </p:nvSpPr>
        <p:spPr>
          <a:xfrm>
            <a:off x="4879811" y="5829095"/>
            <a:ext cx="1818259" cy="164510"/>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35" name="Right Arrow 34">
            <a:extLst>
              <a:ext uri="{FF2B5EF4-FFF2-40B4-BE49-F238E27FC236}">
                <a16:creationId xmlns:a16="http://schemas.microsoft.com/office/drawing/2014/main" xmlns="" id="{EE06F482-6565-BD45-97E2-D4AD28CD35B1}"/>
              </a:ext>
            </a:extLst>
          </p:cNvPr>
          <p:cNvSpPr/>
          <p:nvPr/>
        </p:nvSpPr>
        <p:spPr>
          <a:xfrm>
            <a:off x="8575271" y="5829095"/>
            <a:ext cx="1818259" cy="16451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2" name="Rechteck 1">
            <a:extLst>
              <a:ext uri="{FF2B5EF4-FFF2-40B4-BE49-F238E27FC236}">
                <a16:creationId xmlns:a16="http://schemas.microsoft.com/office/drawing/2014/main" xmlns="" id="{FDEF9081-0960-4EA6-8093-364FA7B1E844}"/>
              </a:ext>
            </a:extLst>
          </p:cNvPr>
          <p:cNvSpPr/>
          <p:nvPr/>
        </p:nvSpPr>
        <p:spPr>
          <a:xfrm>
            <a:off x="190527" y="3623519"/>
            <a:ext cx="3927336" cy="2056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ts val="600"/>
              </a:spcBef>
              <a:buFont typeface="Arial" panose="020B0604020202020204" pitchFamily="34" charset="0"/>
              <a:buChar char="•"/>
            </a:pPr>
            <a:r>
              <a:rPr lang="en-GB" sz="2000" dirty="0" err="1">
                <a:solidFill>
                  <a:srgbClr val="245473"/>
                </a:solidFill>
              </a:rPr>
              <a:t>Kein</a:t>
            </a:r>
            <a:r>
              <a:rPr lang="en-GB" sz="2000" dirty="0">
                <a:solidFill>
                  <a:srgbClr val="245473"/>
                </a:solidFill>
              </a:rPr>
              <a:t> </a:t>
            </a:r>
            <a:r>
              <a:rPr lang="en-GB" sz="2000" dirty="0" err="1">
                <a:solidFill>
                  <a:srgbClr val="245473"/>
                </a:solidFill>
              </a:rPr>
              <a:t>Lagermanagement</a:t>
            </a:r>
            <a:endParaRPr lang="en-GB" sz="2000" dirty="0">
              <a:solidFill>
                <a:srgbClr val="245473"/>
              </a:solidFill>
            </a:endParaRPr>
          </a:p>
          <a:p>
            <a:pPr marL="285750" indent="-285750">
              <a:spcBef>
                <a:spcPts val="600"/>
              </a:spcBef>
              <a:buFont typeface="Arial" panose="020B0604020202020204" pitchFamily="34" charset="0"/>
              <a:buChar char="•"/>
            </a:pPr>
            <a:r>
              <a:rPr lang="en-GB" sz="2000" dirty="0">
                <a:solidFill>
                  <a:srgbClr val="245473"/>
                </a:solidFill>
              </a:rPr>
              <a:t>Fehlendes Prozessmanagement</a:t>
            </a:r>
          </a:p>
          <a:p>
            <a:pPr marL="285750" indent="-285750">
              <a:spcBef>
                <a:spcPts val="600"/>
              </a:spcBef>
              <a:buFont typeface="Arial" panose="020B0604020202020204" pitchFamily="34" charset="0"/>
              <a:buChar char="•"/>
            </a:pPr>
            <a:r>
              <a:rPr lang="en-GB" sz="2000" dirty="0" err="1">
                <a:solidFill>
                  <a:srgbClr val="245473"/>
                </a:solidFill>
              </a:rPr>
              <a:t>Dienstleister</a:t>
            </a:r>
            <a:r>
              <a:rPr lang="en-GB" sz="2000" dirty="0">
                <a:solidFill>
                  <a:srgbClr val="245473"/>
                </a:solidFill>
              </a:rPr>
              <a:t> nicht zufriedenstellend</a:t>
            </a:r>
          </a:p>
          <a:p>
            <a:pPr marL="285750" indent="-285750">
              <a:spcBef>
                <a:spcPts val="600"/>
              </a:spcBef>
              <a:buFont typeface="Arial" panose="020B0604020202020204" pitchFamily="34" charset="0"/>
              <a:buChar char="•"/>
            </a:pPr>
            <a:r>
              <a:rPr lang="en-GB" sz="2000" dirty="0">
                <a:solidFill>
                  <a:srgbClr val="245473"/>
                </a:solidFill>
              </a:rPr>
              <a:t>Überkapazitäten</a:t>
            </a:r>
          </a:p>
          <a:p>
            <a:pPr marL="285750" indent="-285750">
              <a:spcBef>
                <a:spcPts val="600"/>
              </a:spcBef>
              <a:buFont typeface="Arial" panose="020B0604020202020204" pitchFamily="34" charset="0"/>
              <a:buChar char="•"/>
            </a:pPr>
            <a:r>
              <a:rPr lang="en-GB" sz="2000" dirty="0">
                <a:solidFill>
                  <a:srgbClr val="245473"/>
                </a:solidFill>
              </a:rPr>
              <a:t>Fuhrparkkosten</a:t>
            </a:r>
          </a:p>
          <a:p>
            <a:pPr marL="285750" indent="-285750">
              <a:spcBef>
                <a:spcPts val="600"/>
              </a:spcBef>
              <a:buFont typeface="Arial" panose="020B0604020202020204" pitchFamily="34" charset="0"/>
              <a:buChar char="•"/>
            </a:pPr>
            <a:r>
              <a:rPr lang="en-GB" sz="2000" dirty="0">
                <a:solidFill>
                  <a:srgbClr val="245473"/>
                </a:solidFill>
              </a:rPr>
              <a:t>Externe und politische Veränderungen, z. B. Brexit</a:t>
            </a:r>
          </a:p>
        </p:txBody>
      </p:sp>
      <p:sp>
        <p:nvSpPr>
          <p:cNvPr id="4" name="Gleichschenkliges Dreieck 3">
            <a:extLst>
              <a:ext uri="{FF2B5EF4-FFF2-40B4-BE49-F238E27FC236}">
                <a16:creationId xmlns:a16="http://schemas.microsoft.com/office/drawing/2014/main" xmlns="" id="{13A2A168-7A98-46D8-9AB1-2933919F0C8C}"/>
              </a:ext>
            </a:extLst>
          </p:cNvPr>
          <p:cNvSpPr/>
          <p:nvPr/>
        </p:nvSpPr>
        <p:spPr>
          <a:xfrm rot="16200000">
            <a:off x="3310367" y="4875748"/>
            <a:ext cx="2056065" cy="277000"/>
          </a:xfrm>
          <a:prstGeom prst="triangle">
            <a:avLst/>
          </a:prstGeom>
          <a:solidFill>
            <a:srgbClr val="E53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Rectangle 37">
            <a:extLst>
              <a:ext uri="{FF2B5EF4-FFF2-40B4-BE49-F238E27FC236}">
                <a16:creationId xmlns:a16="http://schemas.microsoft.com/office/drawing/2014/main" xmlns="" id="{9191E227-349E-F746-AF10-57E08F5C188A}"/>
              </a:ext>
            </a:extLst>
          </p:cNvPr>
          <p:cNvSpPr/>
          <p:nvPr/>
        </p:nvSpPr>
        <p:spPr>
          <a:xfrm>
            <a:off x="4879810" y="3971414"/>
            <a:ext cx="5515268" cy="427132"/>
          </a:xfrm>
          <a:prstGeom prst="rect">
            <a:avLst/>
          </a:prstGeom>
          <a:solidFill>
            <a:schemeClr val="accent2">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40" name="Rectangle 39">
            <a:extLst>
              <a:ext uri="{FF2B5EF4-FFF2-40B4-BE49-F238E27FC236}">
                <a16:creationId xmlns:a16="http://schemas.microsoft.com/office/drawing/2014/main" xmlns="" id="{8CEA6218-38AB-9A4F-9303-BB82C585B188}"/>
              </a:ext>
            </a:extLst>
          </p:cNvPr>
          <p:cNvSpPr/>
          <p:nvPr/>
        </p:nvSpPr>
        <p:spPr>
          <a:xfrm>
            <a:off x="4879814" y="4401042"/>
            <a:ext cx="5515268" cy="427132"/>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39" name="TextBox 38">
            <a:extLst>
              <a:ext uri="{FF2B5EF4-FFF2-40B4-BE49-F238E27FC236}">
                <a16:creationId xmlns:a16="http://schemas.microsoft.com/office/drawing/2014/main" xmlns="" id="{EBF8E5C4-04E9-0C44-B2D6-0646DEF65AA8}"/>
              </a:ext>
            </a:extLst>
          </p:cNvPr>
          <p:cNvSpPr txBox="1"/>
          <p:nvPr/>
        </p:nvSpPr>
        <p:spPr>
          <a:xfrm>
            <a:off x="6832175" y="4028309"/>
            <a:ext cx="1534972" cy="338554"/>
          </a:xfrm>
          <a:prstGeom prst="rect">
            <a:avLst/>
          </a:prstGeom>
          <a:noFill/>
        </p:spPr>
        <p:txBody>
          <a:bodyPr wrap="none" rtlCol="0" anchor="ctr">
            <a:spAutoFit/>
          </a:bodyPr>
          <a:lstStyle/>
          <a:p>
            <a:pPr algn="ctr"/>
            <a:r>
              <a:rPr lang="en-GB" sz="1600" b="1" dirty="0">
                <a:solidFill>
                  <a:schemeClr val="bg1"/>
                </a:solidFill>
                <a:latin typeface="+mj-lt"/>
                <a:cs typeface="Poppins" pitchFamily="2" charset="77"/>
              </a:rPr>
              <a:t>INFRASTRUKTUR</a:t>
            </a:r>
          </a:p>
        </p:txBody>
      </p:sp>
      <p:sp>
        <p:nvSpPr>
          <p:cNvPr id="42" name="TextBox 41">
            <a:extLst>
              <a:ext uri="{FF2B5EF4-FFF2-40B4-BE49-F238E27FC236}">
                <a16:creationId xmlns:a16="http://schemas.microsoft.com/office/drawing/2014/main" xmlns="" id="{58203A7B-25EE-8349-9474-91A6983D1A4A}"/>
              </a:ext>
            </a:extLst>
          </p:cNvPr>
          <p:cNvSpPr txBox="1"/>
          <p:nvPr/>
        </p:nvSpPr>
        <p:spPr>
          <a:xfrm>
            <a:off x="6093967" y="4469198"/>
            <a:ext cx="3106749" cy="338554"/>
          </a:xfrm>
          <a:prstGeom prst="rect">
            <a:avLst/>
          </a:prstGeom>
          <a:noFill/>
        </p:spPr>
        <p:txBody>
          <a:bodyPr wrap="none" rtlCol="0" anchor="ctr">
            <a:spAutoFit/>
          </a:bodyPr>
          <a:lstStyle/>
          <a:p>
            <a:pPr algn="ctr"/>
            <a:r>
              <a:rPr lang="en-GB" sz="1600" b="1" dirty="0">
                <a:solidFill>
                  <a:schemeClr val="bg1"/>
                </a:solidFill>
                <a:latin typeface="+mj-lt"/>
                <a:cs typeface="Poppins" pitchFamily="2" charset="77"/>
              </a:rPr>
              <a:t>PERSONALMANAGEMENT</a:t>
            </a:r>
          </a:p>
        </p:txBody>
      </p:sp>
      <p:sp>
        <p:nvSpPr>
          <p:cNvPr id="41" name="Rectangle 40">
            <a:extLst>
              <a:ext uri="{FF2B5EF4-FFF2-40B4-BE49-F238E27FC236}">
                <a16:creationId xmlns:a16="http://schemas.microsoft.com/office/drawing/2014/main" xmlns="" id="{9DEDD2F6-65FB-B441-8164-431C869FFE90}"/>
              </a:ext>
            </a:extLst>
          </p:cNvPr>
          <p:cNvSpPr/>
          <p:nvPr/>
        </p:nvSpPr>
        <p:spPr>
          <a:xfrm>
            <a:off x="4885142" y="4842545"/>
            <a:ext cx="5515268" cy="427132"/>
          </a:xfrm>
          <a:prstGeom prst="rect">
            <a:avLst/>
          </a:prstGeom>
          <a:solidFill>
            <a:schemeClr val="accent2">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7" name="TextBox 16">
            <a:extLst>
              <a:ext uri="{FF2B5EF4-FFF2-40B4-BE49-F238E27FC236}">
                <a16:creationId xmlns:a16="http://schemas.microsoft.com/office/drawing/2014/main" xmlns="" id="{B531C930-A55B-4942-88B3-8148C565A229}"/>
              </a:ext>
            </a:extLst>
          </p:cNvPr>
          <p:cNvSpPr txBox="1"/>
          <p:nvPr/>
        </p:nvSpPr>
        <p:spPr>
          <a:xfrm>
            <a:off x="6281319" y="4913859"/>
            <a:ext cx="2636684" cy="338554"/>
          </a:xfrm>
          <a:prstGeom prst="rect">
            <a:avLst/>
          </a:prstGeom>
          <a:noFill/>
        </p:spPr>
        <p:txBody>
          <a:bodyPr wrap="none" rtlCol="0" anchor="ctr">
            <a:spAutoFit/>
          </a:bodyPr>
          <a:lstStyle/>
          <a:p>
            <a:pPr algn="ctr"/>
            <a:r>
              <a:rPr lang="en-GB" sz="1600" b="1" dirty="0">
                <a:solidFill>
                  <a:schemeClr val="bg1"/>
                </a:solidFill>
                <a:latin typeface="+mj-lt"/>
                <a:cs typeface="Poppins" pitchFamily="2" charset="77"/>
              </a:rPr>
              <a:t>TECHNOLOGIEENTWICKLUNG</a:t>
            </a:r>
          </a:p>
        </p:txBody>
      </p:sp>
      <p:sp>
        <p:nvSpPr>
          <p:cNvPr id="47" name="Textplatzhalter 32">
            <a:extLst>
              <a:ext uri="{FF2B5EF4-FFF2-40B4-BE49-F238E27FC236}">
                <a16:creationId xmlns:a16="http://schemas.microsoft.com/office/drawing/2014/main" xmlns="" id="{11B2A049-24C1-4DB8-877A-81D0DBC2648F}"/>
              </a:ext>
            </a:extLst>
          </p:cNvPr>
          <p:cNvSpPr txBox="1">
            <a:spLocks/>
          </p:cNvSpPr>
          <p:nvPr/>
        </p:nvSpPr>
        <p:spPr>
          <a:xfrm>
            <a:off x="1272732" y="351441"/>
            <a:ext cx="9087377" cy="409612"/>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3600" kern="1200">
                <a:solidFill>
                  <a:srgbClr val="24547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a:t>Von der Wertschöpfungskette zur Krisenkette (Beispiele)</a:t>
            </a:r>
            <a:endParaRPr lang="de-DE" dirty="0"/>
          </a:p>
        </p:txBody>
      </p:sp>
      <p:sp>
        <p:nvSpPr>
          <p:cNvPr id="48" name="Subtitle 2">
            <a:extLst>
              <a:ext uri="{FF2B5EF4-FFF2-40B4-BE49-F238E27FC236}">
                <a16:creationId xmlns:a16="http://schemas.microsoft.com/office/drawing/2014/main" xmlns="" id="{0F995667-2D1B-4C4E-96DF-B349639D7E3D}"/>
              </a:ext>
            </a:extLst>
          </p:cNvPr>
          <p:cNvSpPr txBox="1">
            <a:spLocks/>
          </p:cNvSpPr>
          <p:nvPr/>
        </p:nvSpPr>
        <p:spPr>
          <a:xfrm>
            <a:off x="1277513" y="794819"/>
            <a:ext cx="11228522" cy="759485"/>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de-DE" sz="2200" dirty="0">
                <a:solidFill>
                  <a:schemeClr val="tx1"/>
                </a:solidFill>
                <a:latin typeface="+mj-lt"/>
                <a:ea typeface="Open Sans Light" panose="020B0306030504020204" pitchFamily="34" charset="0"/>
                <a:cs typeface="Open Sans Light" panose="020B0306030504020204" pitchFamily="34" charset="0"/>
              </a:rPr>
              <a:t>Krisenursachen können in allen Unternehmensbereichen liegen. In der Regel lässt sich eine Krise nicht auf einzelne Sachverhalte zurückführen, sondern auf einen multikausalen Zusammenhang.</a:t>
            </a:r>
            <a:endParaRPr lang="de-DE" sz="2200" i="1" dirty="0">
              <a:solidFill>
                <a:schemeClr val="tx1"/>
              </a:solidFill>
              <a:latin typeface="+mj-lt"/>
              <a:ea typeface="Open Sans Light" panose="020B0306030504020204" pitchFamily="34" charset="0"/>
              <a:cs typeface="Open Sans Light" panose="020B0306030504020204" pitchFamily="34" charset="0"/>
            </a:endParaRPr>
          </a:p>
        </p:txBody>
      </p:sp>
      <p:sp>
        <p:nvSpPr>
          <p:cNvPr id="49" name="Rechteck 48">
            <a:extLst>
              <a:ext uri="{FF2B5EF4-FFF2-40B4-BE49-F238E27FC236}">
                <a16:creationId xmlns:a16="http://schemas.microsoft.com/office/drawing/2014/main" xmlns="" id="{E8268A52-D137-4DA2-B0EC-03DF6C24DA77}"/>
              </a:ext>
            </a:extLst>
          </p:cNvPr>
          <p:cNvSpPr/>
          <p:nvPr/>
        </p:nvSpPr>
        <p:spPr>
          <a:xfrm>
            <a:off x="252282" y="2262614"/>
            <a:ext cx="4697853" cy="769441"/>
          </a:xfrm>
          <a:prstGeom prst="rect">
            <a:avLst/>
          </a:prstGeom>
        </p:spPr>
        <p:txBody>
          <a:bodyPr wrap="square">
            <a:spAutoFit/>
          </a:bodyPr>
          <a:lstStyle/>
          <a:p>
            <a:r>
              <a:rPr lang="en-GB" sz="2200" b="1" dirty="0" err="1">
                <a:solidFill>
                  <a:srgbClr val="245473"/>
                </a:solidFill>
              </a:rPr>
              <a:t>Mögliche</a:t>
            </a:r>
            <a:r>
              <a:rPr lang="en-GB" sz="2200" b="1" dirty="0">
                <a:solidFill>
                  <a:srgbClr val="245473"/>
                </a:solidFill>
              </a:rPr>
              <a:t> </a:t>
            </a:r>
            <a:r>
              <a:rPr lang="en-GB" sz="2200" b="1" dirty="0" err="1">
                <a:solidFill>
                  <a:srgbClr val="245473"/>
                </a:solidFill>
              </a:rPr>
              <a:t>Ursachen</a:t>
            </a:r>
            <a:r>
              <a:rPr lang="en-GB" sz="2200" b="1" dirty="0">
                <a:solidFill>
                  <a:srgbClr val="245473"/>
                </a:solidFill>
              </a:rPr>
              <a:t> </a:t>
            </a:r>
            <a:r>
              <a:rPr lang="en-GB" sz="2200" b="1" dirty="0" err="1">
                <a:solidFill>
                  <a:srgbClr val="245473"/>
                </a:solidFill>
              </a:rPr>
              <a:t>einer</a:t>
            </a:r>
            <a:r>
              <a:rPr lang="en-GB" sz="2200" b="1" dirty="0">
                <a:solidFill>
                  <a:srgbClr val="245473"/>
                </a:solidFill>
              </a:rPr>
              <a:t> </a:t>
            </a:r>
            <a:r>
              <a:rPr lang="en-GB" sz="2200" b="1" dirty="0" err="1">
                <a:solidFill>
                  <a:srgbClr val="245473"/>
                </a:solidFill>
              </a:rPr>
              <a:t>Krise</a:t>
            </a:r>
            <a:r>
              <a:rPr lang="en-GB" sz="2200" b="1" dirty="0">
                <a:solidFill>
                  <a:srgbClr val="245473"/>
                </a:solidFill>
              </a:rPr>
              <a:t> </a:t>
            </a:r>
            <a:r>
              <a:rPr lang="en-GB" sz="2200" b="1" dirty="0" err="1">
                <a:solidFill>
                  <a:srgbClr val="245473"/>
                </a:solidFill>
              </a:rPr>
              <a:t>als</a:t>
            </a:r>
            <a:r>
              <a:rPr lang="en-GB" sz="2200" b="1" dirty="0">
                <a:solidFill>
                  <a:srgbClr val="245473"/>
                </a:solidFill>
              </a:rPr>
              <a:t> </a:t>
            </a:r>
            <a:r>
              <a:rPr lang="en-GB" sz="2200" b="1" dirty="0" err="1">
                <a:solidFill>
                  <a:srgbClr val="245473"/>
                </a:solidFill>
              </a:rPr>
              <a:t>Folge</a:t>
            </a:r>
            <a:r>
              <a:rPr lang="en-GB" sz="2200" b="1" dirty="0">
                <a:solidFill>
                  <a:srgbClr val="245473"/>
                </a:solidFill>
              </a:rPr>
              <a:t> der Outbound </a:t>
            </a:r>
            <a:r>
              <a:rPr lang="en-GB" sz="2200" b="1" dirty="0" err="1">
                <a:solidFill>
                  <a:srgbClr val="245473"/>
                </a:solidFill>
              </a:rPr>
              <a:t>Logistik</a:t>
            </a:r>
            <a:r>
              <a:rPr lang="en-GB" sz="2200" b="1" dirty="0">
                <a:solidFill>
                  <a:srgbClr val="245473"/>
                </a:solidFill>
              </a:rPr>
              <a:t>:</a:t>
            </a:r>
            <a:endParaRPr lang="en-GB" sz="2200" dirty="0">
              <a:solidFill>
                <a:srgbClr val="245473"/>
              </a:solidFill>
            </a:endParaRPr>
          </a:p>
        </p:txBody>
      </p:sp>
    </p:spTree>
    <p:extLst>
      <p:ext uri="{BB962C8B-B14F-4D97-AF65-F5344CB8AC3E}">
        <p14:creationId xmlns:p14="http://schemas.microsoft.com/office/powerpoint/2010/main" val="6518227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xmlns="" id="{E36B14CE-5919-8A4B-916A-77B87317E024}"/>
              </a:ext>
            </a:extLst>
          </p:cNvPr>
          <p:cNvSpPr/>
          <p:nvPr/>
        </p:nvSpPr>
        <p:spPr>
          <a:xfrm>
            <a:off x="7086125" y="2204661"/>
            <a:ext cx="1090706" cy="1739893"/>
          </a:xfrm>
          <a:prstGeom prst="rect">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44" name="Rectangle 43">
            <a:extLst>
              <a:ext uri="{FF2B5EF4-FFF2-40B4-BE49-F238E27FC236}">
                <a16:creationId xmlns:a16="http://schemas.microsoft.com/office/drawing/2014/main" xmlns="" id="{B9714906-9CD3-E947-8CCD-78666CCC62B6}"/>
              </a:ext>
            </a:extLst>
          </p:cNvPr>
          <p:cNvSpPr/>
          <p:nvPr/>
        </p:nvSpPr>
        <p:spPr>
          <a:xfrm>
            <a:off x="5981835" y="2205880"/>
            <a:ext cx="1090706" cy="1739893"/>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46" name="Rectangle 45">
            <a:extLst>
              <a:ext uri="{FF2B5EF4-FFF2-40B4-BE49-F238E27FC236}">
                <a16:creationId xmlns:a16="http://schemas.microsoft.com/office/drawing/2014/main" xmlns="" id="{337654A4-00FA-EB4F-90E9-3D9514310214}"/>
              </a:ext>
            </a:extLst>
          </p:cNvPr>
          <p:cNvSpPr/>
          <p:nvPr/>
        </p:nvSpPr>
        <p:spPr>
          <a:xfrm>
            <a:off x="8184192" y="2206269"/>
            <a:ext cx="1090706" cy="1739893"/>
          </a:xfrm>
          <a:prstGeom prst="rect">
            <a:avLst/>
          </a:prstGeom>
          <a:solidFill>
            <a:srgbClr val="E53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45" name="Rectangle 44">
            <a:extLst>
              <a:ext uri="{FF2B5EF4-FFF2-40B4-BE49-F238E27FC236}">
                <a16:creationId xmlns:a16="http://schemas.microsoft.com/office/drawing/2014/main" xmlns="" id="{7457298D-1D2F-8442-B3DE-DF74994E8F56}"/>
              </a:ext>
            </a:extLst>
          </p:cNvPr>
          <p:cNvSpPr/>
          <p:nvPr/>
        </p:nvSpPr>
        <p:spPr>
          <a:xfrm>
            <a:off x="4880732" y="2212574"/>
            <a:ext cx="1090706" cy="1739893"/>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43" name="Rectangle 42">
            <a:extLst>
              <a:ext uri="{FF2B5EF4-FFF2-40B4-BE49-F238E27FC236}">
                <a16:creationId xmlns:a16="http://schemas.microsoft.com/office/drawing/2014/main" xmlns="" id="{2C1561A8-D724-FB46-A2F4-8267C88E4D02}"/>
              </a:ext>
            </a:extLst>
          </p:cNvPr>
          <p:cNvSpPr/>
          <p:nvPr/>
        </p:nvSpPr>
        <p:spPr>
          <a:xfrm>
            <a:off x="4879810" y="5284664"/>
            <a:ext cx="5515268" cy="427132"/>
          </a:xfrm>
          <a:prstGeom prst="rect">
            <a:avLst/>
          </a:prstGeom>
          <a:solidFill>
            <a:schemeClr val="accent2">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9" name="Triangle 8">
            <a:extLst>
              <a:ext uri="{FF2B5EF4-FFF2-40B4-BE49-F238E27FC236}">
                <a16:creationId xmlns:a16="http://schemas.microsoft.com/office/drawing/2014/main" xmlns="" id="{95A9E03E-60D2-B549-B39B-5FFDC0FD8559}"/>
              </a:ext>
            </a:extLst>
          </p:cNvPr>
          <p:cNvSpPr/>
          <p:nvPr/>
        </p:nvSpPr>
        <p:spPr>
          <a:xfrm rot="5400000">
            <a:off x="9379635" y="3252707"/>
            <a:ext cx="3506293" cy="1443985"/>
          </a:xfrm>
          <a:prstGeom prst="triangle">
            <a:avLst/>
          </a:prstGeom>
          <a:solidFill>
            <a:srgbClr val="E53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1"/>
              </a:solidFill>
              <a:latin typeface="+mj-lt"/>
            </a:endParaRPr>
          </a:p>
        </p:txBody>
      </p:sp>
      <p:sp>
        <p:nvSpPr>
          <p:cNvPr id="14" name="Rectangle 13">
            <a:extLst>
              <a:ext uri="{FF2B5EF4-FFF2-40B4-BE49-F238E27FC236}">
                <a16:creationId xmlns:a16="http://schemas.microsoft.com/office/drawing/2014/main" xmlns="" id="{4F75346C-217C-274E-8381-3EB6CF3A43A0}"/>
              </a:ext>
            </a:extLst>
          </p:cNvPr>
          <p:cNvSpPr/>
          <p:nvPr/>
        </p:nvSpPr>
        <p:spPr>
          <a:xfrm flipH="1">
            <a:off x="9302822" y="2205503"/>
            <a:ext cx="1090706" cy="1739893"/>
          </a:xfrm>
          <a:prstGeom prst="rect">
            <a:avLst/>
          </a:prstGeom>
          <a:solidFill>
            <a:schemeClr val="accent5">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5" name="TextBox 14">
            <a:extLst>
              <a:ext uri="{FF2B5EF4-FFF2-40B4-BE49-F238E27FC236}">
                <a16:creationId xmlns:a16="http://schemas.microsoft.com/office/drawing/2014/main" xmlns="" id="{D7F27CCE-B186-754B-8815-28E29C0D5B71}"/>
              </a:ext>
            </a:extLst>
          </p:cNvPr>
          <p:cNvSpPr txBox="1"/>
          <p:nvPr/>
        </p:nvSpPr>
        <p:spPr>
          <a:xfrm>
            <a:off x="6568081" y="4006942"/>
            <a:ext cx="2138727" cy="338554"/>
          </a:xfrm>
          <a:prstGeom prst="rect">
            <a:avLst/>
          </a:prstGeom>
          <a:noFill/>
        </p:spPr>
        <p:txBody>
          <a:bodyPr wrap="none" rtlCol="0" anchor="ctr">
            <a:spAutoFit/>
          </a:bodyPr>
          <a:lstStyle/>
          <a:p>
            <a:pPr algn="ctr"/>
            <a:r>
              <a:rPr lang="en-GB" sz="1600" b="1" dirty="0">
                <a:solidFill>
                  <a:schemeClr val="bg1"/>
                </a:solidFill>
                <a:latin typeface="+mj-lt"/>
                <a:cs typeface="Poppins" pitchFamily="2" charset="77"/>
              </a:rPr>
              <a:t>FESTE INFRASTRUKTUR</a:t>
            </a:r>
          </a:p>
        </p:txBody>
      </p:sp>
      <p:sp>
        <p:nvSpPr>
          <p:cNvPr id="16" name="TextBox 15">
            <a:extLst>
              <a:ext uri="{FF2B5EF4-FFF2-40B4-BE49-F238E27FC236}">
                <a16:creationId xmlns:a16="http://schemas.microsoft.com/office/drawing/2014/main" xmlns="" id="{D1B882DB-0A55-1C4B-91F8-1B7C9D84C8EC}"/>
              </a:ext>
            </a:extLst>
          </p:cNvPr>
          <p:cNvSpPr txBox="1"/>
          <p:nvPr/>
        </p:nvSpPr>
        <p:spPr>
          <a:xfrm>
            <a:off x="6084071" y="4447424"/>
            <a:ext cx="3106749" cy="338554"/>
          </a:xfrm>
          <a:prstGeom prst="rect">
            <a:avLst/>
          </a:prstGeom>
          <a:noFill/>
        </p:spPr>
        <p:txBody>
          <a:bodyPr wrap="none" rtlCol="0" anchor="ctr">
            <a:spAutoFit/>
          </a:bodyPr>
          <a:lstStyle/>
          <a:p>
            <a:pPr algn="ctr"/>
            <a:r>
              <a:rPr lang="en-GB" sz="1600" b="1" dirty="0">
                <a:solidFill>
                  <a:schemeClr val="bg1"/>
                </a:solidFill>
                <a:latin typeface="+mj-lt"/>
                <a:cs typeface="Poppins" pitchFamily="2" charset="77"/>
              </a:rPr>
              <a:t>PERSONALMANAGEMENT</a:t>
            </a:r>
          </a:p>
        </p:txBody>
      </p:sp>
      <p:sp>
        <p:nvSpPr>
          <p:cNvPr id="18" name="TextBox 17">
            <a:extLst>
              <a:ext uri="{FF2B5EF4-FFF2-40B4-BE49-F238E27FC236}">
                <a16:creationId xmlns:a16="http://schemas.microsoft.com/office/drawing/2014/main" xmlns="" id="{CDAFA206-01A3-3D44-A864-F6FCF1509F0A}"/>
              </a:ext>
            </a:extLst>
          </p:cNvPr>
          <p:cNvSpPr txBox="1"/>
          <p:nvPr/>
        </p:nvSpPr>
        <p:spPr>
          <a:xfrm>
            <a:off x="6894484" y="5329611"/>
            <a:ext cx="1485921" cy="338554"/>
          </a:xfrm>
          <a:prstGeom prst="rect">
            <a:avLst/>
          </a:prstGeom>
          <a:noFill/>
        </p:spPr>
        <p:txBody>
          <a:bodyPr wrap="none" rtlCol="0" anchor="ctr">
            <a:spAutoFit/>
          </a:bodyPr>
          <a:lstStyle/>
          <a:p>
            <a:pPr algn="ctr"/>
            <a:r>
              <a:rPr lang="en-GB" sz="1600" b="1" dirty="0">
                <a:solidFill>
                  <a:schemeClr val="bg1"/>
                </a:solidFill>
                <a:latin typeface="+mj-lt"/>
                <a:cs typeface="Poppins" pitchFamily="2" charset="77"/>
              </a:rPr>
              <a:t>BESCHAFFUNG</a:t>
            </a:r>
          </a:p>
        </p:txBody>
      </p:sp>
      <p:sp>
        <p:nvSpPr>
          <p:cNvPr id="24" name="TextBox 23">
            <a:extLst>
              <a:ext uri="{FF2B5EF4-FFF2-40B4-BE49-F238E27FC236}">
                <a16:creationId xmlns:a16="http://schemas.microsoft.com/office/drawing/2014/main" xmlns="" id="{6364AF97-3672-7945-8A22-5A09BAC01B48}"/>
              </a:ext>
            </a:extLst>
          </p:cNvPr>
          <p:cNvSpPr txBox="1"/>
          <p:nvPr/>
        </p:nvSpPr>
        <p:spPr>
          <a:xfrm>
            <a:off x="10700668" y="3775278"/>
            <a:ext cx="615874" cy="338554"/>
          </a:xfrm>
          <a:prstGeom prst="rect">
            <a:avLst/>
          </a:prstGeom>
          <a:noFill/>
        </p:spPr>
        <p:txBody>
          <a:bodyPr wrap="none" rtlCol="0" anchor="ctr">
            <a:spAutoFit/>
          </a:bodyPr>
          <a:lstStyle/>
          <a:p>
            <a:pPr algn="ctr"/>
            <a:r>
              <a:rPr lang="en-GB" sz="1600" b="1" dirty="0">
                <a:solidFill>
                  <a:schemeClr val="bg1"/>
                </a:solidFill>
                <a:latin typeface="+mj-lt"/>
                <a:cs typeface="Poppins" pitchFamily="2" charset="77"/>
              </a:rPr>
              <a:t>Krise</a:t>
            </a:r>
          </a:p>
        </p:txBody>
      </p:sp>
      <p:sp>
        <p:nvSpPr>
          <p:cNvPr id="26" name="TextBox 25">
            <a:extLst>
              <a:ext uri="{FF2B5EF4-FFF2-40B4-BE49-F238E27FC236}">
                <a16:creationId xmlns:a16="http://schemas.microsoft.com/office/drawing/2014/main" xmlns="" id="{818A64A4-2129-024B-9503-54D4D0FE5350}"/>
              </a:ext>
            </a:extLst>
          </p:cNvPr>
          <p:cNvSpPr txBox="1"/>
          <p:nvPr/>
        </p:nvSpPr>
        <p:spPr>
          <a:xfrm>
            <a:off x="6695903" y="5745563"/>
            <a:ext cx="1883081" cy="338554"/>
          </a:xfrm>
          <a:prstGeom prst="rect">
            <a:avLst/>
          </a:prstGeom>
          <a:noFill/>
        </p:spPr>
        <p:txBody>
          <a:bodyPr wrap="none" rtlCol="0" anchor="ctr">
            <a:spAutoFit/>
          </a:bodyPr>
          <a:lstStyle/>
          <a:p>
            <a:pPr algn="ctr"/>
            <a:r>
              <a:rPr lang="en-GB" sz="1600" b="1" dirty="0">
                <a:solidFill>
                  <a:schemeClr val="tx2"/>
                </a:solidFill>
                <a:latin typeface="+mj-lt"/>
                <a:cs typeface="Poppins" pitchFamily="2" charset="77"/>
              </a:rPr>
              <a:t>SUPPORT-AKTIVITÄTEN</a:t>
            </a:r>
          </a:p>
        </p:txBody>
      </p:sp>
      <p:sp>
        <p:nvSpPr>
          <p:cNvPr id="27" name="TextBox 26">
            <a:extLst>
              <a:ext uri="{FF2B5EF4-FFF2-40B4-BE49-F238E27FC236}">
                <a16:creationId xmlns:a16="http://schemas.microsoft.com/office/drawing/2014/main" xmlns="" id="{1E058791-5586-274C-9B24-3D7DEE2E2352}"/>
              </a:ext>
            </a:extLst>
          </p:cNvPr>
          <p:cNvSpPr txBox="1"/>
          <p:nvPr/>
        </p:nvSpPr>
        <p:spPr>
          <a:xfrm rot="16200000">
            <a:off x="3802404" y="2905331"/>
            <a:ext cx="1864934" cy="338554"/>
          </a:xfrm>
          <a:prstGeom prst="rect">
            <a:avLst/>
          </a:prstGeom>
          <a:noFill/>
        </p:spPr>
        <p:txBody>
          <a:bodyPr wrap="none" rtlCol="0" anchor="ctr">
            <a:spAutoFit/>
          </a:bodyPr>
          <a:lstStyle/>
          <a:p>
            <a:pPr algn="ctr"/>
            <a:r>
              <a:rPr lang="en-GB" sz="1600" b="1" dirty="0">
                <a:solidFill>
                  <a:schemeClr val="tx2"/>
                </a:solidFill>
                <a:latin typeface="+mj-lt"/>
                <a:cs typeface="Poppins" pitchFamily="2" charset="77"/>
              </a:rPr>
              <a:t>HAUPTAKTIVITÄTEN</a:t>
            </a:r>
          </a:p>
        </p:txBody>
      </p:sp>
      <p:sp>
        <p:nvSpPr>
          <p:cNvPr id="19" name="TextBox 18">
            <a:extLst>
              <a:ext uri="{FF2B5EF4-FFF2-40B4-BE49-F238E27FC236}">
                <a16:creationId xmlns:a16="http://schemas.microsoft.com/office/drawing/2014/main" xmlns="" id="{E2CFC325-9881-3C40-AD5C-7F5AD7B4AAD7}"/>
              </a:ext>
            </a:extLst>
          </p:cNvPr>
          <p:cNvSpPr txBox="1"/>
          <p:nvPr/>
        </p:nvSpPr>
        <p:spPr>
          <a:xfrm>
            <a:off x="4913452" y="3194066"/>
            <a:ext cx="1023422" cy="584775"/>
          </a:xfrm>
          <a:prstGeom prst="rect">
            <a:avLst/>
          </a:prstGeom>
          <a:noFill/>
        </p:spPr>
        <p:txBody>
          <a:bodyPr wrap="none" rtlCol="0" anchor="t">
            <a:spAutoFit/>
          </a:bodyPr>
          <a:lstStyle/>
          <a:p>
            <a:pPr algn="ctr"/>
            <a:r>
              <a:rPr lang="en-GB" sz="1600" b="1" dirty="0">
                <a:solidFill>
                  <a:schemeClr val="bg1"/>
                </a:solidFill>
                <a:latin typeface="+mj-lt"/>
                <a:cs typeface="Poppins" pitchFamily="2" charset="77"/>
              </a:rPr>
              <a:t>INBOUND</a:t>
            </a:r>
          </a:p>
          <a:p>
            <a:pPr algn="ctr"/>
            <a:r>
              <a:rPr lang="en-GB" sz="1600" b="1" dirty="0">
                <a:solidFill>
                  <a:schemeClr val="bg1"/>
                </a:solidFill>
                <a:latin typeface="+mj-lt"/>
                <a:cs typeface="Poppins" pitchFamily="2" charset="77"/>
              </a:rPr>
              <a:t>LOGISTIK</a:t>
            </a:r>
          </a:p>
        </p:txBody>
      </p:sp>
      <p:sp>
        <p:nvSpPr>
          <p:cNvPr id="20" name="TextBox 19">
            <a:extLst>
              <a:ext uri="{FF2B5EF4-FFF2-40B4-BE49-F238E27FC236}">
                <a16:creationId xmlns:a16="http://schemas.microsoft.com/office/drawing/2014/main" xmlns="" id="{7DF77E87-A1EF-BC48-900A-4B681067B942}"/>
              </a:ext>
            </a:extLst>
          </p:cNvPr>
          <p:cNvSpPr txBox="1"/>
          <p:nvPr/>
        </p:nvSpPr>
        <p:spPr>
          <a:xfrm>
            <a:off x="5918218" y="3194065"/>
            <a:ext cx="1220207" cy="338554"/>
          </a:xfrm>
          <a:prstGeom prst="rect">
            <a:avLst/>
          </a:prstGeom>
          <a:noFill/>
        </p:spPr>
        <p:txBody>
          <a:bodyPr wrap="none" rtlCol="0" anchor="t">
            <a:spAutoFit/>
          </a:bodyPr>
          <a:lstStyle/>
          <a:p>
            <a:pPr algn="ctr"/>
            <a:r>
              <a:rPr lang="en-GB" sz="1600" b="1" dirty="0">
                <a:solidFill>
                  <a:schemeClr val="bg1"/>
                </a:solidFill>
                <a:latin typeface="+mj-lt"/>
                <a:cs typeface="Poppins" pitchFamily="2" charset="77"/>
              </a:rPr>
              <a:t>OPERATIONS</a:t>
            </a:r>
          </a:p>
        </p:txBody>
      </p:sp>
      <p:sp>
        <p:nvSpPr>
          <p:cNvPr id="21" name="TextBox 20">
            <a:extLst>
              <a:ext uri="{FF2B5EF4-FFF2-40B4-BE49-F238E27FC236}">
                <a16:creationId xmlns:a16="http://schemas.microsoft.com/office/drawing/2014/main" xmlns="" id="{E09D8E71-DE90-AC4D-ACC4-306FE0BDF232}"/>
              </a:ext>
            </a:extLst>
          </p:cNvPr>
          <p:cNvSpPr txBox="1"/>
          <p:nvPr/>
        </p:nvSpPr>
        <p:spPr>
          <a:xfrm>
            <a:off x="6895575" y="3194066"/>
            <a:ext cx="1460992" cy="584775"/>
          </a:xfrm>
          <a:prstGeom prst="rect">
            <a:avLst/>
          </a:prstGeom>
          <a:noFill/>
        </p:spPr>
        <p:txBody>
          <a:bodyPr wrap="square" rtlCol="0" anchor="t">
            <a:spAutoFit/>
          </a:bodyPr>
          <a:lstStyle/>
          <a:p>
            <a:pPr algn="ctr"/>
            <a:r>
              <a:rPr lang="en-GB" sz="1600" b="1" dirty="0">
                <a:solidFill>
                  <a:schemeClr val="bg1"/>
                </a:solidFill>
                <a:latin typeface="+mj-lt"/>
                <a:cs typeface="Poppins" pitchFamily="2" charset="77"/>
              </a:rPr>
              <a:t>OUTBOUND LOGISTIK</a:t>
            </a:r>
          </a:p>
        </p:txBody>
      </p:sp>
      <p:sp>
        <p:nvSpPr>
          <p:cNvPr id="22" name="TextBox 21">
            <a:extLst>
              <a:ext uri="{FF2B5EF4-FFF2-40B4-BE49-F238E27FC236}">
                <a16:creationId xmlns:a16="http://schemas.microsoft.com/office/drawing/2014/main" xmlns="" id="{72260B90-DF48-144D-81C5-F47A515B5211}"/>
              </a:ext>
            </a:extLst>
          </p:cNvPr>
          <p:cNvSpPr txBox="1"/>
          <p:nvPr/>
        </p:nvSpPr>
        <p:spPr>
          <a:xfrm>
            <a:off x="8140118" y="3194066"/>
            <a:ext cx="1196161" cy="584775"/>
          </a:xfrm>
          <a:prstGeom prst="rect">
            <a:avLst/>
          </a:prstGeom>
          <a:noFill/>
        </p:spPr>
        <p:txBody>
          <a:bodyPr wrap="none" rtlCol="0" anchor="t">
            <a:spAutoFit/>
          </a:bodyPr>
          <a:lstStyle/>
          <a:p>
            <a:pPr algn="ctr"/>
            <a:r>
              <a:rPr lang="en-GB" sz="1600" b="1" dirty="0">
                <a:solidFill>
                  <a:schemeClr val="bg1"/>
                </a:solidFill>
                <a:latin typeface="+mj-lt"/>
                <a:cs typeface="Poppins" pitchFamily="2" charset="77"/>
              </a:rPr>
              <a:t>MARKETING</a:t>
            </a:r>
          </a:p>
          <a:p>
            <a:pPr algn="ctr"/>
            <a:r>
              <a:rPr lang="en-GB" sz="1600" b="1" dirty="0">
                <a:solidFill>
                  <a:schemeClr val="bg1"/>
                </a:solidFill>
                <a:latin typeface="+mj-lt"/>
                <a:cs typeface="Poppins" pitchFamily="2" charset="77"/>
              </a:rPr>
              <a:t>&amp; VERTRIEB</a:t>
            </a:r>
          </a:p>
        </p:txBody>
      </p:sp>
      <p:sp>
        <p:nvSpPr>
          <p:cNvPr id="23" name="TextBox 22">
            <a:extLst>
              <a:ext uri="{FF2B5EF4-FFF2-40B4-BE49-F238E27FC236}">
                <a16:creationId xmlns:a16="http://schemas.microsoft.com/office/drawing/2014/main" xmlns="" id="{D4A3768D-BCA4-0549-AEFD-564A198E1D37}"/>
              </a:ext>
            </a:extLst>
          </p:cNvPr>
          <p:cNvSpPr txBox="1"/>
          <p:nvPr/>
        </p:nvSpPr>
        <p:spPr>
          <a:xfrm>
            <a:off x="9418315" y="3194066"/>
            <a:ext cx="859723" cy="338554"/>
          </a:xfrm>
          <a:prstGeom prst="rect">
            <a:avLst/>
          </a:prstGeom>
          <a:noFill/>
        </p:spPr>
        <p:txBody>
          <a:bodyPr wrap="none" rtlCol="0" anchor="t">
            <a:spAutoFit/>
          </a:bodyPr>
          <a:lstStyle/>
          <a:p>
            <a:pPr algn="ctr"/>
            <a:r>
              <a:rPr lang="en-GB" sz="1600" b="1" dirty="0">
                <a:solidFill>
                  <a:schemeClr val="bg1"/>
                </a:solidFill>
                <a:latin typeface="+mj-lt"/>
                <a:cs typeface="Poppins" pitchFamily="2" charset="77"/>
              </a:rPr>
              <a:t>SERVICE</a:t>
            </a:r>
          </a:p>
        </p:txBody>
      </p:sp>
      <p:sp>
        <p:nvSpPr>
          <p:cNvPr id="28" name="Freeform 223">
            <a:extLst>
              <a:ext uri="{FF2B5EF4-FFF2-40B4-BE49-F238E27FC236}">
                <a16:creationId xmlns:a16="http://schemas.microsoft.com/office/drawing/2014/main" xmlns="" id="{B8A9B5B4-3214-4E43-9549-FB18AD575C06}"/>
              </a:ext>
            </a:extLst>
          </p:cNvPr>
          <p:cNvSpPr>
            <a:spLocks noChangeArrowheads="1"/>
          </p:cNvSpPr>
          <p:nvPr/>
        </p:nvSpPr>
        <p:spPr bwMode="auto">
          <a:xfrm>
            <a:off x="6291681" y="2767450"/>
            <a:ext cx="473281" cy="307157"/>
          </a:xfrm>
          <a:custGeom>
            <a:avLst/>
            <a:gdLst/>
            <a:ahLst/>
            <a:cxnLst/>
            <a:rect l="0" t="0" r="r" b="b"/>
            <a:pathLst>
              <a:path w="868002" h="563205">
                <a:moveTo>
                  <a:pt x="750374" y="332304"/>
                </a:moveTo>
                <a:cubicBezTo>
                  <a:pt x="757928" y="332304"/>
                  <a:pt x="764763" y="335554"/>
                  <a:pt x="769799" y="340249"/>
                </a:cubicBezTo>
                <a:cubicBezTo>
                  <a:pt x="774476" y="345305"/>
                  <a:pt x="777713" y="351805"/>
                  <a:pt x="777713" y="359750"/>
                </a:cubicBezTo>
                <a:cubicBezTo>
                  <a:pt x="777713" y="366972"/>
                  <a:pt x="774476" y="373834"/>
                  <a:pt x="769799" y="378889"/>
                </a:cubicBezTo>
                <a:cubicBezTo>
                  <a:pt x="764763" y="383584"/>
                  <a:pt x="757928" y="386834"/>
                  <a:pt x="750374" y="386834"/>
                </a:cubicBezTo>
                <a:cubicBezTo>
                  <a:pt x="743180" y="386834"/>
                  <a:pt x="736345" y="383584"/>
                  <a:pt x="731309" y="378889"/>
                </a:cubicBezTo>
                <a:cubicBezTo>
                  <a:pt x="726273" y="373834"/>
                  <a:pt x="723395" y="366972"/>
                  <a:pt x="723395" y="359750"/>
                </a:cubicBezTo>
                <a:cubicBezTo>
                  <a:pt x="723395" y="351805"/>
                  <a:pt x="726273" y="345305"/>
                  <a:pt x="731309" y="340249"/>
                </a:cubicBezTo>
                <a:cubicBezTo>
                  <a:pt x="736345" y="335554"/>
                  <a:pt x="743180" y="332304"/>
                  <a:pt x="750374" y="332304"/>
                </a:cubicBezTo>
                <a:close/>
                <a:moveTo>
                  <a:pt x="592098" y="332304"/>
                </a:moveTo>
                <a:cubicBezTo>
                  <a:pt x="600012" y="332304"/>
                  <a:pt x="606487" y="335554"/>
                  <a:pt x="611523" y="340249"/>
                </a:cubicBezTo>
                <a:cubicBezTo>
                  <a:pt x="616199" y="345305"/>
                  <a:pt x="619437" y="351805"/>
                  <a:pt x="619437" y="359750"/>
                </a:cubicBezTo>
                <a:cubicBezTo>
                  <a:pt x="619437" y="366972"/>
                  <a:pt x="616199" y="373834"/>
                  <a:pt x="611523" y="378889"/>
                </a:cubicBezTo>
                <a:cubicBezTo>
                  <a:pt x="606487" y="383584"/>
                  <a:pt x="600012" y="386834"/>
                  <a:pt x="592098" y="386834"/>
                </a:cubicBezTo>
                <a:cubicBezTo>
                  <a:pt x="584904" y="386834"/>
                  <a:pt x="577709" y="383584"/>
                  <a:pt x="573033" y="378889"/>
                </a:cubicBezTo>
                <a:cubicBezTo>
                  <a:pt x="567997" y="373834"/>
                  <a:pt x="565119" y="366972"/>
                  <a:pt x="565119" y="359750"/>
                </a:cubicBezTo>
                <a:cubicBezTo>
                  <a:pt x="565119" y="351805"/>
                  <a:pt x="567997" y="345305"/>
                  <a:pt x="573033" y="340249"/>
                </a:cubicBezTo>
                <a:cubicBezTo>
                  <a:pt x="577709" y="335554"/>
                  <a:pt x="584904" y="332304"/>
                  <a:pt x="592098" y="332304"/>
                </a:cubicBezTo>
                <a:close/>
                <a:moveTo>
                  <a:pt x="434181" y="332304"/>
                </a:moveTo>
                <a:cubicBezTo>
                  <a:pt x="441375" y="332304"/>
                  <a:pt x="448210" y="335554"/>
                  <a:pt x="453246" y="340249"/>
                </a:cubicBezTo>
                <a:cubicBezTo>
                  <a:pt x="457922" y="345305"/>
                  <a:pt x="461160" y="351805"/>
                  <a:pt x="461160" y="359750"/>
                </a:cubicBezTo>
                <a:cubicBezTo>
                  <a:pt x="461160" y="366972"/>
                  <a:pt x="457922" y="373834"/>
                  <a:pt x="453246" y="378889"/>
                </a:cubicBezTo>
                <a:cubicBezTo>
                  <a:pt x="448210" y="383584"/>
                  <a:pt x="441375" y="386834"/>
                  <a:pt x="434181" y="386834"/>
                </a:cubicBezTo>
                <a:cubicBezTo>
                  <a:pt x="426627" y="386834"/>
                  <a:pt x="419792" y="383584"/>
                  <a:pt x="415116" y="378889"/>
                </a:cubicBezTo>
                <a:cubicBezTo>
                  <a:pt x="410439" y="373834"/>
                  <a:pt x="407202" y="366972"/>
                  <a:pt x="407202" y="359750"/>
                </a:cubicBezTo>
                <a:cubicBezTo>
                  <a:pt x="407202" y="351805"/>
                  <a:pt x="410439" y="345305"/>
                  <a:pt x="415116" y="340249"/>
                </a:cubicBezTo>
                <a:cubicBezTo>
                  <a:pt x="419792" y="335554"/>
                  <a:pt x="426627" y="332304"/>
                  <a:pt x="434181" y="332304"/>
                </a:cubicBezTo>
                <a:close/>
                <a:moveTo>
                  <a:pt x="276264" y="332304"/>
                </a:moveTo>
                <a:cubicBezTo>
                  <a:pt x="283458" y="332304"/>
                  <a:pt x="290293" y="335554"/>
                  <a:pt x="295329" y="340249"/>
                </a:cubicBezTo>
                <a:cubicBezTo>
                  <a:pt x="300006" y="345305"/>
                  <a:pt x="303243" y="351805"/>
                  <a:pt x="303243" y="359750"/>
                </a:cubicBezTo>
                <a:cubicBezTo>
                  <a:pt x="303243" y="366972"/>
                  <a:pt x="300006" y="373834"/>
                  <a:pt x="295329" y="378889"/>
                </a:cubicBezTo>
                <a:cubicBezTo>
                  <a:pt x="290293" y="383584"/>
                  <a:pt x="283458" y="386834"/>
                  <a:pt x="276264" y="386834"/>
                </a:cubicBezTo>
                <a:cubicBezTo>
                  <a:pt x="268710" y="386834"/>
                  <a:pt x="261875" y="383584"/>
                  <a:pt x="256839" y="378889"/>
                </a:cubicBezTo>
                <a:cubicBezTo>
                  <a:pt x="251803" y="373834"/>
                  <a:pt x="248925" y="366972"/>
                  <a:pt x="248925" y="359750"/>
                </a:cubicBezTo>
                <a:cubicBezTo>
                  <a:pt x="248925" y="351805"/>
                  <a:pt x="251803" y="345305"/>
                  <a:pt x="256839" y="340249"/>
                </a:cubicBezTo>
                <a:cubicBezTo>
                  <a:pt x="261875" y="335554"/>
                  <a:pt x="268710" y="332304"/>
                  <a:pt x="276264" y="332304"/>
                </a:cubicBezTo>
                <a:close/>
                <a:moveTo>
                  <a:pt x="117988" y="332304"/>
                </a:moveTo>
                <a:cubicBezTo>
                  <a:pt x="125182" y="332304"/>
                  <a:pt x="132017" y="335554"/>
                  <a:pt x="137053" y="340249"/>
                </a:cubicBezTo>
                <a:cubicBezTo>
                  <a:pt x="142089" y="345305"/>
                  <a:pt x="144967" y="351805"/>
                  <a:pt x="144967" y="359750"/>
                </a:cubicBezTo>
                <a:cubicBezTo>
                  <a:pt x="144967" y="366972"/>
                  <a:pt x="142089" y="373834"/>
                  <a:pt x="137053" y="378889"/>
                </a:cubicBezTo>
                <a:cubicBezTo>
                  <a:pt x="132017" y="383584"/>
                  <a:pt x="125182" y="386834"/>
                  <a:pt x="117988" y="386834"/>
                </a:cubicBezTo>
                <a:cubicBezTo>
                  <a:pt x="110074" y="386834"/>
                  <a:pt x="103599" y="383584"/>
                  <a:pt x="98563" y="378889"/>
                </a:cubicBezTo>
                <a:cubicBezTo>
                  <a:pt x="93527" y="373834"/>
                  <a:pt x="90649" y="366972"/>
                  <a:pt x="90649" y="359750"/>
                </a:cubicBezTo>
                <a:cubicBezTo>
                  <a:pt x="90649" y="351805"/>
                  <a:pt x="93527" y="345305"/>
                  <a:pt x="98563" y="340249"/>
                </a:cubicBezTo>
                <a:cubicBezTo>
                  <a:pt x="103599" y="335554"/>
                  <a:pt x="110074" y="332304"/>
                  <a:pt x="117988" y="332304"/>
                </a:cubicBezTo>
                <a:close/>
                <a:moveTo>
                  <a:pt x="750374" y="295830"/>
                </a:moveTo>
                <a:cubicBezTo>
                  <a:pt x="733108" y="295830"/>
                  <a:pt x="717280" y="303053"/>
                  <a:pt x="705769" y="314609"/>
                </a:cubicBezTo>
                <a:cubicBezTo>
                  <a:pt x="694258" y="326165"/>
                  <a:pt x="687423" y="342054"/>
                  <a:pt x="687423" y="359750"/>
                </a:cubicBezTo>
                <a:cubicBezTo>
                  <a:pt x="687423" y="377084"/>
                  <a:pt x="694258" y="392973"/>
                  <a:pt x="705769" y="404529"/>
                </a:cubicBezTo>
                <a:cubicBezTo>
                  <a:pt x="717280" y="416085"/>
                  <a:pt x="733108" y="422947"/>
                  <a:pt x="750374" y="422947"/>
                </a:cubicBezTo>
                <a:cubicBezTo>
                  <a:pt x="768001" y="422947"/>
                  <a:pt x="783828" y="416085"/>
                  <a:pt x="795339" y="404529"/>
                </a:cubicBezTo>
                <a:cubicBezTo>
                  <a:pt x="806850" y="392973"/>
                  <a:pt x="813685" y="377084"/>
                  <a:pt x="813685" y="359750"/>
                </a:cubicBezTo>
                <a:cubicBezTo>
                  <a:pt x="813685" y="342054"/>
                  <a:pt x="806850" y="326165"/>
                  <a:pt x="795339" y="314609"/>
                </a:cubicBezTo>
                <a:cubicBezTo>
                  <a:pt x="783828" y="303053"/>
                  <a:pt x="768001" y="295830"/>
                  <a:pt x="750374" y="295830"/>
                </a:cubicBezTo>
                <a:close/>
                <a:moveTo>
                  <a:pt x="592098" y="295830"/>
                </a:moveTo>
                <a:cubicBezTo>
                  <a:pt x="574831" y="295830"/>
                  <a:pt x="559004" y="303053"/>
                  <a:pt x="547493" y="314609"/>
                </a:cubicBezTo>
                <a:cubicBezTo>
                  <a:pt x="535981" y="326165"/>
                  <a:pt x="528787" y="342054"/>
                  <a:pt x="528787" y="359750"/>
                </a:cubicBezTo>
                <a:cubicBezTo>
                  <a:pt x="528787" y="377084"/>
                  <a:pt x="535981" y="392973"/>
                  <a:pt x="547493" y="404529"/>
                </a:cubicBezTo>
                <a:cubicBezTo>
                  <a:pt x="559004" y="416085"/>
                  <a:pt x="574831" y="422947"/>
                  <a:pt x="592098" y="422947"/>
                </a:cubicBezTo>
                <a:cubicBezTo>
                  <a:pt x="609724" y="422947"/>
                  <a:pt x="625552" y="416085"/>
                  <a:pt x="637063" y="404529"/>
                </a:cubicBezTo>
                <a:cubicBezTo>
                  <a:pt x="648214" y="392973"/>
                  <a:pt x="655408" y="377084"/>
                  <a:pt x="655408" y="359750"/>
                </a:cubicBezTo>
                <a:cubicBezTo>
                  <a:pt x="655408" y="342054"/>
                  <a:pt x="648214" y="326165"/>
                  <a:pt x="637063" y="314609"/>
                </a:cubicBezTo>
                <a:cubicBezTo>
                  <a:pt x="625552" y="303053"/>
                  <a:pt x="609724" y="295830"/>
                  <a:pt x="592098" y="295830"/>
                </a:cubicBezTo>
                <a:close/>
                <a:moveTo>
                  <a:pt x="434181" y="295830"/>
                </a:moveTo>
                <a:cubicBezTo>
                  <a:pt x="416914" y="295830"/>
                  <a:pt x="401087" y="303053"/>
                  <a:pt x="389576" y="314609"/>
                </a:cubicBezTo>
                <a:cubicBezTo>
                  <a:pt x="378065" y="326165"/>
                  <a:pt x="370870" y="342054"/>
                  <a:pt x="370870" y="359750"/>
                </a:cubicBezTo>
                <a:cubicBezTo>
                  <a:pt x="370870" y="377084"/>
                  <a:pt x="378065" y="392973"/>
                  <a:pt x="389576" y="404529"/>
                </a:cubicBezTo>
                <a:cubicBezTo>
                  <a:pt x="401087" y="416085"/>
                  <a:pt x="416914" y="422947"/>
                  <a:pt x="434181" y="422947"/>
                </a:cubicBezTo>
                <a:cubicBezTo>
                  <a:pt x="451447" y="422947"/>
                  <a:pt x="467275" y="416085"/>
                  <a:pt x="478786" y="404529"/>
                </a:cubicBezTo>
                <a:cubicBezTo>
                  <a:pt x="490297" y="392973"/>
                  <a:pt x="497491" y="377084"/>
                  <a:pt x="497491" y="359750"/>
                </a:cubicBezTo>
                <a:cubicBezTo>
                  <a:pt x="497491" y="342054"/>
                  <a:pt x="490297" y="326165"/>
                  <a:pt x="478786" y="314609"/>
                </a:cubicBezTo>
                <a:cubicBezTo>
                  <a:pt x="467275" y="303053"/>
                  <a:pt x="451447" y="295830"/>
                  <a:pt x="434181" y="295830"/>
                </a:cubicBezTo>
                <a:close/>
                <a:moveTo>
                  <a:pt x="276264" y="295830"/>
                </a:moveTo>
                <a:cubicBezTo>
                  <a:pt x="258638" y="295830"/>
                  <a:pt x="242810" y="303053"/>
                  <a:pt x="231299" y="314609"/>
                </a:cubicBezTo>
                <a:cubicBezTo>
                  <a:pt x="219788" y="326165"/>
                  <a:pt x="212594" y="342054"/>
                  <a:pt x="212594" y="359750"/>
                </a:cubicBezTo>
                <a:cubicBezTo>
                  <a:pt x="212594" y="377084"/>
                  <a:pt x="219788" y="392973"/>
                  <a:pt x="231299" y="404529"/>
                </a:cubicBezTo>
                <a:cubicBezTo>
                  <a:pt x="242810" y="416085"/>
                  <a:pt x="258638" y="422947"/>
                  <a:pt x="276264" y="422947"/>
                </a:cubicBezTo>
                <a:cubicBezTo>
                  <a:pt x="293531" y="422947"/>
                  <a:pt x="309358" y="416085"/>
                  <a:pt x="320869" y="404529"/>
                </a:cubicBezTo>
                <a:cubicBezTo>
                  <a:pt x="332380" y="392973"/>
                  <a:pt x="339215" y="377084"/>
                  <a:pt x="339215" y="359750"/>
                </a:cubicBezTo>
                <a:cubicBezTo>
                  <a:pt x="339215" y="342054"/>
                  <a:pt x="332380" y="326165"/>
                  <a:pt x="320869" y="314609"/>
                </a:cubicBezTo>
                <a:cubicBezTo>
                  <a:pt x="309358" y="303053"/>
                  <a:pt x="293531" y="295830"/>
                  <a:pt x="276264" y="295830"/>
                </a:cubicBezTo>
                <a:close/>
                <a:moveTo>
                  <a:pt x="117988" y="295830"/>
                </a:moveTo>
                <a:cubicBezTo>
                  <a:pt x="100361" y="295830"/>
                  <a:pt x="84534" y="303053"/>
                  <a:pt x="73023" y="314609"/>
                </a:cubicBezTo>
                <a:cubicBezTo>
                  <a:pt x="61512" y="326165"/>
                  <a:pt x="54317" y="342054"/>
                  <a:pt x="54317" y="359750"/>
                </a:cubicBezTo>
                <a:cubicBezTo>
                  <a:pt x="54317" y="377084"/>
                  <a:pt x="61512" y="392973"/>
                  <a:pt x="73023" y="404529"/>
                </a:cubicBezTo>
                <a:cubicBezTo>
                  <a:pt x="84534" y="416085"/>
                  <a:pt x="100361" y="422947"/>
                  <a:pt x="117988" y="422947"/>
                </a:cubicBezTo>
                <a:cubicBezTo>
                  <a:pt x="135254" y="422947"/>
                  <a:pt x="151082" y="416085"/>
                  <a:pt x="162593" y="404529"/>
                </a:cubicBezTo>
                <a:cubicBezTo>
                  <a:pt x="174104" y="392973"/>
                  <a:pt x="180938" y="377084"/>
                  <a:pt x="180938" y="359750"/>
                </a:cubicBezTo>
                <a:cubicBezTo>
                  <a:pt x="180938" y="342054"/>
                  <a:pt x="174104" y="326165"/>
                  <a:pt x="162593" y="314609"/>
                </a:cubicBezTo>
                <a:cubicBezTo>
                  <a:pt x="151082" y="303053"/>
                  <a:pt x="135254" y="295830"/>
                  <a:pt x="117988" y="295830"/>
                </a:cubicBezTo>
                <a:close/>
                <a:moveTo>
                  <a:pt x="117988" y="241300"/>
                </a:moveTo>
                <a:lnTo>
                  <a:pt x="276264" y="241300"/>
                </a:lnTo>
                <a:lnTo>
                  <a:pt x="434181" y="241300"/>
                </a:lnTo>
                <a:lnTo>
                  <a:pt x="592098" y="241300"/>
                </a:lnTo>
                <a:lnTo>
                  <a:pt x="750374" y="241300"/>
                </a:lnTo>
                <a:cubicBezTo>
                  <a:pt x="782749" y="241300"/>
                  <a:pt x="812246" y="254662"/>
                  <a:pt x="833469" y="276329"/>
                </a:cubicBezTo>
                <a:cubicBezTo>
                  <a:pt x="854693" y="297636"/>
                  <a:pt x="868002" y="327248"/>
                  <a:pt x="868002" y="359750"/>
                </a:cubicBezTo>
                <a:cubicBezTo>
                  <a:pt x="868002" y="391890"/>
                  <a:pt x="854693" y="421502"/>
                  <a:pt x="833469" y="442809"/>
                </a:cubicBezTo>
                <a:cubicBezTo>
                  <a:pt x="812246" y="464476"/>
                  <a:pt x="782749" y="477477"/>
                  <a:pt x="750374" y="477477"/>
                </a:cubicBezTo>
                <a:lnTo>
                  <a:pt x="687029" y="477477"/>
                </a:lnTo>
                <a:lnTo>
                  <a:pt x="687029" y="527050"/>
                </a:lnTo>
                <a:lnTo>
                  <a:pt x="723080" y="527050"/>
                </a:lnTo>
                <a:cubicBezTo>
                  <a:pt x="733118" y="527050"/>
                  <a:pt x="741004" y="535283"/>
                  <a:pt x="741004" y="545307"/>
                </a:cubicBezTo>
                <a:cubicBezTo>
                  <a:pt x="741004" y="554972"/>
                  <a:pt x="733118" y="563205"/>
                  <a:pt x="723080" y="563205"/>
                </a:cubicBezTo>
                <a:lnTo>
                  <a:pt x="614824" y="563205"/>
                </a:lnTo>
                <a:cubicBezTo>
                  <a:pt x="604787" y="563205"/>
                  <a:pt x="596900" y="554972"/>
                  <a:pt x="596900" y="545307"/>
                </a:cubicBezTo>
                <a:cubicBezTo>
                  <a:pt x="596900" y="535283"/>
                  <a:pt x="604787" y="527050"/>
                  <a:pt x="614824" y="527050"/>
                </a:cubicBezTo>
                <a:lnTo>
                  <a:pt x="650875" y="527050"/>
                </a:lnTo>
                <a:lnTo>
                  <a:pt x="650875" y="477477"/>
                </a:lnTo>
                <a:lnTo>
                  <a:pt x="592098" y="477477"/>
                </a:lnTo>
                <a:lnTo>
                  <a:pt x="434181" y="477477"/>
                </a:lnTo>
                <a:lnTo>
                  <a:pt x="276264" y="477477"/>
                </a:lnTo>
                <a:lnTo>
                  <a:pt x="234588" y="477477"/>
                </a:lnTo>
                <a:lnTo>
                  <a:pt x="234588" y="527050"/>
                </a:lnTo>
                <a:lnTo>
                  <a:pt x="270643" y="527050"/>
                </a:lnTo>
                <a:cubicBezTo>
                  <a:pt x="280680" y="527050"/>
                  <a:pt x="288566" y="535283"/>
                  <a:pt x="288566" y="545307"/>
                </a:cubicBezTo>
                <a:cubicBezTo>
                  <a:pt x="288566" y="554972"/>
                  <a:pt x="280680" y="563205"/>
                  <a:pt x="270643" y="563205"/>
                </a:cubicBezTo>
                <a:lnTo>
                  <a:pt x="162385" y="563205"/>
                </a:lnTo>
                <a:cubicBezTo>
                  <a:pt x="152348" y="563205"/>
                  <a:pt x="144462" y="554972"/>
                  <a:pt x="144462" y="545307"/>
                </a:cubicBezTo>
                <a:cubicBezTo>
                  <a:pt x="144462" y="535283"/>
                  <a:pt x="152348" y="527050"/>
                  <a:pt x="162385" y="527050"/>
                </a:cubicBezTo>
                <a:lnTo>
                  <a:pt x="198437" y="527050"/>
                </a:lnTo>
                <a:lnTo>
                  <a:pt x="198437" y="477477"/>
                </a:lnTo>
                <a:lnTo>
                  <a:pt x="117988" y="477477"/>
                </a:lnTo>
                <a:cubicBezTo>
                  <a:pt x="85253" y="477477"/>
                  <a:pt x="55756" y="464476"/>
                  <a:pt x="34533" y="442809"/>
                </a:cubicBezTo>
                <a:cubicBezTo>
                  <a:pt x="13669" y="421502"/>
                  <a:pt x="0" y="391890"/>
                  <a:pt x="0" y="359750"/>
                </a:cubicBezTo>
                <a:cubicBezTo>
                  <a:pt x="0" y="327248"/>
                  <a:pt x="13669" y="297636"/>
                  <a:pt x="34533" y="276329"/>
                </a:cubicBezTo>
                <a:cubicBezTo>
                  <a:pt x="55756" y="254662"/>
                  <a:pt x="85253" y="241300"/>
                  <a:pt x="117988" y="241300"/>
                </a:cubicBezTo>
                <a:close/>
                <a:moveTo>
                  <a:pt x="666620" y="193560"/>
                </a:moveTo>
                <a:lnTo>
                  <a:pt x="666620" y="197525"/>
                </a:lnTo>
                <a:lnTo>
                  <a:pt x="675989" y="197525"/>
                </a:lnTo>
                <a:lnTo>
                  <a:pt x="686798" y="197525"/>
                </a:lnTo>
                <a:lnTo>
                  <a:pt x="697607" y="197525"/>
                </a:lnTo>
                <a:lnTo>
                  <a:pt x="706976" y="197525"/>
                </a:lnTo>
                <a:lnTo>
                  <a:pt x="706976" y="193560"/>
                </a:lnTo>
                <a:lnTo>
                  <a:pt x="697607" y="193560"/>
                </a:lnTo>
                <a:lnTo>
                  <a:pt x="686798" y="193560"/>
                </a:lnTo>
                <a:lnTo>
                  <a:pt x="675989" y="193560"/>
                </a:lnTo>
                <a:lnTo>
                  <a:pt x="666620" y="193560"/>
                </a:lnTo>
                <a:close/>
                <a:moveTo>
                  <a:pt x="339235" y="193560"/>
                </a:moveTo>
                <a:lnTo>
                  <a:pt x="339235" y="197525"/>
                </a:lnTo>
                <a:lnTo>
                  <a:pt x="348603" y="197525"/>
                </a:lnTo>
                <a:lnTo>
                  <a:pt x="359773" y="197525"/>
                </a:lnTo>
                <a:lnTo>
                  <a:pt x="370582" y="197525"/>
                </a:lnTo>
                <a:lnTo>
                  <a:pt x="379950" y="197525"/>
                </a:lnTo>
                <a:lnTo>
                  <a:pt x="379950" y="193560"/>
                </a:lnTo>
                <a:lnTo>
                  <a:pt x="370582" y="193560"/>
                </a:lnTo>
                <a:lnTo>
                  <a:pt x="359773" y="193560"/>
                </a:lnTo>
                <a:lnTo>
                  <a:pt x="348603" y="193560"/>
                </a:lnTo>
                <a:lnTo>
                  <a:pt x="339235" y="193560"/>
                </a:lnTo>
                <a:close/>
                <a:moveTo>
                  <a:pt x="486463" y="188514"/>
                </a:moveTo>
                <a:lnTo>
                  <a:pt x="486463" y="197525"/>
                </a:lnTo>
                <a:lnTo>
                  <a:pt x="540150" y="197525"/>
                </a:lnTo>
                <a:lnTo>
                  <a:pt x="593477" y="197525"/>
                </a:lnTo>
                <a:lnTo>
                  <a:pt x="593477" y="188514"/>
                </a:lnTo>
                <a:lnTo>
                  <a:pt x="540150" y="188514"/>
                </a:lnTo>
                <a:lnTo>
                  <a:pt x="486463" y="188514"/>
                </a:lnTo>
                <a:close/>
                <a:moveTo>
                  <a:pt x="159438" y="188514"/>
                </a:moveTo>
                <a:lnTo>
                  <a:pt x="159438" y="197525"/>
                </a:lnTo>
                <a:lnTo>
                  <a:pt x="213125" y="197525"/>
                </a:lnTo>
                <a:lnTo>
                  <a:pt x="266812" y="197525"/>
                </a:lnTo>
                <a:lnTo>
                  <a:pt x="266812" y="188514"/>
                </a:lnTo>
                <a:lnTo>
                  <a:pt x="213125" y="188514"/>
                </a:lnTo>
                <a:lnTo>
                  <a:pt x="159438" y="188514"/>
                </a:lnTo>
                <a:close/>
                <a:moveTo>
                  <a:pt x="697607" y="163283"/>
                </a:moveTo>
                <a:lnTo>
                  <a:pt x="688600" y="176259"/>
                </a:lnTo>
                <a:lnTo>
                  <a:pt x="693284" y="176259"/>
                </a:lnTo>
                <a:lnTo>
                  <a:pt x="693284" y="189235"/>
                </a:lnTo>
                <a:lnTo>
                  <a:pt x="697607" y="189235"/>
                </a:lnTo>
                <a:lnTo>
                  <a:pt x="702292" y="189235"/>
                </a:lnTo>
                <a:lnTo>
                  <a:pt x="702292" y="176259"/>
                </a:lnTo>
                <a:lnTo>
                  <a:pt x="706976" y="176259"/>
                </a:lnTo>
                <a:lnTo>
                  <a:pt x="697607" y="163283"/>
                </a:lnTo>
                <a:close/>
                <a:moveTo>
                  <a:pt x="675989" y="163283"/>
                </a:moveTo>
                <a:lnTo>
                  <a:pt x="666620" y="176259"/>
                </a:lnTo>
                <a:lnTo>
                  <a:pt x="671305" y="176259"/>
                </a:lnTo>
                <a:lnTo>
                  <a:pt x="671305" y="189235"/>
                </a:lnTo>
                <a:lnTo>
                  <a:pt x="675989" y="189235"/>
                </a:lnTo>
                <a:lnTo>
                  <a:pt x="680312" y="189235"/>
                </a:lnTo>
                <a:lnTo>
                  <a:pt x="680312" y="176259"/>
                </a:lnTo>
                <a:lnTo>
                  <a:pt x="684996" y="176259"/>
                </a:lnTo>
                <a:lnTo>
                  <a:pt x="675989" y="163283"/>
                </a:lnTo>
                <a:close/>
                <a:moveTo>
                  <a:pt x="486463" y="163283"/>
                </a:moveTo>
                <a:lnTo>
                  <a:pt x="486463" y="173015"/>
                </a:lnTo>
                <a:lnTo>
                  <a:pt x="540150" y="173015"/>
                </a:lnTo>
                <a:lnTo>
                  <a:pt x="593477" y="173015"/>
                </a:lnTo>
                <a:lnTo>
                  <a:pt x="593477" y="163283"/>
                </a:lnTo>
                <a:lnTo>
                  <a:pt x="540150" y="163283"/>
                </a:lnTo>
                <a:lnTo>
                  <a:pt x="486463" y="163283"/>
                </a:lnTo>
                <a:close/>
                <a:moveTo>
                  <a:pt x="370582" y="163283"/>
                </a:moveTo>
                <a:lnTo>
                  <a:pt x="361214" y="176259"/>
                </a:lnTo>
                <a:lnTo>
                  <a:pt x="365898" y="176259"/>
                </a:lnTo>
                <a:lnTo>
                  <a:pt x="365898" y="189235"/>
                </a:lnTo>
                <a:lnTo>
                  <a:pt x="370582" y="189235"/>
                </a:lnTo>
                <a:lnTo>
                  <a:pt x="375266" y="189235"/>
                </a:lnTo>
                <a:lnTo>
                  <a:pt x="375266" y="176259"/>
                </a:lnTo>
                <a:lnTo>
                  <a:pt x="379590" y="176259"/>
                </a:lnTo>
                <a:lnTo>
                  <a:pt x="370582" y="163283"/>
                </a:lnTo>
                <a:close/>
                <a:moveTo>
                  <a:pt x="348603" y="163283"/>
                </a:moveTo>
                <a:lnTo>
                  <a:pt x="339595" y="176259"/>
                </a:lnTo>
                <a:lnTo>
                  <a:pt x="343919" y="176259"/>
                </a:lnTo>
                <a:lnTo>
                  <a:pt x="343919" y="189235"/>
                </a:lnTo>
                <a:lnTo>
                  <a:pt x="348603" y="189235"/>
                </a:lnTo>
                <a:lnTo>
                  <a:pt x="353287" y="189235"/>
                </a:lnTo>
                <a:lnTo>
                  <a:pt x="353287" y="176259"/>
                </a:lnTo>
                <a:lnTo>
                  <a:pt x="357971" y="176259"/>
                </a:lnTo>
                <a:lnTo>
                  <a:pt x="348603" y="163283"/>
                </a:lnTo>
                <a:close/>
                <a:moveTo>
                  <a:pt x="159438" y="163283"/>
                </a:moveTo>
                <a:lnTo>
                  <a:pt x="159438" y="173015"/>
                </a:lnTo>
                <a:lnTo>
                  <a:pt x="213125" y="173015"/>
                </a:lnTo>
                <a:lnTo>
                  <a:pt x="266812" y="173015"/>
                </a:lnTo>
                <a:lnTo>
                  <a:pt x="266812" y="163283"/>
                </a:lnTo>
                <a:lnTo>
                  <a:pt x="213125" y="163283"/>
                </a:lnTo>
                <a:lnTo>
                  <a:pt x="159438" y="163283"/>
                </a:lnTo>
                <a:close/>
                <a:moveTo>
                  <a:pt x="563931" y="12357"/>
                </a:moveTo>
                <a:lnTo>
                  <a:pt x="563931" y="71729"/>
                </a:lnTo>
                <a:lnTo>
                  <a:pt x="563931" y="72090"/>
                </a:lnTo>
                <a:lnTo>
                  <a:pt x="569336" y="80380"/>
                </a:lnTo>
                <a:lnTo>
                  <a:pt x="574740" y="72090"/>
                </a:lnTo>
                <a:lnTo>
                  <a:pt x="580505" y="80380"/>
                </a:lnTo>
                <a:lnTo>
                  <a:pt x="585910" y="72090"/>
                </a:lnTo>
                <a:lnTo>
                  <a:pt x="591315" y="80380"/>
                </a:lnTo>
                <a:lnTo>
                  <a:pt x="596720" y="72090"/>
                </a:lnTo>
                <a:lnTo>
                  <a:pt x="602124" y="80380"/>
                </a:lnTo>
                <a:lnTo>
                  <a:pt x="607529" y="72090"/>
                </a:lnTo>
                <a:lnTo>
                  <a:pt x="613294" y="80380"/>
                </a:lnTo>
                <a:lnTo>
                  <a:pt x="618699" y="72090"/>
                </a:lnTo>
                <a:lnTo>
                  <a:pt x="624103" y="80380"/>
                </a:lnTo>
                <a:lnTo>
                  <a:pt x="629508" y="72090"/>
                </a:lnTo>
                <a:lnTo>
                  <a:pt x="629508" y="12357"/>
                </a:lnTo>
                <a:lnTo>
                  <a:pt x="563931" y="12357"/>
                </a:lnTo>
                <a:close/>
                <a:moveTo>
                  <a:pt x="236906" y="12357"/>
                </a:moveTo>
                <a:lnTo>
                  <a:pt x="236906" y="71729"/>
                </a:lnTo>
                <a:lnTo>
                  <a:pt x="236906" y="72090"/>
                </a:lnTo>
                <a:lnTo>
                  <a:pt x="242310" y="80380"/>
                </a:lnTo>
                <a:lnTo>
                  <a:pt x="247715" y="72090"/>
                </a:lnTo>
                <a:lnTo>
                  <a:pt x="253120" y="80380"/>
                </a:lnTo>
                <a:lnTo>
                  <a:pt x="258524" y="72090"/>
                </a:lnTo>
                <a:lnTo>
                  <a:pt x="264289" y="80380"/>
                </a:lnTo>
                <a:lnTo>
                  <a:pt x="269694" y="72090"/>
                </a:lnTo>
                <a:lnTo>
                  <a:pt x="275099" y="80380"/>
                </a:lnTo>
                <a:lnTo>
                  <a:pt x="280864" y="72090"/>
                </a:lnTo>
                <a:lnTo>
                  <a:pt x="286269" y="80380"/>
                </a:lnTo>
                <a:lnTo>
                  <a:pt x="291673" y="72090"/>
                </a:lnTo>
                <a:lnTo>
                  <a:pt x="297078" y="80380"/>
                </a:lnTo>
                <a:lnTo>
                  <a:pt x="302483" y="72090"/>
                </a:lnTo>
                <a:lnTo>
                  <a:pt x="302483" y="12357"/>
                </a:lnTo>
                <a:lnTo>
                  <a:pt x="236906" y="12357"/>
                </a:lnTo>
                <a:close/>
                <a:moveTo>
                  <a:pt x="474573" y="0"/>
                </a:moveTo>
                <a:lnTo>
                  <a:pt x="536575" y="0"/>
                </a:lnTo>
                <a:lnTo>
                  <a:pt x="540150" y="0"/>
                </a:lnTo>
                <a:lnTo>
                  <a:pt x="563931" y="0"/>
                </a:lnTo>
                <a:lnTo>
                  <a:pt x="629508" y="0"/>
                </a:lnTo>
                <a:lnTo>
                  <a:pt x="656866" y="0"/>
                </a:lnTo>
                <a:lnTo>
                  <a:pt x="675989" y="0"/>
                </a:lnTo>
                <a:lnTo>
                  <a:pt x="686798" y="0"/>
                </a:lnTo>
                <a:lnTo>
                  <a:pt x="697607" y="0"/>
                </a:lnTo>
                <a:lnTo>
                  <a:pt x="718866" y="0"/>
                </a:lnTo>
                <a:cubicBezTo>
                  <a:pt x="725712" y="0"/>
                  <a:pt x="731477" y="5767"/>
                  <a:pt x="731477" y="12616"/>
                </a:cubicBezTo>
                <a:lnTo>
                  <a:pt x="731477" y="210862"/>
                </a:lnTo>
                <a:cubicBezTo>
                  <a:pt x="731477" y="218071"/>
                  <a:pt x="725712" y="223478"/>
                  <a:pt x="718866" y="223478"/>
                </a:cubicBezTo>
                <a:lnTo>
                  <a:pt x="697607" y="223478"/>
                </a:lnTo>
                <a:lnTo>
                  <a:pt x="686798" y="223478"/>
                </a:lnTo>
                <a:lnTo>
                  <a:pt x="675989" y="223478"/>
                </a:lnTo>
                <a:lnTo>
                  <a:pt x="540150" y="223478"/>
                </a:lnTo>
                <a:lnTo>
                  <a:pt x="474573" y="223478"/>
                </a:lnTo>
                <a:cubicBezTo>
                  <a:pt x="467727" y="223478"/>
                  <a:pt x="461962" y="218071"/>
                  <a:pt x="461962" y="210862"/>
                </a:cubicBezTo>
                <a:lnTo>
                  <a:pt x="461962" y="12616"/>
                </a:lnTo>
                <a:cubicBezTo>
                  <a:pt x="461962" y="5767"/>
                  <a:pt x="467727" y="0"/>
                  <a:pt x="474573" y="0"/>
                </a:cubicBezTo>
                <a:close/>
                <a:moveTo>
                  <a:pt x="147548" y="0"/>
                </a:moveTo>
                <a:lnTo>
                  <a:pt x="209550" y="0"/>
                </a:lnTo>
                <a:lnTo>
                  <a:pt x="213125" y="0"/>
                </a:lnTo>
                <a:lnTo>
                  <a:pt x="236906" y="0"/>
                </a:lnTo>
                <a:lnTo>
                  <a:pt x="302483" y="0"/>
                </a:lnTo>
                <a:lnTo>
                  <a:pt x="329841" y="0"/>
                </a:lnTo>
                <a:lnTo>
                  <a:pt x="348603" y="0"/>
                </a:lnTo>
                <a:lnTo>
                  <a:pt x="359773" y="0"/>
                </a:lnTo>
                <a:lnTo>
                  <a:pt x="370582" y="0"/>
                </a:lnTo>
                <a:lnTo>
                  <a:pt x="391840" y="0"/>
                </a:lnTo>
                <a:cubicBezTo>
                  <a:pt x="398686" y="0"/>
                  <a:pt x="404451" y="5767"/>
                  <a:pt x="404451" y="12616"/>
                </a:cubicBezTo>
                <a:lnTo>
                  <a:pt x="404451" y="210862"/>
                </a:lnTo>
                <a:cubicBezTo>
                  <a:pt x="404451" y="218071"/>
                  <a:pt x="398686" y="223478"/>
                  <a:pt x="391840" y="223478"/>
                </a:cubicBezTo>
                <a:lnTo>
                  <a:pt x="370582" y="223478"/>
                </a:lnTo>
                <a:lnTo>
                  <a:pt x="359773" y="223478"/>
                </a:lnTo>
                <a:lnTo>
                  <a:pt x="348603" y="223478"/>
                </a:lnTo>
                <a:lnTo>
                  <a:pt x="213125" y="223478"/>
                </a:lnTo>
                <a:lnTo>
                  <a:pt x="147548" y="223478"/>
                </a:lnTo>
                <a:cubicBezTo>
                  <a:pt x="140702" y="223478"/>
                  <a:pt x="134937" y="218071"/>
                  <a:pt x="134937" y="210862"/>
                </a:cubicBezTo>
                <a:lnTo>
                  <a:pt x="134937" y="12616"/>
                </a:lnTo>
                <a:cubicBezTo>
                  <a:pt x="134937" y="5767"/>
                  <a:pt x="140702" y="0"/>
                  <a:pt x="147548" y="0"/>
                </a:cubicBezTo>
                <a:close/>
              </a:path>
            </a:pathLst>
          </a:custGeom>
          <a:solidFill>
            <a:schemeClr val="bg1"/>
          </a:solidFill>
          <a:ln>
            <a:noFill/>
          </a:ln>
          <a:effectLst/>
        </p:spPr>
        <p:txBody>
          <a:bodyPr anchor="ctr"/>
          <a:lstStyle/>
          <a:p>
            <a:endParaRPr lang="en-GB" sz="1600" dirty="0">
              <a:latin typeface="+mj-lt"/>
            </a:endParaRPr>
          </a:p>
        </p:txBody>
      </p:sp>
      <p:sp>
        <p:nvSpPr>
          <p:cNvPr id="29" name="Freeform 233">
            <a:extLst>
              <a:ext uri="{FF2B5EF4-FFF2-40B4-BE49-F238E27FC236}">
                <a16:creationId xmlns:a16="http://schemas.microsoft.com/office/drawing/2014/main" xmlns="" id="{2B17393F-CC91-6540-88A0-9C6B6E56EC5D}"/>
              </a:ext>
            </a:extLst>
          </p:cNvPr>
          <p:cNvSpPr>
            <a:spLocks noChangeArrowheads="1"/>
          </p:cNvSpPr>
          <p:nvPr/>
        </p:nvSpPr>
        <p:spPr bwMode="auto">
          <a:xfrm>
            <a:off x="5188090" y="2693501"/>
            <a:ext cx="474147" cy="383298"/>
          </a:xfrm>
          <a:custGeom>
            <a:avLst/>
            <a:gdLst/>
            <a:ahLst/>
            <a:cxnLst/>
            <a:rect l="0" t="0" r="r" b="b"/>
            <a:pathLst>
              <a:path w="869589" h="702905">
                <a:moveTo>
                  <a:pt x="129381" y="622282"/>
                </a:moveTo>
                <a:cubicBezTo>
                  <a:pt x="123963" y="622282"/>
                  <a:pt x="119267" y="624432"/>
                  <a:pt x="116016" y="627657"/>
                </a:cubicBezTo>
                <a:cubicBezTo>
                  <a:pt x="112765" y="630882"/>
                  <a:pt x="110598" y="635182"/>
                  <a:pt x="110598" y="640198"/>
                </a:cubicBezTo>
                <a:cubicBezTo>
                  <a:pt x="110598" y="645215"/>
                  <a:pt x="112765" y="649873"/>
                  <a:pt x="116016" y="652740"/>
                </a:cubicBezTo>
                <a:cubicBezTo>
                  <a:pt x="119267" y="656323"/>
                  <a:pt x="123963" y="658114"/>
                  <a:pt x="129381" y="658114"/>
                </a:cubicBezTo>
                <a:cubicBezTo>
                  <a:pt x="134438" y="658114"/>
                  <a:pt x="139133" y="656323"/>
                  <a:pt x="142384" y="652740"/>
                </a:cubicBezTo>
                <a:cubicBezTo>
                  <a:pt x="145635" y="649873"/>
                  <a:pt x="147802" y="645215"/>
                  <a:pt x="147802" y="640198"/>
                </a:cubicBezTo>
                <a:cubicBezTo>
                  <a:pt x="147802" y="635182"/>
                  <a:pt x="145635" y="630882"/>
                  <a:pt x="142384" y="627657"/>
                </a:cubicBezTo>
                <a:cubicBezTo>
                  <a:pt x="139133" y="624432"/>
                  <a:pt x="134438" y="622282"/>
                  <a:pt x="129381" y="622282"/>
                </a:cubicBezTo>
                <a:close/>
                <a:moveTo>
                  <a:pt x="426857" y="600543"/>
                </a:moveTo>
                <a:cubicBezTo>
                  <a:pt x="420366" y="600543"/>
                  <a:pt x="414595" y="603057"/>
                  <a:pt x="410268" y="607367"/>
                </a:cubicBezTo>
                <a:cubicBezTo>
                  <a:pt x="405940" y="611677"/>
                  <a:pt x="403416" y="617423"/>
                  <a:pt x="403416" y="623529"/>
                </a:cubicBezTo>
                <a:cubicBezTo>
                  <a:pt x="403416" y="629994"/>
                  <a:pt x="405940" y="635741"/>
                  <a:pt x="410268" y="640050"/>
                </a:cubicBezTo>
                <a:cubicBezTo>
                  <a:pt x="414595" y="644001"/>
                  <a:pt x="420366" y="646875"/>
                  <a:pt x="426857" y="646875"/>
                </a:cubicBezTo>
                <a:cubicBezTo>
                  <a:pt x="433709" y="646875"/>
                  <a:pt x="439479" y="644001"/>
                  <a:pt x="443446" y="640050"/>
                </a:cubicBezTo>
                <a:cubicBezTo>
                  <a:pt x="447774" y="635741"/>
                  <a:pt x="450298" y="629994"/>
                  <a:pt x="450298" y="623529"/>
                </a:cubicBezTo>
                <a:cubicBezTo>
                  <a:pt x="450298" y="617423"/>
                  <a:pt x="447774" y="611677"/>
                  <a:pt x="443446" y="607367"/>
                </a:cubicBezTo>
                <a:cubicBezTo>
                  <a:pt x="439479" y="603057"/>
                  <a:pt x="433709" y="600543"/>
                  <a:pt x="426857" y="600543"/>
                </a:cubicBezTo>
                <a:close/>
                <a:moveTo>
                  <a:pt x="129381" y="577850"/>
                </a:moveTo>
                <a:cubicBezTo>
                  <a:pt x="146718" y="577850"/>
                  <a:pt x="162611" y="584658"/>
                  <a:pt x="174531" y="596125"/>
                </a:cubicBezTo>
                <a:cubicBezTo>
                  <a:pt x="186090" y="607233"/>
                  <a:pt x="193314" y="622999"/>
                  <a:pt x="193314" y="640198"/>
                </a:cubicBezTo>
                <a:cubicBezTo>
                  <a:pt x="193314" y="657398"/>
                  <a:pt x="186090" y="673164"/>
                  <a:pt x="174531" y="684272"/>
                </a:cubicBezTo>
                <a:cubicBezTo>
                  <a:pt x="162611" y="695738"/>
                  <a:pt x="146718" y="702905"/>
                  <a:pt x="129381" y="702905"/>
                </a:cubicBezTo>
                <a:cubicBezTo>
                  <a:pt x="111682" y="702905"/>
                  <a:pt x="95789" y="695738"/>
                  <a:pt x="83869" y="684272"/>
                </a:cubicBezTo>
                <a:cubicBezTo>
                  <a:pt x="72311" y="673164"/>
                  <a:pt x="65087" y="657398"/>
                  <a:pt x="65087" y="640198"/>
                </a:cubicBezTo>
                <a:cubicBezTo>
                  <a:pt x="65087" y="622999"/>
                  <a:pt x="72311" y="607233"/>
                  <a:pt x="83869" y="596125"/>
                </a:cubicBezTo>
                <a:cubicBezTo>
                  <a:pt x="95789" y="584658"/>
                  <a:pt x="111682" y="577850"/>
                  <a:pt x="129381" y="577850"/>
                </a:cubicBezTo>
                <a:close/>
                <a:moveTo>
                  <a:pt x="426857" y="544513"/>
                </a:moveTo>
                <a:cubicBezTo>
                  <a:pt x="448856" y="544513"/>
                  <a:pt x="469051" y="553492"/>
                  <a:pt x="483477" y="567500"/>
                </a:cubicBezTo>
                <a:cubicBezTo>
                  <a:pt x="498623" y="581866"/>
                  <a:pt x="507639" y="601620"/>
                  <a:pt x="507639" y="623529"/>
                </a:cubicBezTo>
                <a:cubicBezTo>
                  <a:pt x="507639" y="645797"/>
                  <a:pt x="498623" y="665551"/>
                  <a:pt x="483477" y="679918"/>
                </a:cubicBezTo>
                <a:cubicBezTo>
                  <a:pt x="469051" y="693925"/>
                  <a:pt x="448856" y="702904"/>
                  <a:pt x="426857" y="702904"/>
                </a:cubicBezTo>
                <a:cubicBezTo>
                  <a:pt x="404858" y="702904"/>
                  <a:pt x="384663" y="693925"/>
                  <a:pt x="369877" y="679918"/>
                </a:cubicBezTo>
                <a:cubicBezTo>
                  <a:pt x="355091" y="665551"/>
                  <a:pt x="346075" y="645797"/>
                  <a:pt x="346075" y="623529"/>
                </a:cubicBezTo>
                <a:cubicBezTo>
                  <a:pt x="346075" y="601620"/>
                  <a:pt x="355091" y="581866"/>
                  <a:pt x="369877" y="567500"/>
                </a:cubicBezTo>
                <a:cubicBezTo>
                  <a:pt x="384663" y="553492"/>
                  <a:pt x="404858" y="544513"/>
                  <a:pt x="426857" y="544513"/>
                </a:cubicBezTo>
                <a:close/>
                <a:moveTo>
                  <a:pt x="803889" y="504312"/>
                </a:moveTo>
                <a:lnTo>
                  <a:pt x="803889" y="508643"/>
                </a:lnTo>
                <a:lnTo>
                  <a:pt x="815080" y="508643"/>
                </a:lnTo>
                <a:lnTo>
                  <a:pt x="826993" y="508643"/>
                </a:lnTo>
                <a:lnTo>
                  <a:pt x="838183" y="508643"/>
                </a:lnTo>
                <a:lnTo>
                  <a:pt x="844681" y="508643"/>
                </a:lnTo>
                <a:lnTo>
                  <a:pt x="844681" y="504312"/>
                </a:lnTo>
                <a:lnTo>
                  <a:pt x="838183" y="504312"/>
                </a:lnTo>
                <a:lnTo>
                  <a:pt x="826993" y="504312"/>
                </a:lnTo>
                <a:lnTo>
                  <a:pt x="815080" y="504312"/>
                </a:lnTo>
                <a:lnTo>
                  <a:pt x="803889" y="504312"/>
                </a:lnTo>
                <a:close/>
                <a:moveTo>
                  <a:pt x="623034" y="498898"/>
                </a:moveTo>
                <a:lnTo>
                  <a:pt x="623034" y="508643"/>
                </a:lnTo>
                <a:lnTo>
                  <a:pt x="629893" y="508643"/>
                </a:lnTo>
                <a:lnTo>
                  <a:pt x="641444" y="508643"/>
                </a:lnTo>
                <a:lnTo>
                  <a:pt x="652635" y="508643"/>
                </a:lnTo>
                <a:lnTo>
                  <a:pt x="664548" y="508643"/>
                </a:lnTo>
                <a:lnTo>
                  <a:pt x="676100" y="508643"/>
                </a:lnTo>
                <a:lnTo>
                  <a:pt x="688012" y="508643"/>
                </a:lnTo>
                <a:lnTo>
                  <a:pt x="699203" y="508643"/>
                </a:lnTo>
                <a:lnTo>
                  <a:pt x="710755" y="508643"/>
                </a:lnTo>
                <a:lnTo>
                  <a:pt x="722667" y="508643"/>
                </a:lnTo>
                <a:lnTo>
                  <a:pt x="730609" y="508643"/>
                </a:lnTo>
                <a:lnTo>
                  <a:pt x="730609" y="498898"/>
                </a:lnTo>
                <a:lnTo>
                  <a:pt x="722667" y="498898"/>
                </a:lnTo>
                <a:lnTo>
                  <a:pt x="710755" y="498898"/>
                </a:lnTo>
                <a:lnTo>
                  <a:pt x="699203" y="498898"/>
                </a:lnTo>
                <a:lnTo>
                  <a:pt x="688012" y="498898"/>
                </a:lnTo>
                <a:lnTo>
                  <a:pt x="676100" y="498898"/>
                </a:lnTo>
                <a:lnTo>
                  <a:pt x="664548" y="498898"/>
                </a:lnTo>
                <a:lnTo>
                  <a:pt x="652635" y="498898"/>
                </a:lnTo>
                <a:lnTo>
                  <a:pt x="641444" y="498898"/>
                </a:lnTo>
                <a:lnTo>
                  <a:pt x="629893" y="498898"/>
                </a:lnTo>
                <a:lnTo>
                  <a:pt x="623034" y="498898"/>
                </a:lnTo>
                <a:close/>
                <a:moveTo>
                  <a:pt x="835295" y="473997"/>
                </a:moveTo>
                <a:lnTo>
                  <a:pt x="826993" y="485545"/>
                </a:lnTo>
                <a:lnTo>
                  <a:pt x="825910" y="486628"/>
                </a:lnTo>
                <a:lnTo>
                  <a:pt x="826993" y="486628"/>
                </a:lnTo>
                <a:lnTo>
                  <a:pt x="830603" y="486628"/>
                </a:lnTo>
                <a:lnTo>
                  <a:pt x="830603" y="499981"/>
                </a:lnTo>
                <a:lnTo>
                  <a:pt x="838183" y="499981"/>
                </a:lnTo>
                <a:lnTo>
                  <a:pt x="839627" y="499981"/>
                </a:lnTo>
                <a:lnTo>
                  <a:pt x="839627" y="486628"/>
                </a:lnTo>
                <a:lnTo>
                  <a:pt x="844681" y="486628"/>
                </a:lnTo>
                <a:lnTo>
                  <a:pt x="838183" y="478688"/>
                </a:lnTo>
                <a:lnTo>
                  <a:pt x="835295" y="473997"/>
                </a:lnTo>
                <a:close/>
                <a:moveTo>
                  <a:pt x="813275" y="473997"/>
                </a:moveTo>
                <a:lnTo>
                  <a:pt x="803889" y="486628"/>
                </a:lnTo>
                <a:lnTo>
                  <a:pt x="808582" y="486628"/>
                </a:lnTo>
                <a:lnTo>
                  <a:pt x="808582" y="499981"/>
                </a:lnTo>
                <a:lnTo>
                  <a:pt x="815080" y="499981"/>
                </a:lnTo>
                <a:lnTo>
                  <a:pt x="817607" y="499981"/>
                </a:lnTo>
                <a:lnTo>
                  <a:pt x="817607" y="486628"/>
                </a:lnTo>
                <a:lnTo>
                  <a:pt x="822300" y="486628"/>
                </a:lnTo>
                <a:lnTo>
                  <a:pt x="815080" y="476884"/>
                </a:lnTo>
                <a:lnTo>
                  <a:pt x="813275" y="473997"/>
                </a:lnTo>
                <a:close/>
                <a:moveTo>
                  <a:pt x="623034" y="473997"/>
                </a:moveTo>
                <a:lnTo>
                  <a:pt x="623034" y="483380"/>
                </a:lnTo>
                <a:lnTo>
                  <a:pt x="629893" y="483380"/>
                </a:lnTo>
                <a:lnTo>
                  <a:pt x="641444" y="483380"/>
                </a:lnTo>
                <a:lnTo>
                  <a:pt x="652635" y="483380"/>
                </a:lnTo>
                <a:lnTo>
                  <a:pt x="664548" y="483380"/>
                </a:lnTo>
                <a:lnTo>
                  <a:pt x="676100" y="483380"/>
                </a:lnTo>
                <a:lnTo>
                  <a:pt x="688012" y="483380"/>
                </a:lnTo>
                <a:lnTo>
                  <a:pt x="699203" y="483380"/>
                </a:lnTo>
                <a:lnTo>
                  <a:pt x="710755" y="483380"/>
                </a:lnTo>
                <a:lnTo>
                  <a:pt x="722667" y="483380"/>
                </a:lnTo>
                <a:lnTo>
                  <a:pt x="730609" y="483380"/>
                </a:lnTo>
                <a:lnTo>
                  <a:pt x="730609" y="473997"/>
                </a:lnTo>
                <a:lnTo>
                  <a:pt x="722667" y="473997"/>
                </a:lnTo>
                <a:lnTo>
                  <a:pt x="710755" y="473997"/>
                </a:lnTo>
                <a:lnTo>
                  <a:pt x="699203" y="473997"/>
                </a:lnTo>
                <a:lnTo>
                  <a:pt x="688012" y="473997"/>
                </a:lnTo>
                <a:lnTo>
                  <a:pt x="676100" y="473997"/>
                </a:lnTo>
                <a:lnTo>
                  <a:pt x="664548" y="473997"/>
                </a:lnTo>
                <a:lnTo>
                  <a:pt x="652635" y="473997"/>
                </a:lnTo>
                <a:lnTo>
                  <a:pt x="641444" y="473997"/>
                </a:lnTo>
                <a:lnTo>
                  <a:pt x="629893" y="473997"/>
                </a:lnTo>
                <a:lnTo>
                  <a:pt x="623034" y="473997"/>
                </a:lnTo>
                <a:close/>
                <a:moveTo>
                  <a:pt x="823383" y="411201"/>
                </a:moveTo>
                <a:lnTo>
                  <a:pt x="826993" y="420223"/>
                </a:lnTo>
                <a:lnTo>
                  <a:pt x="837461" y="446208"/>
                </a:lnTo>
                <a:lnTo>
                  <a:pt x="838183" y="446208"/>
                </a:lnTo>
                <a:lnTo>
                  <a:pt x="853706" y="446208"/>
                </a:lnTo>
                <a:lnTo>
                  <a:pt x="839627" y="411201"/>
                </a:lnTo>
                <a:lnTo>
                  <a:pt x="838183" y="411201"/>
                </a:lnTo>
                <a:lnTo>
                  <a:pt x="826993" y="411201"/>
                </a:lnTo>
                <a:lnTo>
                  <a:pt x="823383" y="411201"/>
                </a:lnTo>
                <a:close/>
                <a:moveTo>
                  <a:pt x="799919" y="411201"/>
                </a:moveTo>
                <a:lnTo>
                  <a:pt x="803528" y="420223"/>
                </a:lnTo>
                <a:lnTo>
                  <a:pt x="813997" y="446208"/>
                </a:lnTo>
                <a:lnTo>
                  <a:pt x="815080" y="446208"/>
                </a:lnTo>
                <a:lnTo>
                  <a:pt x="826993" y="446208"/>
                </a:lnTo>
                <a:lnTo>
                  <a:pt x="830242" y="446208"/>
                </a:lnTo>
                <a:lnTo>
                  <a:pt x="826993" y="437185"/>
                </a:lnTo>
                <a:lnTo>
                  <a:pt x="816163" y="411201"/>
                </a:lnTo>
                <a:lnTo>
                  <a:pt x="815080" y="411201"/>
                </a:lnTo>
                <a:lnTo>
                  <a:pt x="803528" y="411201"/>
                </a:lnTo>
                <a:lnTo>
                  <a:pt x="799919" y="411201"/>
                </a:lnTo>
                <a:close/>
                <a:moveTo>
                  <a:pt x="776815" y="411201"/>
                </a:moveTo>
                <a:lnTo>
                  <a:pt x="780425" y="420223"/>
                </a:lnTo>
                <a:lnTo>
                  <a:pt x="790894" y="446208"/>
                </a:lnTo>
                <a:lnTo>
                  <a:pt x="791977" y="446208"/>
                </a:lnTo>
                <a:lnTo>
                  <a:pt x="803528" y="446208"/>
                </a:lnTo>
                <a:lnTo>
                  <a:pt x="807138" y="446208"/>
                </a:lnTo>
                <a:lnTo>
                  <a:pt x="803528" y="437185"/>
                </a:lnTo>
                <a:lnTo>
                  <a:pt x="793060" y="411201"/>
                </a:lnTo>
                <a:lnTo>
                  <a:pt x="791977" y="411201"/>
                </a:lnTo>
                <a:lnTo>
                  <a:pt x="780425" y="411201"/>
                </a:lnTo>
                <a:lnTo>
                  <a:pt x="776815" y="411201"/>
                </a:lnTo>
                <a:close/>
                <a:moveTo>
                  <a:pt x="753712" y="411201"/>
                </a:moveTo>
                <a:lnTo>
                  <a:pt x="757322" y="420223"/>
                </a:lnTo>
                <a:lnTo>
                  <a:pt x="767791" y="446208"/>
                </a:lnTo>
                <a:lnTo>
                  <a:pt x="768874" y="446208"/>
                </a:lnTo>
                <a:lnTo>
                  <a:pt x="780425" y="446208"/>
                </a:lnTo>
                <a:lnTo>
                  <a:pt x="784035" y="446208"/>
                </a:lnTo>
                <a:lnTo>
                  <a:pt x="780425" y="437185"/>
                </a:lnTo>
                <a:lnTo>
                  <a:pt x="769957" y="411201"/>
                </a:lnTo>
                <a:lnTo>
                  <a:pt x="768874" y="411201"/>
                </a:lnTo>
                <a:lnTo>
                  <a:pt x="757322" y="411201"/>
                </a:lnTo>
                <a:lnTo>
                  <a:pt x="753712" y="411201"/>
                </a:lnTo>
                <a:close/>
                <a:moveTo>
                  <a:pt x="730248" y="411201"/>
                </a:moveTo>
                <a:lnTo>
                  <a:pt x="733858" y="420223"/>
                </a:lnTo>
                <a:lnTo>
                  <a:pt x="744687" y="446208"/>
                </a:lnTo>
                <a:lnTo>
                  <a:pt x="745770" y="446208"/>
                </a:lnTo>
                <a:lnTo>
                  <a:pt x="757322" y="446208"/>
                </a:lnTo>
                <a:lnTo>
                  <a:pt x="760932" y="446208"/>
                </a:lnTo>
                <a:lnTo>
                  <a:pt x="757322" y="437185"/>
                </a:lnTo>
                <a:lnTo>
                  <a:pt x="746853" y="411201"/>
                </a:lnTo>
                <a:lnTo>
                  <a:pt x="745770" y="411201"/>
                </a:lnTo>
                <a:lnTo>
                  <a:pt x="733858" y="411201"/>
                </a:lnTo>
                <a:lnTo>
                  <a:pt x="730248" y="411201"/>
                </a:lnTo>
                <a:close/>
                <a:moveTo>
                  <a:pt x="707145" y="411201"/>
                </a:moveTo>
                <a:lnTo>
                  <a:pt x="710755" y="420223"/>
                </a:lnTo>
                <a:lnTo>
                  <a:pt x="721223" y="446208"/>
                </a:lnTo>
                <a:lnTo>
                  <a:pt x="722667" y="446208"/>
                </a:lnTo>
                <a:lnTo>
                  <a:pt x="733858" y="446208"/>
                </a:lnTo>
                <a:lnTo>
                  <a:pt x="737468" y="446208"/>
                </a:lnTo>
                <a:lnTo>
                  <a:pt x="733858" y="437185"/>
                </a:lnTo>
                <a:lnTo>
                  <a:pt x="723750" y="411201"/>
                </a:lnTo>
                <a:lnTo>
                  <a:pt x="722667" y="411201"/>
                </a:lnTo>
                <a:lnTo>
                  <a:pt x="710755" y="411201"/>
                </a:lnTo>
                <a:lnTo>
                  <a:pt x="707145" y="411201"/>
                </a:lnTo>
                <a:close/>
                <a:moveTo>
                  <a:pt x="684402" y="411201"/>
                </a:moveTo>
                <a:lnTo>
                  <a:pt x="688012" y="420223"/>
                </a:lnTo>
                <a:lnTo>
                  <a:pt x="698120" y="446208"/>
                </a:lnTo>
                <a:lnTo>
                  <a:pt x="699203" y="446208"/>
                </a:lnTo>
                <a:lnTo>
                  <a:pt x="710755" y="446208"/>
                </a:lnTo>
                <a:lnTo>
                  <a:pt x="714364" y="446208"/>
                </a:lnTo>
                <a:lnTo>
                  <a:pt x="710755" y="437185"/>
                </a:lnTo>
                <a:lnTo>
                  <a:pt x="700647" y="411201"/>
                </a:lnTo>
                <a:lnTo>
                  <a:pt x="699203" y="411201"/>
                </a:lnTo>
                <a:lnTo>
                  <a:pt x="688012" y="411201"/>
                </a:lnTo>
                <a:lnTo>
                  <a:pt x="684402" y="411201"/>
                </a:lnTo>
                <a:close/>
                <a:moveTo>
                  <a:pt x="660938" y="411201"/>
                </a:moveTo>
                <a:lnTo>
                  <a:pt x="664548" y="420223"/>
                </a:lnTo>
                <a:lnTo>
                  <a:pt x="675017" y="446208"/>
                </a:lnTo>
                <a:lnTo>
                  <a:pt x="676100" y="446208"/>
                </a:lnTo>
                <a:lnTo>
                  <a:pt x="688012" y="446208"/>
                </a:lnTo>
                <a:lnTo>
                  <a:pt x="691261" y="446208"/>
                </a:lnTo>
                <a:lnTo>
                  <a:pt x="688012" y="437185"/>
                </a:lnTo>
                <a:lnTo>
                  <a:pt x="677183" y="411201"/>
                </a:lnTo>
                <a:lnTo>
                  <a:pt x="676100" y="411201"/>
                </a:lnTo>
                <a:lnTo>
                  <a:pt x="664548" y="411201"/>
                </a:lnTo>
                <a:lnTo>
                  <a:pt x="660938" y="411201"/>
                </a:lnTo>
                <a:close/>
                <a:moveTo>
                  <a:pt x="637834" y="411201"/>
                </a:moveTo>
                <a:lnTo>
                  <a:pt x="641444" y="420223"/>
                </a:lnTo>
                <a:lnTo>
                  <a:pt x="651913" y="446208"/>
                </a:lnTo>
                <a:lnTo>
                  <a:pt x="652635" y="446208"/>
                </a:lnTo>
                <a:lnTo>
                  <a:pt x="664548" y="446208"/>
                </a:lnTo>
                <a:lnTo>
                  <a:pt x="668158" y="446208"/>
                </a:lnTo>
                <a:lnTo>
                  <a:pt x="664548" y="437185"/>
                </a:lnTo>
                <a:lnTo>
                  <a:pt x="654079" y="411201"/>
                </a:lnTo>
                <a:lnTo>
                  <a:pt x="652635" y="411201"/>
                </a:lnTo>
                <a:lnTo>
                  <a:pt x="641444" y="411201"/>
                </a:lnTo>
                <a:lnTo>
                  <a:pt x="637834" y="411201"/>
                </a:lnTo>
                <a:close/>
                <a:moveTo>
                  <a:pt x="614731" y="411201"/>
                </a:moveTo>
                <a:lnTo>
                  <a:pt x="628810" y="446208"/>
                </a:lnTo>
                <a:lnTo>
                  <a:pt x="629893" y="446208"/>
                </a:lnTo>
                <a:lnTo>
                  <a:pt x="641444" y="446208"/>
                </a:lnTo>
                <a:lnTo>
                  <a:pt x="645054" y="446208"/>
                </a:lnTo>
                <a:lnTo>
                  <a:pt x="641444" y="437185"/>
                </a:lnTo>
                <a:lnTo>
                  <a:pt x="630615" y="411201"/>
                </a:lnTo>
                <a:lnTo>
                  <a:pt x="629893" y="411201"/>
                </a:lnTo>
                <a:lnTo>
                  <a:pt x="614731" y="411201"/>
                </a:lnTo>
                <a:close/>
                <a:moveTo>
                  <a:pt x="701369" y="288572"/>
                </a:moveTo>
                <a:lnTo>
                  <a:pt x="701369" y="348765"/>
                </a:lnTo>
                <a:lnTo>
                  <a:pt x="701369" y="349487"/>
                </a:lnTo>
                <a:lnTo>
                  <a:pt x="706784" y="357427"/>
                </a:lnTo>
                <a:lnTo>
                  <a:pt x="710755" y="351292"/>
                </a:lnTo>
                <a:lnTo>
                  <a:pt x="712559" y="349126"/>
                </a:lnTo>
                <a:lnTo>
                  <a:pt x="717974" y="357427"/>
                </a:lnTo>
                <a:lnTo>
                  <a:pt x="722667" y="350209"/>
                </a:lnTo>
                <a:lnTo>
                  <a:pt x="723389" y="349126"/>
                </a:lnTo>
                <a:lnTo>
                  <a:pt x="728804" y="357427"/>
                </a:lnTo>
                <a:lnTo>
                  <a:pt x="733858" y="349848"/>
                </a:lnTo>
                <a:lnTo>
                  <a:pt x="734580" y="349126"/>
                </a:lnTo>
                <a:lnTo>
                  <a:pt x="739995" y="357427"/>
                </a:lnTo>
                <a:lnTo>
                  <a:pt x="745409" y="349126"/>
                </a:lnTo>
                <a:lnTo>
                  <a:pt x="745770" y="349487"/>
                </a:lnTo>
                <a:lnTo>
                  <a:pt x="750824" y="357427"/>
                </a:lnTo>
                <a:lnTo>
                  <a:pt x="756600" y="349126"/>
                </a:lnTo>
                <a:lnTo>
                  <a:pt x="757322" y="350209"/>
                </a:lnTo>
                <a:lnTo>
                  <a:pt x="762015" y="357427"/>
                </a:lnTo>
                <a:lnTo>
                  <a:pt x="767430" y="349487"/>
                </a:lnTo>
                <a:lnTo>
                  <a:pt x="767430" y="349126"/>
                </a:lnTo>
                <a:lnTo>
                  <a:pt x="767430" y="288572"/>
                </a:lnTo>
                <a:lnTo>
                  <a:pt x="701369" y="288572"/>
                </a:lnTo>
                <a:close/>
                <a:moveTo>
                  <a:pt x="611843" y="276225"/>
                </a:moveTo>
                <a:lnTo>
                  <a:pt x="629893" y="276225"/>
                </a:lnTo>
                <a:lnTo>
                  <a:pt x="641444" y="276225"/>
                </a:lnTo>
                <a:lnTo>
                  <a:pt x="652635" y="276225"/>
                </a:lnTo>
                <a:lnTo>
                  <a:pt x="664548" y="276225"/>
                </a:lnTo>
                <a:lnTo>
                  <a:pt x="666869" y="276225"/>
                </a:lnTo>
                <a:lnTo>
                  <a:pt x="676100" y="276225"/>
                </a:lnTo>
                <a:lnTo>
                  <a:pt x="688012" y="276225"/>
                </a:lnTo>
                <a:lnTo>
                  <a:pt x="699203" y="276225"/>
                </a:lnTo>
                <a:lnTo>
                  <a:pt x="701369" y="276225"/>
                </a:lnTo>
                <a:lnTo>
                  <a:pt x="767430" y="276225"/>
                </a:lnTo>
                <a:lnTo>
                  <a:pt x="768874" y="276225"/>
                </a:lnTo>
                <a:lnTo>
                  <a:pt x="780425" y="276225"/>
                </a:lnTo>
                <a:lnTo>
                  <a:pt x="791977" y="276225"/>
                </a:lnTo>
                <a:lnTo>
                  <a:pt x="798394" y="276225"/>
                </a:lnTo>
                <a:lnTo>
                  <a:pt x="803528" y="276225"/>
                </a:lnTo>
                <a:lnTo>
                  <a:pt x="815080" y="276225"/>
                </a:lnTo>
                <a:lnTo>
                  <a:pt x="826993" y="276225"/>
                </a:lnTo>
                <a:lnTo>
                  <a:pt x="838183" y="276225"/>
                </a:lnTo>
                <a:lnTo>
                  <a:pt x="856955" y="276225"/>
                </a:lnTo>
                <a:cubicBezTo>
                  <a:pt x="864174" y="276225"/>
                  <a:pt x="869589" y="281999"/>
                  <a:pt x="869589" y="288857"/>
                </a:cubicBezTo>
                <a:lnTo>
                  <a:pt x="869228" y="427802"/>
                </a:lnTo>
                <a:lnTo>
                  <a:pt x="862730" y="411201"/>
                </a:lnTo>
                <a:lnTo>
                  <a:pt x="846486" y="411201"/>
                </a:lnTo>
                <a:lnTo>
                  <a:pt x="860565" y="446208"/>
                </a:lnTo>
                <a:lnTo>
                  <a:pt x="869228" y="446208"/>
                </a:lnTo>
                <a:lnTo>
                  <a:pt x="868867" y="521996"/>
                </a:lnTo>
                <a:cubicBezTo>
                  <a:pt x="868867" y="528853"/>
                  <a:pt x="863452" y="534627"/>
                  <a:pt x="856233" y="534627"/>
                </a:cubicBezTo>
                <a:lnTo>
                  <a:pt x="838183" y="534627"/>
                </a:lnTo>
                <a:lnTo>
                  <a:pt x="826993" y="534627"/>
                </a:lnTo>
                <a:lnTo>
                  <a:pt x="815080" y="534627"/>
                </a:lnTo>
                <a:lnTo>
                  <a:pt x="803528" y="534627"/>
                </a:lnTo>
                <a:lnTo>
                  <a:pt x="791977" y="534627"/>
                </a:lnTo>
                <a:lnTo>
                  <a:pt x="780425" y="534627"/>
                </a:lnTo>
                <a:lnTo>
                  <a:pt x="768874" y="534627"/>
                </a:lnTo>
                <a:lnTo>
                  <a:pt x="757322" y="534627"/>
                </a:lnTo>
                <a:lnTo>
                  <a:pt x="745770" y="534627"/>
                </a:lnTo>
                <a:lnTo>
                  <a:pt x="733858" y="534627"/>
                </a:lnTo>
                <a:lnTo>
                  <a:pt x="722667" y="534627"/>
                </a:lnTo>
                <a:lnTo>
                  <a:pt x="710755" y="534627"/>
                </a:lnTo>
                <a:lnTo>
                  <a:pt x="699203" y="534627"/>
                </a:lnTo>
                <a:lnTo>
                  <a:pt x="688012" y="534627"/>
                </a:lnTo>
                <a:lnTo>
                  <a:pt x="676100" y="534627"/>
                </a:lnTo>
                <a:lnTo>
                  <a:pt x="664548" y="534627"/>
                </a:lnTo>
                <a:lnTo>
                  <a:pt x="652635" y="534627"/>
                </a:lnTo>
                <a:lnTo>
                  <a:pt x="641444" y="534627"/>
                </a:lnTo>
                <a:lnTo>
                  <a:pt x="629893" y="534627"/>
                </a:lnTo>
                <a:lnTo>
                  <a:pt x="611121" y="534627"/>
                </a:lnTo>
                <a:cubicBezTo>
                  <a:pt x="604263" y="534627"/>
                  <a:pt x="598487" y="528853"/>
                  <a:pt x="598487" y="521996"/>
                </a:cubicBezTo>
                <a:lnTo>
                  <a:pt x="598848" y="429606"/>
                </a:lnTo>
                <a:lnTo>
                  <a:pt x="605346" y="446208"/>
                </a:lnTo>
                <a:lnTo>
                  <a:pt x="621590" y="446208"/>
                </a:lnTo>
                <a:lnTo>
                  <a:pt x="607872" y="411201"/>
                </a:lnTo>
                <a:lnTo>
                  <a:pt x="598848" y="411201"/>
                </a:lnTo>
                <a:lnTo>
                  <a:pt x="599209" y="288857"/>
                </a:lnTo>
                <a:cubicBezTo>
                  <a:pt x="599209" y="281999"/>
                  <a:pt x="604624" y="276225"/>
                  <a:pt x="611843" y="276225"/>
                </a:cubicBezTo>
                <a:close/>
                <a:moveTo>
                  <a:pt x="803889" y="228130"/>
                </a:moveTo>
                <a:lnTo>
                  <a:pt x="803889" y="232094"/>
                </a:lnTo>
                <a:lnTo>
                  <a:pt x="815080" y="232094"/>
                </a:lnTo>
                <a:lnTo>
                  <a:pt x="826993" y="232094"/>
                </a:lnTo>
                <a:lnTo>
                  <a:pt x="838183" y="232094"/>
                </a:lnTo>
                <a:lnTo>
                  <a:pt x="844681" y="232094"/>
                </a:lnTo>
                <a:lnTo>
                  <a:pt x="844681" y="228130"/>
                </a:lnTo>
                <a:lnTo>
                  <a:pt x="838183" y="228130"/>
                </a:lnTo>
                <a:lnTo>
                  <a:pt x="826993" y="228130"/>
                </a:lnTo>
                <a:lnTo>
                  <a:pt x="815080" y="228130"/>
                </a:lnTo>
                <a:lnTo>
                  <a:pt x="803889" y="228130"/>
                </a:lnTo>
                <a:close/>
                <a:moveTo>
                  <a:pt x="623034" y="222724"/>
                </a:moveTo>
                <a:lnTo>
                  <a:pt x="623034" y="232094"/>
                </a:lnTo>
                <a:lnTo>
                  <a:pt x="629893" y="232094"/>
                </a:lnTo>
                <a:lnTo>
                  <a:pt x="641444" y="232094"/>
                </a:lnTo>
                <a:lnTo>
                  <a:pt x="652635" y="232094"/>
                </a:lnTo>
                <a:lnTo>
                  <a:pt x="664548" y="232094"/>
                </a:lnTo>
                <a:lnTo>
                  <a:pt x="676100" y="232094"/>
                </a:lnTo>
                <a:lnTo>
                  <a:pt x="688012" y="232094"/>
                </a:lnTo>
                <a:lnTo>
                  <a:pt x="699203" y="232094"/>
                </a:lnTo>
                <a:lnTo>
                  <a:pt x="710755" y="232094"/>
                </a:lnTo>
                <a:lnTo>
                  <a:pt x="722667" y="232094"/>
                </a:lnTo>
                <a:lnTo>
                  <a:pt x="730609" y="232094"/>
                </a:lnTo>
                <a:lnTo>
                  <a:pt x="730609" y="222724"/>
                </a:lnTo>
                <a:lnTo>
                  <a:pt x="722667" y="222724"/>
                </a:lnTo>
                <a:lnTo>
                  <a:pt x="710755" y="222724"/>
                </a:lnTo>
                <a:lnTo>
                  <a:pt x="699203" y="222724"/>
                </a:lnTo>
                <a:lnTo>
                  <a:pt x="688012" y="222724"/>
                </a:lnTo>
                <a:lnTo>
                  <a:pt x="676100" y="222724"/>
                </a:lnTo>
                <a:lnTo>
                  <a:pt x="664548" y="222724"/>
                </a:lnTo>
                <a:lnTo>
                  <a:pt x="652635" y="222724"/>
                </a:lnTo>
                <a:lnTo>
                  <a:pt x="641444" y="222724"/>
                </a:lnTo>
                <a:lnTo>
                  <a:pt x="629893" y="222724"/>
                </a:lnTo>
                <a:lnTo>
                  <a:pt x="623034" y="222724"/>
                </a:lnTo>
                <a:close/>
                <a:moveTo>
                  <a:pt x="217727" y="200245"/>
                </a:moveTo>
                <a:cubicBezTo>
                  <a:pt x="214478" y="200245"/>
                  <a:pt x="211590" y="201323"/>
                  <a:pt x="209424" y="203479"/>
                </a:cubicBezTo>
                <a:cubicBezTo>
                  <a:pt x="207619" y="205275"/>
                  <a:pt x="206175" y="208150"/>
                  <a:pt x="206175" y="211024"/>
                </a:cubicBezTo>
                <a:lnTo>
                  <a:pt x="206175" y="431800"/>
                </a:lnTo>
                <a:lnTo>
                  <a:pt x="245418" y="431800"/>
                </a:lnTo>
                <a:lnTo>
                  <a:pt x="262422" y="420330"/>
                </a:lnTo>
                <a:lnTo>
                  <a:pt x="262415" y="420330"/>
                </a:lnTo>
                <a:cubicBezTo>
                  <a:pt x="255190" y="420330"/>
                  <a:pt x="248687" y="415320"/>
                  <a:pt x="247242" y="408162"/>
                </a:cubicBezTo>
                <a:lnTo>
                  <a:pt x="228818" y="316188"/>
                </a:lnTo>
                <a:cubicBezTo>
                  <a:pt x="227012" y="307957"/>
                  <a:pt x="232431" y="300084"/>
                  <a:pt x="240740" y="298295"/>
                </a:cubicBezTo>
                <a:cubicBezTo>
                  <a:pt x="248687" y="296863"/>
                  <a:pt x="256635" y="302231"/>
                  <a:pt x="258441" y="310462"/>
                </a:cubicBezTo>
                <a:cubicBezTo>
                  <a:pt x="271085" y="341955"/>
                  <a:pt x="274337" y="367007"/>
                  <a:pt x="274337" y="390269"/>
                </a:cubicBezTo>
                <a:cubicBezTo>
                  <a:pt x="284452" y="393490"/>
                  <a:pt x="294567" y="394563"/>
                  <a:pt x="305044" y="393847"/>
                </a:cubicBezTo>
                <a:cubicBezTo>
                  <a:pt x="316604" y="393132"/>
                  <a:pt x="339363" y="383827"/>
                  <a:pt x="339363" y="405299"/>
                </a:cubicBezTo>
                <a:cubicBezTo>
                  <a:pt x="339363" y="413531"/>
                  <a:pt x="332861" y="420330"/>
                  <a:pt x="324552" y="420330"/>
                </a:cubicBezTo>
                <a:lnTo>
                  <a:pt x="288461" y="420330"/>
                </a:lnTo>
                <a:lnTo>
                  <a:pt x="271528" y="431800"/>
                </a:lnTo>
                <a:lnTo>
                  <a:pt x="277600" y="431800"/>
                </a:lnTo>
                <a:cubicBezTo>
                  <a:pt x="286241" y="431800"/>
                  <a:pt x="292722" y="438302"/>
                  <a:pt x="292722" y="446609"/>
                </a:cubicBezTo>
                <a:lnTo>
                  <a:pt x="292722" y="476949"/>
                </a:lnTo>
                <a:lnTo>
                  <a:pt x="399346" y="476949"/>
                </a:lnTo>
                <a:lnTo>
                  <a:pt x="350579" y="368518"/>
                </a:lnTo>
                <a:lnTo>
                  <a:pt x="338376" y="376883"/>
                </a:lnTo>
                <a:cubicBezTo>
                  <a:pt x="334782" y="379052"/>
                  <a:pt x="330109" y="377968"/>
                  <a:pt x="327593" y="374715"/>
                </a:cubicBezTo>
                <a:cubicBezTo>
                  <a:pt x="325437" y="371101"/>
                  <a:pt x="326156" y="366403"/>
                  <a:pt x="329750" y="364235"/>
                </a:cubicBezTo>
                <a:lnTo>
                  <a:pt x="369647" y="337493"/>
                </a:lnTo>
                <a:cubicBezTo>
                  <a:pt x="372882" y="334963"/>
                  <a:pt x="377555" y="335686"/>
                  <a:pt x="379711" y="339300"/>
                </a:cubicBezTo>
                <a:cubicBezTo>
                  <a:pt x="382227" y="342552"/>
                  <a:pt x="381508" y="347611"/>
                  <a:pt x="377914" y="349780"/>
                </a:cubicBezTo>
                <a:lnTo>
                  <a:pt x="363146" y="359903"/>
                </a:lnTo>
                <a:lnTo>
                  <a:pt x="407542" y="476949"/>
                </a:lnTo>
                <a:lnTo>
                  <a:pt x="430680" y="476949"/>
                </a:lnTo>
                <a:lnTo>
                  <a:pt x="376362" y="200245"/>
                </a:lnTo>
                <a:lnTo>
                  <a:pt x="217727" y="200245"/>
                </a:lnTo>
                <a:close/>
                <a:moveTo>
                  <a:pt x="835295" y="197857"/>
                </a:moveTo>
                <a:lnTo>
                  <a:pt x="826993" y="209389"/>
                </a:lnTo>
                <a:lnTo>
                  <a:pt x="825910" y="210470"/>
                </a:lnTo>
                <a:lnTo>
                  <a:pt x="826993" y="210470"/>
                </a:lnTo>
                <a:lnTo>
                  <a:pt x="830603" y="210470"/>
                </a:lnTo>
                <a:lnTo>
                  <a:pt x="830603" y="223805"/>
                </a:lnTo>
                <a:lnTo>
                  <a:pt x="838183" y="223805"/>
                </a:lnTo>
                <a:lnTo>
                  <a:pt x="839627" y="223805"/>
                </a:lnTo>
                <a:lnTo>
                  <a:pt x="839627" y="210470"/>
                </a:lnTo>
                <a:lnTo>
                  <a:pt x="844681" y="210470"/>
                </a:lnTo>
                <a:lnTo>
                  <a:pt x="838183" y="202181"/>
                </a:lnTo>
                <a:lnTo>
                  <a:pt x="835295" y="197857"/>
                </a:lnTo>
                <a:close/>
                <a:moveTo>
                  <a:pt x="813275" y="197857"/>
                </a:moveTo>
                <a:lnTo>
                  <a:pt x="803889" y="210470"/>
                </a:lnTo>
                <a:lnTo>
                  <a:pt x="808582" y="210470"/>
                </a:lnTo>
                <a:lnTo>
                  <a:pt x="808582" y="223805"/>
                </a:lnTo>
                <a:lnTo>
                  <a:pt x="815080" y="223805"/>
                </a:lnTo>
                <a:lnTo>
                  <a:pt x="817607" y="223805"/>
                </a:lnTo>
                <a:lnTo>
                  <a:pt x="817607" y="210470"/>
                </a:lnTo>
                <a:lnTo>
                  <a:pt x="822300" y="210470"/>
                </a:lnTo>
                <a:lnTo>
                  <a:pt x="815080" y="200740"/>
                </a:lnTo>
                <a:lnTo>
                  <a:pt x="813275" y="197857"/>
                </a:lnTo>
                <a:close/>
                <a:moveTo>
                  <a:pt x="623034" y="197857"/>
                </a:moveTo>
                <a:lnTo>
                  <a:pt x="623034" y="207227"/>
                </a:lnTo>
                <a:lnTo>
                  <a:pt x="629893" y="207227"/>
                </a:lnTo>
                <a:lnTo>
                  <a:pt x="641444" y="207227"/>
                </a:lnTo>
                <a:lnTo>
                  <a:pt x="652635" y="207227"/>
                </a:lnTo>
                <a:lnTo>
                  <a:pt x="664548" y="207227"/>
                </a:lnTo>
                <a:lnTo>
                  <a:pt x="676100" y="207227"/>
                </a:lnTo>
                <a:lnTo>
                  <a:pt x="688012" y="207227"/>
                </a:lnTo>
                <a:lnTo>
                  <a:pt x="699203" y="207227"/>
                </a:lnTo>
                <a:lnTo>
                  <a:pt x="710755" y="207227"/>
                </a:lnTo>
                <a:lnTo>
                  <a:pt x="722667" y="207227"/>
                </a:lnTo>
                <a:lnTo>
                  <a:pt x="730609" y="207227"/>
                </a:lnTo>
                <a:lnTo>
                  <a:pt x="730609" y="197857"/>
                </a:lnTo>
                <a:lnTo>
                  <a:pt x="722667" y="197857"/>
                </a:lnTo>
                <a:lnTo>
                  <a:pt x="710755" y="197857"/>
                </a:lnTo>
                <a:lnTo>
                  <a:pt x="699203" y="197857"/>
                </a:lnTo>
                <a:lnTo>
                  <a:pt x="688012" y="197857"/>
                </a:lnTo>
                <a:lnTo>
                  <a:pt x="676100" y="197857"/>
                </a:lnTo>
                <a:lnTo>
                  <a:pt x="664548" y="197857"/>
                </a:lnTo>
                <a:lnTo>
                  <a:pt x="652635" y="197857"/>
                </a:lnTo>
                <a:lnTo>
                  <a:pt x="641444" y="197857"/>
                </a:lnTo>
                <a:lnTo>
                  <a:pt x="629893" y="197857"/>
                </a:lnTo>
                <a:lnTo>
                  <a:pt x="623034" y="197857"/>
                </a:lnTo>
                <a:close/>
                <a:moveTo>
                  <a:pt x="553266" y="160338"/>
                </a:moveTo>
                <a:cubicBezTo>
                  <a:pt x="561897" y="160338"/>
                  <a:pt x="568370" y="167179"/>
                  <a:pt x="568370" y="175461"/>
                </a:cubicBezTo>
                <a:lnTo>
                  <a:pt x="568370" y="556770"/>
                </a:lnTo>
                <a:lnTo>
                  <a:pt x="713656" y="556770"/>
                </a:lnTo>
                <a:lnTo>
                  <a:pt x="714016" y="556770"/>
                </a:lnTo>
                <a:lnTo>
                  <a:pt x="714016" y="587015"/>
                </a:lnTo>
                <a:lnTo>
                  <a:pt x="713656" y="587015"/>
                </a:lnTo>
                <a:lnTo>
                  <a:pt x="553266" y="587015"/>
                </a:lnTo>
                <a:cubicBezTo>
                  <a:pt x="544994" y="587015"/>
                  <a:pt x="538162" y="580174"/>
                  <a:pt x="538162" y="571892"/>
                </a:cubicBezTo>
                <a:lnTo>
                  <a:pt x="538162" y="175461"/>
                </a:lnTo>
                <a:cubicBezTo>
                  <a:pt x="538162" y="167179"/>
                  <a:pt x="544994" y="160338"/>
                  <a:pt x="553266" y="160338"/>
                </a:cubicBezTo>
                <a:close/>
                <a:moveTo>
                  <a:pt x="217727" y="149225"/>
                </a:moveTo>
                <a:lnTo>
                  <a:pt x="416277" y="149225"/>
                </a:lnTo>
                <a:cubicBezTo>
                  <a:pt x="424580" y="149225"/>
                  <a:pt x="431439" y="155692"/>
                  <a:pt x="431439" y="163956"/>
                </a:cubicBezTo>
                <a:cubicBezTo>
                  <a:pt x="431439" y="172579"/>
                  <a:pt x="424580" y="200245"/>
                  <a:pt x="416277" y="200245"/>
                </a:cubicBezTo>
                <a:lnTo>
                  <a:pt x="406700" y="200245"/>
                </a:lnTo>
                <a:lnTo>
                  <a:pt x="460174" y="473936"/>
                </a:lnTo>
                <a:lnTo>
                  <a:pt x="459570" y="476949"/>
                </a:lnTo>
                <a:lnTo>
                  <a:pt x="508000" y="476949"/>
                </a:lnTo>
                <a:lnTo>
                  <a:pt x="508000" y="175846"/>
                </a:lnTo>
                <a:cubicBezTo>
                  <a:pt x="508000" y="171520"/>
                  <a:pt x="511322" y="168275"/>
                  <a:pt x="515753" y="168275"/>
                </a:cubicBezTo>
                <a:cubicBezTo>
                  <a:pt x="519814" y="168275"/>
                  <a:pt x="523506" y="171520"/>
                  <a:pt x="523506" y="175846"/>
                </a:cubicBezTo>
                <a:lnTo>
                  <a:pt x="523506" y="492097"/>
                </a:lnTo>
                <a:lnTo>
                  <a:pt x="523515" y="492119"/>
                </a:lnTo>
                <a:cubicBezTo>
                  <a:pt x="523515" y="492480"/>
                  <a:pt x="523515" y="492842"/>
                  <a:pt x="523515" y="493564"/>
                </a:cubicBezTo>
                <a:lnTo>
                  <a:pt x="523515" y="613119"/>
                </a:lnTo>
                <a:cubicBezTo>
                  <a:pt x="523515" y="614564"/>
                  <a:pt x="523155" y="616008"/>
                  <a:pt x="522795" y="617453"/>
                </a:cubicBezTo>
                <a:cubicBezTo>
                  <a:pt x="520994" y="594698"/>
                  <a:pt x="511273" y="573749"/>
                  <a:pt x="494711" y="557495"/>
                </a:cubicBezTo>
                <a:cubicBezTo>
                  <a:pt x="476708" y="539436"/>
                  <a:pt x="452225" y="530045"/>
                  <a:pt x="427381" y="530045"/>
                </a:cubicBezTo>
                <a:cubicBezTo>
                  <a:pt x="402177" y="530045"/>
                  <a:pt x="378054" y="539436"/>
                  <a:pt x="360051" y="557495"/>
                </a:cubicBezTo>
                <a:cubicBezTo>
                  <a:pt x="342049" y="575194"/>
                  <a:pt x="331607" y="599394"/>
                  <a:pt x="331607" y="624677"/>
                </a:cubicBezTo>
                <a:cubicBezTo>
                  <a:pt x="331607" y="625761"/>
                  <a:pt x="331607" y="626844"/>
                  <a:pt x="331607" y="628289"/>
                </a:cubicBezTo>
                <a:lnTo>
                  <a:pt x="207750" y="628289"/>
                </a:lnTo>
                <a:cubicBezTo>
                  <a:pt x="204869" y="612035"/>
                  <a:pt x="197308" y="597226"/>
                  <a:pt x="185426" y="585668"/>
                </a:cubicBezTo>
                <a:cubicBezTo>
                  <a:pt x="170304" y="570859"/>
                  <a:pt x="150501" y="562913"/>
                  <a:pt x="129978" y="562913"/>
                </a:cubicBezTo>
                <a:cubicBezTo>
                  <a:pt x="108735" y="562913"/>
                  <a:pt x="88932" y="570859"/>
                  <a:pt x="74170" y="585668"/>
                </a:cubicBezTo>
                <a:cubicBezTo>
                  <a:pt x="62289" y="597226"/>
                  <a:pt x="54368" y="612035"/>
                  <a:pt x="51847" y="628289"/>
                </a:cubicBezTo>
                <a:lnTo>
                  <a:pt x="38885" y="628289"/>
                </a:lnTo>
                <a:lnTo>
                  <a:pt x="15122" y="628289"/>
                </a:lnTo>
                <a:cubicBezTo>
                  <a:pt x="6841" y="628289"/>
                  <a:pt x="0" y="621426"/>
                  <a:pt x="0" y="613119"/>
                </a:cubicBezTo>
                <a:lnTo>
                  <a:pt x="0" y="568692"/>
                </a:lnTo>
                <a:cubicBezTo>
                  <a:pt x="0" y="561107"/>
                  <a:pt x="1080" y="553522"/>
                  <a:pt x="4320" y="547382"/>
                </a:cubicBezTo>
                <a:cubicBezTo>
                  <a:pt x="8281" y="539797"/>
                  <a:pt x="14402" y="535101"/>
                  <a:pt x="23763" y="533656"/>
                </a:cubicBezTo>
                <a:lnTo>
                  <a:pt x="23763" y="498982"/>
                </a:lnTo>
                <a:cubicBezTo>
                  <a:pt x="23763" y="480561"/>
                  <a:pt x="31684" y="463585"/>
                  <a:pt x="43926" y="451305"/>
                </a:cubicBezTo>
                <a:cubicBezTo>
                  <a:pt x="56528" y="439024"/>
                  <a:pt x="73450" y="431800"/>
                  <a:pt x="92173" y="431800"/>
                </a:cubicBezTo>
                <a:lnTo>
                  <a:pt x="176212" y="431800"/>
                </a:lnTo>
                <a:lnTo>
                  <a:pt x="176212" y="190185"/>
                </a:lnTo>
                <a:cubicBezTo>
                  <a:pt x="176212" y="178687"/>
                  <a:pt x="180905" y="168627"/>
                  <a:pt x="188486" y="161082"/>
                </a:cubicBezTo>
                <a:cubicBezTo>
                  <a:pt x="196067" y="153896"/>
                  <a:pt x="206175" y="149225"/>
                  <a:pt x="217727" y="149225"/>
                </a:cubicBezTo>
                <a:close/>
                <a:moveTo>
                  <a:pt x="823383" y="135148"/>
                </a:moveTo>
                <a:lnTo>
                  <a:pt x="826993" y="144158"/>
                </a:lnTo>
                <a:lnTo>
                  <a:pt x="837461" y="170106"/>
                </a:lnTo>
                <a:lnTo>
                  <a:pt x="838183" y="170106"/>
                </a:lnTo>
                <a:lnTo>
                  <a:pt x="853706" y="170106"/>
                </a:lnTo>
                <a:lnTo>
                  <a:pt x="839627" y="135148"/>
                </a:lnTo>
                <a:lnTo>
                  <a:pt x="838183" y="135148"/>
                </a:lnTo>
                <a:lnTo>
                  <a:pt x="826993" y="135148"/>
                </a:lnTo>
                <a:lnTo>
                  <a:pt x="823383" y="135148"/>
                </a:lnTo>
                <a:close/>
                <a:moveTo>
                  <a:pt x="799919" y="135148"/>
                </a:moveTo>
                <a:lnTo>
                  <a:pt x="803528" y="144158"/>
                </a:lnTo>
                <a:lnTo>
                  <a:pt x="813997" y="170106"/>
                </a:lnTo>
                <a:lnTo>
                  <a:pt x="815080" y="170106"/>
                </a:lnTo>
                <a:lnTo>
                  <a:pt x="826993" y="170106"/>
                </a:lnTo>
                <a:lnTo>
                  <a:pt x="830242" y="170106"/>
                </a:lnTo>
                <a:lnTo>
                  <a:pt x="826993" y="161096"/>
                </a:lnTo>
                <a:lnTo>
                  <a:pt x="816163" y="135148"/>
                </a:lnTo>
                <a:lnTo>
                  <a:pt x="815080" y="135148"/>
                </a:lnTo>
                <a:lnTo>
                  <a:pt x="803528" y="135148"/>
                </a:lnTo>
                <a:lnTo>
                  <a:pt x="799919" y="135148"/>
                </a:lnTo>
                <a:close/>
                <a:moveTo>
                  <a:pt x="776815" y="135148"/>
                </a:moveTo>
                <a:lnTo>
                  <a:pt x="780425" y="144158"/>
                </a:lnTo>
                <a:lnTo>
                  <a:pt x="790894" y="170106"/>
                </a:lnTo>
                <a:lnTo>
                  <a:pt x="791977" y="170106"/>
                </a:lnTo>
                <a:lnTo>
                  <a:pt x="803528" y="170106"/>
                </a:lnTo>
                <a:lnTo>
                  <a:pt x="807138" y="170106"/>
                </a:lnTo>
                <a:lnTo>
                  <a:pt x="803528" y="161096"/>
                </a:lnTo>
                <a:lnTo>
                  <a:pt x="793060" y="135148"/>
                </a:lnTo>
                <a:lnTo>
                  <a:pt x="791977" y="135148"/>
                </a:lnTo>
                <a:lnTo>
                  <a:pt x="780425" y="135148"/>
                </a:lnTo>
                <a:lnTo>
                  <a:pt x="776815" y="135148"/>
                </a:lnTo>
                <a:close/>
                <a:moveTo>
                  <a:pt x="753712" y="135148"/>
                </a:moveTo>
                <a:lnTo>
                  <a:pt x="757322" y="144158"/>
                </a:lnTo>
                <a:lnTo>
                  <a:pt x="767791" y="170106"/>
                </a:lnTo>
                <a:lnTo>
                  <a:pt x="768874" y="170106"/>
                </a:lnTo>
                <a:lnTo>
                  <a:pt x="780425" y="170106"/>
                </a:lnTo>
                <a:lnTo>
                  <a:pt x="784035" y="170106"/>
                </a:lnTo>
                <a:lnTo>
                  <a:pt x="780425" y="161096"/>
                </a:lnTo>
                <a:lnTo>
                  <a:pt x="769957" y="135148"/>
                </a:lnTo>
                <a:lnTo>
                  <a:pt x="768874" y="135148"/>
                </a:lnTo>
                <a:lnTo>
                  <a:pt x="757322" y="135148"/>
                </a:lnTo>
                <a:lnTo>
                  <a:pt x="753712" y="135148"/>
                </a:lnTo>
                <a:close/>
                <a:moveTo>
                  <a:pt x="730248" y="135148"/>
                </a:moveTo>
                <a:lnTo>
                  <a:pt x="733858" y="144158"/>
                </a:lnTo>
                <a:lnTo>
                  <a:pt x="744687" y="170106"/>
                </a:lnTo>
                <a:lnTo>
                  <a:pt x="745770" y="170106"/>
                </a:lnTo>
                <a:lnTo>
                  <a:pt x="757322" y="170106"/>
                </a:lnTo>
                <a:lnTo>
                  <a:pt x="760932" y="170106"/>
                </a:lnTo>
                <a:lnTo>
                  <a:pt x="757322" y="161096"/>
                </a:lnTo>
                <a:lnTo>
                  <a:pt x="746853" y="135148"/>
                </a:lnTo>
                <a:lnTo>
                  <a:pt x="745770" y="135148"/>
                </a:lnTo>
                <a:lnTo>
                  <a:pt x="733858" y="135148"/>
                </a:lnTo>
                <a:lnTo>
                  <a:pt x="730248" y="135148"/>
                </a:lnTo>
                <a:close/>
                <a:moveTo>
                  <a:pt x="707145" y="135148"/>
                </a:moveTo>
                <a:lnTo>
                  <a:pt x="710755" y="144158"/>
                </a:lnTo>
                <a:lnTo>
                  <a:pt x="721223" y="170106"/>
                </a:lnTo>
                <a:lnTo>
                  <a:pt x="722667" y="170106"/>
                </a:lnTo>
                <a:lnTo>
                  <a:pt x="733858" y="170106"/>
                </a:lnTo>
                <a:lnTo>
                  <a:pt x="737468" y="170106"/>
                </a:lnTo>
                <a:lnTo>
                  <a:pt x="733858" y="161096"/>
                </a:lnTo>
                <a:lnTo>
                  <a:pt x="723750" y="135148"/>
                </a:lnTo>
                <a:lnTo>
                  <a:pt x="722667" y="135148"/>
                </a:lnTo>
                <a:lnTo>
                  <a:pt x="710755" y="135148"/>
                </a:lnTo>
                <a:lnTo>
                  <a:pt x="707145" y="135148"/>
                </a:lnTo>
                <a:close/>
                <a:moveTo>
                  <a:pt x="684402" y="135148"/>
                </a:moveTo>
                <a:lnTo>
                  <a:pt x="688012" y="144158"/>
                </a:lnTo>
                <a:lnTo>
                  <a:pt x="698120" y="170106"/>
                </a:lnTo>
                <a:lnTo>
                  <a:pt x="699203" y="170106"/>
                </a:lnTo>
                <a:lnTo>
                  <a:pt x="710755" y="170106"/>
                </a:lnTo>
                <a:lnTo>
                  <a:pt x="714364" y="170106"/>
                </a:lnTo>
                <a:lnTo>
                  <a:pt x="710755" y="161096"/>
                </a:lnTo>
                <a:lnTo>
                  <a:pt x="700647" y="135148"/>
                </a:lnTo>
                <a:lnTo>
                  <a:pt x="699203" y="135148"/>
                </a:lnTo>
                <a:lnTo>
                  <a:pt x="688012" y="135148"/>
                </a:lnTo>
                <a:lnTo>
                  <a:pt x="684402" y="135148"/>
                </a:lnTo>
                <a:close/>
                <a:moveTo>
                  <a:pt x="660938" y="135148"/>
                </a:moveTo>
                <a:lnTo>
                  <a:pt x="664548" y="144158"/>
                </a:lnTo>
                <a:lnTo>
                  <a:pt x="675017" y="170106"/>
                </a:lnTo>
                <a:lnTo>
                  <a:pt x="676100" y="170106"/>
                </a:lnTo>
                <a:lnTo>
                  <a:pt x="688012" y="170106"/>
                </a:lnTo>
                <a:lnTo>
                  <a:pt x="691261" y="170106"/>
                </a:lnTo>
                <a:lnTo>
                  <a:pt x="688012" y="161096"/>
                </a:lnTo>
                <a:lnTo>
                  <a:pt x="677183" y="135148"/>
                </a:lnTo>
                <a:lnTo>
                  <a:pt x="676100" y="135148"/>
                </a:lnTo>
                <a:lnTo>
                  <a:pt x="664548" y="135148"/>
                </a:lnTo>
                <a:lnTo>
                  <a:pt x="660938" y="135148"/>
                </a:lnTo>
                <a:close/>
                <a:moveTo>
                  <a:pt x="637834" y="135148"/>
                </a:moveTo>
                <a:lnTo>
                  <a:pt x="641444" y="144158"/>
                </a:lnTo>
                <a:lnTo>
                  <a:pt x="651913" y="170106"/>
                </a:lnTo>
                <a:lnTo>
                  <a:pt x="652635" y="170106"/>
                </a:lnTo>
                <a:lnTo>
                  <a:pt x="664548" y="170106"/>
                </a:lnTo>
                <a:lnTo>
                  <a:pt x="668158" y="170106"/>
                </a:lnTo>
                <a:lnTo>
                  <a:pt x="664548" y="161096"/>
                </a:lnTo>
                <a:lnTo>
                  <a:pt x="654079" y="135148"/>
                </a:lnTo>
                <a:lnTo>
                  <a:pt x="652635" y="135148"/>
                </a:lnTo>
                <a:lnTo>
                  <a:pt x="641444" y="135148"/>
                </a:lnTo>
                <a:lnTo>
                  <a:pt x="637834" y="135148"/>
                </a:lnTo>
                <a:close/>
                <a:moveTo>
                  <a:pt x="614731" y="135148"/>
                </a:moveTo>
                <a:lnTo>
                  <a:pt x="628810" y="170106"/>
                </a:lnTo>
                <a:lnTo>
                  <a:pt x="629893" y="170106"/>
                </a:lnTo>
                <a:lnTo>
                  <a:pt x="641444" y="170106"/>
                </a:lnTo>
                <a:lnTo>
                  <a:pt x="645054" y="170106"/>
                </a:lnTo>
                <a:lnTo>
                  <a:pt x="641444" y="161096"/>
                </a:lnTo>
                <a:lnTo>
                  <a:pt x="630615" y="135148"/>
                </a:lnTo>
                <a:lnTo>
                  <a:pt x="629893" y="135148"/>
                </a:lnTo>
                <a:lnTo>
                  <a:pt x="614731" y="135148"/>
                </a:lnTo>
                <a:close/>
                <a:moveTo>
                  <a:pt x="701369" y="12347"/>
                </a:moveTo>
                <a:lnTo>
                  <a:pt x="701369" y="72439"/>
                </a:lnTo>
                <a:lnTo>
                  <a:pt x="701369" y="72800"/>
                </a:lnTo>
                <a:lnTo>
                  <a:pt x="706784" y="81449"/>
                </a:lnTo>
                <a:lnTo>
                  <a:pt x="710755" y="75323"/>
                </a:lnTo>
                <a:lnTo>
                  <a:pt x="712559" y="72800"/>
                </a:lnTo>
                <a:lnTo>
                  <a:pt x="717974" y="81449"/>
                </a:lnTo>
                <a:lnTo>
                  <a:pt x="722667" y="74241"/>
                </a:lnTo>
                <a:lnTo>
                  <a:pt x="723389" y="72800"/>
                </a:lnTo>
                <a:lnTo>
                  <a:pt x="728804" y="81449"/>
                </a:lnTo>
                <a:lnTo>
                  <a:pt x="733858" y="73521"/>
                </a:lnTo>
                <a:lnTo>
                  <a:pt x="734580" y="72800"/>
                </a:lnTo>
                <a:lnTo>
                  <a:pt x="739995" y="81449"/>
                </a:lnTo>
                <a:lnTo>
                  <a:pt x="745409" y="72800"/>
                </a:lnTo>
                <a:lnTo>
                  <a:pt x="745770" y="73160"/>
                </a:lnTo>
                <a:lnTo>
                  <a:pt x="750824" y="81449"/>
                </a:lnTo>
                <a:lnTo>
                  <a:pt x="756600" y="72800"/>
                </a:lnTo>
                <a:lnTo>
                  <a:pt x="757322" y="74241"/>
                </a:lnTo>
                <a:lnTo>
                  <a:pt x="762015" y="81449"/>
                </a:lnTo>
                <a:lnTo>
                  <a:pt x="767430" y="72800"/>
                </a:lnTo>
                <a:lnTo>
                  <a:pt x="767430" y="12347"/>
                </a:lnTo>
                <a:lnTo>
                  <a:pt x="701369" y="12347"/>
                </a:lnTo>
                <a:close/>
                <a:moveTo>
                  <a:pt x="611843" y="0"/>
                </a:moveTo>
                <a:lnTo>
                  <a:pt x="629893" y="0"/>
                </a:lnTo>
                <a:lnTo>
                  <a:pt x="641444" y="0"/>
                </a:lnTo>
                <a:lnTo>
                  <a:pt x="652635" y="0"/>
                </a:lnTo>
                <a:lnTo>
                  <a:pt x="664548" y="0"/>
                </a:lnTo>
                <a:lnTo>
                  <a:pt x="666869" y="0"/>
                </a:lnTo>
                <a:lnTo>
                  <a:pt x="676100" y="0"/>
                </a:lnTo>
                <a:lnTo>
                  <a:pt x="688012" y="0"/>
                </a:lnTo>
                <a:lnTo>
                  <a:pt x="699203" y="0"/>
                </a:lnTo>
                <a:lnTo>
                  <a:pt x="701369" y="0"/>
                </a:lnTo>
                <a:lnTo>
                  <a:pt x="767430" y="0"/>
                </a:lnTo>
                <a:lnTo>
                  <a:pt x="768874" y="0"/>
                </a:lnTo>
                <a:lnTo>
                  <a:pt x="780425" y="0"/>
                </a:lnTo>
                <a:lnTo>
                  <a:pt x="791977" y="0"/>
                </a:lnTo>
                <a:lnTo>
                  <a:pt x="798394" y="0"/>
                </a:lnTo>
                <a:lnTo>
                  <a:pt x="803528" y="0"/>
                </a:lnTo>
                <a:lnTo>
                  <a:pt x="815080" y="0"/>
                </a:lnTo>
                <a:lnTo>
                  <a:pt x="826993" y="0"/>
                </a:lnTo>
                <a:lnTo>
                  <a:pt x="838183" y="0"/>
                </a:lnTo>
                <a:lnTo>
                  <a:pt x="856955" y="0"/>
                </a:lnTo>
                <a:cubicBezTo>
                  <a:pt x="864174" y="0"/>
                  <a:pt x="869589" y="5766"/>
                  <a:pt x="869589" y="12614"/>
                </a:cubicBezTo>
                <a:lnTo>
                  <a:pt x="869228" y="151726"/>
                </a:lnTo>
                <a:lnTo>
                  <a:pt x="862730" y="135148"/>
                </a:lnTo>
                <a:lnTo>
                  <a:pt x="846486" y="135148"/>
                </a:lnTo>
                <a:lnTo>
                  <a:pt x="860565" y="170106"/>
                </a:lnTo>
                <a:lnTo>
                  <a:pt x="869228" y="170106"/>
                </a:lnTo>
                <a:lnTo>
                  <a:pt x="868867" y="245789"/>
                </a:lnTo>
                <a:cubicBezTo>
                  <a:pt x="868867" y="252636"/>
                  <a:pt x="863452" y="258403"/>
                  <a:pt x="856233" y="258403"/>
                </a:cubicBezTo>
                <a:lnTo>
                  <a:pt x="838183" y="258403"/>
                </a:lnTo>
                <a:lnTo>
                  <a:pt x="826993" y="258403"/>
                </a:lnTo>
                <a:lnTo>
                  <a:pt x="815080" y="258403"/>
                </a:lnTo>
                <a:lnTo>
                  <a:pt x="803528" y="258403"/>
                </a:lnTo>
                <a:lnTo>
                  <a:pt x="791977" y="258403"/>
                </a:lnTo>
                <a:lnTo>
                  <a:pt x="780425" y="258403"/>
                </a:lnTo>
                <a:lnTo>
                  <a:pt x="768874" y="258403"/>
                </a:lnTo>
                <a:lnTo>
                  <a:pt x="757322" y="258403"/>
                </a:lnTo>
                <a:lnTo>
                  <a:pt x="745770" y="258403"/>
                </a:lnTo>
                <a:lnTo>
                  <a:pt x="733858" y="258403"/>
                </a:lnTo>
                <a:lnTo>
                  <a:pt x="722667" y="258403"/>
                </a:lnTo>
                <a:lnTo>
                  <a:pt x="710755" y="258403"/>
                </a:lnTo>
                <a:lnTo>
                  <a:pt x="699203" y="258403"/>
                </a:lnTo>
                <a:lnTo>
                  <a:pt x="688012" y="258403"/>
                </a:lnTo>
                <a:lnTo>
                  <a:pt x="676100" y="258403"/>
                </a:lnTo>
                <a:lnTo>
                  <a:pt x="664548" y="258403"/>
                </a:lnTo>
                <a:lnTo>
                  <a:pt x="652635" y="258403"/>
                </a:lnTo>
                <a:lnTo>
                  <a:pt x="641444" y="258403"/>
                </a:lnTo>
                <a:lnTo>
                  <a:pt x="629893" y="258403"/>
                </a:lnTo>
                <a:lnTo>
                  <a:pt x="611121" y="258403"/>
                </a:lnTo>
                <a:cubicBezTo>
                  <a:pt x="604263" y="258403"/>
                  <a:pt x="598487" y="252636"/>
                  <a:pt x="598487" y="245789"/>
                </a:cubicBezTo>
                <a:lnTo>
                  <a:pt x="598848" y="153528"/>
                </a:lnTo>
                <a:lnTo>
                  <a:pt x="605346" y="170106"/>
                </a:lnTo>
                <a:lnTo>
                  <a:pt x="621590" y="170106"/>
                </a:lnTo>
                <a:lnTo>
                  <a:pt x="607872" y="135148"/>
                </a:lnTo>
                <a:lnTo>
                  <a:pt x="598848" y="135148"/>
                </a:lnTo>
                <a:lnTo>
                  <a:pt x="599209" y="12614"/>
                </a:lnTo>
                <a:cubicBezTo>
                  <a:pt x="599209" y="5766"/>
                  <a:pt x="604624" y="0"/>
                  <a:pt x="611843" y="0"/>
                </a:cubicBezTo>
                <a:close/>
              </a:path>
            </a:pathLst>
          </a:custGeom>
          <a:solidFill>
            <a:schemeClr val="bg1"/>
          </a:solidFill>
          <a:ln>
            <a:noFill/>
          </a:ln>
          <a:effectLst/>
        </p:spPr>
        <p:txBody>
          <a:bodyPr anchor="ctr"/>
          <a:lstStyle/>
          <a:p>
            <a:endParaRPr lang="en-GB" sz="1600" dirty="0">
              <a:latin typeface="+mj-lt"/>
            </a:endParaRPr>
          </a:p>
        </p:txBody>
      </p:sp>
      <p:sp>
        <p:nvSpPr>
          <p:cNvPr id="30" name="Freeform 236">
            <a:extLst>
              <a:ext uri="{FF2B5EF4-FFF2-40B4-BE49-F238E27FC236}">
                <a16:creationId xmlns:a16="http://schemas.microsoft.com/office/drawing/2014/main" xmlns="" id="{D35FAD08-4B86-6649-BB53-A37B31C9C97B}"/>
              </a:ext>
            </a:extLst>
          </p:cNvPr>
          <p:cNvSpPr>
            <a:spLocks noChangeArrowheads="1"/>
          </p:cNvSpPr>
          <p:nvPr/>
        </p:nvSpPr>
        <p:spPr bwMode="auto">
          <a:xfrm>
            <a:off x="7331005" y="2767449"/>
            <a:ext cx="607871" cy="222232"/>
          </a:xfrm>
          <a:custGeom>
            <a:avLst/>
            <a:gdLst/>
            <a:ahLst/>
            <a:cxnLst/>
            <a:rect l="0" t="0" r="r" b="b"/>
            <a:pathLst>
              <a:path w="885466" h="323493">
                <a:moveTo>
                  <a:pt x="536575" y="249501"/>
                </a:moveTo>
                <a:cubicBezTo>
                  <a:pt x="530856" y="249501"/>
                  <a:pt x="525852" y="252003"/>
                  <a:pt x="522277" y="255577"/>
                </a:cubicBezTo>
                <a:cubicBezTo>
                  <a:pt x="518703" y="259152"/>
                  <a:pt x="516200" y="264156"/>
                  <a:pt x="516200" y="269875"/>
                </a:cubicBezTo>
                <a:cubicBezTo>
                  <a:pt x="516200" y="275237"/>
                  <a:pt x="518703" y="280241"/>
                  <a:pt x="522277" y="284173"/>
                </a:cubicBezTo>
                <a:cubicBezTo>
                  <a:pt x="525852" y="287748"/>
                  <a:pt x="530856" y="289892"/>
                  <a:pt x="536575" y="289892"/>
                </a:cubicBezTo>
                <a:cubicBezTo>
                  <a:pt x="541937" y="289892"/>
                  <a:pt x="546941" y="287748"/>
                  <a:pt x="550873" y="284173"/>
                </a:cubicBezTo>
                <a:cubicBezTo>
                  <a:pt x="554448" y="280241"/>
                  <a:pt x="556592" y="275237"/>
                  <a:pt x="556592" y="269875"/>
                </a:cubicBezTo>
                <a:cubicBezTo>
                  <a:pt x="556592" y="264156"/>
                  <a:pt x="554448" y="259152"/>
                  <a:pt x="550873" y="255577"/>
                </a:cubicBezTo>
                <a:cubicBezTo>
                  <a:pt x="546941" y="252003"/>
                  <a:pt x="541937" y="249501"/>
                  <a:pt x="536575" y="249501"/>
                </a:cubicBezTo>
                <a:close/>
                <a:moveTo>
                  <a:pt x="171271" y="249501"/>
                </a:moveTo>
                <a:cubicBezTo>
                  <a:pt x="165533" y="249501"/>
                  <a:pt x="160512" y="252003"/>
                  <a:pt x="156925" y="255577"/>
                </a:cubicBezTo>
                <a:cubicBezTo>
                  <a:pt x="153339" y="259152"/>
                  <a:pt x="151187" y="264156"/>
                  <a:pt x="151187" y="269875"/>
                </a:cubicBezTo>
                <a:cubicBezTo>
                  <a:pt x="151187" y="275237"/>
                  <a:pt x="153339" y="280241"/>
                  <a:pt x="156925" y="284173"/>
                </a:cubicBezTo>
                <a:cubicBezTo>
                  <a:pt x="160512" y="287748"/>
                  <a:pt x="165533" y="289892"/>
                  <a:pt x="171271" y="289892"/>
                </a:cubicBezTo>
                <a:cubicBezTo>
                  <a:pt x="177009" y="289892"/>
                  <a:pt x="182030" y="287748"/>
                  <a:pt x="185616" y="284173"/>
                </a:cubicBezTo>
                <a:cubicBezTo>
                  <a:pt x="189203" y="280241"/>
                  <a:pt x="191355" y="275237"/>
                  <a:pt x="191355" y="269875"/>
                </a:cubicBezTo>
                <a:cubicBezTo>
                  <a:pt x="191355" y="264156"/>
                  <a:pt x="189203" y="259152"/>
                  <a:pt x="185616" y="255577"/>
                </a:cubicBezTo>
                <a:cubicBezTo>
                  <a:pt x="182030" y="252003"/>
                  <a:pt x="177009" y="249501"/>
                  <a:pt x="171271" y="249501"/>
                </a:cubicBezTo>
                <a:close/>
                <a:moveTo>
                  <a:pt x="536575" y="215900"/>
                </a:moveTo>
                <a:cubicBezTo>
                  <a:pt x="551231" y="215900"/>
                  <a:pt x="564814" y="221977"/>
                  <a:pt x="574465" y="231628"/>
                </a:cubicBezTo>
                <a:cubicBezTo>
                  <a:pt x="584116" y="241637"/>
                  <a:pt x="590193" y="254862"/>
                  <a:pt x="590193" y="269875"/>
                </a:cubicBezTo>
                <a:cubicBezTo>
                  <a:pt x="590193" y="284531"/>
                  <a:pt x="584116" y="298114"/>
                  <a:pt x="574465" y="307765"/>
                </a:cubicBezTo>
                <a:cubicBezTo>
                  <a:pt x="564814" y="317416"/>
                  <a:pt x="551231" y="323493"/>
                  <a:pt x="536575" y="323493"/>
                </a:cubicBezTo>
                <a:cubicBezTo>
                  <a:pt x="521562" y="323493"/>
                  <a:pt x="508337" y="317416"/>
                  <a:pt x="498328" y="307765"/>
                </a:cubicBezTo>
                <a:cubicBezTo>
                  <a:pt x="488677" y="298114"/>
                  <a:pt x="482600" y="284531"/>
                  <a:pt x="482600" y="269875"/>
                </a:cubicBezTo>
                <a:cubicBezTo>
                  <a:pt x="482600" y="254862"/>
                  <a:pt x="488677" y="241637"/>
                  <a:pt x="498328" y="231628"/>
                </a:cubicBezTo>
                <a:cubicBezTo>
                  <a:pt x="508337" y="221977"/>
                  <a:pt x="521562" y="215900"/>
                  <a:pt x="536575" y="215900"/>
                </a:cubicBezTo>
                <a:close/>
                <a:moveTo>
                  <a:pt x="171271" y="215900"/>
                </a:moveTo>
                <a:cubicBezTo>
                  <a:pt x="185975" y="215900"/>
                  <a:pt x="199603" y="221977"/>
                  <a:pt x="209286" y="231628"/>
                </a:cubicBezTo>
                <a:cubicBezTo>
                  <a:pt x="219328" y="241637"/>
                  <a:pt x="225066" y="254862"/>
                  <a:pt x="225066" y="269875"/>
                </a:cubicBezTo>
                <a:cubicBezTo>
                  <a:pt x="225066" y="284531"/>
                  <a:pt x="219328" y="298114"/>
                  <a:pt x="209286" y="307765"/>
                </a:cubicBezTo>
                <a:cubicBezTo>
                  <a:pt x="199603" y="317416"/>
                  <a:pt x="185975" y="323493"/>
                  <a:pt x="171271" y="323493"/>
                </a:cubicBezTo>
                <a:cubicBezTo>
                  <a:pt x="156567" y="323493"/>
                  <a:pt x="142938" y="317416"/>
                  <a:pt x="133255" y="307765"/>
                </a:cubicBezTo>
                <a:cubicBezTo>
                  <a:pt x="123572" y="298114"/>
                  <a:pt x="117475" y="284531"/>
                  <a:pt x="117475" y="269875"/>
                </a:cubicBezTo>
                <a:cubicBezTo>
                  <a:pt x="117475" y="254862"/>
                  <a:pt x="123572" y="241637"/>
                  <a:pt x="133255" y="231628"/>
                </a:cubicBezTo>
                <a:cubicBezTo>
                  <a:pt x="142938" y="221977"/>
                  <a:pt x="156567" y="215900"/>
                  <a:pt x="171271" y="215900"/>
                </a:cubicBezTo>
                <a:close/>
                <a:moveTo>
                  <a:pt x="346900" y="31012"/>
                </a:moveTo>
                <a:cubicBezTo>
                  <a:pt x="320641" y="35700"/>
                  <a:pt x="295101" y="44715"/>
                  <a:pt x="271359" y="56976"/>
                </a:cubicBezTo>
                <a:lnTo>
                  <a:pt x="270280" y="57697"/>
                </a:lnTo>
                <a:cubicBezTo>
                  <a:pt x="241143" y="72842"/>
                  <a:pt x="214884" y="93036"/>
                  <a:pt x="193301" y="117198"/>
                </a:cubicBezTo>
                <a:lnTo>
                  <a:pt x="270280" y="117198"/>
                </a:lnTo>
                <a:lnTo>
                  <a:pt x="346900" y="117198"/>
                </a:lnTo>
                <a:lnTo>
                  <a:pt x="346900" y="31012"/>
                </a:lnTo>
                <a:close/>
                <a:moveTo>
                  <a:pt x="391864" y="0"/>
                </a:moveTo>
                <a:lnTo>
                  <a:pt x="656256" y="0"/>
                </a:lnTo>
                <a:cubicBezTo>
                  <a:pt x="663450" y="0"/>
                  <a:pt x="669565" y="6130"/>
                  <a:pt x="669565" y="13342"/>
                </a:cubicBezTo>
                <a:lnTo>
                  <a:pt x="669565" y="168960"/>
                </a:lnTo>
                <a:lnTo>
                  <a:pt x="750785" y="182210"/>
                </a:lnTo>
                <a:lnTo>
                  <a:pt x="761638" y="198085"/>
                </a:lnTo>
                <a:lnTo>
                  <a:pt x="669565" y="196553"/>
                </a:lnTo>
                <a:lnTo>
                  <a:pt x="669565" y="203054"/>
                </a:lnTo>
                <a:lnTo>
                  <a:pt x="814148" y="218007"/>
                </a:lnTo>
                <a:lnTo>
                  <a:pt x="826728" y="236182"/>
                </a:lnTo>
                <a:lnTo>
                  <a:pt x="669565" y="235198"/>
                </a:lnTo>
                <a:lnTo>
                  <a:pt x="669565" y="243143"/>
                </a:lnTo>
                <a:lnTo>
                  <a:pt x="871815" y="261673"/>
                </a:lnTo>
                <a:lnTo>
                  <a:pt x="885466" y="275861"/>
                </a:lnTo>
                <a:lnTo>
                  <a:pt x="762249" y="274770"/>
                </a:lnTo>
                <a:lnTo>
                  <a:pt x="656437" y="275787"/>
                </a:lnTo>
                <a:lnTo>
                  <a:pt x="656256" y="275865"/>
                </a:lnTo>
                <a:lnTo>
                  <a:pt x="601939" y="275865"/>
                </a:lnTo>
                <a:lnTo>
                  <a:pt x="601939" y="275504"/>
                </a:lnTo>
                <a:lnTo>
                  <a:pt x="601939" y="274783"/>
                </a:lnTo>
                <a:lnTo>
                  <a:pt x="601939" y="274062"/>
                </a:lnTo>
                <a:lnTo>
                  <a:pt x="601939" y="273701"/>
                </a:lnTo>
                <a:lnTo>
                  <a:pt x="601939" y="273340"/>
                </a:lnTo>
                <a:lnTo>
                  <a:pt x="601939" y="272980"/>
                </a:lnTo>
                <a:lnTo>
                  <a:pt x="601939" y="272619"/>
                </a:lnTo>
                <a:lnTo>
                  <a:pt x="601939" y="272259"/>
                </a:lnTo>
                <a:lnTo>
                  <a:pt x="601939" y="271537"/>
                </a:lnTo>
                <a:lnTo>
                  <a:pt x="601939" y="270816"/>
                </a:lnTo>
                <a:cubicBezTo>
                  <a:pt x="601939" y="270456"/>
                  <a:pt x="601939" y="270095"/>
                  <a:pt x="601939" y="270095"/>
                </a:cubicBezTo>
                <a:cubicBezTo>
                  <a:pt x="601939" y="252786"/>
                  <a:pt x="595104" y="236198"/>
                  <a:pt x="582874" y="223937"/>
                </a:cubicBezTo>
                <a:cubicBezTo>
                  <a:pt x="570643" y="211677"/>
                  <a:pt x="554096" y="204464"/>
                  <a:pt x="536830" y="204464"/>
                </a:cubicBezTo>
                <a:cubicBezTo>
                  <a:pt x="519564" y="204464"/>
                  <a:pt x="503017" y="211677"/>
                  <a:pt x="490786" y="223937"/>
                </a:cubicBezTo>
                <a:cubicBezTo>
                  <a:pt x="478556" y="236198"/>
                  <a:pt x="471362" y="252786"/>
                  <a:pt x="471362" y="270095"/>
                </a:cubicBezTo>
                <a:cubicBezTo>
                  <a:pt x="471362" y="270095"/>
                  <a:pt x="471362" y="270456"/>
                  <a:pt x="471362" y="270816"/>
                </a:cubicBezTo>
                <a:lnTo>
                  <a:pt x="471362" y="271537"/>
                </a:lnTo>
                <a:lnTo>
                  <a:pt x="471362" y="272259"/>
                </a:lnTo>
                <a:lnTo>
                  <a:pt x="471362" y="272619"/>
                </a:lnTo>
                <a:lnTo>
                  <a:pt x="471721" y="272980"/>
                </a:lnTo>
                <a:lnTo>
                  <a:pt x="471721" y="273340"/>
                </a:lnTo>
                <a:lnTo>
                  <a:pt x="471721" y="273701"/>
                </a:lnTo>
                <a:lnTo>
                  <a:pt x="471721" y="274062"/>
                </a:lnTo>
                <a:lnTo>
                  <a:pt x="471721" y="274783"/>
                </a:lnTo>
                <a:lnTo>
                  <a:pt x="471721" y="275504"/>
                </a:lnTo>
                <a:lnTo>
                  <a:pt x="471721" y="275865"/>
                </a:lnTo>
                <a:lnTo>
                  <a:pt x="270280" y="275865"/>
                </a:lnTo>
                <a:lnTo>
                  <a:pt x="237906" y="275865"/>
                </a:lnTo>
                <a:cubicBezTo>
                  <a:pt x="237906" y="274062"/>
                  <a:pt x="237906" y="271898"/>
                  <a:pt x="237906" y="270095"/>
                </a:cubicBezTo>
                <a:cubicBezTo>
                  <a:pt x="237906" y="252786"/>
                  <a:pt x="231071" y="236198"/>
                  <a:pt x="218841" y="223937"/>
                </a:cubicBezTo>
                <a:cubicBezTo>
                  <a:pt x="206610" y="211677"/>
                  <a:pt x="190423" y="204464"/>
                  <a:pt x="172797" y="204464"/>
                </a:cubicBezTo>
                <a:cubicBezTo>
                  <a:pt x="171718" y="204464"/>
                  <a:pt x="170639" y="204464"/>
                  <a:pt x="169200" y="204825"/>
                </a:cubicBezTo>
                <a:cubicBezTo>
                  <a:pt x="168840" y="204825"/>
                  <a:pt x="168481" y="204825"/>
                  <a:pt x="168121" y="204825"/>
                </a:cubicBezTo>
                <a:cubicBezTo>
                  <a:pt x="152293" y="205907"/>
                  <a:pt x="137905" y="212758"/>
                  <a:pt x="126753" y="223937"/>
                </a:cubicBezTo>
                <a:cubicBezTo>
                  <a:pt x="114523" y="236198"/>
                  <a:pt x="107688" y="252786"/>
                  <a:pt x="107688" y="270095"/>
                </a:cubicBezTo>
                <a:cubicBezTo>
                  <a:pt x="107688" y="271898"/>
                  <a:pt x="107688" y="274062"/>
                  <a:pt x="107688" y="275865"/>
                </a:cubicBezTo>
                <a:lnTo>
                  <a:pt x="87862" y="275865"/>
                </a:lnTo>
                <a:lnTo>
                  <a:pt x="87860" y="275865"/>
                </a:lnTo>
                <a:lnTo>
                  <a:pt x="13378" y="275865"/>
                </a:lnTo>
                <a:cubicBezTo>
                  <a:pt x="5785" y="275865"/>
                  <a:pt x="0" y="269748"/>
                  <a:pt x="0" y="262192"/>
                </a:cubicBezTo>
                <a:cubicBezTo>
                  <a:pt x="0" y="254995"/>
                  <a:pt x="5785" y="249238"/>
                  <a:pt x="13378" y="249238"/>
                </a:cubicBezTo>
                <a:lnTo>
                  <a:pt x="20637" y="249238"/>
                </a:lnTo>
                <a:lnTo>
                  <a:pt x="20637" y="196531"/>
                </a:lnTo>
                <a:cubicBezTo>
                  <a:pt x="20637" y="179943"/>
                  <a:pt x="28910" y="168404"/>
                  <a:pt x="41500" y="159389"/>
                </a:cubicBezTo>
                <a:cubicBezTo>
                  <a:pt x="42580" y="158667"/>
                  <a:pt x="44018" y="157946"/>
                  <a:pt x="45457" y="157225"/>
                </a:cubicBezTo>
                <a:cubicBezTo>
                  <a:pt x="62724" y="146767"/>
                  <a:pt x="86465" y="140998"/>
                  <a:pt x="109127" y="135949"/>
                </a:cubicBezTo>
                <a:lnTo>
                  <a:pt x="144621" y="125045"/>
                </a:lnTo>
                <a:lnTo>
                  <a:pt x="133312" y="125045"/>
                </a:lnTo>
                <a:cubicBezTo>
                  <a:pt x="131517" y="125045"/>
                  <a:pt x="129721" y="123574"/>
                  <a:pt x="129362" y="122103"/>
                </a:cubicBezTo>
                <a:lnTo>
                  <a:pt x="126848" y="110700"/>
                </a:lnTo>
                <a:cubicBezTo>
                  <a:pt x="125412" y="103343"/>
                  <a:pt x="129721" y="95250"/>
                  <a:pt x="136544" y="97457"/>
                </a:cubicBezTo>
                <a:lnTo>
                  <a:pt x="146598" y="101504"/>
                </a:lnTo>
                <a:cubicBezTo>
                  <a:pt x="148034" y="101871"/>
                  <a:pt x="149830" y="102975"/>
                  <a:pt x="150189" y="104446"/>
                </a:cubicBezTo>
                <a:lnTo>
                  <a:pt x="154651" y="121325"/>
                </a:lnTo>
                <a:lnTo>
                  <a:pt x="156610" y="119361"/>
                </a:lnTo>
                <a:cubicBezTo>
                  <a:pt x="160207" y="114673"/>
                  <a:pt x="164164" y="109985"/>
                  <a:pt x="168121" y="105298"/>
                </a:cubicBezTo>
                <a:lnTo>
                  <a:pt x="169200" y="103494"/>
                </a:lnTo>
                <a:cubicBezTo>
                  <a:pt x="194380" y="75006"/>
                  <a:pt x="224956" y="50845"/>
                  <a:pt x="259129" y="33176"/>
                </a:cubicBezTo>
                <a:cubicBezTo>
                  <a:pt x="262726" y="31373"/>
                  <a:pt x="266683" y="29570"/>
                  <a:pt x="270280" y="27766"/>
                </a:cubicBezTo>
                <a:cubicBezTo>
                  <a:pt x="308050" y="10097"/>
                  <a:pt x="349778" y="0"/>
                  <a:pt x="391864" y="0"/>
                </a:cubicBezTo>
                <a:close/>
              </a:path>
            </a:pathLst>
          </a:custGeom>
          <a:solidFill>
            <a:schemeClr val="bg1"/>
          </a:solidFill>
          <a:ln>
            <a:noFill/>
          </a:ln>
          <a:effectLst/>
        </p:spPr>
        <p:txBody>
          <a:bodyPr anchor="ctr"/>
          <a:lstStyle/>
          <a:p>
            <a:endParaRPr lang="en-GB" sz="1600" dirty="0">
              <a:latin typeface="+mj-lt"/>
            </a:endParaRPr>
          </a:p>
        </p:txBody>
      </p:sp>
      <p:sp>
        <p:nvSpPr>
          <p:cNvPr id="31" name="Freeform 242">
            <a:extLst>
              <a:ext uri="{FF2B5EF4-FFF2-40B4-BE49-F238E27FC236}">
                <a16:creationId xmlns:a16="http://schemas.microsoft.com/office/drawing/2014/main" xmlns="" id="{04D8BD78-F76A-544D-80CA-CB06C983A478}"/>
              </a:ext>
            </a:extLst>
          </p:cNvPr>
          <p:cNvSpPr>
            <a:spLocks noChangeArrowheads="1"/>
          </p:cNvSpPr>
          <p:nvPr/>
        </p:nvSpPr>
        <p:spPr bwMode="auto">
          <a:xfrm>
            <a:off x="8493956" y="2606516"/>
            <a:ext cx="490587" cy="468090"/>
          </a:xfrm>
          <a:custGeom>
            <a:avLst/>
            <a:gdLst/>
            <a:ahLst/>
            <a:cxnLst/>
            <a:rect l="0" t="0" r="r" b="b"/>
            <a:pathLst>
              <a:path w="899393" h="858478">
                <a:moveTo>
                  <a:pt x="899393" y="592739"/>
                </a:moveTo>
                <a:lnTo>
                  <a:pt x="899393" y="792494"/>
                </a:lnTo>
                <a:cubicBezTo>
                  <a:pt x="899393" y="793936"/>
                  <a:pt x="898313" y="795739"/>
                  <a:pt x="896513" y="796099"/>
                </a:cubicBezTo>
                <a:lnTo>
                  <a:pt x="802911" y="826748"/>
                </a:lnTo>
                <a:lnTo>
                  <a:pt x="745310" y="845497"/>
                </a:lnTo>
                <a:lnTo>
                  <a:pt x="706429" y="858117"/>
                </a:lnTo>
                <a:lnTo>
                  <a:pt x="706429" y="655839"/>
                </a:lnTo>
                <a:lnTo>
                  <a:pt x="745310" y="643219"/>
                </a:lnTo>
                <a:lnTo>
                  <a:pt x="785991" y="629878"/>
                </a:lnTo>
                <a:lnTo>
                  <a:pt x="787431" y="677112"/>
                </a:lnTo>
                <a:cubicBezTo>
                  <a:pt x="787431" y="681078"/>
                  <a:pt x="792111" y="682881"/>
                  <a:pt x="795711" y="681799"/>
                </a:cubicBezTo>
                <a:lnTo>
                  <a:pt x="802911" y="679636"/>
                </a:lnTo>
                <a:lnTo>
                  <a:pt x="824872" y="673506"/>
                </a:lnTo>
                <a:cubicBezTo>
                  <a:pt x="827392" y="672425"/>
                  <a:pt x="828832" y="670261"/>
                  <a:pt x="828832" y="667737"/>
                </a:cubicBezTo>
                <a:lnTo>
                  <a:pt x="827752" y="616176"/>
                </a:lnTo>
                <a:lnTo>
                  <a:pt x="897953" y="593100"/>
                </a:lnTo>
                <a:cubicBezTo>
                  <a:pt x="898313" y="593100"/>
                  <a:pt x="899033" y="592739"/>
                  <a:pt x="899393" y="592739"/>
                </a:cubicBezTo>
                <a:close/>
                <a:moveTo>
                  <a:pt x="505185" y="592739"/>
                </a:moveTo>
                <a:cubicBezTo>
                  <a:pt x="505905" y="592739"/>
                  <a:pt x="506625" y="593100"/>
                  <a:pt x="507705" y="593460"/>
                </a:cubicBezTo>
                <a:lnTo>
                  <a:pt x="664668" y="645022"/>
                </a:lnTo>
                <a:lnTo>
                  <a:pt x="698149" y="655839"/>
                </a:lnTo>
                <a:lnTo>
                  <a:pt x="698149" y="855593"/>
                </a:lnTo>
                <a:lnTo>
                  <a:pt x="698149" y="857035"/>
                </a:lnTo>
                <a:cubicBezTo>
                  <a:pt x="698149" y="857757"/>
                  <a:pt x="698149" y="858117"/>
                  <a:pt x="698149" y="858478"/>
                </a:cubicBezTo>
                <a:lnTo>
                  <a:pt x="664668" y="847661"/>
                </a:lnTo>
                <a:lnTo>
                  <a:pt x="508065" y="796099"/>
                </a:lnTo>
                <a:cubicBezTo>
                  <a:pt x="506265" y="795739"/>
                  <a:pt x="505185" y="793936"/>
                  <a:pt x="505185" y="792494"/>
                </a:cubicBezTo>
                <a:lnTo>
                  <a:pt x="505185" y="592739"/>
                </a:lnTo>
                <a:close/>
                <a:moveTo>
                  <a:pt x="595187" y="550913"/>
                </a:moveTo>
                <a:lnTo>
                  <a:pt x="664668" y="577595"/>
                </a:lnTo>
                <a:lnTo>
                  <a:pt x="745310" y="608604"/>
                </a:lnTo>
                <a:lnTo>
                  <a:pt x="783831" y="623387"/>
                </a:lnTo>
                <a:lnTo>
                  <a:pt x="745310" y="636007"/>
                </a:lnTo>
                <a:lnTo>
                  <a:pt x="704269" y="649348"/>
                </a:lnTo>
                <a:cubicBezTo>
                  <a:pt x="703549" y="649709"/>
                  <a:pt x="702109" y="650069"/>
                  <a:pt x="701389" y="649709"/>
                </a:cubicBezTo>
                <a:lnTo>
                  <a:pt x="664668" y="637810"/>
                </a:lnTo>
                <a:lnTo>
                  <a:pt x="508785" y="586610"/>
                </a:lnTo>
                <a:cubicBezTo>
                  <a:pt x="507705" y="586249"/>
                  <a:pt x="505905" y="585528"/>
                  <a:pt x="505545" y="584086"/>
                </a:cubicBezTo>
                <a:cubicBezTo>
                  <a:pt x="504825" y="582643"/>
                  <a:pt x="505905" y="580480"/>
                  <a:pt x="507705" y="579398"/>
                </a:cubicBezTo>
                <a:lnTo>
                  <a:pt x="595187" y="550913"/>
                </a:lnTo>
                <a:close/>
                <a:moveTo>
                  <a:pt x="700309" y="516299"/>
                </a:moveTo>
                <a:cubicBezTo>
                  <a:pt x="701029" y="516299"/>
                  <a:pt x="702109" y="515938"/>
                  <a:pt x="703189" y="516299"/>
                </a:cubicBezTo>
                <a:lnTo>
                  <a:pt x="745310" y="530000"/>
                </a:lnTo>
                <a:lnTo>
                  <a:pt x="802911" y="548750"/>
                </a:lnTo>
                <a:lnTo>
                  <a:pt x="895793" y="579038"/>
                </a:lnTo>
                <a:cubicBezTo>
                  <a:pt x="896873" y="579398"/>
                  <a:pt x="898313" y="580480"/>
                  <a:pt x="899033" y="581562"/>
                </a:cubicBezTo>
                <a:cubicBezTo>
                  <a:pt x="899753" y="583725"/>
                  <a:pt x="899033" y="585528"/>
                  <a:pt x="896873" y="586249"/>
                </a:cubicBezTo>
                <a:lnTo>
                  <a:pt x="825232" y="610046"/>
                </a:lnTo>
                <a:lnTo>
                  <a:pt x="802911" y="601393"/>
                </a:lnTo>
                <a:lnTo>
                  <a:pt x="745310" y="580480"/>
                </a:lnTo>
                <a:lnTo>
                  <a:pt x="664668" y="551274"/>
                </a:lnTo>
                <a:lnTo>
                  <a:pt x="631188" y="539015"/>
                </a:lnTo>
                <a:lnTo>
                  <a:pt x="664668" y="528198"/>
                </a:lnTo>
                <a:lnTo>
                  <a:pt x="700309" y="516299"/>
                </a:lnTo>
                <a:close/>
                <a:moveTo>
                  <a:pt x="188436" y="490749"/>
                </a:moveTo>
                <a:cubicBezTo>
                  <a:pt x="193480" y="489310"/>
                  <a:pt x="199245" y="490030"/>
                  <a:pt x="204289" y="493628"/>
                </a:cubicBezTo>
                <a:lnTo>
                  <a:pt x="203929" y="493628"/>
                </a:lnTo>
                <a:cubicBezTo>
                  <a:pt x="221944" y="506582"/>
                  <a:pt x="241760" y="516657"/>
                  <a:pt x="262657" y="523494"/>
                </a:cubicBezTo>
                <a:cubicBezTo>
                  <a:pt x="282834" y="529971"/>
                  <a:pt x="304091" y="533570"/>
                  <a:pt x="326430" y="533570"/>
                </a:cubicBezTo>
                <a:cubicBezTo>
                  <a:pt x="348408" y="533570"/>
                  <a:pt x="369666" y="529971"/>
                  <a:pt x="389842" y="523494"/>
                </a:cubicBezTo>
                <a:cubicBezTo>
                  <a:pt x="410379" y="517017"/>
                  <a:pt x="429475" y="506942"/>
                  <a:pt x="447130" y="494348"/>
                </a:cubicBezTo>
                <a:cubicBezTo>
                  <a:pt x="451453" y="490749"/>
                  <a:pt x="457578" y="488950"/>
                  <a:pt x="463703" y="490749"/>
                </a:cubicBezTo>
                <a:cubicBezTo>
                  <a:pt x="488204" y="497226"/>
                  <a:pt x="511263" y="505862"/>
                  <a:pt x="531800" y="515938"/>
                </a:cubicBezTo>
                <a:cubicBezTo>
                  <a:pt x="547293" y="523134"/>
                  <a:pt x="561704" y="531411"/>
                  <a:pt x="574315" y="540047"/>
                </a:cubicBezTo>
                <a:lnTo>
                  <a:pt x="529278" y="554800"/>
                </a:lnTo>
                <a:lnTo>
                  <a:pt x="502255" y="563796"/>
                </a:lnTo>
                <a:cubicBezTo>
                  <a:pt x="487123" y="568114"/>
                  <a:pt x="487843" y="572072"/>
                  <a:pt x="487483" y="584666"/>
                </a:cubicBezTo>
                <a:lnTo>
                  <a:pt x="487483" y="793370"/>
                </a:lnTo>
                <a:lnTo>
                  <a:pt x="487483" y="793730"/>
                </a:lnTo>
                <a:lnTo>
                  <a:pt x="487483" y="794089"/>
                </a:lnTo>
                <a:lnTo>
                  <a:pt x="487483" y="794449"/>
                </a:lnTo>
                <a:lnTo>
                  <a:pt x="487483" y="794809"/>
                </a:lnTo>
                <a:cubicBezTo>
                  <a:pt x="488204" y="803445"/>
                  <a:pt x="493968" y="811361"/>
                  <a:pt x="502616" y="814240"/>
                </a:cubicBezTo>
                <a:lnTo>
                  <a:pt x="531439" y="823596"/>
                </a:lnTo>
                <a:cubicBezTo>
                  <a:pt x="511983" y="828274"/>
                  <a:pt x="488924" y="831512"/>
                  <a:pt x="461542" y="834391"/>
                </a:cubicBezTo>
                <a:cubicBezTo>
                  <a:pt x="424431" y="837989"/>
                  <a:pt x="379754" y="839428"/>
                  <a:pt x="326430" y="839428"/>
                </a:cubicBezTo>
                <a:cubicBezTo>
                  <a:pt x="169700" y="839428"/>
                  <a:pt x="89714" y="823596"/>
                  <a:pt x="47559" y="794809"/>
                </a:cubicBezTo>
                <a:cubicBezTo>
                  <a:pt x="1081" y="762784"/>
                  <a:pt x="0" y="719604"/>
                  <a:pt x="0" y="665988"/>
                </a:cubicBezTo>
                <a:cubicBezTo>
                  <a:pt x="0" y="626407"/>
                  <a:pt x="19817" y="590064"/>
                  <a:pt x="53324" y="559478"/>
                </a:cubicBezTo>
                <a:cubicBezTo>
                  <a:pt x="86111" y="529971"/>
                  <a:pt x="132950" y="505862"/>
                  <a:pt x="188436" y="490749"/>
                </a:cubicBezTo>
                <a:close/>
                <a:moveTo>
                  <a:pt x="276313" y="204121"/>
                </a:moveTo>
                <a:cubicBezTo>
                  <a:pt x="262997" y="222102"/>
                  <a:pt x="245723" y="237925"/>
                  <a:pt x="224489" y="250512"/>
                </a:cubicBezTo>
                <a:cubicBezTo>
                  <a:pt x="202536" y="263818"/>
                  <a:pt x="176984" y="273887"/>
                  <a:pt x="148193" y="279641"/>
                </a:cubicBezTo>
                <a:cubicBezTo>
                  <a:pt x="149813" y="305354"/>
                  <a:pt x="155481" y="329808"/>
                  <a:pt x="164478" y="352105"/>
                </a:cubicBezTo>
                <a:lnTo>
                  <a:pt x="197491" y="406294"/>
                </a:lnTo>
                <a:lnTo>
                  <a:pt x="251377" y="409884"/>
                </a:lnTo>
                <a:lnTo>
                  <a:pt x="300541" y="410140"/>
                </a:lnTo>
                <a:lnTo>
                  <a:pt x="313030" y="404813"/>
                </a:lnTo>
                <a:lnTo>
                  <a:pt x="331140" y="404813"/>
                </a:lnTo>
                <a:cubicBezTo>
                  <a:pt x="340728" y="404813"/>
                  <a:pt x="348895" y="413127"/>
                  <a:pt x="348895" y="422888"/>
                </a:cubicBezTo>
                <a:cubicBezTo>
                  <a:pt x="348895" y="433010"/>
                  <a:pt x="340728" y="440963"/>
                  <a:pt x="331140" y="440963"/>
                </a:cubicBezTo>
                <a:lnTo>
                  <a:pt x="313030" y="440963"/>
                </a:lnTo>
                <a:lnTo>
                  <a:pt x="303735" y="437098"/>
                </a:lnTo>
                <a:lnTo>
                  <a:pt x="248199" y="436790"/>
                </a:lnTo>
                <a:lnTo>
                  <a:pt x="231396" y="435567"/>
                </a:lnTo>
                <a:lnTo>
                  <a:pt x="256969" y="455540"/>
                </a:lnTo>
                <a:cubicBezTo>
                  <a:pt x="278113" y="465924"/>
                  <a:pt x="301325" y="471678"/>
                  <a:pt x="325618" y="471678"/>
                </a:cubicBezTo>
                <a:cubicBezTo>
                  <a:pt x="374202" y="471678"/>
                  <a:pt x="418108" y="448662"/>
                  <a:pt x="450138" y="411622"/>
                </a:cubicBezTo>
                <a:cubicBezTo>
                  <a:pt x="482888" y="373862"/>
                  <a:pt x="503042" y="321357"/>
                  <a:pt x="503042" y="263458"/>
                </a:cubicBezTo>
                <a:cubicBezTo>
                  <a:pt x="503042" y="253749"/>
                  <a:pt x="503042" y="244398"/>
                  <a:pt x="503042" y="235408"/>
                </a:cubicBezTo>
                <a:cubicBezTo>
                  <a:pt x="494045" y="237925"/>
                  <a:pt x="485047" y="240083"/>
                  <a:pt x="475330" y="241881"/>
                </a:cubicBezTo>
                <a:cubicBezTo>
                  <a:pt x="458776" y="245118"/>
                  <a:pt x="440781" y="246556"/>
                  <a:pt x="423147" y="246556"/>
                </a:cubicBezTo>
                <a:cubicBezTo>
                  <a:pt x="387878" y="246556"/>
                  <a:pt x="354768" y="240443"/>
                  <a:pt x="325618" y="229654"/>
                </a:cubicBezTo>
                <a:cubicBezTo>
                  <a:pt x="307623" y="222821"/>
                  <a:pt x="291068" y="214190"/>
                  <a:pt x="276313" y="204121"/>
                </a:cubicBezTo>
                <a:close/>
                <a:moveTo>
                  <a:pt x="326412" y="0"/>
                </a:moveTo>
                <a:cubicBezTo>
                  <a:pt x="452344" y="0"/>
                  <a:pt x="520347" y="22647"/>
                  <a:pt x="558127" y="64346"/>
                </a:cubicBezTo>
                <a:cubicBezTo>
                  <a:pt x="577196" y="85555"/>
                  <a:pt x="587811" y="110629"/>
                  <a:pt x="593747" y="139432"/>
                </a:cubicBezTo>
                <a:lnTo>
                  <a:pt x="600054" y="220773"/>
                </a:lnTo>
                <a:lnTo>
                  <a:pt x="621979" y="229671"/>
                </a:lnTo>
                <a:cubicBezTo>
                  <a:pt x="629936" y="237195"/>
                  <a:pt x="634638" y="247228"/>
                  <a:pt x="634638" y="258695"/>
                </a:cubicBezTo>
                <a:lnTo>
                  <a:pt x="634638" y="301693"/>
                </a:lnTo>
                <a:cubicBezTo>
                  <a:pt x="634638" y="312801"/>
                  <a:pt x="629936" y="323192"/>
                  <a:pt x="621979" y="330717"/>
                </a:cubicBezTo>
                <a:cubicBezTo>
                  <a:pt x="614383" y="337883"/>
                  <a:pt x="603531" y="342541"/>
                  <a:pt x="591957" y="342541"/>
                </a:cubicBezTo>
                <a:lnTo>
                  <a:pt x="574233" y="342541"/>
                </a:lnTo>
                <a:cubicBezTo>
                  <a:pt x="567361" y="342541"/>
                  <a:pt x="560850" y="340033"/>
                  <a:pt x="556509" y="335733"/>
                </a:cubicBezTo>
                <a:cubicBezTo>
                  <a:pt x="552169" y="331434"/>
                  <a:pt x="549275" y="325342"/>
                  <a:pt x="549275" y="318534"/>
                </a:cubicBezTo>
                <a:lnTo>
                  <a:pt x="549275" y="241495"/>
                </a:lnTo>
                <a:cubicBezTo>
                  <a:pt x="549275" y="235045"/>
                  <a:pt x="551807" y="229312"/>
                  <a:pt x="556148" y="225012"/>
                </a:cubicBezTo>
                <a:lnTo>
                  <a:pt x="556148" y="224654"/>
                </a:lnTo>
                <a:lnTo>
                  <a:pt x="556509" y="224654"/>
                </a:lnTo>
                <a:lnTo>
                  <a:pt x="562802" y="222110"/>
                </a:lnTo>
                <a:lnTo>
                  <a:pt x="557722" y="150980"/>
                </a:lnTo>
                <a:cubicBezTo>
                  <a:pt x="552999" y="125996"/>
                  <a:pt x="544634" y="104967"/>
                  <a:pt x="529702" y="88431"/>
                </a:cubicBezTo>
                <a:cubicBezTo>
                  <a:pt x="499478" y="55000"/>
                  <a:pt x="439750" y="36666"/>
                  <a:pt x="326412" y="36666"/>
                </a:cubicBezTo>
                <a:cubicBezTo>
                  <a:pt x="213073" y="36666"/>
                  <a:pt x="153345" y="55000"/>
                  <a:pt x="122761" y="88072"/>
                </a:cubicBezTo>
                <a:cubicBezTo>
                  <a:pt x="108009" y="104248"/>
                  <a:pt x="99644" y="125008"/>
                  <a:pt x="94921" y="149677"/>
                </a:cubicBezTo>
                <a:lnTo>
                  <a:pt x="89822" y="222197"/>
                </a:lnTo>
                <a:lnTo>
                  <a:pt x="95923" y="224654"/>
                </a:lnTo>
                <a:lnTo>
                  <a:pt x="96287" y="225012"/>
                </a:lnTo>
                <a:cubicBezTo>
                  <a:pt x="100282" y="229312"/>
                  <a:pt x="102825" y="235045"/>
                  <a:pt x="102825" y="241495"/>
                </a:cubicBezTo>
                <a:lnTo>
                  <a:pt x="102825" y="318534"/>
                </a:lnTo>
                <a:cubicBezTo>
                  <a:pt x="102825" y="325342"/>
                  <a:pt x="100282" y="331434"/>
                  <a:pt x="95923" y="335733"/>
                </a:cubicBezTo>
                <a:lnTo>
                  <a:pt x="95250" y="335991"/>
                </a:lnTo>
                <a:lnTo>
                  <a:pt x="99369" y="363152"/>
                </a:lnTo>
                <a:cubicBezTo>
                  <a:pt x="103591" y="373438"/>
                  <a:pt x="111046" y="382062"/>
                  <a:pt x="124159" y="388710"/>
                </a:cubicBezTo>
                <a:lnTo>
                  <a:pt x="151855" y="398655"/>
                </a:lnTo>
                <a:lnTo>
                  <a:pt x="127950" y="357904"/>
                </a:lnTo>
                <a:cubicBezTo>
                  <a:pt x="117153" y="328819"/>
                  <a:pt x="111125" y="296903"/>
                  <a:pt x="111125" y="263458"/>
                </a:cubicBezTo>
                <a:cubicBezTo>
                  <a:pt x="111125" y="198007"/>
                  <a:pt x="111845" y="145143"/>
                  <a:pt x="139916" y="105945"/>
                </a:cubicBezTo>
                <a:cubicBezTo>
                  <a:pt x="168347" y="66387"/>
                  <a:pt x="221610" y="44450"/>
                  <a:pt x="325618" y="44450"/>
                </a:cubicBezTo>
                <a:cubicBezTo>
                  <a:pt x="428905" y="44450"/>
                  <a:pt x="482168" y="66387"/>
                  <a:pt x="510599" y="105945"/>
                </a:cubicBezTo>
                <a:cubicBezTo>
                  <a:pt x="538670" y="145143"/>
                  <a:pt x="539390" y="198007"/>
                  <a:pt x="539390" y="263458"/>
                </a:cubicBezTo>
                <a:cubicBezTo>
                  <a:pt x="539390" y="330348"/>
                  <a:pt x="515638" y="391123"/>
                  <a:pt x="477490" y="435357"/>
                </a:cubicBezTo>
                <a:cubicBezTo>
                  <a:pt x="438622" y="479949"/>
                  <a:pt x="384999" y="507641"/>
                  <a:pt x="325618" y="507641"/>
                </a:cubicBezTo>
                <a:cubicBezTo>
                  <a:pt x="265876" y="507641"/>
                  <a:pt x="211893" y="479949"/>
                  <a:pt x="173386" y="435357"/>
                </a:cubicBezTo>
                <a:lnTo>
                  <a:pt x="169711" y="429092"/>
                </a:lnTo>
                <a:lnTo>
                  <a:pt x="143381" y="424336"/>
                </a:lnTo>
                <a:cubicBezTo>
                  <a:pt x="130761" y="421052"/>
                  <a:pt x="120297" y="417189"/>
                  <a:pt x="111585" y="412787"/>
                </a:cubicBezTo>
                <a:cubicBezTo>
                  <a:pt x="92184" y="402905"/>
                  <a:pt x="81226" y="390776"/>
                  <a:pt x="75028" y="376582"/>
                </a:cubicBezTo>
                <a:lnTo>
                  <a:pt x="69429" y="342541"/>
                </a:lnTo>
                <a:lnTo>
                  <a:pt x="59962" y="342541"/>
                </a:lnTo>
                <a:cubicBezTo>
                  <a:pt x="48339" y="342541"/>
                  <a:pt x="37805" y="337883"/>
                  <a:pt x="30177" y="330717"/>
                </a:cubicBezTo>
                <a:cubicBezTo>
                  <a:pt x="22185" y="323192"/>
                  <a:pt x="17463" y="312801"/>
                  <a:pt x="17463" y="301693"/>
                </a:cubicBezTo>
                <a:lnTo>
                  <a:pt x="17463" y="258695"/>
                </a:lnTo>
                <a:cubicBezTo>
                  <a:pt x="17463" y="247228"/>
                  <a:pt x="22185" y="237195"/>
                  <a:pt x="30177" y="229671"/>
                </a:cubicBezTo>
                <a:lnTo>
                  <a:pt x="52269" y="220635"/>
                </a:lnTo>
                <a:lnTo>
                  <a:pt x="58941" y="137949"/>
                </a:lnTo>
                <a:cubicBezTo>
                  <a:pt x="65013" y="109371"/>
                  <a:pt x="75807" y="84477"/>
                  <a:pt x="95056" y="63627"/>
                </a:cubicBezTo>
                <a:cubicBezTo>
                  <a:pt x="132836" y="22647"/>
                  <a:pt x="200839" y="0"/>
                  <a:pt x="326412" y="0"/>
                </a:cubicBezTo>
                <a:close/>
              </a:path>
            </a:pathLst>
          </a:custGeom>
          <a:solidFill>
            <a:schemeClr val="bg1"/>
          </a:solidFill>
          <a:ln>
            <a:noFill/>
          </a:ln>
          <a:effectLst/>
        </p:spPr>
        <p:txBody>
          <a:bodyPr anchor="ctr"/>
          <a:lstStyle/>
          <a:p>
            <a:endParaRPr lang="en-GB" sz="1600" dirty="0">
              <a:latin typeface="+mj-lt"/>
            </a:endParaRPr>
          </a:p>
        </p:txBody>
      </p:sp>
      <p:sp>
        <p:nvSpPr>
          <p:cNvPr id="32" name="Freeform 245">
            <a:extLst>
              <a:ext uri="{FF2B5EF4-FFF2-40B4-BE49-F238E27FC236}">
                <a16:creationId xmlns:a16="http://schemas.microsoft.com/office/drawing/2014/main" xmlns="" id="{3AE6ABBE-9C51-DE42-AD95-AF580D4781C8}"/>
              </a:ext>
            </a:extLst>
          </p:cNvPr>
          <p:cNvSpPr>
            <a:spLocks noChangeArrowheads="1"/>
          </p:cNvSpPr>
          <p:nvPr/>
        </p:nvSpPr>
        <p:spPr bwMode="auto">
          <a:xfrm>
            <a:off x="9590599" y="2602190"/>
            <a:ext cx="474147" cy="472416"/>
          </a:xfrm>
          <a:custGeom>
            <a:avLst/>
            <a:gdLst/>
            <a:ahLst/>
            <a:cxnLst/>
            <a:rect l="0" t="0" r="r" b="b"/>
            <a:pathLst>
              <a:path w="870281" h="866415">
                <a:moveTo>
                  <a:pt x="485761" y="588328"/>
                </a:moveTo>
                <a:lnTo>
                  <a:pt x="485402" y="797614"/>
                </a:lnTo>
                <a:cubicBezTo>
                  <a:pt x="485402" y="799055"/>
                  <a:pt x="484324" y="800856"/>
                  <a:pt x="482887" y="801216"/>
                </a:cubicBezTo>
                <a:lnTo>
                  <a:pt x="384783" y="833635"/>
                </a:lnTo>
                <a:lnTo>
                  <a:pt x="324411" y="853087"/>
                </a:lnTo>
                <a:lnTo>
                  <a:pt x="283804" y="866415"/>
                </a:lnTo>
                <a:lnTo>
                  <a:pt x="283804" y="654608"/>
                </a:lnTo>
                <a:lnTo>
                  <a:pt x="324411" y="641280"/>
                </a:lnTo>
                <a:lnTo>
                  <a:pt x="367533" y="627232"/>
                </a:lnTo>
                <a:lnTo>
                  <a:pt x="368612" y="676941"/>
                </a:lnTo>
                <a:cubicBezTo>
                  <a:pt x="368612" y="680904"/>
                  <a:pt x="373643" y="683065"/>
                  <a:pt x="377236" y="681624"/>
                </a:cubicBezTo>
                <a:lnTo>
                  <a:pt x="384783" y="679823"/>
                </a:lnTo>
                <a:lnTo>
                  <a:pt x="407781" y="672979"/>
                </a:lnTo>
                <a:cubicBezTo>
                  <a:pt x="410297" y="671898"/>
                  <a:pt x="411734" y="669377"/>
                  <a:pt x="411734" y="666855"/>
                </a:cubicBezTo>
                <a:lnTo>
                  <a:pt x="410656" y="612823"/>
                </a:lnTo>
                <a:lnTo>
                  <a:pt x="485761" y="588328"/>
                </a:lnTo>
                <a:close/>
                <a:moveTo>
                  <a:pt x="73581" y="588328"/>
                </a:moveTo>
                <a:cubicBezTo>
                  <a:pt x="74299" y="588689"/>
                  <a:pt x="75377" y="589049"/>
                  <a:pt x="75737" y="589049"/>
                </a:cubicBezTo>
                <a:lnTo>
                  <a:pt x="240322" y="643081"/>
                </a:lnTo>
                <a:lnTo>
                  <a:pt x="275179" y="654608"/>
                </a:lnTo>
                <a:lnTo>
                  <a:pt x="275179" y="863533"/>
                </a:lnTo>
                <a:lnTo>
                  <a:pt x="275179" y="865334"/>
                </a:lnTo>
                <a:cubicBezTo>
                  <a:pt x="275179" y="865695"/>
                  <a:pt x="275179" y="866055"/>
                  <a:pt x="275179" y="866415"/>
                </a:cubicBezTo>
                <a:lnTo>
                  <a:pt x="240322" y="854888"/>
                </a:lnTo>
                <a:lnTo>
                  <a:pt x="76455" y="801216"/>
                </a:lnTo>
                <a:cubicBezTo>
                  <a:pt x="74659" y="800856"/>
                  <a:pt x="73581" y="799055"/>
                  <a:pt x="73581" y="797614"/>
                </a:cubicBezTo>
                <a:lnTo>
                  <a:pt x="73581" y="588328"/>
                </a:lnTo>
                <a:close/>
                <a:moveTo>
                  <a:pt x="167372" y="544742"/>
                </a:moveTo>
                <a:lnTo>
                  <a:pt x="240322" y="572839"/>
                </a:lnTo>
                <a:lnTo>
                  <a:pt x="324411" y="605259"/>
                </a:lnTo>
                <a:lnTo>
                  <a:pt x="365018" y="620748"/>
                </a:lnTo>
                <a:lnTo>
                  <a:pt x="324411" y="634076"/>
                </a:lnTo>
                <a:lnTo>
                  <a:pt x="282007" y="647764"/>
                </a:lnTo>
                <a:cubicBezTo>
                  <a:pt x="280929" y="648124"/>
                  <a:pt x="279851" y="648484"/>
                  <a:pt x="278773" y="648484"/>
                </a:cubicBezTo>
                <a:lnTo>
                  <a:pt x="240322" y="635517"/>
                </a:lnTo>
                <a:lnTo>
                  <a:pt x="77174" y="582205"/>
                </a:lnTo>
                <a:cubicBezTo>
                  <a:pt x="76096" y="581844"/>
                  <a:pt x="74659" y="581124"/>
                  <a:pt x="73940" y="579683"/>
                </a:cubicBezTo>
                <a:cubicBezTo>
                  <a:pt x="73221" y="577522"/>
                  <a:pt x="74299" y="575721"/>
                  <a:pt x="76096" y="574640"/>
                </a:cubicBezTo>
                <a:lnTo>
                  <a:pt x="167372" y="544742"/>
                </a:lnTo>
                <a:close/>
                <a:moveTo>
                  <a:pt x="280569" y="508360"/>
                </a:moveTo>
                <a:lnTo>
                  <a:pt x="324411" y="522769"/>
                </a:lnTo>
                <a:lnTo>
                  <a:pt x="384783" y="542581"/>
                </a:lnTo>
                <a:lnTo>
                  <a:pt x="481809" y="574280"/>
                </a:lnTo>
                <a:cubicBezTo>
                  <a:pt x="486480" y="575721"/>
                  <a:pt x="487199" y="580043"/>
                  <a:pt x="483246" y="581844"/>
                </a:cubicBezTo>
                <a:lnTo>
                  <a:pt x="408141" y="606339"/>
                </a:lnTo>
                <a:lnTo>
                  <a:pt x="384783" y="597694"/>
                </a:lnTo>
                <a:lnTo>
                  <a:pt x="324411" y="576081"/>
                </a:lnTo>
                <a:lnTo>
                  <a:pt x="240322" y="545463"/>
                </a:lnTo>
                <a:lnTo>
                  <a:pt x="205105" y="532495"/>
                </a:lnTo>
                <a:lnTo>
                  <a:pt x="240322" y="520968"/>
                </a:lnTo>
                <a:lnTo>
                  <a:pt x="277335" y="508721"/>
                </a:lnTo>
                <a:cubicBezTo>
                  <a:pt x="278413" y="508360"/>
                  <a:pt x="279491" y="508000"/>
                  <a:pt x="280569" y="508360"/>
                </a:cubicBezTo>
                <a:close/>
                <a:moveTo>
                  <a:pt x="730921" y="180817"/>
                </a:moveTo>
                <a:cubicBezTo>
                  <a:pt x="755770" y="180817"/>
                  <a:pt x="774137" y="188380"/>
                  <a:pt x="784581" y="211069"/>
                </a:cubicBezTo>
                <a:cubicBezTo>
                  <a:pt x="793224" y="229436"/>
                  <a:pt x="793944" y="253205"/>
                  <a:pt x="794664" y="273013"/>
                </a:cubicBezTo>
                <a:lnTo>
                  <a:pt x="810871" y="526189"/>
                </a:lnTo>
                <a:lnTo>
                  <a:pt x="869572" y="784767"/>
                </a:lnTo>
                <a:cubicBezTo>
                  <a:pt x="871373" y="797012"/>
                  <a:pt x="869933" y="809617"/>
                  <a:pt x="863090" y="820061"/>
                </a:cubicBezTo>
                <a:cubicBezTo>
                  <a:pt x="856608" y="830865"/>
                  <a:pt x="845804" y="838428"/>
                  <a:pt x="833199" y="841669"/>
                </a:cubicBezTo>
                <a:lnTo>
                  <a:pt x="832839" y="841669"/>
                </a:lnTo>
                <a:cubicBezTo>
                  <a:pt x="820594" y="844190"/>
                  <a:pt x="807629" y="842029"/>
                  <a:pt x="797185" y="835547"/>
                </a:cubicBezTo>
                <a:cubicBezTo>
                  <a:pt x="786381" y="828704"/>
                  <a:pt x="778458" y="817900"/>
                  <a:pt x="775577" y="805655"/>
                </a:cubicBezTo>
                <a:lnTo>
                  <a:pt x="775577" y="805295"/>
                </a:lnTo>
                <a:cubicBezTo>
                  <a:pt x="775577" y="804935"/>
                  <a:pt x="775577" y="804575"/>
                  <a:pt x="775217" y="804215"/>
                </a:cubicBezTo>
                <a:lnTo>
                  <a:pt x="771616" y="789089"/>
                </a:lnTo>
                <a:lnTo>
                  <a:pt x="718316" y="585972"/>
                </a:lnTo>
                <a:lnTo>
                  <a:pt x="625041" y="789449"/>
                </a:lnTo>
                <a:cubicBezTo>
                  <a:pt x="619999" y="799893"/>
                  <a:pt x="610276" y="811418"/>
                  <a:pt x="599112" y="816099"/>
                </a:cubicBezTo>
                <a:cubicBezTo>
                  <a:pt x="587227" y="821141"/>
                  <a:pt x="574262" y="821141"/>
                  <a:pt x="562378" y="816460"/>
                </a:cubicBezTo>
                <a:cubicBezTo>
                  <a:pt x="550493" y="811418"/>
                  <a:pt x="541490" y="802054"/>
                  <a:pt x="536088" y="790530"/>
                </a:cubicBezTo>
                <a:cubicBezTo>
                  <a:pt x="531406" y="778645"/>
                  <a:pt x="531046" y="765680"/>
                  <a:pt x="536088" y="754156"/>
                </a:cubicBezTo>
                <a:lnTo>
                  <a:pt x="536088" y="753436"/>
                </a:lnTo>
                <a:cubicBezTo>
                  <a:pt x="536088" y="753436"/>
                  <a:pt x="536088" y="753075"/>
                  <a:pt x="536448" y="753075"/>
                </a:cubicBezTo>
                <a:lnTo>
                  <a:pt x="666097" y="420669"/>
                </a:lnTo>
                <a:lnTo>
                  <a:pt x="682663" y="310467"/>
                </a:lnTo>
                <a:lnTo>
                  <a:pt x="578584" y="355844"/>
                </a:lnTo>
                <a:lnTo>
                  <a:pt x="572866" y="356524"/>
                </a:lnTo>
                <a:lnTo>
                  <a:pt x="591973" y="364264"/>
                </a:lnTo>
                <a:lnTo>
                  <a:pt x="568939" y="378276"/>
                </a:lnTo>
                <a:lnTo>
                  <a:pt x="456644" y="447257"/>
                </a:lnTo>
                <a:lnTo>
                  <a:pt x="450885" y="450490"/>
                </a:lnTo>
                <a:lnTo>
                  <a:pt x="444407" y="447976"/>
                </a:lnTo>
                <a:lnTo>
                  <a:pt x="350828" y="410611"/>
                </a:lnTo>
                <a:lnTo>
                  <a:pt x="325633" y="400551"/>
                </a:lnTo>
                <a:lnTo>
                  <a:pt x="348668" y="386539"/>
                </a:lnTo>
                <a:lnTo>
                  <a:pt x="460963" y="317918"/>
                </a:lnTo>
                <a:lnTo>
                  <a:pt x="466722" y="314325"/>
                </a:lnTo>
                <a:lnTo>
                  <a:pt x="473200" y="316840"/>
                </a:lnTo>
                <a:lnTo>
                  <a:pt x="523845" y="336984"/>
                </a:lnTo>
                <a:lnTo>
                  <a:pt x="520602" y="309746"/>
                </a:lnTo>
                <a:cubicBezTo>
                  <a:pt x="523844" y="299303"/>
                  <a:pt x="530686" y="290659"/>
                  <a:pt x="539689" y="285617"/>
                </a:cubicBezTo>
                <a:cubicBezTo>
                  <a:pt x="572102" y="267610"/>
                  <a:pt x="670418" y="207107"/>
                  <a:pt x="716876" y="182978"/>
                </a:cubicBezTo>
                <a:cubicBezTo>
                  <a:pt x="721197" y="181538"/>
                  <a:pt x="725879" y="180817"/>
                  <a:pt x="730921" y="180817"/>
                </a:cubicBezTo>
                <a:close/>
                <a:moveTo>
                  <a:pt x="172747" y="165100"/>
                </a:moveTo>
                <a:cubicBezTo>
                  <a:pt x="186420" y="165460"/>
                  <a:pt x="196855" y="170508"/>
                  <a:pt x="206931" y="179521"/>
                </a:cubicBezTo>
                <a:cubicBezTo>
                  <a:pt x="218086" y="189976"/>
                  <a:pt x="227801" y="204037"/>
                  <a:pt x="236437" y="216656"/>
                </a:cubicBezTo>
                <a:cubicBezTo>
                  <a:pt x="247952" y="232519"/>
                  <a:pt x="259466" y="248743"/>
                  <a:pt x="272780" y="263525"/>
                </a:cubicBezTo>
                <a:cubicBezTo>
                  <a:pt x="283575" y="275783"/>
                  <a:pt x="297968" y="289844"/>
                  <a:pt x="313801" y="295251"/>
                </a:cubicBezTo>
                <a:cubicBezTo>
                  <a:pt x="323876" y="298857"/>
                  <a:pt x="332153" y="305707"/>
                  <a:pt x="336830" y="315441"/>
                </a:cubicBezTo>
                <a:cubicBezTo>
                  <a:pt x="341148" y="324455"/>
                  <a:pt x="341148" y="334549"/>
                  <a:pt x="338630" y="344284"/>
                </a:cubicBezTo>
                <a:cubicBezTo>
                  <a:pt x="338270" y="344644"/>
                  <a:pt x="337910" y="345005"/>
                  <a:pt x="337910" y="345365"/>
                </a:cubicBezTo>
                <a:cubicBezTo>
                  <a:pt x="334312" y="354379"/>
                  <a:pt x="327835" y="362310"/>
                  <a:pt x="318479" y="366637"/>
                </a:cubicBezTo>
                <a:cubicBezTo>
                  <a:pt x="309483" y="370963"/>
                  <a:pt x="299048" y="371324"/>
                  <a:pt x="289332" y="368079"/>
                </a:cubicBezTo>
                <a:cubicBezTo>
                  <a:pt x="264144" y="359066"/>
                  <a:pt x="242914" y="342481"/>
                  <a:pt x="224563" y="323733"/>
                </a:cubicBezTo>
                <a:lnTo>
                  <a:pt x="208730" y="309312"/>
                </a:lnTo>
                <a:cubicBezTo>
                  <a:pt x="213768" y="407016"/>
                  <a:pt x="229960" y="423240"/>
                  <a:pt x="266303" y="494625"/>
                </a:cubicBezTo>
                <a:lnTo>
                  <a:pt x="188939" y="521305"/>
                </a:lnTo>
                <a:lnTo>
                  <a:pt x="170228" y="488136"/>
                </a:lnTo>
                <a:lnTo>
                  <a:pt x="162311" y="531039"/>
                </a:lnTo>
                <a:cubicBezTo>
                  <a:pt x="135684" y="540053"/>
                  <a:pt x="109416" y="549426"/>
                  <a:pt x="83148" y="558440"/>
                </a:cubicBezTo>
                <a:cubicBezTo>
                  <a:pt x="106897" y="465422"/>
                  <a:pt x="108337" y="417472"/>
                  <a:pt x="112655" y="308231"/>
                </a:cubicBezTo>
                <a:cubicBezTo>
                  <a:pt x="96462" y="331305"/>
                  <a:pt x="84228" y="351494"/>
                  <a:pt x="71273" y="376732"/>
                </a:cubicBezTo>
                <a:cubicBezTo>
                  <a:pt x="66595" y="385745"/>
                  <a:pt x="58319" y="392595"/>
                  <a:pt x="48604" y="395840"/>
                </a:cubicBezTo>
                <a:cubicBezTo>
                  <a:pt x="28813" y="402329"/>
                  <a:pt x="11181" y="395119"/>
                  <a:pt x="2545" y="375650"/>
                </a:cubicBezTo>
                <a:cubicBezTo>
                  <a:pt x="-9329" y="349692"/>
                  <a:pt x="23416" y="298496"/>
                  <a:pt x="37449" y="277946"/>
                </a:cubicBezTo>
                <a:cubicBezTo>
                  <a:pt x="50043" y="259919"/>
                  <a:pt x="64436" y="242253"/>
                  <a:pt x="78830" y="225669"/>
                </a:cubicBezTo>
                <a:cubicBezTo>
                  <a:pt x="87826" y="215574"/>
                  <a:pt x="98261" y="204037"/>
                  <a:pt x="108696" y="195384"/>
                </a:cubicBezTo>
                <a:cubicBezTo>
                  <a:pt x="125968" y="180603"/>
                  <a:pt x="143960" y="169787"/>
                  <a:pt x="166270" y="165821"/>
                </a:cubicBezTo>
                <a:cubicBezTo>
                  <a:pt x="168788" y="165460"/>
                  <a:pt x="170228" y="165100"/>
                  <a:pt x="172747" y="165100"/>
                </a:cubicBezTo>
                <a:close/>
                <a:moveTo>
                  <a:pt x="744606" y="15875"/>
                </a:moveTo>
                <a:cubicBezTo>
                  <a:pt x="765133" y="15875"/>
                  <a:pt x="784221" y="24158"/>
                  <a:pt x="797906" y="37843"/>
                </a:cubicBezTo>
                <a:cubicBezTo>
                  <a:pt x="811591" y="51168"/>
                  <a:pt x="819874" y="70255"/>
                  <a:pt x="819874" y="91143"/>
                </a:cubicBezTo>
                <a:cubicBezTo>
                  <a:pt x="819874" y="111671"/>
                  <a:pt x="811591" y="130758"/>
                  <a:pt x="797906" y="144444"/>
                </a:cubicBezTo>
                <a:cubicBezTo>
                  <a:pt x="784221" y="157769"/>
                  <a:pt x="765133" y="166412"/>
                  <a:pt x="744606" y="166412"/>
                </a:cubicBezTo>
                <a:cubicBezTo>
                  <a:pt x="723718" y="166412"/>
                  <a:pt x="704991" y="157769"/>
                  <a:pt x="691306" y="144444"/>
                </a:cubicBezTo>
                <a:cubicBezTo>
                  <a:pt x="677621" y="130758"/>
                  <a:pt x="668978" y="111671"/>
                  <a:pt x="668978" y="91143"/>
                </a:cubicBezTo>
                <a:cubicBezTo>
                  <a:pt x="668978" y="70255"/>
                  <a:pt x="677621" y="51168"/>
                  <a:pt x="691306" y="37843"/>
                </a:cubicBezTo>
                <a:cubicBezTo>
                  <a:pt x="704991" y="24158"/>
                  <a:pt x="723718" y="15875"/>
                  <a:pt x="744606" y="15875"/>
                </a:cubicBezTo>
                <a:close/>
                <a:moveTo>
                  <a:pt x="169086" y="0"/>
                </a:moveTo>
                <a:cubicBezTo>
                  <a:pt x="189863" y="0"/>
                  <a:pt x="208490" y="8667"/>
                  <a:pt x="222461" y="22390"/>
                </a:cubicBezTo>
                <a:cubicBezTo>
                  <a:pt x="236074" y="36113"/>
                  <a:pt x="244313" y="55254"/>
                  <a:pt x="244313" y="76200"/>
                </a:cubicBezTo>
                <a:cubicBezTo>
                  <a:pt x="244313" y="97146"/>
                  <a:pt x="236074" y="115925"/>
                  <a:pt x="222461" y="130009"/>
                </a:cubicBezTo>
                <a:cubicBezTo>
                  <a:pt x="208490" y="143732"/>
                  <a:pt x="189863" y="152039"/>
                  <a:pt x="169086" y="152039"/>
                </a:cubicBezTo>
                <a:cubicBezTo>
                  <a:pt x="148309" y="152039"/>
                  <a:pt x="129323" y="143732"/>
                  <a:pt x="116068" y="130009"/>
                </a:cubicBezTo>
                <a:cubicBezTo>
                  <a:pt x="102097" y="115925"/>
                  <a:pt x="93858" y="97146"/>
                  <a:pt x="93858" y="76200"/>
                </a:cubicBezTo>
                <a:cubicBezTo>
                  <a:pt x="93858" y="55254"/>
                  <a:pt x="102097" y="36113"/>
                  <a:pt x="116068" y="22390"/>
                </a:cubicBezTo>
                <a:cubicBezTo>
                  <a:pt x="129323" y="8667"/>
                  <a:pt x="148309" y="0"/>
                  <a:pt x="169086" y="0"/>
                </a:cubicBezTo>
                <a:close/>
              </a:path>
            </a:pathLst>
          </a:custGeom>
          <a:solidFill>
            <a:schemeClr val="bg1"/>
          </a:solidFill>
          <a:ln>
            <a:noFill/>
          </a:ln>
          <a:effectLst/>
        </p:spPr>
        <p:txBody>
          <a:bodyPr anchor="ctr"/>
          <a:lstStyle/>
          <a:p>
            <a:endParaRPr lang="en-GB" sz="1600" dirty="0">
              <a:latin typeface="+mj-lt"/>
            </a:endParaRPr>
          </a:p>
        </p:txBody>
      </p:sp>
      <p:sp>
        <p:nvSpPr>
          <p:cNvPr id="34" name="Left Arrow 33">
            <a:extLst>
              <a:ext uri="{FF2B5EF4-FFF2-40B4-BE49-F238E27FC236}">
                <a16:creationId xmlns:a16="http://schemas.microsoft.com/office/drawing/2014/main" xmlns="" id="{54644947-B337-2041-A69A-3907512B567E}"/>
              </a:ext>
            </a:extLst>
          </p:cNvPr>
          <p:cNvSpPr/>
          <p:nvPr/>
        </p:nvSpPr>
        <p:spPr>
          <a:xfrm>
            <a:off x="4879811" y="5829095"/>
            <a:ext cx="1818259" cy="164510"/>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35" name="Right Arrow 34">
            <a:extLst>
              <a:ext uri="{FF2B5EF4-FFF2-40B4-BE49-F238E27FC236}">
                <a16:creationId xmlns:a16="http://schemas.microsoft.com/office/drawing/2014/main" xmlns="" id="{EE06F482-6565-BD45-97E2-D4AD28CD35B1}"/>
              </a:ext>
            </a:extLst>
          </p:cNvPr>
          <p:cNvSpPr/>
          <p:nvPr/>
        </p:nvSpPr>
        <p:spPr>
          <a:xfrm>
            <a:off x="8575271" y="5829095"/>
            <a:ext cx="1818259" cy="16451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2" name="Rechteck 1">
            <a:extLst>
              <a:ext uri="{FF2B5EF4-FFF2-40B4-BE49-F238E27FC236}">
                <a16:creationId xmlns:a16="http://schemas.microsoft.com/office/drawing/2014/main" xmlns="" id="{FDEF9081-0960-4EA6-8093-364FA7B1E844}"/>
              </a:ext>
            </a:extLst>
          </p:cNvPr>
          <p:cNvSpPr/>
          <p:nvPr/>
        </p:nvSpPr>
        <p:spPr>
          <a:xfrm>
            <a:off x="230003" y="3793765"/>
            <a:ext cx="4165797" cy="22006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ts val="600"/>
              </a:spcBef>
              <a:buFont typeface="Arial" panose="020B0604020202020204" pitchFamily="34" charset="0"/>
              <a:buChar char="•"/>
            </a:pPr>
            <a:r>
              <a:rPr lang="en-GB" sz="2200" dirty="0">
                <a:solidFill>
                  <a:srgbClr val="245473"/>
                </a:solidFill>
              </a:rPr>
              <a:t>Unkontrolliertes Wachstum</a:t>
            </a:r>
          </a:p>
          <a:p>
            <a:pPr marL="285750" indent="-285750">
              <a:spcBef>
                <a:spcPts val="600"/>
              </a:spcBef>
              <a:buFont typeface="Arial" panose="020B0604020202020204" pitchFamily="34" charset="0"/>
              <a:buChar char="•"/>
            </a:pPr>
            <a:r>
              <a:rPr lang="en-GB" sz="2200" dirty="0">
                <a:solidFill>
                  <a:srgbClr val="245473"/>
                </a:solidFill>
              </a:rPr>
              <a:t>Einseitige Abhängigkeit von Kunden (Klumpenrisiko)</a:t>
            </a:r>
          </a:p>
          <a:p>
            <a:pPr marL="285750" indent="-285750">
              <a:spcBef>
                <a:spcPts val="600"/>
              </a:spcBef>
              <a:buFont typeface="Arial" panose="020B0604020202020204" pitchFamily="34" charset="0"/>
              <a:buChar char="•"/>
            </a:pPr>
            <a:r>
              <a:rPr lang="en-GB" sz="2200" dirty="0" err="1">
                <a:solidFill>
                  <a:srgbClr val="245473"/>
                </a:solidFill>
              </a:rPr>
              <a:t>Unzureichende</a:t>
            </a:r>
            <a:r>
              <a:rPr lang="en-GB" sz="2200" dirty="0">
                <a:solidFill>
                  <a:srgbClr val="245473"/>
                </a:solidFill>
              </a:rPr>
              <a:t> </a:t>
            </a:r>
            <a:r>
              <a:rPr lang="en-GB" sz="2200" dirty="0" err="1">
                <a:solidFill>
                  <a:srgbClr val="245473"/>
                </a:solidFill>
              </a:rPr>
              <a:t>Preiskalkulation</a:t>
            </a:r>
            <a:endParaRPr lang="en-GB" sz="2200" dirty="0">
              <a:solidFill>
                <a:srgbClr val="245473"/>
              </a:solidFill>
            </a:endParaRPr>
          </a:p>
          <a:p>
            <a:pPr marL="285750" indent="-285750">
              <a:spcBef>
                <a:spcPts val="600"/>
              </a:spcBef>
              <a:buFont typeface="Arial" panose="020B0604020202020204" pitchFamily="34" charset="0"/>
              <a:buChar char="•"/>
            </a:pPr>
            <a:r>
              <a:rPr lang="en-GB" sz="2200" dirty="0">
                <a:solidFill>
                  <a:srgbClr val="245473"/>
                </a:solidFill>
              </a:rPr>
              <a:t>Marketing </a:t>
            </a:r>
            <a:r>
              <a:rPr lang="en-GB" sz="2200" dirty="0" err="1">
                <a:solidFill>
                  <a:srgbClr val="245473"/>
                </a:solidFill>
              </a:rPr>
              <a:t>Verschwendung</a:t>
            </a:r>
            <a:endParaRPr lang="en-GB" sz="2200" dirty="0">
              <a:solidFill>
                <a:srgbClr val="245473"/>
              </a:solidFill>
            </a:endParaRPr>
          </a:p>
          <a:p>
            <a:pPr marL="285750" indent="-285750">
              <a:spcBef>
                <a:spcPts val="600"/>
              </a:spcBef>
              <a:buFont typeface="Arial" panose="020B0604020202020204" pitchFamily="34" charset="0"/>
              <a:buChar char="•"/>
            </a:pPr>
            <a:r>
              <a:rPr lang="en-GB" sz="2200" dirty="0">
                <a:solidFill>
                  <a:srgbClr val="245473"/>
                </a:solidFill>
              </a:rPr>
              <a:t>Schwache Vertriebspipeline</a:t>
            </a:r>
          </a:p>
          <a:p>
            <a:pPr marL="285750" indent="-285750">
              <a:spcBef>
                <a:spcPts val="600"/>
              </a:spcBef>
              <a:buFont typeface="Arial" panose="020B0604020202020204" pitchFamily="34" charset="0"/>
              <a:buChar char="•"/>
            </a:pPr>
            <a:r>
              <a:rPr lang="en-GB" sz="2200" dirty="0">
                <a:solidFill>
                  <a:srgbClr val="245473"/>
                </a:solidFill>
              </a:rPr>
              <a:t>Übermäßige Abhängigkeit von einer kleinen Anzahl von Kunden </a:t>
            </a:r>
          </a:p>
        </p:txBody>
      </p:sp>
      <p:sp>
        <p:nvSpPr>
          <p:cNvPr id="4" name="Gleichschenkliges Dreieck 3">
            <a:extLst>
              <a:ext uri="{FF2B5EF4-FFF2-40B4-BE49-F238E27FC236}">
                <a16:creationId xmlns:a16="http://schemas.microsoft.com/office/drawing/2014/main" xmlns="" id="{13A2A168-7A98-46D8-9AB1-2933919F0C8C}"/>
              </a:ext>
            </a:extLst>
          </p:cNvPr>
          <p:cNvSpPr/>
          <p:nvPr/>
        </p:nvSpPr>
        <p:spPr>
          <a:xfrm rot="16200000">
            <a:off x="3310367" y="4875748"/>
            <a:ext cx="2056065" cy="277000"/>
          </a:xfrm>
          <a:prstGeom prst="triangle">
            <a:avLst/>
          </a:prstGeom>
          <a:solidFill>
            <a:srgbClr val="E53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Rectangle 37">
            <a:extLst>
              <a:ext uri="{FF2B5EF4-FFF2-40B4-BE49-F238E27FC236}">
                <a16:creationId xmlns:a16="http://schemas.microsoft.com/office/drawing/2014/main" xmlns="" id="{9191E227-349E-F746-AF10-57E08F5C188A}"/>
              </a:ext>
            </a:extLst>
          </p:cNvPr>
          <p:cNvSpPr/>
          <p:nvPr/>
        </p:nvSpPr>
        <p:spPr>
          <a:xfrm>
            <a:off x="4879810" y="3971414"/>
            <a:ext cx="5515268" cy="427132"/>
          </a:xfrm>
          <a:prstGeom prst="rect">
            <a:avLst/>
          </a:prstGeom>
          <a:solidFill>
            <a:schemeClr val="accent2">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40" name="Rectangle 39">
            <a:extLst>
              <a:ext uri="{FF2B5EF4-FFF2-40B4-BE49-F238E27FC236}">
                <a16:creationId xmlns:a16="http://schemas.microsoft.com/office/drawing/2014/main" xmlns="" id="{8CEA6218-38AB-9A4F-9303-BB82C585B188}"/>
              </a:ext>
            </a:extLst>
          </p:cNvPr>
          <p:cNvSpPr/>
          <p:nvPr/>
        </p:nvSpPr>
        <p:spPr>
          <a:xfrm>
            <a:off x="4879814" y="4401042"/>
            <a:ext cx="5515268" cy="427132"/>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39" name="TextBox 38">
            <a:extLst>
              <a:ext uri="{FF2B5EF4-FFF2-40B4-BE49-F238E27FC236}">
                <a16:creationId xmlns:a16="http://schemas.microsoft.com/office/drawing/2014/main" xmlns="" id="{EBF8E5C4-04E9-0C44-B2D6-0646DEF65AA8}"/>
              </a:ext>
            </a:extLst>
          </p:cNvPr>
          <p:cNvSpPr txBox="1"/>
          <p:nvPr/>
        </p:nvSpPr>
        <p:spPr>
          <a:xfrm>
            <a:off x="6832175" y="4028309"/>
            <a:ext cx="1534972" cy="338554"/>
          </a:xfrm>
          <a:prstGeom prst="rect">
            <a:avLst/>
          </a:prstGeom>
          <a:noFill/>
        </p:spPr>
        <p:txBody>
          <a:bodyPr wrap="none" rtlCol="0" anchor="ctr">
            <a:spAutoFit/>
          </a:bodyPr>
          <a:lstStyle/>
          <a:p>
            <a:pPr algn="ctr"/>
            <a:r>
              <a:rPr lang="en-GB" sz="1600" b="1" dirty="0">
                <a:solidFill>
                  <a:schemeClr val="bg1"/>
                </a:solidFill>
                <a:latin typeface="+mj-lt"/>
                <a:cs typeface="Poppins" pitchFamily="2" charset="77"/>
              </a:rPr>
              <a:t>INFRASTRUKTUR</a:t>
            </a:r>
          </a:p>
        </p:txBody>
      </p:sp>
      <p:sp>
        <p:nvSpPr>
          <p:cNvPr id="42" name="TextBox 41">
            <a:extLst>
              <a:ext uri="{FF2B5EF4-FFF2-40B4-BE49-F238E27FC236}">
                <a16:creationId xmlns:a16="http://schemas.microsoft.com/office/drawing/2014/main" xmlns="" id="{58203A7B-25EE-8349-9474-91A6983D1A4A}"/>
              </a:ext>
            </a:extLst>
          </p:cNvPr>
          <p:cNvSpPr txBox="1"/>
          <p:nvPr/>
        </p:nvSpPr>
        <p:spPr>
          <a:xfrm>
            <a:off x="6093967" y="4469198"/>
            <a:ext cx="3106749" cy="338554"/>
          </a:xfrm>
          <a:prstGeom prst="rect">
            <a:avLst/>
          </a:prstGeom>
          <a:noFill/>
        </p:spPr>
        <p:txBody>
          <a:bodyPr wrap="none" rtlCol="0" anchor="ctr">
            <a:spAutoFit/>
          </a:bodyPr>
          <a:lstStyle/>
          <a:p>
            <a:pPr algn="ctr"/>
            <a:r>
              <a:rPr lang="en-GB" sz="1600" b="1" dirty="0">
                <a:solidFill>
                  <a:schemeClr val="bg1"/>
                </a:solidFill>
                <a:latin typeface="+mj-lt"/>
                <a:cs typeface="Poppins" pitchFamily="2" charset="77"/>
              </a:rPr>
              <a:t>PERSONALMANAGEMENT</a:t>
            </a:r>
          </a:p>
        </p:txBody>
      </p:sp>
      <p:sp>
        <p:nvSpPr>
          <p:cNvPr id="41" name="Rectangle 40">
            <a:extLst>
              <a:ext uri="{FF2B5EF4-FFF2-40B4-BE49-F238E27FC236}">
                <a16:creationId xmlns:a16="http://schemas.microsoft.com/office/drawing/2014/main" xmlns="" id="{9DEDD2F6-65FB-B441-8164-431C869FFE90}"/>
              </a:ext>
            </a:extLst>
          </p:cNvPr>
          <p:cNvSpPr/>
          <p:nvPr/>
        </p:nvSpPr>
        <p:spPr>
          <a:xfrm>
            <a:off x="4885142" y="4842545"/>
            <a:ext cx="5515268" cy="427132"/>
          </a:xfrm>
          <a:prstGeom prst="rect">
            <a:avLst/>
          </a:prstGeom>
          <a:solidFill>
            <a:schemeClr val="accent2">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7" name="TextBox 16">
            <a:extLst>
              <a:ext uri="{FF2B5EF4-FFF2-40B4-BE49-F238E27FC236}">
                <a16:creationId xmlns:a16="http://schemas.microsoft.com/office/drawing/2014/main" xmlns="" id="{B531C930-A55B-4942-88B3-8148C565A229}"/>
              </a:ext>
            </a:extLst>
          </p:cNvPr>
          <p:cNvSpPr txBox="1"/>
          <p:nvPr/>
        </p:nvSpPr>
        <p:spPr>
          <a:xfrm>
            <a:off x="6281319" y="4913859"/>
            <a:ext cx="2636684" cy="338554"/>
          </a:xfrm>
          <a:prstGeom prst="rect">
            <a:avLst/>
          </a:prstGeom>
          <a:noFill/>
        </p:spPr>
        <p:txBody>
          <a:bodyPr wrap="none" rtlCol="0" anchor="ctr">
            <a:spAutoFit/>
          </a:bodyPr>
          <a:lstStyle/>
          <a:p>
            <a:pPr algn="ctr"/>
            <a:r>
              <a:rPr lang="en-GB" sz="1600" b="1" dirty="0">
                <a:solidFill>
                  <a:schemeClr val="bg1"/>
                </a:solidFill>
                <a:latin typeface="+mj-lt"/>
                <a:cs typeface="Poppins" pitchFamily="2" charset="77"/>
              </a:rPr>
              <a:t>TECHNOLOGIEENTWICKLUNG</a:t>
            </a:r>
          </a:p>
        </p:txBody>
      </p:sp>
      <p:sp>
        <p:nvSpPr>
          <p:cNvPr id="48" name="Textplatzhalter 32">
            <a:extLst>
              <a:ext uri="{FF2B5EF4-FFF2-40B4-BE49-F238E27FC236}">
                <a16:creationId xmlns:a16="http://schemas.microsoft.com/office/drawing/2014/main" xmlns="" id="{461AEE4F-2066-4B03-911D-58998703793C}"/>
              </a:ext>
            </a:extLst>
          </p:cNvPr>
          <p:cNvSpPr txBox="1">
            <a:spLocks/>
          </p:cNvSpPr>
          <p:nvPr/>
        </p:nvSpPr>
        <p:spPr>
          <a:xfrm>
            <a:off x="1272732" y="351441"/>
            <a:ext cx="9087377" cy="409612"/>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3600" kern="1200">
                <a:solidFill>
                  <a:srgbClr val="24547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a:t>Von der Wertschöpfungskette zur Krisenkette (Beispiele)</a:t>
            </a:r>
            <a:endParaRPr lang="de-DE" dirty="0"/>
          </a:p>
        </p:txBody>
      </p:sp>
      <p:sp>
        <p:nvSpPr>
          <p:cNvPr id="49" name="Subtitle 2">
            <a:extLst>
              <a:ext uri="{FF2B5EF4-FFF2-40B4-BE49-F238E27FC236}">
                <a16:creationId xmlns:a16="http://schemas.microsoft.com/office/drawing/2014/main" xmlns="" id="{98BDA3F4-A8C9-4EA9-8C96-6F9DA974F866}"/>
              </a:ext>
            </a:extLst>
          </p:cNvPr>
          <p:cNvSpPr txBox="1">
            <a:spLocks/>
          </p:cNvSpPr>
          <p:nvPr/>
        </p:nvSpPr>
        <p:spPr>
          <a:xfrm>
            <a:off x="1277513" y="794819"/>
            <a:ext cx="11228522" cy="759485"/>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de-DE" sz="2200" dirty="0">
                <a:solidFill>
                  <a:schemeClr val="tx1"/>
                </a:solidFill>
                <a:latin typeface="+mj-lt"/>
                <a:ea typeface="Open Sans Light" panose="020B0306030504020204" pitchFamily="34" charset="0"/>
                <a:cs typeface="Open Sans Light" panose="020B0306030504020204" pitchFamily="34" charset="0"/>
              </a:rPr>
              <a:t>Krisenursachen können in allen Unternehmensbereichen liegen. In der Regel lässt sich eine Krise nicht auf einzelne Sachverhalte zurückführen, sondern auf einen multikausalen Zusammenhang.</a:t>
            </a:r>
            <a:endParaRPr lang="de-DE" sz="2200" i="1" dirty="0">
              <a:solidFill>
                <a:schemeClr val="tx1"/>
              </a:solidFill>
              <a:latin typeface="+mj-lt"/>
              <a:ea typeface="Open Sans Light" panose="020B0306030504020204" pitchFamily="34" charset="0"/>
              <a:cs typeface="Open Sans Light" panose="020B0306030504020204" pitchFamily="34" charset="0"/>
            </a:endParaRPr>
          </a:p>
        </p:txBody>
      </p:sp>
      <p:sp>
        <p:nvSpPr>
          <p:cNvPr id="50" name="Rechteck 49">
            <a:extLst>
              <a:ext uri="{FF2B5EF4-FFF2-40B4-BE49-F238E27FC236}">
                <a16:creationId xmlns:a16="http://schemas.microsoft.com/office/drawing/2014/main" xmlns="" id="{EBD2FA8F-4C8F-4D0F-A632-0C31E6963864}"/>
              </a:ext>
            </a:extLst>
          </p:cNvPr>
          <p:cNvSpPr/>
          <p:nvPr/>
        </p:nvSpPr>
        <p:spPr>
          <a:xfrm>
            <a:off x="252282" y="2262614"/>
            <a:ext cx="4697853" cy="769441"/>
          </a:xfrm>
          <a:prstGeom prst="rect">
            <a:avLst/>
          </a:prstGeom>
        </p:spPr>
        <p:txBody>
          <a:bodyPr wrap="square">
            <a:spAutoFit/>
          </a:bodyPr>
          <a:lstStyle/>
          <a:p>
            <a:r>
              <a:rPr lang="en-GB" sz="2200" b="1" dirty="0" err="1">
                <a:solidFill>
                  <a:srgbClr val="245473"/>
                </a:solidFill>
              </a:rPr>
              <a:t>Mögliche</a:t>
            </a:r>
            <a:r>
              <a:rPr lang="en-GB" sz="2200" b="1" dirty="0">
                <a:solidFill>
                  <a:srgbClr val="245473"/>
                </a:solidFill>
              </a:rPr>
              <a:t> </a:t>
            </a:r>
            <a:r>
              <a:rPr lang="en-GB" sz="2200" b="1" dirty="0" err="1">
                <a:solidFill>
                  <a:srgbClr val="245473"/>
                </a:solidFill>
              </a:rPr>
              <a:t>Ursachen</a:t>
            </a:r>
            <a:r>
              <a:rPr lang="en-GB" sz="2200" b="1" dirty="0">
                <a:solidFill>
                  <a:srgbClr val="245473"/>
                </a:solidFill>
              </a:rPr>
              <a:t> </a:t>
            </a:r>
            <a:r>
              <a:rPr lang="en-GB" sz="2200" b="1" dirty="0" err="1">
                <a:solidFill>
                  <a:srgbClr val="245473"/>
                </a:solidFill>
              </a:rPr>
              <a:t>einer</a:t>
            </a:r>
            <a:r>
              <a:rPr lang="en-GB" sz="2200" b="1" dirty="0">
                <a:solidFill>
                  <a:srgbClr val="245473"/>
                </a:solidFill>
              </a:rPr>
              <a:t> </a:t>
            </a:r>
            <a:r>
              <a:rPr lang="en-GB" sz="2200" b="1" dirty="0" err="1">
                <a:solidFill>
                  <a:srgbClr val="245473"/>
                </a:solidFill>
              </a:rPr>
              <a:t>Krise</a:t>
            </a:r>
            <a:r>
              <a:rPr lang="en-GB" sz="2200" b="1" dirty="0">
                <a:solidFill>
                  <a:srgbClr val="245473"/>
                </a:solidFill>
              </a:rPr>
              <a:t> </a:t>
            </a:r>
            <a:r>
              <a:rPr lang="en-GB" sz="2200" b="1" dirty="0" err="1">
                <a:solidFill>
                  <a:srgbClr val="245473"/>
                </a:solidFill>
              </a:rPr>
              <a:t>als</a:t>
            </a:r>
            <a:r>
              <a:rPr lang="en-GB" sz="2200" b="1" dirty="0">
                <a:solidFill>
                  <a:srgbClr val="245473"/>
                </a:solidFill>
              </a:rPr>
              <a:t> </a:t>
            </a:r>
            <a:r>
              <a:rPr lang="en-GB" sz="2200" b="1" dirty="0" err="1">
                <a:solidFill>
                  <a:srgbClr val="245473"/>
                </a:solidFill>
              </a:rPr>
              <a:t>Folge</a:t>
            </a:r>
            <a:r>
              <a:rPr lang="en-GB" sz="2200" b="1" dirty="0">
                <a:solidFill>
                  <a:srgbClr val="245473"/>
                </a:solidFill>
              </a:rPr>
              <a:t> von Marketing &amp; </a:t>
            </a:r>
            <a:r>
              <a:rPr lang="en-GB" sz="2200" b="1" dirty="0" err="1">
                <a:solidFill>
                  <a:srgbClr val="245473"/>
                </a:solidFill>
              </a:rPr>
              <a:t>Vertrieb</a:t>
            </a:r>
            <a:r>
              <a:rPr lang="en-GB" sz="2200" b="1" dirty="0">
                <a:solidFill>
                  <a:srgbClr val="245473"/>
                </a:solidFill>
              </a:rPr>
              <a:t>:</a:t>
            </a:r>
            <a:endParaRPr lang="en-GB" sz="2200" dirty="0">
              <a:solidFill>
                <a:srgbClr val="245473"/>
              </a:solidFill>
            </a:endParaRPr>
          </a:p>
        </p:txBody>
      </p:sp>
    </p:spTree>
    <p:extLst>
      <p:ext uri="{BB962C8B-B14F-4D97-AF65-F5344CB8AC3E}">
        <p14:creationId xmlns:p14="http://schemas.microsoft.com/office/powerpoint/2010/main" val="28165455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xmlns="" id="{845FB319-FBEB-9F44-A9AC-6DE9F51FC340}"/>
              </a:ext>
            </a:extLst>
          </p:cNvPr>
          <p:cNvSpPr/>
          <p:nvPr/>
        </p:nvSpPr>
        <p:spPr>
          <a:xfrm>
            <a:off x="8193896" y="2204661"/>
            <a:ext cx="1090706" cy="1739893"/>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47" name="Rectangle 46">
            <a:extLst>
              <a:ext uri="{FF2B5EF4-FFF2-40B4-BE49-F238E27FC236}">
                <a16:creationId xmlns:a16="http://schemas.microsoft.com/office/drawing/2014/main" xmlns="" id="{E36B14CE-5919-8A4B-916A-77B87317E024}"/>
              </a:ext>
            </a:extLst>
          </p:cNvPr>
          <p:cNvSpPr/>
          <p:nvPr/>
        </p:nvSpPr>
        <p:spPr>
          <a:xfrm>
            <a:off x="7086125" y="2204661"/>
            <a:ext cx="1090706" cy="1739893"/>
          </a:xfrm>
          <a:prstGeom prst="rect">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44" name="Rectangle 43">
            <a:extLst>
              <a:ext uri="{FF2B5EF4-FFF2-40B4-BE49-F238E27FC236}">
                <a16:creationId xmlns:a16="http://schemas.microsoft.com/office/drawing/2014/main" xmlns="" id="{B9714906-9CD3-E947-8CCD-78666CCC62B6}"/>
              </a:ext>
            </a:extLst>
          </p:cNvPr>
          <p:cNvSpPr/>
          <p:nvPr/>
        </p:nvSpPr>
        <p:spPr>
          <a:xfrm>
            <a:off x="5981835" y="2205880"/>
            <a:ext cx="1090706" cy="1739893"/>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46" name="Rectangle 45">
            <a:extLst>
              <a:ext uri="{FF2B5EF4-FFF2-40B4-BE49-F238E27FC236}">
                <a16:creationId xmlns:a16="http://schemas.microsoft.com/office/drawing/2014/main" xmlns="" id="{337654A4-00FA-EB4F-90E9-3D9514310214}"/>
              </a:ext>
            </a:extLst>
          </p:cNvPr>
          <p:cNvSpPr/>
          <p:nvPr/>
        </p:nvSpPr>
        <p:spPr>
          <a:xfrm>
            <a:off x="9296610" y="2204661"/>
            <a:ext cx="1090706" cy="1739893"/>
          </a:xfrm>
          <a:prstGeom prst="rect">
            <a:avLst/>
          </a:prstGeom>
          <a:solidFill>
            <a:srgbClr val="E53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45" name="Rectangle 44">
            <a:extLst>
              <a:ext uri="{FF2B5EF4-FFF2-40B4-BE49-F238E27FC236}">
                <a16:creationId xmlns:a16="http://schemas.microsoft.com/office/drawing/2014/main" xmlns="" id="{7457298D-1D2F-8442-B3DE-DF74994E8F56}"/>
              </a:ext>
            </a:extLst>
          </p:cNvPr>
          <p:cNvSpPr/>
          <p:nvPr/>
        </p:nvSpPr>
        <p:spPr>
          <a:xfrm>
            <a:off x="4880732" y="2212574"/>
            <a:ext cx="1090706" cy="1739893"/>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43" name="Rectangle 42">
            <a:extLst>
              <a:ext uri="{FF2B5EF4-FFF2-40B4-BE49-F238E27FC236}">
                <a16:creationId xmlns:a16="http://schemas.microsoft.com/office/drawing/2014/main" xmlns="" id="{2C1561A8-D724-FB46-A2F4-8267C88E4D02}"/>
              </a:ext>
            </a:extLst>
          </p:cNvPr>
          <p:cNvSpPr/>
          <p:nvPr/>
        </p:nvSpPr>
        <p:spPr>
          <a:xfrm>
            <a:off x="4879810" y="5284664"/>
            <a:ext cx="5515268" cy="427132"/>
          </a:xfrm>
          <a:prstGeom prst="rect">
            <a:avLst/>
          </a:prstGeom>
          <a:solidFill>
            <a:schemeClr val="accent2">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9" name="Triangle 8">
            <a:extLst>
              <a:ext uri="{FF2B5EF4-FFF2-40B4-BE49-F238E27FC236}">
                <a16:creationId xmlns:a16="http://schemas.microsoft.com/office/drawing/2014/main" xmlns="" id="{95A9E03E-60D2-B549-B39B-5FFDC0FD8559}"/>
              </a:ext>
            </a:extLst>
          </p:cNvPr>
          <p:cNvSpPr/>
          <p:nvPr/>
        </p:nvSpPr>
        <p:spPr>
          <a:xfrm rot="5400000">
            <a:off x="9379635" y="3252707"/>
            <a:ext cx="3506293" cy="1443985"/>
          </a:xfrm>
          <a:prstGeom prst="triangle">
            <a:avLst/>
          </a:prstGeom>
          <a:solidFill>
            <a:srgbClr val="E53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1"/>
              </a:solidFill>
              <a:latin typeface="+mj-lt"/>
            </a:endParaRPr>
          </a:p>
        </p:txBody>
      </p:sp>
      <p:sp>
        <p:nvSpPr>
          <p:cNvPr id="15" name="TextBox 14">
            <a:extLst>
              <a:ext uri="{FF2B5EF4-FFF2-40B4-BE49-F238E27FC236}">
                <a16:creationId xmlns:a16="http://schemas.microsoft.com/office/drawing/2014/main" xmlns="" id="{D7F27CCE-B186-754B-8815-28E29C0D5B71}"/>
              </a:ext>
            </a:extLst>
          </p:cNvPr>
          <p:cNvSpPr txBox="1"/>
          <p:nvPr/>
        </p:nvSpPr>
        <p:spPr>
          <a:xfrm>
            <a:off x="6568081" y="4006942"/>
            <a:ext cx="2138727" cy="338554"/>
          </a:xfrm>
          <a:prstGeom prst="rect">
            <a:avLst/>
          </a:prstGeom>
          <a:noFill/>
        </p:spPr>
        <p:txBody>
          <a:bodyPr wrap="none" rtlCol="0" anchor="ctr">
            <a:spAutoFit/>
          </a:bodyPr>
          <a:lstStyle/>
          <a:p>
            <a:pPr algn="ctr"/>
            <a:r>
              <a:rPr lang="en-GB" sz="1600" b="1" dirty="0">
                <a:solidFill>
                  <a:schemeClr val="bg1"/>
                </a:solidFill>
                <a:latin typeface="+mj-lt"/>
                <a:cs typeface="Poppins" pitchFamily="2" charset="77"/>
              </a:rPr>
              <a:t>FESTE INFRASTRUKTUR</a:t>
            </a:r>
          </a:p>
        </p:txBody>
      </p:sp>
      <p:sp>
        <p:nvSpPr>
          <p:cNvPr id="16" name="TextBox 15">
            <a:extLst>
              <a:ext uri="{FF2B5EF4-FFF2-40B4-BE49-F238E27FC236}">
                <a16:creationId xmlns:a16="http://schemas.microsoft.com/office/drawing/2014/main" xmlns="" id="{D1B882DB-0A55-1C4B-91F8-1B7C9D84C8EC}"/>
              </a:ext>
            </a:extLst>
          </p:cNvPr>
          <p:cNvSpPr txBox="1"/>
          <p:nvPr/>
        </p:nvSpPr>
        <p:spPr>
          <a:xfrm>
            <a:off x="6084071" y="4447424"/>
            <a:ext cx="3106749" cy="338554"/>
          </a:xfrm>
          <a:prstGeom prst="rect">
            <a:avLst/>
          </a:prstGeom>
          <a:noFill/>
        </p:spPr>
        <p:txBody>
          <a:bodyPr wrap="none" rtlCol="0" anchor="ctr">
            <a:spAutoFit/>
          </a:bodyPr>
          <a:lstStyle/>
          <a:p>
            <a:pPr algn="ctr"/>
            <a:r>
              <a:rPr lang="en-GB" sz="1600" b="1" dirty="0">
                <a:solidFill>
                  <a:schemeClr val="bg1"/>
                </a:solidFill>
                <a:latin typeface="+mj-lt"/>
                <a:cs typeface="Poppins" pitchFamily="2" charset="77"/>
              </a:rPr>
              <a:t>PERSONALMANAGEMENT</a:t>
            </a:r>
          </a:p>
        </p:txBody>
      </p:sp>
      <p:sp>
        <p:nvSpPr>
          <p:cNvPr id="18" name="TextBox 17">
            <a:extLst>
              <a:ext uri="{FF2B5EF4-FFF2-40B4-BE49-F238E27FC236}">
                <a16:creationId xmlns:a16="http://schemas.microsoft.com/office/drawing/2014/main" xmlns="" id="{CDAFA206-01A3-3D44-A864-F6FCF1509F0A}"/>
              </a:ext>
            </a:extLst>
          </p:cNvPr>
          <p:cNvSpPr txBox="1"/>
          <p:nvPr/>
        </p:nvSpPr>
        <p:spPr>
          <a:xfrm>
            <a:off x="6894484" y="5329611"/>
            <a:ext cx="1485921" cy="338554"/>
          </a:xfrm>
          <a:prstGeom prst="rect">
            <a:avLst/>
          </a:prstGeom>
          <a:noFill/>
        </p:spPr>
        <p:txBody>
          <a:bodyPr wrap="none" rtlCol="0" anchor="ctr">
            <a:spAutoFit/>
          </a:bodyPr>
          <a:lstStyle/>
          <a:p>
            <a:pPr algn="ctr"/>
            <a:r>
              <a:rPr lang="en-GB" sz="1600" b="1" dirty="0">
                <a:solidFill>
                  <a:schemeClr val="bg1"/>
                </a:solidFill>
                <a:latin typeface="+mj-lt"/>
                <a:cs typeface="Poppins" pitchFamily="2" charset="77"/>
              </a:rPr>
              <a:t>BESCHAFFUNG</a:t>
            </a:r>
          </a:p>
        </p:txBody>
      </p:sp>
      <p:sp>
        <p:nvSpPr>
          <p:cNvPr id="24" name="TextBox 23">
            <a:extLst>
              <a:ext uri="{FF2B5EF4-FFF2-40B4-BE49-F238E27FC236}">
                <a16:creationId xmlns:a16="http://schemas.microsoft.com/office/drawing/2014/main" xmlns="" id="{6364AF97-3672-7945-8A22-5A09BAC01B48}"/>
              </a:ext>
            </a:extLst>
          </p:cNvPr>
          <p:cNvSpPr txBox="1"/>
          <p:nvPr/>
        </p:nvSpPr>
        <p:spPr>
          <a:xfrm>
            <a:off x="10700668" y="3775278"/>
            <a:ext cx="615874" cy="338554"/>
          </a:xfrm>
          <a:prstGeom prst="rect">
            <a:avLst/>
          </a:prstGeom>
          <a:noFill/>
        </p:spPr>
        <p:txBody>
          <a:bodyPr wrap="none" rtlCol="0" anchor="ctr">
            <a:spAutoFit/>
          </a:bodyPr>
          <a:lstStyle/>
          <a:p>
            <a:pPr algn="ctr"/>
            <a:r>
              <a:rPr lang="en-GB" sz="1600" b="1" dirty="0">
                <a:solidFill>
                  <a:schemeClr val="bg1"/>
                </a:solidFill>
                <a:latin typeface="+mj-lt"/>
                <a:cs typeface="Poppins" pitchFamily="2" charset="77"/>
              </a:rPr>
              <a:t>Krise</a:t>
            </a:r>
          </a:p>
        </p:txBody>
      </p:sp>
      <p:sp>
        <p:nvSpPr>
          <p:cNvPr id="26" name="TextBox 25">
            <a:extLst>
              <a:ext uri="{FF2B5EF4-FFF2-40B4-BE49-F238E27FC236}">
                <a16:creationId xmlns:a16="http://schemas.microsoft.com/office/drawing/2014/main" xmlns="" id="{818A64A4-2129-024B-9503-54D4D0FE5350}"/>
              </a:ext>
            </a:extLst>
          </p:cNvPr>
          <p:cNvSpPr txBox="1"/>
          <p:nvPr/>
        </p:nvSpPr>
        <p:spPr>
          <a:xfrm>
            <a:off x="6695903" y="5745563"/>
            <a:ext cx="1883081" cy="338554"/>
          </a:xfrm>
          <a:prstGeom prst="rect">
            <a:avLst/>
          </a:prstGeom>
          <a:noFill/>
        </p:spPr>
        <p:txBody>
          <a:bodyPr wrap="none" rtlCol="0" anchor="ctr">
            <a:spAutoFit/>
          </a:bodyPr>
          <a:lstStyle/>
          <a:p>
            <a:pPr algn="ctr"/>
            <a:r>
              <a:rPr lang="en-GB" sz="1600" b="1" dirty="0">
                <a:solidFill>
                  <a:schemeClr val="tx2"/>
                </a:solidFill>
                <a:latin typeface="+mj-lt"/>
                <a:cs typeface="Poppins" pitchFamily="2" charset="77"/>
              </a:rPr>
              <a:t>SUPPORT-AKTIVITÄTEN</a:t>
            </a:r>
          </a:p>
        </p:txBody>
      </p:sp>
      <p:sp>
        <p:nvSpPr>
          <p:cNvPr id="27" name="TextBox 26">
            <a:extLst>
              <a:ext uri="{FF2B5EF4-FFF2-40B4-BE49-F238E27FC236}">
                <a16:creationId xmlns:a16="http://schemas.microsoft.com/office/drawing/2014/main" xmlns="" id="{1E058791-5586-274C-9B24-3D7DEE2E2352}"/>
              </a:ext>
            </a:extLst>
          </p:cNvPr>
          <p:cNvSpPr txBox="1"/>
          <p:nvPr/>
        </p:nvSpPr>
        <p:spPr>
          <a:xfrm rot="16200000">
            <a:off x="3802404" y="2905331"/>
            <a:ext cx="1864934" cy="338554"/>
          </a:xfrm>
          <a:prstGeom prst="rect">
            <a:avLst/>
          </a:prstGeom>
          <a:noFill/>
        </p:spPr>
        <p:txBody>
          <a:bodyPr wrap="none" rtlCol="0" anchor="ctr">
            <a:spAutoFit/>
          </a:bodyPr>
          <a:lstStyle/>
          <a:p>
            <a:pPr algn="ctr"/>
            <a:r>
              <a:rPr lang="en-GB" sz="1600" b="1" dirty="0">
                <a:solidFill>
                  <a:schemeClr val="tx2"/>
                </a:solidFill>
                <a:latin typeface="+mj-lt"/>
                <a:cs typeface="Poppins" pitchFamily="2" charset="77"/>
              </a:rPr>
              <a:t>HAUPTAKTIVITÄTEN</a:t>
            </a:r>
          </a:p>
        </p:txBody>
      </p:sp>
      <p:sp>
        <p:nvSpPr>
          <p:cNvPr id="19" name="TextBox 18">
            <a:extLst>
              <a:ext uri="{FF2B5EF4-FFF2-40B4-BE49-F238E27FC236}">
                <a16:creationId xmlns:a16="http://schemas.microsoft.com/office/drawing/2014/main" xmlns="" id="{E2CFC325-9881-3C40-AD5C-7F5AD7B4AAD7}"/>
              </a:ext>
            </a:extLst>
          </p:cNvPr>
          <p:cNvSpPr txBox="1"/>
          <p:nvPr/>
        </p:nvSpPr>
        <p:spPr>
          <a:xfrm>
            <a:off x="4913452" y="3194066"/>
            <a:ext cx="1023422" cy="584775"/>
          </a:xfrm>
          <a:prstGeom prst="rect">
            <a:avLst/>
          </a:prstGeom>
          <a:noFill/>
        </p:spPr>
        <p:txBody>
          <a:bodyPr wrap="none" rtlCol="0" anchor="t">
            <a:spAutoFit/>
          </a:bodyPr>
          <a:lstStyle/>
          <a:p>
            <a:pPr algn="ctr"/>
            <a:r>
              <a:rPr lang="en-GB" sz="1600" b="1" dirty="0">
                <a:solidFill>
                  <a:schemeClr val="bg1"/>
                </a:solidFill>
                <a:latin typeface="+mj-lt"/>
                <a:cs typeface="Poppins" pitchFamily="2" charset="77"/>
              </a:rPr>
              <a:t>INBOUND</a:t>
            </a:r>
          </a:p>
          <a:p>
            <a:pPr algn="ctr"/>
            <a:r>
              <a:rPr lang="en-GB" sz="1600" b="1" dirty="0">
                <a:solidFill>
                  <a:schemeClr val="bg1"/>
                </a:solidFill>
                <a:latin typeface="+mj-lt"/>
                <a:cs typeface="Poppins" pitchFamily="2" charset="77"/>
              </a:rPr>
              <a:t>LOGISTIK</a:t>
            </a:r>
          </a:p>
        </p:txBody>
      </p:sp>
      <p:sp>
        <p:nvSpPr>
          <p:cNvPr id="20" name="TextBox 19">
            <a:extLst>
              <a:ext uri="{FF2B5EF4-FFF2-40B4-BE49-F238E27FC236}">
                <a16:creationId xmlns:a16="http://schemas.microsoft.com/office/drawing/2014/main" xmlns="" id="{7DF77E87-A1EF-BC48-900A-4B681067B942}"/>
              </a:ext>
            </a:extLst>
          </p:cNvPr>
          <p:cNvSpPr txBox="1"/>
          <p:nvPr/>
        </p:nvSpPr>
        <p:spPr>
          <a:xfrm>
            <a:off x="5918218" y="3194065"/>
            <a:ext cx="1220207" cy="338554"/>
          </a:xfrm>
          <a:prstGeom prst="rect">
            <a:avLst/>
          </a:prstGeom>
          <a:noFill/>
        </p:spPr>
        <p:txBody>
          <a:bodyPr wrap="none" rtlCol="0" anchor="t">
            <a:spAutoFit/>
          </a:bodyPr>
          <a:lstStyle/>
          <a:p>
            <a:pPr algn="ctr"/>
            <a:r>
              <a:rPr lang="en-GB" sz="1600" b="1" dirty="0">
                <a:solidFill>
                  <a:schemeClr val="bg1"/>
                </a:solidFill>
                <a:latin typeface="+mj-lt"/>
                <a:cs typeface="Poppins" pitchFamily="2" charset="77"/>
              </a:rPr>
              <a:t>OPERATIONS</a:t>
            </a:r>
          </a:p>
        </p:txBody>
      </p:sp>
      <p:sp>
        <p:nvSpPr>
          <p:cNvPr id="21" name="TextBox 20">
            <a:extLst>
              <a:ext uri="{FF2B5EF4-FFF2-40B4-BE49-F238E27FC236}">
                <a16:creationId xmlns:a16="http://schemas.microsoft.com/office/drawing/2014/main" xmlns="" id="{E09D8E71-DE90-AC4D-ACC4-306FE0BDF232}"/>
              </a:ext>
            </a:extLst>
          </p:cNvPr>
          <p:cNvSpPr txBox="1"/>
          <p:nvPr/>
        </p:nvSpPr>
        <p:spPr>
          <a:xfrm>
            <a:off x="7025431" y="3194066"/>
            <a:ext cx="1195744" cy="584775"/>
          </a:xfrm>
          <a:prstGeom prst="rect">
            <a:avLst/>
          </a:prstGeom>
          <a:noFill/>
        </p:spPr>
        <p:txBody>
          <a:bodyPr wrap="square" rtlCol="0" anchor="t">
            <a:spAutoFit/>
          </a:bodyPr>
          <a:lstStyle/>
          <a:p>
            <a:pPr algn="ctr"/>
            <a:r>
              <a:rPr lang="en-GB" sz="1600" b="1" dirty="0">
                <a:solidFill>
                  <a:schemeClr val="bg1"/>
                </a:solidFill>
                <a:latin typeface="+mj-lt"/>
                <a:cs typeface="Poppins" pitchFamily="2" charset="77"/>
              </a:rPr>
              <a:t>OUTBOUND LOGISTIK</a:t>
            </a:r>
          </a:p>
        </p:txBody>
      </p:sp>
      <p:sp>
        <p:nvSpPr>
          <p:cNvPr id="22" name="TextBox 21">
            <a:extLst>
              <a:ext uri="{FF2B5EF4-FFF2-40B4-BE49-F238E27FC236}">
                <a16:creationId xmlns:a16="http://schemas.microsoft.com/office/drawing/2014/main" xmlns="" id="{72260B90-DF48-144D-81C5-F47A515B5211}"/>
              </a:ext>
            </a:extLst>
          </p:cNvPr>
          <p:cNvSpPr txBox="1"/>
          <p:nvPr/>
        </p:nvSpPr>
        <p:spPr>
          <a:xfrm>
            <a:off x="8140118" y="3194066"/>
            <a:ext cx="1196161" cy="584775"/>
          </a:xfrm>
          <a:prstGeom prst="rect">
            <a:avLst/>
          </a:prstGeom>
          <a:noFill/>
        </p:spPr>
        <p:txBody>
          <a:bodyPr wrap="none" rtlCol="0" anchor="t">
            <a:spAutoFit/>
          </a:bodyPr>
          <a:lstStyle/>
          <a:p>
            <a:pPr algn="ctr"/>
            <a:r>
              <a:rPr lang="en-GB" sz="1600" b="1" dirty="0">
                <a:solidFill>
                  <a:schemeClr val="bg1"/>
                </a:solidFill>
                <a:latin typeface="+mj-lt"/>
                <a:cs typeface="Poppins" pitchFamily="2" charset="77"/>
              </a:rPr>
              <a:t>MARKETING</a:t>
            </a:r>
          </a:p>
          <a:p>
            <a:pPr algn="ctr"/>
            <a:r>
              <a:rPr lang="en-GB" sz="1600" b="1" dirty="0">
                <a:solidFill>
                  <a:schemeClr val="bg1"/>
                </a:solidFill>
                <a:latin typeface="+mj-lt"/>
                <a:cs typeface="Poppins" pitchFamily="2" charset="77"/>
              </a:rPr>
              <a:t>&amp; VERTRIEB</a:t>
            </a:r>
          </a:p>
        </p:txBody>
      </p:sp>
      <p:sp>
        <p:nvSpPr>
          <p:cNvPr id="23" name="TextBox 22">
            <a:extLst>
              <a:ext uri="{FF2B5EF4-FFF2-40B4-BE49-F238E27FC236}">
                <a16:creationId xmlns:a16="http://schemas.microsoft.com/office/drawing/2014/main" xmlns="" id="{D4A3768D-BCA4-0549-AEFD-564A198E1D37}"/>
              </a:ext>
            </a:extLst>
          </p:cNvPr>
          <p:cNvSpPr txBox="1"/>
          <p:nvPr/>
        </p:nvSpPr>
        <p:spPr>
          <a:xfrm>
            <a:off x="9418315" y="3194066"/>
            <a:ext cx="859723" cy="338554"/>
          </a:xfrm>
          <a:prstGeom prst="rect">
            <a:avLst/>
          </a:prstGeom>
          <a:noFill/>
        </p:spPr>
        <p:txBody>
          <a:bodyPr wrap="none" rtlCol="0" anchor="t">
            <a:spAutoFit/>
          </a:bodyPr>
          <a:lstStyle/>
          <a:p>
            <a:pPr algn="ctr"/>
            <a:r>
              <a:rPr lang="en-GB" sz="1600" b="1" dirty="0">
                <a:solidFill>
                  <a:schemeClr val="bg1"/>
                </a:solidFill>
                <a:latin typeface="+mj-lt"/>
                <a:cs typeface="Poppins" pitchFamily="2" charset="77"/>
              </a:rPr>
              <a:t>SERVICE</a:t>
            </a:r>
          </a:p>
        </p:txBody>
      </p:sp>
      <p:sp>
        <p:nvSpPr>
          <p:cNvPr id="28" name="Freeform 223">
            <a:extLst>
              <a:ext uri="{FF2B5EF4-FFF2-40B4-BE49-F238E27FC236}">
                <a16:creationId xmlns:a16="http://schemas.microsoft.com/office/drawing/2014/main" xmlns="" id="{B8A9B5B4-3214-4E43-9549-FB18AD575C06}"/>
              </a:ext>
            </a:extLst>
          </p:cNvPr>
          <p:cNvSpPr>
            <a:spLocks noChangeArrowheads="1"/>
          </p:cNvSpPr>
          <p:nvPr/>
        </p:nvSpPr>
        <p:spPr bwMode="auto">
          <a:xfrm>
            <a:off x="6291681" y="2767450"/>
            <a:ext cx="473281" cy="307157"/>
          </a:xfrm>
          <a:custGeom>
            <a:avLst/>
            <a:gdLst/>
            <a:ahLst/>
            <a:cxnLst/>
            <a:rect l="0" t="0" r="r" b="b"/>
            <a:pathLst>
              <a:path w="868002" h="563205">
                <a:moveTo>
                  <a:pt x="750374" y="332304"/>
                </a:moveTo>
                <a:cubicBezTo>
                  <a:pt x="757928" y="332304"/>
                  <a:pt x="764763" y="335554"/>
                  <a:pt x="769799" y="340249"/>
                </a:cubicBezTo>
                <a:cubicBezTo>
                  <a:pt x="774476" y="345305"/>
                  <a:pt x="777713" y="351805"/>
                  <a:pt x="777713" y="359750"/>
                </a:cubicBezTo>
                <a:cubicBezTo>
                  <a:pt x="777713" y="366972"/>
                  <a:pt x="774476" y="373834"/>
                  <a:pt x="769799" y="378889"/>
                </a:cubicBezTo>
                <a:cubicBezTo>
                  <a:pt x="764763" y="383584"/>
                  <a:pt x="757928" y="386834"/>
                  <a:pt x="750374" y="386834"/>
                </a:cubicBezTo>
                <a:cubicBezTo>
                  <a:pt x="743180" y="386834"/>
                  <a:pt x="736345" y="383584"/>
                  <a:pt x="731309" y="378889"/>
                </a:cubicBezTo>
                <a:cubicBezTo>
                  <a:pt x="726273" y="373834"/>
                  <a:pt x="723395" y="366972"/>
                  <a:pt x="723395" y="359750"/>
                </a:cubicBezTo>
                <a:cubicBezTo>
                  <a:pt x="723395" y="351805"/>
                  <a:pt x="726273" y="345305"/>
                  <a:pt x="731309" y="340249"/>
                </a:cubicBezTo>
                <a:cubicBezTo>
                  <a:pt x="736345" y="335554"/>
                  <a:pt x="743180" y="332304"/>
                  <a:pt x="750374" y="332304"/>
                </a:cubicBezTo>
                <a:close/>
                <a:moveTo>
                  <a:pt x="592098" y="332304"/>
                </a:moveTo>
                <a:cubicBezTo>
                  <a:pt x="600012" y="332304"/>
                  <a:pt x="606487" y="335554"/>
                  <a:pt x="611523" y="340249"/>
                </a:cubicBezTo>
                <a:cubicBezTo>
                  <a:pt x="616199" y="345305"/>
                  <a:pt x="619437" y="351805"/>
                  <a:pt x="619437" y="359750"/>
                </a:cubicBezTo>
                <a:cubicBezTo>
                  <a:pt x="619437" y="366972"/>
                  <a:pt x="616199" y="373834"/>
                  <a:pt x="611523" y="378889"/>
                </a:cubicBezTo>
                <a:cubicBezTo>
                  <a:pt x="606487" y="383584"/>
                  <a:pt x="600012" y="386834"/>
                  <a:pt x="592098" y="386834"/>
                </a:cubicBezTo>
                <a:cubicBezTo>
                  <a:pt x="584904" y="386834"/>
                  <a:pt x="577709" y="383584"/>
                  <a:pt x="573033" y="378889"/>
                </a:cubicBezTo>
                <a:cubicBezTo>
                  <a:pt x="567997" y="373834"/>
                  <a:pt x="565119" y="366972"/>
                  <a:pt x="565119" y="359750"/>
                </a:cubicBezTo>
                <a:cubicBezTo>
                  <a:pt x="565119" y="351805"/>
                  <a:pt x="567997" y="345305"/>
                  <a:pt x="573033" y="340249"/>
                </a:cubicBezTo>
                <a:cubicBezTo>
                  <a:pt x="577709" y="335554"/>
                  <a:pt x="584904" y="332304"/>
                  <a:pt x="592098" y="332304"/>
                </a:cubicBezTo>
                <a:close/>
                <a:moveTo>
                  <a:pt x="434181" y="332304"/>
                </a:moveTo>
                <a:cubicBezTo>
                  <a:pt x="441375" y="332304"/>
                  <a:pt x="448210" y="335554"/>
                  <a:pt x="453246" y="340249"/>
                </a:cubicBezTo>
                <a:cubicBezTo>
                  <a:pt x="457922" y="345305"/>
                  <a:pt x="461160" y="351805"/>
                  <a:pt x="461160" y="359750"/>
                </a:cubicBezTo>
                <a:cubicBezTo>
                  <a:pt x="461160" y="366972"/>
                  <a:pt x="457922" y="373834"/>
                  <a:pt x="453246" y="378889"/>
                </a:cubicBezTo>
                <a:cubicBezTo>
                  <a:pt x="448210" y="383584"/>
                  <a:pt x="441375" y="386834"/>
                  <a:pt x="434181" y="386834"/>
                </a:cubicBezTo>
                <a:cubicBezTo>
                  <a:pt x="426627" y="386834"/>
                  <a:pt x="419792" y="383584"/>
                  <a:pt x="415116" y="378889"/>
                </a:cubicBezTo>
                <a:cubicBezTo>
                  <a:pt x="410439" y="373834"/>
                  <a:pt x="407202" y="366972"/>
                  <a:pt x="407202" y="359750"/>
                </a:cubicBezTo>
                <a:cubicBezTo>
                  <a:pt x="407202" y="351805"/>
                  <a:pt x="410439" y="345305"/>
                  <a:pt x="415116" y="340249"/>
                </a:cubicBezTo>
                <a:cubicBezTo>
                  <a:pt x="419792" y="335554"/>
                  <a:pt x="426627" y="332304"/>
                  <a:pt x="434181" y="332304"/>
                </a:cubicBezTo>
                <a:close/>
                <a:moveTo>
                  <a:pt x="276264" y="332304"/>
                </a:moveTo>
                <a:cubicBezTo>
                  <a:pt x="283458" y="332304"/>
                  <a:pt x="290293" y="335554"/>
                  <a:pt x="295329" y="340249"/>
                </a:cubicBezTo>
                <a:cubicBezTo>
                  <a:pt x="300006" y="345305"/>
                  <a:pt x="303243" y="351805"/>
                  <a:pt x="303243" y="359750"/>
                </a:cubicBezTo>
                <a:cubicBezTo>
                  <a:pt x="303243" y="366972"/>
                  <a:pt x="300006" y="373834"/>
                  <a:pt x="295329" y="378889"/>
                </a:cubicBezTo>
                <a:cubicBezTo>
                  <a:pt x="290293" y="383584"/>
                  <a:pt x="283458" y="386834"/>
                  <a:pt x="276264" y="386834"/>
                </a:cubicBezTo>
                <a:cubicBezTo>
                  <a:pt x="268710" y="386834"/>
                  <a:pt x="261875" y="383584"/>
                  <a:pt x="256839" y="378889"/>
                </a:cubicBezTo>
                <a:cubicBezTo>
                  <a:pt x="251803" y="373834"/>
                  <a:pt x="248925" y="366972"/>
                  <a:pt x="248925" y="359750"/>
                </a:cubicBezTo>
                <a:cubicBezTo>
                  <a:pt x="248925" y="351805"/>
                  <a:pt x="251803" y="345305"/>
                  <a:pt x="256839" y="340249"/>
                </a:cubicBezTo>
                <a:cubicBezTo>
                  <a:pt x="261875" y="335554"/>
                  <a:pt x="268710" y="332304"/>
                  <a:pt x="276264" y="332304"/>
                </a:cubicBezTo>
                <a:close/>
                <a:moveTo>
                  <a:pt x="117988" y="332304"/>
                </a:moveTo>
                <a:cubicBezTo>
                  <a:pt x="125182" y="332304"/>
                  <a:pt x="132017" y="335554"/>
                  <a:pt x="137053" y="340249"/>
                </a:cubicBezTo>
                <a:cubicBezTo>
                  <a:pt x="142089" y="345305"/>
                  <a:pt x="144967" y="351805"/>
                  <a:pt x="144967" y="359750"/>
                </a:cubicBezTo>
                <a:cubicBezTo>
                  <a:pt x="144967" y="366972"/>
                  <a:pt x="142089" y="373834"/>
                  <a:pt x="137053" y="378889"/>
                </a:cubicBezTo>
                <a:cubicBezTo>
                  <a:pt x="132017" y="383584"/>
                  <a:pt x="125182" y="386834"/>
                  <a:pt x="117988" y="386834"/>
                </a:cubicBezTo>
                <a:cubicBezTo>
                  <a:pt x="110074" y="386834"/>
                  <a:pt x="103599" y="383584"/>
                  <a:pt x="98563" y="378889"/>
                </a:cubicBezTo>
                <a:cubicBezTo>
                  <a:pt x="93527" y="373834"/>
                  <a:pt x="90649" y="366972"/>
                  <a:pt x="90649" y="359750"/>
                </a:cubicBezTo>
                <a:cubicBezTo>
                  <a:pt x="90649" y="351805"/>
                  <a:pt x="93527" y="345305"/>
                  <a:pt x="98563" y="340249"/>
                </a:cubicBezTo>
                <a:cubicBezTo>
                  <a:pt x="103599" y="335554"/>
                  <a:pt x="110074" y="332304"/>
                  <a:pt x="117988" y="332304"/>
                </a:cubicBezTo>
                <a:close/>
                <a:moveTo>
                  <a:pt x="750374" y="295830"/>
                </a:moveTo>
                <a:cubicBezTo>
                  <a:pt x="733108" y="295830"/>
                  <a:pt x="717280" y="303053"/>
                  <a:pt x="705769" y="314609"/>
                </a:cubicBezTo>
                <a:cubicBezTo>
                  <a:pt x="694258" y="326165"/>
                  <a:pt x="687423" y="342054"/>
                  <a:pt x="687423" y="359750"/>
                </a:cubicBezTo>
                <a:cubicBezTo>
                  <a:pt x="687423" y="377084"/>
                  <a:pt x="694258" y="392973"/>
                  <a:pt x="705769" y="404529"/>
                </a:cubicBezTo>
                <a:cubicBezTo>
                  <a:pt x="717280" y="416085"/>
                  <a:pt x="733108" y="422947"/>
                  <a:pt x="750374" y="422947"/>
                </a:cubicBezTo>
                <a:cubicBezTo>
                  <a:pt x="768001" y="422947"/>
                  <a:pt x="783828" y="416085"/>
                  <a:pt x="795339" y="404529"/>
                </a:cubicBezTo>
                <a:cubicBezTo>
                  <a:pt x="806850" y="392973"/>
                  <a:pt x="813685" y="377084"/>
                  <a:pt x="813685" y="359750"/>
                </a:cubicBezTo>
                <a:cubicBezTo>
                  <a:pt x="813685" y="342054"/>
                  <a:pt x="806850" y="326165"/>
                  <a:pt x="795339" y="314609"/>
                </a:cubicBezTo>
                <a:cubicBezTo>
                  <a:pt x="783828" y="303053"/>
                  <a:pt x="768001" y="295830"/>
                  <a:pt x="750374" y="295830"/>
                </a:cubicBezTo>
                <a:close/>
                <a:moveTo>
                  <a:pt x="592098" y="295830"/>
                </a:moveTo>
                <a:cubicBezTo>
                  <a:pt x="574831" y="295830"/>
                  <a:pt x="559004" y="303053"/>
                  <a:pt x="547493" y="314609"/>
                </a:cubicBezTo>
                <a:cubicBezTo>
                  <a:pt x="535981" y="326165"/>
                  <a:pt x="528787" y="342054"/>
                  <a:pt x="528787" y="359750"/>
                </a:cubicBezTo>
                <a:cubicBezTo>
                  <a:pt x="528787" y="377084"/>
                  <a:pt x="535981" y="392973"/>
                  <a:pt x="547493" y="404529"/>
                </a:cubicBezTo>
                <a:cubicBezTo>
                  <a:pt x="559004" y="416085"/>
                  <a:pt x="574831" y="422947"/>
                  <a:pt x="592098" y="422947"/>
                </a:cubicBezTo>
                <a:cubicBezTo>
                  <a:pt x="609724" y="422947"/>
                  <a:pt x="625552" y="416085"/>
                  <a:pt x="637063" y="404529"/>
                </a:cubicBezTo>
                <a:cubicBezTo>
                  <a:pt x="648214" y="392973"/>
                  <a:pt x="655408" y="377084"/>
                  <a:pt x="655408" y="359750"/>
                </a:cubicBezTo>
                <a:cubicBezTo>
                  <a:pt x="655408" y="342054"/>
                  <a:pt x="648214" y="326165"/>
                  <a:pt x="637063" y="314609"/>
                </a:cubicBezTo>
                <a:cubicBezTo>
                  <a:pt x="625552" y="303053"/>
                  <a:pt x="609724" y="295830"/>
                  <a:pt x="592098" y="295830"/>
                </a:cubicBezTo>
                <a:close/>
                <a:moveTo>
                  <a:pt x="434181" y="295830"/>
                </a:moveTo>
                <a:cubicBezTo>
                  <a:pt x="416914" y="295830"/>
                  <a:pt x="401087" y="303053"/>
                  <a:pt x="389576" y="314609"/>
                </a:cubicBezTo>
                <a:cubicBezTo>
                  <a:pt x="378065" y="326165"/>
                  <a:pt x="370870" y="342054"/>
                  <a:pt x="370870" y="359750"/>
                </a:cubicBezTo>
                <a:cubicBezTo>
                  <a:pt x="370870" y="377084"/>
                  <a:pt x="378065" y="392973"/>
                  <a:pt x="389576" y="404529"/>
                </a:cubicBezTo>
                <a:cubicBezTo>
                  <a:pt x="401087" y="416085"/>
                  <a:pt x="416914" y="422947"/>
                  <a:pt x="434181" y="422947"/>
                </a:cubicBezTo>
                <a:cubicBezTo>
                  <a:pt x="451447" y="422947"/>
                  <a:pt x="467275" y="416085"/>
                  <a:pt x="478786" y="404529"/>
                </a:cubicBezTo>
                <a:cubicBezTo>
                  <a:pt x="490297" y="392973"/>
                  <a:pt x="497491" y="377084"/>
                  <a:pt x="497491" y="359750"/>
                </a:cubicBezTo>
                <a:cubicBezTo>
                  <a:pt x="497491" y="342054"/>
                  <a:pt x="490297" y="326165"/>
                  <a:pt x="478786" y="314609"/>
                </a:cubicBezTo>
                <a:cubicBezTo>
                  <a:pt x="467275" y="303053"/>
                  <a:pt x="451447" y="295830"/>
                  <a:pt x="434181" y="295830"/>
                </a:cubicBezTo>
                <a:close/>
                <a:moveTo>
                  <a:pt x="276264" y="295830"/>
                </a:moveTo>
                <a:cubicBezTo>
                  <a:pt x="258638" y="295830"/>
                  <a:pt x="242810" y="303053"/>
                  <a:pt x="231299" y="314609"/>
                </a:cubicBezTo>
                <a:cubicBezTo>
                  <a:pt x="219788" y="326165"/>
                  <a:pt x="212594" y="342054"/>
                  <a:pt x="212594" y="359750"/>
                </a:cubicBezTo>
                <a:cubicBezTo>
                  <a:pt x="212594" y="377084"/>
                  <a:pt x="219788" y="392973"/>
                  <a:pt x="231299" y="404529"/>
                </a:cubicBezTo>
                <a:cubicBezTo>
                  <a:pt x="242810" y="416085"/>
                  <a:pt x="258638" y="422947"/>
                  <a:pt x="276264" y="422947"/>
                </a:cubicBezTo>
                <a:cubicBezTo>
                  <a:pt x="293531" y="422947"/>
                  <a:pt x="309358" y="416085"/>
                  <a:pt x="320869" y="404529"/>
                </a:cubicBezTo>
                <a:cubicBezTo>
                  <a:pt x="332380" y="392973"/>
                  <a:pt x="339215" y="377084"/>
                  <a:pt x="339215" y="359750"/>
                </a:cubicBezTo>
                <a:cubicBezTo>
                  <a:pt x="339215" y="342054"/>
                  <a:pt x="332380" y="326165"/>
                  <a:pt x="320869" y="314609"/>
                </a:cubicBezTo>
                <a:cubicBezTo>
                  <a:pt x="309358" y="303053"/>
                  <a:pt x="293531" y="295830"/>
                  <a:pt x="276264" y="295830"/>
                </a:cubicBezTo>
                <a:close/>
                <a:moveTo>
                  <a:pt x="117988" y="295830"/>
                </a:moveTo>
                <a:cubicBezTo>
                  <a:pt x="100361" y="295830"/>
                  <a:pt x="84534" y="303053"/>
                  <a:pt x="73023" y="314609"/>
                </a:cubicBezTo>
                <a:cubicBezTo>
                  <a:pt x="61512" y="326165"/>
                  <a:pt x="54317" y="342054"/>
                  <a:pt x="54317" y="359750"/>
                </a:cubicBezTo>
                <a:cubicBezTo>
                  <a:pt x="54317" y="377084"/>
                  <a:pt x="61512" y="392973"/>
                  <a:pt x="73023" y="404529"/>
                </a:cubicBezTo>
                <a:cubicBezTo>
                  <a:pt x="84534" y="416085"/>
                  <a:pt x="100361" y="422947"/>
                  <a:pt x="117988" y="422947"/>
                </a:cubicBezTo>
                <a:cubicBezTo>
                  <a:pt x="135254" y="422947"/>
                  <a:pt x="151082" y="416085"/>
                  <a:pt x="162593" y="404529"/>
                </a:cubicBezTo>
                <a:cubicBezTo>
                  <a:pt x="174104" y="392973"/>
                  <a:pt x="180938" y="377084"/>
                  <a:pt x="180938" y="359750"/>
                </a:cubicBezTo>
                <a:cubicBezTo>
                  <a:pt x="180938" y="342054"/>
                  <a:pt x="174104" y="326165"/>
                  <a:pt x="162593" y="314609"/>
                </a:cubicBezTo>
                <a:cubicBezTo>
                  <a:pt x="151082" y="303053"/>
                  <a:pt x="135254" y="295830"/>
                  <a:pt x="117988" y="295830"/>
                </a:cubicBezTo>
                <a:close/>
                <a:moveTo>
                  <a:pt x="117988" y="241300"/>
                </a:moveTo>
                <a:lnTo>
                  <a:pt x="276264" y="241300"/>
                </a:lnTo>
                <a:lnTo>
                  <a:pt x="434181" y="241300"/>
                </a:lnTo>
                <a:lnTo>
                  <a:pt x="592098" y="241300"/>
                </a:lnTo>
                <a:lnTo>
                  <a:pt x="750374" y="241300"/>
                </a:lnTo>
                <a:cubicBezTo>
                  <a:pt x="782749" y="241300"/>
                  <a:pt x="812246" y="254662"/>
                  <a:pt x="833469" y="276329"/>
                </a:cubicBezTo>
                <a:cubicBezTo>
                  <a:pt x="854693" y="297636"/>
                  <a:pt x="868002" y="327248"/>
                  <a:pt x="868002" y="359750"/>
                </a:cubicBezTo>
                <a:cubicBezTo>
                  <a:pt x="868002" y="391890"/>
                  <a:pt x="854693" y="421502"/>
                  <a:pt x="833469" y="442809"/>
                </a:cubicBezTo>
                <a:cubicBezTo>
                  <a:pt x="812246" y="464476"/>
                  <a:pt x="782749" y="477477"/>
                  <a:pt x="750374" y="477477"/>
                </a:cubicBezTo>
                <a:lnTo>
                  <a:pt x="687029" y="477477"/>
                </a:lnTo>
                <a:lnTo>
                  <a:pt x="687029" y="527050"/>
                </a:lnTo>
                <a:lnTo>
                  <a:pt x="723080" y="527050"/>
                </a:lnTo>
                <a:cubicBezTo>
                  <a:pt x="733118" y="527050"/>
                  <a:pt x="741004" y="535283"/>
                  <a:pt x="741004" y="545307"/>
                </a:cubicBezTo>
                <a:cubicBezTo>
                  <a:pt x="741004" y="554972"/>
                  <a:pt x="733118" y="563205"/>
                  <a:pt x="723080" y="563205"/>
                </a:cubicBezTo>
                <a:lnTo>
                  <a:pt x="614824" y="563205"/>
                </a:lnTo>
                <a:cubicBezTo>
                  <a:pt x="604787" y="563205"/>
                  <a:pt x="596900" y="554972"/>
                  <a:pt x="596900" y="545307"/>
                </a:cubicBezTo>
                <a:cubicBezTo>
                  <a:pt x="596900" y="535283"/>
                  <a:pt x="604787" y="527050"/>
                  <a:pt x="614824" y="527050"/>
                </a:cubicBezTo>
                <a:lnTo>
                  <a:pt x="650875" y="527050"/>
                </a:lnTo>
                <a:lnTo>
                  <a:pt x="650875" y="477477"/>
                </a:lnTo>
                <a:lnTo>
                  <a:pt x="592098" y="477477"/>
                </a:lnTo>
                <a:lnTo>
                  <a:pt x="434181" y="477477"/>
                </a:lnTo>
                <a:lnTo>
                  <a:pt x="276264" y="477477"/>
                </a:lnTo>
                <a:lnTo>
                  <a:pt x="234588" y="477477"/>
                </a:lnTo>
                <a:lnTo>
                  <a:pt x="234588" y="527050"/>
                </a:lnTo>
                <a:lnTo>
                  <a:pt x="270643" y="527050"/>
                </a:lnTo>
                <a:cubicBezTo>
                  <a:pt x="280680" y="527050"/>
                  <a:pt x="288566" y="535283"/>
                  <a:pt x="288566" y="545307"/>
                </a:cubicBezTo>
                <a:cubicBezTo>
                  <a:pt x="288566" y="554972"/>
                  <a:pt x="280680" y="563205"/>
                  <a:pt x="270643" y="563205"/>
                </a:cubicBezTo>
                <a:lnTo>
                  <a:pt x="162385" y="563205"/>
                </a:lnTo>
                <a:cubicBezTo>
                  <a:pt x="152348" y="563205"/>
                  <a:pt x="144462" y="554972"/>
                  <a:pt x="144462" y="545307"/>
                </a:cubicBezTo>
                <a:cubicBezTo>
                  <a:pt x="144462" y="535283"/>
                  <a:pt x="152348" y="527050"/>
                  <a:pt x="162385" y="527050"/>
                </a:cubicBezTo>
                <a:lnTo>
                  <a:pt x="198437" y="527050"/>
                </a:lnTo>
                <a:lnTo>
                  <a:pt x="198437" y="477477"/>
                </a:lnTo>
                <a:lnTo>
                  <a:pt x="117988" y="477477"/>
                </a:lnTo>
                <a:cubicBezTo>
                  <a:pt x="85253" y="477477"/>
                  <a:pt x="55756" y="464476"/>
                  <a:pt x="34533" y="442809"/>
                </a:cubicBezTo>
                <a:cubicBezTo>
                  <a:pt x="13669" y="421502"/>
                  <a:pt x="0" y="391890"/>
                  <a:pt x="0" y="359750"/>
                </a:cubicBezTo>
                <a:cubicBezTo>
                  <a:pt x="0" y="327248"/>
                  <a:pt x="13669" y="297636"/>
                  <a:pt x="34533" y="276329"/>
                </a:cubicBezTo>
                <a:cubicBezTo>
                  <a:pt x="55756" y="254662"/>
                  <a:pt x="85253" y="241300"/>
                  <a:pt x="117988" y="241300"/>
                </a:cubicBezTo>
                <a:close/>
                <a:moveTo>
                  <a:pt x="666620" y="193560"/>
                </a:moveTo>
                <a:lnTo>
                  <a:pt x="666620" y="197525"/>
                </a:lnTo>
                <a:lnTo>
                  <a:pt x="675989" y="197525"/>
                </a:lnTo>
                <a:lnTo>
                  <a:pt x="686798" y="197525"/>
                </a:lnTo>
                <a:lnTo>
                  <a:pt x="697607" y="197525"/>
                </a:lnTo>
                <a:lnTo>
                  <a:pt x="706976" y="197525"/>
                </a:lnTo>
                <a:lnTo>
                  <a:pt x="706976" y="193560"/>
                </a:lnTo>
                <a:lnTo>
                  <a:pt x="697607" y="193560"/>
                </a:lnTo>
                <a:lnTo>
                  <a:pt x="686798" y="193560"/>
                </a:lnTo>
                <a:lnTo>
                  <a:pt x="675989" y="193560"/>
                </a:lnTo>
                <a:lnTo>
                  <a:pt x="666620" y="193560"/>
                </a:lnTo>
                <a:close/>
                <a:moveTo>
                  <a:pt x="339235" y="193560"/>
                </a:moveTo>
                <a:lnTo>
                  <a:pt x="339235" y="197525"/>
                </a:lnTo>
                <a:lnTo>
                  <a:pt x="348603" y="197525"/>
                </a:lnTo>
                <a:lnTo>
                  <a:pt x="359773" y="197525"/>
                </a:lnTo>
                <a:lnTo>
                  <a:pt x="370582" y="197525"/>
                </a:lnTo>
                <a:lnTo>
                  <a:pt x="379950" y="197525"/>
                </a:lnTo>
                <a:lnTo>
                  <a:pt x="379950" y="193560"/>
                </a:lnTo>
                <a:lnTo>
                  <a:pt x="370582" y="193560"/>
                </a:lnTo>
                <a:lnTo>
                  <a:pt x="359773" y="193560"/>
                </a:lnTo>
                <a:lnTo>
                  <a:pt x="348603" y="193560"/>
                </a:lnTo>
                <a:lnTo>
                  <a:pt x="339235" y="193560"/>
                </a:lnTo>
                <a:close/>
                <a:moveTo>
                  <a:pt x="486463" y="188514"/>
                </a:moveTo>
                <a:lnTo>
                  <a:pt x="486463" y="197525"/>
                </a:lnTo>
                <a:lnTo>
                  <a:pt x="540150" y="197525"/>
                </a:lnTo>
                <a:lnTo>
                  <a:pt x="593477" y="197525"/>
                </a:lnTo>
                <a:lnTo>
                  <a:pt x="593477" y="188514"/>
                </a:lnTo>
                <a:lnTo>
                  <a:pt x="540150" y="188514"/>
                </a:lnTo>
                <a:lnTo>
                  <a:pt x="486463" y="188514"/>
                </a:lnTo>
                <a:close/>
                <a:moveTo>
                  <a:pt x="159438" y="188514"/>
                </a:moveTo>
                <a:lnTo>
                  <a:pt x="159438" y="197525"/>
                </a:lnTo>
                <a:lnTo>
                  <a:pt x="213125" y="197525"/>
                </a:lnTo>
                <a:lnTo>
                  <a:pt x="266812" y="197525"/>
                </a:lnTo>
                <a:lnTo>
                  <a:pt x="266812" y="188514"/>
                </a:lnTo>
                <a:lnTo>
                  <a:pt x="213125" y="188514"/>
                </a:lnTo>
                <a:lnTo>
                  <a:pt x="159438" y="188514"/>
                </a:lnTo>
                <a:close/>
                <a:moveTo>
                  <a:pt x="697607" y="163283"/>
                </a:moveTo>
                <a:lnTo>
                  <a:pt x="688600" y="176259"/>
                </a:lnTo>
                <a:lnTo>
                  <a:pt x="693284" y="176259"/>
                </a:lnTo>
                <a:lnTo>
                  <a:pt x="693284" y="189235"/>
                </a:lnTo>
                <a:lnTo>
                  <a:pt x="697607" y="189235"/>
                </a:lnTo>
                <a:lnTo>
                  <a:pt x="702292" y="189235"/>
                </a:lnTo>
                <a:lnTo>
                  <a:pt x="702292" y="176259"/>
                </a:lnTo>
                <a:lnTo>
                  <a:pt x="706976" y="176259"/>
                </a:lnTo>
                <a:lnTo>
                  <a:pt x="697607" y="163283"/>
                </a:lnTo>
                <a:close/>
                <a:moveTo>
                  <a:pt x="675989" y="163283"/>
                </a:moveTo>
                <a:lnTo>
                  <a:pt x="666620" y="176259"/>
                </a:lnTo>
                <a:lnTo>
                  <a:pt x="671305" y="176259"/>
                </a:lnTo>
                <a:lnTo>
                  <a:pt x="671305" y="189235"/>
                </a:lnTo>
                <a:lnTo>
                  <a:pt x="675989" y="189235"/>
                </a:lnTo>
                <a:lnTo>
                  <a:pt x="680312" y="189235"/>
                </a:lnTo>
                <a:lnTo>
                  <a:pt x="680312" y="176259"/>
                </a:lnTo>
                <a:lnTo>
                  <a:pt x="684996" y="176259"/>
                </a:lnTo>
                <a:lnTo>
                  <a:pt x="675989" y="163283"/>
                </a:lnTo>
                <a:close/>
                <a:moveTo>
                  <a:pt x="486463" y="163283"/>
                </a:moveTo>
                <a:lnTo>
                  <a:pt x="486463" y="173015"/>
                </a:lnTo>
                <a:lnTo>
                  <a:pt x="540150" y="173015"/>
                </a:lnTo>
                <a:lnTo>
                  <a:pt x="593477" y="173015"/>
                </a:lnTo>
                <a:lnTo>
                  <a:pt x="593477" y="163283"/>
                </a:lnTo>
                <a:lnTo>
                  <a:pt x="540150" y="163283"/>
                </a:lnTo>
                <a:lnTo>
                  <a:pt x="486463" y="163283"/>
                </a:lnTo>
                <a:close/>
                <a:moveTo>
                  <a:pt x="370582" y="163283"/>
                </a:moveTo>
                <a:lnTo>
                  <a:pt x="361214" y="176259"/>
                </a:lnTo>
                <a:lnTo>
                  <a:pt x="365898" y="176259"/>
                </a:lnTo>
                <a:lnTo>
                  <a:pt x="365898" y="189235"/>
                </a:lnTo>
                <a:lnTo>
                  <a:pt x="370582" y="189235"/>
                </a:lnTo>
                <a:lnTo>
                  <a:pt x="375266" y="189235"/>
                </a:lnTo>
                <a:lnTo>
                  <a:pt x="375266" y="176259"/>
                </a:lnTo>
                <a:lnTo>
                  <a:pt x="379590" y="176259"/>
                </a:lnTo>
                <a:lnTo>
                  <a:pt x="370582" y="163283"/>
                </a:lnTo>
                <a:close/>
                <a:moveTo>
                  <a:pt x="348603" y="163283"/>
                </a:moveTo>
                <a:lnTo>
                  <a:pt x="339595" y="176259"/>
                </a:lnTo>
                <a:lnTo>
                  <a:pt x="343919" y="176259"/>
                </a:lnTo>
                <a:lnTo>
                  <a:pt x="343919" y="189235"/>
                </a:lnTo>
                <a:lnTo>
                  <a:pt x="348603" y="189235"/>
                </a:lnTo>
                <a:lnTo>
                  <a:pt x="353287" y="189235"/>
                </a:lnTo>
                <a:lnTo>
                  <a:pt x="353287" y="176259"/>
                </a:lnTo>
                <a:lnTo>
                  <a:pt x="357971" y="176259"/>
                </a:lnTo>
                <a:lnTo>
                  <a:pt x="348603" y="163283"/>
                </a:lnTo>
                <a:close/>
                <a:moveTo>
                  <a:pt x="159438" y="163283"/>
                </a:moveTo>
                <a:lnTo>
                  <a:pt x="159438" y="173015"/>
                </a:lnTo>
                <a:lnTo>
                  <a:pt x="213125" y="173015"/>
                </a:lnTo>
                <a:lnTo>
                  <a:pt x="266812" y="173015"/>
                </a:lnTo>
                <a:lnTo>
                  <a:pt x="266812" y="163283"/>
                </a:lnTo>
                <a:lnTo>
                  <a:pt x="213125" y="163283"/>
                </a:lnTo>
                <a:lnTo>
                  <a:pt x="159438" y="163283"/>
                </a:lnTo>
                <a:close/>
                <a:moveTo>
                  <a:pt x="563931" y="12357"/>
                </a:moveTo>
                <a:lnTo>
                  <a:pt x="563931" y="71729"/>
                </a:lnTo>
                <a:lnTo>
                  <a:pt x="563931" y="72090"/>
                </a:lnTo>
                <a:lnTo>
                  <a:pt x="569336" y="80380"/>
                </a:lnTo>
                <a:lnTo>
                  <a:pt x="574740" y="72090"/>
                </a:lnTo>
                <a:lnTo>
                  <a:pt x="580505" y="80380"/>
                </a:lnTo>
                <a:lnTo>
                  <a:pt x="585910" y="72090"/>
                </a:lnTo>
                <a:lnTo>
                  <a:pt x="591315" y="80380"/>
                </a:lnTo>
                <a:lnTo>
                  <a:pt x="596720" y="72090"/>
                </a:lnTo>
                <a:lnTo>
                  <a:pt x="602124" y="80380"/>
                </a:lnTo>
                <a:lnTo>
                  <a:pt x="607529" y="72090"/>
                </a:lnTo>
                <a:lnTo>
                  <a:pt x="613294" y="80380"/>
                </a:lnTo>
                <a:lnTo>
                  <a:pt x="618699" y="72090"/>
                </a:lnTo>
                <a:lnTo>
                  <a:pt x="624103" y="80380"/>
                </a:lnTo>
                <a:lnTo>
                  <a:pt x="629508" y="72090"/>
                </a:lnTo>
                <a:lnTo>
                  <a:pt x="629508" y="12357"/>
                </a:lnTo>
                <a:lnTo>
                  <a:pt x="563931" y="12357"/>
                </a:lnTo>
                <a:close/>
                <a:moveTo>
                  <a:pt x="236906" y="12357"/>
                </a:moveTo>
                <a:lnTo>
                  <a:pt x="236906" y="71729"/>
                </a:lnTo>
                <a:lnTo>
                  <a:pt x="236906" y="72090"/>
                </a:lnTo>
                <a:lnTo>
                  <a:pt x="242310" y="80380"/>
                </a:lnTo>
                <a:lnTo>
                  <a:pt x="247715" y="72090"/>
                </a:lnTo>
                <a:lnTo>
                  <a:pt x="253120" y="80380"/>
                </a:lnTo>
                <a:lnTo>
                  <a:pt x="258524" y="72090"/>
                </a:lnTo>
                <a:lnTo>
                  <a:pt x="264289" y="80380"/>
                </a:lnTo>
                <a:lnTo>
                  <a:pt x="269694" y="72090"/>
                </a:lnTo>
                <a:lnTo>
                  <a:pt x="275099" y="80380"/>
                </a:lnTo>
                <a:lnTo>
                  <a:pt x="280864" y="72090"/>
                </a:lnTo>
                <a:lnTo>
                  <a:pt x="286269" y="80380"/>
                </a:lnTo>
                <a:lnTo>
                  <a:pt x="291673" y="72090"/>
                </a:lnTo>
                <a:lnTo>
                  <a:pt x="297078" y="80380"/>
                </a:lnTo>
                <a:lnTo>
                  <a:pt x="302483" y="72090"/>
                </a:lnTo>
                <a:lnTo>
                  <a:pt x="302483" y="12357"/>
                </a:lnTo>
                <a:lnTo>
                  <a:pt x="236906" y="12357"/>
                </a:lnTo>
                <a:close/>
                <a:moveTo>
                  <a:pt x="474573" y="0"/>
                </a:moveTo>
                <a:lnTo>
                  <a:pt x="536575" y="0"/>
                </a:lnTo>
                <a:lnTo>
                  <a:pt x="540150" y="0"/>
                </a:lnTo>
                <a:lnTo>
                  <a:pt x="563931" y="0"/>
                </a:lnTo>
                <a:lnTo>
                  <a:pt x="629508" y="0"/>
                </a:lnTo>
                <a:lnTo>
                  <a:pt x="656866" y="0"/>
                </a:lnTo>
                <a:lnTo>
                  <a:pt x="675989" y="0"/>
                </a:lnTo>
                <a:lnTo>
                  <a:pt x="686798" y="0"/>
                </a:lnTo>
                <a:lnTo>
                  <a:pt x="697607" y="0"/>
                </a:lnTo>
                <a:lnTo>
                  <a:pt x="718866" y="0"/>
                </a:lnTo>
                <a:cubicBezTo>
                  <a:pt x="725712" y="0"/>
                  <a:pt x="731477" y="5767"/>
                  <a:pt x="731477" y="12616"/>
                </a:cubicBezTo>
                <a:lnTo>
                  <a:pt x="731477" y="210862"/>
                </a:lnTo>
                <a:cubicBezTo>
                  <a:pt x="731477" y="218071"/>
                  <a:pt x="725712" y="223478"/>
                  <a:pt x="718866" y="223478"/>
                </a:cubicBezTo>
                <a:lnTo>
                  <a:pt x="697607" y="223478"/>
                </a:lnTo>
                <a:lnTo>
                  <a:pt x="686798" y="223478"/>
                </a:lnTo>
                <a:lnTo>
                  <a:pt x="675989" y="223478"/>
                </a:lnTo>
                <a:lnTo>
                  <a:pt x="540150" y="223478"/>
                </a:lnTo>
                <a:lnTo>
                  <a:pt x="474573" y="223478"/>
                </a:lnTo>
                <a:cubicBezTo>
                  <a:pt x="467727" y="223478"/>
                  <a:pt x="461962" y="218071"/>
                  <a:pt x="461962" y="210862"/>
                </a:cubicBezTo>
                <a:lnTo>
                  <a:pt x="461962" y="12616"/>
                </a:lnTo>
                <a:cubicBezTo>
                  <a:pt x="461962" y="5767"/>
                  <a:pt x="467727" y="0"/>
                  <a:pt x="474573" y="0"/>
                </a:cubicBezTo>
                <a:close/>
                <a:moveTo>
                  <a:pt x="147548" y="0"/>
                </a:moveTo>
                <a:lnTo>
                  <a:pt x="209550" y="0"/>
                </a:lnTo>
                <a:lnTo>
                  <a:pt x="213125" y="0"/>
                </a:lnTo>
                <a:lnTo>
                  <a:pt x="236906" y="0"/>
                </a:lnTo>
                <a:lnTo>
                  <a:pt x="302483" y="0"/>
                </a:lnTo>
                <a:lnTo>
                  <a:pt x="329841" y="0"/>
                </a:lnTo>
                <a:lnTo>
                  <a:pt x="348603" y="0"/>
                </a:lnTo>
                <a:lnTo>
                  <a:pt x="359773" y="0"/>
                </a:lnTo>
                <a:lnTo>
                  <a:pt x="370582" y="0"/>
                </a:lnTo>
                <a:lnTo>
                  <a:pt x="391840" y="0"/>
                </a:lnTo>
                <a:cubicBezTo>
                  <a:pt x="398686" y="0"/>
                  <a:pt x="404451" y="5767"/>
                  <a:pt x="404451" y="12616"/>
                </a:cubicBezTo>
                <a:lnTo>
                  <a:pt x="404451" y="210862"/>
                </a:lnTo>
                <a:cubicBezTo>
                  <a:pt x="404451" y="218071"/>
                  <a:pt x="398686" y="223478"/>
                  <a:pt x="391840" y="223478"/>
                </a:cubicBezTo>
                <a:lnTo>
                  <a:pt x="370582" y="223478"/>
                </a:lnTo>
                <a:lnTo>
                  <a:pt x="359773" y="223478"/>
                </a:lnTo>
                <a:lnTo>
                  <a:pt x="348603" y="223478"/>
                </a:lnTo>
                <a:lnTo>
                  <a:pt x="213125" y="223478"/>
                </a:lnTo>
                <a:lnTo>
                  <a:pt x="147548" y="223478"/>
                </a:lnTo>
                <a:cubicBezTo>
                  <a:pt x="140702" y="223478"/>
                  <a:pt x="134937" y="218071"/>
                  <a:pt x="134937" y="210862"/>
                </a:cubicBezTo>
                <a:lnTo>
                  <a:pt x="134937" y="12616"/>
                </a:lnTo>
                <a:cubicBezTo>
                  <a:pt x="134937" y="5767"/>
                  <a:pt x="140702" y="0"/>
                  <a:pt x="147548" y="0"/>
                </a:cubicBezTo>
                <a:close/>
              </a:path>
            </a:pathLst>
          </a:custGeom>
          <a:solidFill>
            <a:schemeClr val="bg1"/>
          </a:solidFill>
          <a:ln>
            <a:noFill/>
          </a:ln>
          <a:effectLst/>
        </p:spPr>
        <p:txBody>
          <a:bodyPr anchor="ctr"/>
          <a:lstStyle/>
          <a:p>
            <a:endParaRPr lang="en-GB" sz="1600" dirty="0">
              <a:latin typeface="+mj-lt"/>
            </a:endParaRPr>
          </a:p>
        </p:txBody>
      </p:sp>
      <p:sp>
        <p:nvSpPr>
          <p:cNvPr id="29" name="Freeform 233">
            <a:extLst>
              <a:ext uri="{FF2B5EF4-FFF2-40B4-BE49-F238E27FC236}">
                <a16:creationId xmlns:a16="http://schemas.microsoft.com/office/drawing/2014/main" xmlns="" id="{2B17393F-CC91-6540-88A0-9C6B6E56EC5D}"/>
              </a:ext>
            </a:extLst>
          </p:cNvPr>
          <p:cNvSpPr>
            <a:spLocks noChangeArrowheads="1"/>
          </p:cNvSpPr>
          <p:nvPr/>
        </p:nvSpPr>
        <p:spPr bwMode="auto">
          <a:xfrm>
            <a:off x="5188090" y="2693501"/>
            <a:ext cx="474147" cy="383298"/>
          </a:xfrm>
          <a:custGeom>
            <a:avLst/>
            <a:gdLst/>
            <a:ahLst/>
            <a:cxnLst/>
            <a:rect l="0" t="0" r="r" b="b"/>
            <a:pathLst>
              <a:path w="869589" h="702905">
                <a:moveTo>
                  <a:pt x="129381" y="622282"/>
                </a:moveTo>
                <a:cubicBezTo>
                  <a:pt x="123963" y="622282"/>
                  <a:pt x="119267" y="624432"/>
                  <a:pt x="116016" y="627657"/>
                </a:cubicBezTo>
                <a:cubicBezTo>
                  <a:pt x="112765" y="630882"/>
                  <a:pt x="110598" y="635182"/>
                  <a:pt x="110598" y="640198"/>
                </a:cubicBezTo>
                <a:cubicBezTo>
                  <a:pt x="110598" y="645215"/>
                  <a:pt x="112765" y="649873"/>
                  <a:pt x="116016" y="652740"/>
                </a:cubicBezTo>
                <a:cubicBezTo>
                  <a:pt x="119267" y="656323"/>
                  <a:pt x="123963" y="658114"/>
                  <a:pt x="129381" y="658114"/>
                </a:cubicBezTo>
                <a:cubicBezTo>
                  <a:pt x="134438" y="658114"/>
                  <a:pt x="139133" y="656323"/>
                  <a:pt x="142384" y="652740"/>
                </a:cubicBezTo>
                <a:cubicBezTo>
                  <a:pt x="145635" y="649873"/>
                  <a:pt x="147802" y="645215"/>
                  <a:pt x="147802" y="640198"/>
                </a:cubicBezTo>
                <a:cubicBezTo>
                  <a:pt x="147802" y="635182"/>
                  <a:pt x="145635" y="630882"/>
                  <a:pt x="142384" y="627657"/>
                </a:cubicBezTo>
                <a:cubicBezTo>
                  <a:pt x="139133" y="624432"/>
                  <a:pt x="134438" y="622282"/>
                  <a:pt x="129381" y="622282"/>
                </a:cubicBezTo>
                <a:close/>
                <a:moveTo>
                  <a:pt x="426857" y="600543"/>
                </a:moveTo>
                <a:cubicBezTo>
                  <a:pt x="420366" y="600543"/>
                  <a:pt x="414595" y="603057"/>
                  <a:pt x="410268" y="607367"/>
                </a:cubicBezTo>
                <a:cubicBezTo>
                  <a:pt x="405940" y="611677"/>
                  <a:pt x="403416" y="617423"/>
                  <a:pt x="403416" y="623529"/>
                </a:cubicBezTo>
                <a:cubicBezTo>
                  <a:pt x="403416" y="629994"/>
                  <a:pt x="405940" y="635741"/>
                  <a:pt x="410268" y="640050"/>
                </a:cubicBezTo>
                <a:cubicBezTo>
                  <a:pt x="414595" y="644001"/>
                  <a:pt x="420366" y="646875"/>
                  <a:pt x="426857" y="646875"/>
                </a:cubicBezTo>
                <a:cubicBezTo>
                  <a:pt x="433709" y="646875"/>
                  <a:pt x="439479" y="644001"/>
                  <a:pt x="443446" y="640050"/>
                </a:cubicBezTo>
                <a:cubicBezTo>
                  <a:pt x="447774" y="635741"/>
                  <a:pt x="450298" y="629994"/>
                  <a:pt x="450298" y="623529"/>
                </a:cubicBezTo>
                <a:cubicBezTo>
                  <a:pt x="450298" y="617423"/>
                  <a:pt x="447774" y="611677"/>
                  <a:pt x="443446" y="607367"/>
                </a:cubicBezTo>
                <a:cubicBezTo>
                  <a:pt x="439479" y="603057"/>
                  <a:pt x="433709" y="600543"/>
                  <a:pt x="426857" y="600543"/>
                </a:cubicBezTo>
                <a:close/>
                <a:moveTo>
                  <a:pt x="129381" y="577850"/>
                </a:moveTo>
                <a:cubicBezTo>
                  <a:pt x="146718" y="577850"/>
                  <a:pt x="162611" y="584658"/>
                  <a:pt x="174531" y="596125"/>
                </a:cubicBezTo>
                <a:cubicBezTo>
                  <a:pt x="186090" y="607233"/>
                  <a:pt x="193314" y="622999"/>
                  <a:pt x="193314" y="640198"/>
                </a:cubicBezTo>
                <a:cubicBezTo>
                  <a:pt x="193314" y="657398"/>
                  <a:pt x="186090" y="673164"/>
                  <a:pt x="174531" y="684272"/>
                </a:cubicBezTo>
                <a:cubicBezTo>
                  <a:pt x="162611" y="695738"/>
                  <a:pt x="146718" y="702905"/>
                  <a:pt x="129381" y="702905"/>
                </a:cubicBezTo>
                <a:cubicBezTo>
                  <a:pt x="111682" y="702905"/>
                  <a:pt x="95789" y="695738"/>
                  <a:pt x="83869" y="684272"/>
                </a:cubicBezTo>
                <a:cubicBezTo>
                  <a:pt x="72311" y="673164"/>
                  <a:pt x="65087" y="657398"/>
                  <a:pt x="65087" y="640198"/>
                </a:cubicBezTo>
                <a:cubicBezTo>
                  <a:pt x="65087" y="622999"/>
                  <a:pt x="72311" y="607233"/>
                  <a:pt x="83869" y="596125"/>
                </a:cubicBezTo>
                <a:cubicBezTo>
                  <a:pt x="95789" y="584658"/>
                  <a:pt x="111682" y="577850"/>
                  <a:pt x="129381" y="577850"/>
                </a:cubicBezTo>
                <a:close/>
                <a:moveTo>
                  <a:pt x="426857" y="544513"/>
                </a:moveTo>
                <a:cubicBezTo>
                  <a:pt x="448856" y="544513"/>
                  <a:pt x="469051" y="553492"/>
                  <a:pt x="483477" y="567500"/>
                </a:cubicBezTo>
                <a:cubicBezTo>
                  <a:pt x="498623" y="581866"/>
                  <a:pt x="507639" y="601620"/>
                  <a:pt x="507639" y="623529"/>
                </a:cubicBezTo>
                <a:cubicBezTo>
                  <a:pt x="507639" y="645797"/>
                  <a:pt x="498623" y="665551"/>
                  <a:pt x="483477" y="679918"/>
                </a:cubicBezTo>
                <a:cubicBezTo>
                  <a:pt x="469051" y="693925"/>
                  <a:pt x="448856" y="702904"/>
                  <a:pt x="426857" y="702904"/>
                </a:cubicBezTo>
                <a:cubicBezTo>
                  <a:pt x="404858" y="702904"/>
                  <a:pt x="384663" y="693925"/>
                  <a:pt x="369877" y="679918"/>
                </a:cubicBezTo>
                <a:cubicBezTo>
                  <a:pt x="355091" y="665551"/>
                  <a:pt x="346075" y="645797"/>
                  <a:pt x="346075" y="623529"/>
                </a:cubicBezTo>
                <a:cubicBezTo>
                  <a:pt x="346075" y="601620"/>
                  <a:pt x="355091" y="581866"/>
                  <a:pt x="369877" y="567500"/>
                </a:cubicBezTo>
                <a:cubicBezTo>
                  <a:pt x="384663" y="553492"/>
                  <a:pt x="404858" y="544513"/>
                  <a:pt x="426857" y="544513"/>
                </a:cubicBezTo>
                <a:close/>
                <a:moveTo>
                  <a:pt x="803889" y="504312"/>
                </a:moveTo>
                <a:lnTo>
                  <a:pt x="803889" y="508643"/>
                </a:lnTo>
                <a:lnTo>
                  <a:pt x="815080" y="508643"/>
                </a:lnTo>
                <a:lnTo>
                  <a:pt x="826993" y="508643"/>
                </a:lnTo>
                <a:lnTo>
                  <a:pt x="838183" y="508643"/>
                </a:lnTo>
                <a:lnTo>
                  <a:pt x="844681" y="508643"/>
                </a:lnTo>
                <a:lnTo>
                  <a:pt x="844681" y="504312"/>
                </a:lnTo>
                <a:lnTo>
                  <a:pt x="838183" y="504312"/>
                </a:lnTo>
                <a:lnTo>
                  <a:pt x="826993" y="504312"/>
                </a:lnTo>
                <a:lnTo>
                  <a:pt x="815080" y="504312"/>
                </a:lnTo>
                <a:lnTo>
                  <a:pt x="803889" y="504312"/>
                </a:lnTo>
                <a:close/>
                <a:moveTo>
                  <a:pt x="623034" y="498898"/>
                </a:moveTo>
                <a:lnTo>
                  <a:pt x="623034" y="508643"/>
                </a:lnTo>
                <a:lnTo>
                  <a:pt x="629893" y="508643"/>
                </a:lnTo>
                <a:lnTo>
                  <a:pt x="641444" y="508643"/>
                </a:lnTo>
                <a:lnTo>
                  <a:pt x="652635" y="508643"/>
                </a:lnTo>
                <a:lnTo>
                  <a:pt x="664548" y="508643"/>
                </a:lnTo>
                <a:lnTo>
                  <a:pt x="676100" y="508643"/>
                </a:lnTo>
                <a:lnTo>
                  <a:pt x="688012" y="508643"/>
                </a:lnTo>
                <a:lnTo>
                  <a:pt x="699203" y="508643"/>
                </a:lnTo>
                <a:lnTo>
                  <a:pt x="710755" y="508643"/>
                </a:lnTo>
                <a:lnTo>
                  <a:pt x="722667" y="508643"/>
                </a:lnTo>
                <a:lnTo>
                  <a:pt x="730609" y="508643"/>
                </a:lnTo>
                <a:lnTo>
                  <a:pt x="730609" y="498898"/>
                </a:lnTo>
                <a:lnTo>
                  <a:pt x="722667" y="498898"/>
                </a:lnTo>
                <a:lnTo>
                  <a:pt x="710755" y="498898"/>
                </a:lnTo>
                <a:lnTo>
                  <a:pt x="699203" y="498898"/>
                </a:lnTo>
                <a:lnTo>
                  <a:pt x="688012" y="498898"/>
                </a:lnTo>
                <a:lnTo>
                  <a:pt x="676100" y="498898"/>
                </a:lnTo>
                <a:lnTo>
                  <a:pt x="664548" y="498898"/>
                </a:lnTo>
                <a:lnTo>
                  <a:pt x="652635" y="498898"/>
                </a:lnTo>
                <a:lnTo>
                  <a:pt x="641444" y="498898"/>
                </a:lnTo>
                <a:lnTo>
                  <a:pt x="629893" y="498898"/>
                </a:lnTo>
                <a:lnTo>
                  <a:pt x="623034" y="498898"/>
                </a:lnTo>
                <a:close/>
                <a:moveTo>
                  <a:pt x="835295" y="473997"/>
                </a:moveTo>
                <a:lnTo>
                  <a:pt x="826993" y="485545"/>
                </a:lnTo>
                <a:lnTo>
                  <a:pt x="825910" y="486628"/>
                </a:lnTo>
                <a:lnTo>
                  <a:pt x="826993" y="486628"/>
                </a:lnTo>
                <a:lnTo>
                  <a:pt x="830603" y="486628"/>
                </a:lnTo>
                <a:lnTo>
                  <a:pt x="830603" y="499981"/>
                </a:lnTo>
                <a:lnTo>
                  <a:pt x="838183" y="499981"/>
                </a:lnTo>
                <a:lnTo>
                  <a:pt x="839627" y="499981"/>
                </a:lnTo>
                <a:lnTo>
                  <a:pt x="839627" y="486628"/>
                </a:lnTo>
                <a:lnTo>
                  <a:pt x="844681" y="486628"/>
                </a:lnTo>
                <a:lnTo>
                  <a:pt x="838183" y="478688"/>
                </a:lnTo>
                <a:lnTo>
                  <a:pt x="835295" y="473997"/>
                </a:lnTo>
                <a:close/>
                <a:moveTo>
                  <a:pt x="813275" y="473997"/>
                </a:moveTo>
                <a:lnTo>
                  <a:pt x="803889" y="486628"/>
                </a:lnTo>
                <a:lnTo>
                  <a:pt x="808582" y="486628"/>
                </a:lnTo>
                <a:lnTo>
                  <a:pt x="808582" y="499981"/>
                </a:lnTo>
                <a:lnTo>
                  <a:pt x="815080" y="499981"/>
                </a:lnTo>
                <a:lnTo>
                  <a:pt x="817607" y="499981"/>
                </a:lnTo>
                <a:lnTo>
                  <a:pt x="817607" y="486628"/>
                </a:lnTo>
                <a:lnTo>
                  <a:pt x="822300" y="486628"/>
                </a:lnTo>
                <a:lnTo>
                  <a:pt x="815080" y="476884"/>
                </a:lnTo>
                <a:lnTo>
                  <a:pt x="813275" y="473997"/>
                </a:lnTo>
                <a:close/>
                <a:moveTo>
                  <a:pt x="623034" y="473997"/>
                </a:moveTo>
                <a:lnTo>
                  <a:pt x="623034" y="483380"/>
                </a:lnTo>
                <a:lnTo>
                  <a:pt x="629893" y="483380"/>
                </a:lnTo>
                <a:lnTo>
                  <a:pt x="641444" y="483380"/>
                </a:lnTo>
                <a:lnTo>
                  <a:pt x="652635" y="483380"/>
                </a:lnTo>
                <a:lnTo>
                  <a:pt x="664548" y="483380"/>
                </a:lnTo>
                <a:lnTo>
                  <a:pt x="676100" y="483380"/>
                </a:lnTo>
                <a:lnTo>
                  <a:pt x="688012" y="483380"/>
                </a:lnTo>
                <a:lnTo>
                  <a:pt x="699203" y="483380"/>
                </a:lnTo>
                <a:lnTo>
                  <a:pt x="710755" y="483380"/>
                </a:lnTo>
                <a:lnTo>
                  <a:pt x="722667" y="483380"/>
                </a:lnTo>
                <a:lnTo>
                  <a:pt x="730609" y="483380"/>
                </a:lnTo>
                <a:lnTo>
                  <a:pt x="730609" y="473997"/>
                </a:lnTo>
                <a:lnTo>
                  <a:pt x="722667" y="473997"/>
                </a:lnTo>
                <a:lnTo>
                  <a:pt x="710755" y="473997"/>
                </a:lnTo>
                <a:lnTo>
                  <a:pt x="699203" y="473997"/>
                </a:lnTo>
                <a:lnTo>
                  <a:pt x="688012" y="473997"/>
                </a:lnTo>
                <a:lnTo>
                  <a:pt x="676100" y="473997"/>
                </a:lnTo>
                <a:lnTo>
                  <a:pt x="664548" y="473997"/>
                </a:lnTo>
                <a:lnTo>
                  <a:pt x="652635" y="473997"/>
                </a:lnTo>
                <a:lnTo>
                  <a:pt x="641444" y="473997"/>
                </a:lnTo>
                <a:lnTo>
                  <a:pt x="629893" y="473997"/>
                </a:lnTo>
                <a:lnTo>
                  <a:pt x="623034" y="473997"/>
                </a:lnTo>
                <a:close/>
                <a:moveTo>
                  <a:pt x="823383" y="411201"/>
                </a:moveTo>
                <a:lnTo>
                  <a:pt x="826993" y="420223"/>
                </a:lnTo>
                <a:lnTo>
                  <a:pt x="837461" y="446208"/>
                </a:lnTo>
                <a:lnTo>
                  <a:pt x="838183" y="446208"/>
                </a:lnTo>
                <a:lnTo>
                  <a:pt x="853706" y="446208"/>
                </a:lnTo>
                <a:lnTo>
                  <a:pt x="839627" y="411201"/>
                </a:lnTo>
                <a:lnTo>
                  <a:pt x="838183" y="411201"/>
                </a:lnTo>
                <a:lnTo>
                  <a:pt x="826993" y="411201"/>
                </a:lnTo>
                <a:lnTo>
                  <a:pt x="823383" y="411201"/>
                </a:lnTo>
                <a:close/>
                <a:moveTo>
                  <a:pt x="799919" y="411201"/>
                </a:moveTo>
                <a:lnTo>
                  <a:pt x="803528" y="420223"/>
                </a:lnTo>
                <a:lnTo>
                  <a:pt x="813997" y="446208"/>
                </a:lnTo>
                <a:lnTo>
                  <a:pt x="815080" y="446208"/>
                </a:lnTo>
                <a:lnTo>
                  <a:pt x="826993" y="446208"/>
                </a:lnTo>
                <a:lnTo>
                  <a:pt x="830242" y="446208"/>
                </a:lnTo>
                <a:lnTo>
                  <a:pt x="826993" y="437185"/>
                </a:lnTo>
                <a:lnTo>
                  <a:pt x="816163" y="411201"/>
                </a:lnTo>
                <a:lnTo>
                  <a:pt x="815080" y="411201"/>
                </a:lnTo>
                <a:lnTo>
                  <a:pt x="803528" y="411201"/>
                </a:lnTo>
                <a:lnTo>
                  <a:pt x="799919" y="411201"/>
                </a:lnTo>
                <a:close/>
                <a:moveTo>
                  <a:pt x="776815" y="411201"/>
                </a:moveTo>
                <a:lnTo>
                  <a:pt x="780425" y="420223"/>
                </a:lnTo>
                <a:lnTo>
                  <a:pt x="790894" y="446208"/>
                </a:lnTo>
                <a:lnTo>
                  <a:pt x="791977" y="446208"/>
                </a:lnTo>
                <a:lnTo>
                  <a:pt x="803528" y="446208"/>
                </a:lnTo>
                <a:lnTo>
                  <a:pt x="807138" y="446208"/>
                </a:lnTo>
                <a:lnTo>
                  <a:pt x="803528" y="437185"/>
                </a:lnTo>
                <a:lnTo>
                  <a:pt x="793060" y="411201"/>
                </a:lnTo>
                <a:lnTo>
                  <a:pt x="791977" y="411201"/>
                </a:lnTo>
                <a:lnTo>
                  <a:pt x="780425" y="411201"/>
                </a:lnTo>
                <a:lnTo>
                  <a:pt x="776815" y="411201"/>
                </a:lnTo>
                <a:close/>
                <a:moveTo>
                  <a:pt x="753712" y="411201"/>
                </a:moveTo>
                <a:lnTo>
                  <a:pt x="757322" y="420223"/>
                </a:lnTo>
                <a:lnTo>
                  <a:pt x="767791" y="446208"/>
                </a:lnTo>
                <a:lnTo>
                  <a:pt x="768874" y="446208"/>
                </a:lnTo>
                <a:lnTo>
                  <a:pt x="780425" y="446208"/>
                </a:lnTo>
                <a:lnTo>
                  <a:pt x="784035" y="446208"/>
                </a:lnTo>
                <a:lnTo>
                  <a:pt x="780425" y="437185"/>
                </a:lnTo>
                <a:lnTo>
                  <a:pt x="769957" y="411201"/>
                </a:lnTo>
                <a:lnTo>
                  <a:pt x="768874" y="411201"/>
                </a:lnTo>
                <a:lnTo>
                  <a:pt x="757322" y="411201"/>
                </a:lnTo>
                <a:lnTo>
                  <a:pt x="753712" y="411201"/>
                </a:lnTo>
                <a:close/>
                <a:moveTo>
                  <a:pt x="730248" y="411201"/>
                </a:moveTo>
                <a:lnTo>
                  <a:pt x="733858" y="420223"/>
                </a:lnTo>
                <a:lnTo>
                  <a:pt x="744687" y="446208"/>
                </a:lnTo>
                <a:lnTo>
                  <a:pt x="745770" y="446208"/>
                </a:lnTo>
                <a:lnTo>
                  <a:pt x="757322" y="446208"/>
                </a:lnTo>
                <a:lnTo>
                  <a:pt x="760932" y="446208"/>
                </a:lnTo>
                <a:lnTo>
                  <a:pt x="757322" y="437185"/>
                </a:lnTo>
                <a:lnTo>
                  <a:pt x="746853" y="411201"/>
                </a:lnTo>
                <a:lnTo>
                  <a:pt x="745770" y="411201"/>
                </a:lnTo>
                <a:lnTo>
                  <a:pt x="733858" y="411201"/>
                </a:lnTo>
                <a:lnTo>
                  <a:pt x="730248" y="411201"/>
                </a:lnTo>
                <a:close/>
                <a:moveTo>
                  <a:pt x="707145" y="411201"/>
                </a:moveTo>
                <a:lnTo>
                  <a:pt x="710755" y="420223"/>
                </a:lnTo>
                <a:lnTo>
                  <a:pt x="721223" y="446208"/>
                </a:lnTo>
                <a:lnTo>
                  <a:pt x="722667" y="446208"/>
                </a:lnTo>
                <a:lnTo>
                  <a:pt x="733858" y="446208"/>
                </a:lnTo>
                <a:lnTo>
                  <a:pt x="737468" y="446208"/>
                </a:lnTo>
                <a:lnTo>
                  <a:pt x="733858" y="437185"/>
                </a:lnTo>
                <a:lnTo>
                  <a:pt x="723750" y="411201"/>
                </a:lnTo>
                <a:lnTo>
                  <a:pt x="722667" y="411201"/>
                </a:lnTo>
                <a:lnTo>
                  <a:pt x="710755" y="411201"/>
                </a:lnTo>
                <a:lnTo>
                  <a:pt x="707145" y="411201"/>
                </a:lnTo>
                <a:close/>
                <a:moveTo>
                  <a:pt x="684402" y="411201"/>
                </a:moveTo>
                <a:lnTo>
                  <a:pt x="688012" y="420223"/>
                </a:lnTo>
                <a:lnTo>
                  <a:pt x="698120" y="446208"/>
                </a:lnTo>
                <a:lnTo>
                  <a:pt x="699203" y="446208"/>
                </a:lnTo>
                <a:lnTo>
                  <a:pt x="710755" y="446208"/>
                </a:lnTo>
                <a:lnTo>
                  <a:pt x="714364" y="446208"/>
                </a:lnTo>
                <a:lnTo>
                  <a:pt x="710755" y="437185"/>
                </a:lnTo>
                <a:lnTo>
                  <a:pt x="700647" y="411201"/>
                </a:lnTo>
                <a:lnTo>
                  <a:pt x="699203" y="411201"/>
                </a:lnTo>
                <a:lnTo>
                  <a:pt x="688012" y="411201"/>
                </a:lnTo>
                <a:lnTo>
                  <a:pt x="684402" y="411201"/>
                </a:lnTo>
                <a:close/>
                <a:moveTo>
                  <a:pt x="660938" y="411201"/>
                </a:moveTo>
                <a:lnTo>
                  <a:pt x="664548" y="420223"/>
                </a:lnTo>
                <a:lnTo>
                  <a:pt x="675017" y="446208"/>
                </a:lnTo>
                <a:lnTo>
                  <a:pt x="676100" y="446208"/>
                </a:lnTo>
                <a:lnTo>
                  <a:pt x="688012" y="446208"/>
                </a:lnTo>
                <a:lnTo>
                  <a:pt x="691261" y="446208"/>
                </a:lnTo>
                <a:lnTo>
                  <a:pt x="688012" y="437185"/>
                </a:lnTo>
                <a:lnTo>
                  <a:pt x="677183" y="411201"/>
                </a:lnTo>
                <a:lnTo>
                  <a:pt x="676100" y="411201"/>
                </a:lnTo>
                <a:lnTo>
                  <a:pt x="664548" y="411201"/>
                </a:lnTo>
                <a:lnTo>
                  <a:pt x="660938" y="411201"/>
                </a:lnTo>
                <a:close/>
                <a:moveTo>
                  <a:pt x="637834" y="411201"/>
                </a:moveTo>
                <a:lnTo>
                  <a:pt x="641444" y="420223"/>
                </a:lnTo>
                <a:lnTo>
                  <a:pt x="651913" y="446208"/>
                </a:lnTo>
                <a:lnTo>
                  <a:pt x="652635" y="446208"/>
                </a:lnTo>
                <a:lnTo>
                  <a:pt x="664548" y="446208"/>
                </a:lnTo>
                <a:lnTo>
                  <a:pt x="668158" y="446208"/>
                </a:lnTo>
                <a:lnTo>
                  <a:pt x="664548" y="437185"/>
                </a:lnTo>
                <a:lnTo>
                  <a:pt x="654079" y="411201"/>
                </a:lnTo>
                <a:lnTo>
                  <a:pt x="652635" y="411201"/>
                </a:lnTo>
                <a:lnTo>
                  <a:pt x="641444" y="411201"/>
                </a:lnTo>
                <a:lnTo>
                  <a:pt x="637834" y="411201"/>
                </a:lnTo>
                <a:close/>
                <a:moveTo>
                  <a:pt x="614731" y="411201"/>
                </a:moveTo>
                <a:lnTo>
                  <a:pt x="628810" y="446208"/>
                </a:lnTo>
                <a:lnTo>
                  <a:pt x="629893" y="446208"/>
                </a:lnTo>
                <a:lnTo>
                  <a:pt x="641444" y="446208"/>
                </a:lnTo>
                <a:lnTo>
                  <a:pt x="645054" y="446208"/>
                </a:lnTo>
                <a:lnTo>
                  <a:pt x="641444" y="437185"/>
                </a:lnTo>
                <a:lnTo>
                  <a:pt x="630615" y="411201"/>
                </a:lnTo>
                <a:lnTo>
                  <a:pt x="629893" y="411201"/>
                </a:lnTo>
                <a:lnTo>
                  <a:pt x="614731" y="411201"/>
                </a:lnTo>
                <a:close/>
                <a:moveTo>
                  <a:pt x="701369" y="288572"/>
                </a:moveTo>
                <a:lnTo>
                  <a:pt x="701369" y="348765"/>
                </a:lnTo>
                <a:lnTo>
                  <a:pt x="701369" y="349487"/>
                </a:lnTo>
                <a:lnTo>
                  <a:pt x="706784" y="357427"/>
                </a:lnTo>
                <a:lnTo>
                  <a:pt x="710755" y="351292"/>
                </a:lnTo>
                <a:lnTo>
                  <a:pt x="712559" y="349126"/>
                </a:lnTo>
                <a:lnTo>
                  <a:pt x="717974" y="357427"/>
                </a:lnTo>
                <a:lnTo>
                  <a:pt x="722667" y="350209"/>
                </a:lnTo>
                <a:lnTo>
                  <a:pt x="723389" y="349126"/>
                </a:lnTo>
                <a:lnTo>
                  <a:pt x="728804" y="357427"/>
                </a:lnTo>
                <a:lnTo>
                  <a:pt x="733858" y="349848"/>
                </a:lnTo>
                <a:lnTo>
                  <a:pt x="734580" y="349126"/>
                </a:lnTo>
                <a:lnTo>
                  <a:pt x="739995" y="357427"/>
                </a:lnTo>
                <a:lnTo>
                  <a:pt x="745409" y="349126"/>
                </a:lnTo>
                <a:lnTo>
                  <a:pt x="745770" y="349487"/>
                </a:lnTo>
                <a:lnTo>
                  <a:pt x="750824" y="357427"/>
                </a:lnTo>
                <a:lnTo>
                  <a:pt x="756600" y="349126"/>
                </a:lnTo>
                <a:lnTo>
                  <a:pt x="757322" y="350209"/>
                </a:lnTo>
                <a:lnTo>
                  <a:pt x="762015" y="357427"/>
                </a:lnTo>
                <a:lnTo>
                  <a:pt x="767430" y="349487"/>
                </a:lnTo>
                <a:lnTo>
                  <a:pt x="767430" y="349126"/>
                </a:lnTo>
                <a:lnTo>
                  <a:pt x="767430" y="288572"/>
                </a:lnTo>
                <a:lnTo>
                  <a:pt x="701369" y="288572"/>
                </a:lnTo>
                <a:close/>
                <a:moveTo>
                  <a:pt x="611843" y="276225"/>
                </a:moveTo>
                <a:lnTo>
                  <a:pt x="629893" y="276225"/>
                </a:lnTo>
                <a:lnTo>
                  <a:pt x="641444" y="276225"/>
                </a:lnTo>
                <a:lnTo>
                  <a:pt x="652635" y="276225"/>
                </a:lnTo>
                <a:lnTo>
                  <a:pt x="664548" y="276225"/>
                </a:lnTo>
                <a:lnTo>
                  <a:pt x="666869" y="276225"/>
                </a:lnTo>
                <a:lnTo>
                  <a:pt x="676100" y="276225"/>
                </a:lnTo>
                <a:lnTo>
                  <a:pt x="688012" y="276225"/>
                </a:lnTo>
                <a:lnTo>
                  <a:pt x="699203" y="276225"/>
                </a:lnTo>
                <a:lnTo>
                  <a:pt x="701369" y="276225"/>
                </a:lnTo>
                <a:lnTo>
                  <a:pt x="767430" y="276225"/>
                </a:lnTo>
                <a:lnTo>
                  <a:pt x="768874" y="276225"/>
                </a:lnTo>
                <a:lnTo>
                  <a:pt x="780425" y="276225"/>
                </a:lnTo>
                <a:lnTo>
                  <a:pt x="791977" y="276225"/>
                </a:lnTo>
                <a:lnTo>
                  <a:pt x="798394" y="276225"/>
                </a:lnTo>
                <a:lnTo>
                  <a:pt x="803528" y="276225"/>
                </a:lnTo>
                <a:lnTo>
                  <a:pt x="815080" y="276225"/>
                </a:lnTo>
                <a:lnTo>
                  <a:pt x="826993" y="276225"/>
                </a:lnTo>
                <a:lnTo>
                  <a:pt x="838183" y="276225"/>
                </a:lnTo>
                <a:lnTo>
                  <a:pt x="856955" y="276225"/>
                </a:lnTo>
                <a:cubicBezTo>
                  <a:pt x="864174" y="276225"/>
                  <a:pt x="869589" y="281999"/>
                  <a:pt x="869589" y="288857"/>
                </a:cubicBezTo>
                <a:lnTo>
                  <a:pt x="869228" y="427802"/>
                </a:lnTo>
                <a:lnTo>
                  <a:pt x="862730" y="411201"/>
                </a:lnTo>
                <a:lnTo>
                  <a:pt x="846486" y="411201"/>
                </a:lnTo>
                <a:lnTo>
                  <a:pt x="860565" y="446208"/>
                </a:lnTo>
                <a:lnTo>
                  <a:pt x="869228" y="446208"/>
                </a:lnTo>
                <a:lnTo>
                  <a:pt x="868867" y="521996"/>
                </a:lnTo>
                <a:cubicBezTo>
                  <a:pt x="868867" y="528853"/>
                  <a:pt x="863452" y="534627"/>
                  <a:pt x="856233" y="534627"/>
                </a:cubicBezTo>
                <a:lnTo>
                  <a:pt x="838183" y="534627"/>
                </a:lnTo>
                <a:lnTo>
                  <a:pt x="826993" y="534627"/>
                </a:lnTo>
                <a:lnTo>
                  <a:pt x="815080" y="534627"/>
                </a:lnTo>
                <a:lnTo>
                  <a:pt x="803528" y="534627"/>
                </a:lnTo>
                <a:lnTo>
                  <a:pt x="791977" y="534627"/>
                </a:lnTo>
                <a:lnTo>
                  <a:pt x="780425" y="534627"/>
                </a:lnTo>
                <a:lnTo>
                  <a:pt x="768874" y="534627"/>
                </a:lnTo>
                <a:lnTo>
                  <a:pt x="757322" y="534627"/>
                </a:lnTo>
                <a:lnTo>
                  <a:pt x="745770" y="534627"/>
                </a:lnTo>
                <a:lnTo>
                  <a:pt x="733858" y="534627"/>
                </a:lnTo>
                <a:lnTo>
                  <a:pt x="722667" y="534627"/>
                </a:lnTo>
                <a:lnTo>
                  <a:pt x="710755" y="534627"/>
                </a:lnTo>
                <a:lnTo>
                  <a:pt x="699203" y="534627"/>
                </a:lnTo>
                <a:lnTo>
                  <a:pt x="688012" y="534627"/>
                </a:lnTo>
                <a:lnTo>
                  <a:pt x="676100" y="534627"/>
                </a:lnTo>
                <a:lnTo>
                  <a:pt x="664548" y="534627"/>
                </a:lnTo>
                <a:lnTo>
                  <a:pt x="652635" y="534627"/>
                </a:lnTo>
                <a:lnTo>
                  <a:pt x="641444" y="534627"/>
                </a:lnTo>
                <a:lnTo>
                  <a:pt x="629893" y="534627"/>
                </a:lnTo>
                <a:lnTo>
                  <a:pt x="611121" y="534627"/>
                </a:lnTo>
                <a:cubicBezTo>
                  <a:pt x="604263" y="534627"/>
                  <a:pt x="598487" y="528853"/>
                  <a:pt x="598487" y="521996"/>
                </a:cubicBezTo>
                <a:lnTo>
                  <a:pt x="598848" y="429606"/>
                </a:lnTo>
                <a:lnTo>
                  <a:pt x="605346" y="446208"/>
                </a:lnTo>
                <a:lnTo>
                  <a:pt x="621590" y="446208"/>
                </a:lnTo>
                <a:lnTo>
                  <a:pt x="607872" y="411201"/>
                </a:lnTo>
                <a:lnTo>
                  <a:pt x="598848" y="411201"/>
                </a:lnTo>
                <a:lnTo>
                  <a:pt x="599209" y="288857"/>
                </a:lnTo>
                <a:cubicBezTo>
                  <a:pt x="599209" y="281999"/>
                  <a:pt x="604624" y="276225"/>
                  <a:pt x="611843" y="276225"/>
                </a:cubicBezTo>
                <a:close/>
                <a:moveTo>
                  <a:pt x="803889" y="228130"/>
                </a:moveTo>
                <a:lnTo>
                  <a:pt x="803889" y="232094"/>
                </a:lnTo>
                <a:lnTo>
                  <a:pt x="815080" y="232094"/>
                </a:lnTo>
                <a:lnTo>
                  <a:pt x="826993" y="232094"/>
                </a:lnTo>
                <a:lnTo>
                  <a:pt x="838183" y="232094"/>
                </a:lnTo>
                <a:lnTo>
                  <a:pt x="844681" y="232094"/>
                </a:lnTo>
                <a:lnTo>
                  <a:pt x="844681" y="228130"/>
                </a:lnTo>
                <a:lnTo>
                  <a:pt x="838183" y="228130"/>
                </a:lnTo>
                <a:lnTo>
                  <a:pt x="826993" y="228130"/>
                </a:lnTo>
                <a:lnTo>
                  <a:pt x="815080" y="228130"/>
                </a:lnTo>
                <a:lnTo>
                  <a:pt x="803889" y="228130"/>
                </a:lnTo>
                <a:close/>
                <a:moveTo>
                  <a:pt x="623034" y="222724"/>
                </a:moveTo>
                <a:lnTo>
                  <a:pt x="623034" y="232094"/>
                </a:lnTo>
                <a:lnTo>
                  <a:pt x="629893" y="232094"/>
                </a:lnTo>
                <a:lnTo>
                  <a:pt x="641444" y="232094"/>
                </a:lnTo>
                <a:lnTo>
                  <a:pt x="652635" y="232094"/>
                </a:lnTo>
                <a:lnTo>
                  <a:pt x="664548" y="232094"/>
                </a:lnTo>
                <a:lnTo>
                  <a:pt x="676100" y="232094"/>
                </a:lnTo>
                <a:lnTo>
                  <a:pt x="688012" y="232094"/>
                </a:lnTo>
                <a:lnTo>
                  <a:pt x="699203" y="232094"/>
                </a:lnTo>
                <a:lnTo>
                  <a:pt x="710755" y="232094"/>
                </a:lnTo>
                <a:lnTo>
                  <a:pt x="722667" y="232094"/>
                </a:lnTo>
                <a:lnTo>
                  <a:pt x="730609" y="232094"/>
                </a:lnTo>
                <a:lnTo>
                  <a:pt x="730609" y="222724"/>
                </a:lnTo>
                <a:lnTo>
                  <a:pt x="722667" y="222724"/>
                </a:lnTo>
                <a:lnTo>
                  <a:pt x="710755" y="222724"/>
                </a:lnTo>
                <a:lnTo>
                  <a:pt x="699203" y="222724"/>
                </a:lnTo>
                <a:lnTo>
                  <a:pt x="688012" y="222724"/>
                </a:lnTo>
                <a:lnTo>
                  <a:pt x="676100" y="222724"/>
                </a:lnTo>
                <a:lnTo>
                  <a:pt x="664548" y="222724"/>
                </a:lnTo>
                <a:lnTo>
                  <a:pt x="652635" y="222724"/>
                </a:lnTo>
                <a:lnTo>
                  <a:pt x="641444" y="222724"/>
                </a:lnTo>
                <a:lnTo>
                  <a:pt x="629893" y="222724"/>
                </a:lnTo>
                <a:lnTo>
                  <a:pt x="623034" y="222724"/>
                </a:lnTo>
                <a:close/>
                <a:moveTo>
                  <a:pt x="217727" y="200245"/>
                </a:moveTo>
                <a:cubicBezTo>
                  <a:pt x="214478" y="200245"/>
                  <a:pt x="211590" y="201323"/>
                  <a:pt x="209424" y="203479"/>
                </a:cubicBezTo>
                <a:cubicBezTo>
                  <a:pt x="207619" y="205275"/>
                  <a:pt x="206175" y="208150"/>
                  <a:pt x="206175" y="211024"/>
                </a:cubicBezTo>
                <a:lnTo>
                  <a:pt x="206175" y="431800"/>
                </a:lnTo>
                <a:lnTo>
                  <a:pt x="245418" y="431800"/>
                </a:lnTo>
                <a:lnTo>
                  <a:pt x="262422" y="420330"/>
                </a:lnTo>
                <a:lnTo>
                  <a:pt x="262415" y="420330"/>
                </a:lnTo>
                <a:cubicBezTo>
                  <a:pt x="255190" y="420330"/>
                  <a:pt x="248687" y="415320"/>
                  <a:pt x="247242" y="408162"/>
                </a:cubicBezTo>
                <a:lnTo>
                  <a:pt x="228818" y="316188"/>
                </a:lnTo>
                <a:cubicBezTo>
                  <a:pt x="227012" y="307957"/>
                  <a:pt x="232431" y="300084"/>
                  <a:pt x="240740" y="298295"/>
                </a:cubicBezTo>
                <a:cubicBezTo>
                  <a:pt x="248687" y="296863"/>
                  <a:pt x="256635" y="302231"/>
                  <a:pt x="258441" y="310462"/>
                </a:cubicBezTo>
                <a:cubicBezTo>
                  <a:pt x="271085" y="341955"/>
                  <a:pt x="274337" y="367007"/>
                  <a:pt x="274337" y="390269"/>
                </a:cubicBezTo>
                <a:cubicBezTo>
                  <a:pt x="284452" y="393490"/>
                  <a:pt x="294567" y="394563"/>
                  <a:pt x="305044" y="393847"/>
                </a:cubicBezTo>
                <a:cubicBezTo>
                  <a:pt x="316604" y="393132"/>
                  <a:pt x="339363" y="383827"/>
                  <a:pt x="339363" y="405299"/>
                </a:cubicBezTo>
                <a:cubicBezTo>
                  <a:pt x="339363" y="413531"/>
                  <a:pt x="332861" y="420330"/>
                  <a:pt x="324552" y="420330"/>
                </a:cubicBezTo>
                <a:lnTo>
                  <a:pt x="288461" y="420330"/>
                </a:lnTo>
                <a:lnTo>
                  <a:pt x="271528" y="431800"/>
                </a:lnTo>
                <a:lnTo>
                  <a:pt x="277600" y="431800"/>
                </a:lnTo>
                <a:cubicBezTo>
                  <a:pt x="286241" y="431800"/>
                  <a:pt x="292722" y="438302"/>
                  <a:pt x="292722" y="446609"/>
                </a:cubicBezTo>
                <a:lnTo>
                  <a:pt x="292722" y="476949"/>
                </a:lnTo>
                <a:lnTo>
                  <a:pt x="399346" y="476949"/>
                </a:lnTo>
                <a:lnTo>
                  <a:pt x="350579" y="368518"/>
                </a:lnTo>
                <a:lnTo>
                  <a:pt x="338376" y="376883"/>
                </a:lnTo>
                <a:cubicBezTo>
                  <a:pt x="334782" y="379052"/>
                  <a:pt x="330109" y="377968"/>
                  <a:pt x="327593" y="374715"/>
                </a:cubicBezTo>
                <a:cubicBezTo>
                  <a:pt x="325437" y="371101"/>
                  <a:pt x="326156" y="366403"/>
                  <a:pt x="329750" y="364235"/>
                </a:cubicBezTo>
                <a:lnTo>
                  <a:pt x="369647" y="337493"/>
                </a:lnTo>
                <a:cubicBezTo>
                  <a:pt x="372882" y="334963"/>
                  <a:pt x="377555" y="335686"/>
                  <a:pt x="379711" y="339300"/>
                </a:cubicBezTo>
                <a:cubicBezTo>
                  <a:pt x="382227" y="342552"/>
                  <a:pt x="381508" y="347611"/>
                  <a:pt x="377914" y="349780"/>
                </a:cubicBezTo>
                <a:lnTo>
                  <a:pt x="363146" y="359903"/>
                </a:lnTo>
                <a:lnTo>
                  <a:pt x="407542" y="476949"/>
                </a:lnTo>
                <a:lnTo>
                  <a:pt x="430680" y="476949"/>
                </a:lnTo>
                <a:lnTo>
                  <a:pt x="376362" y="200245"/>
                </a:lnTo>
                <a:lnTo>
                  <a:pt x="217727" y="200245"/>
                </a:lnTo>
                <a:close/>
                <a:moveTo>
                  <a:pt x="835295" y="197857"/>
                </a:moveTo>
                <a:lnTo>
                  <a:pt x="826993" y="209389"/>
                </a:lnTo>
                <a:lnTo>
                  <a:pt x="825910" y="210470"/>
                </a:lnTo>
                <a:lnTo>
                  <a:pt x="826993" y="210470"/>
                </a:lnTo>
                <a:lnTo>
                  <a:pt x="830603" y="210470"/>
                </a:lnTo>
                <a:lnTo>
                  <a:pt x="830603" y="223805"/>
                </a:lnTo>
                <a:lnTo>
                  <a:pt x="838183" y="223805"/>
                </a:lnTo>
                <a:lnTo>
                  <a:pt x="839627" y="223805"/>
                </a:lnTo>
                <a:lnTo>
                  <a:pt x="839627" y="210470"/>
                </a:lnTo>
                <a:lnTo>
                  <a:pt x="844681" y="210470"/>
                </a:lnTo>
                <a:lnTo>
                  <a:pt x="838183" y="202181"/>
                </a:lnTo>
                <a:lnTo>
                  <a:pt x="835295" y="197857"/>
                </a:lnTo>
                <a:close/>
                <a:moveTo>
                  <a:pt x="813275" y="197857"/>
                </a:moveTo>
                <a:lnTo>
                  <a:pt x="803889" y="210470"/>
                </a:lnTo>
                <a:lnTo>
                  <a:pt x="808582" y="210470"/>
                </a:lnTo>
                <a:lnTo>
                  <a:pt x="808582" y="223805"/>
                </a:lnTo>
                <a:lnTo>
                  <a:pt x="815080" y="223805"/>
                </a:lnTo>
                <a:lnTo>
                  <a:pt x="817607" y="223805"/>
                </a:lnTo>
                <a:lnTo>
                  <a:pt x="817607" y="210470"/>
                </a:lnTo>
                <a:lnTo>
                  <a:pt x="822300" y="210470"/>
                </a:lnTo>
                <a:lnTo>
                  <a:pt x="815080" y="200740"/>
                </a:lnTo>
                <a:lnTo>
                  <a:pt x="813275" y="197857"/>
                </a:lnTo>
                <a:close/>
                <a:moveTo>
                  <a:pt x="623034" y="197857"/>
                </a:moveTo>
                <a:lnTo>
                  <a:pt x="623034" y="207227"/>
                </a:lnTo>
                <a:lnTo>
                  <a:pt x="629893" y="207227"/>
                </a:lnTo>
                <a:lnTo>
                  <a:pt x="641444" y="207227"/>
                </a:lnTo>
                <a:lnTo>
                  <a:pt x="652635" y="207227"/>
                </a:lnTo>
                <a:lnTo>
                  <a:pt x="664548" y="207227"/>
                </a:lnTo>
                <a:lnTo>
                  <a:pt x="676100" y="207227"/>
                </a:lnTo>
                <a:lnTo>
                  <a:pt x="688012" y="207227"/>
                </a:lnTo>
                <a:lnTo>
                  <a:pt x="699203" y="207227"/>
                </a:lnTo>
                <a:lnTo>
                  <a:pt x="710755" y="207227"/>
                </a:lnTo>
                <a:lnTo>
                  <a:pt x="722667" y="207227"/>
                </a:lnTo>
                <a:lnTo>
                  <a:pt x="730609" y="207227"/>
                </a:lnTo>
                <a:lnTo>
                  <a:pt x="730609" y="197857"/>
                </a:lnTo>
                <a:lnTo>
                  <a:pt x="722667" y="197857"/>
                </a:lnTo>
                <a:lnTo>
                  <a:pt x="710755" y="197857"/>
                </a:lnTo>
                <a:lnTo>
                  <a:pt x="699203" y="197857"/>
                </a:lnTo>
                <a:lnTo>
                  <a:pt x="688012" y="197857"/>
                </a:lnTo>
                <a:lnTo>
                  <a:pt x="676100" y="197857"/>
                </a:lnTo>
                <a:lnTo>
                  <a:pt x="664548" y="197857"/>
                </a:lnTo>
                <a:lnTo>
                  <a:pt x="652635" y="197857"/>
                </a:lnTo>
                <a:lnTo>
                  <a:pt x="641444" y="197857"/>
                </a:lnTo>
                <a:lnTo>
                  <a:pt x="629893" y="197857"/>
                </a:lnTo>
                <a:lnTo>
                  <a:pt x="623034" y="197857"/>
                </a:lnTo>
                <a:close/>
                <a:moveTo>
                  <a:pt x="553266" y="160338"/>
                </a:moveTo>
                <a:cubicBezTo>
                  <a:pt x="561897" y="160338"/>
                  <a:pt x="568370" y="167179"/>
                  <a:pt x="568370" y="175461"/>
                </a:cubicBezTo>
                <a:lnTo>
                  <a:pt x="568370" y="556770"/>
                </a:lnTo>
                <a:lnTo>
                  <a:pt x="713656" y="556770"/>
                </a:lnTo>
                <a:lnTo>
                  <a:pt x="714016" y="556770"/>
                </a:lnTo>
                <a:lnTo>
                  <a:pt x="714016" y="587015"/>
                </a:lnTo>
                <a:lnTo>
                  <a:pt x="713656" y="587015"/>
                </a:lnTo>
                <a:lnTo>
                  <a:pt x="553266" y="587015"/>
                </a:lnTo>
                <a:cubicBezTo>
                  <a:pt x="544994" y="587015"/>
                  <a:pt x="538162" y="580174"/>
                  <a:pt x="538162" y="571892"/>
                </a:cubicBezTo>
                <a:lnTo>
                  <a:pt x="538162" y="175461"/>
                </a:lnTo>
                <a:cubicBezTo>
                  <a:pt x="538162" y="167179"/>
                  <a:pt x="544994" y="160338"/>
                  <a:pt x="553266" y="160338"/>
                </a:cubicBezTo>
                <a:close/>
                <a:moveTo>
                  <a:pt x="217727" y="149225"/>
                </a:moveTo>
                <a:lnTo>
                  <a:pt x="416277" y="149225"/>
                </a:lnTo>
                <a:cubicBezTo>
                  <a:pt x="424580" y="149225"/>
                  <a:pt x="431439" y="155692"/>
                  <a:pt x="431439" y="163956"/>
                </a:cubicBezTo>
                <a:cubicBezTo>
                  <a:pt x="431439" y="172579"/>
                  <a:pt x="424580" y="200245"/>
                  <a:pt x="416277" y="200245"/>
                </a:cubicBezTo>
                <a:lnTo>
                  <a:pt x="406700" y="200245"/>
                </a:lnTo>
                <a:lnTo>
                  <a:pt x="460174" y="473936"/>
                </a:lnTo>
                <a:lnTo>
                  <a:pt x="459570" y="476949"/>
                </a:lnTo>
                <a:lnTo>
                  <a:pt x="508000" y="476949"/>
                </a:lnTo>
                <a:lnTo>
                  <a:pt x="508000" y="175846"/>
                </a:lnTo>
                <a:cubicBezTo>
                  <a:pt x="508000" y="171520"/>
                  <a:pt x="511322" y="168275"/>
                  <a:pt x="515753" y="168275"/>
                </a:cubicBezTo>
                <a:cubicBezTo>
                  <a:pt x="519814" y="168275"/>
                  <a:pt x="523506" y="171520"/>
                  <a:pt x="523506" y="175846"/>
                </a:cubicBezTo>
                <a:lnTo>
                  <a:pt x="523506" y="492097"/>
                </a:lnTo>
                <a:lnTo>
                  <a:pt x="523515" y="492119"/>
                </a:lnTo>
                <a:cubicBezTo>
                  <a:pt x="523515" y="492480"/>
                  <a:pt x="523515" y="492842"/>
                  <a:pt x="523515" y="493564"/>
                </a:cubicBezTo>
                <a:lnTo>
                  <a:pt x="523515" y="613119"/>
                </a:lnTo>
                <a:cubicBezTo>
                  <a:pt x="523515" y="614564"/>
                  <a:pt x="523155" y="616008"/>
                  <a:pt x="522795" y="617453"/>
                </a:cubicBezTo>
                <a:cubicBezTo>
                  <a:pt x="520994" y="594698"/>
                  <a:pt x="511273" y="573749"/>
                  <a:pt x="494711" y="557495"/>
                </a:cubicBezTo>
                <a:cubicBezTo>
                  <a:pt x="476708" y="539436"/>
                  <a:pt x="452225" y="530045"/>
                  <a:pt x="427381" y="530045"/>
                </a:cubicBezTo>
                <a:cubicBezTo>
                  <a:pt x="402177" y="530045"/>
                  <a:pt x="378054" y="539436"/>
                  <a:pt x="360051" y="557495"/>
                </a:cubicBezTo>
                <a:cubicBezTo>
                  <a:pt x="342049" y="575194"/>
                  <a:pt x="331607" y="599394"/>
                  <a:pt x="331607" y="624677"/>
                </a:cubicBezTo>
                <a:cubicBezTo>
                  <a:pt x="331607" y="625761"/>
                  <a:pt x="331607" y="626844"/>
                  <a:pt x="331607" y="628289"/>
                </a:cubicBezTo>
                <a:lnTo>
                  <a:pt x="207750" y="628289"/>
                </a:lnTo>
                <a:cubicBezTo>
                  <a:pt x="204869" y="612035"/>
                  <a:pt x="197308" y="597226"/>
                  <a:pt x="185426" y="585668"/>
                </a:cubicBezTo>
                <a:cubicBezTo>
                  <a:pt x="170304" y="570859"/>
                  <a:pt x="150501" y="562913"/>
                  <a:pt x="129978" y="562913"/>
                </a:cubicBezTo>
                <a:cubicBezTo>
                  <a:pt x="108735" y="562913"/>
                  <a:pt x="88932" y="570859"/>
                  <a:pt x="74170" y="585668"/>
                </a:cubicBezTo>
                <a:cubicBezTo>
                  <a:pt x="62289" y="597226"/>
                  <a:pt x="54368" y="612035"/>
                  <a:pt x="51847" y="628289"/>
                </a:cubicBezTo>
                <a:lnTo>
                  <a:pt x="38885" y="628289"/>
                </a:lnTo>
                <a:lnTo>
                  <a:pt x="15122" y="628289"/>
                </a:lnTo>
                <a:cubicBezTo>
                  <a:pt x="6841" y="628289"/>
                  <a:pt x="0" y="621426"/>
                  <a:pt x="0" y="613119"/>
                </a:cubicBezTo>
                <a:lnTo>
                  <a:pt x="0" y="568692"/>
                </a:lnTo>
                <a:cubicBezTo>
                  <a:pt x="0" y="561107"/>
                  <a:pt x="1080" y="553522"/>
                  <a:pt x="4320" y="547382"/>
                </a:cubicBezTo>
                <a:cubicBezTo>
                  <a:pt x="8281" y="539797"/>
                  <a:pt x="14402" y="535101"/>
                  <a:pt x="23763" y="533656"/>
                </a:cubicBezTo>
                <a:lnTo>
                  <a:pt x="23763" y="498982"/>
                </a:lnTo>
                <a:cubicBezTo>
                  <a:pt x="23763" y="480561"/>
                  <a:pt x="31684" y="463585"/>
                  <a:pt x="43926" y="451305"/>
                </a:cubicBezTo>
                <a:cubicBezTo>
                  <a:pt x="56528" y="439024"/>
                  <a:pt x="73450" y="431800"/>
                  <a:pt x="92173" y="431800"/>
                </a:cubicBezTo>
                <a:lnTo>
                  <a:pt x="176212" y="431800"/>
                </a:lnTo>
                <a:lnTo>
                  <a:pt x="176212" y="190185"/>
                </a:lnTo>
                <a:cubicBezTo>
                  <a:pt x="176212" y="178687"/>
                  <a:pt x="180905" y="168627"/>
                  <a:pt x="188486" y="161082"/>
                </a:cubicBezTo>
                <a:cubicBezTo>
                  <a:pt x="196067" y="153896"/>
                  <a:pt x="206175" y="149225"/>
                  <a:pt x="217727" y="149225"/>
                </a:cubicBezTo>
                <a:close/>
                <a:moveTo>
                  <a:pt x="823383" y="135148"/>
                </a:moveTo>
                <a:lnTo>
                  <a:pt x="826993" y="144158"/>
                </a:lnTo>
                <a:lnTo>
                  <a:pt x="837461" y="170106"/>
                </a:lnTo>
                <a:lnTo>
                  <a:pt x="838183" y="170106"/>
                </a:lnTo>
                <a:lnTo>
                  <a:pt x="853706" y="170106"/>
                </a:lnTo>
                <a:lnTo>
                  <a:pt x="839627" y="135148"/>
                </a:lnTo>
                <a:lnTo>
                  <a:pt x="838183" y="135148"/>
                </a:lnTo>
                <a:lnTo>
                  <a:pt x="826993" y="135148"/>
                </a:lnTo>
                <a:lnTo>
                  <a:pt x="823383" y="135148"/>
                </a:lnTo>
                <a:close/>
                <a:moveTo>
                  <a:pt x="799919" y="135148"/>
                </a:moveTo>
                <a:lnTo>
                  <a:pt x="803528" y="144158"/>
                </a:lnTo>
                <a:lnTo>
                  <a:pt x="813997" y="170106"/>
                </a:lnTo>
                <a:lnTo>
                  <a:pt x="815080" y="170106"/>
                </a:lnTo>
                <a:lnTo>
                  <a:pt x="826993" y="170106"/>
                </a:lnTo>
                <a:lnTo>
                  <a:pt x="830242" y="170106"/>
                </a:lnTo>
                <a:lnTo>
                  <a:pt x="826993" y="161096"/>
                </a:lnTo>
                <a:lnTo>
                  <a:pt x="816163" y="135148"/>
                </a:lnTo>
                <a:lnTo>
                  <a:pt x="815080" y="135148"/>
                </a:lnTo>
                <a:lnTo>
                  <a:pt x="803528" y="135148"/>
                </a:lnTo>
                <a:lnTo>
                  <a:pt x="799919" y="135148"/>
                </a:lnTo>
                <a:close/>
                <a:moveTo>
                  <a:pt x="776815" y="135148"/>
                </a:moveTo>
                <a:lnTo>
                  <a:pt x="780425" y="144158"/>
                </a:lnTo>
                <a:lnTo>
                  <a:pt x="790894" y="170106"/>
                </a:lnTo>
                <a:lnTo>
                  <a:pt x="791977" y="170106"/>
                </a:lnTo>
                <a:lnTo>
                  <a:pt x="803528" y="170106"/>
                </a:lnTo>
                <a:lnTo>
                  <a:pt x="807138" y="170106"/>
                </a:lnTo>
                <a:lnTo>
                  <a:pt x="803528" y="161096"/>
                </a:lnTo>
                <a:lnTo>
                  <a:pt x="793060" y="135148"/>
                </a:lnTo>
                <a:lnTo>
                  <a:pt x="791977" y="135148"/>
                </a:lnTo>
                <a:lnTo>
                  <a:pt x="780425" y="135148"/>
                </a:lnTo>
                <a:lnTo>
                  <a:pt x="776815" y="135148"/>
                </a:lnTo>
                <a:close/>
                <a:moveTo>
                  <a:pt x="753712" y="135148"/>
                </a:moveTo>
                <a:lnTo>
                  <a:pt x="757322" y="144158"/>
                </a:lnTo>
                <a:lnTo>
                  <a:pt x="767791" y="170106"/>
                </a:lnTo>
                <a:lnTo>
                  <a:pt x="768874" y="170106"/>
                </a:lnTo>
                <a:lnTo>
                  <a:pt x="780425" y="170106"/>
                </a:lnTo>
                <a:lnTo>
                  <a:pt x="784035" y="170106"/>
                </a:lnTo>
                <a:lnTo>
                  <a:pt x="780425" y="161096"/>
                </a:lnTo>
                <a:lnTo>
                  <a:pt x="769957" y="135148"/>
                </a:lnTo>
                <a:lnTo>
                  <a:pt x="768874" y="135148"/>
                </a:lnTo>
                <a:lnTo>
                  <a:pt x="757322" y="135148"/>
                </a:lnTo>
                <a:lnTo>
                  <a:pt x="753712" y="135148"/>
                </a:lnTo>
                <a:close/>
                <a:moveTo>
                  <a:pt x="730248" y="135148"/>
                </a:moveTo>
                <a:lnTo>
                  <a:pt x="733858" y="144158"/>
                </a:lnTo>
                <a:lnTo>
                  <a:pt x="744687" y="170106"/>
                </a:lnTo>
                <a:lnTo>
                  <a:pt x="745770" y="170106"/>
                </a:lnTo>
                <a:lnTo>
                  <a:pt x="757322" y="170106"/>
                </a:lnTo>
                <a:lnTo>
                  <a:pt x="760932" y="170106"/>
                </a:lnTo>
                <a:lnTo>
                  <a:pt x="757322" y="161096"/>
                </a:lnTo>
                <a:lnTo>
                  <a:pt x="746853" y="135148"/>
                </a:lnTo>
                <a:lnTo>
                  <a:pt x="745770" y="135148"/>
                </a:lnTo>
                <a:lnTo>
                  <a:pt x="733858" y="135148"/>
                </a:lnTo>
                <a:lnTo>
                  <a:pt x="730248" y="135148"/>
                </a:lnTo>
                <a:close/>
                <a:moveTo>
                  <a:pt x="707145" y="135148"/>
                </a:moveTo>
                <a:lnTo>
                  <a:pt x="710755" y="144158"/>
                </a:lnTo>
                <a:lnTo>
                  <a:pt x="721223" y="170106"/>
                </a:lnTo>
                <a:lnTo>
                  <a:pt x="722667" y="170106"/>
                </a:lnTo>
                <a:lnTo>
                  <a:pt x="733858" y="170106"/>
                </a:lnTo>
                <a:lnTo>
                  <a:pt x="737468" y="170106"/>
                </a:lnTo>
                <a:lnTo>
                  <a:pt x="733858" y="161096"/>
                </a:lnTo>
                <a:lnTo>
                  <a:pt x="723750" y="135148"/>
                </a:lnTo>
                <a:lnTo>
                  <a:pt x="722667" y="135148"/>
                </a:lnTo>
                <a:lnTo>
                  <a:pt x="710755" y="135148"/>
                </a:lnTo>
                <a:lnTo>
                  <a:pt x="707145" y="135148"/>
                </a:lnTo>
                <a:close/>
                <a:moveTo>
                  <a:pt x="684402" y="135148"/>
                </a:moveTo>
                <a:lnTo>
                  <a:pt x="688012" y="144158"/>
                </a:lnTo>
                <a:lnTo>
                  <a:pt x="698120" y="170106"/>
                </a:lnTo>
                <a:lnTo>
                  <a:pt x="699203" y="170106"/>
                </a:lnTo>
                <a:lnTo>
                  <a:pt x="710755" y="170106"/>
                </a:lnTo>
                <a:lnTo>
                  <a:pt x="714364" y="170106"/>
                </a:lnTo>
                <a:lnTo>
                  <a:pt x="710755" y="161096"/>
                </a:lnTo>
                <a:lnTo>
                  <a:pt x="700647" y="135148"/>
                </a:lnTo>
                <a:lnTo>
                  <a:pt x="699203" y="135148"/>
                </a:lnTo>
                <a:lnTo>
                  <a:pt x="688012" y="135148"/>
                </a:lnTo>
                <a:lnTo>
                  <a:pt x="684402" y="135148"/>
                </a:lnTo>
                <a:close/>
                <a:moveTo>
                  <a:pt x="660938" y="135148"/>
                </a:moveTo>
                <a:lnTo>
                  <a:pt x="664548" y="144158"/>
                </a:lnTo>
                <a:lnTo>
                  <a:pt x="675017" y="170106"/>
                </a:lnTo>
                <a:lnTo>
                  <a:pt x="676100" y="170106"/>
                </a:lnTo>
                <a:lnTo>
                  <a:pt x="688012" y="170106"/>
                </a:lnTo>
                <a:lnTo>
                  <a:pt x="691261" y="170106"/>
                </a:lnTo>
                <a:lnTo>
                  <a:pt x="688012" y="161096"/>
                </a:lnTo>
                <a:lnTo>
                  <a:pt x="677183" y="135148"/>
                </a:lnTo>
                <a:lnTo>
                  <a:pt x="676100" y="135148"/>
                </a:lnTo>
                <a:lnTo>
                  <a:pt x="664548" y="135148"/>
                </a:lnTo>
                <a:lnTo>
                  <a:pt x="660938" y="135148"/>
                </a:lnTo>
                <a:close/>
                <a:moveTo>
                  <a:pt x="637834" y="135148"/>
                </a:moveTo>
                <a:lnTo>
                  <a:pt x="641444" y="144158"/>
                </a:lnTo>
                <a:lnTo>
                  <a:pt x="651913" y="170106"/>
                </a:lnTo>
                <a:lnTo>
                  <a:pt x="652635" y="170106"/>
                </a:lnTo>
                <a:lnTo>
                  <a:pt x="664548" y="170106"/>
                </a:lnTo>
                <a:lnTo>
                  <a:pt x="668158" y="170106"/>
                </a:lnTo>
                <a:lnTo>
                  <a:pt x="664548" y="161096"/>
                </a:lnTo>
                <a:lnTo>
                  <a:pt x="654079" y="135148"/>
                </a:lnTo>
                <a:lnTo>
                  <a:pt x="652635" y="135148"/>
                </a:lnTo>
                <a:lnTo>
                  <a:pt x="641444" y="135148"/>
                </a:lnTo>
                <a:lnTo>
                  <a:pt x="637834" y="135148"/>
                </a:lnTo>
                <a:close/>
                <a:moveTo>
                  <a:pt x="614731" y="135148"/>
                </a:moveTo>
                <a:lnTo>
                  <a:pt x="628810" y="170106"/>
                </a:lnTo>
                <a:lnTo>
                  <a:pt x="629893" y="170106"/>
                </a:lnTo>
                <a:lnTo>
                  <a:pt x="641444" y="170106"/>
                </a:lnTo>
                <a:lnTo>
                  <a:pt x="645054" y="170106"/>
                </a:lnTo>
                <a:lnTo>
                  <a:pt x="641444" y="161096"/>
                </a:lnTo>
                <a:lnTo>
                  <a:pt x="630615" y="135148"/>
                </a:lnTo>
                <a:lnTo>
                  <a:pt x="629893" y="135148"/>
                </a:lnTo>
                <a:lnTo>
                  <a:pt x="614731" y="135148"/>
                </a:lnTo>
                <a:close/>
                <a:moveTo>
                  <a:pt x="701369" y="12347"/>
                </a:moveTo>
                <a:lnTo>
                  <a:pt x="701369" y="72439"/>
                </a:lnTo>
                <a:lnTo>
                  <a:pt x="701369" y="72800"/>
                </a:lnTo>
                <a:lnTo>
                  <a:pt x="706784" y="81449"/>
                </a:lnTo>
                <a:lnTo>
                  <a:pt x="710755" y="75323"/>
                </a:lnTo>
                <a:lnTo>
                  <a:pt x="712559" y="72800"/>
                </a:lnTo>
                <a:lnTo>
                  <a:pt x="717974" y="81449"/>
                </a:lnTo>
                <a:lnTo>
                  <a:pt x="722667" y="74241"/>
                </a:lnTo>
                <a:lnTo>
                  <a:pt x="723389" y="72800"/>
                </a:lnTo>
                <a:lnTo>
                  <a:pt x="728804" y="81449"/>
                </a:lnTo>
                <a:lnTo>
                  <a:pt x="733858" y="73521"/>
                </a:lnTo>
                <a:lnTo>
                  <a:pt x="734580" y="72800"/>
                </a:lnTo>
                <a:lnTo>
                  <a:pt x="739995" y="81449"/>
                </a:lnTo>
                <a:lnTo>
                  <a:pt x="745409" y="72800"/>
                </a:lnTo>
                <a:lnTo>
                  <a:pt x="745770" y="73160"/>
                </a:lnTo>
                <a:lnTo>
                  <a:pt x="750824" y="81449"/>
                </a:lnTo>
                <a:lnTo>
                  <a:pt x="756600" y="72800"/>
                </a:lnTo>
                <a:lnTo>
                  <a:pt x="757322" y="74241"/>
                </a:lnTo>
                <a:lnTo>
                  <a:pt x="762015" y="81449"/>
                </a:lnTo>
                <a:lnTo>
                  <a:pt x="767430" y="72800"/>
                </a:lnTo>
                <a:lnTo>
                  <a:pt x="767430" y="12347"/>
                </a:lnTo>
                <a:lnTo>
                  <a:pt x="701369" y="12347"/>
                </a:lnTo>
                <a:close/>
                <a:moveTo>
                  <a:pt x="611843" y="0"/>
                </a:moveTo>
                <a:lnTo>
                  <a:pt x="629893" y="0"/>
                </a:lnTo>
                <a:lnTo>
                  <a:pt x="641444" y="0"/>
                </a:lnTo>
                <a:lnTo>
                  <a:pt x="652635" y="0"/>
                </a:lnTo>
                <a:lnTo>
                  <a:pt x="664548" y="0"/>
                </a:lnTo>
                <a:lnTo>
                  <a:pt x="666869" y="0"/>
                </a:lnTo>
                <a:lnTo>
                  <a:pt x="676100" y="0"/>
                </a:lnTo>
                <a:lnTo>
                  <a:pt x="688012" y="0"/>
                </a:lnTo>
                <a:lnTo>
                  <a:pt x="699203" y="0"/>
                </a:lnTo>
                <a:lnTo>
                  <a:pt x="701369" y="0"/>
                </a:lnTo>
                <a:lnTo>
                  <a:pt x="767430" y="0"/>
                </a:lnTo>
                <a:lnTo>
                  <a:pt x="768874" y="0"/>
                </a:lnTo>
                <a:lnTo>
                  <a:pt x="780425" y="0"/>
                </a:lnTo>
                <a:lnTo>
                  <a:pt x="791977" y="0"/>
                </a:lnTo>
                <a:lnTo>
                  <a:pt x="798394" y="0"/>
                </a:lnTo>
                <a:lnTo>
                  <a:pt x="803528" y="0"/>
                </a:lnTo>
                <a:lnTo>
                  <a:pt x="815080" y="0"/>
                </a:lnTo>
                <a:lnTo>
                  <a:pt x="826993" y="0"/>
                </a:lnTo>
                <a:lnTo>
                  <a:pt x="838183" y="0"/>
                </a:lnTo>
                <a:lnTo>
                  <a:pt x="856955" y="0"/>
                </a:lnTo>
                <a:cubicBezTo>
                  <a:pt x="864174" y="0"/>
                  <a:pt x="869589" y="5766"/>
                  <a:pt x="869589" y="12614"/>
                </a:cubicBezTo>
                <a:lnTo>
                  <a:pt x="869228" y="151726"/>
                </a:lnTo>
                <a:lnTo>
                  <a:pt x="862730" y="135148"/>
                </a:lnTo>
                <a:lnTo>
                  <a:pt x="846486" y="135148"/>
                </a:lnTo>
                <a:lnTo>
                  <a:pt x="860565" y="170106"/>
                </a:lnTo>
                <a:lnTo>
                  <a:pt x="869228" y="170106"/>
                </a:lnTo>
                <a:lnTo>
                  <a:pt x="868867" y="245789"/>
                </a:lnTo>
                <a:cubicBezTo>
                  <a:pt x="868867" y="252636"/>
                  <a:pt x="863452" y="258403"/>
                  <a:pt x="856233" y="258403"/>
                </a:cubicBezTo>
                <a:lnTo>
                  <a:pt x="838183" y="258403"/>
                </a:lnTo>
                <a:lnTo>
                  <a:pt x="826993" y="258403"/>
                </a:lnTo>
                <a:lnTo>
                  <a:pt x="815080" y="258403"/>
                </a:lnTo>
                <a:lnTo>
                  <a:pt x="803528" y="258403"/>
                </a:lnTo>
                <a:lnTo>
                  <a:pt x="791977" y="258403"/>
                </a:lnTo>
                <a:lnTo>
                  <a:pt x="780425" y="258403"/>
                </a:lnTo>
                <a:lnTo>
                  <a:pt x="768874" y="258403"/>
                </a:lnTo>
                <a:lnTo>
                  <a:pt x="757322" y="258403"/>
                </a:lnTo>
                <a:lnTo>
                  <a:pt x="745770" y="258403"/>
                </a:lnTo>
                <a:lnTo>
                  <a:pt x="733858" y="258403"/>
                </a:lnTo>
                <a:lnTo>
                  <a:pt x="722667" y="258403"/>
                </a:lnTo>
                <a:lnTo>
                  <a:pt x="710755" y="258403"/>
                </a:lnTo>
                <a:lnTo>
                  <a:pt x="699203" y="258403"/>
                </a:lnTo>
                <a:lnTo>
                  <a:pt x="688012" y="258403"/>
                </a:lnTo>
                <a:lnTo>
                  <a:pt x="676100" y="258403"/>
                </a:lnTo>
                <a:lnTo>
                  <a:pt x="664548" y="258403"/>
                </a:lnTo>
                <a:lnTo>
                  <a:pt x="652635" y="258403"/>
                </a:lnTo>
                <a:lnTo>
                  <a:pt x="641444" y="258403"/>
                </a:lnTo>
                <a:lnTo>
                  <a:pt x="629893" y="258403"/>
                </a:lnTo>
                <a:lnTo>
                  <a:pt x="611121" y="258403"/>
                </a:lnTo>
                <a:cubicBezTo>
                  <a:pt x="604263" y="258403"/>
                  <a:pt x="598487" y="252636"/>
                  <a:pt x="598487" y="245789"/>
                </a:cubicBezTo>
                <a:lnTo>
                  <a:pt x="598848" y="153528"/>
                </a:lnTo>
                <a:lnTo>
                  <a:pt x="605346" y="170106"/>
                </a:lnTo>
                <a:lnTo>
                  <a:pt x="621590" y="170106"/>
                </a:lnTo>
                <a:lnTo>
                  <a:pt x="607872" y="135148"/>
                </a:lnTo>
                <a:lnTo>
                  <a:pt x="598848" y="135148"/>
                </a:lnTo>
                <a:lnTo>
                  <a:pt x="599209" y="12614"/>
                </a:lnTo>
                <a:cubicBezTo>
                  <a:pt x="599209" y="5766"/>
                  <a:pt x="604624" y="0"/>
                  <a:pt x="611843" y="0"/>
                </a:cubicBezTo>
                <a:close/>
              </a:path>
            </a:pathLst>
          </a:custGeom>
          <a:solidFill>
            <a:schemeClr val="bg1"/>
          </a:solidFill>
          <a:ln>
            <a:noFill/>
          </a:ln>
          <a:effectLst/>
        </p:spPr>
        <p:txBody>
          <a:bodyPr anchor="ctr"/>
          <a:lstStyle/>
          <a:p>
            <a:endParaRPr lang="en-GB" sz="1600" dirty="0">
              <a:latin typeface="+mj-lt"/>
            </a:endParaRPr>
          </a:p>
        </p:txBody>
      </p:sp>
      <p:sp>
        <p:nvSpPr>
          <p:cNvPr id="30" name="Freeform 236">
            <a:extLst>
              <a:ext uri="{FF2B5EF4-FFF2-40B4-BE49-F238E27FC236}">
                <a16:creationId xmlns:a16="http://schemas.microsoft.com/office/drawing/2014/main" xmlns="" id="{D35FAD08-4B86-6649-BB53-A37B31C9C97B}"/>
              </a:ext>
            </a:extLst>
          </p:cNvPr>
          <p:cNvSpPr>
            <a:spLocks noChangeArrowheads="1"/>
          </p:cNvSpPr>
          <p:nvPr/>
        </p:nvSpPr>
        <p:spPr bwMode="auto">
          <a:xfrm>
            <a:off x="7331005" y="2767449"/>
            <a:ext cx="607871" cy="222232"/>
          </a:xfrm>
          <a:custGeom>
            <a:avLst/>
            <a:gdLst/>
            <a:ahLst/>
            <a:cxnLst/>
            <a:rect l="0" t="0" r="r" b="b"/>
            <a:pathLst>
              <a:path w="885466" h="323493">
                <a:moveTo>
                  <a:pt x="536575" y="249501"/>
                </a:moveTo>
                <a:cubicBezTo>
                  <a:pt x="530856" y="249501"/>
                  <a:pt x="525852" y="252003"/>
                  <a:pt x="522277" y="255577"/>
                </a:cubicBezTo>
                <a:cubicBezTo>
                  <a:pt x="518703" y="259152"/>
                  <a:pt x="516200" y="264156"/>
                  <a:pt x="516200" y="269875"/>
                </a:cubicBezTo>
                <a:cubicBezTo>
                  <a:pt x="516200" y="275237"/>
                  <a:pt x="518703" y="280241"/>
                  <a:pt x="522277" y="284173"/>
                </a:cubicBezTo>
                <a:cubicBezTo>
                  <a:pt x="525852" y="287748"/>
                  <a:pt x="530856" y="289892"/>
                  <a:pt x="536575" y="289892"/>
                </a:cubicBezTo>
                <a:cubicBezTo>
                  <a:pt x="541937" y="289892"/>
                  <a:pt x="546941" y="287748"/>
                  <a:pt x="550873" y="284173"/>
                </a:cubicBezTo>
                <a:cubicBezTo>
                  <a:pt x="554448" y="280241"/>
                  <a:pt x="556592" y="275237"/>
                  <a:pt x="556592" y="269875"/>
                </a:cubicBezTo>
                <a:cubicBezTo>
                  <a:pt x="556592" y="264156"/>
                  <a:pt x="554448" y="259152"/>
                  <a:pt x="550873" y="255577"/>
                </a:cubicBezTo>
                <a:cubicBezTo>
                  <a:pt x="546941" y="252003"/>
                  <a:pt x="541937" y="249501"/>
                  <a:pt x="536575" y="249501"/>
                </a:cubicBezTo>
                <a:close/>
                <a:moveTo>
                  <a:pt x="171271" y="249501"/>
                </a:moveTo>
                <a:cubicBezTo>
                  <a:pt x="165533" y="249501"/>
                  <a:pt x="160512" y="252003"/>
                  <a:pt x="156925" y="255577"/>
                </a:cubicBezTo>
                <a:cubicBezTo>
                  <a:pt x="153339" y="259152"/>
                  <a:pt x="151187" y="264156"/>
                  <a:pt x="151187" y="269875"/>
                </a:cubicBezTo>
                <a:cubicBezTo>
                  <a:pt x="151187" y="275237"/>
                  <a:pt x="153339" y="280241"/>
                  <a:pt x="156925" y="284173"/>
                </a:cubicBezTo>
                <a:cubicBezTo>
                  <a:pt x="160512" y="287748"/>
                  <a:pt x="165533" y="289892"/>
                  <a:pt x="171271" y="289892"/>
                </a:cubicBezTo>
                <a:cubicBezTo>
                  <a:pt x="177009" y="289892"/>
                  <a:pt x="182030" y="287748"/>
                  <a:pt x="185616" y="284173"/>
                </a:cubicBezTo>
                <a:cubicBezTo>
                  <a:pt x="189203" y="280241"/>
                  <a:pt x="191355" y="275237"/>
                  <a:pt x="191355" y="269875"/>
                </a:cubicBezTo>
                <a:cubicBezTo>
                  <a:pt x="191355" y="264156"/>
                  <a:pt x="189203" y="259152"/>
                  <a:pt x="185616" y="255577"/>
                </a:cubicBezTo>
                <a:cubicBezTo>
                  <a:pt x="182030" y="252003"/>
                  <a:pt x="177009" y="249501"/>
                  <a:pt x="171271" y="249501"/>
                </a:cubicBezTo>
                <a:close/>
                <a:moveTo>
                  <a:pt x="536575" y="215900"/>
                </a:moveTo>
                <a:cubicBezTo>
                  <a:pt x="551231" y="215900"/>
                  <a:pt x="564814" y="221977"/>
                  <a:pt x="574465" y="231628"/>
                </a:cubicBezTo>
                <a:cubicBezTo>
                  <a:pt x="584116" y="241637"/>
                  <a:pt x="590193" y="254862"/>
                  <a:pt x="590193" y="269875"/>
                </a:cubicBezTo>
                <a:cubicBezTo>
                  <a:pt x="590193" y="284531"/>
                  <a:pt x="584116" y="298114"/>
                  <a:pt x="574465" y="307765"/>
                </a:cubicBezTo>
                <a:cubicBezTo>
                  <a:pt x="564814" y="317416"/>
                  <a:pt x="551231" y="323493"/>
                  <a:pt x="536575" y="323493"/>
                </a:cubicBezTo>
                <a:cubicBezTo>
                  <a:pt x="521562" y="323493"/>
                  <a:pt x="508337" y="317416"/>
                  <a:pt x="498328" y="307765"/>
                </a:cubicBezTo>
                <a:cubicBezTo>
                  <a:pt x="488677" y="298114"/>
                  <a:pt x="482600" y="284531"/>
                  <a:pt x="482600" y="269875"/>
                </a:cubicBezTo>
                <a:cubicBezTo>
                  <a:pt x="482600" y="254862"/>
                  <a:pt x="488677" y="241637"/>
                  <a:pt x="498328" y="231628"/>
                </a:cubicBezTo>
                <a:cubicBezTo>
                  <a:pt x="508337" y="221977"/>
                  <a:pt x="521562" y="215900"/>
                  <a:pt x="536575" y="215900"/>
                </a:cubicBezTo>
                <a:close/>
                <a:moveTo>
                  <a:pt x="171271" y="215900"/>
                </a:moveTo>
                <a:cubicBezTo>
                  <a:pt x="185975" y="215900"/>
                  <a:pt x="199603" y="221977"/>
                  <a:pt x="209286" y="231628"/>
                </a:cubicBezTo>
                <a:cubicBezTo>
                  <a:pt x="219328" y="241637"/>
                  <a:pt x="225066" y="254862"/>
                  <a:pt x="225066" y="269875"/>
                </a:cubicBezTo>
                <a:cubicBezTo>
                  <a:pt x="225066" y="284531"/>
                  <a:pt x="219328" y="298114"/>
                  <a:pt x="209286" y="307765"/>
                </a:cubicBezTo>
                <a:cubicBezTo>
                  <a:pt x="199603" y="317416"/>
                  <a:pt x="185975" y="323493"/>
                  <a:pt x="171271" y="323493"/>
                </a:cubicBezTo>
                <a:cubicBezTo>
                  <a:pt x="156567" y="323493"/>
                  <a:pt x="142938" y="317416"/>
                  <a:pt x="133255" y="307765"/>
                </a:cubicBezTo>
                <a:cubicBezTo>
                  <a:pt x="123572" y="298114"/>
                  <a:pt x="117475" y="284531"/>
                  <a:pt x="117475" y="269875"/>
                </a:cubicBezTo>
                <a:cubicBezTo>
                  <a:pt x="117475" y="254862"/>
                  <a:pt x="123572" y="241637"/>
                  <a:pt x="133255" y="231628"/>
                </a:cubicBezTo>
                <a:cubicBezTo>
                  <a:pt x="142938" y="221977"/>
                  <a:pt x="156567" y="215900"/>
                  <a:pt x="171271" y="215900"/>
                </a:cubicBezTo>
                <a:close/>
                <a:moveTo>
                  <a:pt x="346900" y="31012"/>
                </a:moveTo>
                <a:cubicBezTo>
                  <a:pt x="320641" y="35700"/>
                  <a:pt x="295101" y="44715"/>
                  <a:pt x="271359" y="56976"/>
                </a:cubicBezTo>
                <a:lnTo>
                  <a:pt x="270280" y="57697"/>
                </a:lnTo>
                <a:cubicBezTo>
                  <a:pt x="241143" y="72842"/>
                  <a:pt x="214884" y="93036"/>
                  <a:pt x="193301" y="117198"/>
                </a:cubicBezTo>
                <a:lnTo>
                  <a:pt x="270280" y="117198"/>
                </a:lnTo>
                <a:lnTo>
                  <a:pt x="346900" y="117198"/>
                </a:lnTo>
                <a:lnTo>
                  <a:pt x="346900" y="31012"/>
                </a:lnTo>
                <a:close/>
                <a:moveTo>
                  <a:pt x="391864" y="0"/>
                </a:moveTo>
                <a:lnTo>
                  <a:pt x="656256" y="0"/>
                </a:lnTo>
                <a:cubicBezTo>
                  <a:pt x="663450" y="0"/>
                  <a:pt x="669565" y="6130"/>
                  <a:pt x="669565" y="13342"/>
                </a:cubicBezTo>
                <a:lnTo>
                  <a:pt x="669565" y="168960"/>
                </a:lnTo>
                <a:lnTo>
                  <a:pt x="750785" y="182210"/>
                </a:lnTo>
                <a:lnTo>
                  <a:pt x="761638" y="198085"/>
                </a:lnTo>
                <a:lnTo>
                  <a:pt x="669565" y="196553"/>
                </a:lnTo>
                <a:lnTo>
                  <a:pt x="669565" y="203054"/>
                </a:lnTo>
                <a:lnTo>
                  <a:pt x="814148" y="218007"/>
                </a:lnTo>
                <a:lnTo>
                  <a:pt x="826728" y="236182"/>
                </a:lnTo>
                <a:lnTo>
                  <a:pt x="669565" y="235198"/>
                </a:lnTo>
                <a:lnTo>
                  <a:pt x="669565" y="243143"/>
                </a:lnTo>
                <a:lnTo>
                  <a:pt x="871815" y="261673"/>
                </a:lnTo>
                <a:lnTo>
                  <a:pt x="885466" y="275861"/>
                </a:lnTo>
                <a:lnTo>
                  <a:pt x="762249" y="274770"/>
                </a:lnTo>
                <a:lnTo>
                  <a:pt x="656437" y="275787"/>
                </a:lnTo>
                <a:lnTo>
                  <a:pt x="656256" y="275865"/>
                </a:lnTo>
                <a:lnTo>
                  <a:pt x="601939" y="275865"/>
                </a:lnTo>
                <a:lnTo>
                  <a:pt x="601939" y="275504"/>
                </a:lnTo>
                <a:lnTo>
                  <a:pt x="601939" y="274783"/>
                </a:lnTo>
                <a:lnTo>
                  <a:pt x="601939" y="274062"/>
                </a:lnTo>
                <a:lnTo>
                  <a:pt x="601939" y="273701"/>
                </a:lnTo>
                <a:lnTo>
                  <a:pt x="601939" y="273340"/>
                </a:lnTo>
                <a:lnTo>
                  <a:pt x="601939" y="272980"/>
                </a:lnTo>
                <a:lnTo>
                  <a:pt x="601939" y="272619"/>
                </a:lnTo>
                <a:lnTo>
                  <a:pt x="601939" y="272259"/>
                </a:lnTo>
                <a:lnTo>
                  <a:pt x="601939" y="271537"/>
                </a:lnTo>
                <a:lnTo>
                  <a:pt x="601939" y="270816"/>
                </a:lnTo>
                <a:cubicBezTo>
                  <a:pt x="601939" y="270456"/>
                  <a:pt x="601939" y="270095"/>
                  <a:pt x="601939" y="270095"/>
                </a:cubicBezTo>
                <a:cubicBezTo>
                  <a:pt x="601939" y="252786"/>
                  <a:pt x="595104" y="236198"/>
                  <a:pt x="582874" y="223937"/>
                </a:cubicBezTo>
                <a:cubicBezTo>
                  <a:pt x="570643" y="211677"/>
                  <a:pt x="554096" y="204464"/>
                  <a:pt x="536830" y="204464"/>
                </a:cubicBezTo>
                <a:cubicBezTo>
                  <a:pt x="519564" y="204464"/>
                  <a:pt x="503017" y="211677"/>
                  <a:pt x="490786" y="223937"/>
                </a:cubicBezTo>
                <a:cubicBezTo>
                  <a:pt x="478556" y="236198"/>
                  <a:pt x="471362" y="252786"/>
                  <a:pt x="471362" y="270095"/>
                </a:cubicBezTo>
                <a:cubicBezTo>
                  <a:pt x="471362" y="270095"/>
                  <a:pt x="471362" y="270456"/>
                  <a:pt x="471362" y="270816"/>
                </a:cubicBezTo>
                <a:lnTo>
                  <a:pt x="471362" y="271537"/>
                </a:lnTo>
                <a:lnTo>
                  <a:pt x="471362" y="272259"/>
                </a:lnTo>
                <a:lnTo>
                  <a:pt x="471362" y="272619"/>
                </a:lnTo>
                <a:lnTo>
                  <a:pt x="471721" y="272980"/>
                </a:lnTo>
                <a:lnTo>
                  <a:pt x="471721" y="273340"/>
                </a:lnTo>
                <a:lnTo>
                  <a:pt x="471721" y="273701"/>
                </a:lnTo>
                <a:lnTo>
                  <a:pt x="471721" y="274062"/>
                </a:lnTo>
                <a:lnTo>
                  <a:pt x="471721" y="274783"/>
                </a:lnTo>
                <a:lnTo>
                  <a:pt x="471721" y="275504"/>
                </a:lnTo>
                <a:lnTo>
                  <a:pt x="471721" y="275865"/>
                </a:lnTo>
                <a:lnTo>
                  <a:pt x="270280" y="275865"/>
                </a:lnTo>
                <a:lnTo>
                  <a:pt x="237906" y="275865"/>
                </a:lnTo>
                <a:cubicBezTo>
                  <a:pt x="237906" y="274062"/>
                  <a:pt x="237906" y="271898"/>
                  <a:pt x="237906" y="270095"/>
                </a:cubicBezTo>
                <a:cubicBezTo>
                  <a:pt x="237906" y="252786"/>
                  <a:pt x="231071" y="236198"/>
                  <a:pt x="218841" y="223937"/>
                </a:cubicBezTo>
                <a:cubicBezTo>
                  <a:pt x="206610" y="211677"/>
                  <a:pt x="190423" y="204464"/>
                  <a:pt x="172797" y="204464"/>
                </a:cubicBezTo>
                <a:cubicBezTo>
                  <a:pt x="171718" y="204464"/>
                  <a:pt x="170639" y="204464"/>
                  <a:pt x="169200" y="204825"/>
                </a:cubicBezTo>
                <a:cubicBezTo>
                  <a:pt x="168840" y="204825"/>
                  <a:pt x="168481" y="204825"/>
                  <a:pt x="168121" y="204825"/>
                </a:cubicBezTo>
                <a:cubicBezTo>
                  <a:pt x="152293" y="205907"/>
                  <a:pt x="137905" y="212758"/>
                  <a:pt x="126753" y="223937"/>
                </a:cubicBezTo>
                <a:cubicBezTo>
                  <a:pt x="114523" y="236198"/>
                  <a:pt x="107688" y="252786"/>
                  <a:pt x="107688" y="270095"/>
                </a:cubicBezTo>
                <a:cubicBezTo>
                  <a:pt x="107688" y="271898"/>
                  <a:pt x="107688" y="274062"/>
                  <a:pt x="107688" y="275865"/>
                </a:cubicBezTo>
                <a:lnTo>
                  <a:pt x="87862" y="275865"/>
                </a:lnTo>
                <a:lnTo>
                  <a:pt x="87860" y="275865"/>
                </a:lnTo>
                <a:lnTo>
                  <a:pt x="13378" y="275865"/>
                </a:lnTo>
                <a:cubicBezTo>
                  <a:pt x="5785" y="275865"/>
                  <a:pt x="0" y="269748"/>
                  <a:pt x="0" y="262192"/>
                </a:cubicBezTo>
                <a:cubicBezTo>
                  <a:pt x="0" y="254995"/>
                  <a:pt x="5785" y="249238"/>
                  <a:pt x="13378" y="249238"/>
                </a:cubicBezTo>
                <a:lnTo>
                  <a:pt x="20637" y="249238"/>
                </a:lnTo>
                <a:lnTo>
                  <a:pt x="20637" y="196531"/>
                </a:lnTo>
                <a:cubicBezTo>
                  <a:pt x="20637" y="179943"/>
                  <a:pt x="28910" y="168404"/>
                  <a:pt x="41500" y="159389"/>
                </a:cubicBezTo>
                <a:cubicBezTo>
                  <a:pt x="42580" y="158667"/>
                  <a:pt x="44018" y="157946"/>
                  <a:pt x="45457" y="157225"/>
                </a:cubicBezTo>
                <a:cubicBezTo>
                  <a:pt x="62724" y="146767"/>
                  <a:pt x="86465" y="140998"/>
                  <a:pt x="109127" y="135949"/>
                </a:cubicBezTo>
                <a:lnTo>
                  <a:pt x="144621" y="125045"/>
                </a:lnTo>
                <a:lnTo>
                  <a:pt x="133312" y="125045"/>
                </a:lnTo>
                <a:cubicBezTo>
                  <a:pt x="131517" y="125045"/>
                  <a:pt x="129721" y="123574"/>
                  <a:pt x="129362" y="122103"/>
                </a:cubicBezTo>
                <a:lnTo>
                  <a:pt x="126848" y="110700"/>
                </a:lnTo>
                <a:cubicBezTo>
                  <a:pt x="125412" y="103343"/>
                  <a:pt x="129721" y="95250"/>
                  <a:pt x="136544" y="97457"/>
                </a:cubicBezTo>
                <a:lnTo>
                  <a:pt x="146598" y="101504"/>
                </a:lnTo>
                <a:cubicBezTo>
                  <a:pt x="148034" y="101871"/>
                  <a:pt x="149830" y="102975"/>
                  <a:pt x="150189" y="104446"/>
                </a:cubicBezTo>
                <a:lnTo>
                  <a:pt x="154651" y="121325"/>
                </a:lnTo>
                <a:lnTo>
                  <a:pt x="156610" y="119361"/>
                </a:lnTo>
                <a:cubicBezTo>
                  <a:pt x="160207" y="114673"/>
                  <a:pt x="164164" y="109985"/>
                  <a:pt x="168121" y="105298"/>
                </a:cubicBezTo>
                <a:lnTo>
                  <a:pt x="169200" y="103494"/>
                </a:lnTo>
                <a:cubicBezTo>
                  <a:pt x="194380" y="75006"/>
                  <a:pt x="224956" y="50845"/>
                  <a:pt x="259129" y="33176"/>
                </a:cubicBezTo>
                <a:cubicBezTo>
                  <a:pt x="262726" y="31373"/>
                  <a:pt x="266683" y="29570"/>
                  <a:pt x="270280" y="27766"/>
                </a:cubicBezTo>
                <a:cubicBezTo>
                  <a:pt x="308050" y="10097"/>
                  <a:pt x="349778" y="0"/>
                  <a:pt x="391864" y="0"/>
                </a:cubicBezTo>
                <a:close/>
              </a:path>
            </a:pathLst>
          </a:custGeom>
          <a:solidFill>
            <a:schemeClr val="bg1"/>
          </a:solidFill>
          <a:ln>
            <a:noFill/>
          </a:ln>
          <a:effectLst/>
        </p:spPr>
        <p:txBody>
          <a:bodyPr anchor="ctr"/>
          <a:lstStyle/>
          <a:p>
            <a:endParaRPr lang="en-GB" sz="1600" dirty="0">
              <a:latin typeface="+mj-lt"/>
            </a:endParaRPr>
          </a:p>
        </p:txBody>
      </p:sp>
      <p:sp>
        <p:nvSpPr>
          <p:cNvPr id="31" name="Freeform 242">
            <a:extLst>
              <a:ext uri="{FF2B5EF4-FFF2-40B4-BE49-F238E27FC236}">
                <a16:creationId xmlns:a16="http://schemas.microsoft.com/office/drawing/2014/main" xmlns="" id="{04D8BD78-F76A-544D-80CA-CB06C983A478}"/>
              </a:ext>
            </a:extLst>
          </p:cNvPr>
          <p:cNvSpPr>
            <a:spLocks noChangeArrowheads="1"/>
          </p:cNvSpPr>
          <p:nvPr/>
        </p:nvSpPr>
        <p:spPr bwMode="auto">
          <a:xfrm>
            <a:off x="8493956" y="2606516"/>
            <a:ext cx="490587" cy="468090"/>
          </a:xfrm>
          <a:custGeom>
            <a:avLst/>
            <a:gdLst/>
            <a:ahLst/>
            <a:cxnLst/>
            <a:rect l="0" t="0" r="r" b="b"/>
            <a:pathLst>
              <a:path w="899393" h="858478">
                <a:moveTo>
                  <a:pt x="899393" y="592739"/>
                </a:moveTo>
                <a:lnTo>
                  <a:pt x="899393" y="792494"/>
                </a:lnTo>
                <a:cubicBezTo>
                  <a:pt x="899393" y="793936"/>
                  <a:pt x="898313" y="795739"/>
                  <a:pt x="896513" y="796099"/>
                </a:cubicBezTo>
                <a:lnTo>
                  <a:pt x="802911" y="826748"/>
                </a:lnTo>
                <a:lnTo>
                  <a:pt x="745310" y="845497"/>
                </a:lnTo>
                <a:lnTo>
                  <a:pt x="706429" y="858117"/>
                </a:lnTo>
                <a:lnTo>
                  <a:pt x="706429" y="655839"/>
                </a:lnTo>
                <a:lnTo>
                  <a:pt x="745310" y="643219"/>
                </a:lnTo>
                <a:lnTo>
                  <a:pt x="785991" y="629878"/>
                </a:lnTo>
                <a:lnTo>
                  <a:pt x="787431" y="677112"/>
                </a:lnTo>
                <a:cubicBezTo>
                  <a:pt x="787431" y="681078"/>
                  <a:pt x="792111" y="682881"/>
                  <a:pt x="795711" y="681799"/>
                </a:cubicBezTo>
                <a:lnTo>
                  <a:pt x="802911" y="679636"/>
                </a:lnTo>
                <a:lnTo>
                  <a:pt x="824872" y="673506"/>
                </a:lnTo>
                <a:cubicBezTo>
                  <a:pt x="827392" y="672425"/>
                  <a:pt x="828832" y="670261"/>
                  <a:pt x="828832" y="667737"/>
                </a:cubicBezTo>
                <a:lnTo>
                  <a:pt x="827752" y="616176"/>
                </a:lnTo>
                <a:lnTo>
                  <a:pt x="897953" y="593100"/>
                </a:lnTo>
                <a:cubicBezTo>
                  <a:pt x="898313" y="593100"/>
                  <a:pt x="899033" y="592739"/>
                  <a:pt x="899393" y="592739"/>
                </a:cubicBezTo>
                <a:close/>
                <a:moveTo>
                  <a:pt x="505185" y="592739"/>
                </a:moveTo>
                <a:cubicBezTo>
                  <a:pt x="505905" y="592739"/>
                  <a:pt x="506625" y="593100"/>
                  <a:pt x="507705" y="593460"/>
                </a:cubicBezTo>
                <a:lnTo>
                  <a:pt x="664668" y="645022"/>
                </a:lnTo>
                <a:lnTo>
                  <a:pt x="698149" y="655839"/>
                </a:lnTo>
                <a:lnTo>
                  <a:pt x="698149" y="855593"/>
                </a:lnTo>
                <a:lnTo>
                  <a:pt x="698149" y="857035"/>
                </a:lnTo>
                <a:cubicBezTo>
                  <a:pt x="698149" y="857757"/>
                  <a:pt x="698149" y="858117"/>
                  <a:pt x="698149" y="858478"/>
                </a:cubicBezTo>
                <a:lnTo>
                  <a:pt x="664668" y="847661"/>
                </a:lnTo>
                <a:lnTo>
                  <a:pt x="508065" y="796099"/>
                </a:lnTo>
                <a:cubicBezTo>
                  <a:pt x="506265" y="795739"/>
                  <a:pt x="505185" y="793936"/>
                  <a:pt x="505185" y="792494"/>
                </a:cubicBezTo>
                <a:lnTo>
                  <a:pt x="505185" y="592739"/>
                </a:lnTo>
                <a:close/>
                <a:moveTo>
                  <a:pt x="595187" y="550913"/>
                </a:moveTo>
                <a:lnTo>
                  <a:pt x="664668" y="577595"/>
                </a:lnTo>
                <a:lnTo>
                  <a:pt x="745310" y="608604"/>
                </a:lnTo>
                <a:lnTo>
                  <a:pt x="783831" y="623387"/>
                </a:lnTo>
                <a:lnTo>
                  <a:pt x="745310" y="636007"/>
                </a:lnTo>
                <a:lnTo>
                  <a:pt x="704269" y="649348"/>
                </a:lnTo>
                <a:cubicBezTo>
                  <a:pt x="703549" y="649709"/>
                  <a:pt x="702109" y="650069"/>
                  <a:pt x="701389" y="649709"/>
                </a:cubicBezTo>
                <a:lnTo>
                  <a:pt x="664668" y="637810"/>
                </a:lnTo>
                <a:lnTo>
                  <a:pt x="508785" y="586610"/>
                </a:lnTo>
                <a:cubicBezTo>
                  <a:pt x="507705" y="586249"/>
                  <a:pt x="505905" y="585528"/>
                  <a:pt x="505545" y="584086"/>
                </a:cubicBezTo>
                <a:cubicBezTo>
                  <a:pt x="504825" y="582643"/>
                  <a:pt x="505905" y="580480"/>
                  <a:pt x="507705" y="579398"/>
                </a:cubicBezTo>
                <a:lnTo>
                  <a:pt x="595187" y="550913"/>
                </a:lnTo>
                <a:close/>
                <a:moveTo>
                  <a:pt x="700309" y="516299"/>
                </a:moveTo>
                <a:cubicBezTo>
                  <a:pt x="701029" y="516299"/>
                  <a:pt x="702109" y="515938"/>
                  <a:pt x="703189" y="516299"/>
                </a:cubicBezTo>
                <a:lnTo>
                  <a:pt x="745310" y="530000"/>
                </a:lnTo>
                <a:lnTo>
                  <a:pt x="802911" y="548750"/>
                </a:lnTo>
                <a:lnTo>
                  <a:pt x="895793" y="579038"/>
                </a:lnTo>
                <a:cubicBezTo>
                  <a:pt x="896873" y="579398"/>
                  <a:pt x="898313" y="580480"/>
                  <a:pt x="899033" y="581562"/>
                </a:cubicBezTo>
                <a:cubicBezTo>
                  <a:pt x="899753" y="583725"/>
                  <a:pt x="899033" y="585528"/>
                  <a:pt x="896873" y="586249"/>
                </a:cubicBezTo>
                <a:lnTo>
                  <a:pt x="825232" y="610046"/>
                </a:lnTo>
                <a:lnTo>
                  <a:pt x="802911" y="601393"/>
                </a:lnTo>
                <a:lnTo>
                  <a:pt x="745310" y="580480"/>
                </a:lnTo>
                <a:lnTo>
                  <a:pt x="664668" y="551274"/>
                </a:lnTo>
                <a:lnTo>
                  <a:pt x="631188" y="539015"/>
                </a:lnTo>
                <a:lnTo>
                  <a:pt x="664668" y="528198"/>
                </a:lnTo>
                <a:lnTo>
                  <a:pt x="700309" y="516299"/>
                </a:lnTo>
                <a:close/>
                <a:moveTo>
                  <a:pt x="188436" y="490749"/>
                </a:moveTo>
                <a:cubicBezTo>
                  <a:pt x="193480" y="489310"/>
                  <a:pt x="199245" y="490030"/>
                  <a:pt x="204289" y="493628"/>
                </a:cubicBezTo>
                <a:lnTo>
                  <a:pt x="203929" y="493628"/>
                </a:lnTo>
                <a:cubicBezTo>
                  <a:pt x="221944" y="506582"/>
                  <a:pt x="241760" y="516657"/>
                  <a:pt x="262657" y="523494"/>
                </a:cubicBezTo>
                <a:cubicBezTo>
                  <a:pt x="282834" y="529971"/>
                  <a:pt x="304091" y="533570"/>
                  <a:pt x="326430" y="533570"/>
                </a:cubicBezTo>
                <a:cubicBezTo>
                  <a:pt x="348408" y="533570"/>
                  <a:pt x="369666" y="529971"/>
                  <a:pt x="389842" y="523494"/>
                </a:cubicBezTo>
                <a:cubicBezTo>
                  <a:pt x="410379" y="517017"/>
                  <a:pt x="429475" y="506942"/>
                  <a:pt x="447130" y="494348"/>
                </a:cubicBezTo>
                <a:cubicBezTo>
                  <a:pt x="451453" y="490749"/>
                  <a:pt x="457578" y="488950"/>
                  <a:pt x="463703" y="490749"/>
                </a:cubicBezTo>
                <a:cubicBezTo>
                  <a:pt x="488204" y="497226"/>
                  <a:pt x="511263" y="505862"/>
                  <a:pt x="531800" y="515938"/>
                </a:cubicBezTo>
                <a:cubicBezTo>
                  <a:pt x="547293" y="523134"/>
                  <a:pt x="561704" y="531411"/>
                  <a:pt x="574315" y="540047"/>
                </a:cubicBezTo>
                <a:lnTo>
                  <a:pt x="529278" y="554800"/>
                </a:lnTo>
                <a:lnTo>
                  <a:pt x="502255" y="563796"/>
                </a:lnTo>
                <a:cubicBezTo>
                  <a:pt x="487123" y="568114"/>
                  <a:pt x="487843" y="572072"/>
                  <a:pt x="487483" y="584666"/>
                </a:cubicBezTo>
                <a:lnTo>
                  <a:pt x="487483" y="793370"/>
                </a:lnTo>
                <a:lnTo>
                  <a:pt x="487483" y="793730"/>
                </a:lnTo>
                <a:lnTo>
                  <a:pt x="487483" y="794089"/>
                </a:lnTo>
                <a:lnTo>
                  <a:pt x="487483" y="794449"/>
                </a:lnTo>
                <a:lnTo>
                  <a:pt x="487483" y="794809"/>
                </a:lnTo>
                <a:cubicBezTo>
                  <a:pt x="488204" y="803445"/>
                  <a:pt x="493968" y="811361"/>
                  <a:pt x="502616" y="814240"/>
                </a:cubicBezTo>
                <a:lnTo>
                  <a:pt x="531439" y="823596"/>
                </a:lnTo>
                <a:cubicBezTo>
                  <a:pt x="511983" y="828274"/>
                  <a:pt x="488924" y="831512"/>
                  <a:pt x="461542" y="834391"/>
                </a:cubicBezTo>
                <a:cubicBezTo>
                  <a:pt x="424431" y="837989"/>
                  <a:pt x="379754" y="839428"/>
                  <a:pt x="326430" y="839428"/>
                </a:cubicBezTo>
                <a:cubicBezTo>
                  <a:pt x="169700" y="839428"/>
                  <a:pt x="89714" y="823596"/>
                  <a:pt x="47559" y="794809"/>
                </a:cubicBezTo>
                <a:cubicBezTo>
                  <a:pt x="1081" y="762784"/>
                  <a:pt x="0" y="719604"/>
                  <a:pt x="0" y="665988"/>
                </a:cubicBezTo>
                <a:cubicBezTo>
                  <a:pt x="0" y="626407"/>
                  <a:pt x="19817" y="590064"/>
                  <a:pt x="53324" y="559478"/>
                </a:cubicBezTo>
                <a:cubicBezTo>
                  <a:pt x="86111" y="529971"/>
                  <a:pt x="132950" y="505862"/>
                  <a:pt x="188436" y="490749"/>
                </a:cubicBezTo>
                <a:close/>
                <a:moveTo>
                  <a:pt x="276313" y="204121"/>
                </a:moveTo>
                <a:cubicBezTo>
                  <a:pt x="262997" y="222102"/>
                  <a:pt x="245723" y="237925"/>
                  <a:pt x="224489" y="250512"/>
                </a:cubicBezTo>
                <a:cubicBezTo>
                  <a:pt x="202536" y="263818"/>
                  <a:pt x="176984" y="273887"/>
                  <a:pt x="148193" y="279641"/>
                </a:cubicBezTo>
                <a:cubicBezTo>
                  <a:pt x="149813" y="305354"/>
                  <a:pt x="155481" y="329808"/>
                  <a:pt x="164478" y="352105"/>
                </a:cubicBezTo>
                <a:lnTo>
                  <a:pt x="197491" y="406294"/>
                </a:lnTo>
                <a:lnTo>
                  <a:pt x="251377" y="409884"/>
                </a:lnTo>
                <a:lnTo>
                  <a:pt x="300541" y="410140"/>
                </a:lnTo>
                <a:lnTo>
                  <a:pt x="313030" y="404813"/>
                </a:lnTo>
                <a:lnTo>
                  <a:pt x="331140" y="404813"/>
                </a:lnTo>
                <a:cubicBezTo>
                  <a:pt x="340728" y="404813"/>
                  <a:pt x="348895" y="413127"/>
                  <a:pt x="348895" y="422888"/>
                </a:cubicBezTo>
                <a:cubicBezTo>
                  <a:pt x="348895" y="433010"/>
                  <a:pt x="340728" y="440963"/>
                  <a:pt x="331140" y="440963"/>
                </a:cubicBezTo>
                <a:lnTo>
                  <a:pt x="313030" y="440963"/>
                </a:lnTo>
                <a:lnTo>
                  <a:pt x="303735" y="437098"/>
                </a:lnTo>
                <a:lnTo>
                  <a:pt x="248199" y="436790"/>
                </a:lnTo>
                <a:lnTo>
                  <a:pt x="231396" y="435567"/>
                </a:lnTo>
                <a:lnTo>
                  <a:pt x="256969" y="455540"/>
                </a:lnTo>
                <a:cubicBezTo>
                  <a:pt x="278113" y="465924"/>
                  <a:pt x="301325" y="471678"/>
                  <a:pt x="325618" y="471678"/>
                </a:cubicBezTo>
                <a:cubicBezTo>
                  <a:pt x="374202" y="471678"/>
                  <a:pt x="418108" y="448662"/>
                  <a:pt x="450138" y="411622"/>
                </a:cubicBezTo>
                <a:cubicBezTo>
                  <a:pt x="482888" y="373862"/>
                  <a:pt x="503042" y="321357"/>
                  <a:pt x="503042" y="263458"/>
                </a:cubicBezTo>
                <a:cubicBezTo>
                  <a:pt x="503042" y="253749"/>
                  <a:pt x="503042" y="244398"/>
                  <a:pt x="503042" y="235408"/>
                </a:cubicBezTo>
                <a:cubicBezTo>
                  <a:pt x="494045" y="237925"/>
                  <a:pt x="485047" y="240083"/>
                  <a:pt x="475330" y="241881"/>
                </a:cubicBezTo>
                <a:cubicBezTo>
                  <a:pt x="458776" y="245118"/>
                  <a:pt x="440781" y="246556"/>
                  <a:pt x="423147" y="246556"/>
                </a:cubicBezTo>
                <a:cubicBezTo>
                  <a:pt x="387878" y="246556"/>
                  <a:pt x="354768" y="240443"/>
                  <a:pt x="325618" y="229654"/>
                </a:cubicBezTo>
                <a:cubicBezTo>
                  <a:pt x="307623" y="222821"/>
                  <a:pt x="291068" y="214190"/>
                  <a:pt x="276313" y="204121"/>
                </a:cubicBezTo>
                <a:close/>
                <a:moveTo>
                  <a:pt x="326412" y="0"/>
                </a:moveTo>
                <a:cubicBezTo>
                  <a:pt x="452344" y="0"/>
                  <a:pt x="520347" y="22647"/>
                  <a:pt x="558127" y="64346"/>
                </a:cubicBezTo>
                <a:cubicBezTo>
                  <a:pt x="577196" y="85555"/>
                  <a:pt x="587811" y="110629"/>
                  <a:pt x="593747" y="139432"/>
                </a:cubicBezTo>
                <a:lnTo>
                  <a:pt x="600054" y="220773"/>
                </a:lnTo>
                <a:lnTo>
                  <a:pt x="621979" y="229671"/>
                </a:lnTo>
                <a:cubicBezTo>
                  <a:pt x="629936" y="237195"/>
                  <a:pt x="634638" y="247228"/>
                  <a:pt x="634638" y="258695"/>
                </a:cubicBezTo>
                <a:lnTo>
                  <a:pt x="634638" y="301693"/>
                </a:lnTo>
                <a:cubicBezTo>
                  <a:pt x="634638" y="312801"/>
                  <a:pt x="629936" y="323192"/>
                  <a:pt x="621979" y="330717"/>
                </a:cubicBezTo>
                <a:cubicBezTo>
                  <a:pt x="614383" y="337883"/>
                  <a:pt x="603531" y="342541"/>
                  <a:pt x="591957" y="342541"/>
                </a:cubicBezTo>
                <a:lnTo>
                  <a:pt x="574233" y="342541"/>
                </a:lnTo>
                <a:cubicBezTo>
                  <a:pt x="567361" y="342541"/>
                  <a:pt x="560850" y="340033"/>
                  <a:pt x="556509" y="335733"/>
                </a:cubicBezTo>
                <a:cubicBezTo>
                  <a:pt x="552169" y="331434"/>
                  <a:pt x="549275" y="325342"/>
                  <a:pt x="549275" y="318534"/>
                </a:cubicBezTo>
                <a:lnTo>
                  <a:pt x="549275" y="241495"/>
                </a:lnTo>
                <a:cubicBezTo>
                  <a:pt x="549275" y="235045"/>
                  <a:pt x="551807" y="229312"/>
                  <a:pt x="556148" y="225012"/>
                </a:cubicBezTo>
                <a:lnTo>
                  <a:pt x="556148" y="224654"/>
                </a:lnTo>
                <a:lnTo>
                  <a:pt x="556509" y="224654"/>
                </a:lnTo>
                <a:lnTo>
                  <a:pt x="562802" y="222110"/>
                </a:lnTo>
                <a:lnTo>
                  <a:pt x="557722" y="150980"/>
                </a:lnTo>
                <a:cubicBezTo>
                  <a:pt x="552999" y="125996"/>
                  <a:pt x="544634" y="104967"/>
                  <a:pt x="529702" y="88431"/>
                </a:cubicBezTo>
                <a:cubicBezTo>
                  <a:pt x="499478" y="55000"/>
                  <a:pt x="439750" y="36666"/>
                  <a:pt x="326412" y="36666"/>
                </a:cubicBezTo>
                <a:cubicBezTo>
                  <a:pt x="213073" y="36666"/>
                  <a:pt x="153345" y="55000"/>
                  <a:pt x="122761" y="88072"/>
                </a:cubicBezTo>
                <a:cubicBezTo>
                  <a:pt x="108009" y="104248"/>
                  <a:pt x="99644" y="125008"/>
                  <a:pt x="94921" y="149677"/>
                </a:cubicBezTo>
                <a:lnTo>
                  <a:pt x="89822" y="222197"/>
                </a:lnTo>
                <a:lnTo>
                  <a:pt x="95923" y="224654"/>
                </a:lnTo>
                <a:lnTo>
                  <a:pt x="96287" y="225012"/>
                </a:lnTo>
                <a:cubicBezTo>
                  <a:pt x="100282" y="229312"/>
                  <a:pt x="102825" y="235045"/>
                  <a:pt x="102825" y="241495"/>
                </a:cubicBezTo>
                <a:lnTo>
                  <a:pt x="102825" y="318534"/>
                </a:lnTo>
                <a:cubicBezTo>
                  <a:pt x="102825" y="325342"/>
                  <a:pt x="100282" y="331434"/>
                  <a:pt x="95923" y="335733"/>
                </a:cubicBezTo>
                <a:lnTo>
                  <a:pt x="95250" y="335991"/>
                </a:lnTo>
                <a:lnTo>
                  <a:pt x="99369" y="363152"/>
                </a:lnTo>
                <a:cubicBezTo>
                  <a:pt x="103591" y="373438"/>
                  <a:pt x="111046" y="382062"/>
                  <a:pt x="124159" y="388710"/>
                </a:cubicBezTo>
                <a:lnTo>
                  <a:pt x="151855" y="398655"/>
                </a:lnTo>
                <a:lnTo>
                  <a:pt x="127950" y="357904"/>
                </a:lnTo>
                <a:cubicBezTo>
                  <a:pt x="117153" y="328819"/>
                  <a:pt x="111125" y="296903"/>
                  <a:pt x="111125" y="263458"/>
                </a:cubicBezTo>
                <a:cubicBezTo>
                  <a:pt x="111125" y="198007"/>
                  <a:pt x="111845" y="145143"/>
                  <a:pt x="139916" y="105945"/>
                </a:cubicBezTo>
                <a:cubicBezTo>
                  <a:pt x="168347" y="66387"/>
                  <a:pt x="221610" y="44450"/>
                  <a:pt x="325618" y="44450"/>
                </a:cubicBezTo>
                <a:cubicBezTo>
                  <a:pt x="428905" y="44450"/>
                  <a:pt x="482168" y="66387"/>
                  <a:pt x="510599" y="105945"/>
                </a:cubicBezTo>
                <a:cubicBezTo>
                  <a:pt x="538670" y="145143"/>
                  <a:pt x="539390" y="198007"/>
                  <a:pt x="539390" y="263458"/>
                </a:cubicBezTo>
                <a:cubicBezTo>
                  <a:pt x="539390" y="330348"/>
                  <a:pt x="515638" y="391123"/>
                  <a:pt x="477490" y="435357"/>
                </a:cubicBezTo>
                <a:cubicBezTo>
                  <a:pt x="438622" y="479949"/>
                  <a:pt x="384999" y="507641"/>
                  <a:pt x="325618" y="507641"/>
                </a:cubicBezTo>
                <a:cubicBezTo>
                  <a:pt x="265876" y="507641"/>
                  <a:pt x="211893" y="479949"/>
                  <a:pt x="173386" y="435357"/>
                </a:cubicBezTo>
                <a:lnTo>
                  <a:pt x="169711" y="429092"/>
                </a:lnTo>
                <a:lnTo>
                  <a:pt x="143381" y="424336"/>
                </a:lnTo>
                <a:cubicBezTo>
                  <a:pt x="130761" y="421052"/>
                  <a:pt x="120297" y="417189"/>
                  <a:pt x="111585" y="412787"/>
                </a:cubicBezTo>
                <a:cubicBezTo>
                  <a:pt x="92184" y="402905"/>
                  <a:pt x="81226" y="390776"/>
                  <a:pt x="75028" y="376582"/>
                </a:cubicBezTo>
                <a:lnTo>
                  <a:pt x="69429" y="342541"/>
                </a:lnTo>
                <a:lnTo>
                  <a:pt x="59962" y="342541"/>
                </a:lnTo>
                <a:cubicBezTo>
                  <a:pt x="48339" y="342541"/>
                  <a:pt x="37805" y="337883"/>
                  <a:pt x="30177" y="330717"/>
                </a:cubicBezTo>
                <a:cubicBezTo>
                  <a:pt x="22185" y="323192"/>
                  <a:pt x="17463" y="312801"/>
                  <a:pt x="17463" y="301693"/>
                </a:cubicBezTo>
                <a:lnTo>
                  <a:pt x="17463" y="258695"/>
                </a:lnTo>
                <a:cubicBezTo>
                  <a:pt x="17463" y="247228"/>
                  <a:pt x="22185" y="237195"/>
                  <a:pt x="30177" y="229671"/>
                </a:cubicBezTo>
                <a:lnTo>
                  <a:pt x="52269" y="220635"/>
                </a:lnTo>
                <a:lnTo>
                  <a:pt x="58941" y="137949"/>
                </a:lnTo>
                <a:cubicBezTo>
                  <a:pt x="65013" y="109371"/>
                  <a:pt x="75807" y="84477"/>
                  <a:pt x="95056" y="63627"/>
                </a:cubicBezTo>
                <a:cubicBezTo>
                  <a:pt x="132836" y="22647"/>
                  <a:pt x="200839" y="0"/>
                  <a:pt x="326412" y="0"/>
                </a:cubicBezTo>
                <a:close/>
              </a:path>
            </a:pathLst>
          </a:custGeom>
          <a:solidFill>
            <a:schemeClr val="bg1"/>
          </a:solidFill>
          <a:ln>
            <a:noFill/>
          </a:ln>
          <a:effectLst/>
        </p:spPr>
        <p:txBody>
          <a:bodyPr anchor="ctr"/>
          <a:lstStyle/>
          <a:p>
            <a:endParaRPr lang="en-GB" sz="1600" dirty="0">
              <a:latin typeface="+mj-lt"/>
            </a:endParaRPr>
          </a:p>
        </p:txBody>
      </p:sp>
      <p:sp>
        <p:nvSpPr>
          <p:cNvPr id="32" name="Freeform 245">
            <a:extLst>
              <a:ext uri="{FF2B5EF4-FFF2-40B4-BE49-F238E27FC236}">
                <a16:creationId xmlns:a16="http://schemas.microsoft.com/office/drawing/2014/main" xmlns="" id="{3AE6ABBE-9C51-DE42-AD95-AF580D4781C8}"/>
              </a:ext>
            </a:extLst>
          </p:cNvPr>
          <p:cNvSpPr>
            <a:spLocks noChangeArrowheads="1"/>
          </p:cNvSpPr>
          <p:nvPr/>
        </p:nvSpPr>
        <p:spPr bwMode="auto">
          <a:xfrm>
            <a:off x="9590599" y="2602190"/>
            <a:ext cx="474147" cy="472416"/>
          </a:xfrm>
          <a:custGeom>
            <a:avLst/>
            <a:gdLst/>
            <a:ahLst/>
            <a:cxnLst/>
            <a:rect l="0" t="0" r="r" b="b"/>
            <a:pathLst>
              <a:path w="870281" h="866415">
                <a:moveTo>
                  <a:pt x="485761" y="588328"/>
                </a:moveTo>
                <a:lnTo>
                  <a:pt x="485402" y="797614"/>
                </a:lnTo>
                <a:cubicBezTo>
                  <a:pt x="485402" y="799055"/>
                  <a:pt x="484324" y="800856"/>
                  <a:pt x="482887" y="801216"/>
                </a:cubicBezTo>
                <a:lnTo>
                  <a:pt x="384783" y="833635"/>
                </a:lnTo>
                <a:lnTo>
                  <a:pt x="324411" y="853087"/>
                </a:lnTo>
                <a:lnTo>
                  <a:pt x="283804" y="866415"/>
                </a:lnTo>
                <a:lnTo>
                  <a:pt x="283804" y="654608"/>
                </a:lnTo>
                <a:lnTo>
                  <a:pt x="324411" y="641280"/>
                </a:lnTo>
                <a:lnTo>
                  <a:pt x="367533" y="627232"/>
                </a:lnTo>
                <a:lnTo>
                  <a:pt x="368612" y="676941"/>
                </a:lnTo>
                <a:cubicBezTo>
                  <a:pt x="368612" y="680904"/>
                  <a:pt x="373643" y="683065"/>
                  <a:pt x="377236" y="681624"/>
                </a:cubicBezTo>
                <a:lnTo>
                  <a:pt x="384783" y="679823"/>
                </a:lnTo>
                <a:lnTo>
                  <a:pt x="407781" y="672979"/>
                </a:lnTo>
                <a:cubicBezTo>
                  <a:pt x="410297" y="671898"/>
                  <a:pt x="411734" y="669377"/>
                  <a:pt x="411734" y="666855"/>
                </a:cubicBezTo>
                <a:lnTo>
                  <a:pt x="410656" y="612823"/>
                </a:lnTo>
                <a:lnTo>
                  <a:pt x="485761" y="588328"/>
                </a:lnTo>
                <a:close/>
                <a:moveTo>
                  <a:pt x="73581" y="588328"/>
                </a:moveTo>
                <a:cubicBezTo>
                  <a:pt x="74299" y="588689"/>
                  <a:pt x="75377" y="589049"/>
                  <a:pt x="75737" y="589049"/>
                </a:cubicBezTo>
                <a:lnTo>
                  <a:pt x="240322" y="643081"/>
                </a:lnTo>
                <a:lnTo>
                  <a:pt x="275179" y="654608"/>
                </a:lnTo>
                <a:lnTo>
                  <a:pt x="275179" y="863533"/>
                </a:lnTo>
                <a:lnTo>
                  <a:pt x="275179" y="865334"/>
                </a:lnTo>
                <a:cubicBezTo>
                  <a:pt x="275179" y="865695"/>
                  <a:pt x="275179" y="866055"/>
                  <a:pt x="275179" y="866415"/>
                </a:cubicBezTo>
                <a:lnTo>
                  <a:pt x="240322" y="854888"/>
                </a:lnTo>
                <a:lnTo>
                  <a:pt x="76455" y="801216"/>
                </a:lnTo>
                <a:cubicBezTo>
                  <a:pt x="74659" y="800856"/>
                  <a:pt x="73581" y="799055"/>
                  <a:pt x="73581" y="797614"/>
                </a:cubicBezTo>
                <a:lnTo>
                  <a:pt x="73581" y="588328"/>
                </a:lnTo>
                <a:close/>
                <a:moveTo>
                  <a:pt x="167372" y="544742"/>
                </a:moveTo>
                <a:lnTo>
                  <a:pt x="240322" y="572839"/>
                </a:lnTo>
                <a:lnTo>
                  <a:pt x="324411" y="605259"/>
                </a:lnTo>
                <a:lnTo>
                  <a:pt x="365018" y="620748"/>
                </a:lnTo>
                <a:lnTo>
                  <a:pt x="324411" y="634076"/>
                </a:lnTo>
                <a:lnTo>
                  <a:pt x="282007" y="647764"/>
                </a:lnTo>
                <a:cubicBezTo>
                  <a:pt x="280929" y="648124"/>
                  <a:pt x="279851" y="648484"/>
                  <a:pt x="278773" y="648484"/>
                </a:cubicBezTo>
                <a:lnTo>
                  <a:pt x="240322" y="635517"/>
                </a:lnTo>
                <a:lnTo>
                  <a:pt x="77174" y="582205"/>
                </a:lnTo>
                <a:cubicBezTo>
                  <a:pt x="76096" y="581844"/>
                  <a:pt x="74659" y="581124"/>
                  <a:pt x="73940" y="579683"/>
                </a:cubicBezTo>
                <a:cubicBezTo>
                  <a:pt x="73221" y="577522"/>
                  <a:pt x="74299" y="575721"/>
                  <a:pt x="76096" y="574640"/>
                </a:cubicBezTo>
                <a:lnTo>
                  <a:pt x="167372" y="544742"/>
                </a:lnTo>
                <a:close/>
                <a:moveTo>
                  <a:pt x="280569" y="508360"/>
                </a:moveTo>
                <a:lnTo>
                  <a:pt x="324411" y="522769"/>
                </a:lnTo>
                <a:lnTo>
                  <a:pt x="384783" y="542581"/>
                </a:lnTo>
                <a:lnTo>
                  <a:pt x="481809" y="574280"/>
                </a:lnTo>
                <a:cubicBezTo>
                  <a:pt x="486480" y="575721"/>
                  <a:pt x="487199" y="580043"/>
                  <a:pt x="483246" y="581844"/>
                </a:cubicBezTo>
                <a:lnTo>
                  <a:pt x="408141" y="606339"/>
                </a:lnTo>
                <a:lnTo>
                  <a:pt x="384783" y="597694"/>
                </a:lnTo>
                <a:lnTo>
                  <a:pt x="324411" y="576081"/>
                </a:lnTo>
                <a:lnTo>
                  <a:pt x="240322" y="545463"/>
                </a:lnTo>
                <a:lnTo>
                  <a:pt x="205105" y="532495"/>
                </a:lnTo>
                <a:lnTo>
                  <a:pt x="240322" y="520968"/>
                </a:lnTo>
                <a:lnTo>
                  <a:pt x="277335" y="508721"/>
                </a:lnTo>
                <a:cubicBezTo>
                  <a:pt x="278413" y="508360"/>
                  <a:pt x="279491" y="508000"/>
                  <a:pt x="280569" y="508360"/>
                </a:cubicBezTo>
                <a:close/>
                <a:moveTo>
                  <a:pt x="730921" y="180817"/>
                </a:moveTo>
                <a:cubicBezTo>
                  <a:pt x="755770" y="180817"/>
                  <a:pt x="774137" y="188380"/>
                  <a:pt x="784581" y="211069"/>
                </a:cubicBezTo>
                <a:cubicBezTo>
                  <a:pt x="793224" y="229436"/>
                  <a:pt x="793944" y="253205"/>
                  <a:pt x="794664" y="273013"/>
                </a:cubicBezTo>
                <a:lnTo>
                  <a:pt x="810871" y="526189"/>
                </a:lnTo>
                <a:lnTo>
                  <a:pt x="869572" y="784767"/>
                </a:lnTo>
                <a:cubicBezTo>
                  <a:pt x="871373" y="797012"/>
                  <a:pt x="869933" y="809617"/>
                  <a:pt x="863090" y="820061"/>
                </a:cubicBezTo>
                <a:cubicBezTo>
                  <a:pt x="856608" y="830865"/>
                  <a:pt x="845804" y="838428"/>
                  <a:pt x="833199" y="841669"/>
                </a:cubicBezTo>
                <a:lnTo>
                  <a:pt x="832839" y="841669"/>
                </a:lnTo>
                <a:cubicBezTo>
                  <a:pt x="820594" y="844190"/>
                  <a:pt x="807629" y="842029"/>
                  <a:pt x="797185" y="835547"/>
                </a:cubicBezTo>
                <a:cubicBezTo>
                  <a:pt x="786381" y="828704"/>
                  <a:pt x="778458" y="817900"/>
                  <a:pt x="775577" y="805655"/>
                </a:cubicBezTo>
                <a:lnTo>
                  <a:pt x="775577" y="805295"/>
                </a:lnTo>
                <a:cubicBezTo>
                  <a:pt x="775577" y="804935"/>
                  <a:pt x="775577" y="804575"/>
                  <a:pt x="775217" y="804215"/>
                </a:cubicBezTo>
                <a:lnTo>
                  <a:pt x="771616" y="789089"/>
                </a:lnTo>
                <a:lnTo>
                  <a:pt x="718316" y="585972"/>
                </a:lnTo>
                <a:lnTo>
                  <a:pt x="625041" y="789449"/>
                </a:lnTo>
                <a:cubicBezTo>
                  <a:pt x="619999" y="799893"/>
                  <a:pt x="610276" y="811418"/>
                  <a:pt x="599112" y="816099"/>
                </a:cubicBezTo>
                <a:cubicBezTo>
                  <a:pt x="587227" y="821141"/>
                  <a:pt x="574262" y="821141"/>
                  <a:pt x="562378" y="816460"/>
                </a:cubicBezTo>
                <a:cubicBezTo>
                  <a:pt x="550493" y="811418"/>
                  <a:pt x="541490" y="802054"/>
                  <a:pt x="536088" y="790530"/>
                </a:cubicBezTo>
                <a:cubicBezTo>
                  <a:pt x="531406" y="778645"/>
                  <a:pt x="531046" y="765680"/>
                  <a:pt x="536088" y="754156"/>
                </a:cubicBezTo>
                <a:lnTo>
                  <a:pt x="536088" y="753436"/>
                </a:lnTo>
                <a:cubicBezTo>
                  <a:pt x="536088" y="753436"/>
                  <a:pt x="536088" y="753075"/>
                  <a:pt x="536448" y="753075"/>
                </a:cubicBezTo>
                <a:lnTo>
                  <a:pt x="666097" y="420669"/>
                </a:lnTo>
                <a:lnTo>
                  <a:pt x="682663" y="310467"/>
                </a:lnTo>
                <a:lnTo>
                  <a:pt x="578584" y="355844"/>
                </a:lnTo>
                <a:lnTo>
                  <a:pt x="572866" y="356524"/>
                </a:lnTo>
                <a:lnTo>
                  <a:pt x="591973" y="364264"/>
                </a:lnTo>
                <a:lnTo>
                  <a:pt x="568939" y="378276"/>
                </a:lnTo>
                <a:lnTo>
                  <a:pt x="456644" y="447257"/>
                </a:lnTo>
                <a:lnTo>
                  <a:pt x="450885" y="450490"/>
                </a:lnTo>
                <a:lnTo>
                  <a:pt x="444407" y="447976"/>
                </a:lnTo>
                <a:lnTo>
                  <a:pt x="350828" y="410611"/>
                </a:lnTo>
                <a:lnTo>
                  <a:pt x="325633" y="400551"/>
                </a:lnTo>
                <a:lnTo>
                  <a:pt x="348668" y="386539"/>
                </a:lnTo>
                <a:lnTo>
                  <a:pt x="460963" y="317918"/>
                </a:lnTo>
                <a:lnTo>
                  <a:pt x="466722" y="314325"/>
                </a:lnTo>
                <a:lnTo>
                  <a:pt x="473200" y="316840"/>
                </a:lnTo>
                <a:lnTo>
                  <a:pt x="523845" y="336984"/>
                </a:lnTo>
                <a:lnTo>
                  <a:pt x="520602" y="309746"/>
                </a:lnTo>
                <a:cubicBezTo>
                  <a:pt x="523844" y="299303"/>
                  <a:pt x="530686" y="290659"/>
                  <a:pt x="539689" y="285617"/>
                </a:cubicBezTo>
                <a:cubicBezTo>
                  <a:pt x="572102" y="267610"/>
                  <a:pt x="670418" y="207107"/>
                  <a:pt x="716876" y="182978"/>
                </a:cubicBezTo>
                <a:cubicBezTo>
                  <a:pt x="721197" y="181538"/>
                  <a:pt x="725879" y="180817"/>
                  <a:pt x="730921" y="180817"/>
                </a:cubicBezTo>
                <a:close/>
                <a:moveTo>
                  <a:pt x="172747" y="165100"/>
                </a:moveTo>
                <a:cubicBezTo>
                  <a:pt x="186420" y="165460"/>
                  <a:pt x="196855" y="170508"/>
                  <a:pt x="206931" y="179521"/>
                </a:cubicBezTo>
                <a:cubicBezTo>
                  <a:pt x="218086" y="189976"/>
                  <a:pt x="227801" y="204037"/>
                  <a:pt x="236437" y="216656"/>
                </a:cubicBezTo>
                <a:cubicBezTo>
                  <a:pt x="247952" y="232519"/>
                  <a:pt x="259466" y="248743"/>
                  <a:pt x="272780" y="263525"/>
                </a:cubicBezTo>
                <a:cubicBezTo>
                  <a:pt x="283575" y="275783"/>
                  <a:pt x="297968" y="289844"/>
                  <a:pt x="313801" y="295251"/>
                </a:cubicBezTo>
                <a:cubicBezTo>
                  <a:pt x="323876" y="298857"/>
                  <a:pt x="332153" y="305707"/>
                  <a:pt x="336830" y="315441"/>
                </a:cubicBezTo>
                <a:cubicBezTo>
                  <a:pt x="341148" y="324455"/>
                  <a:pt x="341148" y="334549"/>
                  <a:pt x="338630" y="344284"/>
                </a:cubicBezTo>
                <a:cubicBezTo>
                  <a:pt x="338270" y="344644"/>
                  <a:pt x="337910" y="345005"/>
                  <a:pt x="337910" y="345365"/>
                </a:cubicBezTo>
                <a:cubicBezTo>
                  <a:pt x="334312" y="354379"/>
                  <a:pt x="327835" y="362310"/>
                  <a:pt x="318479" y="366637"/>
                </a:cubicBezTo>
                <a:cubicBezTo>
                  <a:pt x="309483" y="370963"/>
                  <a:pt x="299048" y="371324"/>
                  <a:pt x="289332" y="368079"/>
                </a:cubicBezTo>
                <a:cubicBezTo>
                  <a:pt x="264144" y="359066"/>
                  <a:pt x="242914" y="342481"/>
                  <a:pt x="224563" y="323733"/>
                </a:cubicBezTo>
                <a:lnTo>
                  <a:pt x="208730" y="309312"/>
                </a:lnTo>
                <a:cubicBezTo>
                  <a:pt x="213768" y="407016"/>
                  <a:pt x="229960" y="423240"/>
                  <a:pt x="266303" y="494625"/>
                </a:cubicBezTo>
                <a:lnTo>
                  <a:pt x="188939" y="521305"/>
                </a:lnTo>
                <a:lnTo>
                  <a:pt x="170228" y="488136"/>
                </a:lnTo>
                <a:lnTo>
                  <a:pt x="162311" y="531039"/>
                </a:lnTo>
                <a:cubicBezTo>
                  <a:pt x="135684" y="540053"/>
                  <a:pt x="109416" y="549426"/>
                  <a:pt x="83148" y="558440"/>
                </a:cubicBezTo>
                <a:cubicBezTo>
                  <a:pt x="106897" y="465422"/>
                  <a:pt x="108337" y="417472"/>
                  <a:pt x="112655" y="308231"/>
                </a:cubicBezTo>
                <a:cubicBezTo>
                  <a:pt x="96462" y="331305"/>
                  <a:pt x="84228" y="351494"/>
                  <a:pt x="71273" y="376732"/>
                </a:cubicBezTo>
                <a:cubicBezTo>
                  <a:pt x="66595" y="385745"/>
                  <a:pt x="58319" y="392595"/>
                  <a:pt x="48604" y="395840"/>
                </a:cubicBezTo>
                <a:cubicBezTo>
                  <a:pt x="28813" y="402329"/>
                  <a:pt x="11181" y="395119"/>
                  <a:pt x="2545" y="375650"/>
                </a:cubicBezTo>
                <a:cubicBezTo>
                  <a:pt x="-9329" y="349692"/>
                  <a:pt x="23416" y="298496"/>
                  <a:pt x="37449" y="277946"/>
                </a:cubicBezTo>
                <a:cubicBezTo>
                  <a:pt x="50043" y="259919"/>
                  <a:pt x="64436" y="242253"/>
                  <a:pt x="78830" y="225669"/>
                </a:cubicBezTo>
                <a:cubicBezTo>
                  <a:pt x="87826" y="215574"/>
                  <a:pt x="98261" y="204037"/>
                  <a:pt x="108696" y="195384"/>
                </a:cubicBezTo>
                <a:cubicBezTo>
                  <a:pt x="125968" y="180603"/>
                  <a:pt x="143960" y="169787"/>
                  <a:pt x="166270" y="165821"/>
                </a:cubicBezTo>
                <a:cubicBezTo>
                  <a:pt x="168788" y="165460"/>
                  <a:pt x="170228" y="165100"/>
                  <a:pt x="172747" y="165100"/>
                </a:cubicBezTo>
                <a:close/>
                <a:moveTo>
                  <a:pt x="744606" y="15875"/>
                </a:moveTo>
                <a:cubicBezTo>
                  <a:pt x="765133" y="15875"/>
                  <a:pt x="784221" y="24158"/>
                  <a:pt x="797906" y="37843"/>
                </a:cubicBezTo>
                <a:cubicBezTo>
                  <a:pt x="811591" y="51168"/>
                  <a:pt x="819874" y="70255"/>
                  <a:pt x="819874" y="91143"/>
                </a:cubicBezTo>
                <a:cubicBezTo>
                  <a:pt x="819874" y="111671"/>
                  <a:pt x="811591" y="130758"/>
                  <a:pt x="797906" y="144444"/>
                </a:cubicBezTo>
                <a:cubicBezTo>
                  <a:pt x="784221" y="157769"/>
                  <a:pt x="765133" y="166412"/>
                  <a:pt x="744606" y="166412"/>
                </a:cubicBezTo>
                <a:cubicBezTo>
                  <a:pt x="723718" y="166412"/>
                  <a:pt x="704991" y="157769"/>
                  <a:pt x="691306" y="144444"/>
                </a:cubicBezTo>
                <a:cubicBezTo>
                  <a:pt x="677621" y="130758"/>
                  <a:pt x="668978" y="111671"/>
                  <a:pt x="668978" y="91143"/>
                </a:cubicBezTo>
                <a:cubicBezTo>
                  <a:pt x="668978" y="70255"/>
                  <a:pt x="677621" y="51168"/>
                  <a:pt x="691306" y="37843"/>
                </a:cubicBezTo>
                <a:cubicBezTo>
                  <a:pt x="704991" y="24158"/>
                  <a:pt x="723718" y="15875"/>
                  <a:pt x="744606" y="15875"/>
                </a:cubicBezTo>
                <a:close/>
                <a:moveTo>
                  <a:pt x="169086" y="0"/>
                </a:moveTo>
                <a:cubicBezTo>
                  <a:pt x="189863" y="0"/>
                  <a:pt x="208490" y="8667"/>
                  <a:pt x="222461" y="22390"/>
                </a:cubicBezTo>
                <a:cubicBezTo>
                  <a:pt x="236074" y="36113"/>
                  <a:pt x="244313" y="55254"/>
                  <a:pt x="244313" y="76200"/>
                </a:cubicBezTo>
                <a:cubicBezTo>
                  <a:pt x="244313" y="97146"/>
                  <a:pt x="236074" y="115925"/>
                  <a:pt x="222461" y="130009"/>
                </a:cubicBezTo>
                <a:cubicBezTo>
                  <a:pt x="208490" y="143732"/>
                  <a:pt x="189863" y="152039"/>
                  <a:pt x="169086" y="152039"/>
                </a:cubicBezTo>
                <a:cubicBezTo>
                  <a:pt x="148309" y="152039"/>
                  <a:pt x="129323" y="143732"/>
                  <a:pt x="116068" y="130009"/>
                </a:cubicBezTo>
                <a:cubicBezTo>
                  <a:pt x="102097" y="115925"/>
                  <a:pt x="93858" y="97146"/>
                  <a:pt x="93858" y="76200"/>
                </a:cubicBezTo>
                <a:cubicBezTo>
                  <a:pt x="93858" y="55254"/>
                  <a:pt x="102097" y="36113"/>
                  <a:pt x="116068" y="22390"/>
                </a:cubicBezTo>
                <a:cubicBezTo>
                  <a:pt x="129323" y="8667"/>
                  <a:pt x="148309" y="0"/>
                  <a:pt x="169086" y="0"/>
                </a:cubicBezTo>
                <a:close/>
              </a:path>
            </a:pathLst>
          </a:custGeom>
          <a:solidFill>
            <a:schemeClr val="bg1"/>
          </a:solidFill>
          <a:ln>
            <a:noFill/>
          </a:ln>
          <a:effectLst/>
        </p:spPr>
        <p:txBody>
          <a:bodyPr anchor="ctr"/>
          <a:lstStyle/>
          <a:p>
            <a:endParaRPr lang="en-GB" sz="1600" dirty="0">
              <a:latin typeface="+mj-lt"/>
            </a:endParaRPr>
          </a:p>
        </p:txBody>
      </p:sp>
      <p:sp>
        <p:nvSpPr>
          <p:cNvPr id="34" name="Left Arrow 33">
            <a:extLst>
              <a:ext uri="{FF2B5EF4-FFF2-40B4-BE49-F238E27FC236}">
                <a16:creationId xmlns:a16="http://schemas.microsoft.com/office/drawing/2014/main" xmlns="" id="{54644947-B337-2041-A69A-3907512B567E}"/>
              </a:ext>
            </a:extLst>
          </p:cNvPr>
          <p:cNvSpPr/>
          <p:nvPr/>
        </p:nvSpPr>
        <p:spPr>
          <a:xfrm>
            <a:off x="4879811" y="5829095"/>
            <a:ext cx="1818259" cy="164510"/>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35" name="Right Arrow 34">
            <a:extLst>
              <a:ext uri="{FF2B5EF4-FFF2-40B4-BE49-F238E27FC236}">
                <a16:creationId xmlns:a16="http://schemas.microsoft.com/office/drawing/2014/main" xmlns="" id="{EE06F482-6565-BD45-97E2-D4AD28CD35B1}"/>
              </a:ext>
            </a:extLst>
          </p:cNvPr>
          <p:cNvSpPr/>
          <p:nvPr/>
        </p:nvSpPr>
        <p:spPr>
          <a:xfrm>
            <a:off x="8575271" y="5829095"/>
            <a:ext cx="1818259" cy="16451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2" name="Rechteck 1">
            <a:extLst>
              <a:ext uri="{FF2B5EF4-FFF2-40B4-BE49-F238E27FC236}">
                <a16:creationId xmlns:a16="http://schemas.microsoft.com/office/drawing/2014/main" xmlns="" id="{FDEF9081-0960-4EA6-8093-364FA7B1E844}"/>
              </a:ext>
            </a:extLst>
          </p:cNvPr>
          <p:cNvSpPr/>
          <p:nvPr/>
        </p:nvSpPr>
        <p:spPr>
          <a:xfrm>
            <a:off x="367962" y="3795195"/>
            <a:ext cx="3927336" cy="2056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ts val="600"/>
              </a:spcBef>
              <a:buFont typeface="Arial" panose="020B0604020202020204" pitchFamily="34" charset="0"/>
              <a:buChar char="•"/>
            </a:pPr>
            <a:r>
              <a:rPr lang="en-GB" sz="2200" dirty="0">
                <a:solidFill>
                  <a:srgbClr val="245473"/>
                </a:solidFill>
              </a:rPr>
              <a:t>Kein Kundenfeedback </a:t>
            </a:r>
            <a:br>
              <a:rPr lang="en-GB" sz="2200" dirty="0">
                <a:solidFill>
                  <a:srgbClr val="245473"/>
                </a:solidFill>
              </a:rPr>
            </a:br>
            <a:r>
              <a:rPr lang="en-GB" sz="2200" dirty="0">
                <a:solidFill>
                  <a:srgbClr val="245473"/>
                </a:solidFill>
              </a:rPr>
              <a:t>(oder keine Reaktion auf Feedback)</a:t>
            </a:r>
          </a:p>
          <a:p>
            <a:pPr marL="285750" indent="-285750">
              <a:spcBef>
                <a:spcPts val="600"/>
              </a:spcBef>
              <a:buFont typeface="Arial" panose="020B0604020202020204" pitchFamily="34" charset="0"/>
              <a:buChar char="•"/>
            </a:pPr>
            <a:r>
              <a:rPr lang="en-GB" sz="2200" dirty="0">
                <a:solidFill>
                  <a:srgbClr val="245473"/>
                </a:solidFill>
              </a:rPr>
              <a:t>Unzureichende Bearbeitung von Defekten</a:t>
            </a:r>
          </a:p>
          <a:p>
            <a:pPr marL="285750" indent="-285750">
              <a:spcBef>
                <a:spcPts val="600"/>
              </a:spcBef>
              <a:buFont typeface="Arial" panose="020B0604020202020204" pitchFamily="34" charset="0"/>
              <a:buChar char="•"/>
            </a:pPr>
            <a:r>
              <a:rPr lang="en-GB" sz="2200" dirty="0" err="1">
                <a:solidFill>
                  <a:srgbClr val="245473"/>
                </a:solidFill>
              </a:rPr>
              <a:t>Produktrückrufe</a:t>
            </a:r>
            <a:endParaRPr lang="en-GB" sz="2200" dirty="0">
              <a:solidFill>
                <a:srgbClr val="245473"/>
              </a:solidFill>
            </a:endParaRPr>
          </a:p>
        </p:txBody>
      </p:sp>
      <p:sp>
        <p:nvSpPr>
          <p:cNvPr id="4" name="Gleichschenkliges Dreieck 3">
            <a:extLst>
              <a:ext uri="{FF2B5EF4-FFF2-40B4-BE49-F238E27FC236}">
                <a16:creationId xmlns:a16="http://schemas.microsoft.com/office/drawing/2014/main" xmlns="" id="{13A2A168-7A98-46D8-9AB1-2933919F0C8C}"/>
              </a:ext>
            </a:extLst>
          </p:cNvPr>
          <p:cNvSpPr/>
          <p:nvPr/>
        </p:nvSpPr>
        <p:spPr>
          <a:xfrm rot="16200000">
            <a:off x="3310367" y="4875748"/>
            <a:ext cx="2056065" cy="277000"/>
          </a:xfrm>
          <a:prstGeom prst="triangle">
            <a:avLst/>
          </a:prstGeom>
          <a:solidFill>
            <a:srgbClr val="E53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Rectangle 37">
            <a:extLst>
              <a:ext uri="{FF2B5EF4-FFF2-40B4-BE49-F238E27FC236}">
                <a16:creationId xmlns:a16="http://schemas.microsoft.com/office/drawing/2014/main" xmlns="" id="{9191E227-349E-F746-AF10-57E08F5C188A}"/>
              </a:ext>
            </a:extLst>
          </p:cNvPr>
          <p:cNvSpPr/>
          <p:nvPr/>
        </p:nvSpPr>
        <p:spPr>
          <a:xfrm>
            <a:off x="4879810" y="3971414"/>
            <a:ext cx="5515268" cy="427132"/>
          </a:xfrm>
          <a:prstGeom prst="rect">
            <a:avLst/>
          </a:prstGeom>
          <a:solidFill>
            <a:schemeClr val="accent2">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40" name="Rectangle 39">
            <a:extLst>
              <a:ext uri="{FF2B5EF4-FFF2-40B4-BE49-F238E27FC236}">
                <a16:creationId xmlns:a16="http://schemas.microsoft.com/office/drawing/2014/main" xmlns="" id="{8CEA6218-38AB-9A4F-9303-BB82C585B188}"/>
              </a:ext>
            </a:extLst>
          </p:cNvPr>
          <p:cNvSpPr/>
          <p:nvPr/>
        </p:nvSpPr>
        <p:spPr>
          <a:xfrm>
            <a:off x="4879814" y="4401042"/>
            <a:ext cx="5515268" cy="427132"/>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39" name="TextBox 38">
            <a:extLst>
              <a:ext uri="{FF2B5EF4-FFF2-40B4-BE49-F238E27FC236}">
                <a16:creationId xmlns:a16="http://schemas.microsoft.com/office/drawing/2014/main" xmlns="" id="{EBF8E5C4-04E9-0C44-B2D6-0646DEF65AA8}"/>
              </a:ext>
            </a:extLst>
          </p:cNvPr>
          <p:cNvSpPr txBox="1"/>
          <p:nvPr/>
        </p:nvSpPr>
        <p:spPr>
          <a:xfrm>
            <a:off x="6832175" y="4028309"/>
            <a:ext cx="1534972" cy="338554"/>
          </a:xfrm>
          <a:prstGeom prst="rect">
            <a:avLst/>
          </a:prstGeom>
          <a:noFill/>
        </p:spPr>
        <p:txBody>
          <a:bodyPr wrap="none" rtlCol="0" anchor="ctr">
            <a:spAutoFit/>
          </a:bodyPr>
          <a:lstStyle/>
          <a:p>
            <a:pPr algn="ctr"/>
            <a:r>
              <a:rPr lang="en-GB" sz="1600" b="1" dirty="0">
                <a:solidFill>
                  <a:schemeClr val="bg1"/>
                </a:solidFill>
                <a:latin typeface="+mj-lt"/>
                <a:cs typeface="Poppins" pitchFamily="2" charset="77"/>
              </a:rPr>
              <a:t>INFRASTRUKTUR</a:t>
            </a:r>
          </a:p>
        </p:txBody>
      </p:sp>
      <p:sp>
        <p:nvSpPr>
          <p:cNvPr id="42" name="TextBox 41">
            <a:extLst>
              <a:ext uri="{FF2B5EF4-FFF2-40B4-BE49-F238E27FC236}">
                <a16:creationId xmlns:a16="http://schemas.microsoft.com/office/drawing/2014/main" xmlns="" id="{58203A7B-25EE-8349-9474-91A6983D1A4A}"/>
              </a:ext>
            </a:extLst>
          </p:cNvPr>
          <p:cNvSpPr txBox="1"/>
          <p:nvPr/>
        </p:nvSpPr>
        <p:spPr>
          <a:xfrm>
            <a:off x="6093967" y="4469198"/>
            <a:ext cx="3106749" cy="338554"/>
          </a:xfrm>
          <a:prstGeom prst="rect">
            <a:avLst/>
          </a:prstGeom>
          <a:noFill/>
        </p:spPr>
        <p:txBody>
          <a:bodyPr wrap="none" rtlCol="0" anchor="ctr">
            <a:spAutoFit/>
          </a:bodyPr>
          <a:lstStyle/>
          <a:p>
            <a:pPr algn="ctr"/>
            <a:r>
              <a:rPr lang="en-GB" sz="1600" b="1" dirty="0">
                <a:solidFill>
                  <a:schemeClr val="bg1"/>
                </a:solidFill>
                <a:latin typeface="+mj-lt"/>
                <a:cs typeface="Poppins" pitchFamily="2" charset="77"/>
              </a:rPr>
              <a:t>PERSONALMANAGEMENT</a:t>
            </a:r>
          </a:p>
        </p:txBody>
      </p:sp>
      <p:sp>
        <p:nvSpPr>
          <p:cNvPr id="41" name="Rectangle 40">
            <a:extLst>
              <a:ext uri="{FF2B5EF4-FFF2-40B4-BE49-F238E27FC236}">
                <a16:creationId xmlns:a16="http://schemas.microsoft.com/office/drawing/2014/main" xmlns="" id="{9DEDD2F6-65FB-B441-8164-431C869FFE90}"/>
              </a:ext>
            </a:extLst>
          </p:cNvPr>
          <p:cNvSpPr/>
          <p:nvPr/>
        </p:nvSpPr>
        <p:spPr>
          <a:xfrm>
            <a:off x="4885142" y="4842545"/>
            <a:ext cx="5515268" cy="427132"/>
          </a:xfrm>
          <a:prstGeom prst="rect">
            <a:avLst/>
          </a:prstGeom>
          <a:solidFill>
            <a:schemeClr val="accent2">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7" name="TextBox 16">
            <a:extLst>
              <a:ext uri="{FF2B5EF4-FFF2-40B4-BE49-F238E27FC236}">
                <a16:creationId xmlns:a16="http://schemas.microsoft.com/office/drawing/2014/main" xmlns="" id="{B531C930-A55B-4942-88B3-8148C565A229}"/>
              </a:ext>
            </a:extLst>
          </p:cNvPr>
          <p:cNvSpPr txBox="1"/>
          <p:nvPr/>
        </p:nvSpPr>
        <p:spPr>
          <a:xfrm>
            <a:off x="6281319" y="4913859"/>
            <a:ext cx="2636684" cy="338554"/>
          </a:xfrm>
          <a:prstGeom prst="rect">
            <a:avLst/>
          </a:prstGeom>
          <a:noFill/>
        </p:spPr>
        <p:txBody>
          <a:bodyPr wrap="none" rtlCol="0" anchor="ctr">
            <a:spAutoFit/>
          </a:bodyPr>
          <a:lstStyle/>
          <a:p>
            <a:pPr algn="ctr"/>
            <a:r>
              <a:rPr lang="en-GB" sz="1600" b="1" dirty="0">
                <a:solidFill>
                  <a:schemeClr val="bg1"/>
                </a:solidFill>
                <a:latin typeface="+mj-lt"/>
                <a:cs typeface="Poppins" pitchFamily="2" charset="77"/>
              </a:rPr>
              <a:t>TECHNOLOGIEENTWICKLUNG</a:t>
            </a:r>
          </a:p>
        </p:txBody>
      </p:sp>
      <p:sp>
        <p:nvSpPr>
          <p:cNvPr id="49" name="Textplatzhalter 32">
            <a:extLst>
              <a:ext uri="{FF2B5EF4-FFF2-40B4-BE49-F238E27FC236}">
                <a16:creationId xmlns:a16="http://schemas.microsoft.com/office/drawing/2014/main" xmlns="" id="{F2BEDE41-8EF5-474F-8317-BF112A53C135}"/>
              </a:ext>
            </a:extLst>
          </p:cNvPr>
          <p:cNvSpPr txBox="1">
            <a:spLocks/>
          </p:cNvSpPr>
          <p:nvPr/>
        </p:nvSpPr>
        <p:spPr>
          <a:xfrm>
            <a:off x="1272732" y="351441"/>
            <a:ext cx="9087377" cy="409612"/>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3600" kern="1200">
                <a:solidFill>
                  <a:srgbClr val="24547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a:t>Von der Wertschöpfungskette zur Krisenkette (Beispiele)</a:t>
            </a:r>
            <a:endParaRPr lang="de-DE" dirty="0"/>
          </a:p>
        </p:txBody>
      </p:sp>
      <p:sp>
        <p:nvSpPr>
          <p:cNvPr id="50" name="Subtitle 2">
            <a:extLst>
              <a:ext uri="{FF2B5EF4-FFF2-40B4-BE49-F238E27FC236}">
                <a16:creationId xmlns:a16="http://schemas.microsoft.com/office/drawing/2014/main" xmlns="" id="{6CA9E1B5-ABB9-4B61-BB0E-B8489B927B0D}"/>
              </a:ext>
            </a:extLst>
          </p:cNvPr>
          <p:cNvSpPr txBox="1">
            <a:spLocks/>
          </p:cNvSpPr>
          <p:nvPr/>
        </p:nvSpPr>
        <p:spPr>
          <a:xfrm>
            <a:off x="1277513" y="794819"/>
            <a:ext cx="11228522" cy="759485"/>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de-DE" sz="2200" dirty="0">
                <a:solidFill>
                  <a:schemeClr val="tx1"/>
                </a:solidFill>
                <a:latin typeface="+mj-lt"/>
                <a:ea typeface="Open Sans Light" panose="020B0306030504020204" pitchFamily="34" charset="0"/>
                <a:cs typeface="Open Sans Light" panose="020B0306030504020204" pitchFamily="34" charset="0"/>
              </a:rPr>
              <a:t>Krisenursachen können in allen Unternehmensbereichen liegen. In der Regel lässt sich eine Krise nicht auf einzelne Sachverhalte zurückführen, sondern auf einen multikausalen Zusammenhang.</a:t>
            </a:r>
            <a:endParaRPr lang="de-DE" sz="2200" i="1" dirty="0">
              <a:solidFill>
                <a:schemeClr val="tx1"/>
              </a:solidFill>
              <a:latin typeface="+mj-lt"/>
              <a:ea typeface="Open Sans Light" panose="020B0306030504020204" pitchFamily="34" charset="0"/>
              <a:cs typeface="Open Sans Light" panose="020B0306030504020204" pitchFamily="34" charset="0"/>
            </a:endParaRPr>
          </a:p>
        </p:txBody>
      </p:sp>
      <p:sp>
        <p:nvSpPr>
          <p:cNvPr id="51" name="Rechteck 50">
            <a:extLst>
              <a:ext uri="{FF2B5EF4-FFF2-40B4-BE49-F238E27FC236}">
                <a16:creationId xmlns:a16="http://schemas.microsoft.com/office/drawing/2014/main" xmlns="" id="{431EE4F1-D705-4878-9393-8BF85E29C786}"/>
              </a:ext>
            </a:extLst>
          </p:cNvPr>
          <p:cNvSpPr/>
          <p:nvPr/>
        </p:nvSpPr>
        <p:spPr>
          <a:xfrm>
            <a:off x="252282" y="2262614"/>
            <a:ext cx="4697853" cy="769441"/>
          </a:xfrm>
          <a:prstGeom prst="rect">
            <a:avLst/>
          </a:prstGeom>
        </p:spPr>
        <p:txBody>
          <a:bodyPr wrap="square">
            <a:spAutoFit/>
          </a:bodyPr>
          <a:lstStyle/>
          <a:p>
            <a:r>
              <a:rPr lang="en-GB" sz="2200" b="1" dirty="0" err="1">
                <a:solidFill>
                  <a:srgbClr val="245473"/>
                </a:solidFill>
              </a:rPr>
              <a:t>Mögliche</a:t>
            </a:r>
            <a:r>
              <a:rPr lang="en-GB" sz="2200" b="1" dirty="0">
                <a:solidFill>
                  <a:srgbClr val="245473"/>
                </a:solidFill>
              </a:rPr>
              <a:t> </a:t>
            </a:r>
            <a:r>
              <a:rPr lang="en-GB" sz="2200" b="1" dirty="0" err="1">
                <a:solidFill>
                  <a:srgbClr val="245473"/>
                </a:solidFill>
              </a:rPr>
              <a:t>Ursachen</a:t>
            </a:r>
            <a:r>
              <a:rPr lang="en-GB" sz="2200" b="1" dirty="0">
                <a:solidFill>
                  <a:srgbClr val="245473"/>
                </a:solidFill>
              </a:rPr>
              <a:t> </a:t>
            </a:r>
            <a:r>
              <a:rPr lang="en-GB" sz="2200" b="1" dirty="0" err="1">
                <a:solidFill>
                  <a:srgbClr val="245473"/>
                </a:solidFill>
              </a:rPr>
              <a:t>einer</a:t>
            </a:r>
            <a:r>
              <a:rPr lang="en-GB" sz="2200" b="1" dirty="0">
                <a:solidFill>
                  <a:srgbClr val="245473"/>
                </a:solidFill>
              </a:rPr>
              <a:t> </a:t>
            </a:r>
            <a:r>
              <a:rPr lang="en-GB" sz="2200" b="1" dirty="0" err="1">
                <a:solidFill>
                  <a:srgbClr val="245473"/>
                </a:solidFill>
              </a:rPr>
              <a:t>Krise</a:t>
            </a:r>
            <a:r>
              <a:rPr lang="en-GB" sz="2200" b="1" dirty="0">
                <a:solidFill>
                  <a:srgbClr val="245473"/>
                </a:solidFill>
              </a:rPr>
              <a:t> </a:t>
            </a:r>
            <a:r>
              <a:rPr lang="en-GB" sz="2200" b="1" dirty="0" err="1">
                <a:solidFill>
                  <a:srgbClr val="245473"/>
                </a:solidFill>
              </a:rPr>
              <a:t>als</a:t>
            </a:r>
            <a:r>
              <a:rPr lang="en-GB" sz="2200" b="1" dirty="0">
                <a:solidFill>
                  <a:srgbClr val="245473"/>
                </a:solidFill>
              </a:rPr>
              <a:t> </a:t>
            </a:r>
            <a:r>
              <a:rPr lang="en-GB" sz="2200" b="1" dirty="0" err="1">
                <a:solidFill>
                  <a:srgbClr val="245473"/>
                </a:solidFill>
              </a:rPr>
              <a:t>Folge</a:t>
            </a:r>
            <a:r>
              <a:rPr lang="en-GB" sz="2200" b="1" dirty="0">
                <a:solidFill>
                  <a:srgbClr val="245473"/>
                </a:solidFill>
              </a:rPr>
              <a:t> von Service:</a:t>
            </a:r>
            <a:endParaRPr lang="en-GB" sz="2200" dirty="0">
              <a:solidFill>
                <a:srgbClr val="245473"/>
              </a:solidFill>
            </a:endParaRPr>
          </a:p>
        </p:txBody>
      </p:sp>
    </p:spTree>
    <p:extLst>
      <p:ext uri="{BB962C8B-B14F-4D97-AF65-F5344CB8AC3E}">
        <p14:creationId xmlns:p14="http://schemas.microsoft.com/office/powerpoint/2010/main" val="33980998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1528554" y="0"/>
            <a:ext cx="9821959" cy="1582271"/>
          </a:xfrm>
        </p:spPr>
        <p:txBody>
          <a:bodyPr/>
          <a:lstStyle/>
          <a:p>
            <a:r>
              <a:rPr lang="de-DE" b="1" noProof="0" dirty="0"/>
              <a:t>Modul 1 - Übung</a:t>
            </a:r>
          </a:p>
        </p:txBody>
      </p:sp>
      <p:sp>
        <p:nvSpPr>
          <p:cNvPr id="4" name="TextBox 3">
            <a:extLst>
              <a:ext uri="{FF2B5EF4-FFF2-40B4-BE49-F238E27FC236}">
                <a16:creationId xmlns:a16="http://schemas.microsoft.com/office/drawing/2014/main" xmlns="" id="{562838D1-CDDB-4866-97B5-C8EA24C6919C}"/>
              </a:ext>
            </a:extLst>
          </p:cNvPr>
          <p:cNvSpPr txBox="1"/>
          <p:nvPr/>
        </p:nvSpPr>
        <p:spPr>
          <a:xfrm>
            <a:off x="1128939" y="2078766"/>
            <a:ext cx="5134791" cy="4832092"/>
          </a:xfrm>
          <a:prstGeom prst="rect">
            <a:avLst/>
          </a:prstGeom>
          <a:noFill/>
        </p:spPr>
        <p:txBody>
          <a:bodyPr wrap="square">
            <a:spAutoFit/>
          </a:bodyPr>
          <a:lstStyle/>
          <a:p>
            <a:r>
              <a:rPr lang="en-IE" sz="3600" dirty="0">
                <a:solidFill>
                  <a:schemeClr val="bg1"/>
                </a:solidFill>
                <a:latin typeface="+mj-lt"/>
              </a:rPr>
              <a:t>Vervollständigen Sie Ihre eigene </a:t>
            </a:r>
            <a:r>
              <a:rPr lang="en-IE" sz="3600" dirty="0" err="1">
                <a:solidFill>
                  <a:schemeClr val="bg1"/>
                </a:solidFill>
                <a:latin typeface="+mj-lt"/>
              </a:rPr>
              <a:t>Bewertung</a:t>
            </a:r>
            <a:r>
              <a:rPr lang="en-IE" sz="3600" dirty="0">
                <a:solidFill>
                  <a:schemeClr val="bg1"/>
                </a:solidFill>
                <a:latin typeface="+mj-lt"/>
              </a:rPr>
              <a:t> von der </a:t>
            </a:r>
            <a:r>
              <a:rPr lang="en-GB" sz="3600" dirty="0" err="1">
                <a:solidFill>
                  <a:schemeClr val="bg1"/>
                </a:solidFill>
                <a:latin typeface="+mj-lt"/>
              </a:rPr>
              <a:t>Wertschöpfungskette</a:t>
            </a:r>
            <a:r>
              <a:rPr lang="en-GB" sz="3600" dirty="0">
                <a:solidFill>
                  <a:schemeClr val="bg1"/>
                </a:solidFill>
                <a:latin typeface="+mj-lt"/>
              </a:rPr>
              <a:t> </a:t>
            </a:r>
            <a:r>
              <a:rPr lang="en-GB" sz="3600" dirty="0" err="1">
                <a:solidFill>
                  <a:schemeClr val="bg1"/>
                </a:solidFill>
                <a:latin typeface="+mj-lt"/>
              </a:rPr>
              <a:t>hin</a:t>
            </a:r>
            <a:r>
              <a:rPr lang="en-GB" sz="3600" dirty="0">
                <a:solidFill>
                  <a:schemeClr val="bg1"/>
                </a:solidFill>
                <a:latin typeface="+mj-lt"/>
              </a:rPr>
              <a:t> </a:t>
            </a:r>
            <a:r>
              <a:rPr lang="en-GB" sz="3600" dirty="0" err="1">
                <a:solidFill>
                  <a:schemeClr val="bg1"/>
                </a:solidFill>
                <a:latin typeface="+mj-lt"/>
              </a:rPr>
              <a:t>zur</a:t>
            </a:r>
            <a:r>
              <a:rPr lang="en-GB" sz="3600" dirty="0">
                <a:solidFill>
                  <a:schemeClr val="bg1"/>
                </a:solidFill>
                <a:latin typeface="+mj-lt"/>
              </a:rPr>
              <a:t> Krisenkette</a:t>
            </a:r>
          </a:p>
          <a:p>
            <a:endParaRPr lang="en-GB" sz="3600" dirty="0">
              <a:solidFill>
                <a:schemeClr val="bg1"/>
              </a:solidFill>
              <a:latin typeface="+mj-lt"/>
            </a:endParaRPr>
          </a:p>
          <a:p>
            <a:r>
              <a:rPr lang="en-IE" sz="3600" dirty="0">
                <a:solidFill>
                  <a:schemeClr val="bg1"/>
                </a:solidFill>
                <a:latin typeface="+mj-lt"/>
              </a:rPr>
              <a:t>Laden Sie </a:t>
            </a:r>
            <a:r>
              <a:rPr lang="en-IE" sz="3600" dirty="0" err="1">
                <a:solidFill>
                  <a:schemeClr val="bg1"/>
                </a:solidFill>
                <a:latin typeface="+mj-lt"/>
              </a:rPr>
              <a:t>unser</a:t>
            </a:r>
            <a:r>
              <a:rPr lang="en-IE" sz="3600" dirty="0">
                <a:solidFill>
                  <a:schemeClr val="bg1"/>
                </a:solidFill>
                <a:latin typeface="+mj-lt"/>
              </a:rPr>
              <a:t> Workbook </a:t>
            </a:r>
            <a:r>
              <a:rPr lang="en-IE" sz="3600" dirty="0" err="1">
                <a:solidFill>
                  <a:schemeClr val="bg1"/>
                </a:solidFill>
                <a:latin typeface="+mj-lt"/>
              </a:rPr>
              <a:t>herunter</a:t>
            </a:r>
            <a:endParaRPr lang="en-IE" sz="3600" dirty="0">
              <a:solidFill>
                <a:schemeClr val="bg1"/>
              </a:solidFill>
              <a:latin typeface="+mj-lt"/>
            </a:endParaRPr>
          </a:p>
          <a:p>
            <a:endParaRPr lang="en-IE" sz="3600" dirty="0">
              <a:solidFill>
                <a:schemeClr val="bg1"/>
              </a:solidFill>
              <a:latin typeface="+mj-lt"/>
            </a:endParaRPr>
          </a:p>
          <a:p>
            <a:endParaRPr lang="en-IE" sz="2000" dirty="0">
              <a:solidFill>
                <a:schemeClr val="bg1"/>
              </a:solidFill>
            </a:endParaRPr>
          </a:p>
        </p:txBody>
      </p:sp>
      <p:pic>
        <p:nvPicPr>
          <p:cNvPr id="3" name="Picture 2" descr="Different sizes of barbells">
            <a:extLst>
              <a:ext uri="{FF2B5EF4-FFF2-40B4-BE49-F238E27FC236}">
                <a16:creationId xmlns:a16="http://schemas.microsoft.com/office/drawing/2014/main" xmlns="" id="{83403A44-9220-4086-9600-18779DD56DD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13862" y="1763700"/>
            <a:ext cx="5134791" cy="3423194"/>
          </a:xfrm>
          <a:prstGeom prst="rect">
            <a:avLst/>
          </a:prstGeom>
        </p:spPr>
      </p:pic>
    </p:spTree>
    <p:extLst>
      <p:ext uri="{BB962C8B-B14F-4D97-AF65-F5344CB8AC3E}">
        <p14:creationId xmlns:p14="http://schemas.microsoft.com/office/powerpoint/2010/main" val="2289683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79441155-F233-4D7B-BE18-27144DF2C0A2}"/>
              </a:ext>
            </a:extLst>
          </p:cNvPr>
          <p:cNvSpPr>
            <a:spLocks noGrp="1"/>
          </p:cNvSpPr>
          <p:nvPr>
            <p:ph type="body" sz="quarter" idx="13"/>
          </p:nvPr>
        </p:nvSpPr>
        <p:spPr>
          <a:xfrm>
            <a:off x="1487053" y="798532"/>
            <a:ext cx="10668000" cy="697353"/>
          </a:xfrm>
        </p:spPr>
        <p:txBody>
          <a:bodyPr>
            <a:noAutofit/>
          </a:bodyPr>
          <a:lstStyle/>
          <a:p>
            <a:r>
              <a:rPr lang="de-DE" noProof="0" dirty="0"/>
              <a:t>Was ist eine Unternehmenskrise? Wichtige Definitionen</a:t>
            </a:r>
          </a:p>
        </p:txBody>
      </p:sp>
      <p:sp>
        <p:nvSpPr>
          <p:cNvPr id="4" name="Subtitle 2">
            <a:extLst>
              <a:ext uri="{FF2B5EF4-FFF2-40B4-BE49-F238E27FC236}">
                <a16:creationId xmlns:a16="http://schemas.microsoft.com/office/drawing/2014/main" xmlns="" id="{E3EB615A-D3AB-435C-B904-15E5E2620C24}"/>
              </a:ext>
            </a:extLst>
          </p:cNvPr>
          <p:cNvSpPr txBox="1">
            <a:spLocks/>
          </p:cNvSpPr>
          <p:nvPr/>
        </p:nvSpPr>
        <p:spPr>
          <a:xfrm>
            <a:off x="257125" y="1854152"/>
            <a:ext cx="3271847" cy="4957557"/>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de-DE" dirty="0">
                <a:solidFill>
                  <a:schemeClr val="tx1"/>
                </a:solidFill>
                <a:latin typeface="+mj-lt"/>
                <a:ea typeface="Open Sans Light" panose="020B0306030504020204" pitchFamily="34" charset="0"/>
                <a:cs typeface="Open Sans Light" panose="020B0306030504020204" pitchFamily="34" charset="0"/>
              </a:rPr>
              <a:t>Der erste Schritt, ein Problem zu lösen, ist zu wissen, womit man es zu tun hat.</a:t>
            </a:r>
          </a:p>
          <a:p>
            <a:pPr algn="l">
              <a:lnSpc>
                <a:spcPct val="100000"/>
              </a:lnSpc>
            </a:pPr>
            <a:r>
              <a:rPr lang="de-DE" dirty="0">
                <a:solidFill>
                  <a:schemeClr val="tx1"/>
                </a:solidFill>
                <a:latin typeface="+mj-lt"/>
                <a:ea typeface="Open Sans Light" panose="020B0306030504020204" pitchFamily="34" charset="0"/>
                <a:cs typeface="Open Sans Light" panose="020B0306030504020204" pitchFamily="34" charset="0"/>
              </a:rPr>
              <a:t>Der Begriff „Krise” wird in der Literatur nicht ein-</a:t>
            </a:r>
            <a:r>
              <a:rPr lang="de-DE" dirty="0" err="1">
                <a:solidFill>
                  <a:schemeClr val="tx1"/>
                </a:solidFill>
                <a:latin typeface="+mj-lt"/>
                <a:ea typeface="Open Sans Light" panose="020B0306030504020204" pitchFamily="34" charset="0"/>
                <a:cs typeface="Open Sans Light" panose="020B0306030504020204" pitchFamily="34" charset="0"/>
              </a:rPr>
              <a:t>heitlich</a:t>
            </a:r>
            <a:r>
              <a:rPr lang="de-DE" dirty="0">
                <a:solidFill>
                  <a:schemeClr val="tx1"/>
                </a:solidFill>
                <a:latin typeface="+mj-lt"/>
                <a:ea typeface="Open Sans Light" panose="020B0306030504020204" pitchFamily="34" charset="0"/>
                <a:cs typeface="Open Sans Light" panose="020B0306030504020204" pitchFamily="34" charset="0"/>
              </a:rPr>
              <a:t> definiert - aber es herrscht in wissen-</a:t>
            </a:r>
            <a:r>
              <a:rPr lang="de-DE" dirty="0" err="1">
                <a:solidFill>
                  <a:schemeClr val="tx1"/>
                </a:solidFill>
                <a:latin typeface="+mj-lt"/>
                <a:ea typeface="Open Sans Light" panose="020B0306030504020204" pitchFamily="34" charset="0"/>
                <a:cs typeface="Open Sans Light" panose="020B0306030504020204" pitchFamily="34" charset="0"/>
              </a:rPr>
              <a:t>schaftlicher</a:t>
            </a:r>
            <a:r>
              <a:rPr lang="de-DE" dirty="0">
                <a:solidFill>
                  <a:schemeClr val="tx1"/>
                </a:solidFill>
                <a:latin typeface="+mj-lt"/>
                <a:ea typeface="Open Sans Light" panose="020B0306030504020204" pitchFamily="34" charset="0"/>
                <a:cs typeface="Open Sans Light" panose="020B0306030504020204" pitchFamily="34" charset="0"/>
              </a:rPr>
              <a:t> und praktischer Literatur Einigkeit über die Auswirkungen einer Krise auf ein Unternehmen.</a:t>
            </a:r>
          </a:p>
        </p:txBody>
      </p:sp>
      <p:sp>
        <p:nvSpPr>
          <p:cNvPr id="5" name="Rechteck 4">
            <a:extLst>
              <a:ext uri="{FF2B5EF4-FFF2-40B4-BE49-F238E27FC236}">
                <a16:creationId xmlns:a16="http://schemas.microsoft.com/office/drawing/2014/main" xmlns="" id="{90BB7AA0-8653-4721-BB63-871C0153FCCE}"/>
              </a:ext>
            </a:extLst>
          </p:cNvPr>
          <p:cNvSpPr/>
          <p:nvPr/>
        </p:nvSpPr>
        <p:spPr>
          <a:xfrm>
            <a:off x="10895908" y="-314841"/>
            <a:ext cx="274434" cy="369332"/>
          </a:xfrm>
          <a:prstGeom prst="rect">
            <a:avLst/>
          </a:prstGeom>
        </p:spPr>
        <p:txBody>
          <a:bodyPr wrap="none">
            <a:spAutoFit/>
          </a:bodyPr>
          <a:lstStyle/>
          <a:p>
            <a:r>
              <a:rPr lang="en-GB" dirty="0"/>
              <a:t>s</a:t>
            </a:r>
          </a:p>
        </p:txBody>
      </p:sp>
      <p:sp>
        <p:nvSpPr>
          <p:cNvPr id="6" name="Shape 345">
            <a:extLst>
              <a:ext uri="{FF2B5EF4-FFF2-40B4-BE49-F238E27FC236}">
                <a16:creationId xmlns:a16="http://schemas.microsoft.com/office/drawing/2014/main" xmlns="" id="{4EC633A9-B088-4EDB-89D4-730885A85E67}"/>
              </a:ext>
            </a:extLst>
          </p:cNvPr>
          <p:cNvSpPr/>
          <p:nvPr/>
        </p:nvSpPr>
        <p:spPr>
          <a:xfrm>
            <a:off x="3986172" y="3550730"/>
            <a:ext cx="6027398" cy="2433967"/>
          </a:xfrm>
          <a:custGeom>
            <a:avLst/>
            <a:gdLst/>
            <a:ahLst/>
            <a:cxnLst>
              <a:cxn ang="0">
                <a:pos x="wd2" y="hd2"/>
              </a:cxn>
              <a:cxn ang="5400000">
                <a:pos x="wd2" y="hd2"/>
              </a:cxn>
              <a:cxn ang="10800000">
                <a:pos x="wd2" y="hd2"/>
              </a:cxn>
              <a:cxn ang="16200000">
                <a:pos x="wd2" y="hd2"/>
              </a:cxn>
            </a:cxnLst>
            <a:rect l="0" t="0" r="r" b="b"/>
            <a:pathLst>
              <a:path w="21600" h="21600" extrusionOk="0">
                <a:moveTo>
                  <a:pt x="0" y="12797"/>
                </a:moveTo>
                <a:lnTo>
                  <a:pt x="21600" y="0"/>
                </a:lnTo>
                <a:lnTo>
                  <a:pt x="21600" y="8803"/>
                </a:lnTo>
                <a:lnTo>
                  <a:pt x="0" y="21600"/>
                </a:lnTo>
                <a:lnTo>
                  <a:pt x="0" y="12797"/>
                </a:ln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mj-lt"/>
            </a:endParaRPr>
          </a:p>
        </p:txBody>
      </p:sp>
      <p:sp>
        <p:nvSpPr>
          <p:cNvPr id="7" name="Shape 346">
            <a:extLst>
              <a:ext uri="{FF2B5EF4-FFF2-40B4-BE49-F238E27FC236}">
                <a16:creationId xmlns:a16="http://schemas.microsoft.com/office/drawing/2014/main" xmlns="" id="{634FE5C1-7FD8-4DD1-92E8-381B2159A674}"/>
              </a:ext>
            </a:extLst>
          </p:cNvPr>
          <p:cNvSpPr/>
          <p:nvPr/>
        </p:nvSpPr>
        <p:spPr>
          <a:xfrm>
            <a:off x="3986174" y="2093401"/>
            <a:ext cx="6027397" cy="2433967"/>
          </a:xfrm>
          <a:custGeom>
            <a:avLst/>
            <a:gdLst/>
            <a:ahLst/>
            <a:cxnLst>
              <a:cxn ang="0">
                <a:pos x="wd2" y="hd2"/>
              </a:cxn>
              <a:cxn ang="5400000">
                <a:pos x="wd2" y="hd2"/>
              </a:cxn>
              <a:cxn ang="10800000">
                <a:pos x="wd2" y="hd2"/>
              </a:cxn>
              <a:cxn ang="16200000">
                <a:pos x="wd2" y="hd2"/>
              </a:cxn>
            </a:cxnLst>
            <a:rect l="0" t="0" r="r" b="b"/>
            <a:pathLst>
              <a:path w="21600" h="21600" extrusionOk="0">
                <a:moveTo>
                  <a:pt x="0" y="12797"/>
                </a:moveTo>
                <a:lnTo>
                  <a:pt x="21600" y="0"/>
                </a:lnTo>
                <a:lnTo>
                  <a:pt x="21600" y="8803"/>
                </a:lnTo>
                <a:lnTo>
                  <a:pt x="0" y="21600"/>
                </a:lnTo>
                <a:lnTo>
                  <a:pt x="0" y="12797"/>
                </a:lnTo>
                <a:close/>
              </a:path>
            </a:pathLst>
          </a:cu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mj-lt"/>
            </a:endParaRPr>
          </a:p>
        </p:txBody>
      </p:sp>
      <p:sp>
        <p:nvSpPr>
          <p:cNvPr id="8" name="Shape 348">
            <a:extLst>
              <a:ext uri="{FF2B5EF4-FFF2-40B4-BE49-F238E27FC236}">
                <a16:creationId xmlns:a16="http://schemas.microsoft.com/office/drawing/2014/main" xmlns="" id="{B0732C3B-2512-4BE2-A51C-5A611032A824}"/>
              </a:ext>
            </a:extLst>
          </p:cNvPr>
          <p:cNvSpPr/>
          <p:nvPr/>
        </p:nvSpPr>
        <p:spPr>
          <a:xfrm>
            <a:off x="3657600" y="1854152"/>
            <a:ext cx="8378479" cy="1345525"/>
          </a:xfrm>
          <a:prstGeom prst="rect">
            <a:avLst/>
          </a:prstGeom>
          <a:solidFill>
            <a:schemeClr val="accent1"/>
          </a:solidFill>
          <a:ln w="12700" cap="flat">
            <a:noFill/>
            <a:miter lim="400000"/>
          </a:ln>
          <a:effectLst/>
        </p:spPr>
        <p:txBody>
          <a:bodyPr wrap="square" lIns="0" tIns="0" rIns="0" bIns="0" numCol="1" anchor="t">
            <a:noAutofit/>
          </a:bodyPr>
          <a:lstStyle/>
          <a:p>
            <a:endParaRPr lang="en-GB" sz="1899" dirty="0">
              <a:latin typeface="+mj-lt"/>
            </a:endParaRPr>
          </a:p>
        </p:txBody>
      </p:sp>
      <p:sp>
        <p:nvSpPr>
          <p:cNvPr id="9" name="Shape 352">
            <a:extLst>
              <a:ext uri="{FF2B5EF4-FFF2-40B4-BE49-F238E27FC236}">
                <a16:creationId xmlns:a16="http://schemas.microsoft.com/office/drawing/2014/main" xmlns="" id="{87B45AA2-BDE0-4E33-843C-9BBB9C98E1E4}"/>
              </a:ext>
            </a:extLst>
          </p:cNvPr>
          <p:cNvSpPr/>
          <p:nvPr/>
        </p:nvSpPr>
        <p:spPr>
          <a:xfrm>
            <a:off x="3639673" y="4603003"/>
            <a:ext cx="8384685" cy="2085684"/>
          </a:xfrm>
          <a:prstGeom prst="rect">
            <a:avLst/>
          </a:prstGeom>
          <a:solidFill>
            <a:schemeClr val="accent3"/>
          </a:solidFill>
          <a:ln w="12700" cap="flat">
            <a:noFill/>
            <a:miter lim="400000"/>
          </a:ln>
          <a:effectLst/>
        </p:spPr>
        <p:txBody>
          <a:bodyPr wrap="square" lIns="0" tIns="0" rIns="0" bIns="0" numCol="1" anchor="t">
            <a:noAutofit/>
          </a:bodyPr>
          <a:lstStyle/>
          <a:p>
            <a:endParaRPr lang="en-GB" sz="1899" dirty="0">
              <a:latin typeface="+mj-lt"/>
            </a:endParaRPr>
          </a:p>
        </p:txBody>
      </p:sp>
      <p:sp>
        <p:nvSpPr>
          <p:cNvPr id="10" name="Shape 356">
            <a:extLst>
              <a:ext uri="{FF2B5EF4-FFF2-40B4-BE49-F238E27FC236}">
                <a16:creationId xmlns:a16="http://schemas.microsoft.com/office/drawing/2014/main" xmlns="" id="{6ADB3FB9-F0AA-48DE-8969-EE3999FBE05F}"/>
              </a:ext>
            </a:extLst>
          </p:cNvPr>
          <p:cNvSpPr/>
          <p:nvPr/>
        </p:nvSpPr>
        <p:spPr>
          <a:xfrm>
            <a:off x="3657601" y="3286179"/>
            <a:ext cx="8378478" cy="1280125"/>
          </a:xfrm>
          <a:prstGeom prst="rect">
            <a:avLst/>
          </a:prstGeom>
          <a:solidFill>
            <a:schemeClr val="accent2"/>
          </a:solidFill>
          <a:ln w="12700" cap="flat">
            <a:noFill/>
            <a:miter lim="400000"/>
          </a:ln>
          <a:effectLst/>
        </p:spPr>
        <p:txBody>
          <a:bodyPr wrap="square" lIns="0" tIns="0" rIns="0" bIns="0" numCol="1" anchor="t">
            <a:noAutofit/>
          </a:bodyPr>
          <a:lstStyle/>
          <a:p>
            <a:endParaRPr lang="en-GB" sz="1899" dirty="0">
              <a:latin typeface="+mj-lt"/>
            </a:endParaRPr>
          </a:p>
        </p:txBody>
      </p:sp>
      <p:sp>
        <p:nvSpPr>
          <p:cNvPr id="11" name="TextBox 20">
            <a:extLst>
              <a:ext uri="{FF2B5EF4-FFF2-40B4-BE49-F238E27FC236}">
                <a16:creationId xmlns:a16="http://schemas.microsoft.com/office/drawing/2014/main" xmlns="" id="{3805D00B-C78C-4EF6-9F60-F07F828C3853}"/>
              </a:ext>
            </a:extLst>
          </p:cNvPr>
          <p:cNvSpPr txBox="1"/>
          <p:nvPr/>
        </p:nvSpPr>
        <p:spPr>
          <a:xfrm>
            <a:off x="3853272" y="2361248"/>
            <a:ext cx="713657" cy="400110"/>
          </a:xfrm>
          <a:prstGeom prst="rect">
            <a:avLst/>
          </a:prstGeom>
          <a:noFill/>
        </p:spPr>
        <p:txBody>
          <a:bodyPr wrap="none" rtlCol="0" anchor="ctr">
            <a:spAutoFit/>
          </a:bodyPr>
          <a:lstStyle/>
          <a:p>
            <a:pPr algn="ctr"/>
            <a:r>
              <a:rPr lang="en-GB" sz="2000" b="1" dirty="0">
                <a:solidFill>
                  <a:schemeClr val="bg1"/>
                </a:solidFill>
                <a:latin typeface="+mj-lt"/>
                <a:cs typeface="Poppins" pitchFamily="2" charset="77"/>
              </a:rPr>
              <a:t>Krise</a:t>
            </a:r>
          </a:p>
        </p:txBody>
      </p:sp>
      <p:sp>
        <p:nvSpPr>
          <p:cNvPr id="12" name="TextBox 21">
            <a:extLst>
              <a:ext uri="{FF2B5EF4-FFF2-40B4-BE49-F238E27FC236}">
                <a16:creationId xmlns:a16="http://schemas.microsoft.com/office/drawing/2014/main" xmlns="" id="{8111277F-D2A0-4D29-A484-B96F6D61A068}"/>
              </a:ext>
            </a:extLst>
          </p:cNvPr>
          <p:cNvSpPr txBox="1"/>
          <p:nvPr/>
        </p:nvSpPr>
        <p:spPr>
          <a:xfrm>
            <a:off x="3698985" y="3726186"/>
            <a:ext cx="1126335" cy="400110"/>
          </a:xfrm>
          <a:prstGeom prst="rect">
            <a:avLst/>
          </a:prstGeom>
          <a:noFill/>
        </p:spPr>
        <p:txBody>
          <a:bodyPr wrap="none" rtlCol="0" anchor="ctr">
            <a:spAutoFit/>
          </a:bodyPr>
          <a:lstStyle/>
          <a:p>
            <a:pPr algn="ctr"/>
            <a:r>
              <a:rPr lang="en-GB" sz="2000" b="1" dirty="0" err="1">
                <a:solidFill>
                  <a:schemeClr val="bg1"/>
                </a:solidFill>
                <a:latin typeface="+mj-lt"/>
                <a:cs typeface="Poppins" pitchFamily="2" charset="77"/>
              </a:rPr>
              <a:t>Insolvenz</a:t>
            </a:r>
            <a:endParaRPr lang="en-GB" sz="2000" b="1" dirty="0">
              <a:solidFill>
                <a:schemeClr val="bg1"/>
              </a:solidFill>
              <a:latin typeface="+mj-lt"/>
              <a:cs typeface="Poppins" pitchFamily="2" charset="77"/>
            </a:endParaRPr>
          </a:p>
        </p:txBody>
      </p:sp>
      <p:sp>
        <p:nvSpPr>
          <p:cNvPr id="13" name="TextBox 22">
            <a:extLst>
              <a:ext uri="{FF2B5EF4-FFF2-40B4-BE49-F238E27FC236}">
                <a16:creationId xmlns:a16="http://schemas.microsoft.com/office/drawing/2014/main" xmlns="" id="{675891C7-9069-4D54-BEDE-133988DA6A1A}"/>
              </a:ext>
            </a:extLst>
          </p:cNvPr>
          <p:cNvSpPr txBox="1"/>
          <p:nvPr/>
        </p:nvSpPr>
        <p:spPr>
          <a:xfrm>
            <a:off x="3757572" y="5142872"/>
            <a:ext cx="910634" cy="707886"/>
          </a:xfrm>
          <a:prstGeom prst="rect">
            <a:avLst/>
          </a:prstGeom>
          <a:noFill/>
        </p:spPr>
        <p:txBody>
          <a:bodyPr wrap="none" rtlCol="0" anchor="ctr">
            <a:spAutoFit/>
          </a:bodyPr>
          <a:lstStyle/>
          <a:p>
            <a:pPr algn="ctr"/>
            <a:r>
              <a:rPr lang="en-GB" sz="2000" b="1" dirty="0">
                <a:solidFill>
                  <a:schemeClr val="bg1"/>
                </a:solidFill>
                <a:latin typeface="+mj-lt"/>
                <a:cs typeface="Poppins" pitchFamily="2" charset="77"/>
              </a:rPr>
              <a:t>Turn-</a:t>
            </a:r>
          </a:p>
          <a:p>
            <a:pPr algn="ctr"/>
            <a:r>
              <a:rPr lang="en-GB" sz="2000" b="1" dirty="0">
                <a:solidFill>
                  <a:schemeClr val="bg1"/>
                </a:solidFill>
                <a:latin typeface="+mj-lt"/>
                <a:cs typeface="Poppins" pitchFamily="2" charset="77"/>
              </a:rPr>
              <a:t>around</a:t>
            </a:r>
          </a:p>
        </p:txBody>
      </p:sp>
      <p:sp>
        <p:nvSpPr>
          <p:cNvPr id="14" name="TextBox 23">
            <a:extLst>
              <a:ext uri="{FF2B5EF4-FFF2-40B4-BE49-F238E27FC236}">
                <a16:creationId xmlns:a16="http://schemas.microsoft.com/office/drawing/2014/main" xmlns="" id="{C5D7FD72-497C-4F23-997B-D8242B4826B6}"/>
              </a:ext>
            </a:extLst>
          </p:cNvPr>
          <p:cNvSpPr txBox="1"/>
          <p:nvPr/>
        </p:nvSpPr>
        <p:spPr>
          <a:xfrm>
            <a:off x="4758205" y="1847091"/>
            <a:ext cx="7228829" cy="1323439"/>
          </a:xfrm>
          <a:prstGeom prst="rect">
            <a:avLst/>
          </a:prstGeom>
          <a:noFill/>
        </p:spPr>
        <p:txBody>
          <a:bodyPr wrap="square" rtlCol="0" anchor="ctr">
            <a:spAutoFit/>
          </a:bodyPr>
          <a:lstStyle/>
          <a:p>
            <a:r>
              <a:rPr lang="en-GB" sz="2000" dirty="0">
                <a:solidFill>
                  <a:schemeClr val="bg1"/>
                </a:solidFill>
                <a:latin typeface="+mj-lt"/>
                <a:ea typeface="Lato Light" panose="020F0502020204030203" pitchFamily="34" charset="0"/>
                <a:cs typeface="Lato Light" panose="020F0502020204030203" pitchFamily="34" charset="0"/>
              </a:rPr>
              <a:t>Als Unternehmenskrise wird allgemein der Zustand eines Unternehmens bezeichnet, in dem sein Vermögen unmittelbar bedroht und damit sein Fortbestand gefährdet ist. Krisenmanagement kann auch außergerichtlich stattfinden.</a:t>
            </a:r>
          </a:p>
        </p:txBody>
      </p:sp>
      <p:sp>
        <p:nvSpPr>
          <p:cNvPr id="15" name="TextBox 24">
            <a:extLst>
              <a:ext uri="{FF2B5EF4-FFF2-40B4-BE49-F238E27FC236}">
                <a16:creationId xmlns:a16="http://schemas.microsoft.com/office/drawing/2014/main" xmlns="" id="{FF6D624B-0754-4099-9BDB-D6396F9A38AB}"/>
              </a:ext>
            </a:extLst>
          </p:cNvPr>
          <p:cNvSpPr txBox="1"/>
          <p:nvPr/>
        </p:nvSpPr>
        <p:spPr>
          <a:xfrm>
            <a:off x="4795529" y="3243025"/>
            <a:ext cx="7424706" cy="1323439"/>
          </a:xfrm>
          <a:prstGeom prst="rect">
            <a:avLst/>
          </a:prstGeom>
          <a:noFill/>
        </p:spPr>
        <p:txBody>
          <a:bodyPr wrap="square" rtlCol="0" anchor="ctr">
            <a:spAutoFit/>
          </a:bodyPr>
          <a:lstStyle/>
          <a:p>
            <a:r>
              <a:rPr lang="en-GB" sz="2000" dirty="0">
                <a:solidFill>
                  <a:schemeClr val="bg1"/>
                </a:solidFill>
                <a:latin typeface="+mj-lt"/>
                <a:ea typeface="Lato Light" panose="020F0502020204030203" pitchFamily="34" charset="0"/>
                <a:cs typeface="Lato Light" panose="020F0502020204030203" pitchFamily="34" charset="0"/>
              </a:rPr>
              <a:t>Im vereinfachten juristischen Sinne: Insolvenz ist die Unfähigkeit, bestehende finanzielle Verpflichtungen dauerhaft zu </a:t>
            </a:r>
            <a:r>
              <a:rPr lang="en-GB" sz="2000" dirty="0" err="1">
                <a:solidFill>
                  <a:schemeClr val="bg1"/>
                </a:solidFill>
                <a:latin typeface="+mj-lt"/>
                <a:ea typeface="Lato Light" panose="020F0502020204030203" pitchFamily="34" charset="0"/>
                <a:cs typeface="Lato Light" panose="020F0502020204030203" pitchFamily="34" charset="0"/>
              </a:rPr>
              <a:t>erfüllen</a:t>
            </a:r>
            <a:r>
              <a:rPr lang="en-GB" sz="2000" dirty="0">
                <a:solidFill>
                  <a:schemeClr val="bg1"/>
                </a:solidFill>
                <a:latin typeface="+mj-lt"/>
                <a:ea typeface="Lato Light" panose="020F0502020204030203" pitchFamily="34" charset="0"/>
                <a:cs typeface="Lato Light" panose="020F0502020204030203" pitchFamily="34" charset="0"/>
              </a:rPr>
              <a:t>. </a:t>
            </a:r>
            <a:r>
              <a:rPr lang="en-GB" sz="2000" dirty="0" err="1">
                <a:solidFill>
                  <a:schemeClr val="bg1"/>
                </a:solidFill>
                <a:latin typeface="+mj-lt"/>
                <a:ea typeface="Lato Light" panose="020F0502020204030203" pitchFamily="34" charset="0"/>
                <a:cs typeface="Lato Light" panose="020F0502020204030203" pitchFamily="34" charset="0"/>
              </a:rPr>
              <a:t>Formen</a:t>
            </a:r>
            <a:r>
              <a:rPr lang="en-GB" sz="2000" dirty="0">
                <a:solidFill>
                  <a:schemeClr val="bg1"/>
                </a:solidFill>
                <a:latin typeface="+mj-lt"/>
                <a:ea typeface="Lato Light" panose="020F0502020204030203" pitchFamily="34" charset="0"/>
                <a:cs typeface="Lato Light" panose="020F0502020204030203" pitchFamily="34" charset="0"/>
              </a:rPr>
              <a:t> der </a:t>
            </a:r>
            <a:r>
              <a:rPr lang="en-GB" sz="2000" dirty="0" err="1">
                <a:solidFill>
                  <a:schemeClr val="bg1"/>
                </a:solidFill>
                <a:latin typeface="+mj-lt"/>
                <a:ea typeface="Lato Light" panose="020F0502020204030203" pitchFamily="34" charset="0"/>
                <a:cs typeface="Lato Light" panose="020F0502020204030203" pitchFamily="34" charset="0"/>
              </a:rPr>
              <a:t>Insolvenz</a:t>
            </a:r>
            <a:r>
              <a:rPr lang="en-GB" sz="2000" dirty="0">
                <a:solidFill>
                  <a:schemeClr val="bg1"/>
                </a:solidFill>
                <a:latin typeface="+mj-lt"/>
                <a:ea typeface="Lato Light" panose="020F0502020204030203" pitchFamily="34" charset="0"/>
                <a:cs typeface="Lato Light" panose="020F0502020204030203" pitchFamily="34" charset="0"/>
              </a:rPr>
              <a:t> sind die Zahlungsunfähigkeit und die </a:t>
            </a:r>
            <a:r>
              <a:rPr lang="en-GB" sz="2000" dirty="0" err="1">
                <a:solidFill>
                  <a:schemeClr val="bg1"/>
                </a:solidFill>
                <a:latin typeface="+mj-lt"/>
                <a:ea typeface="Lato Light" panose="020F0502020204030203" pitchFamily="34" charset="0"/>
                <a:cs typeface="Lato Light" panose="020F0502020204030203" pitchFamily="34" charset="0"/>
              </a:rPr>
              <a:t>Überschuldung</a:t>
            </a:r>
            <a:r>
              <a:rPr lang="en-GB" sz="2000" dirty="0">
                <a:solidFill>
                  <a:schemeClr val="bg1"/>
                </a:solidFill>
                <a:latin typeface="+mj-lt"/>
                <a:ea typeface="Lato Light" panose="020F0502020204030203" pitchFamily="34" charset="0"/>
                <a:cs typeface="Lato Light" panose="020F0502020204030203" pitchFamily="34" charset="0"/>
              </a:rPr>
              <a:t>. </a:t>
            </a:r>
            <a:r>
              <a:rPr lang="en-GB" sz="2000" dirty="0" err="1">
                <a:solidFill>
                  <a:schemeClr val="bg1"/>
                </a:solidFill>
                <a:latin typeface="+mj-lt"/>
                <a:ea typeface="Lato Light" panose="020F0502020204030203" pitchFamily="34" charset="0"/>
                <a:cs typeface="Lato Light" panose="020F0502020204030203" pitchFamily="34" charset="0"/>
              </a:rPr>
              <a:t>Insolvenz</a:t>
            </a:r>
            <a:r>
              <a:rPr lang="en-GB" sz="2000" dirty="0">
                <a:solidFill>
                  <a:schemeClr val="bg1"/>
                </a:solidFill>
                <a:latin typeface="+mj-lt"/>
                <a:ea typeface="Lato Light" panose="020F0502020204030203" pitchFamily="34" charset="0"/>
                <a:cs typeface="Lato Light" panose="020F0502020204030203" pitchFamily="34" charset="0"/>
              </a:rPr>
              <a:t> ist per Definition </a:t>
            </a:r>
            <a:r>
              <a:rPr lang="en-GB" sz="2000" dirty="0" err="1">
                <a:solidFill>
                  <a:schemeClr val="bg1"/>
                </a:solidFill>
                <a:latin typeface="+mj-lt"/>
                <a:ea typeface="Lato Light" panose="020F0502020204030203" pitchFamily="34" charset="0"/>
                <a:cs typeface="Lato Light" panose="020F0502020204030203" pitchFamily="34" charset="0"/>
              </a:rPr>
              <a:t>ein</a:t>
            </a:r>
            <a:r>
              <a:rPr lang="en-GB" sz="2000" dirty="0">
                <a:solidFill>
                  <a:schemeClr val="bg1"/>
                </a:solidFill>
                <a:latin typeface="+mj-lt"/>
                <a:ea typeface="Lato Light" panose="020F0502020204030203" pitchFamily="34" charset="0"/>
                <a:cs typeface="Lato Light" panose="020F0502020204030203" pitchFamily="34" charset="0"/>
              </a:rPr>
              <a:t> </a:t>
            </a:r>
            <a:r>
              <a:rPr lang="en-GB" sz="2000" dirty="0" err="1">
                <a:solidFill>
                  <a:schemeClr val="bg1"/>
                </a:solidFill>
                <a:latin typeface="+mj-lt"/>
                <a:ea typeface="Lato Light" panose="020F0502020204030203" pitchFamily="34" charset="0"/>
                <a:cs typeface="Lato Light" panose="020F0502020204030203" pitchFamily="34" charset="0"/>
              </a:rPr>
              <a:t>gerichtliches</a:t>
            </a:r>
            <a:r>
              <a:rPr lang="en-GB" sz="2000" dirty="0">
                <a:solidFill>
                  <a:schemeClr val="bg1"/>
                </a:solidFill>
                <a:latin typeface="+mj-lt"/>
                <a:ea typeface="Lato Light" panose="020F0502020204030203" pitchFamily="34" charset="0"/>
                <a:cs typeface="Lato Light" panose="020F0502020204030203" pitchFamily="34" charset="0"/>
              </a:rPr>
              <a:t> </a:t>
            </a:r>
            <a:r>
              <a:rPr lang="en-GB" sz="2000" dirty="0" err="1">
                <a:solidFill>
                  <a:schemeClr val="bg1"/>
                </a:solidFill>
                <a:latin typeface="+mj-lt"/>
                <a:ea typeface="Lato Light" panose="020F0502020204030203" pitchFamily="34" charset="0"/>
                <a:cs typeface="Lato Light" panose="020F0502020204030203" pitchFamily="34" charset="0"/>
              </a:rPr>
              <a:t>Verfahren</a:t>
            </a:r>
            <a:r>
              <a:rPr lang="en-GB" sz="2000" dirty="0">
                <a:solidFill>
                  <a:schemeClr val="bg1"/>
                </a:solidFill>
                <a:latin typeface="+mj-lt"/>
                <a:ea typeface="Lato Light" panose="020F0502020204030203" pitchFamily="34" charset="0"/>
                <a:cs typeface="Lato Light" panose="020F0502020204030203" pitchFamily="34" charset="0"/>
              </a:rPr>
              <a:t>.</a:t>
            </a:r>
          </a:p>
        </p:txBody>
      </p:sp>
      <p:sp>
        <p:nvSpPr>
          <p:cNvPr id="16" name="TextBox 25">
            <a:extLst>
              <a:ext uri="{FF2B5EF4-FFF2-40B4-BE49-F238E27FC236}">
                <a16:creationId xmlns:a16="http://schemas.microsoft.com/office/drawing/2014/main" xmlns="" id="{349E4709-A2A7-41AA-94D8-60D20828F2FE}"/>
              </a:ext>
            </a:extLst>
          </p:cNvPr>
          <p:cNvSpPr txBox="1"/>
          <p:nvPr/>
        </p:nvSpPr>
        <p:spPr>
          <a:xfrm>
            <a:off x="4786105" y="4522461"/>
            <a:ext cx="7354269" cy="2246769"/>
          </a:xfrm>
          <a:prstGeom prst="rect">
            <a:avLst/>
          </a:prstGeom>
          <a:noFill/>
        </p:spPr>
        <p:txBody>
          <a:bodyPr wrap="square" rtlCol="0" anchor="ctr">
            <a:spAutoFit/>
          </a:bodyPr>
          <a:lstStyle/>
          <a:p>
            <a:r>
              <a:rPr lang="en-GB" sz="2000" dirty="0">
                <a:solidFill>
                  <a:schemeClr val="bg1"/>
                </a:solidFill>
                <a:latin typeface="+mj-lt"/>
                <a:ea typeface="Lato Light" panose="020F0502020204030203" pitchFamily="34" charset="0"/>
                <a:cs typeface="Lato Light" panose="020F0502020204030203" pitchFamily="34" charset="0"/>
              </a:rPr>
              <a:t>Turnaround-Management ist die Umsetzung einer Reihe notwendiger Maßnahmen, um das Unternehmen vor der Insolvenz zu bewahren und es zur betrieblichen Normalität und </a:t>
            </a:r>
            <a:r>
              <a:rPr lang="en-GB" sz="2000" dirty="0" err="1">
                <a:solidFill>
                  <a:schemeClr val="bg1"/>
                </a:solidFill>
                <a:latin typeface="+mj-lt"/>
                <a:ea typeface="Lato Light" panose="020F0502020204030203" pitchFamily="34" charset="0"/>
                <a:cs typeface="Lato Light" panose="020F0502020204030203" pitchFamily="34" charset="0"/>
              </a:rPr>
              <a:t>Zahlungsfähigkeit</a:t>
            </a:r>
            <a:r>
              <a:rPr lang="en-GB" sz="2000" dirty="0">
                <a:solidFill>
                  <a:schemeClr val="bg1"/>
                </a:solidFill>
                <a:latin typeface="+mj-lt"/>
                <a:ea typeface="Lato Light" panose="020F0502020204030203" pitchFamily="34" charset="0"/>
                <a:cs typeface="Lato Light" panose="020F0502020204030203" pitchFamily="34" charset="0"/>
              </a:rPr>
              <a:t> </a:t>
            </a:r>
            <a:r>
              <a:rPr lang="en-GB" sz="2000" dirty="0" err="1">
                <a:solidFill>
                  <a:schemeClr val="bg1"/>
                </a:solidFill>
                <a:latin typeface="+mj-lt"/>
                <a:ea typeface="Lato Light" panose="020F0502020204030203" pitchFamily="34" charset="0"/>
                <a:cs typeface="Lato Light" panose="020F0502020204030203" pitchFamily="34" charset="0"/>
              </a:rPr>
              <a:t>zurück-zuführen</a:t>
            </a:r>
            <a:r>
              <a:rPr lang="en-GB" sz="2000" dirty="0">
                <a:solidFill>
                  <a:schemeClr val="bg1"/>
                </a:solidFill>
                <a:latin typeface="+mj-lt"/>
                <a:ea typeface="Lato Light" panose="020F0502020204030203" pitchFamily="34" charset="0"/>
                <a:cs typeface="Lato Light" panose="020F0502020204030203" pitchFamily="34" charset="0"/>
              </a:rPr>
              <a:t>. Turnaround-Management erfordert in der Regel eine starke Führung und kann Umstrukturierungen und Entlassungen, die Untersuchung der </a:t>
            </a:r>
            <a:r>
              <a:rPr lang="en-GB" sz="2000" dirty="0" err="1">
                <a:solidFill>
                  <a:schemeClr val="bg1"/>
                </a:solidFill>
                <a:latin typeface="+mj-lt"/>
                <a:ea typeface="Lato Light" panose="020F0502020204030203" pitchFamily="34" charset="0"/>
                <a:cs typeface="Lato Light" panose="020F0502020204030203" pitchFamily="34" charset="0"/>
              </a:rPr>
              <a:t>Ursachen</a:t>
            </a:r>
            <a:r>
              <a:rPr lang="en-GB" sz="2000" dirty="0">
                <a:solidFill>
                  <a:schemeClr val="bg1"/>
                </a:solidFill>
                <a:latin typeface="+mj-lt"/>
                <a:ea typeface="Lato Light" panose="020F0502020204030203" pitchFamily="34" charset="0"/>
                <a:cs typeface="Lato Light" panose="020F0502020204030203" pitchFamily="34" charset="0"/>
              </a:rPr>
              <a:t> &amp; langfristige Programme </a:t>
            </a:r>
            <a:r>
              <a:rPr lang="en-GB" sz="2000" dirty="0" err="1">
                <a:solidFill>
                  <a:schemeClr val="bg1"/>
                </a:solidFill>
                <a:latin typeface="+mj-lt"/>
                <a:ea typeface="Lato Light" panose="020F0502020204030203" pitchFamily="34" charset="0"/>
                <a:cs typeface="Lato Light" panose="020F0502020204030203" pitchFamily="34" charset="0"/>
              </a:rPr>
              <a:t>zur</a:t>
            </a:r>
            <a:r>
              <a:rPr lang="en-GB" sz="2000" dirty="0">
                <a:solidFill>
                  <a:schemeClr val="bg1"/>
                </a:solidFill>
                <a:latin typeface="+mj-lt"/>
                <a:ea typeface="Lato Light" panose="020F0502020204030203" pitchFamily="34" charset="0"/>
                <a:cs typeface="Lato Light" panose="020F0502020204030203" pitchFamily="34" charset="0"/>
              </a:rPr>
              <a:t> </a:t>
            </a:r>
            <a:r>
              <a:rPr lang="en-GB" sz="2000" dirty="0" err="1">
                <a:solidFill>
                  <a:schemeClr val="bg1"/>
                </a:solidFill>
                <a:latin typeface="+mj-lt"/>
                <a:ea typeface="Lato Light" panose="020F0502020204030203" pitchFamily="34" charset="0"/>
                <a:cs typeface="Lato Light" panose="020F0502020204030203" pitchFamily="34" charset="0"/>
              </a:rPr>
              <a:t>Erholung</a:t>
            </a:r>
            <a:r>
              <a:rPr lang="en-GB" sz="2000" dirty="0">
                <a:solidFill>
                  <a:schemeClr val="bg1"/>
                </a:solidFill>
                <a:latin typeface="+mj-lt"/>
                <a:ea typeface="Lato Light" panose="020F0502020204030203" pitchFamily="34" charset="0"/>
                <a:cs typeface="Lato Light" panose="020F0502020204030203" pitchFamily="34" charset="0"/>
              </a:rPr>
              <a:t> des Unternehmens beinhalten.</a:t>
            </a:r>
          </a:p>
        </p:txBody>
      </p:sp>
    </p:spTree>
    <p:extLst>
      <p:ext uri="{BB962C8B-B14F-4D97-AF65-F5344CB8AC3E}">
        <p14:creationId xmlns:p14="http://schemas.microsoft.com/office/powerpoint/2010/main" val="19806462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2"/>
          <p:cNvSpPr>
            <a:spLocks noGrp="1"/>
          </p:cNvSpPr>
          <p:nvPr>
            <p:ph type="body" sz="quarter" idx="17"/>
          </p:nvPr>
        </p:nvSpPr>
        <p:spPr>
          <a:xfrm>
            <a:off x="7718098" y="4070996"/>
            <a:ext cx="3951388" cy="751113"/>
          </a:xfrm>
        </p:spPr>
        <p:txBody>
          <a:bodyPr>
            <a:normAutofit/>
          </a:bodyPr>
          <a:lstStyle/>
          <a:p>
            <a:r>
              <a:rPr lang="de-DE" sz="2000" noProof="0" dirty="0"/>
              <a:t>www.smartupproject.eu</a:t>
            </a:r>
          </a:p>
        </p:txBody>
      </p:sp>
      <p:grpSp>
        <p:nvGrpSpPr>
          <p:cNvPr id="10" name="Google Shape;664;p39"/>
          <p:cNvGrpSpPr/>
          <p:nvPr/>
        </p:nvGrpSpPr>
        <p:grpSpPr>
          <a:xfrm>
            <a:off x="7142053" y="4060110"/>
            <a:ext cx="301041" cy="301041"/>
            <a:chOff x="5941025" y="3634400"/>
            <a:chExt cx="467650" cy="467650"/>
          </a:xfrm>
        </p:grpSpPr>
        <p:sp>
          <p:nvSpPr>
            <p:cNvPr id="11" name="Google Shape;665;p39"/>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2" name="Google Shape;666;p39"/>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3" name="Google Shape;667;p39"/>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4" name="Google Shape;668;p39"/>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5" name="Google Shape;669;p39"/>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6" name="Google Shape;670;p39"/>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sp>
        <p:nvSpPr>
          <p:cNvPr id="17" name="Text Placeholder 1">
            <a:extLst>
              <a:ext uri="{FF2B5EF4-FFF2-40B4-BE49-F238E27FC236}">
                <a16:creationId xmlns:a16="http://schemas.microsoft.com/office/drawing/2014/main" xmlns="" id="{E4C2D489-F350-4692-B966-32554308C8A3}"/>
              </a:ext>
            </a:extLst>
          </p:cNvPr>
          <p:cNvSpPr txBox="1">
            <a:spLocks/>
          </p:cNvSpPr>
          <p:nvPr/>
        </p:nvSpPr>
        <p:spPr>
          <a:xfrm>
            <a:off x="427461" y="853210"/>
            <a:ext cx="3117017" cy="69735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5400" kern="1200" baseline="0">
                <a:solidFill>
                  <a:srgbClr val="24547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cap="all" dirty="0"/>
              <a:t>Es </a:t>
            </a:r>
            <a:r>
              <a:rPr lang="en-GB" cap="all" dirty="0" err="1"/>
              <a:t>folgt</a:t>
            </a:r>
            <a:endParaRPr lang="en-GB" cap="all" dirty="0"/>
          </a:p>
        </p:txBody>
      </p:sp>
      <p:sp>
        <p:nvSpPr>
          <p:cNvPr id="19" name="Text Placeholder 2">
            <a:extLst>
              <a:ext uri="{FF2B5EF4-FFF2-40B4-BE49-F238E27FC236}">
                <a16:creationId xmlns:a16="http://schemas.microsoft.com/office/drawing/2014/main" xmlns="" id="{AE978CAD-BC67-42B3-8654-39B470CAC59C}"/>
              </a:ext>
            </a:extLst>
          </p:cNvPr>
          <p:cNvSpPr txBox="1">
            <a:spLocks/>
          </p:cNvSpPr>
          <p:nvPr/>
        </p:nvSpPr>
        <p:spPr>
          <a:xfrm>
            <a:off x="430546" y="2844724"/>
            <a:ext cx="6227863" cy="878864"/>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800" i="1" kern="1200" baseline="0">
                <a:solidFill>
                  <a:srgbClr val="245473"/>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600" i="0" dirty="0" err="1"/>
              <a:t>Scannen</a:t>
            </a:r>
            <a:r>
              <a:rPr lang="en-GB" sz="3600" i="0" dirty="0"/>
              <a:t> </a:t>
            </a:r>
            <a:r>
              <a:rPr lang="en-GB" sz="3600" i="0" dirty="0" err="1"/>
              <a:t>nach</a:t>
            </a:r>
            <a:r>
              <a:rPr lang="en-GB" sz="3600" i="0" dirty="0"/>
              <a:t> </a:t>
            </a:r>
            <a:r>
              <a:rPr lang="en-GB" sz="3600" i="0" dirty="0" err="1"/>
              <a:t>Frühwarnsignalen</a:t>
            </a:r>
            <a:endParaRPr lang="en-GB" sz="3600" i="0" dirty="0"/>
          </a:p>
        </p:txBody>
      </p:sp>
      <p:sp>
        <p:nvSpPr>
          <p:cNvPr id="18" name="Text Placeholder 1">
            <a:extLst>
              <a:ext uri="{FF2B5EF4-FFF2-40B4-BE49-F238E27FC236}">
                <a16:creationId xmlns:a16="http://schemas.microsoft.com/office/drawing/2014/main" xmlns="" id="{10F15A21-6677-4B9B-8694-6F133EFA7AA4}"/>
              </a:ext>
            </a:extLst>
          </p:cNvPr>
          <p:cNvSpPr txBox="1">
            <a:spLocks/>
          </p:cNvSpPr>
          <p:nvPr/>
        </p:nvSpPr>
        <p:spPr>
          <a:xfrm>
            <a:off x="4025036" y="858008"/>
            <a:ext cx="3117017" cy="69735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5400" kern="1200" baseline="0">
                <a:solidFill>
                  <a:srgbClr val="24547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cap="all" dirty="0">
                <a:solidFill>
                  <a:srgbClr val="B71E70"/>
                </a:solidFill>
              </a:rPr>
              <a:t>Modul</a:t>
            </a:r>
            <a:r>
              <a:rPr lang="en-GB" dirty="0">
                <a:solidFill>
                  <a:srgbClr val="B71E70"/>
                </a:solidFill>
              </a:rPr>
              <a:t> 2 </a:t>
            </a:r>
          </a:p>
        </p:txBody>
      </p:sp>
    </p:spTree>
    <p:extLst>
      <p:ext uri="{BB962C8B-B14F-4D97-AF65-F5344CB8AC3E}">
        <p14:creationId xmlns:p14="http://schemas.microsoft.com/office/powerpoint/2010/main" val="433366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1570186" y="873303"/>
            <a:ext cx="10557159" cy="697353"/>
          </a:xfrm>
        </p:spPr>
        <p:txBody>
          <a:bodyPr>
            <a:noAutofit/>
          </a:bodyPr>
          <a:lstStyle/>
          <a:p>
            <a:r>
              <a:rPr lang="de-DE" b="1" noProof="0" dirty="0"/>
              <a:t>WATCH: </a:t>
            </a:r>
            <a:r>
              <a:rPr lang="de-DE" noProof="0" dirty="0"/>
              <a:t>Lernen Sie die wichtigsten Definitionen kennen</a:t>
            </a:r>
          </a:p>
        </p:txBody>
      </p:sp>
      <p:sp>
        <p:nvSpPr>
          <p:cNvPr id="25" name="Rechteck 24">
            <a:extLst>
              <a:ext uri="{FF2B5EF4-FFF2-40B4-BE49-F238E27FC236}">
                <a16:creationId xmlns:a16="http://schemas.microsoft.com/office/drawing/2014/main" xmlns="" id="{40BC27F4-D010-4482-BAAD-34D3A8756294}"/>
              </a:ext>
            </a:extLst>
          </p:cNvPr>
          <p:cNvSpPr/>
          <p:nvPr/>
        </p:nvSpPr>
        <p:spPr>
          <a:xfrm>
            <a:off x="550278" y="6310824"/>
            <a:ext cx="7015179" cy="260502"/>
          </a:xfrm>
          <a:prstGeom prst="rect">
            <a:avLst/>
          </a:prstGeom>
        </p:spPr>
        <p:txBody>
          <a:bodyPr vert="horz" wrap="square" lIns="81580" tIns="40790" rIns="81580" bIns="40790" rtlCol="0">
            <a:spAutoFit/>
          </a:bodyPr>
          <a:lstStyle/>
          <a:p>
            <a:pPr defTabSz="1087636">
              <a:lnSpc>
                <a:spcPts val="1500"/>
              </a:lnSpc>
              <a:spcBef>
                <a:spcPct val="20000"/>
              </a:spcBef>
            </a:pPr>
            <a:r>
              <a:rPr lang="en-GB" sz="1000" dirty="0">
                <a:latin typeface="+mj-lt"/>
              </a:rPr>
              <a:t>Quelle: One Minute Economics | </a:t>
            </a:r>
            <a:r>
              <a:rPr lang="en-GB" sz="1000" dirty="0" err="1">
                <a:latin typeface="+mj-lt"/>
              </a:rPr>
              <a:t>Youtube: </a:t>
            </a:r>
            <a:r>
              <a:rPr lang="en-GB" sz="1000">
                <a:hlinkClick r:id="rId4"/>
              </a:rPr>
              <a:t>https://www.youtube.com/watch?v=ahJgK59g_Ro</a:t>
            </a:r>
            <a:endParaRPr lang="en-GB" sz="1000" dirty="0">
              <a:latin typeface="+mj-lt"/>
            </a:endParaRPr>
          </a:p>
        </p:txBody>
      </p:sp>
      <p:pic>
        <p:nvPicPr>
          <p:cNvPr id="6" name="Picture 22" descr="iMac.png">
            <a:extLst>
              <a:ext uri="{FF2B5EF4-FFF2-40B4-BE49-F238E27FC236}">
                <a16:creationId xmlns:a16="http://schemas.microsoft.com/office/drawing/2014/main" xmlns="" id="{FB91477B-EF32-474A-AAFC-4CEC83E46D2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360243" y="1642311"/>
            <a:ext cx="5428649" cy="4802162"/>
          </a:xfrm>
          <a:prstGeom prst="rect">
            <a:avLst/>
          </a:prstGeom>
        </p:spPr>
      </p:pic>
      <p:pic>
        <p:nvPicPr>
          <p:cNvPr id="2" name="Onlinemedien 1" title="Insolvency vs. Default vs. Bankruptcy: Three Terms Defined, Explained and Compared in One Minute">
            <a:hlinkClick r:id="" action="ppaction://media"/>
            <a:extLst>
              <a:ext uri="{FF2B5EF4-FFF2-40B4-BE49-F238E27FC236}">
                <a16:creationId xmlns:a16="http://schemas.microsoft.com/office/drawing/2014/main" xmlns="" id="{1AD27E59-6A24-4F19-8B6A-1C50B4FEB2B4}"/>
              </a:ext>
            </a:extLst>
          </p:cNvPr>
          <p:cNvPicPr>
            <a:picLocks noRot="1" noChangeAspect="1"/>
          </p:cNvPicPr>
          <p:nvPr>
            <a:videoFile r:link="rId1"/>
          </p:nvPr>
        </p:nvPicPr>
        <p:blipFill>
          <a:blip r:embed="rId6"/>
          <a:stretch>
            <a:fillRect/>
          </a:stretch>
        </p:blipFill>
        <p:spPr>
          <a:xfrm>
            <a:off x="5073022" y="2298952"/>
            <a:ext cx="4017946" cy="2260095"/>
          </a:xfrm>
          <a:prstGeom prst="rect">
            <a:avLst/>
          </a:prstGeom>
        </p:spPr>
      </p:pic>
      <p:sp>
        <p:nvSpPr>
          <p:cNvPr id="3" name="TextBox 2">
            <a:extLst>
              <a:ext uri="{FF2B5EF4-FFF2-40B4-BE49-F238E27FC236}">
                <a16:creationId xmlns:a16="http://schemas.microsoft.com/office/drawing/2014/main" xmlns="" id="{D7BCDA46-1EF5-4134-81C4-9002CDB11A24}"/>
              </a:ext>
            </a:extLst>
          </p:cNvPr>
          <p:cNvSpPr txBox="1"/>
          <p:nvPr/>
        </p:nvSpPr>
        <p:spPr>
          <a:xfrm>
            <a:off x="457200" y="2156127"/>
            <a:ext cx="3614057" cy="3816429"/>
          </a:xfrm>
          <a:prstGeom prst="rect">
            <a:avLst/>
          </a:prstGeom>
          <a:solidFill>
            <a:srgbClr val="E53292"/>
          </a:solidFill>
        </p:spPr>
        <p:txBody>
          <a:bodyPr wrap="square" rtlCol="0">
            <a:spAutoFit/>
          </a:bodyPr>
          <a:lstStyle/>
          <a:p>
            <a:r>
              <a:rPr lang="en-IE" sz="2800" b="1" dirty="0">
                <a:solidFill>
                  <a:schemeClr val="bg1"/>
                </a:solidFill>
                <a:latin typeface="+mj-lt"/>
              </a:rPr>
              <a:t>ÜBUNG:</a:t>
            </a:r>
          </a:p>
          <a:p>
            <a:r>
              <a:rPr lang="en-IE" sz="2800" b="1" dirty="0">
                <a:solidFill>
                  <a:schemeClr val="bg1"/>
                </a:solidFill>
                <a:latin typeface="+mj-lt"/>
              </a:rPr>
              <a:t>SCHAUEN SIE SICH DIESES AUFSCHLUSS-REICHE VIDEO VON ONE MINUTE ECONOMICS AN, UM SICH ÜBER DIE DEFINITIONEN IM KLAREN ZU WERDEN. </a:t>
            </a:r>
          </a:p>
          <a:p>
            <a:endParaRPr lang="en-IE" b="1" dirty="0">
              <a:solidFill>
                <a:schemeClr val="bg1"/>
              </a:solidFill>
              <a:latin typeface="+mj-lt"/>
            </a:endParaRPr>
          </a:p>
        </p:txBody>
      </p:sp>
      <p:sp>
        <p:nvSpPr>
          <p:cNvPr id="8" name="Textfeld 7">
            <a:extLst>
              <a:ext uri="{FF2B5EF4-FFF2-40B4-BE49-F238E27FC236}">
                <a16:creationId xmlns:a16="http://schemas.microsoft.com/office/drawing/2014/main" xmlns="" id="{B287ECBB-0BED-4EE2-ADEA-C82D27BD80EB}"/>
              </a:ext>
            </a:extLst>
          </p:cNvPr>
          <p:cNvSpPr txBox="1"/>
          <p:nvPr/>
        </p:nvSpPr>
        <p:spPr>
          <a:xfrm>
            <a:off x="9579430" y="3428999"/>
            <a:ext cx="2700316" cy="1938992"/>
          </a:xfrm>
          <a:prstGeom prst="rect">
            <a:avLst/>
          </a:prstGeom>
          <a:noFill/>
        </p:spPr>
        <p:txBody>
          <a:bodyPr wrap="square" rtlCol="0">
            <a:spAutoFit/>
          </a:bodyPr>
          <a:lstStyle/>
          <a:p>
            <a:r>
              <a:rPr lang="de-DE" sz="1000" dirty="0">
                <a:effectLst/>
                <a:latin typeface="Calibri Light" panose="020F0302020204030204" pitchFamily="34" charset="0"/>
                <a:ea typeface="Calibri" panose="020F0502020204030204" pitchFamily="34" charset="0"/>
                <a:cs typeface="Calibri Light" panose="020F0302020204030204" pitchFamily="34" charset="0"/>
              </a:rPr>
              <a:t>Um das Video mit deutschen Untertiteln zu sehen, bitten wir Sie, den </a:t>
            </a:r>
            <a:r>
              <a:rPr lang="de-DE" sz="1000" dirty="0" err="1">
                <a:effectLst/>
                <a:latin typeface="Calibri Light" panose="020F0302020204030204" pitchFamily="34" charset="0"/>
                <a:ea typeface="Calibri" panose="020F0502020204030204" pitchFamily="34" charset="0"/>
                <a:cs typeface="Calibri Light" panose="020F0302020204030204" pitchFamily="34" charset="0"/>
              </a:rPr>
              <a:t>Youtube</a:t>
            </a:r>
            <a:r>
              <a:rPr lang="de-DE" sz="1000" dirty="0">
                <a:effectLst/>
                <a:latin typeface="Calibri Light" panose="020F0302020204030204" pitchFamily="34" charset="0"/>
                <a:ea typeface="Calibri" panose="020F0502020204030204" pitchFamily="34" charset="0"/>
                <a:cs typeface="Calibri Light" panose="020F0302020204030204" pitchFamily="34" charset="0"/>
              </a:rPr>
              <a:t>-Link im Browser zu öffnen. Klicken Sie hierfür auf das </a:t>
            </a:r>
            <a:r>
              <a:rPr lang="de-DE" sz="1000" dirty="0" err="1">
                <a:effectLst/>
                <a:latin typeface="Calibri Light" panose="020F0302020204030204" pitchFamily="34" charset="0"/>
                <a:ea typeface="Calibri" panose="020F0502020204030204" pitchFamily="34" charset="0"/>
                <a:cs typeface="Calibri Light" panose="020F0302020204030204" pitchFamily="34" charset="0"/>
              </a:rPr>
              <a:t>Youtube</a:t>
            </a:r>
            <a:r>
              <a:rPr lang="de-DE" sz="1000" dirty="0">
                <a:effectLst/>
                <a:latin typeface="Calibri Light" panose="020F0302020204030204" pitchFamily="34" charset="0"/>
                <a:ea typeface="Calibri" panose="020F0502020204030204" pitchFamily="34" charset="0"/>
                <a:cs typeface="Calibri Light" panose="020F0302020204030204" pitchFamily="34" charset="0"/>
              </a:rPr>
              <a:t>-Symbol unten rechts. Anschließend können Sie mit einem Klick auf „Untertitel“ die englischen Untertitel aktivieren. Um nun die deutsche Untertitelung einzustellen, gehen Sie bitte auf „Einstellungen“ -&gt; „Untertitel“ -&gt; „Automatisch übersetzen“ und wählen Sie aus den angeführten Sprachen die Option „Deutsch“. </a:t>
            </a:r>
          </a:p>
          <a:p>
            <a:endParaRPr lang="de-DE" sz="10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95585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E8A146B9-863E-DA4E-A7A1-061013511F85}"/>
              </a:ext>
            </a:extLst>
          </p:cNvPr>
          <p:cNvSpPr/>
          <p:nvPr/>
        </p:nvSpPr>
        <p:spPr>
          <a:xfrm>
            <a:off x="8550234" y="6317673"/>
            <a:ext cx="3389535" cy="43938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x-none"/>
          </a:p>
        </p:txBody>
      </p:sp>
      <p:sp>
        <p:nvSpPr>
          <p:cNvPr id="2" name="Textplatzhalter 1">
            <a:extLst>
              <a:ext uri="{FF2B5EF4-FFF2-40B4-BE49-F238E27FC236}">
                <a16:creationId xmlns:a16="http://schemas.microsoft.com/office/drawing/2014/main" xmlns="" id="{79441155-F233-4D7B-BE18-27144DF2C0A2}"/>
              </a:ext>
            </a:extLst>
          </p:cNvPr>
          <p:cNvSpPr>
            <a:spLocks noGrp="1"/>
          </p:cNvSpPr>
          <p:nvPr>
            <p:ph type="body" sz="quarter" idx="13"/>
          </p:nvPr>
        </p:nvSpPr>
        <p:spPr>
          <a:xfrm>
            <a:off x="1062181" y="901945"/>
            <a:ext cx="11139055" cy="697353"/>
          </a:xfrm>
        </p:spPr>
        <p:txBody>
          <a:bodyPr>
            <a:noAutofit/>
          </a:bodyPr>
          <a:lstStyle/>
          <a:p>
            <a:pPr>
              <a:lnSpc>
                <a:spcPct val="110000"/>
              </a:lnSpc>
            </a:pPr>
            <a:r>
              <a:rPr lang="de-DE" sz="2800" noProof="0" dirty="0"/>
              <a:t>Die 4 wichtigsten Gründe, warum eine Unternehmenskrise kompliziert ist ...</a:t>
            </a:r>
          </a:p>
        </p:txBody>
      </p:sp>
      <p:sp>
        <p:nvSpPr>
          <p:cNvPr id="4" name="Subtitle 2">
            <a:extLst>
              <a:ext uri="{FF2B5EF4-FFF2-40B4-BE49-F238E27FC236}">
                <a16:creationId xmlns:a16="http://schemas.microsoft.com/office/drawing/2014/main" xmlns="" id="{E3EB615A-D3AB-435C-B904-15E5E2620C24}"/>
              </a:ext>
            </a:extLst>
          </p:cNvPr>
          <p:cNvSpPr txBox="1">
            <a:spLocks/>
          </p:cNvSpPr>
          <p:nvPr/>
        </p:nvSpPr>
        <p:spPr>
          <a:xfrm>
            <a:off x="132009" y="2450297"/>
            <a:ext cx="3053556" cy="4212738"/>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200" dirty="0">
                <a:solidFill>
                  <a:schemeClr val="tx1"/>
                </a:solidFill>
                <a:latin typeface="+mj-lt"/>
                <a:ea typeface="Open Sans Light" panose="020B0306030504020204" pitchFamily="34" charset="0"/>
                <a:cs typeface="Open Sans Light" panose="020B0306030504020204" pitchFamily="34" charset="0"/>
              </a:rPr>
              <a:t>Die Bewältigung </a:t>
            </a:r>
            <a:r>
              <a:rPr lang="en-GB" sz="2200" dirty="0" err="1">
                <a:solidFill>
                  <a:schemeClr val="tx1"/>
                </a:solidFill>
                <a:latin typeface="+mj-lt"/>
                <a:ea typeface="Open Sans Light" panose="020B0306030504020204" pitchFamily="34" charset="0"/>
                <a:cs typeface="Open Sans Light" panose="020B0306030504020204" pitchFamily="34" charset="0"/>
              </a:rPr>
              <a:t>einer</a:t>
            </a:r>
            <a:r>
              <a:rPr lang="en-GB" sz="2200" dirty="0">
                <a:solidFill>
                  <a:schemeClr val="tx1"/>
                </a:solidFill>
                <a:latin typeface="+mj-lt"/>
                <a:ea typeface="Open Sans Light" panose="020B0306030504020204" pitchFamily="34" charset="0"/>
                <a:cs typeface="Open Sans Light" panose="020B0306030504020204" pitchFamily="34" charset="0"/>
              </a:rPr>
              <a:t> </a:t>
            </a:r>
            <a:r>
              <a:rPr lang="en-GB" sz="2200" dirty="0" err="1">
                <a:solidFill>
                  <a:schemeClr val="tx1"/>
                </a:solidFill>
                <a:latin typeface="+mj-lt"/>
                <a:ea typeface="Open Sans Light" panose="020B0306030504020204" pitchFamily="34" charset="0"/>
                <a:cs typeface="Open Sans Light" panose="020B0306030504020204" pitchFamily="34" charset="0"/>
              </a:rPr>
              <a:t>Unternehmens</a:t>
            </a:r>
            <a:r>
              <a:rPr lang="en-GB" sz="2200" dirty="0">
                <a:solidFill>
                  <a:schemeClr val="tx1"/>
                </a:solidFill>
                <a:latin typeface="+mj-lt"/>
                <a:ea typeface="Open Sans Light" panose="020B0306030504020204" pitchFamily="34" charset="0"/>
                <a:cs typeface="Open Sans Light" panose="020B0306030504020204" pitchFamily="34" charset="0"/>
              </a:rPr>
              <a:t>- </a:t>
            </a:r>
            <a:r>
              <a:rPr lang="en-GB" sz="2200" dirty="0" err="1">
                <a:solidFill>
                  <a:schemeClr val="tx1"/>
                </a:solidFill>
                <a:latin typeface="+mj-lt"/>
                <a:ea typeface="Open Sans Light" panose="020B0306030504020204" pitchFamily="34" charset="0"/>
                <a:cs typeface="Open Sans Light" panose="020B0306030504020204" pitchFamily="34" charset="0"/>
              </a:rPr>
              <a:t>oder</a:t>
            </a:r>
            <a:r>
              <a:rPr lang="en-GB" sz="2200" dirty="0">
                <a:solidFill>
                  <a:schemeClr val="tx1"/>
                </a:solidFill>
                <a:latin typeface="+mj-lt"/>
                <a:ea typeface="Open Sans Light" panose="020B0306030504020204" pitchFamily="34" charset="0"/>
                <a:cs typeface="Open Sans Light" panose="020B0306030504020204" pitchFamily="34" charset="0"/>
              </a:rPr>
              <a:t> </a:t>
            </a:r>
            <a:r>
              <a:rPr lang="en-GB" sz="2200" dirty="0" err="1">
                <a:solidFill>
                  <a:schemeClr val="tx1"/>
                </a:solidFill>
                <a:latin typeface="+mj-lt"/>
                <a:ea typeface="Open Sans Light" panose="020B0306030504020204" pitchFamily="34" charset="0"/>
                <a:cs typeface="Open Sans Light" panose="020B0306030504020204" pitchFamily="34" charset="0"/>
              </a:rPr>
              <a:t>Finanzkrise</a:t>
            </a:r>
            <a:r>
              <a:rPr lang="en-GB" sz="2200" dirty="0">
                <a:solidFill>
                  <a:schemeClr val="tx1"/>
                </a:solidFill>
                <a:latin typeface="+mj-lt"/>
                <a:ea typeface="Open Sans Light" panose="020B0306030504020204" pitchFamily="34" charset="0"/>
                <a:cs typeface="Open Sans Light" panose="020B0306030504020204" pitchFamily="34" charset="0"/>
              </a:rPr>
              <a:t> ist eine der </a:t>
            </a:r>
            <a:r>
              <a:rPr lang="en-GB" sz="2200" dirty="0" err="1">
                <a:solidFill>
                  <a:schemeClr val="tx1"/>
                </a:solidFill>
                <a:latin typeface="+mj-lt"/>
                <a:ea typeface="Open Sans Light" panose="020B0306030504020204" pitchFamily="34" charset="0"/>
                <a:cs typeface="Open Sans Light" panose="020B0306030504020204" pitchFamily="34" charset="0"/>
              </a:rPr>
              <a:t>schwierigsten</a:t>
            </a:r>
            <a:r>
              <a:rPr lang="en-GB" sz="2200" dirty="0">
                <a:solidFill>
                  <a:schemeClr val="tx1"/>
                </a:solidFill>
                <a:latin typeface="+mj-lt"/>
                <a:ea typeface="Open Sans Light" panose="020B0306030504020204" pitchFamily="34" charset="0"/>
                <a:cs typeface="Open Sans Light" panose="020B0306030504020204" pitchFamily="34" charset="0"/>
              </a:rPr>
              <a:t> </a:t>
            </a:r>
            <a:r>
              <a:rPr lang="en-GB" sz="2200" dirty="0" err="1">
                <a:solidFill>
                  <a:schemeClr val="tx1"/>
                </a:solidFill>
                <a:latin typeface="+mj-lt"/>
                <a:ea typeface="Open Sans Light" panose="020B0306030504020204" pitchFamily="34" charset="0"/>
                <a:cs typeface="Open Sans Light" panose="020B0306030504020204" pitchFamily="34" charset="0"/>
              </a:rPr>
              <a:t>Managementaufgaben</a:t>
            </a:r>
            <a:r>
              <a:rPr lang="en-GB" sz="2200" dirty="0">
                <a:solidFill>
                  <a:schemeClr val="tx1"/>
                </a:solidFill>
                <a:latin typeface="+mj-lt"/>
                <a:ea typeface="Open Sans Light" panose="020B0306030504020204" pitchFamily="34" charset="0"/>
                <a:cs typeface="Open Sans Light" panose="020B0306030504020204" pitchFamily="34" charset="0"/>
              </a:rPr>
              <a:t> überhaupt.</a:t>
            </a:r>
          </a:p>
          <a:p>
            <a:pPr algn="l">
              <a:lnSpc>
                <a:spcPct val="100000"/>
              </a:lnSpc>
            </a:pPr>
            <a:r>
              <a:rPr lang="en-GB" sz="2200" dirty="0">
                <a:solidFill>
                  <a:schemeClr val="tx1"/>
                </a:solidFill>
                <a:latin typeface="+mj-lt"/>
                <a:ea typeface="Open Sans Light" panose="020B0306030504020204" pitchFamily="34" charset="0"/>
                <a:cs typeface="Open Sans Light" panose="020B0306030504020204" pitchFamily="34" charset="0"/>
              </a:rPr>
              <a:t>Ohne externe Unterstützung (z.B. durch </a:t>
            </a:r>
            <a:r>
              <a:rPr lang="en-GB" sz="2200" dirty="0" err="1">
                <a:solidFill>
                  <a:schemeClr val="tx1"/>
                </a:solidFill>
                <a:latin typeface="+mj-lt"/>
                <a:ea typeface="Open Sans Light" panose="020B0306030504020204" pitchFamily="34" charset="0"/>
                <a:cs typeface="Open Sans Light" panose="020B0306030504020204" pitchFamily="34" charset="0"/>
              </a:rPr>
              <a:t>Unternehmensberater</a:t>
            </a:r>
            <a:r>
              <a:rPr lang="en-GB" sz="2200" dirty="0">
                <a:solidFill>
                  <a:schemeClr val="tx1"/>
                </a:solidFill>
                <a:latin typeface="+mj-lt"/>
                <a:ea typeface="Open Sans Light" panose="020B0306030504020204" pitchFamily="34" charset="0"/>
                <a:cs typeface="Open Sans Light" panose="020B0306030504020204" pitchFamily="34" charset="0"/>
              </a:rPr>
              <a:t>, Rechtsanwälte, Branchenexperten) ist es oft kaum zu schaffen.</a:t>
            </a:r>
          </a:p>
        </p:txBody>
      </p:sp>
      <p:sp>
        <p:nvSpPr>
          <p:cNvPr id="5" name="Rechteck 4">
            <a:extLst>
              <a:ext uri="{FF2B5EF4-FFF2-40B4-BE49-F238E27FC236}">
                <a16:creationId xmlns:a16="http://schemas.microsoft.com/office/drawing/2014/main" xmlns="" id="{90BB7AA0-8653-4721-BB63-871C0153FCCE}"/>
              </a:ext>
            </a:extLst>
          </p:cNvPr>
          <p:cNvSpPr/>
          <p:nvPr/>
        </p:nvSpPr>
        <p:spPr>
          <a:xfrm>
            <a:off x="10895908" y="-314841"/>
            <a:ext cx="274434" cy="369332"/>
          </a:xfrm>
          <a:prstGeom prst="rect">
            <a:avLst/>
          </a:prstGeom>
        </p:spPr>
        <p:txBody>
          <a:bodyPr wrap="none">
            <a:spAutoFit/>
          </a:bodyPr>
          <a:lstStyle/>
          <a:p>
            <a:r>
              <a:rPr lang="en-GB" dirty="0"/>
              <a:t>s</a:t>
            </a:r>
          </a:p>
        </p:txBody>
      </p:sp>
      <p:sp>
        <p:nvSpPr>
          <p:cNvPr id="17" name="Shape 24581">
            <a:extLst>
              <a:ext uri="{FF2B5EF4-FFF2-40B4-BE49-F238E27FC236}">
                <a16:creationId xmlns:a16="http://schemas.microsoft.com/office/drawing/2014/main" xmlns="" id="{54C85D4F-536E-4C63-A3A0-277CCFECF078}"/>
              </a:ext>
            </a:extLst>
          </p:cNvPr>
          <p:cNvSpPr/>
          <p:nvPr/>
        </p:nvSpPr>
        <p:spPr>
          <a:xfrm>
            <a:off x="8165979" y="3617228"/>
            <a:ext cx="1373862" cy="753885"/>
          </a:xfrm>
          <a:custGeom>
            <a:avLst/>
            <a:gdLst/>
            <a:ahLst/>
            <a:cxnLst>
              <a:cxn ang="0">
                <a:pos x="wd2" y="hd2"/>
              </a:cxn>
              <a:cxn ang="5400000">
                <a:pos x="wd2" y="hd2"/>
              </a:cxn>
              <a:cxn ang="10800000">
                <a:pos x="wd2" y="hd2"/>
              </a:cxn>
              <a:cxn ang="16200000">
                <a:pos x="wd2" y="hd2"/>
              </a:cxn>
            </a:cxnLst>
            <a:rect l="0" t="0" r="r" b="b"/>
            <a:pathLst>
              <a:path w="21600" h="21600" extrusionOk="0">
                <a:moveTo>
                  <a:pt x="8897" y="0"/>
                </a:moveTo>
                <a:lnTo>
                  <a:pt x="0" y="21600"/>
                </a:lnTo>
                <a:lnTo>
                  <a:pt x="8897" y="21600"/>
                </a:lnTo>
                <a:lnTo>
                  <a:pt x="12014" y="21600"/>
                </a:lnTo>
                <a:lnTo>
                  <a:pt x="12703" y="21600"/>
                </a:lnTo>
                <a:lnTo>
                  <a:pt x="21600" y="0"/>
                </a:lnTo>
                <a:lnTo>
                  <a:pt x="8897" y="0"/>
                </a:lnTo>
                <a:close/>
              </a:path>
            </a:pathLst>
          </a:custGeom>
          <a:solidFill>
            <a:schemeClr val="bg1">
              <a:lumMod val="95000"/>
            </a:schemeClr>
          </a:solidFill>
          <a:ln w="12700" cap="flat">
            <a:noFill/>
            <a:miter lim="400000"/>
          </a:ln>
          <a:effectLst/>
        </p:spPr>
        <p:txBody>
          <a:bodyPr wrap="square" lIns="0" tIns="0" rIns="0" bIns="0" numCol="1" anchor="t">
            <a:noAutofit/>
          </a:bodyPr>
          <a:lstStyle/>
          <a:p>
            <a:endParaRPr lang="en-GB" sz="1899" dirty="0">
              <a:latin typeface="+mj-lt"/>
            </a:endParaRPr>
          </a:p>
        </p:txBody>
      </p:sp>
      <p:sp>
        <p:nvSpPr>
          <p:cNvPr id="18" name="Shape 24582">
            <a:extLst>
              <a:ext uri="{FF2B5EF4-FFF2-40B4-BE49-F238E27FC236}">
                <a16:creationId xmlns:a16="http://schemas.microsoft.com/office/drawing/2014/main" xmlns="" id="{99A70E2C-EF96-4872-B9EF-D42CA8B308CA}"/>
              </a:ext>
            </a:extLst>
          </p:cNvPr>
          <p:cNvSpPr/>
          <p:nvPr/>
        </p:nvSpPr>
        <p:spPr>
          <a:xfrm>
            <a:off x="8166228" y="2184655"/>
            <a:ext cx="527220" cy="2186458"/>
          </a:xfrm>
          <a:prstGeom prst="rect">
            <a:avLst/>
          </a:prstGeom>
          <a:solidFill>
            <a:schemeClr val="accent3"/>
          </a:solidFill>
          <a:ln w="12700" cap="flat">
            <a:noFill/>
            <a:miter lim="400000"/>
          </a:ln>
          <a:effectLst/>
        </p:spPr>
        <p:txBody>
          <a:bodyPr wrap="square" lIns="26796" tIns="26796" rIns="26796" bIns="26796" numCol="1" anchor="ctr">
            <a:noAutofit/>
          </a:bodyPr>
          <a:lstStyle/>
          <a:p>
            <a:endParaRPr lang="en-GB" sz="1899" dirty="0">
              <a:latin typeface="+mj-lt"/>
            </a:endParaRPr>
          </a:p>
        </p:txBody>
      </p:sp>
      <p:sp>
        <p:nvSpPr>
          <p:cNvPr id="19" name="Shape 24583">
            <a:extLst>
              <a:ext uri="{FF2B5EF4-FFF2-40B4-BE49-F238E27FC236}">
                <a16:creationId xmlns:a16="http://schemas.microsoft.com/office/drawing/2014/main" xmlns="" id="{031AA974-A293-4ED9-A815-9512D2DE3D88}"/>
              </a:ext>
            </a:extLst>
          </p:cNvPr>
          <p:cNvSpPr/>
          <p:nvPr/>
        </p:nvSpPr>
        <p:spPr>
          <a:xfrm>
            <a:off x="8165978" y="1911783"/>
            <a:ext cx="789195" cy="272872"/>
          </a:xfrm>
          <a:custGeom>
            <a:avLst/>
            <a:gdLst/>
            <a:ahLst/>
            <a:cxnLst>
              <a:cxn ang="0">
                <a:pos x="wd2" y="hd2"/>
              </a:cxn>
              <a:cxn ang="5400000">
                <a:pos x="wd2" y="hd2"/>
              </a:cxn>
              <a:cxn ang="10800000">
                <a:pos x="wd2" y="hd2"/>
              </a:cxn>
              <a:cxn ang="16200000">
                <a:pos x="wd2" y="hd2"/>
              </a:cxn>
            </a:cxnLst>
            <a:rect l="0" t="0" r="r" b="b"/>
            <a:pathLst>
              <a:path w="21600" h="21600" extrusionOk="0">
                <a:moveTo>
                  <a:pt x="7222" y="149"/>
                </a:moveTo>
                <a:lnTo>
                  <a:pt x="21600" y="0"/>
                </a:lnTo>
                <a:lnTo>
                  <a:pt x="14585" y="21600"/>
                </a:lnTo>
                <a:lnTo>
                  <a:pt x="0" y="21600"/>
                </a:lnTo>
                <a:lnTo>
                  <a:pt x="7222" y="149"/>
                </a:lnTo>
                <a:close/>
              </a:path>
            </a:pathLst>
          </a:custGeom>
          <a:solidFill>
            <a:schemeClr val="accent3">
              <a:lumMod val="60000"/>
              <a:lumOff val="40000"/>
            </a:schemeClr>
          </a:solidFill>
          <a:ln w="12700" cap="flat">
            <a:noFill/>
            <a:miter lim="400000"/>
          </a:ln>
          <a:effectLst/>
        </p:spPr>
        <p:txBody>
          <a:bodyPr wrap="square" lIns="26796" tIns="26796" rIns="26796" bIns="26796" numCol="1" anchor="ctr">
            <a:noAutofit/>
          </a:bodyPr>
          <a:lstStyle/>
          <a:p>
            <a:endParaRPr lang="en-GB" sz="1899" dirty="0">
              <a:latin typeface="+mj-lt"/>
            </a:endParaRPr>
          </a:p>
        </p:txBody>
      </p:sp>
      <p:sp>
        <p:nvSpPr>
          <p:cNvPr id="20" name="Shape 24584">
            <a:extLst>
              <a:ext uri="{FF2B5EF4-FFF2-40B4-BE49-F238E27FC236}">
                <a16:creationId xmlns:a16="http://schemas.microsoft.com/office/drawing/2014/main" xmlns="" id="{D2A419E0-82D5-491C-86F5-A2058A27FC4B}"/>
              </a:ext>
            </a:extLst>
          </p:cNvPr>
          <p:cNvSpPr/>
          <p:nvPr/>
        </p:nvSpPr>
        <p:spPr>
          <a:xfrm>
            <a:off x="8693449" y="1910180"/>
            <a:ext cx="263610" cy="2460933"/>
          </a:xfrm>
          <a:custGeom>
            <a:avLst/>
            <a:gdLst/>
            <a:ahLst/>
            <a:cxnLst>
              <a:cxn ang="0">
                <a:pos x="wd2" y="hd2"/>
              </a:cxn>
              <a:cxn ang="5400000">
                <a:pos x="wd2" y="hd2"/>
              </a:cxn>
              <a:cxn ang="10800000">
                <a:pos x="wd2" y="hd2"/>
              </a:cxn>
              <a:cxn ang="16200000">
                <a:pos x="wd2" y="hd2"/>
              </a:cxn>
            </a:cxnLst>
            <a:rect l="0" t="0" r="r" b="b"/>
            <a:pathLst>
              <a:path w="21600" h="21600" extrusionOk="0">
                <a:moveTo>
                  <a:pt x="0" y="2399"/>
                </a:moveTo>
                <a:lnTo>
                  <a:pt x="21485" y="0"/>
                </a:lnTo>
                <a:lnTo>
                  <a:pt x="21600" y="18556"/>
                </a:lnTo>
                <a:lnTo>
                  <a:pt x="0" y="21600"/>
                </a:lnTo>
                <a:lnTo>
                  <a:pt x="0" y="2399"/>
                </a:lnTo>
                <a:close/>
              </a:path>
            </a:pathLst>
          </a:custGeom>
          <a:solidFill>
            <a:schemeClr val="accent3">
              <a:lumMod val="75000"/>
            </a:schemeClr>
          </a:solidFill>
          <a:ln w="12700" cap="flat">
            <a:noFill/>
            <a:miter lim="400000"/>
          </a:ln>
          <a:effectLst/>
        </p:spPr>
        <p:txBody>
          <a:bodyPr wrap="square" lIns="26796" tIns="26796" rIns="26796" bIns="26796" numCol="1" anchor="ctr">
            <a:noAutofit/>
          </a:bodyPr>
          <a:lstStyle/>
          <a:p>
            <a:endParaRPr lang="en-GB" sz="1899" dirty="0">
              <a:latin typeface="+mj-lt"/>
            </a:endParaRPr>
          </a:p>
        </p:txBody>
      </p:sp>
      <p:sp>
        <p:nvSpPr>
          <p:cNvPr id="21" name="Shape 24593">
            <a:extLst>
              <a:ext uri="{FF2B5EF4-FFF2-40B4-BE49-F238E27FC236}">
                <a16:creationId xmlns:a16="http://schemas.microsoft.com/office/drawing/2014/main" xmlns="" id="{F604066D-C8BF-4A43-BBA1-C1EFB33E1DD0}"/>
              </a:ext>
            </a:extLst>
          </p:cNvPr>
          <p:cNvSpPr/>
          <p:nvPr/>
        </p:nvSpPr>
        <p:spPr>
          <a:xfrm>
            <a:off x="10148059" y="3617228"/>
            <a:ext cx="1373862" cy="753885"/>
          </a:xfrm>
          <a:custGeom>
            <a:avLst/>
            <a:gdLst/>
            <a:ahLst/>
            <a:cxnLst>
              <a:cxn ang="0">
                <a:pos x="wd2" y="hd2"/>
              </a:cxn>
              <a:cxn ang="5400000">
                <a:pos x="wd2" y="hd2"/>
              </a:cxn>
              <a:cxn ang="10800000">
                <a:pos x="wd2" y="hd2"/>
              </a:cxn>
              <a:cxn ang="16200000">
                <a:pos x="wd2" y="hd2"/>
              </a:cxn>
            </a:cxnLst>
            <a:rect l="0" t="0" r="r" b="b"/>
            <a:pathLst>
              <a:path w="21600" h="21600" extrusionOk="0">
                <a:moveTo>
                  <a:pt x="8897" y="0"/>
                </a:moveTo>
                <a:lnTo>
                  <a:pt x="0" y="21600"/>
                </a:lnTo>
                <a:lnTo>
                  <a:pt x="8897" y="21600"/>
                </a:lnTo>
                <a:lnTo>
                  <a:pt x="12014" y="21600"/>
                </a:lnTo>
                <a:lnTo>
                  <a:pt x="12703" y="21600"/>
                </a:lnTo>
                <a:lnTo>
                  <a:pt x="21600" y="0"/>
                </a:lnTo>
                <a:lnTo>
                  <a:pt x="8897" y="0"/>
                </a:lnTo>
                <a:close/>
              </a:path>
            </a:pathLst>
          </a:custGeom>
          <a:solidFill>
            <a:schemeClr val="bg1">
              <a:lumMod val="95000"/>
            </a:schemeClr>
          </a:solidFill>
          <a:ln w="12700" cap="flat">
            <a:noFill/>
            <a:miter lim="400000"/>
          </a:ln>
          <a:effectLst/>
        </p:spPr>
        <p:txBody>
          <a:bodyPr wrap="square" lIns="0" tIns="0" rIns="0" bIns="0" numCol="1" anchor="t">
            <a:noAutofit/>
          </a:bodyPr>
          <a:lstStyle/>
          <a:p>
            <a:endParaRPr lang="en-GB" sz="1899" dirty="0">
              <a:latin typeface="+mj-lt"/>
            </a:endParaRPr>
          </a:p>
        </p:txBody>
      </p:sp>
      <p:sp>
        <p:nvSpPr>
          <p:cNvPr id="22" name="Shape 24594">
            <a:extLst>
              <a:ext uri="{FF2B5EF4-FFF2-40B4-BE49-F238E27FC236}">
                <a16:creationId xmlns:a16="http://schemas.microsoft.com/office/drawing/2014/main" xmlns="" id="{5447EBBE-9AB5-4843-8DCF-010695D45AA8}"/>
              </a:ext>
            </a:extLst>
          </p:cNvPr>
          <p:cNvSpPr/>
          <p:nvPr/>
        </p:nvSpPr>
        <p:spPr>
          <a:xfrm>
            <a:off x="10148309" y="2184158"/>
            <a:ext cx="527220" cy="2186458"/>
          </a:xfrm>
          <a:prstGeom prst="rect">
            <a:avLst/>
          </a:prstGeom>
          <a:solidFill>
            <a:schemeClr val="accent4"/>
          </a:solidFill>
          <a:ln w="12700" cap="flat">
            <a:noFill/>
            <a:miter lim="400000"/>
          </a:ln>
          <a:effectLst/>
        </p:spPr>
        <p:txBody>
          <a:bodyPr wrap="square" lIns="26796" tIns="26796" rIns="26796" bIns="26796" numCol="1" anchor="ctr">
            <a:noAutofit/>
          </a:bodyPr>
          <a:lstStyle/>
          <a:p>
            <a:endParaRPr lang="en-GB" sz="1899" dirty="0">
              <a:latin typeface="+mj-lt"/>
            </a:endParaRPr>
          </a:p>
        </p:txBody>
      </p:sp>
      <p:sp>
        <p:nvSpPr>
          <p:cNvPr id="23" name="Shape 24595">
            <a:extLst>
              <a:ext uri="{FF2B5EF4-FFF2-40B4-BE49-F238E27FC236}">
                <a16:creationId xmlns:a16="http://schemas.microsoft.com/office/drawing/2014/main" xmlns="" id="{7F487F64-AE29-48DB-9B3A-AF6164415513}"/>
              </a:ext>
            </a:extLst>
          </p:cNvPr>
          <p:cNvSpPr/>
          <p:nvPr/>
        </p:nvSpPr>
        <p:spPr>
          <a:xfrm>
            <a:off x="10148061" y="1911783"/>
            <a:ext cx="789195" cy="272872"/>
          </a:xfrm>
          <a:custGeom>
            <a:avLst/>
            <a:gdLst/>
            <a:ahLst/>
            <a:cxnLst>
              <a:cxn ang="0">
                <a:pos x="wd2" y="hd2"/>
              </a:cxn>
              <a:cxn ang="5400000">
                <a:pos x="wd2" y="hd2"/>
              </a:cxn>
              <a:cxn ang="10800000">
                <a:pos x="wd2" y="hd2"/>
              </a:cxn>
              <a:cxn ang="16200000">
                <a:pos x="wd2" y="hd2"/>
              </a:cxn>
            </a:cxnLst>
            <a:rect l="0" t="0" r="r" b="b"/>
            <a:pathLst>
              <a:path w="21600" h="21600" extrusionOk="0">
                <a:moveTo>
                  <a:pt x="7222" y="149"/>
                </a:moveTo>
                <a:lnTo>
                  <a:pt x="21600" y="0"/>
                </a:lnTo>
                <a:lnTo>
                  <a:pt x="14585" y="21600"/>
                </a:lnTo>
                <a:lnTo>
                  <a:pt x="0" y="21600"/>
                </a:lnTo>
                <a:lnTo>
                  <a:pt x="7222" y="149"/>
                </a:lnTo>
                <a:close/>
              </a:path>
            </a:pathLst>
          </a:custGeom>
          <a:solidFill>
            <a:schemeClr val="accent4">
              <a:lumMod val="60000"/>
              <a:lumOff val="40000"/>
            </a:schemeClr>
          </a:solidFill>
          <a:ln w="12700" cap="flat">
            <a:noFill/>
            <a:miter lim="400000"/>
          </a:ln>
          <a:effectLst/>
        </p:spPr>
        <p:txBody>
          <a:bodyPr wrap="square" lIns="26796" tIns="26796" rIns="26796" bIns="26796" numCol="1" anchor="ctr">
            <a:noAutofit/>
          </a:bodyPr>
          <a:lstStyle/>
          <a:p>
            <a:endParaRPr lang="en-GB" sz="1899" dirty="0">
              <a:latin typeface="+mj-lt"/>
            </a:endParaRPr>
          </a:p>
        </p:txBody>
      </p:sp>
      <p:sp>
        <p:nvSpPr>
          <p:cNvPr id="24" name="Shape 24596">
            <a:extLst>
              <a:ext uri="{FF2B5EF4-FFF2-40B4-BE49-F238E27FC236}">
                <a16:creationId xmlns:a16="http://schemas.microsoft.com/office/drawing/2014/main" xmlns="" id="{DBDF488E-515C-4177-8FE1-971DB6095C57}"/>
              </a:ext>
            </a:extLst>
          </p:cNvPr>
          <p:cNvSpPr/>
          <p:nvPr/>
        </p:nvSpPr>
        <p:spPr>
          <a:xfrm>
            <a:off x="10675533" y="1910180"/>
            <a:ext cx="263610" cy="2460933"/>
          </a:xfrm>
          <a:custGeom>
            <a:avLst/>
            <a:gdLst/>
            <a:ahLst/>
            <a:cxnLst>
              <a:cxn ang="0">
                <a:pos x="wd2" y="hd2"/>
              </a:cxn>
              <a:cxn ang="5400000">
                <a:pos x="wd2" y="hd2"/>
              </a:cxn>
              <a:cxn ang="10800000">
                <a:pos x="wd2" y="hd2"/>
              </a:cxn>
              <a:cxn ang="16200000">
                <a:pos x="wd2" y="hd2"/>
              </a:cxn>
            </a:cxnLst>
            <a:rect l="0" t="0" r="r" b="b"/>
            <a:pathLst>
              <a:path w="21600" h="21600" extrusionOk="0">
                <a:moveTo>
                  <a:pt x="0" y="2399"/>
                </a:moveTo>
                <a:lnTo>
                  <a:pt x="21485" y="0"/>
                </a:lnTo>
                <a:lnTo>
                  <a:pt x="21600" y="18556"/>
                </a:lnTo>
                <a:lnTo>
                  <a:pt x="0" y="21600"/>
                </a:lnTo>
                <a:lnTo>
                  <a:pt x="0" y="2399"/>
                </a:lnTo>
                <a:close/>
              </a:path>
            </a:pathLst>
          </a:custGeom>
          <a:solidFill>
            <a:schemeClr val="accent4">
              <a:lumMod val="75000"/>
            </a:schemeClr>
          </a:solidFill>
          <a:ln w="12700" cap="flat">
            <a:noFill/>
            <a:miter lim="400000"/>
          </a:ln>
          <a:effectLst/>
        </p:spPr>
        <p:txBody>
          <a:bodyPr wrap="square" lIns="26796" tIns="26796" rIns="26796" bIns="26796" numCol="1" anchor="ctr">
            <a:noAutofit/>
          </a:bodyPr>
          <a:lstStyle/>
          <a:p>
            <a:endParaRPr lang="en-GB" sz="1899" dirty="0">
              <a:latin typeface="+mj-lt"/>
            </a:endParaRPr>
          </a:p>
        </p:txBody>
      </p:sp>
      <p:sp>
        <p:nvSpPr>
          <p:cNvPr id="25" name="Shape 24605">
            <a:extLst>
              <a:ext uri="{FF2B5EF4-FFF2-40B4-BE49-F238E27FC236}">
                <a16:creationId xmlns:a16="http://schemas.microsoft.com/office/drawing/2014/main" xmlns="" id="{BA98B2D1-5F62-4697-869E-B6359C4B7424}"/>
              </a:ext>
            </a:extLst>
          </p:cNvPr>
          <p:cNvSpPr/>
          <p:nvPr/>
        </p:nvSpPr>
        <p:spPr>
          <a:xfrm>
            <a:off x="3894855" y="3613974"/>
            <a:ext cx="1758043" cy="753885"/>
          </a:xfrm>
          <a:custGeom>
            <a:avLst/>
            <a:gdLst/>
            <a:ahLst/>
            <a:cxnLst>
              <a:cxn ang="0">
                <a:pos x="wd2" y="hd2"/>
              </a:cxn>
              <a:cxn ang="5400000">
                <a:pos x="wd2" y="hd2"/>
              </a:cxn>
              <a:cxn ang="10800000">
                <a:pos x="wd2" y="hd2"/>
              </a:cxn>
              <a:cxn ang="16200000">
                <a:pos x="wd2" y="hd2"/>
              </a:cxn>
            </a:cxnLst>
            <a:rect l="0" t="0" r="r" b="b"/>
            <a:pathLst>
              <a:path w="21600" h="21600" extrusionOk="0">
                <a:moveTo>
                  <a:pt x="13989" y="0"/>
                </a:moveTo>
                <a:lnTo>
                  <a:pt x="0" y="21600"/>
                </a:lnTo>
                <a:lnTo>
                  <a:pt x="7611" y="21600"/>
                </a:lnTo>
                <a:lnTo>
                  <a:pt x="21600" y="0"/>
                </a:lnTo>
                <a:lnTo>
                  <a:pt x="13989" y="0"/>
                </a:lnTo>
                <a:close/>
              </a:path>
            </a:pathLst>
          </a:custGeom>
          <a:solidFill>
            <a:schemeClr val="bg1">
              <a:lumMod val="95000"/>
            </a:schemeClr>
          </a:solidFill>
          <a:ln w="12700" cap="flat">
            <a:noFill/>
            <a:miter lim="400000"/>
          </a:ln>
          <a:effectLst/>
        </p:spPr>
        <p:txBody>
          <a:bodyPr wrap="square" lIns="0" tIns="0" rIns="0" bIns="0" numCol="1" anchor="t">
            <a:noAutofit/>
          </a:bodyPr>
          <a:lstStyle/>
          <a:p>
            <a:endParaRPr lang="en-GB" sz="1899" dirty="0">
              <a:latin typeface="+mj-lt"/>
            </a:endParaRPr>
          </a:p>
        </p:txBody>
      </p:sp>
      <p:sp>
        <p:nvSpPr>
          <p:cNvPr id="26" name="Shape 24606">
            <a:extLst>
              <a:ext uri="{FF2B5EF4-FFF2-40B4-BE49-F238E27FC236}">
                <a16:creationId xmlns:a16="http://schemas.microsoft.com/office/drawing/2014/main" xmlns="" id="{B649C673-4E1C-4E7A-8124-0C8A1E4EC731}"/>
              </a:ext>
            </a:extLst>
          </p:cNvPr>
          <p:cNvSpPr/>
          <p:nvPr/>
        </p:nvSpPr>
        <p:spPr>
          <a:xfrm rot="1560000">
            <a:off x="3996423" y="2169653"/>
            <a:ext cx="527220" cy="2186458"/>
          </a:xfrm>
          <a:prstGeom prst="rect">
            <a:avLst/>
          </a:prstGeom>
          <a:solidFill>
            <a:schemeClr val="accent1"/>
          </a:solidFill>
          <a:ln w="12700" cap="flat">
            <a:noFill/>
            <a:miter lim="400000"/>
          </a:ln>
          <a:effectLst/>
        </p:spPr>
        <p:txBody>
          <a:bodyPr wrap="square" lIns="26796" tIns="26796" rIns="26796" bIns="26796" numCol="1" anchor="ctr">
            <a:noAutofit/>
          </a:bodyPr>
          <a:lstStyle/>
          <a:p>
            <a:endParaRPr lang="en-GB" sz="1899" dirty="0">
              <a:latin typeface="+mj-lt"/>
            </a:endParaRPr>
          </a:p>
        </p:txBody>
      </p:sp>
      <p:sp>
        <p:nvSpPr>
          <p:cNvPr id="27" name="Shape 24607">
            <a:extLst>
              <a:ext uri="{FF2B5EF4-FFF2-40B4-BE49-F238E27FC236}">
                <a16:creationId xmlns:a16="http://schemas.microsoft.com/office/drawing/2014/main" xmlns="" id="{3FDB26CF-9758-4BE9-A851-9EB72B8F46C8}"/>
              </a:ext>
            </a:extLst>
          </p:cNvPr>
          <p:cNvSpPr/>
          <p:nvPr/>
        </p:nvSpPr>
        <p:spPr>
          <a:xfrm rot="1560000">
            <a:off x="4521678" y="2079401"/>
            <a:ext cx="791080" cy="272872"/>
          </a:xfrm>
          <a:custGeom>
            <a:avLst/>
            <a:gdLst/>
            <a:ahLst/>
            <a:cxnLst>
              <a:cxn ang="0">
                <a:pos x="wd2" y="hd2"/>
              </a:cxn>
              <a:cxn ang="5400000">
                <a:pos x="wd2" y="hd2"/>
              </a:cxn>
              <a:cxn ang="10800000">
                <a:pos x="wd2" y="hd2"/>
              </a:cxn>
              <a:cxn ang="16200000">
                <a:pos x="wd2" y="hd2"/>
              </a:cxn>
            </a:cxnLst>
            <a:rect l="0" t="0" r="r" b="b"/>
            <a:pathLst>
              <a:path w="21600" h="21600" extrusionOk="0">
                <a:moveTo>
                  <a:pt x="7205" y="149"/>
                </a:moveTo>
                <a:lnTo>
                  <a:pt x="21600" y="0"/>
                </a:lnTo>
                <a:lnTo>
                  <a:pt x="14447" y="21600"/>
                </a:lnTo>
                <a:lnTo>
                  <a:pt x="0" y="21600"/>
                </a:lnTo>
                <a:lnTo>
                  <a:pt x="7205" y="149"/>
                </a:lnTo>
                <a:close/>
              </a:path>
            </a:pathLst>
          </a:custGeom>
          <a:solidFill>
            <a:schemeClr val="accent1">
              <a:lumMod val="60000"/>
              <a:lumOff val="40000"/>
            </a:schemeClr>
          </a:solidFill>
          <a:ln w="12700" cap="flat">
            <a:noFill/>
            <a:miter lim="400000"/>
          </a:ln>
          <a:effectLst/>
        </p:spPr>
        <p:txBody>
          <a:bodyPr wrap="square" lIns="26796" tIns="26796" rIns="26796" bIns="26796" numCol="1" anchor="ctr">
            <a:noAutofit/>
          </a:bodyPr>
          <a:lstStyle/>
          <a:p>
            <a:endParaRPr lang="en-GB" sz="1899" dirty="0">
              <a:latin typeface="+mj-lt"/>
            </a:endParaRPr>
          </a:p>
        </p:txBody>
      </p:sp>
      <p:sp>
        <p:nvSpPr>
          <p:cNvPr id="28" name="Shape 24608">
            <a:extLst>
              <a:ext uri="{FF2B5EF4-FFF2-40B4-BE49-F238E27FC236}">
                <a16:creationId xmlns:a16="http://schemas.microsoft.com/office/drawing/2014/main" xmlns="" id="{FC7F8704-5A6E-4917-BEED-E970C032BA59}"/>
              </a:ext>
            </a:extLst>
          </p:cNvPr>
          <p:cNvSpPr/>
          <p:nvPr/>
        </p:nvSpPr>
        <p:spPr>
          <a:xfrm rot="1560000">
            <a:off x="4543570" y="2082852"/>
            <a:ext cx="263610" cy="2460933"/>
          </a:xfrm>
          <a:custGeom>
            <a:avLst/>
            <a:gdLst/>
            <a:ahLst/>
            <a:cxnLst>
              <a:cxn ang="0">
                <a:pos x="wd2" y="hd2"/>
              </a:cxn>
              <a:cxn ang="5400000">
                <a:pos x="wd2" y="hd2"/>
              </a:cxn>
              <a:cxn ang="10800000">
                <a:pos x="wd2" y="hd2"/>
              </a:cxn>
              <a:cxn ang="16200000">
                <a:pos x="wd2" y="hd2"/>
              </a:cxn>
            </a:cxnLst>
            <a:rect l="0" t="0" r="r" b="b"/>
            <a:pathLst>
              <a:path w="21600" h="21600" extrusionOk="0">
                <a:moveTo>
                  <a:pt x="0" y="2415"/>
                </a:moveTo>
                <a:lnTo>
                  <a:pt x="21600" y="0"/>
                </a:lnTo>
                <a:lnTo>
                  <a:pt x="21600" y="18556"/>
                </a:lnTo>
                <a:lnTo>
                  <a:pt x="0" y="21600"/>
                </a:lnTo>
                <a:lnTo>
                  <a:pt x="0" y="2415"/>
                </a:lnTo>
                <a:close/>
              </a:path>
            </a:pathLst>
          </a:custGeom>
          <a:solidFill>
            <a:schemeClr val="accent1">
              <a:lumMod val="75000"/>
            </a:schemeClr>
          </a:solidFill>
          <a:ln w="12700" cap="flat">
            <a:noFill/>
            <a:miter lim="400000"/>
          </a:ln>
          <a:effectLst/>
        </p:spPr>
        <p:txBody>
          <a:bodyPr wrap="square" lIns="26796" tIns="26796" rIns="26796" bIns="26796" numCol="1" anchor="ctr">
            <a:noAutofit/>
          </a:bodyPr>
          <a:lstStyle/>
          <a:p>
            <a:endParaRPr lang="en-GB" sz="1899" dirty="0">
              <a:latin typeface="+mj-lt"/>
            </a:endParaRPr>
          </a:p>
        </p:txBody>
      </p:sp>
      <p:sp>
        <p:nvSpPr>
          <p:cNvPr id="29" name="Shape 24617">
            <a:extLst>
              <a:ext uri="{FF2B5EF4-FFF2-40B4-BE49-F238E27FC236}">
                <a16:creationId xmlns:a16="http://schemas.microsoft.com/office/drawing/2014/main" xmlns="" id="{426E3B35-1DE4-4AD4-A486-CFBE7D555BAF}"/>
              </a:ext>
            </a:extLst>
          </p:cNvPr>
          <p:cNvSpPr/>
          <p:nvPr/>
        </p:nvSpPr>
        <p:spPr>
          <a:xfrm>
            <a:off x="6240627" y="3617228"/>
            <a:ext cx="1373862" cy="753885"/>
          </a:xfrm>
          <a:custGeom>
            <a:avLst/>
            <a:gdLst/>
            <a:ahLst/>
            <a:cxnLst>
              <a:cxn ang="0">
                <a:pos x="wd2" y="hd2"/>
              </a:cxn>
              <a:cxn ang="5400000">
                <a:pos x="wd2" y="hd2"/>
              </a:cxn>
              <a:cxn ang="10800000">
                <a:pos x="wd2" y="hd2"/>
              </a:cxn>
              <a:cxn ang="16200000">
                <a:pos x="wd2" y="hd2"/>
              </a:cxn>
            </a:cxnLst>
            <a:rect l="0" t="0" r="r" b="b"/>
            <a:pathLst>
              <a:path w="21600" h="21600" extrusionOk="0">
                <a:moveTo>
                  <a:pt x="8897" y="0"/>
                </a:moveTo>
                <a:lnTo>
                  <a:pt x="0" y="21600"/>
                </a:lnTo>
                <a:lnTo>
                  <a:pt x="8897" y="21600"/>
                </a:lnTo>
                <a:lnTo>
                  <a:pt x="12014" y="21600"/>
                </a:lnTo>
                <a:lnTo>
                  <a:pt x="12703" y="21600"/>
                </a:lnTo>
                <a:lnTo>
                  <a:pt x="21600" y="0"/>
                </a:lnTo>
                <a:lnTo>
                  <a:pt x="8897" y="0"/>
                </a:lnTo>
                <a:close/>
              </a:path>
            </a:pathLst>
          </a:custGeom>
          <a:solidFill>
            <a:schemeClr val="bg1">
              <a:lumMod val="95000"/>
            </a:schemeClr>
          </a:solidFill>
          <a:ln w="12700" cap="flat">
            <a:noFill/>
            <a:miter lim="400000"/>
          </a:ln>
          <a:effectLst/>
        </p:spPr>
        <p:txBody>
          <a:bodyPr wrap="square" lIns="0" tIns="0" rIns="0" bIns="0" numCol="1" anchor="t">
            <a:noAutofit/>
          </a:bodyPr>
          <a:lstStyle/>
          <a:p>
            <a:endParaRPr lang="en-GB" sz="1899" dirty="0">
              <a:latin typeface="+mj-lt"/>
            </a:endParaRPr>
          </a:p>
        </p:txBody>
      </p:sp>
      <p:sp>
        <p:nvSpPr>
          <p:cNvPr id="30" name="Shape 24618">
            <a:extLst>
              <a:ext uri="{FF2B5EF4-FFF2-40B4-BE49-F238E27FC236}">
                <a16:creationId xmlns:a16="http://schemas.microsoft.com/office/drawing/2014/main" xmlns="" id="{21E56F12-EB82-4AB7-9521-D48995BA3979}"/>
              </a:ext>
            </a:extLst>
          </p:cNvPr>
          <p:cNvSpPr/>
          <p:nvPr/>
        </p:nvSpPr>
        <p:spPr>
          <a:xfrm>
            <a:off x="6240876" y="2184158"/>
            <a:ext cx="527220" cy="2186458"/>
          </a:xfrm>
          <a:prstGeom prst="rect">
            <a:avLst/>
          </a:prstGeom>
          <a:solidFill>
            <a:schemeClr val="accent2"/>
          </a:solidFill>
          <a:ln w="12700" cap="flat">
            <a:noFill/>
            <a:miter lim="400000"/>
          </a:ln>
          <a:effectLst/>
        </p:spPr>
        <p:txBody>
          <a:bodyPr wrap="square" lIns="26796" tIns="26796" rIns="26796" bIns="26796" numCol="1" anchor="ctr">
            <a:noAutofit/>
          </a:bodyPr>
          <a:lstStyle/>
          <a:p>
            <a:endParaRPr lang="en-GB" sz="1899" dirty="0">
              <a:latin typeface="+mj-lt"/>
            </a:endParaRPr>
          </a:p>
        </p:txBody>
      </p:sp>
      <p:sp>
        <p:nvSpPr>
          <p:cNvPr id="31" name="Shape 24619">
            <a:extLst>
              <a:ext uri="{FF2B5EF4-FFF2-40B4-BE49-F238E27FC236}">
                <a16:creationId xmlns:a16="http://schemas.microsoft.com/office/drawing/2014/main" xmlns="" id="{D2CA892B-4370-476C-8016-2029AD28B541}"/>
              </a:ext>
            </a:extLst>
          </p:cNvPr>
          <p:cNvSpPr/>
          <p:nvPr/>
        </p:nvSpPr>
        <p:spPr>
          <a:xfrm>
            <a:off x="6240627" y="1911783"/>
            <a:ext cx="791079" cy="272872"/>
          </a:xfrm>
          <a:custGeom>
            <a:avLst/>
            <a:gdLst/>
            <a:ahLst/>
            <a:cxnLst>
              <a:cxn ang="0">
                <a:pos x="wd2" y="hd2"/>
              </a:cxn>
              <a:cxn ang="5400000">
                <a:pos x="wd2" y="hd2"/>
              </a:cxn>
              <a:cxn ang="10800000">
                <a:pos x="wd2" y="hd2"/>
              </a:cxn>
              <a:cxn ang="16200000">
                <a:pos x="wd2" y="hd2"/>
              </a:cxn>
            </a:cxnLst>
            <a:rect l="0" t="0" r="r" b="b"/>
            <a:pathLst>
              <a:path w="21600" h="21600" extrusionOk="0">
                <a:moveTo>
                  <a:pt x="7205" y="149"/>
                </a:moveTo>
                <a:lnTo>
                  <a:pt x="21600" y="0"/>
                </a:lnTo>
                <a:lnTo>
                  <a:pt x="14447" y="21600"/>
                </a:lnTo>
                <a:lnTo>
                  <a:pt x="0" y="21600"/>
                </a:lnTo>
                <a:lnTo>
                  <a:pt x="7205" y="149"/>
                </a:lnTo>
                <a:close/>
              </a:path>
            </a:pathLst>
          </a:custGeom>
          <a:solidFill>
            <a:schemeClr val="accent2">
              <a:lumMod val="60000"/>
              <a:lumOff val="40000"/>
            </a:schemeClr>
          </a:solidFill>
          <a:ln w="12700" cap="flat">
            <a:noFill/>
            <a:miter lim="400000"/>
          </a:ln>
          <a:effectLst/>
        </p:spPr>
        <p:txBody>
          <a:bodyPr wrap="square" lIns="26796" tIns="26796" rIns="26796" bIns="26796" numCol="1" anchor="ctr">
            <a:noAutofit/>
          </a:bodyPr>
          <a:lstStyle/>
          <a:p>
            <a:endParaRPr lang="en-GB" sz="1899" dirty="0">
              <a:latin typeface="+mj-lt"/>
            </a:endParaRPr>
          </a:p>
        </p:txBody>
      </p:sp>
      <p:sp>
        <p:nvSpPr>
          <p:cNvPr id="32" name="Shape 24620">
            <a:extLst>
              <a:ext uri="{FF2B5EF4-FFF2-40B4-BE49-F238E27FC236}">
                <a16:creationId xmlns:a16="http://schemas.microsoft.com/office/drawing/2014/main" xmlns="" id="{6FE1B571-4EC5-4E46-8C5E-EA10002A7493}"/>
              </a:ext>
            </a:extLst>
          </p:cNvPr>
          <p:cNvSpPr/>
          <p:nvPr/>
        </p:nvSpPr>
        <p:spPr>
          <a:xfrm>
            <a:off x="6768097" y="1910180"/>
            <a:ext cx="263610" cy="2460933"/>
          </a:xfrm>
          <a:custGeom>
            <a:avLst/>
            <a:gdLst/>
            <a:ahLst/>
            <a:cxnLst>
              <a:cxn ang="0">
                <a:pos x="wd2" y="hd2"/>
              </a:cxn>
              <a:cxn ang="5400000">
                <a:pos x="wd2" y="hd2"/>
              </a:cxn>
              <a:cxn ang="10800000">
                <a:pos x="wd2" y="hd2"/>
              </a:cxn>
              <a:cxn ang="16200000">
                <a:pos x="wd2" y="hd2"/>
              </a:cxn>
            </a:cxnLst>
            <a:rect l="0" t="0" r="r" b="b"/>
            <a:pathLst>
              <a:path w="21600" h="21600" extrusionOk="0">
                <a:moveTo>
                  <a:pt x="0" y="2415"/>
                </a:moveTo>
                <a:lnTo>
                  <a:pt x="21600" y="0"/>
                </a:lnTo>
                <a:lnTo>
                  <a:pt x="21600" y="18556"/>
                </a:lnTo>
                <a:lnTo>
                  <a:pt x="0" y="21600"/>
                </a:lnTo>
                <a:lnTo>
                  <a:pt x="0" y="2415"/>
                </a:lnTo>
                <a:close/>
              </a:path>
            </a:pathLst>
          </a:custGeom>
          <a:solidFill>
            <a:schemeClr val="accent2">
              <a:lumMod val="75000"/>
            </a:schemeClr>
          </a:solidFill>
          <a:ln w="12700" cap="flat">
            <a:noFill/>
            <a:miter lim="400000"/>
          </a:ln>
          <a:effectLst/>
        </p:spPr>
        <p:txBody>
          <a:bodyPr wrap="square" lIns="26796" tIns="26796" rIns="26796" bIns="26796" numCol="1" anchor="ctr">
            <a:noAutofit/>
          </a:bodyPr>
          <a:lstStyle/>
          <a:p>
            <a:endParaRPr lang="en-GB" sz="1899" dirty="0">
              <a:latin typeface="+mj-lt"/>
            </a:endParaRPr>
          </a:p>
        </p:txBody>
      </p:sp>
      <p:sp>
        <p:nvSpPr>
          <p:cNvPr id="33" name="TextBox 57">
            <a:extLst>
              <a:ext uri="{FF2B5EF4-FFF2-40B4-BE49-F238E27FC236}">
                <a16:creationId xmlns:a16="http://schemas.microsoft.com/office/drawing/2014/main" xmlns="" id="{42EFC8CB-F5DC-4B7F-936D-F458E69EB80E}"/>
              </a:ext>
            </a:extLst>
          </p:cNvPr>
          <p:cNvSpPr txBox="1"/>
          <p:nvPr/>
        </p:nvSpPr>
        <p:spPr>
          <a:xfrm>
            <a:off x="3291007" y="4940242"/>
            <a:ext cx="1986278" cy="1569660"/>
          </a:xfrm>
          <a:prstGeom prst="rect">
            <a:avLst/>
          </a:prstGeom>
          <a:noFill/>
        </p:spPr>
        <p:txBody>
          <a:bodyPr wrap="square" rtlCol="0" anchor="t">
            <a:spAutoFit/>
          </a:bodyPr>
          <a:lstStyle/>
          <a:p>
            <a:pPr>
              <a:spcBef>
                <a:spcPts val="675"/>
              </a:spcBef>
            </a:pPr>
            <a:r>
              <a:rPr lang="en-GB" sz="1600" dirty="0" err="1">
                <a:latin typeface="+mj-lt"/>
                <a:ea typeface="Lato Light" panose="020F0502020204030203" pitchFamily="34" charset="0"/>
                <a:cs typeface="Lato Light" panose="020F0502020204030203" pitchFamily="34" charset="0"/>
              </a:rPr>
              <a:t>Jedes</a:t>
            </a:r>
            <a:r>
              <a:rPr lang="en-GB" sz="1600" dirty="0">
                <a:latin typeface="+mj-lt"/>
                <a:ea typeface="Lato Light" panose="020F0502020204030203" pitchFamily="34" charset="0"/>
                <a:cs typeface="Lato Light" panose="020F0502020204030203" pitchFamily="34" charset="0"/>
              </a:rPr>
              <a:t> Unternehmen und </a:t>
            </a:r>
            <a:r>
              <a:rPr lang="en-GB" sz="1600" dirty="0" err="1">
                <a:latin typeface="+mj-lt"/>
                <a:ea typeface="Lato Light" panose="020F0502020204030203" pitchFamily="34" charset="0"/>
                <a:cs typeface="Lato Light" panose="020F0502020204030203" pitchFamily="34" charset="0"/>
              </a:rPr>
              <a:t>jede</a:t>
            </a:r>
            <a:r>
              <a:rPr lang="en-GB" sz="1600" dirty="0">
                <a:latin typeface="+mj-lt"/>
                <a:ea typeface="Lato Light" panose="020F0502020204030203" pitchFamily="34" charset="0"/>
                <a:cs typeface="Lato Light" panose="020F0502020204030203" pitchFamily="34" charset="0"/>
              </a:rPr>
              <a:t> </a:t>
            </a:r>
            <a:r>
              <a:rPr lang="en-GB" sz="1600" dirty="0" err="1">
                <a:latin typeface="+mj-lt"/>
                <a:ea typeface="Lato Light" panose="020F0502020204030203" pitchFamily="34" charset="0"/>
                <a:cs typeface="Lato Light" panose="020F0502020204030203" pitchFamily="34" charset="0"/>
              </a:rPr>
              <a:t>Unter-nehmenskrise</a:t>
            </a:r>
            <a:r>
              <a:rPr lang="en-GB" sz="1600" dirty="0">
                <a:latin typeface="+mj-lt"/>
                <a:ea typeface="Lato Light" panose="020F0502020204030203" pitchFamily="34" charset="0"/>
                <a:cs typeface="Lato Light" panose="020F0502020204030203" pitchFamily="34" charset="0"/>
              </a:rPr>
              <a:t> ist anders. Es gibt </a:t>
            </a:r>
            <a:r>
              <a:rPr lang="en-GB" sz="1600" dirty="0" err="1">
                <a:latin typeface="+mj-lt"/>
                <a:ea typeface="Lato Light" panose="020F0502020204030203" pitchFamily="34" charset="0"/>
                <a:cs typeface="Lato Light" panose="020F0502020204030203" pitchFamily="34" charset="0"/>
              </a:rPr>
              <a:t>keine</a:t>
            </a:r>
            <a:r>
              <a:rPr lang="en-GB" sz="1600" dirty="0">
                <a:latin typeface="+mj-lt"/>
                <a:ea typeface="Lato Light" panose="020F0502020204030203" pitchFamily="34" charset="0"/>
                <a:cs typeface="Lato Light" panose="020F0502020204030203" pitchFamily="34" charset="0"/>
              </a:rPr>
              <a:t> </a:t>
            </a:r>
            <a:r>
              <a:rPr lang="en-GB" sz="1600" dirty="0" err="1">
                <a:latin typeface="+mj-lt"/>
                <a:ea typeface="Lato Light" panose="020F0502020204030203" pitchFamily="34" charset="0"/>
                <a:cs typeface="Lato Light" panose="020F0502020204030203" pitchFamily="34" charset="0"/>
              </a:rPr>
              <a:t>Patentrezepte</a:t>
            </a:r>
            <a:r>
              <a:rPr lang="en-GB" sz="1600" dirty="0">
                <a:latin typeface="+mj-lt"/>
                <a:ea typeface="Lato Light" panose="020F0502020204030203" pitchFamily="34" charset="0"/>
                <a:cs typeface="Lato Light" panose="020F0502020204030203" pitchFamily="34" charset="0"/>
              </a:rPr>
              <a:t> oder Blaupausen. </a:t>
            </a:r>
          </a:p>
        </p:txBody>
      </p:sp>
      <p:sp>
        <p:nvSpPr>
          <p:cNvPr id="34" name="TextBox 58">
            <a:extLst>
              <a:ext uri="{FF2B5EF4-FFF2-40B4-BE49-F238E27FC236}">
                <a16:creationId xmlns:a16="http://schemas.microsoft.com/office/drawing/2014/main" xmlns="" id="{A8C2AC8F-E6AC-4557-97ED-017FDD5D05A8}"/>
              </a:ext>
            </a:extLst>
          </p:cNvPr>
          <p:cNvSpPr txBox="1"/>
          <p:nvPr/>
        </p:nvSpPr>
        <p:spPr>
          <a:xfrm>
            <a:off x="3345961" y="4534894"/>
            <a:ext cx="2022431" cy="369332"/>
          </a:xfrm>
          <a:prstGeom prst="rect">
            <a:avLst/>
          </a:prstGeom>
          <a:noFill/>
        </p:spPr>
        <p:txBody>
          <a:bodyPr wrap="square" rtlCol="0" anchor="ctr">
            <a:spAutoFit/>
          </a:bodyPr>
          <a:lstStyle/>
          <a:p>
            <a:r>
              <a:rPr lang="en-GB" b="1" dirty="0">
                <a:solidFill>
                  <a:schemeClr val="accent1"/>
                </a:solidFill>
                <a:latin typeface="+mj-lt"/>
                <a:cs typeface="Poppins" pitchFamily="2" charset="77"/>
              </a:rPr>
              <a:t>Keine Blaupausen</a:t>
            </a:r>
          </a:p>
        </p:txBody>
      </p:sp>
      <p:sp>
        <p:nvSpPr>
          <p:cNvPr id="35" name="TextBox 61">
            <a:extLst>
              <a:ext uri="{FF2B5EF4-FFF2-40B4-BE49-F238E27FC236}">
                <a16:creationId xmlns:a16="http://schemas.microsoft.com/office/drawing/2014/main" xmlns="" id="{C06DF7B0-665A-4348-8854-A223AAEEB4CD}"/>
              </a:ext>
            </a:extLst>
          </p:cNvPr>
          <p:cNvSpPr txBox="1"/>
          <p:nvPr/>
        </p:nvSpPr>
        <p:spPr>
          <a:xfrm>
            <a:off x="5277285" y="4835269"/>
            <a:ext cx="2490366" cy="2062103"/>
          </a:xfrm>
          <a:prstGeom prst="rect">
            <a:avLst/>
          </a:prstGeom>
          <a:noFill/>
        </p:spPr>
        <p:txBody>
          <a:bodyPr wrap="square" rtlCol="0" anchor="t">
            <a:spAutoFit/>
          </a:bodyPr>
          <a:lstStyle/>
          <a:p>
            <a:pPr>
              <a:spcBef>
                <a:spcPts val="675"/>
              </a:spcBef>
            </a:pPr>
            <a:r>
              <a:rPr lang="en-GB" sz="1600" dirty="0" err="1">
                <a:latin typeface="+mj-lt"/>
                <a:ea typeface="Lato Light" panose="020F0502020204030203" pitchFamily="34" charset="0"/>
                <a:cs typeface="Lato Light" panose="020F0502020204030203" pitchFamily="34" charset="0"/>
              </a:rPr>
              <a:t>Existenzielle</a:t>
            </a:r>
            <a:r>
              <a:rPr lang="en-GB" sz="1600" dirty="0">
                <a:latin typeface="+mj-lt"/>
                <a:ea typeface="Lato Light" panose="020F0502020204030203" pitchFamily="34" charset="0"/>
                <a:cs typeface="Lato Light" panose="020F0502020204030203" pitchFamily="34" charset="0"/>
              </a:rPr>
              <a:t> </a:t>
            </a:r>
            <a:r>
              <a:rPr lang="en-GB" sz="1600" dirty="0" err="1">
                <a:latin typeface="+mj-lt"/>
                <a:ea typeface="Lato Light" panose="020F0502020204030203" pitchFamily="34" charset="0"/>
                <a:cs typeface="Lato Light" panose="020F0502020204030203" pitchFamily="34" charset="0"/>
              </a:rPr>
              <a:t>Entscheidung-en</a:t>
            </a:r>
            <a:r>
              <a:rPr lang="en-GB" sz="1600" dirty="0">
                <a:latin typeface="+mj-lt"/>
                <a:ea typeface="Lato Light" panose="020F0502020204030203" pitchFamily="34" charset="0"/>
                <a:cs typeface="Lato Light" panose="020F0502020204030203" pitchFamily="34" charset="0"/>
              </a:rPr>
              <a:t> müssen unter großem Zeitdruck getroffen werden. Je </a:t>
            </a:r>
            <a:r>
              <a:rPr lang="en-GB" sz="1600" dirty="0" err="1">
                <a:latin typeface="+mj-lt"/>
                <a:ea typeface="Lato Light" panose="020F0502020204030203" pitchFamily="34" charset="0"/>
                <a:cs typeface="Lato Light" panose="020F0502020204030203" pitchFamily="34" charset="0"/>
              </a:rPr>
              <a:t>fortgeschrittener</a:t>
            </a:r>
            <a:r>
              <a:rPr lang="en-GB" sz="1600" dirty="0">
                <a:latin typeface="+mj-lt"/>
                <a:ea typeface="Lato Light" panose="020F0502020204030203" pitchFamily="34" charset="0"/>
                <a:cs typeface="Lato Light" panose="020F0502020204030203" pitchFamily="34" charset="0"/>
              </a:rPr>
              <a:t> die </a:t>
            </a:r>
            <a:r>
              <a:rPr lang="en-GB" sz="1600" dirty="0" err="1">
                <a:latin typeface="+mj-lt"/>
                <a:ea typeface="Lato Light" panose="020F0502020204030203" pitchFamily="34" charset="0"/>
                <a:cs typeface="Lato Light" panose="020F0502020204030203" pitchFamily="34" charset="0"/>
              </a:rPr>
              <a:t>Krise</a:t>
            </a:r>
            <a:r>
              <a:rPr lang="en-GB" sz="1600" dirty="0">
                <a:latin typeface="+mj-lt"/>
                <a:ea typeface="Lato Light" panose="020F0502020204030203" pitchFamily="34" charset="0"/>
                <a:cs typeface="Lato Light" panose="020F0502020204030203" pitchFamily="34" charset="0"/>
              </a:rPr>
              <a:t>, </a:t>
            </a:r>
            <a:r>
              <a:rPr lang="en-GB" sz="1600" dirty="0" err="1">
                <a:latin typeface="+mj-lt"/>
                <a:ea typeface="Lato Light" panose="020F0502020204030203" pitchFamily="34" charset="0"/>
                <a:cs typeface="Lato Light" panose="020F0502020204030203" pitchFamily="34" charset="0"/>
              </a:rPr>
              <a:t>desto</a:t>
            </a:r>
            <a:r>
              <a:rPr lang="en-GB" sz="1600" dirty="0">
                <a:latin typeface="+mj-lt"/>
                <a:ea typeface="Lato Light" panose="020F0502020204030203" pitchFamily="34" charset="0"/>
                <a:cs typeface="Lato Light" panose="020F0502020204030203" pitchFamily="34" charset="0"/>
              </a:rPr>
              <a:t> </a:t>
            </a:r>
            <a:r>
              <a:rPr lang="en-GB" sz="1600" dirty="0" err="1">
                <a:latin typeface="+mj-lt"/>
                <a:ea typeface="Lato Light" panose="020F0502020204030203" pitchFamily="34" charset="0"/>
                <a:cs typeface="Lato Light" panose="020F0502020204030203" pitchFamily="34" charset="0"/>
              </a:rPr>
              <a:t>eingeschränkter</a:t>
            </a:r>
            <a:r>
              <a:rPr lang="en-GB" sz="1600" dirty="0">
                <a:latin typeface="+mj-lt"/>
                <a:ea typeface="Lato Light" panose="020F0502020204030203" pitchFamily="34" charset="0"/>
                <a:cs typeface="Lato Light" panose="020F0502020204030203" pitchFamily="34" charset="0"/>
              </a:rPr>
              <a:t> der </a:t>
            </a:r>
            <a:r>
              <a:rPr lang="en-GB" sz="1600" dirty="0" err="1">
                <a:latin typeface="+mj-lt"/>
                <a:ea typeface="Lato Light" panose="020F0502020204030203" pitchFamily="34" charset="0"/>
                <a:cs typeface="Lato Light" panose="020F0502020204030203" pitchFamily="34" charset="0"/>
              </a:rPr>
              <a:t>Handlungsspielraum</a:t>
            </a:r>
            <a:r>
              <a:rPr lang="en-GB" sz="1600" dirty="0">
                <a:latin typeface="+mj-lt"/>
                <a:ea typeface="Lato Light" panose="020F0502020204030203" pitchFamily="34" charset="0"/>
                <a:cs typeface="Lato Light" panose="020F0502020204030203" pitchFamily="34" charset="0"/>
              </a:rPr>
              <a:t> und desto </a:t>
            </a:r>
            <a:r>
              <a:rPr lang="en-GB" sz="1600" dirty="0" err="1">
                <a:latin typeface="+mj-lt"/>
                <a:ea typeface="Lato Light" panose="020F0502020204030203" pitchFamily="34" charset="0"/>
                <a:cs typeface="Lato Light" panose="020F0502020204030203" pitchFamily="34" charset="0"/>
              </a:rPr>
              <a:t>größer</a:t>
            </a:r>
            <a:r>
              <a:rPr lang="en-GB" sz="1600" dirty="0">
                <a:latin typeface="+mj-lt"/>
                <a:ea typeface="Lato Light" panose="020F0502020204030203" pitchFamily="34" charset="0"/>
                <a:cs typeface="Lato Light" panose="020F0502020204030203" pitchFamily="34" charset="0"/>
              </a:rPr>
              <a:t> der Handlungsdruck.</a:t>
            </a:r>
          </a:p>
        </p:txBody>
      </p:sp>
      <p:sp>
        <p:nvSpPr>
          <p:cNvPr id="36" name="TextBox 62">
            <a:extLst>
              <a:ext uri="{FF2B5EF4-FFF2-40B4-BE49-F238E27FC236}">
                <a16:creationId xmlns:a16="http://schemas.microsoft.com/office/drawing/2014/main" xmlns="" id="{1E7532D0-3F26-484A-93EA-49022F70E968}"/>
              </a:ext>
            </a:extLst>
          </p:cNvPr>
          <p:cNvSpPr txBox="1"/>
          <p:nvPr/>
        </p:nvSpPr>
        <p:spPr>
          <a:xfrm>
            <a:off x="5368390" y="4534894"/>
            <a:ext cx="2058582" cy="369332"/>
          </a:xfrm>
          <a:prstGeom prst="rect">
            <a:avLst/>
          </a:prstGeom>
          <a:noFill/>
        </p:spPr>
        <p:txBody>
          <a:bodyPr wrap="square" rtlCol="0" anchor="ctr">
            <a:spAutoFit/>
          </a:bodyPr>
          <a:lstStyle/>
          <a:p>
            <a:r>
              <a:rPr lang="en-GB" b="1" dirty="0">
                <a:solidFill>
                  <a:schemeClr val="accent2"/>
                </a:solidFill>
                <a:latin typeface="+mj-lt"/>
                <a:cs typeface="Poppins" pitchFamily="2" charset="77"/>
              </a:rPr>
              <a:t>Zeitdruck</a:t>
            </a:r>
          </a:p>
        </p:txBody>
      </p:sp>
      <p:sp>
        <p:nvSpPr>
          <p:cNvPr id="37" name="TextBox 64">
            <a:extLst>
              <a:ext uri="{FF2B5EF4-FFF2-40B4-BE49-F238E27FC236}">
                <a16:creationId xmlns:a16="http://schemas.microsoft.com/office/drawing/2014/main" xmlns="" id="{ABBE4CB4-8706-467C-AD1C-5BCA7B535858}"/>
              </a:ext>
            </a:extLst>
          </p:cNvPr>
          <p:cNvSpPr txBox="1"/>
          <p:nvPr/>
        </p:nvSpPr>
        <p:spPr>
          <a:xfrm>
            <a:off x="7734512" y="4839580"/>
            <a:ext cx="2339933" cy="2062103"/>
          </a:xfrm>
          <a:prstGeom prst="rect">
            <a:avLst/>
          </a:prstGeom>
          <a:noFill/>
        </p:spPr>
        <p:txBody>
          <a:bodyPr wrap="square" rtlCol="0" anchor="t">
            <a:spAutoFit/>
          </a:bodyPr>
          <a:lstStyle/>
          <a:p>
            <a:pPr>
              <a:spcBef>
                <a:spcPts val="675"/>
              </a:spcBef>
            </a:pPr>
            <a:r>
              <a:rPr lang="en-GB" sz="1600" dirty="0">
                <a:latin typeface="+mj-lt"/>
                <a:ea typeface="Lato Light" panose="020F0502020204030203" pitchFamily="34" charset="0"/>
                <a:cs typeface="Lato Light" panose="020F0502020204030203" pitchFamily="34" charset="0"/>
              </a:rPr>
              <a:t>Die verfügbaren Daten sind fast </a:t>
            </a:r>
            <a:r>
              <a:rPr lang="en-GB" sz="1600" dirty="0" err="1">
                <a:latin typeface="+mj-lt"/>
                <a:ea typeface="Lato Light" panose="020F0502020204030203" pitchFamily="34" charset="0"/>
                <a:cs typeface="Lato Light" panose="020F0502020204030203" pitchFamily="34" charset="0"/>
              </a:rPr>
              <a:t>immer</a:t>
            </a:r>
            <a:r>
              <a:rPr lang="en-GB" sz="1600" dirty="0">
                <a:latin typeface="+mj-lt"/>
                <a:ea typeface="Lato Light" panose="020F0502020204030203" pitchFamily="34" charset="0"/>
                <a:cs typeface="Lato Light" panose="020F0502020204030203" pitchFamily="34" charset="0"/>
              </a:rPr>
              <a:t> </a:t>
            </a:r>
            <a:r>
              <a:rPr lang="en-GB" sz="1600" dirty="0" err="1">
                <a:latin typeface="+mj-lt"/>
                <a:ea typeface="Lato Light" panose="020F0502020204030203" pitchFamily="34" charset="0"/>
                <a:cs typeface="Lato Light" panose="020F0502020204030203" pitchFamily="34" charset="0"/>
              </a:rPr>
              <a:t>unzu-reichend</a:t>
            </a:r>
            <a:r>
              <a:rPr lang="en-GB" sz="1600" dirty="0">
                <a:latin typeface="+mj-lt"/>
                <a:ea typeface="Lato Light" panose="020F0502020204030203" pitchFamily="34" charset="0"/>
                <a:cs typeface="Lato Light" panose="020F0502020204030203" pitchFamily="34" charset="0"/>
              </a:rPr>
              <a:t>. Die </a:t>
            </a:r>
            <a:r>
              <a:rPr lang="en-GB" sz="1600" dirty="0" err="1">
                <a:latin typeface="+mj-lt"/>
                <a:ea typeface="Lato Light" panose="020F0502020204030203" pitchFamily="34" charset="0"/>
                <a:cs typeface="Lato Light" panose="020F0502020204030203" pitchFamily="34" charset="0"/>
              </a:rPr>
              <a:t>Aufberei</a:t>
            </a:r>
            <a:r>
              <a:rPr lang="en-GB" sz="1600" dirty="0">
                <a:latin typeface="+mj-lt"/>
                <a:ea typeface="Lato Light" panose="020F0502020204030203" pitchFamily="34" charset="0"/>
                <a:cs typeface="Lato Light" panose="020F0502020204030203" pitchFamily="34" charset="0"/>
              </a:rPr>
              <a:t>-tung von </a:t>
            </a:r>
            <a:r>
              <a:rPr lang="en-GB" sz="1600" dirty="0" err="1">
                <a:latin typeface="+mj-lt"/>
                <a:ea typeface="Lato Light" panose="020F0502020204030203" pitchFamily="34" charset="0"/>
                <a:cs typeface="Lato Light" panose="020F0502020204030203" pitchFamily="34" charset="0"/>
              </a:rPr>
              <a:t>Informationen</a:t>
            </a:r>
            <a:r>
              <a:rPr lang="en-GB" sz="1600" dirty="0">
                <a:latin typeface="+mj-lt"/>
                <a:ea typeface="Lato Light" panose="020F0502020204030203" pitchFamily="34" charset="0"/>
                <a:cs typeface="Lato Light" panose="020F0502020204030203" pitchFamily="34" charset="0"/>
              </a:rPr>
              <a:t> </a:t>
            </a:r>
            <a:r>
              <a:rPr lang="en-GB" sz="1600" dirty="0" err="1">
                <a:latin typeface="+mj-lt"/>
                <a:ea typeface="Lato Light" panose="020F0502020204030203" pitchFamily="34" charset="0"/>
                <a:cs typeface="Lato Light" panose="020F0502020204030203" pitchFamily="34" charset="0"/>
              </a:rPr>
              <a:t>zur</a:t>
            </a:r>
            <a:r>
              <a:rPr lang="en-GB" sz="1600" dirty="0">
                <a:latin typeface="+mj-lt"/>
                <a:ea typeface="Lato Light" panose="020F0502020204030203" pitchFamily="34" charset="0"/>
                <a:cs typeface="Lato Light" panose="020F0502020204030203" pitchFamily="34" charset="0"/>
              </a:rPr>
              <a:t> </a:t>
            </a:r>
            <a:r>
              <a:rPr lang="en-GB" sz="1600" dirty="0" err="1">
                <a:latin typeface="+mj-lt"/>
                <a:ea typeface="Lato Light" panose="020F0502020204030203" pitchFamily="34" charset="0"/>
                <a:cs typeface="Lato Light" panose="020F0502020204030203" pitchFamily="34" charset="0"/>
              </a:rPr>
              <a:t>Schaffung</a:t>
            </a:r>
            <a:r>
              <a:rPr lang="en-GB" sz="1600" dirty="0">
                <a:latin typeface="+mj-lt"/>
                <a:ea typeface="Lato Light" panose="020F0502020204030203" pitchFamily="34" charset="0"/>
                <a:cs typeface="Lato Light" panose="020F0502020204030203" pitchFamily="34" charset="0"/>
              </a:rPr>
              <a:t> </a:t>
            </a:r>
            <a:r>
              <a:rPr lang="en-GB" sz="1600" dirty="0" err="1">
                <a:latin typeface="+mj-lt"/>
                <a:ea typeface="Lato Light" panose="020F0502020204030203" pitchFamily="34" charset="0"/>
                <a:cs typeface="Lato Light" panose="020F0502020204030203" pitchFamily="34" charset="0"/>
              </a:rPr>
              <a:t>einer</a:t>
            </a:r>
            <a:r>
              <a:rPr lang="en-GB" sz="1600" dirty="0">
                <a:latin typeface="+mj-lt"/>
                <a:ea typeface="Lato Light" panose="020F0502020204030203" pitchFamily="34" charset="0"/>
                <a:cs typeface="Lato Light" panose="020F0502020204030203" pitchFamily="34" charset="0"/>
              </a:rPr>
              <a:t> </a:t>
            </a:r>
            <a:r>
              <a:rPr lang="en-GB" sz="1600" dirty="0" err="1">
                <a:latin typeface="+mj-lt"/>
                <a:ea typeface="Lato Light" panose="020F0502020204030203" pitchFamily="34" charset="0"/>
                <a:cs typeface="Lato Light" panose="020F0502020204030203" pitchFamily="34" charset="0"/>
              </a:rPr>
              <a:t>Entscheidungsgrundlage</a:t>
            </a:r>
            <a:r>
              <a:rPr lang="en-GB" sz="1600" dirty="0">
                <a:latin typeface="+mj-lt"/>
                <a:ea typeface="Lato Light" panose="020F0502020204030203" pitchFamily="34" charset="0"/>
                <a:cs typeface="Lato Light" panose="020F0502020204030203" pitchFamily="34" charset="0"/>
              </a:rPr>
              <a:t> beansprucht wertvolle Zeit und Ressourcen.</a:t>
            </a:r>
          </a:p>
        </p:txBody>
      </p:sp>
      <p:sp>
        <p:nvSpPr>
          <p:cNvPr id="38" name="TextBox 65">
            <a:extLst>
              <a:ext uri="{FF2B5EF4-FFF2-40B4-BE49-F238E27FC236}">
                <a16:creationId xmlns:a16="http://schemas.microsoft.com/office/drawing/2014/main" xmlns="" id="{0F7AB840-1AF6-471D-8375-B3D6A55A13AA}"/>
              </a:ext>
            </a:extLst>
          </p:cNvPr>
          <p:cNvSpPr txBox="1"/>
          <p:nvPr/>
        </p:nvSpPr>
        <p:spPr>
          <a:xfrm>
            <a:off x="7672172" y="4534895"/>
            <a:ext cx="2022431" cy="369332"/>
          </a:xfrm>
          <a:prstGeom prst="rect">
            <a:avLst/>
          </a:prstGeom>
          <a:noFill/>
        </p:spPr>
        <p:txBody>
          <a:bodyPr wrap="square" rtlCol="0" anchor="ctr">
            <a:spAutoFit/>
          </a:bodyPr>
          <a:lstStyle/>
          <a:p>
            <a:r>
              <a:rPr lang="en-GB" b="1" dirty="0">
                <a:solidFill>
                  <a:schemeClr val="accent3"/>
                </a:solidFill>
                <a:latin typeface="+mj-lt"/>
                <a:cs typeface="Poppins" pitchFamily="2" charset="77"/>
              </a:rPr>
              <a:t>(</a:t>
            </a:r>
            <a:r>
              <a:rPr lang="en-GB" b="1" dirty="0" err="1">
                <a:solidFill>
                  <a:schemeClr val="accent3"/>
                </a:solidFill>
                <a:latin typeface="+mj-lt"/>
                <a:cs typeface="Poppins" pitchFamily="2" charset="77"/>
              </a:rPr>
              <a:t>Keine</a:t>
            </a:r>
            <a:r>
              <a:rPr lang="en-GB" b="1" dirty="0">
                <a:solidFill>
                  <a:schemeClr val="accent3"/>
                </a:solidFill>
                <a:latin typeface="+mj-lt"/>
                <a:cs typeface="Poppins" pitchFamily="2" charset="77"/>
              </a:rPr>
              <a:t>) Daten</a:t>
            </a:r>
          </a:p>
        </p:txBody>
      </p:sp>
      <p:sp>
        <p:nvSpPr>
          <p:cNvPr id="39" name="TextBox 67">
            <a:extLst>
              <a:ext uri="{FF2B5EF4-FFF2-40B4-BE49-F238E27FC236}">
                <a16:creationId xmlns:a16="http://schemas.microsoft.com/office/drawing/2014/main" xmlns="" id="{28463D15-DC62-4B52-913A-238881A7A256}"/>
              </a:ext>
            </a:extLst>
          </p:cNvPr>
          <p:cNvSpPr txBox="1"/>
          <p:nvPr/>
        </p:nvSpPr>
        <p:spPr>
          <a:xfrm>
            <a:off x="9939803" y="4843891"/>
            <a:ext cx="2339932" cy="2062103"/>
          </a:xfrm>
          <a:prstGeom prst="rect">
            <a:avLst/>
          </a:prstGeom>
          <a:noFill/>
        </p:spPr>
        <p:txBody>
          <a:bodyPr wrap="square" rtlCol="0" anchor="t">
            <a:spAutoFit/>
          </a:bodyPr>
          <a:lstStyle/>
          <a:p>
            <a:pPr>
              <a:spcBef>
                <a:spcPts val="675"/>
              </a:spcBef>
            </a:pPr>
            <a:r>
              <a:rPr lang="en-GB" sz="1600" dirty="0">
                <a:latin typeface="+mj-lt"/>
                <a:ea typeface="Lato Light" panose="020F0502020204030203" pitchFamily="34" charset="0"/>
                <a:cs typeface="Lato Light" panose="020F0502020204030203" pitchFamily="34" charset="0"/>
              </a:rPr>
              <a:t>Die Bewältigung einer Krise erfordert von den </a:t>
            </a:r>
            <a:r>
              <a:rPr lang="en-GB" sz="1600" dirty="0" err="1">
                <a:latin typeface="+mj-lt"/>
                <a:ea typeface="Lato Light" panose="020F0502020204030203" pitchFamily="34" charset="0"/>
                <a:cs typeface="Lato Light" panose="020F0502020204030203" pitchFamily="34" charset="0"/>
              </a:rPr>
              <a:t>beteiligten</a:t>
            </a:r>
            <a:r>
              <a:rPr lang="en-GB" sz="1600" dirty="0">
                <a:latin typeface="+mj-lt"/>
                <a:ea typeface="Lato Light" panose="020F0502020204030203" pitchFamily="34" charset="0"/>
                <a:cs typeface="Lato Light" panose="020F0502020204030203" pitchFamily="34" charset="0"/>
              </a:rPr>
              <a:t> Personen ein hohes Maß an </a:t>
            </a:r>
            <a:r>
              <a:rPr lang="en-GB" sz="1600" dirty="0" err="1">
                <a:latin typeface="+mj-lt"/>
                <a:ea typeface="Lato Light" panose="020F0502020204030203" pitchFamily="34" charset="0"/>
                <a:cs typeface="Lato Light" panose="020F0502020204030203" pitchFamily="34" charset="0"/>
              </a:rPr>
              <a:t>Methodenwissen</a:t>
            </a:r>
            <a:r>
              <a:rPr lang="en-GB" sz="1600" dirty="0">
                <a:latin typeface="+mj-lt"/>
                <a:ea typeface="Lato Light" panose="020F0502020204030203" pitchFamily="34" charset="0"/>
                <a:cs typeface="Lato Light" panose="020F0502020204030203" pitchFamily="34" charset="0"/>
              </a:rPr>
              <a:t>, Organisations-, </a:t>
            </a:r>
            <a:r>
              <a:rPr lang="en-GB" sz="1600" dirty="0" err="1">
                <a:latin typeface="+mj-lt"/>
                <a:ea typeface="Lato Light" panose="020F0502020204030203" pitchFamily="34" charset="0"/>
                <a:cs typeface="Lato Light" panose="020F0502020204030203" pitchFamily="34" charset="0"/>
              </a:rPr>
              <a:t>Führungs</a:t>
            </a:r>
            <a:r>
              <a:rPr lang="en-GB" sz="1600" dirty="0">
                <a:latin typeface="+mj-lt"/>
                <a:ea typeface="Lato Light" panose="020F0502020204030203" pitchFamily="34" charset="0"/>
                <a:cs typeface="Lato Light" panose="020F0502020204030203" pitchFamily="34" charset="0"/>
              </a:rPr>
              <a:t>- und </a:t>
            </a:r>
            <a:r>
              <a:rPr lang="en-GB" sz="1600" dirty="0" err="1">
                <a:latin typeface="+mj-lt"/>
                <a:ea typeface="Lato Light" panose="020F0502020204030203" pitchFamily="34" charset="0"/>
                <a:cs typeface="Lato Light" panose="020F0502020204030203" pitchFamily="34" charset="0"/>
              </a:rPr>
              <a:t>Kommunikations-kompetenz</a:t>
            </a:r>
            <a:r>
              <a:rPr lang="en-GB" sz="1600" dirty="0">
                <a:latin typeface="+mj-lt"/>
                <a:ea typeface="Lato Light" panose="020F0502020204030203" pitchFamily="34" charset="0"/>
                <a:cs typeface="Lato Light" panose="020F0502020204030203" pitchFamily="34" charset="0"/>
              </a:rPr>
              <a:t>.</a:t>
            </a:r>
          </a:p>
        </p:txBody>
      </p:sp>
      <p:sp>
        <p:nvSpPr>
          <p:cNvPr id="40" name="TextBox 68">
            <a:extLst>
              <a:ext uri="{FF2B5EF4-FFF2-40B4-BE49-F238E27FC236}">
                <a16:creationId xmlns:a16="http://schemas.microsoft.com/office/drawing/2014/main" xmlns="" id="{18DD8A69-4232-4A21-9339-95BC0C681B44}"/>
              </a:ext>
            </a:extLst>
          </p:cNvPr>
          <p:cNvSpPr txBox="1"/>
          <p:nvPr/>
        </p:nvSpPr>
        <p:spPr>
          <a:xfrm>
            <a:off x="9917338" y="4534894"/>
            <a:ext cx="2022431" cy="369332"/>
          </a:xfrm>
          <a:prstGeom prst="rect">
            <a:avLst/>
          </a:prstGeom>
          <a:noFill/>
        </p:spPr>
        <p:txBody>
          <a:bodyPr wrap="square" rtlCol="0" anchor="ctr">
            <a:spAutoFit/>
          </a:bodyPr>
          <a:lstStyle/>
          <a:p>
            <a:r>
              <a:rPr lang="en-GB" b="1" dirty="0">
                <a:solidFill>
                  <a:schemeClr val="accent4"/>
                </a:solidFill>
                <a:latin typeface="+mj-lt"/>
                <a:cs typeface="Poppins" pitchFamily="2" charset="77"/>
              </a:rPr>
              <a:t>Wissen</a:t>
            </a:r>
          </a:p>
        </p:txBody>
      </p:sp>
    </p:spTree>
    <p:extLst>
      <p:ext uri="{BB962C8B-B14F-4D97-AF65-F5344CB8AC3E}">
        <p14:creationId xmlns:p14="http://schemas.microsoft.com/office/powerpoint/2010/main" val="2893588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7418B8E-A75B-4C4A-9ED7-AA7DC441C474}"/>
              </a:ext>
            </a:extLst>
          </p:cNvPr>
          <p:cNvSpPr>
            <a:spLocks noGrp="1"/>
          </p:cNvSpPr>
          <p:nvPr>
            <p:ph type="body" sz="quarter" idx="11"/>
          </p:nvPr>
        </p:nvSpPr>
        <p:spPr>
          <a:xfrm>
            <a:off x="842754" y="2505312"/>
            <a:ext cx="6130701" cy="1582271"/>
          </a:xfrm>
        </p:spPr>
        <p:txBody>
          <a:bodyPr/>
          <a:lstStyle/>
          <a:p>
            <a:r>
              <a:rPr lang="de-DE" sz="4800" b="1" noProof="0" dirty="0">
                <a:solidFill>
                  <a:schemeClr val="bg1"/>
                </a:solidFill>
              </a:rPr>
              <a:t>Der lebensnotwendige Prozess des Erkennens</a:t>
            </a:r>
            <a:r>
              <a:rPr lang="de-DE" b="1" noProof="0" dirty="0"/>
              <a:t>:</a:t>
            </a:r>
            <a:endParaRPr lang="de-DE" sz="4800" b="1" noProof="0" dirty="0">
              <a:solidFill>
                <a:schemeClr val="bg1"/>
              </a:solidFill>
            </a:endParaRPr>
          </a:p>
          <a:p>
            <a:r>
              <a:rPr lang="de-DE" sz="4800" noProof="0" dirty="0">
                <a:solidFill>
                  <a:schemeClr val="bg1"/>
                </a:solidFill>
              </a:rPr>
              <a:t>Die </a:t>
            </a:r>
            <a:r>
              <a:rPr lang="de-DE" sz="4800" b="1" noProof="0" dirty="0">
                <a:solidFill>
                  <a:schemeClr val="bg1"/>
                </a:solidFill>
              </a:rPr>
              <a:t>5 </a:t>
            </a:r>
            <a:r>
              <a:rPr lang="de-DE" sz="4800" noProof="0" dirty="0">
                <a:solidFill>
                  <a:schemeClr val="bg1"/>
                </a:solidFill>
              </a:rPr>
              <a:t>Stufen beim Erkennen einer Krise </a:t>
            </a:r>
          </a:p>
        </p:txBody>
      </p:sp>
      <p:pic>
        <p:nvPicPr>
          <p:cNvPr id="4" name="Picture 3" descr="A picture containing sea slug&#10;&#10;Description automatically generated">
            <a:extLst>
              <a:ext uri="{FF2B5EF4-FFF2-40B4-BE49-F238E27FC236}">
                <a16:creationId xmlns:a16="http://schemas.microsoft.com/office/drawing/2014/main" xmlns="" id="{04BF55BC-517A-4081-BB20-3AFFEA51D857}"/>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xmlns="" r:id="rId3"/>
              </a:ext>
            </a:extLst>
          </a:blip>
          <a:stretch>
            <a:fillRect/>
          </a:stretch>
        </p:blipFill>
        <p:spPr>
          <a:xfrm>
            <a:off x="6672943" y="1971109"/>
            <a:ext cx="5126400" cy="2491231"/>
          </a:xfrm>
          <a:prstGeom prst="rect">
            <a:avLst/>
          </a:prstGeom>
        </p:spPr>
      </p:pic>
    </p:spTree>
    <p:extLst>
      <p:ext uri="{BB962C8B-B14F-4D97-AF65-F5344CB8AC3E}">
        <p14:creationId xmlns:p14="http://schemas.microsoft.com/office/powerpoint/2010/main" val="2599561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79441155-F233-4D7B-BE18-27144DF2C0A2}"/>
              </a:ext>
            </a:extLst>
          </p:cNvPr>
          <p:cNvSpPr>
            <a:spLocks noGrp="1"/>
          </p:cNvSpPr>
          <p:nvPr>
            <p:ph type="body" sz="quarter" idx="13"/>
          </p:nvPr>
        </p:nvSpPr>
        <p:spPr>
          <a:xfrm>
            <a:off x="2317967" y="568549"/>
            <a:ext cx="8852375" cy="697353"/>
          </a:xfrm>
        </p:spPr>
        <p:txBody>
          <a:bodyPr>
            <a:normAutofit/>
          </a:bodyPr>
          <a:lstStyle/>
          <a:p>
            <a:r>
              <a:rPr lang="de-DE" sz="4000" noProof="0" dirty="0"/>
              <a:t>Der Prozess des Erkennens</a:t>
            </a:r>
          </a:p>
        </p:txBody>
      </p:sp>
      <p:sp>
        <p:nvSpPr>
          <p:cNvPr id="4" name="Subtitle 2">
            <a:extLst>
              <a:ext uri="{FF2B5EF4-FFF2-40B4-BE49-F238E27FC236}">
                <a16:creationId xmlns:a16="http://schemas.microsoft.com/office/drawing/2014/main" xmlns="" id="{E3EB615A-D3AB-435C-B904-15E5E2620C24}"/>
              </a:ext>
            </a:extLst>
          </p:cNvPr>
          <p:cNvSpPr txBox="1">
            <a:spLocks/>
          </p:cNvSpPr>
          <p:nvPr/>
        </p:nvSpPr>
        <p:spPr>
          <a:xfrm>
            <a:off x="122949" y="2363401"/>
            <a:ext cx="3494707" cy="4483582"/>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200" dirty="0">
                <a:solidFill>
                  <a:schemeClr val="tx1"/>
                </a:solidFill>
                <a:latin typeface="+mj-lt"/>
                <a:ea typeface="Open Sans Light" panose="020B0306030504020204" pitchFamily="34" charset="0"/>
                <a:cs typeface="Open Sans Light" panose="020B0306030504020204" pitchFamily="34" charset="0"/>
              </a:rPr>
              <a:t>Erfolgreiches Krisenmanagement hängt in hohem Maße von der Offenheit der </a:t>
            </a:r>
            <a:r>
              <a:rPr lang="en-GB" sz="2200" dirty="0" err="1">
                <a:solidFill>
                  <a:schemeClr val="tx1"/>
                </a:solidFill>
                <a:latin typeface="+mj-lt"/>
                <a:ea typeface="Open Sans Light" panose="020B0306030504020204" pitchFamily="34" charset="0"/>
                <a:cs typeface="Open Sans Light" panose="020B0306030504020204" pitchFamily="34" charset="0"/>
              </a:rPr>
              <a:t>beteiligten</a:t>
            </a:r>
            <a:r>
              <a:rPr lang="en-GB" sz="2200" dirty="0">
                <a:solidFill>
                  <a:schemeClr val="tx1"/>
                </a:solidFill>
                <a:latin typeface="+mj-lt"/>
                <a:ea typeface="Open Sans Light" panose="020B0306030504020204" pitchFamily="34" charset="0"/>
                <a:cs typeface="Open Sans Light" panose="020B0306030504020204" pitchFamily="34" charset="0"/>
              </a:rPr>
              <a:t> </a:t>
            </a:r>
            <a:r>
              <a:rPr lang="en-GB" sz="2200" dirty="0" err="1">
                <a:solidFill>
                  <a:schemeClr val="tx1"/>
                </a:solidFill>
                <a:latin typeface="+mj-lt"/>
                <a:ea typeface="Open Sans Light" panose="020B0306030504020204" pitchFamily="34" charset="0"/>
                <a:cs typeface="Open Sans Light" panose="020B0306030504020204" pitchFamily="34" charset="0"/>
              </a:rPr>
              <a:t>Personen</a:t>
            </a:r>
            <a:r>
              <a:rPr lang="en-GB" sz="2200" dirty="0">
                <a:solidFill>
                  <a:schemeClr val="tx1"/>
                </a:solidFill>
                <a:latin typeface="+mj-lt"/>
                <a:ea typeface="Open Sans Light" panose="020B0306030504020204" pitchFamily="34" charset="0"/>
                <a:cs typeface="Open Sans Light" panose="020B0306030504020204" pitchFamily="34" charset="0"/>
              </a:rPr>
              <a:t> ab. In allen Phasen der Krise müssen Warnsignale erkannt und immer wieder neue Herausforderungen gemeistert werden. Dies erfordert ein hohes Maß an Wandlungsfähigkeit und Aufmerksamkeit.</a:t>
            </a:r>
          </a:p>
        </p:txBody>
      </p:sp>
      <p:sp>
        <p:nvSpPr>
          <p:cNvPr id="5" name="Rechteck 4">
            <a:extLst>
              <a:ext uri="{FF2B5EF4-FFF2-40B4-BE49-F238E27FC236}">
                <a16:creationId xmlns:a16="http://schemas.microsoft.com/office/drawing/2014/main" xmlns="" id="{90BB7AA0-8653-4721-BB63-871C0153FCCE}"/>
              </a:ext>
            </a:extLst>
          </p:cNvPr>
          <p:cNvSpPr/>
          <p:nvPr/>
        </p:nvSpPr>
        <p:spPr>
          <a:xfrm>
            <a:off x="10895908" y="-314841"/>
            <a:ext cx="274434" cy="369332"/>
          </a:xfrm>
          <a:prstGeom prst="rect">
            <a:avLst/>
          </a:prstGeom>
        </p:spPr>
        <p:txBody>
          <a:bodyPr wrap="none">
            <a:spAutoFit/>
          </a:bodyPr>
          <a:lstStyle/>
          <a:p>
            <a:r>
              <a:rPr lang="en-GB" dirty="0"/>
              <a:t>s</a:t>
            </a:r>
          </a:p>
        </p:txBody>
      </p:sp>
      <p:grpSp>
        <p:nvGrpSpPr>
          <p:cNvPr id="41" name="Group 18204">
            <a:extLst>
              <a:ext uri="{FF2B5EF4-FFF2-40B4-BE49-F238E27FC236}">
                <a16:creationId xmlns:a16="http://schemas.microsoft.com/office/drawing/2014/main" xmlns="" id="{FF8C09B4-1A13-4F3B-924F-463BA83AA442}"/>
              </a:ext>
            </a:extLst>
          </p:cNvPr>
          <p:cNvGrpSpPr/>
          <p:nvPr/>
        </p:nvGrpSpPr>
        <p:grpSpPr>
          <a:xfrm>
            <a:off x="4097420" y="3345984"/>
            <a:ext cx="1415796" cy="1577513"/>
            <a:chOff x="0" y="0"/>
            <a:chExt cx="1905957" cy="2123662"/>
          </a:xfrm>
        </p:grpSpPr>
        <p:sp>
          <p:nvSpPr>
            <p:cNvPr id="42" name="Shape 18202">
              <a:extLst>
                <a:ext uri="{FF2B5EF4-FFF2-40B4-BE49-F238E27FC236}">
                  <a16:creationId xmlns:a16="http://schemas.microsoft.com/office/drawing/2014/main" xmlns="" id="{402A1EEB-AAC1-4829-9E23-90384FBB8B71}"/>
                </a:ext>
              </a:extLst>
            </p:cNvPr>
            <p:cNvSpPr/>
            <p:nvPr/>
          </p:nvSpPr>
          <p:spPr>
            <a:xfrm>
              <a:off x="328241" y="0"/>
              <a:ext cx="1577716" cy="1779686"/>
            </a:xfrm>
            <a:custGeom>
              <a:avLst/>
              <a:gdLst/>
              <a:ahLst/>
              <a:cxnLst>
                <a:cxn ang="0">
                  <a:pos x="wd2" y="hd2"/>
                </a:cxn>
                <a:cxn ang="5400000">
                  <a:pos x="wd2" y="hd2"/>
                </a:cxn>
                <a:cxn ang="10800000">
                  <a:pos x="wd2" y="hd2"/>
                </a:cxn>
                <a:cxn ang="16200000">
                  <a:pos x="wd2" y="hd2"/>
                </a:cxn>
              </a:cxnLst>
              <a:rect l="0" t="0" r="r" b="b"/>
              <a:pathLst>
                <a:path w="21600" h="21600" extrusionOk="0">
                  <a:moveTo>
                    <a:pt x="21600" y="12822"/>
                  </a:moveTo>
                  <a:lnTo>
                    <a:pt x="21600" y="12821"/>
                  </a:lnTo>
                  <a:cubicBezTo>
                    <a:pt x="19269" y="11104"/>
                    <a:pt x="17179" y="9389"/>
                    <a:pt x="15381" y="7465"/>
                  </a:cubicBezTo>
                  <a:cubicBezTo>
                    <a:pt x="13583" y="5541"/>
                    <a:pt x="12078" y="3408"/>
                    <a:pt x="10919" y="854"/>
                  </a:cubicBezTo>
                  <a:lnTo>
                    <a:pt x="10528" y="0"/>
                  </a:lnTo>
                  <a:lnTo>
                    <a:pt x="0" y="3691"/>
                  </a:lnTo>
                  <a:cubicBezTo>
                    <a:pt x="892" y="7209"/>
                    <a:pt x="2613" y="10536"/>
                    <a:pt x="5035" y="13559"/>
                  </a:cubicBezTo>
                  <a:cubicBezTo>
                    <a:pt x="7457" y="16582"/>
                    <a:pt x="10580" y="19300"/>
                    <a:pt x="14274" y="21600"/>
                  </a:cubicBezTo>
                  <a:lnTo>
                    <a:pt x="14274" y="21600"/>
                  </a:lnTo>
                  <a:lnTo>
                    <a:pt x="21600" y="12822"/>
                  </a:lnTo>
                  <a:close/>
                </a:path>
              </a:pathLst>
            </a:custGeom>
            <a:solidFill>
              <a:schemeClr val="accent1"/>
            </a:solidFill>
            <a:ln w="12700" cap="flat">
              <a:noFill/>
              <a:miter lim="400000"/>
            </a:ln>
            <a:effectLst/>
          </p:spPr>
          <p:txBody>
            <a:bodyPr wrap="square" lIns="20097" tIns="20097" rIns="20097" bIns="20097" numCol="1" anchor="ctr">
              <a:noAutofit/>
            </a:bodyPr>
            <a:lstStyle/>
            <a:p>
              <a:endParaRPr lang="en-GB" sz="1899" dirty="0">
                <a:latin typeface="+mj-lt"/>
              </a:endParaRPr>
            </a:p>
          </p:txBody>
        </p:sp>
        <p:sp>
          <p:nvSpPr>
            <p:cNvPr id="43" name="Shape 18203">
              <a:extLst>
                <a:ext uri="{FF2B5EF4-FFF2-40B4-BE49-F238E27FC236}">
                  <a16:creationId xmlns:a16="http://schemas.microsoft.com/office/drawing/2014/main" xmlns="" id="{9808AE67-3948-4593-93BB-E282CED72ED9}"/>
                </a:ext>
              </a:extLst>
            </p:cNvPr>
            <p:cNvSpPr/>
            <p:nvPr/>
          </p:nvSpPr>
          <p:spPr>
            <a:xfrm>
              <a:off x="0" y="306927"/>
              <a:ext cx="1375861" cy="1816735"/>
            </a:xfrm>
            <a:custGeom>
              <a:avLst/>
              <a:gdLst/>
              <a:ahLst/>
              <a:cxnLst>
                <a:cxn ang="0">
                  <a:pos x="wd2" y="hd2"/>
                </a:cxn>
                <a:cxn ang="5400000">
                  <a:pos x="wd2" y="hd2"/>
                </a:cxn>
                <a:cxn ang="10800000">
                  <a:pos x="wd2" y="hd2"/>
                </a:cxn>
                <a:cxn ang="16200000">
                  <a:pos x="wd2" y="hd2"/>
                </a:cxn>
              </a:cxnLst>
              <a:rect l="0" t="0" r="r" b="b"/>
              <a:pathLst>
                <a:path w="21600" h="21600" extrusionOk="0">
                  <a:moveTo>
                    <a:pt x="5232" y="0"/>
                  </a:moveTo>
                  <a:lnTo>
                    <a:pt x="0" y="3163"/>
                  </a:lnTo>
                  <a:cubicBezTo>
                    <a:pt x="941" y="6673"/>
                    <a:pt x="3115" y="10106"/>
                    <a:pt x="6134" y="13250"/>
                  </a:cubicBezTo>
                  <a:cubicBezTo>
                    <a:pt x="9153" y="16393"/>
                    <a:pt x="13018" y="19248"/>
                    <a:pt x="17342" y="21600"/>
                  </a:cubicBezTo>
                  <a:lnTo>
                    <a:pt x="21600" y="17544"/>
                  </a:lnTo>
                  <a:cubicBezTo>
                    <a:pt x="17364" y="15291"/>
                    <a:pt x="13783" y="12628"/>
                    <a:pt x="11006" y="9667"/>
                  </a:cubicBezTo>
                  <a:cubicBezTo>
                    <a:pt x="8228" y="6705"/>
                    <a:pt x="6254" y="3446"/>
                    <a:pt x="5232" y="0"/>
                  </a:cubicBezTo>
                  <a:close/>
                </a:path>
              </a:pathLst>
            </a:custGeom>
            <a:solidFill>
              <a:schemeClr val="accent1">
                <a:lumMod val="75000"/>
              </a:schemeClr>
            </a:solidFill>
            <a:ln w="12700" cap="flat">
              <a:noFill/>
              <a:miter lim="400000"/>
            </a:ln>
            <a:effectLst/>
          </p:spPr>
          <p:txBody>
            <a:bodyPr wrap="square" lIns="20097" tIns="20097" rIns="20097" bIns="20097" numCol="1" anchor="ctr">
              <a:noAutofit/>
            </a:bodyPr>
            <a:lstStyle/>
            <a:p>
              <a:endParaRPr lang="en-GB" sz="1899" dirty="0">
                <a:latin typeface="+mj-lt"/>
              </a:endParaRPr>
            </a:p>
          </p:txBody>
        </p:sp>
      </p:grpSp>
      <p:grpSp>
        <p:nvGrpSpPr>
          <p:cNvPr id="44" name="Group 18207">
            <a:extLst>
              <a:ext uri="{FF2B5EF4-FFF2-40B4-BE49-F238E27FC236}">
                <a16:creationId xmlns:a16="http://schemas.microsoft.com/office/drawing/2014/main" xmlns="" id="{E92CBC1A-290B-45BD-96C1-D085186966BB}"/>
              </a:ext>
            </a:extLst>
          </p:cNvPr>
          <p:cNvGrpSpPr/>
          <p:nvPr/>
        </p:nvGrpSpPr>
        <p:grpSpPr>
          <a:xfrm>
            <a:off x="8023976" y="2548005"/>
            <a:ext cx="1733782" cy="2063284"/>
            <a:chOff x="0" y="0"/>
            <a:chExt cx="2334032" cy="2777611"/>
          </a:xfrm>
        </p:grpSpPr>
        <p:sp>
          <p:nvSpPr>
            <p:cNvPr id="45" name="Shape 18205">
              <a:extLst>
                <a:ext uri="{FF2B5EF4-FFF2-40B4-BE49-F238E27FC236}">
                  <a16:creationId xmlns:a16="http://schemas.microsoft.com/office/drawing/2014/main" xmlns="" id="{D22808D3-81CA-4112-9421-DACD48318E5A}"/>
                </a:ext>
              </a:extLst>
            </p:cNvPr>
            <p:cNvSpPr/>
            <p:nvPr/>
          </p:nvSpPr>
          <p:spPr>
            <a:xfrm>
              <a:off x="848419" y="4076"/>
              <a:ext cx="1485613" cy="2773535"/>
            </a:xfrm>
            <a:custGeom>
              <a:avLst/>
              <a:gdLst/>
              <a:ahLst/>
              <a:cxnLst>
                <a:cxn ang="0">
                  <a:pos x="wd2" y="hd2"/>
                </a:cxn>
                <a:cxn ang="5400000">
                  <a:pos x="wd2" y="hd2"/>
                </a:cxn>
                <a:cxn ang="10800000">
                  <a:pos x="wd2" y="hd2"/>
                </a:cxn>
                <a:cxn ang="16200000">
                  <a:pos x="wd2" y="hd2"/>
                </a:cxn>
              </a:cxnLst>
              <a:rect l="0" t="0" r="r" b="b"/>
              <a:pathLst>
                <a:path w="21600" h="21600" extrusionOk="0">
                  <a:moveTo>
                    <a:pt x="18632" y="0"/>
                  </a:moveTo>
                  <a:cubicBezTo>
                    <a:pt x="18632" y="0"/>
                    <a:pt x="18291" y="2003"/>
                    <a:pt x="17742" y="5289"/>
                  </a:cubicBezTo>
                  <a:cubicBezTo>
                    <a:pt x="17193" y="8575"/>
                    <a:pt x="16436" y="13144"/>
                    <a:pt x="15603" y="18276"/>
                  </a:cubicBezTo>
                  <a:cubicBezTo>
                    <a:pt x="15560" y="18266"/>
                    <a:pt x="13695" y="17825"/>
                    <a:pt x="11816" y="17405"/>
                  </a:cubicBezTo>
                  <a:cubicBezTo>
                    <a:pt x="9906" y="16979"/>
                    <a:pt x="7982" y="16574"/>
                    <a:pt x="7964" y="16570"/>
                  </a:cubicBezTo>
                  <a:lnTo>
                    <a:pt x="6121" y="16135"/>
                  </a:lnTo>
                  <a:cubicBezTo>
                    <a:pt x="5317" y="16844"/>
                    <a:pt x="4405" y="17526"/>
                    <a:pt x="3388" y="18179"/>
                  </a:cubicBezTo>
                  <a:cubicBezTo>
                    <a:pt x="2362" y="18838"/>
                    <a:pt x="1231" y="19467"/>
                    <a:pt x="0" y="20065"/>
                  </a:cubicBezTo>
                  <a:lnTo>
                    <a:pt x="4199" y="21600"/>
                  </a:lnTo>
                  <a:cubicBezTo>
                    <a:pt x="5910" y="20696"/>
                    <a:pt x="7247" y="19860"/>
                    <a:pt x="8255" y="19164"/>
                  </a:cubicBezTo>
                  <a:cubicBezTo>
                    <a:pt x="9263" y="18468"/>
                    <a:pt x="9941" y="17911"/>
                    <a:pt x="10335" y="17566"/>
                  </a:cubicBezTo>
                  <a:lnTo>
                    <a:pt x="19686" y="19629"/>
                  </a:lnTo>
                  <a:lnTo>
                    <a:pt x="19702" y="19633"/>
                  </a:lnTo>
                  <a:lnTo>
                    <a:pt x="19702" y="19629"/>
                  </a:lnTo>
                  <a:lnTo>
                    <a:pt x="21600" y="1120"/>
                  </a:lnTo>
                  <a:lnTo>
                    <a:pt x="18632" y="0"/>
                  </a:lnTo>
                  <a:close/>
                </a:path>
              </a:pathLst>
            </a:custGeom>
            <a:solidFill>
              <a:schemeClr val="accent5"/>
            </a:solidFill>
            <a:ln w="12700" cap="flat">
              <a:noFill/>
              <a:miter lim="400000"/>
            </a:ln>
            <a:effectLst/>
          </p:spPr>
          <p:txBody>
            <a:bodyPr wrap="square" lIns="20097" tIns="20097" rIns="20097" bIns="20097" numCol="1" anchor="ctr">
              <a:noAutofit/>
            </a:bodyPr>
            <a:lstStyle/>
            <a:p>
              <a:endParaRPr lang="en-GB" sz="1899" dirty="0">
                <a:latin typeface="+mj-lt"/>
              </a:endParaRPr>
            </a:p>
          </p:txBody>
        </p:sp>
        <p:sp>
          <p:nvSpPr>
            <p:cNvPr id="46" name="Shape 18206">
              <a:extLst>
                <a:ext uri="{FF2B5EF4-FFF2-40B4-BE49-F238E27FC236}">
                  <a16:creationId xmlns:a16="http://schemas.microsoft.com/office/drawing/2014/main" xmlns="" id="{03CFE8EF-C66A-4C29-BBC5-B1C6C574B6E8}"/>
                </a:ext>
              </a:extLst>
            </p:cNvPr>
            <p:cNvSpPr/>
            <p:nvPr/>
          </p:nvSpPr>
          <p:spPr>
            <a:xfrm>
              <a:off x="0" y="0"/>
              <a:ext cx="2131456" cy="258480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6503" y="3372"/>
                    <a:pt x="11103" y="6685"/>
                    <a:pt x="6977" y="9155"/>
                  </a:cubicBezTo>
                  <a:cubicBezTo>
                    <a:pt x="2851" y="11625"/>
                    <a:pt x="0" y="13252"/>
                    <a:pt x="0" y="13252"/>
                  </a:cubicBezTo>
                  <a:lnTo>
                    <a:pt x="3564" y="14397"/>
                  </a:lnTo>
                  <a:cubicBezTo>
                    <a:pt x="3078" y="14910"/>
                    <a:pt x="2566" y="15405"/>
                    <a:pt x="2031" y="15880"/>
                  </a:cubicBezTo>
                  <a:cubicBezTo>
                    <a:pt x="1495" y="16356"/>
                    <a:pt x="935" y="16811"/>
                    <a:pt x="352" y="17246"/>
                  </a:cubicBezTo>
                  <a:lnTo>
                    <a:pt x="8598" y="21600"/>
                  </a:lnTo>
                  <a:cubicBezTo>
                    <a:pt x="9435" y="20956"/>
                    <a:pt x="10209" y="20280"/>
                    <a:pt x="10914" y="19576"/>
                  </a:cubicBezTo>
                  <a:cubicBezTo>
                    <a:pt x="11619" y="18872"/>
                    <a:pt x="12256" y="18139"/>
                    <a:pt x="12818" y="17382"/>
                  </a:cubicBezTo>
                  <a:lnTo>
                    <a:pt x="19489" y="19610"/>
                  </a:lnTo>
                  <a:cubicBezTo>
                    <a:pt x="20069" y="14104"/>
                    <a:pt x="20597" y="9201"/>
                    <a:pt x="20980" y="5675"/>
                  </a:cubicBezTo>
                  <a:cubicBezTo>
                    <a:pt x="21362" y="2149"/>
                    <a:pt x="21600" y="0"/>
                    <a:pt x="21600" y="0"/>
                  </a:cubicBezTo>
                  <a:close/>
                </a:path>
              </a:pathLst>
            </a:custGeom>
            <a:solidFill>
              <a:schemeClr val="accent5">
                <a:lumMod val="75000"/>
                <a:lumOff val="25000"/>
              </a:schemeClr>
            </a:solidFill>
            <a:ln w="12700" cap="flat">
              <a:noFill/>
              <a:miter lim="400000"/>
            </a:ln>
            <a:effectLst/>
          </p:spPr>
          <p:txBody>
            <a:bodyPr wrap="square" lIns="20097" tIns="20097" rIns="20097" bIns="20097" numCol="1" anchor="ctr">
              <a:noAutofit/>
            </a:bodyPr>
            <a:lstStyle/>
            <a:p>
              <a:endParaRPr lang="en-GB" sz="1899" dirty="0">
                <a:latin typeface="+mj-lt"/>
              </a:endParaRPr>
            </a:p>
          </p:txBody>
        </p:sp>
      </p:grpSp>
      <p:grpSp>
        <p:nvGrpSpPr>
          <p:cNvPr id="47" name="Group 18211">
            <a:extLst>
              <a:ext uri="{FF2B5EF4-FFF2-40B4-BE49-F238E27FC236}">
                <a16:creationId xmlns:a16="http://schemas.microsoft.com/office/drawing/2014/main" xmlns="" id="{B5E4A9CE-CB94-45DF-BBBB-E4A466F65EC0}"/>
              </a:ext>
            </a:extLst>
          </p:cNvPr>
          <p:cNvGrpSpPr/>
          <p:nvPr/>
        </p:nvGrpSpPr>
        <p:grpSpPr>
          <a:xfrm>
            <a:off x="5034726" y="4238958"/>
            <a:ext cx="1347128" cy="1161728"/>
            <a:chOff x="0" y="0"/>
            <a:chExt cx="1813514" cy="1563927"/>
          </a:xfrm>
        </p:grpSpPr>
        <p:sp>
          <p:nvSpPr>
            <p:cNvPr id="48" name="Shape 18208">
              <a:extLst>
                <a:ext uri="{FF2B5EF4-FFF2-40B4-BE49-F238E27FC236}">
                  <a16:creationId xmlns:a16="http://schemas.microsoft.com/office/drawing/2014/main" xmlns="" id="{62A206F8-1A21-4ACB-9720-35E3E0FD9F51}"/>
                </a:ext>
              </a:extLst>
            </p:cNvPr>
            <p:cNvSpPr/>
            <p:nvPr/>
          </p:nvSpPr>
          <p:spPr>
            <a:xfrm>
              <a:off x="0" y="2198"/>
              <a:ext cx="819939" cy="1027088"/>
            </a:xfrm>
            <a:custGeom>
              <a:avLst/>
              <a:gdLst/>
              <a:ahLst/>
              <a:cxnLst>
                <a:cxn ang="0">
                  <a:pos x="wd2" y="hd2"/>
                </a:cxn>
                <a:cxn ang="5400000">
                  <a:pos x="wd2" y="hd2"/>
                </a:cxn>
                <a:cxn ang="10800000">
                  <a:pos x="wd2" y="hd2"/>
                </a:cxn>
                <a:cxn ang="16200000">
                  <a:pos x="wd2" y="hd2"/>
                </a:cxn>
              </a:cxnLst>
              <a:rect l="0" t="0" r="r" b="b"/>
              <a:pathLst>
                <a:path w="21600" h="21600" extrusionOk="0">
                  <a:moveTo>
                    <a:pt x="9050" y="14869"/>
                  </a:moveTo>
                  <a:lnTo>
                    <a:pt x="21600" y="0"/>
                  </a:lnTo>
                  <a:lnTo>
                    <a:pt x="17299" y="1941"/>
                  </a:lnTo>
                  <a:lnTo>
                    <a:pt x="0" y="21600"/>
                  </a:lnTo>
                  <a:lnTo>
                    <a:pt x="9047" y="14893"/>
                  </a:lnTo>
                  <a:lnTo>
                    <a:pt x="9050" y="14869"/>
                  </a:lnTo>
                  <a:close/>
                </a:path>
              </a:pathLst>
            </a:custGeom>
            <a:solidFill>
              <a:schemeClr val="accent2">
                <a:lumMod val="50000"/>
              </a:schemeClr>
            </a:solidFill>
            <a:ln w="12700" cap="flat">
              <a:noFill/>
              <a:miter lim="400000"/>
            </a:ln>
            <a:effectLst/>
          </p:spPr>
          <p:txBody>
            <a:bodyPr wrap="square" lIns="20097" tIns="20097" rIns="20097" bIns="20097" numCol="1" anchor="ctr">
              <a:noAutofit/>
            </a:bodyPr>
            <a:lstStyle/>
            <a:p>
              <a:pP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GB" sz="1583" dirty="0">
                <a:latin typeface="+mj-lt"/>
                <a:ea typeface="Lato Light" panose="020F0502020204030203" pitchFamily="34" charset="0"/>
                <a:cs typeface="Lato Light" panose="020F0502020204030203" pitchFamily="34" charset="0"/>
              </a:endParaRPr>
            </a:p>
          </p:txBody>
        </p:sp>
        <p:sp>
          <p:nvSpPr>
            <p:cNvPr id="49" name="Shape 18209">
              <a:extLst>
                <a:ext uri="{FF2B5EF4-FFF2-40B4-BE49-F238E27FC236}">
                  <a16:creationId xmlns:a16="http://schemas.microsoft.com/office/drawing/2014/main" xmlns="" id="{DA5853D9-2CCA-4CF1-875A-BDDEB01DAAD3}"/>
                </a:ext>
              </a:extLst>
            </p:cNvPr>
            <p:cNvSpPr/>
            <p:nvPr/>
          </p:nvSpPr>
          <p:spPr>
            <a:xfrm>
              <a:off x="0" y="707637"/>
              <a:ext cx="1804795" cy="856290"/>
            </a:xfrm>
            <a:custGeom>
              <a:avLst/>
              <a:gdLst/>
              <a:ahLst/>
              <a:cxnLst>
                <a:cxn ang="0">
                  <a:pos x="wd2" y="hd2"/>
                </a:cxn>
                <a:cxn ang="5400000">
                  <a:pos x="wd2" y="hd2"/>
                </a:cxn>
                <a:cxn ang="10800000">
                  <a:pos x="wd2" y="hd2"/>
                </a:cxn>
                <a:cxn ang="16200000">
                  <a:pos x="wd2" y="hd2"/>
                </a:cxn>
              </a:cxnLst>
              <a:rect l="0" t="0" r="r" b="b"/>
              <a:pathLst>
                <a:path w="21600" h="21600" extrusionOk="0">
                  <a:moveTo>
                    <a:pt x="3957" y="0"/>
                  </a:moveTo>
                  <a:lnTo>
                    <a:pt x="0" y="7965"/>
                  </a:lnTo>
                  <a:cubicBezTo>
                    <a:pt x="2801" y="11506"/>
                    <a:pt x="5927" y="14488"/>
                    <a:pt x="9335" y="16798"/>
                  </a:cubicBezTo>
                  <a:cubicBezTo>
                    <a:pt x="12743" y="19108"/>
                    <a:pt x="16433" y="20746"/>
                    <a:pt x="20362" y="21600"/>
                  </a:cubicBezTo>
                  <a:lnTo>
                    <a:pt x="21600" y="12137"/>
                  </a:lnTo>
                  <a:cubicBezTo>
                    <a:pt x="18288" y="11316"/>
                    <a:pt x="15130" y="9835"/>
                    <a:pt x="12174" y="7783"/>
                  </a:cubicBezTo>
                  <a:cubicBezTo>
                    <a:pt x="9217" y="5730"/>
                    <a:pt x="6463" y="3107"/>
                    <a:pt x="3957" y="0"/>
                  </a:cubicBezTo>
                  <a:close/>
                </a:path>
              </a:pathLst>
            </a:custGeom>
            <a:solidFill>
              <a:schemeClr val="accent2">
                <a:lumMod val="75000"/>
              </a:schemeClr>
            </a:solidFill>
            <a:ln w="12700" cap="flat">
              <a:noFill/>
              <a:miter lim="400000"/>
            </a:ln>
            <a:effectLst/>
          </p:spPr>
          <p:txBody>
            <a:bodyPr wrap="square" lIns="20097" tIns="20097" rIns="20097" bIns="20097" numCol="1" anchor="ctr">
              <a:noAutofit/>
            </a:bodyPr>
            <a:lstStyle/>
            <a:p>
              <a:endParaRPr lang="en-GB" sz="1899" dirty="0">
                <a:latin typeface="+mj-lt"/>
              </a:endParaRPr>
            </a:p>
          </p:txBody>
        </p:sp>
        <p:sp>
          <p:nvSpPr>
            <p:cNvPr id="50" name="Shape 18210">
              <a:extLst>
                <a:ext uri="{FF2B5EF4-FFF2-40B4-BE49-F238E27FC236}">
                  <a16:creationId xmlns:a16="http://schemas.microsoft.com/office/drawing/2014/main" xmlns="" id="{BA9287BC-F11B-44FE-AD57-09F0D7EE1F3B}"/>
                </a:ext>
              </a:extLst>
            </p:cNvPr>
            <p:cNvSpPr/>
            <p:nvPr/>
          </p:nvSpPr>
          <p:spPr>
            <a:xfrm>
              <a:off x="333603" y="0"/>
              <a:ext cx="1479911" cy="1194805"/>
            </a:xfrm>
            <a:custGeom>
              <a:avLst/>
              <a:gdLst/>
              <a:ahLst/>
              <a:cxnLst>
                <a:cxn ang="0">
                  <a:pos x="wd2" y="hd2"/>
                </a:cxn>
                <a:cxn ang="5400000">
                  <a:pos x="wd2" y="hd2"/>
                </a:cxn>
                <a:cxn ang="10800000">
                  <a:pos x="wd2" y="hd2"/>
                </a:cxn>
                <a:cxn ang="16200000">
                  <a:pos x="wd2" y="hd2"/>
                </a:cxn>
              </a:cxnLst>
              <a:rect l="0" t="0" r="r" b="b"/>
              <a:pathLst>
                <a:path w="21600" h="21600" extrusionOk="0">
                  <a:moveTo>
                    <a:pt x="7110" y="0"/>
                  </a:moveTo>
                  <a:lnTo>
                    <a:pt x="0" y="12824"/>
                  </a:lnTo>
                  <a:cubicBezTo>
                    <a:pt x="3091" y="15083"/>
                    <a:pt x="6484" y="16991"/>
                    <a:pt x="10127" y="18482"/>
                  </a:cubicBezTo>
                  <a:cubicBezTo>
                    <a:pt x="13673" y="19934"/>
                    <a:pt x="17459" y="20993"/>
                    <a:pt x="21436" y="21600"/>
                  </a:cubicBezTo>
                  <a:lnTo>
                    <a:pt x="21600" y="8005"/>
                  </a:lnTo>
                  <a:cubicBezTo>
                    <a:pt x="18998" y="7251"/>
                    <a:pt x="16451" y="6143"/>
                    <a:pt x="14010" y="4772"/>
                  </a:cubicBezTo>
                  <a:cubicBezTo>
                    <a:pt x="11588" y="3412"/>
                    <a:pt x="9270" y="1792"/>
                    <a:pt x="7110" y="0"/>
                  </a:cubicBezTo>
                  <a:close/>
                </a:path>
              </a:pathLst>
            </a:custGeom>
            <a:solidFill>
              <a:schemeClr val="accent2"/>
            </a:solidFill>
            <a:ln w="12700" cap="flat">
              <a:noFill/>
              <a:miter lim="400000"/>
            </a:ln>
            <a:effectLst/>
          </p:spPr>
          <p:txBody>
            <a:bodyPr wrap="square" lIns="20097" tIns="20097" rIns="20097" bIns="20097" numCol="1" anchor="ctr">
              <a:noAutofit/>
            </a:bodyPr>
            <a:lstStyle/>
            <a:p>
              <a:endParaRPr lang="en-GB" sz="1899" dirty="0">
                <a:latin typeface="+mj-lt"/>
              </a:endParaRPr>
            </a:p>
          </p:txBody>
        </p:sp>
      </p:grpSp>
      <p:grpSp>
        <p:nvGrpSpPr>
          <p:cNvPr id="51" name="Group 18215">
            <a:extLst>
              <a:ext uri="{FF2B5EF4-FFF2-40B4-BE49-F238E27FC236}">
                <a16:creationId xmlns:a16="http://schemas.microsoft.com/office/drawing/2014/main" xmlns="" id="{83E31CA5-2ECD-47A5-8B8D-D56690592A2D}"/>
              </a:ext>
            </a:extLst>
          </p:cNvPr>
          <p:cNvGrpSpPr/>
          <p:nvPr/>
        </p:nvGrpSpPr>
        <p:grpSpPr>
          <a:xfrm>
            <a:off x="6440687" y="4523950"/>
            <a:ext cx="1172470" cy="898958"/>
            <a:chOff x="0" y="0"/>
            <a:chExt cx="1578389" cy="1210186"/>
          </a:xfrm>
        </p:grpSpPr>
        <p:sp>
          <p:nvSpPr>
            <p:cNvPr id="52" name="Shape 18212">
              <a:extLst>
                <a:ext uri="{FF2B5EF4-FFF2-40B4-BE49-F238E27FC236}">
                  <a16:creationId xmlns:a16="http://schemas.microsoft.com/office/drawing/2014/main" xmlns="" id="{79FBC787-3BCC-41BD-B30F-EAFE540A65C3}"/>
                </a:ext>
              </a:extLst>
            </p:cNvPr>
            <p:cNvSpPr/>
            <p:nvPr/>
          </p:nvSpPr>
          <p:spPr>
            <a:xfrm>
              <a:off x="0" y="85257"/>
              <a:ext cx="140225" cy="1120956"/>
            </a:xfrm>
            <a:custGeom>
              <a:avLst/>
              <a:gdLst/>
              <a:ahLst/>
              <a:cxnLst>
                <a:cxn ang="0">
                  <a:pos x="wd2" y="hd2"/>
                </a:cxn>
                <a:cxn ang="5400000">
                  <a:pos x="wd2" y="hd2"/>
                </a:cxn>
                <a:cxn ang="10800000">
                  <a:pos x="wd2" y="hd2"/>
                </a:cxn>
                <a:cxn ang="16200000">
                  <a:pos x="wd2" y="hd2"/>
                </a:cxn>
              </a:cxnLst>
              <a:rect l="0" t="0" r="r" b="b"/>
              <a:pathLst>
                <a:path w="21600" h="21600" extrusionOk="0">
                  <a:moveTo>
                    <a:pt x="13312" y="0"/>
                  </a:moveTo>
                  <a:lnTo>
                    <a:pt x="0" y="3782"/>
                  </a:lnTo>
                  <a:lnTo>
                    <a:pt x="599" y="21600"/>
                  </a:lnTo>
                  <a:lnTo>
                    <a:pt x="21600" y="14378"/>
                  </a:lnTo>
                  <a:lnTo>
                    <a:pt x="13312" y="0"/>
                  </a:lnTo>
                  <a:close/>
                </a:path>
              </a:pathLst>
            </a:custGeom>
            <a:solidFill>
              <a:schemeClr val="accent3">
                <a:lumMod val="50000"/>
              </a:schemeClr>
            </a:solidFill>
            <a:ln w="12700" cap="flat">
              <a:noFill/>
              <a:miter lim="400000"/>
            </a:ln>
            <a:effectLst/>
          </p:spPr>
          <p:txBody>
            <a:bodyPr wrap="square" lIns="20097" tIns="20097" rIns="20097" bIns="20097" numCol="1" anchor="ctr">
              <a:noAutofit/>
            </a:bodyPr>
            <a:lstStyle/>
            <a:p>
              <a:endParaRPr lang="en-GB" sz="1899" dirty="0">
                <a:latin typeface="+mj-lt"/>
              </a:endParaRPr>
            </a:p>
          </p:txBody>
        </p:sp>
        <p:sp>
          <p:nvSpPr>
            <p:cNvPr id="53" name="Shape 18213">
              <a:extLst>
                <a:ext uri="{FF2B5EF4-FFF2-40B4-BE49-F238E27FC236}">
                  <a16:creationId xmlns:a16="http://schemas.microsoft.com/office/drawing/2014/main" xmlns="" id="{8ABA226C-74CB-4BD8-96AB-9EB298167F71}"/>
                </a:ext>
              </a:extLst>
            </p:cNvPr>
            <p:cNvSpPr/>
            <p:nvPr/>
          </p:nvSpPr>
          <p:spPr>
            <a:xfrm>
              <a:off x="85257" y="0"/>
              <a:ext cx="1411513" cy="847631"/>
            </a:xfrm>
            <a:custGeom>
              <a:avLst/>
              <a:gdLst/>
              <a:ahLst/>
              <a:cxnLst>
                <a:cxn ang="0">
                  <a:pos x="wd2" y="hd2"/>
                </a:cxn>
                <a:cxn ang="5400000">
                  <a:pos x="wd2" y="hd2"/>
                </a:cxn>
                <a:cxn ang="10800000">
                  <a:pos x="wd2" y="hd2"/>
                </a:cxn>
                <a:cxn ang="16200000">
                  <a:pos x="wd2" y="hd2"/>
                </a:cxn>
              </a:cxnLst>
              <a:rect l="0" t="0" r="r" b="b"/>
              <a:pathLst>
                <a:path w="21600" h="21596" extrusionOk="0">
                  <a:moveTo>
                    <a:pt x="4816" y="2227"/>
                  </a:moveTo>
                  <a:cubicBezTo>
                    <a:pt x="2890" y="2289"/>
                    <a:pt x="1785" y="2439"/>
                    <a:pt x="0" y="2281"/>
                  </a:cubicBezTo>
                  <a:lnTo>
                    <a:pt x="823" y="21291"/>
                  </a:lnTo>
                  <a:cubicBezTo>
                    <a:pt x="2421" y="21489"/>
                    <a:pt x="3260" y="21600"/>
                    <a:pt x="4908" y="21596"/>
                  </a:cubicBezTo>
                  <a:cubicBezTo>
                    <a:pt x="10768" y="21583"/>
                    <a:pt x="16389" y="20263"/>
                    <a:pt x="21600" y="17861"/>
                  </a:cubicBezTo>
                  <a:lnTo>
                    <a:pt x="15056" y="0"/>
                  </a:lnTo>
                  <a:cubicBezTo>
                    <a:pt x="11785" y="1448"/>
                    <a:pt x="8354" y="2112"/>
                    <a:pt x="4816" y="2227"/>
                  </a:cubicBezTo>
                  <a:close/>
                </a:path>
              </a:pathLst>
            </a:custGeom>
            <a:solidFill>
              <a:schemeClr val="accent3"/>
            </a:solidFill>
            <a:ln w="12700" cap="flat">
              <a:noFill/>
              <a:miter lim="400000"/>
            </a:ln>
            <a:effectLst/>
          </p:spPr>
          <p:txBody>
            <a:bodyPr wrap="square" lIns="20097" tIns="20097" rIns="20097" bIns="20097" numCol="1" anchor="ctr">
              <a:noAutofit/>
            </a:bodyPr>
            <a:lstStyle/>
            <a:p>
              <a:endParaRPr lang="en-GB" sz="1899" dirty="0">
                <a:latin typeface="+mj-lt"/>
              </a:endParaRPr>
            </a:p>
          </p:txBody>
        </p:sp>
        <p:sp>
          <p:nvSpPr>
            <p:cNvPr id="54" name="Shape 18214">
              <a:extLst>
                <a:ext uri="{FF2B5EF4-FFF2-40B4-BE49-F238E27FC236}">
                  <a16:creationId xmlns:a16="http://schemas.microsoft.com/office/drawing/2014/main" xmlns="" id="{B027AFCB-B75E-4161-A13D-1E8DE951E5B9}"/>
                </a:ext>
              </a:extLst>
            </p:cNvPr>
            <p:cNvSpPr/>
            <p:nvPr/>
          </p:nvSpPr>
          <p:spPr>
            <a:xfrm>
              <a:off x="0" y="699111"/>
              <a:ext cx="1578389" cy="511075"/>
            </a:xfrm>
            <a:custGeom>
              <a:avLst/>
              <a:gdLst/>
              <a:ahLst/>
              <a:cxnLst>
                <a:cxn ang="0">
                  <a:pos x="wd2" y="hd2"/>
                </a:cxn>
                <a:cxn ang="5400000">
                  <a:pos x="wd2" y="hd2"/>
                </a:cxn>
                <a:cxn ang="10800000">
                  <a:pos x="wd2" y="hd2"/>
                </a:cxn>
                <a:cxn ang="16200000">
                  <a:pos x="wd2" y="hd2"/>
                </a:cxn>
              </a:cxnLst>
              <a:rect l="0" t="0" r="r" b="b"/>
              <a:pathLst>
                <a:path w="21600" h="21565" extrusionOk="0">
                  <a:moveTo>
                    <a:pt x="5519" y="5827"/>
                  </a:moveTo>
                  <a:cubicBezTo>
                    <a:pt x="4007" y="5827"/>
                    <a:pt x="3330" y="5656"/>
                    <a:pt x="1866" y="5322"/>
                  </a:cubicBezTo>
                  <a:lnTo>
                    <a:pt x="1866" y="5322"/>
                  </a:lnTo>
                  <a:lnTo>
                    <a:pt x="0" y="21317"/>
                  </a:lnTo>
                  <a:cubicBezTo>
                    <a:pt x="1449" y="21521"/>
                    <a:pt x="2922" y="21600"/>
                    <a:pt x="4419" y="21551"/>
                  </a:cubicBezTo>
                  <a:cubicBezTo>
                    <a:pt x="10462" y="21355"/>
                    <a:pt x="16246" y="19029"/>
                    <a:pt x="21600" y="14921"/>
                  </a:cubicBezTo>
                  <a:lnTo>
                    <a:pt x="20446" y="0"/>
                  </a:lnTo>
                  <a:cubicBezTo>
                    <a:pt x="15794" y="3741"/>
                    <a:pt x="10731" y="5827"/>
                    <a:pt x="5519" y="5827"/>
                  </a:cubicBezTo>
                  <a:close/>
                </a:path>
              </a:pathLst>
            </a:custGeom>
            <a:solidFill>
              <a:schemeClr val="accent3">
                <a:lumMod val="75000"/>
              </a:schemeClr>
            </a:solidFill>
            <a:ln w="12700" cap="flat">
              <a:noFill/>
              <a:miter lim="400000"/>
            </a:ln>
            <a:effectLst/>
          </p:spPr>
          <p:txBody>
            <a:bodyPr wrap="square" lIns="20097" tIns="20097" rIns="20097" bIns="20097" numCol="1" anchor="ctr">
              <a:noAutofit/>
            </a:bodyPr>
            <a:lstStyle/>
            <a:p>
              <a:endParaRPr lang="en-GB" sz="1899" dirty="0">
                <a:latin typeface="+mj-lt"/>
              </a:endParaRPr>
            </a:p>
          </p:txBody>
        </p:sp>
      </p:grpSp>
      <p:grpSp>
        <p:nvGrpSpPr>
          <p:cNvPr id="55" name="Group 18219">
            <a:extLst>
              <a:ext uri="{FF2B5EF4-FFF2-40B4-BE49-F238E27FC236}">
                <a16:creationId xmlns:a16="http://schemas.microsoft.com/office/drawing/2014/main" xmlns="" id="{15B03CFD-C40B-41E2-88A5-D93BD04DA399}"/>
              </a:ext>
            </a:extLst>
          </p:cNvPr>
          <p:cNvGrpSpPr/>
          <p:nvPr/>
        </p:nvGrpSpPr>
        <p:grpSpPr>
          <a:xfrm>
            <a:off x="7365329" y="4143962"/>
            <a:ext cx="1394113" cy="1126387"/>
            <a:chOff x="0" y="0"/>
            <a:chExt cx="1876767" cy="1516352"/>
          </a:xfrm>
        </p:grpSpPr>
        <p:sp>
          <p:nvSpPr>
            <p:cNvPr id="56" name="Shape 18216">
              <a:extLst>
                <a:ext uri="{FF2B5EF4-FFF2-40B4-BE49-F238E27FC236}">
                  <a16:creationId xmlns:a16="http://schemas.microsoft.com/office/drawing/2014/main" xmlns="" id="{C10E1314-BB52-4754-8FD5-BFC6FAC5BF8F}"/>
                </a:ext>
              </a:extLst>
            </p:cNvPr>
            <p:cNvSpPr/>
            <p:nvPr/>
          </p:nvSpPr>
          <p:spPr>
            <a:xfrm>
              <a:off x="0" y="460390"/>
              <a:ext cx="546547" cy="105596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6" y="3354"/>
                  </a:lnTo>
                  <a:lnTo>
                    <a:pt x="21600" y="21600"/>
                  </a:lnTo>
                  <a:lnTo>
                    <a:pt x="18943" y="14232"/>
                  </a:lnTo>
                  <a:lnTo>
                    <a:pt x="0" y="0"/>
                  </a:lnTo>
                  <a:close/>
                </a:path>
              </a:pathLst>
            </a:custGeom>
            <a:solidFill>
              <a:schemeClr val="accent4">
                <a:lumMod val="50000"/>
              </a:schemeClr>
            </a:solidFill>
            <a:ln w="12700" cap="flat">
              <a:noFill/>
              <a:miter lim="400000"/>
            </a:ln>
            <a:effectLst/>
          </p:spPr>
          <p:txBody>
            <a:bodyPr wrap="square" lIns="20097" tIns="20097" rIns="20097" bIns="20097" numCol="1" anchor="ctr">
              <a:noAutofit/>
            </a:bodyPr>
            <a:lstStyle/>
            <a:p>
              <a:endParaRPr lang="en-GB" sz="1899" dirty="0">
                <a:latin typeface="+mj-lt"/>
              </a:endParaRPr>
            </a:p>
          </p:txBody>
        </p:sp>
        <p:sp>
          <p:nvSpPr>
            <p:cNvPr id="57" name="Shape 18217">
              <a:extLst>
                <a:ext uri="{FF2B5EF4-FFF2-40B4-BE49-F238E27FC236}">
                  <a16:creationId xmlns:a16="http://schemas.microsoft.com/office/drawing/2014/main" xmlns="" id="{750D54E2-1EC6-4E45-A51D-4151B56DB2C4}"/>
                </a:ext>
              </a:extLst>
            </p:cNvPr>
            <p:cNvSpPr/>
            <p:nvPr/>
          </p:nvSpPr>
          <p:spPr>
            <a:xfrm>
              <a:off x="477442" y="549911"/>
              <a:ext cx="1399325" cy="961663"/>
            </a:xfrm>
            <a:custGeom>
              <a:avLst/>
              <a:gdLst/>
              <a:ahLst/>
              <a:cxnLst>
                <a:cxn ang="0">
                  <a:pos x="wd2" y="hd2"/>
                </a:cxn>
                <a:cxn ang="5400000">
                  <a:pos x="wd2" y="hd2"/>
                </a:cxn>
                <a:cxn ang="10800000">
                  <a:pos x="wd2" y="hd2"/>
                </a:cxn>
                <a:cxn ang="16200000">
                  <a:pos x="wd2" y="hd2"/>
                </a:cxn>
              </a:cxnLst>
              <a:rect l="0" t="0" r="r" b="b"/>
              <a:pathLst>
                <a:path w="21600" h="21600" extrusionOk="0">
                  <a:moveTo>
                    <a:pt x="0" y="13510"/>
                  </a:moveTo>
                  <a:lnTo>
                    <a:pt x="1038" y="21600"/>
                  </a:lnTo>
                  <a:cubicBezTo>
                    <a:pt x="5082" y="19797"/>
                    <a:pt x="8865" y="17326"/>
                    <a:pt x="12316" y="14451"/>
                  </a:cubicBezTo>
                  <a:cubicBezTo>
                    <a:pt x="15767" y="11576"/>
                    <a:pt x="18885" y="8296"/>
                    <a:pt x="21600" y="4876"/>
                  </a:cubicBezTo>
                  <a:lnTo>
                    <a:pt x="17554" y="0"/>
                  </a:lnTo>
                  <a:cubicBezTo>
                    <a:pt x="15049" y="2958"/>
                    <a:pt x="12415" y="5541"/>
                    <a:pt x="9535" y="7778"/>
                  </a:cubicBezTo>
                  <a:cubicBezTo>
                    <a:pt x="6643" y="10025"/>
                    <a:pt x="3503" y="11924"/>
                    <a:pt x="0" y="13510"/>
                  </a:cubicBezTo>
                  <a:close/>
                </a:path>
              </a:pathLst>
            </a:custGeom>
            <a:solidFill>
              <a:schemeClr val="accent4">
                <a:lumMod val="75000"/>
              </a:schemeClr>
            </a:solidFill>
            <a:ln w="12700" cap="flat">
              <a:noFill/>
              <a:miter lim="400000"/>
            </a:ln>
            <a:effectLst/>
          </p:spPr>
          <p:txBody>
            <a:bodyPr wrap="square" lIns="20097" tIns="20097" rIns="20097" bIns="20097" numCol="1" anchor="ctr">
              <a:noAutofit/>
            </a:bodyPr>
            <a:lstStyle/>
            <a:p>
              <a:endParaRPr lang="en-GB" sz="1899" dirty="0">
                <a:latin typeface="+mj-lt"/>
              </a:endParaRPr>
            </a:p>
          </p:txBody>
        </p:sp>
        <p:sp>
          <p:nvSpPr>
            <p:cNvPr id="58" name="Shape 18218">
              <a:extLst>
                <a:ext uri="{FF2B5EF4-FFF2-40B4-BE49-F238E27FC236}">
                  <a16:creationId xmlns:a16="http://schemas.microsoft.com/office/drawing/2014/main" xmlns="" id="{4B9D9E84-54A6-4A37-B1EE-509B78760D4C}"/>
                </a:ext>
              </a:extLst>
            </p:cNvPr>
            <p:cNvSpPr/>
            <p:nvPr/>
          </p:nvSpPr>
          <p:spPr>
            <a:xfrm>
              <a:off x="0" y="0"/>
              <a:ext cx="1616530" cy="1154991"/>
            </a:xfrm>
            <a:custGeom>
              <a:avLst/>
              <a:gdLst/>
              <a:ahLst/>
              <a:cxnLst>
                <a:cxn ang="0">
                  <a:pos x="wd2" y="hd2"/>
                </a:cxn>
                <a:cxn ang="5400000">
                  <a:pos x="wd2" y="hd2"/>
                </a:cxn>
                <a:cxn ang="10800000">
                  <a:pos x="wd2" y="hd2"/>
                </a:cxn>
                <a:cxn ang="16200000">
                  <a:pos x="wd2" y="hd2"/>
                </a:cxn>
              </a:cxnLst>
              <a:rect l="0" t="0" r="r" b="b"/>
              <a:pathLst>
                <a:path w="21600" h="21600" extrusionOk="0">
                  <a:moveTo>
                    <a:pt x="0" y="8588"/>
                  </a:moveTo>
                  <a:lnTo>
                    <a:pt x="6404" y="21600"/>
                  </a:lnTo>
                  <a:cubicBezTo>
                    <a:pt x="9435" y="20295"/>
                    <a:pt x="12153" y="18708"/>
                    <a:pt x="14655" y="16825"/>
                  </a:cubicBezTo>
                  <a:cubicBezTo>
                    <a:pt x="17156" y="14942"/>
                    <a:pt x="19440" y="12762"/>
                    <a:pt x="21600" y="10272"/>
                  </a:cubicBezTo>
                  <a:lnTo>
                    <a:pt x="11130" y="0"/>
                  </a:lnTo>
                  <a:cubicBezTo>
                    <a:pt x="9488" y="1876"/>
                    <a:pt x="7728" y="3548"/>
                    <a:pt x="5866" y="4988"/>
                  </a:cubicBezTo>
                  <a:cubicBezTo>
                    <a:pt x="4005" y="6428"/>
                    <a:pt x="2043" y="7637"/>
                    <a:pt x="0" y="8588"/>
                  </a:cubicBezTo>
                  <a:close/>
                </a:path>
              </a:pathLst>
            </a:custGeom>
            <a:solidFill>
              <a:schemeClr val="accent4"/>
            </a:solidFill>
            <a:ln w="12700" cap="flat">
              <a:noFill/>
              <a:miter lim="400000"/>
            </a:ln>
            <a:effectLst/>
          </p:spPr>
          <p:txBody>
            <a:bodyPr wrap="square" lIns="20097" tIns="20097" rIns="20097" bIns="20097" numCol="1" anchor="ctr">
              <a:noAutofit/>
            </a:bodyPr>
            <a:lstStyle/>
            <a:p>
              <a:endParaRPr lang="en-GB" sz="1899" dirty="0">
                <a:latin typeface="+mj-lt"/>
              </a:endParaRPr>
            </a:p>
          </p:txBody>
        </p:sp>
      </p:grpSp>
      <p:sp>
        <p:nvSpPr>
          <p:cNvPr id="59" name="Shape 18237">
            <a:extLst>
              <a:ext uri="{FF2B5EF4-FFF2-40B4-BE49-F238E27FC236}">
                <a16:creationId xmlns:a16="http://schemas.microsoft.com/office/drawing/2014/main" xmlns="" id="{ABDBC586-6C74-47C1-B319-C5A633FE9027}"/>
              </a:ext>
            </a:extLst>
          </p:cNvPr>
          <p:cNvSpPr/>
          <p:nvPr/>
        </p:nvSpPr>
        <p:spPr>
          <a:xfrm>
            <a:off x="7365330" y="3573978"/>
            <a:ext cx="501988" cy="91650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7074"/>
                </a:lnTo>
                <a:lnTo>
                  <a:pt x="0" y="0"/>
                </a:lnTo>
              </a:path>
            </a:pathLst>
          </a:custGeom>
          <a:noFill/>
          <a:ln w="38100" cap="flat">
            <a:solidFill>
              <a:schemeClr val="bg1">
                <a:lumMod val="85000"/>
              </a:schemeClr>
            </a:solidFill>
            <a:prstDash val="solid"/>
            <a:miter lim="400000"/>
          </a:ln>
          <a:effectLst/>
        </p:spPr>
        <p:txBody>
          <a:bodyPr wrap="square" lIns="26796" tIns="26796" rIns="26796" bIns="26796" numCol="1" anchor="ctr">
            <a:noAutofit/>
          </a:bodyPr>
          <a:lstStyle/>
          <a:p>
            <a:endParaRPr lang="en-GB" sz="1899" dirty="0">
              <a:latin typeface="+mj-lt"/>
            </a:endParaRPr>
          </a:p>
        </p:txBody>
      </p:sp>
      <p:sp>
        <p:nvSpPr>
          <p:cNvPr id="60" name="Shape 18238">
            <a:extLst>
              <a:ext uri="{FF2B5EF4-FFF2-40B4-BE49-F238E27FC236}">
                <a16:creationId xmlns:a16="http://schemas.microsoft.com/office/drawing/2014/main" xmlns="" id="{3E848FBE-6B3E-4375-AA5E-4742D2C9BD07}"/>
              </a:ext>
            </a:extLst>
          </p:cNvPr>
          <p:cNvSpPr/>
          <p:nvPr/>
        </p:nvSpPr>
        <p:spPr>
          <a:xfrm>
            <a:off x="5719024" y="2432350"/>
            <a:ext cx="220879" cy="200877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9252"/>
                </a:lnTo>
                <a:lnTo>
                  <a:pt x="21600" y="0"/>
                </a:lnTo>
              </a:path>
            </a:pathLst>
          </a:custGeom>
          <a:noFill/>
          <a:ln w="38100" cap="flat">
            <a:solidFill>
              <a:schemeClr val="bg1">
                <a:lumMod val="85000"/>
              </a:schemeClr>
            </a:solidFill>
            <a:prstDash val="solid"/>
            <a:miter lim="400000"/>
          </a:ln>
          <a:effectLst/>
        </p:spPr>
        <p:txBody>
          <a:bodyPr wrap="square" lIns="26796" tIns="26796" rIns="26796" bIns="26796" numCol="1" anchor="ctr">
            <a:noAutofit/>
          </a:bodyPr>
          <a:lstStyle/>
          <a:p>
            <a:endParaRPr lang="en-GB" sz="1899" dirty="0">
              <a:latin typeface="+mj-lt"/>
            </a:endParaRPr>
          </a:p>
        </p:txBody>
      </p:sp>
      <p:sp>
        <p:nvSpPr>
          <p:cNvPr id="61" name="Shape 18239">
            <a:extLst>
              <a:ext uri="{FF2B5EF4-FFF2-40B4-BE49-F238E27FC236}">
                <a16:creationId xmlns:a16="http://schemas.microsoft.com/office/drawing/2014/main" xmlns="" id="{CC099A26-59BE-4095-8AF0-CF6AA60C7769}"/>
              </a:ext>
            </a:extLst>
          </p:cNvPr>
          <p:cNvSpPr/>
          <p:nvPr/>
        </p:nvSpPr>
        <p:spPr>
          <a:xfrm>
            <a:off x="7157690" y="5111673"/>
            <a:ext cx="760859" cy="36819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644" y="21600"/>
                </a:lnTo>
                <a:lnTo>
                  <a:pt x="21600" y="21600"/>
                </a:lnTo>
              </a:path>
            </a:pathLst>
          </a:custGeom>
          <a:noFill/>
          <a:ln w="38100" cap="flat">
            <a:solidFill>
              <a:schemeClr val="bg1">
                <a:lumMod val="85000"/>
              </a:schemeClr>
            </a:solidFill>
            <a:prstDash val="solid"/>
            <a:miter lim="400000"/>
          </a:ln>
          <a:effectLst/>
        </p:spPr>
        <p:txBody>
          <a:bodyPr wrap="square" lIns="26796" tIns="26796" rIns="26796" bIns="26796" numCol="1" anchor="ctr">
            <a:noAutofit/>
          </a:bodyPr>
          <a:lstStyle/>
          <a:p>
            <a:endParaRPr lang="en-GB" sz="1899" dirty="0">
              <a:latin typeface="+mj-lt"/>
            </a:endParaRPr>
          </a:p>
        </p:txBody>
      </p:sp>
      <p:sp>
        <p:nvSpPr>
          <p:cNvPr id="62" name="Shape 18240">
            <a:extLst>
              <a:ext uri="{FF2B5EF4-FFF2-40B4-BE49-F238E27FC236}">
                <a16:creationId xmlns:a16="http://schemas.microsoft.com/office/drawing/2014/main" xmlns="" id="{A4285FE1-44ED-4EC3-AD33-3BA7BE064FFC}"/>
              </a:ext>
            </a:extLst>
          </p:cNvPr>
          <p:cNvSpPr/>
          <p:nvPr/>
        </p:nvSpPr>
        <p:spPr>
          <a:xfrm rot="5400000">
            <a:off x="9509771" y="3309973"/>
            <a:ext cx="293621" cy="5423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6806"/>
                </a:lnTo>
                <a:lnTo>
                  <a:pt x="21600" y="0"/>
                </a:lnTo>
              </a:path>
            </a:pathLst>
          </a:custGeom>
          <a:noFill/>
          <a:ln w="38100" cap="flat">
            <a:solidFill>
              <a:schemeClr val="bg1">
                <a:lumMod val="85000"/>
              </a:schemeClr>
            </a:solidFill>
            <a:prstDash val="solid"/>
            <a:miter lim="400000"/>
          </a:ln>
          <a:effectLst/>
        </p:spPr>
        <p:txBody>
          <a:bodyPr wrap="square" lIns="26796" tIns="26796" rIns="26796" bIns="26796" numCol="1" anchor="ctr">
            <a:noAutofit/>
          </a:bodyPr>
          <a:lstStyle/>
          <a:p>
            <a:endParaRPr lang="en-GB" sz="1899" dirty="0">
              <a:latin typeface="+mj-lt"/>
            </a:endParaRPr>
          </a:p>
        </p:txBody>
      </p:sp>
      <p:sp>
        <p:nvSpPr>
          <p:cNvPr id="63" name="Shape 18241">
            <a:extLst>
              <a:ext uri="{FF2B5EF4-FFF2-40B4-BE49-F238E27FC236}">
                <a16:creationId xmlns:a16="http://schemas.microsoft.com/office/drawing/2014/main" xmlns="" id="{A3CBD44B-52F2-425F-9D77-20C67D23C2B1}"/>
              </a:ext>
            </a:extLst>
          </p:cNvPr>
          <p:cNvSpPr/>
          <p:nvPr/>
        </p:nvSpPr>
        <p:spPr>
          <a:xfrm>
            <a:off x="4279722" y="4333848"/>
            <a:ext cx="270821" cy="112477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5201"/>
                </a:lnTo>
                <a:lnTo>
                  <a:pt x="0" y="21600"/>
                </a:lnTo>
              </a:path>
            </a:pathLst>
          </a:custGeom>
          <a:noFill/>
          <a:ln w="38100" cap="flat">
            <a:solidFill>
              <a:schemeClr val="bg1">
                <a:lumMod val="85000"/>
              </a:schemeClr>
            </a:solidFill>
            <a:prstDash val="solid"/>
            <a:miter lim="400000"/>
          </a:ln>
          <a:effectLst/>
        </p:spPr>
        <p:txBody>
          <a:bodyPr wrap="square" lIns="26796" tIns="26796" rIns="26796" bIns="26796" numCol="1" anchor="ctr">
            <a:noAutofit/>
          </a:bodyPr>
          <a:lstStyle/>
          <a:p>
            <a:endParaRPr lang="en-GB" sz="1899" dirty="0">
              <a:latin typeface="+mj-lt"/>
            </a:endParaRPr>
          </a:p>
        </p:txBody>
      </p:sp>
      <p:sp>
        <p:nvSpPr>
          <p:cNvPr id="64" name="TextBox 45">
            <a:extLst>
              <a:ext uri="{FF2B5EF4-FFF2-40B4-BE49-F238E27FC236}">
                <a16:creationId xmlns:a16="http://schemas.microsoft.com/office/drawing/2014/main" xmlns="" id="{BA7C80ED-39FD-4047-B6FD-0228E4A7E34C}"/>
              </a:ext>
            </a:extLst>
          </p:cNvPr>
          <p:cNvSpPr txBox="1"/>
          <p:nvPr/>
        </p:nvSpPr>
        <p:spPr>
          <a:xfrm>
            <a:off x="3503377" y="5777183"/>
            <a:ext cx="2751260" cy="584775"/>
          </a:xfrm>
          <a:prstGeom prst="rect">
            <a:avLst/>
          </a:prstGeom>
          <a:noFill/>
        </p:spPr>
        <p:txBody>
          <a:bodyPr wrap="square" rtlCol="0" anchor="t">
            <a:spAutoFit/>
          </a:bodyPr>
          <a:lstStyle/>
          <a:p>
            <a:r>
              <a:rPr lang="en-GB" sz="1600" dirty="0">
                <a:latin typeface="+mj-lt"/>
                <a:ea typeface="Lato Light" panose="020F0502020204030203" pitchFamily="34" charset="0"/>
                <a:cs typeface="Lato Light" panose="020F0502020204030203" pitchFamily="34" charset="0"/>
              </a:rPr>
              <a:t>Die ersten Anzeichen einer Krise werden nicht erkannt oder nicht wahrgenommen. </a:t>
            </a:r>
          </a:p>
        </p:txBody>
      </p:sp>
      <p:sp>
        <p:nvSpPr>
          <p:cNvPr id="65" name="TextBox 46">
            <a:extLst>
              <a:ext uri="{FF2B5EF4-FFF2-40B4-BE49-F238E27FC236}">
                <a16:creationId xmlns:a16="http://schemas.microsoft.com/office/drawing/2014/main" xmlns="" id="{2749A74C-C935-48E6-AE75-AC3262CC931E}"/>
              </a:ext>
            </a:extLst>
          </p:cNvPr>
          <p:cNvSpPr txBox="1"/>
          <p:nvPr/>
        </p:nvSpPr>
        <p:spPr>
          <a:xfrm>
            <a:off x="3752757" y="5522706"/>
            <a:ext cx="1846211" cy="369332"/>
          </a:xfrm>
          <a:prstGeom prst="rect">
            <a:avLst/>
          </a:prstGeom>
          <a:noFill/>
        </p:spPr>
        <p:txBody>
          <a:bodyPr wrap="none" rtlCol="0" anchor="t">
            <a:spAutoFit/>
          </a:bodyPr>
          <a:lstStyle/>
          <a:p>
            <a:r>
              <a:rPr lang="en-GB" b="1" dirty="0">
                <a:solidFill>
                  <a:schemeClr val="accent1"/>
                </a:solidFill>
                <a:latin typeface="+mj-lt"/>
                <a:ea typeface="Lato Light" panose="020F0502020204030203" pitchFamily="34" charset="0"/>
                <a:cs typeface="Poppins" pitchFamily="2" charset="77"/>
              </a:rPr>
              <a:t>1. </a:t>
            </a:r>
            <a:r>
              <a:rPr lang="en-GB" b="1" dirty="0" err="1">
                <a:solidFill>
                  <a:schemeClr val="accent1"/>
                </a:solidFill>
                <a:latin typeface="+mj-lt"/>
                <a:ea typeface="Lato Light" panose="020F0502020204030203" pitchFamily="34" charset="0"/>
                <a:cs typeface="Poppins" pitchFamily="2" charset="77"/>
              </a:rPr>
              <a:t>Erste</a:t>
            </a:r>
            <a:r>
              <a:rPr lang="en-GB" b="1" dirty="0">
                <a:solidFill>
                  <a:schemeClr val="accent1"/>
                </a:solidFill>
                <a:latin typeface="+mj-lt"/>
                <a:ea typeface="Lato Light" panose="020F0502020204030203" pitchFamily="34" charset="0"/>
                <a:cs typeface="Poppins" pitchFamily="2" charset="77"/>
              </a:rPr>
              <a:t> Anzeichen</a:t>
            </a:r>
          </a:p>
        </p:txBody>
      </p:sp>
      <p:sp>
        <p:nvSpPr>
          <p:cNvPr id="66" name="TextBox 49">
            <a:extLst>
              <a:ext uri="{FF2B5EF4-FFF2-40B4-BE49-F238E27FC236}">
                <a16:creationId xmlns:a16="http://schemas.microsoft.com/office/drawing/2014/main" xmlns="" id="{9A525032-471B-49A2-BBB0-295E6E782011}"/>
              </a:ext>
            </a:extLst>
          </p:cNvPr>
          <p:cNvSpPr txBox="1"/>
          <p:nvPr/>
        </p:nvSpPr>
        <p:spPr>
          <a:xfrm>
            <a:off x="3740410" y="2369598"/>
            <a:ext cx="2365406" cy="830997"/>
          </a:xfrm>
          <a:prstGeom prst="rect">
            <a:avLst/>
          </a:prstGeom>
          <a:noFill/>
        </p:spPr>
        <p:txBody>
          <a:bodyPr wrap="square" rtlCol="0" anchor="t">
            <a:spAutoFit/>
          </a:bodyPr>
          <a:lstStyle/>
          <a:p>
            <a:r>
              <a:rPr lang="en-GB" sz="1600" dirty="0">
                <a:latin typeface="+mj-lt"/>
                <a:ea typeface="Lato Light" panose="020F0502020204030203" pitchFamily="34" charset="0"/>
                <a:cs typeface="Lato Light" panose="020F0502020204030203" pitchFamily="34" charset="0"/>
              </a:rPr>
              <a:t>Die Krise ist sichtbar, aber das Management setzt eher auf Hoffnung als auf Handeln.</a:t>
            </a:r>
          </a:p>
        </p:txBody>
      </p:sp>
      <p:sp>
        <p:nvSpPr>
          <p:cNvPr id="67" name="TextBox 50">
            <a:extLst>
              <a:ext uri="{FF2B5EF4-FFF2-40B4-BE49-F238E27FC236}">
                <a16:creationId xmlns:a16="http://schemas.microsoft.com/office/drawing/2014/main" xmlns="" id="{47B242CE-1D8C-4F10-9918-D4A5D3D8A4F7}"/>
              </a:ext>
            </a:extLst>
          </p:cNvPr>
          <p:cNvSpPr txBox="1"/>
          <p:nvPr/>
        </p:nvSpPr>
        <p:spPr>
          <a:xfrm>
            <a:off x="3753355" y="2012813"/>
            <a:ext cx="2549224" cy="400110"/>
          </a:xfrm>
          <a:prstGeom prst="rect">
            <a:avLst/>
          </a:prstGeom>
          <a:noFill/>
        </p:spPr>
        <p:txBody>
          <a:bodyPr wrap="none" rtlCol="0" anchor="t">
            <a:spAutoFit/>
          </a:bodyPr>
          <a:lstStyle/>
          <a:p>
            <a:r>
              <a:rPr lang="en-GB" sz="2000" b="1" dirty="0">
                <a:solidFill>
                  <a:schemeClr val="accent2"/>
                </a:solidFill>
                <a:latin typeface="+mj-lt"/>
                <a:ea typeface="Lato Light" panose="020F0502020204030203" pitchFamily="34" charset="0"/>
                <a:cs typeface="Poppins" pitchFamily="2" charset="77"/>
              </a:rPr>
              <a:t>2. Das Prinzip Hoffnung</a:t>
            </a:r>
          </a:p>
        </p:txBody>
      </p:sp>
      <p:sp>
        <p:nvSpPr>
          <p:cNvPr id="68" name="TextBox 52">
            <a:extLst>
              <a:ext uri="{FF2B5EF4-FFF2-40B4-BE49-F238E27FC236}">
                <a16:creationId xmlns:a16="http://schemas.microsoft.com/office/drawing/2014/main" xmlns="" id="{C830AAB0-F506-44AE-8094-9BF72F2E72DA}"/>
              </a:ext>
            </a:extLst>
          </p:cNvPr>
          <p:cNvSpPr txBox="1"/>
          <p:nvPr/>
        </p:nvSpPr>
        <p:spPr>
          <a:xfrm>
            <a:off x="6376712" y="2056237"/>
            <a:ext cx="3381046" cy="1569660"/>
          </a:xfrm>
          <a:prstGeom prst="rect">
            <a:avLst/>
          </a:prstGeom>
          <a:noFill/>
        </p:spPr>
        <p:txBody>
          <a:bodyPr wrap="square" rtlCol="0" anchor="t">
            <a:spAutoFit/>
          </a:bodyPr>
          <a:lstStyle/>
          <a:p>
            <a:r>
              <a:rPr lang="en-GB" sz="1600" dirty="0">
                <a:latin typeface="+mj-lt"/>
                <a:ea typeface="Lato Light" panose="020F0502020204030203" pitchFamily="34" charset="0"/>
                <a:cs typeface="Lato Light" panose="020F0502020204030203" pitchFamily="34" charset="0"/>
              </a:rPr>
              <a:t>Wenn die eingeleiteten Maßnahmen erfolgreich sind, zeigen sich jetzt erste Anzeichen einer Entspannung. Die Restrukturierung muss </a:t>
            </a:r>
            <a:r>
              <a:rPr lang="en-GB" sz="1600" dirty="0" err="1">
                <a:latin typeface="+mj-lt"/>
                <a:ea typeface="Lato Light" panose="020F0502020204030203" pitchFamily="34" charset="0"/>
                <a:cs typeface="Lato Light" panose="020F0502020204030203" pitchFamily="34" charset="0"/>
              </a:rPr>
              <a:t>jedoch</a:t>
            </a:r>
            <a:r>
              <a:rPr lang="en-GB" sz="1600" dirty="0">
                <a:latin typeface="+mj-lt"/>
                <a:ea typeface="Lato Light" panose="020F0502020204030203" pitchFamily="34" charset="0"/>
                <a:cs typeface="Lato Light" panose="020F0502020204030203" pitchFamily="34" charset="0"/>
              </a:rPr>
              <a:t> </a:t>
            </a:r>
            <a:r>
              <a:rPr lang="en-GB" sz="1600" dirty="0" err="1">
                <a:latin typeface="+mj-lt"/>
                <a:ea typeface="Lato Light" panose="020F0502020204030203" pitchFamily="34" charset="0"/>
                <a:cs typeface="Lato Light" panose="020F0502020204030203" pitchFamily="34" charset="0"/>
              </a:rPr>
              <a:t>weiterhin</a:t>
            </a:r>
            <a:r>
              <a:rPr lang="en-GB" sz="1600" dirty="0">
                <a:latin typeface="+mj-lt"/>
                <a:ea typeface="Lato Light" panose="020F0502020204030203" pitchFamily="34" charset="0"/>
                <a:cs typeface="Lato Light" panose="020F0502020204030203" pitchFamily="34" charset="0"/>
              </a:rPr>
              <a:t> </a:t>
            </a:r>
            <a:r>
              <a:rPr lang="en-GB" sz="1600" dirty="0" err="1">
                <a:latin typeface="+mj-lt"/>
                <a:ea typeface="Lato Light" panose="020F0502020204030203" pitchFamily="34" charset="0"/>
                <a:cs typeface="Lato Light" panose="020F0502020204030203" pitchFamily="34" charset="0"/>
              </a:rPr>
              <a:t>konsequent</a:t>
            </a:r>
            <a:r>
              <a:rPr lang="en-GB" sz="1600" dirty="0">
                <a:latin typeface="+mj-lt"/>
                <a:ea typeface="Lato Light" panose="020F0502020204030203" pitchFamily="34" charset="0"/>
                <a:cs typeface="Lato Light" panose="020F0502020204030203" pitchFamily="34" charset="0"/>
              </a:rPr>
              <a:t> </a:t>
            </a:r>
          </a:p>
          <a:p>
            <a:r>
              <a:rPr lang="en-GB" sz="1600" dirty="0" err="1">
                <a:latin typeface="+mj-lt"/>
                <a:ea typeface="Lato Light" panose="020F0502020204030203" pitchFamily="34" charset="0"/>
                <a:cs typeface="Lato Light" panose="020F0502020204030203" pitchFamily="34" charset="0"/>
              </a:rPr>
              <a:t>umgesetzt</a:t>
            </a:r>
            <a:r>
              <a:rPr lang="en-GB" sz="1600" dirty="0">
                <a:latin typeface="+mj-lt"/>
                <a:ea typeface="Lato Light" panose="020F0502020204030203" pitchFamily="34" charset="0"/>
                <a:cs typeface="Lato Light" panose="020F0502020204030203" pitchFamily="34" charset="0"/>
              </a:rPr>
              <a:t> werden.</a:t>
            </a:r>
          </a:p>
        </p:txBody>
      </p:sp>
      <p:sp>
        <p:nvSpPr>
          <p:cNvPr id="69" name="TextBox 53">
            <a:extLst>
              <a:ext uri="{FF2B5EF4-FFF2-40B4-BE49-F238E27FC236}">
                <a16:creationId xmlns:a16="http://schemas.microsoft.com/office/drawing/2014/main" xmlns="" id="{4002A5F3-B137-41F0-83F8-0223E2499480}"/>
              </a:ext>
            </a:extLst>
          </p:cNvPr>
          <p:cNvSpPr txBox="1"/>
          <p:nvPr/>
        </p:nvSpPr>
        <p:spPr>
          <a:xfrm>
            <a:off x="6387286" y="1777829"/>
            <a:ext cx="3288016" cy="400110"/>
          </a:xfrm>
          <a:prstGeom prst="rect">
            <a:avLst/>
          </a:prstGeom>
          <a:noFill/>
        </p:spPr>
        <p:txBody>
          <a:bodyPr wrap="none" rtlCol="0" anchor="t">
            <a:spAutoFit/>
          </a:bodyPr>
          <a:lstStyle/>
          <a:p>
            <a:r>
              <a:rPr lang="en-GB" sz="2000" b="1" dirty="0">
                <a:solidFill>
                  <a:schemeClr val="accent4"/>
                </a:solidFill>
                <a:latin typeface="+mj-lt"/>
                <a:ea typeface="Lato Light" panose="020F0502020204030203" pitchFamily="34" charset="0"/>
                <a:cs typeface="Poppins" pitchFamily="2" charset="77"/>
              </a:rPr>
              <a:t>4. Anzeichen von Entspannung</a:t>
            </a:r>
          </a:p>
        </p:txBody>
      </p:sp>
      <p:sp>
        <p:nvSpPr>
          <p:cNvPr id="70" name="TextBox 55">
            <a:extLst>
              <a:ext uri="{FF2B5EF4-FFF2-40B4-BE49-F238E27FC236}">
                <a16:creationId xmlns:a16="http://schemas.microsoft.com/office/drawing/2014/main" xmlns="" id="{F3DF9B81-F896-4092-9719-93DF345475D4}"/>
              </a:ext>
            </a:extLst>
          </p:cNvPr>
          <p:cNvSpPr txBox="1"/>
          <p:nvPr/>
        </p:nvSpPr>
        <p:spPr>
          <a:xfrm>
            <a:off x="7142883" y="5552677"/>
            <a:ext cx="4842288" cy="830997"/>
          </a:xfrm>
          <a:prstGeom prst="rect">
            <a:avLst/>
          </a:prstGeom>
          <a:noFill/>
        </p:spPr>
        <p:txBody>
          <a:bodyPr wrap="square" rtlCol="0" anchor="t">
            <a:spAutoFit/>
          </a:bodyPr>
          <a:lstStyle/>
          <a:p>
            <a:r>
              <a:rPr lang="en-GB" sz="1600" dirty="0">
                <a:latin typeface="+mj-lt"/>
                <a:ea typeface="Lato Light" panose="020F0502020204030203" pitchFamily="34" charset="0"/>
                <a:cs typeface="Lato Light" panose="020F0502020204030203" pitchFamily="34" charset="0"/>
              </a:rPr>
              <a:t>Die Krise kann nicht mehr geleugnet werden. Die Maßnahmen werden unter großem Zeitdruck umgesetzt. Dies ist die kritischste Phase.</a:t>
            </a:r>
          </a:p>
        </p:txBody>
      </p:sp>
      <p:sp>
        <p:nvSpPr>
          <p:cNvPr id="71" name="TextBox 56">
            <a:extLst>
              <a:ext uri="{FF2B5EF4-FFF2-40B4-BE49-F238E27FC236}">
                <a16:creationId xmlns:a16="http://schemas.microsoft.com/office/drawing/2014/main" xmlns="" id="{539E5806-05BF-491C-BA0B-524CF021E7D6}"/>
              </a:ext>
            </a:extLst>
          </p:cNvPr>
          <p:cNvSpPr txBox="1"/>
          <p:nvPr/>
        </p:nvSpPr>
        <p:spPr>
          <a:xfrm>
            <a:off x="7863759" y="5251360"/>
            <a:ext cx="1962397" cy="400110"/>
          </a:xfrm>
          <a:prstGeom prst="rect">
            <a:avLst/>
          </a:prstGeom>
          <a:noFill/>
        </p:spPr>
        <p:txBody>
          <a:bodyPr wrap="none" rtlCol="0" anchor="t">
            <a:spAutoFit/>
          </a:bodyPr>
          <a:lstStyle/>
          <a:p>
            <a:r>
              <a:rPr lang="en-GB" sz="2000" b="1" dirty="0">
                <a:solidFill>
                  <a:schemeClr val="accent3"/>
                </a:solidFill>
                <a:latin typeface="+mj-lt"/>
                <a:ea typeface="Lato Light" panose="020F0502020204030203" pitchFamily="34" charset="0"/>
                <a:cs typeface="Poppins" pitchFamily="2" charset="77"/>
              </a:rPr>
              <a:t>3. Das Erwachen</a:t>
            </a:r>
          </a:p>
        </p:txBody>
      </p:sp>
      <p:sp>
        <p:nvSpPr>
          <p:cNvPr id="72" name="TextBox 58">
            <a:extLst>
              <a:ext uri="{FF2B5EF4-FFF2-40B4-BE49-F238E27FC236}">
                <a16:creationId xmlns:a16="http://schemas.microsoft.com/office/drawing/2014/main" xmlns="" id="{610355AA-909C-422D-A943-DF1F7CA205EE}"/>
              </a:ext>
            </a:extLst>
          </p:cNvPr>
          <p:cNvSpPr txBox="1"/>
          <p:nvPr/>
        </p:nvSpPr>
        <p:spPr>
          <a:xfrm>
            <a:off x="9826156" y="3669778"/>
            <a:ext cx="2362881" cy="1569660"/>
          </a:xfrm>
          <a:prstGeom prst="rect">
            <a:avLst/>
          </a:prstGeom>
          <a:noFill/>
        </p:spPr>
        <p:txBody>
          <a:bodyPr wrap="square" rtlCol="0" anchor="t">
            <a:spAutoFit/>
          </a:bodyPr>
          <a:lstStyle/>
          <a:p>
            <a:r>
              <a:rPr lang="en-GB" sz="1600" dirty="0">
                <a:latin typeface="+mj-lt"/>
                <a:ea typeface="Lato Light" panose="020F0502020204030203" pitchFamily="34" charset="0"/>
                <a:cs typeface="Lato Light" panose="020F0502020204030203" pitchFamily="34" charset="0"/>
              </a:rPr>
              <a:t>Wird die Krise erfolgreich bewältigt, müssen die richtigen </a:t>
            </a:r>
            <a:r>
              <a:rPr lang="en-GB" sz="1600" dirty="0" err="1">
                <a:latin typeface="+mj-lt"/>
                <a:ea typeface="Lato Light" panose="020F0502020204030203" pitchFamily="34" charset="0"/>
                <a:cs typeface="Lato Light" panose="020F0502020204030203" pitchFamily="34" charset="0"/>
              </a:rPr>
              <a:t>Schlüsse</a:t>
            </a:r>
            <a:r>
              <a:rPr lang="en-GB" sz="1600" dirty="0">
                <a:latin typeface="+mj-lt"/>
                <a:ea typeface="Lato Light" panose="020F0502020204030203" pitchFamily="34" charset="0"/>
                <a:cs typeface="Lato Light" panose="020F0502020204030203" pitchFamily="34" charset="0"/>
              </a:rPr>
              <a:t> </a:t>
            </a:r>
            <a:r>
              <a:rPr lang="en-GB" sz="1600" dirty="0" err="1">
                <a:latin typeface="+mj-lt"/>
                <a:ea typeface="Lato Light" panose="020F0502020204030203" pitchFamily="34" charset="0"/>
                <a:cs typeface="Lato Light" panose="020F0502020204030203" pitchFamily="34" charset="0"/>
              </a:rPr>
              <a:t>gezogen</a:t>
            </a:r>
            <a:r>
              <a:rPr lang="en-GB" sz="1600" dirty="0">
                <a:latin typeface="+mj-lt"/>
                <a:ea typeface="Lato Light" panose="020F0502020204030203" pitchFamily="34" charset="0"/>
                <a:cs typeface="Lato Light" panose="020F0502020204030203" pitchFamily="34" charset="0"/>
              </a:rPr>
              <a:t> werden. Gelingt dies, </a:t>
            </a:r>
            <a:r>
              <a:rPr lang="en-GB" sz="1600" dirty="0" err="1">
                <a:latin typeface="+mj-lt"/>
                <a:ea typeface="Lato Light" panose="020F0502020204030203" pitchFamily="34" charset="0"/>
                <a:cs typeface="Lato Light" panose="020F0502020204030203" pitchFamily="34" charset="0"/>
              </a:rPr>
              <a:t>kann</a:t>
            </a:r>
            <a:r>
              <a:rPr lang="en-GB" sz="1600" dirty="0">
                <a:latin typeface="+mj-lt"/>
                <a:ea typeface="Lato Light" panose="020F0502020204030203" pitchFamily="34" charset="0"/>
                <a:cs typeface="Lato Light" panose="020F0502020204030203" pitchFamily="34" charset="0"/>
              </a:rPr>
              <a:t> es zu </a:t>
            </a:r>
            <a:r>
              <a:rPr lang="en-GB" sz="1600" dirty="0" err="1">
                <a:latin typeface="+mj-lt"/>
                <a:ea typeface="Lato Light" panose="020F0502020204030203" pitchFamily="34" charset="0"/>
                <a:cs typeface="Lato Light" panose="020F0502020204030203" pitchFamily="34" charset="0"/>
              </a:rPr>
              <a:t>einer</a:t>
            </a:r>
            <a:r>
              <a:rPr lang="en-GB" sz="1600" dirty="0">
                <a:latin typeface="+mj-lt"/>
                <a:ea typeface="Lato Light" panose="020F0502020204030203" pitchFamily="34" charset="0"/>
                <a:cs typeface="Lato Light" panose="020F0502020204030203" pitchFamily="34" charset="0"/>
              </a:rPr>
              <a:t> </a:t>
            </a:r>
            <a:r>
              <a:rPr lang="en-GB" sz="1600" dirty="0" err="1">
                <a:latin typeface="+mj-lt"/>
                <a:ea typeface="Lato Light" panose="020F0502020204030203" pitchFamily="34" charset="0"/>
                <a:cs typeface="Lato Light" panose="020F0502020204030203" pitchFamily="34" charset="0"/>
              </a:rPr>
              <a:t>nachhaltigen</a:t>
            </a:r>
            <a:r>
              <a:rPr lang="en-GB" sz="1600" dirty="0">
                <a:latin typeface="+mj-lt"/>
                <a:ea typeface="Lato Light" panose="020F0502020204030203" pitchFamily="34" charset="0"/>
                <a:cs typeface="Lato Light" panose="020F0502020204030203" pitchFamily="34" charset="0"/>
              </a:rPr>
              <a:t> </a:t>
            </a:r>
            <a:r>
              <a:rPr lang="en-GB" sz="1600" dirty="0" err="1">
                <a:latin typeface="+mj-lt"/>
                <a:ea typeface="Lato Light" panose="020F0502020204030203" pitchFamily="34" charset="0"/>
                <a:cs typeface="Lato Light" panose="020F0502020204030203" pitchFamily="34" charset="0"/>
              </a:rPr>
              <a:t>Krisenresilienz</a:t>
            </a:r>
            <a:r>
              <a:rPr lang="en-GB" sz="1600" dirty="0">
                <a:latin typeface="+mj-lt"/>
                <a:ea typeface="Lato Light" panose="020F0502020204030203" pitchFamily="34" charset="0"/>
                <a:cs typeface="Lato Light" panose="020F0502020204030203" pitchFamily="34" charset="0"/>
              </a:rPr>
              <a:t> führen.</a:t>
            </a:r>
          </a:p>
        </p:txBody>
      </p:sp>
      <p:sp>
        <p:nvSpPr>
          <p:cNvPr id="73" name="TextBox 59">
            <a:extLst>
              <a:ext uri="{FF2B5EF4-FFF2-40B4-BE49-F238E27FC236}">
                <a16:creationId xmlns:a16="http://schemas.microsoft.com/office/drawing/2014/main" xmlns="" id="{4AF87715-6E8C-4277-A3C8-F9DC36BCAA90}"/>
              </a:ext>
            </a:extLst>
          </p:cNvPr>
          <p:cNvSpPr txBox="1"/>
          <p:nvPr/>
        </p:nvSpPr>
        <p:spPr>
          <a:xfrm>
            <a:off x="9822239" y="3278987"/>
            <a:ext cx="2348735" cy="400110"/>
          </a:xfrm>
          <a:prstGeom prst="rect">
            <a:avLst/>
          </a:prstGeom>
          <a:noFill/>
        </p:spPr>
        <p:txBody>
          <a:bodyPr wrap="square" rtlCol="0" anchor="t">
            <a:spAutoFit/>
          </a:bodyPr>
          <a:lstStyle/>
          <a:p>
            <a:r>
              <a:rPr lang="en-GB" sz="2000" b="1" dirty="0">
                <a:solidFill>
                  <a:schemeClr val="accent5"/>
                </a:solidFill>
                <a:latin typeface="+mj-lt"/>
                <a:ea typeface="Lato Light" panose="020F0502020204030203" pitchFamily="34" charset="0"/>
                <a:cs typeface="Poppins" pitchFamily="2" charset="77"/>
              </a:rPr>
              <a:t>5. </a:t>
            </a:r>
            <a:r>
              <a:rPr lang="en-GB" sz="2000" b="1" dirty="0" err="1">
                <a:solidFill>
                  <a:schemeClr val="accent5"/>
                </a:solidFill>
                <a:latin typeface="+mj-lt"/>
                <a:ea typeface="Lato Light" panose="020F0502020204030203" pitchFamily="34" charset="0"/>
                <a:cs typeface="Poppins" pitchFamily="2" charset="77"/>
              </a:rPr>
              <a:t>Lernen</a:t>
            </a:r>
            <a:r>
              <a:rPr lang="en-GB" sz="2000" b="1" dirty="0">
                <a:solidFill>
                  <a:schemeClr val="accent5"/>
                </a:solidFill>
                <a:latin typeface="+mj-lt"/>
                <a:ea typeface="Lato Light" panose="020F0502020204030203" pitchFamily="34" charset="0"/>
                <a:cs typeface="Poppins" pitchFamily="2" charset="77"/>
              </a:rPr>
              <a:t> &amp; Resilienz</a:t>
            </a:r>
          </a:p>
        </p:txBody>
      </p:sp>
    </p:spTree>
    <p:extLst>
      <p:ext uri="{BB962C8B-B14F-4D97-AF65-F5344CB8AC3E}">
        <p14:creationId xmlns:p14="http://schemas.microsoft.com/office/powerpoint/2010/main" val="3118804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F220A2FE-1322-4F51-820C-563FE4EF2090}"/>
              </a:ext>
            </a:extLst>
          </p:cNvPr>
          <p:cNvSpPr>
            <a:spLocks noGrp="1"/>
          </p:cNvSpPr>
          <p:nvPr>
            <p:ph type="body" sz="quarter" idx="13"/>
          </p:nvPr>
        </p:nvSpPr>
        <p:spPr>
          <a:xfrm>
            <a:off x="1192696" y="688246"/>
            <a:ext cx="8852375" cy="697353"/>
          </a:xfrm>
        </p:spPr>
        <p:txBody>
          <a:bodyPr/>
          <a:lstStyle/>
          <a:p>
            <a:r>
              <a:rPr lang="de-DE" noProof="0" dirty="0"/>
              <a:t>1. Erste Anzeichen einer Unternehmenskrise</a:t>
            </a:r>
          </a:p>
        </p:txBody>
      </p:sp>
      <p:sp>
        <p:nvSpPr>
          <p:cNvPr id="3" name="Text Placeholder 2">
            <a:extLst>
              <a:ext uri="{FF2B5EF4-FFF2-40B4-BE49-F238E27FC236}">
                <a16:creationId xmlns:a16="http://schemas.microsoft.com/office/drawing/2014/main" xmlns="" id="{0E064AAA-AFF2-482F-BC2F-3FDEE0B12057}"/>
              </a:ext>
            </a:extLst>
          </p:cNvPr>
          <p:cNvSpPr>
            <a:spLocks noGrp="1"/>
          </p:cNvSpPr>
          <p:nvPr>
            <p:ph type="body" sz="quarter" idx="14"/>
          </p:nvPr>
        </p:nvSpPr>
        <p:spPr>
          <a:xfrm>
            <a:off x="434472" y="1882068"/>
            <a:ext cx="11035672" cy="3975101"/>
          </a:xfrm>
        </p:spPr>
        <p:txBody>
          <a:bodyPr/>
          <a:lstStyle/>
          <a:p>
            <a:pPr algn="l"/>
            <a:r>
              <a:rPr lang="de-DE" b="0" i="0" noProof="0" dirty="0">
                <a:solidFill>
                  <a:srgbClr val="164352"/>
                </a:solidFill>
                <a:effectLst/>
                <a:latin typeface="+mj-lt"/>
              </a:rPr>
              <a:t>Eine Unternehmenskrise kann schon lange bestehen, bevor sie vom Management tatsächlich (an)erkannt wird. </a:t>
            </a:r>
            <a:r>
              <a:rPr lang="de-DE" noProof="0" dirty="0">
                <a:solidFill>
                  <a:srgbClr val="164352"/>
                </a:solidFill>
                <a:latin typeface="+mj-lt"/>
              </a:rPr>
              <a:t>Es ist </a:t>
            </a:r>
            <a:r>
              <a:rPr lang="de-DE" b="0" i="0" noProof="0" dirty="0">
                <a:solidFill>
                  <a:srgbClr val="164352"/>
                </a:solidFill>
                <a:effectLst/>
                <a:latin typeface="+mj-lt"/>
              </a:rPr>
              <a:t>eine extrem belastende Erfahrung für diejenigen, die sich mit dem Problem auseinandersetzen müssen und versuchen, eine Erklärung für die aufkommenden Anzeichen einer Krise zu finden. Einige der frühen Anzeichen sind:</a:t>
            </a:r>
          </a:p>
          <a:p>
            <a:pPr marL="342900" indent="-342900" algn="l">
              <a:buFont typeface="Arial" panose="020B0604020202020204" pitchFamily="34" charset="0"/>
              <a:buChar char="•"/>
            </a:pPr>
            <a:r>
              <a:rPr lang="de-DE" b="0" i="0" noProof="0" dirty="0">
                <a:solidFill>
                  <a:srgbClr val="164352"/>
                </a:solidFill>
                <a:effectLst/>
                <a:latin typeface="+mj-lt"/>
              </a:rPr>
              <a:t>Verschuldungsabhängigkeit</a:t>
            </a:r>
          </a:p>
          <a:p>
            <a:pPr marL="342900" indent="-342900" algn="l">
              <a:buFont typeface="Arial" panose="020B0604020202020204" pitchFamily="34" charset="0"/>
              <a:buChar char="•"/>
            </a:pPr>
            <a:r>
              <a:rPr lang="de-DE" b="0" i="0" noProof="0" dirty="0">
                <a:solidFill>
                  <a:srgbClr val="164352"/>
                </a:solidFill>
                <a:effectLst/>
                <a:latin typeface="+mj-lt"/>
              </a:rPr>
              <a:t>Rückgang der Verkäufe oder </a:t>
            </a:r>
            <a:r>
              <a:rPr lang="de-DE" b="0" i="0" noProof="0" dirty="0" err="1">
                <a:solidFill>
                  <a:srgbClr val="164352"/>
                </a:solidFill>
                <a:effectLst/>
                <a:latin typeface="+mj-lt"/>
              </a:rPr>
              <a:t>Conversions</a:t>
            </a:r>
            <a:endParaRPr lang="de-DE" b="0" i="0" noProof="0" dirty="0">
              <a:solidFill>
                <a:srgbClr val="164352"/>
              </a:solidFill>
              <a:effectLst/>
              <a:latin typeface="+mj-lt"/>
            </a:endParaRPr>
          </a:p>
          <a:p>
            <a:pPr marL="342900" indent="-342900" algn="l">
              <a:buFont typeface="Arial" panose="020B0604020202020204" pitchFamily="34" charset="0"/>
              <a:buChar char="•"/>
            </a:pPr>
            <a:r>
              <a:rPr lang="de-DE" b="0" i="0" noProof="0" dirty="0">
                <a:solidFill>
                  <a:srgbClr val="164352"/>
                </a:solidFill>
                <a:effectLst/>
                <a:latin typeface="+mj-lt"/>
              </a:rPr>
              <a:t>Negative Zahlen im operativen Cashflow</a:t>
            </a:r>
          </a:p>
          <a:p>
            <a:pPr marL="342900" indent="-342900" algn="l">
              <a:buFont typeface="Arial" panose="020B0604020202020204" pitchFamily="34" charset="0"/>
              <a:buChar char="•"/>
            </a:pPr>
            <a:r>
              <a:rPr lang="de-DE" b="0" i="0" noProof="0" dirty="0">
                <a:solidFill>
                  <a:srgbClr val="164352"/>
                </a:solidFill>
                <a:effectLst/>
                <a:latin typeface="+mj-lt"/>
              </a:rPr>
              <a:t>Betriebseinnahmen reichen nicht aus, um Betriebsausgaben zu bezahlen</a:t>
            </a:r>
          </a:p>
          <a:p>
            <a:pPr algn="l"/>
            <a:r>
              <a:rPr lang="de-DE" b="0" i="0" noProof="0" dirty="0">
                <a:solidFill>
                  <a:srgbClr val="164352"/>
                </a:solidFill>
                <a:effectLst/>
                <a:latin typeface="+mj-lt"/>
              </a:rPr>
              <a:t>Einfach die Warnzeichen zu ignorieren und den Kopf tiefer in den Sand zu stecken, wird nicht helfen. In der Tat</a:t>
            </a:r>
            <a:r>
              <a:rPr lang="de-DE" noProof="0" dirty="0">
                <a:solidFill>
                  <a:srgbClr val="164352"/>
                </a:solidFill>
                <a:latin typeface="+mj-lt"/>
              </a:rPr>
              <a:t> </a:t>
            </a:r>
            <a:r>
              <a:rPr lang="de-DE" b="0" i="0" noProof="0" dirty="0">
                <a:solidFill>
                  <a:srgbClr val="164352"/>
                </a:solidFill>
                <a:effectLst/>
                <a:latin typeface="+mj-lt"/>
              </a:rPr>
              <a:t>ist es eher ein schneller Weg Richtung Scheitern! Stellen Sie also sicher, dass Sie die auftretenden Warnzeichen erkennen, und dass Sie in der Lage sind, schnell mit den notwendigen Lösungen zu reagieren.</a:t>
            </a:r>
          </a:p>
          <a:p>
            <a:pPr algn="l"/>
            <a:endParaRPr lang="de-DE" b="0" i="0" noProof="0" dirty="0">
              <a:solidFill>
                <a:srgbClr val="164352"/>
              </a:solidFill>
              <a:effectLst/>
              <a:latin typeface="Untitledsansweb"/>
            </a:endParaRPr>
          </a:p>
          <a:p>
            <a:pPr algn="l"/>
            <a:endParaRPr lang="de-DE" b="0" i="0" noProof="0" dirty="0">
              <a:solidFill>
                <a:srgbClr val="164352"/>
              </a:solidFill>
              <a:effectLst/>
              <a:latin typeface="Untitledsansweb"/>
            </a:endParaRPr>
          </a:p>
          <a:p>
            <a:pPr algn="l"/>
            <a:endParaRPr lang="de-DE" noProof="0" dirty="0">
              <a:solidFill>
                <a:srgbClr val="164352"/>
              </a:solidFill>
              <a:latin typeface="Untitledsansweb"/>
            </a:endParaRPr>
          </a:p>
          <a:p>
            <a:pPr algn="l"/>
            <a:endParaRPr lang="de-DE" b="0" i="0" noProof="0" dirty="0">
              <a:solidFill>
                <a:srgbClr val="164352"/>
              </a:solidFill>
              <a:effectLst/>
              <a:latin typeface="Untitledsansweb"/>
            </a:endParaRPr>
          </a:p>
          <a:p>
            <a:endParaRPr lang="de-DE" noProof="0" dirty="0"/>
          </a:p>
        </p:txBody>
      </p:sp>
      <p:pic>
        <p:nvPicPr>
          <p:cNvPr id="5" name="Picture 4" descr="Icon&#10;&#10;Description automatically generated">
            <a:extLst>
              <a:ext uri="{FF2B5EF4-FFF2-40B4-BE49-F238E27FC236}">
                <a16:creationId xmlns:a16="http://schemas.microsoft.com/office/drawing/2014/main" xmlns="" id="{4A287143-1D1C-4B96-9176-588BF2A07DBF}"/>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xmlns="" r:id="rId3"/>
              </a:ext>
            </a:extLst>
          </a:blip>
          <a:stretch>
            <a:fillRect/>
          </a:stretch>
        </p:blipFill>
        <p:spPr>
          <a:xfrm>
            <a:off x="9570078" y="2677886"/>
            <a:ext cx="2688518" cy="2688518"/>
          </a:xfrm>
          <a:prstGeom prst="rect">
            <a:avLst/>
          </a:prstGeom>
        </p:spPr>
      </p:pic>
    </p:spTree>
    <p:extLst>
      <p:ext uri="{BB962C8B-B14F-4D97-AF65-F5344CB8AC3E}">
        <p14:creationId xmlns:p14="http://schemas.microsoft.com/office/powerpoint/2010/main" val="18195900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AYxclhYOSNm9yXxD6IJY5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AYxclhYOSNm9yXxD6IJY5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AYxclhYOSNm9yXxD6IJY5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AYxclhYOSNm9yXxD6IJY5A"/>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3386</Words>
  <Application>Microsoft Office PowerPoint</Application>
  <PresentationFormat>Custom</PresentationFormat>
  <Paragraphs>551</Paragraphs>
  <Slides>40</Slides>
  <Notes>28</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2" baseType="lpstr">
      <vt:lpstr>Office Theme</vt:lpstr>
      <vt:lpstr>think-cell Folie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ema mustajbasic</dc:creator>
  <cp:lastModifiedBy>Carol Daniels</cp:lastModifiedBy>
  <cp:revision>118</cp:revision>
  <cp:lastPrinted>2021-03-04T08:11:23Z</cp:lastPrinted>
  <dcterms:created xsi:type="dcterms:W3CDTF">2020-11-19T10:19:39Z</dcterms:created>
  <dcterms:modified xsi:type="dcterms:W3CDTF">2022-04-21T14:41:27Z</dcterms:modified>
</cp:coreProperties>
</file>