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3.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531" r:id="rId2"/>
    <p:sldId id="4532" r:id="rId3"/>
    <p:sldId id="4087" r:id="rId4"/>
    <p:sldId id="3447" r:id="rId5"/>
    <p:sldId id="4693" r:id="rId6"/>
    <p:sldId id="4090" r:id="rId7"/>
    <p:sldId id="4091" r:id="rId8"/>
    <p:sldId id="4194" r:id="rId9"/>
    <p:sldId id="4096" r:id="rId10"/>
    <p:sldId id="4097" r:id="rId11"/>
    <p:sldId id="4691" r:id="rId12"/>
    <p:sldId id="4098" r:id="rId13"/>
    <p:sldId id="4099" r:id="rId14"/>
    <p:sldId id="4104" r:id="rId15"/>
    <p:sldId id="4100" r:id="rId16"/>
    <p:sldId id="4101" r:id="rId17"/>
    <p:sldId id="4102" r:id="rId18"/>
    <p:sldId id="4092" r:id="rId19"/>
    <p:sldId id="4195" r:id="rId20"/>
    <p:sldId id="4126" r:id="rId21"/>
    <p:sldId id="4196" r:id="rId22"/>
    <p:sldId id="4118" r:id="rId23"/>
    <p:sldId id="4122" r:id="rId24"/>
    <p:sldId id="4124" r:id="rId25"/>
    <p:sldId id="4128" r:id="rId26"/>
    <p:sldId id="4129" r:id="rId27"/>
    <p:sldId id="4130" r:id="rId28"/>
    <p:sldId id="4131" r:id="rId29"/>
    <p:sldId id="4132" r:id="rId30"/>
    <p:sldId id="4133" r:id="rId31"/>
    <p:sldId id="4197" r:id="rId32"/>
    <p:sldId id="4123" r:id="rId33"/>
    <p:sldId id="4198" r:id="rId34"/>
    <p:sldId id="4692" r:id="rId35"/>
    <p:sldId id="4685" r:id="rId36"/>
    <p:sldId id="4686" r:id="rId37"/>
    <p:sldId id="4687" r:id="rId38"/>
    <p:sldId id="4121" r:id="rId39"/>
    <p:sldId id="4688" r:id="rId40"/>
    <p:sldId id="4694" r:id="rId41"/>
    <p:sldId id="4695" r:id="rId4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1E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4" autoAdjust="0"/>
    <p:restoredTop sz="94660"/>
  </p:normalViewPr>
  <p:slideViewPr>
    <p:cSldViewPr snapToGrid="0">
      <p:cViewPr>
        <p:scale>
          <a:sx n="71" d="100"/>
          <a:sy n="71" d="100"/>
        </p:scale>
        <p:origin x="-660" y="744"/>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A35FD6-E4B7-42E4-9421-595A64A8C8A9}" type="datetimeFigureOut">
              <a:rPr lang="de-DE" smtClean="0"/>
              <a:t>21.04.2022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90C36E-EE7F-4B7E-8A5C-F4ACE58DF292}" type="slidenum">
              <a:rPr lang="de-DE" smtClean="0"/>
              <a:t>‹#›</a:t>
            </a:fld>
            <a:endParaRPr lang="de-DE"/>
          </a:p>
        </p:txBody>
      </p:sp>
    </p:spTree>
    <p:extLst>
      <p:ext uri="{BB962C8B-B14F-4D97-AF65-F5344CB8AC3E}">
        <p14:creationId xmlns:p14="http://schemas.microsoft.com/office/powerpoint/2010/main" val="2905698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AC054-D004-974A-8D8E-E228282ED4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508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AC054-D004-974A-8D8E-E228282ED4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7885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AC054-D004-974A-8D8E-E228282ED4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6564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AC054-D004-974A-8D8E-E228282ED4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8104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AC054-D004-974A-8D8E-E228282ED4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736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AC054-D004-974A-8D8E-E228282ED4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8158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AC054-D004-974A-8D8E-E228282ED4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83499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AC054-D004-974A-8D8E-E228282ED4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3090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AC054-D004-974A-8D8E-E228282ED4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56007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AC054-D004-974A-8D8E-E228282ED4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13660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AC054-D004-974A-8D8E-E228282ED4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9728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AC054-D004-974A-8D8E-E228282ED4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71057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AC054-D004-974A-8D8E-E228282ED4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70475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AC054-D004-974A-8D8E-E228282ED4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25356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AC054-D004-974A-8D8E-E228282ED4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67772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AC054-D004-974A-8D8E-E228282ED4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26201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AC054-D004-974A-8D8E-E228282ED4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58229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AC054-D004-974A-8D8E-E228282ED4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95280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AC054-D004-974A-8D8E-E228282ED4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44494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AC054-D004-974A-8D8E-E228282ED4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95555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AC054-D004-974A-8D8E-E228282ED4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91292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AC054-D004-974A-8D8E-E228282ED4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7891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AC054-D004-974A-8D8E-E228282ED4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5217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AC054-D004-974A-8D8E-E228282ED4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69315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AC054-D004-974A-8D8E-E228282ED4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0373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AC054-D004-974A-8D8E-E228282ED4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8155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AC054-D004-974A-8D8E-E228282ED4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0402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AC054-D004-974A-8D8E-E228282ED4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93186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AC054-D004-974A-8D8E-E228282ED4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20529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AC054-D004-974A-8D8E-E228282ED4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95534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AC054-D004-974A-8D8E-E228282ED4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12586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AC054-D004-974A-8D8E-E228282ED4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77230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AC054-D004-974A-8D8E-E228282ED4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2162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AC054-D004-974A-8D8E-E228282ED4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44700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AC054-D004-974A-8D8E-E228282ED4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8107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AC054-D004-974A-8D8E-E228282ED4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3471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AC054-D004-974A-8D8E-E228282ED4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1899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AC054-D004-974A-8D8E-E228282ED4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9006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AC054-D004-974A-8D8E-E228282ED4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3502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AC054-D004-974A-8D8E-E228282ED4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1553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5EDF2AE-3416-4FD6-BAF5-C7FD94F1E63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xmlns="" id="{078F55F1-0BE7-4885-A967-3309A2AC67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xmlns="" id="{6B649E96-4E41-45C5-B693-84202270A765}"/>
              </a:ext>
            </a:extLst>
          </p:cNvPr>
          <p:cNvSpPr>
            <a:spLocks noGrp="1"/>
          </p:cNvSpPr>
          <p:nvPr>
            <p:ph type="dt" sz="half" idx="10"/>
          </p:nvPr>
        </p:nvSpPr>
        <p:spPr/>
        <p:txBody>
          <a:bodyPr/>
          <a:lstStyle/>
          <a:p>
            <a:fld id="{BC37246C-CB56-4CC3-A799-C1EE26284DB6}" type="datetimeFigureOut">
              <a:rPr lang="de-DE" smtClean="0"/>
              <a:t>21.04.2022</a:t>
            </a:fld>
            <a:endParaRPr lang="de-DE"/>
          </a:p>
        </p:txBody>
      </p:sp>
      <p:sp>
        <p:nvSpPr>
          <p:cNvPr id="5" name="Fußzeilenplatzhalter 4">
            <a:extLst>
              <a:ext uri="{FF2B5EF4-FFF2-40B4-BE49-F238E27FC236}">
                <a16:creationId xmlns:a16="http://schemas.microsoft.com/office/drawing/2014/main" xmlns="" id="{09AE214C-DD8E-4E53-8DF0-390D4CFE922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xmlns="" id="{3598834F-95B8-4EB9-B744-93A0EB410632}"/>
              </a:ext>
            </a:extLst>
          </p:cNvPr>
          <p:cNvSpPr>
            <a:spLocks noGrp="1"/>
          </p:cNvSpPr>
          <p:nvPr>
            <p:ph type="sldNum" sz="quarter" idx="12"/>
          </p:nvPr>
        </p:nvSpPr>
        <p:spPr/>
        <p:txBody>
          <a:bodyPr/>
          <a:lstStyle/>
          <a:p>
            <a:fld id="{5312DB58-D850-41BC-8293-5B44B6435091}" type="slidenum">
              <a:rPr lang="de-DE" smtClean="0"/>
              <a:t>‹#›</a:t>
            </a:fld>
            <a:endParaRPr lang="de-DE"/>
          </a:p>
        </p:txBody>
      </p:sp>
    </p:spTree>
    <p:extLst>
      <p:ext uri="{BB962C8B-B14F-4D97-AF65-F5344CB8AC3E}">
        <p14:creationId xmlns:p14="http://schemas.microsoft.com/office/powerpoint/2010/main" val="2901537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712549A-5EE4-4A31-9A63-81C0883081FB}"/>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xmlns="" id="{C548CA4B-A8C7-4724-9775-F11D17567A8A}"/>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xmlns="" id="{1683AC26-C361-44C5-AF87-61284169853F}"/>
              </a:ext>
            </a:extLst>
          </p:cNvPr>
          <p:cNvSpPr>
            <a:spLocks noGrp="1"/>
          </p:cNvSpPr>
          <p:nvPr>
            <p:ph type="dt" sz="half" idx="10"/>
          </p:nvPr>
        </p:nvSpPr>
        <p:spPr/>
        <p:txBody>
          <a:bodyPr/>
          <a:lstStyle/>
          <a:p>
            <a:fld id="{BC37246C-CB56-4CC3-A799-C1EE26284DB6}" type="datetimeFigureOut">
              <a:rPr lang="de-DE" smtClean="0"/>
              <a:t>21.04.2022</a:t>
            </a:fld>
            <a:endParaRPr lang="de-DE"/>
          </a:p>
        </p:txBody>
      </p:sp>
      <p:sp>
        <p:nvSpPr>
          <p:cNvPr id="5" name="Fußzeilenplatzhalter 4">
            <a:extLst>
              <a:ext uri="{FF2B5EF4-FFF2-40B4-BE49-F238E27FC236}">
                <a16:creationId xmlns:a16="http://schemas.microsoft.com/office/drawing/2014/main" xmlns="" id="{D3C74F4F-28E8-4B4B-A0E3-C2BE44F1229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xmlns="" id="{A39B71C6-6661-4435-B865-3B4BF2360BFD}"/>
              </a:ext>
            </a:extLst>
          </p:cNvPr>
          <p:cNvSpPr>
            <a:spLocks noGrp="1"/>
          </p:cNvSpPr>
          <p:nvPr>
            <p:ph type="sldNum" sz="quarter" idx="12"/>
          </p:nvPr>
        </p:nvSpPr>
        <p:spPr/>
        <p:txBody>
          <a:bodyPr/>
          <a:lstStyle/>
          <a:p>
            <a:fld id="{5312DB58-D850-41BC-8293-5B44B6435091}" type="slidenum">
              <a:rPr lang="de-DE" smtClean="0"/>
              <a:t>‹#›</a:t>
            </a:fld>
            <a:endParaRPr lang="de-DE"/>
          </a:p>
        </p:txBody>
      </p:sp>
    </p:spTree>
    <p:extLst>
      <p:ext uri="{BB962C8B-B14F-4D97-AF65-F5344CB8AC3E}">
        <p14:creationId xmlns:p14="http://schemas.microsoft.com/office/powerpoint/2010/main" val="2143756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xmlns="" id="{564D23C4-D697-4CA8-93DA-BA9B3F4BD13D}"/>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xmlns="" id="{3F64E867-4419-4671-B034-870660A80781}"/>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xmlns="" id="{9121D2B8-AC0B-4C0A-BD6E-A9528FCBE052}"/>
              </a:ext>
            </a:extLst>
          </p:cNvPr>
          <p:cNvSpPr>
            <a:spLocks noGrp="1"/>
          </p:cNvSpPr>
          <p:nvPr>
            <p:ph type="dt" sz="half" idx="10"/>
          </p:nvPr>
        </p:nvSpPr>
        <p:spPr/>
        <p:txBody>
          <a:bodyPr/>
          <a:lstStyle/>
          <a:p>
            <a:fld id="{BC37246C-CB56-4CC3-A799-C1EE26284DB6}" type="datetimeFigureOut">
              <a:rPr lang="de-DE" smtClean="0"/>
              <a:t>21.04.2022</a:t>
            </a:fld>
            <a:endParaRPr lang="de-DE"/>
          </a:p>
        </p:txBody>
      </p:sp>
      <p:sp>
        <p:nvSpPr>
          <p:cNvPr id="5" name="Fußzeilenplatzhalter 4">
            <a:extLst>
              <a:ext uri="{FF2B5EF4-FFF2-40B4-BE49-F238E27FC236}">
                <a16:creationId xmlns:a16="http://schemas.microsoft.com/office/drawing/2014/main" xmlns="" id="{423CE57F-AE77-4571-8543-01C134BB48A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xmlns="" id="{9E05DB6E-76AB-41CA-AB37-4DC69636E336}"/>
              </a:ext>
            </a:extLst>
          </p:cNvPr>
          <p:cNvSpPr>
            <a:spLocks noGrp="1"/>
          </p:cNvSpPr>
          <p:nvPr>
            <p:ph type="sldNum" sz="quarter" idx="12"/>
          </p:nvPr>
        </p:nvSpPr>
        <p:spPr/>
        <p:txBody>
          <a:bodyPr/>
          <a:lstStyle/>
          <a:p>
            <a:fld id="{5312DB58-D850-41BC-8293-5B44B6435091}" type="slidenum">
              <a:rPr lang="de-DE" smtClean="0"/>
              <a:t>‹#›</a:t>
            </a:fld>
            <a:endParaRPr lang="de-DE"/>
          </a:p>
        </p:txBody>
      </p:sp>
    </p:spTree>
    <p:extLst>
      <p:ext uri="{BB962C8B-B14F-4D97-AF65-F5344CB8AC3E}">
        <p14:creationId xmlns:p14="http://schemas.microsoft.com/office/powerpoint/2010/main" val="2561534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Design 2">
    <p:spTree>
      <p:nvGrpSpPr>
        <p:cNvPr id="1" name=""/>
        <p:cNvGrpSpPr/>
        <p:nvPr/>
      </p:nvGrpSpPr>
      <p:grpSpPr>
        <a:xfrm>
          <a:off x="0" y="0"/>
          <a:ext cx="0" cy="0"/>
          <a:chOff x="0" y="0"/>
          <a:chExt cx="0" cy="0"/>
        </a:xfrm>
      </p:grpSpPr>
      <p:sp>
        <p:nvSpPr>
          <p:cNvPr id="4" name="Rectangle 3"/>
          <p:cNvSpPr/>
          <p:nvPr userDrawn="1"/>
        </p:nvSpPr>
        <p:spPr>
          <a:xfrm>
            <a:off x="-6722" y="3278038"/>
            <a:ext cx="12198722" cy="3579962"/>
          </a:xfrm>
          <a:prstGeom prst="rect">
            <a:avLst/>
          </a:prstGeom>
          <a:solidFill>
            <a:srgbClr val="B71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0882" y="780222"/>
            <a:ext cx="9157558" cy="1848523"/>
          </a:xfrm>
          <a:prstGeom prst="rect">
            <a:avLst/>
          </a:prstGeom>
        </p:spPr>
      </p:pic>
      <p:grpSp>
        <p:nvGrpSpPr>
          <p:cNvPr id="15" name="Group 14"/>
          <p:cNvGrpSpPr/>
          <p:nvPr userDrawn="1"/>
        </p:nvGrpSpPr>
        <p:grpSpPr>
          <a:xfrm>
            <a:off x="10325100" y="3460836"/>
            <a:ext cx="1866900" cy="463550"/>
            <a:chOff x="0" y="0"/>
            <a:chExt cx="2301694" cy="571500"/>
          </a:xfrm>
        </p:grpSpPr>
        <p:sp>
          <p:nvSpPr>
            <p:cNvPr id="16" name="Rectangle 15"/>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r="44449"/>
            <a:stretch/>
          </p:blipFill>
          <p:spPr bwMode="auto">
            <a:xfrm>
              <a:off x="125070" y="97860"/>
              <a:ext cx="1675765" cy="384810"/>
            </a:xfrm>
            <a:prstGeom prst="rect">
              <a:avLst/>
            </a:prstGeom>
            <a:ln>
              <a:noFill/>
            </a:ln>
            <a:extLst>
              <a:ext uri="{53640926-AAD7-44D8-BBD7-CCE9431645EC}">
                <a14:shadowObscured xmlns:a14="http://schemas.microsoft.com/office/drawing/2010/main"/>
              </a:ext>
            </a:extLst>
          </p:spPr>
        </p:pic>
      </p:grpSp>
      <p:cxnSp>
        <p:nvCxnSpPr>
          <p:cNvPr id="20" name="Straight Connector 19"/>
          <p:cNvCxnSpPr/>
          <p:nvPr userDrawn="1"/>
        </p:nvCxnSpPr>
        <p:spPr>
          <a:xfrm>
            <a:off x="600882" y="4859037"/>
            <a:ext cx="483609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rotWithShape="1">
          <a:blip r:embed="rId4" cstate="print">
            <a:extLst>
              <a:ext uri="{28A0092B-C50C-407E-A947-70E740481C1C}">
                <a14:useLocalDpi xmlns:a14="http://schemas.microsoft.com/office/drawing/2010/main" val="0"/>
              </a:ext>
            </a:extLst>
          </a:blip>
          <a:srcRect b="32961"/>
          <a:stretch/>
        </p:blipFill>
        <p:spPr>
          <a:xfrm>
            <a:off x="10890786" y="6021708"/>
            <a:ext cx="1301214" cy="872318"/>
          </a:xfrm>
          <a:prstGeom prst="rect">
            <a:avLst/>
          </a:prstGeom>
        </p:spPr>
      </p:pic>
      <p:pic>
        <p:nvPicPr>
          <p:cNvPr id="3" name="Picture 2"/>
          <p:cNvPicPr>
            <a:picLocks noChangeAspect="1"/>
          </p:cNvPicPr>
          <p:nvPr userDrawn="1"/>
        </p:nvPicPr>
        <p:blipFill rotWithShape="1">
          <a:blip r:embed="rId5" cstate="print">
            <a:extLst>
              <a:ext uri="{28A0092B-C50C-407E-A947-70E740481C1C}">
                <a14:useLocalDpi xmlns:a14="http://schemas.microsoft.com/office/drawing/2010/main" val="0"/>
              </a:ext>
            </a:extLst>
          </a:blip>
          <a:srcRect l="31220" t="21060"/>
          <a:stretch/>
        </p:blipFill>
        <p:spPr>
          <a:xfrm>
            <a:off x="0" y="3218143"/>
            <a:ext cx="894968" cy="1027183"/>
          </a:xfrm>
          <a:prstGeom prst="rect">
            <a:avLst/>
          </a:prstGeom>
        </p:spPr>
      </p:pic>
      <p:sp>
        <p:nvSpPr>
          <p:cNvPr id="35" name="Text Placeholder 23"/>
          <p:cNvSpPr>
            <a:spLocks noGrp="1"/>
          </p:cNvSpPr>
          <p:nvPr>
            <p:ph type="body" sz="quarter" idx="15" hasCustomPrompt="1"/>
          </p:nvPr>
        </p:nvSpPr>
        <p:spPr>
          <a:xfrm>
            <a:off x="767012" y="4930199"/>
            <a:ext cx="4667468" cy="697353"/>
          </a:xfrm>
        </p:spPr>
        <p:txBody>
          <a:bodyPr>
            <a:noAutofit/>
          </a:bodyPr>
          <a:lstStyle>
            <a:lvl1pPr marL="0" indent="0" algn="l">
              <a:buNone/>
              <a:defRPr sz="5400" baseline="0">
                <a:solidFill>
                  <a:schemeClr val="bg1"/>
                </a:solidFill>
                <a:latin typeface="+mn-lt"/>
              </a:defRPr>
            </a:lvl1pPr>
          </a:lstStyle>
          <a:p>
            <a:pPr lvl="0"/>
            <a:r>
              <a:rPr lang="en-GB" dirty="0"/>
              <a:t>SMART UP</a:t>
            </a:r>
          </a:p>
        </p:txBody>
      </p:sp>
      <p:sp>
        <p:nvSpPr>
          <p:cNvPr id="36" name="Text Placeholder 23"/>
          <p:cNvSpPr>
            <a:spLocks noGrp="1"/>
          </p:cNvSpPr>
          <p:nvPr>
            <p:ph type="body" sz="quarter" idx="16" hasCustomPrompt="1"/>
          </p:nvPr>
        </p:nvSpPr>
        <p:spPr>
          <a:xfrm>
            <a:off x="826409" y="4280907"/>
            <a:ext cx="5278651" cy="697353"/>
          </a:xfrm>
        </p:spPr>
        <p:txBody>
          <a:bodyPr>
            <a:normAutofit/>
          </a:bodyPr>
          <a:lstStyle>
            <a:lvl1pPr marL="0" indent="0" algn="l">
              <a:buNone/>
              <a:defRPr sz="3600">
                <a:solidFill>
                  <a:schemeClr val="bg1"/>
                </a:solidFill>
                <a:latin typeface="+mn-lt"/>
              </a:defRPr>
            </a:lvl1pPr>
          </a:lstStyle>
          <a:p>
            <a:pPr lvl="0"/>
            <a:r>
              <a:rPr lang="en-GB" dirty="0"/>
              <a:t>Find out more about</a:t>
            </a:r>
          </a:p>
        </p:txBody>
      </p:sp>
      <p:sp>
        <p:nvSpPr>
          <p:cNvPr id="37" name="Rectangle 36"/>
          <p:cNvSpPr/>
          <p:nvPr userDrawn="1"/>
        </p:nvSpPr>
        <p:spPr>
          <a:xfrm>
            <a:off x="5699" y="-17906"/>
            <a:ext cx="12198722" cy="94941"/>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8608449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ivider - Orange">
    <p:spTree>
      <p:nvGrpSpPr>
        <p:cNvPr id="1" name=""/>
        <p:cNvGrpSpPr/>
        <p:nvPr/>
      </p:nvGrpSpPr>
      <p:grpSpPr>
        <a:xfrm>
          <a:off x="0" y="0"/>
          <a:ext cx="0" cy="0"/>
          <a:chOff x="0" y="0"/>
          <a:chExt cx="0" cy="0"/>
        </a:xfrm>
      </p:grpSpPr>
      <p:sp>
        <p:nvSpPr>
          <p:cNvPr id="6" name="Rectangle 5"/>
          <p:cNvSpPr/>
          <p:nvPr userDrawn="1"/>
        </p:nvSpPr>
        <p:spPr>
          <a:xfrm>
            <a:off x="0" y="-1"/>
            <a:ext cx="12192000" cy="6952129"/>
          </a:xfrm>
          <a:prstGeom prst="rect">
            <a:avLst/>
          </a:prstGeom>
          <a:solidFill>
            <a:srgbClr val="F0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E3C55"/>
              </a:solidFill>
            </a:endParaRPr>
          </a:p>
        </p:txBody>
      </p:sp>
      <p:sp>
        <p:nvSpPr>
          <p:cNvPr id="15" name="Text Placeholder 12"/>
          <p:cNvSpPr>
            <a:spLocks noGrp="1"/>
          </p:cNvSpPr>
          <p:nvPr>
            <p:ph type="body" sz="quarter" idx="11" hasCustomPrompt="1"/>
          </p:nvPr>
        </p:nvSpPr>
        <p:spPr>
          <a:xfrm>
            <a:off x="581497" y="4856627"/>
            <a:ext cx="9821959" cy="1582271"/>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4800">
                <a:solidFill>
                  <a:schemeClr val="bg1"/>
                </a:solidFill>
                <a:latin typeface="+mj-lt"/>
              </a:defRPr>
            </a:lvl1pPr>
            <a:lvl2pPr marL="457200" indent="0">
              <a:buNone/>
              <a:defRPr sz="12000"/>
            </a:lvl2pPr>
            <a:lvl3pPr marL="914400" indent="0">
              <a:buNone/>
              <a:defRPr sz="12000"/>
            </a:lvl3pPr>
            <a:lvl4pPr marL="1371600" indent="0">
              <a:buNone/>
              <a:defRPr sz="12000"/>
            </a:lvl4pPr>
            <a:lvl5pPr marL="1828800" indent="0">
              <a:buNone/>
              <a:defRPr sz="12000"/>
            </a:lvl5pPr>
          </a:lstStyle>
          <a:p>
            <a:pPr lvl="0"/>
            <a:r>
              <a:rPr lang="en-GB" dirty="0"/>
              <a:t>TITLE</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b="32961"/>
          <a:stretch/>
        </p:blipFill>
        <p:spPr>
          <a:xfrm>
            <a:off x="10071491" y="5308019"/>
            <a:ext cx="2452474" cy="1644109"/>
          </a:xfrm>
          <a:prstGeom prst="rect">
            <a:avLst/>
          </a:prstGeom>
        </p:spPr>
      </p:pic>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l="31220" t="21060"/>
          <a:stretch/>
        </p:blipFill>
        <p:spPr>
          <a:xfrm>
            <a:off x="0" y="-1"/>
            <a:ext cx="1634614" cy="1876098"/>
          </a:xfrm>
          <a:prstGeom prst="rect">
            <a:avLst/>
          </a:prstGeom>
        </p:spPr>
      </p:pic>
    </p:spTree>
    <p:extLst>
      <p:ext uri="{BB962C8B-B14F-4D97-AF65-F5344CB8AC3E}">
        <p14:creationId xmlns:p14="http://schemas.microsoft.com/office/powerpoint/2010/main" val="11053725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xt only with 1 colum - RIGHT">
    <p:spTree>
      <p:nvGrpSpPr>
        <p:cNvPr id="1" name=""/>
        <p:cNvGrpSpPr/>
        <p:nvPr/>
      </p:nvGrpSpPr>
      <p:grpSpPr>
        <a:xfrm>
          <a:off x="0" y="0"/>
          <a:ext cx="0" cy="0"/>
          <a:chOff x="0" y="0"/>
          <a:chExt cx="0" cy="0"/>
        </a:xfrm>
      </p:grpSpPr>
      <p:sp>
        <p:nvSpPr>
          <p:cNvPr id="15" name="Text Placeholder 23"/>
          <p:cNvSpPr>
            <a:spLocks noGrp="1"/>
          </p:cNvSpPr>
          <p:nvPr>
            <p:ph type="body" sz="quarter" idx="13" hasCustomPrompt="1"/>
          </p:nvPr>
        </p:nvSpPr>
        <p:spPr>
          <a:xfrm>
            <a:off x="2716696" y="873303"/>
            <a:ext cx="8852375" cy="697353"/>
          </a:xfrm>
        </p:spPr>
        <p:txBody>
          <a:bodyPr>
            <a:normAutofit/>
          </a:bodyPr>
          <a:lstStyle>
            <a:lvl1pPr marL="0" indent="0" algn="l">
              <a:buNone/>
              <a:defRPr sz="3600">
                <a:solidFill>
                  <a:srgbClr val="245473"/>
                </a:solidFill>
                <a:latin typeface="+mn-lt"/>
              </a:defRPr>
            </a:lvl1pPr>
          </a:lstStyle>
          <a:p>
            <a:pPr lvl="0"/>
            <a:r>
              <a:rPr lang="en-GB" dirty="0"/>
              <a:t>TITLE</a:t>
            </a:r>
          </a:p>
        </p:txBody>
      </p:sp>
      <p:sp>
        <p:nvSpPr>
          <p:cNvPr id="17" name="Text Placeholder 25"/>
          <p:cNvSpPr>
            <a:spLocks noGrp="1"/>
          </p:cNvSpPr>
          <p:nvPr>
            <p:ph type="body" sz="quarter" idx="14" hasCustomPrompt="1"/>
          </p:nvPr>
        </p:nvSpPr>
        <p:spPr>
          <a:xfrm>
            <a:off x="2734103" y="1982978"/>
            <a:ext cx="8834969" cy="3975101"/>
          </a:xfrm>
        </p:spPr>
        <p:txBody>
          <a:bodyPr>
            <a:noAutofit/>
          </a:bodyPr>
          <a:lstStyle>
            <a:lvl1pPr marL="0" indent="0" algn="l">
              <a:buNone/>
              <a:defRPr sz="2400"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Main Body Text</a:t>
            </a:r>
          </a:p>
        </p:txBody>
      </p:sp>
      <p:cxnSp>
        <p:nvCxnSpPr>
          <p:cNvPr id="18" name="Straight Connector 17"/>
          <p:cNvCxnSpPr/>
          <p:nvPr userDrawn="1"/>
        </p:nvCxnSpPr>
        <p:spPr>
          <a:xfrm flipH="1">
            <a:off x="2266122" y="1767276"/>
            <a:ext cx="9676865" cy="0"/>
          </a:xfrm>
          <a:prstGeom prst="line">
            <a:avLst/>
          </a:prstGeom>
          <a:ln w="19050">
            <a:solidFill>
              <a:srgbClr val="EC2179"/>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5699" y="-17906"/>
            <a:ext cx="12198722" cy="94941"/>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5" name="Picture 24">
            <a:extLst>
              <a:ext uri="{FF2B5EF4-FFF2-40B4-BE49-F238E27FC236}">
                <a16:creationId xmlns:a16="http://schemas.microsoft.com/office/drawing/2014/main" xmlns="" id="{5E239D8E-AA39-3D49-8E9D-3122689104D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5733" t="18650"/>
          <a:stretch/>
        </p:blipFill>
        <p:spPr>
          <a:xfrm>
            <a:off x="0" y="37279"/>
            <a:ext cx="1364978" cy="1286877"/>
          </a:xfrm>
          <a:prstGeom prst="rect">
            <a:avLst/>
          </a:prstGeom>
        </p:spPr>
      </p:pic>
      <p:grpSp>
        <p:nvGrpSpPr>
          <p:cNvPr id="26" name="Group 25">
            <a:extLst>
              <a:ext uri="{FF2B5EF4-FFF2-40B4-BE49-F238E27FC236}">
                <a16:creationId xmlns:a16="http://schemas.microsoft.com/office/drawing/2014/main" xmlns="" id="{9EDE9DB7-F96D-754A-8F32-88AA63F76613}"/>
              </a:ext>
            </a:extLst>
          </p:cNvPr>
          <p:cNvGrpSpPr/>
          <p:nvPr userDrawn="1"/>
        </p:nvGrpSpPr>
        <p:grpSpPr>
          <a:xfrm>
            <a:off x="3334007" y="6278877"/>
            <a:ext cx="8395542" cy="332623"/>
            <a:chOff x="7632699" y="6308250"/>
            <a:chExt cx="4040789" cy="572290"/>
          </a:xfrm>
        </p:grpSpPr>
        <p:sp>
          <p:nvSpPr>
            <p:cNvPr id="27" name="テキスト プレースホルダー 36">
              <a:extLst>
                <a:ext uri="{FF2B5EF4-FFF2-40B4-BE49-F238E27FC236}">
                  <a16:creationId xmlns:a16="http://schemas.microsoft.com/office/drawing/2014/main" xmlns="" id="{A0F6FB48-D5B8-8343-8082-14072FCB52D5}"/>
                </a:ext>
              </a:extLst>
            </p:cNvPr>
            <p:cNvSpPr txBox="1">
              <a:spLocks/>
            </p:cNvSpPr>
            <p:nvPr userDrawn="1"/>
          </p:nvSpPr>
          <p:spPr bwMode="auto">
            <a:xfrm>
              <a:off x="7632699" y="6417885"/>
              <a:ext cx="4017615" cy="462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r"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28" name="テキスト プレースホルダー 36">
              <a:extLst>
                <a:ext uri="{FF2B5EF4-FFF2-40B4-BE49-F238E27FC236}">
                  <a16:creationId xmlns:a16="http://schemas.microsoft.com/office/drawing/2014/main" xmlns="" id="{5BA4DF3F-4368-7246-B548-F2BF840A1B03}"/>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29" name="Picture 28">
            <a:extLst>
              <a:ext uri="{FF2B5EF4-FFF2-40B4-BE49-F238E27FC236}">
                <a16:creationId xmlns:a16="http://schemas.microsoft.com/office/drawing/2014/main" xmlns="" id="{D28415DF-AA54-5549-8A85-BBFC831E167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24514"/>
          <a:stretch/>
        </p:blipFill>
        <p:spPr>
          <a:xfrm>
            <a:off x="8757635" y="6375845"/>
            <a:ext cx="1257734" cy="191646"/>
          </a:xfrm>
          <a:prstGeom prst="rect">
            <a:avLst/>
          </a:prstGeom>
        </p:spPr>
      </p:pic>
    </p:spTree>
    <p:extLst>
      <p:ext uri="{BB962C8B-B14F-4D97-AF65-F5344CB8AC3E}">
        <p14:creationId xmlns:p14="http://schemas.microsoft.com/office/powerpoint/2010/main" val="10379323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hank you slide">
    <p:spTree>
      <p:nvGrpSpPr>
        <p:cNvPr id="1" name=""/>
        <p:cNvGrpSpPr/>
        <p:nvPr/>
      </p:nvGrpSpPr>
      <p:grpSpPr>
        <a:xfrm>
          <a:off x="0" y="0"/>
          <a:ext cx="0" cy="0"/>
          <a:chOff x="0" y="0"/>
          <a:chExt cx="0" cy="0"/>
        </a:xfrm>
      </p:grpSpPr>
      <p:sp>
        <p:nvSpPr>
          <p:cNvPr id="18" name="Rectangle 17"/>
          <p:cNvSpPr/>
          <p:nvPr userDrawn="1"/>
        </p:nvSpPr>
        <p:spPr>
          <a:xfrm>
            <a:off x="7244374" y="0"/>
            <a:ext cx="4947625" cy="6858000"/>
          </a:xfrm>
          <a:prstGeom prst="rect">
            <a:avLst/>
          </a:prstGeom>
          <a:solidFill>
            <a:srgbClr val="B71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3988" y="5276862"/>
            <a:ext cx="5856904" cy="1182261"/>
          </a:xfrm>
          <a:prstGeom prst="rect">
            <a:avLst/>
          </a:prstGeom>
        </p:spPr>
      </p:pic>
      <p:grpSp>
        <p:nvGrpSpPr>
          <p:cNvPr id="24" name="Group 23"/>
          <p:cNvGrpSpPr/>
          <p:nvPr userDrawn="1"/>
        </p:nvGrpSpPr>
        <p:grpSpPr>
          <a:xfrm>
            <a:off x="7201834" y="5789933"/>
            <a:ext cx="1866900" cy="463550"/>
            <a:chOff x="0" y="0"/>
            <a:chExt cx="2301694" cy="571500"/>
          </a:xfrm>
        </p:grpSpPr>
        <p:sp>
          <p:nvSpPr>
            <p:cNvPr id="26" name="Rectangle 25"/>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pic>
          <p:nvPicPr>
            <p:cNvPr id="27" name="Picture 26"/>
            <p:cNvPicPr>
              <a:picLocks noChangeAspect="1"/>
            </p:cNvPicPr>
            <p:nvPr/>
          </p:nvPicPr>
          <p:blipFill rotWithShape="1">
            <a:blip r:embed="rId3" cstate="print">
              <a:extLst>
                <a:ext uri="{28A0092B-C50C-407E-A947-70E740481C1C}">
                  <a14:useLocalDpi xmlns:a14="http://schemas.microsoft.com/office/drawing/2010/main" val="0"/>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28" name="Picture 27"/>
          <p:cNvPicPr>
            <a:picLocks noChangeAspect="1"/>
          </p:cNvPicPr>
          <p:nvPr userDrawn="1"/>
        </p:nvPicPr>
        <p:blipFill rotWithShape="1">
          <a:blip r:embed="rId4" cstate="print">
            <a:extLst>
              <a:ext uri="{28A0092B-C50C-407E-A947-70E740481C1C}">
                <a14:useLocalDpi xmlns:a14="http://schemas.microsoft.com/office/drawing/2010/main" val="0"/>
              </a:ext>
            </a:extLst>
          </a:blip>
          <a:srcRect b="32961"/>
          <a:stretch/>
        </p:blipFill>
        <p:spPr>
          <a:xfrm>
            <a:off x="11017708" y="6021708"/>
            <a:ext cx="1301214" cy="872318"/>
          </a:xfrm>
          <a:prstGeom prst="rect">
            <a:avLst/>
          </a:prstGeom>
        </p:spPr>
      </p:pic>
      <p:pic>
        <p:nvPicPr>
          <p:cNvPr id="29" name="Picture 28"/>
          <p:cNvPicPr>
            <a:picLocks noChangeAspect="1"/>
          </p:cNvPicPr>
          <p:nvPr userDrawn="1"/>
        </p:nvPicPr>
        <p:blipFill rotWithShape="1">
          <a:blip r:embed="rId5" cstate="print">
            <a:extLst>
              <a:ext uri="{28A0092B-C50C-407E-A947-70E740481C1C}">
                <a14:useLocalDpi xmlns:a14="http://schemas.microsoft.com/office/drawing/2010/main" val="0"/>
              </a:ext>
            </a:extLst>
          </a:blip>
          <a:srcRect l="31220" t="21060"/>
          <a:stretch/>
        </p:blipFill>
        <p:spPr>
          <a:xfrm>
            <a:off x="7201834" y="-36026"/>
            <a:ext cx="1153890" cy="1324356"/>
          </a:xfrm>
          <a:prstGeom prst="rect">
            <a:avLst/>
          </a:prstGeom>
        </p:spPr>
      </p:pic>
      <p:sp>
        <p:nvSpPr>
          <p:cNvPr id="12" name="Text Placeholder 23"/>
          <p:cNvSpPr>
            <a:spLocks noGrp="1"/>
          </p:cNvSpPr>
          <p:nvPr userDrawn="1">
            <p:ph type="body" sz="quarter" idx="13" hasCustomPrompt="1"/>
          </p:nvPr>
        </p:nvSpPr>
        <p:spPr>
          <a:xfrm>
            <a:off x="427462" y="853210"/>
            <a:ext cx="3104978" cy="697353"/>
          </a:xfrm>
        </p:spPr>
        <p:txBody>
          <a:bodyPr anchor="ctr">
            <a:noAutofit/>
          </a:bodyPr>
          <a:lstStyle>
            <a:lvl1pPr marL="0" indent="0" algn="l">
              <a:buNone/>
              <a:defRPr sz="5400" baseline="0">
                <a:solidFill>
                  <a:srgbClr val="245473"/>
                </a:solidFill>
                <a:latin typeface="+mn-lt"/>
              </a:defRPr>
            </a:lvl1pPr>
          </a:lstStyle>
          <a:p>
            <a:pPr lvl="0"/>
            <a:r>
              <a:rPr lang="en-GB" dirty="0"/>
              <a:t>Thank You</a:t>
            </a:r>
          </a:p>
        </p:txBody>
      </p:sp>
      <p:sp>
        <p:nvSpPr>
          <p:cNvPr id="13" name="Text Placeholder 25"/>
          <p:cNvSpPr>
            <a:spLocks noGrp="1"/>
          </p:cNvSpPr>
          <p:nvPr userDrawn="1">
            <p:ph type="body" sz="quarter" idx="14" hasCustomPrompt="1"/>
          </p:nvPr>
        </p:nvSpPr>
        <p:spPr>
          <a:xfrm>
            <a:off x="3863577" y="858821"/>
            <a:ext cx="3854522" cy="697353"/>
          </a:xfrm>
        </p:spPr>
        <p:txBody>
          <a:bodyPr anchor="ctr">
            <a:noAutofit/>
          </a:bodyPr>
          <a:lstStyle>
            <a:lvl1pPr marL="0" indent="0" algn="l">
              <a:buNone/>
              <a:defRPr sz="2800" i="1"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Any Questions?</a:t>
            </a:r>
          </a:p>
        </p:txBody>
      </p:sp>
      <p:sp>
        <p:nvSpPr>
          <p:cNvPr id="10" name="Oval 9"/>
          <p:cNvSpPr/>
          <p:nvPr userDrawn="1"/>
        </p:nvSpPr>
        <p:spPr>
          <a:xfrm>
            <a:off x="6999455" y="2022663"/>
            <a:ext cx="591486" cy="591486"/>
          </a:xfrm>
          <a:prstGeom prst="ellipse">
            <a:avLst/>
          </a:prstGeom>
          <a:solidFill>
            <a:srgbClr val="F0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46EAE"/>
              </a:solidFill>
            </a:endParaRPr>
          </a:p>
        </p:txBody>
      </p:sp>
      <p:sp>
        <p:nvSpPr>
          <p:cNvPr id="3" name="Text Placeholder 2"/>
          <p:cNvSpPr>
            <a:spLocks noGrp="1"/>
          </p:cNvSpPr>
          <p:nvPr userDrawn="1">
            <p:ph type="body" sz="quarter" idx="15" hasCustomPrompt="1"/>
          </p:nvPr>
        </p:nvSpPr>
        <p:spPr>
          <a:xfrm>
            <a:off x="7718099" y="2206406"/>
            <a:ext cx="2812464" cy="323455"/>
          </a:xfrm>
        </p:spPr>
        <p:txBody>
          <a:bodyPr anchor="t">
            <a:normAutofit/>
          </a:bodyPr>
          <a:lstStyle>
            <a:lvl1pPr marL="0" indent="0">
              <a:buNone/>
              <a:defRPr sz="1600">
                <a:solidFill>
                  <a:schemeClr val="bg1"/>
                </a:solidFill>
              </a:defRPr>
            </a:lvl1pPr>
          </a:lstStyle>
          <a:p>
            <a:pPr lvl="0"/>
            <a:r>
              <a:rPr lang="en-GB" dirty="0"/>
              <a:t>Text 1</a:t>
            </a:r>
          </a:p>
        </p:txBody>
      </p:sp>
      <p:sp>
        <p:nvSpPr>
          <p:cNvPr id="30" name="Oval 29"/>
          <p:cNvSpPr/>
          <p:nvPr userDrawn="1"/>
        </p:nvSpPr>
        <p:spPr>
          <a:xfrm>
            <a:off x="6999455" y="2980323"/>
            <a:ext cx="591486" cy="591486"/>
          </a:xfrm>
          <a:prstGeom prst="ellipse">
            <a:avLst/>
          </a:prstGeom>
          <a:solidFill>
            <a:srgbClr val="BBC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46EAE"/>
              </a:solidFill>
            </a:endParaRPr>
          </a:p>
        </p:txBody>
      </p:sp>
      <p:sp>
        <p:nvSpPr>
          <p:cNvPr id="31" name="Text Placeholder 2"/>
          <p:cNvSpPr>
            <a:spLocks noGrp="1"/>
          </p:cNvSpPr>
          <p:nvPr>
            <p:ph type="body" sz="quarter" idx="16" hasCustomPrompt="1"/>
          </p:nvPr>
        </p:nvSpPr>
        <p:spPr>
          <a:xfrm>
            <a:off x="7718099" y="3164066"/>
            <a:ext cx="2812464" cy="323455"/>
          </a:xfrm>
        </p:spPr>
        <p:txBody>
          <a:bodyPr anchor="t">
            <a:normAutofit/>
          </a:bodyPr>
          <a:lstStyle>
            <a:lvl1pPr marL="0" indent="0">
              <a:buNone/>
              <a:defRPr sz="1600">
                <a:solidFill>
                  <a:schemeClr val="bg1"/>
                </a:solidFill>
              </a:defRPr>
            </a:lvl1pPr>
          </a:lstStyle>
          <a:p>
            <a:pPr lvl="0"/>
            <a:r>
              <a:rPr lang="en-GB" dirty="0"/>
              <a:t>Text 1</a:t>
            </a:r>
          </a:p>
        </p:txBody>
      </p:sp>
      <p:sp>
        <p:nvSpPr>
          <p:cNvPr id="32" name="Oval 31"/>
          <p:cNvSpPr/>
          <p:nvPr userDrawn="1"/>
        </p:nvSpPr>
        <p:spPr>
          <a:xfrm>
            <a:off x="6999455" y="3940765"/>
            <a:ext cx="591486" cy="591486"/>
          </a:xfrm>
          <a:prstGeom prst="ellipse">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46EAE"/>
              </a:solidFill>
            </a:endParaRPr>
          </a:p>
        </p:txBody>
      </p:sp>
      <p:sp>
        <p:nvSpPr>
          <p:cNvPr id="33" name="Text Placeholder 2"/>
          <p:cNvSpPr>
            <a:spLocks noGrp="1"/>
          </p:cNvSpPr>
          <p:nvPr>
            <p:ph type="body" sz="quarter" idx="17" hasCustomPrompt="1"/>
          </p:nvPr>
        </p:nvSpPr>
        <p:spPr>
          <a:xfrm>
            <a:off x="7718099" y="4124508"/>
            <a:ext cx="2812464" cy="323455"/>
          </a:xfrm>
        </p:spPr>
        <p:txBody>
          <a:bodyPr anchor="t">
            <a:normAutofit/>
          </a:bodyPr>
          <a:lstStyle>
            <a:lvl1pPr marL="0" indent="0">
              <a:buNone/>
              <a:defRPr sz="1600">
                <a:solidFill>
                  <a:schemeClr val="bg1"/>
                </a:solidFill>
              </a:defRPr>
            </a:lvl1pPr>
          </a:lstStyle>
          <a:p>
            <a:pPr lvl="0"/>
            <a:r>
              <a:rPr lang="en-GB" dirty="0"/>
              <a:t>Text 1</a:t>
            </a:r>
          </a:p>
        </p:txBody>
      </p:sp>
      <p:cxnSp>
        <p:nvCxnSpPr>
          <p:cNvPr id="17" name="Straight Connector 18">
            <a:extLst>
              <a:ext uri="{FF2B5EF4-FFF2-40B4-BE49-F238E27FC236}">
                <a16:creationId xmlns:a16="http://schemas.microsoft.com/office/drawing/2014/main" xmlns="" id="{38B05868-88B2-40C3-AE33-E55462494F14}"/>
              </a:ext>
            </a:extLst>
          </p:cNvPr>
          <p:cNvCxnSpPr/>
          <p:nvPr userDrawn="1"/>
        </p:nvCxnSpPr>
        <p:spPr>
          <a:xfrm>
            <a:off x="3706758" y="846751"/>
            <a:ext cx="0" cy="696487"/>
          </a:xfrm>
          <a:prstGeom prst="line">
            <a:avLst/>
          </a:prstGeom>
          <a:ln w="19050">
            <a:solidFill>
              <a:srgbClr val="B71E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3121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46FDA7D-03D1-4D41-AF44-D7DE2E95DA3E}"/>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xmlns="" id="{4E2C2D75-4DEF-45F7-B1B6-AFC7C4F4B1C4}"/>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xmlns="" id="{ED274C7E-B150-4902-9B88-199C12FA3FDC}"/>
              </a:ext>
            </a:extLst>
          </p:cNvPr>
          <p:cNvSpPr>
            <a:spLocks noGrp="1"/>
          </p:cNvSpPr>
          <p:nvPr>
            <p:ph type="dt" sz="half" idx="10"/>
          </p:nvPr>
        </p:nvSpPr>
        <p:spPr/>
        <p:txBody>
          <a:bodyPr/>
          <a:lstStyle/>
          <a:p>
            <a:fld id="{BC37246C-CB56-4CC3-A799-C1EE26284DB6}" type="datetimeFigureOut">
              <a:rPr lang="de-DE" smtClean="0"/>
              <a:t>21.04.2022</a:t>
            </a:fld>
            <a:endParaRPr lang="de-DE"/>
          </a:p>
        </p:txBody>
      </p:sp>
      <p:sp>
        <p:nvSpPr>
          <p:cNvPr id="5" name="Fußzeilenplatzhalter 4">
            <a:extLst>
              <a:ext uri="{FF2B5EF4-FFF2-40B4-BE49-F238E27FC236}">
                <a16:creationId xmlns:a16="http://schemas.microsoft.com/office/drawing/2014/main" xmlns="" id="{32443354-B981-4D83-837E-2216B147A0E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xmlns="" id="{DB3B3F80-C9F2-4378-8076-8B376D4BEED4}"/>
              </a:ext>
            </a:extLst>
          </p:cNvPr>
          <p:cNvSpPr>
            <a:spLocks noGrp="1"/>
          </p:cNvSpPr>
          <p:nvPr>
            <p:ph type="sldNum" sz="quarter" idx="12"/>
          </p:nvPr>
        </p:nvSpPr>
        <p:spPr/>
        <p:txBody>
          <a:bodyPr/>
          <a:lstStyle/>
          <a:p>
            <a:fld id="{5312DB58-D850-41BC-8293-5B44B6435091}" type="slidenum">
              <a:rPr lang="de-DE" smtClean="0"/>
              <a:t>‹#›</a:t>
            </a:fld>
            <a:endParaRPr lang="de-DE"/>
          </a:p>
        </p:txBody>
      </p:sp>
    </p:spTree>
    <p:extLst>
      <p:ext uri="{BB962C8B-B14F-4D97-AF65-F5344CB8AC3E}">
        <p14:creationId xmlns:p14="http://schemas.microsoft.com/office/powerpoint/2010/main" val="2322416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FF864F7-C3DF-4B83-8521-0839A0D8660B}"/>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xmlns="" id="{32480FF7-3B22-4AEA-B291-2B0E3202EA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xmlns="" id="{A588DD2E-42D7-49FA-AF2F-4D840593DE49}"/>
              </a:ext>
            </a:extLst>
          </p:cNvPr>
          <p:cNvSpPr>
            <a:spLocks noGrp="1"/>
          </p:cNvSpPr>
          <p:nvPr>
            <p:ph type="dt" sz="half" idx="10"/>
          </p:nvPr>
        </p:nvSpPr>
        <p:spPr/>
        <p:txBody>
          <a:bodyPr/>
          <a:lstStyle/>
          <a:p>
            <a:fld id="{BC37246C-CB56-4CC3-A799-C1EE26284DB6}" type="datetimeFigureOut">
              <a:rPr lang="de-DE" smtClean="0"/>
              <a:t>21.04.2022</a:t>
            </a:fld>
            <a:endParaRPr lang="de-DE"/>
          </a:p>
        </p:txBody>
      </p:sp>
      <p:sp>
        <p:nvSpPr>
          <p:cNvPr id="5" name="Fußzeilenplatzhalter 4">
            <a:extLst>
              <a:ext uri="{FF2B5EF4-FFF2-40B4-BE49-F238E27FC236}">
                <a16:creationId xmlns:a16="http://schemas.microsoft.com/office/drawing/2014/main" xmlns="" id="{D5C63BBD-B87D-4F30-9ADC-5852AF9C420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xmlns="" id="{50985C0E-6C9D-4EA8-9003-00F374AD7A51}"/>
              </a:ext>
            </a:extLst>
          </p:cNvPr>
          <p:cNvSpPr>
            <a:spLocks noGrp="1"/>
          </p:cNvSpPr>
          <p:nvPr>
            <p:ph type="sldNum" sz="quarter" idx="12"/>
          </p:nvPr>
        </p:nvSpPr>
        <p:spPr/>
        <p:txBody>
          <a:bodyPr/>
          <a:lstStyle/>
          <a:p>
            <a:fld id="{5312DB58-D850-41BC-8293-5B44B6435091}" type="slidenum">
              <a:rPr lang="de-DE" smtClean="0"/>
              <a:t>‹#›</a:t>
            </a:fld>
            <a:endParaRPr lang="de-DE"/>
          </a:p>
        </p:txBody>
      </p:sp>
    </p:spTree>
    <p:extLst>
      <p:ext uri="{BB962C8B-B14F-4D97-AF65-F5344CB8AC3E}">
        <p14:creationId xmlns:p14="http://schemas.microsoft.com/office/powerpoint/2010/main" val="3052542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FA1DD0D-623E-4BE7-B541-D894C3243EA5}"/>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xmlns="" id="{5C7C4063-E69A-468D-A3B0-7D7C940707B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xmlns="" id="{BB05018A-1C58-48DD-BBCB-961DB1161CBE}"/>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xmlns="" id="{2046044F-594D-4460-98FF-1DF8720A1C80}"/>
              </a:ext>
            </a:extLst>
          </p:cNvPr>
          <p:cNvSpPr>
            <a:spLocks noGrp="1"/>
          </p:cNvSpPr>
          <p:nvPr>
            <p:ph type="dt" sz="half" idx="10"/>
          </p:nvPr>
        </p:nvSpPr>
        <p:spPr/>
        <p:txBody>
          <a:bodyPr/>
          <a:lstStyle/>
          <a:p>
            <a:fld id="{BC37246C-CB56-4CC3-A799-C1EE26284DB6}" type="datetimeFigureOut">
              <a:rPr lang="de-DE" smtClean="0"/>
              <a:t>21.04.2022</a:t>
            </a:fld>
            <a:endParaRPr lang="de-DE"/>
          </a:p>
        </p:txBody>
      </p:sp>
      <p:sp>
        <p:nvSpPr>
          <p:cNvPr id="6" name="Fußzeilenplatzhalter 5">
            <a:extLst>
              <a:ext uri="{FF2B5EF4-FFF2-40B4-BE49-F238E27FC236}">
                <a16:creationId xmlns:a16="http://schemas.microsoft.com/office/drawing/2014/main" xmlns="" id="{20F2C4BB-FFBB-405E-9E3A-F649F7D8E8C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xmlns="" id="{DF22246F-45C2-432F-B240-BAF54479F362}"/>
              </a:ext>
            </a:extLst>
          </p:cNvPr>
          <p:cNvSpPr>
            <a:spLocks noGrp="1"/>
          </p:cNvSpPr>
          <p:nvPr>
            <p:ph type="sldNum" sz="quarter" idx="12"/>
          </p:nvPr>
        </p:nvSpPr>
        <p:spPr/>
        <p:txBody>
          <a:bodyPr/>
          <a:lstStyle/>
          <a:p>
            <a:fld id="{5312DB58-D850-41BC-8293-5B44B6435091}" type="slidenum">
              <a:rPr lang="de-DE" smtClean="0"/>
              <a:t>‹#›</a:t>
            </a:fld>
            <a:endParaRPr lang="de-DE"/>
          </a:p>
        </p:txBody>
      </p:sp>
    </p:spTree>
    <p:extLst>
      <p:ext uri="{BB962C8B-B14F-4D97-AF65-F5344CB8AC3E}">
        <p14:creationId xmlns:p14="http://schemas.microsoft.com/office/powerpoint/2010/main" val="577469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0EA9B12-B299-4F00-8623-6F7CDC285C2A}"/>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xmlns="" id="{871DD531-79D4-4D56-82A7-FC36C9C490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xmlns="" id="{DE801910-153F-4D2A-8DA8-08B9A8A9307B}"/>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xmlns="" id="{F84EB64D-7279-4BF6-8716-1E50FFE191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xmlns="" id="{89A3FB3F-DACF-44F2-95F2-5E244E9EC3D5}"/>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xmlns="" id="{E34BEDD5-B30C-45E2-B69C-7E96737166B2}"/>
              </a:ext>
            </a:extLst>
          </p:cNvPr>
          <p:cNvSpPr>
            <a:spLocks noGrp="1"/>
          </p:cNvSpPr>
          <p:nvPr>
            <p:ph type="dt" sz="half" idx="10"/>
          </p:nvPr>
        </p:nvSpPr>
        <p:spPr/>
        <p:txBody>
          <a:bodyPr/>
          <a:lstStyle/>
          <a:p>
            <a:fld id="{BC37246C-CB56-4CC3-A799-C1EE26284DB6}" type="datetimeFigureOut">
              <a:rPr lang="de-DE" smtClean="0"/>
              <a:t>21.04.2022</a:t>
            </a:fld>
            <a:endParaRPr lang="de-DE"/>
          </a:p>
        </p:txBody>
      </p:sp>
      <p:sp>
        <p:nvSpPr>
          <p:cNvPr id="8" name="Fußzeilenplatzhalter 7">
            <a:extLst>
              <a:ext uri="{FF2B5EF4-FFF2-40B4-BE49-F238E27FC236}">
                <a16:creationId xmlns:a16="http://schemas.microsoft.com/office/drawing/2014/main" xmlns="" id="{5B61D692-3FCB-4B97-9C90-FE0DD5482718}"/>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xmlns="" id="{829C30E5-F8D5-45C5-8A1A-15901C24EB73}"/>
              </a:ext>
            </a:extLst>
          </p:cNvPr>
          <p:cNvSpPr>
            <a:spLocks noGrp="1"/>
          </p:cNvSpPr>
          <p:nvPr>
            <p:ph type="sldNum" sz="quarter" idx="12"/>
          </p:nvPr>
        </p:nvSpPr>
        <p:spPr/>
        <p:txBody>
          <a:bodyPr/>
          <a:lstStyle/>
          <a:p>
            <a:fld id="{5312DB58-D850-41BC-8293-5B44B6435091}" type="slidenum">
              <a:rPr lang="de-DE" smtClean="0"/>
              <a:t>‹#›</a:t>
            </a:fld>
            <a:endParaRPr lang="de-DE"/>
          </a:p>
        </p:txBody>
      </p:sp>
    </p:spTree>
    <p:extLst>
      <p:ext uri="{BB962C8B-B14F-4D97-AF65-F5344CB8AC3E}">
        <p14:creationId xmlns:p14="http://schemas.microsoft.com/office/powerpoint/2010/main" val="2557983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6A89B1F-68FA-4EB6-A1CF-950C09978EB0}"/>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xmlns="" id="{91062C23-8440-4235-8D2A-11E2D695C3FB}"/>
              </a:ext>
            </a:extLst>
          </p:cNvPr>
          <p:cNvSpPr>
            <a:spLocks noGrp="1"/>
          </p:cNvSpPr>
          <p:nvPr>
            <p:ph type="dt" sz="half" idx="10"/>
          </p:nvPr>
        </p:nvSpPr>
        <p:spPr/>
        <p:txBody>
          <a:bodyPr/>
          <a:lstStyle/>
          <a:p>
            <a:fld id="{BC37246C-CB56-4CC3-A799-C1EE26284DB6}" type="datetimeFigureOut">
              <a:rPr lang="de-DE" smtClean="0"/>
              <a:t>21.04.2022</a:t>
            </a:fld>
            <a:endParaRPr lang="de-DE"/>
          </a:p>
        </p:txBody>
      </p:sp>
      <p:sp>
        <p:nvSpPr>
          <p:cNvPr id="4" name="Fußzeilenplatzhalter 3">
            <a:extLst>
              <a:ext uri="{FF2B5EF4-FFF2-40B4-BE49-F238E27FC236}">
                <a16:creationId xmlns:a16="http://schemas.microsoft.com/office/drawing/2014/main" xmlns="" id="{FAB8935F-4862-4649-A407-C7A2AD607403}"/>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xmlns="" id="{353CA65E-44BD-402A-A3A3-0791ADB66B4F}"/>
              </a:ext>
            </a:extLst>
          </p:cNvPr>
          <p:cNvSpPr>
            <a:spLocks noGrp="1"/>
          </p:cNvSpPr>
          <p:nvPr>
            <p:ph type="sldNum" sz="quarter" idx="12"/>
          </p:nvPr>
        </p:nvSpPr>
        <p:spPr/>
        <p:txBody>
          <a:bodyPr/>
          <a:lstStyle/>
          <a:p>
            <a:fld id="{5312DB58-D850-41BC-8293-5B44B6435091}" type="slidenum">
              <a:rPr lang="de-DE" smtClean="0"/>
              <a:t>‹#›</a:t>
            </a:fld>
            <a:endParaRPr lang="de-DE"/>
          </a:p>
        </p:txBody>
      </p:sp>
    </p:spTree>
    <p:extLst>
      <p:ext uri="{BB962C8B-B14F-4D97-AF65-F5344CB8AC3E}">
        <p14:creationId xmlns:p14="http://schemas.microsoft.com/office/powerpoint/2010/main" val="971572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xmlns="" id="{9828A6AA-6D31-4FB6-B4A4-D02FED8E3B9D}"/>
              </a:ext>
            </a:extLst>
          </p:cNvPr>
          <p:cNvSpPr>
            <a:spLocks noGrp="1"/>
          </p:cNvSpPr>
          <p:nvPr>
            <p:ph type="dt" sz="half" idx="10"/>
          </p:nvPr>
        </p:nvSpPr>
        <p:spPr/>
        <p:txBody>
          <a:bodyPr/>
          <a:lstStyle/>
          <a:p>
            <a:fld id="{BC37246C-CB56-4CC3-A799-C1EE26284DB6}" type="datetimeFigureOut">
              <a:rPr lang="de-DE" smtClean="0"/>
              <a:t>21.04.2022</a:t>
            </a:fld>
            <a:endParaRPr lang="de-DE"/>
          </a:p>
        </p:txBody>
      </p:sp>
      <p:sp>
        <p:nvSpPr>
          <p:cNvPr id="3" name="Fußzeilenplatzhalter 2">
            <a:extLst>
              <a:ext uri="{FF2B5EF4-FFF2-40B4-BE49-F238E27FC236}">
                <a16:creationId xmlns:a16="http://schemas.microsoft.com/office/drawing/2014/main" xmlns="" id="{6393C150-6B5A-4035-9440-72953C7D7173}"/>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xmlns="" id="{1472662B-8330-4580-8172-28927B00E8AC}"/>
              </a:ext>
            </a:extLst>
          </p:cNvPr>
          <p:cNvSpPr>
            <a:spLocks noGrp="1"/>
          </p:cNvSpPr>
          <p:nvPr>
            <p:ph type="sldNum" sz="quarter" idx="12"/>
          </p:nvPr>
        </p:nvSpPr>
        <p:spPr/>
        <p:txBody>
          <a:bodyPr/>
          <a:lstStyle/>
          <a:p>
            <a:fld id="{5312DB58-D850-41BC-8293-5B44B6435091}" type="slidenum">
              <a:rPr lang="de-DE" smtClean="0"/>
              <a:t>‹#›</a:t>
            </a:fld>
            <a:endParaRPr lang="de-DE"/>
          </a:p>
        </p:txBody>
      </p:sp>
    </p:spTree>
    <p:extLst>
      <p:ext uri="{BB962C8B-B14F-4D97-AF65-F5344CB8AC3E}">
        <p14:creationId xmlns:p14="http://schemas.microsoft.com/office/powerpoint/2010/main" val="295131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51107C4-D31D-43C0-A270-82038EE6FF54}"/>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xmlns="" id="{A8742D57-7BD9-4A7E-B9FE-8F5489C835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xmlns="" id="{79B8C804-C404-492B-976F-64511EC367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xmlns="" id="{39D76884-AE58-4886-B208-871696A00B3C}"/>
              </a:ext>
            </a:extLst>
          </p:cNvPr>
          <p:cNvSpPr>
            <a:spLocks noGrp="1"/>
          </p:cNvSpPr>
          <p:nvPr>
            <p:ph type="dt" sz="half" idx="10"/>
          </p:nvPr>
        </p:nvSpPr>
        <p:spPr/>
        <p:txBody>
          <a:bodyPr/>
          <a:lstStyle/>
          <a:p>
            <a:fld id="{BC37246C-CB56-4CC3-A799-C1EE26284DB6}" type="datetimeFigureOut">
              <a:rPr lang="de-DE" smtClean="0"/>
              <a:t>21.04.2022</a:t>
            </a:fld>
            <a:endParaRPr lang="de-DE"/>
          </a:p>
        </p:txBody>
      </p:sp>
      <p:sp>
        <p:nvSpPr>
          <p:cNvPr id="6" name="Fußzeilenplatzhalter 5">
            <a:extLst>
              <a:ext uri="{FF2B5EF4-FFF2-40B4-BE49-F238E27FC236}">
                <a16:creationId xmlns:a16="http://schemas.microsoft.com/office/drawing/2014/main" xmlns="" id="{73360685-F4F5-42E9-AB8A-380CBF0AD42B}"/>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xmlns="" id="{228D8E94-FA08-43BA-9AF0-E7FD6E945EE7}"/>
              </a:ext>
            </a:extLst>
          </p:cNvPr>
          <p:cNvSpPr>
            <a:spLocks noGrp="1"/>
          </p:cNvSpPr>
          <p:nvPr>
            <p:ph type="sldNum" sz="quarter" idx="12"/>
          </p:nvPr>
        </p:nvSpPr>
        <p:spPr/>
        <p:txBody>
          <a:bodyPr/>
          <a:lstStyle/>
          <a:p>
            <a:fld id="{5312DB58-D850-41BC-8293-5B44B6435091}" type="slidenum">
              <a:rPr lang="de-DE" smtClean="0"/>
              <a:t>‹#›</a:t>
            </a:fld>
            <a:endParaRPr lang="de-DE"/>
          </a:p>
        </p:txBody>
      </p:sp>
    </p:spTree>
    <p:extLst>
      <p:ext uri="{BB962C8B-B14F-4D97-AF65-F5344CB8AC3E}">
        <p14:creationId xmlns:p14="http://schemas.microsoft.com/office/powerpoint/2010/main" val="1084099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14AEC8C-2E37-47C9-A906-2A2B918B069A}"/>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xmlns="" id="{4817B8A2-A3CB-45D7-82D1-A47C1D9850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xmlns="" id="{29996DD7-BD43-45C7-A75B-3523712386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xmlns="" id="{41F9D572-8216-400E-9FE8-09B1C1619503}"/>
              </a:ext>
            </a:extLst>
          </p:cNvPr>
          <p:cNvSpPr>
            <a:spLocks noGrp="1"/>
          </p:cNvSpPr>
          <p:nvPr>
            <p:ph type="dt" sz="half" idx="10"/>
          </p:nvPr>
        </p:nvSpPr>
        <p:spPr/>
        <p:txBody>
          <a:bodyPr/>
          <a:lstStyle/>
          <a:p>
            <a:fld id="{BC37246C-CB56-4CC3-A799-C1EE26284DB6}" type="datetimeFigureOut">
              <a:rPr lang="de-DE" smtClean="0"/>
              <a:t>21.04.2022</a:t>
            </a:fld>
            <a:endParaRPr lang="de-DE"/>
          </a:p>
        </p:txBody>
      </p:sp>
      <p:sp>
        <p:nvSpPr>
          <p:cNvPr id="6" name="Fußzeilenplatzhalter 5">
            <a:extLst>
              <a:ext uri="{FF2B5EF4-FFF2-40B4-BE49-F238E27FC236}">
                <a16:creationId xmlns:a16="http://schemas.microsoft.com/office/drawing/2014/main" xmlns="" id="{E1805FED-AF54-4BC1-BA73-F9BAFAED18F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xmlns="" id="{BDB81B0A-96E8-4C02-A3D7-13F25C880C3F}"/>
              </a:ext>
            </a:extLst>
          </p:cNvPr>
          <p:cNvSpPr>
            <a:spLocks noGrp="1"/>
          </p:cNvSpPr>
          <p:nvPr>
            <p:ph type="sldNum" sz="quarter" idx="12"/>
          </p:nvPr>
        </p:nvSpPr>
        <p:spPr/>
        <p:txBody>
          <a:bodyPr/>
          <a:lstStyle/>
          <a:p>
            <a:fld id="{5312DB58-D850-41BC-8293-5B44B6435091}" type="slidenum">
              <a:rPr lang="de-DE" smtClean="0"/>
              <a:t>‹#›</a:t>
            </a:fld>
            <a:endParaRPr lang="de-DE"/>
          </a:p>
        </p:txBody>
      </p:sp>
    </p:spTree>
    <p:extLst>
      <p:ext uri="{BB962C8B-B14F-4D97-AF65-F5344CB8AC3E}">
        <p14:creationId xmlns:p14="http://schemas.microsoft.com/office/powerpoint/2010/main" val="814773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xmlns="" id="{F238CF94-A399-48A4-AF57-30EFB6023E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xmlns="" id="{EA6B667F-78FB-448E-AB10-2EDF9EC342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xmlns="" id="{AC57D7D7-8235-4448-ACDB-A50BF84110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37246C-CB56-4CC3-A799-C1EE26284DB6}" type="datetimeFigureOut">
              <a:rPr lang="de-DE" smtClean="0"/>
              <a:t>21.04.2022</a:t>
            </a:fld>
            <a:endParaRPr lang="de-DE"/>
          </a:p>
        </p:txBody>
      </p:sp>
      <p:sp>
        <p:nvSpPr>
          <p:cNvPr id="5" name="Fußzeilenplatzhalter 4">
            <a:extLst>
              <a:ext uri="{FF2B5EF4-FFF2-40B4-BE49-F238E27FC236}">
                <a16:creationId xmlns:a16="http://schemas.microsoft.com/office/drawing/2014/main" xmlns="" id="{6859FC39-3AC8-4B31-B62B-4C52A94FF4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xmlns="" id="{4DF431E6-2373-486D-9CA2-2075FEDCBC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12DB58-D850-41BC-8293-5B44B6435091}" type="slidenum">
              <a:rPr lang="de-DE" smtClean="0"/>
              <a:t>‹#›</a:t>
            </a:fld>
            <a:endParaRPr lang="de-DE"/>
          </a:p>
        </p:txBody>
      </p:sp>
    </p:spTree>
    <p:extLst>
      <p:ext uri="{BB962C8B-B14F-4D97-AF65-F5344CB8AC3E}">
        <p14:creationId xmlns:p14="http://schemas.microsoft.com/office/powerpoint/2010/main" val="8981104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hyperlink" Target="https://pixabay.com/en/number-five-5-numerical-alphabet-1920560/" TargetMode="Externa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10.emf"/><Relationship Id="rId5" Type="http://schemas.openxmlformats.org/officeDocument/2006/relationships/oleObject" Target="../embeddings/oleObject2.bin"/><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hyperlink" Target="http://holywaters.wordpress.com/2011/11/09/open-heart-insert-upsparkles/"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4.xml"/><Relationship Id="rId1" Type="http://schemas.openxmlformats.org/officeDocument/2006/relationships/tags" Target="../tags/tag3.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8.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6.png"/><Relationship Id="rId26" Type="http://schemas.openxmlformats.org/officeDocument/2006/relationships/image" Target="../media/image44.png"/><Relationship Id="rId3" Type="http://schemas.openxmlformats.org/officeDocument/2006/relationships/image" Target="../media/image21.png"/><Relationship Id="rId21" Type="http://schemas.openxmlformats.org/officeDocument/2006/relationships/image" Target="../media/image39.jpe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5.png"/><Relationship Id="rId25" Type="http://schemas.openxmlformats.org/officeDocument/2006/relationships/image" Target="../media/image43.jpeg"/><Relationship Id="rId2" Type="http://schemas.openxmlformats.org/officeDocument/2006/relationships/notesSlide" Target="../notesSlides/notesSlide31.xml"/><Relationship Id="rId16" Type="http://schemas.openxmlformats.org/officeDocument/2006/relationships/image" Target="../media/image34.jpeg"/><Relationship Id="rId20" Type="http://schemas.openxmlformats.org/officeDocument/2006/relationships/image" Target="../media/image38.png"/><Relationship Id="rId1" Type="http://schemas.openxmlformats.org/officeDocument/2006/relationships/slideLayout" Target="../slideLayouts/slideLayout14.xml"/><Relationship Id="rId6" Type="http://schemas.openxmlformats.org/officeDocument/2006/relationships/image" Target="../media/image24.png"/><Relationship Id="rId11" Type="http://schemas.openxmlformats.org/officeDocument/2006/relationships/image" Target="../media/image29.png"/><Relationship Id="rId24" Type="http://schemas.openxmlformats.org/officeDocument/2006/relationships/image" Target="../media/image42.jpeg"/><Relationship Id="rId5" Type="http://schemas.openxmlformats.org/officeDocument/2006/relationships/image" Target="../media/image23.png"/><Relationship Id="rId15" Type="http://schemas.openxmlformats.org/officeDocument/2006/relationships/image" Target="../media/image33.png"/><Relationship Id="rId23" Type="http://schemas.openxmlformats.org/officeDocument/2006/relationships/image" Target="../media/image41.png"/><Relationship Id="rId10" Type="http://schemas.openxmlformats.org/officeDocument/2006/relationships/image" Target="../media/image28.png"/><Relationship Id="rId19" Type="http://schemas.openxmlformats.org/officeDocument/2006/relationships/image" Target="../media/image37.png"/><Relationship Id="rId4" Type="http://schemas.openxmlformats.org/officeDocument/2006/relationships/image" Target="../media/image22.png"/><Relationship Id="rId9" Type="http://schemas.openxmlformats.org/officeDocument/2006/relationships/image" Target="../media/image27.jpeg"/><Relationship Id="rId14" Type="http://schemas.openxmlformats.org/officeDocument/2006/relationships/image" Target="../media/image32.png"/><Relationship Id="rId22" Type="http://schemas.openxmlformats.org/officeDocument/2006/relationships/image" Target="../media/image40.jpeg"/></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14.xml"/><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hyperlink" Target="https://pixabay.com/en/number-five-5-numerical-alphabet-1920560/"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video" Target="https://www.youtube.com/embed/VQGEPEaEWtg?feature=oembed" TargetMode="External"/><Relationship Id="rId1" Type="http://schemas.openxmlformats.org/officeDocument/2006/relationships/video" Target="https://www.youtube.com/embed/x47EcD3d0pA?feature=oembed" TargetMode="External"/><Relationship Id="rId5" Type="http://schemas.openxmlformats.org/officeDocument/2006/relationships/image" Target="../media/image47.jpeg"/><Relationship Id="rId4" Type="http://schemas.openxmlformats.org/officeDocument/2006/relationships/image" Target="../media/image46.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10.emf"/><Relationship Id="rId5" Type="http://schemas.openxmlformats.org/officeDocument/2006/relationships/oleObject" Target="../embeddings/oleObject1.bin"/><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16F6ABEB-6FAC-8242-884E-4381DCA7C090}"/>
              </a:ext>
            </a:extLst>
          </p:cNvPr>
          <p:cNvSpPr>
            <a:spLocks noGrp="1"/>
          </p:cNvSpPr>
          <p:nvPr>
            <p:ph type="body" sz="quarter" idx="16"/>
          </p:nvPr>
        </p:nvSpPr>
        <p:spPr>
          <a:xfrm>
            <a:off x="739323" y="4030535"/>
            <a:ext cx="8763905" cy="1728007"/>
          </a:xfrm>
        </p:spPr>
        <p:txBody>
          <a:bodyPr>
            <a:normAutofit fontScale="92500" lnSpcReduction="20000"/>
          </a:bodyPr>
          <a:lstStyle/>
          <a:p>
            <a:r>
              <a:rPr lang="en-GB" sz="4400" dirty="0"/>
              <a:t>MODUL 2 </a:t>
            </a:r>
          </a:p>
          <a:p>
            <a:endParaRPr lang="en-GB" sz="4400" dirty="0"/>
          </a:p>
          <a:p>
            <a:r>
              <a:rPr lang="en-GB" sz="4400" dirty="0"/>
              <a:t>Scannen nach Frühwarnsignalen</a:t>
            </a:r>
          </a:p>
          <a:p>
            <a:endParaRPr lang="en-GB" dirty="0"/>
          </a:p>
        </p:txBody>
      </p:sp>
      <p:sp>
        <p:nvSpPr>
          <p:cNvPr id="5" name="TextBox 1">
            <a:extLst>
              <a:ext uri="{FF2B5EF4-FFF2-40B4-BE49-F238E27FC236}">
                <a16:creationId xmlns:a16="http://schemas.microsoft.com/office/drawing/2014/main" xmlns="" id="{8AECA46A-D283-4297-ADED-C37E1BA5F938}"/>
              </a:ext>
            </a:extLst>
          </p:cNvPr>
          <p:cNvSpPr txBox="1"/>
          <p:nvPr/>
        </p:nvSpPr>
        <p:spPr>
          <a:xfrm>
            <a:off x="241554" y="5781361"/>
            <a:ext cx="10940142" cy="1723549"/>
          </a:xfrm>
          <a:prstGeom prst="rect">
            <a:avLst/>
          </a:prstGeom>
          <a:noFill/>
        </p:spPr>
        <p:txBody>
          <a:bodyPr wrap="square" rtlCol="0">
            <a:spAutoFit/>
          </a:bodyPr>
          <a:lstStyle/>
          <a:p>
            <a:r>
              <a:rPr lang="de-DE" sz="1400" dirty="0"/>
              <a:t>Die Unterstützung der Europäischen Kommission für die Erstellung dieser Veröffentlichung stellt keine Billigung des Inhalts dar, der ausschließlich die Ansichten der Autoren widerspiegelt. Die Kommission kann nicht für die Verwendung der darin enthaltenen Informationen verantwortlich gemacht werden.</a:t>
            </a:r>
            <a:endParaRPr lang="en-GB" sz="1400" dirty="0"/>
          </a:p>
          <a:p>
            <a:r>
              <a:rPr lang="en-GB" sz="1400"/>
              <a:t> </a:t>
            </a:r>
          </a:p>
          <a:p>
            <a:endParaRPr lang="en-GB" sz="1400" dirty="0">
              <a:solidFill>
                <a:schemeClr val="bg1"/>
              </a:solidFill>
            </a:endParaRPr>
          </a:p>
          <a:p>
            <a:endParaRPr lang="en-IE" sz="1400" dirty="0">
              <a:solidFill>
                <a:schemeClr val="bg1"/>
              </a:solidFill>
            </a:endParaRPr>
          </a:p>
          <a:p>
            <a:endParaRPr lang="en-IE" dirty="0"/>
          </a:p>
        </p:txBody>
      </p:sp>
    </p:spTree>
    <p:extLst>
      <p:ext uri="{BB962C8B-B14F-4D97-AF65-F5344CB8AC3E}">
        <p14:creationId xmlns:p14="http://schemas.microsoft.com/office/powerpoint/2010/main" val="2378481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756153" y="713652"/>
            <a:ext cx="10072324" cy="868225"/>
          </a:xfrm>
        </p:spPr>
        <p:txBody>
          <a:bodyPr>
            <a:noAutofit/>
          </a:bodyPr>
          <a:lstStyle/>
          <a:p>
            <a:r>
              <a:rPr lang="en-GB" sz="3000" dirty="0" err="1">
                <a:solidFill>
                  <a:schemeClr val="bg2">
                    <a:lumMod val="50000"/>
                  </a:schemeClr>
                </a:solidFill>
              </a:rPr>
              <a:t>Identifizierung</a:t>
            </a:r>
            <a:r>
              <a:rPr lang="en-GB" sz="3000" dirty="0">
                <a:solidFill>
                  <a:schemeClr val="bg2">
                    <a:lumMod val="50000"/>
                  </a:schemeClr>
                </a:solidFill>
              </a:rPr>
              <a:t> der </a:t>
            </a:r>
            <a:r>
              <a:rPr lang="en-GB" sz="3000" dirty="0" err="1">
                <a:solidFill>
                  <a:schemeClr val="bg2">
                    <a:lumMod val="50000"/>
                  </a:schemeClr>
                </a:solidFill>
              </a:rPr>
              <a:t>wichtigsten</a:t>
            </a:r>
            <a:r>
              <a:rPr lang="en-GB" sz="3000" dirty="0">
                <a:solidFill>
                  <a:schemeClr val="bg2">
                    <a:lumMod val="50000"/>
                  </a:schemeClr>
                </a:solidFill>
              </a:rPr>
              <a:t> Stakeholder und    </a:t>
            </a:r>
            <a:r>
              <a:rPr lang="en-GB" sz="3000" dirty="0" err="1">
                <a:solidFill>
                  <a:schemeClr val="bg2">
                    <a:lumMod val="50000"/>
                  </a:schemeClr>
                </a:solidFill>
              </a:rPr>
              <a:t>Beziehungsmanagement</a:t>
            </a:r>
            <a:r>
              <a:rPr lang="en-GB" sz="3000" dirty="0">
                <a:solidFill>
                  <a:schemeClr val="bg2">
                    <a:lumMod val="50000"/>
                  </a:schemeClr>
                </a:solidFill>
              </a:rPr>
              <a:t> (Fortsetzung)</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198313" y="1751598"/>
            <a:ext cx="4323335" cy="3960361"/>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ts val="600"/>
              </a:spcBef>
              <a:spcAft>
                <a:spcPts val="0"/>
              </a:spcAft>
              <a:buClrTx/>
              <a:buSzTx/>
              <a:buFont typeface="Arial"/>
              <a:buNone/>
              <a:tabLst/>
              <a:defRPr/>
            </a:pPr>
            <a:r>
              <a:rPr kumimoji="0" lang="en-GB" sz="19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Stakeholdermanagement</a:t>
            </a:r>
            <a:r>
              <a:rPr kumimoji="0" lang="en-GB" sz="19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ist </a:t>
            </a:r>
            <a:r>
              <a:rPr kumimoji="0" lang="en-GB" sz="19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ein</a:t>
            </a:r>
            <a:r>
              <a:rPr kumimoji="0" lang="en-GB" sz="19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über-</a:t>
            </a:r>
            <a:r>
              <a:rPr kumimoji="0" lang="en-GB" sz="19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greifender</a:t>
            </a:r>
            <a:r>
              <a:rPr kumimoji="0" lang="en-GB" sz="19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Prozess. Es ist </a:t>
            </a:r>
            <a:r>
              <a:rPr kumimoji="0" lang="en-GB" sz="19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im</a:t>
            </a:r>
            <a:r>
              <a:rPr kumimoji="0" lang="en-GB" sz="19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a:t>
            </a:r>
            <a:r>
              <a:rPr kumimoji="0" lang="en-GB" sz="19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Krisen</a:t>
            </a:r>
            <a:r>
              <a:rPr kumimoji="0" lang="en-GB" sz="19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-management </a:t>
            </a:r>
            <a:r>
              <a:rPr kumimoji="0" lang="en-GB" sz="19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sehr</a:t>
            </a:r>
            <a:r>
              <a:rPr kumimoji="0" lang="en-GB" sz="19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a:t>
            </a:r>
            <a:r>
              <a:rPr kumimoji="0" lang="en-GB" sz="19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wichtig</a:t>
            </a:r>
            <a:r>
              <a:rPr kumimoji="0" lang="en-GB" sz="19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um die Ziele von </a:t>
            </a:r>
            <a:r>
              <a:rPr kumimoji="0" lang="en-GB" sz="19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Restrukturierungsprojekten</a:t>
            </a:r>
            <a:r>
              <a:rPr kumimoji="0" lang="en-GB" sz="19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mit den Interessen der </a:t>
            </a:r>
            <a:r>
              <a:rPr kumimoji="0" lang="en-GB" sz="19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betroffenen</a:t>
            </a:r>
            <a:r>
              <a:rPr kumimoji="0" lang="en-GB" sz="19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&amp; beteiligten Menschen in </a:t>
            </a:r>
            <a:r>
              <a:rPr kumimoji="0" lang="en-GB" sz="19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Einklang</a:t>
            </a:r>
            <a:r>
              <a:rPr kumimoji="0" lang="en-GB" sz="19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a:t>
            </a:r>
            <a:r>
              <a:rPr kumimoji="0" lang="en-GB" sz="19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zu</a:t>
            </a:r>
            <a:r>
              <a:rPr kumimoji="0" lang="en-GB" sz="19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a:t>
            </a:r>
            <a:r>
              <a:rPr kumimoji="0" lang="en-GB" sz="19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bringen</a:t>
            </a:r>
            <a:r>
              <a:rPr kumimoji="0" lang="en-GB" sz="19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a:t>
            </a:r>
          </a:p>
          <a:p>
            <a:pPr marL="0" marR="0" lvl="0" indent="0" algn="l" defTabSz="1087636" rtl="0" eaLnBrk="1" fontAlgn="auto" latinLnBrk="0" hangingPunct="1">
              <a:lnSpc>
                <a:spcPct val="100000"/>
              </a:lnSpc>
              <a:spcBef>
                <a:spcPts val="600"/>
              </a:spcBef>
              <a:spcAft>
                <a:spcPts val="0"/>
              </a:spcAft>
              <a:buClrTx/>
              <a:buSzTx/>
              <a:buFont typeface="Arial"/>
              <a:buNone/>
              <a:tabLst/>
              <a:defRPr/>
            </a:pPr>
            <a:r>
              <a:rPr kumimoji="0" lang="en-GB" sz="19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Widerstände von Stakeholdern können einen direkten Einfluss auf den Erfolg der Umstrukturierung haben. Das Stakeholder- management muss auf einer tieferen Ebene durchgeführt werden, da mehr Stakeholder betroffen sind und den Erfolg beeinflussen können.</a:t>
            </a:r>
          </a:p>
        </p:txBody>
      </p:sp>
      <p:sp>
        <p:nvSpPr>
          <p:cNvPr id="42" name="Freeform 4">
            <a:extLst>
              <a:ext uri="{FF2B5EF4-FFF2-40B4-BE49-F238E27FC236}">
                <a16:creationId xmlns:a16="http://schemas.microsoft.com/office/drawing/2014/main" xmlns="" id="{F1AF611D-6673-4A53-87E6-F716D29B8BE0}"/>
              </a:ext>
            </a:extLst>
          </p:cNvPr>
          <p:cNvSpPr>
            <a:spLocks noChangeArrowheads="1"/>
          </p:cNvSpPr>
          <p:nvPr/>
        </p:nvSpPr>
        <p:spPr bwMode="auto">
          <a:xfrm>
            <a:off x="4503101" y="3341420"/>
            <a:ext cx="6199706" cy="1285682"/>
          </a:xfrm>
          <a:custGeom>
            <a:avLst/>
            <a:gdLst>
              <a:gd name="T0" fmla="*/ 2752 w 13271"/>
              <a:gd name="T1" fmla="*/ 1376 h 2752"/>
              <a:gd name="T2" fmla="*/ 2349 w 13271"/>
              <a:gd name="T3" fmla="*/ 403 h 2752"/>
              <a:gd name="T4" fmla="*/ 1376 w 13271"/>
              <a:gd name="T5" fmla="*/ 0 h 2752"/>
              <a:gd name="T6" fmla="*/ 403 w 13271"/>
              <a:gd name="T7" fmla="*/ 403 h 2752"/>
              <a:gd name="T8" fmla="*/ 2 w 13271"/>
              <a:gd name="T9" fmla="*/ 1314 h 2752"/>
              <a:gd name="T10" fmla="*/ 62 w 13271"/>
              <a:gd name="T11" fmla="*/ 1376 h 2752"/>
              <a:gd name="T12" fmla="*/ 126 w 13271"/>
              <a:gd name="T13" fmla="*/ 1314 h 2752"/>
              <a:gd name="T14" fmla="*/ 491 w 13271"/>
              <a:gd name="T15" fmla="*/ 491 h 2752"/>
              <a:gd name="T16" fmla="*/ 1376 w 13271"/>
              <a:gd name="T17" fmla="*/ 124 h 2752"/>
              <a:gd name="T18" fmla="*/ 2262 w 13271"/>
              <a:gd name="T19" fmla="*/ 491 h 2752"/>
              <a:gd name="T20" fmla="*/ 2630 w 13271"/>
              <a:gd name="T21" fmla="*/ 1376 h 2752"/>
              <a:gd name="T22" fmla="*/ 3033 w 13271"/>
              <a:gd name="T23" fmla="*/ 2348 h 2752"/>
              <a:gd name="T24" fmla="*/ 4006 w 13271"/>
              <a:gd name="T25" fmla="*/ 2751 h 2752"/>
              <a:gd name="T26" fmla="*/ 4979 w 13271"/>
              <a:gd name="T27" fmla="*/ 2348 h 2752"/>
              <a:gd name="T28" fmla="*/ 5382 w 13271"/>
              <a:gd name="T29" fmla="*/ 1376 h 2752"/>
              <a:gd name="T30" fmla="*/ 5384 w 13271"/>
              <a:gd name="T31" fmla="*/ 1376 h 2752"/>
              <a:gd name="T32" fmla="*/ 5751 w 13271"/>
              <a:gd name="T33" fmla="*/ 491 h 2752"/>
              <a:gd name="T34" fmla="*/ 6636 w 13271"/>
              <a:gd name="T35" fmla="*/ 124 h 2752"/>
              <a:gd name="T36" fmla="*/ 7520 w 13271"/>
              <a:gd name="T37" fmla="*/ 491 h 2752"/>
              <a:gd name="T38" fmla="*/ 7888 w 13271"/>
              <a:gd name="T39" fmla="*/ 1376 h 2752"/>
              <a:gd name="T40" fmla="*/ 8292 w 13271"/>
              <a:gd name="T41" fmla="*/ 2348 h 2752"/>
              <a:gd name="T42" fmla="*/ 9264 w 13271"/>
              <a:gd name="T43" fmla="*/ 2751 h 2752"/>
              <a:gd name="T44" fmla="*/ 10238 w 13271"/>
              <a:gd name="T45" fmla="*/ 2348 h 2752"/>
              <a:gd name="T46" fmla="*/ 10641 w 13271"/>
              <a:gd name="T47" fmla="*/ 1376 h 2752"/>
              <a:gd name="T48" fmla="*/ 10643 w 13271"/>
              <a:gd name="T49" fmla="*/ 1376 h 2752"/>
              <a:gd name="T50" fmla="*/ 11009 w 13271"/>
              <a:gd name="T51" fmla="*/ 491 h 2752"/>
              <a:gd name="T52" fmla="*/ 11894 w 13271"/>
              <a:gd name="T53" fmla="*/ 124 h 2752"/>
              <a:gd name="T54" fmla="*/ 12779 w 13271"/>
              <a:gd name="T55" fmla="*/ 491 h 2752"/>
              <a:gd name="T56" fmla="*/ 13144 w 13271"/>
              <a:gd name="T57" fmla="*/ 1314 h 2752"/>
              <a:gd name="T58" fmla="*/ 13208 w 13271"/>
              <a:gd name="T59" fmla="*/ 1376 h 2752"/>
              <a:gd name="T60" fmla="*/ 13269 w 13271"/>
              <a:gd name="T61" fmla="*/ 1314 h 2752"/>
              <a:gd name="T62" fmla="*/ 12867 w 13271"/>
              <a:gd name="T63" fmla="*/ 403 h 2752"/>
              <a:gd name="T64" fmla="*/ 11894 w 13271"/>
              <a:gd name="T65" fmla="*/ 0 h 2752"/>
              <a:gd name="T66" fmla="*/ 10921 w 13271"/>
              <a:gd name="T67" fmla="*/ 403 h 2752"/>
              <a:gd name="T68" fmla="*/ 10516 w 13271"/>
              <a:gd name="T69" fmla="*/ 1376 h 2752"/>
              <a:gd name="T70" fmla="*/ 10149 w 13271"/>
              <a:gd name="T71" fmla="*/ 2260 h 2752"/>
              <a:gd name="T72" fmla="*/ 9264 w 13271"/>
              <a:gd name="T73" fmla="*/ 2627 h 2752"/>
              <a:gd name="T74" fmla="*/ 8379 w 13271"/>
              <a:gd name="T75" fmla="*/ 2260 h 2752"/>
              <a:gd name="T76" fmla="*/ 8013 w 13271"/>
              <a:gd name="T77" fmla="*/ 1376 h 2752"/>
              <a:gd name="T78" fmla="*/ 8011 w 13271"/>
              <a:gd name="T79" fmla="*/ 1376 h 2752"/>
              <a:gd name="T80" fmla="*/ 7608 w 13271"/>
              <a:gd name="T81" fmla="*/ 403 h 2752"/>
              <a:gd name="T82" fmla="*/ 6636 w 13271"/>
              <a:gd name="T83" fmla="*/ 0 h 2752"/>
              <a:gd name="T84" fmla="*/ 5663 w 13271"/>
              <a:gd name="T85" fmla="*/ 403 h 2752"/>
              <a:gd name="T86" fmla="*/ 5258 w 13271"/>
              <a:gd name="T87" fmla="*/ 1376 h 2752"/>
              <a:gd name="T88" fmla="*/ 4891 w 13271"/>
              <a:gd name="T89" fmla="*/ 2260 h 2752"/>
              <a:gd name="T90" fmla="*/ 4006 w 13271"/>
              <a:gd name="T91" fmla="*/ 2627 h 2752"/>
              <a:gd name="T92" fmla="*/ 3121 w 13271"/>
              <a:gd name="T93" fmla="*/ 2260 h 2752"/>
              <a:gd name="T94" fmla="*/ 2755 w 13271"/>
              <a:gd name="T95" fmla="*/ 1376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271" h="2752">
                <a:moveTo>
                  <a:pt x="2752" y="1376"/>
                </a:moveTo>
                <a:lnTo>
                  <a:pt x="2752" y="1376"/>
                </a:lnTo>
                <a:cubicBezTo>
                  <a:pt x="2752" y="1011"/>
                  <a:pt x="2607" y="661"/>
                  <a:pt x="2349" y="403"/>
                </a:cubicBezTo>
                <a:lnTo>
                  <a:pt x="2349" y="403"/>
                </a:lnTo>
                <a:cubicBezTo>
                  <a:pt x="2091" y="145"/>
                  <a:pt x="1741" y="0"/>
                  <a:pt x="1376" y="0"/>
                </a:cubicBezTo>
                <a:lnTo>
                  <a:pt x="1376" y="0"/>
                </a:lnTo>
                <a:cubicBezTo>
                  <a:pt x="1012" y="0"/>
                  <a:pt x="661" y="145"/>
                  <a:pt x="403" y="403"/>
                </a:cubicBezTo>
                <a:lnTo>
                  <a:pt x="403" y="403"/>
                </a:lnTo>
                <a:cubicBezTo>
                  <a:pt x="160" y="646"/>
                  <a:pt x="17" y="972"/>
                  <a:pt x="2" y="1314"/>
                </a:cubicBezTo>
                <a:lnTo>
                  <a:pt x="2" y="1314"/>
                </a:lnTo>
                <a:cubicBezTo>
                  <a:pt x="0" y="1348"/>
                  <a:pt x="28" y="1376"/>
                  <a:pt x="62" y="1376"/>
                </a:cubicBezTo>
                <a:lnTo>
                  <a:pt x="62" y="1376"/>
                </a:lnTo>
                <a:cubicBezTo>
                  <a:pt x="97" y="1376"/>
                  <a:pt x="124" y="1348"/>
                  <a:pt x="126" y="1314"/>
                </a:cubicBezTo>
                <a:lnTo>
                  <a:pt x="126" y="1314"/>
                </a:lnTo>
                <a:cubicBezTo>
                  <a:pt x="141" y="1005"/>
                  <a:pt x="271" y="711"/>
                  <a:pt x="491" y="491"/>
                </a:cubicBezTo>
                <a:lnTo>
                  <a:pt x="491" y="491"/>
                </a:lnTo>
                <a:cubicBezTo>
                  <a:pt x="726" y="256"/>
                  <a:pt x="1045" y="124"/>
                  <a:pt x="1376" y="124"/>
                </a:cubicBezTo>
                <a:lnTo>
                  <a:pt x="1376" y="124"/>
                </a:lnTo>
                <a:cubicBezTo>
                  <a:pt x="1708" y="124"/>
                  <a:pt x="2027" y="256"/>
                  <a:pt x="2262" y="491"/>
                </a:cubicBezTo>
                <a:lnTo>
                  <a:pt x="2262" y="491"/>
                </a:lnTo>
                <a:cubicBezTo>
                  <a:pt x="2496" y="726"/>
                  <a:pt x="2628" y="1044"/>
                  <a:pt x="2628" y="1376"/>
                </a:cubicBezTo>
                <a:lnTo>
                  <a:pt x="2630" y="1376"/>
                </a:lnTo>
                <a:lnTo>
                  <a:pt x="2630" y="1376"/>
                </a:lnTo>
                <a:cubicBezTo>
                  <a:pt x="2630" y="1740"/>
                  <a:pt x="2775" y="2090"/>
                  <a:pt x="3033" y="2348"/>
                </a:cubicBezTo>
                <a:lnTo>
                  <a:pt x="3033" y="2348"/>
                </a:lnTo>
                <a:cubicBezTo>
                  <a:pt x="3291" y="2606"/>
                  <a:pt x="3642" y="2751"/>
                  <a:pt x="4006" y="2751"/>
                </a:cubicBezTo>
                <a:lnTo>
                  <a:pt x="4006" y="2751"/>
                </a:lnTo>
                <a:cubicBezTo>
                  <a:pt x="4371" y="2751"/>
                  <a:pt x="4721" y="2606"/>
                  <a:pt x="4979" y="2348"/>
                </a:cubicBezTo>
                <a:lnTo>
                  <a:pt x="4979" y="2348"/>
                </a:lnTo>
                <a:cubicBezTo>
                  <a:pt x="5237" y="2090"/>
                  <a:pt x="5382" y="1740"/>
                  <a:pt x="5382" y="1376"/>
                </a:cubicBezTo>
                <a:lnTo>
                  <a:pt x="5384" y="1376"/>
                </a:lnTo>
                <a:lnTo>
                  <a:pt x="5384" y="1376"/>
                </a:lnTo>
                <a:cubicBezTo>
                  <a:pt x="5384" y="1044"/>
                  <a:pt x="5516" y="726"/>
                  <a:pt x="5751" y="491"/>
                </a:cubicBezTo>
                <a:lnTo>
                  <a:pt x="5751" y="491"/>
                </a:lnTo>
                <a:cubicBezTo>
                  <a:pt x="5986" y="256"/>
                  <a:pt x="6304" y="124"/>
                  <a:pt x="6636" y="124"/>
                </a:cubicBezTo>
                <a:lnTo>
                  <a:pt x="6636" y="124"/>
                </a:lnTo>
                <a:cubicBezTo>
                  <a:pt x="6967" y="124"/>
                  <a:pt x="7285" y="256"/>
                  <a:pt x="7520" y="491"/>
                </a:cubicBezTo>
                <a:lnTo>
                  <a:pt x="7520" y="491"/>
                </a:lnTo>
                <a:cubicBezTo>
                  <a:pt x="7754" y="726"/>
                  <a:pt x="7886" y="1044"/>
                  <a:pt x="7886" y="1376"/>
                </a:cubicBezTo>
                <a:lnTo>
                  <a:pt x="7888" y="1376"/>
                </a:lnTo>
                <a:lnTo>
                  <a:pt x="7888" y="1376"/>
                </a:lnTo>
                <a:cubicBezTo>
                  <a:pt x="7888" y="1740"/>
                  <a:pt x="8033" y="2090"/>
                  <a:pt x="8292" y="2348"/>
                </a:cubicBezTo>
                <a:lnTo>
                  <a:pt x="8292" y="2348"/>
                </a:lnTo>
                <a:cubicBezTo>
                  <a:pt x="8550" y="2606"/>
                  <a:pt x="8900" y="2751"/>
                  <a:pt x="9264" y="2751"/>
                </a:cubicBezTo>
                <a:lnTo>
                  <a:pt x="9264" y="2751"/>
                </a:lnTo>
                <a:cubicBezTo>
                  <a:pt x="9630" y="2751"/>
                  <a:pt x="9980" y="2606"/>
                  <a:pt x="10238" y="2348"/>
                </a:cubicBezTo>
                <a:lnTo>
                  <a:pt x="10238" y="2348"/>
                </a:lnTo>
                <a:cubicBezTo>
                  <a:pt x="10496" y="2090"/>
                  <a:pt x="10641" y="1740"/>
                  <a:pt x="10641" y="1376"/>
                </a:cubicBezTo>
                <a:lnTo>
                  <a:pt x="10643" y="1376"/>
                </a:lnTo>
                <a:lnTo>
                  <a:pt x="10643" y="1376"/>
                </a:lnTo>
                <a:cubicBezTo>
                  <a:pt x="10643" y="1044"/>
                  <a:pt x="10774" y="726"/>
                  <a:pt x="11009" y="491"/>
                </a:cubicBezTo>
                <a:lnTo>
                  <a:pt x="11009" y="491"/>
                </a:lnTo>
                <a:cubicBezTo>
                  <a:pt x="11244" y="256"/>
                  <a:pt x="11562" y="124"/>
                  <a:pt x="11894" y="124"/>
                </a:cubicBezTo>
                <a:lnTo>
                  <a:pt x="11894" y="124"/>
                </a:lnTo>
                <a:cubicBezTo>
                  <a:pt x="12226" y="124"/>
                  <a:pt x="12545" y="256"/>
                  <a:pt x="12779" y="491"/>
                </a:cubicBezTo>
                <a:lnTo>
                  <a:pt x="12779" y="491"/>
                </a:lnTo>
                <a:cubicBezTo>
                  <a:pt x="12999" y="711"/>
                  <a:pt x="13129" y="1005"/>
                  <a:pt x="13144" y="1314"/>
                </a:cubicBezTo>
                <a:lnTo>
                  <a:pt x="13144" y="1314"/>
                </a:lnTo>
                <a:cubicBezTo>
                  <a:pt x="13146" y="1348"/>
                  <a:pt x="13174" y="1376"/>
                  <a:pt x="13208" y="1376"/>
                </a:cubicBezTo>
                <a:lnTo>
                  <a:pt x="13208" y="1376"/>
                </a:lnTo>
                <a:cubicBezTo>
                  <a:pt x="13243" y="1376"/>
                  <a:pt x="13270" y="1348"/>
                  <a:pt x="13269" y="1314"/>
                </a:cubicBezTo>
                <a:lnTo>
                  <a:pt x="13269" y="1314"/>
                </a:lnTo>
                <a:cubicBezTo>
                  <a:pt x="13254" y="972"/>
                  <a:pt x="13111" y="646"/>
                  <a:pt x="12867" y="403"/>
                </a:cubicBezTo>
                <a:lnTo>
                  <a:pt x="12867" y="403"/>
                </a:lnTo>
                <a:cubicBezTo>
                  <a:pt x="12609" y="145"/>
                  <a:pt x="12259" y="0"/>
                  <a:pt x="11894" y="0"/>
                </a:cubicBezTo>
                <a:lnTo>
                  <a:pt x="11894" y="0"/>
                </a:lnTo>
                <a:cubicBezTo>
                  <a:pt x="11530" y="0"/>
                  <a:pt x="11179" y="145"/>
                  <a:pt x="10921" y="403"/>
                </a:cubicBezTo>
                <a:lnTo>
                  <a:pt x="10921" y="403"/>
                </a:lnTo>
                <a:cubicBezTo>
                  <a:pt x="10663" y="661"/>
                  <a:pt x="10518" y="1011"/>
                  <a:pt x="10518" y="1376"/>
                </a:cubicBezTo>
                <a:lnTo>
                  <a:pt x="10516" y="1376"/>
                </a:lnTo>
                <a:lnTo>
                  <a:pt x="10516" y="1376"/>
                </a:lnTo>
                <a:cubicBezTo>
                  <a:pt x="10516" y="1707"/>
                  <a:pt x="10384" y="2025"/>
                  <a:pt x="10149" y="2260"/>
                </a:cubicBezTo>
                <a:lnTo>
                  <a:pt x="10149" y="2260"/>
                </a:lnTo>
                <a:cubicBezTo>
                  <a:pt x="9915" y="2495"/>
                  <a:pt x="9597" y="2627"/>
                  <a:pt x="9264" y="2627"/>
                </a:cubicBezTo>
                <a:lnTo>
                  <a:pt x="9264" y="2627"/>
                </a:lnTo>
                <a:cubicBezTo>
                  <a:pt x="8932" y="2627"/>
                  <a:pt x="8614" y="2495"/>
                  <a:pt x="8379" y="2260"/>
                </a:cubicBezTo>
                <a:lnTo>
                  <a:pt x="8379" y="2260"/>
                </a:lnTo>
                <a:cubicBezTo>
                  <a:pt x="8145" y="2025"/>
                  <a:pt x="8013" y="1707"/>
                  <a:pt x="8013" y="1376"/>
                </a:cubicBezTo>
                <a:lnTo>
                  <a:pt x="8011" y="1376"/>
                </a:lnTo>
                <a:lnTo>
                  <a:pt x="8011" y="1376"/>
                </a:lnTo>
                <a:cubicBezTo>
                  <a:pt x="8011" y="1011"/>
                  <a:pt x="7866" y="661"/>
                  <a:pt x="7608" y="403"/>
                </a:cubicBezTo>
                <a:lnTo>
                  <a:pt x="7608" y="403"/>
                </a:lnTo>
                <a:cubicBezTo>
                  <a:pt x="7350" y="145"/>
                  <a:pt x="7000" y="0"/>
                  <a:pt x="6636" y="0"/>
                </a:cubicBezTo>
                <a:lnTo>
                  <a:pt x="6636" y="0"/>
                </a:lnTo>
                <a:cubicBezTo>
                  <a:pt x="6271" y="0"/>
                  <a:pt x="5921" y="145"/>
                  <a:pt x="5663" y="403"/>
                </a:cubicBezTo>
                <a:lnTo>
                  <a:pt x="5663" y="403"/>
                </a:lnTo>
                <a:cubicBezTo>
                  <a:pt x="5405" y="661"/>
                  <a:pt x="5260" y="1011"/>
                  <a:pt x="5260" y="1376"/>
                </a:cubicBezTo>
                <a:lnTo>
                  <a:pt x="5258" y="1376"/>
                </a:lnTo>
                <a:lnTo>
                  <a:pt x="5258" y="1376"/>
                </a:lnTo>
                <a:cubicBezTo>
                  <a:pt x="5258" y="1707"/>
                  <a:pt x="5126" y="2025"/>
                  <a:pt x="4891" y="2260"/>
                </a:cubicBezTo>
                <a:lnTo>
                  <a:pt x="4891" y="2260"/>
                </a:lnTo>
                <a:cubicBezTo>
                  <a:pt x="4657" y="2495"/>
                  <a:pt x="4338" y="2627"/>
                  <a:pt x="4006" y="2627"/>
                </a:cubicBezTo>
                <a:lnTo>
                  <a:pt x="4006" y="2627"/>
                </a:lnTo>
                <a:cubicBezTo>
                  <a:pt x="3674" y="2627"/>
                  <a:pt x="3356" y="2495"/>
                  <a:pt x="3121" y="2260"/>
                </a:cubicBezTo>
                <a:lnTo>
                  <a:pt x="3121" y="2260"/>
                </a:lnTo>
                <a:cubicBezTo>
                  <a:pt x="2886" y="2025"/>
                  <a:pt x="2755" y="1707"/>
                  <a:pt x="2755" y="1376"/>
                </a:cubicBezTo>
                <a:lnTo>
                  <a:pt x="2752" y="1376"/>
                </a:lnTo>
              </a:path>
            </a:pathLst>
          </a:custGeom>
          <a:solidFill>
            <a:schemeClr val="bg1">
              <a:lumMod val="9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43" name="Freeform 6">
            <a:extLst>
              <a:ext uri="{FF2B5EF4-FFF2-40B4-BE49-F238E27FC236}">
                <a16:creationId xmlns:a16="http://schemas.microsoft.com/office/drawing/2014/main" xmlns="" id="{51C54BA0-EAD7-4E15-B296-FC7515C7D743}"/>
              </a:ext>
            </a:extLst>
          </p:cNvPr>
          <p:cNvSpPr>
            <a:spLocks noChangeArrowheads="1"/>
          </p:cNvSpPr>
          <p:nvPr/>
        </p:nvSpPr>
        <p:spPr bwMode="auto">
          <a:xfrm>
            <a:off x="4674115" y="3508312"/>
            <a:ext cx="953959" cy="951899"/>
          </a:xfrm>
          <a:custGeom>
            <a:avLst/>
            <a:gdLst>
              <a:gd name="T0" fmla="*/ 1020 w 2040"/>
              <a:gd name="T1" fmla="*/ 0 h 2039"/>
              <a:gd name="T2" fmla="*/ 1020 w 2040"/>
              <a:gd name="T3" fmla="*/ 0 h 2039"/>
              <a:gd name="T4" fmla="*/ 2039 w 2040"/>
              <a:gd name="T5" fmla="*/ 1019 h 2039"/>
              <a:gd name="T6" fmla="*/ 2039 w 2040"/>
              <a:gd name="T7" fmla="*/ 1019 h 2039"/>
              <a:gd name="T8" fmla="*/ 1020 w 2040"/>
              <a:gd name="T9" fmla="*/ 2038 h 2039"/>
              <a:gd name="T10" fmla="*/ 1020 w 2040"/>
              <a:gd name="T11" fmla="*/ 2038 h 2039"/>
              <a:gd name="T12" fmla="*/ 0 w 2040"/>
              <a:gd name="T13" fmla="*/ 1019 h 2039"/>
              <a:gd name="T14" fmla="*/ 0 w 2040"/>
              <a:gd name="T15" fmla="*/ 1019 h 2039"/>
              <a:gd name="T16" fmla="*/ 1020 w 2040"/>
              <a:gd name="T17" fmla="*/ 0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0" h="2039">
                <a:moveTo>
                  <a:pt x="1020" y="0"/>
                </a:moveTo>
                <a:lnTo>
                  <a:pt x="1020" y="0"/>
                </a:lnTo>
                <a:cubicBezTo>
                  <a:pt x="1582" y="0"/>
                  <a:pt x="2039" y="456"/>
                  <a:pt x="2039" y="1019"/>
                </a:cubicBezTo>
                <a:lnTo>
                  <a:pt x="2039" y="1019"/>
                </a:lnTo>
                <a:cubicBezTo>
                  <a:pt x="2039" y="1581"/>
                  <a:pt x="1582" y="2038"/>
                  <a:pt x="1020" y="2038"/>
                </a:cubicBezTo>
                <a:lnTo>
                  <a:pt x="1020" y="2038"/>
                </a:lnTo>
                <a:cubicBezTo>
                  <a:pt x="457" y="2038"/>
                  <a:pt x="0" y="1581"/>
                  <a:pt x="0" y="1019"/>
                </a:cubicBezTo>
                <a:lnTo>
                  <a:pt x="0" y="1019"/>
                </a:lnTo>
                <a:cubicBezTo>
                  <a:pt x="0" y="456"/>
                  <a:pt x="457" y="0"/>
                  <a:pt x="1020" y="0"/>
                </a:cubicBez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44" name="Freeform 7">
            <a:extLst>
              <a:ext uri="{FF2B5EF4-FFF2-40B4-BE49-F238E27FC236}">
                <a16:creationId xmlns:a16="http://schemas.microsoft.com/office/drawing/2014/main" xmlns="" id="{AED0B5D2-CA76-4991-9F40-944942B66152}"/>
              </a:ext>
            </a:extLst>
          </p:cNvPr>
          <p:cNvSpPr>
            <a:spLocks noChangeArrowheads="1"/>
          </p:cNvSpPr>
          <p:nvPr/>
        </p:nvSpPr>
        <p:spPr bwMode="auto">
          <a:xfrm>
            <a:off x="5897985" y="3508312"/>
            <a:ext cx="953959" cy="951899"/>
          </a:xfrm>
          <a:custGeom>
            <a:avLst/>
            <a:gdLst>
              <a:gd name="T0" fmla="*/ 1019 w 2040"/>
              <a:gd name="T1" fmla="*/ 0 h 2039"/>
              <a:gd name="T2" fmla="*/ 1019 w 2040"/>
              <a:gd name="T3" fmla="*/ 0 h 2039"/>
              <a:gd name="T4" fmla="*/ 2039 w 2040"/>
              <a:gd name="T5" fmla="*/ 1019 h 2039"/>
              <a:gd name="T6" fmla="*/ 2039 w 2040"/>
              <a:gd name="T7" fmla="*/ 1019 h 2039"/>
              <a:gd name="T8" fmla="*/ 1019 w 2040"/>
              <a:gd name="T9" fmla="*/ 2038 h 2039"/>
              <a:gd name="T10" fmla="*/ 1019 w 2040"/>
              <a:gd name="T11" fmla="*/ 2038 h 2039"/>
              <a:gd name="T12" fmla="*/ 0 w 2040"/>
              <a:gd name="T13" fmla="*/ 1019 h 2039"/>
              <a:gd name="T14" fmla="*/ 0 w 2040"/>
              <a:gd name="T15" fmla="*/ 1019 h 2039"/>
              <a:gd name="T16" fmla="*/ 1019 w 2040"/>
              <a:gd name="T17" fmla="*/ 0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0" h="2039">
                <a:moveTo>
                  <a:pt x="1019" y="0"/>
                </a:moveTo>
                <a:lnTo>
                  <a:pt x="1019" y="0"/>
                </a:lnTo>
                <a:cubicBezTo>
                  <a:pt x="1582" y="0"/>
                  <a:pt x="2039" y="456"/>
                  <a:pt x="2039" y="1019"/>
                </a:cubicBezTo>
                <a:lnTo>
                  <a:pt x="2039" y="1019"/>
                </a:lnTo>
                <a:cubicBezTo>
                  <a:pt x="2039" y="1581"/>
                  <a:pt x="1582" y="2038"/>
                  <a:pt x="1019" y="2038"/>
                </a:cubicBezTo>
                <a:lnTo>
                  <a:pt x="1019" y="2038"/>
                </a:lnTo>
                <a:cubicBezTo>
                  <a:pt x="456" y="2038"/>
                  <a:pt x="0" y="1581"/>
                  <a:pt x="0" y="1019"/>
                </a:cubicBezTo>
                <a:lnTo>
                  <a:pt x="0" y="1019"/>
                </a:lnTo>
                <a:cubicBezTo>
                  <a:pt x="0" y="456"/>
                  <a:pt x="456" y="0"/>
                  <a:pt x="1019" y="0"/>
                </a:cubicBez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45" name="Freeform 8">
            <a:extLst>
              <a:ext uri="{FF2B5EF4-FFF2-40B4-BE49-F238E27FC236}">
                <a16:creationId xmlns:a16="http://schemas.microsoft.com/office/drawing/2014/main" xmlns="" id="{A2F6030C-4ED4-41A3-8959-603A5C487AE5}"/>
              </a:ext>
            </a:extLst>
          </p:cNvPr>
          <p:cNvSpPr>
            <a:spLocks noChangeArrowheads="1"/>
          </p:cNvSpPr>
          <p:nvPr/>
        </p:nvSpPr>
        <p:spPr bwMode="auto">
          <a:xfrm>
            <a:off x="7132157" y="3508312"/>
            <a:ext cx="951899" cy="951899"/>
          </a:xfrm>
          <a:custGeom>
            <a:avLst/>
            <a:gdLst>
              <a:gd name="T0" fmla="*/ 1019 w 2039"/>
              <a:gd name="T1" fmla="*/ 0 h 2039"/>
              <a:gd name="T2" fmla="*/ 1019 w 2039"/>
              <a:gd name="T3" fmla="*/ 0 h 2039"/>
              <a:gd name="T4" fmla="*/ 2038 w 2039"/>
              <a:gd name="T5" fmla="*/ 1019 h 2039"/>
              <a:gd name="T6" fmla="*/ 2038 w 2039"/>
              <a:gd name="T7" fmla="*/ 1019 h 2039"/>
              <a:gd name="T8" fmla="*/ 1019 w 2039"/>
              <a:gd name="T9" fmla="*/ 2038 h 2039"/>
              <a:gd name="T10" fmla="*/ 1019 w 2039"/>
              <a:gd name="T11" fmla="*/ 2038 h 2039"/>
              <a:gd name="T12" fmla="*/ 0 w 2039"/>
              <a:gd name="T13" fmla="*/ 1019 h 2039"/>
              <a:gd name="T14" fmla="*/ 0 w 2039"/>
              <a:gd name="T15" fmla="*/ 1019 h 2039"/>
              <a:gd name="T16" fmla="*/ 1019 w 2039"/>
              <a:gd name="T17" fmla="*/ 0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9" h="2039">
                <a:moveTo>
                  <a:pt x="1019" y="0"/>
                </a:moveTo>
                <a:lnTo>
                  <a:pt x="1019" y="0"/>
                </a:lnTo>
                <a:cubicBezTo>
                  <a:pt x="1581" y="0"/>
                  <a:pt x="2038" y="456"/>
                  <a:pt x="2038" y="1019"/>
                </a:cubicBezTo>
                <a:lnTo>
                  <a:pt x="2038" y="1019"/>
                </a:lnTo>
                <a:cubicBezTo>
                  <a:pt x="2038" y="1581"/>
                  <a:pt x="1581" y="2038"/>
                  <a:pt x="1019" y="2038"/>
                </a:cubicBezTo>
                <a:lnTo>
                  <a:pt x="1019" y="2038"/>
                </a:lnTo>
                <a:cubicBezTo>
                  <a:pt x="456" y="2038"/>
                  <a:pt x="0" y="1581"/>
                  <a:pt x="0" y="1019"/>
                </a:cubicBezTo>
                <a:lnTo>
                  <a:pt x="0" y="1019"/>
                </a:lnTo>
                <a:cubicBezTo>
                  <a:pt x="0" y="456"/>
                  <a:pt x="456" y="0"/>
                  <a:pt x="1019" y="0"/>
                </a:cubicBezTo>
              </a:path>
            </a:pathLst>
          </a:custGeom>
          <a:solidFill>
            <a:schemeClr val="accent3"/>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46" name="Freeform 9">
            <a:extLst>
              <a:ext uri="{FF2B5EF4-FFF2-40B4-BE49-F238E27FC236}">
                <a16:creationId xmlns:a16="http://schemas.microsoft.com/office/drawing/2014/main" xmlns="" id="{77703B64-CA7B-42FB-A6E7-05678DFFA668}"/>
              </a:ext>
            </a:extLst>
          </p:cNvPr>
          <p:cNvSpPr>
            <a:spLocks noChangeArrowheads="1"/>
          </p:cNvSpPr>
          <p:nvPr/>
        </p:nvSpPr>
        <p:spPr bwMode="auto">
          <a:xfrm>
            <a:off x="8349846" y="3508312"/>
            <a:ext cx="953959" cy="951899"/>
          </a:xfrm>
          <a:custGeom>
            <a:avLst/>
            <a:gdLst>
              <a:gd name="T0" fmla="*/ 1020 w 2040"/>
              <a:gd name="T1" fmla="*/ 0 h 2039"/>
              <a:gd name="T2" fmla="*/ 1020 w 2040"/>
              <a:gd name="T3" fmla="*/ 0 h 2039"/>
              <a:gd name="T4" fmla="*/ 2039 w 2040"/>
              <a:gd name="T5" fmla="*/ 1019 h 2039"/>
              <a:gd name="T6" fmla="*/ 2039 w 2040"/>
              <a:gd name="T7" fmla="*/ 1019 h 2039"/>
              <a:gd name="T8" fmla="*/ 1020 w 2040"/>
              <a:gd name="T9" fmla="*/ 2038 h 2039"/>
              <a:gd name="T10" fmla="*/ 1020 w 2040"/>
              <a:gd name="T11" fmla="*/ 2038 h 2039"/>
              <a:gd name="T12" fmla="*/ 0 w 2040"/>
              <a:gd name="T13" fmla="*/ 1019 h 2039"/>
              <a:gd name="T14" fmla="*/ 0 w 2040"/>
              <a:gd name="T15" fmla="*/ 1019 h 2039"/>
              <a:gd name="T16" fmla="*/ 1020 w 2040"/>
              <a:gd name="T17" fmla="*/ 0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0" h="2039">
                <a:moveTo>
                  <a:pt x="1020" y="0"/>
                </a:moveTo>
                <a:lnTo>
                  <a:pt x="1020" y="0"/>
                </a:lnTo>
                <a:cubicBezTo>
                  <a:pt x="1582" y="0"/>
                  <a:pt x="2039" y="456"/>
                  <a:pt x="2039" y="1019"/>
                </a:cubicBezTo>
                <a:lnTo>
                  <a:pt x="2039" y="1019"/>
                </a:lnTo>
                <a:cubicBezTo>
                  <a:pt x="2039" y="1581"/>
                  <a:pt x="1582" y="2038"/>
                  <a:pt x="1020" y="2038"/>
                </a:cubicBezTo>
                <a:lnTo>
                  <a:pt x="1020" y="2038"/>
                </a:lnTo>
                <a:cubicBezTo>
                  <a:pt x="456" y="2038"/>
                  <a:pt x="0" y="1581"/>
                  <a:pt x="0" y="1019"/>
                </a:cubicBezTo>
                <a:lnTo>
                  <a:pt x="0" y="1019"/>
                </a:lnTo>
                <a:cubicBezTo>
                  <a:pt x="0" y="456"/>
                  <a:pt x="456" y="0"/>
                  <a:pt x="1020" y="0"/>
                </a:cubicBez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48" name="Freeform 10">
            <a:extLst>
              <a:ext uri="{FF2B5EF4-FFF2-40B4-BE49-F238E27FC236}">
                <a16:creationId xmlns:a16="http://schemas.microsoft.com/office/drawing/2014/main" xmlns="" id="{577D4585-CB38-456F-B3A8-C50C82125338}"/>
              </a:ext>
            </a:extLst>
          </p:cNvPr>
          <p:cNvSpPr>
            <a:spLocks noChangeArrowheads="1"/>
          </p:cNvSpPr>
          <p:nvPr/>
        </p:nvSpPr>
        <p:spPr bwMode="auto">
          <a:xfrm>
            <a:off x="9598442" y="3508312"/>
            <a:ext cx="951899" cy="951899"/>
          </a:xfrm>
          <a:custGeom>
            <a:avLst/>
            <a:gdLst>
              <a:gd name="T0" fmla="*/ 1019 w 2039"/>
              <a:gd name="T1" fmla="*/ 0 h 2039"/>
              <a:gd name="T2" fmla="*/ 1019 w 2039"/>
              <a:gd name="T3" fmla="*/ 0 h 2039"/>
              <a:gd name="T4" fmla="*/ 2038 w 2039"/>
              <a:gd name="T5" fmla="*/ 1019 h 2039"/>
              <a:gd name="T6" fmla="*/ 2038 w 2039"/>
              <a:gd name="T7" fmla="*/ 1019 h 2039"/>
              <a:gd name="T8" fmla="*/ 1019 w 2039"/>
              <a:gd name="T9" fmla="*/ 2038 h 2039"/>
              <a:gd name="T10" fmla="*/ 1019 w 2039"/>
              <a:gd name="T11" fmla="*/ 2038 h 2039"/>
              <a:gd name="T12" fmla="*/ 0 w 2039"/>
              <a:gd name="T13" fmla="*/ 1019 h 2039"/>
              <a:gd name="T14" fmla="*/ 0 w 2039"/>
              <a:gd name="T15" fmla="*/ 1019 h 2039"/>
              <a:gd name="T16" fmla="*/ 1019 w 2039"/>
              <a:gd name="T17" fmla="*/ 0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9" h="2039">
                <a:moveTo>
                  <a:pt x="1019" y="0"/>
                </a:moveTo>
                <a:lnTo>
                  <a:pt x="1019" y="0"/>
                </a:lnTo>
                <a:cubicBezTo>
                  <a:pt x="1582" y="0"/>
                  <a:pt x="2038" y="456"/>
                  <a:pt x="2038" y="1019"/>
                </a:cubicBezTo>
                <a:lnTo>
                  <a:pt x="2038" y="1019"/>
                </a:lnTo>
                <a:cubicBezTo>
                  <a:pt x="2038" y="1581"/>
                  <a:pt x="1582" y="2038"/>
                  <a:pt x="1019" y="2038"/>
                </a:cubicBezTo>
                <a:lnTo>
                  <a:pt x="1019" y="2038"/>
                </a:lnTo>
                <a:cubicBezTo>
                  <a:pt x="456" y="2038"/>
                  <a:pt x="0" y="1581"/>
                  <a:pt x="0" y="1019"/>
                </a:cubicBezTo>
                <a:lnTo>
                  <a:pt x="0" y="1019"/>
                </a:lnTo>
                <a:cubicBezTo>
                  <a:pt x="0" y="456"/>
                  <a:pt x="456" y="0"/>
                  <a:pt x="1019" y="0"/>
                </a:cubicBez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50" name="Freeform 26">
            <a:extLst>
              <a:ext uri="{FF2B5EF4-FFF2-40B4-BE49-F238E27FC236}">
                <a16:creationId xmlns:a16="http://schemas.microsoft.com/office/drawing/2014/main" xmlns="" id="{4EB0AEA1-1C07-44CA-86A9-5E4498B5A3E9}"/>
              </a:ext>
            </a:extLst>
          </p:cNvPr>
          <p:cNvSpPr>
            <a:spLocks noChangeArrowheads="1"/>
          </p:cNvSpPr>
          <p:nvPr/>
        </p:nvSpPr>
        <p:spPr bwMode="auto">
          <a:xfrm>
            <a:off x="5706369" y="3879181"/>
            <a:ext cx="105080" cy="105080"/>
          </a:xfrm>
          <a:custGeom>
            <a:avLst/>
            <a:gdLst>
              <a:gd name="T0" fmla="*/ 112 w 226"/>
              <a:gd name="T1" fmla="*/ 0 h 225"/>
              <a:gd name="T2" fmla="*/ 112 w 226"/>
              <a:gd name="T3" fmla="*/ 0 h 225"/>
              <a:gd name="T4" fmla="*/ 225 w 226"/>
              <a:gd name="T5" fmla="*/ 112 h 225"/>
              <a:gd name="T6" fmla="*/ 225 w 226"/>
              <a:gd name="T7" fmla="*/ 112 h 225"/>
              <a:gd name="T8" fmla="*/ 112 w 226"/>
              <a:gd name="T9" fmla="*/ 224 h 225"/>
              <a:gd name="T10" fmla="*/ 112 w 226"/>
              <a:gd name="T11" fmla="*/ 224 h 225"/>
              <a:gd name="T12" fmla="*/ 0 w 226"/>
              <a:gd name="T13" fmla="*/ 112 h 225"/>
              <a:gd name="T14" fmla="*/ 0 w 226"/>
              <a:gd name="T15" fmla="*/ 112 h 225"/>
              <a:gd name="T16" fmla="*/ 112 w 226"/>
              <a:gd name="T1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225">
                <a:moveTo>
                  <a:pt x="112" y="0"/>
                </a:moveTo>
                <a:lnTo>
                  <a:pt x="112" y="0"/>
                </a:lnTo>
                <a:cubicBezTo>
                  <a:pt x="175" y="0"/>
                  <a:pt x="225" y="50"/>
                  <a:pt x="225" y="112"/>
                </a:cubicBezTo>
                <a:lnTo>
                  <a:pt x="225" y="112"/>
                </a:lnTo>
                <a:cubicBezTo>
                  <a:pt x="225" y="174"/>
                  <a:pt x="175" y="224"/>
                  <a:pt x="112" y="224"/>
                </a:cubicBezTo>
                <a:lnTo>
                  <a:pt x="112" y="224"/>
                </a:lnTo>
                <a:cubicBezTo>
                  <a:pt x="50" y="224"/>
                  <a:pt x="0" y="174"/>
                  <a:pt x="0" y="112"/>
                </a:cubicBezTo>
                <a:lnTo>
                  <a:pt x="0" y="112"/>
                </a:lnTo>
                <a:cubicBezTo>
                  <a:pt x="0" y="50"/>
                  <a:pt x="50" y="0"/>
                  <a:pt x="112" y="0"/>
                </a:cubicBezTo>
              </a:path>
            </a:pathLst>
          </a:custGeom>
          <a:solidFill>
            <a:schemeClr val="tx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53" name="Freeform 27">
            <a:extLst>
              <a:ext uri="{FF2B5EF4-FFF2-40B4-BE49-F238E27FC236}">
                <a16:creationId xmlns:a16="http://schemas.microsoft.com/office/drawing/2014/main" xmlns="" id="{34B8B921-D596-40B5-A6B5-34CDC5E5597D}"/>
              </a:ext>
            </a:extLst>
          </p:cNvPr>
          <p:cNvSpPr>
            <a:spLocks noChangeArrowheads="1"/>
          </p:cNvSpPr>
          <p:nvPr/>
        </p:nvSpPr>
        <p:spPr bwMode="auto">
          <a:xfrm>
            <a:off x="6940541" y="3879181"/>
            <a:ext cx="105079" cy="105080"/>
          </a:xfrm>
          <a:custGeom>
            <a:avLst/>
            <a:gdLst>
              <a:gd name="T0" fmla="*/ 112 w 225"/>
              <a:gd name="T1" fmla="*/ 0 h 225"/>
              <a:gd name="T2" fmla="*/ 112 w 225"/>
              <a:gd name="T3" fmla="*/ 0 h 225"/>
              <a:gd name="T4" fmla="*/ 224 w 225"/>
              <a:gd name="T5" fmla="*/ 112 h 225"/>
              <a:gd name="T6" fmla="*/ 224 w 225"/>
              <a:gd name="T7" fmla="*/ 112 h 225"/>
              <a:gd name="T8" fmla="*/ 112 w 225"/>
              <a:gd name="T9" fmla="*/ 224 h 225"/>
              <a:gd name="T10" fmla="*/ 112 w 225"/>
              <a:gd name="T11" fmla="*/ 224 h 225"/>
              <a:gd name="T12" fmla="*/ 0 w 225"/>
              <a:gd name="T13" fmla="*/ 112 h 225"/>
              <a:gd name="T14" fmla="*/ 0 w 225"/>
              <a:gd name="T15" fmla="*/ 112 h 225"/>
              <a:gd name="T16" fmla="*/ 112 w 225"/>
              <a:gd name="T1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 h="225">
                <a:moveTo>
                  <a:pt x="112" y="0"/>
                </a:moveTo>
                <a:lnTo>
                  <a:pt x="112" y="0"/>
                </a:lnTo>
                <a:cubicBezTo>
                  <a:pt x="174" y="0"/>
                  <a:pt x="224" y="50"/>
                  <a:pt x="224" y="112"/>
                </a:cubicBezTo>
                <a:lnTo>
                  <a:pt x="224" y="112"/>
                </a:lnTo>
                <a:cubicBezTo>
                  <a:pt x="224" y="174"/>
                  <a:pt x="174" y="224"/>
                  <a:pt x="112" y="224"/>
                </a:cubicBezTo>
                <a:lnTo>
                  <a:pt x="112" y="224"/>
                </a:lnTo>
                <a:cubicBezTo>
                  <a:pt x="50" y="224"/>
                  <a:pt x="0" y="174"/>
                  <a:pt x="0" y="112"/>
                </a:cubicBezTo>
                <a:lnTo>
                  <a:pt x="0" y="112"/>
                </a:lnTo>
                <a:cubicBezTo>
                  <a:pt x="0" y="50"/>
                  <a:pt x="50" y="0"/>
                  <a:pt x="112" y="0"/>
                </a:cubicBezTo>
              </a:path>
            </a:pathLst>
          </a:custGeom>
          <a:solidFill>
            <a:schemeClr val="tx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54" name="Freeform 28">
            <a:extLst>
              <a:ext uri="{FF2B5EF4-FFF2-40B4-BE49-F238E27FC236}">
                <a16:creationId xmlns:a16="http://schemas.microsoft.com/office/drawing/2014/main" xmlns="" id="{EF51898C-D624-435E-AC05-FA72B0131135}"/>
              </a:ext>
            </a:extLst>
          </p:cNvPr>
          <p:cNvSpPr>
            <a:spLocks noChangeArrowheads="1"/>
          </p:cNvSpPr>
          <p:nvPr/>
        </p:nvSpPr>
        <p:spPr bwMode="auto">
          <a:xfrm>
            <a:off x="8164411" y="3879181"/>
            <a:ext cx="105079" cy="105080"/>
          </a:xfrm>
          <a:custGeom>
            <a:avLst/>
            <a:gdLst>
              <a:gd name="T0" fmla="*/ 111 w 225"/>
              <a:gd name="T1" fmla="*/ 0 h 225"/>
              <a:gd name="T2" fmla="*/ 111 w 225"/>
              <a:gd name="T3" fmla="*/ 0 h 225"/>
              <a:gd name="T4" fmla="*/ 224 w 225"/>
              <a:gd name="T5" fmla="*/ 112 h 225"/>
              <a:gd name="T6" fmla="*/ 224 w 225"/>
              <a:gd name="T7" fmla="*/ 112 h 225"/>
              <a:gd name="T8" fmla="*/ 111 w 225"/>
              <a:gd name="T9" fmla="*/ 224 h 225"/>
              <a:gd name="T10" fmla="*/ 111 w 225"/>
              <a:gd name="T11" fmla="*/ 224 h 225"/>
              <a:gd name="T12" fmla="*/ 0 w 225"/>
              <a:gd name="T13" fmla="*/ 112 h 225"/>
              <a:gd name="T14" fmla="*/ 0 w 225"/>
              <a:gd name="T15" fmla="*/ 112 h 225"/>
              <a:gd name="T16" fmla="*/ 111 w 225"/>
              <a:gd name="T1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 h="225">
                <a:moveTo>
                  <a:pt x="111" y="0"/>
                </a:moveTo>
                <a:lnTo>
                  <a:pt x="111" y="0"/>
                </a:lnTo>
                <a:cubicBezTo>
                  <a:pt x="174" y="0"/>
                  <a:pt x="224" y="50"/>
                  <a:pt x="224" y="112"/>
                </a:cubicBezTo>
                <a:lnTo>
                  <a:pt x="224" y="112"/>
                </a:lnTo>
                <a:cubicBezTo>
                  <a:pt x="224" y="174"/>
                  <a:pt x="174" y="224"/>
                  <a:pt x="111" y="224"/>
                </a:cubicBezTo>
                <a:lnTo>
                  <a:pt x="111" y="224"/>
                </a:lnTo>
                <a:cubicBezTo>
                  <a:pt x="50" y="224"/>
                  <a:pt x="0" y="174"/>
                  <a:pt x="0" y="112"/>
                </a:cubicBezTo>
                <a:lnTo>
                  <a:pt x="0" y="112"/>
                </a:lnTo>
                <a:cubicBezTo>
                  <a:pt x="0" y="50"/>
                  <a:pt x="50" y="0"/>
                  <a:pt x="111" y="0"/>
                </a:cubicBezTo>
              </a:path>
            </a:pathLst>
          </a:custGeom>
          <a:solidFill>
            <a:schemeClr val="tx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55" name="Freeform 29">
            <a:extLst>
              <a:ext uri="{FF2B5EF4-FFF2-40B4-BE49-F238E27FC236}">
                <a16:creationId xmlns:a16="http://schemas.microsoft.com/office/drawing/2014/main" xmlns="" id="{D46BDF24-A48A-415F-AB1B-A484D2249E6D}"/>
              </a:ext>
            </a:extLst>
          </p:cNvPr>
          <p:cNvSpPr>
            <a:spLocks noChangeArrowheads="1"/>
          </p:cNvSpPr>
          <p:nvPr/>
        </p:nvSpPr>
        <p:spPr bwMode="auto">
          <a:xfrm>
            <a:off x="9398583" y="3879181"/>
            <a:ext cx="105080" cy="105080"/>
          </a:xfrm>
          <a:custGeom>
            <a:avLst/>
            <a:gdLst>
              <a:gd name="T0" fmla="*/ 112 w 225"/>
              <a:gd name="T1" fmla="*/ 0 h 225"/>
              <a:gd name="T2" fmla="*/ 112 w 225"/>
              <a:gd name="T3" fmla="*/ 0 h 225"/>
              <a:gd name="T4" fmla="*/ 224 w 225"/>
              <a:gd name="T5" fmla="*/ 112 h 225"/>
              <a:gd name="T6" fmla="*/ 224 w 225"/>
              <a:gd name="T7" fmla="*/ 112 h 225"/>
              <a:gd name="T8" fmla="*/ 112 w 225"/>
              <a:gd name="T9" fmla="*/ 224 h 225"/>
              <a:gd name="T10" fmla="*/ 112 w 225"/>
              <a:gd name="T11" fmla="*/ 224 h 225"/>
              <a:gd name="T12" fmla="*/ 0 w 225"/>
              <a:gd name="T13" fmla="*/ 112 h 225"/>
              <a:gd name="T14" fmla="*/ 0 w 225"/>
              <a:gd name="T15" fmla="*/ 112 h 225"/>
              <a:gd name="T16" fmla="*/ 112 w 225"/>
              <a:gd name="T1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 h="225">
                <a:moveTo>
                  <a:pt x="112" y="0"/>
                </a:moveTo>
                <a:lnTo>
                  <a:pt x="112" y="0"/>
                </a:lnTo>
                <a:cubicBezTo>
                  <a:pt x="174" y="0"/>
                  <a:pt x="224" y="50"/>
                  <a:pt x="224" y="112"/>
                </a:cubicBezTo>
                <a:lnTo>
                  <a:pt x="224" y="112"/>
                </a:lnTo>
                <a:cubicBezTo>
                  <a:pt x="224" y="174"/>
                  <a:pt x="174" y="224"/>
                  <a:pt x="112" y="224"/>
                </a:cubicBezTo>
                <a:lnTo>
                  <a:pt x="112" y="224"/>
                </a:lnTo>
                <a:cubicBezTo>
                  <a:pt x="50" y="224"/>
                  <a:pt x="0" y="174"/>
                  <a:pt x="0" y="112"/>
                </a:cubicBezTo>
                <a:lnTo>
                  <a:pt x="0" y="112"/>
                </a:lnTo>
                <a:cubicBezTo>
                  <a:pt x="0" y="50"/>
                  <a:pt x="50" y="0"/>
                  <a:pt x="112" y="0"/>
                </a:cubicBezTo>
              </a:path>
            </a:pathLst>
          </a:custGeom>
          <a:solidFill>
            <a:schemeClr val="tx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56" name="Down Arrow 18">
            <a:extLst>
              <a:ext uri="{FF2B5EF4-FFF2-40B4-BE49-F238E27FC236}">
                <a16:creationId xmlns:a16="http://schemas.microsoft.com/office/drawing/2014/main" xmlns="" id="{2EAE064D-256F-4CAC-A5E0-7C73F48D0AC0}"/>
              </a:ext>
            </a:extLst>
          </p:cNvPr>
          <p:cNvSpPr/>
          <p:nvPr/>
        </p:nvSpPr>
        <p:spPr>
          <a:xfrm>
            <a:off x="5090838" y="4570804"/>
            <a:ext cx="120510" cy="446381"/>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67"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57" name="Up Arrow 19">
            <a:extLst>
              <a:ext uri="{FF2B5EF4-FFF2-40B4-BE49-F238E27FC236}">
                <a16:creationId xmlns:a16="http://schemas.microsoft.com/office/drawing/2014/main" xmlns="" id="{3EB92808-1662-419A-8608-75D03B155886}"/>
              </a:ext>
            </a:extLst>
          </p:cNvPr>
          <p:cNvSpPr/>
          <p:nvPr/>
        </p:nvSpPr>
        <p:spPr>
          <a:xfrm>
            <a:off x="6314708" y="2951339"/>
            <a:ext cx="120510" cy="446381"/>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67"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58" name="Down Arrow 20">
            <a:extLst>
              <a:ext uri="{FF2B5EF4-FFF2-40B4-BE49-F238E27FC236}">
                <a16:creationId xmlns:a16="http://schemas.microsoft.com/office/drawing/2014/main" xmlns="" id="{4521AA68-8F60-4344-97CB-2BD11386A87F}"/>
              </a:ext>
            </a:extLst>
          </p:cNvPr>
          <p:cNvSpPr/>
          <p:nvPr/>
        </p:nvSpPr>
        <p:spPr>
          <a:xfrm>
            <a:off x="7547851" y="4570804"/>
            <a:ext cx="120510" cy="446381"/>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67"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59" name="Up Arrow 21">
            <a:extLst>
              <a:ext uri="{FF2B5EF4-FFF2-40B4-BE49-F238E27FC236}">
                <a16:creationId xmlns:a16="http://schemas.microsoft.com/office/drawing/2014/main" xmlns="" id="{AE9EBB0F-1D36-40B4-83BB-82416226824B}"/>
              </a:ext>
            </a:extLst>
          </p:cNvPr>
          <p:cNvSpPr/>
          <p:nvPr/>
        </p:nvSpPr>
        <p:spPr>
          <a:xfrm>
            <a:off x="8766569" y="2951339"/>
            <a:ext cx="120510" cy="446381"/>
          </a:xfrm>
          <a:prstGeom prst="up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67"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60" name="Down Arrow 22">
            <a:extLst>
              <a:ext uri="{FF2B5EF4-FFF2-40B4-BE49-F238E27FC236}">
                <a16:creationId xmlns:a16="http://schemas.microsoft.com/office/drawing/2014/main" xmlns="" id="{C8478218-0861-44BC-AAA9-8C0C0281A2F1}"/>
              </a:ext>
            </a:extLst>
          </p:cNvPr>
          <p:cNvSpPr/>
          <p:nvPr/>
        </p:nvSpPr>
        <p:spPr>
          <a:xfrm>
            <a:off x="10014135" y="4570804"/>
            <a:ext cx="120510" cy="446381"/>
          </a:xfrm>
          <a:prstGeom prst="down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67"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61" name="TextBox 24">
            <a:extLst>
              <a:ext uri="{FF2B5EF4-FFF2-40B4-BE49-F238E27FC236}">
                <a16:creationId xmlns:a16="http://schemas.microsoft.com/office/drawing/2014/main" xmlns="" id="{C5AE4A70-97CC-44FB-A44E-0ADD5EC5822C}"/>
              </a:ext>
            </a:extLst>
          </p:cNvPr>
          <p:cNvSpPr txBox="1"/>
          <p:nvPr/>
        </p:nvSpPr>
        <p:spPr>
          <a:xfrm>
            <a:off x="4322261" y="4994151"/>
            <a:ext cx="1658955" cy="830997"/>
          </a:xfrm>
          <a:prstGeom prst="rect">
            <a:avLst/>
          </a:prstGeom>
          <a:noFill/>
        </p:spPr>
        <p:txBody>
          <a:bodyPr wrap="squar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err="1">
                <a:ln>
                  <a:noFill/>
                </a:ln>
                <a:solidFill>
                  <a:srgbClr val="44546A"/>
                </a:solidFill>
                <a:effectLst/>
                <a:uLnTx/>
                <a:uFillTx/>
                <a:latin typeface="Calibri Light" panose="020F0302020204030204"/>
                <a:ea typeface="League Spartan" charset="0"/>
                <a:cs typeface="Poppins" pitchFamily="2" charset="77"/>
              </a:rPr>
              <a:t>Identifizieren</a:t>
            </a:r>
            <a:r>
              <a:rPr kumimoji="0" lang="en-GB" sz="1600" b="1" i="0" u="none" strike="noStrike" kern="1200" cap="none" spc="0" normalizeH="0" baseline="0" noProof="0" dirty="0">
                <a:ln>
                  <a:noFill/>
                </a:ln>
                <a:solidFill>
                  <a:srgbClr val="44546A"/>
                </a:solidFill>
                <a:effectLst/>
                <a:uLnTx/>
                <a:uFillTx/>
                <a:latin typeface="Calibri Light" panose="020F0302020204030204"/>
                <a:ea typeface="League Spartan" charset="0"/>
                <a:cs typeface="Poppins" pitchFamily="2" charset="77"/>
              </a:rPr>
              <a:t> der </a:t>
            </a:r>
            <a:r>
              <a:rPr kumimoji="0" lang="en-GB" sz="1600" b="1" i="0" u="none" strike="noStrike" kern="1200" cap="none" spc="0" normalizeH="0" baseline="0" noProof="0" dirty="0" err="1">
                <a:ln>
                  <a:noFill/>
                </a:ln>
                <a:solidFill>
                  <a:srgbClr val="44546A"/>
                </a:solidFill>
                <a:effectLst/>
                <a:uLnTx/>
                <a:uFillTx/>
                <a:latin typeface="Calibri Light" panose="020F0302020204030204"/>
                <a:ea typeface="League Spartan" charset="0"/>
                <a:cs typeface="Poppins" pitchFamily="2" charset="77"/>
              </a:rPr>
              <a:t>wichtigen</a:t>
            </a:r>
            <a:r>
              <a:rPr kumimoji="0" lang="en-GB" sz="1600" b="1" i="0" u="none" strike="noStrike" kern="1200" cap="none" spc="0" normalizeH="0" baseline="0" noProof="0" dirty="0">
                <a:ln>
                  <a:noFill/>
                </a:ln>
                <a:solidFill>
                  <a:srgbClr val="44546A"/>
                </a:solidFill>
                <a:effectLst/>
                <a:uLnTx/>
                <a:uFillTx/>
                <a:latin typeface="Calibri Light" panose="020F0302020204030204"/>
                <a:ea typeface="League Spartan" charset="0"/>
                <a:cs typeface="Poppins" pitchFamily="2" charset="77"/>
              </a:rPr>
              <a:t/>
            </a:r>
            <a:br>
              <a:rPr kumimoji="0" lang="en-GB" sz="1600" b="1" i="0" u="none" strike="noStrike" kern="1200" cap="none" spc="0" normalizeH="0" baseline="0" noProof="0" dirty="0">
                <a:ln>
                  <a:noFill/>
                </a:ln>
                <a:solidFill>
                  <a:srgbClr val="44546A"/>
                </a:solidFill>
                <a:effectLst/>
                <a:uLnTx/>
                <a:uFillTx/>
                <a:latin typeface="Calibri Light" panose="020F0302020204030204"/>
                <a:ea typeface="League Spartan" charset="0"/>
                <a:cs typeface="Poppins" pitchFamily="2" charset="77"/>
              </a:rPr>
            </a:br>
            <a:r>
              <a:rPr kumimoji="0" lang="en-GB" sz="1600" b="1" i="0" u="none" strike="noStrike" kern="1200" cap="none" spc="0" normalizeH="0" baseline="0" noProof="0" dirty="0">
                <a:ln>
                  <a:noFill/>
                </a:ln>
                <a:solidFill>
                  <a:srgbClr val="44546A"/>
                </a:solidFill>
                <a:effectLst/>
                <a:uLnTx/>
                <a:uFillTx/>
                <a:latin typeface="Calibri Light" panose="020F0302020204030204"/>
                <a:ea typeface="League Spartan" charset="0"/>
                <a:cs typeface="Poppins" pitchFamily="2" charset="77"/>
              </a:rPr>
              <a:t>Stakeholder</a:t>
            </a:r>
          </a:p>
        </p:txBody>
      </p:sp>
      <p:sp>
        <p:nvSpPr>
          <p:cNvPr id="62" name="TextBox 28">
            <a:extLst>
              <a:ext uri="{FF2B5EF4-FFF2-40B4-BE49-F238E27FC236}">
                <a16:creationId xmlns:a16="http://schemas.microsoft.com/office/drawing/2014/main" xmlns="" id="{A0670EEC-7DA4-4BD0-B0D9-84D1ED1E6E1F}"/>
              </a:ext>
            </a:extLst>
          </p:cNvPr>
          <p:cNvSpPr txBox="1"/>
          <p:nvPr/>
        </p:nvSpPr>
        <p:spPr>
          <a:xfrm>
            <a:off x="6828811" y="4994151"/>
            <a:ext cx="1567866" cy="830997"/>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4546A"/>
                </a:solidFill>
                <a:effectLst/>
                <a:uLnTx/>
                <a:uFillTx/>
                <a:latin typeface="Calibri Light" panose="020F0302020204030204"/>
                <a:ea typeface="League Spartan" charset="0"/>
                <a:cs typeface="Poppins" pitchFamily="2" charset="77"/>
              </a:rPr>
              <a:t>Maßnahmen ableiten</a:t>
            </a:r>
            <a:br>
              <a:rPr kumimoji="0" lang="en-GB" sz="1600" b="1" i="0" u="none" strike="noStrike" kern="1200" cap="none" spc="0" normalizeH="0" baseline="0" noProof="0" dirty="0">
                <a:ln>
                  <a:noFill/>
                </a:ln>
                <a:solidFill>
                  <a:srgbClr val="44546A"/>
                </a:solidFill>
                <a:effectLst/>
                <a:uLnTx/>
                <a:uFillTx/>
                <a:latin typeface="Calibri Light" panose="020F0302020204030204"/>
                <a:ea typeface="League Spartan" charset="0"/>
                <a:cs typeface="Poppins" pitchFamily="2" charset="77"/>
              </a:rPr>
            </a:br>
            <a:r>
              <a:rPr kumimoji="0" lang="en-GB" sz="1600" b="1" i="0" u="none" strike="noStrike" kern="1200" cap="none" spc="0" normalizeH="0" baseline="0" noProof="0" dirty="0">
                <a:ln>
                  <a:noFill/>
                </a:ln>
                <a:solidFill>
                  <a:srgbClr val="44546A"/>
                </a:solidFill>
                <a:effectLst/>
                <a:uLnTx/>
                <a:uFillTx/>
                <a:latin typeface="Calibri Light" panose="020F0302020204030204"/>
                <a:ea typeface="League Spartan" charset="0"/>
                <a:cs typeface="Poppins" pitchFamily="2" charset="77"/>
              </a:rPr>
              <a:t>für jeden </a:t>
            </a:r>
            <a:br>
              <a:rPr kumimoji="0" lang="en-GB" sz="1600" b="1" i="0" u="none" strike="noStrike" kern="1200" cap="none" spc="0" normalizeH="0" baseline="0" noProof="0" dirty="0">
                <a:ln>
                  <a:noFill/>
                </a:ln>
                <a:solidFill>
                  <a:srgbClr val="44546A"/>
                </a:solidFill>
                <a:effectLst/>
                <a:uLnTx/>
                <a:uFillTx/>
                <a:latin typeface="Calibri Light" panose="020F0302020204030204"/>
                <a:ea typeface="League Spartan" charset="0"/>
                <a:cs typeface="Poppins" pitchFamily="2" charset="77"/>
              </a:rPr>
            </a:br>
            <a:r>
              <a:rPr kumimoji="0" lang="en-GB" sz="1600" b="1" i="0" u="none" strike="noStrike" kern="1200" cap="none" spc="0" normalizeH="0" baseline="0" noProof="0" dirty="0">
                <a:ln>
                  <a:noFill/>
                </a:ln>
                <a:solidFill>
                  <a:srgbClr val="44546A"/>
                </a:solidFill>
                <a:effectLst/>
                <a:uLnTx/>
                <a:uFillTx/>
                <a:latin typeface="Calibri Light" panose="020F0302020204030204"/>
                <a:ea typeface="League Spartan" charset="0"/>
                <a:cs typeface="Poppins" pitchFamily="2" charset="77"/>
              </a:rPr>
              <a:t>Stakeholder</a:t>
            </a:r>
          </a:p>
        </p:txBody>
      </p:sp>
      <p:sp>
        <p:nvSpPr>
          <p:cNvPr id="63" name="TextBox 31">
            <a:extLst>
              <a:ext uri="{FF2B5EF4-FFF2-40B4-BE49-F238E27FC236}">
                <a16:creationId xmlns:a16="http://schemas.microsoft.com/office/drawing/2014/main" xmlns="" id="{0BB55626-FFA2-4739-8431-EB857A7CB772}"/>
              </a:ext>
            </a:extLst>
          </p:cNvPr>
          <p:cNvSpPr txBox="1"/>
          <p:nvPr/>
        </p:nvSpPr>
        <p:spPr>
          <a:xfrm>
            <a:off x="9499140" y="4994151"/>
            <a:ext cx="1150508" cy="338554"/>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err="1">
                <a:ln>
                  <a:noFill/>
                </a:ln>
                <a:solidFill>
                  <a:srgbClr val="44546A"/>
                </a:solidFill>
                <a:effectLst/>
                <a:uLnTx/>
                <a:uFillTx/>
                <a:latin typeface="Calibri Light" panose="020F0302020204030204"/>
                <a:ea typeface="League Spartan" charset="0"/>
                <a:cs typeface="Poppins" pitchFamily="2" charset="77"/>
              </a:rPr>
              <a:t>Beobachten</a:t>
            </a:r>
            <a:endParaRPr kumimoji="0" lang="en-GB" sz="1600" b="1" i="0" u="none" strike="noStrike" kern="1200" cap="none" spc="0" normalizeH="0" baseline="0" noProof="0" dirty="0">
              <a:ln>
                <a:noFill/>
              </a:ln>
              <a:solidFill>
                <a:srgbClr val="44546A"/>
              </a:solidFill>
              <a:effectLst/>
              <a:uLnTx/>
              <a:uFillTx/>
              <a:latin typeface="Calibri Light" panose="020F0302020204030204"/>
              <a:ea typeface="League Spartan" charset="0"/>
              <a:cs typeface="Poppins" pitchFamily="2" charset="77"/>
            </a:endParaRPr>
          </a:p>
        </p:txBody>
      </p:sp>
      <p:sp>
        <p:nvSpPr>
          <p:cNvPr id="64" name="TextBox 35">
            <a:extLst>
              <a:ext uri="{FF2B5EF4-FFF2-40B4-BE49-F238E27FC236}">
                <a16:creationId xmlns:a16="http://schemas.microsoft.com/office/drawing/2014/main" xmlns="" id="{A42EA4CB-E295-4EA6-8DBE-6B048041191A}"/>
              </a:ext>
            </a:extLst>
          </p:cNvPr>
          <p:cNvSpPr txBox="1"/>
          <p:nvPr/>
        </p:nvSpPr>
        <p:spPr>
          <a:xfrm>
            <a:off x="5232956" y="2316535"/>
            <a:ext cx="2284023" cy="584775"/>
          </a:xfrm>
          <a:prstGeom prst="rect">
            <a:avLst/>
          </a:prstGeom>
          <a:noFill/>
        </p:spPr>
        <p:txBody>
          <a:bodyPr wrap="non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4546A"/>
                </a:solidFill>
                <a:effectLst/>
                <a:uLnTx/>
                <a:uFillTx/>
                <a:latin typeface="Calibri Light" panose="020F0302020204030204"/>
                <a:ea typeface="League Spartan" charset="0"/>
                <a:cs typeface="Poppins" pitchFamily="2" charset="77"/>
              </a:rPr>
              <a:t>Analysieren und </a:t>
            </a:r>
            <a:br>
              <a:rPr kumimoji="0" lang="en-GB" sz="1600" b="1" i="0" u="none" strike="noStrike" kern="1200" cap="none" spc="0" normalizeH="0" baseline="0" noProof="0" dirty="0">
                <a:ln>
                  <a:noFill/>
                </a:ln>
                <a:solidFill>
                  <a:srgbClr val="44546A"/>
                </a:solidFill>
                <a:effectLst/>
                <a:uLnTx/>
                <a:uFillTx/>
                <a:latin typeface="Calibri Light" panose="020F0302020204030204"/>
                <a:ea typeface="League Spartan" charset="0"/>
                <a:cs typeface="Poppins" pitchFamily="2" charset="77"/>
              </a:rPr>
            </a:br>
            <a:r>
              <a:rPr lang="en-GB" sz="1600" b="1" dirty="0">
                <a:solidFill>
                  <a:srgbClr val="44546A"/>
                </a:solidFill>
                <a:latin typeface="Calibri Light" panose="020F0302020204030204"/>
                <a:ea typeface="League Spartan" charset="0"/>
                <a:cs typeface="Poppins" pitchFamily="2" charset="77"/>
              </a:rPr>
              <a:t>B</a:t>
            </a:r>
            <a:r>
              <a:rPr kumimoji="0" lang="en-GB" sz="1600" b="1" i="0" u="none" strike="noStrike" kern="1200" cap="none" spc="0" normalizeH="0" baseline="0" noProof="0" dirty="0" err="1">
                <a:ln>
                  <a:noFill/>
                </a:ln>
                <a:solidFill>
                  <a:srgbClr val="44546A"/>
                </a:solidFill>
                <a:effectLst/>
                <a:uLnTx/>
                <a:uFillTx/>
                <a:latin typeface="Calibri Light" panose="020F0302020204030204"/>
                <a:ea typeface="League Spartan" charset="0"/>
                <a:cs typeface="Poppins" pitchFamily="2" charset="77"/>
              </a:rPr>
              <a:t>ewerten</a:t>
            </a:r>
            <a:r>
              <a:rPr kumimoji="0" lang="en-GB" sz="1600" b="1" i="0" u="none" strike="noStrike" kern="1200" cap="none" spc="0" normalizeH="0" baseline="0" noProof="0" dirty="0">
                <a:ln>
                  <a:noFill/>
                </a:ln>
                <a:solidFill>
                  <a:srgbClr val="44546A"/>
                </a:solidFill>
                <a:effectLst/>
                <a:uLnTx/>
                <a:uFillTx/>
                <a:latin typeface="Calibri Light" panose="020F0302020204030204"/>
                <a:ea typeface="League Spartan" charset="0"/>
                <a:cs typeface="Poppins" pitchFamily="2" charset="77"/>
              </a:rPr>
              <a:t> der Stakeholder</a:t>
            </a:r>
          </a:p>
        </p:txBody>
      </p:sp>
      <p:sp>
        <p:nvSpPr>
          <p:cNvPr id="65" name="TextBox 38">
            <a:extLst>
              <a:ext uri="{FF2B5EF4-FFF2-40B4-BE49-F238E27FC236}">
                <a16:creationId xmlns:a16="http://schemas.microsoft.com/office/drawing/2014/main" xmlns="" id="{4F9A2C5E-E416-4938-A88E-50E15E5F7E04}"/>
              </a:ext>
            </a:extLst>
          </p:cNvPr>
          <p:cNvSpPr txBox="1"/>
          <p:nvPr/>
        </p:nvSpPr>
        <p:spPr>
          <a:xfrm>
            <a:off x="7927477" y="2316535"/>
            <a:ext cx="1798699" cy="584775"/>
          </a:xfrm>
          <a:prstGeom prst="rect">
            <a:avLst/>
          </a:prstGeom>
          <a:noFill/>
        </p:spPr>
        <p:txBody>
          <a:bodyPr wrap="non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err="1">
                <a:ln>
                  <a:noFill/>
                </a:ln>
                <a:solidFill>
                  <a:srgbClr val="44546A"/>
                </a:solidFill>
                <a:effectLst/>
                <a:uLnTx/>
                <a:uFillTx/>
                <a:latin typeface="Calibri Light" panose="020F0302020204030204"/>
                <a:ea typeface="League Spartan" charset="0"/>
                <a:cs typeface="Poppins" pitchFamily="2" charset="77"/>
              </a:rPr>
              <a:t>Implementieren</a:t>
            </a:r>
            <a:r>
              <a:rPr kumimoji="0" lang="en-GB" sz="1600" b="1" i="0" u="none" strike="noStrike" kern="1200" cap="none" spc="0" normalizeH="0" baseline="0" noProof="0" dirty="0">
                <a:ln>
                  <a:noFill/>
                </a:ln>
                <a:solidFill>
                  <a:srgbClr val="44546A"/>
                </a:solidFill>
                <a:effectLst/>
                <a:uLnTx/>
                <a:uFillTx/>
                <a:latin typeface="Calibri Light" panose="020F0302020204030204"/>
                <a:ea typeface="League Spartan" charset="0"/>
                <a:cs typeface="Poppins" pitchFamily="2" charset="77"/>
              </a:rPr>
              <a:t> der</a:t>
            </a:r>
            <a:br>
              <a:rPr kumimoji="0" lang="en-GB" sz="1600" b="1" i="0" u="none" strike="noStrike" kern="1200" cap="none" spc="0" normalizeH="0" baseline="0" noProof="0" dirty="0">
                <a:ln>
                  <a:noFill/>
                </a:ln>
                <a:solidFill>
                  <a:srgbClr val="44546A"/>
                </a:solidFill>
                <a:effectLst/>
                <a:uLnTx/>
                <a:uFillTx/>
                <a:latin typeface="Calibri Light" panose="020F0302020204030204"/>
                <a:ea typeface="League Spartan" charset="0"/>
                <a:cs typeface="Poppins" pitchFamily="2" charset="77"/>
              </a:rPr>
            </a:br>
            <a:r>
              <a:rPr kumimoji="0" lang="en-GB" sz="1600" b="1" i="0" u="none" strike="noStrike" kern="1200" cap="none" spc="0" normalizeH="0" baseline="0" noProof="0" dirty="0">
                <a:ln>
                  <a:noFill/>
                </a:ln>
                <a:solidFill>
                  <a:srgbClr val="44546A"/>
                </a:solidFill>
                <a:effectLst/>
                <a:uLnTx/>
                <a:uFillTx/>
                <a:latin typeface="Calibri Light" panose="020F0302020204030204"/>
                <a:ea typeface="League Spartan" charset="0"/>
                <a:cs typeface="Poppins" pitchFamily="2" charset="77"/>
              </a:rPr>
              <a:t>Maßnahmen</a:t>
            </a:r>
          </a:p>
        </p:txBody>
      </p:sp>
      <p:sp>
        <p:nvSpPr>
          <p:cNvPr id="66" name="TextBox 39">
            <a:extLst>
              <a:ext uri="{FF2B5EF4-FFF2-40B4-BE49-F238E27FC236}">
                <a16:creationId xmlns:a16="http://schemas.microsoft.com/office/drawing/2014/main" xmlns="" id="{CB32AA62-49CE-4A9E-8B69-5A5CDE041B58}"/>
              </a:ext>
            </a:extLst>
          </p:cNvPr>
          <p:cNvSpPr txBox="1"/>
          <p:nvPr/>
        </p:nvSpPr>
        <p:spPr>
          <a:xfrm>
            <a:off x="4948954" y="3678343"/>
            <a:ext cx="404278" cy="611834"/>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376" b="1" i="0" u="none" strike="noStrike" kern="1200" cap="none" spc="0" normalizeH="0" baseline="0" noProof="0" dirty="0">
                <a:ln>
                  <a:noFill/>
                </a:ln>
                <a:solidFill>
                  <a:prstClr val="white"/>
                </a:solidFill>
                <a:effectLst/>
                <a:uLnTx/>
                <a:uFillTx/>
                <a:latin typeface="Calibri Light" panose="020F0302020204030204"/>
                <a:ea typeface="+mn-ea"/>
                <a:cs typeface="Poppins" pitchFamily="2" charset="77"/>
              </a:rPr>
              <a:t>1</a:t>
            </a:r>
          </a:p>
        </p:txBody>
      </p:sp>
      <p:sp>
        <p:nvSpPr>
          <p:cNvPr id="67" name="TextBox 40">
            <a:extLst>
              <a:ext uri="{FF2B5EF4-FFF2-40B4-BE49-F238E27FC236}">
                <a16:creationId xmlns:a16="http://schemas.microsoft.com/office/drawing/2014/main" xmlns="" id="{FDD83071-9090-4D72-8157-995164DCD987}"/>
              </a:ext>
            </a:extLst>
          </p:cNvPr>
          <p:cNvSpPr txBox="1"/>
          <p:nvPr/>
        </p:nvSpPr>
        <p:spPr>
          <a:xfrm>
            <a:off x="6172824" y="3678343"/>
            <a:ext cx="404278" cy="611834"/>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376" b="1" i="0" u="none" strike="noStrike" kern="1200" cap="none" spc="0" normalizeH="0" baseline="0" noProof="0" dirty="0">
                <a:ln>
                  <a:noFill/>
                </a:ln>
                <a:solidFill>
                  <a:prstClr val="white"/>
                </a:solidFill>
                <a:effectLst/>
                <a:uLnTx/>
                <a:uFillTx/>
                <a:latin typeface="Calibri Light" panose="020F0302020204030204"/>
                <a:ea typeface="+mn-ea"/>
                <a:cs typeface="Poppins" pitchFamily="2" charset="77"/>
              </a:rPr>
              <a:t>2</a:t>
            </a:r>
          </a:p>
        </p:txBody>
      </p:sp>
      <p:sp>
        <p:nvSpPr>
          <p:cNvPr id="68" name="TextBox 41">
            <a:extLst>
              <a:ext uri="{FF2B5EF4-FFF2-40B4-BE49-F238E27FC236}">
                <a16:creationId xmlns:a16="http://schemas.microsoft.com/office/drawing/2014/main" xmlns="" id="{F36955E3-4BFA-4846-9A44-B30A5A6BB789}"/>
              </a:ext>
            </a:extLst>
          </p:cNvPr>
          <p:cNvSpPr txBox="1"/>
          <p:nvPr/>
        </p:nvSpPr>
        <p:spPr>
          <a:xfrm>
            <a:off x="7400815" y="3678343"/>
            <a:ext cx="404278" cy="611834"/>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376" b="1" i="0" u="none" strike="noStrike" kern="1200" cap="none" spc="0" normalizeH="0" baseline="0" noProof="0" dirty="0">
                <a:ln>
                  <a:noFill/>
                </a:ln>
                <a:solidFill>
                  <a:prstClr val="white"/>
                </a:solidFill>
                <a:effectLst/>
                <a:uLnTx/>
                <a:uFillTx/>
                <a:latin typeface="Calibri Light" panose="020F0302020204030204"/>
                <a:ea typeface="+mn-ea"/>
                <a:cs typeface="Poppins" pitchFamily="2" charset="77"/>
              </a:rPr>
              <a:t>3</a:t>
            </a:r>
          </a:p>
        </p:txBody>
      </p:sp>
      <p:sp>
        <p:nvSpPr>
          <p:cNvPr id="69" name="TextBox 42">
            <a:extLst>
              <a:ext uri="{FF2B5EF4-FFF2-40B4-BE49-F238E27FC236}">
                <a16:creationId xmlns:a16="http://schemas.microsoft.com/office/drawing/2014/main" xmlns="" id="{52D1325B-C7BA-46CA-9D79-12217DD30572}"/>
              </a:ext>
            </a:extLst>
          </p:cNvPr>
          <p:cNvSpPr txBox="1"/>
          <p:nvPr/>
        </p:nvSpPr>
        <p:spPr>
          <a:xfrm>
            <a:off x="8624686" y="3678343"/>
            <a:ext cx="404278" cy="611834"/>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376" b="1" i="0" u="none" strike="noStrike" kern="1200" cap="none" spc="0" normalizeH="0" baseline="0" noProof="0" dirty="0">
                <a:ln>
                  <a:noFill/>
                </a:ln>
                <a:solidFill>
                  <a:prstClr val="white"/>
                </a:solidFill>
                <a:effectLst/>
                <a:uLnTx/>
                <a:uFillTx/>
                <a:latin typeface="Calibri Light" panose="020F0302020204030204"/>
                <a:ea typeface="+mn-ea"/>
                <a:cs typeface="Poppins" pitchFamily="2" charset="77"/>
              </a:rPr>
              <a:t>4</a:t>
            </a:r>
          </a:p>
        </p:txBody>
      </p:sp>
      <p:sp>
        <p:nvSpPr>
          <p:cNvPr id="70" name="TextBox 43">
            <a:extLst>
              <a:ext uri="{FF2B5EF4-FFF2-40B4-BE49-F238E27FC236}">
                <a16:creationId xmlns:a16="http://schemas.microsoft.com/office/drawing/2014/main" xmlns="" id="{0234378D-D5D9-4D76-ACF0-93D9BD5A43AF}"/>
              </a:ext>
            </a:extLst>
          </p:cNvPr>
          <p:cNvSpPr txBox="1"/>
          <p:nvPr/>
        </p:nvSpPr>
        <p:spPr>
          <a:xfrm>
            <a:off x="9872251" y="3678343"/>
            <a:ext cx="404278" cy="611834"/>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376" b="1" i="0" u="none" strike="noStrike" kern="1200" cap="none" spc="0" normalizeH="0" baseline="0" noProof="0" dirty="0">
                <a:ln>
                  <a:noFill/>
                </a:ln>
                <a:solidFill>
                  <a:prstClr val="white"/>
                </a:solidFill>
                <a:effectLst/>
                <a:uLnTx/>
                <a:uFillTx/>
                <a:latin typeface="Calibri Light" panose="020F0302020204030204"/>
                <a:ea typeface="+mn-ea"/>
                <a:cs typeface="Poppins" pitchFamily="2" charset="77"/>
              </a:rPr>
              <a:t>5</a:t>
            </a:r>
          </a:p>
        </p:txBody>
      </p:sp>
      <p:grpSp>
        <p:nvGrpSpPr>
          <p:cNvPr id="29" name="Gruppieren 28">
            <a:extLst>
              <a:ext uri="{FF2B5EF4-FFF2-40B4-BE49-F238E27FC236}">
                <a16:creationId xmlns:a16="http://schemas.microsoft.com/office/drawing/2014/main" xmlns="" id="{F9494E68-0945-4842-A5A7-FE2AD80B3737}"/>
              </a:ext>
            </a:extLst>
          </p:cNvPr>
          <p:cNvGrpSpPr>
            <a:grpSpLocks noChangeAspect="1"/>
          </p:cNvGrpSpPr>
          <p:nvPr/>
        </p:nvGrpSpPr>
        <p:grpSpPr>
          <a:xfrm>
            <a:off x="243212" y="5692238"/>
            <a:ext cx="3717451" cy="1059750"/>
            <a:chOff x="3752527" y="2826775"/>
            <a:chExt cx="7722522" cy="2201489"/>
          </a:xfrm>
        </p:grpSpPr>
        <p:sp>
          <p:nvSpPr>
            <p:cNvPr id="30" name="Freeform 39">
              <a:extLst>
                <a:ext uri="{FF2B5EF4-FFF2-40B4-BE49-F238E27FC236}">
                  <a16:creationId xmlns:a16="http://schemas.microsoft.com/office/drawing/2014/main" xmlns="" id="{D7A1133C-6B3B-471F-B395-0C58AFE3C39C}"/>
                </a:ext>
              </a:extLst>
            </p:cNvPr>
            <p:cNvSpPr>
              <a:spLocks/>
            </p:cNvSpPr>
            <p:nvPr/>
          </p:nvSpPr>
          <p:spPr bwMode="auto">
            <a:xfrm>
              <a:off x="3850957" y="2832002"/>
              <a:ext cx="3446264" cy="954352"/>
            </a:xfrm>
            <a:custGeom>
              <a:avLst/>
              <a:gdLst>
                <a:gd name="T0" fmla="*/ 199 w 3065"/>
                <a:gd name="T1" fmla="*/ 0 h 892"/>
                <a:gd name="T2" fmla="*/ 185 w 3065"/>
                <a:gd name="T3" fmla="*/ 0 h 892"/>
                <a:gd name="T4" fmla="*/ 0 w 3065"/>
                <a:gd name="T5" fmla="*/ 101 h 892"/>
                <a:gd name="T6" fmla="*/ 0 w 3065"/>
                <a:gd name="T7" fmla="*/ 232 h 892"/>
                <a:gd name="T8" fmla="*/ 144 w 3065"/>
                <a:gd name="T9" fmla="*/ 154 h 892"/>
                <a:gd name="T10" fmla="*/ 144 w 3065"/>
                <a:gd name="T11" fmla="*/ 778 h 892"/>
                <a:gd name="T12" fmla="*/ 5 w 3065"/>
                <a:gd name="T13" fmla="*/ 778 h 892"/>
                <a:gd name="T14" fmla="*/ 5 w 3065"/>
                <a:gd name="T15" fmla="*/ 892 h 892"/>
                <a:gd name="T16" fmla="*/ 199 w 3065"/>
                <a:gd name="T17" fmla="*/ 892 h 892"/>
                <a:gd name="T18" fmla="*/ 421 w 3065"/>
                <a:gd name="T19" fmla="*/ 892 h 892"/>
                <a:gd name="T20" fmla="*/ 3065 w 3065"/>
                <a:gd name="T21" fmla="*/ 892 h 892"/>
                <a:gd name="T22" fmla="*/ 3065 w 3065"/>
                <a:gd name="T23" fmla="*/ 0 h 892"/>
                <a:gd name="T24" fmla="*/ 300 w 3065"/>
                <a:gd name="T25" fmla="*/ 0 h 892"/>
                <a:gd name="T26" fmla="*/ 199 w 3065"/>
                <a:gd name="T27" fmla="*/ 0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65" h="892">
                  <a:moveTo>
                    <a:pt x="199" y="0"/>
                  </a:moveTo>
                  <a:lnTo>
                    <a:pt x="185" y="0"/>
                  </a:lnTo>
                  <a:lnTo>
                    <a:pt x="0" y="101"/>
                  </a:lnTo>
                  <a:lnTo>
                    <a:pt x="0" y="232"/>
                  </a:lnTo>
                  <a:lnTo>
                    <a:pt x="144" y="154"/>
                  </a:lnTo>
                  <a:lnTo>
                    <a:pt x="144" y="778"/>
                  </a:lnTo>
                  <a:lnTo>
                    <a:pt x="5" y="778"/>
                  </a:lnTo>
                  <a:lnTo>
                    <a:pt x="5" y="892"/>
                  </a:lnTo>
                  <a:lnTo>
                    <a:pt x="199" y="892"/>
                  </a:lnTo>
                  <a:lnTo>
                    <a:pt x="421" y="892"/>
                  </a:lnTo>
                  <a:lnTo>
                    <a:pt x="3065" y="892"/>
                  </a:lnTo>
                  <a:lnTo>
                    <a:pt x="3065" y="0"/>
                  </a:lnTo>
                  <a:lnTo>
                    <a:pt x="300" y="0"/>
                  </a:lnTo>
                  <a:lnTo>
                    <a:pt x="199" y="0"/>
                  </a:lnTo>
                  <a:close/>
                </a:path>
              </a:pathLst>
            </a:custGeom>
            <a:solidFill>
              <a:schemeClr val="accent1">
                <a:alpha val="3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4472C4">
                    <a:lumMod val="60000"/>
                    <a:lumOff val="40000"/>
                  </a:srgbClr>
                </a:solidFill>
                <a:effectLst/>
                <a:uLnTx/>
                <a:uFillTx/>
                <a:latin typeface="Calibri Light" panose="020F0302020204030204"/>
                <a:ea typeface="+mn-ea"/>
                <a:cs typeface="+mn-cs"/>
              </a:endParaRPr>
            </a:p>
          </p:txBody>
        </p:sp>
        <p:sp>
          <p:nvSpPr>
            <p:cNvPr id="31" name="Freeform 13">
              <a:extLst>
                <a:ext uri="{FF2B5EF4-FFF2-40B4-BE49-F238E27FC236}">
                  <a16:creationId xmlns:a16="http://schemas.microsoft.com/office/drawing/2014/main" xmlns="" id="{BEEF23C3-73FA-4C00-BFAE-65ADD9ABF194}"/>
                </a:ext>
              </a:extLst>
            </p:cNvPr>
            <p:cNvSpPr>
              <a:spLocks/>
            </p:cNvSpPr>
            <p:nvPr/>
          </p:nvSpPr>
          <p:spPr bwMode="auto">
            <a:xfrm>
              <a:off x="4175657" y="2832003"/>
              <a:ext cx="331601" cy="950497"/>
            </a:xfrm>
            <a:custGeom>
              <a:avLst/>
              <a:gdLst>
                <a:gd name="T0" fmla="*/ 202 w 202"/>
                <a:gd name="T1" fmla="*/ 576 h 576"/>
                <a:gd name="T2" fmla="*/ 0 w 202"/>
                <a:gd name="T3" fmla="*/ 0 h 576"/>
                <a:gd name="T4" fmla="*/ 0 w 202"/>
                <a:gd name="T5" fmla="*/ 500 h 576"/>
                <a:gd name="T6" fmla="*/ 79 w 202"/>
                <a:gd name="T7" fmla="*/ 500 h 576"/>
                <a:gd name="T8" fmla="*/ 79 w 202"/>
                <a:gd name="T9" fmla="*/ 576 h 576"/>
                <a:gd name="T10" fmla="*/ 202 w 202"/>
                <a:gd name="T11" fmla="*/ 576 h 576"/>
              </a:gdLst>
              <a:ahLst/>
              <a:cxnLst>
                <a:cxn ang="0">
                  <a:pos x="T0" y="T1"/>
                </a:cxn>
                <a:cxn ang="0">
                  <a:pos x="T2" y="T3"/>
                </a:cxn>
                <a:cxn ang="0">
                  <a:pos x="T4" y="T5"/>
                </a:cxn>
                <a:cxn ang="0">
                  <a:pos x="T6" y="T7"/>
                </a:cxn>
                <a:cxn ang="0">
                  <a:pos x="T8" y="T9"/>
                </a:cxn>
                <a:cxn ang="0">
                  <a:pos x="T10" y="T11"/>
                </a:cxn>
              </a:cxnLst>
              <a:rect l="0" t="0" r="r" b="b"/>
              <a:pathLst>
                <a:path w="202" h="576">
                  <a:moveTo>
                    <a:pt x="202" y="576"/>
                  </a:moveTo>
                  <a:lnTo>
                    <a:pt x="0" y="0"/>
                  </a:lnTo>
                  <a:lnTo>
                    <a:pt x="0" y="500"/>
                  </a:lnTo>
                  <a:lnTo>
                    <a:pt x="79" y="500"/>
                  </a:lnTo>
                  <a:lnTo>
                    <a:pt x="79" y="576"/>
                  </a:lnTo>
                  <a:lnTo>
                    <a:pt x="202" y="576"/>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4472C4">
                    <a:lumMod val="60000"/>
                    <a:lumOff val="40000"/>
                  </a:srgbClr>
                </a:solidFill>
                <a:effectLst/>
                <a:uLnTx/>
                <a:uFillTx/>
                <a:latin typeface="Calibri Light" panose="020F0302020204030204"/>
                <a:ea typeface="+mn-ea"/>
                <a:cs typeface="+mn-cs"/>
              </a:endParaRPr>
            </a:p>
          </p:txBody>
        </p:sp>
        <p:sp>
          <p:nvSpPr>
            <p:cNvPr id="32" name="Freeform 37">
              <a:extLst>
                <a:ext uri="{FF2B5EF4-FFF2-40B4-BE49-F238E27FC236}">
                  <a16:creationId xmlns:a16="http://schemas.microsoft.com/office/drawing/2014/main" xmlns="" id="{B8E303A3-1017-40FC-9CC5-89E5E86E56FB}"/>
                </a:ext>
              </a:extLst>
            </p:cNvPr>
            <p:cNvSpPr>
              <a:spLocks/>
            </p:cNvSpPr>
            <p:nvPr/>
          </p:nvSpPr>
          <p:spPr bwMode="auto">
            <a:xfrm>
              <a:off x="7789104" y="2826775"/>
              <a:ext cx="3559826" cy="954352"/>
            </a:xfrm>
            <a:custGeom>
              <a:avLst/>
              <a:gdLst>
                <a:gd name="T0" fmla="*/ 176 w 1850"/>
                <a:gd name="T1" fmla="*/ 0 h 523"/>
                <a:gd name="T2" fmla="*/ 105 w 1850"/>
                <a:gd name="T3" fmla="*/ 13 h 523"/>
                <a:gd name="T4" fmla="*/ 48 w 1850"/>
                <a:gd name="T5" fmla="*/ 50 h 523"/>
                <a:gd name="T6" fmla="*/ 13 w 1850"/>
                <a:gd name="T7" fmla="*/ 104 h 523"/>
                <a:gd name="T8" fmla="*/ 0 w 1850"/>
                <a:gd name="T9" fmla="*/ 169 h 523"/>
                <a:gd name="T10" fmla="*/ 103 w 1850"/>
                <a:gd name="T11" fmla="*/ 169 h 523"/>
                <a:gd name="T12" fmla="*/ 108 w 1850"/>
                <a:gd name="T13" fmla="*/ 134 h 523"/>
                <a:gd name="T14" fmla="*/ 122 w 1850"/>
                <a:gd name="T15" fmla="*/ 107 h 523"/>
                <a:gd name="T16" fmla="*/ 146 w 1850"/>
                <a:gd name="T17" fmla="*/ 89 h 523"/>
                <a:gd name="T18" fmla="*/ 178 w 1850"/>
                <a:gd name="T19" fmla="*/ 82 h 523"/>
                <a:gd name="T20" fmla="*/ 227 w 1850"/>
                <a:gd name="T21" fmla="*/ 102 h 523"/>
                <a:gd name="T22" fmla="*/ 245 w 1850"/>
                <a:gd name="T23" fmla="*/ 156 h 523"/>
                <a:gd name="T24" fmla="*/ 241 w 1850"/>
                <a:gd name="T25" fmla="*/ 180 h 523"/>
                <a:gd name="T26" fmla="*/ 230 w 1850"/>
                <a:gd name="T27" fmla="*/ 206 h 523"/>
                <a:gd name="T28" fmla="*/ 209 w 1850"/>
                <a:gd name="T29" fmla="*/ 237 h 523"/>
                <a:gd name="T30" fmla="*/ 177 w 1850"/>
                <a:gd name="T31" fmla="*/ 275 h 523"/>
                <a:gd name="T32" fmla="*/ 10 w 1850"/>
                <a:gd name="T33" fmla="*/ 453 h 523"/>
                <a:gd name="T34" fmla="*/ 10 w 1850"/>
                <a:gd name="T35" fmla="*/ 523 h 523"/>
                <a:gd name="T36" fmla="*/ 134 w 1850"/>
                <a:gd name="T37" fmla="*/ 523 h 523"/>
                <a:gd name="T38" fmla="*/ 356 w 1850"/>
                <a:gd name="T39" fmla="*/ 523 h 523"/>
                <a:gd name="T40" fmla="*/ 364 w 1850"/>
                <a:gd name="T41" fmla="*/ 523 h 523"/>
                <a:gd name="T42" fmla="*/ 1850 w 1850"/>
                <a:gd name="T43" fmla="*/ 523 h 523"/>
                <a:gd name="T44" fmla="*/ 1850 w 1850"/>
                <a:gd name="T45" fmla="*/ 0 h 523"/>
                <a:gd name="T46" fmla="*/ 171 w 1850"/>
                <a:gd name="T47" fmla="*/ 0 h 523"/>
                <a:gd name="T48" fmla="*/ 176 w 1850"/>
                <a:gd name="T49"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50" h="523">
                  <a:moveTo>
                    <a:pt x="176" y="0"/>
                  </a:moveTo>
                  <a:cubicBezTo>
                    <a:pt x="150" y="0"/>
                    <a:pt x="126" y="5"/>
                    <a:pt x="105" y="13"/>
                  </a:cubicBezTo>
                  <a:cubicBezTo>
                    <a:pt x="83" y="22"/>
                    <a:pt x="64" y="34"/>
                    <a:pt x="48" y="50"/>
                  </a:cubicBezTo>
                  <a:cubicBezTo>
                    <a:pt x="33" y="65"/>
                    <a:pt x="21" y="83"/>
                    <a:pt x="13" y="104"/>
                  </a:cubicBezTo>
                  <a:cubicBezTo>
                    <a:pt x="4" y="124"/>
                    <a:pt x="0" y="146"/>
                    <a:pt x="0" y="169"/>
                  </a:cubicBezTo>
                  <a:cubicBezTo>
                    <a:pt x="103" y="169"/>
                    <a:pt x="103" y="169"/>
                    <a:pt x="103" y="169"/>
                  </a:cubicBezTo>
                  <a:cubicBezTo>
                    <a:pt x="103" y="157"/>
                    <a:pt x="105" y="145"/>
                    <a:pt x="108" y="134"/>
                  </a:cubicBezTo>
                  <a:cubicBezTo>
                    <a:pt x="111" y="124"/>
                    <a:pt x="116" y="115"/>
                    <a:pt x="122" y="107"/>
                  </a:cubicBezTo>
                  <a:cubicBezTo>
                    <a:pt x="129" y="99"/>
                    <a:pt x="136" y="93"/>
                    <a:pt x="146" y="89"/>
                  </a:cubicBezTo>
                  <a:cubicBezTo>
                    <a:pt x="155" y="85"/>
                    <a:pt x="166" y="82"/>
                    <a:pt x="178" y="82"/>
                  </a:cubicBezTo>
                  <a:cubicBezTo>
                    <a:pt x="199" y="82"/>
                    <a:pt x="216" y="89"/>
                    <a:pt x="227" y="102"/>
                  </a:cubicBezTo>
                  <a:cubicBezTo>
                    <a:pt x="239" y="115"/>
                    <a:pt x="245" y="133"/>
                    <a:pt x="245" y="156"/>
                  </a:cubicBezTo>
                  <a:cubicBezTo>
                    <a:pt x="245" y="164"/>
                    <a:pt x="244" y="172"/>
                    <a:pt x="241" y="180"/>
                  </a:cubicBezTo>
                  <a:cubicBezTo>
                    <a:pt x="239" y="188"/>
                    <a:pt x="235" y="197"/>
                    <a:pt x="230" y="206"/>
                  </a:cubicBezTo>
                  <a:cubicBezTo>
                    <a:pt x="225" y="216"/>
                    <a:pt x="218" y="226"/>
                    <a:pt x="209" y="237"/>
                  </a:cubicBezTo>
                  <a:cubicBezTo>
                    <a:pt x="200" y="249"/>
                    <a:pt x="190" y="261"/>
                    <a:pt x="177" y="275"/>
                  </a:cubicBezTo>
                  <a:cubicBezTo>
                    <a:pt x="10" y="453"/>
                    <a:pt x="10" y="453"/>
                    <a:pt x="10" y="453"/>
                  </a:cubicBezTo>
                  <a:cubicBezTo>
                    <a:pt x="10" y="523"/>
                    <a:pt x="10" y="523"/>
                    <a:pt x="10" y="523"/>
                  </a:cubicBezTo>
                  <a:cubicBezTo>
                    <a:pt x="134" y="523"/>
                    <a:pt x="134" y="523"/>
                    <a:pt x="134" y="523"/>
                  </a:cubicBezTo>
                  <a:cubicBezTo>
                    <a:pt x="356" y="523"/>
                    <a:pt x="356" y="523"/>
                    <a:pt x="356" y="523"/>
                  </a:cubicBezTo>
                  <a:cubicBezTo>
                    <a:pt x="364" y="523"/>
                    <a:pt x="364" y="523"/>
                    <a:pt x="364" y="523"/>
                  </a:cubicBezTo>
                  <a:cubicBezTo>
                    <a:pt x="1850" y="523"/>
                    <a:pt x="1850" y="523"/>
                    <a:pt x="1850" y="523"/>
                  </a:cubicBezTo>
                  <a:cubicBezTo>
                    <a:pt x="1850" y="0"/>
                    <a:pt x="1850" y="0"/>
                    <a:pt x="1850" y="0"/>
                  </a:cubicBezTo>
                  <a:cubicBezTo>
                    <a:pt x="171" y="0"/>
                    <a:pt x="171" y="0"/>
                    <a:pt x="171" y="0"/>
                  </a:cubicBezTo>
                  <a:cubicBezTo>
                    <a:pt x="173" y="0"/>
                    <a:pt x="175" y="0"/>
                    <a:pt x="176" y="0"/>
                  </a:cubicBezTo>
                  <a:close/>
                </a:path>
              </a:pathLst>
            </a:custGeom>
            <a:solidFill>
              <a:schemeClr val="accent2">
                <a:alpha val="3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4472C4">
                    <a:lumMod val="60000"/>
                    <a:lumOff val="40000"/>
                  </a:srgbClr>
                </a:solidFill>
                <a:effectLst/>
                <a:uLnTx/>
                <a:uFillTx/>
                <a:latin typeface="Calibri Light" panose="020F0302020204030204"/>
                <a:ea typeface="+mn-ea"/>
                <a:cs typeface="+mn-cs"/>
              </a:endParaRPr>
            </a:p>
          </p:txBody>
        </p:sp>
        <p:sp>
          <p:nvSpPr>
            <p:cNvPr id="33" name="Freeform 15">
              <a:extLst>
                <a:ext uri="{FF2B5EF4-FFF2-40B4-BE49-F238E27FC236}">
                  <a16:creationId xmlns:a16="http://schemas.microsoft.com/office/drawing/2014/main" xmlns="" id="{C49877E6-EAC9-4B99-B130-FD8C0AD13D4A}"/>
                </a:ext>
              </a:extLst>
            </p:cNvPr>
            <p:cNvSpPr>
              <a:spLocks/>
            </p:cNvSpPr>
            <p:nvPr/>
          </p:nvSpPr>
          <p:spPr bwMode="auto">
            <a:xfrm>
              <a:off x="8049497" y="3005270"/>
              <a:ext cx="641861" cy="772278"/>
            </a:xfrm>
            <a:custGeom>
              <a:avLst/>
              <a:gdLst>
                <a:gd name="T0" fmla="*/ 228 w 228"/>
                <a:gd name="T1" fmla="*/ 274 h 274"/>
                <a:gd name="T2" fmla="*/ 131 w 228"/>
                <a:gd name="T3" fmla="*/ 0 h 274"/>
                <a:gd name="T4" fmla="*/ 134 w 228"/>
                <a:gd name="T5" fmla="*/ 29 h 274"/>
                <a:gd name="T6" fmla="*/ 129 w 228"/>
                <a:gd name="T7" fmla="*/ 62 h 274"/>
                <a:gd name="T8" fmla="*/ 114 w 228"/>
                <a:gd name="T9" fmla="*/ 93 h 274"/>
                <a:gd name="T10" fmla="*/ 90 w 228"/>
                <a:gd name="T11" fmla="*/ 125 h 274"/>
                <a:gd name="T12" fmla="*/ 60 w 228"/>
                <a:gd name="T13" fmla="*/ 158 h 274"/>
                <a:gd name="T14" fmla="*/ 0 w 228"/>
                <a:gd name="T15" fmla="*/ 220 h 274"/>
                <a:gd name="T16" fmla="*/ 145 w 228"/>
                <a:gd name="T17" fmla="*/ 220 h 274"/>
                <a:gd name="T18" fmla="*/ 145 w 228"/>
                <a:gd name="T19" fmla="*/ 274 h 274"/>
                <a:gd name="T20" fmla="*/ 228 w 228"/>
                <a:gd name="T21"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8" h="274">
                  <a:moveTo>
                    <a:pt x="228" y="274"/>
                  </a:moveTo>
                  <a:cubicBezTo>
                    <a:pt x="156" y="70"/>
                    <a:pt x="136" y="15"/>
                    <a:pt x="131" y="0"/>
                  </a:cubicBezTo>
                  <a:cubicBezTo>
                    <a:pt x="133" y="9"/>
                    <a:pt x="134" y="19"/>
                    <a:pt x="134" y="29"/>
                  </a:cubicBezTo>
                  <a:cubicBezTo>
                    <a:pt x="134" y="40"/>
                    <a:pt x="133" y="51"/>
                    <a:pt x="129" y="62"/>
                  </a:cubicBezTo>
                  <a:cubicBezTo>
                    <a:pt x="126" y="72"/>
                    <a:pt x="121" y="83"/>
                    <a:pt x="114" y="93"/>
                  </a:cubicBezTo>
                  <a:cubicBezTo>
                    <a:pt x="107" y="103"/>
                    <a:pt x="100" y="114"/>
                    <a:pt x="90" y="125"/>
                  </a:cubicBezTo>
                  <a:cubicBezTo>
                    <a:pt x="81" y="135"/>
                    <a:pt x="71" y="147"/>
                    <a:pt x="60" y="158"/>
                  </a:cubicBezTo>
                  <a:cubicBezTo>
                    <a:pt x="0" y="220"/>
                    <a:pt x="0" y="220"/>
                    <a:pt x="0" y="220"/>
                  </a:cubicBezTo>
                  <a:cubicBezTo>
                    <a:pt x="145" y="220"/>
                    <a:pt x="145" y="220"/>
                    <a:pt x="145" y="220"/>
                  </a:cubicBezTo>
                  <a:cubicBezTo>
                    <a:pt x="145" y="274"/>
                    <a:pt x="145" y="274"/>
                    <a:pt x="145" y="274"/>
                  </a:cubicBezTo>
                  <a:cubicBezTo>
                    <a:pt x="228" y="274"/>
                    <a:pt x="228" y="274"/>
                    <a:pt x="228" y="274"/>
                  </a:cubicBezTo>
                  <a:close/>
                </a:path>
              </a:pathLst>
            </a:custGeom>
            <a:solidFill>
              <a:schemeClr val="accent2">
                <a:lumMod val="5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4472C4">
                    <a:lumMod val="60000"/>
                    <a:lumOff val="40000"/>
                  </a:srgbClr>
                </a:solidFill>
                <a:effectLst/>
                <a:uLnTx/>
                <a:uFillTx/>
                <a:latin typeface="Calibri Light" panose="020F0302020204030204"/>
                <a:ea typeface="+mn-ea"/>
                <a:cs typeface="+mn-cs"/>
              </a:endParaRPr>
            </a:p>
          </p:txBody>
        </p:sp>
        <p:sp>
          <p:nvSpPr>
            <p:cNvPr id="34" name="Freeform 35">
              <a:extLst>
                <a:ext uri="{FF2B5EF4-FFF2-40B4-BE49-F238E27FC236}">
                  <a16:creationId xmlns:a16="http://schemas.microsoft.com/office/drawing/2014/main" xmlns="" id="{A6DA87F0-F546-4203-B3CE-99BA7E4D36AC}"/>
                </a:ext>
              </a:extLst>
            </p:cNvPr>
            <p:cNvSpPr>
              <a:spLocks/>
            </p:cNvSpPr>
            <p:nvPr/>
          </p:nvSpPr>
          <p:spPr bwMode="auto">
            <a:xfrm>
              <a:off x="3752527" y="3938926"/>
              <a:ext cx="3549708" cy="954352"/>
            </a:xfrm>
            <a:custGeom>
              <a:avLst/>
              <a:gdLst>
                <a:gd name="T0" fmla="*/ 170 w 1845"/>
                <a:gd name="T1" fmla="*/ 0 h 523"/>
                <a:gd name="T2" fmla="*/ 108 w 1845"/>
                <a:gd name="T3" fmla="*/ 10 h 523"/>
                <a:gd name="T4" fmla="*/ 55 w 1845"/>
                <a:gd name="T5" fmla="*/ 38 h 523"/>
                <a:gd name="T6" fmla="*/ 20 w 1845"/>
                <a:gd name="T7" fmla="*/ 82 h 523"/>
                <a:gd name="T8" fmla="*/ 7 w 1845"/>
                <a:gd name="T9" fmla="*/ 139 h 523"/>
                <a:gd name="T10" fmla="*/ 108 w 1845"/>
                <a:gd name="T11" fmla="*/ 139 h 523"/>
                <a:gd name="T12" fmla="*/ 113 w 1845"/>
                <a:gd name="T13" fmla="*/ 115 h 523"/>
                <a:gd name="T14" fmla="*/ 128 w 1845"/>
                <a:gd name="T15" fmla="*/ 97 h 523"/>
                <a:gd name="T16" fmla="*/ 150 w 1845"/>
                <a:gd name="T17" fmla="*/ 86 h 523"/>
                <a:gd name="T18" fmla="*/ 176 w 1845"/>
                <a:gd name="T19" fmla="*/ 82 h 523"/>
                <a:gd name="T20" fmla="*/ 206 w 1845"/>
                <a:gd name="T21" fmla="*/ 87 h 523"/>
                <a:gd name="T22" fmla="*/ 228 w 1845"/>
                <a:gd name="T23" fmla="*/ 100 h 523"/>
                <a:gd name="T24" fmla="*/ 241 w 1845"/>
                <a:gd name="T25" fmla="*/ 121 h 523"/>
                <a:gd name="T26" fmla="*/ 245 w 1845"/>
                <a:gd name="T27" fmla="*/ 147 h 523"/>
                <a:gd name="T28" fmla="*/ 226 w 1845"/>
                <a:gd name="T29" fmla="*/ 198 h 523"/>
                <a:gd name="T30" fmla="*/ 169 w 1845"/>
                <a:gd name="T31" fmla="*/ 217 h 523"/>
                <a:gd name="T32" fmla="*/ 115 w 1845"/>
                <a:gd name="T33" fmla="*/ 217 h 523"/>
                <a:gd name="T34" fmla="*/ 115 w 1845"/>
                <a:gd name="T35" fmla="*/ 296 h 523"/>
                <a:gd name="T36" fmla="*/ 169 w 1845"/>
                <a:gd name="T37" fmla="*/ 296 h 523"/>
                <a:gd name="T38" fmla="*/ 204 w 1845"/>
                <a:gd name="T39" fmla="*/ 300 h 523"/>
                <a:gd name="T40" fmla="*/ 230 w 1845"/>
                <a:gd name="T41" fmla="*/ 314 h 523"/>
                <a:gd name="T42" fmla="*/ 247 w 1845"/>
                <a:gd name="T43" fmla="*/ 337 h 523"/>
                <a:gd name="T44" fmla="*/ 253 w 1845"/>
                <a:gd name="T45" fmla="*/ 372 h 523"/>
                <a:gd name="T46" fmla="*/ 248 w 1845"/>
                <a:gd name="T47" fmla="*/ 401 h 523"/>
                <a:gd name="T48" fmla="*/ 232 w 1845"/>
                <a:gd name="T49" fmla="*/ 423 h 523"/>
                <a:gd name="T50" fmla="*/ 208 w 1845"/>
                <a:gd name="T51" fmla="*/ 437 h 523"/>
                <a:gd name="T52" fmla="*/ 176 w 1845"/>
                <a:gd name="T53" fmla="*/ 442 h 523"/>
                <a:gd name="T54" fmla="*/ 146 w 1845"/>
                <a:gd name="T55" fmla="*/ 437 h 523"/>
                <a:gd name="T56" fmla="*/ 123 w 1845"/>
                <a:gd name="T57" fmla="*/ 423 h 523"/>
                <a:gd name="T58" fmla="*/ 107 w 1845"/>
                <a:gd name="T59" fmla="*/ 403 h 523"/>
                <a:gd name="T60" fmla="*/ 101 w 1845"/>
                <a:gd name="T61" fmla="*/ 377 h 523"/>
                <a:gd name="T62" fmla="*/ 0 w 1845"/>
                <a:gd name="T63" fmla="*/ 377 h 523"/>
                <a:gd name="T64" fmla="*/ 15 w 1845"/>
                <a:gd name="T65" fmla="*/ 442 h 523"/>
                <a:gd name="T66" fmla="*/ 54 w 1845"/>
                <a:gd name="T67" fmla="*/ 488 h 523"/>
                <a:gd name="T68" fmla="*/ 110 w 1845"/>
                <a:gd name="T69" fmla="*/ 514 h 523"/>
                <a:gd name="T70" fmla="*/ 170 w 1845"/>
                <a:gd name="T71" fmla="*/ 523 h 523"/>
                <a:gd name="T72" fmla="*/ 170 w 1845"/>
                <a:gd name="T73" fmla="*/ 523 h 523"/>
                <a:gd name="T74" fmla="*/ 1845 w 1845"/>
                <a:gd name="T75" fmla="*/ 523 h 523"/>
                <a:gd name="T76" fmla="*/ 1845 w 1845"/>
                <a:gd name="T77" fmla="*/ 0 h 523"/>
                <a:gd name="T78" fmla="*/ 170 w 1845"/>
                <a:gd name="T79"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45" h="523">
                  <a:moveTo>
                    <a:pt x="170" y="0"/>
                  </a:moveTo>
                  <a:cubicBezTo>
                    <a:pt x="148" y="1"/>
                    <a:pt x="128" y="4"/>
                    <a:pt x="108" y="10"/>
                  </a:cubicBezTo>
                  <a:cubicBezTo>
                    <a:pt x="88" y="17"/>
                    <a:pt x="71" y="26"/>
                    <a:pt x="55" y="38"/>
                  </a:cubicBezTo>
                  <a:cubicBezTo>
                    <a:pt x="40" y="50"/>
                    <a:pt x="29" y="65"/>
                    <a:pt x="20" y="82"/>
                  </a:cubicBezTo>
                  <a:cubicBezTo>
                    <a:pt x="11" y="99"/>
                    <a:pt x="7" y="118"/>
                    <a:pt x="7" y="139"/>
                  </a:cubicBezTo>
                  <a:cubicBezTo>
                    <a:pt x="108" y="139"/>
                    <a:pt x="108" y="139"/>
                    <a:pt x="108" y="139"/>
                  </a:cubicBezTo>
                  <a:cubicBezTo>
                    <a:pt x="108" y="130"/>
                    <a:pt x="110" y="122"/>
                    <a:pt x="113" y="115"/>
                  </a:cubicBezTo>
                  <a:cubicBezTo>
                    <a:pt x="117" y="108"/>
                    <a:pt x="122" y="102"/>
                    <a:pt x="128" y="97"/>
                  </a:cubicBezTo>
                  <a:cubicBezTo>
                    <a:pt x="134" y="92"/>
                    <a:pt x="141" y="88"/>
                    <a:pt x="150" y="86"/>
                  </a:cubicBezTo>
                  <a:cubicBezTo>
                    <a:pt x="158" y="83"/>
                    <a:pt x="167" y="82"/>
                    <a:pt x="176" y="82"/>
                  </a:cubicBezTo>
                  <a:cubicBezTo>
                    <a:pt x="188" y="82"/>
                    <a:pt x="198" y="83"/>
                    <a:pt x="206" y="87"/>
                  </a:cubicBezTo>
                  <a:cubicBezTo>
                    <a:pt x="215" y="90"/>
                    <a:pt x="222" y="94"/>
                    <a:pt x="228" y="100"/>
                  </a:cubicBezTo>
                  <a:cubicBezTo>
                    <a:pt x="234" y="106"/>
                    <a:pt x="238" y="113"/>
                    <a:pt x="241" y="121"/>
                  </a:cubicBezTo>
                  <a:cubicBezTo>
                    <a:pt x="243" y="129"/>
                    <a:pt x="245" y="137"/>
                    <a:pt x="245" y="147"/>
                  </a:cubicBezTo>
                  <a:cubicBezTo>
                    <a:pt x="245" y="168"/>
                    <a:pt x="239" y="185"/>
                    <a:pt x="226" y="198"/>
                  </a:cubicBezTo>
                  <a:cubicBezTo>
                    <a:pt x="214" y="211"/>
                    <a:pt x="195" y="217"/>
                    <a:pt x="169" y="217"/>
                  </a:cubicBezTo>
                  <a:cubicBezTo>
                    <a:pt x="115" y="217"/>
                    <a:pt x="115" y="217"/>
                    <a:pt x="115" y="217"/>
                  </a:cubicBezTo>
                  <a:cubicBezTo>
                    <a:pt x="115" y="296"/>
                    <a:pt x="115" y="296"/>
                    <a:pt x="115" y="296"/>
                  </a:cubicBezTo>
                  <a:cubicBezTo>
                    <a:pt x="169" y="296"/>
                    <a:pt x="169" y="296"/>
                    <a:pt x="169" y="296"/>
                  </a:cubicBezTo>
                  <a:cubicBezTo>
                    <a:pt x="182" y="296"/>
                    <a:pt x="194" y="297"/>
                    <a:pt x="204" y="300"/>
                  </a:cubicBezTo>
                  <a:cubicBezTo>
                    <a:pt x="214" y="303"/>
                    <a:pt x="223" y="308"/>
                    <a:pt x="230" y="314"/>
                  </a:cubicBezTo>
                  <a:cubicBezTo>
                    <a:pt x="238" y="320"/>
                    <a:pt x="243" y="328"/>
                    <a:pt x="247" y="337"/>
                  </a:cubicBezTo>
                  <a:cubicBezTo>
                    <a:pt x="251" y="347"/>
                    <a:pt x="253" y="359"/>
                    <a:pt x="253" y="372"/>
                  </a:cubicBezTo>
                  <a:cubicBezTo>
                    <a:pt x="253" y="383"/>
                    <a:pt x="251" y="392"/>
                    <a:pt x="248" y="401"/>
                  </a:cubicBezTo>
                  <a:cubicBezTo>
                    <a:pt x="244" y="409"/>
                    <a:pt x="239" y="417"/>
                    <a:pt x="232" y="423"/>
                  </a:cubicBezTo>
                  <a:cubicBezTo>
                    <a:pt x="226" y="429"/>
                    <a:pt x="218" y="434"/>
                    <a:pt x="208" y="437"/>
                  </a:cubicBezTo>
                  <a:cubicBezTo>
                    <a:pt x="199" y="440"/>
                    <a:pt x="188" y="442"/>
                    <a:pt x="176" y="442"/>
                  </a:cubicBezTo>
                  <a:cubicBezTo>
                    <a:pt x="165" y="442"/>
                    <a:pt x="155" y="440"/>
                    <a:pt x="146" y="437"/>
                  </a:cubicBezTo>
                  <a:cubicBezTo>
                    <a:pt x="137" y="434"/>
                    <a:pt x="129" y="429"/>
                    <a:pt x="123" y="423"/>
                  </a:cubicBezTo>
                  <a:cubicBezTo>
                    <a:pt x="116" y="418"/>
                    <a:pt x="111" y="411"/>
                    <a:pt x="107" y="403"/>
                  </a:cubicBezTo>
                  <a:cubicBezTo>
                    <a:pt x="103" y="395"/>
                    <a:pt x="101" y="386"/>
                    <a:pt x="101" y="377"/>
                  </a:cubicBezTo>
                  <a:cubicBezTo>
                    <a:pt x="0" y="377"/>
                    <a:pt x="0" y="377"/>
                    <a:pt x="0" y="377"/>
                  </a:cubicBezTo>
                  <a:cubicBezTo>
                    <a:pt x="0" y="402"/>
                    <a:pt x="5" y="424"/>
                    <a:pt x="15" y="442"/>
                  </a:cubicBezTo>
                  <a:cubicBezTo>
                    <a:pt x="25" y="460"/>
                    <a:pt x="38" y="475"/>
                    <a:pt x="54" y="488"/>
                  </a:cubicBezTo>
                  <a:cubicBezTo>
                    <a:pt x="71" y="500"/>
                    <a:pt x="89" y="509"/>
                    <a:pt x="110" y="514"/>
                  </a:cubicBezTo>
                  <a:cubicBezTo>
                    <a:pt x="129" y="520"/>
                    <a:pt x="150" y="523"/>
                    <a:pt x="170" y="523"/>
                  </a:cubicBezTo>
                  <a:cubicBezTo>
                    <a:pt x="170" y="523"/>
                    <a:pt x="170" y="523"/>
                    <a:pt x="170" y="523"/>
                  </a:cubicBezTo>
                  <a:cubicBezTo>
                    <a:pt x="1845" y="523"/>
                    <a:pt x="1845" y="523"/>
                    <a:pt x="1845" y="523"/>
                  </a:cubicBezTo>
                  <a:cubicBezTo>
                    <a:pt x="1845" y="0"/>
                    <a:pt x="1845" y="0"/>
                    <a:pt x="1845" y="0"/>
                  </a:cubicBezTo>
                  <a:cubicBezTo>
                    <a:pt x="170" y="0"/>
                    <a:pt x="170" y="0"/>
                    <a:pt x="170" y="0"/>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4472C4">
                    <a:lumMod val="60000"/>
                    <a:lumOff val="40000"/>
                  </a:srgbClr>
                </a:solidFill>
                <a:effectLst/>
                <a:uLnTx/>
                <a:uFillTx/>
                <a:latin typeface="Calibri Light" panose="020F0302020204030204"/>
                <a:ea typeface="+mn-ea"/>
                <a:cs typeface="+mn-cs"/>
              </a:endParaRPr>
            </a:p>
          </p:txBody>
        </p:sp>
        <p:sp>
          <p:nvSpPr>
            <p:cNvPr id="35" name="Freeform 16">
              <a:extLst>
                <a:ext uri="{FF2B5EF4-FFF2-40B4-BE49-F238E27FC236}">
                  <a16:creationId xmlns:a16="http://schemas.microsoft.com/office/drawing/2014/main" xmlns="" id="{F13EA783-C4B4-4A6E-AE1B-95894907FF16}"/>
                </a:ext>
              </a:extLst>
            </p:cNvPr>
            <p:cNvSpPr>
              <a:spLocks/>
            </p:cNvSpPr>
            <p:nvPr/>
          </p:nvSpPr>
          <p:spPr bwMode="auto">
            <a:xfrm>
              <a:off x="4070594" y="4140801"/>
              <a:ext cx="579482" cy="752476"/>
            </a:xfrm>
            <a:custGeom>
              <a:avLst/>
              <a:gdLst>
                <a:gd name="T0" fmla="*/ 112 w 206"/>
                <a:gd name="T1" fmla="*/ 0 h 267"/>
                <a:gd name="T2" fmla="*/ 114 w 206"/>
                <a:gd name="T3" fmla="*/ 21 h 267"/>
                <a:gd name="T4" fmla="*/ 110 w 206"/>
                <a:gd name="T5" fmla="*/ 43 h 267"/>
                <a:gd name="T6" fmla="*/ 100 w 206"/>
                <a:gd name="T7" fmla="*/ 62 h 267"/>
                <a:gd name="T8" fmla="*/ 84 w 206"/>
                <a:gd name="T9" fmla="*/ 79 h 267"/>
                <a:gd name="T10" fmla="*/ 63 w 206"/>
                <a:gd name="T11" fmla="*/ 93 h 267"/>
                <a:gd name="T12" fmla="*/ 105 w 206"/>
                <a:gd name="T13" fmla="*/ 122 h 267"/>
                <a:gd name="T14" fmla="*/ 119 w 206"/>
                <a:gd name="T15" fmla="*/ 170 h 267"/>
                <a:gd name="T16" fmla="*/ 110 w 206"/>
                <a:gd name="T17" fmla="*/ 211 h 267"/>
                <a:gd name="T18" fmla="*/ 85 w 206"/>
                <a:gd name="T19" fmla="*/ 241 h 267"/>
                <a:gd name="T20" fmla="*/ 47 w 206"/>
                <a:gd name="T21" fmla="*/ 260 h 267"/>
                <a:gd name="T22" fmla="*/ 0 w 206"/>
                <a:gd name="T23" fmla="*/ 267 h 267"/>
                <a:gd name="T24" fmla="*/ 206 w 206"/>
                <a:gd name="T25" fmla="*/ 267 h 267"/>
                <a:gd name="T26" fmla="*/ 112 w 206"/>
                <a:gd name="T27"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6" h="267">
                  <a:moveTo>
                    <a:pt x="112" y="0"/>
                  </a:moveTo>
                  <a:cubicBezTo>
                    <a:pt x="113" y="7"/>
                    <a:pt x="114" y="14"/>
                    <a:pt x="114" y="21"/>
                  </a:cubicBezTo>
                  <a:cubicBezTo>
                    <a:pt x="114" y="28"/>
                    <a:pt x="112" y="35"/>
                    <a:pt x="110" y="43"/>
                  </a:cubicBezTo>
                  <a:cubicBezTo>
                    <a:pt x="108" y="50"/>
                    <a:pt x="104" y="56"/>
                    <a:pt x="100" y="62"/>
                  </a:cubicBezTo>
                  <a:cubicBezTo>
                    <a:pt x="96" y="68"/>
                    <a:pt x="91" y="74"/>
                    <a:pt x="84" y="79"/>
                  </a:cubicBezTo>
                  <a:cubicBezTo>
                    <a:pt x="78" y="84"/>
                    <a:pt x="71" y="89"/>
                    <a:pt x="63" y="93"/>
                  </a:cubicBezTo>
                  <a:cubicBezTo>
                    <a:pt x="81" y="99"/>
                    <a:pt x="96" y="109"/>
                    <a:pt x="105" y="122"/>
                  </a:cubicBezTo>
                  <a:cubicBezTo>
                    <a:pt x="114" y="135"/>
                    <a:pt x="119" y="152"/>
                    <a:pt x="119" y="170"/>
                  </a:cubicBezTo>
                  <a:cubicBezTo>
                    <a:pt x="119" y="185"/>
                    <a:pt x="116" y="199"/>
                    <a:pt x="110" y="211"/>
                  </a:cubicBezTo>
                  <a:cubicBezTo>
                    <a:pt x="104" y="223"/>
                    <a:pt x="95" y="233"/>
                    <a:pt x="85" y="241"/>
                  </a:cubicBezTo>
                  <a:cubicBezTo>
                    <a:pt x="74" y="250"/>
                    <a:pt x="62" y="256"/>
                    <a:pt x="47" y="260"/>
                  </a:cubicBezTo>
                  <a:cubicBezTo>
                    <a:pt x="33" y="265"/>
                    <a:pt x="17" y="267"/>
                    <a:pt x="0" y="267"/>
                  </a:cubicBezTo>
                  <a:cubicBezTo>
                    <a:pt x="206" y="267"/>
                    <a:pt x="206" y="267"/>
                    <a:pt x="206" y="267"/>
                  </a:cubicBezTo>
                  <a:cubicBezTo>
                    <a:pt x="143" y="88"/>
                    <a:pt x="120" y="23"/>
                    <a:pt x="112" y="0"/>
                  </a:cubicBezTo>
                  <a:close/>
                </a:path>
              </a:pathLst>
            </a:custGeom>
            <a:solidFill>
              <a:schemeClr val="accent3">
                <a:lumMod val="5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4472C4">
                    <a:lumMod val="60000"/>
                    <a:lumOff val="40000"/>
                  </a:srgbClr>
                </a:solidFill>
                <a:effectLst/>
                <a:uLnTx/>
                <a:uFillTx/>
                <a:latin typeface="Calibri Light" panose="020F0302020204030204"/>
                <a:ea typeface="+mn-ea"/>
                <a:cs typeface="+mn-cs"/>
              </a:endParaRPr>
            </a:p>
          </p:txBody>
        </p:sp>
        <p:sp>
          <p:nvSpPr>
            <p:cNvPr id="36" name="Freeform 16">
              <a:extLst>
                <a:ext uri="{FF2B5EF4-FFF2-40B4-BE49-F238E27FC236}">
                  <a16:creationId xmlns:a16="http://schemas.microsoft.com/office/drawing/2014/main" xmlns="" id="{55610A1C-BBBB-4C1D-94E1-702F3705A09B}"/>
                </a:ext>
              </a:extLst>
            </p:cNvPr>
            <p:cNvSpPr>
              <a:spLocks noEditPoints="1"/>
            </p:cNvSpPr>
            <p:nvPr/>
          </p:nvSpPr>
          <p:spPr bwMode="auto">
            <a:xfrm>
              <a:off x="7765940" y="3938926"/>
              <a:ext cx="3578942" cy="954352"/>
            </a:xfrm>
            <a:custGeom>
              <a:avLst/>
              <a:gdLst>
                <a:gd name="T0" fmla="*/ 553 w 3183"/>
                <a:gd name="T1" fmla="*/ 0 h 892"/>
                <a:gd name="T2" fmla="*/ 452 w 3183"/>
                <a:gd name="T3" fmla="*/ 0 h 892"/>
                <a:gd name="T4" fmla="*/ 373 w 3183"/>
                <a:gd name="T5" fmla="*/ 0 h 892"/>
                <a:gd name="T6" fmla="*/ 0 w 3183"/>
                <a:gd name="T7" fmla="*/ 588 h 892"/>
                <a:gd name="T8" fmla="*/ 8 w 3183"/>
                <a:gd name="T9" fmla="*/ 699 h 892"/>
                <a:gd name="T10" fmla="*/ 375 w 3183"/>
                <a:gd name="T11" fmla="*/ 699 h 892"/>
                <a:gd name="T12" fmla="*/ 375 w 3183"/>
                <a:gd name="T13" fmla="*/ 892 h 892"/>
                <a:gd name="T14" fmla="*/ 452 w 3183"/>
                <a:gd name="T15" fmla="*/ 892 h 892"/>
                <a:gd name="T16" fmla="*/ 553 w 3183"/>
                <a:gd name="T17" fmla="*/ 892 h 892"/>
                <a:gd name="T18" fmla="*/ 3183 w 3183"/>
                <a:gd name="T19" fmla="*/ 892 h 892"/>
                <a:gd name="T20" fmla="*/ 3183 w 3183"/>
                <a:gd name="T21" fmla="*/ 0 h 892"/>
                <a:gd name="T22" fmla="*/ 553 w 3183"/>
                <a:gd name="T23" fmla="*/ 0 h 892"/>
                <a:gd name="T24" fmla="*/ 375 w 3183"/>
                <a:gd name="T25" fmla="*/ 558 h 892"/>
                <a:gd name="T26" fmla="*/ 176 w 3183"/>
                <a:gd name="T27" fmla="*/ 558 h 892"/>
                <a:gd name="T28" fmla="*/ 363 w 3183"/>
                <a:gd name="T29" fmla="*/ 263 h 892"/>
                <a:gd name="T30" fmla="*/ 375 w 3183"/>
                <a:gd name="T31" fmla="*/ 242 h 892"/>
                <a:gd name="T32" fmla="*/ 375 w 3183"/>
                <a:gd name="T33" fmla="*/ 558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83" h="892">
                  <a:moveTo>
                    <a:pt x="553" y="0"/>
                  </a:moveTo>
                  <a:lnTo>
                    <a:pt x="452" y="0"/>
                  </a:lnTo>
                  <a:lnTo>
                    <a:pt x="373" y="0"/>
                  </a:lnTo>
                  <a:lnTo>
                    <a:pt x="0" y="588"/>
                  </a:lnTo>
                  <a:lnTo>
                    <a:pt x="8" y="699"/>
                  </a:lnTo>
                  <a:lnTo>
                    <a:pt x="375" y="699"/>
                  </a:lnTo>
                  <a:lnTo>
                    <a:pt x="375" y="892"/>
                  </a:lnTo>
                  <a:lnTo>
                    <a:pt x="452" y="892"/>
                  </a:lnTo>
                  <a:lnTo>
                    <a:pt x="553" y="892"/>
                  </a:lnTo>
                  <a:lnTo>
                    <a:pt x="3183" y="892"/>
                  </a:lnTo>
                  <a:lnTo>
                    <a:pt x="3183" y="0"/>
                  </a:lnTo>
                  <a:lnTo>
                    <a:pt x="553" y="0"/>
                  </a:lnTo>
                  <a:close/>
                  <a:moveTo>
                    <a:pt x="375" y="558"/>
                  </a:moveTo>
                  <a:lnTo>
                    <a:pt x="176" y="558"/>
                  </a:lnTo>
                  <a:lnTo>
                    <a:pt x="363" y="263"/>
                  </a:lnTo>
                  <a:lnTo>
                    <a:pt x="375" y="242"/>
                  </a:lnTo>
                  <a:lnTo>
                    <a:pt x="375" y="558"/>
                  </a:lnTo>
                  <a:close/>
                </a:path>
              </a:pathLst>
            </a:custGeom>
            <a:solidFill>
              <a:schemeClr val="accent4">
                <a:alpha val="3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4472C4">
                    <a:lumMod val="60000"/>
                    <a:lumOff val="40000"/>
                  </a:srgbClr>
                </a:solidFill>
                <a:effectLst/>
                <a:uLnTx/>
                <a:uFillTx/>
                <a:latin typeface="Calibri Light" panose="020F0302020204030204"/>
                <a:ea typeface="+mn-ea"/>
                <a:cs typeface="+mn-cs"/>
              </a:endParaRPr>
            </a:p>
          </p:txBody>
        </p:sp>
        <p:sp>
          <p:nvSpPr>
            <p:cNvPr id="37" name="Freeform 5">
              <a:extLst>
                <a:ext uri="{FF2B5EF4-FFF2-40B4-BE49-F238E27FC236}">
                  <a16:creationId xmlns:a16="http://schemas.microsoft.com/office/drawing/2014/main" xmlns="" id="{FB005BD7-D135-449F-948F-869AF0A22C09}"/>
                </a:ext>
              </a:extLst>
            </p:cNvPr>
            <p:cNvSpPr>
              <a:spLocks/>
            </p:cNvSpPr>
            <p:nvPr/>
          </p:nvSpPr>
          <p:spPr bwMode="auto">
            <a:xfrm>
              <a:off x="8357664" y="3938926"/>
              <a:ext cx="343175" cy="954352"/>
            </a:xfrm>
            <a:custGeom>
              <a:avLst/>
              <a:gdLst>
                <a:gd name="T0" fmla="*/ 2 w 210"/>
                <a:gd name="T1" fmla="*/ 0 h 584"/>
                <a:gd name="T2" fmla="*/ 0 w 210"/>
                <a:gd name="T3" fmla="*/ 0 h 584"/>
                <a:gd name="T4" fmla="*/ 0 w 210"/>
                <a:gd name="T5" fmla="*/ 366 h 584"/>
                <a:gd name="T6" fmla="*/ 67 w 210"/>
                <a:gd name="T7" fmla="*/ 366 h 584"/>
                <a:gd name="T8" fmla="*/ 67 w 210"/>
                <a:gd name="T9" fmla="*/ 459 h 584"/>
                <a:gd name="T10" fmla="*/ 0 w 210"/>
                <a:gd name="T11" fmla="*/ 459 h 584"/>
                <a:gd name="T12" fmla="*/ 0 w 210"/>
                <a:gd name="T13" fmla="*/ 584 h 584"/>
                <a:gd name="T14" fmla="*/ 2 w 210"/>
                <a:gd name="T15" fmla="*/ 584 h 584"/>
                <a:gd name="T16" fmla="*/ 210 w 210"/>
                <a:gd name="T17" fmla="*/ 584 h 584"/>
                <a:gd name="T18" fmla="*/ 2 w 210"/>
                <a:gd name="T19"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584">
                  <a:moveTo>
                    <a:pt x="2" y="0"/>
                  </a:moveTo>
                  <a:lnTo>
                    <a:pt x="0" y="0"/>
                  </a:lnTo>
                  <a:lnTo>
                    <a:pt x="0" y="366"/>
                  </a:lnTo>
                  <a:lnTo>
                    <a:pt x="67" y="366"/>
                  </a:lnTo>
                  <a:lnTo>
                    <a:pt x="67" y="459"/>
                  </a:lnTo>
                  <a:lnTo>
                    <a:pt x="0" y="459"/>
                  </a:lnTo>
                  <a:lnTo>
                    <a:pt x="0" y="584"/>
                  </a:lnTo>
                  <a:lnTo>
                    <a:pt x="2" y="584"/>
                  </a:lnTo>
                  <a:lnTo>
                    <a:pt x="210" y="584"/>
                  </a:lnTo>
                  <a:lnTo>
                    <a:pt x="2" y="0"/>
                  </a:lnTo>
                  <a:close/>
                </a:path>
              </a:pathLst>
            </a:custGeom>
            <a:solidFill>
              <a:schemeClr val="accent4">
                <a:lumMod val="5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4472C4">
                    <a:lumMod val="60000"/>
                    <a:lumOff val="40000"/>
                  </a:srgbClr>
                </a:solidFill>
                <a:effectLst/>
                <a:uLnTx/>
                <a:uFillTx/>
                <a:latin typeface="Calibri Light" panose="020F0302020204030204"/>
                <a:ea typeface="+mn-ea"/>
                <a:cs typeface="+mn-cs"/>
              </a:endParaRPr>
            </a:p>
          </p:txBody>
        </p:sp>
        <p:sp>
          <p:nvSpPr>
            <p:cNvPr id="38" name="TextBox 28">
              <a:extLst>
                <a:ext uri="{FF2B5EF4-FFF2-40B4-BE49-F238E27FC236}">
                  <a16:creationId xmlns:a16="http://schemas.microsoft.com/office/drawing/2014/main" xmlns="" id="{7D440D9C-4CE1-46C4-8B2B-1C83F52A24CC}"/>
                </a:ext>
              </a:extLst>
            </p:cNvPr>
            <p:cNvSpPr txBox="1"/>
            <p:nvPr/>
          </p:nvSpPr>
          <p:spPr>
            <a:xfrm>
              <a:off x="4624528" y="4017688"/>
              <a:ext cx="2414139" cy="70330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Light" panose="020F0302020204030204"/>
                  <a:ea typeface="Roboto" charset="0"/>
                  <a:cs typeface="Roboto" charset="0"/>
                </a:rPr>
                <a:t>Stakeholder</a:t>
              </a:r>
            </a:p>
          </p:txBody>
        </p:sp>
        <p:sp>
          <p:nvSpPr>
            <p:cNvPr id="39" name="TextBox 30">
              <a:extLst>
                <a:ext uri="{FF2B5EF4-FFF2-40B4-BE49-F238E27FC236}">
                  <a16:creationId xmlns:a16="http://schemas.microsoft.com/office/drawing/2014/main" xmlns="" id="{33FDBEB9-93AB-40DC-95B4-724414BB056A}"/>
                </a:ext>
              </a:extLst>
            </p:cNvPr>
            <p:cNvSpPr txBox="1"/>
            <p:nvPr/>
          </p:nvSpPr>
          <p:spPr>
            <a:xfrm>
              <a:off x="8734300" y="3813472"/>
              <a:ext cx="2740749" cy="121479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err="1">
                  <a:ln>
                    <a:noFill/>
                  </a:ln>
                  <a:solidFill>
                    <a:prstClr val="white"/>
                  </a:solidFill>
                  <a:effectLst/>
                  <a:uLnTx/>
                  <a:uFillTx/>
                  <a:latin typeface="Calibri Light" panose="020F0302020204030204"/>
                  <a:ea typeface="Roboto" charset="0"/>
                  <a:cs typeface="Roboto" charset="0"/>
                </a:rPr>
                <a:t>Risiko</a:t>
              </a:r>
              <a:r>
                <a:rPr kumimoji="0" lang="en-GB" sz="1600" b="1" i="0" u="none" strike="noStrike" kern="1200" cap="none" spc="0" normalizeH="0" baseline="0" noProof="0" dirty="0">
                  <a:ln>
                    <a:noFill/>
                  </a:ln>
                  <a:solidFill>
                    <a:prstClr val="white"/>
                  </a:solidFill>
                  <a:effectLst/>
                  <a:uLnTx/>
                  <a:uFillTx/>
                  <a:latin typeface="Calibri Light" panose="020F0302020204030204"/>
                  <a:ea typeface="Roboto" charset="0"/>
                  <a:cs typeface="Roboto" charset="0"/>
                </a:rPr>
                <a:t>- </a:t>
              </a:r>
              <a:br>
                <a:rPr kumimoji="0" lang="en-GB" sz="1600" b="1" i="0" u="none" strike="noStrike" kern="1200" cap="none" spc="0" normalizeH="0" baseline="0" noProof="0" dirty="0">
                  <a:ln>
                    <a:noFill/>
                  </a:ln>
                  <a:solidFill>
                    <a:prstClr val="white"/>
                  </a:solidFill>
                  <a:effectLst/>
                  <a:uLnTx/>
                  <a:uFillTx/>
                  <a:latin typeface="Calibri Light" panose="020F0302020204030204"/>
                  <a:ea typeface="Roboto" charset="0"/>
                  <a:cs typeface="Roboto" charset="0"/>
                </a:rPr>
              </a:br>
              <a:r>
                <a:rPr kumimoji="0" lang="en-GB" sz="1600" b="1" i="0" u="none" strike="noStrike" kern="1200" cap="none" spc="0" normalizeH="0" baseline="0" noProof="0" dirty="0" err="1">
                  <a:ln>
                    <a:noFill/>
                  </a:ln>
                  <a:solidFill>
                    <a:prstClr val="white"/>
                  </a:solidFill>
                  <a:effectLst/>
                  <a:uLnTx/>
                  <a:uFillTx/>
                  <a:latin typeface="Calibri Light" panose="020F0302020204030204"/>
                  <a:ea typeface="Roboto" charset="0"/>
                  <a:cs typeface="Roboto" charset="0"/>
                </a:rPr>
                <a:t>beurteilungen</a:t>
              </a:r>
              <a:endParaRPr kumimoji="0" lang="en-GB" sz="1600" b="1" i="0" u="none" strike="noStrike" kern="1200" cap="none" spc="0" normalizeH="0" baseline="0" noProof="0" dirty="0">
                <a:ln>
                  <a:noFill/>
                </a:ln>
                <a:solidFill>
                  <a:prstClr val="white"/>
                </a:solidFill>
                <a:effectLst/>
                <a:uLnTx/>
                <a:uFillTx/>
                <a:latin typeface="Calibri Light" panose="020F0302020204030204"/>
                <a:ea typeface="Roboto" charset="0"/>
                <a:cs typeface="Roboto" charset="0"/>
              </a:endParaRPr>
            </a:p>
          </p:txBody>
        </p:sp>
        <p:sp>
          <p:nvSpPr>
            <p:cNvPr id="40" name="TextBox 38">
              <a:extLst>
                <a:ext uri="{FF2B5EF4-FFF2-40B4-BE49-F238E27FC236}">
                  <a16:creationId xmlns:a16="http://schemas.microsoft.com/office/drawing/2014/main" xmlns="" id="{E3B2E09F-E08A-4CF4-8D6A-056DCADD1AC1}"/>
                </a:ext>
              </a:extLst>
            </p:cNvPr>
            <p:cNvSpPr txBox="1"/>
            <p:nvPr/>
          </p:nvSpPr>
          <p:spPr>
            <a:xfrm>
              <a:off x="8717571" y="2918952"/>
              <a:ext cx="2544278" cy="70330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Light" panose="020F0302020204030204"/>
                  <a:ea typeface="Roboto" charset="0"/>
                  <a:cs typeface="Roboto" charset="0"/>
                </a:rPr>
                <a:t>Organisation</a:t>
              </a:r>
            </a:p>
          </p:txBody>
        </p:sp>
        <p:sp>
          <p:nvSpPr>
            <p:cNvPr id="41" name="TextBox 40">
              <a:extLst>
                <a:ext uri="{FF2B5EF4-FFF2-40B4-BE49-F238E27FC236}">
                  <a16:creationId xmlns:a16="http://schemas.microsoft.com/office/drawing/2014/main" xmlns="" id="{C0222AD9-B18D-4643-9308-AC0E45CEB751}"/>
                </a:ext>
              </a:extLst>
            </p:cNvPr>
            <p:cNvSpPr txBox="1"/>
            <p:nvPr/>
          </p:nvSpPr>
          <p:spPr>
            <a:xfrm>
              <a:off x="4626992" y="2954791"/>
              <a:ext cx="1795818" cy="70330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Light" panose="020F0302020204030204"/>
                  <a:ea typeface="Roboto" charset="0"/>
                  <a:cs typeface="Roboto" charset="0"/>
                </a:rPr>
                <a:t>Industrie</a:t>
              </a:r>
            </a:p>
          </p:txBody>
        </p:sp>
      </p:grpSp>
    </p:spTree>
    <p:extLst>
      <p:ext uri="{BB962C8B-B14F-4D97-AF65-F5344CB8AC3E}">
        <p14:creationId xmlns:p14="http://schemas.microsoft.com/office/powerpoint/2010/main" val="916480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562838D1-CDDB-4866-97B5-C8EA24C6919C}"/>
              </a:ext>
            </a:extLst>
          </p:cNvPr>
          <p:cNvSpPr txBox="1"/>
          <p:nvPr/>
        </p:nvSpPr>
        <p:spPr>
          <a:xfrm>
            <a:off x="1528554" y="2725581"/>
            <a:ext cx="5372989"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libri" panose="020F0502020204030204"/>
                <a:ea typeface="+mn-ea"/>
                <a:cs typeface="+mn-cs"/>
              </a:rPr>
              <a:t>Die 5 Schritte des </a:t>
            </a:r>
            <a:r>
              <a:rPr kumimoji="0" lang="en-GB" sz="3600" b="0" i="0" u="none" strike="noStrike" kern="1200" cap="none" spc="0" normalizeH="0" baseline="0" noProof="0" dirty="0" err="1">
                <a:ln>
                  <a:noFill/>
                </a:ln>
                <a:solidFill>
                  <a:prstClr val="white"/>
                </a:solidFill>
                <a:effectLst/>
                <a:uLnTx/>
                <a:uFillTx/>
                <a:latin typeface="Calibri" panose="020F0502020204030204"/>
                <a:ea typeface="+mn-ea"/>
                <a:cs typeface="+mn-cs"/>
              </a:rPr>
              <a:t>Stakeholdermanagements</a:t>
            </a:r>
            <a:r>
              <a:rPr kumimoji="0" lang="en-GB" sz="36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pic>
        <p:nvPicPr>
          <p:cNvPr id="6" name="Picture 5" descr="Shape&#10;&#10;Description automatically generated with medium confidence">
            <a:extLst>
              <a:ext uri="{FF2B5EF4-FFF2-40B4-BE49-F238E27FC236}">
                <a16:creationId xmlns:a16="http://schemas.microsoft.com/office/drawing/2014/main" xmlns="" id="{6F8006B2-38D4-42D8-BD61-C799FF46E5A7}"/>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7174064" y="1121227"/>
            <a:ext cx="2953732" cy="4797941"/>
          </a:xfrm>
          <a:prstGeom prst="rect">
            <a:avLst/>
          </a:prstGeom>
        </p:spPr>
      </p:pic>
    </p:spTree>
    <p:extLst>
      <p:ext uri="{BB962C8B-B14F-4D97-AF65-F5344CB8AC3E}">
        <p14:creationId xmlns:p14="http://schemas.microsoft.com/office/powerpoint/2010/main" val="908499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ieren 4">
            <a:extLst>
              <a:ext uri="{FF2B5EF4-FFF2-40B4-BE49-F238E27FC236}">
                <a16:creationId xmlns:a16="http://schemas.microsoft.com/office/drawing/2014/main" xmlns="" id="{0A497FD7-F852-4D3A-8AA2-01B6099883BF}"/>
              </a:ext>
            </a:extLst>
          </p:cNvPr>
          <p:cNvGrpSpPr>
            <a:grpSpLocks noChangeAspect="1"/>
          </p:cNvGrpSpPr>
          <p:nvPr/>
        </p:nvGrpSpPr>
        <p:grpSpPr>
          <a:xfrm>
            <a:off x="3409631" y="2651451"/>
            <a:ext cx="4474500" cy="3259492"/>
            <a:chOff x="2282732" y="1678689"/>
            <a:chExt cx="7626535" cy="4047274"/>
          </a:xfrm>
        </p:grpSpPr>
        <p:cxnSp>
          <p:nvCxnSpPr>
            <p:cNvPr id="30" name="Straight Arrow Connector 2">
              <a:extLst>
                <a:ext uri="{FF2B5EF4-FFF2-40B4-BE49-F238E27FC236}">
                  <a16:creationId xmlns:a16="http://schemas.microsoft.com/office/drawing/2014/main" xmlns="" id="{E93FAE05-7CD5-448A-AF4C-A13ADBBBB6D4}"/>
                </a:ext>
              </a:extLst>
            </p:cNvPr>
            <p:cNvCxnSpPr>
              <a:cxnSpLocks/>
            </p:cNvCxnSpPr>
            <p:nvPr/>
          </p:nvCxnSpPr>
          <p:spPr>
            <a:xfrm flipV="1">
              <a:off x="8137075" y="2794531"/>
              <a:ext cx="252736" cy="16955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
              <a:extLst>
                <a:ext uri="{FF2B5EF4-FFF2-40B4-BE49-F238E27FC236}">
                  <a16:creationId xmlns:a16="http://schemas.microsoft.com/office/drawing/2014/main" xmlns="" id="{B21B127E-165F-4220-AD37-0BC8811663D3}"/>
                </a:ext>
              </a:extLst>
            </p:cNvPr>
            <p:cNvCxnSpPr/>
            <p:nvPr/>
          </p:nvCxnSpPr>
          <p:spPr>
            <a:xfrm flipV="1">
              <a:off x="8947023" y="2186117"/>
              <a:ext cx="321172" cy="214713"/>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4">
              <a:extLst>
                <a:ext uri="{FF2B5EF4-FFF2-40B4-BE49-F238E27FC236}">
                  <a16:creationId xmlns:a16="http://schemas.microsoft.com/office/drawing/2014/main" xmlns="" id="{CD1DB11F-79BE-432B-AB4D-F6BF2664B169}"/>
                </a:ext>
              </a:extLst>
            </p:cNvPr>
            <p:cNvCxnSpPr>
              <a:stCxn id="77" idx="5"/>
            </p:cNvCxnSpPr>
            <p:nvPr/>
          </p:nvCxnSpPr>
          <p:spPr>
            <a:xfrm>
              <a:off x="8915146" y="2783622"/>
              <a:ext cx="254655" cy="282257"/>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5">
              <a:extLst>
                <a:ext uri="{FF2B5EF4-FFF2-40B4-BE49-F238E27FC236}">
                  <a16:creationId xmlns:a16="http://schemas.microsoft.com/office/drawing/2014/main" xmlns="" id="{255E7E99-0653-4D4C-B6C6-698FDDDC7BC5}"/>
                </a:ext>
              </a:extLst>
            </p:cNvPr>
            <p:cNvCxnSpPr/>
            <p:nvPr/>
          </p:nvCxnSpPr>
          <p:spPr>
            <a:xfrm flipV="1">
              <a:off x="6142323" y="3353358"/>
              <a:ext cx="131195" cy="27000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6">
              <a:extLst>
                <a:ext uri="{FF2B5EF4-FFF2-40B4-BE49-F238E27FC236}">
                  <a16:creationId xmlns:a16="http://schemas.microsoft.com/office/drawing/2014/main" xmlns="" id="{D4D388C4-AC4B-4F9A-90A4-9F2E01645643}"/>
                </a:ext>
              </a:extLst>
            </p:cNvPr>
            <p:cNvCxnSpPr/>
            <p:nvPr/>
          </p:nvCxnSpPr>
          <p:spPr>
            <a:xfrm flipV="1">
              <a:off x="7943903" y="4110047"/>
              <a:ext cx="268116" cy="154404"/>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7">
              <a:extLst>
                <a:ext uri="{FF2B5EF4-FFF2-40B4-BE49-F238E27FC236}">
                  <a16:creationId xmlns:a16="http://schemas.microsoft.com/office/drawing/2014/main" xmlns="" id="{ADF5E01C-14CC-4138-AACE-BD52B5DA6B5E}"/>
                </a:ext>
              </a:extLst>
            </p:cNvPr>
            <p:cNvCxnSpPr/>
            <p:nvPr/>
          </p:nvCxnSpPr>
          <p:spPr>
            <a:xfrm>
              <a:off x="8883041" y="4220942"/>
              <a:ext cx="172057" cy="7720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8">
              <a:extLst>
                <a:ext uri="{FF2B5EF4-FFF2-40B4-BE49-F238E27FC236}">
                  <a16:creationId xmlns:a16="http://schemas.microsoft.com/office/drawing/2014/main" xmlns="" id="{13FC0D9A-F3C3-4AF1-9019-B69734BC1227}"/>
                </a:ext>
              </a:extLst>
            </p:cNvPr>
            <p:cNvCxnSpPr/>
            <p:nvPr/>
          </p:nvCxnSpPr>
          <p:spPr>
            <a:xfrm flipH="1">
              <a:off x="8366871" y="4644137"/>
              <a:ext cx="675603" cy="32117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9">
              <a:extLst>
                <a:ext uri="{FF2B5EF4-FFF2-40B4-BE49-F238E27FC236}">
                  <a16:creationId xmlns:a16="http://schemas.microsoft.com/office/drawing/2014/main" xmlns="" id="{BD0FE789-7F88-46BF-9837-37D269D47F1D}"/>
                </a:ext>
              </a:extLst>
            </p:cNvPr>
            <p:cNvCxnSpPr>
              <a:stCxn id="79" idx="4"/>
              <a:endCxn id="83" idx="0"/>
            </p:cNvCxnSpPr>
            <p:nvPr/>
          </p:nvCxnSpPr>
          <p:spPr>
            <a:xfrm flipH="1">
              <a:off x="9314077" y="4752393"/>
              <a:ext cx="62192" cy="319381"/>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10">
              <a:extLst>
                <a:ext uri="{FF2B5EF4-FFF2-40B4-BE49-F238E27FC236}">
                  <a16:creationId xmlns:a16="http://schemas.microsoft.com/office/drawing/2014/main" xmlns="" id="{CF210548-37B6-4D30-98CC-1D6BDE4EB04C}"/>
                </a:ext>
              </a:extLst>
            </p:cNvPr>
            <p:cNvCxnSpPr/>
            <p:nvPr/>
          </p:nvCxnSpPr>
          <p:spPr>
            <a:xfrm>
              <a:off x="6233371" y="3920067"/>
              <a:ext cx="413586" cy="223674"/>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11">
              <a:extLst>
                <a:ext uri="{FF2B5EF4-FFF2-40B4-BE49-F238E27FC236}">
                  <a16:creationId xmlns:a16="http://schemas.microsoft.com/office/drawing/2014/main" xmlns="" id="{ABB372C6-927E-4B56-95F4-8063707FF635}"/>
                </a:ext>
              </a:extLst>
            </p:cNvPr>
            <p:cNvCxnSpPr/>
            <p:nvPr/>
          </p:nvCxnSpPr>
          <p:spPr>
            <a:xfrm flipH="1">
              <a:off x="5212054" y="3712962"/>
              <a:ext cx="430589" cy="8997"/>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12">
              <a:extLst>
                <a:ext uri="{FF2B5EF4-FFF2-40B4-BE49-F238E27FC236}">
                  <a16:creationId xmlns:a16="http://schemas.microsoft.com/office/drawing/2014/main" xmlns="" id="{8BD25C17-CB20-4FC2-9617-A963E2ABE596}"/>
                </a:ext>
              </a:extLst>
            </p:cNvPr>
            <p:cNvCxnSpPr/>
            <p:nvPr/>
          </p:nvCxnSpPr>
          <p:spPr>
            <a:xfrm>
              <a:off x="6106748" y="4884482"/>
              <a:ext cx="303477" cy="100544"/>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13">
              <a:extLst>
                <a:ext uri="{FF2B5EF4-FFF2-40B4-BE49-F238E27FC236}">
                  <a16:creationId xmlns:a16="http://schemas.microsoft.com/office/drawing/2014/main" xmlns="" id="{63695EAD-BC8F-4815-B690-D4FA818078A0}"/>
                </a:ext>
              </a:extLst>
            </p:cNvPr>
            <p:cNvCxnSpPr/>
            <p:nvPr/>
          </p:nvCxnSpPr>
          <p:spPr>
            <a:xfrm>
              <a:off x="6881451" y="3353357"/>
              <a:ext cx="199837" cy="36410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14">
              <a:extLst>
                <a:ext uri="{FF2B5EF4-FFF2-40B4-BE49-F238E27FC236}">
                  <a16:creationId xmlns:a16="http://schemas.microsoft.com/office/drawing/2014/main" xmlns="" id="{86F97477-715C-49AA-B99F-710C78815BAE}"/>
                </a:ext>
              </a:extLst>
            </p:cNvPr>
            <p:cNvCxnSpPr/>
            <p:nvPr/>
          </p:nvCxnSpPr>
          <p:spPr>
            <a:xfrm flipH="1">
              <a:off x="4483193" y="4317548"/>
              <a:ext cx="32684" cy="269239"/>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15">
              <a:extLst>
                <a:ext uri="{FF2B5EF4-FFF2-40B4-BE49-F238E27FC236}">
                  <a16:creationId xmlns:a16="http://schemas.microsoft.com/office/drawing/2014/main" xmlns="" id="{CB8BD210-697D-400C-B784-789460E7AA72}"/>
                </a:ext>
              </a:extLst>
            </p:cNvPr>
            <p:cNvCxnSpPr/>
            <p:nvPr/>
          </p:nvCxnSpPr>
          <p:spPr>
            <a:xfrm>
              <a:off x="4999852" y="4236602"/>
              <a:ext cx="321172" cy="327244"/>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16">
              <a:extLst>
                <a:ext uri="{FF2B5EF4-FFF2-40B4-BE49-F238E27FC236}">
                  <a16:creationId xmlns:a16="http://schemas.microsoft.com/office/drawing/2014/main" xmlns="" id="{ECC87D50-3569-48BE-85B7-DEC495DCBB35}"/>
                </a:ext>
              </a:extLst>
            </p:cNvPr>
            <p:cNvCxnSpPr/>
            <p:nvPr/>
          </p:nvCxnSpPr>
          <p:spPr>
            <a:xfrm flipH="1">
              <a:off x="3633079" y="4661348"/>
              <a:ext cx="36650" cy="289269"/>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17">
              <a:extLst>
                <a:ext uri="{FF2B5EF4-FFF2-40B4-BE49-F238E27FC236}">
                  <a16:creationId xmlns:a16="http://schemas.microsoft.com/office/drawing/2014/main" xmlns="" id="{E7FBE705-3BBB-47DB-9E65-49E9E646FF92}"/>
                </a:ext>
              </a:extLst>
            </p:cNvPr>
            <p:cNvCxnSpPr/>
            <p:nvPr/>
          </p:nvCxnSpPr>
          <p:spPr>
            <a:xfrm flipH="1">
              <a:off x="3135458" y="4317547"/>
              <a:ext cx="233801" cy="57038"/>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18">
              <a:extLst>
                <a:ext uri="{FF2B5EF4-FFF2-40B4-BE49-F238E27FC236}">
                  <a16:creationId xmlns:a16="http://schemas.microsoft.com/office/drawing/2014/main" xmlns="" id="{9479BD5E-D350-4714-9930-8F70AC055A7D}"/>
                </a:ext>
              </a:extLst>
            </p:cNvPr>
            <p:cNvCxnSpPr/>
            <p:nvPr/>
          </p:nvCxnSpPr>
          <p:spPr>
            <a:xfrm flipH="1">
              <a:off x="3977192" y="5094714"/>
              <a:ext cx="207363" cy="98571"/>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19">
              <a:extLst>
                <a:ext uri="{FF2B5EF4-FFF2-40B4-BE49-F238E27FC236}">
                  <a16:creationId xmlns:a16="http://schemas.microsoft.com/office/drawing/2014/main" xmlns="" id="{BE1F9E16-4F44-4A03-8456-74EBBC65BD4E}"/>
                </a:ext>
              </a:extLst>
            </p:cNvPr>
            <p:cNvCxnSpPr/>
            <p:nvPr/>
          </p:nvCxnSpPr>
          <p:spPr>
            <a:xfrm flipH="1" flipV="1">
              <a:off x="2948393" y="2964081"/>
              <a:ext cx="374984" cy="14015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20">
              <a:extLst>
                <a:ext uri="{FF2B5EF4-FFF2-40B4-BE49-F238E27FC236}">
                  <a16:creationId xmlns:a16="http://schemas.microsoft.com/office/drawing/2014/main" xmlns="" id="{48A2B2A3-8C11-4E1F-BC4C-C351D6A61BD6}"/>
                </a:ext>
              </a:extLst>
            </p:cNvPr>
            <p:cNvCxnSpPr/>
            <p:nvPr/>
          </p:nvCxnSpPr>
          <p:spPr>
            <a:xfrm flipH="1" flipV="1">
              <a:off x="3669729" y="3672696"/>
              <a:ext cx="62192" cy="28465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21">
              <a:extLst>
                <a:ext uri="{FF2B5EF4-FFF2-40B4-BE49-F238E27FC236}">
                  <a16:creationId xmlns:a16="http://schemas.microsoft.com/office/drawing/2014/main" xmlns="" id="{3712FE07-B356-4D91-A8CC-C86FADE0B5E2}"/>
                </a:ext>
              </a:extLst>
            </p:cNvPr>
            <p:cNvCxnSpPr/>
            <p:nvPr/>
          </p:nvCxnSpPr>
          <p:spPr>
            <a:xfrm flipV="1">
              <a:off x="5056309" y="3114090"/>
              <a:ext cx="126621" cy="239266"/>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22">
              <a:extLst>
                <a:ext uri="{FF2B5EF4-FFF2-40B4-BE49-F238E27FC236}">
                  <a16:creationId xmlns:a16="http://schemas.microsoft.com/office/drawing/2014/main" xmlns="" id="{B70CFA94-C264-4CE3-9129-1C012F07FB3B}"/>
                </a:ext>
              </a:extLst>
            </p:cNvPr>
            <p:cNvCxnSpPr>
              <a:stCxn id="82" idx="6"/>
              <a:endCxn id="84" idx="2"/>
            </p:cNvCxnSpPr>
            <p:nvPr/>
          </p:nvCxnSpPr>
          <p:spPr>
            <a:xfrm>
              <a:off x="4803958" y="2783778"/>
              <a:ext cx="252350"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6" name="Oval 25">
              <a:extLst>
                <a:ext uri="{FF2B5EF4-FFF2-40B4-BE49-F238E27FC236}">
                  <a16:creationId xmlns:a16="http://schemas.microsoft.com/office/drawing/2014/main" xmlns="" id="{09A994A9-9E08-4582-BC07-1A6F0CF65DFA}"/>
                </a:ext>
              </a:extLst>
            </p:cNvPr>
            <p:cNvSpPr/>
            <p:nvPr/>
          </p:nvSpPr>
          <p:spPr>
            <a:xfrm>
              <a:off x="9266923" y="1678689"/>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77" name="Oval 26">
              <a:extLst>
                <a:ext uri="{FF2B5EF4-FFF2-40B4-BE49-F238E27FC236}">
                  <a16:creationId xmlns:a16="http://schemas.microsoft.com/office/drawing/2014/main" xmlns="" id="{EFD1D019-CB69-489B-B59D-CE7B1C86E9F7}"/>
                </a:ext>
              </a:extLst>
            </p:cNvPr>
            <p:cNvSpPr/>
            <p:nvPr/>
          </p:nvSpPr>
          <p:spPr>
            <a:xfrm>
              <a:off x="8355024" y="2247192"/>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78" name="Oval 27">
              <a:extLst>
                <a:ext uri="{FF2B5EF4-FFF2-40B4-BE49-F238E27FC236}">
                  <a16:creationId xmlns:a16="http://schemas.microsoft.com/office/drawing/2014/main" xmlns="" id="{3823CC21-BC8F-489D-A89B-ED9334446025}"/>
                </a:ext>
              </a:extLst>
            </p:cNvPr>
            <p:cNvSpPr/>
            <p:nvPr/>
          </p:nvSpPr>
          <p:spPr>
            <a:xfrm>
              <a:off x="9157954" y="3044031"/>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79" name="Oval 28">
              <a:extLst>
                <a:ext uri="{FF2B5EF4-FFF2-40B4-BE49-F238E27FC236}">
                  <a16:creationId xmlns:a16="http://schemas.microsoft.com/office/drawing/2014/main" xmlns="" id="{6720BF77-6E1A-4EB3-89AA-6746321BF47B}"/>
                </a:ext>
              </a:extLst>
            </p:cNvPr>
            <p:cNvSpPr/>
            <p:nvPr/>
          </p:nvSpPr>
          <p:spPr>
            <a:xfrm>
              <a:off x="9043250" y="4121893"/>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80" name="Oval 29">
              <a:extLst>
                <a:ext uri="{FF2B5EF4-FFF2-40B4-BE49-F238E27FC236}">
                  <a16:creationId xmlns:a16="http://schemas.microsoft.com/office/drawing/2014/main" xmlns="" id="{35799995-FDB3-4929-B890-20324130399F}"/>
                </a:ext>
              </a:extLst>
            </p:cNvPr>
            <p:cNvSpPr/>
            <p:nvPr/>
          </p:nvSpPr>
          <p:spPr>
            <a:xfrm>
              <a:off x="8228849" y="3744087"/>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81" name="Oval 30">
              <a:extLst>
                <a:ext uri="{FF2B5EF4-FFF2-40B4-BE49-F238E27FC236}">
                  <a16:creationId xmlns:a16="http://schemas.microsoft.com/office/drawing/2014/main" xmlns="" id="{DFB97E39-76D8-45F3-AFF0-2F0850A57963}"/>
                </a:ext>
              </a:extLst>
            </p:cNvPr>
            <p:cNvSpPr/>
            <p:nvPr/>
          </p:nvSpPr>
          <p:spPr>
            <a:xfrm>
              <a:off x="7746195" y="4899912"/>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82" name="Oval 31">
              <a:extLst>
                <a:ext uri="{FF2B5EF4-FFF2-40B4-BE49-F238E27FC236}">
                  <a16:creationId xmlns:a16="http://schemas.microsoft.com/office/drawing/2014/main" xmlns="" id="{BD3C7A21-60BF-4C64-BF52-F5E3304BE8D5}"/>
                </a:ext>
              </a:extLst>
            </p:cNvPr>
            <p:cNvSpPr/>
            <p:nvPr/>
          </p:nvSpPr>
          <p:spPr>
            <a:xfrm>
              <a:off x="4149768" y="2474452"/>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83" name="Oval 32">
              <a:extLst>
                <a:ext uri="{FF2B5EF4-FFF2-40B4-BE49-F238E27FC236}">
                  <a16:creationId xmlns:a16="http://schemas.microsoft.com/office/drawing/2014/main" xmlns="" id="{4E67DB71-12F1-4F32-AE99-E2E2D9F78C4F}"/>
                </a:ext>
              </a:extLst>
            </p:cNvPr>
            <p:cNvSpPr/>
            <p:nvPr/>
          </p:nvSpPr>
          <p:spPr>
            <a:xfrm>
              <a:off x="8981058" y="5083619"/>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84" name="Oval 33">
              <a:extLst>
                <a:ext uri="{FF2B5EF4-FFF2-40B4-BE49-F238E27FC236}">
                  <a16:creationId xmlns:a16="http://schemas.microsoft.com/office/drawing/2014/main" xmlns="" id="{396A8243-C0D9-4819-BED9-26AD0D730F51}"/>
                </a:ext>
              </a:extLst>
            </p:cNvPr>
            <p:cNvSpPr/>
            <p:nvPr/>
          </p:nvSpPr>
          <p:spPr>
            <a:xfrm>
              <a:off x="5044461" y="2474452"/>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85" name="Oval 34">
              <a:extLst>
                <a:ext uri="{FF2B5EF4-FFF2-40B4-BE49-F238E27FC236}">
                  <a16:creationId xmlns:a16="http://schemas.microsoft.com/office/drawing/2014/main" xmlns="" id="{68CC319B-330C-43CB-BE38-FE7C1BA8D25E}"/>
                </a:ext>
              </a:extLst>
            </p:cNvPr>
            <p:cNvSpPr/>
            <p:nvPr/>
          </p:nvSpPr>
          <p:spPr>
            <a:xfrm>
              <a:off x="3300060" y="3010337"/>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86" name="Oval 35">
              <a:extLst>
                <a:ext uri="{FF2B5EF4-FFF2-40B4-BE49-F238E27FC236}">
                  <a16:creationId xmlns:a16="http://schemas.microsoft.com/office/drawing/2014/main" xmlns="" id="{ED2896D9-1154-4C08-A450-FDDFE1DF372B}"/>
                </a:ext>
              </a:extLst>
            </p:cNvPr>
            <p:cNvSpPr/>
            <p:nvPr/>
          </p:nvSpPr>
          <p:spPr>
            <a:xfrm>
              <a:off x="2282732" y="2483593"/>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87" name="Oval 36">
              <a:extLst>
                <a:ext uri="{FF2B5EF4-FFF2-40B4-BE49-F238E27FC236}">
                  <a16:creationId xmlns:a16="http://schemas.microsoft.com/office/drawing/2014/main" xmlns="" id="{F679DBD7-C935-4C34-8EC4-7C4DE39DD4E6}"/>
                </a:ext>
              </a:extLst>
            </p:cNvPr>
            <p:cNvSpPr/>
            <p:nvPr/>
          </p:nvSpPr>
          <p:spPr>
            <a:xfrm>
              <a:off x="2423916" y="4065259"/>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88" name="Oval 37">
              <a:extLst>
                <a:ext uri="{FF2B5EF4-FFF2-40B4-BE49-F238E27FC236}">
                  <a16:creationId xmlns:a16="http://schemas.microsoft.com/office/drawing/2014/main" xmlns="" id="{69F136DA-C5B8-4497-B879-551B0D821A60}"/>
                </a:ext>
              </a:extLst>
            </p:cNvPr>
            <p:cNvSpPr/>
            <p:nvPr/>
          </p:nvSpPr>
          <p:spPr>
            <a:xfrm>
              <a:off x="3398902" y="4003605"/>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89" name="Oval 38">
              <a:extLst>
                <a:ext uri="{FF2B5EF4-FFF2-40B4-BE49-F238E27FC236}">
                  <a16:creationId xmlns:a16="http://schemas.microsoft.com/office/drawing/2014/main" xmlns="" id="{3059F917-EF75-4838-A86E-921AE8CA7242}"/>
                </a:ext>
              </a:extLst>
            </p:cNvPr>
            <p:cNvSpPr/>
            <p:nvPr/>
          </p:nvSpPr>
          <p:spPr>
            <a:xfrm>
              <a:off x="4149768" y="4622290"/>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90" name="Oval 39">
              <a:extLst>
                <a:ext uri="{FF2B5EF4-FFF2-40B4-BE49-F238E27FC236}">
                  <a16:creationId xmlns:a16="http://schemas.microsoft.com/office/drawing/2014/main" xmlns="" id="{EC8AA23A-D703-4DFB-8725-235AF34DF7DB}"/>
                </a:ext>
              </a:extLst>
            </p:cNvPr>
            <p:cNvSpPr/>
            <p:nvPr/>
          </p:nvSpPr>
          <p:spPr>
            <a:xfrm>
              <a:off x="3300060" y="4996872"/>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91" name="Oval 40">
              <a:extLst>
                <a:ext uri="{FF2B5EF4-FFF2-40B4-BE49-F238E27FC236}">
                  <a16:creationId xmlns:a16="http://schemas.microsoft.com/office/drawing/2014/main" xmlns="" id="{73E0D03E-66BB-4CA5-AC77-E696BCF77665}"/>
                </a:ext>
              </a:extLst>
            </p:cNvPr>
            <p:cNvSpPr/>
            <p:nvPr/>
          </p:nvSpPr>
          <p:spPr>
            <a:xfrm>
              <a:off x="6460612" y="4731262"/>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92" name="Oval 5">
              <a:extLst>
                <a:ext uri="{FF2B5EF4-FFF2-40B4-BE49-F238E27FC236}">
                  <a16:creationId xmlns:a16="http://schemas.microsoft.com/office/drawing/2014/main" xmlns="" id="{F51FEF7D-21FD-4969-89E8-C681A7BD6F68}"/>
                </a:ext>
              </a:extLst>
            </p:cNvPr>
            <p:cNvSpPr>
              <a:spLocks noChangeArrowheads="1"/>
            </p:cNvSpPr>
            <p:nvPr/>
          </p:nvSpPr>
          <p:spPr bwMode="auto">
            <a:xfrm>
              <a:off x="6231741" y="2379412"/>
              <a:ext cx="871215" cy="871215"/>
            </a:xfrm>
            <a:prstGeom prst="ellipse">
              <a:avLst/>
            </a:prstGeom>
            <a:solidFill>
              <a:schemeClr val="tx2"/>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93" name="Freeform 7">
              <a:extLst>
                <a:ext uri="{FF2B5EF4-FFF2-40B4-BE49-F238E27FC236}">
                  <a16:creationId xmlns:a16="http://schemas.microsoft.com/office/drawing/2014/main" xmlns="" id="{6493BC5C-A955-4A64-A30E-F149C5D40190}"/>
                </a:ext>
              </a:extLst>
            </p:cNvPr>
            <p:cNvSpPr>
              <a:spLocks noEditPoints="1"/>
            </p:cNvSpPr>
            <p:nvPr/>
          </p:nvSpPr>
          <p:spPr bwMode="auto">
            <a:xfrm>
              <a:off x="6090869" y="2238412"/>
              <a:ext cx="1152958" cy="1152958"/>
            </a:xfrm>
            <a:custGeom>
              <a:avLst/>
              <a:gdLst>
                <a:gd name="T0" fmla="*/ 432 w 864"/>
                <a:gd name="T1" fmla="*/ 0 h 864"/>
                <a:gd name="T2" fmla="*/ 0 w 864"/>
                <a:gd name="T3" fmla="*/ 432 h 864"/>
                <a:gd name="T4" fmla="*/ 432 w 864"/>
                <a:gd name="T5" fmla="*/ 864 h 864"/>
                <a:gd name="T6" fmla="*/ 864 w 864"/>
                <a:gd name="T7" fmla="*/ 432 h 864"/>
                <a:gd name="T8" fmla="*/ 432 w 864"/>
                <a:gd name="T9" fmla="*/ 0 h 864"/>
                <a:gd name="T10" fmla="*/ 432 w 864"/>
                <a:gd name="T11" fmla="*/ 778 h 864"/>
                <a:gd name="T12" fmla="*/ 86 w 864"/>
                <a:gd name="T13" fmla="*/ 432 h 864"/>
                <a:gd name="T14" fmla="*/ 432 w 864"/>
                <a:gd name="T15" fmla="*/ 86 h 864"/>
                <a:gd name="T16" fmla="*/ 778 w 864"/>
                <a:gd name="T17" fmla="*/ 432 h 864"/>
                <a:gd name="T18" fmla="*/ 432 w 864"/>
                <a:gd name="T19" fmla="*/ 778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4" h="864">
                  <a:moveTo>
                    <a:pt x="432" y="0"/>
                  </a:moveTo>
                  <a:cubicBezTo>
                    <a:pt x="194" y="0"/>
                    <a:pt x="0" y="194"/>
                    <a:pt x="0" y="432"/>
                  </a:cubicBezTo>
                  <a:cubicBezTo>
                    <a:pt x="0" y="670"/>
                    <a:pt x="194" y="864"/>
                    <a:pt x="432" y="864"/>
                  </a:cubicBezTo>
                  <a:cubicBezTo>
                    <a:pt x="670" y="864"/>
                    <a:pt x="864" y="670"/>
                    <a:pt x="864" y="432"/>
                  </a:cubicBezTo>
                  <a:cubicBezTo>
                    <a:pt x="864" y="194"/>
                    <a:pt x="670" y="0"/>
                    <a:pt x="432" y="0"/>
                  </a:cubicBezTo>
                  <a:close/>
                  <a:moveTo>
                    <a:pt x="432" y="778"/>
                  </a:moveTo>
                  <a:cubicBezTo>
                    <a:pt x="241" y="778"/>
                    <a:pt x="86" y="623"/>
                    <a:pt x="86" y="432"/>
                  </a:cubicBezTo>
                  <a:cubicBezTo>
                    <a:pt x="86" y="241"/>
                    <a:pt x="241" y="86"/>
                    <a:pt x="432" y="86"/>
                  </a:cubicBezTo>
                  <a:cubicBezTo>
                    <a:pt x="623" y="86"/>
                    <a:pt x="778" y="241"/>
                    <a:pt x="778" y="432"/>
                  </a:cubicBezTo>
                  <a:cubicBezTo>
                    <a:pt x="778" y="623"/>
                    <a:pt x="623" y="778"/>
                    <a:pt x="432" y="778"/>
                  </a:cubicBez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94" name="Oval 11">
              <a:extLst>
                <a:ext uri="{FF2B5EF4-FFF2-40B4-BE49-F238E27FC236}">
                  <a16:creationId xmlns:a16="http://schemas.microsoft.com/office/drawing/2014/main" xmlns="" id="{7BB3EA1A-D952-4CEE-AD27-482436F6DD7A}"/>
                </a:ext>
              </a:extLst>
            </p:cNvPr>
            <p:cNvSpPr>
              <a:spLocks noChangeArrowheads="1"/>
            </p:cNvSpPr>
            <p:nvPr/>
          </p:nvSpPr>
          <p:spPr bwMode="auto">
            <a:xfrm>
              <a:off x="4147578" y="3331201"/>
              <a:ext cx="891901" cy="891901"/>
            </a:xfrm>
            <a:prstGeom prst="ellipse">
              <a:avLst/>
            </a:prstGeom>
            <a:solidFill>
              <a:schemeClr val="tx2"/>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95" name="Freeform 13">
              <a:extLst>
                <a:ext uri="{FF2B5EF4-FFF2-40B4-BE49-F238E27FC236}">
                  <a16:creationId xmlns:a16="http://schemas.microsoft.com/office/drawing/2014/main" xmlns="" id="{147D8196-471F-4CB6-A8B2-E71166083432}"/>
                </a:ext>
              </a:extLst>
            </p:cNvPr>
            <p:cNvSpPr>
              <a:spLocks noEditPoints="1"/>
            </p:cNvSpPr>
            <p:nvPr/>
          </p:nvSpPr>
          <p:spPr bwMode="auto">
            <a:xfrm>
              <a:off x="4017053" y="3200673"/>
              <a:ext cx="1152957" cy="1152958"/>
            </a:xfrm>
            <a:custGeom>
              <a:avLst/>
              <a:gdLst>
                <a:gd name="T0" fmla="*/ 432 w 864"/>
                <a:gd name="T1" fmla="*/ 0 h 864"/>
                <a:gd name="T2" fmla="*/ 0 w 864"/>
                <a:gd name="T3" fmla="*/ 432 h 864"/>
                <a:gd name="T4" fmla="*/ 432 w 864"/>
                <a:gd name="T5" fmla="*/ 864 h 864"/>
                <a:gd name="T6" fmla="*/ 864 w 864"/>
                <a:gd name="T7" fmla="*/ 432 h 864"/>
                <a:gd name="T8" fmla="*/ 432 w 864"/>
                <a:gd name="T9" fmla="*/ 0 h 864"/>
                <a:gd name="T10" fmla="*/ 432 w 864"/>
                <a:gd name="T11" fmla="*/ 778 h 864"/>
                <a:gd name="T12" fmla="*/ 86 w 864"/>
                <a:gd name="T13" fmla="*/ 432 h 864"/>
                <a:gd name="T14" fmla="*/ 432 w 864"/>
                <a:gd name="T15" fmla="*/ 86 h 864"/>
                <a:gd name="T16" fmla="*/ 778 w 864"/>
                <a:gd name="T17" fmla="*/ 432 h 864"/>
                <a:gd name="T18" fmla="*/ 432 w 864"/>
                <a:gd name="T19" fmla="*/ 778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4" h="864">
                  <a:moveTo>
                    <a:pt x="432" y="0"/>
                  </a:moveTo>
                  <a:cubicBezTo>
                    <a:pt x="194" y="0"/>
                    <a:pt x="0" y="194"/>
                    <a:pt x="0" y="432"/>
                  </a:cubicBezTo>
                  <a:cubicBezTo>
                    <a:pt x="0" y="670"/>
                    <a:pt x="194" y="864"/>
                    <a:pt x="432" y="864"/>
                  </a:cubicBezTo>
                  <a:cubicBezTo>
                    <a:pt x="670" y="864"/>
                    <a:pt x="864" y="670"/>
                    <a:pt x="864" y="432"/>
                  </a:cubicBezTo>
                  <a:cubicBezTo>
                    <a:pt x="864" y="194"/>
                    <a:pt x="670" y="0"/>
                    <a:pt x="432" y="0"/>
                  </a:cubicBezTo>
                  <a:close/>
                  <a:moveTo>
                    <a:pt x="432" y="778"/>
                  </a:moveTo>
                  <a:cubicBezTo>
                    <a:pt x="241" y="778"/>
                    <a:pt x="86" y="623"/>
                    <a:pt x="86" y="432"/>
                  </a:cubicBezTo>
                  <a:cubicBezTo>
                    <a:pt x="86" y="241"/>
                    <a:pt x="241" y="86"/>
                    <a:pt x="432" y="86"/>
                  </a:cubicBezTo>
                  <a:cubicBezTo>
                    <a:pt x="623" y="86"/>
                    <a:pt x="778" y="241"/>
                    <a:pt x="778" y="432"/>
                  </a:cubicBezTo>
                  <a:cubicBezTo>
                    <a:pt x="778" y="623"/>
                    <a:pt x="623" y="778"/>
                    <a:pt x="432" y="778"/>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96" name="Oval 17">
              <a:extLst>
                <a:ext uri="{FF2B5EF4-FFF2-40B4-BE49-F238E27FC236}">
                  <a16:creationId xmlns:a16="http://schemas.microsoft.com/office/drawing/2014/main" xmlns="" id="{98F517D6-F94B-4748-ACB9-1EC17FF8DBFB}"/>
                </a:ext>
              </a:extLst>
            </p:cNvPr>
            <p:cNvSpPr>
              <a:spLocks noChangeArrowheads="1"/>
            </p:cNvSpPr>
            <p:nvPr/>
          </p:nvSpPr>
          <p:spPr bwMode="auto">
            <a:xfrm>
              <a:off x="5244409" y="4475704"/>
              <a:ext cx="837298" cy="837298"/>
            </a:xfrm>
            <a:prstGeom prst="ellipse">
              <a:avLst/>
            </a:prstGeom>
            <a:solidFill>
              <a:schemeClr val="tx2"/>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97" name="Oval 22">
              <a:extLst>
                <a:ext uri="{FF2B5EF4-FFF2-40B4-BE49-F238E27FC236}">
                  <a16:creationId xmlns:a16="http://schemas.microsoft.com/office/drawing/2014/main" xmlns="" id="{0F8FB77B-1174-44AC-A99F-5055CA63508E}"/>
                </a:ext>
              </a:extLst>
            </p:cNvPr>
            <p:cNvSpPr>
              <a:spLocks noChangeArrowheads="1"/>
            </p:cNvSpPr>
            <p:nvPr/>
          </p:nvSpPr>
          <p:spPr bwMode="auto">
            <a:xfrm>
              <a:off x="6908851" y="3830468"/>
              <a:ext cx="892013" cy="892013"/>
            </a:xfrm>
            <a:prstGeom prst="ellipse">
              <a:avLst/>
            </a:prstGeom>
            <a:solidFill>
              <a:schemeClr val="tx2"/>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98" name="Freeform 24">
              <a:extLst>
                <a:ext uri="{FF2B5EF4-FFF2-40B4-BE49-F238E27FC236}">
                  <a16:creationId xmlns:a16="http://schemas.microsoft.com/office/drawing/2014/main" xmlns="" id="{53A7472A-50CF-4D11-A83E-89FFFAAA84AE}"/>
                </a:ext>
              </a:extLst>
            </p:cNvPr>
            <p:cNvSpPr>
              <a:spLocks noEditPoints="1"/>
            </p:cNvSpPr>
            <p:nvPr/>
          </p:nvSpPr>
          <p:spPr bwMode="auto">
            <a:xfrm>
              <a:off x="6778377" y="3699995"/>
              <a:ext cx="1152958" cy="1152958"/>
            </a:xfrm>
            <a:custGeom>
              <a:avLst/>
              <a:gdLst>
                <a:gd name="T0" fmla="*/ 432 w 864"/>
                <a:gd name="T1" fmla="*/ 0 h 864"/>
                <a:gd name="T2" fmla="*/ 0 w 864"/>
                <a:gd name="T3" fmla="*/ 432 h 864"/>
                <a:gd name="T4" fmla="*/ 432 w 864"/>
                <a:gd name="T5" fmla="*/ 864 h 864"/>
                <a:gd name="T6" fmla="*/ 864 w 864"/>
                <a:gd name="T7" fmla="*/ 432 h 864"/>
                <a:gd name="T8" fmla="*/ 432 w 864"/>
                <a:gd name="T9" fmla="*/ 0 h 864"/>
                <a:gd name="T10" fmla="*/ 432 w 864"/>
                <a:gd name="T11" fmla="*/ 778 h 864"/>
                <a:gd name="T12" fmla="*/ 86 w 864"/>
                <a:gd name="T13" fmla="*/ 432 h 864"/>
                <a:gd name="T14" fmla="*/ 432 w 864"/>
                <a:gd name="T15" fmla="*/ 86 h 864"/>
                <a:gd name="T16" fmla="*/ 778 w 864"/>
                <a:gd name="T17" fmla="*/ 432 h 864"/>
                <a:gd name="T18" fmla="*/ 432 w 864"/>
                <a:gd name="T19" fmla="*/ 778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4" h="864">
                  <a:moveTo>
                    <a:pt x="432" y="0"/>
                  </a:moveTo>
                  <a:cubicBezTo>
                    <a:pt x="194" y="0"/>
                    <a:pt x="0" y="194"/>
                    <a:pt x="0" y="432"/>
                  </a:cubicBezTo>
                  <a:cubicBezTo>
                    <a:pt x="0" y="670"/>
                    <a:pt x="194" y="864"/>
                    <a:pt x="432" y="864"/>
                  </a:cubicBezTo>
                  <a:cubicBezTo>
                    <a:pt x="670" y="864"/>
                    <a:pt x="864" y="670"/>
                    <a:pt x="864" y="432"/>
                  </a:cubicBezTo>
                  <a:cubicBezTo>
                    <a:pt x="864" y="194"/>
                    <a:pt x="670" y="0"/>
                    <a:pt x="432" y="0"/>
                  </a:cubicBezTo>
                  <a:close/>
                  <a:moveTo>
                    <a:pt x="432" y="778"/>
                  </a:moveTo>
                  <a:cubicBezTo>
                    <a:pt x="241" y="778"/>
                    <a:pt x="86" y="623"/>
                    <a:pt x="86" y="432"/>
                  </a:cubicBezTo>
                  <a:cubicBezTo>
                    <a:pt x="86" y="241"/>
                    <a:pt x="241" y="86"/>
                    <a:pt x="432" y="86"/>
                  </a:cubicBezTo>
                  <a:cubicBezTo>
                    <a:pt x="623" y="86"/>
                    <a:pt x="778" y="241"/>
                    <a:pt x="778" y="432"/>
                  </a:cubicBezTo>
                  <a:cubicBezTo>
                    <a:pt x="778" y="623"/>
                    <a:pt x="623" y="778"/>
                    <a:pt x="432" y="778"/>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99" name="Oval 28">
              <a:extLst>
                <a:ext uri="{FF2B5EF4-FFF2-40B4-BE49-F238E27FC236}">
                  <a16:creationId xmlns:a16="http://schemas.microsoft.com/office/drawing/2014/main" xmlns="" id="{566EFA1B-BDD4-4A67-9391-28D94EE3228E}"/>
                </a:ext>
              </a:extLst>
            </p:cNvPr>
            <p:cNvSpPr>
              <a:spLocks noChangeArrowheads="1"/>
            </p:cNvSpPr>
            <p:nvPr/>
          </p:nvSpPr>
          <p:spPr bwMode="auto">
            <a:xfrm>
              <a:off x="7324461" y="2778222"/>
              <a:ext cx="887559" cy="887559"/>
            </a:xfrm>
            <a:prstGeom prst="ellipse">
              <a:avLst/>
            </a:prstGeom>
            <a:solidFill>
              <a:schemeClr val="tx2"/>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00" name="Freeform 86">
              <a:extLst>
                <a:ext uri="{FF2B5EF4-FFF2-40B4-BE49-F238E27FC236}">
                  <a16:creationId xmlns:a16="http://schemas.microsoft.com/office/drawing/2014/main" xmlns="" id="{F1D7F8D2-57D1-4361-9CED-BCBE39755109}"/>
                </a:ext>
              </a:extLst>
            </p:cNvPr>
            <p:cNvSpPr>
              <a:spLocks noChangeAspect="1"/>
            </p:cNvSpPr>
            <p:nvPr/>
          </p:nvSpPr>
          <p:spPr>
            <a:xfrm>
              <a:off x="5693942" y="3511887"/>
              <a:ext cx="439967" cy="439965"/>
            </a:xfrm>
            <a:custGeom>
              <a:avLst/>
              <a:gdLst>
                <a:gd name="connsiteX0" fmla="*/ 1670267 w 1670267"/>
                <a:gd name="connsiteY0" fmla="*/ 674231 h 1670266"/>
                <a:gd name="connsiteX1" fmla="*/ 1670267 w 1670267"/>
                <a:gd name="connsiteY1" fmla="*/ 996035 h 1670266"/>
                <a:gd name="connsiteX2" fmla="*/ 996036 w 1670267"/>
                <a:gd name="connsiteY2" fmla="*/ 996035 h 1670266"/>
                <a:gd name="connsiteX3" fmla="*/ 996036 w 1670267"/>
                <a:gd name="connsiteY3" fmla="*/ 1670266 h 1670266"/>
                <a:gd name="connsiteX4" fmla="*/ 674232 w 1670267"/>
                <a:gd name="connsiteY4" fmla="*/ 1670266 h 1670266"/>
                <a:gd name="connsiteX5" fmla="*/ 674232 w 1670267"/>
                <a:gd name="connsiteY5" fmla="*/ 996035 h 1670266"/>
                <a:gd name="connsiteX6" fmla="*/ 0 w 1670267"/>
                <a:gd name="connsiteY6" fmla="*/ 996035 h 1670266"/>
                <a:gd name="connsiteX7" fmla="*/ 0 w 1670267"/>
                <a:gd name="connsiteY7" fmla="*/ 674231 h 1670266"/>
                <a:gd name="connsiteX8" fmla="*/ 674232 w 1670267"/>
                <a:gd name="connsiteY8" fmla="*/ 674231 h 1670266"/>
                <a:gd name="connsiteX9" fmla="*/ 674232 w 1670267"/>
                <a:gd name="connsiteY9" fmla="*/ 0 h 1670266"/>
                <a:gd name="connsiteX10" fmla="*/ 996036 w 1670267"/>
                <a:gd name="connsiteY10" fmla="*/ 0 h 1670266"/>
                <a:gd name="connsiteX11" fmla="*/ 996036 w 1670267"/>
                <a:gd name="connsiteY11" fmla="*/ 674231 h 1670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0267" h="1670266">
                  <a:moveTo>
                    <a:pt x="1670267" y="674231"/>
                  </a:moveTo>
                  <a:lnTo>
                    <a:pt x="1670267" y="996035"/>
                  </a:lnTo>
                  <a:lnTo>
                    <a:pt x="996036" y="996035"/>
                  </a:lnTo>
                  <a:lnTo>
                    <a:pt x="996036" y="1670266"/>
                  </a:lnTo>
                  <a:lnTo>
                    <a:pt x="674232" y="1670266"/>
                  </a:lnTo>
                  <a:lnTo>
                    <a:pt x="674232" y="996035"/>
                  </a:lnTo>
                  <a:lnTo>
                    <a:pt x="0" y="996035"/>
                  </a:lnTo>
                  <a:lnTo>
                    <a:pt x="0" y="674231"/>
                  </a:lnTo>
                  <a:lnTo>
                    <a:pt x="674232" y="674231"/>
                  </a:lnTo>
                  <a:lnTo>
                    <a:pt x="674232" y="0"/>
                  </a:lnTo>
                  <a:lnTo>
                    <a:pt x="996036" y="0"/>
                  </a:lnTo>
                  <a:lnTo>
                    <a:pt x="996036" y="67423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101" name="Freeform 88">
              <a:extLst>
                <a:ext uri="{FF2B5EF4-FFF2-40B4-BE49-F238E27FC236}">
                  <a16:creationId xmlns:a16="http://schemas.microsoft.com/office/drawing/2014/main" xmlns="" id="{9388720F-1B90-460E-A7A2-04110299B46B}"/>
                </a:ext>
              </a:extLst>
            </p:cNvPr>
            <p:cNvSpPr/>
            <p:nvPr/>
          </p:nvSpPr>
          <p:spPr>
            <a:xfrm>
              <a:off x="5492467" y="4725497"/>
              <a:ext cx="328687" cy="328687"/>
            </a:xfrm>
            <a:custGeom>
              <a:avLst/>
              <a:gdLst>
                <a:gd name="connsiteX0" fmla="*/ 353721 w 876270"/>
                <a:gd name="connsiteY0" fmla="*/ 0 h 876270"/>
                <a:gd name="connsiteX1" fmla="*/ 522549 w 876270"/>
                <a:gd name="connsiteY1" fmla="*/ 0 h 876270"/>
                <a:gd name="connsiteX2" fmla="*/ 522549 w 876270"/>
                <a:gd name="connsiteY2" fmla="*/ 353721 h 876270"/>
                <a:gd name="connsiteX3" fmla="*/ 876270 w 876270"/>
                <a:gd name="connsiteY3" fmla="*/ 353721 h 876270"/>
                <a:gd name="connsiteX4" fmla="*/ 876270 w 876270"/>
                <a:gd name="connsiteY4" fmla="*/ 522549 h 876270"/>
                <a:gd name="connsiteX5" fmla="*/ 522549 w 876270"/>
                <a:gd name="connsiteY5" fmla="*/ 522549 h 876270"/>
                <a:gd name="connsiteX6" fmla="*/ 522549 w 876270"/>
                <a:gd name="connsiteY6" fmla="*/ 876270 h 876270"/>
                <a:gd name="connsiteX7" fmla="*/ 353721 w 876270"/>
                <a:gd name="connsiteY7" fmla="*/ 876270 h 876270"/>
                <a:gd name="connsiteX8" fmla="*/ 353721 w 876270"/>
                <a:gd name="connsiteY8" fmla="*/ 522549 h 876270"/>
                <a:gd name="connsiteX9" fmla="*/ 0 w 876270"/>
                <a:gd name="connsiteY9" fmla="*/ 522549 h 876270"/>
                <a:gd name="connsiteX10" fmla="*/ 0 w 876270"/>
                <a:gd name="connsiteY10" fmla="*/ 353721 h 876270"/>
                <a:gd name="connsiteX11" fmla="*/ 353721 w 876270"/>
                <a:gd name="connsiteY11" fmla="*/ 353721 h 876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6270" h="876270">
                  <a:moveTo>
                    <a:pt x="353721" y="0"/>
                  </a:moveTo>
                  <a:lnTo>
                    <a:pt x="522549" y="0"/>
                  </a:lnTo>
                  <a:lnTo>
                    <a:pt x="522549" y="353721"/>
                  </a:lnTo>
                  <a:lnTo>
                    <a:pt x="876270" y="353721"/>
                  </a:lnTo>
                  <a:lnTo>
                    <a:pt x="876270" y="522549"/>
                  </a:lnTo>
                  <a:lnTo>
                    <a:pt x="522549" y="522549"/>
                  </a:lnTo>
                  <a:lnTo>
                    <a:pt x="522549" y="876270"/>
                  </a:lnTo>
                  <a:lnTo>
                    <a:pt x="353721" y="876270"/>
                  </a:lnTo>
                  <a:lnTo>
                    <a:pt x="353721" y="522549"/>
                  </a:lnTo>
                  <a:lnTo>
                    <a:pt x="0" y="522549"/>
                  </a:lnTo>
                  <a:lnTo>
                    <a:pt x="0" y="353721"/>
                  </a:lnTo>
                  <a:lnTo>
                    <a:pt x="353721" y="3537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102" name="Freeform 87">
              <a:extLst>
                <a:ext uri="{FF2B5EF4-FFF2-40B4-BE49-F238E27FC236}">
                  <a16:creationId xmlns:a16="http://schemas.microsoft.com/office/drawing/2014/main" xmlns="" id="{BFEB13B0-2EB7-4D4F-BA26-B7548BEBFE23}"/>
                </a:ext>
              </a:extLst>
            </p:cNvPr>
            <p:cNvSpPr/>
            <p:nvPr/>
          </p:nvSpPr>
          <p:spPr>
            <a:xfrm>
              <a:off x="7602898" y="3057170"/>
              <a:ext cx="328687" cy="328687"/>
            </a:xfrm>
            <a:custGeom>
              <a:avLst/>
              <a:gdLst>
                <a:gd name="connsiteX0" fmla="*/ 353721 w 876270"/>
                <a:gd name="connsiteY0" fmla="*/ 0 h 876270"/>
                <a:gd name="connsiteX1" fmla="*/ 522549 w 876270"/>
                <a:gd name="connsiteY1" fmla="*/ 0 h 876270"/>
                <a:gd name="connsiteX2" fmla="*/ 522549 w 876270"/>
                <a:gd name="connsiteY2" fmla="*/ 353721 h 876270"/>
                <a:gd name="connsiteX3" fmla="*/ 876270 w 876270"/>
                <a:gd name="connsiteY3" fmla="*/ 353721 h 876270"/>
                <a:gd name="connsiteX4" fmla="*/ 876270 w 876270"/>
                <a:gd name="connsiteY4" fmla="*/ 522549 h 876270"/>
                <a:gd name="connsiteX5" fmla="*/ 522549 w 876270"/>
                <a:gd name="connsiteY5" fmla="*/ 522549 h 876270"/>
                <a:gd name="connsiteX6" fmla="*/ 522549 w 876270"/>
                <a:gd name="connsiteY6" fmla="*/ 876270 h 876270"/>
                <a:gd name="connsiteX7" fmla="*/ 353721 w 876270"/>
                <a:gd name="connsiteY7" fmla="*/ 876270 h 876270"/>
                <a:gd name="connsiteX8" fmla="*/ 353721 w 876270"/>
                <a:gd name="connsiteY8" fmla="*/ 522549 h 876270"/>
                <a:gd name="connsiteX9" fmla="*/ 0 w 876270"/>
                <a:gd name="connsiteY9" fmla="*/ 522549 h 876270"/>
                <a:gd name="connsiteX10" fmla="*/ 0 w 876270"/>
                <a:gd name="connsiteY10" fmla="*/ 353721 h 876270"/>
                <a:gd name="connsiteX11" fmla="*/ 353721 w 876270"/>
                <a:gd name="connsiteY11" fmla="*/ 353721 h 876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6270" h="876270">
                  <a:moveTo>
                    <a:pt x="353721" y="0"/>
                  </a:moveTo>
                  <a:lnTo>
                    <a:pt x="522549" y="0"/>
                  </a:lnTo>
                  <a:lnTo>
                    <a:pt x="522549" y="353721"/>
                  </a:lnTo>
                  <a:lnTo>
                    <a:pt x="876270" y="353721"/>
                  </a:lnTo>
                  <a:lnTo>
                    <a:pt x="876270" y="522549"/>
                  </a:lnTo>
                  <a:lnTo>
                    <a:pt x="522549" y="522549"/>
                  </a:lnTo>
                  <a:lnTo>
                    <a:pt x="522549" y="876270"/>
                  </a:lnTo>
                  <a:lnTo>
                    <a:pt x="353721" y="876270"/>
                  </a:lnTo>
                  <a:lnTo>
                    <a:pt x="353721" y="522549"/>
                  </a:lnTo>
                  <a:lnTo>
                    <a:pt x="0" y="522549"/>
                  </a:lnTo>
                  <a:lnTo>
                    <a:pt x="0" y="353721"/>
                  </a:lnTo>
                  <a:lnTo>
                    <a:pt x="353721" y="3537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103" name="TextBox 108">
              <a:extLst>
                <a:ext uri="{FF2B5EF4-FFF2-40B4-BE49-F238E27FC236}">
                  <a16:creationId xmlns:a16="http://schemas.microsoft.com/office/drawing/2014/main" xmlns="" id="{75E0D62B-B12B-458B-B0E7-CA95E5E128AB}"/>
                </a:ext>
              </a:extLst>
            </p:cNvPr>
            <p:cNvSpPr txBox="1"/>
            <p:nvPr/>
          </p:nvSpPr>
          <p:spPr>
            <a:xfrm>
              <a:off x="3961840" y="3531049"/>
              <a:ext cx="1278357" cy="649676"/>
            </a:xfrm>
            <a:prstGeom prst="rect">
              <a:avLst/>
            </a:prstGeom>
            <a:noFill/>
          </p:spPr>
          <p:txBody>
            <a:bodyPr wrap="squar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err="1">
                  <a:ln>
                    <a:noFill/>
                  </a:ln>
                  <a:solidFill>
                    <a:prstClr val="white"/>
                  </a:solidFill>
                  <a:effectLst/>
                  <a:uLnTx/>
                  <a:uFillTx/>
                  <a:latin typeface="Poppins" pitchFamily="2" charset="77"/>
                  <a:ea typeface="League Spartan" charset="0"/>
                  <a:cs typeface="Poppins" pitchFamily="2" charset="77"/>
                </a:rPr>
                <a:t>Öffent</a:t>
              </a:r>
              <a:r>
                <a:rPr kumimoji="0" lang="en-GB" sz="1400" b="1" i="0" u="none" strike="noStrike" kern="1200" cap="none" spc="0" normalizeH="0" baseline="0" noProof="0" dirty="0">
                  <a:ln>
                    <a:noFill/>
                  </a:ln>
                  <a:solidFill>
                    <a:prstClr val="white"/>
                  </a:solidFill>
                  <a:effectLst/>
                  <a:uLnTx/>
                  <a:uFillTx/>
                  <a:latin typeface="Poppins" pitchFamily="2" charset="77"/>
                  <a:ea typeface="League Spartan" charset="0"/>
                  <a:cs typeface="Poppins" pitchFamily="2" charset="77"/>
                </a:rPr>
                <a:t>- lich</a:t>
              </a:r>
            </a:p>
          </p:txBody>
        </p:sp>
        <p:sp>
          <p:nvSpPr>
            <p:cNvPr id="104" name="TextBox 109">
              <a:extLst>
                <a:ext uri="{FF2B5EF4-FFF2-40B4-BE49-F238E27FC236}">
                  <a16:creationId xmlns:a16="http://schemas.microsoft.com/office/drawing/2014/main" xmlns="" id="{92D61F67-B7B1-4530-A685-6708099D1AF5}"/>
                </a:ext>
              </a:extLst>
            </p:cNvPr>
            <p:cNvSpPr txBox="1"/>
            <p:nvPr/>
          </p:nvSpPr>
          <p:spPr>
            <a:xfrm>
              <a:off x="6199451" y="2513341"/>
              <a:ext cx="986294" cy="573244"/>
            </a:xfrm>
            <a:prstGeom prst="rect">
              <a:avLst/>
            </a:prstGeom>
            <a:noFill/>
          </p:spPr>
          <p:txBody>
            <a:bodyPr wrap="squar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itchFamily="2" charset="77"/>
                  <a:ea typeface="League Spartan" charset="0"/>
                  <a:cs typeface="Poppins" pitchFamily="2" charset="77"/>
                </a:rPr>
                <a:t>Indus-</a:t>
              </a:r>
              <a:r>
                <a:rPr kumimoji="0" lang="en-GB" sz="1200" b="1" i="0" u="none" strike="noStrike" kern="1200" cap="none" spc="0" normalizeH="0" baseline="0" noProof="0" dirty="0" err="1">
                  <a:ln>
                    <a:noFill/>
                  </a:ln>
                  <a:solidFill>
                    <a:prstClr val="white"/>
                  </a:solidFill>
                  <a:effectLst/>
                  <a:uLnTx/>
                  <a:uFillTx/>
                  <a:latin typeface="Poppins" pitchFamily="2" charset="77"/>
                  <a:ea typeface="League Spartan" charset="0"/>
                  <a:cs typeface="Poppins" pitchFamily="2" charset="77"/>
                </a:rPr>
                <a:t>trie</a:t>
              </a:r>
              <a:endParaRPr kumimoji="0" lang="en-GB" sz="1200" b="1" i="0" u="none" strike="noStrike" kern="1200" cap="none" spc="0" normalizeH="0" baseline="0" noProof="0" dirty="0">
                <a:ln>
                  <a:noFill/>
                </a:ln>
                <a:solidFill>
                  <a:prstClr val="white"/>
                </a:solidFill>
                <a:effectLst/>
                <a:uLnTx/>
                <a:uFillTx/>
                <a:latin typeface="Poppins" pitchFamily="2" charset="77"/>
                <a:ea typeface="League Spartan" charset="0"/>
                <a:cs typeface="Poppins" pitchFamily="2" charset="77"/>
              </a:endParaRPr>
            </a:p>
          </p:txBody>
        </p:sp>
        <p:sp>
          <p:nvSpPr>
            <p:cNvPr id="105" name="TextBox 110">
              <a:extLst>
                <a:ext uri="{FF2B5EF4-FFF2-40B4-BE49-F238E27FC236}">
                  <a16:creationId xmlns:a16="http://schemas.microsoft.com/office/drawing/2014/main" xmlns="" id="{D52891C1-8699-4BD6-9AB2-17E7513F2A53}"/>
                </a:ext>
              </a:extLst>
            </p:cNvPr>
            <p:cNvSpPr txBox="1"/>
            <p:nvPr/>
          </p:nvSpPr>
          <p:spPr>
            <a:xfrm>
              <a:off x="7109215" y="4074444"/>
              <a:ext cx="491278" cy="463392"/>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itchFamily="2" charset="77"/>
                  <a:ea typeface="League Spartan" charset="0"/>
                  <a:cs typeface="Poppins" pitchFamily="2" charset="77"/>
                </a:rPr>
                <a:t>…</a:t>
              </a:r>
            </a:p>
          </p:txBody>
        </p:sp>
      </p:grpSp>
      <p:graphicFrame>
        <p:nvGraphicFramePr>
          <p:cNvPr id="6" name="Objekt 5" hidden="1">
            <a:extLst>
              <a:ext uri="{FF2B5EF4-FFF2-40B4-BE49-F238E27FC236}">
                <a16:creationId xmlns:a16="http://schemas.microsoft.com/office/drawing/2014/main" xmlns="" id="{378F0570-6A27-49B0-AE9A-0302574AA2E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 name="think-cell Folie" r:id="rId5" imgW="592" imgH="595" progId="TCLayout.ActiveDocument.1">
                  <p:embed/>
                </p:oleObj>
              </mc:Choice>
              <mc:Fallback>
                <p:oleObj name="think-cell Folie" r:id="rId5" imgW="592" imgH="595" progId="TCLayout.ActiveDocument.1">
                  <p:embed/>
                  <p:pic>
                    <p:nvPicPr>
                      <p:cNvPr id="6" name="Objekt 5" hidden="1">
                        <a:extLst>
                          <a:ext uri="{FF2B5EF4-FFF2-40B4-BE49-F238E27FC236}">
                            <a16:creationId xmlns:a16="http://schemas.microsoft.com/office/drawing/2014/main" xmlns="" id="{378F0570-6A27-49B0-AE9A-0302574AA2E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169368" y="608480"/>
            <a:ext cx="8852375" cy="697353"/>
          </a:xfrm>
        </p:spPr>
        <p:txBody>
          <a:bodyPr>
            <a:normAutofit/>
          </a:bodyPr>
          <a:lstStyle/>
          <a:p>
            <a:r>
              <a:rPr lang="en-GB" sz="3200" dirty="0"/>
              <a:t>Schritt 1: Identifizierung von Stakeholdern</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167629" y="1889665"/>
            <a:ext cx="3664318" cy="4899080"/>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ts val="600"/>
              </a:spcBef>
              <a:spcAft>
                <a:spcPts val="0"/>
              </a:spcAft>
              <a:buClrTx/>
              <a:buSzTx/>
              <a:buFont typeface="Arial"/>
              <a:buNone/>
              <a:tabLst/>
              <a:defRPr/>
            </a:pPr>
            <a:r>
              <a:rPr kumimoji="0" lang="en-GB" sz="18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Im ersten Schritt identifizieren Sie die </a:t>
            </a:r>
            <a:r>
              <a:rPr kumimoji="0" lang="en-GB" sz="18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zu</a:t>
            </a:r>
            <a:r>
              <a:rPr kumimoji="0" lang="en-GB" sz="18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a:t>
            </a:r>
            <a:r>
              <a:rPr kumimoji="0" lang="en-GB" sz="18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berücksichtigenden</a:t>
            </a:r>
            <a:r>
              <a:rPr kumimoji="0" lang="en-GB" sz="18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Stakeholder</a:t>
            </a:r>
            <a:r>
              <a:rPr lang="en-GB" sz="1800" dirty="0">
                <a:solidFill>
                  <a:srgbClr val="245473"/>
                </a:solidFill>
                <a:latin typeface="Calibri Light" panose="020F0302020204030204"/>
                <a:ea typeface="Open Sans Light" panose="020B0306030504020204" pitchFamily="34" charset="0"/>
                <a:cs typeface="Open Sans Light" panose="020B0306030504020204" pitchFamily="34" charset="0"/>
              </a:rPr>
              <a:t>. </a:t>
            </a:r>
            <a:r>
              <a:rPr kumimoji="0" lang="en-GB" sz="18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Dieser Schritt kann </a:t>
            </a:r>
            <a:r>
              <a:rPr kumimoji="0" lang="en-GB" sz="18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durch</a:t>
            </a:r>
            <a:r>
              <a:rPr kumimoji="0" lang="en-GB" sz="18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a:t>
            </a:r>
            <a:r>
              <a:rPr kumimoji="0" lang="en-GB" sz="18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Kreativitäts-methoden</a:t>
            </a:r>
            <a:r>
              <a:rPr kumimoji="0" lang="en-GB" sz="18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wie Brainstorming unterstützt werden. Verwenden Sie die folgenden Leitfragen:</a:t>
            </a:r>
          </a:p>
          <a:p>
            <a:pPr marL="180975" marR="0" lvl="0" indent="-180975" algn="l" defTabSz="1087636"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Wer</a:t>
            </a:r>
            <a:r>
              <a:rPr kumimoji="0" lang="en-GB" sz="18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kann das Projekt beeinflussen?</a:t>
            </a:r>
          </a:p>
          <a:p>
            <a:pPr marL="180975" marR="0" lvl="0" indent="-180975" algn="l" defTabSz="1087636"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Wer</a:t>
            </a:r>
            <a:r>
              <a:rPr kumimoji="0" lang="en-GB" sz="18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ist an dem Projekt beteiligt?</a:t>
            </a:r>
          </a:p>
          <a:p>
            <a:pPr marL="180975" marR="0" lvl="0" indent="-180975" algn="l" defTabSz="1087636"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Wer</a:t>
            </a:r>
            <a:r>
              <a:rPr kumimoji="0" lang="en-GB" sz="18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ist von den Auswirkungen des Projekts betroffen?</a:t>
            </a:r>
          </a:p>
          <a:p>
            <a:pPr marL="180975" marR="0" lvl="0" indent="-180975" algn="l" defTabSz="1087636"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Wer</a:t>
            </a:r>
            <a:r>
              <a:rPr kumimoji="0" lang="en-GB" sz="18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hat ein Interesse am Ergebnis des Projekts?</a:t>
            </a:r>
          </a:p>
          <a:p>
            <a:pPr marL="0" marR="0" lvl="0" indent="0" algn="l" defTabSz="1087636" rtl="0" eaLnBrk="1" fontAlgn="auto" latinLnBrk="0" hangingPunct="1">
              <a:lnSpc>
                <a:spcPct val="100000"/>
              </a:lnSpc>
              <a:spcBef>
                <a:spcPts val="600"/>
              </a:spcBef>
              <a:spcAft>
                <a:spcPts val="0"/>
              </a:spcAft>
              <a:buClrTx/>
              <a:buSzTx/>
              <a:buFont typeface="Arial"/>
              <a:buNone/>
              <a:tabLst/>
              <a:defRPr/>
            </a:pPr>
            <a:r>
              <a:rPr kumimoji="0" lang="en-GB" sz="18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Die Stakeholder sollten übersichtlich dargestellt </a:t>
            </a:r>
            <a:r>
              <a:rPr kumimoji="0" lang="en-GB" sz="18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werden</a:t>
            </a:r>
            <a:r>
              <a:rPr kumimoji="0" lang="en-GB" sz="18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 </a:t>
            </a:r>
            <a:r>
              <a:rPr kumimoji="0" lang="en-GB" sz="18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bspw</a:t>
            </a:r>
            <a:r>
              <a:rPr kumimoji="0" lang="en-GB" sz="18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in </a:t>
            </a:r>
            <a:r>
              <a:rPr kumimoji="0" lang="en-GB" sz="18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tabellarischer</a:t>
            </a:r>
            <a:r>
              <a:rPr kumimoji="0" lang="en-GB" sz="18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Form, als </a:t>
            </a:r>
            <a:r>
              <a:rPr kumimoji="0" lang="en-GB" sz="18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Mindmap</a:t>
            </a:r>
            <a:r>
              <a:rPr kumimoji="0" lang="en-GB" sz="18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a:t>
            </a:r>
            <a:r>
              <a:rPr kumimoji="0" lang="en-GB" sz="18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oder</a:t>
            </a:r>
            <a:r>
              <a:rPr kumimoji="0" lang="en-GB" sz="18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a:t>
            </a:r>
            <a:r>
              <a:rPr kumimoji="0" lang="en-GB" sz="18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mit</a:t>
            </a:r>
            <a:r>
              <a:rPr kumimoji="0" lang="en-GB" sz="18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Stakeholder-</a:t>
            </a:r>
            <a:r>
              <a:rPr kumimoji="0" lang="en-GB" sz="18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Karten</a:t>
            </a:r>
            <a:r>
              <a:rPr kumimoji="0" lang="en-GB" sz="18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a:t>
            </a:r>
          </a:p>
        </p:txBody>
      </p:sp>
      <p:grpSp>
        <p:nvGrpSpPr>
          <p:cNvPr id="3" name="Gruppieren 2">
            <a:extLst>
              <a:ext uri="{FF2B5EF4-FFF2-40B4-BE49-F238E27FC236}">
                <a16:creationId xmlns:a16="http://schemas.microsoft.com/office/drawing/2014/main" xmlns="" id="{D7F0A736-0440-4E3A-9A37-D70BCBE36661}"/>
              </a:ext>
            </a:extLst>
          </p:cNvPr>
          <p:cNvGrpSpPr>
            <a:grpSpLocks noChangeAspect="1"/>
          </p:cNvGrpSpPr>
          <p:nvPr/>
        </p:nvGrpSpPr>
        <p:grpSpPr>
          <a:xfrm>
            <a:off x="8399488" y="560572"/>
            <a:ext cx="2520000" cy="611834"/>
            <a:chOff x="4503101" y="1797468"/>
            <a:chExt cx="6199706" cy="1505256"/>
          </a:xfrm>
        </p:grpSpPr>
        <p:sp>
          <p:nvSpPr>
            <p:cNvPr id="42" name="Freeform 4">
              <a:extLst>
                <a:ext uri="{FF2B5EF4-FFF2-40B4-BE49-F238E27FC236}">
                  <a16:creationId xmlns:a16="http://schemas.microsoft.com/office/drawing/2014/main" xmlns="" id="{F1AF611D-6673-4A53-87E6-F716D29B8BE0}"/>
                </a:ext>
              </a:extLst>
            </p:cNvPr>
            <p:cNvSpPr>
              <a:spLocks noChangeArrowheads="1"/>
            </p:cNvSpPr>
            <p:nvPr/>
          </p:nvSpPr>
          <p:spPr bwMode="auto">
            <a:xfrm>
              <a:off x="4503101" y="1907256"/>
              <a:ext cx="6199706" cy="1285682"/>
            </a:xfrm>
            <a:custGeom>
              <a:avLst/>
              <a:gdLst>
                <a:gd name="T0" fmla="*/ 2752 w 13271"/>
                <a:gd name="T1" fmla="*/ 1376 h 2752"/>
                <a:gd name="T2" fmla="*/ 2349 w 13271"/>
                <a:gd name="T3" fmla="*/ 403 h 2752"/>
                <a:gd name="T4" fmla="*/ 1376 w 13271"/>
                <a:gd name="T5" fmla="*/ 0 h 2752"/>
                <a:gd name="T6" fmla="*/ 403 w 13271"/>
                <a:gd name="T7" fmla="*/ 403 h 2752"/>
                <a:gd name="T8" fmla="*/ 2 w 13271"/>
                <a:gd name="T9" fmla="*/ 1314 h 2752"/>
                <a:gd name="T10" fmla="*/ 62 w 13271"/>
                <a:gd name="T11" fmla="*/ 1376 h 2752"/>
                <a:gd name="T12" fmla="*/ 126 w 13271"/>
                <a:gd name="T13" fmla="*/ 1314 h 2752"/>
                <a:gd name="T14" fmla="*/ 491 w 13271"/>
                <a:gd name="T15" fmla="*/ 491 h 2752"/>
                <a:gd name="T16" fmla="*/ 1376 w 13271"/>
                <a:gd name="T17" fmla="*/ 124 h 2752"/>
                <a:gd name="T18" fmla="*/ 2262 w 13271"/>
                <a:gd name="T19" fmla="*/ 491 h 2752"/>
                <a:gd name="T20" fmla="*/ 2630 w 13271"/>
                <a:gd name="T21" fmla="*/ 1376 h 2752"/>
                <a:gd name="T22" fmla="*/ 3033 w 13271"/>
                <a:gd name="T23" fmla="*/ 2348 h 2752"/>
                <a:gd name="T24" fmla="*/ 4006 w 13271"/>
                <a:gd name="T25" fmla="*/ 2751 h 2752"/>
                <a:gd name="T26" fmla="*/ 4979 w 13271"/>
                <a:gd name="T27" fmla="*/ 2348 h 2752"/>
                <a:gd name="T28" fmla="*/ 5382 w 13271"/>
                <a:gd name="T29" fmla="*/ 1376 h 2752"/>
                <a:gd name="T30" fmla="*/ 5384 w 13271"/>
                <a:gd name="T31" fmla="*/ 1376 h 2752"/>
                <a:gd name="T32" fmla="*/ 5751 w 13271"/>
                <a:gd name="T33" fmla="*/ 491 h 2752"/>
                <a:gd name="T34" fmla="*/ 6636 w 13271"/>
                <a:gd name="T35" fmla="*/ 124 h 2752"/>
                <a:gd name="T36" fmla="*/ 7520 w 13271"/>
                <a:gd name="T37" fmla="*/ 491 h 2752"/>
                <a:gd name="T38" fmla="*/ 7888 w 13271"/>
                <a:gd name="T39" fmla="*/ 1376 h 2752"/>
                <a:gd name="T40" fmla="*/ 8292 w 13271"/>
                <a:gd name="T41" fmla="*/ 2348 h 2752"/>
                <a:gd name="T42" fmla="*/ 9264 w 13271"/>
                <a:gd name="T43" fmla="*/ 2751 h 2752"/>
                <a:gd name="T44" fmla="*/ 10238 w 13271"/>
                <a:gd name="T45" fmla="*/ 2348 h 2752"/>
                <a:gd name="T46" fmla="*/ 10641 w 13271"/>
                <a:gd name="T47" fmla="*/ 1376 h 2752"/>
                <a:gd name="T48" fmla="*/ 10643 w 13271"/>
                <a:gd name="T49" fmla="*/ 1376 h 2752"/>
                <a:gd name="T50" fmla="*/ 11009 w 13271"/>
                <a:gd name="T51" fmla="*/ 491 h 2752"/>
                <a:gd name="T52" fmla="*/ 11894 w 13271"/>
                <a:gd name="T53" fmla="*/ 124 h 2752"/>
                <a:gd name="T54" fmla="*/ 12779 w 13271"/>
                <a:gd name="T55" fmla="*/ 491 h 2752"/>
                <a:gd name="T56" fmla="*/ 13144 w 13271"/>
                <a:gd name="T57" fmla="*/ 1314 h 2752"/>
                <a:gd name="T58" fmla="*/ 13208 w 13271"/>
                <a:gd name="T59" fmla="*/ 1376 h 2752"/>
                <a:gd name="T60" fmla="*/ 13269 w 13271"/>
                <a:gd name="T61" fmla="*/ 1314 h 2752"/>
                <a:gd name="T62" fmla="*/ 12867 w 13271"/>
                <a:gd name="T63" fmla="*/ 403 h 2752"/>
                <a:gd name="T64" fmla="*/ 11894 w 13271"/>
                <a:gd name="T65" fmla="*/ 0 h 2752"/>
                <a:gd name="T66" fmla="*/ 10921 w 13271"/>
                <a:gd name="T67" fmla="*/ 403 h 2752"/>
                <a:gd name="T68" fmla="*/ 10516 w 13271"/>
                <a:gd name="T69" fmla="*/ 1376 h 2752"/>
                <a:gd name="T70" fmla="*/ 10149 w 13271"/>
                <a:gd name="T71" fmla="*/ 2260 h 2752"/>
                <a:gd name="T72" fmla="*/ 9264 w 13271"/>
                <a:gd name="T73" fmla="*/ 2627 h 2752"/>
                <a:gd name="T74" fmla="*/ 8379 w 13271"/>
                <a:gd name="T75" fmla="*/ 2260 h 2752"/>
                <a:gd name="T76" fmla="*/ 8013 w 13271"/>
                <a:gd name="T77" fmla="*/ 1376 h 2752"/>
                <a:gd name="T78" fmla="*/ 8011 w 13271"/>
                <a:gd name="T79" fmla="*/ 1376 h 2752"/>
                <a:gd name="T80" fmla="*/ 7608 w 13271"/>
                <a:gd name="T81" fmla="*/ 403 h 2752"/>
                <a:gd name="T82" fmla="*/ 6636 w 13271"/>
                <a:gd name="T83" fmla="*/ 0 h 2752"/>
                <a:gd name="T84" fmla="*/ 5663 w 13271"/>
                <a:gd name="T85" fmla="*/ 403 h 2752"/>
                <a:gd name="T86" fmla="*/ 5258 w 13271"/>
                <a:gd name="T87" fmla="*/ 1376 h 2752"/>
                <a:gd name="T88" fmla="*/ 4891 w 13271"/>
                <a:gd name="T89" fmla="*/ 2260 h 2752"/>
                <a:gd name="T90" fmla="*/ 4006 w 13271"/>
                <a:gd name="T91" fmla="*/ 2627 h 2752"/>
                <a:gd name="T92" fmla="*/ 3121 w 13271"/>
                <a:gd name="T93" fmla="*/ 2260 h 2752"/>
                <a:gd name="T94" fmla="*/ 2755 w 13271"/>
                <a:gd name="T95" fmla="*/ 1376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271" h="2752">
                  <a:moveTo>
                    <a:pt x="2752" y="1376"/>
                  </a:moveTo>
                  <a:lnTo>
                    <a:pt x="2752" y="1376"/>
                  </a:lnTo>
                  <a:cubicBezTo>
                    <a:pt x="2752" y="1011"/>
                    <a:pt x="2607" y="661"/>
                    <a:pt x="2349" y="403"/>
                  </a:cubicBezTo>
                  <a:lnTo>
                    <a:pt x="2349" y="403"/>
                  </a:lnTo>
                  <a:cubicBezTo>
                    <a:pt x="2091" y="145"/>
                    <a:pt x="1741" y="0"/>
                    <a:pt x="1376" y="0"/>
                  </a:cubicBezTo>
                  <a:lnTo>
                    <a:pt x="1376" y="0"/>
                  </a:lnTo>
                  <a:cubicBezTo>
                    <a:pt x="1012" y="0"/>
                    <a:pt x="661" y="145"/>
                    <a:pt x="403" y="403"/>
                  </a:cubicBezTo>
                  <a:lnTo>
                    <a:pt x="403" y="403"/>
                  </a:lnTo>
                  <a:cubicBezTo>
                    <a:pt x="160" y="646"/>
                    <a:pt x="17" y="972"/>
                    <a:pt x="2" y="1314"/>
                  </a:cubicBezTo>
                  <a:lnTo>
                    <a:pt x="2" y="1314"/>
                  </a:lnTo>
                  <a:cubicBezTo>
                    <a:pt x="0" y="1348"/>
                    <a:pt x="28" y="1376"/>
                    <a:pt x="62" y="1376"/>
                  </a:cubicBezTo>
                  <a:lnTo>
                    <a:pt x="62" y="1376"/>
                  </a:lnTo>
                  <a:cubicBezTo>
                    <a:pt x="97" y="1376"/>
                    <a:pt x="124" y="1348"/>
                    <a:pt x="126" y="1314"/>
                  </a:cubicBezTo>
                  <a:lnTo>
                    <a:pt x="126" y="1314"/>
                  </a:lnTo>
                  <a:cubicBezTo>
                    <a:pt x="141" y="1005"/>
                    <a:pt x="271" y="711"/>
                    <a:pt x="491" y="491"/>
                  </a:cubicBezTo>
                  <a:lnTo>
                    <a:pt x="491" y="491"/>
                  </a:lnTo>
                  <a:cubicBezTo>
                    <a:pt x="726" y="256"/>
                    <a:pt x="1045" y="124"/>
                    <a:pt x="1376" y="124"/>
                  </a:cubicBezTo>
                  <a:lnTo>
                    <a:pt x="1376" y="124"/>
                  </a:lnTo>
                  <a:cubicBezTo>
                    <a:pt x="1708" y="124"/>
                    <a:pt x="2027" y="256"/>
                    <a:pt x="2262" y="491"/>
                  </a:cubicBezTo>
                  <a:lnTo>
                    <a:pt x="2262" y="491"/>
                  </a:lnTo>
                  <a:cubicBezTo>
                    <a:pt x="2496" y="726"/>
                    <a:pt x="2628" y="1044"/>
                    <a:pt x="2628" y="1376"/>
                  </a:cubicBezTo>
                  <a:lnTo>
                    <a:pt x="2630" y="1376"/>
                  </a:lnTo>
                  <a:lnTo>
                    <a:pt x="2630" y="1376"/>
                  </a:lnTo>
                  <a:cubicBezTo>
                    <a:pt x="2630" y="1740"/>
                    <a:pt x="2775" y="2090"/>
                    <a:pt x="3033" y="2348"/>
                  </a:cubicBezTo>
                  <a:lnTo>
                    <a:pt x="3033" y="2348"/>
                  </a:lnTo>
                  <a:cubicBezTo>
                    <a:pt x="3291" y="2606"/>
                    <a:pt x="3642" y="2751"/>
                    <a:pt x="4006" y="2751"/>
                  </a:cubicBezTo>
                  <a:lnTo>
                    <a:pt x="4006" y="2751"/>
                  </a:lnTo>
                  <a:cubicBezTo>
                    <a:pt x="4371" y="2751"/>
                    <a:pt x="4721" y="2606"/>
                    <a:pt x="4979" y="2348"/>
                  </a:cubicBezTo>
                  <a:lnTo>
                    <a:pt x="4979" y="2348"/>
                  </a:lnTo>
                  <a:cubicBezTo>
                    <a:pt x="5237" y="2090"/>
                    <a:pt x="5382" y="1740"/>
                    <a:pt x="5382" y="1376"/>
                  </a:cubicBezTo>
                  <a:lnTo>
                    <a:pt x="5384" y="1376"/>
                  </a:lnTo>
                  <a:lnTo>
                    <a:pt x="5384" y="1376"/>
                  </a:lnTo>
                  <a:cubicBezTo>
                    <a:pt x="5384" y="1044"/>
                    <a:pt x="5516" y="726"/>
                    <a:pt x="5751" y="491"/>
                  </a:cubicBezTo>
                  <a:lnTo>
                    <a:pt x="5751" y="491"/>
                  </a:lnTo>
                  <a:cubicBezTo>
                    <a:pt x="5986" y="256"/>
                    <a:pt x="6304" y="124"/>
                    <a:pt x="6636" y="124"/>
                  </a:cubicBezTo>
                  <a:lnTo>
                    <a:pt x="6636" y="124"/>
                  </a:lnTo>
                  <a:cubicBezTo>
                    <a:pt x="6967" y="124"/>
                    <a:pt x="7285" y="256"/>
                    <a:pt x="7520" y="491"/>
                  </a:cubicBezTo>
                  <a:lnTo>
                    <a:pt x="7520" y="491"/>
                  </a:lnTo>
                  <a:cubicBezTo>
                    <a:pt x="7754" y="726"/>
                    <a:pt x="7886" y="1044"/>
                    <a:pt x="7886" y="1376"/>
                  </a:cubicBezTo>
                  <a:lnTo>
                    <a:pt x="7888" y="1376"/>
                  </a:lnTo>
                  <a:lnTo>
                    <a:pt x="7888" y="1376"/>
                  </a:lnTo>
                  <a:cubicBezTo>
                    <a:pt x="7888" y="1740"/>
                    <a:pt x="8033" y="2090"/>
                    <a:pt x="8292" y="2348"/>
                  </a:cubicBezTo>
                  <a:lnTo>
                    <a:pt x="8292" y="2348"/>
                  </a:lnTo>
                  <a:cubicBezTo>
                    <a:pt x="8550" y="2606"/>
                    <a:pt x="8900" y="2751"/>
                    <a:pt x="9264" y="2751"/>
                  </a:cubicBezTo>
                  <a:lnTo>
                    <a:pt x="9264" y="2751"/>
                  </a:lnTo>
                  <a:cubicBezTo>
                    <a:pt x="9630" y="2751"/>
                    <a:pt x="9980" y="2606"/>
                    <a:pt x="10238" y="2348"/>
                  </a:cubicBezTo>
                  <a:lnTo>
                    <a:pt x="10238" y="2348"/>
                  </a:lnTo>
                  <a:cubicBezTo>
                    <a:pt x="10496" y="2090"/>
                    <a:pt x="10641" y="1740"/>
                    <a:pt x="10641" y="1376"/>
                  </a:cubicBezTo>
                  <a:lnTo>
                    <a:pt x="10643" y="1376"/>
                  </a:lnTo>
                  <a:lnTo>
                    <a:pt x="10643" y="1376"/>
                  </a:lnTo>
                  <a:cubicBezTo>
                    <a:pt x="10643" y="1044"/>
                    <a:pt x="10774" y="726"/>
                    <a:pt x="11009" y="491"/>
                  </a:cubicBezTo>
                  <a:lnTo>
                    <a:pt x="11009" y="491"/>
                  </a:lnTo>
                  <a:cubicBezTo>
                    <a:pt x="11244" y="256"/>
                    <a:pt x="11562" y="124"/>
                    <a:pt x="11894" y="124"/>
                  </a:cubicBezTo>
                  <a:lnTo>
                    <a:pt x="11894" y="124"/>
                  </a:lnTo>
                  <a:cubicBezTo>
                    <a:pt x="12226" y="124"/>
                    <a:pt x="12545" y="256"/>
                    <a:pt x="12779" y="491"/>
                  </a:cubicBezTo>
                  <a:lnTo>
                    <a:pt x="12779" y="491"/>
                  </a:lnTo>
                  <a:cubicBezTo>
                    <a:pt x="12999" y="711"/>
                    <a:pt x="13129" y="1005"/>
                    <a:pt x="13144" y="1314"/>
                  </a:cubicBezTo>
                  <a:lnTo>
                    <a:pt x="13144" y="1314"/>
                  </a:lnTo>
                  <a:cubicBezTo>
                    <a:pt x="13146" y="1348"/>
                    <a:pt x="13174" y="1376"/>
                    <a:pt x="13208" y="1376"/>
                  </a:cubicBezTo>
                  <a:lnTo>
                    <a:pt x="13208" y="1376"/>
                  </a:lnTo>
                  <a:cubicBezTo>
                    <a:pt x="13243" y="1376"/>
                    <a:pt x="13270" y="1348"/>
                    <a:pt x="13269" y="1314"/>
                  </a:cubicBezTo>
                  <a:lnTo>
                    <a:pt x="13269" y="1314"/>
                  </a:lnTo>
                  <a:cubicBezTo>
                    <a:pt x="13254" y="972"/>
                    <a:pt x="13111" y="646"/>
                    <a:pt x="12867" y="403"/>
                  </a:cubicBezTo>
                  <a:lnTo>
                    <a:pt x="12867" y="403"/>
                  </a:lnTo>
                  <a:cubicBezTo>
                    <a:pt x="12609" y="145"/>
                    <a:pt x="12259" y="0"/>
                    <a:pt x="11894" y="0"/>
                  </a:cubicBezTo>
                  <a:lnTo>
                    <a:pt x="11894" y="0"/>
                  </a:lnTo>
                  <a:cubicBezTo>
                    <a:pt x="11530" y="0"/>
                    <a:pt x="11179" y="145"/>
                    <a:pt x="10921" y="403"/>
                  </a:cubicBezTo>
                  <a:lnTo>
                    <a:pt x="10921" y="403"/>
                  </a:lnTo>
                  <a:cubicBezTo>
                    <a:pt x="10663" y="661"/>
                    <a:pt x="10518" y="1011"/>
                    <a:pt x="10518" y="1376"/>
                  </a:cubicBezTo>
                  <a:lnTo>
                    <a:pt x="10516" y="1376"/>
                  </a:lnTo>
                  <a:lnTo>
                    <a:pt x="10516" y="1376"/>
                  </a:lnTo>
                  <a:cubicBezTo>
                    <a:pt x="10516" y="1707"/>
                    <a:pt x="10384" y="2025"/>
                    <a:pt x="10149" y="2260"/>
                  </a:cubicBezTo>
                  <a:lnTo>
                    <a:pt x="10149" y="2260"/>
                  </a:lnTo>
                  <a:cubicBezTo>
                    <a:pt x="9915" y="2495"/>
                    <a:pt x="9597" y="2627"/>
                    <a:pt x="9264" y="2627"/>
                  </a:cubicBezTo>
                  <a:lnTo>
                    <a:pt x="9264" y="2627"/>
                  </a:lnTo>
                  <a:cubicBezTo>
                    <a:pt x="8932" y="2627"/>
                    <a:pt x="8614" y="2495"/>
                    <a:pt x="8379" y="2260"/>
                  </a:cubicBezTo>
                  <a:lnTo>
                    <a:pt x="8379" y="2260"/>
                  </a:lnTo>
                  <a:cubicBezTo>
                    <a:pt x="8145" y="2025"/>
                    <a:pt x="8013" y="1707"/>
                    <a:pt x="8013" y="1376"/>
                  </a:cubicBezTo>
                  <a:lnTo>
                    <a:pt x="8011" y="1376"/>
                  </a:lnTo>
                  <a:lnTo>
                    <a:pt x="8011" y="1376"/>
                  </a:lnTo>
                  <a:cubicBezTo>
                    <a:pt x="8011" y="1011"/>
                    <a:pt x="7866" y="661"/>
                    <a:pt x="7608" y="403"/>
                  </a:cubicBezTo>
                  <a:lnTo>
                    <a:pt x="7608" y="403"/>
                  </a:lnTo>
                  <a:cubicBezTo>
                    <a:pt x="7350" y="145"/>
                    <a:pt x="7000" y="0"/>
                    <a:pt x="6636" y="0"/>
                  </a:cubicBezTo>
                  <a:lnTo>
                    <a:pt x="6636" y="0"/>
                  </a:lnTo>
                  <a:cubicBezTo>
                    <a:pt x="6271" y="0"/>
                    <a:pt x="5921" y="145"/>
                    <a:pt x="5663" y="403"/>
                  </a:cubicBezTo>
                  <a:lnTo>
                    <a:pt x="5663" y="403"/>
                  </a:lnTo>
                  <a:cubicBezTo>
                    <a:pt x="5405" y="661"/>
                    <a:pt x="5260" y="1011"/>
                    <a:pt x="5260" y="1376"/>
                  </a:cubicBezTo>
                  <a:lnTo>
                    <a:pt x="5258" y="1376"/>
                  </a:lnTo>
                  <a:lnTo>
                    <a:pt x="5258" y="1376"/>
                  </a:lnTo>
                  <a:cubicBezTo>
                    <a:pt x="5258" y="1707"/>
                    <a:pt x="5126" y="2025"/>
                    <a:pt x="4891" y="2260"/>
                  </a:cubicBezTo>
                  <a:lnTo>
                    <a:pt x="4891" y="2260"/>
                  </a:lnTo>
                  <a:cubicBezTo>
                    <a:pt x="4657" y="2495"/>
                    <a:pt x="4338" y="2627"/>
                    <a:pt x="4006" y="2627"/>
                  </a:cubicBezTo>
                  <a:lnTo>
                    <a:pt x="4006" y="2627"/>
                  </a:lnTo>
                  <a:cubicBezTo>
                    <a:pt x="3674" y="2627"/>
                    <a:pt x="3356" y="2495"/>
                    <a:pt x="3121" y="2260"/>
                  </a:cubicBezTo>
                  <a:lnTo>
                    <a:pt x="3121" y="2260"/>
                  </a:lnTo>
                  <a:cubicBezTo>
                    <a:pt x="2886" y="2025"/>
                    <a:pt x="2755" y="1707"/>
                    <a:pt x="2755" y="1376"/>
                  </a:cubicBezTo>
                  <a:lnTo>
                    <a:pt x="2752" y="1376"/>
                  </a:lnTo>
                </a:path>
              </a:pathLst>
            </a:custGeom>
            <a:solidFill>
              <a:schemeClr val="bg1">
                <a:lumMod val="9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43" name="Freeform 6">
              <a:extLst>
                <a:ext uri="{FF2B5EF4-FFF2-40B4-BE49-F238E27FC236}">
                  <a16:creationId xmlns:a16="http://schemas.microsoft.com/office/drawing/2014/main" xmlns="" id="{51C54BA0-EAD7-4E15-B296-FC7515C7D743}"/>
                </a:ext>
              </a:extLst>
            </p:cNvPr>
            <p:cNvSpPr>
              <a:spLocks noChangeArrowheads="1"/>
            </p:cNvSpPr>
            <p:nvPr/>
          </p:nvSpPr>
          <p:spPr bwMode="auto">
            <a:xfrm>
              <a:off x="4674115" y="2074148"/>
              <a:ext cx="953959" cy="951899"/>
            </a:xfrm>
            <a:custGeom>
              <a:avLst/>
              <a:gdLst>
                <a:gd name="T0" fmla="*/ 1020 w 2040"/>
                <a:gd name="T1" fmla="*/ 0 h 2039"/>
                <a:gd name="T2" fmla="*/ 1020 w 2040"/>
                <a:gd name="T3" fmla="*/ 0 h 2039"/>
                <a:gd name="T4" fmla="*/ 2039 w 2040"/>
                <a:gd name="T5" fmla="*/ 1019 h 2039"/>
                <a:gd name="T6" fmla="*/ 2039 w 2040"/>
                <a:gd name="T7" fmla="*/ 1019 h 2039"/>
                <a:gd name="T8" fmla="*/ 1020 w 2040"/>
                <a:gd name="T9" fmla="*/ 2038 h 2039"/>
                <a:gd name="T10" fmla="*/ 1020 w 2040"/>
                <a:gd name="T11" fmla="*/ 2038 h 2039"/>
                <a:gd name="T12" fmla="*/ 0 w 2040"/>
                <a:gd name="T13" fmla="*/ 1019 h 2039"/>
                <a:gd name="T14" fmla="*/ 0 w 2040"/>
                <a:gd name="T15" fmla="*/ 1019 h 2039"/>
                <a:gd name="T16" fmla="*/ 1020 w 2040"/>
                <a:gd name="T17" fmla="*/ 0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0" h="2039">
                  <a:moveTo>
                    <a:pt x="1020" y="0"/>
                  </a:moveTo>
                  <a:lnTo>
                    <a:pt x="1020" y="0"/>
                  </a:lnTo>
                  <a:cubicBezTo>
                    <a:pt x="1582" y="0"/>
                    <a:pt x="2039" y="456"/>
                    <a:pt x="2039" y="1019"/>
                  </a:cubicBezTo>
                  <a:lnTo>
                    <a:pt x="2039" y="1019"/>
                  </a:lnTo>
                  <a:cubicBezTo>
                    <a:pt x="2039" y="1581"/>
                    <a:pt x="1582" y="2038"/>
                    <a:pt x="1020" y="2038"/>
                  </a:cubicBezTo>
                  <a:lnTo>
                    <a:pt x="1020" y="2038"/>
                  </a:lnTo>
                  <a:cubicBezTo>
                    <a:pt x="457" y="2038"/>
                    <a:pt x="0" y="1581"/>
                    <a:pt x="0" y="1019"/>
                  </a:cubicBezTo>
                  <a:lnTo>
                    <a:pt x="0" y="1019"/>
                  </a:lnTo>
                  <a:cubicBezTo>
                    <a:pt x="0" y="456"/>
                    <a:pt x="457" y="0"/>
                    <a:pt x="1020" y="0"/>
                  </a:cubicBez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44" name="Freeform 7">
              <a:extLst>
                <a:ext uri="{FF2B5EF4-FFF2-40B4-BE49-F238E27FC236}">
                  <a16:creationId xmlns:a16="http://schemas.microsoft.com/office/drawing/2014/main" xmlns="" id="{AED0B5D2-CA76-4991-9F40-944942B66152}"/>
                </a:ext>
              </a:extLst>
            </p:cNvPr>
            <p:cNvSpPr>
              <a:spLocks noChangeArrowheads="1"/>
            </p:cNvSpPr>
            <p:nvPr/>
          </p:nvSpPr>
          <p:spPr bwMode="auto">
            <a:xfrm>
              <a:off x="5897985" y="2074148"/>
              <a:ext cx="953959" cy="951899"/>
            </a:xfrm>
            <a:custGeom>
              <a:avLst/>
              <a:gdLst>
                <a:gd name="T0" fmla="*/ 1019 w 2040"/>
                <a:gd name="T1" fmla="*/ 0 h 2039"/>
                <a:gd name="T2" fmla="*/ 1019 w 2040"/>
                <a:gd name="T3" fmla="*/ 0 h 2039"/>
                <a:gd name="T4" fmla="*/ 2039 w 2040"/>
                <a:gd name="T5" fmla="*/ 1019 h 2039"/>
                <a:gd name="T6" fmla="*/ 2039 w 2040"/>
                <a:gd name="T7" fmla="*/ 1019 h 2039"/>
                <a:gd name="T8" fmla="*/ 1019 w 2040"/>
                <a:gd name="T9" fmla="*/ 2038 h 2039"/>
                <a:gd name="T10" fmla="*/ 1019 w 2040"/>
                <a:gd name="T11" fmla="*/ 2038 h 2039"/>
                <a:gd name="T12" fmla="*/ 0 w 2040"/>
                <a:gd name="T13" fmla="*/ 1019 h 2039"/>
                <a:gd name="T14" fmla="*/ 0 w 2040"/>
                <a:gd name="T15" fmla="*/ 1019 h 2039"/>
                <a:gd name="T16" fmla="*/ 1019 w 2040"/>
                <a:gd name="T17" fmla="*/ 0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0" h="2039">
                  <a:moveTo>
                    <a:pt x="1019" y="0"/>
                  </a:moveTo>
                  <a:lnTo>
                    <a:pt x="1019" y="0"/>
                  </a:lnTo>
                  <a:cubicBezTo>
                    <a:pt x="1582" y="0"/>
                    <a:pt x="2039" y="456"/>
                    <a:pt x="2039" y="1019"/>
                  </a:cubicBezTo>
                  <a:lnTo>
                    <a:pt x="2039" y="1019"/>
                  </a:lnTo>
                  <a:cubicBezTo>
                    <a:pt x="2039" y="1581"/>
                    <a:pt x="1582" y="2038"/>
                    <a:pt x="1019" y="2038"/>
                  </a:cubicBezTo>
                  <a:lnTo>
                    <a:pt x="1019" y="2038"/>
                  </a:lnTo>
                  <a:cubicBezTo>
                    <a:pt x="456" y="2038"/>
                    <a:pt x="0" y="1581"/>
                    <a:pt x="0" y="1019"/>
                  </a:cubicBezTo>
                  <a:lnTo>
                    <a:pt x="0" y="1019"/>
                  </a:lnTo>
                  <a:cubicBezTo>
                    <a:pt x="0" y="456"/>
                    <a:pt x="456" y="0"/>
                    <a:pt x="1019" y="0"/>
                  </a:cubicBezTo>
                </a:path>
              </a:pathLst>
            </a:custGeom>
            <a:solidFill>
              <a:schemeClr val="accent2">
                <a:alpha val="2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45" name="Freeform 8">
              <a:extLst>
                <a:ext uri="{FF2B5EF4-FFF2-40B4-BE49-F238E27FC236}">
                  <a16:creationId xmlns:a16="http://schemas.microsoft.com/office/drawing/2014/main" xmlns="" id="{A2F6030C-4ED4-41A3-8959-603A5C487AE5}"/>
                </a:ext>
              </a:extLst>
            </p:cNvPr>
            <p:cNvSpPr>
              <a:spLocks noChangeArrowheads="1"/>
            </p:cNvSpPr>
            <p:nvPr/>
          </p:nvSpPr>
          <p:spPr bwMode="auto">
            <a:xfrm>
              <a:off x="7132157" y="2074148"/>
              <a:ext cx="951899" cy="951899"/>
            </a:xfrm>
            <a:custGeom>
              <a:avLst/>
              <a:gdLst>
                <a:gd name="T0" fmla="*/ 1019 w 2039"/>
                <a:gd name="T1" fmla="*/ 0 h 2039"/>
                <a:gd name="T2" fmla="*/ 1019 w 2039"/>
                <a:gd name="T3" fmla="*/ 0 h 2039"/>
                <a:gd name="T4" fmla="*/ 2038 w 2039"/>
                <a:gd name="T5" fmla="*/ 1019 h 2039"/>
                <a:gd name="T6" fmla="*/ 2038 w 2039"/>
                <a:gd name="T7" fmla="*/ 1019 h 2039"/>
                <a:gd name="T8" fmla="*/ 1019 w 2039"/>
                <a:gd name="T9" fmla="*/ 2038 h 2039"/>
                <a:gd name="T10" fmla="*/ 1019 w 2039"/>
                <a:gd name="T11" fmla="*/ 2038 h 2039"/>
                <a:gd name="T12" fmla="*/ 0 w 2039"/>
                <a:gd name="T13" fmla="*/ 1019 h 2039"/>
                <a:gd name="T14" fmla="*/ 0 w 2039"/>
                <a:gd name="T15" fmla="*/ 1019 h 2039"/>
                <a:gd name="T16" fmla="*/ 1019 w 2039"/>
                <a:gd name="T17" fmla="*/ 0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9" h="2039">
                  <a:moveTo>
                    <a:pt x="1019" y="0"/>
                  </a:moveTo>
                  <a:lnTo>
                    <a:pt x="1019" y="0"/>
                  </a:lnTo>
                  <a:cubicBezTo>
                    <a:pt x="1581" y="0"/>
                    <a:pt x="2038" y="456"/>
                    <a:pt x="2038" y="1019"/>
                  </a:cubicBezTo>
                  <a:lnTo>
                    <a:pt x="2038" y="1019"/>
                  </a:lnTo>
                  <a:cubicBezTo>
                    <a:pt x="2038" y="1581"/>
                    <a:pt x="1581" y="2038"/>
                    <a:pt x="1019" y="2038"/>
                  </a:cubicBezTo>
                  <a:lnTo>
                    <a:pt x="1019" y="2038"/>
                  </a:lnTo>
                  <a:cubicBezTo>
                    <a:pt x="456" y="2038"/>
                    <a:pt x="0" y="1581"/>
                    <a:pt x="0" y="1019"/>
                  </a:cubicBezTo>
                  <a:lnTo>
                    <a:pt x="0" y="1019"/>
                  </a:lnTo>
                  <a:cubicBezTo>
                    <a:pt x="0" y="456"/>
                    <a:pt x="456" y="0"/>
                    <a:pt x="1019" y="0"/>
                  </a:cubicBezTo>
                </a:path>
              </a:pathLst>
            </a:custGeom>
            <a:solidFill>
              <a:schemeClr val="accent3">
                <a:alpha val="2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46" name="Freeform 9">
              <a:extLst>
                <a:ext uri="{FF2B5EF4-FFF2-40B4-BE49-F238E27FC236}">
                  <a16:creationId xmlns:a16="http://schemas.microsoft.com/office/drawing/2014/main" xmlns="" id="{77703B64-CA7B-42FB-A6E7-05678DFFA668}"/>
                </a:ext>
              </a:extLst>
            </p:cNvPr>
            <p:cNvSpPr>
              <a:spLocks noChangeArrowheads="1"/>
            </p:cNvSpPr>
            <p:nvPr/>
          </p:nvSpPr>
          <p:spPr bwMode="auto">
            <a:xfrm>
              <a:off x="8349846" y="2074148"/>
              <a:ext cx="953959" cy="951899"/>
            </a:xfrm>
            <a:custGeom>
              <a:avLst/>
              <a:gdLst>
                <a:gd name="T0" fmla="*/ 1020 w 2040"/>
                <a:gd name="T1" fmla="*/ 0 h 2039"/>
                <a:gd name="T2" fmla="*/ 1020 w 2040"/>
                <a:gd name="T3" fmla="*/ 0 h 2039"/>
                <a:gd name="T4" fmla="*/ 2039 w 2040"/>
                <a:gd name="T5" fmla="*/ 1019 h 2039"/>
                <a:gd name="T6" fmla="*/ 2039 w 2040"/>
                <a:gd name="T7" fmla="*/ 1019 h 2039"/>
                <a:gd name="T8" fmla="*/ 1020 w 2040"/>
                <a:gd name="T9" fmla="*/ 2038 h 2039"/>
                <a:gd name="T10" fmla="*/ 1020 w 2040"/>
                <a:gd name="T11" fmla="*/ 2038 h 2039"/>
                <a:gd name="T12" fmla="*/ 0 w 2040"/>
                <a:gd name="T13" fmla="*/ 1019 h 2039"/>
                <a:gd name="T14" fmla="*/ 0 w 2040"/>
                <a:gd name="T15" fmla="*/ 1019 h 2039"/>
                <a:gd name="T16" fmla="*/ 1020 w 2040"/>
                <a:gd name="T17" fmla="*/ 0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0" h="2039">
                  <a:moveTo>
                    <a:pt x="1020" y="0"/>
                  </a:moveTo>
                  <a:lnTo>
                    <a:pt x="1020" y="0"/>
                  </a:lnTo>
                  <a:cubicBezTo>
                    <a:pt x="1582" y="0"/>
                    <a:pt x="2039" y="456"/>
                    <a:pt x="2039" y="1019"/>
                  </a:cubicBezTo>
                  <a:lnTo>
                    <a:pt x="2039" y="1019"/>
                  </a:lnTo>
                  <a:cubicBezTo>
                    <a:pt x="2039" y="1581"/>
                    <a:pt x="1582" y="2038"/>
                    <a:pt x="1020" y="2038"/>
                  </a:cubicBezTo>
                  <a:lnTo>
                    <a:pt x="1020" y="2038"/>
                  </a:lnTo>
                  <a:cubicBezTo>
                    <a:pt x="456" y="2038"/>
                    <a:pt x="0" y="1581"/>
                    <a:pt x="0" y="1019"/>
                  </a:cubicBezTo>
                  <a:lnTo>
                    <a:pt x="0" y="1019"/>
                  </a:lnTo>
                  <a:cubicBezTo>
                    <a:pt x="0" y="456"/>
                    <a:pt x="456" y="0"/>
                    <a:pt x="1020" y="0"/>
                  </a:cubicBezTo>
                </a:path>
              </a:pathLst>
            </a:custGeom>
            <a:solidFill>
              <a:schemeClr val="accent4">
                <a:alpha val="2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48" name="Freeform 10">
              <a:extLst>
                <a:ext uri="{FF2B5EF4-FFF2-40B4-BE49-F238E27FC236}">
                  <a16:creationId xmlns:a16="http://schemas.microsoft.com/office/drawing/2014/main" xmlns="" id="{577D4585-CB38-456F-B3A8-C50C82125338}"/>
                </a:ext>
              </a:extLst>
            </p:cNvPr>
            <p:cNvSpPr>
              <a:spLocks noChangeArrowheads="1"/>
            </p:cNvSpPr>
            <p:nvPr/>
          </p:nvSpPr>
          <p:spPr bwMode="auto">
            <a:xfrm>
              <a:off x="9598442" y="2074148"/>
              <a:ext cx="951899" cy="951899"/>
            </a:xfrm>
            <a:custGeom>
              <a:avLst/>
              <a:gdLst>
                <a:gd name="T0" fmla="*/ 1019 w 2039"/>
                <a:gd name="T1" fmla="*/ 0 h 2039"/>
                <a:gd name="T2" fmla="*/ 1019 w 2039"/>
                <a:gd name="T3" fmla="*/ 0 h 2039"/>
                <a:gd name="T4" fmla="*/ 2038 w 2039"/>
                <a:gd name="T5" fmla="*/ 1019 h 2039"/>
                <a:gd name="T6" fmla="*/ 2038 w 2039"/>
                <a:gd name="T7" fmla="*/ 1019 h 2039"/>
                <a:gd name="T8" fmla="*/ 1019 w 2039"/>
                <a:gd name="T9" fmla="*/ 2038 h 2039"/>
                <a:gd name="T10" fmla="*/ 1019 w 2039"/>
                <a:gd name="T11" fmla="*/ 2038 h 2039"/>
                <a:gd name="T12" fmla="*/ 0 w 2039"/>
                <a:gd name="T13" fmla="*/ 1019 h 2039"/>
                <a:gd name="T14" fmla="*/ 0 w 2039"/>
                <a:gd name="T15" fmla="*/ 1019 h 2039"/>
                <a:gd name="T16" fmla="*/ 1019 w 2039"/>
                <a:gd name="T17" fmla="*/ 0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9" h="2039">
                  <a:moveTo>
                    <a:pt x="1019" y="0"/>
                  </a:moveTo>
                  <a:lnTo>
                    <a:pt x="1019" y="0"/>
                  </a:lnTo>
                  <a:cubicBezTo>
                    <a:pt x="1582" y="0"/>
                    <a:pt x="2038" y="456"/>
                    <a:pt x="2038" y="1019"/>
                  </a:cubicBezTo>
                  <a:lnTo>
                    <a:pt x="2038" y="1019"/>
                  </a:lnTo>
                  <a:cubicBezTo>
                    <a:pt x="2038" y="1581"/>
                    <a:pt x="1582" y="2038"/>
                    <a:pt x="1019" y="2038"/>
                  </a:cubicBezTo>
                  <a:lnTo>
                    <a:pt x="1019" y="2038"/>
                  </a:lnTo>
                  <a:cubicBezTo>
                    <a:pt x="456" y="2038"/>
                    <a:pt x="0" y="1581"/>
                    <a:pt x="0" y="1019"/>
                  </a:cubicBezTo>
                  <a:lnTo>
                    <a:pt x="0" y="1019"/>
                  </a:lnTo>
                  <a:cubicBezTo>
                    <a:pt x="0" y="456"/>
                    <a:pt x="456" y="0"/>
                    <a:pt x="1019" y="0"/>
                  </a:cubicBezTo>
                </a:path>
              </a:pathLst>
            </a:custGeom>
            <a:solidFill>
              <a:schemeClr val="accent5">
                <a:alpha val="2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50" name="Freeform 26">
              <a:extLst>
                <a:ext uri="{FF2B5EF4-FFF2-40B4-BE49-F238E27FC236}">
                  <a16:creationId xmlns:a16="http://schemas.microsoft.com/office/drawing/2014/main" xmlns="" id="{4EB0AEA1-1C07-44CA-86A9-5E4498B5A3E9}"/>
                </a:ext>
              </a:extLst>
            </p:cNvPr>
            <p:cNvSpPr>
              <a:spLocks noChangeArrowheads="1"/>
            </p:cNvSpPr>
            <p:nvPr/>
          </p:nvSpPr>
          <p:spPr bwMode="auto">
            <a:xfrm>
              <a:off x="5706369" y="2445017"/>
              <a:ext cx="105080" cy="105080"/>
            </a:xfrm>
            <a:custGeom>
              <a:avLst/>
              <a:gdLst>
                <a:gd name="T0" fmla="*/ 112 w 226"/>
                <a:gd name="T1" fmla="*/ 0 h 225"/>
                <a:gd name="T2" fmla="*/ 112 w 226"/>
                <a:gd name="T3" fmla="*/ 0 h 225"/>
                <a:gd name="T4" fmla="*/ 225 w 226"/>
                <a:gd name="T5" fmla="*/ 112 h 225"/>
                <a:gd name="T6" fmla="*/ 225 w 226"/>
                <a:gd name="T7" fmla="*/ 112 h 225"/>
                <a:gd name="T8" fmla="*/ 112 w 226"/>
                <a:gd name="T9" fmla="*/ 224 h 225"/>
                <a:gd name="T10" fmla="*/ 112 w 226"/>
                <a:gd name="T11" fmla="*/ 224 h 225"/>
                <a:gd name="T12" fmla="*/ 0 w 226"/>
                <a:gd name="T13" fmla="*/ 112 h 225"/>
                <a:gd name="T14" fmla="*/ 0 w 226"/>
                <a:gd name="T15" fmla="*/ 112 h 225"/>
                <a:gd name="T16" fmla="*/ 112 w 226"/>
                <a:gd name="T1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225">
                  <a:moveTo>
                    <a:pt x="112" y="0"/>
                  </a:moveTo>
                  <a:lnTo>
                    <a:pt x="112" y="0"/>
                  </a:lnTo>
                  <a:cubicBezTo>
                    <a:pt x="175" y="0"/>
                    <a:pt x="225" y="50"/>
                    <a:pt x="225" y="112"/>
                  </a:cubicBezTo>
                  <a:lnTo>
                    <a:pt x="225" y="112"/>
                  </a:lnTo>
                  <a:cubicBezTo>
                    <a:pt x="225" y="174"/>
                    <a:pt x="175" y="224"/>
                    <a:pt x="112" y="224"/>
                  </a:cubicBezTo>
                  <a:lnTo>
                    <a:pt x="112" y="224"/>
                  </a:lnTo>
                  <a:cubicBezTo>
                    <a:pt x="50" y="224"/>
                    <a:pt x="0" y="174"/>
                    <a:pt x="0" y="112"/>
                  </a:cubicBezTo>
                  <a:lnTo>
                    <a:pt x="0" y="112"/>
                  </a:lnTo>
                  <a:cubicBezTo>
                    <a:pt x="0" y="50"/>
                    <a:pt x="50" y="0"/>
                    <a:pt x="112" y="0"/>
                  </a:cubicBezTo>
                </a:path>
              </a:pathLst>
            </a:custGeom>
            <a:solidFill>
              <a:schemeClr val="tx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53" name="Freeform 27">
              <a:extLst>
                <a:ext uri="{FF2B5EF4-FFF2-40B4-BE49-F238E27FC236}">
                  <a16:creationId xmlns:a16="http://schemas.microsoft.com/office/drawing/2014/main" xmlns="" id="{34B8B921-D596-40B5-A6B5-34CDC5E5597D}"/>
                </a:ext>
              </a:extLst>
            </p:cNvPr>
            <p:cNvSpPr>
              <a:spLocks noChangeArrowheads="1"/>
            </p:cNvSpPr>
            <p:nvPr/>
          </p:nvSpPr>
          <p:spPr bwMode="auto">
            <a:xfrm>
              <a:off x="6940541" y="2445017"/>
              <a:ext cx="105079" cy="105080"/>
            </a:xfrm>
            <a:custGeom>
              <a:avLst/>
              <a:gdLst>
                <a:gd name="T0" fmla="*/ 112 w 225"/>
                <a:gd name="T1" fmla="*/ 0 h 225"/>
                <a:gd name="T2" fmla="*/ 112 w 225"/>
                <a:gd name="T3" fmla="*/ 0 h 225"/>
                <a:gd name="T4" fmla="*/ 224 w 225"/>
                <a:gd name="T5" fmla="*/ 112 h 225"/>
                <a:gd name="T6" fmla="*/ 224 w 225"/>
                <a:gd name="T7" fmla="*/ 112 h 225"/>
                <a:gd name="T8" fmla="*/ 112 w 225"/>
                <a:gd name="T9" fmla="*/ 224 h 225"/>
                <a:gd name="T10" fmla="*/ 112 w 225"/>
                <a:gd name="T11" fmla="*/ 224 h 225"/>
                <a:gd name="T12" fmla="*/ 0 w 225"/>
                <a:gd name="T13" fmla="*/ 112 h 225"/>
                <a:gd name="T14" fmla="*/ 0 w 225"/>
                <a:gd name="T15" fmla="*/ 112 h 225"/>
                <a:gd name="T16" fmla="*/ 112 w 225"/>
                <a:gd name="T1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 h="225">
                  <a:moveTo>
                    <a:pt x="112" y="0"/>
                  </a:moveTo>
                  <a:lnTo>
                    <a:pt x="112" y="0"/>
                  </a:lnTo>
                  <a:cubicBezTo>
                    <a:pt x="174" y="0"/>
                    <a:pt x="224" y="50"/>
                    <a:pt x="224" y="112"/>
                  </a:cubicBezTo>
                  <a:lnTo>
                    <a:pt x="224" y="112"/>
                  </a:lnTo>
                  <a:cubicBezTo>
                    <a:pt x="224" y="174"/>
                    <a:pt x="174" y="224"/>
                    <a:pt x="112" y="224"/>
                  </a:cubicBezTo>
                  <a:lnTo>
                    <a:pt x="112" y="224"/>
                  </a:lnTo>
                  <a:cubicBezTo>
                    <a:pt x="50" y="224"/>
                    <a:pt x="0" y="174"/>
                    <a:pt x="0" y="112"/>
                  </a:cubicBezTo>
                  <a:lnTo>
                    <a:pt x="0" y="112"/>
                  </a:lnTo>
                  <a:cubicBezTo>
                    <a:pt x="0" y="50"/>
                    <a:pt x="50" y="0"/>
                    <a:pt x="112" y="0"/>
                  </a:cubicBezTo>
                </a:path>
              </a:pathLst>
            </a:custGeom>
            <a:solidFill>
              <a:schemeClr val="tx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54" name="Freeform 28">
              <a:extLst>
                <a:ext uri="{FF2B5EF4-FFF2-40B4-BE49-F238E27FC236}">
                  <a16:creationId xmlns:a16="http://schemas.microsoft.com/office/drawing/2014/main" xmlns="" id="{EF51898C-D624-435E-AC05-FA72B0131135}"/>
                </a:ext>
              </a:extLst>
            </p:cNvPr>
            <p:cNvSpPr>
              <a:spLocks noChangeArrowheads="1"/>
            </p:cNvSpPr>
            <p:nvPr/>
          </p:nvSpPr>
          <p:spPr bwMode="auto">
            <a:xfrm>
              <a:off x="8164411" y="2445017"/>
              <a:ext cx="105079" cy="105080"/>
            </a:xfrm>
            <a:custGeom>
              <a:avLst/>
              <a:gdLst>
                <a:gd name="T0" fmla="*/ 111 w 225"/>
                <a:gd name="T1" fmla="*/ 0 h 225"/>
                <a:gd name="T2" fmla="*/ 111 w 225"/>
                <a:gd name="T3" fmla="*/ 0 h 225"/>
                <a:gd name="T4" fmla="*/ 224 w 225"/>
                <a:gd name="T5" fmla="*/ 112 h 225"/>
                <a:gd name="T6" fmla="*/ 224 w 225"/>
                <a:gd name="T7" fmla="*/ 112 h 225"/>
                <a:gd name="T8" fmla="*/ 111 w 225"/>
                <a:gd name="T9" fmla="*/ 224 h 225"/>
                <a:gd name="T10" fmla="*/ 111 w 225"/>
                <a:gd name="T11" fmla="*/ 224 h 225"/>
                <a:gd name="T12" fmla="*/ 0 w 225"/>
                <a:gd name="T13" fmla="*/ 112 h 225"/>
                <a:gd name="T14" fmla="*/ 0 w 225"/>
                <a:gd name="T15" fmla="*/ 112 h 225"/>
                <a:gd name="T16" fmla="*/ 111 w 225"/>
                <a:gd name="T1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 h="225">
                  <a:moveTo>
                    <a:pt x="111" y="0"/>
                  </a:moveTo>
                  <a:lnTo>
                    <a:pt x="111" y="0"/>
                  </a:lnTo>
                  <a:cubicBezTo>
                    <a:pt x="174" y="0"/>
                    <a:pt x="224" y="50"/>
                    <a:pt x="224" y="112"/>
                  </a:cubicBezTo>
                  <a:lnTo>
                    <a:pt x="224" y="112"/>
                  </a:lnTo>
                  <a:cubicBezTo>
                    <a:pt x="224" y="174"/>
                    <a:pt x="174" y="224"/>
                    <a:pt x="111" y="224"/>
                  </a:cubicBezTo>
                  <a:lnTo>
                    <a:pt x="111" y="224"/>
                  </a:lnTo>
                  <a:cubicBezTo>
                    <a:pt x="50" y="224"/>
                    <a:pt x="0" y="174"/>
                    <a:pt x="0" y="112"/>
                  </a:cubicBezTo>
                  <a:lnTo>
                    <a:pt x="0" y="112"/>
                  </a:lnTo>
                  <a:cubicBezTo>
                    <a:pt x="0" y="50"/>
                    <a:pt x="50" y="0"/>
                    <a:pt x="111" y="0"/>
                  </a:cubicBezTo>
                </a:path>
              </a:pathLst>
            </a:custGeom>
            <a:solidFill>
              <a:schemeClr val="tx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55" name="Freeform 29">
              <a:extLst>
                <a:ext uri="{FF2B5EF4-FFF2-40B4-BE49-F238E27FC236}">
                  <a16:creationId xmlns:a16="http://schemas.microsoft.com/office/drawing/2014/main" xmlns="" id="{D46BDF24-A48A-415F-AB1B-A484D2249E6D}"/>
                </a:ext>
              </a:extLst>
            </p:cNvPr>
            <p:cNvSpPr>
              <a:spLocks noChangeArrowheads="1"/>
            </p:cNvSpPr>
            <p:nvPr/>
          </p:nvSpPr>
          <p:spPr bwMode="auto">
            <a:xfrm>
              <a:off x="9398583" y="2445017"/>
              <a:ext cx="105080" cy="105080"/>
            </a:xfrm>
            <a:custGeom>
              <a:avLst/>
              <a:gdLst>
                <a:gd name="T0" fmla="*/ 112 w 225"/>
                <a:gd name="T1" fmla="*/ 0 h 225"/>
                <a:gd name="T2" fmla="*/ 112 w 225"/>
                <a:gd name="T3" fmla="*/ 0 h 225"/>
                <a:gd name="T4" fmla="*/ 224 w 225"/>
                <a:gd name="T5" fmla="*/ 112 h 225"/>
                <a:gd name="T6" fmla="*/ 224 w 225"/>
                <a:gd name="T7" fmla="*/ 112 h 225"/>
                <a:gd name="T8" fmla="*/ 112 w 225"/>
                <a:gd name="T9" fmla="*/ 224 h 225"/>
                <a:gd name="T10" fmla="*/ 112 w 225"/>
                <a:gd name="T11" fmla="*/ 224 h 225"/>
                <a:gd name="T12" fmla="*/ 0 w 225"/>
                <a:gd name="T13" fmla="*/ 112 h 225"/>
                <a:gd name="T14" fmla="*/ 0 w 225"/>
                <a:gd name="T15" fmla="*/ 112 h 225"/>
                <a:gd name="T16" fmla="*/ 112 w 225"/>
                <a:gd name="T1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 h="225">
                  <a:moveTo>
                    <a:pt x="112" y="0"/>
                  </a:moveTo>
                  <a:lnTo>
                    <a:pt x="112" y="0"/>
                  </a:lnTo>
                  <a:cubicBezTo>
                    <a:pt x="174" y="0"/>
                    <a:pt x="224" y="50"/>
                    <a:pt x="224" y="112"/>
                  </a:cubicBezTo>
                  <a:lnTo>
                    <a:pt x="224" y="112"/>
                  </a:lnTo>
                  <a:cubicBezTo>
                    <a:pt x="224" y="174"/>
                    <a:pt x="174" y="224"/>
                    <a:pt x="112" y="224"/>
                  </a:cubicBezTo>
                  <a:lnTo>
                    <a:pt x="112" y="224"/>
                  </a:lnTo>
                  <a:cubicBezTo>
                    <a:pt x="50" y="224"/>
                    <a:pt x="0" y="174"/>
                    <a:pt x="0" y="112"/>
                  </a:cubicBezTo>
                  <a:lnTo>
                    <a:pt x="0" y="112"/>
                  </a:lnTo>
                  <a:cubicBezTo>
                    <a:pt x="0" y="50"/>
                    <a:pt x="50" y="0"/>
                    <a:pt x="112" y="0"/>
                  </a:cubicBezTo>
                </a:path>
              </a:pathLst>
            </a:custGeom>
            <a:solidFill>
              <a:schemeClr val="tx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66" name="TextBox 39">
              <a:extLst>
                <a:ext uri="{FF2B5EF4-FFF2-40B4-BE49-F238E27FC236}">
                  <a16:creationId xmlns:a16="http://schemas.microsoft.com/office/drawing/2014/main" xmlns="" id="{CB32AA62-49CE-4A9E-8B69-5A5CDE041B58}"/>
                </a:ext>
              </a:extLst>
            </p:cNvPr>
            <p:cNvSpPr txBox="1"/>
            <p:nvPr/>
          </p:nvSpPr>
          <p:spPr>
            <a:xfrm>
              <a:off x="4659705" y="1797468"/>
              <a:ext cx="982774" cy="1505256"/>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376" b="1" i="0" u="none" strike="noStrike" kern="1200" cap="none" spc="0" normalizeH="0" baseline="0" noProof="0" dirty="0">
                  <a:ln>
                    <a:noFill/>
                  </a:ln>
                  <a:solidFill>
                    <a:prstClr val="white"/>
                  </a:solidFill>
                  <a:effectLst/>
                  <a:uLnTx/>
                  <a:uFillTx/>
                  <a:latin typeface="Calibri Light" panose="020F0302020204030204"/>
                  <a:ea typeface="+mn-ea"/>
                  <a:cs typeface="Poppins" pitchFamily="2" charset="77"/>
                </a:rPr>
                <a:t>1</a:t>
              </a:r>
            </a:p>
          </p:txBody>
        </p:sp>
        <p:sp>
          <p:nvSpPr>
            <p:cNvPr id="67" name="TextBox 40">
              <a:extLst>
                <a:ext uri="{FF2B5EF4-FFF2-40B4-BE49-F238E27FC236}">
                  <a16:creationId xmlns:a16="http://schemas.microsoft.com/office/drawing/2014/main" xmlns="" id="{FDD83071-9090-4D72-8157-995164DCD987}"/>
                </a:ext>
              </a:extLst>
            </p:cNvPr>
            <p:cNvSpPr txBox="1"/>
            <p:nvPr/>
          </p:nvSpPr>
          <p:spPr>
            <a:xfrm>
              <a:off x="5883576" y="1797468"/>
              <a:ext cx="982774" cy="1505256"/>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376" b="1" i="0" u="none" strike="noStrike" kern="1200" cap="none" spc="0" normalizeH="0" baseline="0" noProof="0" dirty="0">
                  <a:ln>
                    <a:noFill/>
                  </a:ln>
                  <a:solidFill>
                    <a:prstClr val="white"/>
                  </a:solidFill>
                  <a:effectLst/>
                  <a:uLnTx/>
                  <a:uFillTx/>
                  <a:latin typeface="Calibri Light" panose="020F0302020204030204"/>
                  <a:ea typeface="+mn-ea"/>
                  <a:cs typeface="Poppins" pitchFamily="2" charset="77"/>
                </a:rPr>
                <a:t>2</a:t>
              </a:r>
            </a:p>
          </p:txBody>
        </p:sp>
        <p:sp>
          <p:nvSpPr>
            <p:cNvPr id="68" name="TextBox 41">
              <a:extLst>
                <a:ext uri="{FF2B5EF4-FFF2-40B4-BE49-F238E27FC236}">
                  <a16:creationId xmlns:a16="http://schemas.microsoft.com/office/drawing/2014/main" xmlns="" id="{F36955E3-4BFA-4846-9A44-B30A5A6BB789}"/>
                </a:ext>
              </a:extLst>
            </p:cNvPr>
            <p:cNvSpPr txBox="1"/>
            <p:nvPr/>
          </p:nvSpPr>
          <p:spPr>
            <a:xfrm>
              <a:off x="7111566" y="1797468"/>
              <a:ext cx="982774" cy="1505256"/>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376" b="1" i="0" u="none" strike="noStrike" kern="1200" cap="none" spc="0" normalizeH="0" baseline="0" noProof="0" dirty="0">
                  <a:ln>
                    <a:noFill/>
                  </a:ln>
                  <a:solidFill>
                    <a:prstClr val="white"/>
                  </a:solidFill>
                  <a:effectLst/>
                  <a:uLnTx/>
                  <a:uFillTx/>
                  <a:latin typeface="Calibri Light" panose="020F0302020204030204"/>
                  <a:ea typeface="+mn-ea"/>
                  <a:cs typeface="Poppins" pitchFamily="2" charset="77"/>
                </a:rPr>
                <a:t>3</a:t>
              </a:r>
            </a:p>
          </p:txBody>
        </p:sp>
        <p:sp>
          <p:nvSpPr>
            <p:cNvPr id="69" name="TextBox 42">
              <a:extLst>
                <a:ext uri="{FF2B5EF4-FFF2-40B4-BE49-F238E27FC236}">
                  <a16:creationId xmlns:a16="http://schemas.microsoft.com/office/drawing/2014/main" xmlns="" id="{52D1325B-C7BA-46CA-9D79-12217DD30572}"/>
                </a:ext>
              </a:extLst>
            </p:cNvPr>
            <p:cNvSpPr txBox="1"/>
            <p:nvPr/>
          </p:nvSpPr>
          <p:spPr>
            <a:xfrm>
              <a:off x="8335437" y="1797468"/>
              <a:ext cx="982774" cy="1505256"/>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376" b="1" i="0" u="none" strike="noStrike" kern="1200" cap="none" spc="0" normalizeH="0" baseline="0" noProof="0" dirty="0">
                  <a:ln>
                    <a:noFill/>
                  </a:ln>
                  <a:solidFill>
                    <a:prstClr val="white"/>
                  </a:solidFill>
                  <a:effectLst/>
                  <a:uLnTx/>
                  <a:uFillTx/>
                  <a:latin typeface="Calibri Light" panose="020F0302020204030204"/>
                  <a:ea typeface="+mn-ea"/>
                  <a:cs typeface="Poppins" pitchFamily="2" charset="77"/>
                </a:rPr>
                <a:t>4</a:t>
              </a:r>
            </a:p>
          </p:txBody>
        </p:sp>
        <p:sp>
          <p:nvSpPr>
            <p:cNvPr id="70" name="TextBox 43">
              <a:extLst>
                <a:ext uri="{FF2B5EF4-FFF2-40B4-BE49-F238E27FC236}">
                  <a16:creationId xmlns:a16="http://schemas.microsoft.com/office/drawing/2014/main" xmlns="" id="{0234378D-D5D9-4D76-ACF0-93D9BD5A43AF}"/>
                </a:ext>
              </a:extLst>
            </p:cNvPr>
            <p:cNvSpPr txBox="1"/>
            <p:nvPr/>
          </p:nvSpPr>
          <p:spPr>
            <a:xfrm>
              <a:off x="9583002" y="1797468"/>
              <a:ext cx="982774" cy="1505256"/>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376" b="1" i="0" u="none" strike="noStrike" kern="1200" cap="none" spc="0" normalizeH="0" baseline="0" noProof="0" dirty="0">
                  <a:ln>
                    <a:noFill/>
                  </a:ln>
                  <a:solidFill>
                    <a:prstClr val="white"/>
                  </a:solidFill>
                  <a:effectLst/>
                  <a:uLnTx/>
                  <a:uFillTx/>
                  <a:latin typeface="Calibri Light" panose="020F0302020204030204"/>
                  <a:ea typeface="+mn-ea"/>
                  <a:cs typeface="Poppins" pitchFamily="2" charset="77"/>
                </a:rPr>
                <a:t>5</a:t>
              </a:r>
            </a:p>
          </p:txBody>
        </p:sp>
      </p:grpSp>
      <p:sp>
        <p:nvSpPr>
          <p:cNvPr id="106" name="TextBox 35">
            <a:extLst>
              <a:ext uri="{FF2B5EF4-FFF2-40B4-BE49-F238E27FC236}">
                <a16:creationId xmlns:a16="http://schemas.microsoft.com/office/drawing/2014/main" xmlns="" id="{F70B9AAA-29EC-4FCC-8872-910FBB4B9486}"/>
              </a:ext>
            </a:extLst>
          </p:cNvPr>
          <p:cNvSpPr txBox="1"/>
          <p:nvPr/>
        </p:nvSpPr>
        <p:spPr>
          <a:xfrm>
            <a:off x="4361957" y="2119196"/>
            <a:ext cx="2872389" cy="338554"/>
          </a:xfrm>
          <a:prstGeom prst="rect">
            <a:avLst/>
          </a:prstGeom>
          <a:noFill/>
        </p:spPr>
        <p:txBody>
          <a:bodyPr wrap="none"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4546A"/>
                </a:solidFill>
                <a:effectLst/>
                <a:uLnTx/>
                <a:uFillTx/>
                <a:latin typeface="Calibri Light" panose="020F0302020204030204"/>
                <a:ea typeface="League Spartan" charset="0"/>
                <a:cs typeface="Poppins" pitchFamily="2" charset="77"/>
              </a:rPr>
              <a:t>1. Mindmapping der Stakeholder </a:t>
            </a:r>
          </a:p>
        </p:txBody>
      </p:sp>
      <p:grpSp>
        <p:nvGrpSpPr>
          <p:cNvPr id="8" name="Gruppieren 7">
            <a:extLst>
              <a:ext uri="{FF2B5EF4-FFF2-40B4-BE49-F238E27FC236}">
                <a16:creationId xmlns:a16="http://schemas.microsoft.com/office/drawing/2014/main" xmlns="" id="{19274E2B-5D41-49FA-A468-CF14C8698B60}"/>
              </a:ext>
            </a:extLst>
          </p:cNvPr>
          <p:cNvGrpSpPr>
            <a:grpSpLocks noChangeAspect="1"/>
          </p:cNvGrpSpPr>
          <p:nvPr/>
        </p:nvGrpSpPr>
        <p:grpSpPr>
          <a:xfrm>
            <a:off x="7884979" y="2935465"/>
            <a:ext cx="4303124" cy="3135062"/>
            <a:chOff x="6372288" y="1832057"/>
            <a:chExt cx="5704454" cy="2497847"/>
          </a:xfrm>
        </p:grpSpPr>
        <p:sp>
          <p:nvSpPr>
            <p:cNvPr id="107" name="Freeform 39">
              <a:extLst>
                <a:ext uri="{FF2B5EF4-FFF2-40B4-BE49-F238E27FC236}">
                  <a16:creationId xmlns:a16="http://schemas.microsoft.com/office/drawing/2014/main" xmlns="" id="{1A3E3ED9-24FE-4D48-8ED1-183021451CB2}"/>
                </a:ext>
              </a:extLst>
            </p:cNvPr>
            <p:cNvSpPr>
              <a:spLocks/>
            </p:cNvSpPr>
            <p:nvPr/>
          </p:nvSpPr>
          <p:spPr bwMode="auto">
            <a:xfrm>
              <a:off x="6372288" y="1843583"/>
              <a:ext cx="3446265" cy="774391"/>
            </a:xfrm>
            <a:custGeom>
              <a:avLst/>
              <a:gdLst>
                <a:gd name="T0" fmla="*/ 199 w 3065"/>
                <a:gd name="T1" fmla="*/ 0 h 892"/>
                <a:gd name="T2" fmla="*/ 185 w 3065"/>
                <a:gd name="T3" fmla="*/ 0 h 892"/>
                <a:gd name="T4" fmla="*/ 0 w 3065"/>
                <a:gd name="T5" fmla="*/ 101 h 892"/>
                <a:gd name="T6" fmla="*/ 0 w 3065"/>
                <a:gd name="T7" fmla="*/ 232 h 892"/>
                <a:gd name="T8" fmla="*/ 144 w 3065"/>
                <a:gd name="T9" fmla="*/ 154 h 892"/>
                <a:gd name="T10" fmla="*/ 144 w 3065"/>
                <a:gd name="T11" fmla="*/ 778 h 892"/>
                <a:gd name="T12" fmla="*/ 5 w 3065"/>
                <a:gd name="T13" fmla="*/ 778 h 892"/>
                <a:gd name="T14" fmla="*/ 5 w 3065"/>
                <a:gd name="T15" fmla="*/ 892 h 892"/>
                <a:gd name="T16" fmla="*/ 199 w 3065"/>
                <a:gd name="T17" fmla="*/ 892 h 892"/>
                <a:gd name="T18" fmla="*/ 421 w 3065"/>
                <a:gd name="T19" fmla="*/ 892 h 892"/>
                <a:gd name="T20" fmla="*/ 3065 w 3065"/>
                <a:gd name="T21" fmla="*/ 892 h 892"/>
                <a:gd name="T22" fmla="*/ 3065 w 3065"/>
                <a:gd name="T23" fmla="*/ 0 h 892"/>
                <a:gd name="T24" fmla="*/ 300 w 3065"/>
                <a:gd name="T25" fmla="*/ 0 h 892"/>
                <a:gd name="T26" fmla="*/ 199 w 3065"/>
                <a:gd name="T27" fmla="*/ 0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65" h="892">
                  <a:moveTo>
                    <a:pt x="199" y="0"/>
                  </a:moveTo>
                  <a:lnTo>
                    <a:pt x="185" y="0"/>
                  </a:lnTo>
                  <a:lnTo>
                    <a:pt x="0" y="101"/>
                  </a:lnTo>
                  <a:lnTo>
                    <a:pt x="0" y="232"/>
                  </a:lnTo>
                  <a:lnTo>
                    <a:pt x="144" y="154"/>
                  </a:lnTo>
                  <a:lnTo>
                    <a:pt x="144" y="778"/>
                  </a:lnTo>
                  <a:lnTo>
                    <a:pt x="5" y="778"/>
                  </a:lnTo>
                  <a:lnTo>
                    <a:pt x="5" y="892"/>
                  </a:lnTo>
                  <a:lnTo>
                    <a:pt x="199" y="892"/>
                  </a:lnTo>
                  <a:lnTo>
                    <a:pt x="421" y="892"/>
                  </a:lnTo>
                  <a:lnTo>
                    <a:pt x="3065" y="892"/>
                  </a:lnTo>
                  <a:lnTo>
                    <a:pt x="3065" y="0"/>
                  </a:lnTo>
                  <a:lnTo>
                    <a:pt x="300" y="0"/>
                  </a:lnTo>
                  <a:lnTo>
                    <a:pt x="199" y="0"/>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4472C4">
                    <a:lumMod val="60000"/>
                    <a:lumOff val="40000"/>
                  </a:srgbClr>
                </a:solidFill>
                <a:effectLst/>
                <a:uLnTx/>
                <a:uFillTx/>
                <a:latin typeface="Calibri Light" panose="020F0302020204030204"/>
                <a:ea typeface="+mn-ea"/>
                <a:cs typeface="+mn-cs"/>
              </a:endParaRPr>
            </a:p>
          </p:txBody>
        </p:sp>
        <p:sp>
          <p:nvSpPr>
            <p:cNvPr id="108" name="Freeform 13">
              <a:extLst>
                <a:ext uri="{FF2B5EF4-FFF2-40B4-BE49-F238E27FC236}">
                  <a16:creationId xmlns:a16="http://schemas.microsoft.com/office/drawing/2014/main" xmlns="" id="{C9DB2718-21E5-44E9-88CB-CF491AEAA5FF}"/>
                </a:ext>
              </a:extLst>
            </p:cNvPr>
            <p:cNvSpPr>
              <a:spLocks/>
            </p:cNvSpPr>
            <p:nvPr/>
          </p:nvSpPr>
          <p:spPr bwMode="auto">
            <a:xfrm>
              <a:off x="6696988" y="1969521"/>
              <a:ext cx="331601" cy="950497"/>
            </a:xfrm>
            <a:custGeom>
              <a:avLst/>
              <a:gdLst>
                <a:gd name="T0" fmla="*/ 202 w 202"/>
                <a:gd name="T1" fmla="*/ 576 h 576"/>
                <a:gd name="T2" fmla="*/ 0 w 202"/>
                <a:gd name="T3" fmla="*/ 0 h 576"/>
                <a:gd name="T4" fmla="*/ 0 w 202"/>
                <a:gd name="T5" fmla="*/ 500 h 576"/>
                <a:gd name="T6" fmla="*/ 79 w 202"/>
                <a:gd name="T7" fmla="*/ 500 h 576"/>
                <a:gd name="T8" fmla="*/ 79 w 202"/>
                <a:gd name="T9" fmla="*/ 576 h 576"/>
                <a:gd name="T10" fmla="*/ 202 w 202"/>
                <a:gd name="T11" fmla="*/ 576 h 576"/>
              </a:gdLst>
              <a:ahLst/>
              <a:cxnLst>
                <a:cxn ang="0">
                  <a:pos x="T0" y="T1"/>
                </a:cxn>
                <a:cxn ang="0">
                  <a:pos x="T2" y="T3"/>
                </a:cxn>
                <a:cxn ang="0">
                  <a:pos x="T4" y="T5"/>
                </a:cxn>
                <a:cxn ang="0">
                  <a:pos x="T6" y="T7"/>
                </a:cxn>
                <a:cxn ang="0">
                  <a:pos x="T8" y="T9"/>
                </a:cxn>
                <a:cxn ang="0">
                  <a:pos x="T10" y="T11"/>
                </a:cxn>
              </a:cxnLst>
              <a:rect l="0" t="0" r="r" b="b"/>
              <a:pathLst>
                <a:path w="202" h="576">
                  <a:moveTo>
                    <a:pt x="202" y="576"/>
                  </a:moveTo>
                  <a:lnTo>
                    <a:pt x="0" y="0"/>
                  </a:lnTo>
                  <a:lnTo>
                    <a:pt x="0" y="500"/>
                  </a:lnTo>
                  <a:lnTo>
                    <a:pt x="79" y="500"/>
                  </a:lnTo>
                  <a:lnTo>
                    <a:pt x="79" y="576"/>
                  </a:lnTo>
                  <a:lnTo>
                    <a:pt x="202" y="576"/>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4472C4">
                    <a:lumMod val="60000"/>
                    <a:lumOff val="40000"/>
                  </a:srgbClr>
                </a:solidFill>
                <a:effectLst/>
                <a:uLnTx/>
                <a:uFillTx/>
                <a:latin typeface="Calibri Light" panose="020F0302020204030204"/>
                <a:ea typeface="+mn-ea"/>
                <a:cs typeface="+mn-cs"/>
              </a:endParaRPr>
            </a:p>
          </p:txBody>
        </p:sp>
        <p:sp>
          <p:nvSpPr>
            <p:cNvPr id="121" name="TextBox 39">
              <a:extLst>
                <a:ext uri="{FF2B5EF4-FFF2-40B4-BE49-F238E27FC236}">
                  <a16:creationId xmlns:a16="http://schemas.microsoft.com/office/drawing/2014/main" xmlns="" id="{2C605EE7-782B-4CA4-9762-9848692BF334}"/>
                </a:ext>
              </a:extLst>
            </p:cNvPr>
            <p:cNvSpPr txBox="1"/>
            <p:nvPr/>
          </p:nvSpPr>
          <p:spPr>
            <a:xfrm>
              <a:off x="7131594" y="2048204"/>
              <a:ext cx="2604564" cy="411405"/>
            </a:xfrm>
            <a:prstGeom prst="rect">
              <a:avLst/>
            </a:prstGeom>
            <a:noFill/>
          </p:spPr>
          <p:txBody>
            <a:bodyPr wrap="square" rtlCol="0">
              <a:spAutoFit/>
            </a:bodyPr>
            <a:lstStyle/>
            <a:p>
              <a:pPr marL="0" marR="0" lvl="0" indent="0" algn="l" defTabSz="914400" rtl="0" eaLnBrk="1" fontAlgn="auto" latinLnBrk="0" hangingPunct="1">
                <a:lnSpc>
                  <a:spcPts val="1665"/>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Light" panose="020F0302020204030204"/>
                  <a:ea typeface="Lato Light" charset="0"/>
                  <a:cs typeface="Lato Light" charset="0"/>
                </a:rPr>
                <a:t>Kurzbeschreibung</a:t>
              </a:r>
            </a:p>
          </p:txBody>
        </p:sp>
        <p:sp>
          <p:nvSpPr>
            <p:cNvPr id="122" name="TextBox 40">
              <a:extLst>
                <a:ext uri="{FF2B5EF4-FFF2-40B4-BE49-F238E27FC236}">
                  <a16:creationId xmlns:a16="http://schemas.microsoft.com/office/drawing/2014/main" xmlns="" id="{FD261E1B-60CD-49C7-81D1-B50F766919FC}"/>
                </a:ext>
              </a:extLst>
            </p:cNvPr>
            <p:cNvSpPr txBox="1"/>
            <p:nvPr/>
          </p:nvSpPr>
          <p:spPr>
            <a:xfrm>
              <a:off x="7148325" y="1832057"/>
              <a:ext cx="1740312" cy="44880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Light" panose="020F0302020204030204"/>
                  <a:ea typeface="Roboto" charset="0"/>
                  <a:cs typeface="Roboto" charset="0"/>
                </a:rPr>
                <a:t>Stakeholder 1</a:t>
              </a:r>
            </a:p>
          </p:txBody>
        </p:sp>
        <p:sp>
          <p:nvSpPr>
            <p:cNvPr id="109" name="Freeform 37">
              <a:extLst>
                <a:ext uri="{FF2B5EF4-FFF2-40B4-BE49-F238E27FC236}">
                  <a16:creationId xmlns:a16="http://schemas.microsoft.com/office/drawing/2014/main" xmlns="" id="{45CC415E-FB42-4998-9EDE-712233C300B1}"/>
                </a:ext>
              </a:extLst>
            </p:cNvPr>
            <p:cNvSpPr>
              <a:spLocks/>
            </p:cNvSpPr>
            <p:nvPr/>
          </p:nvSpPr>
          <p:spPr bwMode="auto">
            <a:xfrm>
              <a:off x="6972834" y="2294203"/>
              <a:ext cx="3559826" cy="954352"/>
            </a:xfrm>
            <a:custGeom>
              <a:avLst/>
              <a:gdLst>
                <a:gd name="T0" fmla="*/ 176 w 1850"/>
                <a:gd name="T1" fmla="*/ 0 h 523"/>
                <a:gd name="T2" fmla="*/ 105 w 1850"/>
                <a:gd name="T3" fmla="*/ 13 h 523"/>
                <a:gd name="T4" fmla="*/ 48 w 1850"/>
                <a:gd name="T5" fmla="*/ 50 h 523"/>
                <a:gd name="T6" fmla="*/ 13 w 1850"/>
                <a:gd name="T7" fmla="*/ 104 h 523"/>
                <a:gd name="T8" fmla="*/ 0 w 1850"/>
                <a:gd name="T9" fmla="*/ 169 h 523"/>
                <a:gd name="T10" fmla="*/ 103 w 1850"/>
                <a:gd name="T11" fmla="*/ 169 h 523"/>
                <a:gd name="T12" fmla="*/ 108 w 1850"/>
                <a:gd name="T13" fmla="*/ 134 h 523"/>
                <a:gd name="T14" fmla="*/ 122 w 1850"/>
                <a:gd name="T15" fmla="*/ 107 h 523"/>
                <a:gd name="T16" fmla="*/ 146 w 1850"/>
                <a:gd name="T17" fmla="*/ 89 h 523"/>
                <a:gd name="T18" fmla="*/ 178 w 1850"/>
                <a:gd name="T19" fmla="*/ 82 h 523"/>
                <a:gd name="T20" fmla="*/ 227 w 1850"/>
                <a:gd name="T21" fmla="*/ 102 h 523"/>
                <a:gd name="T22" fmla="*/ 245 w 1850"/>
                <a:gd name="T23" fmla="*/ 156 h 523"/>
                <a:gd name="T24" fmla="*/ 241 w 1850"/>
                <a:gd name="T25" fmla="*/ 180 h 523"/>
                <a:gd name="T26" fmla="*/ 230 w 1850"/>
                <a:gd name="T27" fmla="*/ 206 h 523"/>
                <a:gd name="T28" fmla="*/ 209 w 1850"/>
                <a:gd name="T29" fmla="*/ 237 h 523"/>
                <a:gd name="T30" fmla="*/ 177 w 1850"/>
                <a:gd name="T31" fmla="*/ 275 h 523"/>
                <a:gd name="T32" fmla="*/ 10 w 1850"/>
                <a:gd name="T33" fmla="*/ 453 h 523"/>
                <a:gd name="T34" fmla="*/ 10 w 1850"/>
                <a:gd name="T35" fmla="*/ 523 h 523"/>
                <a:gd name="T36" fmla="*/ 134 w 1850"/>
                <a:gd name="T37" fmla="*/ 523 h 523"/>
                <a:gd name="T38" fmla="*/ 356 w 1850"/>
                <a:gd name="T39" fmla="*/ 523 h 523"/>
                <a:gd name="T40" fmla="*/ 364 w 1850"/>
                <a:gd name="T41" fmla="*/ 523 h 523"/>
                <a:gd name="T42" fmla="*/ 1850 w 1850"/>
                <a:gd name="T43" fmla="*/ 523 h 523"/>
                <a:gd name="T44" fmla="*/ 1850 w 1850"/>
                <a:gd name="T45" fmla="*/ 0 h 523"/>
                <a:gd name="T46" fmla="*/ 171 w 1850"/>
                <a:gd name="T47" fmla="*/ 0 h 523"/>
                <a:gd name="T48" fmla="*/ 176 w 1850"/>
                <a:gd name="T49"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50" h="523">
                  <a:moveTo>
                    <a:pt x="176" y="0"/>
                  </a:moveTo>
                  <a:cubicBezTo>
                    <a:pt x="150" y="0"/>
                    <a:pt x="126" y="5"/>
                    <a:pt x="105" y="13"/>
                  </a:cubicBezTo>
                  <a:cubicBezTo>
                    <a:pt x="83" y="22"/>
                    <a:pt x="64" y="34"/>
                    <a:pt x="48" y="50"/>
                  </a:cubicBezTo>
                  <a:cubicBezTo>
                    <a:pt x="33" y="65"/>
                    <a:pt x="21" y="83"/>
                    <a:pt x="13" y="104"/>
                  </a:cubicBezTo>
                  <a:cubicBezTo>
                    <a:pt x="4" y="124"/>
                    <a:pt x="0" y="146"/>
                    <a:pt x="0" y="169"/>
                  </a:cubicBezTo>
                  <a:cubicBezTo>
                    <a:pt x="103" y="169"/>
                    <a:pt x="103" y="169"/>
                    <a:pt x="103" y="169"/>
                  </a:cubicBezTo>
                  <a:cubicBezTo>
                    <a:pt x="103" y="157"/>
                    <a:pt x="105" y="145"/>
                    <a:pt x="108" y="134"/>
                  </a:cubicBezTo>
                  <a:cubicBezTo>
                    <a:pt x="111" y="124"/>
                    <a:pt x="116" y="115"/>
                    <a:pt x="122" y="107"/>
                  </a:cubicBezTo>
                  <a:cubicBezTo>
                    <a:pt x="129" y="99"/>
                    <a:pt x="136" y="93"/>
                    <a:pt x="146" y="89"/>
                  </a:cubicBezTo>
                  <a:cubicBezTo>
                    <a:pt x="155" y="85"/>
                    <a:pt x="166" y="82"/>
                    <a:pt x="178" y="82"/>
                  </a:cubicBezTo>
                  <a:cubicBezTo>
                    <a:pt x="199" y="82"/>
                    <a:pt x="216" y="89"/>
                    <a:pt x="227" y="102"/>
                  </a:cubicBezTo>
                  <a:cubicBezTo>
                    <a:pt x="239" y="115"/>
                    <a:pt x="245" y="133"/>
                    <a:pt x="245" y="156"/>
                  </a:cubicBezTo>
                  <a:cubicBezTo>
                    <a:pt x="245" y="164"/>
                    <a:pt x="244" y="172"/>
                    <a:pt x="241" y="180"/>
                  </a:cubicBezTo>
                  <a:cubicBezTo>
                    <a:pt x="239" y="188"/>
                    <a:pt x="235" y="197"/>
                    <a:pt x="230" y="206"/>
                  </a:cubicBezTo>
                  <a:cubicBezTo>
                    <a:pt x="225" y="216"/>
                    <a:pt x="218" y="226"/>
                    <a:pt x="209" y="237"/>
                  </a:cubicBezTo>
                  <a:cubicBezTo>
                    <a:pt x="200" y="249"/>
                    <a:pt x="190" y="261"/>
                    <a:pt x="177" y="275"/>
                  </a:cubicBezTo>
                  <a:cubicBezTo>
                    <a:pt x="10" y="453"/>
                    <a:pt x="10" y="453"/>
                    <a:pt x="10" y="453"/>
                  </a:cubicBezTo>
                  <a:cubicBezTo>
                    <a:pt x="10" y="523"/>
                    <a:pt x="10" y="523"/>
                    <a:pt x="10" y="523"/>
                  </a:cubicBezTo>
                  <a:cubicBezTo>
                    <a:pt x="134" y="523"/>
                    <a:pt x="134" y="523"/>
                    <a:pt x="134" y="523"/>
                  </a:cubicBezTo>
                  <a:cubicBezTo>
                    <a:pt x="356" y="523"/>
                    <a:pt x="356" y="523"/>
                    <a:pt x="356" y="523"/>
                  </a:cubicBezTo>
                  <a:cubicBezTo>
                    <a:pt x="364" y="523"/>
                    <a:pt x="364" y="523"/>
                    <a:pt x="364" y="523"/>
                  </a:cubicBezTo>
                  <a:cubicBezTo>
                    <a:pt x="1850" y="523"/>
                    <a:pt x="1850" y="523"/>
                    <a:pt x="1850" y="523"/>
                  </a:cubicBezTo>
                  <a:cubicBezTo>
                    <a:pt x="1850" y="0"/>
                    <a:pt x="1850" y="0"/>
                    <a:pt x="1850" y="0"/>
                  </a:cubicBezTo>
                  <a:cubicBezTo>
                    <a:pt x="171" y="0"/>
                    <a:pt x="171" y="0"/>
                    <a:pt x="171" y="0"/>
                  </a:cubicBezTo>
                  <a:cubicBezTo>
                    <a:pt x="173" y="0"/>
                    <a:pt x="175" y="0"/>
                    <a:pt x="176" y="0"/>
                  </a:cubicBez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4472C4">
                    <a:lumMod val="60000"/>
                    <a:lumOff val="40000"/>
                  </a:srgbClr>
                </a:solidFill>
                <a:effectLst/>
                <a:uLnTx/>
                <a:uFillTx/>
                <a:latin typeface="Calibri Light" panose="020F0302020204030204"/>
                <a:ea typeface="+mn-ea"/>
                <a:cs typeface="+mn-cs"/>
              </a:endParaRPr>
            </a:p>
          </p:txBody>
        </p:sp>
        <p:sp>
          <p:nvSpPr>
            <p:cNvPr id="110" name="Freeform 15">
              <a:extLst>
                <a:ext uri="{FF2B5EF4-FFF2-40B4-BE49-F238E27FC236}">
                  <a16:creationId xmlns:a16="http://schemas.microsoft.com/office/drawing/2014/main" xmlns="" id="{27CBA4EA-AC2D-459B-AA46-6690DE9D8666}"/>
                </a:ext>
              </a:extLst>
            </p:cNvPr>
            <p:cNvSpPr>
              <a:spLocks/>
            </p:cNvSpPr>
            <p:nvPr/>
          </p:nvSpPr>
          <p:spPr bwMode="auto">
            <a:xfrm>
              <a:off x="7233227" y="2472698"/>
              <a:ext cx="641861" cy="772278"/>
            </a:xfrm>
            <a:custGeom>
              <a:avLst/>
              <a:gdLst>
                <a:gd name="T0" fmla="*/ 228 w 228"/>
                <a:gd name="T1" fmla="*/ 274 h 274"/>
                <a:gd name="T2" fmla="*/ 131 w 228"/>
                <a:gd name="T3" fmla="*/ 0 h 274"/>
                <a:gd name="T4" fmla="*/ 134 w 228"/>
                <a:gd name="T5" fmla="*/ 29 h 274"/>
                <a:gd name="T6" fmla="*/ 129 w 228"/>
                <a:gd name="T7" fmla="*/ 62 h 274"/>
                <a:gd name="T8" fmla="*/ 114 w 228"/>
                <a:gd name="T9" fmla="*/ 93 h 274"/>
                <a:gd name="T10" fmla="*/ 90 w 228"/>
                <a:gd name="T11" fmla="*/ 125 h 274"/>
                <a:gd name="T12" fmla="*/ 60 w 228"/>
                <a:gd name="T13" fmla="*/ 158 h 274"/>
                <a:gd name="T14" fmla="*/ 0 w 228"/>
                <a:gd name="T15" fmla="*/ 220 h 274"/>
                <a:gd name="T16" fmla="*/ 145 w 228"/>
                <a:gd name="T17" fmla="*/ 220 h 274"/>
                <a:gd name="T18" fmla="*/ 145 w 228"/>
                <a:gd name="T19" fmla="*/ 274 h 274"/>
                <a:gd name="T20" fmla="*/ 228 w 228"/>
                <a:gd name="T21"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8" h="274">
                  <a:moveTo>
                    <a:pt x="228" y="274"/>
                  </a:moveTo>
                  <a:cubicBezTo>
                    <a:pt x="156" y="70"/>
                    <a:pt x="136" y="15"/>
                    <a:pt x="131" y="0"/>
                  </a:cubicBezTo>
                  <a:cubicBezTo>
                    <a:pt x="133" y="9"/>
                    <a:pt x="134" y="19"/>
                    <a:pt x="134" y="29"/>
                  </a:cubicBezTo>
                  <a:cubicBezTo>
                    <a:pt x="134" y="40"/>
                    <a:pt x="133" y="51"/>
                    <a:pt x="129" y="62"/>
                  </a:cubicBezTo>
                  <a:cubicBezTo>
                    <a:pt x="126" y="72"/>
                    <a:pt x="121" y="83"/>
                    <a:pt x="114" y="93"/>
                  </a:cubicBezTo>
                  <a:cubicBezTo>
                    <a:pt x="107" y="103"/>
                    <a:pt x="100" y="114"/>
                    <a:pt x="90" y="125"/>
                  </a:cubicBezTo>
                  <a:cubicBezTo>
                    <a:pt x="81" y="135"/>
                    <a:pt x="71" y="147"/>
                    <a:pt x="60" y="158"/>
                  </a:cubicBezTo>
                  <a:cubicBezTo>
                    <a:pt x="0" y="220"/>
                    <a:pt x="0" y="220"/>
                    <a:pt x="0" y="220"/>
                  </a:cubicBezTo>
                  <a:cubicBezTo>
                    <a:pt x="145" y="220"/>
                    <a:pt x="145" y="220"/>
                    <a:pt x="145" y="220"/>
                  </a:cubicBezTo>
                  <a:cubicBezTo>
                    <a:pt x="145" y="274"/>
                    <a:pt x="145" y="274"/>
                    <a:pt x="145" y="274"/>
                  </a:cubicBezTo>
                  <a:cubicBezTo>
                    <a:pt x="228" y="274"/>
                    <a:pt x="228" y="274"/>
                    <a:pt x="228" y="274"/>
                  </a:cubicBezTo>
                  <a:close/>
                </a:path>
              </a:pathLst>
            </a:custGeom>
            <a:solidFill>
              <a:schemeClr val="accent2">
                <a:lumMod val="5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4472C4">
                    <a:lumMod val="60000"/>
                    <a:lumOff val="40000"/>
                  </a:srgbClr>
                </a:solidFill>
                <a:effectLst/>
                <a:uLnTx/>
                <a:uFillTx/>
                <a:latin typeface="Calibri Light" panose="020F0302020204030204"/>
                <a:ea typeface="+mn-ea"/>
                <a:cs typeface="+mn-cs"/>
              </a:endParaRPr>
            </a:p>
          </p:txBody>
        </p:sp>
        <p:sp>
          <p:nvSpPr>
            <p:cNvPr id="119" name="TextBox 37">
              <a:extLst>
                <a:ext uri="{FF2B5EF4-FFF2-40B4-BE49-F238E27FC236}">
                  <a16:creationId xmlns:a16="http://schemas.microsoft.com/office/drawing/2014/main" xmlns="" id="{C6DECEDD-A55D-4142-9592-4727DAEE568D}"/>
                </a:ext>
              </a:extLst>
            </p:cNvPr>
            <p:cNvSpPr txBox="1"/>
            <p:nvPr/>
          </p:nvSpPr>
          <p:spPr>
            <a:xfrm>
              <a:off x="7884568" y="2595866"/>
              <a:ext cx="2604564" cy="411405"/>
            </a:xfrm>
            <a:prstGeom prst="rect">
              <a:avLst/>
            </a:prstGeom>
            <a:noFill/>
          </p:spPr>
          <p:txBody>
            <a:bodyPr wrap="square" rtlCol="0">
              <a:spAutoFit/>
            </a:bodyPr>
            <a:lstStyle/>
            <a:p>
              <a:pPr marL="0" marR="0" lvl="0" indent="0" algn="l" defTabSz="914400" rtl="0" eaLnBrk="1" fontAlgn="auto" latinLnBrk="0" hangingPunct="1">
                <a:lnSpc>
                  <a:spcPts val="1665"/>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Light" panose="020F0302020204030204"/>
                  <a:ea typeface="Lato Light" charset="0"/>
                  <a:cs typeface="Lato Light" charset="0"/>
                </a:rPr>
                <a:t>Kurzbeschreibung</a:t>
              </a:r>
            </a:p>
          </p:txBody>
        </p:sp>
        <p:sp>
          <p:nvSpPr>
            <p:cNvPr id="120" name="TextBox 38">
              <a:extLst>
                <a:ext uri="{FF2B5EF4-FFF2-40B4-BE49-F238E27FC236}">
                  <a16:creationId xmlns:a16="http://schemas.microsoft.com/office/drawing/2014/main" xmlns="" id="{9040AA01-B609-4478-8C66-6479EAEDBBDB}"/>
                </a:ext>
              </a:extLst>
            </p:cNvPr>
            <p:cNvSpPr txBox="1"/>
            <p:nvPr/>
          </p:nvSpPr>
          <p:spPr>
            <a:xfrm>
              <a:off x="7901299" y="2319393"/>
              <a:ext cx="1740312" cy="44880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Light" panose="020F0302020204030204"/>
                  <a:ea typeface="Roboto" charset="0"/>
                  <a:cs typeface="Roboto" charset="0"/>
                </a:rPr>
                <a:t>Stakeholder 2</a:t>
              </a:r>
            </a:p>
          </p:txBody>
        </p:sp>
        <p:sp>
          <p:nvSpPr>
            <p:cNvPr id="111" name="Freeform 35">
              <a:extLst>
                <a:ext uri="{FF2B5EF4-FFF2-40B4-BE49-F238E27FC236}">
                  <a16:creationId xmlns:a16="http://schemas.microsoft.com/office/drawing/2014/main" xmlns="" id="{293E72DF-267D-4150-9F71-428903837E35}"/>
                </a:ext>
              </a:extLst>
            </p:cNvPr>
            <p:cNvSpPr>
              <a:spLocks/>
            </p:cNvSpPr>
            <p:nvPr/>
          </p:nvSpPr>
          <p:spPr bwMode="auto">
            <a:xfrm>
              <a:off x="7780219" y="2814672"/>
              <a:ext cx="3549708" cy="954352"/>
            </a:xfrm>
            <a:custGeom>
              <a:avLst/>
              <a:gdLst>
                <a:gd name="T0" fmla="*/ 170 w 1845"/>
                <a:gd name="T1" fmla="*/ 0 h 523"/>
                <a:gd name="T2" fmla="*/ 108 w 1845"/>
                <a:gd name="T3" fmla="*/ 10 h 523"/>
                <a:gd name="T4" fmla="*/ 55 w 1845"/>
                <a:gd name="T5" fmla="*/ 38 h 523"/>
                <a:gd name="T6" fmla="*/ 20 w 1845"/>
                <a:gd name="T7" fmla="*/ 82 h 523"/>
                <a:gd name="T8" fmla="*/ 7 w 1845"/>
                <a:gd name="T9" fmla="*/ 139 h 523"/>
                <a:gd name="T10" fmla="*/ 108 w 1845"/>
                <a:gd name="T11" fmla="*/ 139 h 523"/>
                <a:gd name="T12" fmla="*/ 113 w 1845"/>
                <a:gd name="T13" fmla="*/ 115 h 523"/>
                <a:gd name="T14" fmla="*/ 128 w 1845"/>
                <a:gd name="T15" fmla="*/ 97 h 523"/>
                <a:gd name="T16" fmla="*/ 150 w 1845"/>
                <a:gd name="T17" fmla="*/ 86 h 523"/>
                <a:gd name="T18" fmla="*/ 176 w 1845"/>
                <a:gd name="T19" fmla="*/ 82 h 523"/>
                <a:gd name="T20" fmla="*/ 206 w 1845"/>
                <a:gd name="T21" fmla="*/ 87 h 523"/>
                <a:gd name="T22" fmla="*/ 228 w 1845"/>
                <a:gd name="T23" fmla="*/ 100 h 523"/>
                <a:gd name="T24" fmla="*/ 241 w 1845"/>
                <a:gd name="T25" fmla="*/ 121 h 523"/>
                <a:gd name="T26" fmla="*/ 245 w 1845"/>
                <a:gd name="T27" fmla="*/ 147 h 523"/>
                <a:gd name="T28" fmla="*/ 226 w 1845"/>
                <a:gd name="T29" fmla="*/ 198 h 523"/>
                <a:gd name="T30" fmla="*/ 169 w 1845"/>
                <a:gd name="T31" fmla="*/ 217 h 523"/>
                <a:gd name="T32" fmla="*/ 115 w 1845"/>
                <a:gd name="T33" fmla="*/ 217 h 523"/>
                <a:gd name="T34" fmla="*/ 115 w 1845"/>
                <a:gd name="T35" fmla="*/ 296 h 523"/>
                <a:gd name="T36" fmla="*/ 169 w 1845"/>
                <a:gd name="T37" fmla="*/ 296 h 523"/>
                <a:gd name="T38" fmla="*/ 204 w 1845"/>
                <a:gd name="T39" fmla="*/ 300 h 523"/>
                <a:gd name="T40" fmla="*/ 230 w 1845"/>
                <a:gd name="T41" fmla="*/ 314 h 523"/>
                <a:gd name="T42" fmla="*/ 247 w 1845"/>
                <a:gd name="T43" fmla="*/ 337 h 523"/>
                <a:gd name="T44" fmla="*/ 253 w 1845"/>
                <a:gd name="T45" fmla="*/ 372 h 523"/>
                <a:gd name="T46" fmla="*/ 248 w 1845"/>
                <a:gd name="T47" fmla="*/ 401 h 523"/>
                <a:gd name="T48" fmla="*/ 232 w 1845"/>
                <a:gd name="T49" fmla="*/ 423 h 523"/>
                <a:gd name="T50" fmla="*/ 208 w 1845"/>
                <a:gd name="T51" fmla="*/ 437 h 523"/>
                <a:gd name="T52" fmla="*/ 176 w 1845"/>
                <a:gd name="T53" fmla="*/ 442 h 523"/>
                <a:gd name="T54" fmla="*/ 146 w 1845"/>
                <a:gd name="T55" fmla="*/ 437 h 523"/>
                <a:gd name="T56" fmla="*/ 123 w 1845"/>
                <a:gd name="T57" fmla="*/ 423 h 523"/>
                <a:gd name="T58" fmla="*/ 107 w 1845"/>
                <a:gd name="T59" fmla="*/ 403 h 523"/>
                <a:gd name="T60" fmla="*/ 101 w 1845"/>
                <a:gd name="T61" fmla="*/ 377 h 523"/>
                <a:gd name="T62" fmla="*/ 0 w 1845"/>
                <a:gd name="T63" fmla="*/ 377 h 523"/>
                <a:gd name="T64" fmla="*/ 15 w 1845"/>
                <a:gd name="T65" fmla="*/ 442 h 523"/>
                <a:gd name="T66" fmla="*/ 54 w 1845"/>
                <a:gd name="T67" fmla="*/ 488 h 523"/>
                <a:gd name="T68" fmla="*/ 110 w 1845"/>
                <a:gd name="T69" fmla="*/ 514 h 523"/>
                <a:gd name="T70" fmla="*/ 170 w 1845"/>
                <a:gd name="T71" fmla="*/ 523 h 523"/>
                <a:gd name="T72" fmla="*/ 170 w 1845"/>
                <a:gd name="T73" fmla="*/ 523 h 523"/>
                <a:gd name="T74" fmla="*/ 1845 w 1845"/>
                <a:gd name="T75" fmla="*/ 523 h 523"/>
                <a:gd name="T76" fmla="*/ 1845 w 1845"/>
                <a:gd name="T77" fmla="*/ 0 h 523"/>
                <a:gd name="T78" fmla="*/ 170 w 1845"/>
                <a:gd name="T79"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45" h="523">
                  <a:moveTo>
                    <a:pt x="170" y="0"/>
                  </a:moveTo>
                  <a:cubicBezTo>
                    <a:pt x="148" y="1"/>
                    <a:pt x="128" y="4"/>
                    <a:pt x="108" y="10"/>
                  </a:cubicBezTo>
                  <a:cubicBezTo>
                    <a:pt x="88" y="17"/>
                    <a:pt x="71" y="26"/>
                    <a:pt x="55" y="38"/>
                  </a:cubicBezTo>
                  <a:cubicBezTo>
                    <a:pt x="40" y="50"/>
                    <a:pt x="29" y="65"/>
                    <a:pt x="20" y="82"/>
                  </a:cubicBezTo>
                  <a:cubicBezTo>
                    <a:pt x="11" y="99"/>
                    <a:pt x="7" y="118"/>
                    <a:pt x="7" y="139"/>
                  </a:cubicBezTo>
                  <a:cubicBezTo>
                    <a:pt x="108" y="139"/>
                    <a:pt x="108" y="139"/>
                    <a:pt x="108" y="139"/>
                  </a:cubicBezTo>
                  <a:cubicBezTo>
                    <a:pt x="108" y="130"/>
                    <a:pt x="110" y="122"/>
                    <a:pt x="113" y="115"/>
                  </a:cubicBezTo>
                  <a:cubicBezTo>
                    <a:pt x="117" y="108"/>
                    <a:pt x="122" y="102"/>
                    <a:pt x="128" y="97"/>
                  </a:cubicBezTo>
                  <a:cubicBezTo>
                    <a:pt x="134" y="92"/>
                    <a:pt x="141" y="88"/>
                    <a:pt x="150" y="86"/>
                  </a:cubicBezTo>
                  <a:cubicBezTo>
                    <a:pt x="158" y="83"/>
                    <a:pt x="167" y="82"/>
                    <a:pt x="176" y="82"/>
                  </a:cubicBezTo>
                  <a:cubicBezTo>
                    <a:pt x="188" y="82"/>
                    <a:pt x="198" y="83"/>
                    <a:pt x="206" y="87"/>
                  </a:cubicBezTo>
                  <a:cubicBezTo>
                    <a:pt x="215" y="90"/>
                    <a:pt x="222" y="94"/>
                    <a:pt x="228" y="100"/>
                  </a:cubicBezTo>
                  <a:cubicBezTo>
                    <a:pt x="234" y="106"/>
                    <a:pt x="238" y="113"/>
                    <a:pt x="241" y="121"/>
                  </a:cubicBezTo>
                  <a:cubicBezTo>
                    <a:pt x="243" y="129"/>
                    <a:pt x="245" y="137"/>
                    <a:pt x="245" y="147"/>
                  </a:cubicBezTo>
                  <a:cubicBezTo>
                    <a:pt x="245" y="168"/>
                    <a:pt x="239" y="185"/>
                    <a:pt x="226" y="198"/>
                  </a:cubicBezTo>
                  <a:cubicBezTo>
                    <a:pt x="214" y="211"/>
                    <a:pt x="195" y="217"/>
                    <a:pt x="169" y="217"/>
                  </a:cubicBezTo>
                  <a:cubicBezTo>
                    <a:pt x="115" y="217"/>
                    <a:pt x="115" y="217"/>
                    <a:pt x="115" y="217"/>
                  </a:cubicBezTo>
                  <a:cubicBezTo>
                    <a:pt x="115" y="296"/>
                    <a:pt x="115" y="296"/>
                    <a:pt x="115" y="296"/>
                  </a:cubicBezTo>
                  <a:cubicBezTo>
                    <a:pt x="169" y="296"/>
                    <a:pt x="169" y="296"/>
                    <a:pt x="169" y="296"/>
                  </a:cubicBezTo>
                  <a:cubicBezTo>
                    <a:pt x="182" y="296"/>
                    <a:pt x="194" y="297"/>
                    <a:pt x="204" y="300"/>
                  </a:cubicBezTo>
                  <a:cubicBezTo>
                    <a:pt x="214" y="303"/>
                    <a:pt x="223" y="308"/>
                    <a:pt x="230" y="314"/>
                  </a:cubicBezTo>
                  <a:cubicBezTo>
                    <a:pt x="238" y="320"/>
                    <a:pt x="243" y="328"/>
                    <a:pt x="247" y="337"/>
                  </a:cubicBezTo>
                  <a:cubicBezTo>
                    <a:pt x="251" y="347"/>
                    <a:pt x="253" y="359"/>
                    <a:pt x="253" y="372"/>
                  </a:cubicBezTo>
                  <a:cubicBezTo>
                    <a:pt x="253" y="383"/>
                    <a:pt x="251" y="392"/>
                    <a:pt x="248" y="401"/>
                  </a:cubicBezTo>
                  <a:cubicBezTo>
                    <a:pt x="244" y="409"/>
                    <a:pt x="239" y="417"/>
                    <a:pt x="232" y="423"/>
                  </a:cubicBezTo>
                  <a:cubicBezTo>
                    <a:pt x="226" y="429"/>
                    <a:pt x="218" y="434"/>
                    <a:pt x="208" y="437"/>
                  </a:cubicBezTo>
                  <a:cubicBezTo>
                    <a:pt x="199" y="440"/>
                    <a:pt x="188" y="442"/>
                    <a:pt x="176" y="442"/>
                  </a:cubicBezTo>
                  <a:cubicBezTo>
                    <a:pt x="165" y="442"/>
                    <a:pt x="155" y="440"/>
                    <a:pt x="146" y="437"/>
                  </a:cubicBezTo>
                  <a:cubicBezTo>
                    <a:pt x="137" y="434"/>
                    <a:pt x="129" y="429"/>
                    <a:pt x="123" y="423"/>
                  </a:cubicBezTo>
                  <a:cubicBezTo>
                    <a:pt x="116" y="418"/>
                    <a:pt x="111" y="411"/>
                    <a:pt x="107" y="403"/>
                  </a:cubicBezTo>
                  <a:cubicBezTo>
                    <a:pt x="103" y="395"/>
                    <a:pt x="101" y="386"/>
                    <a:pt x="101" y="377"/>
                  </a:cubicBezTo>
                  <a:cubicBezTo>
                    <a:pt x="0" y="377"/>
                    <a:pt x="0" y="377"/>
                    <a:pt x="0" y="377"/>
                  </a:cubicBezTo>
                  <a:cubicBezTo>
                    <a:pt x="0" y="402"/>
                    <a:pt x="5" y="424"/>
                    <a:pt x="15" y="442"/>
                  </a:cubicBezTo>
                  <a:cubicBezTo>
                    <a:pt x="25" y="460"/>
                    <a:pt x="38" y="475"/>
                    <a:pt x="54" y="488"/>
                  </a:cubicBezTo>
                  <a:cubicBezTo>
                    <a:pt x="71" y="500"/>
                    <a:pt x="89" y="509"/>
                    <a:pt x="110" y="514"/>
                  </a:cubicBezTo>
                  <a:cubicBezTo>
                    <a:pt x="129" y="520"/>
                    <a:pt x="150" y="523"/>
                    <a:pt x="170" y="523"/>
                  </a:cubicBezTo>
                  <a:cubicBezTo>
                    <a:pt x="170" y="523"/>
                    <a:pt x="170" y="523"/>
                    <a:pt x="170" y="523"/>
                  </a:cubicBezTo>
                  <a:cubicBezTo>
                    <a:pt x="1845" y="523"/>
                    <a:pt x="1845" y="523"/>
                    <a:pt x="1845" y="523"/>
                  </a:cubicBezTo>
                  <a:cubicBezTo>
                    <a:pt x="1845" y="0"/>
                    <a:pt x="1845" y="0"/>
                    <a:pt x="1845" y="0"/>
                  </a:cubicBezTo>
                  <a:cubicBezTo>
                    <a:pt x="170" y="0"/>
                    <a:pt x="170" y="0"/>
                    <a:pt x="170" y="0"/>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4472C4">
                    <a:lumMod val="60000"/>
                    <a:lumOff val="40000"/>
                  </a:srgbClr>
                </a:solidFill>
                <a:effectLst/>
                <a:uLnTx/>
                <a:uFillTx/>
                <a:latin typeface="Calibri Light" panose="020F0302020204030204"/>
                <a:ea typeface="+mn-ea"/>
                <a:cs typeface="+mn-cs"/>
              </a:endParaRPr>
            </a:p>
          </p:txBody>
        </p:sp>
        <p:sp>
          <p:nvSpPr>
            <p:cNvPr id="112" name="Freeform 16">
              <a:extLst>
                <a:ext uri="{FF2B5EF4-FFF2-40B4-BE49-F238E27FC236}">
                  <a16:creationId xmlns:a16="http://schemas.microsoft.com/office/drawing/2014/main" xmlns="" id="{EB680EFF-878E-4664-97BF-C8C6C166C0AC}"/>
                </a:ext>
              </a:extLst>
            </p:cNvPr>
            <p:cNvSpPr>
              <a:spLocks/>
            </p:cNvSpPr>
            <p:nvPr/>
          </p:nvSpPr>
          <p:spPr bwMode="auto">
            <a:xfrm>
              <a:off x="8098286" y="2985062"/>
              <a:ext cx="579482" cy="752476"/>
            </a:xfrm>
            <a:custGeom>
              <a:avLst/>
              <a:gdLst>
                <a:gd name="T0" fmla="*/ 112 w 206"/>
                <a:gd name="T1" fmla="*/ 0 h 267"/>
                <a:gd name="T2" fmla="*/ 114 w 206"/>
                <a:gd name="T3" fmla="*/ 21 h 267"/>
                <a:gd name="T4" fmla="*/ 110 w 206"/>
                <a:gd name="T5" fmla="*/ 43 h 267"/>
                <a:gd name="T6" fmla="*/ 100 w 206"/>
                <a:gd name="T7" fmla="*/ 62 h 267"/>
                <a:gd name="T8" fmla="*/ 84 w 206"/>
                <a:gd name="T9" fmla="*/ 79 h 267"/>
                <a:gd name="T10" fmla="*/ 63 w 206"/>
                <a:gd name="T11" fmla="*/ 93 h 267"/>
                <a:gd name="T12" fmla="*/ 105 w 206"/>
                <a:gd name="T13" fmla="*/ 122 h 267"/>
                <a:gd name="T14" fmla="*/ 119 w 206"/>
                <a:gd name="T15" fmla="*/ 170 h 267"/>
                <a:gd name="T16" fmla="*/ 110 w 206"/>
                <a:gd name="T17" fmla="*/ 211 h 267"/>
                <a:gd name="T18" fmla="*/ 85 w 206"/>
                <a:gd name="T19" fmla="*/ 241 h 267"/>
                <a:gd name="T20" fmla="*/ 47 w 206"/>
                <a:gd name="T21" fmla="*/ 260 h 267"/>
                <a:gd name="T22" fmla="*/ 0 w 206"/>
                <a:gd name="T23" fmla="*/ 267 h 267"/>
                <a:gd name="T24" fmla="*/ 206 w 206"/>
                <a:gd name="T25" fmla="*/ 267 h 267"/>
                <a:gd name="T26" fmla="*/ 112 w 206"/>
                <a:gd name="T27"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6" h="267">
                  <a:moveTo>
                    <a:pt x="112" y="0"/>
                  </a:moveTo>
                  <a:cubicBezTo>
                    <a:pt x="113" y="7"/>
                    <a:pt x="114" y="14"/>
                    <a:pt x="114" y="21"/>
                  </a:cubicBezTo>
                  <a:cubicBezTo>
                    <a:pt x="114" y="28"/>
                    <a:pt x="112" y="35"/>
                    <a:pt x="110" y="43"/>
                  </a:cubicBezTo>
                  <a:cubicBezTo>
                    <a:pt x="108" y="50"/>
                    <a:pt x="104" y="56"/>
                    <a:pt x="100" y="62"/>
                  </a:cubicBezTo>
                  <a:cubicBezTo>
                    <a:pt x="96" y="68"/>
                    <a:pt x="91" y="74"/>
                    <a:pt x="84" y="79"/>
                  </a:cubicBezTo>
                  <a:cubicBezTo>
                    <a:pt x="78" y="84"/>
                    <a:pt x="71" y="89"/>
                    <a:pt x="63" y="93"/>
                  </a:cubicBezTo>
                  <a:cubicBezTo>
                    <a:pt x="81" y="99"/>
                    <a:pt x="96" y="109"/>
                    <a:pt x="105" y="122"/>
                  </a:cubicBezTo>
                  <a:cubicBezTo>
                    <a:pt x="114" y="135"/>
                    <a:pt x="119" y="152"/>
                    <a:pt x="119" y="170"/>
                  </a:cubicBezTo>
                  <a:cubicBezTo>
                    <a:pt x="119" y="185"/>
                    <a:pt x="116" y="199"/>
                    <a:pt x="110" y="211"/>
                  </a:cubicBezTo>
                  <a:cubicBezTo>
                    <a:pt x="104" y="223"/>
                    <a:pt x="95" y="233"/>
                    <a:pt x="85" y="241"/>
                  </a:cubicBezTo>
                  <a:cubicBezTo>
                    <a:pt x="74" y="250"/>
                    <a:pt x="62" y="256"/>
                    <a:pt x="47" y="260"/>
                  </a:cubicBezTo>
                  <a:cubicBezTo>
                    <a:pt x="33" y="265"/>
                    <a:pt x="17" y="267"/>
                    <a:pt x="0" y="267"/>
                  </a:cubicBezTo>
                  <a:cubicBezTo>
                    <a:pt x="206" y="267"/>
                    <a:pt x="206" y="267"/>
                    <a:pt x="206" y="267"/>
                  </a:cubicBezTo>
                  <a:cubicBezTo>
                    <a:pt x="143" y="88"/>
                    <a:pt x="120" y="23"/>
                    <a:pt x="112" y="0"/>
                  </a:cubicBezTo>
                  <a:close/>
                </a:path>
              </a:pathLst>
            </a:custGeom>
            <a:solidFill>
              <a:schemeClr val="accent3">
                <a:lumMod val="5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4472C4">
                    <a:lumMod val="60000"/>
                    <a:lumOff val="40000"/>
                  </a:srgbClr>
                </a:solidFill>
                <a:effectLst/>
                <a:uLnTx/>
                <a:uFillTx/>
                <a:latin typeface="Calibri Light" panose="020F0302020204030204"/>
                <a:ea typeface="+mn-ea"/>
                <a:cs typeface="+mn-cs"/>
              </a:endParaRPr>
            </a:p>
          </p:txBody>
        </p:sp>
        <p:sp>
          <p:nvSpPr>
            <p:cNvPr id="117" name="TextBox 29">
              <a:extLst>
                <a:ext uri="{FF2B5EF4-FFF2-40B4-BE49-F238E27FC236}">
                  <a16:creationId xmlns:a16="http://schemas.microsoft.com/office/drawing/2014/main" xmlns="" id="{832FEE0D-9B2B-44A2-AB32-4060CAE4163A}"/>
                </a:ext>
              </a:extLst>
            </p:cNvPr>
            <p:cNvSpPr txBox="1"/>
            <p:nvPr/>
          </p:nvSpPr>
          <p:spPr>
            <a:xfrm>
              <a:off x="8637954" y="3090769"/>
              <a:ext cx="2604564" cy="411405"/>
            </a:xfrm>
            <a:prstGeom prst="rect">
              <a:avLst/>
            </a:prstGeom>
            <a:noFill/>
          </p:spPr>
          <p:txBody>
            <a:bodyPr wrap="square" rtlCol="0">
              <a:spAutoFit/>
            </a:bodyPr>
            <a:lstStyle/>
            <a:p>
              <a:pPr marL="0" marR="0" lvl="0" indent="0" algn="l" defTabSz="914400" rtl="0" eaLnBrk="1" fontAlgn="auto" latinLnBrk="0" hangingPunct="1">
                <a:lnSpc>
                  <a:spcPts val="1665"/>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Light" panose="020F0302020204030204"/>
                  <a:ea typeface="Lato Light" charset="0"/>
                  <a:cs typeface="Lato Light" charset="0"/>
                </a:rPr>
                <a:t>Kurzbeschreibung</a:t>
              </a:r>
            </a:p>
          </p:txBody>
        </p:sp>
        <p:sp>
          <p:nvSpPr>
            <p:cNvPr id="118" name="TextBox 30">
              <a:extLst>
                <a:ext uri="{FF2B5EF4-FFF2-40B4-BE49-F238E27FC236}">
                  <a16:creationId xmlns:a16="http://schemas.microsoft.com/office/drawing/2014/main" xmlns="" id="{477A2082-E18E-492E-82BE-5E10F2B0F3D7}"/>
                </a:ext>
              </a:extLst>
            </p:cNvPr>
            <p:cNvSpPr txBox="1"/>
            <p:nvPr/>
          </p:nvSpPr>
          <p:spPr>
            <a:xfrm>
              <a:off x="8654685" y="2830038"/>
              <a:ext cx="1740312" cy="44880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Light" panose="020F0302020204030204"/>
                  <a:ea typeface="Roboto" charset="0"/>
                  <a:cs typeface="Roboto" charset="0"/>
                </a:rPr>
                <a:t>Stakeholder 3</a:t>
              </a:r>
            </a:p>
          </p:txBody>
        </p:sp>
        <p:grpSp>
          <p:nvGrpSpPr>
            <p:cNvPr id="7" name="Gruppieren 6">
              <a:extLst>
                <a:ext uri="{FF2B5EF4-FFF2-40B4-BE49-F238E27FC236}">
                  <a16:creationId xmlns:a16="http://schemas.microsoft.com/office/drawing/2014/main" xmlns="" id="{837A9DAE-D78E-4510-BBC8-A0341A46E063}"/>
                </a:ext>
              </a:extLst>
            </p:cNvPr>
            <p:cNvGrpSpPr/>
            <p:nvPr/>
          </p:nvGrpSpPr>
          <p:grpSpPr>
            <a:xfrm>
              <a:off x="8497800" y="3359811"/>
              <a:ext cx="3578942" cy="970093"/>
              <a:chOff x="6979340" y="5450343"/>
              <a:chExt cx="3578942" cy="970093"/>
            </a:xfrm>
          </p:grpSpPr>
          <p:sp>
            <p:nvSpPr>
              <p:cNvPr id="113" name="Freeform 16">
                <a:extLst>
                  <a:ext uri="{FF2B5EF4-FFF2-40B4-BE49-F238E27FC236}">
                    <a16:creationId xmlns:a16="http://schemas.microsoft.com/office/drawing/2014/main" xmlns="" id="{0114AA93-6DD1-4A3A-9718-8AF1592092EE}"/>
                  </a:ext>
                </a:extLst>
              </p:cNvPr>
              <p:cNvSpPr>
                <a:spLocks noEditPoints="1"/>
              </p:cNvSpPr>
              <p:nvPr/>
            </p:nvSpPr>
            <p:spPr bwMode="auto">
              <a:xfrm>
                <a:off x="6979340" y="5466084"/>
                <a:ext cx="3578942" cy="954352"/>
              </a:xfrm>
              <a:custGeom>
                <a:avLst/>
                <a:gdLst>
                  <a:gd name="T0" fmla="*/ 553 w 3183"/>
                  <a:gd name="T1" fmla="*/ 0 h 892"/>
                  <a:gd name="T2" fmla="*/ 452 w 3183"/>
                  <a:gd name="T3" fmla="*/ 0 h 892"/>
                  <a:gd name="T4" fmla="*/ 373 w 3183"/>
                  <a:gd name="T5" fmla="*/ 0 h 892"/>
                  <a:gd name="T6" fmla="*/ 0 w 3183"/>
                  <a:gd name="T7" fmla="*/ 588 h 892"/>
                  <a:gd name="T8" fmla="*/ 8 w 3183"/>
                  <a:gd name="T9" fmla="*/ 699 h 892"/>
                  <a:gd name="T10" fmla="*/ 375 w 3183"/>
                  <a:gd name="T11" fmla="*/ 699 h 892"/>
                  <a:gd name="T12" fmla="*/ 375 w 3183"/>
                  <a:gd name="T13" fmla="*/ 892 h 892"/>
                  <a:gd name="T14" fmla="*/ 452 w 3183"/>
                  <a:gd name="T15" fmla="*/ 892 h 892"/>
                  <a:gd name="T16" fmla="*/ 553 w 3183"/>
                  <a:gd name="T17" fmla="*/ 892 h 892"/>
                  <a:gd name="T18" fmla="*/ 3183 w 3183"/>
                  <a:gd name="T19" fmla="*/ 892 h 892"/>
                  <a:gd name="T20" fmla="*/ 3183 w 3183"/>
                  <a:gd name="T21" fmla="*/ 0 h 892"/>
                  <a:gd name="T22" fmla="*/ 553 w 3183"/>
                  <a:gd name="T23" fmla="*/ 0 h 892"/>
                  <a:gd name="T24" fmla="*/ 375 w 3183"/>
                  <a:gd name="T25" fmla="*/ 558 h 892"/>
                  <a:gd name="T26" fmla="*/ 176 w 3183"/>
                  <a:gd name="T27" fmla="*/ 558 h 892"/>
                  <a:gd name="T28" fmla="*/ 363 w 3183"/>
                  <a:gd name="T29" fmla="*/ 263 h 892"/>
                  <a:gd name="T30" fmla="*/ 375 w 3183"/>
                  <a:gd name="T31" fmla="*/ 242 h 892"/>
                  <a:gd name="T32" fmla="*/ 375 w 3183"/>
                  <a:gd name="T33" fmla="*/ 558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83" h="892">
                    <a:moveTo>
                      <a:pt x="553" y="0"/>
                    </a:moveTo>
                    <a:lnTo>
                      <a:pt x="452" y="0"/>
                    </a:lnTo>
                    <a:lnTo>
                      <a:pt x="373" y="0"/>
                    </a:lnTo>
                    <a:lnTo>
                      <a:pt x="0" y="588"/>
                    </a:lnTo>
                    <a:lnTo>
                      <a:pt x="8" y="699"/>
                    </a:lnTo>
                    <a:lnTo>
                      <a:pt x="375" y="699"/>
                    </a:lnTo>
                    <a:lnTo>
                      <a:pt x="375" y="892"/>
                    </a:lnTo>
                    <a:lnTo>
                      <a:pt x="452" y="892"/>
                    </a:lnTo>
                    <a:lnTo>
                      <a:pt x="553" y="892"/>
                    </a:lnTo>
                    <a:lnTo>
                      <a:pt x="3183" y="892"/>
                    </a:lnTo>
                    <a:lnTo>
                      <a:pt x="3183" y="0"/>
                    </a:lnTo>
                    <a:lnTo>
                      <a:pt x="553" y="0"/>
                    </a:lnTo>
                    <a:close/>
                    <a:moveTo>
                      <a:pt x="375" y="558"/>
                    </a:moveTo>
                    <a:lnTo>
                      <a:pt x="176" y="558"/>
                    </a:lnTo>
                    <a:lnTo>
                      <a:pt x="363" y="263"/>
                    </a:lnTo>
                    <a:lnTo>
                      <a:pt x="375" y="242"/>
                    </a:lnTo>
                    <a:lnTo>
                      <a:pt x="375" y="558"/>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4472C4">
                      <a:lumMod val="60000"/>
                      <a:lumOff val="40000"/>
                    </a:srgbClr>
                  </a:solidFill>
                  <a:effectLst/>
                  <a:uLnTx/>
                  <a:uFillTx/>
                  <a:latin typeface="Calibri Light" panose="020F0302020204030204"/>
                  <a:ea typeface="+mn-ea"/>
                  <a:cs typeface="+mn-cs"/>
                </a:endParaRPr>
              </a:p>
            </p:txBody>
          </p:sp>
          <p:sp>
            <p:nvSpPr>
              <p:cNvPr id="114" name="Freeform 5">
                <a:extLst>
                  <a:ext uri="{FF2B5EF4-FFF2-40B4-BE49-F238E27FC236}">
                    <a16:creationId xmlns:a16="http://schemas.microsoft.com/office/drawing/2014/main" xmlns="" id="{B41175E9-D54F-4680-BECE-83BE8B6FCFFD}"/>
                  </a:ext>
                </a:extLst>
              </p:cNvPr>
              <p:cNvSpPr>
                <a:spLocks/>
              </p:cNvSpPr>
              <p:nvPr/>
            </p:nvSpPr>
            <p:spPr bwMode="auto">
              <a:xfrm>
                <a:off x="7571064" y="5450343"/>
                <a:ext cx="343175" cy="954353"/>
              </a:xfrm>
              <a:custGeom>
                <a:avLst/>
                <a:gdLst>
                  <a:gd name="T0" fmla="*/ 2 w 210"/>
                  <a:gd name="T1" fmla="*/ 0 h 584"/>
                  <a:gd name="T2" fmla="*/ 0 w 210"/>
                  <a:gd name="T3" fmla="*/ 0 h 584"/>
                  <a:gd name="T4" fmla="*/ 0 w 210"/>
                  <a:gd name="T5" fmla="*/ 366 h 584"/>
                  <a:gd name="T6" fmla="*/ 67 w 210"/>
                  <a:gd name="T7" fmla="*/ 366 h 584"/>
                  <a:gd name="T8" fmla="*/ 67 w 210"/>
                  <a:gd name="T9" fmla="*/ 459 h 584"/>
                  <a:gd name="T10" fmla="*/ 0 w 210"/>
                  <a:gd name="T11" fmla="*/ 459 h 584"/>
                  <a:gd name="T12" fmla="*/ 0 w 210"/>
                  <a:gd name="T13" fmla="*/ 584 h 584"/>
                  <a:gd name="T14" fmla="*/ 2 w 210"/>
                  <a:gd name="T15" fmla="*/ 584 h 584"/>
                  <a:gd name="T16" fmla="*/ 210 w 210"/>
                  <a:gd name="T17" fmla="*/ 584 h 584"/>
                  <a:gd name="T18" fmla="*/ 2 w 210"/>
                  <a:gd name="T19"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584">
                    <a:moveTo>
                      <a:pt x="2" y="0"/>
                    </a:moveTo>
                    <a:lnTo>
                      <a:pt x="0" y="0"/>
                    </a:lnTo>
                    <a:lnTo>
                      <a:pt x="0" y="366"/>
                    </a:lnTo>
                    <a:lnTo>
                      <a:pt x="67" y="366"/>
                    </a:lnTo>
                    <a:lnTo>
                      <a:pt x="67" y="459"/>
                    </a:lnTo>
                    <a:lnTo>
                      <a:pt x="0" y="459"/>
                    </a:lnTo>
                    <a:lnTo>
                      <a:pt x="0" y="584"/>
                    </a:lnTo>
                    <a:lnTo>
                      <a:pt x="2" y="584"/>
                    </a:lnTo>
                    <a:lnTo>
                      <a:pt x="210" y="584"/>
                    </a:lnTo>
                    <a:lnTo>
                      <a:pt x="2" y="0"/>
                    </a:lnTo>
                    <a:close/>
                  </a:path>
                </a:pathLst>
              </a:custGeom>
              <a:solidFill>
                <a:schemeClr val="accent4">
                  <a:lumMod val="5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4472C4">
                      <a:lumMod val="60000"/>
                      <a:lumOff val="40000"/>
                    </a:srgbClr>
                  </a:solidFill>
                  <a:effectLst/>
                  <a:uLnTx/>
                  <a:uFillTx/>
                  <a:latin typeface="Calibri Light" panose="020F0302020204030204"/>
                  <a:ea typeface="+mn-ea"/>
                  <a:cs typeface="+mn-cs"/>
                </a:endParaRPr>
              </a:p>
            </p:txBody>
          </p:sp>
          <p:sp>
            <p:nvSpPr>
              <p:cNvPr id="115" name="TextBox 27">
                <a:extLst>
                  <a:ext uri="{FF2B5EF4-FFF2-40B4-BE49-F238E27FC236}">
                    <a16:creationId xmlns:a16="http://schemas.microsoft.com/office/drawing/2014/main" xmlns="" id="{CA5A12A3-F03C-402B-9E93-33E893729F82}"/>
                  </a:ext>
                </a:extLst>
              </p:cNvPr>
              <p:cNvSpPr txBox="1"/>
              <p:nvPr/>
            </p:nvSpPr>
            <p:spPr>
              <a:xfrm>
                <a:off x="7914238" y="5789406"/>
                <a:ext cx="2604564" cy="411405"/>
              </a:xfrm>
              <a:prstGeom prst="rect">
                <a:avLst/>
              </a:prstGeom>
              <a:noFill/>
            </p:spPr>
            <p:txBody>
              <a:bodyPr wrap="square" rtlCol="0">
                <a:spAutoFit/>
              </a:bodyPr>
              <a:lstStyle/>
              <a:p>
                <a:pPr marL="0" marR="0" lvl="0" indent="0" algn="l" defTabSz="914400" rtl="0" eaLnBrk="1" fontAlgn="auto" latinLnBrk="0" hangingPunct="1">
                  <a:lnSpc>
                    <a:spcPts val="1665"/>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Light" panose="020F0302020204030204"/>
                    <a:ea typeface="Lato Light" charset="0"/>
                    <a:cs typeface="Lato Light" charset="0"/>
                  </a:rPr>
                  <a:t>Kurzbeschreibung</a:t>
                </a:r>
              </a:p>
            </p:txBody>
          </p:sp>
          <p:sp>
            <p:nvSpPr>
              <p:cNvPr id="116" name="TextBox 28">
                <a:extLst>
                  <a:ext uri="{FF2B5EF4-FFF2-40B4-BE49-F238E27FC236}">
                    <a16:creationId xmlns:a16="http://schemas.microsoft.com/office/drawing/2014/main" xmlns="" id="{84A12CA8-913E-441F-908B-936A9F896C87}"/>
                  </a:ext>
                </a:extLst>
              </p:cNvPr>
              <p:cNvSpPr txBox="1"/>
              <p:nvPr/>
            </p:nvSpPr>
            <p:spPr>
              <a:xfrm>
                <a:off x="7930969" y="5497190"/>
                <a:ext cx="1740312" cy="4488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Light" panose="020F0302020204030204"/>
                    <a:ea typeface="Roboto" charset="0"/>
                    <a:cs typeface="Roboto" charset="0"/>
                  </a:rPr>
                  <a:t>Stakeholder 4</a:t>
                </a:r>
              </a:p>
            </p:txBody>
          </p:sp>
        </p:grpSp>
      </p:grpSp>
      <p:sp>
        <p:nvSpPr>
          <p:cNvPr id="123" name="TextBox 35">
            <a:extLst>
              <a:ext uri="{FF2B5EF4-FFF2-40B4-BE49-F238E27FC236}">
                <a16:creationId xmlns:a16="http://schemas.microsoft.com/office/drawing/2014/main" xmlns="" id="{A31D2846-AB62-466B-8D31-B1ADB2B08B35}"/>
              </a:ext>
            </a:extLst>
          </p:cNvPr>
          <p:cNvSpPr txBox="1"/>
          <p:nvPr/>
        </p:nvSpPr>
        <p:spPr>
          <a:xfrm>
            <a:off x="8063878" y="2119196"/>
            <a:ext cx="1870833" cy="338554"/>
          </a:xfrm>
          <a:prstGeom prst="rect">
            <a:avLst/>
          </a:prstGeom>
          <a:noFill/>
        </p:spPr>
        <p:txBody>
          <a:bodyPr wrap="none"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4546A"/>
                </a:solidFill>
                <a:effectLst/>
                <a:uLnTx/>
                <a:uFillTx/>
                <a:latin typeface="Calibri Light" panose="020F0302020204030204"/>
                <a:ea typeface="League Spartan" charset="0"/>
                <a:cs typeface="Poppins" pitchFamily="2" charset="77"/>
              </a:rPr>
              <a:t>2. Stakeholder-Karten</a:t>
            </a:r>
          </a:p>
        </p:txBody>
      </p:sp>
    </p:spTree>
    <p:extLst>
      <p:ext uri="{BB962C8B-B14F-4D97-AF65-F5344CB8AC3E}">
        <p14:creationId xmlns:p14="http://schemas.microsoft.com/office/powerpoint/2010/main" val="1504206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152154" y="579878"/>
            <a:ext cx="8852375" cy="697353"/>
          </a:xfrm>
        </p:spPr>
        <p:txBody>
          <a:bodyPr>
            <a:normAutofit/>
          </a:bodyPr>
          <a:lstStyle/>
          <a:p>
            <a:r>
              <a:rPr lang="en-GB" dirty="0"/>
              <a:t>Schritt 2: Stakeholder-Analyse </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142859" y="1832605"/>
            <a:ext cx="4849922" cy="4852913"/>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ts val="600"/>
              </a:spcBef>
              <a:spcAft>
                <a:spcPts val="0"/>
              </a:spcAft>
              <a:buClrTx/>
              <a:buSzTx/>
              <a:buFont typeface="Arial"/>
              <a:buNone/>
              <a:tabLst/>
              <a:defRPr/>
            </a:pPr>
            <a:r>
              <a:rPr kumimoji="0" lang="en-GB" sz="19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Schauen Sie sich Ihre Stakeholder genauer an. Die Analyse und Bewertung dient sowohl dazu, die Stakeholder nach Wichtigkeit zu priorisieren als auch die Personen zu identifizieren, die potenziell die meisten Probleme verursachen könnten.</a:t>
            </a:r>
          </a:p>
          <a:p>
            <a:pPr marL="0" marR="0" lvl="0" indent="0" algn="l" defTabSz="1087636" rtl="0" eaLnBrk="1" fontAlgn="auto" latinLnBrk="0" hangingPunct="1">
              <a:lnSpc>
                <a:spcPct val="100000"/>
              </a:lnSpc>
              <a:spcBef>
                <a:spcPts val="600"/>
              </a:spcBef>
              <a:spcAft>
                <a:spcPts val="0"/>
              </a:spcAft>
              <a:buClrTx/>
              <a:buSzTx/>
              <a:buFont typeface="Arial"/>
              <a:buNone/>
              <a:tabLst/>
              <a:defRPr/>
            </a:pPr>
            <a:r>
              <a:rPr kumimoji="0" lang="en-GB" sz="19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Die folgenden Fragen sind hilfreich:</a:t>
            </a:r>
          </a:p>
          <a:p>
            <a:pPr marL="180975" marR="0" lvl="0" indent="-180975" algn="l" defTabSz="1087636"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9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Was genau sind die Einflüsse der jeweiligen Stakeholder?</a:t>
            </a:r>
          </a:p>
          <a:p>
            <a:pPr marL="180975" marR="0" lvl="0" indent="-180975" algn="l" defTabSz="1087636"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9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Wie stark sind die Einflüsse? Können sie dem Projekt nützen oder schaden?</a:t>
            </a:r>
          </a:p>
          <a:p>
            <a:pPr marL="180975" marR="0" lvl="0" indent="-180975" algn="l" defTabSz="1087636"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9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Ist die Einstellung der Stakeholder gegenüber dem Projekt positiv oder negativ?</a:t>
            </a:r>
          </a:p>
          <a:p>
            <a:pPr marL="180975" marR="0" lvl="0" indent="-180975" algn="l" defTabSz="1087636"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9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Welche Macht haben die Stakeholder, um das Projekt zu beeinflussen?</a:t>
            </a:r>
          </a:p>
        </p:txBody>
      </p:sp>
      <p:graphicFrame>
        <p:nvGraphicFramePr>
          <p:cNvPr id="5" name="Tabelle 5">
            <a:extLst>
              <a:ext uri="{FF2B5EF4-FFF2-40B4-BE49-F238E27FC236}">
                <a16:creationId xmlns:a16="http://schemas.microsoft.com/office/drawing/2014/main" xmlns="" id="{384274AE-7F37-4EE2-AFA9-74A0132FEFEA}"/>
              </a:ext>
            </a:extLst>
          </p:cNvPr>
          <p:cNvGraphicFramePr>
            <a:graphicFrameLocks noGrp="1"/>
          </p:cNvGraphicFramePr>
          <p:nvPr>
            <p:extLst>
              <p:ext uri="{D42A27DB-BD31-4B8C-83A1-F6EECF244321}">
                <p14:modId xmlns:p14="http://schemas.microsoft.com/office/powerpoint/2010/main" val="1626264246"/>
              </p:ext>
            </p:extLst>
          </p:nvPr>
        </p:nvGraphicFramePr>
        <p:xfrm>
          <a:off x="4992781" y="2046226"/>
          <a:ext cx="6918169" cy="4090555"/>
        </p:xfrm>
        <a:graphic>
          <a:graphicData uri="http://schemas.openxmlformats.org/drawingml/2006/table">
            <a:tbl>
              <a:tblPr firstRow="1" bandRow="1">
                <a:tableStyleId>{5C22544A-7EE6-4342-B048-85BDC9FD1C3A}</a:tableStyleId>
              </a:tblPr>
              <a:tblGrid>
                <a:gridCol w="1250079">
                  <a:extLst>
                    <a:ext uri="{9D8B030D-6E8A-4147-A177-3AD203B41FA5}">
                      <a16:colId xmlns:a16="http://schemas.microsoft.com/office/drawing/2014/main" xmlns="" val="2661440363"/>
                    </a:ext>
                  </a:extLst>
                </a:gridCol>
                <a:gridCol w="3103069">
                  <a:extLst>
                    <a:ext uri="{9D8B030D-6E8A-4147-A177-3AD203B41FA5}">
                      <a16:colId xmlns:a16="http://schemas.microsoft.com/office/drawing/2014/main" xmlns="" val="1978240280"/>
                    </a:ext>
                  </a:extLst>
                </a:gridCol>
                <a:gridCol w="2565021">
                  <a:extLst>
                    <a:ext uri="{9D8B030D-6E8A-4147-A177-3AD203B41FA5}">
                      <a16:colId xmlns:a16="http://schemas.microsoft.com/office/drawing/2014/main" xmlns="" val="2176638843"/>
                    </a:ext>
                  </a:extLst>
                </a:gridCol>
              </a:tblGrid>
              <a:tr h="503959">
                <a:tc>
                  <a:txBody>
                    <a:bodyPr/>
                    <a:lstStyle/>
                    <a:p>
                      <a:r>
                        <a:rPr lang="en-GB" sz="1600" dirty="0"/>
                        <a:t>Kriterien</a:t>
                      </a:r>
                    </a:p>
                  </a:txBody>
                  <a:tcPr/>
                </a:tc>
                <a:tc>
                  <a:txBody>
                    <a:bodyPr/>
                    <a:lstStyle/>
                    <a:p>
                      <a:r>
                        <a:rPr lang="en-GB" sz="1600" dirty="0"/>
                        <a:t>Beschreibung</a:t>
                      </a:r>
                    </a:p>
                  </a:txBody>
                  <a:tcPr/>
                </a:tc>
                <a:tc>
                  <a:txBody>
                    <a:bodyPr/>
                    <a:lstStyle/>
                    <a:p>
                      <a:r>
                        <a:rPr lang="en-GB" sz="1600" dirty="0"/>
                        <a:t>Mögliche Bewertung</a:t>
                      </a:r>
                    </a:p>
                  </a:txBody>
                  <a:tcPr/>
                </a:tc>
                <a:extLst>
                  <a:ext uri="{0D108BD9-81ED-4DB2-BD59-A6C34878D82A}">
                    <a16:rowId xmlns:a16="http://schemas.microsoft.com/office/drawing/2014/main" xmlns="" val="3158589264"/>
                  </a:ext>
                </a:extLst>
              </a:tr>
              <a:tr h="839932">
                <a:tc>
                  <a:txBody>
                    <a:bodyPr/>
                    <a:lstStyle/>
                    <a:p>
                      <a:r>
                        <a:rPr lang="en-GB" sz="1600" dirty="0"/>
                        <a:t>Einfluss / Macht</a:t>
                      </a:r>
                    </a:p>
                  </a:txBody>
                  <a:tcPr/>
                </a:tc>
                <a:tc>
                  <a:txBody>
                    <a:bodyPr/>
                    <a:lstStyle/>
                    <a:p>
                      <a:r>
                        <a:rPr lang="en-GB" sz="1600" dirty="0"/>
                        <a:t>Wie groß ist die Fähigkeit des Stakeholders, Einfluss auf das Projekt zu nehmen?</a:t>
                      </a:r>
                    </a:p>
                  </a:txBody>
                  <a:tcPr/>
                </a:tc>
                <a:tc>
                  <a:txBody>
                    <a:bodyPr/>
                    <a:lstStyle/>
                    <a:p>
                      <a:r>
                        <a:rPr lang="en-GB" sz="1600" dirty="0"/>
                        <a:t>niedrig, mittel, hoch</a:t>
                      </a:r>
                    </a:p>
                  </a:txBody>
                  <a:tcPr/>
                </a:tc>
                <a:extLst>
                  <a:ext uri="{0D108BD9-81ED-4DB2-BD59-A6C34878D82A}">
                    <a16:rowId xmlns:a16="http://schemas.microsoft.com/office/drawing/2014/main" xmlns="" val="1601821656"/>
                  </a:ext>
                </a:extLst>
              </a:tr>
              <a:tr h="839932">
                <a:tc>
                  <a:txBody>
                    <a:bodyPr/>
                    <a:lstStyle/>
                    <a:p>
                      <a:r>
                        <a:rPr lang="en-GB" sz="1600" dirty="0"/>
                        <a:t>Einstellung</a:t>
                      </a:r>
                    </a:p>
                  </a:txBody>
                  <a:tcPr/>
                </a:tc>
                <a:tc>
                  <a:txBody>
                    <a:bodyPr/>
                    <a:lstStyle/>
                    <a:p>
                      <a:r>
                        <a:rPr lang="en-GB" sz="1600" dirty="0"/>
                        <a:t>Ist die Einstellung des Stakeholders gegenüber dem Projekt und seinen Auswirkungen positiv oder negativ?</a:t>
                      </a:r>
                    </a:p>
                  </a:txBody>
                  <a:tcPr/>
                </a:tc>
                <a:tc>
                  <a:txBody>
                    <a:bodyPr/>
                    <a:lstStyle/>
                    <a:p>
                      <a:r>
                        <a:rPr lang="en-GB" sz="1600" dirty="0"/>
                        <a:t>negativ, neutral, positiv</a:t>
                      </a:r>
                    </a:p>
                  </a:txBody>
                  <a:tcPr/>
                </a:tc>
                <a:extLst>
                  <a:ext uri="{0D108BD9-81ED-4DB2-BD59-A6C34878D82A}">
                    <a16:rowId xmlns:a16="http://schemas.microsoft.com/office/drawing/2014/main" xmlns="" val="318778539"/>
                  </a:ext>
                </a:extLst>
              </a:tr>
              <a:tr h="839932">
                <a:tc>
                  <a:txBody>
                    <a:bodyPr/>
                    <a:lstStyle/>
                    <a:p>
                      <a:r>
                        <a:rPr lang="en-GB" sz="1600" dirty="0"/>
                        <a:t>Besorgnis / Interesse</a:t>
                      </a:r>
                    </a:p>
                  </a:txBody>
                  <a:tcPr/>
                </a:tc>
                <a:tc>
                  <a:txBody>
                    <a:bodyPr/>
                    <a:lstStyle/>
                    <a:p>
                      <a:r>
                        <a:rPr lang="en-GB" sz="1600" dirty="0"/>
                        <a:t>In welchem Ausmaß ist der Stakeholder von den Auswirkungen des Projekts betroffen?</a:t>
                      </a:r>
                    </a:p>
                  </a:txBody>
                  <a:tcPr/>
                </a:tc>
                <a:tc>
                  <a:txBody>
                    <a:bodyPr/>
                    <a:lstStyle/>
                    <a:p>
                      <a:r>
                        <a:rPr lang="en-GB" sz="1600" dirty="0"/>
                        <a:t>niedrig, mittel, hoch</a:t>
                      </a:r>
                    </a:p>
                  </a:txBody>
                  <a:tcPr/>
                </a:tc>
                <a:extLst>
                  <a:ext uri="{0D108BD9-81ED-4DB2-BD59-A6C34878D82A}">
                    <a16:rowId xmlns:a16="http://schemas.microsoft.com/office/drawing/2014/main" xmlns="" val="668378937"/>
                  </a:ext>
                </a:extLst>
              </a:tr>
              <a:tr h="839932">
                <a:tc>
                  <a:txBody>
                    <a:bodyPr/>
                    <a:lstStyle/>
                    <a:p>
                      <a:r>
                        <a:rPr lang="en-GB" sz="1600" dirty="0"/>
                        <a:t>Potenzial für Konflikte</a:t>
                      </a:r>
                    </a:p>
                  </a:txBody>
                  <a:tcPr/>
                </a:tc>
                <a:tc>
                  <a:txBody>
                    <a:bodyPr/>
                    <a:lstStyle/>
                    <a:p>
                      <a:r>
                        <a:rPr lang="en-GB" sz="1600" dirty="0"/>
                        <a:t>Wie hoch ist die </a:t>
                      </a:r>
                      <a:r>
                        <a:rPr lang="en-GB" sz="1600" dirty="0" err="1"/>
                        <a:t>Wahrscheinlich-keit</a:t>
                      </a:r>
                      <a:r>
                        <a:rPr lang="en-GB" sz="1600" dirty="0"/>
                        <a:t>, dass der Stakeholder Probleme im Projekt verursacht?</a:t>
                      </a:r>
                    </a:p>
                  </a:txBody>
                  <a:tcPr/>
                </a:tc>
                <a:tc>
                  <a:txBody>
                    <a:bodyPr/>
                    <a:lstStyle/>
                    <a:p>
                      <a:r>
                        <a:rPr lang="en-GB" sz="1600" dirty="0"/>
                        <a:t>niedrig, mittel, hoch</a:t>
                      </a:r>
                    </a:p>
                  </a:txBody>
                  <a:tcPr/>
                </a:tc>
                <a:extLst>
                  <a:ext uri="{0D108BD9-81ED-4DB2-BD59-A6C34878D82A}">
                    <a16:rowId xmlns:a16="http://schemas.microsoft.com/office/drawing/2014/main" xmlns="" val="3348904216"/>
                  </a:ext>
                </a:extLst>
              </a:tr>
            </a:tbl>
          </a:graphicData>
        </a:graphic>
      </p:graphicFrame>
      <p:pic>
        <p:nvPicPr>
          <p:cNvPr id="6" name="Picture 5">
            <a:extLst>
              <a:ext uri="{FF2B5EF4-FFF2-40B4-BE49-F238E27FC236}">
                <a16:creationId xmlns:a16="http://schemas.microsoft.com/office/drawing/2014/main" xmlns="" id="{DA034D22-48C3-470E-BA9F-D6EE8E2737F1}"/>
              </a:ext>
            </a:extLst>
          </p:cNvPr>
          <p:cNvPicPr>
            <a:picLocks noChangeAspect="1"/>
          </p:cNvPicPr>
          <p:nvPr/>
        </p:nvPicPr>
        <p:blipFill>
          <a:blip r:embed="rId3"/>
          <a:stretch>
            <a:fillRect/>
          </a:stretch>
        </p:blipFill>
        <p:spPr>
          <a:xfrm>
            <a:off x="7687355" y="465225"/>
            <a:ext cx="3574590" cy="797518"/>
          </a:xfrm>
          <a:prstGeom prst="rect">
            <a:avLst/>
          </a:prstGeom>
        </p:spPr>
      </p:pic>
    </p:spTree>
    <p:extLst>
      <p:ext uri="{BB962C8B-B14F-4D97-AF65-F5344CB8AC3E}">
        <p14:creationId xmlns:p14="http://schemas.microsoft.com/office/powerpoint/2010/main" val="3818202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519210" y="566441"/>
            <a:ext cx="8852375" cy="697353"/>
          </a:xfrm>
        </p:spPr>
        <p:txBody>
          <a:bodyPr>
            <a:normAutofit/>
          </a:bodyPr>
          <a:lstStyle/>
          <a:p>
            <a:r>
              <a:rPr lang="en-GB" dirty="0"/>
              <a:t>Schritt 2: Stakeholder-Analyse (</a:t>
            </a:r>
            <a:r>
              <a:rPr lang="en-GB" dirty="0" err="1"/>
              <a:t>Fortsetzung</a:t>
            </a:r>
            <a:r>
              <a:rPr lang="en-GB" dirty="0"/>
              <a:t>) </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550277" y="2142491"/>
            <a:ext cx="2654935" cy="1775148"/>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22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Es ist sehr hilfreich, die Analyseergebnisse in übersichtlichen Tabellen oder Grafiken darzustellen. </a:t>
            </a:r>
          </a:p>
        </p:txBody>
      </p:sp>
      <p:sp>
        <p:nvSpPr>
          <p:cNvPr id="42" name="Freeform 4">
            <a:extLst>
              <a:ext uri="{FF2B5EF4-FFF2-40B4-BE49-F238E27FC236}">
                <a16:creationId xmlns:a16="http://schemas.microsoft.com/office/drawing/2014/main" xmlns="" id="{F1AF611D-6673-4A53-87E6-F716D29B8BE0}"/>
              </a:ext>
            </a:extLst>
          </p:cNvPr>
          <p:cNvSpPr>
            <a:spLocks noChangeArrowheads="1"/>
          </p:cNvSpPr>
          <p:nvPr/>
        </p:nvSpPr>
        <p:spPr bwMode="auto">
          <a:xfrm>
            <a:off x="391297" y="6115154"/>
            <a:ext cx="2520000" cy="522585"/>
          </a:xfrm>
          <a:custGeom>
            <a:avLst/>
            <a:gdLst>
              <a:gd name="T0" fmla="*/ 2752 w 13271"/>
              <a:gd name="T1" fmla="*/ 1376 h 2752"/>
              <a:gd name="T2" fmla="*/ 2349 w 13271"/>
              <a:gd name="T3" fmla="*/ 403 h 2752"/>
              <a:gd name="T4" fmla="*/ 1376 w 13271"/>
              <a:gd name="T5" fmla="*/ 0 h 2752"/>
              <a:gd name="T6" fmla="*/ 403 w 13271"/>
              <a:gd name="T7" fmla="*/ 403 h 2752"/>
              <a:gd name="T8" fmla="*/ 2 w 13271"/>
              <a:gd name="T9" fmla="*/ 1314 h 2752"/>
              <a:gd name="T10" fmla="*/ 62 w 13271"/>
              <a:gd name="T11" fmla="*/ 1376 h 2752"/>
              <a:gd name="T12" fmla="*/ 126 w 13271"/>
              <a:gd name="T13" fmla="*/ 1314 h 2752"/>
              <a:gd name="T14" fmla="*/ 491 w 13271"/>
              <a:gd name="T15" fmla="*/ 491 h 2752"/>
              <a:gd name="T16" fmla="*/ 1376 w 13271"/>
              <a:gd name="T17" fmla="*/ 124 h 2752"/>
              <a:gd name="T18" fmla="*/ 2262 w 13271"/>
              <a:gd name="T19" fmla="*/ 491 h 2752"/>
              <a:gd name="T20" fmla="*/ 2630 w 13271"/>
              <a:gd name="T21" fmla="*/ 1376 h 2752"/>
              <a:gd name="T22" fmla="*/ 3033 w 13271"/>
              <a:gd name="T23" fmla="*/ 2348 h 2752"/>
              <a:gd name="T24" fmla="*/ 4006 w 13271"/>
              <a:gd name="T25" fmla="*/ 2751 h 2752"/>
              <a:gd name="T26" fmla="*/ 4979 w 13271"/>
              <a:gd name="T27" fmla="*/ 2348 h 2752"/>
              <a:gd name="T28" fmla="*/ 5382 w 13271"/>
              <a:gd name="T29" fmla="*/ 1376 h 2752"/>
              <a:gd name="T30" fmla="*/ 5384 w 13271"/>
              <a:gd name="T31" fmla="*/ 1376 h 2752"/>
              <a:gd name="T32" fmla="*/ 5751 w 13271"/>
              <a:gd name="T33" fmla="*/ 491 h 2752"/>
              <a:gd name="T34" fmla="*/ 6636 w 13271"/>
              <a:gd name="T35" fmla="*/ 124 h 2752"/>
              <a:gd name="T36" fmla="*/ 7520 w 13271"/>
              <a:gd name="T37" fmla="*/ 491 h 2752"/>
              <a:gd name="T38" fmla="*/ 7888 w 13271"/>
              <a:gd name="T39" fmla="*/ 1376 h 2752"/>
              <a:gd name="T40" fmla="*/ 8292 w 13271"/>
              <a:gd name="T41" fmla="*/ 2348 h 2752"/>
              <a:gd name="T42" fmla="*/ 9264 w 13271"/>
              <a:gd name="T43" fmla="*/ 2751 h 2752"/>
              <a:gd name="T44" fmla="*/ 10238 w 13271"/>
              <a:gd name="T45" fmla="*/ 2348 h 2752"/>
              <a:gd name="T46" fmla="*/ 10641 w 13271"/>
              <a:gd name="T47" fmla="*/ 1376 h 2752"/>
              <a:gd name="T48" fmla="*/ 10643 w 13271"/>
              <a:gd name="T49" fmla="*/ 1376 h 2752"/>
              <a:gd name="T50" fmla="*/ 11009 w 13271"/>
              <a:gd name="T51" fmla="*/ 491 h 2752"/>
              <a:gd name="T52" fmla="*/ 11894 w 13271"/>
              <a:gd name="T53" fmla="*/ 124 h 2752"/>
              <a:gd name="T54" fmla="*/ 12779 w 13271"/>
              <a:gd name="T55" fmla="*/ 491 h 2752"/>
              <a:gd name="T56" fmla="*/ 13144 w 13271"/>
              <a:gd name="T57" fmla="*/ 1314 h 2752"/>
              <a:gd name="T58" fmla="*/ 13208 w 13271"/>
              <a:gd name="T59" fmla="*/ 1376 h 2752"/>
              <a:gd name="T60" fmla="*/ 13269 w 13271"/>
              <a:gd name="T61" fmla="*/ 1314 h 2752"/>
              <a:gd name="T62" fmla="*/ 12867 w 13271"/>
              <a:gd name="T63" fmla="*/ 403 h 2752"/>
              <a:gd name="T64" fmla="*/ 11894 w 13271"/>
              <a:gd name="T65" fmla="*/ 0 h 2752"/>
              <a:gd name="T66" fmla="*/ 10921 w 13271"/>
              <a:gd name="T67" fmla="*/ 403 h 2752"/>
              <a:gd name="T68" fmla="*/ 10516 w 13271"/>
              <a:gd name="T69" fmla="*/ 1376 h 2752"/>
              <a:gd name="T70" fmla="*/ 10149 w 13271"/>
              <a:gd name="T71" fmla="*/ 2260 h 2752"/>
              <a:gd name="T72" fmla="*/ 9264 w 13271"/>
              <a:gd name="T73" fmla="*/ 2627 h 2752"/>
              <a:gd name="T74" fmla="*/ 8379 w 13271"/>
              <a:gd name="T75" fmla="*/ 2260 h 2752"/>
              <a:gd name="T76" fmla="*/ 8013 w 13271"/>
              <a:gd name="T77" fmla="*/ 1376 h 2752"/>
              <a:gd name="T78" fmla="*/ 8011 w 13271"/>
              <a:gd name="T79" fmla="*/ 1376 h 2752"/>
              <a:gd name="T80" fmla="*/ 7608 w 13271"/>
              <a:gd name="T81" fmla="*/ 403 h 2752"/>
              <a:gd name="T82" fmla="*/ 6636 w 13271"/>
              <a:gd name="T83" fmla="*/ 0 h 2752"/>
              <a:gd name="T84" fmla="*/ 5663 w 13271"/>
              <a:gd name="T85" fmla="*/ 403 h 2752"/>
              <a:gd name="T86" fmla="*/ 5258 w 13271"/>
              <a:gd name="T87" fmla="*/ 1376 h 2752"/>
              <a:gd name="T88" fmla="*/ 4891 w 13271"/>
              <a:gd name="T89" fmla="*/ 2260 h 2752"/>
              <a:gd name="T90" fmla="*/ 4006 w 13271"/>
              <a:gd name="T91" fmla="*/ 2627 h 2752"/>
              <a:gd name="T92" fmla="*/ 3121 w 13271"/>
              <a:gd name="T93" fmla="*/ 2260 h 2752"/>
              <a:gd name="T94" fmla="*/ 2755 w 13271"/>
              <a:gd name="T95" fmla="*/ 1376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271" h="2752">
                <a:moveTo>
                  <a:pt x="2752" y="1376"/>
                </a:moveTo>
                <a:lnTo>
                  <a:pt x="2752" y="1376"/>
                </a:lnTo>
                <a:cubicBezTo>
                  <a:pt x="2752" y="1011"/>
                  <a:pt x="2607" y="661"/>
                  <a:pt x="2349" y="403"/>
                </a:cubicBezTo>
                <a:lnTo>
                  <a:pt x="2349" y="403"/>
                </a:lnTo>
                <a:cubicBezTo>
                  <a:pt x="2091" y="145"/>
                  <a:pt x="1741" y="0"/>
                  <a:pt x="1376" y="0"/>
                </a:cubicBezTo>
                <a:lnTo>
                  <a:pt x="1376" y="0"/>
                </a:lnTo>
                <a:cubicBezTo>
                  <a:pt x="1012" y="0"/>
                  <a:pt x="661" y="145"/>
                  <a:pt x="403" y="403"/>
                </a:cubicBezTo>
                <a:lnTo>
                  <a:pt x="403" y="403"/>
                </a:lnTo>
                <a:cubicBezTo>
                  <a:pt x="160" y="646"/>
                  <a:pt x="17" y="972"/>
                  <a:pt x="2" y="1314"/>
                </a:cubicBezTo>
                <a:lnTo>
                  <a:pt x="2" y="1314"/>
                </a:lnTo>
                <a:cubicBezTo>
                  <a:pt x="0" y="1348"/>
                  <a:pt x="28" y="1376"/>
                  <a:pt x="62" y="1376"/>
                </a:cubicBezTo>
                <a:lnTo>
                  <a:pt x="62" y="1376"/>
                </a:lnTo>
                <a:cubicBezTo>
                  <a:pt x="97" y="1376"/>
                  <a:pt x="124" y="1348"/>
                  <a:pt x="126" y="1314"/>
                </a:cubicBezTo>
                <a:lnTo>
                  <a:pt x="126" y="1314"/>
                </a:lnTo>
                <a:cubicBezTo>
                  <a:pt x="141" y="1005"/>
                  <a:pt x="271" y="711"/>
                  <a:pt x="491" y="491"/>
                </a:cubicBezTo>
                <a:lnTo>
                  <a:pt x="491" y="491"/>
                </a:lnTo>
                <a:cubicBezTo>
                  <a:pt x="726" y="256"/>
                  <a:pt x="1045" y="124"/>
                  <a:pt x="1376" y="124"/>
                </a:cubicBezTo>
                <a:lnTo>
                  <a:pt x="1376" y="124"/>
                </a:lnTo>
                <a:cubicBezTo>
                  <a:pt x="1708" y="124"/>
                  <a:pt x="2027" y="256"/>
                  <a:pt x="2262" y="491"/>
                </a:cubicBezTo>
                <a:lnTo>
                  <a:pt x="2262" y="491"/>
                </a:lnTo>
                <a:cubicBezTo>
                  <a:pt x="2496" y="726"/>
                  <a:pt x="2628" y="1044"/>
                  <a:pt x="2628" y="1376"/>
                </a:cubicBezTo>
                <a:lnTo>
                  <a:pt x="2630" y="1376"/>
                </a:lnTo>
                <a:lnTo>
                  <a:pt x="2630" y="1376"/>
                </a:lnTo>
                <a:cubicBezTo>
                  <a:pt x="2630" y="1740"/>
                  <a:pt x="2775" y="2090"/>
                  <a:pt x="3033" y="2348"/>
                </a:cubicBezTo>
                <a:lnTo>
                  <a:pt x="3033" y="2348"/>
                </a:lnTo>
                <a:cubicBezTo>
                  <a:pt x="3291" y="2606"/>
                  <a:pt x="3642" y="2751"/>
                  <a:pt x="4006" y="2751"/>
                </a:cubicBezTo>
                <a:lnTo>
                  <a:pt x="4006" y="2751"/>
                </a:lnTo>
                <a:cubicBezTo>
                  <a:pt x="4371" y="2751"/>
                  <a:pt x="4721" y="2606"/>
                  <a:pt x="4979" y="2348"/>
                </a:cubicBezTo>
                <a:lnTo>
                  <a:pt x="4979" y="2348"/>
                </a:lnTo>
                <a:cubicBezTo>
                  <a:pt x="5237" y="2090"/>
                  <a:pt x="5382" y="1740"/>
                  <a:pt x="5382" y="1376"/>
                </a:cubicBezTo>
                <a:lnTo>
                  <a:pt x="5384" y="1376"/>
                </a:lnTo>
                <a:lnTo>
                  <a:pt x="5384" y="1376"/>
                </a:lnTo>
                <a:cubicBezTo>
                  <a:pt x="5384" y="1044"/>
                  <a:pt x="5516" y="726"/>
                  <a:pt x="5751" y="491"/>
                </a:cubicBezTo>
                <a:lnTo>
                  <a:pt x="5751" y="491"/>
                </a:lnTo>
                <a:cubicBezTo>
                  <a:pt x="5986" y="256"/>
                  <a:pt x="6304" y="124"/>
                  <a:pt x="6636" y="124"/>
                </a:cubicBezTo>
                <a:lnTo>
                  <a:pt x="6636" y="124"/>
                </a:lnTo>
                <a:cubicBezTo>
                  <a:pt x="6967" y="124"/>
                  <a:pt x="7285" y="256"/>
                  <a:pt x="7520" y="491"/>
                </a:cubicBezTo>
                <a:lnTo>
                  <a:pt x="7520" y="491"/>
                </a:lnTo>
                <a:cubicBezTo>
                  <a:pt x="7754" y="726"/>
                  <a:pt x="7886" y="1044"/>
                  <a:pt x="7886" y="1376"/>
                </a:cubicBezTo>
                <a:lnTo>
                  <a:pt x="7888" y="1376"/>
                </a:lnTo>
                <a:lnTo>
                  <a:pt x="7888" y="1376"/>
                </a:lnTo>
                <a:cubicBezTo>
                  <a:pt x="7888" y="1740"/>
                  <a:pt x="8033" y="2090"/>
                  <a:pt x="8292" y="2348"/>
                </a:cubicBezTo>
                <a:lnTo>
                  <a:pt x="8292" y="2348"/>
                </a:lnTo>
                <a:cubicBezTo>
                  <a:pt x="8550" y="2606"/>
                  <a:pt x="8900" y="2751"/>
                  <a:pt x="9264" y="2751"/>
                </a:cubicBezTo>
                <a:lnTo>
                  <a:pt x="9264" y="2751"/>
                </a:lnTo>
                <a:cubicBezTo>
                  <a:pt x="9630" y="2751"/>
                  <a:pt x="9980" y="2606"/>
                  <a:pt x="10238" y="2348"/>
                </a:cubicBezTo>
                <a:lnTo>
                  <a:pt x="10238" y="2348"/>
                </a:lnTo>
                <a:cubicBezTo>
                  <a:pt x="10496" y="2090"/>
                  <a:pt x="10641" y="1740"/>
                  <a:pt x="10641" y="1376"/>
                </a:cubicBezTo>
                <a:lnTo>
                  <a:pt x="10643" y="1376"/>
                </a:lnTo>
                <a:lnTo>
                  <a:pt x="10643" y="1376"/>
                </a:lnTo>
                <a:cubicBezTo>
                  <a:pt x="10643" y="1044"/>
                  <a:pt x="10774" y="726"/>
                  <a:pt x="11009" y="491"/>
                </a:cubicBezTo>
                <a:lnTo>
                  <a:pt x="11009" y="491"/>
                </a:lnTo>
                <a:cubicBezTo>
                  <a:pt x="11244" y="256"/>
                  <a:pt x="11562" y="124"/>
                  <a:pt x="11894" y="124"/>
                </a:cubicBezTo>
                <a:lnTo>
                  <a:pt x="11894" y="124"/>
                </a:lnTo>
                <a:cubicBezTo>
                  <a:pt x="12226" y="124"/>
                  <a:pt x="12545" y="256"/>
                  <a:pt x="12779" y="491"/>
                </a:cubicBezTo>
                <a:lnTo>
                  <a:pt x="12779" y="491"/>
                </a:lnTo>
                <a:cubicBezTo>
                  <a:pt x="12999" y="711"/>
                  <a:pt x="13129" y="1005"/>
                  <a:pt x="13144" y="1314"/>
                </a:cubicBezTo>
                <a:lnTo>
                  <a:pt x="13144" y="1314"/>
                </a:lnTo>
                <a:cubicBezTo>
                  <a:pt x="13146" y="1348"/>
                  <a:pt x="13174" y="1376"/>
                  <a:pt x="13208" y="1376"/>
                </a:cubicBezTo>
                <a:lnTo>
                  <a:pt x="13208" y="1376"/>
                </a:lnTo>
                <a:cubicBezTo>
                  <a:pt x="13243" y="1376"/>
                  <a:pt x="13270" y="1348"/>
                  <a:pt x="13269" y="1314"/>
                </a:cubicBezTo>
                <a:lnTo>
                  <a:pt x="13269" y="1314"/>
                </a:lnTo>
                <a:cubicBezTo>
                  <a:pt x="13254" y="972"/>
                  <a:pt x="13111" y="646"/>
                  <a:pt x="12867" y="403"/>
                </a:cubicBezTo>
                <a:lnTo>
                  <a:pt x="12867" y="403"/>
                </a:lnTo>
                <a:cubicBezTo>
                  <a:pt x="12609" y="145"/>
                  <a:pt x="12259" y="0"/>
                  <a:pt x="11894" y="0"/>
                </a:cubicBezTo>
                <a:lnTo>
                  <a:pt x="11894" y="0"/>
                </a:lnTo>
                <a:cubicBezTo>
                  <a:pt x="11530" y="0"/>
                  <a:pt x="11179" y="145"/>
                  <a:pt x="10921" y="403"/>
                </a:cubicBezTo>
                <a:lnTo>
                  <a:pt x="10921" y="403"/>
                </a:lnTo>
                <a:cubicBezTo>
                  <a:pt x="10663" y="661"/>
                  <a:pt x="10518" y="1011"/>
                  <a:pt x="10518" y="1376"/>
                </a:cubicBezTo>
                <a:lnTo>
                  <a:pt x="10516" y="1376"/>
                </a:lnTo>
                <a:lnTo>
                  <a:pt x="10516" y="1376"/>
                </a:lnTo>
                <a:cubicBezTo>
                  <a:pt x="10516" y="1707"/>
                  <a:pt x="10384" y="2025"/>
                  <a:pt x="10149" y="2260"/>
                </a:cubicBezTo>
                <a:lnTo>
                  <a:pt x="10149" y="2260"/>
                </a:lnTo>
                <a:cubicBezTo>
                  <a:pt x="9915" y="2495"/>
                  <a:pt x="9597" y="2627"/>
                  <a:pt x="9264" y="2627"/>
                </a:cubicBezTo>
                <a:lnTo>
                  <a:pt x="9264" y="2627"/>
                </a:lnTo>
                <a:cubicBezTo>
                  <a:pt x="8932" y="2627"/>
                  <a:pt x="8614" y="2495"/>
                  <a:pt x="8379" y="2260"/>
                </a:cubicBezTo>
                <a:lnTo>
                  <a:pt x="8379" y="2260"/>
                </a:lnTo>
                <a:cubicBezTo>
                  <a:pt x="8145" y="2025"/>
                  <a:pt x="8013" y="1707"/>
                  <a:pt x="8013" y="1376"/>
                </a:cubicBezTo>
                <a:lnTo>
                  <a:pt x="8011" y="1376"/>
                </a:lnTo>
                <a:lnTo>
                  <a:pt x="8011" y="1376"/>
                </a:lnTo>
                <a:cubicBezTo>
                  <a:pt x="8011" y="1011"/>
                  <a:pt x="7866" y="661"/>
                  <a:pt x="7608" y="403"/>
                </a:cubicBezTo>
                <a:lnTo>
                  <a:pt x="7608" y="403"/>
                </a:lnTo>
                <a:cubicBezTo>
                  <a:pt x="7350" y="145"/>
                  <a:pt x="7000" y="0"/>
                  <a:pt x="6636" y="0"/>
                </a:cubicBezTo>
                <a:lnTo>
                  <a:pt x="6636" y="0"/>
                </a:lnTo>
                <a:cubicBezTo>
                  <a:pt x="6271" y="0"/>
                  <a:pt x="5921" y="145"/>
                  <a:pt x="5663" y="403"/>
                </a:cubicBezTo>
                <a:lnTo>
                  <a:pt x="5663" y="403"/>
                </a:lnTo>
                <a:cubicBezTo>
                  <a:pt x="5405" y="661"/>
                  <a:pt x="5260" y="1011"/>
                  <a:pt x="5260" y="1376"/>
                </a:cubicBezTo>
                <a:lnTo>
                  <a:pt x="5258" y="1376"/>
                </a:lnTo>
                <a:lnTo>
                  <a:pt x="5258" y="1376"/>
                </a:lnTo>
                <a:cubicBezTo>
                  <a:pt x="5258" y="1707"/>
                  <a:pt x="5126" y="2025"/>
                  <a:pt x="4891" y="2260"/>
                </a:cubicBezTo>
                <a:lnTo>
                  <a:pt x="4891" y="2260"/>
                </a:lnTo>
                <a:cubicBezTo>
                  <a:pt x="4657" y="2495"/>
                  <a:pt x="4338" y="2627"/>
                  <a:pt x="4006" y="2627"/>
                </a:cubicBezTo>
                <a:lnTo>
                  <a:pt x="4006" y="2627"/>
                </a:lnTo>
                <a:cubicBezTo>
                  <a:pt x="3674" y="2627"/>
                  <a:pt x="3356" y="2495"/>
                  <a:pt x="3121" y="2260"/>
                </a:cubicBezTo>
                <a:lnTo>
                  <a:pt x="3121" y="2260"/>
                </a:lnTo>
                <a:cubicBezTo>
                  <a:pt x="2886" y="2025"/>
                  <a:pt x="2755" y="1707"/>
                  <a:pt x="2755" y="1376"/>
                </a:cubicBezTo>
                <a:lnTo>
                  <a:pt x="2752" y="1376"/>
                </a:lnTo>
              </a:path>
            </a:pathLst>
          </a:custGeom>
          <a:solidFill>
            <a:schemeClr val="bg1">
              <a:lumMod val="9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43" name="Freeform 6">
            <a:extLst>
              <a:ext uri="{FF2B5EF4-FFF2-40B4-BE49-F238E27FC236}">
                <a16:creationId xmlns:a16="http://schemas.microsoft.com/office/drawing/2014/main" xmlns="" id="{51C54BA0-EAD7-4E15-B296-FC7515C7D743}"/>
              </a:ext>
            </a:extLst>
          </p:cNvPr>
          <p:cNvSpPr>
            <a:spLocks noChangeArrowheads="1"/>
          </p:cNvSpPr>
          <p:nvPr/>
        </p:nvSpPr>
        <p:spPr bwMode="auto">
          <a:xfrm>
            <a:off x="460809" y="6182990"/>
            <a:ext cx="387757" cy="386914"/>
          </a:xfrm>
          <a:custGeom>
            <a:avLst/>
            <a:gdLst>
              <a:gd name="T0" fmla="*/ 1020 w 2040"/>
              <a:gd name="T1" fmla="*/ 0 h 2039"/>
              <a:gd name="T2" fmla="*/ 1020 w 2040"/>
              <a:gd name="T3" fmla="*/ 0 h 2039"/>
              <a:gd name="T4" fmla="*/ 2039 w 2040"/>
              <a:gd name="T5" fmla="*/ 1019 h 2039"/>
              <a:gd name="T6" fmla="*/ 2039 w 2040"/>
              <a:gd name="T7" fmla="*/ 1019 h 2039"/>
              <a:gd name="T8" fmla="*/ 1020 w 2040"/>
              <a:gd name="T9" fmla="*/ 2038 h 2039"/>
              <a:gd name="T10" fmla="*/ 1020 w 2040"/>
              <a:gd name="T11" fmla="*/ 2038 h 2039"/>
              <a:gd name="T12" fmla="*/ 0 w 2040"/>
              <a:gd name="T13" fmla="*/ 1019 h 2039"/>
              <a:gd name="T14" fmla="*/ 0 w 2040"/>
              <a:gd name="T15" fmla="*/ 1019 h 2039"/>
              <a:gd name="T16" fmla="*/ 1020 w 2040"/>
              <a:gd name="T17" fmla="*/ 0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0" h="2039">
                <a:moveTo>
                  <a:pt x="1020" y="0"/>
                </a:moveTo>
                <a:lnTo>
                  <a:pt x="1020" y="0"/>
                </a:lnTo>
                <a:cubicBezTo>
                  <a:pt x="1582" y="0"/>
                  <a:pt x="2039" y="456"/>
                  <a:pt x="2039" y="1019"/>
                </a:cubicBezTo>
                <a:lnTo>
                  <a:pt x="2039" y="1019"/>
                </a:lnTo>
                <a:cubicBezTo>
                  <a:pt x="2039" y="1581"/>
                  <a:pt x="1582" y="2038"/>
                  <a:pt x="1020" y="2038"/>
                </a:cubicBezTo>
                <a:lnTo>
                  <a:pt x="1020" y="2038"/>
                </a:lnTo>
                <a:cubicBezTo>
                  <a:pt x="457" y="2038"/>
                  <a:pt x="0" y="1581"/>
                  <a:pt x="0" y="1019"/>
                </a:cubicBezTo>
                <a:lnTo>
                  <a:pt x="0" y="1019"/>
                </a:lnTo>
                <a:cubicBezTo>
                  <a:pt x="0" y="456"/>
                  <a:pt x="457" y="0"/>
                  <a:pt x="1020" y="0"/>
                </a:cubicBezTo>
              </a:path>
            </a:pathLst>
          </a:custGeom>
          <a:solidFill>
            <a:schemeClr val="accent1">
              <a:alpha val="2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44" name="Freeform 7">
            <a:extLst>
              <a:ext uri="{FF2B5EF4-FFF2-40B4-BE49-F238E27FC236}">
                <a16:creationId xmlns:a16="http://schemas.microsoft.com/office/drawing/2014/main" xmlns="" id="{AED0B5D2-CA76-4991-9F40-944942B66152}"/>
              </a:ext>
            </a:extLst>
          </p:cNvPr>
          <p:cNvSpPr>
            <a:spLocks noChangeArrowheads="1"/>
          </p:cNvSpPr>
          <p:nvPr/>
        </p:nvSpPr>
        <p:spPr bwMode="auto">
          <a:xfrm>
            <a:off x="958277" y="6182990"/>
            <a:ext cx="387757" cy="386914"/>
          </a:xfrm>
          <a:custGeom>
            <a:avLst/>
            <a:gdLst>
              <a:gd name="T0" fmla="*/ 1019 w 2040"/>
              <a:gd name="T1" fmla="*/ 0 h 2039"/>
              <a:gd name="T2" fmla="*/ 1019 w 2040"/>
              <a:gd name="T3" fmla="*/ 0 h 2039"/>
              <a:gd name="T4" fmla="*/ 2039 w 2040"/>
              <a:gd name="T5" fmla="*/ 1019 h 2039"/>
              <a:gd name="T6" fmla="*/ 2039 w 2040"/>
              <a:gd name="T7" fmla="*/ 1019 h 2039"/>
              <a:gd name="T8" fmla="*/ 1019 w 2040"/>
              <a:gd name="T9" fmla="*/ 2038 h 2039"/>
              <a:gd name="T10" fmla="*/ 1019 w 2040"/>
              <a:gd name="T11" fmla="*/ 2038 h 2039"/>
              <a:gd name="T12" fmla="*/ 0 w 2040"/>
              <a:gd name="T13" fmla="*/ 1019 h 2039"/>
              <a:gd name="T14" fmla="*/ 0 w 2040"/>
              <a:gd name="T15" fmla="*/ 1019 h 2039"/>
              <a:gd name="T16" fmla="*/ 1019 w 2040"/>
              <a:gd name="T17" fmla="*/ 0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0" h="2039">
                <a:moveTo>
                  <a:pt x="1019" y="0"/>
                </a:moveTo>
                <a:lnTo>
                  <a:pt x="1019" y="0"/>
                </a:lnTo>
                <a:cubicBezTo>
                  <a:pt x="1582" y="0"/>
                  <a:pt x="2039" y="456"/>
                  <a:pt x="2039" y="1019"/>
                </a:cubicBezTo>
                <a:lnTo>
                  <a:pt x="2039" y="1019"/>
                </a:lnTo>
                <a:cubicBezTo>
                  <a:pt x="2039" y="1581"/>
                  <a:pt x="1582" y="2038"/>
                  <a:pt x="1019" y="2038"/>
                </a:cubicBezTo>
                <a:lnTo>
                  <a:pt x="1019" y="2038"/>
                </a:lnTo>
                <a:cubicBezTo>
                  <a:pt x="456" y="2038"/>
                  <a:pt x="0" y="1581"/>
                  <a:pt x="0" y="1019"/>
                </a:cubicBezTo>
                <a:lnTo>
                  <a:pt x="0" y="1019"/>
                </a:lnTo>
                <a:cubicBezTo>
                  <a:pt x="0" y="456"/>
                  <a:pt x="456" y="0"/>
                  <a:pt x="1019" y="0"/>
                </a:cubicBezTo>
              </a:path>
            </a:pathLst>
          </a:custGeom>
          <a:solidFill>
            <a:schemeClr val="accent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45" name="Freeform 8">
            <a:extLst>
              <a:ext uri="{FF2B5EF4-FFF2-40B4-BE49-F238E27FC236}">
                <a16:creationId xmlns:a16="http://schemas.microsoft.com/office/drawing/2014/main" xmlns="" id="{A2F6030C-4ED4-41A3-8959-603A5C487AE5}"/>
              </a:ext>
            </a:extLst>
          </p:cNvPr>
          <p:cNvSpPr>
            <a:spLocks noChangeArrowheads="1"/>
          </p:cNvSpPr>
          <p:nvPr/>
        </p:nvSpPr>
        <p:spPr bwMode="auto">
          <a:xfrm>
            <a:off x="1459932" y="6182990"/>
            <a:ext cx="386919" cy="386914"/>
          </a:xfrm>
          <a:custGeom>
            <a:avLst/>
            <a:gdLst>
              <a:gd name="T0" fmla="*/ 1019 w 2039"/>
              <a:gd name="T1" fmla="*/ 0 h 2039"/>
              <a:gd name="T2" fmla="*/ 1019 w 2039"/>
              <a:gd name="T3" fmla="*/ 0 h 2039"/>
              <a:gd name="T4" fmla="*/ 2038 w 2039"/>
              <a:gd name="T5" fmla="*/ 1019 h 2039"/>
              <a:gd name="T6" fmla="*/ 2038 w 2039"/>
              <a:gd name="T7" fmla="*/ 1019 h 2039"/>
              <a:gd name="T8" fmla="*/ 1019 w 2039"/>
              <a:gd name="T9" fmla="*/ 2038 h 2039"/>
              <a:gd name="T10" fmla="*/ 1019 w 2039"/>
              <a:gd name="T11" fmla="*/ 2038 h 2039"/>
              <a:gd name="T12" fmla="*/ 0 w 2039"/>
              <a:gd name="T13" fmla="*/ 1019 h 2039"/>
              <a:gd name="T14" fmla="*/ 0 w 2039"/>
              <a:gd name="T15" fmla="*/ 1019 h 2039"/>
              <a:gd name="T16" fmla="*/ 1019 w 2039"/>
              <a:gd name="T17" fmla="*/ 0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9" h="2039">
                <a:moveTo>
                  <a:pt x="1019" y="0"/>
                </a:moveTo>
                <a:lnTo>
                  <a:pt x="1019" y="0"/>
                </a:lnTo>
                <a:cubicBezTo>
                  <a:pt x="1581" y="0"/>
                  <a:pt x="2038" y="456"/>
                  <a:pt x="2038" y="1019"/>
                </a:cubicBezTo>
                <a:lnTo>
                  <a:pt x="2038" y="1019"/>
                </a:lnTo>
                <a:cubicBezTo>
                  <a:pt x="2038" y="1581"/>
                  <a:pt x="1581" y="2038"/>
                  <a:pt x="1019" y="2038"/>
                </a:cubicBezTo>
                <a:lnTo>
                  <a:pt x="1019" y="2038"/>
                </a:lnTo>
                <a:cubicBezTo>
                  <a:pt x="456" y="2038"/>
                  <a:pt x="0" y="1581"/>
                  <a:pt x="0" y="1019"/>
                </a:cubicBezTo>
                <a:lnTo>
                  <a:pt x="0" y="1019"/>
                </a:lnTo>
                <a:cubicBezTo>
                  <a:pt x="0" y="456"/>
                  <a:pt x="456" y="0"/>
                  <a:pt x="1019" y="0"/>
                </a:cubicBezTo>
              </a:path>
            </a:pathLst>
          </a:custGeom>
          <a:solidFill>
            <a:schemeClr val="accent3">
              <a:alpha val="2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46" name="Freeform 9">
            <a:extLst>
              <a:ext uri="{FF2B5EF4-FFF2-40B4-BE49-F238E27FC236}">
                <a16:creationId xmlns:a16="http://schemas.microsoft.com/office/drawing/2014/main" xmlns="" id="{77703B64-CA7B-42FB-A6E7-05678DFFA668}"/>
              </a:ext>
            </a:extLst>
          </p:cNvPr>
          <p:cNvSpPr>
            <a:spLocks noChangeArrowheads="1"/>
          </p:cNvSpPr>
          <p:nvPr/>
        </p:nvSpPr>
        <p:spPr bwMode="auto">
          <a:xfrm>
            <a:off x="1954887" y="6182990"/>
            <a:ext cx="387757" cy="386914"/>
          </a:xfrm>
          <a:custGeom>
            <a:avLst/>
            <a:gdLst>
              <a:gd name="T0" fmla="*/ 1020 w 2040"/>
              <a:gd name="T1" fmla="*/ 0 h 2039"/>
              <a:gd name="T2" fmla="*/ 1020 w 2040"/>
              <a:gd name="T3" fmla="*/ 0 h 2039"/>
              <a:gd name="T4" fmla="*/ 2039 w 2040"/>
              <a:gd name="T5" fmla="*/ 1019 h 2039"/>
              <a:gd name="T6" fmla="*/ 2039 w 2040"/>
              <a:gd name="T7" fmla="*/ 1019 h 2039"/>
              <a:gd name="T8" fmla="*/ 1020 w 2040"/>
              <a:gd name="T9" fmla="*/ 2038 h 2039"/>
              <a:gd name="T10" fmla="*/ 1020 w 2040"/>
              <a:gd name="T11" fmla="*/ 2038 h 2039"/>
              <a:gd name="T12" fmla="*/ 0 w 2040"/>
              <a:gd name="T13" fmla="*/ 1019 h 2039"/>
              <a:gd name="T14" fmla="*/ 0 w 2040"/>
              <a:gd name="T15" fmla="*/ 1019 h 2039"/>
              <a:gd name="T16" fmla="*/ 1020 w 2040"/>
              <a:gd name="T17" fmla="*/ 0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0" h="2039">
                <a:moveTo>
                  <a:pt x="1020" y="0"/>
                </a:moveTo>
                <a:lnTo>
                  <a:pt x="1020" y="0"/>
                </a:lnTo>
                <a:cubicBezTo>
                  <a:pt x="1582" y="0"/>
                  <a:pt x="2039" y="456"/>
                  <a:pt x="2039" y="1019"/>
                </a:cubicBezTo>
                <a:lnTo>
                  <a:pt x="2039" y="1019"/>
                </a:lnTo>
                <a:cubicBezTo>
                  <a:pt x="2039" y="1581"/>
                  <a:pt x="1582" y="2038"/>
                  <a:pt x="1020" y="2038"/>
                </a:cubicBezTo>
                <a:lnTo>
                  <a:pt x="1020" y="2038"/>
                </a:lnTo>
                <a:cubicBezTo>
                  <a:pt x="456" y="2038"/>
                  <a:pt x="0" y="1581"/>
                  <a:pt x="0" y="1019"/>
                </a:cubicBezTo>
                <a:lnTo>
                  <a:pt x="0" y="1019"/>
                </a:lnTo>
                <a:cubicBezTo>
                  <a:pt x="0" y="456"/>
                  <a:pt x="456" y="0"/>
                  <a:pt x="1020" y="0"/>
                </a:cubicBezTo>
              </a:path>
            </a:pathLst>
          </a:custGeom>
          <a:solidFill>
            <a:schemeClr val="accent4">
              <a:alpha val="2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48" name="Freeform 10">
            <a:extLst>
              <a:ext uri="{FF2B5EF4-FFF2-40B4-BE49-F238E27FC236}">
                <a16:creationId xmlns:a16="http://schemas.microsoft.com/office/drawing/2014/main" xmlns="" id="{577D4585-CB38-456F-B3A8-C50C82125338}"/>
              </a:ext>
            </a:extLst>
          </p:cNvPr>
          <p:cNvSpPr>
            <a:spLocks noChangeArrowheads="1"/>
          </p:cNvSpPr>
          <p:nvPr/>
        </p:nvSpPr>
        <p:spPr bwMode="auto">
          <a:xfrm>
            <a:off x="2462405" y="6182990"/>
            <a:ext cx="386919" cy="386914"/>
          </a:xfrm>
          <a:custGeom>
            <a:avLst/>
            <a:gdLst>
              <a:gd name="T0" fmla="*/ 1019 w 2039"/>
              <a:gd name="T1" fmla="*/ 0 h 2039"/>
              <a:gd name="T2" fmla="*/ 1019 w 2039"/>
              <a:gd name="T3" fmla="*/ 0 h 2039"/>
              <a:gd name="T4" fmla="*/ 2038 w 2039"/>
              <a:gd name="T5" fmla="*/ 1019 h 2039"/>
              <a:gd name="T6" fmla="*/ 2038 w 2039"/>
              <a:gd name="T7" fmla="*/ 1019 h 2039"/>
              <a:gd name="T8" fmla="*/ 1019 w 2039"/>
              <a:gd name="T9" fmla="*/ 2038 h 2039"/>
              <a:gd name="T10" fmla="*/ 1019 w 2039"/>
              <a:gd name="T11" fmla="*/ 2038 h 2039"/>
              <a:gd name="T12" fmla="*/ 0 w 2039"/>
              <a:gd name="T13" fmla="*/ 1019 h 2039"/>
              <a:gd name="T14" fmla="*/ 0 w 2039"/>
              <a:gd name="T15" fmla="*/ 1019 h 2039"/>
              <a:gd name="T16" fmla="*/ 1019 w 2039"/>
              <a:gd name="T17" fmla="*/ 0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9" h="2039">
                <a:moveTo>
                  <a:pt x="1019" y="0"/>
                </a:moveTo>
                <a:lnTo>
                  <a:pt x="1019" y="0"/>
                </a:lnTo>
                <a:cubicBezTo>
                  <a:pt x="1582" y="0"/>
                  <a:pt x="2038" y="456"/>
                  <a:pt x="2038" y="1019"/>
                </a:cubicBezTo>
                <a:lnTo>
                  <a:pt x="2038" y="1019"/>
                </a:lnTo>
                <a:cubicBezTo>
                  <a:pt x="2038" y="1581"/>
                  <a:pt x="1582" y="2038"/>
                  <a:pt x="1019" y="2038"/>
                </a:cubicBezTo>
                <a:lnTo>
                  <a:pt x="1019" y="2038"/>
                </a:lnTo>
                <a:cubicBezTo>
                  <a:pt x="456" y="2038"/>
                  <a:pt x="0" y="1581"/>
                  <a:pt x="0" y="1019"/>
                </a:cubicBezTo>
                <a:lnTo>
                  <a:pt x="0" y="1019"/>
                </a:lnTo>
                <a:cubicBezTo>
                  <a:pt x="0" y="456"/>
                  <a:pt x="456" y="0"/>
                  <a:pt x="1019" y="0"/>
                </a:cubicBezTo>
              </a:path>
            </a:pathLst>
          </a:custGeom>
          <a:solidFill>
            <a:schemeClr val="accent5">
              <a:alpha val="2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50" name="Freeform 26">
            <a:extLst>
              <a:ext uri="{FF2B5EF4-FFF2-40B4-BE49-F238E27FC236}">
                <a16:creationId xmlns:a16="http://schemas.microsoft.com/office/drawing/2014/main" xmlns="" id="{4EB0AEA1-1C07-44CA-86A9-5E4498B5A3E9}"/>
              </a:ext>
            </a:extLst>
          </p:cNvPr>
          <p:cNvSpPr>
            <a:spLocks noChangeArrowheads="1"/>
          </p:cNvSpPr>
          <p:nvPr/>
        </p:nvSpPr>
        <p:spPr bwMode="auto">
          <a:xfrm>
            <a:off x="880390" y="6333735"/>
            <a:ext cx="42712" cy="42711"/>
          </a:xfrm>
          <a:custGeom>
            <a:avLst/>
            <a:gdLst>
              <a:gd name="T0" fmla="*/ 112 w 226"/>
              <a:gd name="T1" fmla="*/ 0 h 225"/>
              <a:gd name="T2" fmla="*/ 112 w 226"/>
              <a:gd name="T3" fmla="*/ 0 h 225"/>
              <a:gd name="T4" fmla="*/ 225 w 226"/>
              <a:gd name="T5" fmla="*/ 112 h 225"/>
              <a:gd name="T6" fmla="*/ 225 w 226"/>
              <a:gd name="T7" fmla="*/ 112 h 225"/>
              <a:gd name="T8" fmla="*/ 112 w 226"/>
              <a:gd name="T9" fmla="*/ 224 h 225"/>
              <a:gd name="T10" fmla="*/ 112 w 226"/>
              <a:gd name="T11" fmla="*/ 224 h 225"/>
              <a:gd name="T12" fmla="*/ 0 w 226"/>
              <a:gd name="T13" fmla="*/ 112 h 225"/>
              <a:gd name="T14" fmla="*/ 0 w 226"/>
              <a:gd name="T15" fmla="*/ 112 h 225"/>
              <a:gd name="T16" fmla="*/ 112 w 226"/>
              <a:gd name="T1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225">
                <a:moveTo>
                  <a:pt x="112" y="0"/>
                </a:moveTo>
                <a:lnTo>
                  <a:pt x="112" y="0"/>
                </a:lnTo>
                <a:cubicBezTo>
                  <a:pt x="175" y="0"/>
                  <a:pt x="225" y="50"/>
                  <a:pt x="225" y="112"/>
                </a:cubicBezTo>
                <a:lnTo>
                  <a:pt x="225" y="112"/>
                </a:lnTo>
                <a:cubicBezTo>
                  <a:pt x="225" y="174"/>
                  <a:pt x="175" y="224"/>
                  <a:pt x="112" y="224"/>
                </a:cubicBezTo>
                <a:lnTo>
                  <a:pt x="112" y="224"/>
                </a:lnTo>
                <a:cubicBezTo>
                  <a:pt x="50" y="224"/>
                  <a:pt x="0" y="174"/>
                  <a:pt x="0" y="112"/>
                </a:cubicBezTo>
                <a:lnTo>
                  <a:pt x="0" y="112"/>
                </a:lnTo>
                <a:cubicBezTo>
                  <a:pt x="0" y="50"/>
                  <a:pt x="50" y="0"/>
                  <a:pt x="112" y="0"/>
                </a:cubicBezTo>
              </a:path>
            </a:pathLst>
          </a:custGeom>
          <a:solidFill>
            <a:schemeClr val="tx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53" name="Freeform 27">
            <a:extLst>
              <a:ext uri="{FF2B5EF4-FFF2-40B4-BE49-F238E27FC236}">
                <a16:creationId xmlns:a16="http://schemas.microsoft.com/office/drawing/2014/main" xmlns="" id="{34B8B921-D596-40B5-A6B5-34CDC5E5597D}"/>
              </a:ext>
            </a:extLst>
          </p:cNvPr>
          <p:cNvSpPr>
            <a:spLocks noChangeArrowheads="1"/>
          </p:cNvSpPr>
          <p:nvPr/>
        </p:nvSpPr>
        <p:spPr bwMode="auto">
          <a:xfrm>
            <a:off x="1382045" y="6333735"/>
            <a:ext cx="42712" cy="42711"/>
          </a:xfrm>
          <a:custGeom>
            <a:avLst/>
            <a:gdLst>
              <a:gd name="T0" fmla="*/ 112 w 225"/>
              <a:gd name="T1" fmla="*/ 0 h 225"/>
              <a:gd name="T2" fmla="*/ 112 w 225"/>
              <a:gd name="T3" fmla="*/ 0 h 225"/>
              <a:gd name="T4" fmla="*/ 224 w 225"/>
              <a:gd name="T5" fmla="*/ 112 h 225"/>
              <a:gd name="T6" fmla="*/ 224 w 225"/>
              <a:gd name="T7" fmla="*/ 112 h 225"/>
              <a:gd name="T8" fmla="*/ 112 w 225"/>
              <a:gd name="T9" fmla="*/ 224 h 225"/>
              <a:gd name="T10" fmla="*/ 112 w 225"/>
              <a:gd name="T11" fmla="*/ 224 h 225"/>
              <a:gd name="T12" fmla="*/ 0 w 225"/>
              <a:gd name="T13" fmla="*/ 112 h 225"/>
              <a:gd name="T14" fmla="*/ 0 w 225"/>
              <a:gd name="T15" fmla="*/ 112 h 225"/>
              <a:gd name="T16" fmla="*/ 112 w 225"/>
              <a:gd name="T1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 h="225">
                <a:moveTo>
                  <a:pt x="112" y="0"/>
                </a:moveTo>
                <a:lnTo>
                  <a:pt x="112" y="0"/>
                </a:lnTo>
                <a:cubicBezTo>
                  <a:pt x="174" y="0"/>
                  <a:pt x="224" y="50"/>
                  <a:pt x="224" y="112"/>
                </a:cubicBezTo>
                <a:lnTo>
                  <a:pt x="224" y="112"/>
                </a:lnTo>
                <a:cubicBezTo>
                  <a:pt x="224" y="174"/>
                  <a:pt x="174" y="224"/>
                  <a:pt x="112" y="224"/>
                </a:cubicBezTo>
                <a:lnTo>
                  <a:pt x="112" y="224"/>
                </a:lnTo>
                <a:cubicBezTo>
                  <a:pt x="50" y="224"/>
                  <a:pt x="0" y="174"/>
                  <a:pt x="0" y="112"/>
                </a:cubicBezTo>
                <a:lnTo>
                  <a:pt x="0" y="112"/>
                </a:lnTo>
                <a:cubicBezTo>
                  <a:pt x="0" y="50"/>
                  <a:pt x="50" y="0"/>
                  <a:pt x="112" y="0"/>
                </a:cubicBezTo>
              </a:path>
            </a:pathLst>
          </a:custGeom>
          <a:solidFill>
            <a:schemeClr val="tx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54" name="Freeform 28">
            <a:extLst>
              <a:ext uri="{FF2B5EF4-FFF2-40B4-BE49-F238E27FC236}">
                <a16:creationId xmlns:a16="http://schemas.microsoft.com/office/drawing/2014/main" xmlns="" id="{EF51898C-D624-435E-AC05-FA72B0131135}"/>
              </a:ext>
            </a:extLst>
          </p:cNvPr>
          <p:cNvSpPr>
            <a:spLocks noChangeArrowheads="1"/>
          </p:cNvSpPr>
          <p:nvPr/>
        </p:nvSpPr>
        <p:spPr bwMode="auto">
          <a:xfrm>
            <a:off x="1879513" y="6333735"/>
            <a:ext cx="42712" cy="42711"/>
          </a:xfrm>
          <a:custGeom>
            <a:avLst/>
            <a:gdLst>
              <a:gd name="T0" fmla="*/ 111 w 225"/>
              <a:gd name="T1" fmla="*/ 0 h 225"/>
              <a:gd name="T2" fmla="*/ 111 w 225"/>
              <a:gd name="T3" fmla="*/ 0 h 225"/>
              <a:gd name="T4" fmla="*/ 224 w 225"/>
              <a:gd name="T5" fmla="*/ 112 h 225"/>
              <a:gd name="T6" fmla="*/ 224 w 225"/>
              <a:gd name="T7" fmla="*/ 112 h 225"/>
              <a:gd name="T8" fmla="*/ 111 w 225"/>
              <a:gd name="T9" fmla="*/ 224 h 225"/>
              <a:gd name="T10" fmla="*/ 111 w 225"/>
              <a:gd name="T11" fmla="*/ 224 h 225"/>
              <a:gd name="T12" fmla="*/ 0 w 225"/>
              <a:gd name="T13" fmla="*/ 112 h 225"/>
              <a:gd name="T14" fmla="*/ 0 w 225"/>
              <a:gd name="T15" fmla="*/ 112 h 225"/>
              <a:gd name="T16" fmla="*/ 111 w 225"/>
              <a:gd name="T1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 h="225">
                <a:moveTo>
                  <a:pt x="111" y="0"/>
                </a:moveTo>
                <a:lnTo>
                  <a:pt x="111" y="0"/>
                </a:lnTo>
                <a:cubicBezTo>
                  <a:pt x="174" y="0"/>
                  <a:pt x="224" y="50"/>
                  <a:pt x="224" y="112"/>
                </a:cubicBezTo>
                <a:lnTo>
                  <a:pt x="224" y="112"/>
                </a:lnTo>
                <a:cubicBezTo>
                  <a:pt x="224" y="174"/>
                  <a:pt x="174" y="224"/>
                  <a:pt x="111" y="224"/>
                </a:cubicBezTo>
                <a:lnTo>
                  <a:pt x="111" y="224"/>
                </a:lnTo>
                <a:cubicBezTo>
                  <a:pt x="50" y="224"/>
                  <a:pt x="0" y="174"/>
                  <a:pt x="0" y="112"/>
                </a:cubicBezTo>
                <a:lnTo>
                  <a:pt x="0" y="112"/>
                </a:lnTo>
                <a:cubicBezTo>
                  <a:pt x="0" y="50"/>
                  <a:pt x="50" y="0"/>
                  <a:pt x="111" y="0"/>
                </a:cubicBezTo>
              </a:path>
            </a:pathLst>
          </a:custGeom>
          <a:solidFill>
            <a:schemeClr val="tx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55" name="Freeform 29">
            <a:extLst>
              <a:ext uri="{FF2B5EF4-FFF2-40B4-BE49-F238E27FC236}">
                <a16:creationId xmlns:a16="http://schemas.microsoft.com/office/drawing/2014/main" xmlns="" id="{D46BDF24-A48A-415F-AB1B-A484D2249E6D}"/>
              </a:ext>
            </a:extLst>
          </p:cNvPr>
          <p:cNvSpPr>
            <a:spLocks noChangeArrowheads="1"/>
          </p:cNvSpPr>
          <p:nvPr/>
        </p:nvSpPr>
        <p:spPr bwMode="auto">
          <a:xfrm>
            <a:off x="2381168" y="6333735"/>
            <a:ext cx="42712" cy="42711"/>
          </a:xfrm>
          <a:custGeom>
            <a:avLst/>
            <a:gdLst>
              <a:gd name="T0" fmla="*/ 112 w 225"/>
              <a:gd name="T1" fmla="*/ 0 h 225"/>
              <a:gd name="T2" fmla="*/ 112 w 225"/>
              <a:gd name="T3" fmla="*/ 0 h 225"/>
              <a:gd name="T4" fmla="*/ 224 w 225"/>
              <a:gd name="T5" fmla="*/ 112 h 225"/>
              <a:gd name="T6" fmla="*/ 224 w 225"/>
              <a:gd name="T7" fmla="*/ 112 h 225"/>
              <a:gd name="T8" fmla="*/ 112 w 225"/>
              <a:gd name="T9" fmla="*/ 224 h 225"/>
              <a:gd name="T10" fmla="*/ 112 w 225"/>
              <a:gd name="T11" fmla="*/ 224 h 225"/>
              <a:gd name="T12" fmla="*/ 0 w 225"/>
              <a:gd name="T13" fmla="*/ 112 h 225"/>
              <a:gd name="T14" fmla="*/ 0 w 225"/>
              <a:gd name="T15" fmla="*/ 112 h 225"/>
              <a:gd name="T16" fmla="*/ 112 w 225"/>
              <a:gd name="T1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 h="225">
                <a:moveTo>
                  <a:pt x="112" y="0"/>
                </a:moveTo>
                <a:lnTo>
                  <a:pt x="112" y="0"/>
                </a:lnTo>
                <a:cubicBezTo>
                  <a:pt x="174" y="0"/>
                  <a:pt x="224" y="50"/>
                  <a:pt x="224" y="112"/>
                </a:cubicBezTo>
                <a:lnTo>
                  <a:pt x="224" y="112"/>
                </a:lnTo>
                <a:cubicBezTo>
                  <a:pt x="224" y="174"/>
                  <a:pt x="174" y="224"/>
                  <a:pt x="112" y="224"/>
                </a:cubicBezTo>
                <a:lnTo>
                  <a:pt x="112" y="224"/>
                </a:lnTo>
                <a:cubicBezTo>
                  <a:pt x="50" y="224"/>
                  <a:pt x="0" y="174"/>
                  <a:pt x="0" y="112"/>
                </a:cubicBezTo>
                <a:lnTo>
                  <a:pt x="0" y="112"/>
                </a:lnTo>
                <a:cubicBezTo>
                  <a:pt x="0" y="50"/>
                  <a:pt x="50" y="0"/>
                  <a:pt x="112" y="0"/>
                </a:cubicBezTo>
              </a:path>
            </a:pathLst>
          </a:custGeom>
          <a:solidFill>
            <a:schemeClr val="tx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66" name="TextBox 39">
            <a:extLst>
              <a:ext uri="{FF2B5EF4-FFF2-40B4-BE49-F238E27FC236}">
                <a16:creationId xmlns:a16="http://schemas.microsoft.com/office/drawing/2014/main" xmlns="" id="{CB32AA62-49CE-4A9E-8B69-5A5CDE041B58}"/>
              </a:ext>
            </a:extLst>
          </p:cNvPr>
          <p:cNvSpPr txBox="1"/>
          <p:nvPr/>
        </p:nvSpPr>
        <p:spPr>
          <a:xfrm>
            <a:off x="454952" y="6070529"/>
            <a:ext cx="399469" cy="611834"/>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376" b="1" i="0" u="none" strike="noStrike" kern="1200" cap="none" spc="0" normalizeH="0" baseline="0" noProof="0" dirty="0">
                <a:ln>
                  <a:noFill/>
                </a:ln>
                <a:solidFill>
                  <a:prstClr val="white"/>
                </a:solidFill>
                <a:effectLst/>
                <a:uLnTx/>
                <a:uFillTx/>
                <a:latin typeface="Calibri Light" panose="020F0302020204030204"/>
                <a:ea typeface="+mn-ea"/>
                <a:cs typeface="Poppins" pitchFamily="2" charset="77"/>
              </a:rPr>
              <a:t>1</a:t>
            </a:r>
          </a:p>
        </p:txBody>
      </p:sp>
      <p:sp>
        <p:nvSpPr>
          <p:cNvPr id="67" name="TextBox 40">
            <a:extLst>
              <a:ext uri="{FF2B5EF4-FFF2-40B4-BE49-F238E27FC236}">
                <a16:creationId xmlns:a16="http://schemas.microsoft.com/office/drawing/2014/main" xmlns="" id="{FDD83071-9090-4D72-8157-995164DCD987}"/>
              </a:ext>
            </a:extLst>
          </p:cNvPr>
          <p:cNvSpPr txBox="1"/>
          <p:nvPr/>
        </p:nvSpPr>
        <p:spPr>
          <a:xfrm>
            <a:off x="952420" y="6070529"/>
            <a:ext cx="399469" cy="611834"/>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376" b="1" i="0" u="none" strike="noStrike" kern="1200" cap="none" spc="0" normalizeH="0" baseline="0" noProof="0" dirty="0">
                <a:ln>
                  <a:noFill/>
                </a:ln>
                <a:solidFill>
                  <a:prstClr val="white"/>
                </a:solidFill>
                <a:effectLst/>
                <a:uLnTx/>
                <a:uFillTx/>
                <a:latin typeface="Calibri Light" panose="020F0302020204030204"/>
                <a:ea typeface="+mn-ea"/>
                <a:cs typeface="Poppins" pitchFamily="2" charset="77"/>
              </a:rPr>
              <a:t>2</a:t>
            </a:r>
          </a:p>
        </p:txBody>
      </p:sp>
      <p:sp>
        <p:nvSpPr>
          <p:cNvPr id="68" name="TextBox 41">
            <a:extLst>
              <a:ext uri="{FF2B5EF4-FFF2-40B4-BE49-F238E27FC236}">
                <a16:creationId xmlns:a16="http://schemas.microsoft.com/office/drawing/2014/main" xmlns="" id="{F36955E3-4BFA-4846-9A44-B30A5A6BB789}"/>
              </a:ext>
            </a:extLst>
          </p:cNvPr>
          <p:cNvSpPr txBox="1"/>
          <p:nvPr/>
        </p:nvSpPr>
        <p:spPr>
          <a:xfrm>
            <a:off x="1451562" y="6070529"/>
            <a:ext cx="399469" cy="611834"/>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376" b="1" i="0" u="none" strike="noStrike" kern="1200" cap="none" spc="0" normalizeH="0" baseline="0" noProof="0" dirty="0">
                <a:ln>
                  <a:noFill/>
                </a:ln>
                <a:solidFill>
                  <a:prstClr val="white"/>
                </a:solidFill>
                <a:effectLst/>
                <a:uLnTx/>
                <a:uFillTx/>
                <a:latin typeface="Calibri Light" panose="020F0302020204030204"/>
                <a:ea typeface="+mn-ea"/>
                <a:cs typeface="Poppins" pitchFamily="2" charset="77"/>
              </a:rPr>
              <a:t>3</a:t>
            </a:r>
          </a:p>
        </p:txBody>
      </p:sp>
      <p:sp>
        <p:nvSpPr>
          <p:cNvPr id="69" name="TextBox 42">
            <a:extLst>
              <a:ext uri="{FF2B5EF4-FFF2-40B4-BE49-F238E27FC236}">
                <a16:creationId xmlns:a16="http://schemas.microsoft.com/office/drawing/2014/main" xmlns="" id="{52D1325B-C7BA-46CA-9D79-12217DD30572}"/>
              </a:ext>
            </a:extLst>
          </p:cNvPr>
          <p:cNvSpPr txBox="1"/>
          <p:nvPr/>
        </p:nvSpPr>
        <p:spPr>
          <a:xfrm>
            <a:off x="1949030" y="6070529"/>
            <a:ext cx="399469" cy="611834"/>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376" b="1" i="0" u="none" strike="noStrike" kern="1200" cap="none" spc="0" normalizeH="0" baseline="0" noProof="0" dirty="0">
                <a:ln>
                  <a:noFill/>
                </a:ln>
                <a:solidFill>
                  <a:prstClr val="white"/>
                </a:solidFill>
                <a:effectLst/>
                <a:uLnTx/>
                <a:uFillTx/>
                <a:latin typeface="Calibri Light" panose="020F0302020204030204"/>
                <a:ea typeface="+mn-ea"/>
                <a:cs typeface="Poppins" pitchFamily="2" charset="77"/>
              </a:rPr>
              <a:t>4</a:t>
            </a:r>
          </a:p>
        </p:txBody>
      </p:sp>
      <p:sp>
        <p:nvSpPr>
          <p:cNvPr id="70" name="TextBox 43">
            <a:extLst>
              <a:ext uri="{FF2B5EF4-FFF2-40B4-BE49-F238E27FC236}">
                <a16:creationId xmlns:a16="http://schemas.microsoft.com/office/drawing/2014/main" xmlns="" id="{0234378D-D5D9-4D76-ACF0-93D9BD5A43AF}"/>
              </a:ext>
            </a:extLst>
          </p:cNvPr>
          <p:cNvSpPr txBox="1"/>
          <p:nvPr/>
        </p:nvSpPr>
        <p:spPr>
          <a:xfrm>
            <a:off x="2456129" y="6070529"/>
            <a:ext cx="399469" cy="611834"/>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376" b="1" i="0" u="none" strike="noStrike" kern="1200" cap="none" spc="0" normalizeH="0" baseline="0" noProof="0" dirty="0">
                <a:ln>
                  <a:noFill/>
                </a:ln>
                <a:solidFill>
                  <a:prstClr val="white"/>
                </a:solidFill>
                <a:effectLst/>
                <a:uLnTx/>
                <a:uFillTx/>
                <a:latin typeface="Calibri Light" panose="020F0302020204030204"/>
                <a:ea typeface="+mn-ea"/>
                <a:cs typeface="Poppins" pitchFamily="2" charset="77"/>
              </a:rPr>
              <a:t>5</a:t>
            </a:r>
          </a:p>
        </p:txBody>
      </p:sp>
      <p:grpSp>
        <p:nvGrpSpPr>
          <p:cNvPr id="3" name="Gruppieren 2">
            <a:extLst>
              <a:ext uri="{FF2B5EF4-FFF2-40B4-BE49-F238E27FC236}">
                <a16:creationId xmlns:a16="http://schemas.microsoft.com/office/drawing/2014/main" xmlns="" id="{78BE5C9F-47A1-49E8-8E44-EC5A7997FB58}"/>
              </a:ext>
            </a:extLst>
          </p:cNvPr>
          <p:cNvGrpSpPr>
            <a:grpSpLocks noChangeAspect="1"/>
          </p:cNvGrpSpPr>
          <p:nvPr/>
        </p:nvGrpSpPr>
        <p:grpSpPr>
          <a:xfrm>
            <a:off x="4782263" y="3403795"/>
            <a:ext cx="5222621" cy="2715393"/>
            <a:chOff x="428183" y="364387"/>
            <a:chExt cx="10906552" cy="5670628"/>
          </a:xfrm>
        </p:grpSpPr>
        <p:sp>
          <p:nvSpPr>
            <p:cNvPr id="20" name="Rectangle 3">
              <a:extLst>
                <a:ext uri="{FF2B5EF4-FFF2-40B4-BE49-F238E27FC236}">
                  <a16:creationId xmlns:a16="http://schemas.microsoft.com/office/drawing/2014/main" xmlns="" id="{9C70CD3C-3F41-462C-A759-8CC26A9C5E00}"/>
                </a:ext>
              </a:extLst>
            </p:cNvPr>
            <p:cNvSpPr/>
            <p:nvPr/>
          </p:nvSpPr>
          <p:spPr>
            <a:xfrm>
              <a:off x="1497051" y="1614050"/>
              <a:ext cx="3276600" cy="1473994"/>
            </a:xfrm>
            <a:prstGeom prst="rect">
              <a:avLst/>
            </a:prstGeom>
            <a:solidFill>
              <a:schemeClr val="tx1">
                <a:lumMod val="20000"/>
                <a:lumOff val="8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21" name="Rectangle 4">
              <a:extLst>
                <a:ext uri="{FF2B5EF4-FFF2-40B4-BE49-F238E27FC236}">
                  <a16:creationId xmlns:a16="http://schemas.microsoft.com/office/drawing/2014/main" xmlns="" id="{2BF11B8C-C45C-46C2-80C5-EFED076E3E84}"/>
                </a:ext>
              </a:extLst>
            </p:cNvPr>
            <p:cNvSpPr/>
            <p:nvPr/>
          </p:nvSpPr>
          <p:spPr>
            <a:xfrm>
              <a:off x="1497051" y="3088044"/>
              <a:ext cx="3276600" cy="1473994"/>
            </a:xfrm>
            <a:prstGeom prst="rect">
              <a:avLst/>
            </a:prstGeom>
            <a:solidFill>
              <a:schemeClr val="tx1">
                <a:lumMod val="20000"/>
                <a:lumOff val="8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22" name="Rectangle 5">
              <a:extLst>
                <a:ext uri="{FF2B5EF4-FFF2-40B4-BE49-F238E27FC236}">
                  <a16:creationId xmlns:a16="http://schemas.microsoft.com/office/drawing/2014/main" xmlns="" id="{CB6878D6-309C-428C-BA3A-9E023F5E5162}"/>
                </a:ext>
              </a:extLst>
            </p:cNvPr>
            <p:cNvSpPr/>
            <p:nvPr/>
          </p:nvSpPr>
          <p:spPr>
            <a:xfrm>
              <a:off x="1039852" y="1621194"/>
              <a:ext cx="456010" cy="1466851"/>
            </a:xfrm>
            <a:prstGeom prst="rect">
              <a:avLst/>
            </a:prstGeom>
            <a:solidFill>
              <a:srgbClr val="EC21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E7E6E6"/>
                </a:solidFill>
                <a:effectLst/>
                <a:uLnTx/>
                <a:uFillTx/>
                <a:latin typeface="Calibri Light" panose="020F0302020204030204"/>
                <a:ea typeface="+mn-ea"/>
                <a:cs typeface="+mn-cs"/>
              </a:endParaRPr>
            </a:p>
          </p:txBody>
        </p:sp>
        <p:sp>
          <p:nvSpPr>
            <p:cNvPr id="23" name="Rectangle 6">
              <a:extLst>
                <a:ext uri="{FF2B5EF4-FFF2-40B4-BE49-F238E27FC236}">
                  <a16:creationId xmlns:a16="http://schemas.microsoft.com/office/drawing/2014/main" xmlns="" id="{0799E589-25F8-4B9A-8BC4-EBECC13F251B}"/>
                </a:ext>
              </a:extLst>
            </p:cNvPr>
            <p:cNvSpPr/>
            <p:nvPr/>
          </p:nvSpPr>
          <p:spPr>
            <a:xfrm>
              <a:off x="1039852" y="3088044"/>
              <a:ext cx="456010" cy="1473994"/>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E7E6E6"/>
                </a:solidFill>
                <a:effectLst/>
                <a:uLnTx/>
                <a:uFillTx/>
                <a:latin typeface="Calibri Light" panose="020F0302020204030204"/>
                <a:ea typeface="+mn-ea"/>
                <a:cs typeface="+mn-cs"/>
              </a:endParaRPr>
            </a:p>
          </p:txBody>
        </p:sp>
        <p:sp>
          <p:nvSpPr>
            <p:cNvPr id="24" name="Rectangle 9">
              <a:extLst>
                <a:ext uri="{FF2B5EF4-FFF2-40B4-BE49-F238E27FC236}">
                  <a16:creationId xmlns:a16="http://schemas.microsoft.com/office/drawing/2014/main" xmlns="" id="{ED3DA814-AD36-4513-942B-530C1543CDD8}"/>
                </a:ext>
              </a:extLst>
            </p:cNvPr>
            <p:cNvSpPr/>
            <p:nvPr/>
          </p:nvSpPr>
          <p:spPr>
            <a:xfrm>
              <a:off x="4770081" y="1157874"/>
              <a:ext cx="3277790" cy="4561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E7E6E6"/>
                </a:solidFill>
                <a:effectLst/>
                <a:uLnTx/>
                <a:uFillTx/>
                <a:latin typeface="Calibri Light" panose="020F0302020204030204"/>
                <a:ea typeface="+mn-ea"/>
                <a:cs typeface="+mn-cs"/>
              </a:endParaRPr>
            </a:p>
          </p:txBody>
        </p:sp>
        <p:sp>
          <p:nvSpPr>
            <p:cNvPr id="25" name="Rectangle 13">
              <a:extLst>
                <a:ext uri="{FF2B5EF4-FFF2-40B4-BE49-F238E27FC236}">
                  <a16:creationId xmlns:a16="http://schemas.microsoft.com/office/drawing/2014/main" xmlns="" id="{0DA06BC3-6B99-4EE2-AC77-50F0FCD2044F}"/>
                </a:ext>
              </a:extLst>
            </p:cNvPr>
            <p:cNvSpPr/>
            <p:nvPr/>
          </p:nvSpPr>
          <p:spPr>
            <a:xfrm>
              <a:off x="4772462" y="3088044"/>
              <a:ext cx="3277790" cy="1473994"/>
            </a:xfrm>
            <a:prstGeom prst="rect">
              <a:avLst/>
            </a:prstGeom>
            <a:solidFill>
              <a:schemeClr val="tx1">
                <a:lumMod val="20000"/>
                <a:lumOff val="8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26" name="Rectangle 14">
              <a:extLst>
                <a:ext uri="{FF2B5EF4-FFF2-40B4-BE49-F238E27FC236}">
                  <a16:creationId xmlns:a16="http://schemas.microsoft.com/office/drawing/2014/main" xmlns="" id="{2550C1D3-D034-4FE5-B7C5-9F4B83EA49F4}"/>
                </a:ext>
              </a:extLst>
            </p:cNvPr>
            <p:cNvSpPr/>
            <p:nvPr/>
          </p:nvSpPr>
          <p:spPr>
            <a:xfrm>
              <a:off x="4772462" y="1617622"/>
              <a:ext cx="3277790" cy="1470423"/>
            </a:xfrm>
            <a:prstGeom prst="rect">
              <a:avLst/>
            </a:prstGeom>
            <a:solidFill>
              <a:schemeClr val="tx1">
                <a:lumMod val="20000"/>
                <a:lumOff val="8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27" name="Rectangle 21">
              <a:extLst>
                <a:ext uri="{FF2B5EF4-FFF2-40B4-BE49-F238E27FC236}">
                  <a16:creationId xmlns:a16="http://schemas.microsoft.com/office/drawing/2014/main" xmlns="" id="{3665C027-7C59-4D92-90D6-A9C78BAEAAF5}"/>
                </a:ext>
              </a:extLst>
            </p:cNvPr>
            <p:cNvSpPr/>
            <p:nvPr/>
          </p:nvSpPr>
          <p:spPr>
            <a:xfrm>
              <a:off x="1496456" y="1157874"/>
              <a:ext cx="3277790" cy="4561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E7E6E6"/>
                </a:solidFill>
                <a:effectLst/>
                <a:uLnTx/>
                <a:uFillTx/>
                <a:latin typeface="Calibri Light" panose="020F0302020204030204"/>
                <a:ea typeface="+mn-ea"/>
                <a:cs typeface="+mn-cs"/>
              </a:endParaRPr>
            </a:p>
          </p:txBody>
        </p:sp>
        <p:sp>
          <p:nvSpPr>
            <p:cNvPr id="28" name="TextBox 22">
              <a:extLst>
                <a:ext uri="{FF2B5EF4-FFF2-40B4-BE49-F238E27FC236}">
                  <a16:creationId xmlns:a16="http://schemas.microsoft.com/office/drawing/2014/main" xmlns="" id="{FF824DA3-D3F0-4965-ACB6-7331869D4A3C}"/>
                </a:ext>
              </a:extLst>
            </p:cNvPr>
            <p:cNvSpPr txBox="1"/>
            <p:nvPr/>
          </p:nvSpPr>
          <p:spPr>
            <a:xfrm>
              <a:off x="2588352" y="1033226"/>
              <a:ext cx="1089845" cy="707011"/>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Light" panose="020F0302020204030204"/>
                  <a:ea typeface="League Spartan" charset="0"/>
                  <a:cs typeface="Poppins" pitchFamily="2" charset="77"/>
                </a:rPr>
                <a:t>Niedrig</a:t>
              </a:r>
            </a:p>
          </p:txBody>
        </p:sp>
        <p:sp>
          <p:nvSpPr>
            <p:cNvPr id="29" name="TextBox 23">
              <a:extLst>
                <a:ext uri="{FF2B5EF4-FFF2-40B4-BE49-F238E27FC236}">
                  <a16:creationId xmlns:a16="http://schemas.microsoft.com/office/drawing/2014/main" xmlns="" id="{6F48E5A1-C9D7-48AB-BC82-003133A3619F}"/>
                </a:ext>
              </a:extLst>
            </p:cNvPr>
            <p:cNvSpPr txBox="1"/>
            <p:nvPr/>
          </p:nvSpPr>
          <p:spPr>
            <a:xfrm>
              <a:off x="5711284" y="1033226"/>
              <a:ext cx="1399563" cy="707011"/>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Light" panose="020F0302020204030204"/>
                  <a:ea typeface="League Spartan" charset="0"/>
                  <a:cs typeface="Poppins" pitchFamily="2" charset="77"/>
                </a:rPr>
                <a:t>Mittel</a:t>
              </a:r>
            </a:p>
          </p:txBody>
        </p:sp>
        <p:sp>
          <p:nvSpPr>
            <p:cNvPr id="30" name="TextBox 24">
              <a:extLst>
                <a:ext uri="{FF2B5EF4-FFF2-40B4-BE49-F238E27FC236}">
                  <a16:creationId xmlns:a16="http://schemas.microsoft.com/office/drawing/2014/main" xmlns="" id="{384B3750-FE2A-430C-98BE-0CEBF6C68D26}"/>
                </a:ext>
              </a:extLst>
            </p:cNvPr>
            <p:cNvSpPr txBox="1"/>
            <p:nvPr/>
          </p:nvSpPr>
          <p:spPr>
            <a:xfrm rot="16200000">
              <a:off x="683368" y="2001115"/>
              <a:ext cx="1168981" cy="707012"/>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Light" panose="020F0302020204030204"/>
                  <a:ea typeface="League Spartan" charset="0"/>
                  <a:cs typeface="Poppins" pitchFamily="2" charset="77"/>
                </a:rPr>
                <a:t>Hoch</a:t>
              </a:r>
            </a:p>
          </p:txBody>
        </p:sp>
        <p:sp>
          <p:nvSpPr>
            <p:cNvPr id="31" name="TextBox 25">
              <a:extLst>
                <a:ext uri="{FF2B5EF4-FFF2-40B4-BE49-F238E27FC236}">
                  <a16:creationId xmlns:a16="http://schemas.microsoft.com/office/drawing/2014/main" xmlns="" id="{3BCF5AC4-7E38-476D-BF00-105647011DFD}"/>
                </a:ext>
              </a:extLst>
            </p:cNvPr>
            <p:cNvSpPr txBox="1"/>
            <p:nvPr/>
          </p:nvSpPr>
          <p:spPr>
            <a:xfrm rot="16200000">
              <a:off x="568079" y="3471537"/>
              <a:ext cx="1399561" cy="707012"/>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Light" panose="020F0302020204030204"/>
                  <a:ea typeface="League Spartan" charset="0"/>
                  <a:cs typeface="Poppins" pitchFamily="2" charset="77"/>
                </a:rPr>
                <a:t>Mittel</a:t>
              </a:r>
            </a:p>
          </p:txBody>
        </p:sp>
        <p:sp>
          <p:nvSpPr>
            <p:cNvPr id="32" name="Rectangle 9">
              <a:extLst>
                <a:ext uri="{FF2B5EF4-FFF2-40B4-BE49-F238E27FC236}">
                  <a16:creationId xmlns:a16="http://schemas.microsoft.com/office/drawing/2014/main" xmlns="" id="{5BA0E763-6560-4876-811E-B0C7F94321BF}"/>
                </a:ext>
              </a:extLst>
            </p:cNvPr>
            <p:cNvSpPr/>
            <p:nvPr/>
          </p:nvSpPr>
          <p:spPr>
            <a:xfrm>
              <a:off x="8054564" y="1157874"/>
              <a:ext cx="3277790" cy="456176"/>
            </a:xfrm>
            <a:prstGeom prst="rect">
              <a:avLst/>
            </a:prstGeom>
            <a:solidFill>
              <a:srgbClr val="EC21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E7E6E6"/>
                </a:solidFill>
                <a:effectLst/>
                <a:uLnTx/>
                <a:uFillTx/>
                <a:latin typeface="Calibri Light" panose="020F0302020204030204"/>
                <a:ea typeface="+mn-ea"/>
                <a:cs typeface="+mn-cs"/>
              </a:endParaRPr>
            </a:p>
          </p:txBody>
        </p:sp>
        <p:sp>
          <p:nvSpPr>
            <p:cNvPr id="33" name="Rectangle 13">
              <a:extLst>
                <a:ext uri="{FF2B5EF4-FFF2-40B4-BE49-F238E27FC236}">
                  <a16:creationId xmlns:a16="http://schemas.microsoft.com/office/drawing/2014/main" xmlns="" id="{2BA0145A-1EAB-4E57-9A94-CCC8C589A5FA}"/>
                </a:ext>
              </a:extLst>
            </p:cNvPr>
            <p:cNvSpPr/>
            <p:nvPr/>
          </p:nvSpPr>
          <p:spPr>
            <a:xfrm>
              <a:off x="8056945" y="3088044"/>
              <a:ext cx="3277790" cy="1473994"/>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34" name="Rectangle 14">
              <a:extLst>
                <a:ext uri="{FF2B5EF4-FFF2-40B4-BE49-F238E27FC236}">
                  <a16:creationId xmlns:a16="http://schemas.microsoft.com/office/drawing/2014/main" xmlns="" id="{CA03A39A-5815-4F11-92F3-72118025A2AE}"/>
                </a:ext>
              </a:extLst>
            </p:cNvPr>
            <p:cNvSpPr/>
            <p:nvPr/>
          </p:nvSpPr>
          <p:spPr>
            <a:xfrm>
              <a:off x="8056945" y="1617622"/>
              <a:ext cx="3277790" cy="147042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35" name="TextBox 23">
              <a:extLst>
                <a:ext uri="{FF2B5EF4-FFF2-40B4-BE49-F238E27FC236}">
                  <a16:creationId xmlns:a16="http://schemas.microsoft.com/office/drawing/2014/main" xmlns="" id="{F6481013-02F5-44DC-9502-0A8C937100CC}"/>
                </a:ext>
              </a:extLst>
            </p:cNvPr>
            <p:cNvSpPr txBox="1"/>
            <p:nvPr/>
          </p:nvSpPr>
          <p:spPr>
            <a:xfrm>
              <a:off x="9111055" y="1033226"/>
              <a:ext cx="1168982" cy="707011"/>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Light" panose="020F0302020204030204"/>
                  <a:ea typeface="League Spartan" charset="0"/>
                  <a:cs typeface="Poppins" pitchFamily="2" charset="77"/>
                </a:rPr>
                <a:t>Hoch</a:t>
              </a:r>
            </a:p>
          </p:txBody>
        </p:sp>
        <p:sp>
          <p:nvSpPr>
            <p:cNvPr id="36" name="Rectangle 4">
              <a:extLst>
                <a:ext uri="{FF2B5EF4-FFF2-40B4-BE49-F238E27FC236}">
                  <a16:creationId xmlns:a16="http://schemas.microsoft.com/office/drawing/2014/main" xmlns="" id="{2ECA45D5-6019-4BC4-A86B-0CE4B8CE1916}"/>
                </a:ext>
              </a:extLst>
            </p:cNvPr>
            <p:cNvSpPr/>
            <p:nvPr/>
          </p:nvSpPr>
          <p:spPr>
            <a:xfrm>
              <a:off x="1495862" y="4561021"/>
              <a:ext cx="3276600" cy="147399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37" name="Rectangle 6">
              <a:extLst>
                <a:ext uri="{FF2B5EF4-FFF2-40B4-BE49-F238E27FC236}">
                  <a16:creationId xmlns:a16="http://schemas.microsoft.com/office/drawing/2014/main" xmlns="" id="{B2B8F8ED-7FCD-49BA-B19A-C814AD0A21DE}"/>
                </a:ext>
              </a:extLst>
            </p:cNvPr>
            <p:cNvSpPr/>
            <p:nvPr/>
          </p:nvSpPr>
          <p:spPr>
            <a:xfrm>
              <a:off x="1038663" y="4561021"/>
              <a:ext cx="456010" cy="1473994"/>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E7E6E6"/>
                </a:solidFill>
                <a:effectLst/>
                <a:uLnTx/>
                <a:uFillTx/>
                <a:latin typeface="Calibri Light" panose="020F0302020204030204"/>
                <a:ea typeface="+mn-ea"/>
                <a:cs typeface="+mn-cs"/>
              </a:endParaRPr>
            </a:p>
          </p:txBody>
        </p:sp>
        <p:sp>
          <p:nvSpPr>
            <p:cNvPr id="38" name="Rectangle 13">
              <a:extLst>
                <a:ext uri="{FF2B5EF4-FFF2-40B4-BE49-F238E27FC236}">
                  <a16:creationId xmlns:a16="http://schemas.microsoft.com/office/drawing/2014/main" xmlns="" id="{679CF7DC-A5A9-44F6-939B-1B2A188E48E9}"/>
                </a:ext>
              </a:extLst>
            </p:cNvPr>
            <p:cNvSpPr/>
            <p:nvPr/>
          </p:nvSpPr>
          <p:spPr>
            <a:xfrm>
              <a:off x="4771273" y="4561021"/>
              <a:ext cx="3277790" cy="1473994"/>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39" name="TextBox 25">
              <a:extLst>
                <a:ext uri="{FF2B5EF4-FFF2-40B4-BE49-F238E27FC236}">
                  <a16:creationId xmlns:a16="http://schemas.microsoft.com/office/drawing/2014/main" xmlns="" id="{9E257E3C-E1D2-414A-BE8D-DCB0BE2F6EC4}"/>
                </a:ext>
              </a:extLst>
            </p:cNvPr>
            <p:cNvSpPr txBox="1"/>
            <p:nvPr/>
          </p:nvSpPr>
          <p:spPr>
            <a:xfrm rot="16200000">
              <a:off x="721750" y="4944513"/>
              <a:ext cx="1089843" cy="707012"/>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Light" panose="020F0302020204030204"/>
                  <a:ea typeface="League Spartan" charset="0"/>
                  <a:cs typeface="Poppins" pitchFamily="2" charset="77"/>
                </a:rPr>
                <a:t>Niedrig</a:t>
              </a:r>
            </a:p>
          </p:txBody>
        </p:sp>
        <p:sp>
          <p:nvSpPr>
            <p:cNvPr id="40" name="Rectangle 13">
              <a:extLst>
                <a:ext uri="{FF2B5EF4-FFF2-40B4-BE49-F238E27FC236}">
                  <a16:creationId xmlns:a16="http://schemas.microsoft.com/office/drawing/2014/main" xmlns="" id="{D6ABAC60-19DF-4C77-9BFF-53A605B22A70}"/>
                </a:ext>
              </a:extLst>
            </p:cNvPr>
            <p:cNvSpPr/>
            <p:nvPr/>
          </p:nvSpPr>
          <p:spPr>
            <a:xfrm>
              <a:off x="8055756" y="4561021"/>
              <a:ext cx="3277790" cy="1473994"/>
            </a:xfrm>
            <a:prstGeom prst="rect">
              <a:avLst/>
            </a:prstGeom>
            <a:solidFill>
              <a:schemeClr val="tx1">
                <a:lumMod val="20000"/>
                <a:lumOff val="8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41" name="TextBox 35">
              <a:extLst>
                <a:ext uri="{FF2B5EF4-FFF2-40B4-BE49-F238E27FC236}">
                  <a16:creationId xmlns:a16="http://schemas.microsoft.com/office/drawing/2014/main" xmlns="" id="{D55343BD-BF24-4736-86A3-2BD5DF603DFF}"/>
                </a:ext>
              </a:extLst>
            </p:cNvPr>
            <p:cNvSpPr txBox="1"/>
            <p:nvPr/>
          </p:nvSpPr>
          <p:spPr>
            <a:xfrm>
              <a:off x="5576165" y="364387"/>
              <a:ext cx="1665633" cy="707011"/>
            </a:xfrm>
            <a:prstGeom prst="rect">
              <a:avLst/>
            </a:prstGeom>
            <a:noFill/>
          </p:spPr>
          <p:txBody>
            <a:bodyPr wrap="non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err="1">
                  <a:ln>
                    <a:noFill/>
                  </a:ln>
                  <a:solidFill>
                    <a:srgbClr val="44546A"/>
                  </a:solidFill>
                  <a:effectLst/>
                  <a:uLnTx/>
                  <a:uFillTx/>
                  <a:latin typeface="Calibri Light" panose="020F0302020204030204"/>
                  <a:ea typeface="League Spartan" charset="0"/>
                  <a:cs typeface="Poppins" pitchFamily="2" charset="77"/>
                </a:rPr>
                <a:t>Einfluss</a:t>
              </a:r>
              <a:endParaRPr kumimoji="0" lang="en-GB" sz="1600" b="1" i="0" u="none" strike="noStrike" kern="1200" cap="none" spc="0" normalizeH="0" baseline="0" noProof="0" dirty="0">
                <a:ln>
                  <a:noFill/>
                </a:ln>
                <a:solidFill>
                  <a:srgbClr val="44546A"/>
                </a:solidFill>
                <a:effectLst/>
                <a:uLnTx/>
                <a:uFillTx/>
                <a:latin typeface="Calibri Light" panose="020F0302020204030204"/>
                <a:ea typeface="League Spartan" charset="0"/>
                <a:cs typeface="Poppins" pitchFamily="2" charset="77"/>
              </a:endParaRPr>
            </a:p>
          </p:txBody>
        </p:sp>
        <p:sp>
          <p:nvSpPr>
            <p:cNvPr id="47" name="TextBox 35">
              <a:extLst>
                <a:ext uri="{FF2B5EF4-FFF2-40B4-BE49-F238E27FC236}">
                  <a16:creationId xmlns:a16="http://schemas.microsoft.com/office/drawing/2014/main" xmlns="" id="{7CA977B4-B3E5-47C1-987D-E603BD402678}"/>
                </a:ext>
              </a:extLst>
            </p:cNvPr>
            <p:cNvSpPr txBox="1"/>
            <p:nvPr/>
          </p:nvSpPr>
          <p:spPr>
            <a:xfrm rot="16200000">
              <a:off x="-474129" y="3471537"/>
              <a:ext cx="2511635" cy="707012"/>
            </a:xfrm>
            <a:prstGeom prst="rect">
              <a:avLst/>
            </a:prstGeom>
            <a:noFill/>
          </p:spPr>
          <p:txBody>
            <a:bodyPr wrap="non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4546A"/>
                  </a:solidFill>
                  <a:effectLst/>
                  <a:uLnTx/>
                  <a:uFillTx/>
                  <a:latin typeface="Calibri Light" panose="020F0302020204030204"/>
                  <a:ea typeface="League Spartan" charset="0"/>
                  <a:cs typeface="Poppins" pitchFamily="2" charset="77"/>
                </a:rPr>
                <a:t>Einbindung</a:t>
              </a:r>
            </a:p>
          </p:txBody>
        </p:sp>
        <p:sp>
          <p:nvSpPr>
            <p:cNvPr id="49" name="Ellipse 48">
              <a:extLst>
                <a:ext uri="{FF2B5EF4-FFF2-40B4-BE49-F238E27FC236}">
                  <a16:creationId xmlns:a16="http://schemas.microsoft.com/office/drawing/2014/main" xmlns="" id="{E7BFB757-EF26-4305-BE22-30CB0C40FC4B}"/>
                </a:ext>
              </a:extLst>
            </p:cNvPr>
            <p:cNvSpPr/>
            <p:nvPr/>
          </p:nvSpPr>
          <p:spPr>
            <a:xfrm>
              <a:off x="2458071" y="1880526"/>
              <a:ext cx="1232352" cy="1206500"/>
            </a:xfrm>
            <a:prstGeom prst="ellipse">
              <a:avLst/>
            </a:prstGeom>
            <a:solidFill>
              <a:schemeClr val="bg2">
                <a:lumMod val="90000"/>
              </a:schemeClr>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S1</a:t>
              </a:r>
            </a:p>
          </p:txBody>
        </p:sp>
        <p:sp>
          <p:nvSpPr>
            <p:cNvPr id="51" name="Ellipse 50">
              <a:extLst>
                <a:ext uri="{FF2B5EF4-FFF2-40B4-BE49-F238E27FC236}">
                  <a16:creationId xmlns:a16="http://schemas.microsoft.com/office/drawing/2014/main" xmlns="" id="{9AE41A06-CE43-4CF8-B8D0-AA7D33055999}"/>
                </a:ext>
              </a:extLst>
            </p:cNvPr>
            <p:cNvSpPr/>
            <p:nvPr/>
          </p:nvSpPr>
          <p:spPr>
            <a:xfrm>
              <a:off x="2857191" y="3296479"/>
              <a:ext cx="1232352" cy="1206500"/>
            </a:xfrm>
            <a:prstGeom prst="ellipse">
              <a:avLst/>
            </a:prstGeom>
            <a:solidFill>
              <a:schemeClr val="bg2">
                <a:lumMod val="90000"/>
              </a:schemeClr>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S2</a:t>
              </a:r>
            </a:p>
          </p:txBody>
        </p:sp>
        <p:sp>
          <p:nvSpPr>
            <p:cNvPr id="52" name="Ellipse 51">
              <a:extLst>
                <a:ext uri="{FF2B5EF4-FFF2-40B4-BE49-F238E27FC236}">
                  <a16:creationId xmlns:a16="http://schemas.microsoft.com/office/drawing/2014/main" xmlns="" id="{77D51224-71C6-46A0-856E-46D4819B7D57}"/>
                </a:ext>
              </a:extLst>
            </p:cNvPr>
            <p:cNvSpPr/>
            <p:nvPr/>
          </p:nvSpPr>
          <p:spPr>
            <a:xfrm>
              <a:off x="4555406" y="2222500"/>
              <a:ext cx="1232352" cy="1206500"/>
            </a:xfrm>
            <a:prstGeom prst="ellipse">
              <a:avLst/>
            </a:prstGeom>
            <a:solidFill>
              <a:schemeClr val="bg2">
                <a:lumMod val="90000"/>
              </a:schemeClr>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S3</a:t>
              </a:r>
            </a:p>
          </p:txBody>
        </p:sp>
        <p:sp>
          <p:nvSpPr>
            <p:cNvPr id="56" name="Ellipse 55">
              <a:extLst>
                <a:ext uri="{FF2B5EF4-FFF2-40B4-BE49-F238E27FC236}">
                  <a16:creationId xmlns:a16="http://schemas.microsoft.com/office/drawing/2014/main" xmlns="" id="{AD06AD97-EC9D-42CD-B086-B7CE7392D686}"/>
                </a:ext>
              </a:extLst>
            </p:cNvPr>
            <p:cNvSpPr/>
            <p:nvPr/>
          </p:nvSpPr>
          <p:spPr>
            <a:xfrm>
              <a:off x="9997379" y="1654268"/>
              <a:ext cx="1232352" cy="1206500"/>
            </a:xfrm>
            <a:prstGeom prst="ellipse">
              <a:avLst/>
            </a:prstGeom>
            <a:solidFill>
              <a:schemeClr val="bg2">
                <a:lumMod val="90000"/>
              </a:schemeClr>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S7</a:t>
              </a:r>
            </a:p>
          </p:txBody>
        </p:sp>
        <p:sp>
          <p:nvSpPr>
            <p:cNvPr id="57" name="Ellipse 56">
              <a:extLst>
                <a:ext uri="{FF2B5EF4-FFF2-40B4-BE49-F238E27FC236}">
                  <a16:creationId xmlns:a16="http://schemas.microsoft.com/office/drawing/2014/main" xmlns="" id="{9708D73F-DA82-456D-A74A-7315F6DEA71A}"/>
                </a:ext>
              </a:extLst>
            </p:cNvPr>
            <p:cNvSpPr/>
            <p:nvPr/>
          </p:nvSpPr>
          <p:spPr>
            <a:xfrm>
              <a:off x="8516115" y="1691044"/>
              <a:ext cx="1232352" cy="1206500"/>
            </a:xfrm>
            <a:prstGeom prst="ellipse">
              <a:avLst/>
            </a:prstGeom>
            <a:solidFill>
              <a:schemeClr val="bg2">
                <a:lumMod val="90000"/>
              </a:schemeClr>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S6</a:t>
              </a:r>
            </a:p>
          </p:txBody>
        </p:sp>
        <p:sp>
          <p:nvSpPr>
            <p:cNvPr id="58" name="Ellipse 57">
              <a:extLst>
                <a:ext uri="{FF2B5EF4-FFF2-40B4-BE49-F238E27FC236}">
                  <a16:creationId xmlns:a16="http://schemas.microsoft.com/office/drawing/2014/main" xmlns="" id="{C393ABCE-8A7D-430C-A9CA-AFFFB998E9B2}"/>
                </a:ext>
              </a:extLst>
            </p:cNvPr>
            <p:cNvSpPr/>
            <p:nvPr/>
          </p:nvSpPr>
          <p:spPr>
            <a:xfrm>
              <a:off x="8207282" y="4695276"/>
              <a:ext cx="1232352" cy="1206500"/>
            </a:xfrm>
            <a:prstGeom prst="ellipse">
              <a:avLst/>
            </a:prstGeom>
            <a:solidFill>
              <a:schemeClr val="bg2">
                <a:lumMod val="90000"/>
              </a:schemeClr>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S5</a:t>
              </a:r>
            </a:p>
          </p:txBody>
        </p:sp>
        <p:sp>
          <p:nvSpPr>
            <p:cNvPr id="59" name="Ellipse 58">
              <a:extLst>
                <a:ext uri="{FF2B5EF4-FFF2-40B4-BE49-F238E27FC236}">
                  <a16:creationId xmlns:a16="http://schemas.microsoft.com/office/drawing/2014/main" xmlns="" id="{9AF9BD02-988F-41B7-9372-1FAACF75CDFE}"/>
                </a:ext>
              </a:extLst>
            </p:cNvPr>
            <p:cNvSpPr/>
            <p:nvPr/>
          </p:nvSpPr>
          <p:spPr>
            <a:xfrm>
              <a:off x="5845199" y="4637128"/>
              <a:ext cx="1232352" cy="1206500"/>
            </a:xfrm>
            <a:prstGeom prst="ellipse">
              <a:avLst/>
            </a:prstGeom>
            <a:solidFill>
              <a:schemeClr val="bg2">
                <a:lumMod val="90000"/>
              </a:schemeClr>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S4</a:t>
              </a:r>
            </a:p>
          </p:txBody>
        </p:sp>
      </p:grpSp>
      <p:graphicFrame>
        <p:nvGraphicFramePr>
          <p:cNvPr id="60" name="Tabelle 5">
            <a:extLst>
              <a:ext uri="{FF2B5EF4-FFF2-40B4-BE49-F238E27FC236}">
                <a16:creationId xmlns:a16="http://schemas.microsoft.com/office/drawing/2014/main" xmlns="" id="{5B81C364-78BF-4BFA-BD54-13D07C8E7922}"/>
              </a:ext>
            </a:extLst>
          </p:cNvPr>
          <p:cNvGraphicFramePr>
            <a:graphicFrameLocks noGrp="1"/>
          </p:cNvGraphicFramePr>
          <p:nvPr>
            <p:extLst>
              <p:ext uri="{D42A27DB-BD31-4B8C-83A1-F6EECF244321}">
                <p14:modId xmlns:p14="http://schemas.microsoft.com/office/powerpoint/2010/main" val="3865815626"/>
              </p:ext>
            </p:extLst>
          </p:nvPr>
        </p:nvGraphicFramePr>
        <p:xfrm>
          <a:off x="3803049" y="1943709"/>
          <a:ext cx="7838674" cy="1175603"/>
        </p:xfrm>
        <a:graphic>
          <a:graphicData uri="http://schemas.openxmlformats.org/drawingml/2006/table">
            <a:tbl>
              <a:tblPr firstRow="1" bandRow="1">
                <a:tableStyleId>{5C22544A-7EE6-4342-B048-85BDC9FD1C3A}</a:tableStyleId>
              </a:tblPr>
              <a:tblGrid>
                <a:gridCol w="605880">
                  <a:extLst>
                    <a:ext uri="{9D8B030D-6E8A-4147-A177-3AD203B41FA5}">
                      <a16:colId xmlns:a16="http://schemas.microsoft.com/office/drawing/2014/main" xmlns="" val="2661440363"/>
                    </a:ext>
                  </a:extLst>
                </a:gridCol>
                <a:gridCol w="1347419">
                  <a:extLst>
                    <a:ext uri="{9D8B030D-6E8A-4147-A177-3AD203B41FA5}">
                      <a16:colId xmlns:a16="http://schemas.microsoft.com/office/drawing/2014/main" xmlns="" val="1978240280"/>
                    </a:ext>
                  </a:extLst>
                </a:gridCol>
                <a:gridCol w="1136158">
                  <a:extLst>
                    <a:ext uri="{9D8B030D-6E8A-4147-A177-3AD203B41FA5}">
                      <a16:colId xmlns:a16="http://schemas.microsoft.com/office/drawing/2014/main" xmlns="" val="2176638843"/>
                    </a:ext>
                  </a:extLst>
                </a:gridCol>
                <a:gridCol w="1052422">
                  <a:extLst>
                    <a:ext uri="{9D8B030D-6E8A-4147-A177-3AD203B41FA5}">
                      <a16:colId xmlns:a16="http://schemas.microsoft.com/office/drawing/2014/main" xmlns="" val="3294946335"/>
                    </a:ext>
                  </a:extLst>
                </a:gridCol>
                <a:gridCol w="1051856">
                  <a:extLst>
                    <a:ext uri="{9D8B030D-6E8A-4147-A177-3AD203B41FA5}">
                      <a16:colId xmlns:a16="http://schemas.microsoft.com/office/drawing/2014/main" xmlns="" val="2823981131"/>
                    </a:ext>
                  </a:extLst>
                </a:gridCol>
                <a:gridCol w="1165133">
                  <a:extLst>
                    <a:ext uri="{9D8B030D-6E8A-4147-A177-3AD203B41FA5}">
                      <a16:colId xmlns:a16="http://schemas.microsoft.com/office/drawing/2014/main" xmlns="" val="3992718697"/>
                    </a:ext>
                  </a:extLst>
                </a:gridCol>
                <a:gridCol w="1479806">
                  <a:extLst>
                    <a:ext uri="{9D8B030D-6E8A-4147-A177-3AD203B41FA5}">
                      <a16:colId xmlns:a16="http://schemas.microsoft.com/office/drawing/2014/main" xmlns="" val="1748816123"/>
                    </a:ext>
                  </a:extLst>
                </a:gridCol>
              </a:tblGrid>
              <a:tr h="626963">
                <a:tc>
                  <a:txBody>
                    <a:bodyPr/>
                    <a:lstStyle/>
                    <a:p>
                      <a:r>
                        <a:rPr lang="en-GB" sz="1400" b="0" dirty="0"/>
                        <a:t>Nr. </a:t>
                      </a:r>
                    </a:p>
                  </a:txBody>
                  <a:tcPr/>
                </a:tc>
                <a:tc>
                  <a:txBody>
                    <a:bodyPr/>
                    <a:lstStyle/>
                    <a:p>
                      <a:r>
                        <a:rPr lang="en-GB" sz="1400" b="0" dirty="0"/>
                        <a:t>Stakeholder</a:t>
                      </a:r>
                    </a:p>
                  </a:txBody>
                  <a:tcPr/>
                </a:tc>
                <a:tc>
                  <a:txBody>
                    <a:bodyPr/>
                    <a:lstStyle/>
                    <a:p>
                      <a:r>
                        <a:rPr lang="en-GB" sz="1400" b="0" dirty="0"/>
                        <a:t>Interessen</a:t>
                      </a:r>
                    </a:p>
                  </a:txBody>
                  <a:tcPr/>
                </a:tc>
                <a:tc>
                  <a:txBody>
                    <a:bodyPr/>
                    <a:lstStyle/>
                    <a:p>
                      <a:r>
                        <a:rPr lang="en-GB" sz="1400" b="0" dirty="0"/>
                        <a:t>Einstellung</a:t>
                      </a:r>
                    </a:p>
                  </a:txBody>
                  <a:tcPr/>
                </a:tc>
                <a:tc>
                  <a:txBody>
                    <a:bodyPr/>
                    <a:lstStyle/>
                    <a:p>
                      <a:r>
                        <a:rPr lang="en-GB" sz="1400" b="0" dirty="0" err="1"/>
                        <a:t>Einfluss</a:t>
                      </a:r>
                      <a:endParaRPr lang="en-GB" sz="1400" b="0" dirty="0"/>
                    </a:p>
                  </a:txBody>
                  <a:tcPr/>
                </a:tc>
                <a:tc>
                  <a:txBody>
                    <a:bodyPr/>
                    <a:lstStyle/>
                    <a:p>
                      <a:r>
                        <a:rPr lang="en-GB" sz="1400" b="0" dirty="0"/>
                        <a:t>Betroffene</a:t>
                      </a:r>
                    </a:p>
                  </a:txBody>
                  <a:tcPr/>
                </a:tc>
                <a:tc>
                  <a:txBody>
                    <a:bodyPr/>
                    <a:lstStyle/>
                    <a:p>
                      <a:r>
                        <a:rPr lang="en-GB" sz="1400" b="0" dirty="0"/>
                        <a:t>Bemerkungen</a:t>
                      </a:r>
                    </a:p>
                  </a:txBody>
                  <a:tcPr/>
                </a:tc>
                <a:extLst>
                  <a:ext uri="{0D108BD9-81ED-4DB2-BD59-A6C34878D82A}">
                    <a16:rowId xmlns:a16="http://schemas.microsoft.com/office/drawing/2014/main" xmlns="" val="3158589264"/>
                  </a:ext>
                </a:extLst>
              </a:tr>
              <a:tr h="228098">
                <a:tc>
                  <a:txBody>
                    <a:bodyPr/>
                    <a:lstStyle/>
                    <a:p>
                      <a:endParaRPr lang="en-GB" sz="1200" dirty="0"/>
                    </a:p>
                  </a:txBody>
                  <a:tcPr/>
                </a:tc>
                <a:tc>
                  <a:txBody>
                    <a:bodyPr/>
                    <a:lstStyle/>
                    <a:p>
                      <a:endParaRPr lang="en-GB" sz="1200" dirty="0"/>
                    </a:p>
                  </a:txBody>
                  <a:tcPr/>
                </a:tc>
                <a:tc>
                  <a:txBody>
                    <a:bodyPr/>
                    <a:lstStyle/>
                    <a:p>
                      <a:endParaRPr lang="en-GB" sz="1200" dirty="0"/>
                    </a:p>
                  </a:txBody>
                  <a:tcPr/>
                </a:tc>
                <a:tc>
                  <a:txBody>
                    <a:bodyPr/>
                    <a:lstStyle/>
                    <a:p>
                      <a:endParaRPr lang="en-GB" sz="1200" dirty="0"/>
                    </a:p>
                  </a:txBody>
                  <a:tcPr/>
                </a:tc>
                <a:tc>
                  <a:txBody>
                    <a:bodyPr/>
                    <a:lstStyle/>
                    <a:p>
                      <a:endParaRPr lang="en-GB" sz="12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xmlns="" val="1601821656"/>
                  </a:ext>
                </a:extLst>
              </a:tr>
              <a:tr h="182378">
                <a:tc>
                  <a:txBody>
                    <a:bodyPr/>
                    <a:lstStyle/>
                    <a:p>
                      <a:endParaRPr lang="en-GB" sz="1200" dirty="0"/>
                    </a:p>
                  </a:txBody>
                  <a:tcPr/>
                </a:tc>
                <a:tc>
                  <a:txBody>
                    <a:bodyPr/>
                    <a:lstStyle/>
                    <a:p>
                      <a:endParaRPr lang="en-GB" sz="1200" dirty="0"/>
                    </a:p>
                  </a:txBody>
                  <a:tcPr/>
                </a:tc>
                <a:tc>
                  <a:txBody>
                    <a:bodyPr/>
                    <a:lstStyle/>
                    <a:p>
                      <a:endParaRPr lang="en-GB" sz="1200" dirty="0"/>
                    </a:p>
                  </a:txBody>
                  <a:tcPr/>
                </a:tc>
                <a:tc>
                  <a:txBody>
                    <a:bodyPr/>
                    <a:lstStyle/>
                    <a:p>
                      <a:endParaRPr lang="en-GB" sz="1200" dirty="0"/>
                    </a:p>
                  </a:txBody>
                  <a:tcPr/>
                </a:tc>
                <a:tc>
                  <a:txBody>
                    <a:bodyPr/>
                    <a:lstStyle/>
                    <a:p>
                      <a:endParaRPr lang="en-GB" sz="12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xmlns="" val="318778539"/>
                  </a:ext>
                </a:extLst>
              </a:tr>
            </a:tbl>
          </a:graphicData>
        </a:graphic>
      </p:graphicFrame>
    </p:spTree>
    <p:extLst>
      <p:ext uri="{BB962C8B-B14F-4D97-AF65-F5344CB8AC3E}">
        <p14:creationId xmlns:p14="http://schemas.microsoft.com/office/powerpoint/2010/main" val="3051804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216820" y="602260"/>
            <a:ext cx="8852375" cy="697353"/>
          </a:xfrm>
        </p:spPr>
        <p:txBody>
          <a:bodyPr>
            <a:normAutofit/>
          </a:bodyPr>
          <a:lstStyle/>
          <a:p>
            <a:r>
              <a:rPr lang="en-GB" dirty="0"/>
              <a:t>Schritt 3: Maßnahmen und Aktionsplan</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268397" y="2049107"/>
            <a:ext cx="4466890" cy="4468193"/>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ts val="600"/>
              </a:spcBef>
              <a:spcAft>
                <a:spcPts val="0"/>
              </a:spcAft>
              <a:buClrTx/>
              <a:buSzTx/>
              <a:buFont typeface="Arial"/>
              <a:buNone/>
              <a:tabLst/>
              <a:defRPr/>
            </a:pPr>
            <a:r>
              <a:rPr kumimoji="0" lang="en-GB" sz="20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In </a:t>
            </a:r>
            <a:r>
              <a:rPr kumimoji="0" lang="en-GB" sz="20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diesem</a:t>
            </a:r>
            <a:r>
              <a:rPr lang="en-GB" sz="2000" dirty="0">
                <a:solidFill>
                  <a:srgbClr val="245473"/>
                </a:solidFill>
                <a:latin typeface="Calibri Light" panose="020F0302020204030204"/>
                <a:ea typeface="Open Sans Light" panose="020B0306030504020204" pitchFamily="34" charset="0"/>
                <a:cs typeface="Open Sans Light" panose="020B0306030504020204" pitchFamily="34" charset="0"/>
              </a:rPr>
              <a:t> </a:t>
            </a:r>
            <a:r>
              <a:rPr kumimoji="0" lang="en-GB" sz="20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Schritt ist es wichtig, geeignete Maßnahmen zu definieren, um die positive Einstellung der Stakeholder zu stärken und den Einfluss von negativ eingestellten und mächtigen Stakeholdern zu reduzieren. Die Kernfrage lautet: Wer muss über was, wie und wann informiert werden, um Stakeholder-Einflüsse im Interesse des Projekts zu steuern?</a:t>
            </a:r>
          </a:p>
          <a:p>
            <a:pPr marL="0" marR="0" lvl="0" indent="0" algn="l" defTabSz="1087636" rtl="0" eaLnBrk="1" fontAlgn="auto" latinLnBrk="0" hangingPunct="1">
              <a:lnSpc>
                <a:spcPct val="100000"/>
              </a:lnSpc>
              <a:spcBef>
                <a:spcPts val="600"/>
              </a:spcBef>
              <a:spcAft>
                <a:spcPts val="0"/>
              </a:spcAft>
              <a:buClrTx/>
              <a:buSzTx/>
              <a:buFont typeface="Arial"/>
              <a:buNone/>
              <a:tabLst/>
              <a:defRPr/>
            </a:pPr>
            <a:r>
              <a:rPr kumimoji="0" lang="en-GB" sz="20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Der weitaus größte Teil des Stakeholder-Managements </a:t>
            </a:r>
            <a:r>
              <a:rPr kumimoji="0" lang="en-GB" sz="20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umfasst</a:t>
            </a:r>
            <a:r>
              <a:rPr kumimoji="0" lang="en-GB" sz="20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a:t>
            </a:r>
            <a:r>
              <a:rPr kumimoji="0" lang="en-GB" sz="20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Kommunikations-maßnahmen</a:t>
            </a:r>
            <a:r>
              <a:rPr kumimoji="0" lang="en-GB" sz="20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Definieren Sie diese Maßnahmen in Form eines Kommunikationsplans.</a:t>
            </a:r>
          </a:p>
        </p:txBody>
      </p:sp>
      <p:graphicFrame>
        <p:nvGraphicFramePr>
          <p:cNvPr id="19" name="Tabelle 5">
            <a:extLst>
              <a:ext uri="{FF2B5EF4-FFF2-40B4-BE49-F238E27FC236}">
                <a16:creationId xmlns:a16="http://schemas.microsoft.com/office/drawing/2014/main" xmlns="" id="{183207E8-6F38-45B5-847C-F4B4E5AA4B40}"/>
              </a:ext>
            </a:extLst>
          </p:cNvPr>
          <p:cNvGraphicFramePr>
            <a:graphicFrameLocks noGrp="1"/>
          </p:cNvGraphicFramePr>
          <p:nvPr>
            <p:extLst>
              <p:ext uri="{D42A27DB-BD31-4B8C-83A1-F6EECF244321}">
                <p14:modId xmlns:p14="http://schemas.microsoft.com/office/powerpoint/2010/main" val="3649733127"/>
              </p:ext>
            </p:extLst>
          </p:nvPr>
        </p:nvGraphicFramePr>
        <p:xfrm>
          <a:off x="5159829" y="2429768"/>
          <a:ext cx="6409243" cy="3437632"/>
        </p:xfrm>
        <a:graphic>
          <a:graphicData uri="http://schemas.openxmlformats.org/drawingml/2006/table">
            <a:tbl>
              <a:tblPr firstRow="1" bandRow="1">
                <a:tableStyleId>{5C22544A-7EE6-4342-B048-85BDC9FD1C3A}</a:tableStyleId>
              </a:tblPr>
              <a:tblGrid>
                <a:gridCol w="554169">
                  <a:extLst>
                    <a:ext uri="{9D8B030D-6E8A-4147-A177-3AD203B41FA5}">
                      <a16:colId xmlns:a16="http://schemas.microsoft.com/office/drawing/2014/main" xmlns="" val="2661440363"/>
                    </a:ext>
                  </a:extLst>
                </a:gridCol>
                <a:gridCol w="1380124">
                  <a:extLst>
                    <a:ext uri="{9D8B030D-6E8A-4147-A177-3AD203B41FA5}">
                      <a16:colId xmlns:a16="http://schemas.microsoft.com/office/drawing/2014/main" xmlns="" val="1978240280"/>
                    </a:ext>
                  </a:extLst>
                </a:gridCol>
                <a:gridCol w="1491650">
                  <a:extLst>
                    <a:ext uri="{9D8B030D-6E8A-4147-A177-3AD203B41FA5}">
                      <a16:colId xmlns:a16="http://schemas.microsoft.com/office/drawing/2014/main" xmlns="" val="2176638843"/>
                    </a:ext>
                  </a:extLst>
                </a:gridCol>
                <a:gridCol w="1017667">
                  <a:extLst>
                    <a:ext uri="{9D8B030D-6E8A-4147-A177-3AD203B41FA5}">
                      <a16:colId xmlns:a16="http://schemas.microsoft.com/office/drawing/2014/main" xmlns="" val="3557672987"/>
                    </a:ext>
                  </a:extLst>
                </a:gridCol>
                <a:gridCol w="929414">
                  <a:extLst>
                    <a:ext uri="{9D8B030D-6E8A-4147-A177-3AD203B41FA5}">
                      <a16:colId xmlns:a16="http://schemas.microsoft.com/office/drawing/2014/main" xmlns="" val="3210480281"/>
                    </a:ext>
                  </a:extLst>
                </a:gridCol>
                <a:gridCol w="1036219">
                  <a:extLst>
                    <a:ext uri="{9D8B030D-6E8A-4147-A177-3AD203B41FA5}">
                      <a16:colId xmlns:a16="http://schemas.microsoft.com/office/drawing/2014/main" xmlns="" val="863477730"/>
                    </a:ext>
                  </a:extLst>
                </a:gridCol>
              </a:tblGrid>
              <a:tr h="1011068">
                <a:tc>
                  <a:txBody>
                    <a:bodyPr/>
                    <a:lstStyle/>
                    <a:p>
                      <a:r>
                        <a:rPr lang="en-GB" sz="1600" dirty="0">
                          <a:latin typeface="+mj-lt"/>
                        </a:rPr>
                        <a:t>Nr. </a:t>
                      </a:r>
                    </a:p>
                  </a:txBody>
                  <a:tcPr/>
                </a:tc>
                <a:tc>
                  <a:txBody>
                    <a:bodyPr/>
                    <a:lstStyle/>
                    <a:p>
                      <a:r>
                        <a:rPr lang="en-GB" sz="1600" dirty="0">
                          <a:latin typeface="+mj-lt"/>
                        </a:rPr>
                        <a:t>Stakeholder</a:t>
                      </a:r>
                    </a:p>
                  </a:txBody>
                  <a:tcPr/>
                </a:tc>
                <a:tc>
                  <a:txBody>
                    <a:bodyPr/>
                    <a:lstStyle/>
                    <a:p>
                      <a:r>
                        <a:rPr lang="en-GB" sz="1600" dirty="0">
                          <a:latin typeface="+mj-lt"/>
                        </a:rPr>
                        <a:t>Wer ist verantwortlich?</a:t>
                      </a:r>
                    </a:p>
                  </a:txBody>
                  <a:tcPr/>
                </a:tc>
                <a:tc>
                  <a:txBody>
                    <a:bodyPr/>
                    <a:lstStyle/>
                    <a:p>
                      <a:r>
                        <a:rPr lang="en-GB" sz="1600" dirty="0">
                          <a:latin typeface="+mj-lt"/>
                        </a:rPr>
                        <a:t>Wann?</a:t>
                      </a:r>
                    </a:p>
                  </a:txBody>
                  <a:tcPr/>
                </a:tc>
                <a:tc>
                  <a:txBody>
                    <a:bodyPr/>
                    <a:lstStyle/>
                    <a:p>
                      <a:r>
                        <a:rPr lang="en-GB" sz="1600" dirty="0">
                          <a:latin typeface="+mj-lt"/>
                        </a:rPr>
                        <a:t>Form</a:t>
                      </a:r>
                    </a:p>
                  </a:txBody>
                  <a:tcPr/>
                </a:tc>
                <a:tc>
                  <a:txBody>
                    <a:bodyPr/>
                    <a:lstStyle/>
                    <a:p>
                      <a:r>
                        <a:rPr lang="en-GB" sz="1600" dirty="0">
                          <a:latin typeface="+mj-lt"/>
                        </a:rPr>
                        <a:t>Inhalt</a:t>
                      </a:r>
                    </a:p>
                  </a:txBody>
                  <a:tcPr/>
                </a:tc>
                <a:extLst>
                  <a:ext uri="{0D108BD9-81ED-4DB2-BD59-A6C34878D82A}">
                    <a16:rowId xmlns:a16="http://schemas.microsoft.com/office/drawing/2014/main" xmlns="" val="3158589264"/>
                  </a:ext>
                </a:extLst>
              </a:tr>
              <a:tr h="606641">
                <a:tc>
                  <a:txBody>
                    <a:bodyPr/>
                    <a:lstStyle/>
                    <a:p>
                      <a:endParaRPr lang="en-GB" sz="1600" dirty="0"/>
                    </a:p>
                  </a:txBody>
                  <a:tcPr/>
                </a:tc>
                <a:tc>
                  <a:txBody>
                    <a:bodyPr/>
                    <a:lstStyle/>
                    <a:p>
                      <a:endParaRPr lang="en-GB" sz="1600" dirty="0"/>
                    </a:p>
                  </a:txBody>
                  <a:tcPr/>
                </a:tc>
                <a:tc>
                  <a:txBody>
                    <a:bodyPr/>
                    <a:lstStyle/>
                    <a:p>
                      <a:endParaRPr lang="en-GB" sz="1600" dirty="0"/>
                    </a:p>
                  </a:txBody>
                  <a:tcPr/>
                </a:tc>
                <a:tc>
                  <a:txBody>
                    <a:bodyPr/>
                    <a:lstStyle/>
                    <a:p>
                      <a:endParaRPr lang="en-GB" sz="1600" dirty="0"/>
                    </a:p>
                  </a:txBody>
                  <a:tcPr/>
                </a:tc>
                <a:tc>
                  <a:txBody>
                    <a:bodyPr/>
                    <a:lstStyle/>
                    <a:p>
                      <a:endParaRPr lang="en-GB" sz="1600" dirty="0"/>
                    </a:p>
                  </a:txBody>
                  <a:tcPr/>
                </a:tc>
                <a:tc>
                  <a:txBody>
                    <a:bodyPr/>
                    <a:lstStyle/>
                    <a:p>
                      <a:endParaRPr lang="en-GB" sz="1600" dirty="0"/>
                    </a:p>
                  </a:txBody>
                  <a:tcPr/>
                </a:tc>
                <a:extLst>
                  <a:ext uri="{0D108BD9-81ED-4DB2-BD59-A6C34878D82A}">
                    <a16:rowId xmlns:a16="http://schemas.microsoft.com/office/drawing/2014/main" xmlns="" val="1601821656"/>
                  </a:ext>
                </a:extLst>
              </a:tr>
              <a:tr h="606641">
                <a:tc>
                  <a:txBody>
                    <a:bodyPr/>
                    <a:lstStyle/>
                    <a:p>
                      <a:endParaRPr lang="en-GB" sz="1600" dirty="0"/>
                    </a:p>
                  </a:txBody>
                  <a:tcPr/>
                </a:tc>
                <a:tc>
                  <a:txBody>
                    <a:bodyPr/>
                    <a:lstStyle/>
                    <a:p>
                      <a:endParaRPr lang="en-GB" sz="1600" dirty="0"/>
                    </a:p>
                  </a:txBody>
                  <a:tcPr/>
                </a:tc>
                <a:tc>
                  <a:txBody>
                    <a:bodyPr/>
                    <a:lstStyle/>
                    <a:p>
                      <a:endParaRPr lang="en-GB" sz="1600" dirty="0"/>
                    </a:p>
                  </a:txBody>
                  <a:tcPr/>
                </a:tc>
                <a:tc>
                  <a:txBody>
                    <a:bodyPr/>
                    <a:lstStyle/>
                    <a:p>
                      <a:endParaRPr lang="en-GB" sz="1600" dirty="0"/>
                    </a:p>
                  </a:txBody>
                  <a:tcPr/>
                </a:tc>
                <a:tc>
                  <a:txBody>
                    <a:bodyPr/>
                    <a:lstStyle/>
                    <a:p>
                      <a:endParaRPr lang="en-GB" sz="1600" dirty="0"/>
                    </a:p>
                  </a:txBody>
                  <a:tcPr/>
                </a:tc>
                <a:tc>
                  <a:txBody>
                    <a:bodyPr/>
                    <a:lstStyle/>
                    <a:p>
                      <a:endParaRPr lang="en-GB" sz="1600" dirty="0"/>
                    </a:p>
                  </a:txBody>
                  <a:tcPr/>
                </a:tc>
                <a:extLst>
                  <a:ext uri="{0D108BD9-81ED-4DB2-BD59-A6C34878D82A}">
                    <a16:rowId xmlns:a16="http://schemas.microsoft.com/office/drawing/2014/main" xmlns="" val="318778539"/>
                  </a:ext>
                </a:extLst>
              </a:tr>
              <a:tr h="606641">
                <a:tc>
                  <a:txBody>
                    <a:bodyPr/>
                    <a:lstStyle/>
                    <a:p>
                      <a:endParaRPr lang="en-GB" sz="1600" dirty="0"/>
                    </a:p>
                  </a:txBody>
                  <a:tcPr/>
                </a:tc>
                <a:tc>
                  <a:txBody>
                    <a:bodyPr/>
                    <a:lstStyle/>
                    <a:p>
                      <a:endParaRPr lang="en-GB" sz="1600" dirty="0"/>
                    </a:p>
                  </a:txBody>
                  <a:tcPr/>
                </a:tc>
                <a:tc>
                  <a:txBody>
                    <a:bodyPr/>
                    <a:lstStyle/>
                    <a:p>
                      <a:endParaRPr lang="en-GB" sz="1600" dirty="0"/>
                    </a:p>
                  </a:txBody>
                  <a:tcPr/>
                </a:tc>
                <a:tc>
                  <a:txBody>
                    <a:bodyPr/>
                    <a:lstStyle/>
                    <a:p>
                      <a:endParaRPr lang="en-GB" sz="1600" dirty="0"/>
                    </a:p>
                  </a:txBody>
                  <a:tcPr/>
                </a:tc>
                <a:tc>
                  <a:txBody>
                    <a:bodyPr/>
                    <a:lstStyle/>
                    <a:p>
                      <a:endParaRPr lang="en-GB" sz="1600" dirty="0"/>
                    </a:p>
                  </a:txBody>
                  <a:tcPr/>
                </a:tc>
                <a:tc>
                  <a:txBody>
                    <a:bodyPr/>
                    <a:lstStyle/>
                    <a:p>
                      <a:endParaRPr lang="en-GB" sz="1600" dirty="0"/>
                    </a:p>
                  </a:txBody>
                  <a:tcPr/>
                </a:tc>
                <a:extLst>
                  <a:ext uri="{0D108BD9-81ED-4DB2-BD59-A6C34878D82A}">
                    <a16:rowId xmlns:a16="http://schemas.microsoft.com/office/drawing/2014/main" xmlns="" val="668378937"/>
                  </a:ext>
                </a:extLst>
              </a:tr>
              <a:tr h="606641">
                <a:tc>
                  <a:txBody>
                    <a:bodyPr/>
                    <a:lstStyle/>
                    <a:p>
                      <a:endParaRPr lang="en-GB" sz="1600" dirty="0"/>
                    </a:p>
                  </a:txBody>
                  <a:tcPr/>
                </a:tc>
                <a:tc>
                  <a:txBody>
                    <a:bodyPr/>
                    <a:lstStyle/>
                    <a:p>
                      <a:endParaRPr lang="en-GB" sz="1600" dirty="0"/>
                    </a:p>
                  </a:txBody>
                  <a:tcPr/>
                </a:tc>
                <a:tc>
                  <a:txBody>
                    <a:bodyPr/>
                    <a:lstStyle/>
                    <a:p>
                      <a:endParaRPr lang="en-GB" sz="1600" dirty="0"/>
                    </a:p>
                  </a:txBody>
                  <a:tcPr/>
                </a:tc>
                <a:tc>
                  <a:txBody>
                    <a:bodyPr/>
                    <a:lstStyle/>
                    <a:p>
                      <a:endParaRPr lang="en-GB" sz="1600" dirty="0"/>
                    </a:p>
                  </a:txBody>
                  <a:tcPr/>
                </a:tc>
                <a:tc>
                  <a:txBody>
                    <a:bodyPr/>
                    <a:lstStyle/>
                    <a:p>
                      <a:endParaRPr lang="en-GB" sz="1600" dirty="0"/>
                    </a:p>
                  </a:txBody>
                  <a:tcPr/>
                </a:tc>
                <a:tc>
                  <a:txBody>
                    <a:bodyPr/>
                    <a:lstStyle/>
                    <a:p>
                      <a:endParaRPr lang="en-GB" sz="1600" dirty="0"/>
                    </a:p>
                  </a:txBody>
                  <a:tcPr/>
                </a:tc>
                <a:extLst>
                  <a:ext uri="{0D108BD9-81ED-4DB2-BD59-A6C34878D82A}">
                    <a16:rowId xmlns:a16="http://schemas.microsoft.com/office/drawing/2014/main" xmlns="" val="3348904216"/>
                  </a:ext>
                </a:extLst>
              </a:tr>
            </a:tbl>
          </a:graphicData>
        </a:graphic>
      </p:graphicFrame>
      <p:pic>
        <p:nvPicPr>
          <p:cNvPr id="5" name="Picture 4">
            <a:extLst>
              <a:ext uri="{FF2B5EF4-FFF2-40B4-BE49-F238E27FC236}">
                <a16:creationId xmlns:a16="http://schemas.microsoft.com/office/drawing/2014/main" xmlns="" id="{E9871E09-1C89-4CA7-B869-380F3A63EAAA}"/>
              </a:ext>
            </a:extLst>
          </p:cNvPr>
          <p:cNvPicPr>
            <a:picLocks noChangeAspect="1"/>
          </p:cNvPicPr>
          <p:nvPr/>
        </p:nvPicPr>
        <p:blipFill>
          <a:blip r:embed="rId3"/>
          <a:stretch>
            <a:fillRect/>
          </a:stretch>
        </p:blipFill>
        <p:spPr>
          <a:xfrm>
            <a:off x="8672512" y="522584"/>
            <a:ext cx="2466975" cy="657225"/>
          </a:xfrm>
          <a:prstGeom prst="rect">
            <a:avLst/>
          </a:prstGeom>
        </p:spPr>
      </p:pic>
    </p:spTree>
    <p:extLst>
      <p:ext uri="{BB962C8B-B14F-4D97-AF65-F5344CB8AC3E}">
        <p14:creationId xmlns:p14="http://schemas.microsoft.com/office/powerpoint/2010/main" val="4172102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426622" y="437380"/>
            <a:ext cx="9643209" cy="902377"/>
          </a:xfrm>
        </p:spPr>
        <p:txBody>
          <a:bodyPr>
            <a:noAutofit/>
          </a:bodyPr>
          <a:lstStyle/>
          <a:p>
            <a:r>
              <a:rPr lang="en-GB" dirty="0"/>
              <a:t>Schritt 4: Implementierung und </a:t>
            </a:r>
          </a:p>
          <a:p>
            <a:r>
              <a:rPr lang="en-GB" dirty="0"/>
              <a:t>Tracking der </a:t>
            </a:r>
            <a:r>
              <a:rPr lang="en-GB" dirty="0" err="1"/>
              <a:t>Kommunikation</a:t>
            </a:r>
            <a:endParaRPr lang="en-GB" dirty="0"/>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412869" y="1973961"/>
            <a:ext cx="4521173" cy="4637470"/>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ts val="600"/>
              </a:spcBef>
              <a:spcAft>
                <a:spcPts val="0"/>
              </a:spcAft>
              <a:buClrTx/>
              <a:buSzTx/>
              <a:buFont typeface="Arial"/>
              <a:buNone/>
              <a:tabLst/>
              <a:defRPr/>
            </a:pPr>
            <a:r>
              <a:rPr kumimoji="0" lang="en-GB" sz="22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Die Umsetzung des </a:t>
            </a:r>
            <a:r>
              <a:rPr kumimoji="0" lang="en-GB" sz="22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Kommunikations</a:t>
            </a:r>
            <a:r>
              <a:rPr kumimoji="0" lang="en-GB" sz="22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-plans mag zunächst einfach klingen, gerät aber in der Praxis oft ins Hintertreffen, sobald inhaltliche Probleme im Projekt als dringlicher angesehen werden. In diesem Schritt ist es wichtig, während der gesamten Projektlaufzeit </a:t>
            </a:r>
            <a:r>
              <a:rPr kumimoji="0" lang="en-GB" sz="22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klare</a:t>
            </a:r>
            <a:r>
              <a:rPr kumimoji="0" lang="en-GB" sz="22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a:t>
            </a:r>
            <a:r>
              <a:rPr kumimoji="0" lang="en-GB" sz="22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Kommunikations-maßnahmen</a:t>
            </a:r>
            <a:r>
              <a:rPr kumimoji="0" lang="en-GB" sz="22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zu implementieren.</a:t>
            </a:r>
          </a:p>
          <a:p>
            <a:pPr marL="0" marR="0" lvl="0" indent="0" algn="l" defTabSz="1087636" rtl="0" eaLnBrk="1" fontAlgn="auto" latinLnBrk="0" hangingPunct="1">
              <a:lnSpc>
                <a:spcPct val="100000"/>
              </a:lnSpc>
              <a:spcBef>
                <a:spcPts val="600"/>
              </a:spcBef>
              <a:spcAft>
                <a:spcPts val="0"/>
              </a:spcAft>
              <a:buClrTx/>
              <a:buSzTx/>
              <a:buFont typeface="Arial"/>
              <a:buNone/>
              <a:tabLst/>
              <a:defRPr/>
            </a:pPr>
            <a:r>
              <a:rPr kumimoji="0" lang="en-GB" sz="22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sym typeface="Wingdings" panose="05000000000000000000" pitchFamily="2" charset="2"/>
              </a:rPr>
              <a:t>Insgesamt sollte das Stakeholder-management einem allgemeinen Management-Prozess folgen!</a:t>
            </a:r>
          </a:p>
          <a:p>
            <a:pPr marL="285750" marR="0" lvl="0" indent="-285750" algn="l" defTabSz="1087636" rtl="0" eaLnBrk="1" fontAlgn="auto" latinLnBrk="0" hangingPunct="1">
              <a:lnSpc>
                <a:spcPct val="100000"/>
              </a:lnSpc>
              <a:spcBef>
                <a:spcPts val="600"/>
              </a:spcBef>
              <a:spcAft>
                <a:spcPts val="0"/>
              </a:spcAft>
              <a:buClrTx/>
              <a:buSzTx/>
              <a:buFont typeface="Wingdings" panose="05000000000000000000" pitchFamily="2" charset="2"/>
              <a:buChar char="à"/>
              <a:tabLst/>
              <a:defRPr/>
            </a:pPr>
            <a:endParaRPr kumimoji="0" lang="en-GB" sz="2200" b="0" i="0" u="none" strike="noStrike" kern="1200" cap="none" spc="0" normalizeH="0" baseline="0" noProof="0" dirty="0">
              <a:ln>
                <a:noFill/>
              </a:ln>
              <a:solidFill>
                <a:prstClr val="black"/>
              </a:solidFill>
              <a:effectLst/>
              <a:uLnTx/>
              <a:uFillTx/>
              <a:latin typeface="Calibri Light" panose="020F0302020204030204"/>
              <a:ea typeface="Open Sans Light" panose="020B0306030504020204" pitchFamily="34" charset="0"/>
              <a:cs typeface="Open Sans Light" panose="020B0306030504020204" pitchFamily="34" charset="0"/>
            </a:endParaRPr>
          </a:p>
        </p:txBody>
      </p:sp>
      <p:grpSp>
        <p:nvGrpSpPr>
          <p:cNvPr id="3" name="Gruppieren 2">
            <a:extLst>
              <a:ext uri="{FF2B5EF4-FFF2-40B4-BE49-F238E27FC236}">
                <a16:creationId xmlns:a16="http://schemas.microsoft.com/office/drawing/2014/main" xmlns="" id="{7157EC0E-A126-4E9E-8085-86CA5555106C}"/>
              </a:ext>
            </a:extLst>
          </p:cNvPr>
          <p:cNvGrpSpPr>
            <a:grpSpLocks noChangeAspect="1"/>
          </p:cNvGrpSpPr>
          <p:nvPr/>
        </p:nvGrpSpPr>
        <p:grpSpPr>
          <a:xfrm>
            <a:off x="6155023" y="1926092"/>
            <a:ext cx="4212000" cy="4213110"/>
            <a:chOff x="5082734" y="1675347"/>
            <a:chExt cx="4438640" cy="4439807"/>
          </a:xfrm>
        </p:grpSpPr>
        <p:sp>
          <p:nvSpPr>
            <p:cNvPr id="19" name="Freeform 1">
              <a:extLst>
                <a:ext uri="{FF2B5EF4-FFF2-40B4-BE49-F238E27FC236}">
                  <a16:creationId xmlns:a16="http://schemas.microsoft.com/office/drawing/2014/main" xmlns="" id="{E61A0D98-1EA6-4E42-921B-459B25995AA5}"/>
                </a:ext>
              </a:extLst>
            </p:cNvPr>
            <p:cNvSpPr>
              <a:spLocks noChangeArrowheads="1"/>
            </p:cNvSpPr>
            <p:nvPr/>
          </p:nvSpPr>
          <p:spPr bwMode="auto">
            <a:xfrm>
              <a:off x="5452524" y="1675347"/>
              <a:ext cx="2397215" cy="1496656"/>
            </a:xfrm>
            <a:custGeom>
              <a:avLst/>
              <a:gdLst>
                <a:gd name="T0" fmla="*/ 1860 w 9060"/>
                <a:gd name="T1" fmla="*/ 3720 h 5659"/>
                <a:gd name="T2" fmla="*/ 1860 w 9060"/>
                <a:gd name="T3" fmla="*/ 3720 h 5659"/>
                <a:gd name="T4" fmla="*/ 3719 w 9060"/>
                <a:gd name="T5" fmla="*/ 5658 h 5659"/>
                <a:gd name="T6" fmla="*/ 3719 w 9060"/>
                <a:gd name="T7" fmla="*/ 5658 h 5659"/>
                <a:gd name="T8" fmla="*/ 6994 w 9060"/>
                <a:gd name="T9" fmla="*/ 4128 h 5659"/>
                <a:gd name="T10" fmla="*/ 6994 w 9060"/>
                <a:gd name="T11" fmla="*/ 4128 h 5659"/>
                <a:gd name="T12" fmla="*/ 9058 w 9060"/>
                <a:gd name="T13" fmla="*/ 2068 h 5659"/>
                <a:gd name="T14" fmla="*/ 9058 w 9060"/>
                <a:gd name="T15" fmla="*/ 2068 h 5659"/>
                <a:gd name="T16" fmla="*/ 6998 w 9060"/>
                <a:gd name="T17" fmla="*/ 3 h 5659"/>
                <a:gd name="T18" fmla="*/ 6998 w 9060"/>
                <a:gd name="T19" fmla="*/ 3 h 5659"/>
                <a:gd name="T20" fmla="*/ 0 w 9060"/>
                <a:gd name="T21" fmla="*/ 3755 h 5659"/>
                <a:gd name="T22" fmla="*/ 0 w 9060"/>
                <a:gd name="T23" fmla="*/ 3755 h 5659"/>
                <a:gd name="T24" fmla="*/ 1860 w 9060"/>
                <a:gd name="T25" fmla="*/ 3720 h 5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60" h="5659">
                  <a:moveTo>
                    <a:pt x="1860" y="3720"/>
                  </a:moveTo>
                  <a:lnTo>
                    <a:pt x="1860" y="3720"/>
                  </a:lnTo>
                  <a:cubicBezTo>
                    <a:pt x="2797" y="4025"/>
                    <a:pt x="3469" y="4774"/>
                    <a:pt x="3719" y="5658"/>
                  </a:cubicBezTo>
                  <a:lnTo>
                    <a:pt x="3719" y="5658"/>
                  </a:lnTo>
                  <a:cubicBezTo>
                    <a:pt x="4502" y="4722"/>
                    <a:pt x="5679" y="4127"/>
                    <a:pt x="6994" y="4128"/>
                  </a:cubicBezTo>
                  <a:lnTo>
                    <a:pt x="6994" y="4128"/>
                  </a:lnTo>
                  <a:cubicBezTo>
                    <a:pt x="8133" y="4130"/>
                    <a:pt x="9057" y="3207"/>
                    <a:pt x="9058" y="2068"/>
                  </a:cubicBezTo>
                  <a:lnTo>
                    <a:pt x="9058" y="2068"/>
                  </a:lnTo>
                  <a:cubicBezTo>
                    <a:pt x="9059" y="929"/>
                    <a:pt x="8137" y="4"/>
                    <a:pt x="6998" y="3"/>
                  </a:cubicBezTo>
                  <a:lnTo>
                    <a:pt x="6998" y="3"/>
                  </a:lnTo>
                  <a:cubicBezTo>
                    <a:pt x="4077" y="0"/>
                    <a:pt x="1504" y="1491"/>
                    <a:pt x="0" y="3755"/>
                  </a:cubicBezTo>
                  <a:lnTo>
                    <a:pt x="0" y="3755"/>
                  </a:lnTo>
                  <a:cubicBezTo>
                    <a:pt x="579" y="3543"/>
                    <a:pt x="1229" y="3514"/>
                    <a:pt x="1860" y="3720"/>
                  </a:cubicBezTo>
                </a:path>
              </a:pathLst>
            </a:custGeom>
            <a:solidFill>
              <a:schemeClr val="accent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20" name="Freeform 2">
              <a:extLst>
                <a:ext uri="{FF2B5EF4-FFF2-40B4-BE49-F238E27FC236}">
                  <a16:creationId xmlns:a16="http://schemas.microsoft.com/office/drawing/2014/main" xmlns="" id="{C93C5980-1B8D-4F9C-B73A-50F39D654DB0}"/>
                </a:ext>
              </a:extLst>
            </p:cNvPr>
            <p:cNvSpPr>
              <a:spLocks noChangeArrowheads="1"/>
            </p:cNvSpPr>
            <p:nvPr/>
          </p:nvSpPr>
          <p:spPr bwMode="auto">
            <a:xfrm>
              <a:off x="7722588" y="1757004"/>
              <a:ext cx="1783621" cy="2233902"/>
            </a:xfrm>
            <a:custGeom>
              <a:avLst/>
              <a:gdLst>
                <a:gd name="T0" fmla="*/ 1269 w 6743"/>
                <a:gd name="T1" fmla="*/ 1759 h 8446"/>
                <a:gd name="T2" fmla="*/ 1269 w 6743"/>
                <a:gd name="T3" fmla="*/ 1759 h 8446"/>
                <a:gd name="T4" fmla="*/ 0 w 6743"/>
                <a:gd name="T5" fmla="*/ 4126 h 8446"/>
                <a:gd name="T6" fmla="*/ 0 w 6743"/>
                <a:gd name="T7" fmla="*/ 4126 h 8446"/>
                <a:gd name="T8" fmla="*/ 2468 w 6743"/>
                <a:gd name="T9" fmla="*/ 6773 h 8446"/>
                <a:gd name="T10" fmla="*/ 2468 w 6743"/>
                <a:gd name="T11" fmla="*/ 6773 h 8446"/>
                <a:gd name="T12" fmla="*/ 5064 w 6743"/>
                <a:gd name="T13" fmla="*/ 8095 h 8446"/>
                <a:gd name="T14" fmla="*/ 5064 w 6743"/>
                <a:gd name="T15" fmla="*/ 8095 h 8446"/>
                <a:gd name="T16" fmla="*/ 6391 w 6743"/>
                <a:gd name="T17" fmla="*/ 5498 h 8446"/>
                <a:gd name="T18" fmla="*/ 6392 w 6743"/>
                <a:gd name="T19" fmla="*/ 5498 h 8446"/>
                <a:gd name="T20" fmla="*/ 6392 w 6743"/>
                <a:gd name="T21" fmla="*/ 5498 h 8446"/>
                <a:gd name="T22" fmla="*/ 659 w 6743"/>
                <a:gd name="T23" fmla="*/ 0 h 8446"/>
                <a:gd name="T24" fmla="*/ 659 w 6743"/>
                <a:gd name="T25" fmla="*/ 0 h 8446"/>
                <a:gd name="T26" fmla="*/ 1269 w 6743"/>
                <a:gd name="T27" fmla="*/ 1759 h 8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43" h="8446">
                  <a:moveTo>
                    <a:pt x="1269" y="1759"/>
                  </a:moveTo>
                  <a:lnTo>
                    <a:pt x="1269" y="1759"/>
                  </a:lnTo>
                  <a:cubicBezTo>
                    <a:pt x="1267" y="2745"/>
                    <a:pt x="763" y="3615"/>
                    <a:pt x="0" y="4126"/>
                  </a:cubicBezTo>
                  <a:lnTo>
                    <a:pt x="0" y="4126"/>
                  </a:lnTo>
                  <a:cubicBezTo>
                    <a:pt x="1168" y="4596"/>
                    <a:pt x="2079" y="5567"/>
                    <a:pt x="2468" y="6773"/>
                  </a:cubicBezTo>
                  <a:lnTo>
                    <a:pt x="2468" y="6773"/>
                  </a:lnTo>
                  <a:cubicBezTo>
                    <a:pt x="2821" y="7854"/>
                    <a:pt x="3982" y="8445"/>
                    <a:pt x="5064" y="8095"/>
                  </a:cubicBezTo>
                  <a:lnTo>
                    <a:pt x="5064" y="8095"/>
                  </a:lnTo>
                  <a:cubicBezTo>
                    <a:pt x="6148" y="7745"/>
                    <a:pt x="6742" y="6581"/>
                    <a:pt x="6391" y="5498"/>
                  </a:cubicBezTo>
                  <a:lnTo>
                    <a:pt x="6392" y="5498"/>
                  </a:lnTo>
                  <a:lnTo>
                    <a:pt x="6392" y="5498"/>
                  </a:lnTo>
                  <a:cubicBezTo>
                    <a:pt x="5530" y="2834"/>
                    <a:pt x="3372" y="754"/>
                    <a:pt x="659" y="0"/>
                  </a:cubicBezTo>
                  <a:lnTo>
                    <a:pt x="659" y="0"/>
                  </a:lnTo>
                  <a:cubicBezTo>
                    <a:pt x="1040" y="485"/>
                    <a:pt x="1269" y="1095"/>
                    <a:pt x="1269" y="1759"/>
                  </a:cubicBezTo>
                </a:path>
              </a:pathLst>
            </a:custGeom>
            <a:solidFill>
              <a:schemeClr val="accent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21" name="Freeform 3">
              <a:extLst>
                <a:ext uri="{FF2B5EF4-FFF2-40B4-BE49-F238E27FC236}">
                  <a16:creationId xmlns:a16="http://schemas.microsoft.com/office/drawing/2014/main" xmlns="" id="{8AA0DF61-3DAD-4B7E-815C-29ECFF6BBF88}"/>
                </a:ext>
              </a:extLst>
            </p:cNvPr>
            <p:cNvSpPr>
              <a:spLocks noChangeArrowheads="1"/>
            </p:cNvSpPr>
            <p:nvPr/>
          </p:nvSpPr>
          <p:spPr bwMode="auto">
            <a:xfrm>
              <a:off x="5082734" y="2764885"/>
              <a:ext cx="1264517" cy="2510369"/>
            </a:xfrm>
            <a:custGeom>
              <a:avLst/>
              <a:gdLst>
                <a:gd name="T0" fmla="*/ 2361 w 4781"/>
                <a:gd name="T1" fmla="*/ 7710 h 9489"/>
                <a:gd name="T2" fmla="*/ 2361 w 4781"/>
                <a:gd name="T3" fmla="*/ 7710 h 9489"/>
                <a:gd name="T4" fmla="*/ 4780 w 4781"/>
                <a:gd name="T5" fmla="*/ 6540 h 9489"/>
                <a:gd name="T6" fmla="*/ 4780 w 4781"/>
                <a:gd name="T7" fmla="*/ 6540 h 9489"/>
                <a:gd name="T8" fmla="*/ 4127 w 4781"/>
                <a:gd name="T9" fmla="*/ 4271 h 9489"/>
                <a:gd name="T10" fmla="*/ 4127 w 4781"/>
                <a:gd name="T11" fmla="*/ 4271 h 9489"/>
                <a:gd name="T12" fmla="*/ 4337 w 4781"/>
                <a:gd name="T13" fmla="*/ 2951 h 9489"/>
                <a:gd name="T14" fmla="*/ 4337 w 4781"/>
                <a:gd name="T15" fmla="*/ 2951 h 9489"/>
                <a:gd name="T16" fmla="*/ 3015 w 4781"/>
                <a:gd name="T17" fmla="*/ 353 h 9489"/>
                <a:gd name="T18" fmla="*/ 3015 w 4781"/>
                <a:gd name="T19" fmla="*/ 353 h 9489"/>
                <a:gd name="T20" fmla="*/ 414 w 4781"/>
                <a:gd name="T21" fmla="*/ 1675 h 9489"/>
                <a:gd name="T22" fmla="*/ 414 w 4781"/>
                <a:gd name="T23" fmla="*/ 1675 h 9489"/>
                <a:gd name="T24" fmla="*/ 414 w 4781"/>
                <a:gd name="T25" fmla="*/ 1675 h 9489"/>
                <a:gd name="T26" fmla="*/ 2 w 4781"/>
                <a:gd name="T27" fmla="*/ 4267 h 9489"/>
                <a:gd name="T28" fmla="*/ 2 w 4781"/>
                <a:gd name="T29" fmla="*/ 4267 h 9489"/>
                <a:gd name="T30" fmla="*/ 1820 w 4781"/>
                <a:gd name="T31" fmla="*/ 9488 h 9489"/>
                <a:gd name="T32" fmla="*/ 1820 w 4781"/>
                <a:gd name="T33" fmla="*/ 9488 h 9489"/>
                <a:gd name="T34" fmla="*/ 2361 w 4781"/>
                <a:gd name="T35" fmla="*/ 7710 h 9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81" h="9489">
                  <a:moveTo>
                    <a:pt x="2361" y="7710"/>
                  </a:moveTo>
                  <a:lnTo>
                    <a:pt x="2361" y="7710"/>
                  </a:lnTo>
                  <a:cubicBezTo>
                    <a:pt x="2942" y="6913"/>
                    <a:pt x="3861" y="6505"/>
                    <a:pt x="4780" y="6540"/>
                  </a:cubicBezTo>
                  <a:lnTo>
                    <a:pt x="4780" y="6540"/>
                  </a:lnTo>
                  <a:cubicBezTo>
                    <a:pt x="4366" y="5883"/>
                    <a:pt x="4126" y="5104"/>
                    <a:pt x="4127" y="4271"/>
                  </a:cubicBezTo>
                  <a:lnTo>
                    <a:pt x="4127" y="4271"/>
                  </a:lnTo>
                  <a:cubicBezTo>
                    <a:pt x="4127" y="3810"/>
                    <a:pt x="4202" y="3367"/>
                    <a:pt x="4337" y="2951"/>
                  </a:cubicBezTo>
                  <a:lnTo>
                    <a:pt x="4337" y="2951"/>
                  </a:lnTo>
                  <a:cubicBezTo>
                    <a:pt x="4688" y="1869"/>
                    <a:pt x="4097" y="706"/>
                    <a:pt x="3015" y="353"/>
                  </a:cubicBezTo>
                  <a:lnTo>
                    <a:pt x="3015" y="353"/>
                  </a:lnTo>
                  <a:cubicBezTo>
                    <a:pt x="1933" y="0"/>
                    <a:pt x="768" y="592"/>
                    <a:pt x="414" y="1675"/>
                  </a:cubicBezTo>
                  <a:lnTo>
                    <a:pt x="414" y="1675"/>
                  </a:lnTo>
                  <a:lnTo>
                    <a:pt x="414" y="1675"/>
                  </a:lnTo>
                  <a:cubicBezTo>
                    <a:pt x="148" y="2491"/>
                    <a:pt x="3" y="3362"/>
                    <a:pt x="2" y="4267"/>
                  </a:cubicBezTo>
                  <a:lnTo>
                    <a:pt x="2" y="4267"/>
                  </a:lnTo>
                  <a:cubicBezTo>
                    <a:pt x="0" y="6240"/>
                    <a:pt x="681" y="8053"/>
                    <a:pt x="1820" y="9488"/>
                  </a:cubicBezTo>
                  <a:lnTo>
                    <a:pt x="1820" y="9488"/>
                  </a:lnTo>
                  <a:cubicBezTo>
                    <a:pt x="1798" y="8872"/>
                    <a:pt x="1971" y="8245"/>
                    <a:pt x="2361" y="7710"/>
                  </a:cubicBez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22" name="Freeform 4">
              <a:extLst>
                <a:ext uri="{FF2B5EF4-FFF2-40B4-BE49-F238E27FC236}">
                  <a16:creationId xmlns:a16="http://schemas.microsoft.com/office/drawing/2014/main" xmlns="" id="{646E2F8B-0CC3-4568-BF7E-2903A736FF96}"/>
                </a:ext>
              </a:extLst>
            </p:cNvPr>
            <p:cNvSpPr>
              <a:spLocks noChangeArrowheads="1"/>
            </p:cNvSpPr>
            <p:nvPr/>
          </p:nvSpPr>
          <p:spPr bwMode="auto">
            <a:xfrm>
              <a:off x="7665427" y="3800761"/>
              <a:ext cx="1855947" cy="2067088"/>
            </a:xfrm>
            <a:custGeom>
              <a:avLst/>
              <a:gdLst>
                <a:gd name="T0" fmla="*/ 5523 w 7016"/>
                <a:gd name="T1" fmla="*/ 1121 h 7813"/>
                <a:gd name="T2" fmla="*/ 5523 w 7016"/>
                <a:gd name="T3" fmla="*/ 1121 h 7813"/>
                <a:gd name="T4" fmla="*/ 2879 w 7016"/>
                <a:gd name="T5" fmla="*/ 645 h 7813"/>
                <a:gd name="T6" fmla="*/ 2879 w 7016"/>
                <a:gd name="T7" fmla="*/ 645 h 7813"/>
                <a:gd name="T8" fmla="*/ 1128 w 7016"/>
                <a:gd name="T9" fmla="*/ 3807 h 7813"/>
                <a:gd name="T10" fmla="*/ 1129 w 7016"/>
                <a:gd name="T11" fmla="*/ 3808 h 7813"/>
                <a:gd name="T12" fmla="*/ 1129 w 7016"/>
                <a:gd name="T13" fmla="*/ 3808 h 7813"/>
                <a:gd name="T14" fmla="*/ 669 w 7016"/>
                <a:gd name="T15" fmla="*/ 6689 h 7813"/>
                <a:gd name="T16" fmla="*/ 669 w 7016"/>
                <a:gd name="T17" fmla="*/ 6689 h 7813"/>
                <a:gd name="T18" fmla="*/ 3522 w 7016"/>
                <a:gd name="T19" fmla="*/ 7167 h 7813"/>
                <a:gd name="T20" fmla="*/ 3522 w 7016"/>
                <a:gd name="T21" fmla="*/ 7167 h 7813"/>
                <a:gd name="T22" fmla="*/ 7015 w 7016"/>
                <a:gd name="T23" fmla="*/ 367 h 7813"/>
                <a:gd name="T24" fmla="*/ 7015 w 7016"/>
                <a:gd name="T25" fmla="*/ 367 h 7813"/>
                <a:gd name="T26" fmla="*/ 7006 w 7016"/>
                <a:gd name="T27" fmla="*/ 0 h 7813"/>
                <a:gd name="T28" fmla="*/ 7006 w 7016"/>
                <a:gd name="T29" fmla="*/ 0 h 7813"/>
                <a:gd name="T30" fmla="*/ 5523 w 7016"/>
                <a:gd name="T31" fmla="*/ 1121 h 7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16" h="7813">
                  <a:moveTo>
                    <a:pt x="5523" y="1121"/>
                  </a:moveTo>
                  <a:lnTo>
                    <a:pt x="5523" y="1121"/>
                  </a:lnTo>
                  <a:cubicBezTo>
                    <a:pt x="4584" y="1425"/>
                    <a:pt x="3601" y="1213"/>
                    <a:pt x="2879" y="645"/>
                  </a:cubicBezTo>
                  <a:lnTo>
                    <a:pt x="2879" y="645"/>
                  </a:lnTo>
                  <a:cubicBezTo>
                    <a:pt x="2792" y="1945"/>
                    <a:pt x="2122" y="3086"/>
                    <a:pt x="1128" y="3807"/>
                  </a:cubicBezTo>
                  <a:lnTo>
                    <a:pt x="1129" y="3808"/>
                  </a:lnTo>
                  <a:lnTo>
                    <a:pt x="1129" y="3808"/>
                  </a:lnTo>
                  <a:cubicBezTo>
                    <a:pt x="206" y="4476"/>
                    <a:pt x="0" y="5766"/>
                    <a:pt x="669" y="6689"/>
                  </a:cubicBezTo>
                  <a:lnTo>
                    <a:pt x="669" y="6689"/>
                  </a:lnTo>
                  <a:cubicBezTo>
                    <a:pt x="1331" y="7602"/>
                    <a:pt x="2602" y="7812"/>
                    <a:pt x="3522" y="7167"/>
                  </a:cubicBezTo>
                  <a:lnTo>
                    <a:pt x="3522" y="7167"/>
                  </a:lnTo>
                  <a:cubicBezTo>
                    <a:pt x="5634" y="5645"/>
                    <a:pt x="7012" y="3168"/>
                    <a:pt x="7015" y="367"/>
                  </a:cubicBezTo>
                  <a:lnTo>
                    <a:pt x="7015" y="367"/>
                  </a:lnTo>
                  <a:cubicBezTo>
                    <a:pt x="7015" y="244"/>
                    <a:pt x="7011" y="122"/>
                    <a:pt x="7006" y="0"/>
                  </a:cubicBezTo>
                  <a:lnTo>
                    <a:pt x="7006" y="0"/>
                  </a:lnTo>
                  <a:cubicBezTo>
                    <a:pt x="6662" y="510"/>
                    <a:pt x="6154" y="917"/>
                    <a:pt x="5523" y="1121"/>
                  </a:cubicBezTo>
                </a:path>
              </a:pathLst>
            </a:custGeom>
            <a:solidFill>
              <a:schemeClr val="accent3"/>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23" name="Freeform 5">
              <a:extLst>
                <a:ext uri="{FF2B5EF4-FFF2-40B4-BE49-F238E27FC236}">
                  <a16:creationId xmlns:a16="http://schemas.microsoft.com/office/drawing/2014/main" xmlns="" id="{25983126-9C71-4193-A8B3-40F29ED551D6}"/>
                </a:ext>
              </a:extLst>
            </p:cNvPr>
            <p:cNvSpPr>
              <a:spLocks noChangeArrowheads="1"/>
            </p:cNvSpPr>
            <p:nvPr/>
          </p:nvSpPr>
          <p:spPr bwMode="auto">
            <a:xfrm>
              <a:off x="5699827" y="4628997"/>
              <a:ext cx="2378551" cy="1486157"/>
            </a:xfrm>
            <a:custGeom>
              <a:avLst/>
              <a:gdLst>
                <a:gd name="T0" fmla="*/ 7459 w 8990"/>
                <a:gd name="T1" fmla="*/ 4020 h 5616"/>
                <a:gd name="T2" fmla="*/ 7459 w 8990"/>
                <a:gd name="T3" fmla="*/ 4020 h 5616"/>
                <a:gd name="T4" fmla="*/ 7095 w 8990"/>
                <a:gd name="T5" fmla="*/ 1360 h 5616"/>
                <a:gd name="T6" fmla="*/ 7095 w 8990"/>
                <a:gd name="T7" fmla="*/ 1360 h 5616"/>
                <a:gd name="T8" fmla="*/ 6052 w 8990"/>
                <a:gd name="T9" fmla="*/ 1487 h 5616"/>
                <a:gd name="T10" fmla="*/ 6052 w 8990"/>
                <a:gd name="T11" fmla="*/ 1487 h 5616"/>
                <a:gd name="T12" fmla="*/ 3548 w 8990"/>
                <a:gd name="T13" fmla="*/ 670 h 5616"/>
                <a:gd name="T14" fmla="*/ 3547 w 8990"/>
                <a:gd name="T15" fmla="*/ 671 h 5616"/>
                <a:gd name="T16" fmla="*/ 3547 w 8990"/>
                <a:gd name="T17" fmla="*/ 671 h 5616"/>
                <a:gd name="T18" fmla="*/ 666 w 8990"/>
                <a:gd name="T19" fmla="*/ 1124 h 5616"/>
                <a:gd name="T20" fmla="*/ 666 w 8990"/>
                <a:gd name="T21" fmla="*/ 1124 h 5616"/>
                <a:gd name="T22" fmla="*/ 1101 w 8990"/>
                <a:gd name="T23" fmla="*/ 3992 h 5616"/>
                <a:gd name="T24" fmla="*/ 1101 w 8990"/>
                <a:gd name="T25" fmla="*/ 3992 h 5616"/>
                <a:gd name="T26" fmla="*/ 6047 w 8990"/>
                <a:gd name="T27" fmla="*/ 5613 h 5616"/>
                <a:gd name="T28" fmla="*/ 6047 w 8990"/>
                <a:gd name="T29" fmla="*/ 5613 h 5616"/>
                <a:gd name="T30" fmla="*/ 8989 w 8990"/>
                <a:gd name="T31" fmla="*/ 5085 h 5616"/>
                <a:gd name="T32" fmla="*/ 8989 w 8990"/>
                <a:gd name="T33" fmla="*/ 5085 h 5616"/>
                <a:gd name="T34" fmla="*/ 7459 w 8990"/>
                <a:gd name="T35" fmla="*/ 4020 h 5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990" h="5616">
                  <a:moveTo>
                    <a:pt x="7459" y="4020"/>
                  </a:moveTo>
                  <a:lnTo>
                    <a:pt x="7459" y="4020"/>
                  </a:lnTo>
                  <a:cubicBezTo>
                    <a:pt x="6881" y="3221"/>
                    <a:pt x="6778" y="2222"/>
                    <a:pt x="7095" y="1360"/>
                  </a:cubicBezTo>
                  <a:lnTo>
                    <a:pt x="7095" y="1360"/>
                  </a:lnTo>
                  <a:cubicBezTo>
                    <a:pt x="6761" y="1443"/>
                    <a:pt x="6411" y="1488"/>
                    <a:pt x="6052" y="1487"/>
                  </a:cubicBezTo>
                  <a:lnTo>
                    <a:pt x="6052" y="1487"/>
                  </a:lnTo>
                  <a:cubicBezTo>
                    <a:pt x="5115" y="1486"/>
                    <a:pt x="4251" y="1183"/>
                    <a:pt x="3548" y="670"/>
                  </a:cubicBezTo>
                  <a:lnTo>
                    <a:pt x="3547" y="671"/>
                  </a:lnTo>
                  <a:lnTo>
                    <a:pt x="3547" y="671"/>
                  </a:lnTo>
                  <a:cubicBezTo>
                    <a:pt x="2627" y="0"/>
                    <a:pt x="1336" y="203"/>
                    <a:pt x="666" y="1124"/>
                  </a:cubicBezTo>
                  <a:lnTo>
                    <a:pt x="666" y="1124"/>
                  </a:lnTo>
                  <a:cubicBezTo>
                    <a:pt x="0" y="2038"/>
                    <a:pt x="196" y="3318"/>
                    <a:pt x="1101" y="3992"/>
                  </a:cubicBezTo>
                  <a:lnTo>
                    <a:pt x="1101" y="3992"/>
                  </a:lnTo>
                  <a:cubicBezTo>
                    <a:pt x="2488" y="5009"/>
                    <a:pt x="4197" y="5610"/>
                    <a:pt x="6047" y="5613"/>
                  </a:cubicBezTo>
                  <a:lnTo>
                    <a:pt x="6047" y="5613"/>
                  </a:lnTo>
                  <a:cubicBezTo>
                    <a:pt x="7082" y="5615"/>
                    <a:pt x="8073" y="5427"/>
                    <a:pt x="8989" y="5085"/>
                  </a:cubicBezTo>
                  <a:lnTo>
                    <a:pt x="8989" y="5085"/>
                  </a:lnTo>
                  <a:cubicBezTo>
                    <a:pt x="8394" y="4916"/>
                    <a:pt x="7850" y="4557"/>
                    <a:pt x="7459" y="4020"/>
                  </a:cubicBezTo>
                </a:path>
              </a:pathLst>
            </a:custGeom>
            <a:solidFill>
              <a:schemeClr val="accent4"/>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24" name="TextBox 36">
              <a:extLst>
                <a:ext uri="{FF2B5EF4-FFF2-40B4-BE49-F238E27FC236}">
                  <a16:creationId xmlns:a16="http://schemas.microsoft.com/office/drawing/2014/main" xmlns="" id="{C8FD64FE-7ECE-481B-81D4-F160FAA5C54C}"/>
                </a:ext>
              </a:extLst>
            </p:cNvPr>
            <p:cNvSpPr txBox="1"/>
            <p:nvPr/>
          </p:nvSpPr>
          <p:spPr>
            <a:xfrm>
              <a:off x="6233702" y="3457397"/>
              <a:ext cx="2157655" cy="875711"/>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4546A"/>
                  </a:solidFill>
                  <a:effectLst/>
                  <a:uLnTx/>
                  <a:uFillTx/>
                  <a:latin typeface="Calibri Light" panose="020F0302020204030204"/>
                  <a:ea typeface="+mn-ea"/>
                  <a:cs typeface="Poppins" pitchFamily="2" charset="77"/>
                </a:rPr>
                <a:t>MANAGEMENT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4546A"/>
                  </a:solidFill>
                  <a:effectLst/>
                  <a:uLnTx/>
                  <a:uFillTx/>
                  <a:latin typeface="Calibri Light" panose="020F0302020204030204"/>
                  <a:ea typeface="+mn-ea"/>
                  <a:cs typeface="Poppins" pitchFamily="2" charset="77"/>
                </a:rPr>
                <a:t>RAHMENWERK</a:t>
              </a:r>
            </a:p>
          </p:txBody>
        </p:sp>
        <p:sp>
          <p:nvSpPr>
            <p:cNvPr id="25" name="TextBox 37">
              <a:extLst>
                <a:ext uri="{FF2B5EF4-FFF2-40B4-BE49-F238E27FC236}">
                  <a16:creationId xmlns:a16="http://schemas.microsoft.com/office/drawing/2014/main" xmlns="" id="{57F6EF00-AE6B-4F0E-A0CE-D2853905CC24}"/>
                </a:ext>
              </a:extLst>
            </p:cNvPr>
            <p:cNvSpPr txBox="1"/>
            <p:nvPr/>
          </p:nvSpPr>
          <p:spPr>
            <a:xfrm rot="20700000">
              <a:off x="6122031" y="2105650"/>
              <a:ext cx="1518980" cy="356771"/>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Light" panose="020F0302020204030204"/>
                  <a:ea typeface="League Spartan" charset="0"/>
                  <a:cs typeface="Poppins" pitchFamily="2" charset="77"/>
                </a:rPr>
                <a:t>IDENTIFIZIEREN</a:t>
              </a:r>
            </a:p>
          </p:txBody>
        </p:sp>
        <p:sp>
          <p:nvSpPr>
            <p:cNvPr id="26" name="TextBox 38">
              <a:extLst>
                <a:ext uri="{FF2B5EF4-FFF2-40B4-BE49-F238E27FC236}">
                  <a16:creationId xmlns:a16="http://schemas.microsoft.com/office/drawing/2014/main" xmlns="" id="{87D00296-9764-4CD1-8D2E-AACF68A91E27}"/>
                </a:ext>
              </a:extLst>
            </p:cNvPr>
            <p:cNvSpPr txBox="1"/>
            <p:nvPr/>
          </p:nvSpPr>
          <p:spPr>
            <a:xfrm rot="2700000">
              <a:off x="8225287" y="2782387"/>
              <a:ext cx="905375" cy="356771"/>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Light" panose="020F0302020204030204"/>
                  <a:ea typeface="League Spartan" charset="0"/>
                  <a:cs typeface="Poppins" pitchFamily="2" charset="77"/>
                </a:rPr>
                <a:t>MESSEN</a:t>
              </a:r>
            </a:p>
          </p:txBody>
        </p:sp>
        <p:sp>
          <p:nvSpPr>
            <p:cNvPr id="27" name="TextBox 39">
              <a:extLst>
                <a:ext uri="{FF2B5EF4-FFF2-40B4-BE49-F238E27FC236}">
                  <a16:creationId xmlns:a16="http://schemas.microsoft.com/office/drawing/2014/main" xmlns="" id="{0296D8C5-7B98-4C31-9BF8-86C7BCBBCA92}"/>
                </a:ext>
              </a:extLst>
            </p:cNvPr>
            <p:cNvSpPr txBox="1"/>
            <p:nvPr/>
          </p:nvSpPr>
          <p:spPr>
            <a:xfrm rot="18341779">
              <a:off x="8118357" y="4655922"/>
              <a:ext cx="1119235" cy="356771"/>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Light" panose="020F0302020204030204"/>
                  <a:ea typeface="League Spartan" charset="0"/>
                  <a:cs typeface="Poppins" pitchFamily="2" charset="77"/>
                </a:rPr>
                <a:t>MANAGEN</a:t>
              </a:r>
            </a:p>
          </p:txBody>
        </p:sp>
        <p:sp>
          <p:nvSpPr>
            <p:cNvPr id="28" name="TextBox 40">
              <a:extLst>
                <a:ext uri="{FF2B5EF4-FFF2-40B4-BE49-F238E27FC236}">
                  <a16:creationId xmlns:a16="http://schemas.microsoft.com/office/drawing/2014/main" xmlns="" id="{C259A582-6313-47E6-AD3C-876786E88C5A}"/>
                </a:ext>
              </a:extLst>
            </p:cNvPr>
            <p:cNvSpPr txBox="1"/>
            <p:nvPr/>
          </p:nvSpPr>
          <p:spPr>
            <a:xfrm rot="1076605">
              <a:off x="6029759" y="5303380"/>
              <a:ext cx="1437018" cy="356771"/>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Light" panose="020F0302020204030204"/>
                  <a:ea typeface="League Spartan" charset="0"/>
                  <a:cs typeface="Poppins" pitchFamily="2" charset="77"/>
                </a:rPr>
                <a:t>ÜBERWACHEN</a:t>
              </a:r>
            </a:p>
          </p:txBody>
        </p:sp>
        <p:sp>
          <p:nvSpPr>
            <p:cNvPr id="29" name="TextBox 41">
              <a:extLst>
                <a:ext uri="{FF2B5EF4-FFF2-40B4-BE49-F238E27FC236}">
                  <a16:creationId xmlns:a16="http://schemas.microsoft.com/office/drawing/2014/main" xmlns="" id="{7739A84D-8671-414A-85FB-C611AC1D70B1}"/>
                </a:ext>
              </a:extLst>
            </p:cNvPr>
            <p:cNvSpPr txBox="1"/>
            <p:nvPr/>
          </p:nvSpPr>
          <p:spPr>
            <a:xfrm rot="16200000">
              <a:off x="5099685" y="3639098"/>
              <a:ext cx="1162546" cy="356771"/>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Light" panose="020F0302020204030204"/>
                  <a:ea typeface="League Spartan" charset="0"/>
                  <a:cs typeface="Poppins" pitchFamily="2" charset="77"/>
                </a:rPr>
                <a:t>BERICHTEN</a:t>
              </a:r>
            </a:p>
          </p:txBody>
        </p:sp>
      </p:grpSp>
      <p:pic>
        <p:nvPicPr>
          <p:cNvPr id="6" name="Picture 5">
            <a:extLst>
              <a:ext uri="{FF2B5EF4-FFF2-40B4-BE49-F238E27FC236}">
                <a16:creationId xmlns:a16="http://schemas.microsoft.com/office/drawing/2014/main" xmlns="" id="{70ECEBE9-2112-4DF1-B691-D05EAC1C1ACB}"/>
              </a:ext>
            </a:extLst>
          </p:cNvPr>
          <p:cNvPicPr>
            <a:picLocks noChangeAspect="1"/>
          </p:cNvPicPr>
          <p:nvPr/>
        </p:nvPicPr>
        <p:blipFill>
          <a:blip r:embed="rId3"/>
          <a:stretch>
            <a:fillRect/>
          </a:stretch>
        </p:blipFill>
        <p:spPr>
          <a:xfrm>
            <a:off x="7873165" y="453044"/>
            <a:ext cx="2892213" cy="814870"/>
          </a:xfrm>
          <a:prstGeom prst="rect">
            <a:avLst/>
          </a:prstGeom>
        </p:spPr>
      </p:pic>
    </p:spTree>
    <p:extLst>
      <p:ext uri="{BB962C8B-B14F-4D97-AF65-F5344CB8AC3E}">
        <p14:creationId xmlns:p14="http://schemas.microsoft.com/office/powerpoint/2010/main" val="13232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484022" y="484028"/>
            <a:ext cx="10174740" cy="697353"/>
          </a:xfrm>
        </p:spPr>
        <p:txBody>
          <a:bodyPr>
            <a:noAutofit/>
          </a:bodyPr>
          <a:lstStyle/>
          <a:p>
            <a:r>
              <a:rPr lang="en-GB" dirty="0"/>
              <a:t>Schritt 5: Stakeholder Monitoring </a:t>
            </a:r>
          </a:p>
          <a:p>
            <a:r>
              <a:rPr lang="en-GB" dirty="0"/>
              <a:t>und Review</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72828" y="1829028"/>
            <a:ext cx="5260903" cy="4775969"/>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ts val="600"/>
              </a:spcBef>
              <a:spcAft>
                <a:spcPts val="0"/>
              </a:spcAft>
              <a:buClrTx/>
              <a:buSzTx/>
              <a:buFont typeface="Arial"/>
              <a:buNone/>
              <a:tabLst/>
              <a:defRPr/>
            </a:pPr>
            <a:r>
              <a:rPr kumimoji="0" lang="en-GB" sz="20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Stakeholdermanagement</a:t>
            </a:r>
            <a:r>
              <a:rPr kumimoji="0" lang="en-GB" sz="20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ist keine Methode, die einmalig angewendet wird, sondern ein </a:t>
            </a:r>
            <a:r>
              <a:rPr kumimoji="0" lang="en-GB" sz="20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fortlaufender</a:t>
            </a:r>
            <a:r>
              <a:rPr kumimoji="0" lang="en-GB" sz="20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a:t>
            </a:r>
            <a:r>
              <a:rPr kumimoji="0" lang="en-GB" sz="20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Prozess</a:t>
            </a:r>
            <a:r>
              <a:rPr kumimoji="0" lang="en-GB" sz="20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a:t>
            </a:r>
            <a:r>
              <a:rPr kumimoji="0" lang="en-GB" sz="20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Ausgehend</a:t>
            </a:r>
            <a:r>
              <a:rPr kumimoji="0" lang="en-GB" sz="20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von der anfänglichen Stakeholder-Analyse sollten Sie sich </a:t>
            </a:r>
            <a:r>
              <a:rPr kumimoji="0" lang="en-GB" sz="20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regelmäßig</a:t>
            </a:r>
            <a:r>
              <a:rPr kumimoji="0" lang="en-GB" sz="20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a:t>
            </a:r>
            <a:r>
              <a:rPr kumimoji="0" lang="en-GB" sz="20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folgende</a:t>
            </a:r>
            <a:r>
              <a:rPr kumimoji="0" lang="en-GB" sz="20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Fragen stellen:</a:t>
            </a:r>
          </a:p>
          <a:p>
            <a:pPr marL="176213" marR="0" lvl="0" indent="-176213" algn="l" defTabSz="1087636"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Ist die Liste der Stakeholder </a:t>
            </a:r>
            <a:r>
              <a:rPr kumimoji="0" lang="en-GB" sz="20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noch</a:t>
            </a:r>
            <a:r>
              <a:rPr kumimoji="0" lang="en-GB" sz="20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a:t>
            </a:r>
            <a:r>
              <a:rPr kumimoji="0" lang="en-GB" sz="20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aktuell</a:t>
            </a:r>
            <a:r>
              <a:rPr kumimoji="0" lang="en-GB" sz="20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a:t>
            </a:r>
            <a:r>
              <a:rPr kumimoji="0" lang="en-GB" sz="20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oder</a:t>
            </a:r>
            <a:r>
              <a:rPr kumimoji="0" lang="en-GB" sz="20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a:t>
            </a:r>
            <a:r>
              <a:rPr kumimoji="0" lang="en-GB" sz="20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sind</a:t>
            </a:r>
            <a:r>
              <a:rPr kumimoji="0" lang="en-GB" sz="20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a:t>
            </a:r>
            <a:r>
              <a:rPr kumimoji="0" lang="en-GB" sz="20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weitere</a:t>
            </a:r>
            <a:r>
              <a:rPr kumimoji="0" lang="en-GB" sz="20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Stakeholder relevant?</a:t>
            </a:r>
          </a:p>
          <a:p>
            <a:pPr marL="176213" marR="0" lvl="0" indent="-176213" algn="l" defTabSz="1087636"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Sind die Stakeholder-Ratings noch korrekt?</a:t>
            </a:r>
          </a:p>
          <a:p>
            <a:pPr marL="176213" marR="0" lvl="0" indent="-176213" algn="l" defTabSz="1087636"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Reagieren die Stakeholder wie geplant oder sollten die Maßnahmen angepasst werden?</a:t>
            </a:r>
          </a:p>
          <a:p>
            <a:pPr marL="285750" marR="0" lvl="0" indent="-285750" algn="l" defTabSz="1087636" rtl="0" eaLnBrk="1" fontAlgn="auto" latinLnBrk="0" hangingPunct="1">
              <a:lnSpc>
                <a:spcPct val="100000"/>
              </a:lnSpc>
              <a:spcBef>
                <a:spcPts val="600"/>
              </a:spcBef>
              <a:spcAft>
                <a:spcPts val="0"/>
              </a:spcAft>
              <a:buClrTx/>
              <a:buSzTx/>
              <a:buFont typeface="Wingdings" panose="05000000000000000000" pitchFamily="2" charset="2"/>
              <a:buChar char="à"/>
              <a:tabLst/>
              <a:defRPr/>
            </a:pPr>
            <a:r>
              <a:rPr kumimoji="0" lang="en-GB" sz="20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Wenn Sie diesen Schritt vernachlässigen, verliert das </a:t>
            </a:r>
            <a:r>
              <a:rPr kumimoji="0" lang="en-GB" sz="20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Stakeholdermanagement</a:t>
            </a:r>
            <a:r>
              <a:rPr kumimoji="0" lang="en-GB" sz="20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viel von seiner Wirksamkeit.</a:t>
            </a:r>
          </a:p>
          <a:p>
            <a:pPr marL="285750" marR="0" lvl="0" indent="-285750" algn="l" defTabSz="1087636" rtl="0" eaLnBrk="1" fontAlgn="auto" latinLnBrk="0" hangingPunct="1">
              <a:lnSpc>
                <a:spcPct val="100000"/>
              </a:lnSpc>
              <a:spcBef>
                <a:spcPts val="600"/>
              </a:spcBef>
              <a:spcAft>
                <a:spcPts val="0"/>
              </a:spcAft>
              <a:buClrTx/>
              <a:buSzTx/>
              <a:buFont typeface="Wingdings" panose="05000000000000000000" pitchFamily="2" charset="2"/>
              <a:buChar char="à"/>
              <a:tabLst/>
              <a:defRPr/>
            </a:pPr>
            <a:endParaRPr kumimoji="0" lang="en-GB" sz="2000" b="0" i="0" u="none" strike="noStrike" kern="1200" cap="none" spc="0" normalizeH="0" baseline="0" noProof="0" dirty="0">
              <a:ln>
                <a:noFill/>
              </a:ln>
              <a:solidFill>
                <a:prstClr val="black"/>
              </a:solidFill>
              <a:effectLst/>
              <a:uLnTx/>
              <a:uFillTx/>
              <a:latin typeface="Calibri Light" panose="020F0302020204030204"/>
              <a:ea typeface="Open Sans Light" panose="020B0306030504020204" pitchFamily="34" charset="0"/>
              <a:cs typeface="Open Sans Light" panose="020B0306030504020204" pitchFamily="34" charset="0"/>
            </a:endParaRPr>
          </a:p>
        </p:txBody>
      </p:sp>
      <p:sp>
        <p:nvSpPr>
          <p:cNvPr id="42" name="Freeform 4">
            <a:extLst>
              <a:ext uri="{FF2B5EF4-FFF2-40B4-BE49-F238E27FC236}">
                <a16:creationId xmlns:a16="http://schemas.microsoft.com/office/drawing/2014/main" xmlns="" id="{F1AF611D-6673-4A53-87E6-F716D29B8BE0}"/>
              </a:ext>
            </a:extLst>
          </p:cNvPr>
          <p:cNvSpPr>
            <a:spLocks noChangeArrowheads="1"/>
          </p:cNvSpPr>
          <p:nvPr/>
        </p:nvSpPr>
        <p:spPr bwMode="auto">
          <a:xfrm>
            <a:off x="403608" y="6112680"/>
            <a:ext cx="2520000" cy="522585"/>
          </a:xfrm>
          <a:custGeom>
            <a:avLst/>
            <a:gdLst>
              <a:gd name="T0" fmla="*/ 2752 w 13271"/>
              <a:gd name="T1" fmla="*/ 1376 h 2752"/>
              <a:gd name="T2" fmla="*/ 2349 w 13271"/>
              <a:gd name="T3" fmla="*/ 403 h 2752"/>
              <a:gd name="T4" fmla="*/ 1376 w 13271"/>
              <a:gd name="T5" fmla="*/ 0 h 2752"/>
              <a:gd name="T6" fmla="*/ 403 w 13271"/>
              <a:gd name="T7" fmla="*/ 403 h 2752"/>
              <a:gd name="T8" fmla="*/ 2 w 13271"/>
              <a:gd name="T9" fmla="*/ 1314 h 2752"/>
              <a:gd name="T10" fmla="*/ 62 w 13271"/>
              <a:gd name="T11" fmla="*/ 1376 h 2752"/>
              <a:gd name="T12" fmla="*/ 126 w 13271"/>
              <a:gd name="T13" fmla="*/ 1314 h 2752"/>
              <a:gd name="T14" fmla="*/ 491 w 13271"/>
              <a:gd name="T15" fmla="*/ 491 h 2752"/>
              <a:gd name="T16" fmla="*/ 1376 w 13271"/>
              <a:gd name="T17" fmla="*/ 124 h 2752"/>
              <a:gd name="T18" fmla="*/ 2262 w 13271"/>
              <a:gd name="T19" fmla="*/ 491 h 2752"/>
              <a:gd name="T20" fmla="*/ 2630 w 13271"/>
              <a:gd name="T21" fmla="*/ 1376 h 2752"/>
              <a:gd name="T22" fmla="*/ 3033 w 13271"/>
              <a:gd name="T23" fmla="*/ 2348 h 2752"/>
              <a:gd name="T24" fmla="*/ 4006 w 13271"/>
              <a:gd name="T25" fmla="*/ 2751 h 2752"/>
              <a:gd name="T26" fmla="*/ 4979 w 13271"/>
              <a:gd name="T27" fmla="*/ 2348 h 2752"/>
              <a:gd name="T28" fmla="*/ 5382 w 13271"/>
              <a:gd name="T29" fmla="*/ 1376 h 2752"/>
              <a:gd name="T30" fmla="*/ 5384 w 13271"/>
              <a:gd name="T31" fmla="*/ 1376 h 2752"/>
              <a:gd name="T32" fmla="*/ 5751 w 13271"/>
              <a:gd name="T33" fmla="*/ 491 h 2752"/>
              <a:gd name="T34" fmla="*/ 6636 w 13271"/>
              <a:gd name="T35" fmla="*/ 124 h 2752"/>
              <a:gd name="T36" fmla="*/ 7520 w 13271"/>
              <a:gd name="T37" fmla="*/ 491 h 2752"/>
              <a:gd name="T38" fmla="*/ 7888 w 13271"/>
              <a:gd name="T39" fmla="*/ 1376 h 2752"/>
              <a:gd name="T40" fmla="*/ 8292 w 13271"/>
              <a:gd name="T41" fmla="*/ 2348 h 2752"/>
              <a:gd name="T42" fmla="*/ 9264 w 13271"/>
              <a:gd name="T43" fmla="*/ 2751 h 2752"/>
              <a:gd name="T44" fmla="*/ 10238 w 13271"/>
              <a:gd name="T45" fmla="*/ 2348 h 2752"/>
              <a:gd name="T46" fmla="*/ 10641 w 13271"/>
              <a:gd name="T47" fmla="*/ 1376 h 2752"/>
              <a:gd name="T48" fmla="*/ 10643 w 13271"/>
              <a:gd name="T49" fmla="*/ 1376 h 2752"/>
              <a:gd name="T50" fmla="*/ 11009 w 13271"/>
              <a:gd name="T51" fmla="*/ 491 h 2752"/>
              <a:gd name="T52" fmla="*/ 11894 w 13271"/>
              <a:gd name="T53" fmla="*/ 124 h 2752"/>
              <a:gd name="T54" fmla="*/ 12779 w 13271"/>
              <a:gd name="T55" fmla="*/ 491 h 2752"/>
              <a:gd name="T56" fmla="*/ 13144 w 13271"/>
              <a:gd name="T57" fmla="*/ 1314 h 2752"/>
              <a:gd name="T58" fmla="*/ 13208 w 13271"/>
              <a:gd name="T59" fmla="*/ 1376 h 2752"/>
              <a:gd name="T60" fmla="*/ 13269 w 13271"/>
              <a:gd name="T61" fmla="*/ 1314 h 2752"/>
              <a:gd name="T62" fmla="*/ 12867 w 13271"/>
              <a:gd name="T63" fmla="*/ 403 h 2752"/>
              <a:gd name="T64" fmla="*/ 11894 w 13271"/>
              <a:gd name="T65" fmla="*/ 0 h 2752"/>
              <a:gd name="T66" fmla="*/ 10921 w 13271"/>
              <a:gd name="T67" fmla="*/ 403 h 2752"/>
              <a:gd name="T68" fmla="*/ 10516 w 13271"/>
              <a:gd name="T69" fmla="*/ 1376 h 2752"/>
              <a:gd name="T70" fmla="*/ 10149 w 13271"/>
              <a:gd name="T71" fmla="*/ 2260 h 2752"/>
              <a:gd name="T72" fmla="*/ 9264 w 13271"/>
              <a:gd name="T73" fmla="*/ 2627 h 2752"/>
              <a:gd name="T74" fmla="*/ 8379 w 13271"/>
              <a:gd name="T75" fmla="*/ 2260 h 2752"/>
              <a:gd name="T76" fmla="*/ 8013 w 13271"/>
              <a:gd name="T77" fmla="*/ 1376 h 2752"/>
              <a:gd name="T78" fmla="*/ 8011 w 13271"/>
              <a:gd name="T79" fmla="*/ 1376 h 2752"/>
              <a:gd name="T80" fmla="*/ 7608 w 13271"/>
              <a:gd name="T81" fmla="*/ 403 h 2752"/>
              <a:gd name="T82" fmla="*/ 6636 w 13271"/>
              <a:gd name="T83" fmla="*/ 0 h 2752"/>
              <a:gd name="T84" fmla="*/ 5663 w 13271"/>
              <a:gd name="T85" fmla="*/ 403 h 2752"/>
              <a:gd name="T86" fmla="*/ 5258 w 13271"/>
              <a:gd name="T87" fmla="*/ 1376 h 2752"/>
              <a:gd name="T88" fmla="*/ 4891 w 13271"/>
              <a:gd name="T89" fmla="*/ 2260 h 2752"/>
              <a:gd name="T90" fmla="*/ 4006 w 13271"/>
              <a:gd name="T91" fmla="*/ 2627 h 2752"/>
              <a:gd name="T92" fmla="*/ 3121 w 13271"/>
              <a:gd name="T93" fmla="*/ 2260 h 2752"/>
              <a:gd name="T94" fmla="*/ 2755 w 13271"/>
              <a:gd name="T95" fmla="*/ 1376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271" h="2752">
                <a:moveTo>
                  <a:pt x="2752" y="1376"/>
                </a:moveTo>
                <a:lnTo>
                  <a:pt x="2752" y="1376"/>
                </a:lnTo>
                <a:cubicBezTo>
                  <a:pt x="2752" y="1011"/>
                  <a:pt x="2607" y="661"/>
                  <a:pt x="2349" y="403"/>
                </a:cubicBezTo>
                <a:lnTo>
                  <a:pt x="2349" y="403"/>
                </a:lnTo>
                <a:cubicBezTo>
                  <a:pt x="2091" y="145"/>
                  <a:pt x="1741" y="0"/>
                  <a:pt x="1376" y="0"/>
                </a:cubicBezTo>
                <a:lnTo>
                  <a:pt x="1376" y="0"/>
                </a:lnTo>
                <a:cubicBezTo>
                  <a:pt x="1012" y="0"/>
                  <a:pt x="661" y="145"/>
                  <a:pt x="403" y="403"/>
                </a:cubicBezTo>
                <a:lnTo>
                  <a:pt x="403" y="403"/>
                </a:lnTo>
                <a:cubicBezTo>
                  <a:pt x="160" y="646"/>
                  <a:pt x="17" y="972"/>
                  <a:pt x="2" y="1314"/>
                </a:cubicBezTo>
                <a:lnTo>
                  <a:pt x="2" y="1314"/>
                </a:lnTo>
                <a:cubicBezTo>
                  <a:pt x="0" y="1348"/>
                  <a:pt x="28" y="1376"/>
                  <a:pt x="62" y="1376"/>
                </a:cubicBezTo>
                <a:lnTo>
                  <a:pt x="62" y="1376"/>
                </a:lnTo>
                <a:cubicBezTo>
                  <a:pt x="97" y="1376"/>
                  <a:pt x="124" y="1348"/>
                  <a:pt x="126" y="1314"/>
                </a:cubicBezTo>
                <a:lnTo>
                  <a:pt x="126" y="1314"/>
                </a:lnTo>
                <a:cubicBezTo>
                  <a:pt x="141" y="1005"/>
                  <a:pt x="271" y="711"/>
                  <a:pt x="491" y="491"/>
                </a:cubicBezTo>
                <a:lnTo>
                  <a:pt x="491" y="491"/>
                </a:lnTo>
                <a:cubicBezTo>
                  <a:pt x="726" y="256"/>
                  <a:pt x="1045" y="124"/>
                  <a:pt x="1376" y="124"/>
                </a:cubicBezTo>
                <a:lnTo>
                  <a:pt x="1376" y="124"/>
                </a:lnTo>
                <a:cubicBezTo>
                  <a:pt x="1708" y="124"/>
                  <a:pt x="2027" y="256"/>
                  <a:pt x="2262" y="491"/>
                </a:cubicBezTo>
                <a:lnTo>
                  <a:pt x="2262" y="491"/>
                </a:lnTo>
                <a:cubicBezTo>
                  <a:pt x="2496" y="726"/>
                  <a:pt x="2628" y="1044"/>
                  <a:pt x="2628" y="1376"/>
                </a:cubicBezTo>
                <a:lnTo>
                  <a:pt x="2630" y="1376"/>
                </a:lnTo>
                <a:lnTo>
                  <a:pt x="2630" y="1376"/>
                </a:lnTo>
                <a:cubicBezTo>
                  <a:pt x="2630" y="1740"/>
                  <a:pt x="2775" y="2090"/>
                  <a:pt x="3033" y="2348"/>
                </a:cubicBezTo>
                <a:lnTo>
                  <a:pt x="3033" y="2348"/>
                </a:lnTo>
                <a:cubicBezTo>
                  <a:pt x="3291" y="2606"/>
                  <a:pt x="3642" y="2751"/>
                  <a:pt x="4006" y="2751"/>
                </a:cubicBezTo>
                <a:lnTo>
                  <a:pt x="4006" y="2751"/>
                </a:lnTo>
                <a:cubicBezTo>
                  <a:pt x="4371" y="2751"/>
                  <a:pt x="4721" y="2606"/>
                  <a:pt x="4979" y="2348"/>
                </a:cubicBezTo>
                <a:lnTo>
                  <a:pt x="4979" y="2348"/>
                </a:lnTo>
                <a:cubicBezTo>
                  <a:pt x="5237" y="2090"/>
                  <a:pt x="5382" y="1740"/>
                  <a:pt x="5382" y="1376"/>
                </a:cubicBezTo>
                <a:lnTo>
                  <a:pt x="5384" y="1376"/>
                </a:lnTo>
                <a:lnTo>
                  <a:pt x="5384" y="1376"/>
                </a:lnTo>
                <a:cubicBezTo>
                  <a:pt x="5384" y="1044"/>
                  <a:pt x="5516" y="726"/>
                  <a:pt x="5751" y="491"/>
                </a:cubicBezTo>
                <a:lnTo>
                  <a:pt x="5751" y="491"/>
                </a:lnTo>
                <a:cubicBezTo>
                  <a:pt x="5986" y="256"/>
                  <a:pt x="6304" y="124"/>
                  <a:pt x="6636" y="124"/>
                </a:cubicBezTo>
                <a:lnTo>
                  <a:pt x="6636" y="124"/>
                </a:lnTo>
                <a:cubicBezTo>
                  <a:pt x="6967" y="124"/>
                  <a:pt x="7285" y="256"/>
                  <a:pt x="7520" y="491"/>
                </a:cubicBezTo>
                <a:lnTo>
                  <a:pt x="7520" y="491"/>
                </a:lnTo>
                <a:cubicBezTo>
                  <a:pt x="7754" y="726"/>
                  <a:pt x="7886" y="1044"/>
                  <a:pt x="7886" y="1376"/>
                </a:cubicBezTo>
                <a:lnTo>
                  <a:pt x="7888" y="1376"/>
                </a:lnTo>
                <a:lnTo>
                  <a:pt x="7888" y="1376"/>
                </a:lnTo>
                <a:cubicBezTo>
                  <a:pt x="7888" y="1740"/>
                  <a:pt x="8033" y="2090"/>
                  <a:pt x="8292" y="2348"/>
                </a:cubicBezTo>
                <a:lnTo>
                  <a:pt x="8292" y="2348"/>
                </a:lnTo>
                <a:cubicBezTo>
                  <a:pt x="8550" y="2606"/>
                  <a:pt x="8900" y="2751"/>
                  <a:pt x="9264" y="2751"/>
                </a:cubicBezTo>
                <a:lnTo>
                  <a:pt x="9264" y="2751"/>
                </a:lnTo>
                <a:cubicBezTo>
                  <a:pt x="9630" y="2751"/>
                  <a:pt x="9980" y="2606"/>
                  <a:pt x="10238" y="2348"/>
                </a:cubicBezTo>
                <a:lnTo>
                  <a:pt x="10238" y="2348"/>
                </a:lnTo>
                <a:cubicBezTo>
                  <a:pt x="10496" y="2090"/>
                  <a:pt x="10641" y="1740"/>
                  <a:pt x="10641" y="1376"/>
                </a:cubicBezTo>
                <a:lnTo>
                  <a:pt x="10643" y="1376"/>
                </a:lnTo>
                <a:lnTo>
                  <a:pt x="10643" y="1376"/>
                </a:lnTo>
                <a:cubicBezTo>
                  <a:pt x="10643" y="1044"/>
                  <a:pt x="10774" y="726"/>
                  <a:pt x="11009" y="491"/>
                </a:cubicBezTo>
                <a:lnTo>
                  <a:pt x="11009" y="491"/>
                </a:lnTo>
                <a:cubicBezTo>
                  <a:pt x="11244" y="256"/>
                  <a:pt x="11562" y="124"/>
                  <a:pt x="11894" y="124"/>
                </a:cubicBezTo>
                <a:lnTo>
                  <a:pt x="11894" y="124"/>
                </a:lnTo>
                <a:cubicBezTo>
                  <a:pt x="12226" y="124"/>
                  <a:pt x="12545" y="256"/>
                  <a:pt x="12779" y="491"/>
                </a:cubicBezTo>
                <a:lnTo>
                  <a:pt x="12779" y="491"/>
                </a:lnTo>
                <a:cubicBezTo>
                  <a:pt x="12999" y="711"/>
                  <a:pt x="13129" y="1005"/>
                  <a:pt x="13144" y="1314"/>
                </a:cubicBezTo>
                <a:lnTo>
                  <a:pt x="13144" y="1314"/>
                </a:lnTo>
                <a:cubicBezTo>
                  <a:pt x="13146" y="1348"/>
                  <a:pt x="13174" y="1376"/>
                  <a:pt x="13208" y="1376"/>
                </a:cubicBezTo>
                <a:lnTo>
                  <a:pt x="13208" y="1376"/>
                </a:lnTo>
                <a:cubicBezTo>
                  <a:pt x="13243" y="1376"/>
                  <a:pt x="13270" y="1348"/>
                  <a:pt x="13269" y="1314"/>
                </a:cubicBezTo>
                <a:lnTo>
                  <a:pt x="13269" y="1314"/>
                </a:lnTo>
                <a:cubicBezTo>
                  <a:pt x="13254" y="972"/>
                  <a:pt x="13111" y="646"/>
                  <a:pt x="12867" y="403"/>
                </a:cubicBezTo>
                <a:lnTo>
                  <a:pt x="12867" y="403"/>
                </a:lnTo>
                <a:cubicBezTo>
                  <a:pt x="12609" y="145"/>
                  <a:pt x="12259" y="0"/>
                  <a:pt x="11894" y="0"/>
                </a:cubicBezTo>
                <a:lnTo>
                  <a:pt x="11894" y="0"/>
                </a:lnTo>
                <a:cubicBezTo>
                  <a:pt x="11530" y="0"/>
                  <a:pt x="11179" y="145"/>
                  <a:pt x="10921" y="403"/>
                </a:cubicBezTo>
                <a:lnTo>
                  <a:pt x="10921" y="403"/>
                </a:lnTo>
                <a:cubicBezTo>
                  <a:pt x="10663" y="661"/>
                  <a:pt x="10518" y="1011"/>
                  <a:pt x="10518" y="1376"/>
                </a:cubicBezTo>
                <a:lnTo>
                  <a:pt x="10516" y="1376"/>
                </a:lnTo>
                <a:lnTo>
                  <a:pt x="10516" y="1376"/>
                </a:lnTo>
                <a:cubicBezTo>
                  <a:pt x="10516" y="1707"/>
                  <a:pt x="10384" y="2025"/>
                  <a:pt x="10149" y="2260"/>
                </a:cubicBezTo>
                <a:lnTo>
                  <a:pt x="10149" y="2260"/>
                </a:lnTo>
                <a:cubicBezTo>
                  <a:pt x="9915" y="2495"/>
                  <a:pt x="9597" y="2627"/>
                  <a:pt x="9264" y="2627"/>
                </a:cubicBezTo>
                <a:lnTo>
                  <a:pt x="9264" y="2627"/>
                </a:lnTo>
                <a:cubicBezTo>
                  <a:pt x="8932" y="2627"/>
                  <a:pt x="8614" y="2495"/>
                  <a:pt x="8379" y="2260"/>
                </a:cubicBezTo>
                <a:lnTo>
                  <a:pt x="8379" y="2260"/>
                </a:lnTo>
                <a:cubicBezTo>
                  <a:pt x="8145" y="2025"/>
                  <a:pt x="8013" y="1707"/>
                  <a:pt x="8013" y="1376"/>
                </a:cubicBezTo>
                <a:lnTo>
                  <a:pt x="8011" y="1376"/>
                </a:lnTo>
                <a:lnTo>
                  <a:pt x="8011" y="1376"/>
                </a:lnTo>
                <a:cubicBezTo>
                  <a:pt x="8011" y="1011"/>
                  <a:pt x="7866" y="661"/>
                  <a:pt x="7608" y="403"/>
                </a:cubicBezTo>
                <a:lnTo>
                  <a:pt x="7608" y="403"/>
                </a:lnTo>
                <a:cubicBezTo>
                  <a:pt x="7350" y="145"/>
                  <a:pt x="7000" y="0"/>
                  <a:pt x="6636" y="0"/>
                </a:cubicBezTo>
                <a:lnTo>
                  <a:pt x="6636" y="0"/>
                </a:lnTo>
                <a:cubicBezTo>
                  <a:pt x="6271" y="0"/>
                  <a:pt x="5921" y="145"/>
                  <a:pt x="5663" y="403"/>
                </a:cubicBezTo>
                <a:lnTo>
                  <a:pt x="5663" y="403"/>
                </a:lnTo>
                <a:cubicBezTo>
                  <a:pt x="5405" y="661"/>
                  <a:pt x="5260" y="1011"/>
                  <a:pt x="5260" y="1376"/>
                </a:cubicBezTo>
                <a:lnTo>
                  <a:pt x="5258" y="1376"/>
                </a:lnTo>
                <a:lnTo>
                  <a:pt x="5258" y="1376"/>
                </a:lnTo>
                <a:cubicBezTo>
                  <a:pt x="5258" y="1707"/>
                  <a:pt x="5126" y="2025"/>
                  <a:pt x="4891" y="2260"/>
                </a:cubicBezTo>
                <a:lnTo>
                  <a:pt x="4891" y="2260"/>
                </a:lnTo>
                <a:cubicBezTo>
                  <a:pt x="4657" y="2495"/>
                  <a:pt x="4338" y="2627"/>
                  <a:pt x="4006" y="2627"/>
                </a:cubicBezTo>
                <a:lnTo>
                  <a:pt x="4006" y="2627"/>
                </a:lnTo>
                <a:cubicBezTo>
                  <a:pt x="3674" y="2627"/>
                  <a:pt x="3356" y="2495"/>
                  <a:pt x="3121" y="2260"/>
                </a:cubicBezTo>
                <a:lnTo>
                  <a:pt x="3121" y="2260"/>
                </a:lnTo>
                <a:cubicBezTo>
                  <a:pt x="2886" y="2025"/>
                  <a:pt x="2755" y="1707"/>
                  <a:pt x="2755" y="1376"/>
                </a:cubicBezTo>
                <a:lnTo>
                  <a:pt x="2752" y="1376"/>
                </a:lnTo>
              </a:path>
            </a:pathLst>
          </a:custGeom>
          <a:solidFill>
            <a:schemeClr val="bg1">
              <a:lumMod val="9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43" name="Freeform 6">
            <a:extLst>
              <a:ext uri="{FF2B5EF4-FFF2-40B4-BE49-F238E27FC236}">
                <a16:creationId xmlns:a16="http://schemas.microsoft.com/office/drawing/2014/main" xmlns="" id="{51C54BA0-EAD7-4E15-B296-FC7515C7D743}"/>
              </a:ext>
            </a:extLst>
          </p:cNvPr>
          <p:cNvSpPr>
            <a:spLocks noChangeArrowheads="1"/>
          </p:cNvSpPr>
          <p:nvPr/>
        </p:nvSpPr>
        <p:spPr bwMode="auto">
          <a:xfrm>
            <a:off x="473120" y="6180516"/>
            <a:ext cx="387757" cy="386914"/>
          </a:xfrm>
          <a:custGeom>
            <a:avLst/>
            <a:gdLst>
              <a:gd name="T0" fmla="*/ 1020 w 2040"/>
              <a:gd name="T1" fmla="*/ 0 h 2039"/>
              <a:gd name="T2" fmla="*/ 1020 w 2040"/>
              <a:gd name="T3" fmla="*/ 0 h 2039"/>
              <a:gd name="T4" fmla="*/ 2039 w 2040"/>
              <a:gd name="T5" fmla="*/ 1019 h 2039"/>
              <a:gd name="T6" fmla="*/ 2039 w 2040"/>
              <a:gd name="T7" fmla="*/ 1019 h 2039"/>
              <a:gd name="T8" fmla="*/ 1020 w 2040"/>
              <a:gd name="T9" fmla="*/ 2038 h 2039"/>
              <a:gd name="T10" fmla="*/ 1020 w 2040"/>
              <a:gd name="T11" fmla="*/ 2038 h 2039"/>
              <a:gd name="T12" fmla="*/ 0 w 2040"/>
              <a:gd name="T13" fmla="*/ 1019 h 2039"/>
              <a:gd name="T14" fmla="*/ 0 w 2040"/>
              <a:gd name="T15" fmla="*/ 1019 h 2039"/>
              <a:gd name="T16" fmla="*/ 1020 w 2040"/>
              <a:gd name="T17" fmla="*/ 0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0" h="2039">
                <a:moveTo>
                  <a:pt x="1020" y="0"/>
                </a:moveTo>
                <a:lnTo>
                  <a:pt x="1020" y="0"/>
                </a:lnTo>
                <a:cubicBezTo>
                  <a:pt x="1582" y="0"/>
                  <a:pt x="2039" y="456"/>
                  <a:pt x="2039" y="1019"/>
                </a:cubicBezTo>
                <a:lnTo>
                  <a:pt x="2039" y="1019"/>
                </a:lnTo>
                <a:cubicBezTo>
                  <a:pt x="2039" y="1581"/>
                  <a:pt x="1582" y="2038"/>
                  <a:pt x="1020" y="2038"/>
                </a:cubicBezTo>
                <a:lnTo>
                  <a:pt x="1020" y="2038"/>
                </a:lnTo>
                <a:cubicBezTo>
                  <a:pt x="457" y="2038"/>
                  <a:pt x="0" y="1581"/>
                  <a:pt x="0" y="1019"/>
                </a:cubicBezTo>
                <a:lnTo>
                  <a:pt x="0" y="1019"/>
                </a:lnTo>
                <a:cubicBezTo>
                  <a:pt x="0" y="456"/>
                  <a:pt x="457" y="0"/>
                  <a:pt x="1020" y="0"/>
                </a:cubicBezTo>
              </a:path>
            </a:pathLst>
          </a:custGeom>
          <a:solidFill>
            <a:schemeClr val="accent1">
              <a:alpha val="2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44" name="Freeform 7">
            <a:extLst>
              <a:ext uri="{FF2B5EF4-FFF2-40B4-BE49-F238E27FC236}">
                <a16:creationId xmlns:a16="http://schemas.microsoft.com/office/drawing/2014/main" xmlns="" id="{AED0B5D2-CA76-4991-9F40-944942B66152}"/>
              </a:ext>
            </a:extLst>
          </p:cNvPr>
          <p:cNvSpPr>
            <a:spLocks noChangeArrowheads="1"/>
          </p:cNvSpPr>
          <p:nvPr/>
        </p:nvSpPr>
        <p:spPr bwMode="auto">
          <a:xfrm>
            <a:off x="970588" y="6180516"/>
            <a:ext cx="387757" cy="386914"/>
          </a:xfrm>
          <a:custGeom>
            <a:avLst/>
            <a:gdLst>
              <a:gd name="T0" fmla="*/ 1019 w 2040"/>
              <a:gd name="T1" fmla="*/ 0 h 2039"/>
              <a:gd name="T2" fmla="*/ 1019 w 2040"/>
              <a:gd name="T3" fmla="*/ 0 h 2039"/>
              <a:gd name="T4" fmla="*/ 2039 w 2040"/>
              <a:gd name="T5" fmla="*/ 1019 h 2039"/>
              <a:gd name="T6" fmla="*/ 2039 w 2040"/>
              <a:gd name="T7" fmla="*/ 1019 h 2039"/>
              <a:gd name="T8" fmla="*/ 1019 w 2040"/>
              <a:gd name="T9" fmla="*/ 2038 h 2039"/>
              <a:gd name="T10" fmla="*/ 1019 w 2040"/>
              <a:gd name="T11" fmla="*/ 2038 h 2039"/>
              <a:gd name="T12" fmla="*/ 0 w 2040"/>
              <a:gd name="T13" fmla="*/ 1019 h 2039"/>
              <a:gd name="T14" fmla="*/ 0 w 2040"/>
              <a:gd name="T15" fmla="*/ 1019 h 2039"/>
              <a:gd name="T16" fmla="*/ 1019 w 2040"/>
              <a:gd name="T17" fmla="*/ 0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0" h="2039">
                <a:moveTo>
                  <a:pt x="1019" y="0"/>
                </a:moveTo>
                <a:lnTo>
                  <a:pt x="1019" y="0"/>
                </a:lnTo>
                <a:cubicBezTo>
                  <a:pt x="1582" y="0"/>
                  <a:pt x="2039" y="456"/>
                  <a:pt x="2039" y="1019"/>
                </a:cubicBezTo>
                <a:lnTo>
                  <a:pt x="2039" y="1019"/>
                </a:lnTo>
                <a:cubicBezTo>
                  <a:pt x="2039" y="1581"/>
                  <a:pt x="1582" y="2038"/>
                  <a:pt x="1019" y="2038"/>
                </a:cubicBezTo>
                <a:lnTo>
                  <a:pt x="1019" y="2038"/>
                </a:lnTo>
                <a:cubicBezTo>
                  <a:pt x="456" y="2038"/>
                  <a:pt x="0" y="1581"/>
                  <a:pt x="0" y="1019"/>
                </a:cubicBezTo>
                <a:lnTo>
                  <a:pt x="0" y="1019"/>
                </a:lnTo>
                <a:cubicBezTo>
                  <a:pt x="0" y="456"/>
                  <a:pt x="456" y="0"/>
                  <a:pt x="1019" y="0"/>
                </a:cubicBezTo>
              </a:path>
            </a:pathLst>
          </a:custGeom>
          <a:solidFill>
            <a:schemeClr val="accent2">
              <a:alpha val="2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45" name="Freeform 8">
            <a:extLst>
              <a:ext uri="{FF2B5EF4-FFF2-40B4-BE49-F238E27FC236}">
                <a16:creationId xmlns:a16="http://schemas.microsoft.com/office/drawing/2014/main" xmlns="" id="{A2F6030C-4ED4-41A3-8959-603A5C487AE5}"/>
              </a:ext>
            </a:extLst>
          </p:cNvPr>
          <p:cNvSpPr>
            <a:spLocks noChangeArrowheads="1"/>
          </p:cNvSpPr>
          <p:nvPr/>
        </p:nvSpPr>
        <p:spPr bwMode="auto">
          <a:xfrm>
            <a:off x="1472243" y="6180516"/>
            <a:ext cx="386919" cy="386914"/>
          </a:xfrm>
          <a:custGeom>
            <a:avLst/>
            <a:gdLst>
              <a:gd name="T0" fmla="*/ 1019 w 2039"/>
              <a:gd name="T1" fmla="*/ 0 h 2039"/>
              <a:gd name="T2" fmla="*/ 1019 w 2039"/>
              <a:gd name="T3" fmla="*/ 0 h 2039"/>
              <a:gd name="T4" fmla="*/ 2038 w 2039"/>
              <a:gd name="T5" fmla="*/ 1019 h 2039"/>
              <a:gd name="T6" fmla="*/ 2038 w 2039"/>
              <a:gd name="T7" fmla="*/ 1019 h 2039"/>
              <a:gd name="T8" fmla="*/ 1019 w 2039"/>
              <a:gd name="T9" fmla="*/ 2038 h 2039"/>
              <a:gd name="T10" fmla="*/ 1019 w 2039"/>
              <a:gd name="T11" fmla="*/ 2038 h 2039"/>
              <a:gd name="T12" fmla="*/ 0 w 2039"/>
              <a:gd name="T13" fmla="*/ 1019 h 2039"/>
              <a:gd name="T14" fmla="*/ 0 w 2039"/>
              <a:gd name="T15" fmla="*/ 1019 h 2039"/>
              <a:gd name="T16" fmla="*/ 1019 w 2039"/>
              <a:gd name="T17" fmla="*/ 0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9" h="2039">
                <a:moveTo>
                  <a:pt x="1019" y="0"/>
                </a:moveTo>
                <a:lnTo>
                  <a:pt x="1019" y="0"/>
                </a:lnTo>
                <a:cubicBezTo>
                  <a:pt x="1581" y="0"/>
                  <a:pt x="2038" y="456"/>
                  <a:pt x="2038" y="1019"/>
                </a:cubicBezTo>
                <a:lnTo>
                  <a:pt x="2038" y="1019"/>
                </a:lnTo>
                <a:cubicBezTo>
                  <a:pt x="2038" y="1581"/>
                  <a:pt x="1581" y="2038"/>
                  <a:pt x="1019" y="2038"/>
                </a:cubicBezTo>
                <a:lnTo>
                  <a:pt x="1019" y="2038"/>
                </a:lnTo>
                <a:cubicBezTo>
                  <a:pt x="456" y="2038"/>
                  <a:pt x="0" y="1581"/>
                  <a:pt x="0" y="1019"/>
                </a:cubicBezTo>
                <a:lnTo>
                  <a:pt x="0" y="1019"/>
                </a:lnTo>
                <a:cubicBezTo>
                  <a:pt x="0" y="456"/>
                  <a:pt x="456" y="0"/>
                  <a:pt x="1019" y="0"/>
                </a:cubicBezTo>
              </a:path>
            </a:pathLst>
          </a:custGeom>
          <a:solidFill>
            <a:schemeClr val="accent3">
              <a:alpha val="2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46" name="Freeform 9">
            <a:extLst>
              <a:ext uri="{FF2B5EF4-FFF2-40B4-BE49-F238E27FC236}">
                <a16:creationId xmlns:a16="http://schemas.microsoft.com/office/drawing/2014/main" xmlns="" id="{77703B64-CA7B-42FB-A6E7-05678DFFA668}"/>
              </a:ext>
            </a:extLst>
          </p:cNvPr>
          <p:cNvSpPr>
            <a:spLocks noChangeArrowheads="1"/>
          </p:cNvSpPr>
          <p:nvPr/>
        </p:nvSpPr>
        <p:spPr bwMode="auto">
          <a:xfrm>
            <a:off x="1967198" y="6180516"/>
            <a:ext cx="387757" cy="386914"/>
          </a:xfrm>
          <a:custGeom>
            <a:avLst/>
            <a:gdLst>
              <a:gd name="T0" fmla="*/ 1020 w 2040"/>
              <a:gd name="T1" fmla="*/ 0 h 2039"/>
              <a:gd name="T2" fmla="*/ 1020 w 2040"/>
              <a:gd name="T3" fmla="*/ 0 h 2039"/>
              <a:gd name="T4" fmla="*/ 2039 w 2040"/>
              <a:gd name="T5" fmla="*/ 1019 h 2039"/>
              <a:gd name="T6" fmla="*/ 2039 w 2040"/>
              <a:gd name="T7" fmla="*/ 1019 h 2039"/>
              <a:gd name="T8" fmla="*/ 1020 w 2040"/>
              <a:gd name="T9" fmla="*/ 2038 h 2039"/>
              <a:gd name="T10" fmla="*/ 1020 w 2040"/>
              <a:gd name="T11" fmla="*/ 2038 h 2039"/>
              <a:gd name="T12" fmla="*/ 0 w 2040"/>
              <a:gd name="T13" fmla="*/ 1019 h 2039"/>
              <a:gd name="T14" fmla="*/ 0 w 2040"/>
              <a:gd name="T15" fmla="*/ 1019 h 2039"/>
              <a:gd name="T16" fmla="*/ 1020 w 2040"/>
              <a:gd name="T17" fmla="*/ 0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0" h="2039">
                <a:moveTo>
                  <a:pt x="1020" y="0"/>
                </a:moveTo>
                <a:lnTo>
                  <a:pt x="1020" y="0"/>
                </a:lnTo>
                <a:cubicBezTo>
                  <a:pt x="1582" y="0"/>
                  <a:pt x="2039" y="456"/>
                  <a:pt x="2039" y="1019"/>
                </a:cubicBezTo>
                <a:lnTo>
                  <a:pt x="2039" y="1019"/>
                </a:lnTo>
                <a:cubicBezTo>
                  <a:pt x="2039" y="1581"/>
                  <a:pt x="1582" y="2038"/>
                  <a:pt x="1020" y="2038"/>
                </a:cubicBezTo>
                <a:lnTo>
                  <a:pt x="1020" y="2038"/>
                </a:lnTo>
                <a:cubicBezTo>
                  <a:pt x="456" y="2038"/>
                  <a:pt x="0" y="1581"/>
                  <a:pt x="0" y="1019"/>
                </a:cubicBezTo>
                <a:lnTo>
                  <a:pt x="0" y="1019"/>
                </a:lnTo>
                <a:cubicBezTo>
                  <a:pt x="0" y="456"/>
                  <a:pt x="456" y="0"/>
                  <a:pt x="1020" y="0"/>
                </a:cubicBezTo>
              </a:path>
            </a:pathLst>
          </a:custGeom>
          <a:solidFill>
            <a:schemeClr val="accent4">
              <a:alpha val="2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48" name="Freeform 10">
            <a:extLst>
              <a:ext uri="{FF2B5EF4-FFF2-40B4-BE49-F238E27FC236}">
                <a16:creationId xmlns:a16="http://schemas.microsoft.com/office/drawing/2014/main" xmlns="" id="{577D4585-CB38-456F-B3A8-C50C82125338}"/>
              </a:ext>
            </a:extLst>
          </p:cNvPr>
          <p:cNvSpPr>
            <a:spLocks noChangeArrowheads="1"/>
          </p:cNvSpPr>
          <p:nvPr/>
        </p:nvSpPr>
        <p:spPr bwMode="auto">
          <a:xfrm>
            <a:off x="2474716" y="6180516"/>
            <a:ext cx="386919" cy="386914"/>
          </a:xfrm>
          <a:custGeom>
            <a:avLst/>
            <a:gdLst>
              <a:gd name="T0" fmla="*/ 1019 w 2039"/>
              <a:gd name="T1" fmla="*/ 0 h 2039"/>
              <a:gd name="T2" fmla="*/ 1019 w 2039"/>
              <a:gd name="T3" fmla="*/ 0 h 2039"/>
              <a:gd name="T4" fmla="*/ 2038 w 2039"/>
              <a:gd name="T5" fmla="*/ 1019 h 2039"/>
              <a:gd name="T6" fmla="*/ 2038 w 2039"/>
              <a:gd name="T7" fmla="*/ 1019 h 2039"/>
              <a:gd name="T8" fmla="*/ 1019 w 2039"/>
              <a:gd name="T9" fmla="*/ 2038 h 2039"/>
              <a:gd name="T10" fmla="*/ 1019 w 2039"/>
              <a:gd name="T11" fmla="*/ 2038 h 2039"/>
              <a:gd name="T12" fmla="*/ 0 w 2039"/>
              <a:gd name="T13" fmla="*/ 1019 h 2039"/>
              <a:gd name="T14" fmla="*/ 0 w 2039"/>
              <a:gd name="T15" fmla="*/ 1019 h 2039"/>
              <a:gd name="T16" fmla="*/ 1019 w 2039"/>
              <a:gd name="T17" fmla="*/ 0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9" h="2039">
                <a:moveTo>
                  <a:pt x="1019" y="0"/>
                </a:moveTo>
                <a:lnTo>
                  <a:pt x="1019" y="0"/>
                </a:lnTo>
                <a:cubicBezTo>
                  <a:pt x="1582" y="0"/>
                  <a:pt x="2038" y="456"/>
                  <a:pt x="2038" y="1019"/>
                </a:cubicBezTo>
                <a:lnTo>
                  <a:pt x="2038" y="1019"/>
                </a:lnTo>
                <a:cubicBezTo>
                  <a:pt x="2038" y="1581"/>
                  <a:pt x="1582" y="2038"/>
                  <a:pt x="1019" y="2038"/>
                </a:cubicBezTo>
                <a:lnTo>
                  <a:pt x="1019" y="2038"/>
                </a:lnTo>
                <a:cubicBezTo>
                  <a:pt x="456" y="2038"/>
                  <a:pt x="0" y="1581"/>
                  <a:pt x="0" y="1019"/>
                </a:cubicBezTo>
                <a:lnTo>
                  <a:pt x="0" y="1019"/>
                </a:lnTo>
                <a:cubicBezTo>
                  <a:pt x="0" y="456"/>
                  <a:pt x="456" y="0"/>
                  <a:pt x="1019" y="0"/>
                </a:cubicBez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50" name="Freeform 26">
            <a:extLst>
              <a:ext uri="{FF2B5EF4-FFF2-40B4-BE49-F238E27FC236}">
                <a16:creationId xmlns:a16="http://schemas.microsoft.com/office/drawing/2014/main" xmlns="" id="{4EB0AEA1-1C07-44CA-86A9-5E4498B5A3E9}"/>
              </a:ext>
            </a:extLst>
          </p:cNvPr>
          <p:cNvSpPr>
            <a:spLocks noChangeArrowheads="1"/>
          </p:cNvSpPr>
          <p:nvPr/>
        </p:nvSpPr>
        <p:spPr bwMode="auto">
          <a:xfrm>
            <a:off x="892701" y="6331261"/>
            <a:ext cx="42712" cy="42711"/>
          </a:xfrm>
          <a:custGeom>
            <a:avLst/>
            <a:gdLst>
              <a:gd name="T0" fmla="*/ 112 w 226"/>
              <a:gd name="T1" fmla="*/ 0 h 225"/>
              <a:gd name="T2" fmla="*/ 112 w 226"/>
              <a:gd name="T3" fmla="*/ 0 h 225"/>
              <a:gd name="T4" fmla="*/ 225 w 226"/>
              <a:gd name="T5" fmla="*/ 112 h 225"/>
              <a:gd name="T6" fmla="*/ 225 w 226"/>
              <a:gd name="T7" fmla="*/ 112 h 225"/>
              <a:gd name="T8" fmla="*/ 112 w 226"/>
              <a:gd name="T9" fmla="*/ 224 h 225"/>
              <a:gd name="T10" fmla="*/ 112 w 226"/>
              <a:gd name="T11" fmla="*/ 224 h 225"/>
              <a:gd name="T12" fmla="*/ 0 w 226"/>
              <a:gd name="T13" fmla="*/ 112 h 225"/>
              <a:gd name="T14" fmla="*/ 0 w 226"/>
              <a:gd name="T15" fmla="*/ 112 h 225"/>
              <a:gd name="T16" fmla="*/ 112 w 226"/>
              <a:gd name="T1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225">
                <a:moveTo>
                  <a:pt x="112" y="0"/>
                </a:moveTo>
                <a:lnTo>
                  <a:pt x="112" y="0"/>
                </a:lnTo>
                <a:cubicBezTo>
                  <a:pt x="175" y="0"/>
                  <a:pt x="225" y="50"/>
                  <a:pt x="225" y="112"/>
                </a:cubicBezTo>
                <a:lnTo>
                  <a:pt x="225" y="112"/>
                </a:lnTo>
                <a:cubicBezTo>
                  <a:pt x="225" y="174"/>
                  <a:pt x="175" y="224"/>
                  <a:pt x="112" y="224"/>
                </a:cubicBezTo>
                <a:lnTo>
                  <a:pt x="112" y="224"/>
                </a:lnTo>
                <a:cubicBezTo>
                  <a:pt x="50" y="224"/>
                  <a:pt x="0" y="174"/>
                  <a:pt x="0" y="112"/>
                </a:cubicBezTo>
                <a:lnTo>
                  <a:pt x="0" y="112"/>
                </a:lnTo>
                <a:cubicBezTo>
                  <a:pt x="0" y="50"/>
                  <a:pt x="50" y="0"/>
                  <a:pt x="112" y="0"/>
                </a:cubicBezTo>
              </a:path>
            </a:pathLst>
          </a:custGeom>
          <a:solidFill>
            <a:schemeClr val="tx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53" name="Freeform 27">
            <a:extLst>
              <a:ext uri="{FF2B5EF4-FFF2-40B4-BE49-F238E27FC236}">
                <a16:creationId xmlns:a16="http://schemas.microsoft.com/office/drawing/2014/main" xmlns="" id="{34B8B921-D596-40B5-A6B5-34CDC5E5597D}"/>
              </a:ext>
            </a:extLst>
          </p:cNvPr>
          <p:cNvSpPr>
            <a:spLocks noChangeArrowheads="1"/>
          </p:cNvSpPr>
          <p:nvPr/>
        </p:nvSpPr>
        <p:spPr bwMode="auto">
          <a:xfrm>
            <a:off x="1394356" y="6331261"/>
            <a:ext cx="42712" cy="42711"/>
          </a:xfrm>
          <a:custGeom>
            <a:avLst/>
            <a:gdLst>
              <a:gd name="T0" fmla="*/ 112 w 225"/>
              <a:gd name="T1" fmla="*/ 0 h 225"/>
              <a:gd name="T2" fmla="*/ 112 w 225"/>
              <a:gd name="T3" fmla="*/ 0 h 225"/>
              <a:gd name="T4" fmla="*/ 224 w 225"/>
              <a:gd name="T5" fmla="*/ 112 h 225"/>
              <a:gd name="T6" fmla="*/ 224 w 225"/>
              <a:gd name="T7" fmla="*/ 112 h 225"/>
              <a:gd name="T8" fmla="*/ 112 w 225"/>
              <a:gd name="T9" fmla="*/ 224 h 225"/>
              <a:gd name="T10" fmla="*/ 112 w 225"/>
              <a:gd name="T11" fmla="*/ 224 h 225"/>
              <a:gd name="T12" fmla="*/ 0 w 225"/>
              <a:gd name="T13" fmla="*/ 112 h 225"/>
              <a:gd name="T14" fmla="*/ 0 w 225"/>
              <a:gd name="T15" fmla="*/ 112 h 225"/>
              <a:gd name="T16" fmla="*/ 112 w 225"/>
              <a:gd name="T1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 h="225">
                <a:moveTo>
                  <a:pt x="112" y="0"/>
                </a:moveTo>
                <a:lnTo>
                  <a:pt x="112" y="0"/>
                </a:lnTo>
                <a:cubicBezTo>
                  <a:pt x="174" y="0"/>
                  <a:pt x="224" y="50"/>
                  <a:pt x="224" y="112"/>
                </a:cubicBezTo>
                <a:lnTo>
                  <a:pt x="224" y="112"/>
                </a:lnTo>
                <a:cubicBezTo>
                  <a:pt x="224" y="174"/>
                  <a:pt x="174" y="224"/>
                  <a:pt x="112" y="224"/>
                </a:cubicBezTo>
                <a:lnTo>
                  <a:pt x="112" y="224"/>
                </a:lnTo>
                <a:cubicBezTo>
                  <a:pt x="50" y="224"/>
                  <a:pt x="0" y="174"/>
                  <a:pt x="0" y="112"/>
                </a:cubicBezTo>
                <a:lnTo>
                  <a:pt x="0" y="112"/>
                </a:lnTo>
                <a:cubicBezTo>
                  <a:pt x="0" y="50"/>
                  <a:pt x="50" y="0"/>
                  <a:pt x="112" y="0"/>
                </a:cubicBezTo>
              </a:path>
            </a:pathLst>
          </a:custGeom>
          <a:solidFill>
            <a:schemeClr val="tx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54" name="Freeform 28">
            <a:extLst>
              <a:ext uri="{FF2B5EF4-FFF2-40B4-BE49-F238E27FC236}">
                <a16:creationId xmlns:a16="http://schemas.microsoft.com/office/drawing/2014/main" xmlns="" id="{EF51898C-D624-435E-AC05-FA72B0131135}"/>
              </a:ext>
            </a:extLst>
          </p:cNvPr>
          <p:cNvSpPr>
            <a:spLocks noChangeArrowheads="1"/>
          </p:cNvSpPr>
          <p:nvPr/>
        </p:nvSpPr>
        <p:spPr bwMode="auto">
          <a:xfrm>
            <a:off x="1891824" y="6331261"/>
            <a:ext cx="42712" cy="42711"/>
          </a:xfrm>
          <a:custGeom>
            <a:avLst/>
            <a:gdLst>
              <a:gd name="T0" fmla="*/ 111 w 225"/>
              <a:gd name="T1" fmla="*/ 0 h 225"/>
              <a:gd name="T2" fmla="*/ 111 w 225"/>
              <a:gd name="T3" fmla="*/ 0 h 225"/>
              <a:gd name="T4" fmla="*/ 224 w 225"/>
              <a:gd name="T5" fmla="*/ 112 h 225"/>
              <a:gd name="T6" fmla="*/ 224 w 225"/>
              <a:gd name="T7" fmla="*/ 112 h 225"/>
              <a:gd name="T8" fmla="*/ 111 w 225"/>
              <a:gd name="T9" fmla="*/ 224 h 225"/>
              <a:gd name="T10" fmla="*/ 111 w 225"/>
              <a:gd name="T11" fmla="*/ 224 h 225"/>
              <a:gd name="T12" fmla="*/ 0 w 225"/>
              <a:gd name="T13" fmla="*/ 112 h 225"/>
              <a:gd name="T14" fmla="*/ 0 w 225"/>
              <a:gd name="T15" fmla="*/ 112 h 225"/>
              <a:gd name="T16" fmla="*/ 111 w 225"/>
              <a:gd name="T1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 h="225">
                <a:moveTo>
                  <a:pt x="111" y="0"/>
                </a:moveTo>
                <a:lnTo>
                  <a:pt x="111" y="0"/>
                </a:lnTo>
                <a:cubicBezTo>
                  <a:pt x="174" y="0"/>
                  <a:pt x="224" y="50"/>
                  <a:pt x="224" y="112"/>
                </a:cubicBezTo>
                <a:lnTo>
                  <a:pt x="224" y="112"/>
                </a:lnTo>
                <a:cubicBezTo>
                  <a:pt x="224" y="174"/>
                  <a:pt x="174" y="224"/>
                  <a:pt x="111" y="224"/>
                </a:cubicBezTo>
                <a:lnTo>
                  <a:pt x="111" y="224"/>
                </a:lnTo>
                <a:cubicBezTo>
                  <a:pt x="50" y="224"/>
                  <a:pt x="0" y="174"/>
                  <a:pt x="0" y="112"/>
                </a:cubicBezTo>
                <a:lnTo>
                  <a:pt x="0" y="112"/>
                </a:lnTo>
                <a:cubicBezTo>
                  <a:pt x="0" y="50"/>
                  <a:pt x="50" y="0"/>
                  <a:pt x="111" y="0"/>
                </a:cubicBezTo>
              </a:path>
            </a:pathLst>
          </a:custGeom>
          <a:solidFill>
            <a:schemeClr val="tx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55" name="Freeform 29">
            <a:extLst>
              <a:ext uri="{FF2B5EF4-FFF2-40B4-BE49-F238E27FC236}">
                <a16:creationId xmlns:a16="http://schemas.microsoft.com/office/drawing/2014/main" xmlns="" id="{D46BDF24-A48A-415F-AB1B-A484D2249E6D}"/>
              </a:ext>
            </a:extLst>
          </p:cNvPr>
          <p:cNvSpPr>
            <a:spLocks noChangeArrowheads="1"/>
          </p:cNvSpPr>
          <p:nvPr/>
        </p:nvSpPr>
        <p:spPr bwMode="auto">
          <a:xfrm>
            <a:off x="2393479" y="6331261"/>
            <a:ext cx="42712" cy="42711"/>
          </a:xfrm>
          <a:custGeom>
            <a:avLst/>
            <a:gdLst>
              <a:gd name="T0" fmla="*/ 112 w 225"/>
              <a:gd name="T1" fmla="*/ 0 h 225"/>
              <a:gd name="T2" fmla="*/ 112 w 225"/>
              <a:gd name="T3" fmla="*/ 0 h 225"/>
              <a:gd name="T4" fmla="*/ 224 w 225"/>
              <a:gd name="T5" fmla="*/ 112 h 225"/>
              <a:gd name="T6" fmla="*/ 224 w 225"/>
              <a:gd name="T7" fmla="*/ 112 h 225"/>
              <a:gd name="T8" fmla="*/ 112 w 225"/>
              <a:gd name="T9" fmla="*/ 224 h 225"/>
              <a:gd name="T10" fmla="*/ 112 w 225"/>
              <a:gd name="T11" fmla="*/ 224 h 225"/>
              <a:gd name="T12" fmla="*/ 0 w 225"/>
              <a:gd name="T13" fmla="*/ 112 h 225"/>
              <a:gd name="T14" fmla="*/ 0 w 225"/>
              <a:gd name="T15" fmla="*/ 112 h 225"/>
              <a:gd name="T16" fmla="*/ 112 w 225"/>
              <a:gd name="T1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 h="225">
                <a:moveTo>
                  <a:pt x="112" y="0"/>
                </a:moveTo>
                <a:lnTo>
                  <a:pt x="112" y="0"/>
                </a:lnTo>
                <a:cubicBezTo>
                  <a:pt x="174" y="0"/>
                  <a:pt x="224" y="50"/>
                  <a:pt x="224" y="112"/>
                </a:cubicBezTo>
                <a:lnTo>
                  <a:pt x="224" y="112"/>
                </a:lnTo>
                <a:cubicBezTo>
                  <a:pt x="224" y="174"/>
                  <a:pt x="174" y="224"/>
                  <a:pt x="112" y="224"/>
                </a:cubicBezTo>
                <a:lnTo>
                  <a:pt x="112" y="224"/>
                </a:lnTo>
                <a:cubicBezTo>
                  <a:pt x="50" y="224"/>
                  <a:pt x="0" y="174"/>
                  <a:pt x="0" y="112"/>
                </a:cubicBezTo>
                <a:lnTo>
                  <a:pt x="0" y="112"/>
                </a:lnTo>
                <a:cubicBezTo>
                  <a:pt x="0" y="50"/>
                  <a:pt x="50" y="0"/>
                  <a:pt x="112" y="0"/>
                </a:cubicBezTo>
              </a:path>
            </a:pathLst>
          </a:custGeom>
          <a:solidFill>
            <a:schemeClr val="tx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66" name="TextBox 39">
            <a:extLst>
              <a:ext uri="{FF2B5EF4-FFF2-40B4-BE49-F238E27FC236}">
                <a16:creationId xmlns:a16="http://schemas.microsoft.com/office/drawing/2014/main" xmlns="" id="{CB32AA62-49CE-4A9E-8B69-5A5CDE041B58}"/>
              </a:ext>
            </a:extLst>
          </p:cNvPr>
          <p:cNvSpPr txBox="1"/>
          <p:nvPr/>
        </p:nvSpPr>
        <p:spPr>
          <a:xfrm>
            <a:off x="467263" y="6068055"/>
            <a:ext cx="399469" cy="611834"/>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376" b="1" i="0" u="none" strike="noStrike" kern="1200" cap="none" spc="0" normalizeH="0" baseline="0" noProof="0" dirty="0">
                <a:ln>
                  <a:noFill/>
                </a:ln>
                <a:solidFill>
                  <a:prstClr val="white"/>
                </a:solidFill>
                <a:effectLst/>
                <a:uLnTx/>
                <a:uFillTx/>
                <a:latin typeface="Calibri Light" panose="020F0302020204030204"/>
                <a:ea typeface="+mn-ea"/>
                <a:cs typeface="Poppins" pitchFamily="2" charset="77"/>
              </a:rPr>
              <a:t>1</a:t>
            </a:r>
          </a:p>
        </p:txBody>
      </p:sp>
      <p:sp>
        <p:nvSpPr>
          <p:cNvPr id="67" name="TextBox 40">
            <a:extLst>
              <a:ext uri="{FF2B5EF4-FFF2-40B4-BE49-F238E27FC236}">
                <a16:creationId xmlns:a16="http://schemas.microsoft.com/office/drawing/2014/main" xmlns="" id="{FDD83071-9090-4D72-8157-995164DCD987}"/>
              </a:ext>
            </a:extLst>
          </p:cNvPr>
          <p:cNvSpPr txBox="1"/>
          <p:nvPr/>
        </p:nvSpPr>
        <p:spPr>
          <a:xfrm>
            <a:off x="964731" y="6068055"/>
            <a:ext cx="399469" cy="611834"/>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376" b="1" i="0" u="none" strike="noStrike" kern="1200" cap="none" spc="0" normalizeH="0" baseline="0" noProof="0" dirty="0">
                <a:ln>
                  <a:noFill/>
                </a:ln>
                <a:solidFill>
                  <a:prstClr val="white"/>
                </a:solidFill>
                <a:effectLst/>
                <a:uLnTx/>
                <a:uFillTx/>
                <a:latin typeface="Calibri Light" panose="020F0302020204030204"/>
                <a:ea typeface="+mn-ea"/>
                <a:cs typeface="Poppins" pitchFamily="2" charset="77"/>
              </a:rPr>
              <a:t>2</a:t>
            </a:r>
          </a:p>
        </p:txBody>
      </p:sp>
      <p:sp>
        <p:nvSpPr>
          <p:cNvPr id="68" name="TextBox 41">
            <a:extLst>
              <a:ext uri="{FF2B5EF4-FFF2-40B4-BE49-F238E27FC236}">
                <a16:creationId xmlns:a16="http://schemas.microsoft.com/office/drawing/2014/main" xmlns="" id="{F36955E3-4BFA-4846-9A44-B30A5A6BB789}"/>
              </a:ext>
            </a:extLst>
          </p:cNvPr>
          <p:cNvSpPr txBox="1"/>
          <p:nvPr/>
        </p:nvSpPr>
        <p:spPr>
          <a:xfrm>
            <a:off x="1463873" y="6068055"/>
            <a:ext cx="399469" cy="611834"/>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376" b="1" i="0" u="none" strike="noStrike" kern="1200" cap="none" spc="0" normalizeH="0" baseline="0" noProof="0" dirty="0">
                <a:ln>
                  <a:noFill/>
                </a:ln>
                <a:solidFill>
                  <a:prstClr val="white"/>
                </a:solidFill>
                <a:effectLst/>
                <a:uLnTx/>
                <a:uFillTx/>
                <a:latin typeface="Calibri Light" panose="020F0302020204030204"/>
                <a:ea typeface="+mn-ea"/>
                <a:cs typeface="Poppins" pitchFamily="2" charset="77"/>
              </a:rPr>
              <a:t>3</a:t>
            </a:r>
          </a:p>
        </p:txBody>
      </p:sp>
      <p:sp>
        <p:nvSpPr>
          <p:cNvPr id="69" name="TextBox 42">
            <a:extLst>
              <a:ext uri="{FF2B5EF4-FFF2-40B4-BE49-F238E27FC236}">
                <a16:creationId xmlns:a16="http://schemas.microsoft.com/office/drawing/2014/main" xmlns="" id="{52D1325B-C7BA-46CA-9D79-12217DD30572}"/>
              </a:ext>
            </a:extLst>
          </p:cNvPr>
          <p:cNvSpPr txBox="1"/>
          <p:nvPr/>
        </p:nvSpPr>
        <p:spPr>
          <a:xfrm>
            <a:off x="1961341" y="6068055"/>
            <a:ext cx="399469" cy="611834"/>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376" b="1" i="0" u="none" strike="noStrike" kern="1200" cap="none" spc="0" normalizeH="0" baseline="0" noProof="0" dirty="0">
                <a:ln>
                  <a:noFill/>
                </a:ln>
                <a:solidFill>
                  <a:prstClr val="white"/>
                </a:solidFill>
                <a:effectLst/>
                <a:uLnTx/>
                <a:uFillTx/>
                <a:latin typeface="Calibri Light" panose="020F0302020204030204"/>
                <a:ea typeface="+mn-ea"/>
                <a:cs typeface="Poppins" pitchFamily="2" charset="77"/>
              </a:rPr>
              <a:t>4</a:t>
            </a:r>
          </a:p>
        </p:txBody>
      </p:sp>
      <p:sp>
        <p:nvSpPr>
          <p:cNvPr id="70" name="TextBox 43">
            <a:extLst>
              <a:ext uri="{FF2B5EF4-FFF2-40B4-BE49-F238E27FC236}">
                <a16:creationId xmlns:a16="http://schemas.microsoft.com/office/drawing/2014/main" xmlns="" id="{0234378D-D5D9-4D76-ACF0-93D9BD5A43AF}"/>
              </a:ext>
            </a:extLst>
          </p:cNvPr>
          <p:cNvSpPr txBox="1"/>
          <p:nvPr/>
        </p:nvSpPr>
        <p:spPr>
          <a:xfrm>
            <a:off x="2468440" y="6068055"/>
            <a:ext cx="399469" cy="611834"/>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376" b="1" i="0" u="none" strike="noStrike" kern="1200" cap="none" spc="0" normalizeH="0" baseline="0" noProof="0" dirty="0">
                <a:ln>
                  <a:noFill/>
                </a:ln>
                <a:solidFill>
                  <a:prstClr val="white"/>
                </a:solidFill>
                <a:effectLst/>
                <a:uLnTx/>
                <a:uFillTx/>
                <a:latin typeface="Calibri Light" panose="020F0302020204030204"/>
                <a:ea typeface="+mn-ea"/>
                <a:cs typeface="Poppins" pitchFamily="2" charset="77"/>
              </a:rPr>
              <a:t>5</a:t>
            </a:r>
          </a:p>
        </p:txBody>
      </p:sp>
      <p:grpSp>
        <p:nvGrpSpPr>
          <p:cNvPr id="20" name="Gruppieren 19">
            <a:extLst>
              <a:ext uri="{FF2B5EF4-FFF2-40B4-BE49-F238E27FC236}">
                <a16:creationId xmlns:a16="http://schemas.microsoft.com/office/drawing/2014/main" xmlns="" id="{54ECF2E3-F057-4704-88EA-9AE39CC19C41}"/>
              </a:ext>
            </a:extLst>
          </p:cNvPr>
          <p:cNvGrpSpPr>
            <a:grpSpLocks noChangeAspect="1"/>
          </p:cNvGrpSpPr>
          <p:nvPr/>
        </p:nvGrpSpPr>
        <p:grpSpPr>
          <a:xfrm>
            <a:off x="4995180" y="2142491"/>
            <a:ext cx="7104678" cy="3600618"/>
            <a:chOff x="524110" y="556246"/>
            <a:chExt cx="10810625" cy="5478769"/>
          </a:xfrm>
        </p:grpSpPr>
        <p:sp>
          <p:nvSpPr>
            <p:cNvPr id="21" name="Rectangle 3">
              <a:extLst>
                <a:ext uri="{FF2B5EF4-FFF2-40B4-BE49-F238E27FC236}">
                  <a16:creationId xmlns:a16="http://schemas.microsoft.com/office/drawing/2014/main" xmlns="" id="{DFBB35BB-7E96-4C35-A0C7-179CA43CBEE7}"/>
                </a:ext>
              </a:extLst>
            </p:cNvPr>
            <p:cNvSpPr/>
            <p:nvPr/>
          </p:nvSpPr>
          <p:spPr>
            <a:xfrm>
              <a:off x="1497051" y="1614050"/>
              <a:ext cx="3276600" cy="1473994"/>
            </a:xfrm>
            <a:prstGeom prst="rect">
              <a:avLst/>
            </a:prstGeom>
            <a:solidFill>
              <a:schemeClr val="tx1">
                <a:lumMod val="20000"/>
                <a:lumOff val="8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22" name="Rectangle 4">
              <a:extLst>
                <a:ext uri="{FF2B5EF4-FFF2-40B4-BE49-F238E27FC236}">
                  <a16:creationId xmlns:a16="http://schemas.microsoft.com/office/drawing/2014/main" xmlns="" id="{6F99F2A6-BEAC-442F-AC00-48E6D9A68415}"/>
                </a:ext>
              </a:extLst>
            </p:cNvPr>
            <p:cNvSpPr/>
            <p:nvPr/>
          </p:nvSpPr>
          <p:spPr>
            <a:xfrm>
              <a:off x="1497051" y="3088044"/>
              <a:ext cx="3276600" cy="1473994"/>
            </a:xfrm>
            <a:prstGeom prst="rect">
              <a:avLst/>
            </a:prstGeom>
            <a:solidFill>
              <a:schemeClr val="tx1">
                <a:lumMod val="20000"/>
                <a:lumOff val="8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23" name="Rectangle 5">
              <a:extLst>
                <a:ext uri="{FF2B5EF4-FFF2-40B4-BE49-F238E27FC236}">
                  <a16:creationId xmlns:a16="http://schemas.microsoft.com/office/drawing/2014/main" xmlns="" id="{5A03C533-6244-496C-8316-4764A1335C44}"/>
                </a:ext>
              </a:extLst>
            </p:cNvPr>
            <p:cNvSpPr/>
            <p:nvPr/>
          </p:nvSpPr>
          <p:spPr>
            <a:xfrm>
              <a:off x="1039852" y="1621194"/>
              <a:ext cx="456010" cy="1466851"/>
            </a:xfrm>
            <a:prstGeom prst="rect">
              <a:avLst/>
            </a:prstGeom>
            <a:solidFill>
              <a:srgbClr val="EC21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E7E6E6"/>
                </a:solidFill>
                <a:effectLst/>
                <a:uLnTx/>
                <a:uFillTx/>
                <a:latin typeface="Calibri Light" panose="020F0302020204030204"/>
                <a:ea typeface="+mn-ea"/>
                <a:cs typeface="+mn-cs"/>
              </a:endParaRPr>
            </a:p>
          </p:txBody>
        </p:sp>
        <p:sp>
          <p:nvSpPr>
            <p:cNvPr id="24" name="Rectangle 6">
              <a:extLst>
                <a:ext uri="{FF2B5EF4-FFF2-40B4-BE49-F238E27FC236}">
                  <a16:creationId xmlns:a16="http://schemas.microsoft.com/office/drawing/2014/main" xmlns="" id="{99120410-151C-4D06-8158-9814E0935C41}"/>
                </a:ext>
              </a:extLst>
            </p:cNvPr>
            <p:cNvSpPr/>
            <p:nvPr/>
          </p:nvSpPr>
          <p:spPr>
            <a:xfrm>
              <a:off x="1039852" y="3088044"/>
              <a:ext cx="456010" cy="1473994"/>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E7E6E6"/>
                </a:solidFill>
                <a:effectLst/>
                <a:uLnTx/>
                <a:uFillTx/>
                <a:latin typeface="Calibri Light" panose="020F0302020204030204"/>
                <a:ea typeface="+mn-ea"/>
                <a:cs typeface="+mn-cs"/>
              </a:endParaRPr>
            </a:p>
          </p:txBody>
        </p:sp>
        <p:sp>
          <p:nvSpPr>
            <p:cNvPr id="25" name="Rectangle 9">
              <a:extLst>
                <a:ext uri="{FF2B5EF4-FFF2-40B4-BE49-F238E27FC236}">
                  <a16:creationId xmlns:a16="http://schemas.microsoft.com/office/drawing/2014/main" xmlns="" id="{9E39488B-4701-44F5-9798-B4706A6D2179}"/>
                </a:ext>
              </a:extLst>
            </p:cNvPr>
            <p:cNvSpPr/>
            <p:nvPr/>
          </p:nvSpPr>
          <p:spPr>
            <a:xfrm>
              <a:off x="4770081" y="1157874"/>
              <a:ext cx="3277790" cy="4561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E7E6E6"/>
                </a:solidFill>
                <a:effectLst/>
                <a:uLnTx/>
                <a:uFillTx/>
                <a:latin typeface="Calibri Light" panose="020F0302020204030204"/>
                <a:ea typeface="+mn-ea"/>
                <a:cs typeface="+mn-cs"/>
              </a:endParaRPr>
            </a:p>
          </p:txBody>
        </p:sp>
        <p:sp>
          <p:nvSpPr>
            <p:cNvPr id="26" name="Rectangle 13">
              <a:extLst>
                <a:ext uri="{FF2B5EF4-FFF2-40B4-BE49-F238E27FC236}">
                  <a16:creationId xmlns:a16="http://schemas.microsoft.com/office/drawing/2014/main" xmlns="" id="{91B7CA5D-5E5B-49D9-9300-51A5DF9146CE}"/>
                </a:ext>
              </a:extLst>
            </p:cNvPr>
            <p:cNvSpPr/>
            <p:nvPr/>
          </p:nvSpPr>
          <p:spPr>
            <a:xfrm>
              <a:off x="4772462" y="3088044"/>
              <a:ext cx="3277790" cy="1473994"/>
            </a:xfrm>
            <a:prstGeom prst="rect">
              <a:avLst/>
            </a:prstGeom>
            <a:solidFill>
              <a:schemeClr val="tx1">
                <a:lumMod val="20000"/>
                <a:lumOff val="8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27" name="Rectangle 14">
              <a:extLst>
                <a:ext uri="{FF2B5EF4-FFF2-40B4-BE49-F238E27FC236}">
                  <a16:creationId xmlns:a16="http://schemas.microsoft.com/office/drawing/2014/main" xmlns="" id="{1000E576-C50A-4F4E-91D2-F2231311A3BC}"/>
                </a:ext>
              </a:extLst>
            </p:cNvPr>
            <p:cNvSpPr/>
            <p:nvPr/>
          </p:nvSpPr>
          <p:spPr>
            <a:xfrm>
              <a:off x="4772462" y="1617622"/>
              <a:ext cx="3277790" cy="1470423"/>
            </a:xfrm>
            <a:prstGeom prst="rect">
              <a:avLst/>
            </a:prstGeom>
            <a:solidFill>
              <a:schemeClr val="tx1">
                <a:lumMod val="20000"/>
                <a:lumOff val="8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28" name="Rectangle 21">
              <a:extLst>
                <a:ext uri="{FF2B5EF4-FFF2-40B4-BE49-F238E27FC236}">
                  <a16:creationId xmlns:a16="http://schemas.microsoft.com/office/drawing/2014/main" xmlns="" id="{550995AF-412E-4C4B-AEF0-88F1B447A62D}"/>
                </a:ext>
              </a:extLst>
            </p:cNvPr>
            <p:cNvSpPr/>
            <p:nvPr/>
          </p:nvSpPr>
          <p:spPr>
            <a:xfrm>
              <a:off x="1496456" y="1157874"/>
              <a:ext cx="3277790" cy="4561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E7E6E6"/>
                </a:solidFill>
                <a:effectLst/>
                <a:uLnTx/>
                <a:uFillTx/>
                <a:latin typeface="Calibri Light" panose="020F0302020204030204"/>
                <a:ea typeface="+mn-ea"/>
                <a:cs typeface="+mn-cs"/>
              </a:endParaRPr>
            </a:p>
          </p:txBody>
        </p:sp>
        <p:sp>
          <p:nvSpPr>
            <p:cNvPr id="29" name="TextBox 22">
              <a:extLst>
                <a:ext uri="{FF2B5EF4-FFF2-40B4-BE49-F238E27FC236}">
                  <a16:creationId xmlns:a16="http://schemas.microsoft.com/office/drawing/2014/main" xmlns="" id="{1BAFAACB-6C3A-4076-95A5-86FC9FCEBDBD}"/>
                </a:ext>
              </a:extLst>
            </p:cNvPr>
            <p:cNvSpPr txBox="1"/>
            <p:nvPr/>
          </p:nvSpPr>
          <p:spPr>
            <a:xfrm>
              <a:off x="2736225" y="1129157"/>
              <a:ext cx="794094" cy="515150"/>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Light" panose="020F0302020204030204"/>
                  <a:ea typeface="League Spartan" charset="0"/>
                  <a:cs typeface="Poppins" pitchFamily="2" charset="77"/>
                </a:rPr>
                <a:t>Niedrig</a:t>
              </a:r>
            </a:p>
          </p:txBody>
        </p:sp>
        <p:sp>
          <p:nvSpPr>
            <p:cNvPr id="30" name="TextBox 23">
              <a:extLst>
                <a:ext uri="{FF2B5EF4-FFF2-40B4-BE49-F238E27FC236}">
                  <a16:creationId xmlns:a16="http://schemas.microsoft.com/office/drawing/2014/main" xmlns="" id="{6052EA78-95FC-440F-AD23-251E8B269953}"/>
                </a:ext>
              </a:extLst>
            </p:cNvPr>
            <p:cNvSpPr txBox="1"/>
            <p:nvPr/>
          </p:nvSpPr>
          <p:spPr>
            <a:xfrm>
              <a:off x="5901180" y="1129157"/>
              <a:ext cx="1019764" cy="515150"/>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Light" panose="020F0302020204030204"/>
                  <a:ea typeface="League Spartan" charset="0"/>
                  <a:cs typeface="Poppins" pitchFamily="2" charset="77"/>
                </a:rPr>
                <a:t>Mittel</a:t>
              </a:r>
            </a:p>
          </p:txBody>
        </p:sp>
        <p:sp>
          <p:nvSpPr>
            <p:cNvPr id="31" name="TextBox 24">
              <a:extLst>
                <a:ext uri="{FF2B5EF4-FFF2-40B4-BE49-F238E27FC236}">
                  <a16:creationId xmlns:a16="http://schemas.microsoft.com/office/drawing/2014/main" xmlns="" id="{9C5B1B2F-9F98-4064-AA53-9DFEAFB9DDF4}"/>
                </a:ext>
              </a:extLst>
            </p:cNvPr>
            <p:cNvSpPr txBox="1"/>
            <p:nvPr/>
          </p:nvSpPr>
          <p:spPr>
            <a:xfrm rot="16200000">
              <a:off x="841981" y="2097045"/>
              <a:ext cx="851755" cy="515151"/>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Light" panose="020F0302020204030204"/>
                  <a:ea typeface="League Spartan" charset="0"/>
                  <a:cs typeface="Poppins" pitchFamily="2" charset="77"/>
                </a:rPr>
                <a:t>Hoch</a:t>
              </a:r>
            </a:p>
          </p:txBody>
        </p:sp>
        <p:sp>
          <p:nvSpPr>
            <p:cNvPr id="32" name="TextBox 25">
              <a:extLst>
                <a:ext uri="{FF2B5EF4-FFF2-40B4-BE49-F238E27FC236}">
                  <a16:creationId xmlns:a16="http://schemas.microsoft.com/office/drawing/2014/main" xmlns="" id="{E3B3CDB4-3511-4F23-A26B-20488F7155AC}"/>
                </a:ext>
              </a:extLst>
            </p:cNvPr>
            <p:cNvSpPr txBox="1"/>
            <p:nvPr/>
          </p:nvSpPr>
          <p:spPr>
            <a:xfrm rot="16200000">
              <a:off x="757978" y="3567464"/>
              <a:ext cx="1019763" cy="515151"/>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Light" panose="020F0302020204030204"/>
                  <a:ea typeface="League Spartan" charset="0"/>
                  <a:cs typeface="Poppins" pitchFamily="2" charset="77"/>
                </a:rPr>
                <a:t>Mittel</a:t>
              </a:r>
            </a:p>
          </p:txBody>
        </p:sp>
        <p:sp>
          <p:nvSpPr>
            <p:cNvPr id="33" name="Rectangle 9">
              <a:extLst>
                <a:ext uri="{FF2B5EF4-FFF2-40B4-BE49-F238E27FC236}">
                  <a16:creationId xmlns:a16="http://schemas.microsoft.com/office/drawing/2014/main" xmlns="" id="{7CA282D5-4643-4A95-933A-64021EEFCDF9}"/>
                </a:ext>
              </a:extLst>
            </p:cNvPr>
            <p:cNvSpPr/>
            <p:nvPr/>
          </p:nvSpPr>
          <p:spPr>
            <a:xfrm>
              <a:off x="8054564" y="1157874"/>
              <a:ext cx="3277790" cy="456176"/>
            </a:xfrm>
            <a:prstGeom prst="rect">
              <a:avLst/>
            </a:prstGeom>
            <a:solidFill>
              <a:srgbClr val="EC21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E7E6E6"/>
                </a:solidFill>
                <a:effectLst/>
                <a:uLnTx/>
                <a:uFillTx/>
                <a:latin typeface="Calibri Light" panose="020F0302020204030204"/>
                <a:ea typeface="+mn-ea"/>
                <a:cs typeface="+mn-cs"/>
              </a:endParaRPr>
            </a:p>
          </p:txBody>
        </p:sp>
        <p:sp>
          <p:nvSpPr>
            <p:cNvPr id="34" name="Rectangle 13">
              <a:extLst>
                <a:ext uri="{FF2B5EF4-FFF2-40B4-BE49-F238E27FC236}">
                  <a16:creationId xmlns:a16="http://schemas.microsoft.com/office/drawing/2014/main" xmlns="" id="{7219E359-C49D-4A21-93CF-5B20E9958F1C}"/>
                </a:ext>
              </a:extLst>
            </p:cNvPr>
            <p:cNvSpPr/>
            <p:nvPr/>
          </p:nvSpPr>
          <p:spPr>
            <a:xfrm>
              <a:off x="8056945" y="3088044"/>
              <a:ext cx="3277790" cy="1473994"/>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35" name="Rectangle 14">
              <a:extLst>
                <a:ext uri="{FF2B5EF4-FFF2-40B4-BE49-F238E27FC236}">
                  <a16:creationId xmlns:a16="http://schemas.microsoft.com/office/drawing/2014/main" xmlns="" id="{66AE06E1-0C29-4B08-90E7-40B6A7DD768D}"/>
                </a:ext>
              </a:extLst>
            </p:cNvPr>
            <p:cNvSpPr/>
            <p:nvPr/>
          </p:nvSpPr>
          <p:spPr>
            <a:xfrm>
              <a:off x="8056945" y="1617622"/>
              <a:ext cx="3277790" cy="147042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36" name="TextBox 23">
              <a:extLst>
                <a:ext uri="{FF2B5EF4-FFF2-40B4-BE49-F238E27FC236}">
                  <a16:creationId xmlns:a16="http://schemas.microsoft.com/office/drawing/2014/main" xmlns="" id="{6860AD13-0AF1-4B05-AF26-CDB99DFB16A2}"/>
                </a:ext>
              </a:extLst>
            </p:cNvPr>
            <p:cNvSpPr txBox="1"/>
            <p:nvPr/>
          </p:nvSpPr>
          <p:spPr>
            <a:xfrm>
              <a:off x="9269667" y="1129157"/>
              <a:ext cx="851756" cy="515150"/>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Light" panose="020F0302020204030204"/>
                  <a:ea typeface="League Spartan" charset="0"/>
                  <a:cs typeface="Poppins" pitchFamily="2" charset="77"/>
                </a:rPr>
                <a:t>Hoch</a:t>
              </a:r>
            </a:p>
          </p:txBody>
        </p:sp>
        <p:sp>
          <p:nvSpPr>
            <p:cNvPr id="37" name="Rectangle 4">
              <a:extLst>
                <a:ext uri="{FF2B5EF4-FFF2-40B4-BE49-F238E27FC236}">
                  <a16:creationId xmlns:a16="http://schemas.microsoft.com/office/drawing/2014/main" xmlns="" id="{B1634512-658E-4FEB-B2AF-4058E9FD63AB}"/>
                </a:ext>
              </a:extLst>
            </p:cNvPr>
            <p:cNvSpPr/>
            <p:nvPr/>
          </p:nvSpPr>
          <p:spPr>
            <a:xfrm>
              <a:off x="1495862" y="4561021"/>
              <a:ext cx="3276600" cy="147399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38" name="Rectangle 6">
              <a:extLst>
                <a:ext uri="{FF2B5EF4-FFF2-40B4-BE49-F238E27FC236}">
                  <a16:creationId xmlns:a16="http://schemas.microsoft.com/office/drawing/2014/main" xmlns="" id="{255604A0-E9F4-4A99-A2FC-578604A9C9C6}"/>
                </a:ext>
              </a:extLst>
            </p:cNvPr>
            <p:cNvSpPr/>
            <p:nvPr/>
          </p:nvSpPr>
          <p:spPr>
            <a:xfrm>
              <a:off x="1038663" y="4561021"/>
              <a:ext cx="456010" cy="1473994"/>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E7E6E6"/>
                </a:solidFill>
                <a:effectLst/>
                <a:uLnTx/>
                <a:uFillTx/>
                <a:latin typeface="Calibri Light" panose="020F0302020204030204"/>
                <a:ea typeface="+mn-ea"/>
                <a:cs typeface="+mn-cs"/>
              </a:endParaRPr>
            </a:p>
          </p:txBody>
        </p:sp>
        <p:sp>
          <p:nvSpPr>
            <p:cNvPr id="39" name="Rectangle 13">
              <a:extLst>
                <a:ext uri="{FF2B5EF4-FFF2-40B4-BE49-F238E27FC236}">
                  <a16:creationId xmlns:a16="http://schemas.microsoft.com/office/drawing/2014/main" xmlns="" id="{EC92E16E-7D3C-4406-BF8C-EF4F2677E549}"/>
                </a:ext>
              </a:extLst>
            </p:cNvPr>
            <p:cNvSpPr/>
            <p:nvPr/>
          </p:nvSpPr>
          <p:spPr>
            <a:xfrm>
              <a:off x="4771273" y="4561021"/>
              <a:ext cx="3277790" cy="1473994"/>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40" name="TextBox 25">
              <a:extLst>
                <a:ext uri="{FF2B5EF4-FFF2-40B4-BE49-F238E27FC236}">
                  <a16:creationId xmlns:a16="http://schemas.microsoft.com/office/drawing/2014/main" xmlns="" id="{C1CE4252-0CFE-42FE-879E-088B7110D23E}"/>
                </a:ext>
              </a:extLst>
            </p:cNvPr>
            <p:cNvSpPr txBox="1"/>
            <p:nvPr/>
          </p:nvSpPr>
          <p:spPr>
            <a:xfrm rot="16200000">
              <a:off x="869624" y="5040442"/>
              <a:ext cx="794093" cy="515151"/>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Light" panose="020F0302020204030204"/>
                  <a:ea typeface="League Spartan" charset="0"/>
                  <a:cs typeface="Poppins" pitchFamily="2" charset="77"/>
                </a:rPr>
                <a:t>Niedrig</a:t>
              </a:r>
            </a:p>
          </p:txBody>
        </p:sp>
        <p:sp>
          <p:nvSpPr>
            <p:cNvPr id="41" name="Rectangle 13">
              <a:extLst>
                <a:ext uri="{FF2B5EF4-FFF2-40B4-BE49-F238E27FC236}">
                  <a16:creationId xmlns:a16="http://schemas.microsoft.com/office/drawing/2014/main" xmlns="" id="{EC6371F4-A770-4310-AE81-5445A284C03E}"/>
                </a:ext>
              </a:extLst>
            </p:cNvPr>
            <p:cNvSpPr/>
            <p:nvPr/>
          </p:nvSpPr>
          <p:spPr>
            <a:xfrm>
              <a:off x="8055756" y="4561021"/>
              <a:ext cx="3277790" cy="1473994"/>
            </a:xfrm>
            <a:prstGeom prst="rect">
              <a:avLst/>
            </a:prstGeom>
            <a:solidFill>
              <a:schemeClr val="tx1">
                <a:lumMod val="20000"/>
                <a:lumOff val="8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47" name="TextBox 35">
              <a:extLst>
                <a:ext uri="{FF2B5EF4-FFF2-40B4-BE49-F238E27FC236}">
                  <a16:creationId xmlns:a16="http://schemas.microsoft.com/office/drawing/2014/main" xmlns="" id="{554D18C7-B08A-4926-BE34-29665240275B}"/>
                </a:ext>
              </a:extLst>
            </p:cNvPr>
            <p:cNvSpPr txBox="1"/>
            <p:nvPr/>
          </p:nvSpPr>
          <p:spPr>
            <a:xfrm>
              <a:off x="5802163" y="556246"/>
              <a:ext cx="1213631" cy="515150"/>
            </a:xfrm>
            <a:prstGeom prst="rect">
              <a:avLst/>
            </a:prstGeom>
            <a:noFill/>
          </p:spPr>
          <p:txBody>
            <a:bodyPr wrap="non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err="1">
                  <a:ln>
                    <a:noFill/>
                  </a:ln>
                  <a:solidFill>
                    <a:srgbClr val="44546A"/>
                  </a:solidFill>
                  <a:effectLst/>
                  <a:uLnTx/>
                  <a:uFillTx/>
                  <a:latin typeface="Calibri Light" panose="020F0302020204030204"/>
                  <a:ea typeface="League Spartan" charset="0"/>
                  <a:cs typeface="Poppins" pitchFamily="2" charset="77"/>
                </a:rPr>
                <a:t>Einfluss</a:t>
              </a:r>
              <a:endParaRPr kumimoji="0" lang="en-GB" sz="1600" b="1" i="0" u="none" strike="noStrike" kern="1200" cap="none" spc="0" normalizeH="0" baseline="0" noProof="0" dirty="0">
                <a:ln>
                  <a:noFill/>
                </a:ln>
                <a:solidFill>
                  <a:srgbClr val="44546A"/>
                </a:solidFill>
                <a:effectLst/>
                <a:uLnTx/>
                <a:uFillTx/>
                <a:latin typeface="Calibri Light" panose="020F0302020204030204"/>
                <a:ea typeface="League Spartan" charset="0"/>
                <a:cs typeface="Poppins" pitchFamily="2" charset="77"/>
              </a:endParaRPr>
            </a:p>
          </p:txBody>
        </p:sp>
        <p:sp>
          <p:nvSpPr>
            <p:cNvPr id="49" name="TextBox 35">
              <a:extLst>
                <a:ext uri="{FF2B5EF4-FFF2-40B4-BE49-F238E27FC236}">
                  <a16:creationId xmlns:a16="http://schemas.microsoft.com/office/drawing/2014/main" xmlns="" id="{CEDD344A-841E-473F-ABD4-E188C0F38A2D}"/>
                </a:ext>
              </a:extLst>
            </p:cNvPr>
            <p:cNvSpPr txBox="1"/>
            <p:nvPr/>
          </p:nvSpPr>
          <p:spPr>
            <a:xfrm rot="16200000">
              <a:off x="-133341" y="3567466"/>
              <a:ext cx="1830054" cy="515151"/>
            </a:xfrm>
            <a:prstGeom prst="rect">
              <a:avLst/>
            </a:prstGeom>
            <a:noFill/>
          </p:spPr>
          <p:txBody>
            <a:bodyPr wrap="non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4546A"/>
                  </a:solidFill>
                  <a:effectLst/>
                  <a:uLnTx/>
                  <a:uFillTx/>
                  <a:latin typeface="Calibri Light" panose="020F0302020204030204"/>
                  <a:ea typeface="League Spartan" charset="0"/>
                  <a:cs typeface="Poppins" pitchFamily="2" charset="77"/>
                </a:rPr>
                <a:t>Einbindung</a:t>
              </a:r>
            </a:p>
          </p:txBody>
        </p:sp>
        <p:sp>
          <p:nvSpPr>
            <p:cNvPr id="51" name="Ellipse 50">
              <a:extLst>
                <a:ext uri="{FF2B5EF4-FFF2-40B4-BE49-F238E27FC236}">
                  <a16:creationId xmlns:a16="http://schemas.microsoft.com/office/drawing/2014/main" xmlns="" id="{E2CDA4DB-02F8-4BA1-AD94-2E024984BBB6}"/>
                </a:ext>
              </a:extLst>
            </p:cNvPr>
            <p:cNvSpPr/>
            <p:nvPr/>
          </p:nvSpPr>
          <p:spPr>
            <a:xfrm>
              <a:off x="2458071" y="1880526"/>
              <a:ext cx="1232352" cy="1206500"/>
            </a:xfrm>
            <a:prstGeom prst="ellipse">
              <a:avLst/>
            </a:prstGeom>
            <a:solidFill>
              <a:schemeClr val="bg2">
                <a:lumMod val="90000"/>
              </a:schemeClr>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S1</a:t>
              </a:r>
            </a:p>
          </p:txBody>
        </p:sp>
        <p:sp>
          <p:nvSpPr>
            <p:cNvPr id="52" name="Ellipse 51">
              <a:extLst>
                <a:ext uri="{FF2B5EF4-FFF2-40B4-BE49-F238E27FC236}">
                  <a16:creationId xmlns:a16="http://schemas.microsoft.com/office/drawing/2014/main" xmlns="" id="{96998FB9-F893-4F05-BA85-E21E28E278A1}"/>
                </a:ext>
              </a:extLst>
            </p:cNvPr>
            <p:cNvSpPr/>
            <p:nvPr/>
          </p:nvSpPr>
          <p:spPr>
            <a:xfrm>
              <a:off x="2857191" y="3296479"/>
              <a:ext cx="1232352" cy="1206500"/>
            </a:xfrm>
            <a:prstGeom prst="ellipse">
              <a:avLst/>
            </a:prstGeom>
            <a:solidFill>
              <a:schemeClr val="bg2">
                <a:lumMod val="90000"/>
              </a:schemeClr>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S2</a:t>
              </a:r>
            </a:p>
          </p:txBody>
        </p:sp>
        <p:sp>
          <p:nvSpPr>
            <p:cNvPr id="56" name="Ellipse 55">
              <a:extLst>
                <a:ext uri="{FF2B5EF4-FFF2-40B4-BE49-F238E27FC236}">
                  <a16:creationId xmlns:a16="http://schemas.microsoft.com/office/drawing/2014/main" xmlns="" id="{ABE93264-5EE3-4276-B50B-662A95C3AC65}"/>
                </a:ext>
              </a:extLst>
            </p:cNvPr>
            <p:cNvSpPr/>
            <p:nvPr/>
          </p:nvSpPr>
          <p:spPr>
            <a:xfrm>
              <a:off x="4555406" y="2222500"/>
              <a:ext cx="1232352" cy="1206500"/>
            </a:xfrm>
            <a:prstGeom prst="ellipse">
              <a:avLst/>
            </a:prstGeom>
            <a:solidFill>
              <a:schemeClr val="bg2">
                <a:lumMod val="90000"/>
              </a:schemeClr>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S3</a:t>
              </a:r>
            </a:p>
          </p:txBody>
        </p:sp>
        <p:sp>
          <p:nvSpPr>
            <p:cNvPr id="57" name="Ellipse 56">
              <a:extLst>
                <a:ext uri="{FF2B5EF4-FFF2-40B4-BE49-F238E27FC236}">
                  <a16:creationId xmlns:a16="http://schemas.microsoft.com/office/drawing/2014/main" xmlns="" id="{FD393BB2-1484-4B59-900C-F69E8F952C8E}"/>
                </a:ext>
              </a:extLst>
            </p:cNvPr>
            <p:cNvSpPr/>
            <p:nvPr/>
          </p:nvSpPr>
          <p:spPr>
            <a:xfrm>
              <a:off x="9997379" y="1654268"/>
              <a:ext cx="1232352" cy="1206500"/>
            </a:xfrm>
            <a:prstGeom prst="ellipse">
              <a:avLst/>
            </a:prstGeom>
            <a:solidFill>
              <a:schemeClr val="bg2">
                <a:lumMod val="90000"/>
              </a:schemeClr>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S7</a:t>
              </a:r>
            </a:p>
          </p:txBody>
        </p:sp>
        <p:sp>
          <p:nvSpPr>
            <p:cNvPr id="58" name="Ellipse 57">
              <a:extLst>
                <a:ext uri="{FF2B5EF4-FFF2-40B4-BE49-F238E27FC236}">
                  <a16:creationId xmlns:a16="http://schemas.microsoft.com/office/drawing/2014/main" xmlns="" id="{F035E5DE-0F8A-47D5-AAB4-307A3C0C0CE1}"/>
                </a:ext>
              </a:extLst>
            </p:cNvPr>
            <p:cNvSpPr/>
            <p:nvPr/>
          </p:nvSpPr>
          <p:spPr>
            <a:xfrm>
              <a:off x="8516115" y="1691044"/>
              <a:ext cx="1232352" cy="1206500"/>
            </a:xfrm>
            <a:prstGeom prst="ellipse">
              <a:avLst/>
            </a:prstGeom>
            <a:solidFill>
              <a:schemeClr val="bg2">
                <a:lumMod val="90000"/>
              </a:schemeClr>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S6</a:t>
              </a:r>
            </a:p>
          </p:txBody>
        </p:sp>
        <p:sp>
          <p:nvSpPr>
            <p:cNvPr id="59" name="Ellipse 58">
              <a:extLst>
                <a:ext uri="{FF2B5EF4-FFF2-40B4-BE49-F238E27FC236}">
                  <a16:creationId xmlns:a16="http://schemas.microsoft.com/office/drawing/2014/main" xmlns="" id="{D82C2A14-C8DA-4E0B-B9AF-3DB29B0BE5EC}"/>
                </a:ext>
              </a:extLst>
            </p:cNvPr>
            <p:cNvSpPr/>
            <p:nvPr/>
          </p:nvSpPr>
          <p:spPr>
            <a:xfrm>
              <a:off x="8207282" y="4695276"/>
              <a:ext cx="1232352" cy="1206500"/>
            </a:xfrm>
            <a:prstGeom prst="ellipse">
              <a:avLst/>
            </a:prstGeom>
            <a:solidFill>
              <a:schemeClr val="bg2">
                <a:lumMod val="90000"/>
              </a:schemeClr>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S5</a:t>
              </a:r>
            </a:p>
          </p:txBody>
        </p:sp>
        <p:sp>
          <p:nvSpPr>
            <p:cNvPr id="60" name="Ellipse 59">
              <a:extLst>
                <a:ext uri="{FF2B5EF4-FFF2-40B4-BE49-F238E27FC236}">
                  <a16:creationId xmlns:a16="http://schemas.microsoft.com/office/drawing/2014/main" xmlns="" id="{BF078F3D-AB37-4B81-8E21-4B2306EE19EC}"/>
                </a:ext>
              </a:extLst>
            </p:cNvPr>
            <p:cNvSpPr/>
            <p:nvPr/>
          </p:nvSpPr>
          <p:spPr>
            <a:xfrm>
              <a:off x="5922498" y="4637128"/>
              <a:ext cx="1232351" cy="1206499"/>
            </a:xfrm>
            <a:prstGeom prst="ellipse">
              <a:avLst/>
            </a:prstGeom>
            <a:solidFill>
              <a:schemeClr val="bg2">
                <a:lumMod val="90000"/>
              </a:schemeClr>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S4</a:t>
              </a:r>
            </a:p>
          </p:txBody>
        </p:sp>
      </p:grpSp>
      <p:sp>
        <p:nvSpPr>
          <p:cNvPr id="61" name="Ellipse 60">
            <a:extLst>
              <a:ext uri="{FF2B5EF4-FFF2-40B4-BE49-F238E27FC236}">
                <a16:creationId xmlns:a16="http://schemas.microsoft.com/office/drawing/2014/main" xmlns="" id="{196631E4-ACBD-4F46-8FA0-DD5124F66035}"/>
              </a:ext>
            </a:extLst>
          </p:cNvPr>
          <p:cNvSpPr/>
          <p:nvPr/>
        </p:nvSpPr>
        <p:spPr>
          <a:xfrm>
            <a:off x="10093103" y="3893939"/>
            <a:ext cx="809894" cy="792905"/>
          </a:xfrm>
          <a:prstGeom prst="ellipse">
            <a:avLst/>
          </a:prstGeom>
          <a:solidFill>
            <a:srgbClr val="EC2179"/>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S6</a:t>
            </a:r>
          </a:p>
        </p:txBody>
      </p:sp>
      <p:cxnSp>
        <p:nvCxnSpPr>
          <p:cNvPr id="5" name="Gerade Verbindung mit Pfeil 4">
            <a:extLst>
              <a:ext uri="{FF2B5EF4-FFF2-40B4-BE49-F238E27FC236}">
                <a16:creationId xmlns:a16="http://schemas.microsoft.com/office/drawing/2014/main" xmlns="" id="{76CC79F2-E469-4C9B-B0B4-18467E150495}"/>
              </a:ext>
            </a:extLst>
          </p:cNvPr>
          <p:cNvCxnSpPr>
            <a:stCxn id="58" idx="4"/>
            <a:endCxn id="61" idx="0"/>
          </p:cNvCxnSpPr>
          <p:nvPr/>
        </p:nvCxnSpPr>
        <p:spPr>
          <a:xfrm flipH="1">
            <a:off x="10498050" y="3681179"/>
            <a:ext cx="154375" cy="212760"/>
          </a:xfrm>
          <a:prstGeom prst="straightConnector1">
            <a:avLst/>
          </a:prstGeom>
          <a:ln>
            <a:solidFill>
              <a:srgbClr val="EC2179"/>
            </a:solidFill>
            <a:tailEnd type="triangle"/>
          </a:ln>
        </p:spPr>
        <p:style>
          <a:lnRef idx="1">
            <a:schemeClr val="accent1"/>
          </a:lnRef>
          <a:fillRef idx="0">
            <a:schemeClr val="accent1"/>
          </a:fillRef>
          <a:effectRef idx="0">
            <a:schemeClr val="accent1"/>
          </a:effectRef>
          <a:fontRef idx="minor">
            <a:schemeClr val="tx1"/>
          </a:fontRef>
        </p:style>
      </p:cxnSp>
      <p:sp>
        <p:nvSpPr>
          <p:cNvPr id="62" name="Ellipse 61">
            <a:extLst>
              <a:ext uri="{FF2B5EF4-FFF2-40B4-BE49-F238E27FC236}">
                <a16:creationId xmlns:a16="http://schemas.microsoft.com/office/drawing/2014/main" xmlns="" id="{8E5B30FD-F124-4E38-92F1-B7B4A4FA347E}"/>
              </a:ext>
            </a:extLst>
          </p:cNvPr>
          <p:cNvSpPr/>
          <p:nvPr/>
        </p:nvSpPr>
        <p:spPr>
          <a:xfrm>
            <a:off x="8377917" y="2894505"/>
            <a:ext cx="809894" cy="792905"/>
          </a:xfrm>
          <a:prstGeom prst="ellipse">
            <a:avLst/>
          </a:prstGeom>
          <a:solidFill>
            <a:srgbClr val="EC2179"/>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S4</a:t>
            </a:r>
          </a:p>
        </p:txBody>
      </p:sp>
      <p:cxnSp>
        <p:nvCxnSpPr>
          <p:cNvPr id="63" name="Gerade Verbindung mit Pfeil 62">
            <a:extLst>
              <a:ext uri="{FF2B5EF4-FFF2-40B4-BE49-F238E27FC236}">
                <a16:creationId xmlns:a16="http://schemas.microsoft.com/office/drawing/2014/main" xmlns="" id="{CE7E1777-EB6C-4919-84EE-39614879E394}"/>
              </a:ext>
            </a:extLst>
          </p:cNvPr>
          <p:cNvCxnSpPr>
            <a:cxnSpLocks/>
            <a:stCxn id="60" idx="0"/>
            <a:endCxn id="62" idx="4"/>
          </p:cNvCxnSpPr>
          <p:nvPr/>
        </p:nvCxnSpPr>
        <p:spPr>
          <a:xfrm flipH="1" flipV="1">
            <a:off x="8782864" y="3687410"/>
            <a:ext cx="165051" cy="1137015"/>
          </a:xfrm>
          <a:prstGeom prst="straightConnector1">
            <a:avLst/>
          </a:prstGeom>
          <a:ln>
            <a:solidFill>
              <a:srgbClr val="EC2179"/>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xmlns="" id="{70549403-31D9-40EE-B383-0A0F5C3D27A5}"/>
              </a:ext>
            </a:extLst>
          </p:cNvPr>
          <p:cNvPicPr>
            <a:picLocks noChangeAspect="1"/>
          </p:cNvPicPr>
          <p:nvPr/>
        </p:nvPicPr>
        <p:blipFill>
          <a:blip r:embed="rId3"/>
          <a:stretch>
            <a:fillRect/>
          </a:stretch>
        </p:blipFill>
        <p:spPr>
          <a:xfrm>
            <a:off x="9181679" y="694084"/>
            <a:ext cx="2980029" cy="693534"/>
          </a:xfrm>
          <a:prstGeom prst="rect">
            <a:avLst/>
          </a:prstGeom>
        </p:spPr>
      </p:pic>
    </p:spTree>
    <p:extLst>
      <p:ext uri="{BB962C8B-B14F-4D97-AF65-F5344CB8AC3E}">
        <p14:creationId xmlns:p14="http://schemas.microsoft.com/office/powerpoint/2010/main" val="324754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decagon 4">
            <a:extLst>
              <a:ext uri="{FF2B5EF4-FFF2-40B4-BE49-F238E27FC236}">
                <a16:creationId xmlns:a16="http://schemas.microsoft.com/office/drawing/2014/main" xmlns="" id="{FCC44743-439B-4A3B-BB8A-4617E56E85BC}"/>
              </a:ext>
            </a:extLst>
          </p:cNvPr>
          <p:cNvSpPr/>
          <p:nvPr/>
        </p:nvSpPr>
        <p:spPr>
          <a:xfrm>
            <a:off x="1589314" y="612575"/>
            <a:ext cx="760846" cy="697353"/>
          </a:xfrm>
          <a:prstGeom prst="dodec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747572" y="668492"/>
            <a:ext cx="10400948" cy="697353"/>
          </a:xfrm>
        </p:spPr>
        <p:txBody>
          <a:bodyPr>
            <a:noAutofit/>
          </a:bodyPr>
          <a:lstStyle/>
          <a:p>
            <a:pPr marL="720725" indent="-720725"/>
            <a:r>
              <a:rPr lang="en-GB" dirty="0">
                <a:solidFill>
                  <a:schemeClr val="bg1"/>
                </a:solidFill>
              </a:rPr>
              <a:t>4     </a:t>
            </a:r>
            <a:r>
              <a:rPr lang="en-GB" dirty="0" err="1">
                <a:solidFill>
                  <a:srgbClr val="FFC000"/>
                </a:solidFill>
              </a:rPr>
              <a:t>Verwendung</a:t>
            </a:r>
            <a:r>
              <a:rPr lang="en-GB" dirty="0">
                <a:solidFill>
                  <a:srgbClr val="FFC000"/>
                </a:solidFill>
              </a:rPr>
              <a:t> vorhandener Bewertungen </a:t>
            </a:r>
            <a:r>
              <a:rPr lang="en-GB" dirty="0" err="1">
                <a:solidFill>
                  <a:srgbClr val="FFC000"/>
                </a:solidFill>
              </a:rPr>
              <a:t>zur</a:t>
            </a:r>
            <a:r>
              <a:rPr lang="en-GB" dirty="0">
                <a:solidFill>
                  <a:srgbClr val="FFC000"/>
                </a:solidFill>
              </a:rPr>
              <a:t>       </a:t>
            </a:r>
            <a:r>
              <a:rPr lang="en-GB" dirty="0" err="1">
                <a:solidFill>
                  <a:srgbClr val="FFC000"/>
                </a:solidFill>
              </a:rPr>
              <a:t>Identifizierung</a:t>
            </a:r>
            <a:r>
              <a:rPr lang="en-GB" dirty="0">
                <a:solidFill>
                  <a:srgbClr val="FFC000"/>
                </a:solidFill>
              </a:rPr>
              <a:t> von Risiken</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189101" y="1793391"/>
            <a:ext cx="4999040" cy="3621807"/>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ts val="600"/>
              </a:spcBef>
              <a:spcAft>
                <a:spcPts val="0"/>
              </a:spcAft>
              <a:buClrTx/>
              <a:buSzTx/>
              <a:buFont typeface="Arial"/>
              <a:buNone/>
              <a:tabLst/>
              <a:defRPr/>
            </a:pPr>
            <a:r>
              <a:rPr kumimoji="0" lang="en-GB" sz="20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Viele Unternehmen führen bereits regelmäßige Audits und Bewertungen für verschiedene Zwecke durch (</a:t>
            </a:r>
            <a:r>
              <a:rPr kumimoji="0" lang="en-GB" sz="20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z.B.</a:t>
            </a:r>
            <a:r>
              <a:rPr kumimoji="0" lang="en-GB" sz="20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Lieferantenaudits).</a:t>
            </a:r>
          </a:p>
          <a:p>
            <a:pPr marL="0" marR="0" lvl="0" indent="0" algn="l" defTabSz="1087636" rtl="0" eaLnBrk="1" fontAlgn="auto" latinLnBrk="0" hangingPunct="1">
              <a:lnSpc>
                <a:spcPct val="100000"/>
              </a:lnSpc>
              <a:spcBef>
                <a:spcPts val="600"/>
              </a:spcBef>
              <a:spcAft>
                <a:spcPts val="0"/>
              </a:spcAft>
              <a:buClrTx/>
              <a:buSzTx/>
              <a:buFont typeface="Arial"/>
              <a:buNone/>
              <a:tabLst/>
              <a:defRPr/>
            </a:pPr>
            <a:r>
              <a:rPr kumimoji="0" lang="en-GB" sz="20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Oft </a:t>
            </a:r>
            <a:r>
              <a:rPr kumimoji="0" lang="en-GB" sz="20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werden</a:t>
            </a:r>
            <a:r>
              <a:rPr kumimoji="0" lang="en-GB" sz="20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diese jedoch ausschließlich vor dem Hintergrund des jeweiligen Einsatzgebietes betrachtet. </a:t>
            </a:r>
          </a:p>
          <a:p>
            <a:pPr marL="0" marR="0" lvl="0" indent="0" algn="l" defTabSz="1087636" rtl="0" eaLnBrk="1" fontAlgn="auto" latinLnBrk="0" hangingPunct="1">
              <a:lnSpc>
                <a:spcPct val="100000"/>
              </a:lnSpc>
              <a:spcBef>
                <a:spcPts val="600"/>
              </a:spcBef>
              <a:spcAft>
                <a:spcPts val="0"/>
              </a:spcAft>
              <a:buClrTx/>
              <a:buSzTx/>
              <a:buFont typeface="Arial"/>
              <a:buNone/>
              <a:tabLst/>
              <a:defRPr/>
            </a:pPr>
            <a:r>
              <a:rPr kumimoji="0" lang="en-GB" sz="20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Werden diese verschiedenen Ressourcen zusammengeführt und in ihrer Gesamtheit betrachtet, lässt sich oft </a:t>
            </a:r>
            <a:r>
              <a:rPr kumimoji="0" lang="en-GB" sz="20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ein</a:t>
            </a:r>
            <a:r>
              <a:rPr kumimoji="0" lang="en-GB" sz="20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a:t>
            </a:r>
            <a:r>
              <a:rPr kumimoji="0" lang="en-GB" sz="20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klares</a:t>
            </a:r>
            <a:r>
              <a:rPr kumimoji="0" lang="en-GB" sz="20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Bild über den Zustand des Unternehmens und mögliche Krisenursachen zeichnen.</a:t>
            </a:r>
          </a:p>
        </p:txBody>
      </p:sp>
      <p:sp>
        <p:nvSpPr>
          <p:cNvPr id="43" name="Freeform 21">
            <a:extLst>
              <a:ext uri="{FF2B5EF4-FFF2-40B4-BE49-F238E27FC236}">
                <a16:creationId xmlns:a16="http://schemas.microsoft.com/office/drawing/2014/main" xmlns="" id="{6614C5BB-4DA4-49A0-A85C-2BEAFDCF7A6E}"/>
              </a:ext>
            </a:extLst>
          </p:cNvPr>
          <p:cNvSpPr/>
          <p:nvPr/>
        </p:nvSpPr>
        <p:spPr>
          <a:xfrm>
            <a:off x="7338117" y="2205400"/>
            <a:ext cx="1191629" cy="1198362"/>
          </a:xfrm>
          <a:custGeom>
            <a:avLst/>
            <a:gdLst>
              <a:gd name="connsiteX0" fmla="*/ 874322 w 3456476"/>
              <a:gd name="connsiteY0" fmla="*/ 0 h 3476003"/>
              <a:gd name="connsiteX1" fmla="*/ 3456475 w 3456476"/>
              <a:gd name="connsiteY1" fmla="*/ 481535 h 3476003"/>
              <a:gd name="connsiteX2" fmla="*/ 3456476 w 3456476"/>
              <a:gd name="connsiteY2" fmla="*/ 2480209 h 3476003"/>
              <a:gd name="connsiteX3" fmla="*/ 3338706 w 3456476"/>
              <a:gd name="connsiteY3" fmla="*/ 2486156 h 3476003"/>
              <a:gd name="connsiteX4" fmla="*/ 1753677 w 3456476"/>
              <a:gd name="connsiteY4" fmla="*/ 3436181 h 3476003"/>
              <a:gd name="connsiteX5" fmla="*/ 1729485 w 3456476"/>
              <a:gd name="connsiteY5" fmla="*/ 3476003 h 3476003"/>
              <a:gd name="connsiteX6" fmla="*/ 0 w 3456476"/>
              <a:gd name="connsiteY6" fmla="*/ 2477484 h 3476003"/>
              <a:gd name="connsiteX7" fmla="*/ 874322 w 3456476"/>
              <a:gd name="connsiteY7" fmla="*/ 0 h 347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6476" h="3476003">
                <a:moveTo>
                  <a:pt x="874322" y="0"/>
                </a:moveTo>
                <a:lnTo>
                  <a:pt x="3456475" y="481535"/>
                </a:lnTo>
                <a:lnTo>
                  <a:pt x="3456476" y="2480209"/>
                </a:lnTo>
                <a:lnTo>
                  <a:pt x="3338706" y="2486156"/>
                </a:lnTo>
                <a:cubicBezTo>
                  <a:pt x="2679043" y="2553148"/>
                  <a:pt x="2106314" y="2914209"/>
                  <a:pt x="1753677" y="3436181"/>
                </a:cubicBezTo>
                <a:lnTo>
                  <a:pt x="1729485" y="3476003"/>
                </a:lnTo>
                <a:lnTo>
                  <a:pt x="0" y="2477484"/>
                </a:lnTo>
                <a:lnTo>
                  <a:pt x="874322"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44" name="Freeform 20">
            <a:extLst>
              <a:ext uri="{FF2B5EF4-FFF2-40B4-BE49-F238E27FC236}">
                <a16:creationId xmlns:a16="http://schemas.microsoft.com/office/drawing/2014/main" xmlns="" id="{54B8A637-6C3B-4C76-BDC1-750ECB1DE923}"/>
              </a:ext>
            </a:extLst>
          </p:cNvPr>
          <p:cNvSpPr/>
          <p:nvPr/>
        </p:nvSpPr>
        <p:spPr>
          <a:xfrm>
            <a:off x="8602250" y="2205400"/>
            <a:ext cx="1192218" cy="1198362"/>
          </a:xfrm>
          <a:custGeom>
            <a:avLst/>
            <a:gdLst>
              <a:gd name="connsiteX0" fmla="*/ 2584207 w 3458182"/>
              <a:gd name="connsiteY0" fmla="*/ 0 h 3476003"/>
              <a:gd name="connsiteX1" fmla="*/ 3458182 w 3458182"/>
              <a:gd name="connsiteY1" fmla="*/ 2476499 h 3476003"/>
              <a:gd name="connsiteX2" fmla="*/ 1726990 w 3458182"/>
              <a:gd name="connsiteY2" fmla="*/ 3476003 h 3476003"/>
              <a:gd name="connsiteX3" fmla="*/ 1702798 w 3458182"/>
              <a:gd name="connsiteY3" fmla="*/ 3436181 h 3476003"/>
              <a:gd name="connsiteX4" fmla="*/ 117769 w 3458182"/>
              <a:gd name="connsiteY4" fmla="*/ 2486156 h 3476003"/>
              <a:gd name="connsiteX5" fmla="*/ 1 w 3458182"/>
              <a:gd name="connsiteY5" fmla="*/ 2480209 h 3476003"/>
              <a:gd name="connsiteX6" fmla="*/ 0 w 3458182"/>
              <a:gd name="connsiteY6" fmla="*/ 481918 h 3476003"/>
              <a:gd name="connsiteX7" fmla="*/ 2584207 w 3458182"/>
              <a:gd name="connsiteY7" fmla="*/ 0 h 347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8182" h="3476003">
                <a:moveTo>
                  <a:pt x="2584207" y="0"/>
                </a:moveTo>
                <a:lnTo>
                  <a:pt x="3458182" y="2476499"/>
                </a:lnTo>
                <a:lnTo>
                  <a:pt x="1726990" y="3476003"/>
                </a:lnTo>
                <a:lnTo>
                  <a:pt x="1702798" y="3436181"/>
                </a:lnTo>
                <a:cubicBezTo>
                  <a:pt x="1350161" y="2914209"/>
                  <a:pt x="777432" y="2553148"/>
                  <a:pt x="117769" y="2486156"/>
                </a:cubicBezTo>
                <a:lnTo>
                  <a:pt x="1" y="2480209"/>
                </a:lnTo>
                <a:lnTo>
                  <a:pt x="0" y="481918"/>
                </a:lnTo>
                <a:lnTo>
                  <a:pt x="2584207"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45" name="Freeform 16">
            <a:extLst>
              <a:ext uri="{FF2B5EF4-FFF2-40B4-BE49-F238E27FC236}">
                <a16:creationId xmlns:a16="http://schemas.microsoft.com/office/drawing/2014/main" xmlns="" id="{3BF74FC7-4BCB-4568-9040-6A09B57C2044}"/>
              </a:ext>
            </a:extLst>
          </p:cNvPr>
          <p:cNvSpPr/>
          <p:nvPr/>
        </p:nvSpPr>
        <p:spPr>
          <a:xfrm>
            <a:off x="9233938" y="3122029"/>
            <a:ext cx="1186036" cy="1376540"/>
          </a:xfrm>
          <a:custGeom>
            <a:avLst/>
            <a:gdLst>
              <a:gd name="connsiteX0" fmla="*/ 1730758 w 3440250"/>
              <a:gd name="connsiteY0" fmla="*/ 0 h 3992832"/>
              <a:gd name="connsiteX1" fmla="*/ 3440250 w 3440250"/>
              <a:gd name="connsiteY1" fmla="*/ 1996416 h 3992832"/>
              <a:gd name="connsiteX2" fmla="*/ 1730758 w 3440250"/>
              <a:gd name="connsiteY2" fmla="*/ 3992832 h 3992832"/>
              <a:gd name="connsiteX3" fmla="*/ 0 w 3440250"/>
              <a:gd name="connsiteY3" fmla="*/ 2993578 h 3992832"/>
              <a:gd name="connsiteX4" fmla="*/ 71529 w 3440250"/>
              <a:gd name="connsiteY4" fmla="*/ 2845094 h 3992832"/>
              <a:gd name="connsiteX5" fmla="*/ 242869 w 3440250"/>
              <a:gd name="connsiteY5" fmla="*/ 1996416 h 3992832"/>
              <a:gd name="connsiteX6" fmla="*/ 71529 w 3440250"/>
              <a:gd name="connsiteY6" fmla="*/ 1147738 h 3992832"/>
              <a:gd name="connsiteX7" fmla="*/ 0 w 3440250"/>
              <a:gd name="connsiteY7" fmla="*/ 999253 h 3992832"/>
              <a:gd name="connsiteX8" fmla="*/ 1730758 w 3440250"/>
              <a:gd name="connsiteY8" fmla="*/ 0 h 399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50" h="3992832">
                <a:moveTo>
                  <a:pt x="1730758" y="0"/>
                </a:moveTo>
                <a:lnTo>
                  <a:pt x="3440250" y="1996416"/>
                </a:lnTo>
                <a:lnTo>
                  <a:pt x="1730758" y="3992832"/>
                </a:lnTo>
                <a:lnTo>
                  <a:pt x="0" y="2993578"/>
                </a:lnTo>
                <a:lnTo>
                  <a:pt x="71529" y="2845094"/>
                </a:lnTo>
                <a:cubicBezTo>
                  <a:pt x="181859" y="2584244"/>
                  <a:pt x="242869" y="2297455"/>
                  <a:pt x="242869" y="1996416"/>
                </a:cubicBezTo>
                <a:cubicBezTo>
                  <a:pt x="242869" y="1695377"/>
                  <a:pt x="181859" y="1408588"/>
                  <a:pt x="71529" y="1147738"/>
                </a:cubicBezTo>
                <a:lnTo>
                  <a:pt x="0" y="999253"/>
                </a:lnTo>
                <a:lnTo>
                  <a:pt x="1730758"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48" name="Freeform 15">
            <a:extLst>
              <a:ext uri="{FF2B5EF4-FFF2-40B4-BE49-F238E27FC236}">
                <a16:creationId xmlns:a16="http://schemas.microsoft.com/office/drawing/2014/main" xmlns="" id="{69B209A6-865C-4175-A497-2CB10BF608C1}"/>
              </a:ext>
            </a:extLst>
          </p:cNvPr>
          <p:cNvSpPr/>
          <p:nvPr/>
        </p:nvSpPr>
        <p:spPr>
          <a:xfrm>
            <a:off x="6712730" y="3122303"/>
            <a:ext cx="1185327" cy="1375993"/>
          </a:xfrm>
          <a:custGeom>
            <a:avLst/>
            <a:gdLst>
              <a:gd name="connsiteX0" fmla="*/ 1708813 w 3438196"/>
              <a:gd name="connsiteY0" fmla="*/ 0 h 3991245"/>
              <a:gd name="connsiteX1" fmla="*/ 3438196 w 3438196"/>
              <a:gd name="connsiteY1" fmla="*/ 998460 h 3991245"/>
              <a:gd name="connsiteX2" fmla="*/ 3366667 w 3438196"/>
              <a:gd name="connsiteY2" fmla="*/ 1146945 h 3991245"/>
              <a:gd name="connsiteX3" fmla="*/ 3195327 w 3438196"/>
              <a:gd name="connsiteY3" fmla="*/ 1995623 h 3991245"/>
              <a:gd name="connsiteX4" fmla="*/ 3366667 w 3438196"/>
              <a:gd name="connsiteY4" fmla="*/ 2844301 h 3991245"/>
              <a:gd name="connsiteX5" fmla="*/ 3438196 w 3438196"/>
              <a:gd name="connsiteY5" fmla="*/ 2992785 h 3991245"/>
              <a:gd name="connsiteX6" fmla="*/ 1708812 w 3438196"/>
              <a:gd name="connsiteY6" fmla="*/ 3991245 h 3991245"/>
              <a:gd name="connsiteX7" fmla="*/ 0 w 3438196"/>
              <a:gd name="connsiteY7" fmla="*/ 1995623 h 3991245"/>
              <a:gd name="connsiteX8" fmla="*/ 1708813 w 3438196"/>
              <a:gd name="connsiteY8" fmla="*/ 0 h 399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8196" h="3991245">
                <a:moveTo>
                  <a:pt x="1708813" y="0"/>
                </a:moveTo>
                <a:lnTo>
                  <a:pt x="3438196" y="998460"/>
                </a:lnTo>
                <a:lnTo>
                  <a:pt x="3366667" y="1146945"/>
                </a:lnTo>
                <a:cubicBezTo>
                  <a:pt x="3256337" y="1407795"/>
                  <a:pt x="3195327" y="1694584"/>
                  <a:pt x="3195327" y="1995623"/>
                </a:cubicBezTo>
                <a:cubicBezTo>
                  <a:pt x="3195327" y="2296662"/>
                  <a:pt x="3256337" y="2583451"/>
                  <a:pt x="3366667" y="2844301"/>
                </a:cubicBezTo>
                <a:lnTo>
                  <a:pt x="3438196" y="2992785"/>
                </a:lnTo>
                <a:lnTo>
                  <a:pt x="1708812" y="3991245"/>
                </a:lnTo>
                <a:lnTo>
                  <a:pt x="0" y="1995623"/>
                </a:lnTo>
                <a:lnTo>
                  <a:pt x="170881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50" name="Freeform 14">
            <a:extLst>
              <a:ext uri="{FF2B5EF4-FFF2-40B4-BE49-F238E27FC236}">
                <a16:creationId xmlns:a16="http://schemas.microsoft.com/office/drawing/2014/main" xmlns="" id="{8FA424D1-7C4F-4096-A922-7B152907AD8E}"/>
              </a:ext>
            </a:extLst>
          </p:cNvPr>
          <p:cNvSpPr/>
          <p:nvPr/>
        </p:nvSpPr>
        <p:spPr>
          <a:xfrm>
            <a:off x="7338115" y="4216836"/>
            <a:ext cx="1191630" cy="1198362"/>
          </a:xfrm>
          <a:custGeom>
            <a:avLst/>
            <a:gdLst>
              <a:gd name="connsiteX0" fmla="*/ 1729485 w 3456477"/>
              <a:gd name="connsiteY0" fmla="*/ 0 h 3476003"/>
              <a:gd name="connsiteX1" fmla="*/ 1753678 w 3456477"/>
              <a:gd name="connsiteY1" fmla="*/ 39822 h 3476003"/>
              <a:gd name="connsiteX2" fmla="*/ 3338707 w 3456477"/>
              <a:gd name="connsiteY2" fmla="*/ 989847 h 3476003"/>
              <a:gd name="connsiteX3" fmla="*/ 3456477 w 3456477"/>
              <a:gd name="connsiteY3" fmla="*/ 995794 h 3476003"/>
              <a:gd name="connsiteX4" fmla="*/ 3456476 w 3456477"/>
              <a:gd name="connsiteY4" fmla="*/ 2994468 h 3476003"/>
              <a:gd name="connsiteX5" fmla="*/ 874323 w 3456477"/>
              <a:gd name="connsiteY5" fmla="*/ 3476003 h 3476003"/>
              <a:gd name="connsiteX6" fmla="*/ 0 w 3456477"/>
              <a:gd name="connsiteY6" fmla="*/ 998518 h 3476003"/>
              <a:gd name="connsiteX7" fmla="*/ 1729485 w 3456477"/>
              <a:gd name="connsiteY7" fmla="*/ 0 h 347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6477" h="3476003">
                <a:moveTo>
                  <a:pt x="1729485" y="0"/>
                </a:moveTo>
                <a:lnTo>
                  <a:pt x="1753678" y="39822"/>
                </a:lnTo>
                <a:cubicBezTo>
                  <a:pt x="2106315" y="561794"/>
                  <a:pt x="2679044" y="922855"/>
                  <a:pt x="3338707" y="989847"/>
                </a:cubicBezTo>
                <a:lnTo>
                  <a:pt x="3456477" y="995794"/>
                </a:lnTo>
                <a:lnTo>
                  <a:pt x="3456476" y="2994468"/>
                </a:lnTo>
                <a:lnTo>
                  <a:pt x="874323" y="3476003"/>
                </a:lnTo>
                <a:lnTo>
                  <a:pt x="0" y="998518"/>
                </a:lnTo>
                <a:lnTo>
                  <a:pt x="1729485"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58" name="Freeform 13">
            <a:extLst>
              <a:ext uri="{FF2B5EF4-FFF2-40B4-BE49-F238E27FC236}">
                <a16:creationId xmlns:a16="http://schemas.microsoft.com/office/drawing/2014/main" xmlns="" id="{282B1D13-D494-4462-BC58-622E96D3917C}"/>
              </a:ext>
            </a:extLst>
          </p:cNvPr>
          <p:cNvSpPr/>
          <p:nvPr/>
        </p:nvSpPr>
        <p:spPr>
          <a:xfrm>
            <a:off x="8602251" y="4216836"/>
            <a:ext cx="1192218" cy="1198362"/>
          </a:xfrm>
          <a:custGeom>
            <a:avLst/>
            <a:gdLst>
              <a:gd name="connsiteX0" fmla="*/ 1726990 w 3458181"/>
              <a:gd name="connsiteY0" fmla="*/ 0 h 3476003"/>
              <a:gd name="connsiteX1" fmla="*/ 3458181 w 3458181"/>
              <a:gd name="connsiteY1" fmla="*/ 999504 h 3476003"/>
              <a:gd name="connsiteX2" fmla="*/ 2584206 w 3458181"/>
              <a:gd name="connsiteY2" fmla="*/ 3476003 h 3476003"/>
              <a:gd name="connsiteX3" fmla="*/ 0 w 3458181"/>
              <a:gd name="connsiteY3" fmla="*/ 2994085 h 3476003"/>
              <a:gd name="connsiteX4" fmla="*/ 0 w 3458181"/>
              <a:gd name="connsiteY4" fmla="*/ 995794 h 3476003"/>
              <a:gd name="connsiteX5" fmla="*/ 117768 w 3458181"/>
              <a:gd name="connsiteY5" fmla="*/ 989847 h 3476003"/>
              <a:gd name="connsiteX6" fmla="*/ 1702797 w 3458181"/>
              <a:gd name="connsiteY6" fmla="*/ 39822 h 3476003"/>
              <a:gd name="connsiteX7" fmla="*/ 1726990 w 3458181"/>
              <a:gd name="connsiteY7" fmla="*/ 0 h 347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8181" h="3476003">
                <a:moveTo>
                  <a:pt x="1726990" y="0"/>
                </a:moveTo>
                <a:lnTo>
                  <a:pt x="3458181" y="999504"/>
                </a:lnTo>
                <a:lnTo>
                  <a:pt x="2584206" y="3476003"/>
                </a:lnTo>
                <a:lnTo>
                  <a:pt x="0" y="2994085"/>
                </a:lnTo>
                <a:lnTo>
                  <a:pt x="0" y="995794"/>
                </a:lnTo>
                <a:lnTo>
                  <a:pt x="117768" y="989847"/>
                </a:lnTo>
                <a:cubicBezTo>
                  <a:pt x="777431" y="922855"/>
                  <a:pt x="1350160" y="561794"/>
                  <a:pt x="1702797" y="39822"/>
                </a:cubicBezTo>
                <a:lnTo>
                  <a:pt x="172699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59" name="TextBox 41">
            <a:extLst>
              <a:ext uri="{FF2B5EF4-FFF2-40B4-BE49-F238E27FC236}">
                <a16:creationId xmlns:a16="http://schemas.microsoft.com/office/drawing/2014/main" xmlns="" id="{A4923FF9-C2AD-46B3-9D9A-3AC2E319E753}"/>
              </a:ext>
            </a:extLst>
          </p:cNvPr>
          <p:cNvSpPr txBox="1"/>
          <p:nvPr/>
        </p:nvSpPr>
        <p:spPr>
          <a:xfrm>
            <a:off x="5527835" y="2311650"/>
            <a:ext cx="1587294" cy="338554"/>
          </a:xfrm>
          <a:prstGeom prst="rect">
            <a:avLst/>
          </a:prstGeom>
          <a:noFill/>
        </p:spPr>
        <p:txBody>
          <a:bodyPr wrap="none" rtlCol="0" anchor="b"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err="1">
                <a:ln>
                  <a:noFill/>
                </a:ln>
                <a:solidFill>
                  <a:srgbClr val="44546A"/>
                </a:solidFill>
                <a:effectLst/>
                <a:uLnTx/>
                <a:uFillTx/>
                <a:latin typeface="Calibri Light" panose="020F0302020204030204"/>
                <a:ea typeface="League Spartan" charset="0"/>
                <a:cs typeface="Poppins" pitchFamily="2" charset="77"/>
              </a:rPr>
              <a:t>Lieferantenaudits</a:t>
            </a:r>
            <a:endParaRPr kumimoji="0" lang="en-GB" sz="1600" b="1" i="0" u="none" strike="noStrike" kern="1200" cap="none" spc="0" normalizeH="0" baseline="0" noProof="0" dirty="0">
              <a:ln>
                <a:noFill/>
              </a:ln>
              <a:solidFill>
                <a:srgbClr val="44546A"/>
              </a:solidFill>
              <a:effectLst/>
              <a:uLnTx/>
              <a:uFillTx/>
              <a:latin typeface="Calibri Light" panose="020F0302020204030204"/>
              <a:ea typeface="League Spartan" charset="0"/>
              <a:cs typeface="Poppins" pitchFamily="2" charset="77"/>
            </a:endParaRPr>
          </a:p>
        </p:txBody>
      </p:sp>
      <p:sp>
        <p:nvSpPr>
          <p:cNvPr id="74" name="TextBox 43">
            <a:extLst>
              <a:ext uri="{FF2B5EF4-FFF2-40B4-BE49-F238E27FC236}">
                <a16:creationId xmlns:a16="http://schemas.microsoft.com/office/drawing/2014/main" xmlns="" id="{E17EA06D-A377-4882-B413-C286A0C168A1}"/>
              </a:ext>
            </a:extLst>
          </p:cNvPr>
          <p:cNvSpPr txBox="1"/>
          <p:nvPr/>
        </p:nvSpPr>
        <p:spPr>
          <a:xfrm>
            <a:off x="10016805" y="2065429"/>
            <a:ext cx="1501495" cy="584775"/>
          </a:xfrm>
          <a:prstGeom prst="rect">
            <a:avLst/>
          </a:prstGeom>
          <a:noFill/>
        </p:spPr>
        <p:txBody>
          <a:bodyPr wrap="square"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err="1">
                <a:ln>
                  <a:noFill/>
                </a:ln>
                <a:solidFill>
                  <a:srgbClr val="44546A"/>
                </a:solidFill>
                <a:effectLst/>
                <a:uLnTx/>
                <a:uFillTx/>
                <a:latin typeface="Calibri Light" panose="020F0302020204030204"/>
                <a:ea typeface="League Spartan" charset="0"/>
                <a:cs typeface="Poppins" pitchFamily="2" charset="77"/>
              </a:rPr>
              <a:t>Sicherheits-Unfallprotokolle</a:t>
            </a:r>
            <a:endParaRPr kumimoji="0" lang="en-GB" sz="1600" b="1" i="0" u="none" strike="noStrike" kern="1200" cap="none" spc="0" normalizeH="0" baseline="0" noProof="0" dirty="0">
              <a:ln>
                <a:noFill/>
              </a:ln>
              <a:solidFill>
                <a:srgbClr val="44546A"/>
              </a:solidFill>
              <a:effectLst/>
              <a:uLnTx/>
              <a:uFillTx/>
              <a:latin typeface="Calibri Light" panose="020F0302020204030204"/>
              <a:ea typeface="League Spartan" charset="0"/>
              <a:cs typeface="Poppins" pitchFamily="2" charset="77"/>
            </a:endParaRPr>
          </a:p>
        </p:txBody>
      </p:sp>
      <p:sp>
        <p:nvSpPr>
          <p:cNvPr id="76" name="TextBox 45">
            <a:extLst>
              <a:ext uri="{FF2B5EF4-FFF2-40B4-BE49-F238E27FC236}">
                <a16:creationId xmlns:a16="http://schemas.microsoft.com/office/drawing/2014/main" xmlns="" id="{2C63C136-CB53-471E-BB69-679CC34DA2F6}"/>
              </a:ext>
            </a:extLst>
          </p:cNvPr>
          <p:cNvSpPr txBox="1"/>
          <p:nvPr/>
        </p:nvSpPr>
        <p:spPr>
          <a:xfrm>
            <a:off x="5976163" y="4864454"/>
            <a:ext cx="1138966" cy="338554"/>
          </a:xfrm>
          <a:prstGeom prst="rect">
            <a:avLst/>
          </a:prstGeom>
          <a:noFill/>
        </p:spPr>
        <p:txBody>
          <a:bodyPr wrap="none" rtlCol="0" anchor="b"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err="1">
                <a:ln>
                  <a:noFill/>
                </a:ln>
                <a:solidFill>
                  <a:srgbClr val="44546A"/>
                </a:solidFill>
                <a:effectLst/>
                <a:uLnTx/>
                <a:uFillTx/>
                <a:latin typeface="Calibri Light" panose="020F0302020204030204"/>
                <a:ea typeface="League Spartan" charset="0"/>
                <a:cs typeface="Poppins" pitchFamily="2" charset="77"/>
              </a:rPr>
              <a:t>Risikoaudits</a:t>
            </a:r>
            <a:endParaRPr kumimoji="0" lang="en-GB" sz="1600" b="1" i="0" u="none" strike="noStrike" kern="1200" cap="none" spc="0" normalizeH="0" baseline="0" noProof="0" dirty="0">
              <a:ln>
                <a:noFill/>
              </a:ln>
              <a:solidFill>
                <a:srgbClr val="44546A"/>
              </a:solidFill>
              <a:effectLst/>
              <a:uLnTx/>
              <a:uFillTx/>
              <a:latin typeface="Calibri Light" panose="020F0302020204030204"/>
              <a:ea typeface="League Spartan" charset="0"/>
              <a:cs typeface="Poppins" pitchFamily="2" charset="77"/>
            </a:endParaRPr>
          </a:p>
        </p:txBody>
      </p:sp>
      <p:sp>
        <p:nvSpPr>
          <p:cNvPr id="78" name="TextBox 47">
            <a:extLst>
              <a:ext uri="{FF2B5EF4-FFF2-40B4-BE49-F238E27FC236}">
                <a16:creationId xmlns:a16="http://schemas.microsoft.com/office/drawing/2014/main" xmlns="" id="{BD331D2A-D5BA-43D7-939A-E062897CF663}"/>
              </a:ext>
            </a:extLst>
          </p:cNvPr>
          <p:cNvSpPr txBox="1"/>
          <p:nvPr/>
        </p:nvSpPr>
        <p:spPr>
          <a:xfrm>
            <a:off x="10016805" y="4864454"/>
            <a:ext cx="1005403" cy="338554"/>
          </a:xfrm>
          <a:prstGeom prst="rect">
            <a:avLst/>
          </a:prstGeom>
          <a:noFill/>
        </p:spPr>
        <p:txBody>
          <a:bodyPr wrap="none"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4546A"/>
                </a:solidFill>
                <a:effectLst/>
                <a:uLnTx/>
                <a:uFillTx/>
                <a:latin typeface="Calibri Light" panose="020F0302020204030204"/>
                <a:ea typeface="League Spartan" charset="0"/>
                <a:cs typeface="Poppins" pitchFamily="2" charset="77"/>
              </a:rPr>
              <a:t>HR-Audits</a:t>
            </a:r>
          </a:p>
        </p:txBody>
      </p:sp>
      <p:sp>
        <p:nvSpPr>
          <p:cNvPr id="79" name="TextBox 49">
            <a:extLst>
              <a:ext uri="{FF2B5EF4-FFF2-40B4-BE49-F238E27FC236}">
                <a16:creationId xmlns:a16="http://schemas.microsoft.com/office/drawing/2014/main" xmlns="" id="{ECB48AD4-22B6-412E-9F01-BD628079E5E0}"/>
              </a:ext>
            </a:extLst>
          </p:cNvPr>
          <p:cNvSpPr txBox="1"/>
          <p:nvPr/>
        </p:nvSpPr>
        <p:spPr>
          <a:xfrm>
            <a:off x="4983620" y="3588052"/>
            <a:ext cx="1547348" cy="338554"/>
          </a:xfrm>
          <a:prstGeom prst="rect">
            <a:avLst/>
          </a:prstGeom>
          <a:noFill/>
        </p:spPr>
        <p:txBody>
          <a:bodyPr wrap="none" rtlCol="0" anchor="b"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err="1">
                <a:ln>
                  <a:noFill/>
                </a:ln>
                <a:solidFill>
                  <a:srgbClr val="44546A"/>
                </a:solidFill>
                <a:effectLst/>
                <a:uLnTx/>
                <a:uFillTx/>
                <a:latin typeface="Calibri Light" panose="020F0302020204030204"/>
                <a:ea typeface="League Spartan" charset="0"/>
                <a:cs typeface="Poppins" pitchFamily="2" charset="77"/>
              </a:rPr>
              <a:t>Finanzprüfungen</a:t>
            </a:r>
            <a:endParaRPr kumimoji="0" lang="en-GB" sz="1600" b="1" i="0" u="none" strike="noStrike" kern="1200" cap="none" spc="0" normalizeH="0" baseline="0" noProof="0" dirty="0">
              <a:ln>
                <a:noFill/>
              </a:ln>
              <a:solidFill>
                <a:srgbClr val="44546A"/>
              </a:solidFill>
              <a:effectLst/>
              <a:uLnTx/>
              <a:uFillTx/>
              <a:latin typeface="Calibri Light" panose="020F0302020204030204"/>
              <a:ea typeface="League Spartan" charset="0"/>
              <a:cs typeface="Poppins" pitchFamily="2" charset="77"/>
            </a:endParaRPr>
          </a:p>
        </p:txBody>
      </p:sp>
      <p:sp>
        <p:nvSpPr>
          <p:cNvPr id="80" name="TextBox 51">
            <a:extLst>
              <a:ext uri="{FF2B5EF4-FFF2-40B4-BE49-F238E27FC236}">
                <a16:creationId xmlns:a16="http://schemas.microsoft.com/office/drawing/2014/main" xmlns="" id="{EC8598FA-E072-4F7C-A80C-2CE34534BDD0}"/>
              </a:ext>
            </a:extLst>
          </p:cNvPr>
          <p:cNvSpPr txBox="1"/>
          <p:nvPr/>
        </p:nvSpPr>
        <p:spPr>
          <a:xfrm>
            <a:off x="10529653" y="3639067"/>
            <a:ext cx="1433406" cy="338554"/>
          </a:xfrm>
          <a:prstGeom prst="rect">
            <a:avLst/>
          </a:prstGeom>
          <a:noFill/>
        </p:spPr>
        <p:txBody>
          <a:bodyPr wrap="none"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err="1">
                <a:ln>
                  <a:noFill/>
                </a:ln>
                <a:solidFill>
                  <a:srgbClr val="44546A"/>
                </a:solidFill>
                <a:effectLst/>
                <a:uLnTx/>
                <a:uFillTx/>
                <a:latin typeface="Calibri Light" panose="020F0302020204030204"/>
                <a:ea typeface="League Spartan" charset="0"/>
                <a:cs typeface="Poppins" pitchFamily="2" charset="77"/>
              </a:rPr>
              <a:t>Haftungsrisiken</a:t>
            </a:r>
            <a:endParaRPr kumimoji="0" lang="en-GB" sz="1600" b="1" i="0" u="none" strike="noStrike" kern="1200" cap="none" spc="0" normalizeH="0" baseline="0" noProof="0" dirty="0">
              <a:ln>
                <a:noFill/>
              </a:ln>
              <a:solidFill>
                <a:srgbClr val="44546A"/>
              </a:solidFill>
              <a:effectLst/>
              <a:uLnTx/>
              <a:uFillTx/>
              <a:latin typeface="Calibri Light" panose="020F0302020204030204"/>
              <a:ea typeface="League Spartan" charset="0"/>
              <a:cs typeface="Poppins" pitchFamily="2" charset="77"/>
            </a:endParaRPr>
          </a:p>
        </p:txBody>
      </p:sp>
      <p:sp>
        <p:nvSpPr>
          <p:cNvPr id="81" name="Oval 62">
            <a:extLst>
              <a:ext uri="{FF2B5EF4-FFF2-40B4-BE49-F238E27FC236}">
                <a16:creationId xmlns:a16="http://schemas.microsoft.com/office/drawing/2014/main" xmlns="" id="{58CBF661-3129-4962-98D0-F2B8B5685AB9}"/>
              </a:ext>
            </a:extLst>
          </p:cNvPr>
          <p:cNvSpPr/>
          <p:nvPr/>
        </p:nvSpPr>
        <p:spPr>
          <a:xfrm>
            <a:off x="7808149" y="3052097"/>
            <a:ext cx="1516404" cy="151640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grpSp>
        <p:nvGrpSpPr>
          <p:cNvPr id="3" name="Gruppieren 2">
            <a:extLst>
              <a:ext uri="{FF2B5EF4-FFF2-40B4-BE49-F238E27FC236}">
                <a16:creationId xmlns:a16="http://schemas.microsoft.com/office/drawing/2014/main" xmlns="" id="{7B0E5027-2CE9-4B9A-B2D2-C73F8B293604}"/>
              </a:ext>
            </a:extLst>
          </p:cNvPr>
          <p:cNvGrpSpPr>
            <a:grpSpLocks noChangeAspect="1"/>
          </p:cNvGrpSpPr>
          <p:nvPr/>
        </p:nvGrpSpPr>
        <p:grpSpPr>
          <a:xfrm>
            <a:off x="331236" y="5482702"/>
            <a:ext cx="4326624" cy="1181579"/>
            <a:chOff x="3752527" y="2826775"/>
            <a:chExt cx="7596403" cy="2074536"/>
          </a:xfrm>
        </p:grpSpPr>
        <p:sp>
          <p:nvSpPr>
            <p:cNvPr id="17" name="Freeform 39">
              <a:extLst>
                <a:ext uri="{FF2B5EF4-FFF2-40B4-BE49-F238E27FC236}">
                  <a16:creationId xmlns:a16="http://schemas.microsoft.com/office/drawing/2014/main" xmlns="" id="{5FE7D9D5-1686-405D-9D7B-B434161F70B8}"/>
                </a:ext>
              </a:extLst>
            </p:cNvPr>
            <p:cNvSpPr>
              <a:spLocks/>
            </p:cNvSpPr>
            <p:nvPr/>
          </p:nvSpPr>
          <p:spPr bwMode="auto">
            <a:xfrm>
              <a:off x="3850957" y="2832002"/>
              <a:ext cx="3446264" cy="954352"/>
            </a:xfrm>
            <a:custGeom>
              <a:avLst/>
              <a:gdLst>
                <a:gd name="T0" fmla="*/ 199 w 3065"/>
                <a:gd name="T1" fmla="*/ 0 h 892"/>
                <a:gd name="T2" fmla="*/ 185 w 3065"/>
                <a:gd name="T3" fmla="*/ 0 h 892"/>
                <a:gd name="T4" fmla="*/ 0 w 3065"/>
                <a:gd name="T5" fmla="*/ 101 h 892"/>
                <a:gd name="T6" fmla="*/ 0 w 3065"/>
                <a:gd name="T7" fmla="*/ 232 h 892"/>
                <a:gd name="T8" fmla="*/ 144 w 3065"/>
                <a:gd name="T9" fmla="*/ 154 h 892"/>
                <a:gd name="T10" fmla="*/ 144 w 3065"/>
                <a:gd name="T11" fmla="*/ 778 h 892"/>
                <a:gd name="T12" fmla="*/ 5 w 3065"/>
                <a:gd name="T13" fmla="*/ 778 h 892"/>
                <a:gd name="T14" fmla="*/ 5 w 3065"/>
                <a:gd name="T15" fmla="*/ 892 h 892"/>
                <a:gd name="T16" fmla="*/ 199 w 3065"/>
                <a:gd name="T17" fmla="*/ 892 h 892"/>
                <a:gd name="T18" fmla="*/ 421 w 3065"/>
                <a:gd name="T19" fmla="*/ 892 h 892"/>
                <a:gd name="T20" fmla="*/ 3065 w 3065"/>
                <a:gd name="T21" fmla="*/ 892 h 892"/>
                <a:gd name="T22" fmla="*/ 3065 w 3065"/>
                <a:gd name="T23" fmla="*/ 0 h 892"/>
                <a:gd name="T24" fmla="*/ 300 w 3065"/>
                <a:gd name="T25" fmla="*/ 0 h 892"/>
                <a:gd name="T26" fmla="*/ 199 w 3065"/>
                <a:gd name="T27" fmla="*/ 0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65" h="892">
                  <a:moveTo>
                    <a:pt x="199" y="0"/>
                  </a:moveTo>
                  <a:lnTo>
                    <a:pt x="185" y="0"/>
                  </a:lnTo>
                  <a:lnTo>
                    <a:pt x="0" y="101"/>
                  </a:lnTo>
                  <a:lnTo>
                    <a:pt x="0" y="232"/>
                  </a:lnTo>
                  <a:lnTo>
                    <a:pt x="144" y="154"/>
                  </a:lnTo>
                  <a:lnTo>
                    <a:pt x="144" y="778"/>
                  </a:lnTo>
                  <a:lnTo>
                    <a:pt x="5" y="778"/>
                  </a:lnTo>
                  <a:lnTo>
                    <a:pt x="5" y="892"/>
                  </a:lnTo>
                  <a:lnTo>
                    <a:pt x="199" y="892"/>
                  </a:lnTo>
                  <a:lnTo>
                    <a:pt x="421" y="892"/>
                  </a:lnTo>
                  <a:lnTo>
                    <a:pt x="3065" y="892"/>
                  </a:lnTo>
                  <a:lnTo>
                    <a:pt x="3065" y="0"/>
                  </a:lnTo>
                  <a:lnTo>
                    <a:pt x="300" y="0"/>
                  </a:lnTo>
                  <a:lnTo>
                    <a:pt x="199" y="0"/>
                  </a:lnTo>
                  <a:close/>
                </a:path>
              </a:pathLst>
            </a:custGeom>
            <a:solidFill>
              <a:schemeClr val="accent1">
                <a:alpha val="3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4472C4">
                    <a:lumMod val="60000"/>
                    <a:lumOff val="40000"/>
                  </a:srgbClr>
                </a:solidFill>
                <a:effectLst/>
                <a:uLnTx/>
                <a:uFillTx/>
                <a:latin typeface="Calibri Light" panose="020F0302020204030204"/>
                <a:ea typeface="+mn-ea"/>
                <a:cs typeface="+mn-cs"/>
              </a:endParaRPr>
            </a:p>
          </p:txBody>
        </p:sp>
        <p:sp>
          <p:nvSpPr>
            <p:cNvPr id="18" name="Freeform 13">
              <a:extLst>
                <a:ext uri="{FF2B5EF4-FFF2-40B4-BE49-F238E27FC236}">
                  <a16:creationId xmlns:a16="http://schemas.microsoft.com/office/drawing/2014/main" xmlns="" id="{E6D52170-9147-43B5-B2A7-0BB8EFA7638F}"/>
                </a:ext>
              </a:extLst>
            </p:cNvPr>
            <p:cNvSpPr>
              <a:spLocks/>
            </p:cNvSpPr>
            <p:nvPr/>
          </p:nvSpPr>
          <p:spPr bwMode="auto">
            <a:xfrm>
              <a:off x="4175657" y="2832003"/>
              <a:ext cx="331601" cy="950497"/>
            </a:xfrm>
            <a:custGeom>
              <a:avLst/>
              <a:gdLst>
                <a:gd name="T0" fmla="*/ 202 w 202"/>
                <a:gd name="T1" fmla="*/ 576 h 576"/>
                <a:gd name="T2" fmla="*/ 0 w 202"/>
                <a:gd name="T3" fmla="*/ 0 h 576"/>
                <a:gd name="T4" fmla="*/ 0 w 202"/>
                <a:gd name="T5" fmla="*/ 500 h 576"/>
                <a:gd name="T6" fmla="*/ 79 w 202"/>
                <a:gd name="T7" fmla="*/ 500 h 576"/>
                <a:gd name="T8" fmla="*/ 79 w 202"/>
                <a:gd name="T9" fmla="*/ 576 h 576"/>
                <a:gd name="T10" fmla="*/ 202 w 202"/>
                <a:gd name="T11" fmla="*/ 576 h 576"/>
              </a:gdLst>
              <a:ahLst/>
              <a:cxnLst>
                <a:cxn ang="0">
                  <a:pos x="T0" y="T1"/>
                </a:cxn>
                <a:cxn ang="0">
                  <a:pos x="T2" y="T3"/>
                </a:cxn>
                <a:cxn ang="0">
                  <a:pos x="T4" y="T5"/>
                </a:cxn>
                <a:cxn ang="0">
                  <a:pos x="T6" y="T7"/>
                </a:cxn>
                <a:cxn ang="0">
                  <a:pos x="T8" y="T9"/>
                </a:cxn>
                <a:cxn ang="0">
                  <a:pos x="T10" y="T11"/>
                </a:cxn>
              </a:cxnLst>
              <a:rect l="0" t="0" r="r" b="b"/>
              <a:pathLst>
                <a:path w="202" h="576">
                  <a:moveTo>
                    <a:pt x="202" y="576"/>
                  </a:moveTo>
                  <a:lnTo>
                    <a:pt x="0" y="0"/>
                  </a:lnTo>
                  <a:lnTo>
                    <a:pt x="0" y="500"/>
                  </a:lnTo>
                  <a:lnTo>
                    <a:pt x="79" y="500"/>
                  </a:lnTo>
                  <a:lnTo>
                    <a:pt x="79" y="576"/>
                  </a:lnTo>
                  <a:lnTo>
                    <a:pt x="202" y="576"/>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4472C4">
                    <a:lumMod val="60000"/>
                    <a:lumOff val="40000"/>
                  </a:srgbClr>
                </a:solidFill>
                <a:effectLst/>
                <a:uLnTx/>
                <a:uFillTx/>
                <a:latin typeface="Calibri Light" panose="020F0302020204030204"/>
                <a:ea typeface="+mn-ea"/>
                <a:cs typeface="+mn-cs"/>
              </a:endParaRPr>
            </a:p>
          </p:txBody>
        </p:sp>
        <p:sp>
          <p:nvSpPr>
            <p:cNvPr id="19" name="Freeform 37">
              <a:extLst>
                <a:ext uri="{FF2B5EF4-FFF2-40B4-BE49-F238E27FC236}">
                  <a16:creationId xmlns:a16="http://schemas.microsoft.com/office/drawing/2014/main" xmlns="" id="{85C7F5A1-716B-4611-B5E7-44C6D79D6E83}"/>
                </a:ext>
              </a:extLst>
            </p:cNvPr>
            <p:cNvSpPr>
              <a:spLocks/>
            </p:cNvSpPr>
            <p:nvPr/>
          </p:nvSpPr>
          <p:spPr bwMode="auto">
            <a:xfrm>
              <a:off x="7789104" y="2826775"/>
              <a:ext cx="3559826" cy="954352"/>
            </a:xfrm>
            <a:custGeom>
              <a:avLst/>
              <a:gdLst>
                <a:gd name="T0" fmla="*/ 176 w 1850"/>
                <a:gd name="T1" fmla="*/ 0 h 523"/>
                <a:gd name="T2" fmla="*/ 105 w 1850"/>
                <a:gd name="T3" fmla="*/ 13 h 523"/>
                <a:gd name="T4" fmla="*/ 48 w 1850"/>
                <a:gd name="T5" fmla="*/ 50 h 523"/>
                <a:gd name="T6" fmla="*/ 13 w 1850"/>
                <a:gd name="T7" fmla="*/ 104 h 523"/>
                <a:gd name="T8" fmla="*/ 0 w 1850"/>
                <a:gd name="T9" fmla="*/ 169 h 523"/>
                <a:gd name="T10" fmla="*/ 103 w 1850"/>
                <a:gd name="T11" fmla="*/ 169 h 523"/>
                <a:gd name="T12" fmla="*/ 108 w 1850"/>
                <a:gd name="T13" fmla="*/ 134 h 523"/>
                <a:gd name="T14" fmla="*/ 122 w 1850"/>
                <a:gd name="T15" fmla="*/ 107 h 523"/>
                <a:gd name="T16" fmla="*/ 146 w 1850"/>
                <a:gd name="T17" fmla="*/ 89 h 523"/>
                <a:gd name="T18" fmla="*/ 178 w 1850"/>
                <a:gd name="T19" fmla="*/ 82 h 523"/>
                <a:gd name="T20" fmla="*/ 227 w 1850"/>
                <a:gd name="T21" fmla="*/ 102 h 523"/>
                <a:gd name="T22" fmla="*/ 245 w 1850"/>
                <a:gd name="T23" fmla="*/ 156 h 523"/>
                <a:gd name="T24" fmla="*/ 241 w 1850"/>
                <a:gd name="T25" fmla="*/ 180 h 523"/>
                <a:gd name="T26" fmla="*/ 230 w 1850"/>
                <a:gd name="T27" fmla="*/ 206 h 523"/>
                <a:gd name="T28" fmla="*/ 209 w 1850"/>
                <a:gd name="T29" fmla="*/ 237 h 523"/>
                <a:gd name="T30" fmla="*/ 177 w 1850"/>
                <a:gd name="T31" fmla="*/ 275 h 523"/>
                <a:gd name="T32" fmla="*/ 10 w 1850"/>
                <a:gd name="T33" fmla="*/ 453 h 523"/>
                <a:gd name="T34" fmla="*/ 10 w 1850"/>
                <a:gd name="T35" fmla="*/ 523 h 523"/>
                <a:gd name="T36" fmla="*/ 134 w 1850"/>
                <a:gd name="T37" fmla="*/ 523 h 523"/>
                <a:gd name="T38" fmla="*/ 356 w 1850"/>
                <a:gd name="T39" fmla="*/ 523 h 523"/>
                <a:gd name="T40" fmla="*/ 364 w 1850"/>
                <a:gd name="T41" fmla="*/ 523 h 523"/>
                <a:gd name="T42" fmla="*/ 1850 w 1850"/>
                <a:gd name="T43" fmla="*/ 523 h 523"/>
                <a:gd name="T44" fmla="*/ 1850 w 1850"/>
                <a:gd name="T45" fmla="*/ 0 h 523"/>
                <a:gd name="T46" fmla="*/ 171 w 1850"/>
                <a:gd name="T47" fmla="*/ 0 h 523"/>
                <a:gd name="T48" fmla="*/ 176 w 1850"/>
                <a:gd name="T49"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50" h="523">
                  <a:moveTo>
                    <a:pt x="176" y="0"/>
                  </a:moveTo>
                  <a:cubicBezTo>
                    <a:pt x="150" y="0"/>
                    <a:pt x="126" y="5"/>
                    <a:pt x="105" y="13"/>
                  </a:cubicBezTo>
                  <a:cubicBezTo>
                    <a:pt x="83" y="22"/>
                    <a:pt x="64" y="34"/>
                    <a:pt x="48" y="50"/>
                  </a:cubicBezTo>
                  <a:cubicBezTo>
                    <a:pt x="33" y="65"/>
                    <a:pt x="21" y="83"/>
                    <a:pt x="13" y="104"/>
                  </a:cubicBezTo>
                  <a:cubicBezTo>
                    <a:pt x="4" y="124"/>
                    <a:pt x="0" y="146"/>
                    <a:pt x="0" y="169"/>
                  </a:cubicBezTo>
                  <a:cubicBezTo>
                    <a:pt x="103" y="169"/>
                    <a:pt x="103" y="169"/>
                    <a:pt x="103" y="169"/>
                  </a:cubicBezTo>
                  <a:cubicBezTo>
                    <a:pt x="103" y="157"/>
                    <a:pt x="105" y="145"/>
                    <a:pt x="108" y="134"/>
                  </a:cubicBezTo>
                  <a:cubicBezTo>
                    <a:pt x="111" y="124"/>
                    <a:pt x="116" y="115"/>
                    <a:pt x="122" y="107"/>
                  </a:cubicBezTo>
                  <a:cubicBezTo>
                    <a:pt x="129" y="99"/>
                    <a:pt x="136" y="93"/>
                    <a:pt x="146" y="89"/>
                  </a:cubicBezTo>
                  <a:cubicBezTo>
                    <a:pt x="155" y="85"/>
                    <a:pt x="166" y="82"/>
                    <a:pt x="178" y="82"/>
                  </a:cubicBezTo>
                  <a:cubicBezTo>
                    <a:pt x="199" y="82"/>
                    <a:pt x="216" y="89"/>
                    <a:pt x="227" y="102"/>
                  </a:cubicBezTo>
                  <a:cubicBezTo>
                    <a:pt x="239" y="115"/>
                    <a:pt x="245" y="133"/>
                    <a:pt x="245" y="156"/>
                  </a:cubicBezTo>
                  <a:cubicBezTo>
                    <a:pt x="245" y="164"/>
                    <a:pt x="244" y="172"/>
                    <a:pt x="241" y="180"/>
                  </a:cubicBezTo>
                  <a:cubicBezTo>
                    <a:pt x="239" y="188"/>
                    <a:pt x="235" y="197"/>
                    <a:pt x="230" y="206"/>
                  </a:cubicBezTo>
                  <a:cubicBezTo>
                    <a:pt x="225" y="216"/>
                    <a:pt x="218" y="226"/>
                    <a:pt x="209" y="237"/>
                  </a:cubicBezTo>
                  <a:cubicBezTo>
                    <a:pt x="200" y="249"/>
                    <a:pt x="190" y="261"/>
                    <a:pt x="177" y="275"/>
                  </a:cubicBezTo>
                  <a:cubicBezTo>
                    <a:pt x="10" y="453"/>
                    <a:pt x="10" y="453"/>
                    <a:pt x="10" y="453"/>
                  </a:cubicBezTo>
                  <a:cubicBezTo>
                    <a:pt x="10" y="523"/>
                    <a:pt x="10" y="523"/>
                    <a:pt x="10" y="523"/>
                  </a:cubicBezTo>
                  <a:cubicBezTo>
                    <a:pt x="134" y="523"/>
                    <a:pt x="134" y="523"/>
                    <a:pt x="134" y="523"/>
                  </a:cubicBezTo>
                  <a:cubicBezTo>
                    <a:pt x="356" y="523"/>
                    <a:pt x="356" y="523"/>
                    <a:pt x="356" y="523"/>
                  </a:cubicBezTo>
                  <a:cubicBezTo>
                    <a:pt x="364" y="523"/>
                    <a:pt x="364" y="523"/>
                    <a:pt x="364" y="523"/>
                  </a:cubicBezTo>
                  <a:cubicBezTo>
                    <a:pt x="1850" y="523"/>
                    <a:pt x="1850" y="523"/>
                    <a:pt x="1850" y="523"/>
                  </a:cubicBezTo>
                  <a:cubicBezTo>
                    <a:pt x="1850" y="0"/>
                    <a:pt x="1850" y="0"/>
                    <a:pt x="1850" y="0"/>
                  </a:cubicBezTo>
                  <a:cubicBezTo>
                    <a:pt x="171" y="0"/>
                    <a:pt x="171" y="0"/>
                    <a:pt x="171" y="0"/>
                  </a:cubicBezTo>
                  <a:cubicBezTo>
                    <a:pt x="173" y="0"/>
                    <a:pt x="175" y="0"/>
                    <a:pt x="176" y="0"/>
                  </a:cubicBezTo>
                  <a:close/>
                </a:path>
              </a:pathLst>
            </a:custGeom>
            <a:solidFill>
              <a:schemeClr val="accent2">
                <a:alpha val="3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4472C4">
                    <a:lumMod val="60000"/>
                    <a:lumOff val="40000"/>
                  </a:srgbClr>
                </a:solidFill>
                <a:effectLst/>
                <a:uLnTx/>
                <a:uFillTx/>
                <a:latin typeface="Calibri Light" panose="020F0302020204030204"/>
                <a:ea typeface="+mn-ea"/>
                <a:cs typeface="+mn-cs"/>
              </a:endParaRPr>
            </a:p>
          </p:txBody>
        </p:sp>
        <p:sp>
          <p:nvSpPr>
            <p:cNvPr id="20" name="Freeform 15">
              <a:extLst>
                <a:ext uri="{FF2B5EF4-FFF2-40B4-BE49-F238E27FC236}">
                  <a16:creationId xmlns:a16="http://schemas.microsoft.com/office/drawing/2014/main" xmlns="" id="{65620885-2D18-4356-A5ED-828D2F68BB3D}"/>
                </a:ext>
              </a:extLst>
            </p:cNvPr>
            <p:cNvSpPr>
              <a:spLocks/>
            </p:cNvSpPr>
            <p:nvPr/>
          </p:nvSpPr>
          <p:spPr bwMode="auto">
            <a:xfrm>
              <a:off x="8049497" y="3005270"/>
              <a:ext cx="641861" cy="772278"/>
            </a:xfrm>
            <a:custGeom>
              <a:avLst/>
              <a:gdLst>
                <a:gd name="T0" fmla="*/ 228 w 228"/>
                <a:gd name="T1" fmla="*/ 274 h 274"/>
                <a:gd name="T2" fmla="*/ 131 w 228"/>
                <a:gd name="T3" fmla="*/ 0 h 274"/>
                <a:gd name="T4" fmla="*/ 134 w 228"/>
                <a:gd name="T5" fmla="*/ 29 h 274"/>
                <a:gd name="T6" fmla="*/ 129 w 228"/>
                <a:gd name="T7" fmla="*/ 62 h 274"/>
                <a:gd name="T8" fmla="*/ 114 w 228"/>
                <a:gd name="T9" fmla="*/ 93 h 274"/>
                <a:gd name="T10" fmla="*/ 90 w 228"/>
                <a:gd name="T11" fmla="*/ 125 h 274"/>
                <a:gd name="T12" fmla="*/ 60 w 228"/>
                <a:gd name="T13" fmla="*/ 158 h 274"/>
                <a:gd name="T14" fmla="*/ 0 w 228"/>
                <a:gd name="T15" fmla="*/ 220 h 274"/>
                <a:gd name="T16" fmla="*/ 145 w 228"/>
                <a:gd name="T17" fmla="*/ 220 h 274"/>
                <a:gd name="T18" fmla="*/ 145 w 228"/>
                <a:gd name="T19" fmla="*/ 274 h 274"/>
                <a:gd name="T20" fmla="*/ 228 w 228"/>
                <a:gd name="T21"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8" h="274">
                  <a:moveTo>
                    <a:pt x="228" y="274"/>
                  </a:moveTo>
                  <a:cubicBezTo>
                    <a:pt x="156" y="70"/>
                    <a:pt x="136" y="15"/>
                    <a:pt x="131" y="0"/>
                  </a:cubicBezTo>
                  <a:cubicBezTo>
                    <a:pt x="133" y="9"/>
                    <a:pt x="134" y="19"/>
                    <a:pt x="134" y="29"/>
                  </a:cubicBezTo>
                  <a:cubicBezTo>
                    <a:pt x="134" y="40"/>
                    <a:pt x="133" y="51"/>
                    <a:pt x="129" y="62"/>
                  </a:cubicBezTo>
                  <a:cubicBezTo>
                    <a:pt x="126" y="72"/>
                    <a:pt x="121" y="83"/>
                    <a:pt x="114" y="93"/>
                  </a:cubicBezTo>
                  <a:cubicBezTo>
                    <a:pt x="107" y="103"/>
                    <a:pt x="100" y="114"/>
                    <a:pt x="90" y="125"/>
                  </a:cubicBezTo>
                  <a:cubicBezTo>
                    <a:pt x="81" y="135"/>
                    <a:pt x="71" y="147"/>
                    <a:pt x="60" y="158"/>
                  </a:cubicBezTo>
                  <a:cubicBezTo>
                    <a:pt x="0" y="220"/>
                    <a:pt x="0" y="220"/>
                    <a:pt x="0" y="220"/>
                  </a:cubicBezTo>
                  <a:cubicBezTo>
                    <a:pt x="145" y="220"/>
                    <a:pt x="145" y="220"/>
                    <a:pt x="145" y="220"/>
                  </a:cubicBezTo>
                  <a:cubicBezTo>
                    <a:pt x="145" y="274"/>
                    <a:pt x="145" y="274"/>
                    <a:pt x="145" y="274"/>
                  </a:cubicBezTo>
                  <a:cubicBezTo>
                    <a:pt x="228" y="274"/>
                    <a:pt x="228" y="274"/>
                    <a:pt x="228" y="274"/>
                  </a:cubicBezTo>
                  <a:close/>
                </a:path>
              </a:pathLst>
            </a:custGeom>
            <a:solidFill>
              <a:schemeClr val="accent2">
                <a:lumMod val="5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4472C4">
                    <a:lumMod val="60000"/>
                    <a:lumOff val="40000"/>
                  </a:srgbClr>
                </a:solidFill>
                <a:effectLst/>
                <a:uLnTx/>
                <a:uFillTx/>
                <a:latin typeface="Calibri Light" panose="020F0302020204030204"/>
                <a:ea typeface="+mn-ea"/>
                <a:cs typeface="+mn-cs"/>
              </a:endParaRPr>
            </a:p>
          </p:txBody>
        </p:sp>
        <p:sp>
          <p:nvSpPr>
            <p:cNvPr id="21" name="Freeform 35">
              <a:extLst>
                <a:ext uri="{FF2B5EF4-FFF2-40B4-BE49-F238E27FC236}">
                  <a16:creationId xmlns:a16="http://schemas.microsoft.com/office/drawing/2014/main" xmlns="" id="{17C94BFF-EB15-4ECF-8664-EB73ACEE105A}"/>
                </a:ext>
              </a:extLst>
            </p:cNvPr>
            <p:cNvSpPr>
              <a:spLocks/>
            </p:cNvSpPr>
            <p:nvPr/>
          </p:nvSpPr>
          <p:spPr bwMode="auto">
            <a:xfrm>
              <a:off x="3752527" y="3938926"/>
              <a:ext cx="3549708" cy="954352"/>
            </a:xfrm>
            <a:custGeom>
              <a:avLst/>
              <a:gdLst>
                <a:gd name="T0" fmla="*/ 170 w 1845"/>
                <a:gd name="T1" fmla="*/ 0 h 523"/>
                <a:gd name="T2" fmla="*/ 108 w 1845"/>
                <a:gd name="T3" fmla="*/ 10 h 523"/>
                <a:gd name="T4" fmla="*/ 55 w 1845"/>
                <a:gd name="T5" fmla="*/ 38 h 523"/>
                <a:gd name="T6" fmla="*/ 20 w 1845"/>
                <a:gd name="T7" fmla="*/ 82 h 523"/>
                <a:gd name="T8" fmla="*/ 7 w 1845"/>
                <a:gd name="T9" fmla="*/ 139 h 523"/>
                <a:gd name="T10" fmla="*/ 108 w 1845"/>
                <a:gd name="T11" fmla="*/ 139 h 523"/>
                <a:gd name="T12" fmla="*/ 113 w 1845"/>
                <a:gd name="T13" fmla="*/ 115 h 523"/>
                <a:gd name="T14" fmla="*/ 128 w 1845"/>
                <a:gd name="T15" fmla="*/ 97 h 523"/>
                <a:gd name="T16" fmla="*/ 150 w 1845"/>
                <a:gd name="T17" fmla="*/ 86 h 523"/>
                <a:gd name="T18" fmla="*/ 176 w 1845"/>
                <a:gd name="T19" fmla="*/ 82 h 523"/>
                <a:gd name="T20" fmla="*/ 206 w 1845"/>
                <a:gd name="T21" fmla="*/ 87 h 523"/>
                <a:gd name="T22" fmla="*/ 228 w 1845"/>
                <a:gd name="T23" fmla="*/ 100 h 523"/>
                <a:gd name="T24" fmla="*/ 241 w 1845"/>
                <a:gd name="T25" fmla="*/ 121 h 523"/>
                <a:gd name="T26" fmla="*/ 245 w 1845"/>
                <a:gd name="T27" fmla="*/ 147 h 523"/>
                <a:gd name="T28" fmla="*/ 226 w 1845"/>
                <a:gd name="T29" fmla="*/ 198 h 523"/>
                <a:gd name="T30" fmla="*/ 169 w 1845"/>
                <a:gd name="T31" fmla="*/ 217 h 523"/>
                <a:gd name="T32" fmla="*/ 115 w 1845"/>
                <a:gd name="T33" fmla="*/ 217 h 523"/>
                <a:gd name="T34" fmla="*/ 115 w 1845"/>
                <a:gd name="T35" fmla="*/ 296 h 523"/>
                <a:gd name="T36" fmla="*/ 169 w 1845"/>
                <a:gd name="T37" fmla="*/ 296 h 523"/>
                <a:gd name="T38" fmla="*/ 204 w 1845"/>
                <a:gd name="T39" fmla="*/ 300 h 523"/>
                <a:gd name="T40" fmla="*/ 230 w 1845"/>
                <a:gd name="T41" fmla="*/ 314 h 523"/>
                <a:gd name="T42" fmla="*/ 247 w 1845"/>
                <a:gd name="T43" fmla="*/ 337 h 523"/>
                <a:gd name="T44" fmla="*/ 253 w 1845"/>
                <a:gd name="T45" fmla="*/ 372 h 523"/>
                <a:gd name="T46" fmla="*/ 248 w 1845"/>
                <a:gd name="T47" fmla="*/ 401 h 523"/>
                <a:gd name="T48" fmla="*/ 232 w 1845"/>
                <a:gd name="T49" fmla="*/ 423 h 523"/>
                <a:gd name="T50" fmla="*/ 208 w 1845"/>
                <a:gd name="T51" fmla="*/ 437 h 523"/>
                <a:gd name="T52" fmla="*/ 176 w 1845"/>
                <a:gd name="T53" fmla="*/ 442 h 523"/>
                <a:gd name="T54" fmla="*/ 146 w 1845"/>
                <a:gd name="T55" fmla="*/ 437 h 523"/>
                <a:gd name="T56" fmla="*/ 123 w 1845"/>
                <a:gd name="T57" fmla="*/ 423 h 523"/>
                <a:gd name="T58" fmla="*/ 107 w 1845"/>
                <a:gd name="T59" fmla="*/ 403 h 523"/>
                <a:gd name="T60" fmla="*/ 101 w 1845"/>
                <a:gd name="T61" fmla="*/ 377 h 523"/>
                <a:gd name="T62" fmla="*/ 0 w 1845"/>
                <a:gd name="T63" fmla="*/ 377 h 523"/>
                <a:gd name="T64" fmla="*/ 15 w 1845"/>
                <a:gd name="T65" fmla="*/ 442 h 523"/>
                <a:gd name="T66" fmla="*/ 54 w 1845"/>
                <a:gd name="T67" fmla="*/ 488 h 523"/>
                <a:gd name="T68" fmla="*/ 110 w 1845"/>
                <a:gd name="T69" fmla="*/ 514 h 523"/>
                <a:gd name="T70" fmla="*/ 170 w 1845"/>
                <a:gd name="T71" fmla="*/ 523 h 523"/>
                <a:gd name="T72" fmla="*/ 170 w 1845"/>
                <a:gd name="T73" fmla="*/ 523 h 523"/>
                <a:gd name="T74" fmla="*/ 1845 w 1845"/>
                <a:gd name="T75" fmla="*/ 523 h 523"/>
                <a:gd name="T76" fmla="*/ 1845 w 1845"/>
                <a:gd name="T77" fmla="*/ 0 h 523"/>
                <a:gd name="T78" fmla="*/ 170 w 1845"/>
                <a:gd name="T79"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45" h="523">
                  <a:moveTo>
                    <a:pt x="170" y="0"/>
                  </a:moveTo>
                  <a:cubicBezTo>
                    <a:pt x="148" y="1"/>
                    <a:pt x="128" y="4"/>
                    <a:pt x="108" y="10"/>
                  </a:cubicBezTo>
                  <a:cubicBezTo>
                    <a:pt x="88" y="17"/>
                    <a:pt x="71" y="26"/>
                    <a:pt x="55" y="38"/>
                  </a:cubicBezTo>
                  <a:cubicBezTo>
                    <a:pt x="40" y="50"/>
                    <a:pt x="29" y="65"/>
                    <a:pt x="20" y="82"/>
                  </a:cubicBezTo>
                  <a:cubicBezTo>
                    <a:pt x="11" y="99"/>
                    <a:pt x="7" y="118"/>
                    <a:pt x="7" y="139"/>
                  </a:cubicBezTo>
                  <a:cubicBezTo>
                    <a:pt x="108" y="139"/>
                    <a:pt x="108" y="139"/>
                    <a:pt x="108" y="139"/>
                  </a:cubicBezTo>
                  <a:cubicBezTo>
                    <a:pt x="108" y="130"/>
                    <a:pt x="110" y="122"/>
                    <a:pt x="113" y="115"/>
                  </a:cubicBezTo>
                  <a:cubicBezTo>
                    <a:pt x="117" y="108"/>
                    <a:pt x="122" y="102"/>
                    <a:pt x="128" y="97"/>
                  </a:cubicBezTo>
                  <a:cubicBezTo>
                    <a:pt x="134" y="92"/>
                    <a:pt x="141" y="88"/>
                    <a:pt x="150" y="86"/>
                  </a:cubicBezTo>
                  <a:cubicBezTo>
                    <a:pt x="158" y="83"/>
                    <a:pt x="167" y="82"/>
                    <a:pt x="176" y="82"/>
                  </a:cubicBezTo>
                  <a:cubicBezTo>
                    <a:pt x="188" y="82"/>
                    <a:pt x="198" y="83"/>
                    <a:pt x="206" y="87"/>
                  </a:cubicBezTo>
                  <a:cubicBezTo>
                    <a:pt x="215" y="90"/>
                    <a:pt x="222" y="94"/>
                    <a:pt x="228" y="100"/>
                  </a:cubicBezTo>
                  <a:cubicBezTo>
                    <a:pt x="234" y="106"/>
                    <a:pt x="238" y="113"/>
                    <a:pt x="241" y="121"/>
                  </a:cubicBezTo>
                  <a:cubicBezTo>
                    <a:pt x="243" y="129"/>
                    <a:pt x="245" y="137"/>
                    <a:pt x="245" y="147"/>
                  </a:cubicBezTo>
                  <a:cubicBezTo>
                    <a:pt x="245" y="168"/>
                    <a:pt x="239" y="185"/>
                    <a:pt x="226" y="198"/>
                  </a:cubicBezTo>
                  <a:cubicBezTo>
                    <a:pt x="214" y="211"/>
                    <a:pt x="195" y="217"/>
                    <a:pt x="169" y="217"/>
                  </a:cubicBezTo>
                  <a:cubicBezTo>
                    <a:pt x="115" y="217"/>
                    <a:pt x="115" y="217"/>
                    <a:pt x="115" y="217"/>
                  </a:cubicBezTo>
                  <a:cubicBezTo>
                    <a:pt x="115" y="296"/>
                    <a:pt x="115" y="296"/>
                    <a:pt x="115" y="296"/>
                  </a:cubicBezTo>
                  <a:cubicBezTo>
                    <a:pt x="169" y="296"/>
                    <a:pt x="169" y="296"/>
                    <a:pt x="169" y="296"/>
                  </a:cubicBezTo>
                  <a:cubicBezTo>
                    <a:pt x="182" y="296"/>
                    <a:pt x="194" y="297"/>
                    <a:pt x="204" y="300"/>
                  </a:cubicBezTo>
                  <a:cubicBezTo>
                    <a:pt x="214" y="303"/>
                    <a:pt x="223" y="308"/>
                    <a:pt x="230" y="314"/>
                  </a:cubicBezTo>
                  <a:cubicBezTo>
                    <a:pt x="238" y="320"/>
                    <a:pt x="243" y="328"/>
                    <a:pt x="247" y="337"/>
                  </a:cubicBezTo>
                  <a:cubicBezTo>
                    <a:pt x="251" y="347"/>
                    <a:pt x="253" y="359"/>
                    <a:pt x="253" y="372"/>
                  </a:cubicBezTo>
                  <a:cubicBezTo>
                    <a:pt x="253" y="383"/>
                    <a:pt x="251" y="392"/>
                    <a:pt x="248" y="401"/>
                  </a:cubicBezTo>
                  <a:cubicBezTo>
                    <a:pt x="244" y="409"/>
                    <a:pt x="239" y="417"/>
                    <a:pt x="232" y="423"/>
                  </a:cubicBezTo>
                  <a:cubicBezTo>
                    <a:pt x="226" y="429"/>
                    <a:pt x="218" y="434"/>
                    <a:pt x="208" y="437"/>
                  </a:cubicBezTo>
                  <a:cubicBezTo>
                    <a:pt x="199" y="440"/>
                    <a:pt x="188" y="442"/>
                    <a:pt x="176" y="442"/>
                  </a:cubicBezTo>
                  <a:cubicBezTo>
                    <a:pt x="165" y="442"/>
                    <a:pt x="155" y="440"/>
                    <a:pt x="146" y="437"/>
                  </a:cubicBezTo>
                  <a:cubicBezTo>
                    <a:pt x="137" y="434"/>
                    <a:pt x="129" y="429"/>
                    <a:pt x="123" y="423"/>
                  </a:cubicBezTo>
                  <a:cubicBezTo>
                    <a:pt x="116" y="418"/>
                    <a:pt x="111" y="411"/>
                    <a:pt x="107" y="403"/>
                  </a:cubicBezTo>
                  <a:cubicBezTo>
                    <a:pt x="103" y="395"/>
                    <a:pt x="101" y="386"/>
                    <a:pt x="101" y="377"/>
                  </a:cubicBezTo>
                  <a:cubicBezTo>
                    <a:pt x="0" y="377"/>
                    <a:pt x="0" y="377"/>
                    <a:pt x="0" y="377"/>
                  </a:cubicBezTo>
                  <a:cubicBezTo>
                    <a:pt x="0" y="402"/>
                    <a:pt x="5" y="424"/>
                    <a:pt x="15" y="442"/>
                  </a:cubicBezTo>
                  <a:cubicBezTo>
                    <a:pt x="25" y="460"/>
                    <a:pt x="38" y="475"/>
                    <a:pt x="54" y="488"/>
                  </a:cubicBezTo>
                  <a:cubicBezTo>
                    <a:pt x="71" y="500"/>
                    <a:pt x="89" y="509"/>
                    <a:pt x="110" y="514"/>
                  </a:cubicBezTo>
                  <a:cubicBezTo>
                    <a:pt x="129" y="520"/>
                    <a:pt x="150" y="523"/>
                    <a:pt x="170" y="523"/>
                  </a:cubicBezTo>
                  <a:cubicBezTo>
                    <a:pt x="170" y="523"/>
                    <a:pt x="170" y="523"/>
                    <a:pt x="170" y="523"/>
                  </a:cubicBezTo>
                  <a:cubicBezTo>
                    <a:pt x="1845" y="523"/>
                    <a:pt x="1845" y="523"/>
                    <a:pt x="1845" y="523"/>
                  </a:cubicBezTo>
                  <a:cubicBezTo>
                    <a:pt x="1845" y="0"/>
                    <a:pt x="1845" y="0"/>
                    <a:pt x="1845" y="0"/>
                  </a:cubicBezTo>
                  <a:cubicBezTo>
                    <a:pt x="170" y="0"/>
                    <a:pt x="170" y="0"/>
                    <a:pt x="170" y="0"/>
                  </a:cubicBezTo>
                  <a:close/>
                </a:path>
              </a:pathLst>
            </a:custGeom>
            <a:solidFill>
              <a:schemeClr val="accent3">
                <a:alpha val="3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4472C4">
                    <a:lumMod val="60000"/>
                    <a:lumOff val="40000"/>
                  </a:srgbClr>
                </a:solidFill>
                <a:effectLst/>
                <a:uLnTx/>
                <a:uFillTx/>
                <a:latin typeface="Calibri Light" panose="020F0302020204030204"/>
                <a:ea typeface="+mn-ea"/>
                <a:cs typeface="+mn-cs"/>
              </a:endParaRPr>
            </a:p>
          </p:txBody>
        </p:sp>
        <p:sp>
          <p:nvSpPr>
            <p:cNvPr id="22" name="Freeform 16">
              <a:extLst>
                <a:ext uri="{FF2B5EF4-FFF2-40B4-BE49-F238E27FC236}">
                  <a16:creationId xmlns:a16="http://schemas.microsoft.com/office/drawing/2014/main" xmlns="" id="{C46D96FD-A06B-4E03-B169-C11B4DE6F861}"/>
                </a:ext>
              </a:extLst>
            </p:cNvPr>
            <p:cNvSpPr>
              <a:spLocks/>
            </p:cNvSpPr>
            <p:nvPr/>
          </p:nvSpPr>
          <p:spPr bwMode="auto">
            <a:xfrm>
              <a:off x="4070594" y="4140801"/>
              <a:ext cx="579482" cy="752476"/>
            </a:xfrm>
            <a:custGeom>
              <a:avLst/>
              <a:gdLst>
                <a:gd name="T0" fmla="*/ 112 w 206"/>
                <a:gd name="T1" fmla="*/ 0 h 267"/>
                <a:gd name="T2" fmla="*/ 114 w 206"/>
                <a:gd name="T3" fmla="*/ 21 h 267"/>
                <a:gd name="T4" fmla="*/ 110 w 206"/>
                <a:gd name="T5" fmla="*/ 43 h 267"/>
                <a:gd name="T6" fmla="*/ 100 w 206"/>
                <a:gd name="T7" fmla="*/ 62 h 267"/>
                <a:gd name="T8" fmla="*/ 84 w 206"/>
                <a:gd name="T9" fmla="*/ 79 h 267"/>
                <a:gd name="T10" fmla="*/ 63 w 206"/>
                <a:gd name="T11" fmla="*/ 93 h 267"/>
                <a:gd name="T12" fmla="*/ 105 w 206"/>
                <a:gd name="T13" fmla="*/ 122 h 267"/>
                <a:gd name="T14" fmla="*/ 119 w 206"/>
                <a:gd name="T15" fmla="*/ 170 h 267"/>
                <a:gd name="T16" fmla="*/ 110 w 206"/>
                <a:gd name="T17" fmla="*/ 211 h 267"/>
                <a:gd name="T18" fmla="*/ 85 w 206"/>
                <a:gd name="T19" fmla="*/ 241 h 267"/>
                <a:gd name="T20" fmla="*/ 47 w 206"/>
                <a:gd name="T21" fmla="*/ 260 h 267"/>
                <a:gd name="T22" fmla="*/ 0 w 206"/>
                <a:gd name="T23" fmla="*/ 267 h 267"/>
                <a:gd name="T24" fmla="*/ 206 w 206"/>
                <a:gd name="T25" fmla="*/ 267 h 267"/>
                <a:gd name="T26" fmla="*/ 112 w 206"/>
                <a:gd name="T27"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6" h="267">
                  <a:moveTo>
                    <a:pt x="112" y="0"/>
                  </a:moveTo>
                  <a:cubicBezTo>
                    <a:pt x="113" y="7"/>
                    <a:pt x="114" y="14"/>
                    <a:pt x="114" y="21"/>
                  </a:cubicBezTo>
                  <a:cubicBezTo>
                    <a:pt x="114" y="28"/>
                    <a:pt x="112" y="35"/>
                    <a:pt x="110" y="43"/>
                  </a:cubicBezTo>
                  <a:cubicBezTo>
                    <a:pt x="108" y="50"/>
                    <a:pt x="104" y="56"/>
                    <a:pt x="100" y="62"/>
                  </a:cubicBezTo>
                  <a:cubicBezTo>
                    <a:pt x="96" y="68"/>
                    <a:pt x="91" y="74"/>
                    <a:pt x="84" y="79"/>
                  </a:cubicBezTo>
                  <a:cubicBezTo>
                    <a:pt x="78" y="84"/>
                    <a:pt x="71" y="89"/>
                    <a:pt x="63" y="93"/>
                  </a:cubicBezTo>
                  <a:cubicBezTo>
                    <a:pt x="81" y="99"/>
                    <a:pt x="96" y="109"/>
                    <a:pt x="105" y="122"/>
                  </a:cubicBezTo>
                  <a:cubicBezTo>
                    <a:pt x="114" y="135"/>
                    <a:pt x="119" y="152"/>
                    <a:pt x="119" y="170"/>
                  </a:cubicBezTo>
                  <a:cubicBezTo>
                    <a:pt x="119" y="185"/>
                    <a:pt x="116" y="199"/>
                    <a:pt x="110" y="211"/>
                  </a:cubicBezTo>
                  <a:cubicBezTo>
                    <a:pt x="104" y="223"/>
                    <a:pt x="95" y="233"/>
                    <a:pt x="85" y="241"/>
                  </a:cubicBezTo>
                  <a:cubicBezTo>
                    <a:pt x="74" y="250"/>
                    <a:pt x="62" y="256"/>
                    <a:pt x="47" y="260"/>
                  </a:cubicBezTo>
                  <a:cubicBezTo>
                    <a:pt x="33" y="265"/>
                    <a:pt x="17" y="267"/>
                    <a:pt x="0" y="267"/>
                  </a:cubicBezTo>
                  <a:cubicBezTo>
                    <a:pt x="206" y="267"/>
                    <a:pt x="206" y="267"/>
                    <a:pt x="206" y="267"/>
                  </a:cubicBezTo>
                  <a:cubicBezTo>
                    <a:pt x="143" y="88"/>
                    <a:pt x="120" y="23"/>
                    <a:pt x="112" y="0"/>
                  </a:cubicBezTo>
                  <a:close/>
                </a:path>
              </a:pathLst>
            </a:custGeom>
            <a:solidFill>
              <a:schemeClr val="accent3">
                <a:lumMod val="5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4472C4">
                    <a:lumMod val="60000"/>
                    <a:lumOff val="40000"/>
                  </a:srgbClr>
                </a:solidFill>
                <a:effectLst/>
                <a:uLnTx/>
                <a:uFillTx/>
                <a:latin typeface="Calibri Light" panose="020F0302020204030204"/>
                <a:ea typeface="+mn-ea"/>
                <a:cs typeface="+mn-cs"/>
              </a:endParaRPr>
            </a:p>
          </p:txBody>
        </p:sp>
        <p:sp>
          <p:nvSpPr>
            <p:cNvPr id="23" name="Freeform 16">
              <a:extLst>
                <a:ext uri="{FF2B5EF4-FFF2-40B4-BE49-F238E27FC236}">
                  <a16:creationId xmlns:a16="http://schemas.microsoft.com/office/drawing/2014/main" xmlns="" id="{C48288C9-30B6-4B18-A2EC-B3B55B4D05C5}"/>
                </a:ext>
              </a:extLst>
            </p:cNvPr>
            <p:cNvSpPr>
              <a:spLocks noEditPoints="1"/>
            </p:cNvSpPr>
            <p:nvPr/>
          </p:nvSpPr>
          <p:spPr bwMode="auto">
            <a:xfrm>
              <a:off x="7765940" y="3938926"/>
              <a:ext cx="3578942" cy="954352"/>
            </a:xfrm>
            <a:custGeom>
              <a:avLst/>
              <a:gdLst>
                <a:gd name="T0" fmla="*/ 553 w 3183"/>
                <a:gd name="T1" fmla="*/ 0 h 892"/>
                <a:gd name="T2" fmla="*/ 452 w 3183"/>
                <a:gd name="T3" fmla="*/ 0 h 892"/>
                <a:gd name="T4" fmla="*/ 373 w 3183"/>
                <a:gd name="T5" fmla="*/ 0 h 892"/>
                <a:gd name="T6" fmla="*/ 0 w 3183"/>
                <a:gd name="T7" fmla="*/ 588 h 892"/>
                <a:gd name="T8" fmla="*/ 8 w 3183"/>
                <a:gd name="T9" fmla="*/ 699 h 892"/>
                <a:gd name="T10" fmla="*/ 375 w 3183"/>
                <a:gd name="T11" fmla="*/ 699 h 892"/>
                <a:gd name="T12" fmla="*/ 375 w 3183"/>
                <a:gd name="T13" fmla="*/ 892 h 892"/>
                <a:gd name="T14" fmla="*/ 452 w 3183"/>
                <a:gd name="T15" fmla="*/ 892 h 892"/>
                <a:gd name="T16" fmla="*/ 553 w 3183"/>
                <a:gd name="T17" fmla="*/ 892 h 892"/>
                <a:gd name="T18" fmla="*/ 3183 w 3183"/>
                <a:gd name="T19" fmla="*/ 892 h 892"/>
                <a:gd name="T20" fmla="*/ 3183 w 3183"/>
                <a:gd name="T21" fmla="*/ 0 h 892"/>
                <a:gd name="T22" fmla="*/ 553 w 3183"/>
                <a:gd name="T23" fmla="*/ 0 h 892"/>
                <a:gd name="T24" fmla="*/ 375 w 3183"/>
                <a:gd name="T25" fmla="*/ 558 h 892"/>
                <a:gd name="T26" fmla="*/ 176 w 3183"/>
                <a:gd name="T27" fmla="*/ 558 h 892"/>
                <a:gd name="T28" fmla="*/ 363 w 3183"/>
                <a:gd name="T29" fmla="*/ 263 h 892"/>
                <a:gd name="T30" fmla="*/ 375 w 3183"/>
                <a:gd name="T31" fmla="*/ 242 h 892"/>
                <a:gd name="T32" fmla="*/ 375 w 3183"/>
                <a:gd name="T33" fmla="*/ 558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83" h="892">
                  <a:moveTo>
                    <a:pt x="553" y="0"/>
                  </a:moveTo>
                  <a:lnTo>
                    <a:pt x="452" y="0"/>
                  </a:lnTo>
                  <a:lnTo>
                    <a:pt x="373" y="0"/>
                  </a:lnTo>
                  <a:lnTo>
                    <a:pt x="0" y="588"/>
                  </a:lnTo>
                  <a:lnTo>
                    <a:pt x="8" y="699"/>
                  </a:lnTo>
                  <a:lnTo>
                    <a:pt x="375" y="699"/>
                  </a:lnTo>
                  <a:lnTo>
                    <a:pt x="375" y="892"/>
                  </a:lnTo>
                  <a:lnTo>
                    <a:pt x="452" y="892"/>
                  </a:lnTo>
                  <a:lnTo>
                    <a:pt x="553" y="892"/>
                  </a:lnTo>
                  <a:lnTo>
                    <a:pt x="3183" y="892"/>
                  </a:lnTo>
                  <a:lnTo>
                    <a:pt x="3183" y="0"/>
                  </a:lnTo>
                  <a:lnTo>
                    <a:pt x="553" y="0"/>
                  </a:lnTo>
                  <a:close/>
                  <a:moveTo>
                    <a:pt x="375" y="558"/>
                  </a:moveTo>
                  <a:lnTo>
                    <a:pt x="176" y="558"/>
                  </a:lnTo>
                  <a:lnTo>
                    <a:pt x="363" y="263"/>
                  </a:lnTo>
                  <a:lnTo>
                    <a:pt x="375" y="242"/>
                  </a:lnTo>
                  <a:lnTo>
                    <a:pt x="375" y="558"/>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4472C4">
                    <a:lumMod val="60000"/>
                    <a:lumOff val="40000"/>
                  </a:srgbClr>
                </a:solidFill>
                <a:effectLst/>
                <a:uLnTx/>
                <a:uFillTx/>
                <a:latin typeface="Calibri Light" panose="020F0302020204030204"/>
                <a:ea typeface="+mn-ea"/>
                <a:cs typeface="+mn-cs"/>
              </a:endParaRPr>
            </a:p>
          </p:txBody>
        </p:sp>
        <p:sp>
          <p:nvSpPr>
            <p:cNvPr id="24" name="Freeform 5">
              <a:extLst>
                <a:ext uri="{FF2B5EF4-FFF2-40B4-BE49-F238E27FC236}">
                  <a16:creationId xmlns:a16="http://schemas.microsoft.com/office/drawing/2014/main" xmlns="" id="{4541D6B4-DC14-438D-A7A5-28D9BA387FA0}"/>
                </a:ext>
              </a:extLst>
            </p:cNvPr>
            <p:cNvSpPr>
              <a:spLocks/>
            </p:cNvSpPr>
            <p:nvPr/>
          </p:nvSpPr>
          <p:spPr bwMode="auto">
            <a:xfrm>
              <a:off x="8357664" y="3938926"/>
              <a:ext cx="343175" cy="954352"/>
            </a:xfrm>
            <a:custGeom>
              <a:avLst/>
              <a:gdLst>
                <a:gd name="T0" fmla="*/ 2 w 210"/>
                <a:gd name="T1" fmla="*/ 0 h 584"/>
                <a:gd name="T2" fmla="*/ 0 w 210"/>
                <a:gd name="T3" fmla="*/ 0 h 584"/>
                <a:gd name="T4" fmla="*/ 0 w 210"/>
                <a:gd name="T5" fmla="*/ 366 h 584"/>
                <a:gd name="T6" fmla="*/ 67 w 210"/>
                <a:gd name="T7" fmla="*/ 366 h 584"/>
                <a:gd name="T8" fmla="*/ 67 w 210"/>
                <a:gd name="T9" fmla="*/ 459 h 584"/>
                <a:gd name="T10" fmla="*/ 0 w 210"/>
                <a:gd name="T11" fmla="*/ 459 h 584"/>
                <a:gd name="T12" fmla="*/ 0 w 210"/>
                <a:gd name="T13" fmla="*/ 584 h 584"/>
                <a:gd name="T14" fmla="*/ 2 w 210"/>
                <a:gd name="T15" fmla="*/ 584 h 584"/>
                <a:gd name="T16" fmla="*/ 210 w 210"/>
                <a:gd name="T17" fmla="*/ 584 h 584"/>
                <a:gd name="T18" fmla="*/ 2 w 210"/>
                <a:gd name="T19"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584">
                  <a:moveTo>
                    <a:pt x="2" y="0"/>
                  </a:moveTo>
                  <a:lnTo>
                    <a:pt x="0" y="0"/>
                  </a:lnTo>
                  <a:lnTo>
                    <a:pt x="0" y="366"/>
                  </a:lnTo>
                  <a:lnTo>
                    <a:pt x="67" y="366"/>
                  </a:lnTo>
                  <a:lnTo>
                    <a:pt x="67" y="459"/>
                  </a:lnTo>
                  <a:lnTo>
                    <a:pt x="0" y="459"/>
                  </a:lnTo>
                  <a:lnTo>
                    <a:pt x="0" y="584"/>
                  </a:lnTo>
                  <a:lnTo>
                    <a:pt x="2" y="584"/>
                  </a:lnTo>
                  <a:lnTo>
                    <a:pt x="210" y="584"/>
                  </a:lnTo>
                  <a:lnTo>
                    <a:pt x="2" y="0"/>
                  </a:lnTo>
                  <a:close/>
                </a:path>
              </a:pathLst>
            </a:custGeom>
            <a:solidFill>
              <a:schemeClr val="accent4">
                <a:lumMod val="5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4472C4">
                    <a:lumMod val="60000"/>
                    <a:lumOff val="40000"/>
                  </a:srgbClr>
                </a:solidFill>
                <a:effectLst/>
                <a:uLnTx/>
                <a:uFillTx/>
                <a:latin typeface="Calibri Light" panose="020F0302020204030204"/>
                <a:ea typeface="+mn-ea"/>
                <a:cs typeface="+mn-cs"/>
              </a:endParaRPr>
            </a:p>
          </p:txBody>
        </p:sp>
        <p:sp>
          <p:nvSpPr>
            <p:cNvPr id="26" name="TextBox 28">
              <a:extLst>
                <a:ext uri="{FF2B5EF4-FFF2-40B4-BE49-F238E27FC236}">
                  <a16:creationId xmlns:a16="http://schemas.microsoft.com/office/drawing/2014/main" xmlns="" id="{5A6B0971-575B-40FA-A128-D342F4596C20}"/>
                </a:ext>
              </a:extLst>
            </p:cNvPr>
            <p:cNvSpPr txBox="1"/>
            <p:nvPr/>
          </p:nvSpPr>
          <p:spPr>
            <a:xfrm>
              <a:off x="4660888" y="4118897"/>
              <a:ext cx="2040362" cy="5944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Light" panose="020F0302020204030204"/>
                  <a:ea typeface="Roboto" charset="0"/>
                  <a:cs typeface="Roboto" charset="0"/>
                </a:rPr>
                <a:t>Stakeholder</a:t>
              </a:r>
            </a:p>
          </p:txBody>
        </p:sp>
        <p:sp>
          <p:nvSpPr>
            <p:cNvPr id="28" name="TextBox 30">
              <a:extLst>
                <a:ext uri="{FF2B5EF4-FFF2-40B4-BE49-F238E27FC236}">
                  <a16:creationId xmlns:a16="http://schemas.microsoft.com/office/drawing/2014/main" xmlns="" id="{F3EB3657-FE9D-4C1F-BB70-49C690072F70}"/>
                </a:ext>
              </a:extLst>
            </p:cNvPr>
            <p:cNvSpPr txBox="1"/>
            <p:nvPr/>
          </p:nvSpPr>
          <p:spPr>
            <a:xfrm>
              <a:off x="8691359" y="3874603"/>
              <a:ext cx="2316404" cy="102670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err="1">
                  <a:ln>
                    <a:noFill/>
                  </a:ln>
                  <a:solidFill>
                    <a:prstClr val="white"/>
                  </a:solidFill>
                  <a:effectLst/>
                  <a:uLnTx/>
                  <a:uFillTx/>
                  <a:latin typeface="Calibri Light" panose="020F0302020204030204"/>
                  <a:ea typeface="Roboto" charset="0"/>
                  <a:cs typeface="Roboto" charset="0"/>
                </a:rPr>
                <a:t>Risiko</a:t>
              </a:r>
              <a:r>
                <a:rPr kumimoji="0" lang="en-GB" sz="1600" b="1" i="0" u="none" strike="noStrike" kern="1200" cap="none" spc="0" normalizeH="0" baseline="0" noProof="0" dirty="0">
                  <a:ln>
                    <a:noFill/>
                  </a:ln>
                  <a:solidFill>
                    <a:prstClr val="white"/>
                  </a:solidFill>
                  <a:effectLst/>
                  <a:uLnTx/>
                  <a:uFillTx/>
                  <a:latin typeface="Calibri Light" panose="020F0302020204030204"/>
                  <a:ea typeface="Roboto" charset="0"/>
                  <a:cs typeface="Roboto" charset="0"/>
                </a:rPr>
                <a:t> -</a:t>
              </a:r>
              <a:br>
                <a:rPr kumimoji="0" lang="en-GB" sz="1600" b="1" i="0" u="none" strike="noStrike" kern="1200" cap="none" spc="0" normalizeH="0" baseline="0" noProof="0" dirty="0">
                  <a:ln>
                    <a:noFill/>
                  </a:ln>
                  <a:solidFill>
                    <a:prstClr val="white"/>
                  </a:solidFill>
                  <a:effectLst/>
                  <a:uLnTx/>
                  <a:uFillTx/>
                  <a:latin typeface="Calibri Light" panose="020F0302020204030204"/>
                  <a:ea typeface="Roboto" charset="0"/>
                  <a:cs typeface="Roboto" charset="0"/>
                </a:rPr>
              </a:br>
              <a:r>
                <a:rPr kumimoji="0" lang="en-GB" sz="1600" b="1" i="0" u="none" strike="noStrike" kern="1200" cap="none" spc="0" normalizeH="0" baseline="0" noProof="0" dirty="0" err="1">
                  <a:ln>
                    <a:noFill/>
                  </a:ln>
                  <a:solidFill>
                    <a:prstClr val="white"/>
                  </a:solidFill>
                  <a:effectLst/>
                  <a:uLnTx/>
                  <a:uFillTx/>
                  <a:latin typeface="Calibri Light" panose="020F0302020204030204"/>
                  <a:ea typeface="Roboto" charset="0"/>
                  <a:cs typeface="Roboto" charset="0"/>
                </a:rPr>
                <a:t>beurteilungen</a:t>
              </a:r>
              <a:endParaRPr kumimoji="0" lang="en-GB" sz="1600" b="1" i="0" u="none" strike="noStrike" kern="1200" cap="none" spc="0" normalizeH="0" baseline="0" noProof="0" dirty="0">
                <a:ln>
                  <a:noFill/>
                </a:ln>
                <a:solidFill>
                  <a:prstClr val="white"/>
                </a:solidFill>
                <a:effectLst/>
                <a:uLnTx/>
                <a:uFillTx/>
                <a:latin typeface="Calibri Light" panose="020F0302020204030204"/>
                <a:ea typeface="Roboto" charset="0"/>
                <a:cs typeface="Roboto" charset="0"/>
              </a:endParaRPr>
            </a:p>
          </p:txBody>
        </p:sp>
        <p:sp>
          <p:nvSpPr>
            <p:cNvPr id="30" name="TextBox 38">
              <a:extLst>
                <a:ext uri="{FF2B5EF4-FFF2-40B4-BE49-F238E27FC236}">
                  <a16:creationId xmlns:a16="http://schemas.microsoft.com/office/drawing/2014/main" xmlns="" id="{09AAEC35-E2C6-40AF-9A99-5B8E70E5F0C5}"/>
                </a:ext>
              </a:extLst>
            </p:cNvPr>
            <p:cNvSpPr txBox="1"/>
            <p:nvPr/>
          </p:nvSpPr>
          <p:spPr>
            <a:xfrm>
              <a:off x="8691359" y="2984584"/>
              <a:ext cx="2150352" cy="5944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Light" panose="020F0302020204030204"/>
                  <a:ea typeface="Roboto" charset="0"/>
                  <a:cs typeface="Roboto" charset="0"/>
                </a:rPr>
                <a:t>Organisation</a:t>
              </a:r>
            </a:p>
          </p:txBody>
        </p:sp>
        <p:sp>
          <p:nvSpPr>
            <p:cNvPr id="32" name="TextBox 40">
              <a:extLst>
                <a:ext uri="{FF2B5EF4-FFF2-40B4-BE49-F238E27FC236}">
                  <a16:creationId xmlns:a16="http://schemas.microsoft.com/office/drawing/2014/main" xmlns="" id="{0CE2DDAC-31D2-4272-A9B8-B020C5F80C85}"/>
                </a:ext>
              </a:extLst>
            </p:cNvPr>
            <p:cNvSpPr txBox="1"/>
            <p:nvPr/>
          </p:nvSpPr>
          <p:spPr>
            <a:xfrm>
              <a:off x="4676835" y="2956186"/>
              <a:ext cx="1517775" cy="5944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Light" panose="020F0302020204030204"/>
                  <a:ea typeface="Roboto" charset="0"/>
                  <a:cs typeface="Roboto" charset="0"/>
                </a:rPr>
                <a:t>Industrie</a:t>
              </a:r>
            </a:p>
          </p:txBody>
        </p:sp>
      </p:grpSp>
    </p:spTree>
    <p:extLst>
      <p:ext uri="{BB962C8B-B14F-4D97-AF65-F5344CB8AC3E}">
        <p14:creationId xmlns:p14="http://schemas.microsoft.com/office/powerpoint/2010/main" val="1126919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F2DE1B1C-5178-438B-86D9-D8549F1F9967}"/>
              </a:ext>
            </a:extLst>
          </p:cNvPr>
          <p:cNvSpPr>
            <a:spLocks noGrp="1"/>
          </p:cNvSpPr>
          <p:nvPr>
            <p:ph type="body" sz="quarter" idx="11"/>
          </p:nvPr>
        </p:nvSpPr>
        <p:spPr>
          <a:xfrm>
            <a:off x="668583" y="2853656"/>
            <a:ext cx="9821959" cy="1582271"/>
          </a:xfrm>
        </p:spPr>
        <p:txBody>
          <a:bodyPr/>
          <a:lstStyle/>
          <a:p>
            <a:r>
              <a:rPr lang="en-GB" sz="4000" dirty="0"/>
              <a:t>Social Listening / Nutzung von Social Media zur Frühwarnung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Es </a:t>
            </a:r>
            <a:r>
              <a:rPr kumimoji="0" lang="en-GB" sz="2800" b="0" i="0" u="none" strike="noStrike" kern="1200" cap="none" spc="0" normalizeH="0" baseline="0" noProof="0" dirty="0" err="1">
                <a:ln>
                  <a:noFill/>
                </a:ln>
                <a:solidFill>
                  <a:prstClr val="white"/>
                </a:solidFill>
                <a:effectLst/>
                <a:uLnTx/>
                <a:uFillTx/>
                <a:latin typeface="Calibri" panose="020F0502020204030204"/>
                <a:ea typeface="+mn-ea"/>
                <a:cs typeface="+mn-cs"/>
              </a:rPr>
              <a:t>ist</a:t>
            </a: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800" b="0" i="0" u="none" strike="noStrike" kern="1200" cap="none" spc="0" normalizeH="0" baseline="0" noProof="0" dirty="0" err="1">
                <a:ln>
                  <a:noFill/>
                </a:ln>
                <a:solidFill>
                  <a:prstClr val="white"/>
                </a:solidFill>
                <a:effectLst/>
                <a:uLnTx/>
                <a:uFillTx/>
                <a:latin typeface="Calibri" panose="020F0502020204030204"/>
                <a:ea typeface="+mn-ea"/>
                <a:cs typeface="+mn-cs"/>
              </a:rPr>
              <a:t>wichtig</a:t>
            </a: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800" b="0" i="0" u="none" strike="noStrike" kern="1200" cap="none" spc="0" normalizeH="0" baseline="0" noProof="0" dirty="0" err="1">
                <a:ln>
                  <a:noFill/>
                </a:ln>
                <a:solidFill>
                  <a:prstClr val="white"/>
                </a:solidFill>
                <a:effectLst/>
                <a:uLnTx/>
                <a:uFillTx/>
                <a:latin typeface="Calibri" panose="020F0502020204030204"/>
                <a:ea typeface="+mn-ea"/>
                <a:cs typeface="+mn-cs"/>
              </a:rPr>
              <a:t>soziale</a:t>
            </a: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800" b="0" i="0" u="none" strike="noStrike" kern="1200" cap="none" spc="0" normalizeH="0" baseline="0" noProof="0" dirty="0" err="1">
                <a:ln>
                  <a:noFill/>
                </a:ln>
                <a:solidFill>
                  <a:prstClr val="white"/>
                </a:solidFill>
                <a:effectLst/>
                <a:uLnTx/>
                <a:uFillTx/>
                <a:latin typeface="Calibri" panose="020F0502020204030204"/>
                <a:ea typeface="+mn-ea"/>
                <a:cs typeface="+mn-cs"/>
              </a:rPr>
              <a:t>Medien</a:t>
            </a: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800" b="0" i="0" u="none" strike="noStrike" kern="1200" cap="none" spc="0" normalizeH="0" baseline="0" noProof="0" dirty="0" err="1">
                <a:ln>
                  <a:noFill/>
                </a:ln>
                <a:solidFill>
                  <a:prstClr val="white"/>
                </a:solidFill>
                <a:effectLst/>
                <a:uLnTx/>
                <a:uFillTx/>
                <a:latin typeface="Calibri" panose="020F0502020204030204"/>
                <a:ea typeface="+mn-ea"/>
                <a:cs typeface="+mn-cs"/>
              </a:rPr>
              <a:t>als</a:t>
            </a: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800" b="0" i="0" u="none" strike="noStrike" kern="1200" cap="none" spc="0" normalizeH="0" baseline="0" noProof="0" dirty="0" err="1">
                <a:ln>
                  <a:noFill/>
                </a:ln>
                <a:solidFill>
                  <a:prstClr val="white"/>
                </a:solidFill>
                <a:effectLst/>
                <a:uLnTx/>
                <a:uFillTx/>
                <a:latin typeface="Calibri" panose="020F0502020204030204"/>
                <a:ea typeface="+mn-ea"/>
                <a:cs typeface="+mn-cs"/>
              </a:rPr>
              <a:t>Frühwarninstrument</a:t>
            </a: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800" b="0" i="0" u="none" strike="noStrike" kern="1200" cap="none" spc="0" normalizeH="0" baseline="0" noProof="0" dirty="0" err="1">
                <a:ln>
                  <a:noFill/>
                </a:ln>
                <a:solidFill>
                  <a:prstClr val="white"/>
                </a:solidFill>
                <a:effectLst/>
                <a:uLnTx/>
                <a:uFillTx/>
                <a:latin typeface="Calibri" panose="020F0502020204030204"/>
                <a:ea typeface="+mn-ea"/>
                <a:cs typeface="+mn-cs"/>
              </a:rPr>
              <a:t>zu</a:t>
            </a: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800" b="0" i="0" u="none" strike="noStrike" kern="1200" cap="none" spc="0" normalizeH="0" baseline="0" noProof="0" dirty="0" err="1">
                <a:ln>
                  <a:noFill/>
                </a:ln>
                <a:solidFill>
                  <a:prstClr val="white"/>
                </a:solidFill>
                <a:effectLst/>
                <a:uLnTx/>
                <a:uFillTx/>
                <a:latin typeface="Calibri" panose="020F0502020204030204"/>
                <a:ea typeface="+mn-ea"/>
                <a:cs typeface="+mn-cs"/>
              </a:rPr>
              <a:t>nutzen</a:t>
            </a: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800" b="0" i="0" u="none" strike="noStrike" kern="1200" cap="none" spc="0" normalizeH="0" baseline="0" noProof="0" dirty="0" err="1">
                <a:ln>
                  <a:noFill/>
                </a:ln>
                <a:solidFill>
                  <a:prstClr val="white"/>
                </a:solidFill>
                <a:effectLst/>
                <a:uLnTx/>
                <a:uFillTx/>
                <a:latin typeface="Calibri" panose="020F0502020204030204"/>
                <a:ea typeface="+mn-ea"/>
                <a:cs typeface="+mn-cs"/>
              </a:rPr>
              <a:t>deshalb</a:t>
            </a: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800" b="0" i="0" u="none" strike="noStrike" kern="1200" cap="none" spc="0" normalizeH="0" baseline="0" noProof="0" dirty="0" err="1">
                <a:ln>
                  <a:noFill/>
                </a:ln>
                <a:solidFill>
                  <a:prstClr val="white"/>
                </a:solidFill>
                <a:effectLst/>
                <a:uLnTx/>
                <a:uFillTx/>
                <a:latin typeface="Calibri" panose="020F0502020204030204"/>
                <a:ea typeface="+mn-ea"/>
                <a:cs typeface="+mn-cs"/>
              </a:rPr>
              <a:t>vermitteln</a:t>
            </a: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800" b="0" i="0" u="none" strike="noStrike" kern="1200" cap="none" spc="0" normalizeH="0" baseline="0" noProof="0" dirty="0" err="1">
                <a:ln>
                  <a:noFill/>
                </a:ln>
                <a:solidFill>
                  <a:prstClr val="white"/>
                </a:solidFill>
                <a:effectLst/>
                <a:uLnTx/>
                <a:uFillTx/>
                <a:latin typeface="Calibri" panose="020F0502020204030204"/>
                <a:ea typeface="+mn-ea"/>
                <a:cs typeface="+mn-cs"/>
              </a:rPr>
              <a:t>wir</a:t>
            </a: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800" b="0" i="0" u="none" strike="noStrike" kern="1200" cap="none" spc="0" normalizeH="0" baseline="0" noProof="0" dirty="0" err="1">
                <a:ln>
                  <a:noFill/>
                </a:ln>
                <a:solidFill>
                  <a:prstClr val="white"/>
                </a:solidFill>
                <a:effectLst/>
                <a:uLnTx/>
                <a:uFillTx/>
                <a:latin typeface="Calibri" panose="020F0502020204030204"/>
                <a:ea typeface="+mn-ea"/>
                <a:cs typeface="+mn-cs"/>
              </a:rPr>
              <a:t>Ihnen</a:t>
            </a: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 dieses Wissen </a:t>
            </a:r>
            <a:r>
              <a:rPr kumimoji="0" lang="en-GB" sz="2800" b="0" i="0" u="none" strike="noStrike" kern="1200" cap="none" spc="0" normalizeH="0" baseline="0" noProof="0" dirty="0" err="1">
                <a:ln>
                  <a:noFill/>
                </a:ln>
                <a:solidFill>
                  <a:prstClr val="white"/>
                </a:solidFill>
                <a:effectLst/>
                <a:uLnTx/>
                <a:uFillTx/>
                <a:latin typeface="Calibri" panose="020F0502020204030204"/>
                <a:ea typeface="+mn-ea"/>
                <a:cs typeface="+mn-cs"/>
              </a:rPr>
              <a:t>schon</a:t>
            </a: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800" b="0" i="0" u="none" strike="noStrike" kern="1200" cap="none" spc="0" normalizeH="0" baseline="0" noProof="0" dirty="0" err="1">
                <a:ln>
                  <a:noFill/>
                </a:ln>
                <a:solidFill>
                  <a:prstClr val="white"/>
                </a:solidFill>
                <a:effectLst/>
                <a:uLnTx/>
                <a:uFillTx/>
                <a:latin typeface="Calibri" panose="020F0502020204030204"/>
                <a:ea typeface="+mn-ea"/>
                <a:cs typeface="+mn-cs"/>
              </a:rPr>
              <a:t>früh</a:t>
            </a: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 in </a:t>
            </a:r>
            <a:r>
              <a:rPr kumimoji="0" lang="en-GB" sz="2800" b="0" i="0" u="none" strike="noStrike" kern="1200" cap="none" spc="0" normalizeH="0" baseline="0" noProof="0" dirty="0" err="1">
                <a:ln>
                  <a:noFill/>
                </a:ln>
                <a:solidFill>
                  <a:prstClr val="white"/>
                </a:solidFill>
                <a:effectLst/>
                <a:uLnTx/>
                <a:uFillTx/>
                <a:latin typeface="Calibri" panose="020F0502020204030204"/>
                <a:ea typeface="+mn-ea"/>
                <a:cs typeface="+mn-cs"/>
              </a:rPr>
              <a:t>unserem</a:t>
            </a: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800" b="0" i="0" u="none" strike="noStrike" kern="1200" cap="none" spc="0" normalizeH="0" baseline="0" noProof="0" dirty="0" err="1">
                <a:ln>
                  <a:noFill/>
                </a:ln>
                <a:solidFill>
                  <a:prstClr val="white"/>
                </a:solidFill>
                <a:effectLst/>
                <a:uLnTx/>
                <a:uFillTx/>
                <a:latin typeface="Calibri" panose="020F0502020204030204"/>
                <a:ea typeface="+mn-ea"/>
                <a:cs typeface="+mn-cs"/>
              </a:rPr>
              <a:t>Programm</a:t>
            </a:r>
            <a:r>
              <a:rPr lang="en-GB" sz="2800" dirty="0">
                <a:solidFill>
                  <a:prstClr val="white"/>
                </a:solidFill>
                <a:latin typeface="Calibri" panose="020F0502020204030204"/>
              </a:rPr>
              <a:t>,</a:t>
            </a: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800" b="0" i="0" u="none" strike="noStrike" kern="1200" cap="none" spc="0" normalizeH="0" baseline="0" noProof="0" dirty="0" err="1">
                <a:ln>
                  <a:noFill/>
                </a:ln>
                <a:solidFill>
                  <a:prstClr val="white"/>
                </a:solidFill>
                <a:effectLst/>
                <a:uLnTx/>
                <a:uFillTx/>
                <a:latin typeface="Calibri" panose="020F0502020204030204"/>
                <a:ea typeface="+mn-ea"/>
                <a:cs typeface="+mn-cs"/>
              </a:rPr>
              <a:t>noch</a:t>
            </a: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 bevor </a:t>
            </a:r>
            <a:r>
              <a:rPr kumimoji="0" lang="en-GB" sz="2800" b="0" i="0" u="none" strike="noStrike" kern="1200" cap="none" spc="0" normalizeH="0" baseline="0" noProof="0" dirty="0" err="1">
                <a:ln>
                  <a:noFill/>
                </a:ln>
                <a:solidFill>
                  <a:prstClr val="white"/>
                </a:solidFill>
                <a:effectLst/>
                <a:uLnTx/>
                <a:uFillTx/>
                <a:latin typeface="Calibri" panose="020F0502020204030204"/>
                <a:ea typeface="+mn-ea"/>
                <a:cs typeface="+mn-cs"/>
              </a:rPr>
              <a:t>wir</a:t>
            </a: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800" b="0" i="0" u="none" strike="noStrike" kern="1200" cap="none" spc="0" normalizeH="0" baseline="0" noProof="0" dirty="0" err="1">
                <a:ln>
                  <a:noFill/>
                </a:ln>
                <a:solidFill>
                  <a:prstClr val="white"/>
                </a:solidFill>
                <a:effectLst/>
                <a:uLnTx/>
                <a:uFillTx/>
                <a:latin typeface="Calibri" panose="020F0502020204030204"/>
                <a:ea typeface="+mn-ea"/>
                <a:cs typeface="+mn-cs"/>
              </a:rPr>
              <a:t>uns</a:t>
            </a: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800" b="0" i="0" u="none" strike="noStrike" kern="1200" cap="none" spc="0" normalizeH="0" baseline="0" noProof="0" dirty="0" err="1">
                <a:ln>
                  <a:noFill/>
                </a:ln>
                <a:solidFill>
                  <a:prstClr val="white"/>
                </a:solidFill>
                <a:effectLst/>
                <a:uLnTx/>
                <a:uFillTx/>
                <a:latin typeface="Calibri" panose="020F0502020204030204"/>
                <a:ea typeface="+mn-ea"/>
                <a:cs typeface="+mn-cs"/>
              </a:rPr>
              <a:t>tiefer</a:t>
            </a: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800" b="0" i="0" u="none" strike="noStrike" kern="1200" cap="none" spc="0" normalizeH="0" baseline="0" noProof="0" dirty="0" err="1">
                <a:ln>
                  <a:noFill/>
                </a:ln>
                <a:solidFill>
                  <a:prstClr val="white"/>
                </a:solidFill>
                <a:effectLst/>
                <a:uLnTx/>
                <a:uFillTx/>
                <a:latin typeface="Calibri" panose="020F0502020204030204"/>
                <a:ea typeface="+mn-ea"/>
                <a:cs typeface="+mn-cs"/>
              </a:rPr>
              <a:t>mit</a:t>
            </a: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800" b="0" i="0" u="none" strike="noStrike" kern="1200" cap="none" spc="0" normalizeH="0" baseline="0" noProof="0" dirty="0" err="1">
                <a:ln>
                  <a:noFill/>
                </a:ln>
                <a:solidFill>
                  <a:prstClr val="white"/>
                </a:solidFill>
                <a:effectLst/>
                <a:uLnTx/>
                <a:uFillTx/>
                <a:latin typeface="Calibri" panose="020F0502020204030204"/>
                <a:ea typeface="+mn-ea"/>
                <a:cs typeface="+mn-cs"/>
              </a:rPr>
              <a:t>finanziellen</a:t>
            </a: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800" b="0" i="0" u="none" strike="noStrike" kern="1200" cap="none" spc="0" normalizeH="0" baseline="0" noProof="0" dirty="0" err="1">
                <a:ln>
                  <a:noFill/>
                </a:ln>
                <a:solidFill>
                  <a:prstClr val="white"/>
                </a:solidFill>
                <a:effectLst/>
                <a:uLnTx/>
                <a:uFillTx/>
                <a:latin typeface="Calibri" panose="020F0502020204030204"/>
                <a:ea typeface="+mn-ea"/>
                <a:cs typeface="+mn-cs"/>
              </a:rPr>
              <a:t>Aspekten</a:t>
            </a: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800" b="0" i="0" u="none" strike="noStrike" kern="1200" cap="none" spc="0" normalizeH="0" baseline="0" noProof="0" dirty="0" err="1">
                <a:ln>
                  <a:noFill/>
                </a:ln>
                <a:solidFill>
                  <a:prstClr val="white"/>
                </a:solidFill>
                <a:effectLst/>
                <a:uLnTx/>
                <a:uFillTx/>
                <a:latin typeface="Calibri" panose="020F0502020204030204"/>
                <a:ea typeface="+mn-ea"/>
                <a:cs typeface="+mn-cs"/>
              </a:rPr>
              <a:t>beschäftigen</a:t>
            </a: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800" b="0" i="0" u="none" strike="noStrike" kern="1200" cap="none" spc="0" normalizeH="0" baseline="0" noProof="0" dirty="0" err="1">
                <a:ln>
                  <a:noFill/>
                </a:ln>
                <a:solidFill>
                  <a:prstClr val="white"/>
                </a:solidFill>
                <a:effectLst/>
                <a:uLnTx/>
                <a:uFillTx/>
                <a:latin typeface="Calibri" panose="020F0502020204030204"/>
                <a:ea typeface="+mn-ea"/>
                <a:cs typeface="+mn-cs"/>
              </a:rPr>
              <a:t>Denn</a:t>
            </a: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800" b="0" i="0" u="none" strike="noStrike" kern="1200" cap="none" spc="0" normalizeH="0" baseline="0" noProof="0" dirty="0" err="1">
                <a:ln>
                  <a:noFill/>
                </a:ln>
                <a:solidFill>
                  <a:prstClr val="white"/>
                </a:solidFill>
                <a:effectLst/>
                <a:uLnTx/>
                <a:uFillTx/>
                <a:latin typeface="Calibri" panose="020F0502020204030204"/>
                <a:ea typeface="+mn-ea"/>
                <a:cs typeface="+mn-cs"/>
              </a:rPr>
              <a:t>Kommunikation</a:t>
            </a: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800" b="0" i="0" u="none" strike="noStrike" kern="1200" cap="none" spc="0" normalizeH="0" baseline="0" noProof="0" dirty="0" err="1">
                <a:ln>
                  <a:noFill/>
                </a:ln>
                <a:solidFill>
                  <a:prstClr val="white"/>
                </a:solidFill>
                <a:effectLst/>
                <a:uLnTx/>
                <a:uFillTx/>
                <a:latin typeface="Calibri" panose="020F0502020204030204"/>
                <a:ea typeface="+mn-ea"/>
                <a:cs typeface="+mn-cs"/>
              </a:rPr>
              <a:t>ist</a:t>
            </a: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 das Fundament des </a:t>
            </a:r>
            <a:r>
              <a:rPr kumimoji="0" lang="en-GB" sz="2800" b="0" i="0" u="none" strike="noStrike" kern="1200" cap="none" spc="0" normalizeH="0" baseline="0" noProof="0" dirty="0" err="1">
                <a:ln>
                  <a:noFill/>
                </a:ln>
                <a:solidFill>
                  <a:prstClr val="white"/>
                </a:solidFill>
                <a:effectLst/>
                <a:uLnTx/>
                <a:uFillTx/>
                <a:latin typeface="Calibri" panose="020F0502020204030204"/>
                <a:ea typeface="+mn-ea"/>
                <a:cs typeface="+mn-cs"/>
              </a:rPr>
              <a:t>Krisenmanagements</a:t>
            </a: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2696240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1528554" y="0"/>
            <a:ext cx="9821959" cy="1582271"/>
          </a:xfrm>
        </p:spPr>
        <p:txBody>
          <a:bodyPr/>
          <a:lstStyle/>
          <a:p>
            <a:r>
              <a:rPr lang="en-GB" b="1" dirty="0"/>
              <a:t>Was Sie in Modul 2 lernen werden ... </a:t>
            </a:r>
          </a:p>
        </p:txBody>
      </p:sp>
      <p:sp>
        <p:nvSpPr>
          <p:cNvPr id="4" name="TextBox 3">
            <a:extLst>
              <a:ext uri="{FF2B5EF4-FFF2-40B4-BE49-F238E27FC236}">
                <a16:creationId xmlns:a16="http://schemas.microsoft.com/office/drawing/2014/main" xmlns="" id="{562838D1-CDDB-4866-97B5-C8EA24C6919C}"/>
              </a:ext>
            </a:extLst>
          </p:cNvPr>
          <p:cNvSpPr txBox="1"/>
          <p:nvPr/>
        </p:nvSpPr>
        <p:spPr>
          <a:xfrm>
            <a:off x="1255211" y="1201581"/>
            <a:ext cx="10729959" cy="61247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800" b="0" i="0" u="none" strike="noStrike" kern="1200" cap="none" spc="0" normalizeH="0" baseline="0" noProof="0" dirty="0">
                <a:ln>
                  <a:noFill/>
                </a:ln>
                <a:solidFill>
                  <a:prstClr val="white"/>
                </a:solidFill>
                <a:effectLst/>
                <a:uLnTx/>
                <a:uFillTx/>
                <a:ea typeface="+mn-ea"/>
                <a:cs typeface="+mn-cs"/>
              </a:rPr>
              <a:t>In Modul 2, </a:t>
            </a:r>
            <a:r>
              <a:rPr kumimoji="0" lang="en-IE" sz="2800" b="0" i="0" u="none" strike="noStrike" kern="1200" cap="none" spc="0" normalizeH="0" baseline="0" noProof="0" dirty="0" err="1">
                <a:ln>
                  <a:noFill/>
                </a:ln>
                <a:solidFill>
                  <a:prstClr val="white"/>
                </a:solidFill>
                <a:effectLst/>
                <a:uLnTx/>
                <a:uFillTx/>
                <a:ea typeface="+mn-ea"/>
                <a:cs typeface="+mn-cs"/>
              </a:rPr>
              <a:t>dem</a:t>
            </a:r>
            <a:r>
              <a:rPr kumimoji="0" lang="en-IE" sz="2800" b="0" i="0" u="none" strike="noStrike" kern="1200" cap="none" spc="0" normalizeH="0" baseline="0" noProof="0" dirty="0">
                <a:ln>
                  <a:noFill/>
                </a:ln>
                <a:solidFill>
                  <a:prstClr val="white"/>
                </a:solidFill>
                <a:effectLst/>
                <a:uLnTx/>
                <a:uFillTx/>
                <a:ea typeface="+mn-ea"/>
                <a:cs typeface="+mn-cs"/>
              </a:rPr>
              <a:t> </a:t>
            </a:r>
            <a:r>
              <a:rPr kumimoji="0" lang="en-IE" sz="2800" b="0" i="0" u="none" strike="noStrike" kern="1200" cap="none" spc="0" normalizeH="0" baseline="0" noProof="0" dirty="0" err="1">
                <a:ln>
                  <a:noFill/>
                </a:ln>
                <a:solidFill>
                  <a:prstClr val="white"/>
                </a:solidFill>
                <a:effectLst/>
                <a:uLnTx/>
                <a:uFillTx/>
                <a:ea typeface="+mn-ea"/>
                <a:cs typeface="+mn-cs"/>
              </a:rPr>
              <a:t>Scannen</a:t>
            </a:r>
            <a:r>
              <a:rPr kumimoji="0" lang="en-IE" sz="2800" b="0" i="0" u="none" strike="noStrike" kern="1200" cap="none" spc="0" normalizeH="0" baseline="0" noProof="0" dirty="0">
                <a:ln>
                  <a:noFill/>
                </a:ln>
                <a:solidFill>
                  <a:prstClr val="white"/>
                </a:solidFill>
                <a:effectLst/>
                <a:uLnTx/>
                <a:uFillTx/>
                <a:ea typeface="+mn-ea"/>
                <a:cs typeface="+mn-cs"/>
              </a:rPr>
              <a:t> </a:t>
            </a:r>
            <a:r>
              <a:rPr kumimoji="0" lang="en-IE" sz="2800" b="0" i="0" u="none" strike="noStrike" kern="1200" cap="none" spc="0" normalizeH="0" baseline="0" noProof="0" dirty="0" err="1">
                <a:ln>
                  <a:noFill/>
                </a:ln>
                <a:solidFill>
                  <a:prstClr val="white"/>
                </a:solidFill>
                <a:effectLst/>
                <a:uLnTx/>
                <a:uFillTx/>
                <a:ea typeface="+mn-ea"/>
                <a:cs typeface="+mn-cs"/>
              </a:rPr>
              <a:t>nach</a:t>
            </a:r>
            <a:r>
              <a:rPr kumimoji="0" lang="en-IE" sz="2800" b="0" i="0" u="none" strike="noStrike" kern="1200" cap="none" spc="0" normalizeH="0" baseline="0" noProof="0" dirty="0">
                <a:ln>
                  <a:noFill/>
                </a:ln>
                <a:solidFill>
                  <a:prstClr val="white"/>
                </a:solidFill>
                <a:effectLst/>
                <a:uLnTx/>
                <a:uFillTx/>
                <a:ea typeface="+mn-ea"/>
                <a:cs typeface="+mn-cs"/>
              </a:rPr>
              <a:t> </a:t>
            </a:r>
            <a:r>
              <a:rPr kumimoji="0" lang="en-IE" sz="2800" b="0" i="0" u="none" strike="noStrike" kern="1200" cap="none" spc="0" normalizeH="0" baseline="0" noProof="0" dirty="0" err="1">
                <a:ln>
                  <a:noFill/>
                </a:ln>
                <a:solidFill>
                  <a:prstClr val="white"/>
                </a:solidFill>
                <a:effectLst/>
                <a:uLnTx/>
                <a:uFillTx/>
                <a:ea typeface="+mn-ea"/>
                <a:cs typeface="+mn-cs"/>
              </a:rPr>
              <a:t>Frühwarnsignalen</a:t>
            </a:r>
            <a:r>
              <a:rPr kumimoji="0" lang="en-IE" sz="2800" b="0" i="0" u="none" strike="noStrike" kern="1200" cap="none" spc="0" normalizeH="0" baseline="0" noProof="0" dirty="0">
                <a:ln>
                  <a:noFill/>
                </a:ln>
                <a:solidFill>
                  <a:prstClr val="white"/>
                </a:solidFill>
                <a:effectLst/>
                <a:uLnTx/>
                <a:uFillTx/>
                <a:ea typeface="+mn-ea"/>
                <a:cs typeface="+mn-cs"/>
              </a:rPr>
              <a:t>,</a:t>
            </a:r>
            <a:r>
              <a:rPr kumimoji="0" lang="en-GB" sz="2800" b="1" i="0" u="none" strike="noStrike" kern="1200" cap="none" spc="0" normalizeH="0" baseline="0" noProof="0" dirty="0">
                <a:ln>
                  <a:noFill/>
                </a:ln>
                <a:solidFill>
                  <a:prstClr val="white"/>
                </a:solidFill>
                <a:effectLst/>
                <a:uLnTx/>
                <a:uFillTx/>
                <a:ea typeface="Open Sans Light" panose="020B0306030504020204" pitchFamily="34" charset="0"/>
                <a:cs typeface="Open Sans Light" panose="020B0306030504020204" pitchFamily="34" charset="0"/>
              </a:rPr>
              <a:t> </a:t>
            </a:r>
            <a:r>
              <a:rPr kumimoji="0" lang="en-IE" sz="2800" b="0" i="0" u="none" strike="noStrike" kern="1200" cap="none" spc="0" normalizeH="0" baseline="0" noProof="0" dirty="0" err="1">
                <a:ln>
                  <a:noFill/>
                </a:ln>
                <a:solidFill>
                  <a:prstClr val="white"/>
                </a:solidFill>
                <a:effectLst/>
                <a:uLnTx/>
                <a:uFillTx/>
                <a:ea typeface="+mn-ea"/>
                <a:cs typeface="+mn-cs"/>
              </a:rPr>
              <a:t>werden</a:t>
            </a:r>
            <a:r>
              <a:rPr kumimoji="0" lang="en-IE" sz="2800" b="0" i="0" u="none" strike="noStrike" kern="1200" cap="none" spc="0" normalizeH="0" baseline="0" noProof="0" dirty="0">
                <a:ln>
                  <a:noFill/>
                </a:ln>
                <a:solidFill>
                  <a:prstClr val="white"/>
                </a:solidFill>
                <a:effectLst/>
                <a:uLnTx/>
                <a:uFillTx/>
                <a:ea typeface="+mn-ea"/>
                <a:cs typeface="+mn-cs"/>
              </a:rPr>
              <a:t> Sie </a:t>
            </a:r>
            <a:r>
              <a:rPr kumimoji="0" lang="en-IE" sz="2800" b="0" i="0" u="none" strike="noStrike" kern="1200" cap="none" spc="0" normalizeH="0" baseline="0" noProof="0" dirty="0" err="1">
                <a:ln>
                  <a:noFill/>
                </a:ln>
                <a:solidFill>
                  <a:prstClr val="white"/>
                </a:solidFill>
                <a:effectLst/>
                <a:uLnTx/>
                <a:uFillTx/>
                <a:ea typeface="+mn-ea"/>
                <a:cs typeface="+mn-cs"/>
              </a:rPr>
              <a:t>folgendes</a:t>
            </a:r>
            <a:r>
              <a:rPr kumimoji="0" lang="en-IE" sz="2800" b="0" i="0" u="none" strike="noStrike" kern="1200" cap="none" spc="0" normalizeH="0" baseline="0" noProof="0" dirty="0">
                <a:ln>
                  <a:noFill/>
                </a:ln>
                <a:solidFill>
                  <a:prstClr val="white"/>
                </a:solidFill>
                <a:effectLst/>
                <a:uLnTx/>
                <a:uFillTx/>
                <a:ea typeface="+mn-ea"/>
                <a:cs typeface="+mn-cs"/>
              </a:rPr>
              <a:t> </a:t>
            </a:r>
            <a:r>
              <a:rPr kumimoji="0" lang="en-IE" sz="2800" b="0" i="0" u="none" strike="noStrike" kern="1200" cap="none" spc="0" normalizeH="0" baseline="0" noProof="0" dirty="0" err="1">
                <a:ln>
                  <a:noFill/>
                </a:ln>
                <a:solidFill>
                  <a:prstClr val="white"/>
                </a:solidFill>
                <a:effectLst/>
                <a:uLnTx/>
                <a:uFillTx/>
                <a:ea typeface="+mn-ea"/>
                <a:cs typeface="+mn-cs"/>
              </a:rPr>
              <a:t>lernen</a:t>
            </a:r>
            <a:r>
              <a:rPr lang="en-IE" sz="2800" dirty="0">
                <a:solidFill>
                  <a:prstClr val="white"/>
                </a:solidFill>
              </a:rPr>
              <a:t>:</a:t>
            </a:r>
            <a:endParaRPr kumimoji="0" lang="en-IE" sz="2800" b="0" i="0" u="none" strike="noStrike" kern="1200" cap="none" spc="0" normalizeH="0" baseline="0" noProof="0" dirty="0">
              <a:ln>
                <a:noFill/>
              </a:ln>
              <a:solidFill>
                <a:prstClr val="white"/>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2800" b="0" i="0" u="none" strike="noStrike" kern="1200" cap="none" spc="0" normalizeH="0" baseline="0" noProof="0" dirty="0">
              <a:ln>
                <a:noFill/>
              </a:ln>
              <a:solidFill>
                <a:prstClr val="white"/>
              </a:solidFill>
              <a:effectLst/>
              <a:uLnTx/>
              <a:uFillTx/>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err="1">
                <a:ln>
                  <a:noFill/>
                </a:ln>
                <a:solidFill>
                  <a:prstClr val="white"/>
                </a:solidFill>
                <a:effectLst/>
                <a:uLnTx/>
                <a:uFillTx/>
                <a:ea typeface="+mn-ea"/>
                <a:cs typeface="+mn-cs"/>
              </a:rPr>
              <a:t>Fähigkeiten</a:t>
            </a:r>
            <a:r>
              <a:rPr kumimoji="0" lang="en-GB" sz="2800" b="0" i="0" u="none" strike="noStrike" kern="1200" cap="none" spc="0" normalizeH="0" baseline="0" noProof="0" dirty="0">
                <a:ln>
                  <a:noFill/>
                </a:ln>
                <a:solidFill>
                  <a:prstClr val="white"/>
                </a:solidFill>
                <a:effectLst/>
                <a:uLnTx/>
                <a:uFillTx/>
                <a:ea typeface="+mn-ea"/>
                <a:cs typeface="+mn-cs"/>
              </a:rPr>
              <a:t>, die </a:t>
            </a:r>
            <a:r>
              <a:rPr kumimoji="0" lang="en-GB" sz="2800" b="0" i="0" u="none" strike="noStrike" kern="1200" cap="none" spc="0" normalizeH="0" baseline="0" noProof="0" dirty="0" err="1">
                <a:ln>
                  <a:noFill/>
                </a:ln>
                <a:solidFill>
                  <a:prstClr val="white"/>
                </a:solidFill>
                <a:effectLst/>
                <a:uLnTx/>
                <a:uFillTx/>
                <a:ea typeface="+mn-ea"/>
                <a:cs typeface="+mn-cs"/>
              </a:rPr>
              <a:t>zur</a:t>
            </a:r>
            <a:r>
              <a:rPr kumimoji="0" lang="en-GB" sz="2800" b="0" i="0" u="none" strike="noStrike" kern="1200" cap="none" spc="0" normalizeH="0" baseline="0" noProof="0" dirty="0">
                <a:ln>
                  <a:noFill/>
                </a:ln>
                <a:solidFill>
                  <a:prstClr val="white"/>
                </a:solidFill>
                <a:effectLst/>
                <a:uLnTx/>
                <a:uFillTx/>
                <a:ea typeface="+mn-ea"/>
                <a:cs typeface="+mn-cs"/>
              </a:rPr>
              <a:t> </a:t>
            </a:r>
            <a:r>
              <a:rPr kumimoji="0" lang="en-GB" sz="2800" b="0" i="0" u="none" strike="noStrike" kern="1200" cap="none" spc="0" normalizeH="0" baseline="0" noProof="0" dirty="0" err="1">
                <a:ln>
                  <a:noFill/>
                </a:ln>
                <a:solidFill>
                  <a:prstClr val="white"/>
                </a:solidFill>
                <a:effectLst/>
                <a:uLnTx/>
                <a:uFillTx/>
                <a:ea typeface="+mn-ea"/>
                <a:cs typeface="+mn-cs"/>
              </a:rPr>
              <a:t>Bewältigung</a:t>
            </a:r>
            <a:r>
              <a:rPr kumimoji="0" lang="en-GB" sz="2800" b="0" i="0" u="none" strike="noStrike" kern="1200" cap="none" spc="0" normalizeH="0" baseline="0" noProof="0" dirty="0">
                <a:ln>
                  <a:noFill/>
                </a:ln>
                <a:solidFill>
                  <a:prstClr val="white"/>
                </a:solidFill>
                <a:effectLst/>
                <a:uLnTx/>
                <a:uFillTx/>
                <a:ea typeface="+mn-ea"/>
                <a:cs typeface="+mn-cs"/>
              </a:rPr>
              <a:t> </a:t>
            </a:r>
            <a:r>
              <a:rPr kumimoji="0" lang="en-GB" sz="2800" b="0" i="0" u="none" strike="noStrike" kern="1200" cap="none" spc="0" normalizeH="0" baseline="0" noProof="0" dirty="0" err="1">
                <a:ln>
                  <a:noFill/>
                </a:ln>
                <a:solidFill>
                  <a:prstClr val="white"/>
                </a:solidFill>
                <a:effectLst/>
                <a:uLnTx/>
                <a:uFillTx/>
                <a:ea typeface="+mn-ea"/>
                <a:cs typeface="+mn-cs"/>
              </a:rPr>
              <a:t>einer</a:t>
            </a:r>
            <a:r>
              <a:rPr kumimoji="0" lang="en-GB" sz="2800" b="0" i="0" u="none" strike="noStrike" kern="1200" cap="none" spc="0" normalizeH="0" baseline="0" noProof="0" dirty="0">
                <a:ln>
                  <a:noFill/>
                </a:ln>
                <a:solidFill>
                  <a:prstClr val="white"/>
                </a:solidFill>
                <a:effectLst/>
                <a:uLnTx/>
                <a:uFillTx/>
                <a:ea typeface="+mn-ea"/>
                <a:cs typeface="+mn-cs"/>
              </a:rPr>
              <a:t> </a:t>
            </a:r>
            <a:r>
              <a:rPr kumimoji="0" lang="en-GB" sz="2800" b="0" i="0" u="none" strike="noStrike" kern="1200" cap="none" spc="0" normalizeH="0" baseline="0" noProof="0" dirty="0" err="1">
                <a:ln>
                  <a:noFill/>
                </a:ln>
                <a:solidFill>
                  <a:prstClr val="white"/>
                </a:solidFill>
                <a:effectLst/>
                <a:uLnTx/>
                <a:uFillTx/>
                <a:ea typeface="+mn-ea"/>
                <a:cs typeface="+mn-cs"/>
              </a:rPr>
              <a:t>Unternehmenskrise</a:t>
            </a:r>
            <a:r>
              <a:rPr kumimoji="0" lang="en-GB" sz="2800" b="0" i="0" u="none" strike="noStrike" kern="1200" cap="none" spc="0" normalizeH="0" baseline="0" noProof="0" dirty="0">
                <a:ln>
                  <a:noFill/>
                </a:ln>
                <a:solidFill>
                  <a:prstClr val="white"/>
                </a:solidFill>
                <a:effectLst/>
                <a:uLnTx/>
                <a:uFillTx/>
                <a:ea typeface="+mn-ea"/>
                <a:cs typeface="+mn-cs"/>
              </a:rPr>
              <a:t> </a:t>
            </a:r>
            <a:r>
              <a:rPr kumimoji="0" lang="en-GB" sz="2800" b="0" i="0" u="none" strike="noStrike" kern="1200" cap="none" spc="0" normalizeH="0" baseline="0" noProof="0" dirty="0" err="1">
                <a:ln>
                  <a:noFill/>
                </a:ln>
                <a:solidFill>
                  <a:prstClr val="white"/>
                </a:solidFill>
                <a:effectLst/>
                <a:uLnTx/>
                <a:uFillTx/>
                <a:ea typeface="+mn-ea"/>
                <a:cs typeface="+mn-cs"/>
              </a:rPr>
              <a:t>benötigt</a:t>
            </a:r>
            <a:r>
              <a:rPr kumimoji="0" lang="en-GB" sz="2800" b="0" i="0" u="none" strike="noStrike" kern="1200" cap="none" spc="0" normalizeH="0" baseline="0" noProof="0" dirty="0">
                <a:ln>
                  <a:noFill/>
                </a:ln>
                <a:solidFill>
                  <a:prstClr val="white"/>
                </a:solidFill>
                <a:effectLst/>
                <a:uLnTx/>
                <a:uFillTx/>
                <a:ea typeface="+mn-ea"/>
                <a:cs typeface="+mn-cs"/>
              </a:rPr>
              <a:t> </a:t>
            </a:r>
            <a:r>
              <a:rPr kumimoji="0" lang="en-GB" sz="2800" b="0" i="0" u="none" strike="noStrike" kern="1200" cap="none" spc="0" normalizeH="0" baseline="0" noProof="0" dirty="0" err="1">
                <a:ln>
                  <a:noFill/>
                </a:ln>
                <a:solidFill>
                  <a:prstClr val="white"/>
                </a:solidFill>
                <a:effectLst/>
                <a:uLnTx/>
                <a:uFillTx/>
                <a:ea typeface="+mn-ea"/>
                <a:cs typeface="+mn-cs"/>
              </a:rPr>
              <a:t>werden</a:t>
            </a:r>
            <a:endParaRPr kumimoji="0" lang="en-GB" sz="2800" b="0" i="0" u="none" strike="noStrike" kern="1200" cap="none" spc="0" normalizeH="0" baseline="0" noProof="0" dirty="0">
              <a:ln>
                <a:noFill/>
              </a:ln>
              <a:solidFill>
                <a:prstClr val="white"/>
              </a:solidFill>
              <a:effectLst/>
              <a:uLnTx/>
              <a:uFillTx/>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white"/>
                </a:solidFill>
                <a:effectLst/>
                <a:uLnTx/>
                <a:uFillTx/>
                <a:ea typeface="+mn-ea"/>
                <a:cs typeface="+mn-cs"/>
              </a:rPr>
              <a:t>Scannen </a:t>
            </a:r>
            <a:r>
              <a:rPr kumimoji="0" lang="en-GB" sz="2800" b="0" i="0" u="none" strike="noStrike" kern="1200" cap="none" spc="0" normalizeH="0" baseline="0" noProof="0" dirty="0" err="1">
                <a:ln>
                  <a:noFill/>
                </a:ln>
                <a:solidFill>
                  <a:prstClr val="white"/>
                </a:solidFill>
                <a:effectLst/>
                <a:uLnTx/>
                <a:uFillTx/>
                <a:ea typeface="+mn-ea"/>
                <a:cs typeface="+mn-cs"/>
              </a:rPr>
              <a:t>nach</a:t>
            </a:r>
            <a:r>
              <a:rPr kumimoji="0" lang="en-GB" sz="2800" b="0" i="0" u="none" strike="noStrike" kern="1200" cap="none" spc="0" normalizeH="0" baseline="0" noProof="0" dirty="0">
                <a:ln>
                  <a:noFill/>
                </a:ln>
                <a:solidFill>
                  <a:prstClr val="white"/>
                </a:solidFill>
                <a:effectLst/>
                <a:uLnTx/>
                <a:uFillTx/>
                <a:ea typeface="+mn-ea"/>
                <a:cs typeface="+mn-cs"/>
              </a:rPr>
              <a:t> </a:t>
            </a:r>
            <a:r>
              <a:rPr kumimoji="0" lang="en-GB" sz="2800" b="0" i="0" u="none" strike="noStrike" kern="1200" cap="none" spc="0" normalizeH="0" baseline="0" noProof="0" dirty="0" err="1">
                <a:ln>
                  <a:noFill/>
                </a:ln>
                <a:solidFill>
                  <a:prstClr val="white"/>
                </a:solidFill>
                <a:effectLst/>
                <a:uLnTx/>
                <a:uFillTx/>
                <a:ea typeface="+mn-ea"/>
                <a:cs typeface="+mn-cs"/>
              </a:rPr>
              <a:t>Frühwarnsignalen</a:t>
            </a:r>
            <a:r>
              <a:rPr lang="en-GB" sz="2800" dirty="0">
                <a:solidFill>
                  <a:prstClr val="white"/>
                </a:solidFill>
              </a:rPr>
              <a:t>: </a:t>
            </a:r>
            <a:r>
              <a:rPr kumimoji="0" lang="en-GB" sz="2800" b="0" i="0" u="none" strike="noStrike" kern="1200" cap="none" spc="0" normalizeH="0" baseline="0" noProof="0" dirty="0">
                <a:ln>
                  <a:noFill/>
                </a:ln>
                <a:solidFill>
                  <a:prstClr val="white"/>
                </a:solidFill>
                <a:effectLst/>
                <a:uLnTx/>
                <a:uFillTx/>
                <a:ea typeface="+mn-ea"/>
                <a:cs typeface="+mn-cs"/>
              </a:rPr>
              <a:t>4 Schlüsselbereiche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white"/>
                </a:solidFill>
                <a:effectLst/>
                <a:uLnTx/>
                <a:uFillTx/>
                <a:ea typeface="+mn-ea"/>
                <a:cs typeface="+mn-cs"/>
              </a:rPr>
              <a:t>5 Schritte des Stakeholder-Managements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800" b="0" i="0" u="none" strike="noStrike" kern="1200" cap="none" spc="0" normalizeH="0" baseline="0" noProof="0" dirty="0" err="1">
                <a:ln>
                  <a:noFill/>
                </a:ln>
                <a:solidFill>
                  <a:prstClr val="white"/>
                </a:solidFill>
                <a:effectLst/>
                <a:uLnTx/>
                <a:uFillTx/>
                <a:ea typeface="+mn-ea"/>
                <a:cs typeface="+mn-cs"/>
              </a:rPr>
              <a:t>Social</a:t>
            </a:r>
            <a:r>
              <a:rPr kumimoji="0" lang="de-DE" sz="2800" b="0" i="0" u="none" strike="noStrike" kern="1200" cap="none" spc="0" normalizeH="0" baseline="0" noProof="0" dirty="0">
                <a:ln>
                  <a:noFill/>
                </a:ln>
                <a:solidFill>
                  <a:prstClr val="white"/>
                </a:solidFill>
                <a:effectLst/>
                <a:uLnTx/>
                <a:uFillTx/>
                <a:ea typeface="+mn-ea"/>
                <a:cs typeface="+mn-cs"/>
              </a:rPr>
              <a:t> Listening / Nutzung sozialer Medien zur Frühwarnung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800" b="0" i="0" u="none" strike="noStrike" kern="1200" cap="none" spc="0" normalizeH="0" baseline="0" noProof="0" dirty="0">
                <a:ln>
                  <a:noFill/>
                </a:ln>
                <a:solidFill>
                  <a:prstClr val="white"/>
                </a:solidFill>
                <a:effectLst/>
                <a:uLnTx/>
                <a:uFillTx/>
                <a:ea typeface="+mn-ea"/>
                <a:cs typeface="+mn-cs"/>
              </a:rPr>
              <a:t>Die 5 Schritte zur Bewältigung einer </a:t>
            </a:r>
            <a:r>
              <a:rPr kumimoji="0" lang="de-DE" sz="2800" b="0" i="0" u="none" strike="noStrike" kern="1200" cap="none" spc="0" normalizeH="0" baseline="0" noProof="0" dirty="0" err="1">
                <a:ln>
                  <a:noFill/>
                </a:ln>
                <a:solidFill>
                  <a:prstClr val="white"/>
                </a:solidFill>
                <a:effectLst/>
                <a:uLnTx/>
                <a:uFillTx/>
                <a:ea typeface="+mn-ea"/>
                <a:cs typeface="+mn-cs"/>
              </a:rPr>
              <a:t>Social</a:t>
            </a:r>
            <a:r>
              <a:rPr kumimoji="0" lang="de-DE" sz="2800" b="0" i="0" u="none" strike="noStrike" kern="1200" cap="none" spc="0" normalizeH="0" baseline="0" noProof="0" dirty="0">
                <a:ln>
                  <a:noFill/>
                </a:ln>
                <a:solidFill>
                  <a:prstClr val="white"/>
                </a:solidFill>
                <a:effectLst/>
                <a:uLnTx/>
                <a:uFillTx/>
                <a:ea typeface="+mn-ea"/>
                <a:cs typeface="+mn-cs"/>
              </a:rPr>
              <a:t>-Media-Krise </a:t>
            </a:r>
            <a:endParaRPr kumimoji="0" lang="en-GB" sz="2800" b="0" i="0" u="none" strike="noStrike" kern="1200" cap="none" spc="0" normalizeH="0" baseline="0" noProof="0" dirty="0">
              <a:ln>
                <a:noFill/>
              </a:ln>
              <a:solidFill>
                <a:prstClr val="white"/>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white"/>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prstClr val="white"/>
                </a:solidFill>
                <a:effectLst/>
                <a:uLnTx/>
                <a:uFillTx/>
                <a:ea typeface="+mn-ea"/>
                <a:cs typeface="+mn-cs"/>
              </a:rPr>
              <a:t>Wir</a:t>
            </a:r>
            <a:r>
              <a:rPr kumimoji="0" lang="en-GB" sz="2800" b="1" i="0" u="none" strike="noStrike" kern="1200" cap="none" spc="0" normalizeH="0" baseline="0" noProof="0" dirty="0">
                <a:ln>
                  <a:noFill/>
                </a:ln>
                <a:solidFill>
                  <a:prstClr val="white"/>
                </a:solidFill>
                <a:effectLst/>
                <a:uLnTx/>
                <a:uFillTx/>
                <a:ea typeface="+mn-ea"/>
                <a:cs typeface="+mn-cs"/>
              </a:rPr>
              <a:t> laden Sie ein, Ihr Wissen </a:t>
            </a:r>
            <a:r>
              <a:rPr kumimoji="0" lang="en-GB" sz="2800" b="1" i="0" u="none" strike="noStrike" kern="1200" cap="none" spc="0" normalizeH="0" baseline="0" noProof="0" dirty="0" err="1">
                <a:ln>
                  <a:noFill/>
                </a:ln>
                <a:solidFill>
                  <a:prstClr val="white"/>
                </a:solidFill>
                <a:effectLst/>
                <a:uLnTx/>
                <a:uFillTx/>
                <a:ea typeface="+mn-ea"/>
                <a:cs typeface="+mn-cs"/>
              </a:rPr>
              <a:t>durch</a:t>
            </a:r>
            <a:r>
              <a:rPr kumimoji="0" lang="en-GB" sz="2800" b="1" i="0" u="none" strike="noStrike" kern="1200" cap="none" spc="0" normalizeH="0" baseline="0" noProof="0" dirty="0">
                <a:ln>
                  <a:noFill/>
                </a:ln>
                <a:solidFill>
                  <a:prstClr val="white"/>
                </a:solidFill>
                <a:effectLst/>
                <a:uLnTx/>
                <a:uFillTx/>
                <a:ea typeface="+mn-ea"/>
                <a:cs typeface="+mn-cs"/>
              </a:rPr>
              <a:t> </a:t>
            </a:r>
            <a:r>
              <a:rPr kumimoji="0" lang="en-GB" sz="2800" b="1" i="0" u="none" strike="noStrike" kern="1200" cap="none" spc="0" normalizeH="0" baseline="0" noProof="0" dirty="0" err="1">
                <a:ln>
                  <a:noFill/>
                </a:ln>
                <a:solidFill>
                  <a:prstClr val="white"/>
                </a:solidFill>
                <a:effectLst/>
                <a:uLnTx/>
                <a:uFillTx/>
                <a:ea typeface="+mn-ea"/>
                <a:cs typeface="+mn-cs"/>
              </a:rPr>
              <a:t>einige</a:t>
            </a:r>
            <a:r>
              <a:rPr kumimoji="0" lang="en-GB" sz="2800" b="1" i="0" u="none" strike="noStrike" kern="1200" cap="none" spc="0" normalizeH="0" baseline="0" noProof="0" dirty="0">
                <a:ln>
                  <a:noFill/>
                </a:ln>
                <a:solidFill>
                  <a:prstClr val="white"/>
                </a:solidFill>
                <a:effectLst/>
                <a:uLnTx/>
                <a:uFillTx/>
                <a:ea typeface="+mn-ea"/>
                <a:cs typeface="+mn-cs"/>
              </a:rPr>
              <a:t> </a:t>
            </a:r>
            <a:r>
              <a:rPr kumimoji="0" lang="en-GB" sz="2800" b="1" i="0" u="none" strike="noStrike" kern="1200" cap="none" spc="0" normalizeH="0" baseline="0" noProof="0" dirty="0" err="1">
                <a:ln>
                  <a:noFill/>
                </a:ln>
                <a:solidFill>
                  <a:prstClr val="white"/>
                </a:solidFill>
                <a:effectLst/>
                <a:uLnTx/>
                <a:uFillTx/>
                <a:ea typeface="+mn-ea"/>
                <a:cs typeface="+mn-cs"/>
              </a:rPr>
              <a:t>aufschlussreiche</a:t>
            </a:r>
            <a:r>
              <a:rPr kumimoji="0" lang="en-GB" sz="2800" b="1" i="0" u="none" strike="noStrike" kern="1200" cap="none" spc="0" normalizeH="0" baseline="0" noProof="0" dirty="0">
                <a:ln>
                  <a:noFill/>
                </a:ln>
                <a:solidFill>
                  <a:prstClr val="white"/>
                </a:solidFill>
                <a:effectLst/>
                <a:uLnTx/>
                <a:uFillTx/>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ea typeface="+mn-ea"/>
                <a:cs typeface="+mn-cs"/>
              </a:rPr>
              <a:t>Videos zu vertiefen.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white"/>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2800" b="0" i="0" u="none" strike="noStrike" kern="1200" cap="none" spc="0" normalizeH="0" baseline="0" noProof="0" dirty="0">
              <a:ln>
                <a:noFill/>
              </a:ln>
              <a:solidFill>
                <a:prstClr val="white"/>
              </a:solidFill>
              <a:effectLst/>
              <a:uLnTx/>
              <a:uFillTx/>
              <a:ea typeface="+mn-ea"/>
              <a:cs typeface="+mn-cs"/>
            </a:endParaRPr>
          </a:p>
        </p:txBody>
      </p:sp>
    </p:spTree>
    <p:extLst>
      <p:ext uri="{BB962C8B-B14F-4D97-AF65-F5344CB8AC3E}">
        <p14:creationId xmlns:p14="http://schemas.microsoft.com/office/powerpoint/2010/main" val="3965694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1381110" y="657910"/>
            <a:ext cx="9087377" cy="697353"/>
          </a:xfrm>
        </p:spPr>
        <p:txBody>
          <a:bodyPr>
            <a:normAutofit/>
          </a:bodyPr>
          <a:lstStyle/>
          <a:p>
            <a:r>
              <a:rPr lang="en-GB" dirty="0"/>
              <a:t>Social Media Monitoring</a:t>
            </a:r>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185897" y="1860546"/>
            <a:ext cx="4671548" cy="4899080"/>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ts val="600"/>
              </a:spcBef>
              <a:spcAft>
                <a:spcPts val="0"/>
              </a:spcAft>
              <a:buClrTx/>
              <a:buSzTx/>
              <a:buFont typeface="Arial"/>
              <a:buNone/>
              <a:tabLst/>
              <a:defRPr/>
            </a:pPr>
            <a:r>
              <a:rPr kumimoji="0" lang="en-GB" sz="22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Social Media Monitoring soll Unternehmen einen permanenten Überblick über aktuelle Themen, Meinungen, Influencer, Kritiker etc. zum eigenen Unternehmen, zu den eigenen Produkten und Dienstleistungen oder auch zur Konkurrenz geben.</a:t>
            </a:r>
          </a:p>
          <a:p>
            <a:pPr marL="0" marR="0" lvl="0" indent="0" algn="l" defTabSz="1087636" rtl="0" eaLnBrk="1" fontAlgn="auto" latinLnBrk="0" hangingPunct="1">
              <a:lnSpc>
                <a:spcPct val="100000"/>
              </a:lnSpc>
              <a:spcBef>
                <a:spcPts val="600"/>
              </a:spcBef>
              <a:spcAft>
                <a:spcPts val="0"/>
              </a:spcAft>
              <a:buClrTx/>
              <a:buSzTx/>
              <a:buFont typeface="Arial"/>
              <a:buNone/>
              <a:tabLst/>
              <a:defRPr/>
            </a:pPr>
            <a:r>
              <a:rPr kumimoji="0" lang="en-GB" sz="22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Beim Social Media Monitoring werden soziale Medien nach Informationen und Nutzerprofilen durchsucht, die für Ihr Unternehmen relevant sind. Dazu erstellen Sie eine Liste von </a:t>
            </a:r>
            <a:r>
              <a:rPr kumimoji="0" lang="en-GB" sz="22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Schlüssel-wörtern</a:t>
            </a:r>
            <a:r>
              <a:rPr kumimoji="0" lang="en-GB" sz="22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a:t>
            </a:r>
            <a:r>
              <a:rPr kumimoji="0" lang="en-GB" sz="22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nach</a:t>
            </a:r>
            <a:r>
              <a:rPr kumimoji="0" lang="en-GB" sz="22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denen das Social Web durchsucht wird. </a:t>
            </a:r>
          </a:p>
        </p:txBody>
      </p:sp>
      <p:sp>
        <p:nvSpPr>
          <p:cNvPr id="5" name="Freeform 1">
            <a:extLst>
              <a:ext uri="{FF2B5EF4-FFF2-40B4-BE49-F238E27FC236}">
                <a16:creationId xmlns:a16="http://schemas.microsoft.com/office/drawing/2014/main" xmlns="" id="{5F4D999A-88B5-45FA-BCDB-771BEF3A1475}"/>
              </a:ext>
            </a:extLst>
          </p:cNvPr>
          <p:cNvSpPr>
            <a:spLocks noChangeArrowheads="1"/>
          </p:cNvSpPr>
          <p:nvPr/>
        </p:nvSpPr>
        <p:spPr bwMode="auto">
          <a:xfrm>
            <a:off x="5197094" y="2281446"/>
            <a:ext cx="6655257" cy="1651645"/>
          </a:xfrm>
          <a:custGeom>
            <a:avLst/>
            <a:gdLst>
              <a:gd name="T0" fmla="*/ 16957 w 16958"/>
              <a:gd name="T1" fmla="*/ 4106 h 4107"/>
              <a:gd name="T2" fmla="*/ 65 w 16958"/>
              <a:gd name="T3" fmla="*/ 4106 h 4107"/>
              <a:gd name="T4" fmla="*/ 65 w 16958"/>
              <a:gd name="T5" fmla="*/ 4106 h 4107"/>
              <a:gd name="T6" fmla="*/ 0 w 16958"/>
              <a:gd name="T7" fmla="*/ 4042 h 4107"/>
              <a:gd name="T8" fmla="*/ 0 w 16958"/>
              <a:gd name="T9" fmla="*/ 64 h 4107"/>
              <a:gd name="T10" fmla="*/ 0 w 16958"/>
              <a:gd name="T11" fmla="*/ 64 h 4107"/>
              <a:gd name="T12" fmla="*/ 65 w 16958"/>
              <a:gd name="T13" fmla="*/ 0 h 4107"/>
              <a:gd name="T14" fmla="*/ 16893 w 16958"/>
              <a:gd name="T15" fmla="*/ 0 h 4107"/>
              <a:gd name="T16" fmla="*/ 16893 w 16958"/>
              <a:gd name="T17" fmla="*/ 0 h 4107"/>
              <a:gd name="T18" fmla="*/ 16957 w 16958"/>
              <a:gd name="T19" fmla="*/ 64 h 4107"/>
              <a:gd name="T20" fmla="*/ 16957 w 16958"/>
              <a:gd name="T21" fmla="*/ 4106 h 4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58" h="4107">
                <a:moveTo>
                  <a:pt x="16957" y="4106"/>
                </a:moveTo>
                <a:lnTo>
                  <a:pt x="65" y="4106"/>
                </a:lnTo>
                <a:lnTo>
                  <a:pt x="65" y="4106"/>
                </a:lnTo>
                <a:cubicBezTo>
                  <a:pt x="29" y="4106"/>
                  <a:pt x="0" y="4077"/>
                  <a:pt x="0" y="4042"/>
                </a:cubicBezTo>
                <a:lnTo>
                  <a:pt x="0" y="64"/>
                </a:lnTo>
                <a:lnTo>
                  <a:pt x="0" y="64"/>
                </a:lnTo>
                <a:cubicBezTo>
                  <a:pt x="0" y="29"/>
                  <a:pt x="29" y="0"/>
                  <a:pt x="65" y="0"/>
                </a:cubicBezTo>
                <a:lnTo>
                  <a:pt x="16893" y="0"/>
                </a:lnTo>
                <a:lnTo>
                  <a:pt x="16893" y="0"/>
                </a:lnTo>
                <a:cubicBezTo>
                  <a:pt x="16928" y="0"/>
                  <a:pt x="16957" y="29"/>
                  <a:pt x="16957" y="64"/>
                </a:cubicBezTo>
                <a:lnTo>
                  <a:pt x="16957" y="4106"/>
                </a:lnTo>
              </a:path>
            </a:pathLst>
          </a:custGeom>
          <a:solidFill>
            <a:schemeClr val="accent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6" name="Freeform 2">
            <a:extLst>
              <a:ext uri="{FF2B5EF4-FFF2-40B4-BE49-F238E27FC236}">
                <a16:creationId xmlns:a16="http://schemas.microsoft.com/office/drawing/2014/main" xmlns="" id="{9C87948F-E970-4E35-B56B-62EA88AE76C0}"/>
              </a:ext>
            </a:extLst>
          </p:cNvPr>
          <p:cNvSpPr>
            <a:spLocks noChangeArrowheads="1"/>
          </p:cNvSpPr>
          <p:nvPr/>
        </p:nvSpPr>
        <p:spPr bwMode="auto">
          <a:xfrm>
            <a:off x="10576233" y="2287712"/>
            <a:ext cx="1615767" cy="2499187"/>
          </a:xfrm>
          <a:custGeom>
            <a:avLst/>
            <a:gdLst>
              <a:gd name="T0" fmla="*/ 5408 w 5487"/>
              <a:gd name="T1" fmla="*/ 5624 h 7423"/>
              <a:gd name="T2" fmla="*/ 2905 w 5487"/>
              <a:gd name="T3" fmla="*/ 7371 h 7423"/>
              <a:gd name="T4" fmla="*/ 2905 w 5487"/>
              <a:gd name="T5" fmla="*/ 7371 h 7423"/>
              <a:gd name="T6" fmla="*/ 2743 w 5487"/>
              <a:gd name="T7" fmla="*/ 7422 h 7423"/>
              <a:gd name="T8" fmla="*/ 2743 w 5487"/>
              <a:gd name="T9" fmla="*/ 7422 h 7423"/>
              <a:gd name="T10" fmla="*/ 2581 w 5487"/>
              <a:gd name="T11" fmla="*/ 7371 h 7423"/>
              <a:gd name="T12" fmla="*/ 79 w 5487"/>
              <a:gd name="T13" fmla="*/ 5624 h 7423"/>
              <a:gd name="T14" fmla="*/ 79 w 5487"/>
              <a:gd name="T15" fmla="*/ 5624 h 7423"/>
              <a:gd name="T16" fmla="*/ 135 w 5487"/>
              <a:gd name="T17" fmla="*/ 5446 h 7423"/>
              <a:gd name="T18" fmla="*/ 362 w 5487"/>
              <a:gd name="T19" fmla="*/ 5446 h 7423"/>
              <a:gd name="T20" fmla="*/ 362 w 5487"/>
              <a:gd name="T21" fmla="*/ 5446 h 7423"/>
              <a:gd name="T22" fmla="*/ 881 w 5487"/>
              <a:gd name="T23" fmla="*/ 4927 h 7423"/>
              <a:gd name="T24" fmla="*/ 881 w 5487"/>
              <a:gd name="T25" fmla="*/ 0 h 7423"/>
              <a:gd name="T26" fmla="*/ 3731 w 5487"/>
              <a:gd name="T27" fmla="*/ 8 h 7423"/>
              <a:gd name="T28" fmla="*/ 3731 w 5487"/>
              <a:gd name="T29" fmla="*/ 8 h 7423"/>
              <a:gd name="T30" fmla="*/ 4096 w 5487"/>
              <a:gd name="T31" fmla="*/ 373 h 7423"/>
              <a:gd name="T32" fmla="*/ 4604 w 5487"/>
              <a:gd name="T33" fmla="*/ 4927 h 7423"/>
              <a:gd name="T34" fmla="*/ 4604 w 5487"/>
              <a:gd name="T35" fmla="*/ 4927 h 7423"/>
              <a:gd name="T36" fmla="*/ 5123 w 5487"/>
              <a:gd name="T37" fmla="*/ 5446 h 7423"/>
              <a:gd name="T38" fmla="*/ 5352 w 5487"/>
              <a:gd name="T39" fmla="*/ 5446 h 7423"/>
              <a:gd name="T40" fmla="*/ 5352 w 5487"/>
              <a:gd name="T41" fmla="*/ 5446 h 7423"/>
              <a:gd name="T42" fmla="*/ 5408 w 5487"/>
              <a:gd name="T43" fmla="*/ 5624 h 7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487" h="7423">
                <a:moveTo>
                  <a:pt x="5408" y="5624"/>
                </a:moveTo>
                <a:lnTo>
                  <a:pt x="2905" y="7371"/>
                </a:lnTo>
                <a:lnTo>
                  <a:pt x="2905" y="7371"/>
                </a:lnTo>
                <a:cubicBezTo>
                  <a:pt x="2857" y="7404"/>
                  <a:pt x="2799" y="7422"/>
                  <a:pt x="2743" y="7422"/>
                </a:cubicBezTo>
                <a:lnTo>
                  <a:pt x="2743" y="7422"/>
                </a:lnTo>
                <a:cubicBezTo>
                  <a:pt x="2687" y="7422"/>
                  <a:pt x="2630" y="7404"/>
                  <a:pt x="2581" y="7371"/>
                </a:cubicBezTo>
                <a:lnTo>
                  <a:pt x="79" y="5624"/>
                </a:lnTo>
                <a:lnTo>
                  <a:pt x="79" y="5624"/>
                </a:lnTo>
                <a:cubicBezTo>
                  <a:pt x="0" y="5569"/>
                  <a:pt x="38" y="5446"/>
                  <a:pt x="135" y="5446"/>
                </a:cubicBezTo>
                <a:lnTo>
                  <a:pt x="362" y="5446"/>
                </a:lnTo>
                <a:lnTo>
                  <a:pt x="362" y="5446"/>
                </a:lnTo>
                <a:cubicBezTo>
                  <a:pt x="649" y="5446"/>
                  <a:pt x="881" y="5214"/>
                  <a:pt x="881" y="4927"/>
                </a:cubicBezTo>
                <a:lnTo>
                  <a:pt x="881" y="0"/>
                </a:lnTo>
                <a:lnTo>
                  <a:pt x="3731" y="8"/>
                </a:lnTo>
                <a:lnTo>
                  <a:pt x="3731" y="8"/>
                </a:lnTo>
                <a:cubicBezTo>
                  <a:pt x="3933" y="8"/>
                  <a:pt x="4096" y="172"/>
                  <a:pt x="4096" y="373"/>
                </a:cubicBezTo>
                <a:lnTo>
                  <a:pt x="4604" y="4927"/>
                </a:lnTo>
                <a:lnTo>
                  <a:pt x="4604" y="4927"/>
                </a:lnTo>
                <a:cubicBezTo>
                  <a:pt x="4604" y="5214"/>
                  <a:pt x="4837" y="5446"/>
                  <a:pt x="5123" y="5446"/>
                </a:cubicBezTo>
                <a:lnTo>
                  <a:pt x="5352" y="5446"/>
                </a:lnTo>
                <a:lnTo>
                  <a:pt x="5352" y="5446"/>
                </a:lnTo>
                <a:cubicBezTo>
                  <a:pt x="5447" y="5446"/>
                  <a:pt x="5486" y="5569"/>
                  <a:pt x="5408" y="5624"/>
                </a:cubicBezTo>
              </a:path>
            </a:pathLst>
          </a:custGeom>
          <a:solidFill>
            <a:schemeClr val="accent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7" name="Freeform 3">
            <a:extLst>
              <a:ext uri="{FF2B5EF4-FFF2-40B4-BE49-F238E27FC236}">
                <a16:creationId xmlns:a16="http://schemas.microsoft.com/office/drawing/2014/main" xmlns="" id="{83C0B043-A1B2-42A5-A9F1-3984590B20FE}"/>
              </a:ext>
            </a:extLst>
          </p:cNvPr>
          <p:cNvSpPr>
            <a:spLocks noChangeArrowheads="1"/>
          </p:cNvSpPr>
          <p:nvPr/>
        </p:nvSpPr>
        <p:spPr bwMode="auto">
          <a:xfrm>
            <a:off x="11437898" y="2287713"/>
            <a:ext cx="754102" cy="2499186"/>
          </a:xfrm>
          <a:custGeom>
            <a:avLst/>
            <a:gdLst>
              <a:gd name="T0" fmla="*/ 2665 w 2744"/>
              <a:gd name="T1" fmla="*/ 5624 h 7423"/>
              <a:gd name="T2" fmla="*/ 162 w 2744"/>
              <a:gd name="T3" fmla="*/ 7371 h 7423"/>
              <a:gd name="T4" fmla="*/ 162 w 2744"/>
              <a:gd name="T5" fmla="*/ 7371 h 7423"/>
              <a:gd name="T6" fmla="*/ 0 w 2744"/>
              <a:gd name="T7" fmla="*/ 7422 h 7423"/>
              <a:gd name="T8" fmla="*/ 0 w 2744"/>
              <a:gd name="T9" fmla="*/ 0 h 7423"/>
              <a:gd name="T10" fmla="*/ 1165 w 2744"/>
              <a:gd name="T11" fmla="*/ 0 h 7423"/>
              <a:gd name="T12" fmla="*/ 1165 w 2744"/>
              <a:gd name="T13" fmla="*/ 0 h 7423"/>
              <a:gd name="T14" fmla="*/ 1861 w 2744"/>
              <a:gd name="T15" fmla="*/ 696 h 7423"/>
              <a:gd name="T16" fmla="*/ 1861 w 2744"/>
              <a:gd name="T17" fmla="*/ 4927 h 7423"/>
              <a:gd name="T18" fmla="*/ 1861 w 2744"/>
              <a:gd name="T19" fmla="*/ 4927 h 7423"/>
              <a:gd name="T20" fmla="*/ 2380 w 2744"/>
              <a:gd name="T21" fmla="*/ 5446 h 7423"/>
              <a:gd name="T22" fmla="*/ 2609 w 2744"/>
              <a:gd name="T23" fmla="*/ 5446 h 7423"/>
              <a:gd name="T24" fmla="*/ 2609 w 2744"/>
              <a:gd name="T25" fmla="*/ 5446 h 7423"/>
              <a:gd name="T26" fmla="*/ 2665 w 2744"/>
              <a:gd name="T27" fmla="*/ 5624 h 7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44" h="7423">
                <a:moveTo>
                  <a:pt x="2665" y="5624"/>
                </a:moveTo>
                <a:lnTo>
                  <a:pt x="162" y="7371"/>
                </a:lnTo>
                <a:lnTo>
                  <a:pt x="162" y="7371"/>
                </a:lnTo>
                <a:cubicBezTo>
                  <a:pt x="114" y="7404"/>
                  <a:pt x="56" y="7422"/>
                  <a:pt x="0" y="7422"/>
                </a:cubicBezTo>
                <a:lnTo>
                  <a:pt x="0" y="0"/>
                </a:lnTo>
                <a:lnTo>
                  <a:pt x="1165" y="0"/>
                </a:lnTo>
                <a:lnTo>
                  <a:pt x="1165" y="0"/>
                </a:lnTo>
                <a:cubicBezTo>
                  <a:pt x="1550" y="0"/>
                  <a:pt x="1861" y="312"/>
                  <a:pt x="1861" y="696"/>
                </a:cubicBezTo>
                <a:lnTo>
                  <a:pt x="1861" y="4927"/>
                </a:lnTo>
                <a:lnTo>
                  <a:pt x="1861" y="4927"/>
                </a:lnTo>
                <a:cubicBezTo>
                  <a:pt x="1861" y="5214"/>
                  <a:pt x="2094" y="5446"/>
                  <a:pt x="2380" y="5446"/>
                </a:cubicBezTo>
                <a:lnTo>
                  <a:pt x="2609" y="5446"/>
                </a:lnTo>
                <a:lnTo>
                  <a:pt x="2609" y="5446"/>
                </a:lnTo>
                <a:cubicBezTo>
                  <a:pt x="2704" y="5446"/>
                  <a:pt x="2743" y="5569"/>
                  <a:pt x="2665" y="5624"/>
                </a:cubicBezTo>
              </a:path>
            </a:pathLst>
          </a:custGeom>
          <a:solidFill>
            <a:schemeClr val="accent1">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8" name="Freeform 4">
            <a:extLst>
              <a:ext uri="{FF2B5EF4-FFF2-40B4-BE49-F238E27FC236}">
                <a16:creationId xmlns:a16="http://schemas.microsoft.com/office/drawing/2014/main" xmlns="" id="{51FD518E-EA68-48C4-9800-2E769A4FE4B8}"/>
              </a:ext>
            </a:extLst>
          </p:cNvPr>
          <p:cNvSpPr>
            <a:spLocks noChangeArrowheads="1"/>
          </p:cNvSpPr>
          <p:nvPr/>
        </p:nvSpPr>
        <p:spPr bwMode="auto">
          <a:xfrm>
            <a:off x="5204600" y="1998404"/>
            <a:ext cx="2852478" cy="626109"/>
          </a:xfrm>
          <a:prstGeom prst="roundRect">
            <a:avLst>
              <a:gd name="adj" fmla="val 50000"/>
            </a:avLst>
          </a:prstGeom>
          <a:solidFill>
            <a:schemeClr val="accent1">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9" name="Freeform 5">
            <a:extLst>
              <a:ext uri="{FF2B5EF4-FFF2-40B4-BE49-F238E27FC236}">
                <a16:creationId xmlns:a16="http://schemas.microsoft.com/office/drawing/2014/main" xmlns="" id="{CEEC21AB-D653-49F4-896C-56A7FF995E7D}"/>
              </a:ext>
            </a:extLst>
          </p:cNvPr>
          <p:cNvSpPr>
            <a:spLocks noChangeArrowheads="1"/>
          </p:cNvSpPr>
          <p:nvPr/>
        </p:nvSpPr>
        <p:spPr bwMode="auto">
          <a:xfrm>
            <a:off x="5924799" y="4766807"/>
            <a:ext cx="6081303" cy="1955799"/>
          </a:xfrm>
          <a:custGeom>
            <a:avLst/>
            <a:gdLst>
              <a:gd name="T0" fmla="*/ 0 w 16958"/>
              <a:gd name="T1" fmla="*/ 0 h 4108"/>
              <a:gd name="T2" fmla="*/ 16892 w 16958"/>
              <a:gd name="T3" fmla="*/ 0 h 4108"/>
              <a:gd name="T4" fmla="*/ 16892 w 16958"/>
              <a:gd name="T5" fmla="*/ 0 h 4108"/>
              <a:gd name="T6" fmla="*/ 16957 w 16958"/>
              <a:gd name="T7" fmla="*/ 65 h 4108"/>
              <a:gd name="T8" fmla="*/ 16957 w 16958"/>
              <a:gd name="T9" fmla="*/ 4042 h 4108"/>
              <a:gd name="T10" fmla="*/ 16957 w 16958"/>
              <a:gd name="T11" fmla="*/ 4042 h 4108"/>
              <a:gd name="T12" fmla="*/ 16892 w 16958"/>
              <a:gd name="T13" fmla="*/ 4107 h 4108"/>
              <a:gd name="T14" fmla="*/ 64 w 16958"/>
              <a:gd name="T15" fmla="*/ 4107 h 4108"/>
              <a:gd name="T16" fmla="*/ 64 w 16958"/>
              <a:gd name="T17" fmla="*/ 4107 h 4108"/>
              <a:gd name="T18" fmla="*/ 0 w 16958"/>
              <a:gd name="T19" fmla="*/ 4042 h 4108"/>
              <a:gd name="T20" fmla="*/ 0 w 16958"/>
              <a:gd name="T21" fmla="*/ 0 h 4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58" h="4108">
                <a:moveTo>
                  <a:pt x="0" y="0"/>
                </a:moveTo>
                <a:lnTo>
                  <a:pt x="16892" y="0"/>
                </a:lnTo>
                <a:lnTo>
                  <a:pt x="16892" y="0"/>
                </a:lnTo>
                <a:cubicBezTo>
                  <a:pt x="16928" y="0"/>
                  <a:pt x="16957" y="29"/>
                  <a:pt x="16957" y="65"/>
                </a:cubicBezTo>
                <a:lnTo>
                  <a:pt x="16957" y="4042"/>
                </a:lnTo>
                <a:lnTo>
                  <a:pt x="16957" y="4042"/>
                </a:lnTo>
                <a:cubicBezTo>
                  <a:pt x="16957" y="4078"/>
                  <a:pt x="16928" y="4107"/>
                  <a:pt x="16892" y="4107"/>
                </a:cubicBezTo>
                <a:lnTo>
                  <a:pt x="64" y="4107"/>
                </a:lnTo>
                <a:lnTo>
                  <a:pt x="64" y="4107"/>
                </a:lnTo>
                <a:cubicBezTo>
                  <a:pt x="29" y="4107"/>
                  <a:pt x="0" y="4078"/>
                  <a:pt x="0" y="4042"/>
                </a:cubicBezTo>
                <a:lnTo>
                  <a:pt x="0" y="0"/>
                </a:lnTo>
              </a:path>
            </a:pathLst>
          </a:custGeom>
          <a:solidFill>
            <a:schemeClr val="accent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10" name="Freeform 6">
            <a:extLst>
              <a:ext uri="{FF2B5EF4-FFF2-40B4-BE49-F238E27FC236}">
                <a16:creationId xmlns:a16="http://schemas.microsoft.com/office/drawing/2014/main" xmlns="" id="{71D8181C-2D4F-452B-BFF2-C11F5ED0F436}"/>
              </a:ext>
            </a:extLst>
          </p:cNvPr>
          <p:cNvSpPr>
            <a:spLocks noChangeArrowheads="1"/>
          </p:cNvSpPr>
          <p:nvPr/>
        </p:nvSpPr>
        <p:spPr bwMode="auto">
          <a:xfrm>
            <a:off x="5043770" y="3833333"/>
            <a:ext cx="1541423" cy="2889273"/>
          </a:xfrm>
          <a:custGeom>
            <a:avLst/>
            <a:gdLst>
              <a:gd name="T0" fmla="*/ 78 w 5487"/>
              <a:gd name="T1" fmla="*/ 1798 h 7422"/>
              <a:gd name="T2" fmla="*/ 2580 w 5487"/>
              <a:gd name="T3" fmla="*/ 51 h 7422"/>
              <a:gd name="T4" fmla="*/ 2580 w 5487"/>
              <a:gd name="T5" fmla="*/ 51 h 7422"/>
              <a:gd name="T6" fmla="*/ 2742 w 5487"/>
              <a:gd name="T7" fmla="*/ 0 h 7422"/>
              <a:gd name="T8" fmla="*/ 2742 w 5487"/>
              <a:gd name="T9" fmla="*/ 0 h 7422"/>
              <a:gd name="T10" fmla="*/ 2905 w 5487"/>
              <a:gd name="T11" fmla="*/ 51 h 7422"/>
              <a:gd name="T12" fmla="*/ 5407 w 5487"/>
              <a:gd name="T13" fmla="*/ 1798 h 7422"/>
              <a:gd name="T14" fmla="*/ 5407 w 5487"/>
              <a:gd name="T15" fmla="*/ 1798 h 7422"/>
              <a:gd name="T16" fmla="*/ 5351 w 5487"/>
              <a:gd name="T17" fmla="*/ 1976 h 7422"/>
              <a:gd name="T18" fmla="*/ 5123 w 5487"/>
              <a:gd name="T19" fmla="*/ 1976 h 7422"/>
              <a:gd name="T20" fmla="*/ 5123 w 5487"/>
              <a:gd name="T21" fmla="*/ 1976 h 7422"/>
              <a:gd name="T22" fmla="*/ 4605 w 5487"/>
              <a:gd name="T23" fmla="*/ 2495 h 7422"/>
              <a:gd name="T24" fmla="*/ 4605 w 5487"/>
              <a:gd name="T25" fmla="*/ 7421 h 7422"/>
              <a:gd name="T26" fmla="*/ 1755 w 5487"/>
              <a:gd name="T27" fmla="*/ 7414 h 7422"/>
              <a:gd name="T28" fmla="*/ 1755 w 5487"/>
              <a:gd name="T29" fmla="*/ 7414 h 7422"/>
              <a:gd name="T30" fmla="*/ 1389 w 5487"/>
              <a:gd name="T31" fmla="*/ 7048 h 7422"/>
              <a:gd name="T32" fmla="*/ 881 w 5487"/>
              <a:gd name="T33" fmla="*/ 2495 h 7422"/>
              <a:gd name="T34" fmla="*/ 881 w 5487"/>
              <a:gd name="T35" fmla="*/ 2495 h 7422"/>
              <a:gd name="T36" fmla="*/ 363 w 5487"/>
              <a:gd name="T37" fmla="*/ 1976 h 7422"/>
              <a:gd name="T38" fmla="*/ 134 w 5487"/>
              <a:gd name="T39" fmla="*/ 1976 h 7422"/>
              <a:gd name="T40" fmla="*/ 134 w 5487"/>
              <a:gd name="T41" fmla="*/ 1976 h 7422"/>
              <a:gd name="T42" fmla="*/ 78 w 5487"/>
              <a:gd name="T43" fmla="*/ 1798 h 7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487" h="7422">
                <a:moveTo>
                  <a:pt x="78" y="1798"/>
                </a:moveTo>
                <a:lnTo>
                  <a:pt x="2580" y="51"/>
                </a:lnTo>
                <a:lnTo>
                  <a:pt x="2580" y="51"/>
                </a:lnTo>
                <a:cubicBezTo>
                  <a:pt x="2629" y="17"/>
                  <a:pt x="2686" y="0"/>
                  <a:pt x="2742" y="0"/>
                </a:cubicBezTo>
                <a:lnTo>
                  <a:pt x="2742" y="0"/>
                </a:lnTo>
                <a:cubicBezTo>
                  <a:pt x="2799" y="0"/>
                  <a:pt x="2857" y="17"/>
                  <a:pt x="2905" y="51"/>
                </a:cubicBezTo>
                <a:lnTo>
                  <a:pt x="5407" y="1798"/>
                </a:lnTo>
                <a:lnTo>
                  <a:pt x="5407" y="1798"/>
                </a:lnTo>
                <a:cubicBezTo>
                  <a:pt x="5486" y="1852"/>
                  <a:pt x="5447" y="1976"/>
                  <a:pt x="5351" y="1976"/>
                </a:cubicBezTo>
                <a:lnTo>
                  <a:pt x="5123" y="1976"/>
                </a:lnTo>
                <a:lnTo>
                  <a:pt x="5123" y="1976"/>
                </a:lnTo>
                <a:cubicBezTo>
                  <a:pt x="4837" y="1976"/>
                  <a:pt x="4605" y="2208"/>
                  <a:pt x="4605" y="2495"/>
                </a:cubicBezTo>
                <a:lnTo>
                  <a:pt x="4605" y="7421"/>
                </a:lnTo>
                <a:lnTo>
                  <a:pt x="1755" y="7414"/>
                </a:lnTo>
                <a:lnTo>
                  <a:pt x="1755" y="7414"/>
                </a:lnTo>
                <a:cubicBezTo>
                  <a:pt x="1553" y="7414"/>
                  <a:pt x="1389" y="7250"/>
                  <a:pt x="1389" y="7048"/>
                </a:cubicBezTo>
                <a:lnTo>
                  <a:pt x="881" y="2495"/>
                </a:lnTo>
                <a:lnTo>
                  <a:pt x="881" y="2495"/>
                </a:lnTo>
                <a:cubicBezTo>
                  <a:pt x="881" y="2208"/>
                  <a:pt x="649" y="1976"/>
                  <a:pt x="363" y="1976"/>
                </a:cubicBezTo>
                <a:lnTo>
                  <a:pt x="134" y="1976"/>
                </a:lnTo>
                <a:lnTo>
                  <a:pt x="134" y="1976"/>
                </a:lnTo>
                <a:cubicBezTo>
                  <a:pt x="38" y="1976"/>
                  <a:pt x="0" y="1852"/>
                  <a:pt x="78" y="1798"/>
                </a:cubicBezTo>
              </a:path>
            </a:pathLst>
          </a:custGeom>
          <a:solidFill>
            <a:schemeClr val="accent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11" name="Freeform 7">
            <a:extLst>
              <a:ext uri="{FF2B5EF4-FFF2-40B4-BE49-F238E27FC236}">
                <a16:creationId xmlns:a16="http://schemas.microsoft.com/office/drawing/2014/main" xmlns="" id="{047EBB58-1BA3-4312-A5B8-5F9DE8D518B6}"/>
              </a:ext>
            </a:extLst>
          </p:cNvPr>
          <p:cNvSpPr>
            <a:spLocks noChangeArrowheads="1"/>
          </p:cNvSpPr>
          <p:nvPr/>
        </p:nvSpPr>
        <p:spPr bwMode="auto">
          <a:xfrm>
            <a:off x="5043769" y="3827067"/>
            <a:ext cx="770712" cy="2895539"/>
          </a:xfrm>
          <a:custGeom>
            <a:avLst/>
            <a:gdLst>
              <a:gd name="T0" fmla="*/ 78 w 2743"/>
              <a:gd name="T1" fmla="*/ 1798 h 7422"/>
              <a:gd name="T2" fmla="*/ 2580 w 2743"/>
              <a:gd name="T3" fmla="*/ 51 h 7422"/>
              <a:gd name="T4" fmla="*/ 2580 w 2743"/>
              <a:gd name="T5" fmla="*/ 51 h 7422"/>
              <a:gd name="T6" fmla="*/ 2742 w 2743"/>
              <a:gd name="T7" fmla="*/ 0 h 7422"/>
              <a:gd name="T8" fmla="*/ 2742 w 2743"/>
              <a:gd name="T9" fmla="*/ 7421 h 7422"/>
              <a:gd name="T10" fmla="*/ 1578 w 2743"/>
              <a:gd name="T11" fmla="*/ 7421 h 7422"/>
              <a:gd name="T12" fmla="*/ 1578 w 2743"/>
              <a:gd name="T13" fmla="*/ 7421 h 7422"/>
              <a:gd name="T14" fmla="*/ 881 w 2743"/>
              <a:gd name="T15" fmla="*/ 6725 h 7422"/>
              <a:gd name="T16" fmla="*/ 881 w 2743"/>
              <a:gd name="T17" fmla="*/ 2495 h 7422"/>
              <a:gd name="T18" fmla="*/ 881 w 2743"/>
              <a:gd name="T19" fmla="*/ 2495 h 7422"/>
              <a:gd name="T20" fmla="*/ 363 w 2743"/>
              <a:gd name="T21" fmla="*/ 1976 h 7422"/>
              <a:gd name="T22" fmla="*/ 134 w 2743"/>
              <a:gd name="T23" fmla="*/ 1976 h 7422"/>
              <a:gd name="T24" fmla="*/ 134 w 2743"/>
              <a:gd name="T25" fmla="*/ 1976 h 7422"/>
              <a:gd name="T26" fmla="*/ 78 w 2743"/>
              <a:gd name="T27" fmla="*/ 1798 h 7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43" h="7422">
                <a:moveTo>
                  <a:pt x="78" y="1798"/>
                </a:moveTo>
                <a:lnTo>
                  <a:pt x="2580" y="51"/>
                </a:lnTo>
                <a:lnTo>
                  <a:pt x="2580" y="51"/>
                </a:lnTo>
                <a:cubicBezTo>
                  <a:pt x="2629" y="17"/>
                  <a:pt x="2686" y="0"/>
                  <a:pt x="2742" y="0"/>
                </a:cubicBezTo>
                <a:lnTo>
                  <a:pt x="2742" y="7421"/>
                </a:lnTo>
                <a:lnTo>
                  <a:pt x="1578" y="7421"/>
                </a:lnTo>
                <a:lnTo>
                  <a:pt x="1578" y="7421"/>
                </a:lnTo>
                <a:cubicBezTo>
                  <a:pt x="1193" y="7421"/>
                  <a:pt x="881" y="7110"/>
                  <a:pt x="881" y="6725"/>
                </a:cubicBezTo>
                <a:lnTo>
                  <a:pt x="881" y="2495"/>
                </a:lnTo>
                <a:lnTo>
                  <a:pt x="881" y="2495"/>
                </a:lnTo>
                <a:cubicBezTo>
                  <a:pt x="881" y="2208"/>
                  <a:pt x="649" y="1976"/>
                  <a:pt x="363" y="1976"/>
                </a:cubicBezTo>
                <a:lnTo>
                  <a:pt x="134" y="1976"/>
                </a:lnTo>
                <a:lnTo>
                  <a:pt x="134" y="1976"/>
                </a:lnTo>
                <a:cubicBezTo>
                  <a:pt x="38" y="1976"/>
                  <a:pt x="0" y="1852"/>
                  <a:pt x="78" y="1798"/>
                </a:cubicBezTo>
              </a:path>
            </a:pathLst>
          </a:custGeom>
          <a:solidFill>
            <a:schemeClr val="accent2">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12" name="Freeform 8">
            <a:extLst>
              <a:ext uri="{FF2B5EF4-FFF2-40B4-BE49-F238E27FC236}">
                <a16:creationId xmlns:a16="http://schemas.microsoft.com/office/drawing/2014/main" xmlns="" id="{2E5B5689-3B56-4C2A-80FB-50CA3A491C55}"/>
              </a:ext>
            </a:extLst>
          </p:cNvPr>
          <p:cNvSpPr>
            <a:spLocks noChangeArrowheads="1"/>
          </p:cNvSpPr>
          <p:nvPr/>
        </p:nvSpPr>
        <p:spPr bwMode="auto">
          <a:xfrm>
            <a:off x="6595889" y="4068208"/>
            <a:ext cx="3372248" cy="697353"/>
          </a:xfrm>
          <a:prstGeom prst="roundRect">
            <a:avLst>
              <a:gd name="adj" fmla="val 50000"/>
            </a:avLst>
          </a:prstGeom>
          <a:solidFill>
            <a:schemeClr val="accent2">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13" name="TextBox 12">
            <a:extLst>
              <a:ext uri="{FF2B5EF4-FFF2-40B4-BE49-F238E27FC236}">
                <a16:creationId xmlns:a16="http://schemas.microsoft.com/office/drawing/2014/main" xmlns="" id="{62F212F7-F4B9-4B76-90A4-553DBA4CB9A4}"/>
              </a:ext>
            </a:extLst>
          </p:cNvPr>
          <p:cNvSpPr txBox="1"/>
          <p:nvPr/>
        </p:nvSpPr>
        <p:spPr>
          <a:xfrm>
            <a:off x="5134331" y="2055133"/>
            <a:ext cx="2115074" cy="461665"/>
          </a:xfrm>
          <a:prstGeom prst="rect">
            <a:avLst/>
          </a:prstGeom>
          <a:no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Light" panose="020F0302020204030204"/>
                <a:ea typeface="League Spartan" charset="0"/>
                <a:cs typeface="Poppins" pitchFamily="2" charset="77"/>
              </a:rPr>
              <a:t>Was ist das?</a:t>
            </a:r>
          </a:p>
        </p:txBody>
      </p:sp>
      <p:sp>
        <p:nvSpPr>
          <p:cNvPr id="14" name="Subtitle 2">
            <a:extLst>
              <a:ext uri="{FF2B5EF4-FFF2-40B4-BE49-F238E27FC236}">
                <a16:creationId xmlns:a16="http://schemas.microsoft.com/office/drawing/2014/main" xmlns="" id="{555EB111-C96C-4D80-BE65-76FFCAF5325A}"/>
              </a:ext>
            </a:extLst>
          </p:cNvPr>
          <p:cNvSpPr txBox="1">
            <a:spLocks/>
          </p:cNvSpPr>
          <p:nvPr/>
        </p:nvSpPr>
        <p:spPr>
          <a:xfrm>
            <a:off x="5309075" y="2693517"/>
            <a:ext cx="6621774" cy="865630"/>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800" b="0" i="0" u="none" strike="noStrike" kern="1200" cap="none" spc="0" normalizeH="0" baseline="0" noProof="0" dirty="0">
                <a:ln>
                  <a:noFill/>
                </a:ln>
                <a:solidFill>
                  <a:prstClr val="white"/>
                </a:solidFill>
                <a:effectLst/>
                <a:uLnTx/>
                <a:uFillTx/>
                <a:latin typeface="Calibri Light" panose="020F0302020204030204"/>
                <a:ea typeface="Open Sans Light" panose="020B0306030504020204" pitchFamily="34" charset="0"/>
                <a:cs typeface="Open Sans Light" panose="020B0306030504020204" pitchFamily="34" charset="0"/>
              </a:rPr>
              <a:t>Social Media Monitoring ist die kontinuierliche systematische Beobachtung und Analyse von Social Media Netzwerken und Social Communities. Es unterstützt einen schnellen Überblick und Einblick in Themen und Meinungen im Social Web.</a:t>
            </a:r>
          </a:p>
        </p:txBody>
      </p:sp>
      <p:sp>
        <p:nvSpPr>
          <p:cNvPr id="15" name="TextBox 18">
            <a:extLst>
              <a:ext uri="{FF2B5EF4-FFF2-40B4-BE49-F238E27FC236}">
                <a16:creationId xmlns:a16="http://schemas.microsoft.com/office/drawing/2014/main" xmlns="" id="{6C81F400-1AF4-430C-A233-719293B4806E}"/>
              </a:ext>
            </a:extLst>
          </p:cNvPr>
          <p:cNvSpPr txBox="1"/>
          <p:nvPr/>
        </p:nvSpPr>
        <p:spPr>
          <a:xfrm>
            <a:off x="6611218" y="4171285"/>
            <a:ext cx="3372247" cy="461665"/>
          </a:xfrm>
          <a:prstGeom prst="rect">
            <a:avLst/>
          </a:prstGeom>
          <a:no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Light" panose="020F0302020204030204"/>
                <a:ea typeface="League Spartan" charset="0"/>
                <a:cs typeface="Poppins" pitchFamily="2" charset="77"/>
              </a:rPr>
              <a:t>Warum brauchen wir es?</a:t>
            </a:r>
          </a:p>
        </p:txBody>
      </p:sp>
      <p:sp>
        <p:nvSpPr>
          <p:cNvPr id="16" name="Subtitle 2">
            <a:extLst>
              <a:ext uri="{FF2B5EF4-FFF2-40B4-BE49-F238E27FC236}">
                <a16:creationId xmlns:a16="http://schemas.microsoft.com/office/drawing/2014/main" xmlns="" id="{A3755273-0C72-40C2-AF0B-E4F14031F1FB}"/>
              </a:ext>
            </a:extLst>
          </p:cNvPr>
          <p:cNvSpPr txBox="1">
            <a:spLocks/>
          </p:cNvSpPr>
          <p:nvPr/>
        </p:nvSpPr>
        <p:spPr>
          <a:xfrm>
            <a:off x="5804512" y="4735514"/>
            <a:ext cx="6231818" cy="1973625"/>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800" b="0" i="0" u="none" strike="noStrike" kern="1200" cap="none" spc="0" normalizeH="0" baseline="0" noProof="0" dirty="0">
                <a:ln>
                  <a:noFill/>
                </a:ln>
                <a:solidFill>
                  <a:prstClr val="white"/>
                </a:solidFill>
                <a:effectLst/>
                <a:uLnTx/>
                <a:uFillTx/>
                <a:latin typeface="Calibri Light" panose="020F0302020204030204"/>
                <a:ea typeface="Open Sans Light" panose="020B0306030504020204" pitchFamily="34" charset="0"/>
                <a:cs typeface="Open Sans Light" panose="020B0306030504020204" pitchFamily="34" charset="0"/>
              </a:rPr>
              <a:t>Die Geschwindigkeit, mit der man ein Thema von Interesse untersuchen kann, übertrifft die eines </a:t>
            </a:r>
            <a:r>
              <a:rPr kumimoji="0" lang="en-GB" sz="1800" b="0" i="0" u="none" strike="noStrike" kern="1200" cap="none" spc="0" normalizeH="0" baseline="0" noProof="0" dirty="0" err="1">
                <a:ln>
                  <a:noFill/>
                </a:ln>
                <a:solidFill>
                  <a:prstClr val="white"/>
                </a:solidFill>
                <a:effectLst/>
                <a:uLnTx/>
                <a:uFillTx/>
                <a:latin typeface="Calibri Light" panose="020F0302020204030204"/>
                <a:ea typeface="Open Sans Light" panose="020B0306030504020204" pitchFamily="34" charset="0"/>
                <a:cs typeface="Open Sans Light" panose="020B0306030504020204" pitchFamily="34" charset="0"/>
              </a:rPr>
              <a:t>traditionellen</a:t>
            </a:r>
            <a:r>
              <a:rPr kumimoji="0" lang="en-GB" sz="1800" b="0" i="0" u="none" strike="noStrike" kern="1200" cap="none" spc="0" normalizeH="0" baseline="0" noProof="0" dirty="0">
                <a:ln>
                  <a:noFill/>
                </a:ln>
                <a:solidFill>
                  <a:prstClr val="white"/>
                </a:solidFill>
                <a:effectLst/>
                <a:uLnTx/>
                <a:uFillTx/>
                <a:latin typeface="Calibri Light" panose="020F0302020204030204"/>
                <a:ea typeface="Open Sans Light" panose="020B0306030504020204" pitchFamily="34" charset="0"/>
                <a:cs typeface="Open Sans Light" panose="020B0306030504020204" pitchFamily="34" charset="0"/>
              </a:rPr>
              <a:t> </a:t>
            </a:r>
            <a:r>
              <a:rPr kumimoji="0" lang="en-GB" sz="1800" b="0" i="0" u="none" strike="noStrike" kern="1200" cap="none" spc="0" normalizeH="0" baseline="0" noProof="0" dirty="0" err="1">
                <a:ln>
                  <a:noFill/>
                </a:ln>
                <a:solidFill>
                  <a:prstClr val="white"/>
                </a:solidFill>
                <a:effectLst/>
                <a:uLnTx/>
                <a:uFillTx/>
                <a:latin typeface="Calibri Light" panose="020F0302020204030204"/>
                <a:ea typeface="Open Sans Light" panose="020B0306030504020204" pitchFamily="34" charset="0"/>
                <a:cs typeface="Open Sans Light" panose="020B0306030504020204" pitchFamily="34" charset="0"/>
              </a:rPr>
              <a:t>Umfrage</a:t>
            </a:r>
            <a:r>
              <a:rPr kumimoji="0" lang="en-GB" sz="1800" b="0" i="0" u="none" strike="noStrike" kern="1200" cap="none" spc="0" normalizeH="0" baseline="0" noProof="0" dirty="0">
                <a:ln>
                  <a:noFill/>
                </a:ln>
                <a:solidFill>
                  <a:prstClr val="white"/>
                </a:solidFill>
                <a:effectLst/>
                <a:uLnTx/>
                <a:uFillTx/>
                <a:latin typeface="Calibri Light" panose="020F0302020204030204"/>
                <a:ea typeface="Open Sans Light" panose="020B0306030504020204" pitchFamily="34" charset="0"/>
                <a:cs typeface="Open Sans Light" panose="020B0306030504020204" pitchFamily="34" charset="0"/>
              </a:rPr>
              <a:t>-ansatzes bei weitem. Social Media Monitoring ist präziser, schneller und wirtschaftlicher als eine traditionelle Expertenpanel-Analyse. Die Informationen werden an jemanden übermittelt, der sie aufnehmen, verarbeiten und eine Antwort formulieren kann - es ist wirklich ein Hören im Gegensatz zu einem </a:t>
            </a:r>
            <a:r>
              <a:rPr kumimoji="0" lang="en-GB" sz="1800" b="0" i="0" u="none" strike="noStrike" kern="1200" cap="none" spc="0" normalizeH="0" baseline="0" noProof="0" dirty="0" err="1">
                <a:ln>
                  <a:noFill/>
                </a:ln>
                <a:solidFill>
                  <a:prstClr val="white"/>
                </a:solidFill>
                <a:effectLst/>
                <a:uLnTx/>
                <a:uFillTx/>
                <a:latin typeface="Calibri Light" panose="020F0302020204030204"/>
                <a:ea typeface="Open Sans Light" panose="020B0306030504020204" pitchFamily="34" charset="0"/>
                <a:cs typeface="Open Sans Light" panose="020B0306030504020204" pitchFamily="34" charset="0"/>
              </a:rPr>
              <a:t>bloßen</a:t>
            </a:r>
            <a:r>
              <a:rPr kumimoji="0" lang="en-GB" sz="1800" b="0" i="0" u="none" strike="noStrike" kern="1200" cap="none" spc="0" normalizeH="0" baseline="0" noProof="0" dirty="0">
                <a:ln>
                  <a:noFill/>
                </a:ln>
                <a:solidFill>
                  <a:prstClr val="white"/>
                </a:solidFill>
                <a:effectLst/>
                <a:uLnTx/>
                <a:uFillTx/>
                <a:latin typeface="Calibri Light" panose="020F0302020204030204"/>
                <a:ea typeface="Open Sans Light" panose="020B0306030504020204" pitchFamily="34" charset="0"/>
                <a:cs typeface="Open Sans Light" panose="020B0306030504020204" pitchFamily="34" charset="0"/>
              </a:rPr>
              <a:t> </a:t>
            </a:r>
            <a:r>
              <a:rPr kumimoji="0" lang="en-GB" sz="1800" b="0" i="0" u="none" strike="noStrike" kern="1200" cap="none" spc="0" normalizeH="0" baseline="0" noProof="0" dirty="0" err="1">
                <a:ln>
                  <a:noFill/>
                </a:ln>
                <a:solidFill>
                  <a:prstClr val="white"/>
                </a:solidFill>
                <a:effectLst/>
                <a:uLnTx/>
                <a:uFillTx/>
                <a:latin typeface="Calibri Light" panose="020F0302020204030204"/>
                <a:ea typeface="Open Sans Light" panose="020B0306030504020204" pitchFamily="34" charset="0"/>
                <a:cs typeface="Open Sans Light" panose="020B0306030504020204" pitchFamily="34" charset="0"/>
              </a:rPr>
              <a:t>Zuhören</a:t>
            </a:r>
            <a:r>
              <a:rPr kumimoji="0" lang="en-GB" sz="1800" b="0" i="0" u="none" strike="noStrike" kern="1200" cap="none" spc="0" normalizeH="0" baseline="0" noProof="0" dirty="0">
                <a:ln>
                  <a:noFill/>
                </a:ln>
                <a:solidFill>
                  <a:prstClr val="white"/>
                </a:solidFill>
                <a:effectLst/>
                <a:uLnTx/>
                <a:uFillTx/>
                <a:latin typeface="Calibri Light" panose="020F0302020204030204"/>
                <a:ea typeface="Open Sans Light" panose="020B0306030504020204" pitchFamily="34" charset="0"/>
                <a:cs typeface="Open Sans Light" panose="020B0306030504020204" pitchFamily="34" charset="0"/>
              </a:rPr>
              <a:t>.</a:t>
            </a:r>
          </a:p>
        </p:txBody>
      </p:sp>
    </p:spTree>
    <p:extLst>
      <p:ext uri="{BB962C8B-B14F-4D97-AF65-F5344CB8AC3E}">
        <p14:creationId xmlns:p14="http://schemas.microsoft.com/office/powerpoint/2010/main" val="3831945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1307229" y="542466"/>
            <a:ext cx="9087377" cy="697353"/>
          </a:xfrm>
        </p:spPr>
        <p:txBody>
          <a:bodyPr>
            <a:normAutofit fontScale="92500"/>
          </a:bodyPr>
          <a:lstStyle/>
          <a:p>
            <a:r>
              <a:rPr lang="en-GB" dirty="0"/>
              <a:t>Nächster Schritt nach Monitoring: Social Listening</a:t>
            </a:r>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240439" y="4487172"/>
            <a:ext cx="4110347" cy="2267590"/>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ts val="600"/>
              </a:spcBef>
              <a:spcAft>
                <a:spcPts val="0"/>
              </a:spcAft>
              <a:buClrTx/>
              <a:buSzTx/>
              <a:buFont typeface="Arial"/>
              <a:buNone/>
              <a:tabLst/>
              <a:defRPr/>
            </a:pPr>
            <a:r>
              <a:rPr kumimoji="0" lang="en-GB" sz="22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Social Media Monitoring &amp; Social Media Listening sind Begriffe, die austauschbar verwendet werden, aber es gibt einen Unterschied.</a:t>
            </a:r>
          </a:p>
          <a:p>
            <a:pPr marL="0" marR="0" lvl="0" indent="0" algn="l" defTabSz="1087636" rtl="0" eaLnBrk="1" fontAlgn="auto" latinLnBrk="0" hangingPunct="1">
              <a:lnSpc>
                <a:spcPct val="100000"/>
              </a:lnSpc>
              <a:spcBef>
                <a:spcPts val="600"/>
              </a:spcBef>
              <a:spcAft>
                <a:spcPts val="0"/>
              </a:spcAft>
              <a:buClrTx/>
              <a:buSzTx/>
              <a:buFont typeface="Arial"/>
              <a:buNone/>
              <a:tabLst/>
              <a:defRPr/>
            </a:pPr>
            <a:r>
              <a:rPr kumimoji="0" lang="en-GB" sz="22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sym typeface="Wingdings" panose="05000000000000000000" pitchFamily="2" charset="2"/>
              </a:rPr>
              <a:t>Monitoring </a:t>
            </a:r>
            <a:r>
              <a:rPr kumimoji="0" lang="en-GB" sz="22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sym typeface="Wingdings" panose="05000000000000000000" pitchFamily="2" charset="2"/>
              </a:rPr>
              <a:t>ist</a:t>
            </a:r>
            <a:r>
              <a:rPr kumimoji="0" lang="en-GB" sz="22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sym typeface="Wingdings" panose="05000000000000000000" pitchFamily="2" charset="2"/>
              </a:rPr>
              <a:t> erst der </a:t>
            </a:r>
            <a:r>
              <a:rPr kumimoji="0" lang="en-GB" sz="22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sym typeface="Wingdings" panose="05000000000000000000" pitchFamily="2" charset="2"/>
              </a:rPr>
              <a:t>Anfang</a:t>
            </a:r>
            <a:r>
              <a:rPr kumimoji="0" lang="en-GB" sz="22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sym typeface="Wingdings" panose="05000000000000000000" pitchFamily="2" charset="2"/>
              </a:rPr>
              <a:t>. </a:t>
            </a:r>
          </a:p>
          <a:p>
            <a:pPr marL="0" marR="0" lvl="0" indent="0" algn="l" defTabSz="1087636" rtl="0" eaLnBrk="1" fontAlgn="auto" latinLnBrk="0" hangingPunct="1">
              <a:lnSpc>
                <a:spcPct val="100000"/>
              </a:lnSpc>
              <a:spcBef>
                <a:spcPts val="600"/>
              </a:spcBef>
              <a:spcAft>
                <a:spcPts val="0"/>
              </a:spcAft>
              <a:buClrTx/>
              <a:buSzTx/>
              <a:buFont typeface="Arial"/>
              <a:buNone/>
              <a:tabLst/>
              <a:defRPr/>
            </a:pPr>
            <a:r>
              <a:rPr kumimoji="0" lang="en-GB" sz="22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sym typeface="Wingdings" panose="05000000000000000000" pitchFamily="2" charset="2"/>
              </a:rPr>
              <a:t>Listening ist das A und O!</a:t>
            </a:r>
            <a:endParaRPr kumimoji="0" lang="en-GB" sz="22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endParaRPr>
          </a:p>
        </p:txBody>
      </p:sp>
      <p:sp>
        <p:nvSpPr>
          <p:cNvPr id="24" name="Subtitle 2">
            <a:extLst>
              <a:ext uri="{FF2B5EF4-FFF2-40B4-BE49-F238E27FC236}">
                <a16:creationId xmlns:a16="http://schemas.microsoft.com/office/drawing/2014/main" xmlns="" id="{E6014723-53A4-4008-8339-7032CA10B462}"/>
              </a:ext>
            </a:extLst>
          </p:cNvPr>
          <p:cNvSpPr txBox="1">
            <a:spLocks/>
          </p:cNvSpPr>
          <p:nvPr/>
        </p:nvSpPr>
        <p:spPr>
          <a:xfrm>
            <a:off x="4691743" y="1915612"/>
            <a:ext cx="7162799" cy="4806747"/>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ts val="600"/>
              </a:spcBef>
              <a:spcAft>
                <a:spcPts val="0"/>
              </a:spcAft>
              <a:buClrTx/>
              <a:buSzTx/>
              <a:buFont typeface="Arial"/>
              <a:buNone/>
              <a:tabLst/>
              <a:defRPr/>
            </a:pPr>
            <a:r>
              <a:rPr kumimoji="0" lang="en-GB" sz="2400" b="1" i="0" u="none" strike="noStrike" kern="1200" cap="none" spc="113" normalizeH="0" baseline="0" noProof="0" dirty="0">
                <a:ln>
                  <a:noFill/>
                </a:ln>
                <a:solidFill>
                  <a:srgbClr val="E64D92"/>
                </a:solidFill>
                <a:effectLst/>
                <a:uLnTx/>
                <a:uFillTx/>
                <a:latin typeface="Calibri Light" panose="020F0302020204030204"/>
                <a:ea typeface="League Spartan" charset="0"/>
                <a:cs typeface="Poppins" pitchFamily="2" charset="77"/>
              </a:rPr>
              <a:t>Social Media Monitoring </a:t>
            </a:r>
            <a:r>
              <a:rPr kumimoji="0" lang="en-GB" sz="2400" b="1" i="0" u="none" strike="noStrike" kern="1200" cap="none" spc="113" normalizeH="0" baseline="0" noProof="0" dirty="0" err="1">
                <a:ln>
                  <a:noFill/>
                </a:ln>
                <a:solidFill>
                  <a:srgbClr val="E64D92"/>
                </a:solidFill>
                <a:effectLst/>
                <a:uLnTx/>
                <a:uFillTx/>
                <a:latin typeface="Calibri Light" panose="020F0302020204030204"/>
                <a:ea typeface="League Spartan" charset="0"/>
                <a:cs typeface="Poppins" pitchFamily="2" charset="77"/>
              </a:rPr>
              <a:t>sagt</a:t>
            </a:r>
            <a:r>
              <a:rPr kumimoji="0" lang="en-GB" sz="2400" b="1" i="0" u="none" strike="noStrike" kern="1200" cap="none" spc="113" normalizeH="0" baseline="0" noProof="0" dirty="0">
                <a:ln>
                  <a:noFill/>
                </a:ln>
                <a:solidFill>
                  <a:srgbClr val="E64D92"/>
                </a:solidFill>
                <a:effectLst/>
                <a:uLnTx/>
                <a:uFillTx/>
                <a:latin typeface="Calibri Light" panose="020F0302020204030204"/>
                <a:ea typeface="League Spartan" charset="0"/>
                <a:cs typeface="Poppins" pitchFamily="2" charset="77"/>
              </a:rPr>
              <a:t> Ihnen, was:</a:t>
            </a:r>
          </a:p>
          <a:p>
            <a:pPr marL="0" marR="0" lvl="0" indent="0" algn="l" defTabSz="1087636" rtl="0" eaLnBrk="1" fontAlgn="auto" latinLnBrk="0" hangingPunct="1">
              <a:lnSpc>
                <a:spcPct val="100000"/>
              </a:lnSpc>
              <a:spcBef>
                <a:spcPts val="600"/>
              </a:spcBef>
              <a:spcAft>
                <a:spcPts val="0"/>
              </a:spcAft>
              <a:buClrTx/>
              <a:buSzTx/>
              <a:buFont typeface="Arial"/>
              <a:buNone/>
              <a:tabLst/>
              <a:defRPr/>
            </a:pPr>
            <a:r>
              <a:rPr kumimoji="0" lang="en-GB" sz="2400" b="0" i="0" u="none" strike="noStrike" kern="1200" cap="none" spc="0" normalizeH="0" baseline="0" noProof="0" dirty="0" err="1">
                <a:ln>
                  <a:noFill/>
                </a:ln>
                <a:solidFill>
                  <a:srgbClr val="245473"/>
                </a:solidFill>
                <a:effectLst/>
                <a:uLnTx/>
                <a:uFillTx/>
                <a:latin typeface="Calibri Light" panose="020F0302020204030204"/>
                <a:ea typeface="Lato Light" panose="020F0502020204030203" pitchFamily="34" charset="0"/>
                <a:cs typeface="Mukta ExtraLight" panose="020B0000000000000000" pitchFamily="34" charset="77"/>
              </a:rPr>
              <a:t>Hier</a:t>
            </a:r>
            <a:r>
              <a:rPr kumimoji="0" lang="en-GB" sz="2400" b="0" i="0" u="none" strike="noStrike" kern="1200" cap="none" spc="0" normalizeH="0" baseline="0" noProof="0" dirty="0">
                <a:ln>
                  <a:noFill/>
                </a:ln>
                <a:solidFill>
                  <a:srgbClr val="245473"/>
                </a:solidFill>
                <a:effectLst/>
                <a:uLnTx/>
                <a:uFillTx/>
                <a:latin typeface="Calibri Light" panose="020F0302020204030204"/>
                <a:ea typeface="Lato Light" panose="020F0502020204030203" pitchFamily="34" charset="0"/>
                <a:cs typeface="Mukta ExtraLight" panose="020B0000000000000000" pitchFamily="34" charset="77"/>
              </a:rPr>
              <a:t> </a:t>
            </a:r>
            <a:r>
              <a:rPr kumimoji="0" lang="en-GB" sz="2400" b="0" i="0" u="none" strike="noStrike" kern="1200" cap="none" spc="0" normalizeH="0" baseline="0" noProof="0" dirty="0" err="1">
                <a:ln>
                  <a:noFill/>
                </a:ln>
                <a:solidFill>
                  <a:srgbClr val="245473"/>
                </a:solidFill>
                <a:effectLst/>
                <a:uLnTx/>
                <a:uFillTx/>
                <a:latin typeface="Calibri Light" panose="020F0302020204030204"/>
                <a:ea typeface="Lato Light" panose="020F0502020204030203" pitchFamily="34" charset="0"/>
                <a:cs typeface="Mukta ExtraLight" panose="020B0000000000000000" pitchFamily="34" charset="77"/>
              </a:rPr>
              <a:t>geht</a:t>
            </a:r>
            <a:r>
              <a:rPr kumimoji="0" lang="en-GB" sz="2400" b="0" i="0" u="none" strike="noStrike" kern="1200" cap="none" spc="0" normalizeH="0" baseline="0" noProof="0" dirty="0">
                <a:ln>
                  <a:noFill/>
                </a:ln>
                <a:solidFill>
                  <a:srgbClr val="245473"/>
                </a:solidFill>
                <a:effectLst/>
                <a:uLnTx/>
                <a:uFillTx/>
                <a:latin typeface="Calibri Light" panose="020F0302020204030204"/>
                <a:ea typeface="Lato Light" panose="020F0502020204030203" pitchFamily="34" charset="0"/>
                <a:cs typeface="Mukta ExtraLight" panose="020B0000000000000000" pitchFamily="34" charset="77"/>
              </a:rPr>
              <a:t> es um die Verfolgung und Beantwortung aller Nachrichten, die an / über Ihr Unternehmen oder eines Ihrer </a:t>
            </a:r>
            <a:r>
              <a:rPr kumimoji="0" lang="en-GB" sz="2400" b="0" i="0" u="none" strike="noStrike" kern="1200" cap="none" spc="0" normalizeH="0" baseline="0" noProof="0" dirty="0" err="1">
                <a:ln>
                  <a:noFill/>
                </a:ln>
                <a:solidFill>
                  <a:srgbClr val="245473"/>
                </a:solidFill>
                <a:effectLst/>
                <a:uLnTx/>
                <a:uFillTx/>
                <a:latin typeface="Calibri Light" panose="020F0302020204030204"/>
                <a:ea typeface="Lato Light" panose="020F0502020204030203" pitchFamily="34" charset="0"/>
                <a:cs typeface="Mukta ExtraLight" panose="020B0000000000000000" pitchFamily="34" charset="77"/>
              </a:rPr>
              <a:t>Produkte</a:t>
            </a:r>
            <a:r>
              <a:rPr kumimoji="0" lang="en-GB" sz="2400" b="0" i="0" u="none" strike="noStrike" kern="1200" cap="none" spc="0" normalizeH="0" baseline="0" noProof="0" dirty="0">
                <a:ln>
                  <a:noFill/>
                </a:ln>
                <a:solidFill>
                  <a:srgbClr val="245473"/>
                </a:solidFill>
                <a:effectLst/>
                <a:uLnTx/>
                <a:uFillTx/>
                <a:latin typeface="Calibri Light" panose="020F0302020204030204"/>
                <a:ea typeface="Lato Light" panose="020F0502020204030203" pitchFamily="34" charset="0"/>
                <a:cs typeface="Mukta ExtraLight" panose="020B0000000000000000" pitchFamily="34" charset="77"/>
              </a:rPr>
              <a:t> / Dienstleistungen gesendet werden.</a:t>
            </a:r>
          </a:p>
          <a:p>
            <a:pPr marL="0" marR="0" lvl="0" indent="0" algn="l" defTabSz="1087636" rtl="0" eaLnBrk="1" fontAlgn="auto" latinLnBrk="0" hangingPunct="1">
              <a:lnSpc>
                <a:spcPct val="100000"/>
              </a:lnSpc>
              <a:spcBef>
                <a:spcPts val="600"/>
              </a:spcBef>
              <a:spcAft>
                <a:spcPts val="0"/>
              </a:spcAft>
              <a:buClrTx/>
              <a:buSzTx/>
              <a:buFont typeface="Arial"/>
              <a:buNone/>
              <a:tabLst/>
              <a:defRPr/>
            </a:pPr>
            <a:endParaRPr kumimoji="0" lang="en-GB" sz="2400" b="0" i="0" u="none" strike="noStrike" kern="1200" cap="none" spc="0" normalizeH="0" baseline="0" noProof="0" dirty="0">
              <a:ln>
                <a:noFill/>
              </a:ln>
              <a:solidFill>
                <a:srgbClr val="245473"/>
              </a:solidFill>
              <a:effectLst/>
              <a:uLnTx/>
              <a:uFillTx/>
              <a:latin typeface="Calibri Light" panose="020F0302020204030204"/>
              <a:ea typeface="Lato Light" panose="020F0502020204030203" pitchFamily="34" charset="0"/>
              <a:cs typeface="Mukta ExtraLight" panose="020B0000000000000000" pitchFamily="34" charset="77"/>
            </a:endParaRPr>
          </a:p>
          <a:p>
            <a:pPr marL="0" marR="0" lvl="0" indent="0" algn="l" defTabSz="1087636" rtl="0" eaLnBrk="1" fontAlgn="auto" latinLnBrk="0" hangingPunct="1">
              <a:lnSpc>
                <a:spcPct val="100000"/>
              </a:lnSpc>
              <a:spcBef>
                <a:spcPts val="600"/>
              </a:spcBef>
              <a:spcAft>
                <a:spcPts val="0"/>
              </a:spcAft>
              <a:buClrTx/>
              <a:buSzTx/>
              <a:buFont typeface="Arial"/>
              <a:buNone/>
              <a:tabLst/>
              <a:defRPr/>
            </a:pPr>
            <a:r>
              <a:rPr kumimoji="0" lang="en-GB" sz="2400" b="1" i="0" u="none" strike="noStrike" kern="1200" cap="none" spc="113" normalizeH="0" baseline="0" noProof="0" dirty="0">
                <a:ln>
                  <a:noFill/>
                </a:ln>
                <a:solidFill>
                  <a:srgbClr val="E64D92"/>
                </a:solidFill>
                <a:effectLst/>
                <a:uLnTx/>
                <a:uFillTx/>
                <a:latin typeface="Calibri Light" panose="020F0302020204030204"/>
                <a:ea typeface="League Spartan" charset="0"/>
                <a:cs typeface="Poppins" pitchFamily="2" charset="77"/>
              </a:rPr>
              <a:t>Social Media Listening </a:t>
            </a:r>
            <a:r>
              <a:rPr kumimoji="0" lang="en-GB" sz="2400" b="1" i="0" u="none" strike="noStrike" kern="1200" cap="none" spc="113" normalizeH="0" baseline="0" noProof="0" dirty="0" err="1">
                <a:ln>
                  <a:noFill/>
                </a:ln>
                <a:solidFill>
                  <a:srgbClr val="E64D92"/>
                </a:solidFill>
                <a:effectLst/>
                <a:uLnTx/>
                <a:uFillTx/>
                <a:latin typeface="Calibri Light" panose="020F0302020204030204"/>
                <a:ea typeface="League Spartan" charset="0"/>
                <a:cs typeface="Poppins" pitchFamily="2" charset="77"/>
              </a:rPr>
              <a:t>sagt</a:t>
            </a:r>
            <a:r>
              <a:rPr kumimoji="0" lang="en-GB" sz="2400" b="1" i="0" u="none" strike="noStrike" kern="1200" cap="none" spc="113" normalizeH="0" baseline="0" noProof="0" dirty="0">
                <a:ln>
                  <a:noFill/>
                </a:ln>
                <a:solidFill>
                  <a:srgbClr val="E64D92"/>
                </a:solidFill>
                <a:effectLst/>
                <a:uLnTx/>
                <a:uFillTx/>
                <a:latin typeface="Calibri Light" panose="020F0302020204030204"/>
                <a:ea typeface="League Spartan" charset="0"/>
                <a:cs typeface="Poppins" pitchFamily="2" charset="77"/>
              </a:rPr>
              <a:t> </a:t>
            </a:r>
            <a:r>
              <a:rPr kumimoji="0" lang="en-GB" sz="2400" b="1" i="0" u="none" strike="noStrike" kern="1200" cap="none" spc="113" normalizeH="0" baseline="0" noProof="0" dirty="0" err="1">
                <a:ln>
                  <a:noFill/>
                </a:ln>
                <a:solidFill>
                  <a:srgbClr val="E64D92"/>
                </a:solidFill>
                <a:effectLst/>
                <a:uLnTx/>
                <a:uFillTx/>
                <a:latin typeface="Calibri Light" panose="020F0302020204030204"/>
                <a:ea typeface="League Spartan" charset="0"/>
                <a:cs typeface="Poppins" pitchFamily="2" charset="77"/>
              </a:rPr>
              <a:t>Ihnen</a:t>
            </a:r>
            <a:r>
              <a:rPr kumimoji="0" lang="en-GB" sz="2400" b="1" i="0" u="none" strike="noStrike" kern="1200" cap="none" spc="113" normalizeH="0" baseline="0" noProof="0" dirty="0">
                <a:ln>
                  <a:noFill/>
                </a:ln>
                <a:solidFill>
                  <a:srgbClr val="E64D92"/>
                </a:solidFill>
                <a:effectLst/>
                <a:uLnTx/>
                <a:uFillTx/>
                <a:latin typeface="Calibri Light" panose="020F0302020204030204"/>
                <a:ea typeface="League Spartan" charset="0"/>
                <a:cs typeface="Poppins" pitchFamily="2" charset="77"/>
              </a:rPr>
              <a:t>, </a:t>
            </a:r>
            <a:r>
              <a:rPr kumimoji="0" lang="en-GB" sz="2400" b="1" i="0" u="none" strike="noStrike" kern="1200" cap="none" spc="113" normalizeH="0" baseline="0" noProof="0" dirty="0" err="1">
                <a:ln>
                  <a:noFill/>
                </a:ln>
                <a:solidFill>
                  <a:srgbClr val="E64D92"/>
                </a:solidFill>
                <a:effectLst/>
                <a:uLnTx/>
                <a:uFillTx/>
                <a:latin typeface="Calibri Light" panose="020F0302020204030204"/>
                <a:ea typeface="League Spartan" charset="0"/>
                <a:cs typeface="Poppins" pitchFamily="2" charset="77"/>
              </a:rPr>
              <a:t>warum</a:t>
            </a:r>
            <a:r>
              <a:rPr lang="en-GB" b="1" spc="113" dirty="0">
                <a:solidFill>
                  <a:srgbClr val="E64D92"/>
                </a:solidFill>
                <a:latin typeface="Calibri Light" panose="020F0302020204030204"/>
                <a:ea typeface="League Spartan" charset="0"/>
                <a:cs typeface="Poppins" pitchFamily="2" charset="77"/>
              </a:rPr>
              <a:t>:</a:t>
            </a:r>
            <a:endParaRPr kumimoji="0" lang="en-GB" sz="2400" b="1" i="0" u="none" strike="noStrike" kern="1200" cap="none" spc="113" normalizeH="0" baseline="0" noProof="0" dirty="0">
              <a:ln>
                <a:noFill/>
              </a:ln>
              <a:solidFill>
                <a:srgbClr val="E64D92"/>
              </a:solidFill>
              <a:effectLst/>
              <a:uLnTx/>
              <a:uFillTx/>
              <a:latin typeface="Calibri Light" panose="020F0302020204030204"/>
              <a:ea typeface="League Spartan" charset="0"/>
              <a:cs typeface="Poppins" pitchFamily="2" charset="77"/>
            </a:endParaRPr>
          </a:p>
          <a:p>
            <a:pPr marL="0" marR="0" lvl="0" indent="0" algn="l" defTabSz="1087636" rtl="0" eaLnBrk="1" fontAlgn="auto" latinLnBrk="0" hangingPunct="1">
              <a:lnSpc>
                <a:spcPct val="100000"/>
              </a:lnSpc>
              <a:spcBef>
                <a:spcPts val="600"/>
              </a:spcBef>
              <a:spcAft>
                <a:spcPts val="0"/>
              </a:spcAft>
              <a:buClrTx/>
              <a:buSzTx/>
              <a:buFont typeface="Arial"/>
              <a:buNone/>
              <a:tabLst/>
              <a:defRPr/>
            </a:pPr>
            <a:r>
              <a:rPr kumimoji="0" lang="en-GB" sz="2400" b="0" i="0" u="none" strike="noStrike" kern="1200" cap="none" spc="0" normalizeH="0" baseline="0" noProof="0" dirty="0" err="1">
                <a:ln>
                  <a:noFill/>
                </a:ln>
                <a:solidFill>
                  <a:srgbClr val="245473"/>
                </a:solidFill>
                <a:effectLst/>
                <a:uLnTx/>
                <a:uFillTx/>
                <a:latin typeface="Calibri Light" panose="020F0302020204030204"/>
                <a:ea typeface="Lato Light" panose="020F0502020204030203" pitchFamily="34" charset="0"/>
                <a:cs typeface="Mukta ExtraLight" panose="020B0000000000000000" pitchFamily="34" charset="77"/>
              </a:rPr>
              <a:t>Hier</a:t>
            </a:r>
            <a:r>
              <a:rPr kumimoji="0" lang="en-GB" sz="2400" b="0" i="0" u="none" strike="noStrike" kern="1200" cap="none" spc="0" normalizeH="0" baseline="0" noProof="0" dirty="0">
                <a:ln>
                  <a:noFill/>
                </a:ln>
                <a:solidFill>
                  <a:srgbClr val="245473"/>
                </a:solidFill>
                <a:effectLst/>
                <a:uLnTx/>
                <a:uFillTx/>
                <a:latin typeface="Calibri Light" panose="020F0302020204030204"/>
                <a:ea typeface="Lato Light" panose="020F0502020204030203" pitchFamily="34" charset="0"/>
                <a:cs typeface="Mukta ExtraLight" panose="020B0000000000000000" pitchFamily="34" charset="77"/>
              </a:rPr>
              <a:t> </a:t>
            </a:r>
            <a:r>
              <a:rPr kumimoji="0" lang="en-GB" sz="2400" b="0" i="0" u="none" strike="noStrike" kern="1200" cap="none" spc="0" normalizeH="0" baseline="0" noProof="0" dirty="0" err="1">
                <a:ln>
                  <a:noFill/>
                </a:ln>
                <a:solidFill>
                  <a:srgbClr val="245473"/>
                </a:solidFill>
                <a:effectLst/>
                <a:uLnTx/>
                <a:uFillTx/>
                <a:latin typeface="Calibri Light" panose="020F0302020204030204"/>
                <a:ea typeface="Lato Light" panose="020F0502020204030203" pitchFamily="34" charset="0"/>
                <a:cs typeface="Mukta ExtraLight" panose="020B0000000000000000" pitchFamily="34" charset="77"/>
              </a:rPr>
              <a:t>geht</a:t>
            </a:r>
            <a:r>
              <a:rPr kumimoji="0" lang="en-GB" sz="2400" b="0" i="0" u="none" strike="noStrike" kern="1200" cap="none" spc="0" normalizeH="0" baseline="0" noProof="0" dirty="0">
                <a:ln>
                  <a:noFill/>
                </a:ln>
                <a:solidFill>
                  <a:srgbClr val="245473"/>
                </a:solidFill>
                <a:effectLst/>
                <a:uLnTx/>
                <a:uFillTx/>
                <a:latin typeface="Calibri Light" panose="020F0302020204030204"/>
                <a:ea typeface="Lato Light" panose="020F0502020204030203" pitchFamily="34" charset="0"/>
                <a:cs typeface="Mukta ExtraLight" panose="020B0000000000000000" pitchFamily="34" charset="77"/>
              </a:rPr>
              <a:t> es darum, das Gesamtbild </a:t>
            </a:r>
            <a:r>
              <a:rPr kumimoji="0" lang="en-GB" sz="2400" b="0" i="0" u="none" strike="noStrike" kern="1200" cap="none" spc="0" normalizeH="0" baseline="0" noProof="0" dirty="0" err="1">
                <a:ln>
                  <a:noFill/>
                </a:ln>
                <a:solidFill>
                  <a:srgbClr val="245473"/>
                </a:solidFill>
                <a:effectLst/>
                <a:uLnTx/>
                <a:uFillTx/>
                <a:latin typeface="Calibri Light" panose="020F0302020204030204"/>
                <a:ea typeface="Lato Light" panose="020F0502020204030203" pitchFamily="34" charset="0"/>
                <a:cs typeface="Mukta ExtraLight" panose="020B0000000000000000" pitchFamily="34" charset="77"/>
              </a:rPr>
              <a:t>zu</a:t>
            </a:r>
            <a:r>
              <a:rPr kumimoji="0" lang="en-GB" sz="2400" b="0" i="0" u="none" strike="noStrike" kern="1200" cap="none" spc="0" normalizeH="0" baseline="0" noProof="0" dirty="0">
                <a:ln>
                  <a:noFill/>
                </a:ln>
                <a:solidFill>
                  <a:srgbClr val="245473"/>
                </a:solidFill>
                <a:effectLst/>
                <a:uLnTx/>
                <a:uFillTx/>
                <a:latin typeface="Calibri Light" panose="020F0302020204030204"/>
                <a:ea typeface="Lato Light" panose="020F0502020204030203" pitchFamily="34" charset="0"/>
                <a:cs typeface="Mukta ExtraLight" panose="020B0000000000000000" pitchFamily="34" charset="77"/>
              </a:rPr>
              <a:t> verstehen - Verstehen Sie </a:t>
            </a:r>
            <a:r>
              <a:rPr kumimoji="0" lang="en-GB" sz="2400" b="0" i="0" u="none" strike="noStrike" kern="1200" cap="none" spc="0" normalizeH="0" baseline="0" noProof="0" dirty="0" err="1">
                <a:ln>
                  <a:noFill/>
                </a:ln>
                <a:solidFill>
                  <a:srgbClr val="245473"/>
                </a:solidFill>
                <a:effectLst/>
                <a:uLnTx/>
                <a:uFillTx/>
                <a:latin typeface="Calibri Light" panose="020F0302020204030204"/>
                <a:ea typeface="Lato Light" panose="020F0502020204030203" pitchFamily="34" charset="0"/>
                <a:cs typeface="Mukta ExtraLight" panose="020B0000000000000000" pitchFamily="34" charset="77"/>
              </a:rPr>
              <a:t>Ihre</a:t>
            </a:r>
            <a:r>
              <a:rPr kumimoji="0" lang="en-GB" sz="2400" b="0" i="0" u="none" strike="noStrike" kern="1200" cap="none" spc="0" normalizeH="0" baseline="0" noProof="0" dirty="0">
                <a:ln>
                  <a:noFill/>
                </a:ln>
                <a:solidFill>
                  <a:srgbClr val="245473"/>
                </a:solidFill>
                <a:effectLst/>
                <a:uLnTx/>
                <a:uFillTx/>
                <a:latin typeface="Calibri Light" panose="020F0302020204030204"/>
                <a:ea typeface="Lato Light" panose="020F0502020204030203" pitchFamily="34" charset="0"/>
                <a:cs typeface="Mukta ExtraLight" panose="020B0000000000000000" pitchFamily="34" charset="77"/>
              </a:rPr>
              <a:t> </a:t>
            </a:r>
            <a:r>
              <a:rPr kumimoji="0" lang="en-GB" sz="2400" b="0" i="0" u="none" strike="noStrike" kern="1200" cap="none" spc="0" normalizeH="0" baseline="0" noProof="0" dirty="0" err="1">
                <a:ln>
                  <a:noFill/>
                </a:ln>
                <a:solidFill>
                  <a:srgbClr val="245473"/>
                </a:solidFill>
                <a:effectLst/>
                <a:uLnTx/>
                <a:uFillTx/>
                <a:latin typeface="Calibri Light" panose="020F0302020204030204"/>
                <a:ea typeface="Lato Light" panose="020F0502020204030203" pitchFamily="34" charset="0"/>
                <a:cs typeface="Mukta ExtraLight" panose="020B0000000000000000" pitchFamily="34" charset="77"/>
              </a:rPr>
              <a:t>Zielgruppe</a:t>
            </a:r>
            <a:r>
              <a:rPr kumimoji="0" lang="en-GB" sz="2400" b="0" i="0" u="none" strike="noStrike" kern="1200" cap="none" spc="0" normalizeH="0" baseline="0" noProof="0" dirty="0">
                <a:ln>
                  <a:noFill/>
                </a:ln>
                <a:solidFill>
                  <a:srgbClr val="245473"/>
                </a:solidFill>
                <a:effectLst/>
                <a:uLnTx/>
                <a:uFillTx/>
                <a:latin typeface="Calibri Light" panose="020F0302020204030204"/>
                <a:ea typeface="Lato Light" panose="020F0502020204030203" pitchFamily="34" charset="0"/>
                <a:cs typeface="Mukta ExtraLight" panose="020B0000000000000000" pitchFamily="34" charset="77"/>
              </a:rPr>
              <a:t> und verbessern Sie </a:t>
            </a:r>
            <a:r>
              <a:rPr kumimoji="0" lang="en-GB" sz="2400" b="0" i="0" u="none" strike="noStrike" kern="1200" cap="none" spc="0" normalizeH="0" baseline="0" noProof="0" dirty="0" err="1">
                <a:ln>
                  <a:noFill/>
                </a:ln>
                <a:solidFill>
                  <a:srgbClr val="245473"/>
                </a:solidFill>
                <a:effectLst/>
                <a:uLnTx/>
                <a:uFillTx/>
                <a:latin typeface="Calibri Light" panose="020F0302020204030204"/>
                <a:ea typeface="Lato Light" panose="020F0502020204030203" pitchFamily="34" charset="0"/>
                <a:cs typeface="Mukta ExtraLight" panose="020B0000000000000000" pitchFamily="34" charset="77"/>
              </a:rPr>
              <a:t>Ihre</a:t>
            </a:r>
            <a:r>
              <a:rPr kumimoji="0" lang="en-GB" sz="2400" b="0" i="0" u="none" strike="noStrike" kern="1200" cap="none" spc="0" normalizeH="0" baseline="0" noProof="0" dirty="0">
                <a:ln>
                  <a:noFill/>
                </a:ln>
                <a:solidFill>
                  <a:srgbClr val="245473"/>
                </a:solidFill>
                <a:effectLst/>
                <a:uLnTx/>
                <a:uFillTx/>
                <a:latin typeface="Calibri Light" panose="020F0302020204030204"/>
                <a:ea typeface="Lato Light" panose="020F0502020204030203" pitchFamily="34" charset="0"/>
                <a:cs typeface="Mukta ExtraLight" panose="020B0000000000000000" pitchFamily="34" charset="77"/>
              </a:rPr>
              <a:t> </a:t>
            </a:r>
            <a:r>
              <a:rPr kumimoji="0" lang="en-GB" sz="2400" b="0" i="0" u="none" strike="noStrike" kern="1200" cap="none" spc="0" normalizeH="0" baseline="0" noProof="0" dirty="0" err="1">
                <a:ln>
                  <a:noFill/>
                </a:ln>
                <a:solidFill>
                  <a:srgbClr val="245473"/>
                </a:solidFill>
                <a:effectLst/>
                <a:uLnTx/>
                <a:uFillTx/>
                <a:latin typeface="Calibri Light" panose="020F0302020204030204"/>
                <a:ea typeface="Lato Light" panose="020F0502020204030203" pitchFamily="34" charset="0"/>
                <a:cs typeface="Mukta ExtraLight" panose="020B0000000000000000" pitchFamily="34" charset="77"/>
              </a:rPr>
              <a:t>Strategie</a:t>
            </a:r>
            <a:r>
              <a:rPr kumimoji="0" lang="en-GB" sz="2400" b="0" i="0" u="none" strike="noStrike" kern="1200" cap="none" spc="0" normalizeH="0" baseline="0" noProof="0" dirty="0">
                <a:ln>
                  <a:noFill/>
                </a:ln>
                <a:solidFill>
                  <a:srgbClr val="245473"/>
                </a:solidFill>
                <a:effectLst/>
                <a:uLnTx/>
                <a:uFillTx/>
                <a:latin typeface="Calibri Light" panose="020F0302020204030204"/>
                <a:ea typeface="Lato Light" panose="020F0502020204030203" pitchFamily="34" charset="0"/>
                <a:cs typeface="Mukta ExtraLight" panose="020B0000000000000000" pitchFamily="34" charset="77"/>
              </a:rPr>
              <a:t>, indem Sie auf das </a:t>
            </a:r>
            <a:r>
              <a:rPr kumimoji="0" lang="en-GB" sz="2400" b="0" i="0" u="none" strike="noStrike" kern="1200" cap="none" spc="0" normalizeH="0" baseline="0" noProof="0" dirty="0" err="1">
                <a:ln>
                  <a:noFill/>
                </a:ln>
                <a:solidFill>
                  <a:srgbClr val="245473"/>
                </a:solidFill>
                <a:effectLst/>
                <a:uLnTx/>
                <a:uFillTx/>
                <a:latin typeface="Calibri Light" panose="020F0302020204030204"/>
                <a:ea typeface="Lato Light" panose="020F0502020204030203" pitchFamily="34" charset="0"/>
                <a:cs typeface="Mukta ExtraLight" panose="020B0000000000000000" pitchFamily="34" charset="77"/>
              </a:rPr>
              <a:t>gesamte</a:t>
            </a:r>
            <a:r>
              <a:rPr kumimoji="0" lang="en-GB" sz="2400" b="0" i="0" u="none" strike="noStrike" kern="1200" cap="none" spc="0" normalizeH="0" baseline="0" noProof="0" dirty="0">
                <a:ln>
                  <a:noFill/>
                </a:ln>
                <a:solidFill>
                  <a:srgbClr val="245473"/>
                </a:solidFill>
                <a:effectLst/>
                <a:uLnTx/>
                <a:uFillTx/>
                <a:latin typeface="Calibri Light" panose="020F0302020204030204"/>
                <a:ea typeface="Lato Light" panose="020F0502020204030203" pitchFamily="34" charset="0"/>
                <a:cs typeface="Mukta ExtraLight" panose="020B0000000000000000" pitchFamily="34" charset="77"/>
              </a:rPr>
              <a:t> </a:t>
            </a:r>
            <a:r>
              <a:rPr kumimoji="0" lang="en-GB" sz="2400" b="0" i="0" u="none" strike="noStrike" kern="1200" cap="none" spc="0" normalizeH="0" baseline="0" noProof="0" dirty="0" err="1">
                <a:ln>
                  <a:noFill/>
                </a:ln>
                <a:solidFill>
                  <a:srgbClr val="245473"/>
                </a:solidFill>
                <a:effectLst/>
                <a:uLnTx/>
                <a:uFillTx/>
                <a:latin typeface="Calibri Light" panose="020F0302020204030204"/>
                <a:ea typeface="Lato Light" panose="020F0502020204030203" pitchFamily="34" charset="0"/>
                <a:cs typeface="Mukta ExtraLight" panose="020B0000000000000000" pitchFamily="34" charset="77"/>
              </a:rPr>
              <a:t>Konversations-spektrum</a:t>
            </a:r>
            <a:r>
              <a:rPr kumimoji="0" lang="en-GB" sz="2400" b="0" i="0" u="none" strike="noStrike" kern="1200" cap="none" spc="0" normalizeH="0" baseline="0" noProof="0" dirty="0">
                <a:ln>
                  <a:noFill/>
                </a:ln>
                <a:solidFill>
                  <a:srgbClr val="245473"/>
                </a:solidFill>
                <a:effectLst/>
                <a:uLnTx/>
                <a:uFillTx/>
                <a:latin typeface="Calibri Light" panose="020F0302020204030204"/>
                <a:ea typeface="Lato Light" panose="020F0502020204030203" pitchFamily="34" charset="0"/>
                <a:cs typeface="Mukta ExtraLight" panose="020B0000000000000000" pitchFamily="34" charset="77"/>
              </a:rPr>
              <a:t> rund um Ihre Branche, Ihre Marke und alle </a:t>
            </a:r>
            <a:r>
              <a:rPr kumimoji="0" lang="en-GB" sz="2400" b="0" i="0" u="none" strike="noStrike" kern="1200" cap="none" spc="0" normalizeH="0" baseline="0" noProof="0" dirty="0" err="1">
                <a:ln>
                  <a:noFill/>
                </a:ln>
                <a:solidFill>
                  <a:srgbClr val="245473"/>
                </a:solidFill>
                <a:effectLst/>
                <a:uLnTx/>
                <a:uFillTx/>
                <a:latin typeface="Calibri Light" panose="020F0302020204030204"/>
                <a:ea typeface="Lato Light" panose="020F0502020204030203" pitchFamily="34" charset="0"/>
                <a:cs typeface="Mukta ExtraLight" panose="020B0000000000000000" pitchFamily="34" charset="77"/>
              </a:rPr>
              <a:t>relevanten</a:t>
            </a:r>
            <a:r>
              <a:rPr kumimoji="0" lang="en-GB" sz="2400" b="0" i="0" u="none" strike="noStrike" kern="1200" cap="none" spc="0" normalizeH="0" baseline="0" noProof="0" dirty="0">
                <a:ln>
                  <a:noFill/>
                </a:ln>
                <a:solidFill>
                  <a:srgbClr val="245473"/>
                </a:solidFill>
                <a:effectLst/>
                <a:uLnTx/>
                <a:uFillTx/>
                <a:latin typeface="Calibri Light" panose="020F0302020204030204"/>
                <a:ea typeface="Lato Light" panose="020F0502020204030203" pitchFamily="34" charset="0"/>
                <a:cs typeface="Mukta ExtraLight" panose="020B0000000000000000" pitchFamily="34" charset="77"/>
              </a:rPr>
              <a:t> Themen zugreifen.</a:t>
            </a:r>
          </a:p>
          <a:p>
            <a:pPr marL="0" marR="0" lvl="0" indent="0" algn="l" defTabSz="1087636" rtl="0" eaLnBrk="1" fontAlgn="auto" latinLnBrk="0" hangingPunct="1">
              <a:lnSpc>
                <a:spcPct val="100000"/>
              </a:lnSpc>
              <a:spcBef>
                <a:spcPts val="600"/>
              </a:spcBef>
              <a:spcAft>
                <a:spcPts val="0"/>
              </a:spcAft>
              <a:buClrTx/>
              <a:buSzTx/>
              <a:buFont typeface="Arial"/>
              <a:buNone/>
              <a:tabLst/>
              <a:defRPr/>
            </a:pPr>
            <a:endParaRPr kumimoji="0" lang="en-GB" sz="1800" b="0" i="0" u="none" strike="noStrike" kern="1200" cap="none" spc="0" normalizeH="0" baseline="0" noProof="0" dirty="0">
              <a:ln>
                <a:noFill/>
              </a:ln>
              <a:solidFill>
                <a:srgbClr val="245473"/>
              </a:solidFill>
              <a:effectLst/>
              <a:uLnTx/>
              <a:uFillTx/>
              <a:latin typeface="Calibri Light" panose="020F0302020204030204"/>
              <a:ea typeface="Lato Light" panose="020F0502020204030203" pitchFamily="34" charset="0"/>
              <a:cs typeface="Mukta ExtraLight" panose="020B0000000000000000" pitchFamily="34" charset="77"/>
            </a:endParaRPr>
          </a:p>
        </p:txBody>
      </p:sp>
      <p:pic>
        <p:nvPicPr>
          <p:cNvPr id="3" name="Picture 2" descr="A picture containing blur&#10;&#10;Description automatically generated">
            <a:extLst>
              <a:ext uri="{FF2B5EF4-FFF2-40B4-BE49-F238E27FC236}">
                <a16:creationId xmlns:a16="http://schemas.microsoft.com/office/drawing/2014/main" xmlns="" id="{4CDF6B04-AEDD-4F0E-A28C-91B8ACA954AD}"/>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406495" y="1860628"/>
            <a:ext cx="3794700" cy="2534860"/>
          </a:xfrm>
          <a:prstGeom prst="rect">
            <a:avLst/>
          </a:prstGeom>
        </p:spPr>
      </p:pic>
    </p:spTree>
    <p:extLst>
      <p:ext uri="{BB962C8B-B14F-4D97-AF65-F5344CB8AC3E}">
        <p14:creationId xmlns:p14="http://schemas.microsoft.com/office/powerpoint/2010/main" val="34244423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1610254" y="524626"/>
            <a:ext cx="9087377" cy="697353"/>
          </a:xfrm>
        </p:spPr>
        <p:txBody>
          <a:bodyPr>
            <a:normAutofit fontScale="92500"/>
          </a:bodyPr>
          <a:lstStyle/>
          <a:p>
            <a:r>
              <a:rPr lang="en-GB" dirty="0"/>
              <a:t>Der Prozess des Social Listening / Voice of Customer</a:t>
            </a:r>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242524" y="1860373"/>
            <a:ext cx="3297013" cy="4899080"/>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ts val="600"/>
              </a:spcBef>
              <a:spcAft>
                <a:spcPts val="0"/>
              </a:spcAft>
              <a:buClrTx/>
              <a:buSzTx/>
              <a:buFont typeface="Arial"/>
              <a:buNone/>
              <a:tabLst/>
              <a:defRPr/>
            </a:pPr>
            <a:r>
              <a:rPr kumimoji="0" lang="en-GB" sz="22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Wer gut zuhören kann, </a:t>
            </a:r>
            <a:r>
              <a:rPr kumimoji="0" lang="en-GB" sz="22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lernt</a:t>
            </a:r>
            <a:r>
              <a:rPr kumimoji="0" lang="en-GB" sz="22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a:t>
            </a:r>
            <a:r>
              <a:rPr kumimoji="0" lang="en-GB" sz="22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viel</a:t>
            </a:r>
            <a:r>
              <a:rPr kumimoji="0" lang="en-GB" sz="22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a:t>
            </a:r>
            <a:r>
              <a:rPr kumimoji="0" lang="en-GB" sz="22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Im</a:t>
            </a:r>
            <a:r>
              <a:rPr kumimoji="0" lang="en-GB" sz="22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digitalen Zeitalter müssen Sie Ihre Ohren nicht </a:t>
            </a:r>
            <a:r>
              <a:rPr kumimoji="0" lang="en-GB" sz="22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mehr</a:t>
            </a:r>
            <a:r>
              <a:rPr kumimoji="0" lang="en-GB" sz="22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an-</a:t>
            </a:r>
            <a:r>
              <a:rPr kumimoji="0" lang="en-GB" sz="22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strengen</a:t>
            </a:r>
            <a:r>
              <a:rPr kumimoji="0" lang="en-GB" sz="22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Unternehmen </a:t>
            </a:r>
            <a:r>
              <a:rPr kumimoji="0" lang="en-GB" sz="22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könne</a:t>
            </a:r>
            <a:r>
              <a:rPr lang="en-GB" sz="2200" dirty="0">
                <a:solidFill>
                  <a:srgbClr val="245473"/>
                </a:solidFill>
                <a:latin typeface="Calibri Light" panose="020F0302020204030204"/>
                <a:ea typeface="Open Sans Light" panose="020B0306030504020204" pitchFamily="34" charset="0"/>
                <a:cs typeface="Open Sans Light" panose="020B0306030504020204" pitchFamily="34" charset="0"/>
              </a:rPr>
              <a:t>n</a:t>
            </a:r>
            <a:r>
              <a:rPr kumimoji="0" lang="en-GB" sz="22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automatisierte Tools nutzen, um Online-Gespräche mitzuhören. </a:t>
            </a:r>
          </a:p>
          <a:p>
            <a:pPr marL="0" marR="0" lvl="0" indent="0" algn="l" defTabSz="1087636" rtl="0" eaLnBrk="1" fontAlgn="auto" latinLnBrk="0" hangingPunct="1">
              <a:lnSpc>
                <a:spcPct val="100000"/>
              </a:lnSpc>
              <a:spcBef>
                <a:spcPts val="600"/>
              </a:spcBef>
              <a:spcAft>
                <a:spcPts val="0"/>
              </a:spcAft>
              <a:buClrTx/>
              <a:buSzTx/>
              <a:buFont typeface="Arial"/>
              <a:buNone/>
              <a:tabLst/>
              <a:defRPr/>
            </a:pPr>
            <a:r>
              <a:rPr kumimoji="0" lang="en-GB" sz="22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Vor allem in den </a:t>
            </a:r>
            <a:r>
              <a:rPr kumimoji="0" lang="en-GB" sz="22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sozialen</a:t>
            </a:r>
            <a:r>
              <a:rPr kumimoji="0" lang="en-GB" sz="22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a:t>
            </a:r>
            <a:r>
              <a:rPr kumimoji="0" lang="en-GB" sz="22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Medien</a:t>
            </a:r>
            <a:r>
              <a:rPr kumimoji="0" lang="en-GB" sz="22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wo ständig über Produkte und Marken gesprochen wird. Das </a:t>
            </a:r>
            <a:r>
              <a:rPr kumimoji="0" lang="en-GB" sz="22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erlangte</a:t>
            </a:r>
            <a:r>
              <a:rPr kumimoji="0" lang="en-GB" sz="22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Wissen muss aber auch zum Handeln führen.</a:t>
            </a:r>
            <a:endParaRPr kumimoji="0" lang="en-GB" sz="2200" b="0" i="1"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endParaRPr>
          </a:p>
        </p:txBody>
      </p:sp>
      <p:sp>
        <p:nvSpPr>
          <p:cNvPr id="8" name="Rectangle 4">
            <a:extLst>
              <a:ext uri="{FF2B5EF4-FFF2-40B4-BE49-F238E27FC236}">
                <a16:creationId xmlns:a16="http://schemas.microsoft.com/office/drawing/2014/main" xmlns="" id="{5F322F40-77DA-4906-80DC-19743A417396}"/>
              </a:ext>
            </a:extLst>
          </p:cNvPr>
          <p:cNvSpPr>
            <a:spLocks/>
          </p:cNvSpPr>
          <p:nvPr/>
        </p:nvSpPr>
        <p:spPr bwMode="auto">
          <a:xfrm>
            <a:off x="3838166" y="4077039"/>
            <a:ext cx="1943100" cy="1171575"/>
          </a:xfrm>
          <a:prstGeom prst="rect">
            <a:avLst/>
          </a:prstGeom>
          <a:solidFill>
            <a:schemeClr val="accent2"/>
          </a:solidFill>
          <a:ln w="25400">
            <a:noFill/>
            <a:miter lim="800000"/>
            <a:headEnd/>
            <a:tailEnd/>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9" name="Freeform 5">
            <a:extLst>
              <a:ext uri="{FF2B5EF4-FFF2-40B4-BE49-F238E27FC236}">
                <a16:creationId xmlns:a16="http://schemas.microsoft.com/office/drawing/2014/main" xmlns="" id="{F2F39678-0D58-4303-B5D2-B9D2680928DB}"/>
              </a:ext>
            </a:extLst>
          </p:cNvPr>
          <p:cNvSpPr>
            <a:spLocks/>
          </p:cNvSpPr>
          <p:nvPr/>
        </p:nvSpPr>
        <p:spPr bwMode="auto">
          <a:xfrm>
            <a:off x="5252628" y="4710450"/>
            <a:ext cx="533400" cy="538162"/>
          </a:xfrm>
          <a:custGeom>
            <a:avLst/>
            <a:gdLst>
              <a:gd name="T0" fmla="*/ 0 w 21600"/>
              <a:gd name="T1" fmla="*/ 0 h 21600"/>
              <a:gd name="T2" fmla="*/ 1422400 w 21600"/>
              <a:gd name="T3" fmla="*/ 0 h 21600"/>
              <a:gd name="T4" fmla="*/ 1422400 w 21600"/>
              <a:gd name="T5" fmla="*/ 143510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0"/>
                </a:lnTo>
                <a:close/>
                <a:moveTo>
                  <a:pt x="0" y="0"/>
                </a:moveTo>
              </a:path>
            </a:pathLst>
          </a:custGeom>
          <a:solidFill>
            <a:schemeClr val="accent2">
              <a:lumMod val="75000"/>
            </a:scheme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10" name="Isosceles Triangle 109">
            <a:extLst>
              <a:ext uri="{FF2B5EF4-FFF2-40B4-BE49-F238E27FC236}">
                <a16:creationId xmlns:a16="http://schemas.microsoft.com/office/drawing/2014/main" xmlns="" id="{F6BA370E-C9B6-4BD8-89AD-87C7BC176B0A}"/>
              </a:ext>
            </a:extLst>
          </p:cNvPr>
          <p:cNvSpPr/>
          <p:nvPr/>
        </p:nvSpPr>
        <p:spPr>
          <a:xfrm>
            <a:off x="5018050" y="3847339"/>
            <a:ext cx="191408" cy="191408"/>
          </a:xfrm>
          <a:prstGeom prst="triangle">
            <a:avLst>
              <a:gd name="adj" fmla="val 100000"/>
            </a:avLst>
          </a:prstGeom>
          <a:solidFill>
            <a:schemeClr val="accent2"/>
          </a:solidFill>
          <a:ln>
            <a:noFill/>
          </a:ln>
        </p:spPr>
        <p:style>
          <a:lnRef idx="2">
            <a:scrgbClr r="0" g="0" b="0"/>
          </a:lnRef>
          <a:fillRef idx="1">
            <a:schemeClr val="accent4">
              <a:hueOff val="1953167"/>
              <a:satOff val="-15628"/>
              <a:lumOff val="-5442"/>
              <a:alphaOff val="0"/>
            </a:schemeClr>
          </a:fillRef>
          <a:effectRef idx="0">
            <a:schemeClr val="accent4">
              <a:hueOff val="1953167"/>
              <a:satOff val="-15628"/>
              <a:lumOff val="-5442"/>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11" name="Rectangle 22">
            <a:extLst>
              <a:ext uri="{FF2B5EF4-FFF2-40B4-BE49-F238E27FC236}">
                <a16:creationId xmlns:a16="http://schemas.microsoft.com/office/drawing/2014/main" xmlns="" id="{A14B0C6F-C6CF-4D26-BCD1-DB6BF3AC309B}"/>
              </a:ext>
            </a:extLst>
          </p:cNvPr>
          <p:cNvSpPr>
            <a:spLocks/>
          </p:cNvSpPr>
          <p:nvPr/>
        </p:nvSpPr>
        <p:spPr bwMode="auto">
          <a:xfrm>
            <a:off x="5257391" y="3538875"/>
            <a:ext cx="1943100" cy="1171575"/>
          </a:xfrm>
          <a:prstGeom prst="rect">
            <a:avLst/>
          </a:prstGeom>
          <a:solidFill>
            <a:schemeClr val="accent3"/>
          </a:solidFill>
          <a:ln w="25400">
            <a:noFill/>
            <a:miter lim="800000"/>
            <a:headEnd/>
            <a:tailEnd/>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12" name="Freeform 23">
            <a:extLst>
              <a:ext uri="{FF2B5EF4-FFF2-40B4-BE49-F238E27FC236}">
                <a16:creationId xmlns:a16="http://schemas.microsoft.com/office/drawing/2014/main" xmlns="" id="{47F8DDDE-150B-47F5-85B6-E30958D8816A}"/>
              </a:ext>
            </a:extLst>
          </p:cNvPr>
          <p:cNvSpPr>
            <a:spLocks/>
          </p:cNvSpPr>
          <p:nvPr/>
        </p:nvSpPr>
        <p:spPr bwMode="auto">
          <a:xfrm>
            <a:off x="6662328" y="4172287"/>
            <a:ext cx="533400" cy="538162"/>
          </a:xfrm>
          <a:custGeom>
            <a:avLst/>
            <a:gdLst>
              <a:gd name="T0" fmla="*/ 0 w 21600"/>
              <a:gd name="T1" fmla="*/ 0 h 21600"/>
              <a:gd name="T2" fmla="*/ 1422400 w 21600"/>
              <a:gd name="T3" fmla="*/ 0 h 21600"/>
              <a:gd name="T4" fmla="*/ 1422400 w 21600"/>
              <a:gd name="T5" fmla="*/ 143510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0"/>
                </a:lnTo>
                <a:close/>
                <a:moveTo>
                  <a:pt x="0" y="0"/>
                </a:moveTo>
              </a:path>
            </a:pathLst>
          </a:custGeom>
          <a:solidFill>
            <a:schemeClr val="accent3">
              <a:lumMod val="75000"/>
            </a:scheme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13" name="Isosceles Triangle 116">
            <a:extLst>
              <a:ext uri="{FF2B5EF4-FFF2-40B4-BE49-F238E27FC236}">
                <a16:creationId xmlns:a16="http://schemas.microsoft.com/office/drawing/2014/main" xmlns="" id="{71A218DE-1D1D-433F-8CA4-5C27E41A1823}"/>
              </a:ext>
            </a:extLst>
          </p:cNvPr>
          <p:cNvSpPr/>
          <p:nvPr/>
        </p:nvSpPr>
        <p:spPr>
          <a:xfrm>
            <a:off x="6433025" y="3316924"/>
            <a:ext cx="191408" cy="191408"/>
          </a:xfrm>
          <a:prstGeom prst="triangle">
            <a:avLst>
              <a:gd name="adj" fmla="val 100000"/>
            </a:avLst>
          </a:prstGeom>
          <a:solidFill>
            <a:schemeClr val="accent3"/>
          </a:solidFill>
          <a:ln>
            <a:noFill/>
          </a:ln>
        </p:spPr>
        <p:style>
          <a:lnRef idx="2">
            <a:scrgbClr r="0" g="0" b="0"/>
          </a:lnRef>
          <a:fillRef idx="1">
            <a:schemeClr val="accent4">
              <a:hueOff val="3255278"/>
              <a:satOff val="-26046"/>
              <a:lumOff val="-9069"/>
              <a:alphaOff val="0"/>
            </a:schemeClr>
          </a:fillRef>
          <a:effectRef idx="0">
            <a:schemeClr val="accent4">
              <a:hueOff val="3255278"/>
              <a:satOff val="-26046"/>
              <a:lumOff val="-9069"/>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14" name="Rectangle 29">
            <a:extLst>
              <a:ext uri="{FF2B5EF4-FFF2-40B4-BE49-F238E27FC236}">
                <a16:creationId xmlns:a16="http://schemas.microsoft.com/office/drawing/2014/main" xmlns="" id="{18FE6506-C1D2-4139-BD50-EC705D618822}"/>
              </a:ext>
            </a:extLst>
          </p:cNvPr>
          <p:cNvSpPr>
            <a:spLocks/>
          </p:cNvSpPr>
          <p:nvPr/>
        </p:nvSpPr>
        <p:spPr bwMode="auto">
          <a:xfrm>
            <a:off x="6662328" y="3005475"/>
            <a:ext cx="1943100" cy="1171575"/>
          </a:xfrm>
          <a:prstGeom prst="rect">
            <a:avLst/>
          </a:prstGeom>
          <a:solidFill>
            <a:schemeClr val="accent4"/>
          </a:solidFill>
          <a:ln w="25400">
            <a:noFill/>
            <a:miter lim="800000"/>
            <a:headEnd/>
            <a:tailEnd/>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15" name="Freeform 30">
            <a:extLst>
              <a:ext uri="{FF2B5EF4-FFF2-40B4-BE49-F238E27FC236}">
                <a16:creationId xmlns:a16="http://schemas.microsoft.com/office/drawing/2014/main" xmlns="" id="{507067A1-A607-4E14-98CC-38D7FE21EB3A}"/>
              </a:ext>
            </a:extLst>
          </p:cNvPr>
          <p:cNvSpPr>
            <a:spLocks/>
          </p:cNvSpPr>
          <p:nvPr/>
        </p:nvSpPr>
        <p:spPr bwMode="auto">
          <a:xfrm>
            <a:off x="8100910" y="3634568"/>
            <a:ext cx="555949" cy="535398"/>
          </a:xfrm>
          <a:custGeom>
            <a:avLst/>
            <a:gdLst>
              <a:gd name="T0" fmla="*/ 0 w 21600"/>
              <a:gd name="T1" fmla="*/ 0 h 21600"/>
              <a:gd name="T2" fmla="*/ 1422400 w 21600"/>
              <a:gd name="T3" fmla="*/ 0 h 21600"/>
              <a:gd name="T4" fmla="*/ 1422400 w 21600"/>
              <a:gd name="T5" fmla="*/ 143510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0"/>
                </a:lnTo>
                <a:close/>
                <a:moveTo>
                  <a:pt x="0" y="0"/>
                </a:moveTo>
              </a:path>
            </a:pathLst>
          </a:custGeom>
          <a:solidFill>
            <a:schemeClr val="accent4">
              <a:lumMod val="75000"/>
            </a:scheme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16" name="Isosceles Triangle 123">
            <a:extLst>
              <a:ext uri="{FF2B5EF4-FFF2-40B4-BE49-F238E27FC236}">
                <a16:creationId xmlns:a16="http://schemas.microsoft.com/office/drawing/2014/main" xmlns="" id="{7F940D57-91D9-4CE3-8A46-6B55C63FCC3E}"/>
              </a:ext>
            </a:extLst>
          </p:cNvPr>
          <p:cNvSpPr/>
          <p:nvPr/>
        </p:nvSpPr>
        <p:spPr>
          <a:xfrm>
            <a:off x="7842616" y="2785373"/>
            <a:ext cx="191408" cy="191408"/>
          </a:xfrm>
          <a:prstGeom prst="triangle">
            <a:avLst>
              <a:gd name="adj" fmla="val 100000"/>
            </a:avLst>
          </a:prstGeom>
          <a:solidFill>
            <a:schemeClr val="accent4"/>
          </a:solidFill>
          <a:ln>
            <a:noFill/>
          </a:ln>
        </p:spPr>
        <p:style>
          <a:lnRef idx="2">
            <a:scrgbClr r="0" g="0" b="0"/>
          </a:lnRef>
          <a:fillRef idx="1">
            <a:scrgbClr r="0" g="0" b="0"/>
          </a:fillRef>
          <a:effectRef idx="0">
            <a:schemeClr val="accent4">
              <a:hueOff val="4557389"/>
              <a:satOff val="-36465"/>
              <a:lumOff val="-12697"/>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17" name="AutoShape 13">
            <a:extLst>
              <a:ext uri="{FF2B5EF4-FFF2-40B4-BE49-F238E27FC236}">
                <a16:creationId xmlns:a16="http://schemas.microsoft.com/office/drawing/2014/main" xmlns="" id="{BE98EBCC-3BB1-4569-9AEA-0E0655A5BA6A}"/>
              </a:ext>
            </a:extLst>
          </p:cNvPr>
          <p:cNvSpPr>
            <a:spLocks/>
          </p:cNvSpPr>
          <p:nvPr/>
        </p:nvSpPr>
        <p:spPr bwMode="auto">
          <a:xfrm>
            <a:off x="8072029" y="2214901"/>
            <a:ext cx="2400300" cy="1671637"/>
          </a:xfrm>
          <a:prstGeom prst="rightArrow">
            <a:avLst>
              <a:gd name="adj1" fmla="val 69463"/>
              <a:gd name="adj2" fmla="val 28319"/>
            </a:avLst>
          </a:prstGeom>
          <a:solidFill>
            <a:schemeClr val="accent5"/>
          </a:solidFill>
          <a:ln w="25400">
            <a:noFill/>
            <a:miter lim="800000"/>
            <a:headEnd/>
            <a:tailEnd/>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20" name="Subtitle 2">
            <a:extLst>
              <a:ext uri="{FF2B5EF4-FFF2-40B4-BE49-F238E27FC236}">
                <a16:creationId xmlns:a16="http://schemas.microsoft.com/office/drawing/2014/main" xmlns="" id="{34C52568-4305-491B-9B3D-B717671760B4}"/>
              </a:ext>
            </a:extLst>
          </p:cNvPr>
          <p:cNvSpPr txBox="1">
            <a:spLocks/>
          </p:cNvSpPr>
          <p:nvPr/>
        </p:nvSpPr>
        <p:spPr>
          <a:xfrm>
            <a:off x="3911741" y="4488420"/>
            <a:ext cx="1272074" cy="390153"/>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ct val="100000"/>
              </a:lnSpc>
              <a:spcBef>
                <a:spcPts val="600"/>
              </a:spcBef>
              <a:spcAft>
                <a:spcPts val="0"/>
              </a:spcAft>
              <a:buClrTx/>
              <a:buSzTx/>
              <a:buFont typeface="Arial"/>
              <a:buNone/>
              <a:tabLst/>
              <a:defRPr/>
            </a:pPr>
            <a:r>
              <a:rPr kumimoji="0" lang="en-GB" sz="2000" b="0" i="0" u="none" strike="noStrike" kern="1200" cap="none" spc="0" normalizeH="0" baseline="0" noProof="0" dirty="0" err="1">
                <a:ln>
                  <a:noFill/>
                </a:ln>
                <a:solidFill>
                  <a:prstClr val="white"/>
                </a:solidFill>
                <a:effectLst/>
                <a:uLnTx/>
                <a:uFillTx/>
                <a:latin typeface="Calibri Light" panose="020F0302020204030204"/>
                <a:ea typeface="Lato Light" panose="020F0502020204030203" pitchFamily="34" charset="0"/>
                <a:cs typeface="Mukta ExtraLight" panose="020B0000000000000000" pitchFamily="34" charset="77"/>
              </a:rPr>
              <a:t>Zuhören</a:t>
            </a:r>
            <a:endParaRPr kumimoji="0" lang="en-GB" sz="2000" b="0" i="0" u="none" strike="noStrike" kern="1200" cap="none" spc="0" normalizeH="0" baseline="0" noProof="0" dirty="0">
              <a:ln>
                <a:noFill/>
              </a:ln>
              <a:solidFill>
                <a:prstClr val="white"/>
              </a:solidFill>
              <a:effectLst/>
              <a:uLnTx/>
              <a:uFillTx/>
              <a:latin typeface="Calibri Light" panose="020F0302020204030204"/>
              <a:ea typeface="Lato Light" panose="020F0502020204030203" pitchFamily="34" charset="0"/>
              <a:cs typeface="Mukta ExtraLight" panose="020B0000000000000000" pitchFamily="34" charset="77"/>
            </a:endParaRPr>
          </a:p>
        </p:txBody>
      </p:sp>
      <p:sp>
        <p:nvSpPr>
          <p:cNvPr id="25" name="Subtitle 2">
            <a:extLst>
              <a:ext uri="{FF2B5EF4-FFF2-40B4-BE49-F238E27FC236}">
                <a16:creationId xmlns:a16="http://schemas.microsoft.com/office/drawing/2014/main" xmlns="" id="{03941D9B-A7BE-404F-9FEE-91A2DF89D405}"/>
              </a:ext>
            </a:extLst>
          </p:cNvPr>
          <p:cNvSpPr txBox="1">
            <a:spLocks/>
          </p:cNvSpPr>
          <p:nvPr/>
        </p:nvSpPr>
        <p:spPr>
          <a:xfrm>
            <a:off x="5311677" y="3800489"/>
            <a:ext cx="1605695" cy="697930"/>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ct val="100000"/>
              </a:lnSpc>
              <a:spcBef>
                <a:spcPts val="600"/>
              </a:spcBef>
              <a:spcAft>
                <a:spcPts val="0"/>
              </a:spcAft>
              <a:buClrTx/>
              <a:buSzTx/>
              <a:buFont typeface="Arial"/>
              <a:buNone/>
              <a:tabLst/>
              <a:defRPr/>
            </a:pPr>
            <a:r>
              <a:rPr kumimoji="0" lang="en-GB" sz="2000" b="0" i="0" u="none" strike="noStrike" kern="1200" cap="none" spc="0" normalizeH="0" baseline="0" noProof="0" dirty="0">
                <a:ln>
                  <a:noFill/>
                </a:ln>
                <a:solidFill>
                  <a:prstClr val="white"/>
                </a:solidFill>
                <a:effectLst/>
                <a:uLnTx/>
                <a:uFillTx/>
                <a:latin typeface="Calibri Light" panose="020F0302020204030204"/>
                <a:ea typeface="Lato Light" panose="020F0502020204030203" pitchFamily="34" charset="0"/>
                <a:cs typeface="Mukta ExtraLight" panose="020B0000000000000000" pitchFamily="34" charset="77"/>
              </a:rPr>
              <a:t>Inter- </a:t>
            </a:r>
            <a:r>
              <a:rPr kumimoji="0" lang="en-GB" sz="2000" b="0" i="0" u="none" strike="noStrike" kern="1200" cap="none" spc="0" normalizeH="0" baseline="0" noProof="0" dirty="0" err="1">
                <a:ln>
                  <a:noFill/>
                </a:ln>
                <a:solidFill>
                  <a:prstClr val="white"/>
                </a:solidFill>
                <a:effectLst/>
                <a:uLnTx/>
                <a:uFillTx/>
                <a:latin typeface="Calibri Light" panose="020F0302020204030204"/>
                <a:ea typeface="Lato Light" panose="020F0502020204030203" pitchFamily="34" charset="0"/>
                <a:cs typeface="Mukta ExtraLight" panose="020B0000000000000000" pitchFamily="34" charset="77"/>
              </a:rPr>
              <a:t>pretieren</a:t>
            </a:r>
            <a:endParaRPr kumimoji="0" lang="en-GB" sz="2000" b="0" i="0" u="none" strike="noStrike" kern="1200" cap="none" spc="0" normalizeH="0" baseline="0" noProof="0" dirty="0">
              <a:ln>
                <a:noFill/>
              </a:ln>
              <a:solidFill>
                <a:prstClr val="white"/>
              </a:solidFill>
              <a:effectLst/>
              <a:uLnTx/>
              <a:uFillTx/>
              <a:latin typeface="Calibri Light" panose="020F0302020204030204"/>
              <a:ea typeface="Lato Light" panose="020F0502020204030203" pitchFamily="34" charset="0"/>
              <a:cs typeface="Mukta ExtraLight" panose="020B0000000000000000" pitchFamily="34" charset="77"/>
            </a:endParaRPr>
          </a:p>
        </p:txBody>
      </p:sp>
      <p:sp>
        <p:nvSpPr>
          <p:cNvPr id="26" name="Subtitle 2">
            <a:extLst>
              <a:ext uri="{FF2B5EF4-FFF2-40B4-BE49-F238E27FC236}">
                <a16:creationId xmlns:a16="http://schemas.microsoft.com/office/drawing/2014/main" xmlns="" id="{8E60F14E-DB14-44E6-B148-762BBD2DFA92}"/>
              </a:ext>
            </a:extLst>
          </p:cNvPr>
          <p:cNvSpPr txBox="1">
            <a:spLocks/>
          </p:cNvSpPr>
          <p:nvPr/>
        </p:nvSpPr>
        <p:spPr>
          <a:xfrm>
            <a:off x="6666069" y="3096327"/>
            <a:ext cx="1522441" cy="1005706"/>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ct val="100000"/>
              </a:lnSpc>
              <a:spcBef>
                <a:spcPts val="600"/>
              </a:spcBef>
              <a:spcAft>
                <a:spcPts val="0"/>
              </a:spcAft>
              <a:buClrTx/>
              <a:buSzTx/>
              <a:buFont typeface="Arial"/>
              <a:buNone/>
              <a:tabLst/>
              <a:defRPr/>
            </a:pPr>
            <a:r>
              <a:rPr kumimoji="0" lang="en-GB" sz="2000" b="0" i="0" u="none" strike="noStrike" kern="1200" cap="none" spc="0" normalizeH="0" baseline="0" noProof="0" dirty="0">
                <a:ln>
                  <a:noFill/>
                </a:ln>
                <a:solidFill>
                  <a:prstClr val="white"/>
                </a:solidFill>
                <a:effectLst/>
                <a:uLnTx/>
                <a:uFillTx/>
                <a:latin typeface="Calibri Light" panose="020F0302020204030204"/>
                <a:ea typeface="Lato Light" panose="020F0502020204030203" pitchFamily="34" charset="0"/>
                <a:cs typeface="Mukta ExtraLight" panose="020B0000000000000000" pitchFamily="34" charset="77"/>
              </a:rPr>
              <a:t>Vorbereiten &amp;</a:t>
            </a:r>
            <a:br>
              <a:rPr kumimoji="0" lang="en-GB" sz="2000" b="0" i="0" u="none" strike="noStrike" kern="1200" cap="none" spc="0" normalizeH="0" baseline="0" noProof="0" dirty="0">
                <a:ln>
                  <a:noFill/>
                </a:ln>
                <a:solidFill>
                  <a:prstClr val="white"/>
                </a:solidFill>
                <a:effectLst/>
                <a:uLnTx/>
                <a:uFillTx/>
                <a:latin typeface="Calibri Light" panose="020F0302020204030204"/>
                <a:ea typeface="Lato Light" panose="020F0502020204030203" pitchFamily="34" charset="0"/>
                <a:cs typeface="Mukta ExtraLight" panose="020B0000000000000000" pitchFamily="34" charset="77"/>
              </a:rPr>
            </a:br>
            <a:r>
              <a:rPr kumimoji="0" lang="en-GB" sz="2000" b="0" i="0" u="none" strike="noStrike" kern="1200" cap="none" spc="0" normalizeH="0" baseline="0" noProof="0" dirty="0">
                <a:ln>
                  <a:noFill/>
                </a:ln>
                <a:solidFill>
                  <a:prstClr val="white"/>
                </a:solidFill>
                <a:effectLst/>
                <a:uLnTx/>
                <a:uFillTx/>
                <a:latin typeface="Calibri Light" panose="020F0302020204030204"/>
                <a:ea typeface="Lato Light" panose="020F0502020204030203" pitchFamily="34" charset="0"/>
                <a:cs typeface="Mukta ExtraLight" panose="020B0000000000000000" pitchFamily="34" charset="77"/>
              </a:rPr>
              <a:t>Reagieren</a:t>
            </a:r>
          </a:p>
        </p:txBody>
      </p:sp>
      <p:sp>
        <p:nvSpPr>
          <p:cNvPr id="27" name="Subtitle 2">
            <a:extLst>
              <a:ext uri="{FF2B5EF4-FFF2-40B4-BE49-F238E27FC236}">
                <a16:creationId xmlns:a16="http://schemas.microsoft.com/office/drawing/2014/main" xmlns="" id="{166C88C1-FEEE-4364-AF1F-5F15B0645A84}"/>
              </a:ext>
            </a:extLst>
          </p:cNvPr>
          <p:cNvSpPr txBox="1">
            <a:spLocks/>
          </p:cNvSpPr>
          <p:nvPr/>
        </p:nvSpPr>
        <p:spPr>
          <a:xfrm>
            <a:off x="8289906" y="2873036"/>
            <a:ext cx="1755640" cy="390153"/>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ct val="100000"/>
              </a:lnSpc>
              <a:spcBef>
                <a:spcPts val="600"/>
              </a:spcBef>
              <a:spcAft>
                <a:spcPts val="0"/>
              </a:spcAft>
              <a:buClrTx/>
              <a:buSzTx/>
              <a:buFont typeface="Arial"/>
              <a:buNone/>
              <a:tabLst/>
              <a:defRPr/>
            </a:pPr>
            <a:r>
              <a:rPr kumimoji="0" lang="en-GB" sz="2000" b="0" i="0" u="none" strike="noStrike" kern="1200" cap="none" spc="0" normalizeH="0" baseline="0" noProof="0" dirty="0" err="1">
                <a:ln>
                  <a:noFill/>
                </a:ln>
                <a:solidFill>
                  <a:prstClr val="white"/>
                </a:solidFill>
                <a:effectLst/>
                <a:uLnTx/>
                <a:uFillTx/>
                <a:latin typeface="Calibri Light" panose="020F0302020204030204"/>
                <a:ea typeface="Lato Light" panose="020F0502020204030203" pitchFamily="34" charset="0"/>
                <a:cs typeface="Mukta ExtraLight" panose="020B0000000000000000" pitchFamily="34" charset="77"/>
              </a:rPr>
              <a:t>Überwachen</a:t>
            </a:r>
            <a:endParaRPr kumimoji="0" lang="en-GB" sz="2000" b="0" i="0" u="none" strike="noStrike" kern="1200" cap="none" spc="0" normalizeH="0" baseline="0" noProof="0" dirty="0">
              <a:ln>
                <a:noFill/>
              </a:ln>
              <a:solidFill>
                <a:prstClr val="white"/>
              </a:solidFill>
              <a:effectLst/>
              <a:uLnTx/>
              <a:uFillTx/>
              <a:latin typeface="Calibri Light" panose="020F0302020204030204"/>
              <a:ea typeface="Lato Light" panose="020F0502020204030203" pitchFamily="34" charset="0"/>
              <a:cs typeface="Mukta ExtraLight" panose="020B0000000000000000" pitchFamily="34" charset="77"/>
            </a:endParaRPr>
          </a:p>
        </p:txBody>
      </p:sp>
      <p:sp>
        <p:nvSpPr>
          <p:cNvPr id="29" name="Subtitle 2">
            <a:extLst>
              <a:ext uri="{FF2B5EF4-FFF2-40B4-BE49-F238E27FC236}">
                <a16:creationId xmlns:a16="http://schemas.microsoft.com/office/drawing/2014/main" xmlns="" id="{50510827-30D0-4010-B1A1-0C429C89325A}"/>
              </a:ext>
            </a:extLst>
          </p:cNvPr>
          <p:cNvSpPr txBox="1">
            <a:spLocks/>
          </p:cNvSpPr>
          <p:nvPr/>
        </p:nvSpPr>
        <p:spPr>
          <a:xfrm>
            <a:off x="3390490" y="1779234"/>
            <a:ext cx="1946823" cy="1959814"/>
          </a:xfrm>
          <a:prstGeom prst="rect">
            <a:avLst/>
          </a:prstGeom>
        </p:spPr>
        <p:txBody>
          <a:bodyPr vert="horz" wrap="square" lIns="81580" tIns="40790" rIns="81580" bIns="40790" rtlCol="0" anchor="b">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9388" marR="0" lvl="0" indent="-179388" algn="l" defTabSz="1087636"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rPr>
              <a:t>alle relevanten Social-Media-</a:t>
            </a:r>
            <a:r>
              <a:rPr kumimoji="0" lang="en-GB" sz="1600" b="0" i="0" u="none" strike="noStrike" kern="1200" cap="none" spc="0" normalizeH="0" baseline="0" noProof="0" dirty="0" err="1">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rPr>
              <a:t>Kanäle</a:t>
            </a:r>
            <a:r>
              <a:rPr kumimoji="0" lang="en-GB" sz="1600" b="0" i="0" u="none"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rPr>
              <a:t> </a:t>
            </a:r>
            <a:r>
              <a:rPr kumimoji="0" lang="en-GB" sz="1600" b="0" i="0" u="none" strike="noStrike" kern="1200" cap="none" spc="0" normalizeH="0" baseline="0" noProof="0" dirty="0" err="1">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rPr>
              <a:t>abdecken</a:t>
            </a:r>
            <a:endParaRPr kumimoji="0" lang="en-GB" sz="1600" b="0" i="0" u="none"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endParaRPr>
          </a:p>
          <a:p>
            <a:pPr marL="179388" marR="0" lvl="0" indent="-179388" algn="l" defTabSz="1087636"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err="1">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rPr>
              <a:t>Schlüsselwörter</a:t>
            </a:r>
            <a:r>
              <a:rPr kumimoji="0" lang="en-GB" sz="1600" b="0" i="0" u="none"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rPr>
              <a:t> </a:t>
            </a:r>
            <a:r>
              <a:rPr kumimoji="0" lang="en-GB" sz="1600" b="0" i="0" u="none" strike="noStrike" kern="1200" cap="none" spc="0" normalizeH="0" baseline="0" noProof="0" dirty="0" err="1">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rPr>
              <a:t>festlegen</a:t>
            </a:r>
            <a:endParaRPr kumimoji="0" lang="en-GB" sz="1600" b="0" i="0" u="none"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endParaRPr>
          </a:p>
          <a:p>
            <a:pPr marL="179388" marR="0" lvl="0" indent="-179388" algn="l" defTabSz="1087636"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err="1">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rPr>
              <a:t>Auslöser</a:t>
            </a:r>
            <a:r>
              <a:rPr kumimoji="0" lang="en-GB" sz="1600" b="0" i="0" u="none"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rPr>
              <a:t>/</a:t>
            </a:r>
            <a:r>
              <a:rPr kumimoji="0" lang="en-GB" sz="1600" b="0" i="0" u="none" strike="noStrike" kern="1200" cap="none" spc="0" normalizeH="0" baseline="0" noProof="0" dirty="0" err="1">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rPr>
              <a:t>Ereignisse</a:t>
            </a:r>
            <a:r>
              <a:rPr kumimoji="0" lang="en-GB" sz="1600" b="0" i="0" u="none"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rPr>
              <a:t> definieren</a:t>
            </a:r>
          </a:p>
        </p:txBody>
      </p:sp>
      <p:sp>
        <p:nvSpPr>
          <p:cNvPr id="32" name="Subtitle 2">
            <a:extLst>
              <a:ext uri="{FF2B5EF4-FFF2-40B4-BE49-F238E27FC236}">
                <a16:creationId xmlns:a16="http://schemas.microsoft.com/office/drawing/2014/main" xmlns="" id="{6DF2E466-5A58-405F-97AF-39BFB397314C}"/>
              </a:ext>
            </a:extLst>
          </p:cNvPr>
          <p:cNvSpPr txBox="1">
            <a:spLocks/>
          </p:cNvSpPr>
          <p:nvPr/>
        </p:nvSpPr>
        <p:spPr>
          <a:xfrm>
            <a:off x="5287254" y="1784105"/>
            <a:ext cx="2236668" cy="1467371"/>
          </a:xfrm>
          <a:prstGeom prst="rect">
            <a:avLst/>
          </a:prstGeom>
        </p:spPr>
        <p:txBody>
          <a:bodyPr vert="horz" wrap="square" lIns="81580" tIns="40790" rIns="81580" bIns="40790" rtlCol="0" anchor="b">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9388" marR="0" lvl="0" indent="-179388" algn="l" defTabSz="1087636"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rPr>
              <a:t>GAP-/Trend-Analyse</a:t>
            </a:r>
          </a:p>
          <a:p>
            <a:pPr marL="179388" marR="0" lvl="0" indent="-179388" algn="l" defTabSz="1087636"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err="1">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rPr>
              <a:t>verwertbare</a:t>
            </a:r>
            <a:r>
              <a:rPr kumimoji="0" lang="en-GB" sz="1600" b="0" i="0" u="none"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rPr>
              <a:t> </a:t>
            </a:r>
            <a:r>
              <a:rPr kumimoji="0" lang="en-GB" sz="1600" b="0" i="0" u="none" strike="noStrike" kern="1200" cap="none" spc="0" normalizeH="0" baseline="0" noProof="0" dirty="0" err="1">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rPr>
              <a:t>Einsichten</a:t>
            </a:r>
            <a:endParaRPr kumimoji="0" lang="en-GB" sz="1600" b="0" i="0" u="none"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endParaRPr>
          </a:p>
          <a:p>
            <a:pPr marL="179388" marR="0" lvl="0" indent="-179388" algn="l" defTabSz="1087636"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err="1">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rPr>
              <a:t>zusätzliche</a:t>
            </a:r>
            <a:r>
              <a:rPr kumimoji="0" lang="en-GB" sz="1600" b="0" i="0" u="none"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rPr>
              <a:t> </a:t>
            </a:r>
            <a:r>
              <a:rPr kumimoji="0" lang="en-GB" sz="1600" b="0" i="0" u="none" strike="noStrike" kern="1200" cap="none" spc="0" normalizeH="0" baseline="0" noProof="0" dirty="0" err="1">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rPr>
              <a:t>Daten-eingaben</a:t>
            </a:r>
            <a:r>
              <a:rPr kumimoji="0" lang="en-GB" sz="1600" b="0" i="0" u="none"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rPr>
              <a:t> </a:t>
            </a:r>
            <a:r>
              <a:rPr kumimoji="0" lang="en-GB" sz="1600" b="0" i="0" u="none" strike="noStrike" kern="1200" cap="none" spc="0" normalizeH="0" baseline="0" noProof="0" dirty="0" err="1">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rPr>
              <a:t>identi-fizieren</a:t>
            </a:r>
            <a:endParaRPr kumimoji="0" lang="en-GB" sz="1600" b="0" i="0" u="none"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endParaRPr>
          </a:p>
        </p:txBody>
      </p:sp>
      <p:sp>
        <p:nvSpPr>
          <p:cNvPr id="34" name="Subtitle 2">
            <a:extLst>
              <a:ext uri="{FF2B5EF4-FFF2-40B4-BE49-F238E27FC236}">
                <a16:creationId xmlns:a16="http://schemas.microsoft.com/office/drawing/2014/main" xmlns="" id="{A3A86EBB-9FEC-4955-A6C6-ADA87B67D821}"/>
              </a:ext>
            </a:extLst>
          </p:cNvPr>
          <p:cNvSpPr txBox="1">
            <a:spLocks/>
          </p:cNvSpPr>
          <p:nvPr/>
        </p:nvSpPr>
        <p:spPr>
          <a:xfrm>
            <a:off x="7269127" y="4205744"/>
            <a:ext cx="1943099" cy="2775422"/>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9388" marR="0" lvl="0" indent="-179388" algn="l" defTabSz="1087636"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rPr>
              <a:t>Reagieren auf individueller / aggregierter Ebene</a:t>
            </a:r>
          </a:p>
          <a:p>
            <a:pPr marL="179388" marR="0" lvl="0" indent="-179388" algn="l" defTabSz="1087636"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rPr>
              <a:t>Erkenntnisse in Schulungen einfließen lassen</a:t>
            </a:r>
          </a:p>
          <a:p>
            <a:pPr marL="179388" marR="0" lvl="0" indent="-179388" algn="l" defTabSz="1087636"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err="1">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rPr>
              <a:t>VoC</a:t>
            </a:r>
            <a:r>
              <a:rPr kumimoji="0" lang="en-GB" sz="1600" b="0" i="0" u="none"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rPr>
              <a:t> in die </a:t>
            </a:r>
            <a:r>
              <a:rPr kumimoji="0" lang="en-GB" sz="1600" b="0" i="0" u="none" strike="noStrike" kern="1200" cap="none" spc="0" normalizeH="0" baseline="0" noProof="0" dirty="0" err="1">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rPr>
              <a:t>Unter-nehmensplanung</a:t>
            </a:r>
            <a:r>
              <a:rPr kumimoji="0" lang="en-GB" sz="1600" b="0" i="0" u="none"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rPr>
              <a:t> einbinden </a:t>
            </a:r>
          </a:p>
          <a:p>
            <a:pPr marL="88900" marR="0" lvl="0" indent="-88900" algn="l" defTabSz="1087636"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endParaRPr>
          </a:p>
        </p:txBody>
      </p:sp>
      <p:sp>
        <p:nvSpPr>
          <p:cNvPr id="35" name="Subtitle 2">
            <a:extLst>
              <a:ext uri="{FF2B5EF4-FFF2-40B4-BE49-F238E27FC236}">
                <a16:creationId xmlns:a16="http://schemas.microsoft.com/office/drawing/2014/main" xmlns="" id="{70F4089E-92C9-43D4-967A-7E11B7329761}"/>
              </a:ext>
            </a:extLst>
          </p:cNvPr>
          <p:cNvSpPr txBox="1">
            <a:spLocks/>
          </p:cNvSpPr>
          <p:nvPr/>
        </p:nvSpPr>
        <p:spPr>
          <a:xfrm>
            <a:off x="8903617" y="3836682"/>
            <a:ext cx="2400300" cy="1221150"/>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9388" marR="0" lvl="0" indent="-179388" algn="l" defTabSz="1087636"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rPr>
              <a:t>KPIs </a:t>
            </a:r>
            <a:r>
              <a:rPr kumimoji="0" lang="en-GB" sz="1600" b="0" i="0" u="none" strike="noStrike" kern="1200" cap="none" spc="0" normalizeH="0" baseline="0" noProof="0" dirty="0" err="1">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rPr>
              <a:t>verfolgen</a:t>
            </a:r>
            <a:r>
              <a:rPr kumimoji="0" lang="en-GB" sz="1600" b="0" i="0" u="none"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rPr>
              <a:t> &amp; </a:t>
            </a:r>
            <a:r>
              <a:rPr kumimoji="0" lang="en-GB" sz="1600" b="0" i="0" u="none" strike="noStrike" kern="1200" cap="none" spc="0" normalizeH="0" baseline="0" noProof="0" dirty="0" err="1">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rPr>
              <a:t>messen</a:t>
            </a:r>
            <a:endParaRPr kumimoji="0" lang="en-GB" sz="1600" b="0" i="0" u="none"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endParaRPr>
          </a:p>
          <a:p>
            <a:pPr marL="179388" marR="0" lvl="0" indent="-179388" algn="l" defTabSz="1087636"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err="1">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rPr>
              <a:t>kontinuierliche</a:t>
            </a:r>
            <a:r>
              <a:rPr kumimoji="0" lang="en-GB" sz="1600" b="0" i="0" u="none"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rPr>
              <a:t>  </a:t>
            </a:r>
            <a:r>
              <a:rPr kumimoji="0" lang="en-GB" sz="1600" b="0" i="0" u="none" strike="noStrike" kern="1200" cap="none" spc="0" normalizeH="0" baseline="0" noProof="0" dirty="0" err="1">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rPr>
              <a:t>Optimierung</a:t>
            </a:r>
            <a:r>
              <a:rPr kumimoji="0" lang="en-GB" sz="1600" b="0" i="0" u="none"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rPr>
              <a:t> &amp; Messung</a:t>
            </a:r>
          </a:p>
          <a:p>
            <a:pPr marL="88900" marR="0" lvl="0" indent="-88900" algn="l" defTabSz="1087636"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endParaRPr>
          </a:p>
        </p:txBody>
      </p:sp>
    </p:spTree>
    <p:extLst>
      <p:ext uri="{BB962C8B-B14F-4D97-AF65-F5344CB8AC3E}">
        <p14:creationId xmlns:p14="http://schemas.microsoft.com/office/powerpoint/2010/main" val="16739664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3" descr="D:\MyFiles\STI\OC Group\SCEI\Material\pics\SMM_bg.png">
            <a:extLst>
              <a:ext uri="{FF2B5EF4-FFF2-40B4-BE49-F238E27FC236}">
                <a16:creationId xmlns:a16="http://schemas.microsoft.com/office/drawing/2014/main" xmlns="" id="{35BB8F91-59B0-47F8-9736-F0C021D8FC0A}"/>
              </a:ext>
            </a:extLst>
          </p:cNvPr>
          <p:cNvPicPr>
            <a:picLocks noChangeAspect="1" noChangeArrowheads="1"/>
          </p:cNvPicPr>
          <p:nvPr>
            <p:custDataLst>
              <p:tags r:id="rId1"/>
            </p:custDataLst>
          </p:nvPr>
        </p:nvPicPr>
        <p:blipFill rotWithShape="1">
          <a:blip r:embed="rId4" cstate="print">
            <a:extLst>
              <a:ext uri="{28A0092B-C50C-407E-A947-70E740481C1C}">
                <a14:useLocalDpi xmlns:a14="http://schemas.microsoft.com/office/drawing/2010/main" val="0"/>
              </a:ext>
            </a:extLst>
          </a:blip>
          <a:srcRect b="3018"/>
          <a:stretch/>
        </p:blipFill>
        <p:spPr bwMode="auto">
          <a:xfrm>
            <a:off x="3628695" y="2682481"/>
            <a:ext cx="5610307" cy="2673289"/>
          </a:xfrm>
          <a:prstGeom prst="rect">
            <a:avLst/>
          </a:prstGeom>
          <a:noFill/>
          <a:extLst>
            <a:ext uri="{909E8E84-426E-40DD-AFC4-6F175D3DCCD1}">
              <a14:hiddenFill xmlns:a14="http://schemas.microsoft.com/office/drawing/2010/main">
                <a:solidFill>
                  <a:srgbClr val="FFFFFF"/>
                </a:solidFill>
              </a14:hiddenFill>
            </a:ext>
          </a:extLst>
        </p:spPr>
      </p:pic>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1552311" y="565117"/>
            <a:ext cx="9087377" cy="697353"/>
          </a:xfrm>
        </p:spPr>
        <p:txBody>
          <a:bodyPr>
            <a:normAutofit/>
          </a:bodyPr>
          <a:lstStyle/>
          <a:p>
            <a:r>
              <a:rPr lang="en-GB" dirty="0"/>
              <a:t>Wie man auf soziale Medien hört</a:t>
            </a:r>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192696" y="1783781"/>
            <a:ext cx="3487332" cy="5468467"/>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ts val="600"/>
              </a:spcBef>
              <a:spcAft>
                <a:spcPts val="0"/>
              </a:spcAft>
              <a:buClrTx/>
              <a:buSzTx/>
              <a:buFont typeface="Arial"/>
              <a:buNone/>
              <a:tabLst/>
              <a:defRPr/>
            </a:pPr>
            <a:r>
              <a:rPr kumimoji="0" lang="en-GB" sz="20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Social Listening gibt Marken die Möglichkeit, Konversationen über sie in sozialen Medien zu verfolgen, </a:t>
            </a:r>
            <a:r>
              <a:rPr kumimoji="0" lang="en-GB" sz="20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zu analysieren </a:t>
            </a:r>
            <a:r>
              <a:rPr kumimoji="0" lang="en-GB" sz="20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und darauf zu reagieren. Es ist eine entscheidende Komponente der Zielgruppenforschung.</a:t>
            </a:r>
          </a:p>
          <a:p>
            <a:pPr marL="0" marR="0" lvl="0" indent="0" algn="l" defTabSz="1087636" rtl="0" eaLnBrk="1" fontAlgn="auto" latinLnBrk="0" hangingPunct="1">
              <a:lnSpc>
                <a:spcPct val="100000"/>
              </a:lnSpc>
              <a:spcBef>
                <a:spcPts val="600"/>
              </a:spcBef>
              <a:spcAft>
                <a:spcPts val="0"/>
              </a:spcAft>
              <a:buClrTx/>
              <a:buSzTx/>
              <a:buFont typeface="Arial"/>
              <a:buNone/>
              <a:tabLst/>
              <a:defRPr/>
            </a:pPr>
            <a:r>
              <a:rPr kumimoji="0" lang="en-GB" sz="20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Wenn Sie Social Listening nicht nutzen, </a:t>
            </a:r>
            <a:r>
              <a:rPr kumimoji="0" lang="en-GB" sz="20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entgehen</a:t>
            </a:r>
            <a:r>
              <a:rPr kumimoji="0" lang="en-GB" sz="20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a:t>
            </a:r>
            <a:r>
              <a:rPr kumimoji="0" lang="en-GB" sz="20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Ihnen</a:t>
            </a:r>
            <a:r>
              <a:rPr kumimoji="0" lang="en-GB" sz="20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a:t>
            </a:r>
            <a:r>
              <a:rPr kumimoji="0" lang="en-GB" sz="20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wesentliche</a:t>
            </a:r>
            <a:r>
              <a:rPr kumimoji="0" lang="en-GB" sz="20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a:t>
            </a:r>
            <a:r>
              <a:rPr kumimoji="0" lang="en-GB" sz="20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Erkenntnisse</a:t>
            </a:r>
            <a:r>
              <a:rPr kumimoji="0" lang="en-GB" sz="20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Es </a:t>
            </a:r>
            <a:r>
              <a:rPr kumimoji="0" lang="en-GB" sz="20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könnte</a:t>
            </a:r>
            <a:r>
              <a:rPr kumimoji="0" lang="en-GB" sz="20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es sein, dass Sie einen großen Teil der Erkenntnisse über Ihre Marke verpassen, über die die Leute aktiv diskutieren. </a:t>
            </a:r>
            <a:r>
              <a:rPr kumimoji="0" lang="en-GB" sz="20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Schließlich</a:t>
            </a:r>
            <a:r>
              <a:rPr kumimoji="0" lang="en-GB" sz="20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a:t>
            </a:r>
            <a:r>
              <a:rPr kumimoji="0" lang="en-GB" sz="20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wollen</a:t>
            </a:r>
            <a:r>
              <a:rPr kumimoji="0" lang="en-GB" sz="20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Sie </a:t>
            </a:r>
            <a:r>
              <a:rPr kumimoji="0" lang="en-GB" sz="20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wissen</a:t>
            </a:r>
            <a:r>
              <a:rPr kumimoji="0" lang="en-GB" sz="20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was die Leute über Sie sagen.</a:t>
            </a:r>
          </a:p>
          <a:p>
            <a:pPr marL="0" marR="0" lvl="0" indent="0" algn="l" defTabSz="1087636" rtl="0" eaLnBrk="1" fontAlgn="auto" latinLnBrk="0" hangingPunct="1">
              <a:lnSpc>
                <a:spcPct val="100000"/>
              </a:lnSpc>
              <a:spcBef>
                <a:spcPts val="600"/>
              </a:spcBef>
              <a:spcAft>
                <a:spcPts val="0"/>
              </a:spcAft>
              <a:buClrTx/>
              <a:buSzTx/>
              <a:buFont typeface="Arial"/>
              <a:buNone/>
              <a:tabLst/>
              <a:defRPr/>
            </a:pPr>
            <a:endParaRPr kumimoji="0" lang="en-GB" sz="2000" b="1" i="0" u="none" strike="noStrike" kern="1200" cap="none" spc="0" normalizeH="0" baseline="0" noProof="0" dirty="0">
              <a:ln>
                <a:noFill/>
              </a:ln>
              <a:solidFill>
                <a:prstClr val="black"/>
              </a:solidFill>
              <a:effectLst/>
              <a:uLnTx/>
              <a:uFillTx/>
              <a:latin typeface="Calibri Light" panose="020F0302020204030204"/>
              <a:ea typeface="Open Sans Light" panose="020B0306030504020204" pitchFamily="34" charset="0"/>
              <a:cs typeface="Open Sans Light" panose="020B0306030504020204" pitchFamily="34" charset="0"/>
            </a:endParaRPr>
          </a:p>
        </p:txBody>
      </p:sp>
      <p:sp>
        <p:nvSpPr>
          <p:cNvPr id="54" name="Subtitle 2">
            <a:extLst>
              <a:ext uri="{FF2B5EF4-FFF2-40B4-BE49-F238E27FC236}">
                <a16:creationId xmlns:a16="http://schemas.microsoft.com/office/drawing/2014/main" xmlns="" id="{DA0B9971-BC2B-4487-B593-6215C1B33EB9}"/>
              </a:ext>
            </a:extLst>
          </p:cNvPr>
          <p:cNvSpPr txBox="1">
            <a:spLocks/>
          </p:cNvSpPr>
          <p:nvPr/>
        </p:nvSpPr>
        <p:spPr>
          <a:xfrm>
            <a:off x="8664857" y="1764706"/>
            <a:ext cx="3527143" cy="4343400"/>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77800" marR="0" lvl="1" indent="-177800" algn="l" defTabSz="914400" rtl="0" eaLnBrk="1" fontAlgn="auto" latinLnBrk="0" hangingPunct="1">
              <a:lnSpc>
                <a:spcPct val="100000"/>
              </a:lnSpc>
              <a:spcBef>
                <a:spcPts val="500"/>
              </a:spcBef>
              <a:spcAft>
                <a:spcPts val="0"/>
              </a:spcAft>
              <a:buClrTx/>
              <a:buSzTx/>
              <a:buFont typeface="Arial" pitchFamily="34" charset="0"/>
              <a:buChar char="•"/>
              <a:tabLst/>
              <a:defRPr/>
            </a:pPr>
            <a:r>
              <a:rPr kumimoji="0" lang="en-GB" sz="1600" b="1" i="0" u="none" strike="noStrike" kern="1200" cap="none" spc="0" normalizeH="0" baseline="0" noProof="0" dirty="0" err="1">
                <a:ln>
                  <a:noFill/>
                </a:ln>
                <a:solidFill>
                  <a:srgbClr val="245473"/>
                </a:solidFill>
                <a:effectLst/>
                <a:uLnTx/>
                <a:uFillTx/>
                <a:latin typeface="Calibri" panose="020F0502020204030204"/>
                <a:ea typeface="+mn-ea"/>
                <a:cs typeface="+mn-cs"/>
              </a:rPr>
              <a:t>Schlüsselwörter</a:t>
            </a:r>
            <a:r>
              <a:rPr kumimoji="0" lang="en-GB" sz="1600" b="1" i="0" u="none" strike="noStrike" kern="1200" cap="none" spc="0" normalizeH="0" baseline="0" noProof="0" dirty="0">
                <a:ln>
                  <a:noFill/>
                </a:ln>
                <a:solidFill>
                  <a:srgbClr val="245473"/>
                </a:solidFill>
                <a:effectLst/>
                <a:uLnTx/>
                <a:uFillTx/>
                <a:latin typeface="Calibri" panose="020F0502020204030204"/>
                <a:ea typeface="+mn-ea"/>
                <a:cs typeface="+mn-cs"/>
              </a:rPr>
              <a:t> </a:t>
            </a:r>
            <a:r>
              <a:rPr lang="en-GB" sz="1600" b="1" dirty="0" err="1">
                <a:solidFill>
                  <a:srgbClr val="245473"/>
                </a:solidFill>
                <a:latin typeface="Calibri" panose="020F0502020204030204"/>
              </a:rPr>
              <a:t>i</a:t>
            </a:r>
            <a:r>
              <a:rPr kumimoji="0" lang="en-GB" sz="1600" b="1" i="0" u="none" strike="noStrike" kern="1200" cap="none" spc="0" normalizeH="0" baseline="0" noProof="0" dirty="0" err="1">
                <a:ln>
                  <a:noFill/>
                </a:ln>
                <a:solidFill>
                  <a:srgbClr val="245473"/>
                </a:solidFill>
                <a:effectLst/>
                <a:uLnTx/>
                <a:uFillTx/>
                <a:latin typeface="Calibri" panose="020F0502020204030204"/>
                <a:ea typeface="+mn-ea"/>
                <a:cs typeface="+mn-cs"/>
              </a:rPr>
              <a:t>dentifizieren</a:t>
            </a:r>
            <a:endParaRPr kumimoji="0" lang="en-GB" sz="1600" b="1" i="0" u="none" strike="noStrike" kern="1200" cap="none" spc="0" normalizeH="0" baseline="0" noProof="0" dirty="0">
              <a:ln>
                <a:noFill/>
              </a:ln>
              <a:solidFill>
                <a:srgbClr val="245473"/>
              </a:solidFill>
              <a:effectLst/>
              <a:uLnTx/>
              <a:uFillTx/>
              <a:latin typeface="Calibri" panose="020F0502020204030204"/>
              <a:ea typeface="+mn-ea"/>
              <a:cs typeface="+mn-cs"/>
            </a:endParaRPr>
          </a:p>
          <a:p>
            <a:pPr marL="177800" marR="0" lvl="1" indent="-177800" algn="l" defTabSz="914400" rtl="0" eaLnBrk="1" fontAlgn="auto" latinLnBrk="0" hangingPunct="1">
              <a:lnSpc>
                <a:spcPct val="100000"/>
              </a:lnSpc>
              <a:spcBef>
                <a:spcPts val="500"/>
              </a:spcBef>
              <a:spcAft>
                <a:spcPts val="0"/>
              </a:spcAft>
              <a:buClrTx/>
              <a:buSzTx/>
              <a:buFont typeface="Arial" pitchFamily="34" charset="0"/>
              <a:buChar char="•"/>
              <a:tabLst/>
              <a:defRPr/>
            </a:pPr>
            <a:r>
              <a:rPr kumimoji="0" lang="en-GB" sz="1600" b="1" i="0" u="none" strike="noStrike" kern="1200" cap="none" spc="0" normalizeH="0" baseline="0" noProof="0" dirty="0">
                <a:ln>
                  <a:noFill/>
                </a:ln>
                <a:solidFill>
                  <a:srgbClr val="245473"/>
                </a:solidFill>
                <a:effectLst/>
                <a:uLnTx/>
                <a:uFillTx/>
                <a:latin typeface="Calibri" panose="020F0502020204030204"/>
                <a:ea typeface="+mn-ea"/>
                <a:cs typeface="+mn-cs"/>
              </a:rPr>
              <a:t>Fragen stellen und prüfen</a:t>
            </a:r>
          </a:p>
          <a:p>
            <a:pPr marL="533400" marR="0" lvl="2" indent="-177800" algn="l" defTabSz="914400" rtl="0" eaLnBrk="1" fontAlgn="auto" latinLnBrk="0" hangingPunct="1">
              <a:lnSpc>
                <a:spcPct val="100000"/>
              </a:lnSpc>
              <a:spcBef>
                <a:spcPts val="500"/>
              </a:spcBef>
              <a:spcAft>
                <a:spcPts val="0"/>
              </a:spcAft>
              <a:buClrTx/>
              <a:buSzTx/>
              <a:buFont typeface="Arial" pitchFamily="34" charset="0"/>
              <a:buChar char="•"/>
              <a:tabLst/>
              <a:defRPr/>
            </a:pPr>
            <a:r>
              <a:rPr kumimoji="0" lang="en-GB" sz="1600" b="0" i="0" u="none" strike="noStrike" kern="1200" cap="none" spc="0" normalizeH="0" baseline="0" noProof="0" dirty="0">
                <a:ln>
                  <a:noFill/>
                </a:ln>
                <a:solidFill>
                  <a:srgbClr val="245473"/>
                </a:solidFill>
                <a:effectLst/>
                <a:uLnTx/>
                <a:uFillTx/>
                <a:latin typeface="Calibri" panose="020F0502020204030204"/>
                <a:ea typeface="+mn-ea"/>
                <a:cs typeface="+mn-cs"/>
              </a:rPr>
              <a:t>Das </a:t>
            </a:r>
            <a:r>
              <a:rPr kumimoji="0" lang="en-GB" sz="1600" b="0" i="0" u="none" strike="noStrike" kern="1200" cap="none" spc="0" normalizeH="0" baseline="0" noProof="0" dirty="0" err="1">
                <a:ln>
                  <a:noFill/>
                </a:ln>
                <a:solidFill>
                  <a:srgbClr val="245473"/>
                </a:solidFill>
                <a:effectLst/>
                <a:uLnTx/>
                <a:uFillTx/>
                <a:latin typeface="Calibri" panose="020F0502020204030204"/>
                <a:ea typeface="+mn-ea"/>
                <a:cs typeface="+mn-cs"/>
              </a:rPr>
              <a:t>Identifizieren</a:t>
            </a:r>
            <a:r>
              <a:rPr kumimoji="0" lang="en-GB" sz="1600" b="0" i="0" u="none" strike="noStrike" kern="1200" cap="none" spc="0" normalizeH="0" baseline="0" noProof="0" dirty="0">
                <a:ln>
                  <a:noFill/>
                </a:ln>
                <a:solidFill>
                  <a:srgbClr val="245473"/>
                </a:solidFill>
                <a:effectLst/>
                <a:uLnTx/>
                <a:uFillTx/>
                <a:latin typeface="Calibri" panose="020F0502020204030204"/>
                <a:ea typeface="+mn-ea"/>
                <a:cs typeface="+mn-cs"/>
              </a:rPr>
              <a:t> der kollektiven Stimme Ihrer Zielgruppe kann in die Marketing-/ </a:t>
            </a:r>
            <a:r>
              <a:rPr kumimoji="0" lang="en-GB" sz="1600" b="0" i="0" u="none" strike="noStrike" kern="1200" cap="none" spc="0" normalizeH="0" baseline="0" noProof="0" dirty="0" err="1">
                <a:ln>
                  <a:noFill/>
                </a:ln>
                <a:solidFill>
                  <a:srgbClr val="245473"/>
                </a:solidFill>
                <a:effectLst/>
                <a:uLnTx/>
                <a:uFillTx/>
                <a:latin typeface="Calibri" panose="020F0502020204030204"/>
                <a:ea typeface="+mn-ea"/>
                <a:cs typeface="+mn-cs"/>
              </a:rPr>
              <a:t>Kommunikations-strategie</a:t>
            </a:r>
            <a:r>
              <a:rPr kumimoji="0" lang="en-GB" sz="1600" b="0" i="0" u="none" strike="noStrike" kern="1200" cap="none" spc="0" normalizeH="0" baseline="0" noProof="0" dirty="0">
                <a:ln>
                  <a:noFill/>
                </a:ln>
                <a:solidFill>
                  <a:srgbClr val="245473"/>
                </a:solidFill>
                <a:effectLst/>
                <a:uLnTx/>
                <a:uFillTx/>
                <a:latin typeface="Calibri" panose="020F0502020204030204"/>
                <a:ea typeface="+mn-ea"/>
                <a:cs typeface="+mn-cs"/>
              </a:rPr>
              <a:t> übertragen werden.</a:t>
            </a:r>
          </a:p>
          <a:p>
            <a:pPr marL="177800" marR="0" lvl="1" indent="-177800" algn="l" defTabSz="914400" rtl="0" eaLnBrk="1" fontAlgn="auto" latinLnBrk="0" hangingPunct="1">
              <a:lnSpc>
                <a:spcPct val="100000"/>
              </a:lnSpc>
              <a:spcBef>
                <a:spcPts val="500"/>
              </a:spcBef>
              <a:spcAft>
                <a:spcPts val="0"/>
              </a:spcAft>
              <a:buClrTx/>
              <a:buSzTx/>
              <a:buFont typeface="Arial" pitchFamily="34" charset="0"/>
              <a:buChar char="•"/>
              <a:tabLst/>
              <a:defRPr/>
            </a:pPr>
            <a:r>
              <a:rPr kumimoji="0" lang="en-GB" sz="1600" b="1" i="0" u="none" strike="noStrike" kern="1200" cap="none" spc="0" normalizeH="0" baseline="0" noProof="0" dirty="0">
                <a:ln>
                  <a:noFill/>
                </a:ln>
                <a:solidFill>
                  <a:srgbClr val="245473"/>
                </a:solidFill>
                <a:effectLst/>
                <a:uLnTx/>
                <a:uFillTx/>
                <a:latin typeface="Calibri" panose="020F0502020204030204"/>
                <a:ea typeface="+mn-ea"/>
                <a:cs typeface="+mn-cs"/>
              </a:rPr>
              <a:t>Öffnen Sie den Raum </a:t>
            </a:r>
            <a:r>
              <a:rPr kumimoji="0" lang="en-GB" sz="1600" b="1" i="0" u="none" strike="noStrike" kern="1200" cap="none" spc="0" normalizeH="0" baseline="0" noProof="0" dirty="0" err="1">
                <a:ln>
                  <a:noFill/>
                </a:ln>
                <a:solidFill>
                  <a:srgbClr val="245473"/>
                </a:solidFill>
                <a:effectLst/>
                <a:uLnTx/>
                <a:uFillTx/>
                <a:latin typeface="Calibri" panose="020F0502020204030204"/>
                <a:ea typeface="+mn-ea"/>
                <a:cs typeface="+mn-cs"/>
              </a:rPr>
              <a:t>für</a:t>
            </a:r>
            <a:r>
              <a:rPr kumimoji="0" lang="en-GB" sz="1600" b="1" i="0" u="none" strike="noStrike" kern="1200" cap="none" spc="0" normalizeH="0" baseline="0" noProof="0" dirty="0">
                <a:ln>
                  <a:noFill/>
                </a:ln>
                <a:solidFill>
                  <a:srgbClr val="245473"/>
                </a:solidFill>
                <a:effectLst/>
                <a:uLnTx/>
                <a:uFillTx/>
                <a:latin typeface="Calibri" panose="020F0502020204030204"/>
                <a:ea typeface="+mn-ea"/>
                <a:cs typeface="+mn-cs"/>
              </a:rPr>
              <a:t> Co-Creation</a:t>
            </a:r>
          </a:p>
          <a:p>
            <a:pPr marL="533400" marR="0" lvl="2" indent="-177800" algn="l" defTabSz="914400" rtl="0" eaLnBrk="1" fontAlgn="auto" latinLnBrk="0" hangingPunct="1">
              <a:lnSpc>
                <a:spcPct val="100000"/>
              </a:lnSpc>
              <a:spcBef>
                <a:spcPts val="500"/>
              </a:spcBef>
              <a:spcAft>
                <a:spcPts val="0"/>
              </a:spcAft>
              <a:buClrTx/>
              <a:buSzTx/>
              <a:buFont typeface="Arial" pitchFamily="34" charset="0"/>
              <a:buChar char="•"/>
              <a:tabLst/>
              <a:defRPr/>
            </a:pPr>
            <a:r>
              <a:rPr kumimoji="0" lang="en-GB" sz="1600" b="0" i="0" u="none" strike="noStrike" kern="1200" cap="none" spc="0" normalizeH="0" baseline="0" noProof="0" dirty="0">
                <a:ln>
                  <a:noFill/>
                </a:ln>
                <a:solidFill>
                  <a:srgbClr val="245473"/>
                </a:solidFill>
                <a:effectLst/>
                <a:uLnTx/>
                <a:uFillTx/>
                <a:latin typeface="Calibri" panose="020F0502020204030204"/>
                <a:ea typeface="+mn-ea"/>
                <a:cs typeface="+mn-cs"/>
              </a:rPr>
              <a:t>Schaffen Sie ein offenes Forum für Meinungen und Diskussionen.</a:t>
            </a:r>
          </a:p>
          <a:p>
            <a:pPr marL="533400" marR="0" lvl="2" indent="-177800" algn="l" defTabSz="914400" rtl="0" eaLnBrk="1" fontAlgn="auto" latinLnBrk="0" hangingPunct="1">
              <a:lnSpc>
                <a:spcPct val="100000"/>
              </a:lnSpc>
              <a:spcBef>
                <a:spcPts val="500"/>
              </a:spcBef>
              <a:spcAft>
                <a:spcPts val="0"/>
              </a:spcAft>
              <a:buClrTx/>
              <a:buSzTx/>
              <a:buFont typeface="Arial" pitchFamily="34" charset="0"/>
              <a:buChar char="•"/>
              <a:tabLst/>
              <a:defRPr/>
            </a:pPr>
            <a:r>
              <a:rPr kumimoji="0" lang="en-GB" sz="1600" b="0" i="0" u="none" strike="noStrike" kern="1200" cap="none" spc="0" normalizeH="0" baseline="0" noProof="0" dirty="0">
                <a:ln>
                  <a:noFill/>
                </a:ln>
                <a:solidFill>
                  <a:srgbClr val="245473"/>
                </a:solidFill>
                <a:effectLst/>
                <a:uLnTx/>
                <a:uFillTx/>
                <a:latin typeface="Calibri" panose="020F0502020204030204"/>
                <a:ea typeface="+mn-ea"/>
                <a:cs typeface="+mn-cs"/>
              </a:rPr>
              <a:t>Wenn Marken so handeln, </a:t>
            </a:r>
            <a:r>
              <a:rPr kumimoji="0" lang="en-GB" sz="1600" b="0" i="0" u="none" strike="noStrike" kern="1200" cap="none" spc="0" normalizeH="0" baseline="0" noProof="0" dirty="0" err="1">
                <a:ln>
                  <a:noFill/>
                </a:ln>
                <a:solidFill>
                  <a:srgbClr val="245473"/>
                </a:solidFill>
                <a:effectLst/>
                <a:uLnTx/>
                <a:uFillTx/>
                <a:latin typeface="Calibri" panose="020F0502020204030204"/>
                <a:ea typeface="+mn-ea"/>
                <a:cs typeface="+mn-cs"/>
              </a:rPr>
              <a:t>dass</a:t>
            </a:r>
            <a:r>
              <a:rPr kumimoji="0" lang="en-GB" sz="1600" b="0" i="0" u="none" strike="noStrike" kern="1200" cap="none" spc="0" normalizeH="0" baseline="0" noProof="0" dirty="0">
                <a:ln>
                  <a:noFill/>
                </a:ln>
                <a:solidFill>
                  <a:srgbClr val="245473"/>
                </a:solidFill>
                <a:effectLst/>
                <a:uLnTx/>
                <a:uFillTx/>
                <a:latin typeface="Calibri" panose="020F0502020204030204"/>
                <a:ea typeface="+mn-ea"/>
                <a:cs typeface="+mn-cs"/>
              </a:rPr>
              <a:t> Ideen ihrer Kunden wertvoll sind, zeigen sie, dass sie aktiv zuhören.</a:t>
            </a:r>
          </a:p>
          <a:p>
            <a:pPr marL="177800" marR="0" lvl="1" indent="-177800" algn="l" defTabSz="914400" rtl="0" eaLnBrk="1" fontAlgn="auto" latinLnBrk="0" hangingPunct="1">
              <a:lnSpc>
                <a:spcPct val="100000"/>
              </a:lnSpc>
              <a:spcBef>
                <a:spcPts val="500"/>
              </a:spcBef>
              <a:spcAft>
                <a:spcPts val="0"/>
              </a:spcAft>
              <a:buClrTx/>
              <a:buSzTx/>
              <a:buFont typeface="Arial" pitchFamily="34" charset="0"/>
              <a:buChar char="•"/>
              <a:tabLst/>
              <a:defRPr/>
            </a:pPr>
            <a:r>
              <a:rPr kumimoji="0" lang="en-GB" sz="1600" b="1" i="0" u="none" strike="noStrike" kern="1200" cap="none" spc="0" normalizeH="0" baseline="0" noProof="0" dirty="0">
                <a:ln>
                  <a:noFill/>
                </a:ln>
                <a:solidFill>
                  <a:srgbClr val="245473"/>
                </a:solidFill>
                <a:effectLst/>
                <a:uLnTx/>
                <a:uFillTx/>
                <a:latin typeface="Calibri" panose="020F0502020204030204"/>
                <a:ea typeface="+mn-ea"/>
                <a:cs typeface="+mn-cs"/>
              </a:rPr>
              <a:t>Schließen Sie die Schleife</a:t>
            </a:r>
          </a:p>
          <a:p>
            <a:pPr marL="533400" marR="0" lvl="2" indent="-177800" algn="l" defTabSz="914400" rtl="0" eaLnBrk="1" fontAlgn="auto" latinLnBrk="0" hangingPunct="1">
              <a:lnSpc>
                <a:spcPct val="100000"/>
              </a:lnSpc>
              <a:spcBef>
                <a:spcPts val="500"/>
              </a:spcBef>
              <a:spcAft>
                <a:spcPts val="0"/>
              </a:spcAft>
              <a:buClrTx/>
              <a:buSzTx/>
              <a:buFont typeface="Arial" pitchFamily="34" charset="0"/>
              <a:buChar char="•"/>
              <a:tabLst/>
              <a:defRPr/>
            </a:pPr>
            <a:r>
              <a:rPr kumimoji="0" lang="en-GB" sz="1600" b="0" i="0" u="none" strike="noStrike" kern="1200" cap="none" spc="0" normalizeH="0" baseline="0" noProof="0" dirty="0">
                <a:ln>
                  <a:noFill/>
                </a:ln>
                <a:solidFill>
                  <a:srgbClr val="245473"/>
                </a:solidFill>
                <a:effectLst/>
                <a:uLnTx/>
                <a:uFillTx/>
                <a:latin typeface="Calibri" panose="020F0502020204030204"/>
                <a:ea typeface="+mn-ea"/>
                <a:cs typeface="+mn-cs"/>
              </a:rPr>
              <a:t>Lassen Sie </a:t>
            </a:r>
            <a:r>
              <a:rPr kumimoji="0" lang="en-GB" sz="1600" b="0" i="0" u="none" strike="noStrike" kern="1200" cap="none" spc="0" normalizeH="0" baseline="0" noProof="0" dirty="0" err="1">
                <a:ln>
                  <a:noFill/>
                </a:ln>
                <a:solidFill>
                  <a:srgbClr val="245473"/>
                </a:solidFill>
                <a:effectLst/>
                <a:uLnTx/>
                <a:uFillTx/>
                <a:latin typeface="Calibri" panose="020F0502020204030204"/>
                <a:ea typeface="+mn-ea"/>
                <a:cs typeface="+mn-cs"/>
              </a:rPr>
              <a:t>Ihre</a:t>
            </a:r>
            <a:r>
              <a:rPr kumimoji="0" lang="en-GB" sz="1600" b="0" i="0" u="none" strike="noStrike" kern="1200" cap="none" spc="0" normalizeH="0" baseline="0" noProof="0" dirty="0">
                <a:ln>
                  <a:noFill/>
                </a:ln>
                <a:solidFill>
                  <a:srgbClr val="245473"/>
                </a:solidFill>
                <a:effectLst/>
                <a:uLnTx/>
                <a:uFillTx/>
                <a:latin typeface="Calibri" panose="020F0502020204030204"/>
                <a:ea typeface="+mn-ea"/>
                <a:cs typeface="+mn-cs"/>
              </a:rPr>
              <a:t> </a:t>
            </a:r>
            <a:r>
              <a:rPr kumimoji="0" lang="en-GB" sz="1600" b="0" i="0" u="none" strike="noStrike" kern="1200" cap="none" spc="0" normalizeH="0" baseline="0" noProof="0" dirty="0" err="1">
                <a:ln>
                  <a:noFill/>
                </a:ln>
                <a:solidFill>
                  <a:srgbClr val="245473"/>
                </a:solidFill>
                <a:effectLst/>
                <a:uLnTx/>
                <a:uFillTx/>
                <a:latin typeface="Calibri" panose="020F0502020204030204"/>
                <a:ea typeface="+mn-ea"/>
                <a:cs typeface="+mn-cs"/>
              </a:rPr>
              <a:t>Zielgruppe</a:t>
            </a:r>
            <a:r>
              <a:rPr kumimoji="0" lang="en-GB" sz="1600" b="0" i="0" u="none" strike="noStrike" kern="1200" cap="none" spc="0" normalizeH="0" baseline="0" noProof="0" dirty="0">
                <a:ln>
                  <a:noFill/>
                </a:ln>
                <a:solidFill>
                  <a:srgbClr val="245473"/>
                </a:solidFill>
                <a:effectLst/>
                <a:uLnTx/>
                <a:uFillTx/>
                <a:latin typeface="Calibri" panose="020F0502020204030204"/>
                <a:ea typeface="+mn-ea"/>
                <a:cs typeface="+mn-cs"/>
              </a:rPr>
              <a:t> wissen, </a:t>
            </a:r>
            <a:r>
              <a:rPr kumimoji="0" lang="en-GB" sz="1600" b="0" i="0" u="none" strike="noStrike" kern="1200" cap="none" spc="0" normalizeH="0" baseline="0" noProof="0" dirty="0" err="1">
                <a:ln>
                  <a:noFill/>
                </a:ln>
                <a:solidFill>
                  <a:srgbClr val="245473"/>
                </a:solidFill>
                <a:effectLst/>
                <a:uLnTx/>
                <a:uFillTx/>
                <a:latin typeface="Calibri" panose="020F0502020204030204"/>
                <a:ea typeface="+mn-ea"/>
                <a:cs typeface="+mn-cs"/>
              </a:rPr>
              <a:t>dass</a:t>
            </a:r>
            <a:r>
              <a:rPr kumimoji="0" lang="en-GB" sz="1600" b="0" i="0" u="none" strike="noStrike" kern="1200" cap="none" spc="0" normalizeH="0" baseline="0" noProof="0" dirty="0">
                <a:ln>
                  <a:noFill/>
                </a:ln>
                <a:solidFill>
                  <a:srgbClr val="245473"/>
                </a:solidFill>
                <a:effectLst/>
                <a:uLnTx/>
                <a:uFillTx/>
                <a:latin typeface="Calibri" panose="020F0502020204030204"/>
                <a:ea typeface="+mn-ea"/>
                <a:cs typeface="+mn-cs"/>
              </a:rPr>
              <a:t> </a:t>
            </a:r>
            <a:r>
              <a:rPr kumimoji="0" lang="en-GB" sz="1600" b="0" i="0" u="none" strike="noStrike" kern="1200" cap="none" spc="0" normalizeH="0" baseline="0" noProof="0" dirty="0" err="1">
                <a:ln>
                  <a:noFill/>
                </a:ln>
                <a:solidFill>
                  <a:srgbClr val="245473"/>
                </a:solidFill>
                <a:effectLst/>
                <a:uLnTx/>
                <a:uFillTx/>
                <a:latin typeface="Calibri" panose="020F0502020204030204"/>
                <a:ea typeface="+mn-ea"/>
                <a:cs typeface="+mn-cs"/>
              </a:rPr>
              <a:t>ihre</a:t>
            </a:r>
            <a:r>
              <a:rPr kumimoji="0" lang="en-GB" sz="1600" b="0" i="0" u="none" strike="noStrike" kern="1200" cap="none" spc="0" normalizeH="0" baseline="0" noProof="0" dirty="0">
                <a:ln>
                  <a:noFill/>
                </a:ln>
                <a:solidFill>
                  <a:srgbClr val="245473"/>
                </a:solidFill>
                <a:effectLst/>
                <a:uLnTx/>
                <a:uFillTx/>
                <a:latin typeface="Calibri" panose="020F0502020204030204"/>
                <a:ea typeface="+mn-ea"/>
                <a:cs typeface="+mn-cs"/>
              </a:rPr>
              <a:t> Stimme zu einer Veränderung geführt hat</a:t>
            </a:r>
          </a:p>
        </p:txBody>
      </p:sp>
    </p:spTree>
    <p:extLst>
      <p:ext uri="{BB962C8B-B14F-4D97-AF65-F5344CB8AC3E}">
        <p14:creationId xmlns:p14="http://schemas.microsoft.com/office/powerpoint/2010/main" val="41526922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1429752" y="545881"/>
            <a:ext cx="9087377" cy="697353"/>
          </a:xfrm>
        </p:spPr>
        <p:txBody>
          <a:bodyPr>
            <a:normAutofit/>
          </a:bodyPr>
          <a:lstStyle/>
          <a:p>
            <a:r>
              <a:rPr lang="en-GB" dirty="0"/>
              <a:t>Wozu ist Social Media Monitoring noch gut?</a:t>
            </a:r>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240865" y="1753734"/>
            <a:ext cx="4946581" cy="5160690"/>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ts val="600"/>
              </a:spcBef>
              <a:spcAft>
                <a:spcPts val="0"/>
              </a:spcAft>
              <a:buClrTx/>
              <a:buSzTx/>
              <a:buFont typeface="Arial"/>
              <a:buNone/>
              <a:tabLst/>
              <a:defRPr/>
            </a:pPr>
            <a:r>
              <a:rPr kumimoji="0" lang="en-GB" sz="20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Social Media Monitoring liefert nicht nur wichtige Informationen über die eigenen Kunden, sondern kann auch für eine fundierte Wettbewerbsanalyse oder zur Erkundung allgemeiner Trends genutzt werden. </a:t>
            </a:r>
          </a:p>
          <a:p>
            <a:pPr marL="0" marR="0" lvl="0" indent="0" algn="l" defTabSz="1087636" rtl="0" eaLnBrk="1" fontAlgn="auto" latinLnBrk="0" hangingPunct="1">
              <a:lnSpc>
                <a:spcPct val="100000"/>
              </a:lnSpc>
              <a:spcBef>
                <a:spcPts val="600"/>
              </a:spcBef>
              <a:spcAft>
                <a:spcPts val="0"/>
              </a:spcAft>
              <a:buClrTx/>
              <a:buSzTx/>
              <a:buFont typeface="Arial"/>
              <a:buNone/>
              <a:tabLst/>
              <a:defRPr/>
            </a:pPr>
            <a:r>
              <a:rPr kumimoji="0" lang="en-GB" sz="20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Eine veränderte Stimmung der </a:t>
            </a:r>
            <a:r>
              <a:rPr kumimoji="0" lang="en-GB" sz="20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Kunden</a:t>
            </a:r>
            <a:r>
              <a:rPr kumimoji="0" lang="en-GB" sz="20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a:t>
            </a:r>
            <a:r>
              <a:rPr kumimoji="0" lang="en-GB" sz="20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kann</a:t>
            </a:r>
            <a:r>
              <a:rPr kumimoji="0" lang="en-GB" sz="20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a:t>
            </a:r>
            <a:r>
              <a:rPr kumimoji="0" lang="en-GB" sz="20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ein</a:t>
            </a:r>
            <a:r>
              <a:rPr kumimoji="0" lang="en-GB" sz="20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geeigneter </a:t>
            </a:r>
            <a:r>
              <a:rPr kumimoji="0" lang="en-GB" sz="20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Frühwarnindikator</a:t>
            </a:r>
            <a:r>
              <a:rPr kumimoji="0" lang="en-GB" sz="20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sein! </a:t>
            </a:r>
          </a:p>
          <a:p>
            <a:pPr marL="0" marR="0" lvl="0" indent="0" algn="l" defTabSz="1087636" rtl="0" eaLnBrk="1" fontAlgn="auto" latinLnBrk="0" hangingPunct="1">
              <a:lnSpc>
                <a:spcPct val="100000"/>
              </a:lnSpc>
              <a:spcBef>
                <a:spcPts val="600"/>
              </a:spcBef>
              <a:spcAft>
                <a:spcPts val="0"/>
              </a:spcAft>
              <a:buClrTx/>
              <a:buSzTx/>
              <a:buFont typeface="Arial"/>
              <a:buNone/>
              <a:tabLst/>
              <a:defRPr/>
            </a:pPr>
            <a:r>
              <a:rPr kumimoji="0" lang="en-GB" sz="20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Social Listening </a:t>
            </a:r>
            <a:r>
              <a:rPr kumimoji="0" lang="en-GB" sz="20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ermöglicht</a:t>
            </a:r>
            <a:r>
              <a:rPr kumimoji="0" lang="en-GB" sz="20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es, diese Stimmung in Echtzeit zu verfolgen. Auf diese Weise können Sie sehen, welche Posts gut für Ihre Marke sind und welche nicht. Wenn die Stimmung sehr schlecht ist, suchen Sie nach der Ursache und nehmen Sie sofort Änderungen vor, indem Sie </a:t>
            </a:r>
            <a:r>
              <a:rPr kumimoji="0" lang="en-GB" sz="20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einen</a:t>
            </a:r>
            <a:r>
              <a:rPr kumimoji="0" lang="en-GB" sz="20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a:t>
            </a:r>
            <a:r>
              <a:rPr kumimoji="0" lang="en-GB" sz="20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proble-matischen</a:t>
            </a:r>
            <a:r>
              <a:rPr kumimoji="0" lang="en-GB" sz="20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Beitrag zurückziehen oder sich für einen unsensiblen Tweet entschuldigen.</a:t>
            </a:r>
          </a:p>
        </p:txBody>
      </p:sp>
      <p:grpSp>
        <p:nvGrpSpPr>
          <p:cNvPr id="2" name="Gruppieren 1">
            <a:extLst>
              <a:ext uri="{FF2B5EF4-FFF2-40B4-BE49-F238E27FC236}">
                <a16:creationId xmlns:a16="http://schemas.microsoft.com/office/drawing/2014/main" xmlns="" id="{C5C635D5-0498-42B6-8FD9-0F0863B4F22A}"/>
              </a:ext>
            </a:extLst>
          </p:cNvPr>
          <p:cNvGrpSpPr/>
          <p:nvPr/>
        </p:nvGrpSpPr>
        <p:grpSpPr>
          <a:xfrm>
            <a:off x="5237018" y="2327469"/>
            <a:ext cx="6044098" cy="3847700"/>
            <a:chOff x="3798214" y="2327469"/>
            <a:chExt cx="5757728" cy="3580995"/>
          </a:xfrm>
        </p:grpSpPr>
        <p:grpSp>
          <p:nvGrpSpPr>
            <p:cNvPr id="6" name="Group 425">
              <a:extLst>
                <a:ext uri="{FF2B5EF4-FFF2-40B4-BE49-F238E27FC236}">
                  <a16:creationId xmlns:a16="http://schemas.microsoft.com/office/drawing/2014/main" xmlns="" id="{1CE8D49F-D46F-4E1D-86A7-25AD5D421B00}"/>
                </a:ext>
              </a:extLst>
            </p:cNvPr>
            <p:cNvGrpSpPr/>
            <p:nvPr/>
          </p:nvGrpSpPr>
          <p:grpSpPr>
            <a:xfrm>
              <a:off x="8581057" y="2946862"/>
              <a:ext cx="974885" cy="2240064"/>
              <a:chOff x="13308655" y="4370352"/>
              <a:chExt cx="2410494" cy="5538768"/>
            </a:xfrm>
          </p:grpSpPr>
          <p:sp>
            <p:nvSpPr>
              <p:cNvPr id="7" name="Freeform 1">
                <a:extLst>
                  <a:ext uri="{FF2B5EF4-FFF2-40B4-BE49-F238E27FC236}">
                    <a16:creationId xmlns:a16="http://schemas.microsoft.com/office/drawing/2014/main" xmlns="" id="{CFC87502-CD71-4224-B860-1CE7716020A9}"/>
                  </a:ext>
                </a:extLst>
              </p:cNvPr>
              <p:cNvSpPr>
                <a:spLocks noChangeArrowheads="1"/>
              </p:cNvSpPr>
              <p:nvPr/>
            </p:nvSpPr>
            <p:spPr bwMode="auto">
              <a:xfrm>
                <a:off x="13769257" y="4370352"/>
                <a:ext cx="1949892" cy="5538768"/>
              </a:xfrm>
              <a:custGeom>
                <a:avLst/>
                <a:gdLst>
                  <a:gd name="T0" fmla="*/ 1119 w 2238"/>
                  <a:gd name="T1" fmla="*/ 0 h 6364"/>
                  <a:gd name="T2" fmla="*/ 590 w 2238"/>
                  <a:gd name="T3" fmla="*/ 0 h 6364"/>
                  <a:gd name="T4" fmla="*/ 590 w 2238"/>
                  <a:gd name="T5" fmla="*/ 380 h 6364"/>
                  <a:gd name="T6" fmla="*/ 590 w 2238"/>
                  <a:gd name="T7" fmla="*/ 380 h 6364"/>
                  <a:gd name="T8" fmla="*/ 0 w 2238"/>
                  <a:gd name="T9" fmla="*/ 3182 h 6364"/>
                  <a:gd name="T10" fmla="*/ 0 w 2238"/>
                  <a:gd name="T11" fmla="*/ 3182 h 6364"/>
                  <a:gd name="T12" fmla="*/ 590 w 2238"/>
                  <a:gd name="T13" fmla="*/ 5984 h 6364"/>
                  <a:gd name="T14" fmla="*/ 590 w 2238"/>
                  <a:gd name="T15" fmla="*/ 6363 h 6364"/>
                  <a:gd name="T16" fmla="*/ 1119 w 2238"/>
                  <a:gd name="T17" fmla="*/ 6363 h 6364"/>
                  <a:gd name="T18" fmla="*/ 1119 w 2238"/>
                  <a:gd name="T19" fmla="*/ 6363 h 6364"/>
                  <a:gd name="T20" fmla="*/ 2237 w 2238"/>
                  <a:gd name="T21" fmla="*/ 3182 h 6364"/>
                  <a:gd name="T22" fmla="*/ 2237 w 2238"/>
                  <a:gd name="T23" fmla="*/ 3182 h 6364"/>
                  <a:gd name="T24" fmla="*/ 1119 w 2238"/>
                  <a:gd name="T25" fmla="*/ 0 h 6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38" h="6364">
                    <a:moveTo>
                      <a:pt x="1119" y="0"/>
                    </a:moveTo>
                    <a:lnTo>
                      <a:pt x="590" y="0"/>
                    </a:lnTo>
                    <a:lnTo>
                      <a:pt x="590" y="380"/>
                    </a:lnTo>
                    <a:lnTo>
                      <a:pt x="590" y="380"/>
                    </a:lnTo>
                    <a:cubicBezTo>
                      <a:pt x="238" y="918"/>
                      <a:pt x="0" y="1970"/>
                      <a:pt x="0" y="3182"/>
                    </a:cubicBezTo>
                    <a:lnTo>
                      <a:pt x="0" y="3182"/>
                    </a:lnTo>
                    <a:cubicBezTo>
                      <a:pt x="0" y="4393"/>
                      <a:pt x="238" y="5447"/>
                      <a:pt x="590" y="5984"/>
                    </a:cubicBezTo>
                    <a:lnTo>
                      <a:pt x="590" y="6363"/>
                    </a:lnTo>
                    <a:lnTo>
                      <a:pt x="1119" y="6363"/>
                    </a:lnTo>
                    <a:lnTo>
                      <a:pt x="1119" y="6363"/>
                    </a:lnTo>
                    <a:cubicBezTo>
                      <a:pt x="1737" y="6363"/>
                      <a:pt x="2237" y="4939"/>
                      <a:pt x="2237" y="3182"/>
                    </a:cubicBezTo>
                    <a:lnTo>
                      <a:pt x="2237" y="3182"/>
                    </a:lnTo>
                    <a:cubicBezTo>
                      <a:pt x="2237" y="1425"/>
                      <a:pt x="1737" y="0"/>
                      <a:pt x="1119" y="0"/>
                    </a:cubicBezTo>
                  </a:path>
                </a:pathLst>
              </a:custGeom>
              <a:solidFill>
                <a:schemeClr val="accent5">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8" name="Freeform 2">
                <a:extLst>
                  <a:ext uri="{FF2B5EF4-FFF2-40B4-BE49-F238E27FC236}">
                    <a16:creationId xmlns:a16="http://schemas.microsoft.com/office/drawing/2014/main" xmlns="" id="{F326F05C-1250-4DDA-A1EA-E700041B1949}"/>
                  </a:ext>
                </a:extLst>
              </p:cNvPr>
              <p:cNvSpPr>
                <a:spLocks noChangeArrowheads="1"/>
              </p:cNvSpPr>
              <p:nvPr/>
            </p:nvSpPr>
            <p:spPr bwMode="auto">
              <a:xfrm>
                <a:off x="13308655" y="4370352"/>
                <a:ext cx="1946054" cy="5538768"/>
              </a:xfrm>
              <a:custGeom>
                <a:avLst/>
                <a:gdLst>
                  <a:gd name="T0" fmla="*/ 2236 w 2237"/>
                  <a:gd name="T1" fmla="*/ 3182 h 6364"/>
                  <a:gd name="T2" fmla="*/ 2236 w 2237"/>
                  <a:gd name="T3" fmla="*/ 3182 h 6364"/>
                  <a:gd name="T4" fmla="*/ 1119 w 2237"/>
                  <a:gd name="T5" fmla="*/ 6363 h 6364"/>
                  <a:gd name="T6" fmla="*/ 1119 w 2237"/>
                  <a:gd name="T7" fmla="*/ 6363 h 6364"/>
                  <a:gd name="T8" fmla="*/ 0 w 2237"/>
                  <a:gd name="T9" fmla="*/ 3182 h 6364"/>
                  <a:gd name="T10" fmla="*/ 0 w 2237"/>
                  <a:gd name="T11" fmla="*/ 3182 h 6364"/>
                  <a:gd name="T12" fmla="*/ 1119 w 2237"/>
                  <a:gd name="T13" fmla="*/ 0 h 6364"/>
                  <a:gd name="T14" fmla="*/ 1119 w 2237"/>
                  <a:gd name="T15" fmla="*/ 0 h 6364"/>
                  <a:gd name="T16" fmla="*/ 2236 w 2237"/>
                  <a:gd name="T17" fmla="*/ 3182 h 6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37" h="6364">
                    <a:moveTo>
                      <a:pt x="2236" y="3182"/>
                    </a:moveTo>
                    <a:lnTo>
                      <a:pt x="2236" y="3182"/>
                    </a:lnTo>
                    <a:cubicBezTo>
                      <a:pt x="2236" y="4939"/>
                      <a:pt x="1735" y="6363"/>
                      <a:pt x="1119" y="6363"/>
                    </a:cubicBezTo>
                    <a:lnTo>
                      <a:pt x="1119" y="6363"/>
                    </a:lnTo>
                    <a:cubicBezTo>
                      <a:pt x="501" y="6363"/>
                      <a:pt x="0" y="4939"/>
                      <a:pt x="0" y="3182"/>
                    </a:cubicBezTo>
                    <a:lnTo>
                      <a:pt x="0" y="3182"/>
                    </a:lnTo>
                    <a:cubicBezTo>
                      <a:pt x="0" y="1425"/>
                      <a:pt x="501" y="0"/>
                      <a:pt x="1119" y="0"/>
                    </a:cubicBezTo>
                    <a:lnTo>
                      <a:pt x="1119" y="0"/>
                    </a:lnTo>
                    <a:cubicBezTo>
                      <a:pt x="1735" y="0"/>
                      <a:pt x="2236" y="1425"/>
                      <a:pt x="2236" y="3182"/>
                    </a:cubicBezTo>
                  </a:path>
                </a:pathLst>
              </a:custGeom>
              <a:solidFill>
                <a:schemeClr val="bg1">
                  <a:lumMod val="9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9" name="Freeform 3">
                <a:extLst>
                  <a:ext uri="{FF2B5EF4-FFF2-40B4-BE49-F238E27FC236}">
                    <a16:creationId xmlns:a16="http://schemas.microsoft.com/office/drawing/2014/main" xmlns="" id="{BC43F1EB-AEF8-4668-A252-50109FC5520A}"/>
                  </a:ext>
                </a:extLst>
              </p:cNvPr>
              <p:cNvSpPr>
                <a:spLocks noChangeArrowheads="1"/>
              </p:cNvSpPr>
              <p:nvPr/>
            </p:nvSpPr>
            <p:spPr bwMode="auto">
              <a:xfrm>
                <a:off x="13427645" y="4930752"/>
                <a:ext cx="1554539" cy="4421801"/>
              </a:xfrm>
              <a:custGeom>
                <a:avLst/>
                <a:gdLst>
                  <a:gd name="T0" fmla="*/ 1785 w 1786"/>
                  <a:gd name="T1" fmla="*/ 2540 h 5081"/>
                  <a:gd name="T2" fmla="*/ 1785 w 1786"/>
                  <a:gd name="T3" fmla="*/ 2540 h 5081"/>
                  <a:gd name="T4" fmla="*/ 892 w 1786"/>
                  <a:gd name="T5" fmla="*/ 5080 h 5081"/>
                  <a:gd name="T6" fmla="*/ 892 w 1786"/>
                  <a:gd name="T7" fmla="*/ 5080 h 5081"/>
                  <a:gd name="T8" fmla="*/ 0 w 1786"/>
                  <a:gd name="T9" fmla="*/ 2540 h 5081"/>
                  <a:gd name="T10" fmla="*/ 0 w 1786"/>
                  <a:gd name="T11" fmla="*/ 2540 h 5081"/>
                  <a:gd name="T12" fmla="*/ 892 w 1786"/>
                  <a:gd name="T13" fmla="*/ 0 h 5081"/>
                  <a:gd name="T14" fmla="*/ 892 w 1786"/>
                  <a:gd name="T15" fmla="*/ 0 h 5081"/>
                  <a:gd name="T16" fmla="*/ 1785 w 1786"/>
                  <a:gd name="T17" fmla="*/ 2540 h 5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6" h="5081">
                    <a:moveTo>
                      <a:pt x="1785" y="2540"/>
                    </a:moveTo>
                    <a:lnTo>
                      <a:pt x="1785" y="2540"/>
                    </a:lnTo>
                    <a:cubicBezTo>
                      <a:pt x="1785" y="3942"/>
                      <a:pt x="1386" y="5080"/>
                      <a:pt x="892" y="5080"/>
                    </a:cubicBezTo>
                    <a:lnTo>
                      <a:pt x="892" y="5080"/>
                    </a:lnTo>
                    <a:cubicBezTo>
                      <a:pt x="399" y="5080"/>
                      <a:pt x="0" y="3942"/>
                      <a:pt x="0" y="2540"/>
                    </a:cubicBezTo>
                    <a:lnTo>
                      <a:pt x="0" y="2540"/>
                    </a:lnTo>
                    <a:cubicBezTo>
                      <a:pt x="0" y="1137"/>
                      <a:pt x="399" y="0"/>
                      <a:pt x="892" y="0"/>
                    </a:cubicBezTo>
                    <a:lnTo>
                      <a:pt x="892" y="0"/>
                    </a:lnTo>
                    <a:cubicBezTo>
                      <a:pt x="1386" y="0"/>
                      <a:pt x="1785" y="1137"/>
                      <a:pt x="1785" y="2540"/>
                    </a:cubicBez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0" name="Freeform 4">
                <a:extLst>
                  <a:ext uri="{FF2B5EF4-FFF2-40B4-BE49-F238E27FC236}">
                    <a16:creationId xmlns:a16="http://schemas.microsoft.com/office/drawing/2014/main" xmlns="" id="{65A4B813-76AD-435C-8A4D-99E36738DE78}"/>
                  </a:ext>
                </a:extLst>
              </p:cNvPr>
              <p:cNvSpPr>
                <a:spLocks noChangeArrowheads="1"/>
              </p:cNvSpPr>
              <p:nvPr/>
            </p:nvSpPr>
            <p:spPr bwMode="auto">
              <a:xfrm>
                <a:off x="13565828" y="5567921"/>
                <a:ext cx="1109287" cy="3147463"/>
              </a:xfrm>
              <a:custGeom>
                <a:avLst/>
                <a:gdLst>
                  <a:gd name="T0" fmla="*/ 1272 w 1273"/>
                  <a:gd name="T1" fmla="*/ 1808 h 3616"/>
                  <a:gd name="T2" fmla="*/ 1272 w 1273"/>
                  <a:gd name="T3" fmla="*/ 1808 h 3616"/>
                  <a:gd name="T4" fmla="*/ 636 w 1273"/>
                  <a:gd name="T5" fmla="*/ 3615 h 3616"/>
                  <a:gd name="T6" fmla="*/ 636 w 1273"/>
                  <a:gd name="T7" fmla="*/ 3615 h 3616"/>
                  <a:gd name="T8" fmla="*/ 0 w 1273"/>
                  <a:gd name="T9" fmla="*/ 1808 h 3616"/>
                  <a:gd name="T10" fmla="*/ 0 w 1273"/>
                  <a:gd name="T11" fmla="*/ 1808 h 3616"/>
                  <a:gd name="T12" fmla="*/ 636 w 1273"/>
                  <a:gd name="T13" fmla="*/ 0 h 3616"/>
                  <a:gd name="T14" fmla="*/ 636 w 1273"/>
                  <a:gd name="T15" fmla="*/ 0 h 3616"/>
                  <a:gd name="T16" fmla="*/ 1272 w 1273"/>
                  <a:gd name="T17" fmla="*/ 1808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3" h="3616">
                    <a:moveTo>
                      <a:pt x="1272" y="1808"/>
                    </a:moveTo>
                    <a:lnTo>
                      <a:pt x="1272" y="1808"/>
                    </a:lnTo>
                    <a:cubicBezTo>
                      <a:pt x="1272" y="2807"/>
                      <a:pt x="987" y="3615"/>
                      <a:pt x="636" y="3615"/>
                    </a:cubicBezTo>
                    <a:lnTo>
                      <a:pt x="636" y="3615"/>
                    </a:lnTo>
                    <a:cubicBezTo>
                      <a:pt x="286" y="3615"/>
                      <a:pt x="0" y="2807"/>
                      <a:pt x="0" y="1808"/>
                    </a:cubicBezTo>
                    <a:lnTo>
                      <a:pt x="0" y="1808"/>
                    </a:lnTo>
                    <a:cubicBezTo>
                      <a:pt x="0" y="810"/>
                      <a:pt x="286" y="0"/>
                      <a:pt x="636" y="0"/>
                    </a:cubicBezTo>
                    <a:lnTo>
                      <a:pt x="636" y="0"/>
                    </a:lnTo>
                    <a:cubicBezTo>
                      <a:pt x="987" y="0"/>
                      <a:pt x="1272" y="810"/>
                      <a:pt x="1272" y="1808"/>
                    </a:cubicBezTo>
                  </a:path>
                </a:pathLst>
              </a:custGeom>
              <a:solidFill>
                <a:schemeClr val="bg1">
                  <a:lumMod val="9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1" name="Freeform 5">
                <a:extLst>
                  <a:ext uri="{FF2B5EF4-FFF2-40B4-BE49-F238E27FC236}">
                    <a16:creationId xmlns:a16="http://schemas.microsoft.com/office/drawing/2014/main" xmlns="" id="{A77FA4F5-C4A2-4B15-8497-16DFE36A0A21}"/>
                  </a:ext>
                </a:extLst>
              </p:cNvPr>
              <p:cNvSpPr>
                <a:spLocks noChangeArrowheads="1"/>
              </p:cNvSpPr>
              <p:nvPr/>
            </p:nvSpPr>
            <p:spPr bwMode="auto">
              <a:xfrm>
                <a:off x="13700169" y="6101457"/>
                <a:ext cx="733130" cy="2080396"/>
              </a:xfrm>
              <a:custGeom>
                <a:avLst/>
                <a:gdLst>
                  <a:gd name="T0" fmla="*/ 840 w 841"/>
                  <a:gd name="T1" fmla="*/ 1194 h 2388"/>
                  <a:gd name="T2" fmla="*/ 840 w 841"/>
                  <a:gd name="T3" fmla="*/ 1194 h 2388"/>
                  <a:gd name="T4" fmla="*/ 421 w 841"/>
                  <a:gd name="T5" fmla="*/ 2387 h 2388"/>
                  <a:gd name="T6" fmla="*/ 421 w 841"/>
                  <a:gd name="T7" fmla="*/ 2387 h 2388"/>
                  <a:gd name="T8" fmla="*/ 0 w 841"/>
                  <a:gd name="T9" fmla="*/ 1194 h 2388"/>
                  <a:gd name="T10" fmla="*/ 0 w 841"/>
                  <a:gd name="T11" fmla="*/ 1194 h 2388"/>
                  <a:gd name="T12" fmla="*/ 421 w 841"/>
                  <a:gd name="T13" fmla="*/ 0 h 2388"/>
                  <a:gd name="T14" fmla="*/ 421 w 841"/>
                  <a:gd name="T15" fmla="*/ 0 h 2388"/>
                  <a:gd name="T16" fmla="*/ 840 w 841"/>
                  <a:gd name="T17" fmla="*/ 1194 h 2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1" h="2388">
                    <a:moveTo>
                      <a:pt x="840" y="1194"/>
                    </a:moveTo>
                    <a:lnTo>
                      <a:pt x="840" y="1194"/>
                    </a:lnTo>
                    <a:cubicBezTo>
                      <a:pt x="840" y="1853"/>
                      <a:pt x="652" y="2387"/>
                      <a:pt x="421" y="2387"/>
                    </a:cubicBezTo>
                    <a:lnTo>
                      <a:pt x="421" y="2387"/>
                    </a:lnTo>
                    <a:cubicBezTo>
                      <a:pt x="189" y="2387"/>
                      <a:pt x="0" y="1853"/>
                      <a:pt x="0" y="1194"/>
                    </a:cubicBezTo>
                    <a:lnTo>
                      <a:pt x="0" y="1194"/>
                    </a:lnTo>
                    <a:cubicBezTo>
                      <a:pt x="0" y="535"/>
                      <a:pt x="189" y="0"/>
                      <a:pt x="421" y="0"/>
                    </a:cubicBezTo>
                    <a:lnTo>
                      <a:pt x="421" y="0"/>
                    </a:lnTo>
                    <a:cubicBezTo>
                      <a:pt x="652" y="0"/>
                      <a:pt x="840" y="535"/>
                      <a:pt x="840" y="1194"/>
                    </a:cubicBez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2" name="Freeform 6">
                <a:extLst>
                  <a:ext uri="{FF2B5EF4-FFF2-40B4-BE49-F238E27FC236}">
                    <a16:creationId xmlns:a16="http://schemas.microsoft.com/office/drawing/2014/main" xmlns="" id="{C3E06083-98B7-436B-98AB-83CFABB65718}"/>
                  </a:ext>
                </a:extLst>
              </p:cNvPr>
              <p:cNvSpPr>
                <a:spLocks noChangeArrowheads="1"/>
              </p:cNvSpPr>
              <p:nvPr/>
            </p:nvSpPr>
            <p:spPr bwMode="auto">
              <a:xfrm>
                <a:off x="13853702" y="6673373"/>
                <a:ext cx="326263" cy="932725"/>
              </a:xfrm>
              <a:custGeom>
                <a:avLst/>
                <a:gdLst>
                  <a:gd name="T0" fmla="*/ 376 w 377"/>
                  <a:gd name="T1" fmla="*/ 535 h 1070"/>
                  <a:gd name="T2" fmla="*/ 376 w 377"/>
                  <a:gd name="T3" fmla="*/ 535 h 1070"/>
                  <a:gd name="T4" fmla="*/ 187 w 377"/>
                  <a:gd name="T5" fmla="*/ 1069 h 1070"/>
                  <a:gd name="T6" fmla="*/ 187 w 377"/>
                  <a:gd name="T7" fmla="*/ 1069 h 1070"/>
                  <a:gd name="T8" fmla="*/ 0 w 377"/>
                  <a:gd name="T9" fmla="*/ 535 h 1070"/>
                  <a:gd name="T10" fmla="*/ 0 w 377"/>
                  <a:gd name="T11" fmla="*/ 535 h 1070"/>
                  <a:gd name="T12" fmla="*/ 187 w 377"/>
                  <a:gd name="T13" fmla="*/ 0 h 1070"/>
                  <a:gd name="T14" fmla="*/ 187 w 377"/>
                  <a:gd name="T15" fmla="*/ 0 h 1070"/>
                  <a:gd name="T16" fmla="*/ 376 w 377"/>
                  <a:gd name="T17" fmla="*/ 535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1070">
                    <a:moveTo>
                      <a:pt x="376" y="535"/>
                    </a:moveTo>
                    <a:lnTo>
                      <a:pt x="376" y="535"/>
                    </a:lnTo>
                    <a:cubicBezTo>
                      <a:pt x="376" y="830"/>
                      <a:pt x="291" y="1069"/>
                      <a:pt x="187" y="1069"/>
                    </a:cubicBezTo>
                    <a:lnTo>
                      <a:pt x="187" y="1069"/>
                    </a:lnTo>
                    <a:cubicBezTo>
                      <a:pt x="84" y="1069"/>
                      <a:pt x="0" y="830"/>
                      <a:pt x="0" y="535"/>
                    </a:cubicBezTo>
                    <a:lnTo>
                      <a:pt x="0" y="535"/>
                    </a:lnTo>
                    <a:cubicBezTo>
                      <a:pt x="0" y="239"/>
                      <a:pt x="84" y="0"/>
                      <a:pt x="187" y="0"/>
                    </a:cubicBezTo>
                    <a:lnTo>
                      <a:pt x="187" y="0"/>
                    </a:lnTo>
                    <a:cubicBezTo>
                      <a:pt x="291" y="0"/>
                      <a:pt x="376" y="239"/>
                      <a:pt x="376" y="535"/>
                    </a:cubicBezTo>
                  </a:path>
                </a:pathLst>
              </a:custGeom>
              <a:solidFill>
                <a:srgbClr val="EDEDE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grpSp>
        <p:sp>
          <p:nvSpPr>
            <p:cNvPr id="13" name="Freeform 7">
              <a:extLst>
                <a:ext uri="{FF2B5EF4-FFF2-40B4-BE49-F238E27FC236}">
                  <a16:creationId xmlns:a16="http://schemas.microsoft.com/office/drawing/2014/main" xmlns="" id="{FC0D752D-A3CF-4D50-AE4B-9667FCD237A9}"/>
                </a:ext>
              </a:extLst>
            </p:cNvPr>
            <p:cNvSpPr>
              <a:spLocks noChangeArrowheads="1"/>
            </p:cNvSpPr>
            <p:nvPr/>
          </p:nvSpPr>
          <p:spPr bwMode="auto">
            <a:xfrm>
              <a:off x="8299583" y="4067670"/>
              <a:ext cx="596108" cy="31047"/>
            </a:xfrm>
            <a:custGeom>
              <a:avLst/>
              <a:gdLst>
                <a:gd name="T0" fmla="*/ 1571 w 1692"/>
                <a:gd name="T1" fmla="*/ 0 h 87"/>
                <a:gd name="T2" fmla="*/ 1571 w 1692"/>
                <a:gd name="T3" fmla="*/ 0 h 87"/>
                <a:gd name="T4" fmla="*/ 0 w 1692"/>
                <a:gd name="T5" fmla="*/ 0 h 87"/>
                <a:gd name="T6" fmla="*/ 0 w 1692"/>
                <a:gd name="T7" fmla="*/ 86 h 87"/>
                <a:gd name="T8" fmla="*/ 1571 w 1692"/>
                <a:gd name="T9" fmla="*/ 86 h 87"/>
                <a:gd name="T10" fmla="*/ 1691 w 1692"/>
                <a:gd name="T11" fmla="*/ 0 h 87"/>
                <a:gd name="T12" fmla="*/ 1571 w 1692"/>
                <a:gd name="T13" fmla="*/ 0 h 87"/>
              </a:gdLst>
              <a:ahLst/>
              <a:cxnLst>
                <a:cxn ang="0">
                  <a:pos x="T0" y="T1"/>
                </a:cxn>
                <a:cxn ang="0">
                  <a:pos x="T2" y="T3"/>
                </a:cxn>
                <a:cxn ang="0">
                  <a:pos x="T4" y="T5"/>
                </a:cxn>
                <a:cxn ang="0">
                  <a:pos x="T6" y="T7"/>
                </a:cxn>
                <a:cxn ang="0">
                  <a:pos x="T8" y="T9"/>
                </a:cxn>
                <a:cxn ang="0">
                  <a:pos x="T10" y="T11"/>
                </a:cxn>
                <a:cxn ang="0">
                  <a:pos x="T12" y="T13"/>
                </a:cxn>
              </a:cxnLst>
              <a:rect l="0" t="0" r="r" b="b"/>
              <a:pathLst>
                <a:path w="1692" h="87">
                  <a:moveTo>
                    <a:pt x="1571" y="0"/>
                  </a:moveTo>
                  <a:lnTo>
                    <a:pt x="1571" y="0"/>
                  </a:lnTo>
                  <a:lnTo>
                    <a:pt x="0" y="0"/>
                  </a:lnTo>
                  <a:lnTo>
                    <a:pt x="0" y="86"/>
                  </a:lnTo>
                  <a:lnTo>
                    <a:pt x="1571" y="86"/>
                  </a:lnTo>
                  <a:lnTo>
                    <a:pt x="1691" y="0"/>
                  </a:lnTo>
                  <a:lnTo>
                    <a:pt x="1571" y="0"/>
                  </a:lnTo>
                </a:path>
              </a:pathLst>
            </a:custGeom>
            <a:solidFill>
              <a:srgbClr val="D1D3D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4" name="Freeform 8">
              <a:extLst>
                <a:ext uri="{FF2B5EF4-FFF2-40B4-BE49-F238E27FC236}">
                  <a16:creationId xmlns:a16="http://schemas.microsoft.com/office/drawing/2014/main" xmlns="" id="{0D1CF19C-037A-47FA-84A3-C9B7C8F6EEFF}"/>
                </a:ext>
              </a:extLst>
            </p:cNvPr>
            <p:cNvSpPr>
              <a:spLocks noChangeArrowheads="1"/>
            </p:cNvSpPr>
            <p:nvPr/>
          </p:nvSpPr>
          <p:spPr bwMode="auto">
            <a:xfrm>
              <a:off x="8299583" y="4036623"/>
              <a:ext cx="596108" cy="31047"/>
            </a:xfrm>
            <a:custGeom>
              <a:avLst/>
              <a:gdLst>
                <a:gd name="T0" fmla="*/ 1691 w 1692"/>
                <a:gd name="T1" fmla="*/ 86 h 87"/>
                <a:gd name="T2" fmla="*/ 1571 w 1692"/>
                <a:gd name="T3" fmla="*/ 0 h 87"/>
                <a:gd name="T4" fmla="*/ 1571 w 1692"/>
                <a:gd name="T5" fmla="*/ 0 h 87"/>
                <a:gd name="T6" fmla="*/ 0 w 1692"/>
                <a:gd name="T7" fmla="*/ 0 h 87"/>
                <a:gd name="T8" fmla="*/ 0 w 1692"/>
                <a:gd name="T9" fmla="*/ 86 h 87"/>
                <a:gd name="T10" fmla="*/ 1641 w 1692"/>
                <a:gd name="T11" fmla="*/ 86 h 87"/>
                <a:gd name="T12" fmla="*/ 1640 w 1692"/>
                <a:gd name="T13" fmla="*/ 86 h 87"/>
                <a:gd name="T14" fmla="*/ 1691 w 1692"/>
                <a:gd name="T15" fmla="*/ 86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2" h="87">
                  <a:moveTo>
                    <a:pt x="1691" y="86"/>
                  </a:moveTo>
                  <a:lnTo>
                    <a:pt x="1571" y="0"/>
                  </a:lnTo>
                  <a:lnTo>
                    <a:pt x="1571" y="0"/>
                  </a:lnTo>
                  <a:lnTo>
                    <a:pt x="0" y="0"/>
                  </a:lnTo>
                  <a:lnTo>
                    <a:pt x="0" y="86"/>
                  </a:lnTo>
                  <a:lnTo>
                    <a:pt x="1641" y="86"/>
                  </a:lnTo>
                  <a:lnTo>
                    <a:pt x="1640" y="86"/>
                  </a:lnTo>
                  <a:lnTo>
                    <a:pt x="1691" y="86"/>
                  </a:lnTo>
                </a:path>
              </a:pathLst>
            </a:custGeom>
            <a:solidFill>
              <a:srgbClr val="EDEDE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5" name="Freeform 9">
              <a:extLst>
                <a:ext uri="{FF2B5EF4-FFF2-40B4-BE49-F238E27FC236}">
                  <a16:creationId xmlns:a16="http://schemas.microsoft.com/office/drawing/2014/main" xmlns="" id="{E73F5D55-769C-4E9A-86F5-EAE528BEEAFC}"/>
                </a:ext>
              </a:extLst>
            </p:cNvPr>
            <p:cNvSpPr>
              <a:spLocks noChangeArrowheads="1"/>
            </p:cNvSpPr>
            <p:nvPr/>
          </p:nvSpPr>
          <p:spPr bwMode="auto">
            <a:xfrm>
              <a:off x="3798214" y="3870520"/>
              <a:ext cx="2984707" cy="380329"/>
            </a:xfrm>
            <a:custGeom>
              <a:avLst/>
              <a:gdLst>
                <a:gd name="T0" fmla="*/ 5165 w 7336"/>
                <a:gd name="T1" fmla="*/ 0 h 1079"/>
                <a:gd name="T2" fmla="*/ 5165 w 7336"/>
                <a:gd name="T3" fmla="*/ 6 h 1079"/>
                <a:gd name="T4" fmla="*/ 0 w 7336"/>
                <a:gd name="T5" fmla="*/ 6 h 1079"/>
                <a:gd name="T6" fmla="*/ 649 w 7336"/>
                <a:gd name="T7" fmla="*/ 542 h 1079"/>
                <a:gd name="T8" fmla="*/ 0 w 7336"/>
                <a:gd name="T9" fmla="*/ 1078 h 1079"/>
                <a:gd name="T10" fmla="*/ 5165 w 7336"/>
                <a:gd name="T11" fmla="*/ 1078 h 1079"/>
                <a:gd name="T12" fmla="*/ 5165 w 7336"/>
                <a:gd name="T13" fmla="*/ 1071 h 1079"/>
                <a:gd name="T14" fmla="*/ 7335 w 7336"/>
                <a:gd name="T15" fmla="*/ 1071 h 1079"/>
                <a:gd name="T16" fmla="*/ 7335 w 7336"/>
                <a:gd name="T17" fmla="*/ 0 h 1079"/>
                <a:gd name="T18" fmla="*/ 5165 w 7336"/>
                <a:gd name="T19" fmla="*/ 0 h 1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36" h="1079">
                  <a:moveTo>
                    <a:pt x="5165" y="0"/>
                  </a:moveTo>
                  <a:lnTo>
                    <a:pt x="5165" y="6"/>
                  </a:lnTo>
                  <a:lnTo>
                    <a:pt x="0" y="6"/>
                  </a:lnTo>
                  <a:lnTo>
                    <a:pt x="649" y="542"/>
                  </a:lnTo>
                  <a:lnTo>
                    <a:pt x="0" y="1078"/>
                  </a:lnTo>
                  <a:lnTo>
                    <a:pt x="5165" y="1078"/>
                  </a:lnTo>
                  <a:lnTo>
                    <a:pt x="5165" y="1071"/>
                  </a:lnTo>
                  <a:lnTo>
                    <a:pt x="7335" y="1071"/>
                  </a:lnTo>
                  <a:lnTo>
                    <a:pt x="7335" y="0"/>
                  </a:lnTo>
                  <a:lnTo>
                    <a:pt x="5165" y="0"/>
                  </a:lnTo>
                </a:path>
              </a:pathLst>
            </a:custGeom>
            <a:solidFill>
              <a:schemeClr val="accent3"/>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6" name="Freeform 10">
              <a:extLst>
                <a:ext uri="{FF2B5EF4-FFF2-40B4-BE49-F238E27FC236}">
                  <a16:creationId xmlns:a16="http://schemas.microsoft.com/office/drawing/2014/main" xmlns="" id="{59F8C248-EA6B-4408-9358-785D8D51F962}"/>
                </a:ext>
              </a:extLst>
            </p:cNvPr>
            <p:cNvSpPr>
              <a:spLocks noChangeArrowheads="1"/>
            </p:cNvSpPr>
            <p:nvPr/>
          </p:nvSpPr>
          <p:spPr bwMode="auto">
            <a:xfrm>
              <a:off x="3986616" y="2871165"/>
              <a:ext cx="3187502" cy="1441779"/>
            </a:xfrm>
            <a:custGeom>
              <a:avLst/>
              <a:gdLst>
                <a:gd name="T0" fmla="*/ 367 w 7323"/>
                <a:gd name="T1" fmla="*/ 0 h 3539"/>
                <a:gd name="T2" fmla="*/ 792 w 7323"/>
                <a:gd name="T3" fmla="*/ 724 h 3539"/>
                <a:gd name="T4" fmla="*/ 0 w 7323"/>
                <a:gd name="T5" fmla="*/ 1006 h 3539"/>
                <a:gd name="T6" fmla="*/ 6956 w 7323"/>
                <a:gd name="T7" fmla="*/ 3538 h 3539"/>
                <a:gd name="T8" fmla="*/ 7322 w 7323"/>
                <a:gd name="T9" fmla="*/ 2530 h 3539"/>
                <a:gd name="T10" fmla="*/ 367 w 7323"/>
                <a:gd name="T11" fmla="*/ 0 h 3539"/>
              </a:gdLst>
              <a:ahLst/>
              <a:cxnLst>
                <a:cxn ang="0">
                  <a:pos x="T0" y="T1"/>
                </a:cxn>
                <a:cxn ang="0">
                  <a:pos x="T2" y="T3"/>
                </a:cxn>
                <a:cxn ang="0">
                  <a:pos x="T4" y="T5"/>
                </a:cxn>
                <a:cxn ang="0">
                  <a:pos x="T6" y="T7"/>
                </a:cxn>
                <a:cxn ang="0">
                  <a:pos x="T8" y="T9"/>
                </a:cxn>
                <a:cxn ang="0">
                  <a:pos x="T10" y="T11"/>
                </a:cxn>
              </a:cxnLst>
              <a:rect l="0" t="0" r="r" b="b"/>
              <a:pathLst>
                <a:path w="7323" h="3539">
                  <a:moveTo>
                    <a:pt x="367" y="0"/>
                  </a:moveTo>
                  <a:lnTo>
                    <a:pt x="792" y="724"/>
                  </a:lnTo>
                  <a:lnTo>
                    <a:pt x="0" y="1006"/>
                  </a:lnTo>
                  <a:lnTo>
                    <a:pt x="6956" y="3538"/>
                  </a:lnTo>
                  <a:lnTo>
                    <a:pt x="7322" y="2530"/>
                  </a:lnTo>
                  <a:lnTo>
                    <a:pt x="367" y="0"/>
                  </a:lnTo>
                </a:path>
              </a:pathLst>
            </a:custGeom>
            <a:solidFill>
              <a:schemeClr val="accent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7" name="Freeform 11">
              <a:extLst>
                <a:ext uri="{FF2B5EF4-FFF2-40B4-BE49-F238E27FC236}">
                  <a16:creationId xmlns:a16="http://schemas.microsoft.com/office/drawing/2014/main" xmlns="" id="{A13C2EB9-1965-4260-93A0-49C93B3E3190}"/>
                </a:ext>
              </a:extLst>
            </p:cNvPr>
            <p:cNvSpPr>
              <a:spLocks noChangeArrowheads="1"/>
            </p:cNvSpPr>
            <p:nvPr/>
          </p:nvSpPr>
          <p:spPr bwMode="auto">
            <a:xfrm>
              <a:off x="4077347" y="3805321"/>
              <a:ext cx="3096771" cy="1381605"/>
            </a:xfrm>
            <a:custGeom>
              <a:avLst/>
              <a:gdLst>
                <a:gd name="T0" fmla="*/ 366 w 7323"/>
                <a:gd name="T1" fmla="*/ 3540 h 3541"/>
                <a:gd name="T2" fmla="*/ 793 w 7323"/>
                <a:gd name="T3" fmla="*/ 2814 h 3541"/>
                <a:gd name="T4" fmla="*/ 0 w 7323"/>
                <a:gd name="T5" fmla="*/ 2532 h 3541"/>
                <a:gd name="T6" fmla="*/ 6956 w 7323"/>
                <a:gd name="T7" fmla="*/ 0 h 3541"/>
                <a:gd name="T8" fmla="*/ 7322 w 7323"/>
                <a:gd name="T9" fmla="*/ 1009 h 3541"/>
                <a:gd name="T10" fmla="*/ 366 w 7323"/>
                <a:gd name="T11" fmla="*/ 3540 h 3541"/>
              </a:gdLst>
              <a:ahLst/>
              <a:cxnLst>
                <a:cxn ang="0">
                  <a:pos x="T0" y="T1"/>
                </a:cxn>
                <a:cxn ang="0">
                  <a:pos x="T2" y="T3"/>
                </a:cxn>
                <a:cxn ang="0">
                  <a:pos x="T4" y="T5"/>
                </a:cxn>
                <a:cxn ang="0">
                  <a:pos x="T6" y="T7"/>
                </a:cxn>
                <a:cxn ang="0">
                  <a:pos x="T8" y="T9"/>
                </a:cxn>
                <a:cxn ang="0">
                  <a:pos x="T10" y="T11"/>
                </a:cxn>
              </a:cxnLst>
              <a:rect l="0" t="0" r="r" b="b"/>
              <a:pathLst>
                <a:path w="7323" h="3541">
                  <a:moveTo>
                    <a:pt x="366" y="3540"/>
                  </a:moveTo>
                  <a:lnTo>
                    <a:pt x="793" y="2814"/>
                  </a:lnTo>
                  <a:lnTo>
                    <a:pt x="0" y="2532"/>
                  </a:lnTo>
                  <a:lnTo>
                    <a:pt x="6956" y="0"/>
                  </a:lnTo>
                  <a:lnTo>
                    <a:pt x="7322" y="1009"/>
                  </a:lnTo>
                  <a:lnTo>
                    <a:pt x="366" y="3540"/>
                  </a:lnTo>
                </a:path>
              </a:pathLst>
            </a:custGeom>
            <a:solidFill>
              <a:schemeClr val="accent4"/>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8" name="Freeform 12">
              <a:extLst>
                <a:ext uri="{FF2B5EF4-FFF2-40B4-BE49-F238E27FC236}">
                  <a16:creationId xmlns:a16="http://schemas.microsoft.com/office/drawing/2014/main" xmlns="" id="{F907DEC4-16C9-49EC-8CA3-B74EB7517A7E}"/>
                </a:ext>
              </a:extLst>
            </p:cNvPr>
            <p:cNvSpPr>
              <a:spLocks noChangeArrowheads="1"/>
            </p:cNvSpPr>
            <p:nvPr/>
          </p:nvSpPr>
          <p:spPr bwMode="auto">
            <a:xfrm>
              <a:off x="4763878" y="3965214"/>
              <a:ext cx="2695875" cy="1943250"/>
            </a:xfrm>
            <a:custGeom>
              <a:avLst/>
              <a:gdLst>
                <a:gd name="T0" fmla="*/ 4151 w 6153"/>
                <a:gd name="T1" fmla="*/ 1699 h 4762"/>
                <a:gd name="T2" fmla="*/ 772 w 6153"/>
                <a:gd name="T3" fmla="*/ 4761 h 4762"/>
                <a:gd name="T4" fmla="*/ 842 w 6153"/>
                <a:gd name="T5" fmla="*/ 3851 h 4762"/>
                <a:gd name="T6" fmla="*/ 0 w 6153"/>
                <a:gd name="T7" fmla="*/ 3859 h 4762"/>
                <a:gd name="T8" fmla="*/ 3643 w 6153"/>
                <a:gd name="T9" fmla="*/ 801 h 4762"/>
                <a:gd name="T10" fmla="*/ 3643 w 6153"/>
                <a:gd name="T11" fmla="*/ 801 h 4762"/>
                <a:gd name="T12" fmla="*/ 6152 w 6153"/>
                <a:gd name="T13" fmla="*/ 0 h 4762"/>
                <a:gd name="T14" fmla="*/ 6152 w 6153"/>
                <a:gd name="T15" fmla="*/ 582 h 4762"/>
                <a:gd name="T16" fmla="*/ 6152 w 6153"/>
                <a:gd name="T17" fmla="*/ 582 h 4762"/>
                <a:gd name="T18" fmla="*/ 4151 w 6153"/>
                <a:gd name="T19" fmla="*/ 1699 h 4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53" h="4762">
                  <a:moveTo>
                    <a:pt x="4151" y="1699"/>
                  </a:moveTo>
                  <a:lnTo>
                    <a:pt x="772" y="4761"/>
                  </a:lnTo>
                  <a:lnTo>
                    <a:pt x="842" y="3851"/>
                  </a:lnTo>
                  <a:lnTo>
                    <a:pt x="0" y="3859"/>
                  </a:lnTo>
                  <a:lnTo>
                    <a:pt x="3643" y="801"/>
                  </a:lnTo>
                  <a:lnTo>
                    <a:pt x="3643" y="801"/>
                  </a:lnTo>
                  <a:cubicBezTo>
                    <a:pt x="4250" y="310"/>
                    <a:pt x="4825" y="0"/>
                    <a:pt x="6152" y="0"/>
                  </a:cubicBezTo>
                  <a:lnTo>
                    <a:pt x="6152" y="582"/>
                  </a:lnTo>
                  <a:lnTo>
                    <a:pt x="6152" y="582"/>
                  </a:lnTo>
                  <a:cubicBezTo>
                    <a:pt x="5473" y="641"/>
                    <a:pt x="4624" y="1226"/>
                    <a:pt x="4151" y="1699"/>
                  </a:cubicBez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9" name="Freeform 65">
              <a:extLst>
                <a:ext uri="{FF2B5EF4-FFF2-40B4-BE49-F238E27FC236}">
                  <a16:creationId xmlns:a16="http://schemas.microsoft.com/office/drawing/2014/main" xmlns="" id="{C9E6770D-7BC6-46E1-9A75-D6BDFC2CB468}"/>
                </a:ext>
              </a:extLst>
            </p:cNvPr>
            <p:cNvSpPr>
              <a:spLocks noChangeArrowheads="1"/>
            </p:cNvSpPr>
            <p:nvPr/>
          </p:nvSpPr>
          <p:spPr bwMode="auto">
            <a:xfrm>
              <a:off x="4732246" y="2327469"/>
              <a:ext cx="2727507" cy="1842657"/>
            </a:xfrm>
            <a:custGeom>
              <a:avLst/>
              <a:gdLst>
                <a:gd name="T0" fmla="*/ 4151 w 6153"/>
                <a:gd name="T1" fmla="*/ 3064 h 4763"/>
                <a:gd name="T2" fmla="*/ 772 w 6153"/>
                <a:gd name="T3" fmla="*/ 0 h 4763"/>
                <a:gd name="T4" fmla="*/ 842 w 6153"/>
                <a:gd name="T5" fmla="*/ 911 h 4763"/>
                <a:gd name="T6" fmla="*/ 0 w 6153"/>
                <a:gd name="T7" fmla="*/ 902 h 4763"/>
                <a:gd name="T8" fmla="*/ 3643 w 6153"/>
                <a:gd name="T9" fmla="*/ 3962 h 4763"/>
                <a:gd name="T10" fmla="*/ 3643 w 6153"/>
                <a:gd name="T11" fmla="*/ 3962 h 4763"/>
                <a:gd name="T12" fmla="*/ 6152 w 6153"/>
                <a:gd name="T13" fmla="*/ 4762 h 4763"/>
                <a:gd name="T14" fmla="*/ 6152 w 6153"/>
                <a:gd name="T15" fmla="*/ 4180 h 4763"/>
                <a:gd name="T16" fmla="*/ 6152 w 6153"/>
                <a:gd name="T17" fmla="*/ 4180 h 4763"/>
                <a:gd name="T18" fmla="*/ 4151 w 6153"/>
                <a:gd name="T19" fmla="*/ 3064 h 4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53" h="4763">
                  <a:moveTo>
                    <a:pt x="4151" y="3064"/>
                  </a:moveTo>
                  <a:lnTo>
                    <a:pt x="772" y="0"/>
                  </a:lnTo>
                  <a:lnTo>
                    <a:pt x="842" y="911"/>
                  </a:lnTo>
                  <a:lnTo>
                    <a:pt x="0" y="902"/>
                  </a:lnTo>
                  <a:lnTo>
                    <a:pt x="3643" y="3962"/>
                  </a:lnTo>
                  <a:lnTo>
                    <a:pt x="3643" y="3962"/>
                  </a:lnTo>
                  <a:cubicBezTo>
                    <a:pt x="4250" y="4452"/>
                    <a:pt x="4825" y="4762"/>
                    <a:pt x="6152" y="4762"/>
                  </a:cubicBezTo>
                  <a:lnTo>
                    <a:pt x="6152" y="4180"/>
                  </a:lnTo>
                  <a:lnTo>
                    <a:pt x="6152" y="4180"/>
                  </a:lnTo>
                  <a:cubicBezTo>
                    <a:pt x="5473" y="4121"/>
                    <a:pt x="4624" y="3536"/>
                    <a:pt x="4151" y="3064"/>
                  </a:cubicBezTo>
                </a:path>
              </a:pathLst>
            </a:custGeom>
            <a:solidFill>
              <a:schemeClr val="accent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20" name="Freeform 78">
              <a:extLst>
                <a:ext uri="{FF2B5EF4-FFF2-40B4-BE49-F238E27FC236}">
                  <a16:creationId xmlns:a16="http://schemas.microsoft.com/office/drawing/2014/main" xmlns="" id="{04DED6FA-E707-488C-A6F0-98617BB99BE5}"/>
                </a:ext>
              </a:extLst>
            </p:cNvPr>
            <p:cNvSpPr>
              <a:spLocks noChangeArrowheads="1"/>
            </p:cNvSpPr>
            <p:nvPr/>
          </p:nvSpPr>
          <p:spPr bwMode="auto">
            <a:xfrm>
              <a:off x="7459754" y="3965213"/>
              <a:ext cx="257692" cy="102456"/>
            </a:xfrm>
            <a:custGeom>
              <a:avLst/>
              <a:gdLst>
                <a:gd name="T0" fmla="*/ 732 w 733"/>
                <a:gd name="T1" fmla="*/ 291 h 292"/>
                <a:gd name="T2" fmla="*/ 0 w 733"/>
                <a:gd name="T3" fmla="*/ 291 h 292"/>
                <a:gd name="T4" fmla="*/ 0 w 733"/>
                <a:gd name="T5" fmla="*/ 0 h 292"/>
                <a:gd name="T6" fmla="*/ 732 w 733"/>
                <a:gd name="T7" fmla="*/ 0 h 292"/>
                <a:gd name="T8" fmla="*/ 732 w 733"/>
                <a:gd name="T9" fmla="*/ 291 h 292"/>
              </a:gdLst>
              <a:ahLst/>
              <a:cxnLst>
                <a:cxn ang="0">
                  <a:pos x="T0" y="T1"/>
                </a:cxn>
                <a:cxn ang="0">
                  <a:pos x="T2" y="T3"/>
                </a:cxn>
                <a:cxn ang="0">
                  <a:pos x="T4" y="T5"/>
                </a:cxn>
                <a:cxn ang="0">
                  <a:pos x="T6" y="T7"/>
                </a:cxn>
                <a:cxn ang="0">
                  <a:pos x="T8" y="T9"/>
                </a:cxn>
              </a:cxnLst>
              <a:rect l="0" t="0" r="r" b="b"/>
              <a:pathLst>
                <a:path w="733" h="292">
                  <a:moveTo>
                    <a:pt x="732" y="291"/>
                  </a:moveTo>
                  <a:lnTo>
                    <a:pt x="0" y="291"/>
                  </a:lnTo>
                  <a:lnTo>
                    <a:pt x="0" y="0"/>
                  </a:lnTo>
                  <a:lnTo>
                    <a:pt x="732" y="0"/>
                  </a:lnTo>
                  <a:lnTo>
                    <a:pt x="732" y="291"/>
                  </a:lnTo>
                </a:path>
              </a:pathLst>
            </a:custGeom>
            <a:solidFill>
              <a:srgbClr val="EDEDE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21" name="Freeform 79">
              <a:extLst>
                <a:ext uri="{FF2B5EF4-FFF2-40B4-BE49-F238E27FC236}">
                  <a16:creationId xmlns:a16="http://schemas.microsoft.com/office/drawing/2014/main" xmlns="" id="{635257AC-4E2F-4D39-9864-ABFBC1F716B1}"/>
                </a:ext>
              </a:extLst>
            </p:cNvPr>
            <p:cNvSpPr>
              <a:spLocks noChangeArrowheads="1"/>
            </p:cNvSpPr>
            <p:nvPr/>
          </p:nvSpPr>
          <p:spPr bwMode="auto">
            <a:xfrm>
              <a:off x="7459754" y="4067670"/>
              <a:ext cx="257692" cy="102456"/>
            </a:xfrm>
            <a:custGeom>
              <a:avLst/>
              <a:gdLst>
                <a:gd name="T0" fmla="*/ 732 w 733"/>
                <a:gd name="T1" fmla="*/ 291 h 292"/>
                <a:gd name="T2" fmla="*/ 0 w 733"/>
                <a:gd name="T3" fmla="*/ 291 h 292"/>
                <a:gd name="T4" fmla="*/ 0 w 733"/>
                <a:gd name="T5" fmla="*/ 0 h 292"/>
                <a:gd name="T6" fmla="*/ 732 w 733"/>
                <a:gd name="T7" fmla="*/ 0 h 292"/>
                <a:gd name="T8" fmla="*/ 732 w 733"/>
                <a:gd name="T9" fmla="*/ 291 h 292"/>
              </a:gdLst>
              <a:ahLst/>
              <a:cxnLst>
                <a:cxn ang="0">
                  <a:pos x="T0" y="T1"/>
                </a:cxn>
                <a:cxn ang="0">
                  <a:pos x="T2" y="T3"/>
                </a:cxn>
                <a:cxn ang="0">
                  <a:pos x="T4" y="T5"/>
                </a:cxn>
                <a:cxn ang="0">
                  <a:pos x="T6" y="T7"/>
                </a:cxn>
                <a:cxn ang="0">
                  <a:pos x="T8" y="T9"/>
                </a:cxn>
              </a:cxnLst>
              <a:rect l="0" t="0" r="r" b="b"/>
              <a:pathLst>
                <a:path w="733" h="292">
                  <a:moveTo>
                    <a:pt x="732" y="291"/>
                  </a:moveTo>
                  <a:lnTo>
                    <a:pt x="0" y="291"/>
                  </a:lnTo>
                  <a:lnTo>
                    <a:pt x="0" y="0"/>
                  </a:lnTo>
                  <a:lnTo>
                    <a:pt x="732" y="0"/>
                  </a:lnTo>
                  <a:lnTo>
                    <a:pt x="732" y="291"/>
                  </a:lnTo>
                </a:path>
              </a:pathLst>
            </a:custGeom>
            <a:solidFill>
              <a:srgbClr val="D1D3D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22" name="Freeform 80">
              <a:extLst>
                <a:ext uri="{FF2B5EF4-FFF2-40B4-BE49-F238E27FC236}">
                  <a16:creationId xmlns:a16="http://schemas.microsoft.com/office/drawing/2014/main" xmlns="" id="{CD521278-32C0-4999-91F2-7DB962BA85C5}"/>
                </a:ext>
              </a:extLst>
            </p:cNvPr>
            <p:cNvSpPr>
              <a:spLocks noChangeArrowheads="1"/>
            </p:cNvSpPr>
            <p:nvPr/>
          </p:nvSpPr>
          <p:spPr bwMode="auto">
            <a:xfrm>
              <a:off x="7795064" y="3886044"/>
              <a:ext cx="428452" cy="183179"/>
            </a:xfrm>
            <a:custGeom>
              <a:avLst/>
              <a:gdLst>
                <a:gd name="T0" fmla="*/ 0 w 1216"/>
                <a:gd name="T1" fmla="*/ 0 h 519"/>
                <a:gd name="T2" fmla="*/ 0 w 1216"/>
                <a:gd name="T3" fmla="*/ 518 h 519"/>
                <a:gd name="T4" fmla="*/ 1215 w 1216"/>
                <a:gd name="T5" fmla="*/ 518 h 519"/>
                <a:gd name="T6" fmla="*/ 1215 w 1216"/>
                <a:gd name="T7" fmla="*/ 1 h 519"/>
                <a:gd name="T8" fmla="*/ 0 w 1216"/>
                <a:gd name="T9" fmla="*/ 0 h 519"/>
              </a:gdLst>
              <a:ahLst/>
              <a:cxnLst>
                <a:cxn ang="0">
                  <a:pos x="T0" y="T1"/>
                </a:cxn>
                <a:cxn ang="0">
                  <a:pos x="T2" y="T3"/>
                </a:cxn>
                <a:cxn ang="0">
                  <a:pos x="T4" y="T5"/>
                </a:cxn>
                <a:cxn ang="0">
                  <a:pos x="T6" y="T7"/>
                </a:cxn>
                <a:cxn ang="0">
                  <a:pos x="T8" y="T9"/>
                </a:cxn>
              </a:cxnLst>
              <a:rect l="0" t="0" r="r" b="b"/>
              <a:pathLst>
                <a:path w="1216" h="519">
                  <a:moveTo>
                    <a:pt x="0" y="0"/>
                  </a:moveTo>
                  <a:lnTo>
                    <a:pt x="0" y="518"/>
                  </a:lnTo>
                  <a:lnTo>
                    <a:pt x="1215" y="518"/>
                  </a:lnTo>
                  <a:lnTo>
                    <a:pt x="1215" y="1"/>
                  </a:lnTo>
                  <a:lnTo>
                    <a:pt x="0" y="0"/>
                  </a:lnTo>
                </a:path>
              </a:pathLst>
            </a:custGeom>
            <a:solidFill>
              <a:srgbClr val="EDEDE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23" name="Freeform 81">
              <a:extLst>
                <a:ext uri="{FF2B5EF4-FFF2-40B4-BE49-F238E27FC236}">
                  <a16:creationId xmlns:a16="http://schemas.microsoft.com/office/drawing/2014/main" xmlns="" id="{AAFBDB32-7189-4B66-89EC-277848F14EE0}"/>
                </a:ext>
              </a:extLst>
            </p:cNvPr>
            <p:cNvSpPr>
              <a:spLocks noChangeArrowheads="1"/>
            </p:cNvSpPr>
            <p:nvPr/>
          </p:nvSpPr>
          <p:spPr bwMode="auto">
            <a:xfrm>
              <a:off x="7795064" y="4067670"/>
              <a:ext cx="428452" cy="181627"/>
            </a:xfrm>
            <a:custGeom>
              <a:avLst/>
              <a:gdLst>
                <a:gd name="T0" fmla="*/ 0 w 1216"/>
                <a:gd name="T1" fmla="*/ 0 h 516"/>
                <a:gd name="T2" fmla="*/ 0 w 1216"/>
                <a:gd name="T3" fmla="*/ 515 h 516"/>
                <a:gd name="T4" fmla="*/ 1215 w 1216"/>
                <a:gd name="T5" fmla="*/ 515 h 516"/>
                <a:gd name="T6" fmla="*/ 1215 w 1216"/>
                <a:gd name="T7" fmla="*/ 1 h 516"/>
                <a:gd name="T8" fmla="*/ 0 w 1216"/>
                <a:gd name="T9" fmla="*/ 0 h 516"/>
              </a:gdLst>
              <a:ahLst/>
              <a:cxnLst>
                <a:cxn ang="0">
                  <a:pos x="T0" y="T1"/>
                </a:cxn>
                <a:cxn ang="0">
                  <a:pos x="T2" y="T3"/>
                </a:cxn>
                <a:cxn ang="0">
                  <a:pos x="T4" y="T5"/>
                </a:cxn>
                <a:cxn ang="0">
                  <a:pos x="T6" y="T7"/>
                </a:cxn>
                <a:cxn ang="0">
                  <a:pos x="T8" y="T9"/>
                </a:cxn>
              </a:cxnLst>
              <a:rect l="0" t="0" r="r" b="b"/>
              <a:pathLst>
                <a:path w="1216" h="516">
                  <a:moveTo>
                    <a:pt x="0" y="0"/>
                  </a:moveTo>
                  <a:lnTo>
                    <a:pt x="0" y="515"/>
                  </a:lnTo>
                  <a:lnTo>
                    <a:pt x="1215" y="515"/>
                  </a:lnTo>
                  <a:lnTo>
                    <a:pt x="1215" y="1"/>
                  </a:lnTo>
                  <a:lnTo>
                    <a:pt x="0" y="0"/>
                  </a:lnTo>
                </a:path>
              </a:pathLst>
            </a:custGeom>
            <a:solidFill>
              <a:srgbClr val="D1D3D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24" name="Freeform 82">
              <a:extLst>
                <a:ext uri="{FF2B5EF4-FFF2-40B4-BE49-F238E27FC236}">
                  <a16:creationId xmlns:a16="http://schemas.microsoft.com/office/drawing/2014/main" xmlns="" id="{1E4263FA-FA89-4C69-AF2D-A7D4D76EE584}"/>
                </a:ext>
              </a:extLst>
            </p:cNvPr>
            <p:cNvSpPr>
              <a:spLocks noChangeArrowheads="1"/>
            </p:cNvSpPr>
            <p:nvPr/>
          </p:nvSpPr>
          <p:spPr bwMode="auto">
            <a:xfrm>
              <a:off x="8221965" y="3887594"/>
              <a:ext cx="77618" cy="363254"/>
            </a:xfrm>
            <a:custGeom>
              <a:avLst/>
              <a:gdLst>
                <a:gd name="T0" fmla="*/ 0 w 221"/>
                <a:gd name="T1" fmla="*/ 1029 h 1030"/>
                <a:gd name="T2" fmla="*/ 220 w 221"/>
                <a:gd name="T3" fmla="*/ 809 h 1030"/>
                <a:gd name="T4" fmla="*/ 220 w 221"/>
                <a:gd name="T5" fmla="*/ 220 h 1030"/>
                <a:gd name="T6" fmla="*/ 0 w 221"/>
                <a:gd name="T7" fmla="*/ 0 h 1030"/>
                <a:gd name="T8" fmla="*/ 0 w 221"/>
                <a:gd name="T9" fmla="*/ 1029 h 1030"/>
              </a:gdLst>
              <a:ahLst/>
              <a:cxnLst>
                <a:cxn ang="0">
                  <a:pos x="T0" y="T1"/>
                </a:cxn>
                <a:cxn ang="0">
                  <a:pos x="T2" y="T3"/>
                </a:cxn>
                <a:cxn ang="0">
                  <a:pos x="T4" y="T5"/>
                </a:cxn>
                <a:cxn ang="0">
                  <a:pos x="T6" y="T7"/>
                </a:cxn>
                <a:cxn ang="0">
                  <a:pos x="T8" y="T9"/>
                </a:cxn>
              </a:cxnLst>
              <a:rect l="0" t="0" r="r" b="b"/>
              <a:pathLst>
                <a:path w="221" h="1030">
                  <a:moveTo>
                    <a:pt x="0" y="1029"/>
                  </a:moveTo>
                  <a:lnTo>
                    <a:pt x="220" y="809"/>
                  </a:lnTo>
                  <a:lnTo>
                    <a:pt x="220" y="220"/>
                  </a:lnTo>
                  <a:lnTo>
                    <a:pt x="0" y="0"/>
                  </a:lnTo>
                  <a:lnTo>
                    <a:pt x="0" y="1029"/>
                  </a:lnTo>
                </a:path>
              </a:pathLst>
            </a:custGeom>
            <a:solidFill>
              <a:srgbClr val="D1D3D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25" name="Freeform 83">
              <a:extLst>
                <a:ext uri="{FF2B5EF4-FFF2-40B4-BE49-F238E27FC236}">
                  <a16:creationId xmlns:a16="http://schemas.microsoft.com/office/drawing/2014/main" xmlns="" id="{53524EA3-A28C-4A57-9237-9325C6BA9F45}"/>
                </a:ext>
              </a:extLst>
            </p:cNvPr>
            <p:cNvSpPr>
              <a:spLocks noChangeArrowheads="1"/>
            </p:cNvSpPr>
            <p:nvPr/>
          </p:nvSpPr>
          <p:spPr bwMode="auto">
            <a:xfrm>
              <a:off x="7717446" y="3886042"/>
              <a:ext cx="77618" cy="363254"/>
            </a:xfrm>
            <a:custGeom>
              <a:avLst/>
              <a:gdLst>
                <a:gd name="T0" fmla="*/ 220 w 221"/>
                <a:gd name="T1" fmla="*/ 0 h 1033"/>
                <a:gd name="T2" fmla="*/ 0 w 221"/>
                <a:gd name="T3" fmla="*/ 222 h 1033"/>
                <a:gd name="T4" fmla="*/ 0 w 221"/>
                <a:gd name="T5" fmla="*/ 812 h 1033"/>
                <a:gd name="T6" fmla="*/ 220 w 221"/>
                <a:gd name="T7" fmla="*/ 1032 h 1033"/>
                <a:gd name="T8" fmla="*/ 220 w 221"/>
                <a:gd name="T9" fmla="*/ 0 h 1033"/>
              </a:gdLst>
              <a:ahLst/>
              <a:cxnLst>
                <a:cxn ang="0">
                  <a:pos x="T0" y="T1"/>
                </a:cxn>
                <a:cxn ang="0">
                  <a:pos x="T2" y="T3"/>
                </a:cxn>
                <a:cxn ang="0">
                  <a:pos x="T4" y="T5"/>
                </a:cxn>
                <a:cxn ang="0">
                  <a:pos x="T6" y="T7"/>
                </a:cxn>
                <a:cxn ang="0">
                  <a:pos x="T8" y="T9"/>
                </a:cxn>
              </a:cxnLst>
              <a:rect l="0" t="0" r="r" b="b"/>
              <a:pathLst>
                <a:path w="221" h="1033">
                  <a:moveTo>
                    <a:pt x="220" y="0"/>
                  </a:moveTo>
                  <a:lnTo>
                    <a:pt x="0" y="222"/>
                  </a:lnTo>
                  <a:lnTo>
                    <a:pt x="0" y="812"/>
                  </a:lnTo>
                  <a:lnTo>
                    <a:pt x="220" y="1032"/>
                  </a:lnTo>
                  <a:lnTo>
                    <a:pt x="220" y="0"/>
                  </a:lnTo>
                </a:path>
              </a:pathLst>
            </a:custGeom>
            <a:solidFill>
              <a:srgbClr val="EDEDE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26" name="Freeform 84">
              <a:extLst>
                <a:ext uri="{FF2B5EF4-FFF2-40B4-BE49-F238E27FC236}">
                  <a16:creationId xmlns:a16="http://schemas.microsoft.com/office/drawing/2014/main" xmlns="" id="{937E60F7-73E9-46CE-9B88-A7F3DB61ABDE}"/>
                </a:ext>
              </a:extLst>
            </p:cNvPr>
            <p:cNvSpPr>
              <a:spLocks noChangeArrowheads="1"/>
            </p:cNvSpPr>
            <p:nvPr/>
          </p:nvSpPr>
          <p:spPr bwMode="auto">
            <a:xfrm>
              <a:off x="7459754" y="3965213"/>
              <a:ext cx="34152" cy="204912"/>
            </a:xfrm>
            <a:custGeom>
              <a:avLst/>
              <a:gdLst>
                <a:gd name="T0" fmla="*/ 97 w 98"/>
                <a:gd name="T1" fmla="*/ 582 h 583"/>
                <a:gd name="T2" fmla="*/ 0 w 98"/>
                <a:gd name="T3" fmla="*/ 582 h 583"/>
                <a:gd name="T4" fmla="*/ 0 w 98"/>
                <a:gd name="T5" fmla="*/ 0 h 583"/>
                <a:gd name="T6" fmla="*/ 97 w 98"/>
                <a:gd name="T7" fmla="*/ 0 h 583"/>
                <a:gd name="T8" fmla="*/ 97 w 98"/>
                <a:gd name="T9" fmla="*/ 582 h 583"/>
              </a:gdLst>
              <a:ahLst/>
              <a:cxnLst>
                <a:cxn ang="0">
                  <a:pos x="T0" y="T1"/>
                </a:cxn>
                <a:cxn ang="0">
                  <a:pos x="T2" y="T3"/>
                </a:cxn>
                <a:cxn ang="0">
                  <a:pos x="T4" y="T5"/>
                </a:cxn>
                <a:cxn ang="0">
                  <a:pos x="T6" y="T7"/>
                </a:cxn>
                <a:cxn ang="0">
                  <a:pos x="T8" y="T9"/>
                </a:cxn>
              </a:cxnLst>
              <a:rect l="0" t="0" r="r" b="b"/>
              <a:pathLst>
                <a:path w="98" h="583">
                  <a:moveTo>
                    <a:pt x="97" y="582"/>
                  </a:moveTo>
                  <a:lnTo>
                    <a:pt x="0" y="582"/>
                  </a:lnTo>
                  <a:lnTo>
                    <a:pt x="0" y="0"/>
                  </a:lnTo>
                  <a:lnTo>
                    <a:pt x="97" y="0"/>
                  </a:lnTo>
                  <a:lnTo>
                    <a:pt x="97" y="582"/>
                  </a:lnTo>
                </a:path>
              </a:pathLst>
            </a:custGeom>
            <a:solidFill>
              <a:srgbClr val="6D6E7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27" name="TextBox 426">
              <a:extLst>
                <a:ext uri="{FF2B5EF4-FFF2-40B4-BE49-F238E27FC236}">
                  <a16:creationId xmlns:a16="http://schemas.microsoft.com/office/drawing/2014/main" xmlns="" id="{834E5E2F-540F-45C4-BE02-EC4FBC004729}"/>
                </a:ext>
              </a:extLst>
            </p:cNvPr>
            <p:cNvSpPr txBox="1"/>
            <p:nvPr/>
          </p:nvSpPr>
          <p:spPr>
            <a:xfrm rot="2278869">
              <a:off x="4915115" y="3147620"/>
              <a:ext cx="2165080" cy="338554"/>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Poppins" pitchFamily="2" charset="77"/>
                  <a:ea typeface="League Spartan" charset="0"/>
                  <a:cs typeface="Poppins" pitchFamily="2" charset="77"/>
                </a:rPr>
                <a:t>Reputationsmanagement</a:t>
              </a:r>
            </a:p>
          </p:txBody>
        </p:sp>
        <p:sp>
          <p:nvSpPr>
            <p:cNvPr id="28" name="TextBox 427">
              <a:extLst>
                <a:ext uri="{FF2B5EF4-FFF2-40B4-BE49-F238E27FC236}">
                  <a16:creationId xmlns:a16="http://schemas.microsoft.com/office/drawing/2014/main" xmlns="" id="{2CFEAE86-6918-40F7-9031-6CDE804968E6}"/>
                </a:ext>
              </a:extLst>
            </p:cNvPr>
            <p:cNvSpPr txBox="1"/>
            <p:nvPr/>
          </p:nvSpPr>
          <p:spPr>
            <a:xfrm rot="19266261">
              <a:off x="5045500" y="4804289"/>
              <a:ext cx="1729600" cy="315087"/>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Poppins" pitchFamily="2" charset="77"/>
                  <a:ea typeface="League Spartan" charset="0"/>
                  <a:cs typeface="Poppins" pitchFamily="2" charset="77"/>
                </a:rPr>
                <a:t>Krisenmanagement</a:t>
              </a:r>
            </a:p>
          </p:txBody>
        </p:sp>
        <p:sp>
          <p:nvSpPr>
            <p:cNvPr id="29" name="TextBox 428">
              <a:extLst>
                <a:ext uri="{FF2B5EF4-FFF2-40B4-BE49-F238E27FC236}">
                  <a16:creationId xmlns:a16="http://schemas.microsoft.com/office/drawing/2014/main" xmlns="" id="{F0873418-991D-4DBA-88AF-276E8917852C}"/>
                </a:ext>
              </a:extLst>
            </p:cNvPr>
            <p:cNvSpPr txBox="1"/>
            <p:nvPr/>
          </p:nvSpPr>
          <p:spPr>
            <a:xfrm rot="1089891">
              <a:off x="4358049" y="3323499"/>
              <a:ext cx="1807162" cy="338554"/>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Poppins" pitchFamily="2" charset="77"/>
                  <a:ea typeface="League Spartan" charset="0"/>
                  <a:cs typeface="Poppins" pitchFamily="2" charset="77"/>
                </a:rPr>
                <a:t>Mitbewerber-Analyse</a:t>
              </a:r>
            </a:p>
          </p:txBody>
        </p:sp>
        <p:sp>
          <p:nvSpPr>
            <p:cNvPr id="30" name="TextBox 429">
              <a:extLst>
                <a:ext uri="{FF2B5EF4-FFF2-40B4-BE49-F238E27FC236}">
                  <a16:creationId xmlns:a16="http://schemas.microsoft.com/office/drawing/2014/main" xmlns="" id="{220A7CAE-8731-4B21-8525-6B01B2728431}"/>
                </a:ext>
              </a:extLst>
            </p:cNvPr>
            <p:cNvSpPr txBox="1"/>
            <p:nvPr/>
          </p:nvSpPr>
          <p:spPr>
            <a:xfrm rot="20476877">
              <a:off x="4505610" y="4399354"/>
              <a:ext cx="1735037" cy="315087"/>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Poppins" pitchFamily="2" charset="77"/>
                  <a:ea typeface="League Spartan" charset="0"/>
                  <a:cs typeface="Poppins" pitchFamily="2" charset="77"/>
                </a:rPr>
                <a:t>Produktinnovation</a:t>
              </a:r>
            </a:p>
          </p:txBody>
        </p:sp>
        <p:sp>
          <p:nvSpPr>
            <p:cNvPr id="31" name="TextBox 430">
              <a:extLst>
                <a:ext uri="{FF2B5EF4-FFF2-40B4-BE49-F238E27FC236}">
                  <a16:creationId xmlns:a16="http://schemas.microsoft.com/office/drawing/2014/main" xmlns="" id="{5A68C614-C61A-45D9-A832-CD62844B3A8C}"/>
                </a:ext>
              </a:extLst>
            </p:cNvPr>
            <p:cNvSpPr txBox="1"/>
            <p:nvPr/>
          </p:nvSpPr>
          <p:spPr>
            <a:xfrm>
              <a:off x="3905815" y="3878281"/>
              <a:ext cx="2340577" cy="338554"/>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Poppins" pitchFamily="2" charset="77"/>
                  <a:ea typeface="League Spartan" charset="0"/>
                  <a:cs typeface="Poppins" pitchFamily="2" charset="77"/>
                </a:rPr>
                <a:t>Trend- &amp; Marktforschung</a:t>
              </a:r>
            </a:p>
          </p:txBody>
        </p:sp>
      </p:grpSp>
    </p:spTree>
    <p:extLst>
      <p:ext uri="{BB962C8B-B14F-4D97-AF65-F5344CB8AC3E}">
        <p14:creationId xmlns:p14="http://schemas.microsoft.com/office/powerpoint/2010/main" val="22923458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1248243" y="657479"/>
            <a:ext cx="9087377" cy="697353"/>
          </a:xfrm>
        </p:spPr>
        <p:txBody>
          <a:bodyPr>
            <a:normAutofit fontScale="92500"/>
          </a:bodyPr>
          <a:lstStyle/>
          <a:p>
            <a:r>
              <a:rPr lang="en-GB" dirty="0"/>
              <a:t> 5 Kernfunktionen von Social Media Listening Tools</a:t>
            </a:r>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165039" y="3098692"/>
            <a:ext cx="3730691" cy="1898258"/>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ts val="600"/>
              </a:spcBef>
              <a:spcAft>
                <a:spcPts val="0"/>
              </a:spcAft>
              <a:buClrTx/>
              <a:buSzTx/>
              <a:buFont typeface="Arial"/>
              <a:buNone/>
              <a:tabLst/>
              <a:defRPr/>
            </a:pPr>
            <a:r>
              <a:rPr kumimoji="0" lang="en-GB" sz="18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sym typeface="Wingdings" panose="05000000000000000000" pitchFamily="2" charset="2"/>
              </a:rPr>
              <a:t>Hier</a:t>
            </a:r>
            <a:r>
              <a:rPr kumimoji="0" lang="en-GB" sz="18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sym typeface="Wingdings" panose="05000000000000000000" pitchFamily="2" charset="2"/>
              </a:rPr>
              <a:t> werden wir die 5 Kernfunktionen von Social Listening-Tools </a:t>
            </a:r>
            <a:r>
              <a:rPr kumimoji="0" lang="en-GB" sz="18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sym typeface="Wingdings" panose="05000000000000000000" pitchFamily="2" charset="2"/>
              </a:rPr>
              <a:t>unter-suchen</a:t>
            </a:r>
            <a:r>
              <a:rPr kumimoji="0" lang="en-GB" sz="18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sym typeface="Wingdings" panose="05000000000000000000" pitchFamily="2" charset="2"/>
              </a:rPr>
              <a:t>, um Ihnen </a:t>
            </a:r>
            <a:r>
              <a:rPr kumimoji="0" lang="en-GB" sz="18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sym typeface="Wingdings" panose="05000000000000000000" pitchFamily="2" charset="2"/>
              </a:rPr>
              <a:t>einen</a:t>
            </a:r>
            <a:r>
              <a:rPr kumimoji="0" lang="en-GB" sz="18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sym typeface="Wingdings" panose="05000000000000000000" pitchFamily="2" charset="2"/>
              </a:rPr>
              <a:t> </a:t>
            </a:r>
            <a:r>
              <a:rPr kumimoji="0" lang="en-GB" sz="18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sym typeface="Wingdings" panose="05000000000000000000" pitchFamily="2" charset="2"/>
              </a:rPr>
              <a:t>Ausgangs-punkt</a:t>
            </a:r>
            <a:r>
              <a:rPr kumimoji="0" lang="en-GB" sz="18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sym typeface="Wingdings" panose="05000000000000000000" pitchFamily="2" charset="2"/>
              </a:rPr>
              <a:t> für Ihre Analyse </a:t>
            </a:r>
            <a:r>
              <a:rPr kumimoji="0" lang="en-GB" sz="18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sym typeface="Wingdings" panose="05000000000000000000" pitchFamily="2" charset="2"/>
              </a:rPr>
              <a:t>zu</a:t>
            </a:r>
            <a:r>
              <a:rPr kumimoji="0" lang="en-GB" sz="18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sym typeface="Wingdings" panose="05000000000000000000" pitchFamily="2" charset="2"/>
              </a:rPr>
              <a:t> </a:t>
            </a:r>
            <a:r>
              <a:rPr kumimoji="0" lang="en-GB" sz="18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sym typeface="Wingdings" panose="05000000000000000000" pitchFamily="2" charset="2"/>
              </a:rPr>
              <a:t>liefern</a:t>
            </a:r>
            <a:r>
              <a:rPr kumimoji="0" lang="en-GB" sz="18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sym typeface="Wingdings" panose="05000000000000000000" pitchFamily="2" charset="2"/>
              </a:rPr>
              <a:t>.</a:t>
            </a:r>
          </a:p>
          <a:p>
            <a:pPr marL="285750" marR="0" lvl="0" indent="-285750" algn="l" defTabSz="1087636" rtl="0" eaLnBrk="1" fontAlgn="auto" latinLnBrk="0" hangingPunct="1">
              <a:lnSpc>
                <a:spcPct val="100000"/>
              </a:lnSpc>
              <a:spcBef>
                <a:spcPts val="600"/>
              </a:spcBef>
              <a:spcAft>
                <a:spcPts val="0"/>
              </a:spcAft>
              <a:buClrTx/>
              <a:buSzTx/>
              <a:buFont typeface="Wingdings" panose="05000000000000000000" pitchFamily="2" charset="2"/>
              <a:buChar char="à"/>
              <a:tabLst/>
              <a:defRPr/>
            </a:pPr>
            <a:endParaRPr kumimoji="0" lang="en-GB" sz="1800" b="0" i="0" u="none" strike="noStrike" kern="1200" cap="none" spc="0" normalizeH="0" baseline="0" noProof="0" dirty="0">
              <a:ln>
                <a:noFill/>
              </a:ln>
              <a:solidFill>
                <a:prstClr val="black"/>
              </a:solidFill>
              <a:effectLst/>
              <a:uLnTx/>
              <a:uFillTx/>
              <a:latin typeface="Calibri Light" panose="020F0302020204030204"/>
              <a:ea typeface="Open Sans Light" panose="020B0306030504020204" pitchFamily="34" charset="0"/>
              <a:cs typeface="Open Sans Light" panose="020B0306030504020204" pitchFamily="34" charset="0"/>
            </a:endParaRPr>
          </a:p>
          <a:p>
            <a:pPr marL="0" marR="0" lvl="0" indent="0" algn="l" defTabSz="1087636" rtl="0" eaLnBrk="1" fontAlgn="auto" latinLnBrk="0" hangingPunct="1">
              <a:lnSpc>
                <a:spcPct val="100000"/>
              </a:lnSpc>
              <a:spcBef>
                <a:spcPts val="600"/>
              </a:spcBef>
              <a:spcAft>
                <a:spcPts val="0"/>
              </a:spcAft>
              <a:buClrTx/>
              <a:buSzTx/>
              <a:buFont typeface="Arial"/>
              <a:buNone/>
              <a:tabLst/>
              <a:defRPr/>
            </a:pPr>
            <a:endParaRPr kumimoji="0" lang="en-GB" sz="1800" b="0" i="0" u="none" strike="noStrike" kern="1200" cap="none" spc="0" normalizeH="0" baseline="0" noProof="0" dirty="0">
              <a:ln>
                <a:noFill/>
              </a:ln>
              <a:solidFill>
                <a:prstClr val="black"/>
              </a:solidFill>
              <a:effectLst/>
              <a:uLnTx/>
              <a:uFillTx/>
              <a:latin typeface="Calibri Light" panose="020F0302020204030204"/>
              <a:ea typeface="Open Sans Light" panose="020B0306030504020204" pitchFamily="34" charset="0"/>
              <a:cs typeface="Open Sans Light" panose="020B0306030504020204" pitchFamily="34" charset="0"/>
            </a:endParaRPr>
          </a:p>
        </p:txBody>
      </p:sp>
      <p:sp>
        <p:nvSpPr>
          <p:cNvPr id="19" name="Freeform 3">
            <a:extLst>
              <a:ext uri="{FF2B5EF4-FFF2-40B4-BE49-F238E27FC236}">
                <a16:creationId xmlns:a16="http://schemas.microsoft.com/office/drawing/2014/main" xmlns="" id="{FEE0B093-790F-4961-A5BE-E847756FF41E}"/>
              </a:ext>
            </a:extLst>
          </p:cNvPr>
          <p:cNvSpPr>
            <a:spLocks noChangeAspect="1" noChangeArrowheads="1"/>
          </p:cNvSpPr>
          <p:nvPr/>
        </p:nvSpPr>
        <p:spPr bwMode="auto">
          <a:xfrm rot="10800000">
            <a:off x="6673792" y="3521726"/>
            <a:ext cx="1266442" cy="575127"/>
          </a:xfrm>
          <a:custGeom>
            <a:avLst/>
            <a:gdLst>
              <a:gd name="T0" fmla="*/ 7689 w 7690"/>
              <a:gd name="T1" fmla="*/ 1349 h 3492"/>
              <a:gd name="T2" fmla="*/ 5642 w 7690"/>
              <a:gd name="T3" fmla="*/ 0 h 3492"/>
              <a:gd name="T4" fmla="*/ 5642 w 7690"/>
              <a:gd name="T5" fmla="*/ 752 h 3492"/>
              <a:gd name="T6" fmla="*/ 5642 w 7690"/>
              <a:gd name="T7" fmla="*/ 752 h 3492"/>
              <a:gd name="T8" fmla="*/ 0 w 7690"/>
              <a:gd name="T9" fmla="*/ 3491 h 3492"/>
              <a:gd name="T10" fmla="*/ 0 w 7690"/>
              <a:gd name="T11" fmla="*/ 3491 h 3492"/>
              <a:gd name="T12" fmla="*/ 5642 w 7690"/>
              <a:gd name="T13" fmla="*/ 1873 h 3492"/>
              <a:gd name="T14" fmla="*/ 5642 w 7690"/>
              <a:gd name="T15" fmla="*/ 2698 h 3492"/>
              <a:gd name="T16" fmla="*/ 7689 w 7690"/>
              <a:gd name="T17" fmla="*/ 1349 h 3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90" h="3492">
                <a:moveTo>
                  <a:pt x="7689" y="1349"/>
                </a:moveTo>
                <a:lnTo>
                  <a:pt x="5642" y="0"/>
                </a:lnTo>
                <a:lnTo>
                  <a:pt x="5642" y="752"/>
                </a:lnTo>
                <a:lnTo>
                  <a:pt x="5642" y="752"/>
                </a:lnTo>
                <a:cubicBezTo>
                  <a:pt x="1790" y="1041"/>
                  <a:pt x="0" y="3491"/>
                  <a:pt x="0" y="3491"/>
                </a:cubicBezTo>
                <a:lnTo>
                  <a:pt x="0" y="3491"/>
                </a:lnTo>
                <a:cubicBezTo>
                  <a:pt x="2150" y="2018"/>
                  <a:pt x="4499" y="1851"/>
                  <a:pt x="5642" y="1873"/>
                </a:cubicBezTo>
                <a:lnTo>
                  <a:pt x="5642" y="2698"/>
                </a:lnTo>
                <a:lnTo>
                  <a:pt x="7689" y="1349"/>
                </a:lnTo>
              </a:path>
            </a:pathLst>
          </a:custGeom>
          <a:solidFill>
            <a:schemeClr val="accent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567"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20" name="Freeform 3">
            <a:extLst>
              <a:ext uri="{FF2B5EF4-FFF2-40B4-BE49-F238E27FC236}">
                <a16:creationId xmlns:a16="http://schemas.microsoft.com/office/drawing/2014/main" xmlns="" id="{0910C431-44D8-42EC-963C-7F647C1F48D8}"/>
              </a:ext>
            </a:extLst>
          </p:cNvPr>
          <p:cNvSpPr>
            <a:spLocks noChangeAspect="1" noChangeArrowheads="1"/>
          </p:cNvSpPr>
          <p:nvPr/>
        </p:nvSpPr>
        <p:spPr bwMode="auto">
          <a:xfrm flipV="1">
            <a:off x="8180151" y="3521724"/>
            <a:ext cx="1266442" cy="575128"/>
          </a:xfrm>
          <a:custGeom>
            <a:avLst/>
            <a:gdLst>
              <a:gd name="T0" fmla="*/ 7689 w 7690"/>
              <a:gd name="T1" fmla="*/ 1349 h 3492"/>
              <a:gd name="T2" fmla="*/ 5642 w 7690"/>
              <a:gd name="T3" fmla="*/ 0 h 3492"/>
              <a:gd name="T4" fmla="*/ 5642 w 7690"/>
              <a:gd name="T5" fmla="*/ 752 h 3492"/>
              <a:gd name="T6" fmla="*/ 5642 w 7690"/>
              <a:gd name="T7" fmla="*/ 752 h 3492"/>
              <a:gd name="T8" fmla="*/ 0 w 7690"/>
              <a:gd name="T9" fmla="*/ 3491 h 3492"/>
              <a:gd name="T10" fmla="*/ 0 w 7690"/>
              <a:gd name="T11" fmla="*/ 3491 h 3492"/>
              <a:gd name="T12" fmla="*/ 5642 w 7690"/>
              <a:gd name="T13" fmla="*/ 1873 h 3492"/>
              <a:gd name="T14" fmla="*/ 5642 w 7690"/>
              <a:gd name="T15" fmla="*/ 2698 h 3492"/>
              <a:gd name="T16" fmla="*/ 7689 w 7690"/>
              <a:gd name="T17" fmla="*/ 1349 h 3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90" h="3492">
                <a:moveTo>
                  <a:pt x="7689" y="1349"/>
                </a:moveTo>
                <a:lnTo>
                  <a:pt x="5642" y="0"/>
                </a:lnTo>
                <a:lnTo>
                  <a:pt x="5642" y="752"/>
                </a:lnTo>
                <a:lnTo>
                  <a:pt x="5642" y="752"/>
                </a:lnTo>
                <a:cubicBezTo>
                  <a:pt x="1790" y="1041"/>
                  <a:pt x="0" y="3491"/>
                  <a:pt x="0" y="3491"/>
                </a:cubicBezTo>
                <a:lnTo>
                  <a:pt x="0" y="3491"/>
                </a:lnTo>
                <a:cubicBezTo>
                  <a:pt x="2150" y="2018"/>
                  <a:pt x="4499" y="1851"/>
                  <a:pt x="5642" y="1873"/>
                </a:cubicBezTo>
                <a:lnTo>
                  <a:pt x="5642" y="2698"/>
                </a:lnTo>
                <a:lnTo>
                  <a:pt x="7689" y="1349"/>
                </a:ln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567"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21" name="Down Arrow 19">
            <a:extLst>
              <a:ext uri="{FF2B5EF4-FFF2-40B4-BE49-F238E27FC236}">
                <a16:creationId xmlns:a16="http://schemas.microsoft.com/office/drawing/2014/main" xmlns="" id="{08403F23-B632-4CD3-AC4C-1435D4CDA19D}"/>
              </a:ext>
            </a:extLst>
          </p:cNvPr>
          <p:cNvSpPr/>
          <p:nvPr/>
        </p:nvSpPr>
        <p:spPr>
          <a:xfrm>
            <a:off x="7877720" y="3655774"/>
            <a:ext cx="351429" cy="1055367"/>
          </a:xfrm>
          <a:prstGeom prst="downArrow">
            <a:avLst>
              <a:gd name="adj1" fmla="val 37736"/>
              <a:gd name="adj2" fmla="val 8419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67"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22" name="Freeform 3">
            <a:extLst>
              <a:ext uri="{FF2B5EF4-FFF2-40B4-BE49-F238E27FC236}">
                <a16:creationId xmlns:a16="http://schemas.microsoft.com/office/drawing/2014/main" xmlns="" id="{892FFBB2-9467-440A-A3BC-20D43C3A4E86}"/>
              </a:ext>
            </a:extLst>
          </p:cNvPr>
          <p:cNvSpPr>
            <a:spLocks noChangeAspect="1" noChangeArrowheads="1"/>
          </p:cNvSpPr>
          <p:nvPr/>
        </p:nvSpPr>
        <p:spPr bwMode="auto">
          <a:xfrm rot="8100000">
            <a:off x="7077612" y="3924646"/>
            <a:ext cx="1266442" cy="575127"/>
          </a:xfrm>
          <a:custGeom>
            <a:avLst/>
            <a:gdLst>
              <a:gd name="T0" fmla="*/ 7689 w 7690"/>
              <a:gd name="T1" fmla="*/ 1349 h 3492"/>
              <a:gd name="T2" fmla="*/ 5642 w 7690"/>
              <a:gd name="T3" fmla="*/ 0 h 3492"/>
              <a:gd name="T4" fmla="*/ 5642 w 7690"/>
              <a:gd name="T5" fmla="*/ 752 h 3492"/>
              <a:gd name="T6" fmla="*/ 5642 w 7690"/>
              <a:gd name="T7" fmla="*/ 752 h 3492"/>
              <a:gd name="T8" fmla="*/ 0 w 7690"/>
              <a:gd name="T9" fmla="*/ 3491 h 3492"/>
              <a:gd name="T10" fmla="*/ 0 w 7690"/>
              <a:gd name="T11" fmla="*/ 3491 h 3492"/>
              <a:gd name="T12" fmla="*/ 5642 w 7690"/>
              <a:gd name="T13" fmla="*/ 1873 h 3492"/>
              <a:gd name="T14" fmla="*/ 5642 w 7690"/>
              <a:gd name="T15" fmla="*/ 2698 h 3492"/>
              <a:gd name="T16" fmla="*/ 7689 w 7690"/>
              <a:gd name="T17" fmla="*/ 1349 h 3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90" h="3492">
                <a:moveTo>
                  <a:pt x="7689" y="1349"/>
                </a:moveTo>
                <a:lnTo>
                  <a:pt x="5642" y="0"/>
                </a:lnTo>
                <a:lnTo>
                  <a:pt x="5642" y="752"/>
                </a:lnTo>
                <a:lnTo>
                  <a:pt x="5642" y="752"/>
                </a:lnTo>
                <a:cubicBezTo>
                  <a:pt x="1790" y="1041"/>
                  <a:pt x="0" y="3491"/>
                  <a:pt x="0" y="3491"/>
                </a:cubicBezTo>
                <a:lnTo>
                  <a:pt x="0" y="3491"/>
                </a:lnTo>
                <a:cubicBezTo>
                  <a:pt x="2150" y="2018"/>
                  <a:pt x="4499" y="1851"/>
                  <a:pt x="5642" y="1873"/>
                </a:cubicBezTo>
                <a:lnTo>
                  <a:pt x="5642" y="2698"/>
                </a:lnTo>
                <a:lnTo>
                  <a:pt x="7689" y="1349"/>
                </a:lnTo>
              </a:path>
            </a:pathLst>
          </a:custGeom>
          <a:solidFill>
            <a:schemeClr val="accent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567"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23" name="Freeform 3">
            <a:extLst>
              <a:ext uri="{FF2B5EF4-FFF2-40B4-BE49-F238E27FC236}">
                <a16:creationId xmlns:a16="http://schemas.microsoft.com/office/drawing/2014/main" xmlns="" id="{C0963FD9-AB94-4423-BD43-1838FDB18ABD}"/>
              </a:ext>
            </a:extLst>
          </p:cNvPr>
          <p:cNvSpPr>
            <a:spLocks noChangeAspect="1" noChangeArrowheads="1"/>
          </p:cNvSpPr>
          <p:nvPr/>
        </p:nvSpPr>
        <p:spPr bwMode="auto">
          <a:xfrm rot="2700000" flipV="1">
            <a:off x="7815934" y="3877594"/>
            <a:ext cx="1266442" cy="596465"/>
          </a:xfrm>
          <a:custGeom>
            <a:avLst/>
            <a:gdLst>
              <a:gd name="T0" fmla="*/ 7689 w 7690"/>
              <a:gd name="T1" fmla="*/ 1349 h 3492"/>
              <a:gd name="T2" fmla="*/ 5642 w 7690"/>
              <a:gd name="T3" fmla="*/ 0 h 3492"/>
              <a:gd name="T4" fmla="*/ 5642 w 7690"/>
              <a:gd name="T5" fmla="*/ 752 h 3492"/>
              <a:gd name="T6" fmla="*/ 5642 w 7690"/>
              <a:gd name="T7" fmla="*/ 752 h 3492"/>
              <a:gd name="T8" fmla="*/ 0 w 7690"/>
              <a:gd name="T9" fmla="*/ 3491 h 3492"/>
              <a:gd name="T10" fmla="*/ 0 w 7690"/>
              <a:gd name="T11" fmla="*/ 3491 h 3492"/>
              <a:gd name="T12" fmla="*/ 5642 w 7690"/>
              <a:gd name="T13" fmla="*/ 1873 h 3492"/>
              <a:gd name="T14" fmla="*/ 5642 w 7690"/>
              <a:gd name="T15" fmla="*/ 2698 h 3492"/>
              <a:gd name="T16" fmla="*/ 7689 w 7690"/>
              <a:gd name="T17" fmla="*/ 1349 h 3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90" h="3492">
                <a:moveTo>
                  <a:pt x="7689" y="1349"/>
                </a:moveTo>
                <a:lnTo>
                  <a:pt x="5642" y="0"/>
                </a:lnTo>
                <a:lnTo>
                  <a:pt x="5642" y="752"/>
                </a:lnTo>
                <a:lnTo>
                  <a:pt x="5642" y="752"/>
                </a:lnTo>
                <a:cubicBezTo>
                  <a:pt x="1790" y="1041"/>
                  <a:pt x="0" y="3491"/>
                  <a:pt x="0" y="3491"/>
                </a:cubicBezTo>
                <a:lnTo>
                  <a:pt x="0" y="3491"/>
                </a:lnTo>
                <a:cubicBezTo>
                  <a:pt x="2150" y="2018"/>
                  <a:pt x="4499" y="1851"/>
                  <a:pt x="5642" y="1873"/>
                </a:cubicBezTo>
                <a:lnTo>
                  <a:pt x="5642" y="2698"/>
                </a:lnTo>
                <a:lnTo>
                  <a:pt x="7689" y="1349"/>
                </a:lnTo>
              </a:path>
            </a:pathLst>
          </a:custGeom>
          <a:solidFill>
            <a:schemeClr val="accent4"/>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567"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24" name="TextBox 29">
            <a:extLst>
              <a:ext uri="{FF2B5EF4-FFF2-40B4-BE49-F238E27FC236}">
                <a16:creationId xmlns:a16="http://schemas.microsoft.com/office/drawing/2014/main" xmlns="" id="{0E85C6A5-0AD8-4E6F-A00E-A331E5720869}"/>
              </a:ext>
            </a:extLst>
          </p:cNvPr>
          <p:cNvSpPr txBox="1"/>
          <p:nvPr/>
        </p:nvSpPr>
        <p:spPr>
          <a:xfrm>
            <a:off x="4900186" y="2202845"/>
            <a:ext cx="1472289" cy="338554"/>
          </a:xfrm>
          <a:prstGeom prst="rect">
            <a:avLst/>
          </a:prstGeom>
          <a:noFill/>
        </p:spPr>
        <p:txBody>
          <a:bodyPr wrap="squar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4546A"/>
                </a:solidFill>
                <a:effectLst/>
                <a:uLnTx/>
                <a:uFillTx/>
                <a:latin typeface="Calibri Light" panose="020F0302020204030204"/>
                <a:ea typeface="League Spartan" charset="0"/>
                <a:cs typeface="Poppins" pitchFamily="2" charset="77"/>
              </a:rPr>
              <a:t>Listening Grid</a:t>
            </a:r>
          </a:p>
        </p:txBody>
      </p:sp>
      <p:sp>
        <p:nvSpPr>
          <p:cNvPr id="25" name="Subtitle 2">
            <a:extLst>
              <a:ext uri="{FF2B5EF4-FFF2-40B4-BE49-F238E27FC236}">
                <a16:creationId xmlns:a16="http://schemas.microsoft.com/office/drawing/2014/main" xmlns="" id="{00B59A52-2991-4758-BAE1-851F8440CC83}"/>
              </a:ext>
            </a:extLst>
          </p:cNvPr>
          <p:cNvSpPr txBox="1">
            <a:spLocks/>
          </p:cNvSpPr>
          <p:nvPr/>
        </p:nvSpPr>
        <p:spPr>
          <a:xfrm>
            <a:off x="4033693" y="2488997"/>
            <a:ext cx="2407650" cy="2004403"/>
          </a:xfrm>
          <a:prstGeom prst="rect">
            <a:avLst/>
          </a:prstGeom>
          <a:solidFill>
            <a:srgbClr val="0070C0"/>
          </a:solidFill>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ct val="100000"/>
              </a:lnSpc>
              <a:spcBef>
                <a:spcPct val="20000"/>
              </a:spcBef>
              <a:spcAft>
                <a:spcPts val="0"/>
              </a:spcAft>
              <a:buClrTx/>
              <a:buSzTx/>
              <a:buFont typeface="Arial"/>
              <a:buNone/>
              <a:tabLst/>
              <a:defRPr/>
            </a:pPr>
            <a:r>
              <a:rPr kumimoji="0" lang="en-GB" sz="1600" b="0" i="0" u="none" strike="noStrike" kern="1200" cap="none" spc="0" normalizeH="0" baseline="0" noProof="0" dirty="0">
                <a:ln>
                  <a:noFill/>
                </a:ln>
                <a:solidFill>
                  <a:prstClr val="white"/>
                </a:solidFill>
                <a:effectLst/>
                <a:uLnTx/>
                <a:uFillTx/>
                <a:latin typeface="Calibri Light" panose="020F0302020204030204"/>
                <a:ea typeface="Lato Light" panose="020F0502020204030203" pitchFamily="34" charset="0"/>
                <a:cs typeface="Mukta ExtraLight" panose="020B0000000000000000" pitchFamily="34" charset="77"/>
              </a:rPr>
              <a:t>Social Media Monitoring Tools sollten in der Lage sein, Daten aus </a:t>
            </a:r>
            <a:r>
              <a:rPr kumimoji="0" lang="en-GB" sz="1600" b="0" i="0" u="none" strike="noStrike" kern="1200" cap="none" spc="0" normalizeH="0" baseline="0" noProof="0" dirty="0" err="1">
                <a:ln>
                  <a:noFill/>
                </a:ln>
                <a:solidFill>
                  <a:prstClr val="white"/>
                </a:solidFill>
                <a:effectLst/>
                <a:uLnTx/>
                <a:uFillTx/>
                <a:latin typeface="Calibri Light" panose="020F0302020204030204"/>
                <a:ea typeface="Lato Light" panose="020F0502020204030203" pitchFamily="34" charset="0"/>
                <a:cs typeface="Mukta ExtraLight" panose="020B0000000000000000" pitchFamily="34" charset="77"/>
              </a:rPr>
              <a:t>vielen</a:t>
            </a:r>
            <a:r>
              <a:rPr kumimoji="0" lang="en-GB" sz="1600" b="0" i="0" u="none" strike="noStrike" kern="1200" cap="none" spc="0" normalizeH="0" baseline="0" noProof="0" dirty="0">
                <a:ln>
                  <a:noFill/>
                </a:ln>
                <a:solidFill>
                  <a:prstClr val="white"/>
                </a:solidFill>
                <a:effectLst/>
                <a:uLnTx/>
                <a:uFillTx/>
                <a:latin typeface="Calibri Light" panose="020F0302020204030204"/>
                <a:ea typeface="Lato Light" panose="020F0502020204030203" pitchFamily="34" charset="0"/>
                <a:cs typeface="Mukta ExtraLight" panose="020B0000000000000000" pitchFamily="34" charset="77"/>
              </a:rPr>
              <a:t> </a:t>
            </a:r>
            <a:r>
              <a:rPr kumimoji="0" lang="en-GB" sz="1600" b="0" i="0" u="none" strike="noStrike" kern="1200" cap="none" spc="0" normalizeH="0" baseline="0" noProof="0" dirty="0" err="1">
                <a:ln>
                  <a:noFill/>
                </a:ln>
                <a:solidFill>
                  <a:prstClr val="white"/>
                </a:solidFill>
                <a:effectLst/>
                <a:uLnTx/>
                <a:uFillTx/>
                <a:latin typeface="Calibri Light" panose="020F0302020204030204"/>
                <a:ea typeface="Lato Light" panose="020F0502020204030203" pitchFamily="34" charset="0"/>
                <a:cs typeface="Mukta ExtraLight" panose="020B0000000000000000" pitchFamily="34" charset="77"/>
              </a:rPr>
              <a:t>Quel-len</a:t>
            </a:r>
            <a:r>
              <a:rPr kumimoji="0" lang="en-GB" sz="1600" b="0" i="0" u="none" strike="noStrike" kern="1200" cap="none" spc="0" normalizeH="0" baseline="0" noProof="0" dirty="0">
                <a:ln>
                  <a:noFill/>
                </a:ln>
                <a:solidFill>
                  <a:prstClr val="white"/>
                </a:solidFill>
                <a:effectLst/>
                <a:uLnTx/>
                <a:uFillTx/>
                <a:latin typeface="Calibri Light" panose="020F0302020204030204"/>
                <a:ea typeface="Lato Light" panose="020F0502020204030203" pitchFamily="34" charset="0"/>
                <a:cs typeface="Mukta ExtraLight" panose="020B0000000000000000" pitchFamily="34" charset="77"/>
              </a:rPr>
              <a:t> und in </a:t>
            </a:r>
            <a:r>
              <a:rPr kumimoji="0" lang="en-GB" sz="1600" b="0" i="0" u="none" strike="noStrike" kern="1200" cap="none" spc="0" normalizeH="0" baseline="0" noProof="0" dirty="0" err="1">
                <a:ln>
                  <a:noFill/>
                </a:ln>
                <a:solidFill>
                  <a:prstClr val="white"/>
                </a:solidFill>
                <a:effectLst/>
                <a:uLnTx/>
                <a:uFillTx/>
                <a:latin typeface="Calibri Light" panose="020F0302020204030204"/>
                <a:ea typeface="Lato Light" panose="020F0502020204030203" pitchFamily="34" charset="0"/>
                <a:cs typeface="Mukta ExtraLight" panose="020B0000000000000000" pitchFamily="34" charset="77"/>
              </a:rPr>
              <a:t>verschiedenen</a:t>
            </a:r>
            <a:r>
              <a:rPr kumimoji="0" lang="en-GB" sz="1600" b="0" i="0" u="none" strike="noStrike" kern="1200" cap="none" spc="0" normalizeH="0" baseline="0" noProof="0" dirty="0">
                <a:ln>
                  <a:noFill/>
                </a:ln>
                <a:solidFill>
                  <a:prstClr val="white"/>
                </a:solidFill>
                <a:effectLst/>
                <a:uLnTx/>
                <a:uFillTx/>
                <a:latin typeface="Calibri Light" panose="020F0302020204030204"/>
                <a:ea typeface="Lato Light" panose="020F0502020204030203" pitchFamily="34" charset="0"/>
                <a:cs typeface="Mukta ExtraLight" panose="020B0000000000000000" pitchFamily="34" charset="77"/>
              </a:rPr>
              <a:t> Formen (z.B. Posts, Bilder, Videos) zu </a:t>
            </a:r>
            <a:r>
              <a:rPr kumimoji="0" lang="en-GB" sz="1600" b="0" i="0" u="none" strike="noStrike" kern="1200" cap="none" spc="0" normalizeH="0" baseline="0" noProof="0" dirty="0" err="1">
                <a:ln>
                  <a:noFill/>
                </a:ln>
                <a:solidFill>
                  <a:prstClr val="white"/>
                </a:solidFill>
                <a:effectLst/>
                <a:uLnTx/>
                <a:uFillTx/>
                <a:latin typeface="Calibri Light" panose="020F0302020204030204"/>
                <a:ea typeface="Lato Light" panose="020F0502020204030203" pitchFamily="34" charset="0"/>
                <a:cs typeface="Mukta ExtraLight" panose="020B0000000000000000" pitchFamily="34" charset="77"/>
              </a:rPr>
              <a:t>sammeln</a:t>
            </a:r>
            <a:r>
              <a:rPr kumimoji="0" lang="en-GB" sz="1600" b="0" i="0" u="none" strike="noStrike" kern="1200" cap="none" spc="0" normalizeH="0" baseline="0" noProof="0" dirty="0">
                <a:ln>
                  <a:noFill/>
                </a:ln>
                <a:solidFill>
                  <a:prstClr val="white"/>
                </a:solidFill>
                <a:effectLst/>
                <a:uLnTx/>
                <a:uFillTx/>
                <a:latin typeface="Calibri Light" panose="020F0302020204030204"/>
                <a:ea typeface="Lato Light" panose="020F0502020204030203" pitchFamily="34" charset="0"/>
                <a:cs typeface="Mukta ExtraLight" panose="020B0000000000000000" pitchFamily="34" charset="77"/>
              </a:rPr>
              <a:t> &amp; </a:t>
            </a:r>
            <a:r>
              <a:rPr kumimoji="0" lang="en-GB" sz="1600" b="0" i="0" u="none" strike="noStrike" kern="1200" cap="none" spc="0" normalizeH="0" baseline="0" noProof="0" dirty="0" err="1">
                <a:ln>
                  <a:noFill/>
                </a:ln>
                <a:solidFill>
                  <a:prstClr val="white"/>
                </a:solidFill>
                <a:effectLst/>
                <a:uLnTx/>
                <a:uFillTx/>
                <a:latin typeface="Calibri Light" panose="020F0302020204030204"/>
                <a:ea typeface="Lato Light" panose="020F0502020204030203" pitchFamily="34" charset="0"/>
                <a:cs typeface="Mukta ExtraLight" panose="020B0000000000000000" pitchFamily="34" charset="77"/>
              </a:rPr>
              <a:t>ein</a:t>
            </a:r>
            <a:r>
              <a:rPr kumimoji="0" lang="en-GB" sz="1600" b="0" i="0" u="none" strike="noStrike" kern="1200" cap="none" spc="0" normalizeH="0" baseline="0" noProof="0" dirty="0">
                <a:ln>
                  <a:noFill/>
                </a:ln>
                <a:solidFill>
                  <a:prstClr val="white"/>
                </a:solidFill>
                <a:effectLst/>
                <a:uLnTx/>
                <a:uFillTx/>
                <a:latin typeface="Calibri Light" panose="020F0302020204030204"/>
                <a:ea typeface="Lato Light" panose="020F0502020204030203" pitchFamily="34" charset="0"/>
                <a:cs typeface="Mukta ExtraLight" panose="020B0000000000000000" pitchFamily="34" charset="77"/>
              </a:rPr>
              <a:t> </a:t>
            </a:r>
            <a:r>
              <a:rPr lang="en-GB" sz="1600" dirty="0">
                <a:solidFill>
                  <a:prstClr val="white"/>
                </a:solidFill>
                <a:latin typeface="Calibri Light" panose="020F0302020204030204"/>
                <a:ea typeface="Lato Light" panose="020F0502020204030203" pitchFamily="34" charset="0"/>
                <a:cs typeface="Mukta ExtraLight" panose="020B0000000000000000" pitchFamily="34" charset="77"/>
              </a:rPr>
              <a:t>Listening Grid </a:t>
            </a:r>
            <a:r>
              <a:rPr kumimoji="0" lang="en-GB" sz="1600" b="0" i="0" u="none" strike="noStrike" kern="1200" cap="none" spc="0" normalizeH="0" baseline="0" noProof="0" dirty="0" err="1">
                <a:ln>
                  <a:noFill/>
                </a:ln>
                <a:solidFill>
                  <a:prstClr val="white"/>
                </a:solidFill>
                <a:effectLst/>
                <a:uLnTx/>
                <a:uFillTx/>
                <a:latin typeface="Calibri Light" panose="020F0302020204030204"/>
                <a:ea typeface="Lato Light" panose="020F0502020204030203" pitchFamily="34" charset="0"/>
                <a:cs typeface="Mukta ExtraLight" panose="020B0000000000000000" pitchFamily="34" charset="77"/>
              </a:rPr>
              <a:t>zu</a:t>
            </a:r>
            <a:r>
              <a:rPr kumimoji="0" lang="en-GB" sz="1600" b="0" i="0" u="none" strike="noStrike" kern="1200" cap="none" spc="0" normalizeH="0" baseline="0" noProof="0" dirty="0">
                <a:ln>
                  <a:noFill/>
                </a:ln>
                <a:solidFill>
                  <a:prstClr val="white"/>
                </a:solidFill>
                <a:effectLst/>
                <a:uLnTx/>
                <a:uFillTx/>
                <a:latin typeface="Calibri Light" panose="020F0302020204030204"/>
                <a:ea typeface="Lato Light" panose="020F0502020204030203" pitchFamily="34" charset="0"/>
                <a:cs typeface="Mukta ExtraLight" panose="020B0000000000000000" pitchFamily="34" charset="77"/>
              </a:rPr>
              <a:t> </a:t>
            </a:r>
            <a:r>
              <a:rPr kumimoji="0" lang="en-GB" sz="1600" b="0" i="0" u="none" strike="noStrike" kern="1200" cap="none" spc="0" normalizeH="0" baseline="0" noProof="0" dirty="0" err="1">
                <a:ln>
                  <a:noFill/>
                </a:ln>
                <a:solidFill>
                  <a:prstClr val="white"/>
                </a:solidFill>
                <a:effectLst/>
                <a:uLnTx/>
                <a:uFillTx/>
                <a:latin typeface="Calibri Light" panose="020F0302020204030204"/>
                <a:ea typeface="Lato Light" panose="020F0502020204030203" pitchFamily="34" charset="0"/>
                <a:cs typeface="Mukta ExtraLight" panose="020B0000000000000000" pitchFamily="34" charset="77"/>
              </a:rPr>
              <a:t>erstellen</a:t>
            </a:r>
            <a:r>
              <a:rPr kumimoji="0" lang="en-GB" sz="1600" b="0" i="0" u="none" strike="noStrike" kern="1200" cap="none" spc="0" normalizeH="0" baseline="0" noProof="0" dirty="0">
                <a:ln>
                  <a:noFill/>
                </a:ln>
                <a:solidFill>
                  <a:prstClr val="white"/>
                </a:solidFill>
                <a:effectLst/>
                <a:uLnTx/>
                <a:uFillTx/>
                <a:latin typeface="Calibri Light" panose="020F0302020204030204"/>
                <a:ea typeface="Lato Light" panose="020F0502020204030203" pitchFamily="34" charset="0"/>
                <a:cs typeface="Mukta ExtraLight" panose="020B0000000000000000" pitchFamily="34" charset="77"/>
              </a:rPr>
              <a:t>, um diese Daten </a:t>
            </a:r>
            <a:r>
              <a:rPr kumimoji="0" lang="en-GB" sz="1600" b="0" i="0" u="none" strike="noStrike" kern="1200" cap="none" spc="0" normalizeH="0" baseline="0" noProof="0" dirty="0" err="1">
                <a:ln>
                  <a:noFill/>
                </a:ln>
                <a:solidFill>
                  <a:prstClr val="white"/>
                </a:solidFill>
                <a:effectLst/>
                <a:uLnTx/>
                <a:uFillTx/>
                <a:latin typeface="Calibri Light" panose="020F0302020204030204"/>
                <a:ea typeface="Lato Light" panose="020F0502020204030203" pitchFamily="34" charset="0"/>
                <a:cs typeface="Mukta ExtraLight" panose="020B0000000000000000" pitchFamily="34" charset="77"/>
              </a:rPr>
              <a:t>zu</a:t>
            </a:r>
            <a:r>
              <a:rPr kumimoji="0" lang="en-GB" sz="1600" b="0" i="0" u="none" strike="noStrike" kern="1200" cap="none" spc="0" normalizeH="0" baseline="0" noProof="0" dirty="0">
                <a:ln>
                  <a:noFill/>
                </a:ln>
                <a:solidFill>
                  <a:prstClr val="white"/>
                </a:solidFill>
                <a:effectLst/>
                <a:uLnTx/>
                <a:uFillTx/>
                <a:latin typeface="Calibri Light" panose="020F0302020204030204"/>
                <a:ea typeface="Lato Light" panose="020F0502020204030203" pitchFamily="34" charset="0"/>
                <a:cs typeface="Mukta ExtraLight" panose="020B0000000000000000" pitchFamily="34" charset="77"/>
              </a:rPr>
              <a:t> </a:t>
            </a:r>
            <a:r>
              <a:rPr kumimoji="0" lang="en-GB" sz="1600" b="0" i="0" u="none" strike="noStrike" kern="1200" cap="none" spc="0" normalizeH="0" baseline="0" noProof="0" dirty="0" err="1">
                <a:ln>
                  <a:noFill/>
                </a:ln>
                <a:solidFill>
                  <a:prstClr val="white"/>
                </a:solidFill>
                <a:effectLst/>
                <a:uLnTx/>
                <a:uFillTx/>
                <a:latin typeface="Calibri Light" panose="020F0302020204030204"/>
                <a:ea typeface="Lato Light" panose="020F0502020204030203" pitchFamily="34" charset="0"/>
                <a:cs typeface="Mukta ExtraLight" panose="020B0000000000000000" pitchFamily="34" charset="77"/>
              </a:rPr>
              <a:t>erfassen</a:t>
            </a:r>
            <a:endParaRPr kumimoji="0" lang="en-GB" sz="1600" b="0" i="0" u="none" strike="noStrike" kern="1200" cap="none" spc="0" normalizeH="0" baseline="0" noProof="0" dirty="0">
              <a:ln>
                <a:noFill/>
              </a:ln>
              <a:solidFill>
                <a:prstClr val="white"/>
              </a:solidFill>
              <a:effectLst/>
              <a:uLnTx/>
              <a:uFillTx/>
              <a:latin typeface="Calibri Light" panose="020F0302020204030204"/>
              <a:ea typeface="Lato Light" panose="020F0502020204030203" pitchFamily="34" charset="0"/>
              <a:cs typeface="Mukta ExtraLight" panose="020B0000000000000000" pitchFamily="34" charset="77"/>
            </a:endParaRPr>
          </a:p>
        </p:txBody>
      </p:sp>
      <p:sp>
        <p:nvSpPr>
          <p:cNvPr id="26" name="TextBox 33">
            <a:extLst>
              <a:ext uri="{FF2B5EF4-FFF2-40B4-BE49-F238E27FC236}">
                <a16:creationId xmlns:a16="http://schemas.microsoft.com/office/drawing/2014/main" xmlns="" id="{D98CDCEB-F6E3-4FF3-95AA-83A08E1E27D6}"/>
              </a:ext>
            </a:extLst>
          </p:cNvPr>
          <p:cNvSpPr txBox="1"/>
          <p:nvPr/>
        </p:nvSpPr>
        <p:spPr>
          <a:xfrm>
            <a:off x="5168749" y="4650179"/>
            <a:ext cx="1246367"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4546A"/>
                </a:solidFill>
                <a:effectLst/>
                <a:uLnTx/>
                <a:uFillTx/>
                <a:latin typeface="Calibri Light" panose="020F0302020204030204"/>
                <a:ea typeface="League Spartan" charset="0"/>
                <a:cs typeface="Poppins" pitchFamily="2" charset="77"/>
              </a:rPr>
              <a:t>Datenanalyse</a:t>
            </a:r>
          </a:p>
        </p:txBody>
      </p:sp>
      <p:sp>
        <p:nvSpPr>
          <p:cNvPr id="27" name="Subtitle 2">
            <a:extLst>
              <a:ext uri="{FF2B5EF4-FFF2-40B4-BE49-F238E27FC236}">
                <a16:creationId xmlns:a16="http://schemas.microsoft.com/office/drawing/2014/main" xmlns="" id="{19B8653D-1AF8-4792-A72A-2D27C3AAFAC7}"/>
              </a:ext>
            </a:extLst>
          </p:cNvPr>
          <p:cNvSpPr txBox="1">
            <a:spLocks/>
          </p:cNvSpPr>
          <p:nvPr/>
        </p:nvSpPr>
        <p:spPr>
          <a:xfrm>
            <a:off x="4323523" y="4967791"/>
            <a:ext cx="2068140" cy="773297"/>
          </a:xfrm>
          <a:prstGeom prst="rect">
            <a:avLst/>
          </a:prstGeom>
          <a:solidFill>
            <a:srgbClr val="ED7D31"/>
          </a:solidFill>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ct val="100000"/>
              </a:lnSpc>
              <a:spcBef>
                <a:spcPct val="20000"/>
              </a:spcBef>
              <a:spcAft>
                <a:spcPts val="0"/>
              </a:spcAft>
              <a:buClrTx/>
              <a:buSzTx/>
              <a:buFont typeface="Arial"/>
              <a:buNone/>
              <a:tabLst/>
              <a:defRPr/>
            </a:pPr>
            <a:r>
              <a:rPr kumimoji="0" lang="en-GB" sz="1600" b="0" i="0" u="none" strike="noStrike" kern="1200" cap="none" spc="0" normalizeH="0" baseline="0" noProof="0" dirty="0" err="1">
                <a:ln>
                  <a:noFill/>
                </a:ln>
                <a:solidFill>
                  <a:prstClr val="white"/>
                </a:solidFill>
                <a:effectLst/>
                <a:uLnTx/>
                <a:uFillTx/>
                <a:latin typeface="Calibri Light" panose="020F0302020204030204"/>
                <a:ea typeface="Lato Light" panose="020F0502020204030203" pitchFamily="34" charset="0"/>
                <a:cs typeface="Mukta ExtraLight" panose="020B0000000000000000" pitchFamily="34" charset="77"/>
              </a:rPr>
              <a:t>Analysieren</a:t>
            </a:r>
            <a:r>
              <a:rPr kumimoji="0" lang="en-GB" sz="1600" b="0" i="0" u="none" strike="noStrike" kern="1200" cap="none" spc="0" normalizeH="0" baseline="0" noProof="0" dirty="0">
                <a:ln>
                  <a:noFill/>
                </a:ln>
                <a:solidFill>
                  <a:prstClr val="white"/>
                </a:solidFill>
                <a:effectLst/>
                <a:uLnTx/>
                <a:uFillTx/>
                <a:latin typeface="Calibri Light" panose="020F0302020204030204"/>
                <a:ea typeface="Lato Light" panose="020F0502020204030203" pitchFamily="34" charset="0"/>
                <a:cs typeface="Mukta ExtraLight" panose="020B0000000000000000" pitchFamily="34" charset="77"/>
              </a:rPr>
              <a:t> der </a:t>
            </a:r>
            <a:r>
              <a:rPr kumimoji="0" lang="en-GB" sz="1600" b="0" i="0" u="none" strike="noStrike" kern="1200" cap="none" spc="0" normalizeH="0" baseline="0" noProof="0" dirty="0" err="1">
                <a:ln>
                  <a:noFill/>
                </a:ln>
                <a:solidFill>
                  <a:prstClr val="white"/>
                </a:solidFill>
                <a:effectLst/>
                <a:uLnTx/>
                <a:uFillTx/>
                <a:latin typeface="Calibri Light" panose="020F0302020204030204"/>
                <a:ea typeface="Lato Light" panose="020F0502020204030203" pitchFamily="34" charset="0"/>
                <a:cs typeface="Mukta ExtraLight" panose="020B0000000000000000" pitchFamily="34" charset="77"/>
              </a:rPr>
              <a:t>Daten</a:t>
            </a:r>
            <a:r>
              <a:rPr kumimoji="0" lang="en-GB" sz="1600" b="0" i="0" u="none" strike="noStrike" kern="1200" cap="none" spc="0" normalizeH="0" baseline="0" noProof="0" dirty="0">
                <a:ln>
                  <a:noFill/>
                </a:ln>
                <a:solidFill>
                  <a:prstClr val="white"/>
                </a:solidFill>
                <a:effectLst/>
                <a:uLnTx/>
                <a:uFillTx/>
                <a:latin typeface="Calibri Light" panose="020F0302020204030204"/>
                <a:ea typeface="Lato Light" panose="020F0502020204030203" pitchFamily="34" charset="0"/>
                <a:cs typeface="Mukta ExtraLight" panose="020B0000000000000000" pitchFamily="34" charset="77"/>
              </a:rPr>
              <a:t> &amp; Erstellen umsetzbarer </a:t>
            </a:r>
            <a:r>
              <a:rPr kumimoji="0" lang="en-GB" sz="1600" b="0" i="0" u="none" strike="noStrike" kern="1200" cap="none" spc="0" normalizeH="0" baseline="0" noProof="0" dirty="0" err="1">
                <a:ln>
                  <a:noFill/>
                </a:ln>
                <a:solidFill>
                  <a:prstClr val="white"/>
                </a:solidFill>
                <a:effectLst/>
                <a:uLnTx/>
                <a:uFillTx/>
                <a:latin typeface="Calibri Light" panose="020F0302020204030204"/>
                <a:ea typeface="Lato Light" panose="020F0502020204030203" pitchFamily="34" charset="0"/>
                <a:cs typeface="Mukta ExtraLight" panose="020B0000000000000000" pitchFamily="34" charset="77"/>
              </a:rPr>
              <a:t>Berichte</a:t>
            </a:r>
            <a:r>
              <a:rPr kumimoji="0" lang="en-GB" sz="1600" b="0" i="0" u="none" strike="noStrike" kern="1200" cap="none" spc="0" normalizeH="0" baseline="0" noProof="0" dirty="0">
                <a:ln>
                  <a:noFill/>
                </a:ln>
                <a:solidFill>
                  <a:prstClr val="white"/>
                </a:solidFill>
                <a:effectLst/>
                <a:uLnTx/>
                <a:uFillTx/>
                <a:latin typeface="Calibri Light" panose="020F0302020204030204"/>
                <a:ea typeface="Lato Light" panose="020F0502020204030203" pitchFamily="34" charset="0"/>
                <a:cs typeface="Mukta ExtraLight" panose="020B0000000000000000" pitchFamily="34" charset="77"/>
              </a:rPr>
              <a:t> &amp; Erkenntnisse</a:t>
            </a:r>
          </a:p>
        </p:txBody>
      </p:sp>
      <p:sp>
        <p:nvSpPr>
          <p:cNvPr id="28" name="TextBox 36">
            <a:extLst>
              <a:ext uri="{FF2B5EF4-FFF2-40B4-BE49-F238E27FC236}">
                <a16:creationId xmlns:a16="http://schemas.microsoft.com/office/drawing/2014/main" xmlns="" id="{DEE64323-B72D-4863-8456-390E4A4A744E}"/>
              </a:ext>
            </a:extLst>
          </p:cNvPr>
          <p:cNvSpPr txBox="1"/>
          <p:nvPr/>
        </p:nvSpPr>
        <p:spPr>
          <a:xfrm>
            <a:off x="9543896" y="4311625"/>
            <a:ext cx="1352999" cy="338554"/>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4546A"/>
                </a:solidFill>
                <a:effectLst/>
                <a:uLnTx/>
                <a:uFillTx/>
                <a:latin typeface="Calibri Light" panose="020F0302020204030204"/>
                <a:ea typeface="League Spartan" charset="0"/>
                <a:cs typeface="Poppins" pitchFamily="2" charset="77"/>
              </a:rPr>
              <a:t>Historische Daten</a:t>
            </a:r>
          </a:p>
        </p:txBody>
      </p:sp>
      <p:sp>
        <p:nvSpPr>
          <p:cNvPr id="29" name="Subtitle 2">
            <a:extLst>
              <a:ext uri="{FF2B5EF4-FFF2-40B4-BE49-F238E27FC236}">
                <a16:creationId xmlns:a16="http://schemas.microsoft.com/office/drawing/2014/main" xmlns="" id="{FA2CCA22-23D6-4665-BC35-F6043B7AEDBA}"/>
              </a:ext>
            </a:extLst>
          </p:cNvPr>
          <p:cNvSpPr txBox="1">
            <a:spLocks/>
          </p:cNvSpPr>
          <p:nvPr/>
        </p:nvSpPr>
        <p:spPr>
          <a:xfrm>
            <a:off x="9586778" y="4650179"/>
            <a:ext cx="2439597" cy="1265739"/>
          </a:xfrm>
          <a:prstGeom prst="rect">
            <a:avLst/>
          </a:prstGeom>
          <a:solidFill>
            <a:srgbClr val="FFC000"/>
          </a:solidFill>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ct val="100000"/>
              </a:lnSpc>
              <a:spcBef>
                <a:spcPct val="20000"/>
              </a:spcBef>
              <a:spcAft>
                <a:spcPts val="0"/>
              </a:spcAft>
              <a:buClrTx/>
              <a:buSzTx/>
              <a:buFont typeface="Arial"/>
              <a:buNone/>
              <a:tabLst/>
              <a:defRPr/>
            </a:pPr>
            <a:r>
              <a:rPr kumimoji="0" lang="en-GB" sz="1600" b="0" i="0" u="none"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rPr>
              <a:t>Historische Daten sind notwendig, um die Verbesserung einer Strategie auf lange Sicht und im Laufe der Jahre </a:t>
            </a:r>
            <a:r>
              <a:rPr kumimoji="0" lang="en-GB" sz="1600" b="0" i="0" u="none" strike="noStrike" kern="1200" cap="none" spc="0" normalizeH="0" baseline="0" noProof="0" dirty="0" err="1">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rPr>
              <a:t>zu</a:t>
            </a:r>
            <a:r>
              <a:rPr kumimoji="0" lang="en-GB" sz="1600" b="0" i="0" u="none"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rPr>
              <a:t> verstehen</a:t>
            </a:r>
          </a:p>
        </p:txBody>
      </p:sp>
      <p:sp>
        <p:nvSpPr>
          <p:cNvPr id="30" name="TextBox 39">
            <a:extLst>
              <a:ext uri="{FF2B5EF4-FFF2-40B4-BE49-F238E27FC236}">
                <a16:creationId xmlns:a16="http://schemas.microsoft.com/office/drawing/2014/main" xmlns="" id="{8C0494A2-9008-45F2-B313-A52846925064}"/>
              </a:ext>
            </a:extLst>
          </p:cNvPr>
          <p:cNvSpPr txBox="1"/>
          <p:nvPr/>
        </p:nvSpPr>
        <p:spPr>
          <a:xfrm>
            <a:off x="9586778" y="2391481"/>
            <a:ext cx="1267236" cy="338554"/>
          </a:xfrm>
          <a:prstGeom prst="rect">
            <a:avLst/>
          </a:prstGeom>
          <a:noFill/>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4546A"/>
                </a:solidFill>
                <a:effectLst/>
                <a:uLnTx/>
                <a:uFillTx/>
                <a:latin typeface="Calibri Light" panose="020F0302020204030204"/>
                <a:ea typeface="League Spartan" charset="0"/>
                <a:cs typeface="Poppins" pitchFamily="2" charset="77"/>
              </a:rPr>
              <a:t>Dashboards</a:t>
            </a:r>
          </a:p>
        </p:txBody>
      </p:sp>
      <p:sp>
        <p:nvSpPr>
          <p:cNvPr id="31" name="Subtitle 2">
            <a:extLst>
              <a:ext uri="{FF2B5EF4-FFF2-40B4-BE49-F238E27FC236}">
                <a16:creationId xmlns:a16="http://schemas.microsoft.com/office/drawing/2014/main" xmlns="" id="{6C540B7B-521D-43A6-B699-C46C4097E653}"/>
              </a:ext>
            </a:extLst>
          </p:cNvPr>
          <p:cNvSpPr txBox="1">
            <a:spLocks/>
          </p:cNvSpPr>
          <p:nvPr/>
        </p:nvSpPr>
        <p:spPr>
          <a:xfrm>
            <a:off x="9679042" y="2719210"/>
            <a:ext cx="2238979" cy="1511960"/>
          </a:xfrm>
          <a:prstGeom prst="rect">
            <a:avLst/>
          </a:prstGeom>
          <a:solidFill>
            <a:srgbClr val="5B9BD5"/>
          </a:solidFill>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ct val="100000"/>
              </a:lnSpc>
              <a:spcBef>
                <a:spcPct val="20000"/>
              </a:spcBef>
              <a:spcAft>
                <a:spcPts val="0"/>
              </a:spcAft>
              <a:buClrTx/>
              <a:buSzTx/>
              <a:buFont typeface="Arial"/>
              <a:buNone/>
              <a:tabLst/>
              <a:defRPr/>
            </a:pPr>
            <a:r>
              <a:rPr kumimoji="0" lang="en-GB" sz="1600" b="0" i="0" u="none" strike="noStrike" kern="1200" cap="none" spc="0" normalizeH="0" baseline="0" noProof="0" dirty="0">
                <a:ln>
                  <a:noFill/>
                </a:ln>
                <a:solidFill>
                  <a:prstClr val="white"/>
                </a:solidFill>
                <a:effectLst/>
                <a:uLnTx/>
                <a:uFillTx/>
                <a:latin typeface="Calibri Light" panose="020F0302020204030204"/>
                <a:ea typeface="Lato Light" panose="020F0502020204030203" pitchFamily="34" charset="0"/>
                <a:cs typeface="Mukta ExtraLight" panose="020B0000000000000000" pitchFamily="34" charset="77"/>
              </a:rPr>
              <a:t>Dashboards </a:t>
            </a:r>
            <a:r>
              <a:rPr kumimoji="0" lang="en-GB" sz="1600" b="0" i="0" u="none" strike="noStrike" kern="1200" cap="none" spc="0" normalizeH="0" baseline="0" noProof="0" dirty="0" err="1">
                <a:ln>
                  <a:noFill/>
                </a:ln>
                <a:solidFill>
                  <a:prstClr val="white"/>
                </a:solidFill>
                <a:effectLst/>
                <a:uLnTx/>
                <a:uFillTx/>
                <a:latin typeface="Calibri Light" panose="020F0302020204030204"/>
                <a:ea typeface="Lato Light" panose="020F0502020204030203" pitchFamily="34" charset="0"/>
                <a:cs typeface="Mukta ExtraLight" panose="020B0000000000000000" pitchFamily="34" charset="77"/>
              </a:rPr>
              <a:t>sind</a:t>
            </a:r>
            <a:r>
              <a:rPr kumimoji="0" lang="en-GB" sz="1600" b="0" i="0" u="none" strike="noStrike" kern="1200" cap="none" spc="0" normalizeH="0" baseline="0" noProof="0" dirty="0">
                <a:ln>
                  <a:noFill/>
                </a:ln>
                <a:solidFill>
                  <a:prstClr val="white"/>
                </a:solidFill>
                <a:effectLst/>
                <a:uLnTx/>
                <a:uFillTx/>
                <a:latin typeface="Calibri Light" panose="020F0302020204030204"/>
                <a:ea typeface="Lato Light" panose="020F0502020204030203" pitchFamily="34" charset="0"/>
                <a:cs typeface="Mukta ExtraLight" panose="020B0000000000000000" pitchFamily="34" charset="77"/>
              </a:rPr>
              <a:t> </a:t>
            </a:r>
            <a:r>
              <a:rPr kumimoji="0" lang="en-GB" sz="1600" b="0" i="0" u="none" strike="noStrike" kern="1200" cap="none" spc="0" normalizeH="0" baseline="0" noProof="0" dirty="0" err="1">
                <a:ln>
                  <a:noFill/>
                </a:ln>
                <a:solidFill>
                  <a:prstClr val="white"/>
                </a:solidFill>
                <a:effectLst/>
                <a:uLnTx/>
                <a:uFillTx/>
                <a:latin typeface="Calibri Light" panose="020F0302020204030204"/>
                <a:ea typeface="Lato Light" panose="020F0502020204030203" pitchFamily="34" charset="0"/>
                <a:cs typeface="Mukta ExtraLight" panose="020B0000000000000000" pitchFamily="34" charset="77"/>
              </a:rPr>
              <a:t>Benutzeroberflächen</a:t>
            </a:r>
            <a:r>
              <a:rPr kumimoji="0" lang="en-GB" sz="1600" b="0" i="0" u="none" strike="noStrike" kern="1200" cap="none" spc="0" normalizeH="0" baseline="0" noProof="0" dirty="0">
                <a:ln>
                  <a:noFill/>
                </a:ln>
                <a:solidFill>
                  <a:prstClr val="white"/>
                </a:solidFill>
                <a:effectLst/>
                <a:uLnTx/>
                <a:uFillTx/>
                <a:latin typeface="Calibri Light" panose="020F0302020204030204"/>
                <a:ea typeface="Lato Light" panose="020F0502020204030203" pitchFamily="34" charset="0"/>
                <a:cs typeface="Mukta ExtraLight" panose="020B0000000000000000" pitchFamily="34" charset="77"/>
              </a:rPr>
              <a:t>, die </a:t>
            </a:r>
            <a:r>
              <a:rPr kumimoji="0" lang="en-GB" sz="1600" b="0" i="0" u="none" strike="noStrike" kern="1200" cap="none" spc="0" normalizeH="0" baseline="0" noProof="0" dirty="0" err="1">
                <a:ln>
                  <a:noFill/>
                </a:ln>
                <a:solidFill>
                  <a:prstClr val="white"/>
                </a:solidFill>
                <a:effectLst/>
                <a:uLnTx/>
                <a:uFillTx/>
                <a:latin typeface="Calibri Light" panose="020F0302020204030204"/>
                <a:ea typeface="Lato Light" panose="020F0502020204030203" pitchFamily="34" charset="0"/>
                <a:cs typeface="Mukta ExtraLight" panose="020B0000000000000000" pitchFamily="34" charset="77"/>
              </a:rPr>
              <a:t>Informationen</a:t>
            </a:r>
            <a:r>
              <a:rPr kumimoji="0" lang="en-GB" sz="1600" b="0" i="0" u="none" strike="noStrike" kern="1200" cap="none" spc="0" normalizeH="0" baseline="0" noProof="0" dirty="0">
                <a:ln>
                  <a:noFill/>
                </a:ln>
                <a:solidFill>
                  <a:prstClr val="white"/>
                </a:solidFill>
                <a:effectLst/>
                <a:uLnTx/>
                <a:uFillTx/>
                <a:latin typeface="Calibri Light" panose="020F0302020204030204"/>
                <a:ea typeface="Lato Light" panose="020F0502020204030203" pitchFamily="34" charset="0"/>
                <a:cs typeface="Mukta ExtraLight" panose="020B0000000000000000" pitchFamily="34" charset="77"/>
              </a:rPr>
              <a:t> </a:t>
            </a:r>
            <a:r>
              <a:rPr kumimoji="0" lang="en-GB" sz="1600" b="0" i="0" u="none" strike="noStrike" kern="1200" cap="none" spc="0" normalizeH="0" baseline="0" noProof="0" dirty="0" err="1">
                <a:ln>
                  <a:noFill/>
                </a:ln>
                <a:solidFill>
                  <a:prstClr val="white"/>
                </a:solidFill>
                <a:effectLst/>
                <a:uLnTx/>
                <a:uFillTx/>
                <a:latin typeface="Calibri Light" panose="020F0302020204030204"/>
                <a:ea typeface="Lato Light" panose="020F0502020204030203" pitchFamily="34" charset="0"/>
                <a:cs typeface="Mukta ExtraLight" panose="020B0000000000000000" pitchFamily="34" charset="77"/>
              </a:rPr>
              <a:t>aufberei</a:t>
            </a:r>
            <a:r>
              <a:rPr kumimoji="0" lang="en-GB" sz="1600" b="0" i="0" u="none" strike="noStrike" kern="1200" cap="none" spc="0" normalizeH="0" baseline="0" noProof="0" dirty="0">
                <a:ln>
                  <a:noFill/>
                </a:ln>
                <a:solidFill>
                  <a:prstClr val="white"/>
                </a:solidFill>
                <a:effectLst/>
                <a:uLnTx/>
                <a:uFillTx/>
                <a:latin typeface="Calibri Light" panose="020F0302020204030204"/>
                <a:ea typeface="Lato Light" panose="020F0502020204030203" pitchFamily="34" charset="0"/>
                <a:cs typeface="Mukta ExtraLight" panose="020B0000000000000000" pitchFamily="34" charset="77"/>
              </a:rPr>
              <a:t>-ten, um schnell das Gesamtbild der </a:t>
            </a:r>
            <a:r>
              <a:rPr kumimoji="0" lang="en-GB" sz="1600" b="0" i="0" u="none" strike="noStrike" kern="1200" cap="none" spc="0" normalizeH="0" baseline="0" noProof="0" dirty="0" err="1">
                <a:ln>
                  <a:noFill/>
                </a:ln>
                <a:solidFill>
                  <a:prstClr val="white"/>
                </a:solidFill>
                <a:effectLst/>
                <a:uLnTx/>
                <a:uFillTx/>
                <a:latin typeface="Calibri Light" panose="020F0302020204030204"/>
                <a:ea typeface="Lato Light" panose="020F0502020204030203" pitchFamily="34" charset="0"/>
                <a:cs typeface="Mukta ExtraLight" panose="020B0000000000000000" pitchFamily="34" charset="77"/>
              </a:rPr>
              <a:t>überwach</a:t>
            </a:r>
            <a:r>
              <a:rPr kumimoji="0" lang="en-GB" sz="1600" b="0" i="0" u="none" strike="noStrike" kern="1200" cap="none" spc="0" normalizeH="0" baseline="0" noProof="0" dirty="0">
                <a:ln>
                  <a:noFill/>
                </a:ln>
                <a:solidFill>
                  <a:prstClr val="white"/>
                </a:solidFill>
                <a:effectLst/>
                <a:uLnTx/>
                <a:uFillTx/>
                <a:latin typeface="Calibri Light" panose="020F0302020204030204"/>
                <a:ea typeface="Lato Light" panose="020F0502020204030203" pitchFamily="34" charset="0"/>
                <a:cs typeface="Mukta ExtraLight" panose="020B0000000000000000" pitchFamily="34" charset="77"/>
              </a:rPr>
              <a:t>-ten Themen zu erfassen</a:t>
            </a:r>
          </a:p>
        </p:txBody>
      </p:sp>
      <p:sp>
        <p:nvSpPr>
          <p:cNvPr id="32" name="TextBox 42">
            <a:extLst>
              <a:ext uri="{FF2B5EF4-FFF2-40B4-BE49-F238E27FC236}">
                <a16:creationId xmlns:a16="http://schemas.microsoft.com/office/drawing/2014/main" xmlns="" id="{36546DA2-5EDA-4F70-8D13-CA4D94C6BE19}"/>
              </a:ext>
            </a:extLst>
          </p:cNvPr>
          <p:cNvSpPr txBox="1"/>
          <p:nvPr/>
        </p:nvSpPr>
        <p:spPr>
          <a:xfrm>
            <a:off x="6795731" y="4890493"/>
            <a:ext cx="2639014" cy="338554"/>
          </a:xfrm>
          <a:prstGeom prst="rect">
            <a:avLst/>
          </a:prstGeom>
          <a:no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4546A"/>
                </a:solidFill>
                <a:effectLst/>
                <a:uLnTx/>
                <a:uFillTx/>
                <a:latin typeface="Calibri Light" panose="020F0302020204030204"/>
                <a:ea typeface="League Spartan" charset="0"/>
                <a:cs typeface="Poppins" pitchFamily="2" charset="77"/>
              </a:rPr>
              <a:t>Sentiment-Analyse</a:t>
            </a:r>
          </a:p>
        </p:txBody>
      </p:sp>
      <p:sp>
        <p:nvSpPr>
          <p:cNvPr id="34" name="Subtitle 2">
            <a:extLst>
              <a:ext uri="{FF2B5EF4-FFF2-40B4-BE49-F238E27FC236}">
                <a16:creationId xmlns:a16="http://schemas.microsoft.com/office/drawing/2014/main" xmlns="" id="{D7D5CC21-0B11-4E03-9DFD-08F243665A84}"/>
              </a:ext>
            </a:extLst>
          </p:cNvPr>
          <p:cNvSpPr txBox="1">
            <a:spLocks/>
          </p:cNvSpPr>
          <p:nvPr/>
        </p:nvSpPr>
        <p:spPr>
          <a:xfrm>
            <a:off x="6441344" y="5231329"/>
            <a:ext cx="3102552" cy="1019518"/>
          </a:xfrm>
          <a:prstGeom prst="rect">
            <a:avLst/>
          </a:prstGeom>
          <a:solidFill>
            <a:schemeClr val="accent3">
              <a:lumMod val="60000"/>
              <a:lumOff val="40000"/>
            </a:schemeClr>
          </a:solidFill>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ct val="100000"/>
              </a:lnSpc>
              <a:spcBef>
                <a:spcPct val="20000"/>
              </a:spcBef>
              <a:spcAft>
                <a:spcPts val="0"/>
              </a:spcAft>
              <a:buClrTx/>
              <a:buSzTx/>
              <a:buFont typeface="Arial"/>
              <a:buNone/>
              <a:tabLst/>
              <a:defRPr/>
            </a:pPr>
            <a:r>
              <a:rPr kumimoji="0" lang="en-GB" sz="1600" b="0" i="0" u="none" strike="noStrike" kern="1200" cap="none" spc="0" normalizeH="0" baseline="0" noProof="0" dirty="0" err="1">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rPr>
              <a:t>Zur</a:t>
            </a:r>
            <a:r>
              <a:rPr kumimoji="0" lang="en-GB" sz="1600" b="0" i="0" u="none"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rPr>
              <a:t> </a:t>
            </a:r>
            <a:r>
              <a:rPr kumimoji="0" lang="en-GB" sz="1600" b="0" i="0" u="none" strike="noStrike" kern="1200" cap="none" spc="0" normalizeH="0" baseline="0" noProof="0" dirty="0" err="1">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rPr>
              <a:t>Messung</a:t>
            </a:r>
            <a:r>
              <a:rPr kumimoji="0" lang="en-GB" sz="1600" b="0" i="0" u="none"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rPr>
              <a:t> von </a:t>
            </a:r>
            <a:r>
              <a:rPr kumimoji="0" lang="en-GB" sz="1600" b="0" i="0" u="none" strike="noStrike" kern="1200" cap="none" spc="0" normalizeH="0" baseline="0" noProof="0" dirty="0" err="1">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rPr>
              <a:t>Einstellung</a:t>
            </a:r>
            <a:r>
              <a:rPr kumimoji="0" lang="en-GB" sz="1600" b="0" i="0" u="none"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rPr>
              <a:t>, Meinung, </a:t>
            </a:r>
            <a:r>
              <a:rPr kumimoji="0" lang="en-GB" sz="1600" b="0" i="0" u="none" strike="noStrike" kern="1200" cap="none" spc="0" normalizeH="0" baseline="0" noProof="0" dirty="0" err="1">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rPr>
              <a:t>emotionalem</a:t>
            </a:r>
            <a:r>
              <a:rPr kumimoji="0" lang="en-GB" sz="1600" b="0" i="0" u="none"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rPr>
              <a:t> </a:t>
            </a:r>
            <a:r>
              <a:rPr kumimoji="0" lang="en-GB" sz="1600" b="0" i="0" u="none" strike="noStrike" kern="1200" cap="none" spc="0" normalizeH="0" baseline="0" noProof="0" dirty="0" err="1">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rPr>
              <a:t>Zustand</a:t>
            </a:r>
            <a:r>
              <a:rPr lang="en-GB" sz="1600" dirty="0">
                <a:solidFill>
                  <a:prstClr val="black"/>
                </a:solidFill>
                <a:latin typeface="Calibri Light" panose="020F0302020204030204"/>
                <a:ea typeface="Lato Light" panose="020F0502020204030203" pitchFamily="34" charset="0"/>
                <a:cs typeface="Mukta ExtraLight" panose="020B0000000000000000" pitchFamily="34" charset="77"/>
              </a:rPr>
              <a:t>, </a:t>
            </a:r>
            <a:r>
              <a:rPr kumimoji="0" lang="en-GB" sz="1600" b="0" i="0" u="none"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rPr>
              <a:t>be-</a:t>
            </a:r>
            <a:r>
              <a:rPr kumimoji="0" lang="en-GB" sz="1600" b="0" i="0" u="none" strike="noStrike" kern="1200" cap="none" spc="0" normalizeH="0" baseline="0" noProof="0" dirty="0" err="1">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rPr>
              <a:t>absichtigter</a:t>
            </a:r>
            <a:r>
              <a:rPr kumimoji="0" lang="en-GB" sz="1600" b="0" i="0" u="none"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rPr>
              <a:t> </a:t>
            </a:r>
            <a:r>
              <a:rPr kumimoji="0" lang="en-GB" sz="1600" b="0" i="0" u="none" strike="noStrike" kern="1200" cap="none" spc="0" normalizeH="0" baseline="0" noProof="0" dirty="0" err="1">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rPr>
              <a:t>emotionaler</a:t>
            </a:r>
            <a:r>
              <a:rPr kumimoji="0" lang="en-GB" sz="1600" b="0" i="0" u="none"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rPr>
              <a:t> </a:t>
            </a:r>
            <a:r>
              <a:rPr kumimoji="0" lang="en-GB" sz="1600" b="0" i="0" u="none" strike="noStrike" kern="1200" cap="none" spc="0" normalizeH="0" baseline="0" noProof="0" dirty="0" err="1">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rPr>
              <a:t>Kommuni-kation</a:t>
            </a:r>
            <a:r>
              <a:rPr kumimoji="0" lang="en-GB" sz="1600" b="0" i="0" u="none"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rPr>
              <a:t> </a:t>
            </a:r>
            <a:r>
              <a:rPr kumimoji="0" lang="en-GB" sz="1600" b="0" i="0" u="none" strike="noStrike" kern="1200" cap="none" spc="0" normalizeH="0" baseline="0" noProof="0" dirty="0" err="1">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rPr>
              <a:t>eines</a:t>
            </a:r>
            <a:r>
              <a:rPr kumimoji="0" lang="en-GB" sz="1600" b="0" i="0" u="none"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rPr>
              <a:t> </a:t>
            </a:r>
            <a:r>
              <a:rPr kumimoji="0" lang="en-GB" sz="1600" b="0" i="0" u="none" strike="noStrike" kern="1200" cap="none" spc="0" normalizeH="0" baseline="0" noProof="0" dirty="0" err="1">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rPr>
              <a:t>Sprechers</a:t>
            </a:r>
            <a:r>
              <a:rPr kumimoji="0" lang="en-GB" sz="1600" b="0" i="0" u="none"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rPr>
              <a:t> / </a:t>
            </a:r>
            <a:r>
              <a:rPr kumimoji="0" lang="en-GB" sz="1600" b="0" i="0" u="none" strike="noStrike" kern="1200" cap="none" spc="0" normalizeH="0" baseline="0" noProof="0" dirty="0" err="1">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rPr>
              <a:t>Schreibers</a:t>
            </a:r>
            <a:endParaRPr kumimoji="0" lang="en-GB" sz="1600" b="0" i="0" u="none"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endParaRPr>
          </a:p>
        </p:txBody>
      </p:sp>
      <p:grpSp>
        <p:nvGrpSpPr>
          <p:cNvPr id="35" name="Group 3">
            <a:extLst>
              <a:ext uri="{FF2B5EF4-FFF2-40B4-BE49-F238E27FC236}">
                <a16:creationId xmlns:a16="http://schemas.microsoft.com/office/drawing/2014/main" xmlns="" id="{39318DDF-43DF-4BE8-820E-BAC83C359810}"/>
              </a:ext>
            </a:extLst>
          </p:cNvPr>
          <p:cNvGrpSpPr>
            <a:grpSpLocks noChangeAspect="1"/>
          </p:cNvGrpSpPr>
          <p:nvPr/>
        </p:nvGrpSpPr>
        <p:grpSpPr>
          <a:xfrm>
            <a:off x="7105418" y="1853453"/>
            <a:ext cx="1991759" cy="1712333"/>
            <a:chOff x="8225532" y="1664817"/>
            <a:chExt cx="11066120" cy="9513639"/>
          </a:xfrm>
        </p:grpSpPr>
        <p:sp>
          <p:nvSpPr>
            <p:cNvPr id="36" name="Freeform 1">
              <a:extLst>
                <a:ext uri="{FF2B5EF4-FFF2-40B4-BE49-F238E27FC236}">
                  <a16:creationId xmlns:a16="http://schemas.microsoft.com/office/drawing/2014/main" xmlns="" id="{7BB6BC47-BD2E-4667-98C8-41591EDDF3EE}"/>
                </a:ext>
              </a:extLst>
            </p:cNvPr>
            <p:cNvSpPr>
              <a:spLocks noChangeArrowheads="1"/>
            </p:cNvSpPr>
            <p:nvPr/>
          </p:nvSpPr>
          <p:spPr bwMode="auto">
            <a:xfrm>
              <a:off x="12001607" y="7295808"/>
              <a:ext cx="2439617" cy="1486236"/>
            </a:xfrm>
            <a:custGeom>
              <a:avLst/>
              <a:gdLst>
                <a:gd name="T0" fmla="*/ 0 w 3736"/>
                <a:gd name="T1" fmla="*/ 0 h 2275"/>
                <a:gd name="T2" fmla="*/ 1 w 3736"/>
                <a:gd name="T3" fmla="*/ 111 h 2275"/>
                <a:gd name="T4" fmla="*/ 3735 w 3736"/>
                <a:gd name="T5" fmla="*/ 2274 h 2275"/>
                <a:gd name="T6" fmla="*/ 3734 w 3736"/>
                <a:gd name="T7" fmla="*/ 2163 h 2275"/>
                <a:gd name="T8" fmla="*/ 0 w 3736"/>
                <a:gd name="T9" fmla="*/ 0 h 2275"/>
              </a:gdLst>
              <a:ahLst/>
              <a:cxnLst>
                <a:cxn ang="0">
                  <a:pos x="T0" y="T1"/>
                </a:cxn>
                <a:cxn ang="0">
                  <a:pos x="T2" y="T3"/>
                </a:cxn>
                <a:cxn ang="0">
                  <a:pos x="T4" y="T5"/>
                </a:cxn>
                <a:cxn ang="0">
                  <a:pos x="T6" y="T7"/>
                </a:cxn>
                <a:cxn ang="0">
                  <a:pos x="T8" y="T9"/>
                </a:cxn>
              </a:cxnLst>
              <a:rect l="0" t="0" r="r" b="b"/>
              <a:pathLst>
                <a:path w="3736" h="2275">
                  <a:moveTo>
                    <a:pt x="0" y="0"/>
                  </a:moveTo>
                  <a:lnTo>
                    <a:pt x="1" y="111"/>
                  </a:lnTo>
                  <a:lnTo>
                    <a:pt x="3735" y="2274"/>
                  </a:lnTo>
                  <a:lnTo>
                    <a:pt x="3734" y="2163"/>
                  </a:lnTo>
                  <a:lnTo>
                    <a:pt x="0" y="0"/>
                  </a:lnTo>
                </a:path>
              </a:pathLst>
            </a:custGeom>
            <a:solidFill>
              <a:schemeClr val="bg1">
                <a:lumMod val="9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38" name="Freeform 2">
              <a:extLst>
                <a:ext uri="{FF2B5EF4-FFF2-40B4-BE49-F238E27FC236}">
                  <a16:creationId xmlns:a16="http://schemas.microsoft.com/office/drawing/2014/main" xmlns="" id="{E902A0F6-1934-40C3-B585-D7046E57D52E}"/>
                </a:ext>
              </a:extLst>
            </p:cNvPr>
            <p:cNvSpPr>
              <a:spLocks noChangeArrowheads="1"/>
            </p:cNvSpPr>
            <p:nvPr/>
          </p:nvSpPr>
          <p:spPr bwMode="auto">
            <a:xfrm>
              <a:off x="14438342" y="7750897"/>
              <a:ext cx="1661935" cy="1031148"/>
            </a:xfrm>
            <a:custGeom>
              <a:avLst/>
              <a:gdLst>
                <a:gd name="T0" fmla="*/ 0 w 2543"/>
                <a:gd name="T1" fmla="*/ 1467 h 1579"/>
                <a:gd name="T2" fmla="*/ 1 w 2543"/>
                <a:gd name="T3" fmla="*/ 1578 h 1579"/>
                <a:gd name="T4" fmla="*/ 2542 w 2543"/>
                <a:gd name="T5" fmla="*/ 110 h 1579"/>
                <a:gd name="T6" fmla="*/ 2542 w 2543"/>
                <a:gd name="T7" fmla="*/ 0 h 1579"/>
                <a:gd name="T8" fmla="*/ 0 w 2543"/>
                <a:gd name="T9" fmla="*/ 1467 h 1579"/>
              </a:gdLst>
              <a:ahLst/>
              <a:cxnLst>
                <a:cxn ang="0">
                  <a:pos x="T0" y="T1"/>
                </a:cxn>
                <a:cxn ang="0">
                  <a:pos x="T2" y="T3"/>
                </a:cxn>
                <a:cxn ang="0">
                  <a:pos x="T4" y="T5"/>
                </a:cxn>
                <a:cxn ang="0">
                  <a:pos x="T6" y="T7"/>
                </a:cxn>
                <a:cxn ang="0">
                  <a:pos x="T8" y="T9"/>
                </a:cxn>
              </a:cxnLst>
              <a:rect l="0" t="0" r="r" b="b"/>
              <a:pathLst>
                <a:path w="2543" h="1579">
                  <a:moveTo>
                    <a:pt x="0" y="1467"/>
                  </a:moveTo>
                  <a:lnTo>
                    <a:pt x="1" y="1578"/>
                  </a:lnTo>
                  <a:lnTo>
                    <a:pt x="2542" y="110"/>
                  </a:lnTo>
                  <a:lnTo>
                    <a:pt x="2542" y="0"/>
                  </a:lnTo>
                  <a:lnTo>
                    <a:pt x="0" y="1467"/>
                  </a:lnTo>
                </a:path>
              </a:pathLst>
            </a:custGeom>
            <a:solidFill>
              <a:srgbClr val="B2B2B2"/>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39" name="Freeform 3">
              <a:extLst>
                <a:ext uri="{FF2B5EF4-FFF2-40B4-BE49-F238E27FC236}">
                  <a16:creationId xmlns:a16="http://schemas.microsoft.com/office/drawing/2014/main" xmlns="" id="{42D25034-01DF-4458-9028-01F5C3BF1CB5}"/>
                </a:ext>
              </a:extLst>
            </p:cNvPr>
            <p:cNvSpPr>
              <a:spLocks noChangeArrowheads="1"/>
            </p:cNvSpPr>
            <p:nvPr/>
          </p:nvSpPr>
          <p:spPr bwMode="auto">
            <a:xfrm>
              <a:off x="9824098" y="9504999"/>
              <a:ext cx="2713245" cy="1673457"/>
            </a:xfrm>
            <a:custGeom>
              <a:avLst/>
              <a:gdLst>
                <a:gd name="T0" fmla="*/ 867 w 4152"/>
                <a:gd name="T1" fmla="*/ 889 h 2563"/>
                <a:gd name="T2" fmla="*/ 867 w 4152"/>
                <a:gd name="T3" fmla="*/ 889 h 2563"/>
                <a:gd name="T4" fmla="*/ 486 w 4152"/>
                <a:gd name="T5" fmla="*/ 1807 h 2563"/>
                <a:gd name="T6" fmla="*/ 486 w 4152"/>
                <a:gd name="T7" fmla="*/ 1807 h 2563"/>
                <a:gd name="T8" fmla="*/ 3287 w 4152"/>
                <a:gd name="T9" fmla="*/ 458 h 2563"/>
                <a:gd name="T10" fmla="*/ 3287 w 4152"/>
                <a:gd name="T11" fmla="*/ 458 h 2563"/>
                <a:gd name="T12" fmla="*/ 1241 w 4152"/>
                <a:gd name="T13" fmla="*/ 792 h 2563"/>
                <a:gd name="T14" fmla="*/ 1241 w 4152"/>
                <a:gd name="T15" fmla="*/ 792 h 2563"/>
                <a:gd name="T16" fmla="*/ 867 w 4152"/>
                <a:gd name="T17" fmla="*/ 889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52" h="2563">
                  <a:moveTo>
                    <a:pt x="867" y="889"/>
                  </a:moveTo>
                  <a:lnTo>
                    <a:pt x="867" y="889"/>
                  </a:lnTo>
                  <a:cubicBezTo>
                    <a:pt x="479" y="1080"/>
                    <a:pt x="0" y="1369"/>
                    <a:pt x="486" y="1807"/>
                  </a:cubicBezTo>
                  <a:lnTo>
                    <a:pt x="486" y="1807"/>
                  </a:lnTo>
                  <a:cubicBezTo>
                    <a:pt x="1322" y="2562"/>
                    <a:pt x="4151" y="1328"/>
                    <a:pt x="3287" y="458"/>
                  </a:cubicBezTo>
                  <a:lnTo>
                    <a:pt x="3287" y="458"/>
                  </a:lnTo>
                  <a:cubicBezTo>
                    <a:pt x="2831" y="0"/>
                    <a:pt x="1656" y="261"/>
                    <a:pt x="1241" y="792"/>
                  </a:cubicBezTo>
                  <a:lnTo>
                    <a:pt x="1241" y="792"/>
                  </a:lnTo>
                  <a:cubicBezTo>
                    <a:pt x="1204" y="838"/>
                    <a:pt x="890" y="877"/>
                    <a:pt x="867" y="889"/>
                  </a:cubicBezTo>
                </a:path>
              </a:pathLst>
            </a:custGeom>
            <a:solidFill>
              <a:schemeClr val="bg1">
                <a:lumMod val="9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40" name="Freeform 4">
              <a:extLst>
                <a:ext uri="{FF2B5EF4-FFF2-40B4-BE49-F238E27FC236}">
                  <a16:creationId xmlns:a16="http://schemas.microsoft.com/office/drawing/2014/main" xmlns="" id="{86CA4AF2-6084-48B7-AF5D-127B61B1AF23}"/>
                </a:ext>
              </a:extLst>
            </p:cNvPr>
            <p:cNvSpPr>
              <a:spLocks noChangeArrowheads="1"/>
            </p:cNvSpPr>
            <p:nvPr/>
          </p:nvSpPr>
          <p:spPr bwMode="auto">
            <a:xfrm>
              <a:off x="16428633" y="8211745"/>
              <a:ext cx="2860139" cy="1742582"/>
            </a:xfrm>
            <a:custGeom>
              <a:avLst/>
              <a:gdLst>
                <a:gd name="T0" fmla="*/ 4377 w 4378"/>
                <a:gd name="T1" fmla="*/ 0 h 2667"/>
                <a:gd name="T2" fmla="*/ 4376 w 4378"/>
                <a:gd name="T3" fmla="*/ 130 h 2667"/>
                <a:gd name="T4" fmla="*/ 0 w 4378"/>
                <a:gd name="T5" fmla="*/ 2666 h 2667"/>
                <a:gd name="T6" fmla="*/ 0 w 4378"/>
                <a:gd name="T7" fmla="*/ 2535 h 2667"/>
                <a:gd name="T8" fmla="*/ 4377 w 4378"/>
                <a:gd name="T9" fmla="*/ 0 h 2667"/>
              </a:gdLst>
              <a:ahLst/>
              <a:cxnLst>
                <a:cxn ang="0">
                  <a:pos x="T0" y="T1"/>
                </a:cxn>
                <a:cxn ang="0">
                  <a:pos x="T2" y="T3"/>
                </a:cxn>
                <a:cxn ang="0">
                  <a:pos x="T4" y="T5"/>
                </a:cxn>
                <a:cxn ang="0">
                  <a:pos x="T6" y="T7"/>
                </a:cxn>
                <a:cxn ang="0">
                  <a:pos x="T8" y="T9"/>
                </a:cxn>
              </a:cxnLst>
              <a:rect l="0" t="0" r="r" b="b"/>
              <a:pathLst>
                <a:path w="4378" h="2667">
                  <a:moveTo>
                    <a:pt x="4377" y="0"/>
                  </a:moveTo>
                  <a:lnTo>
                    <a:pt x="4376" y="130"/>
                  </a:lnTo>
                  <a:lnTo>
                    <a:pt x="0" y="2666"/>
                  </a:lnTo>
                  <a:lnTo>
                    <a:pt x="0" y="2535"/>
                  </a:lnTo>
                  <a:lnTo>
                    <a:pt x="4377" y="0"/>
                  </a:lnTo>
                </a:path>
              </a:pathLst>
            </a:custGeom>
            <a:solidFill>
              <a:schemeClr val="bg1">
                <a:lumMod val="9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41" name="Freeform 5">
              <a:extLst>
                <a:ext uri="{FF2B5EF4-FFF2-40B4-BE49-F238E27FC236}">
                  <a16:creationId xmlns:a16="http://schemas.microsoft.com/office/drawing/2014/main" xmlns="" id="{591DF8E4-5972-4E4A-B309-791984218668}"/>
                </a:ext>
              </a:extLst>
            </p:cNvPr>
            <p:cNvSpPr>
              <a:spLocks noChangeArrowheads="1"/>
            </p:cNvSpPr>
            <p:nvPr/>
          </p:nvSpPr>
          <p:spPr bwMode="auto">
            <a:xfrm>
              <a:off x="14481548" y="8744599"/>
              <a:ext cx="1947084" cy="1209727"/>
            </a:xfrm>
            <a:custGeom>
              <a:avLst/>
              <a:gdLst>
                <a:gd name="T0" fmla="*/ 2980 w 2981"/>
                <a:gd name="T1" fmla="*/ 1719 h 1851"/>
                <a:gd name="T2" fmla="*/ 2980 w 2981"/>
                <a:gd name="T3" fmla="*/ 1850 h 1851"/>
                <a:gd name="T4" fmla="*/ 0 w 2981"/>
                <a:gd name="T5" fmla="*/ 129 h 1851"/>
                <a:gd name="T6" fmla="*/ 1 w 2981"/>
                <a:gd name="T7" fmla="*/ 0 h 1851"/>
                <a:gd name="T8" fmla="*/ 2980 w 2981"/>
                <a:gd name="T9" fmla="*/ 1719 h 1851"/>
              </a:gdLst>
              <a:ahLst/>
              <a:cxnLst>
                <a:cxn ang="0">
                  <a:pos x="T0" y="T1"/>
                </a:cxn>
                <a:cxn ang="0">
                  <a:pos x="T2" y="T3"/>
                </a:cxn>
                <a:cxn ang="0">
                  <a:pos x="T4" y="T5"/>
                </a:cxn>
                <a:cxn ang="0">
                  <a:pos x="T6" y="T7"/>
                </a:cxn>
                <a:cxn ang="0">
                  <a:pos x="T8" y="T9"/>
                </a:cxn>
              </a:cxnLst>
              <a:rect l="0" t="0" r="r" b="b"/>
              <a:pathLst>
                <a:path w="2981" h="1851">
                  <a:moveTo>
                    <a:pt x="2980" y="1719"/>
                  </a:moveTo>
                  <a:lnTo>
                    <a:pt x="2980" y="1850"/>
                  </a:lnTo>
                  <a:lnTo>
                    <a:pt x="0" y="129"/>
                  </a:lnTo>
                  <a:lnTo>
                    <a:pt x="1" y="0"/>
                  </a:lnTo>
                  <a:lnTo>
                    <a:pt x="2980" y="1719"/>
                  </a:lnTo>
                </a:path>
              </a:pathLst>
            </a:custGeom>
            <a:solidFill>
              <a:schemeClr val="bg1">
                <a:lumMod val="9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42" name="Freeform 6">
              <a:extLst>
                <a:ext uri="{FF2B5EF4-FFF2-40B4-BE49-F238E27FC236}">
                  <a16:creationId xmlns:a16="http://schemas.microsoft.com/office/drawing/2014/main" xmlns="" id="{A4C5B028-5E18-492B-8BD9-EA33DECE6D44}"/>
                </a:ext>
              </a:extLst>
            </p:cNvPr>
            <p:cNvSpPr>
              <a:spLocks noChangeArrowheads="1"/>
            </p:cNvSpPr>
            <p:nvPr/>
          </p:nvSpPr>
          <p:spPr bwMode="auto">
            <a:xfrm>
              <a:off x="12736085" y="5821093"/>
              <a:ext cx="28803" cy="112331"/>
            </a:xfrm>
            <a:custGeom>
              <a:avLst/>
              <a:gdLst>
                <a:gd name="T0" fmla="*/ 32 w 44"/>
                <a:gd name="T1" fmla="*/ 169 h 170"/>
                <a:gd name="T2" fmla="*/ 14 w 44"/>
                <a:gd name="T3" fmla="*/ 165 h 170"/>
                <a:gd name="T4" fmla="*/ 0 w 44"/>
                <a:gd name="T5" fmla="*/ 2 h 170"/>
                <a:gd name="T6" fmla="*/ 43 w 44"/>
                <a:gd name="T7" fmla="*/ 0 h 170"/>
                <a:gd name="T8" fmla="*/ 32 w 44"/>
                <a:gd name="T9" fmla="*/ 169 h 170"/>
              </a:gdLst>
              <a:ahLst/>
              <a:cxnLst>
                <a:cxn ang="0">
                  <a:pos x="T0" y="T1"/>
                </a:cxn>
                <a:cxn ang="0">
                  <a:pos x="T2" y="T3"/>
                </a:cxn>
                <a:cxn ang="0">
                  <a:pos x="T4" y="T5"/>
                </a:cxn>
                <a:cxn ang="0">
                  <a:pos x="T6" y="T7"/>
                </a:cxn>
                <a:cxn ang="0">
                  <a:pos x="T8" y="T9"/>
                </a:cxn>
              </a:cxnLst>
              <a:rect l="0" t="0" r="r" b="b"/>
              <a:pathLst>
                <a:path w="44" h="170">
                  <a:moveTo>
                    <a:pt x="32" y="169"/>
                  </a:moveTo>
                  <a:lnTo>
                    <a:pt x="14" y="165"/>
                  </a:lnTo>
                  <a:lnTo>
                    <a:pt x="0" y="2"/>
                  </a:lnTo>
                  <a:lnTo>
                    <a:pt x="43" y="0"/>
                  </a:lnTo>
                  <a:lnTo>
                    <a:pt x="32" y="169"/>
                  </a:lnTo>
                </a:path>
              </a:pathLst>
            </a:custGeom>
            <a:solidFill>
              <a:srgbClr val="8A1413"/>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45" name="Freeform 7">
              <a:extLst>
                <a:ext uri="{FF2B5EF4-FFF2-40B4-BE49-F238E27FC236}">
                  <a16:creationId xmlns:a16="http://schemas.microsoft.com/office/drawing/2014/main" xmlns="" id="{759FACDD-FE7C-4BF7-983A-1211A8A500B9}"/>
                </a:ext>
              </a:extLst>
            </p:cNvPr>
            <p:cNvSpPr>
              <a:spLocks noChangeArrowheads="1"/>
            </p:cNvSpPr>
            <p:nvPr/>
          </p:nvSpPr>
          <p:spPr bwMode="auto">
            <a:xfrm>
              <a:off x="12001607" y="7232441"/>
              <a:ext cx="2439617" cy="1486236"/>
            </a:xfrm>
            <a:custGeom>
              <a:avLst/>
              <a:gdLst>
                <a:gd name="T0" fmla="*/ 0 w 3735"/>
                <a:gd name="T1" fmla="*/ 0 h 2275"/>
                <a:gd name="T2" fmla="*/ 0 w 3735"/>
                <a:gd name="T3" fmla="*/ 111 h 2275"/>
                <a:gd name="T4" fmla="*/ 3734 w 3735"/>
                <a:gd name="T5" fmla="*/ 2274 h 2275"/>
                <a:gd name="T6" fmla="*/ 3733 w 3735"/>
                <a:gd name="T7" fmla="*/ 2163 h 2275"/>
                <a:gd name="T8" fmla="*/ 0 w 3735"/>
                <a:gd name="T9" fmla="*/ 0 h 2275"/>
              </a:gdLst>
              <a:ahLst/>
              <a:cxnLst>
                <a:cxn ang="0">
                  <a:pos x="T0" y="T1"/>
                </a:cxn>
                <a:cxn ang="0">
                  <a:pos x="T2" y="T3"/>
                </a:cxn>
                <a:cxn ang="0">
                  <a:pos x="T4" y="T5"/>
                </a:cxn>
                <a:cxn ang="0">
                  <a:pos x="T6" y="T7"/>
                </a:cxn>
                <a:cxn ang="0">
                  <a:pos x="T8" y="T9"/>
                </a:cxn>
              </a:cxnLst>
              <a:rect l="0" t="0" r="r" b="b"/>
              <a:pathLst>
                <a:path w="3735" h="2275">
                  <a:moveTo>
                    <a:pt x="0" y="0"/>
                  </a:moveTo>
                  <a:lnTo>
                    <a:pt x="0" y="111"/>
                  </a:lnTo>
                  <a:lnTo>
                    <a:pt x="3734" y="2274"/>
                  </a:lnTo>
                  <a:lnTo>
                    <a:pt x="3733" y="2163"/>
                  </a:lnTo>
                  <a:lnTo>
                    <a:pt x="0" y="0"/>
                  </a:lnTo>
                </a:path>
              </a:pathLst>
            </a:custGeom>
            <a:solidFill>
              <a:schemeClr val="accent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46" name="Freeform 8">
              <a:extLst>
                <a:ext uri="{FF2B5EF4-FFF2-40B4-BE49-F238E27FC236}">
                  <a16:creationId xmlns:a16="http://schemas.microsoft.com/office/drawing/2014/main" xmlns="" id="{92D216F1-BD9A-4EC5-920D-46BF5DA3ED59}"/>
                </a:ext>
              </a:extLst>
            </p:cNvPr>
            <p:cNvSpPr>
              <a:spLocks noChangeArrowheads="1"/>
            </p:cNvSpPr>
            <p:nvPr/>
          </p:nvSpPr>
          <p:spPr bwMode="auto">
            <a:xfrm>
              <a:off x="14438342" y="7687530"/>
              <a:ext cx="1661935" cy="1031148"/>
            </a:xfrm>
            <a:custGeom>
              <a:avLst/>
              <a:gdLst>
                <a:gd name="T0" fmla="*/ 0 w 2544"/>
                <a:gd name="T1" fmla="*/ 1467 h 1579"/>
                <a:gd name="T2" fmla="*/ 1 w 2544"/>
                <a:gd name="T3" fmla="*/ 1578 h 1579"/>
                <a:gd name="T4" fmla="*/ 2543 w 2544"/>
                <a:gd name="T5" fmla="*/ 110 h 1579"/>
                <a:gd name="T6" fmla="*/ 2542 w 2544"/>
                <a:gd name="T7" fmla="*/ 0 h 1579"/>
                <a:gd name="T8" fmla="*/ 0 w 2544"/>
                <a:gd name="T9" fmla="*/ 1467 h 1579"/>
              </a:gdLst>
              <a:ahLst/>
              <a:cxnLst>
                <a:cxn ang="0">
                  <a:pos x="T0" y="T1"/>
                </a:cxn>
                <a:cxn ang="0">
                  <a:pos x="T2" y="T3"/>
                </a:cxn>
                <a:cxn ang="0">
                  <a:pos x="T4" y="T5"/>
                </a:cxn>
                <a:cxn ang="0">
                  <a:pos x="T6" y="T7"/>
                </a:cxn>
                <a:cxn ang="0">
                  <a:pos x="T8" y="T9"/>
                </a:cxn>
              </a:cxnLst>
              <a:rect l="0" t="0" r="r" b="b"/>
              <a:pathLst>
                <a:path w="2544" h="1579">
                  <a:moveTo>
                    <a:pt x="0" y="1467"/>
                  </a:moveTo>
                  <a:lnTo>
                    <a:pt x="1" y="1578"/>
                  </a:lnTo>
                  <a:lnTo>
                    <a:pt x="2543" y="110"/>
                  </a:lnTo>
                  <a:lnTo>
                    <a:pt x="2542" y="0"/>
                  </a:lnTo>
                  <a:lnTo>
                    <a:pt x="0" y="1467"/>
                  </a:lnTo>
                </a:path>
              </a:pathLst>
            </a:custGeom>
            <a:solidFill>
              <a:schemeClr val="accent1">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47" name="Freeform 9">
              <a:extLst>
                <a:ext uri="{FF2B5EF4-FFF2-40B4-BE49-F238E27FC236}">
                  <a16:creationId xmlns:a16="http://schemas.microsoft.com/office/drawing/2014/main" xmlns="" id="{63658433-0F51-4AAC-9789-326C60EBBDBC}"/>
                </a:ext>
              </a:extLst>
            </p:cNvPr>
            <p:cNvSpPr>
              <a:spLocks noChangeArrowheads="1"/>
            </p:cNvSpPr>
            <p:nvPr/>
          </p:nvSpPr>
          <p:spPr bwMode="auto">
            <a:xfrm>
              <a:off x="12001607" y="6045757"/>
              <a:ext cx="4098671" cy="2598033"/>
            </a:xfrm>
            <a:custGeom>
              <a:avLst/>
              <a:gdLst>
                <a:gd name="T0" fmla="*/ 0 w 6276"/>
                <a:gd name="T1" fmla="*/ 1814 h 3978"/>
                <a:gd name="T2" fmla="*/ 3733 w 6276"/>
                <a:gd name="T3" fmla="*/ 3977 h 3978"/>
                <a:gd name="T4" fmla="*/ 6275 w 6276"/>
                <a:gd name="T5" fmla="*/ 2510 h 3978"/>
                <a:gd name="T6" fmla="*/ 2541 w 6276"/>
                <a:gd name="T7" fmla="*/ 0 h 3978"/>
                <a:gd name="T8" fmla="*/ 0 w 6276"/>
                <a:gd name="T9" fmla="*/ 1814 h 3978"/>
              </a:gdLst>
              <a:ahLst/>
              <a:cxnLst>
                <a:cxn ang="0">
                  <a:pos x="T0" y="T1"/>
                </a:cxn>
                <a:cxn ang="0">
                  <a:pos x="T2" y="T3"/>
                </a:cxn>
                <a:cxn ang="0">
                  <a:pos x="T4" y="T5"/>
                </a:cxn>
                <a:cxn ang="0">
                  <a:pos x="T6" y="T7"/>
                </a:cxn>
                <a:cxn ang="0">
                  <a:pos x="T8" y="T9"/>
                </a:cxn>
              </a:cxnLst>
              <a:rect l="0" t="0" r="r" b="b"/>
              <a:pathLst>
                <a:path w="6276" h="3978">
                  <a:moveTo>
                    <a:pt x="0" y="1814"/>
                  </a:moveTo>
                  <a:lnTo>
                    <a:pt x="3733" y="3977"/>
                  </a:lnTo>
                  <a:lnTo>
                    <a:pt x="6275" y="2510"/>
                  </a:lnTo>
                  <a:lnTo>
                    <a:pt x="2541" y="0"/>
                  </a:lnTo>
                  <a:lnTo>
                    <a:pt x="0" y="1814"/>
                  </a:lnTo>
                </a:path>
              </a:pathLst>
            </a:custGeom>
            <a:solidFill>
              <a:schemeClr val="accent1">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48" name="Freeform 10">
              <a:extLst>
                <a:ext uri="{FF2B5EF4-FFF2-40B4-BE49-F238E27FC236}">
                  <a16:creationId xmlns:a16="http://schemas.microsoft.com/office/drawing/2014/main" xmlns="" id="{B68ED1C5-D464-47FC-89CB-157398BF7002}"/>
                </a:ext>
              </a:extLst>
            </p:cNvPr>
            <p:cNvSpPr>
              <a:spLocks noChangeArrowheads="1"/>
            </p:cNvSpPr>
            <p:nvPr/>
          </p:nvSpPr>
          <p:spPr bwMode="auto">
            <a:xfrm>
              <a:off x="16068594" y="6359710"/>
              <a:ext cx="167058" cy="688393"/>
            </a:xfrm>
            <a:custGeom>
              <a:avLst/>
              <a:gdLst>
                <a:gd name="T0" fmla="*/ 0 w 255"/>
                <a:gd name="T1" fmla="*/ 121 h 1056"/>
                <a:gd name="T2" fmla="*/ 254 w 255"/>
                <a:gd name="T3" fmla="*/ 0 h 1056"/>
                <a:gd name="T4" fmla="*/ 254 w 255"/>
                <a:gd name="T5" fmla="*/ 872 h 1056"/>
                <a:gd name="T6" fmla="*/ 0 w 255"/>
                <a:gd name="T7" fmla="*/ 1055 h 1056"/>
                <a:gd name="T8" fmla="*/ 0 w 255"/>
                <a:gd name="T9" fmla="*/ 121 h 1056"/>
              </a:gdLst>
              <a:ahLst/>
              <a:cxnLst>
                <a:cxn ang="0">
                  <a:pos x="T0" y="T1"/>
                </a:cxn>
                <a:cxn ang="0">
                  <a:pos x="T2" y="T3"/>
                </a:cxn>
                <a:cxn ang="0">
                  <a:pos x="T4" y="T5"/>
                </a:cxn>
                <a:cxn ang="0">
                  <a:pos x="T6" y="T7"/>
                </a:cxn>
                <a:cxn ang="0">
                  <a:pos x="T8" y="T9"/>
                </a:cxn>
              </a:cxnLst>
              <a:rect l="0" t="0" r="r" b="b"/>
              <a:pathLst>
                <a:path w="255" h="1056">
                  <a:moveTo>
                    <a:pt x="0" y="121"/>
                  </a:moveTo>
                  <a:lnTo>
                    <a:pt x="254" y="0"/>
                  </a:lnTo>
                  <a:lnTo>
                    <a:pt x="254" y="872"/>
                  </a:lnTo>
                  <a:lnTo>
                    <a:pt x="0" y="1055"/>
                  </a:lnTo>
                  <a:lnTo>
                    <a:pt x="0" y="121"/>
                  </a:lnTo>
                </a:path>
              </a:pathLst>
            </a:custGeom>
            <a:solidFill>
              <a:srgbClr val="761608"/>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49" name="Freeform 11">
              <a:extLst>
                <a:ext uri="{FF2B5EF4-FFF2-40B4-BE49-F238E27FC236}">
                  <a16:creationId xmlns:a16="http://schemas.microsoft.com/office/drawing/2014/main" xmlns="" id="{37FDDCF9-0AB9-49BC-9BA0-E31C3BE0E1B7}"/>
                </a:ext>
              </a:extLst>
            </p:cNvPr>
            <p:cNvSpPr>
              <a:spLocks noChangeArrowheads="1"/>
            </p:cNvSpPr>
            <p:nvPr/>
          </p:nvSpPr>
          <p:spPr bwMode="auto">
            <a:xfrm>
              <a:off x="12148502" y="6745670"/>
              <a:ext cx="2292721" cy="1840514"/>
            </a:xfrm>
            <a:custGeom>
              <a:avLst/>
              <a:gdLst>
                <a:gd name="T0" fmla="*/ 0 w 3510"/>
                <a:gd name="T1" fmla="*/ 0 h 2816"/>
                <a:gd name="T2" fmla="*/ 1 w 3510"/>
                <a:gd name="T3" fmla="*/ 783 h 2816"/>
                <a:gd name="T4" fmla="*/ 3509 w 3510"/>
                <a:gd name="T5" fmla="*/ 2815 h 2816"/>
                <a:gd name="T6" fmla="*/ 3507 w 3510"/>
                <a:gd name="T7" fmla="*/ 2031 h 2816"/>
                <a:gd name="T8" fmla="*/ 0 w 3510"/>
                <a:gd name="T9" fmla="*/ 0 h 2816"/>
              </a:gdLst>
              <a:ahLst/>
              <a:cxnLst>
                <a:cxn ang="0">
                  <a:pos x="T0" y="T1"/>
                </a:cxn>
                <a:cxn ang="0">
                  <a:pos x="T2" y="T3"/>
                </a:cxn>
                <a:cxn ang="0">
                  <a:pos x="T4" y="T5"/>
                </a:cxn>
                <a:cxn ang="0">
                  <a:pos x="T6" y="T7"/>
                </a:cxn>
                <a:cxn ang="0">
                  <a:pos x="T8" y="T9"/>
                </a:cxn>
              </a:cxnLst>
              <a:rect l="0" t="0" r="r" b="b"/>
              <a:pathLst>
                <a:path w="3510" h="2816">
                  <a:moveTo>
                    <a:pt x="0" y="0"/>
                  </a:moveTo>
                  <a:lnTo>
                    <a:pt x="1" y="783"/>
                  </a:lnTo>
                  <a:lnTo>
                    <a:pt x="3509" y="2815"/>
                  </a:lnTo>
                  <a:lnTo>
                    <a:pt x="3507" y="2031"/>
                  </a:lnTo>
                  <a:lnTo>
                    <a:pt x="0" y="0"/>
                  </a:lnTo>
                </a:path>
              </a:pathLst>
            </a:custGeom>
            <a:solidFill>
              <a:srgbClr val="F0F1F1"/>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50" name="Freeform 12">
              <a:extLst>
                <a:ext uri="{FF2B5EF4-FFF2-40B4-BE49-F238E27FC236}">
                  <a16:creationId xmlns:a16="http://schemas.microsoft.com/office/drawing/2014/main" xmlns="" id="{93133188-A00F-4617-B89B-9A2741A223C2}"/>
                </a:ext>
              </a:extLst>
            </p:cNvPr>
            <p:cNvSpPr>
              <a:spLocks noChangeArrowheads="1"/>
            </p:cNvSpPr>
            <p:nvPr/>
          </p:nvSpPr>
          <p:spPr bwMode="auto">
            <a:xfrm>
              <a:off x="14438343" y="7189236"/>
              <a:ext cx="1529441" cy="1394066"/>
            </a:xfrm>
            <a:custGeom>
              <a:avLst/>
              <a:gdLst>
                <a:gd name="T0" fmla="*/ 2342 w 2343"/>
                <a:gd name="T1" fmla="*/ 0 h 2135"/>
                <a:gd name="T2" fmla="*/ 2342 w 2343"/>
                <a:gd name="T3" fmla="*/ 784 h 2135"/>
                <a:gd name="T4" fmla="*/ 2 w 2343"/>
                <a:gd name="T5" fmla="*/ 2134 h 2135"/>
                <a:gd name="T6" fmla="*/ 0 w 2343"/>
                <a:gd name="T7" fmla="*/ 1350 h 2135"/>
                <a:gd name="T8" fmla="*/ 2342 w 2343"/>
                <a:gd name="T9" fmla="*/ 0 h 2135"/>
              </a:gdLst>
              <a:ahLst/>
              <a:cxnLst>
                <a:cxn ang="0">
                  <a:pos x="T0" y="T1"/>
                </a:cxn>
                <a:cxn ang="0">
                  <a:pos x="T2" y="T3"/>
                </a:cxn>
                <a:cxn ang="0">
                  <a:pos x="T4" y="T5"/>
                </a:cxn>
                <a:cxn ang="0">
                  <a:pos x="T6" y="T7"/>
                </a:cxn>
                <a:cxn ang="0">
                  <a:pos x="T8" y="T9"/>
                </a:cxn>
              </a:cxnLst>
              <a:rect l="0" t="0" r="r" b="b"/>
              <a:pathLst>
                <a:path w="2343" h="2135">
                  <a:moveTo>
                    <a:pt x="2342" y="0"/>
                  </a:moveTo>
                  <a:lnTo>
                    <a:pt x="2342" y="784"/>
                  </a:lnTo>
                  <a:lnTo>
                    <a:pt x="2" y="2134"/>
                  </a:lnTo>
                  <a:lnTo>
                    <a:pt x="0" y="1350"/>
                  </a:lnTo>
                  <a:lnTo>
                    <a:pt x="2342" y="0"/>
                  </a:lnTo>
                </a:path>
              </a:pathLst>
            </a:custGeom>
            <a:solidFill>
              <a:srgbClr val="AFAEAB"/>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51" name="Freeform 13">
              <a:extLst>
                <a:ext uri="{FF2B5EF4-FFF2-40B4-BE49-F238E27FC236}">
                  <a16:creationId xmlns:a16="http://schemas.microsoft.com/office/drawing/2014/main" xmlns="" id="{F69C4AAC-A5A3-4194-84D3-64151907C0A5}"/>
                </a:ext>
              </a:extLst>
            </p:cNvPr>
            <p:cNvSpPr>
              <a:spLocks noChangeArrowheads="1"/>
            </p:cNvSpPr>
            <p:nvPr/>
          </p:nvSpPr>
          <p:spPr bwMode="auto">
            <a:xfrm>
              <a:off x="12148503" y="5855657"/>
              <a:ext cx="3738633" cy="2214952"/>
            </a:xfrm>
            <a:custGeom>
              <a:avLst/>
              <a:gdLst>
                <a:gd name="T0" fmla="*/ 2358 w 5722"/>
                <a:gd name="T1" fmla="*/ 0 h 3393"/>
                <a:gd name="T2" fmla="*/ 5721 w 5722"/>
                <a:gd name="T3" fmla="*/ 1946 h 3393"/>
                <a:gd name="T4" fmla="*/ 5721 w 5722"/>
                <a:gd name="T5" fmla="*/ 2114 h 3393"/>
                <a:gd name="T6" fmla="*/ 3507 w 5722"/>
                <a:gd name="T7" fmla="*/ 3392 h 3393"/>
                <a:gd name="T8" fmla="*/ 0 w 5722"/>
                <a:gd name="T9" fmla="*/ 1361 h 3393"/>
                <a:gd name="T10" fmla="*/ 2358 w 5722"/>
                <a:gd name="T11" fmla="*/ 0 h 3393"/>
              </a:gdLst>
              <a:ahLst/>
              <a:cxnLst>
                <a:cxn ang="0">
                  <a:pos x="T0" y="T1"/>
                </a:cxn>
                <a:cxn ang="0">
                  <a:pos x="T2" y="T3"/>
                </a:cxn>
                <a:cxn ang="0">
                  <a:pos x="T4" y="T5"/>
                </a:cxn>
                <a:cxn ang="0">
                  <a:pos x="T6" y="T7"/>
                </a:cxn>
                <a:cxn ang="0">
                  <a:pos x="T8" y="T9"/>
                </a:cxn>
                <a:cxn ang="0">
                  <a:pos x="T10" y="T11"/>
                </a:cxn>
              </a:cxnLst>
              <a:rect l="0" t="0" r="r" b="b"/>
              <a:pathLst>
                <a:path w="5722" h="3393">
                  <a:moveTo>
                    <a:pt x="2358" y="0"/>
                  </a:moveTo>
                  <a:lnTo>
                    <a:pt x="5721" y="1946"/>
                  </a:lnTo>
                  <a:lnTo>
                    <a:pt x="5721" y="2114"/>
                  </a:lnTo>
                  <a:lnTo>
                    <a:pt x="3507" y="3392"/>
                  </a:lnTo>
                  <a:lnTo>
                    <a:pt x="0" y="1361"/>
                  </a:lnTo>
                  <a:lnTo>
                    <a:pt x="2358" y="0"/>
                  </a:lnTo>
                </a:path>
              </a:pathLst>
            </a:custGeom>
            <a:solidFill>
              <a:srgbClr val="E5E4E3"/>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52" name="Freeform 17">
              <a:extLst>
                <a:ext uri="{FF2B5EF4-FFF2-40B4-BE49-F238E27FC236}">
                  <a16:creationId xmlns:a16="http://schemas.microsoft.com/office/drawing/2014/main" xmlns="" id="{564D4E5C-1C76-48EF-A012-2A1EAECF4627}"/>
                </a:ext>
              </a:extLst>
            </p:cNvPr>
            <p:cNvSpPr>
              <a:spLocks noChangeArrowheads="1"/>
            </p:cNvSpPr>
            <p:nvPr/>
          </p:nvSpPr>
          <p:spPr bwMode="auto">
            <a:xfrm>
              <a:off x="12001607" y="6587253"/>
              <a:ext cx="4098017" cy="1485585"/>
            </a:xfrm>
            <a:custGeom>
              <a:avLst/>
              <a:gdLst>
                <a:gd name="connsiteX0" fmla="*/ 0 w 4098017"/>
                <a:gd name="connsiteY0" fmla="*/ 0 h 1485585"/>
                <a:gd name="connsiteX1" fmla="*/ 2437590 w 4098017"/>
                <a:gd name="connsiteY1" fmla="*/ 1412650 h 1485585"/>
                <a:gd name="connsiteX2" fmla="*/ 4097363 w 4098017"/>
                <a:gd name="connsiteY2" fmla="*/ 455089 h 1485585"/>
                <a:gd name="connsiteX3" fmla="*/ 4098017 w 4098017"/>
                <a:gd name="connsiteY3" fmla="*/ 527531 h 1485585"/>
                <a:gd name="connsiteX4" fmla="*/ 2438956 w 4098017"/>
                <a:gd name="connsiteY4" fmla="*/ 1484680 h 1485585"/>
                <a:gd name="connsiteX5" fmla="*/ 2438964 w 4098017"/>
                <a:gd name="connsiteY5" fmla="*/ 1485583 h 1485585"/>
                <a:gd name="connsiteX6" fmla="*/ 2438179 w 4098017"/>
                <a:gd name="connsiteY6" fmla="*/ 1485128 h 1485585"/>
                <a:gd name="connsiteX7" fmla="*/ 2437388 w 4098017"/>
                <a:gd name="connsiteY7" fmla="*/ 1485585 h 1485585"/>
                <a:gd name="connsiteX8" fmla="*/ 2437380 w 4098017"/>
                <a:gd name="connsiteY8" fmla="*/ 1484665 h 1485585"/>
                <a:gd name="connsiteX9" fmla="*/ 0 w 4098017"/>
                <a:gd name="connsiteY9" fmla="*/ 72515 h 148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98017" h="1485585">
                  <a:moveTo>
                    <a:pt x="0" y="0"/>
                  </a:moveTo>
                  <a:lnTo>
                    <a:pt x="2437590" y="1412650"/>
                  </a:lnTo>
                  <a:lnTo>
                    <a:pt x="4097363" y="455089"/>
                  </a:lnTo>
                  <a:lnTo>
                    <a:pt x="4098017" y="527531"/>
                  </a:lnTo>
                  <a:lnTo>
                    <a:pt x="2438956" y="1484680"/>
                  </a:lnTo>
                  <a:lnTo>
                    <a:pt x="2438964" y="1485583"/>
                  </a:lnTo>
                  <a:lnTo>
                    <a:pt x="2438179" y="1485128"/>
                  </a:lnTo>
                  <a:lnTo>
                    <a:pt x="2437388" y="1485585"/>
                  </a:lnTo>
                  <a:lnTo>
                    <a:pt x="2437380" y="1484665"/>
                  </a:lnTo>
                  <a:lnTo>
                    <a:pt x="0" y="72515"/>
                  </a:lnTo>
                  <a:close/>
                </a:path>
              </a:pathLst>
            </a:custGeom>
            <a:solidFill>
              <a:schemeClr val="accent1">
                <a:lumMod val="75000"/>
              </a:schemeClr>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53" name="Freeform 16">
              <a:extLst>
                <a:ext uri="{FF2B5EF4-FFF2-40B4-BE49-F238E27FC236}">
                  <a16:creationId xmlns:a16="http://schemas.microsoft.com/office/drawing/2014/main" xmlns="" id="{A78410CC-F648-44D3-80A0-D84D3AEAE076}"/>
                </a:ext>
              </a:extLst>
            </p:cNvPr>
            <p:cNvSpPr>
              <a:spLocks noChangeArrowheads="1"/>
            </p:cNvSpPr>
            <p:nvPr/>
          </p:nvSpPr>
          <p:spPr bwMode="auto">
            <a:xfrm>
              <a:off x="12001607" y="5630993"/>
              <a:ext cx="4098671" cy="2370488"/>
            </a:xfrm>
            <a:custGeom>
              <a:avLst/>
              <a:gdLst>
                <a:gd name="T0" fmla="*/ 0 w 6276"/>
                <a:gd name="T1" fmla="*/ 1467 h 3631"/>
                <a:gd name="T2" fmla="*/ 3733 w 6276"/>
                <a:gd name="T3" fmla="*/ 3630 h 3631"/>
                <a:gd name="T4" fmla="*/ 6275 w 6276"/>
                <a:gd name="T5" fmla="*/ 2162 h 3631"/>
                <a:gd name="T6" fmla="*/ 2541 w 6276"/>
                <a:gd name="T7" fmla="*/ 0 h 3631"/>
                <a:gd name="T8" fmla="*/ 0 w 6276"/>
                <a:gd name="T9" fmla="*/ 1467 h 3631"/>
              </a:gdLst>
              <a:ahLst/>
              <a:cxnLst>
                <a:cxn ang="0">
                  <a:pos x="T0" y="T1"/>
                </a:cxn>
                <a:cxn ang="0">
                  <a:pos x="T2" y="T3"/>
                </a:cxn>
                <a:cxn ang="0">
                  <a:pos x="T4" y="T5"/>
                </a:cxn>
                <a:cxn ang="0">
                  <a:pos x="T6" y="T7"/>
                </a:cxn>
                <a:cxn ang="0">
                  <a:pos x="T8" y="T9"/>
                </a:cxn>
              </a:cxnLst>
              <a:rect l="0" t="0" r="r" b="b"/>
              <a:pathLst>
                <a:path w="6276" h="3631">
                  <a:moveTo>
                    <a:pt x="0" y="1467"/>
                  </a:moveTo>
                  <a:lnTo>
                    <a:pt x="3733" y="3630"/>
                  </a:lnTo>
                  <a:lnTo>
                    <a:pt x="6275" y="2162"/>
                  </a:lnTo>
                  <a:lnTo>
                    <a:pt x="2541" y="0"/>
                  </a:lnTo>
                  <a:lnTo>
                    <a:pt x="0" y="1467"/>
                  </a:lnTo>
                </a:path>
              </a:pathLst>
            </a:custGeom>
            <a:solidFill>
              <a:schemeClr val="accent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54" name="Freeform 17">
              <a:extLst>
                <a:ext uri="{FF2B5EF4-FFF2-40B4-BE49-F238E27FC236}">
                  <a16:creationId xmlns:a16="http://schemas.microsoft.com/office/drawing/2014/main" xmlns="" id="{5F93994F-D0BF-4A1E-B0B2-600D75228574}"/>
                </a:ext>
              </a:extLst>
            </p:cNvPr>
            <p:cNvSpPr>
              <a:spLocks noChangeArrowheads="1"/>
            </p:cNvSpPr>
            <p:nvPr/>
          </p:nvSpPr>
          <p:spPr bwMode="auto">
            <a:xfrm>
              <a:off x="16178046" y="6333787"/>
              <a:ext cx="77769" cy="699913"/>
            </a:xfrm>
            <a:custGeom>
              <a:avLst/>
              <a:gdLst>
                <a:gd name="T0" fmla="*/ 0 w 118"/>
                <a:gd name="T1" fmla="*/ 1070 h 1071"/>
                <a:gd name="T2" fmla="*/ 117 w 118"/>
                <a:gd name="T3" fmla="*/ 1009 h 1071"/>
                <a:gd name="T4" fmla="*/ 117 w 118"/>
                <a:gd name="T5" fmla="*/ 0 h 1071"/>
                <a:gd name="T6" fmla="*/ 0 w 118"/>
                <a:gd name="T7" fmla="*/ 72 h 1071"/>
                <a:gd name="T8" fmla="*/ 0 w 118"/>
                <a:gd name="T9" fmla="*/ 1070 h 1071"/>
              </a:gdLst>
              <a:ahLst/>
              <a:cxnLst>
                <a:cxn ang="0">
                  <a:pos x="T0" y="T1"/>
                </a:cxn>
                <a:cxn ang="0">
                  <a:pos x="T2" y="T3"/>
                </a:cxn>
                <a:cxn ang="0">
                  <a:pos x="T4" y="T5"/>
                </a:cxn>
                <a:cxn ang="0">
                  <a:pos x="T6" y="T7"/>
                </a:cxn>
                <a:cxn ang="0">
                  <a:pos x="T8" y="T9"/>
                </a:cxn>
              </a:cxnLst>
              <a:rect l="0" t="0" r="r" b="b"/>
              <a:pathLst>
                <a:path w="118" h="1071">
                  <a:moveTo>
                    <a:pt x="0" y="1070"/>
                  </a:moveTo>
                  <a:lnTo>
                    <a:pt x="117" y="1009"/>
                  </a:lnTo>
                  <a:lnTo>
                    <a:pt x="117" y="0"/>
                  </a:lnTo>
                  <a:lnTo>
                    <a:pt x="0" y="72"/>
                  </a:lnTo>
                  <a:lnTo>
                    <a:pt x="0" y="1070"/>
                  </a:lnTo>
                </a:path>
              </a:pathLst>
            </a:custGeom>
            <a:solidFill>
              <a:srgbClr val="A31F18"/>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55" name="Freeform 18">
              <a:extLst>
                <a:ext uri="{FF2B5EF4-FFF2-40B4-BE49-F238E27FC236}">
                  <a16:creationId xmlns:a16="http://schemas.microsoft.com/office/drawing/2014/main" xmlns="" id="{77C2AAE0-27E8-4DC1-93B7-85CCDC6A1E3B}"/>
                </a:ext>
              </a:extLst>
            </p:cNvPr>
            <p:cNvSpPr>
              <a:spLocks noChangeArrowheads="1"/>
            </p:cNvSpPr>
            <p:nvPr/>
          </p:nvSpPr>
          <p:spPr bwMode="auto">
            <a:xfrm>
              <a:off x="12450934" y="6506606"/>
              <a:ext cx="1877957" cy="1143479"/>
            </a:xfrm>
            <a:custGeom>
              <a:avLst/>
              <a:gdLst>
                <a:gd name="T0" fmla="*/ 0 w 2877"/>
                <a:gd name="T1" fmla="*/ 0 h 1752"/>
                <a:gd name="T2" fmla="*/ 1 w 2877"/>
                <a:gd name="T3" fmla="*/ 85 h 1752"/>
                <a:gd name="T4" fmla="*/ 2876 w 2877"/>
                <a:gd name="T5" fmla="*/ 1751 h 1752"/>
                <a:gd name="T6" fmla="*/ 2875 w 2877"/>
                <a:gd name="T7" fmla="*/ 1665 h 1752"/>
                <a:gd name="T8" fmla="*/ 0 w 2877"/>
                <a:gd name="T9" fmla="*/ 0 h 1752"/>
              </a:gdLst>
              <a:ahLst/>
              <a:cxnLst>
                <a:cxn ang="0">
                  <a:pos x="T0" y="T1"/>
                </a:cxn>
                <a:cxn ang="0">
                  <a:pos x="T2" y="T3"/>
                </a:cxn>
                <a:cxn ang="0">
                  <a:pos x="T4" y="T5"/>
                </a:cxn>
                <a:cxn ang="0">
                  <a:pos x="T6" y="T7"/>
                </a:cxn>
                <a:cxn ang="0">
                  <a:pos x="T8" y="T9"/>
                </a:cxn>
              </a:cxnLst>
              <a:rect l="0" t="0" r="r" b="b"/>
              <a:pathLst>
                <a:path w="2877" h="1752">
                  <a:moveTo>
                    <a:pt x="0" y="0"/>
                  </a:moveTo>
                  <a:lnTo>
                    <a:pt x="1" y="85"/>
                  </a:lnTo>
                  <a:lnTo>
                    <a:pt x="2876" y="1751"/>
                  </a:lnTo>
                  <a:lnTo>
                    <a:pt x="2875" y="1665"/>
                  </a:lnTo>
                  <a:lnTo>
                    <a:pt x="0" y="0"/>
                  </a:lnTo>
                </a:path>
              </a:pathLst>
            </a:custGeom>
            <a:solidFill>
              <a:schemeClr val="accent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56" name="Freeform 19">
              <a:extLst>
                <a:ext uri="{FF2B5EF4-FFF2-40B4-BE49-F238E27FC236}">
                  <a16:creationId xmlns:a16="http://schemas.microsoft.com/office/drawing/2014/main" xmlns="" id="{7C6AD92A-DAF5-4324-9C1E-832A99987F38}"/>
                </a:ext>
              </a:extLst>
            </p:cNvPr>
            <p:cNvSpPr>
              <a:spLocks noChangeArrowheads="1"/>
            </p:cNvSpPr>
            <p:nvPr/>
          </p:nvSpPr>
          <p:spPr bwMode="auto">
            <a:xfrm>
              <a:off x="14326011" y="6855121"/>
              <a:ext cx="1278854" cy="794963"/>
            </a:xfrm>
            <a:custGeom>
              <a:avLst/>
              <a:gdLst>
                <a:gd name="T0" fmla="*/ 0 w 1959"/>
                <a:gd name="T1" fmla="*/ 1130 h 1217"/>
                <a:gd name="T2" fmla="*/ 1 w 1959"/>
                <a:gd name="T3" fmla="*/ 1216 h 1217"/>
                <a:gd name="T4" fmla="*/ 1958 w 1959"/>
                <a:gd name="T5" fmla="*/ 85 h 1217"/>
                <a:gd name="T6" fmla="*/ 1958 w 1959"/>
                <a:gd name="T7" fmla="*/ 0 h 1217"/>
                <a:gd name="T8" fmla="*/ 0 w 1959"/>
                <a:gd name="T9" fmla="*/ 1130 h 1217"/>
              </a:gdLst>
              <a:ahLst/>
              <a:cxnLst>
                <a:cxn ang="0">
                  <a:pos x="T0" y="T1"/>
                </a:cxn>
                <a:cxn ang="0">
                  <a:pos x="T2" y="T3"/>
                </a:cxn>
                <a:cxn ang="0">
                  <a:pos x="T4" y="T5"/>
                </a:cxn>
                <a:cxn ang="0">
                  <a:pos x="T6" y="T7"/>
                </a:cxn>
                <a:cxn ang="0">
                  <a:pos x="T8" y="T9"/>
                </a:cxn>
              </a:cxnLst>
              <a:rect l="0" t="0" r="r" b="b"/>
              <a:pathLst>
                <a:path w="1959" h="1217">
                  <a:moveTo>
                    <a:pt x="0" y="1130"/>
                  </a:moveTo>
                  <a:lnTo>
                    <a:pt x="1" y="1216"/>
                  </a:lnTo>
                  <a:lnTo>
                    <a:pt x="1958" y="85"/>
                  </a:lnTo>
                  <a:lnTo>
                    <a:pt x="1958" y="0"/>
                  </a:lnTo>
                  <a:lnTo>
                    <a:pt x="0" y="1130"/>
                  </a:lnTo>
                </a:path>
              </a:pathLst>
            </a:custGeom>
            <a:solidFill>
              <a:schemeClr val="accent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57" name="Freeform 22">
              <a:extLst>
                <a:ext uri="{FF2B5EF4-FFF2-40B4-BE49-F238E27FC236}">
                  <a16:creationId xmlns:a16="http://schemas.microsoft.com/office/drawing/2014/main" xmlns="" id="{7A071FD5-8EC4-4EFB-B5C9-38EC36282816}"/>
                </a:ext>
              </a:extLst>
            </p:cNvPr>
            <p:cNvSpPr>
              <a:spLocks noChangeArrowheads="1"/>
            </p:cNvSpPr>
            <p:nvPr/>
          </p:nvSpPr>
          <p:spPr bwMode="auto">
            <a:xfrm>
              <a:off x="12450934" y="5769249"/>
              <a:ext cx="3156158" cy="1825459"/>
            </a:xfrm>
            <a:custGeom>
              <a:avLst/>
              <a:gdLst>
                <a:gd name="connsiteX0" fmla="*/ 1278006 w 3156158"/>
                <a:gd name="connsiteY0" fmla="*/ 0 h 1825459"/>
                <a:gd name="connsiteX1" fmla="*/ 3009916 w 3156158"/>
                <a:gd name="connsiteY1" fmla="*/ 1002765 h 1825459"/>
                <a:gd name="connsiteX2" fmla="*/ 3009916 w 3156158"/>
                <a:gd name="connsiteY2" fmla="*/ 868086 h 1825459"/>
                <a:gd name="connsiteX3" fmla="*/ 3136002 w 3156158"/>
                <a:gd name="connsiteY3" fmla="*/ 806484 h 1825459"/>
                <a:gd name="connsiteX4" fmla="*/ 3136002 w 3156158"/>
                <a:gd name="connsiteY4" fmla="*/ 1071239 h 1825459"/>
                <a:gd name="connsiteX5" fmla="*/ 3132536 w 3156158"/>
                <a:gd name="connsiteY5" fmla="*/ 1073761 h 1825459"/>
                <a:gd name="connsiteX6" fmla="*/ 3156158 w 3156158"/>
                <a:gd name="connsiteY6" fmla="*/ 1087438 h 1825459"/>
                <a:gd name="connsiteX7" fmla="*/ 1877499 w 3156158"/>
                <a:gd name="connsiteY7" fmla="*/ 1825459 h 1825459"/>
                <a:gd name="connsiteX8" fmla="*/ 0 w 3156158"/>
                <a:gd name="connsiteY8" fmla="*/ 738021 h 182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6158" h="1825459">
                  <a:moveTo>
                    <a:pt x="1278006" y="0"/>
                  </a:moveTo>
                  <a:lnTo>
                    <a:pt x="3009916" y="1002765"/>
                  </a:lnTo>
                  <a:lnTo>
                    <a:pt x="3009916" y="868086"/>
                  </a:lnTo>
                  <a:lnTo>
                    <a:pt x="3136002" y="806484"/>
                  </a:lnTo>
                  <a:lnTo>
                    <a:pt x="3136002" y="1071239"/>
                  </a:lnTo>
                  <a:lnTo>
                    <a:pt x="3132536" y="1073761"/>
                  </a:lnTo>
                  <a:lnTo>
                    <a:pt x="3156158" y="1087438"/>
                  </a:lnTo>
                  <a:lnTo>
                    <a:pt x="1877499" y="1825459"/>
                  </a:lnTo>
                  <a:lnTo>
                    <a:pt x="0" y="738021"/>
                  </a:lnTo>
                  <a:close/>
                </a:path>
              </a:pathLst>
            </a:custGeom>
            <a:solidFill>
              <a:schemeClr val="accent2">
                <a:lumMod val="75000"/>
              </a:schemeClr>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58" name="Freeform 22">
              <a:extLst>
                <a:ext uri="{FF2B5EF4-FFF2-40B4-BE49-F238E27FC236}">
                  <a16:creationId xmlns:a16="http://schemas.microsoft.com/office/drawing/2014/main" xmlns="" id="{4D8E26FE-B1A8-450C-B105-540251449CE0}"/>
                </a:ext>
              </a:extLst>
            </p:cNvPr>
            <p:cNvSpPr>
              <a:spLocks noChangeArrowheads="1"/>
            </p:cNvSpPr>
            <p:nvPr/>
          </p:nvSpPr>
          <p:spPr bwMode="auto">
            <a:xfrm>
              <a:off x="12563267" y="6304984"/>
              <a:ext cx="1765624" cy="1241409"/>
            </a:xfrm>
            <a:custGeom>
              <a:avLst/>
              <a:gdLst>
                <a:gd name="T0" fmla="*/ 0 w 2703"/>
                <a:gd name="T1" fmla="*/ 0 h 1902"/>
                <a:gd name="T2" fmla="*/ 0 w 2703"/>
                <a:gd name="T3" fmla="*/ 336 h 1902"/>
                <a:gd name="T4" fmla="*/ 2702 w 2703"/>
                <a:gd name="T5" fmla="*/ 1901 h 1902"/>
                <a:gd name="T6" fmla="*/ 2700 w 2703"/>
                <a:gd name="T7" fmla="*/ 1565 h 1902"/>
                <a:gd name="T8" fmla="*/ 0 w 2703"/>
                <a:gd name="T9" fmla="*/ 0 h 1902"/>
              </a:gdLst>
              <a:ahLst/>
              <a:cxnLst>
                <a:cxn ang="0">
                  <a:pos x="T0" y="T1"/>
                </a:cxn>
                <a:cxn ang="0">
                  <a:pos x="T2" y="T3"/>
                </a:cxn>
                <a:cxn ang="0">
                  <a:pos x="T4" y="T5"/>
                </a:cxn>
                <a:cxn ang="0">
                  <a:pos x="T6" y="T7"/>
                </a:cxn>
                <a:cxn ang="0">
                  <a:pos x="T8" y="T9"/>
                </a:cxn>
              </a:cxnLst>
              <a:rect l="0" t="0" r="r" b="b"/>
              <a:pathLst>
                <a:path w="2703" h="1902">
                  <a:moveTo>
                    <a:pt x="0" y="0"/>
                  </a:moveTo>
                  <a:lnTo>
                    <a:pt x="0" y="336"/>
                  </a:lnTo>
                  <a:lnTo>
                    <a:pt x="2702" y="1901"/>
                  </a:lnTo>
                  <a:lnTo>
                    <a:pt x="2700" y="1565"/>
                  </a:lnTo>
                  <a:lnTo>
                    <a:pt x="0" y="0"/>
                  </a:lnTo>
                </a:path>
              </a:pathLst>
            </a:custGeom>
            <a:solidFill>
              <a:srgbClr val="F0F1F1"/>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59" name="Freeform 23">
              <a:extLst>
                <a:ext uri="{FF2B5EF4-FFF2-40B4-BE49-F238E27FC236}">
                  <a16:creationId xmlns:a16="http://schemas.microsoft.com/office/drawing/2014/main" xmlns="" id="{FCD8A5BE-145D-4B4F-B6BC-16916F479AC7}"/>
                </a:ext>
              </a:extLst>
            </p:cNvPr>
            <p:cNvSpPr>
              <a:spLocks noChangeArrowheads="1"/>
            </p:cNvSpPr>
            <p:nvPr/>
          </p:nvSpPr>
          <p:spPr bwMode="auto">
            <a:xfrm>
              <a:off x="14326012" y="6647739"/>
              <a:ext cx="1178043" cy="898654"/>
            </a:xfrm>
            <a:custGeom>
              <a:avLst/>
              <a:gdLst>
                <a:gd name="T0" fmla="*/ 1803 w 1804"/>
                <a:gd name="T1" fmla="*/ 0 h 1378"/>
                <a:gd name="T2" fmla="*/ 1803 w 1804"/>
                <a:gd name="T3" fmla="*/ 336 h 1378"/>
                <a:gd name="T4" fmla="*/ 2 w 1804"/>
                <a:gd name="T5" fmla="*/ 1377 h 1378"/>
                <a:gd name="T6" fmla="*/ 0 w 1804"/>
                <a:gd name="T7" fmla="*/ 1041 h 1378"/>
                <a:gd name="T8" fmla="*/ 1803 w 1804"/>
                <a:gd name="T9" fmla="*/ 0 h 1378"/>
              </a:gdLst>
              <a:ahLst/>
              <a:cxnLst>
                <a:cxn ang="0">
                  <a:pos x="T0" y="T1"/>
                </a:cxn>
                <a:cxn ang="0">
                  <a:pos x="T2" y="T3"/>
                </a:cxn>
                <a:cxn ang="0">
                  <a:pos x="T4" y="T5"/>
                </a:cxn>
                <a:cxn ang="0">
                  <a:pos x="T6" y="T7"/>
                </a:cxn>
                <a:cxn ang="0">
                  <a:pos x="T8" y="T9"/>
                </a:cxn>
              </a:cxnLst>
              <a:rect l="0" t="0" r="r" b="b"/>
              <a:pathLst>
                <a:path w="1804" h="1378">
                  <a:moveTo>
                    <a:pt x="1803" y="0"/>
                  </a:moveTo>
                  <a:lnTo>
                    <a:pt x="1803" y="336"/>
                  </a:lnTo>
                  <a:lnTo>
                    <a:pt x="2" y="1377"/>
                  </a:lnTo>
                  <a:lnTo>
                    <a:pt x="0" y="1041"/>
                  </a:lnTo>
                  <a:lnTo>
                    <a:pt x="1803" y="0"/>
                  </a:lnTo>
                </a:path>
              </a:pathLst>
            </a:custGeom>
            <a:solidFill>
              <a:srgbClr val="AFAEAB"/>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60" name="Freeform 24">
              <a:extLst>
                <a:ext uri="{FF2B5EF4-FFF2-40B4-BE49-F238E27FC236}">
                  <a16:creationId xmlns:a16="http://schemas.microsoft.com/office/drawing/2014/main" xmlns="" id="{4AD3BE6C-9A49-4292-88C3-23FF34025CC0}"/>
                </a:ext>
              </a:extLst>
            </p:cNvPr>
            <p:cNvSpPr>
              <a:spLocks noChangeArrowheads="1"/>
            </p:cNvSpPr>
            <p:nvPr/>
          </p:nvSpPr>
          <p:spPr bwMode="auto">
            <a:xfrm>
              <a:off x="12563266" y="5622351"/>
              <a:ext cx="2877421" cy="1708020"/>
            </a:xfrm>
            <a:custGeom>
              <a:avLst/>
              <a:gdLst>
                <a:gd name="T0" fmla="*/ 1816 w 4406"/>
                <a:gd name="T1" fmla="*/ 0 h 2614"/>
                <a:gd name="T2" fmla="*/ 4405 w 4406"/>
                <a:gd name="T3" fmla="*/ 1498 h 2614"/>
                <a:gd name="T4" fmla="*/ 4405 w 4406"/>
                <a:gd name="T5" fmla="*/ 1628 h 2614"/>
                <a:gd name="T6" fmla="*/ 2700 w 4406"/>
                <a:gd name="T7" fmla="*/ 2613 h 2614"/>
                <a:gd name="T8" fmla="*/ 0 w 4406"/>
                <a:gd name="T9" fmla="*/ 1048 h 2614"/>
                <a:gd name="T10" fmla="*/ 1816 w 4406"/>
                <a:gd name="T11" fmla="*/ 0 h 2614"/>
              </a:gdLst>
              <a:ahLst/>
              <a:cxnLst>
                <a:cxn ang="0">
                  <a:pos x="T0" y="T1"/>
                </a:cxn>
                <a:cxn ang="0">
                  <a:pos x="T2" y="T3"/>
                </a:cxn>
                <a:cxn ang="0">
                  <a:pos x="T4" y="T5"/>
                </a:cxn>
                <a:cxn ang="0">
                  <a:pos x="T6" y="T7"/>
                </a:cxn>
                <a:cxn ang="0">
                  <a:pos x="T8" y="T9"/>
                </a:cxn>
                <a:cxn ang="0">
                  <a:pos x="T10" y="T11"/>
                </a:cxn>
              </a:cxnLst>
              <a:rect l="0" t="0" r="r" b="b"/>
              <a:pathLst>
                <a:path w="4406" h="2614">
                  <a:moveTo>
                    <a:pt x="1816" y="0"/>
                  </a:moveTo>
                  <a:lnTo>
                    <a:pt x="4405" y="1498"/>
                  </a:lnTo>
                  <a:lnTo>
                    <a:pt x="4405" y="1628"/>
                  </a:lnTo>
                  <a:lnTo>
                    <a:pt x="2700" y="2613"/>
                  </a:lnTo>
                  <a:lnTo>
                    <a:pt x="0" y="1048"/>
                  </a:lnTo>
                  <a:lnTo>
                    <a:pt x="1816" y="0"/>
                  </a:lnTo>
                </a:path>
              </a:pathLst>
            </a:custGeom>
            <a:solidFill>
              <a:srgbClr val="E5E4E3"/>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61" name="Freeform 26">
              <a:extLst>
                <a:ext uri="{FF2B5EF4-FFF2-40B4-BE49-F238E27FC236}">
                  <a16:creationId xmlns:a16="http://schemas.microsoft.com/office/drawing/2014/main" xmlns="" id="{F8BBDF0E-B9E9-4473-8F19-539DC009BFB5}"/>
                </a:ext>
              </a:extLst>
            </p:cNvPr>
            <p:cNvSpPr>
              <a:spLocks noChangeArrowheads="1"/>
            </p:cNvSpPr>
            <p:nvPr/>
          </p:nvSpPr>
          <p:spPr bwMode="auto">
            <a:xfrm>
              <a:off x="12450933" y="6186890"/>
              <a:ext cx="3153278" cy="1142828"/>
            </a:xfrm>
            <a:custGeom>
              <a:avLst/>
              <a:gdLst>
                <a:gd name="connsiteX0" fmla="*/ 0 w 3153278"/>
                <a:gd name="connsiteY0" fmla="*/ 0 h 1142828"/>
                <a:gd name="connsiteX1" fmla="*/ 1875813 w 3153278"/>
                <a:gd name="connsiteY1" fmla="*/ 1086833 h 1142828"/>
                <a:gd name="connsiteX2" fmla="*/ 3153278 w 3153278"/>
                <a:gd name="connsiteY2" fmla="*/ 348518 h 1142828"/>
                <a:gd name="connsiteX3" fmla="*/ 3153278 w 3153278"/>
                <a:gd name="connsiteY3" fmla="*/ 404087 h 1142828"/>
                <a:gd name="connsiteX4" fmla="*/ 1877293 w 3153278"/>
                <a:gd name="connsiteY4" fmla="*/ 1141923 h 1142828"/>
                <a:gd name="connsiteX5" fmla="*/ 1877304 w 3153278"/>
                <a:gd name="connsiteY5" fmla="*/ 1142828 h 1142828"/>
                <a:gd name="connsiteX6" fmla="*/ 1876517 w 3153278"/>
                <a:gd name="connsiteY6" fmla="*/ 1142372 h 1142828"/>
                <a:gd name="connsiteX7" fmla="*/ 1875730 w 3153278"/>
                <a:gd name="connsiteY7" fmla="*/ 1142827 h 1142828"/>
                <a:gd name="connsiteX8" fmla="*/ 1875719 w 3153278"/>
                <a:gd name="connsiteY8" fmla="*/ 1141910 h 1142828"/>
                <a:gd name="connsiteX9" fmla="*/ 653 w 3153278"/>
                <a:gd name="connsiteY9" fmla="*/ 55509 h 1142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53278" h="1142828">
                  <a:moveTo>
                    <a:pt x="0" y="0"/>
                  </a:moveTo>
                  <a:lnTo>
                    <a:pt x="1875813" y="1086833"/>
                  </a:lnTo>
                  <a:lnTo>
                    <a:pt x="3153278" y="348518"/>
                  </a:lnTo>
                  <a:lnTo>
                    <a:pt x="3153278" y="404087"/>
                  </a:lnTo>
                  <a:lnTo>
                    <a:pt x="1877293" y="1141923"/>
                  </a:lnTo>
                  <a:lnTo>
                    <a:pt x="1877304" y="1142828"/>
                  </a:lnTo>
                  <a:lnTo>
                    <a:pt x="1876517" y="1142372"/>
                  </a:lnTo>
                  <a:lnTo>
                    <a:pt x="1875730" y="1142827"/>
                  </a:lnTo>
                  <a:lnTo>
                    <a:pt x="1875719" y="1141910"/>
                  </a:lnTo>
                  <a:lnTo>
                    <a:pt x="653" y="55509"/>
                  </a:lnTo>
                  <a:close/>
                </a:path>
              </a:pathLst>
            </a:custGeom>
            <a:solidFill>
              <a:schemeClr val="accent2">
                <a:lumMod val="75000"/>
              </a:schemeClr>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62" name="Freeform 27">
              <a:extLst>
                <a:ext uri="{FF2B5EF4-FFF2-40B4-BE49-F238E27FC236}">
                  <a16:creationId xmlns:a16="http://schemas.microsoft.com/office/drawing/2014/main" xmlns="" id="{74532EE0-73E9-40B8-AD5E-F41350AC3E40}"/>
                </a:ext>
              </a:extLst>
            </p:cNvPr>
            <p:cNvSpPr>
              <a:spLocks noChangeArrowheads="1"/>
            </p:cNvSpPr>
            <p:nvPr/>
          </p:nvSpPr>
          <p:spPr bwMode="auto">
            <a:xfrm>
              <a:off x="12450934" y="5446654"/>
              <a:ext cx="3156811" cy="1826112"/>
            </a:xfrm>
            <a:custGeom>
              <a:avLst/>
              <a:gdLst>
                <a:gd name="T0" fmla="*/ 0 w 4834"/>
                <a:gd name="T1" fmla="*/ 1130 h 2796"/>
                <a:gd name="T2" fmla="*/ 2875 w 4834"/>
                <a:gd name="T3" fmla="*/ 2795 h 2796"/>
                <a:gd name="T4" fmla="*/ 4833 w 4834"/>
                <a:gd name="T5" fmla="*/ 1665 h 2796"/>
                <a:gd name="T6" fmla="*/ 1957 w 4834"/>
                <a:gd name="T7" fmla="*/ 0 h 2796"/>
                <a:gd name="T8" fmla="*/ 0 w 4834"/>
                <a:gd name="T9" fmla="*/ 1130 h 2796"/>
              </a:gdLst>
              <a:ahLst/>
              <a:cxnLst>
                <a:cxn ang="0">
                  <a:pos x="T0" y="T1"/>
                </a:cxn>
                <a:cxn ang="0">
                  <a:pos x="T2" y="T3"/>
                </a:cxn>
                <a:cxn ang="0">
                  <a:pos x="T4" y="T5"/>
                </a:cxn>
                <a:cxn ang="0">
                  <a:pos x="T6" y="T7"/>
                </a:cxn>
                <a:cxn ang="0">
                  <a:pos x="T8" y="T9"/>
                </a:cxn>
              </a:cxnLst>
              <a:rect l="0" t="0" r="r" b="b"/>
              <a:pathLst>
                <a:path w="4834" h="2796">
                  <a:moveTo>
                    <a:pt x="0" y="1130"/>
                  </a:moveTo>
                  <a:lnTo>
                    <a:pt x="2875" y="2795"/>
                  </a:lnTo>
                  <a:lnTo>
                    <a:pt x="4833" y="1665"/>
                  </a:lnTo>
                  <a:lnTo>
                    <a:pt x="1957" y="0"/>
                  </a:lnTo>
                  <a:lnTo>
                    <a:pt x="0" y="1130"/>
                  </a:lnTo>
                </a:path>
              </a:pathLst>
            </a:custGeom>
            <a:solidFill>
              <a:schemeClr val="accent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63" name="Freeform 28">
              <a:extLst>
                <a:ext uri="{FF2B5EF4-FFF2-40B4-BE49-F238E27FC236}">
                  <a16:creationId xmlns:a16="http://schemas.microsoft.com/office/drawing/2014/main" xmlns="" id="{28F3E020-2B6A-4E44-A279-3A329A4755B3}"/>
                </a:ext>
              </a:extLst>
            </p:cNvPr>
            <p:cNvSpPr>
              <a:spLocks noChangeArrowheads="1"/>
            </p:cNvSpPr>
            <p:nvPr/>
          </p:nvSpPr>
          <p:spPr bwMode="auto">
            <a:xfrm>
              <a:off x="15547261" y="6558451"/>
              <a:ext cx="60485" cy="362918"/>
            </a:xfrm>
            <a:custGeom>
              <a:avLst/>
              <a:gdLst>
                <a:gd name="T0" fmla="*/ 0 w 91"/>
                <a:gd name="T1" fmla="*/ 555 h 556"/>
                <a:gd name="T2" fmla="*/ 90 w 91"/>
                <a:gd name="T3" fmla="*/ 508 h 556"/>
                <a:gd name="T4" fmla="*/ 90 w 91"/>
                <a:gd name="T5" fmla="*/ 0 h 556"/>
                <a:gd name="T6" fmla="*/ 0 w 91"/>
                <a:gd name="T7" fmla="*/ 54 h 556"/>
                <a:gd name="T8" fmla="*/ 0 w 91"/>
                <a:gd name="T9" fmla="*/ 555 h 556"/>
              </a:gdLst>
              <a:ahLst/>
              <a:cxnLst>
                <a:cxn ang="0">
                  <a:pos x="T0" y="T1"/>
                </a:cxn>
                <a:cxn ang="0">
                  <a:pos x="T2" y="T3"/>
                </a:cxn>
                <a:cxn ang="0">
                  <a:pos x="T4" y="T5"/>
                </a:cxn>
                <a:cxn ang="0">
                  <a:pos x="T6" y="T7"/>
                </a:cxn>
                <a:cxn ang="0">
                  <a:pos x="T8" y="T9"/>
                </a:cxn>
              </a:cxnLst>
              <a:rect l="0" t="0" r="r" b="b"/>
              <a:pathLst>
                <a:path w="91" h="556">
                  <a:moveTo>
                    <a:pt x="0" y="555"/>
                  </a:moveTo>
                  <a:lnTo>
                    <a:pt x="90" y="508"/>
                  </a:lnTo>
                  <a:lnTo>
                    <a:pt x="90" y="0"/>
                  </a:lnTo>
                  <a:lnTo>
                    <a:pt x="0" y="54"/>
                  </a:lnTo>
                  <a:lnTo>
                    <a:pt x="0" y="555"/>
                  </a:lnTo>
                </a:path>
              </a:pathLst>
            </a:custGeom>
            <a:solidFill>
              <a:schemeClr val="accent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64" name="Freeform 29">
              <a:extLst>
                <a:ext uri="{FF2B5EF4-FFF2-40B4-BE49-F238E27FC236}">
                  <a16:creationId xmlns:a16="http://schemas.microsoft.com/office/drawing/2014/main" xmlns="" id="{73638B0C-91E7-4C16-AAC1-0180EB830DDF}"/>
                </a:ext>
              </a:extLst>
            </p:cNvPr>
            <p:cNvSpPr>
              <a:spLocks noChangeArrowheads="1"/>
            </p:cNvSpPr>
            <p:nvPr/>
          </p:nvSpPr>
          <p:spPr bwMode="auto">
            <a:xfrm>
              <a:off x="12623751" y="6022714"/>
              <a:ext cx="1627372" cy="990824"/>
            </a:xfrm>
            <a:custGeom>
              <a:avLst/>
              <a:gdLst>
                <a:gd name="T0" fmla="*/ 0 w 2493"/>
                <a:gd name="T1" fmla="*/ 0 h 1518"/>
                <a:gd name="T2" fmla="*/ 0 w 2493"/>
                <a:gd name="T3" fmla="*/ 74 h 1518"/>
                <a:gd name="T4" fmla="*/ 2492 w 2493"/>
                <a:gd name="T5" fmla="*/ 1517 h 1518"/>
                <a:gd name="T6" fmla="*/ 2492 w 2493"/>
                <a:gd name="T7" fmla="*/ 1443 h 1518"/>
                <a:gd name="T8" fmla="*/ 0 w 2493"/>
                <a:gd name="T9" fmla="*/ 0 h 1518"/>
              </a:gdLst>
              <a:ahLst/>
              <a:cxnLst>
                <a:cxn ang="0">
                  <a:pos x="T0" y="T1"/>
                </a:cxn>
                <a:cxn ang="0">
                  <a:pos x="T2" y="T3"/>
                </a:cxn>
                <a:cxn ang="0">
                  <a:pos x="T4" y="T5"/>
                </a:cxn>
                <a:cxn ang="0">
                  <a:pos x="T6" y="T7"/>
                </a:cxn>
                <a:cxn ang="0">
                  <a:pos x="T8" y="T9"/>
                </a:cxn>
              </a:cxnLst>
              <a:rect l="0" t="0" r="r" b="b"/>
              <a:pathLst>
                <a:path w="2493" h="1518">
                  <a:moveTo>
                    <a:pt x="0" y="0"/>
                  </a:moveTo>
                  <a:lnTo>
                    <a:pt x="0" y="74"/>
                  </a:lnTo>
                  <a:lnTo>
                    <a:pt x="2492" y="1517"/>
                  </a:lnTo>
                  <a:lnTo>
                    <a:pt x="2492" y="1443"/>
                  </a:lnTo>
                  <a:lnTo>
                    <a:pt x="0" y="0"/>
                  </a:lnTo>
                </a:path>
              </a:pathLst>
            </a:custGeom>
            <a:solidFill>
              <a:schemeClr val="accent4">
                <a:lumMod val="5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65" name="Freeform 30">
              <a:extLst>
                <a:ext uri="{FF2B5EF4-FFF2-40B4-BE49-F238E27FC236}">
                  <a16:creationId xmlns:a16="http://schemas.microsoft.com/office/drawing/2014/main" xmlns="" id="{AF4E1884-4EA8-40FB-81F1-07923C66269B}"/>
                </a:ext>
              </a:extLst>
            </p:cNvPr>
            <p:cNvSpPr>
              <a:spLocks noChangeArrowheads="1"/>
            </p:cNvSpPr>
            <p:nvPr/>
          </p:nvSpPr>
          <p:spPr bwMode="auto">
            <a:xfrm>
              <a:off x="14251124" y="6325146"/>
              <a:ext cx="1108916" cy="688393"/>
            </a:xfrm>
            <a:custGeom>
              <a:avLst/>
              <a:gdLst>
                <a:gd name="T0" fmla="*/ 0 w 1699"/>
                <a:gd name="T1" fmla="*/ 980 h 1055"/>
                <a:gd name="T2" fmla="*/ 0 w 1699"/>
                <a:gd name="T3" fmla="*/ 1054 h 1055"/>
                <a:gd name="T4" fmla="*/ 1698 w 1699"/>
                <a:gd name="T5" fmla="*/ 74 h 1055"/>
                <a:gd name="T6" fmla="*/ 1698 w 1699"/>
                <a:gd name="T7" fmla="*/ 0 h 1055"/>
                <a:gd name="T8" fmla="*/ 0 w 1699"/>
                <a:gd name="T9" fmla="*/ 980 h 1055"/>
              </a:gdLst>
              <a:ahLst/>
              <a:cxnLst>
                <a:cxn ang="0">
                  <a:pos x="T0" y="T1"/>
                </a:cxn>
                <a:cxn ang="0">
                  <a:pos x="T2" y="T3"/>
                </a:cxn>
                <a:cxn ang="0">
                  <a:pos x="T4" y="T5"/>
                </a:cxn>
                <a:cxn ang="0">
                  <a:pos x="T6" y="T7"/>
                </a:cxn>
                <a:cxn ang="0">
                  <a:pos x="T8" y="T9"/>
                </a:cxn>
              </a:cxnLst>
              <a:rect l="0" t="0" r="r" b="b"/>
              <a:pathLst>
                <a:path w="1699" h="1055">
                  <a:moveTo>
                    <a:pt x="0" y="980"/>
                  </a:moveTo>
                  <a:lnTo>
                    <a:pt x="0" y="1054"/>
                  </a:lnTo>
                  <a:lnTo>
                    <a:pt x="1698" y="74"/>
                  </a:lnTo>
                  <a:lnTo>
                    <a:pt x="1698" y="0"/>
                  </a:lnTo>
                  <a:lnTo>
                    <a:pt x="0" y="980"/>
                  </a:lnTo>
                </a:path>
              </a:pathLst>
            </a:custGeom>
            <a:solidFill>
              <a:schemeClr val="accent4">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66" name="Freeform 31">
              <a:extLst>
                <a:ext uri="{FF2B5EF4-FFF2-40B4-BE49-F238E27FC236}">
                  <a16:creationId xmlns:a16="http://schemas.microsoft.com/office/drawing/2014/main" xmlns="" id="{DEBD972D-C78A-4BC8-9AA6-13E2F242C8AA}"/>
                </a:ext>
              </a:extLst>
            </p:cNvPr>
            <p:cNvSpPr>
              <a:spLocks noChangeArrowheads="1"/>
            </p:cNvSpPr>
            <p:nvPr/>
          </p:nvSpPr>
          <p:spPr bwMode="auto">
            <a:xfrm>
              <a:off x="12623753" y="5262314"/>
              <a:ext cx="2736287" cy="1702258"/>
            </a:xfrm>
            <a:custGeom>
              <a:avLst/>
              <a:gdLst>
                <a:gd name="T0" fmla="*/ 0 w 4191"/>
                <a:gd name="T1" fmla="*/ 1164 h 2608"/>
                <a:gd name="T2" fmla="*/ 2492 w 4191"/>
                <a:gd name="T3" fmla="*/ 2607 h 2608"/>
                <a:gd name="T4" fmla="*/ 4190 w 4191"/>
                <a:gd name="T5" fmla="*/ 1627 h 2608"/>
                <a:gd name="T6" fmla="*/ 1696 w 4191"/>
                <a:gd name="T7" fmla="*/ 0 h 2608"/>
                <a:gd name="T8" fmla="*/ 0 w 4191"/>
                <a:gd name="T9" fmla="*/ 1164 h 2608"/>
              </a:gdLst>
              <a:ahLst/>
              <a:cxnLst>
                <a:cxn ang="0">
                  <a:pos x="T0" y="T1"/>
                </a:cxn>
                <a:cxn ang="0">
                  <a:pos x="T2" y="T3"/>
                </a:cxn>
                <a:cxn ang="0">
                  <a:pos x="T4" y="T5"/>
                </a:cxn>
                <a:cxn ang="0">
                  <a:pos x="T6" y="T7"/>
                </a:cxn>
                <a:cxn ang="0">
                  <a:pos x="T8" y="T9"/>
                </a:cxn>
              </a:cxnLst>
              <a:rect l="0" t="0" r="r" b="b"/>
              <a:pathLst>
                <a:path w="4191" h="2608">
                  <a:moveTo>
                    <a:pt x="0" y="1164"/>
                  </a:moveTo>
                  <a:lnTo>
                    <a:pt x="2492" y="2607"/>
                  </a:lnTo>
                  <a:lnTo>
                    <a:pt x="4190" y="1627"/>
                  </a:lnTo>
                  <a:lnTo>
                    <a:pt x="1696" y="0"/>
                  </a:lnTo>
                  <a:lnTo>
                    <a:pt x="0" y="1164"/>
                  </a:lnTo>
                </a:path>
              </a:pathLst>
            </a:custGeom>
            <a:solidFill>
              <a:schemeClr val="accent4">
                <a:lumMod val="5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67" name="Freeform 32">
              <a:extLst>
                <a:ext uri="{FF2B5EF4-FFF2-40B4-BE49-F238E27FC236}">
                  <a16:creationId xmlns:a16="http://schemas.microsoft.com/office/drawing/2014/main" xmlns="" id="{50E5C885-E2D6-481A-B7F7-7C4943D0CF51}"/>
                </a:ext>
              </a:extLst>
            </p:cNvPr>
            <p:cNvSpPr>
              <a:spLocks noChangeArrowheads="1"/>
            </p:cNvSpPr>
            <p:nvPr/>
          </p:nvSpPr>
          <p:spPr bwMode="auto">
            <a:xfrm>
              <a:off x="15233306" y="5962227"/>
              <a:ext cx="112333" cy="429166"/>
            </a:xfrm>
            <a:custGeom>
              <a:avLst/>
              <a:gdLst>
                <a:gd name="T0" fmla="*/ 0 w 170"/>
                <a:gd name="T1" fmla="*/ 81 h 657"/>
                <a:gd name="T2" fmla="*/ 169 w 170"/>
                <a:gd name="T3" fmla="*/ 0 h 657"/>
                <a:gd name="T4" fmla="*/ 169 w 170"/>
                <a:gd name="T5" fmla="*/ 533 h 657"/>
                <a:gd name="T6" fmla="*/ 0 w 170"/>
                <a:gd name="T7" fmla="*/ 656 h 657"/>
                <a:gd name="T8" fmla="*/ 0 w 170"/>
                <a:gd name="T9" fmla="*/ 81 h 657"/>
              </a:gdLst>
              <a:ahLst/>
              <a:cxnLst>
                <a:cxn ang="0">
                  <a:pos x="T0" y="T1"/>
                </a:cxn>
                <a:cxn ang="0">
                  <a:pos x="T2" y="T3"/>
                </a:cxn>
                <a:cxn ang="0">
                  <a:pos x="T4" y="T5"/>
                </a:cxn>
                <a:cxn ang="0">
                  <a:pos x="T6" y="T7"/>
                </a:cxn>
                <a:cxn ang="0">
                  <a:pos x="T8" y="T9"/>
                </a:cxn>
              </a:cxnLst>
              <a:rect l="0" t="0" r="r" b="b"/>
              <a:pathLst>
                <a:path w="170" h="657">
                  <a:moveTo>
                    <a:pt x="0" y="81"/>
                  </a:moveTo>
                  <a:lnTo>
                    <a:pt x="169" y="0"/>
                  </a:lnTo>
                  <a:lnTo>
                    <a:pt x="169" y="533"/>
                  </a:lnTo>
                  <a:lnTo>
                    <a:pt x="0" y="656"/>
                  </a:lnTo>
                  <a:lnTo>
                    <a:pt x="0" y="81"/>
                  </a:lnTo>
                </a:path>
              </a:pathLst>
            </a:custGeom>
            <a:solidFill>
              <a:schemeClr val="accent4">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68" name="Freeform 33">
              <a:extLst>
                <a:ext uri="{FF2B5EF4-FFF2-40B4-BE49-F238E27FC236}">
                  <a16:creationId xmlns:a16="http://schemas.microsoft.com/office/drawing/2014/main" xmlns="" id="{7399C8D8-472C-4DD0-AF4A-059413654C96}"/>
                </a:ext>
              </a:extLst>
            </p:cNvPr>
            <p:cNvSpPr>
              <a:spLocks noChangeArrowheads="1"/>
            </p:cNvSpPr>
            <p:nvPr/>
          </p:nvSpPr>
          <p:spPr bwMode="auto">
            <a:xfrm>
              <a:off x="12721683" y="5728923"/>
              <a:ext cx="1529441" cy="1195325"/>
            </a:xfrm>
            <a:custGeom>
              <a:avLst/>
              <a:gdLst>
                <a:gd name="T0" fmla="*/ 0 w 2343"/>
                <a:gd name="T1" fmla="*/ 0 h 1832"/>
                <a:gd name="T2" fmla="*/ 1 w 2343"/>
                <a:gd name="T3" fmla="*/ 475 h 1832"/>
                <a:gd name="T4" fmla="*/ 2342 w 2343"/>
                <a:gd name="T5" fmla="*/ 1831 h 1832"/>
                <a:gd name="T6" fmla="*/ 2341 w 2343"/>
                <a:gd name="T7" fmla="*/ 1355 h 1832"/>
                <a:gd name="T8" fmla="*/ 0 w 2343"/>
                <a:gd name="T9" fmla="*/ 0 h 1832"/>
              </a:gdLst>
              <a:ahLst/>
              <a:cxnLst>
                <a:cxn ang="0">
                  <a:pos x="T0" y="T1"/>
                </a:cxn>
                <a:cxn ang="0">
                  <a:pos x="T2" y="T3"/>
                </a:cxn>
                <a:cxn ang="0">
                  <a:pos x="T4" y="T5"/>
                </a:cxn>
                <a:cxn ang="0">
                  <a:pos x="T6" y="T7"/>
                </a:cxn>
                <a:cxn ang="0">
                  <a:pos x="T8" y="T9"/>
                </a:cxn>
              </a:cxnLst>
              <a:rect l="0" t="0" r="r" b="b"/>
              <a:pathLst>
                <a:path w="2343" h="1832">
                  <a:moveTo>
                    <a:pt x="0" y="0"/>
                  </a:moveTo>
                  <a:lnTo>
                    <a:pt x="1" y="475"/>
                  </a:lnTo>
                  <a:lnTo>
                    <a:pt x="2342" y="1831"/>
                  </a:lnTo>
                  <a:lnTo>
                    <a:pt x="2341" y="1355"/>
                  </a:lnTo>
                  <a:lnTo>
                    <a:pt x="0" y="0"/>
                  </a:lnTo>
                </a:path>
              </a:pathLst>
            </a:custGeom>
            <a:solidFill>
              <a:srgbClr val="AFAEAB"/>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69" name="Freeform 34">
              <a:extLst>
                <a:ext uri="{FF2B5EF4-FFF2-40B4-BE49-F238E27FC236}">
                  <a16:creationId xmlns:a16="http://schemas.microsoft.com/office/drawing/2014/main" xmlns="" id="{6CC1CF69-68E1-4E82-B552-A5A6037EAF68}"/>
                </a:ext>
              </a:extLst>
            </p:cNvPr>
            <p:cNvSpPr>
              <a:spLocks noChangeArrowheads="1"/>
            </p:cNvSpPr>
            <p:nvPr/>
          </p:nvSpPr>
          <p:spPr bwMode="auto">
            <a:xfrm>
              <a:off x="14251124" y="6025594"/>
              <a:ext cx="1022506" cy="898654"/>
            </a:xfrm>
            <a:custGeom>
              <a:avLst/>
              <a:gdLst>
                <a:gd name="T0" fmla="*/ 1564 w 1565"/>
                <a:gd name="T1" fmla="*/ 0 h 1378"/>
                <a:gd name="T2" fmla="*/ 1564 w 1565"/>
                <a:gd name="T3" fmla="*/ 476 h 1378"/>
                <a:gd name="T4" fmla="*/ 1 w 1565"/>
                <a:gd name="T5" fmla="*/ 1377 h 1378"/>
                <a:gd name="T6" fmla="*/ 0 w 1565"/>
                <a:gd name="T7" fmla="*/ 901 h 1378"/>
                <a:gd name="T8" fmla="*/ 1564 w 1565"/>
                <a:gd name="T9" fmla="*/ 0 h 1378"/>
              </a:gdLst>
              <a:ahLst/>
              <a:cxnLst>
                <a:cxn ang="0">
                  <a:pos x="T0" y="T1"/>
                </a:cxn>
                <a:cxn ang="0">
                  <a:pos x="T2" y="T3"/>
                </a:cxn>
                <a:cxn ang="0">
                  <a:pos x="T4" y="T5"/>
                </a:cxn>
                <a:cxn ang="0">
                  <a:pos x="T6" y="T7"/>
                </a:cxn>
                <a:cxn ang="0">
                  <a:pos x="T8" y="T9"/>
                </a:cxn>
              </a:cxnLst>
              <a:rect l="0" t="0" r="r" b="b"/>
              <a:pathLst>
                <a:path w="1565" h="1378">
                  <a:moveTo>
                    <a:pt x="1564" y="0"/>
                  </a:moveTo>
                  <a:lnTo>
                    <a:pt x="1564" y="476"/>
                  </a:lnTo>
                  <a:lnTo>
                    <a:pt x="1" y="1377"/>
                  </a:lnTo>
                  <a:lnTo>
                    <a:pt x="0" y="901"/>
                  </a:lnTo>
                  <a:lnTo>
                    <a:pt x="1564" y="0"/>
                  </a:lnTo>
                </a:path>
              </a:pathLst>
            </a:custGeom>
            <a:solidFill>
              <a:srgbClr val="F0F1F1"/>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70" name="Freeform 35">
              <a:extLst>
                <a:ext uri="{FF2B5EF4-FFF2-40B4-BE49-F238E27FC236}">
                  <a16:creationId xmlns:a16="http://schemas.microsoft.com/office/drawing/2014/main" xmlns="" id="{BA6A82CF-7092-4012-A9A2-D56B07622C3D}"/>
                </a:ext>
              </a:extLst>
            </p:cNvPr>
            <p:cNvSpPr>
              <a:spLocks noChangeArrowheads="1"/>
            </p:cNvSpPr>
            <p:nvPr/>
          </p:nvSpPr>
          <p:spPr bwMode="auto">
            <a:xfrm>
              <a:off x="12721683" y="5132701"/>
              <a:ext cx="2494342" cy="1480475"/>
            </a:xfrm>
            <a:custGeom>
              <a:avLst/>
              <a:gdLst>
                <a:gd name="T0" fmla="*/ 1574 w 3821"/>
                <a:gd name="T1" fmla="*/ 0 h 2266"/>
                <a:gd name="T2" fmla="*/ 3820 w 3821"/>
                <a:gd name="T3" fmla="*/ 1300 h 2266"/>
                <a:gd name="T4" fmla="*/ 3820 w 3821"/>
                <a:gd name="T5" fmla="*/ 1413 h 2266"/>
                <a:gd name="T6" fmla="*/ 2341 w 3821"/>
                <a:gd name="T7" fmla="*/ 2265 h 2266"/>
                <a:gd name="T8" fmla="*/ 0 w 3821"/>
                <a:gd name="T9" fmla="*/ 910 h 2266"/>
                <a:gd name="T10" fmla="*/ 1574 w 3821"/>
                <a:gd name="T11" fmla="*/ 0 h 2266"/>
              </a:gdLst>
              <a:ahLst/>
              <a:cxnLst>
                <a:cxn ang="0">
                  <a:pos x="T0" y="T1"/>
                </a:cxn>
                <a:cxn ang="0">
                  <a:pos x="T2" y="T3"/>
                </a:cxn>
                <a:cxn ang="0">
                  <a:pos x="T4" y="T5"/>
                </a:cxn>
                <a:cxn ang="0">
                  <a:pos x="T6" y="T7"/>
                </a:cxn>
                <a:cxn ang="0">
                  <a:pos x="T8" y="T9"/>
                </a:cxn>
                <a:cxn ang="0">
                  <a:pos x="T10" y="T11"/>
                </a:cxn>
              </a:cxnLst>
              <a:rect l="0" t="0" r="r" b="b"/>
              <a:pathLst>
                <a:path w="3821" h="2266">
                  <a:moveTo>
                    <a:pt x="1574" y="0"/>
                  </a:moveTo>
                  <a:lnTo>
                    <a:pt x="3820" y="1300"/>
                  </a:lnTo>
                  <a:lnTo>
                    <a:pt x="3820" y="1413"/>
                  </a:lnTo>
                  <a:lnTo>
                    <a:pt x="2341" y="2265"/>
                  </a:lnTo>
                  <a:lnTo>
                    <a:pt x="0" y="910"/>
                  </a:lnTo>
                  <a:lnTo>
                    <a:pt x="1574" y="0"/>
                  </a:lnTo>
                </a:path>
              </a:pathLst>
            </a:custGeom>
            <a:solidFill>
              <a:srgbClr val="E5E4E3"/>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71" name="Freeform 36">
              <a:extLst>
                <a:ext uri="{FF2B5EF4-FFF2-40B4-BE49-F238E27FC236}">
                  <a16:creationId xmlns:a16="http://schemas.microsoft.com/office/drawing/2014/main" xmlns="" id="{4B482AE6-0174-4868-8852-6E15F8CD9CAF}"/>
                </a:ext>
              </a:extLst>
            </p:cNvPr>
            <p:cNvSpPr>
              <a:spLocks noChangeArrowheads="1"/>
            </p:cNvSpPr>
            <p:nvPr/>
          </p:nvSpPr>
          <p:spPr bwMode="auto">
            <a:xfrm>
              <a:off x="12623751" y="5622351"/>
              <a:ext cx="1627372" cy="990824"/>
            </a:xfrm>
            <a:custGeom>
              <a:avLst/>
              <a:gdLst>
                <a:gd name="T0" fmla="*/ 0 w 2493"/>
                <a:gd name="T1" fmla="*/ 0 h 1518"/>
                <a:gd name="T2" fmla="*/ 0 w 2493"/>
                <a:gd name="T3" fmla="*/ 74 h 1518"/>
                <a:gd name="T4" fmla="*/ 2492 w 2493"/>
                <a:gd name="T5" fmla="*/ 1517 h 1518"/>
                <a:gd name="T6" fmla="*/ 2492 w 2493"/>
                <a:gd name="T7" fmla="*/ 1443 h 1518"/>
                <a:gd name="T8" fmla="*/ 0 w 2493"/>
                <a:gd name="T9" fmla="*/ 0 h 1518"/>
              </a:gdLst>
              <a:ahLst/>
              <a:cxnLst>
                <a:cxn ang="0">
                  <a:pos x="T0" y="T1"/>
                </a:cxn>
                <a:cxn ang="0">
                  <a:pos x="T2" y="T3"/>
                </a:cxn>
                <a:cxn ang="0">
                  <a:pos x="T4" y="T5"/>
                </a:cxn>
                <a:cxn ang="0">
                  <a:pos x="T6" y="T7"/>
                </a:cxn>
                <a:cxn ang="0">
                  <a:pos x="T8" y="T9"/>
                </a:cxn>
              </a:cxnLst>
              <a:rect l="0" t="0" r="r" b="b"/>
              <a:pathLst>
                <a:path w="2493" h="1518">
                  <a:moveTo>
                    <a:pt x="0" y="0"/>
                  </a:moveTo>
                  <a:lnTo>
                    <a:pt x="0" y="74"/>
                  </a:lnTo>
                  <a:lnTo>
                    <a:pt x="2492" y="1517"/>
                  </a:lnTo>
                  <a:lnTo>
                    <a:pt x="2492" y="1443"/>
                  </a:lnTo>
                  <a:lnTo>
                    <a:pt x="0" y="0"/>
                  </a:lnTo>
                </a:path>
              </a:pathLst>
            </a:custGeom>
            <a:solidFill>
              <a:schemeClr val="accent4">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72" name="Freeform 37">
              <a:extLst>
                <a:ext uri="{FF2B5EF4-FFF2-40B4-BE49-F238E27FC236}">
                  <a16:creationId xmlns:a16="http://schemas.microsoft.com/office/drawing/2014/main" xmlns="" id="{410ED8CA-AFA8-49D7-BB4F-7226E9C7B789}"/>
                </a:ext>
              </a:extLst>
            </p:cNvPr>
            <p:cNvSpPr>
              <a:spLocks noChangeArrowheads="1"/>
            </p:cNvSpPr>
            <p:nvPr/>
          </p:nvSpPr>
          <p:spPr bwMode="auto">
            <a:xfrm>
              <a:off x="14251124" y="5924784"/>
              <a:ext cx="1108916" cy="688391"/>
            </a:xfrm>
            <a:custGeom>
              <a:avLst/>
              <a:gdLst>
                <a:gd name="T0" fmla="*/ 0 w 1699"/>
                <a:gd name="T1" fmla="*/ 979 h 1054"/>
                <a:gd name="T2" fmla="*/ 0 w 1699"/>
                <a:gd name="T3" fmla="*/ 1053 h 1054"/>
                <a:gd name="T4" fmla="*/ 1698 w 1699"/>
                <a:gd name="T5" fmla="*/ 74 h 1054"/>
                <a:gd name="T6" fmla="*/ 1698 w 1699"/>
                <a:gd name="T7" fmla="*/ 0 h 1054"/>
                <a:gd name="T8" fmla="*/ 0 w 1699"/>
                <a:gd name="T9" fmla="*/ 979 h 1054"/>
              </a:gdLst>
              <a:ahLst/>
              <a:cxnLst>
                <a:cxn ang="0">
                  <a:pos x="T0" y="T1"/>
                </a:cxn>
                <a:cxn ang="0">
                  <a:pos x="T2" y="T3"/>
                </a:cxn>
                <a:cxn ang="0">
                  <a:pos x="T4" y="T5"/>
                </a:cxn>
                <a:cxn ang="0">
                  <a:pos x="T6" y="T7"/>
                </a:cxn>
                <a:cxn ang="0">
                  <a:pos x="T8" y="T9"/>
                </a:cxn>
              </a:cxnLst>
              <a:rect l="0" t="0" r="r" b="b"/>
              <a:pathLst>
                <a:path w="1699" h="1054">
                  <a:moveTo>
                    <a:pt x="0" y="979"/>
                  </a:moveTo>
                  <a:lnTo>
                    <a:pt x="0" y="1053"/>
                  </a:lnTo>
                  <a:lnTo>
                    <a:pt x="1698" y="74"/>
                  </a:lnTo>
                  <a:lnTo>
                    <a:pt x="1698" y="0"/>
                  </a:lnTo>
                  <a:lnTo>
                    <a:pt x="0" y="979"/>
                  </a:lnTo>
                </a:path>
              </a:pathLst>
            </a:custGeom>
            <a:solidFill>
              <a:schemeClr val="accent4">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73" name="Freeform 38">
              <a:extLst>
                <a:ext uri="{FF2B5EF4-FFF2-40B4-BE49-F238E27FC236}">
                  <a16:creationId xmlns:a16="http://schemas.microsoft.com/office/drawing/2014/main" xmlns="" id="{395A0E56-B793-4A74-880A-D219ED39CB29}"/>
                </a:ext>
              </a:extLst>
            </p:cNvPr>
            <p:cNvSpPr>
              <a:spLocks noChangeArrowheads="1"/>
            </p:cNvSpPr>
            <p:nvPr/>
          </p:nvSpPr>
          <p:spPr bwMode="auto">
            <a:xfrm>
              <a:off x="12623753" y="4982925"/>
              <a:ext cx="2736287" cy="1584166"/>
            </a:xfrm>
            <a:custGeom>
              <a:avLst/>
              <a:gdLst>
                <a:gd name="T0" fmla="*/ 0 w 4191"/>
                <a:gd name="T1" fmla="*/ 980 h 2424"/>
                <a:gd name="T2" fmla="*/ 2492 w 4191"/>
                <a:gd name="T3" fmla="*/ 2423 h 2424"/>
                <a:gd name="T4" fmla="*/ 4190 w 4191"/>
                <a:gd name="T5" fmla="*/ 1444 h 2424"/>
                <a:gd name="T6" fmla="*/ 1696 w 4191"/>
                <a:gd name="T7" fmla="*/ 0 h 2424"/>
                <a:gd name="T8" fmla="*/ 0 w 4191"/>
                <a:gd name="T9" fmla="*/ 980 h 2424"/>
              </a:gdLst>
              <a:ahLst/>
              <a:cxnLst>
                <a:cxn ang="0">
                  <a:pos x="T0" y="T1"/>
                </a:cxn>
                <a:cxn ang="0">
                  <a:pos x="T2" y="T3"/>
                </a:cxn>
                <a:cxn ang="0">
                  <a:pos x="T4" y="T5"/>
                </a:cxn>
                <a:cxn ang="0">
                  <a:pos x="T6" y="T7"/>
                </a:cxn>
                <a:cxn ang="0">
                  <a:pos x="T8" y="T9"/>
                </a:cxn>
              </a:cxnLst>
              <a:rect l="0" t="0" r="r" b="b"/>
              <a:pathLst>
                <a:path w="4191" h="2424">
                  <a:moveTo>
                    <a:pt x="0" y="980"/>
                  </a:moveTo>
                  <a:lnTo>
                    <a:pt x="2492" y="2423"/>
                  </a:lnTo>
                  <a:lnTo>
                    <a:pt x="4190" y="1444"/>
                  </a:lnTo>
                  <a:lnTo>
                    <a:pt x="1696" y="0"/>
                  </a:lnTo>
                  <a:lnTo>
                    <a:pt x="0" y="980"/>
                  </a:lnTo>
                </a:path>
              </a:pathLst>
            </a:custGeom>
            <a:solidFill>
              <a:schemeClr val="accent4"/>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74" name="Freeform 39">
              <a:extLst>
                <a:ext uri="{FF2B5EF4-FFF2-40B4-BE49-F238E27FC236}">
                  <a16:creationId xmlns:a16="http://schemas.microsoft.com/office/drawing/2014/main" xmlns="" id="{E88E05CB-BA21-4FDA-AA69-FD877874543E}"/>
                </a:ext>
              </a:extLst>
            </p:cNvPr>
            <p:cNvSpPr>
              <a:spLocks noChangeArrowheads="1"/>
            </p:cNvSpPr>
            <p:nvPr/>
          </p:nvSpPr>
          <p:spPr bwMode="auto">
            <a:xfrm>
              <a:off x="12920424" y="5155743"/>
              <a:ext cx="2140064" cy="1238530"/>
            </a:xfrm>
            <a:custGeom>
              <a:avLst/>
              <a:gdLst>
                <a:gd name="T0" fmla="*/ 0 w 3276"/>
                <a:gd name="T1" fmla="*/ 766 h 1895"/>
                <a:gd name="T2" fmla="*/ 1948 w 3276"/>
                <a:gd name="T3" fmla="*/ 1894 h 1895"/>
                <a:gd name="T4" fmla="*/ 3275 w 3276"/>
                <a:gd name="T5" fmla="*/ 1129 h 1895"/>
                <a:gd name="T6" fmla="*/ 1326 w 3276"/>
                <a:gd name="T7" fmla="*/ 0 h 1895"/>
                <a:gd name="T8" fmla="*/ 0 w 3276"/>
                <a:gd name="T9" fmla="*/ 766 h 1895"/>
              </a:gdLst>
              <a:ahLst/>
              <a:cxnLst>
                <a:cxn ang="0">
                  <a:pos x="T0" y="T1"/>
                </a:cxn>
                <a:cxn ang="0">
                  <a:pos x="T2" y="T3"/>
                </a:cxn>
                <a:cxn ang="0">
                  <a:pos x="T4" y="T5"/>
                </a:cxn>
                <a:cxn ang="0">
                  <a:pos x="T6" y="T7"/>
                </a:cxn>
                <a:cxn ang="0">
                  <a:pos x="T8" y="T9"/>
                </a:cxn>
              </a:cxnLst>
              <a:rect l="0" t="0" r="r" b="b"/>
              <a:pathLst>
                <a:path w="3276" h="1895">
                  <a:moveTo>
                    <a:pt x="0" y="766"/>
                  </a:moveTo>
                  <a:lnTo>
                    <a:pt x="1948" y="1894"/>
                  </a:lnTo>
                  <a:lnTo>
                    <a:pt x="3275" y="1129"/>
                  </a:lnTo>
                  <a:lnTo>
                    <a:pt x="1326" y="0"/>
                  </a:lnTo>
                  <a:lnTo>
                    <a:pt x="0" y="766"/>
                  </a:lnTo>
                </a:path>
              </a:pathLst>
            </a:custGeom>
            <a:solidFill>
              <a:schemeClr val="accent4">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75" name="Freeform 40">
              <a:extLst>
                <a:ext uri="{FF2B5EF4-FFF2-40B4-BE49-F238E27FC236}">
                  <a16:creationId xmlns:a16="http://schemas.microsoft.com/office/drawing/2014/main" xmlns="" id="{6AB52CC3-3312-4D62-80BA-945CDB25C503}"/>
                </a:ext>
              </a:extLst>
            </p:cNvPr>
            <p:cNvSpPr>
              <a:spLocks noChangeArrowheads="1"/>
            </p:cNvSpPr>
            <p:nvPr/>
          </p:nvSpPr>
          <p:spPr bwMode="auto">
            <a:xfrm>
              <a:off x="15308195" y="5944946"/>
              <a:ext cx="51845" cy="434927"/>
            </a:xfrm>
            <a:custGeom>
              <a:avLst/>
              <a:gdLst>
                <a:gd name="T0" fmla="*/ 0 w 79"/>
                <a:gd name="T1" fmla="*/ 665 h 666"/>
                <a:gd name="T2" fmla="*/ 78 w 79"/>
                <a:gd name="T3" fmla="*/ 625 h 666"/>
                <a:gd name="T4" fmla="*/ 78 w 79"/>
                <a:gd name="T5" fmla="*/ 0 h 666"/>
                <a:gd name="T6" fmla="*/ 0 w 79"/>
                <a:gd name="T7" fmla="*/ 47 h 666"/>
                <a:gd name="T8" fmla="*/ 0 w 79"/>
                <a:gd name="T9" fmla="*/ 665 h 666"/>
              </a:gdLst>
              <a:ahLst/>
              <a:cxnLst>
                <a:cxn ang="0">
                  <a:pos x="T0" y="T1"/>
                </a:cxn>
                <a:cxn ang="0">
                  <a:pos x="T2" y="T3"/>
                </a:cxn>
                <a:cxn ang="0">
                  <a:pos x="T4" y="T5"/>
                </a:cxn>
                <a:cxn ang="0">
                  <a:pos x="T6" y="T7"/>
                </a:cxn>
                <a:cxn ang="0">
                  <a:pos x="T8" y="T9"/>
                </a:cxn>
              </a:cxnLst>
              <a:rect l="0" t="0" r="r" b="b"/>
              <a:pathLst>
                <a:path w="79" h="666">
                  <a:moveTo>
                    <a:pt x="0" y="665"/>
                  </a:moveTo>
                  <a:lnTo>
                    <a:pt x="78" y="625"/>
                  </a:lnTo>
                  <a:lnTo>
                    <a:pt x="78" y="0"/>
                  </a:lnTo>
                  <a:lnTo>
                    <a:pt x="0" y="47"/>
                  </a:lnTo>
                  <a:lnTo>
                    <a:pt x="0" y="665"/>
                  </a:lnTo>
                </a:path>
              </a:pathLst>
            </a:custGeom>
            <a:solidFill>
              <a:schemeClr val="accent4">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76" name="Freeform 41">
              <a:extLst>
                <a:ext uri="{FF2B5EF4-FFF2-40B4-BE49-F238E27FC236}">
                  <a16:creationId xmlns:a16="http://schemas.microsoft.com/office/drawing/2014/main" xmlns="" id="{31200F74-FA8E-4496-A3E7-B2EAF7A1DFA3}"/>
                </a:ext>
              </a:extLst>
            </p:cNvPr>
            <p:cNvSpPr>
              <a:spLocks noChangeArrowheads="1"/>
            </p:cNvSpPr>
            <p:nvPr/>
          </p:nvSpPr>
          <p:spPr bwMode="auto">
            <a:xfrm>
              <a:off x="8245692" y="1736824"/>
              <a:ext cx="2744929" cy="7523350"/>
            </a:xfrm>
            <a:custGeom>
              <a:avLst/>
              <a:gdLst>
                <a:gd name="T0" fmla="*/ 3936 w 4204"/>
                <a:gd name="T1" fmla="*/ 57 h 11516"/>
                <a:gd name="T2" fmla="*/ 3936 w 4204"/>
                <a:gd name="T3" fmla="*/ 57 h 11516"/>
                <a:gd name="T4" fmla="*/ 3550 w 4204"/>
                <a:gd name="T5" fmla="*/ 95 h 11516"/>
                <a:gd name="T6" fmla="*/ 540 w 4204"/>
                <a:gd name="T7" fmla="*/ 1833 h 11516"/>
                <a:gd name="T8" fmla="*/ 540 w 4204"/>
                <a:gd name="T9" fmla="*/ 1833 h 11516"/>
                <a:gd name="T10" fmla="*/ 1 w 4204"/>
                <a:gd name="T11" fmla="*/ 2767 h 11516"/>
                <a:gd name="T12" fmla="*/ 25 w 4204"/>
                <a:gd name="T13" fmla="*/ 11013 h 11516"/>
                <a:gd name="T14" fmla="*/ 25 w 4204"/>
                <a:gd name="T15" fmla="*/ 11013 h 11516"/>
                <a:gd name="T16" fmla="*/ 183 w 4204"/>
                <a:gd name="T17" fmla="*/ 11359 h 11516"/>
                <a:gd name="T18" fmla="*/ 450 w 4204"/>
                <a:gd name="T19" fmla="*/ 11515 h 11516"/>
                <a:gd name="T20" fmla="*/ 450 w 4204"/>
                <a:gd name="T21" fmla="*/ 11515 h 11516"/>
                <a:gd name="T22" fmla="*/ 292 w 4204"/>
                <a:gd name="T23" fmla="*/ 11168 h 11516"/>
                <a:gd name="T24" fmla="*/ 268 w 4204"/>
                <a:gd name="T25" fmla="*/ 2922 h 11516"/>
                <a:gd name="T26" fmla="*/ 268 w 4204"/>
                <a:gd name="T27" fmla="*/ 2922 h 11516"/>
                <a:gd name="T28" fmla="*/ 808 w 4204"/>
                <a:gd name="T29" fmla="*/ 1988 h 11516"/>
                <a:gd name="T30" fmla="*/ 3818 w 4204"/>
                <a:gd name="T31" fmla="*/ 250 h 11516"/>
                <a:gd name="T32" fmla="*/ 3818 w 4204"/>
                <a:gd name="T33" fmla="*/ 250 h 11516"/>
                <a:gd name="T34" fmla="*/ 4203 w 4204"/>
                <a:gd name="T35" fmla="*/ 212 h 11516"/>
                <a:gd name="T36" fmla="*/ 3936 w 4204"/>
                <a:gd name="T37" fmla="*/ 57 h 1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04" h="11516">
                  <a:moveTo>
                    <a:pt x="3936" y="57"/>
                  </a:moveTo>
                  <a:lnTo>
                    <a:pt x="3936" y="57"/>
                  </a:lnTo>
                  <a:cubicBezTo>
                    <a:pt x="3837" y="0"/>
                    <a:pt x="3701" y="8"/>
                    <a:pt x="3550" y="95"/>
                  </a:cubicBezTo>
                  <a:lnTo>
                    <a:pt x="540" y="1833"/>
                  </a:lnTo>
                  <a:lnTo>
                    <a:pt x="540" y="1833"/>
                  </a:lnTo>
                  <a:cubicBezTo>
                    <a:pt x="242" y="2005"/>
                    <a:pt x="0" y="2424"/>
                    <a:pt x="1" y="2767"/>
                  </a:cubicBezTo>
                  <a:lnTo>
                    <a:pt x="25" y="11013"/>
                  </a:lnTo>
                  <a:lnTo>
                    <a:pt x="25" y="11013"/>
                  </a:lnTo>
                  <a:cubicBezTo>
                    <a:pt x="25" y="11183"/>
                    <a:pt x="85" y="11303"/>
                    <a:pt x="183" y="11359"/>
                  </a:cubicBezTo>
                  <a:lnTo>
                    <a:pt x="450" y="11515"/>
                  </a:lnTo>
                  <a:lnTo>
                    <a:pt x="450" y="11515"/>
                  </a:lnTo>
                  <a:cubicBezTo>
                    <a:pt x="352" y="11458"/>
                    <a:pt x="293" y="11338"/>
                    <a:pt x="292" y="11168"/>
                  </a:cubicBezTo>
                  <a:lnTo>
                    <a:pt x="268" y="2922"/>
                  </a:lnTo>
                  <a:lnTo>
                    <a:pt x="268" y="2922"/>
                  </a:lnTo>
                  <a:cubicBezTo>
                    <a:pt x="268" y="2579"/>
                    <a:pt x="509" y="2161"/>
                    <a:pt x="808" y="1988"/>
                  </a:cubicBezTo>
                  <a:lnTo>
                    <a:pt x="3818" y="250"/>
                  </a:lnTo>
                  <a:lnTo>
                    <a:pt x="3818" y="250"/>
                  </a:lnTo>
                  <a:cubicBezTo>
                    <a:pt x="3968" y="164"/>
                    <a:pt x="4104" y="155"/>
                    <a:pt x="4203" y="212"/>
                  </a:cubicBezTo>
                  <a:lnTo>
                    <a:pt x="3936" y="57"/>
                  </a:lnTo>
                </a:path>
              </a:pathLst>
            </a:custGeom>
            <a:solidFill>
              <a:schemeClr val="bg1">
                <a:lumMod val="6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77" name="Freeform 42">
              <a:extLst>
                <a:ext uri="{FF2B5EF4-FFF2-40B4-BE49-F238E27FC236}">
                  <a16:creationId xmlns:a16="http://schemas.microsoft.com/office/drawing/2014/main" xmlns="" id="{4651007B-0A6B-4A0D-80ED-C0ACD020898A}"/>
                </a:ext>
              </a:extLst>
            </p:cNvPr>
            <p:cNvSpPr>
              <a:spLocks noChangeArrowheads="1"/>
            </p:cNvSpPr>
            <p:nvPr/>
          </p:nvSpPr>
          <p:spPr bwMode="auto">
            <a:xfrm>
              <a:off x="8418511" y="1785789"/>
              <a:ext cx="2690202" cy="7557913"/>
            </a:xfrm>
            <a:custGeom>
              <a:avLst/>
              <a:gdLst>
                <a:gd name="T0" fmla="*/ 3924 w 4118"/>
                <a:gd name="T1" fmla="*/ 8838 h 11573"/>
                <a:gd name="T2" fmla="*/ 3900 w 4118"/>
                <a:gd name="T3" fmla="*/ 593 h 11573"/>
                <a:gd name="T4" fmla="*/ 3900 w 4118"/>
                <a:gd name="T5" fmla="*/ 593 h 11573"/>
                <a:gd name="T6" fmla="*/ 3550 w 4118"/>
                <a:gd name="T7" fmla="*/ 393 h 11573"/>
                <a:gd name="T8" fmla="*/ 3136 w 4118"/>
                <a:gd name="T9" fmla="*/ 633 h 11573"/>
                <a:gd name="T10" fmla="*/ 3136 w 4118"/>
                <a:gd name="T11" fmla="*/ 633 h 11573"/>
                <a:gd name="T12" fmla="*/ 3082 w 4118"/>
                <a:gd name="T13" fmla="*/ 726 h 11573"/>
                <a:gd name="T14" fmla="*/ 3082 w 4118"/>
                <a:gd name="T15" fmla="*/ 726 h 11573"/>
                <a:gd name="T16" fmla="*/ 2856 w 4118"/>
                <a:gd name="T17" fmla="*/ 1118 h 11573"/>
                <a:gd name="T18" fmla="*/ 1237 w 4118"/>
                <a:gd name="T19" fmla="*/ 2052 h 11573"/>
                <a:gd name="T20" fmla="*/ 1237 w 4118"/>
                <a:gd name="T21" fmla="*/ 2052 h 11573"/>
                <a:gd name="T22" fmla="*/ 1010 w 4118"/>
                <a:gd name="T23" fmla="*/ 1922 h 11573"/>
                <a:gd name="T24" fmla="*/ 1010 w 4118"/>
                <a:gd name="T25" fmla="*/ 1922 h 11573"/>
                <a:gd name="T26" fmla="*/ 955 w 4118"/>
                <a:gd name="T27" fmla="*/ 1891 h 11573"/>
                <a:gd name="T28" fmla="*/ 541 w 4118"/>
                <a:gd name="T29" fmla="*/ 2131 h 11573"/>
                <a:gd name="T30" fmla="*/ 541 w 4118"/>
                <a:gd name="T31" fmla="*/ 2131 h 11573"/>
                <a:gd name="T32" fmla="*/ 193 w 4118"/>
                <a:gd name="T33" fmla="*/ 2733 h 11573"/>
                <a:gd name="T34" fmla="*/ 216 w 4118"/>
                <a:gd name="T35" fmla="*/ 10979 h 11573"/>
                <a:gd name="T36" fmla="*/ 216 w 4118"/>
                <a:gd name="T37" fmla="*/ 10979 h 11573"/>
                <a:gd name="T38" fmla="*/ 566 w 4118"/>
                <a:gd name="T39" fmla="*/ 11178 h 11573"/>
                <a:gd name="T40" fmla="*/ 3576 w 4118"/>
                <a:gd name="T41" fmla="*/ 9441 h 11573"/>
                <a:gd name="T42" fmla="*/ 3576 w 4118"/>
                <a:gd name="T43" fmla="*/ 9441 h 11573"/>
                <a:gd name="T44" fmla="*/ 3924 w 4118"/>
                <a:gd name="T45" fmla="*/ 8838 h 11573"/>
                <a:gd name="T46" fmla="*/ 1480 w 4118"/>
                <a:gd name="T47" fmla="*/ 1677 h 11573"/>
                <a:gd name="T48" fmla="*/ 1480 w 4118"/>
                <a:gd name="T49" fmla="*/ 1677 h 11573"/>
                <a:gd name="T50" fmla="*/ 1509 w 4118"/>
                <a:gd name="T51" fmla="*/ 1693 h 11573"/>
                <a:gd name="T52" fmla="*/ 2583 w 4118"/>
                <a:gd name="T53" fmla="*/ 1073 h 11573"/>
                <a:gd name="T54" fmla="*/ 2583 w 4118"/>
                <a:gd name="T55" fmla="*/ 1073 h 11573"/>
                <a:gd name="T56" fmla="*/ 2611 w 4118"/>
                <a:gd name="T57" fmla="*/ 1024 h 11573"/>
                <a:gd name="T58" fmla="*/ 2611 w 4118"/>
                <a:gd name="T59" fmla="*/ 1024 h 11573"/>
                <a:gd name="T60" fmla="*/ 2583 w 4118"/>
                <a:gd name="T61" fmla="*/ 1008 h 11573"/>
                <a:gd name="T62" fmla="*/ 1509 w 4118"/>
                <a:gd name="T63" fmla="*/ 1628 h 11573"/>
                <a:gd name="T64" fmla="*/ 1509 w 4118"/>
                <a:gd name="T65" fmla="*/ 1628 h 11573"/>
                <a:gd name="T66" fmla="*/ 1480 w 4118"/>
                <a:gd name="T67" fmla="*/ 1677 h 11573"/>
                <a:gd name="T68" fmla="*/ 2689 w 4118"/>
                <a:gd name="T69" fmla="*/ 979 h 11573"/>
                <a:gd name="T70" fmla="*/ 2689 w 4118"/>
                <a:gd name="T71" fmla="*/ 979 h 11573"/>
                <a:gd name="T72" fmla="*/ 2747 w 4118"/>
                <a:gd name="T73" fmla="*/ 1012 h 11573"/>
                <a:gd name="T74" fmla="*/ 2747 w 4118"/>
                <a:gd name="T75" fmla="*/ 1012 h 11573"/>
                <a:gd name="T76" fmla="*/ 2805 w 4118"/>
                <a:gd name="T77" fmla="*/ 912 h 11573"/>
                <a:gd name="T78" fmla="*/ 2805 w 4118"/>
                <a:gd name="T79" fmla="*/ 912 h 11573"/>
                <a:gd name="T80" fmla="*/ 2747 w 4118"/>
                <a:gd name="T81" fmla="*/ 879 h 11573"/>
                <a:gd name="T82" fmla="*/ 2747 w 4118"/>
                <a:gd name="T83" fmla="*/ 879 h 11573"/>
                <a:gd name="T84" fmla="*/ 2689 w 4118"/>
                <a:gd name="T85" fmla="*/ 979 h 11573"/>
                <a:gd name="T86" fmla="*/ 4117 w 4118"/>
                <a:gd name="T87" fmla="*/ 8727 h 11573"/>
                <a:gd name="T88" fmla="*/ 4117 w 4118"/>
                <a:gd name="T89" fmla="*/ 8727 h 11573"/>
                <a:gd name="T90" fmla="*/ 3577 w 4118"/>
                <a:gd name="T91" fmla="*/ 9662 h 11573"/>
                <a:gd name="T92" fmla="*/ 567 w 4118"/>
                <a:gd name="T93" fmla="*/ 11399 h 11573"/>
                <a:gd name="T94" fmla="*/ 567 w 4118"/>
                <a:gd name="T95" fmla="*/ 11399 h 11573"/>
                <a:gd name="T96" fmla="*/ 24 w 4118"/>
                <a:gd name="T97" fmla="*/ 11090 h 11573"/>
                <a:gd name="T98" fmla="*/ 0 w 4118"/>
                <a:gd name="T99" fmla="*/ 2844 h 11573"/>
                <a:gd name="T100" fmla="*/ 0 w 4118"/>
                <a:gd name="T101" fmla="*/ 2844 h 11573"/>
                <a:gd name="T102" fmla="*/ 540 w 4118"/>
                <a:gd name="T103" fmla="*/ 1910 h 11573"/>
                <a:gd name="T104" fmla="*/ 3550 w 4118"/>
                <a:gd name="T105" fmla="*/ 172 h 11573"/>
                <a:gd name="T106" fmla="*/ 3550 w 4118"/>
                <a:gd name="T107" fmla="*/ 172 h 11573"/>
                <a:gd name="T108" fmla="*/ 4093 w 4118"/>
                <a:gd name="T109" fmla="*/ 482 h 11573"/>
                <a:gd name="T110" fmla="*/ 4117 w 4118"/>
                <a:gd name="T111" fmla="*/ 8727 h 11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118" h="11573">
                  <a:moveTo>
                    <a:pt x="3924" y="8838"/>
                  </a:moveTo>
                  <a:lnTo>
                    <a:pt x="3900" y="593"/>
                  </a:lnTo>
                  <a:lnTo>
                    <a:pt x="3900" y="593"/>
                  </a:lnTo>
                  <a:cubicBezTo>
                    <a:pt x="3900" y="371"/>
                    <a:pt x="3743" y="282"/>
                    <a:pt x="3550" y="393"/>
                  </a:cubicBezTo>
                  <a:lnTo>
                    <a:pt x="3136" y="633"/>
                  </a:lnTo>
                  <a:lnTo>
                    <a:pt x="3136" y="633"/>
                  </a:lnTo>
                  <a:cubicBezTo>
                    <a:pt x="3106" y="650"/>
                    <a:pt x="3082" y="692"/>
                    <a:pt x="3082" y="726"/>
                  </a:cubicBezTo>
                  <a:lnTo>
                    <a:pt x="3082" y="726"/>
                  </a:lnTo>
                  <a:cubicBezTo>
                    <a:pt x="3082" y="870"/>
                    <a:pt x="2981" y="1045"/>
                    <a:pt x="2856" y="1118"/>
                  </a:cubicBezTo>
                  <a:lnTo>
                    <a:pt x="1237" y="2052"/>
                  </a:lnTo>
                  <a:lnTo>
                    <a:pt x="1237" y="2052"/>
                  </a:lnTo>
                  <a:cubicBezTo>
                    <a:pt x="1112" y="2124"/>
                    <a:pt x="1010" y="2066"/>
                    <a:pt x="1010" y="1922"/>
                  </a:cubicBezTo>
                  <a:lnTo>
                    <a:pt x="1010" y="1922"/>
                  </a:lnTo>
                  <a:cubicBezTo>
                    <a:pt x="1010" y="1888"/>
                    <a:pt x="985" y="1874"/>
                    <a:pt x="955" y="1891"/>
                  </a:cubicBezTo>
                  <a:lnTo>
                    <a:pt x="541" y="2131"/>
                  </a:lnTo>
                  <a:lnTo>
                    <a:pt x="541" y="2131"/>
                  </a:lnTo>
                  <a:cubicBezTo>
                    <a:pt x="348" y="2242"/>
                    <a:pt x="192" y="2512"/>
                    <a:pt x="193" y="2733"/>
                  </a:cubicBezTo>
                  <a:lnTo>
                    <a:pt x="216" y="10979"/>
                  </a:lnTo>
                  <a:lnTo>
                    <a:pt x="216" y="10979"/>
                  </a:lnTo>
                  <a:cubicBezTo>
                    <a:pt x="217" y="11200"/>
                    <a:pt x="373" y="11290"/>
                    <a:pt x="566" y="11178"/>
                  </a:cubicBezTo>
                  <a:lnTo>
                    <a:pt x="3576" y="9441"/>
                  </a:lnTo>
                  <a:lnTo>
                    <a:pt x="3576" y="9441"/>
                  </a:lnTo>
                  <a:cubicBezTo>
                    <a:pt x="3769" y="9329"/>
                    <a:pt x="3924" y="9060"/>
                    <a:pt x="3924" y="8838"/>
                  </a:cubicBezTo>
                  <a:close/>
                  <a:moveTo>
                    <a:pt x="1480" y="1677"/>
                  </a:moveTo>
                  <a:lnTo>
                    <a:pt x="1480" y="1677"/>
                  </a:lnTo>
                  <a:cubicBezTo>
                    <a:pt x="1480" y="1695"/>
                    <a:pt x="1494" y="1702"/>
                    <a:pt x="1509" y="1693"/>
                  </a:cubicBezTo>
                  <a:lnTo>
                    <a:pt x="2583" y="1073"/>
                  </a:lnTo>
                  <a:lnTo>
                    <a:pt x="2583" y="1073"/>
                  </a:lnTo>
                  <a:cubicBezTo>
                    <a:pt x="2599" y="1064"/>
                    <a:pt x="2611" y="1042"/>
                    <a:pt x="2611" y="1024"/>
                  </a:cubicBezTo>
                  <a:lnTo>
                    <a:pt x="2611" y="1024"/>
                  </a:lnTo>
                  <a:cubicBezTo>
                    <a:pt x="2611" y="1006"/>
                    <a:pt x="2598" y="999"/>
                    <a:pt x="2583" y="1008"/>
                  </a:cubicBezTo>
                  <a:lnTo>
                    <a:pt x="1509" y="1628"/>
                  </a:lnTo>
                  <a:lnTo>
                    <a:pt x="1509" y="1628"/>
                  </a:lnTo>
                  <a:cubicBezTo>
                    <a:pt x="1493" y="1637"/>
                    <a:pt x="1480" y="1659"/>
                    <a:pt x="1480" y="1677"/>
                  </a:cubicBezTo>
                  <a:close/>
                  <a:moveTo>
                    <a:pt x="2689" y="979"/>
                  </a:moveTo>
                  <a:lnTo>
                    <a:pt x="2689" y="979"/>
                  </a:lnTo>
                  <a:cubicBezTo>
                    <a:pt x="2689" y="1016"/>
                    <a:pt x="2715" y="1031"/>
                    <a:pt x="2747" y="1012"/>
                  </a:cubicBezTo>
                  <a:lnTo>
                    <a:pt x="2747" y="1012"/>
                  </a:lnTo>
                  <a:cubicBezTo>
                    <a:pt x="2780" y="994"/>
                    <a:pt x="2805" y="949"/>
                    <a:pt x="2805" y="912"/>
                  </a:cubicBezTo>
                  <a:lnTo>
                    <a:pt x="2805" y="912"/>
                  </a:lnTo>
                  <a:cubicBezTo>
                    <a:pt x="2805" y="875"/>
                    <a:pt x="2779" y="860"/>
                    <a:pt x="2747" y="879"/>
                  </a:cubicBezTo>
                  <a:lnTo>
                    <a:pt x="2747" y="879"/>
                  </a:lnTo>
                  <a:cubicBezTo>
                    <a:pt x="2715" y="897"/>
                    <a:pt x="2689" y="942"/>
                    <a:pt x="2689" y="979"/>
                  </a:cubicBezTo>
                  <a:close/>
                  <a:moveTo>
                    <a:pt x="4117" y="8727"/>
                  </a:moveTo>
                  <a:lnTo>
                    <a:pt x="4117" y="8727"/>
                  </a:lnTo>
                  <a:cubicBezTo>
                    <a:pt x="4117" y="9070"/>
                    <a:pt x="3876" y="9489"/>
                    <a:pt x="3577" y="9662"/>
                  </a:cubicBezTo>
                  <a:lnTo>
                    <a:pt x="567" y="11399"/>
                  </a:lnTo>
                  <a:lnTo>
                    <a:pt x="567" y="11399"/>
                  </a:lnTo>
                  <a:cubicBezTo>
                    <a:pt x="268" y="11572"/>
                    <a:pt x="25" y="11433"/>
                    <a:pt x="24" y="11090"/>
                  </a:cubicBezTo>
                  <a:lnTo>
                    <a:pt x="0" y="2844"/>
                  </a:lnTo>
                  <a:lnTo>
                    <a:pt x="0" y="2844"/>
                  </a:lnTo>
                  <a:cubicBezTo>
                    <a:pt x="0" y="2501"/>
                    <a:pt x="241" y="2083"/>
                    <a:pt x="540" y="1910"/>
                  </a:cubicBezTo>
                  <a:lnTo>
                    <a:pt x="3550" y="172"/>
                  </a:lnTo>
                  <a:lnTo>
                    <a:pt x="3550" y="172"/>
                  </a:lnTo>
                  <a:cubicBezTo>
                    <a:pt x="3848" y="0"/>
                    <a:pt x="4092" y="139"/>
                    <a:pt x="4093" y="482"/>
                  </a:cubicBezTo>
                  <a:lnTo>
                    <a:pt x="4117" y="8727"/>
                  </a:lnTo>
                  <a:close/>
                </a:path>
              </a:pathLst>
            </a:custGeom>
            <a:solidFill>
              <a:schemeClr val="bg1">
                <a:lumMod val="6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78" name="Freeform 43">
              <a:extLst>
                <a:ext uri="{FF2B5EF4-FFF2-40B4-BE49-F238E27FC236}">
                  <a16:creationId xmlns:a16="http://schemas.microsoft.com/office/drawing/2014/main" xmlns="" id="{BCC6E041-9A32-4541-A3AA-8B8E51CE924D}"/>
                </a:ext>
              </a:extLst>
            </p:cNvPr>
            <p:cNvSpPr>
              <a:spLocks noChangeArrowheads="1"/>
            </p:cNvSpPr>
            <p:nvPr/>
          </p:nvSpPr>
          <p:spPr bwMode="auto">
            <a:xfrm>
              <a:off x="13139326" y="5262315"/>
              <a:ext cx="1361729" cy="802950"/>
            </a:xfrm>
            <a:custGeom>
              <a:avLst/>
              <a:gdLst>
                <a:gd name="connsiteX0" fmla="*/ 1138010 w 1361729"/>
                <a:gd name="connsiteY0" fmla="*/ 270749 h 802950"/>
                <a:gd name="connsiteX1" fmla="*/ 1361729 w 1361729"/>
                <a:gd name="connsiteY1" fmla="*/ 400363 h 802950"/>
                <a:gd name="connsiteX2" fmla="*/ 664405 w 1361729"/>
                <a:gd name="connsiteY2" fmla="*/ 802950 h 802950"/>
                <a:gd name="connsiteX3" fmla="*/ 440686 w 1361729"/>
                <a:gd name="connsiteY3" fmla="*/ 672682 h 802950"/>
                <a:gd name="connsiteX4" fmla="*/ 695799 w 1361729"/>
                <a:gd name="connsiteY4" fmla="*/ 0 h 802950"/>
                <a:gd name="connsiteX5" fmla="*/ 1024734 w 1361729"/>
                <a:gd name="connsiteY5" fmla="*/ 190367 h 802950"/>
                <a:gd name="connsiteX6" fmla="*/ 328281 w 1361729"/>
                <a:gd name="connsiteY6" fmla="*/ 592688 h 802950"/>
                <a:gd name="connsiteX7" fmla="*/ 0 w 1361729"/>
                <a:gd name="connsiteY7" fmla="*/ 402321 h 80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1729" h="802950">
                  <a:moveTo>
                    <a:pt x="1138010" y="270749"/>
                  </a:moveTo>
                  <a:lnTo>
                    <a:pt x="1361729" y="400363"/>
                  </a:lnTo>
                  <a:lnTo>
                    <a:pt x="664405" y="802950"/>
                  </a:lnTo>
                  <a:lnTo>
                    <a:pt x="440686" y="672682"/>
                  </a:lnTo>
                  <a:close/>
                  <a:moveTo>
                    <a:pt x="695799" y="0"/>
                  </a:moveTo>
                  <a:lnTo>
                    <a:pt x="1024734" y="190367"/>
                  </a:lnTo>
                  <a:lnTo>
                    <a:pt x="328281" y="592688"/>
                  </a:lnTo>
                  <a:lnTo>
                    <a:pt x="0" y="402321"/>
                  </a:lnTo>
                  <a:close/>
                </a:path>
              </a:pathLst>
            </a:custGeom>
            <a:solidFill>
              <a:schemeClr val="accent4"/>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79" name="Freeform 45">
              <a:extLst>
                <a:ext uri="{FF2B5EF4-FFF2-40B4-BE49-F238E27FC236}">
                  <a16:creationId xmlns:a16="http://schemas.microsoft.com/office/drawing/2014/main" xmlns="" id="{5A1458F0-5789-4517-8F67-D1CE74267629}"/>
                </a:ext>
              </a:extLst>
            </p:cNvPr>
            <p:cNvSpPr>
              <a:spLocks noChangeArrowheads="1"/>
            </p:cNvSpPr>
            <p:nvPr/>
          </p:nvSpPr>
          <p:spPr bwMode="auto">
            <a:xfrm>
              <a:off x="19041065" y="7788340"/>
              <a:ext cx="48966" cy="192981"/>
            </a:xfrm>
            <a:custGeom>
              <a:avLst/>
              <a:gdLst>
                <a:gd name="T0" fmla="*/ 20 w 76"/>
                <a:gd name="T1" fmla="*/ 295 h 296"/>
                <a:gd name="T2" fmla="*/ 51 w 76"/>
                <a:gd name="T3" fmla="*/ 288 h 296"/>
                <a:gd name="T4" fmla="*/ 75 w 76"/>
                <a:gd name="T5" fmla="*/ 3 h 296"/>
                <a:gd name="T6" fmla="*/ 0 w 76"/>
                <a:gd name="T7" fmla="*/ 0 h 296"/>
                <a:gd name="T8" fmla="*/ 20 w 76"/>
                <a:gd name="T9" fmla="*/ 295 h 296"/>
              </a:gdLst>
              <a:ahLst/>
              <a:cxnLst>
                <a:cxn ang="0">
                  <a:pos x="T0" y="T1"/>
                </a:cxn>
                <a:cxn ang="0">
                  <a:pos x="T2" y="T3"/>
                </a:cxn>
                <a:cxn ang="0">
                  <a:pos x="T4" y="T5"/>
                </a:cxn>
                <a:cxn ang="0">
                  <a:pos x="T6" y="T7"/>
                </a:cxn>
                <a:cxn ang="0">
                  <a:pos x="T8" y="T9"/>
                </a:cxn>
              </a:cxnLst>
              <a:rect l="0" t="0" r="r" b="b"/>
              <a:pathLst>
                <a:path w="76" h="296">
                  <a:moveTo>
                    <a:pt x="20" y="295"/>
                  </a:moveTo>
                  <a:lnTo>
                    <a:pt x="51" y="288"/>
                  </a:lnTo>
                  <a:lnTo>
                    <a:pt x="75" y="3"/>
                  </a:lnTo>
                  <a:lnTo>
                    <a:pt x="0" y="0"/>
                  </a:lnTo>
                  <a:lnTo>
                    <a:pt x="20" y="295"/>
                  </a:lnTo>
                </a:path>
              </a:pathLst>
            </a:custGeom>
            <a:solidFill>
              <a:srgbClr val="8A1413"/>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80" name="Freeform 45">
              <a:extLst>
                <a:ext uri="{FF2B5EF4-FFF2-40B4-BE49-F238E27FC236}">
                  <a16:creationId xmlns:a16="http://schemas.microsoft.com/office/drawing/2014/main" xmlns="" id="{8CB503DA-68B5-4029-B3A9-4268E96DAA89}"/>
                </a:ext>
              </a:extLst>
            </p:cNvPr>
            <p:cNvSpPr>
              <a:spLocks noChangeArrowheads="1"/>
            </p:cNvSpPr>
            <p:nvPr/>
          </p:nvSpPr>
          <p:spPr bwMode="auto">
            <a:xfrm>
              <a:off x="14487307" y="6806157"/>
              <a:ext cx="4803693" cy="3078389"/>
            </a:xfrm>
            <a:custGeom>
              <a:avLst/>
              <a:gdLst>
                <a:gd name="connsiteX0" fmla="*/ 4803691 w 4803693"/>
                <a:gd name="connsiteY0" fmla="*/ 1336461 h 3078389"/>
                <a:gd name="connsiteX1" fmla="*/ 4803039 w 4803693"/>
                <a:gd name="connsiteY1" fmla="*/ 1421433 h 3078389"/>
                <a:gd name="connsiteX2" fmla="*/ 1944204 w 4803693"/>
                <a:gd name="connsiteY2" fmla="*/ 3078389 h 3078389"/>
                <a:gd name="connsiteX3" fmla="*/ 1944204 w 4803693"/>
                <a:gd name="connsiteY3" fmla="*/ 2993417 h 3078389"/>
                <a:gd name="connsiteX4" fmla="*/ 2858313 w 4803693"/>
                <a:gd name="connsiteY4" fmla="*/ 0 h 3078389"/>
                <a:gd name="connsiteX5" fmla="*/ 4803693 w 4803693"/>
                <a:gd name="connsiteY5" fmla="*/ 1335577 h 3078389"/>
                <a:gd name="connsiteX6" fmla="*/ 1944724 w 4803693"/>
                <a:gd name="connsiteY6" fmla="*/ 2991979 h 3078389"/>
                <a:gd name="connsiteX7" fmla="*/ 0 w 4803693"/>
                <a:gd name="connsiteY7" fmla="*/ 1868109 h 3078389"/>
                <a:gd name="connsiteX8" fmla="*/ 32551 w 4803693"/>
                <a:gd name="connsiteY8" fmla="*/ 1846835 h 3078389"/>
                <a:gd name="connsiteX9" fmla="*/ 25922 w 4803693"/>
                <a:gd name="connsiteY9" fmla="*/ 1842119 h 3078389"/>
                <a:gd name="connsiteX10" fmla="*/ 25922 w 4803693"/>
                <a:gd name="connsiteY10" fmla="*/ 1229888 h 3078389"/>
                <a:gd name="connsiteX11" fmla="*/ 221126 w 4803693"/>
                <a:gd name="connsiteY11" fmla="*/ 1322473 h 3078389"/>
                <a:gd name="connsiteX12" fmla="*/ 221126 w 4803693"/>
                <a:gd name="connsiteY12" fmla="*/ 1723588 h 3078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03693" h="3078389">
                  <a:moveTo>
                    <a:pt x="4803691" y="1336461"/>
                  </a:moveTo>
                  <a:lnTo>
                    <a:pt x="4803039" y="1421433"/>
                  </a:lnTo>
                  <a:lnTo>
                    <a:pt x="1944204" y="3078389"/>
                  </a:lnTo>
                  <a:lnTo>
                    <a:pt x="1944204" y="2993417"/>
                  </a:lnTo>
                  <a:close/>
                  <a:moveTo>
                    <a:pt x="2858313" y="0"/>
                  </a:moveTo>
                  <a:lnTo>
                    <a:pt x="4803693" y="1335577"/>
                  </a:lnTo>
                  <a:lnTo>
                    <a:pt x="1944724" y="2991979"/>
                  </a:lnTo>
                  <a:lnTo>
                    <a:pt x="0" y="1868109"/>
                  </a:lnTo>
                  <a:lnTo>
                    <a:pt x="32551" y="1846835"/>
                  </a:lnTo>
                  <a:lnTo>
                    <a:pt x="25922" y="1842119"/>
                  </a:lnTo>
                  <a:lnTo>
                    <a:pt x="25922" y="1229888"/>
                  </a:lnTo>
                  <a:lnTo>
                    <a:pt x="221126" y="1322473"/>
                  </a:lnTo>
                  <a:lnTo>
                    <a:pt x="221126" y="1723588"/>
                  </a:lnTo>
                  <a:close/>
                </a:path>
              </a:pathLst>
            </a:custGeom>
            <a:solidFill>
              <a:schemeClr val="accent4">
                <a:lumMod val="50000"/>
              </a:schemeClr>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81" name="Freeform 50">
              <a:extLst>
                <a:ext uri="{FF2B5EF4-FFF2-40B4-BE49-F238E27FC236}">
                  <a16:creationId xmlns:a16="http://schemas.microsoft.com/office/drawing/2014/main" xmlns="" id="{0B2D56DB-EA8F-4593-B59B-37946B567A64}"/>
                </a:ext>
              </a:extLst>
            </p:cNvPr>
            <p:cNvSpPr>
              <a:spLocks noChangeArrowheads="1"/>
            </p:cNvSpPr>
            <p:nvPr/>
          </p:nvSpPr>
          <p:spPr bwMode="auto">
            <a:xfrm>
              <a:off x="16431511" y="7627042"/>
              <a:ext cx="2687323" cy="2102621"/>
            </a:xfrm>
            <a:custGeom>
              <a:avLst/>
              <a:gdLst>
                <a:gd name="T0" fmla="*/ 4113 w 4114"/>
                <a:gd name="T1" fmla="*/ 0 h 3218"/>
                <a:gd name="T2" fmla="*/ 4112 w 4114"/>
                <a:gd name="T3" fmla="*/ 835 h 3218"/>
                <a:gd name="T4" fmla="*/ 0 w 4114"/>
                <a:gd name="T5" fmla="*/ 3217 h 3218"/>
                <a:gd name="T6" fmla="*/ 1 w 4114"/>
                <a:gd name="T7" fmla="*/ 2381 h 3218"/>
                <a:gd name="T8" fmla="*/ 4113 w 4114"/>
                <a:gd name="T9" fmla="*/ 0 h 3218"/>
              </a:gdLst>
              <a:ahLst/>
              <a:cxnLst>
                <a:cxn ang="0">
                  <a:pos x="T0" y="T1"/>
                </a:cxn>
                <a:cxn ang="0">
                  <a:pos x="T2" y="T3"/>
                </a:cxn>
                <a:cxn ang="0">
                  <a:pos x="T4" y="T5"/>
                </a:cxn>
                <a:cxn ang="0">
                  <a:pos x="T6" y="T7"/>
                </a:cxn>
                <a:cxn ang="0">
                  <a:pos x="T8" y="T9"/>
                </a:cxn>
              </a:cxnLst>
              <a:rect l="0" t="0" r="r" b="b"/>
              <a:pathLst>
                <a:path w="4114" h="3218">
                  <a:moveTo>
                    <a:pt x="4113" y="0"/>
                  </a:moveTo>
                  <a:lnTo>
                    <a:pt x="4112" y="835"/>
                  </a:lnTo>
                  <a:lnTo>
                    <a:pt x="0" y="3217"/>
                  </a:lnTo>
                  <a:lnTo>
                    <a:pt x="1" y="2381"/>
                  </a:lnTo>
                  <a:lnTo>
                    <a:pt x="4113" y="0"/>
                  </a:lnTo>
                </a:path>
              </a:pathLst>
            </a:custGeom>
            <a:solidFill>
              <a:srgbClr val="AFAEAB"/>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82" name="Freeform 51">
              <a:extLst>
                <a:ext uri="{FF2B5EF4-FFF2-40B4-BE49-F238E27FC236}">
                  <a16:creationId xmlns:a16="http://schemas.microsoft.com/office/drawing/2014/main" xmlns="" id="{8788B00A-EE08-460B-8FCD-2DAE7F3D583C}"/>
                </a:ext>
              </a:extLst>
            </p:cNvPr>
            <p:cNvSpPr>
              <a:spLocks noChangeArrowheads="1"/>
            </p:cNvSpPr>
            <p:nvPr/>
          </p:nvSpPr>
          <p:spPr bwMode="auto">
            <a:xfrm>
              <a:off x="14639964" y="8148378"/>
              <a:ext cx="1791548" cy="1581285"/>
            </a:xfrm>
            <a:custGeom>
              <a:avLst/>
              <a:gdLst>
                <a:gd name="T0" fmla="*/ 0 w 2744"/>
                <a:gd name="T1" fmla="*/ 0 h 2420"/>
                <a:gd name="T2" fmla="*/ 0 w 2744"/>
                <a:gd name="T3" fmla="*/ 836 h 2420"/>
                <a:gd name="T4" fmla="*/ 2743 w 2744"/>
                <a:gd name="T5" fmla="*/ 2419 h 2420"/>
                <a:gd name="T6" fmla="*/ 2743 w 2744"/>
                <a:gd name="T7" fmla="*/ 1583 h 2420"/>
                <a:gd name="T8" fmla="*/ 0 w 2744"/>
                <a:gd name="T9" fmla="*/ 0 h 2420"/>
              </a:gdLst>
              <a:ahLst/>
              <a:cxnLst>
                <a:cxn ang="0">
                  <a:pos x="T0" y="T1"/>
                </a:cxn>
                <a:cxn ang="0">
                  <a:pos x="T2" y="T3"/>
                </a:cxn>
                <a:cxn ang="0">
                  <a:pos x="T4" y="T5"/>
                </a:cxn>
                <a:cxn ang="0">
                  <a:pos x="T6" y="T7"/>
                </a:cxn>
                <a:cxn ang="0">
                  <a:pos x="T8" y="T9"/>
                </a:cxn>
              </a:cxnLst>
              <a:rect l="0" t="0" r="r" b="b"/>
              <a:pathLst>
                <a:path w="2744" h="2420">
                  <a:moveTo>
                    <a:pt x="0" y="0"/>
                  </a:moveTo>
                  <a:lnTo>
                    <a:pt x="0" y="836"/>
                  </a:lnTo>
                  <a:lnTo>
                    <a:pt x="2743" y="2419"/>
                  </a:lnTo>
                  <a:lnTo>
                    <a:pt x="2743" y="1583"/>
                  </a:lnTo>
                  <a:lnTo>
                    <a:pt x="0" y="0"/>
                  </a:lnTo>
                </a:path>
              </a:pathLst>
            </a:custGeom>
            <a:solidFill>
              <a:srgbClr val="F0F1F1"/>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83" name="Freeform 52">
              <a:extLst>
                <a:ext uri="{FF2B5EF4-FFF2-40B4-BE49-F238E27FC236}">
                  <a16:creationId xmlns:a16="http://schemas.microsoft.com/office/drawing/2014/main" xmlns="" id="{B2563F10-3911-4AE8-97F9-44B9448DD30C}"/>
                </a:ext>
              </a:extLst>
            </p:cNvPr>
            <p:cNvSpPr>
              <a:spLocks noChangeArrowheads="1"/>
            </p:cNvSpPr>
            <p:nvPr/>
          </p:nvSpPr>
          <p:spPr bwMode="auto">
            <a:xfrm>
              <a:off x="14683169" y="9764226"/>
              <a:ext cx="1598567" cy="1097396"/>
            </a:xfrm>
            <a:custGeom>
              <a:avLst/>
              <a:gdLst>
                <a:gd name="T0" fmla="*/ 683 w 2448"/>
                <a:gd name="T1" fmla="*/ 318 h 1681"/>
                <a:gd name="T2" fmla="*/ 683 w 2448"/>
                <a:gd name="T3" fmla="*/ 318 h 1681"/>
                <a:gd name="T4" fmla="*/ 6 w 2448"/>
                <a:gd name="T5" fmla="*/ 823 h 1681"/>
                <a:gd name="T6" fmla="*/ 6 w 2448"/>
                <a:gd name="T7" fmla="*/ 823 h 1681"/>
                <a:gd name="T8" fmla="*/ 900 w 2448"/>
                <a:gd name="T9" fmla="*/ 1575 h 1681"/>
                <a:gd name="T10" fmla="*/ 900 w 2448"/>
                <a:gd name="T11" fmla="*/ 1575 h 1681"/>
                <a:gd name="T12" fmla="*/ 2163 w 2448"/>
                <a:gd name="T13" fmla="*/ 1155 h 1681"/>
                <a:gd name="T14" fmla="*/ 2163 w 2448"/>
                <a:gd name="T15" fmla="*/ 1155 h 1681"/>
                <a:gd name="T16" fmla="*/ 1066 w 2448"/>
                <a:gd name="T17" fmla="*/ 174 h 1681"/>
                <a:gd name="T18" fmla="*/ 1066 w 2448"/>
                <a:gd name="T19" fmla="*/ 174 h 1681"/>
                <a:gd name="T20" fmla="*/ 683 w 2448"/>
                <a:gd name="T21" fmla="*/ 318 h 1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48" h="1681">
                  <a:moveTo>
                    <a:pt x="683" y="318"/>
                  </a:moveTo>
                  <a:lnTo>
                    <a:pt x="683" y="318"/>
                  </a:lnTo>
                  <a:cubicBezTo>
                    <a:pt x="521" y="327"/>
                    <a:pt x="0" y="537"/>
                    <a:pt x="6" y="823"/>
                  </a:cubicBezTo>
                  <a:lnTo>
                    <a:pt x="6" y="823"/>
                  </a:lnTo>
                  <a:cubicBezTo>
                    <a:pt x="16" y="1377"/>
                    <a:pt x="479" y="1414"/>
                    <a:pt x="900" y="1575"/>
                  </a:cubicBezTo>
                  <a:lnTo>
                    <a:pt x="900" y="1575"/>
                  </a:lnTo>
                  <a:cubicBezTo>
                    <a:pt x="1179" y="1680"/>
                    <a:pt x="2054" y="1433"/>
                    <a:pt x="2163" y="1155"/>
                  </a:cubicBezTo>
                  <a:lnTo>
                    <a:pt x="2163" y="1155"/>
                  </a:lnTo>
                  <a:cubicBezTo>
                    <a:pt x="2447" y="431"/>
                    <a:pt x="1568" y="0"/>
                    <a:pt x="1066" y="174"/>
                  </a:cubicBezTo>
                  <a:lnTo>
                    <a:pt x="1066" y="174"/>
                  </a:lnTo>
                  <a:cubicBezTo>
                    <a:pt x="963" y="210"/>
                    <a:pt x="765" y="314"/>
                    <a:pt x="683" y="318"/>
                  </a:cubicBezTo>
                </a:path>
              </a:pathLst>
            </a:custGeom>
            <a:solidFill>
              <a:schemeClr val="bg1">
                <a:lumMod val="9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84" name="Freeform 53">
              <a:extLst>
                <a:ext uri="{FF2B5EF4-FFF2-40B4-BE49-F238E27FC236}">
                  <a16:creationId xmlns:a16="http://schemas.microsoft.com/office/drawing/2014/main" xmlns="" id="{EF48DB4E-5AD0-474F-A2F9-230369E0AE77}"/>
                </a:ext>
              </a:extLst>
            </p:cNvPr>
            <p:cNvSpPr>
              <a:spLocks noChangeArrowheads="1"/>
            </p:cNvSpPr>
            <p:nvPr/>
          </p:nvSpPr>
          <p:spPr bwMode="auto">
            <a:xfrm>
              <a:off x="14737893" y="6581494"/>
              <a:ext cx="4380941" cy="2598033"/>
            </a:xfrm>
            <a:custGeom>
              <a:avLst/>
              <a:gdLst>
                <a:gd name="T0" fmla="*/ 3941 w 6707"/>
                <a:gd name="T1" fmla="*/ 0 h 3979"/>
                <a:gd name="T2" fmla="*/ 0 w 6707"/>
                <a:gd name="T3" fmla="*/ 2282 h 3979"/>
                <a:gd name="T4" fmla="*/ 0 w 6707"/>
                <a:gd name="T5" fmla="*/ 2480 h 3979"/>
                <a:gd name="T6" fmla="*/ 2594 w 6707"/>
                <a:gd name="T7" fmla="*/ 3978 h 3979"/>
                <a:gd name="T8" fmla="*/ 6706 w 6707"/>
                <a:gd name="T9" fmla="*/ 1597 h 3979"/>
                <a:gd name="T10" fmla="*/ 3941 w 6707"/>
                <a:gd name="T11" fmla="*/ 0 h 3979"/>
              </a:gdLst>
              <a:ahLst/>
              <a:cxnLst>
                <a:cxn ang="0">
                  <a:pos x="T0" y="T1"/>
                </a:cxn>
                <a:cxn ang="0">
                  <a:pos x="T2" y="T3"/>
                </a:cxn>
                <a:cxn ang="0">
                  <a:pos x="T4" y="T5"/>
                </a:cxn>
                <a:cxn ang="0">
                  <a:pos x="T6" y="T7"/>
                </a:cxn>
                <a:cxn ang="0">
                  <a:pos x="T8" y="T9"/>
                </a:cxn>
                <a:cxn ang="0">
                  <a:pos x="T10" y="T11"/>
                </a:cxn>
              </a:cxnLst>
              <a:rect l="0" t="0" r="r" b="b"/>
              <a:pathLst>
                <a:path w="6707" h="3979">
                  <a:moveTo>
                    <a:pt x="3941" y="0"/>
                  </a:moveTo>
                  <a:lnTo>
                    <a:pt x="0" y="2282"/>
                  </a:lnTo>
                  <a:lnTo>
                    <a:pt x="0" y="2480"/>
                  </a:lnTo>
                  <a:lnTo>
                    <a:pt x="2594" y="3978"/>
                  </a:lnTo>
                  <a:lnTo>
                    <a:pt x="6706" y="1597"/>
                  </a:lnTo>
                  <a:lnTo>
                    <a:pt x="3941" y="0"/>
                  </a:lnTo>
                </a:path>
              </a:pathLst>
            </a:custGeom>
            <a:solidFill>
              <a:srgbClr val="E5E4E3"/>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85" name="Freeform 54">
              <a:extLst>
                <a:ext uri="{FF2B5EF4-FFF2-40B4-BE49-F238E27FC236}">
                  <a16:creationId xmlns:a16="http://schemas.microsoft.com/office/drawing/2014/main" xmlns="" id="{847A9A85-86F2-4366-BBFF-5C1144026D03}"/>
                </a:ext>
              </a:extLst>
            </p:cNvPr>
            <p:cNvSpPr>
              <a:spLocks noChangeArrowheads="1"/>
            </p:cNvSpPr>
            <p:nvPr/>
          </p:nvSpPr>
          <p:spPr bwMode="auto">
            <a:xfrm>
              <a:off x="16431511" y="7439824"/>
              <a:ext cx="2860141" cy="1742582"/>
            </a:xfrm>
            <a:custGeom>
              <a:avLst/>
              <a:gdLst>
                <a:gd name="T0" fmla="*/ 4378 w 4379"/>
                <a:gd name="T1" fmla="*/ 0 h 2666"/>
                <a:gd name="T2" fmla="*/ 4377 w 4379"/>
                <a:gd name="T3" fmla="*/ 130 h 2666"/>
                <a:gd name="T4" fmla="*/ 0 w 4379"/>
                <a:gd name="T5" fmla="*/ 2665 h 2666"/>
                <a:gd name="T6" fmla="*/ 0 w 4379"/>
                <a:gd name="T7" fmla="*/ 2535 h 2666"/>
                <a:gd name="T8" fmla="*/ 4378 w 4379"/>
                <a:gd name="T9" fmla="*/ 0 h 2666"/>
              </a:gdLst>
              <a:ahLst/>
              <a:cxnLst>
                <a:cxn ang="0">
                  <a:pos x="T0" y="T1"/>
                </a:cxn>
                <a:cxn ang="0">
                  <a:pos x="T2" y="T3"/>
                </a:cxn>
                <a:cxn ang="0">
                  <a:pos x="T4" y="T5"/>
                </a:cxn>
                <a:cxn ang="0">
                  <a:pos x="T6" y="T7"/>
                </a:cxn>
                <a:cxn ang="0">
                  <a:pos x="T8" y="T9"/>
                </a:cxn>
              </a:cxnLst>
              <a:rect l="0" t="0" r="r" b="b"/>
              <a:pathLst>
                <a:path w="4379" h="2666">
                  <a:moveTo>
                    <a:pt x="4378" y="0"/>
                  </a:moveTo>
                  <a:lnTo>
                    <a:pt x="4377" y="130"/>
                  </a:lnTo>
                  <a:lnTo>
                    <a:pt x="0" y="2665"/>
                  </a:lnTo>
                  <a:lnTo>
                    <a:pt x="0" y="2535"/>
                  </a:lnTo>
                  <a:lnTo>
                    <a:pt x="4378" y="0"/>
                  </a:lnTo>
                </a:path>
              </a:pathLst>
            </a:custGeom>
            <a:solidFill>
              <a:schemeClr val="accent4">
                <a:lumMod val="5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86" name="Freeform 56">
              <a:extLst>
                <a:ext uri="{FF2B5EF4-FFF2-40B4-BE49-F238E27FC236}">
                  <a16:creationId xmlns:a16="http://schemas.microsoft.com/office/drawing/2014/main" xmlns="" id="{9C516D99-B92A-435F-A41B-E1D9508266E8}"/>
                </a:ext>
              </a:extLst>
            </p:cNvPr>
            <p:cNvSpPr>
              <a:spLocks noChangeArrowheads="1"/>
            </p:cNvSpPr>
            <p:nvPr/>
          </p:nvSpPr>
          <p:spPr bwMode="auto">
            <a:xfrm>
              <a:off x="14487308" y="6316506"/>
              <a:ext cx="4804344" cy="2779491"/>
            </a:xfrm>
            <a:custGeom>
              <a:avLst/>
              <a:gdLst>
                <a:gd name="T0" fmla="*/ 7356 w 7357"/>
                <a:gd name="T1" fmla="*/ 1720 h 4256"/>
                <a:gd name="T2" fmla="*/ 2978 w 7357"/>
                <a:gd name="T3" fmla="*/ 4255 h 4256"/>
                <a:gd name="T4" fmla="*/ 0 w 7357"/>
                <a:gd name="T5" fmla="*/ 2536 h 4256"/>
                <a:gd name="T6" fmla="*/ 4377 w 7357"/>
                <a:gd name="T7" fmla="*/ 0 h 4256"/>
                <a:gd name="T8" fmla="*/ 7356 w 7357"/>
                <a:gd name="T9" fmla="*/ 1720 h 4256"/>
              </a:gdLst>
              <a:ahLst/>
              <a:cxnLst>
                <a:cxn ang="0">
                  <a:pos x="T0" y="T1"/>
                </a:cxn>
                <a:cxn ang="0">
                  <a:pos x="T2" y="T3"/>
                </a:cxn>
                <a:cxn ang="0">
                  <a:pos x="T4" y="T5"/>
                </a:cxn>
                <a:cxn ang="0">
                  <a:pos x="T6" y="T7"/>
                </a:cxn>
                <a:cxn ang="0">
                  <a:pos x="T8" y="T9"/>
                </a:cxn>
              </a:cxnLst>
              <a:rect l="0" t="0" r="r" b="b"/>
              <a:pathLst>
                <a:path w="7357" h="4256">
                  <a:moveTo>
                    <a:pt x="7356" y="1720"/>
                  </a:moveTo>
                  <a:lnTo>
                    <a:pt x="2978" y="4255"/>
                  </a:lnTo>
                  <a:lnTo>
                    <a:pt x="0" y="2536"/>
                  </a:lnTo>
                  <a:lnTo>
                    <a:pt x="4377" y="0"/>
                  </a:lnTo>
                  <a:lnTo>
                    <a:pt x="7356" y="1720"/>
                  </a:lnTo>
                </a:path>
              </a:pathLst>
            </a:custGeom>
            <a:solidFill>
              <a:schemeClr val="accent4"/>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87" name="Freeform 57">
              <a:extLst>
                <a:ext uri="{FF2B5EF4-FFF2-40B4-BE49-F238E27FC236}">
                  <a16:creationId xmlns:a16="http://schemas.microsoft.com/office/drawing/2014/main" xmlns="" id="{8D3FE908-05D1-4C23-A897-85974BE50B0F}"/>
                </a:ext>
              </a:extLst>
            </p:cNvPr>
            <p:cNvSpPr>
              <a:spLocks noChangeArrowheads="1"/>
            </p:cNvSpPr>
            <p:nvPr/>
          </p:nvSpPr>
          <p:spPr bwMode="auto">
            <a:xfrm>
              <a:off x="15011523" y="6621818"/>
              <a:ext cx="3755914" cy="2171748"/>
            </a:xfrm>
            <a:custGeom>
              <a:avLst/>
              <a:gdLst>
                <a:gd name="T0" fmla="*/ 5749 w 5750"/>
                <a:gd name="T1" fmla="*/ 1345 h 3327"/>
                <a:gd name="T2" fmla="*/ 2328 w 5750"/>
                <a:gd name="T3" fmla="*/ 3326 h 3327"/>
                <a:gd name="T4" fmla="*/ 0 w 5750"/>
                <a:gd name="T5" fmla="*/ 1981 h 3327"/>
                <a:gd name="T6" fmla="*/ 3421 w 5750"/>
                <a:gd name="T7" fmla="*/ 0 h 3327"/>
                <a:gd name="T8" fmla="*/ 5749 w 5750"/>
                <a:gd name="T9" fmla="*/ 1345 h 3327"/>
              </a:gdLst>
              <a:ahLst/>
              <a:cxnLst>
                <a:cxn ang="0">
                  <a:pos x="T0" y="T1"/>
                </a:cxn>
                <a:cxn ang="0">
                  <a:pos x="T2" y="T3"/>
                </a:cxn>
                <a:cxn ang="0">
                  <a:pos x="T4" y="T5"/>
                </a:cxn>
                <a:cxn ang="0">
                  <a:pos x="T6" y="T7"/>
                </a:cxn>
                <a:cxn ang="0">
                  <a:pos x="T8" y="T9"/>
                </a:cxn>
              </a:cxnLst>
              <a:rect l="0" t="0" r="r" b="b"/>
              <a:pathLst>
                <a:path w="5750" h="3327">
                  <a:moveTo>
                    <a:pt x="5749" y="1345"/>
                  </a:moveTo>
                  <a:lnTo>
                    <a:pt x="2328" y="3326"/>
                  </a:lnTo>
                  <a:lnTo>
                    <a:pt x="0" y="1981"/>
                  </a:lnTo>
                  <a:lnTo>
                    <a:pt x="3421" y="0"/>
                  </a:lnTo>
                  <a:lnTo>
                    <a:pt x="5749" y="1345"/>
                  </a:lnTo>
                </a:path>
              </a:pathLst>
            </a:custGeom>
            <a:solidFill>
              <a:schemeClr val="accent4">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88" name="Freeform 53">
              <a:extLst>
                <a:ext uri="{FF2B5EF4-FFF2-40B4-BE49-F238E27FC236}">
                  <a16:creationId xmlns:a16="http://schemas.microsoft.com/office/drawing/2014/main" xmlns="" id="{1424E484-44CD-437C-AC23-549D17E2ED9A}"/>
                </a:ext>
              </a:extLst>
            </p:cNvPr>
            <p:cNvSpPr>
              <a:spLocks noChangeArrowheads="1"/>
            </p:cNvSpPr>
            <p:nvPr/>
          </p:nvSpPr>
          <p:spPr bwMode="auto">
            <a:xfrm>
              <a:off x="14487308" y="7972677"/>
              <a:ext cx="1946431" cy="1911868"/>
            </a:xfrm>
            <a:custGeom>
              <a:avLst/>
              <a:gdLst>
                <a:gd name="connsiteX0" fmla="*/ 653 w 1946431"/>
                <a:gd name="connsiteY0" fmla="*/ 0 h 1911868"/>
                <a:gd name="connsiteX1" fmla="*/ 1946431 w 1946431"/>
                <a:gd name="connsiteY1" fmla="*/ 1124065 h 1911868"/>
                <a:gd name="connsiteX2" fmla="*/ 1946431 w 1946431"/>
                <a:gd name="connsiteY2" fmla="*/ 1209073 h 1911868"/>
                <a:gd name="connsiteX3" fmla="*/ 88641 w 1946431"/>
                <a:gd name="connsiteY3" fmla="*/ 135574 h 1911868"/>
                <a:gd name="connsiteX4" fmla="*/ 88641 w 1946431"/>
                <a:gd name="connsiteY4" fmla="*/ 753626 h 1911868"/>
                <a:gd name="connsiteX5" fmla="*/ 1946431 w 1946431"/>
                <a:gd name="connsiteY5" fmla="*/ 1826906 h 1911868"/>
                <a:gd name="connsiteX6" fmla="*/ 1946431 w 1946431"/>
                <a:gd name="connsiteY6" fmla="*/ 1911868 h 1911868"/>
                <a:gd name="connsiteX7" fmla="*/ 0 w 1946431"/>
                <a:gd name="connsiteY7" fmla="*/ 787756 h 1911868"/>
                <a:gd name="connsiteX8" fmla="*/ 261 w 1946431"/>
                <a:gd name="connsiteY8" fmla="*/ 753754 h 1911868"/>
                <a:gd name="connsiteX9" fmla="*/ 0 w 1946431"/>
                <a:gd name="connsiteY9" fmla="*/ 753617 h 1911868"/>
                <a:gd name="connsiteX10" fmla="*/ 0 w 1946431"/>
                <a:gd name="connsiteY10" fmla="*/ 84354 h 1911868"/>
                <a:gd name="connsiteX11" fmla="*/ 0 w 1946431"/>
                <a:gd name="connsiteY11" fmla="*/ 34565 h 1911868"/>
                <a:gd name="connsiteX12" fmla="*/ 384 w 1946431"/>
                <a:gd name="connsiteY12" fmla="*/ 34803 h 1911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46431" h="1911868">
                  <a:moveTo>
                    <a:pt x="653" y="0"/>
                  </a:moveTo>
                  <a:lnTo>
                    <a:pt x="1946431" y="1124065"/>
                  </a:lnTo>
                  <a:lnTo>
                    <a:pt x="1946431" y="1209073"/>
                  </a:lnTo>
                  <a:lnTo>
                    <a:pt x="88641" y="135574"/>
                  </a:lnTo>
                  <a:lnTo>
                    <a:pt x="88641" y="753626"/>
                  </a:lnTo>
                  <a:lnTo>
                    <a:pt x="1946431" y="1826906"/>
                  </a:lnTo>
                  <a:lnTo>
                    <a:pt x="1946431" y="1911868"/>
                  </a:lnTo>
                  <a:lnTo>
                    <a:pt x="0" y="787756"/>
                  </a:lnTo>
                  <a:lnTo>
                    <a:pt x="261" y="753754"/>
                  </a:lnTo>
                  <a:lnTo>
                    <a:pt x="0" y="753617"/>
                  </a:lnTo>
                  <a:lnTo>
                    <a:pt x="0" y="84354"/>
                  </a:lnTo>
                  <a:lnTo>
                    <a:pt x="0" y="34565"/>
                  </a:lnTo>
                  <a:lnTo>
                    <a:pt x="384" y="34803"/>
                  </a:lnTo>
                  <a:close/>
                </a:path>
              </a:pathLst>
            </a:custGeom>
            <a:solidFill>
              <a:schemeClr val="accent4">
                <a:lumMod val="75000"/>
              </a:schemeClr>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89" name="Freeform 54">
              <a:extLst>
                <a:ext uri="{FF2B5EF4-FFF2-40B4-BE49-F238E27FC236}">
                  <a16:creationId xmlns:a16="http://schemas.microsoft.com/office/drawing/2014/main" xmlns="" id="{ED9476F5-EFCB-4496-BC52-AC7E9463E66E}"/>
                </a:ext>
              </a:extLst>
            </p:cNvPr>
            <p:cNvSpPr>
              <a:spLocks noChangeArrowheads="1"/>
            </p:cNvSpPr>
            <p:nvPr/>
          </p:nvSpPr>
          <p:spPr bwMode="auto">
            <a:xfrm>
              <a:off x="15996587" y="6809036"/>
              <a:ext cx="2387117" cy="1404934"/>
            </a:xfrm>
            <a:custGeom>
              <a:avLst/>
              <a:gdLst>
                <a:gd name="connsiteX0" fmla="*/ 393504 w 2387117"/>
                <a:gd name="connsiteY0" fmla="*/ 472369 h 1404934"/>
                <a:gd name="connsiteX1" fmla="*/ 1615195 w 2387117"/>
                <a:gd name="connsiteY1" fmla="*/ 1177670 h 1404934"/>
                <a:gd name="connsiteX2" fmla="*/ 1222345 w 2387117"/>
                <a:gd name="connsiteY2" fmla="*/ 1404934 h 1404934"/>
                <a:gd name="connsiteX3" fmla="*/ 0 w 2387117"/>
                <a:gd name="connsiteY3" fmla="*/ 700286 h 1404934"/>
                <a:gd name="connsiteX4" fmla="*/ 1166489 w 2387117"/>
                <a:gd name="connsiteY4" fmla="*/ 0 h 1404934"/>
                <a:gd name="connsiteX5" fmla="*/ 2387117 w 2387117"/>
                <a:gd name="connsiteY5" fmla="*/ 705175 h 1404934"/>
                <a:gd name="connsiteX6" fmla="*/ 1811743 w 2387117"/>
                <a:gd name="connsiteY6" fmla="*/ 1039137 h 1404934"/>
                <a:gd name="connsiteX7" fmla="*/ 590461 w 2387117"/>
                <a:gd name="connsiteY7" fmla="*/ 333962 h 140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7117" h="1404934">
                  <a:moveTo>
                    <a:pt x="393504" y="472369"/>
                  </a:moveTo>
                  <a:lnTo>
                    <a:pt x="1615195" y="1177670"/>
                  </a:lnTo>
                  <a:lnTo>
                    <a:pt x="1222345" y="1404934"/>
                  </a:lnTo>
                  <a:lnTo>
                    <a:pt x="0" y="700286"/>
                  </a:lnTo>
                  <a:close/>
                  <a:moveTo>
                    <a:pt x="1166489" y="0"/>
                  </a:moveTo>
                  <a:lnTo>
                    <a:pt x="2387117" y="705175"/>
                  </a:lnTo>
                  <a:lnTo>
                    <a:pt x="1811743" y="1039137"/>
                  </a:lnTo>
                  <a:lnTo>
                    <a:pt x="590461" y="333962"/>
                  </a:lnTo>
                  <a:close/>
                </a:path>
              </a:pathLst>
            </a:custGeom>
            <a:solidFill>
              <a:schemeClr val="accent4"/>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90" name="Freeform 61">
              <a:extLst>
                <a:ext uri="{FF2B5EF4-FFF2-40B4-BE49-F238E27FC236}">
                  <a16:creationId xmlns:a16="http://schemas.microsoft.com/office/drawing/2014/main" xmlns="" id="{FAF8C433-BDF1-42DA-AF09-EBF3522CAEEA}"/>
                </a:ext>
              </a:extLst>
            </p:cNvPr>
            <p:cNvSpPr>
              <a:spLocks noChangeArrowheads="1"/>
            </p:cNvSpPr>
            <p:nvPr/>
          </p:nvSpPr>
          <p:spPr bwMode="auto">
            <a:xfrm>
              <a:off x="15227545" y="7915072"/>
              <a:ext cx="1166523" cy="936099"/>
            </a:xfrm>
            <a:custGeom>
              <a:avLst/>
              <a:gdLst>
                <a:gd name="T0" fmla="*/ 85 w 1787"/>
                <a:gd name="T1" fmla="*/ 1004 h 1433"/>
                <a:gd name="T2" fmla="*/ 85 w 1787"/>
                <a:gd name="T3" fmla="*/ 1003 h 1433"/>
                <a:gd name="T4" fmla="*/ 85 w 1787"/>
                <a:gd name="T5" fmla="*/ 1002 h 1433"/>
                <a:gd name="T6" fmla="*/ 93 w 1787"/>
                <a:gd name="T7" fmla="*/ 996 h 1433"/>
                <a:gd name="T8" fmla="*/ 184 w 1787"/>
                <a:gd name="T9" fmla="*/ 903 h 1433"/>
                <a:gd name="T10" fmla="*/ 1243 w 1787"/>
                <a:gd name="T11" fmla="*/ 0 h 1433"/>
                <a:gd name="T12" fmla="*/ 1638 w 1787"/>
                <a:gd name="T13" fmla="*/ 99 h 1433"/>
                <a:gd name="T14" fmla="*/ 1638 w 1787"/>
                <a:gd name="T15" fmla="*/ 99 h 1433"/>
                <a:gd name="T16" fmla="*/ 1660 w 1787"/>
                <a:gd name="T17" fmla="*/ 792 h 1433"/>
                <a:gd name="T18" fmla="*/ 1660 w 1787"/>
                <a:gd name="T19" fmla="*/ 792 h 1433"/>
                <a:gd name="T20" fmla="*/ 382 w 1787"/>
                <a:gd name="T21" fmla="*/ 1371 h 1433"/>
                <a:gd name="T22" fmla="*/ 382 w 1787"/>
                <a:gd name="T23" fmla="*/ 1371 h 1433"/>
                <a:gd name="T24" fmla="*/ 382 w 1787"/>
                <a:gd name="T25" fmla="*/ 1371 h 1433"/>
                <a:gd name="T26" fmla="*/ 75 w 1787"/>
                <a:gd name="T27" fmla="*/ 1315 h 1433"/>
                <a:gd name="T28" fmla="*/ 73 w 1787"/>
                <a:gd name="T29" fmla="*/ 1313 h 1433"/>
                <a:gd name="T30" fmla="*/ 73 w 1787"/>
                <a:gd name="T31" fmla="*/ 1313 h 1433"/>
                <a:gd name="T32" fmla="*/ 85 w 1787"/>
                <a:gd name="T33" fmla="*/ 1004 h 1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87" h="1433">
                  <a:moveTo>
                    <a:pt x="85" y="1004"/>
                  </a:moveTo>
                  <a:lnTo>
                    <a:pt x="85" y="1003"/>
                  </a:lnTo>
                  <a:lnTo>
                    <a:pt x="85" y="1002"/>
                  </a:lnTo>
                  <a:lnTo>
                    <a:pt x="93" y="996"/>
                  </a:lnTo>
                  <a:lnTo>
                    <a:pt x="184" y="903"/>
                  </a:lnTo>
                  <a:lnTo>
                    <a:pt x="1243" y="0"/>
                  </a:lnTo>
                  <a:lnTo>
                    <a:pt x="1638" y="99"/>
                  </a:lnTo>
                  <a:lnTo>
                    <a:pt x="1638" y="99"/>
                  </a:lnTo>
                  <a:cubicBezTo>
                    <a:pt x="1786" y="278"/>
                    <a:pt x="1765" y="678"/>
                    <a:pt x="1660" y="792"/>
                  </a:cubicBezTo>
                  <a:lnTo>
                    <a:pt x="1660" y="792"/>
                  </a:lnTo>
                  <a:cubicBezTo>
                    <a:pt x="1302" y="1154"/>
                    <a:pt x="386" y="1369"/>
                    <a:pt x="382" y="1371"/>
                  </a:cubicBezTo>
                  <a:lnTo>
                    <a:pt x="382" y="1371"/>
                  </a:lnTo>
                  <a:lnTo>
                    <a:pt x="382" y="1371"/>
                  </a:lnTo>
                  <a:cubicBezTo>
                    <a:pt x="281" y="1432"/>
                    <a:pt x="150" y="1409"/>
                    <a:pt x="75" y="1315"/>
                  </a:cubicBezTo>
                  <a:lnTo>
                    <a:pt x="73" y="1313"/>
                  </a:lnTo>
                  <a:lnTo>
                    <a:pt x="73" y="1313"/>
                  </a:lnTo>
                  <a:cubicBezTo>
                    <a:pt x="0" y="1220"/>
                    <a:pt x="6" y="1089"/>
                    <a:pt x="85" y="1004"/>
                  </a:cubicBez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91" name="Freeform 62">
              <a:extLst>
                <a:ext uri="{FF2B5EF4-FFF2-40B4-BE49-F238E27FC236}">
                  <a16:creationId xmlns:a16="http://schemas.microsoft.com/office/drawing/2014/main" xmlns="" id="{DA51CCFB-D4EB-4078-8701-42BBE3BD1796}"/>
                </a:ext>
              </a:extLst>
            </p:cNvPr>
            <p:cNvSpPr>
              <a:spLocks noChangeArrowheads="1"/>
            </p:cNvSpPr>
            <p:nvPr/>
          </p:nvSpPr>
          <p:spPr bwMode="auto">
            <a:xfrm>
              <a:off x="15374441" y="10150186"/>
              <a:ext cx="77767" cy="95051"/>
            </a:xfrm>
            <a:custGeom>
              <a:avLst/>
              <a:gdLst>
                <a:gd name="T0" fmla="*/ 0 w 118"/>
                <a:gd name="T1" fmla="*/ 0 h 147"/>
                <a:gd name="T2" fmla="*/ 117 w 118"/>
                <a:gd name="T3" fmla="*/ 6 h 147"/>
                <a:gd name="T4" fmla="*/ 108 w 118"/>
                <a:gd name="T5" fmla="*/ 146 h 147"/>
                <a:gd name="T6" fmla="*/ 0 w 118"/>
                <a:gd name="T7" fmla="*/ 81 h 147"/>
                <a:gd name="T8" fmla="*/ 0 w 118"/>
                <a:gd name="T9" fmla="*/ 0 h 147"/>
              </a:gdLst>
              <a:ahLst/>
              <a:cxnLst>
                <a:cxn ang="0">
                  <a:pos x="T0" y="T1"/>
                </a:cxn>
                <a:cxn ang="0">
                  <a:pos x="T2" y="T3"/>
                </a:cxn>
                <a:cxn ang="0">
                  <a:pos x="T4" y="T5"/>
                </a:cxn>
                <a:cxn ang="0">
                  <a:pos x="T6" y="T7"/>
                </a:cxn>
                <a:cxn ang="0">
                  <a:pos x="T8" y="T9"/>
                </a:cxn>
              </a:cxnLst>
              <a:rect l="0" t="0" r="r" b="b"/>
              <a:pathLst>
                <a:path w="118" h="147">
                  <a:moveTo>
                    <a:pt x="0" y="0"/>
                  </a:moveTo>
                  <a:lnTo>
                    <a:pt x="117" y="6"/>
                  </a:lnTo>
                  <a:lnTo>
                    <a:pt x="108" y="146"/>
                  </a:lnTo>
                  <a:lnTo>
                    <a:pt x="0" y="81"/>
                  </a:lnTo>
                  <a:lnTo>
                    <a:pt x="0" y="0"/>
                  </a:lnTo>
                </a:path>
              </a:pathLst>
            </a:custGeom>
            <a:solidFill>
              <a:schemeClr val="accent5">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92" name="Freeform 63">
              <a:extLst>
                <a:ext uri="{FF2B5EF4-FFF2-40B4-BE49-F238E27FC236}">
                  <a16:creationId xmlns:a16="http://schemas.microsoft.com/office/drawing/2014/main" xmlns="" id="{FA77E447-5734-4B1F-B6A8-55F03614296A}"/>
                </a:ext>
              </a:extLst>
            </p:cNvPr>
            <p:cNvSpPr>
              <a:spLocks noChangeArrowheads="1"/>
            </p:cNvSpPr>
            <p:nvPr/>
          </p:nvSpPr>
          <p:spPr bwMode="auto">
            <a:xfrm>
              <a:off x="15192982" y="9824714"/>
              <a:ext cx="328354" cy="420524"/>
            </a:xfrm>
            <a:custGeom>
              <a:avLst/>
              <a:gdLst>
                <a:gd name="T0" fmla="*/ 273 w 502"/>
                <a:gd name="T1" fmla="*/ 540 h 646"/>
                <a:gd name="T2" fmla="*/ 273 w 502"/>
                <a:gd name="T3" fmla="*/ 540 h 646"/>
                <a:gd name="T4" fmla="*/ 177 w 502"/>
                <a:gd name="T5" fmla="*/ 614 h 646"/>
                <a:gd name="T6" fmla="*/ 177 w 502"/>
                <a:gd name="T7" fmla="*/ 614 h 646"/>
                <a:gd name="T8" fmla="*/ 60 w 502"/>
                <a:gd name="T9" fmla="*/ 637 h 646"/>
                <a:gd name="T10" fmla="*/ 60 w 502"/>
                <a:gd name="T11" fmla="*/ 637 h 646"/>
                <a:gd name="T12" fmla="*/ 11 w 502"/>
                <a:gd name="T13" fmla="*/ 607 h 646"/>
                <a:gd name="T14" fmla="*/ 11 w 502"/>
                <a:gd name="T15" fmla="*/ 607 h 646"/>
                <a:gd name="T16" fmla="*/ 4 w 502"/>
                <a:gd name="T17" fmla="*/ 548 h 646"/>
                <a:gd name="T18" fmla="*/ 4 w 502"/>
                <a:gd name="T19" fmla="*/ 548 h 646"/>
                <a:gd name="T20" fmla="*/ 55 w 502"/>
                <a:gd name="T21" fmla="*/ 430 h 646"/>
                <a:gd name="T22" fmla="*/ 55 w 502"/>
                <a:gd name="T23" fmla="*/ 430 h 646"/>
                <a:gd name="T24" fmla="*/ 206 w 502"/>
                <a:gd name="T25" fmla="*/ 74 h 646"/>
                <a:gd name="T26" fmla="*/ 219 w 502"/>
                <a:gd name="T27" fmla="*/ 48 h 646"/>
                <a:gd name="T28" fmla="*/ 243 w 502"/>
                <a:gd name="T29" fmla="*/ 36 h 646"/>
                <a:gd name="T30" fmla="*/ 243 w 502"/>
                <a:gd name="T31" fmla="*/ 36 h 646"/>
                <a:gd name="T32" fmla="*/ 417 w 502"/>
                <a:gd name="T33" fmla="*/ 24 h 646"/>
                <a:gd name="T34" fmla="*/ 430 w 502"/>
                <a:gd name="T35" fmla="*/ 33 h 646"/>
                <a:gd name="T36" fmla="*/ 438 w 502"/>
                <a:gd name="T37" fmla="*/ 52 h 646"/>
                <a:gd name="T38" fmla="*/ 438 w 502"/>
                <a:gd name="T39" fmla="*/ 52 h 646"/>
                <a:gd name="T40" fmla="*/ 468 w 502"/>
                <a:gd name="T41" fmla="*/ 128 h 646"/>
                <a:gd name="T42" fmla="*/ 468 w 502"/>
                <a:gd name="T43" fmla="*/ 128 h 646"/>
                <a:gd name="T44" fmla="*/ 434 w 502"/>
                <a:gd name="T45" fmla="*/ 385 h 646"/>
                <a:gd name="T46" fmla="*/ 434 w 502"/>
                <a:gd name="T47" fmla="*/ 385 h 646"/>
                <a:gd name="T48" fmla="*/ 360 w 502"/>
                <a:gd name="T49" fmla="*/ 461 h 646"/>
                <a:gd name="T50" fmla="*/ 360 w 502"/>
                <a:gd name="T51" fmla="*/ 461 h 646"/>
                <a:gd name="T52" fmla="*/ 273 w 502"/>
                <a:gd name="T53" fmla="*/ 540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02" h="646">
                  <a:moveTo>
                    <a:pt x="273" y="540"/>
                  </a:moveTo>
                  <a:lnTo>
                    <a:pt x="273" y="540"/>
                  </a:lnTo>
                  <a:cubicBezTo>
                    <a:pt x="243" y="568"/>
                    <a:pt x="212" y="595"/>
                    <a:pt x="177" y="614"/>
                  </a:cubicBezTo>
                  <a:lnTo>
                    <a:pt x="177" y="614"/>
                  </a:lnTo>
                  <a:cubicBezTo>
                    <a:pt x="142" y="634"/>
                    <a:pt x="100" y="645"/>
                    <a:pt x="60" y="637"/>
                  </a:cubicBezTo>
                  <a:lnTo>
                    <a:pt x="60" y="637"/>
                  </a:lnTo>
                  <a:cubicBezTo>
                    <a:pt x="41" y="633"/>
                    <a:pt x="22" y="624"/>
                    <a:pt x="11" y="607"/>
                  </a:cubicBezTo>
                  <a:lnTo>
                    <a:pt x="11" y="607"/>
                  </a:lnTo>
                  <a:cubicBezTo>
                    <a:pt x="0" y="591"/>
                    <a:pt x="0" y="568"/>
                    <a:pt x="4" y="548"/>
                  </a:cubicBezTo>
                  <a:lnTo>
                    <a:pt x="4" y="548"/>
                  </a:lnTo>
                  <a:cubicBezTo>
                    <a:pt x="13" y="505"/>
                    <a:pt x="35" y="467"/>
                    <a:pt x="55" y="430"/>
                  </a:cubicBezTo>
                  <a:lnTo>
                    <a:pt x="55" y="430"/>
                  </a:lnTo>
                  <a:cubicBezTo>
                    <a:pt x="117" y="316"/>
                    <a:pt x="168" y="196"/>
                    <a:pt x="206" y="74"/>
                  </a:cubicBezTo>
                  <a:lnTo>
                    <a:pt x="219" y="48"/>
                  </a:lnTo>
                  <a:lnTo>
                    <a:pt x="243" y="36"/>
                  </a:lnTo>
                  <a:lnTo>
                    <a:pt x="243" y="36"/>
                  </a:lnTo>
                  <a:cubicBezTo>
                    <a:pt x="299" y="18"/>
                    <a:pt x="362" y="0"/>
                    <a:pt x="417" y="24"/>
                  </a:cubicBezTo>
                  <a:lnTo>
                    <a:pt x="430" y="33"/>
                  </a:lnTo>
                  <a:lnTo>
                    <a:pt x="438" y="52"/>
                  </a:lnTo>
                  <a:lnTo>
                    <a:pt x="438" y="52"/>
                  </a:lnTo>
                  <a:cubicBezTo>
                    <a:pt x="445" y="78"/>
                    <a:pt x="459" y="102"/>
                    <a:pt x="468" y="128"/>
                  </a:cubicBezTo>
                  <a:lnTo>
                    <a:pt x="468" y="128"/>
                  </a:lnTo>
                  <a:cubicBezTo>
                    <a:pt x="501" y="212"/>
                    <a:pt x="488" y="312"/>
                    <a:pt x="434" y="385"/>
                  </a:cubicBezTo>
                  <a:lnTo>
                    <a:pt x="434" y="385"/>
                  </a:lnTo>
                  <a:cubicBezTo>
                    <a:pt x="413" y="413"/>
                    <a:pt x="387" y="437"/>
                    <a:pt x="360" y="461"/>
                  </a:cubicBezTo>
                  <a:lnTo>
                    <a:pt x="360" y="461"/>
                  </a:lnTo>
                  <a:cubicBezTo>
                    <a:pt x="331" y="487"/>
                    <a:pt x="302" y="513"/>
                    <a:pt x="273" y="540"/>
                  </a:cubicBezTo>
                </a:path>
              </a:pathLst>
            </a:custGeom>
            <a:solidFill>
              <a:schemeClr val="bg1">
                <a:lumMod val="8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93" name="Freeform 64">
              <a:extLst>
                <a:ext uri="{FF2B5EF4-FFF2-40B4-BE49-F238E27FC236}">
                  <a16:creationId xmlns:a16="http://schemas.microsoft.com/office/drawing/2014/main" xmlns="" id="{B2350CF5-3E55-4D35-B88B-CED15E14A124}"/>
                </a:ext>
              </a:extLst>
            </p:cNvPr>
            <p:cNvSpPr>
              <a:spLocks noChangeArrowheads="1"/>
            </p:cNvSpPr>
            <p:nvPr/>
          </p:nvSpPr>
          <p:spPr bwMode="auto">
            <a:xfrm>
              <a:off x="15060488" y="9862157"/>
              <a:ext cx="492533" cy="535736"/>
            </a:xfrm>
            <a:custGeom>
              <a:avLst/>
              <a:gdLst>
                <a:gd name="T0" fmla="*/ 696 w 754"/>
                <a:gd name="T1" fmla="*/ 506 h 820"/>
                <a:gd name="T2" fmla="*/ 696 w 754"/>
                <a:gd name="T3" fmla="*/ 506 h 820"/>
                <a:gd name="T4" fmla="*/ 589 w 754"/>
                <a:gd name="T5" fmla="*/ 585 h 820"/>
                <a:gd name="T6" fmla="*/ 589 w 754"/>
                <a:gd name="T7" fmla="*/ 585 h 820"/>
                <a:gd name="T8" fmla="*/ 598 w 754"/>
                <a:gd name="T9" fmla="*/ 445 h 820"/>
                <a:gd name="T10" fmla="*/ 598 w 754"/>
                <a:gd name="T11" fmla="*/ 445 h 820"/>
                <a:gd name="T12" fmla="*/ 458 w 754"/>
                <a:gd name="T13" fmla="*/ 664 h 820"/>
                <a:gd name="T14" fmla="*/ 458 w 754"/>
                <a:gd name="T15" fmla="*/ 664 h 820"/>
                <a:gd name="T16" fmla="*/ 107 w 754"/>
                <a:gd name="T17" fmla="*/ 819 h 820"/>
                <a:gd name="T18" fmla="*/ 107 w 754"/>
                <a:gd name="T19" fmla="*/ 819 h 820"/>
                <a:gd name="T20" fmla="*/ 12 w 754"/>
                <a:gd name="T21" fmla="*/ 798 h 820"/>
                <a:gd name="T22" fmla="*/ 0 w 754"/>
                <a:gd name="T23" fmla="*/ 784 h 820"/>
                <a:gd name="T24" fmla="*/ 6 w 754"/>
                <a:gd name="T25" fmla="*/ 761 h 820"/>
                <a:gd name="T26" fmla="*/ 6 w 754"/>
                <a:gd name="T27" fmla="*/ 761 h 820"/>
                <a:gd name="T28" fmla="*/ 302 w 754"/>
                <a:gd name="T29" fmla="*/ 290 h 820"/>
                <a:gd name="T30" fmla="*/ 302 w 754"/>
                <a:gd name="T31" fmla="*/ 290 h 820"/>
                <a:gd name="T32" fmla="*/ 251 w 754"/>
                <a:gd name="T33" fmla="*/ 441 h 820"/>
                <a:gd name="T34" fmla="*/ 251 w 754"/>
                <a:gd name="T35" fmla="*/ 441 h 820"/>
                <a:gd name="T36" fmla="*/ 261 w 754"/>
                <a:gd name="T37" fmla="*/ 503 h 820"/>
                <a:gd name="T38" fmla="*/ 261 w 754"/>
                <a:gd name="T39" fmla="*/ 503 h 820"/>
                <a:gd name="T40" fmla="*/ 312 w 754"/>
                <a:gd name="T41" fmla="*/ 510 h 820"/>
                <a:gd name="T42" fmla="*/ 312 w 754"/>
                <a:gd name="T43" fmla="*/ 510 h 820"/>
                <a:gd name="T44" fmla="*/ 425 w 754"/>
                <a:gd name="T45" fmla="*/ 440 h 820"/>
                <a:gd name="T46" fmla="*/ 425 w 754"/>
                <a:gd name="T47" fmla="*/ 440 h 820"/>
                <a:gd name="T48" fmla="*/ 506 w 754"/>
                <a:gd name="T49" fmla="*/ 374 h 820"/>
                <a:gd name="T50" fmla="*/ 506 w 754"/>
                <a:gd name="T51" fmla="*/ 374 h 820"/>
                <a:gd name="T52" fmla="*/ 575 w 754"/>
                <a:gd name="T53" fmla="*/ 308 h 820"/>
                <a:gd name="T54" fmla="*/ 575 w 754"/>
                <a:gd name="T55" fmla="*/ 308 h 820"/>
                <a:gd name="T56" fmla="*/ 642 w 754"/>
                <a:gd name="T57" fmla="*/ 0 h 820"/>
                <a:gd name="T58" fmla="*/ 642 w 754"/>
                <a:gd name="T59" fmla="*/ 0 h 820"/>
                <a:gd name="T60" fmla="*/ 733 w 754"/>
                <a:gd name="T61" fmla="*/ 266 h 820"/>
                <a:gd name="T62" fmla="*/ 733 w 754"/>
                <a:gd name="T63" fmla="*/ 266 h 820"/>
                <a:gd name="T64" fmla="*/ 703 w 754"/>
                <a:gd name="T65" fmla="*/ 369 h 820"/>
                <a:gd name="T66" fmla="*/ 703 w 754"/>
                <a:gd name="T67" fmla="*/ 369 h 820"/>
                <a:gd name="T68" fmla="*/ 696 w 754"/>
                <a:gd name="T69" fmla="*/ 506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54" h="820">
                  <a:moveTo>
                    <a:pt x="696" y="506"/>
                  </a:moveTo>
                  <a:lnTo>
                    <a:pt x="696" y="506"/>
                  </a:lnTo>
                  <a:cubicBezTo>
                    <a:pt x="659" y="530"/>
                    <a:pt x="623" y="556"/>
                    <a:pt x="589" y="585"/>
                  </a:cubicBezTo>
                  <a:lnTo>
                    <a:pt x="589" y="585"/>
                  </a:lnTo>
                  <a:cubicBezTo>
                    <a:pt x="592" y="538"/>
                    <a:pt x="595" y="491"/>
                    <a:pt x="598" y="445"/>
                  </a:cubicBezTo>
                  <a:lnTo>
                    <a:pt x="598" y="445"/>
                  </a:lnTo>
                  <a:cubicBezTo>
                    <a:pt x="528" y="499"/>
                    <a:pt x="509" y="593"/>
                    <a:pt x="458" y="664"/>
                  </a:cubicBezTo>
                  <a:lnTo>
                    <a:pt x="458" y="664"/>
                  </a:lnTo>
                  <a:cubicBezTo>
                    <a:pt x="381" y="772"/>
                    <a:pt x="240" y="817"/>
                    <a:pt x="107" y="819"/>
                  </a:cubicBezTo>
                  <a:lnTo>
                    <a:pt x="107" y="819"/>
                  </a:lnTo>
                  <a:cubicBezTo>
                    <a:pt x="74" y="819"/>
                    <a:pt x="39" y="817"/>
                    <a:pt x="12" y="798"/>
                  </a:cubicBezTo>
                  <a:lnTo>
                    <a:pt x="0" y="784"/>
                  </a:lnTo>
                  <a:lnTo>
                    <a:pt x="6" y="761"/>
                  </a:lnTo>
                  <a:lnTo>
                    <a:pt x="6" y="761"/>
                  </a:lnTo>
                  <a:cubicBezTo>
                    <a:pt x="98" y="600"/>
                    <a:pt x="197" y="442"/>
                    <a:pt x="302" y="290"/>
                  </a:cubicBezTo>
                  <a:lnTo>
                    <a:pt x="302" y="290"/>
                  </a:lnTo>
                  <a:cubicBezTo>
                    <a:pt x="279" y="338"/>
                    <a:pt x="262" y="389"/>
                    <a:pt x="251" y="441"/>
                  </a:cubicBezTo>
                  <a:lnTo>
                    <a:pt x="251" y="441"/>
                  </a:lnTo>
                  <a:cubicBezTo>
                    <a:pt x="247" y="462"/>
                    <a:pt x="245" y="488"/>
                    <a:pt x="261" y="503"/>
                  </a:cubicBezTo>
                  <a:lnTo>
                    <a:pt x="261" y="503"/>
                  </a:lnTo>
                  <a:cubicBezTo>
                    <a:pt x="274" y="515"/>
                    <a:pt x="294" y="514"/>
                    <a:pt x="312" y="510"/>
                  </a:cubicBezTo>
                  <a:lnTo>
                    <a:pt x="312" y="510"/>
                  </a:lnTo>
                  <a:cubicBezTo>
                    <a:pt x="355" y="499"/>
                    <a:pt x="390" y="469"/>
                    <a:pt x="425" y="440"/>
                  </a:cubicBezTo>
                  <a:lnTo>
                    <a:pt x="425" y="440"/>
                  </a:lnTo>
                  <a:cubicBezTo>
                    <a:pt x="451" y="418"/>
                    <a:pt x="479" y="396"/>
                    <a:pt x="506" y="374"/>
                  </a:cubicBezTo>
                  <a:lnTo>
                    <a:pt x="506" y="374"/>
                  </a:lnTo>
                  <a:cubicBezTo>
                    <a:pt x="530" y="353"/>
                    <a:pt x="555" y="333"/>
                    <a:pt x="575" y="308"/>
                  </a:cubicBezTo>
                  <a:lnTo>
                    <a:pt x="575" y="308"/>
                  </a:lnTo>
                  <a:cubicBezTo>
                    <a:pt x="646" y="225"/>
                    <a:pt x="663" y="107"/>
                    <a:pt x="642" y="0"/>
                  </a:cubicBezTo>
                  <a:lnTo>
                    <a:pt x="642" y="0"/>
                  </a:lnTo>
                  <a:cubicBezTo>
                    <a:pt x="717" y="64"/>
                    <a:pt x="753" y="170"/>
                    <a:pt x="733" y="266"/>
                  </a:cubicBezTo>
                  <a:lnTo>
                    <a:pt x="733" y="266"/>
                  </a:lnTo>
                  <a:cubicBezTo>
                    <a:pt x="725" y="301"/>
                    <a:pt x="711" y="334"/>
                    <a:pt x="703" y="369"/>
                  </a:cubicBezTo>
                  <a:lnTo>
                    <a:pt x="703" y="369"/>
                  </a:lnTo>
                  <a:cubicBezTo>
                    <a:pt x="693" y="414"/>
                    <a:pt x="695" y="460"/>
                    <a:pt x="696" y="506"/>
                  </a:cubicBezTo>
                </a:path>
              </a:pathLst>
            </a:custGeom>
            <a:solidFill>
              <a:schemeClr val="accent5">
                <a:lumMod val="5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94" name="Freeform 65">
              <a:extLst>
                <a:ext uri="{FF2B5EF4-FFF2-40B4-BE49-F238E27FC236}">
                  <a16:creationId xmlns:a16="http://schemas.microsoft.com/office/drawing/2014/main" xmlns="" id="{3A8BCE45-C9D1-4CA1-8DE5-43D9B430D22C}"/>
                </a:ext>
              </a:extLst>
            </p:cNvPr>
            <p:cNvSpPr>
              <a:spLocks noChangeArrowheads="1"/>
            </p:cNvSpPr>
            <p:nvPr/>
          </p:nvSpPr>
          <p:spPr bwMode="auto">
            <a:xfrm>
              <a:off x="15239067" y="8522817"/>
              <a:ext cx="409003" cy="1437270"/>
            </a:xfrm>
            <a:custGeom>
              <a:avLst/>
              <a:gdLst>
                <a:gd name="T0" fmla="*/ 125 w 626"/>
                <a:gd name="T1" fmla="*/ 2102 h 2201"/>
                <a:gd name="T2" fmla="*/ 125 w 626"/>
                <a:gd name="T3" fmla="*/ 2102 h 2201"/>
                <a:gd name="T4" fmla="*/ 365 w 626"/>
                <a:gd name="T5" fmla="*/ 2054 h 2201"/>
                <a:gd name="T6" fmla="*/ 365 w 626"/>
                <a:gd name="T7" fmla="*/ 2054 h 2201"/>
                <a:gd name="T8" fmla="*/ 476 w 626"/>
                <a:gd name="T9" fmla="*/ 236 h 2201"/>
                <a:gd name="T10" fmla="*/ 476 w 626"/>
                <a:gd name="T11" fmla="*/ 236 h 2201"/>
                <a:gd name="T12" fmla="*/ 241 w 626"/>
                <a:gd name="T13" fmla="*/ 0 h 2201"/>
                <a:gd name="T14" fmla="*/ 236 w 626"/>
                <a:gd name="T15" fmla="*/ 0 h 2201"/>
                <a:gd name="T16" fmla="*/ 236 w 626"/>
                <a:gd name="T17" fmla="*/ 0 h 2201"/>
                <a:gd name="T18" fmla="*/ 0 w 626"/>
                <a:gd name="T19" fmla="*/ 236 h 2201"/>
                <a:gd name="T20" fmla="*/ 125 w 626"/>
                <a:gd name="T21" fmla="*/ 2102 h 2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6" h="2201">
                  <a:moveTo>
                    <a:pt x="125" y="2102"/>
                  </a:moveTo>
                  <a:lnTo>
                    <a:pt x="125" y="2102"/>
                  </a:lnTo>
                  <a:cubicBezTo>
                    <a:pt x="173" y="2200"/>
                    <a:pt x="348" y="2178"/>
                    <a:pt x="365" y="2054"/>
                  </a:cubicBezTo>
                  <a:lnTo>
                    <a:pt x="365" y="2054"/>
                  </a:lnTo>
                  <a:cubicBezTo>
                    <a:pt x="481" y="1337"/>
                    <a:pt x="625" y="594"/>
                    <a:pt x="476" y="236"/>
                  </a:cubicBezTo>
                  <a:lnTo>
                    <a:pt x="476" y="236"/>
                  </a:lnTo>
                  <a:cubicBezTo>
                    <a:pt x="476" y="106"/>
                    <a:pt x="371" y="0"/>
                    <a:pt x="241" y="0"/>
                  </a:cubicBezTo>
                  <a:lnTo>
                    <a:pt x="236" y="0"/>
                  </a:lnTo>
                  <a:lnTo>
                    <a:pt x="236" y="0"/>
                  </a:lnTo>
                  <a:cubicBezTo>
                    <a:pt x="106" y="0"/>
                    <a:pt x="0" y="106"/>
                    <a:pt x="0" y="236"/>
                  </a:cubicBezTo>
                  <a:lnTo>
                    <a:pt x="125" y="2102"/>
                  </a:ln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95" name="Freeform 66">
              <a:extLst>
                <a:ext uri="{FF2B5EF4-FFF2-40B4-BE49-F238E27FC236}">
                  <a16:creationId xmlns:a16="http://schemas.microsoft.com/office/drawing/2014/main" xmlns="" id="{644D9C77-A9EF-4C33-80FF-7535309C9A2F}"/>
                </a:ext>
              </a:extLst>
            </p:cNvPr>
            <p:cNvSpPr>
              <a:spLocks noChangeArrowheads="1"/>
            </p:cNvSpPr>
            <p:nvPr/>
          </p:nvSpPr>
          <p:spPr bwMode="auto">
            <a:xfrm>
              <a:off x="15466612" y="8053326"/>
              <a:ext cx="1166522" cy="921697"/>
            </a:xfrm>
            <a:custGeom>
              <a:avLst/>
              <a:gdLst>
                <a:gd name="T0" fmla="*/ 73 w 1787"/>
                <a:gd name="T1" fmla="*/ 1312 h 1413"/>
                <a:gd name="T2" fmla="*/ 76 w 1787"/>
                <a:gd name="T3" fmla="*/ 1315 h 1413"/>
                <a:gd name="T4" fmla="*/ 76 w 1787"/>
                <a:gd name="T5" fmla="*/ 1315 h 1413"/>
                <a:gd name="T6" fmla="*/ 215 w 1787"/>
                <a:gd name="T7" fmla="*/ 1400 h 1413"/>
                <a:gd name="T8" fmla="*/ 215 w 1787"/>
                <a:gd name="T9" fmla="*/ 1400 h 1413"/>
                <a:gd name="T10" fmla="*/ 382 w 1787"/>
                <a:gd name="T11" fmla="*/ 1371 h 1413"/>
                <a:gd name="T12" fmla="*/ 382 w 1787"/>
                <a:gd name="T13" fmla="*/ 1371 h 1413"/>
                <a:gd name="T14" fmla="*/ 382 w 1787"/>
                <a:gd name="T15" fmla="*/ 1371 h 1413"/>
                <a:gd name="T16" fmla="*/ 538 w 1787"/>
                <a:gd name="T17" fmla="*/ 1330 h 1413"/>
                <a:gd name="T18" fmla="*/ 538 w 1787"/>
                <a:gd name="T19" fmla="*/ 1330 h 1413"/>
                <a:gd name="T20" fmla="*/ 1660 w 1787"/>
                <a:gd name="T21" fmla="*/ 792 h 1413"/>
                <a:gd name="T22" fmla="*/ 1660 w 1787"/>
                <a:gd name="T23" fmla="*/ 792 h 1413"/>
                <a:gd name="T24" fmla="*/ 1638 w 1787"/>
                <a:gd name="T25" fmla="*/ 99 h 1413"/>
                <a:gd name="T26" fmla="*/ 1244 w 1787"/>
                <a:gd name="T27" fmla="*/ 0 h 1413"/>
                <a:gd name="T28" fmla="*/ 734 w 1787"/>
                <a:gd name="T29" fmla="*/ 434 h 1413"/>
                <a:gd name="T30" fmla="*/ 185 w 1787"/>
                <a:gd name="T31" fmla="*/ 903 h 1413"/>
                <a:gd name="T32" fmla="*/ 104 w 1787"/>
                <a:gd name="T33" fmla="*/ 984 h 1413"/>
                <a:gd name="T34" fmla="*/ 103 w 1787"/>
                <a:gd name="T35" fmla="*/ 985 h 1413"/>
                <a:gd name="T36" fmla="*/ 94 w 1787"/>
                <a:gd name="T37" fmla="*/ 995 h 1413"/>
                <a:gd name="T38" fmla="*/ 86 w 1787"/>
                <a:gd name="T39" fmla="*/ 1002 h 1413"/>
                <a:gd name="T40" fmla="*/ 86 w 1787"/>
                <a:gd name="T41" fmla="*/ 1003 h 1413"/>
                <a:gd name="T42" fmla="*/ 85 w 1787"/>
                <a:gd name="T43" fmla="*/ 1004 h 1413"/>
                <a:gd name="T44" fmla="*/ 85 w 1787"/>
                <a:gd name="T45" fmla="*/ 1004 h 1413"/>
                <a:gd name="T46" fmla="*/ 73 w 1787"/>
                <a:gd name="T47" fmla="*/ 1312 h 1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87" h="1413">
                  <a:moveTo>
                    <a:pt x="73" y="1312"/>
                  </a:moveTo>
                  <a:lnTo>
                    <a:pt x="76" y="1315"/>
                  </a:lnTo>
                  <a:lnTo>
                    <a:pt x="76" y="1315"/>
                  </a:lnTo>
                  <a:cubicBezTo>
                    <a:pt x="112" y="1361"/>
                    <a:pt x="162" y="1390"/>
                    <a:pt x="215" y="1400"/>
                  </a:cubicBezTo>
                  <a:lnTo>
                    <a:pt x="215" y="1400"/>
                  </a:lnTo>
                  <a:cubicBezTo>
                    <a:pt x="270" y="1412"/>
                    <a:pt x="330" y="1402"/>
                    <a:pt x="382" y="1371"/>
                  </a:cubicBezTo>
                  <a:lnTo>
                    <a:pt x="382" y="1371"/>
                  </a:lnTo>
                  <a:lnTo>
                    <a:pt x="382" y="1371"/>
                  </a:lnTo>
                  <a:cubicBezTo>
                    <a:pt x="383" y="1371"/>
                    <a:pt x="443" y="1356"/>
                    <a:pt x="538" y="1330"/>
                  </a:cubicBezTo>
                  <a:lnTo>
                    <a:pt x="538" y="1330"/>
                  </a:lnTo>
                  <a:cubicBezTo>
                    <a:pt x="816" y="1250"/>
                    <a:pt x="1393" y="1062"/>
                    <a:pt x="1660" y="792"/>
                  </a:cubicBezTo>
                  <a:lnTo>
                    <a:pt x="1660" y="792"/>
                  </a:lnTo>
                  <a:cubicBezTo>
                    <a:pt x="1766" y="678"/>
                    <a:pt x="1786" y="278"/>
                    <a:pt x="1638" y="99"/>
                  </a:cubicBezTo>
                  <a:lnTo>
                    <a:pt x="1244" y="0"/>
                  </a:lnTo>
                  <a:lnTo>
                    <a:pt x="734" y="434"/>
                  </a:lnTo>
                  <a:lnTo>
                    <a:pt x="185" y="903"/>
                  </a:lnTo>
                  <a:lnTo>
                    <a:pt x="104" y="984"/>
                  </a:lnTo>
                  <a:lnTo>
                    <a:pt x="103" y="985"/>
                  </a:lnTo>
                  <a:lnTo>
                    <a:pt x="94" y="995"/>
                  </a:lnTo>
                  <a:lnTo>
                    <a:pt x="86" y="1002"/>
                  </a:lnTo>
                  <a:lnTo>
                    <a:pt x="86" y="1003"/>
                  </a:lnTo>
                  <a:lnTo>
                    <a:pt x="85" y="1004"/>
                  </a:lnTo>
                  <a:lnTo>
                    <a:pt x="85" y="1004"/>
                  </a:lnTo>
                  <a:cubicBezTo>
                    <a:pt x="5" y="1089"/>
                    <a:pt x="0" y="1220"/>
                    <a:pt x="73" y="1312"/>
                  </a:cubicBez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96" name="Freeform 67">
              <a:extLst>
                <a:ext uri="{FF2B5EF4-FFF2-40B4-BE49-F238E27FC236}">
                  <a16:creationId xmlns:a16="http://schemas.microsoft.com/office/drawing/2014/main" xmlns="" id="{7929D545-FE15-4B5D-BF75-3AC3B211C01F}"/>
                </a:ext>
              </a:extLst>
            </p:cNvPr>
            <p:cNvSpPr>
              <a:spLocks noChangeArrowheads="1"/>
            </p:cNvSpPr>
            <p:nvPr/>
          </p:nvSpPr>
          <p:spPr bwMode="auto">
            <a:xfrm>
              <a:off x="15613506" y="10288441"/>
              <a:ext cx="77769" cy="95051"/>
            </a:xfrm>
            <a:custGeom>
              <a:avLst/>
              <a:gdLst>
                <a:gd name="T0" fmla="*/ 0 w 118"/>
                <a:gd name="T1" fmla="*/ 0 h 147"/>
                <a:gd name="T2" fmla="*/ 117 w 118"/>
                <a:gd name="T3" fmla="*/ 6 h 147"/>
                <a:gd name="T4" fmla="*/ 109 w 118"/>
                <a:gd name="T5" fmla="*/ 146 h 147"/>
                <a:gd name="T6" fmla="*/ 0 w 118"/>
                <a:gd name="T7" fmla="*/ 82 h 147"/>
                <a:gd name="T8" fmla="*/ 0 w 118"/>
                <a:gd name="T9" fmla="*/ 0 h 147"/>
              </a:gdLst>
              <a:ahLst/>
              <a:cxnLst>
                <a:cxn ang="0">
                  <a:pos x="T0" y="T1"/>
                </a:cxn>
                <a:cxn ang="0">
                  <a:pos x="T2" y="T3"/>
                </a:cxn>
                <a:cxn ang="0">
                  <a:pos x="T4" y="T5"/>
                </a:cxn>
                <a:cxn ang="0">
                  <a:pos x="T6" y="T7"/>
                </a:cxn>
                <a:cxn ang="0">
                  <a:pos x="T8" y="T9"/>
                </a:cxn>
              </a:cxnLst>
              <a:rect l="0" t="0" r="r" b="b"/>
              <a:pathLst>
                <a:path w="118" h="147">
                  <a:moveTo>
                    <a:pt x="0" y="0"/>
                  </a:moveTo>
                  <a:lnTo>
                    <a:pt x="117" y="6"/>
                  </a:lnTo>
                  <a:lnTo>
                    <a:pt x="109" y="146"/>
                  </a:lnTo>
                  <a:lnTo>
                    <a:pt x="0" y="82"/>
                  </a:lnTo>
                  <a:lnTo>
                    <a:pt x="0" y="0"/>
                  </a:lnTo>
                </a:path>
              </a:pathLst>
            </a:custGeom>
            <a:solidFill>
              <a:schemeClr val="accent5">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97" name="Freeform 68">
              <a:extLst>
                <a:ext uri="{FF2B5EF4-FFF2-40B4-BE49-F238E27FC236}">
                  <a16:creationId xmlns:a16="http://schemas.microsoft.com/office/drawing/2014/main" xmlns="" id="{FC7B09A0-4568-4F0B-A5D6-A33AF501F859}"/>
                </a:ext>
              </a:extLst>
            </p:cNvPr>
            <p:cNvSpPr>
              <a:spLocks noChangeArrowheads="1"/>
            </p:cNvSpPr>
            <p:nvPr/>
          </p:nvSpPr>
          <p:spPr bwMode="auto">
            <a:xfrm>
              <a:off x="15429167" y="9965848"/>
              <a:ext cx="328354" cy="420524"/>
            </a:xfrm>
            <a:custGeom>
              <a:avLst/>
              <a:gdLst>
                <a:gd name="T0" fmla="*/ 273 w 502"/>
                <a:gd name="T1" fmla="*/ 540 h 646"/>
                <a:gd name="T2" fmla="*/ 273 w 502"/>
                <a:gd name="T3" fmla="*/ 540 h 646"/>
                <a:gd name="T4" fmla="*/ 177 w 502"/>
                <a:gd name="T5" fmla="*/ 614 h 646"/>
                <a:gd name="T6" fmla="*/ 177 w 502"/>
                <a:gd name="T7" fmla="*/ 614 h 646"/>
                <a:gd name="T8" fmla="*/ 61 w 502"/>
                <a:gd name="T9" fmla="*/ 637 h 646"/>
                <a:gd name="T10" fmla="*/ 61 w 502"/>
                <a:gd name="T11" fmla="*/ 637 h 646"/>
                <a:gd name="T12" fmla="*/ 11 w 502"/>
                <a:gd name="T13" fmla="*/ 607 h 646"/>
                <a:gd name="T14" fmla="*/ 11 w 502"/>
                <a:gd name="T15" fmla="*/ 607 h 646"/>
                <a:gd name="T16" fmla="*/ 4 w 502"/>
                <a:gd name="T17" fmla="*/ 548 h 646"/>
                <a:gd name="T18" fmla="*/ 4 w 502"/>
                <a:gd name="T19" fmla="*/ 548 h 646"/>
                <a:gd name="T20" fmla="*/ 56 w 502"/>
                <a:gd name="T21" fmla="*/ 429 h 646"/>
                <a:gd name="T22" fmla="*/ 56 w 502"/>
                <a:gd name="T23" fmla="*/ 429 h 646"/>
                <a:gd name="T24" fmla="*/ 207 w 502"/>
                <a:gd name="T25" fmla="*/ 73 h 646"/>
                <a:gd name="T26" fmla="*/ 219 w 502"/>
                <a:gd name="T27" fmla="*/ 47 h 646"/>
                <a:gd name="T28" fmla="*/ 243 w 502"/>
                <a:gd name="T29" fmla="*/ 36 h 646"/>
                <a:gd name="T30" fmla="*/ 243 w 502"/>
                <a:gd name="T31" fmla="*/ 36 h 646"/>
                <a:gd name="T32" fmla="*/ 417 w 502"/>
                <a:gd name="T33" fmla="*/ 24 h 646"/>
                <a:gd name="T34" fmla="*/ 430 w 502"/>
                <a:gd name="T35" fmla="*/ 32 h 646"/>
                <a:gd name="T36" fmla="*/ 438 w 502"/>
                <a:gd name="T37" fmla="*/ 52 h 646"/>
                <a:gd name="T38" fmla="*/ 438 w 502"/>
                <a:gd name="T39" fmla="*/ 52 h 646"/>
                <a:gd name="T40" fmla="*/ 469 w 502"/>
                <a:gd name="T41" fmla="*/ 127 h 646"/>
                <a:gd name="T42" fmla="*/ 469 w 502"/>
                <a:gd name="T43" fmla="*/ 127 h 646"/>
                <a:gd name="T44" fmla="*/ 434 w 502"/>
                <a:gd name="T45" fmla="*/ 385 h 646"/>
                <a:gd name="T46" fmla="*/ 434 w 502"/>
                <a:gd name="T47" fmla="*/ 385 h 646"/>
                <a:gd name="T48" fmla="*/ 361 w 502"/>
                <a:gd name="T49" fmla="*/ 460 h 646"/>
                <a:gd name="T50" fmla="*/ 361 w 502"/>
                <a:gd name="T51" fmla="*/ 460 h 646"/>
                <a:gd name="T52" fmla="*/ 273 w 502"/>
                <a:gd name="T53" fmla="*/ 540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02" h="646">
                  <a:moveTo>
                    <a:pt x="273" y="540"/>
                  </a:moveTo>
                  <a:lnTo>
                    <a:pt x="273" y="540"/>
                  </a:lnTo>
                  <a:cubicBezTo>
                    <a:pt x="243" y="567"/>
                    <a:pt x="213" y="594"/>
                    <a:pt x="177" y="614"/>
                  </a:cubicBezTo>
                  <a:lnTo>
                    <a:pt x="177" y="614"/>
                  </a:lnTo>
                  <a:cubicBezTo>
                    <a:pt x="142" y="634"/>
                    <a:pt x="100" y="645"/>
                    <a:pt x="61" y="637"/>
                  </a:cubicBezTo>
                  <a:lnTo>
                    <a:pt x="61" y="637"/>
                  </a:lnTo>
                  <a:cubicBezTo>
                    <a:pt x="41" y="633"/>
                    <a:pt x="22" y="624"/>
                    <a:pt x="11" y="607"/>
                  </a:cubicBezTo>
                  <a:lnTo>
                    <a:pt x="11" y="607"/>
                  </a:lnTo>
                  <a:cubicBezTo>
                    <a:pt x="0" y="590"/>
                    <a:pt x="1" y="568"/>
                    <a:pt x="4" y="548"/>
                  </a:cubicBezTo>
                  <a:lnTo>
                    <a:pt x="4" y="548"/>
                  </a:lnTo>
                  <a:cubicBezTo>
                    <a:pt x="13" y="505"/>
                    <a:pt x="36" y="467"/>
                    <a:pt x="56" y="429"/>
                  </a:cubicBezTo>
                  <a:lnTo>
                    <a:pt x="56" y="429"/>
                  </a:lnTo>
                  <a:cubicBezTo>
                    <a:pt x="118" y="316"/>
                    <a:pt x="168" y="196"/>
                    <a:pt x="207" y="73"/>
                  </a:cubicBezTo>
                  <a:lnTo>
                    <a:pt x="219" y="47"/>
                  </a:lnTo>
                  <a:lnTo>
                    <a:pt x="243" y="36"/>
                  </a:lnTo>
                  <a:lnTo>
                    <a:pt x="243" y="36"/>
                  </a:lnTo>
                  <a:cubicBezTo>
                    <a:pt x="300" y="18"/>
                    <a:pt x="363" y="0"/>
                    <a:pt x="417" y="24"/>
                  </a:cubicBezTo>
                  <a:lnTo>
                    <a:pt x="430" y="32"/>
                  </a:lnTo>
                  <a:lnTo>
                    <a:pt x="438" y="52"/>
                  </a:lnTo>
                  <a:lnTo>
                    <a:pt x="438" y="52"/>
                  </a:lnTo>
                  <a:cubicBezTo>
                    <a:pt x="445" y="78"/>
                    <a:pt x="459" y="102"/>
                    <a:pt x="469" y="127"/>
                  </a:cubicBezTo>
                  <a:lnTo>
                    <a:pt x="469" y="127"/>
                  </a:lnTo>
                  <a:cubicBezTo>
                    <a:pt x="501" y="211"/>
                    <a:pt x="488" y="312"/>
                    <a:pt x="434" y="385"/>
                  </a:cubicBezTo>
                  <a:lnTo>
                    <a:pt x="434" y="385"/>
                  </a:lnTo>
                  <a:cubicBezTo>
                    <a:pt x="413" y="413"/>
                    <a:pt x="387" y="437"/>
                    <a:pt x="361" y="460"/>
                  </a:cubicBezTo>
                  <a:lnTo>
                    <a:pt x="361" y="460"/>
                  </a:lnTo>
                  <a:cubicBezTo>
                    <a:pt x="331" y="487"/>
                    <a:pt x="302" y="513"/>
                    <a:pt x="273" y="540"/>
                  </a:cubicBezTo>
                </a:path>
              </a:pathLst>
            </a:custGeom>
            <a:solidFill>
              <a:schemeClr val="bg1">
                <a:lumMod val="8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98" name="Freeform 69">
              <a:extLst>
                <a:ext uri="{FF2B5EF4-FFF2-40B4-BE49-F238E27FC236}">
                  <a16:creationId xmlns:a16="http://schemas.microsoft.com/office/drawing/2014/main" xmlns="" id="{D86D4CF1-15BD-479A-B357-41B157F35D44}"/>
                </a:ext>
              </a:extLst>
            </p:cNvPr>
            <p:cNvSpPr>
              <a:spLocks noChangeArrowheads="1"/>
            </p:cNvSpPr>
            <p:nvPr/>
          </p:nvSpPr>
          <p:spPr bwMode="auto">
            <a:xfrm>
              <a:off x="15299553" y="10003293"/>
              <a:ext cx="492531" cy="535736"/>
            </a:xfrm>
            <a:custGeom>
              <a:avLst/>
              <a:gdLst>
                <a:gd name="T0" fmla="*/ 696 w 754"/>
                <a:gd name="T1" fmla="*/ 506 h 820"/>
                <a:gd name="T2" fmla="*/ 696 w 754"/>
                <a:gd name="T3" fmla="*/ 506 h 820"/>
                <a:gd name="T4" fmla="*/ 590 w 754"/>
                <a:gd name="T5" fmla="*/ 584 h 820"/>
                <a:gd name="T6" fmla="*/ 590 w 754"/>
                <a:gd name="T7" fmla="*/ 584 h 820"/>
                <a:gd name="T8" fmla="*/ 598 w 754"/>
                <a:gd name="T9" fmla="*/ 444 h 820"/>
                <a:gd name="T10" fmla="*/ 598 w 754"/>
                <a:gd name="T11" fmla="*/ 444 h 820"/>
                <a:gd name="T12" fmla="*/ 458 w 754"/>
                <a:gd name="T13" fmla="*/ 664 h 820"/>
                <a:gd name="T14" fmla="*/ 458 w 754"/>
                <a:gd name="T15" fmla="*/ 664 h 820"/>
                <a:gd name="T16" fmla="*/ 108 w 754"/>
                <a:gd name="T17" fmla="*/ 819 h 820"/>
                <a:gd name="T18" fmla="*/ 108 w 754"/>
                <a:gd name="T19" fmla="*/ 819 h 820"/>
                <a:gd name="T20" fmla="*/ 12 w 754"/>
                <a:gd name="T21" fmla="*/ 798 h 820"/>
                <a:gd name="T22" fmla="*/ 0 w 754"/>
                <a:gd name="T23" fmla="*/ 785 h 820"/>
                <a:gd name="T24" fmla="*/ 6 w 754"/>
                <a:gd name="T25" fmla="*/ 761 h 820"/>
                <a:gd name="T26" fmla="*/ 6 w 754"/>
                <a:gd name="T27" fmla="*/ 761 h 820"/>
                <a:gd name="T28" fmla="*/ 302 w 754"/>
                <a:gd name="T29" fmla="*/ 289 h 820"/>
                <a:gd name="T30" fmla="*/ 302 w 754"/>
                <a:gd name="T31" fmla="*/ 289 h 820"/>
                <a:gd name="T32" fmla="*/ 252 w 754"/>
                <a:gd name="T33" fmla="*/ 441 h 820"/>
                <a:gd name="T34" fmla="*/ 252 w 754"/>
                <a:gd name="T35" fmla="*/ 441 h 820"/>
                <a:gd name="T36" fmla="*/ 261 w 754"/>
                <a:gd name="T37" fmla="*/ 503 h 820"/>
                <a:gd name="T38" fmla="*/ 261 w 754"/>
                <a:gd name="T39" fmla="*/ 503 h 820"/>
                <a:gd name="T40" fmla="*/ 312 w 754"/>
                <a:gd name="T41" fmla="*/ 510 h 820"/>
                <a:gd name="T42" fmla="*/ 312 w 754"/>
                <a:gd name="T43" fmla="*/ 510 h 820"/>
                <a:gd name="T44" fmla="*/ 425 w 754"/>
                <a:gd name="T45" fmla="*/ 440 h 820"/>
                <a:gd name="T46" fmla="*/ 425 w 754"/>
                <a:gd name="T47" fmla="*/ 440 h 820"/>
                <a:gd name="T48" fmla="*/ 506 w 754"/>
                <a:gd name="T49" fmla="*/ 373 h 820"/>
                <a:gd name="T50" fmla="*/ 506 w 754"/>
                <a:gd name="T51" fmla="*/ 373 h 820"/>
                <a:gd name="T52" fmla="*/ 576 w 754"/>
                <a:gd name="T53" fmla="*/ 308 h 820"/>
                <a:gd name="T54" fmla="*/ 576 w 754"/>
                <a:gd name="T55" fmla="*/ 308 h 820"/>
                <a:gd name="T56" fmla="*/ 642 w 754"/>
                <a:gd name="T57" fmla="*/ 0 h 820"/>
                <a:gd name="T58" fmla="*/ 642 w 754"/>
                <a:gd name="T59" fmla="*/ 0 h 820"/>
                <a:gd name="T60" fmla="*/ 733 w 754"/>
                <a:gd name="T61" fmla="*/ 266 h 820"/>
                <a:gd name="T62" fmla="*/ 733 w 754"/>
                <a:gd name="T63" fmla="*/ 266 h 820"/>
                <a:gd name="T64" fmla="*/ 703 w 754"/>
                <a:gd name="T65" fmla="*/ 369 h 820"/>
                <a:gd name="T66" fmla="*/ 703 w 754"/>
                <a:gd name="T67" fmla="*/ 369 h 820"/>
                <a:gd name="T68" fmla="*/ 696 w 754"/>
                <a:gd name="T69" fmla="*/ 506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54" h="820">
                  <a:moveTo>
                    <a:pt x="696" y="506"/>
                  </a:moveTo>
                  <a:lnTo>
                    <a:pt x="696" y="506"/>
                  </a:lnTo>
                  <a:cubicBezTo>
                    <a:pt x="660" y="530"/>
                    <a:pt x="623" y="557"/>
                    <a:pt x="590" y="584"/>
                  </a:cubicBezTo>
                  <a:lnTo>
                    <a:pt x="590" y="584"/>
                  </a:lnTo>
                  <a:cubicBezTo>
                    <a:pt x="592" y="538"/>
                    <a:pt x="595" y="491"/>
                    <a:pt x="598" y="444"/>
                  </a:cubicBezTo>
                  <a:lnTo>
                    <a:pt x="598" y="444"/>
                  </a:lnTo>
                  <a:cubicBezTo>
                    <a:pt x="529" y="498"/>
                    <a:pt x="509" y="592"/>
                    <a:pt x="458" y="664"/>
                  </a:cubicBezTo>
                  <a:lnTo>
                    <a:pt x="458" y="664"/>
                  </a:lnTo>
                  <a:cubicBezTo>
                    <a:pt x="381" y="772"/>
                    <a:pt x="240" y="817"/>
                    <a:pt x="108" y="819"/>
                  </a:cubicBezTo>
                  <a:lnTo>
                    <a:pt x="108" y="819"/>
                  </a:lnTo>
                  <a:cubicBezTo>
                    <a:pt x="74" y="819"/>
                    <a:pt x="39" y="817"/>
                    <a:pt x="12" y="798"/>
                  </a:cubicBezTo>
                  <a:lnTo>
                    <a:pt x="0" y="785"/>
                  </a:lnTo>
                  <a:lnTo>
                    <a:pt x="6" y="761"/>
                  </a:lnTo>
                  <a:lnTo>
                    <a:pt x="6" y="761"/>
                  </a:lnTo>
                  <a:cubicBezTo>
                    <a:pt x="98" y="599"/>
                    <a:pt x="197" y="443"/>
                    <a:pt x="302" y="289"/>
                  </a:cubicBezTo>
                  <a:lnTo>
                    <a:pt x="302" y="289"/>
                  </a:lnTo>
                  <a:cubicBezTo>
                    <a:pt x="279" y="338"/>
                    <a:pt x="262" y="389"/>
                    <a:pt x="252" y="441"/>
                  </a:cubicBezTo>
                  <a:lnTo>
                    <a:pt x="252" y="441"/>
                  </a:lnTo>
                  <a:cubicBezTo>
                    <a:pt x="247" y="463"/>
                    <a:pt x="245" y="488"/>
                    <a:pt x="261" y="503"/>
                  </a:cubicBezTo>
                  <a:lnTo>
                    <a:pt x="261" y="503"/>
                  </a:lnTo>
                  <a:cubicBezTo>
                    <a:pt x="274" y="514"/>
                    <a:pt x="295" y="514"/>
                    <a:pt x="312" y="510"/>
                  </a:cubicBezTo>
                  <a:lnTo>
                    <a:pt x="312" y="510"/>
                  </a:lnTo>
                  <a:cubicBezTo>
                    <a:pt x="355" y="498"/>
                    <a:pt x="391" y="469"/>
                    <a:pt x="425" y="440"/>
                  </a:cubicBezTo>
                  <a:lnTo>
                    <a:pt x="425" y="440"/>
                  </a:lnTo>
                  <a:cubicBezTo>
                    <a:pt x="452" y="418"/>
                    <a:pt x="479" y="396"/>
                    <a:pt x="506" y="373"/>
                  </a:cubicBezTo>
                  <a:lnTo>
                    <a:pt x="506" y="373"/>
                  </a:lnTo>
                  <a:cubicBezTo>
                    <a:pt x="530" y="353"/>
                    <a:pt x="555" y="332"/>
                    <a:pt x="576" y="308"/>
                  </a:cubicBezTo>
                  <a:lnTo>
                    <a:pt x="576" y="308"/>
                  </a:lnTo>
                  <a:cubicBezTo>
                    <a:pt x="646" y="225"/>
                    <a:pt x="664" y="107"/>
                    <a:pt x="642" y="0"/>
                  </a:cubicBezTo>
                  <a:lnTo>
                    <a:pt x="642" y="0"/>
                  </a:lnTo>
                  <a:cubicBezTo>
                    <a:pt x="717" y="64"/>
                    <a:pt x="753" y="170"/>
                    <a:pt x="733" y="266"/>
                  </a:cubicBezTo>
                  <a:lnTo>
                    <a:pt x="733" y="266"/>
                  </a:lnTo>
                  <a:cubicBezTo>
                    <a:pt x="726" y="301"/>
                    <a:pt x="712" y="334"/>
                    <a:pt x="703" y="369"/>
                  </a:cubicBezTo>
                  <a:lnTo>
                    <a:pt x="703" y="369"/>
                  </a:lnTo>
                  <a:cubicBezTo>
                    <a:pt x="694" y="414"/>
                    <a:pt x="695" y="460"/>
                    <a:pt x="696" y="506"/>
                  </a:cubicBezTo>
                </a:path>
              </a:pathLst>
            </a:custGeom>
            <a:solidFill>
              <a:schemeClr val="accent5">
                <a:lumMod val="5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99" name="Freeform 70">
              <a:extLst>
                <a:ext uri="{FF2B5EF4-FFF2-40B4-BE49-F238E27FC236}">
                  <a16:creationId xmlns:a16="http://schemas.microsoft.com/office/drawing/2014/main" xmlns="" id="{64D0B281-FF74-494F-AD86-E5D6A9B450D0}"/>
                </a:ext>
              </a:extLst>
            </p:cNvPr>
            <p:cNvSpPr>
              <a:spLocks noChangeArrowheads="1"/>
            </p:cNvSpPr>
            <p:nvPr/>
          </p:nvSpPr>
          <p:spPr bwMode="auto">
            <a:xfrm>
              <a:off x="15478133" y="8661071"/>
              <a:ext cx="383079" cy="1437270"/>
            </a:xfrm>
            <a:custGeom>
              <a:avLst/>
              <a:gdLst>
                <a:gd name="T0" fmla="*/ 0 w 587"/>
                <a:gd name="T1" fmla="*/ 236 h 2201"/>
                <a:gd name="T2" fmla="*/ 77 w 587"/>
                <a:gd name="T3" fmla="*/ 1401 h 2201"/>
                <a:gd name="T4" fmla="*/ 124 w 587"/>
                <a:gd name="T5" fmla="*/ 2102 h 2201"/>
                <a:gd name="T6" fmla="*/ 124 w 587"/>
                <a:gd name="T7" fmla="*/ 2102 h 2201"/>
                <a:gd name="T8" fmla="*/ 365 w 587"/>
                <a:gd name="T9" fmla="*/ 2054 h 2201"/>
                <a:gd name="T10" fmla="*/ 365 w 587"/>
                <a:gd name="T11" fmla="*/ 2054 h 2201"/>
                <a:gd name="T12" fmla="*/ 520 w 587"/>
                <a:gd name="T13" fmla="*/ 399 h 2201"/>
                <a:gd name="T14" fmla="*/ 520 w 587"/>
                <a:gd name="T15" fmla="*/ 399 h 2201"/>
                <a:gd name="T16" fmla="*/ 476 w 587"/>
                <a:gd name="T17" fmla="*/ 236 h 2201"/>
                <a:gd name="T18" fmla="*/ 476 w 587"/>
                <a:gd name="T19" fmla="*/ 236 h 2201"/>
                <a:gd name="T20" fmla="*/ 335 w 587"/>
                <a:gd name="T21" fmla="*/ 20 h 2201"/>
                <a:gd name="T22" fmla="*/ 335 w 587"/>
                <a:gd name="T23" fmla="*/ 20 h 2201"/>
                <a:gd name="T24" fmla="*/ 240 w 587"/>
                <a:gd name="T25" fmla="*/ 0 h 2201"/>
                <a:gd name="T26" fmla="*/ 235 w 587"/>
                <a:gd name="T27" fmla="*/ 0 h 2201"/>
                <a:gd name="T28" fmla="*/ 235 w 587"/>
                <a:gd name="T29" fmla="*/ 0 h 2201"/>
                <a:gd name="T30" fmla="*/ 86 w 587"/>
                <a:gd name="T31" fmla="*/ 53 h 2201"/>
                <a:gd name="T32" fmla="*/ 85 w 587"/>
                <a:gd name="T33" fmla="*/ 54 h 2201"/>
                <a:gd name="T34" fmla="*/ 85 w 587"/>
                <a:gd name="T35" fmla="*/ 54 h 2201"/>
                <a:gd name="T36" fmla="*/ 0 w 587"/>
                <a:gd name="T37" fmla="*/ 236 h 2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7" h="2201">
                  <a:moveTo>
                    <a:pt x="0" y="236"/>
                  </a:moveTo>
                  <a:lnTo>
                    <a:pt x="77" y="1401"/>
                  </a:lnTo>
                  <a:lnTo>
                    <a:pt x="124" y="2102"/>
                  </a:lnTo>
                  <a:lnTo>
                    <a:pt x="124" y="2102"/>
                  </a:lnTo>
                  <a:cubicBezTo>
                    <a:pt x="171" y="2200"/>
                    <a:pt x="347" y="2178"/>
                    <a:pt x="365" y="2054"/>
                  </a:cubicBezTo>
                  <a:lnTo>
                    <a:pt x="365" y="2054"/>
                  </a:lnTo>
                  <a:cubicBezTo>
                    <a:pt x="464" y="1433"/>
                    <a:pt x="586" y="791"/>
                    <a:pt x="520" y="399"/>
                  </a:cubicBezTo>
                  <a:lnTo>
                    <a:pt x="520" y="399"/>
                  </a:lnTo>
                  <a:cubicBezTo>
                    <a:pt x="510" y="338"/>
                    <a:pt x="496" y="283"/>
                    <a:pt x="476" y="236"/>
                  </a:cubicBezTo>
                  <a:lnTo>
                    <a:pt x="476" y="236"/>
                  </a:lnTo>
                  <a:cubicBezTo>
                    <a:pt x="476" y="139"/>
                    <a:pt x="418" y="57"/>
                    <a:pt x="335" y="20"/>
                  </a:cubicBezTo>
                  <a:lnTo>
                    <a:pt x="335" y="20"/>
                  </a:lnTo>
                  <a:cubicBezTo>
                    <a:pt x="305" y="7"/>
                    <a:pt x="274" y="0"/>
                    <a:pt x="240" y="0"/>
                  </a:cubicBezTo>
                  <a:lnTo>
                    <a:pt x="235" y="0"/>
                  </a:lnTo>
                  <a:lnTo>
                    <a:pt x="235" y="0"/>
                  </a:lnTo>
                  <a:cubicBezTo>
                    <a:pt x="178" y="0"/>
                    <a:pt x="127" y="20"/>
                    <a:pt x="86" y="53"/>
                  </a:cubicBezTo>
                  <a:lnTo>
                    <a:pt x="85" y="54"/>
                  </a:lnTo>
                  <a:lnTo>
                    <a:pt x="85" y="54"/>
                  </a:lnTo>
                  <a:cubicBezTo>
                    <a:pt x="33" y="97"/>
                    <a:pt x="0" y="162"/>
                    <a:pt x="0" y="236"/>
                  </a:cubicBez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00" name="Freeform 71">
              <a:extLst>
                <a:ext uri="{FF2B5EF4-FFF2-40B4-BE49-F238E27FC236}">
                  <a16:creationId xmlns:a16="http://schemas.microsoft.com/office/drawing/2014/main" xmlns="" id="{C1BBE7E2-2777-4290-8CEA-BF645C1F2B3B}"/>
                </a:ext>
              </a:extLst>
            </p:cNvPr>
            <p:cNvSpPr>
              <a:spLocks noChangeArrowheads="1"/>
            </p:cNvSpPr>
            <p:nvPr/>
          </p:nvSpPr>
          <p:spPr bwMode="auto">
            <a:xfrm>
              <a:off x="15789205" y="7413900"/>
              <a:ext cx="241945" cy="239066"/>
            </a:xfrm>
            <a:custGeom>
              <a:avLst/>
              <a:gdLst>
                <a:gd name="T0" fmla="*/ 46 w 372"/>
                <a:gd name="T1" fmla="*/ 0 h 365"/>
                <a:gd name="T2" fmla="*/ 46 w 372"/>
                <a:gd name="T3" fmla="*/ 0 h 365"/>
                <a:gd name="T4" fmla="*/ 371 w 372"/>
                <a:gd name="T5" fmla="*/ 242 h 365"/>
                <a:gd name="T6" fmla="*/ 371 w 372"/>
                <a:gd name="T7" fmla="*/ 242 h 365"/>
                <a:gd name="T8" fmla="*/ 169 w 372"/>
                <a:gd name="T9" fmla="*/ 348 h 365"/>
                <a:gd name="T10" fmla="*/ 165 w 372"/>
                <a:gd name="T11" fmla="*/ 347 h 365"/>
                <a:gd name="T12" fmla="*/ 165 w 372"/>
                <a:gd name="T13" fmla="*/ 347 h 365"/>
                <a:gd name="T14" fmla="*/ 19 w 372"/>
                <a:gd name="T15" fmla="*/ 131 h 365"/>
                <a:gd name="T16" fmla="*/ 46 w 372"/>
                <a:gd name="T17" fmla="*/ 0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365">
                  <a:moveTo>
                    <a:pt x="46" y="0"/>
                  </a:moveTo>
                  <a:lnTo>
                    <a:pt x="46" y="0"/>
                  </a:lnTo>
                  <a:cubicBezTo>
                    <a:pt x="132" y="115"/>
                    <a:pt x="233" y="219"/>
                    <a:pt x="371" y="242"/>
                  </a:cubicBezTo>
                  <a:lnTo>
                    <a:pt x="371" y="242"/>
                  </a:lnTo>
                  <a:cubicBezTo>
                    <a:pt x="337" y="318"/>
                    <a:pt x="254" y="364"/>
                    <a:pt x="169" y="348"/>
                  </a:cubicBezTo>
                  <a:lnTo>
                    <a:pt x="165" y="347"/>
                  </a:lnTo>
                  <a:lnTo>
                    <a:pt x="165" y="347"/>
                  </a:lnTo>
                  <a:cubicBezTo>
                    <a:pt x="65" y="328"/>
                    <a:pt x="0" y="231"/>
                    <a:pt x="19" y="131"/>
                  </a:cubicBezTo>
                  <a:lnTo>
                    <a:pt x="46" y="0"/>
                  </a:lnTo>
                </a:path>
              </a:pathLst>
            </a:custGeom>
            <a:solidFill>
              <a:srgbClr val="FFCDA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01" name="Freeform 72">
              <a:extLst>
                <a:ext uri="{FF2B5EF4-FFF2-40B4-BE49-F238E27FC236}">
                  <a16:creationId xmlns:a16="http://schemas.microsoft.com/office/drawing/2014/main" xmlns="" id="{5D2707B6-4718-4E22-9E77-E392D2BFB709}"/>
                </a:ext>
              </a:extLst>
            </p:cNvPr>
            <p:cNvSpPr>
              <a:spLocks noChangeArrowheads="1"/>
            </p:cNvSpPr>
            <p:nvPr/>
          </p:nvSpPr>
          <p:spPr bwMode="auto">
            <a:xfrm>
              <a:off x="15818008" y="6869523"/>
              <a:ext cx="342755" cy="702794"/>
            </a:xfrm>
            <a:custGeom>
              <a:avLst/>
              <a:gdLst>
                <a:gd name="T0" fmla="*/ 0 w 524"/>
                <a:gd name="T1" fmla="*/ 834 h 1077"/>
                <a:gd name="T2" fmla="*/ 138 w 524"/>
                <a:gd name="T3" fmla="*/ 165 h 1077"/>
                <a:gd name="T4" fmla="*/ 138 w 524"/>
                <a:gd name="T5" fmla="*/ 165 h 1077"/>
                <a:gd name="T6" fmla="*/ 354 w 524"/>
                <a:gd name="T7" fmla="*/ 19 h 1077"/>
                <a:gd name="T8" fmla="*/ 358 w 524"/>
                <a:gd name="T9" fmla="*/ 20 h 1077"/>
                <a:gd name="T10" fmla="*/ 358 w 524"/>
                <a:gd name="T11" fmla="*/ 20 h 1077"/>
                <a:gd name="T12" fmla="*/ 504 w 524"/>
                <a:gd name="T13" fmla="*/ 235 h 1077"/>
                <a:gd name="T14" fmla="*/ 338 w 524"/>
                <a:gd name="T15" fmla="*/ 1035 h 1077"/>
                <a:gd name="T16" fmla="*/ 338 w 524"/>
                <a:gd name="T17" fmla="*/ 1035 h 1077"/>
                <a:gd name="T18" fmla="*/ 325 w 524"/>
                <a:gd name="T19" fmla="*/ 1076 h 1077"/>
                <a:gd name="T20" fmla="*/ 325 w 524"/>
                <a:gd name="T21" fmla="*/ 1076 h 1077"/>
                <a:gd name="T22" fmla="*/ 0 w 524"/>
                <a:gd name="T23" fmla="*/ 834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4" h="1077">
                  <a:moveTo>
                    <a:pt x="0" y="834"/>
                  </a:moveTo>
                  <a:lnTo>
                    <a:pt x="138" y="165"/>
                  </a:lnTo>
                  <a:lnTo>
                    <a:pt x="138" y="165"/>
                  </a:lnTo>
                  <a:cubicBezTo>
                    <a:pt x="158" y="65"/>
                    <a:pt x="254" y="0"/>
                    <a:pt x="354" y="19"/>
                  </a:cubicBezTo>
                  <a:lnTo>
                    <a:pt x="358" y="20"/>
                  </a:lnTo>
                  <a:lnTo>
                    <a:pt x="358" y="20"/>
                  </a:lnTo>
                  <a:cubicBezTo>
                    <a:pt x="458" y="39"/>
                    <a:pt x="523" y="136"/>
                    <a:pt x="504" y="235"/>
                  </a:cubicBezTo>
                  <a:lnTo>
                    <a:pt x="338" y="1035"/>
                  </a:lnTo>
                  <a:lnTo>
                    <a:pt x="338" y="1035"/>
                  </a:lnTo>
                  <a:cubicBezTo>
                    <a:pt x="336" y="1050"/>
                    <a:pt x="331" y="1063"/>
                    <a:pt x="325" y="1076"/>
                  </a:cubicBezTo>
                  <a:lnTo>
                    <a:pt x="325" y="1076"/>
                  </a:lnTo>
                  <a:cubicBezTo>
                    <a:pt x="187" y="1053"/>
                    <a:pt x="86" y="949"/>
                    <a:pt x="0" y="834"/>
                  </a:cubicBezTo>
                </a:path>
              </a:pathLst>
            </a:custGeom>
            <a:solidFill>
              <a:srgbClr val="25B4AB"/>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02" name="Freeform 67">
              <a:extLst>
                <a:ext uri="{FF2B5EF4-FFF2-40B4-BE49-F238E27FC236}">
                  <a16:creationId xmlns:a16="http://schemas.microsoft.com/office/drawing/2014/main" xmlns="" id="{97CA59DF-1396-4ADF-9F37-D8B9A34403B2}"/>
                </a:ext>
              </a:extLst>
            </p:cNvPr>
            <p:cNvSpPr>
              <a:spLocks noChangeArrowheads="1"/>
            </p:cNvSpPr>
            <p:nvPr/>
          </p:nvSpPr>
          <p:spPr bwMode="auto">
            <a:xfrm>
              <a:off x="14957996" y="7409237"/>
              <a:ext cx="1079712" cy="536376"/>
            </a:xfrm>
            <a:custGeom>
              <a:avLst/>
              <a:gdLst>
                <a:gd name="connsiteX0" fmla="*/ 976508 w 1079712"/>
                <a:gd name="connsiteY0" fmla="*/ 1332 h 536376"/>
                <a:gd name="connsiteX1" fmla="*/ 1075712 w 1079712"/>
                <a:gd name="connsiteY1" fmla="*/ 90233 h 536376"/>
                <a:gd name="connsiteX2" fmla="*/ 1075712 w 1079712"/>
                <a:gd name="connsiteY2" fmla="*/ 92853 h 536376"/>
                <a:gd name="connsiteX3" fmla="*/ 989650 w 1079712"/>
                <a:gd name="connsiteY3" fmla="*/ 239597 h 536376"/>
                <a:gd name="connsiteX4" fmla="*/ 455020 w 1079712"/>
                <a:gd name="connsiteY4" fmla="*/ 335243 h 536376"/>
                <a:gd name="connsiteX5" fmla="*/ 453997 w 1079712"/>
                <a:gd name="connsiteY5" fmla="*/ 332613 h 536376"/>
                <a:gd name="connsiteX6" fmla="*/ 450007 w 1079712"/>
                <a:gd name="connsiteY6" fmla="*/ 337699 h 536376"/>
                <a:gd name="connsiteX7" fmla="*/ 322453 w 1079712"/>
                <a:gd name="connsiteY7" fmla="*/ 451040 h 536376"/>
                <a:gd name="connsiteX8" fmla="*/ 255079 w 1079712"/>
                <a:gd name="connsiteY8" fmla="*/ 485108 h 536376"/>
                <a:gd name="connsiteX9" fmla="*/ 159577 w 1079712"/>
                <a:gd name="connsiteY9" fmla="*/ 526383 h 536376"/>
                <a:gd name="connsiteX10" fmla="*/ 127525 w 1079712"/>
                <a:gd name="connsiteY10" fmla="*/ 536210 h 536376"/>
                <a:gd name="connsiteX11" fmla="*/ 100706 w 1079712"/>
                <a:gd name="connsiteY11" fmla="*/ 532934 h 536376"/>
                <a:gd name="connsiteX12" fmla="*/ 1280 w 1079712"/>
                <a:gd name="connsiteY12" fmla="*/ 473315 h 536376"/>
                <a:gd name="connsiteX13" fmla="*/ 85662 w 1079712"/>
                <a:gd name="connsiteY13" fmla="*/ 405835 h 536376"/>
                <a:gd name="connsiteX14" fmla="*/ 170697 w 1079712"/>
                <a:gd name="connsiteY14" fmla="*/ 350802 h 536376"/>
                <a:gd name="connsiteX15" fmla="*/ 218530 w 1079712"/>
                <a:gd name="connsiteY15" fmla="*/ 310920 h 536376"/>
                <a:gd name="connsiteX16" fmla="*/ 229488 w 1079712"/>
                <a:gd name="connsiteY16" fmla="*/ 301144 h 536376"/>
                <a:gd name="connsiteX17" fmla="*/ 215378 w 1079712"/>
                <a:gd name="connsiteY17" fmla="*/ 298201 h 536376"/>
                <a:gd name="connsiteX18" fmla="*/ 166682 w 1079712"/>
                <a:gd name="connsiteY18" fmla="*/ 293901 h 536376"/>
                <a:gd name="connsiteX19" fmla="*/ 123616 w 1079712"/>
                <a:gd name="connsiteY19" fmla="*/ 307796 h 536376"/>
                <a:gd name="connsiteX20" fmla="*/ 79896 w 1079712"/>
                <a:gd name="connsiteY20" fmla="*/ 309119 h 536376"/>
                <a:gd name="connsiteX21" fmla="*/ 62278 w 1079712"/>
                <a:gd name="connsiteY21" fmla="*/ 272726 h 536376"/>
                <a:gd name="connsiteX22" fmla="*/ 166682 w 1079712"/>
                <a:gd name="connsiteY22" fmla="*/ 240965 h 536376"/>
                <a:gd name="connsiteX23" fmla="*/ 215622 w 1079712"/>
                <a:gd name="connsiteY23" fmla="*/ 221776 h 536376"/>
                <a:gd name="connsiteX24" fmla="*/ 265867 w 1079712"/>
                <a:gd name="connsiteY24" fmla="*/ 218468 h 536376"/>
                <a:gd name="connsiteX25" fmla="*/ 410076 w 1079712"/>
                <a:gd name="connsiteY25" fmla="*/ 218468 h 536376"/>
                <a:gd name="connsiteX26" fmla="*/ 410402 w 1079712"/>
                <a:gd name="connsiteY26" fmla="*/ 220602 h 536376"/>
                <a:gd name="connsiteX27" fmla="*/ 411414 w 1079712"/>
                <a:gd name="connsiteY27" fmla="*/ 220427 h 536376"/>
                <a:gd name="connsiteX28" fmla="*/ 412332 w 1079712"/>
                <a:gd name="connsiteY28" fmla="*/ 220563 h 536376"/>
                <a:gd name="connsiteX29" fmla="*/ 929015 w 1079712"/>
                <a:gd name="connsiteY29" fmla="*/ 3758 h 536376"/>
                <a:gd name="connsiteX30" fmla="*/ 976508 w 1079712"/>
                <a:gd name="connsiteY30" fmla="*/ 1332 h 536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79712" h="536376">
                  <a:moveTo>
                    <a:pt x="976508" y="1332"/>
                  </a:moveTo>
                  <a:cubicBezTo>
                    <a:pt x="1022779" y="8303"/>
                    <a:pt x="1062999" y="42082"/>
                    <a:pt x="1075712" y="90233"/>
                  </a:cubicBezTo>
                  <a:lnTo>
                    <a:pt x="1075712" y="92853"/>
                  </a:lnTo>
                  <a:cubicBezTo>
                    <a:pt x="1092664" y="157709"/>
                    <a:pt x="1054197" y="223220"/>
                    <a:pt x="989650" y="239597"/>
                  </a:cubicBezTo>
                  <a:lnTo>
                    <a:pt x="455020" y="335243"/>
                  </a:lnTo>
                  <a:lnTo>
                    <a:pt x="453997" y="332613"/>
                  </a:lnTo>
                  <a:lnTo>
                    <a:pt x="450007" y="337699"/>
                  </a:lnTo>
                  <a:cubicBezTo>
                    <a:pt x="402910" y="365871"/>
                    <a:pt x="369550" y="420248"/>
                    <a:pt x="322453" y="451040"/>
                  </a:cubicBezTo>
                  <a:cubicBezTo>
                    <a:pt x="301521" y="464798"/>
                    <a:pt x="277973" y="474626"/>
                    <a:pt x="255079" y="485108"/>
                  </a:cubicBezTo>
                  <a:cubicBezTo>
                    <a:pt x="223027" y="498211"/>
                    <a:pt x="190975" y="512624"/>
                    <a:pt x="159577" y="526383"/>
                  </a:cubicBezTo>
                  <a:cubicBezTo>
                    <a:pt x="149111" y="530314"/>
                    <a:pt x="138645" y="535555"/>
                    <a:pt x="127525" y="536210"/>
                  </a:cubicBezTo>
                  <a:cubicBezTo>
                    <a:pt x="118368" y="536865"/>
                    <a:pt x="109864" y="535555"/>
                    <a:pt x="100706" y="532934"/>
                  </a:cubicBezTo>
                  <a:cubicBezTo>
                    <a:pt x="82391" y="529658"/>
                    <a:pt x="1934" y="499521"/>
                    <a:pt x="1280" y="473315"/>
                  </a:cubicBezTo>
                  <a:cubicBezTo>
                    <a:pt x="-9840" y="457592"/>
                    <a:pt x="54264" y="425489"/>
                    <a:pt x="85662" y="405835"/>
                  </a:cubicBezTo>
                  <a:cubicBezTo>
                    <a:pt x="120984" y="384215"/>
                    <a:pt x="134721" y="371112"/>
                    <a:pt x="170697" y="350802"/>
                  </a:cubicBezTo>
                  <a:cubicBezTo>
                    <a:pt x="189013" y="340647"/>
                    <a:pt x="203894" y="325906"/>
                    <a:pt x="218530" y="310920"/>
                  </a:cubicBezTo>
                  <a:lnTo>
                    <a:pt x="229488" y="301144"/>
                  </a:lnTo>
                  <a:lnTo>
                    <a:pt x="215378" y="298201"/>
                  </a:lnTo>
                  <a:cubicBezTo>
                    <a:pt x="199146" y="294231"/>
                    <a:pt x="182996" y="291254"/>
                    <a:pt x="166682" y="293901"/>
                  </a:cubicBezTo>
                  <a:cubicBezTo>
                    <a:pt x="151674" y="296547"/>
                    <a:pt x="137971" y="303164"/>
                    <a:pt x="123616" y="307796"/>
                  </a:cubicBezTo>
                  <a:cubicBezTo>
                    <a:pt x="109912" y="312428"/>
                    <a:pt x="94252" y="315075"/>
                    <a:pt x="79896" y="309119"/>
                  </a:cubicBezTo>
                  <a:cubicBezTo>
                    <a:pt x="66193" y="303826"/>
                    <a:pt x="56405" y="286622"/>
                    <a:pt x="62278" y="272726"/>
                  </a:cubicBezTo>
                  <a:cubicBezTo>
                    <a:pt x="97514" y="264124"/>
                    <a:pt x="132751" y="255523"/>
                    <a:pt x="166682" y="240965"/>
                  </a:cubicBezTo>
                  <a:cubicBezTo>
                    <a:pt x="182996" y="234348"/>
                    <a:pt x="198656" y="225747"/>
                    <a:pt x="215622" y="221776"/>
                  </a:cubicBezTo>
                  <a:cubicBezTo>
                    <a:pt x="231935" y="217806"/>
                    <a:pt x="248901" y="218468"/>
                    <a:pt x="265867" y="218468"/>
                  </a:cubicBezTo>
                  <a:cubicBezTo>
                    <a:pt x="323942" y="219791"/>
                    <a:pt x="352001" y="217806"/>
                    <a:pt x="410076" y="218468"/>
                  </a:cubicBezTo>
                  <a:lnTo>
                    <a:pt x="410402" y="220602"/>
                  </a:lnTo>
                  <a:lnTo>
                    <a:pt x="411414" y="220427"/>
                  </a:lnTo>
                  <a:lnTo>
                    <a:pt x="412332" y="220563"/>
                  </a:lnTo>
                  <a:lnTo>
                    <a:pt x="929015" y="3758"/>
                  </a:lnTo>
                  <a:cubicBezTo>
                    <a:pt x="944989" y="-336"/>
                    <a:pt x="961085" y="-991"/>
                    <a:pt x="976508" y="1332"/>
                  </a:cubicBezTo>
                  <a:close/>
                </a:path>
              </a:pathLst>
            </a:custGeom>
            <a:solidFill>
              <a:schemeClr val="bg1">
                <a:lumMod val="85000"/>
              </a:schemeClr>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03" name="Freeform 76">
              <a:extLst>
                <a:ext uri="{FF2B5EF4-FFF2-40B4-BE49-F238E27FC236}">
                  <a16:creationId xmlns:a16="http://schemas.microsoft.com/office/drawing/2014/main" xmlns="" id="{A6793A77-1C46-4B6A-82CA-C27D13B3D981}"/>
                </a:ext>
              </a:extLst>
            </p:cNvPr>
            <p:cNvSpPr>
              <a:spLocks noChangeArrowheads="1"/>
            </p:cNvSpPr>
            <p:nvPr/>
          </p:nvSpPr>
          <p:spPr bwMode="auto">
            <a:xfrm>
              <a:off x="15792085" y="6771593"/>
              <a:ext cx="953381" cy="1425749"/>
            </a:xfrm>
            <a:custGeom>
              <a:avLst/>
              <a:gdLst>
                <a:gd name="T0" fmla="*/ 133 w 1459"/>
                <a:gd name="T1" fmla="*/ 1190 h 2185"/>
                <a:gd name="T2" fmla="*/ 133 w 1459"/>
                <a:gd name="T3" fmla="*/ 1190 h 2185"/>
                <a:gd name="T4" fmla="*/ 197 w 1459"/>
                <a:gd name="T5" fmla="*/ 1266 h 2185"/>
                <a:gd name="T6" fmla="*/ 197 w 1459"/>
                <a:gd name="T7" fmla="*/ 1266 h 2185"/>
                <a:gd name="T8" fmla="*/ 222 w 1459"/>
                <a:gd name="T9" fmla="*/ 1378 h 2185"/>
                <a:gd name="T10" fmla="*/ 222 w 1459"/>
                <a:gd name="T11" fmla="*/ 1378 h 2185"/>
                <a:gd name="T12" fmla="*/ 225 w 1459"/>
                <a:gd name="T13" fmla="*/ 1659 h 2185"/>
                <a:gd name="T14" fmla="*/ 224 w 1459"/>
                <a:gd name="T15" fmla="*/ 1688 h 2185"/>
                <a:gd name="T16" fmla="*/ 224 w 1459"/>
                <a:gd name="T17" fmla="*/ 1688 h 2185"/>
                <a:gd name="T18" fmla="*/ 257 w 1459"/>
                <a:gd name="T19" fmla="*/ 1907 h 2185"/>
                <a:gd name="T20" fmla="*/ 257 w 1459"/>
                <a:gd name="T21" fmla="*/ 1907 h 2185"/>
                <a:gd name="T22" fmla="*/ 313 w 1459"/>
                <a:gd name="T23" fmla="*/ 1977 h 2185"/>
                <a:gd name="T24" fmla="*/ 313 w 1459"/>
                <a:gd name="T25" fmla="*/ 1977 h 2185"/>
                <a:gd name="T26" fmla="*/ 874 w 1459"/>
                <a:gd name="T27" fmla="*/ 2141 h 2185"/>
                <a:gd name="T28" fmla="*/ 874 w 1459"/>
                <a:gd name="T29" fmla="*/ 2141 h 2185"/>
                <a:gd name="T30" fmla="*/ 1062 w 1459"/>
                <a:gd name="T31" fmla="*/ 2024 h 2185"/>
                <a:gd name="T32" fmla="*/ 1062 w 1459"/>
                <a:gd name="T33" fmla="*/ 2024 h 2185"/>
                <a:gd name="T34" fmla="*/ 1092 w 1459"/>
                <a:gd name="T35" fmla="*/ 1913 h 2185"/>
                <a:gd name="T36" fmla="*/ 1092 w 1459"/>
                <a:gd name="T37" fmla="*/ 1913 h 2185"/>
                <a:gd name="T38" fmla="*/ 1096 w 1459"/>
                <a:gd name="T39" fmla="*/ 1846 h 2185"/>
                <a:gd name="T40" fmla="*/ 1099 w 1459"/>
                <a:gd name="T41" fmla="*/ 1822 h 2185"/>
                <a:gd name="T42" fmla="*/ 1099 w 1459"/>
                <a:gd name="T43" fmla="*/ 1822 h 2185"/>
                <a:gd name="T44" fmla="*/ 1271 w 1459"/>
                <a:gd name="T45" fmla="*/ 1323 h 2185"/>
                <a:gd name="T46" fmla="*/ 1280 w 1459"/>
                <a:gd name="T47" fmla="*/ 1309 h 2185"/>
                <a:gd name="T48" fmla="*/ 1280 w 1459"/>
                <a:gd name="T49" fmla="*/ 1309 h 2185"/>
                <a:gd name="T50" fmla="*/ 1458 w 1459"/>
                <a:gd name="T51" fmla="*/ 851 h 2185"/>
                <a:gd name="T52" fmla="*/ 1458 w 1459"/>
                <a:gd name="T53" fmla="*/ 851 h 2185"/>
                <a:gd name="T54" fmla="*/ 794 w 1459"/>
                <a:gd name="T55" fmla="*/ 86 h 2185"/>
                <a:gd name="T56" fmla="*/ 794 w 1459"/>
                <a:gd name="T57" fmla="*/ 86 h 2185"/>
                <a:gd name="T58" fmla="*/ 513 w 1459"/>
                <a:gd name="T59" fmla="*/ 4 h 2185"/>
                <a:gd name="T60" fmla="*/ 513 w 1459"/>
                <a:gd name="T61" fmla="*/ 4 h 2185"/>
                <a:gd name="T62" fmla="*/ 259 w 1459"/>
                <a:gd name="T63" fmla="*/ 122 h 2185"/>
                <a:gd name="T64" fmla="*/ 259 w 1459"/>
                <a:gd name="T65" fmla="*/ 122 h 2185"/>
                <a:gd name="T66" fmla="*/ 202 w 1459"/>
                <a:gd name="T67" fmla="*/ 472 h 2185"/>
                <a:gd name="T68" fmla="*/ 202 w 1459"/>
                <a:gd name="T69" fmla="*/ 472 h 2185"/>
                <a:gd name="T70" fmla="*/ 51 w 1459"/>
                <a:gd name="T71" fmla="*/ 776 h 2185"/>
                <a:gd name="T72" fmla="*/ 51 w 1459"/>
                <a:gd name="T73" fmla="*/ 776 h 2185"/>
                <a:gd name="T74" fmla="*/ 133 w 1459"/>
                <a:gd name="T75" fmla="*/ 1190 h 2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59" h="2185">
                  <a:moveTo>
                    <a:pt x="133" y="1190"/>
                  </a:moveTo>
                  <a:lnTo>
                    <a:pt x="133" y="1190"/>
                  </a:lnTo>
                  <a:cubicBezTo>
                    <a:pt x="155" y="1215"/>
                    <a:pt x="181" y="1237"/>
                    <a:pt x="197" y="1266"/>
                  </a:cubicBezTo>
                  <a:lnTo>
                    <a:pt x="197" y="1266"/>
                  </a:lnTo>
                  <a:cubicBezTo>
                    <a:pt x="216" y="1299"/>
                    <a:pt x="219" y="1339"/>
                    <a:pt x="222" y="1378"/>
                  </a:cubicBezTo>
                  <a:lnTo>
                    <a:pt x="222" y="1378"/>
                  </a:lnTo>
                  <a:cubicBezTo>
                    <a:pt x="227" y="1472"/>
                    <a:pt x="229" y="1565"/>
                    <a:pt x="225" y="1659"/>
                  </a:cubicBezTo>
                  <a:lnTo>
                    <a:pt x="224" y="1688"/>
                  </a:lnTo>
                  <a:lnTo>
                    <a:pt x="224" y="1688"/>
                  </a:lnTo>
                  <a:cubicBezTo>
                    <a:pt x="222" y="1764"/>
                    <a:pt x="221" y="1842"/>
                    <a:pt x="257" y="1907"/>
                  </a:cubicBezTo>
                  <a:lnTo>
                    <a:pt x="257" y="1907"/>
                  </a:lnTo>
                  <a:cubicBezTo>
                    <a:pt x="272" y="1933"/>
                    <a:pt x="291" y="1956"/>
                    <a:pt x="313" y="1977"/>
                  </a:cubicBezTo>
                  <a:lnTo>
                    <a:pt x="313" y="1977"/>
                  </a:lnTo>
                  <a:cubicBezTo>
                    <a:pt x="456" y="2121"/>
                    <a:pt x="675" y="2184"/>
                    <a:pt x="874" y="2141"/>
                  </a:cubicBezTo>
                  <a:lnTo>
                    <a:pt x="874" y="2141"/>
                  </a:lnTo>
                  <a:cubicBezTo>
                    <a:pt x="948" y="2125"/>
                    <a:pt x="1024" y="2091"/>
                    <a:pt x="1062" y="2024"/>
                  </a:cubicBezTo>
                  <a:lnTo>
                    <a:pt x="1062" y="2024"/>
                  </a:lnTo>
                  <a:cubicBezTo>
                    <a:pt x="1081" y="1991"/>
                    <a:pt x="1088" y="1952"/>
                    <a:pt x="1092" y="1913"/>
                  </a:cubicBezTo>
                  <a:lnTo>
                    <a:pt x="1092" y="1913"/>
                  </a:lnTo>
                  <a:cubicBezTo>
                    <a:pt x="1094" y="1891"/>
                    <a:pt x="1095" y="1868"/>
                    <a:pt x="1096" y="1846"/>
                  </a:cubicBezTo>
                  <a:lnTo>
                    <a:pt x="1099" y="1822"/>
                  </a:lnTo>
                  <a:lnTo>
                    <a:pt x="1099" y="1822"/>
                  </a:lnTo>
                  <a:cubicBezTo>
                    <a:pt x="1114" y="1645"/>
                    <a:pt x="1174" y="1472"/>
                    <a:pt x="1271" y="1323"/>
                  </a:cubicBezTo>
                  <a:lnTo>
                    <a:pt x="1280" y="1309"/>
                  </a:lnTo>
                  <a:lnTo>
                    <a:pt x="1280" y="1309"/>
                  </a:lnTo>
                  <a:cubicBezTo>
                    <a:pt x="1348" y="1207"/>
                    <a:pt x="1458" y="974"/>
                    <a:pt x="1458" y="851"/>
                  </a:cubicBezTo>
                  <a:lnTo>
                    <a:pt x="1458" y="851"/>
                  </a:lnTo>
                  <a:cubicBezTo>
                    <a:pt x="1458" y="547"/>
                    <a:pt x="866" y="118"/>
                    <a:pt x="794" y="86"/>
                  </a:cubicBezTo>
                  <a:lnTo>
                    <a:pt x="794" y="86"/>
                  </a:lnTo>
                  <a:cubicBezTo>
                    <a:pt x="704" y="47"/>
                    <a:pt x="611" y="8"/>
                    <a:pt x="513" y="4"/>
                  </a:cubicBezTo>
                  <a:lnTo>
                    <a:pt x="513" y="4"/>
                  </a:lnTo>
                  <a:cubicBezTo>
                    <a:pt x="415" y="0"/>
                    <a:pt x="310" y="38"/>
                    <a:pt x="259" y="122"/>
                  </a:cubicBezTo>
                  <a:lnTo>
                    <a:pt x="259" y="122"/>
                  </a:lnTo>
                  <a:cubicBezTo>
                    <a:pt x="196" y="224"/>
                    <a:pt x="230" y="357"/>
                    <a:pt x="202" y="472"/>
                  </a:cubicBezTo>
                  <a:lnTo>
                    <a:pt x="202" y="472"/>
                  </a:lnTo>
                  <a:cubicBezTo>
                    <a:pt x="173" y="582"/>
                    <a:pt x="91" y="670"/>
                    <a:pt x="51" y="776"/>
                  </a:cubicBezTo>
                  <a:lnTo>
                    <a:pt x="51" y="776"/>
                  </a:lnTo>
                  <a:cubicBezTo>
                    <a:pt x="0" y="915"/>
                    <a:pt x="32" y="1082"/>
                    <a:pt x="133" y="1190"/>
                  </a:cubicBezTo>
                </a:path>
              </a:pathLst>
            </a:custGeom>
            <a:solidFill>
              <a:srgbClr val="50BCB7"/>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04" name="Freeform 77">
              <a:extLst>
                <a:ext uri="{FF2B5EF4-FFF2-40B4-BE49-F238E27FC236}">
                  <a16:creationId xmlns:a16="http://schemas.microsoft.com/office/drawing/2014/main" xmlns="" id="{9E74DC17-D430-483C-9AFC-392C28919932}"/>
                </a:ext>
              </a:extLst>
            </p:cNvPr>
            <p:cNvSpPr>
              <a:spLocks noChangeArrowheads="1"/>
            </p:cNvSpPr>
            <p:nvPr/>
          </p:nvSpPr>
          <p:spPr bwMode="auto">
            <a:xfrm>
              <a:off x="16134841" y="6834960"/>
              <a:ext cx="319713" cy="192979"/>
            </a:xfrm>
            <a:custGeom>
              <a:avLst/>
              <a:gdLst>
                <a:gd name="T0" fmla="*/ 0 w 489"/>
                <a:gd name="T1" fmla="*/ 142 h 297"/>
                <a:gd name="T2" fmla="*/ 3 w 489"/>
                <a:gd name="T3" fmla="*/ 163 h 297"/>
                <a:gd name="T4" fmla="*/ 11 w 489"/>
                <a:gd name="T5" fmla="*/ 182 h 297"/>
                <a:gd name="T6" fmla="*/ 11 w 489"/>
                <a:gd name="T7" fmla="*/ 182 h 297"/>
                <a:gd name="T8" fmla="*/ 72 w 489"/>
                <a:gd name="T9" fmla="*/ 241 h 297"/>
                <a:gd name="T10" fmla="*/ 72 w 489"/>
                <a:gd name="T11" fmla="*/ 241 h 297"/>
                <a:gd name="T12" fmla="*/ 417 w 489"/>
                <a:gd name="T13" fmla="*/ 241 h 297"/>
                <a:gd name="T14" fmla="*/ 417 w 489"/>
                <a:gd name="T15" fmla="*/ 241 h 297"/>
                <a:gd name="T16" fmla="*/ 488 w 489"/>
                <a:gd name="T17" fmla="*/ 142 h 297"/>
                <a:gd name="T18" fmla="*/ 488 w 489"/>
                <a:gd name="T19" fmla="*/ 142 h 297"/>
                <a:gd name="T20" fmla="*/ 417 w 489"/>
                <a:gd name="T21" fmla="*/ 42 h 297"/>
                <a:gd name="T22" fmla="*/ 417 w 489"/>
                <a:gd name="T23" fmla="*/ 42 h 297"/>
                <a:gd name="T24" fmla="*/ 345 w 489"/>
                <a:gd name="T25" fmla="*/ 13 h 297"/>
                <a:gd name="T26" fmla="*/ 345 w 489"/>
                <a:gd name="T27" fmla="*/ 13 h 297"/>
                <a:gd name="T28" fmla="*/ 311 w 489"/>
                <a:gd name="T29" fmla="*/ 6 h 297"/>
                <a:gd name="T30" fmla="*/ 302 w 489"/>
                <a:gd name="T31" fmla="*/ 5 h 297"/>
                <a:gd name="T32" fmla="*/ 302 w 489"/>
                <a:gd name="T33" fmla="*/ 5 h 297"/>
                <a:gd name="T34" fmla="*/ 238 w 489"/>
                <a:gd name="T35" fmla="*/ 0 h 297"/>
                <a:gd name="T36" fmla="*/ 238 w 489"/>
                <a:gd name="T37" fmla="*/ 0 h 297"/>
                <a:gd name="T38" fmla="*/ 72 w 489"/>
                <a:gd name="T39" fmla="*/ 42 h 297"/>
                <a:gd name="T40" fmla="*/ 72 w 489"/>
                <a:gd name="T41" fmla="*/ 42 h 297"/>
                <a:gd name="T42" fmla="*/ 32 w 489"/>
                <a:gd name="T43" fmla="*/ 72 h 297"/>
                <a:gd name="T44" fmla="*/ 27 w 489"/>
                <a:gd name="T45" fmla="*/ 77 h 297"/>
                <a:gd name="T46" fmla="*/ 8 w 489"/>
                <a:gd name="T47" fmla="*/ 107 h 297"/>
                <a:gd name="T48" fmla="*/ 8 w 489"/>
                <a:gd name="T49" fmla="*/ 107 h 297"/>
                <a:gd name="T50" fmla="*/ 0 w 489"/>
                <a:gd name="T51" fmla="*/ 142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9" h="297">
                  <a:moveTo>
                    <a:pt x="0" y="142"/>
                  </a:moveTo>
                  <a:lnTo>
                    <a:pt x="3" y="163"/>
                  </a:lnTo>
                  <a:lnTo>
                    <a:pt x="11" y="182"/>
                  </a:lnTo>
                  <a:lnTo>
                    <a:pt x="11" y="182"/>
                  </a:lnTo>
                  <a:cubicBezTo>
                    <a:pt x="22" y="204"/>
                    <a:pt x="42" y="224"/>
                    <a:pt x="72" y="241"/>
                  </a:cubicBezTo>
                  <a:lnTo>
                    <a:pt x="72" y="241"/>
                  </a:lnTo>
                  <a:cubicBezTo>
                    <a:pt x="167" y="296"/>
                    <a:pt x="322" y="296"/>
                    <a:pt x="417" y="241"/>
                  </a:cubicBezTo>
                  <a:lnTo>
                    <a:pt x="417" y="241"/>
                  </a:lnTo>
                  <a:cubicBezTo>
                    <a:pt x="465" y="214"/>
                    <a:pt x="488" y="178"/>
                    <a:pt x="488" y="142"/>
                  </a:cubicBezTo>
                  <a:lnTo>
                    <a:pt x="488" y="142"/>
                  </a:lnTo>
                  <a:cubicBezTo>
                    <a:pt x="488" y="106"/>
                    <a:pt x="465" y="69"/>
                    <a:pt x="417" y="42"/>
                  </a:cubicBezTo>
                  <a:lnTo>
                    <a:pt x="417" y="42"/>
                  </a:lnTo>
                  <a:cubicBezTo>
                    <a:pt x="396" y="29"/>
                    <a:pt x="371" y="20"/>
                    <a:pt x="345" y="13"/>
                  </a:cubicBezTo>
                  <a:lnTo>
                    <a:pt x="345" y="13"/>
                  </a:lnTo>
                  <a:cubicBezTo>
                    <a:pt x="334" y="10"/>
                    <a:pt x="322" y="8"/>
                    <a:pt x="311" y="6"/>
                  </a:cubicBezTo>
                  <a:lnTo>
                    <a:pt x="302" y="5"/>
                  </a:lnTo>
                  <a:lnTo>
                    <a:pt x="302" y="5"/>
                  </a:lnTo>
                  <a:cubicBezTo>
                    <a:pt x="281" y="2"/>
                    <a:pt x="259" y="0"/>
                    <a:pt x="238" y="0"/>
                  </a:cubicBezTo>
                  <a:lnTo>
                    <a:pt x="238" y="0"/>
                  </a:lnTo>
                  <a:cubicBezTo>
                    <a:pt x="177" y="2"/>
                    <a:pt x="118" y="15"/>
                    <a:pt x="72" y="42"/>
                  </a:cubicBezTo>
                  <a:lnTo>
                    <a:pt x="72" y="42"/>
                  </a:lnTo>
                  <a:cubicBezTo>
                    <a:pt x="56" y="51"/>
                    <a:pt x="43" y="61"/>
                    <a:pt x="32" y="72"/>
                  </a:cubicBezTo>
                  <a:lnTo>
                    <a:pt x="27" y="77"/>
                  </a:lnTo>
                  <a:lnTo>
                    <a:pt x="8" y="107"/>
                  </a:lnTo>
                  <a:lnTo>
                    <a:pt x="8" y="107"/>
                  </a:lnTo>
                  <a:cubicBezTo>
                    <a:pt x="3" y="118"/>
                    <a:pt x="0" y="130"/>
                    <a:pt x="0" y="142"/>
                  </a:cubicBezTo>
                </a:path>
              </a:pathLst>
            </a:custGeom>
            <a:solidFill>
              <a:schemeClr val="bg1">
                <a:lumMod val="8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05" name="Freeform 78">
              <a:extLst>
                <a:ext uri="{FF2B5EF4-FFF2-40B4-BE49-F238E27FC236}">
                  <a16:creationId xmlns:a16="http://schemas.microsoft.com/office/drawing/2014/main" xmlns="" id="{7AA01D5F-C477-4A4D-9AC2-996239E122FA}"/>
                </a:ext>
              </a:extLst>
            </p:cNvPr>
            <p:cNvSpPr>
              <a:spLocks noChangeArrowheads="1"/>
            </p:cNvSpPr>
            <p:nvPr/>
          </p:nvSpPr>
          <p:spPr bwMode="auto">
            <a:xfrm>
              <a:off x="16057073" y="7500308"/>
              <a:ext cx="365799" cy="218903"/>
            </a:xfrm>
            <a:custGeom>
              <a:avLst/>
              <a:gdLst>
                <a:gd name="T0" fmla="*/ 253 w 559"/>
                <a:gd name="T1" fmla="*/ 334 h 335"/>
                <a:gd name="T2" fmla="*/ 253 w 559"/>
                <a:gd name="T3" fmla="*/ 334 h 335"/>
                <a:gd name="T4" fmla="*/ 438 w 559"/>
                <a:gd name="T5" fmla="*/ 268 h 335"/>
                <a:gd name="T6" fmla="*/ 438 w 559"/>
                <a:gd name="T7" fmla="*/ 268 h 335"/>
                <a:gd name="T8" fmla="*/ 552 w 559"/>
                <a:gd name="T9" fmla="*/ 0 h 335"/>
                <a:gd name="T10" fmla="*/ 552 w 559"/>
                <a:gd name="T11" fmla="*/ 0 h 335"/>
                <a:gd name="T12" fmla="*/ 322 w 559"/>
                <a:gd name="T13" fmla="*/ 236 h 335"/>
                <a:gd name="T14" fmla="*/ 322 w 559"/>
                <a:gd name="T15" fmla="*/ 236 h 335"/>
                <a:gd name="T16" fmla="*/ 193 w 559"/>
                <a:gd name="T17" fmla="*/ 260 h 335"/>
                <a:gd name="T18" fmla="*/ 193 w 559"/>
                <a:gd name="T19" fmla="*/ 260 h 335"/>
                <a:gd name="T20" fmla="*/ 0 w 559"/>
                <a:gd name="T21" fmla="*/ 198 h 335"/>
                <a:gd name="T22" fmla="*/ 0 w 559"/>
                <a:gd name="T23" fmla="*/ 198 h 335"/>
                <a:gd name="T24" fmla="*/ 155 w 559"/>
                <a:gd name="T25" fmla="*/ 315 h 335"/>
                <a:gd name="T26" fmla="*/ 155 w 559"/>
                <a:gd name="T27" fmla="*/ 315 h 335"/>
                <a:gd name="T28" fmla="*/ 253 w 559"/>
                <a:gd name="T29" fmla="*/ 334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9" h="335">
                  <a:moveTo>
                    <a:pt x="253" y="334"/>
                  </a:moveTo>
                  <a:lnTo>
                    <a:pt x="253" y="334"/>
                  </a:lnTo>
                  <a:cubicBezTo>
                    <a:pt x="320" y="334"/>
                    <a:pt x="387" y="310"/>
                    <a:pt x="438" y="268"/>
                  </a:cubicBezTo>
                  <a:lnTo>
                    <a:pt x="438" y="268"/>
                  </a:lnTo>
                  <a:cubicBezTo>
                    <a:pt x="516" y="204"/>
                    <a:pt x="558" y="101"/>
                    <a:pt x="552" y="0"/>
                  </a:cubicBezTo>
                  <a:lnTo>
                    <a:pt x="552" y="0"/>
                  </a:lnTo>
                  <a:cubicBezTo>
                    <a:pt x="510" y="105"/>
                    <a:pt x="427" y="194"/>
                    <a:pt x="322" y="236"/>
                  </a:cubicBezTo>
                  <a:lnTo>
                    <a:pt x="322" y="236"/>
                  </a:lnTo>
                  <a:cubicBezTo>
                    <a:pt x="282" y="251"/>
                    <a:pt x="237" y="260"/>
                    <a:pt x="193" y="260"/>
                  </a:cubicBezTo>
                  <a:lnTo>
                    <a:pt x="193" y="260"/>
                  </a:lnTo>
                  <a:cubicBezTo>
                    <a:pt x="125" y="260"/>
                    <a:pt x="56" y="240"/>
                    <a:pt x="0" y="198"/>
                  </a:cubicBezTo>
                  <a:lnTo>
                    <a:pt x="0" y="198"/>
                  </a:lnTo>
                  <a:cubicBezTo>
                    <a:pt x="44" y="246"/>
                    <a:pt x="94" y="291"/>
                    <a:pt x="155" y="315"/>
                  </a:cubicBezTo>
                  <a:lnTo>
                    <a:pt x="155" y="315"/>
                  </a:lnTo>
                  <a:cubicBezTo>
                    <a:pt x="186" y="328"/>
                    <a:pt x="219" y="334"/>
                    <a:pt x="253" y="334"/>
                  </a:cubicBezTo>
                </a:path>
              </a:pathLst>
            </a:custGeom>
            <a:solidFill>
              <a:srgbClr val="25B4AB"/>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06" name="Freeform 79">
              <a:extLst>
                <a:ext uri="{FF2B5EF4-FFF2-40B4-BE49-F238E27FC236}">
                  <a16:creationId xmlns:a16="http://schemas.microsoft.com/office/drawing/2014/main" xmlns="" id="{F93D359F-094A-4446-AC5B-D91BC6A22C6C}"/>
                </a:ext>
              </a:extLst>
            </p:cNvPr>
            <p:cNvSpPr>
              <a:spLocks noChangeArrowheads="1"/>
            </p:cNvSpPr>
            <p:nvPr/>
          </p:nvSpPr>
          <p:spPr bwMode="auto">
            <a:xfrm>
              <a:off x="16506399" y="7635684"/>
              <a:ext cx="118093" cy="385961"/>
            </a:xfrm>
            <a:custGeom>
              <a:avLst/>
              <a:gdLst>
                <a:gd name="T0" fmla="*/ 0 w 180"/>
                <a:gd name="T1" fmla="*/ 590 h 591"/>
                <a:gd name="T2" fmla="*/ 0 w 180"/>
                <a:gd name="T3" fmla="*/ 590 h 591"/>
                <a:gd name="T4" fmla="*/ 4 w 180"/>
                <a:gd name="T5" fmla="*/ 523 h 591"/>
                <a:gd name="T6" fmla="*/ 4 w 180"/>
                <a:gd name="T7" fmla="*/ 523 h 591"/>
                <a:gd name="T8" fmla="*/ 179 w 180"/>
                <a:gd name="T9" fmla="*/ 0 h 591"/>
                <a:gd name="T10" fmla="*/ 179 w 180"/>
                <a:gd name="T11" fmla="*/ 0 h 591"/>
                <a:gd name="T12" fmla="*/ 7 w 180"/>
                <a:gd name="T13" fmla="*/ 499 h 591"/>
                <a:gd name="T14" fmla="*/ 4 w 180"/>
                <a:gd name="T15" fmla="*/ 523 h 591"/>
                <a:gd name="T16" fmla="*/ 4 w 180"/>
                <a:gd name="T17" fmla="*/ 523 h 591"/>
                <a:gd name="T18" fmla="*/ 0 w 180"/>
                <a:gd name="T19" fmla="*/ 59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 h="591">
                  <a:moveTo>
                    <a:pt x="0" y="590"/>
                  </a:moveTo>
                  <a:lnTo>
                    <a:pt x="0" y="590"/>
                  </a:lnTo>
                  <a:cubicBezTo>
                    <a:pt x="2" y="567"/>
                    <a:pt x="3" y="545"/>
                    <a:pt x="4" y="523"/>
                  </a:cubicBezTo>
                  <a:lnTo>
                    <a:pt x="4" y="523"/>
                  </a:lnTo>
                  <a:cubicBezTo>
                    <a:pt x="17" y="338"/>
                    <a:pt x="78" y="156"/>
                    <a:pt x="179" y="0"/>
                  </a:cubicBezTo>
                  <a:lnTo>
                    <a:pt x="179" y="0"/>
                  </a:lnTo>
                  <a:cubicBezTo>
                    <a:pt x="82" y="149"/>
                    <a:pt x="22" y="322"/>
                    <a:pt x="7" y="499"/>
                  </a:cubicBezTo>
                  <a:lnTo>
                    <a:pt x="4" y="523"/>
                  </a:lnTo>
                  <a:lnTo>
                    <a:pt x="4" y="523"/>
                  </a:lnTo>
                  <a:cubicBezTo>
                    <a:pt x="3" y="545"/>
                    <a:pt x="2" y="567"/>
                    <a:pt x="0" y="590"/>
                  </a:cubicBezTo>
                </a:path>
              </a:pathLst>
            </a:custGeom>
            <a:solidFill>
              <a:srgbClr val="D10F05"/>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07" name="Freeform 80">
              <a:extLst>
                <a:ext uri="{FF2B5EF4-FFF2-40B4-BE49-F238E27FC236}">
                  <a16:creationId xmlns:a16="http://schemas.microsoft.com/office/drawing/2014/main" xmlns="" id="{00161DD3-9B62-40AF-8AAB-82D7A23E6C37}"/>
                </a:ext>
              </a:extLst>
            </p:cNvPr>
            <p:cNvSpPr>
              <a:spLocks noChangeArrowheads="1"/>
            </p:cNvSpPr>
            <p:nvPr/>
          </p:nvSpPr>
          <p:spPr bwMode="auto">
            <a:xfrm>
              <a:off x="16454555" y="7307329"/>
              <a:ext cx="169939" cy="714315"/>
            </a:xfrm>
            <a:custGeom>
              <a:avLst/>
              <a:gdLst>
                <a:gd name="T0" fmla="*/ 79 w 259"/>
                <a:gd name="T1" fmla="*/ 1092 h 1093"/>
                <a:gd name="T2" fmla="*/ 79 w 259"/>
                <a:gd name="T3" fmla="*/ 1092 h 1093"/>
                <a:gd name="T4" fmla="*/ 83 w 259"/>
                <a:gd name="T5" fmla="*/ 1025 h 1093"/>
                <a:gd name="T6" fmla="*/ 86 w 259"/>
                <a:gd name="T7" fmla="*/ 1001 h 1093"/>
                <a:gd name="T8" fmla="*/ 86 w 259"/>
                <a:gd name="T9" fmla="*/ 1001 h 1093"/>
                <a:gd name="T10" fmla="*/ 258 w 259"/>
                <a:gd name="T11" fmla="*/ 502 h 1093"/>
                <a:gd name="T12" fmla="*/ 258 w 259"/>
                <a:gd name="T13" fmla="*/ 502 h 1093"/>
                <a:gd name="T14" fmla="*/ 244 w 259"/>
                <a:gd name="T15" fmla="*/ 436 h 1093"/>
                <a:gd name="T16" fmla="*/ 244 w 259"/>
                <a:gd name="T17" fmla="*/ 436 h 1093"/>
                <a:gd name="T18" fmla="*/ 89 w 259"/>
                <a:gd name="T19" fmla="*/ 0 h 1093"/>
                <a:gd name="T20" fmla="*/ 89 w 259"/>
                <a:gd name="T21" fmla="*/ 0 h 1093"/>
                <a:gd name="T22" fmla="*/ 70 w 259"/>
                <a:gd name="T23" fmla="*/ 830 h 1093"/>
                <a:gd name="T24" fmla="*/ 70 w 259"/>
                <a:gd name="T25" fmla="*/ 830 h 1093"/>
                <a:gd name="T26" fmla="*/ 79 w 259"/>
                <a:gd name="T27" fmla="*/ 1092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1093">
                  <a:moveTo>
                    <a:pt x="79" y="1092"/>
                  </a:moveTo>
                  <a:lnTo>
                    <a:pt x="79" y="1092"/>
                  </a:lnTo>
                  <a:cubicBezTo>
                    <a:pt x="81" y="1069"/>
                    <a:pt x="82" y="1047"/>
                    <a:pt x="83" y="1025"/>
                  </a:cubicBezTo>
                  <a:lnTo>
                    <a:pt x="86" y="1001"/>
                  </a:lnTo>
                  <a:lnTo>
                    <a:pt x="86" y="1001"/>
                  </a:lnTo>
                  <a:cubicBezTo>
                    <a:pt x="101" y="824"/>
                    <a:pt x="161" y="651"/>
                    <a:pt x="258" y="502"/>
                  </a:cubicBezTo>
                  <a:lnTo>
                    <a:pt x="258" y="502"/>
                  </a:lnTo>
                  <a:cubicBezTo>
                    <a:pt x="253" y="480"/>
                    <a:pt x="249" y="458"/>
                    <a:pt x="244" y="436"/>
                  </a:cubicBezTo>
                  <a:lnTo>
                    <a:pt x="244" y="436"/>
                  </a:lnTo>
                  <a:cubicBezTo>
                    <a:pt x="214" y="284"/>
                    <a:pt x="181" y="126"/>
                    <a:pt x="89" y="0"/>
                  </a:cubicBezTo>
                  <a:lnTo>
                    <a:pt x="89" y="0"/>
                  </a:lnTo>
                  <a:cubicBezTo>
                    <a:pt x="0" y="264"/>
                    <a:pt x="98" y="553"/>
                    <a:pt x="70" y="830"/>
                  </a:cubicBezTo>
                  <a:lnTo>
                    <a:pt x="70" y="830"/>
                  </a:lnTo>
                  <a:cubicBezTo>
                    <a:pt x="61" y="918"/>
                    <a:pt x="41" y="1013"/>
                    <a:pt x="79" y="1092"/>
                  </a:cubicBezTo>
                </a:path>
              </a:pathLst>
            </a:custGeom>
            <a:solidFill>
              <a:srgbClr val="25B4AB"/>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08" name="Freeform 81">
              <a:extLst>
                <a:ext uri="{FF2B5EF4-FFF2-40B4-BE49-F238E27FC236}">
                  <a16:creationId xmlns:a16="http://schemas.microsoft.com/office/drawing/2014/main" xmlns="" id="{AC12F22C-5AE1-4284-8CC1-09456535334C}"/>
                </a:ext>
              </a:extLst>
            </p:cNvPr>
            <p:cNvSpPr>
              <a:spLocks noChangeArrowheads="1"/>
            </p:cNvSpPr>
            <p:nvPr/>
          </p:nvSpPr>
          <p:spPr bwMode="auto">
            <a:xfrm>
              <a:off x="16564005" y="7814263"/>
              <a:ext cx="253467" cy="187219"/>
            </a:xfrm>
            <a:custGeom>
              <a:avLst/>
              <a:gdLst>
                <a:gd name="T0" fmla="*/ 367 w 390"/>
                <a:gd name="T1" fmla="*/ 0 h 288"/>
                <a:gd name="T2" fmla="*/ 375 w 390"/>
                <a:gd name="T3" fmla="*/ 66 h 288"/>
                <a:gd name="T4" fmla="*/ 375 w 390"/>
                <a:gd name="T5" fmla="*/ 66 h 288"/>
                <a:gd name="T6" fmla="*/ 218 w 390"/>
                <a:gd name="T7" fmla="*/ 273 h 288"/>
                <a:gd name="T8" fmla="*/ 214 w 390"/>
                <a:gd name="T9" fmla="*/ 274 h 288"/>
                <a:gd name="T10" fmla="*/ 214 w 390"/>
                <a:gd name="T11" fmla="*/ 274 h 288"/>
                <a:gd name="T12" fmla="*/ 7 w 390"/>
                <a:gd name="T13" fmla="*/ 116 h 288"/>
                <a:gd name="T14" fmla="*/ 0 w 390"/>
                <a:gd name="T15" fmla="*/ 61 h 288"/>
                <a:gd name="T16" fmla="*/ 0 w 390"/>
                <a:gd name="T17" fmla="*/ 61 h 288"/>
                <a:gd name="T18" fmla="*/ 367 w 390"/>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0" h="288">
                  <a:moveTo>
                    <a:pt x="367" y="0"/>
                  </a:moveTo>
                  <a:lnTo>
                    <a:pt x="375" y="66"/>
                  </a:lnTo>
                  <a:lnTo>
                    <a:pt x="375" y="66"/>
                  </a:lnTo>
                  <a:cubicBezTo>
                    <a:pt x="389" y="167"/>
                    <a:pt x="318" y="260"/>
                    <a:pt x="218" y="273"/>
                  </a:cubicBezTo>
                  <a:lnTo>
                    <a:pt x="214" y="274"/>
                  </a:lnTo>
                  <a:lnTo>
                    <a:pt x="214" y="274"/>
                  </a:lnTo>
                  <a:cubicBezTo>
                    <a:pt x="113" y="287"/>
                    <a:pt x="20" y="217"/>
                    <a:pt x="7" y="116"/>
                  </a:cubicBezTo>
                  <a:lnTo>
                    <a:pt x="0" y="61"/>
                  </a:lnTo>
                  <a:lnTo>
                    <a:pt x="0" y="61"/>
                  </a:lnTo>
                  <a:cubicBezTo>
                    <a:pt x="126" y="80"/>
                    <a:pt x="264" y="76"/>
                    <a:pt x="367" y="0"/>
                  </a:cubicBezTo>
                </a:path>
              </a:pathLst>
            </a:custGeom>
            <a:solidFill>
              <a:srgbClr val="FFCDA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09" name="Freeform 74">
              <a:extLst>
                <a:ext uri="{FF2B5EF4-FFF2-40B4-BE49-F238E27FC236}">
                  <a16:creationId xmlns:a16="http://schemas.microsoft.com/office/drawing/2014/main" xmlns="" id="{15FEDF15-91C4-4C0F-8308-A28AE53C3E73}"/>
                </a:ext>
              </a:extLst>
            </p:cNvPr>
            <p:cNvSpPr>
              <a:spLocks noChangeArrowheads="1"/>
            </p:cNvSpPr>
            <p:nvPr/>
          </p:nvSpPr>
          <p:spPr bwMode="auto">
            <a:xfrm>
              <a:off x="16566887" y="7770692"/>
              <a:ext cx="283564" cy="1326086"/>
            </a:xfrm>
            <a:custGeom>
              <a:avLst/>
              <a:gdLst>
                <a:gd name="connsiteX0" fmla="*/ 126474 w 283564"/>
                <a:gd name="connsiteY0" fmla="*/ 97 h 1326086"/>
                <a:gd name="connsiteX1" fmla="*/ 128440 w 283564"/>
                <a:gd name="connsiteY1" fmla="*/ 750 h 1326086"/>
                <a:gd name="connsiteX2" fmla="*/ 243775 w 283564"/>
                <a:gd name="connsiteY2" fmla="*/ 126112 h 1326086"/>
                <a:gd name="connsiteX3" fmla="*/ 186762 w 283564"/>
                <a:gd name="connsiteY3" fmla="*/ 849554 h 1326086"/>
                <a:gd name="connsiteX4" fmla="*/ 182051 w 283564"/>
                <a:gd name="connsiteY4" fmla="*/ 849882 h 1326086"/>
                <a:gd name="connsiteX5" fmla="*/ 188097 w 283564"/>
                <a:gd name="connsiteY5" fmla="*/ 858758 h 1326086"/>
                <a:gd name="connsiteX6" fmla="*/ 258917 w 283564"/>
                <a:gd name="connsiteY6" fmla="*/ 1012802 h 1326086"/>
                <a:gd name="connsiteX7" fmla="*/ 271377 w 283564"/>
                <a:gd name="connsiteY7" fmla="*/ 1087866 h 1326086"/>
                <a:gd name="connsiteX8" fmla="*/ 282525 w 283564"/>
                <a:gd name="connsiteY8" fmla="*/ 1190998 h 1326086"/>
                <a:gd name="connsiteX9" fmla="*/ 282525 w 283564"/>
                <a:gd name="connsiteY9" fmla="*/ 1224287 h 1326086"/>
                <a:gd name="connsiteX10" fmla="*/ 271377 w 283564"/>
                <a:gd name="connsiteY10" fmla="*/ 1249091 h 1326086"/>
                <a:gd name="connsiteX11" fmla="*/ 185474 w 283564"/>
                <a:gd name="connsiteY11" fmla="*/ 1325460 h 1326086"/>
                <a:gd name="connsiteX12" fmla="*/ 145474 w 283564"/>
                <a:gd name="connsiteY12" fmla="*/ 1225593 h 1326086"/>
                <a:gd name="connsiteX13" fmla="*/ 117932 w 283564"/>
                <a:gd name="connsiteY13" fmla="*/ 1128336 h 1326086"/>
                <a:gd name="connsiteX14" fmla="*/ 94080 w 283564"/>
                <a:gd name="connsiteY14" fmla="*/ 1071303 h 1326086"/>
                <a:gd name="connsiteX15" fmla="*/ 87768 w 283564"/>
                <a:gd name="connsiteY15" fmla="*/ 1057212 h 1326086"/>
                <a:gd name="connsiteX16" fmla="*/ 81607 w 283564"/>
                <a:gd name="connsiteY16" fmla="*/ 1068555 h 1326086"/>
                <a:gd name="connsiteX17" fmla="*/ 63366 w 283564"/>
                <a:gd name="connsiteY17" fmla="*/ 1113920 h 1326086"/>
                <a:gd name="connsiteX18" fmla="*/ 63366 w 283564"/>
                <a:gd name="connsiteY18" fmla="*/ 1159121 h 1326086"/>
                <a:gd name="connsiteX19" fmla="*/ 52290 w 283564"/>
                <a:gd name="connsiteY19" fmla="*/ 1201702 h 1326086"/>
                <a:gd name="connsiteX20" fmla="*/ 12549 w 283564"/>
                <a:gd name="connsiteY20" fmla="*/ 1207598 h 1326086"/>
                <a:gd name="connsiteX21" fmla="*/ 13200 w 283564"/>
                <a:gd name="connsiteY21" fmla="*/ 1098853 h 1326086"/>
                <a:gd name="connsiteX22" fmla="*/ 9291 w 283564"/>
                <a:gd name="connsiteY22" fmla="*/ 1045791 h 1326086"/>
                <a:gd name="connsiteX23" fmla="*/ 21670 w 283564"/>
                <a:gd name="connsiteY23" fmla="*/ 996660 h 1326086"/>
                <a:gd name="connsiteX24" fmla="*/ 64017 w 283564"/>
                <a:gd name="connsiteY24" fmla="*/ 858436 h 1326086"/>
                <a:gd name="connsiteX25" fmla="*/ 65784 w 283564"/>
                <a:gd name="connsiteY25" fmla="*/ 858691 h 1326086"/>
                <a:gd name="connsiteX26" fmla="*/ 66136 w 283564"/>
                <a:gd name="connsiteY26" fmla="*/ 857954 h 1326086"/>
                <a:gd name="connsiteX27" fmla="*/ 64875 w 283564"/>
                <a:gd name="connsiteY27" fmla="*/ 858042 h 1326086"/>
                <a:gd name="connsiteX28" fmla="*/ 0 w 283564"/>
                <a:gd name="connsiteY28" fmla="*/ 115012 h 1326086"/>
                <a:gd name="connsiteX29" fmla="*/ 126474 w 283564"/>
                <a:gd name="connsiteY29" fmla="*/ 97 h 1326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83564" h="1326086">
                  <a:moveTo>
                    <a:pt x="126474" y="97"/>
                  </a:moveTo>
                  <a:lnTo>
                    <a:pt x="128440" y="750"/>
                  </a:lnTo>
                  <a:cubicBezTo>
                    <a:pt x="195281" y="4015"/>
                    <a:pt x="247051" y="59513"/>
                    <a:pt x="243775" y="126112"/>
                  </a:cubicBezTo>
                  <a:lnTo>
                    <a:pt x="186762" y="849554"/>
                  </a:lnTo>
                  <a:lnTo>
                    <a:pt x="182051" y="849882"/>
                  </a:lnTo>
                  <a:lnTo>
                    <a:pt x="188097" y="858758"/>
                  </a:lnTo>
                  <a:cubicBezTo>
                    <a:pt x="201212" y="912282"/>
                    <a:pt x="243181" y="959278"/>
                    <a:pt x="258917" y="1012802"/>
                  </a:cubicBezTo>
                  <a:cubicBezTo>
                    <a:pt x="266129" y="1037606"/>
                    <a:pt x="268753" y="1063062"/>
                    <a:pt x="271377" y="1087866"/>
                  </a:cubicBezTo>
                  <a:cubicBezTo>
                    <a:pt x="275309" y="1122461"/>
                    <a:pt x="279245" y="1157056"/>
                    <a:pt x="282525" y="1190998"/>
                  </a:cubicBezTo>
                  <a:cubicBezTo>
                    <a:pt x="283181" y="1202094"/>
                    <a:pt x="284493" y="1213191"/>
                    <a:pt x="282525" y="1224287"/>
                  </a:cubicBezTo>
                  <a:cubicBezTo>
                    <a:pt x="280557" y="1232773"/>
                    <a:pt x="275965" y="1241258"/>
                    <a:pt x="271377" y="1249091"/>
                  </a:cubicBezTo>
                  <a:cubicBezTo>
                    <a:pt x="262853" y="1265409"/>
                    <a:pt x="210393" y="1333293"/>
                    <a:pt x="185474" y="1325460"/>
                  </a:cubicBezTo>
                  <a:cubicBezTo>
                    <a:pt x="166457" y="1331988"/>
                    <a:pt x="155310" y="1261493"/>
                    <a:pt x="145474" y="1225593"/>
                  </a:cubicBezTo>
                  <a:cubicBezTo>
                    <a:pt x="134982" y="1185776"/>
                    <a:pt x="126457" y="1168805"/>
                    <a:pt x="117932" y="1128336"/>
                  </a:cubicBezTo>
                  <a:cubicBezTo>
                    <a:pt x="113670" y="1108101"/>
                    <a:pt x="103998" y="1089661"/>
                    <a:pt x="94080" y="1071303"/>
                  </a:cubicBezTo>
                  <a:lnTo>
                    <a:pt x="87768" y="1057212"/>
                  </a:lnTo>
                  <a:lnTo>
                    <a:pt x="81607" y="1068555"/>
                  </a:lnTo>
                  <a:cubicBezTo>
                    <a:pt x="73138" y="1082967"/>
                    <a:pt x="65646" y="1097543"/>
                    <a:pt x="63366" y="1113920"/>
                  </a:cubicBezTo>
                  <a:cubicBezTo>
                    <a:pt x="60760" y="1128987"/>
                    <a:pt x="63366" y="1144054"/>
                    <a:pt x="63366" y="1159121"/>
                  </a:cubicBezTo>
                  <a:cubicBezTo>
                    <a:pt x="64017" y="1174188"/>
                    <a:pt x="61411" y="1189910"/>
                    <a:pt x="52290" y="1201702"/>
                  </a:cubicBezTo>
                  <a:cubicBezTo>
                    <a:pt x="41866" y="1212838"/>
                    <a:pt x="23624" y="1218079"/>
                    <a:pt x="12549" y="1207598"/>
                  </a:cubicBezTo>
                  <a:cubicBezTo>
                    <a:pt x="14503" y="1171568"/>
                    <a:pt x="17109" y="1134883"/>
                    <a:pt x="13200" y="1098853"/>
                  </a:cubicBezTo>
                  <a:cubicBezTo>
                    <a:pt x="11246" y="1081166"/>
                    <a:pt x="8640" y="1063478"/>
                    <a:pt x="9291" y="1045791"/>
                  </a:cubicBezTo>
                  <a:cubicBezTo>
                    <a:pt x="11246" y="1028759"/>
                    <a:pt x="16458" y="1013037"/>
                    <a:pt x="21670" y="996660"/>
                  </a:cubicBezTo>
                  <a:cubicBezTo>
                    <a:pt x="39912" y="940977"/>
                    <a:pt x="45775" y="914119"/>
                    <a:pt x="64017" y="858436"/>
                  </a:cubicBezTo>
                  <a:lnTo>
                    <a:pt x="65784" y="858691"/>
                  </a:lnTo>
                  <a:lnTo>
                    <a:pt x="66136" y="857954"/>
                  </a:lnTo>
                  <a:lnTo>
                    <a:pt x="64875" y="858042"/>
                  </a:lnTo>
                  <a:lnTo>
                    <a:pt x="0" y="115012"/>
                  </a:lnTo>
                  <a:cubicBezTo>
                    <a:pt x="3277" y="48414"/>
                    <a:pt x="59633" y="-2515"/>
                    <a:pt x="126474" y="97"/>
                  </a:cubicBezTo>
                  <a:close/>
                </a:path>
              </a:pathLst>
            </a:custGeom>
            <a:solidFill>
              <a:schemeClr val="bg1">
                <a:lumMod val="85000"/>
              </a:schemeClr>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10" name="Freeform 85">
              <a:extLst>
                <a:ext uri="{FF2B5EF4-FFF2-40B4-BE49-F238E27FC236}">
                  <a16:creationId xmlns:a16="http://schemas.microsoft.com/office/drawing/2014/main" xmlns="" id="{3E8B9D88-A6F4-40B2-9E1C-8BB9AB06B92B}"/>
                </a:ext>
              </a:extLst>
            </p:cNvPr>
            <p:cNvSpPr>
              <a:spLocks noChangeArrowheads="1"/>
            </p:cNvSpPr>
            <p:nvPr/>
          </p:nvSpPr>
          <p:spPr bwMode="auto">
            <a:xfrm>
              <a:off x="15895776" y="7938115"/>
              <a:ext cx="639427" cy="365799"/>
            </a:xfrm>
            <a:custGeom>
              <a:avLst/>
              <a:gdLst>
                <a:gd name="T0" fmla="*/ 0 w 979"/>
                <a:gd name="T1" fmla="*/ 147 h 561"/>
                <a:gd name="T2" fmla="*/ 0 w 979"/>
                <a:gd name="T3" fmla="*/ 147 h 561"/>
                <a:gd name="T4" fmla="*/ 69 w 979"/>
                <a:gd name="T5" fmla="*/ 268 h 561"/>
                <a:gd name="T6" fmla="*/ 69 w 979"/>
                <a:gd name="T7" fmla="*/ 268 h 561"/>
                <a:gd name="T8" fmla="*/ 749 w 979"/>
                <a:gd name="T9" fmla="*/ 468 h 561"/>
                <a:gd name="T10" fmla="*/ 749 w 979"/>
                <a:gd name="T11" fmla="*/ 468 h 561"/>
                <a:gd name="T12" fmla="*/ 843 w 979"/>
                <a:gd name="T13" fmla="*/ 438 h 561"/>
                <a:gd name="T14" fmla="*/ 843 w 979"/>
                <a:gd name="T15" fmla="*/ 438 h 561"/>
                <a:gd name="T16" fmla="*/ 978 w 979"/>
                <a:gd name="T17" fmla="*/ 275 h 561"/>
                <a:gd name="T18" fmla="*/ 932 w 979"/>
                <a:gd name="T19" fmla="*/ 125 h 561"/>
                <a:gd name="T20" fmla="*/ 932 w 979"/>
                <a:gd name="T21" fmla="*/ 125 h 561"/>
                <a:gd name="T22" fmla="*/ 902 w 979"/>
                <a:gd name="T23" fmla="*/ 236 h 561"/>
                <a:gd name="T24" fmla="*/ 902 w 979"/>
                <a:gd name="T25" fmla="*/ 236 h 561"/>
                <a:gd name="T26" fmla="*/ 713 w 979"/>
                <a:gd name="T27" fmla="*/ 353 h 561"/>
                <a:gd name="T28" fmla="*/ 713 w 979"/>
                <a:gd name="T29" fmla="*/ 353 h 561"/>
                <a:gd name="T30" fmla="*/ 529 w 979"/>
                <a:gd name="T31" fmla="*/ 364 h 561"/>
                <a:gd name="T32" fmla="*/ 529 w 979"/>
                <a:gd name="T33" fmla="*/ 364 h 561"/>
                <a:gd name="T34" fmla="*/ 302 w 979"/>
                <a:gd name="T35" fmla="*/ 297 h 561"/>
                <a:gd name="T36" fmla="*/ 302 w 979"/>
                <a:gd name="T37" fmla="*/ 297 h 561"/>
                <a:gd name="T38" fmla="*/ 153 w 979"/>
                <a:gd name="T39" fmla="*/ 189 h 561"/>
                <a:gd name="T40" fmla="*/ 153 w 979"/>
                <a:gd name="T41" fmla="*/ 189 h 561"/>
                <a:gd name="T42" fmla="*/ 97 w 979"/>
                <a:gd name="T43" fmla="*/ 119 h 561"/>
                <a:gd name="T44" fmla="*/ 97 w 979"/>
                <a:gd name="T45" fmla="*/ 119 h 561"/>
                <a:gd name="T46" fmla="*/ 65 w 979"/>
                <a:gd name="T47" fmla="*/ 0 h 561"/>
                <a:gd name="T48" fmla="*/ 65 w 979"/>
                <a:gd name="T49" fmla="*/ 0 h 561"/>
                <a:gd name="T50" fmla="*/ 0 w 979"/>
                <a:gd name="T51" fmla="*/ 147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79" h="561">
                  <a:moveTo>
                    <a:pt x="0" y="147"/>
                  </a:moveTo>
                  <a:lnTo>
                    <a:pt x="0" y="147"/>
                  </a:lnTo>
                  <a:cubicBezTo>
                    <a:pt x="14" y="191"/>
                    <a:pt x="39" y="233"/>
                    <a:pt x="69" y="268"/>
                  </a:cubicBezTo>
                  <a:lnTo>
                    <a:pt x="69" y="268"/>
                  </a:lnTo>
                  <a:cubicBezTo>
                    <a:pt x="133" y="342"/>
                    <a:pt x="415" y="560"/>
                    <a:pt x="749" y="468"/>
                  </a:cubicBezTo>
                  <a:lnTo>
                    <a:pt x="749" y="468"/>
                  </a:lnTo>
                  <a:cubicBezTo>
                    <a:pt x="781" y="459"/>
                    <a:pt x="814" y="452"/>
                    <a:pt x="843" y="438"/>
                  </a:cubicBezTo>
                  <a:lnTo>
                    <a:pt x="843" y="438"/>
                  </a:lnTo>
                  <a:cubicBezTo>
                    <a:pt x="907" y="404"/>
                    <a:pt x="954" y="343"/>
                    <a:pt x="978" y="275"/>
                  </a:cubicBezTo>
                  <a:lnTo>
                    <a:pt x="932" y="125"/>
                  </a:lnTo>
                  <a:lnTo>
                    <a:pt x="932" y="125"/>
                  </a:lnTo>
                  <a:cubicBezTo>
                    <a:pt x="928" y="164"/>
                    <a:pt x="921" y="203"/>
                    <a:pt x="902" y="236"/>
                  </a:cubicBezTo>
                  <a:lnTo>
                    <a:pt x="902" y="236"/>
                  </a:lnTo>
                  <a:cubicBezTo>
                    <a:pt x="864" y="303"/>
                    <a:pt x="788" y="337"/>
                    <a:pt x="713" y="353"/>
                  </a:cubicBezTo>
                  <a:lnTo>
                    <a:pt x="713" y="353"/>
                  </a:lnTo>
                  <a:cubicBezTo>
                    <a:pt x="654" y="367"/>
                    <a:pt x="591" y="370"/>
                    <a:pt x="529" y="364"/>
                  </a:cubicBezTo>
                  <a:lnTo>
                    <a:pt x="529" y="364"/>
                  </a:lnTo>
                  <a:cubicBezTo>
                    <a:pt x="450" y="356"/>
                    <a:pt x="373" y="333"/>
                    <a:pt x="302" y="297"/>
                  </a:cubicBezTo>
                  <a:lnTo>
                    <a:pt x="302" y="297"/>
                  </a:lnTo>
                  <a:cubicBezTo>
                    <a:pt x="247" y="269"/>
                    <a:pt x="197" y="233"/>
                    <a:pt x="153" y="189"/>
                  </a:cubicBezTo>
                  <a:lnTo>
                    <a:pt x="153" y="189"/>
                  </a:lnTo>
                  <a:cubicBezTo>
                    <a:pt x="131" y="168"/>
                    <a:pt x="112" y="145"/>
                    <a:pt x="97" y="119"/>
                  </a:cubicBezTo>
                  <a:lnTo>
                    <a:pt x="97" y="119"/>
                  </a:lnTo>
                  <a:cubicBezTo>
                    <a:pt x="77" y="83"/>
                    <a:pt x="68" y="42"/>
                    <a:pt x="65" y="0"/>
                  </a:cubicBezTo>
                  <a:lnTo>
                    <a:pt x="65" y="0"/>
                  </a:lnTo>
                  <a:cubicBezTo>
                    <a:pt x="41" y="47"/>
                    <a:pt x="20" y="96"/>
                    <a:pt x="0" y="147"/>
                  </a:cubicBezTo>
                </a:path>
              </a:pathLst>
            </a:custGeom>
            <a:solidFill>
              <a:srgbClr val="03103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11" name="Freeform 86">
              <a:extLst>
                <a:ext uri="{FF2B5EF4-FFF2-40B4-BE49-F238E27FC236}">
                  <a16:creationId xmlns:a16="http://schemas.microsoft.com/office/drawing/2014/main" xmlns="" id="{5549831C-2BA8-4559-8367-97D67442506F}"/>
                </a:ext>
              </a:extLst>
            </p:cNvPr>
            <p:cNvSpPr>
              <a:spLocks noChangeArrowheads="1"/>
            </p:cNvSpPr>
            <p:nvPr/>
          </p:nvSpPr>
          <p:spPr bwMode="auto">
            <a:xfrm>
              <a:off x="16028269" y="8113814"/>
              <a:ext cx="72008" cy="89288"/>
            </a:xfrm>
            <a:custGeom>
              <a:avLst/>
              <a:gdLst>
                <a:gd name="T0" fmla="*/ 0 w 112"/>
                <a:gd name="T1" fmla="*/ 80 h 135"/>
                <a:gd name="T2" fmla="*/ 90 w 112"/>
                <a:gd name="T3" fmla="*/ 134 h 135"/>
                <a:gd name="T4" fmla="*/ 111 w 112"/>
                <a:gd name="T5" fmla="*/ 54 h 135"/>
                <a:gd name="T6" fmla="*/ 21 w 112"/>
                <a:gd name="T7" fmla="*/ 0 h 135"/>
                <a:gd name="T8" fmla="*/ 0 w 112"/>
                <a:gd name="T9" fmla="*/ 80 h 135"/>
              </a:gdLst>
              <a:ahLst/>
              <a:cxnLst>
                <a:cxn ang="0">
                  <a:pos x="T0" y="T1"/>
                </a:cxn>
                <a:cxn ang="0">
                  <a:pos x="T2" y="T3"/>
                </a:cxn>
                <a:cxn ang="0">
                  <a:pos x="T4" y="T5"/>
                </a:cxn>
                <a:cxn ang="0">
                  <a:pos x="T6" y="T7"/>
                </a:cxn>
                <a:cxn ang="0">
                  <a:pos x="T8" y="T9"/>
                </a:cxn>
              </a:cxnLst>
              <a:rect l="0" t="0" r="r" b="b"/>
              <a:pathLst>
                <a:path w="112" h="135">
                  <a:moveTo>
                    <a:pt x="0" y="80"/>
                  </a:moveTo>
                  <a:lnTo>
                    <a:pt x="90" y="134"/>
                  </a:lnTo>
                  <a:lnTo>
                    <a:pt x="111" y="54"/>
                  </a:lnTo>
                  <a:lnTo>
                    <a:pt x="21" y="0"/>
                  </a:lnTo>
                  <a:lnTo>
                    <a:pt x="0" y="80"/>
                  </a:lnTo>
                </a:path>
              </a:pathLst>
            </a:custGeom>
            <a:solidFill>
              <a:srgbClr val="CABA9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12" name="Freeform 87">
              <a:extLst>
                <a:ext uri="{FF2B5EF4-FFF2-40B4-BE49-F238E27FC236}">
                  <a16:creationId xmlns:a16="http://schemas.microsoft.com/office/drawing/2014/main" xmlns="" id="{D0F71210-CEA1-4ADC-870B-769066765463}"/>
                </a:ext>
              </a:extLst>
            </p:cNvPr>
            <p:cNvSpPr>
              <a:spLocks noChangeArrowheads="1"/>
            </p:cNvSpPr>
            <p:nvPr/>
          </p:nvSpPr>
          <p:spPr bwMode="auto">
            <a:xfrm>
              <a:off x="16494878" y="7215160"/>
              <a:ext cx="311073" cy="650948"/>
            </a:xfrm>
            <a:custGeom>
              <a:avLst/>
              <a:gdLst>
                <a:gd name="T0" fmla="*/ 171 w 475"/>
                <a:gd name="T1" fmla="*/ 14 h 997"/>
                <a:gd name="T2" fmla="*/ 175 w 475"/>
                <a:gd name="T3" fmla="*/ 14 h 997"/>
                <a:gd name="T4" fmla="*/ 175 w 475"/>
                <a:gd name="T5" fmla="*/ 14 h 997"/>
                <a:gd name="T6" fmla="*/ 382 w 475"/>
                <a:gd name="T7" fmla="*/ 171 h 997"/>
                <a:gd name="T8" fmla="*/ 474 w 475"/>
                <a:gd name="T9" fmla="*/ 916 h 997"/>
                <a:gd name="T10" fmla="*/ 474 w 475"/>
                <a:gd name="T11" fmla="*/ 916 h 997"/>
                <a:gd name="T12" fmla="*/ 107 w 475"/>
                <a:gd name="T13" fmla="*/ 977 h 997"/>
                <a:gd name="T14" fmla="*/ 14 w 475"/>
                <a:gd name="T15" fmla="*/ 221 h 997"/>
                <a:gd name="T16" fmla="*/ 14 w 475"/>
                <a:gd name="T17" fmla="*/ 221 h 997"/>
                <a:gd name="T18" fmla="*/ 171 w 475"/>
                <a:gd name="T19" fmla="*/ 14 h 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5" h="997">
                  <a:moveTo>
                    <a:pt x="171" y="14"/>
                  </a:moveTo>
                  <a:lnTo>
                    <a:pt x="175" y="14"/>
                  </a:lnTo>
                  <a:lnTo>
                    <a:pt x="175" y="14"/>
                  </a:lnTo>
                  <a:cubicBezTo>
                    <a:pt x="276" y="0"/>
                    <a:pt x="368" y="70"/>
                    <a:pt x="382" y="171"/>
                  </a:cubicBezTo>
                  <a:lnTo>
                    <a:pt x="474" y="916"/>
                  </a:lnTo>
                  <a:lnTo>
                    <a:pt x="474" y="916"/>
                  </a:lnTo>
                  <a:cubicBezTo>
                    <a:pt x="371" y="992"/>
                    <a:pt x="233" y="996"/>
                    <a:pt x="107" y="977"/>
                  </a:cubicBezTo>
                  <a:lnTo>
                    <a:pt x="14" y="221"/>
                  </a:lnTo>
                  <a:lnTo>
                    <a:pt x="14" y="221"/>
                  </a:lnTo>
                  <a:cubicBezTo>
                    <a:pt x="0" y="121"/>
                    <a:pt x="71" y="28"/>
                    <a:pt x="171" y="14"/>
                  </a:cubicBezTo>
                </a:path>
              </a:pathLst>
            </a:custGeom>
            <a:solidFill>
              <a:srgbClr val="50BCB7"/>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13" name="Freeform 88">
              <a:extLst>
                <a:ext uri="{FF2B5EF4-FFF2-40B4-BE49-F238E27FC236}">
                  <a16:creationId xmlns:a16="http://schemas.microsoft.com/office/drawing/2014/main" xmlns="" id="{60433930-80BD-4D68-BEAA-FF8A6F771787}"/>
                </a:ext>
              </a:extLst>
            </p:cNvPr>
            <p:cNvSpPr>
              <a:spLocks noChangeArrowheads="1"/>
            </p:cNvSpPr>
            <p:nvPr/>
          </p:nvSpPr>
          <p:spPr bwMode="auto">
            <a:xfrm>
              <a:off x="16036912" y="6947291"/>
              <a:ext cx="224664" cy="423405"/>
            </a:xfrm>
            <a:custGeom>
              <a:avLst/>
              <a:gdLst>
                <a:gd name="T0" fmla="*/ 0 w 345"/>
                <a:gd name="T1" fmla="*/ 649 h 650"/>
                <a:gd name="T2" fmla="*/ 0 w 345"/>
                <a:gd name="T3" fmla="*/ 649 h 650"/>
                <a:gd name="T4" fmla="*/ 162 w 345"/>
                <a:gd name="T5" fmla="*/ 0 h 650"/>
                <a:gd name="T6" fmla="*/ 162 w 345"/>
                <a:gd name="T7" fmla="*/ 0 h 650"/>
                <a:gd name="T8" fmla="*/ 314 w 345"/>
                <a:gd name="T9" fmla="*/ 56 h 650"/>
                <a:gd name="T10" fmla="*/ 314 w 345"/>
                <a:gd name="T11" fmla="*/ 56 h 650"/>
                <a:gd name="T12" fmla="*/ 344 w 345"/>
                <a:gd name="T13" fmla="*/ 74 h 650"/>
                <a:gd name="T14" fmla="*/ 344 w 345"/>
                <a:gd name="T15" fmla="*/ 74 h 650"/>
                <a:gd name="T16" fmla="*/ 0 w 345"/>
                <a:gd name="T17"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5" h="650">
                  <a:moveTo>
                    <a:pt x="0" y="649"/>
                  </a:moveTo>
                  <a:lnTo>
                    <a:pt x="0" y="649"/>
                  </a:lnTo>
                  <a:cubicBezTo>
                    <a:pt x="24" y="427"/>
                    <a:pt x="141" y="223"/>
                    <a:pt x="162" y="0"/>
                  </a:cubicBezTo>
                  <a:lnTo>
                    <a:pt x="162" y="0"/>
                  </a:lnTo>
                  <a:cubicBezTo>
                    <a:pt x="213" y="19"/>
                    <a:pt x="263" y="37"/>
                    <a:pt x="314" y="56"/>
                  </a:cubicBezTo>
                  <a:lnTo>
                    <a:pt x="314" y="56"/>
                  </a:lnTo>
                  <a:cubicBezTo>
                    <a:pt x="325" y="60"/>
                    <a:pt x="337" y="65"/>
                    <a:pt x="344" y="74"/>
                  </a:cubicBezTo>
                  <a:lnTo>
                    <a:pt x="344" y="74"/>
                  </a:lnTo>
                  <a:cubicBezTo>
                    <a:pt x="233" y="270"/>
                    <a:pt x="48" y="429"/>
                    <a:pt x="0" y="649"/>
                  </a:cubicBezTo>
                </a:path>
              </a:pathLst>
            </a:custGeom>
            <a:solidFill>
              <a:schemeClr val="bg1">
                <a:lumMod val="8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14" name="Freeform 89">
              <a:extLst>
                <a:ext uri="{FF2B5EF4-FFF2-40B4-BE49-F238E27FC236}">
                  <a16:creationId xmlns:a16="http://schemas.microsoft.com/office/drawing/2014/main" xmlns="" id="{BEA626AF-596A-4ACE-A029-4E1F84F70211}"/>
                </a:ext>
              </a:extLst>
            </p:cNvPr>
            <p:cNvSpPr>
              <a:spLocks noChangeArrowheads="1"/>
            </p:cNvSpPr>
            <p:nvPr/>
          </p:nvSpPr>
          <p:spPr bwMode="auto">
            <a:xfrm>
              <a:off x="15527096" y="9562605"/>
              <a:ext cx="2881" cy="14402"/>
            </a:xfrm>
            <a:custGeom>
              <a:avLst/>
              <a:gdLst>
                <a:gd name="T0" fmla="*/ 2 w 3"/>
                <a:gd name="T1" fmla="*/ 20 h 21"/>
                <a:gd name="T2" fmla="*/ 1 w 3"/>
                <a:gd name="T3" fmla="*/ 0 h 21"/>
                <a:gd name="T4" fmla="*/ 1 w 3"/>
                <a:gd name="T5" fmla="*/ 0 h 21"/>
                <a:gd name="T6" fmla="*/ 0 w 3"/>
                <a:gd name="T7" fmla="*/ 7 h 21"/>
                <a:gd name="T8" fmla="*/ 0 w 3"/>
                <a:gd name="T9" fmla="*/ 7 h 21"/>
                <a:gd name="T10" fmla="*/ 2 w 3"/>
                <a:gd name="T11" fmla="*/ 20 h 21"/>
              </a:gdLst>
              <a:ahLst/>
              <a:cxnLst>
                <a:cxn ang="0">
                  <a:pos x="T0" y="T1"/>
                </a:cxn>
                <a:cxn ang="0">
                  <a:pos x="T2" y="T3"/>
                </a:cxn>
                <a:cxn ang="0">
                  <a:pos x="T4" y="T5"/>
                </a:cxn>
                <a:cxn ang="0">
                  <a:pos x="T6" y="T7"/>
                </a:cxn>
                <a:cxn ang="0">
                  <a:pos x="T8" y="T9"/>
                </a:cxn>
                <a:cxn ang="0">
                  <a:pos x="T10" y="T11"/>
                </a:cxn>
              </a:cxnLst>
              <a:rect l="0" t="0" r="r" b="b"/>
              <a:pathLst>
                <a:path w="3" h="21">
                  <a:moveTo>
                    <a:pt x="2" y="20"/>
                  </a:moveTo>
                  <a:lnTo>
                    <a:pt x="1" y="0"/>
                  </a:lnTo>
                  <a:lnTo>
                    <a:pt x="1" y="0"/>
                  </a:lnTo>
                  <a:cubicBezTo>
                    <a:pt x="1" y="2"/>
                    <a:pt x="0" y="5"/>
                    <a:pt x="0" y="7"/>
                  </a:cubicBezTo>
                  <a:lnTo>
                    <a:pt x="0" y="7"/>
                  </a:lnTo>
                  <a:cubicBezTo>
                    <a:pt x="1" y="11"/>
                    <a:pt x="2" y="16"/>
                    <a:pt x="2" y="20"/>
                  </a:cubicBezTo>
                </a:path>
              </a:pathLst>
            </a:custGeom>
            <a:solidFill>
              <a:srgbClr val="A40605"/>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15" name="Freeform 80">
              <a:extLst>
                <a:ext uri="{FF2B5EF4-FFF2-40B4-BE49-F238E27FC236}">
                  <a16:creationId xmlns:a16="http://schemas.microsoft.com/office/drawing/2014/main" xmlns="" id="{3967BC24-FADD-4DC6-A00E-6118EDD224FE}"/>
                </a:ext>
              </a:extLst>
            </p:cNvPr>
            <p:cNvSpPr>
              <a:spLocks noChangeArrowheads="1"/>
            </p:cNvSpPr>
            <p:nvPr/>
          </p:nvSpPr>
          <p:spPr bwMode="auto">
            <a:xfrm>
              <a:off x="15421637" y="8246309"/>
              <a:ext cx="680866" cy="1321405"/>
            </a:xfrm>
            <a:custGeom>
              <a:avLst/>
              <a:gdLst>
                <a:gd name="connsiteX0" fmla="*/ 526342 w 680866"/>
                <a:gd name="connsiteY0" fmla="*/ 89288 h 1321405"/>
                <a:gd name="connsiteX1" fmla="*/ 680866 w 680866"/>
                <a:gd name="connsiteY1" fmla="*/ 171026 h 1321405"/>
                <a:gd name="connsiteX2" fmla="*/ 539437 w 680866"/>
                <a:gd name="connsiteY2" fmla="*/ 149447 h 1321405"/>
                <a:gd name="connsiteX3" fmla="*/ 399317 w 680866"/>
                <a:gd name="connsiteY3" fmla="*/ 197836 h 1321405"/>
                <a:gd name="connsiteX4" fmla="*/ 524377 w 680866"/>
                <a:gd name="connsiteY4" fmla="*/ 91250 h 1321405"/>
                <a:gd name="connsiteX5" fmla="*/ 436084 w 680866"/>
                <a:gd name="connsiteY5" fmla="*/ 0 h 1321405"/>
                <a:gd name="connsiteX6" fmla="*/ 525332 w 680866"/>
                <a:gd name="connsiteY6" fmla="*/ 88239 h 1321405"/>
                <a:gd name="connsiteX7" fmla="*/ 523377 w 680866"/>
                <a:gd name="connsiteY7" fmla="*/ 90200 h 1321405"/>
                <a:gd name="connsiteX8" fmla="*/ 398952 w 680866"/>
                <a:gd name="connsiteY8" fmla="*/ 196741 h 1321405"/>
                <a:gd name="connsiteX9" fmla="*/ 398952 w 680866"/>
                <a:gd name="connsiteY9" fmla="*/ 197394 h 1321405"/>
                <a:gd name="connsiteX10" fmla="*/ 165736 w 680866"/>
                <a:gd name="connsiteY10" fmla="*/ 396749 h 1321405"/>
                <a:gd name="connsiteX11" fmla="*/ 130558 w 680866"/>
                <a:gd name="connsiteY11" fmla="*/ 431391 h 1321405"/>
                <a:gd name="connsiteX12" fmla="*/ 130030 w 680866"/>
                <a:gd name="connsiteY12" fmla="*/ 429802 h 1321405"/>
                <a:gd name="connsiteX13" fmla="*/ 130070 w 680866"/>
                <a:gd name="connsiteY13" fmla="*/ 430061 h 1321405"/>
                <a:gd name="connsiteX14" fmla="*/ 130580 w 680866"/>
                <a:gd name="connsiteY14" fmla="*/ 431583 h 1321405"/>
                <a:gd name="connsiteX15" fmla="*/ 164912 w 680866"/>
                <a:gd name="connsiteY15" fmla="*/ 397932 h 1321405"/>
                <a:gd name="connsiteX16" fmla="*/ 128999 w 680866"/>
                <a:gd name="connsiteY16" fmla="*/ 433798 h 1321405"/>
                <a:gd name="connsiteX17" fmla="*/ 112995 w 680866"/>
                <a:gd name="connsiteY17" fmla="*/ 450289 h 1321405"/>
                <a:gd name="connsiteX18" fmla="*/ 112338 w 680866"/>
                <a:gd name="connsiteY18" fmla="*/ 450941 h 1321405"/>
                <a:gd name="connsiteX19" fmla="*/ 112995 w 680866"/>
                <a:gd name="connsiteY19" fmla="*/ 450941 h 1321405"/>
                <a:gd name="connsiteX20" fmla="*/ 56518 w 680866"/>
                <a:gd name="connsiteY20" fmla="*/ 569700 h 1321405"/>
                <a:gd name="connsiteX21" fmla="*/ 106428 w 680866"/>
                <a:gd name="connsiteY21" fmla="*/ 1316838 h 1321405"/>
                <a:gd name="connsiteX22" fmla="*/ 105771 w 680866"/>
                <a:gd name="connsiteY22" fmla="*/ 1321405 h 1321405"/>
                <a:gd name="connsiteX23" fmla="*/ 17115 w 680866"/>
                <a:gd name="connsiteY23" fmla="*/ 494660 h 1321405"/>
                <a:gd name="connsiteX24" fmla="*/ 122846 w 680866"/>
                <a:gd name="connsiteY24" fmla="*/ 383079 h 1321405"/>
                <a:gd name="connsiteX25" fmla="*/ 123152 w 680866"/>
                <a:gd name="connsiteY25" fmla="*/ 385067 h 1321405"/>
                <a:gd name="connsiteX26" fmla="*/ 122741 w 680866"/>
                <a:gd name="connsiteY26" fmla="*/ 382370 h 1321405"/>
                <a:gd name="connsiteX27" fmla="*/ 436084 w 680866"/>
                <a:gd name="connsiteY27" fmla="*/ 0 h 132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80866" h="1321405">
                  <a:moveTo>
                    <a:pt x="526342" y="89288"/>
                  </a:moveTo>
                  <a:cubicBezTo>
                    <a:pt x="561699" y="113483"/>
                    <a:pt x="610806" y="140947"/>
                    <a:pt x="680866" y="171026"/>
                  </a:cubicBezTo>
                  <a:cubicBezTo>
                    <a:pt x="625211" y="157948"/>
                    <a:pt x="580032" y="149447"/>
                    <a:pt x="539437" y="149447"/>
                  </a:cubicBezTo>
                  <a:cubicBezTo>
                    <a:pt x="486401" y="149447"/>
                    <a:pt x="442532" y="163833"/>
                    <a:pt x="399317" y="197836"/>
                  </a:cubicBezTo>
                  <a:lnTo>
                    <a:pt x="524377" y="91250"/>
                  </a:lnTo>
                  <a:close/>
                  <a:moveTo>
                    <a:pt x="436084" y="0"/>
                  </a:moveTo>
                  <a:cubicBezTo>
                    <a:pt x="450416" y="21569"/>
                    <a:pt x="471913" y="50982"/>
                    <a:pt x="525332" y="88239"/>
                  </a:cubicBezTo>
                  <a:lnTo>
                    <a:pt x="523377" y="90200"/>
                  </a:lnTo>
                  <a:lnTo>
                    <a:pt x="398952" y="196741"/>
                  </a:lnTo>
                  <a:lnTo>
                    <a:pt x="398952" y="197394"/>
                  </a:lnTo>
                  <a:lnTo>
                    <a:pt x="165736" y="396749"/>
                  </a:lnTo>
                  <a:lnTo>
                    <a:pt x="130558" y="431391"/>
                  </a:lnTo>
                  <a:lnTo>
                    <a:pt x="130030" y="429802"/>
                  </a:lnTo>
                  <a:lnTo>
                    <a:pt x="130070" y="430061"/>
                  </a:lnTo>
                  <a:lnTo>
                    <a:pt x="130580" y="431583"/>
                  </a:lnTo>
                  <a:lnTo>
                    <a:pt x="164912" y="397932"/>
                  </a:lnTo>
                  <a:lnTo>
                    <a:pt x="128999" y="433798"/>
                  </a:lnTo>
                  <a:lnTo>
                    <a:pt x="112995" y="450289"/>
                  </a:lnTo>
                  <a:lnTo>
                    <a:pt x="112338" y="450941"/>
                  </a:lnTo>
                  <a:lnTo>
                    <a:pt x="112995" y="450941"/>
                  </a:lnTo>
                  <a:cubicBezTo>
                    <a:pt x="78189" y="479000"/>
                    <a:pt x="56518" y="521414"/>
                    <a:pt x="56518" y="569700"/>
                  </a:cubicBezTo>
                  <a:lnTo>
                    <a:pt x="106428" y="1316838"/>
                  </a:lnTo>
                  <a:cubicBezTo>
                    <a:pt x="106428" y="1318143"/>
                    <a:pt x="105771" y="1320100"/>
                    <a:pt x="105771" y="1321405"/>
                  </a:cubicBezTo>
                  <a:cubicBezTo>
                    <a:pt x="35503" y="975569"/>
                    <a:pt x="-32795" y="587971"/>
                    <a:pt x="17115" y="494660"/>
                  </a:cubicBezTo>
                  <a:cubicBezTo>
                    <a:pt x="34190" y="462687"/>
                    <a:pt x="73592" y="424840"/>
                    <a:pt x="122846" y="383079"/>
                  </a:cubicBezTo>
                  <a:lnTo>
                    <a:pt x="123152" y="385067"/>
                  </a:lnTo>
                  <a:lnTo>
                    <a:pt x="122741" y="382370"/>
                  </a:lnTo>
                  <a:cubicBezTo>
                    <a:pt x="262801" y="262757"/>
                    <a:pt x="477125" y="113731"/>
                    <a:pt x="436084" y="0"/>
                  </a:cubicBezTo>
                  <a:close/>
                </a:path>
              </a:pathLst>
            </a:custGeom>
            <a:solidFill>
              <a:schemeClr val="accent5">
                <a:lumMod val="50000"/>
              </a:schemeClr>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16" name="Freeform 93">
              <a:extLst>
                <a:ext uri="{FF2B5EF4-FFF2-40B4-BE49-F238E27FC236}">
                  <a16:creationId xmlns:a16="http://schemas.microsoft.com/office/drawing/2014/main" xmlns="" id="{1AD2129F-16C9-4564-9F24-9B8937DD3EDA}"/>
                </a:ext>
              </a:extLst>
            </p:cNvPr>
            <p:cNvSpPr>
              <a:spLocks noChangeArrowheads="1"/>
            </p:cNvSpPr>
            <p:nvPr/>
          </p:nvSpPr>
          <p:spPr bwMode="auto">
            <a:xfrm>
              <a:off x="14752297" y="7678887"/>
              <a:ext cx="697033" cy="518454"/>
            </a:xfrm>
            <a:custGeom>
              <a:avLst/>
              <a:gdLst>
                <a:gd name="T0" fmla="*/ 865 w 1068"/>
                <a:gd name="T1" fmla="*/ 113 h 793"/>
                <a:gd name="T2" fmla="*/ 1067 w 1068"/>
                <a:gd name="T3" fmla="*/ 792 h 793"/>
                <a:gd name="T4" fmla="*/ 201 w 1068"/>
                <a:gd name="T5" fmla="*/ 679 h 793"/>
                <a:gd name="T6" fmla="*/ 0 w 1068"/>
                <a:gd name="T7" fmla="*/ 0 h 793"/>
                <a:gd name="T8" fmla="*/ 865 w 1068"/>
                <a:gd name="T9" fmla="*/ 113 h 793"/>
              </a:gdLst>
              <a:ahLst/>
              <a:cxnLst>
                <a:cxn ang="0">
                  <a:pos x="T0" y="T1"/>
                </a:cxn>
                <a:cxn ang="0">
                  <a:pos x="T2" y="T3"/>
                </a:cxn>
                <a:cxn ang="0">
                  <a:pos x="T4" y="T5"/>
                </a:cxn>
                <a:cxn ang="0">
                  <a:pos x="T6" y="T7"/>
                </a:cxn>
                <a:cxn ang="0">
                  <a:pos x="T8" y="T9"/>
                </a:cxn>
              </a:cxnLst>
              <a:rect l="0" t="0" r="r" b="b"/>
              <a:pathLst>
                <a:path w="1068" h="793">
                  <a:moveTo>
                    <a:pt x="865" y="113"/>
                  </a:moveTo>
                  <a:lnTo>
                    <a:pt x="1067" y="792"/>
                  </a:lnTo>
                  <a:lnTo>
                    <a:pt x="201" y="679"/>
                  </a:lnTo>
                  <a:lnTo>
                    <a:pt x="0" y="0"/>
                  </a:lnTo>
                  <a:lnTo>
                    <a:pt x="865" y="113"/>
                  </a:lnTo>
                </a:path>
              </a:pathLst>
            </a:custGeom>
            <a:solidFill>
              <a:srgbClr val="EBEDEC"/>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17" name="Freeform 82">
              <a:extLst>
                <a:ext uri="{FF2B5EF4-FFF2-40B4-BE49-F238E27FC236}">
                  <a16:creationId xmlns:a16="http://schemas.microsoft.com/office/drawing/2014/main" xmlns="" id="{4AB9D5A9-F671-4924-8491-6CEB8EA3E677}"/>
                </a:ext>
              </a:extLst>
            </p:cNvPr>
            <p:cNvSpPr>
              <a:spLocks noChangeArrowheads="1"/>
            </p:cNvSpPr>
            <p:nvPr/>
          </p:nvSpPr>
          <p:spPr bwMode="auto">
            <a:xfrm>
              <a:off x="14876148" y="7748014"/>
              <a:ext cx="166407" cy="324824"/>
            </a:xfrm>
            <a:custGeom>
              <a:avLst/>
              <a:gdLst>
                <a:gd name="connsiteX0" fmla="*/ 77883 w 166407"/>
                <a:gd name="connsiteY0" fmla="*/ 0 h 324824"/>
                <a:gd name="connsiteX1" fmla="*/ 166407 w 166407"/>
                <a:gd name="connsiteY1" fmla="*/ 317664 h 324824"/>
                <a:gd name="connsiteX2" fmla="*/ 141021 w 166407"/>
                <a:gd name="connsiteY2" fmla="*/ 324824 h 324824"/>
                <a:gd name="connsiteX3" fmla="*/ 51846 w 166407"/>
                <a:gd name="connsiteY3" fmla="*/ 7812 h 324824"/>
                <a:gd name="connsiteX4" fmla="*/ 25890 w 166407"/>
                <a:gd name="connsiteY4" fmla="*/ 0 h 324824"/>
                <a:gd name="connsiteX5" fmla="*/ 114565 w 166407"/>
                <a:gd name="connsiteY5" fmla="*/ 317013 h 324824"/>
                <a:gd name="connsiteX6" fmla="*/ 88674 w 166407"/>
                <a:gd name="connsiteY6" fmla="*/ 324824 h 324824"/>
                <a:gd name="connsiteX7" fmla="*/ 0 w 166407"/>
                <a:gd name="connsiteY7" fmla="*/ 7161 h 32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6407" h="324824">
                  <a:moveTo>
                    <a:pt x="77883" y="0"/>
                  </a:moveTo>
                  <a:lnTo>
                    <a:pt x="166407" y="317664"/>
                  </a:lnTo>
                  <a:lnTo>
                    <a:pt x="141021" y="324824"/>
                  </a:lnTo>
                  <a:lnTo>
                    <a:pt x="51846" y="7812"/>
                  </a:lnTo>
                  <a:close/>
                  <a:moveTo>
                    <a:pt x="25890" y="0"/>
                  </a:moveTo>
                  <a:lnTo>
                    <a:pt x="114565" y="317013"/>
                  </a:lnTo>
                  <a:lnTo>
                    <a:pt x="88674" y="324824"/>
                  </a:lnTo>
                  <a:lnTo>
                    <a:pt x="0" y="7161"/>
                  </a:lnTo>
                  <a:close/>
                </a:path>
              </a:pathLst>
            </a:custGeom>
            <a:solidFill>
              <a:schemeClr val="accent5"/>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18" name="Freeform 96">
              <a:extLst>
                <a:ext uri="{FF2B5EF4-FFF2-40B4-BE49-F238E27FC236}">
                  <a16:creationId xmlns:a16="http://schemas.microsoft.com/office/drawing/2014/main" xmlns="" id="{FE96AA07-75AC-47D7-A61F-B9FC453C91A6}"/>
                </a:ext>
              </a:extLst>
            </p:cNvPr>
            <p:cNvSpPr>
              <a:spLocks noChangeArrowheads="1"/>
            </p:cNvSpPr>
            <p:nvPr/>
          </p:nvSpPr>
          <p:spPr bwMode="auto">
            <a:xfrm>
              <a:off x="16388309" y="6250257"/>
              <a:ext cx="371558" cy="737357"/>
            </a:xfrm>
            <a:custGeom>
              <a:avLst/>
              <a:gdLst>
                <a:gd name="T0" fmla="*/ 52 w 570"/>
                <a:gd name="T1" fmla="*/ 58 h 1127"/>
                <a:gd name="T2" fmla="*/ 52 w 570"/>
                <a:gd name="T3" fmla="*/ 58 h 1127"/>
                <a:gd name="T4" fmla="*/ 355 w 570"/>
                <a:gd name="T5" fmla="*/ 86 h 1127"/>
                <a:gd name="T6" fmla="*/ 355 w 570"/>
                <a:gd name="T7" fmla="*/ 86 h 1127"/>
                <a:gd name="T8" fmla="*/ 346 w 570"/>
                <a:gd name="T9" fmla="*/ 836 h 1127"/>
                <a:gd name="T10" fmla="*/ 346 w 570"/>
                <a:gd name="T11" fmla="*/ 836 h 1127"/>
                <a:gd name="T12" fmla="*/ 569 w 570"/>
                <a:gd name="T13" fmla="*/ 1126 h 1127"/>
                <a:gd name="T14" fmla="*/ 88 w 570"/>
                <a:gd name="T15" fmla="*/ 1008 h 1127"/>
                <a:gd name="T16" fmla="*/ 0 w 570"/>
                <a:gd name="T17" fmla="*/ 466 h 1127"/>
                <a:gd name="T18" fmla="*/ 52 w 570"/>
                <a:gd name="T19" fmla="*/ 58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0" h="1127">
                  <a:moveTo>
                    <a:pt x="52" y="58"/>
                  </a:moveTo>
                  <a:lnTo>
                    <a:pt x="52" y="58"/>
                  </a:lnTo>
                  <a:cubicBezTo>
                    <a:pt x="103" y="3"/>
                    <a:pt x="271" y="0"/>
                    <a:pt x="355" y="86"/>
                  </a:cubicBezTo>
                  <a:lnTo>
                    <a:pt x="355" y="86"/>
                  </a:lnTo>
                  <a:cubicBezTo>
                    <a:pt x="553" y="293"/>
                    <a:pt x="324" y="619"/>
                    <a:pt x="346" y="836"/>
                  </a:cubicBezTo>
                  <a:lnTo>
                    <a:pt x="346" y="836"/>
                  </a:lnTo>
                  <a:cubicBezTo>
                    <a:pt x="373" y="1104"/>
                    <a:pt x="569" y="1126"/>
                    <a:pt x="569" y="1126"/>
                  </a:cubicBezTo>
                  <a:lnTo>
                    <a:pt x="88" y="1008"/>
                  </a:lnTo>
                  <a:lnTo>
                    <a:pt x="0" y="466"/>
                  </a:lnTo>
                  <a:lnTo>
                    <a:pt x="52" y="58"/>
                  </a:lnTo>
                </a:path>
              </a:pathLst>
            </a:custGeom>
            <a:solidFill>
              <a:srgbClr val="665235"/>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19" name="Freeform 97">
              <a:extLst>
                <a:ext uri="{FF2B5EF4-FFF2-40B4-BE49-F238E27FC236}">
                  <a16:creationId xmlns:a16="http://schemas.microsoft.com/office/drawing/2014/main" xmlns="" id="{87B9152C-5BC7-4BAA-92E2-FA6C063C9EA0}"/>
                </a:ext>
              </a:extLst>
            </p:cNvPr>
            <p:cNvSpPr>
              <a:spLocks noChangeArrowheads="1"/>
            </p:cNvSpPr>
            <p:nvPr/>
          </p:nvSpPr>
          <p:spPr bwMode="auto">
            <a:xfrm>
              <a:off x="16437272" y="6302103"/>
              <a:ext cx="198742" cy="665351"/>
            </a:xfrm>
            <a:custGeom>
              <a:avLst/>
              <a:gdLst>
                <a:gd name="T0" fmla="*/ 31 w 305"/>
                <a:gd name="T1" fmla="*/ 25 h 1017"/>
                <a:gd name="T2" fmla="*/ 31 w 305"/>
                <a:gd name="T3" fmla="*/ 25 h 1017"/>
                <a:gd name="T4" fmla="*/ 261 w 305"/>
                <a:gd name="T5" fmla="*/ 278 h 1017"/>
                <a:gd name="T6" fmla="*/ 261 w 305"/>
                <a:gd name="T7" fmla="*/ 278 h 1017"/>
                <a:gd name="T8" fmla="*/ 190 w 305"/>
                <a:gd name="T9" fmla="*/ 894 h 1017"/>
                <a:gd name="T10" fmla="*/ 190 w 305"/>
                <a:gd name="T11" fmla="*/ 894 h 1017"/>
                <a:gd name="T12" fmla="*/ 0 w 305"/>
                <a:gd name="T13" fmla="*/ 865 h 1017"/>
                <a:gd name="T14" fmla="*/ 31 w 305"/>
                <a:gd name="T15" fmla="*/ 25 h 10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5" h="1017">
                  <a:moveTo>
                    <a:pt x="31" y="25"/>
                  </a:moveTo>
                  <a:lnTo>
                    <a:pt x="31" y="25"/>
                  </a:lnTo>
                  <a:cubicBezTo>
                    <a:pt x="89" y="0"/>
                    <a:pt x="229" y="92"/>
                    <a:pt x="261" y="278"/>
                  </a:cubicBezTo>
                  <a:lnTo>
                    <a:pt x="261" y="278"/>
                  </a:lnTo>
                  <a:cubicBezTo>
                    <a:pt x="304" y="539"/>
                    <a:pt x="157" y="773"/>
                    <a:pt x="190" y="894"/>
                  </a:cubicBezTo>
                  <a:lnTo>
                    <a:pt x="190" y="894"/>
                  </a:lnTo>
                  <a:cubicBezTo>
                    <a:pt x="223" y="1016"/>
                    <a:pt x="0" y="865"/>
                    <a:pt x="0" y="865"/>
                  </a:cubicBezTo>
                  <a:lnTo>
                    <a:pt x="31" y="25"/>
                  </a:lnTo>
                </a:path>
              </a:pathLst>
            </a:custGeom>
            <a:solidFill>
              <a:srgbClr val="544125"/>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20" name="Freeform 98">
              <a:extLst>
                <a:ext uri="{FF2B5EF4-FFF2-40B4-BE49-F238E27FC236}">
                  <a16:creationId xmlns:a16="http://schemas.microsoft.com/office/drawing/2014/main" xmlns="" id="{F549AFA8-05FE-45A5-9C47-4342128A80FF}"/>
                </a:ext>
              </a:extLst>
            </p:cNvPr>
            <p:cNvSpPr>
              <a:spLocks noChangeArrowheads="1"/>
            </p:cNvSpPr>
            <p:nvPr/>
          </p:nvSpPr>
          <p:spPr bwMode="auto">
            <a:xfrm>
              <a:off x="16201087" y="6771593"/>
              <a:ext cx="290911" cy="233304"/>
            </a:xfrm>
            <a:custGeom>
              <a:avLst/>
              <a:gdLst>
                <a:gd name="T0" fmla="*/ 445 w 446"/>
                <a:gd name="T1" fmla="*/ 114 h 359"/>
                <a:gd name="T2" fmla="*/ 445 w 446"/>
                <a:gd name="T3" fmla="*/ 114 h 359"/>
                <a:gd name="T4" fmla="*/ 380 w 446"/>
                <a:gd name="T5" fmla="*/ 0 h 359"/>
                <a:gd name="T6" fmla="*/ 39 w 446"/>
                <a:gd name="T7" fmla="*/ 147 h 359"/>
                <a:gd name="T8" fmla="*/ 39 w 446"/>
                <a:gd name="T9" fmla="*/ 147 h 359"/>
                <a:gd name="T10" fmla="*/ 0 w 446"/>
                <a:gd name="T11" fmla="*/ 349 h 359"/>
                <a:gd name="T12" fmla="*/ 0 w 446"/>
                <a:gd name="T13" fmla="*/ 349 h 359"/>
                <a:gd name="T14" fmla="*/ 0 w 446"/>
                <a:gd name="T15" fmla="*/ 349 h 359"/>
                <a:gd name="T16" fmla="*/ 445 w 446"/>
                <a:gd name="T17" fmla="*/ 114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6" h="359">
                  <a:moveTo>
                    <a:pt x="445" y="114"/>
                  </a:moveTo>
                  <a:lnTo>
                    <a:pt x="445" y="114"/>
                  </a:lnTo>
                  <a:cubicBezTo>
                    <a:pt x="418" y="87"/>
                    <a:pt x="390" y="46"/>
                    <a:pt x="380" y="0"/>
                  </a:cubicBezTo>
                  <a:lnTo>
                    <a:pt x="39" y="147"/>
                  </a:lnTo>
                  <a:lnTo>
                    <a:pt x="39" y="147"/>
                  </a:lnTo>
                  <a:cubicBezTo>
                    <a:pt x="39" y="147"/>
                    <a:pt x="2" y="257"/>
                    <a:pt x="0" y="349"/>
                  </a:cubicBezTo>
                  <a:lnTo>
                    <a:pt x="0" y="349"/>
                  </a:lnTo>
                  <a:lnTo>
                    <a:pt x="0" y="349"/>
                  </a:lnTo>
                  <a:cubicBezTo>
                    <a:pt x="75" y="358"/>
                    <a:pt x="380" y="231"/>
                    <a:pt x="445" y="114"/>
                  </a:cubicBezTo>
                </a:path>
              </a:pathLst>
            </a:custGeom>
            <a:solidFill>
              <a:schemeClr val="bg1">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21" name="Freeform 99">
              <a:extLst>
                <a:ext uri="{FF2B5EF4-FFF2-40B4-BE49-F238E27FC236}">
                  <a16:creationId xmlns:a16="http://schemas.microsoft.com/office/drawing/2014/main" xmlns="" id="{8E97DC77-3500-4315-9EBE-021D0B8171FE}"/>
                </a:ext>
              </a:extLst>
            </p:cNvPr>
            <p:cNvSpPr>
              <a:spLocks noChangeArrowheads="1"/>
            </p:cNvSpPr>
            <p:nvPr/>
          </p:nvSpPr>
          <p:spPr bwMode="auto">
            <a:xfrm>
              <a:off x="15967784" y="6238736"/>
              <a:ext cx="694152" cy="578942"/>
            </a:xfrm>
            <a:custGeom>
              <a:avLst/>
              <a:gdLst>
                <a:gd name="T0" fmla="*/ 63 w 1062"/>
                <a:gd name="T1" fmla="*/ 428 h 888"/>
                <a:gd name="T2" fmla="*/ 63 w 1062"/>
                <a:gd name="T3" fmla="*/ 428 h 888"/>
                <a:gd name="T4" fmla="*/ 202 w 1062"/>
                <a:gd name="T5" fmla="*/ 140 h 888"/>
                <a:gd name="T6" fmla="*/ 202 w 1062"/>
                <a:gd name="T7" fmla="*/ 140 h 888"/>
                <a:gd name="T8" fmla="*/ 780 w 1062"/>
                <a:gd name="T9" fmla="*/ 108 h 888"/>
                <a:gd name="T10" fmla="*/ 780 w 1062"/>
                <a:gd name="T11" fmla="*/ 108 h 888"/>
                <a:gd name="T12" fmla="*/ 768 w 1062"/>
                <a:gd name="T13" fmla="*/ 887 h 888"/>
                <a:gd name="T14" fmla="*/ 768 w 1062"/>
                <a:gd name="T15" fmla="*/ 887 h 888"/>
                <a:gd name="T16" fmla="*/ 748 w 1062"/>
                <a:gd name="T17" fmla="*/ 851 h 888"/>
                <a:gd name="T18" fmla="*/ 748 w 1062"/>
                <a:gd name="T19" fmla="*/ 851 h 888"/>
                <a:gd name="T20" fmla="*/ 737 w 1062"/>
                <a:gd name="T21" fmla="*/ 815 h 888"/>
                <a:gd name="T22" fmla="*/ 559 w 1062"/>
                <a:gd name="T23" fmla="*/ 784 h 888"/>
                <a:gd name="T24" fmla="*/ 63 w 1062"/>
                <a:gd name="T25" fmla="*/ 428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2" h="888">
                  <a:moveTo>
                    <a:pt x="63" y="428"/>
                  </a:moveTo>
                  <a:lnTo>
                    <a:pt x="63" y="428"/>
                  </a:lnTo>
                  <a:cubicBezTo>
                    <a:pt x="51" y="409"/>
                    <a:pt x="0" y="283"/>
                    <a:pt x="202" y="140"/>
                  </a:cubicBezTo>
                  <a:lnTo>
                    <a:pt x="202" y="140"/>
                  </a:lnTo>
                  <a:cubicBezTo>
                    <a:pt x="405" y="0"/>
                    <a:pt x="608" y="24"/>
                    <a:pt x="780" y="108"/>
                  </a:cubicBezTo>
                  <a:lnTo>
                    <a:pt x="780" y="108"/>
                  </a:lnTo>
                  <a:cubicBezTo>
                    <a:pt x="952" y="192"/>
                    <a:pt x="1061" y="662"/>
                    <a:pt x="768" y="887"/>
                  </a:cubicBezTo>
                  <a:lnTo>
                    <a:pt x="768" y="887"/>
                  </a:lnTo>
                  <a:cubicBezTo>
                    <a:pt x="768" y="887"/>
                    <a:pt x="758" y="872"/>
                    <a:pt x="748" y="851"/>
                  </a:cubicBezTo>
                  <a:lnTo>
                    <a:pt x="748" y="851"/>
                  </a:lnTo>
                  <a:cubicBezTo>
                    <a:pt x="736" y="822"/>
                    <a:pt x="737" y="815"/>
                    <a:pt x="737" y="815"/>
                  </a:cubicBezTo>
                  <a:lnTo>
                    <a:pt x="559" y="784"/>
                  </a:lnTo>
                  <a:lnTo>
                    <a:pt x="63" y="428"/>
                  </a:lnTo>
                </a:path>
              </a:pathLst>
            </a:custGeom>
            <a:solidFill>
              <a:srgbClr val="665235"/>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22" name="Freeform 100">
              <a:extLst>
                <a:ext uri="{FF2B5EF4-FFF2-40B4-BE49-F238E27FC236}">
                  <a16:creationId xmlns:a16="http://schemas.microsoft.com/office/drawing/2014/main" xmlns="" id="{5697BF1B-200F-45F3-AEB1-282E051D579D}"/>
                </a:ext>
              </a:extLst>
            </p:cNvPr>
            <p:cNvSpPr>
              <a:spLocks noChangeArrowheads="1"/>
            </p:cNvSpPr>
            <p:nvPr/>
          </p:nvSpPr>
          <p:spPr bwMode="auto">
            <a:xfrm>
              <a:off x="16468956" y="6745670"/>
              <a:ext cx="69127" cy="74888"/>
            </a:xfrm>
            <a:custGeom>
              <a:avLst/>
              <a:gdLst>
                <a:gd name="T0" fmla="*/ 0 w 105"/>
                <a:gd name="T1" fmla="*/ 113 h 114"/>
                <a:gd name="T2" fmla="*/ 0 w 105"/>
                <a:gd name="T3" fmla="*/ 113 h 114"/>
                <a:gd name="T4" fmla="*/ 0 w 105"/>
                <a:gd name="T5" fmla="*/ 113 h 114"/>
                <a:gd name="T6" fmla="*/ 0 w 105"/>
                <a:gd name="T7" fmla="*/ 113 h 114"/>
                <a:gd name="T8" fmla="*/ 0 w 105"/>
                <a:gd name="T9" fmla="*/ 113 h 114"/>
                <a:gd name="T10" fmla="*/ 0 w 105"/>
                <a:gd name="T11" fmla="*/ 113 h 114"/>
                <a:gd name="T12" fmla="*/ 0 w 105"/>
                <a:gd name="T13" fmla="*/ 113 h 114"/>
                <a:gd name="T14" fmla="*/ 104 w 105"/>
                <a:gd name="T15" fmla="*/ 0 h 114"/>
                <a:gd name="T16" fmla="*/ 104 w 105"/>
                <a:gd name="T17" fmla="*/ 0 h 114"/>
                <a:gd name="T18" fmla="*/ 0 w 105"/>
                <a:gd name="T19" fmla="*/ 11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14">
                  <a:moveTo>
                    <a:pt x="0" y="113"/>
                  </a:moveTo>
                  <a:lnTo>
                    <a:pt x="0" y="113"/>
                  </a:lnTo>
                  <a:lnTo>
                    <a:pt x="0" y="113"/>
                  </a:lnTo>
                  <a:lnTo>
                    <a:pt x="0" y="113"/>
                  </a:lnTo>
                  <a:lnTo>
                    <a:pt x="0" y="113"/>
                  </a:lnTo>
                  <a:lnTo>
                    <a:pt x="0" y="113"/>
                  </a:lnTo>
                  <a:lnTo>
                    <a:pt x="0" y="113"/>
                  </a:lnTo>
                  <a:cubicBezTo>
                    <a:pt x="43" y="80"/>
                    <a:pt x="77" y="42"/>
                    <a:pt x="104" y="0"/>
                  </a:cubicBezTo>
                  <a:lnTo>
                    <a:pt x="104" y="0"/>
                  </a:lnTo>
                  <a:cubicBezTo>
                    <a:pt x="77" y="42"/>
                    <a:pt x="43" y="80"/>
                    <a:pt x="0" y="113"/>
                  </a:cubicBezTo>
                </a:path>
              </a:pathLst>
            </a:custGeom>
            <a:solidFill>
              <a:srgbClr val="544125"/>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23" name="Freeform 101">
              <a:extLst>
                <a:ext uri="{FF2B5EF4-FFF2-40B4-BE49-F238E27FC236}">
                  <a16:creationId xmlns:a16="http://schemas.microsoft.com/office/drawing/2014/main" xmlns="" id="{C0E3F877-9544-4076-A208-4D450FB0459E}"/>
                </a:ext>
              </a:extLst>
            </p:cNvPr>
            <p:cNvSpPr>
              <a:spLocks noChangeArrowheads="1"/>
            </p:cNvSpPr>
            <p:nvPr/>
          </p:nvSpPr>
          <p:spPr bwMode="auto">
            <a:xfrm>
              <a:off x="16463196" y="6811917"/>
              <a:ext cx="5761" cy="8640"/>
            </a:xfrm>
            <a:custGeom>
              <a:avLst/>
              <a:gdLst>
                <a:gd name="T0" fmla="*/ 8 w 9"/>
                <a:gd name="T1" fmla="*/ 12 h 13"/>
                <a:gd name="T2" fmla="*/ 8 w 9"/>
                <a:gd name="T3" fmla="*/ 12 h 13"/>
                <a:gd name="T4" fmla="*/ 0 w 9"/>
                <a:gd name="T5" fmla="*/ 0 h 13"/>
                <a:gd name="T6" fmla="*/ 0 w 9"/>
                <a:gd name="T7" fmla="*/ 0 h 13"/>
                <a:gd name="T8" fmla="*/ 8 w 9"/>
                <a:gd name="T9" fmla="*/ 12 h 13"/>
              </a:gdLst>
              <a:ahLst/>
              <a:cxnLst>
                <a:cxn ang="0">
                  <a:pos x="T0" y="T1"/>
                </a:cxn>
                <a:cxn ang="0">
                  <a:pos x="T2" y="T3"/>
                </a:cxn>
                <a:cxn ang="0">
                  <a:pos x="T4" y="T5"/>
                </a:cxn>
                <a:cxn ang="0">
                  <a:pos x="T6" y="T7"/>
                </a:cxn>
                <a:cxn ang="0">
                  <a:pos x="T8" y="T9"/>
                </a:cxn>
              </a:cxnLst>
              <a:rect l="0" t="0" r="r" b="b"/>
              <a:pathLst>
                <a:path w="9" h="13">
                  <a:moveTo>
                    <a:pt x="8" y="12"/>
                  </a:moveTo>
                  <a:lnTo>
                    <a:pt x="8" y="12"/>
                  </a:lnTo>
                  <a:cubicBezTo>
                    <a:pt x="8" y="12"/>
                    <a:pt x="4" y="7"/>
                    <a:pt x="0" y="0"/>
                  </a:cubicBezTo>
                  <a:lnTo>
                    <a:pt x="0" y="0"/>
                  </a:lnTo>
                  <a:cubicBezTo>
                    <a:pt x="4" y="7"/>
                    <a:pt x="7" y="11"/>
                    <a:pt x="8" y="12"/>
                  </a:cubicBezTo>
                </a:path>
              </a:pathLst>
            </a:custGeom>
            <a:solidFill>
              <a:srgbClr val="957254"/>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24" name="Freeform 102">
              <a:extLst>
                <a:ext uri="{FF2B5EF4-FFF2-40B4-BE49-F238E27FC236}">
                  <a16:creationId xmlns:a16="http://schemas.microsoft.com/office/drawing/2014/main" xmlns="" id="{344FA2D1-4CBF-4FAA-B18E-2B96FD0316CE}"/>
                </a:ext>
              </a:extLst>
            </p:cNvPr>
            <p:cNvSpPr>
              <a:spLocks noChangeArrowheads="1"/>
            </p:cNvSpPr>
            <p:nvPr/>
          </p:nvSpPr>
          <p:spPr bwMode="auto">
            <a:xfrm>
              <a:off x="16538084" y="6734148"/>
              <a:ext cx="5761" cy="11521"/>
            </a:xfrm>
            <a:custGeom>
              <a:avLst/>
              <a:gdLst>
                <a:gd name="T0" fmla="*/ 0 w 11"/>
                <a:gd name="T1" fmla="*/ 17 h 18"/>
                <a:gd name="T2" fmla="*/ 0 w 11"/>
                <a:gd name="T3" fmla="*/ 17 h 18"/>
                <a:gd name="T4" fmla="*/ 0 w 11"/>
                <a:gd name="T5" fmla="*/ 16 h 18"/>
                <a:gd name="T6" fmla="*/ 0 w 11"/>
                <a:gd name="T7" fmla="*/ 16 h 18"/>
                <a:gd name="T8" fmla="*/ 0 w 11"/>
                <a:gd name="T9" fmla="*/ 17 h 18"/>
                <a:gd name="T10" fmla="*/ 0 w 11"/>
                <a:gd name="T11" fmla="*/ 16 h 18"/>
                <a:gd name="T12" fmla="*/ 0 w 11"/>
                <a:gd name="T13" fmla="*/ 16 h 18"/>
                <a:gd name="T14" fmla="*/ 2 w 11"/>
                <a:gd name="T15" fmla="*/ 14 h 18"/>
                <a:gd name="T16" fmla="*/ 2 w 11"/>
                <a:gd name="T17" fmla="*/ 14 h 18"/>
                <a:gd name="T18" fmla="*/ 0 w 11"/>
                <a:gd name="T19" fmla="*/ 16 h 18"/>
                <a:gd name="T20" fmla="*/ 2 w 11"/>
                <a:gd name="T21" fmla="*/ 14 h 18"/>
                <a:gd name="T22" fmla="*/ 2 w 11"/>
                <a:gd name="T23" fmla="*/ 14 h 18"/>
                <a:gd name="T24" fmla="*/ 3 w 11"/>
                <a:gd name="T25" fmla="*/ 13 h 18"/>
                <a:gd name="T26" fmla="*/ 3 w 11"/>
                <a:gd name="T27" fmla="*/ 13 h 18"/>
                <a:gd name="T28" fmla="*/ 2 w 11"/>
                <a:gd name="T29" fmla="*/ 14 h 18"/>
                <a:gd name="T30" fmla="*/ 3 w 11"/>
                <a:gd name="T31" fmla="*/ 13 h 18"/>
                <a:gd name="T32" fmla="*/ 3 w 11"/>
                <a:gd name="T33" fmla="*/ 13 h 18"/>
                <a:gd name="T34" fmla="*/ 3 w 11"/>
                <a:gd name="T35" fmla="*/ 12 h 18"/>
                <a:gd name="T36" fmla="*/ 3 w 11"/>
                <a:gd name="T37" fmla="*/ 12 h 18"/>
                <a:gd name="T38" fmla="*/ 3 w 11"/>
                <a:gd name="T39" fmla="*/ 13 h 18"/>
                <a:gd name="T40" fmla="*/ 4 w 11"/>
                <a:gd name="T41" fmla="*/ 11 h 18"/>
                <a:gd name="T42" fmla="*/ 4 w 11"/>
                <a:gd name="T43" fmla="*/ 11 h 18"/>
                <a:gd name="T44" fmla="*/ 4 w 11"/>
                <a:gd name="T45" fmla="*/ 10 h 18"/>
                <a:gd name="T46" fmla="*/ 4 w 11"/>
                <a:gd name="T47" fmla="*/ 10 h 18"/>
                <a:gd name="T48" fmla="*/ 5 w 11"/>
                <a:gd name="T49" fmla="*/ 9 h 18"/>
                <a:gd name="T50" fmla="*/ 5 w 11"/>
                <a:gd name="T51" fmla="*/ 9 h 18"/>
                <a:gd name="T52" fmla="*/ 6 w 11"/>
                <a:gd name="T53" fmla="*/ 8 h 18"/>
                <a:gd name="T54" fmla="*/ 6 w 11"/>
                <a:gd name="T55" fmla="*/ 8 h 18"/>
                <a:gd name="T56" fmla="*/ 6 w 11"/>
                <a:gd name="T57" fmla="*/ 7 h 18"/>
                <a:gd name="T58" fmla="*/ 6 w 11"/>
                <a:gd name="T59" fmla="*/ 7 h 18"/>
                <a:gd name="T60" fmla="*/ 6 w 11"/>
                <a:gd name="T61" fmla="*/ 8 h 18"/>
                <a:gd name="T62" fmla="*/ 6 w 11"/>
                <a:gd name="T63" fmla="*/ 7 h 18"/>
                <a:gd name="T64" fmla="*/ 6 w 11"/>
                <a:gd name="T65" fmla="*/ 7 h 18"/>
                <a:gd name="T66" fmla="*/ 7 w 11"/>
                <a:gd name="T67" fmla="*/ 6 h 18"/>
                <a:gd name="T68" fmla="*/ 7 w 11"/>
                <a:gd name="T69" fmla="*/ 6 h 18"/>
                <a:gd name="T70" fmla="*/ 6 w 11"/>
                <a:gd name="T71" fmla="*/ 7 h 18"/>
                <a:gd name="T72" fmla="*/ 8 w 11"/>
                <a:gd name="T73" fmla="*/ 4 h 18"/>
                <a:gd name="T74" fmla="*/ 8 w 11"/>
                <a:gd name="T75" fmla="*/ 4 h 18"/>
                <a:gd name="T76" fmla="*/ 9 w 11"/>
                <a:gd name="T77" fmla="*/ 3 h 18"/>
                <a:gd name="T78" fmla="*/ 9 w 11"/>
                <a:gd name="T79" fmla="*/ 3 h 18"/>
                <a:gd name="T80" fmla="*/ 10 w 11"/>
                <a:gd name="T81" fmla="*/ 0 h 18"/>
                <a:gd name="T82" fmla="*/ 10 w 11"/>
                <a:gd name="T8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 h="18">
                  <a:moveTo>
                    <a:pt x="0" y="17"/>
                  </a:moveTo>
                  <a:lnTo>
                    <a:pt x="0" y="17"/>
                  </a:lnTo>
                  <a:cubicBezTo>
                    <a:pt x="0" y="17"/>
                    <a:pt x="0" y="17"/>
                    <a:pt x="0" y="16"/>
                  </a:cubicBezTo>
                  <a:lnTo>
                    <a:pt x="0" y="16"/>
                  </a:lnTo>
                  <a:cubicBezTo>
                    <a:pt x="0" y="17"/>
                    <a:pt x="0" y="17"/>
                    <a:pt x="0" y="17"/>
                  </a:cubicBezTo>
                  <a:close/>
                  <a:moveTo>
                    <a:pt x="0" y="16"/>
                  </a:moveTo>
                  <a:lnTo>
                    <a:pt x="0" y="16"/>
                  </a:lnTo>
                  <a:cubicBezTo>
                    <a:pt x="1" y="16"/>
                    <a:pt x="1" y="15"/>
                    <a:pt x="2" y="14"/>
                  </a:cubicBezTo>
                  <a:lnTo>
                    <a:pt x="2" y="14"/>
                  </a:lnTo>
                  <a:cubicBezTo>
                    <a:pt x="1" y="15"/>
                    <a:pt x="1" y="16"/>
                    <a:pt x="0" y="16"/>
                  </a:cubicBezTo>
                  <a:close/>
                  <a:moveTo>
                    <a:pt x="2" y="14"/>
                  </a:moveTo>
                  <a:lnTo>
                    <a:pt x="2" y="14"/>
                  </a:lnTo>
                  <a:cubicBezTo>
                    <a:pt x="2" y="13"/>
                    <a:pt x="2" y="13"/>
                    <a:pt x="3" y="13"/>
                  </a:cubicBezTo>
                  <a:lnTo>
                    <a:pt x="3" y="13"/>
                  </a:lnTo>
                  <a:cubicBezTo>
                    <a:pt x="2" y="13"/>
                    <a:pt x="2" y="13"/>
                    <a:pt x="2" y="14"/>
                  </a:cubicBezTo>
                  <a:close/>
                  <a:moveTo>
                    <a:pt x="3" y="13"/>
                  </a:moveTo>
                  <a:lnTo>
                    <a:pt x="3" y="13"/>
                  </a:lnTo>
                  <a:lnTo>
                    <a:pt x="3" y="12"/>
                  </a:lnTo>
                  <a:lnTo>
                    <a:pt x="3" y="12"/>
                  </a:lnTo>
                  <a:lnTo>
                    <a:pt x="3" y="13"/>
                  </a:lnTo>
                  <a:close/>
                  <a:moveTo>
                    <a:pt x="4" y="11"/>
                  </a:moveTo>
                  <a:lnTo>
                    <a:pt x="4" y="11"/>
                  </a:lnTo>
                  <a:close/>
                  <a:moveTo>
                    <a:pt x="4" y="10"/>
                  </a:moveTo>
                  <a:lnTo>
                    <a:pt x="4" y="10"/>
                  </a:lnTo>
                  <a:close/>
                  <a:moveTo>
                    <a:pt x="5" y="9"/>
                  </a:moveTo>
                  <a:lnTo>
                    <a:pt x="5" y="9"/>
                  </a:lnTo>
                  <a:close/>
                  <a:moveTo>
                    <a:pt x="6" y="8"/>
                  </a:moveTo>
                  <a:lnTo>
                    <a:pt x="6" y="8"/>
                  </a:lnTo>
                  <a:cubicBezTo>
                    <a:pt x="6" y="8"/>
                    <a:pt x="6" y="8"/>
                    <a:pt x="6" y="7"/>
                  </a:cubicBezTo>
                  <a:lnTo>
                    <a:pt x="6" y="7"/>
                  </a:lnTo>
                  <a:cubicBezTo>
                    <a:pt x="6" y="8"/>
                    <a:pt x="6" y="8"/>
                    <a:pt x="6" y="8"/>
                  </a:cubicBezTo>
                  <a:close/>
                  <a:moveTo>
                    <a:pt x="6" y="7"/>
                  </a:moveTo>
                  <a:lnTo>
                    <a:pt x="6" y="7"/>
                  </a:lnTo>
                  <a:cubicBezTo>
                    <a:pt x="6" y="7"/>
                    <a:pt x="6" y="7"/>
                    <a:pt x="7" y="6"/>
                  </a:cubicBezTo>
                  <a:lnTo>
                    <a:pt x="7" y="6"/>
                  </a:lnTo>
                  <a:cubicBezTo>
                    <a:pt x="6" y="7"/>
                    <a:pt x="6" y="7"/>
                    <a:pt x="6" y="7"/>
                  </a:cubicBezTo>
                  <a:close/>
                  <a:moveTo>
                    <a:pt x="8" y="4"/>
                  </a:moveTo>
                  <a:lnTo>
                    <a:pt x="8" y="4"/>
                  </a:lnTo>
                  <a:close/>
                  <a:moveTo>
                    <a:pt x="9" y="3"/>
                  </a:moveTo>
                  <a:lnTo>
                    <a:pt x="9" y="3"/>
                  </a:lnTo>
                  <a:close/>
                  <a:moveTo>
                    <a:pt x="10" y="0"/>
                  </a:moveTo>
                  <a:lnTo>
                    <a:pt x="10" y="0"/>
                  </a:lnTo>
                  <a:close/>
                </a:path>
              </a:pathLst>
            </a:custGeom>
            <a:solidFill>
              <a:srgbClr val="544125"/>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25" name="Freeform 103">
              <a:extLst>
                <a:ext uri="{FF2B5EF4-FFF2-40B4-BE49-F238E27FC236}">
                  <a16:creationId xmlns:a16="http://schemas.microsoft.com/office/drawing/2014/main" xmlns="" id="{8EFB64EC-0C7D-455B-BF57-9EBB5E3AA0B7}"/>
                </a:ext>
              </a:extLst>
            </p:cNvPr>
            <p:cNvSpPr>
              <a:spLocks noChangeArrowheads="1"/>
            </p:cNvSpPr>
            <p:nvPr/>
          </p:nvSpPr>
          <p:spPr bwMode="auto">
            <a:xfrm>
              <a:off x="16330703" y="6434597"/>
              <a:ext cx="270748" cy="385961"/>
            </a:xfrm>
            <a:custGeom>
              <a:avLst/>
              <a:gdLst>
                <a:gd name="T0" fmla="*/ 213 w 413"/>
                <a:gd name="T1" fmla="*/ 589 h 590"/>
                <a:gd name="T2" fmla="*/ 213 w 413"/>
                <a:gd name="T3" fmla="*/ 589 h 590"/>
                <a:gd name="T4" fmla="*/ 205 w 413"/>
                <a:gd name="T5" fmla="*/ 577 h 590"/>
                <a:gd name="T6" fmla="*/ 193 w 413"/>
                <a:gd name="T7" fmla="*/ 553 h 590"/>
                <a:gd name="T8" fmla="*/ 192 w 413"/>
                <a:gd name="T9" fmla="*/ 551 h 590"/>
                <a:gd name="T10" fmla="*/ 182 w 413"/>
                <a:gd name="T11" fmla="*/ 517 h 590"/>
                <a:gd name="T12" fmla="*/ 13 w 413"/>
                <a:gd name="T13" fmla="*/ 488 h 590"/>
                <a:gd name="T14" fmla="*/ 0 w 413"/>
                <a:gd name="T15" fmla="*/ 231 h 590"/>
                <a:gd name="T16" fmla="*/ 169 w 413"/>
                <a:gd name="T17" fmla="*/ 297 h 590"/>
                <a:gd name="T18" fmla="*/ 287 w 413"/>
                <a:gd name="T19" fmla="*/ 265 h 590"/>
                <a:gd name="T20" fmla="*/ 363 w 413"/>
                <a:gd name="T21" fmla="*/ 0 h 590"/>
                <a:gd name="T22" fmla="*/ 363 w 413"/>
                <a:gd name="T23" fmla="*/ 0 h 590"/>
                <a:gd name="T24" fmla="*/ 327 w 413"/>
                <a:gd name="T25" fmla="*/ 459 h 590"/>
                <a:gd name="T26" fmla="*/ 327 w 413"/>
                <a:gd name="T27" fmla="*/ 459 h 590"/>
                <a:gd name="T28" fmla="*/ 326 w 413"/>
                <a:gd name="T29" fmla="*/ 462 h 590"/>
                <a:gd name="T30" fmla="*/ 326 w 413"/>
                <a:gd name="T31" fmla="*/ 462 h 590"/>
                <a:gd name="T32" fmla="*/ 325 w 413"/>
                <a:gd name="T33" fmla="*/ 463 h 590"/>
                <a:gd name="T34" fmla="*/ 325 w 413"/>
                <a:gd name="T35" fmla="*/ 463 h 590"/>
                <a:gd name="T36" fmla="*/ 324 w 413"/>
                <a:gd name="T37" fmla="*/ 465 h 590"/>
                <a:gd name="T38" fmla="*/ 324 w 413"/>
                <a:gd name="T39" fmla="*/ 465 h 590"/>
                <a:gd name="T40" fmla="*/ 323 w 413"/>
                <a:gd name="T41" fmla="*/ 466 h 590"/>
                <a:gd name="T42" fmla="*/ 323 w 413"/>
                <a:gd name="T43" fmla="*/ 466 h 590"/>
                <a:gd name="T44" fmla="*/ 323 w 413"/>
                <a:gd name="T45" fmla="*/ 467 h 590"/>
                <a:gd name="T46" fmla="*/ 322 w 413"/>
                <a:gd name="T47" fmla="*/ 468 h 590"/>
                <a:gd name="T48" fmla="*/ 322 w 413"/>
                <a:gd name="T49" fmla="*/ 468 h 590"/>
                <a:gd name="T50" fmla="*/ 321 w 413"/>
                <a:gd name="T51" fmla="*/ 469 h 590"/>
                <a:gd name="T52" fmla="*/ 321 w 413"/>
                <a:gd name="T53" fmla="*/ 469 h 590"/>
                <a:gd name="T54" fmla="*/ 321 w 413"/>
                <a:gd name="T55" fmla="*/ 470 h 590"/>
                <a:gd name="T56" fmla="*/ 321 w 413"/>
                <a:gd name="T57" fmla="*/ 470 h 590"/>
                <a:gd name="T58" fmla="*/ 320 w 413"/>
                <a:gd name="T59" fmla="*/ 471 h 590"/>
                <a:gd name="T60" fmla="*/ 320 w 413"/>
                <a:gd name="T61" fmla="*/ 472 h 590"/>
                <a:gd name="T62" fmla="*/ 320 w 413"/>
                <a:gd name="T63" fmla="*/ 472 h 590"/>
                <a:gd name="T64" fmla="*/ 319 w 413"/>
                <a:gd name="T65" fmla="*/ 473 h 590"/>
                <a:gd name="T66" fmla="*/ 319 w 413"/>
                <a:gd name="T67" fmla="*/ 473 h 590"/>
                <a:gd name="T68" fmla="*/ 317 w 413"/>
                <a:gd name="T69" fmla="*/ 475 h 590"/>
                <a:gd name="T70" fmla="*/ 317 w 413"/>
                <a:gd name="T71" fmla="*/ 476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3" h="590">
                  <a:moveTo>
                    <a:pt x="213" y="589"/>
                  </a:moveTo>
                  <a:lnTo>
                    <a:pt x="213" y="589"/>
                  </a:lnTo>
                  <a:lnTo>
                    <a:pt x="213" y="589"/>
                  </a:lnTo>
                  <a:lnTo>
                    <a:pt x="213" y="589"/>
                  </a:lnTo>
                  <a:cubicBezTo>
                    <a:pt x="212" y="588"/>
                    <a:pt x="209" y="584"/>
                    <a:pt x="205" y="577"/>
                  </a:cubicBezTo>
                  <a:lnTo>
                    <a:pt x="205" y="577"/>
                  </a:lnTo>
                  <a:cubicBezTo>
                    <a:pt x="202" y="570"/>
                    <a:pt x="197" y="563"/>
                    <a:pt x="193" y="553"/>
                  </a:cubicBezTo>
                  <a:lnTo>
                    <a:pt x="193" y="553"/>
                  </a:lnTo>
                  <a:lnTo>
                    <a:pt x="193" y="553"/>
                  </a:lnTo>
                  <a:cubicBezTo>
                    <a:pt x="193" y="552"/>
                    <a:pt x="193" y="551"/>
                    <a:pt x="192" y="551"/>
                  </a:cubicBezTo>
                  <a:lnTo>
                    <a:pt x="192" y="551"/>
                  </a:lnTo>
                  <a:cubicBezTo>
                    <a:pt x="181" y="523"/>
                    <a:pt x="182" y="517"/>
                    <a:pt x="182" y="517"/>
                  </a:cubicBezTo>
                  <a:lnTo>
                    <a:pt x="142" y="510"/>
                  </a:lnTo>
                  <a:lnTo>
                    <a:pt x="13" y="488"/>
                  </a:lnTo>
                  <a:lnTo>
                    <a:pt x="13" y="488"/>
                  </a:lnTo>
                  <a:cubicBezTo>
                    <a:pt x="5" y="367"/>
                    <a:pt x="0" y="231"/>
                    <a:pt x="0" y="231"/>
                  </a:cubicBezTo>
                  <a:lnTo>
                    <a:pt x="0" y="231"/>
                  </a:lnTo>
                  <a:cubicBezTo>
                    <a:pt x="41" y="274"/>
                    <a:pt x="105" y="297"/>
                    <a:pt x="169" y="297"/>
                  </a:cubicBezTo>
                  <a:lnTo>
                    <a:pt x="169" y="297"/>
                  </a:lnTo>
                  <a:cubicBezTo>
                    <a:pt x="211" y="297"/>
                    <a:pt x="253" y="287"/>
                    <a:pt x="287" y="265"/>
                  </a:cubicBezTo>
                  <a:lnTo>
                    <a:pt x="287" y="265"/>
                  </a:lnTo>
                  <a:cubicBezTo>
                    <a:pt x="373" y="213"/>
                    <a:pt x="363" y="0"/>
                    <a:pt x="363" y="0"/>
                  </a:cubicBezTo>
                  <a:lnTo>
                    <a:pt x="363" y="0"/>
                  </a:lnTo>
                  <a:lnTo>
                    <a:pt x="363" y="0"/>
                  </a:lnTo>
                  <a:cubicBezTo>
                    <a:pt x="409" y="135"/>
                    <a:pt x="412" y="314"/>
                    <a:pt x="327" y="459"/>
                  </a:cubicBezTo>
                  <a:lnTo>
                    <a:pt x="327" y="459"/>
                  </a:lnTo>
                  <a:lnTo>
                    <a:pt x="327" y="459"/>
                  </a:lnTo>
                  <a:lnTo>
                    <a:pt x="327" y="459"/>
                  </a:lnTo>
                  <a:cubicBezTo>
                    <a:pt x="327" y="460"/>
                    <a:pt x="326" y="461"/>
                    <a:pt x="326" y="462"/>
                  </a:cubicBezTo>
                  <a:lnTo>
                    <a:pt x="326" y="462"/>
                  </a:lnTo>
                  <a:lnTo>
                    <a:pt x="326" y="462"/>
                  </a:lnTo>
                  <a:lnTo>
                    <a:pt x="326" y="462"/>
                  </a:lnTo>
                  <a:cubicBezTo>
                    <a:pt x="326" y="463"/>
                    <a:pt x="325" y="463"/>
                    <a:pt x="325" y="463"/>
                  </a:cubicBezTo>
                  <a:lnTo>
                    <a:pt x="325" y="463"/>
                  </a:lnTo>
                  <a:lnTo>
                    <a:pt x="325" y="463"/>
                  </a:lnTo>
                  <a:lnTo>
                    <a:pt x="325" y="463"/>
                  </a:lnTo>
                  <a:cubicBezTo>
                    <a:pt x="324" y="464"/>
                    <a:pt x="324" y="464"/>
                    <a:pt x="324" y="465"/>
                  </a:cubicBezTo>
                  <a:lnTo>
                    <a:pt x="324" y="465"/>
                  </a:lnTo>
                  <a:lnTo>
                    <a:pt x="324" y="465"/>
                  </a:lnTo>
                  <a:lnTo>
                    <a:pt x="324" y="465"/>
                  </a:lnTo>
                  <a:cubicBezTo>
                    <a:pt x="323" y="466"/>
                    <a:pt x="323" y="466"/>
                    <a:pt x="323" y="466"/>
                  </a:cubicBezTo>
                  <a:lnTo>
                    <a:pt x="323" y="466"/>
                  </a:lnTo>
                  <a:lnTo>
                    <a:pt x="323" y="466"/>
                  </a:lnTo>
                  <a:lnTo>
                    <a:pt x="323" y="466"/>
                  </a:lnTo>
                  <a:cubicBezTo>
                    <a:pt x="323" y="467"/>
                    <a:pt x="323" y="467"/>
                    <a:pt x="323" y="467"/>
                  </a:cubicBezTo>
                  <a:lnTo>
                    <a:pt x="323" y="467"/>
                  </a:lnTo>
                  <a:cubicBezTo>
                    <a:pt x="323" y="467"/>
                    <a:pt x="323" y="468"/>
                    <a:pt x="322" y="468"/>
                  </a:cubicBezTo>
                  <a:lnTo>
                    <a:pt x="322" y="468"/>
                  </a:lnTo>
                  <a:lnTo>
                    <a:pt x="322" y="468"/>
                  </a:lnTo>
                  <a:lnTo>
                    <a:pt x="322" y="468"/>
                  </a:lnTo>
                  <a:lnTo>
                    <a:pt x="321" y="469"/>
                  </a:lnTo>
                  <a:lnTo>
                    <a:pt x="321" y="469"/>
                  </a:lnTo>
                  <a:lnTo>
                    <a:pt x="321" y="469"/>
                  </a:lnTo>
                  <a:lnTo>
                    <a:pt x="321" y="469"/>
                  </a:lnTo>
                  <a:cubicBezTo>
                    <a:pt x="321" y="469"/>
                    <a:pt x="321" y="469"/>
                    <a:pt x="321" y="470"/>
                  </a:cubicBezTo>
                  <a:lnTo>
                    <a:pt x="321" y="470"/>
                  </a:lnTo>
                  <a:lnTo>
                    <a:pt x="321" y="470"/>
                  </a:lnTo>
                  <a:lnTo>
                    <a:pt x="321" y="470"/>
                  </a:lnTo>
                  <a:cubicBezTo>
                    <a:pt x="320" y="470"/>
                    <a:pt x="320" y="470"/>
                    <a:pt x="320" y="471"/>
                  </a:cubicBezTo>
                  <a:lnTo>
                    <a:pt x="320" y="471"/>
                  </a:lnTo>
                  <a:lnTo>
                    <a:pt x="320" y="472"/>
                  </a:lnTo>
                  <a:lnTo>
                    <a:pt x="320" y="472"/>
                  </a:lnTo>
                  <a:lnTo>
                    <a:pt x="320" y="472"/>
                  </a:lnTo>
                  <a:lnTo>
                    <a:pt x="320" y="472"/>
                  </a:lnTo>
                  <a:cubicBezTo>
                    <a:pt x="319" y="472"/>
                    <a:pt x="319" y="472"/>
                    <a:pt x="319" y="473"/>
                  </a:cubicBezTo>
                  <a:lnTo>
                    <a:pt x="319" y="473"/>
                  </a:lnTo>
                  <a:lnTo>
                    <a:pt x="319" y="473"/>
                  </a:lnTo>
                  <a:lnTo>
                    <a:pt x="319" y="473"/>
                  </a:lnTo>
                  <a:cubicBezTo>
                    <a:pt x="318" y="474"/>
                    <a:pt x="318" y="475"/>
                    <a:pt x="317" y="475"/>
                  </a:cubicBezTo>
                  <a:lnTo>
                    <a:pt x="317" y="475"/>
                  </a:lnTo>
                  <a:cubicBezTo>
                    <a:pt x="317" y="476"/>
                    <a:pt x="317" y="476"/>
                    <a:pt x="317" y="476"/>
                  </a:cubicBezTo>
                  <a:lnTo>
                    <a:pt x="317" y="476"/>
                  </a:lnTo>
                  <a:cubicBezTo>
                    <a:pt x="290" y="518"/>
                    <a:pt x="256" y="556"/>
                    <a:pt x="213" y="589"/>
                  </a:cubicBezTo>
                </a:path>
              </a:pathLst>
            </a:custGeom>
            <a:solidFill>
              <a:srgbClr val="5B482B"/>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26" name="Freeform 104">
              <a:extLst>
                <a:ext uri="{FF2B5EF4-FFF2-40B4-BE49-F238E27FC236}">
                  <a16:creationId xmlns:a16="http://schemas.microsoft.com/office/drawing/2014/main" xmlns="" id="{6C0C5F0D-F155-44E5-BECC-C69FD1D44291}"/>
                </a:ext>
              </a:extLst>
            </p:cNvPr>
            <p:cNvSpPr>
              <a:spLocks noChangeArrowheads="1"/>
            </p:cNvSpPr>
            <p:nvPr/>
          </p:nvSpPr>
          <p:spPr bwMode="auto">
            <a:xfrm>
              <a:off x="15987945" y="6469160"/>
              <a:ext cx="501173" cy="532857"/>
            </a:xfrm>
            <a:custGeom>
              <a:avLst/>
              <a:gdLst>
                <a:gd name="T0" fmla="*/ 51 w 767"/>
                <a:gd name="T1" fmla="*/ 24 h 817"/>
                <a:gd name="T2" fmla="*/ 51 w 767"/>
                <a:gd name="T3" fmla="*/ 24 h 817"/>
                <a:gd name="T4" fmla="*/ 16 w 767"/>
                <a:gd name="T5" fmla="*/ 304 h 817"/>
                <a:gd name="T6" fmla="*/ 16 w 767"/>
                <a:gd name="T7" fmla="*/ 304 h 817"/>
                <a:gd name="T8" fmla="*/ 51 w 767"/>
                <a:gd name="T9" fmla="*/ 428 h 817"/>
                <a:gd name="T10" fmla="*/ 51 w 767"/>
                <a:gd name="T11" fmla="*/ 428 h 817"/>
                <a:gd name="T12" fmla="*/ 197 w 767"/>
                <a:gd name="T13" fmla="*/ 714 h 817"/>
                <a:gd name="T14" fmla="*/ 197 w 767"/>
                <a:gd name="T15" fmla="*/ 714 h 817"/>
                <a:gd name="T16" fmla="*/ 392 w 767"/>
                <a:gd name="T17" fmla="*/ 762 h 817"/>
                <a:gd name="T18" fmla="*/ 392 w 767"/>
                <a:gd name="T19" fmla="*/ 762 h 817"/>
                <a:gd name="T20" fmla="*/ 647 w 767"/>
                <a:gd name="T21" fmla="*/ 495 h 817"/>
                <a:gd name="T22" fmla="*/ 647 w 767"/>
                <a:gd name="T23" fmla="*/ 495 h 817"/>
                <a:gd name="T24" fmla="*/ 760 w 767"/>
                <a:gd name="T25" fmla="*/ 342 h 817"/>
                <a:gd name="T26" fmla="*/ 760 w 767"/>
                <a:gd name="T27" fmla="*/ 342 h 817"/>
                <a:gd name="T28" fmla="*/ 617 w 767"/>
                <a:gd name="T29" fmla="*/ 380 h 817"/>
                <a:gd name="T30" fmla="*/ 617 w 767"/>
                <a:gd name="T31" fmla="*/ 441 h 817"/>
                <a:gd name="T32" fmla="*/ 617 w 767"/>
                <a:gd name="T33" fmla="*/ 441 h 817"/>
                <a:gd name="T34" fmla="*/ 554 w 767"/>
                <a:gd name="T35" fmla="*/ 304 h 817"/>
                <a:gd name="T36" fmla="*/ 554 w 767"/>
                <a:gd name="T37" fmla="*/ 304 h 817"/>
                <a:gd name="T38" fmla="*/ 402 w 767"/>
                <a:gd name="T39" fmla="*/ 74 h 817"/>
                <a:gd name="T40" fmla="*/ 402 w 767"/>
                <a:gd name="T41" fmla="*/ 74 h 817"/>
                <a:gd name="T42" fmla="*/ 141 w 767"/>
                <a:gd name="T43" fmla="*/ 80 h 817"/>
                <a:gd name="T44" fmla="*/ 141 w 767"/>
                <a:gd name="T45" fmla="*/ 80 h 817"/>
                <a:gd name="T46" fmla="*/ 51 w 767"/>
                <a:gd name="T47" fmla="*/ 24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67" h="817">
                  <a:moveTo>
                    <a:pt x="51" y="24"/>
                  </a:moveTo>
                  <a:lnTo>
                    <a:pt x="51" y="24"/>
                  </a:lnTo>
                  <a:cubicBezTo>
                    <a:pt x="3" y="120"/>
                    <a:pt x="0" y="259"/>
                    <a:pt x="16" y="304"/>
                  </a:cubicBezTo>
                  <a:lnTo>
                    <a:pt x="16" y="304"/>
                  </a:lnTo>
                  <a:cubicBezTo>
                    <a:pt x="32" y="349"/>
                    <a:pt x="64" y="374"/>
                    <a:pt x="51" y="428"/>
                  </a:cubicBezTo>
                  <a:lnTo>
                    <a:pt x="51" y="428"/>
                  </a:lnTo>
                  <a:cubicBezTo>
                    <a:pt x="39" y="482"/>
                    <a:pt x="99" y="612"/>
                    <a:pt x="197" y="714"/>
                  </a:cubicBezTo>
                  <a:lnTo>
                    <a:pt x="197" y="714"/>
                  </a:lnTo>
                  <a:cubicBezTo>
                    <a:pt x="296" y="816"/>
                    <a:pt x="296" y="813"/>
                    <a:pt x="392" y="762"/>
                  </a:cubicBezTo>
                  <a:lnTo>
                    <a:pt x="392" y="762"/>
                  </a:lnTo>
                  <a:cubicBezTo>
                    <a:pt x="487" y="711"/>
                    <a:pt x="666" y="609"/>
                    <a:pt x="647" y="495"/>
                  </a:cubicBezTo>
                  <a:lnTo>
                    <a:pt x="647" y="495"/>
                  </a:lnTo>
                  <a:cubicBezTo>
                    <a:pt x="647" y="495"/>
                    <a:pt x="754" y="463"/>
                    <a:pt x="760" y="342"/>
                  </a:cubicBezTo>
                  <a:lnTo>
                    <a:pt x="760" y="342"/>
                  </a:lnTo>
                  <a:cubicBezTo>
                    <a:pt x="766" y="221"/>
                    <a:pt x="630" y="259"/>
                    <a:pt x="617" y="380"/>
                  </a:cubicBezTo>
                  <a:lnTo>
                    <a:pt x="617" y="441"/>
                  </a:lnTo>
                  <a:lnTo>
                    <a:pt x="617" y="441"/>
                  </a:lnTo>
                  <a:cubicBezTo>
                    <a:pt x="617" y="441"/>
                    <a:pt x="579" y="390"/>
                    <a:pt x="554" y="304"/>
                  </a:cubicBezTo>
                  <a:lnTo>
                    <a:pt x="554" y="304"/>
                  </a:lnTo>
                  <a:cubicBezTo>
                    <a:pt x="528" y="218"/>
                    <a:pt x="525" y="58"/>
                    <a:pt x="402" y="74"/>
                  </a:cubicBezTo>
                  <a:lnTo>
                    <a:pt x="402" y="74"/>
                  </a:lnTo>
                  <a:cubicBezTo>
                    <a:pt x="279" y="90"/>
                    <a:pt x="242" y="107"/>
                    <a:pt x="141" y="80"/>
                  </a:cubicBezTo>
                  <a:lnTo>
                    <a:pt x="141" y="80"/>
                  </a:lnTo>
                  <a:cubicBezTo>
                    <a:pt x="60" y="58"/>
                    <a:pt x="69" y="0"/>
                    <a:pt x="51" y="24"/>
                  </a:cubicBezTo>
                </a:path>
              </a:pathLst>
            </a:custGeom>
            <a:solidFill>
              <a:schemeClr val="bg1">
                <a:lumMod val="8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27" name="Freeform 105">
              <a:extLst>
                <a:ext uri="{FF2B5EF4-FFF2-40B4-BE49-F238E27FC236}">
                  <a16:creationId xmlns:a16="http://schemas.microsoft.com/office/drawing/2014/main" xmlns="" id="{596F398D-4E62-4D78-B90B-1B33D1D541F6}"/>
                </a:ext>
              </a:extLst>
            </p:cNvPr>
            <p:cNvSpPr>
              <a:spLocks noChangeArrowheads="1"/>
            </p:cNvSpPr>
            <p:nvPr/>
          </p:nvSpPr>
          <p:spPr bwMode="auto">
            <a:xfrm>
              <a:off x="16486238" y="6860881"/>
              <a:ext cx="23042" cy="25924"/>
            </a:xfrm>
            <a:custGeom>
              <a:avLst/>
              <a:gdLst>
                <a:gd name="T0" fmla="*/ 0 w 37"/>
                <a:gd name="T1" fmla="*/ 40 h 41"/>
                <a:gd name="T2" fmla="*/ 0 w 37"/>
                <a:gd name="T3" fmla="*/ 40 h 41"/>
                <a:gd name="T4" fmla="*/ 36 w 37"/>
                <a:gd name="T5" fmla="*/ 0 h 41"/>
                <a:gd name="T6" fmla="*/ 0 w 37"/>
                <a:gd name="T7" fmla="*/ 40 h 41"/>
              </a:gdLst>
              <a:ahLst/>
              <a:cxnLst>
                <a:cxn ang="0">
                  <a:pos x="T0" y="T1"/>
                </a:cxn>
                <a:cxn ang="0">
                  <a:pos x="T2" y="T3"/>
                </a:cxn>
                <a:cxn ang="0">
                  <a:pos x="T4" y="T5"/>
                </a:cxn>
                <a:cxn ang="0">
                  <a:pos x="T6" y="T7"/>
                </a:cxn>
              </a:cxnLst>
              <a:rect l="0" t="0" r="r" b="b"/>
              <a:pathLst>
                <a:path w="37" h="41">
                  <a:moveTo>
                    <a:pt x="0" y="40"/>
                  </a:moveTo>
                  <a:lnTo>
                    <a:pt x="0" y="40"/>
                  </a:lnTo>
                  <a:lnTo>
                    <a:pt x="36" y="0"/>
                  </a:lnTo>
                  <a:lnTo>
                    <a:pt x="0" y="40"/>
                  </a:lnTo>
                </a:path>
              </a:pathLst>
            </a:custGeom>
            <a:solidFill>
              <a:srgbClr val="A8AEBB"/>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28" name="Freeform 106">
              <a:extLst>
                <a:ext uri="{FF2B5EF4-FFF2-40B4-BE49-F238E27FC236}">
                  <a16:creationId xmlns:a16="http://schemas.microsoft.com/office/drawing/2014/main" xmlns="" id="{3700A15C-04A9-4BE4-9D12-4A9CD4DD6975}"/>
                </a:ext>
              </a:extLst>
            </p:cNvPr>
            <p:cNvSpPr>
              <a:spLocks noChangeArrowheads="1"/>
            </p:cNvSpPr>
            <p:nvPr/>
          </p:nvSpPr>
          <p:spPr bwMode="auto">
            <a:xfrm>
              <a:off x="8225532" y="1664817"/>
              <a:ext cx="2744927" cy="7520470"/>
            </a:xfrm>
            <a:custGeom>
              <a:avLst/>
              <a:gdLst>
                <a:gd name="T0" fmla="*/ 3934 w 4203"/>
                <a:gd name="T1" fmla="*/ 56 h 11515"/>
                <a:gd name="T2" fmla="*/ 3934 w 4203"/>
                <a:gd name="T3" fmla="*/ 56 h 11515"/>
                <a:gd name="T4" fmla="*/ 3549 w 4203"/>
                <a:gd name="T5" fmla="*/ 94 h 11515"/>
                <a:gd name="T6" fmla="*/ 540 w 4203"/>
                <a:gd name="T7" fmla="*/ 1832 h 11515"/>
                <a:gd name="T8" fmla="*/ 540 w 4203"/>
                <a:gd name="T9" fmla="*/ 1832 h 11515"/>
                <a:gd name="T10" fmla="*/ 0 w 4203"/>
                <a:gd name="T11" fmla="*/ 2766 h 11515"/>
                <a:gd name="T12" fmla="*/ 24 w 4203"/>
                <a:gd name="T13" fmla="*/ 11012 h 11515"/>
                <a:gd name="T14" fmla="*/ 24 w 4203"/>
                <a:gd name="T15" fmla="*/ 11012 h 11515"/>
                <a:gd name="T16" fmla="*/ 182 w 4203"/>
                <a:gd name="T17" fmla="*/ 11359 h 11515"/>
                <a:gd name="T18" fmla="*/ 449 w 4203"/>
                <a:gd name="T19" fmla="*/ 11514 h 11515"/>
                <a:gd name="T20" fmla="*/ 449 w 4203"/>
                <a:gd name="T21" fmla="*/ 11514 h 11515"/>
                <a:gd name="T22" fmla="*/ 291 w 4203"/>
                <a:gd name="T23" fmla="*/ 11167 h 11515"/>
                <a:gd name="T24" fmla="*/ 267 w 4203"/>
                <a:gd name="T25" fmla="*/ 2921 h 11515"/>
                <a:gd name="T26" fmla="*/ 267 w 4203"/>
                <a:gd name="T27" fmla="*/ 2921 h 11515"/>
                <a:gd name="T28" fmla="*/ 807 w 4203"/>
                <a:gd name="T29" fmla="*/ 1988 h 11515"/>
                <a:gd name="T30" fmla="*/ 3817 w 4203"/>
                <a:gd name="T31" fmla="*/ 250 h 11515"/>
                <a:gd name="T32" fmla="*/ 3817 w 4203"/>
                <a:gd name="T33" fmla="*/ 250 h 11515"/>
                <a:gd name="T34" fmla="*/ 4202 w 4203"/>
                <a:gd name="T35" fmla="*/ 212 h 11515"/>
                <a:gd name="T36" fmla="*/ 3934 w 4203"/>
                <a:gd name="T37" fmla="*/ 56 h 11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03" h="11515">
                  <a:moveTo>
                    <a:pt x="3934" y="56"/>
                  </a:moveTo>
                  <a:lnTo>
                    <a:pt x="3934" y="56"/>
                  </a:lnTo>
                  <a:cubicBezTo>
                    <a:pt x="3836" y="0"/>
                    <a:pt x="3700" y="7"/>
                    <a:pt x="3549" y="94"/>
                  </a:cubicBezTo>
                  <a:lnTo>
                    <a:pt x="540" y="1832"/>
                  </a:lnTo>
                  <a:lnTo>
                    <a:pt x="540" y="1832"/>
                  </a:lnTo>
                  <a:cubicBezTo>
                    <a:pt x="241" y="2005"/>
                    <a:pt x="0" y="2423"/>
                    <a:pt x="0" y="2766"/>
                  </a:cubicBezTo>
                  <a:lnTo>
                    <a:pt x="24" y="11012"/>
                  </a:lnTo>
                  <a:lnTo>
                    <a:pt x="24" y="11012"/>
                  </a:lnTo>
                  <a:cubicBezTo>
                    <a:pt x="24" y="11183"/>
                    <a:pt x="84" y="11302"/>
                    <a:pt x="182" y="11359"/>
                  </a:cubicBezTo>
                  <a:lnTo>
                    <a:pt x="449" y="11514"/>
                  </a:lnTo>
                  <a:lnTo>
                    <a:pt x="449" y="11514"/>
                  </a:lnTo>
                  <a:cubicBezTo>
                    <a:pt x="352" y="11458"/>
                    <a:pt x="291" y="11337"/>
                    <a:pt x="291" y="11167"/>
                  </a:cubicBezTo>
                  <a:lnTo>
                    <a:pt x="267" y="2921"/>
                  </a:lnTo>
                  <a:lnTo>
                    <a:pt x="267" y="2921"/>
                  </a:lnTo>
                  <a:cubicBezTo>
                    <a:pt x="267" y="2578"/>
                    <a:pt x="508" y="2160"/>
                    <a:pt x="807" y="1988"/>
                  </a:cubicBezTo>
                  <a:lnTo>
                    <a:pt x="3817" y="250"/>
                  </a:lnTo>
                  <a:lnTo>
                    <a:pt x="3817" y="250"/>
                  </a:lnTo>
                  <a:cubicBezTo>
                    <a:pt x="3968" y="163"/>
                    <a:pt x="4104" y="155"/>
                    <a:pt x="4202" y="212"/>
                  </a:cubicBezTo>
                  <a:lnTo>
                    <a:pt x="3934" y="56"/>
                  </a:lnTo>
                </a:path>
              </a:pathLst>
            </a:custGeom>
            <a:solidFill>
              <a:schemeClr val="bg1">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29" name="Freeform 107">
              <a:extLst>
                <a:ext uri="{FF2B5EF4-FFF2-40B4-BE49-F238E27FC236}">
                  <a16:creationId xmlns:a16="http://schemas.microsoft.com/office/drawing/2014/main" xmlns="" id="{30C2AA7A-2173-4B78-82EA-BA7C2A7D6FBE}"/>
                </a:ext>
              </a:extLst>
            </p:cNvPr>
            <p:cNvSpPr>
              <a:spLocks noChangeArrowheads="1"/>
            </p:cNvSpPr>
            <p:nvPr/>
          </p:nvSpPr>
          <p:spPr bwMode="auto">
            <a:xfrm>
              <a:off x="8493398" y="1880839"/>
              <a:ext cx="2488581" cy="7235320"/>
            </a:xfrm>
            <a:custGeom>
              <a:avLst/>
              <a:gdLst>
                <a:gd name="T0" fmla="*/ 3353 w 3811"/>
                <a:gd name="T1" fmla="*/ 111 h 11078"/>
                <a:gd name="T2" fmla="*/ 3353 w 3811"/>
                <a:gd name="T3" fmla="*/ 111 h 11078"/>
                <a:gd name="T4" fmla="*/ 3810 w 3811"/>
                <a:gd name="T5" fmla="*/ 310 h 11078"/>
                <a:gd name="T6" fmla="*/ 3802 w 3811"/>
                <a:gd name="T7" fmla="*/ 8561 h 11078"/>
                <a:gd name="T8" fmla="*/ 3802 w 3811"/>
                <a:gd name="T9" fmla="*/ 8561 h 11078"/>
                <a:gd name="T10" fmla="*/ 3448 w 3811"/>
                <a:gd name="T11" fmla="*/ 9214 h 11078"/>
                <a:gd name="T12" fmla="*/ 393 w 3811"/>
                <a:gd name="T13" fmla="*/ 10965 h 11078"/>
                <a:gd name="T14" fmla="*/ 393 w 3811"/>
                <a:gd name="T15" fmla="*/ 10965 h 11078"/>
                <a:gd name="T16" fmla="*/ 43 w 3811"/>
                <a:gd name="T17" fmla="*/ 10766 h 11078"/>
                <a:gd name="T18" fmla="*/ 1 w 3811"/>
                <a:gd name="T19" fmla="*/ 2451 h 11078"/>
                <a:gd name="T20" fmla="*/ 1 w 3811"/>
                <a:gd name="T21" fmla="*/ 2451 h 11078"/>
                <a:gd name="T22" fmla="*/ 349 w 3811"/>
                <a:gd name="T23" fmla="*/ 1848 h 11078"/>
                <a:gd name="T24" fmla="*/ 859 w 3811"/>
                <a:gd name="T25" fmla="*/ 1566 h 11078"/>
                <a:gd name="T26" fmla="*/ 859 w 3811"/>
                <a:gd name="T27" fmla="*/ 1566 h 11078"/>
                <a:gd name="T28" fmla="*/ 914 w 3811"/>
                <a:gd name="T29" fmla="*/ 1597 h 11078"/>
                <a:gd name="T30" fmla="*/ 914 w 3811"/>
                <a:gd name="T31" fmla="*/ 1597 h 11078"/>
                <a:gd name="T32" fmla="*/ 1141 w 3811"/>
                <a:gd name="T33" fmla="*/ 1727 h 11078"/>
                <a:gd name="T34" fmla="*/ 2659 w 3811"/>
                <a:gd name="T35" fmla="*/ 835 h 11078"/>
                <a:gd name="T36" fmla="*/ 2659 w 3811"/>
                <a:gd name="T37" fmla="*/ 835 h 11078"/>
                <a:gd name="T38" fmla="*/ 2884 w 3811"/>
                <a:gd name="T39" fmla="*/ 443 h 11078"/>
                <a:gd name="T40" fmla="*/ 2884 w 3811"/>
                <a:gd name="T41" fmla="*/ 443 h 11078"/>
                <a:gd name="T42" fmla="*/ 2938 w 3811"/>
                <a:gd name="T43" fmla="*/ 350 h 11078"/>
                <a:gd name="T44" fmla="*/ 3353 w 3811"/>
                <a:gd name="T45" fmla="*/ 111 h 1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11" h="11078">
                  <a:moveTo>
                    <a:pt x="3353" y="111"/>
                  </a:moveTo>
                  <a:lnTo>
                    <a:pt x="3353" y="111"/>
                  </a:lnTo>
                  <a:cubicBezTo>
                    <a:pt x="3546" y="0"/>
                    <a:pt x="3810" y="89"/>
                    <a:pt x="3810" y="310"/>
                  </a:cubicBezTo>
                  <a:lnTo>
                    <a:pt x="3802" y="8561"/>
                  </a:lnTo>
                  <a:lnTo>
                    <a:pt x="3802" y="8561"/>
                  </a:lnTo>
                  <a:cubicBezTo>
                    <a:pt x="3802" y="8783"/>
                    <a:pt x="3641" y="9103"/>
                    <a:pt x="3448" y="9214"/>
                  </a:cubicBezTo>
                  <a:lnTo>
                    <a:pt x="393" y="10965"/>
                  </a:lnTo>
                  <a:lnTo>
                    <a:pt x="393" y="10965"/>
                  </a:lnTo>
                  <a:cubicBezTo>
                    <a:pt x="200" y="11077"/>
                    <a:pt x="44" y="10988"/>
                    <a:pt x="43" y="10766"/>
                  </a:cubicBezTo>
                  <a:lnTo>
                    <a:pt x="1" y="2451"/>
                  </a:lnTo>
                  <a:lnTo>
                    <a:pt x="1" y="2451"/>
                  </a:lnTo>
                  <a:cubicBezTo>
                    <a:pt x="0" y="2230"/>
                    <a:pt x="156" y="1959"/>
                    <a:pt x="349" y="1848"/>
                  </a:cubicBezTo>
                  <a:lnTo>
                    <a:pt x="859" y="1566"/>
                  </a:lnTo>
                  <a:lnTo>
                    <a:pt x="859" y="1566"/>
                  </a:lnTo>
                  <a:cubicBezTo>
                    <a:pt x="889" y="1549"/>
                    <a:pt x="914" y="1563"/>
                    <a:pt x="914" y="1597"/>
                  </a:cubicBezTo>
                  <a:lnTo>
                    <a:pt x="914" y="1597"/>
                  </a:lnTo>
                  <a:cubicBezTo>
                    <a:pt x="914" y="1741"/>
                    <a:pt x="1016" y="1799"/>
                    <a:pt x="1141" y="1727"/>
                  </a:cubicBezTo>
                  <a:lnTo>
                    <a:pt x="2659" y="835"/>
                  </a:lnTo>
                  <a:lnTo>
                    <a:pt x="2659" y="835"/>
                  </a:lnTo>
                  <a:cubicBezTo>
                    <a:pt x="2783" y="763"/>
                    <a:pt x="2884" y="588"/>
                    <a:pt x="2884" y="443"/>
                  </a:cubicBezTo>
                  <a:lnTo>
                    <a:pt x="2884" y="443"/>
                  </a:lnTo>
                  <a:cubicBezTo>
                    <a:pt x="2884" y="409"/>
                    <a:pt x="2908" y="367"/>
                    <a:pt x="2938" y="350"/>
                  </a:cubicBezTo>
                  <a:lnTo>
                    <a:pt x="3353" y="111"/>
                  </a:lnTo>
                </a:path>
              </a:pathLst>
            </a:custGeom>
            <a:solidFill>
              <a:schemeClr val="accent2">
                <a:lumMod val="40000"/>
                <a:lumOff val="6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30" name="Freeform 108">
              <a:extLst>
                <a:ext uri="{FF2B5EF4-FFF2-40B4-BE49-F238E27FC236}">
                  <a16:creationId xmlns:a16="http://schemas.microsoft.com/office/drawing/2014/main" xmlns="" id="{2FD6A72C-BF94-4859-ADC8-B93A931379A3}"/>
                </a:ext>
              </a:extLst>
            </p:cNvPr>
            <p:cNvSpPr>
              <a:spLocks noChangeArrowheads="1"/>
            </p:cNvSpPr>
            <p:nvPr/>
          </p:nvSpPr>
          <p:spPr bwMode="auto">
            <a:xfrm>
              <a:off x="8398350" y="1713782"/>
              <a:ext cx="2690202" cy="7557913"/>
            </a:xfrm>
            <a:custGeom>
              <a:avLst/>
              <a:gdLst>
                <a:gd name="T0" fmla="*/ 3924 w 4118"/>
                <a:gd name="T1" fmla="*/ 8838 h 11573"/>
                <a:gd name="T2" fmla="*/ 3901 w 4118"/>
                <a:gd name="T3" fmla="*/ 593 h 11573"/>
                <a:gd name="T4" fmla="*/ 3901 w 4118"/>
                <a:gd name="T5" fmla="*/ 593 h 11573"/>
                <a:gd name="T6" fmla="*/ 3551 w 4118"/>
                <a:gd name="T7" fmla="*/ 393 h 11573"/>
                <a:gd name="T8" fmla="*/ 3136 w 4118"/>
                <a:gd name="T9" fmla="*/ 633 h 11573"/>
                <a:gd name="T10" fmla="*/ 3136 w 4118"/>
                <a:gd name="T11" fmla="*/ 633 h 11573"/>
                <a:gd name="T12" fmla="*/ 3081 w 4118"/>
                <a:gd name="T13" fmla="*/ 726 h 11573"/>
                <a:gd name="T14" fmla="*/ 3081 w 4118"/>
                <a:gd name="T15" fmla="*/ 726 h 11573"/>
                <a:gd name="T16" fmla="*/ 2856 w 4118"/>
                <a:gd name="T17" fmla="*/ 1118 h 11573"/>
                <a:gd name="T18" fmla="*/ 1237 w 4118"/>
                <a:gd name="T19" fmla="*/ 2052 h 11573"/>
                <a:gd name="T20" fmla="*/ 1237 w 4118"/>
                <a:gd name="T21" fmla="*/ 2052 h 11573"/>
                <a:gd name="T22" fmla="*/ 1010 w 4118"/>
                <a:gd name="T23" fmla="*/ 1922 h 11573"/>
                <a:gd name="T24" fmla="*/ 1010 w 4118"/>
                <a:gd name="T25" fmla="*/ 1922 h 11573"/>
                <a:gd name="T26" fmla="*/ 955 w 4118"/>
                <a:gd name="T27" fmla="*/ 1892 h 11573"/>
                <a:gd name="T28" fmla="*/ 541 w 4118"/>
                <a:gd name="T29" fmla="*/ 2131 h 11573"/>
                <a:gd name="T30" fmla="*/ 541 w 4118"/>
                <a:gd name="T31" fmla="*/ 2131 h 11573"/>
                <a:gd name="T32" fmla="*/ 193 w 4118"/>
                <a:gd name="T33" fmla="*/ 2733 h 11573"/>
                <a:gd name="T34" fmla="*/ 216 w 4118"/>
                <a:gd name="T35" fmla="*/ 10979 h 11573"/>
                <a:gd name="T36" fmla="*/ 216 w 4118"/>
                <a:gd name="T37" fmla="*/ 10979 h 11573"/>
                <a:gd name="T38" fmla="*/ 567 w 4118"/>
                <a:gd name="T39" fmla="*/ 11178 h 11573"/>
                <a:gd name="T40" fmla="*/ 3576 w 4118"/>
                <a:gd name="T41" fmla="*/ 9441 h 11573"/>
                <a:gd name="T42" fmla="*/ 3576 w 4118"/>
                <a:gd name="T43" fmla="*/ 9441 h 11573"/>
                <a:gd name="T44" fmla="*/ 3924 w 4118"/>
                <a:gd name="T45" fmla="*/ 8838 h 11573"/>
                <a:gd name="T46" fmla="*/ 1480 w 4118"/>
                <a:gd name="T47" fmla="*/ 1677 h 11573"/>
                <a:gd name="T48" fmla="*/ 1480 w 4118"/>
                <a:gd name="T49" fmla="*/ 1677 h 11573"/>
                <a:gd name="T50" fmla="*/ 1509 w 4118"/>
                <a:gd name="T51" fmla="*/ 1693 h 11573"/>
                <a:gd name="T52" fmla="*/ 2583 w 4118"/>
                <a:gd name="T53" fmla="*/ 1073 h 11573"/>
                <a:gd name="T54" fmla="*/ 2583 w 4118"/>
                <a:gd name="T55" fmla="*/ 1073 h 11573"/>
                <a:gd name="T56" fmla="*/ 2611 w 4118"/>
                <a:gd name="T57" fmla="*/ 1024 h 11573"/>
                <a:gd name="T58" fmla="*/ 2611 w 4118"/>
                <a:gd name="T59" fmla="*/ 1024 h 11573"/>
                <a:gd name="T60" fmla="*/ 2583 w 4118"/>
                <a:gd name="T61" fmla="*/ 1008 h 11573"/>
                <a:gd name="T62" fmla="*/ 1509 w 4118"/>
                <a:gd name="T63" fmla="*/ 1628 h 11573"/>
                <a:gd name="T64" fmla="*/ 1509 w 4118"/>
                <a:gd name="T65" fmla="*/ 1628 h 11573"/>
                <a:gd name="T66" fmla="*/ 1480 w 4118"/>
                <a:gd name="T67" fmla="*/ 1677 h 11573"/>
                <a:gd name="T68" fmla="*/ 2689 w 4118"/>
                <a:gd name="T69" fmla="*/ 979 h 11573"/>
                <a:gd name="T70" fmla="*/ 2689 w 4118"/>
                <a:gd name="T71" fmla="*/ 979 h 11573"/>
                <a:gd name="T72" fmla="*/ 2747 w 4118"/>
                <a:gd name="T73" fmla="*/ 1012 h 11573"/>
                <a:gd name="T74" fmla="*/ 2747 w 4118"/>
                <a:gd name="T75" fmla="*/ 1012 h 11573"/>
                <a:gd name="T76" fmla="*/ 2805 w 4118"/>
                <a:gd name="T77" fmla="*/ 912 h 11573"/>
                <a:gd name="T78" fmla="*/ 2805 w 4118"/>
                <a:gd name="T79" fmla="*/ 912 h 11573"/>
                <a:gd name="T80" fmla="*/ 2747 w 4118"/>
                <a:gd name="T81" fmla="*/ 879 h 11573"/>
                <a:gd name="T82" fmla="*/ 2747 w 4118"/>
                <a:gd name="T83" fmla="*/ 879 h 11573"/>
                <a:gd name="T84" fmla="*/ 2689 w 4118"/>
                <a:gd name="T85" fmla="*/ 979 h 11573"/>
                <a:gd name="T86" fmla="*/ 1480 w 4118"/>
                <a:gd name="T87" fmla="*/ 1677 h 11573"/>
                <a:gd name="T88" fmla="*/ 4116 w 4118"/>
                <a:gd name="T89" fmla="*/ 8727 h 11573"/>
                <a:gd name="T90" fmla="*/ 4116 w 4118"/>
                <a:gd name="T91" fmla="*/ 8727 h 11573"/>
                <a:gd name="T92" fmla="*/ 3576 w 4118"/>
                <a:gd name="T93" fmla="*/ 9662 h 11573"/>
                <a:gd name="T94" fmla="*/ 567 w 4118"/>
                <a:gd name="T95" fmla="*/ 11400 h 11573"/>
                <a:gd name="T96" fmla="*/ 567 w 4118"/>
                <a:gd name="T97" fmla="*/ 11400 h 11573"/>
                <a:gd name="T98" fmla="*/ 24 w 4118"/>
                <a:gd name="T99" fmla="*/ 11090 h 11573"/>
                <a:gd name="T100" fmla="*/ 0 w 4118"/>
                <a:gd name="T101" fmla="*/ 2844 h 11573"/>
                <a:gd name="T102" fmla="*/ 0 w 4118"/>
                <a:gd name="T103" fmla="*/ 2844 h 11573"/>
                <a:gd name="T104" fmla="*/ 540 w 4118"/>
                <a:gd name="T105" fmla="*/ 1911 h 11573"/>
                <a:gd name="T106" fmla="*/ 3550 w 4118"/>
                <a:gd name="T107" fmla="*/ 173 h 11573"/>
                <a:gd name="T108" fmla="*/ 3550 w 4118"/>
                <a:gd name="T109" fmla="*/ 173 h 11573"/>
                <a:gd name="T110" fmla="*/ 4093 w 4118"/>
                <a:gd name="T111" fmla="*/ 482 h 11573"/>
                <a:gd name="T112" fmla="*/ 4116 w 4118"/>
                <a:gd name="T113" fmla="*/ 8727 h 11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18" h="11573">
                  <a:moveTo>
                    <a:pt x="3924" y="8838"/>
                  </a:moveTo>
                  <a:lnTo>
                    <a:pt x="3901" y="593"/>
                  </a:lnTo>
                  <a:lnTo>
                    <a:pt x="3901" y="593"/>
                  </a:lnTo>
                  <a:cubicBezTo>
                    <a:pt x="3900" y="371"/>
                    <a:pt x="3743" y="282"/>
                    <a:pt x="3551" y="393"/>
                  </a:cubicBezTo>
                  <a:lnTo>
                    <a:pt x="3136" y="633"/>
                  </a:lnTo>
                  <a:lnTo>
                    <a:pt x="3136" y="633"/>
                  </a:lnTo>
                  <a:cubicBezTo>
                    <a:pt x="3106" y="650"/>
                    <a:pt x="3081" y="692"/>
                    <a:pt x="3081" y="726"/>
                  </a:cubicBezTo>
                  <a:lnTo>
                    <a:pt x="3081" y="726"/>
                  </a:lnTo>
                  <a:cubicBezTo>
                    <a:pt x="3082" y="870"/>
                    <a:pt x="2981" y="1046"/>
                    <a:pt x="2856" y="1118"/>
                  </a:cubicBezTo>
                  <a:lnTo>
                    <a:pt x="1237" y="2052"/>
                  </a:lnTo>
                  <a:lnTo>
                    <a:pt x="1237" y="2052"/>
                  </a:lnTo>
                  <a:cubicBezTo>
                    <a:pt x="1112" y="2124"/>
                    <a:pt x="1010" y="2066"/>
                    <a:pt x="1010" y="1922"/>
                  </a:cubicBezTo>
                  <a:lnTo>
                    <a:pt x="1010" y="1922"/>
                  </a:lnTo>
                  <a:cubicBezTo>
                    <a:pt x="1010" y="1888"/>
                    <a:pt x="985" y="1874"/>
                    <a:pt x="955" y="1892"/>
                  </a:cubicBezTo>
                  <a:lnTo>
                    <a:pt x="541" y="2131"/>
                  </a:lnTo>
                  <a:lnTo>
                    <a:pt x="541" y="2131"/>
                  </a:lnTo>
                  <a:cubicBezTo>
                    <a:pt x="348" y="2243"/>
                    <a:pt x="192" y="2512"/>
                    <a:pt x="193" y="2733"/>
                  </a:cubicBezTo>
                  <a:lnTo>
                    <a:pt x="216" y="10979"/>
                  </a:lnTo>
                  <a:lnTo>
                    <a:pt x="216" y="10979"/>
                  </a:lnTo>
                  <a:cubicBezTo>
                    <a:pt x="217" y="11201"/>
                    <a:pt x="373" y="11290"/>
                    <a:pt x="567" y="11178"/>
                  </a:cubicBezTo>
                  <a:lnTo>
                    <a:pt x="3576" y="9441"/>
                  </a:lnTo>
                  <a:lnTo>
                    <a:pt x="3576" y="9441"/>
                  </a:lnTo>
                  <a:cubicBezTo>
                    <a:pt x="3768" y="9329"/>
                    <a:pt x="3925" y="9060"/>
                    <a:pt x="3924" y="8838"/>
                  </a:cubicBezTo>
                  <a:close/>
                  <a:moveTo>
                    <a:pt x="1480" y="1677"/>
                  </a:moveTo>
                  <a:lnTo>
                    <a:pt x="1480" y="1677"/>
                  </a:lnTo>
                  <a:cubicBezTo>
                    <a:pt x="1480" y="1695"/>
                    <a:pt x="1493" y="1702"/>
                    <a:pt x="1509" y="1693"/>
                  </a:cubicBezTo>
                  <a:lnTo>
                    <a:pt x="2583" y="1073"/>
                  </a:lnTo>
                  <a:lnTo>
                    <a:pt x="2583" y="1073"/>
                  </a:lnTo>
                  <a:cubicBezTo>
                    <a:pt x="2599" y="1064"/>
                    <a:pt x="2611" y="1042"/>
                    <a:pt x="2611" y="1024"/>
                  </a:cubicBezTo>
                  <a:lnTo>
                    <a:pt x="2611" y="1024"/>
                  </a:lnTo>
                  <a:cubicBezTo>
                    <a:pt x="2611" y="1006"/>
                    <a:pt x="2598" y="999"/>
                    <a:pt x="2583" y="1008"/>
                  </a:cubicBezTo>
                  <a:lnTo>
                    <a:pt x="1509" y="1628"/>
                  </a:lnTo>
                  <a:lnTo>
                    <a:pt x="1509" y="1628"/>
                  </a:lnTo>
                  <a:cubicBezTo>
                    <a:pt x="1493" y="1637"/>
                    <a:pt x="1480" y="1659"/>
                    <a:pt x="1480" y="1677"/>
                  </a:cubicBezTo>
                  <a:lnTo>
                    <a:pt x="2689" y="979"/>
                  </a:lnTo>
                  <a:lnTo>
                    <a:pt x="2689" y="979"/>
                  </a:lnTo>
                  <a:cubicBezTo>
                    <a:pt x="2689" y="1016"/>
                    <a:pt x="2715" y="1031"/>
                    <a:pt x="2747" y="1012"/>
                  </a:cubicBezTo>
                  <a:lnTo>
                    <a:pt x="2747" y="1012"/>
                  </a:lnTo>
                  <a:cubicBezTo>
                    <a:pt x="2780" y="994"/>
                    <a:pt x="2805" y="949"/>
                    <a:pt x="2805" y="912"/>
                  </a:cubicBezTo>
                  <a:lnTo>
                    <a:pt x="2805" y="912"/>
                  </a:lnTo>
                  <a:cubicBezTo>
                    <a:pt x="2805" y="875"/>
                    <a:pt x="2779" y="860"/>
                    <a:pt x="2747" y="879"/>
                  </a:cubicBezTo>
                  <a:lnTo>
                    <a:pt x="2747" y="879"/>
                  </a:lnTo>
                  <a:cubicBezTo>
                    <a:pt x="2715" y="897"/>
                    <a:pt x="2689" y="942"/>
                    <a:pt x="2689" y="979"/>
                  </a:cubicBezTo>
                  <a:lnTo>
                    <a:pt x="1480" y="1677"/>
                  </a:lnTo>
                  <a:close/>
                  <a:moveTo>
                    <a:pt x="4116" y="8727"/>
                  </a:moveTo>
                  <a:lnTo>
                    <a:pt x="4116" y="8727"/>
                  </a:lnTo>
                  <a:cubicBezTo>
                    <a:pt x="4117" y="9071"/>
                    <a:pt x="3876" y="9489"/>
                    <a:pt x="3576" y="9662"/>
                  </a:cubicBezTo>
                  <a:lnTo>
                    <a:pt x="567" y="11400"/>
                  </a:lnTo>
                  <a:lnTo>
                    <a:pt x="567" y="11400"/>
                  </a:lnTo>
                  <a:cubicBezTo>
                    <a:pt x="268" y="11572"/>
                    <a:pt x="25" y="11433"/>
                    <a:pt x="24" y="11090"/>
                  </a:cubicBezTo>
                  <a:lnTo>
                    <a:pt x="0" y="2844"/>
                  </a:lnTo>
                  <a:lnTo>
                    <a:pt x="0" y="2844"/>
                  </a:lnTo>
                  <a:cubicBezTo>
                    <a:pt x="0" y="2501"/>
                    <a:pt x="241" y="2083"/>
                    <a:pt x="540" y="1911"/>
                  </a:cubicBezTo>
                  <a:lnTo>
                    <a:pt x="3550" y="173"/>
                  </a:lnTo>
                  <a:lnTo>
                    <a:pt x="3550" y="173"/>
                  </a:lnTo>
                  <a:cubicBezTo>
                    <a:pt x="3848" y="0"/>
                    <a:pt x="4092" y="139"/>
                    <a:pt x="4093" y="482"/>
                  </a:cubicBezTo>
                  <a:lnTo>
                    <a:pt x="4116" y="8727"/>
                  </a:lnTo>
                  <a:close/>
                </a:path>
              </a:pathLst>
            </a:custGeom>
            <a:solidFill>
              <a:schemeClr val="tx1">
                <a:lumMod val="5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31" name="Freeform 109">
              <a:extLst>
                <a:ext uri="{FF2B5EF4-FFF2-40B4-BE49-F238E27FC236}">
                  <a16:creationId xmlns:a16="http://schemas.microsoft.com/office/drawing/2014/main" xmlns="" id="{B4E3DA57-48F6-4F33-A7F6-FEC87082C87A}"/>
                </a:ext>
              </a:extLst>
            </p:cNvPr>
            <p:cNvSpPr>
              <a:spLocks noChangeArrowheads="1"/>
            </p:cNvSpPr>
            <p:nvPr/>
          </p:nvSpPr>
          <p:spPr bwMode="auto">
            <a:xfrm>
              <a:off x="8781429" y="2554830"/>
              <a:ext cx="2013332" cy="3280664"/>
            </a:xfrm>
            <a:custGeom>
              <a:avLst/>
              <a:gdLst>
                <a:gd name="T0" fmla="*/ 3080 w 3081"/>
                <a:gd name="T1" fmla="*/ 3247 h 5021"/>
                <a:gd name="T2" fmla="*/ 8 w 3081"/>
                <a:gd name="T3" fmla="*/ 5020 h 5021"/>
                <a:gd name="T4" fmla="*/ 0 w 3081"/>
                <a:gd name="T5" fmla="*/ 1773 h 5021"/>
                <a:gd name="T6" fmla="*/ 3072 w 3081"/>
                <a:gd name="T7" fmla="*/ 0 h 5021"/>
                <a:gd name="T8" fmla="*/ 3080 w 3081"/>
                <a:gd name="T9" fmla="*/ 3247 h 5021"/>
              </a:gdLst>
              <a:ahLst/>
              <a:cxnLst>
                <a:cxn ang="0">
                  <a:pos x="T0" y="T1"/>
                </a:cxn>
                <a:cxn ang="0">
                  <a:pos x="T2" y="T3"/>
                </a:cxn>
                <a:cxn ang="0">
                  <a:pos x="T4" y="T5"/>
                </a:cxn>
                <a:cxn ang="0">
                  <a:pos x="T6" y="T7"/>
                </a:cxn>
                <a:cxn ang="0">
                  <a:pos x="T8" y="T9"/>
                </a:cxn>
              </a:cxnLst>
              <a:rect l="0" t="0" r="r" b="b"/>
              <a:pathLst>
                <a:path w="3081" h="5021">
                  <a:moveTo>
                    <a:pt x="3080" y="3247"/>
                  </a:moveTo>
                  <a:lnTo>
                    <a:pt x="8" y="5020"/>
                  </a:lnTo>
                  <a:lnTo>
                    <a:pt x="0" y="1773"/>
                  </a:lnTo>
                  <a:lnTo>
                    <a:pt x="3072" y="0"/>
                  </a:lnTo>
                  <a:lnTo>
                    <a:pt x="3080" y="3247"/>
                  </a:lnTo>
                </a:path>
              </a:pathLst>
            </a:custGeom>
            <a:solidFill>
              <a:schemeClr val="bg1">
                <a:lumMod val="8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32" name="Freeform 110">
              <a:extLst>
                <a:ext uri="{FF2B5EF4-FFF2-40B4-BE49-F238E27FC236}">
                  <a16:creationId xmlns:a16="http://schemas.microsoft.com/office/drawing/2014/main" xmlns="" id="{30A02C0B-5CC3-49A0-AA53-93D6BF33DB20}"/>
                </a:ext>
              </a:extLst>
            </p:cNvPr>
            <p:cNvSpPr>
              <a:spLocks noChangeArrowheads="1"/>
            </p:cNvSpPr>
            <p:nvPr/>
          </p:nvSpPr>
          <p:spPr bwMode="auto">
            <a:xfrm>
              <a:off x="8781428" y="2554831"/>
              <a:ext cx="2007572" cy="1615849"/>
            </a:xfrm>
            <a:custGeom>
              <a:avLst/>
              <a:gdLst>
                <a:gd name="T0" fmla="*/ 3072 w 3074"/>
                <a:gd name="T1" fmla="*/ 0 h 2475"/>
                <a:gd name="T2" fmla="*/ 0 w 3074"/>
                <a:gd name="T3" fmla="*/ 1773 h 2475"/>
                <a:gd name="T4" fmla="*/ 2 w 3074"/>
                <a:gd name="T5" fmla="*/ 2474 h 2475"/>
                <a:gd name="T6" fmla="*/ 3073 w 3074"/>
                <a:gd name="T7" fmla="*/ 701 h 2475"/>
                <a:gd name="T8" fmla="*/ 3072 w 3074"/>
                <a:gd name="T9" fmla="*/ 0 h 2475"/>
              </a:gdLst>
              <a:ahLst/>
              <a:cxnLst>
                <a:cxn ang="0">
                  <a:pos x="T0" y="T1"/>
                </a:cxn>
                <a:cxn ang="0">
                  <a:pos x="T2" y="T3"/>
                </a:cxn>
                <a:cxn ang="0">
                  <a:pos x="T4" y="T5"/>
                </a:cxn>
                <a:cxn ang="0">
                  <a:pos x="T6" y="T7"/>
                </a:cxn>
                <a:cxn ang="0">
                  <a:pos x="T8" y="T9"/>
                </a:cxn>
              </a:cxnLst>
              <a:rect l="0" t="0" r="r" b="b"/>
              <a:pathLst>
                <a:path w="3074" h="2475">
                  <a:moveTo>
                    <a:pt x="3072" y="0"/>
                  </a:moveTo>
                  <a:lnTo>
                    <a:pt x="0" y="1773"/>
                  </a:lnTo>
                  <a:lnTo>
                    <a:pt x="2" y="2474"/>
                  </a:lnTo>
                  <a:lnTo>
                    <a:pt x="3073" y="701"/>
                  </a:lnTo>
                  <a:lnTo>
                    <a:pt x="3072" y="0"/>
                  </a:lnTo>
                </a:path>
              </a:pathLst>
            </a:custGeom>
            <a:solidFill>
              <a:schemeClr val="tx1">
                <a:lumMod val="5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33" name="Freeform 98">
              <a:extLst>
                <a:ext uri="{FF2B5EF4-FFF2-40B4-BE49-F238E27FC236}">
                  <a16:creationId xmlns:a16="http://schemas.microsoft.com/office/drawing/2014/main" xmlns="" id="{05B68CB6-16A9-44D7-A7E1-DA1C5983FB8F}"/>
                </a:ext>
              </a:extLst>
            </p:cNvPr>
            <p:cNvSpPr>
              <a:spLocks noChangeArrowheads="1"/>
            </p:cNvSpPr>
            <p:nvPr/>
          </p:nvSpPr>
          <p:spPr bwMode="auto">
            <a:xfrm>
              <a:off x="9029134" y="3902812"/>
              <a:ext cx="771269" cy="1595033"/>
            </a:xfrm>
            <a:custGeom>
              <a:avLst/>
              <a:gdLst>
                <a:gd name="connsiteX0" fmla="*/ 770617 w 771269"/>
                <a:gd name="connsiteY0" fmla="*/ 1082994 h 1595033"/>
                <a:gd name="connsiteX1" fmla="*/ 771269 w 771269"/>
                <a:gd name="connsiteY1" fmla="*/ 1149127 h 1595033"/>
                <a:gd name="connsiteX2" fmla="*/ 652 w 771269"/>
                <a:gd name="connsiteY2" fmla="*/ 1595033 h 1595033"/>
                <a:gd name="connsiteX3" fmla="*/ 0 w 771269"/>
                <a:gd name="connsiteY3" fmla="*/ 1529555 h 1595033"/>
                <a:gd name="connsiteX4" fmla="*/ 770617 w 771269"/>
                <a:gd name="connsiteY4" fmla="*/ 927458 h 1595033"/>
                <a:gd name="connsiteX5" fmla="*/ 771269 w 771269"/>
                <a:gd name="connsiteY5" fmla="*/ 992852 h 1595033"/>
                <a:gd name="connsiteX6" fmla="*/ 652 w 771269"/>
                <a:gd name="connsiteY6" fmla="*/ 1439498 h 1595033"/>
                <a:gd name="connsiteX7" fmla="*/ 0 w 771269"/>
                <a:gd name="connsiteY7" fmla="*/ 1373450 h 1595033"/>
                <a:gd name="connsiteX8" fmla="*/ 770617 w 771269"/>
                <a:gd name="connsiteY8" fmla="*/ 771921 h 1595033"/>
                <a:gd name="connsiteX9" fmla="*/ 771269 w 771269"/>
                <a:gd name="connsiteY9" fmla="*/ 837114 h 1595033"/>
                <a:gd name="connsiteX10" fmla="*/ 652 w 771269"/>
                <a:gd name="connsiteY10" fmla="*/ 1281082 h 1595033"/>
                <a:gd name="connsiteX11" fmla="*/ 0 w 771269"/>
                <a:gd name="connsiteY11" fmla="*/ 1215889 h 1595033"/>
                <a:gd name="connsiteX12" fmla="*/ 770617 w 771269"/>
                <a:gd name="connsiteY12" fmla="*/ 616385 h 1595033"/>
                <a:gd name="connsiteX13" fmla="*/ 771269 w 771269"/>
                <a:gd name="connsiteY13" fmla="*/ 682433 h 1595033"/>
                <a:gd name="connsiteX14" fmla="*/ 652 w 771269"/>
                <a:gd name="connsiteY14" fmla="*/ 1128425 h 1595033"/>
                <a:gd name="connsiteX15" fmla="*/ 0 w 771269"/>
                <a:gd name="connsiteY15" fmla="*/ 1063030 h 1595033"/>
                <a:gd name="connsiteX16" fmla="*/ 770617 w 771269"/>
                <a:gd name="connsiteY16" fmla="*/ 463728 h 1595033"/>
                <a:gd name="connsiteX17" fmla="*/ 771269 w 771269"/>
                <a:gd name="connsiteY17" fmla="*/ 529206 h 1595033"/>
                <a:gd name="connsiteX18" fmla="*/ 652 w 771269"/>
                <a:gd name="connsiteY18" fmla="*/ 975767 h 1595033"/>
                <a:gd name="connsiteX19" fmla="*/ 0 w 771269"/>
                <a:gd name="connsiteY19" fmla="*/ 910289 h 1595033"/>
                <a:gd name="connsiteX20" fmla="*/ 770617 w 771269"/>
                <a:gd name="connsiteY20" fmla="*/ 308192 h 1595033"/>
                <a:gd name="connsiteX21" fmla="*/ 771269 w 771269"/>
                <a:gd name="connsiteY21" fmla="*/ 373670 h 1595033"/>
                <a:gd name="connsiteX22" fmla="*/ 652 w 771269"/>
                <a:gd name="connsiteY22" fmla="*/ 820231 h 1595033"/>
                <a:gd name="connsiteX23" fmla="*/ 0 w 771269"/>
                <a:gd name="connsiteY23" fmla="*/ 754753 h 1595033"/>
                <a:gd name="connsiteX24" fmla="*/ 770617 w 771269"/>
                <a:gd name="connsiteY24" fmla="*/ 152655 h 1595033"/>
                <a:gd name="connsiteX25" fmla="*/ 771269 w 771269"/>
                <a:gd name="connsiteY25" fmla="*/ 217478 h 1595033"/>
                <a:gd name="connsiteX26" fmla="*/ 652 w 771269"/>
                <a:gd name="connsiteY26" fmla="*/ 664694 h 1595033"/>
                <a:gd name="connsiteX27" fmla="*/ 0 w 771269"/>
                <a:gd name="connsiteY27" fmla="*/ 599216 h 1595033"/>
                <a:gd name="connsiteX28" fmla="*/ 770617 w 771269"/>
                <a:gd name="connsiteY28" fmla="*/ 0 h 1595033"/>
                <a:gd name="connsiteX29" fmla="*/ 771269 w 771269"/>
                <a:gd name="connsiteY29" fmla="*/ 65478 h 1595033"/>
                <a:gd name="connsiteX30" fmla="*/ 652 w 771269"/>
                <a:gd name="connsiteY30" fmla="*/ 512039 h 1595033"/>
                <a:gd name="connsiteX31" fmla="*/ 0 w 771269"/>
                <a:gd name="connsiteY31" fmla="*/ 446561 h 1595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71269" h="1595033">
                  <a:moveTo>
                    <a:pt x="770617" y="1082994"/>
                  </a:moveTo>
                  <a:lnTo>
                    <a:pt x="771269" y="1149127"/>
                  </a:lnTo>
                  <a:lnTo>
                    <a:pt x="652" y="1595033"/>
                  </a:lnTo>
                  <a:lnTo>
                    <a:pt x="0" y="1529555"/>
                  </a:lnTo>
                  <a:close/>
                  <a:moveTo>
                    <a:pt x="770617" y="927458"/>
                  </a:moveTo>
                  <a:lnTo>
                    <a:pt x="771269" y="992852"/>
                  </a:lnTo>
                  <a:lnTo>
                    <a:pt x="652" y="1439498"/>
                  </a:lnTo>
                  <a:lnTo>
                    <a:pt x="0" y="1373450"/>
                  </a:lnTo>
                  <a:close/>
                  <a:moveTo>
                    <a:pt x="770617" y="771921"/>
                  </a:moveTo>
                  <a:lnTo>
                    <a:pt x="771269" y="837114"/>
                  </a:lnTo>
                  <a:lnTo>
                    <a:pt x="652" y="1281082"/>
                  </a:lnTo>
                  <a:lnTo>
                    <a:pt x="0" y="1215889"/>
                  </a:lnTo>
                  <a:close/>
                  <a:moveTo>
                    <a:pt x="770617" y="616385"/>
                  </a:moveTo>
                  <a:lnTo>
                    <a:pt x="771269" y="682433"/>
                  </a:lnTo>
                  <a:lnTo>
                    <a:pt x="652" y="1128425"/>
                  </a:lnTo>
                  <a:lnTo>
                    <a:pt x="0" y="1063030"/>
                  </a:lnTo>
                  <a:close/>
                  <a:moveTo>
                    <a:pt x="770617" y="463728"/>
                  </a:moveTo>
                  <a:lnTo>
                    <a:pt x="771269" y="529206"/>
                  </a:lnTo>
                  <a:lnTo>
                    <a:pt x="652" y="975767"/>
                  </a:lnTo>
                  <a:lnTo>
                    <a:pt x="0" y="910289"/>
                  </a:lnTo>
                  <a:close/>
                  <a:moveTo>
                    <a:pt x="770617" y="308192"/>
                  </a:moveTo>
                  <a:lnTo>
                    <a:pt x="771269" y="373670"/>
                  </a:lnTo>
                  <a:lnTo>
                    <a:pt x="652" y="820231"/>
                  </a:lnTo>
                  <a:lnTo>
                    <a:pt x="0" y="754753"/>
                  </a:lnTo>
                  <a:close/>
                  <a:moveTo>
                    <a:pt x="770617" y="152655"/>
                  </a:moveTo>
                  <a:lnTo>
                    <a:pt x="771269" y="217478"/>
                  </a:lnTo>
                  <a:lnTo>
                    <a:pt x="652" y="664694"/>
                  </a:lnTo>
                  <a:lnTo>
                    <a:pt x="0" y="599216"/>
                  </a:lnTo>
                  <a:close/>
                  <a:moveTo>
                    <a:pt x="770617" y="0"/>
                  </a:moveTo>
                  <a:lnTo>
                    <a:pt x="771269" y="65478"/>
                  </a:lnTo>
                  <a:lnTo>
                    <a:pt x="652" y="512039"/>
                  </a:lnTo>
                  <a:lnTo>
                    <a:pt x="0" y="446561"/>
                  </a:lnTo>
                  <a:close/>
                </a:path>
              </a:pathLst>
            </a:custGeom>
            <a:solidFill>
              <a:schemeClr val="bg1">
                <a:lumMod val="50000"/>
              </a:schemeClr>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34" name="Freeform 119">
              <a:extLst>
                <a:ext uri="{FF2B5EF4-FFF2-40B4-BE49-F238E27FC236}">
                  <a16:creationId xmlns:a16="http://schemas.microsoft.com/office/drawing/2014/main" xmlns="" id="{DF42743B-CA9B-4789-BAE6-CA9D59824CA9}"/>
                </a:ext>
              </a:extLst>
            </p:cNvPr>
            <p:cNvSpPr>
              <a:spLocks noChangeArrowheads="1"/>
            </p:cNvSpPr>
            <p:nvPr/>
          </p:nvSpPr>
          <p:spPr bwMode="auto">
            <a:xfrm>
              <a:off x="10037241" y="3465006"/>
              <a:ext cx="443567" cy="1440151"/>
            </a:xfrm>
            <a:custGeom>
              <a:avLst/>
              <a:gdLst>
                <a:gd name="T0" fmla="*/ 676 w 678"/>
                <a:gd name="T1" fmla="*/ 0 h 2204"/>
                <a:gd name="T2" fmla="*/ 677 w 678"/>
                <a:gd name="T3" fmla="*/ 1814 h 2204"/>
                <a:gd name="T4" fmla="*/ 2 w 678"/>
                <a:gd name="T5" fmla="*/ 2203 h 2204"/>
                <a:gd name="T6" fmla="*/ 0 w 678"/>
                <a:gd name="T7" fmla="*/ 389 h 2204"/>
                <a:gd name="T8" fmla="*/ 676 w 678"/>
                <a:gd name="T9" fmla="*/ 0 h 2204"/>
              </a:gdLst>
              <a:ahLst/>
              <a:cxnLst>
                <a:cxn ang="0">
                  <a:pos x="T0" y="T1"/>
                </a:cxn>
                <a:cxn ang="0">
                  <a:pos x="T2" y="T3"/>
                </a:cxn>
                <a:cxn ang="0">
                  <a:pos x="T4" y="T5"/>
                </a:cxn>
                <a:cxn ang="0">
                  <a:pos x="T6" y="T7"/>
                </a:cxn>
                <a:cxn ang="0">
                  <a:pos x="T8" y="T9"/>
                </a:cxn>
              </a:cxnLst>
              <a:rect l="0" t="0" r="r" b="b"/>
              <a:pathLst>
                <a:path w="678" h="2204">
                  <a:moveTo>
                    <a:pt x="676" y="0"/>
                  </a:moveTo>
                  <a:lnTo>
                    <a:pt x="677" y="1814"/>
                  </a:lnTo>
                  <a:lnTo>
                    <a:pt x="2" y="2203"/>
                  </a:lnTo>
                  <a:lnTo>
                    <a:pt x="0" y="389"/>
                  </a:lnTo>
                  <a:lnTo>
                    <a:pt x="676" y="0"/>
                  </a:lnTo>
                </a:path>
              </a:pathLst>
            </a:custGeom>
            <a:solidFill>
              <a:schemeClr val="bg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35" name="Freeform 120">
              <a:extLst>
                <a:ext uri="{FF2B5EF4-FFF2-40B4-BE49-F238E27FC236}">
                  <a16:creationId xmlns:a16="http://schemas.microsoft.com/office/drawing/2014/main" xmlns="" id="{B2EA59BB-9482-4DD2-81B7-D5131F350B1F}"/>
                </a:ext>
              </a:extLst>
            </p:cNvPr>
            <p:cNvSpPr>
              <a:spLocks noChangeArrowheads="1"/>
            </p:cNvSpPr>
            <p:nvPr/>
          </p:nvSpPr>
          <p:spPr bwMode="auto">
            <a:xfrm>
              <a:off x="10547055" y="2811177"/>
              <a:ext cx="106570" cy="155536"/>
            </a:xfrm>
            <a:custGeom>
              <a:avLst/>
              <a:gdLst>
                <a:gd name="T0" fmla="*/ 80 w 162"/>
                <a:gd name="T1" fmla="*/ 25 h 236"/>
                <a:gd name="T2" fmla="*/ 80 w 162"/>
                <a:gd name="T3" fmla="*/ 25 h 236"/>
                <a:gd name="T4" fmla="*/ 161 w 162"/>
                <a:gd name="T5" fmla="*/ 71 h 236"/>
                <a:gd name="T6" fmla="*/ 161 w 162"/>
                <a:gd name="T7" fmla="*/ 71 h 236"/>
                <a:gd name="T8" fmla="*/ 81 w 162"/>
                <a:gd name="T9" fmla="*/ 209 h 236"/>
                <a:gd name="T10" fmla="*/ 81 w 162"/>
                <a:gd name="T11" fmla="*/ 209 h 236"/>
                <a:gd name="T12" fmla="*/ 0 w 162"/>
                <a:gd name="T13" fmla="*/ 163 h 236"/>
                <a:gd name="T14" fmla="*/ 0 w 162"/>
                <a:gd name="T15" fmla="*/ 163 h 236"/>
                <a:gd name="T16" fmla="*/ 80 w 162"/>
                <a:gd name="T17" fmla="*/ 2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236">
                  <a:moveTo>
                    <a:pt x="80" y="25"/>
                  </a:moveTo>
                  <a:lnTo>
                    <a:pt x="80" y="25"/>
                  </a:lnTo>
                  <a:cubicBezTo>
                    <a:pt x="124" y="0"/>
                    <a:pt x="161" y="20"/>
                    <a:pt x="161" y="71"/>
                  </a:cubicBezTo>
                  <a:lnTo>
                    <a:pt x="161" y="71"/>
                  </a:lnTo>
                  <a:cubicBezTo>
                    <a:pt x="161" y="122"/>
                    <a:pt x="125" y="184"/>
                    <a:pt x="81" y="209"/>
                  </a:cubicBezTo>
                  <a:lnTo>
                    <a:pt x="81" y="209"/>
                  </a:lnTo>
                  <a:cubicBezTo>
                    <a:pt x="37" y="235"/>
                    <a:pt x="1" y="214"/>
                    <a:pt x="0" y="163"/>
                  </a:cubicBezTo>
                  <a:lnTo>
                    <a:pt x="0" y="163"/>
                  </a:lnTo>
                  <a:cubicBezTo>
                    <a:pt x="0" y="113"/>
                    <a:pt x="36" y="51"/>
                    <a:pt x="80" y="25"/>
                  </a:cubicBez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36" name="Freeform 121">
              <a:extLst>
                <a:ext uri="{FF2B5EF4-FFF2-40B4-BE49-F238E27FC236}">
                  <a16:creationId xmlns:a16="http://schemas.microsoft.com/office/drawing/2014/main" xmlns="" id="{5440DE45-E37D-493E-8688-2FCD1A2762F3}"/>
                </a:ext>
              </a:extLst>
            </p:cNvPr>
            <p:cNvSpPr>
              <a:spLocks noChangeArrowheads="1"/>
            </p:cNvSpPr>
            <p:nvPr/>
          </p:nvSpPr>
          <p:spPr bwMode="auto">
            <a:xfrm>
              <a:off x="10388637" y="2900467"/>
              <a:ext cx="106572" cy="155536"/>
            </a:xfrm>
            <a:custGeom>
              <a:avLst/>
              <a:gdLst>
                <a:gd name="T0" fmla="*/ 80 w 162"/>
                <a:gd name="T1" fmla="*/ 25 h 236"/>
                <a:gd name="T2" fmla="*/ 80 w 162"/>
                <a:gd name="T3" fmla="*/ 25 h 236"/>
                <a:gd name="T4" fmla="*/ 160 w 162"/>
                <a:gd name="T5" fmla="*/ 71 h 236"/>
                <a:gd name="T6" fmla="*/ 160 w 162"/>
                <a:gd name="T7" fmla="*/ 71 h 236"/>
                <a:gd name="T8" fmla="*/ 81 w 162"/>
                <a:gd name="T9" fmla="*/ 209 h 236"/>
                <a:gd name="T10" fmla="*/ 81 w 162"/>
                <a:gd name="T11" fmla="*/ 209 h 236"/>
                <a:gd name="T12" fmla="*/ 0 w 162"/>
                <a:gd name="T13" fmla="*/ 164 h 236"/>
                <a:gd name="T14" fmla="*/ 0 w 162"/>
                <a:gd name="T15" fmla="*/ 164 h 236"/>
                <a:gd name="T16" fmla="*/ 80 w 162"/>
                <a:gd name="T17" fmla="*/ 2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236">
                  <a:moveTo>
                    <a:pt x="80" y="25"/>
                  </a:moveTo>
                  <a:lnTo>
                    <a:pt x="80" y="25"/>
                  </a:lnTo>
                  <a:cubicBezTo>
                    <a:pt x="124" y="0"/>
                    <a:pt x="160" y="20"/>
                    <a:pt x="160" y="71"/>
                  </a:cubicBezTo>
                  <a:lnTo>
                    <a:pt x="160" y="71"/>
                  </a:lnTo>
                  <a:cubicBezTo>
                    <a:pt x="161" y="122"/>
                    <a:pt x="125" y="184"/>
                    <a:pt x="81" y="209"/>
                  </a:cubicBezTo>
                  <a:lnTo>
                    <a:pt x="81" y="209"/>
                  </a:lnTo>
                  <a:cubicBezTo>
                    <a:pt x="36" y="235"/>
                    <a:pt x="0" y="214"/>
                    <a:pt x="0" y="164"/>
                  </a:cubicBezTo>
                  <a:lnTo>
                    <a:pt x="0" y="164"/>
                  </a:lnTo>
                  <a:cubicBezTo>
                    <a:pt x="0" y="112"/>
                    <a:pt x="36" y="51"/>
                    <a:pt x="80" y="25"/>
                  </a:cubicBezTo>
                </a:path>
              </a:pathLst>
            </a:custGeom>
            <a:solidFill>
              <a:schemeClr val="accent3"/>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37" name="Freeform 122">
              <a:extLst>
                <a:ext uri="{FF2B5EF4-FFF2-40B4-BE49-F238E27FC236}">
                  <a16:creationId xmlns:a16="http://schemas.microsoft.com/office/drawing/2014/main" xmlns="" id="{90BBEF50-CD82-4AD8-A3CF-B0E3B97F146B}"/>
                </a:ext>
              </a:extLst>
            </p:cNvPr>
            <p:cNvSpPr>
              <a:spLocks noChangeArrowheads="1"/>
            </p:cNvSpPr>
            <p:nvPr/>
          </p:nvSpPr>
          <p:spPr bwMode="auto">
            <a:xfrm>
              <a:off x="10230222" y="2992637"/>
              <a:ext cx="106570" cy="155536"/>
            </a:xfrm>
            <a:custGeom>
              <a:avLst/>
              <a:gdLst>
                <a:gd name="T0" fmla="*/ 80 w 161"/>
                <a:gd name="T1" fmla="*/ 26 h 236"/>
                <a:gd name="T2" fmla="*/ 80 w 161"/>
                <a:gd name="T3" fmla="*/ 26 h 236"/>
                <a:gd name="T4" fmla="*/ 160 w 161"/>
                <a:gd name="T5" fmla="*/ 72 h 236"/>
                <a:gd name="T6" fmla="*/ 160 w 161"/>
                <a:gd name="T7" fmla="*/ 72 h 236"/>
                <a:gd name="T8" fmla="*/ 80 w 161"/>
                <a:gd name="T9" fmla="*/ 209 h 236"/>
                <a:gd name="T10" fmla="*/ 80 w 161"/>
                <a:gd name="T11" fmla="*/ 209 h 236"/>
                <a:gd name="T12" fmla="*/ 0 w 161"/>
                <a:gd name="T13" fmla="*/ 164 h 236"/>
                <a:gd name="T14" fmla="*/ 0 w 161"/>
                <a:gd name="T15" fmla="*/ 164 h 236"/>
                <a:gd name="T16" fmla="*/ 80 w 161"/>
                <a:gd name="T17" fmla="*/ 2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 h="236">
                  <a:moveTo>
                    <a:pt x="80" y="26"/>
                  </a:moveTo>
                  <a:lnTo>
                    <a:pt x="80" y="26"/>
                  </a:lnTo>
                  <a:cubicBezTo>
                    <a:pt x="124" y="0"/>
                    <a:pt x="160" y="21"/>
                    <a:pt x="160" y="72"/>
                  </a:cubicBezTo>
                  <a:lnTo>
                    <a:pt x="160" y="72"/>
                  </a:lnTo>
                  <a:cubicBezTo>
                    <a:pt x="160" y="123"/>
                    <a:pt x="124" y="184"/>
                    <a:pt x="80" y="209"/>
                  </a:cubicBezTo>
                  <a:lnTo>
                    <a:pt x="80" y="209"/>
                  </a:lnTo>
                  <a:cubicBezTo>
                    <a:pt x="36" y="235"/>
                    <a:pt x="0" y="215"/>
                    <a:pt x="0" y="164"/>
                  </a:cubicBezTo>
                  <a:lnTo>
                    <a:pt x="0" y="164"/>
                  </a:lnTo>
                  <a:cubicBezTo>
                    <a:pt x="0" y="113"/>
                    <a:pt x="35" y="52"/>
                    <a:pt x="80" y="26"/>
                  </a:cubicBezTo>
                </a:path>
              </a:pathLst>
            </a:custGeom>
            <a:solidFill>
              <a:schemeClr val="accent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38" name="Freeform 123">
              <a:extLst>
                <a:ext uri="{FF2B5EF4-FFF2-40B4-BE49-F238E27FC236}">
                  <a16:creationId xmlns:a16="http://schemas.microsoft.com/office/drawing/2014/main" xmlns="" id="{306CE237-A2D9-4F61-9B11-D3885A581F35}"/>
                </a:ext>
              </a:extLst>
            </p:cNvPr>
            <p:cNvSpPr>
              <a:spLocks noChangeArrowheads="1"/>
            </p:cNvSpPr>
            <p:nvPr/>
          </p:nvSpPr>
          <p:spPr bwMode="auto">
            <a:xfrm>
              <a:off x="9297004" y="4876355"/>
              <a:ext cx="1503518" cy="2033493"/>
            </a:xfrm>
            <a:custGeom>
              <a:avLst/>
              <a:gdLst>
                <a:gd name="T0" fmla="*/ 0 w 2304"/>
                <a:gd name="T1" fmla="*/ 1326 h 3112"/>
                <a:gd name="T2" fmla="*/ 6 w 2304"/>
                <a:gd name="T3" fmla="*/ 3111 h 3112"/>
                <a:gd name="T4" fmla="*/ 2303 w 2304"/>
                <a:gd name="T5" fmla="*/ 1785 h 3112"/>
                <a:gd name="T6" fmla="*/ 2299 w 2304"/>
                <a:gd name="T7" fmla="*/ 0 h 3112"/>
                <a:gd name="T8" fmla="*/ 0 w 2304"/>
                <a:gd name="T9" fmla="*/ 1326 h 3112"/>
              </a:gdLst>
              <a:ahLst/>
              <a:cxnLst>
                <a:cxn ang="0">
                  <a:pos x="T0" y="T1"/>
                </a:cxn>
                <a:cxn ang="0">
                  <a:pos x="T2" y="T3"/>
                </a:cxn>
                <a:cxn ang="0">
                  <a:pos x="T4" y="T5"/>
                </a:cxn>
                <a:cxn ang="0">
                  <a:pos x="T6" y="T7"/>
                </a:cxn>
                <a:cxn ang="0">
                  <a:pos x="T8" y="T9"/>
                </a:cxn>
              </a:cxnLst>
              <a:rect l="0" t="0" r="r" b="b"/>
              <a:pathLst>
                <a:path w="2304" h="3112">
                  <a:moveTo>
                    <a:pt x="0" y="1326"/>
                  </a:moveTo>
                  <a:lnTo>
                    <a:pt x="6" y="3111"/>
                  </a:lnTo>
                  <a:lnTo>
                    <a:pt x="2303" y="1785"/>
                  </a:lnTo>
                  <a:lnTo>
                    <a:pt x="2299" y="0"/>
                  </a:lnTo>
                  <a:lnTo>
                    <a:pt x="0" y="1326"/>
                  </a:lnTo>
                </a:path>
              </a:pathLst>
            </a:custGeom>
            <a:solidFill>
              <a:schemeClr val="bg1">
                <a:lumMod val="8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39" name="Freeform 124">
              <a:extLst>
                <a:ext uri="{FF2B5EF4-FFF2-40B4-BE49-F238E27FC236}">
                  <a16:creationId xmlns:a16="http://schemas.microsoft.com/office/drawing/2014/main" xmlns="" id="{239EA483-AD9D-42BC-B9BB-B9172334FAF9}"/>
                </a:ext>
              </a:extLst>
            </p:cNvPr>
            <p:cNvSpPr>
              <a:spLocks noChangeArrowheads="1"/>
            </p:cNvSpPr>
            <p:nvPr/>
          </p:nvSpPr>
          <p:spPr bwMode="auto">
            <a:xfrm>
              <a:off x="9297004" y="4876355"/>
              <a:ext cx="1503518" cy="1192445"/>
            </a:xfrm>
            <a:custGeom>
              <a:avLst/>
              <a:gdLst>
                <a:gd name="T0" fmla="*/ 2300 w 2301"/>
                <a:gd name="T1" fmla="*/ 496 h 1824"/>
                <a:gd name="T2" fmla="*/ 2 w 2301"/>
                <a:gd name="T3" fmla="*/ 1823 h 1824"/>
                <a:gd name="T4" fmla="*/ 0 w 2301"/>
                <a:gd name="T5" fmla="*/ 1326 h 1824"/>
                <a:gd name="T6" fmla="*/ 2299 w 2301"/>
                <a:gd name="T7" fmla="*/ 0 h 1824"/>
                <a:gd name="T8" fmla="*/ 2300 w 2301"/>
                <a:gd name="T9" fmla="*/ 496 h 1824"/>
              </a:gdLst>
              <a:ahLst/>
              <a:cxnLst>
                <a:cxn ang="0">
                  <a:pos x="T0" y="T1"/>
                </a:cxn>
                <a:cxn ang="0">
                  <a:pos x="T2" y="T3"/>
                </a:cxn>
                <a:cxn ang="0">
                  <a:pos x="T4" y="T5"/>
                </a:cxn>
                <a:cxn ang="0">
                  <a:pos x="T6" y="T7"/>
                </a:cxn>
                <a:cxn ang="0">
                  <a:pos x="T8" y="T9"/>
                </a:cxn>
              </a:cxnLst>
              <a:rect l="0" t="0" r="r" b="b"/>
              <a:pathLst>
                <a:path w="2301" h="1824">
                  <a:moveTo>
                    <a:pt x="2300" y="496"/>
                  </a:moveTo>
                  <a:lnTo>
                    <a:pt x="2" y="1823"/>
                  </a:lnTo>
                  <a:lnTo>
                    <a:pt x="0" y="1326"/>
                  </a:lnTo>
                  <a:lnTo>
                    <a:pt x="2299" y="0"/>
                  </a:lnTo>
                  <a:lnTo>
                    <a:pt x="2300" y="496"/>
                  </a:lnTo>
                </a:path>
              </a:pathLst>
            </a:custGeom>
            <a:solidFill>
              <a:schemeClr val="tx1">
                <a:lumMod val="5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40" name="Freeform 125">
              <a:extLst>
                <a:ext uri="{FF2B5EF4-FFF2-40B4-BE49-F238E27FC236}">
                  <a16:creationId xmlns:a16="http://schemas.microsoft.com/office/drawing/2014/main" xmlns="" id="{9EEC5B05-13DC-44B6-A60D-D291E81016EC}"/>
                </a:ext>
              </a:extLst>
            </p:cNvPr>
            <p:cNvSpPr>
              <a:spLocks noChangeArrowheads="1"/>
            </p:cNvSpPr>
            <p:nvPr/>
          </p:nvSpPr>
          <p:spPr bwMode="auto">
            <a:xfrm>
              <a:off x="10192776" y="5397688"/>
              <a:ext cx="495412" cy="809366"/>
            </a:xfrm>
            <a:custGeom>
              <a:avLst/>
              <a:gdLst>
                <a:gd name="T0" fmla="*/ 757 w 758"/>
                <a:gd name="T1" fmla="*/ 800 h 1237"/>
                <a:gd name="T2" fmla="*/ 0 w 758"/>
                <a:gd name="T3" fmla="*/ 1236 h 1237"/>
                <a:gd name="T4" fmla="*/ 0 w 758"/>
                <a:gd name="T5" fmla="*/ 437 h 1237"/>
                <a:gd name="T6" fmla="*/ 756 w 758"/>
                <a:gd name="T7" fmla="*/ 0 h 1237"/>
                <a:gd name="T8" fmla="*/ 757 w 758"/>
                <a:gd name="T9" fmla="*/ 800 h 1237"/>
              </a:gdLst>
              <a:ahLst/>
              <a:cxnLst>
                <a:cxn ang="0">
                  <a:pos x="T0" y="T1"/>
                </a:cxn>
                <a:cxn ang="0">
                  <a:pos x="T2" y="T3"/>
                </a:cxn>
                <a:cxn ang="0">
                  <a:pos x="T4" y="T5"/>
                </a:cxn>
                <a:cxn ang="0">
                  <a:pos x="T6" y="T7"/>
                </a:cxn>
                <a:cxn ang="0">
                  <a:pos x="T8" y="T9"/>
                </a:cxn>
              </a:cxnLst>
              <a:rect l="0" t="0" r="r" b="b"/>
              <a:pathLst>
                <a:path w="758" h="1237">
                  <a:moveTo>
                    <a:pt x="757" y="800"/>
                  </a:moveTo>
                  <a:lnTo>
                    <a:pt x="0" y="1236"/>
                  </a:lnTo>
                  <a:lnTo>
                    <a:pt x="0" y="437"/>
                  </a:lnTo>
                  <a:lnTo>
                    <a:pt x="756" y="0"/>
                  </a:lnTo>
                  <a:lnTo>
                    <a:pt x="757" y="800"/>
                  </a:lnTo>
                </a:path>
              </a:pathLst>
            </a:custGeom>
            <a:solidFill>
              <a:schemeClr val="bg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41" name="Freeform 106">
              <a:extLst>
                <a:ext uri="{FF2B5EF4-FFF2-40B4-BE49-F238E27FC236}">
                  <a16:creationId xmlns:a16="http://schemas.microsoft.com/office/drawing/2014/main" xmlns="" id="{8A7462C5-8A62-453F-8AF3-17622A3D7DAA}"/>
                </a:ext>
              </a:extLst>
            </p:cNvPr>
            <p:cNvSpPr>
              <a:spLocks noChangeArrowheads="1"/>
            </p:cNvSpPr>
            <p:nvPr/>
          </p:nvSpPr>
          <p:spPr bwMode="auto">
            <a:xfrm>
              <a:off x="9406454" y="5806692"/>
              <a:ext cx="641653" cy="791431"/>
            </a:xfrm>
            <a:custGeom>
              <a:avLst/>
              <a:gdLst>
                <a:gd name="connsiteX0" fmla="*/ 640999 w 641653"/>
                <a:gd name="connsiteY0" fmla="*/ 368678 h 791431"/>
                <a:gd name="connsiteX1" fmla="*/ 641653 w 641653"/>
                <a:gd name="connsiteY1" fmla="*/ 422827 h 791431"/>
                <a:gd name="connsiteX2" fmla="*/ 0 w 641653"/>
                <a:gd name="connsiteY2" fmla="*/ 791431 h 791431"/>
                <a:gd name="connsiteX3" fmla="*/ 0 w 641653"/>
                <a:gd name="connsiteY3" fmla="*/ 737282 h 791431"/>
                <a:gd name="connsiteX4" fmla="*/ 640999 w 641653"/>
                <a:gd name="connsiteY4" fmla="*/ 244825 h 791431"/>
                <a:gd name="connsiteX5" fmla="*/ 641653 w 641653"/>
                <a:gd name="connsiteY5" fmla="*/ 298891 h 791431"/>
                <a:gd name="connsiteX6" fmla="*/ 0 w 641653"/>
                <a:gd name="connsiteY6" fmla="*/ 667578 h 791431"/>
                <a:gd name="connsiteX7" fmla="*/ 0 w 641653"/>
                <a:gd name="connsiteY7" fmla="*/ 612861 h 791431"/>
                <a:gd name="connsiteX8" fmla="*/ 640999 w 641653"/>
                <a:gd name="connsiteY8" fmla="*/ 123852 h 791431"/>
                <a:gd name="connsiteX9" fmla="*/ 641653 w 641653"/>
                <a:gd name="connsiteY9" fmla="*/ 178001 h 791431"/>
                <a:gd name="connsiteX10" fmla="*/ 0 w 641653"/>
                <a:gd name="connsiteY10" fmla="*/ 546604 h 791431"/>
                <a:gd name="connsiteX11" fmla="*/ 0 w 641653"/>
                <a:gd name="connsiteY11" fmla="*/ 492455 h 791431"/>
                <a:gd name="connsiteX12" fmla="*/ 640999 w 641653"/>
                <a:gd name="connsiteY12" fmla="*/ 0 h 791431"/>
                <a:gd name="connsiteX13" fmla="*/ 641653 w 641653"/>
                <a:gd name="connsiteY13" fmla="*/ 54066 h 791431"/>
                <a:gd name="connsiteX14" fmla="*/ 0 w 641653"/>
                <a:gd name="connsiteY14" fmla="*/ 422754 h 791431"/>
                <a:gd name="connsiteX15" fmla="*/ 0 w 641653"/>
                <a:gd name="connsiteY15" fmla="*/ 369340 h 79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1653" h="791431">
                  <a:moveTo>
                    <a:pt x="640999" y="368678"/>
                  </a:moveTo>
                  <a:lnTo>
                    <a:pt x="641653" y="422827"/>
                  </a:lnTo>
                  <a:lnTo>
                    <a:pt x="0" y="791431"/>
                  </a:lnTo>
                  <a:lnTo>
                    <a:pt x="0" y="737282"/>
                  </a:lnTo>
                  <a:close/>
                  <a:moveTo>
                    <a:pt x="640999" y="244825"/>
                  </a:moveTo>
                  <a:lnTo>
                    <a:pt x="641653" y="298891"/>
                  </a:lnTo>
                  <a:lnTo>
                    <a:pt x="0" y="667578"/>
                  </a:lnTo>
                  <a:lnTo>
                    <a:pt x="0" y="612861"/>
                  </a:lnTo>
                  <a:close/>
                  <a:moveTo>
                    <a:pt x="640999" y="123852"/>
                  </a:moveTo>
                  <a:lnTo>
                    <a:pt x="641653" y="178001"/>
                  </a:lnTo>
                  <a:lnTo>
                    <a:pt x="0" y="546604"/>
                  </a:lnTo>
                  <a:lnTo>
                    <a:pt x="0" y="492455"/>
                  </a:lnTo>
                  <a:close/>
                  <a:moveTo>
                    <a:pt x="640999" y="0"/>
                  </a:moveTo>
                  <a:lnTo>
                    <a:pt x="641653" y="54066"/>
                  </a:lnTo>
                  <a:lnTo>
                    <a:pt x="0" y="422754"/>
                  </a:lnTo>
                  <a:lnTo>
                    <a:pt x="0" y="369340"/>
                  </a:lnTo>
                  <a:close/>
                </a:path>
              </a:pathLst>
            </a:custGeom>
            <a:solidFill>
              <a:schemeClr val="bg1">
                <a:lumMod val="50000"/>
              </a:schemeClr>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42" name="Freeform 130">
              <a:extLst>
                <a:ext uri="{FF2B5EF4-FFF2-40B4-BE49-F238E27FC236}">
                  <a16:creationId xmlns:a16="http://schemas.microsoft.com/office/drawing/2014/main" xmlns="" id="{1E2A711B-4203-40A0-8D0D-A024F21F7B67}"/>
                </a:ext>
              </a:extLst>
            </p:cNvPr>
            <p:cNvSpPr>
              <a:spLocks noChangeArrowheads="1"/>
            </p:cNvSpPr>
            <p:nvPr/>
          </p:nvSpPr>
          <p:spPr bwMode="auto">
            <a:xfrm>
              <a:off x="8738224" y="7079784"/>
              <a:ext cx="633667" cy="820887"/>
            </a:xfrm>
            <a:custGeom>
              <a:avLst/>
              <a:gdLst>
                <a:gd name="T0" fmla="*/ 763 w 969"/>
                <a:gd name="T1" fmla="*/ 48 h 1255"/>
                <a:gd name="T2" fmla="*/ 763 w 969"/>
                <a:gd name="T3" fmla="*/ 48 h 1255"/>
                <a:gd name="T4" fmla="*/ 446 w 969"/>
                <a:gd name="T5" fmla="*/ 79 h 1255"/>
                <a:gd name="T6" fmla="*/ 446 w 969"/>
                <a:gd name="T7" fmla="*/ 79 h 1255"/>
                <a:gd name="T8" fmla="*/ 1 w 969"/>
                <a:gd name="T9" fmla="*/ 849 h 1255"/>
                <a:gd name="T10" fmla="*/ 1 w 969"/>
                <a:gd name="T11" fmla="*/ 849 h 1255"/>
                <a:gd name="T12" fmla="*/ 131 w 969"/>
                <a:gd name="T13" fmla="*/ 1135 h 1255"/>
                <a:gd name="T14" fmla="*/ 341 w 969"/>
                <a:gd name="T15" fmla="*/ 1254 h 1255"/>
                <a:gd name="T16" fmla="*/ 341 w 969"/>
                <a:gd name="T17" fmla="*/ 1254 h 1255"/>
                <a:gd name="T18" fmla="*/ 206 w 969"/>
                <a:gd name="T19" fmla="*/ 968 h 1255"/>
                <a:gd name="T20" fmla="*/ 206 w 969"/>
                <a:gd name="T21" fmla="*/ 968 h 1255"/>
                <a:gd name="T22" fmla="*/ 650 w 969"/>
                <a:gd name="T23" fmla="*/ 198 h 1255"/>
                <a:gd name="T24" fmla="*/ 650 w 969"/>
                <a:gd name="T25" fmla="*/ 198 h 1255"/>
                <a:gd name="T26" fmla="*/ 968 w 969"/>
                <a:gd name="T27" fmla="*/ 167 h 1255"/>
                <a:gd name="T28" fmla="*/ 763 w 969"/>
                <a:gd name="T29" fmla="*/ 48 h 1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9" h="1255">
                  <a:moveTo>
                    <a:pt x="763" y="48"/>
                  </a:moveTo>
                  <a:lnTo>
                    <a:pt x="763" y="48"/>
                  </a:lnTo>
                  <a:cubicBezTo>
                    <a:pt x="682" y="0"/>
                    <a:pt x="570" y="7"/>
                    <a:pt x="446" y="79"/>
                  </a:cubicBezTo>
                  <a:lnTo>
                    <a:pt x="446" y="79"/>
                  </a:lnTo>
                  <a:cubicBezTo>
                    <a:pt x="199" y="221"/>
                    <a:pt x="0" y="566"/>
                    <a:pt x="1" y="849"/>
                  </a:cubicBezTo>
                  <a:lnTo>
                    <a:pt x="1" y="849"/>
                  </a:lnTo>
                  <a:cubicBezTo>
                    <a:pt x="1" y="989"/>
                    <a:pt x="51" y="1089"/>
                    <a:pt x="131" y="1135"/>
                  </a:cubicBezTo>
                  <a:lnTo>
                    <a:pt x="341" y="1254"/>
                  </a:lnTo>
                  <a:lnTo>
                    <a:pt x="341" y="1254"/>
                  </a:lnTo>
                  <a:cubicBezTo>
                    <a:pt x="260" y="1207"/>
                    <a:pt x="206" y="1109"/>
                    <a:pt x="206" y="968"/>
                  </a:cubicBezTo>
                  <a:lnTo>
                    <a:pt x="206" y="968"/>
                  </a:lnTo>
                  <a:cubicBezTo>
                    <a:pt x="205" y="685"/>
                    <a:pt x="404" y="340"/>
                    <a:pt x="650" y="198"/>
                  </a:cubicBezTo>
                  <a:lnTo>
                    <a:pt x="650" y="198"/>
                  </a:lnTo>
                  <a:cubicBezTo>
                    <a:pt x="774" y="126"/>
                    <a:pt x="887" y="120"/>
                    <a:pt x="968" y="167"/>
                  </a:cubicBezTo>
                  <a:lnTo>
                    <a:pt x="763" y="48"/>
                  </a:lnTo>
                </a:path>
              </a:pathLst>
            </a:custGeom>
            <a:solidFill>
              <a:schemeClr val="accent1">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43" name="Freeform 131">
              <a:extLst>
                <a:ext uri="{FF2B5EF4-FFF2-40B4-BE49-F238E27FC236}">
                  <a16:creationId xmlns:a16="http://schemas.microsoft.com/office/drawing/2014/main" xmlns="" id="{7EA5307E-FE78-4517-B2E1-70F0C56BFF5D}"/>
                </a:ext>
              </a:extLst>
            </p:cNvPr>
            <p:cNvSpPr>
              <a:spLocks noChangeArrowheads="1"/>
            </p:cNvSpPr>
            <p:nvPr/>
          </p:nvSpPr>
          <p:spPr bwMode="auto">
            <a:xfrm>
              <a:off x="8867838" y="7108587"/>
              <a:ext cx="584702" cy="855451"/>
            </a:xfrm>
            <a:custGeom>
              <a:avLst/>
              <a:gdLst>
                <a:gd name="T0" fmla="*/ 445 w 894"/>
                <a:gd name="T1" fmla="*/ 143 h 1311"/>
                <a:gd name="T2" fmla="*/ 445 w 894"/>
                <a:gd name="T3" fmla="*/ 143 h 1311"/>
                <a:gd name="T4" fmla="*/ 892 w 894"/>
                <a:gd name="T5" fmla="*/ 398 h 1311"/>
                <a:gd name="T6" fmla="*/ 892 w 894"/>
                <a:gd name="T7" fmla="*/ 398 h 1311"/>
                <a:gd name="T8" fmla="*/ 448 w 894"/>
                <a:gd name="T9" fmla="*/ 1168 h 1311"/>
                <a:gd name="T10" fmla="*/ 448 w 894"/>
                <a:gd name="T11" fmla="*/ 1168 h 1311"/>
                <a:gd name="T12" fmla="*/ 0 w 894"/>
                <a:gd name="T13" fmla="*/ 913 h 1311"/>
                <a:gd name="T14" fmla="*/ 0 w 894"/>
                <a:gd name="T15" fmla="*/ 913 h 1311"/>
                <a:gd name="T16" fmla="*/ 445 w 894"/>
                <a:gd name="T17" fmla="*/ 143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4" h="1311">
                  <a:moveTo>
                    <a:pt x="445" y="143"/>
                  </a:moveTo>
                  <a:lnTo>
                    <a:pt x="445" y="143"/>
                  </a:lnTo>
                  <a:cubicBezTo>
                    <a:pt x="691" y="0"/>
                    <a:pt x="892" y="115"/>
                    <a:pt x="892" y="398"/>
                  </a:cubicBezTo>
                  <a:lnTo>
                    <a:pt x="892" y="398"/>
                  </a:lnTo>
                  <a:cubicBezTo>
                    <a:pt x="893" y="681"/>
                    <a:pt x="694" y="1026"/>
                    <a:pt x="448" y="1168"/>
                  </a:cubicBezTo>
                  <a:lnTo>
                    <a:pt x="448" y="1168"/>
                  </a:lnTo>
                  <a:cubicBezTo>
                    <a:pt x="202" y="1310"/>
                    <a:pt x="1" y="1196"/>
                    <a:pt x="0" y="913"/>
                  </a:cubicBezTo>
                  <a:lnTo>
                    <a:pt x="0" y="913"/>
                  </a:lnTo>
                  <a:cubicBezTo>
                    <a:pt x="0" y="630"/>
                    <a:pt x="199" y="285"/>
                    <a:pt x="445" y="143"/>
                  </a:cubicBezTo>
                </a:path>
              </a:pathLst>
            </a:custGeom>
            <a:solidFill>
              <a:schemeClr val="accent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44" name="Freeform 132">
              <a:extLst>
                <a:ext uri="{FF2B5EF4-FFF2-40B4-BE49-F238E27FC236}">
                  <a16:creationId xmlns:a16="http://schemas.microsoft.com/office/drawing/2014/main" xmlns="" id="{CC5354B0-A6DC-4EB0-B8F9-40E3945A8791}"/>
                </a:ext>
              </a:extLst>
            </p:cNvPr>
            <p:cNvSpPr>
              <a:spLocks noChangeArrowheads="1"/>
            </p:cNvSpPr>
            <p:nvPr/>
          </p:nvSpPr>
          <p:spPr bwMode="auto">
            <a:xfrm>
              <a:off x="9000332" y="7321730"/>
              <a:ext cx="339876" cy="409003"/>
            </a:xfrm>
            <a:custGeom>
              <a:avLst/>
              <a:gdLst>
                <a:gd name="T0" fmla="*/ 377 w 521"/>
                <a:gd name="T1" fmla="*/ 38 h 625"/>
                <a:gd name="T2" fmla="*/ 377 w 521"/>
                <a:gd name="T3" fmla="*/ 38 h 625"/>
                <a:gd name="T4" fmla="*/ 515 w 521"/>
                <a:gd name="T5" fmla="*/ 127 h 625"/>
                <a:gd name="T6" fmla="*/ 515 w 521"/>
                <a:gd name="T7" fmla="*/ 127 h 625"/>
                <a:gd name="T8" fmla="*/ 288 w 521"/>
                <a:gd name="T9" fmla="*/ 591 h 625"/>
                <a:gd name="T10" fmla="*/ 288 w 521"/>
                <a:gd name="T11" fmla="*/ 591 h 625"/>
                <a:gd name="T12" fmla="*/ 262 w 521"/>
                <a:gd name="T13" fmla="*/ 616 h 625"/>
                <a:gd name="T14" fmla="*/ 262 w 521"/>
                <a:gd name="T15" fmla="*/ 616 h 625"/>
                <a:gd name="T16" fmla="*/ 236 w 521"/>
                <a:gd name="T17" fmla="*/ 621 h 625"/>
                <a:gd name="T18" fmla="*/ 236 w 521"/>
                <a:gd name="T19" fmla="*/ 621 h 625"/>
                <a:gd name="T20" fmla="*/ 4 w 521"/>
                <a:gd name="T21" fmla="*/ 425 h 625"/>
                <a:gd name="T22" fmla="*/ 4 w 521"/>
                <a:gd name="T23" fmla="*/ 425 h 625"/>
                <a:gd name="T24" fmla="*/ 140 w 521"/>
                <a:gd name="T25" fmla="*/ 177 h 625"/>
                <a:gd name="T26" fmla="*/ 140 w 521"/>
                <a:gd name="T27" fmla="*/ 177 h 625"/>
                <a:gd name="T28" fmla="*/ 180 w 521"/>
                <a:gd name="T29" fmla="*/ 162 h 625"/>
                <a:gd name="T30" fmla="*/ 180 w 521"/>
                <a:gd name="T31" fmla="*/ 162 h 625"/>
                <a:gd name="T32" fmla="*/ 259 w 521"/>
                <a:gd name="T33" fmla="*/ 186 h 625"/>
                <a:gd name="T34" fmla="*/ 259 w 521"/>
                <a:gd name="T35" fmla="*/ 186 h 625"/>
                <a:gd name="T36" fmla="*/ 336 w 521"/>
                <a:gd name="T37" fmla="*/ 71 h 625"/>
                <a:gd name="T38" fmla="*/ 336 w 521"/>
                <a:gd name="T39" fmla="*/ 71 h 625"/>
                <a:gd name="T40" fmla="*/ 377 w 521"/>
                <a:gd name="T41" fmla="*/ 38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1" h="625">
                  <a:moveTo>
                    <a:pt x="377" y="38"/>
                  </a:moveTo>
                  <a:lnTo>
                    <a:pt x="377" y="38"/>
                  </a:lnTo>
                  <a:cubicBezTo>
                    <a:pt x="444" y="0"/>
                    <a:pt x="510" y="27"/>
                    <a:pt x="515" y="127"/>
                  </a:cubicBezTo>
                  <a:lnTo>
                    <a:pt x="515" y="127"/>
                  </a:lnTo>
                  <a:cubicBezTo>
                    <a:pt x="520" y="239"/>
                    <a:pt x="408" y="420"/>
                    <a:pt x="288" y="591"/>
                  </a:cubicBezTo>
                  <a:lnTo>
                    <a:pt x="288" y="591"/>
                  </a:lnTo>
                  <a:cubicBezTo>
                    <a:pt x="280" y="603"/>
                    <a:pt x="271" y="611"/>
                    <a:pt x="262" y="616"/>
                  </a:cubicBezTo>
                  <a:lnTo>
                    <a:pt x="262" y="616"/>
                  </a:lnTo>
                  <a:cubicBezTo>
                    <a:pt x="253" y="621"/>
                    <a:pt x="244" y="624"/>
                    <a:pt x="236" y="621"/>
                  </a:cubicBezTo>
                  <a:lnTo>
                    <a:pt x="236" y="621"/>
                  </a:lnTo>
                  <a:cubicBezTo>
                    <a:pt x="114" y="592"/>
                    <a:pt x="0" y="543"/>
                    <a:pt x="4" y="425"/>
                  </a:cubicBezTo>
                  <a:lnTo>
                    <a:pt x="4" y="425"/>
                  </a:lnTo>
                  <a:cubicBezTo>
                    <a:pt x="7" y="320"/>
                    <a:pt x="73" y="216"/>
                    <a:pt x="140" y="177"/>
                  </a:cubicBezTo>
                  <a:lnTo>
                    <a:pt x="140" y="177"/>
                  </a:lnTo>
                  <a:cubicBezTo>
                    <a:pt x="154" y="169"/>
                    <a:pt x="167" y="164"/>
                    <a:pt x="180" y="162"/>
                  </a:cubicBezTo>
                  <a:lnTo>
                    <a:pt x="180" y="162"/>
                  </a:lnTo>
                  <a:cubicBezTo>
                    <a:pt x="234" y="152"/>
                    <a:pt x="255" y="180"/>
                    <a:pt x="259" y="186"/>
                  </a:cubicBezTo>
                  <a:lnTo>
                    <a:pt x="259" y="186"/>
                  </a:lnTo>
                  <a:cubicBezTo>
                    <a:pt x="262" y="176"/>
                    <a:pt x="283" y="123"/>
                    <a:pt x="336" y="71"/>
                  </a:cubicBezTo>
                  <a:lnTo>
                    <a:pt x="336" y="71"/>
                  </a:lnTo>
                  <a:cubicBezTo>
                    <a:pt x="349" y="57"/>
                    <a:pt x="363" y="46"/>
                    <a:pt x="377" y="38"/>
                  </a:cubicBezTo>
                </a:path>
              </a:pathLst>
            </a:custGeom>
            <a:solidFill>
              <a:schemeClr val="bg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45" name="Freeform 133">
              <a:extLst>
                <a:ext uri="{FF2B5EF4-FFF2-40B4-BE49-F238E27FC236}">
                  <a16:creationId xmlns:a16="http://schemas.microsoft.com/office/drawing/2014/main" xmlns="" id="{3E2AE006-523C-47B6-AD55-A6C7F1304CC3}"/>
                </a:ext>
              </a:extLst>
            </p:cNvPr>
            <p:cNvSpPr>
              <a:spLocks noChangeArrowheads="1"/>
            </p:cNvSpPr>
            <p:nvPr/>
          </p:nvSpPr>
          <p:spPr bwMode="auto">
            <a:xfrm>
              <a:off x="9850021" y="6356829"/>
              <a:ext cx="921697" cy="1036909"/>
            </a:xfrm>
            <a:custGeom>
              <a:avLst/>
              <a:gdLst>
                <a:gd name="T0" fmla="*/ 0 w 1410"/>
                <a:gd name="T1" fmla="*/ 745 h 1588"/>
                <a:gd name="T2" fmla="*/ 0 w 1410"/>
                <a:gd name="T3" fmla="*/ 1417 h 1588"/>
                <a:gd name="T4" fmla="*/ 0 w 1410"/>
                <a:gd name="T5" fmla="*/ 1417 h 1588"/>
                <a:gd name="T6" fmla="*/ 0 w 1410"/>
                <a:gd name="T7" fmla="*/ 1421 h 1588"/>
                <a:gd name="T8" fmla="*/ 0 w 1410"/>
                <a:gd name="T9" fmla="*/ 1421 h 1588"/>
                <a:gd name="T10" fmla="*/ 44 w 1410"/>
                <a:gd name="T11" fmla="*/ 1495 h 1588"/>
                <a:gd name="T12" fmla="*/ 202 w 1410"/>
                <a:gd name="T13" fmla="*/ 1587 h 1588"/>
                <a:gd name="T14" fmla="*/ 208 w 1410"/>
                <a:gd name="T15" fmla="*/ 1445 h 1588"/>
                <a:gd name="T16" fmla="*/ 593 w 1410"/>
                <a:gd name="T17" fmla="*/ 1223 h 1588"/>
                <a:gd name="T18" fmla="*/ 713 w 1410"/>
                <a:gd name="T19" fmla="*/ 1292 h 1588"/>
                <a:gd name="T20" fmla="*/ 718 w 1410"/>
                <a:gd name="T21" fmla="*/ 1151 h 1588"/>
                <a:gd name="T22" fmla="*/ 718 w 1410"/>
                <a:gd name="T23" fmla="*/ 1151 h 1588"/>
                <a:gd name="T24" fmla="*/ 720 w 1410"/>
                <a:gd name="T25" fmla="*/ 1149 h 1588"/>
                <a:gd name="T26" fmla="*/ 1198 w 1410"/>
                <a:gd name="T27" fmla="*/ 873 h 1588"/>
                <a:gd name="T28" fmla="*/ 1198 w 1410"/>
                <a:gd name="T29" fmla="*/ 872 h 1588"/>
                <a:gd name="T30" fmla="*/ 1198 w 1410"/>
                <a:gd name="T31" fmla="*/ 872 h 1588"/>
                <a:gd name="T32" fmla="*/ 1276 w 1410"/>
                <a:gd name="T33" fmla="*/ 750 h 1588"/>
                <a:gd name="T34" fmla="*/ 1276 w 1410"/>
                <a:gd name="T35" fmla="*/ 214 h 1588"/>
                <a:gd name="T36" fmla="*/ 1311 w 1410"/>
                <a:gd name="T37" fmla="*/ 235 h 1588"/>
                <a:gd name="T38" fmla="*/ 1409 w 1410"/>
                <a:gd name="T39" fmla="*/ 116 h 1588"/>
                <a:gd name="T40" fmla="*/ 1246 w 1410"/>
                <a:gd name="T41" fmla="*/ 22 h 1588"/>
                <a:gd name="T42" fmla="*/ 1246 w 1410"/>
                <a:gd name="T43" fmla="*/ 22 h 1588"/>
                <a:gd name="T44" fmla="*/ 1177 w 1410"/>
                <a:gd name="T45" fmla="*/ 7 h 1588"/>
                <a:gd name="T46" fmla="*/ 1177 w 1410"/>
                <a:gd name="T47" fmla="*/ 7 h 1588"/>
                <a:gd name="T48" fmla="*/ 1146 w 1410"/>
                <a:gd name="T49" fmla="*/ 18 h 1588"/>
                <a:gd name="T50" fmla="*/ 1146 w 1410"/>
                <a:gd name="T51" fmla="*/ 18 h 1588"/>
                <a:gd name="T52" fmla="*/ 636 w 1410"/>
                <a:gd name="T53" fmla="*/ 312 h 1588"/>
                <a:gd name="T54" fmla="*/ 636 w 1410"/>
                <a:gd name="T55" fmla="*/ 312 h 1588"/>
                <a:gd name="T56" fmla="*/ 581 w 1410"/>
                <a:gd name="T57" fmla="*/ 344 h 1588"/>
                <a:gd name="T58" fmla="*/ 581 w 1410"/>
                <a:gd name="T59" fmla="*/ 344 h 1588"/>
                <a:gd name="T60" fmla="*/ 562 w 1410"/>
                <a:gd name="T61" fmla="*/ 355 h 1588"/>
                <a:gd name="T62" fmla="*/ 72 w 1410"/>
                <a:gd name="T63" fmla="*/ 638 h 1588"/>
                <a:gd name="T64" fmla="*/ 72 w 1410"/>
                <a:gd name="T65" fmla="*/ 638 h 1588"/>
                <a:gd name="T66" fmla="*/ 0 w 1410"/>
                <a:gd name="T67" fmla="*/ 745 h 1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0" h="1588">
                  <a:moveTo>
                    <a:pt x="0" y="745"/>
                  </a:moveTo>
                  <a:lnTo>
                    <a:pt x="0" y="1417"/>
                  </a:lnTo>
                  <a:lnTo>
                    <a:pt x="0" y="1417"/>
                  </a:lnTo>
                  <a:lnTo>
                    <a:pt x="0" y="1421"/>
                  </a:lnTo>
                  <a:lnTo>
                    <a:pt x="0" y="1421"/>
                  </a:lnTo>
                  <a:cubicBezTo>
                    <a:pt x="2" y="1455"/>
                    <a:pt x="19" y="1482"/>
                    <a:pt x="44" y="1495"/>
                  </a:cubicBezTo>
                  <a:lnTo>
                    <a:pt x="202" y="1587"/>
                  </a:lnTo>
                  <a:lnTo>
                    <a:pt x="208" y="1445"/>
                  </a:lnTo>
                  <a:lnTo>
                    <a:pt x="593" y="1223"/>
                  </a:lnTo>
                  <a:lnTo>
                    <a:pt x="713" y="1292"/>
                  </a:lnTo>
                  <a:lnTo>
                    <a:pt x="718" y="1151"/>
                  </a:lnTo>
                  <a:lnTo>
                    <a:pt x="718" y="1151"/>
                  </a:lnTo>
                  <a:cubicBezTo>
                    <a:pt x="718" y="1151"/>
                    <a:pt x="720" y="1150"/>
                    <a:pt x="720" y="1149"/>
                  </a:cubicBezTo>
                  <a:lnTo>
                    <a:pt x="1198" y="873"/>
                  </a:lnTo>
                  <a:lnTo>
                    <a:pt x="1198" y="872"/>
                  </a:lnTo>
                  <a:lnTo>
                    <a:pt x="1198" y="872"/>
                  </a:lnTo>
                  <a:cubicBezTo>
                    <a:pt x="1247" y="855"/>
                    <a:pt x="1279" y="803"/>
                    <a:pt x="1276" y="750"/>
                  </a:cubicBezTo>
                  <a:lnTo>
                    <a:pt x="1276" y="214"/>
                  </a:lnTo>
                  <a:lnTo>
                    <a:pt x="1311" y="235"/>
                  </a:lnTo>
                  <a:lnTo>
                    <a:pt x="1409" y="116"/>
                  </a:lnTo>
                  <a:lnTo>
                    <a:pt x="1246" y="22"/>
                  </a:lnTo>
                  <a:lnTo>
                    <a:pt x="1246" y="22"/>
                  </a:lnTo>
                  <a:cubicBezTo>
                    <a:pt x="1228" y="7"/>
                    <a:pt x="1204" y="0"/>
                    <a:pt x="1177" y="7"/>
                  </a:cubicBezTo>
                  <a:lnTo>
                    <a:pt x="1177" y="7"/>
                  </a:lnTo>
                  <a:cubicBezTo>
                    <a:pt x="1166" y="9"/>
                    <a:pt x="1156" y="13"/>
                    <a:pt x="1146" y="18"/>
                  </a:cubicBezTo>
                  <a:lnTo>
                    <a:pt x="1146" y="18"/>
                  </a:lnTo>
                  <a:lnTo>
                    <a:pt x="636" y="312"/>
                  </a:lnTo>
                  <a:lnTo>
                    <a:pt x="636" y="312"/>
                  </a:lnTo>
                  <a:lnTo>
                    <a:pt x="581" y="344"/>
                  </a:lnTo>
                  <a:lnTo>
                    <a:pt x="581" y="344"/>
                  </a:lnTo>
                  <a:cubicBezTo>
                    <a:pt x="574" y="347"/>
                    <a:pt x="567" y="351"/>
                    <a:pt x="562" y="355"/>
                  </a:cubicBezTo>
                  <a:lnTo>
                    <a:pt x="72" y="638"/>
                  </a:lnTo>
                  <a:lnTo>
                    <a:pt x="72" y="638"/>
                  </a:lnTo>
                  <a:cubicBezTo>
                    <a:pt x="31" y="656"/>
                    <a:pt x="2" y="699"/>
                    <a:pt x="0" y="745"/>
                  </a:cubicBezTo>
                </a:path>
              </a:pathLst>
            </a:custGeom>
            <a:solidFill>
              <a:schemeClr val="accent4">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46" name="Freeform 134">
              <a:extLst>
                <a:ext uri="{FF2B5EF4-FFF2-40B4-BE49-F238E27FC236}">
                  <a16:creationId xmlns:a16="http://schemas.microsoft.com/office/drawing/2014/main" xmlns="" id="{550FB65E-AF96-4E98-9202-3A5728903252}"/>
                </a:ext>
              </a:extLst>
            </p:cNvPr>
            <p:cNvSpPr>
              <a:spLocks noChangeArrowheads="1"/>
            </p:cNvSpPr>
            <p:nvPr/>
          </p:nvSpPr>
          <p:spPr bwMode="auto">
            <a:xfrm>
              <a:off x="9953713" y="6414435"/>
              <a:ext cx="835288" cy="990824"/>
            </a:xfrm>
            <a:custGeom>
              <a:avLst/>
              <a:gdLst>
                <a:gd name="T0" fmla="*/ 0 w 1281"/>
                <a:gd name="T1" fmla="*/ 750 h 1519"/>
                <a:gd name="T2" fmla="*/ 0 w 1281"/>
                <a:gd name="T3" fmla="*/ 1421 h 1519"/>
                <a:gd name="T4" fmla="*/ 1 w 1281"/>
                <a:gd name="T5" fmla="*/ 1421 h 1519"/>
                <a:gd name="T6" fmla="*/ 1 w 1281"/>
                <a:gd name="T7" fmla="*/ 1421 h 1519"/>
                <a:gd name="T8" fmla="*/ 1 w 1281"/>
                <a:gd name="T9" fmla="*/ 1426 h 1519"/>
                <a:gd name="T10" fmla="*/ 1 w 1281"/>
                <a:gd name="T11" fmla="*/ 1426 h 1519"/>
                <a:gd name="T12" fmla="*/ 100 w 1281"/>
                <a:gd name="T13" fmla="*/ 1507 h 1519"/>
                <a:gd name="T14" fmla="*/ 100 w 1281"/>
                <a:gd name="T15" fmla="*/ 1507 h 1519"/>
                <a:gd name="T16" fmla="*/ 136 w 1281"/>
                <a:gd name="T17" fmla="*/ 1493 h 1519"/>
                <a:gd name="T18" fmla="*/ 689 w 1281"/>
                <a:gd name="T19" fmla="*/ 1173 h 1519"/>
                <a:gd name="T20" fmla="*/ 689 w 1281"/>
                <a:gd name="T21" fmla="*/ 1173 h 1519"/>
                <a:gd name="T22" fmla="*/ 690 w 1281"/>
                <a:gd name="T23" fmla="*/ 1171 h 1519"/>
                <a:gd name="T24" fmla="*/ 690 w 1281"/>
                <a:gd name="T25" fmla="*/ 1171 h 1519"/>
                <a:gd name="T26" fmla="*/ 721 w 1281"/>
                <a:gd name="T27" fmla="*/ 1154 h 1519"/>
                <a:gd name="T28" fmla="*/ 1200 w 1281"/>
                <a:gd name="T29" fmla="*/ 878 h 1519"/>
                <a:gd name="T30" fmla="*/ 1199 w 1281"/>
                <a:gd name="T31" fmla="*/ 877 h 1519"/>
                <a:gd name="T32" fmla="*/ 1199 w 1281"/>
                <a:gd name="T33" fmla="*/ 877 h 1519"/>
                <a:gd name="T34" fmla="*/ 1276 w 1281"/>
                <a:gd name="T35" fmla="*/ 756 h 1519"/>
                <a:gd name="T36" fmla="*/ 1276 w 1281"/>
                <a:gd name="T37" fmla="*/ 105 h 1519"/>
                <a:gd name="T38" fmla="*/ 1276 w 1281"/>
                <a:gd name="T39" fmla="*/ 105 h 1519"/>
                <a:gd name="T40" fmla="*/ 1277 w 1281"/>
                <a:gd name="T41" fmla="*/ 92 h 1519"/>
                <a:gd name="T42" fmla="*/ 1277 w 1281"/>
                <a:gd name="T43" fmla="*/ 92 h 1519"/>
                <a:gd name="T44" fmla="*/ 1178 w 1281"/>
                <a:gd name="T45" fmla="*/ 11 h 1519"/>
                <a:gd name="T46" fmla="*/ 1178 w 1281"/>
                <a:gd name="T47" fmla="*/ 11 h 1519"/>
                <a:gd name="T48" fmla="*/ 1147 w 1281"/>
                <a:gd name="T49" fmla="*/ 23 h 1519"/>
                <a:gd name="T50" fmla="*/ 1147 w 1281"/>
                <a:gd name="T51" fmla="*/ 22 h 1519"/>
                <a:gd name="T52" fmla="*/ 637 w 1281"/>
                <a:gd name="T53" fmla="*/ 317 h 1519"/>
                <a:gd name="T54" fmla="*/ 637 w 1281"/>
                <a:gd name="T55" fmla="*/ 317 h 1519"/>
                <a:gd name="T56" fmla="*/ 581 w 1281"/>
                <a:gd name="T57" fmla="*/ 349 h 1519"/>
                <a:gd name="T58" fmla="*/ 581 w 1281"/>
                <a:gd name="T59" fmla="*/ 349 h 1519"/>
                <a:gd name="T60" fmla="*/ 563 w 1281"/>
                <a:gd name="T61" fmla="*/ 360 h 1519"/>
                <a:gd name="T62" fmla="*/ 73 w 1281"/>
                <a:gd name="T63" fmla="*/ 643 h 1519"/>
                <a:gd name="T64" fmla="*/ 73 w 1281"/>
                <a:gd name="T65" fmla="*/ 643 h 1519"/>
                <a:gd name="T66" fmla="*/ 1 w 1281"/>
                <a:gd name="T67" fmla="*/ 750 h 1519"/>
                <a:gd name="T68" fmla="*/ 0 w 1281"/>
                <a:gd name="T69" fmla="*/ 75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1" h="1519">
                  <a:moveTo>
                    <a:pt x="0" y="750"/>
                  </a:moveTo>
                  <a:lnTo>
                    <a:pt x="0" y="1421"/>
                  </a:lnTo>
                  <a:lnTo>
                    <a:pt x="1" y="1421"/>
                  </a:lnTo>
                  <a:lnTo>
                    <a:pt x="1" y="1421"/>
                  </a:lnTo>
                  <a:cubicBezTo>
                    <a:pt x="1" y="1423"/>
                    <a:pt x="1" y="1425"/>
                    <a:pt x="1" y="1426"/>
                  </a:cubicBezTo>
                  <a:lnTo>
                    <a:pt x="1" y="1426"/>
                  </a:lnTo>
                  <a:cubicBezTo>
                    <a:pt x="3" y="1482"/>
                    <a:pt x="48" y="1518"/>
                    <a:pt x="100" y="1507"/>
                  </a:cubicBezTo>
                  <a:lnTo>
                    <a:pt x="100" y="1507"/>
                  </a:lnTo>
                  <a:cubicBezTo>
                    <a:pt x="113" y="1504"/>
                    <a:pt x="125" y="1499"/>
                    <a:pt x="136" y="1493"/>
                  </a:cubicBezTo>
                  <a:lnTo>
                    <a:pt x="689" y="1173"/>
                  </a:lnTo>
                  <a:lnTo>
                    <a:pt x="689" y="1173"/>
                  </a:lnTo>
                  <a:lnTo>
                    <a:pt x="690" y="1171"/>
                  </a:lnTo>
                  <a:lnTo>
                    <a:pt x="690" y="1171"/>
                  </a:lnTo>
                  <a:cubicBezTo>
                    <a:pt x="702" y="1167"/>
                    <a:pt x="712" y="1161"/>
                    <a:pt x="721" y="1154"/>
                  </a:cubicBezTo>
                  <a:lnTo>
                    <a:pt x="1200" y="878"/>
                  </a:lnTo>
                  <a:lnTo>
                    <a:pt x="1199" y="877"/>
                  </a:lnTo>
                  <a:lnTo>
                    <a:pt x="1199" y="877"/>
                  </a:lnTo>
                  <a:cubicBezTo>
                    <a:pt x="1248" y="860"/>
                    <a:pt x="1280" y="808"/>
                    <a:pt x="1276" y="756"/>
                  </a:cubicBezTo>
                  <a:lnTo>
                    <a:pt x="1276" y="105"/>
                  </a:lnTo>
                  <a:lnTo>
                    <a:pt x="1276" y="105"/>
                  </a:lnTo>
                  <a:cubicBezTo>
                    <a:pt x="1277" y="101"/>
                    <a:pt x="1277" y="96"/>
                    <a:pt x="1277" y="92"/>
                  </a:cubicBezTo>
                  <a:lnTo>
                    <a:pt x="1277" y="92"/>
                  </a:lnTo>
                  <a:cubicBezTo>
                    <a:pt x="1275" y="37"/>
                    <a:pt x="1231" y="0"/>
                    <a:pt x="1178" y="11"/>
                  </a:cubicBezTo>
                  <a:lnTo>
                    <a:pt x="1178" y="11"/>
                  </a:lnTo>
                  <a:cubicBezTo>
                    <a:pt x="1167" y="14"/>
                    <a:pt x="1157" y="18"/>
                    <a:pt x="1147" y="23"/>
                  </a:cubicBezTo>
                  <a:lnTo>
                    <a:pt x="1147" y="22"/>
                  </a:lnTo>
                  <a:lnTo>
                    <a:pt x="637" y="317"/>
                  </a:lnTo>
                  <a:lnTo>
                    <a:pt x="637" y="317"/>
                  </a:lnTo>
                  <a:lnTo>
                    <a:pt x="581" y="349"/>
                  </a:lnTo>
                  <a:lnTo>
                    <a:pt x="581" y="349"/>
                  </a:lnTo>
                  <a:cubicBezTo>
                    <a:pt x="575" y="352"/>
                    <a:pt x="569" y="356"/>
                    <a:pt x="563" y="360"/>
                  </a:cubicBezTo>
                  <a:lnTo>
                    <a:pt x="73" y="643"/>
                  </a:lnTo>
                  <a:lnTo>
                    <a:pt x="73" y="643"/>
                  </a:lnTo>
                  <a:cubicBezTo>
                    <a:pt x="33" y="661"/>
                    <a:pt x="3" y="704"/>
                    <a:pt x="1" y="750"/>
                  </a:cubicBezTo>
                  <a:lnTo>
                    <a:pt x="0" y="750"/>
                  </a:lnTo>
                </a:path>
              </a:pathLst>
            </a:custGeom>
            <a:solidFill>
              <a:schemeClr val="accent4"/>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47" name="Freeform 135">
              <a:extLst>
                <a:ext uri="{FF2B5EF4-FFF2-40B4-BE49-F238E27FC236}">
                  <a16:creationId xmlns:a16="http://schemas.microsoft.com/office/drawing/2014/main" xmlns="" id="{75D9942E-3433-4ED1-A41D-A281DA5D509C}"/>
                </a:ext>
              </a:extLst>
            </p:cNvPr>
            <p:cNvSpPr>
              <a:spLocks noChangeArrowheads="1"/>
            </p:cNvSpPr>
            <p:nvPr/>
          </p:nvSpPr>
          <p:spPr bwMode="auto">
            <a:xfrm>
              <a:off x="10117888" y="6708226"/>
              <a:ext cx="529976" cy="391721"/>
            </a:xfrm>
            <a:custGeom>
              <a:avLst/>
              <a:gdLst>
                <a:gd name="T0" fmla="*/ 410 w 811"/>
                <a:gd name="T1" fmla="*/ 210 h 598"/>
                <a:gd name="T2" fmla="*/ 410 w 811"/>
                <a:gd name="T3" fmla="*/ 210 h 598"/>
                <a:gd name="T4" fmla="*/ 502 w 811"/>
                <a:gd name="T5" fmla="*/ 265 h 598"/>
                <a:gd name="T6" fmla="*/ 502 w 811"/>
                <a:gd name="T7" fmla="*/ 265 h 598"/>
                <a:gd name="T8" fmla="*/ 410 w 811"/>
                <a:gd name="T9" fmla="*/ 393 h 598"/>
                <a:gd name="T10" fmla="*/ 410 w 811"/>
                <a:gd name="T11" fmla="*/ 393 h 598"/>
                <a:gd name="T12" fmla="*/ 319 w 811"/>
                <a:gd name="T13" fmla="*/ 337 h 598"/>
                <a:gd name="T14" fmla="*/ 319 w 811"/>
                <a:gd name="T15" fmla="*/ 337 h 598"/>
                <a:gd name="T16" fmla="*/ 410 w 811"/>
                <a:gd name="T17" fmla="*/ 210 h 598"/>
                <a:gd name="T18" fmla="*/ 719 w 811"/>
                <a:gd name="T19" fmla="*/ 19 h 598"/>
                <a:gd name="T20" fmla="*/ 719 w 811"/>
                <a:gd name="T21" fmla="*/ 19 h 598"/>
                <a:gd name="T22" fmla="*/ 810 w 811"/>
                <a:gd name="T23" fmla="*/ 75 h 598"/>
                <a:gd name="T24" fmla="*/ 810 w 811"/>
                <a:gd name="T25" fmla="*/ 75 h 598"/>
                <a:gd name="T26" fmla="*/ 719 w 811"/>
                <a:gd name="T27" fmla="*/ 202 h 598"/>
                <a:gd name="T28" fmla="*/ 719 w 811"/>
                <a:gd name="T29" fmla="*/ 202 h 598"/>
                <a:gd name="T30" fmla="*/ 627 w 811"/>
                <a:gd name="T31" fmla="*/ 147 h 598"/>
                <a:gd name="T32" fmla="*/ 627 w 811"/>
                <a:gd name="T33" fmla="*/ 147 h 598"/>
                <a:gd name="T34" fmla="*/ 719 w 811"/>
                <a:gd name="T35" fmla="*/ 19 h 598"/>
                <a:gd name="T36" fmla="*/ 92 w 811"/>
                <a:gd name="T37" fmla="*/ 393 h 598"/>
                <a:gd name="T38" fmla="*/ 92 w 811"/>
                <a:gd name="T39" fmla="*/ 393 h 598"/>
                <a:gd name="T40" fmla="*/ 183 w 811"/>
                <a:gd name="T41" fmla="*/ 449 h 598"/>
                <a:gd name="T42" fmla="*/ 183 w 811"/>
                <a:gd name="T43" fmla="*/ 449 h 598"/>
                <a:gd name="T44" fmla="*/ 92 w 811"/>
                <a:gd name="T45" fmla="*/ 577 h 598"/>
                <a:gd name="T46" fmla="*/ 92 w 811"/>
                <a:gd name="T47" fmla="*/ 577 h 598"/>
                <a:gd name="T48" fmla="*/ 0 w 811"/>
                <a:gd name="T49" fmla="*/ 521 h 598"/>
                <a:gd name="T50" fmla="*/ 0 w 811"/>
                <a:gd name="T51" fmla="*/ 521 h 598"/>
                <a:gd name="T52" fmla="*/ 92 w 811"/>
                <a:gd name="T53" fmla="*/ 393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11" h="598">
                  <a:moveTo>
                    <a:pt x="410" y="210"/>
                  </a:moveTo>
                  <a:lnTo>
                    <a:pt x="410" y="210"/>
                  </a:lnTo>
                  <a:cubicBezTo>
                    <a:pt x="461" y="190"/>
                    <a:pt x="502" y="215"/>
                    <a:pt x="502" y="265"/>
                  </a:cubicBezTo>
                  <a:lnTo>
                    <a:pt x="502" y="265"/>
                  </a:lnTo>
                  <a:cubicBezTo>
                    <a:pt x="502" y="316"/>
                    <a:pt x="461" y="373"/>
                    <a:pt x="410" y="393"/>
                  </a:cubicBezTo>
                  <a:lnTo>
                    <a:pt x="410" y="393"/>
                  </a:lnTo>
                  <a:cubicBezTo>
                    <a:pt x="360" y="412"/>
                    <a:pt x="319" y="388"/>
                    <a:pt x="319" y="337"/>
                  </a:cubicBezTo>
                  <a:lnTo>
                    <a:pt x="319" y="337"/>
                  </a:lnTo>
                  <a:cubicBezTo>
                    <a:pt x="319" y="286"/>
                    <a:pt x="360" y="229"/>
                    <a:pt x="410" y="210"/>
                  </a:cubicBezTo>
                  <a:close/>
                  <a:moveTo>
                    <a:pt x="719" y="19"/>
                  </a:moveTo>
                  <a:lnTo>
                    <a:pt x="719" y="19"/>
                  </a:lnTo>
                  <a:cubicBezTo>
                    <a:pt x="769" y="0"/>
                    <a:pt x="810" y="25"/>
                    <a:pt x="810" y="75"/>
                  </a:cubicBezTo>
                  <a:lnTo>
                    <a:pt x="810" y="75"/>
                  </a:lnTo>
                  <a:cubicBezTo>
                    <a:pt x="810" y="126"/>
                    <a:pt x="769" y="182"/>
                    <a:pt x="719" y="202"/>
                  </a:cubicBezTo>
                  <a:lnTo>
                    <a:pt x="719" y="202"/>
                  </a:lnTo>
                  <a:cubicBezTo>
                    <a:pt x="668" y="222"/>
                    <a:pt x="627" y="197"/>
                    <a:pt x="627" y="147"/>
                  </a:cubicBezTo>
                  <a:lnTo>
                    <a:pt x="627" y="147"/>
                  </a:lnTo>
                  <a:cubicBezTo>
                    <a:pt x="627" y="96"/>
                    <a:pt x="668" y="39"/>
                    <a:pt x="719" y="19"/>
                  </a:cubicBezTo>
                  <a:close/>
                  <a:moveTo>
                    <a:pt x="92" y="393"/>
                  </a:moveTo>
                  <a:lnTo>
                    <a:pt x="92" y="393"/>
                  </a:lnTo>
                  <a:cubicBezTo>
                    <a:pt x="143" y="374"/>
                    <a:pt x="183" y="399"/>
                    <a:pt x="183" y="449"/>
                  </a:cubicBezTo>
                  <a:lnTo>
                    <a:pt x="183" y="449"/>
                  </a:lnTo>
                  <a:cubicBezTo>
                    <a:pt x="183" y="500"/>
                    <a:pt x="143" y="557"/>
                    <a:pt x="92" y="577"/>
                  </a:cubicBezTo>
                  <a:lnTo>
                    <a:pt x="92" y="577"/>
                  </a:lnTo>
                  <a:cubicBezTo>
                    <a:pt x="41" y="597"/>
                    <a:pt x="0" y="572"/>
                    <a:pt x="0" y="521"/>
                  </a:cubicBezTo>
                  <a:lnTo>
                    <a:pt x="0" y="521"/>
                  </a:lnTo>
                  <a:cubicBezTo>
                    <a:pt x="0" y="470"/>
                    <a:pt x="41" y="413"/>
                    <a:pt x="92" y="393"/>
                  </a:cubicBezTo>
                  <a:close/>
                </a:path>
              </a:pathLst>
            </a:custGeom>
            <a:solidFill>
              <a:schemeClr val="bg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48" name="Freeform 136">
              <a:extLst>
                <a:ext uri="{FF2B5EF4-FFF2-40B4-BE49-F238E27FC236}">
                  <a16:creationId xmlns:a16="http://schemas.microsoft.com/office/drawing/2014/main" xmlns="" id="{ADF00319-A360-4451-B0B8-886A7E7414DC}"/>
                </a:ext>
              </a:extLst>
            </p:cNvPr>
            <p:cNvSpPr>
              <a:spLocks noChangeArrowheads="1"/>
            </p:cNvSpPr>
            <p:nvPr/>
          </p:nvSpPr>
          <p:spPr bwMode="auto">
            <a:xfrm>
              <a:off x="8597090" y="6065919"/>
              <a:ext cx="570300" cy="639427"/>
            </a:xfrm>
            <a:custGeom>
              <a:avLst/>
              <a:gdLst>
                <a:gd name="T0" fmla="*/ 0 w 873"/>
                <a:gd name="T1" fmla="*/ 459 h 981"/>
                <a:gd name="T2" fmla="*/ 0 w 873"/>
                <a:gd name="T3" fmla="*/ 875 h 981"/>
                <a:gd name="T4" fmla="*/ 0 w 873"/>
                <a:gd name="T5" fmla="*/ 875 h 981"/>
                <a:gd name="T6" fmla="*/ 0 w 873"/>
                <a:gd name="T7" fmla="*/ 878 h 981"/>
                <a:gd name="T8" fmla="*/ 0 w 873"/>
                <a:gd name="T9" fmla="*/ 878 h 981"/>
                <a:gd name="T10" fmla="*/ 28 w 873"/>
                <a:gd name="T11" fmla="*/ 924 h 981"/>
                <a:gd name="T12" fmla="*/ 125 w 873"/>
                <a:gd name="T13" fmla="*/ 980 h 981"/>
                <a:gd name="T14" fmla="*/ 129 w 873"/>
                <a:gd name="T15" fmla="*/ 893 h 981"/>
                <a:gd name="T16" fmla="*/ 367 w 873"/>
                <a:gd name="T17" fmla="*/ 755 h 981"/>
                <a:gd name="T18" fmla="*/ 441 w 873"/>
                <a:gd name="T19" fmla="*/ 798 h 981"/>
                <a:gd name="T20" fmla="*/ 444 w 873"/>
                <a:gd name="T21" fmla="*/ 711 h 981"/>
                <a:gd name="T22" fmla="*/ 444 w 873"/>
                <a:gd name="T23" fmla="*/ 711 h 981"/>
                <a:gd name="T24" fmla="*/ 446 w 873"/>
                <a:gd name="T25" fmla="*/ 709 h 981"/>
                <a:gd name="T26" fmla="*/ 742 w 873"/>
                <a:gd name="T27" fmla="*/ 538 h 981"/>
                <a:gd name="T28" fmla="*/ 742 w 873"/>
                <a:gd name="T29" fmla="*/ 538 h 981"/>
                <a:gd name="T30" fmla="*/ 742 w 873"/>
                <a:gd name="T31" fmla="*/ 538 h 981"/>
                <a:gd name="T32" fmla="*/ 790 w 873"/>
                <a:gd name="T33" fmla="*/ 463 h 981"/>
                <a:gd name="T34" fmla="*/ 790 w 873"/>
                <a:gd name="T35" fmla="*/ 132 h 981"/>
                <a:gd name="T36" fmla="*/ 811 w 873"/>
                <a:gd name="T37" fmla="*/ 144 h 981"/>
                <a:gd name="T38" fmla="*/ 872 w 873"/>
                <a:gd name="T39" fmla="*/ 71 h 981"/>
                <a:gd name="T40" fmla="*/ 771 w 873"/>
                <a:gd name="T41" fmla="*/ 13 h 981"/>
                <a:gd name="T42" fmla="*/ 771 w 873"/>
                <a:gd name="T43" fmla="*/ 13 h 981"/>
                <a:gd name="T44" fmla="*/ 728 w 873"/>
                <a:gd name="T45" fmla="*/ 3 h 981"/>
                <a:gd name="T46" fmla="*/ 728 w 873"/>
                <a:gd name="T47" fmla="*/ 3 h 981"/>
                <a:gd name="T48" fmla="*/ 710 w 873"/>
                <a:gd name="T49" fmla="*/ 10 h 981"/>
                <a:gd name="T50" fmla="*/ 709 w 873"/>
                <a:gd name="T51" fmla="*/ 10 h 981"/>
                <a:gd name="T52" fmla="*/ 394 w 873"/>
                <a:gd name="T53" fmla="*/ 192 h 981"/>
                <a:gd name="T54" fmla="*/ 394 w 873"/>
                <a:gd name="T55" fmla="*/ 192 h 981"/>
                <a:gd name="T56" fmla="*/ 359 w 873"/>
                <a:gd name="T57" fmla="*/ 212 h 981"/>
                <a:gd name="T58" fmla="*/ 359 w 873"/>
                <a:gd name="T59" fmla="*/ 212 h 981"/>
                <a:gd name="T60" fmla="*/ 348 w 873"/>
                <a:gd name="T61" fmla="*/ 219 h 981"/>
                <a:gd name="T62" fmla="*/ 45 w 873"/>
                <a:gd name="T63" fmla="*/ 393 h 981"/>
                <a:gd name="T64" fmla="*/ 45 w 873"/>
                <a:gd name="T65" fmla="*/ 393 h 981"/>
                <a:gd name="T66" fmla="*/ 0 w 873"/>
                <a:gd name="T67" fmla="*/ 459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73" h="981">
                  <a:moveTo>
                    <a:pt x="0" y="459"/>
                  </a:moveTo>
                  <a:lnTo>
                    <a:pt x="0" y="875"/>
                  </a:lnTo>
                  <a:lnTo>
                    <a:pt x="0" y="875"/>
                  </a:lnTo>
                  <a:lnTo>
                    <a:pt x="0" y="878"/>
                  </a:lnTo>
                  <a:lnTo>
                    <a:pt x="0" y="878"/>
                  </a:lnTo>
                  <a:cubicBezTo>
                    <a:pt x="1" y="899"/>
                    <a:pt x="12" y="916"/>
                    <a:pt x="28" y="924"/>
                  </a:cubicBezTo>
                  <a:lnTo>
                    <a:pt x="125" y="980"/>
                  </a:lnTo>
                  <a:lnTo>
                    <a:pt x="129" y="893"/>
                  </a:lnTo>
                  <a:lnTo>
                    <a:pt x="367" y="755"/>
                  </a:lnTo>
                  <a:lnTo>
                    <a:pt x="441" y="798"/>
                  </a:lnTo>
                  <a:lnTo>
                    <a:pt x="444" y="711"/>
                  </a:lnTo>
                  <a:lnTo>
                    <a:pt x="444" y="711"/>
                  </a:lnTo>
                  <a:cubicBezTo>
                    <a:pt x="445" y="710"/>
                    <a:pt x="445" y="709"/>
                    <a:pt x="446" y="709"/>
                  </a:cubicBezTo>
                  <a:lnTo>
                    <a:pt x="742" y="538"/>
                  </a:lnTo>
                  <a:lnTo>
                    <a:pt x="742" y="538"/>
                  </a:lnTo>
                  <a:lnTo>
                    <a:pt x="742" y="538"/>
                  </a:lnTo>
                  <a:cubicBezTo>
                    <a:pt x="772" y="527"/>
                    <a:pt x="791" y="495"/>
                    <a:pt x="790" y="463"/>
                  </a:cubicBezTo>
                  <a:lnTo>
                    <a:pt x="790" y="132"/>
                  </a:lnTo>
                  <a:lnTo>
                    <a:pt x="811" y="144"/>
                  </a:lnTo>
                  <a:lnTo>
                    <a:pt x="872" y="71"/>
                  </a:lnTo>
                  <a:lnTo>
                    <a:pt x="771" y="13"/>
                  </a:lnTo>
                  <a:lnTo>
                    <a:pt x="771" y="13"/>
                  </a:lnTo>
                  <a:cubicBezTo>
                    <a:pt x="760" y="3"/>
                    <a:pt x="745" y="0"/>
                    <a:pt x="728" y="3"/>
                  </a:cubicBezTo>
                  <a:lnTo>
                    <a:pt x="728" y="3"/>
                  </a:lnTo>
                  <a:cubicBezTo>
                    <a:pt x="722" y="5"/>
                    <a:pt x="715" y="7"/>
                    <a:pt x="710" y="10"/>
                  </a:cubicBezTo>
                  <a:lnTo>
                    <a:pt x="709" y="10"/>
                  </a:lnTo>
                  <a:lnTo>
                    <a:pt x="394" y="192"/>
                  </a:lnTo>
                  <a:lnTo>
                    <a:pt x="394" y="192"/>
                  </a:lnTo>
                  <a:lnTo>
                    <a:pt x="359" y="212"/>
                  </a:lnTo>
                  <a:lnTo>
                    <a:pt x="359" y="212"/>
                  </a:lnTo>
                  <a:cubicBezTo>
                    <a:pt x="356" y="214"/>
                    <a:pt x="351" y="216"/>
                    <a:pt x="348" y="219"/>
                  </a:cubicBezTo>
                  <a:lnTo>
                    <a:pt x="45" y="393"/>
                  </a:lnTo>
                  <a:lnTo>
                    <a:pt x="45" y="393"/>
                  </a:lnTo>
                  <a:cubicBezTo>
                    <a:pt x="20" y="404"/>
                    <a:pt x="1" y="431"/>
                    <a:pt x="0" y="459"/>
                  </a:cubicBezTo>
                </a:path>
              </a:pathLst>
            </a:custGeom>
            <a:solidFill>
              <a:schemeClr val="accent5">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49" name="Freeform 137">
              <a:extLst>
                <a:ext uri="{FF2B5EF4-FFF2-40B4-BE49-F238E27FC236}">
                  <a16:creationId xmlns:a16="http://schemas.microsoft.com/office/drawing/2014/main" xmlns="" id="{24ACBA6F-66D2-4D9C-A61A-62EFD4471432}"/>
                </a:ext>
              </a:extLst>
            </p:cNvPr>
            <p:cNvSpPr>
              <a:spLocks noChangeArrowheads="1"/>
            </p:cNvSpPr>
            <p:nvPr/>
          </p:nvSpPr>
          <p:spPr bwMode="auto">
            <a:xfrm>
              <a:off x="8660456" y="6103363"/>
              <a:ext cx="518454" cy="613504"/>
            </a:xfrm>
            <a:custGeom>
              <a:avLst/>
              <a:gdLst>
                <a:gd name="T0" fmla="*/ 0 w 792"/>
                <a:gd name="T1" fmla="*/ 463 h 939"/>
                <a:gd name="T2" fmla="*/ 0 w 792"/>
                <a:gd name="T3" fmla="*/ 879 h 939"/>
                <a:gd name="T4" fmla="*/ 0 w 792"/>
                <a:gd name="T5" fmla="*/ 879 h 939"/>
                <a:gd name="T6" fmla="*/ 0 w 792"/>
                <a:gd name="T7" fmla="*/ 882 h 939"/>
                <a:gd name="T8" fmla="*/ 0 w 792"/>
                <a:gd name="T9" fmla="*/ 882 h 939"/>
                <a:gd name="T10" fmla="*/ 61 w 792"/>
                <a:gd name="T11" fmla="*/ 932 h 939"/>
                <a:gd name="T12" fmla="*/ 61 w 792"/>
                <a:gd name="T13" fmla="*/ 932 h 939"/>
                <a:gd name="T14" fmla="*/ 83 w 792"/>
                <a:gd name="T15" fmla="*/ 923 h 939"/>
                <a:gd name="T16" fmla="*/ 426 w 792"/>
                <a:gd name="T17" fmla="*/ 725 h 939"/>
                <a:gd name="T18" fmla="*/ 426 w 792"/>
                <a:gd name="T19" fmla="*/ 725 h 939"/>
                <a:gd name="T20" fmla="*/ 427 w 792"/>
                <a:gd name="T21" fmla="*/ 724 h 939"/>
                <a:gd name="T22" fmla="*/ 427 w 792"/>
                <a:gd name="T23" fmla="*/ 724 h 939"/>
                <a:gd name="T24" fmla="*/ 446 w 792"/>
                <a:gd name="T25" fmla="*/ 714 h 939"/>
                <a:gd name="T26" fmla="*/ 741 w 792"/>
                <a:gd name="T27" fmla="*/ 543 h 939"/>
                <a:gd name="T28" fmla="*/ 741 w 792"/>
                <a:gd name="T29" fmla="*/ 542 h 939"/>
                <a:gd name="T30" fmla="*/ 741 w 792"/>
                <a:gd name="T31" fmla="*/ 542 h 939"/>
                <a:gd name="T32" fmla="*/ 790 w 792"/>
                <a:gd name="T33" fmla="*/ 467 h 939"/>
                <a:gd name="T34" fmla="*/ 790 w 792"/>
                <a:gd name="T35" fmla="*/ 66 h 939"/>
                <a:gd name="T36" fmla="*/ 790 w 792"/>
                <a:gd name="T37" fmla="*/ 66 h 939"/>
                <a:gd name="T38" fmla="*/ 790 w 792"/>
                <a:gd name="T39" fmla="*/ 57 h 939"/>
                <a:gd name="T40" fmla="*/ 790 w 792"/>
                <a:gd name="T41" fmla="*/ 57 h 939"/>
                <a:gd name="T42" fmla="*/ 728 w 792"/>
                <a:gd name="T43" fmla="*/ 7 h 939"/>
                <a:gd name="T44" fmla="*/ 728 w 792"/>
                <a:gd name="T45" fmla="*/ 7 h 939"/>
                <a:gd name="T46" fmla="*/ 709 w 792"/>
                <a:gd name="T47" fmla="*/ 14 h 939"/>
                <a:gd name="T48" fmla="*/ 709 w 792"/>
                <a:gd name="T49" fmla="*/ 14 h 939"/>
                <a:gd name="T50" fmla="*/ 393 w 792"/>
                <a:gd name="T51" fmla="*/ 197 h 939"/>
                <a:gd name="T52" fmla="*/ 393 w 792"/>
                <a:gd name="T53" fmla="*/ 197 h 939"/>
                <a:gd name="T54" fmla="*/ 359 w 792"/>
                <a:gd name="T55" fmla="*/ 216 h 939"/>
                <a:gd name="T56" fmla="*/ 359 w 792"/>
                <a:gd name="T57" fmla="*/ 216 h 939"/>
                <a:gd name="T58" fmla="*/ 348 w 792"/>
                <a:gd name="T59" fmla="*/ 222 h 939"/>
                <a:gd name="T60" fmla="*/ 44 w 792"/>
                <a:gd name="T61" fmla="*/ 398 h 939"/>
                <a:gd name="T62" fmla="*/ 44 w 792"/>
                <a:gd name="T63" fmla="*/ 398 h 939"/>
                <a:gd name="T64" fmla="*/ 0 w 792"/>
                <a:gd name="T65" fmla="*/ 463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2" h="939">
                  <a:moveTo>
                    <a:pt x="0" y="463"/>
                  </a:moveTo>
                  <a:lnTo>
                    <a:pt x="0" y="879"/>
                  </a:lnTo>
                  <a:lnTo>
                    <a:pt x="0" y="879"/>
                  </a:lnTo>
                  <a:lnTo>
                    <a:pt x="0" y="882"/>
                  </a:lnTo>
                  <a:lnTo>
                    <a:pt x="0" y="882"/>
                  </a:lnTo>
                  <a:cubicBezTo>
                    <a:pt x="1" y="916"/>
                    <a:pt x="29" y="938"/>
                    <a:pt x="61" y="932"/>
                  </a:cubicBezTo>
                  <a:lnTo>
                    <a:pt x="61" y="932"/>
                  </a:lnTo>
                  <a:cubicBezTo>
                    <a:pt x="69" y="930"/>
                    <a:pt x="76" y="927"/>
                    <a:pt x="83" y="923"/>
                  </a:cubicBezTo>
                  <a:lnTo>
                    <a:pt x="426" y="725"/>
                  </a:lnTo>
                  <a:lnTo>
                    <a:pt x="426" y="725"/>
                  </a:lnTo>
                  <a:lnTo>
                    <a:pt x="427" y="724"/>
                  </a:lnTo>
                  <a:lnTo>
                    <a:pt x="427" y="724"/>
                  </a:lnTo>
                  <a:cubicBezTo>
                    <a:pt x="434" y="722"/>
                    <a:pt x="440" y="718"/>
                    <a:pt x="446" y="714"/>
                  </a:cubicBezTo>
                  <a:lnTo>
                    <a:pt x="741" y="543"/>
                  </a:lnTo>
                  <a:lnTo>
                    <a:pt x="741" y="542"/>
                  </a:lnTo>
                  <a:lnTo>
                    <a:pt x="741" y="542"/>
                  </a:lnTo>
                  <a:cubicBezTo>
                    <a:pt x="772" y="531"/>
                    <a:pt x="791" y="499"/>
                    <a:pt x="790" y="467"/>
                  </a:cubicBezTo>
                  <a:lnTo>
                    <a:pt x="790" y="66"/>
                  </a:lnTo>
                  <a:lnTo>
                    <a:pt x="790" y="66"/>
                  </a:lnTo>
                  <a:cubicBezTo>
                    <a:pt x="790" y="63"/>
                    <a:pt x="790" y="60"/>
                    <a:pt x="790" y="57"/>
                  </a:cubicBezTo>
                  <a:lnTo>
                    <a:pt x="790" y="57"/>
                  </a:lnTo>
                  <a:cubicBezTo>
                    <a:pt x="788" y="23"/>
                    <a:pt x="761" y="0"/>
                    <a:pt x="728" y="7"/>
                  </a:cubicBezTo>
                  <a:lnTo>
                    <a:pt x="728" y="7"/>
                  </a:lnTo>
                  <a:cubicBezTo>
                    <a:pt x="721" y="8"/>
                    <a:pt x="715" y="11"/>
                    <a:pt x="709" y="14"/>
                  </a:cubicBezTo>
                  <a:lnTo>
                    <a:pt x="709" y="14"/>
                  </a:lnTo>
                  <a:lnTo>
                    <a:pt x="393" y="197"/>
                  </a:lnTo>
                  <a:lnTo>
                    <a:pt x="393" y="197"/>
                  </a:lnTo>
                  <a:lnTo>
                    <a:pt x="359" y="216"/>
                  </a:lnTo>
                  <a:lnTo>
                    <a:pt x="359" y="216"/>
                  </a:lnTo>
                  <a:cubicBezTo>
                    <a:pt x="355" y="217"/>
                    <a:pt x="351" y="219"/>
                    <a:pt x="348" y="222"/>
                  </a:cubicBezTo>
                  <a:lnTo>
                    <a:pt x="44" y="398"/>
                  </a:lnTo>
                  <a:lnTo>
                    <a:pt x="44" y="398"/>
                  </a:lnTo>
                  <a:cubicBezTo>
                    <a:pt x="20" y="408"/>
                    <a:pt x="1" y="435"/>
                    <a:pt x="0" y="463"/>
                  </a:cubicBez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50" name="Freeform 138">
              <a:extLst>
                <a:ext uri="{FF2B5EF4-FFF2-40B4-BE49-F238E27FC236}">
                  <a16:creationId xmlns:a16="http://schemas.microsoft.com/office/drawing/2014/main" xmlns="" id="{9EFC22A1-F053-4908-A59B-D7EC33743573}"/>
                </a:ext>
              </a:extLst>
            </p:cNvPr>
            <p:cNvSpPr>
              <a:spLocks noChangeArrowheads="1"/>
            </p:cNvSpPr>
            <p:nvPr/>
          </p:nvSpPr>
          <p:spPr bwMode="auto">
            <a:xfrm>
              <a:off x="8836156" y="6339548"/>
              <a:ext cx="187219" cy="213142"/>
            </a:xfrm>
            <a:custGeom>
              <a:avLst/>
              <a:gdLst>
                <a:gd name="T0" fmla="*/ 14 w 287"/>
                <a:gd name="T1" fmla="*/ 265 h 328"/>
                <a:gd name="T2" fmla="*/ 14 w 287"/>
                <a:gd name="T3" fmla="*/ 265 h 328"/>
                <a:gd name="T4" fmla="*/ 85 w 287"/>
                <a:gd name="T5" fmla="*/ 262 h 328"/>
                <a:gd name="T6" fmla="*/ 85 w 287"/>
                <a:gd name="T7" fmla="*/ 262 h 328"/>
                <a:gd name="T8" fmla="*/ 255 w 287"/>
                <a:gd name="T9" fmla="*/ 6 h 328"/>
                <a:gd name="T10" fmla="*/ 255 w 287"/>
                <a:gd name="T11" fmla="*/ 6 h 328"/>
                <a:gd name="T12" fmla="*/ 49 w 287"/>
                <a:gd name="T13" fmla="*/ 4 h 328"/>
                <a:gd name="T14" fmla="*/ 49 w 287"/>
                <a:gd name="T15" fmla="*/ 4 h 328"/>
                <a:gd name="T16" fmla="*/ 3 w 287"/>
                <a:gd name="T17" fmla="*/ 68 h 328"/>
                <a:gd name="T18" fmla="*/ 14 w 287"/>
                <a:gd name="T19" fmla="*/ 265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328">
                  <a:moveTo>
                    <a:pt x="14" y="265"/>
                  </a:moveTo>
                  <a:lnTo>
                    <a:pt x="14" y="265"/>
                  </a:lnTo>
                  <a:cubicBezTo>
                    <a:pt x="18" y="327"/>
                    <a:pt x="40" y="315"/>
                    <a:pt x="85" y="262"/>
                  </a:cubicBezTo>
                  <a:lnTo>
                    <a:pt x="85" y="262"/>
                  </a:lnTo>
                  <a:cubicBezTo>
                    <a:pt x="99" y="245"/>
                    <a:pt x="286" y="15"/>
                    <a:pt x="255" y="6"/>
                  </a:cubicBezTo>
                  <a:lnTo>
                    <a:pt x="255" y="6"/>
                  </a:lnTo>
                  <a:cubicBezTo>
                    <a:pt x="233" y="0"/>
                    <a:pt x="87" y="2"/>
                    <a:pt x="49" y="4"/>
                  </a:cubicBezTo>
                  <a:lnTo>
                    <a:pt x="49" y="4"/>
                  </a:lnTo>
                  <a:cubicBezTo>
                    <a:pt x="3" y="6"/>
                    <a:pt x="0" y="19"/>
                    <a:pt x="3" y="68"/>
                  </a:cubicBezTo>
                  <a:lnTo>
                    <a:pt x="14" y="265"/>
                  </a:lnTo>
                </a:path>
              </a:pathLst>
            </a:custGeom>
            <a:solidFill>
              <a:schemeClr val="bg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51" name="Freeform 116">
              <a:extLst>
                <a:ext uri="{FF2B5EF4-FFF2-40B4-BE49-F238E27FC236}">
                  <a16:creationId xmlns:a16="http://schemas.microsoft.com/office/drawing/2014/main" xmlns="" id="{E85D4644-AE34-4BFB-ADF9-536FF1511E46}"/>
                </a:ext>
              </a:extLst>
            </p:cNvPr>
            <p:cNvSpPr>
              <a:spLocks noChangeArrowheads="1"/>
            </p:cNvSpPr>
            <p:nvPr/>
          </p:nvSpPr>
          <p:spPr bwMode="auto">
            <a:xfrm>
              <a:off x="10319509" y="7912194"/>
              <a:ext cx="1451313" cy="2602082"/>
            </a:xfrm>
            <a:custGeom>
              <a:avLst/>
              <a:gdLst>
                <a:gd name="connsiteX0" fmla="*/ 413818 w 1451313"/>
                <a:gd name="connsiteY0" fmla="*/ 0 h 2602082"/>
                <a:gd name="connsiteX1" fmla="*/ 718558 w 1451313"/>
                <a:gd name="connsiteY1" fmla="*/ 150913 h 2602082"/>
                <a:gd name="connsiteX2" fmla="*/ 966526 w 1451313"/>
                <a:gd name="connsiteY2" fmla="*/ 160712 h 2602082"/>
                <a:gd name="connsiteX3" fmla="*/ 1034972 w 1451313"/>
                <a:gd name="connsiteY3" fmla="*/ 149821 h 2602082"/>
                <a:gd name="connsiteX4" fmla="*/ 1035863 w 1451313"/>
                <a:gd name="connsiteY4" fmla="*/ 142510 h 2602082"/>
                <a:gd name="connsiteX5" fmla="*/ 1064011 w 1451313"/>
                <a:gd name="connsiteY5" fmla="*/ 136632 h 2602082"/>
                <a:gd name="connsiteX6" fmla="*/ 1137328 w 1451313"/>
                <a:gd name="connsiteY6" fmla="*/ 117038 h 2602082"/>
                <a:gd name="connsiteX7" fmla="*/ 1215882 w 1451313"/>
                <a:gd name="connsiteY7" fmla="*/ 90914 h 2602082"/>
                <a:gd name="connsiteX8" fmla="*/ 1295744 w 1451313"/>
                <a:gd name="connsiteY8" fmla="*/ 57605 h 2602082"/>
                <a:gd name="connsiteX9" fmla="*/ 1326511 w 1451313"/>
                <a:gd name="connsiteY9" fmla="*/ 1039241 h 2602082"/>
                <a:gd name="connsiteX10" fmla="*/ 1435832 w 1451313"/>
                <a:gd name="connsiteY10" fmla="*/ 1955565 h 2602082"/>
                <a:gd name="connsiteX11" fmla="*/ 1444393 w 1451313"/>
                <a:gd name="connsiteY11" fmla="*/ 2108670 h 2602082"/>
                <a:gd name="connsiteX12" fmla="*/ 1440047 w 1451313"/>
                <a:gd name="connsiteY12" fmla="*/ 2125771 h 2602082"/>
                <a:gd name="connsiteX13" fmla="*/ 1448092 w 1451313"/>
                <a:gd name="connsiteY13" fmla="*/ 2151246 h 2602082"/>
                <a:gd name="connsiteX14" fmla="*/ 1450628 w 1451313"/>
                <a:gd name="connsiteY14" fmla="*/ 2192387 h 2602082"/>
                <a:gd name="connsiteX15" fmla="*/ 1444738 w 1451313"/>
                <a:gd name="connsiteY15" fmla="*/ 2243976 h 2602082"/>
                <a:gd name="connsiteX16" fmla="*/ 1409396 w 1451313"/>
                <a:gd name="connsiteY16" fmla="*/ 2272709 h 2602082"/>
                <a:gd name="connsiteX17" fmla="*/ 1317114 w 1451313"/>
                <a:gd name="connsiteY17" fmla="*/ 2277280 h 2602082"/>
                <a:gd name="connsiteX18" fmla="*/ 1262792 w 1451313"/>
                <a:gd name="connsiteY18" fmla="*/ 2269444 h 2602082"/>
                <a:gd name="connsiteX19" fmla="*/ 1242503 w 1451313"/>
                <a:gd name="connsiteY19" fmla="*/ 2233527 h 2602082"/>
                <a:gd name="connsiteX20" fmla="*/ 1166584 w 1451313"/>
                <a:gd name="connsiteY20" fmla="*/ 2233527 h 2602082"/>
                <a:gd name="connsiteX21" fmla="*/ 1129278 w 1451313"/>
                <a:gd name="connsiteY21" fmla="*/ 2238751 h 2602082"/>
                <a:gd name="connsiteX22" fmla="*/ 1082156 w 1451313"/>
                <a:gd name="connsiteY22" fmla="*/ 2229609 h 2602082"/>
                <a:gd name="connsiteX23" fmla="*/ 972858 w 1451313"/>
                <a:gd name="connsiteY23" fmla="*/ 2194999 h 2602082"/>
                <a:gd name="connsiteX24" fmla="*/ 821673 w 1451313"/>
                <a:gd name="connsiteY24" fmla="*/ 2113371 h 2602082"/>
                <a:gd name="connsiteX25" fmla="*/ 819055 w 1451313"/>
                <a:gd name="connsiteY25" fmla="*/ 2064394 h 2602082"/>
                <a:gd name="connsiteX26" fmla="*/ 826254 w 1451313"/>
                <a:gd name="connsiteY26" fmla="*/ 2038273 h 2602082"/>
                <a:gd name="connsiteX27" fmla="*/ 824945 w 1451313"/>
                <a:gd name="connsiteY27" fmla="*/ 2037620 h 2602082"/>
                <a:gd name="connsiteX28" fmla="*/ 885157 w 1451313"/>
                <a:gd name="connsiteY28" fmla="*/ 1977542 h 2602082"/>
                <a:gd name="connsiteX29" fmla="*/ 944061 w 1451313"/>
                <a:gd name="connsiteY29" fmla="*/ 1991255 h 2602082"/>
                <a:gd name="connsiteX30" fmla="*/ 956496 w 1451313"/>
                <a:gd name="connsiteY30" fmla="*/ 1991908 h 2602082"/>
                <a:gd name="connsiteX31" fmla="*/ 1023866 w 1451313"/>
                <a:gd name="connsiteY31" fmla="*/ 1967940 h 2602082"/>
                <a:gd name="connsiteX32" fmla="*/ 1040809 w 1451313"/>
                <a:gd name="connsiteY32" fmla="*/ 1961753 h 2602082"/>
                <a:gd name="connsiteX33" fmla="*/ 921894 w 1451313"/>
                <a:gd name="connsiteY33" fmla="*/ 1078587 h 2602082"/>
                <a:gd name="connsiteX34" fmla="*/ 919073 w 1451313"/>
                <a:gd name="connsiteY34" fmla="*/ 1091884 h 2602082"/>
                <a:gd name="connsiteX35" fmla="*/ 854287 w 1451313"/>
                <a:gd name="connsiteY35" fmla="*/ 1393496 h 2602082"/>
                <a:gd name="connsiteX36" fmla="*/ 847109 w 1451313"/>
                <a:gd name="connsiteY36" fmla="*/ 1856034 h 2602082"/>
                <a:gd name="connsiteX37" fmla="*/ 812524 w 1451313"/>
                <a:gd name="connsiteY37" fmla="*/ 2092530 h 2602082"/>
                <a:gd name="connsiteX38" fmla="*/ 747270 w 1451313"/>
                <a:gd name="connsiteY38" fmla="*/ 2431594 h 2602082"/>
                <a:gd name="connsiteX39" fmla="*/ 738787 w 1451313"/>
                <a:gd name="connsiteY39" fmla="*/ 2460340 h 2602082"/>
                <a:gd name="connsiteX40" fmla="*/ 734325 w 1451313"/>
                <a:gd name="connsiteY40" fmla="*/ 2462691 h 2602082"/>
                <a:gd name="connsiteX41" fmla="*/ 737630 w 1451313"/>
                <a:gd name="connsiteY41" fmla="*/ 2506606 h 2602082"/>
                <a:gd name="connsiteX42" fmla="*/ 737630 w 1451313"/>
                <a:gd name="connsiteY42" fmla="*/ 2577702 h 2602082"/>
                <a:gd name="connsiteX43" fmla="*/ 576539 w 1451313"/>
                <a:gd name="connsiteY43" fmla="*/ 2601835 h 2602082"/>
                <a:gd name="connsiteX44" fmla="*/ 512624 w 1451313"/>
                <a:gd name="connsiteY44" fmla="*/ 2596617 h 2602082"/>
                <a:gd name="connsiteX45" fmla="*/ 490449 w 1451313"/>
                <a:gd name="connsiteY45" fmla="*/ 2562048 h 2602082"/>
                <a:gd name="connsiteX46" fmla="*/ 399794 w 1451313"/>
                <a:gd name="connsiteY46" fmla="*/ 2565309 h 2602082"/>
                <a:gd name="connsiteX47" fmla="*/ 354793 w 1451313"/>
                <a:gd name="connsiteY47" fmla="*/ 2571832 h 2602082"/>
                <a:gd name="connsiteX48" fmla="*/ 300009 w 1451313"/>
                <a:gd name="connsiteY48" fmla="*/ 2564657 h 2602082"/>
                <a:gd name="connsiteX49" fmla="*/ 172179 w 1451313"/>
                <a:gd name="connsiteY49" fmla="*/ 2534001 h 2602082"/>
                <a:gd name="connsiteX50" fmla="*/ 0 w 1451313"/>
                <a:gd name="connsiteY50" fmla="*/ 2457035 h 2602082"/>
                <a:gd name="connsiteX51" fmla="*/ 2609 w 1451313"/>
                <a:gd name="connsiteY51" fmla="*/ 2384634 h 2602082"/>
                <a:gd name="connsiteX52" fmla="*/ 2609 w 1451313"/>
                <a:gd name="connsiteY52" fmla="*/ 2383982 h 2602082"/>
                <a:gd name="connsiteX53" fmla="*/ 2609 w 1451313"/>
                <a:gd name="connsiteY53" fmla="*/ 2380721 h 2602082"/>
                <a:gd name="connsiteX54" fmla="*/ 75002 w 1451313"/>
                <a:gd name="connsiteY54" fmla="*/ 2322018 h 2602082"/>
                <a:gd name="connsiteX55" fmla="*/ 144135 w 1451313"/>
                <a:gd name="connsiteY55" fmla="*/ 2333106 h 2602082"/>
                <a:gd name="connsiteX56" fmla="*/ 153918 w 1451313"/>
                <a:gd name="connsiteY56" fmla="*/ 2333759 h 2602082"/>
                <a:gd name="connsiteX57" fmla="*/ 357402 w 1451313"/>
                <a:gd name="connsiteY57" fmla="*/ 2278317 h 2602082"/>
                <a:gd name="connsiteX58" fmla="*/ 363064 w 1451313"/>
                <a:gd name="connsiteY58" fmla="*/ 2284738 h 2602082"/>
                <a:gd name="connsiteX59" fmla="*/ 372524 w 1451313"/>
                <a:gd name="connsiteY59" fmla="*/ 1741227 h 2602082"/>
                <a:gd name="connsiteX60" fmla="*/ 413818 w 1451313"/>
                <a:gd name="connsiteY60" fmla="*/ 0 h 260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451313" h="2602082">
                  <a:moveTo>
                    <a:pt x="413818" y="0"/>
                  </a:moveTo>
                  <a:cubicBezTo>
                    <a:pt x="507785" y="84276"/>
                    <a:pt x="612845" y="130007"/>
                    <a:pt x="718558" y="150913"/>
                  </a:cubicBezTo>
                  <a:cubicBezTo>
                    <a:pt x="802736" y="167899"/>
                    <a:pt x="887567" y="169205"/>
                    <a:pt x="966526" y="160712"/>
                  </a:cubicBezTo>
                  <a:lnTo>
                    <a:pt x="1034972" y="149821"/>
                  </a:lnTo>
                  <a:lnTo>
                    <a:pt x="1035863" y="142510"/>
                  </a:lnTo>
                  <a:cubicBezTo>
                    <a:pt x="1045027" y="140551"/>
                    <a:pt x="1055501" y="138591"/>
                    <a:pt x="1064011" y="136632"/>
                  </a:cubicBezTo>
                  <a:cubicBezTo>
                    <a:pt x="1089541" y="130754"/>
                    <a:pt x="1114416" y="124223"/>
                    <a:pt x="1137328" y="117038"/>
                  </a:cubicBezTo>
                  <a:cubicBezTo>
                    <a:pt x="1165476" y="109201"/>
                    <a:pt x="1191661" y="100057"/>
                    <a:pt x="1215882" y="90914"/>
                  </a:cubicBezTo>
                  <a:cubicBezTo>
                    <a:pt x="1245994" y="79811"/>
                    <a:pt x="1272833" y="68055"/>
                    <a:pt x="1295744" y="57605"/>
                  </a:cubicBezTo>
                  <a:cubicBezTo>
                    <a:pt x="1321929" y="348895"/>
                    <a:pt x="1342222" y="759053"/>
                    <a:pt x="1326511" y="1039241"/>
                  </a:cubicBezTo>
                  <a:cubicBezTo>
                    <a:pt x="1326511" y="1039241"/>
                    <a:pt x="1442378" y="1604188"/>
                    <a:pt x="1435832" y="1955565"/>
                  </a:cubicBezTo>
                  <a:cubicBezTo>
                    <a:pt x="1434359" y="2002099"/>
                    <a:pt x="1446878" y="2066268"/>
                    <a:pt x="1444393" y="2108670"/>
                  </a:cubicBezTo>
                  <a:lnTo>
                    <a:pt x="1440047" y="2125771"/>
                  </a:lnTo>
                  <a:lnTo>
                    <a:pt x="1448092" y="2151246"/>
                  </a:lnTo>
                  <a:cubicBezTo>
                    <a:pt x="1450792" y="2165450"/>
                    <a:pt x="1452265" y="2181286"/>
                    <a:pt x="1450628" y="2192387"/>
                  </a:cubicBezTo>
                  <a:cubicBezTo>
                    <a:pt x="1451283" y="2208712"/>
                    <a:pt x="1449974" y="2230262"/>
                    <a:pt x="1444738" y="2243976"/>
                  </a:cubicBezTo>
                  <a:cubicBezTo>
                    <a:pt x="1438847" y="2260954"/>
                    <a:pt x="1425758" y="2264219"/>
                    <a:pt x="1409396" y="2272709"/>
                  </a:cubicBezTo>
                  <a:cubicBezTo>
                    <a:pt x="1382562" y="2279239"/>
                    <a:pt x="1364237" y="2280545"/>
                    <a:pt x="1317114" y="2277280"/>
                  </a:cubicBezTo>
                  <a:cubicBezTo>
                    <a:pt x="1305334" y="2276627"/>
                    <a:pt x="1262792" y="2269444"/>
                    <a:pt x="1262792" y="2269444"/>
                  </a:cubicBezTo>
                  <a:cubicBezTo>
                    <a:pt x="1250357" y="2259648"/>
                    <a:pt x="1252975" y="2240710"/>
                    <a:pt x="1242503" y="2233527"/>
                  </a:cubicBezTo>
                  <a:cubicBezTo>
                    <a:pt x="1218288" y="2216549"/>
                    <a:pt x="1188182" y="2228956"/>
                    <a:pt x="1166584" y="2233527"/>
                  </a:cubicBezTo>
                  <a:cubicBezTo>
                    <a:pt x="1146295" y="2236139"/>
                    <a:pt x="1148913" y="2239404"/>
                    <a:pt x="1129278" y="2238751"/>
                  </a:cubicBezTo>
                  <a:cubicBezTo>
                    <a:pt x="1116843" y="2238098"/>
                    <a:pt x="1096554" y="2232221"/>
                    <a:pt x="1082156" y="2229609"/>
                  </a:cubicBezTo>
                  <a:cubicBezTo>
                    <a:pt x="1046814" y="2219161"/>
                    <a:pt x="1007545" y="2208712"/>
                    <a:pt x="972858" y="2194999"/>
                  </a:cubicBezTo>
                  <a:cubicBezTo>
                    <a:pt x="921154" y="2174755"/>
                    <a:pt x="865523" y="2148634"/>
                    <a:pt x="821673" y="2113371"/>
                  </a:cubicBezTo>
                  <a:cubicBezTo>
                    <a:pt x="815128" y="2102922"/>
                    <a:pt x="815782" y="2082026"/>
                    <a:pt x="819055" y="2064394"/>
                  </a:cubicBezTo>
                  <a:cubicBezTo>
                    <a:pt x="821018" y="2053946"/>
                    <a:pt x="823636" y="2044150"/>
                    <a:pt x="826254" y="2038273"/>
                  </a:cubicBezTo>
                  <a:cubicBezTo>
                    <a:pt x="825600" y="2038273"/>
                    <a:pt x="825600" y="2037620"/>
                    <a:pt x="824945" y="2037620"/>
                  </a:cubicBezTo>
                  <a:cubicBezTo>
                    <a:pt x="819709" y="2027825"/>
                    <a:pt x="877958" y="1980807"/>
                    <a:pt x="885157" y="1977542"/>
                  </a:cubicBezTo>
                  <a:cubicBezTo>
                    <a:pt x="885157" y="1977542"/>
                    <a:pt x="924426" y="1988643"/>
                    <a:pt x="944061" y="1991255"/>
                  </a:cubicBezTo>
                  <a:cubicBezTo>
                    <a:pt x="948642" y="1991908"/>
                    <a:pt x="953223" y="1991908"/>
                    <a:pt x="956496" y="1991908"/>
                  </a:cubicBezTo>
                  <a:cubicBezTo>
                    <a:pt x="987420" y="1993377"/>
                    <a:pt x="1001778" y="1979051"/>
                    <a:pt x="1023866" y="1967940"/>
                  </a:cubicBezTo>
                  <a:lnTo>
                    <a:pt x="1040809" y="1961753"/>
                  </a:lnTo>
                  <a:lnTo>
                    <a:pt x="921894" y="1078587"/>
                  </a:lnTo>
                  <a:lnTo>
                    <a:pt x="919073" y="1091884"/>
                  </a:lnTo>
                  <a:cubicBezTo>
                    <a:pt x="896010" y="1189298"/>
                    <a:pt x="867991" y="1287171"/>
                    <a:pt x="854287" y="1393496"/>
                  </a:cubicBezTo>
                  <a:cubicBezTo>
                    <a:pt x="854287" y="1393496"/>
                    <a:pt x="864728" y="1718188"/>
                    <a:pt x="847109" y="1856034"/>
                  </a:cubicBezTo>
                  <a:cubicBezTo>
                    <a:pt x="836016" y="1941617"/>
                    <a:pt x="824270" y="2021320"/>
                    <a:pt x="812524" y="2092530"/>
                  </a:cubicBezTo>
                  <a:cubicBezTo>
                    <a:pt x="783160" y="2279375"/>
                    <a:pt x="753795" y="2409382"/>
                    <a:pt x="747270" y="2431594"/>
                  </a:cubicBezTo>
                  <a:cubicBezTo>
                    <a:pt x="748575" y="2443354"/>
                    <a:pt x="745312" y="2453154"/>
                    <a:pt x="738787" y="2460340"/>
                  </a:cubicBezTo>
                  <a:lnTo>
                    <a:pt x="734325" y="2462691"/>
                  </a:lnTo>
                  <a:lnTo>
                    <a:pt x="737630" y="2506606"/>
                  </a:lnTo>
                  <a:cubicBezTo>
                    <a:pt x="738935" y="2532696"/>
                    <a:pt x="739587" y="2559439"/>
                    <a:pt x="737630" y="2577702"/>
                  </a:cubicBezTo>
                  <a:cubicBezTo>
                    <a:pt x="667846" y="2599878"/>
                    <a:pt x="656106" y="2603140"/>
                    <a:pt x="576539" y="2601835"/>
                  </a:cubicBezTo>
                  <a:cubicBezTo>
                    <a:pt x="562190" y="2601835"/>
                    <a:pt x="512624" y="2596617"/>
                    <a:pt x="512624" y="2596617"/>
                  </a:cubicBezTo>
                  <a:cubicBezTo>
                    <a:pt x="498275" y="2586833"/>
                    <a:pt x="502189" y="2568570"/>
                    <a:pt x="490449" y="2562048"/>
                  </a:cubicBezTo>
                  <a:cubicBezTo>
                    <a:pt x="461753" y="2545741"/>
                    <a:pt x="425882" y="2558786"/>
                    <a:pt x="399794" y="2565309"/>
                  </a:cubicBezTo>
                  <a:cubicBezTo>
                    <a:pt x="375663" y="2568570"/>
                    <a:pt x="378272" y="2571179"/>
                    <a:pt x="354793" y="2571832"/>
                  </a:cubicBezTo>
                  <a:cubicBezTo>
                    <a:pt x="340445" y="2571179"/>
                    <a:pt x="317618" y="2566614"/>
                    <a:pt x="300009" y="2564657"/>
                  </a:cubicBezTo>
                  <a:cubicBezTo>
                    <a:pt x="258921" y="2555525"/>
                    <a:pt x="212615" y="2546394"/>
                    <a:pt x="172179" y="2534001"/>
                  </a:cubicBezTo>
                  <a:cubicBezTo>
                    <a:pt x="108264" y="2515738"/>
                    <a:pt x="50871" y="2491604"/>
                    <a:pt x="0" y="2457035"/>
                  </a:cubicBezTo>
                  <a:cubicBezTo>
                    <a:pt x="1304" y="2421813"/>
                    <a:pt x="0" y="2403550"/>
                    <a:pt x="2609" y="2384634"/>
                  </a:cubicBezTo>
                  <a:lnTo>
                    <a:pt x="2609" y="2383982"/>
                  </a:lnTo>
                  <a:cubicBezTo>
                    <a:pt x="2609" y="2382678"/>
                    <a:pt x="2609" y="2382025"/>
                    <a:pt x="2609" y="2380721"/>
                  </a:cubicBezTo>
                  <a:cubicBezTo>
                    <a:pt x="7826" y="2365719"/>
                    <a:pt x="67176" y="2325279"/>
                    <a:pt x="75002" y="2322018"/>
                  </a:cubicBezTo>
                  <a:cubicBezTo>
                    <a:pt x="75002" y="2322018"/>
                    <a:pt x="121308" y="2331802"/>
                    <a:pt x="144135" y="2333106"/>
                  </a:cubicBezTo>
                  <a:cubicBezTo>
                    <a:pt x="147396" y="2333759"/>
                    <a:pt x="150657" y="2333106"/>
                    <a:pt x="153918" y="2333759"/>
                  </a:cubicBezTo>
                  <a:cubicBezTo>
                    <a:pt x="216528" y="2334411"/>
                    <a:pt x="301965" y="2288753"/>
                    <a:pt x="357402" y="2278317"/>
                  </a:cubicBezTo>
                  <a:lnTo>
                    <a:pt x="363064" y="2284738"/>
                  </a:lnTo>
                  <a:lnTo>
                    <a:pt x="372524" y="1741227"/>
                  </a:lnTo>
                  <a:cubicBezTo>
                    <a:pt x="388491" y="1176436"/>
                    <a:pt x="418223" y="578663"/>
                    <a:pt x="413818" y="0"/>
                  </a:cubicBezTo>
                  <a:close/>
                </a:path>
              </a:pathLst>
            </a:custGeom>
            <a:solidFill>
              <a:schemeClr val="tx2">
                <a:lumMod val="50000"/>
              </a:schemeClr>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52" name="Freeform 151">
              <a:extLst>
                <a:ext uri="{FF2B5EF4-FFF2-40B4-BE49-F238E27FC236}">
                  <a16:creationId xmlns:a16="http://schemas.microsoft.com/office/drawing/2014/main" xmlns="" id="{CE00D449-18D3-4E4E-A5D6-8BE82CFC2D69}"/>
                </a:ext>
              </a:extLst>
            </p:cNvPr>
            <p:cNvSpPr>
              <a:spLocks noChangeArrowheads="1"/>
            </p:cNvSpPr>
            <p:nvPr/>
          </p:nvSpPr>
          <p:spPr bwMode="auto">
            <a:xfrm>
              <a:off x="10584497" y="7033700"/>
              <a:ext cx="486772" cy="365799"/>
            </a:xfrm>
            <a:custGeom>
              <a:avLst/>
              <a:gdLst>
                <a:gd name="T0" fmla="*/ 0 w 744"/>
                <a:gd name="T1" fmla="*/ 408 h 560"/>
                <a:gd name="T2" fmla="*/ 0 w 744"/>
                <a:gd name="T3" fmla="*/ 408 h 560"/>
                <a:gd name="T4" fmla="*/ 504 w 744"/>
                <a:gd name="T5" fmla="*/ 279 h 560"/>
                <a:gd name="T6" fmla="*/ 504 w 744"/>
                <a:gd name="T7" fmla="*/ 279 h 560"/>
                <a:gd name="T8" fmla="*/ 355 w 744"/>
                <a:gd name="T9" fmla="*/ 11 h 560"/>
                <a:gd name="T10" fmla="*/ 73 w 744"/>
                <a:gd name="T11" fmla="*/ 139 h 560"/>
                <a:gd name="T12" fmla="*/ 0 w 744"/>
                <a:gd name="T13" fmla="*/ 408 h 560"/>
              </a:gdLst>
              <a:ahLst/>
              <a:cxnLst>
                <a:cxn ang="0">
                  <a:pos x="T0" y="T1"/>
                </a:cxn>
                <a:cxn ang="0">
                  <a:pos x="T2" y="T3"/>
                </a:cxn>
                <a:cxn ang="0">
                  <a:pos x="T4" y="T5"/>
                </a:cxn>
                <a:cxn ang="0">
                  <a:pos x="T6" y="T7"/>
                </a:cxn>
                <a:cxn ang="0">
                  <a:pos x="T8" y="T9"/>
                </a:cxn>
                <a:cxn ang="0">
                  <a:pos x="T10" y="T11"/>
                </a:cxn>
                <a:cxn ang="0">
                  <a:pos x="T12" y="T13"/>
                </a:cxn>
              </a:cxnLst>
              <a:rect l="0" t="0" r="r" b="b"/>
              <a:pathLst>
                <a:path w="744" h="560">
                  <a:moveTo>
                    <a:pt x="0" y="408"/>
                  </a:moveTo>
                  <a:lnTo>
                    <a:pt x="0" y="408"/>
                  </a:lnTo>
                  <a:cubicBezTo>
                    <a:pt x="0" y="408"/>
                    <a:pt x="265" y="559"/>
                    <a:pt x="504" y="279"/>
                  </a:cubicBezTo>
                  <a:lnTo>
                    <a:pt x="504" y="279"/>
                  </a:lnTo>
                  <a:cubicBezTo>
                    <a:pt x="743" y="0"/>
                    <a:pt x="355" y="11"/>
                    <a:pt x="355" y="11"/>
                  </a:cubicBezTo>
                  <a:lnTo>
                    <a:pt x="73" y="139"/>
                  </a:lnTo>
                  <a:lnTo>
                    <a:pt x="0" y="408"/>
                  </a:lnTo>
                </a:path>
              </a:pathLst>
            </a:custGeom>
            <a:solidFill>
              <a:schemeClr val="accent5">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53" name="Freeform 152">
              <a:extLst>
                <a:ext uri="{FF2B5EF4-FFF2-40B4-BE49-F238E27FC236}">
                  <a16:creationId xmlns:a16="http://schemas.microsoft.com/office/drawing/2014/main" xmlns="" id="{F3A38FDA-21DC-4A36-A8B2-7628CF73ED39}"/>
                </a:ext>
              </a:extLst>
            </p:cNvPr>
            <p:cNvSpPr>
              <a:spLocks noChangeArrowheads="1"/>
            </p:cNvSpPr>
            <p:nvPr/>
          </p:nvSpPr>
          <p:spPr bwMode="auto">
            <a:xfrm>
              <a:off x="10633465" y="6169609"/>
              <a:ext cx="1201085" cy="2151587"/>
            </a:xfrm>
            <a:custGeom>
              <a:avLst/>
              <a:gdLst>
                <a:gd name="T0" fmla="*/ 1145 w 1837"/>
                <a:gd name="T1" fmla="*/ 114 h 3292"/>
                <a:gd name="T2" fmla="*/ 1145 w 1837"/>
                <a:gd name="T3" fmla="*/ 114 h 3292"/>
                <a:gd name="T4" fmla="*/ 1532 w 1837"/>
                <a:gd name="T5" fmla="*/ 100 h 3292"/>
                <a:gd name="T6" fmla="*/ 1532 w 1837"/>
                <a:gd name="T7" fmla="*/ 100 h 3292"/>
                <a:gd name="T8" fmla="*/ 1796 w 1837"/>
                <a:gd name="T9" fmla="*/ 788 h 3292"/>
                <a:gd name="T10" fmla="*/ 1796 w 1837"/>
                <a:gd name="T11" fmla="*/ 788 h 3292"/>
                <a:gd name="T12" fmla="*/ 1489 w 1837"/>
                <a:gd name="T13" fmla="*/ 1776 h 3292"/>
                <a:gd name="T14" fmla="*/ 1489 w 1837"/>
                <a:gd name="T15" fmla="*/ 1776 h 3292"/>
                <a:gd name="T16" fmla="*/ 1536 w 1837"/>
                <a:gd name="T17" fmla="*/ 2862 h 3292"/>
                <a:gd name="T18" fmla="*/ 1536 w 1837"/>
                <a:gd name="T19" fmla="*/ 2862 h 3292"/>
                <a:gd name="T20" fmla="*/ 103 w 1837"/>
                <a:gd name="T21" fmla="*/ 3048 h 3292"/>
                <a:gd name="T22" fmla="*/ 103 w 1837"/>
                <a:gd name="T23" fmla="*/ 3048 h 3292"/>
                <a:gd name="T24" fmla="*/ 360 w 1837"/>
                <a:gd name="T25" fmla="*/ 1608 h 3292"/>
                <a:gd name="T26" fmla="*/ 360 w 1837"/>
                <a:gd name="T27" fmla="*/ 1608 h 3292"/>
                <a:gd name="T28" fmla="*/ 365 w 1837"/>
                <a:gd name="T29" fmla="*/ 477 h 3292"/>
                <a:gd name="T30" fmla="*/ 365 w 1837"/>
                <a:gd name="T31" fmla="*/ 477 h 3292"/>
                <a:gd name="T32" fmla="*/ 1145 w 1837"/>
                <a:gd name="T33" fmla="*/ 114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37" h="3292">
                  <a:moveTo>
                    <a:pt x="1145" y="114"/>
                  </a:moveTo>
                  <a:lnTo>
                    <a:pt x="1145" y="114"/>
                  </a:lnTo>
                  <a:cubicBezTo>
                    <a:pt x="1145" y="114"/>
                    <a:pt x="1317" y="0"/>
                    <a:pt x="1532" y="100"/>
                  </a:cubicBezTo>
                  <a:lnTo>
                    <a:pt x="1532" y="100"/>
                  </a:lnTo>
                  <a:cubicBezTo>
                    <a:pt x="1718" y="185"/>
                    <a:pt x="1836" y="425"/>
                    <a:pt x="1796" y="788"/>
                  </a:cubicBezTo>
                  <a:lnTo>
                    <a:pt x="1796" y="788"/>
                  </a:lnTo>
                  <a:cubicBezTo>
                    <a:pt x="1756" y="1151"/>
                    <a:pt x="1547" y="1242"/>
                    <a:pt x="1489" y="1776"/>
                  </a:cubicBezTo>
                  <a:lnTo>
                    <a:pt x="1489" y="1776"/>
                  </a:lnTo>
                  <a:cubicBezTo>
                    <a:pt x="1430" y="2311"/>
                    <a:pt x="1610" y="2462"/>
                    <a:pt x="1536" y="2862"/>
                  </a:cubicBezTo>
                  <a:lnTo>
                    <a:pt x="1536" y="2862"/>
                  </a:lnTo>
                  <a:cubicBezTo>
                    <a:pt x="1460" y="3261"/>
                    <a:pt x="245" y="3291"/>
                    <a:pt x="103" y="3048"/>
                  </a:cubicBezTo>
                  <a:lnTo>
                    <a:pt x="103" y="3048"/>
                  </a:lnTo>
                  <a:cubicBezTo>
                    <a:pt x="0" y="2825"/>
                    <a:pt x="363" y="1903"/>
                    <a:pt x="360" y="1608"/>
                  </a:cubicBezTo>
                  <a:lnTo>
                    <a:pt x="360" y="1608"/>
                  </a:lnTo>
                  <a:cubicBezTo>
                    <a:pt x="356" y="1312"/>
                    <a:pt x="274" y="647"/>
                    <a:pt x="365" y="477"/>
                  </a:cubicBezTo>
                  <a:lnTo>
                    <a:pt x="365" y="477"/>
                  </a:lnTo>
                  <a:cubicBezTo>
                    <a:pt x="426" y="361"/>
                    <a:pt x="834" y="137"/>
                    <a:pt x="1145" y="114"/>
                  </a:cubicBez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54" name="Freeform 153">
              <a:extLst>
                <a:ext uri="{FF2B5EF4-FFF2-40B4-BE49-F238E27FC236}">
                  <a16:creationId xmlns:a16="http://schemas.microsoft.com/office/drawing/2014/main" xmlns="" id="{B84B5118-4814-4009-9CC5-14BEF964F857}"/>
                </a:ext>
              </a:extLst>
            </p:cNvPr>
            <p:cNvSpPr>
              <a:spLocks noChangeArrowheads="1"/>
            </p:cNvSpPr>
            <p:nvPr/>
          </p:nvSpPr>
          <p:spPr bwMode="auto">
            <a:xfrm>
              <a:off x="10506731" y="6374111"/>
              <a:ext cx="625025" cy="944739"/>
            </a:xfrm>
            <a:custGeom>
              <a:avLst/>
              <a:gdLst>
                <a:gd name="T0" fmla="*/ 490 w 955"/>
                <a:gd name="T1" fmla="*/ 1142 h 1445"/>
                <a:gd name="T2" fmla="*/ 490 w 955"/>
                <a:gd name="T3" fmla="*/ 1142 h 1445"/>
                <a:gd name="T4" fmla="*/ 118 w 955"/>
                <a:gd name="T5" fmla="*/ 1417 h 1445"/>
                <a:gd name="T6" fmla="*/ 118 w 955"/>
                <a:gd name="T7" fmla="*/ 1417 h 1445"/>
                <a:gd name="T8" fmla="*/ 83 w 955"/>
                <a:gd name="T9" fmla="*/ 1010 h 1445"/>
                <a:gd name="T10" fmla="*/ 83 w 955"/>
                <a:gd name="T11" fmla="*/ 1010 h 1445"/>
                <a:gd name="T12" fmla="*/ 691 w 955"/>
                <a:gd name="T13" fmla="*/ 137 h 1445"/>
                <a:gd name="T14" fmla="*/ 691 w 955"/>
                <a:gd name="T15" fmla="*/ 137 h 1445"/>
                <a:gd name="T16" fmla="*/ 490 w 955"/>
                <a:gd name="T17" fmla="*/ 1142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5" h="1445">
                  <a:moveTo>
                    <a:pt x="490" y="1142"/>
                  </a:moveTo>
                  <a:lnTo>
                    <a:pt x="490" y="1142"/>
                  </a:lnTo>
                  <a:cubicBezTo>
                    <a:pt x="302" y="1442"/>
                    <a:pt x="177" y="1444"/>
                    <a:pt x="118" y="1417"/>
                  </a:cubicBezTo>
                  <a:lnTo>
                    <a:pt x="118" y="1417"/>
                  </a:lnTo>
                  <a:cubicBezTo>
                    <a:pt x="30" y="1376"/>
                    <a:pt x="0" y="1255"/>
                    <a:pt x="83" y="1010"/>
                  </a:cubicBezTo>
                  <a:lnTo>
                    <a:pt x="83" y="1010"/>
                  </a:lnTo>
                  <a:cubicBezTo>
                    <a:pt x="166" y="765"/>
                    <a:pt x="437" y="0"/>
                    <a:pt x="691" y="137"/>
                  </a:cubicBezTo>
                  <a:lnTo>
                    <a:pt x="691" y="137"/>
                  </a:lnTo>
                  <a:cubicBezTo>
                    <a:pt x="954" y="278"/>
                    <a:pt x="678" y="842"/>
                    <a:pt x="490" y="1142"/>
                  </a:cubicBezTo>
                </a:path>
              </a:pathLst>
            </a:custGeom>
            <a:solidFill>
              <a:schemeClr val="accent5">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55" name="Freeform 154">
              <a:extLst>
                <a:ext uri="{FF2B5EF4-FFF2-40B4-BE49-F238E27FC236}">
                  <a16:creationId xmlns:a16="http://schemas.microsoft.com/office/drawing/2014/main" xmlns="" id="{AADFA360-17A5-4292-AD3A-FA6A5FE7C553}"/>
                </a:ext>
              </a:extLst>
            </p:cNvPr>
            <p:cNvSpPr>
              <a:spLocks noChangeArrowheads="1"/>
            </p:cNvSpPr>
            <p:nvPr/>
          </p:nvSpPr>
          <p:spPr bwMode="auto">
            <a:xfrm>
              <a:off x="11102952" y="6270420"/>
              <a:ext cx="495412" cy="195861"/>
            </a:xfrm>
            <a:custGeom>
              <a:avLst/>
              <a:gdLst>
                <a:gd name="T0" fmla="*/ 11 w 759"/>
                <a:gd name="T1" fmla="*/ 86 h 300"/>
                <a:gd name="T2" fmla="*/ 11 w 759"/>
                <a:gd name="T3" fmla="*/ 86 h 300"/>
                <a:gd name="T4" fmla="*/ 459 w 759"/>
                <a:gd name="T5" fmla="*/ 204 h 300"/>
                <a:gd name="T6" fmla="*/ 459 w 759"/>
                <a:gd name="T7" fmla="*/ 204 h 300"/>
                <a:gd name="T8" fmla="*/ 604 w 759"/>
                <a:gd name="T9" fmla="*/ 0 h 300"/>
                <a:gd name="T10" fmla="*/ 360 w 759"/>
                <a:gd name="T11" fmla="*/ 98 h 300"/>
                <a:gd name="T12" fmla="*/ 196 w 759"/>
                <a:gd name="T13" fmla="*/ 85 h 300"/>
                <a:gd name="T14" fmla="*/ 11 w 759"/>
                <a:gd name="T15" fmla="*/ 86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9" h="300">
                  <a:moveTo>
                    <a:pt x="11" y="86"/>
                  </a:moveTo>
                  <a:lnTo>
                    <a:pt x="11" y="86"/>
                  </a:lnTo>
                  <a:cubicBezTo>
                    <a:pt x="0" y="121"/>
                    <a:pt x="160" y="299"/>
                    <a:pt x="459" y="204"/>
                  </a:cubicBezTo>
                  <a:lnTo>
                    <a:pt x="459" y="204"/>
                  </a:lnTo>
                  <a:cubicBezTo>
                    <a:pt x="758" y="109"/>
                    <a:pt x="604" y="0"/>
                    <a:pt x="604" y="0"/>
                  </a:cubicBezTo>
                  <a:lnTo>
                    <a:pt x="360" y="98"/>
                  </a:lnTo>
                  <a:lnTo>
                    <a:pt x="196" y="85"/>
                  </a:lnTo>
                  <a:lnTo>
                    <a:pt x="11" y="86"/>
                  </a:lnTo>
                </a:path>
              </a:pathLst>
            </a:custGeom>
            <a:solidFill>
              <a:schemeClr val="accent5">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56" name="Freeform 155">
              <a:extLst>
                <a:ext uri="{FF2B5EF4-FFF2-40B4-BE49-F238E27FC236}">
                  <a16:creationId xmlns:a16="http://schemas.microsoft.com/office/drawing/2014/main" xmlns="" id="{E3A305C6-F4DC-4D31-9880-F9A0FB4BEA1C}"/>
                </a:ext>
              </a:extLst>
            </p:cNvPr>
            <p:cNvSpPr>
              <a:spLocks noChangeArrowheads="1"/>
            </p:cNvSpPr>
            <p:nvPr/>
          </p:nvSpPr>
          <p:spPr bwMode="auto">
            <a:xfrm>
              <a:off x="11108713" y="6238736"/>
              <a:ext cx="394602" cy="175699"/>
            </a:xfrm>
            <a:custGeom>
              <a:avLst/>
              <a:gdLst>
                <a:gd name="T0" fmla="*/ 505 w 604"/>
                <a:gd name="T1" fmla="*/ 0 h 267"/>
                <a:gd name="T2" fmla="*/ 505 w 604"/>
                <a:gd name="T3" fmla="*/ 0 h 267"/>
                <a:gd name="T4" fmla="*/ 102 w 604"/>
                <a:gd name="T5" fmla="*/ 40 h 267"/>
                <a:gd name="T6" fmla="*/ 102 w 604"/>
                <a:gd name="T7" fmla="*/ 40 h 267"/>
                <a:gd name="T8" fmla="*/ 0 w 604"/>
                <a:gd name="T9" fmla="*/ 133 h 267"/>
                <a:gd name="T10" fmla="*/ 0 w 604"/>
                <a:gd name="T11" fmla="*/ 133 h 267"/>
                <a:gd name="T12" fmla="*/ 603 w 604"/>
                <a:gd name="T13" fmla="*/ 62 h 267"/>
                <a:gd name="T14" fmla="*/ 603 w 604"/>
                <a:gd name="T15" fmla="*/ 62 h 267"/>
                <a:gd name="T16" fmla="*/ 505 w 604"/>
                <a:gd name="T17"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4" h="267">
                  <a:moveTo>
                    <a:pt x="505" y="0"/>
                  </a:moveTo>
                  <a:lnTo>
                    <a:pt x="505" y="0"/>
                  </a:lnTo>
                  <a:cubicBezTo>
                    <a:pt x="505" y="0"/>
                    <a:pt x="423" y="155"/>
                    <a:pt x="102" y="40"/>
                  </a:cubicBezTo>
                  <a:lnTo>
                    <a:pt x="102" y="40"/>
                  </a:lnTo>
                  <a:cubicBezTo>
                    <a:pt x="102" y="40"/>
                    <a:pt x="36" y="49"/>
                    <a:pt x="0" y="133"/>
                  </a:cubicBezTo>
                  <a:lnTo>
                    <a:pt x="0" y="133"/>
                  </a:lnTo>
                  <a:cubicBezTo>
                    <a:pt x="72" y="259"/>
                    <a:pt x="528" y="266"/>
                    <a:pt x="603" y="62"/>
                  </a:cubicBezTo>
                  <a:lnTo>
                    <a:pt x="603" y="62"/>
                  </a:lnTo>
                  <a:cubicBezTo>
                    <a:pt x="603" y="62"/>
                    <a:pt x="576" y="4"/>
                    <a:pt x="505" y="0"/>
                  </a:cubicBezTo>
                </a:path>
              </a:pathLst>
            </a:custGeom>
            <a:solidFill>
              <a:schemeClr val="bg1">
                <a:lumMod val="8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57" name="Freeform 156">
              <a:extLst>
                <a:ext uri="{FF2B5EF4-FFF2-40B4-BE49-F238E27FC236}">
                  <a16:creationId xmlns:a16="http://schemas.microsoft.com/office/drawing/2014/main" xmlns="" id="{82203B93-7E57-4EE8-9B46-F78DF3713EA7}"/>
                </a:ext>
              </a:extLst>
            </p:cNvPr>
            <p:cNvSpPr>
              <a:spLocks noChangeArrowheads="1"/>
            </p:cNvSpPr>
            <p:nvPr/>
          </p:nvSpPr>
          <p:spPr bwMode="auto">
            <a:xfrm>
              <a:off x="11140397" y="6054398"/>
              <a:ext cx="311073" cy="270748"/>
            </a:xfrm>
            <a:custGeom>
              <a:avLst/>
              <a:gdLst>
                <a:gd name="T0" fmla="*/ 307 w 477"/>
                <a:gd name="T1" fmla="*/ 165 h 416"/>
                <a:gd name="T2" fmla="*/ 307 w 477"/>
                <a:gd name="T3" fmla="*/ 165 h 416"/>
                <a:gd name="T4" fmla="*/ 471 w 477"/>
                <a:gd name="T5" fmla="*/ 180 h 416"/>
                <a:gd name="T6" fmla="*/ 476 w 477"/>
                <a:gd name="T7" fmla="*/ 191 h 416"/>
                <a:gd name="T8" fmla="*/ 476 w 477"/>
                <a:gd name="T9" fmla="*/ 191 h 416"/>
                <a:gd name="T10" fmla="*/ 473 w 477"/>
                <a:gd name="T11" fmla="*/ 195 h 416"/>
                <a:gd name="T12" fmla="*/ 473 w 477"/>
                <a:gd name="T13" fmla="*/ 195 h 416"/>
                <a:gd name="T14" fmla="*/ 473 w 477"/>
                <a:gd name="T15" fmla="*/ 197 h 416"/>
                <a:gd name="T16" fmla="*/ 473 w 477"/>
                <a:gd name="T17" fmla="*/ 197 h 416"/>
                <a:gd name="T18" fmla="*/ 463 w 477"/>
                <a:gd name="T19" fmla="*/ 298 h 416"/>
                <a:gd name="T20" fmla="*/ 463 w 477"/>
                <a:gd name="T21" fmla="*/ 298 h 416"/>
                <a:gd name="T22" fmla="*/ 0 w 477"/>
                <a:gd name="T23" fmla="*/ 341 h 416"/>
                <a:gd name="T24" fmla="*/ 0 w 477"/>
                <a:gd name="T25" fmla="*/ 341 h 416"/>
                <a:gd name="T26" fmla="*/ 2 w 477"/>
                <a:gd name="T27" fmla="*/ 265 h 416"/>
                <a:gd name="T28" fmla="*/ 2 w 477"/>
                <a:gd name="T29" fmla="*/ 265 h 416"/>
                <a:gd name="T30" fmla="*/ 20 w 477"/>
                <a:gd name="T31" fmla="*/ 0 h 416"/>
                <a:gd name="T32" fmla="*/ 20 w 477"/>
                <a:gd name="T33" fmla="*/ 0 h 416"/>
                <a:gd name="T34" fmla="*/ 31 w 477"/>
                <a:gd name="T35" fmla="*/ 20 h 416"/>
                <a:gd name="T36" fmla="*/ 27 w 477"/>
                <a:gd name="T37" fmla="*/ 22 h 416"/>
                <a:gd name="T38" fmla="*/ 27 w 477"/>
                <a:gd name="T39" fmla="*/ 22 h 416"/>
                <a:gd name="T40" fmla="*/ 93 w 477"/>
                <a:gd name="T41" fmla="*/ 168 h 416"/>
                <a:gd name="T42" fmla="*/ 93 w 477"/>
                <a:gd name="T43" fmla="*/ 168 h 416"/>
                <a:gd name="T44" fmla="*/ 156 w 477"/>
                <a:gd name="T45" fmla="*/ 166 h 416"/>
                <a:gd name="T46" fmla="*/ 156 w 477"/>
                <a:gd name="T47" fmla="*/ 166 h 416"/>
                <a:gd name="T48" fmla="*/ 307 w 477"/>
                <a:gd name="T49" fmla="*/ 165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7" h="416">
                  <a:moveTo>
                    <a:pt x="307" y="165"/>
                  </a:moveTo>
                  <a:lnTo>
                    <a:pt x="307" y="165"/>
                  </a:lnTo>
                  <a:cubicBezTo>
                    <a:pt x="350" y="167"/>
                    <a:pt x="436" y="157"/>
                    <a:pt x="471" y="180"/>
                  </a:cubicBezTo>
                  <a:lnTo>
                    <a:pt x="476" y="191"/>
                  </a:lnTo>
                  <a:lnTo>
                    <a:pt x="476" y="191"/>
                  </a:lnTo>
                  <a:cubicBezTo>
                    <a:pt x="475" y="192"/>
                    <a:pt x="474" y="193"/>
                    <a:pt x="473" y="195"/>
                  </a:cubicBezTo>
                  <a:lnTo>
                    <a:pt x="473" y="195"/>
                  </a:lnTo>
                  <a:cubicBezTo>
                    <a:pt x="473" y="196"/>
                    <a:pt x="473" y="196"/>
                    <a:pt x="473" y="197"/>
                  </a:cubicBezTo>
                  <a:lnTo>
                    <a:pt x="473" y="197"/>
                  </a:lnTo>
                  <a:cubicBezTo>
                    <a:pt x="463" y="217"/>
                    <a:pt x="461" y="259"/>
                    <a:pt x="463" y="298"/>
                  </a:cubicBezTo>
                  <a:lnTo>
                    <a:pt x="463" y="298"/>
                  </a:lnTo>
                  <a:cubicBezTo>
                    <a:pt x="382" y="395"/>
                    <a:pt x="136" y="415"/>
                    <a:pt x="0" y="341"/>
                  </a:cubicBezTo>
                  <a:lnTo>
                    <a:pt x="0" y="341"/>
                  </a:lnTo>
                  <a:cubicBezTo>
                    <a:pt x="1" y="316"/>
                    <a:pt x="1" y="290"/>
                    <a:pt x="2" y="265"/>
                  </a:cubicBezTo>
                  <a:lnTo>
                    <a:pt x="2" y="265"/>
                  </a:lnTo>
                  <a:cubicBezTo>
                    <a:pt x="6" y="177"/>
                    <a:pt x="9" y="82"/>
                    <a:pt x="20" y="0"/>
                  </a:cubicBezTo>
                  <a:lnTo>
                    <a:pt x="20" y="0"/>
                  </a:lnTo>
                  <a:cubicBezTo>
                    <a:pt x="24" y="6"/>
                    <a:pt x="29" y="17"/>
                    <a:pt x="31" y="20"/>
                  </a:cubicBezTo>
                  <a:lnTo>
                    <a:pt x="27" y="22"/>
                  </a:lnTo>
                  <a:lnTo>
                    <a:pt x="27" y="22"/>
                  </a:lnTo>
                  <a:cubicBezTo>
                    <a:pt x="43" y="50"/>
                    <a:pt x="55" y="144"/>
                    <a:pt x="93" y="168"/>
                  </a:cubicBezTo>
                  <a:lnTo>
                    <a:pt x="93" y="168"/>
                  </a:lnTo>
                  <a:cubicBezTo>
                    <a:pt x="113" y="167"/>
                    <a:pt x="134" y="167"/>
                    <a:pt x="156" y="166"/>
                  </a:cubicBezTo>
                  <a:lnTo>
                    <a:pt x="156" y="166"/>
                  </a:lnTo>
                  <a:cubicBezTo>
                    <a:pt x="207" y="165"/>
                    <a:pt x="258" y="165"/>
                    <a:pt x="307" y="165"/>
                  </a:cubicBezTo>
                </a:path>
              </a:pathLst>
            </a:custGeom>
            <a:solidFill>
              <a:schemeClr val="bg1">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58" name="Freeform 157">
              <a:extLst>
                <a:ext uri="{FF2B5EF4-FFF2-40B4-BE49-F238E27FC236}">
                  <a16:creationId xmlns:a16="http://schemas.microsoft.com/office/drawing/2014/main" xmlns="" id="{A601D49F-E66A-444A-80E9-A806D6EE8D43}"/>
                </a:ext>
              </a:extLst>
            </p:cNvPr>
            <p:cNvSpPr>
              <a:spLocks noChangeArrowheads="1"/>
            </p:cNvSpPr>
            <p:nvPr/>
          </p:nvSpPr>
          <p:spPr bwMode="auto">
            <a:xfrm>
              <a:off x="11051107" y="5708760"/>
              <a:ext cx="169939" cy="521336"/>
            </a:xfrm>
            <a:custGeom>
              <a:avLst/>
              <a:gdLst>
                <a:gd name="T0" fmla="*/ 99 w 258"/>
                <a:gd name="T1" fmla="*/ 300 h 799"/>
                <a:gd name="T2" fmla="*/ 99 w 258"/>
                <a:gd name="T3" fmla="*/ 300 h 799"/>
                <a:gd name="T4" fmla="*/ 88 w 258"/>
                <a:gd name="T5" fmla="*/ 469 h 799"/>
                <a:gd name="T6" fmla="*/ 88 w 258"/>
                <a:gd name="T7" fmla="*/ 471 h 799"/>
                <a:gd name="T8" fmla="*/ 88 w 258"/>
                <a:gd name="T9" fmla="*/ 471 h 799"/>
                <a:gd name="T10" fmla="*/ 113 w 258"/>
                <a:gd name="T11" fmla="*/ 478 h 799"/>
                <a:gd name="T12" fmla="*/ 113 w 258"/>
                <a:gd name="T13" fmla="*/ 478 h 799"/>
                <a:gd name="T14" fmla="*/ 146 w 258"/>
                <a:gd name="T15" fmla="*/ 479 h 799"/>
                <a:gd name="T16" fmla="*/ 146 w 258"/>
                <a:gd name="T17" fmla="*/ 479 h 799"/>
                <a:gd name="T18" fmla="*/ 164 w 258"/>
                <a:gd name="T19" fmla="*/ 371 h 799"/>
                <a:gd name="T20" fmla="*/ 162 w 258"/>
                <a:gd name="T21" fmla="*/ 370 h 799"/>
                <a:gd name="T22" fmla="*/ 162 w 258"/>
                <a:gd name="T23" fmla="*/ 370 h 799"/>
                <a:gd name="T24" fmla="*/ 180 w 258"/>
                <a:gd name="T25" fmla="*/ 335 h 799"/>
                <a:gd name="T26" fmla="*/ 180 w 258"/>
                <a:gd name="T27" fmla="*/ 335 h 799"/>
                <a:gd name="T28" fmla="*/ 244 w 258"/>
                <a:gd name="T29" fmla="*/ 376 h 799"/>
                <a:gd name="T30" fmla="*/ 244 w 258"/>
                <a:gd name="T31" fmla="*/ 376 h 799"/>
                <a:gd name="T32" fmla="*/ 229 w 258"/>
                <a:gd name="T33" fmla="*/ 426 h 799"/>
                <a:gd name="T34" fmla="*/ 229 w 258"/>
                <a:gd name="T35" fmla="*/ 426 h 799"/>
                <a:gd name="T36" fmla="*/ 165 w 258"/>
                <a:gd name="T37" fmla="*/ 547 h 799"/>
                <a:gd name="T38" fmla="*/ 165 w 258"/>
                <a:gd name="T39" fmla="*/ 547 h 799"/>
                <a:gd name="T40" fmla="*/ 160 w 258"/>
                <a:gd name="T41" fmla="*/ 531 h 799"/>
                <a:gd name="T42" fmla="*/ 160 w 258"/>
                <a:gd name="T43" fmla="*/ 531 h 799"/>
                <a:gd name="T44" fmla="*/ 140 w 258"/>
                <a:gd name="T45" fmla="*/ 791 h 799"/>
                <a:gd name="T46" fmla="*/ 140 w 258"/>
                <a:gd name="T47" fmla="*/ 791 h 799"/>
                <a:gd name="T48" fmla="*/ 2 w 258"/>
                <a:gd name="T49" fmla="*/ 761 h 799"/>
                <a:gd name="T50" fmla="*/ 2 w 258"/>
                <a:gd name="T51" fmla="*/ 761 h 799"/>
                <a:gd name="T52" fmla="*/ 37 w 258"/>
                <a:gd name="T53" fmla="*/ 284 h 799"/>
                <a:gd name="T54" fmla="*/ 37 w 258"/>
                <a:gd name="T55" fmla="*/ 284 h 799"/>
                <a:gd name="T56" fmla="*/ 0 w 258"/>
                <a:gd name="T57" fmla="*/ 90 h 799"/>
                <a:gd name="T58" fmla="*/ 0 w 258"/>
                <a:gd name="T59" fmla="*/ 90 h 799"/>
                <a:gd name="T60" fmla="*/ 12 w 258"/>
                <a:gd name="T61" fmla="*/ 0 h 799"/>
                <a:gd name="T62" fmla="*/ 12 w 258"/>
                <a:gd name="T63" fmla="*/ 0 h 799"/>
                <a:gd name="T64" fmla="*/ 113 w 258"/>
                <a:gd name="T65" fmla="*/ 26 h 799"/>
                <a:gd name="T66" fmla="*/ 113 w 258"/>
                <a:gd name="T67" fmla="*/ 26 h 799"/>
                <a:gd name="T68" fmla="*/ 58 w 258"/>
                <a:gd name="T69" fmla="*/ 82 h 799"/>
                <a:gd name="T70" fmla="*/ 58 w 258"/>
                <a:gd name="T71" fmla="*/ 82 h 799"/>
                <a:gd name="T72" fmla="*/ 75 w 258"/>
                <a:gd name="T73" fmla="*/ 175 h 799"/>
                <a:gd name="T74" fmla="*/ 76 w 258"/>
                <a:gd name="T75" fmla="*/ 174 h 799"/>
                <a:gd name="T76" fmla="*/ 76 w 258"/>
                <a:gd name="T77" fmla="*/ 174 h 799"/>
                <a:gd name="T78" fmla="*/ 100 w 258"/>
                <a:gd name="T79" fmla="*/ 300 h 799"/>
                <a:gd name="T80" fmla="*/ 99 w 258"/>
                <a:gd name="T81" fmla="*/ 300 h 799"/>
                <a:gd name="T82" fmla="*/ 92 w 258"/>
                <a:gd name="T83" fmla="*/ 298 h 799"/>
                <a:gd name="T84" fmla="*/ 92 w 258"/>
                <a:gd name="T85" fmla="*/ 298 h 799"/>
                <a:gd name="T86" fmla="*/ 99 w 258"/>
                <a:gd name="T87" fmla="*/ 300 h 799"/>
                <a:gd name="T88" fmla="*/ 99 w 258"/>
                <a:gd name="T89" fmla="*/ 300 h 799"/>
                <a:gd name="T90" fmla="*/ 92 w 258"/>
                <a:gd name="T91" fmla="*/ 298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8" h="799">
                  <a:moveTo>
                    <a:pt x="99" y="300"/>
                  </a:moveTo>
                  <a:lnTo>
                    <a:pt x="99" y="300"/>
                  </a:lnTo>
                  <a:cubicBezTo>
                    <a:pt x="102" y="354"/>
                    <a:pt x="95" y="410"/>
                    <a:pt x="88" y="469"/>
                  </a:cubicBezTo>
                  <a:lnTo>
                    <a:pt x="88" y="471"/>
                  </a:lnTo>
                  <a:lnTo>
                    <a:pt x="88" y="471"/>
                  </a:lnTo>
                  <a:cubicBezTo>
                    <a:pt x="93" y="474"/>
                    <a:pt x="103" y="476"/>
                    <a:pt x="113" y="478"/>
                  </a:cubicBezTo>
                  <a:lnTo>
                    <a:pt x="113" y="478"/>
                  </a:lnTo>
                  <a:cubicBezTo>
                    <a:pt x="124" y="479"/>
                    <a:pt x="137" y="479"/>
                    <a:pt x="146" y="479"/>
                  </a:cubicBezTo>
                  <a:lnTo>
                    <a:pt x="146" y="479"/>
                  </a:lnTo>
                  <a:cubicBezTo>
                    <a:pt x="148" y="440"/>
                    <a:pt x="161" y="406"/>
                    <a:pt x="164" y="371"/>
                  </a:cubicBezTo>
                  <a:lnTo>
                    <a:pt x="162" y="370"/>
                  </a:lnTo>
                  <a:lnTo>
                    <a:pt x="162" y="370"/>
                  </a:lnTo>
                  <a:cubicBezTo>
                    <a:pt x="166" y="357"/>
                    <a:pt x="173" y="345"/>
                    <a:pt x="180" y="335"/>
                  </a:cubicBezTo>
                  <a:lnTo>
                    <a:pt x="180" y="335"/>
                  </a:lnTo>
                  <a:cubicBezTo>
                    <a:pt x="210" y="297"/>
                    <a:pt x="257" y="290"/>
                    <a:pt x="244" y="376"/>
                  </a:cubicBezTo>
                  <a:lnTo>
                    <a:pt x="244" y="376"/>
                  </a:lnTo>
                  <a:cubicBezTo>
                    <a:pt x="242" y="384"/>
                    <a:pt x="236" y="404"/>
                    <a:pt x="229" y="426"/>
                  </a:cubicBezTo>
                  <a:lnTo>
                    <a:pt x="229" y="426"/>
                  </a:lnTo>
                  <a:cubicBezTo>
                    <a:pt x="210" y="482"/>
                    <a:pt x="180" y="559"/>
                    <a:pt x="165" y="547"/>
                  </a:cubicBezTo>
                  <a:lnTo>
                    <a:pt x="165" y="547"/>
                  </a:lnTo>
                  <a:cubicBezTo>
                    <a:pt x="163" y="545"/>
                    <a:pt x="161" y="540"/>
                    <a:pt x="160" y="531"/>
                  </a:cubicBezTo>
                  <a:lnTo>
                    <a:pt x="160" y="531"/>
                  </a:lnTo>
                  <a:cubicBezTo>
                    <a:pt x="148" y="613"/>
                    <a:pt x="144" y="703"/>
                    <a:pt x="140" y="791"/>
                  </a:cubicBezTo>
                  <a:lnTo>
                    <a:pt x="140" y="791"/>
                  </a:lnTo>
                  <a:cubicBezTo>
                    <a:pt x="99" y="798"/>
                    <a:pt x="38" y="789"/>
                    <a:pt x="2" y="761"/>
                  </a:cubicBezTo>
                  <a:lnTo>
                    <a:pt x="2" y="761"/>
                  </a:lnTo>
                  <a:cubicBezTo>
                    <a:pt x="31" y="614"/>
                    <a:pt x="50" y="441"/>
                    <a:pt x="37" y="284"/>
                  </a:cubicBezTo>
                  <a:lnTo>
                    <a:pt x="37" y="284"/>
                  </a:lnTo>
                  <a:cubicBezTo>
                    <a:pt x="32" y="215"/>
                    <a:pt x="20" y="149"/>
                    <a:pt x="0" y="90"/>
                  </a:cubicBezTo>
                  <a:lnTo>
                    <a:pt x="0" y="90"/>
                  </a:lnTo>
                  <a:cubicBezTo>
                    <a:pt x="2" y="60"/>
                    <a:pt x="6" y="29"/>
                    <a:pt x="12" y="0"/>
                  </a:cubicBezTo>
                  <a:lnTo>
                    <a:pt x="12" y="0"/>
                  </a:lnTo>
                  <a:cubicBezTo>
                    <a:pt x="45" y="13"/>
                    <a:pt x="80" y="24"/>
                    <a:pt x="113" y="26"/>
                  </a:cubicBezTo>
                  <a:lnTo>
                    <a:pt x="113" y="26"/>
                  </a:lnTo>
                  <a:cubicBezTo>
                    <a:pt x="89" y="39"/>
                    <a:pt x="63" y="48"/>
                    <a:pt x="58" y="82"/>
                  </a:cubicBezTo>
                  <a:lnTo>
                    <a:pt x="58" y="82"/>
                  </a:lnTo>
                  <a:cubicBezTo>
                    <a:pt x="55" y="109"/>
                    <a:pt x="72" y="146"/>
                    <a:pt x="75" y="175"/>
                  </a:cubicBezTo>
                  <a:lnTo>
                    <a:pt x="76" y="174"/>
                  </a:lnTo>
                  <a:lnTo>
                    <a:pt x="76" y="174"/>
                  </a:lnTo>
                  <a:cubicBezTo>
                    <a:pt x="92" y="218"/>
                    <a:pt x="98" y="259"/>
                    <a:pt x="100" y="300"/>
                  </a:cubicBezTo>
                  <a:lnTo>
                    <a:pt x="99" y="300"/>
                  </a:lnTo>
                  <a:close/>
                  <a:moveTo>
                    <a:pt x="92" y="298"/>
                  </a:moveTo>
                  <a:lnTo>
                    <a:pt x="92" y="298"/>
                  </a:lnTo>
                  <a:cubicBezTo>
                    <a:pt x="94" y="299"/>
                    <a:pt x="97" y="299"/>
                    <a:pt x="99" y="300"/>
                  </a:cubicBezTo>
                  <a:lnTo>
                    <a:pt x="99" y="300"/>
                  </a:lnTo>
                  <a:cubicBezTo>
                    <a:pt x="97" y="299"/>
                    <a:pt x="94" y="299"/>
                    <a:pt x="92" y="298"/>
                  </a:cubicBezTo>
                  <a:close/>
                </a:path>
              </a:pathLst>
            </a:custGeom>
            <a:solidFill>
              <a:schemeClr val="bg1">
                <a:lumMod val="8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59" name="Freeform 158">
              <a:extLst>
                <a:ext uri="{FF2B5EF4-FFF2-40B4-BE49-F238E27FC236}">
                  <a16:creationId xmlns:a16="http://schemas.microsoft.com/office/drawing/2014/main" xmlns="" id="{30106825-E154-4B01-BE2A-A3AFB4F60A60}"/>
                </a:ext>
              </a:extLst>
            </p:cNvPr>
            <p:cNvSpPr>
              <a:spLocks noChangeArrowheads="1"/>
            </p:cNvSpPr>
            <p:nvPr/>
          </p:nvSpPr>
          <p:spPr bwMode="auto">
            <a:xfrm>
              <a:off x="10970458" y="5524421"/>
              <a:ext cx="682633" cy="656709"/>
            </a:xfrm>
            <a:custGeom>
              <a:avLst/>
              <a:gdLst>
                <a:gd name="T0" fmla="*/ 416 w 1044"/>
                <a:gd name="T1" fmla="*/ 974 h 1004"/>
                <a:gd name="T2" fmla="*/ 416 w 1044"/>
                <a:gd name="T3" fmla="*/ 974 h 1004"/>
                <a:gd name="T4" fmla="*/ 353 w 1044"/>
                <a:gd name="T5" fmla="*/ 976 h 1004"/>
                <a:gd name="T6" fmla="*/ 353 w 1044"/>
                <a:gd name="T7" fmla="*/ 976 h 1004"/>
                <a:gd name="T8" fmla="*/ 287 w 1044"/>
                <a:gd name="T9" fmla="*/ 830 h 1004"/>
                <a:gd name="T10" fmla="*/ 288 w 1044"/>
                <a:gd name="T11" fmla="*/ 829 h 1004"/>
                <a:gd name="T12" fmla="*/ 288 w 1044"/>
                <a:gd name="T13" fmla="*/ 829 h 1004"/>
                <a:gd name="T14" fmla="*/ 352 w 1044"/>
                <a:gd name="T15" fmla="*/ 708 h 1004"/>
                <a:gd name="T16" fmla="*/ 352 w 1044"/>
                <a:gd name="T17" fmla="*/ 708 h 1004"/>
                <a:gd name="T18" fmla="*/ 367 w 1044"/>
                <a:gd name="T19" fmla="*/ 658 h 1004"/>
                <a:gd name="T20" fmla="*/ 367 w 1044"/>
                <a:gd name="T21" fmla="*/ 658 h 1004"/>
                <a:gd name="T22" fmla="*/ 303 w 1044"/>
                <a:gd name="T23" fmla="*/ 617 h 1004"/>
                <a:gd name="T24" fmla="*/ 303 w 1044"/>
                <a:gd name="T25" fmla="*/ 617 h 1004"/>
                <a:gd name="T26" fmla="*/ 303 w 1044"/>
                <a:gd name="T27" fmla="*/ 617 h 1004"/>
                <a:gd name="T28" fmla="*/ 303 w 1044"/>
                <a:gd name="T29" fmla="*/ 617 h 1004"/>
                <a:gd name="T30" fmla="*/ 285 w 1044"/>
                <a:gd name="T31" fmla="*/ 652 h 1004"/>
                <a:gd name="T32" fmla="*/ 287 w 1044"/>
                <a:gd name="T33" fmla="*/ 653 h 1004"/>
                <a:gd name="T34" fmla="*/ 287 w 1044"/>
                <a:gd name="T35" fmla="*/ 653 h 1004"/>
                <a:gd name="T36" fmla="*/ 269 w 1044"/>
                <a:gd name="T37" fmla="*/ 761 h 1004"/>
                <a:gd name="T38" fmla="*/ 269 w 1044"/>
                <a:gd name="T39" fmla="*/ 761 h 1004"/>
                <a:gd name="T40" fmla="*/ 236 w 1044"/>
                <a:gd name="T41" fmla="*/ 760 h 1004"/>
                <a:gd name="T42" fmla="*/ 236 w 1044"/>
                <a:gd name="T43" fmla="*/ 760 h 1004"/>
                <a:gd name="T44" fmla="*/ 211 w 1044"/>
                <a:gd name="T45" fmla="*/ 753 h 1004"/>
                <a:gd name="T46" fmla="*/ 211 w 1044"/>
                <a:gd name="T47" fmla="*/ 751 h 1004"/>
                <a:gd name="T48" fmla="*/ 211 w 1044"/>
                <a:gd name="T49" fmla="*/ 751 h 1004"/>
                <a:gd name="T50" fmla="*/ 223 w 1044"/>
                <a:gd name="T51" fmla="*/ 582 h 1004"/>
                <a:gd name="T52" fmla="*/ 223 w 1044"/>
                <a:gd name="T53" fmla="*/ 582 h 1004"/>
                <a:gd name="T54" fmla="*/ 181 w 1044"/>
                <a:gd name="T55" fmla="*/ 364 h 1004"/>
                <a:gd name="T56" fmla="*/ 181 w 1044"/>
                <a:gd name="T57" fmla="*/ 364 h 1004"/>
                <a:gd name="T58" fmla="*/ 236 w 1044"/>
                <a:gd name="T59" fmla="*/ 308 h 1004"/>
                <a:gd name="T60" fmla="*/ 236 w 1044"/>
                <a:gd name="T61" fmla="*/ 308 h 1004"/>
                <a:gd name="T62" fmla="*/ 135 w 1044"/>
                <a:gd name="T63" fmla="*/ 282 h 1004"/>
                <a:gd name="T64" fmla="*/ 135 w 1044"/>
                <a:gd name="T65" fmla="*/ 282 h 1004"/>
                <a:gd name="T66" fmla="*/ 94 w 1044"/>
                <a:gd name="T67" fmla="*/ 265 h 1004"/>
                <a:gd name="T68" fmla="*/ 94 w 1044"/>
                <a:gd name="T69" fmla="*/ 265 h 1004"/>
                <a:gd name="T70" fmla="*/ 67 w 1044"/>
                <a:gd name="T71" fmla="*/ 109 h 1004"/>
                <a:gd name="T72" fmla="*/ 67 w 1044"/>
                <a:gd name="T73" fmla="*/ 109 h 1004"/>
                <a:gd name="T74" fmla="*/ 258 w 1044"/>
                <a:gd name="T75" fmla="*/ 5 h 1004"/>
                <a:gd name="T76" fmla="*/ 258 w 1044"/>
                <a:gd name="T77" fmla="*/ 5 h 1004"/>
                <a:gd name="T78" fmla="*/ 485 w 1044"/>
                <a:gd name="T79" fmla="*/ 20 h 1004"/>
                <a:gd name="T80" fmla="*/ 485 w 1044"/>
                <a:gd name="T81" fmla="*/ 20 h 1004"/>
                <a:gd name="T82" fmla="*/ 881 w 1044"/>
                <a:gd name="T83" fmla="*/ 156 h 1004"/>
                <a:gd name="T84" fmla="*/ 881 w 1044"/>
                <a:gd name="T85" fmla="*/ 156 h 1004"/>
                <a:gd name="T86" fmla="*/ 1036 w 1044"/>
                <a:gd name="T87" fmla="*/ 429 h 1004"/>
                <a:gd name="T88" fmla="*/ 1036 w 1044"/>
                <a:gd name="T89" fmla="*/ 429 h 1004"/>
                <a:gd name="T90" fmla="*/ 985 w 1044"/>
                <a:gd name="T91" fmla="*/ 647 h 1004"/>
                <a:gd name="T92" fmla="*/ 985 w 1044"/>
                <a:gd name="T93" fmla="*/ 647 h 1004"/>
                <a:gd name="T94" fmla="*/ 886 w 1044"/>
                <a:gd name="T95" fmla="*/ 807 h 1004"/>
                <a:gd name="T96" fmla="*/ 886 w 1044"/>
                <a:gd name="T97" fmla="*/ 807 h 1004"/>
                <a:gd name="T98" fmla="*/ 733 w 1044"/>
                <a:gd name="T99" fmla="*/ 1003 h 1004"/>
                <a:gd name="T100" fmla="*/ 733 w 1044"/>
                <a:gd name="T101" fmla="*/ 1003 h 1004"/>
                <a:gd name="T102" fmla="*/ 736 w 1044"/>
                <a:gd name="T103" fmla="*/ 999 h 1004"/>
                <a:gd name="T104" fmla="*/ 731 w 1044"/>
                <a:gd name="T105" fmla="*/ 988 h 1004"/>
                <a:gd name="T106" fmla="*/ 731 w 1044"/>
                <a:gd name="T107" fmla="*/ 988 h 1004"/>
                <a:gd name="T108" fmla="*/ 567 w 1044"/>
                <a:gd name="T109" fmla="*/ 973 h 1004"/>
                <a:gd name="T110" fmla="*/ 567 w 1044"/>
                <a:gd name="T111" fmla="*/ 973 h 1004"/>
                <a:gd name="T112" fmla="*/ 416 w 1044"/>
                <a:gd name="T113" fmla="*/ 974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4" h="1004">
                  <a:moveTo>
                    <a:pt x="416" y="974"/>
                  </a:moveTo>
                  <a:lnTo>
                    <a:pt x="416" y="974"/>
                  </a:lnTo>
                  <a:cubicBezTo>
                    <a:pt x="394" y="975"/>
                    <a:pt x="373" y="975"/>
                    <a:pt x="353" y="976"/>
                  </a:cubicBezTo>
                  <a:lnTo>
                    <a:pt x="353" y="976"/>
                  </a:lnTo>
                  <a:cubicBezTo>
                    <a:pt x="315" y="952"/>
                    <a:pt x="303" y="858"/>
                    <a:pt x="287" y="830"/>
                  </a:cubicBezTo>
                  <a:lnTo>
                    <a:pt x="288" y="829"/>
                  </a:lnTo>
                  <a:lnTo>
                    <a:pt x="288" y="829"/>
                  </a:lnTo>
                  <a:cubicBezTo>
                    <a:pt x="303" y="841"/>
                    <a:pt x="333" y="764"/>
                    <a:pt x="352" y="708"/>
                  </a:cubicBezTo>
                  <a:lnTo>
                    <a:pt x="352" y="708"/>
                  </a:lnTo>
                  <a:cubicBezTo>
                    <a:pt x="359" y="686"/>
                    <a:pt x="365" y="666"/>
                    <a:pt x="367" y="658"/>
                  </a:cubicBezTo>
                  <a:lnTo>
                    <a:pt x="367" y="658"/>
                  </a:lnTo>
                  <a:cubicBezTo>
                    <a:pt x="380" y="572"/>
                    <a:pt x="333" y="579"/>
                    <a:pt x="303" y="617"/>
                  </a:cubicBezTo>
                  <a:lnTo>
                    <a:pt x="303" y="617"/>
                  </a:lnTo>
                  <a:lnTo>
                    <a:pt x="303" y="617"/>
                  </a:lnTo>
                  <a:lnTo>
                    <a:pt x="303" y="617"/>
                  </a:lnTo>
                  <a:cubicBezTo>
                    <a:pt x="296" y="627"/>
                    <a:pt x="289" y="639"/>
                    <a:pt x="285" y="652"/>
                  </a:cubicBezTo>
                  <a:lnTo>
                    <a:pt x="287" y="653"/>
                  </a:lnTo>
                  <a:lnTo>
                    <a:pt x="287" y="653"/>
                  </a:lnTo>
                  <a:cubicBezTo>
                    <a:pt x="284" y="688"/>
                    <a:pt x="271" y="722"/>
                    <a:pt x="269" y="761"/>
                  </a:cubicBezTo>
                  <a:lnTo>
                    <a:pt x="269" y="761"/>
                  </a:lnTo>
                  <a:cubicBezTo>
                    <a:pt x="260" y="761"/>
                    <a:pt x="247" y="761"/>
                    <a:pt x="236" y="760"/>
                  </a:cubicBezTo>
                  <a:lnTo>
                    <a:pt x="236" y="760"/>
                  </a:lnTo>
                  <a:cubicBezTo>
                    <a:pt x="226" y="758"/>
                    <a:pt x="216" y="756"/>
                    <a:pt x="211" y="753"/>
                  </a:cubicBezTo>
                  <a:lnTo>
                    <a:pt x="211" y="751"/>
                  </a:lnTo>
                  <a:lnTo>
                    <a:pt x="211" y="751"/>
                  </a:lnTo>
                  <a:cubicBezTo>
                    <a:pt x="218" y="692"/>
                    <a:pt x="225" y="636"/>
                    <a:pt x="223" y="582"/>
                  </a:cubicBezTo>
                  <a:lnTo>
                    <a:pt x="223" y="582"/>
                  </a:lnTo>
                  <a:cubicBezTo>
                    <a:pt x="221" y="530"/>
                    <a:pt x="177" y="395"/>
                    <a:pt x="181" y="364"/>
                  </a:cubicBezTo>
                  <a:lnTo>
                    <a:pt x="181" y="364"/>
                  </a:lnTo>
                  <a:cubicBezTo>
                    <a:pt x="186" y="330"/>
                    <a:pt x="212" y="321"/>
                    <a:pt x="236" y="308"/>
                  </a:cubicBezTo>
                  <a:lnTo>
                    <a:pt x="236" y="308"/>
                  </a:lnTo>
                  <a:cubicBezTo>
                    <a:pt x="203" y="306"/>
                    <a:pt x="168" y="295"/>
                    <a:pt x="135" y="282"/>
                  </a:cubicBezTo>
                  <a:lnTo>
                    <a:pt x="135" y="282"/>
                  </a:lnTo>
                  <a:cubicBezTo>
                    <a:pt x="121" y="276"/>
                    <a:pt x="108" y="270"/>
                    <a:pt x="94" y="265"/>
                  </a:cubicBezTo>
                  <a:lnTo>
                    <a:pt x="94" y="265"/>
                  </a:lnTo>
                  <a:cubicBezTo>
                    <a:pt x="5" y="222"/>
                    <a:pt x="0" y="177"/>
                    <a:pt x="67" y="109"/>
                  </a:cubicBezTo>
                  <a:lnTo>
                    <a:pt x="67" y="109"/>
                  </a:lnTo>
                  <a:cubicBezTo>
                    <a:pt x="127" y="52"/>
                    <a:pt x="176" y="8"/>
                    <a:pt x="258" y="5"/>
                  </a:cubicBezTo>
                  <a:lnTo>
                    <a:pt x="258" y="5"/>
                  </a:lnTo>
                  <a:cubicBezTo>
                    <a:pt x="331" y="0"/>
                    <a:pt x="414" y="9"/>
                    <a:pt x="485" y="20"/>
                  </a:cubicBezTo>
                  <a:lnTo>
                    <a:pt x="485" y="20"/>
                  </a:lnTo>
                  <a:cubicBezTo>
                    <a:pt x="579" y="36"/>
                    <a:pt x="813" y="103"/>
                    <a:pt x="881" y="156"/>
                  </a:cubicBezTo>
                  <a:lnTo>
                    <a:pt x="881" y="156"/>
                  </a:lnTo>
                  <a:cubicBezTo>
                    <a:pt x="960" y="219"/>
                    <a:pt x="1028" y="333"/>
                    <a:pt x="1036" y="429"/>
                  </a:cubicBezTo>
                  <a:lnTo>
                    <a:pt x="1036" y="429"/>
                  </a:lnTo>
                  <a:cubicBezTo>
                    <a:pt x="1043" y="500"/>
                    <a:pt x="1021" y="573"/>
                    <a:pt x="985" y="647"/>
                  </a:cubicBezTo>
                  <a:lnTo>
                    <a:pt x="985" y="647"/>
                  </a:lnTo>
                  <a:cubicBezTo>
                    <a:pt x="958" y="702"/>
                    <a:pt x="923" y="756"/>
                    <a:pt x="886" y="807"/>
                  </a:cubicBezTo>
                  <a:lnTo>
                    <a:pt x="886" y="807"/>
                  </a:lnTo>
                  <a:cubicBezTo>
                    <a:pt x="833" y="881"/>
                    <a:pt x="776" y="948"/>
                    <a:pt x="733" y="1003"/>
                  </a:cubicBezTo>
                  <a:lnTo>
                    <a:pt x="733" y="1003"/>
                  </a:lnTo>
                  <a:cubicBezTo>
                    <a:pt x="734" y="1001"/>
                    <a:pt x="735" y="1000"/>
                    <a:pt x="736" y="999"/>
                  </a:cubicBezTo>
                  <a:lnTo>
                    <a:pt x="731" y="988"/>
                  </a:lnTo>
                  <a:lnTo>
                    <a:pt x="731" y="988"/>
                  </a:lnTo>
                  <a:cubicBezTo>
                    <a:pt x="696" y="965"/>
                    <a:pt x="610" y="975"/>
                    <a:pt x="567" y="973"/>
                  </a:cubicBezTo>
                  <a:lnTo>
                    <a:pt x="567" y="973"/>
                  </a:lnTo>
                  <a:cubicBezTo>
                    <a:pt x="518" y="973"/>
                    <a:pt x="467" y="973"/>
                    <a:pt x="416" y="974"/>
                  </a:cubicBezTo>
                </a:path>
              </a:pathLst>
            </a:custGeom>
            <a:solidFill>
              <a:schemeClr val="bg1">
                <a:lumMod val="5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60" name="Freeform 159">
              <a:extLst>
                <a:ext uri="{FF2B5EF4-FFF2-40B4-BE49-F238E27FC236}">
                  <a16:creationId xmlns:a16="http://schemas.microsoft.com/office/drawing/2014/main" xmlns="" id="{B80AD9F6-4252-432F-B305-7E8307C05486}"/>
                </a:ext>
              </a:extLst>
            </p:cNvPr>
            <p:cNvSpPr>
              <a:spLocks noChangeArrowheads="1"/>
            </p:cNvSpPr>
            <p:nvPr/>
          </p:nvSpPr>
          <p:spPr bwMode="auto">
            <a:xfrm>
              <a:off x="11520597" y="6304985"/>
              <a:ext cx="8640" cy="2879"/>
            </a:xfrm>
            <a:custGeom>
              <a:avLst/>
              <a:gdLst>
                <a:gd name="T0" fmla="*/ 12 w 15"/>
                <a:gd name="T1" fmla="*/ 2 h 4"/>
                <a:gd name="T2" fmla="*/ 12 w 15"/>
                <a:gd name="T3" fmla="*/ 2 h 4"/>
                <a:gd name="T4" fmla="*/ 14 w 15"/>
                <a:gd name="T5" fmla="*/ 3 h 4"/>
                <a:gd name="T6" fmla="*/ 14 w 15"/>
                <a:gd name="T7" fmla="*/ 3 h 4"/>
                <a:gd name="T8" fmla="*/ 0 w 15"/>
                <a:gd name="T9" fmla="*/ 0 h 4"/>
                <a:gd name="T10" fmla="*/ 0 w 15"/>
                <a:gd name="T11" fmla="*/ 0 h 4"/>
                <a:gd name="T12" fmla="*/ 12 w 15"/>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12" y="2"/>
                  </a:moveTo>
                  <a:lnTo>
                    <a:pt x="12" y="2"/>
                  </a:lnTo>
                  <a:cubicBezTo>
                    <a:pt x="12" y="2"/>
                    <a:pt x="13" y="2"/>
                    <a:pt x="14" y="3"/>
                  </a:cubicBezTo>
                  <a:lnTo>
                    <a:pt x="14" y="3"/>
                  </a:lnTo>
                  <a:cubicBezTo>
                    <a:pt x="9" y="2"/>
                    <a:pt x="5" y="2"/>
                    <a:pt x="0" y="0"/>
                  </a:cubicBezTo>
                  <a:lnTo>
                    <a:pt x="0" y="0"/>
                  </a:lnTo>
                  <a:cubicBezTo>
                    <a:pt x="4" y="0"/>
                    <a:pt x="8" y="1"/>
                    <a:pt x="12" y="2"/>
                  </a:cubicBezTo>
                </a:path>
              </a:pathLst>
            </a:custGeom>
            <a:solidFill>
              <a:srgbClr val="2A2A43"/>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grpSp>
    </p:spTree>
    <p:extLst>
      <p:ext uri="{BB962C8B-B14F-4D97-AF65-F5344CB8AC3E}">
        <p14:creationId xmlns:p14="http://schemas.microsoft.com/office/powerpoint/2010/main" val="23852298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1439099" y="459990"/>
            <a:ext cx="9087377" cy="697353"/>
          </a:xfrm>
        </p:spPr>
        <p:txBody>
          <a:bodyPr>
            <a:normAutofit/>
          </a:bodyPr>
          <a:lstStyle/>
          <a:p>
            <a:r>
              <a:rPr lang="en-GB" dirty="0" err="1"/>
              <a:t>Kernfunktionen</a:t>
            </a:r>
            <a:r>
              <a:rPr lang="en-GB" dirty="0"/>
              <a:t>: 1. Das Listening Grid</a:t>
            </a:r>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135752" y="1993742"/>
            <a:ext cx="3169792" cy="5883965"/>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ts val="600"/>
              </a:spcBef>
              <a:spcAft>
                <a:spcPts val="0"/>
              </a:spcAft>
              <a:buClrTx/>
              <a:buSzTx/>
              <a:buFont typeface="Arial"/>
              <a:buNone/>
              <a:tabLst/>
              <a:defRPr/>
            </a:pPr>
            <a:r>
              <a:rPr kumimoji="0" lang="en-GB" sz="22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Social Media Listening Tools sollten in der Lage sein, Daten aus vielen Quellen und in </a:t>
            </a:r>
            <a:r>
              <a:rPr kumimoji="0" lang="en-GB" sz="22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verschie-denen</a:t>
            </a:r>
            <a:r>
              <a:rPr kumimoji="0" lang="en-GB" sz="22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Formen (z.B. Posts, Bilder, Videos) zu sammeln und ein Listening Grid zu erstellen, um diese Daten zu erfassen.</a:t>
            </a:r>
          </a:p>
          <a:p>
            <a:pPr marL="0" marR="0" lvl="0" indent="0" algn="l" defTabSz="1087636" rtl="0" eaLnBrk="1" fontAlgn="auto" latinLnBrk="0" hangingPunct="1">
              <a:lnSpc>
                <a:spcPct val="100000"/>
              </a:lnSpc>
              <a:spcBef>
                <a:spcPts val="600"/>
              </a:spcBef>
              <a:spcAft>
                <a:spcPts val="0"/>
              </a:spcAft>
              <a:buClrTx/>
              <a:buSzTx/>
              <a:buFont typeface="Arial"/>
              <a:buNone/>
              <a:tabLst/>
              <a:defRPr/>
            </a:pPr>
            <a:endParaRPr kumimoji="0" lang="en-GB" sz="22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sym typeface="Wingdings" panose="05000000000000000000" pitchFamily="2" charset="2"/>
            </a:endParaRPr>
          </a:p>
          <a:p>
            <a:pPr marL="0" marR="0" lvl="0" indent="0" algn="l" defTabSz="1087636" rtl="0" eaLnBrk="1" fontAlgn="auto" latinLnBrk="0" hangingPunct="1">
              <a:lnSpc>
                <a:spcPct val="100000"/>
              </a:lnSpc>
              <a:spcBef>
                <a:spcPts val="600"/>
              </a:spcBef>
              <a:spcAft>
                <a:spcPts val="0"/>
              </a:spcAft>
              <a:buClrTx/>
              <a:buSzTx/>
              <a:buFont typeface="Arial"/>
              <a:buNone/>
              <a:tabLst/>
              <a:defRPr/>
            </a:pPr>
            <a:r>
              <a:rPr kumimoji="0" lang="en-GB" sz="2200" b="1"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sym typeface="Wingdings" panose="05000000000000000000" pitchFamily="2" charset="2"/>
              </a:rPr>
              <a:t>Das Listening Grid sollte sich auf </a:t>
            </a:r>
            <a:r>
              <a:rPr kumimoji="0" lang="en-GB" sz="2200" b="1"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sym typeface="Wingdings" panose="05000000000000000000" pitchFamily="2" charset="2"/>
              </a:rPr>
              <a:t>drei</a:t>
            </a:r>
            <a:r>
              <a:rPr kumimoji="0" lang="en-GB" sz="2200" b="1"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sym typeface="Wingdings" panose="05000000000000000000" pitchFamily="2" charset="2"/>
              </a:rPr>
              <a:t> Haupt-</a:t>
            </a:r>
            <a:r>
              <a:rPr kumimoji="0" lang="en-GB" sz="2200" b="1"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sym typeface="Wingdings" panose="05000000000000000000" pitchFamily="2" charset="2"/>
              </a:rPr>
              <a:t>merkmale</a:t>
            </a:r>
            <a:r>
              <a:rPr kumimoji="0" lang="en-GB" sz="2200" b="1"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sym typeface="Wingdings" panose="05000000000000000000" pitchFamily="2" charset="2"/>
              </a:rPr>
              <a:t> </a:t>
            </a:r>
            <a:r>
              <a:rPr kumimoji="0" lang="en-GB" sz="2200" b="1"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sym typeface="Wingdings" panose="05000000000000000000" pitchFamily="2" charset="2"/>
              </a:rPr>
              <a:t>konzentrieren</a:t>
            </a:r>
            <a:r>
              <a:rPr kumimoji="0" lang="en-GB" sz="2200" b="1"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sym typeface="Wingdings" panose="05000000000000000000" pitchFamily="2" charset="2"/>
              </a:rPr>
              <a:t>:</a:t>
            </a:r>
          </a:p>
          <a:p>
            <a:pPr marL="0" marR="0" lvl="0" indent="0" algn="l" defTabSz="1087636" rtl="0" eaLnBrk="1" fontAlgn="auto" latinLnBrk="0" hangingPunct="1">
              <a:lnSpc>
                <a:spcPct val="100000"/>
              </a:lnSpc>
              <a:spcBef>
                <a:spcPts val="600"/>
              </a:spcBef>
              <a:spcAft>
                <a:spcPts val="0"/>
              </a:spcAft>
              <a:buClrTx/>
              <a:buSzTx/>
              <a:buFont typeface="Arial"/>
              <a:buNone/>
              <a:tabLst/>
              <a:defRPr/>
            </a:pPr>
            <a:endParaRPr kumimoji="0" lang="en-GB" sz="2200" b="0" i="0" u="none" strike="noStrike" kern="1200" cap="none" spc="0" normalizeH="0" baseline="0" noProof="0" dirty="0">
              <a:ln>
                <a:noFill/>
              </a:ln>
              <a:solidFill>
                <a:prstClr val="black"/>
              </a:solidFill>
              <a:effectLst/>
              <a:uLnTx/>
              <a:uFillTx/>
              <a:latin typeface="Calibri Light" panose="020F0302020204030204"/>
              <a:ea typeface="Open Sans Light" panose="020B0306030504020204" pitchFamily="34" charset="0"/>
              <a:cs typeface="Open Sans Light" panose="020B0306030504020204" pitchFamily="34" charset="0"/>
            </a:endParaRPr>
          </a:p>
          <a:p>
            <a:pPr marL="0" marR="0" lvl="0" indent="0" algn="l" defTabSz="1087636" rtl="0" eaLnBrk="1" fontAlgn="auto" latinLnBrk="0" hangingPunct="1">
              <a:lnSpc>
                <a:spcPct val="100000"/>
              </a:lnSpc>
              <a:spcBef>
                <a:spcPts val="600"/>
              </a:spcBef>
              <a:spcAft>
                <a:spcPts val="0"/>
              </a:spcAft>
              <a:buClrTx/>
              <a:buSzTx/>
              <a:buFont typeface="Arial"/>
              <a:buNone/>
              <a:tabLst/>
              <a:defRPr/>
            </a:pPr>
            <a:endParaRPr kumimoji="0" lang="en-GB" sz="2200" b="0" i="0" u="none" strike="noStrike" kern="1200" cap="none" spc="0" normalizeH="0" baseline="0" noProof="0" dirty="0">
              <a:ln>
                <a:noFill/>
              </a:ln>
              <a:solidFill>
                <a:prstClr val="black"/>
              </a:solidFill>
              <a:effectLst/>
              <a:uLnTx/>
              <a:uFillTx/>
              <a:latin typeface="Calibri Light" panose="020F0302020204030204"/>
              <a:ea typeface="Open Sans Light" panose="020B0306030504020204" pitchFamily="34" charset="0"/>
              <a:cs typeface="Open Sans Light" panose="020B0306030504020204" pitchFamily="34" charset="0"/>
            </a:endParaRPr>
          </a:p>
          <a:p>
            <a:pPr marL="0" marR="0" lvl="0" indent="0" algn="l" defTabSz="1087636" rtl="0" eaLnBrk="1" fontAlgn="auto" latinLnBrk="0" hangingPunct="1">
              <a:lnSpc>
                <a:spcPct val="100000"/>
              </a:lnSpc>
              <a:spcBef>
                <a:spcPts val="600"/>
              </a:spcBef>
              <a:spcAft>
                <a:spcPts val="0"/>
              </a:spcAft>
              <a:buClrTx/>
              <a:buSzTx/>
              <a:buFont typeface="Arial"/>
              <a:buNone/>
              <a:tabLst/>
              <a:defRPr/>
            </a:pPr>
            <a:endParaRPr kumimoji="0" lang="en-GB" sz="2200" b="0" i="0" u="none" strike="noStrike" kern="1200" cap="none" spc="0" normalizeH="0" baseline="0" noProof="0" dirty="0">
              <a:ln>
                <a:noFill/>
              </a:ln>
              <a:solidFill>
                <a:prstClr val="black"/>
              </a:solidFill>
              <a:effectLst/>
              <a:uLnTx/>
              <a:uFillTx/>
              <a:latin typeface="Calibri Light" panose="020F0302020204030204"/>
              <a:ea typeface="Open Sans Light" panose="020B0306030504020204" pitchFamily="34" charset="0"/>
              <a:cs typeface="Open Sans Light" panose="020B0306030504020204" pitchFamily="34" charset="0"/>
            </a:endParaRPr>
          </a:p>
        </p:txBody>
      </p:sp>
      <p:sp>
        <p:nvSpPr>
          <p:cNvPr id="53" name="TextBox 85">
            <a:extLst>
              <a:ext uri="{FF2B5EF4-FFF2-40B4-BE49-F238E27FC236}">
                <a16:creationId xmlns:a16="http://schemas.microsoft.com/office/drawing/2014/main" xmlns="" id="{04089E7E-2BF8-40E9-A753-F20DA7339FA7}"/>
              </a:ext>
            </a:extLst>
          </p:cNvPr>
          <p:cNvSpPr txBox="1"/>
          <p:nvPr/>
        </p:nvSpPr>
        <p:spPr>
          <a:xfrm>
            <a:off x="4065842" y="4611537"/>
            <a:ext cx="1172117" cy="369332"/>
          </a:xfrm>
          <a:prstGeom prst="rect">
            <a:avLst/>
          </a:prstGeom>
          <a:noFill/>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E64D92"/>
                </a:solidFill>
                <a:effectLst/>
                <a:uLnTx/>
                <a:uFillTx/>
                <a:latin typeface="Calibri Light" panose="020F0302020204030204"/>
                <a:ea typeface="League Spartan" charset="0"/>
                <a:cs typeface="Poppins" pitchFamily="2" charset="77"/>
              </a:rPr>
              <a:t>i. Kanäle</a:t>
            </a:r>
          </a:p>
        </p:txBody>
      </p:sp>
      <p:sp>
        <p:nvSpPr>
          <p:cNvPr id="54" name="Subtitle 2">
            <a:extLst>
              <a:ext uri="{FF2B5EF4-FFF2-40B4-BE49-F238E27FC236}">
                <a16:creationId xmlns:a16="http://schemas.microsoft.com/office/drawing/2014/main" xmlns="" id="{6FF87697-6E0B-4E87-82F7-BCA7237B8D99}"/>
              </a:ext>
            </a:extLst>
          </p:cNvPr>
          <p:cNvSpPr txBox="1">
            <a:spLocks/>
          </p:cNvSpPr>
          <p:nvPr/>
        </p:nvSpPr>
        <p:spPr>
          <a:xfrm>
            <a:off x="3162398" y="5023341"/>
            <a:ext cx="3003246" cy="1265739"/>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ct val="100000"/>
              </a:lnSpc>
              <a:spcBef>
                <a:spcPct val="20000"/>
              </a:spcBef>
              <a:spcAft>
                <a:spcPts val="0"/>
              </a:spcAft>
              <a:buClrTx/>
              <a:buSzTx/>
              <a:buFont typeface="Arial"/>
              <a:buNone/>
              <a:tabLst/>
              <a:defRPr/>
            </a:pPr>
            <a:r>
              <a:rPr kumimoji="0" lang="en-GB" sz="1600" b="0" i="0" u="none" strike="noStrike" kern="1200" cap="none" spc="0" normalizeH="0" baseline="0" noProof="0" dirty="0">
                <a:ln>
                  <a:noFill/>
                </a:ln>
                <a:solidFill>
                  <a:srgbClr val="245473"/>
                </a:solidFill>
                <a:effectLst/>
                <a:uLnTx/>
                <a:uFillTx/>
                <a:latin typeface="Open Sans Light"/>
                <a:ea typeface="+mn-ea"/>
              </a:rPr>
              <a:t>Das Tool muss in der Lage sein, die von Ihnen genutzten Kanäle zu überwachen (z. B. Blogs &amp; Micro-Blogs, soziale Netzwerke, Video- &amp; Bild-Websites usw.)</a:t>
            </a:r>
            <a:endParaRPr kumimoji="0" lang="en-GB" sz="1600" b="0" i="0" u="none" strike="noStrike" kern="1200" cap="none" spc="0" normalizeH="0" baseline="0" noProof="0" dirty="0">
              <a:ln>
                <a:noFill/>
              </a:ln>
              <a:solidFill>
                <a:srgbClr val="245473"/>
              </a:solidFill>
              <a:effectLst/>
              <a:uLnTx/>
              <a:uFillTx/>
              <a:latin typeface="Calibri Light" panose="020F0302020204030204"/>
              <a:ea typeface="Lato Light" panose="020F0502020204030203" pitchFamily="34" charset="0"/>
              <a:cs typeface="Mukta ExtraLight" panose="020B0000000000000000" pitchFamily="34" charset="77"/>
            </a:endParaRPr>
          </a:p>
        </p:txBody>
      </p:sp>
      <p:sp>
        <p:nvSpPr>
          <p:cNvPr id="55" name="TextBox 89">
            <a:extLst>
              <a:ext uri="{FF2B5EF4-FFF2-40B4-BE49-F238E27FC236}">
                <a16:creationId xmlns:a16="http://schemas.microsoft.com/office/drawing/2014/main" xmlns="" id="{B4DAF2DB-AE6C-4337-A145-84443228D984}"/>
              </a:ext>
            </a:extLst>
          </p:cNvPr>
          <p:cNvSpPr txBox="1"/>
          <p:nvPr/>
        </p:nvSpPr>
        <p:spPr>
          <a:xfrm>
            <a:off x="6114208" y="4602985"/>
            <a:ext cx="2663806" cy="369332"/>
          </a:xfrm>
          <a:prstGeom prst="rect">
            <a:avLst/>
          </a:prstGeom>
          <a:noFill/>
        </p:spPr>
        <p:txBody>
          <a:bodyPr wrap="non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E64D92"/>
                </a:solidFill>
                <a:effectLst/>
                <a:uLnTx/>
                <a:uFillTx/>
                <a:latin typeface="Calibri Light" panose="020F0302020204030204"/>
                <a:ea typeface="League Spartan" charset="0"/>
                <a:cs typeface="Poppins" pitchFamily="2" charset="77"/>
              </a:rPr>
              <a:t>ii. Länder und Sprachen</a:t>
            </a:r>
          </a:p>
        </p:txBody>
      </p:sp>
      <p:sp>
        <p:nvSpPr>
          <p:cNvPr id="56" name="Subtitle 2">
            <a:extLst>
              <a:ext uri="{FF2B5EF4-FFF2-40B4-BE49-F238E27FC236}">
                <a16:creationId xmlns:a16="http://schemas.microsoft.com/office/drawing/2014/main" xmlns="" id="{F460095F-5CBC-4080-B40D-0E0B6198F33E}"/>
              </a:ext>
            </a:extLst>
          </p:cNvPr>
          <p:cNvSpPr txBox="1">
            <a:spLocks/>
          </p:cNvSpPr>
          <p:nvPr/>
        </p:nvSpPr>
        <p:spPr>
          <a:xfrm>
            <a:off x="6268799" y="5110767"/>
            <a:ext cx="2437879" cy="773297"/>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ct val="100000"/>
              </a:lnSpc>
              <a:spcBef>
                <a:spcPct val="20000"/>
              </a:spcBef>
              <a:spcAft>
                <a:spcPts val="0"/>
              </a:spcAft>
              <a:buClrTx/>
              <a:buSzTx/>
              <a:buFont typeface="Arial"/>
              <a:buNone/>
              <a:tabLst/>
              <a:defRPr/>
            </a:pPr>
            <a:r>
              <a:rPr kumimoji="0" lang="en-GB" sz="1600" b="0" i="0" u="none" strike="noStrike" kern="1200" cap="none" spc="0" normalizeH="0" baseline="0" noProof="0" dirty="0">
                <a:ln>
                  <a:noFill/>
                </a:ln>
                <a:solidFill>
                  <a:srgbClr val="245473"/>
                </a:solidFill>
                <a:effectLst/>
                <a:uLnTx/>
                <a:uFillTx/>
                <a:latin typeface="Open Sans Light"/>
                <a:ea typeface="Lato Light" panose="020F0502020204030203" pitchFamily="34" charset="0"/>
                <a:cs typeface="Mukta ExtraLight" panose="020B0000000000000000" pitchFamily="34" charset="77"/>
              </a:rPr>
              <a:t>Das Tool &amp; der Support sollten in Ihrer </a:t>
            </a:r>
            <a:r>
              <a:rPr kumimoji="0" lang="en-GB" sz="1600" b="0" i="0" u="none" strike="noStrike" kern="1200" cap="none" spc="0" normalizeH="0" baseline="0" noProof="0" dirty="0" err="1">
                <a:ln>
                  <a:noFill/>
                </a:ln>
                <a:solidFill>
                  <a:srgbClr val="245473"/>
                </a:solidFill>
                <a:effectLst/>
                <a:uLnTx/>
                <a:uFillTx/>
                <a:latin typeface="Open Sans Light"/>
                <a:ea typeface="Lato Light" panose="020F0502020204030203" pitchFamily="34" charset="0"/>
                <a:cs typeface="Mukta ExtraLight" panose="020B0000000000000000" pitchFamily="34" charset="77"/>
              </a:rPr>
              <a:t>Sprache</a:t>
            </a:r>
            <a:r>
              <a:rPr kumimoji="0" lang="en-GB" sz="1600" b="0" i="0" u="none" strike="noStrike" kern="1200" cap="none" spc="0" normalizeH="0" baseline="0" noProof="0" dirty="0">
                <a:ln>
                  <a:noFill/>
                </a:ln>
                <a:solidFill>
                  <a:srgbClr val="245473"/>
                </a:solidFill>
                <a:effectLst/>
                <a:uLnTx/>
                <a:uFillTx/>
                <a:latin typeface="Open Sans Light"/>
                <a:ea typeface="Lato Light" panose="020F0502020204030203" pitchFamily="34" charset="0"/>
                <a:cs typeface="Mukta ExtraLight" panose="020B0000000000000000" pitchFamily="34" charset="77"/>
              </a:rPr>
              <a:t> &amp; Ihrem Land verfügbar sein</a:t>
            </a:r>
          </a:p>
        </p:txBody>
      </p:sp>
      <p:sp>
        <p:nvSpPr>
          <p:cNvPr id="57" name="TextBox 92">
            <a:extLst>
              <a:ext uri="{FF2B5EF4-FFF2-40B4-BE49-F238E27FC236}">
                <a16:creationId xmlns:a16="http://schemas.microsoft.com/office/drawing/2014/main" xmlns="" id="{34B0C3E8-E5E1-48A1-9234-EF256CB9DE4A}"/>
              </a:ext>
            </a:extLst>
          </p:cNvPr>
          <p:cNvSpPr txBox="1"/>
          <p:nvPr/>
        </p:nvSpPr>
        <p:spPr>
          <a:xfrm>
            <a:off x="9337214" y="4552081"/>
            <a:ext cx="2164440" cy="369332"/>
          </a:xfrm>
          <a:prstGeom prst="rect">
            <a:avLst/>
          </a:prstGeom>
          <a:noFill/>
        </p:spPr>
        <p:txBody>
          <a:bodyPr wrap="non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E64D92"/>
                </a:solidFill>
                <a:effectLst/>
                <a:uLnTx/>
                <a:uFillTx/>
                <a:latin typeface="Calibri Light" panose="020F0302020204030204"/>
                <a:ea typeface="League Spartan" charset="0"/>
                <a:cs typeface="Poppins" pitchFamily="2" charset="77"/>
              </a:rPr>
              <a:t>iii. Themen von Bedeutung</a:t>
            </a:r>
          </a:p>
        </p:txBody>
      </p:sp>
      <p:sp>
        <p:nvSpPr>
          <p:cNvPr id="58" name="Subtitle 2">
            <a:extLst>
              <a:ext uri="{FF2B5EF4-FFF2-40B4-BE49-F238E27FC236}">
                <a16:creationId xmlns:a16="http://schemas.microsoft.com/office/drawing/2014/main" xmlns="" id="{CE2C4079-976C-49B5-B050-8B6E849413DD}"/>
              </a:ext>
            </a:extLst>
          </p:cNvPr>
          <p:cNvSpPr txBox="1">
            <a:spLocks/>
          </p:cNvSpPr>
          <p:nvPr/>
        </p:nvSpPr>
        <p:spPr>
          <a:xfrm>
            <a:off x="8770276" y="4951675"/>
            <a:ext cx="3425038" cy="1265739"/>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ct val="100000"/>
              </a:lnSpc>
              <a:spcBef>
                <a:spcPct val="20000"/>
              </a:spcBef>
              <a:spcAft>
                <a:spcPts val="0"/>
              </a:spcAft>
              <a:buClrTx/>
              <a:buSzTx/>
              <a:buFont typeface="Arial"/>
              <a:buNone/>
              <a:tabLst/>
              <a:defRPr/>
            </a:pPr>
            <a:r>
              <a:rPr lang="en-GB" sz="1600" dirty="0">
                <a:solidFill>
                  <a:srgbClr val="245473"/>
                </a:solidFill>
                <a:ea typeface="Lato Light" panose="020F0502020204030203" pitchFamily="34" charset="0"/>
                <a:cs typeface="Mukta ExtraLight" panose="020B0000000000000000" pitchFamily="34" charset="77"/>
              </a:rPr>
              <a:t>Z</a:t>
            </a:r>
            <a:r>
              <a:rPr kumimoji="0" lang="en-GB" sz="1600" b="0" i="0" u="none" strike="noStrike" kern="1200" cap="none" spc="0" normalizeH="0" baseline="0" noProof="0" dirty="0" err="1">
                <a:ln>
                  <a:noFill/>
                </a:ln>
                <a:solidFill>
                  <a:srgbClr val="245473"/>
                </a:solidFill>
                <a:effectLst/>
                <a:uLnTx/>
                <a:uFillTx/>
                <a:ea typeface="Lato Light" panose="020F0502020204030203" pitchFamily="34" charset="0"/>
                <a:cs typeface="Mukta ExtraLight" panose="020B0000000000000000" pitchFamily="34" charset="77"/>
              </a:rPr>
              <a:t>usätzlich</a:t>
            </a:r>
            <a:r>
              <a:rPr kumimoji="0" lang="en-GB" sz="1600" b="0" i="0" u="none" strike="noStrike" kern="1200" cap="none" spc="0" normalizeH="0" baseline="0" noProof="0" dirty="0">
                <a:ln>
                  <a:noFill/>
                </a:ln>
                <a:solidFill>
                  <a:srgbClr val="245473"/>
                </a:solidFill>
                <a:effectLst/>
                <a:uLnTx/>
                <a:uFillTx/>
                <a:ea typeface="Lato Light" panose="020F0502020204030203" pitchFamily="34" charset="0"/>
                <a:cs typeface="Mukta ExtraLight" panose="020B0000000000000000" pitchFamily="34" charset="77"/>
              </a:rPr>
              <a:t> sollte das Listening Grid Alerts </a:t>
            </a:r>
            <a:r>
              <a:rPr kumimoji="0" lang="en-GB" sz="1600" b="0" i="0" u="none" strike="noStrike" kern="1200" cap="none" spc="0" normalizeH="0" baseline="0" noProof="0" dirty="0" err="1">
                <a:ln>
                  <a:noFill/>
                </a:ln>
                <a:solidFill>
                  <a:srgbClr val="245473"/>
                </a:solidFill>
                <a:effectLst/>
                <a:uLnTx/>
                <a:uFillTx/>
                <a:ea typeface="Lato Light" panose="020F0502020204030203" pitchFamily="34" charset="0"/>
                <a:cs typeface="Mukta ExtraLight" panose="020B0000000000000000" pitchFamily="34" charset="77"/>
              </a:rPr>
              <a:t>zur</a:t>
            </a:r>
            <a:r>
              <a:rPr kumimoji="0" lang="en-GB" sz="1600" b="0" i="0" u="none" strike="noStrike" kern="1200" cap="none" spc="0" normalizeH="0" baseline="0" noProof="0" dirty="0">
                <a:ln>
                  <a:noFill/>
                </a:ln>
                <a:solidFill>
                  <a:srgbClr val="245473"/>
                </a:solidFill>
                <a:effectLst/>
                <a:uLnTx/>
                <a:uFillTx/>
                <a:ea typeface="Lato Light" panose="020F0502020204030203" pitchFamily="34" charset="0"/>
                <a:cs typeface="Mukta ExtraLight" panose="020B0000000000000000" pitchFamily="34" charset="77"/>
              </a:rPr>
              <a:t> Information </a:t>
            </a:r>
            <a:r>
              <a:rPr kumimoji="0" lang="en-GB" sz="1600" b="0" i="0" u="none" strike="noStrike" kern="1200" cap="none" spc="0" normalizeH="0" baseline="0" noProof="0" dirty="0" err="1">
                <a:ln>
                  <a:noFill/>
                </a:ln>
                <a:solidFill>
                  <a:srgbClr val="245473"/>
                </a:solidFill>
                <a:effectLst/>
                <a:uLnTx/>
                <a:uFillTx/>
                <a:ea typeface="Lato Light" panose="020F0502020204030203" pitchFamily="34" charset="0"/>
                <a:cs typeface="Mukta ExtraLight" panose="020B0000000000000000" pitchFamily="34" charset="77"/>
              </a:rPr>
              <a:t>senden</a:t>
            </a:r>
            <a:r>
              <a:rPr kumimoji="0" lang="en-GB" sz="1600" b="0" i="0" u="none" strike="noStrike" kern="1200" cap="none" spc="0" normalizeH="0" baseline="0" noProof="0" dirty="0">
                <a:ln>
                  <a:noFill/>
                </a:ln>
                <a:solidFill>
                  <a:srgbClr val="245473"/>
                </a:solidFill>
                <a:effectLst/>
                <a:uLnTx/>
                <a:uFillTx/>
                <a:ea typeface="Lato Light" panose="020F0502020204030203" pitchFamily="34" charset="0"/>
                <a:cs typeface="Mukta ExtraLight" panose="020B0000000000000000" pitchFamily="34" charset="77"/>
              </a:rPr>
              <a:t> (z. B. wenn das Posting-Volumen über einen </a:t>
            </a:r>
            <a:r>
              <a:rPr kumimoji="0" lang="en-GB" sz="1600" b="0" i="0" u="none" strike="noStrike" kern="1200" cap="none" spc="0" normalizeH="0" baseline="0" noProof="0" dirty="0" err="1">
                <a:ln>
                  <a:noFill/>
                </a:ln>
                <a:solidFill>
                  <a:srgbClr val="245473"/>
                </a:solidFill>
                <a:effectLst/>
                <a:uLnTx/>
                <a:uFillTx/>
                <a:ea typeface="Lato Light" panose="020F0502020204030203" pitchFamily="34" charset="0"/>
                <a:cs typeface="Mukta ExtraLight" panose="020B0000000000000000" pitchFamily="34" charset="77"/>
              </a:rPr>
              <a:t>definierten</a:t>
            </a:r>
            <a:r>
              <a:rPr kumimoji="0" lang="en-GB" sz="1600" b="0" i="0" u="none" strike="noStrike" kern="1200" cap="none" spc="0" normalizeH="0" baseline="0" noProof="0" dirty="0">
                <a:ln>
                  <a:noFill/>
                </a:ln>
                <a:solidFill>
                  <a:srgbClr val="245473"/>
                </a:solidFill>
                <a:effectLst/>
                <a:uLnTx/>
                <a:uFillTx/>
                <a:ea typeface="Lato Light" panose="020F0502020204030203" pitchFamily="34" charset="0"/>
                <a:cs typeface="Mukta ExtraLight" panose="020B0000000000000000" pitchFamily="34" charset="77"/>
              </a:rPr>
              <a:t> </a:t>
            </a:r>
            <a:r>
              <a:rPr kumimoji="0" lang="en-GB" sz="1600" b="0" i="0" u="none" strike="noStrike" kern="1200" cap="none" spc="0" normalizeH="0" baseline="0" noProof="0" dirty="0" err="1">
                <a:ln>
                  <a:noFill/>
                </a:ln>
                <a:solidFill>
                  <a:srgbClr val="245473"/>
                </a:solidFill>
                <a:effectLst/>
                <a:uLnTx/>
                <a:uFillTx/>
                <a:ea typeface="Lato Light" panose="020F0502020204030203" pitchFamily="34" charset="0"/>
                <a:cs typeface="Mukta ExtraLight" panose="020B0000000000000000" pitchFamily="34" charset="77"/>
              </a:rPr>
              <a:t>Schwellenwert</a:t>
            </a:r>
            <a:r>
              <a:rPr kumimoji="0" lang="en-GB" sz="1600" b="0" i="0" u="none" strike="noStrike" kern="1200" cap="none" spc="0" normalizeH="0" baseline="0" noProof="0" dirty="0">
                <a:ln>
                  <a:noFill/>
                </a:ln>
                <a:solidFill>
                  <a:srgbClr val="245473"/>
                </a:solidFill>
                <a:effectLst/>
                <a:uLnTx/>
                <a:uFillTx/>
                <a:ea typeface="Lato Light" panose="020F0502020204030203" pitchFamily="34" charset="0"/>
                <a:cs typeface="Mukta ExtraLight" panose="020B0000000000000000" pitchFamily="34" charset="77"/>
              </a:rPr>
              <a:t> </a:t>
            </a:r>
            <a:r>
              <a:rPr kumimoji="0" lang="en-GB" sz="1600" b="0" i="0" u="none" strike="noStrike" kern="1200" cap="none" spc="0" normalizeH="0" baseline="0" noProof="0" dirty="0" err="1">
                <a:ln>
                  <a:noFill/>
                </a:ln>
                <a:solidFill>
                  <a:srgbClr val="245473"/>
                </a:solidFill>
                <a:effectLst/>
                <a:uLnTx/>
                <a:uFillTx/>
                <a:ea typeface="Lato Light" panose="020F0502020204030203" pitchFamily="34" charset="0"/>
                <a:cs typeface="Mukta ExtraLight" panose="020B0000000000000000" pitchFamily="34" charset="77"/>
              </a:rPr>
              <a:t>steigt</a:t>
            </a:r>
            <a:r>
              <a:rPr kumimoji="0" lang="en-GB" sz="1600" b="0" i="0" u="none" strike="noStrike" kern="1200" cap="none" spc="0" normalizeH="0" baseline="0" noProof="0" dirty="0">
                <a:ln>
                  <a:noFill/>
                </a:ln>
                <a:solidFill>
                  <a:srgbClr val="245473"/>
                </a:solidFill>
                <a:effectLst/>
                <a:uLnTx/>
                <a:uFillTx/>
                <a:ea typeface="Lato Light" panose="020F0502020204030203" pitchFamily="34" charset="0"/>
                <a:cs typeface="Mukta ExtraLight" panose="020B0000000000000000" pitchFamily="34" charset="77"/>
              </a:rPr>
              <a:t>/die Stimmung </a:t>
            </a:r>
            <a:r>
              <a:rPr kumimoji="0" lang="en-GB" sz="1600" b="0" i="0" u="none" strike="noStrike" kern="1200" cap="none" spc="0" normalizeH="0" baseline="0" noProof="0" dirty="0" err="1">
                <a:ln>
                  <a:noFill/>
                </a:ln>
                <a:solidFill>
                  <a:srgbClr val="245473"/>
                </a:solidFill>
                <a:effectLst/>
                <a:uLnTx/>
                <a:uFillTx/>
                <a:ea typeface="Lato Light" panose="020F0502020204030203" pitchFamily="34" charset="0"/>
                <a:cs typeface="Mukta ExtraLight" panose="020B0000000000000000" pitchFamily="34" charset="77"/>
              </a:rPr>
              <a:t>negativ</a:t>
            </a:r>
            <a:r>
              <a:rPr kumimoji="0" lang="en-GB" sz="1600" b="0" i="0" u="none" strike="noStrike" kern="1200" cap="none" spc="0" normalizeH="0" baseline="0" noProof="0" dirty="0">
                <a:ln>
                  <a:noFill/>
                </a:ln>
                <a:solidFill>
                  <a:srgbClr val="245473"/>
                </a:solidFill>
                <a:effectLst/>
                <a:uLnTx/>
                <a:uFillTx/>
                <a:ea typeface="Lato Light" panose="020F0502020204030203" pitchFamily="34" charset="0"/>
                <a:cs typeface="Mukta ExtraLight" panose="020B0000000000000000" pitchFamily="34" charset="77"/>
              </a:rPr>
              <a:t> </a:t>
            </a:r>
            <a:r>
              <a:rPr kumimoji="0" lang="en-GB" sz="1600" b="0" i="0" u="none" strike="noStrike" kern="1200" cap="none" spc="0" normalizeH="0" baseline="0" noProof="0" dirty="0" err="1">
                <a:ln>
                  <a:noFill/>
                </a:ln>
                <a:solidFill>
                  <a:srgbClr val="245473"/>
                </a:solidFill>
                <a:effectLst/>
                <a:uLnTx/>
                <a:uFillTx/>
                <a:ea typeface="Lato Light" panose="020F0502020204030203" pitchFamily="34" charset="0"/>
                <a:cs typeface="Mukta ExtraLight" panose="020B0000000000000000" pitchFamily="34" charset="77"/>
              </a:rPr>
              <a:t>wird</a:t>
            </a:r>
            <a:r>
              <a:rPr kumimoji="0" lang="en-GB" sz="1600" b="0" i="0" u="none" strike="noStrike" kern="1200" cap="none" spc="0" normalizeH="0" baseline="0" noProof="0" dirty="0">
                <a:ln>
                  <a:noFill/>
                </a:ln>
                <a:solidFill>
                  <a:srgbClr val="245473"/>
                </a:solidFill>
                <a:effectLst/>
                <a:uLnTx/>
                <a:uFillTx/>
                <a:ea typeface="Lato Light" panose="020F0502020204030203" pitchFamily="34" charset="0"/>
                <a:cs typeface="Mukta ExtraLight" panose="020B0000000000000000" pitchFamily="34" charset="77"/>
              </a:rPr>
              <a:t>.)</a:t>
            </a:r>
          </a:p>
        </p:txBody>
      </p:sp>
      <p:sp>
        <p:nvSpPr>
          <p:cNvPr id="5" name="Freeform 77">
            <a:extLst>
              <a:ext uri="{FF2B5EF4-FFF2-40B4-BE49-F238E27FC236}">
                <a16:creationId xmlns:a16="http://schemas.microsoft.com/office/drawing/2014/main" xmlns="" id="{AB6681A9-189B-4209-86BB-A7753335CFD9}"/>
              </a:ext>
            </a:extLst>
          </p:cNvPr>
          <p:cNvSpPr>
            <a:spLocks noChangeArrowheads="1"/>
          </p:cNvSpPr>
          <p:nvPr/>
        </p:nvSpPr>
        <p:spPr bwMode="auto">
          <a:xfrm>
            <a:off x="6995123" y="3212837"/>
            <a:ext cx="837231" cy="1223798"/>
          </a:xfrm>
          <a:custGeom>
            <a:avLst/>
            <a:gdLst>
              <a:gd name="connsiteX0" fmla="*/ 1402707 w 1721756"/>
              <a:gd name="connsiteY0" fmla="*/ 0 h 2516732"/>
              <a:gd name="connsiteX1" fmla="*/ 1537423 w 1721756"/>
              <a:gd name="connsiteY1" fmla="*/ 0 h 2516732"/>
              <a:gd name="connsiteX2" fmla="*/ 1537423 w 1721756"/>
              <a:gd name="connsiteY2" fmla="*/ 14403 h 2516732"/>
              <a:gd name="connsiteX3" fmla="*/ 1650800 w 1721756"/>
              <a:gd name="connsiteY3" fmla="*/ 14403 h 2516732"/>
              <a:gd name="connsiteX4" fmla="*/ 1710247 w 1721756"/>
              <a:gd name="connsiteY4" fmla="*/ 73843 h 2516732"/>
              <a:gd name="connsiteX5" fmla="*/ 1710247 w 1721756"/>
              <a:gd name="connsiteY5" fmla="*/ 296672 h 2516732"/>
              <a:gd name="connsiteX6" fmla="*/ 1721756 w 1721756"/>
              <a:gd name="connsiteY6" fmla="*/ 296672 h 2516732"/>
              <a:gd name="connsiteX7" fmla="*/ 1721756 w 1721756"/>
              <a:gd name="connsiteY7" fmla="*/ 399715 h 2516732"/>
              <a:gd name="connsiteX8" fmla="*/ 1710247 w 1721756"/>
              <a:gd name="connsiteY8" fmla="*/ 399715 h 2516732"/>
              <a:gd name="connsiteX9" fmla="*/ 1710247 w 1721756"/>
              <a:gd name="connsiteY9" fmla="*/ 437806 h 2516732"/>
              <a:gd name="connsiteX10" fmla="*/ 1721756 w 1721756"/>
              <a:gd name="connsiteY10" fmla="*/ 437806 h 2516732"/>
              <a:gd name="connsiteX11" fmla="*/ 1721756 w 1721756"/>
              <a:gd name="connsiteY11" fmla="*/ 540849 h 2516732"/>
              <a:gd name="connsiteX12" fmla="*/ 1710247 w 1721756"/>
              <a:gd name="connsiteY12" fmla="*/ 540849 h 2516732"/>
              <a:gd name="connsiteX13" fmla="*/ 1710247 w 1721756"/>
              <a:gd name="connsiteY13" fmla="*/ 2457293 h 2516732"/>
              <a:gd name="connsiteX14" fmla="*/ 1650800 w 1721756"/>
              <a:gd name="connsiteY14" fmla="*/ 2516732 h 2516732"/>
              <a:gd name="connsiteX15" fmla="*/ 59447 w 1721756"/>
              <a:gd name="connsiteY15" fmla="*/ 2516732 h 2516732"/>
              <a:gd name="connsiteX16" fmla="*/ 0 w 1721756"/>
              <a:gd name="connsiteY16" fmla="*/ 2457293 h 2516732"/>
              <a:gd name="connsiteX17" fmla="*/ 0 w 1721756"/>
              <a:gd name="connsiteY17" fmla="*/ 73843 h 2516732"/>
              <a:gd name="connsiteX18" fmla="*/ 59447 w 1721756"/>
              <a:gd name="connsiteY18" fmla="*/ 14403 h 2516732"/>
              <a:gd name="connsiteX19" fmla="*/ 1402707 w 1721756"/>
              <a:gd name="connsiteY19" fmla="*/ 14403 h 2516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21756" h="2516732">
                <a:moveTo>
                  <a:pt x="1402707" y="0"/>
                </a:moveTo>
                <a:lnTo>
                  <a:pt x="1537423" y="0"/>
                </a:lnTo>
                <a:lnTo>
                  <a:pt x="1537423" y="14403"/>
                </a:lnTo>
                <a:lnTo>
                  <a:pt x="1650800" y="14403"/>
                </a:lnTo>
                <a:cubicBezTo>
                  <a:pt x="1684116" y="14403"/>
                  <a:pt x="1710247" y="41184"/>
                  <a:pt x="1710247" y="73843"/>
                </a:cubicBezTo>
                <a:lnTo>
                  <a:pt x="1710247" y="296672"/>
                </a:lnTo>
                <a:lnTo>
                  <a:pt x="1721756" y="296672"/>
                </a:lnTo>
                <a:lnTo>
                  <a:pt x="1721756" y="399715"/>
                </a:lnTo>
                <a:lnTo>
                  <a:pt x="1710247" y="399715"/>
                </a:lnTo>
                <a:lnTo>
                  <a:pt x="1710247" y="437806"/>
                </a:lnTo>
                <a:lnTo>
                  <a:pt x="1721756" y="437806"/>
                </a:lnTo>
                <a:lnTo>
                  <a:pt x="1721756" y="540849"/>
                </a:lnTo>
                <a:lnTo>
                  <a:pt x="1710247" y="540849"/>
                </a:lnTo>
                <a:lnTo>
                  <a:pt x="1710247" y="2457293"/>
                </a:lnTo>
                <a:cubicBezTo>
                  <a:pt x="1710247" y="2489951"/>
                  <a:pt x="1684116" y="2516732"/>
                  <a:pt x="1650800" y="2516732"/>
                </a:cubicBezTo>
                <a:lnTo>
                  <a:pt x="59447" y="2516732"/>
                </a:lnTo>
                <a:cubicBezTo>
                  <a:pt x="26131" y="2516732"/>
                  <a:pt x="0" y="2489951"/>
                  <a:pt x="0" y="2457293"/>
                </a:cubicBezTo>
                <a:lnTo>
                  <a:pt x="0" y="73843"/>
                </a:lnTo>
                <a:cubicBezTo>
                  <a:pt x="0" y="41184"/>
                  <a:pt x="26131" y="14403"/>
                  <a:pt x="59447" y="14403"/>
                </a:cubicBezTo>
                <a:lnTo>
                  <a:pt x="1402707" y="14403"/>
                </a:lnTo>
                <a:close/>
              </a:path>
            </a:pathLst>
          </a:custGeom>
          <a:solidFill>
            <a:schemeClr val="tx2"/>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6" name="Freeform 13">
            <a:extLst>
              <a:ext uri="{FF2B5EF4-FFF2-40B4-BE49-F238E27FC236}">
                <a16:creationId xmlns:a16="http://schemas.microsoft.com/office/drawing/2014/main" xmlns="" id="{B79037AF-5A1D-4FD5-AD85-0B4F28501456}"/>
              </a:ext>
            </a:extLst>
          </p:cNvPr>
          <p:cNvSpPr>
            <a:spLocks noChangeArrowheads="1"/>
          </p:cNvSpPr>
          <p:nvPr/>
        </p:nvSpPr>
        <p:spPr bwMode="auto">
          <a:xfrm>
            <a:off x="7027335" y="3301074"/>
            <a:ext cx="771725" cy="1026632"/>
          </a:xfrm>
          <a:custGeom>
            <a:avLst/>
            <a:gdLst>
              <a:gd name="T0" fmla="*/ 2430 w 2431"/>
              <a:gd name="T1" fmla="*/ 3218 h 3232"/>
              <a:gd name="T2" fmla="*/ 22 w 2431"/>
              <a:gd name="T3" fmla="*/ 3231 h 3232"/>
              <a:gd name="T4" fmla="*/ 0 w 2431"/>
              <a:gd name="T5" fmla="*/ 13 h 3232"/>
              <a:gd name="T6" fmla="*/ 2408 w 2431"/>
              <a:gd name="T7" fmla="*/ 0 h 3232"/>
              <a:gd name="T8" fmla="*/ 2430 w 2431"/>
              <a:gd name="T9" fmla="*/ 3218 h 3232"/>
            </a:gdLst>
            <a:ahLst/>
            <a:cxnLst>
              <a:cxn ang="0">
                <a:pos x="T0" y="T1"/>
              </a:cxn>
              <a:cxn ang="0">
                <a:pos x="T2" y="T3"/>
              </a:cxn>
              <a:cxn ang="0">
                <a:pos x="T4" y="T5"/>
              </a:cxn>
              <a:cxn ang="0">
                <a:pos x="T6" y="T7"/>
              </a:cxn>
              <a:cxn ang="0">
                <a:pos x="T8" y="T9"/>
              </a:cxn>
            </a:cxnLst>
            <a:rect l="0" t="0" r="r" b="b"/>
            <a:pathLst>
              <a:path w="2431" h="3232">
                <a:moveTo>
                  <a:pt x="2430" y="3218"/>
                </a:moveTo>
                <a:lnTo>
                  <a:pt x="22" y="3231"/>
                </a:lnTo>
                <a:lnTo>
                  <a:pt x="0" y="13"/>
                </a:lnTo>
                <a:lnTo>
                  <a:pt x="2408" y="0"/>
                </a:lnTo>
                <a:lnTo>
                  <a:pt x="2430" y="3218"/>
                </a:lnTo>
              </a:path>
            </a:pathLst>
          </a:custGeom>
          <a:solidFill>
            <a:schemeClr val="accent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7" name="Freeform 14">
            <a:extLst>
              <a:ext uri="{FF2B5EF4-FFF2-40B4-BE49-F238E27FC236}">
                <a16:creationId xmlns:a16="http://schemas.microsoft.com/office/drawing/2014/main" xmlns="" id="{F4FB5A39-5DAD-40C7-957E-32EF854549A6}"/>
              </a:ext>
            </a:extLst>
          </p:cNvPr>
          <p:cNvSpPr>
            <a:spLocks noChangeArrowheads="1"/>
          </p:cNvSpPr>
          <p:nvPr/>
        </p:nvSpPr>
        <p:spPr bwMode="auto">
          <a:xfrm>
            <a:off x="7154789" y="3297495"/>
            <a:ext cx="644272" cy="864164"/>
          </a:xfrm>
          <a:custGeom>
            <a:avLst/>
            <a:gdLst>
              <a:gd name="T0" fmla="*/ 2010 w 2029"/>
              <a:gd name="T1" fmla="*/ 0 h 2722"/>
              <a:gd name="T2" fmla="*/ 0 w 2029"/>
              <a:gd name="T3" fmla="*/ 10 h 2722"/>
              <a:gd name="T4" fmla="*/ 0 w 2029"/>
              <a:gd name="T5" fmla="*/ 10 h 2722"/>
              <a:gd name="T6" fmla="*/ 2028 w 2029"/>
              <a:gd name="T7" fmla="*/ 2721 h 2722"/>
              <a:gd name="T8" fmla="*/ 2010 w 2029"/>
              <a:gd name="T9" fmla="*/ 0 h 2722"/>
            </a:gdLst>
            <a:ahLst/>
            <a:cxnLst>
              <a:cxn ang="0">
                <a:pos x="T0" y="T1"/>
              </a:cxn>
              <a:cxn ang="0">
                <a:pos x="T2" y="T3"/>
              </a:cxn>
              <a:cxn ang="0">
                <a:pos x="T4" y="T5"/>
              </a:cxn>
              <a:cxn ang="0">
                <a:pos x="T6" y="T7"/>
              </a:cxn>
              <a:cxn ang="0">
                <a:pos x="T8" y="T9"/>
              </a:cxn>
            </a:cxnLst>
            <a:rect l="0" t="0" r="r" b="b"/>
            <a:pathLst>
              <a:path w="2029" h="2722">
                <a:moveTo>
                  <a:pt x="2010" y="0"/>
                </a:moveTo>
                <a:lnTo>
                  <a:pt x="0" y="10"/>
                </a:lnTo>
                <a:lnTo>
                  <a:pt x="0" y="10"/>
                </a:lnTo>
                <a:cubicBezTo>
                  <a:pt x="911" y="810"/>
                  <a:pt x="1573" y="1714"/>
                  <a:pt x="2028" y="2721"/>
                </a:cubicBezTo>
                <a:lnTo>
                  <a:pt x="2010" y="0"/>
                </a:lnTo>
              </a:path>
            </a:pathLst>
          </a:custGeom>
          <a:solidFill>
            <a:schemeClr val="bg1">
              <a:lumMod val="95000"/>
              <a:alpha val="2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8" name="Freeform 15">
            <a:extLst>
              <a:ext uri="{FF2B5EF4-FFF2-40B4-BE49-F238E27FC236}">
                <a16:creationId xmlns:a16="http://schemas.microsoft.com/office/drawing/2014/main" xmlns="" id="{636CA787-45EF-4AA0-9DA7-BDFD43C78E31}"/>
              </a:ext>
            </a:extLst>
          </p:cNvPr>
          <p:cNvSpPr>
            <a:spLocks noChangeArrowheads="1"/>
          </p:cNvSpPr>
          <p:nvPr/>
        </p:nvSpPr>
        <p:spPr bwMode="auto">
          <a:xfrm>
            <a:off x="7376082" y="4338911"/>
            <a:ext cx="70029" cy="70029"/>
          </a:xfrm>
          <a:custGeom>
            <a:avLst/>
            <a:gdLst>
              <a:gd name="T0" fmla="*/ 190 w 220"/>
              <a:gd name="T1" fmla="*/ 29 h 220"/>
              <a:gd name="T2" fmla="*/ 190 w 220"/>
              <a:gd name="T3" fmla="*/ 29 h 220"/>
              <a:gd name="T4" fmla="*/ 29 w 220"/>
              <a:gd name="T5" fmla="*/ 29 h 220"/>
              <a:gd name="T6" fmla="*/ 29 w 220"/>
              <a:gd name="T7" fmla="*/ 29 h 220"/>
              <a:gd name="T8" fmla="*/ 29 w 220"/>
              <a:gd name="T9" fmla="*/ 190 h 220"/>
              <a:gd name="T10" fmla="*/ 29 w 220"/>
              <a:gd name="T11" fmla="*/ 190 h 220"/>
              <a:gd name="T12" fmla="*/ 190 w 220"/>
              <a:gd name="T13" fmla="*/ 190 h 220"/>
              <a:gd name="T14" fmla="*/ 190 w 220"/>
              <a:gd name="T15" fmla="*/ 190 h 220"/>
              <a:gd name="T16" fmla="*/ 190 w 220"/>
              <a:gd name="T17" fmla="*/ 29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 h="220">
                <a:moveTo>
                  <a:pt x="190" y="29"/>
                </a:moveTo>
                <a:lnTo>
                  <a:pt x="190" y="29"/>
                </a:lnTo>
                <a:cubicBezTo>
                  <a:pt x="161" y="0"/>
                  <a:pt x="58" y="0"/>
                  <a:pt x="29" y="29"/>
                </a:cubicBezTo>
                <a:lnTo>
                  <a:pt x="29" y="29"/>
                </a:lnTo>
                <a:cubicBezTo>
                  <a:pt x="0" y="58"/>
                  <a:pt x="0" y="160"/>
                  <a:pt x="29" y="190"/>
                </a:cubicBezTo>
                <a:lnTo>
                  <a:pt x="29" y="190"/>
                </a:lnTo>
                <a:cubicBezTo>
                  <a:pt x="58" y="219"/>
                  <a:pt x="161" y="219"/>
                  <a:pt x="190" y="190"/>
                </a:cubicBezTo>
                <a:lnTo>
                  <a:pt x="190" y="190"/>
                </a:lnTo>
                <a:cubicBezTo>
                  <a:pt x="219" y="160"/>
                  <a:pt x="219" y="58"/>
                  <a:pt x="190" y="29"/>
                </a:cubicBezTo>
              </a:path>
            </a:pathLst>
          </a:custGeom>
          <a:solidFill>
            <a:schemeClr val="tx2">
              <a:lumMod val="60000"/>
              <a:lumOff val="4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9" name="Freeform 16">
            <a:extLst>
              <a:ext uri="{FF2B5EF4-FFF2-40B4-BE49-F238E27FC236}">
                <a16:creationId xmlns:a16="http://schemas.microsoft.com/office/drawing/2014/main" xmlns="" id="{9D6C647C-9F5B-477E-87FD-48FD950199EE}"/>
              </a:ext>
            </a:extLst>
          </p:cNvPr>
          <p:cNvSpPr>
            <a:spLocks noChangeArrowheads="1"/>
          </p:cNvSpPr>
          <p:nvPr/>
        </p:nvSpPr>
        <p:spPr bwMode="auto">
          <a:xfrm>
            <a:off x="7391490" y="4355719"/>
            <a:ext cx="36415" cy="36415"/>
          </a:xfrm>
          <a:custGeom>
            <a:avLst/>
            <a:gdLst>
              <a:gd name="T0" fmla="*/ 59 w 116"/>
              <a:gd name="T1" fmla="*/ 12 h 113"/>
              <a:gd name="T2" fmla="*/ 59 w 116"/>
              <a:gd name="T3" fmla="*/ 12 h 113"/>
              <a:gd name="T4" fmla="*/ 24 w 116"/>
              <a:gd name="T5" fmla="*/ 21 h 113"/>
              <a:gd name="T6" fmla="*/ 24 w 116"/>
              <a:gd name="T7" fmla="*/ 21 h 113"/>
              <a:gd name="T8" fmla="*/ 24 w 116"/>
              <a:gd name="T9" fmla="*/ 91 h 113"/>
              <a:gd name="T10" fmla="*/ 24 w 116"/>
              <a:gd name="T11" fmla="*/ 91 h 113"/>
              <a:gd name="T12" fmla="*/ 59 w 116"/>
              <a:gd name="T13" fmla="*/ 100 h 113"/>
              <a:gd name="T14" fmla="*/ 59 w 116"/>
              <a:gd name="T15" fmla="*/ 100 h 113"/>
              <a:gd name="T16" fmla="*/ 95 w 116"/>
              <a:gd name="T17" fmla="*/ 91 h 113"/>
              <a:gd name="T18" fmla="*/ 95 w 116"/>
              <a:gd name="T19" fmla="*/ 91 h 113"/>
              <a:gd name="T20" fmla="*/ 104 w 116"/>
              <a:gd name="T21" fmla="*/ 56 h 113"/>
              <a:gd name="T22" fmla="*/ 104 w 116"/>
              <a:gd name="T23" fmla="*/ 56 h 113"/>
              <a:gd name="T24" fmla="*/ 95 w 116"/>
              <a:gd name="T25" fmla="*/ 21 h 113"/>
              <a:gd name="T26" fmla="*/ 95 w 116"/>
              <a:gd name="T27" fmla="*/ 21 h 113"/>
              <a:gd name="T28" fmla="*/ 59 w 116"/>
              <a:gd name="T29" fmla="*/ 12 h 113"/>
              <a:gd name="T30" fmla="*/ 59 w 116"/>
              <a:gd name="T31" fmla="*/ 112 h 113"/>
              <a:gd name="T32" fmla="*/ 59 w 116"/>
              <a:gd name="T33" fmla="*/ 112 h 113"/>
              <a:gd name="T34" fmla="*/ 59 w 116"/>
              <a:gd name="T35" fmla="*/ 112 h 113"/>
              <a:gd name="T36" fmla="*/ 16 w 116"/>
              <a:gd name="T37" fmla="*/ 99 h 113"/>
              <a:gd name="T38" fmla="*/ 16 w 116"/>
              <a:gd name="T39" fmla="*/ 99 h 113"/>
              <a:gd name="T40" fmla="*/ 16 w 116"/>
              <a:gd name="T41" fmla="*/ 13 h 113"/>
              <a:gd name="T42" fmla="*/ 16 w 116"/>
              <a:gd name="T43" fmla="*/ 13 h 113"/>
              <a:gd name="T44" fmla="*/ 59 w 116"/>
              <a:gd name="T45" fmla="*/ 0 h 113"/>
              <a:gd name="T46" fmla="*/ 59 w 116"/>
              <a:gd name="T47" fmla="*/ 0 h 113"/>
              <a:gd name="T48" fmla="*/ 103 w 116"/>
              <a:gd name="T49" fmla="*/ 13 h 113"/>
              <a:gd name="T50" fmla="*/ 103 w 116"/>
              <a:gd name="T51" fmla="*/ 13 h 113"/>
              <a:gd name="T52" fmla="*/ 115 w 116"/>
              <a:gd name="T53" fmla="*/ 56 h 113"/>
              <a:gd name="T54" fmla="*/ 115 w 116"/>
              <a:gd name="T55" fmla="*/ 56 h 113"/>
              <a:gd name="T56" fmla="*/ 103 w 116"/>
              <a:gd name="T57" fmla="*/ 99 h 113"/>
              <a:gd name="T58" fmla="*/ 103 w 116"/>
              <a:gd name="T59" fmla="*/ 99 h 113"/>
              <a:gd name="T60" fmla="*/ 59 w 116"/>
              <a:gd name="T61" fmla="*/ 11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6" h="113">
                <a:moveTo>
                  <a:pt x="59" y="12"/>
                </a:moveTo>
                <a:lnTo>
                  <a:pt x="59" y="12"/>
                </a:lnTo>
                <a:cubicBezTo>
                  <a:pt x="44" y="12"/>
                  <a:pt x="30" y="15"/>
                  <a:pt x="24" y="21"/>
                </a:cubicBezTo>
                <a:lnTo>
                  <a:pt x="24" y="21"/>
                </a:lnTo>
                <a:cubicBezTo>
                  <a:pt x="12" y="33"/>
                  <a:pt x="12" y="79"/>
                  <a:pt x="24" y="91"/>
                </a:cubicBezTo>
                <a:lnTo>
                  <a:pt x="24" y="91"/>
                </a:lnTo>
                <a:cubicBezTo>
                  <a:pt x="30" y="97"/>
                  <a:pt x="44" y="100"/>
                  <a:pt x="59" y="100"/>
                </a:cubicBezTo>
                <a:lnTo>
                  <a:pt x="59" y="100"/>
                </a:lnTo>
                <a:cubicBezTo>
                  <a:pt x="75" y="100"/>
                  <a:pt x="89" y="97"/>
                  <a:pt x="95" y="91"/>
                </a:cubicBezTo>
                <a:lnTo>
                  <a:pt x="95" y="91"/>
                </a:lnTo>
                <a:cubicBezTo>
                  <a:pt x="100" y="86"/>
                  <a:pt x="104" y="72"/>
                  <a:pt x="104" y="56"/>
                </a:cubicBezTo>
                <a:lnTo>
                  <a:pt x="104" y="56"/>
                </a:lnTo>
                <a:cubicBezTo>
                  <a:pt x="104" y="40"/>
                  <a:pt x="100" y="26"/>
                  <a:pt x="95" y="21"/>
                </a:cubicBezTo>
                <a:lnTo>
                  <a:pt x="95" y="21"/>
                </a:lnTo>
                <a:cubicBezTo>
                  <a:pt x="89" y="15"/>
                  <a:pt x="75" y="12"/>
                  <a:pt x="59" y="12"/>
                </a:cubicBezTo>
                <a:close/>
                <a:moveTo>
                  <a:pt x="59" y="112"/>
                </a:moveTo>
                <a:lnTo>
                  <a:pt x="59" y="112"/>
                </a:lnTo>
                <a:lnTo>
                  <a:pt x="59" y="112"/>
                </a:lnTo>
                <a:cubicBezTo>
                  <a:pt x="40" y="112"/>
                  <a:pt x="24" y="108"/>
                  <a:pt x="16" y="99"/>
                </a:cubicBezTo>
                <a:lnTo>
                  <a:pt x="16" y="99"/>
                </a:lnTo>
                <a:cubicBezTo>
                  <a:pt x="0" y="83"/>
                  <a:pt x="0" y="29"/>
                  <a:pt x="16" y="13"/>
                </a:cubicBezTo>
                <a:lnTo>
                  <a:pt x="16" y="13"/>
                </a:lnTo>
                <a:cubicBezTo>
                  <a:pt x="24" y="5"/>
                  <a:pt x="40" y="0"/>
                  <a:pt x="59" y="0"/>
                </a:cubicBezTo>
                <a:lnTo>
                  <a:pt x="59" y="0"/>
                </a:lnTo>
                <a:cubicBezTo>
                  <a:pt x="79" y="0"/>
                  <a:pt x="95" y="5"/>
                  <a:pt x="103" y="13"/>
                </a:cubicBezTo>
                <a:lnTo>
                  <a:pt x="103" y="13"/>
                </a:lnTo>
                <a:cubicBezTo>
                  <a:pt x="111" y="20"/>
                  <a:pt x="115" y="37"/>
                  <a:pt x="115" y="56"/>
                </a:cubicBezTo>
                <a:lnTo>
                  <a:pt x="115" y="56"/>
                </a:lnTo>
                <a:cubicBezTo>
                  <a:pt x="115" y="76"/>
                  <a:pt x="111" y="91"/>
                  <a:pt x="103" y="99"/>
                </a:cubicBezTo>
                <a:lnTo>
                  <a:pt x="103" y="99"/>
                </a:lnTo>
                <a:cubicBezTo>
                  <a:pt x="95" y="108"/>
                  <a:pt x="79" y="112"/>
                  <a:pt x="59" y="112"/>
                </a:cubicBezTo>
                <a:close/>
              </a:path>
            </a:pathLst>
          </a:custGeom>
          <a:solidFill>
            <a:schemeClr val="tx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10" name="Freeform 17">
            <a:extLst>
              <a:ext uri="{FF2B5EF4-FFF2-40B4-BE49-F238E27FC236}">
                <a16:creationId xmlns:a16="http://schemas.microsoft.com/office/drawing/2014/main" xmlns="" id="{5E923F59-AB60-4AA4-980C-DFF93E91BC09}"/>
              </a:ext>
            </a:extLst>
          </p:cNvPr>
          <p:cNvSpPr>
            <a:spLocks noChangeArrowheads="1"/>
          </p:cNvSpPr>
          <p:nvPr/>
        </p:nvSpPr>
        <p:spPr bwMode="auto">
          <a:xfrm>
            <a:off x="7413898" y="3249252"/>
            <a:ext cx="26611" cy="26612"/>
          </a:xfrm>
          <a:custGeom>
            <a:avLst/>
            <a:gdLst>
              <a:gd name="T0" fmla="*/ 82 w 83"/>
              <a:gd name="T1" fmla="*/ 41 h 83"/>
              <a:gd name="T2" fmla="*/ 82 w 83"/>
              <a:gd name="T3" fmla="*/ 41 h 83"/>
              <a:gd name="T4" fmla="*/ 41 w 83"/>
              <a:gd name="T5" fmla="*/ 82 h 83"/>
              <a:gd name="T6" fmla="*/ 41 w 83"/>
              <a:gd name="T7" fmla="*/ 82 h 83"/>
              <a:gd name="T8" fmla="*/ 0 w 83"/>
              <a:gd name="T9" fmla="*/ 41 h 83"/>
              <a:gd name="T10" fmla="*/ 0 w 83"/>
              <a:gd name="T11" fmla="*/ 41 h 83"/>
              <a:gd name="T12" fmla="*/ 41 w 83"/>
              <a:gd name="T13" fmla="*/ 0 h 83"/>
              <a:gd name="T14" fmla="*/ 41 w 83"/>
              <a:gd name="T15" fmla="*/ 0 h 83"/>
              <a:gd name="T16" fmla="*/ 82 w 83"/>
              <a:gd name="T17" fmla="*/ 4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2" y="41"/>
                </a:moveTo>
                <a:lnTo>
                  <a:pt x="82" y="41"/>
                </a:lnTo>
                <a:cubicBezTo>
                  <a:pt x="82" y="64"/>
                  <a:pt x="63" y="82"/>
                  <a:pt x="41" y="82"/>
                </a:cubicBezTo>
                <a:lnTo>
                  <a:pt x="41" y="82"/>
                </a:lnTo>
                <a:cubicBezTo>
                  <a:pt x="18" y="82"/>
                  <a:pt x="0" y="64"/>
                  <a:pt x="0" y="41"/>
                </a:cubicBezTo>
                <a:lnTo>
                  <a:pt x="0" y="41"/>
                </a:lnTo>
                <a:cubicBezTo>
                  <a:pt x="0" y="18"/>
                  <a:pt x="18" y="0"/>
                  <a:pt x="41" y="0"/>
                </a:cubicBezTo>
                <a:lnTo>
                  <a:pt x="41" y="0"/>
                </a:lnTo>
                <a:cubicBezTo>
                  <a:pt x="63" y="0"/>
                  <a:pt x="82" y="18"/>
                  <a:pt x="82" y="41"/>
                </a:cubicBezTo>
              </a:path>
            </a:pathLst>
          </a:custGeom>
          <a:solidFill>
            <a:schemeClr val="tx2">
              <a:lumMod val="60000"/>
              <a:lumOff val="4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11" name="Freeform 18">
            <a:extLst>
              <a:ext uri="{FF2B5EF4-FFF2-40B4-BE49-F238E27FC236}">
                <a16:creationId xmlns:a16="http://schemas.microsoft.com/office/drawing/2014/main" xmlns="" id="{17FFDCC9-CACD-4CCB-853A-1E8D05B2508A}"/>
              </a:ext>
            </a:extLst>
          </p:cNvPr>
          <p:cNvSpPr>
            <a:spLocks noChangeArrowheads="1"/>
          </p:cNvSpPr>
          <p:nvPr/>
        </p:nvSpPr>
        <p:spPr bwMode="auto">
          <a:xfrm>
            <a:off x="7422303" y="3256255"/>
            <a:ext cx="11205" cy="12604"/>
          </a:xfrm>
          <a:custGeom>
            <a:avLst/>
            <a:gdLst>
              <a:gd name="T0" fmla="*/ 36 w 37"/>
              <a:gd name="T1" fmla="*/ 19 h 38"/>
              <a:gd name="T2" fmla="*/ 36 w 37"/>
              <a:gd name="T3" fmla="*/ 19 h 38"/>
              <a:gd name="T4" fmla="*/ 18 w 37"/>
              <a:gd name="T5" fmla="*/ 37 h 38"/>
              <a:gd name="T6" fmla="*/ 18 w 37"/>
              <a:gd name="T7" fmla="*/ 37 h 38"/>
              <a:gd name="T8" fmla="*/ 0 w 37"/>
              <a:gd name="T9" fmla="*/ 19 h 38"/>
              <a:gd name="T10" fmla="*/ 0 w 37"/>
              <a:gd name="T11" fmla="*/ 19 h 38"/>
              <a:gd name="T12" fmla="*/ 18 w 37"/>
              <a:gd name="T13" fmla="*/ 0 h 38"/>
              <a:gd name="T14" fmla="*/ 18 w 37"/>
              <a:gd name="T15" fmla="*/ 0 h 38"/>
              <a:gd name="T16" fmla="*/ 36 w 37"/>
              <a:gd name="T17"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8">
                <a:moveTo>
                  <a:pt x="36" y="19"/>
                </a:moveTo>
                <a:lnTo>
                  <a:pt x="36" y="19"/>
                </a:lnTo>
                <a:cubicBezTo>
                  <a:pt x="36" y="29"/>
                  <a:pt x="28" y="37"/>
                  <a:pt x="18" y="37"/>
                </a:cubicBezTo>
                <a:lnTo>
                  <a:pt x="18" y="37"/>
                </a:lnTo>
                <a:cubicBezTo>
                  <a:pt x="8" y="37"/>
                  <a:pt x="0" y="29"/>
                  <a:pt x="0" y="19"/>
                </a:cubicBezTo>
                <a:lnTo>
                  <a:pt x="0" y="19"/>
                </a:lnTo>
                <a:cubicBezTo>
                  <a:pt x="0" y="9"/>
                  <a:pt x="8" y="0"/>
                  <a:pt x="18" y="0"/>
                </a:cubicBezTo>
                <a:lnTo>
                  <a:pt x="18" y="0"/>
                </a:lnTo>
                <a:cubicBezTo>
                  <a:pt x="28" y="0"/>
                  <a:pt x="36" y="9"/>
                  <a:pt x="36" y="19"/>
                </a:cubicBezTo>
              </a:path>
            </a:pathLst>
          </a:custGeom>
          <a:solidFill>
            <a:srgbClr val="3A3D5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12" name="Freeform 19">
            <a:extLst>
              <a:ext uri="{FF2B5EF4-FFF2-40B4-BE49-F238E27FC236}">
                <a16:creationId xmlns:a16="http://schemas.microsoft.com/office/drawing/2014/main" xmlns="" id="{B5BDA2B0-8FFD-4870-9957-C83D9302E3BA}"/>
              </a:ext>
            </a:extLst>
          </p:cNvPr>
          <p:cNvSpPr>
            <a:spLocks noChangeArrowheads="1"/>
          </p:cNvSpPr>
          <p:nvPr/>
        </p:nvSpPr>
        <p:spPr bwMode="auto">
          <a:xfrm>
            <a:off x="7388688" y="3256255"/>
            <a:ext cx="11205" cy="12604"/>
          </a:xfrm>
          <a:custGeom>
            <a:avLst/>
            <a:gdLst>
              <a:gd name="T0" fmla="*/ 36 w 37"/>
              <a:gd name="T1" fmla="*/ 19 h 38"/>
              <a:gd name="T2" fmla="*/ 36 w 37"/>
              <a:gd name="T3" fmla="*/ 19 h 38"/>
              <a:gd name="T4" fmla="*/ 18 w 37"/>
              <a:gd name="T5" fmla="*/ 37 h 38"/>
              <a:gd name="T6" fmla="*/ 18 w 37"/>
              <a:gd name="T7" fmla="*/ 37 h 38"/>
              <a:gd name="T8" fmla="*/ 0 w 37"/>
              <a:gd name="T9" fmla="*/ 19 h 38"/>
              <a:gd name="T10" fmla="*/ 0 w 37"/>
              <a:gd name="T11" fmla="*/ 19 h 38"/>
              <a:gd name="T12" fmla="*/ 18 w 37"/>
              <a:gd name="T13" fmla="*/ 0 h 38"/>
              <a:gd name="T14" fmla="*/ 18 w 37"/>
              <a:gd name="T15" fmla="*/ 0 h 38"/>
              <a:gd name="T16" fmla="*/ 36 w 37"/>
              <a:gd name="T17"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8">
                <a:moveTo>
                  <a:pt x="36" y="19"/>
                </a:moveTo>
                <a:lnTo>
                  <a:pt x="36" y="19"/>
                </a:lnTo>
                <a:cubicBezTo>
                  <a:pt x="36" y="29"/>
                  <a:pt x="28" y="37"/>
                  <a:pt x="18" y="37"/>
                </a:cubicBezTo>
                <a:lnTo>
                  <a:pt x="18" y="37"/>
                </a:lnTo>
                <a:cubicBezTo>
                  <a:pt x="8" y="37"/>
                  <a:pt x="0" y="29"/>
                  <a:pt x="0" y="19"/>
                </a:cubicBezTo>
                <a:lnTo>
                  <a:pt x="0" y="19"/>
                </a:lnTo>
                <a:cubicBezTo>
                  <a:pt x="0" y="9"/>
                  <a:pt x="8" y="0"/>
                  <a:pt x="18" y="0"/>
                </a:cubicBezTo>
                <a:lnTo>
                  <a:pt x="18" y="0"/>
                </a:lnTo>
                <a:cubicBezTo>
                  <a:pt x="28" y="0"/>
                  <a:pt x="36" y="9"/>
                  <a:pt x="36" y="19"/>
                </a:cubicBezTo>
              </a:path>
            </a:pathLst>
          </a:custGeom>
          <a:solidFill>
            <a:srgbClr val="FB656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13" name="Subtitle 2">
            <a:extLst>
              <a:ext uri="{FF2B5EF4-FFF2-40B4-BE49-F238E27FC236}">
                <a16:creationId xmlns:a16="http://schemas.microsoft.com/office/drawing/2014/main" xmlns="" id="{743AC83E-6867-41EF-B613-533417FDCE4E}"/>
              </a:ext>
            </a:extLst>
          </p:cNvPr>
          <p:cNvSpPr txBox="1">
            <a:spLocks/>
          </p:cNvSpPr>
          <p:nvPr/>
        </p:nvSpPr>
        <p:spPr>
          <a:xfrm>
            <a:off x="7180364" y="3375864"/>
            <a:ext cx="336970" cy="188521"/>
          </a:xfrm>
          <a:prstGeom prst="rect">
            <a:avLst/>
          </a:prstGeom>
        </p:spPr>
        <p:txBody>
          <a:bodyPr vert="horz" wrap="non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r" defTabSz="1087636" rtl="0" eaLnBrk="1" fontAlgn="auto" latinLnBrk="0" hangingPunct="1">
              <a:lnSpc>
                <a:spcPct val="100000"/>
              </a:lnSpc>
              <a:spcBef>
                <a:spcPts val="0"/>
              </a:spcBef>
              <a:spcAft>
                <a:spcPts val="0"/>
              </a:spcAft>
              <a:buClrTx/>
              <a:buSzTx/>
              <a:buFont typeface="Arial"/>
              <a:buNone/>
              <a:tabLst/>
              <a:defRPr/>
            </a:pPr>
            <a:r>
              <a:rPr kumimoji="0" lang="en-GB" sz="500" b="0" i="0" u="none" strike="noStrike" kern="1200" cap="none" spc="0" normalizeH="0" baseline="0" noProof="0" dirty="0">
                <a:ln>
                  <a:noFill/>
                </a:ln>
                <a:solidFill>
                  <a:prstClr val="white"/>
                </a:solidFill>
                <a:effectLst/>
                <a:uLnTx/>
                <a:uFillTx/>
                <a:latin typeface="Calibri Light" panose="020F0302020204030204"/>
                <a:ea typeface="Lato" panose="020F0502020204030203" pitchFamily="34" charset="0"/>
                <a:cs typeface="Lato" panose="020F0502020204030203" pitchFamily="34" charset="0"/>
              </a:rPr>
              <a:t>Green </a:t>
            </a:r>
          </a:p>
          <a:p>
            <a:pPr marL="0" marR="0" lvl="0" indent="0" algn="r" defTabSz="1087636" rtl="0" eaLnBrk="1" fontAlgn="auto" latinLnBrk="0" hangingPunct="1">
              <a:lnSpc>
                <a:spcPct val="100000"/>
              </a:lnSpc>
              <a:spcBef>
                <a:spcPts val="0"/>
              </a:spcBef>
              <a:spcAft>
                <a:spcPts val="0"/>
              </a:spcAft>
              <a:buClrTx/>
              <a:buSzTx/>
              <a:buFont typeface="Arial"/>
              <a:buNone/>
              <a:tabLst/>
              <a:defRPr/>
            </a:pPr>
            <a:r>
              <a:rPr kumimoji="0" lang="en-GB" sz="500" b="0" i="0" u="none" strike="noStrike" kern="1200" cap="none" spc="0" normalizeH="0" baseline="0" noProof="0" dirty="0">
                <a:ln>
                  <a:noFill/>
                </a:ln>
                <a:solidFill>
                  <a:prstClr val="white"/>
                </a:solidFill>
                <a:effectLst/>
                <a:uLnTx/>
                <a:uFillTx/>
                <a:latin typeface="Calibri Light" panose="020F0302020204030204"/>
                <a:ea typeface="Lato" panose="020F0502020204030203" pitchFamily="34" charset="0"/>
                <a:cs typeface="Lato" panose="020F0502020204030203" pitchFamily="34" charset="0"/>
              </a:rPr>
              <a:t>Marketing</a:t>
            </a:r>
          </a:p>
        </p:txBody>
      </p:sp>
      <p:sp>
        <p:nvSpPr>
          <p:cNvPr id="14" name="Subtitle 2">
            <a:extLst>
              <a:ext uri="{FF2B5EF4-FFF2-40B4-BE49-F238E27FC236}">
                <a16:creationId xmlns:a16="http://schemas.microsoft.com/office/drawing/2014/main" xmlns="" id="{C176880A-2635-410B-99F8-7351CA9D7C20}"/>
              </a:ext>
            </a:extLst>
          </p:cNvPr>
          <p:cNvSpPr txBox="1">
            <a:spLocks/>
          </p:cNvSpPr>
          <p:nvPr/>
        </p:nvSpPr>
        <p:spPr>
          <a:xfrm>
            <a:off x="7180364" y="4099966"/>
            <a:ext cx="336970" cy="188521"/>
          </a:xfrm>
          <a:prstGeom prst="rect">
            <a:avLst/>
          </a:prstGeom>
        </p:spPr>
        <p:txBody>
          <a:bodyPr vert="horz" wrap="non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r" defTabSz="1087636" rtl="0" eaLnBrk="1" fontAlgn="auto" latinLnBrk="0" hangingPunct="1">
              <a:lnSpc>
                <a:spcPct val="100000"/>
              </a:lnSpc>
              <a:spcBef>
                <a:spcPts val="0"/>
              </a:spcBef>
              <a:spcAft>
                <a:spcPts val="0"/>
              </a:spcAft>
              <a:buClrTx/>
              <a:buSzTx/>
              <a:buFont typeface="Arial"/>
              <a:buNone/>
              <a:tabLst/>
              <a:defRPr/>
            </a:pPr>
            <a:r>
              <a:rPr kumimoji="0" lang="en-GB" sz="500" b="0" i="0" u="none" strike="noStrike" kern="1200" cap="none" spc="0" normalizeH="0" baseline="0" noProof="0" dirty="0">
                <a:ln>
                  <a:noFill/>
                </a:ln>
                <a:solidFill>
                  <a:prstClr val="white"/>
                </a:solidFill>
                <a:effectLst/>
                <a:uLnTx/>
                <a:uFillTx/>
                <a:latin typeface="Calibri Light" panose="020F0302020204030204"/>
                <a:ea typeface="Lato" panose="020F0502020204030203" pitchFamily="34" charset="0"/>
                <a:cs typeface="Lato" panose="020F0502020204030203" pitchFamily="34" charset="0"/>
              </a:rPr>
              <a:t>Green </a:t>
            </a:r>
          </a:p>
          <a:p>
            <a:pPr marL="0" marR="0" lvl="0" indent="0" algn="r" defTabSz="1087636" rtl="0" eaLnBrk="1" fontAlgn="auto" latinLnBrk="0" hangingPunct="1">
              <a:lnSpc>
                <a:spcPct val="100000"/>
              </a:lnSpc>
              <a:spcBef>
                <a:spcPts val="0"/>
              </a:spcBef>
              <a:spcAft>
                <a:spcPts val="0"/>
              </a:spcAft>
              <a:buClrTx/>
              <a:buSzTx/>
              <a:buFont typeface="Arial"/>
              <a:buNone/>
              <a:tabLst/>
              <a:defRPr/>
            </a:pPr>
            <a:r>
              <a:rPr kumimoji="0" lang="en-GB" sz="500" b="0" i="0" u="none" strike="noStrike" kern="1200" cap="none" spc="0" normalizeH="0" baseline="0" noProof="0" dirty="0">
                <a:ln>
                  <a:noFill/>
                </a:ln>
                <a:solidFill>
                  <a:prstClr val="white"/>
                </a:solidFill>
                <a:effectLst/>
                <a:uLnTx/>
                <a:uFillTx/>
                <a:latin typeface="Calibri Light" panose="020F0302020204030204"/>
                <a:ea typeface="Lato" panose="020F0502020204030203" pitchFamily="34" charset="0"/>
                <a:cs typeface="Lato" panose="020F0502020204030203" pitchFamily="34" charset="0"/>
              </a:rPr>
              <a:t>Marketing</a:t>
            </a:r>
          </a:p>
        </p:txBody>
      </p:sp>
      <p:sp>
        <p:nvSpPr>
          <p:cNvPr id="15" name="Subtitle 2">
            <a:extLst>
              <a:ext uri="{FF2B5EF4-FFF2-40B4-BE49-F238E27FC236}">
                <a16:creationId xmlns:a16="http://schemas.microsoft.com/office/drawing/2014/main" xmlns="" id="{50A31C55-85C6-4501-83FD-A925759A61B7}"/>
              </a:ext>
            </a:extLst>
          </p:cNvPr>
          <p:cNvSpPr txBox="1">
            <a:spLocks/>
          </p:cNvSpPr>
          <p:nvPr/>
        </p:nvSpPr>
        <p:spPr>
          <a:xfrm>
            <a:off x="7224405" y="3737915"/>
            <a:ext cx="336970" cy="188521"/>
          </a:xfrm>
          <a:prstGeom prst="rect">
            <a:avLst/>
          </a:prstGeom>
        </p:spPr>
        <p:txBody>
          <a:bodyPr vert="horz" wrap="non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ts val="0"/>
              </a:spcBef>
              <a:spcAft>
                <a:spcPts val="0"/>
              </a:spcAft>
              <a:buClrTx/>
              <a:buSzTx/>
              <a:buFont typeface="Arial"/>
              <a:buNone/>
              <a:tabLst/>
              <a:defRPr/>
            </a:pPr>
            <a:r>
              <a:rPr kumimoji="0" lang="en-GB" sz="500" b="0" i="0" u="none" strike="noStrike" kern="1200" cap="none" spc="0" normalizeH="0" baseline="0" noProof="0" dirty="0">
                <a:ln>
                  <a:noFill/>
                </a:ln>
                <a:solidFill>
                  <a:prstClr val="white"/>
                </a:solidFill>
                <a:effectLst/>
                <a:uLnTx/>
                <a:uFillTx/>
                <a:latin typeface="Calibri Light" panose="020F0302020204030204"/>
                <a:ea typeface="Lato" panose="020F0502020204030203" pitchFamily="34" charset="0"/>
                <a:cs typeface="Lato" panose="020F0502020204030203" pitchFamily="34" charset="0"/>
              </a:rPr>
              <a:t>Green </a:t>
            </a:r>
          </a:p>
          <a:p>
            <a:pPr marL="0" marR="0" lvl="0" indent="0" algn="l" defTabSz="1087636" rtl="0" eaLnBrk="1" fontAlgn="auto" latinLnBrk="0" hangingPunct="1">
              <a:lnSpc>
                <a:spcPct val="100000"/>
              </a:lnSpc>
              <a:spcBef>
                <a:spcPts val="0"/>
              </a:spcBef>
              <a:spcAft>
                <a:spcPts val="0"/>
              </a:spcAft>
              <a:buClrTx/>
              <a:buSzTx/>
              <a:buFont typeface="Arial"/>
              <a:buNone/>
              <a:tabLst/>
              <a:defRPr/>
            </a:pPr>
            <a:r>
              <a:rPr kumimoji="0" lang="en-GB" sz="500" b="0" i="0" u="none" strike="noStrike" kern="1200" cap="none" spc="0" normalizeH="0" baseline="0" noProof="0" dirty="0">
                <a:ln>
                  <a:noFill/>
                </a:ln>
                <a:solidFill>
                  <a:prstClr val="white"/>
                </a:solidFill>
                <a:effectLst/>
                <a:uLnTx/>
                <a:uFillTx/>
                <a:latin typeface="Calibri Light" panose="020F0302020204030204"/>
                <a:ea typeface="Lato" panose="020F0502020204030203" pitchFamily="34" charset="0"/>
                <a:cs typeface="Lato" panose="020F0502020204030203" pitchFamily="34" charset="0"/>
              </a:rPr>
              <a:t>Marketing</a:t>
            </a:r>
          </a:p>
        </p:txBody>
      </p:sp>
      <p:sp>
        <p:nvSpPr>
          <p:cNvPr id="17" name="Freeform 50">
            <a:extLst>
              <a:ext uri="{FF2B5EF4-FFF2-40B4-BE49-F238E27FC236}">
                <a16:creationId xmlns:a16="http://schemas.microsoft.com/office/drawing/2014/main" xmlns="" id="{A76AECA4-517C-4D01-8793-D11D79CEA5FC}"/>
              </a:ext>
            </a:extLst>
          </p:cNvPr>
          <p:cNvSpPr>
            <a:spLocks noChangeArrowheads="1"/>
          </p:cNvSpPr>
          <p:nvPr/>
        </p:nvSpPr>
        <p:spPr bwMode="auto">
          <a:xfrm>
            <a:off x="7428255" y="2646718"/>
            <a:ext cx="422849" cy="423955"/>
          </a:xfrm>
          <a:custGeom>
            <a:avLst/>
            <a:gdLst>
              <a:gd name="T0" fmla="*/ 12 w 1685"/>
              <a:gd name="T1" fmla="*/ 1689 h 1690"/>
              <a:gd name="T2" fmla="*/ 12 w 1685"/>
              <a:gd name="T3" fmla="*/ 1689 h 1690"/>
              <a:gd name="T4" fmla="*/ 1677 w 1685"/>
              <a:gd name="T5" fmla="*/ 0 h 1690"/>
              <a:gd name="T6" fmla="*/ 0 w 1685"/>
              <a:gd name="T7" fmla="*/ 12 h 1690"/>
              <a:gd name="T8" fmla="*/ 12 w 1685"/>
              <a:gd name="T9" fmla="*/ 1689 h 1690"/>
            </a:gdLst>
            <a:ahLst/>
            <a:cxnLst>
              <a:cxn ang="0">
                <a:pos x="T0" y="T1"/>
              </a:cxn>
              <a:cxn ang="0">
                <a:pos x="T2" y="T3"/>
              </a:cxn>
              <a:cxn ang="0">
                <a:pos x="T4" y="T5"/>
              </a:cxn>
              <a:cxn ang="0">
                <a:pos x="T6" y="T7"/>
              </a:cxn>
              <a:cxn ang="0">
                <a:pos x="T8" y="T9"/>
              </a:cxn>
            </a:cxnLst>
            <a:rect l="0" t="0" r="r" b="b"/>
            <a:pathLst>
              <a:path w="1685" h="1690">
                <a:moveTo>
                  <a:pt x="12" y="1689"/>
                </a:moveTo>
                <a:lnTo>
                  <a:pt x="12" y="1689"/>
                </a:lnTo>
                <a:cubicBezTo>
                  <a:pt x="939" y="1683"/>
                  <a:pt x="1684" y="927"/>
                  <a:pt x="1677" y="0"/>
                </a:cubicBezTo>
                <a:lnTo>
                  <a:pt x="0" y="12"/>
                </a:lnTo>
                <a:lnTo>
                  <a:pt x="12" y="1689"/>
                </a:lnTo>
              </a:path>
            </a:pathLst>
          </a:custGeom>
          <a:solidFill>
            <a:schemeClr val="accent3"/>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18" name="Freeform 51">
            <a:extLst>
              <a:ext uri="{FF2B5EF4-FFF2-40B4-BE49-F238E27FC236}">
                <a16:creationId xmlns:a16="http://schemas.microsoft.com/office/drawing/2014/main" xmlns="" id="{3C321CBD-AFAF-4CD9-BD5E-4982B7204817}"/>
              </a:ext>
            </a:extLst>
          </p:cNvPr>
          <p:cNvSpPr>
            <a:spLocks noChangeArrowheads="1"/>
          </p:cNvSpPr>
          <p:nvPr/>
        </p:nvSpPr>
        <p:spPr bwMode="auto">
          <a:xfrm>
            <a:off x="7433791" y="2236046"/>
            <a:ext cx="421741" cy="350898"/>
          </a:xfrm>
          <a:custGeom>
            <a:avLst/>
            <a:gdLst>
              <a:gd name="T0" fmla="*/ 1677 w 1678"/>
              <a:gd name="T1" fmla="*/ 1384 h 1398"/>
              <a:gd name="T2" fmla="*/ 1677 w 1678"/>
              <a:gd name="T3" fmla="*/ 1384 h 1398"/>
              <a:gd name="T4" fmla="*/ 928 w 1678"/>
              <a:gd name="T5" fmla="*/ 0 h 1398"/>
              <a:gd name="T6" fmla="*/ 0 w 1678"/>
              <a:gd name="T7" fmla="*/ 1397 h 1398"/>
              <a:gd name="T8" fmla="*/ 1677 w 1678"/>
              <a:gd name="T9" fmla="*/ 1384 h 1398"/>
            </a:gdLst>
            <a:ahLst/>
            <a:cxnLst>
              <a:cxn ang="0">
                <a:pos x="T0" y="T1"/>
              </a:cxn>
              <a:cxn ang="0">
                <a:pos x="T2" y="T3"/>
              </a:cxn>
              <a:cxn ang="0">
                <a:pos x="T4" y="T5"/>
              </a:cxn>
              <a:cxn ang="0">
                <a:pos x="T6" y="T7"/>
              </a:cxn>
              <a:cxn ang="0">
                <a:pos x="T8" y="T9"/>
              </a:cxn>
            </a:cxnLst>
            <a:rect l="0" t="0" r="r" b="b"/>
            <a:pathLst>
              <a:path w="1678" h="1398">
                <a:moveTo>
                  <a:pt x="1677" y="1384"/>
                </a:moveTo>
                <a:lnTo>
                  <a:pt x="1677" y="1384"/>
                </a:lnTo>
                <a:cubicBezTo>
                  <a:pt x="1674" y="806"/>
                  <a:pt x="1376" y="297"/>
                  <a:pt x="928" y="0"/>
                </a:cubicBezTo>
                <a:lnTo>
                  <a:pt x="0" y="1397"/>
                </a:lnTo>
                <a:lnTo>
                  <a:pt x="1677" y="1384"/>
                </a:ln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19" name="Freeform 52">
            <a:extLst>
              <a:ext uri="{FF2B5EF4-FFF2-40B4-BE49-F238E27FC236}">
                <a16:creationId xmlns:a16="http://schemas.microsoft.com/office/drawing/2014/main" xmlns="" id="{9920D6F3-E606-4A53-877E-C1BDEBB88F4E}"/>
              </a:ext>
            </a:extLst>
          </p:cNvPr>
          <p:cNvSpPr>
            <a:spLocks noChangeArrowheads="1"/>
          </p:cNvSpPr>
          <p:nvPr/>
        </p:nvSpPr>
        <p:spPr bwMode="auto">
          <a:xfrm>
            <a:off x="6950059" y="2160774"/>
            <a:ext cx="655304" cy="843483"/>
          </a:xfrm>
          <a:custGeom>
            <a:avLst/>
            <a:gdLst>
              <a:gd name="T0" fmla="*/ 7 w 2612"/>
              <a:gd name="T1" fmla="*/ 1690 h 3360"/>
              <a:gd name="T2" fmla="*/ 7 w 2612"/>
              <a:gd name="T3" fmla="*/ 1690 h 3360"/>
              <a:gd name="T4" fmla="*/ 276 w 2612"/>
              <a:gd name="T5" fmla="*/ 2589 h 3360"/>
              <a:gd name="T6" fmla="*/ 276 w 2612"/>
              <a:gd name="T7" fmla="*/ 2589 h 3360"/>
              <a:gd name="T8" fmla="*/ 1695 w 2612"/>
              <a:gd name="T9" fmla="*/ 3355 h 3360"/>
              <a:gd name="T10" fmla="*/ 1682 w 2612"/>
              <a:gd name="T11" fmla="*/ 1679 h 3360"/>
              <a:gd name="T12" fmla="*/ 2611 w 2612"/>
              <a:gd name="T13" fmla="*/ 281 h 3360"/>
              <a:gd name="T14" fmla="*/ 2611 w 2612"/>
              <a:gd name="T15" fmla="*/ 281 h 3360"/>
              <a:gd name="T16" fmla="*/ 1671 w 2612"/>
              <a:gd name="T17" fmla="*/ 1 h 3360"/>
              <a:gd name="T18" fmla="*/ 1671 w 2612"/>
              <a:gd name="T19" fmla="*/ 1 h 3360"/>
              <a:gd name="T20" fmla="*/ 7 w 2612"/>
              <a:gd name="T21" fmla="*/ 1690 h 3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2" h="3360">
                <a:moveTo>
                  <a:pt x="7" y="1690"/>
                </a:moveTo>
                <a:lnTo>
                  <a:pt x="7" y="1690"/>
                </a:lnTo>
                <a:cubicBezTo>
                  <a:pt x="10" y="2022"/>
                  <a:pt x="108" y="2330"/>
                  <a:pt x="276" y="2589"/>
                </a:cubicBezTo>
                <a:lnTo>
                  <a:pt x="276" y="2589"/>
                </a:lnTo>
                <a:cubicBezTo>
                  <a:pt x="578" y="3053"/>
                  <a:pt x="1102" y="3359"/>
                  <a:pt x="1695" y="3355"/>
                </a:cubicBezTo>
                <a:lnTo>
                  <a:pt x="1682" y="1679"/>
                </a:lnTo>
                <a:lnTo>
                  <a:pt x="2611" y="281"/>
                </a:lnTo>
                <a:lnTo>
                  <a:pt x="2611" y="281"/>
                </a:lnTo>
                <a:cubicBezTo>
                  <a:pt x="2341" y="103"/>
                  <a:pt x="2018" y="0"/>
                  <a:pt x="1671" y="1"/>
                </a:cubicBezTo>
                <a:lnTo>
                  <a:pt x="1671" y="1"/>
                </a:lnTo>
                <a:cubicBezTo>
                  <a:pt x="746" y="8"/>
                  <a:pt x="0" y="764"/>
                  <a:pt x="7" y="1690"/>
                </a:cubicBezTo>
              </a:path>
            </a:pathLst>
          </a:custGeom>
          <a:solidFill>
            <a:schemeClr val="accent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20" name="Freeform 53">
            <a:extLst>
              <a:ext uri="{FF2B5EF4-FFF2-40B4-BE49-F238E27FC236}">
                <a16:creationId xmlns:a16="http://schemas.microsoft.com/office/drawing/2014/main" xmlns="" id="{064A8E5C-1C0A-4B68-8220-4A54703105BA}"/>
              </a:ext>
            </a:extLst>
          </p:cNvPr>
          <p:cNvSpPr>
            <a:spLocks noChangeArrowheads="1"/>
          </p:cNvSpPr>
          <p:nvPr/>
        </p:nvSpPr>
        <p:spPr bwMode="auto">
          <a:xfrm>
            <a:off x="6828297" y="2537132"/>
            <a:ext cx="378571" cy="1310563"/>
          </a:xfrm>
          <a:custGeom>
            <a:avLst/>
            <a:gdLst>
              <a:gd name="T0" fmla="*/ 918 w 1506"/>
              <a:gd name="T1" fmla="*/ 0 h 5726"/>
              <a:gd name="T2" fmla="*/ 0 w 1506"/>
              <a:gd name="T3" fmla="*/ 0 h 5726"/>
              <a:gd name="T4" fmla="*/ 0 w 1506"/>
              <a:gd name="T5" fmla="*/ 5725 h 5726"/>
              <a:gd name="T6" fmla="*/ 1505 w 1506"/>
              <a:gd name="T7" fmla="*/ 5725 h 5726"/>
            </a:gdLst>
            <a:ahLst/>
            <a:cxnLst>
              <a:cxn ang="0">
                <a:pos x="T0" y="T1"/>
              </a:cxn>
              <a:cxn ang="0">
                <a:pos x="T2" y="T3"/>
              </a:cxn>
              <a:cxn ang="0">
                <a:pos x="T4" y="T5"/>
              </a:cxn>
              <a:cxn ang="0">
                <a:pos x="T6" y="T7"/>
              </a:cxn>
            </a:cxnLst>
            <a:rect l="0" t="0" r="r" b="b"/>
            <a:pathLst>
              <a:path w="1506" h="5726">
                <a:moveTo>
                  <a:pt x="918" y="0"/>
                </a:moveTo>
                <a:lnTo>
                  <a:pt x="0" y="0"/>
                </a:lnTo>
                <a:lnTo>
                  <a:pt x="0" y="5725"/>
                </a:lnTo>
                <a:lnTo>
                  <a:pt x="1505" y="5725"/>
                </a:lnTo>
              </a:path>
            </a:pathLst>
          </a:custGeom>
          <a:noFill/>
          <a:ln w="38100" cap="flat">
            <a:solidFill>
              <a:schemeClr val="accent3"/>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21" name="Freeform 54">
            <a:extLst>
              <a:ext uri="{FF2B5EF4-FFF2-40B4-BE49-F238E27FC236}">
                <a16:creationId xmlns:a16="http://schemas.microsoft.com/office/drawing/2014/main" xmlns="" id="{B8248F4C-51CD-42EA-82C1-B9FA2CF2942E}"/>
              </a:ext>
            </a:extLst>
          </p:cNvPr>
          <p:cNvSpPr>
            <a:spLocks noChangeArrowheads="1"/>
          </p:cNvSpPr>
          <p:nvPr/>
        </p:nvSpPr>
        <p:spPr bwMode="auto">
          <a:xfrm>
            <a:off x="7543376" y="2469609"/>
            <a:ext cx="396282" cy="1017452"/>
          </a:xfrm>
          <a:custGeom>
            <a:avLst/>
            <a:gdLst>
              <a:gd name="T0" fmla="*/ 783 w 1579"/>
              <a:gd name="T1" fmla="*/ 0 h 4772"/>
              <a:gd name="T2" fmla="*/ 1578 w 1579"/>
              <a:gd name="T3" fmla="*/ 0 h 4772"/>
              <a:gd name="T4" fmla="*/ 1578 w 1579"/>
              <a:gd name="T5" fmla="*/ 4771 h 4772"/>
              <a:gd name="T6" fmla="*/ 0 w 1579"/>
              <a:gd name="T7" fmla="*/ 4771 h 4772"/>
            </a:gdLst>
            <a:ahLst/>
            <a:cxnLst>
              <a:cxn ang="0">
                <a:pos x="T0" y="T1"/>
              </a:cxn>
              <a:cxn ang="0">
                <a:pos x="T2" y="T3"/>
              </a:cxn>
              <a:cxn ang="0">
                <a:pos x="T4" y="T5"/>
              </a:cxn>
              <a:cxn ang="0">
                <a:pos x="T6" y="T7"/>
              </a:cxn>
            </a:cxnLst>
            <a:rect l="0" t="0" r="r" b="b"/>
            <a:pathLst>
              <a:path w="1579" h="4772">
                <a:moveTo>
                  <a:pt x="783" y="0"/>
                </a:moveTo>
                <a:lnTo>
                  <a:pt x="1578" y="0"/>
                </a:lnTo>
                <a:lnTo>
                  <a:pt x="1578" y="4771"/>
                </a:lnTo>
                <a:lnTo>
                  <a:pt x="0" y="4771"/>
                </a:lnTo>
              </a:path>
            </a:pathLst>
          </a:custGeom>
          <a:noFill/>
          <a:ln w="3810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22" name="Freeform 55">
            <a:extLst>
              <a:ext uri="{FF2B5EF4-FFF2-40B4-BE49-F238E27FC236}">
                <a16:creationId xmlns:a16="http://schemas.microsoft.com/office/drawing/2014/main" xmlns="" id="{1F795193-225F-4B81-AFC4-6847DF71D279}"/>
              </a:ext>
            </a:extLst>
          </p:cNvPr>
          <p:cNvSpPr>
            <a:spLocks noChangeArrowheads="1"/>
          </p:cNvSpPr>
          <p:nvPr/>
        </p:nvSpPr>
        <p:spPr bwMode="auto">
          <a:xfrm>
            <a:off x="7574369" y="2857037"/>
            <a:ext cx="501441" cy="1352672"/>
          </a:xfrm>
          <a:custGeom>
            <a:avLst/>
            <a:gdLst>
              <a:gd name="T0" fmla="*/ 0 w 1996"/>
              <a:gd name="T1" fmla="*/ 0 h 5506"/>
              <a:gd name="T2" fmla="*/ 1995 w 1996"/>
              <a:gd name="T3" fmla="*/ 0 h 5506"/>
              <a:gd name="T4" fmla="*/ 1995 w 1996"/>
              <a:gd name="T5" fmla="*/ 5505 h 5506"/>
              <a:gd name="T6" fmla="*/ 58 w 1996"/>
              <a:gd name="T7" fmla="*/ 5505 h 5506"/>
            </a:gdLst>
            <a:ahLst/>
            <a:cxnLst>
              <a:cxn ang="0">
                <a:pos x="T0" y="T1"/>
              </a:cxn>
              <a:cxn ang="0">
                <a:pos x="T2" y="T3"/>
              </a:cxn>
              <a:cxn ang="0">
                <a:pos x="T4" y="T5"/>
              </a:cxn>
              <a:cxn ang="0">
                <a:pos x="T6" y="T7"/>
              </a:cxn>
            </a:cxnLst>
            <a:rect l="0" t="0" r="r" b="b"/>
            <a:pathLst>
              <a:path w="1996" h="5506">
                <a:moveTo>
                  <a:pt x="0" y="0"/>
                </a:moveTo>
                <a:lnTo>
                  <a:pt x="1995" y="0"/>
                </a:lnTo>
                <a:lnTo>
                  <a:pt x="1995" y="5505"/>
                </a:lnTo>
                <a:lnTo>
                  <a:pt x="58" y="5505"/>
                </a:lnTo>
              </a:path>
            </a:pathLst>
          </a:custGeom>
          <a:noFill/>
          <a:ln w="38100" cap="flat">
            <a:solidFill>
              <a:schemeClr val="accent5"/>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23" name="Freeform 56">
            <a:extLst>
              <a:ext uri="{FF2B5EF4-FFF2-40B4-BE49-F238E27FC236}">
                <a16:creationId xmlns:a16="http://schemas.microsoft.com/office/drawing/2014/main" xmlns="" id="{22CEAAD3-4AF6-404A-B136-6AD46AC4A23F}"/>
              </a:ext>
            </a:extLst>
          </p:cNvPr>
          <p:cNvSpPr>
            <a:spLocks noChangeArrowheads="1"/>
          </p:cNvSpPr>
          <p:nvPr/>
        </p:nvSpPr>
        <p:spPr bwMode="auto">
          <a:xfrm>
            <a:off x="7043042" y="2516100"/>
            <a:ext cx="40957" cy="40956"/>
          </a:xfrm>
          <a:custGeom>
            <a:avLst/>
            <a:gdLst>
              <a:gd name="T0" fmla="*/ 164 w 165"/>
              <a:gd name="T1" fmla="*/ 82 h 165"/>
              <a:gd name="T2" fmla="*/ 164 w 165"/>
              <a:gd name="T3" fmla="*/ 82 h 165"/>
              <a:gd name="T4" fmla="*/ 82 w 165"/>
              <a:gd name="T5" fmla="*/ 164 h 165"/>
              <a:gd name="T6" fmla="*/ 82 w 165"/>
              <a:gd name="T7" fmla="*/ 164 h 165"/>
              <a:gd name="T8" fmla="*/ 0 w 165"/>
              <a:gd name="T9" fmla="*/ 82 h 165"/>
              <a:gd name="T10" fmla="*/ 0 w 165"/>
              <a:gd name="T11" fmla="*/ 82 h 165"/>
              <a:gd name="T12" fmla="*/ 82 w 165"/>
              <a:gd name="T13" fmla="*/ 0 h 165"/>
              <a:gd name="T14" fmla="*/ 82 w 165"/>
              <a:gd name="T15" fmla="*/ 0 h 165"/>
              <a:gd name="T16" fmla="*/ 164 w 165"/>
              <a:gd name="T17" fmla="*/ 8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65">
                <a:moveTo>
                  <a:pt x="164" y="82"/>
                </a:moveTo>
                <a:lnTo>
                  <a:pt x="164" y="82"/>
                </a:lnTo>
                <a:cubicBezTo>
                  <a:pt x="164" y="127"/>
                  <a:pt x="128" y="164"/>
                  <a:pt x="82" y="164"/>
                </a:cubicBezTo>
                <a:lnTo>
                  <a:pt x="82" y="164"/>
                </a:lnTo>
                <a:cubicBezTo>
                  <a:pt x="37" y="164"/>
                  <a:pt x="0" y="127"/>
                  <a:pt x="0" y="82"/>
                </a:cubicBezTo>
                <a:lnTo>
                  <a:pt x="0" y="82"/>
                </a:lnTo>
                <a:cubicBezTo>
                  <a:pt x="0" y="37"/>
                  <a:pt x="37" y="0"/>
                  <a:pt x="82" y="0"/>
                </a:cubicBezTo>
                <a:lnTo>
                  <a:pt x="82" y="0"/>
                </a:lnTo>
                <a:cubicBezTo>
                  <a:pt x="128" y="0"/>
                  <a:pt x="164" y="37"/>
                  <a:pt x="164" y="82"/>
                </a:cubicBezTo>
              </a:path>
            </a:pathLst>
          </a:custGeom>
          <a:solidFill>
            <a:schemeClr val="accent3"/>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24" name="Freeform 57">
            <a:extLst>
              <a:ext uri="{FF2B5EF4-FFF2-40B4-BE49-F238E27FC236}">
                <a16:creationId xmlns:a16="http://schemas.microsoft.com/office/drawing/2014/main" xmlns="" id="{E1E9E679-94B1-4D0E-9188-6A9E2D6D41BD}"/>
              </a:ext>
            </a:extLst>
          </p:cNvPr>
          <p:cNvSpPr>
            <a:spLocks noChangeArrowheads="1"/>
          </p:cNvSpPr>
          <p:nvPr/>
        </p:nvSpPr>
        <p:spPr bwMode="auto">
          <a:xfrm>
            <a:off x="7184730" y="3832244"/>
            <a:ext cx="40957" cy="42063"/>
          </a:xfrm>
          <a:custGeom>
            <a:avLst/>
            <a:gdLst>
              <a:gd name="T0" fmla="*/ 164 w 165"/>
              <a:gd name="T1" fmla="*/ 82 h 166"/>
              <a:gd name="T2" fmla="*/ 164 w 165"/>
              <a:gd name="T3" fmla="*/ 82 h 166"/>
              <a:gd name="T4" fmla="*/ 82 w 165"/>
              <a:gd name="T5" fmla="*/ 165 h 166"/>
              <a:gd name="T6" fmla="*/ 82 w 165"/>
              <a:gd name="T7" fmla="*/ 165 h 166"/>
              <a:gd name="T8" fmla="*/ 0 w 165"/>
              <a:gd name="T9" fmla="*/ 82 h 166"/>
              <a:gd name="T10" fmla="*/ 0 w 165"/>
              <a:gd name="T11" fmla="*/ 82 h 166"/>
              <a:gd name="T12" fmla="*/ 82 w 165"/>
              <a:gd name="T13" fmla="*/ 0 h 166"/>
              <a:gd name="T14" fmla="*/ 82 w 165"/>
              <a:gd name="T15" fmla="*/ 0 h 166"/>
              <a:gd name="T16" fmla="*/ 164 w 165"/>
              <a:gd name="T17" fmla="*/ 8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66">
                <a:moveTo>
                  <a:pt x="164" y="82"/>
                </a:moveTo>
                <a:lnTo>
                  <a:pt x="164" y="82"/>
                </a:lnTo>
                <a:cubicBezTo>
                  <a:pt x="164" y="128"/>
                  <a:pt x="128" y="165"/>
                  <a:pt x="82" y="165"/>
                </a:cubicBezTo>
                <a:lnTo>
                  <a:pt x="82" y="165"/>
                </a:lnTo>
                <a:cubicBezTo>
                  <a:pt x="36" y="165"/>
                  <a:pt x="0" y="128"/>
                  <a:pt x="0" y="82"/>
                </a:cubicBezTo>
                <a:lnTo>
                  <a:pt x="0" y="82"/>
                </a:lnTo>
                <a:cubicBezTo>
                  <a:pt x="0" y="37"/>
                  <a:pt x="36" y="0"/>
                  <a:pt x="82" y="0"/>
                </a:cubicBezTo>
                <a:lnTo>
                  <a:pt x="82" y="0"/>
                </a:lnTo>
                <a:cubicBezTo>
                  <a:pt x="128" y="0"/>
                  <a:pt x="164" y="37"/>
                  <a:pt x="164" y="82"/>
                </a:cubicBezTo>
              </a:path>
            </a:pathLst>
          </a:custGeom>
          <a:solidFill>
            <a:schemeClr val="accent3"/>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25" name="Freeform 58">
            <a:extLst>
              <a:ext uri="{FF2B5EF4-FFF2-40B4-BE49-F238E27FC236}">
                <a16:creationId xmlns:a16="http://schemas.microsoft.com/office/drawing/2014/main" xmlns="" id="{F9F77202-B51E-4B51-BE52-00DC3852E460}"/>
              </a:ext>
            </a:extLst>
          </p:cNvPr>
          <p:cNvSpPr>
            <a:spLocks noChangeArrowheads="1"/>
          </p:cNvSpPr>
          <p:nvPr/>
        </p:nvSpPr>
        <p:spPr bwMode="auto">
          <a:xfrm>
            <a:off x="7516810" y="3470276"/>
            <a:ext cx="42063" cy="40957"/>
          </a:xfrm>
          <a:custGeom>
            <a:avLst/>
            <a:gdLst>
              <a:gd name="T0" fmla="*/ 165 w 166"/>
              <a:gd name="T1" fmla="*/ 82 h 165"/>
              <a:gd name="T2" fmla="*/ 165 w 166"/>
              <a:gd name="T3" fmla="*/ 82 h 165"/>
              <a:gd name="T4" fmla="*/ 82 w 166"/>
              <a:gd name="T5" fmla="*/ 164 h 165"/>
              <a:gd name="T6" fmla="*/ 82 w 166"/>
              <a:gd name="T7" fmla="*/ 164 h 165"/>
              <a:gd name="T8" fmla="*/ 0 w 166"/>
              <a:gd name="T9" fmla="*/ 82 h 165"/>
              <a:gd name="T10" fmla="*/ 0 w 166"/>
              <a:gd name="T11" fmla="*/ 82 h 165"/>
              <a:gd name="T12" fmla="*/ 82 w 166"/>
              <a:gd name="T13" fmla="*/ 0 h 165"/>
              <a:gd name="T14" fmla="*/ 82 w 166"/>
              <a:gd name="T15" fmla="*/ 0 h 165"/>
              <a:gd name="T16" fmla="*/ 165 w 166"/>
              <a:gd name="T17" fmla="*/ 8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165">
                <a:moveTo>
                  <a:pt x="165" y="82"/>
                </a:moveTo>
                <a:lnTo>
                  <a:pt x="165" y="82"/>
                </a:lnTo>
                <a:cubicBezTo>
                  <a:pt x="165" y="128"/>
                  <a:pt x="128" y="164"/>
                  <a:pt x="82" y="164"/>
                </a:cubicBezTo>
                <a:lnTo>
                  <a:pt x="82" y="164"/>
                </a:lnTo>
                <a:cubicBezTo>
                  <a:pt x="37" y="164"/>
                  <a:pt x="0" y="128"/>
                  <a:pt x="0" y="82"/>
                </a:cubicBezTo>
                <a:lnTo>
                  <a:pt x="0" y="82"/>
                </a:lnTo>
                <a:cubicBezTo>
                  <a:pt x="0" y="37"/>
                  <a:pt x="37" y="0"/>
                  <a:pt x="82" y="0"/>
                </a:cubicBezTo>
                <a:lnTo>
                  <a:pt x="82" y="0"/>
                </a:lnTo>
                <a:cubicBezTo>
                  <a:pt x="128" y="0"/>
                  <a:pt x="165" y="37"/>
                  <a:pt x="165" y="82"/>
                </a:cubicBezTo>
              </a:path>
            </a:pathLst>
          </a:custGeom>
          <a:solidFill>
            <a:schemeClr val="accent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26" name="Freeform 59">
            <a:extLst>
              <a:ext uri="{FF2B5EF4-FFF2-40B4-BE49-F238E27FC236}">
                <a16:creationId xmlns:a16="http://schemas.microsoft.com/office/drawing/2014/main" xmlns="" id="{F8C27C5A-439E-4087-AED2-0E71D6E21251}"/>
              </a:ext>
            </a:extLst>
          </p:cNvPr>
          <p:cNvSpPr>
            <a:spLocks noChangeArrowheads="1"/>
          </p:cNvSpPr>
          <p:nvPr/>
        </p:nvSpPr>
        <p:spPr bwMode="auto">
          <a:xfrm>
            <a:off x="7555518" y="4189784"/>
            <a:ext cx="42063" cy="40957"/>
          </a:xfrm>
          <a:custGeom>
            <a:avLst/>
            <a:gdLst>
              <a:gd name="T0" fmla="*/ 165 w 166"/>
              <a:gd name="T1" fmla="*/ 82 h 165"/>
              <a:gd name="T2" fmla="*/ 165 w 166"/>
              <a:gd name="T3" fmla="*/ 82 h 165"/>
              <a:gd name="T4" fmla="*/ 83 w 166"/>
              <a:gd name="T5" fmla="*/ 164 h 165"/>
              <a:gd name="T6" fmla="*/ 83 w 166"/>
              <a:gd name="T7" fmla="*/ 164 h 165"/>
              <a:gd name="T8" fmla="*/ 0 w 166"/>
              <a:gd name="T9" fmla="*/ 82 h 165"/>
              <a:gd name="T10" fmla="*/ 0 w 166"/>
              <a:gd name="T11" fmla="*/ 82 h 165"/>
              <a:gd name="T12" fmla="*/ 83 w 166"/>
              <a:gd name="T13" fmla="*/ 0 h 165"/>
              <a:gd name="T14" fmla="*/ 83 w 166"/>
              <a:gd name="T15" fmla="*/ 0 h 165"/>
              <a:gd name="T16" fmla="*/ 165 w 166"/>
              <a:gd name="T17" fmla="*/ 8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165">
                <a:moveTo>
                  <a:pt x="165" y="82"/>
                </a:moveTo>
                <a:lnTo>
                  <a:pt x="165" y="82"/>
                </a:lnTo>
                <a:cubicBezTo>
                  <a:pt x="165" y="127"/>
                  <a:pt x="128" y="164"/>
                  <a:pt x="83" y="164"/>
                </a:cubicBezTo>
                <a:lnTo>
                  <a:pt x="83" y="164"/>
                </a:lnTo>
                <a:cubicBezTo>
                  <a:pt x="37" y="164"/>
                  <a:pt x="0" y="127"/>
                  <a:pt x="0" y="82"/>
                </a:cubicBezTo>
                <a:lnTo>
                  <a:pt x="0" y="82"/>
                </a:lnTo>
                <a:cubicBezTo>
                  <a:pt x="0" y="36"/>
                  <a:pt x="37" y="0"/>
                  <a:pt x="83" y="0"/>
                </a:cubicBezTo>
                <a:lnTo>
                  <a:pt x="83" y="0"/>
                </a:lnTo>
                <a:cubicBezTo>
                  <a:pt x="128" y="0"/>
                  <a:pt x="165" y="36"/>
                  <a:pt x="165" y="82"/>
                </a:cubicBez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27" name="Freeform 60">
            <a:extLst>
              <a:ext uri="{FF2B5EF4-FFF2-40B4-BE49-F238E27FC236}">
                <a16:creationId xmlns:a16="http://schemas.microsoft.com/office/drawing/2014/main" xmlns="" id="{475EA9F3-B502-4F66-A7EB-C045F67F14B0}"/>
              </a:ext>
            </a:extLst>
          </p:cNvPr>
          <p:cNvSpPr>
            <a:spLocks noChangeArrowheads="1"/>
          </p:cNvSpPr>
          <p:nvPr/>
        </p:nvSpPr>
        <p:spPr bwMode="auto">
          <a:xfrm>
            <a:off x="7553339" y="2836004"/>
            <a:ext cx="42063" cy="42063"/>
          </a:xfrm>
          <a:custGeom>
            <a:avLst/>
            <a:gdLst>
              <a:gd name="T0" fmla="*/ 165 w 166"/>
              <a:gd name="T1" fmla="*/ 83 h 166"/>
              <a:gd name="T2" fmla="*/ 165 w 166"/>
              <a:gd name="T3" fmla="*/ 83 h 166"/>
              <a:gd name="T4" fmla="*/ 82 w 166"/>
              <a:gd name="T5" fmla="*/ 165 h 166"/>
              <a:gd name="T6" fmla="*/ 82 w 166"/>
              <a:gd name="T7" fmla="*/ 165 h 166"/>
              <a:gd name="T8" fmla="*/ 0 w 166"/>
              <a:gd name="T9" fmla="*/ 83 h 166"/>
              <a:gd name="T10" fmla="*/ 0 w 166"/>
              <a:gd name="T11" fmla="*/ 83 h 166"/>
              <a:gd name="T12" fmla="*/ 82 w 166"/>
              <a:gd name="T13" fmla="*/ 0 h 166"/>
              <a:gd name="T14" fmla="*/ 82 w 166"/>
              <a:gd name="T15" fmla="*/ 0 h 166"/>
              <a:gd name="T16" fmla="*/ 165 w 166"/>
              <a:gd name="T17" fmla="*/ 8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166">
                <a:moveTo>
                  <a:pt x="165" y="83"/>
                </a:moveTo>
                <a:lnTo>
                  <a:pt x="165" y="83"/>
                </a:lnTo>
                <a:cubicBezTo>
                  <a:pt x="165" y="128"/>
                  <a:pt x="128" y="165"/>
                  <a:pt x="82" y="165"/>
                </a:cubicBezTo>
                <a:lnTo>
                  <a:pt x="82" y="165"/>
                </a:lnTo>
                <a:cubicBezTo>
                  <a:pt x="37" y="165"/>
                  <a:pt x="0" y="128"/>
                  <a:pt x="0" y="83"/>
                </a:cubicBezTo>
                <a:lnTo>
                  <a:pt x="0" y="83"/>
                </a:lnTo>
                <a:cubicBezTo>
                  <a:pt x="0" y="37"/>
                  <a:pt x="37" y="0"/>
                  <a:pt x="82" y="0"/>
                </a:cubicBezTo>
                <a:lnTo>
                  <a:pt x="82" y="0"/>
                </a:lnTo>
                <a:cubicBezTo>
                  <a:pt x="128" y="0"/>
                  <a:pt x="165" y="37"/>
                  <a:pt x="165" y="83"/>
                </a:cubicBez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28" name="Freeform 61">
            <a:extLst>
              <a:ext uri="{FF2B5EF4-FFF2-40B4-BE49-F238E27FC236}">
                <a16:creationId xmlns:a16="http://schemas.microsoft.com/office/drawing/2014/main" xmlns="" id="{62E3B52A-4B77-43EB-B16C-4EC143837780}"/>
              </a:ext>
            </a:extLst>
          </p:cNvPr>
          <p:cNvSpPr>
            <a:spLocks noChangeArrowheads="1"/>
          </p:cNvSpPr>
          <p:nvPr/>
        </p:nvSpPr>
        <p:spPr bwMode="auto">
          <a:xfrm>
            <a:off x="7718272" y="2448577"/>
            <a:ext cx="42063" cy="40957"/>
          </a:xfrm>
          <a:custGeom>
            <a:avLst/>
            <a:gdLst>
              <a:gd name="T0" fmla="*/ 166 w 167"/>
              <a:gd name="T1" fmla="*/ 82 h 165"/>
              <a:gd name="T2" fmla="*/ 166 w 167"/>
              <a:gd name="T3" fmla="*/ 82 h 165"/>
              <a:gd name="T4" fmla="*/ 83 w 167"/>
              <a:gd name="T5" fmla="*/ 164 h 165"/>
              <a:gd name="T6" fmla="*/ 83 w 167"/>
              <a:gd name="T7" fmla="*/ 164 h 165"/>
              <a:gd name="T8" fmla="*/ 0 w 167"/>
              <a:gd name="T9" fmla="*/ 82 h 165"/>
              <a:gd name="T10" fmla="*/ 0 w 167"/>
              <a:gd name="T11" fmla="*/ 82 h 165"/>
              <a:gd name="T12" fmla="*/ 83 w 167"/>
              <a:gd name="T13" fmla="*/ 0 h 165"/>
              <a:gd name="T14" fmla="*/ 83 w 167"/>
              <a:gd name="T15" fmla="*/ 0 h 165"/>
              <a:gd name="T16" fmla="*/ 166 w 167"/>
              <a:gd name="T17" fmla="*/ 8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165">
                <a:moveTo>
                  <a:pt x="166" y="82"/>
                </a:moveTo>
                <a:lnTo>
                  <a:pt x="166" y="82"/>
                </a:lnTo>
                <a:cubicBezTo>
                  <a:pt x="166" y="127"/>
                  <a:pt x="128" y="164"/>
                  <a:pt x="83" y="164"/>
                </a:cubicBezTo>
                <a:lnTo>
                  <a:pt x="83" y="164"/>
                </a:lnTo>
                <a:cubicBezTo>
                  <a:pt x="37" y="164"/>
                  <a:pt x="0" y="127"/>
                  <a:pt x="0" y="82"/>
                </a:cubicBezTo>
                <a:lnTo>
                  <a:pt x="0" y="82"/>
                </a:lnTo>
                <a:cubicBezTo>
                  <a:pt x="0" y="36"/>
                  <a:pt x="37" y="0"/>
                  <a:pt x="83" y="0"/>
                </a:cubicBezTo>
                <a:lnTo>
                  <a:pt x="83" y="0"/>
                </a:lnTo>
                <a:cubicBezTo>
                  <a:pt x="128" y="0"/>
                  <a:pt x="166" y="36"/>
                  <a:pt x="166" y="82"/>
                </a:cubicBezTo>
              </a:path>
            </a:pathLst>
          </a:custGeom>
          <a:solidFill>
            <a:schemeClr val="accent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29" name="Freeform 62">
            <a:extLst>
              <a:ext uri="{FF2B5EF4-FFF2-40B4-BE49-F238E27FC236}">
                <a16:creationId xmlns:a16="http://schemas.microsoft.com/office/drawing/2014/main" xmlns="" id="{636AE1F7-C5B8-45DC-93C4-05BC6CADC64D}"/>
              </a:ext>
            </a:extLst>
          </p:cNvPr>
          <p:cNvSpPr>
            <a:spLocks noChangeArrowheads="1"/>
          </p:cNvSpPr>
          <p:nvPr/>
        </p:nvSpPr>
        <p:spPr bwMode="auto">
          <a:xfrm>
            <a:off x="4343485" y="2323494"/>
            <a:ext cx="296658" cy="407352"/>
          </a:xfrm>
          <a:custGeom>
            <a:avLst/>
            <a:gdLst>
              <a:gd name="T0" fmla="*/ 1005 w 1184"/>
              <a:gd name="T1" fmla="*/ 414 h 1623"/>
              <a:gd name="T2" fmla="*/ 1005 w 1184"/>
              <a:gd name="T3" fmla="*/ 1622 h 1623"/>
              <a:gd name="T4" fmla="*/ 190 w 1184"/>
              <a:gd name="T5" fmla="*/ 1622 h 1623"/>
              <a:gd name="T6" fmla="*/ 190 w 1184"/>
              <a:gd name="T7" fmla="*/ 414 h 1623"/>
              <a:gd name="T8" fmla="*/ 0 w 1184"/>
              <a:gd name="T9" fmla="*/ 414 h 1623"/>
              <a:gd name="T10" fmla="*/ 592 w 1184"/>
              <a:gd name="T11" fmla="*/ 0 h 1623"/>
              <a:gd name="T12" fmla="*/ 1183 w 1184"/>
              <a:gd name="T13" fmla="*/ 414 h 1623"/>
              <a:gd name="T14" fmla="*/ 1005 w 1184"/>
              <a:gd name="T15" fmla="*/ 414 h 16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4" h="1623">
                <a:moveTo>
                  <a:pt x="1005" y="414"/>
                </a:moveTo>
                <a:lnTo>
                  <a:pt x="1005" y="1622"/>
                </a:lnTo>
                <a:lnTo>
                  <a:pt x="190" y="1622"/>
                </a:lnTo>
                <a:lnTo>
                  <a:pt x="190" y="414"/>
                </a:lnTo>
                <a:lnTo>
                  <a:pt x="0" y="414"/>
                </a:lnTo>
                <a:lnTo>
                  <a:pt x="592" y="0"/>
                </a:lnTo>
                <a:lnTo>
                  <a:pt x="1183" y="414"/>
                </a:lnTo>
                <a:lnTo>
                  <a:pt x="1005" y="414"/>
                </a:lnTo>
              </a:path>
            </a:pathLst>
          </a:custGeom>
          <a:solidFill>
            <a:schemeClr val="accent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30" name="Freeform 63">
            <a:extLst>
              <a:ext uri="{FF2B5EF4-FFF2-40B4-BE49-F238E27FC236}">
                <a16:creationId xmlns:a16="http://schemas.microsoft.com/office/drawing/2014/main" xmlns="" id="{9AAEC49A-28CA-4E58-826F-FDFE11EFCA67}"/>
              </a:ext>
            </a:extLst>
          </p:cNvPr>
          <p:cNvSpPr>
            <a:spLocks noChangeArrowheads="1"/>
          </p:cNvSpPr>
          <p:nvPr/>
        </p:nvSpPr>
        <p:spPr bwMode="auto">
          <a:xfrm>
            <a:off x="4652320" y="2160774"/>
            <a:ext cx="296658" cy="570071"/>
          </a:xfrm>
          <a:custGeom>
            <a:avLst/>
            <a:gdLst>
              <a:gd name="T0" fmla="*/ 1005 w 1183"/>
              <a:gd name="T1" fmla="*/ 415 h 2269"/>
              <a:gd name="T2" fmla="*/ 1005 w 1183"/>
              <a:gd name="T3" fmla="*/ 2268 h 2269"/>
              <a:gd name="T4" fmla="*/ 189 w 1183"/>
              <a:gd name="T5" fmla="*/ 2268 h 2269"/>
              <a:gd name="T6" fmla="*/ 189 w 1183"/>
              <a:gd name="T7" fmla="*/ 415 h 2269"/>
              <a:gd name="T8" fmla="*/ 0 w 1183"/>
              <a:gd name="T9" fmla="*/ 415 h 2269"/>
              <a:gd name="T10" fmla="*/ 592 w 1183"/>
              <a:gd name="T11" fmla="*/ 0 h 2269"/>
              <a:gd name="T12" fmla="*/ 1182 w 1183"/>
              <a:gd name="T13" fmla="*/ 415 h 2269"/>
              <a:gd name="T14" fmla="*/ 1005 w 1183"/>
              <a:gd name="T15" fmla="*/ 415 h 22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3" h="2269">
                <a:moveTo>
                  <a:pt x="1005" y="415"/>
                </a:moveTo>
                <a:lnTo>
                  <a:pt x="1005" y="2268"/>
                </a:lnTo>
                <a:lnTo>
                  <a:pt x="189" y="2268"/>
                </a:lnTo>
                <a:lnTo>
                  <a:pt x="189" y="415"/>
                </a:lnTo>
                <a:lnTo>
                  <a:pt x="0" y="415"/>
                </a:lnTo>
                <a:lnTo>
                  <a:pt x="592" y="0"/>
                </a:lnTo>
                <a:lnTo>
                  <a:pt x="1182" y="415"/>
                </a:lnTo>
                <a:lnTo>
                  <a:pt x="1005" y="415"/>
                </a:lnTo>
              </a:path>
            </a:pathLst>
          </a:custGeom>
          <a:solidFill>
            <a:schemeClr val="accent3"/>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31" name="Freeform 64">
            <a:extLst>
              <a:ext uri="{FF2B5EF4-FFF2-40B4-BE49-F238E27FC236}">
                <a16:creationId xmlns:a16="http://schemas.microsoft.com/office/drawing/2014/main" xmlns="" id="{D757F8DE-88AC-49DC-9D5F-9DC3A38A529A}"/>
              </a:ext>
            </a:extLst>
          </p:cNvPr>
          <p:cNvSpPr>
            <a:spLocks noChangeArrowheads="1"/>
          </p:cNvSpPr>
          <p:nvPr/>
        </p:nvSpPr>
        <p:spPr bwMode="auto">
          <a:xfrm>
            <a:off x="4002550" y="2160774"/>
            <a:ext cx="296658" cy="570071"/>
          </a:xfrm>
          <a:custGeom>
            <a:avLst/>
            <a:gdLst>
              <a:gd name="T0" fmla="*/ 1004 w 1183"/>
              <a:gd name="T1" fmla="*/ 415 h 2269"/>
              <a:gd name="T2" fmla="*/ 1004 w 1183"/>
              <a:gd name="T3" fmla="*/ 2268 h 2269"/>
              <a:gd name="T4" fmla="*/ 189 w 1183"/>
              <a:gd name="T5" fmla="*/ 2268 h 2269"/>
              <a:gd name="T6" fmla="*/ 189 w 1183"/>
              <a:gd name="T7" fmla="*/ 415 h 2269"/>
              <a:gd name="T8" fmla="*/ 0 w 1183"/>
              <a:gd name="T9" fmla="*/ 415 h 2269"/>
              <a:gd name="T10" fmla="*/ 591 w 1183"/>
              <a:gd name="T11" fmla="*/ 0 h 2269"/>
              <a:gd name="T12" fmla="*/ 1182 w 1183"/>
              <a:gd name="T13" fmla="*/ 415 h 2269"/>
              <a:gd name="T14" fmla="*/ 1004 w 1183"/>
              <a:gd name="T15" fmla="*/ 415 h 22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3" h="2269">
                <a:moveTo>
                  <a:pt x="1004" y="415"/>
                </a:moveTo>
                <a:lnTo>
                  <a:pt x="1004" y="2268"/>
                </a:lnTo>
                <a:lnTo>
                  <a:pt x="189" y="2268"/>
                </a:lnTo>
                <a:lnTo>
                  <a:pt x="189" y="415"/>
                </a:lnTo>
                <a:lnTo>
                  <a:pt x="0" y="415"/>
                </a:lnTo>
                <a:lnTo>
                  <a:pt x="591" y="0"/>
                </a:lnTo>
                <a:lnTo>
                  <a:pt x="1182" y="415"/>
                </a:lnTo>
                <a:lnTo>
                  <a:pt x="1004" y="415"/>
                </a:lnTo>
              </a:path>
            </a:pathLst>
          </a:custGeom>
          <a:solidFill>
            <a:schemeClr val="accent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32" name="Freeform 65">
            <a:extLst>
              <a:ext uri="{FF2B5EF4-FFF2-40B4-BE49-F238E27FC236}">
                <a16:creationId xmlns:a16="http://schemas.microsoft.com/office/drawing/2014/main" xmlns="" id="{52A8B807-82FC-43C8-A402-4C0913B583BC}"/>
              </a:ext>
            </a:extLst>
          </p:cNvPr>
          <p:cNvSpPr>
            <a:spLocks noChangeArrowheads="1"/>
          </p:cNvSpPr>
          <p:nvPr/>
        </p:nvSpPr>
        <p:spPr bwMode="auto">
          <a:xfrm>
            <a:off x="4961155" y="2431973"/>
            <a:ext cx="296658" cy="298872"/>
          </a:xfrm>
          <a:custGeom>
            <a:avLst/>
            <a:gdLst>
              <a:gd name="T0" fmla="*/ 1004 w 1183"/>
              <a:gd name="T1" fmla="*/ 414 h 1192"/>
              <a:gd name="T2" fmla="*/ 1004 w 1183"/>
              <a:gd name="T3" fmla="*/ 1191 h 1192"/>
              <a:gd name="T4" fmla="*/ 189 w 1183"/>
              <a:gd name="T5" fmla="*/ 1191 h 1192"/>
              <a:gd name="T6" fmla="*/ 189 w 1183"/>
              <a:gd name="T7" fmla="*/ 414 h 1192"/>
              <a:gd name="T8" fmla="*/ 0 w 1183"/>
              <a:gd name="T9" fmla="*/ 414 h 1192"/>
              <a:gd name="T10" fmla="*/ 591 w 1183"/>
              <a:gd name="T11" fmla="*/ 0 h 1192"/>
              <a:gd name="T12" fmla="*/ 1182 w 1183"/>
              <a:gd name="T13" fmla="*/ 414 h 1192"/>
              <a:gd name="T14" fmla="*/ 1004 w 1183"/>
              <a:gd name="T15" fmla="*/ 414 h 11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3" h="1192">
                <a:moveTo>
                  <a:pt x="1004" y="414"/>
                </a:moveTo>
                <a:lnTo>
                  <a:pt x="1004" y="1191"/>
                </a:lnTo>
                <a:lnTo>
                  <a:pt x="189" y="1191"/>
                </a:lnTo>
                <a:lnTo>
                  <a:pt x="189" y="414"/>
                </a:lnTo>
                <a:lnTo>
                  <a:pt x="0" y="414"/>
                </a:lnTo>
                <a:lnTo>
                  <a:pt x="591" y="0"/>
                </a:lnTo>
                <a:lnTo>
                  <a:pt x="1182" y="414"/>
                </a:lnTo>
                <a:lnTo>
                  <a:pt x="1004" y="414"/>
                </a:lnTo>
              </a:path>
            </a:pathLst>
          </a:custGeom>
          <a:solidFill>
            <a:schemeClr val="accent4"/>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grpSp>
        <p:nvGrpSpPr>
          <p:cNvPr id="34" name="Group 94">
            <a:extLst>
              <a:ext uri="{FF2B5EF4-FFF2-40B4-BE49-F238E27FC236}">
                <a16:creationId xmlns:a16="http://schemas.microsoft.com/office/drawing/2014/main" xmlns="" id="{637E5427-E250-4CB3-8A3B-3EBB7C19434D}"/>
              </a:ext>
            </a:extLst>
          </p:cNvPr>
          <p:cNvGrpSpPr/>
          <p:nvPr/>
        </p:nvGrpSpPr>
        <p:grpSpPr>
          <a:xfrm>
            <a:off x="3704401" y="3111961"/>
            <a:ext cx="1852668" cy="1446737"/>
            <a:chOff x="2857722" y="6884915"/>
            <a:chExt cx="3918973" cy="3060303"/>
          </a:xfrm>
        </p:grpSpPr>
        <p:sp>
          <p:nvSpPr>
            <p:cNvPr id="35" name="Freeform 1">
              <a:extLst>
                <a:ext uri="{FF2B5EF4-FFF2-40B4-BE49-F238E27FC236}">
                  <a16:creationId xmlns:a16="http://schemas.microsoft.com/office/drawing/2014/main" xmlns="" id="{1CE5C9B6-1C16-460A-A05B-B04C4F8E7937}"/>
                </a:ext>
              </a:extLst>
            </p:cNvPr>
            <p:cNvSpPr>
              <a:spLocks noChangeArrowheads="1"/>
            </p:cNvSpPr>
            <p:nvPr/>
          </p:nvSpPr>
          <p:spPr bwMode="auto">
            <a:xfrm>
              <a:off x="2857722" y="9052201"/>
              <a:ext cx="3918973" cy="278209"/>
            </a:xfrm>
            <a:custGeom>
              <a:avLst/>
              <a:gdLst>
                <a:gd name="T0" fmla="*/ 0 w 5030"/>
                <a:gd name="T1" fmla="*/ 0 h 356"/>
                <a:gd name="T2" fmla="*/ 0 w 5030"/>
                <a:gd name="T3" fmla="*/ 237 h 356"/>
                <a:gd name="T4" fmla="*/ 0 w 5030"/>
                <a:gd name="T5" fmla="*/ 237 h 356"/>
                <a:gd name="T6" fmla="*/ 118 w 5030"/>
                <a:gd name="T7" fmla="*/ 355 h 356"/>
                <a:gd name="T8" fmla="*/ 4911 w 5030"/>
                <a:gd name="T9" fmla="*/ 355 h 356"/>
                <a:gd name="T10" fmla="*/ 4911 w 5030"/>
                <a:gd name="T11" fmla="*/ 355 h 356"/>
                <a:gd name="T12" fmla="*/ 5029 w 5030"/>
                <a:gd name="T13" fmla="*/ 237 h 356"/>
                <a:gd name="T14" fmla="*/ 5029 w 5030"/>
                <a:gd name="T15" fmla="*/ 0 h 356"/>
                <a:gd name="T16" fmla="*/ 0 w 5030"/>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30" h="356">
                  <a:moveTo>
                    <a:pt x="0" y="0"/>
                  </a:moveTo>
                  <a:lnTo>
                    <a:pt x="0" y="237"/>
                  </a:lnTo>
                  <a:lnTo>
                    <a:pt x="0" y="237"/>
                  </a:lnTo>
                  <a:cubicBezTo>
                    <a:pt x="0" y="303"/>
                    <a:pt x="52" y="355"/>
                    <a:pt x="118" y="355"/>
                  </a:cubicBezTo>
                  <a:lnTo>
                    <a:pt x="4911" y="355"/>
                  </a:lnTo>
                  <a:lnTo>
                    <a:pt x="4911" y="355"/>
                  </a:lnTo>
                  <a:cubicBezTo>
                    <a:pt x="4977" y="355"/>
                    <a:pt x="5029" y="303"/>
                    <a:pt x="5029" y="237"/>
                  </a:cubicBezTo>
                  <a:lnTo>
                    <a:pt x="5029" y="0"/>
                  </a:lnTo>
                  <a:lnTo>
                    <a:pt x="0" y="0"/>
                  </a:lnTo>
                </a:path>
              </a:pathLst>
            </a:custGeom>
            <a:solidFill>
              <a:schemeClr val="bg1">
                <a:lumMod val="9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36" name="Freeform 2">
              <a:extLst>
                <a:ext uri="{FF2B5EF4-FFF2-40B4-BE49-F238E27FC236}">
                  <a16:creationId xmlns:a16="http://schemas.microsoft.com/office/drawing/2014/main" xmlns="" id="{79FEA160-1BE1-41DC-B7E2-136B7B86B9F8}"/>
                </a:ext>
              </a:extLst>
            </p:cNvPr>
            <p:cNvSpPr>
              <a:spLocks noChangeArrowheads="1"/>
            </p:cNvSpPr>
            <p:nvPr/>
          </p:nvSpPr>
          <p:spPr bwMode="auto">
            <a:xfrm>
              <a:off x="2857722" y="6884915"/>
              <a:ext cx="3918973" cy="2170719"/>
            </a:xfrm>
            <a:custGeom>
              <a:avLst/>
              <a:gdLst>
                <a:gd name="T0" fmla="*/ 5029 w 5030"/>
                <a:gd name="T1" fmla="*/ 118 h 2787"/>
                <a:gd name="T2" fmla="*/ 5029 w 5030"/>
                <a:gd name="T3" fmla="*/ 118 h 2787"/>
                <a:gd name="T4" fmla="*/ 4911 w 5030"/>
                <a:gd name="T5" fmla="*/ 0 h 2787"/>
                <a:gd name="T6" fmla="*/ 118 w 5030"/>
                <a:gd name="T7" fmla="*/ 0 h 2787"/>
                <a:gd name="T8" fmla="*/ 118 w 5030"/>
                <a:gd name="T9" fmla="*/ 0 h 2787"/>
                <a:gd name="T10" fmla="*/ 0 w 5030"/>
                <a:gd name="T11" fmla="*/ 118 h 2787"/>
                <a:gd name="T12" fmla="*/ 0 w 5030"/>
                <a:gd name="T13" fmla="*/ 2786 h 2787"/>
                <a:gd name="T14" fmla="*/ 5029 w 5030"/>
                <a:gd name="T15" fmla="*/ 2786 h 2787"/>
                <a:gd name="T16" fmla="*/ 5029 w 5030"/>
                <a:gd name="T17" fmla="*/ 118 h 2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30" h="2787">
                  <a:moveTo>
                    <a:pt x="5029" y="118"/>
                  </a:moveTo>
                  <a:lnTo>
                    <a:pt x="5029" y="118"/>
                  </a:lnTo>
                  <a:cubicBezTo>
                    <a:pt x="5029" y="52"/>
                    <a:pt x="4977" y="0"/>
                    <a:pt x="4911" y="0"/>
                  </a:cubicBezTo>
                  <a:lnTo>
                    <a:pt x="118" y="0"/>
                  </a:lnTo>
                  <a:lnTo>
                    <a:pt x="118" y="0"/>
                  </a:lnTo>
                  <a:cubicBezTo>
                    <a:pt x="52" y="0"/>
                    <a:pt x="0" y="52"/>
                    <a:pt x="0" y="118"/>
                  </a:cubicBezTo>
                  <a:lnTo>
                    <a:pt x="0" y="2786"/>
                  </a:lnTo>
                  <a:lnTo>
                    <a:pt x="5029" y="2786"/>
                  </a:lnTo>
                  <a:lnTo>
                    <a:pt x="5029" y="118"/>
                  </a:lnTo>
                </a:path>
              </a:pathLst>
            </a:custGeom>
            <a:solidFill>
              <a:schemeClr val="tx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38" name="Freeform 3">
              <a:extLst>
                <a:ext uri="{FF2B5EF4-FFF2-40B4-BE49-F238E27FC236}">
                  <a16:creationId xmlns:a16="http://schemas.microsoft.com/office/drawing/2014/main" xmlns="" id="{E8C66283-8664-4B4E-8A8B-20E8BEC56B43}"/>
                </a:ext>
              </a:extLst>
            </p:cNvPr>
            <p:cNvSpPr>
              <a:spLocks noChangeArrowheads="1"/>
            </p:cNvSpPr>
            <p:nvPr/>
          </p:nvSpPr>
          <p:spPr bwMode="auto">
            <a:xfrm>
              <a:off x="4746797" y="9134634"/>
              <a:ext cx="140823" cy="140820"/>
            </a:xfrm>
            <a:custGeom>
              <a:avLst/>
              <a:gdLst>
                <a:gd name="T0" fmla="*/ 179 w 180"/>
                <a:gd name="T1" fmla="*/ 89 h 180"/>
                <a:gd name="T2" fmla="*/ 179 w 180"/>
                <a:gd name="T3" fmla="*/ 89 h 180"/>
                <a:gd name="T4" fmla="*/ 90 w 180"/>
                <a:gd name="T5" fmla="*/ 179 h 180"/>
                <a:gd name="T6" fmla="*/ 90 w 180"/>
                <a:gd name="T7" fmla="*/ 179 h 180"/>
                <a:gd name="T8" fmla="*/ 0 w 180"/>
                <a:gd name="T9" fmla="*/ 89 h 180"/>
                <a:gd name="T10" fmla="*/ 0 w 180"/>
                <a:gd name="T11" fmla="*/ 89 h 180"/>
                <a:gd name="T12" fmla="*/ 90 w 180"/>
                <a:gd name="T13" fmla="*/ 0 h 180"/>
                <a:gd name="T14" fmla="*/ 90 w 180"/>
                <a:gd name="T15" fmla="*/ 0 h 180"/>
                <a:gd name="T16" fmla="*/ 179 w 180"/>
                <a:gd name="T17" fmla="*/ 8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180">
                  <a:moveTo>
                    <a:pt x="179" y="89"/>
                  </a:moveTo>
                  <a:lnTo>
                    <a:pt x="179" y="89"/>
                  </a:lnTo>
                  <a:cubicBezTo>
                    <a:pt x="179" y="139"/>
                    <a:pt x="139" y="179"/>
                    <a:pt x="90" y="179"/>
                  </a:cubicBezTo>
                  <a:lnTo>
                    <a:pt x="90" y="179"/>
                  </a:lnTo>
                  <a:cubicBezTo>
                    <a:pt x="40" y="179"/>
                    <a:pt x="0" y="139"/>
                    <a:pt x="0" y="89"/>
                  </a:cubicBezTo>
                  <a:lnTo>
                    <a:pt x="0" y="89"/>
                  </a:lnTo>
                  <a:cubicBezTo>
                    <a:pt x="0" y="40"/>
                    <a:pt x="40" y="0"/>
                    <a:pt x="90" y="0"/>
                  </a:cubicBezTo>
                  <a:lnTo>
                    <a:pt x="90" y="0"/>
                  </a:lnTo>
                  <a:cubicBezTo>
                    <a:pt x="139" y="0"/>
                    <a:pt x="179" y="40"/>
                    <a:pt x="179" y="89"/>
                  </a:cubicBezTo>
                </a:path>
              </a:pathLst>
            </a:custGeom>
            <a:solidFill>
              <a:srgbClr val="35435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39" name="Freeform 4">
              <a:extLst>
                <a:ext uri="{FF2B5EF4-FFF2-40B4-BE49-F238E27FC236}">
                  <a16:creationId xmlns:a16="http://schemas.microsoft.com/office/drawing/2014/main" xmlns="" id="{2BA10F5E-04D9-4023-8CC0-563825CB8FDC}"/>
                </a:ext>
              </a:extLst>
            </p:cNvPr>
            <p:cNvSpPr>
              <a:spLocks noChangeArrowheads="1"/>
            </p:cNvSpPr>
            <p:nvPr/>
          </p:nvSpPr>
          <p:spPr bwMode="auto">
            <a:xfrm>
              <a:off x="3001979" y="7029172"/>
              <a:ext cx="3623591" cy="1954335"/>
            </a:xfrm>
            <a:custGeom>
              <a:avLst/>
              <a:gdLst>
                <a:gd name="T0" fmla="*/ 0 w 4654"/>
                <a:gd name="T1" fmla="*/ 0 h 2511"/>
                <a:gd name="T2" fmla="*/ 4653 w 4654"/>
                <a:gd name="T3" fmla="*/ 0 h 2511"/>
                <a:gd name="T4" fmla="*/ 4653 w 4654"/>
                <a:gd name="T5" fmla="*/ 2510 h 2511"/>
                <a:gd name="T6" fmla="*/ 0 w 4654"/>
                <a:gd name="T7" fmla="*/ 2510 h 2511"/>
                <a:gd name="T8" fmla="*/ 0 w 4654"/>
                <a:gd name="T9" fmla="*/ 0 h 2511"/>
              </a:gdLst>
              <a:ahLst/>
              <a:cxnLst>
                <a:cxn ang="0">
                  <a:pos x="T0" y="T1"/>
                </a:cxn>
                <a:cxn ang="0">
                  <a:pos x="T2" y="T3"/>
                </a:cxn>
                <a:cxn ang="0">
                  <a:pos x="T4" y="T5"/>
                </a:cxn>
                <a:cxn ang="0">
                  <a:pos x="T6" y="T7"/>
                </a:cxn>
                <a:cxn ang="0">
                  <a:pos x="T8" y="T9"/>
                </a:cxn>
              </a:cxnLst>
              <a:rect l="0" t="0" r="r" b="b"/>
              <a:pathLst>
                <a:path w="4654" h="2511">
                  <a:moveTo>
                    <a:pt x="0" y="0"/>
                  </a:moveTo>
                  <a:lnTo>
                    <a:pt x="4653" y="0"/>
                  </a:lnTo>
                  <a:lnTo>
                    <a:pt x="4653" y="2510"/>
                  </a:lnTo>
                  <a:lnTo>
                    <a:pt x="0" y="2510"/>
                  </a:lnTo>
                  <a:lnTo>
                    <a:pt x="0" y="0"/>
                  </a:lnTo>
                </a:path>
              </a:pathLst>
            </a:custGeom>
            <a:solidFill>
              <a:schemeClr val="accent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40" name="Freeform 5">
              <a:extLst>
                <a:ext uri="{FF2B5EF4-FFF2-40B4-BE49-F238E27FC236}">
                  <a16:creationId xmlns:a16="http://schemas.microsoft.com/office/drawing/2014/main" xmlns="" id="{708B14E7-B4C2-470E-8017-6F754B745326}"/>
                </a:ext>
              </a:extLst>
            </p:cNvPr>
            <p:cNvSpPr>
              <a:spLocks noChangeArrowheads="1"/>
            </p:cNvSpPr>
            <p:nvPr/>
          </p:nvSpPr>
          <p:spPr bwMode="auto">
            <a:xfrm>
              <a:off x="3883658" y="7015432"/>
              <a:ext cx="2744313" cy="1957768"/>
            </a:xfrm>
            <a:custGeom>
              <a:avLst/>
              <a:gdLst>
                <a:gd name="T0" fmla="*/ 3504 w 3524"/>
                <a:gd name="T1" fmla="*/ 13 h 2556"/>
                <a:gd name="T2" fmla="*/ 0 w 3524"/>
                <a:gd name="T3" fmla="*/ 0 h 2556"/>
                <a:gd name="T4" fmla="*/ 0 w 3524"/>
                <a:gd name="T5" fmla="*/ 0 h 2556"/>
                <a:gd name="T6" fmla="*/ 3523 w 3524"/>
                <a:gd name="T7" fmla="*/ 2555 h 2556"/>
                <a:gd name="T8" fmla="*/ 3504 w 3524"/>
                <a:gd name="T9" fmla="*/ 13 h 2556"/>
              </a:gdLst>
              <a:ahLst/>
              <a:cxnLst>
                <a:cxn ang="0">
                  <a:pos x="T0" y="T1"/>
                </a:cxn>
                <a:cxn ang="0">
                  <a:pos x="T2" y="T3"/>
                </a:cxn>
                <a:cxn ang="0">
                  <a:pos x="T4" y="T5"/>
                </a:cxn>
                <a:cxn ang="0">
                  <a:pos x="T6" y="T7"/>
                </a:cxn>
                <a:cxn ang="0">
                  <a:pos x="T8" y="T9"/>
                </a:cxn>
              </a:cxnLst>
              <a:rect l="0" t="0" r="r" b="b"/>
              <a:pathLst>
                <a:path w="3524" h="2556">
                  <a:moveTo>
                    <a:pt x="3504" y="13"/>
                  </a:moveTo>
                  <a:lnTo>
                    <a:pt x="0" y="0"/>
                  </a:lnTo>
                  <a:lnTo>
                    <a:pt x="0" y="0"/>
                  </a:lnTo>
                  <a:cubicBezTo>
                    <a:pt x="0" y="0"/>
                    <a:pt x="2871" y="871"/>
                    <a:pt x="3523" y="2555"/>
                  </a:cubicBezTo>
                  <a:lnTo>
                    <a:pt x="3504" y="13"/>
                  </a:lnTo>
                </a:path>
              </a:pathLst>
            </a:custGeom>
            <a:solidFill>
              <a:schemeClr val="bg1">
                <a:lumMod val="95000"/>
                <a:alpha val="2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41" name="Freeform 6">
              <a:extLst>
                <a:ext uri="{FF2B5EF4-FFF2-40B4-BE49-F238E27FC236}">
                  <a16:creationId xmlns:a16="http://schemas.microsoft.com/office/drawing/2014/main" xmlns="" id="{F561B053-1618-4DFF-8D82-221001A6136D}"/>
                </a:ext>
              </a:extLst>
            </p:cNvPr>
            <p:cNvSpPr>
              <a:spLocks noChangeArrowheads="1"/>
            </p:cNvSpPr>
            <p:nvPr/>
          </p:nvSpPr>
          <p:spPr bwMode="auto">
            <a:xfrm>
              <a:off x="4516673" y="9368192"/>
              <a:ext cx="642285" cy="473986"/>
            </a:xfrm>
            <a:custGeom>
              <a:avLst/>
              <a:gdLst>
                <a:gd name="T0" fmla="*/ 825 w 826"/>
                <a:gd name="T1" fmla="*/ 608 h 609"/>
                <a:gd name="T2" fmla="*/ 726 w 826"/>
                <a:gd name="T3" fmla="*/ 10 h 609"/>
                <a:gd name="T4" fmla="*/ 101 w 826"/>
                <a:gd name="T5" fmla="*/ 0 h 609"/>
                <a:gd name="T6" fmla="*/ 0 w 826"/>
                <a:gd name="T7" fmla="*/ 608 h 609"/>
                <a:gd name="T8" fmla="*/ 825 w 826"/>
                <a:gd name="T9" fmla="*/ 608 h 609"/>
              </a:gdLst>
              <a:ahLst/>
              <a:cxnLst>
                <a:cxn ang="0">
                  <a:pos x="T0" y="T1"/>
                </a:cxn>
                <a:cxn ang="0">
                  <a:pos x="T2" y="T3"/>
                </a:cxn>
                <a:cxn ang="0">
                  <a:pos x="T4" y="T5"/>
                </a:cxn>
                <a:cxn ang="0">
                  <a:pos x="T6" y="T7"/>
                </a:cxn>
                <a:cxn ang="0">
                  <a:pos x="T8" y="T9"/>
                </a:cxn>
              </a:cxnLst>
              <a:rect l="0" t="0" r="r" b="b"/>
              <a:pathLst>
                <a:path w="826" h="609">
                  <a:moveTo>
                    <a:pt x="825" y="608"/>
                  </a:moveTo>
                  <a:lnTo>
                    <a:pt x="726" y="10"/>
                  </a:lnTo>
                  <a:lnTo>
                    <a:pt x="101" y="0"/>
                  </a:lnTo>
                  <a:lnTo>
                    <a:pt x="0" y="608"/>
                  </a:lnTo>
                  <a:lnTo>
                    <a:pt x="825" y="608"/>
                  </a:lnTo>
                </a:path>
              </a:pathLst>
            </a:custGeom>
            <a:solidFill>
              <a:schemeClr val="bg1">
                <a:lumMod val="6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42" name="Freeform 7">
              <a:extLst>
                <a:ext uri="{FF2B5EF4-FFF2-40B4-BE49-F238E27FC236}">
                  <a16:creationId xmlns:a16="http://schemas.microsoft.com/office/drawing/2014/main" xmlns="" id="{C673D975-F66D-40E9-9C92-8199E5CCE511}"/>
                </a:ext>
              </a:extLst>
            </p:cNvPr>
            <p:cNvSpPr>
              <a:spLocks noChangeArrowheads="1"/>
            </p:cNvSpPr>
            <p:nvPr/>
          </p:nvSpPr>
          <p:spPr bwMode="auto">
            <a:xfrm>
              <a:off x="4059861" y="9794092"/>
              <a:ext cx="1511260" cy="151126"/>
            </a:xfrm>
            <a:custGeom>
              <a:avLst/>
              <a:gdLst>
                <a:gd name="T0" fmla="*/ 1939 w 1940"/>
                <a:gd name="T1" fmla="*/ 134 h 195"/>
                <a:gd name="T2" fmla="*/ 1939 w 1940"/>
                <a:gd name="T3" fmla="*/ 134 h 195"/>
                <a:gd name="T4" fmla="*/ 1804 w 1940"/>
                <a:gd name="T5" fmla="*/ 0 h 195"/>
                <a:gd name="T6" fmla="*/ 135 w 1940"/>
                <a:gd name="T7" fmla="*/ 0 h 195"/>
                <a:gd name="T8" fmla="*/ 135 w 1940"/>
                <a:gd name="T9" fmla="*/ 0 h 195"/>
                <a:gd name="T10" fmla="*/ 0 w 1940"/>
                <a:gd name="T11" fmla="*/ 134 h 195"/>
                <a:gd name="T12" fmla="*/ 0 w 1940"/>
                <a:gd name="T13" fmla="*/ 194 h 195"/>
                <a:gd name="T14" fmla="*/ 1939 w 1940"/>
                <a:gd name="T15" fmla="*/ 194 h 195"/>
                <a:gd name="T16" fmla="*/ 1939 w 1940"/>
                <a:gd name="T17" fmla="*/ 134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0" h="195">
                  <a:moveTo>
                    <a:pt x="1939" y="134"/>
                  </a:moveTo>
                  <a:lnTo>
                    <a:pt x="1939" y="134"/>
                  </a:lnTo>
                  <a:cubicBezTo>
                    <a:pt x="1939" y="60"/>
                    <a:pt x="1879" y="0"/>
                    <a:pt x="1804" y="0"/>
                  </a:cubicBezTo>
                  <a:lnTo>
                    <a:pt x="135" y="0"/>
                  </a:lnTo>
                  <a:lnTo>
                    <a:pt x="135" y="0"/>
                  </a:lnTo>
                  <a:cubicBezTo>
                    <a:pt x="60" y="0"/>
                    <a:pt x="0" y="60"/>
                    <a:pt x="0" y="134"/>
                  </a:cubicBezTo>
                  <a:lnTo>
                    <a:pt x="0" y="194"/>
                  </a:lnTo>
                  <a:lnTo>
                    <a:pt x="1939" y="194"/>
                  </a:lnTo>
                  <a:lnTo>
                    <a:pt x="1939" y="134"/>
                  </a:lnTo>
                </a:path>
              </a:pathLst>
            </a:custGeom>
            <a:solidFill>
              <a:schemeClr val="bg1">
                <a:lumMod val="9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43" name="Freeform 8">
              <a:extLst>
                <a:ext uri="{FF2B5EF4-FFF2-40B4-BE49-F238E27FC236}">
                  <a16:creationId xmlns:a16="http://schemas.microsoft.com/office/drawing/2014/main" xmlns="" id="{7A4AFDDE-28B8-408E-8659-27209B7493C2}"/>
                </a:ext>
              </a:extLst>
            </p:cNvPr>
            <p:cNvSpPr>
              <a:spLocks noChangeArrowheads="1"/>
            </p:cNvSpPr>
            <p:nvPr/>
          </p:nvSpPr>
          <p:spPr bwMode="auto">
            <a:xfrm>
              <a:off x="4585368" y="9330408"/>
              <a:ext cx="508333" cy="109910"/>
            </a:xfrm>
            <a:custGeom>
              <a:avLst/>
              <a:gdLst>
                <a:gd name="T0" fmla="*/ 628 w 652"/>
                <a:gd name="T1" fmla="*/ 0 h 140"/>
                <a:gd name="T2" fmla="*/ 22 w 652"/>
                <a:gd name="T3" fmla="*/ 0 h 140"/>
                <a:gd name="T4" fmla="*/ 0 w 652"/>
                <a:gd name="T5" fmla="*/ 139 h 140"/>
                <a:gd name="T6" fmla="*/ 651 w 652"/>
                <a:gd name="T7" fmla="*/ 139 h 140"/>
                <a:gd name="T8" fmla="*/ 628 w 652"/>
                <a:gd name="T9" fmla="*/ 0 h 140"/>
              </a:gdLst>
              <a:ahLst/>
              <a:cxnLst>
                <a:cxn ang="0">
                  <a:pos x="T0" y="T1"/>
                </a:cxn>
                <a:cxn ang="0">
                  <a:pos x="T2" y="T3"/>
                </a:cxn>
                <a:cxn ang="0">
                  <a:pos x="T4" y="T5"/>
                </a:cxn>
                <a:cxn ang="0">
                  <a:pos x="T6" y="T7"/>
                </a:cxn>
                <a:cxn ang="0">
                  <a:pos x="T8" y="T9"/>
                </a:cxn>
              </a:cxnLst>
              <a:rect l="0" t="0" r="r" b="b"/>
              <a:pathLst>
                <a:path w="652" h="140">
                  <a:moveTo>
                    <a:pt x="628" y="0"/>
                  </a:moveTo>
                  <a:lnTo>
                    <a:pt x="22" y="0"/>
                  </a:lnTo>
                  <a:lnTo>
                    <a:pt x="0" y="139"/>
                  </a:lnTo>
                  <a:lnTo>
                    <a:pt x="651" y="139"/>
                  </a:lnTo>
                  <a:lnTo>
                    <a:pt x="628" y="0"/>
                  </a:lnTo>
                </a:path>
              </a:pathLst>
            </a:custGeom>
            <a:solidFill>
              <a:schemeClr val="bg1">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44" name="Freeform 66">
              <a:extLst>
                <a:ext uri="{FF2B5EF4-FFF2-40B4-BE49-F238E27FC236}">
                  <a16:creationId xmlns:a16="http://schemas.microsoft.com/office/drawing/2014/main" xmlns="" id="{D5534615-E466-43E1-AD18-64B37DC62398}"/>
                </a:ext>
              </a:extLst>
            </p:cNvPr>
            <p:cNvSpPr>
              <a:spLocks noChangeArrowheads="1"/>
            </p:cNvSpPr>
            <p:nvPr/>
          </p:nvSpPr>
          <p:spPr bwMode="auto">
            <a:xfrm>
              <a:off x="3238973" y="7417292"/>
              <a:ext cx="291947" cy="291947"/>
            </a:xfrm>
            <a:custGeom>
              <a:avLst/>
              <a:gdLst>
                <a:gd name="T0" fmla="*/ 375 w 376"/>
                <a:gd name="T1" fmla="*/ 188 h 377"/>
                <a:gd name="T2" fmla="*/ 375 w 376"/>
                <a:gd name="T3" fmla="*/ 188 h 377"/>
                <a:gd name="T4" fmla="*/ 187 w 376"/>
                <a:gd name="T5" fmla="*/ 376 h 377"/>
                <a:gd name="T6" fmla="*/ 187 w 376"/>
                <a:gd name="T7" fmla="*/ 376 h 377"/>
                <a:gd name="T8" fmla="*/ 0 w 376"/>
                <a:gd name="T9" fmla="*/ 188 h 377"/>
                <a:gd name="T10" fmla="*/ 0 w 376"/>
                <a:gd name="T11" fmla="*/ 188 h 377"/>
                <a:gd name="T12" fmla="*/ 187 w 376"/>
                <a:gd name="T13" fmla="*/ 0 h 377"/>
                <a:gd name="T14" fmla="*/ 187 w 376"/>
                <a:gd name="T15" fmla="*/ 0 h 377"/>
                <a:gd name="T16" fmla="*/ 375 w 376"/>
                <a:gd name="T17" fmla="*/ 188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77">
                  <a:moveTo>
                    <a:pt x="375" y="188"/>
                  </a:moveTo>
                  <a:lnTo>
                    <a:pt x="375" y="188"/>
                  </a:lnTo>
                  <a:cubicBezTo>
                    <a:pt x="375" y="291"/>
                    <a:pt x="291" y="376"/>
                    <a:pt x="187" y="376"/>
                  </a:cubicBezTo>
                  <a:lnTo>
                    <a:pt x="187" y="376"/>
                  </a:lnTo>
                  <a:cubicBezTo>
                    <a:pt x="83" y="376"/>
                    <a:pt x="0" y="291"/>
                    <a:pt x="0" y="188"/>
                  </a:cubicBezTo>
                  <a:lnTo>
                    <a:pt x="0" y="188"/>
                  </a:lnTo>
                  <a:cubicBezTo>
                    <a:pt x="0" y="84"/>
                    <a:pt x="83" y="0"/>
                    <a:pt x="187" y="0"/>
                  </a:cubicBezTo>
                  <a:lnTo>
                    <a:pt x="187" y="0"/>
                  </a:lnTo>
                  <a:cubicBezTo>
                    <a:pt x="291" y="0"/>
                    <a:pt x="375" y="84"/>
                    <a:pt x="375" y="188"/>
                  </a:cubicBezTo>
                </a:path>
              </a:pathLst>
            </a:custGeom>
            <a:solidFill>
              <a:schemeClr val="accent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45" name="Freeform 67">
              <a:extLst>
                <a:ext uri="{FF2B5EF4-FFF2-40B4-BE49-F238E27FC236}">
                  <a16:creationId xmlns:a16="http://schemas.microsoft.com/office/drawing/2014/main" xmlns="" id="{60DDBDFE-91FB-41C4-833F-90071498187E}"/>
                </a:ext>
              </a:extLst>
            </p:cNvPr>
            <p:cNvSpPr>
              <a:spLocks noChangeArrowheads="1"/>
            </p:cNvSpPr>
            <p:nvPr/>
          </p:nvSpPr>
          <p:spPr bwMode="auto">
            <a:xfrm>
              <a:off x="3238973" y="7417292"/>
              <a:ext cx="291947" cy="291947"/>
            </a:xfrm>
            <a:custGeom>
              <a:avLst/>
              <a:gdLst>
                <a:gd name="T0" fmla="*/ 375 w 376"/>
                <a:gd name="T1" fmla="*/ 188 h 377"/>
                <a:gd name="T2" fmla="*/ 375 w 376"/>
                <a:gd name="T3" fmla="*/ 188 h 377"/>
                <a:gd name="T4" fmla="*/ 187 w 376"/>
                <a:gd name="T5" fmla="*/ 376 h 377"/>
                <a:gd name="T6" fmla="*/ 187 w 376"/>
                <a:gd name="T7" fmla="*/ 376 h 377"/>
                <a:gd name="T8" fmla="*/ 0 w 376"/>
                <a:gd name="T9" fmla="*/ 188 h 377"/>
                <a:gd name="T10" fmla="*/ 0 w 376"/>
                <a:gd name="T11" fmla="*/ 188 h 377"/>
                <a:gd name="T12" fmla="*/ 187 w 376"/>
                <a:gd name="T13" fmla="*/ 0 h 377"/>
                <a:gd name="T14" fmla="*/ 187 w 376"/>
                <a:gd name="T15" fmla="*/ 0 h 377"/>
                <a:gd name="T16" fmla="*/ 375 w 376"/>
                <a:gd name="T17" fmla="*/ 188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77">
                  <a:moveTo>
                    <a:pt x="375" y="188"/>
                  </a:moveTo>
                  <a:lnTo>
                    <a:pt x="375" y="188"/>
                  </a:lnTo>
                  <a:cubicBezTo>
                    <a:pt x="375" y="291"/>
                    <a:pt x="291" y="376"/>
                    <a:pt x="187" y="376"/>
                  </a:cubicBezTo>
                  <a:lnTo>
                    <a:pt x="187" y="376"/>
                  </a:lnTo>
                  <a:cubicBezTo>
                    <a:pt x="83" y="376"/>
                    <a:pt x="0" y="291"/>
                    <a:pt x="0" y="188"/>
                  </a:cubicBezTo>
                  <a:lnTo>
                    <a:pt x="0" y="188"/>
                  </a:lnTo>
                  <a:cubicBezTo>
                    <a:pt x="0" y="84"/>
                    <a:pt x="83" y="0"/>
                    <a:pt x="187" y="0"/>
                  </a:cubicBezTo>
                  <a:lnTo>
                    <a:pt x="187" y="0"/>
                  </a:lnTo>
                  <a:cubicBezTo>
                    <a:pt x="291" y="0"/>
                    <a:pt x="375" y="84"/>
                    <a:pt x="375" y="188"/>
                  </a:cubicBezTo>
                </a:path>
              </a:pathLst>
            </a:custGeom>
            <a:noFill/>
            <a:ln w="2160" cap="flat">
              <a:solidFill>
                <a:srgbClr val="EAEAEC"/>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46" name="Freeform 68">
              <a:extLst>
                <a:ext uri="{FF2B5EF4-FFF2-40B4-BE49-F238E27FC236}">
                  <a16:creationId xmlns:a16="http://schemas.microsoft.com/office/drawing/2014/main" xmlns="" id="{7E7945F3-1099-4868-AE3A-115F83DCEC42}"/>
                </a:ext>
              </a:extLst>
            </p:cNvPr>
            <p:cNvSpPr>
              <a:spLocks noChangeArrowheads="1"/>
            </p:cNvSpPr>
            <p:nvPr/>
          </p:nvSpPr>
          <p:spPr bwMode="auto">
            <a:xfrm>
              <a:off x="4248770" y="7417292"/>
              <a:ext cx="291947" cy="291947"/>
            </a:xfrm>
            <a:custGeom>
              <a:avLst/>
              <a:gdLst>
                <a:gd name="T0" fmla="*/ 375 w 376"/>
                <a:gd name="T1" fmla="*/ 188 h 377"/>
                <a:gd name="T2" fmla="*/ 375 w 376"/>
                <a:gd name="T3" fmla="*/ 188 h 377"/>
                <a:gd name="T4" fmla="*/ 187 w 376"/>
                <a:gd name="T5" fmla="*/ 376 h 377"/>
                <a:gd name="T6" fmla="*/ 187 w 376"/>
                <a:gd name="T7" fmla="*/ 376 h 377"/>
                <a:gd name="T8" fmla="*/ 0 w 376"/>
                <a:gd name="T9" fmla="*/ 188 h 377"/>
                <a:gd name="T10" fmla="*/ 0 w 376"/>
                <a:gd name="T11" fmla="*/ 188 h 377"/>
                <a:gd name="T12" fmla="*/ 187 w 376"/>
                <a:gd name="T13" fmla="*/ 0 h 377"/>
                <a:gd name="T14" fmla="*/ 187 w 376"/>
                <a:gd name="T15" fmla="*/ 0 h 377"/>
                <a:gd name="T16" fmla="*/ 375 w 376"/>
                <a:gd name="T17" fmla="*/ 188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77">
                  <a:moveTo>
                    <a:pt x="375" y="188"/>
                  </a:moveTo>
                  <a:lnTo>
                    <a:pt x="375" y="188"/>
                  </a:lnTo>
                  <a:cubicBezTo>
                    <a:pt x="375" y="291"/>
                    <a:pt x="291" y="376"/>
                    <a:pt x="187" y="376"/>
                  </a:cubicBezTo>
                  <a:lnTo>
                    <a:pt x="187" y="376"/>
                  </a:lnTo>
                  <a:cubicBezTo>
                    <a:pt x="84" y="376"/>
                    <a:pt x="0" y="291"/>
                    <a:pt x="0" y="188"/>
                  </a:cubicBezTo>
                  <a:lnTo>
                    <a:pt x="0" y="188"/>
                  </a:lnTo>
                  <a:cubicBezTo>
                    <a:pt x="0" y="84"/>
                    <a:pt x="84" y="0"/>
                    <a:pt x="187" y="0"/>
                  </a:cubicBezTo>
                  <a:lnTo>
                    <a:pt x="187" y="0"/>
                  </a:lnTo>
                  <a:cubicBezTo>
                    <a:pt x="291" y="0"/>
                    <a:pt x="375" y="84"/>
                    <a:pt x="375" y="188"/>
                  </a:cubicBezTo>
                </a:path>
              </a:pathLst>
            </a:custGeom>
            <a:solidFill>
              <a:schemeClr val="accent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47" name="Freeform 69">
              <a:extLst>
                <a:ext uri="{FF2B5EF4-FFF2-40B4-BE49-F238E27FC236}">
                  <a16:creationId xmlns:a16="http://schemas.microsoft.com/office/drawing/2014/main" xmlns="" id="{FFCFB94F-0EEC-4F65-8E7A-318776F671EB}"/>
                </a:ext>
              </a:extLst>
            </p:cNvPr>
            <p:cNvSpPr>
              <a:spLocks noChangeArrowheads="1"/>
            </p:cNvSpPr>
            <p:nvPr/>
          </p:nvSpPr>
          <p:spPr bwMode="auto">
            <a:xfrm>
              <a:off x="4248770" y="7417292"/>
              <a:ext cx="291947" cy="291947"/>
            </a:xfrm>
            <a:custGeom>
              <a:avLst/>
              <a:gdLst>
                <a:gd name="T0" fmla="*/ 375 w 376"/>
                <a:gd name="T1" fmla="*/ 188 h 377"/>
                <a:gd name="T2" fmla="*/ 375 w 376"/>
                <a:gd name="T3" fmla="*/ 188 h 377"/>
                <a:gd name="T4" fmla="*/ 187 w 376"/>
                <a:gd name="T5" fmla="*/ 376 h 377"/>
                <a:gd name="T6" fmla="*/ 187 w 376"/>
                <a:gd name="T7" fmla="*/ 376 h 377"/>
                <a:gd name="T8" fmla="*/ 0 w 376"/>
                <a:gd name="T9" fmla="*/ 188 h 377"/>
                <a:gd name="T10" fmla="*/ 0 w 376"/>
                <a:gd name="T11" fmla="*/ 188 h 377"/>
                <a:gd name="T12" fmla="*/ 187 w 376"/>
                <a:gd name="T13" fmla="*/ 0 h 377"/>
                <a:gd name="T14" fmla="*/ 187 w 376"/>
                <a:gd name="T15" fmla="*/ 0 h 377"/>
                <a:gd name="T16" fmla="*/ 375 w 376"/>
                <a:gd name="T17" fmla="*/ 188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77">
                  <a:moveTo>
                    <a:pt x="375" y="188"/>
                  </a:moveTo>
                  <a:lnTo>
                    <a:pt x="375" y="188"/>
                  </a:lnTo>
                  <a:cubicBezTo>
                    <a:pt x="375" y="291"/>
                    <a:pt x="291" y="376"/>
                    <a:pt x="187" y="376"/>
                  </a:cubicBezTo>
                  <a:lnTo>
                    <a:pt x="187" y="376"/>
                  </a:lnTo>
                  <a:cubicBezTo>
                    <a:pt x="84" y="376"/>
                    <a:pt x="0" y="291"/>
                    <a:pt x="0" y="188"/>
                  </a:cubicBezTo>
                  <a:lnTo>
                    <a:pt x="0" y="188"/>
                  </a:lnTo>
                  <a:cubicBezTo>
                    <a:pt x="0" y="84"/>
                    <a:pt x="84" y="0"/>
                    <a:pt x="187" y="0"/>
                  </a:cubicBezTo>
                  <a:lnTo>
                    <a:pt x="187" y="0"/>
                  </a:lnTo>
                  <a:cubicBezTo>
                    <a:pt x="291" y="0"/>
                    <a:pt x="375" y="84"/>
                    <a:pt x="375" y="188"/>
                  </a:cubicBezTo>
                </a:path>
              </a:pathLst>
            </a:custGeom>
            <a:noFill/>
            <a:ln w="2160" cap="flat">
              <a:solidFill>
                <a:srgbClr val="EAEAEC"/>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48" name="Freeform 70">
              <a:extLst>
                <a:ext uri="{FF2B5EF4-FFF2-40B4-BE49-F238E27FC236}">
                  <a16:creationId xmlns:a16="http://schemas.microsoft.com/office/drawing/2014/main" xmlns="" id="{511591BC-0CDE-4CA8-8E69-0CD0EC247FC5}"/>
                </a:ext>
              </a:extLst>
            </p:cNvPr>
            <p:cNvSpPr>
              <a:spLocks noChangeArrowheads="1"/>
            </p:cNvSpPr>
            <p:nvPr/>
          </p:nvSpPr>
          <p:spPr bwMode="auto">
            <a:xfrm>
              <a:off x="5200175" y="7417292"/>
              <a:ext cx="291950" cy="291947"/>
            </a:xfrm>
            <a:custGeom>
              <a:avLst/>
              <a:gdLst>
                <a:gd name="T0" fmla="*/ 376 w 377"/>
                <a:gd name="T1" fmla="*/ 188 h 377"/>
                <a:gd name="T2" fmla="*/ 376 w 377"/>
                <a:gd name="T3" fmla="*/ 188 h 377"/>
                <a:gd name="T4" fmla="*/ 187 w 377"/>
                <a:gd name="T5" fmla="*/ 376 h 377"/>
                <a:gd name="T6" fmla="*/ 187 w 377"/>
                <a:gd name="T7" fmla="*/ 376 h 377"/>
                <a:gd name="T8" fmla="*/ 0 w 377"/>
                <a:gd name="T9" fmla="*/ 188 h 377"/>
                <a:gd name="T10" fmla="*/ 0 w 377"/>
                <a:gd name="T11" fmla="*/ 188 h 377"/>
                <a:gd name="T12" fmla="*/ 187 w 377"/>
                <a:gd name="T13" fmla="*/ 0 h 377"/>
                <a:gd name="T14" fmla="*/ 187 w 377"/>
                <a:gd name="T15" fmla="*/ 0 h 377"/>
                <a:gd name="T16" fmla="*/ 376 w 377"/>
                <a:gd name="T17" fmla="*/ 188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77">
                  <a:moveTo>
                    <a:pt x="376" y="188"/>
                  </a:moveTo>
                  <a:lnTo>
                    <a:pt x="376" y="188"/>
                  </a:lnTo>
                  <a:cubicBezTo>
                    <a:pt x="376" y="291"/>
                    <a:pt x="291" y="376"/>
                    <a:pt x="187" y="376"/>
                  </a:cubicBezTo>
                  <a:lnTo>
                    <a:pt x="187" y="376"/>
                  </a:lnTo>
                  <a:cubicBezTo>
                    <a:pt x="84" y="376"/>
                    <a:pt x="0" y="291"/>
                    <a:pt x="0" y="188"/>
                  </a:cubicBezTo>
                  <a:lnTo>
                    <a:pt x="0" y="188"/>
                  </a:lnTo>
                  <a:cubicBezTo>
                    <a:pt x="0" y="84"/>
                    <a:pt x="84" y="0"/>
                    <a:pt x="187" y="0"/>
                  </a:cubicBezTo>
                  <a:lnTo>
                    <a:pt x="187" y="0"/>
                  </a:lnTo>
                  <a:cubicBezTo>
                    <a:pt x="291" y="0"/>
                    <a:pt x="376" y="84"/>
                    <a:pt x="376" y="188"/>
                  </a:cubicBezTo>
                </a:path>
              </a:pathLst>
            </a:custGeom>
            <a:solidFill>
              <a:schemeClr val="accent3"/>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49" name="Freeform 71">
              <a:extLst>
                <a:ext uri="{FF2B5EF4-FFF2-40B4-BE49-F238E27FC236}">
                  <a16:creationId xmlns:a16="http://schemas.microsoft.com/office/drawing/2014/main" xmlns="" id="{586D3A70-C013-4422-9240-331BDB6DC4CB}"/>
                </a:ext>
              </a:extLst>
            </p:cNvPr>
            <p:cNvSpPr>
              <a:spLocks noChangeArrowheads="1"/>
            </p:cNvSpPr>
            <p:nvPr/>
          </p:nvSpPr>
          <p:spPr bwMode="auto">
            <a:xfrm>
              <a:off x="5200175" y="7417292"/>
              <a:ext cx="291950" cy="291947"/>
            </a:xfrm>
            <a:custGeom>
              <a:avLst/>
              <a:gdLst>
                <a:gd name="T0" fmla="*/ 376 w 377"/>
                <a:gd name="T1" fmla="*/ 188 h 377"/>
                <a:gd name="T2" fmla="*/ 376 w 377"/>
                <a:gd name="T3" fmla="*/ 188 h 377"/>
                <a:gd name="T4" fmla="*/ 187 w 377"/>
                <a:gd name="T5" fmla="*/ 376 h 377"/>
                <a:gd name="T6" fmla="*/ 187 w 377"/>
                <a:gd name="T7" fmla="*/ 376 h 377"/>
                <a:gd name="T8" fmla="*/ 0 w 377"/>
                <a:gd name="T9" fmla="*/ 188 h 377"/>
                <a:gd name="T10" fmla="*/ 0 w 377"/>
                <a:gd name="T11" fmla="*/ 188 h 377"/>
                <a:gd name="T12" fmla="*/ 187 w 377"/>
                <a:gd name="T13" fmla="*/ 0 h 377"/>
                <a:gd name="T14" fmla="*/ 187 w 377"/>
                <a:gd name="T15" fmla="*/ 0 h 377"/>
                <a:gd name="T16" fmla="*/ 376 w 377"/>
                <a:gd name="T17" fmla="*/ 188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77">
                  <a:moveTo>
                    <a:pt x="376" y="188"/>
                  </a:moveTo>
                  <a:lnTo>
                    <a:pt x="376" y="188"/>
                  </a:lnTo>
                  <a:cubicBezTo>
                    <a:pt x="376" y="291"/>
                    <a:pt x="291" y="376"/>
                    <a:pt x="187" y="376"/>
                  </a:cubicBezTo>
                  <a:lnTo>
                    <a:pt x="187" y="376"/>
                  </a:lnTo>
                  <a:cubicBezTo>
                    <a:pt x="84" y="376"/>
                    <a:pt x="0" y="291"/>
                    <a:pt x="0" y="188"/>
                  </a:cubicBezTo>
                  <a:lnTo>
                    <a:pt x="0" y="188"/>
                  </a:lnTo>
                  <a:cubicBezTo>
                    <a:pt x="0" y="84"/>
                    <a:pt x="84" y="0"/>
                    <a:pt x="187" y="0"/>
                  </a:cubicBezTo>
                  <a:lnTo>
                    <a:pt x="187" y="0"/>
                  </a:lnTo>
                  <a:cubicBezTo>
                    <a:pt x="291" y="0"/>
                    <a:pt x="376" y="84"/>
                    <a:pt x="376" y="188"/>
                  </a:cubicBezTo>
                </a:path>
              </a:pathLst>
            </a:custGeom>
            <a:noFill/>
            <a:ln w="2160" cap="flat">
              <a:solidFill>
                <a:srgbClr val="EAEAEC"/>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50" name="Freeform 72">
              <a:extLst>
                <a:ext uri="{FF2B5EF4-FFF2-40B4-BE49-F238E27FC236}">
                  <a16:creationId xmlns:a16="http://schemas.microsoft.com/office/drawing/2014/main" xmlns="" id="{33E47B38-A171-4C7C-B289-E2E698E208F9}"/>
                </a:ext>
              </a:extLst>
            </p:cNvPr>
            <p:cNvSpPr>
              <a:spLocks noChangeArrowheads="1"/>
            </p:cNvSpPr>
            <p:nvPr/>
          </p:nvSpPr>
          <p:spPr bwMode="auto">
            <a:xfrm>
              <a:off x="6155016" y="7417292"/>
              <a:ext cx="291950" cy="291947"/>
            </a:xfrm>
            <a:custGeom>
              <a:avLst/>
              <a:gdLst>
                <a:gd name="T0" fmla="*/ 375 w 376"/>
                <a:gd name="T1" fmla="*/ 188 h 377"/>
                <a:gd name="T2" fmla="*/ 375 w 376"/>
                <a:gd name="T3" fmla="*/ 188 h 377"/>
                <a:gd name="T4" fmla="*/ 187 w 376"/>
                <a:gd name="T5" fmla="*/ 376 h 377"/>
                <a:gd name="T6" fmla="*/ 187 w 376"/>
                <a:gd name="T7" fmla="*/ 376 h 377"/>
                <a:gd name="T8" fmla="*/ 0 w 376"/>
                <a:gd name="T9" fmla="*/ 188 h 377"/>
                <a:gd name="T10" fmla="*/ 0 w 376"/>
                <a:gd name="T11" fmla="*/ 188 h 377"/>
                <a:gd name="T12" fmla="*/ 187 w 376"/>
                <a:gd name="T13" fmla="*/ 0 h 377"/>
                <a:gd name="T14" fmla="*/ 187 w 376"/>
                <a:gd name="T15" fmla="*/ 0 h 377"/>
                <a:gd name="T16" fmla="*/ 375 w 376"/>
                <a:gd name="T17" fmla="*/ 188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77">
                  <a:moveTo>
                    <a:pt x="375" y="188"/>
                  </a:moveTo>
                  <a:lnTo>
                    <a:pt x="375" y="188"/>
                  </a:lnTo>
                  <a:cubicBezTo>
                    <a:pt x="375" y="291"/>
                    <a:pt x="291" y="376"/>
                    <a:pt x="187" y="376"/>
                  </a:cubicBezTo>
                  <a:lnTo>
                    <a:pt x="187" y="376"/>
                  </a:lnTo>
                  <a:cubicBezTo>
                    <a:pt x="84" y="376"/>
                    <a:pt x="0" y="291"/>
                    <a:pt x="0" y="188"/>
                  </a:cubicBezTo>
                  <a:lnTo>
                    <a:pt x="0" y="188"/>
                  </a:lnTo>
                  <a:cubicBezTo>
                    <a:pt x="0" y="84"/>
                    <a:pt x="84" y="0"/>
                    <a:pt x="187" y="0"/>
                  </a:cubicBezTo>
                  <a:lnTo>
                    <a:pt x="187" y="0"/>
                  </a:lnTo>
                  <a:cubicBezTo>
                    <a:pt x="291" y="0"/>
                    <a:pt x="375" y="84"/>
                    <a:pt x="375" y="188"/>
                  </a:cubicBezTo>
                </a:path>
              </a:pathLst>
            </a:custGeom>
            <a:solidFill>
              <a:schemeClr val="accent4"/>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51" name="Freeform 73">
              <a:extLst>
                <a:ext uri="{FF2B5EF4-FFF2-40B4-BE49-F238E27FC236}">
                  <a16:creationId xmlns:a16="http://schemas.microsoft.com/office/drawing/2014/main" xmlns="" id="{F7F3705C-A785-48CC-B331-D3B662519840}"/>
                </a:ext>
              </a:extLst>
            </p:cNvPr>
            <p:cNvSpPr>
              <a:spLocks noChangeArrowheads="1"/>
            </p:cNvSpPr>
            <p:nvPr/>
          </p:nvSpPr>
          <p:spPr bwMode="auto">
            <a:xfrm>
              <a:off x="6155016" y="7417292"/>
              <a:ext cx="291950" cy="291947"/>
            </a:xfrm>
            <a:custGeom>
              <a:avLst/>
              <a:gdLst>
                <a:gd name="T0" fmla="*/ 375 w 376"/>
                <a:gd name="T1" fmla="*/ 188 h 377"/>
                <a:gd name="T2" fmla="*/ 375 w 376"/>
                <a:gd name="T3" fmla="*/ 188 h 377"/>
                <a:gd name="T4" fmla="*/ 187 w 376"/>
                <a:gd name="T5" fmla="*/ 376 h 377"/>
                <a:gd name="T6" fmla="*/ 187 w 376"/>
                <a:gd name="T7" fmla="*/ 376 h 377"/>
                <a:gd name="T8" fmla="*/ 0 w 376"/>
                <a:gd name="T9" fmla="*/ 188 h 377"/>
                <a:gd name="T10" fmla="*/ 0 w 376"/>
                <a:gd name="T11" fmla="*/ 188 h 377"/>
                <a:gd name="T12" fmla="*/ 187 w 376"/>
                <a:gd name="T13" fmla="*/ 0 h 377"/>
                <a:gd name="T14" fmla="*/ 187 w 376"/>
                <a:gd name="T15" fmla="*/ 0 h 377"/>
                <a:gd name="T16" fmla="*/ 375 w 376"/>
                <a:gd name="T17" fmla="*/ 188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77">
                  <a:moveTo>
                    <a:pt x="375" y="188"/>
                  </a:moveTo>
                  <a:lnTo>
                    <a:pt x="375" y="188"/>
                  </a:lnTo>
                  <a:cubicBezTo>
                    <a:pt x="375" y="291"/>
                    <a:pt x="291" y="376"/>
                    <a:pt x="187" y="376"/>
                  </a:cubicBezTo>
                  <a:lnTo>
                    <a:pt x="187" y="376"/>
                  </a:lnTo>
                  <a:cubicBezTo>
                    <a:pt x="84" y="376"/>
                    <a:pt x="0" y="291"/>
                    <a:pt x="0" y="188"/>
                  </a:cubicBezTo>
                  <a:lnTo>
                    <a:pt x="0" y="188"/>
                  </a:lnTo>
                  <a:cubicBezTo>
                    <a:pt x="0" y="84"/>
                    <a:pt x="84" y="0"/>
                    <a:pt x="187" y="0"/>
                  </a:cubicBezTo>
                  <a:lnTo>
                    <a:pt x="187" y="0"/>
                  </a:lnTo>
                  <a:cubicBezTo>
                    <a:pt x="291" y="0"/>
                    <a:pt x="375" y="84"/>
                    <a:pt x="375" y="188"/>
                  </a:cubicBezTo>
                </a:path>
              </a:pathLst>
            </a:custGeom>
            <a:noFill/>
            <a:ln w="2160" cap="flat">
              <a:solidFill>
                <a:srgbClr val="EAEAEC"/>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grpSp>
      <p:sp>
        <p:nvSpPr>
          <p:cNvPr id="59" name="Subtitle 2">
            <a:extLst>
              <a:ext uri="{FF2B5EF4-FFF2-40B4-BE49-F238E27FC236}">
                <a16:creationId xmlns:a16="http://schemas.microsoft.com/office/drawing/2014/main" xmlns="" id="{436FD604-F7D0-40F0-B4E0-7FBE2E87FFCF}"/>
              </a:ext>
            </a:extLst>
          </p:cNvPr>
          <p:cNvSpPr txBox="1">
            <a:spLocks/>
          </p:cNvSpPr>
          <p:nvPr/>
        </p:nvSpPr>
        <p:spPr>
          <a:xfrm>
            <a:off x="3802658" y="3615399"/>
            <a:ext cx="1685518" cy="442886"/>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ts val="1125"/>
              </a:lnSpc>
              <a:spcBef>
                <a:spcPct val="20000"/>
              </a:spcBef>
              <a:spcAft>
                <a:spcPts val="0"/>
              </a:spcAft>
              <a:buClrTx/>
              <a:buSzTx/>
              <a:buFont typeface="Arial"/>
              <a:buNone/>
              <a:tabLst/>
              <a:defRPr/>
            </a:pPr>
            <a:r>
              <a:rPr kumimoji="0" lang="en-GB" sz="600" b="0" i="0" u="none" strike="noStrike" kern="1200" cap="none" spc="0" normalizeH="0" baseline="0" noProof="0" dirty="0">
                <a:ln>
                  <a:noFill/>
                </a:ln>
                <a:solidFill>
                  <a:prstClr val="white"/>
                </a:solidFill>
                <a:effectLst/>
                <a:uLnTx/>
                <a:uFillTx/>
                <a:latin typeface="Calibri Light" panose="020F0302020204030204"/>
                <a:ea typeface="Lato Light" panose="020F0502020204030203" pitchFamily="34" charset="0"/>
                <a:cs typeface="Mukta ExtraLight" panose="020B0000000000000000" pitchFamily="34" charset="77"/>
              </a:rPr>
              <a:t>Green Marketing ist eine Praxis, bei der Unternehmen versuchen, über das traditionelle Marketing </a:t>
            </a:r>
            <a:r>
              <a:rPr kumimoji="0" lang="en-GB" sz="600" b="0" i="0" u="none" strike="noStrike" kern="1200" cap="none" spc="0" normalizeH="0" baseline="0" noProof="0" dirty="0" err="1">
                <a:ln>
                  <a:noFill/>
                </a:ln>
                <a:solidFill>
                  <a:prstClr val="white"/>
                </a:solidFill>
                <a:effectLst/>
                <a:uLnTx/>
                <a:uFillTx/>
                <a:latin typeface="Calibri Light" panose="020F0302020204030204"/>
                <a:ea typeface="Lato Light" panose="020F0502020204030203" pitchFamily="34" charset="0"/>
                <a:cs typeface="Mukta ExtraLight" panose="020B0000000000000000" pitchFamily="34" charset="77"/>
              </a:rPr>
              <a:t>hinauszugehen</a:t>
            </a:r>
            <a:r>
              <a:rPr kumimoji="0" lang="en-GB" sz="600" b="0" i="0" u="none" strike="noStrike" kern="1200" cap="none" spc="0" normalizeH="0" baseline="0" noProof="0" dirty="0">
                <a:ln>
                  <a:noFill/>
                </a:ln>
                <a:solidFill>
                  <a:prstClr val="white"/>
                </a:solidFill>
                <a:effectLst/>
                <a:uLnTx/>
                <a:uFillTx/>
                <a:latin typeface="Calibri Light" panose="020F0302020204030204"/>
                <a:ea typeface="Lato Light" panose="020F0502020204030203" pitchFamily="34" charset="0"/>
                <a:cs typeface="Mukta ExtraLight" panose="020B0000000000000000" pitchFamily="34" charset="77"/>
              </a:rPr>
              <a:t>.</a:t>
            </a:r>
          </a:p>
        </p:txBody>
      </p:sp>
      <p:sp>
        <p:nvSpPr>
          <p:cNvPr id="60" name="Subtitle 2">
            <a:extLst>
              <a:ext uri="{FF2B5EF4-FFF2-40B4-BE49-F238E27FC236}">
                <a16:creationId xmlns:a16="http://schemas.microsoft.com/office/drawing/2014/main" xmlns="" id="{81BD7EBD-4BB8-413A-8A17-A09E14BD1EC3}"/>
              </a:ext>
            </a:extLst>
          </p:cNvPr>
          <p:cNvSpPr txBox="1">
            <a:spLocks/>
          </p:cNvSpPr>
          <p:nvPr/>
        </p:nvSpPr>
        <p:spPr>
          <a:xfrm>
            <a:off x="9889073" y="3681322"/>
            <a:ext cx="391472" cy="126966"/>
          </a:xfrm>
          <a:prstGeom prst="rect">
            <a:avLst/>
          </a:prstGeom>
        </p:spPr>
        <p:txBody>
          <a:bodyPr vert="horz" wrap="non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ts val="0"/>
              </a:spcBef>
              <a:spcAft>
                <a:spcPts val="0"/>
              </a:spcAft>
              <a:buClrTx/>
              <a:buSzTx/>
              <a:buFont typeface="Arial"/>
              <a:buNone/>
              <a:tabLst/>
              <a:defRPr/>
            </a:pPr>
            <a:r>
              <a:rPr kumimoji="0" lang="en-GB" sz="600" b="0" i="0" u="none" strike="noStrike" kern="1200" cap="none" spc="0" normalizeH="0" baseline="0" noProof="0" dirty="0">
                <a:ln>
                  <a:noFill/>
                </a:ln>
                <a:solidFill>
                  <a:prstClr val="white"/>
                </a:solidFill>
                <a:effectLst/>
                <a:uLnTx/>
                <a:uFillTx/>
                <a:latin typeface="Calibri Light" panose="020F0302020204030204"/>
                <a:ea typeface="Lato" panose="020F0502020204030203" pitchFamily="34" charset="0"/>
                <a:cs typeface="Lato" panose="020F0502020204030203" pitchFamily="34" charset="0"/>
              </a:rPr>
              <a:t>Marketing</a:t>
            </a:r>
          </a:p>
        </p:txBody>
      </p:sp>
      <p:sp>
        <p:nvSpPr>
          <p:cNvPr id="61" name="Subtitle 2">
            <a:extLst>
              <a:ext uri="{FF2B5EF4-FFF2-40B4-BE49-F238E27FC236}">
                <a16:creationId xmlns:a16="http://schemas.microsoft.com/office/drawing/2014/main" xmlns="" id="{21F95ECD-5C30-4A60-B8EA-AD4C3F1FA787}"/>
              </a:ext>
            </a:extLst>
          </p:cNvPr>
          <p:cNvSpPr txBox="1">
            <a:spLocks/>
          </p:cNvSpPr>
          <p:nvPr/>
        </p:nvSpPr>
        <p:spPr>
          <a:xfrm>
            <a:off x="9889072" y="3810823"/>
            <a:ext cx="261628" cy="126966"/>
          </a:xfrm>
          <a:prstGeom prst="rect">
            <a:avLst/>
          </a:prstGeom>
        </p:spPr>
        <p:txBody>
          <a:bodyPr vert="horz" wrap="non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ts val="0"/>
              </a:spcBef>
              <a:spcAft>
                <a:spcPts val="0"/>
              </a:spcAft>
              <a:buClrTx/>
              <a:buSzTx/>
              <a:buFont typeface="Arial"/>
              <a:buNone/>
              <a:tabLst/>
              <a:defRPr/>
            </a:pPr>
            <a:r>
              <a:rPr kumimoji="0" lang="en-GB" sz="600" b="0" i="0" u="none" strike="noStrike" kern="1200" cap="none" spc="0" normalizeH="0" baseline="0" noProof="0" dirty="0">
                <a:ln>
                  <a:noFill/>
                </a:ln>
                <a:solidFill>
                  <a:prstClr val="white"/>
                </a:solidFill>
                <a:effectLst/>
                <a:uLnTx/>
                <a:uFillTx/>
                <a:latin typeface="Calibri Light" panose="020F0302020204030204"/>
                <a:ea typeface="Lato" panose="020F0502020204030203" pitchFamily="34" charset="0"/>
                <a:cs typeface="Lato" panose="020F0502020204030203" pitchFamily="34" charset="0"/>
              </a:rPr>
              <a:t>Grün</a:t>
            </a:r>
          </a:p>
        </p:txBody>
      </p:sp>
      <p:sp>
        <p:nvSpPr>
          <p:cNvPr id="62" name="Subtitle 2">
            <a:extLst>
              <a:ext uri="{FF2B5EF4-FFF2-40B4-BE49-F238E27FC236}">
                <a16:creationId xmlns:a16="http://schemas.microsoft.com/office/drawing/2014/main" xmlns="" id="{4522DD3D-BDDE-492E-B458-EFA842E4C3E4}"/>
              </a:ext>
            </a:extLst>
          </p:cNvPr>
          <p:cNvSpPr txBox="1">
            <a:spLocks/>
          </p:cNvSpPr>
          <p:nvPr/>
        </p:nvSpPr>
        <p:spPr>
          <a:xfrm>
            <a:off x="9889073" y="3948683"/>
            <a:ext cx="391472" cy="126966"/>
          </a:xfrm>
          <a:prstGeom prst="rect">
            <a:avLst/>
          </a:prstGeom>
        </p:spPr>
        <p:txBody>
          <a:bodyPr vert="horz" wrap="non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ts val="0"/>
              </a:spcBef>
              <a:spcAft>
                <a:spcPts val="0"/>
              </a:spcAft>
              <a:buClrTx/>
              <a:buSzTx/>
              <a:buFont typeface="Arial"/>
              <a:buNone/>
              <a:tabLst/>
              <a:defRPr/>
            </a:pPr>
            <a:r>
              <a:rPr kumimoji="0" lang="en-GB" sz="600" b="0" i="0" u="none" strike="noStrike" kern="1200" cap="none" spc="0" normalizeH="0" baseline="0" noProof="0" dirty="0">
                <a:ln>
                  <a:noFill/>
                </a:ln>
                <a:solidFill>
                  <a:prstClr val="white"/>
                </a:solidFill>
                <a:effectLst/>
                <a:uLnTx/>
                <a:uFillTx/>
                <a:latin typeface="Calibri Light" panose="020F0302020204030204"/>
                <a:ea typeface="Lato" panose="020F0502020204030203" pitchFamily="34" charset="0"/>
                <a:cs typeface="Lato" panose="020F0502020204030203" pitchFamily="34" charset="0"/>
              </a:rPr>
              <a:t>Marketing</a:t>
            </a:r>
          </a:p>
        </p:txBody>
      </p:sp>
      <p:sp>
        <p:nvSpPr>
          <p:cNvPr id="63" name="Subtitle 2">
            <a:extLst>
              <a:ext uri="{FF2B5EF4-FFF2-40B4-BE49-F238E27FC236}">
                <a16:creationId xmlns:a16="http://schemas.microsoft.com/office/drawing/2014/main" xmlns="" id="{F6EB08C6-D0CE-4B0D-B8B9-F4B086294F95}"/>
              </a:ext>
            </a:extLst>
          </p:cNvPr>
          <p:cNvSpPr txBox="1">
            <a:spLocks/>
          </p:cNvSpPr>
          <p:nvPr/>
        </p:nvSpPr>
        <p:spPr>
          <a:xfrm>
            <a:off x="9889072" y="3888179"/>
            <a:ext cx="261628" cy="126966"/>
          </a:xfrm>
          <a:prstGeom prst="rect">
            <a:avLst/>
          </a:prstGeom>
        </p:spPr>
        <p:txBody>
          <a:bodyPr vert="horz" wrap="non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ts val="0"/>
              </a:spcBef>
              <a:spcAft>
                <a:spcPts val="0"/>
              </a:spcAft>
              <a:buClrTx/>
              <a:buSzTx/>
              <a:buFont typeface="Arial"/>
              <a:buNone/>
              <a:tabLst/>
              <a:defRPr/>
            </a:pPr>
            <a:r>
              <a:rPr kumimoji="0" lang="en-GB" sz="600" b="0" i="0" u="none" strike="noStrike" kern="1200" cap="none" spc="0" normalizeH="0" baseline="0" noProof="0" dirty="0">
                <a:ln>
                  <a:noFill/>
                </a:ln>
                <a:solidFill>
                  <a:prstClr val="white"/>
                </a:solidFill>
                <a:effectLst/>
                <a:uLnTx/>
                <a:uFillTx/>
                <a:latin typeface="Calibri Light" panose="020F0302020204030204"/>
                <a:ea typeface="Lato" panose="020F0502020204030203" pitchFamily="34" charset="0"/>
                <a:cs typeface="Lato" panose="020F0502020204030203" pitchFamily="34" charset="0"/>
              </a:rPr>
              <a:t>Grün</a:t>
            </a:r>
          </a:p>
        </p:txBody>
      </p:sp>
      <p:sp>
        <p:nvSpPr>
          <p:cNvPr id="65" name="Freeform 80">
            <a:extLst>
              <a:ext uri="{FF2B5EF4-FFF2-40B4-BE49-F238E27FC236}">
                <a16:creationId xmlns:a16="http://schemas.microsoft.com/office/drawing/2014/main" xmlns="" id="{13CCE46E-1B52-49F8-946F-F2D8D1811D1F}"/>
              </a:ext>
            </a:extLst>
          </p:cNvPr>
          <p:cNvSpPr>
            <a:spLocks noChangeArrowheads="1"/>
          </p:cNvSpPr>
          <p:nvPr/>
        </p:nvSpPr>
        <p:spPr bwMode="auto">
          <a:xfrm>
            <a:off x="9846543" y="3444261"/>
            <a:ext cx="572891" cy="998203"/>
          </a:xfrm>
          <a:custGeom>
            <a:avLst/>
            <a:gdLst>
              <a:gd name="connsiteX0" fmla="*/ 0 w 1777614"/>
              <a:gd name="connsiteY0" fmla="*/ 724717 h 3097304"/>
              <a:gd name="connsiteX1" fmla="*/ 21855 w 1777614"/>
              <a:gd name="connsiteY1" fmla="*/ 724717 h 3097304"/>
              <a:gd name="connsiteX2" fmla="*/ 23312 w 1777614"/>
              <a:gd name="connsiteY2" fmla="*/ 899104 h 3097304"/>
              <a:gd name="connsiteX3" fmla="*/ 1457 w 1777614"/>
              <a:gd name="connsiteY3" fmla="*/ 899104 h 3097304"/>
              <a:gd name="connsiteX4" fmla="*/ 22538 w 1777614"/>
              <a:gd name="connsiteY4" fmla="*/ 463681 h 3097304"/>
              <a:gd name="connsiteX5" fmla="*/ 23290 w 1777614"/>
              <a:gd name="connsiteY5" fmla="*/ 638072 h 3097304"/>
              <a:gd name="connsiteX6" fmla="*/ 751 w 1777614"/>
              <a:gd name="connsiteY6" fmla="*/ 638072 h 3097304"/>
              <a:gd name="connsiteX7" fmla="*/ 0 w 1777614"/>
              <a:gd name="connsiteY7" fmla="*/ 464460 h 3097304"/>
              <a:gd name="connsiteX8" fmla="*/ 1586040 w 1777614"/>
              <a:gd name="connsiteY8" fmla="*/ 0 h 3097304"/>
              <a:gd name="connsiteX9" fmla="*/ 1586040 w 1777614"/>
              <a:gd name="connsiteY9" fmla="*/ 20939 h 3097304"/>
              <a:gd name="connsiteX10" fmla="*/ 1644370 w 1777614"/>
              <a:gd name="connsiteY10" fmla="*/ 20607 h 3097304"/>
              <a:gd name="connsiteX11" fmla="*/ 1761244 w 1777614"/>
              <a:gd name="connsiteY11" fmla="*/ 135886 h 3097304"/>
              <a:gd name="connsiteX12" fmla="*/ 1777606 w 1777614"/>
              <a:gd name="connsiteY12" fmla="*/ 2971120 h 3097304"/>
              <a:gd name="connsiteX13" fmla="*/ 1662290 w 1777614"/>
              <a:gd name="connsiteY13" fmla="*/ 3087956 h 3097304"/>
              <a:gd name="connsiteX14" fmla="*/ 154622 w 1777614"/>
              <a:gd name="connsiteY14" fmla="*/ 3097304 h 3097304"/>
              <a:gd name="connsiteX15" fmla="*/ 37748 w 1777614"/>
              <a:gd name="connsiteY15" fmla="*/ 2982025 h 3097304"/>
              <a:gd name="connsiteX16" fmla="*/ 21385 w 1777614"/>
              <a:gd name="connsiteY16" fmla="*/ 146013 h 3097304"/>
              <a:gd name="connsiteX17" fmla="*/ 136701 w 1777614"/>
              <a:gd name="connsiteY17" fmla="*/ 29175 h 3097304"/>
              <a:gd name="connsiteX18" fmla="*/ 1354006 w 1777614"/>
              <a:gd name="connsiteY18" fmla="*/ 22258 h 3097304"/>
              <a:gd name="connsiteX19" fmla="*/ 1353262 w 1777614"/>
              <a:gd name="connsiteY19" fmla="*/ 1457 h 3097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77614" h="3097304">
                <a:moveTo>
                  <a:pt x="0" y="724717"/>
                </a:moveTo>
                <a:lnTo>
                  <a:pt x="21855" y="724717"/>
                </a:lnTo>
                <a:lnTo>
                  <a:pt x="23312" y="899104"/>
                </a:lnTo>
                <a:lnTo>
                  <a:pt x="1457" y="899104"/>
                </a:lnTo>
                <a:close/>
                <a:moveTo>
                  <a:pt x="22538" y="463681"/>
                </a:moveTo>
                <a:lnTo>
                  <a:pt x="23290" y="638072"/>
                </a:lnTo>
                <a:lnTo>
                  <a:pt x="751" y="638072"/>
                </a:lnTo>
                <a:lnTo>
                  <a:pt x="0" y="464460"/>
                </a:lnTo>
                <a:close/>
                <a:moveTo>
                  <a:pt x="1586040" y="0"/>
                </a:moveTo>
                <a:lnTo>
                  <a:pt x="1586040" y="20939"/>
                </a:lnTo>
                <a:lnTo>
                  <a:pt x="1644370" y="20607"/>
                </a:lnTo>
                <a:cubicBezTo>
                  <a:pt x="1708260" y="20607"/>
                  <a:pt x="1760464" y="72016"/>
                  <a:pt x="1761244" y="135886"/>
                </a:cubicBezTo>
                <a:lnTo>
                  <a:pt x="1777606" y="2971120"/>
                </a:lnTo>
                <a:cubicBezTo>
                  <a:pt x="1778384" y="3034991"/>
                  <a:pt x="1726960" y="3087177"/>
                  <a:pt x="1662290" y="3087956"/>
                </a:cubicBezTo>
                <a:lnTo>
                  <a:pt x="154622" y="3097304"/>
                </a:lnTo>
                <a:cubicBezTo>
                  <a:pt x="90731" y="3097304"/>
                  <a:pt x="38527" y="3045895"/>
                  <a:pt x="37748" y="2982025"/>
                </a:cubicBezTo>
                <a:lnTo>
                  <a:pt x="21385" y="146013"/>
                </a:lnTo>
                <a:cubicBezTo>
                  <a:pt x="20607" y="82920"/>
                  <a:pt x="72031" y="29955"/>
                  <a:pt x="136701" y="29175"/>
                </a:cubicBezTo>
                <a:lnTo>
                  <a:pt x="1354006" y="22258"/>
                </a:lnTo>
                <a:lnTo>
                  <a:pt x="1353262" y="1457"/>
                </a:lnTo>
                <a:close/>
              </a:path>
            </a:pathLst>
          </a:custGeom>
          <a:solidFill>
            <a:schemeClr val="tx2"/>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66" name="Freeform 24">
            <a:extLst>
              <a:ext uri="{FF2B5EF4-FFF2-40B4-BE49-F238E27FC236}">
                <a16:creationId xmlns:a16="http://schemas.microsoft.com/office/drawing/2014/main" xmlns="" id="{1649435A-5FFC-4C13-9AB3-7E3D84C45619}"/>
              </a:ext>
            </a:extLst>
          </p:cNvPr>
          <p:cNvSpPr>
            <a:spLocks noChangeArrowheads="1"/>
          </p:cNvSpPr>
          <p:nvPr/>
        </p:nvSpPr>
        <p:spPr bwMode="auto">
          <a:xfrm>
            <a:off x="9910245" y="3501655"/>
            <a:ext cx="509189" cy="756035"/>
          </a:xfrm>
          <a:custGeom>
            <a:avLst/>
            <a:gdLst>
              <a:gd name="T0" fmla="*/ 2028 w 2029"/>
              <a:gd name="T1" fmla="*/ 2998 h 3011"/>
              <a:gd name="T2" fmla="*/ 18 w 2029"/>
              <a:gd name="T3" fmla="*/ 3010 h 3011"/>
              <a:gd name="T4" fmla="*/ 0 w 2029"/>
              <a:gd name="T5" fmla="*/ 12 h 3011"/>
              <a:gd name="T6" fmla="*/ 2011 w 2029"/>
              <a:gd name="T7" fmla="*/ 0 h 3011"/>
              <a:gd name="T8" fmla="*/ 2028 w 2029"/>
              <a:gd name="T9" fmla="*/ 2998 h 3011"/>
            </a:gdLst>
            <a:ahLst/>
            <a:cxnLst>
              <a:cxn ang="0">
                <a:pos x="T0" y="T1"/>
              </a:cxn>
              <a:cxn ang="0">
                <a:pos x="T2" y="T3"/>
              </a:cxn>
              <a:cxn ang="0">
                <a:pos x="T4" y="T5"/>
              </a:cxn>
              <a:cxn ang="0">
                <a:pos x="T6" y="T7"/>
              </a:cxn>
              <a:cxn ang="0">
                <a:pos x="T8" y="T9"/>
              </a:cxn>
            </a:cxnLst>
            <a:rect l="0" t="0" r="r" b="b"/>
            <a:pathLst>
              <a:path w="2029" h="3011">
                <a:moveTo>
                  <a:pt x="2028" y="2998"/>
                </a:moveTo>
                <a:lnTo>
                  <a:pt x="18" y="3010"/>
                </a:lnTo>
                <a:lnTo>
                  <a:pt x="0" y="12"/>
                </a:lnTo>
                <a:lnTo>
                  <a:pt x="2011" y="0"/>
                </a:lnTo>
                <a:lnTo>
                  <a:pt x="2028" y="2998"/>
                </a:lnTo>
              </a:path>
            </a:pathLst>
          </a:custGeom>
          <a:solidFill>
            <a:schemeClr val="accent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67" name="Freeform 25">
            <a:extLst>
              <a:ext uri="{FF2B5EF4-FFF2-40B4-BE49-F238E27FC236}">
                <a16:creationId xmlns:a16="http://schemas.microsoft.com/office/drawing/2014/main" xmlns="" id="{9BF33074-966A-47F6-AC6E-464D35212063}"/>
              </a:ext>
            </a:extLst>
          </p:cNvPr>
          <p:cNvSpPr>
            <a:spLocks noChangeArrowheads="1"/>
          </p:cNvSpPr>
          <p:nvPr/>
        </p:nvSpPr>
        <p:spPr bwMode="auto">
          <a:xfrm>
            <a:off x="9964985" y="3556061"/>
            <a:ext cx="425062" cy="636487"/>
          </a:xfrm>
          <a:custGeom>
            <a:avLst/>
            <a:gdLst>
              <a:gd name="T0" fmla="*/ 1678 w 1694"/>
              <a:gd name="T1" fmla="*/ 0 h 2536"/>
              <a:gd name="T2" fmla="*/ 0 w 1694"/>
              <a:gd name="T3" fmla="*/ 10 h 2536"/>
              <a:gd name="T4" fmla="*/ 0 w 1694"/>
              <a:gd name="T5" fmla="*/ 10 h 2536"/>
              <a:gd name="T6" fmla="*/ 1693 w 1694"/>
              <a:gd name="T7" fmla="*/ 2535 h 2536"/>
              <a:gd name="T8" fmla="*/ 1678 w 1694"/>
              <a:gd name="T9" fmla="*/ 0 h 2536"/>
            </a:gdLst>
            <a:ahLst/>
            <a:cxnLst>
              <a:cxn ang="0">
                <a:pos x="T0" y="T1"/>
              </a:cxn>
              <a:cxn ang="0">
                <a:pos x="T2" y="T3"/>
              </a:cxn>
              <a:cxn ang="0">
                <a:pos x="T4" y="T5"/>
              </a:cxn>
              <a:cxn ang="0">
                <a:pos x="T6" y="T7"/>
              </a:cxn>
              <a:cxn ang="0">
                <a:pos x="T8" y="T9"/>
              </a:cxn>
            </a:cxnLst>
            <a:rect l="0" t="0" r="r" b="b"/>
            <a:pathLst>
              <a:path w="1694" h="2536">
                <a:moveTo>
                  <a:pt x="1678" y="0"/>
                </a:moveTo>
                <a:lnTo>
                  <a:pt x="0" y="10"/>
                </a:lnTo>
                <a:lnTo>
                  <a:pt x="0" y="10"/>
                </a:lnTo>
                <a:cubicBezTo>
                  <a:pt x="761" y="756"/>
                  <a:pt x="1312" y="1597"/>
                  <a:pt x="1693" y="2535"/>
                </a:cubicBezTo>
                <a:lnTo>
                  <a:pt x="1678" y="0"/>
                </a:lnTo>
              </a:path>
            </a:pathLst>
          </a:custGeom>
          <a:solidFill>
            <a:schemeClr val="bg1">
              <a:lumMod val="95000"/>
              <a:alpha val="2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68" name="Freeform 26">
            <a:extLst>
              <a:ext uri="{FF2B5EF4-FFF2-40B4-BE49-F238E27FC236}">
                <a16:creationId xmlns:a16="http://schemas.microsoft.com/office/drawing/2014/main" xmlns="" id="{E4636275-0DED-4B52-B0C2-5147410B9A34}"/>
              </a:ext>
            </a:extLst>
          </p:cNvPr>
          <p:cNvSpPr>
            <a:spLocks noChangeArrowheads="1"/>
          </p:cNvSpPr>
          <p:nvPr/>
        </p:nvSpPr>
        <p:spPr bwMode="auto">
          <a:xfrm>
            <a:off x="10065716" y="3494073"/>
            <a:ext cx="137259" cy="26566"/>
          </a:xfrm>
          <a:custGeom>
            <a:avLst/>
            <a:gdLst>
              <a:gd name="T0" fmla="*/ 51 w 547"/>
              <a:gd name="T1" fmla="*/ 105 h 106"/>
              <a:gd name="T2" fmla="*/ 51 w 547"/>
              <a:gd name="T3" fmla="*/ 105 h 106"/>
              <a:gd name="T4" fmla="*/ 0 w 547"/>
              <a:gd name="T5" fmla="*/ 54 h 106"/>
              <a:gd name="T6" fmla="*/ 0 w 547"/>
              <a:gd name="T7" fmla="*/ 54 h 106"/>
              <a:gd name="T8" fmla="*/ 50 w 547"/>
              <a:gd name="T9" fmla="*/ 3 h 106"/>
              <a:gd name="T10" fmla="*/ 494 w 547"/>
              <a:gd name="T11" fmla="*/ 0 h 106"/>
              <a:gd name="T12" fmla="*/ 494 w 547"/>
              <a:gd name="T13" fmla="*/ 0 h 106"/>
              <a:gd name="T14" fmla="*/ 545 w 547"/>
              <a:gd name="T15" fmla="*/ 51 h 106"/>
              <a:gd name="T16" fmla="*/ 545 w 547"/>
              <a:gd name="T17" fmla="*/ 51 h 106"/>
              <a:gd name="T18" fmla="*/ 495 w 547"/>
              <a:gd name="T19" fmla="*/ 102 h 106"/>
              <a:gd name="T20" fmla="*/ 51 w 547"/>
              <a:gd name="T21" fmla="*/ 10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7" h="106">
                <a:moveTo>
                  <a:pt x="51" y="105"/>
                </a:moveTo>
                <a:lnTo>
                  <a:pt x="51" y="105"/>
                </a:lnTo>
                <a:cubicBezTo>
                  <a:pt x="22" y="105"/>
                  <a:pt x="0" y="83"/>
                  <a:pt x="0" y="54"/>
                </a:cubicBezTo>
                <a:lnTo>
                  <a:pt x="0" y="54"/>
                </a:lnTo>
                <a:cubicBezTo>
                  <a:pt x="0" y="26"/>
                  <a:pt x="22" y="3"/>
                  <a:pt x="50" y="3"/>
                </a:cubicBezTo>
                <a:lnTo>
                  <a:pt x="494" y="0"/>
                </a:lnTo>
                <a:lnTo>
                  <a:pt x="494" y="0"/>
                </a:lnTo>
                <a:cubicBezTo>
                  <a:pt x="522" y="0"/>
                  <a:pt x="545" y="23"/>
                  <a:pt x="545" y="51"/>
                </a:cubicBezTo>
                <a:lnTo>
                  <a:pt x="545" y="51"/>
                </a:lnTo>
                <a:cubicBezTo>
                  <a:pt x="546" y="79"/>
                  <a:pt x="523" y="102"/>
                  <a:pt x="495" y="102"/>
                </a:cubicBezTo>
                <a:lnTo>
                  <a:pt x="51" y="105"/>
                </a:lnTo>
              </a:path>
            </a:pathLst>
          </a:custGeom>
          <a:solidFill>
            <a:schemeClr val="tx2">
              <a:lumMod val="60000"/>
              <a:lumOff val="4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69" name="Freeform 27">
            <a:extLst>
              <a:ext uri="{FF2B5EF4-FFF2-40B4-BE49-F238E27FC236}">
                <a16:creationId xmlns:a16="http://schemas.microsoft.com/office/drawing/2014/main" xmlns="" id="{85846223-099D-472D-91FD-3410F31F0378}"/>
              </a:ext>
            </a:extLst>
          </p:cNvPr>
          <p:cNvSpPr>
            <a:spLocks noChangeArrowheads="1"/>
          </p:cNvSpPr>
          <p:nvPr/>
        </p:nvSpPr>
        <p:spPr bwMode="auto">
          <a:xfrm>
            <a:off x="10229542" y="3489646"/>
            <a:ext cx="34315" cy="34315"/>
          </a:xfrm>
          <a:custGeom>
            <a:avLst/>
            <a:gdLst>
              <a:gd name="T0" fmla="*/ 134 w 135"/>
              <a:gd name="T1" fmla="*/ 66 h 135"/>
              <a:gd name="T2" fmla="*/ 134 w 135"/>
              <a:gd name="T3" fmla="*/ 66 h 135"/>
              <a:gd name="T4" fmla="*/ 67 w 135"/>
              <a:gd name="T5" fmla="*/ 134 h 135"/>
              <a:gd name="T6" fmla="*/ 67 w 135"/>
              <a:gd name="T7" fmla="*/ 134 h 135"/>
              <a:gd name="T8" fmla="*/ 0 w 135"/>
              <a:gd name="T9" fmla="*/ 67 h 135"/>
              <a:gd name="T10" fmla="*/ 0 w 135"/>
              <a:gd name="T11" fmla="*/ 67 h 135"/>
              <a:gd name="T12" fmla="*/ 66 w 135"/>
              <a:gd name="T13" fmla="*/ 0 h 135"/>
              <a:gd name="T14" fmla="*/ 66 w 135"/>
              <a:gd name="T15" fmla="*/ 0 h 135"/>
              <a:gd name="T16" fmla="*/ 134 w 135"/>
              <a:gd name="T17" fmla="*/ 6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135">
                <a:moveTo>
                  <a:pt x="134" y="66"/>
                </a:moveTo>
                <a:lnTo>
                  <a:pt x="134" y="66"/>
                </a:lnTo>
                <a:cubicBezTo>
                  <a:pt x="134" y="103"/>
                  <a:pt x="105" y="134"/>
                  <a:pt x="67" y="134"/>
                </a:cubicBezTo>
                <a:lnTo>
                  <a:pt x="67" y="134"/>
                </a:lnTo>
                <a:cubicBezTo>
                  <a:pt x="31" y="134"/>
                  <a:pt x="0" y="104"/>
                  <a:pt x="0" y="67"/>
                </a:cubicBezTo>
                <a:lnTo>
                  <a:pt x="0" y="67"/>
                </a:lnTo>
                <a:cubicBezTo>
                  <a:pt x="0" y="30"/>
                  <a:pt x="30" y="0"/>
                  <a:pt x="66" y="0"/>
                </a:cubicBezTo>
                <a:lnTo>
                  <a:pt x="66" y="0"/>
                </a:lnTo>
                <a:cubicBezTo>
                  <a:pt x="104" y="0"/>
                  <a:pt x="134" y="29"/>
                  <a:pt x="134" y="66"/>
                </a:cubicBezTo>
              </a:path>
            </a:pathLst>
          </a:custGeom>
          <a:solidFill>
            <a:schemeClr val="tx2">
              <a:lumMod val="60000"/>
              <a:lumOff val="4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70" name="Freeform 28">
            <a:extLst>
              <a:ext uri="{FF2B5EF4-FFF2-40B4-BE49-F238E27FC236}">
                <a16:creationId xmlns:a16="http://schemas.microsoft.com/office/drawing/2014/main" xmlns="" id="{B8CC045E-B461-4669-88AE-269373A78448}"/>
              </a:ext>
            </a:extLst>
          </p:cNvPr>
          <p:cNvSpPr>
            <a:spLocks noChangeArrowheads="1"/>
          </p:cNvSpPr>
          <p:nvPr/>
        </p:nvSpPr>
        <p:spPr bwMode="auto">
          <a:xfrm>
            <a:off x="10239505" y="3498501"/>
            <a:ext cx="15497" cy="15497"/>
          </a:xfrm>
          <a:custGeom>
            <a:avLst/>
            <a:gdLst>
              <a:gd name="T0" fmla="*/ 60 w 61"/>
              <a:gd name="T1" fmla="*/ 30 h 61"/>
              <a:gd name="T2" fmla="*/ 60 w 61"/>
              <a:gd name="T3" fmla="*/ 30 h 61"/>
              <a:gd name="T4" fmla="*/ 30 w 61"/>
              <a:gd name="T5" fmla="*/ 60 h 61"/>
              <a:gd name="T6" fmla="*/ 30 w 61"/>
              <a:gd name="T7" fmla="*/ 60 h 61"/>
              <a:gd name="T8" fmla="*/ 0 w 61"/>
              <a:gd name="T9" fmla="*/ 30 h 61"/>
              <a:gd name="T10" fmla="*/ 0 w 61"/>
              <a:gd name="T11" fmla="*/ 30 h 61"/>
              <a:gd name="T12" fmla="*/ 30 w 61"/>
              <a:gd name="T13" fmla="*/ 0 h 61"/>
              <a:gd name="T14" fmla="*/ 30 w 61"/>
              <a:gd name="T15" fmla="*/ 0 h 61"/>
              <a:gd name="T16" fmla="*/ 60 w 61"/>
              <a:gd name="T17" fmla="*/ 3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1">
                <a:moveTo>
                  <a:pt x="60" y="30"/>
                </a:moveTo>
                <a:lnTo>
                  <a:pt x="60" y="30"/>
                </a:lnTo>
                <a:cubicBezTo>
                  <a:pt x="60" y="46"/>
                  <a:pt x="47" y="60"/>
                  <a:pt x="30" y="60"/>
                </a:cubicBezTo>
                <a:lnTo>
                  <a:pt x="30" y="60"/>
                </a:lnTo>
                <a:cubicBezTo>
                  <a:pt x="14" y="60"/>
                  <a:pt x="0" y="46"/>
                  <a:pt x="0" y="30"/>
                </a:cubicBezTo>
                <a:lnTo>
                  <a:pt x="0" y="30"/>
                </a:lnTo>
                <a:cubicBezTo>
                  <a:pt x="0" y="13"/>
                  <a:pt x="14" y="0"/>
                  <a:pt x="30" y="0"/>
                </a:cubicBezTo>
                <a:lnTo>
                  <a:pt x="30" y="0"/>
                </a:lnTo>
                <a:cubicBezTo>
                  <a:pt x="47" y="0"/>
                  <a:pt x="60" y="13"/>
                  <a:pt x="60" y="30"/>
                </a:cubicBezTo>
              </a:path>
            </a:pathLst>
          </a:custGeom>
          <a:solidFill>
            <a:schemeClr val="tx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71" name="Freeform 29">
            <a:extLst>
              <a:ext uri="{FF2B5EF4-FFF2-40B4-BE49-F238E27FC236}">
                <a16:creationId xmlns:a16="http://schemas.microsoft.com/office/drawing/2014/main" xmlns="" id="{72912386-E903-4811-A7A1-1BD94133735C}"/>
              </a:ext>
            </a:extLst>
          </p:cNvPr>
          <p:cNvSpPr>
            <a:spLocks noChangeArrowheads="1"/>
          </p:cNvSpPr>
          <p:nvPr/>
        </p:nvSpPr>
        <p:spPr bwMode="auto">
          <a:xfrm>
            <a:off x="10093389" y="4138696"/>
            <a:ext cx="90769" cy="90769"/>
          </a:xfrm>
          <a:custGeom>
            <a:avLst/>
            <a:gdLst>
              <a:gd name="T0" fmla="*/ 311 w 361"/>
              <a:gd name="T1" fmla="*/ 48 h 362"/>
              <a:gd name="T2" fmla="*/ 311 w 361"/>
              <a:gd name="T3" fmla="*/ 48 h 362"/>
              <a:gd name="T4" fmla="*/ 48 w 361"/>
              <a:gd name="T5" fmla="*/ 50 h 362"/>
              <a:gd name="T6" fmla="*/ 48 w 361"/>
              <a:gd name="T7" fmla="*/ 50 h 362"/>
              <a:gd name="T8" fmla="*/ 49 w 361"/>
              <a:gd name="T9" fmla="*/ 312 h 362"/>
              <a:gd name="T10" fmla="*/ 49 w 361"/>
              <a:gd name="T11" fmla="*/ 312 h 362"/>
              <a:gd name="T12" fmla="*/ 312 w 361"/>
              <a:gd name="T13" fmla="*/ 311 h 362"/>
              <a:gd name="T14" fmla="*/ 312 w 361"/>
              <a:gd name="T15" fmla="*/ 311 h 362"/>
              <a:gd name="T16" fmla="*/ 311 w 361"/>
              <a:gd name="T17" fmla="*/ 48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1" h="362">
                <a:moveTo>
                  <a:pt x="311" y="48"/>
                </a:moveTo>
                <a:lnTo>
                  <a:pt x="311" y="48"/>
                </a:lnTo>
                <a:cubicBezTo>
                  <a:pt x="263" y="0"/>
                  <a:pt x="96" y="1"/>
                  <a:pt x="48" y="50"/>
                </a:cubicBezTo>
                <a:lnTo>
                  <a:pt x="48" y="50"/>
                </a:lnTo>
                <a:cubicBezTo>
                  <a:pt x="0" y="98"/>
                  <a:pt x="1" y="265"/>
                  <a:pt x="49" y="312"/>
                </a:cubicBezTo>
                <a:lnTo>
                  <a:pt x="49" y="312"/>
                </a:lnTo>
                <a:cubicBezTo>
                  <a:pt x="98" y="361"/>
                  <a:pt x="264" y="359"/>
                  <a:pt x="312" y="311"/>
                </a:cubicBezTo>
                <a:lnTo>
                  <a:pt x="312" y="311"/>
                </a:lnTo>
                <a:cubicBezTo>
                  <a:pt x="360" y="262"/>
                  <a:pt x="359" y="96"/>
                  <a:pt x="311" y="48"/>
                </a:cubicBezTo>
              </a:path>
            </a:pathLst>
          </a:custGeom>
          <a:solidFill>
            <a:schemeClr val="tx2">
              <a:lumMod val="60000"/>
              <a:lumOff val="4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72" name="Freeform 30">
            <a:extLst>
              <a:ext uri="{FF2B5EF4-FFF2-40B4-BE49-F238E27FC236}">
                <a16:creationId xmlns:a16="http://schemas.microsoft.com/office/drawing/2014/main" xmlns="" id="{C450882E-F4FE-4C0D-B00D-FE08DE97A150}"/>
              </a:ext>
            </a:extLst>
          </p:cNvPr>
          <p:cNvSpPr>
            <a:spLocks noChangeArrowheads="1"/>
          </p:cNvSpPr>
          <p:nvPr/>
        </p:nvSpPr>
        <p:spPr bwMode="auto">
          <a:xfrm>
            <a:off x="10114421" y="4160834"/>
            <a:ext cx="47598" cy="46491"/>
          </a:xfrm>
          <a:custGeom>
            <a:avLst/>
            <a:gdLst>
              <a:gd name="T0" fmla="*/ 98 w 190"/>
              <a:gd name="T1" fmla="*/ 18 h 184"/>
              <a:gd name="T2" fmla="*/ 98 w 190"/>
              <a:gd name="T3" fmla="*/ 18 h 184"/>
              <a:gd name="T4" fmla="*/ 40 w 190"/>
              <a:gd name="T5" fmla="*/ 34 h 184"/>
              <a:gd name="T6" fmla="*/ 40 w 190"/>
              <a:gd name="T7" fmla="*/ 34 h 184"/>
              <a:gd name="T8" fmla="*/ 41 w 190"/>
              <a:gd name="T9" fmla="*/ 149 h 184"/>
              <a:gd name="T10" fmla="*/ 41 w 190"/>
              <a:gd name="T11" fmla="*/ 149 h 184"/>
              <a:gd name="T12" fmla="*/ 99 w 190"/>
              <a:gd name="T13" fmla="*/ 164 h 184"/>
              <a:gd name="T14" fmla="*/ 99 w 190"/>
              <a:gd name="T15" fmla="*/ 164 h 184"/>
              <a:gd name="T16" fmla="*/ 156 w 190"/>
              <a:gd name="T17" fmla="*/ 149 h 184"/>
              <a:gd name="T18" fmla="*/ 156 w 190"/>
              <a:gd name="T19" fmla="*/ 149 h 184"/>
              <a:gd name="T20" fmla="*/ 171 w 190"/>
              <a:gd name="T21" fmla="*/ 91 h 184"/>
              <a:gd name="T22" fmla="*/ 171 w 190"/>
              <a:gd name="T23" fmla="*/ 91 h 184"/>
              <a:gd name="T24" fmla="*/ 155 w 190"/>
              <a:gd name="T25" fmla="*/ 33 h 184"/>
              <a:gd name="T26" fmla="*/ 155 w 190"/>
              <a:gd name="T27" fmla="*/ 33 h 184"/>
              <a:gd name="T28" fmla="*/ 98 w 190"/>
              <a:gd name="T29" fmla="*/ 18 h 184"/>
              <a:gd name="T30" fmla="*/ 99 w 190"/>
              <a:gd name="T31" fmla="*/ 182 h 184"/>
              <a:gd name="T32" fmla="*/ 99 w 190"/>
              <a:gd name="T33" fmla="*/ 182 h 184"/>
              <a:gd name="T34" fmla="*/ 99 w 190"/>
              <a:gd name="T35" fmla="*/ 182 h 184"/>
              <a:gd name="T36" fmla="*/ 28 w 190"/>
              <a:gd name="T37" fmla="*/ 162 h 184"/>
              <a:gd name="T38" fmla="*/ 28 w 190"/>
              <a:gd name="T39" fmla="*/ 162 h 184"/>
              <a:gd name="T40" fmla="*/ 27 w 190"/>
              <a:gd name="T41" fmla="*/ 21 h 184"/>
              <a:gd name="T42" fmla="*/ 27 w 190"/>
              <a:gd name="T43" fmla="*/ 21 h 184"/>
              <a:gd name="T44" fmla="*/ 98 w 190"/>
              <a:gd name="T45" fmla="*/ 0 h 184"/>
              <a:gd name="T46" fmla="*/ 98 w 190"/>
              <a:gd name="T47" fmla="*/ 0 h 184"/>
              <a:gd name="T48" fmla="*/ 169 w 190"/>
              <a:gd name="T49" fmla="*/ 20 h 184"/>
              <a:gd name="T50" fmla="*/ 169 w 190"/>
              <a:gd name="T51" fmla="*/ 20 h 184"/>
              <a:gd name="T52" fmla="*/ 189 w 190"/>
              <a:gd name="T53" fmla="*/ 91 h 184"/>
              <a:gd name="T54" fmla="*/ 189 w 190"/>
              <a:gd name="T55" fmla="*/ 91 h 184"/>
              <a:gd name="T56" fmla="*/ 169 w 190"/>
              <a:gd name="T57" fmla="*/ 162 h 184"/>
              <a:gd name="T58" fmla="*/ 169 w 190"/>
              <a:gd name="T59" fmla="*/ 162 h 184"/>
              <a:gd name="T60" fmla="*/ 99 w 190"/>
              <a:gd name="T61" fmla="*/ 18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 h="184">
                <a:moveTo>
                  <a:pt x="98" y="18"/>
                </a:moveTo>
                <a:lnTo>
                  <a:pt x="98" y="18"/>
                </a:lnTo>
                <a:cubicBezTo>
                  <a:pt x="72" y="19"/>
                  <a:pt x="49" y="25"/>
                  <a:pt x="40" y="34"/>
                </a:cubicBezTo>
                <a:lnTo>
                  <a:pt x="40" y="34"/>
                </a:lnTo>
                <a:cubicBezTo>
                  <a:pt x="20" y="54"/>
                  <a:pt x="21" y="129"/>
                  <a:pt x="41" y="149"/>
                </a:cubicBezTo>
                <a:lnTo>
                  <a:pt x="41" y="149"/>
                </a:lnTo>
                <a:cubicBezTo>
                  <a:pt x="50" y="158"/>
                  <a:pt x="73" y="164"/>
                  <a:pt x="99" y="164"/>
                </a:cubicBezTo>
                <a:lnTo>
                  <a:pt x="99" y="164"/>
                </a:lnTo>
                <a:cubicBezTo>
                  <a:pt x="124" y="163"/>
                  <a:pt x="148" y="158"/>
                  <a:pt x="156" y="149"/>
                </a:cubicBezTo>
                <a:lnTo>
                  <a:pt x="156" y="149"/>
                </a:lnTo>
                <a:cubicBezTo>
                  <a:pt x="165" y="139"/>
                  <a:pt x="171" y="117"/>
                  <a:pt x="171" y="91"/>
                </a:cubicBezTo>
                <a:lnTo>
                  <a:pt x="171" y="91"/>
                </a:lnTo>
                <a:cubicBezTo>
                  <a:pt x="171" y="65"/>
                  <a:pt x="164" y="42"/>
                  <a:pt x="155" y="33"/>
                </a:cubicBezTo>
                <a:lnTo>
                  <a:pt x="155" y="33"/>
                </a:lnTo>
                <a:cubicBezTo>
                  <a:pt x="146" y="24"/>
                  <a:pt x="123" y="18"/>
                  <a:pt x="98" y="18"/>
                </a:cubicBezTo>
                <a:close/>
                <a:moveTo>
                  <a:pt x="99" y="182"/>
                </a:moveTo>
                <a:lnTo>
                  <a:pt x="99" y="182"/>
                </a:lnTo>
                <a:lnTo>
                  <a:pt x="99" y="182"/>
                </a:lnTo>
                <a:cubicBezTo>
                  <a:pt x="67" y="183"/>
                  <a:pt x="41" y="175"/>
                  <a:pt x="28" y="162"/>
                </a:cubicBezTo>
                <a:lnTo>
                  <a:pt x="28" y="162"/>
                </a:lnTo>
                <a:cubicBezTo>
                  <a:pt x="0" y="135"/>
                  <a:pt x="0" y="48"/>
                  <a:pt x="27" y="21"/>
                </a:cubicBezTo>
                <a:lnTo>
                  <a:pt x="27" y="21"/>
                </a:lnTo>
                <a:cubicBezTo>
                  <a:pt x="40" y="8"/>
                  <a:pt x="66" y="0"/>
                  <a:pt x="98" y="0"/>
                </a:cubicBezTo>
                <a:lnTo>
                  <a:pt x="98" y="0"/>
                </a:lnTo>
                <a:cubicBezTo>
                  <a:pt x="129" y="0"/>
                  <a:pt x="156" y="7"/>
                  <a:pt x="169" y="20"/>
                </a:cubicBezTo>
                <a:lnTo>
                  <a:pt x="169" y="20"/>
                </a:lnTo>
                <a:cubicBezTo>
                  <a:pt x="182" y="32"/>
                  <a:pt x="189" y="59"/>
                  <a:pt x="189" y="91"/>
                </a:cubicBezTo>
                <a:lnTo>
                  <a:pt x="189" y="91"/>
                </a:lnTo>
                <a:cubicBezTo>
                  <a:pt x="189" y="122"/>
                  <a:pt x="182" y="149"/>
                  <a:pt x="169" y="162"/>
                </a:cubicBezTo>
                <a:lnTo>
                  <a:pt x="169" y="162"/>
                </a:lnTo>
                <a:cubicBezTo>
                  <a:pt x="157" y="175"/>
                  <a:pt x="131" y="182"/>
                  <a:pt x="99" y="182"/>
                </a:cubicBezTo>
                <a:close/>
              </a:path>
            </a:pathLst>
          </a:custGeom>
          <a:solidFill>
            <a:schemeClr val="tx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73" name="Freeform 33">
            <a:extLst>
              <a:ext uri="{FF2B5EF4-FFF2-40B4-BE49-F238E27FC236}">
                <a16:creationId xmlns:a16="http://schemas.microsoft.com/office/drawing/2014/main" xmlns="" id="{FDAF3076-6260-498D-AE5C-CC4749283156}"/>
              </a:ext>
            </a:extLst>
          </p:cNvPr>
          <p:cNvSpPr>
            <a:spLocks noChangeArrowheads="1"/>
          </p:cNvSpPr>
          <p:nvPr/>
        </p:nvSpPr>
        <p:spPr bwMode="auto">
          <a:xfrm>
            <a:off x="9606339" y="2163540"/>
            <a:ext cx="986277" cy="806954"/>
          </a:xfrm>
          <a:custGeom>
            <a:avLst/>
            <a:gdLst>
              <a:gd name="T0" fmla="*/ 1 w 3927"/>
              <a:gd name="T1" fmla="*/ 3215 h 3216"/>
              <a:gd name="T2" fmla="*/ 0 w 3927"/>
              <a:gd name="T3" fmla="*/ 2989 h 3216"/>
              <a:gd name="T4" fmla="*/ 704 w 3927"/>
              <a:gd name="T5" fmla="*/ 1216 h 3216"/>
              <a:gd name="T6" fmla="*/ 2193 w 3927"/>
              <a:gd name="T7" fmla="*/ 1058 h 3216"/>
              <a:gd name="T8" fmla="*/ 3850 w 3927"/>
              <a:gd name="T9" fmla="*/ 0 h 3216"/>
              <a:gd name="T10" fmla="*/ 3926 w 3927"/>
              <a:gd name="T11" fmla="*/ 28 h 3216"/>
              <a:gd name="T12" fmla="*/ 2238 w 3927"/>
              <a:gd name="T13" fmla="*/ 1116 h 3216"/>
              <a:gd name="T14" fmla="*/ 748 w 3927"/>
              <a:gd name="T15" fmla="*/ 1273 h 3216"/>
              <a:gd name="T16" fmla="*/ 1 w 3927"/>
              <a:gd name="T17" fmla="*/ 3215 h 3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7" h="3216">
                <a:moveTo>
                  <a:pt x="1" y="3215"/>
                </a:moveTo>
                <a:lnTo>
                  <a:pt x="0" y="2989"/>
                </a:lnTo>
                <a:lnTo>
                  <a:pt x="704" y="1216"/>
                </a:lnTo>
                <a:lnTo>
                  <a:pt x="2193" y="1058"/>
                </a:lnTo>
                <a:lnTo>
                  <a:pt x="3850" y="0"/>
                </a:lnTo>
                <a:lnTo>
                  <a:pt x="3926" y="28"/>
                </a:lnTo>
                <a:lnTo>
                  <a:pt x="2238" y="1116"/>
                </a:lnTo>
                <a:lnTo>
                  <a:pt x="748" y="1273"/>
                </a:lnTo>
                <a:lnTo>
                  <a:pt x="1" y="3215"/>
                </a:lnTo>
              </a:path>
            </a:pathLst>
          </a:custGeom>
          <a:solidFill>
            <a:schemeClr val="accent2">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74" name="Freeform 34">
            <a:extLst>
              <a:ext uri="{FF2B5EF4-FFF2-40B4-BE49-F238E27FC236}">
                <a16:creationId xmlns:a16="http://schemas.microsoft.com/office/drawing/2014/main" xmlns="" id="{371BB3FD-BF9D-4801-8003-07024ED8B912}"/>
              </a:ext>
            </a:extLst>
          </p:cNvPr>
          <p:cNvSpPr>
            <a:spLocks noChangeArrowheads="1"/>
          </p:cNvSpPr>
          <p:nvPr/>
        </p:nvSpPr>
        <p:spPr bwMode="auto">
          <a:xfrm>
            <a:off x="9772379" y="2459091"/>
            <a:ext cx="32101" cy="33208"/>
          </a:xfrm>
          <a:custGeom>
            <a:avLst/>
            <a:gdLst>
              <a:gd name="T0" fmla="*/ 126 w 127"/>
              <a:gd name="T1" fmla="*/ 67 h 134"/>
              <a:gd name="T2" fmla="*/ 126 w 127"/>
              <a:gd name="T3" fmla="*/ 67 h 134"/>
              <a:gd name="T4" fmla="*/ 63 w 127"/>
              <a:gd name="T5" fmla="*/ 133 h 134"/>
              <a:gd name="T6" fmla="*/ 63 w 127"/>
              <a:gd name="T7" fmla="*/ 133 h 134"/>
              <a:gd name="T8" fmla="*/ 0 w 127"/>
              <a:gd name="T9" fmla="*/ 67 h 134"/>
              <a:gd name="T10" fmla="*/ 0 w 127"/>
              <a:gd name="T11" fmla="*/ 67 h 134"/>
              <a:gd name="T12" fmla="*/ 63 w 127"/>
              <a:gd name="T13" fmla="*/ 0 h 134"/>
              <a:gd name="T14" fmla="*/ 63 w 127"/>
              <a:gd name="T15" fmla="*/ 0 h 134"/>
              <a:gd name="T16" fmla="*/ 126 w 127"/>
              <a:gd name="T17" fmla="*/ 6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134">
                <a:moveTo>
                  <a:pt x="126" y="67"/>
                </a:moveTo>
                <a:lnTo>
                  <a:pt x="126" y="67"/>
                </a:lnTo>
                <a:cubicBezTo>
                  <a:pt x="126" y="104"/>
                  <a:pt x="98" y="133"/>
                  <a:pt x="63" y="133"/>
                </a:cubicBezTo>
                <a:lnTo>
                  <a:pt x="63" y="133"/>
                </a:lnTo>
                <a:cubicBezTo>
                  <a:pt x="28" y="133"/>
                  <a:pt x="0" y="104"/>
                  <a:pt x="0" y="67"/>
                </a:cubicBezTo>
                <a:lnTo>
                  <a:pt x="0" y="67"/>
                </a:lnTo>
                <a:cubicBezTo>
                  <a:pt x="0" y="30"/>
                  <a:pt x="28" y="0"/>
                  <a:pt x="63" y="0"/>
                </a:cubicBezTo>
                <a:lnTo>
                  <a:pt x="63" y="0"/>
                </a:lnTo>
                <a:cubicBezTo>
                  <a:pt x="98" y="0"/>
                  <a:pt x="126" y="30"/>
                  <a:pt x="126" y="67"/>
                </a:cubicBezTo>
              </a:path>
            </a:pathLst>
          </a:custGeom>
          <a:solidFill>
            <a:schemeClr val="accent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75" name="Freeform 35">
            <a:extLst>
              <a:ext uri="{FF2B5EF4-FFF2-40B4-BE49-F238E27FC236}">
                <a16:creationId xmlns:a16="http://schemas.microsoft.com/office/drawing/2014/main" xmlns="" id="{F5B4AEF7-FB5C-4125-BC24-49CE330A8350}"/>
              </a:ext>
            </a:extLst>
          </p:cNvPr>
          <p:cNvSpPr>
            <a:spLocks noChangeArrowheads="1"/>
          </p:cNvSpPr>
          <p:nvPr/>
        </p:nvSpPr>
        <p:spPr bwMode="auto">
          <a:xfrm>
            <a:off x="10142095" y="2418134"/>
            <a:ext cx="33208" cy="32101"/>
          </a:xfrm>
          <a:custGeom>
            <a:avLst/>
            <a:gdLst>
              <a:gd name="T0" fmla="*/ 133 w 134"/>
              <a:gd name="T1" fmla="*/ 64 h 129"/>
              <a:gd name="T2" fmla="*/ 133 w 134"/>
              <a:gd name="T3" fmla="*/ 64 h 129"/>
              <a:gd name="T4" fmla="*/ 67 w 134"/>
              <a:gd name="T5" fmla="*/ 128 h 129"/>
              <a:gd name="T6" fmla="*/ 67 w 134"/>
              <a:gd name="T7" fmla="*/ 128 h 129"/>
              <a:gd name="T8" fmla="*/ 0 w 134"/>
              <a:gd name="T9" fmla="*/ 64 h 129"/>
              <a:gd name="T10" fmla="*/ 0 w 134"/>
              <a:gd name="T11" fmla="*/ 64 h 129"/>
              <a:gd name="T12" fmla="*/ 67 w 134"/>
              <a:gd name="T13" fmla="*/ 0 h 129"/>
              <a:gd name="T14" fmla="*/ 67 w 134"/>
              <a:gd name="T15" fmla="*/ 0 h 129"/>
              <a:gd name="T16" fmla="*/ 133 w 134"/>
              <a:gd name="T17" fmla="*/ 6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29">
                <a:moveTo>
                  <a:pt x="133" y="64"/>
                </a:moveTo>
                <a:lnTo>
                  <a:pt x="133" y="64"/>
                </a:lnTo>
                <a:cubicBezTo>
                  <a:pt x="133" y="100"/>
                  <a:pt x="103" y="128"/>
                  <a:pt x="67" y="128"/>
                </a:cubicBezTo>
                <a:lnTo>
                  <a:pt x="67" y="128"/>
                </a:lnTo>
                <a:cubicBezTo>
                  <a:pt x="30" y="128"/>
                  <a:pt x="0" y="100"/>
                  <a:pt x="0" y="64"/>
                </a:cubicBezTo>
                <a:lnTo>
                  <a:pt x="0" y="64"/>
                </a:lnTo>
                <a:cubicBezTo>
                  <a:pt x="0" y="29"/>
                  <a:pt x="30" y="0"/>
                  <a:pt x="67" y="0"/>
                </a:cubicBezTo>
                <a:lnTo>
                  <a:pt x="67" y="0"/>
                </a:lnTo>
                <a:cubicBezTo>
                  <a:pt x="103" y="0"/>
                  <a:pt x="133" y="29"/>
                  <a:pt x="133" y="64"/>
                </a:cubicBezTo>
              </a:path>
            </a:pathLst>
          </a:custGeom>
          <a:solidFill>
            <a:schemeClr val="accent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76" name="Freeform 36">
            <a:extLst>
              <a:ext uri="{FF2B5EF4-FFF2-40B4-BE49-F238E27FC236}">
                <a16:creationId xmlns:a16="http://schemas.microsoft.com/office/drawing/2014/main" xmlns="" id="{4E9F5C10-3AE5-4E6E-B1D9-D7CBA58BD28E}"/>
              </a:ext>
            </a:extLst>
          </p:cNvPr>
          <p:cNvSpPr>
            <a:spLocks noChangeArrowheads="1"/>
          </p:cNvSpPr>
          <p:nvPr/>
        </p:nvSpPr>
        <p:spPr bwMode="auto">
          <a:xfrm>
            <a:off x="10563836" y="2151364"/>
            <a:ext cx="34315" cy="30994"/>
          </a:xfrm>
          <a:custGeom>
            <a:avLst/>
            <a:gdLst>
              <a:gd name="T0" fmla="*/ 137 w 138"/>
              <a:gd name="T1" fmla="*/ 61 h 123"/>
              <a:gd name="T2" fmla="*/ 137 w 138"/>
              <a:gd name="T3" fmla="*/ 61 h 123"/>
              <a:gd name="T4" fmla="*/ 68 w 138"/>
              <a:gd name="T5" fmla="*/ 122 h 123"/>
              <a:gd name="T6" fmla="*/ 68 w 138"/>
              <a:gd name="T7" fmla="*/ 122 h 123"/>
              <a:gd name="T8" fmla="*/ 0 w 138"/>
              <a:gd name="T9" fmla="*/ 61 h 123"/>
              <a:gd name="T10" fmla="*/ 0 w 138"/>
              <a:gd name="T11" fmla="*/ 61 h 123"/>
              <a:gd name="T12" fmla="*/ 68 w 138"/>
              <a:gd name="T13" fmla="*/ 0 h 123"/>
              <a:gd name="T14" fmla="*/ 68 w 138"/>
              <a:gd name="T15" fmla="*/ 0 h 123"/>
              <a:gd name="T16" fmla="*/ 137 w 138"/>
              <a:gd name="T17" fmla="*/ 6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23">
                <a:moveTo>
                  <a:pt x="137" y="61"/>
                </a:moveTo>
                <a:lnTo>
                  <a:pt x="137" y="61"/>
                </a:lnTo>
                <a:cubicBezTo>
                  <a:pt x="137" y="95"/>
                  <a:pt x="106" y="122"/>
                  <a:pt x="68" y="122"/>
                </a:cubicBezTo>
                <a:lnTo>
                  <a:pt x="68" y="122"/>
                </a:lnTo>
                <a:cubicBezTo>
                  <a:pt x="31" y="122"/>
                  <a:pt x="0" y="95"/>
                  <a:pt x="0" y="61"/>
                </a:cubicBezTo>
                <a:lnTo>
                  <a:pt x="0" y="61"/>
                </a:lnTo>
                <a:cubicBezTo>
                  <a:pt x="0" y="28"/>
                  <a:pt x="31" y="0"/>
                  <a:pt x="68" y="0"/>
                </a:cubicBezTo>
                <a:lnTo>
                  <a:pt x="68" y="0"/>
                </a:lnTo>
                <a:cubicBezTo>
                  <a:pt x="106" y="0"/>
                  <a:pt x="137" y="28"/>
                  <a:pt x="137" y="61"/>
                </a:cubicBezTo>
              </a:path>
            </a:pathLst>
          </a:custGeom>
          <a:solidFill>
            <a:schemeClr val="accent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77" name="Freeform 37">
            <a:extLst>
              <a:ext uri="{FF2B5EF4-FFF2-40B4-BE49-F238E27FC236}">
                <a16:creationId xmlns:a16="http://schemas.microsoft.com/office/drawing/2014/main" xmlns="" id="{EC529A1B-363F-437D-8AD8-80012EFF55A5}"/>
              </a:ext>
            </a:extLst>
          </p:cNvPr>
          <p:cNvSpPr>
            <a:spLocks noChangeArrowheads="1"/>
          </p:cNvSpPr>
          <p:nvPr/>
        </p:nvSpPr>
        <p:spPr bwMode="auto">
          <a:xfrm>
            <a:off x="9865361" y="2606313"/>
            <a:ext cx="66416" cy="402924"/>
          </a:xfrm>
          <a:custGeom>
            <a:avLst/>
            <a:gdLst>
              <a:gd name="T0" fmla="*/ 265 w 266"/>
              <a:gd name="T1" fmla="*/ 0 h 1605"/>
              <a:gd name="T2" fmla="*/ 0 w 266"/>
              <a:gd name="T3" fmla="*/ 0 h 1605"/>
              <a:gd name="T4" fmla="*/ 0 w 266"/>
              <a:gd name="T5" fmla="*/ 1604 h 1605"/>
              <a:gd name="T6" fmla="*/ 265 w 266"/>
              <a:gd name="T7" fmla="*/ 1604 h 1605"/>
              <a:gd name="T8" fmla="*/ 265 w 266"/>
              <a:gd name="T9" fmla="*/ 0 h 1605"/>
            </a:gdLst>
            <a:ahLst/>
            <a:cxnLst>
              <a:cxn ang="0">
                <a:pos x="T0" y="T1"/>
              </a:cxn>
              <a:cxn ang="0">
                <a:pos x="T2" y="T3"/>
              </a:cxn>
              <a:cxn ang="0">
                <a:pos x="T4" y="T5"/>
              </a:cxn>
              <a:cxn ang="0">
                <a:pos x="T6" y="T7"/>
              </a:cxn>
              <a:cxn ang="0">
                <a:pos x="T8" y="T9"/>
              </a:cxn>
            </a:cxnLst>
            <a:rect l="0" t="0" r="r" b="b"/>
            <a:pathLst>
              <a:path w="266" h="1605">
                <a:moveTo>
                  <a:pt x="265" y="0"/>
                </a:moveTo>
                <a:lnTo>
                  <a:pt x="0" y="0"/>
                </a:lnTo>
                <a:lnTo>
                  <a:pt x="0" y="1604"/>
                </a:lnTo>
                <a:lnTo>
                  <a:pt x="265" y="1604"/>
                </a:lnTo>
                <a:lnTo>
                  <a:pt x="265" y="0"/>
                </a:lnTo>
              </a:path>
            </a:pathLst>
          </a:custGeom>
          <a:solidFill>
            <a:schemeClr val="accent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78" name="Freeform 38">
            <a:extLst>
              <a:ext uri="{FF2B5EF4-FFF2-40B4-BE49-F238E27FC236}">
                <a16:creationId xmlns:a16="http://schemas.microsoft.com/office/drawing/2014/main" xmlns="" id="{C14C09EC-AE57-4761-8575-D75BEABF5B01}"/>
              </a:ext>
            </a:extLst>
          </p:cNvPr>
          <p:cNvSpPr>
            <a:spLocks noChangeArrowheads="1"/>
          </p:cNvSpPr>
          <p:nvPr/>
        </p:nvSpPr>
        <p:spPr bwMode="auto">
          <a:xfrm>
            <a:off x="10059075" y="2731397"/>
            <a:ext cx="66416" cy="277840"/>
          </a:xfrm>
          <a:custGeom>
            <a:avLst/>
            <a:gdLst>
              <a:gd name="T0" fmla="*/ 265 w 266"/>
              <a:gd name="T1" fmla="*/ 0 h 1106"/>
              <a:gd name="T2" fmla="*/ 0 w 266"/>
              <a:gd name="T3" fmla="*/ 0 h 1106"/>
              <a:gd name="T4" fmla="*/ 0 w 266"/>
              <a:gd name="T5" fmla="*/ 1105 h 1106"/>
              <a:gd name="T6" fmla="*/ 265 w 266"/>
              <a:gd name="T7" fmla="*/ 1105 h 1106"/>
              <a:gd name="T8" fmla="*/ 265 w 266"/>
              <a:gd name="T9" fmla="*/ 0 h 1106"/>
            </a:gdLst>
            <a:ahLst/>
            <a:cxnLst>
              <a:cxn ang="0">
                <a:pos x="T0" y="T1"/>
              </a:cxn>
              <a:cxn ang="0">
                <a:pos x="T2" y="T3"/>
              </a:cxn>
              <a:cxn ang="0">
                <a:pos x="T4" y="T5"/>
              </a:cxn>
              <a:cxn ang="0">
                <a:pos x="T6" y="T7"/>
              </a:cxn>
              <a:cxn ang="0">
                <a:pos x="T8" y="T9"/>
              </a:cxn>
            </a:cxnLst>
            <a:rect l="0" t="0" r="r" b="b"/>
            <a:pathLst>
              <a:path w="266" h="1106">
                <a:moveTo>
                  <a:pt x="265" y="0"/>
                </a:moveTo>
                <a:lnTo>
                  <a:pt x="0" y="0"/>
                </a:lnTo>
                <a:lnTo>
                  <a:pt x="0" y="1105"/>
                </a:lnTo>
                <a:lnTo>
                  <a:pt x="265" y="1105"/>
                </a:lnTo>
                <a:lnTo>
                  <a:pt x="265" y="0"/>
                </a:lnTo>
              </a:path>
            </a:pathLst>
          </a:custGeom>
          <a:solidFill>
            <a:schemeClr val="accent3"/>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79" name="Freeform 39">
            <a:extLst>
              <a:ext uri="{FF2B5EF4-FFF2-40B4-BE49-F238E27FC236}">
                <a16:creationId xmlns:a16="http://schemas.microsoft.com/office/drawing/2014/main" xmlns="" id="{32A13BA4-5555-4A66-AFF8-9B52DA867023}"/>
              </a:ext>
            </a:extLst>
          </p:cNvPr>
          <p:cNvSpPr>
            <a:spLocks noChangeArrowheads="1"/>
          </p:cNvSpPr>
          <p:nvPr/>
        </p:nvSpPr>
        <p:spPr bwMode="auto">
          <a:xfrm>
            <a:off x="10251681" y="2539897"/>
            <a:ext cx="66416" cy="469340"/>
          </a:xfrm>
          <a:custGeom>
            <a:avLst/>
            <a:gdLst>
              <a:gd name="T0" fmla="*/ 265 w 266"/>
              <a:gd name="T1" fmla="*/ 0 h 1869"/>
              <a:gd name="T2" fmla="*/ 0 w 266"/>
              <a:gd name="T3" fmla="*/ 0 h 1869"/>
              <a:gd name="T4" fmla="*/ 0 w 266"/>
              <a:gd name="T5" fmla="*/ 1868 h 1869"/>
              <a:gd name="T6" fmla="*/ 265 w 266"/>
              <a:gd name="T7" fmla="*/ 1868 h 1869"/>
              <a:gd name="T8" fmla="*/ 265 w 266"/>
              <a:gd name="T9" fmla="*/ 0 h 1869"/>
            </a:gdLst>
            <a:ahLst/>
            <a:cxnLst>
              <a:cxn ang="0">
                <a:pos x="T0" y="T1"/>
              </a:cxn>
              <a:cxn ang="0">
                <a:pos x="T2" y="T3"/>
              </a:cxn>
              <a:cxn ang="0">
                <a:pos x="T4" y="T5"/>
              </a:cxn>
              <a:cxn ang="0">
                <a:pos x="T6" y="T7"/>
              </a:cxn>
              <a:cxn ang="0">
                <a:pos x="T8" y="T9"/>
              </a:cxn>
            </a:cxnLst>
            <a:rect l="0" t="0" r="r" b="b"/>
            <a:pathLst>
              <a:path w="266" h="1869">
                <a:moveTo>
                  <a:pt x="265" y="0"/>
                </a:moveTo>
                <a:lnTo>
                  <a:pt x="0" y="0"/>
                </a:lnTo>
                <a:lnTo>
                  <a:pt x="0" y="1868"/>
                </a:lnTo>
                <a:lnTo>
                  <a:pt x="265" y="1868"/>
                </a:lnTo>
                <a:lnTo>
                  <a:pt x="265" y="0"/>
                </a:ln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80" name="Freeform 40">
            <a:extLst>
              <a:ext uri="{FF2B5EF4-FFF2-40B4-BE49-F238E27FC236}">
                <a16:creationId xmlns:a16="http://schemas.microsoft.com/office/drawing/2014/main" xmlns="" id="{D4B0A40F-1CD6-41D9-93F6-7C5E2F797C1A}"/>
              </a:ext>
            </a:extLst>
          </p:cNvPr>
          <p:cNvSpPr>
            <a:spLocks noChangeArrowheads="1"/>
          </p:cNvSpPr>
          <p:nvPr/>
        </p:nvSpPr>
        <p:spPr bwMode="auto">
          <a:xfrm>
            <a:off x="10445394" y="2335115"/>
            <a:ext cx="66416" cy="674122"/>
          </a:xfrm>
          <a:custGeom>
            <a:avLst/>
            <a:gdLst>
              <a:gd name="T0" fmla="*/ 265 w 266"/>
              <a:gd name="T1" fmla="*/ 0 h 2687"/>
              <a:gd name="T2" fmla="*/ 0 w 266"/>
              <a:gd name="T3" fmla="*/ 0 h 2687"/>
              <a:gd name="T4" fmla="*/ 0 w 266"/>
              <a:gd name="T5" fmla="*/ 2686 h 2687"/>
              <a:gd name="T6" fmla="*/ 265 w 266"/>
              <a:gd name="T7" fmla="*/ 2686 h 2687"/>
              <a:gd name="T8" fmla="*/ 265 w 266"/>
              <a:gd name="T9" fmla="*/ 0 h 2687"/>
            </a:gdLst>
            <a:ahLst/>
            <a:cxnLst>
              <a:cxn ang="0">
                <a:pos x="T0" y="T1"/>
              </a:cxn>
              <a:cxn ang="0">
                <a:pos x="T2" y="T3"/>
              </a:cxn>
              <a:cxn ang="0">
                <a:pos x="T4" y="T5"/>
              </a:cxn>
              <a:cxn ang="0">
                <a:pos x="T6" y="T7"/>
              </a:cxn>
              <a:cxn ang="0">
                <a:pos x="T8" y="T9"/>
              </a:cxn>
            </a:cxnLst>
            <a:rect l="0" t="0" r="r" b="b"/>
            <a:pathLst>
              <a:path w="266" h="2687">
                <a:moveTo>
                  <a:pt x="265" y="0"/>
                </a:moveTo>
                <a:lnTo>
                  <a:pt x="0" y="0"/>
                </a:lnTo>
                <a:lnTo>
                  <a:pt x="0" y="2686"/>
                </a:lnTo>
                <a:lnTo>
                  <a:pt x="265" y="2686"/>
                </a:lnTo>
                <a:lnTo>
                  <a:pt x="265" y="0"/>
                </a:lnTo>
              </a:path>
            </a:pathLst>
          </a:custGeom>
          <a:solidFill>
            <a:schemeClr val="accent4"/>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81" name="Freeform 41">
            <a:extLst>
              <a:ext uri="{FF2B5EF4-FFF2-40B4-BE49-F238E27FC236}">
                <a16:creationId xmlns:a16="http://schemas.microsoft.com/office/drawing/2014/main" xmlns="" id="{520B0CAC-9CE4-4BAA-A10C-EDA8839E7F15}"/>
              </a:ext>
            </a:extLst>
          </p:cNvPr>
          <p:cNvSpPr>
            <a:spLocks noChangeArrowheads="1"/>
          </p:cNvSpPr>
          <p:nvPr/>
        </p:nvSpPr>
        <p:spPr bwMode="auto">
          <a:xfrm>
            <a:off x="9595269" y="1901197"/>
            <a:ext cx="1214306" cy="1118002"/>
          </a:xfrm>
          <a:custGeom>
            <a:avLst/>
            <a:gdLst>
              <a:gd name="T0" fmla="*/ 4837 w 4838"/>
              <a:gd name="T1" fmla="*/ 4454 h 4455"/>
              <a:gd name="T2" fmla="*/ 0 w 4838"/>
              <a:gd name="T3" fmla="*/ 4454 h 4455"/>
              <a:gd name="T4" fmla="*/ 0 w 4838"/>
              <a:gd name="T5" fmla="*/ 0 h 4455"/>
              <a:gd name="T6" fmla="*/ 45 w 4838"/>
              <a:gd name="T7" fmla="*/ 0 h 4455"/>
              <a:gd name="T8" fmla="*/ 45 w 4838"/>
              <a:gd name="T9" fmla="*/ 4409 h 4455"/>
              <a:gd name="T10" fmla="*/ 4837 w 4838"/>
              <a:gd name="T11" fmla="*/ 4409 h 4455"/>
              <a:gd name="T12" fmla="*/ 4837 w 4838"/>
              <a:gd name="T13" fmla="*/ 4454 h 4455"/>
            </a:gdLst>
            <a:ahLst/>
            <a:cxnLst>
              <a:cxn ang="0">
                <a:pos x="T0" y="T1"/>
              </a:cxn>
              <a:cxn ang="0">
                <a:pos x="T2" y="T3"/>
              </a:cxn>
              <a:cxn ang="0">
                <a:pos x="T4" y="T5"/>
              </a:cxn>
              <a:cxn ang="0">
                <a:pos x="T6" y="T7"/>
              </a:cxn>
              <a:cxn ang="0">
                <a:pos x="T8" y="T9"/>
              </a:cxn>
              <a:cxn ang="0">
                <a:pos x="T10" y="T11"/>
              </a:cxn>
              <a:cxn ang="0">
                <a:pos x="T12" y="T13"/>
              </a:cxn>
            </a:cxnLst>
            <a:rect l="0" t="0" r="r" b="b"/>
            <a:pathLst>
              <a:path w="4838" h="4455">
                <a:moveTo>
                  <a:pt x="4837" y="4454"/>
                </a:moveTo>
                <a:lnTo>
                  <a:pt x="0" y="4454"/>
                </a:lnTo>
                <a:lnTo>
                  <a:pt x="0" y="0"/>
                </a:lnTo>
                <a:lnTo>
                  <a:pt x="45" y="0"/>
                </a:lnTo>
                <a:lnTo>
                  <a:pt x="45" y="4409"/>
                </a:lnTo>
                <a:lnTo>
                  <a:pt x="4837" y="4409"/>
                </a:lnTo>
                <a:lnTo>
                  <a:pt x="4837" y="4454"/>
                </a:lnTo>
              </a:path>
            </a:pathLst>
          </a:custGeom>
          <a:solidFill>
            <a:schemeClr val="tx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82" name="Freeform 42">
            <a:extLst>
              <a:ext uri="{FF2B5EF4-FFF2-40B4-BE49-F238E27FC236}">
                <a16:creationId xmlns:a16="http://schemas.microsoft.com/office/drawing/2014/main" xmlns="" id="{7EBBF167-2A57-47E8-A0B3-8906D37CFB18}"/>
              </a:ext>
            </a:extLst>
          </p:cNvPr>
          <p:cNvSpPr>
            <a:spLocks noChangeArrowheads="1"/>
          </p:cNvSpPr>
          <p:nvPr/>
        </p:nvSpPr>
        <p:spPr bwMode="auto">
          <a:xfrm>
            <a:off x="9931777" y="3688893"/>
            <a:ext cx="74165" cy="75272"/>
          </a:xfrm>
          <a:custGeom>
            <a:avLst/>
            <a:gdLst>
              <a:gd name="T0" fmla="*/ 296 w 297"/>
              <a:gd name="T1" fmla="*/ 149 h 298"/>
              <a:gd name="T2" fmla="*/ 296 w 297"/>
              <a:gd name="T3" fmla="*/ 149 h 298"/>
              <a:gd name="T4" fmla="*/ 148 w 297"/>
              <a:gd name="T5" fmla="*/ 297 h 298"/>
              <a:gd name="T6" fmla="*/ 148 w 297"/>
              <a:gd name="T7" fmla="*/ 297 h 298"/>
              <a:gd name="T8" fmla="*/ 0 w 297"/>
              <a:gd name="T9" fmla="*/ 149 h 298"/>
              <a:gd name="T10" fmla="*/ 0 w 297"/>
              <a:gd name="T11" fmla="*/ 149 h 298"/>
              <a:gd name="T12" fmla="*/ 148 w 297"/>
              <a:gd name="T13" fmla="*/ 0 h 298"/>
              <a:gd name="T14" fmla="*/ 148 w 297"/>
              <a:gd name="T15" fmla="*/ 0 h 298"/>
              <a:gd name="T16" fmla="*/ 296 w 297"/>
              <a:gd name="T17" fmla="*/ 14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298">
                <a:moveTo>
                  <a:pt x="296" y="149"/>
                </a:moveTo>
                <a:lnTo>
                  <a:pt x="296" y="149"/>
                </a:lnTo>
                <a:cubicBezTo>
                  <a:pt x="296" y="231"/>
                  <a:pt x="230" y="297"/>
                  <a:pt x="148" y="297"/>
                </a:cubicBezTo>
                <a:lnTo>
                  <a:pt x="148" y="297"/>
                </a:lnTo>
                <a:cubicBezTo>
                  <a:pt x="66" y="297"/>
                  <a:pt x="0" y="231"/>
                  <a:pt x="0" y="149"/>
                </a:cubicBezTo>
                <a:lnTo>
                  <a:pt x="0" y="149"/>
                </a:lnTo>
                <a:cubicBezTo>
                  <a:pt x="0" y="67"/>
                  <a:pt x="66" y="0"/>
                  <a:pt x="148" y="0"/>
                </a:cubicBezTo>
                <a:lnTo>
                  <a:pt x="148" y="0"/>
                </a:lnTo>
                <a:cubicBezTo>
                  <a:pt x="230" y="0"/>
                  <a:pt x="296" y="67"/>
                  <a:pt x="296" y="149"/>
                </a:cubicBezTo>
              </a:path>
            </a:pathLst>
          </a:custGeom>
          <a:solidFill>
            <a:schemeClr val="accent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83" name="Freeform 43">
            <a:extLst>
              <a:ext uri="{FF2B5EF4-FFF2-40B4-BE49-F238E27FC236}">
                <a16:creationId xmlns:a16="http://schemas.microsoft.com/office/drawing/2014/main" xmlns="" id="{61FFE552-2F41-48E1-96C0-CBE9D3BAFBD9}"/>
              </a:ext>
            </a:extLst>
          </p:cNvPr>
          <p:cNvSpPr>
            <a:spLocks noChangeArrowheads="1"/>
          </p:cNvSpPr>
          <p:nvPr/>
        </p:nvSpPr>
        <p:spPr bwMode="auto">
          <a:xfrm>
            <a:off x="9931777" y="3688893"/>
            <a:ext cx="74165" cy="75272"/>
          </a:xfrm>
          <a:custGeom>
            <a:avLst/>
            <a:gdLst>
              <a:gd name="T0" fmla="*/ 296 w 297"/>
              <a:gd name="T1" fmla="*/ 149 h 298"/>
              <a:gd name="T2" fmla="*/ 296 w 297"/>
              <a:gd name="T3" fmla="*/ 149 h 298"/>
              <a:gd name="T4" fmla="*/ 148 w 297"/>
              <a:gd name="T5" fmla="*/ 297 h 298"/>
              <a:gd name="T6" fmla="*/ 148 w 297"/>
              <a:gd name="T7" fmla="*/ 297 h 298"/>
              <a:gd name="T8" fmla="*/ 0 w 297"/>
              <a:gd name="T9" fmla="*/ 149 h 298"/>
              <a:gd name="T10" fmla="*/ 0 w 297"/>
              <a:gd name="T11" fmla="*/ 149 h 298"/>
              <a:gd name="T12" fmla="*/ 148 w 297"/>
              <a:gd name="T13" fmla="*/ 0 h 298"/>
              <a:gd name="T14" fmla="*/ 148 w 297"/>
              <a:gd name="T15" fmla="*/ 0 h 298"/>
              <a:gd name="T16" fmla="*/ 296 w 297"/>
              <a:gd name="T17" fmla="*/ 14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298">
                <a:moveTo>
                  <a:pt x="296" y="149"/>
                </a:moveTo>
                <a:lnTo>
                  <a:pt x="296" y="149"/>
                </a:lnTo>
                <a:cubicBezTo>
                  <a:pt x="296" y="231"/>
                  <a:pt x="230" y="297"/>
                  <a:pt x="148" y="297"/>
                </a:cubicBezTo>
                <a:lnTo>
                  <a:pt x="148" y="297"/>
                </a:lnTo>
                <a:cubicBezTo>
                  <a:pt x="66" y="297"/>
                  <a:pt x="0" y="231"/>
                  <a:pt x="0" y="149"/>
                </a:cubicBezTo>
                <a:lnTo>
                  <a:pt x="0" y="149"/>
                </a:lnTo>
                <a:cubicBezTo>
                  <a:pt x="0" y="67"/>
                  <a:pt x="66" y="0"/>
                  <a:pt x="148" y="0"/>
                </a:cubicBezTo>
                <a:lnTo>
                  <a:pt x="148" y="0"/>
                </a:lnTo>
                <a:cubicBezTo>
                  <a:pt x="230" y="0"/>
                  <a:pt x="296" y="67"/>
                  <a:pt x="296" y="149"/>
                </a:cubicBezTo>
              </a:path>
            </a:pathLst>
          </a:custGeom>
          <a:noFill/>
          <a:ln w="2160" cap="flat">
            <a:solidFill>
              <a:srgbClr val="EAEAEC"/>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84" name="Freeform 44">
            <a:extLst>
              <a:ext uri="{FF2B5EF4-FFF2-40B4-BE49-F238E27FC236}">
                <a16:creationId xmlns:a16="http://schemas.microsoft.com/office/drawing/2014/main" xmlns="" id="{77201D2F-E5AB-4954-9732-4CA8A2D000BE}"/>
              </a:ext>
            </a:extLst>
          </p:cNvPr>
          <p:cNvSpPr>
            <a:spLocks noChangeArrowheads="1"/>
          </p:cNvSpPr>
          <p:nvPr/>
        </p:nvSpPr>
        <p:spPr bwMode="auto">
          <a:xfrm>
            <a:off x="9931777" y="3819511"/>
            <a:ext cx="74165" cy="75272"/>
          </a:xfrm>
          <a:custGeom>
            <a:avLst/>
            <a:gdLst>
              <a:gd name="T0" fmla="*/ 296 w 297"/>
              <a:gd name="T1" fmla="*/ 148 h 298"/>
              <a:gd name="T2" fmla="*/ 296 w 297"/>
              <a:gd name="T3" fmla="*/ 148 h 298"/>
              <a:gd name="T4" fmla="*/ 148 w 297"/>
              <a:gd name="T5" fmla="*/ 297 h 298"/>
              <a:gd name="T6" fmla="*/ 148 w 297"/>
              <a:gd name="T7" fmla="*/ 297 h 298"/>
              <a:gd name="T8" fmla="*/ 0 w 297"/>
              <a:gd name="T9" fmla="*/ 148 h 298"/>
              <a:gd name="T10" fmla="*/ 0 w 297"/>
              <a:gd name="T11" fmla="*/ 148 h 298"/>
              <a:gd name="T12" fmla="*/ 148 w 297"/>
              <a:gd name="T13" fmla="*/ 0 h 298"/>
              <a:gd name="T14" fmla="*/ 148 w 297"/>
              <a:gd name="T15" fmla="*/ 0 h 298"/>
              <a:gd name="T16" fmla="*/ 296 w 297"/>
              <a:gd name="T17" fmla="*/ 14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298">
                <a:moveTo>
                  <a:pt x="296" y="148"/>
                </a:moveTo>
                <a:lnTo>
                  <a:pt x="296" y="148"/>
                </a:lnTo>
                <a:cubicBezTo>
                  <a:pt x="296" y="230"/>
                  <a:pt x="230" y="297"/>
                  <a:pt x="148" y="297"/>
                </a:cubicBezTo>
                <a:lnTo>
                  <a:pt x="148" y="297"/>
                </a:lnTo>
                <a:cubicBezTo>
                  <a:pt x="66" y="297"/>
                  <a:pt x="0" y="230"/>
                  <a:pt x="0" y="148"/>
                </a:cubicBezTo>
                <a:lnTo>
                  <a:pt x="0" y="148"/>
                </a:lnTo>
                <a:cubicBezTo>
                  <a:pt x="0" y="66"/>
                  <a:pt x="66" y="0"/>
                  <a:pt x="148" y="0"/>
                </a:cubicBezTo>
                <a:lnTo>
                  <a:pt x="148" y="0"/>
                </a:lnTo>
                <a:cubicBezTo>
                  <a:pt x="230" y="0"/>
                  <a:pt x="296" y="66"/>
                  <a:pt x="296" y="148"/>
                </a:cubicBezTo>
              </a:path>
            </a:pathLst>
          </a:custGeom>
          <a:solidFill>
            <a:schemeClr val="accent3"/>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85" name="Freeform 45">
            <a:extLst>
              <a:ext uri="{FF2B5EF4-FFF2-40B4-BE49-F238E27FC236}">
                <a16:creationId xmlns:a16="http://schemas.microsoft.com/office/drawing/2014/main" xmlns="" id="{0A64E78B-BBF0-40B7-AA54-DDF124E2EC58}"/>
              </a:ext>
            </a:extLst>
          </p:cNvPr>
          <p:cNvSpPr>
            <a:spLocks noChangeArrowheads="1"/>
          </p:cNvSpPr>
          <p:nvPr/>
        </p:nvSpPr>
        <p:spPr bwMode="auto">
          <a:xfrm>
            <a:off x="9931777" y="3819511"/>
            <a:ext cx="74165" cy="75272"/>
          </a:xfrm>
          <a:custGeom>
            <a:avLst/>
            <a:gdLst>
              <a:gd name="T0" fmla="*/ 296 w 297"/>
              <a:gd name="T1" fmla="*/ 148 h 298"/>
              <a:gd name="T2" fmla="*/ 296 w 297"/>
              <a:gd name="T3" fmla="*/ 148 h 298"/>
              <a:gd name="T4" fmla="*/ 148 w 297"/>
              <a:gd name="T5" fmla="*/ 297 h 298"/>
              <a:gd name="T6" fmla="*/ 148 w 297"/>
              <a:gd name="T7" fmla="*/ 297 h 298"/>
              <a:gd name="T8" fmla="*/ 0 w 297"/>
              <a:gd name="T9" fmla="*/ 148 h 298"/>
              <a:gd name="T10" fmla="*/ 0 w 297"/>
              <a:gd name="T11" fmla="*/ 148 h 298"/>
              <a:gd name="T12" fmla="*/ 148 w 297"/>
              <a:gd name="T13" fmla="*/ 0 h 298"/>
              <a:gd name="T14" fmla="*/ 148 w 297"/>
              <a:gd name="T15" fmla="*/ 0 h 298"/>
              <a:gd name="T16" fmla="*/ 296 w 297"/>
              <a:gd name="T17" fmla="*/ 14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298">
                <a:moveTo>
                  <a:pt x="296" y="148"/>
                </a:moveTo>
                <a:lnTo>
                  <a:pt x="296" y="148"/>
                </a:lnTo>
                <a:cubicBezTo>
                  <a:pt x="296" y="230"/>
                  <a:pt x="230" y="297"/>
                  <a:pt x="148" y="297"/>
                </a:cubicBezTo>
                <a:lnTo>
                  <a:pt x="148" y="297"/>
                </a:lnTo>
                <a:cubicBezTo>
                  <a:pt x="66" y="297"/>
                  <a:pt x="0" y="230"/>
                  <a:pt x="0" y="148"/>
                </a:cubicBezTo>
                <a:lnTo>
                  <a:pt x="0" y="148"/>
                </a:lnTo>
                <a:cubicBezTo>
                  <a:pt x="0" y="66"/>
                  <a:pt x="66" y="0"/>
                  <a:pt x="148" y="0"/>
                </a:cubicBezTo>
                <a:lnTo>
                  <a:pt x="148" y="0"/>
                </a:lnTo>
                <a:cubicBezTo>
                  <a:pt x="230" y="0"/>
                  <a:pt x="296" y="66"/>
                  <a:pt x="296" y="148"/>
                </a:cubicBezTo>
              </a:path>
            </a:pathLst>
          </a:custGeom>
          <a:noFill/>
          <a:ln w="2160" cap="flat">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86" name="Freeform 46">
            <a:extLst>
              <a:ext uri="{FF2B5EF4-FFF2-40B4-BE49-F238E27FC236}">
                <a16:creationId xmlns:a16="http://schemas.microsoft.com/office/drawing/2014/main" xmlns="" id="{2329C650-60F4-481D-987D-6751F98AC4B6}"/>
              </a:ext>
            </a:extLst>
          </p:cNvPr>
          <p:cNvSpPr>
            <a:spLocks noChangeArrowheads="1"/>
          </p:cNvSpPr>
          <p:nvPr/>
        </p:nvSpPr>
        <p:spPr bwMode="auto">
          <a:xfrm>
            <a:off x="9931777" y="3950129"/>
            <a:ext cx="74165" cy="75272"/>
          </a:xfrm>
          <a:custGeom>
            <a:avLst/>
            <a:gdLst>
              <a:gd name="T0" fmla="*/ 296 w 297"/>
              <a:gd name="T1" fmla="*/ 149 h 298"/>
              <a:gd name="T2" fmla="*/ 296 w 297"/>
              <a:gd name="T3" fmla="*/ 149 h 298"/>
              <a:gd name="T4" fmla="*/ 148 w 297"/>
              <a:gd name="T5" fmla="*/ 297 h 298"/>
              <a:gd name="T6" fmla="*/ 148 w 297"/>
              <a:gd name="T7" fmla="*/ 297 h 298"/>
              <a:gd name="T8" fmla="*/ 0 w 297"/>
              <a:gd name="T9" fmla="*/ 149 h 298"/>
              <a:gd name="T10" fmla="*/ 0 w 297"/>
              <a:gd name="T11" fmla="*/ 149 h 298"/>
              <a:gd name="T12" fmla="*/ 148 w 297"/>
              <a:gd name="T13" fmla="*/ 0 h 298"/>
              <a:gd name="T14" fmla="*/ 148 w 297"/>
              <a:gd name="T15" fmla="*/ 0 h 298"/>
              <a:gd name="T16" fmla="*/ 296 w 297"/>
              <a:gd name="T17" fmla="*/ 14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298">
                <a:moveTo>
                  <a:pt x="296" y="149"/>
                </a:moveTo>
                <a:lnTo>
                  <a:pt x="296" y="149"/>
                </a:lnTo>
                <a:cubicBezTo>
                  <a:pt x="296" y="230"/>
                  <a:pt x="230" y="297"/>
                  <a:pt x="148" y="297"/>
                </a:cubicBezTo>
                <a:lnTo>
                  <a:pt x="148" y="297"/>
                </a:lnTo>
                <a:cubicBezTo>
                  <a:pt x="66" y="297"/>
                  <a:pt x="0" y="230"/>
                  <a:pt x="0" y="149"/>
                </a:cubicBezTo>
                <a:lnTo>
                  <a:pt x="0" y="149"/>
                </a:lnTo>
                <a:cubicBezTo>
                  <a:pt x="0" y="66"/>
                  <a:pt x="66" y="0"/>
                  <a:pt x="148" y="0"/>
                </a:cubicBezTo>
                <a:lnTo>
                  <a:pt x="148" y="0"/>
                </a:lnTo>
                <a:cubicBezTo>
                  <a:pt x="230" y="0"/>
                  <a:pt x="296" y="66"/>
                  <a:pt x="296" y="149"/>
                </a:cubicBezTo>
              </a:path>
            </a:pathLst>
          </a:custGeom>
          <a:solidFill>
            <a:srgbClr val="71E3EE"/>
          </a:solidFill>
          <a:ln>
            <a:noFill/>
          </a:ln>
          <a:effectLst/>
          <a:extLst>
            <a:ext uri="{91240B29-F687-4F45-9708-019B960494DF}">
              <a14:hiddenLine xmlns:a14="http://schemas.microsoft.com/office/drawing/2010/main" w="9525" cap="flat">
                <a:solidFill>
                  <a:srgbClr val="EAEAEC"/>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87" name="Freeform 47">
            <a:extLst>
              <a:ext uri="{FF2B5EF4-FFF2-40B4-BE49-F238E27FC236}">
                <a16:creationId xmlns:a16="http://schemas.microsoft.com/office/drawing/2014/main" xmlns="" id="{99A0A700-EF6F-4989-B14A-E93518F5A6CF}"/>
              </a:ext>
            </a:extLst>
          </p:cNvPr>
          <p:cNvSpPr>
            <a:spLocks noChangeArrowheads="1"/>
          </p:cNvSpPr>
          <p:nvPr/>
        </p:nvSpPr>
        <p:spPr bwMode="auto">
          <a:xfrm>
            <a:off x="9931777" y="3950129"/>
            <a:ext cx="74165" cy="75272"/>
          </a:xfrm>
          <a:custGeom>
            <a:avLst/>
            <a:gdLst>
              <a:gd name="T0" fmla="*/ 296 w 297"/>
              <a:gd name="T1" fmla="*/ 149 h 298"/>
              <a:gd name="T2" fmla="*/ 296 w 297"/>
              <a:gd name="T3" fmla="*/ 149 h 298"/>
              <a:gd name="T4" fmla="*/ 148 w 297"/>
              <a:gd name="T5" fmla="*/ 297 h 298"/>
              <a:gd name="T6" fmla="*/ 148 w 297"/>
              <a:gd name="T7" fmla="*/ 297 h 298"/>
              <a:gd name="T8" fmla="*/ 0 w 297"/>
              <a:gd name="T9" fmla="*/ 149 h 298"/>
              <a:gd name="T10" fmla="*/ 0 w 297"/>
              <a:gd name="T11" fmla="*/ 149 h 298"/>
              <a:gd name="T12" fmla="*/ 148 w 297"/>
              <a:gd name="T13" fmla="*/ 0 h 298"/>
              <a:gd name="T14" fmla="*/ 148 w 297"/>
              <a:gd name="T15" fmla="*/ 0 h 298"/>
              <a:gd name="T16" fmla="*/ 296 w 297"/>
              <a:gd name="T17" fmla="*/ 14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298">
                <a:moveTo>
                  <a:pt x="296" y="149"/>
                </a:moveTo>
                <a:lnTo>
                  <a:pt x="296" y="149"/>
                </a:lnTo>
                <a:cubicBezTo>
                  <a:pt x="296" y="230"/>
                  <a:pt x="230" y="297"/>
                  <a:pt x="148" y="297"/>
                </a:cubicBezTo>
                <a:lnTo>
                  <a:pt x="148" y="297"/>
                </a:lnTo>
                <a:cubicBezTo>
                  <a:pt x="66" y="297"/>
                  <a:pt x="0" y="230"/>
                  <a:pt x="0" y="149"/>
                </a:cubicBezTo>
                <a:lnTo>
                  <a:pt x="0" y="149"/>
                </a:lnTo>
                <a:cubicBezTo>
                  <a:pt x="0" y="66"/>
                  <a:pt x="66" y="0"/>
                  <a:pt x="148" y="0"/>
                </a:cubicBezTo>
                <a:lnTo>
                  <a:pt x="148" y="0"/>
                </a:lnTo>
                <a:cubicBezTo>
                  <a:pt x="230" y="0"/>
                  <a:pt x="296" y="66"/>
                  <a:pt x="296" y="149"/>
                </a:cubicBezTo>
              </a:path>
            </a:pathLst>
          </a:custGeom>
          <a:solidFill>
            <a:schemeClr val="accent5"/>
          </a:solidFill>
          <a:ln w="2160" cap="flat">
            <a:solidFill>
              <a:srgbClr val="EAEAEC"/>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88" name="Freeform 48">
            <a:extLst>
              <a:ext uri="{FF2B5EF4-FFF2-40B4-BE49-F238E27FC236}">
                <a16:creationId xmlns:a16="http://schemas.microsoft.com/office/drawing/2014/main" xmlns="" id="{C9D7E43A-3777-4FEF-BF2E-75A5F967868B}"/>
              </a:ext>
            </a:extLst>
          </p:cNvPr>
          <p:cNvSpPr>
            <a:spLocks noChangeArrowheads="1"/>
          </p:cNvSpPr>
          <p:nvPr/>
        </p:nvSpPr>
        <p:spPr bwMode="auto">
          <a:xfrm>
            <a:off x="9931777" y="3895170"/>
            <a:ext cx="74165" cy="75272"/>
          </a:xfrm>
          <a:custGeom>
            <a:avLst/>
            <a:gdLst>
              <a:gd name="T0" fmla="*/ 296 w 297"/>
              <a:gd name="T1" fmla="*/ 148 h 298"/>
              <a:gd name="T2" fmla="*/ 296 w 297"/>
              <a:gd name="T3" fmla="*/ 148 h 298"/>
              <a:gd name="T4" fmla="*/ 148 w 297"/>
              <a:gd name="T5" fmla="*/ 297 h 298"/>
              <a:gd name="T6" fmla="*/ 148 w 297"/>
              <a:gd name="T7" fmla="*/ 297 h 298"/>
              <a:gd name="T8" fmla="*/ 0 w 297"/>
              <a:gd name="T9" fmla="*/ 148 h 298"/>
              <a:gd name="T10" fmla="*/ 0 w 297"/>
              <a:gd name="T11" fmla="*/ 148 h 298"/>
              <a:gd name="T12" fmla="*/ 148 w 297"/>
              <a:gd name="T13" fmla="*/ 0 h 298"/>
              <a:gd name="T14" fmla="*/ 148 w 297"/>
              <a:gd name="T15" fmla="*/ 0 h 298"/>
              <a:gd name="T16" fmla="*/ 296 w 297"/>
              <a:gd name="T17" fmla="*/ 14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298">
                <a:moveTo>
                  <a:pt x="296" y="148"/>
                </a:moveTo>
                <a:lnTo>
                  <a:pt x="296" y="148"/>
                </a:lnTo>
                <a:cubicBezTo>
                  <a:pt x="296" y="231"/>
                  <a:pt x="230" y="297"/>
                  <a:pt x="148" y="297"/>
                </a:cubicBezTo>
                <a:lnTo>
                  <a:pt x="148" y="297"/>
                </a:lnTo>
                <a:cubicBezTo>
                  <a:pt x="66" y="297"/>
                  <a:pt x="0" y="231"/>
                  <a:pt x="0" y="148"/>
                </a:cubicBezTo>
                <a:lnTo>
                  <a:pt x="0" y="148"/>
                </a:lnTo>
                <a:cubicBezTo>
                  <a:pt x="0" y="66"/>
                  <a:pt x="66" y="0"/>
                  <a:pt x="148" y="0"/>
                </a:cubicBezTo>
                <a:lnTo>
                  <a:pt x="148" y="0"/>
                </a:lnTo>
                <a:cubicBezTo>
                  <a:pt x="230" y="0"/>
                  <a:pt x="296" y="66"/>
                  <a:pt x="296" y="148"/>
                </a:cubicBezTo>
              </a:path>
            </a:pathLst>
          </a:custGeom>
          <a:solidFill>
            <a:schemeClr val="accent4"/>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89" name="Freeform 49">
            <a:extLst>
              <a:ext uri="{FF2B5EF4-FFF2-40B4-BE49-F238E27FC236}">
                <a16:creationId xmlns:a16="http://schemas.microsoft.com/office/drawing/2014/main" xmlns="" id="{8BE9E4BC-3D1C-4F75-8697-FE0D9C1B5EB7}"/>
              </a:ext>
            </a:extLst>
          </p:cNvPr>
          <p:cNvSpPr>
            <a:spLocks noChangeArrowheads="1"/>
          </p:cNvSpPr>
          <p:nvPr/>
        </p:nvSpPr>
        <p:spPr bwMode="auto">
          <a:xfrm>
            <a:off x="9931777" y="3895170"/>
            <a:ext cx="74165" cy="75272"/>
          </a:xfrm>
          <a:custGeom>
            <a:avLst/>
            <a:gdLst>
              <a:gd name="T0" fmla="*/ 296 w 297"/>
              <a:gd name="T1" fmla="*/ 148 h 298"/>
              <a:gd name="T2" fmla="*/ 296 w 297"/>
              <a:gd name="T3" fmla="*/ 148 h 298"/>
              <a:gd name="T4" fmla="*/ 148 w 297"/>
              <a:gd name="T5" fmla="*/ 297 h 298"/>
              <a:gd name="T6" fmla="*/ 148 w 297"/>
              <a:gd name="T7" fmla="*/ 297 h 298"/>
              <a:gd name="T8" fmla="*/ 0 w 297"/>
              <a:gd name="T9" fmla="*/ 148 h 298"/>
              <a:gd name="T10" fmla="*/ 0 w 297"/>
              <a:gd name="T11" fmla="*/ 148 h 298"/>
              <a:gd name="T12" fmla="*/ 148 w 297"/>
              <a:gd name="T13" fmla="*/ 0 h 298"/>
              <a:gd name="T14" fmla="*/ 148 w 297"/>
              <a:gd name="T15" fmla="*/ 0 h 298"/>
              <a:gd name="T16" fmla="*/ 296 w 297"/>
              <a:gd name="T17" fmla="*/ 14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298">
                <a:moveTo>
                  <a:pt x="296" y="148"/>
                </a:moveTo>
                <a:lnTo>
                  <a:pt x="296" y="148"/>
                </a:lnTo>
                <a:cubicBezTo>
                  <a:pt x="296" y="231"/>
                  <a:pt x="230" y="297"/>
                  <a:pt x="148" y="297"/>
                </a:cubicBezTo>
                <a:lnTo>
                  <a:pt x="148" y="297"/>
                </a:lnTo>
                <a:cubicBezTo>
                  <a:pt x="66" y="297"/>
                  <a:pt x="0" y="231"/>
                  <a:pt x="0" y="148"/>
                </a:cubicBezTo>
                <a:lnTo>
                  <a:pt x="0" y="148"/>
                </a:lnTo>
                <a:cubicBezTo>
                  <a:pt x="0" y="66"/>
                  <a:pt x="66" y="0"/>
                  <a:pt x="148" y="0"/>
                </a:cubicBezTo>
                <a:lnTo>
                  <a:pt x="148" y="0"/>
                </a:lnTo>
                <a:cubicBezTo>
                  <a:pt x="230" y="0"/>
                  <a:pt x="296" y="66"/>
                  <a:pt x="296" y="148"/>
                </a:cubicBezTo>
              </a:path>
            </a:pathLst>
          </a:custGeom>
          <a:noFill/>
          <a:ln w="2160" cap="flat">
            <a:solidFill>
              <a:srgbClr val="EAEAEC"/>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1913158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1500646" y="482427"/>
            <a:ext cx="9087377" cy="697353"/>
          </a:xfrm>
        </p:spPr>
        <p:txBody>
          <a:bodyPr>
            <a:normAutofit/>
          </a:bodyPr>
          <a:lstStyle/>
          <a:p>
            <a:r>
              <a:rPr lang="en-GB" dirty="0" err="1"/>
              <a:t>Kernfunktionen</a:t>
            </a:r>
            <a:r>
              <a:rPr lang="en-GB" dirty="0"/>
              <a:t>: 2. Datenanalyse</a:t>
            </a:r>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216000" y="1896602"/>
            <a:ext cx="3808892" cy="6022464"/>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ts val="600"/>
              </a:spcBef>
              <a:spcAft>
                <a:spcPts val="0"/>
              </a:spcAft>
              <a:buClrTx/>
              <a:buSzTx/>
              <a:buFont typeface="Arial"/>
              <a:buNone/>
              <a:tabLst/>
              <a:defRPr/>
            </a:pPr>
            <a:r>
              <a:rPr kumimoji="0" lang="en-GB" sz="1900" b="0" i="0" u="none" strike="noStrike" kern="1200" cap="none" spc="0" normalizeH="0" baseline="0" noProof="0" dirty="0">
                <a:ln>
                  <a:noFill/>
                </a:ln>
                <a:solidFill>
                  <a:srgbClr val="245473"/>
                </a:solidFill>
                <a:effectLst/>
                <a:uLnTx/>
                <a:uFillTx/>
                <a:latin typeface="Calibri Light" panose="020F0302020204030204"/>
                <a:ea typeface="+mn-ea"/>
              </a:rPr>
              <a:t>Nachdem Sie ein Listening Grid eingerichtet haben, das Daten und Beiträge zu den Themen erfasst, die Sie interessieren, besteht der nächste Schritt darin, die Daten zu </a:t>
            </a:r>
            <a:r>
              <a:rPr kumimoji="0" lang="en-GB" sz="1900" b="0" i="0" u="none" strike="noStrike" kern="1200" cap="none" spc="0" normalizeH="0" baseline="0" noProof="0" dirty="0" err="1">
                <a:ln>
                  <a:noFill/>
                </a:ln>
                <a:solidFill>
                  <a:srgbClr val="245473"/>
                </a:solidFill>
                <a:effectLst/>
                <a:uLnTx/>
                <a:uFillTx/>
                <a:latin typeface="Calibri Light" panose="020F0302020204030204"/>
                <a:ea typeface="+mn-ea"/>
              </a:rPr>
              <a:t>analysieren </a:t>
            </a:r>
            <a:r>
              <a:rPr kumimoji="0" lang="en-GB" sz="1900" b="0" i="0" u="none" strike="noStrike" kern="1200" cap="none" spc="0" normalizeH="0" baseline="0" noProof="0" dirty="0">
                <a:ln>
                  <a:noFill/>
                </a:ln>
                <a:solidFill>
                  <a:srgbClr val="245473"/>
                </a:solidFill>
                <a:effectLst/>
                <a:uLnTx/>
                <a:uFillTx/>
                <a:latin typeface="Calibri Light" panose="020F0302020204030204"/>
                <a:ea typeface="+mn-ea"/>
              </a:rPr>
              <a:t>und umsetzbare Berichte und Erkenntnisse zu erstellen.</a:t>
            </a:r>
          </a:p>
          <a:p>
            <a:pPr marL="0" marR="0" lvl="0" indent="0" algn="l" defTabSz="1087636" rtl="0" eaLnBrk="1" fontAlgn="auto" latinLnBrk="0" hangingPunct="1">
              <a:lnSpc>
                <a:spcPct val="100000"/>
              </a:lnSpc>
              <a:spcBef>
                <a:spcPts val="600"/>
              </a:spcBef>
              <a:spcAft>
                <a:spcPts val="0"/>
              </a:spcAft>
              <a:buClrTx/>
              <a:buSzTx/>
              <a:buFont typeface="Arial"/>
              <a:buNone/>
              <a:tabLst/>
              <a:defRPr/>
            </a:pPr>
            <a:r>
              <a:rPr kumimoji="0" lang="en-GB" sz="1900" b="0" i="0" u="none" strike="noStrike" kern="1200" cap="none" spc="0" normalizeH="0" baseline="0" noProof="0" dirty="0">
                <a:ln>
                  <a:noFill/>
                </a:ln>
                <a:solidFill>
                  <a:srgbClr val="245473"/>
                </a:solidFill>
                <a:effectLst/>
                <a:uLnTx/>
                <a:uFillTx/>
                <a:latin typeface="Calibri Light" panose="020F0302020204030204"/>
                <a:ea typeface="+mn-ea"/>
              </a:rPr>
              <a:t>Die Analyse ist von besonderer </a:t>
            </a:r>
            <a:r>
              <a:rPr kumimoji="0" lang="en-GB" sz="1900" b="0" i="0" u="none" strike="noStrike" kern="1200" cap="none" spc="0" normalizeH="0" baseline="0" noProof="0" dirty="0" err="1">
                <a:ln>
                  <a:noFill/>
                </a:ln>
                <a:solidFill>
                  <a:srgbClr val="245473"/>
                </a:solidFill>
                <a:effectLst/>
                <a:uLnTx/>
                <a:uFillTx/>
                <a:latin typeface="Calibri Light" panose="020F0302020204030204"/>
                <a:ea typeface="+mn-ea"/>
              </a:rPr>
              <a:t>Bedeutung</a:t>
            </a:r>
            <a:r>
              <a:rPr kumimoji="0" lang="en-GB" sz="1900" b="0" i="0" u="none" strike="noStrike" kern="1200" cap="none" spc="0" normalizeH="0" baseline="0" noProof="0" dirty="0">
                <a:ln>
                  <a:noFill/>
                </a:ln>
                <a:solidFill>
                  <a:srgbClr val="245473"/>
                </a:solidFill>
                <a:effectLst/>
                <a:uLnTx/>
                <a:uFillTx/>
                <a:latin typeface="Calibri Light" panose="020F0302020204030204"/>
                <a:ea typeface="+mn-ea"/>
              </a:rPr>
              <a:t>, </a:t>
            </a:r>
            <a:r>
              <a:rPr kumimoji="0" lang="en-GB" sz="1900" b="0" i="0" u="none" strike="noStrike" kern="1200" cap="none" spc="0" normalizeH="0" baseline="0" noProof="0" dirty="0" err="1">
                <a:ln>
                  <a:noFill/>
                </a:ln>
                <a:solidFill>
                  <a:srgbClr val="245473"/>
                </a:solidFill>
                <a:effectLst/>
                <a:uLnTx/>
                <a:uFillTx/>
                <a:latin typeface="Calibri Light" panose="020F0302020204030204"/>
                <a:ea typeface="+mn-ea"/>
              </a:rPr>
              <a:t>weil</a:t>
            </a:r>
            <a:r>
              <a:rPr kumimoji="0" lang="en-GB" sz="1900" b="0" i="0" u="none" strike="noStrike" kern="1200" cap="none" spc="0" normalizeH="0" baseline="0" noProof="0" dirty="0">
                <a:ln>
                  <a:noFill/>
                </a:ln>
                <a:solidFill>
                  <a:srgbClr val="245473"/>
                </a:solidFill>
                <a:effectLst/>
                <a:uLnTx/>
                <a:uFillTx/>
                <a:latin typeface="Calibri Light" panose="020F0302020204030204"/>
                <a:ea typeface="+mn-ea"/>
              </a:rPr>
              <a:t> </a:t>
            </a:r>
            <a:r>
              <a:rPr kumimoji="0" lang="en-GB" sz="1900" b="0" i="0" u="none" strike="noStrike" kern="1200" cap="none" spc="0" normalizeH="0" baseline="0" noProof="0" dirty="0" err="1">
                <a:ln>
                  <a:noFill/>
                </a:ln>
                <a:solidFill>
                  <a:srgbClr val="245473"/>
                </a:solidFill>
                <a:effectLst/>
                <a:uLnTx/>
                <a:uFillTx/>
                <a:latin typeface="Calibri Light" panose="020F0302020204030204"/>
                <a:ea typeface="+mn-ea"/>
              </a:rPr>
              <a:t>dadurch</a:t>
            </a:r>
            <a:r>
              <a:rPr kumimoji="0" lang="en-GB" sz="1900" b="0" i="0" u="none" strike="noStrike" kern="1200" cap="none" spc="0" normalizeH="0" baseline="0" noProof="0" dirty="0">
                <a:ln>
                  <a:noFill/>
                </a:ln>
                <a:solidFill>
                  <a:srgbClr val="245473"/>
                </a:solidFill>
                <a:effectLst/>
                <a:uLnTx/>
                <a:uFillTx/>
                <a:latin typeface="Calibri Light" panose="020F0302020204030204"/>
                <a:ea typeface="+mn-ea"/>
              </a:rPr>
              <a:t> die gesammelten Daten sowohl von unerwünschten Informationen (z.B. Spam, Duplikaten) gefiltert als auch für Ihr Unternehmen sinnvoll aufbereitet werden. Die Analyse </a:t>
            </a:r>
            <a:r>
              <a:rPr kumimoji="0" lang="en-GB" sz="1900" b="0" i="0" u="none" strike="noStrike" kern="1200" cap="none" spc="0" normalizeH="0" baseline="0" noProof="0" dirty="0" err="1">
                <a:ln>
                  <a:noFill/>
                </a:ln>
                <a:solidFill>
                  <a:srgbClr val="245473"/>
                </a:solidFill>
                <a:effectLst/>
                <a:uLnTx/>
                <a:uFillTx/>
                <a:latin typeface="Calibri Light" panose="020F0302020204030204"/>
                <a:ea typeface="+mn-ea"/>
              </a:rPr>
              <a:t>sollte</a:t>
            </a:r>
            <a:r>
              <a:rPr kumimoji="0" lang="en-GB" sz="1900" b="0" i="0" u="none" strike="noStrike" kern="1200" cap="none" spc="0" normalizeH="0" baseline="0" noProof="0" dirty="0">
                <a:ln>
                  <a:noFill/>
                </a:ln>
                <a:solidFill>
                  <a:srgbClr val="245473"/>
                </a:solidFill>
                <a:effectLst/>
                <a:uLnTx/>
                <a:uFillTx/>
                <a:latin typeface="Calibri Light" panose="020F0302020204030204"/>
                <a:ea typeface="+mn-ea"/>
              </a:rPr>
              <a:t> </a:t>
            </a:r>
            <a:r>
              <a:rPr kumimoji="0" lang="en-GB" sz="1900" b="0" i="0" u="none" strike="noStrike" kern="1200" cap="none" spc="0" normalizeH="0" baseline="0" noProof="0" dirty="0" err="1">
                <a:ln>
                  <a:noFill/>
                </a:ln>
                <a:solidFill>
                  <a:srgbClr val="245473"/>
                </a:solidFill>
                <a:effectLst/>
                <a:uLnTx/>
                <a:uFillTx/>
                <a:latin typeface="Calibri Light" panose="020F0302020204030204"/>
                <a:ea typeface="+mn-ea"/>
              </a:rPr>
              <a:t>folgendes</a:t>
            </a:r>
            <a:r>
              <a:rPr kumimoji="0" lang="en-GB" sz="1900" b="0" i="0" u="none" strike="noStrike" kern="1200" cap="none" spc="0" normalizeH="0" baseline="0" noProof="0" dirty="0">
                <a:ln>
                  <a:noFill/>
                </a:ln>
                <a:solidFill>
                  <a:srgbClr val="245473"/>
                </a:solidFill>
                <a:effectLst/>
                <a:uLnTx/>
                <a:uFillTx/>
                <a:latin typeface="Calibri Light" panose="020F0302020204030204"/>
                <a:ea typeface="+mn-ea"/>
              </a:rPr>
              <a:t> </a:t>
            </a:r>
            <a:r>
              <a:rPr kumimoji="0" lang="en-GB" sz="1900" b="0" i="0" u="none" strike="noStrike" kern="1200" cap="none" spc="0" normalizeH="0" baseline="0" noProof="0" dirty="0" err="1">
                <a:ln>
                  <a:noFill/>
                </a:ln>
                <a:solidFill>
                  <a:srgbClr val="245473"/>
                </a:solidFill>
                <a:effectLst/>
                <a:uLnTx/>
                <a:uFillTx/>
                <a:latin typeface="Calibri Light" panose="020F0302020204030204"/>
                <a:ea typeface="+mn-ea"/>
              </a:rPr>
              <a:t>liefern</a:t>
            </a:r>
            <a:r>
              <a:rPr kumimoji="0" lang="en-GB" sz="1900" b="0" i="0" u="none" strike="noStrike" kern="1200" cap="none" spc="0" normalizeH="0" baseline="0" noProof="0" dirty="0">
                <a:ln>
                  <a:noFill/>
                </a:ln>
                <a:solidFill>
                  <a:srgbClr val="245473"/>
                </a:solidFill>
                <a:effectLst/>
                <a:uLnTx/>
                <a:uFillTx/>
                <a:latin typeface="Calibri Light" panose="020F0302020204030204"/>
                <a:ea typeface="+mn-ea"/>
              </a:rPr>
              <a:t>:</a:t>
            </a:r>
          </a:p>
          <a:p>
            <a:pPr marL="0" marR="0" lvl="0" indent="0" algn="l" defTabSz="1087636" rtl="0" eaLnBrk="1" fontAlgn="auto" latinLnBrk="0" hangingPunct="1">
              <a:lnSpc>
                <a:spcPct val="100000"/>
              </a:lnSpc>
              <a:spcBef>
                <a:spcPts val="600"/>
              </a:spcBef>
              <a:spcAft>
                <a:spcPts val="0"/>
              </a:spcAft>
              <a:buClrTx/>
              <a:buSzTx/>
              <a:buFont typeface="Arial"/>
              <a:buNone/>
              <a:tabLst/>
              <a:defRPr/>
            </a:pPr>
            <a:r>
              <a:rPr kumimoji="0" lang="en-GB" sz="1900" b="0" i="0" u="none" strike="noStrike" kern="1200" cap="none" spc="0" normalizeH="0" baseline="0" noProof="0" dirty="0">
                <a:ln>
                  <a:noFill/>
                </a:ln>
                <a:solidFill>
                  <a:srgbClr val="245473"/>
                </a:solidFill>
                <a:effectLst/>
                <a:uLnTx/>
                <a:uFillTx/>
                <a:latin typeface="Calibri Light" panose="020F0302020204030204"/>
                <a:ea typeface="+mn-ea"/>
              </a:rPr>
              <a:t> </a:t>
            </a:r>
          </a:p>
          <a:p>
            <a:pPr marL="0" marR="0" lvl="0" indent="0" algn="l" defTabSz="1087636" rtl="0" eaLnBrk="1" fontAlgn="auto" latinLnBrk="0" hangingPunct="1">
              <a:lnSpc>
                <a:spcPct val="100000"/>
              </a:lnSpc>
              <a:spcBef>
                <a:spcPts val="600"/>
              </a:spcBef>
              <a:spcAft>
                <a:spcPts val="0"/>
              </a:spcAft>
              <a:buClrTx/>
              <a:buSzTx/>
              <a:buFont typeface="Arial"/>
              <a:buNone/>
              <a:tabLst/>
              <a:defRPr/>
            </a:pPr>
            <a:endParaRPr kumimoji="0" lang="en-GB" sz="1900" b="0" i="0" u="none" strike="noStrike" kern="1200" cap="none" spc="0" normalizeH="0" baseline="0" noProof="0" dirty="0">
              <a:ln>
                <a:noFill/>
              </a:ln>
              <a:solidFill>
                <a:srgbClr val="44546A"/>
              </a:solidFill>
              <a:effectLst/>
              <a:uLnTx/>
              <a:uFillTx/>
              <a:latin typeface="Open Sans Light"/>
              <a:ea typeface="+mn-ea"/>
            </a:endParaRPr>
          </a:p>
          <a:p>
            <a:pPr marL="0" marR="0" lvl="0" indent="0" algn="l" defTabSz="1087636" rtl="0" eaLnBrk="1" fontAlgn="auto" latinLnBrk="0" hangingPunct="1">
              <a:lnSpc>
                <a:spcPct val="100000"/>
              </a:lnSpc>
              <a:spcBef>
                <a:spcPts val="600"/>
              </a:spcBef>
              <a:spcAft>
                <a:spcPts val="0"/>
              </a:spcAft>
              <a:buClrTx/>
              <a:buSzTx/>
              <a:buFont typeface="Arial"/>
              <a:buNone/>
              <a:tabLst/>
              <a:defRPr/>
            </a:pPr>
            <a:endParaRPr kumimoji="0" lang="en-GB" sz="1900" b="0" i="0" u="none" strike="noStrike" kern="1200" cap="none" spc="0" normalizeH="0" baseline="0" noProof="0" dirty="0">
              <a:ln>
                <a:noFill/>
              </a:ln>
              <a:solidFill>
                <a:prstClr val="black"/>
              </a:solidFill>
              <a:effectLst/>
              <a:uLnTx/>
              <a:uFillTx/>
              <a:latin typeface="Calibri Light" panose="020F0302020204030204"/>
              <a:ea typeface="Open Sans Light" panose="020B0306030504020204" pitchFamily="34" charset="0"/>
              <a:cs typeface="Open Sans Light" panose="020B0306030504020204" pitchFamily="34" charset="0"/>
            </a:endParaRPr>
          </a:p>
          <a:p>
            <a:pPr marL="0" marR="0" lvl="0" indent="0" algn="l" defTabSz="1087636" rtl="0" eaLnBrk="1" fontAlgn="auto" latinLnBrk="0" hangingPunct="1">
              <a:lnSpc>
                <a:spcPct val="100000"/>
              </a:lnSpc>
              <a:spcBef>
                <a:spcPts val="600"/>
              </a:spcBef>
              <a:spcAft>
                <a:spcPts val="0"/>
              </a:spcAft>
              <a:buClrTx/>
              <a:buSzTx/>
              <a:buFont typeface="Arial"/>
              <a:buNone/>
              <a:tabLst/>
              <a:defRPr/>
            </a:pPr>
            <a:endParaRPr kumimoji="0" lang="en-GB" sz="1900" b="0" i="0" u="none" strike="noStrike" kern="1200" cap="none" spc="0" normalizeH="0" baseline="0" noProof="0" dirty="0">
              <a:ln>
                <a:noFill/>
              </a:ln>
              <a:solidFill>
                <a:prstClr val="black"/>
              </a:solidFill>
              <a:effectLst/>
              <a:uLnTx/>
              <a:uFillTx/>
              <a:latin typeface="Calibri Light" panose="020F0302020204030204"/>
              <a:ea typeface="Open Sans Light" panose="020B0306030504020204" pitchFamily="34" charset="0"/>
              <a:cs typeface="Open Sans Light" panose="020B0306030504020204" pitchFamily="34" charset="0"/>
            </a:endParaRPr>
          </a:p>
        </p:txBody>
      </p:sp>
      <p:grpSp>
        <p:nvGrpSpPr>
          <p:cNvPr id="6" name="Group 3">
            <a:extLst>
              <a:ext uri="{FF2B5EF4-FFF2-40B4-BE49-F238E27FC236}">
                <a16:creationId xmlns:a16="http://schemas.microsoft.com/office/drawing/2014/main" xmlns="" id="{1A751C4C-3849-4F52-95CA-79B3B4D15B4D}"/>
              </a:ext>
            </a:extLst>
          </p:cNvPr>
          <p:cNvGrpSpPr>
            <a:grpSpLocks noChangeAspect="1"/>
          </p:cNvGrpSpPr>
          <p:nvPr/>
        </p:nvGrpSpPr>
        <p:grpSpPr>
          <a:xfrm>
            <a:off x="3948190" y="1979452"/>
            <a:ext cx="2410470" cy="4131547"/>
            <a:chOff x="8332101" y="820889"/>
            <a:chExt cx="7200756" cy="12342095"/>
          </a:xfrm>
        </p:grpSpPr>
        <p:sp>
          <p:nvSpPr>
            <p:cNvPr id="7" name="Freeform 1">
              <a:extLst>
                <a:ext uri="{FF2B5EF4-FFF2-40B4-BE49-F238E27FC236}">
                  <a16:creationId xmlns:a16="http://schemas.microsoft.com/office/drawing/2014/main" xmlns="" id="{538E2862-14AA-4225-B4CD-8896C4A42514}"/>
                </a:ext>
              </a:extLst>
            </p:cNvPr>
            <p:cNvSpPr>
              <a:spLocks noChangeArrowheads="1"/>
            </p:cNvSpPr>
            <p:nvPr/>
          </p:nvSpPr>
          <p:spPr bwMode="auto">
            <a:xfrm>
              <a:off x="8332101" y="2891825"/>
              <a:ext cx="3113608" cy="2782372"/>
            </a:xfrm>
            <a:custGeom>
              <a:avLst/>
              <a:gdLst>
                <a:gd name="T0" fmla="*/ 4083 w 4766"/>
                <a:gd name="T1" fmla="*/ 0 h 4259"/>
                <a:gd name="T2" fmla="*/ 4083 w 4766"/>
                <a:gd name="T3" fmla="*/ 0 h 4259"/>
                <a:gd name="T4" fmla="*/ 3698 w 4766"/>
                <a:gd name="T5" fmla="*/ 195 h 4259"/>
                <a:gd name="T6" fmla="*/ 3698 w 4766"/>
                <a:gd name="T7" fmla="*/ 195 h 4259"/>
                <a:gd name="T8" fmla="*/ 3641 w 4766"/>
                <a:gd name="T9" fmla="*/ 389 h 4259"/>
                <a:gd name="T10" fmla="*/ 3641 w 4766"/>
                <a:gd name="T11" fmla="*/ 1782 h 4259"/>
                <a:gd name="T12" fmla="*/ 3641 w 4766"/>
                <a:gd name="T13" fmla="*/ 3869 h 4259"/>
                <a:gd name="T14" fmla="*/ 3641 w 4766"/>
                <a:gd name="T15" fmla="*/ 3869 h 4259"/>
                <a:gd name="T16" fmla="*/ 3264 w 4766"/>
                <a:gd name="T17" fmla="*/ 4194 h 4259"/>
                <a:gd name="T18" fmla="*/ 0 w 4766"/>
                <a:gd name="T19" fmla="*/ 4194 h 4259"/>
                <a:gd name="T20" fmla="*/ 0 w 4766"/>
                <a:gd name="T21" fmla="*/ 4258 h 4259"/>
                <a:gd name="T22" fmla="*/ 3264 w 4766"/>
                <a:gd name="T23" fmla="*/ 4258 h 4259"/>
                <a:gd name="T24" fmla="*/ 3264 w 4766"/>
                <a:gd name="T25" fmla="*/ 4258 h 4259"/>
                <a:gd name="T26" fmla="*/ 3648 w 4766"/>
                <a:gd name="T27" fmla="*/ 4063 h 4259"/>
                <a:gd name="T28" fmla="*/ 3648 w 4766"/>
                <a:gd name="T29" fmla="*/ 4063 h 4259"/>
                <a:gd name="T30" fmla="*/ 3706 w 4766"/>
                <a:gd name="T31" fmla="*/ 3869 h 4259"/>
                <a:gd name="T32" fmla="*/ 3706 w 4766"/>
                <a:gd name="T33" fmla="*/ 2571 h 4259"/>
                <a:gd name="T34" fmla="*/ 3706 w 4766"/>
                <a:gd name="T35" fmla="*/ 390 h 4259"/>
                <a:gd name="T36" fmla="*/ 3706 w 4766"/>
                <a:gd name="T37" fmla="*/ 390 h 4259"/>
                <a:gd name="T38" fmla="*/ 4083 w 4766"/>
                <a:gd name="T39" fmla="*/ 64 h 4259"/>
                <a:gd name="T40" fmla="*/ 4765 w 4766"/>
                <a:gd name="T41" fmla="*/ 64 h 4259"/>
                <a:gd name="T42" fmla="*/ 4765 w 4766"/>
                <a:gd name="T43" fmla="*/ 0 h 4259"/>
                <a:gd name="T44" fmla="*/ 4083 w 4766"/>
                <a:gd name="T45" fmla="*/ 0 h 4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66" h="4259">
                  <a:moveTo>
                    <a:pt x="4083" y="0"/>
                  </a:moveTo>
                  <a:lnTo>
                    <a:pt x="4083" y="0"/>
                  </a:lnTo>
                  <a:cubicBezTo>
                    <a:pt x="3858" y="0"/>
                    <a:pt x="3750" y="106"/>
                    <a:pt x="3698" y="195"/>
                  </a:cubicBezTo>
                  <a:lnTo>
                    <a:pt x="3698" y="195"/>
                  </a:lnTo>
                  <a:cubicBezTo>
                    <a:pt x="3643" y="290"/>
                    <a:pt x="3641" y="385"/>
                    <a:pt x="3641" y="389"/>
                  </a:cubicBezTo>
                  <a:lnTo>
                    <a:pt x="3641" y="1782"/>
                  </a:lnTo>
                  <a:lnTo>
                    <a:pt x="3641" y="3869"/>
                  </a:lnTo>
                  <a:lnTo>
                    <a:pt x="3641" y="3869"/>
                  </a:lnTo>
                  <a:cubicBezTo>
                    <a:pt x="3640" y="3881"/>
                    <a:pt x="3631" y="4194"/>
                    <a:pt x="3264" y="4194"/>
                  </a:cubicBezTo>
                  <a:lnTo>
                    <a:pt x="0" y="4194"/>
                  </a:lnTo>
                  <a:lnTo>
                    <a:pt x="0" y="4258"/>
                  </a:lnTo>
                  <a:lnTo>
                    <a:pt x="3264" y="4258"/>
                  </a:lnTo>
                  <a:lnTo>
                    <a:pt x="3264" y="4258"/>
                  </a:lnTo>
                  <a:cubicBezTo>
                    <a:pt x="3488" y="4258"/>
                    <a:pt x="3597" y="4153"/>
                    <a:pt x="3648" y="4063"/>
                  </a:cubicBezTo>
                  <a:lnTo>
                    <a:pt x="3648" y="4063"/>
                  </a:lnTo>
                  <a:cubicBezTo>
                    <a:pt x="3704" y="3968"/>
                    <a:pt x="3706" y="3873"/>
                    <a:pt x="3706" y="3869"/>
                  </a:cubicBezTo>
                  <a:lnTo>
                    <a:pt x="3706" y="2571"/>
                  </a:lnTo>
                  <a:lnTo>
                    <a:pt x="3706" y="390"/>
                  </a:lnTo>
                  <a:lnTo>
                    <a:pt x="3706" y="390"/>
                  </a:lnTo>
                  <a:cubicBezTo>
                    <a:pt x="3706" y="377"/>
                    <a:pt x="3716" y="64"/>
                    <a:pt x="4083" y="64"/>
                  </a:cubicBezTo>
                  <a:lnTo>
                    <a:pt x="4765" y="64"/>
                  </a:lnTo>
                  <a:lnTo>
                    <a:pt x="4765" y="0"/>
                  </a:lnTo>
                  <a:lnTo>
                    <a:pt x="4083" y="0"/>
                  </a:lnTo>
                </a:path>
              </a:pathLst>
            </a:custGeom>
            <a:solidFill>
              <a:schemeClr val="accent6">
                <a:lumMod val="2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8" name="Freeform 2">
              <a:extLst>
                <a:ext uri="{FF2B5EF4-FFF2-40B4-BE49-F238E27FC236}">
                  <a16:creationId xmlns:a16="http://schemas.microsoft.com/office/drawing/2014/main" xmlns="" id="{30478FBE-7EA3-42A6-AA51-3BAD3B37C11A}"/>
                </a:ext>
              </a:extLst>
            </p:cNvPr>
            <p:cNvSpPr>
              <a:spLocks noChangeArrowheads="1"/>
            </p:cNvSpPr>
            <p:nvPr/>
          </p:nvSpPr>
          <p:spPr bwMode="auto">
            <a:xfrm>
              <a:off x="10400158" y="5377528"/>
              <a:ext cx="1843394" cy="1975887"/>
            </a:xfrm>
            <a:custGeom>
              <a:avLst/>
              <a:gdLst>
                <a:gd name="T0" fmla="*/ 926 w 2821"/>
                <a:gd name="T1" fmla="*/ 3022 h 3023"/>
                <a:gd name="T2" fmla="*/ 2573 w 2821"/>
                <a:gd name="T3" fmla="*/ 1136 h 3023"/>
                <a:gd name="T4" fmla="*/ 2573 w 2821"/>
                <a:gd name="T5" fmla="*/ 1136 h 3023"/>
                <a:gd name="T6" fmla="*/ 2558 w 2821"/>
                <a:gd name="T7" fmla="*/ 208 h 3023"/>
                <a:gd name="T8" fmla="*/ 2558 w 2821"/>
                <a:gd name="T9" fmla="*/ 208 h 3023"/>
                <a:gd name="T10" fmla="*/ 1649 w 2821"/>
                <a:gd name="T11" fmla="*/ 385 h 3023"/>
                <a:gd name="T12" fmla="*/ 1647 w 2821"/>
                <a:gd name="T13" fmla="*/ 383 h 3023"/>
                <a:gd name="T14" fmla="*/ 0 w 2821"/>
                <a:gd name="T15" fmla="*/ 2269 h 3023"/>
                <a:gd name="T16" fmla="*/ 926 w 2821"/>
                <a:gd name="T17" fmla="*/ 3022 h 3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21" h="3023">
                  <a:moveTo>
                    <a:pt x="926" y="3022"/>
                  </a:moveTo>
                  <a:lnTo>
                    <a:pt x="2573" y="1136"/>
                  </a:lnTo>
                  <a:lnTo>
                    <a:pt x="2573" y="1136"/>
                  </a:lnTo>
                  <a:cubicBezTo>
                    <a:pt x="2820" y="831"/>
                    <a:pt x="2813" y="415"/>
                    <a:pt x="2558" y="208"/>
                  </a:cubicBezTo>
                  <a:lnTo>
                    <a:pt x="2558" y="208"/>
                  </a:lnTo>
                  <a:cubicBezTo>
                    <a:pt x="2304" y="0"/>
                    <a:pt x="1896" y="80"/>
                    <a:pt x="1649" y="385"/>
                  </a:cubicBezTo>
                  <a:lnTo>
                    <a:pt x="1647" y="383"/>
                  </a:lnTo>
                  <a:lnTo>
                    <a:pt x="0" y="2269"/>
                  </a:lnTo>
                  <a:lnTo>
                    <a:pt x="926" y="3022"/>
                  </a:lnTo>
                </a:path>
              </a:pathLst>
            </a:custGeom>
            <a:solidFill>
              <a:schemeClr val="accent3">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9" name="Freeform 3">
              <a:extLst>
                <a:ext uri="{FF2B5EF4-FFF2-40B4-BE49-F238E27FC236}">
                  <a16:creationId xmlns:a16="http://schemas.microsoft.com/office/drawing/2014/main" xmlns="" id="{D2F0AA78-654F-43E6-B242-3E8BD57443FE}"/>
                </a:ext>
              </a:extLst>
            </p:cNvPr>
            <p:cNvSpPr>
              <a:spLocks noChangeArrowheads="1"/>
            </p:cNvSpPr>
            <p:nvPr/>
          </p:nvSpPr>
          <p:spPr bwMode="auto">
            <a:xfrm>
              <a:off x="13545448" y="5377528"/>
              <a:ext cx="1843394" cy="1975887"/>
            </a:xfrm>
            <a:custGeom>
              <a:avLst/>
              <a:gdLst>
                <a:gd name="T0" fmla="*/ 1894 w 2822"/>
                <a:gd name="T1" fmla="*/ 3022 h 3023"/>
                <a:gd name="T2" fmla="*/ 247 w 2822"/>
                <a:gd name="T3" fmla="*/ 1136 h 3023"/>
                <a:gd name="T4" fmla="*/ 247 w 2822"/>
                <a:gd name="T5" fmla="*/ 1136 h 3023"/>
                <a:gd name="T6" fmla="*/ 261 w 2822"/>
                <a:gd name="T7" fmla="*/ 208 h 3023"/>
                <a:gd name="T8" fmla="*/ 261 w 2822"/>
                <a:gd name="T9" fmla="*/ 208 h 3023"/>
                <a:gd name="T10" fmla="*/ 1171 w 2822"/>
                <a:gd name="T11" fmla="*/ 385 h 3023"/>
                <a:gd name="T12" fmla="*/ 1174 w 2822"/>
                <a:gd name="T13" fmla="*/ 383 h 3023"/>
                <a:gd name="T14" fmla="*/ 2821 w 2822"/>
                <a:gd name="T15" fmla="*/ 2269 h 3023"/>
                <a:gd name="T16" fmla="*/ 1894 w 2822"/>
                <a:gd name="T17" fmla="*/ 3022 h 3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22" h="3023">
                  <a:moveTo>
                    <a:pt x="1894" y="3022"/>
                  </a:moveTo>
                  <a:lnTo>
                    <a:pt x="247" y="1136"/>
                  </a:lnTo>
                  <a:lnTo>
                    <a:pt x="247" y="1136"/>
                  </a:lnTo>
                  <a:cubicBezTo>
                    <a:pt x="0" y="831"/>
                    <a:pt x="6" y="415"/>
                    <a:pt x="261" y="208"/>
                  </a:cubicBezTo>
                  <a:lnTo>
                    <a:pt x="261" y="208"/>
                  </a:lnTo>
                  <a:cubicBezTo>
                    <a:pt x="516" y="0"/>
                    <a:pt x="924" y="80"/>
                    <a:pt x="1171" y="385"/>
                  </a:cubicBezTo>
                  <a:lnTo>
                    <a:pt x="1174" y="383"/>
                  </a:lnTo>
                  <a:lnTo>
                    <a:pt x="2821" y="2269"/>
                  </a:lnTo>
                  <a:lnTo>
                    <a:pt x="1894" y="3022"/>
                  </a:lnTo>
                </a:path>
              </a:pathLst>
            </a:custGeom>
            <a:solidFill>
              <a:schemeClr val="accent3">
                <a:lumMod val="5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0" name="Freeform 4">
              <a:extLst>
                <a:ext uri="{FF2B5EF4-FFF2-40B4-BE49-F238E27FC236}">
                  <a16:creationId xmlns:a16="http://schemas.microsoft.com/office/drawing/2014/main" xmlns="" id="{CDF5E136-63E0-4D33-B5F6-6AE61F75136D}"/>
                </a:ext>
              </a:extLst>
            </p:cNvPr>
            <p:cNvSpPr>
              <a:spLocks noChangeArrowheads="1"/>
            </p:cNvSpPr>
            <p:nvPr/>
          </p:nvSpPr>
          <p:spPr bwMode="auto">
            <a:xfrm>
              <a:off x="13545449" y="12180802"/>
              <a:ext cx="535736" cy="267867"/>
            </a:xfrm>
            <a:custGeom>
              <a:avLst/>
              <a:gdLst>
                <a:gd name="T0" fmla="*/ 0 w 820"/>
                <a:gd name="T1" fmla="*/ 120 h 412"/>
                <a:gd name="T2" fmla="*/ 0 w 820"/>
                <a:gd name="T3" fmla="*/ 120 h 412"/>
                <a:gd name="T4" fmla="*/ 244 w 820"/>
                <a:gd name="T5" fmla="*/ 37 h 412"/>
                <a:gd name="T6" fmla="*/ 244 w 820"/>
                <a:gd name="T7" fmla="*/ 37 h 412"/>
                <a:gd name="T8" fmla="*/ 730 w 820"/>
                <a:gd name="T9" fmla="*/ 99 h 412"/>
                <a:gd name="T10" fmla="*/ 730 w 820"/>
                <a:gd name="T11" fmla="*/ 99 h 412"/>
                <a:gd name="T12" fmla="*/ 804 w 820"/>
                <a:gd name="T13" fmla="*/ 349 h 412"/>
                <a:gd name="T14" fmla="*/ 804 w 820"/>
                <a:gd name="T15" fmla="*/ 349 h 412"/>
                <a:gd name="T16" fmla="*/ 392 w 820"/>
                <a:gd name="T17" fmla="*/ 402 h 412"/>
                <a:gd name="T18" fmla="*/ 392 w 820"/>
                <a:gd name="T19" fmla="*/ 402 h 412"/>
                <a:gd name="T20" fmla="*/ 0 w 820"/>
                <a:gd name="T21" fmla="*/ 12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0" h="412">
                  <a:moveTo>
                    <a:pt x="0" y="120"/>
                  </a:moveTo>
                  <a:lnTo>
                    <a:pt x="0" y="120"/>
                  </a:lnTo>
                  <a:cubicBezTo>
                    <a:pt x="0" y="120"/>
                    <a:pt x="3" y="0"/>
                    <a:pt x="244" y="37"/>
                  </a:cubicBezTo>
                  <a:lnTo>
                    <a:pt x="244" y="37"/>
                  </a:lnTo>
                  <a:cubicBezTo>
                    <a:pt x="485" y="74"/>
                    <a:pt x="640" y="114"/>
                    <a:pt x="730" y="99"/>
                  </a:cubicBezTo>
                  <a:lnTo>
                    <a:pt x="730" y="99"/>
                  </a:lnTo>
                  <a:cubicBezTo>
                    <a:pt x="819" y="83"/>
                    <a:pt x="819" y="340"/>
                    <a:pt x="804" y="349"/>
                  </a:cubicBezTo>
                  <a:lnTo>
                    <a:pt x="804" y="349"/>
                  </a:lnTo>
                  <a:cubicBezTo>
                    <a:pt x="788" y="359"/>
                    <a:pt x="417" y="411"/>
                    <a:pt x="392" y="402"/>
                  </a:cubicBezTo>
                  <a:lnTo>
                    <a:pt x="392" y="402"/>
                  </a:lnTo>
                  <a:cubicBezTo>
                    <a:pt x="368" y="393"/>
                    <a:pt x="0" y="120"/>
                    <a:pt x="0" y="120"/>
                  </a:cubicBezTo>
                </a:path>
              </a:pathLst>
            </a:custGeom>
            <a:solidFill>
              <a:srgbClr val="8C643E"/>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1" name="Freeform 5">
              <a:extLst>
                <a:ext uri="{FF2B5EF4-FFF2-40B4-BE49-F238E27FC236}">
                  <a16:creationId xmlns:a16="http://schemas.microsoft.com/office/drawing/2014/main" xmlns="" id="{F34EF2F0-3C1F-4162-8C9C-65675B996C88}"/>
                </a:ext>
              </a:extLst>
            </p:cNvPr>
            <p:cNvSpPr>
              <a:spLocks noChangeArrowheads="1"/>
            </p:cNvSpPr>
            <p:nvPr/>
          </p:nvSpPr>
          <p:spPr bwMode="auto">
            <a:xfrm>
              <a:off x="13424476" y="12537959"/>
              <a:ext cx="1713781" cy="625025"/>
            </a:xfrm>
            <a:custGeom>
              <a:avLst/>
              <a:gdLst>
                <a:gd name="T0" fmla="*/ 117 w 2622"/>
                <a:gd name="T1" fmla="*/ 0 h 956"/>
                <a:gd name="T2" fmla="*/ 117 w 2622"/>
                <a:gd name="T3" fmla="*/ 0 h 956"/>
                <a:gd name="T4" fmla="*/ 40 w 2622"/>
                <a:gd name="T5" fmla="*/ 295 h 956"/>
                <a:gd name="T6" fmla="*/ 40 w 2622"/>
                <a:gd name="T7" fmla="*/ 295 h 956"/>
                <a:gd name="T8" fmla="*/ 739 w 2622"/>
                <a:gd name="T9" fmla="*/ 562 h 956"/>
                <a:gd name="T10" fmla="*/ 739 w 2622"/>
                <a:gd name="T11" fmla="*/ 562 h 956"/>
                <a:gd name="T12" fmla="*/ 2494 w 2622"/>
                <a:gd name="T13" fmla="*/ 590 h 956"/>
                <a:gd name="T14" fmla="*/ 2494 w 2622"/>
                <a:gd name="T15" fmla="*/ 590 h 956"/>
                <a:gd name="T16" fmla="*/ 2373 w 2622"/>
                <a:gd name="T17" fmla="*/ 244 h 956"/>
                <a:gd name="T18" fmla="*/ 2373 w 2622"/>
                <a:gd name="T19" fmla="*/ 244 h 956"/>
                <a:gd name="T20" fmla="*/ 117 w 2622"/>
                <a:gd name="T21" fmla="*/ 0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2" h="956">
                  <a:moveTo>
                    <a:pt x="117" y="0"/>
                  </a:moveTo>
                  <a:lnTo>
                    <a:pt x="117" y="0"/>
                  </a:lnTo>
                  <a:cubicBezTo>
                    <a:pt x="117" y="0"/>
                    <a:pt x="0" y="81"/>
                    <a:pt x="40" y="295"/>
                  </a:cubicBezTo>
                  <a:lnTo>
                    <a:pt x="40" y="295"/>
                  </a:lnTo>
                  <a:cubicBezTo>
                    <a:pt x="59" y="372"/>
                    <a:pt x="280" y="348"/>
                    <a:pt x="739" y="562"/>
                  </a:cubicBezTo>
                  <a:lnTo>
                    <a:pt x="739" y="562"/>
                  </a:lnTo>
                  <a:cubicBezTo>
                    <a:pt x="1197" y="775"/>
                    <a:pt x="1810" y="955"/>
                    <a:pt x="2494" y="590"/>
                  </a:cubicBezTo>
                  <a:lnTo>
                    <a:pt x="2494" y="590"/>
                  </a:lnTo>
                  <a:cubicBezTo>
                    <a:pt x="2565" y="553"/>
                    <a:pt x="2621" y="265"/>
                    <a:pt x="2373" y="244"/>
                  </a:cubicBezTo>
                  <a:lnTo>
                    <a:pt x="2373" y="244"/>
                  </a:lnTo>
                  <a:cubicBezTo>
                    <a:pt x="2126" y="222"/>
                    <a:pt x="117" y="0"/>
                    <a:pt x="117" y="0"/>
                  </a:cubicBezTo>
                </a:path>
              </a:pathLst>
            </a:custGeom>
            <a:solidFill>
              <a:schemeClr val="bg1">
                <a:lumMod val="9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2" name="Freeform 6">
              <a:extLst>
                <a:ext uri="{FF2B5EF4-FFF2-40B4-BE49-F238E27FC236}">
                  <a16:creationId xmlns:a16="http://schemas.microsoft.com/office/drawing/2014/main" xmlns="" id="{56FDD44D-BF21-4F3E-A475-C626A048499A}"/>
                </a:ext>
              </a:extLst>
            </p:cNvPr>
            <p:cNvSpPr>
              <a:spLocks noChangeArrowheads="1"/>
            </p:cNvSpPr>
            <p:nvPr/>
          </p:nvSpPr>
          <p:spPr bwMode="auto">
            <a:xfrm>
              <a:off x="13614575" y="11812123"/>
              <a:ext cx="529976" cy="648067"/>
            </a:xfrm>
            <a:custGeom>
              <a:avLst/>
              <a:gdLst>
                <a:gd name="T0" fmla="*/ 810 w 811"/>
                <a:gd name="T1" fmla="*/ 889 h 992"/>
                <a:gd name="T2" fmla="*/ 810 w 811"/>
                <a:gd name="T3" fmla="*/ 889 h 992"/>
                <a:gd name="T4" fmla="*/ 692 w 811"/>
                <a:gd name="T5" fmla="*/ 991 h 992"/>
                <a:gd name="T6" fmla="*/ 119 w 811"/>
                <a:gd name="T7" fmla="*/ 991 h 992"/>
                <a:gd name="T8" fmla="*/ 119 w 811"/>
                <a:gd name="T9" fmla="*/ 991 h 992"/>
                <a:gd name="T10" fmla="*/ 0 w 811"/>
                <a:gd name="T11" fmla="*/ 889 h 992"/>
                <a:gd name="T12" fmla="*/ 0 w 811"/>
                <a:gd name="T13" fmla="*/ 102 h 992"/>
                <a:gd name="T14" fmla="*/ 0 w 811"/>
                <a:gd name="T15" fmla="*/ 102 h 992"/>
                <a:gd name="T16" fmla="*/ 119 w 811"/>
                <a:gd name="T17" fmla="*/ 0 h 992"/>
                <a:gd name="T18" fmla="*/ 692 w 811"/>
                <a:gd name="T19" fmla="*/ 0 h 992"/>
                <a:gd name="T20" fmla="*/ 692 w 811"/>
                <a:gd name="T21" fmla="*/ 0 h 992"/>
                <a:gd name="T22" fmla="*/ 810 w 811"/>
                <a:gd name="T23" fmla="*/ 102 h 992"/>
                <a:gd name="T24" fmla="*/ 810 w 811"/>
                <a:gd name="T25" fmla="*/ 889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1" h="992">
                  <a:moveTo>
                    <a:pt x="810" y="889"/>
                  </a:moveTo>
                  <a:lnTo>
                    <a:pt x="810" y="889"/>
                  </a:lnTo>
                  <a:cubicBezTo>
                    <a:pt x="810" y="945"/>
                    <a:pt x="757" y="991"/>
                    <a:pt x="692" y="991"/>
                  </a:cubicBezTo>
                  <a:lnTo>
                    <a:pt x="119" y="991"/>
                  </a:lnTo>
                  <a:lnTo>
                    <a:pt x="119" y="991"/>
                  </a:lnTo>
                  <a:cubicBezTo>
                    <a:pt x="53" y="991"/>
                    <a:pt x="0" y="945"/>
                    <a:pt x="0" y="889"/>
                  </a:cubicBezTo>
                  <a:lnTo>
                    <a:pt x="0" y="102"/>
                  </a:lnTo>
                  <a:lnTo>
                    <a:pt x="0" y="102"/>
                  </a:lnTo>
                  <a:cubicBezTo>
                    <a:pt x="0" y="46"/>
                    <a:pt x="53" y="0"/>
                    <a:pt x="119" y="0"/>
                  </a:cubicBezTo>
                  <a:lnTo>
                    <a:pt x="692" y="0"/>
                  </a:lnTo>
                  <a:lnTo>
                    <a:pt x="692" y="0"/>
                  </a:lnTo>
                  <a:cubicBezTo>
                    <a:pt x="757" y="0"/>
                    <a:pt x="810" y="46"/>
                    <a:pt x="810" y="102"/>
                  </a:cubicBezTo>
                  <a:lnTo>
                    <a:pt x="810" y="889"/>
                  </a:lnTo>
                </a:path>
              </a:pathLst>
            </a:custGeom>
            <a:solidFill>
              <a:schemeClr val="bg1">
                <a:lumMod val="8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3" name="Freeform 7">
              <a:extLst>
                <a:ext uri="{FF2B5EF4-FFF2-40B4-BE49-F238E27FC236}">
                  <a16:creationId xmlns:a16="http://schemas.microsoft.com/office/drawing/2014/main" xmlns="" id="{DA00E50B-BAC4-41F8-994F-713D1BB45AAC}"/>
                </a:ext>
              </a:extLst>
            </p:cNvPr>
            <p:cNvSpPr>
              <a:spLocks noChangeArrowheads="1"/>
            </p:cNvSpPr>
            <p:nvPr/>
          </p:nvSpPr>
          <p:spPr bwMode="auto">
            <a:xfrm>
              <a:off x="13476322" y="12085750"/>
              <a:ext cx="1595688" cy="924578"/>
            </a:xfrm>
            <a:custGeom>
              <a:avLst/>
              <a:gdLst>
                <a:gd name="T0" fmla="*/ 103 w 2443"/>
                <a:gd name="T1" fmla="*/ 263 h 1417"/>
                <a:gd name="T2" fmla="*/ 103 w 2443"/>
                <a:gd name="T3" fmla="*/ 263 h 1417"/>
                <a:gd name="T4" fmla="*/ 3 w 2443"/>
                <a:gd name="T5" fmla="*/ 724 h 1417"/>
                <a:gd name="T6" fmla="*/ 3 w 2443"/>
                <a:gd name="T7" fmla="*/ 724 h 1417"/>
                <a:gd name="T8" fmla="*/ 482 w 2443"/>
                <a:gd name="T9" fmla="*/ 908 h 1417"/>
                <a:gd name="T10" fmla="*/ 482 w 2443"/>
                <a:gd name="T11" fmla="*/ 908 h 1417"/>
                <a:gd name="T12" fmla="*/ 2380 w 2443"/>
                <a:gd name="T13" fmla="*/ 1005 h 1417"/>
                <a:gd name="T14" fmla="*/ 2380 w 2443"/>
                <a:gd name="T15" fmla="*/ 1005 h 1417"/>
                <a:gd name="T16" fmla="*/ 1615 w 2443"/>
                <a:gd name="T17" fmla="*/ 413 h 1417"/>
                <a:gd name="T18" fmla="*/ 1615 w 2443"/>
                <a:gd name="T19" fmla="*/ 413 h 1417"/>
                <a:gd name="T20" fmla="*/ 1204 w 2443"/>
                <a:gd name="T21" fmla="*/ 37 h 1417"/>
                <a:gd name="T22" fmla="*/ 1204 w 2443"/>
                <a:gd name="T23" fmla="*/ 37 h 1417"/>
                <a:gd name="T24" fmla="*/ 653 w 2443"/>
                <a:gd name="T25" fmla="*/ 347 h 1417"/>
                <a:gd name="T26" fmla="*/ 653 w 2443"/>
                <a:gd name="T27" fmla="*/ 347 h 1417"/>
                <a:gd name="T28" fmla="*/ 103 w 2443"/>
                <a:gd name="T29" fmla="*/ 263 h 1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3" h="1417">
                  <a:moveTo>
                    <a:pt x="103" y="263"/>
                  </a:moveTo>
                  <a:lnTo>
                    <a:pt x="103" y="263"/>
                  </a:lnTo>
                  <a:cubicBezTo>
                    <a:pt x="103" y="263"/>
                    <a:pt x="0" y="638"/>
                    <a:pt x="3" y="724"/>
                  </a:cubicBezTo>
                  <a:lnTo>
                    <a:pt x="3" y="724"/>
                  </a:lnTo>
                  <a:cubicBezTo>
                    <a:pt x="288" y="811"/>
                    <a:pt x="200" y="775"/>
                    <a:pt x="482" y="908"/>
                  </a:cubicBezTo>
                  <a:lnTo>
                    <a:pt x="482" y="908"/>
                  </a:lnTo>
                  <a:cubicBezTo>
                    <a:pt x="764" y="1041"/>
                    <a:pt x="1888" y="1416"/>
                    <a:pt x="2380" y="1005"/>
                  </a:cubicBezTo>
                  <a:lnTo>
                    <a:pt x="2380" y="1005"/>
                  </a:lnTo>
                  <a:cubicBezTo>
                    <a:pt x="2442" y="943"/>
                    <a:pt x="2305" y="580"/>
                    <a:pt x="1615" y="413"/>
                  </a:cubicBezTo>
                  <a:lnTo>
                    <a:pt x="1615" y="413"/>
                  </a:lnTo>
                  <a:cubicBezTo>
                    <a:pt x="1483" y="360"/>
                    <a:pt x="1281" y="149"/>
                    <a:pt x="1204" y="37"/>
                  </a:cubicBezTo>
                  <a:lnTo>
                    <a:pt x="1204" y="37"/>
                  </a:lnTo>
                  <a:cubicBezTo>
                    <a:pt x="1074" y="0"/>
                    <a:pt x="883" y="136"/>
                    <a:pt x="653" y="347"/>
                  </a:cubicBezTo>
                  <a:lnTo>
                    <a:pt x="653" y="347"/>
                  </a:lnTo>
                  <a:cubicBezTo>
                    <a:pt x="424" y="558"/>
                    <a:pt x="112" y="164"/>
                    <a:pt x="103" y="263"/>
                  </a:cubicBezTo>
                </a:path>
              </a:pathLst>
            </a:custGeom>
            <a:solidFill>
              <a:schemeClr val="accent2">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4" name="Freeform 8">
              <a:extLst>
                <a:ext uri="{FF2B5EF4-FFF2-40B4-BE49-F238E27FC236}">
                  <a16:creationId xmlns:a16="http://schemas.microsoft.com/office/drawing/2014/main" xmlns="" id="{01342879-08AF-4E6E-93C3-A5FC9E843FCB}"/>
                </a:ext>
              </a:extLst>
            </p:cNvPr>
            <p:cNvSpPr>
              <a:spLocks noChangeArrowheads="1"/>
            </p:cNvSpPr>
            <p:nvPr/>
          </p:nvSpPr>
          <p:spPr bwMode="auto">
            <a:xfrm>
              <a:off x="14121510" y="12160638"/>
              <a:ext cx="362918" cy="282270"/>
            </a:xfrm>
            <a:custGeom>
              <a:avLst/>
              <a:gdLst>
                <a:gd name="T0" fmla="*/ 259 w 554"/>
                <a:gd name="T1" fmla="*/ 55 h 433"/>
                <a:gd name="T2" fmla="*/ 72 w 554"/>
                <a:gd name="T3" fmla="*/ 143 h 433"/>
                <a:gd name="T4" fmla="*/ 177 w 554"/>
                <a:gd name="T5" fmla="*/ 132 h 433"/>
                <a:gd name="T6" fmla="*/ 215 w 554"/>
                <a:gd name="T7" fmla="*/ 128 h 433"/>
                <a:gd name="T8" fmla="*/ 378 w 554"/>
                <a:gd name="T9" fmla="*/ 162 h 433"/>
                <a:gd name="T10" fmla="*/ 247 w 554"/>
                <a:gd name="T11" fmla="*/ 169 h 433"/>
                <a:gd name="T12" fmla="*/ 236 w 554"/>
                <a:gd name="T13" fmla="*/ 255 h 433"/>
                <a:gd name="T14" fmla="*/ 343 w 554"/>
                <a:gd name="T15" fmla="*/ 222 h 433"/>
                <a:gd name="T16" fmla="*/ 378 w 554"/>
                <a:gd name="T17" fmla="*/ 162 h 433"/>
                <a:gd name="T18" fmla="*/ 353 w 554"/>
                <a:gd name="T19" fmla="*/ 421 h 433"/>
                <a:gd name="T20" fmla="*/ 330 w 554"/>
                <a:gd name="T21" fmla="*/ 270 h 433"/>
                <a:gd name="T22" fmla="*/ 226 w 554"/>
                <a:gd name="T23" fmla="*/ 308 h 433"/>
                <a:gd name="T24" fmla="*/ 206 w 554"/>
                <a:gd name="T25" fmla="*/ 307 h 433"/>
                <a:gd name="T26" fmla="*/ 195 w 554"/>
                <a:gd name="T27" fmla="*/ 291 h 433"/>
                <a:gd name="T28" fmla="*/ 201 w 554"/>
                <a:gd name="T29" fmla="*/ 173 h 433"/>
                <a:gd name="T30" fmla="*/ 182 w 554"/>
                <a:gd name="T31" fmla="*/ 175 h 433"/>
                <a:gd name="T32" fmla="*/ 25 w 554"/>
                <a:gd name="T33" fmla="*/ 191 h 433"/>
                <a:gd name="T34" fmla="*/ 4 w 554"/>
                <a:gd name="T35" fmla="*/ 180 h 433"/>
                <a:gd name="T36" fmla="*/ 5 w 554"/>
                <a:gd name="T37" fmla="*/ 157 h 433"/>
                <a:gd name="T38" fmla="*/ 312 w 554"/>
                <a:gd name="T39" fmla="*/ 8 h 433"/>
                <a:gd name="T40" fmla="*/ 330 w 554"/>
                <a:gd name="T41" fmla="*/ 22 h 433"/>
                <a:gd name="T42" fmla="*/ 326 w 554"/>
                <a:gd name="T43" fmla="*/ 46 h 433"/>
                <a:gd name="T44" fmla="*/ 266 w 554"/>
                <a:gd name="T45" fmla="*/ 123 h 433"/>
                <a:gd name="T46" fmla="*/ 428 w 554"/>
                <a:gd name="T47" fmla="*/ 123 h 433"/>
                <a:gd name="T48" fmla="*/ 445 w 554"/>
                <a:gd name="T49" fmla="*/ 138 h 433"/>
                <a:gd name="T50" fmla="*/ 439 w 554"/>
                <a:gd name="T51" fmla="*/ 160 h 433"/>
                <a:gd name="T52" fmla="*/ 396 w 554"/>
                <a:gd name="T53" fmla="*/ 213 h 433"/>
                <a:gd name="T54" fmla="*/ 533 w 554"/>
                <a:gd name="T55" fmla="*/ 211 h 433"/>
                <a:gd name="T56" fmla="*/ 552 w 554"/>
                <a:gd name="T57" fmla="*/ 234 h 433"/>
                <a:gd name="T58" fmla="*/ 528 w 554"/>
                <a:gd name="T59" fmla="*/ 253 h 433"/>
                <a:gd name="T60" fmla="*/ 376 w 554"/>
                <a:gd name="T61" fmla="*/ 261 h 433"/>
                <a:gd name="T62" fmla="*/ 391 w 554"/>
                <a:gd name="T63" fmla="*/ 400 h 433"/>
                <a:gd name="T64" fmla="*/ 383 w 554"/>
                <a:gd name="T65" fmla="*/ 429 h 433"/>
                <a:gd name="T66" fmla="*/ 372 w 554"/>
                <a:gd name="T67" fmla="*/ 432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4" h="433">
                  <a:moveTo>
                    <a:pt x="259" y="55"/>
                  </a:moveTo>
                  <a:lnTo>
                    <a:pt x="259" y="55"/>
                  </a:lnTo>
                  <a:cubicBezTo>
                    <a:pt x="209" y="61"/>
                    <a:pt x="131" y="82"/>
                    <a:pt x="72" y="143"/>
                  </a:cubicBezTo>
                  <a:lnTo>
                    <a:pt x="72" y="143"/>
                  </a:lnTo>
                  <a:cubicBezTo>
                    <a:pt x="110" y="139"/>
                    <a:pt x="145" y="135"/>
                    <a:pt x="177" y="132"/>
                  </a:cubicBezTo>
                  <a:lnTo>
                    <a:pt x="177" y="132"/>
                  </a:lnTo>
                  <a:cubicBezTo>
                    <a:pt x="191" y="131"/>
                    <a:pt x="203" y="130"/>
                    <a:pt x="215" y="128"/>
                  </a:cubicBezTo>
                  <a:lnTo>
                    <a:pt x="215" y="128"/>
                  </a:lnTo>
                  <a:cubicBezTo>
                    <a:pt x="226" y="103"/>
                    <a:pt x="240" y="78"/>
                    <a:pt x="259" y="55"/>
                  </a:cubicBezTo>
                  <a:close/>
                  <a:moveTo>
                    <a:pt x="378" y="162"/>
                  </a:moveTo>
                  <a:lnTo>
                    <a:pt x="378" y="162"/>
                  </a:lnTo>
                  <a:cubicBezTo>
                    <a:pt x="343" y="161"/>
                    <a:pt x="300" y="164"/>
                    <a:pt x="247" y="169"/>
                  </a:cubicBezTo>
                  <a:lnTo>
                    <a:pt x="247" y="169"/>
                  </a:lnTo>
                  <a:cubicBezTo>
                    <a:pt x="239" y="196"/>
                    <a:pt x="235" y="224"/>
                    <a:pt x="236" y="255"/>
                  </a:cubicBezTo>
                  <a:lnTo>
                    <a:pt x="236" y="255"/>
                  </a:lnTo>
                  <a:cubicBezTo>
                    <a:pt x="272" y="240"/>
                    <a:pt x="308" y="229"/>
                    <a:pt x="343" y="222"/>
                  </a:cubicBezTo>
                  <a:lnTo>
                    <a:pt x="343" y="222"/>
                  </a:lnTo>
                  <a:cubicBezTo>
                    <a:pt x="351" y="202"/>
                    <a:pt x="363" y="182"/>
                    <a:pt x="378" y="162"/>
                  </a:cubicBezTo>
                  <a:close/>
                  <a:moveTo>
                    <a:pt x="353" y="421"/>
                  </a:moveTo>
                  <a:lnTo>
                    <a:pt x="353" y="421"/>
                  </a:lnTo>
                  <a:cubicBezTo>
                    <a:pt x="353" y="420"/>
                    <a:pt x="315" y="354"/>
                    <a:pt x="330" y="270"/>
                  </a:cubicBezTo>
                  <a:lnTo>
                    <a:pt x="330" y="270"/>
                  </a:lnTo>
                  <a:cubicBezTo>
                    <a:pt x="296" y="279"/>
                    <a:pt x="260" y="290"/>
                    <a:pt x="226" y="308"/>
                  </a:cubicBezTo>
                  <a:lnTo>
                    <a:pt x="226" y="308"/>
                  </a:lnTo>
                  <a:cubicBezTo>
                    <a:pt x="219" y="311"/>
                    <a:pt x="212" y="311"/>
                    <a:pt x="206" y="307"/>
                  </a:cubicBezTo>
                  <a:lnTo>
                    <a:pt x="206" y="307"/>
                  </a:lnTo>
                  <a:cubicBezTo>
                    <a:pt x="199" y="304"/>
                    <a:pt x="195" y="298"/>
                    <a:pt x="195" y="291"/>
                  </a:cubicBezTo>
                  <a:lnTo>
                    <a:pt x="195" y="291"/>
                  </a:lnTo>
                  <a:cubicBezTo>
                    <a:pt x="190" y="249"/>
                    <a:pt x="192" y="210"/>
                    <a:pt x="201" y="173"/>
                  </a:cubicBezTo>
                  <a:lnTo>
                    <a:pt x="201" y="173"/>
                  </a:lnTo>
                  <a:cubicBezTo>
                    <a:pt x="195" y="174"/>
                    <a:pt x="188" y="175"/>
                    <a:pt x="182" y="175"/>
                  </a:cubicBezTo>
                  <a:lnTo>
                    <a:pt x="182" y="175"/>
                  </a:lnTo>
                  <a:cubicBezTo>
                    <a:pt x="136" y="180"/>
                    <a:pt x="84" y="185"/>
                    <a:pt x="25" y="191"/>
                  </a:cubicBezTo>
                  <a:lnTo>
                    <a:pt x="25" y="191"/>
                  </a:lnTo>
                  <a:cubicBezTo>
                    <a:pt x="16" y="192"/>
                    <a:pt x="9" y="187"/>
                    <a:pt x="4" y="180"/>
                  </a:cubicBezTo>
                  <a:lnTo>
                    <a:pt x="4" y="180"/>
                  </a:lnTo>
                  <a:cubicBezTo>
                    <a:pt x="0" y="173"/>
                    <a:pt x="0" y="164"/>
                    <a:pt x="5" y="157"/>
                  </a:cubicBezTo>
                  <a:lnTo>
                    <a:pt x="5" y="157"/>
                  </a:lnTo>
                  <a:cubicBezTo>
                    <a:pt x="108" y="0"/>
                    <a:pt x="303" y="8"/>
                    <a:pt x="312" y="8"/>
                  </a:cubicBezTo>
                  <a:lnTo>
                    <a:pt x="312" y="8"/>
                  </a:lnTo>
                  <a:cubicBezTo>
                    <a:pt x="320" y="8"/>
                    <a:pt x="327" y="14"/>
                    <a:pt x="330" y="22"/>
                  </a:cubicBezTo>
                  <a:lnTo>
                    <a:pt x="330" y="22"/>
                  </a:lnTo>
                  <a:cubicBezTo>
                    <a:pt x="334" y="30"/>
                    <a:pt x="332" y="39"/>
                    <a:pt x="326" y="46"/>
                  </a:cubicBezTo>
                  <a:lnTo>
                    <a:pt x="326" y="46"/>
                  </a:lnTo>
                  <a:cubicBezTo>
                    <a:pt x="300" y="70"/>
                    <a:pt x="280" y="96"/>
                    <a:pt x="266" y="123"/>
                  </a:cubicBezTo>
                  <a:lnTo>
                    <a:pt x="266" y="123"/>
                  </a:lnTo>
                  <a:cubicBezTo>
                    <a:pt x="335" y="118"/>
                    <a:pt x="386" y="115"/>
                    <a:pt x="428" y="123"/>
                  </a:cubicBezTo>
                  <a:lnTo>
                    <a:pt x="428" y="123"/>
                  </a:lnTo>
                  <a:cubicBezTo>
                    <a:pt x="436" y="124"/>
                    <a:pt x="443" y="130"/>
                    <a:pt x="445" y="138"/>
                  </a:cubicBezTo>
                  <a:lnTo>
                    <a:pt x="445" y="138"/>
                  </a:lnTo>
                  <a:cubicBezTo>
                    <a:pt x="447" y="146"/>
                    <a:pt x="445" y="155"/>
                    <a:pt x="439" y="160"/>
                  </a:cubicBezTo>
                  <a:lnTo>
                    <a:pt x="439" y="160"/>
                  </a:lnTo>
                  <a:cubicBezTo>
                    <a:pt x="420" y="178"/>
                    <a:pt x="407" y="196"/>
                    <a:pt x="396" y="213"/>
                  </a:cubicBezTo>
                  <a:lnTo>
                    <a:pt x="396" y="213"/>
                  </a:lnTo>
                  <a:cubicBezTo>
                    <a:pt x="472" y="203"/>
                    <a:pt x="529" y="210"/>
                    <a:pt x="533" y="211"/>
                  </a:cubicBezTo>
                  <a:lnTo>
                    <a:pt x="533" y="211"/>
                  </a:lnTo>
                  <a:cubicBezTo>
                    <a:pt x="545" y="212"/>
                    <a:pt x="553" y="222"/>
                    <a:pt x="552" y="234"/>
                  </a:cubicBezTo>
                  <a:lnTo>
                    <a:pt x="552" y="234"/>
                  </a:lnTo>
                  <a:cubicBezTo>
                    <a:pt x="551" y="246"/>
                    <a:pt x="541" y="254"/>
                    <a:pt x="528" y="253"/>
                  </a:cubicBezTo>
                  <a:lnTo>
                    <a:pt x="528" y="253"/>
                  </a:lnTo>
                  <a:cubicBezTo>
                    <a:pt x="527" y="253"/>
                    <a:pt x="461" y="246"/>
                    <a:pt x="376" y="261"/>
                  </a:cubicBezTo>
                  <a:lnTo>
                    <a:pt x="376" y="261"/>
                  </a:lnTo>
                  <a:cubicBezTo>
                    <a:pt x="355" y="335"/>
                    <a:pt x="388" y="396"/>
                    <a:pt x="391" y="400"/>
                  </a:cubicBezTo>
                  <a:lnTo>
                    <a:pt x="391" y="400"/>
                  </a:lnTo>
                  <a:cubicBezTo>
                    <a:pt x="397" y="410"/>
                    <a:pt x="393" y="423"/>
                    <a:pt x="383" y="429"/>
                  </a:cubicBezTo>
                  <a:lnTo>
                    <a:pt x="383" y="429"/>
                  </a:lnTo>
                  <a:cubicBezTo>
                    <a:pt x="379" y="431"/>
                    <a:pt x="376" y="432"/>
                    <a:pt x="372" y="432"/>
                  </a:cubicBezTo>
                  <a:lnTo>
                    <a:pt x="372" y="432"/>
                  </a:lnTo>
                  <a:cubicBezTo>
                    <a:pt x="365" y="432"/>
                    <a:pt x="357" y="428"/>
                    <a:pt x="353" y="421"/>
                  </a:cubicBezTo>
                  <a:close/>
                </a:path>
              </a:pathLst>
            </a:custGeom>
            <a:solidFill>
              <a:schemeClr val="bg1">
                <a:lumMod val="9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5" name="Freeform 9">
              <a:extLst>
                <a:ext uri="{FF2B5EF4-FFF2-40B4-BE49-F238E27FC236}">
                  <a16:creationId xmlns:a16="http://schemas.microsoft.com/office/drawing/2014/main" xmlns="" id="{EDCE9E74-5DA8-43BC-BA71-2BC87E26A8FC}"/>
                </a:ext>
              </a:extLst>
            </p:cNvPr>
            <p:cNvSpPr>
              <a:spLocks noChangeArrowheads="1"/>
            </p:cNvSpPr>
            <p:nvPr/>
          </p:nvSpPr>
          <p:spPr bwMode="auto">
            <a:xfrm>
              <a:off x="11739501" y="12180802"/>
              <a:ext cx="535736" cy="267867"/>
            </a:xfrm>
            <a:custGeom>
              <a:avLst/>
              <a:gdLst>
                <a:gd name="T0" fmla="*/ 820 w 821"/>
                <a:gd name="T1" fmla="*/ 120 h 412"/>
                <a:gd name="T2" fmla="*/ 820 w 821"/>
                <a:gd name="T3" fmla="*/ 120 h 412"/>
                <a:gd name="T4" fmla="*/ 575 w 821"/>
                <a:gd name="T5" fmla="*/ 37 h 412"/>
                <a:gd name="T6" fmla="*/ 575 w 821"/>
                <a:gd name="T7" fmla="*/ 37 h 412"/>
                <a:gd name="T8" fmla="*/ 90 w 821"/>
                <a:gd name="T9" fmla="*/ 99 h 412"/>
                <a:gd name="T10" fmla="*/ 90 w 821"/>
                <a:gd name="T11" fmla="*/ 99 h 412"/>
                <a:gd name="T12" fmla="*/ 16 w 821"/>
                <a:gd name="T13" fmla="*/ 349 h 412"/>
                <a:gd name="T14" fmla="*/ 16 w 821"/>
                <a:gd name="T15" fmla="*/ 349 h 412"/>
                <a:gd name="T16" fmla="*/ 428 w 821"/>
                <a:gd name="T17" fmla="*/ 402 h 412"/>
                <a:gd name="T18" fmla="*/ 428 w 821"/>
                <a:gd name="T19" fmla="*/ 402 h 412"/>
                <a:gd name="T20" fmla="*/ 820 w 821"/>
                <a:gd name="T21" fmla="*/ 12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1" h="412">
                  <a:moveTo>
                    <a:pt x="820" y="120"/>
                  </a:moveTo>
                  <a:lnTo>
                    <a:pt x="820" y="120"/>
                  </a:lnTo>
                  <a:cubicBezTo>
                    <a:pt x="820" y="120"/>
                    <a:pt x="817" y="0"/>
                    <a:pt x="575" y="37"/>
                  </a:cubicBezTo>
                  <a:lnTo>
                    <a:pt x="575" y="37"/>
                  </a:lnTo>
                  <a:cubicBezTo>
                    <a:pt x="334" y="74"/>
                    <a:pt x="180" y="114"/>
                    <a:pt x="90" y="99"/>
                  </a:cubicBezTo>
                  <a:lnTo>
                    <a:pt x="90" y="99"/>
                  </a:lnTo>
                  <a:cubicBezTo>
                    <a:pt x="0" y="83"/>
                    <a:pt x="0" y="340"/>
                    <a:pt x="16" y="349"/>
                  </a:cubicBezTo>
                  <a:lnTo>
                    <a:pt x="16" y="349"/>
                  </a:lnTo>
                  <a:cubicBezTo>
                    <a:pt x="31" y="359"/>
                    <a:pt x="403" y="411"/>
                    <a:pt x="428" y="402"/>
                  </a:cubicBezTo>
                  <a:lnTo>
                    <a:pt x="428" y="402"/>
                  </a:lnTo>
                  <a:cubicBezTo>
                    <a:pt x="453" y="393"/>
                    <a:pt x="820" y="120"/>
                    <a:pt x="820" y="120"/>
                  </a:cubicBezTo>
                </a:path>
              </a:pathLst>
            </a:custGeom>
            <a:solidFill>
              <a:srgbClr val="8C643E"/>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6" name="Freeform 10">
              <a:extLst>
                <a:ext uri="{FF2B5EF4-FFF2-40B4-BE49-F238E27FC236}">
                  <a16:creationId xmlns:a16="http://schemas.microsoft.com/office/drawing/2014/main" xmlns="" id="{FC79AEE0-5C3E-4CCA-AA77-AFE91B484D15}"/>
                </a:ext>
              </a:extLst>
            </p:cNvPr>
            <p:cNvSpPr>
              <a:spLocks noChangeArrowheads="1"/>
            </p:cNvSpPr>
            <p:nvPr/>
          </p:nvSpPr>
          <p:spPr bwMode="auto">
            <a:xfrm>
              <a:off x="10682428" y="12537959"/>
              <a:ext cx="1710900" cy="625025"/>
            </a:xfrm>
            <a:custGeom>
              <a:avLst/>
              <a:gdLst>
                <a:gd name="T0" fmla="*/ 2503 w 2621"/>
                <a:gd name="T1" fmla="*/ 0 h 956"/>
                <a:gd name="T2" fmla="*/ 2503 w 2621"/>
                <a:gd name="T3" fmla="*/ 0 h 956"/>
                <a:gd name="T4" fmla="*/ 2580 w 2621"/>
                <a:gd name="T5" fmla="*/ 295 h 956"/>
                <a:gd name="T6" fmla="*/ 2580 w 2621"/>
                <a:gd name="T7" fmla="*/ 295 h 956"/>
                <a:gd name="T8" fmla="*/ 1882 w 2621"/>
                <a:gd name="T9" fmla="*/ 562 h 956"/>
                <a:gd name="T10" fmla="*/ 1882 w 2621"/>
                <a:gd name="T11" fmla="*/ 562 h 956"/>
                <a:gd name="T12" fmla="*/ 127 w 2621"/>
                <a:gd name="T13" fmla="*/ 590 h 956"/>
                <a:gd name="T14" fmla="*/ 127 w 2621"/>
                <a:gd name="T15" fmla="*/ 590 h 956"/>
                <a:gd name="T16" fmla="*/ 248 w 2621"/>
                <a:gd name="T17" fmla="*/ 244 h 956"/>
                <a:gd name="T18" fmla="*/ 248 w 2621"/>
                <a:gd name="T19" fmla="*/ 244 h 956"/>
                <a:gd name="T20" fmla="*/ 2503 w 2621"/>
                <a:gd name="T21" fmla="*/ 0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1" h="956">
                  <a:moveTo>
                    <a:pt x="2503" y="0"/>
                  </a:moveTo>
                  <a:lnTo>
                    <a:pt x="2503" y="0"/>
                  </a:lnTo>
                  <a:cubicBezTo>
                    <a:pt x="2503" y="0"/>
                    <a:pt x="2620" y="81"/>
                    <a:pt x="2580" y="295"/>
                  </a:cubicBezTo>
                  <a:lnTo>
                    <a:pt x="2580" y="295"/>
                  </a:lnTo>
                  <a:cubicBezTo>
                    <a:pt x="2562" y="372"/>
                    <a:pt x="2339" y="348"/>
                    <a:pt x="1882" y="562"/>
                  </a:cubicBezTo>
                  <a:lnTo>
                    <a:pt x="1882" y="562"/>
                  </a:lnTo>
                  <a:cubicBezTo>
                    <a:pt x="1424" y="775"/>
                    <a:pt x="811" y="955"/>
                    <a:pt x="127" y="590"/>
                  </a:cubicBezTo>
                  <a:lnTo>
                    <a:pt x="127" y="590"/>
                  </a:lnTo>
                  <a:cubicBezTo>
                    <a:pt x="56" y="553"/>
                    <a:pt x="0" y="265"/>
                    <a:pt x="248" y="244"/>
                  </a:cubicBezTo>
                  <a:lnTo>
                    <a:pt x="248" y="244"/>
                  </a:lnTo>
                  <a:cubicBezTo>
                    <a:pt x="495" y="222"/>
                    <a:pt x="2503" y="0"/>
                    <a:pt x="2503" y="0"/>
                  </a:cubicBezTo>
                </a:path>
              </a:pathLst>
            </a:custGeom>
            <a:solidFill>
              <a:schemeClr val="bg1">
                <a:lumMod val="9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7" name="Freeform 11">
              <a:extLst>
                <a:ext uri="{FF2B5EF4-FFF2-40B4-BE49-F238E27FC236}">
                  <a16:creationId xmlns:a16="http://schemas.microsoft.com/office/drawing/2014/main" xmlns="" id="{3A0023BC-1D35-4040-9C02-CBC019C098E5}"/>
                </a:ext>
              </a:extLst>
            </p:cNvPr>
            <p:cNvSpPr>
              <a:spLocks noChangeArrowheads="1"/>
            </p:cNvSpPr>
            <p:nvPr/>
          </p:nvSpPr>
          <p:spPr bwMode="auto">
            <a:xfrm>
              <a:off x="11676133" y="11812123"/>
              <a:ext cx="529976" cy="648067"/>
            </a:xfrm>
            <a:custGeom>
              <a:avLst/>
              <a:gdLst>
                <a:gd name="T0" fmla="*/ 0 w 811"/>
                <a:gd name="T1" fmla="*/ 889 h 992"/>
                <a:gd name="T2" fmla="*/ 0 w 811"/>
                <a:gd name="T3" fmla="*/ 889 h 992"/>
                <a:gd name="T4" fmla="*/ 118 w 811"/>
                <a:gd name="T5" fmla="*/ 991 h 992"/>
                <a:gd name="T6" fmla="*/ 692 w 811"/>
                <a:gd name="T7" fmla="*/ 991 h 992"/>
                <a:gd name="T8" fmla="*/ 692 w 811"/>
                <a:gd name="T9" fmla="*/ 991 h 992"/>
                <a:gd name="T10" fmla="*/ 810 w 811"/>
                <a:gd name="T11" fmla="*/ 889 h 992"/>
                <a:gd name="T12" fmla="*/ 810 w 811"/>
                <a:gd name="T13" fmla="*/ 102 h 992"/>
                <a:gd name="T14" fmla="*/ 810 w 811"/>
                <a:gd name="T15" fmla="*/ 102 h 992"/>
                <a:gd name="T16" fmla="*/ 692 w 811"/>
                <a:gd name="T17" fmla="*/ 0 h 992"/>
                <a:gd name="T18" fmla="*/ 118 w 811"/>
                <a:gd name="T19" fmla="*/ 0 h 992"/>
                <a:gd name="T20" fmla="*/ 118 w 811"/>
                <a:gd name="T21" fmla="*/ 0 h 992"/>
                <a:gd name="T22" fmla="*/ 0 w 811"/>
                <a:gd name="T23" fmla="*/ 102 h 992"/>
                <a:gd name="T24" fmla="*/ 0 w 811"/>
                <a:gd name="T25" fmla="*/ 889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1" h="992">
                  <a:moveTo>
                    <a:pt x="0" y="889"/>
                  </a:moveTo>
                  <a:lnTo>
                    <a:pt x="0" y="889"/>
                  </a:lnTo>
                  <a:cubicBezTo>
                    <a:pt x="0" y="945"/>
                    <a:pt x="53" y="991"/>
                    <a:pt x="118" y="991"/>
                  </a:cubicBezTo>
                  <a:lnTo>
                    <a:pt x="692" y="991"/>
                  </a:lnTo>
                  <a:lnTo>
                    <a:pt x="692" y="991"/>
                  </a:lnTo>
                  <a:cubicBezTo>
                    <a:pt x="757" y="991"/>
                    <a:pt x="810" y="945"/>
                    <a:pt x="810" y="889"/>
                  </a:cubicBezTo>
                  <a:lnTo>
                    <a:pt x="810" y="102"/>
                  </a:lnTo>
                  <a:lnTo>
                    <a:pt x="810" y="102"/>
                  </a:lnTo>
                  <a:cubicBezTo>
                    <a:pt x="810" y="46"/>
                    <a:pt x="757" y="0"/>
                    <a:pt x="692" y="0"/>
                  </a:cubicBezTo>
                  <a:lnTo>
                    <a:pt x="118" y="0"/>
                  </a:lnTo>
                  <a:lnTo>
                    <a:pt x="118" y="0"/>
                  </a:lnTo>
                  <a:cubicBezTo>
                    <a:pt x="53" y="0"/>
                    <a:pt x="0" y="46"/>
                    <a:pt x="0" y="102"/>
                  </a:cubicBezTo>
                  <a:lnTo>
                    <a:pt x="0" y="889"/>
                  </a:lnTo>
                </a:path>
              </a:pathLst>
            </a:custGeom>
            <a:solidFill>
              <a:schemeClr val="bg1">
                <a:lumMod val="8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8" name="Freeform 12">
              <a:extLst>
                <a:ext uri="{FF2B5EF4-FFF2-40B4-BE49-F238E27FC236}">
                  <a16:creationId xmlns:a16="http://schemas.microsoft.com/office/drawing/2014/main" xmlns="" id="{253D0740-D11E-4985-9D77-6A745E639030}"/>
                </a:ext>
              </a:extLst>
            </p:cNvPr>
            <p:cNvSpPr>
              <a:spLocks noChangeArrowheads="1"/>
            </p:cNvSpPr>
            <p:nvPr/>
          </p:nvSpPr>
          <p:spPr bwMode="auto">
            <a:xfrm>
              <a:off x="10745795" y="12085750"/>
              <a:ext cx="1595688" cy="924578"/>
            </a:xfrm>
            <a:custGeom>
              <a:avLst/>
              <a:gdLst>
                <a:gd name="T0" fmla="*/ 2339 w 2442"/>
                <a:gd name="T1" fmla="*/ 263 h 1417"/>
                <a:gd name="T2" fmla="*/ 2339 w 2442"/>
                <a:gd name="T3" fmla="*/ 263 h 1417"/>
                <a:gd name="T4" fmla="*/ 2437 w 2442"/>
                <a:gd name="T5" fmla="*/ 724 h 1417"/>
                <a:gd name="T6" fmla="*/ 2437 w 2442"/>
                <a:gd name="T7" fmla="*/ 724 h 1417"/>
                <a:gd name="T8" fmla="*/ 1960 w 2442"/>
                <a:gd name="T9" fmla="*/ 908 h 1417"/>
                <a:gd name="T10" fmla="*/ 1960 w 2442"/>
                <a:gd name="T11" fmla="*/ 908 h 1417"/>
                <a:gd name="T12" fmla="*/ 62 w 2442"/>
                <a:gd name="T13" fmla="*/ 1005 h 1417"/>
                <a:gd name="T14" fmla="*/ 62 w 2442"/>
                <a:gd name="T15" fmla="*/ 1005 h 1417"/>
                <a:gd name="T16" fmla="*/ 826 w 2442"/>
                <a:gd name="T17" fmla="*/ 413 h 1417"/>
                <a:gd name="T18" fmla="*/ 826 w 2442"/>
                <a:gd name="T19" fmla="*/ 413 h 1417"/>
                <a:gd name="T20" fmla="*/ 1238 w 2442"/>
                <a:gd name="T21" fmla="*/ 37 h 1417"/>
                <a:gd name="T22" fmla="*/ 1238 w 2442"/>
                <a:gd name="T23" fmla="*/ 37 h 1417"/>
                <a:gd name="T24" fmla="*/ 1789 w 2442"/>
                <a:gd name="T25" fmla="*/ 347 h 1417"/>
                <a:gd name="T26" fmla="*/ 1789 w 2442"/>
                <a:gd name="T27" fmla="*/ 347 h 1417"/>
                <a:gd name="T28" fmla="*/ 2339 w 2442"/>
                <a:gd name="T29" fmla="*/ 263 h 1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2" h="1417">
                  <a:moveTo>
                    <a:pt x="2339" y="263"/>
                  </a:moveTo>
                  <a:lnTo>
                    <a:pt x="2339" y="263"/>
                  </a:lnTo>
                  <a:cubicBezTo>
                    <a:pt x="2339" y="263"/>
                    <a:pt x="2441" y="638"/>
                    <a:pt x="2437" y="724"/>
                  </a:cubicBezTo>
                  <a:lnTo>
                    <a:pt x="2437" y="724"/>
                  </a:lnTo>
                  <a:cubicBezTo>
                    <a:pt x="2153" y="811"/>
                    <a:pt x="2240" y="775"/>
                    <a:pt x="1960" y="908"/>
                  </a:cubicBezTo>
                  <a:lnTo>
                    <a:pt x="1960" y="908"/>
                  </a:lnTo>
                  <a:cubicBezTo>
                    <a:pt x="1678" y="1041"/>
                    <a:pt x="554" y="1416"/>
                    <a:pt x="62" y="1005"/>
                  </a:cubicBezTo>
                  <a:lnTo>
                    <a:pt x="62" y="1005"/>
                  </a:lnTo>
                  <a:cubicBezTo>
                    <a:pt x="0" y="943"/>
                    <a:pt x="136" y="580"/>
                    <a:pt x="826" y="413"/>
                  </a:cubicBezTo>
                  <a:lnTo>
                    <a:pt x="826" y="413"/>
                  </a:lnTo>
                  <a:cubicBezTo>
                    <a:pt x="960" y="360"/>
                    <a:pt x="1160" y="149"/>
                    <a:pt x="1238" y="37"/>
                  </a:cubicBezTo>
                  <a:lnTo>
                    <a:pt x="1238" y="37"/>
                  </a:lnTo>
                  <a:cubicBezTo>
                    <a:pt x="1368" y="0"/>
                    <a:pt x="1560" y="136"/>
                    <a:pt x="1789" y="347"/>
                  </a:cubicBezTo>
                  <a:lnTo>
                    <a:pt x="1789" y="347"/>
                  </a:lnTo>
                  <a:cubicBezTo>
                    <a:pt x="2017" y="558"/>
                    <a:pt x="2329" y="164"/>
                    <a:pt x="2339" y="263"/>
                  </a:cubicBezTo>
                </a:path>
              </a:pathLst>
            </a:custGeom>
            <a:solidFill>
              <a:schemeClr val="accent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9" name="Freeform 13">
              <a:extLst>
                <a:ext uri="{FF2B5EF4-FFF2-40B4-BE49-F238E27FC236}">
                  <a16:creationId xmlns:a16="http://schemas.microsoft.com/office/drawing/2014/main" xmlns="" id="{F4D35D73-8A67-43F7-8F42-41E06F40771F}"/>
                </a:ext>
              </a:extLst>
            </p:cNvPr>
            <p:cNvSpPr>
              <a:spLocks noChangeArrowheads="1"/>
            </p:cNvSpPr>
            <p:nvPr/>
          </p:nvSpPr>
          <p:spPr bwMode="auto">
            <a:xfrm>
              <a:off x="11330498" y="12160638"/>
              <a:ext cx="362918" cy="282270"/>
            </a:xfrm>
            <a:custGeom>
              <a:avLst/>
              <a:gdLst>
                <a:gd name="T0" fmla="*/ 338 w 554"/>
                <a:gd name="T1" fmla="*/ 128 h 433"/>
                <a:gd name="T2" fmla="*/ 376 w 554"/>
                <a:gd name="T3" fmla="*/ 132 h 433"/>
                <a:gd name="T4" fmla="*/ 481 w 554"/>
                <a:gd name="T5" fmla="*/ 143 h 433"/>
                <a:gd name="T6" fmla="*/ 294 w 554"/>
                <a:gd name="T7" fmla="*/ 55 h 433"/>
                <a:gd name="T8" fmla="*/ 210 w 554"/>
                <a:gd name="T9" fmla="*/ 222 h 433"/>
                <a:gd name="T10" fmla="*/ 317 w 554"/>
                <a:gd name="T11" fmla="*/ 256 h 433"/>
                <a:gd name="T12" fmla="*/ 306 w 554"/>
                <a:gd name="T13" fmla="*/ 169 h 433"/>
                <a:gd name="T14" fmla="*/ 175 w 554"/>
                <a:gd name="T15" fmla="*/ 162 h 433"/>
                <a:gd name="T16" fmla="*/ 210 w 554"/>
                <a:gd name="T17" fmla="*/ 222 h 433"/>
                <a:gd name="T18" fmla="*/ 181 w 554"/>
                <a:gd name="T19" fmla="*/ 432 h 433"/>
                <a:gd name="T20" fmla="*/ 170 w 554"/>
                <a:gd name="T21" fmla="*/ 429 h 433"/>
                <a:gd name="T22" fmla="*/ 162 w 554"/>
                <a:gd name="T23" fmla="*/ 400 h 433"/>
                <a:gd name="T24" fmla="*/ 178 w 554"/>
                <a:gd name="T25" fmla="*/ 261 h 433"/>
                <a:gd name="T26" fmla="*/ 25 w 554"/>
                <a:gd name="T27" fmla="*/ 253 h 433"/>
                <a:gd name="T28" fmla="*/ 1 w 554"/>
                <a:gd name="T29" fmla="*/ 234 h 433"/>
                <a:gd name="T30" fmla="*/ 20 w 554"/>
                <a:gd name="T31" fmla="*/ 211 h 433"/>
                <a:gd name="T32" fmla="*/ 157 w 554"/>
                <a:gd name="T33" fmla="*/ 213 h 433"/>
                <a:gd name="T34" fmla="*/ 114 w 554"/>
                <a:gd name="T35" fmla="*/ 160 h 433"/>
                <a:gd name="T36" fmla="*/ 108 w 554"/>
                <a:gd name="T37" fmla="*/ 138 h 433"/>
                <a:gd name="T38" fmla="*/ 125 w 554"/>
                <a:gd name="T39" fmla="*/ 123 h 433"/>
                <a:gd name="T40" fmla="*/ 287 w 554"/>
                <a:gd name="T41" fmla="*/ 123 h 433"/>
                <a:gd name="T42" fmla="*/ 228 w 554"/>
                <a:gd name="T43" fmla="*/ 46 h 433"/>
                <a:gd name="T44" fmla="*/ 223 w 554"/>
                <a:gd name="T45" fmla="*/ 22 h 433"/>
                <a:gd name="T46" fmla="*/ 241 w 554"/>
                <a:gd name="T47" fmla="*/ 8 h 433"/>
                <a:gd name="T48" fmla="*/ 548 w 554"/>
                <a:gd name="T49" fmla="*/ 157 h 433"/>
                <a:gd name="T50" fmla="*/ 549 w 554"/>
                <a:gd name="T51" fmla="*/ 180 h 433"/>
                <a:gd name="T52" fmla="*/ 528 w 554"/>
                <a:gd name="T53" fmla="*/ 191 h 433"/>
                <a:gd name="T54" fmla="*/ 371 w 554"/>
                <a:gd name="T55" fmla="*/ 175 h 433"/>
                <a:gd name="T56" fmla="*/ 352 w 554"/>
                <a:gd name="T57" fmla="*/ 173 h 433"/>
                <a:gd name="T58" fmla="*/ 359 w 554"/>
                <a:gd name="T59" fmla="*/ 291 h 433"/>
                <a:gd name="T60" fmla="*/ 347 w 554"/>
                <a:gd name="T61" fmla="*/ 307 h 433"/>
                <a:gd name="T62" fmla="*/ 327 w 554"/>
                <a:gd name="T63" fmla="*/ 308 h 433"/>
                <a:gd name="T64" fmla="*/ 224 w 554"/>
                <a:gd name="T65" fmla="*/ 270 h 433"/>
                <a:gd name="T66" fmla="*/ 200 w 554"/>
                <a:gd name="T67" fmla="*/ 421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4" h="433">
                  <a:moveTo>
                    <a:pt x="338" y="128"/>
                  </a:moveTo>
                  <a:lnTo>
                    <a:pt x="338" y="128"/>
                  </a:lnTo>
                  <a:cubicBezTo>
                    <a:pt x="350" y="130"/>
                    <a:pt x="362" y="131"/>
                    <a:pt x="376" y="132"/>
                  </a:cubicBezTo>
                  <a:lnTo>
                    <a:pt x="376" y="132"/>
                  </a:lnTo>
                  <a:cubicBezTo>
                    <a:pt x="408" y="135"/>
                    <a:pt x="443" y="140"/>
                    <a:pt x="481" y="143"/>
                  </a:cubicBezTo>
                  <a:lnTo>
                    <a:pt x="481" y="143"/>
                  </a:lnTo>
                  <a:cubicBezTo>
                    <a:pt x="422" y="82"/>
                    <a:pt x="344" y="61"/>
                    <a:pt x="294" y="55"/>
                  </a:cubicBezTo>
                  <a:lnTo>
                    <a:pt x="294" y="55"/>
                  </a:lnTo>
                  <a:cubicBezTo>
                    <a:pt x="313" y="78"/>
                    <a:pt x="327" y="103"/>
                    <a:pt x="338" y="128"/>
                  </a:cubicBezTo>
                  <a:close/>
                  <a:moveTo>
                    <a:pt x="210" y="222"/>
                  </a:moveTo>
                  <a:lnTo>
                    <a:pt x="210" y="222"/>
                  </a:lnTo>
                  <a:cubicBezTo>
                    <a:pt x="245" y="229"/>
                    <a:pt x="281" y="240"/>
                    <a:pt x="317" y="256"/>
                  </a:cubicBezTo>
                  <a:lnTo>
                    <a:pt x="317" y="256"/>
                  </a:lnTo>
                  <a:cubicBezTo>
                    <a:pt x="318" y="224"/>
                    <a:pt x="314" y="196"/>
                    <a:pt x="306" y="169"/>
                  </a:cubicBezTo>
                  <a:lnTo>
                    <a:pt x="306" y="169"/>
                  </a:lnTo>
                  <a:cubicBezTo>
                    <a:pt x="253" y="164"/>
                    <a:pt x="210" y="161"/>
                    <a:pt x="175" y="162"/>
                  </a:cubicBezTo>
                  <a:lnTo>
                    <a:pt x="175" y="162"/>
                  </a:lnTo>
                  <a:cubicBezTo>
                    <a:pt x="190" y="182"/>
                    <a:pt x="202" y="202"/>
                    <a:pt x="210" y="222"/>
                  </a:cubicBezTo>
                  <a:close/>
                  <a:moveTo>
                    <a:pt x="181" y="432"/>
                  </a:moveTo>
                  <a:lnTo>
                    <a:pt x="181" y="432"/>
                  </a:lnTo>
                  <a:cubicBezTo>
                    <a:pt x="178" y="432"/>
                    <a:pt x="174" y="431"/>
                    <a:pt x="170" y="429"/>
                  </a:cubicBezTo>
                  <a:lnTo>
                    <a:pt x="170" y="429"/>
                  </a:lnTo>
                  <a:cubicBezTo>
                    <a:pt x="160" y="423"/>
                    <a:pt x="156" y="410"/>
                    <a:pt x="162" y="400"/>
                  </a:cubicBezTo>
                  <a:lnTo>
                    <a:pt x="162" y="400"/>
                  </a:lnTo>
                  <a:cubicBezTo>
                    <a:pt x="165" y="396"/>
                    <a:pt x="198" y="335"/>
                    <a:pt x="178" y="261"/>
                  </a:cubicBezTo>
                  <a:lnTo>
                    <a:pt x="178" y="261"/>
                  </a:lnTo>
                  <a:cubicBezTo>
                    <a:pt x="92" y="246"/>
                    <a:pt x="26" y="253"/>
                    <a:pt x="25" y="253"/>
                  </a:cubicBezTo>
                  <a:lnTo>
                    <a:pt x="25" y="253"/>
                  </a:lnTo>
                  <a:cubicBezTo>
                    <a:pt x="13" y="254"/>
                    <a:pt x="3" y="246"/>
                    <a:pt x="1" y="234"/>
                  </a:cubicBezTo>
                  <a:lnTo>
                    <a:pt x="1" y="234"/>
                  </a:lnTo>
                  <a:cubicBezTo>
                    <a:pt x="0" y="222"/>
                    <a:pt x="8" y="212"/>
                    <a:pt x="20" y="211"/>
                  </a:cubicBezTo>
                  <a:lnTo>
                    <a:pt x="20" y="211"/>
                  </a:lnTo>
                  <a:cubicBezTo>
                    <a:pt x="24" y="210"/>
                    <a:pt x="81" y="203"/>
                    <a:pt x="157" y="213"/>
                  </a:cubicBezTo>
                  <a:lnTo>
                    <a:pt x="157" y="213"/>
                  </a:lnTo>
                  <a:cubicBezTo>
                    <a:pt x="147" y="196"/>
                    <a:pt x="133" y="178"/>
                    <a:pt x="114" y="160"/>
                  </a:cubicBezTo>
                  <a:lnTo>
                    <a:pt x="114" y="160"/>
                  </a:lnTo>
                  <a:cubicBezTo>
                    <a:pt x="108" y="155"/>
                    <a:pt x="106" y="146"/>
                    <a:pt x="108" y="138"/>
                  </a:cubicBezTo>
                  <a:lnTo>
                    <a:pt x="108" y="138"/>
                  </a:lnTo>
                  <a:cubicBezTo>
                    <a:pt x="111" y="130"/>
                    <a:pt x="117" y="124"/>
                    <a:pt x="125" y="123"/>
                  </a:cubicBezTo>
                  <a:lnTo>
                    <a:pt x="125" y="123"/>
                  </a:lnTo>
                  <a:cubicBezTo>
                    <a:pt x="168" y="115"/>
                    <a:pt x="219" y="118"/>
                    <a:pt x="287" y="123"/>
                  </a:cubicBezTo>
                  <a:lnTo>
                    <a:pt x="287" y="123"/>
                  </a:lnTo>
                  <a:cubicBezTo>
                    <a:pt x="273" y="96"/>
                    <a:pt x="253" y="70"/>
                    <a:pt x="228" y="46"/>
                  </a:cubicBezTo>
                  <a:lnTo>
                    <a:pt x="228" y="46"/>
                  </a:lnTo>
                  <a:cubicBezTo>
                    <a:pt x="222" y="39"/>
                    <a:pt x="219" y="30"/>
                    <a:pt x="223" y="22"/>
                  </a:cubicBezTo>
                  <a:lnTo>
                    <a:pt x="223" y="22"/>
                  </a:lnTo>
                  <a:cubicBezTo>
                    <a:pt x="226" y="14"/>
                    <a:pt x="233" y="8"/>
                    <a:pt x="241" y="8"/>
                  </a:cubicBezTo>
                  <a:lnTo>
                    <a:pt x="241" y="8"/>
                  </a:lnTo>
                  <a:cubicBezTo>
                    <a:pt x="250" y="8"/>
                    <a:pt x="445" y="0"/>
                    <a:pt x="548" y="157"/>
                  </a:cubicBezTo>
                  <a:lnTo>
                    <a:pt x="548" y="157"/>
                  </a:lnTo>
                  <a:cubicBezTo>
                    <a:pt x="553" y="164"/>
                    <a:pt x="553" y="173"/>
                    <a:pt x="549" y="180"/>
                  </a:cubicBezTo>
                  <a:lnTo>
                    <a:pt x="549" y="180"/>
                  </a:lnTo>
                  <a:cubicBezTo>
                    <a:pt x="545" y="187"/>
                    <a:pt x="537" y="192"/>
                    <a:pt x="528" y="191"/>
                  </a:cubicBezTo>
                  <a:lnTo>
                    <a:pt x="528" y="191"/>
                  </a:lnTo>
                  <a:cubicBezTo>
                    <a:pt x="469" y="185"/>
                    <a:pt x="417" y="180"/>
                    <a:pt x="371" y="175"/>
                  </a:cubicBezTo>
                  <a:lnTo>
                    <a:pt x="371" y="175"/>
                  </a:lnTo>
                  <a:cubicBezTo>
                    <a:pt x="365" y="175"/>
                    <a:pt x="359" y="174"/>
                    <a:pt x="352" y="173"/>
                  </a:cubicBezTo>
                  <a:lnTo>
                    <a:pt x="352" y="173"/>
                  </a:lnTo>
                  <a:cubicBezTo>
                    <a:pt x="361" y="210"/>
                    <a:pt x="363" y="249"/>
                    <a:pt x="359" y="291"/>
                  </a:cubicBezTo>
                  <a:lnTo>
                    <a:pt x="359" y="291"/>
                  </a:lnTo>
                  <a:cubicBezTo>
                    <a:pt x="358" y="298"/>
                    <a:pt x="354" y="304"/>
                    <a:pt x="347" y="307"/>
                  </a:cubicBezTo>
                  <a:lnTo>
                    <a:pt x="347" y="307"/>
                  </a:lnTo>
                  <a:cubicBezTo>
                    <a:pt x="341" y="311"/>
                    <a:pt x="334" y="311"/>
                    <a:pt x="327" y="308"/>
                  </a:cubicBezTo>
                  <a:lnTo>
                    <a:pt x="327" y="308"/>
                  </a:lnTo>
                  <a:cubicBezTo>
                    <a:pt x="293" y="290"/>
                    <a:pt x="257" y="279"/>
                    <a:pt x="224" y="270"/>
                  </a:cubicBezTo>
                  <a:lnTo>
                    <a:pt x="224" y="270"/>
                  </a:lnTo>
                  <a:cubicBezTo>
                    <a:pt x="238" y="354"/>
                    <a:pt x="201" y="420"/>
                    <a:pt x="200" y="421"/>
                  </a:cubicBezTo>
                  <a:lnTo>
                    <a:pt x="200" y="421"/>
                  </a:lnTo>
                  <a:cubicBezTo>
                    <a:pt x="196" y="428"/>
                    <a:pt x="189" y="432"/>
                    <a:pt x="181" y="432"/>
                  </a:cubicBezTo>
                  <a:close/>
                </a:path>
              </a:pathLst>
            </a:custGeom>
            <a:solidFill>
              <a:schemeClr val="bg1">
                <a:lumMod val="9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20" name="Freeform 14">
              <a:extLst>
                <a:ext uri="{FF2B5EF4-FFF2-40B4-BE49-F238E27FC236}">
                  <a16:creationId xmlns:a16="http://schemas.microsoft.com/office/drawing/2014/main" xmlns="" id="{2B57520E-CBEA-46C9-A01B-8974D8C48D8D}"/>
                </a:ext>
              </a:extLst>
            </p:cNvPr>
            <p:cNvSpPr>
              <a:spLocks noChangeArrowheads="1"/>
            </p:cNvSpPr>
            <p:nvPr/>
          </p:nvSpPr>
          <p:spPr bwMode="auto">
            <a:xfrm>
              <a:off x="12882979" y="4988684"/>
              <a:ext cx="385961" cy="472370"/>
            </a:xfrm>
            <a:custGeom>
              <a:avLst/>
              <a:gdLst>
                <a:gd name="T0" fmla="*/ 590 w 591"/>
                <a:gd name="T1" fmla="*/ 0 h 725"/>
                <a:gd name="T2" fmla="*/ 58 w 591"/>
                <a:gd name="T3" fmla="*/ 0 h 725"/>
                <a:gd name="T4" fmla="*/ 0 w 591"/>
                <a:gd name="T5" fmla="*/ 359 h 725"/>
                <a:gd name="T6" fmla="*/ 58 w 591"/>
                <a:gd name="T7" fmla="*/ 724 h 725"/>
                <a:gd name="T8" fmla="*/ 590 w 591"/>
                <a:gd name="T9" fmla="*/ 724 h 725"/>
                <a:gd name="T10" fmla="*/ 590 w 591"/>
                <a:gd name="T11" fmla="*/ 0 h 725"/>
              </a:gdLst>
              <a:ahLst/>
              <a:cxnLst>
                <a:cxn ang="0">
                  <a:pos x="T0" y="T1"/>
                </a:cxn>
                <a:cxn ang="0">
                  <a:pos x="T2" y="T3"/>
                </a:cxn>
                <a:cxn ang="0">
                  <a:pos x="T4" y="T5"/>
                </a:cxn>
                <a:cxn ang="0">
                  <a:pos x="T6" y="T7"/>
                </a:cxn>
                <a:cxn ang="0">
                  <a:pos x="T8" y="T9"/>
                </a:cxn>
                <a:cxn ang="0">
                  <a:pos x="T10" y="T11"/>
                </a:cxn>
              </a:cxnLst>
              <a:rect l="0" t="0" r="r" b="b"/>
              <a:pathLst>
                <a:path w="591" h="725">
                  <a:moveTo>
                    <a:pt x="590" y="0"/>
                  </a:moveTo>
                  <a:lnTo>
                    <a:pt x="58" y="0"/>
                  </a:lnTo>
                  <a:lnTo>
                    <a:pt x="0" y="359"/>
                  </a:lnTo>
                  <a:lnTo>
                    <a:pt x="58" y="724"/>
                  </a:lnTo>
                  <a:lnTo>
                    <a:pt x="590" y="724"/>
                  </a:lnTo>
                  <a:lnTo>
                    <a:pt x="590" y="0"/>
                  </a:lnTo>
                </a:path>
              </a:pathLst>
            </a:custGeom>
            <a:solidFill>
              <a:schemeClr val="bg1">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21" name="Freeform 15">
              <a:extLst>
                <a:ext uri="{FF2B5EF4-FFF2-40B4-BE49-F238E27FC236}">
                  <a16:creationId xmlns:a16="http://schemas.microsoft.com/office/drawing/2014/main" xmlns="" id="{2C6A80F9-12B5-4679-A03A-78E55ECECA93}"/>
                </a:ext>
              </a:extLst>
            </p:cNvPr>
            <p:cNvSpPr>
              <a:spLocks noChangeArrowheads="1"/>
            </p:cNvSpPr>
            <p:nvPr/>
          </p:nvSpPr>
          <p:spPr bwMode="auto">
            <a:xfrm>
              <a:off x="12574788" y="4988684"/>
              <a:ext cx="348516" cy="472370"/>
            </a:xfrm>
            <a:custGeom>
              <a:avLst/>
              <a:gdLst>
                <a:gd name="T0" fmla="*/ 0 w 534"/>
                <a:gd name="T1" fmla="*/ 724 h 725"/>
                <a:gd name="T2" fmla="*/ 533 w 534"/>
                <a:gd name="T3" fmla="*/ 724 h 725"/>
                <a:gd name="T4" fmla="*/ 533 w 534"/>
                <a:gd name="T5" fmla="*/ 0 h 725"/>
                <a:gd name="T6" fmla="*/ 0 w 534"/>
                <a:gd name="T7" fmla="*/ 0 h 725"/>
                <a:gd name="T8" fmla="*/ 0 w 534"/>
                <a:gd name="T9" fmla="*/ 724 h 725"/>
              </a:gdLst>
              <a:ahLst/>
              <a:cxnLst>
                <a:cxn ang="0">
                  <a:pos x="T0" y="T1"/>
                </a:cxn>
                <a:cxn ang="0">
                  <a:pos x="T2" y="T3"/>
                </a:cxn>
                <a:cxn ang="0">
                  <a:pos x="T4" y="T5"/>
                </a:cxn>
                <a:cxn ang="0">
                  <a:pos x="T6" y="T7"/>
                </a:cxn>
                <a:cxn ang="0">
                  <a:pos x="T8" y="T9"/>
                </a:cxn>
              </a:cxnLst>
              <a:rect l="0" t="0" r="r" b="b"/>
              <a:pathLst>
                <a:path w="534" h="725">
                  <a:moveTo>
                    <a:pt x="0" y="724"/>
                  </a:moveTo>
                  <a:lnTo>
                    <a:pt x="533" y="724"/>
                  </a:lnTo>
                  <a:lnTo>
                    <a:pt x="533" y="0"/>
                  </a:lnTo>
                  <a:lnTo>
                    <a:pt x="0" y="0"/>
                  </a:lnTo>
                  <a:lnTo>
                    <a:pt x="0" y="724"/>
                  </a:lnTo>
                </a:path>
              </a:pathLst>
            </a:custGeom>
            <a:solidFill>
              <a:schemeClr val="bg1">
                <a:lumMod val="8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22" name="Freeform 16">
              <a:extLst>
                <a:ext uri="{FF2B5EF4-FFF2-40B4-BE49-F238E27FC236}">
                  <a16:creationId xmlns:a16="http://schemas.microsoft.com/office/drawing/2014/main" xmlns="" id="{C1B9BE5B-48F5-4DA8-8CE1-89E10B3FF5F2}"/>
                </a:ext>
              </a:extLst>
            </p:cNvPr>
            <p:cNvSpPr>
              <a:spLocks noChangeArrowheads="1"/>
            </p:cNvSpPr>
            <p:nvPr/>
          </p:nvSpPr>
          <p:spPr bwMode="auto">
            <a:xfrm>
              <a:off x="11592604" y="8842529"/>
              <a:ext cx="1166523" cy="3214417"/>
            </a:xfrm>
            <a:custGeom>
              <a:avLst/>
              <a:gdLst>
                <a:gd name="T0" fmla="*/ 1060 w 1786"/>
                <a:gd name="T1" fmla="*/ 4920 h 4921"/>
                <a:gd name="T2" fmla="*/ 0 w 1786"/>
                <a:gd name="T3" fmla="*/ 4920 h 4921"/>
                <a:gd name="T4" fmla="*/ 0 w 1786"/>
                <a:gd name="T5" fmla="*/ 0 h 4921"/>
                <a:gd name="T6" fmla="*/ 1785 w 1786"/>
                <a:gd name="T7" fmla="*/ 174 h 4921"/>
                <a:gd name="T8" fmla="*/ 1785 w 1786"/>
                <a:gd name="T9" fmla="*/ 174 h 4921"/>
                <a:gd name="T10" fmla="*/ 1496 w 1786"/>
                <a:gd name="T11" fmla="*/ 565 h 4921"/>
                <a:gd name="T12" fmla="*/ 1496 w 1786"/>
                <a:gd name="T13" fmla="*/ 565 h 4921"/>
                <a:gd name="T14" fmla="*/ 1060 w 1786"/>
                <a:gd name="T15" fmla="*/ 4920 h 49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86" h="4921">
                  <a:moveTo>
                    <a:pt x="1060" y="4920"/>
                  </a:moveTo>
                  <a:lnTo>
                    <a:pt x="0" y="4920"/>
                  </a:lnTo>
                  <a:lnTo>
                    <a:pt x="0" y="0"/>
                  </a:lnTo>
                  <a:lnTo>
                    <a:pt x="1785" y="174"/>
                  </a:lnTo>
                  <a:lnTo>
                    <a:pt x="1785" y="174"/>
                  </a:lnTo>
                  <a:cubicBezTo>
                    <a:pt x="1785" y="174"/>
                    <a:pt x="1702" y="220"/>
                    <a:pt x="1496" y="565"/>
                  </a:cubicBezTo>
                  <a:lnTo>
                    <a:pt x="1496" y="565"/>
                  </a:lnTo>
                  <a:cubicBezTo>
                    <a:pt x="1216" y="1034"/>
                    <a:pt x="1060" y="4920"/>
                    <a:pt x="1060" y="4920"/>
                  </a:cubicBezTo>
                </a:path>
              </a:pathLst>
            </a:custGeom>
            <a:solidFill>
              <a:schemeClr val="accent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23" name="Freeform 17">
              <a:extLst>
                <a:ext uri="{FF2B5EF4-FFF2-40B4-BE49-F238E27FC236}">
                  <a16:creationId xmlns:a16="http://schemas.microsoft.com/office/drawing/2014/main" xmlns="" id="{4F9BC6C0-3316-4909-9496-9B723763ED0E}"/>
                </a:ext>
              </a:extLst>
            </p:cNvPr>
            <p:cNvSpPr>
              <a:spLocks noChangeArrowheads="1"/>
            </p:cNvSpPr>
            <p:nvPr/>
          </p:nvSpPr>
          <p:spPr bwMode="auto">
            <a:xfrm>
              <a:off x="13087482" y="8842529"/>
              <a:ext cx="1166522" cy="3214417"/>
            </a:xfrm>
            <a:custGeom>
              <a:avLst/>
              <a:gdLst>
                <a:gd name="T0" fmla="*/ 725 w 1787"/>
                <a:gd name="T1" fmla="*/ 4920 h 4921"/>
                <a:gd name="T2" fmla="*/ 1786 w 1787"/>
                <a:gd name="T3" fmla="*/ 4920 h 4921"/>
                <a:gd name="T4" fmla="*/ 1786 w 1787"/>
                <a:gd name="T5" fmla="*/ 0 h 4921"/>
                <a:gd name="T6" fmla="*/ 0 w 1787"/>
                <a:gd name="T7" fmla="*/ 174 h 4921"/>
                <a:gd name="T8" fmla="*/ 0 w 1787"/>
                <a:gd name="T9" fmla="*/ 174 h 4921"/>
                <a:gd name="T10" fmla="*/ 288 w 1787"/>
                <a:gd name="T11" fmla="*/ 565 h 4921"/>
                <a:gd name="T12" fmla="*/ 288 w 1787"/>
                <a:gd name="T13" fmla="*/ 565 h 4921"/>
                <a:gd name="T14" fmla="*/ 725 w 1787"/>
                <a:gd name="T15" fmla="*/ 4920 h 49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87" h="4921">
                  <a:moveTo>
                    <a:pt x="725" y="4920"/>
                  </a:moveTo>
                  <a:lnTo>
                    <a:pt x="1786" y="4920"/>
                  </a:lnTo>
                  <a:lnTo>
                    <a:pt x="1786" y="0"/>
                  </a:lnTo>
                  <a:lnTo>
                    <a:pt x="0" y="174"/>
                  </a:lnTo>
                  <a:lnTo>
                    <a:pt x="0" y="174"/>
                  </a:lnTo>
                  <a:cubicBezTo>
                    <a:pt x="0" y="174"/>
                    <a:pt x="82" y="220"/>
                    <a:pt x="288" y="565"/>
                  </a:cubicBezTo>
                  <a:lnTo>
                    <a:pt x="288" y="565"/>
                  </a:lnTo>
                  <a:cubicBezTo>
                    <a:pt x="569" y="1034"/>
                    <a:pt x="725" y="4920"/>
                    <a:pt x="725" y="4920"/>
                  </a:cubicBezTo>
                </a:path>
              </a:pathLst>
            </a:custGeom>
            <a:solidFill>
              <a:schemeClr val="accent2">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24" name="Freeform 18">
              <a:extLst>
                <a:ext uri="{FF2B5EF4-FFF2-40B4-BE49-F238E27FC236}">
                  <a16:creationId xmlns:a16="http://schemas.microsoft.com/office/drawing/2014/main" xmlns="" id="{2D6F41BA-C540-4F08-A771-2FA5DC4621EF}"/>
                </a:ext>
              </a:extLst>
            </p:cNvPr>
            <p:cNvSpPr>
              <a:spLocks noChangeArrowheads="1"/>
            </p:cNvSpPr>
            <p:nvPr/>
          </p:nvSpPr>
          <p:spPr bwMode="auto">
            <a:xfrm>
              <a:off x="11592604" y="7820024"/>
              <a:ext cx="1368145" cy="1178043"/>
            </a:xfrm>
            <a:custGeom>
              <a:avLst/>
              <a:gdLst>
                <a:gd name="T0" fmla="*/ 0 w 2096"/>
                <a:gd name="T1" fmla="*/ 0 h 1802"/>
                <a:gd name="T2" fmla="*/ 0 w 2096"/>
                <a:gd name="T3" fmla="*/ 1685 h 1802"/>
                <a:gd name="T4" fmla="*/ 0 w 2096"/>
                <a:gd name="T5" fmla="*/ 1685 h 1802"/>
                <a:gd name="T6" fmla="*/ 2037 w 2096"/>
                <a:gd name="T7" fmla="*/ 1801 h 1802"/>
                <a:gd name="T8" fmla="*/ 2095 w 2096"/>
                <a:gd name="T9" fmla="*/ 1066 h 1802"/>
                <a:gd name="T10" fmla="*/ 2037 w 2096"/>
                <a:gd name="T11" fmla="*/ 0 h 1802"/>
                <a:gd name="T12" fmla="*/ 0 w 2096"/>
                <a:gd name="T13" fmla="*/ 0 h 1802"/>
              </a:gdLst>
              <a:ahLst/>
              <a:cxnLst>
                <a:cxn ang="0">
                  <a:pos x="T0" y="T1"/>
                </a:cxn>
                <a:cxn ang="0">
                  <a:pos x="T2" y="T3"/>
                </a:cxn>
                <a:cxn ang="0">
                  <a:pos x="T4" y="T5"/>
                </a:cxn>
                <a:cxn ang="0">
                  <a:pos x="T6" y="T7"/>
                </a:cxn>
                <a:cxn ang="0">
                  <a:pos x="T8" y="T9"/>
                </a:cxn>
                <a:cxn ang="0">
                  <a:pos x="T10" y="T11"/>
                </a:cxn>
                <a:cxn ang="0">
                  <a:pos x="T12" y="T13"/>
                </a:cxn>
              </a:cxnLst>
              <a:rect l="0" t="0" r="r" b="b"/>
              <a:pathLst>
                <a:path w="2096" h="1802">
                  <a:moveTo>
                    <a:pt x="0" y="0"/>
                  </a:moveTo>
                  <a:lnTo>
                    <a:pt x="0" y="1685"/>
                  </a:lnTo>
                  <a:lnTo>
                    <a:pt x="0" y="1685"/>
                  </a:lnTo>
                  <a:cubicBezTo>
                    <a:pt x="0" y="1685"/>
                    <a:pt x="1527" y="1801"/>
                    <a:pt x="2037" y="1801"/>
                  </a:cubicBezTo>
                  <a:lnTo>
                    <a:pt x="2095" y="1066"/>
                  </a:lnTo>
                  <a:lnTo>
                    <a:pt x="2037" y="0"/>
                  </a:lnTo>
                  <a:lnTo>
                    <a:pt x="0" y="0"/>
                  </a:lnTo>
                </a:path>
              </a:pathLst>
            </a:custGeom>
            <a:solidFill>
              <a:schemeClr val="accent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25" name="Freeform 19">
              <a:extLst>
                <a:ext uri="{FF2B5EF4-FFF2-40B4-BE49-F238E27FC236}">
                  <a16:creationId xmlns:a16="http://schemas.microsoft.com/office/drawing/2014/main" xmlns="" id="{90703A42-5E83-41AD-9D36-850D65C7A310}"/>
                </a:ext>
              </a:extLst>
            </p:cNvPr>
            <p:cNvSpPr>
              <a:spLocks noChangeArrowheads="1"/>
            </p:cNvSpPr>
            <p:nvPr/>
          </p:nvSpPr>
          <p:spPr bwMode="auto">
            <a:xfrm>
              <a:off x="12920424" y="7820024"/>
              <a:ext cx="1330700" cy="1178043"/>
            </a:xfrm>
            <a:custGeom>
              <a:avLst/>
              <a:gdLst>
                <a:gd name="T0" fmla="*/ 0 w 2039"/>
                <a:gd name="T1" fmla="*/ 0 h 1802"/>
                <a:gd name="T2" fmla="*/ 0 w 2039"/>
                <a:gd name="T3" fmla="*/ 1801 h 1802"/>
                <a:gd name="T4" fmla="*/ 0 w 2039"/>
                <a:gd name="T5" fmla="*/ 1801 h 1802"/>
                <a:gd name="T6" fmla="*/ 2038 w 2039"/>
                <a:gd name="T7" fmla="*/ 1685 h 1802"/>
                <a:gd name="T8" fmla="*/ 2038 w 2039"/>
                <a:gd name="T9" fmla="*/ 0 h 1802"/>
                <a:gd name="T10" fmla="*/ 0 w 2039"/>
                <a:gd name="T11" fmla="*/ 0 h 1802"/>
              </a:gdLst>
              <a:ahLst/>
              <a:cxnLst>
                <a:cxn ang="0">
                  <a:pos x="T0" y="T1"/>
                </a:cxn>
                <a:cxn ang="0">
                  <a:pos x="T2" y="T3"/>
                </a:cxn>
                <a:cxn ang="0">
                  <a:pos x="T4" y="T5"/>
                </a:cxn>
                <a:cxn ang="0">
                  <a:pos x="T6" y="T7"/>
                </a:cxn>
                <a:cxn ang="0">
                  <a:pos x="T8" y="T9"/>
                </a:cxn>
                <a:cxn ang="0">
                  <a:pos x="T10" y="T11"/>
                </a:cxn>
              </a:cxnLst>
              <a:rect l="0" t="0" r="r" b="b"/>
              <a:pathLst>
                <a:path w="2039" h="1802">
                  <a:moveTo>
                    <a:pt x="0" y="0"/>
                  </a:moveTo>
                  <a:lnTo>
                    <a:pt x="0" y="1801"/>
                  </a:lnTo>
                  <a:lnTo>
                    <a:pt x="0" y="1801"/>
                  </a:lnTo>
                  <a:cubicBezTo>
                    <a:pt x="510" y="1801"/>
                    <a:pt x="2038" y="1685"/>
                    <a:pt x="2038" y="1685"/>
                  </a:cubicBezTo>
                  <a:lnTo>
                    <a:pt x="2038" y="0"/>
                  </a:lnTo>
                  <a:lnTo>
                    <a:pt x="0" y="0"/>
                  </a:lnTo>
                </a:path>
              </a:pathLst>
            </a:custGeom>
            <a:solidFill>
              <a:schemeClr val="accent2">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26" name="Freeform 20">
              <a:extLst>
                <a:ext uri="{FF2B5EF4-FFF2-40B4-BE49-F238E27FC236}">
                  <a16:creationId xmlns:a16="http://schemas.microsoft.com/office/drawing/2014/main" xmlns="" id="{F5C9A8A8-5035-4F60-AB27-DADC4EA63F72}"/>
                </a:ext>
              </a:extLst>
            </p:cNvPr>
            <p:cNvSpPr>
              <a:spLocks noChangeArrowheads="1"/>
            </p:cNvSpPr>
            <p:nvPr/>
          </p:nvSpPr>
          <p:spPr bwMode="auto">
            <a:xfrm>
              <a:off x="11462990" y="11696911"/>
              <a:ext cx="930337" cy="360037"/>
            </a:xfrm>
            <a:custGeom>
              <a:avLst/>
              <a:gdLst>
                <a:gd name="T0" fmla="*/ 1425 w 1426"/>
                <a:gd name="T1" fmla="*/ 493 h 552"/>
                <a:gd name="T2" fmla="*/ 1425 w 1426"/>
                <a:gd name="T3" fmla="*/ 493 h 552"/>
                <a:gd name="T4" fmla="*/ 1369 w 1426"/>
                <a:gd name="T5" fmla="*/ 551 h 552"/>
                <a:gd name="T6" fmla="*/ 55 w 1426"/>
                <a:gd name="T7" fmla="*/ 551 h 552"/>
                <a:gd name="T8" fmla="*/ 55 w 1426"/>
                <a:gd name="T9" fmla="*/ 551 h 552"/>
                <a:gd name="T10" fmla="*/ 0 w 1426"/>
                <a:gd name="T11" fmla="*/ 493 h 552"/>
                <a:gd name="T12" fmla="*/ 0 w 1426"/>
                <a:gd name="T13" fmla="*/ 59 h 552"/>
                <a:gd name="T14" fmla="*/ 0 w 1426"/>
                <a:gd name="T15" fmla="*/ 59 h 552"/>
                <a:gd name="T16" fmla="*/ 55 w 1426"/>
                <a:gd name="T17" fmla="*/ 0 h 552"/>
                <a:gd name="T18" fmla="*/ 1369 w 1426"/>
                <a:gd name="T19" fmla="*/ 0 h 552"/>
                <a:gd name="T20" fmla="*/ 1369 w 1426"/>
                <a:gd name="T21" fmla="*/ 0 h 552"/>
                <a:gd name="T22" fmla="*/ 1425 w 1426"/>
                <a:gd name="T23" fmla="*/ 59 h 552"/>
                <a:gd name="T24" fmla="*/ 1425 w 1426"/>
                <a:gd name="T25" fmla="*/ 493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26" h="552">
                  <a:moveTo>
                    <a:pt x="1425" y="493"/>
                  </a:moveTo>
                  <a:lnTo>
                    <a:pt x="1425" y="493"/>
                  </a:lnTo>
                  <a:cubicBezTo>
                    <a:pt x="1425" y="525"/>
                    <a:pt x="1400" y="551"/>
                    <a:pt x="1369" y="551"/>
                  </a:cubicBezTo>
                  <a:lnTo>
                    <a:pt x="55" y="551"/>
                  </a:lnTo>
                  <a:lnTo>
                    <a:pt x="55" y="551"/>
                  </a:lnTo>
                  <a:cubicBezTo>
                    <a:pt x="24" y="551"/>
                    <a:pt x="0" y="525"/>
                    <a:pt x="0" y="493"/>
                  </a:cubicBezTo>
                  <a:lnTo>
                    <a:pt x="0" y="59"/>
                  </a:lnTo>
                  <a:lnTo>
                    <a:pt x="0" y="59"/>
                  </a:lnTo>
                  <a:cubicBezTo>
                    <a:pt x="0" y="26"/>
                    <a:pt x="24" y="0"/>
                    <a:pt x="55" y="0"/>
                  </a:cubicBezTo>
                  <a:lnTo>
                    <a:pt x="1369" y="0"/>
                  </a:lnTo>
                  <a:lnTo>
                    <a:pt x="1369" y="0"/>
                  </a:lnTo>
                  <a:cubicBezTo>
                    <a:pt x="1400" y="0"/>
                    <a:pt x="1425" y="26"/>
                    <a:pt x="1425" y="59"/>
                  </a:cubicBezTo>
                  <a:lnTo>
                    <a:pt x="1425" y="493"/>
                  </a:lnTo>
                </a:path>
              </a:pathLst>
            </a:custGeom>
            <a:solidFill>
              <a:schemeClr val="accent2">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27" name="Freeform 21">
              <a:extLst>
                <a:ext uri="{FF2B5EF4-FFF2-40B4-BE49-F238E27FC236}">
                  <a16:creationId xmlns:a16="http://schemas.microsoft.com/office/drawing/2014/main" xmlns="" id="{DB61264A-7063-4CBF-BD88-FE61F0C95ACB}"/>
                </a:ext>
              </a:extLst>
            </p:cNvPr>
            <p:cNvSpPr>
              <a:spLocks noChangeArrowheads="1"/>
            </p:cNvSpPr>
            <p:nvPr/>
          </p:nvSpPr>
          <p:spPr bwMode="auto">
            <a:xfrm>
              <a:off x="13433117" y="11696911"/>
              <a:ext cx="933218" cy="360037"/>
            </a:xfrm>
            <a:custGeom>
              <a:avLst/>
              <a:gdLst>
                <a:gd name="T0" fmla="*/ 1427 w 1428"/>
                <a:gd name="T1" fmla="*/ 493 h 552"/>
                <a:gd name="T2" fmla="*/ 1427 w 1428"/>
                <a:gd name="T3" fmla="*/ 493 h 552"/>
                <a:gd name="T4" fmla="*/ 1371 w 1428"/>
                <a:gd name="T5" fmla="*/ 551 h 552"/>
                <a:gd name="T6" fmla="*/ 56 w 1428"/>
                <a:gd name="T7" fmla="*/ 551 h 552"/>
                <a:gd name="T8" fmla="*/ 56 w 1428"/>
                <a:gd name="T9" fmla="*/ 551 h 552"/>
                <a:gd name="T10" fmla="*/ 0 w 1428"/>
                <a:gd name="T11" fmla="*/ 493 h 552"/>
                <a:gd name="T12" fmla="*/ 0 w 1428"/>
                <a:gd name="T13" fmla="*/ 59 h 552"/>
                <a:gd name="T14" fmla="*/ 0 w 1428"/>
                <a:gd name="T15" fmla="*/ 59 h 552"/>
                <a:gd name="T16" fmla="*/ 56 w 1428"/>
                <a:gd name="T17" fmla="*/ 0 h 552"/>
                <a:gd name="T18" fmla="*/ 1371 w 1428"/>
                <a:gd name="T19" fmla="*/ 0 h 552"/>
                <a:gd name="T20" fmla="*/ 1371 w 1428"/>
                <a:gd name="T21" fmla="*/ 0 h 552"/>
                <a:gd name="T22" fmla="*/ 1427 w 1428"/>
                <a:gd name="T23" fmla="*/ 59 h 552"/>
                <a:gd name="T24" fmla="*/ 1427 w 1428"/>
                <a:gd name="T25" fmla="*/ 493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28" h="552">
                  <a:moveTo>
                    <a:pt x="1427" y="493"/>
                  </a:moveTo>
                  <a:lnTo>
                    <a:pt x="1427" y="493"/>
                  </a:lnTo>
                  <a:cubicBezTo>
                    <a:pt x="1427" y="525"/>
                    <a:pt x="1402" y="551"/>
                    <a:pt x="1371" y="551"/>
                  </a:cubicBezTo>
                  <a:lnTo>
                    <a:pt x="56" y="551"/>
                  </a:lnTo>
                  <a:lnTo>
                    <a:pt x="56" y="551"/>
                  </a:lnTo>
                  <a:cubicBezTo>
                    <a:pt x="25" y="551"/>
                    <a:pt x="0" y="525"/>
                    <a:pt x="0" y="493"/>
                  </a:cubicBezTo>
                  <a:lnTo>
                    <a:pt x="0" y="59"/>
                  </a:lnTo>
                  <a:lnTo>
                    <a:pt x="0" y="59"/>
                  </a:lnTo>
                  <a:cubicBezTo>
                    <a:pt x="0" y="26"/>
                    <a:pt x="25" y="0"/>
                    <a:pt x="56" y="0"/>
                  </a:cubicBezTo>
                  <a:lnTo>
                    <a:pt x="1371" y="0"/>
                  </a:lnTo>
                  <a:lnTo>
                    <a:pt x="1371" y="0"/>
                  </a:lnTo>
                  <a:cubicBezTo>
                    <a:pt x="1402" y="0"/>
                    <a:pt x="1427" y="26"/>
                    <a:pt x="1427" y="59"/>
                  </a:cubicBezTo>
                  <a:lnTo>
                    <a:pt x="1427" y="493"/>
                  </a:lnTo>
                </a:path>
              </a:pathLst>
            </a:custGeom>
            <a:solidFill>
              <a:schemeClr val="accent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28" name="Freeform 22">
              <a:extLst>
                <a:ext uri="{FF2B5EF4-FFF2-40B4-BE49-F238E27FC236}">
                  <a16:creationId xmlns:a16="http://schemas.microsoft.com/office/drawing/2014/main" xmlns="" id="{E085C614-E5B9-4482-B661-8615A5DAD2FB}"/>
                </a:ext>
              </a:extLst>
            </p:cNvPr>
            <p:cNvSpPr>
              <a:spLocks noChangeArrowheads="1"/>
            </p:cNvSpPr>
            <p:nvPr/>
          </p:nvSpPr>
          <p:spPr bwMode="auto">
            <a:xfrm>
              <a:off x="11471631" y="5443773"/>
              <a:ext cx="1494878" cy="2667160"/>
            </a:xfrm>
            <a:custGeom>
              <a:avLst/>
              <a:gdLst>
                <a:gd name="T0" fmla="*/ 654 w 2289"/>
                <a:gd name="T1" fmla="*/ 0 h 4085"/>
                <a:gd name="T2" fmla="*/ 654 w 2289"/>
                <a:gd name="T3" fmla="*/ 0 h 4085"/>
                <a:gd name="T4" fmla="*/ 0 w 2289"/>
                <a:gd name="T5" fmla="*/ 744 h 4085"/>
                <a:gd name="T6" fmla="*/ 183 w 2289"/>
                <a:gd name="T7" fmla="*/ 4084 h 4085"/>
                <a:gd name="T8" fmla="*/ 2230 w 2289"/>
                <a:gd name="T9" fmla="*/ 4084 h 4085"/>
                <a:gd name="T10" fmla="*/ 2288 w 2289"/>
                <a:gd name="T11" fmla="*/ 2253 h 4085"/>
                <a:gd name="T12" fmla="*/ 2230 w 2289"/>
                <a:gd name="T13" fmla="*/ 0 h 4085"/>
                <a:gd name="T14" fmla="*/ 654 w 2289"/>
                <a:gd name="T15" fmla="*/ 0 h 40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9" h="4085">
                  <a:moveTo>
                    <a:pt x="654" y="0"/>
                  </a:moveTo>
                  <a:lnTo>
                    <a:pt x="654" y="0"/>
                  </a:lnTo>
                  <a:cubicBezTo>
                    <a:pt x="293" y="0"/>
                    <a:pt x="0" y="269"/>
                    <a:pt x="0" y="744"/>
                  </a:cubicBezTo>
                  <a:lnTo>
                    <a:pt x="183" y="4084"/>
                  </a:lnTo>
                  <a:lnTo>
                    <a:pt x="2230" y="4084"/>
                  </a:lnTo>
                  <a:lnTo>
                    <a:pt x="2288" y="2253"/>
                  </a:lnTo>
                  <a:lnTo>
                    <a:pt x="2230" y="0"/>
                  </a:lnTo>
                  <a:lnTo>
                    <a:pt x="654" y="0"/>
                  </a:lnTo>
                </a:path>
              </a:pathLst>
            </a:custGeom>
            <a:solidFill>
              <a:schemeClr val="accent3">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29" name="Freeform 23">
              <a:extLst>
                <a:ext uri="{FF2B5EF4-FFF2-40B4-BE49-F238E27FC236}">
                  <a16:creationId xmlns:a16="http://schemas.microsoft.com/office/drawing/2014/main" xmlns="" id="{85AB30EE-E579-4DE3-A3A1-9DE916027C30}"/>
                </a:ext>
              </a:extLst>
            </p:cNvPr>
            <p:cNvSpPr>
              <a:spLocks noChangeArrowheads="1"/>
            </p:cNvSpPr>
            <p:nvPr/>
          </p:nvSpPr>
          <p:spPr bwMode="auto">
            <a:xfrm>
              <a:off x="12920424" y="5443773"/>
              <a:ext cx="1460312" cy="2667160"/>
            </a:xfrm>
            <a:custGeom>
              <a:avLst/>
              <a:gdLst>
                <a:gd name="T0" fmla="*/ 2234 w 2235"/>
                <a:gd name="T1" fmla="*/ 744 h 4085"/>
                <a:gd name="T2" fmla="*/ 2234 w 2235"/>
                <a:gd name="T3" fmla="*/ 744 h 4085"/>
                <a:gd name="T4" fmla="*/ 1580 w 2235"/>
                <a:gd name="T5" fmla="*/ 0 h 4085"/>
                <a:gd name="T6" fmla="*/ 0 w 2235"/>
                <a:gd name="T7" fmla="*/ 0 h 4085"/>
                <a:gd name="T8" fmla="*/ 0 w 2235"/>
                <a:gd name="T9" fmla="*/ 4084 h 4085"/>
                <a:gd name="T10" fmla="*/ 2038 w 2235"/>
                <a:gd name="T11" fmla="*/ 4084 h 4085"/>
                <a:gd name="T12" fmla="*/ 2234 w 2235"/>
                <a:gd name="T13" fmla="*/ 744 h 4085"/>
              </a:gdLst>
              <a:ahLst/>
              <a:cxnLst>
                <a:cxn ang="0">
                  <a:pos x="T0" y="T1"/>
                </a:cxn>
                <a:cxn ang="0">
                  <a:pos x="T2" y="T3"/>
                </a:cxn>
                <a:cxn ang="0">
                  <a:pos x="T4" y="T5"/>
                </a:cxn>
                <a:cxn ang="0">
                  <a:pos x="T6" y="T7"/>
                </a:cxn>
                <a:cxn ang="0">
                  <a:pos x="T8" y="T9"/>
                </a:cxn>
                <a:cxn ang="0">
                  <a:pos x="T10" y="T11"/>
                </a:cxn>
                <a:cxn ang="0">
                  <a:pos x="T12" y="T13"/>
                </a:cxn>
              </a:cxnLst>
              <a:rect l="0" t="0" r="r" b="b"/>
              <a:pathLst>
                <a:path w="2235" h="4085">
                  <a:moveTo>
                    <a:pt x="2234" y="744"/>
                  </a:moveTo>
                  <a:lnTo>
                    <a:pt x="2234" y="744"/>
                  </a:lnTo>
                  <a:cubicBezTo>
                    <a:pt x="2234" y="269"/>
                    <a:pt x="1941" y="0"/>
                    <a:pt x="1580" y="0"/>
                  </a:cubicBezTo>
                  <a:lnTo>
                    <a:pt x="0" y="0"/>
                  </a:lnTo>
                  <a:lnTo>
                    <a:pt x="0" y="4084"/>
                  </a:lnTo>
                  <a:lnTo>
                    <a:pt x="2038" y="4084"/>
                  </a:lnTo>
                  <a:lnTo>
                    <a:pt x="2234" y="744"/>
                  </a:lnTo>
                </a:path>
              </a:pathLst>
            </a:custGeom>
            <a:solidFill>
              <a:schemeClr val="accent3">
                <a:lumMod val="5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30" name="Freeform 24">
              <a:extLst>
                <a:ext uri="{FF2B5EF4-FFF2-40B4-BE49-F238E27FC236}">
                  <a16:creationId xmlns:a16="http://schemas.microsoft.com/office/drawing/2014/main" xmlns="" id="{D3BE60E5-26D4-4FDD-B2B4-8C00E7BAA315}"/>
                </a:ext>
              </a:extLst>
            </p:cNvPr>
            <p:cNvSpPr>
              <a:spLocks noChangeArrowheads="1"/>
            </p:cNvSpPr>
            <p:nvPr/>
          </p:nvSpPr>
          <p:spPr bwMode="auto">
            <a:xfrm>
              <a:off x="12882980" y="5406330"/>
              <a:ext cx="757520" cy="478130"/>
            </a:xfrm>
            <a:custGeom>
              <a:avLst/>
              <a:gdLst>
                <a:gd name="T0" fmla="*/ 57 w 1158"/>
                <a:gd name="T1" fmla="*/ 0 h 732"/>
                <a:gd name="T2" fmla="*/ 0 w 1158"/>
                <a:gd name="T3" fmla="*/ 552 h 732"/>
                <a:gd name="T4" fmla="*/ 57 w 1158"/>
                <a:gd name="T5" fmla="*/ 727 h 732"/>
                <a:gd name="T6" fmla="*/ 59 w 1158"/>
                <a:gd name="T7" fmla="*/ 731 h 732"/>
                <a:gd name="T8" fmla="*/ 310 w 1158"/>
                <a:gd name="T9" fmla="*/ 461 h 732"/>
                <a:gd name="T10" fmla="*/ 1157 w 1158"/>
                <a:gd name="T11" fmla="*/ 58 h 732"/>
                <a:gd name="T12" fmla="*/ 57 w 1158"/>
                <a:gd name="T13" fmla="*/ 0 h 732"/>
              </a:gdLst>
              <a:ahLst/>
              <a:cxnLst>
                <a:cxn ang="0">
                  <a:pos x="T0" y="T1"/>
                </a:cxn>
                <a:cxn ang="0">
                  <a:pos x="T2" y="T3"/>
                </a:cxn>
                <a:cxn ang="0">
                  <a:pos x="T4" y="T5"/>
                </a:cxn>
                <a:cxn ang="0">
                  <a:pos x="T6" y="T7"/>
                </a:cxn>
                <a:cxn ang="0">
                  <a:pos x="T8" y="T9"/>
                </a:cxn>
                <a:cxn ang="0">
                  <a:pos x="T10" y="T11"/>
                </a:cxn>
                <a:cxn ang="0">
                  <a:pos x="T12" y="T13"/>
                </a:cxn>
              </a:cxnLst>
              <a:rect l="0" t="0" r="r" b="b"/>
              <a:pathLst>
                <a:path w="1158" h="732">
                  <a:moveTo>
                    <a:pt x="57" y="0"/>
                  </a:moveTo>
                  <a:lnTo>
                    <a:pt x="0" y="552"/>
                  </a:lnTo>
                  <a:lnTo>
                    <a:pt x="57" y="727"/>
                  </a:lnTo>
                  <a:lnTo>
                    <a:pt x="59" y="731"/>
                  </a:lnTo>
                  <a:lnTo>
                    <a:pt x="310" y="461"/>
                  </a:lnTo>
                  <a:lnTo>
                    <a:pt x="1157" y="58"/>
                  </a:lnTo>
                  <a:lnTo>
                    <a:pt x="57" y="0"/>
                  </a:lnTo>
                </a:path>
              </a:pathLst>
            </a:custGeom>
            <a:solidFill>
              <a:schemeClr val="bg1">
                <a:lumMod val="9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31" name="Freeform 25">
              <a:extLst>
                <a:ext uri="{FF2B5EF4-FFF2-40B4-BE49-F238E27FC236}">
                  <a16:creationId xmlns:a16="http://schemas.microsoft.com/office/drawing/2014/main" xmlns="" id="{4164DCE0-3D99-4ECB-81C5-744D25832A95}"/>
                </a:ext>
              </a:extLst>
            </p:cNvPr>
            <p:cNvSpPr>
              <a:spLocks noChangeArrowheads="1"/>
            </p:cNvSpPr>
            <p:nvPr/>
          </p:nvSpPr>
          <p:spPr bwMode="auto">
            <a:xfrm>
              <a:off x="12217630" y="5406330"/>
              <a:ext cx="702794" cy="475249"/>
            </a:xfrm>
            <a:custGeom>
              <a:avLst/>
              <a:gdLst>
                <a:gd name="T0" fmla="*/ 0 w 1078"/>
                <a:gd name="T1" fmla="*/ 58 h 728"/>
                <a:gd name="T2" fmla="*/ 842 w 1078"/>
                <a:gd name="T3" fmla="*/ 467 h 728"/>
                <a:gd name="T4" fmla="*/ 1077 w 1078"/>
                <a:gd name="T5" fmla="*/ 727 h 728"/>
                <a:gd name="T6" fmla="*/ 1077 w 1078"/>
                <a:gd name="T7" fmla="*/ 0 h 728"/>
                <a:gd name="T8" fmla="*/ 0 w 1078"/>
                <a:gd name="T9" fmla="*/ 58 h 728"/>
              </a:gdLst>
              <a:ahLst/>
              <a:cxnLst>
                <a:cxn ang="0">
                  <a:pos x="T0" y="T1"/>
                </a:cxn>
                <a:cxn ang="0">
                  <a:pos x="T2" y="T3"/>
                </a:cxn>
                <a:cxn ang="0">
                  <a:pos x="T4" y="T5"/>
                </a:cxn>
                <a:cxn ang="0">
                  <a:pos x="T6" y="T7"/>
                </a:cxn>
                <a:cxn ang="0">
                  <a:pos x="T8" y="T9"/>
                </a:cxn>
              </a:cxnLst>
              <a:rect l="0" t="0" r="r" b="b"/>
              <a:pathLst>
                <a:path w="1078" h="728">
                  <a:moveTo>
                    <a:pt x="0" y="58"/>
                  </a:moveTo>
                  <a:lnTo>
                    <a:pt x="842" y="467"/>
                  </a:lnTo>
                  <a:lnTo>
                    <a:pt x="1077" y="727"/>
                  </a:lnTo>
                  <a:lnTo>
                    <a:pt x="1077" y="0"/>
                  </a:lnTo>
                  <a:lnTo>
                    <a:pt x="0" y="58"/>
                  </a:lnTo>
                </a:path>
              </a:pathLst>
            </a:custGeom>
            <a:solidFill>
              <a:schemeClr val="bg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32" name="Freeform 26">
              <a:extLst>
                <a:ext uri="{FF2B5EF4-FFF2-40B4-BE49-F238E27FC236}">
                  <a16:creationId xmlns:a16="http://schemas.microsoft.com/office/drawing/2014/main" xmlns="" id="{DAD7EA23-C0CC-472D-AD23-8379A881F05B}"/>
                </a:ext>
              </a:extLst>
            </p:cNvPr>
            <p:cNvSpPr>
              <a:spLocks noChangeArrowheads="1"/>
            </p:cNvSpPr>
            <p:nvPr/>
          </p:nvSpPr>
          <p:spPr bwMode="auto">
            <a:xfrm>
              <a:off x="11972803" y="5443772"/>
              <a:ext cx="797845" cy="910176"/>
            </a:xfrm>
            <a:custGeom>
              <a:avLst/>
              <a:gdLst>
                <a:gd name="T0" fmla="*/ 577 w 1220"/>
                <a:gd name="T1" fmla="*/ 1392 h 1393"/>
                <a:gd name="T2" fmla="*/ 1219 w 1220"/>
                <a:gd name="T3" fmla="*/ 409 h 1393"/>
                <a:gd name="T4" fmla="*/ 377 w 1220"/>
                <a:gd name="T5" fmla="*/ 0 h 1393"/>
                <a:gd name="T6" fmla="*/ 0 w 1220"/>
                <a:gd name="T7" fmla="*/ 0 h 1393"/>
                <a:gd name="T8" fmla="*/ 577 w 1220"/>
                <a:gd name="T9" fmla="*/ 1392 h 1393"/>
              </a:gdLst>
              <a:ahLst/>
              <a:cxnLst>
                <a:cxn ang="0">
                  <a:pos x="T0" y="T1"/>
                </a:cxn>
                <a:cxn ang="0">
                  <a:pos x="T2" y="T3"/>
                </a:cxn>
                <a:cxn ang="0">
                  <a:pos x="T4" y="T5"/>
                </a:cxn>
                <a:cxn ang="0">
                  <a:pos x="T6" y="T7"/>
                </a:cxn>
                <a:cxn ang="0">
                  <a:pos x="T8" y="T9"/>
                </a:cxn>
              </a:cxnLst>
              <a:rect l="0" t="0" r="r" b="b"/>
              <a:pathLst>
                <a:path w="1220" h="1393">
                  <a:moveTo>
                    <a:pt x="577" y="1392"/>
                  </a:moveTo>
                  <a:lnTo>
                    <a:pt x="1219" y="409"/>
                  </a:lnTo>
                  <a:lnTo>
                    <a:pt x="377" y="0"/>
                  </a:lnTo>
                  <a:lnTo>
                    <a:pt x="0" y="0"/>
                  </a:lnTo>
                  <a:lnTo>
                    <a:pt x="577" y="1392"/>
                  </a:lnTo>
                </a:path>
              </a:pathLst>
            </a:custGeom>
            <a:solidFill>
              <a:schemeClr val="accent3"/>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34" name="Freeform 27">
              <a:extLst>
                <a:ext uri="{FF2B5EF4-FFF2-40B4-BE49-F238E27FC236}">
                  <a16:creationId xmlns:a16="http://schemas.microsoft.com/office/drawing/2014/main" xmlns="" id="{92289DE9-C84D-4983-9868-CF9F082134EB}"/>
                </a:ext>
              </a:extLst>
            </p:cNvPr>
            <p:cNvSpPr>
              <a:spLocks noChangeArrowheads="1"/>
            </p:cNvSpPr>
            <p:nvPr/>
          </p:nvSpPr>
          <p:spPr bwMode="auto">
            <a:xfrm>
              <a:off x="13087482" y="5443772"/>
              <a:ext cx="800724" cy="910176"/>
            </a:xfrm>
            <a:custGeom>
              <a:avLst/>
              <a:gdLst>
                <a:gd name="T0" fmla="*/ 646 w 1225"/>
                <a:gd name="T1" fmla="*/ 1392 h 1393"/>
                <a:gd name="T2" fmla="*/ 0 w 1225"/>
                <a:gd name="T3" fmla="*/ 403 h 1393"/>
                <a:gd name="T4" fmla="*/ 847 w 1225"/>
                <a:gd name="T5" fmla="*/ 0 h 1393"/>
                <a:gd name="T6" fmla="*/ 1224 w 1225"/>
                <a:gd name="T7" fmla="*/ 0 h 1393"/>
                <a:gd name="T8" fmla="*/ 646 w 1225"/>
                <a:gd name="T9" fmla="*/ 1392 h 1393"/>
              </a:gdLst>
              <a:ahLst/>
              <a:cxnLst>
                <a:cxn ang="0">
                  <a:pos x="T0" y="T1"/>
                </a:cxn>
                <a:cxn ang="0">
                  <a:pos x="T2" y="T3"/>
                </a:cxn>
                <a:cxn ang="0">
                  <a:pos x="T4" y="T5"/>
                </a:cxn>
                <a:cxn ang="0">
                  <a:pos x="T6" y="T7"/>
                </a:cxn>
                <a:cxn ang="0">
                  <a:pos x="T8" y="T9"/>
                </a:cxn>
              </a:cxnLst>
              <a:rect l="0" t="0" r="r" b="b"/>
              <a:pathLst>
                <a:path w="1225" h="1393">
                  <a:moveTo>
                    <a:pt x="646" y="1392"/>
                  </a:moveTo>
                  <a:lnTo>
                    <a:pt x="0" y="403"/>
                  </a:lnTo>
                  <a:lnTo>
                    <a:pt x="847" y="0"/>
                  </a:lnTo>
                  <a:lnTo>
                    <a:pt x="1224" y="0"/>
                  </a:lnTo>
                  <a:lnTo>
                    <a:pt x="646" y="1392"/>
                  </a:lnTo>
                </a:path>
              </a:pathLst>
            </a:custGeom>
            <a:solidFill>
              <a:schemeClr val="accent3"/>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35" name="Freeform 28">
              <a:extLst>
                <a:ext uri="{FF2B5EF4-FFF2-40B4-BE49-F238E27FC236}">
                  <a16:creationId xmlns:a16="http://schemas.microsoft.com/office/drawing/2014/main" xmlns="" id="{A3304671-CBC1-453B-BD74-9CB4863B3404}"/>
                </a:ext>
              </a:extLst>
            </p:cNvPr>
            <p:cNvSpPr>
              <a:spLocks noChangeArrowheads="1"/>
            </p:cNvSpPr>
            <p:nvPr/>
          </p:nvSpPr>
          <p:spPr bwMode="auto">
            <a:xfrm>
              <a:off x="11843191" y="5414969"/>
              <a:ext cx="247706" cy="2695963"/>
            </a:xfrm>
            <a:custGeom>
              <a:avLst/>
              <a:gdLst>
                <a:gd name="T0" fmla="*/ 379 w 380"/>
                <a:gd name="T1" fmla="*/ 4127 h 4128"/>
                <a:gd name="T2" fmla="*/ 379 w 380"/>
                <a:gd name="T3" fmla="*/ 77 h 4128"/>
                <a:gd name="T4" fmla="*/ 379 w 380"/>
                <a:gd name="T5" fmla="*/ 77 h 4128"/>
                <a:gd name="T6" fmla="*/ 303 w 380"/>
                <a:gd name="T7" fmla="*/ 0 h 4128"/>
                <a:gd name="T8" fmla="*/ 77 w 380"/>
                <a:gd name="T9" fmla="*/ 0 h 4128"/>
                <a:gd name="T10" fmla="*/ 77 w 380"/>
                <a:gd name="T11" fmla="*/ 0 h 4128"/>
                <a:gd name="T12" fmla="*/ 0 w 380"/>
                <a:gd name="T13" fmla="*/ 77 h 4128"/>
                <a:gd name="T14" fmla="*/ 0 w 380"/>
                <a:gd name="T15" fmla="*/ 4127 h 4128"/>
                <a:gd name="T16" fmla="*/ 379 w 380"/>
                <a:gd name="T17" fmla="*/ 4127 h 4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0" h="4128">
                  <a:moveTo>
                    <a:pt x="379" y="4127"/>
                  </a:moveTo>
                  <a:lnTo>
                    <a:pt x="379" y="77"/>
                  </a:lnTo>
                  <a:lnTo>
                    <a:pt x="379" y="77"/>
                  </a:lnTo>
                  <a:cubicBezTo>
                    <a:pt x="379" y="35"/>
                    <a:pt x="345" y="0"/>
                    <a:pt x="303" y="0"/>
                  </a:cubicBezTo>
                  <a:lnTo>
                    <a:pt x="77" y="0"/>
                  </a:lnTo>
                  <a:lnTo>
                    <a:pt x="77" y="0"/>
                  </a:lnTo>
                  <a:cubicBezTo>
                    <a:pt x="35" y="0"/>
                    <a:pt x="0" y="35"/>
                    <a:pt x="0" y="77"/>
                  </a:cubicBezTo>
                  <a:lnTo>
                    <a:pt x="0" y="4127"/>
                  </a:lnTo>
                  <a:lnTo>
                    <a:pt x="379" y="4127"/>
                  </a:lnTo>
                </a:path>
              </a:pathLst>
            </a:custGeom>
            <a:solidFill>
              <a:schemeClr val="accent2">
                <a:lumMod val="40000"/>
                <a:lumOff val="6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36" name="Freeform 29">
              <a:extLst>
                <a:ext uri="{FF2B5EF4-FFF2-40B4-BE49-F238E27FC236}">
                  <a16:creationId xmlns:a16="http://schemas.microsoft.com/office/drawing/2014/main" xmlns="" id="{C1FFACCB-C270-4A67-8FF1-6E8B5CBD4C34}"/>
                </a:ext>
              </a:extLst>
            </p:cNvPr>
            <p:cNvSpPr>
              <a:spLocks noChangeArrowheads="1"/>
            </p:cNvSpPr>
            <p:nvPr/>
          </p:nvSpPr>
          <p:spPr bwMode="auto">
            <a:xfrm>
              <a:off x="13726908" y="5414969"/>
              <a:ext cx="250585" cy="2695963"/>
            </a:xfrm>
            <a:custGeom>
              <a:avLst/>
              <a:gdLst>
                <a:gd name="T0" fmla="*/ 381 w 382"/>
                <a:gd name="T1" fmla="*/ 4127 h 4128"/>
                <a:gd name="T2" fmla="*/ 381 w 382"/>
                <a:gd name="T3" fmla="*/ 77 h 4128"/>
                <a:gd name="T4" fmla="*/ 381 w 382"/>
                <a:gd name="T5" fmla="*/ 77 h 4128"/>
                <a:gd name="T6" fmla="*/ 304 w 382"/>
                <a:gd name="T7" fmla="*/ 0 h 4128"/>
                <a:gd name="T8" fmla="*/ 78 w 382"/>
                <a:gd name="T9" fmla="*/ 0 h 4128"/>
                <a:gd name="T10" fmla="*/ 78 w 382"/>
                <a:gd name="T11" fmla="*/ 0 h 4128"/>
                <a:gd name="T12" fmla="*/ 0 w 382"/>
                <a:gd name="T13" fmla="*/ 77 h 4128"/>
                <a:gd name="T14" fmla="*/ 0 w 382"/>
                <a:gd name="T15" fmla="*/ 4127 h 4128"/>
                <a:gd name="T16" fmla="*/ 381 w 382"/>
                <a:gd name="T17" fmla="*/ 4127 h 4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2" h="4128">
                  <a:moveTo>
                    <a:pt x="381" y="4127"/>
                  </a:moveTo>
                  <a:lnTo>
                    <a:pt x="381" y="77"/>
                  </a:lnTo>
                  <a:lnTo>
                    <a:pt x="381" y="77"/>
                  </a:lnTo>
                  <a:cubicBezTo>
                    <a:pt x="381" y="35"/>
                    <a:pt x="346" y="0"/>
                    <a:pt x="304" y="0"/>
                  </a:cubicBezTo>
                  <a:lnTo>
                    <a:pt x="78" y="0"/>
                  </a:lnTo>
                  <a:lnTo>
                    <a:pt x="78" y="0"/>
                  </a:lnTo>
                  <a:cubicBezTo>
                    <a:pt x="35" y="0"/>
                    <a:pt x="0" y="35"/>
                    <a:pt x="0" y="77"/>
                  </a:cubicBezTo>
                  <a:lnTo>
                    <a:pt x="0" y="4127"/>
                  </a:lnTo>
                  <a:lnTo>
                    <a:pt x="381" y="4127"/>
                  </a:lnTo>
                </a:path>
              </a:pathLst>
            </a:custGeom>
            <a:solidFill>
              <a:schemeClr val="accent2">
                <a:lumMod val="40000"/>
                <a:lumOff val="6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38" name="Freeform 30">
              <a:extLst>
                <a:ext uri="{FF2B5EF4-FFF2-40B4-BE49-F238E27FC236}">
                  <a16:creationId xmlns:a16="http://schemas.microsoft.com/office/drawing/2014/main" xmlns="" id="{029A153A-8823-4354-B9C4-AC2B9C132B2D}"/>
                </a:ext>
              </a:extLst>
            </p:cNvPr>
            <p:cNvSpPr>
              <a:spLocks noChangeArrowheads="1"/>
            </p:cNvSpPr>
            <p:nvPr/>
          </p:nvSpPr>
          <p:spPr bwMode="auto">
            <a:xfrm>
              <a:off x="11785585" y="7992841"/>
              <a:ext cx="365797" cy="365797"/>
            </a:xfrm>
            <a:custGeom>
              <a:avLst/>
              <a:gdLst>
                <a:gd name="T0" fmla="*/ 557 w 558"/>
                <a:gd name="T1" fmla="*/ 390 h 559"/>
                <a:gd name="T2" fmla="*/ 557 w 558"/>
                <a:gd name="T3" fmla="*/ 390 h 559"/>
                <a:gd name="T4" fmla="*/ 389 w 558"/>
                <a:gd name="T5" fmla="*/ 558 h 559"/>
                <a:gd name="T6" fmla="*/ 169 w 558"/>
                <a:gd name="T7" fmla="*/ 558 h 559"/>
                <a:gd name="T8" fmla="*/ 169 w 558"/>
                <a:gd name="T9" fmla="*/ 558 h 559"/>
                <a:gd name="T10" fmla="*/ 0 w 558"/>
                <a:gd name="T11" fmla="*/ 390 h 559"/>
                <a:gd name="T12" fmla="*/ 0 w 558"/>
                <a:gd name="T13" fmla="*/ 169 h 559"/>
                <a:gd name="T14" fmla="*/ 0 w 558"/>
                <a:gd name="T15" fmla="*/ 169 h 559"/>
                <a:gd name="T16" fmla="*/ 169 w 558"/>
                <a:gd name="T17" fmla="*/ 0 h 559"/>
                <a:gd name="T18" fmla="*/ 389 w 558"/>
                <a:gd name="T19" fmla="*/ 0 h 559"/>
                <a:gd name="T20" fmla="*/ 389 w 558"/>
                <a:gd name="T21" fmla="*/ 0 h 559"/>
                <a:gd name="T22" fmla="*/ 557 w 558"/>
                <a:gd name="T23" fmla="*/ 169 h 559"/>
                <a:gd name="T24" fmla="*/ 557 w 558"/>
                <a:gd name="T25" fmla="*/ 39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8" h="559">
                  <a:moveTo>
                    <a:pt x="557" y="390"/>
                  </a:moveTo>
                  <a:lnTo>
                    <a:pt x="557" y="390"/>
                  </a:lnTo>
                  <a:cubicBezTo>
                    <a:pt x="557" y="483"/>
                    <a:pt x="481" y="558"/>
                    <a:pt x="389" y="558"/>
                  </a:cubicBezTo>
                  <a:lnTo>
                    <a:pt x="169" y="558"/>
                  </a:lnTo>
                  <a:lnTo>
                    <a:pt x="169" y="558"/>
                  </a:lnTo>
                  <a:cubicBezTo>
                    <a:pt x="76" y="558"/>
                    <a:pt x="0" y="483"/>
                    <a:pt x="0" y="390"/>
                  </a:cubicBezTo>
                  <a:lnTo>
                    <a:pt x="0" y="169"/>
                  </a:lnTo>
                  <a:lnTo>
                    <a:pt x="0" y="169"/>
                  </a:lnTo>
                  <a:cubicBezTo>
                    <a:pt x="0" y="76"/>
                    <a:pt x="76" y="0"/>
                    <a:pt x="169" y="0"/>
                  </a:cubicBezTo>
                  <a:lnTo>
                    <a:pt x="389" y="0"/>
                  </a:lnTo>
                  <a:lnTo>
                    <a:pt x="389" y="0"/>
                  </a:lnTo>
                  <a:cubicBezTo>
                    <a:pt x="481" y="0"/>
                    <a:pt x="557" y="76"/>
                    <a:pt x="557" y="169"/>
                  </a:cubicBezTo>
                  <a:lnTo>
                    <a:pt x="557" y="390"/>
                  </a:lnTo>
                </a:path>
              </a:pathLst>
            </a:custGeom>
            <a:solidFill>
              <a:schemeClr val="accent2">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39" name="Freeform 31">
              <a:extLst>
                <a:ext uri="{FF2B5EF4-FFF2-40B4-BE49-F238E27FC236}">
                  <a16:creationId xmlns:a16="http://schemas.microsoft.com/office/drawing/2014/main" xmlns="" id="{2965D3DC-86C6-42C2-A395-EBC9589A5846}"/>
                </a:ext>
              </a:extLst>
            </p:cNvPr>
            <p:cNvSpPr>
              <a:spLocks noChangeArrowheads="1"/>
            </p:cNvSpPr>
            <p:nvPr/>
          </p:nvSpPr>
          <p:spPr bwMode="auto">
            <a:xfrm>
              <a:off x="13669302" y="7992841"/>
              <a:ext cx="365797" cy="365797"/>
            </a:xfrm>
            <a:custGeom>
              <a:avLst/>
              <a:gdLst>
                <a:gd name="T0" fmla="*/ 558 w 559"/>
                <a:gd name="T1" fmla="*/ 390 h 559"/>
                <a:gd name="T2" fmla="*/ 558 w 559"/>
                <a:gd name="T3" fmla="*/ 390 h 559"/>
                <a:gd name="T4" fmla="*/ 390 w 559"/>
                <a:gd name="T5" fmla="*/ 558 h 559"/>
                <a:gd name="T6" fmla="*/ 169 w 559"/>
                <a:gd name="T7" fmla="*/ 558 h 559"/>
                <a:gd name="T8" fmla="*/ 169 w 559"/>
                <a:gd name="T9" fmla="*/ 558 h 559"/>
                <a:gd name="T10" fmla="*/ 0 w 559"/>
                <a:gd name="T11" fmla="*/ 390 h 559"/>
                <a:gd name="T12" fmla="*/ 0 w 559"/>
                <a:gd name="T13" fmla="*/ 169 h 559"/>
                <a:gd name="T14" fmla="*/ 0 w 559"/>
                <a:gd name="T15" fmla="*/ 169 h 559"/>
                <a:gd name="T16" fmla="*/ 169 w 559"/>
                <a:gd name="T17" fmla="*/ 0 h 559"/>
                <a:gd name="T18" fmla="*/ 390 w 559"/>
                <a:gd name="T19" fmla="*/ 0 h 559"/>
                <a:gd name="T20" fmla="*/ 390 w 559"/>
                <a:gd name="T21" fmla="*/ 0 h 559"/>
                <a:gd name="T22" fmla="*/ 558 w 559"/>
                <a:gd name="T23" fmla="*/ 169 h 559"/>
                <a:gd name="T24" fmla="*/ 558 w 559"/>
                <a:gd name="T25" fmla="*/ 39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9" h="559">
                  <a:moveTo>
                    <a:pt x="558" y="390"/>
                  </a:moveTo>
                  <a:lnTo>
                    <a:pt x="558" y="390"/>
                  </a:lnTo>
                  <a:cubicBezTo>
                    <a:pt x="558" y="483"/>
                    <a:pt x="482" y="558"/>
                    <a:pt x="390" y="558"/>
                  </a:cubicBezTo>
                  <a:lnTo>
                    <a:pt x="169" y="558"/>
                  </a:lnTo>
                  <a:lnTo>
                    <a:pt x="169" y="558"/>
                  </a:lnTo>
                  <a:cubicBezTo>
                    <a:pt x="76" y="558"/>
                    <a:pt x="0" y="483"/>
                    <a:pt x="0" y="390"/>
                  </a:cubicBezTo>
                  <a:lnTo>
                    <a:pt x="0" y="169"/>
                  </a:lnTo>
                  <a:lnTo>
                    <a:pt x="0" y="169"/>
                  </a:lnTo>
                  <a:cubicBezTo>
                    <a:pt x="0" y="76"/>
                    <a:pt x="76" y="0"/>
                    <a:pt x="169" y="0"/>
                  </a:cubicBezTo>
                  <a:lnTo>
                    <a:pt x="390" y="0"/>
                  </a:lnTo>
                  <a:lnTo>
                    <a:pt x="390" y="0"/>
                  </a:lnTo>
                  <a:cubicBezTo>
                    <a:pt x="482" y="0"/>
                    <a:pt x="558" y="76"/>
                    <a:pt x="558" y="169"/>
                  </a:cubicBezTo>
                  <a:lnTo>
                    <a:pt x="558" y="390"/>
                  </a:lnTo>
                </a:path>
              </a:pathLst>
            </a:custGeom>
            <a:solidFill>
              <a:schemeClr val="accent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40" name="Freeform 32">
              <a:extLst>
                <a:ext uri="{FF2B5EF4-FFF2-40B4-BE49-F238E27FC236}">
                  <a16:creationId xmlns:a16="http://schemas.microsoft.com/office/drawing/2014/main" xmlns="" id="{8352CB33-9187-4D05-966D-483AAEE7DC94}"/>
                </a:ext>
              </a:extLst>
            </p:cNvPr>
            <p:cNvSpPr>
              <a:spLocks noChangeArrowheads="1"/>
            </p:cNvSpPr>
            <p:nvPr/>
          </p:nvSpPr>
          <p:spPr bwMode="auto">
            <a:xfrm>
              <a:off x="14147433" y="2932150"/>
              <a:ext cx="351397" cy="823766"/>
            </a:xfrm>
            <a:custGeom>
              <a:avLst/>
              <a:gdLst>
                <a:gd name="T0" fmla="*/ 411 w 540"/>
                <a:gd name="T1" fmla="*/ 975 h 1263"/>
                <a:gd name="T2" fmla="*/ 411 w 540"/>
                <a:gd name="T3" fmla="*/ 975 h 1263"/>
                <a:gd name="T4" fmla="*/ 228 w 540"/>
                <a:gd name="T5" fmla="*/ 1255 h 1263"/>
                <a:gd name="T6" fmla="*/ 228 w 540"/>
                <a:gd name="T7" fmla="*/ 1255 h 1263"/>
                <a:gd name="T8" fmla="*/ 7 w 540"/>
                <a:gd name="T9" fmla="*/ 1007 h 1263"/>
                <a:gd name="T10" fmla="*/ 50 w 540"/>
                <a:gd name="T11" fmla="*/ 228 h 1263"/>
                <a:gd name="T12" fmla="*/ 50 w 540"/>
                <a:gd name="T13" fmla="*/ 228 h 1263"/>
                <a:gd name="T14" fmla="*/ 297 w 540"/>
                <a:gd name="T15" fmla="*/ 7 h 1263"/>
                <a:gd name="T16" fmla="*/ 297 w 540"/>
                <a:gd name="T17" fmla="*/ 7 h 1263"/>
                <a:gd name="T18" fmla="*/ 519 w 540"/>
                <a:gd name="T19" fmla="*/ 255 h 1263"/>
                <a:gd name="T20" fmla="*/ 519 w 540"/>
                <a:gd name="T21" fmla="*/ 255 h 1263"/>
                <a:gd name="T22" fmla="*/ 411 w 540"/>
                <a:gd name="T23" fmla="*/ 975 h 1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0" h="1263">
                  <a:moveTo>
                    <a:pt x="411" y="975"/>
                  </a:moveTo>
                  <a:lnTo>
                    <a:pt x="411" y="975"/>
                  </a:lnTo>
                  <a:cubicBezTo>
                    <a:pt x="406" y="1105"/>
                    <a:pt x="358" y="1262"/>
                    <a:pt x="228" y="1255"/>
                  </a:cubicBezTo>
                  <a:lnTo>
                    <a:pt x="228" y="1255"/>
                  </a:lnTo>
                  <a:cubicBezTo>
                    <a:pt x="99" y="1248"/>
                    <a:pt x="0" y="1137"/>
                    <a:pt x="7" y="1007"/>
                  </a:cubicBezTo>
                  <a:lnTo>
                    <a:pt x="50" y="228"/>
                  </a:lnTo>
                  <a:lnTo>
                    <a:pt x="50" y="228"/>
                  </a:lnTo>
                  <a:cubicBezTo>
                    <a:pt x="57" y="99"/>
                    <a:pt x="168" y="0"/>
                    <a:pt x="297" y="7"/>
                  </a:cubicBezTo>
                  <a:lnTo>
                    <a:pt x="297" y="7"/>
                  </a:lnTo>
                  <a:cubicBezTo>
                    <a:pt x="427" y="14"/>
                    <a:pt x="539" y="126"/>
                    <a:pt x="519" y="255"/>
                  </a:cubicBezTo>
                  <a:lnTo>
                    <a:pt x="519" y="255"/>
                  </a:lnTo>
                  <a:cubicBezTo>
                    <a:pt x="492" y="435"/>
                    <a:pt x="425" y="622"/>
                    <a:pt x="411" y="975"/>
                  </a:cubicBezTo>
                </a:path>
              </a:pathLst>
            </a:custGeom>
            <a:solidFill>
              <a:srgbClr val="F8B77C"/>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41" name="Freeform 33">
              <a:extLst>
                <a:ext uri="{FF2B5EF4-FFF2-40B4-BE49-F238E27FC236}">
                  <a16:creationId xmlns:a16="http://schemas.microsoft.com/office/drawing/2014/main" xmlns="" id="{B47835EF-FF5D-4D60-B4BD-B9454626938D}"/>
                </a:ext>
              </a:extLst>
            </p:cNvPr>
            <p:cNvSpPr>
              <a:spLocks noChangeArrowheads="1"/>
            </p:cNvSpPr>
            <p:nvPr/>
          </p:nvSpPr>
          <p:spPr bwMode="auto">
            <a:xfrm>
              <a:off x="11353540" y="2932150"/>
              <a:ext cx="351397" cy="823766"/>
            </a:xfrm>
            <a:custGeom>
              <a:avLst/>
              <a:gdLst>
                <a:gd name="T0" fmla="*/ 128 w 540"/>
                <a:gd name="T1" fmla="*/ 975 h 1263"/>
                <a:gd name="T2" fmla="*/ 128 w 540"/>
                <a:gd name="T3" fmla="*/ 975 h 1263"/>
                <a:gd name="T4" fmla="*/ 311 w 540"/>
                <a:gd name="T5" fmla="*/ 1255 h 1263"/>
                <a:gd name="T6" fmla="*/ 311 w 540"/>
                <a:gd name="T7" fmla="*/ 1255 h 1263"/>
                <a:gd name="T8" fmla="*/ 532 w 540"/>
                <a:gd name="T9" fmla="*/ 1007 h 1263"/>
                <a:gd name="T10" fmla="*/ 489 w 540"/>
                <a:gd name="T11" fmla="*/ 228 h 1263"/>
                <a:gd name="T12" fmla="*/ 489 w 540"/>
                <a:gd name="T13" fmla="*/ 228 h 1263"/>
                <a:gd name="T14" fmla="*/ 241 w 540"/>
                <a:gd name="T15" fmla="*/ 7 h 1263"/>
                <a:gd name="T16" fmla="*/ 241 w 540"/>
                <a:gd name="T17" fmla="*/ 7 h 1263"/>
                <a:gd name="T18" fmla="*/ 20 w 540"/>
                <a:gd name="T19" fmla="*/ 255 h 1263"/>
                <a:gd name="T20" fmla="*/ 20 w 540"/>
                <a:gd name="T21" fmla="*/ 255 h 1263"/>
                <a:gd name="T22" fmla="*/ 128 w 540"/>
                <a:gd name="T23" fmla="*/ 975 h 1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0" h="1263">
                  <a:moveTo>
                    <a:pt x="128" y="975"/>
                  </a:moveTo>
                  <a:lnTo>
                    <a:pt x="128" y="975"/>
                  </a:lnTo>
                  <a:cubicBezTo>
                    <a:pt x="133" y="1105"/>
                    <a:pt x="181" y="1262"/>
                    <a:pt x="311" y="1255"/>
                  </a:cubicBezTo>
                  <a:lnTo>
                    <a:pt x="311" y="1255"/>
                  </a:lnTo>
                  <a:cubicBezTo>
                    <a:pt x="440" y="1248"/>
                    <a:pt x="539" y="1137"/>
                    <a:pt x="532" y="1007"/>
                  </a:cubicBezTo>
                  <a:lnTo>
                    <a:pt x="489" y="228"/>
                  </a:lnTo>
                  <a:lnTo>
                    <a:pt x="489" y="228"/>
                  </a:lnTo>
                  <a:cubicBezTo>
                    <a:pt x="482" y="99"/>
                    <a:pt x="371" y="0"/>
                    <a:pt x="241" y="7"/>
                  </a:cubicBezTo>
                  <a:lnTo>
                    <a:pt x="241" y="7"/>
                  </a:lnTo>
                  <a:cubicBezTo>
                    <a:pt x="111" y="14"/>
                    <a:pt x="0" y="126"/>
                    <a:pt x="20" y="255"/>
                  </a:cubicBezTo>
                  <a:lnTo>
                    <a:pt x="20" y="255"/>
                  </a:lnTo>
                  <a:cubicBezTo>
                    <a:pt x="47" y="435"/>
                    <a:pt x="114" y="622"/>
                    <a:pt x="128" y="975"/>
                  </a:cubicBezTo>
                </a:path>
              </a:pathLst>
            </a:custGeom>
            <a:solidFill>
              <a:srgbClr val="FCC287"/>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42" name="Freeform 34">
              <a:extLst>
                <a:ext uri="{FF2B5EF4-FFF2-40B4-BE49-F238E27FC236}">
                  <a16:creationId xmlns:a16="http://schemas.microsoft.com/office/drawing/2014/main" xmlns="" id="{D2DC4994-047C-4F75-83D6-1F91D163A8DE}"/>
                </a:ext>
              </a:extLst>
            </p:cNvPr>
            <p:cNvSpPr>
              <a:spLocks noChangeArrowheads="1"/>
            </p:cNvSpPr>
            <p:nvPr/>
          </p:nvSpPr>
          <p:spPr bwMode="auto">
            <a:xfrm>
              <a:off x="11537879" y="1454555"/>
              <a:ext cx="2779491" cy="3142409"/>
            </a:xfrm>
            <a:custGeom>
              <a:avLst/>
              <a:gdLst>
                <a:gd name="T0" fmla="*/ 4142 w 4254"/>
                <a:gd name="T1" fmla="*/ 3698 h 4811"/>
                <a:gd name="T2" fmla="*/ 4142 w 4254"/>
                <a:gd name="T3" fmla="*/ 3698 h 4811"/>
                <a:gd name="T4" fmla="*/ 3141 w 4254"/>
                <a:gd name="T5" fmla="*/ 4810 h 4811"/>
                <a:gd name="T6" fmla="*/ 1111 w 4254"/>
                <a:gd name="T7" fmla="*/ 4810 h 4811"/>
                <a:gd name="T8" fmla="*/ 1111 w 4254"/>
                <a:gd name="T9" fmla="*/ 4810 h 4811"/>
                <a:gd name="T10" fmla="*/ 111 w 4254"/>
                <a:gd name="T11" fmla="*/ 3698 h 4811"/>
                <a:gd name="T12" fmla="*/ 0 w 4254"/>
                <a:gd name="T13" fmla="*/ 1112 h 4811"/>
                <a:gd name="T14" fmla="*/ 0 w 4254"/>
                <a:gd name="T15" fmla="*/ 1112 h 4811"/>
                <a:gd name="T16" fmla="*/ 1000 w 4254"/>
                <a:gd name="T17" fmla="*/ 0 h 4811"/>
                <a:gd name="T18" fmla="*/ 3252 w 4254"/>
                <a:gd name="T19" fmla="*/ 0 h 4811"/>
                <a:gd name="T20" fmla="*/ 3252 w 4254"/>
                <a:gd name="T21" fmla="*/ 0 h 4811"/>
                <a:gd name="T22" fmla="*/ 4253 w 4254"/>
                <a:gd name="T23" fmla="*/ 1112 h 4811"/>
                <a:gd name="T24" fmla="*/ 4142 w 4254"/>
                <a:gd name="T25" fmla="*/ 3698 h 4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54" h="4811">
                  <a:moveTo>
                    <a:pt x="4142" y="3698"/>
                  </a:moveTo>
                  <a:lnTo>
                    <a:pt x="4142" y="3698"/>
                  </a:lnTo>
                  <a:cubicBezTo>
                    <a:pt x="4142" y="4312"/>
                    <a:pt x="3755" y="4810"/>
                    <a:pt x="3141" y="4810"/>
                  </a:cubicBezTo>
                  <a:lnTo>
                    <a:pt x="1111" y="4810"/>
                  </a:lnTo>
                  <a:lnTo>
                    <a:pt x="1111" y="4810"/>
                  </a:lnTo>
                  <a:cubicBezTo>
                    <a:pt x="498" y="4810"/>
                    <a:pt x="111" y="4312"/>
                    <a:pt x="111" y="3698"/>
                  </a:cubicBezTo>
                  <a:lnTo>
                    <a:pt x="0" y="1112"/>
                  </a:lnTo>
                  <a:lnTo>
                    <a:pt x="0" y="1112"/>
                  </a:lnTo>
                  <a:cubicBezTo>
                    <a:pt x="0" y="498"/>
                    <a:pt x="386" y="0"/>
                    <a:pt x="1000" y="0"/>
                  </a:cubicBezTo>
                  <a:lnTo>
                    <a:pt x="3252" y="0"/>
                  </a:lnTo>
                  <a:lnTo>
                    <a:pt x="3252" y="0"/>
                  </a:lnTo>
                  <a:cubicBezTo>
                    <a:pt x="3866" y="0"/>
                    <a:pt x="4253" y="498"/>
                    <a:pt x="4253" y="1112"/>
                  </a:cubicBezTo>
                  <a:lnTo>
                    <a:pt x="4142" y="3698"/>
                  </a:lnTo>
                </a:path>
              </a:pathLst>
            </a:custGeom>
            <a:solidFill>
              <a:schemeClr val="bg1">
                <a:lumMod val="8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43" name="Freeform 35">
              <a:extLst>
                <a:ext uri="{FF2B5EF4-FFF2-40B4-BE49-F238E27FC236}">
                  <a16:creationId xmlns:a16="http://schemas.microsoft.com/office/drawing/2014/main" xmlns="" id="{C2197B73-52D4-4052-AED0-DCDCF1ECD69E}"/>
                </a:ext>
              </a:extLst>
            </p:cNvPr>
            <p:cNvSpPr>
              <a:spLocks noChangeArrowheads="1"/>
            </p:cNvSpPr>
            <p:nvPr/>
          </p:nvSpPr>
          <p:spPr bwMode="auto">
            <a:xfrm>
              <a:off x="12920424" y="1454555"/>
              <a:ext cx="1391185" cy="3142409"/>
            </a:xfrm>
            <a:custGeom>
              <a:avLst/>
              <a:gdLst>
                <a:gd name="T0" fmla="*/ 1126 w 2129"/>
                <a:gd name="T1" fmla="*/ 0 h 4811"/>
                <a:gd name="T2" fmla="*/ 0 w 2129"/>
                <a:gd name="T3" fmla="*/ 0 h 4811"/>
                <a:gd name="T4" fmla="*/ 0 w 2129"/>
                <a:gd name="T5" fmla="*/ 4810 h 4811"/>
                <a:gd name="T6" fmla="*/ 1015 w 2129"/>
                <a:gd name="T7" fmla="*/ 4810 h 4811"/>
                <a:gd name="T8" fmla="*/ 1015 w 2129"/>
                <a:gd name="T9" fmla="*/ 4810 h 4811"/>
                <a:gd name="T10" fmla="*/ 2016 w 2129"/>
                <a:gd name="T11" fmla="*/ 3698 h 4811"/>
                <a:gd name="T12" fmla="*/ 2128 w 2129"/>
                <a:gd name="T13" fmla="*/ 1112 h 4811"/>
                <a:gd name="T14" fmla="*/ 2128 w 2129"/>
                <a:gd name="T15" fmla="*/ 1112 h 4811"/>
                <a:gd name="T16" fmla="*/ 1126 w 2129"/>
                <a:gd name="T17" fmla="*/ 0 h 4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9" h="4811">
                  <a:moveTo>
                    <a:pt x="1126" y="0"/>
                  </a:moveTo>
                  <a:lnTo>
                    <a:pt x="0" y="0"/>
                  </a:lnTo>
                  <a:lnTo>
                    <a:pt x="0" y="4810"/>
                  </a:lnTo>
                  <a:lnTo>
                    <a:pt x="1015" y="4810"/>
                  </a:lnTo>
                  <a:lnTo>
                    <a:pt x="1015" y="4810"/>
                  </a:lnTo>
                  <a:cubicBezTo>
                    <a:pt x="1630" y="4810"/>
                    <a:pt x="2016" y="4312"/>
                    <a:pt x="2016" y="3698"/>
                  </a:cubicBezTo>
                  <a:lnTo>
                    <a:pt x="2128" y="1112"/>
                  </a:lnTo>
                  <a:lnTo>
                    <a:pt x="2128" y="1112"/>
                  </a:lnTo>
                  <a:cubicBezTo>
                    <a:pt x="2128" y="498"/>
                    <a:pt x="1741" y="0"/>
                    <a:pt x="1126" y="0"/>
                  </a:cubicBezTo>
                </a:path>
              </a:pathLst>
            </a:custGeom>
            <a:solidFill>
              <a:schemeClr val="bg1">
                <a:lumMod val="9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44" name="Freeform 36">
              <a:extLst>
                <a:ext uri="{FF2B5EF4-FFF2-40B4-BE49-F238E27FC236}">
                  <a16:creationId xmlns:a16="http://schemas.microsoft.com/office/drawing/2014/main" xmlns="" id="{ED9A85BB-8CA6-457A-8C7F-615FFF47945C}"/>
                </a:ext>
              </a:extLst>
            </p:cNvPr>
            <p:cNvSpPr>
              <a:spLocks noChangeArrowheads="1"/>
            </p:cNvSpPr>
            <p:nvPr/>
          </p:nvSpPr>
          <p:spPr bwMode="auto">
            <a:xfrm>
              <a:off x="11465871" y="1998932"/>
              <a:ext cx="1491997" cy="3392996"/>
            </a:xfrm>
            <a:custGeom>
              <a:avLst/>
              <a:gdLst>
                <a:gd name="T0" fmla="*/ 1239 w 2283"/>
                <a:gd name="T1" fmla="*/ 3276 h 5195"/>
                <a:gd name="T2" fmla="*/ 1239 w 2283"/>
                <a:gd name="T3" fmla="*/ 3276 h 5195"/>
                <a:gd name="T4" fmla="*/ 292 w 2283"/>
                <a:gd name="T5" fmla="*/ 2160 h 5195"/>
                <a:gd name="T6" fmla="*/ 222 w 2283"/>
                <a:gd name="T7" fmla="*/ 320 h 5195"/>
                <a:gd name="T8" fmla="*/ 222 w 2283"/>
                <a:gd name="T9" fmla="*/ 320 h 5195"/>
                <a:gd name="T10" fmla="*/ 0 w 2283"/>
                <a:gd name="T11" fmla="*/ 308 h 5195"/>
                <a:gd name="T12" fmla="*/ 212 w 2283"/>
                <a:gd name="T13" fmla="*/ 2910 h 5195"/>
                <a:gd name="T14" fmla="*/ 212 w 2283"/>
                <a:gd name="T15" fmla="*/ 2910 h 5195"/>
                <a:gd name="T16" fmla="*/ 2226 w 2283"/>
                <a:gd name="T17" fmla="*/ 5194 h 5195"/>
                <a:gd name="T18" fmla="*/ 2282 w 2283"/>
                <a:gd name="T19" fmla="*/ 3957 h 5195"/>
                <a:gd name="T20" fmla="*/ 2226 w 2283"/>
                <a:gd name="T21" fmla="*/ 2942 h 5195"/>
                <a:gd name="T22" fmla="*/ 2226 w 2283"/>
                <a:gd name="T23" fmla="*/ 2942 h 5195"/>
                <a:gd name="T24" fmla="*/ 1239 w 2283"/>
                <a:gd name="T25" fmla="*/ 3276 h 5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83" h="5195">
                  <a:moveTo>
                    <a:pt x="1239" y="3276"/>
                  </a:moveTo>
                  <a:lnTo>
                    <a:pt x="1239" y="3276"/>
                  </a:lnTo>
                  <a:cubicBezTo>
                    <a:pt x="745" y="3692"/>
                    <a:pt x="292" y="2807"/>
                    <a:pt x="292" y="2160"/>
                  </a:cubicBezTo>
                  <a:lnTo>
                    <a:pt x="222" y="320"/>
                  </a:lnTo>
                  <a:lnTo>
                    <a:pt x="222" y="320"/>
                  </a:lnTo>
                  <a:cubicBezTo>
                    <a:pt x="175" y="446"/>
                    <a:pt x="0" y="0"/>
                    <a:pt x="0" y="308"/>
                  </a:cubicBezTo>
                  <a:lnTo>
                    <a:pt x="212" y="2910"/>
                  </a:lnTo>
                  <a:lnTo>
                    <a:pt x="212" y="2910"/>
                  </a:lnTo>
                  <a:cubicBezTo>
                    <a:pt x="212" y="4690"/>
                    <a:pt x="2226" y="5194"/>
                    <a:pt x="2226" y="5194"/>
                  </a:cubicBezTo>
                  <a:lnTo>
                    <a:pt x="2282" y="3957"/>
                  </a:lnTo>
                  <a:lnTo>
                    <a:pt x="2226" y="2942"/>
                  </a:lnTo>
                  <a:lnTo>
                    <a:pt x="2226" y="2942"/>
                  </a:lnTo>
                  <a:cubicBezTo>
                    <a:pt x="1616" y="2943"/>
                    <a:pt x="1450" y="3098"/>
                    <a:pt x="1239" y="3276"/>
                  </a:cubicBezTo>
                </a:path>
              </a:pathLst>
            </a:custGeom>
            <a:solidFill>
              <a:schemeClr val="bg1">
                <a:lumMod val="5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45" name="Freeform 37">
              <a:extLst>
                <a:ext uri="{FF2B5EF4-FFF2-40B4-BE49-F238E27FC236}">
                  <a16:creationId xmlns:a16="http://schemas.microsoft.com/office/drawing/2014/main" xmlns="" id="{1002A7BE-988F-4974-BB6C-C0EDB66F8305}"/>
                </a:ext>
              </a:extLst>
            </p:cNvPr>
            <p:cNvSpPr>
              <a:spLocks noChangeArrowheads="1"/>
            </p:cNvSpPr>
            <p:nvPr/>
          </p:nvSpPr>
          <p:spPr bwMode="auto">
            <a:xfrm>
              <a:off x="12920424" y="1892360"/>
              <a:ext cx="1451672" cy="3499567"/>
            </a:xfrm>
            <a:custGeom>
              <a:avLst/>
              <a:gdLst>
                <a:gd name="T0" fmla="*/ 987 w 2221"/>
                <a:gd name="T1" fmla="*/ 3437 h 5356"/>
                <a:gd name="T2" fmla="*/ 987 w 2221"/>
                <a:gd name="T3" fmla="*/ 3437 h 5356"/>
                <a:gd name="T4" fmla="*/ 1936 w 2221"/>
                <a:gd name="T5" fmla="*/ 2321 h 5356"/>
                <a:gd name="T6" fmla="*/ 2005 w 2221"/>
                <a:gd name="T7" fmla="*/ 471 h 5356"/>
                <a:gd name="T8" fmla="*/ 2005 w 2221"/>
                <a:gd name="T9" fmla="*/ 471 h 5356"/>
                <a:gd name="T10" fmla="*/ 2220 w 2221"/>
                <a:gd name="T11" fmla="*/ 310 h 5356"/>
                <a:gd name="T12" fmla="*/ 2015 w 2221"/>
                <a:gd name="T13" fmla="*/ 3071 h 5356"/>
                <a:gd name="T14" fmla="*/ 2015 w 2221"/>
                <a:gd name="T15" fmla="*/ 3071 h 5356"/>
                <a:gd name="T16" fmla="*/ 0 w 2221"/>
                <a:gd name="T17" fmla="*/ 5355 h 5356"/>
                <a:gd name="T18" fmla="*/ 0 w 2221"/>
                <a:gd name="T19" fmla="*/ 3103 h 5356"/>
                <a:gd name="T20" fmla="*/ 0 w 2221"/>
                <a:gd name="T21" fmla="*/ 3103 h 5356"/>
                <a:gd name="T22" fmla="*/ 987 w 2221"/>
                <a:gd name="T23" fmla="*/ 3437 h 5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21" h="5356">
                  <a:moveTo>
                    <a:pt x="987" y="3437"/>
                  </a:moveTo>
                  <a:lnTo>
                    <a:pt x="987" y="3437"/>
                  </a:lnTo>
                  <a:cubicBezTo>
                    <a:pt x="1482" y="3853"/>
                    <a:pt x="1936" y="2968"/>
                    <a:pt x="1936" y="2321"/>
                  </a:cubicBezTo>
                  <a:lnTo>
                    <a:pt x="2005" y="471"/>
                  </a:lnTo>
                  <a:lnTo>
                    <a:pt x="2005" y="471"/>
                  </a:lnTo>
                  <a:cubicBezTo>
                    <a:pt x="2051" y="597"/>
                    <a:pt x="2220" y="0"/>
                    <a:pt x="2220" y="310"/>
                  </a:cubicBezTo>
                  <a:lnTo>
                    <a:pt x="2015" y="3071"/>
                  </a:lnTo>
                  <a:lnTo>
                    <a:pt x="2015" y="3071"/>
                  </a:lnTo>
                  <a:cubicBezTo>
                    <a:pt x="2015" y="4851"/>
                    <a:pt x="0" y="5355"/>
                    <a:pt x="0" y="5355"/>
                  </a:cubicBezTo>
                  <a:lnTo>
                    <a:pt x="0" y="3103"/>
                  </a:lnTo>
                  <a:lnTo>
                    <a:pt x="0" y="3103"/>
                  </a:lnTo>
                  <a:cubicBezTo>
                    <a:pt x="610" y="3104"/>
                    <a:pt x="776" y="3259"/>
                    <a:pt x="987" y="3437"/>
                  </a:cubicBezTo>
                </a:path>
              </a:pathLst>
            </a:custGeom>
            <a:solidFill>
              <a:schemeClr val="bg1">
                <a:lumMod val="6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46" name="Freeform 38">
              <a:extLst>
                <a:ext uri="{FF2B5EF4-FFF2-40B4-BE49-F238E27FC236}">
                  <a16:creationId xmlns:a16="http://schemas.microsoft.com/office/drawing/2014/main" xmlns="" id="{764C5783-94F7-4BBC-97B1-16CF1A40C83F}"/>
                </a:ext>
              </a:extLst>
            </p:cNvPr>
            <p:cNvSpPr>
              <a:spLocks noChangeArrowheads="1"/>
            </p:cNvSpPr>
            <p:nvPr/>
          </p:nvSpPr>
          <p:spPr bwMode="auto">
            <a:xfrm>
              <a:off x="12462455" y="4248449"/>
              <a:ext cx="924578" cy="443567"/>
            </a:xfrm>
            <a:custGeom>
              <a:avLst/>
              <a:gdLst>
                <a:gd name="T0" fmla="*/ 729 w 1417"/>
                <a:gd name="T1" fmla="*/ 677 h 678"/>
                <a:gd name="T2" fmla="*/ 729 w 1417"/>
                <a:gd name="T3" fmla="*/ 677 h 678"/>
                <a:gd name="T4" fmla="*/ 20 w 1417"/>
                <a:gd name="T5" fmla="*/ 72 h 678"/>
                <a:gd name="T6" fmla="*/ 20 w 1417"/>
                <a:gd name="T7" fmla="*/ 72 h 678"/>
                <a:gd name="T8" fmla="*/ 154 w 1417"/>
                <a:gd name="T9" fmla="*/ 18 h 678"/>
                <a:gd name="T10" fmla="*/ 154 w 1417"/>
                <a:gd name="T11" fmla="*/ 18 h 678"/>
                <a:gd name="T12" fmla="*/ 1262 w 1417"/>
                <a:gd name="T13" fmla="*/ 19 h 678"/>
                <a:gd name="T14" fmla="*/ 1262 w 1417"/>
                <a:gd name="T15" fmla="*/ 19 h 678"/>
                <a:gd name="T16" fmla="*/ 1396 w 1417"/>
                <a:gd name="T17" fmla="*/ 72 h 678"/>
                <a:gd name="T18" fmla="*/ 1396 w 1417"/>
                <a:gd name="T19" fmla="*/ 72 h 678"/>
                <a:gd name="T20" fmla="*/ 729 w 1417"/>
                <a:gd name="T21" fmla="*/ 677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7" h="678">
                  <a:moveTo>
                    <a:pt x="729" y="677"/>
                  </a:moveTo>
                  <a:lnTo>
                    <a:pt x="729" y="677"/>
                  </a:lnTo>
                  <a:cubicBezTo>
                    <a:pt x="119" y="677"/>
                    <a:pt x="0" y="120"/>
                    <a:pt x="20" y="72"/>
                  </a:cubicBezTo>
                  <a:lnTo>
                    <a:pt x="20" y="72"/>
                  </a:lnTo>
                  <a:cubicBezTo>
                    <a:pt x="41" y="24"/>
                    <a:pt x="101" y="0"/>
                    <a:pt x="154" y="18"/>
                  </a:cubicBezTo>
                  <a:lnTo>
                    <a:pt x="154" y="18"/>
                  </a:lnTo>
                  <a:cubicBezTo>
                    <a:pt x="160" y="20"/>
                    <a:pt x="717" y="203"/>
                    <a:pt x="1262" y="19"/>
                  </a:cubicBezTo>
                  <a:lnTo>
                    <a:pt x="1262" y="19"/>
                  </a:lnTo>
                  <a:cubicBezTo>
                    <a:pt x="1315" y="0"/>
                    <a:pt x="1375" y="24"/>
                    <a:pt x="1396" y="72"/>
                  </a:cubicBezTo>
                  <a:lnTo>
                    <a:pt x="1396" y="72"/>
                  </a:lnTo>
                  <a:cubicBezTo>
                    <a:pt x="1416" y="120"/>
                    <a:pt x="1242" y="677"/>
                    <a:pt x="729" y="677"/>
                  </a:cubicBezTo>
                </a:path>
              </a:pathLst>
            </a:custGeom>
            <a:solidFill>
              <a:schemeClr val="bg1">
                <a:lumMod val="9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47" name="Freeform 39">
              <a:extLst>
                <a:ext uri="{FF2B5EF4-FFF2-40B4-BE49-F238E27FC236}">
                  <a16:creationId xmlns:a16="http://schemas.microsoft.com/office/drawing/2014/main" xmlns="" id="{5CE13FC9-4AF2-47C9-9871-F5A86E435BF0}"/>
                </a:ext>
              </a:extLst>
            </p:cNvPr>
            <p:cNvSpPr>
              <a:spLocks noChangeArrowheads="1"/>
            </p:cNvSpPr>
            <p:nvPr/>
          </p:nvSpPr>
          <p:spPr bwMode="auto">
            <a:xfrm>
              <a:off x="13196933" y="2517386"/>
              <a:ext cx="941858" cy="319714"/>
            </a:xfrm>
            <a:custGeom>
              <a:avLst/>
              <a:gdLst>
                <a:gd name="T0" fmla="*/ 239 w 1440"/>
                <a:gd name="T1" fmla="*/ 460 h 490"/>
                <a:gd name="T2" fmla="*/ 239 w 1440"/>
                <a:gd name="T3" fmla="*/ 460 h 490"/>
                <a:gd name="T4" fmla="*/ 1244 w 1440"/>
                <a:gd name="T5" fmla="*/ 459 h 490"/>
                <a:gd name="T6" fmla="*/ 1244 w 1440"/>
                <a:gd name="T7" fmla="*/ 459 h 490"/>
                <a:gd name="T8" fmla="*/ 1354 w 1440"/>
                <a:gd name="T9" fmla="*/ 255 h 490"/>
                <a:gd name="T10" fmla="*/ 1354 w 1440"/>
                <a:gd name="T11" fmla="*/ 255 h 490"/>
                <a:gd name="T12" fmla="*/ 85 w 1440"/>
                <a:gd name="T13" fmla="*/ 196 h 490"/>
                <a:gd name="T14" fmla="*/ 85 w 1440"/>
                <a:gd name="T15" fmla="*/ 196 h 490"/>
                <a:gd name="T16" fmla="*/ 239 w 1440"/>
                <a:gd name="T17" fmla="*/ 46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0" h="490">
                  <a:moveTo>
                    <a:pt x="239" y="460"/>
                  </a:moveTo>
                  <a:lnTo>
                    <a:pt x="239" y="460"/>
                  </a:lnTo>
                  <a:cubicBezTo>
                    <a:pt x="738" y="295"/>
                    <a:pt x="1238" y="457"/>
                    <a:pt x="1244" y="459"/>
                  </a:cubicBezTo>
                  <a:lnTo>
                    <a:pt x="1244" y="459"/>
                  </a:lnTo>
                  <a:cubicBezTo>
                    <a:pt x="1328" y="486"/>
                    <a:pt x="1439" y="282"/>
                    <a:pt x="1354" y="255"/>
                  </a:cubicBezTo>
                  <a:lnTo>
                    <a:pt x="1354" y="255"/>
                  </a:lnTo>
                  <a:cubicBezTo>
                    <a:pt x="1329" y="247"/>
                    <a:pt x="720" y="0"/>
                    <a:pt x="85" y="196"/>
                  </a:cubicBezTo>
                  <a:lnTo>
                    <a:pt x="85" y="196"/>
                  </a:lnTo>
                  <a:cubicBezTo>
                    <a:pt x="0" y="222"/>
                    <a:pt x="151" y="489"/>
                    <a:pt x="239" y="460"/>
                  </a:cubicBezTo>
                </a:path>
              </a:pathLst>
            </a:custGeom>
            <a:solidFill>
              <a:srgbClr val="774924"/>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48" name="Freeform 40">
              <a:extLst>
                <a:ext uri="{FF2B5EF4-FFF2-40B4-BE49-F238E27FC236}">
                  <a16:creationId xmlns:a16="http://schemas.microsoft.com/office/drawing/2014/main" xmlns="" id="{BEE01025-72DB-414B-8BB8-A1CA79FDED10}"/>
                </a:ext>
              </a:extLst>
            </p:cNvPr>
            <p:cNvSpPr>
              <a:spLocks noChangeArrowheads="1"/>
            </p:cNvSpPr>
            <p:nvPr/>
          </p:nvSpPr>
          <p:spPr bwMode="auto">
            <a:xfrm>
              <a:off x="11719337" y="2557710"/>
              <a:ext cx="936099" cy="285151"/>
            </a:xfrm>
            <a:custGeom>
              <a:avLst/>
              <a:gdLst>
                <a:gd name="T0" fmla="*/ 1199 w 1433"/>
                <a:gd name="T1" fmla="*/ 398 h 435"/>
                <a:gd name="T2" fmla="*/ 1199 w 1433"/>
                <a:gd name="T3" fmla="*/ 398 h 435"/>
                <a:gd name="T4" fmla="*/ 800 w 1433"/>
                <a:gd name="T5" fmla="*/ 270 h 435"/>
                <a:gd name="T6" fmla="*/ 800 w 1433"/>
                <a:gd name="T7" fmla="*/ 270 h 435"/>
                <a:gd name="T8" fmla="*/ 195 w 1433"/>
                <a:gd name="T9" fmla="*/ 397 h 435"/>
                <a:gd name="T10" fmla="*/ 195 w 1433"/>
                <a:gd name="T11" fmla="*/ 397 h 435"/>
                <a:gd name="T12" fmla="*/ 85 w 1433"/>
                <a:gd name="T13" fmla="*/ 193 h 435"/>
                <a:gd name="T14" fmla="*/ 85 w 1433"/>
                <a:gd name="T15" fmla="*/ 193 h 435"/>
                <a:gd name="T16" fmla="*/ 795 w 1433"/>
                <a:gd name="T17" fmla="*/ 3 h 435"/>
                <a:gd name="T18" fmla="*/ 795 w 1433"/>
                <a:gd name="T19" fmla="*/ 3 h 435"/>
                <a:gd name="T20" fmla="*/ 1352 w 1433"/>
                <a:gd name="T21" fmla="*/ 134 h 435"/>
                <a:gd name="T22" fmla="*/ 1352 w 1433"/>
                <a:gd name="T23" fmla="*/ 134 h 435"/>
                <a:gd name="T24" fmla="*/ 1199 w 1433"/>
                <a:gd name="T25" fmla="*/ 398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33" h="435">
                  <a:moveTo>
                    <a:pt x="1199" y="398"/>
                  </a:moveTo>
                  <a:lnTo>
                    <a:pt x="1199" y="398"/>
                  </a:lnTo>
                  <a:cubicBezTo>
                    <a:pt x="1089" y="351"/>
                    <a:pt x="984" y="272"/>
                    <a:pt x="800" y="270"/>
                  </a:cubicBezTo>
                  <a:lnTo>
                    <a:pt x="800" y="270"/>
                  </a:lnTo>
                  <a:cubicBezTo>
                    <a:pt x="464" y="268"/>
                    <a:pt x="199" y="396"/>
                    <a:pt x="195" y="397"/>
                  </a:cubicBezTo>
                  <a:lnTo>
                    <a:pt x="195" y="397"/>
                  </a:lnTo>
                  <a:cubicBezTo>
                    <a:pt x="110" y="424"/>
                    <a:pt x="0" y="220"/>
                    <a:pt x="85" y="193"/>
                  </a:cubicBezTo>
                  <a:lnTo>
                    <a:pt x="85" y="193"/>
                  </a:lnTo>
                  <a:cubicBezTo>
                    <a:pt x="102" y="188"/>
                    <a:pt x="402" y="11"/>
                    <a:pt x="795" y="3"/>
                  </a:cubicBezTo>
                  <a:lnTo>
                    <a:pt x="795" y="3"/>
                  </a:lnTo>
                  <a:cubicBezTo>
                    <a:pt x="968" y="0"/>
                    <a:pt x="1203" y="59"/>
                    <a:pt x="1352" y="134"/>
                  </a:cubicBezTo>
                  <a:lnTo>
                    <a:pt x="1352" y="134"/>
                  </a:lnTo>
                  <a:cubicBezTo>
                    <a:pt x="1432" y="175"/>
                    <a:pt x="1284" y="434"/>
                    <a:pt x="1199" y="398"/>
                  </a:cubicBezTo>
                </a:path>
              </a:pathLst>
            </a:custGeom>
            <a:solidFill>
              <a:srgbClr val="845429"/>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49" name="Freeform 41">
              <a:extLst>
                <a:ext uri="{FF2B5EF4-FFF2-40B4-BE49-F238E27FC236}">
                  <a16:creationId xmlns:a16="http://schemas.microsoft.com/office/drawing/2014/main" xmlns="" id="{DBFBC664-0FF5-496E-86A0-552149C4CB91}"/>
                </a:ext>
              </a:extLst>
            </p:cNvPr>
            <p:cNvSpPr>
              <a:spLocks noChangeArrowheads="1"/>
            </p:cNvSpPr>
            <p:nvPr/>
          </p:nvSpPr>
          <p:spPr bwMode="auto">
            <a:xfrm>
              <a:off x="12658315" y="2405055"/>
              <a:ext cx="267869" cy="1615849"/>
            </a:xfrm>
            <a:custGeom>
              <a:avLst/>
              <a:gdLst>
                <a:gd name="T0" fmla="*/ 0 w 412"/>
                <a:gd name="T1" fmla="*/ 2251 h 2476"/>
                <a:gd name="T2" fmla="*/ 0 w 412"/>
                <a:gd name="T3" fmla="*/ 2251 h 2476"/>
                <a:gd name="T4" fmla="*/ 411 w 412"/>
                <a:gd name="T5" fmla="*/ 2475 h 2476"/>
                <a:gd name="T6" fmla="*/ 402 w 412"/>
                <a:gd name="T7" fmla="*/ 0 h 2476"/>
                <a:gd name="T8" fmla="*/ 402 w 412"/>
                <a:gd name="T9" fmla="*/ 0 h 2476"/>
                <a:gd name="T10" fmla="*/ 0 w 412"/>
                <a:gd name="T11" fmla="*/ 2251 h 2476"/>
              </a:gdLst>
              <a:ahLst/>
              <a:cxnLst>
                <a:cxn ang="0">
                  <a:pos x="T0" y="T1"/>
                </a:cxn>
                <a:cxn ang="0">
                  <a:pos x="T2" y="T3"/>
                </a:cxn>
                <a:cxn ang="0">
                  <a:pos x="T4" y="T5"/>
                </a:cxn>
                <a:cxn ang="0">
                  <a:pos x="T6" y="T7"/>
                </a:cxn>
                <a:cxn ang="0">
                  <a:pos x="T8" y="T9"/>
                </a:cxn>
                <a:cxn ang="0">
                  <a:pos x="T10" y="T11"/>
                </a:cxn>
              </a:cxnLst>
              <a:rect l="0" t="0" r="r" b="b"/>
              <a:pathLst>
                <a:path w="412" h="2476">
                  <a:moveTo>
                    <a:pt x="0" y="2251"/>
                  </a:moveTo>
                  <a:lnTo>
                    <a:pt x="0" y="2251"/>
                  </a:lnTo>
                  <a:cubicBezTo>
                    <a:pt x="0" y="2373"/>
                    <a:pt x="189" y="2472"/>
                    <a:pt x="411" y="2475"/>
                  </a:cubicBezTo>
                  <a:lnTo>
                    <a:pt x="402" y="0"/>
                  </a:lnTo>
                  <a:lnTo>
                    <a:pt x="402" y="0"/>
                  </a:lnTo>
                  <a:cubicBezTo>
                    <a:pt x="251" y="189"/>
                    <a:pt x="0" y="2251"/>
                    <a:pt x="0" y="2251"/>
                  </a:cubicBezTo>
                </a:path>
              </a:pathLst>
            </a:custGeom>
            <a:solidFill>
              <a:schemeClr val="bg1">
                <a:lumMod val="6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50" name="Freeform 42">
              <a:extLst>
                <a:ext uri="{FF2B5EF4-FFF2-40B4-BE49-F238E27FC236}">
                  <a16:creationId xmlns:a16="http://schemas.microsoft.com/office/drawing/2014/main" xmlns="" id="{8E3B0F07-D733-45AB-AAE9-19F35DE5F85C}"/>
                </a:ext>
              </a:extLst>
            </p:cNvPr>
            <p:cNvSpPr>
              <a:spLocks noChangeArrowheads="1"/>
            </p:cNvSpPr>
            <p:nvPr/>
          </p:nvSpPr>
          <p:spPr bwMode="auto">
            <a:xfrm>
              <a:off x="12920424" y="2405055"/>
              <a:ext cx="276509" cy="1615849"/>
            </a:xfrm>
            <a:custGeom>
              <a:avLst/>
              <a:gdLst>
                <a:gd name="T0" fmla="*/ 221 w 423"/>
                <a:gd name="T1" fmla="*/ 846 h 2476"/>
                <a:gd name="T2" fmla="*/ 221 w 423"/>
                <a:gd name="T3" fmla="*/ 846 h 2476"/>
                <a:gd name="T4" fmla="*/ 0 w 423"/>
                <a:gd name="T5" fmla="*/ 0 h 2476"/>
                <a:gd name="T6" fmla="*/ 0 w 423"/>
                <a:gd name="T7" fmla="*/ 2475 h 2476"/>
                <a:gd name="T8" fmla="*/ 0 w 423"/>
                <a:gd name="T9" fmla="*/ 2475 h 2476"/>
                <a:gd name="T10" fmla="*/ 9 w 423"/>
                <a:gd name="T11" fmla="*/ 2475 h 2476"/>
                <a:gd name="T12" fmla="*/ 9 w 423"/>
                <a:gd name="T13" fmla="*/ 2475 h 2476"/>
                <a:gd name="T14" fmla="*/ 422 w 423"/>
                <a:gd name="T15" fmla="*/ 2251 h 2476"/>
                <a:gd name="T16" fmla="*/ 422 w 423"/>
                <a:gd name="T17" fmla="*/ 2251 h 2476"/>
                <a:gd name="T18" fmla="*/ 221 w 423"/>
                <a:gd name="T19" fmla="*/ 846 h 2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2476">
                  <a:moveTo>
                    <a:pt x="221" y="846"/>
                  </a:moveTo>
                  <a:lnTo>
                    <a:pt x="221" y="846"/>
                  </a:lnTo>
                  <a:cubicBezTo>
                    <a:pt x="132" y="316"/>
                    <a:pt x="66" y="61"/>
                    <a:pt x="0" y="0"/>
                  </a:cubicBezTo>
                  <a:lnTo>
                    <a:pt x="0" y="2475"/>
                  </a:lnTo>
                  <a:lnTo>
                    <a:pt x="0" y="2475"/>
                  </a:lnTo>
                  <a:cubicBezTo>
                    <a:pt x="3" y="2475"/>
                    <a:pt x="7" y="2475"/>
                    <a:pt x="9" y="2475"/>
                  </a:cubicBezTo>
                  <a:lnTo>
                    <a:pt x="9" y="2475"/>
                  </a:lnTo>
                  <a:cubicBezTo>
                    <a:pt x="237" y="2475"/>
                    <a:pt x="422" y="2375"/>
                    <a:pt x="422" y="2251"/>
                  </a:cubicBezTo>
                  <a:lnTo>
                    <a:pt x="422" y="2251"/>
                  </a:lnTo>
                  <a:cubicBezTo>
                    <a:pt x="422" y="2251"/>
                    <a:pt x="343" y="1572"/>
                    <a:pt x="221" y="846"/>
                  </a:cubicBezTo>
                </a:path>
              </a:pathLst>
            </a:custGeom>
            <a:solidFill>
              <a:schemeClr val="bg1">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51" name="Freeform 43">
              <a:extLst>
                <a:ext uri="{FF2B5EF4-FFF2-40B4-BE49-F238E27FC236}">
                  <a16:creationId xmlns:a16="http://schemas.microsoft.com/office/drawing/2014/main" xmlns="" id="{A8BA56D2-0D64-4E93-A9EF-CC79206C1306}"/>
                </a:ext>
              </a:extLst>
            </p:cNvPr>
            <p:cNvSpPr>
              <a:spLocks noChangeArrowheads="1"/>
            </p:cNvSpPr>
            <p:nvPr/>
          </p:nvSpPr>
          <p:spPr bwMode="auto">
            <a:xfrm>
              <a:off x="12617991" y="3853846"/>
              <a:ext cx="175699" cy="144015"/>
            </a:xfrm>
            <a:custGeom>
              <a:avLst/>
              <a:gdLst>
                <a:gd name="T0" fmla="*/ 268 w 269"/>
                <a:gd name="T1" fmla="*/ 110 h 221"/>
                <a:gd name="T2" fmla="*/ 268 w 269"/>
                <a:gd name="T3" fmla="*/ 110 h 221"/>
                <a:gd name="T4" fmla="*/ 134 w 269"/>
                <a:gd name="T5" fmla="*/ 220 h 221"/>
                <a:gd name="T6" fmla="*/ 134 w 269"/>
                <a:gd name="T7" fmla="*/ 220 h 221"/>
                <a:gd name="T8" fmla="*/ 0 w 269"/>
                <a:gd name="T9" fmla="*/ 110 h 221"/>
                <a:gd name="T10" fmla="*/ 0 w 269"/>
                <a:gd name="T11" fmla="*/ 110 h 221"/>
                <a:gd name="T12" fmla="*/ 134 w 269"/>
                <a:gd name="T13" fmla="*/ 0 h 221"/>
                <a:gd name="T14" fmla="*/ 134 w 269"/>
                <a:gd name="T15" fmla="*/ 0 h 221"/>
                <a:gd name="T16" fmla="*/ 268 w 269"/>
                <a:gd name="T17" fmla="*/ 11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21">
                  <a:moveTo>
                    <a:pt x="268" y="110"/>
                  </a:moveTo>
                  <a:lnTo>
                    <a:pt x="268" y="110"/>
                  </a:lnTo>
                  <a:cubicBezTo>
                    <a:pt x="268" y="171"/>
                    <a:pt x="208" y="220"/>
                    <a:pt x="134" y="220"/>
                  </a:cubicBezTo>
                  <a:lnTo>
                    <a:pt x="134" y="220"/>
                  </a:lnTo>
                  <a:cubicBezTo>
                    <a:pt x="60" y="220"/>
                    <a:pt x="0" y="171"/>
                    <a:pt x="0" y="110"/>
                  </a:cubicBezTo>
                  <a:lnTo>
                    <a:pt x="0" y="110"/>
                  </a:lnTo>
                  <a:cubicBezTo>
                    <a:pt x="0" y="49"/>
                    <a:pt x="60" y="0"/>
                    <a:pt x="134" y="0"/>
                  </a:cubicBezTo>
                  <a:lnTo>
                    <a:pt x="134" y="0"/>
                  </a:lnTo>
                  <a:cubicBezTo>
                    <a:pt x="208" y="0"/>
                    <a:pt x="268" y="49"/>
                    <a:pt x="268" y="110"/>
                  </a:cubicBezTo>
                </a:path>
              </a:pathLst>
            </a:custGeom>
            <a:solidFill>
              <a:schemeClr val="bg1">
                <a:lumMod val="6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52" name="Freeform 44">
              <a:extLst>
                <a:ext uri="{FF2B5EF4-FFF2-40B4-BE49-F238E27FC236}">
                  <a16:creationId xmlns:a16="http://schemas.microsoft.com/office/drawing/2014/main" xmlns="" id="{5D7DA41B-3474-4CAE-AD71-AC5F8DFB651F}"/>
                </a:ext>
              </a:extLst>
            </p:cNvPr>
            <p:cNvSpPr>
              <a:spLocks noChangeArrowheads="1"/>
            </p:cNvSpPr>
            <p:nvPr/>
          </p:nvSpPr>
          <p:spPr bwMode="auto">
            <a:xfrm>
              <a:off x="13058679" y="3853846"/>
              <a:ext cx="175698" cy="144015"/>
            </a:xfrm>
            <a:custGeom>
              <a:avLst/>
              <a:gdLst>
                <a:gd name="T0" fmla="*/ 268 w 269"/>
                <a:gd name="T1" fmla="*/ 110 h 221"/>
                <a:gd name="T2" fmla="*/ 268 w 269"/>
                <a:gd name="T3" fmla="*/ 110 h 221"/>
                <a:gd name="T4" fmla="*/ 134 w 269"/>
                <a:gd name="T5" fmla="*/ 220 h 221"/>
                <a:gd name="T6" fmla="*/ 134 w 269"/>
                <a:gd name="T7" fmla="*/ 220 h 221"/>
                <a:gd name="T8" fmla="*/ 0 w 269"/>
                <a:gd name="T9" fmla="*/ 110 h 221"/>
                <a:gd name="T10" fmla="*/ 0 w 269"/>
                <a:gd name="T11" fmla="*/ 110 h 221"/>
                <a:gd name="T12" fmla="*/ 134 w 269"/>
                <a:gd name="T13" fmla="*/ 0 h 221"/>
                <a:gd name="T14" fmla="*/ 134 w 269"/>
                <a:gd name="T15" fmla="*/ 0 h 221"/>
                <a:gd name="T16" fmla="*/ 268 w 269"/>
                <a:gd name="T17" fmla="*/ 11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21">
                  <a:moveTo>
                    <a:pt x="268" y="110"/>
                  </a:moveTo>
                  <a:lnTo>
                    <a:pt x="268" y="110"/>
                  </a:lnTo>
                  <a:cubicBezTo>
                    <a:pt x="268" y="171"/>
                    <a:pt x="208" y="220"/>
                    <a:pt x="134" y="220"/>
                  </a:cubicBezTo>
                  <a:lnTo>
                    <a:pt x="134" y="220"/>
                  </a:lnTo>
                  <a:cubicBezTo>
                    <a:pt x="60" y="220"/>
                    <a:pt x="0" y="171"/>
                    <a:pt x="0" y="110"/>
                  </a:cubicBezTo>
                  <a:lnTo>
                    <a:pt x="0" y="110"/>
                  </a:lnTo>
                  <a:cubicBezTo>
                    <a:pt x="0" y="49"/>
                    <a:pt x="60" y="0"/>
                    <a:pt x="134" y="0"/>
                  </a:cubicBezTo>
                  <a:lnTo>
                    <a:pt x="134" y="0"/>
                  </a:lnTo>
                  <a:cubicBezTo>
                    <a:pt x="208" y="0"/>
                    <a:pt x="268" y="49"/>
                    <a:pt x="268" y="110"/>
                  </a:cubicBezTo>
                </a:path>
              </a:pathLst>
            </a:custGeom>
            <a:solidFill>
              <a:schemeClr val="bg1">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53" name="Freeform 45">
              <a:extLst>
                <a:ext uri="{FF2B5EF4-FFF2-40B4-BE49-F238E27FC236}">
                  <a16:creationId xmlns:a16="http://schemas.microsoft.com/office/drawing/2014/main" xmlns="" id="{4E735630-218B-40FB-A7BC-9DC0F0E2D9A0}"/>
                </a:ext>
              </a:extLst>
            </p:cNvPr>
            <p:cNvSpPr>
              <a:spLocks noChangeArrowheads="1"/>
            </p:cNvSpPr>
            <p:nvPr/>
          </p:nvSpPr>
          <p:spPr bwMode="auto">
            <a:xfrm>
              <a:off x="11390983" y="820889"/>
              <a:ext cx="1564005" cy="1630251"/>
            </a:xfrm>
            <a:custGeom>
              <a:avLst/>
              <a:gdLst>
                <a:gd name="T0" fmla="*/ 2339 w 2396"/>
                <a:gd name="T1" fmla="*/ 20 h 2496"/>
                <a:gd name="T2" fmla="*/ 2339 w 2396"/>
                <a:gd name="T3" fmla="*/ 20 h 2496"/>
                <a:gd name="T4" fmla="*/ 1437 w 2396"/>
                <a:gd name="T5" fmla="*/ 85 h 2496"/>
                <a:gd name="T6" fmla="*/ 1437 w 2396"/>
                <a:gd name="T7" fmla="*/ 85 h 2496"/>
                <a:gd name="T8" fmla="*/ 609 w 2396"/>
                <a:gd name="T9" fmla="*/ 884 h 2496"/>
                <a:gd name="T10" fmla="*/ 609 w 2396"/>
                <a:gd name="T11" fmla="*/ 884 h 2496"/>
                <a:gd name="T12" fmla="*/ 102 w 2396"/>
                <a:gd name="T13" fmla="*/ 1436 h 2496"/>
                <a:gd name="T14" fmla="*/ 102 w 2396"/>
                <a:gd name="T15" fmla="*/ 1436 h 2496"/>
                <a:gd name="T16" fmla="*/ 231 w 2396"/>
                <a:gd name="T17" fmla="*/ 2458 h 2496"/>
                <a:gd name="T18" fmla="*/ 231 w 2396"/>
                <a:gd name="T19" fmla="*/ 2458 h 2496"/>
                <a:gd name="T20" fmla="*/ 335 w 2396"/>
                <a:gd name="T21" fmla="*/ 2149 h 2496"/>
                <a:gd name="T22" fmla="*/ 335 w 2396"/>
                <a:gd name="T23" fmla="*/ 2149 h 2496"/>
                <a:gd name="T24" fmla="*/ 835 w 2396"/>
                <a:gd name="T25" fmla="*/ 1738 h 2496"/>
                <a:gd name="T26" fmla="*/ 835 w 2396"/>
                <a:gd name="T27" fmla="*/ 1738 h 2496"/>
                <a:gd name="T28" fmla="*/ 859 w 2396"/>
                <a:gd name="T29" fmla="*/ 1708 h 2496"/>
                <a:gd name="T30" fmla="*/ 859 w 2396"/>
                <a:gd name="T31" fmla="*/ 1708 h 2496"/>
                <a:gd name="T32" fmla="*/ 2339 w 2396"/>
                <a:gd name="T33" fmla="*/ 1698 h 2496"/>
                <a:gd name="T34" fmla="*/ 2395 w 2396"/>
                <a:gd name="T35" fmla="*/ 824 h 2496"/>
                <a:gd name="T36" fmla="*/ 2339 w 2396"/>
                <a:gd name="T37" fmla="*/ 20 h 2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96" h="2496">
                  <a:moveTo>
                    <a:pt x="2339" y="20"/>
                  </a:moveTo>
                  <a:lnTo>
                    <a:pt x="2339" y="20"/>
                  </a:lnTo>
                  <a:cubicBezTo>
                    <a:pt x="2072" y="0"/>
                    <a:pt x="1773" y="14"/>
                    <a:pt x="1437" y="85"/>
                  </a:cubicBezTo>
                  <a:lnTo>
                    <a:pt x="1437" y="85"/>
                  </a:lnTo>
                  <a:cubicBezTo>
                    <a:pt x="506" y="282"/>
                    <a:pt x="609" y="884"/>
                    <a:pt x="609" y="884"/>
                  </a:cubicBezTo>
                  <a:lnTo>
                    <a:pt x="609" y="884"/>
                  </a:lnTo>
                  <a:cubicBezTo>
                    <a:pt x="472" y="787"/>
                    <a:pt x="200" y="854"/>
                    <a:pt x="102" y="1436"/>
                  </a:cubicBezTo>
                  <a:lnTo>
                    <a:pt x="102" y="1436"/>
                  </a:lnTo>
                  <a:cubicBezTo>
                    <a:pt x="0" y="2043"/>
                    <a:pt x="231" y="2458"/>
                    <a:pt x="231" y="2458"/>
                  </a:cubicBezTo>
                  <a:lnTo>
                    <a:pt x="231" y="2458"/>
                  </a:lnTo>
                  <a:cubicBezTo>
                    <a:pt x="231" y="2458"/>
                    <a:pt x="302" y="2495"/>
                    <a:pt x="335" y="2149"/>
                  </a:cubicBezTo>
                  <a:lnTo>
                    <a:pt x="335" y="2149"/>
                  </a:lnTo>
                  <a:cubicBezTo>
                    <a:pt x="335" y="1260"/>
                    <a:pt x="835" y="1738"/>
                    <a:pt x="835" y="1738"/>
                  </a:cubicBezTo>
                  <a:lnTo>
                    <a:pt x="835" y="1738"/>
                  </a:lnTo>
                  <a:cubicBezTo>
                    <a:pt x="835" y="1738"/>
                    <a:pt x="843" y="1726"/>
                    <a:pt x="859" y="1708"/>
                  </a:cubicBezTo>
                  <a:lnTo>
                    <a:pt x="859" y="1708"/>
                  </a:lnTo>
                  <a:cubicBezTo>
                    <a:pt x="859" y="1708"/>
                    <a:pt x="1175" y="1337"/>
                    <a:pt x="2339" y="1698"/>
                  </a:cubicBezTo>
                  <a:lnTo>
                    <a:pt x="2395" y="824"/>
                  </a:lnTo>
                  <a:lnTo>
                    <a:pt x="2339" y="20"/>
                  </a:lnTo>
                </a:path>
              </a:pathLst>
            </a:custGeom>
            <a:solidFill>
              <a:schemeClr val="bg1">
                <a:lumMod val="5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54" name="Freeform 46">
              <a:extLst>
                <a:ext uri="{FF2B5EF4-FFF2-40B4-BE49-F238E27FC236}">
                  <a16:creationId xmlns:a16="http://schemas.microsoft.com/office/drawing/2014/main" xmlns="" id="{32D9A013-2444-4134-B593-8BE7E6CC4011}"/>
                </a:ext>
              </a:extLst>
            </p:cNvPr>
            <p:cNvSpPr>
              <a:spLocks noChangeArrowheads="1"/>
            </p:cNvSpPr>
            <p:nvPr/>
          </p:nvSpPr>
          <p:spPr bwMode="auto">
            <a:xfrm>
              <a:off x="12920425" y="835289"/>
              <a:ext cx="1457433" cy="1592808"/>
            </a:xfrm>
            <a:custGeom>
              <a:avLst/>
              <a:gdLst>
                <a:gd name="T0" fmla="*/ 0 w 2233"/>
                <a:gd name="T1" fmla="*/ 0 h 2438"/>
                <a:gd name="T2" fmla="*/ 0 w 2233"/>
                <a:gd name="T3" fmla="*/ 1678 h 2438"/>
                <a:gd name="T4" fmla="*/ 0 w 2233"/>
                <a:gd name="T5" fmla="*/ 1678 h 2438"/>
                <a:gd name="T6" fmla="*/ 2232 w 2233"/>
                <a:gd name="T7" fmla="*/ 1810 h 2438"/>
                <a:gd name="T8" fmla="*/ 2232 w 2233"/>
                <a:gd name="T9" fmla="*/ 1810 h 2438"/>
                <a:gd name="T10" fmla="*/ 0 w 2233"/>
                <a:gd name="T11" fmla="*/ 0 h 2438"/>
              </a:gdLst>
              <a:ahLst/>
              <a:cxnLst>
                <a:cxn ang="0">
                  <a:pos x="T0" y="T1"/>
                </a:cxn>
                <a:cxn ang="0">
                  <a:pos x="T2" y="T3"/>
                </a:cxn>
                <a:cxn ang="0">
                  <a:pos x="T4" y="T5"/>
                </a:cxn>
                <a:cxn ang="0">
                  <a:pos x="T6" y="T7"/>
                </a:cxn>
                <a:cxn ang="0">
                  <a:pos x="T8" y="T9"/>
                </a:cxn>
                <a:cxn ang="0">
                  <a:pos x="T10" y="T11"/>
                </a:cxn>
              </a:cxnLst>
              <a:rect l="0" t="0" r="r" b="b"/>
              <a:pathLst>
                <a:path w="2233" h="2438">
                  <a:moveTo>
                    <a:pt x="0" y="0"/>
                  </a:moveTo>
                  <a:lnTo>
                    <a:pt x="0" y="1678"/>
                  </a:lnTo>
                  <a:lnTo>
                    <a:pt x="0" y="1678"/>
                  </a:lnTo>
                  <a:cubicBezTo>
                    <a:pt x="1550" y="2162"/>
                    <a:pt x="2232" y="2437"/>
                    <a:pt x="2232" y="1810"/>
                  </a:cubicBezTo>
                  <a:lnTo>
                    <a:pt x="2232" y="1810"/>
                  </a:lnTo>
                  <a:cubicBezTo>
                    <a:pt x="2232" y="1124"/>
                    <a:pt x="1919" y="85"/>
                    <a:pt x="0" y="0"/>
                  </a:cubicBezTo>
                </a:path>
              </a:pathLst>
            </a:custGeom>
            <a:solidFill>
              <a:schemeClr val="bg1">
                <a:lumMod val="6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55" name="Freeform 47">
              <a:extLst>
                <a:ext uri="{FF2B5EF4-FFF2-40B4-BE49-F238E27FC236}">
                  <a16:creationId xmlns:a16="http://schemas.microsoft.com/office/drawing/2014/main" xmlns="" id="{EBD082EE-C142-409F-9AF8-345C345F0F80}"/>
                </a:ext>
              </a:extLst>
            </p:cNvPr>
            <p:cNvSpPr>
              <a:spLocks noChangeArrowheads="1"/>
            </p:cNvSpPr>
            <p:nvPr/>
          </p:nvSpPr>
          <p:spPr bwMode="auto">
            <a:xfrm>
              <a:off x="12551745" y="4395343"/>
              <a:ext cx="722955" cy="259227"/>
            </a:xfrm>
            <a:custGeom>
              <a:avLst/>
              <a:gdLst>
                <a:gd name="T0" fmla="*/ 0 w 1109"/>
                <a:gd name="T1" fmla="*/ 0 h 396"/>
                <a:gd name="T2" fmla="*/ 0 w 1109"/>
                <a:gd name="T3" fmla="*/ 0 h 396"/>
                <a:gd name="T4" fmla="*/ 558 w 1109"/>
                <a:gd name="T5" fmla="*/ 394 h 396"/>
                <a:gd name="T6" fmla="*/ 558 w 1109"/>
                <a:gd name="T7" fmla="*/ 394 h 396"/>
                <a:gd name="T8" fmla="*/ 1108 w 1109"/>
                <a:gd name="T9" fmla="*/ 0 h 396"/>
                <a:gd name="T10" fmla="*/ 1108 w 1109"/>
                <a:gd name="T11" fmla="*/ 0 h 396"/>
                <a:gd name="T12" fmla="*/ 0 w 1109"/>
                <a:gd name="T13" fmla="*/ 0 h 396"/>
              </a:gdLst>
              <a:ahLst/>
              <a:cxnLst>
                <a:cxn ang="0">
                  <a:pos x="T0" y="T1"/>
                </a:cxn>
                <a:cxn ang="0">
                  <a:pos x="T2" y="T3"/>
                </a:cxn>
                <a:cxn ang="0">
                  <a:pos x="T4" y="T5"/>
                </a:cxn>
                <a:cxn ang="0">
                  <a:pos x="T6" y="T7"/>
                </a:cxn>
                <a:cxn ang="0">
                  <a:pos x="T8" y="T9"/>
                </a:cxn>
                <a:cxn ang="0">
                  <a:pos x="T10" y="T11"/>
                </a:cxn>
                <a:cxn ang="0">
                  <a:pos x="T12" y="T13"/>
                </a:cxn>
              </a:cxnLst>
              <a:rect l="0" t="0" r="r" b="b"/>
              <a:pathLst>
                <a:path w="1109" h="396">
                  <a:moveTo>
                    <a:pt x="0" y="0"/>
                  </a:moveTo>
                  <a:lnTo>
                    <a:pt x="0" y="0"/>
                  </a:lnTo>
                  <a:cubicBezTo>
                    <a:pt x="0" y="0"/>
                    <a:pt x="131" y="359"/>
                    <a:pt x="558" y="394"/>
                  </a:cubicBezTo>
                  <a:lnTo>
                    <a:pt x="558" y="394"/>
                  </a:lnTo>
                  <a:cubicBezTo>
                    <a:pt x="801" y="395"/>
                    <a:pt x="1055" y="162"/>
                    <a:pt x="1108" y="0"/>
                  </a:cubicBezTo>
                  <a:lnTo>
                    <a:pt x="1108" y="0"/>
                  </a:lnTo>
                  <a:cubicBezTo>
                    <a:pt x="583" y="14"/>
                    <a:pt x="0" y="0"/>
                    <a:pt x="0" y="0"/>
                  </a:cubicBez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56" name="Freeform 48">
              <a:extLst>
                <a:ext uri="{FF2B5EF4-FFF2-40B4-BE49-F238E27FC236}">
                  <a16:creationId xmlns:a16="http://schemas.microsoft.com/office/drawing/2014/main" xmlns="" id="{FFA1B60B-9A8F-463A-A5CB-DE5E8C49D69F}"/>
                </a:ext>
              </a:extLst>
            </p:cNvPr>
            <p:cNvSpPr>
              <a:spLocks noChangeArrowheads="1"/>
            </p:cNvSpPr>
            <p:nvPr/>
          </p:nvSpPr>
          <p:spPr bwMode="auto">
            <a:xfrm>
              <a:off x="12531583" y="4308933"/>
              <a:ext cx="780563" cy="230424"/>
            </a:xfrm>
            <a:custGeom>
              <a:avLst/>
              <a:gdLst>
                <a:gd name="T0" fmla="*/ 0 w 1197"/>
                <a:gd name="T1" fmla="*/ 0 h 352"/>
                <a:gd name="T2" fmla="*/ 0 w 1197"/>
                <a:gd name="T3" fmla="*/ 0 h 352"/>
                <a:gd name="T4" fmla="*/ 1175 w 1197"/>
                <a:gd name="T5" fmla="*/ 0 h 352"/>
                <a:gd name="T6" fmla="*/ 1175 w 1197"/>
                <a:gd name="T7" fmla="*/ 0 h 352"/>
                <a:gd name="T8" fmla="*/ 1124 w 1197"/>
                <a:gd name="T9" fmla="*/ 164 h 352"/>
                <a:gd name="T10" fmla="*/ 1124 w 1197"/>
                <a:gd name="T11" fmla="*/ 164 h 352"/>
                <a:gd name="T12" fmla="*/ 41 w 1197"/>
                <a:gd name="T13" fmla="*/ 149 h 352"/>
                <a:gd name="T14" fmla="*/ 41 w 1197"/>
                <a:gd name="T15" fmla="*/ 149 h 352"/>
                <a:gd name="T16" fmla="*/ 0 w 1197"/>
                <a:gd name="T17"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7" h="352">
                  <a:moveTo>
                    <a:pt x="0" y="0"/>
                  </a:moveTo>
                  <a:lnTo>
                    <a:pt x="0" y="0"/>
                  </a:lnTo>
                  <a:cubicBezTo>
                    <a:pt x="0" y="0"/>
                    <a:pt x="640" y="181"/>
                    <a:pt x="1175" y="0"/>
                  </a:cubicBezTo>
                  <a:lnTo>
                    <a:pt x="1175" y="0"/>
                  </a:lnTo>
                  <a:cubicBezTo>
                    <a:pt x="1196" y="104"/>
                    <a:pt x="1124" y="164"/>
                    <a:pt x="1124" y="164"/>
                  </a:cubicBezTo>
                  <a:lnTo>
                    <a:pt x="1124" y="164"/>
                  </a:lnTo>
                  <a:cubicBezTo>
                    <a:pt x="1124" y="164"/>
                    <a:pt x="670" y="351"/>
                    <a:pt x="41" y="149"/>
                  </a:cubicBezTo>
                  <a:lnTo>
                    <a:pt x="41" y="149"/>
                  </a:lnTo>
                  <a:cubicBezTo>
                    <a:pt x="6" y="94"/>
                    <a:pt x="0" y="0"/>
                    <a:pt x="0" y="0"/>
                  </a:cubicBezTo>
                </a:path>
              </a:pathLst>
            </a:custGeom>
            <a:solidFill>
              <a:schemeClr val="bg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57" name="Freeform 49">
              <a:extLst>
                <a:ext uri="{FF2B5EF4-FFF2-40B4-BE49-F238E27FC236}">
                  <a16:creationId xmlns:a16="http://schemas.microsoft.com/office/drawing/2014/main" xmlns="" id="{1A6645A7-9749-4D22-9A4E-C94A43091A28}"/>
                </a:ext>
              </a:extLst>
            </p:cNvPr>
            <p:cNvSpPr>
              <a:spLocks noChangeArrowheads="1"/>
            </p:cNvSpPr>
            <p:nvPr/>
          </p:nvSpPr>
          <p:spPr bwMode="auto">
            <a:xfrm>
              <a:off x="13551209" y="2906227"/>
              <a:ext cx="264988" cy="264988"/>
            </a:xfrm>
            <a:custGeom>
              <a:avLst/>
              <a:gdLst>
                <a:gd name="T0" fmla="*/ 404 w 405"/>
                <a:gd name="T1" fmla="*/ 202 h 405"/>
                <a:gd name="T2" fmla="*/ 404 w 405"/>
                <a:gd name="T3" fmla="*/ 202 h 405"/>
                <a:gd name="T4" fmla="*/ 202 w 405"/>
                <a:gd name="T5" fmla="*/ 404 h 405"/>
                <a:gd name="T6" fmla="*/ 202 w 405"/>
                <a:gd name="T7" fmla="*/ 404 h 405"/>
                <a:gd name="T8" fmla="*/ 0 w 405"/>
                <a:gd name="T9" fmla="*/ 202 h 405"/>
                <a:gd name="T10" fmla="*/ 0 w 405"/>
                <a:gd name="T11" fmla="*/ 202 h 405"/>
                <a:gd name="T12" fmla="*/ 202 w 405"/>
                <a:gd name="T13" fmla="*/ 0 h 405"/>
                <a:gd name="T14" fmla="*/ 202 w 405"/>
                <a:gd name="T15" fmla="*/ 0 h 405"/>
                <a:gd name="T16" fmla="*/ 404 w 405"/>
                <a:gd name="T17" fmla="*/ 202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5" h="405">
                  <a:moveTo>
                    <a:pt x="404" y="202"/>
                  </a:moveTo>
                  <a:lnTo>
                    <a:pt x="404" y="202"/>
                  </a:lnTo>
                  <a:cubicBezTo>
                    <a:pt x="404" y="313"/>
                    <a:pt x="313" y="404"/>
                    <a:pt x="202" y="404"/>
                  </a:cubicBezTo>
                  <a:lnTo>
                    <a:pt x="202" y="404"/>
                  </a:lnTo>
                  <a:cubicBezTo>
                    <a:pt x="91" y="404"/>
                    <a:pt x="0" y="313"/>
                    <a:pt x="0" y="202"/>
                  </a:cubicBezTo>
                  <a:lnTo>
                    <a:pt x="0" y="202"/>
                  </a:lnTo>
                  <a:cubicBezTo>
                    <a:pt x="0" y="91"/>
                    <a:pt x="91" y="0"/>
                    <a:pt x="202" y="0"/>
                  </a:cubicBezTo>
                  <a:lnTo>
                    <a:pt x="202" y="0"/>
                  </a:lnTo>
                  <a:cubicBezTo>
                    <a:pt x="313" y="0"/>
                    <a:pt x="404" y="91"/>
                    <a:pt x="404" y="202"/>
                  </a:cubicBezTo>
                </a:path>
              </a:pathLst>
            </a:custGeom>
            <a:solidFill>
              <a:srgbClr val="4E2C14"/>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58" name="Freeform 50">
              <a:extLst>
                <a:ext uri="{FF2B5EF4-FFF2-40B4-BE49-F238E27FC236}">
                  <a16:creationId xmlns:a16="http://schemas.microsoft.com/office/drawing/2014/main" xmlns="" id="{BE41C689-8410-4E7A-8A09-D787CB64D07D}"/>
                </a:ext>
              </a:extLst>
            </p:cNvPr>
            <p:cNvSpPr>
              <a:spLocks noChangeArrowheads="1"/>
            </p:cNvSpPr>
            <p:nvPr/>
          </p:nvSpPr>
          <p:spPr bwMode="auto">
            <a:xfrm>
              <a:off x="13669302" y="2966713"/>
              <a:ext cx="89288" cy="89290"/>
            </a:xfrm>
            <a:custGeom>
              <a:avLst/>
              <a:gdLst>
                <a:gd name="T0" fmla="*/ 136 w 137"/>
                <a:gd name="T1" fmla="*/ 69 h 138"/>
                <a:gd name="T2" fmla="*/ 136 w 137"/>
                <a:gd name="T3" fmla="*/ 69 h 138"/>
                <a:gd name="T4" fmla="*/ 68 w 137"/>
                <a:gd name="T5" fmla="*/ 137 h 138"/>
                <a:gd name="T6" fmla="*/ 68 w 137"/>
                <a:gd name="T7" fmla="*/ 137 h 138"/>
                <a:gd name="T8" fmla="*/ 0 w 137"/>
                <a:gd name="T9" fmla="*/ 69 h 138"/>
                <a:gd name="T10" fmla="*/ 0 w 137"/>
                <a:gd name="T11" fmla="*/ 69 h 138"/>
                <a:gd name="T12" fmla="*/ 68 w 137"/>
                <a:gd name="T13" fmla="*/ 0 h 138"/>
                <a:gd name="T14" fmla="*/ 68 w 137"/>
                <a:gd name="T15" fmla="*/ 0 h 138"/>
                <a:gd name="T16" fmla="*/ 136 w 137"/>
                <a:gd name="T17" fmla="*/ 6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 h="138">
                  <a:moveTo>
                    <a:pt x="136" y="69"/>
                  </a:moveTo>
                  <a:lnTo>
                    <a:pt x="136" y="69"/>
                  </a:lnTo>
                  <a:cubicBezTo>
                    <a:pt x="136" y="106"/>
                    <a:pt x="106" y="137"/>
                    <a:pt x="68" y="137"/>
                  </a:cubicBezTo>
                  <a:lnTo>
                    <a:pt x="68" y="137"/>
                  </a:lnTo>
                  <a:cubicBezTo>
                    <a:pt x="30" y="137"/>
                    <a:pt x="0" y="106"/>
                    <a:pt x="0" y="69"/>
                  </a:cubicBezTo>
                  <a:lnTo>
                    <a:pt x="0" y="69"/>
                  </a:lnTo>
                  <a:cubicBezTo>
                    <a:pt x="0" y="30"/>
                    <a:pt x="30" y="0"/>
                    <a:pt x="68" y="0"/>
                  </a:cubicBezTo>
                  <a:lnTo>
                    <a:pt x="68" y="0"/>
                  </a:lnTo>
                  <a:cubicBezTo>
                    <a:pt x="106" y="0"/>
                    <a:pt x="136" y="30"/>
                    <a:pt x="136" y="69"/>
                  </a:cubicBezTo>
                </a:path>
              </a:pathLst>
            </a:custGeom>
            <a:solidFill>
              <a:srgbClr val="F7D8BA"/>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59" name="Freeform 51">
              <a:extLst>
                <a:ext uri="{FF2B5EF4-FFF2-40B4-BE49-F238E27FC236}">
                  <a16:creationId xmlns:a16="http://schemas.microsoft.com/office/drawing/2014/main" xmlns="" id="{5DA3807C-B68F-468B-9171-09CE3D7E8649}"/>
                </a:ext>
              </a:extLst>
            </p:cNvPr>
            <p:cNvSpPr>
              <a:spLocks noChangeArrowheads="1"/>
            </p:cNvSpPr>
            <p:nvPr/>
          </p:nvSpPr>
          <p:spPr bwMode="auto">
            <a:xfrm>
              <a:off x="12016009" y="2906227"/>
              <a:ext cx="264988" cy="264988"/>
            </a:xfrm>
            <a:custGeom>
              <a:avLst/>
              <a:gdLst>
                <a:gd name="T0" fmla="*/ 403 w 404"/>
                <a:gd name="T1" fmla="*/ 202 h 405"/>
                <a:gd name="T2" fmla="*/ 403 w 404"/>
                <a:gd name="T3" fmla="*/ 202 h 405"/>
                <a:gd name="T4" fmla="*/ 201 w 404"/>
                <a:gd name="T5" fmla="*/ 404 h 405"/>
                <a:gd name="T6" fmla="*/ 201 w 404"/>
                <a:gd name="T7" fmla="*/ 404 h 405"/>
                <a:gd name="T8" fmla="*/ 0 w 404"/>
                <a:gd name="T9" fmla="*/ 202 h 405"/>
                <a:gd name="T10" fmla="*/ 0 w 404"/>
                <a:gd name="T11" fmla="*/ 202 h 405"/>
                <a:gd name="T12" fmla="*/ 201 w 404"/>
                <a:gd name="T13" fmla="*/ 0 h 405"/>
                <a:gd name="T14" fmla="*/ 201 w 404"/>
                <a:gd name="T15" fmla="*/ 0 h 405"/>
                <a:gd name="T16" fmla="*/ 403 w 404"/>
                <a:gd name="T17" fmla="*/ 202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4" h="405">
                  <a:moveTo>
                    <a:pt x="403" y="202"/>
                  </a:moveTo>
                  <a:lnTo>
                    <a:pt x="403" y="202"/>
                  </a:lnTo>
                  <a:cubicBezTo>
                    <a:pt x="403" y="313"/>
                    <a:pt x="312" y="404"/>
                    <a:pt x="201" y="404"/>
                  </a:cubicBezTo>
                  <a:lnTo>
                    <a:pt x="201" y="404"/>
                  </a:lnTo>
                  <a:cubicBezTo>
                    <a:pt x="90" y="404"/>
                    <a:pt x="0" y="313"/>
                    <a:pt x="0" y="202"/>
                  </a:cubicBezTo>
                  <a:lnTo>
                    <a:pt x="0" y="202"/>
                  </a:lnTo>
                  <a:cubicBezTo>
                    <a:pt x="0" y="91"/>
                    <a:pt x="90" y="0"/>
                    <a:pt x="201" y="0"/>
                  </a:cubicBezTo>
                  <a:lnTo>
                    <a:pt x="201" y="0"/>
                  </a:lnTo>
                  <a:cubicBezTo>
                    <a:pt x="312" y="0"/>
                    <a:pt x="403" y="91"/>
                    <a:pt x="403" y="202"/>
                  </a:cubicBezTo>
                </a:path>
              </a:pathLst>
            </a:custGeom>
            <a:solidFill>
              <a:srgbClr val="4E2C14"/>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60" name="Freeform 52">
              <a:extLst>
                <a:ext uri="{FF2B5EF4-FFF2-40B4-BE49-F238E27FC236}">
                  <a16:creationId xmlns:a16="http://schemas.microsoft.com/office/drawing/2014/main" xmlns="" id="{22CA8032-9396-40B8-A99B-5F0B1EAB3F33}"/>
                </a:ext>
              </a:extLst>
            </p:cNvPr>
            <p:cNvSpPr>
              <a:spLocks noChangeArrowheads="1"/>
            </p:cNvSpPr>
            <p:nvPr/>
          </p:nvSpPr>
          <p:spPr bwMode="auto">
            <a:xfrm>
              <a:off x="12134101" y="2966713"/>
              <a:ext cx="89290" cy="89290"/>
            </a:xfrm>
            <a:custGeom>
              <a:avLst/>
              <a:gdLst>
                <a:gd name="T0" fmla="*/ 137 w 138"/>
                <a:gd name="T1" fmla="*/ 69 h 138"/>
                <a:gd name="T2" fmla="*/ 137 w 138"/>
                <a:gd name="T3" fmla="*/ 69 h 138"/>
                <a:gd name="T4" fmla="*/ 68 w 138"/>
                <a:gd name="T5" fmla="*/ 137 h 138"/>
                <a:gd name="T6" fmla="*/ 68 w 138"/>
                <a:gd name="T7" fmla="*/ 137 h 138"/>
                <a:gd name="T8" fmla="*/ 0 w 138"/>
                <a:gd name="T9" fmla="*/ 69 h 138"/>
                <a:gd name="T10" fmla="*/ 0 w 138"/>
                <a:gd name="T11" fmla="*/ 69 h 138"/>
                <a:gd name="T12" fmla="*/ 68 w 138"/>
                <a:gd name="T13" fmla="*/ 0 h 138"/>
                <a:gd name="T14" fmla="*/ 68 w 138"/>
                <a:gd name="T15" fmla="*/ 0 h 138"/>
                <a:gd name="T16" fmla="*/ 137 w 138"/>
                <a:gd name="T17" fmla="*/ 6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38">
                  <a:moveTo>
                    <a:pt x="137" y="69"/>
                  </a:moveTo>
                  <a:lnTo>
                    <a:pt x="137" y="69"/>
                  </a:lnTo>
                  <a:cubicBezTo>
                    <a:pt x="137" y="106"/>
                    <a:pt x="106" y="137"/>
                    <a:pt x="68" y="137"/>
                  </a:cubicBezTo>
                  <a:lnTo>
                    <a:pt x="68" y="137"/>
                  </a:lnTo>
                  <a:cubicBezTo>
                    <a:pt x="30" y="137"/>
                    <a:pt x="0" y="106"/>
                    <a:pt x="0" y="69"/>
                  </a:cubicBezTo>
                  <a:lnTo>
                    <a:pt x="0" y="69"/>
                  </a:lnTo>
                  <a:cubicBezTo>
                    <a:pt x="0" y="30"/>
                    <a:pt x="30" y="0"/>
                    <a:pt x="68" y="0"/>
                  </a:cubicBezTo>
                  <a:lnTo>
                    <a:pt x="68" y="0"/>
                  </a:lnTo>
                  <a:cubicBezTo>
                    <a:pt x="106" y="0"/>
                    <a:pt x="137" y="30"/>
                    <a:pt x="137" y="69"/>
                  </a:cubicBezTo>
                </a:path>
              </a:pathLst>
            </a:custGeom>
            <a:solidFill>
              <a:srgbClr val="F7D8BA"/>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61" name="Freeform 53">
              <a:extLst>
                <a:ext uri="{FF2B5EF4-FFF2-40B4-BE49-F238E27FC236}">
                  <a16:creationId xmlns:a16="http://schemas.microsoft.com/office/drawing/2014/main" xmlns="" id="{0B997732-AEEF-46C8-AB47-374EC1E853E2}"/>
                </a:ext>
              </a:extLst>
            </p:cNvPr>
            <p:cNvSpPr>
              <a:spLocks noChangeArrowheads="1"/>
            </p:cNvSpPr>
            <p:nvPr/>
          </p:nvSpPr>
          <p:spPr bwMode="auto">
            <a:xfrm>
              <a:off x="12183066" y="6215694"/>
              <a:ext cx="1474715" cy="282270"/>
            </a:xfrm>
            <a:custGeom>
              <a:avLst/>
              <a:gdLst>
                <a:gd name="T0" fmla="*/ 2255 w 2256"/>
                <a:gd name="T1" fmla="*/ 307 h 434"/>
                <a:gd name="T2" fmla="*/ 2255 w 2256"/>
                <a:gd name="T3" fmla="*/ 307 h 434"/>
                <a:gd name="T4" fmla="*/ 2129 w 2256"/>
                <a:gd name="T5" fmla="*/ 433 h 434"/>
                <a:gd name="T6" fmla="*/ 127 w 2256"/>
                <a:gd name="T7" fmla="*/ 433 h 434"/>
                <a:gd name="T8" fmla="*/ 127 w 2256"/>
                <a:gd name="T9" fmla="*/ 433 h 434"/>
                <a:gd name="T10" fmla="*/ 0 w 2256"/>
                <a:gd name="T11" fmla="*/ 307 h 434"/>
                <a:gd name="T12" fmla="*/ 0 w 2256"/>
                <a:gd name="T13" fmla="*/ 127 h 434"/>
                <a:gd name="T14" fmla="*/ 0 w 2256"/>
                <a:gd name="T15" fmla="*/ 127 h 434"/>
                <a:gd name="T16" fmla="*/ 127 w 2256"/>
                <a:gd name="T17" fmla="*/ 0 h 434"/>
                <a:gd name="T18" fmla="*/ 2129 w 2256"/>
                <a:gd name="T19" fmla="*/ 0 h 434"/>
                <a:gd name="T20" fmla="*/ 2129 w 2256"/>
                <a:gd name="T21" fmla="*/ 0 h 434"/>
                <a:gd name="T22" fmla="*/ 2255 w 2256"/>
                <a:gd name="T23" fmla="*/ 127 h 434"/>
                <a:gd name="T24" fmla="*/ 2255 w 2256"/>
                <a:gd name="T25" fmla="*/ 307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56" h="434">
                  <a:moveTo>
                    <a:pt x="2255" y="307"/>
                  </a:moveTo>
                  <a:lnTo>
                    <a:pt x="2255" y="307"/>
                  </a:lnTo>
                  <a:cubicBezTo>
                    <a:pt x="2255" y="377"/>
                    <a:pt x="2199" y="433"/>
                    <a:pt x="2129" y="433"/>
                  </a:cubicBezTo>
                  <a:lnTo>
                    <a:pt x="127" y="433"/>
                  </a:lnTo>
                  <a:lnTo>
                    <a:pt x="127" y="433"/>
                  </a:lnTo>
                  <a:cubicBezTo>
                    <a:pt x="57" y="433"/>
                    <a:pt x="0" y="377"/>
                    <a:pt x="0" y="307"/>
                  </a:cubicBezTo>
                  <a:lnTo>
                    <a:pt x="0" y="127"/>
                  </a:lnTo>
                  <a:lnTo>
                    <a:pt x="0" y="127"/>
                  </a:lnTo>
                  <a:cubicBezTo>
                    <a:pt x="0" y="57"/>
                    <a:pt x="57" y="0"/>
                    <a:pt x="127" y="0"/>
                  </a:cubicBezTo>
                  <a:lnTo>
                    <a:pt x="2129" y="0"/>
                  </a:lnTo>
                  <a:lnTo>
                    <a:pt x="2129" y="0"/>
                  </a:lnTo>
                  <a:cubicBezTo>
                    <a:pt x="2199" y="0"/>
                    <a:pt x="2255" y="57"/>
                    <a:pt x="2255" y="127"/>
                  </a:cubicBezTo>
                  <a:lnTo>
                    <a:pt x="2255" y="307"/>
                  </a:lnTo>
                </a:path>
              </a:pathLst>
            </a:custGeom>
            <a:solidFill>
              <a:schemeClr val="accent2">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62" name="Freeform 54">
              <a:extLst>
                <a:ext uri="{FF2B5EF4-FFF2-40B4-BE49-F238E27FC236}">
                  <a16:creationId xmlns:a16="http://schemas.microsoft.com/office/drawing/2014/main" xmlns="" id="{BB0A341D-73E7-4DC6-B76D-6C44D74920F5}"/>
                </a:ext>
              </a:extLst>
            </p:cNvPr>
            <p:cNvSpPr>
              <a:spLocks noChangeArrowheads="1"/>
            </p:cNvSpPr>
            <p:nvPr/>
          </p:nvSpPr>
          <p:spPr bwMode="auto">
            <a:xfrm>
              <a:off x="12920424" y="6215694"/>
              <a:ext cx="737357" cy="282270"/>
            </a:xfrm>
            <a:custGeom>
              <a:avLst/>
              <a:gdLst>
                <a:gd name="T0" fmla="*/ 1001 w 1128"/>
                <a:gd name="T1" fmla="*/ 0 h 434"/>
                <a:gd name="T2" fmla="*/ 0 w 1128"/>
                <a:gd name="T3" fmla="*/ 0 h 434"/>
                <a:gd name="T4" fmla="*/ 0 w 1128"/>
                <a:gd name="T5" fmla="*/ 433 h 434"/>
                <a:gd name="T6" fmla="*/ 1001 w 1128"/>
                <a:gd name="T7" fmla="*/ 433 h 434"/>
                <a:gd name="T8" fmla="*/ 1001 w 1128"/>
                <a:gd name="T9" fmla="*/ 433 h 434"/>
                <a:gd name="T10" fmla="*/ 1127 w 1128"/>
                <a:gd name="T11" fmla="*/ 307 h 434"/>
                <a:gd name="T12" fmla="*/ 1127 w 1128"/>
                <a:gd name="T13" fmla="*/ 127 h 434"/>
                <a:gd name="T14" fmla="*/ 1127 w 1128"/>
                <a:gd name="T15" fmla="*/ 127 h 434"/>
                <a:gd name="T16" fmla="*/ 1001 w 1128"/>
                <a:gd name="T17"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8" h="434">
                  <a:moveTo>
                    <a:pt x="1001" y="0"/>
                  </a:moveTo>
                  <a:lnTo>
                    <a:pt x="0" y="0"/>
                  </a:lnTo>
                  <a:lnTo>
                    <a:pt x="0" y="433"/>
                  </a:lnTo>
                  <a:lnTo>
                    <a:pt x="1001" y="433"/>
                  </a:lnTo>
                  <a:lnTo>
                    <a:pt x="1001" y="433"/>
                  </a:lnTo>
                  <a:cubicBezTo>
                    <a:pt x="1071" y="433"/>
                    <a:pt x="1127" y="377"/>
                    <a:pt x="1127" y="307"/>
                  </a:cubicBezTo>
                  <a:lnTo>
                    <a:pt x="1127" y="127"/>
                  </a:lnTo>
                  <a:lnTo>
                    <a:pt x="1127" y="127"/>
                  </a:lnTo>
                  <a:cubicBezTo>
                    <a:pt x="1127" y="57"/>
                    <a:pt x="1071" y="0"/>
                    <a:pt x="1001" y="0"/>
                  </a:cubicBezTo>
                </a:path>
              </a:pathLst>
            </a:custGeom>
            <a:solidFill>
              <a:schemeClr val="accent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63" name="Freeform 55">
              <a:extLst>
                <a:ext uri="{FF2B5EF4-FFF2-40B4-BE49-F238E27FC236}">
                  <a16:creationId xmlns:a16="http://schemas.microsoft.com/office/drawing/2014/main" xmlns="" id="{F4B3FDE8-C198-4A4F-8E16-05B545DF41F5}"/>
                </a:ext>
              </a:extLst>
            </p:cNvPr>
            <p:cNvSpPr>
              <a:spLocks noChangeArrowheads="1"/>
            </p:cNvSpPr>
            <p:nvPr/>
          </p:nvSpPr>
          <p:spPr bwMode="auto">
            <a:xfrm>
              <a:off x="11831670" y="6322265"/>
              <a:ext cx="2180388" cy="910176"/>
            </a:xfrm>
            <a:custGeom>
              <a:avLst/>
              <a:gdLst>
                <a:gd name="T0" fmla="*/ 3207 w 3338"/>
                <a:gd name="T1" fmla="*/ 854 h 1395"/>
                <a:gd name="T2" fmla="*/ 2795 w 3338"/>
                <a:gd name="T3" fmla="*/ 0 h 1395"/>
                <a:gd name="T4" fmla="*/ 1668 w 3338"/>
                <a:gd name="T5" fmla="*/ 0 h 1395"/>
                <a:gd name="T6" fmla="*/ 540 w 3338"/>
                <a:gd name="T7" fmla="*/ 0 h 1395"/>
                <a:gd name="T8" fmla="*/ 130 w 3338"/>
                <a:gd name="T9" fmla="*/ 854 h 1395"/>
                <a:gd name="T10" fmla="*/ 130 w 3338"/>
                <a:gd name="T11" fmla="*/ 854 h 1395"/>
                <a:gd name="T12" fmla="*/ 336 w 3338"/>
                <a:gd name="T13" fmla="*/ 1274 h 1395"/>
                <a:gd name="T14" fmla="*/ 336 w 3338"/>
                <a:gd name="T15" fmla="*/ 1274 h 1395"/>
                <a:gd name="T16" fmla="*/ 1668 w 3338"/>
                <a:gd name="T17" fmla="*/ 722 h 1395"/>
                <a:gd name="T18" fmla="*/ 1668 w 3338"/>
                <a:gd name="T19" fmla="*/ 722 h 1395"/>
                <a:gd name="T20" fmla="*/ 3001 w 3338"/>
                <a:gd name="T21" fmla="*/ 1274 h 1395"/>
                <a:gd name="T22" fmla="*/ 3001 w 3338"/>
                <a:gd name="T23" fmla="*/ 1274 h 1395"/>
                <a:gd name="T24" fmla="*/ 3207 w 3338"/>
                <a:gd name="T25" fmla="*/ 854 h 1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38" h="1395">
                  <a:moveTo>
                    <a:pt x="3207" y="854"/>
                  </a:moveTo>
                  <a:lnTo>
                    <a:pt x="2795" y="0"/>
                  </a:lnTo>
                  <a:lnTo>
                    <a:pt x="1668" y="0"/>
                  </a:lnTo>
                  <a:lnTo>
                    <a:pt x="540" y="0"/>
                  </a:lnTo>
                  <a:lnTo>
                    <a:pt x="130" y="854"/>
                  </a:lnTo>
                  <a:lnTo>
                    <a:pt x="130" y="854"/>
                  </a:lnTo>
                  <a:cubicBezTo>
                    <a:pt x="130" y="854"/>
                    <a:pt x="0" y="1154"/>
                    <a:pt x="336" y="1274"/>
                  </a:cubicBezTo>
                  <a:lnTo>
                    <a:pt x="336" y="1274"/>
                  </a:lnTo>
                  <a:cubicBezTo>
                    <a:pt x="670" y="1394"/>
                    <a:pt x="1079" y="710"/>
                    <a:pt x="1668" y="722"/>
                  </a:cubicBezTo>
                  <a:lnTo>
                    <a:pt x="1668" y="722"/>
                  </a:lnTo>
                  <a:cubicBezTo>
                    <a:pt x="2257" y="710"/>
                    <a:pt x="2666" y="1394"/>
                    <a:pt x="3001" y="1274"/>
                  </a:cubicBezTo>
                  <a:lnTo>
                    <a:pt x="3001" y="1274"/>
                  </a:lnTo>
                  <a:cubicBezTo>
                    <a:pt x="3337" y="1154"/>
                    <a:pt x="3207" y="854"/>
                    <a:pt x="3207" y="854"/>
                  </a:cubicBezTo>
                </a:path>
              </a:pathLst>
            </a:custGeom>
            <a:solidFill>
              <a:schemeClr val="accent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64" name="Freeform 56">
              <a:extLst>
                <a:ext uri="{FF2B5EF4-FFF2-40B4-BE49-F238E27FC236}">
                  <a16:creationId xmlns:a16="http://schemas.microsoft.com/office/drawing/2014/main" xmlns="" id="{C9BAEBF2-9706-4EA8-A0B9-F777050234DE}"/>
                </a:ext>
              </a:extLst>
            </p:cNvPr>
            <p:cNvSpPr>
              <a:spLocks noChangeArrowheads="1"/>
            </p:cNvSpPr>
            <p:nvPr/>
          </p:nvSpPr>
          <p:spPr bwMode="auto">
            <a:xfrm>
              <a:off x="12920423" y="6322265"/>
              <a:ext cx="1091634" cy="910176"/>
            </a:xfrm>
            <a:custGeom>
              <a:avLst/>
              <a:gdLst>
                <a:gd name="T0" fmla="*/ 1127 w 1670"/>
                <a:gd name="T1" fmla="*/ 0 h 1395"/>
                <a:gd name="T2" fmla="*/ 1539 w 1670"/>
                <a:gd name="T3" fmla="*/ 854 h 1395"/>
                <a:gd name="T4" fmla="*/ 1539 w 1670"/>
                <a:gd name="T5" fmla="*/ 854 h 1395"/>
                <a:gd name="T6" fmla="*/ 1333 w 1670"/>
                <a:gd name="T7" fmla="*/ 1274 h 1395"/>
                <a:gd name="T8" fmla="*/ 1333 w 1670"/>
                <a:gd name="T9" fmla="*/ 1274 h 1395"/>
                <a:gd name="T10" fmla="*/ 0 w 1670"/>
                <a:gd name="T11" fmla="*/ 722 h 1395"/>
                <a:gd name="T12" fmla="*/ 0 w 1670"/>
                <a:gd name="T13" fmla="*/ 0 h 1395"/>
                <a:gd name="T14" fmla="*/ 1127 w 1670"/>
                <a:gd name="T15" fmla="*/ 0 h 13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0" h="1395">
                  <a:moveTo>
                    <a:pt x="1127" y="0"/>
                  </a:moveTo>
                  <a:lnTo>
                    <a:pt x="1539" y="854"/>
                  </a:lnTo>
                  <a:lnTo>
                    <a:pt x="1539" y="854"/>
                  </a:lnTo>
                  <a:cubicBezTo>
                    <a:pt x="1539" y="854"/>
                    <a:pt x="1669" y="1154"/>
                    <a:pt x="1333" y="1274"/>
                  </a:cubicBezTo>
                  <a:lnTo>
                    <a:pt x="1333" y="1274"/>
                  </a:lnTo>
                  <a:cubicBezTo>
                    <a:pt x="998" y="1394"/>
                    <a:pt x="589" y="710"/>
                    <a:pt x="0" y="722"/>
                  </a:cubicBezTo>
                  <a:lnTo>
                    <a:pt x="0" y="0"/>
                  </a:lnTo>
                  <a:lnTo>
                    <a:pt x="1127" y="0"/>
                  </a:lnTo>
                </a:path>
              </a:pathLst>
            </a:custGeom>
            <a:solidFill>
              <a:schemeClr val="accent2">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65" name="Freeform 57">
              <a:extLst>
                <a:ext uri="{FF2B5EF4-FFF2-40B4-BE49-F238E27FC236}">
                  <a16:creationId xmlns:a16="http://schemas.microsoft.com/office/drawing/2014/main" xmlns="" id="{C12171CA-3395-492C-9BE0-28E4C5E48637}"/>
                </a:ext>
              </a:extLst>
            </p:cNvPr>
            <p:cNvSpPr>
              <a:spLocks noChangeArrowheads="1"/>
            </p:cNvSpPr>
            <p:nvPr/>
          </p:nvSpPr>
          <p:spPr bwMode="auto">
            <a:xfrm>
              <a:off x="13073079" y="6310745"/>
              <a:ext cx="1149242" cy="982182"/>
            </a:xfrm>
            <a:custGeom>
              <a:avLst/>
              <a:gdLst>
                <a:gd name="T0" fmla="*/ 420 w 1759"/>
                <a:gd name="T1" fmla="*/ 1058 h 1503"/>
                <a:gd name="T2" fmla="*/ 420 w 1759"/>
                <a:gd name="T3" fmla="*/ 1058 h 1503"/>
                <a:gd name="T4" fmla="*/ 420 w 1759"/>
                <a:gd name="T5" fmla="*/ 1058 h 1503"/>
                <a:gd name="T6" fmla="*/ 420 w 1759"/>
                <a:gd name="T7" fmla="*/ 1058 h 1503"/>
                <a:gd name="T8" fmla="*/ 403 w 1759"/>
                <a:gd name="T9" fmla="*/ 1024 h 1503"/>
                <a:gd name="T10" fmla="*/ 395 w 1759"/>
                <a:gd name="T11" fmla="*/ 1031 h 1503"/>
                <a:gd name="T12" fmla="*/ 395 w 1759"/>
                <a:gd name="T13" fmla="*/ 1031 h 1503"/>
                <a:gd name="T14" fmla="*/ 203 w 1759"/>
                <a:gd name="T15" fmla="*/ 1005 h 1503"/>
                <a:gd name="T16" fmla="*/ 203 w 1759"/>
                <a:gd name="T17" fmla="*/ 1005 h 1503"/>
                <a:gd name="T18" fmla="*/ 191 w 1759"/>
                <a:gd name="T19" fmla="*/ 857 h 1503"/>
                <a:gd name="T20" fmla="*/ 191 w 1759"/>
                <a:gd name="T21" fmla="*/ 857 h 1503"/>
                <a:gd name="T22" fmla="*/ 191 w 1759"/>
                <a:gd name="T23" fmla="*/ 857 h 1503"/>
                <a:gd name="T24" fmla="*/ 144 w 1759"/>
                <a:gd name="T25" fmla="*/ 788 h 1503"/>
                <a:gd name="T26" fmla="*/ 144 w 1759"/>
                <a:gd name="T27" fmla="*/ 788 h 1503"/>
                <a:gd name="T28" fmla="*/ 110 w 1759"/>
                <a:gd name="T29" fmla="*/ 781 h 1503"/>
                <a:gd name="T30" fmla="*/ 110 w 1759"/>
                <a:gd name="T31" fmla="*/ 781 h 1503"/>
                <a:gd name="T32" fmla="*/ 109 w 1759"/>
                <a:gd name="T33" fmla="*/ 781 h 1503"/>
                <a:gd name="T34" fmla="*/ 109 w 1759"/>
                <a:gd name="T35" fmla="*/ 781 h 1503"/>
                <a:gd name="T36" fmla="*/ 109 w 1759"/>
                <a:gd name="T37" fmla="*/ 781 h 1503"/>
                <a:gd name="T38" fmla="*/ 46 w 1759"/>
                <a:gd name="T39" fmla="*/ 736 h 1503"/>
                <a:gd name="T40" fmla="*/ 46 w 1759"/>
                <a:gd name="T41" fmla="*/ 736 h 1503"/>
                <a:gd name="T42" fmla="*/ 71 w 1759"/>
                <a:gd name="T43" fmla="*/ 544 h 1503"/>
                <a:gd name="T44" fmla="*/ 163 w 1759"/>
                <a:gd name="T45" fmla="*/ 474 h 1503"/>
                <a:gd name="T46" fmla="*/ 163 w 1759"/>
                <a:gd name="T47" fmla="*/ 474 h 1503"/>
                <a:gd name="T48" fmla="*/ 1042 w 1759"/>
                <a:gd name="T49" fmla="*/ 54 h 1503"/>
                <a:gd name="T50" fmla="*/ 1042 w 1759"/>
                <a:gd name="T51" fmla="*/ 54 h 1503"/>
                <a:gd name="T52" fmla="*/ 1419 w 1759"/>
                <a:gd name="T53" fmla="*/ 124 h 1503"/>
                <a:gd name="T54" fmla="*/ 1419 w 1759"/>
                <a:gd name="T55" fmla="*/ 124 h 1503"/>
                <a:gd name="T56" fmla="*/ 1527 w 1759"/>
                <a:gd name="T57" fmla="*/ 901 h 1503"/>
                <a:gd name="T58" fmla="*/ 1527 w 1759"/>
                <a:gd name="T59" fmla="*/ 901 h 1503"/>
                <a:gd name="T60" fmla="*/ 1130 w 1759"/>
                <a:gd name="T61" fmla="*/ 1246 h 1503"/>
                <a:gd name="T62" fmla="*/ 857 w 1759"/>
                <a:gd name="T63" fmla="*/ 1456 h 1503"/>
                <a:gd name="T64" fmla="*/ 857 w 1759"/>
                <a:gd name="T65" fmla="*/ 1456 h 1503"/>
                <a:gd name="T66" fmla="*/ 665 w 1759"/>
                <a:gd name="T67" fmla="*/ 1431 h 1503"/>
                <a:gd name="T68" fmla="*/ 665 w 1759"/>
                <a:gd name="T69" fmla="*/ 1431 h 1503"/>
                <a:gd name="T70" fmla="*/ 644 w 1759"/>
                <a:gd name="T71" fmla="*/ 1304 h 1503"/>
                <a:gd name="T72" fmla="*/ 644 w 1759"/>
                <a:gd name="T73" fmla="*/ 1304 h 1503"/>
                <a:gd name="T74" fmla="*/ 615 w 1759"/>
                <a:gd name="T75" fmla="*/ 1251 h 1503"/>
                <a:gd name="T76" fmla="*/ 598 w 1759"/>
                <a:gd name="T77" fmla="*/ 1264 h 1503"/>
                <a:gd name="T78" fmla="*/ 598 w 1759"/>
                <a:gd name="T79" fmla="*/ 1264 h 1503"/>
                <a:gd name="T80" fmla="*/ 407 w 1759"/>
                <a:gd name="T81" fmla="*/ 1239 h 1503"/>
                <a:gd name="T82" fmla="*/ 407 w 1759"/>
                <a:gd name="T83" fmla="*/ 1239 h 1503"/>
                <a:gd name="T84" fmla="*/ 420 w 1759"/>
                <a:gd name="T85" fmla="*/ 1058 h 1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59" h="1503">
                  <a:moveTo>
                    <a:pt x="420" y="1058"/>
                  </a:moveTo>
                  <a:lnTo>
                    <a:pt x="420" y="1058"/>
                  </a:lnTo>
                  <a:lnTo>
                    <a:pt x="420" y="1058"/>
                  </a:lnTo>
                  <a:lnTo>
                    <a:pt x="420" y="1058"/>
                  </a:lnTo>
                  <a:cubicBezTo>
                    <a:pt x="445" y="1024"/>
                    <a:pt x="403" y="1024"/>
                    <a:pt x="403" y="1024"/>
                  </a:cubicBezTo>
                  <a:lnTo>
                    <a:pt x="395" y="1031"/>
                  </a:lnTo>
                  <a:lnTo>
                    <a:pt x="395" y="1031"/>
                  </a:lnTo>
                  <a:cubicBezTo>
                    <a:pt x="335" y="1076"/>
                    <a:pt x="249" y="1065"/>
                    <a:pt x="203" y="1005"/>
                  </a:cubicBezTo>
                  <a:lnTo>
                    <a:pt x="203" y="1005"/>
                  </a:lnTo>
                  <a:cubicBezTo>
                    <a:pt x="169" y="961"/>
                    <a:pt x="166" y="904"/>
                    <a:pt x="191" y="857"/>
                  </a:cubicBezTo>
                  <a:lnTo>
                    <a:pt x="191" y="857"/>
                  </a:lnTo>
                  <a:lnTo>
                    <a:pt x="191" y="857"/>
                  </a:lnTo>
                  <a:cubicBezTo>
                    <a:pt x="201" y="815"/>
                    <a:pt x="171" y="797"/>
                    <a:pt x="144" y="788"/>
                  </a:cubicBezTo>
                  <a:lnTo>
                    <a:pt x="144" y="788"/>
                  </a:lnTo>
                  <a:cubicBezTo>
                    <a:pt x="133" y="787"/>
                    <a:pt x="121" y="785"/>
                    <a:pt x="110" y="781"/>
                  </a:cubicBezTo>
                  <a:lnTo>
                    <a:pt x="110" y="781"/>
                  </a:lnTo>
                  <a:cubicBezTo>
                    <a:pt x="109" y="781"/>
                    <a:pt x="109" y="781"/>
                    <a:pt x="109" y="781"/>
                  </a:cubicBezTo>
                  <a:lnTo>
                    <a:pt x="109" y="781"/>
                  </a:lnTo>
                  <a:lnTo>
                    <a:pt x="109" y="781"/>
                  </a:lnTo>
                  <a:cubicBezTo>
                    <a:pt x="85" y="773"/>
                    <a:pt x="63" y="757"/>
                    <a:pt x="46" y="736"/>
                  </a:cubicBezTo>
                  <a:lnTo>
                    <a:pt x="46" y="736"/>
                  </a:lnTo>
                  <a:cubicBezTo>
                    <a:pt x="0" y="676"/>
                    <a:pt x="12" y="590"/>
                    <a:pt x="71" y="544"/>
                  </a:cubicBezTo>
                  <a:lnTo>
                    <a:pt x="163" y="474"/>
                  </a:lnTo>
                  <a:lnTo>
                    <a:pt x="163" y="474"/>
                  </a:lnTo>
                  <a:cubicBezTo>
                    <a:pt x="190" y="432"/>
                    <a:pt x="695" y="108"/>
                    <a:pt x="1042" y="54"/>
                  </a:cubicBezTo>
                  <a:lnTo>
                    <a:pt x="1042" y="54"/>
                  </a:lnTo>
                  <a:cubicBezTo>
                    <a:pt x="1389" y="0"/>
                    <a:pt x="1397" y="95"/>
                    <a:pt x="1419" y="124"/>
                  </a:cubicBezTo>
                  <a:lnTo>
                    <a:pt x="1419" y="124"/>
                  </a:lnTo>
                  <a:cubicBezTo>
                    <a:pt x="1605" y="360"/>
                    <a:pt x="1758" y="545"/>
                    <a:pt x="1527" y="901"/>
                  </a:cubicBezTo>
                  <a:lnTo>
                    <a:pt x="1527" y="901"/>
                  </a:lnTo>
                  <a:cubicBezTo>
                    <a:pt x="1449" y="1020"/>
                    <a:pt x="1306" y="1129"/>
                    <a:pt x="1130" y="1246"/>
                  </a:cubicBezTo>
                  <a:lnTo>
                    <a:pt x="857" y="1456"/>
                  </a:lnTo>
                  <a:lnTo>
                    <a:pt x="857" y="1456"/>
                  </a:lnTo>
                  <a:cubicBezTo>
                    <a:pt x="797" y="1502"/>
                    <a:pt x="711" y="1491"/>
                    <a:pt x="665" y="1431"/>
                  </a:cubicBezTo>
                  <a:lnTo>
                    <a:pt x="665" y="1431"/>
                  </a:lnTo>
                  <a:cubicBezTo>
                    <a:pt x="636" y="1393"/>
                    <a:pt x="630" y="1345"/>
                    <a:pt x="644" y="1304"/>
                  </a:cubicBezTo>
                  <a:lnTo>
                    <a:pt x="644" y="1304"/>
                  </a:lnTo>
                  <a:cubicBezTo>
                    <a:pt x="651" y="1249"/>
                    <a:pt x="615" y="1251"/>
                    <a:pt x="615" y="1251"/>
                  </a:cubicBezTo>
                  <a:lnTo>
                    <a:pt x="598" y="1264"/>
                  </a:lnTo>
                  <a:lnTo>
                    <a:pt x="598" y="1264"/>
                  </a:lnTo>
                  <a:cubicBezTo>
                    <a:pt x="539" y="1310"/>
                    <a:pt x="453" y="1299"/>
                    <a:pt x="407" y="1239"/>
                  </a:cubicBezTo>
                  <a:lnTo>
                    <a:pt x="407" y="1239"/>
                  </a:lnTo>
                  <a:cubicBezTo>
                    <a:pt x="364" y="1184"/>
                    <a:pt x="371" y="1106"/>
                    <a:pt x="420" y="1058"/>
                  </a:cubicBezTo>
                </a:path>
              </a:pathLst>
            </a:custGeom>
            <a:solidFill>
              <a:schemeClr val="bg1">
                <a:lumMod val="9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66" name="Freeform 58">
              <a:extLst>
                <a:ext uri="{FF2B5EF4-FFF2-40B4-BE49-F238E27FC236}">
                  <a16:creationId xmlns:a16="http://schemas.microsoft.com/office/drawing/2014/main" xmlns="" id="{075E40A8-FE45-445F-A445-711B14CC0B8F}"/>
                </a:ext>
              </a:extLst>
            </p:cNvPr>
            <p:cNvSpPr>
              <a:spLocks noChangeArrowheads="1"/>
            </p:cNvSpPr>
            <p:nvPr/>
          </p:nvSpPr>
          <p:spPr bwMode="auto">
            <a:xfrm>
              <a:off x="13260300" y="6008312"/>
              <a:ext cx="737357" cy="555899"/>
            </a:xfrm>
            <a:custGeom>
              <a:avLst/>
              <a:gdLst>
                <a:gd name="T0" fmla="*/ 265 w 1130"/>
                <a:gd name="T1" fmla="*/ 850 h 851"/>
                <a:gd name="T2" fmla="*/ 265 w 1130"/>
                <a:gd name="T3" fmla="*/ 850 h 851"/>
                <a:gd name="T4" fmla="*/ 189 w 1130"/>
                <a:gd name="T5" fmla="*/ 316 h 851"/>
                <a:gd name="T6" fmla="*/ 189 w 1130"/>
                <a:gd name="T7" fmla="*/ 316 h 851"/>
                <a:gd name="T8" fmla="*/ 4 w 1130"/>
                <a:gd name="T9" fmla="*/ 107 h 851"/>
                <a:gd name="T10" fmla="*/ 661 w 1130"/>
                <a:gd name="T11" fmla="*/ 0 h 851"/>
                <a:gd name="T12" fmla="*/ 1129 w 1130"/>
                <a:gd name="T13" fmla="*/ 587 h 851"/>
                <a:gd name="T14" fmla="*/ 265 w 1130"/>
                <a:gd name="T15" fmla="*/ 850 h 8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0" h="851">
                  <a:moveTo>
                    <a:pt x="265" y="850"/>
                  </a:moveTo>
                  <a:lnTo>
                    <a:pt x="265" y="850"/>
                  </a:lnTo>
                  <a:cubicBezTo>
                    <a:pt x="265" y="850"/>
                    <a:pt x="803" y="268"/>
                    <a:pt x="189" y="316"/>
                  </a:cubicBezTo>
                  <a:lnTo>
                    <a:pt x="189" y="316"/>
                  </a:lnTo>
                  <a:cubicBezTo>
                    <a:pt x="189" y="316"/>
                    <a:pt x="0" y="256"/>
                    <a:pt x="4" y="107"/>
                  </a:cubicBezTo>
                  <a:lnTo>
                    <a:pt x="661" y="0"/>
                  </a:lnTo>
                  <a:lnTo>
                    <a:pt x="1129" y="587"/>
                  </a:lnTo>
                  <a:lnTo>
                    <a:pt x="265" y="850"/>
                  </a:lnTo>
                </a:path>
              </a:pathLst>
            </a:custGeom>
            <a:solidFill>
              <a:schemeClr val="bg1">
                <a:lumMod val="9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67" name="Freeform 59">
              <a:extLst>
                <a:ext uri="{FF2B5EF4-FFF2-40B4-BE49-F238E27FC236}">
                  <a16:creationId xmlns:a16="http://schemas.microsoft.com/office/drawing/2014/main" xmlns="" id="{3A4B7928-31C1-4ED5-B7AD-0A76684A6597}"/>
                </a:ext>
              </a:extLst>
            </p:cNvPr>
            <p:cNvSpPr>
              <a:spLocks noChangeArrowheads="1"/>
            </p:cNvSpPr>
            <p:nvPr/>
          </p:nvSpPr>
          <p:spPr bwMode="auto">
            <a:xfrm>
              <a:off x="11618527" y="6310745"/>
              <a:ext cx="1149240" cy="982182"/>
            </a:xfrm>
            <a:custGeom>
              <a:avLst/>
              <a:gdLst>
                <a:gd name="T0" fmla="*/ 1338 w 1758"/>
                <a:gd name="T1" fmla="*/ 1058 h 1503"/>
                <a:gd name="T2" fmla="*/ 1338 w 1758"/>
                <a:gd name="T3" fmla="*/ 1058 h 1503"/>
                <a:gd name="T4" fmla="*/ 1338 w 1758"/>
                <a:gd name="T5" fmla="*/ 1058 h 1503"/>
                <a:gd name="T6" fmla="*/ 1338 w 1758"/>
                <a:gd name="T7" fmla="*/ 1058 h 1503"/>
                <a:gd name="T8" fmla="*/ 1355 w 1758"/>
                <a:gd name="T9" fmla="*/ 1024 h 1503"/>
                <a:gd name="T10" fmla="*/ 1363 w 1758"/>
                <a:gd name="T11" fmla="*/ 1031 h 1503"/>
                <a:gd name="T12" fmla="*/ 1363 w 1758"/>
                <a:gd name="T13" fmla="*/ 1031 h 1503"/>
                <a:gd name="T14" fmla="*/ 1555 w 1758"/>
                <a:gd name="T15" fmla="*/ 1005 h 1503"/>
                <a:gd name="T16" fmla="*/ 1555 w 1758"/>
                <a:gd name="T17" fmla="*/ 1005 h 1503"/>
                <a:gd name="T18" fmla="*/ 1566 w 1758"/>
                <a:gd name="T19" fmla="*/ 857 h 1503"/>
                <a:gd name="T20" fmla="*/ 1566 w 1758"/>
                <a:gd name="T21" fmla="*/ 857 h 1503"/>
                <a:gd name="T22" fmla="*/ 1566 w 1758"/>
                <a:gd name="T23" fmla="*/ 857 h 1503"/>
                <a:gd name="T24" fmla="*/ 1613 w 1758"/>
                <a:gd name="T25" fmla="*/ 788 h 1503"/>
                <a:gd name="T26" fmla="*/ 1613 w 1758"/>
                <a:gd name="T27" fmla="*/ 788 h 1503"/>
                <a:gd name="T28" fmla="*/ 1648 w 1758"/>
                <a:gd name="T29" fmla="*/ 781 h 1503"/>
                <a:gd name="T30" fmla="*/ 1648 w 1758"/>
                <a:gd name="T31" fmla="*/ 781 h 1503"/>
                <a:gd name="T32" fmla="*/ 1648 w 1758"/>
                <a:gd name="T33" fmla="*/ 781 h 1503"/>
                <a:gd name="T34" fmla="*/ 1648 w 1758"/>
                <a:gd name="T35" fmla="*/ 781 h 1503"/>
                <a:gd name="T36" fmla="*/ 1648 w 1758"/>
                <a:gd name="T37" fmla="*/ 781 h 1503"/>
                <a:gd name="T38" fmla="*/ 1711 w 1758"/>
                <a:gd name="T39" fmla="*/ 736 h 1503"/>
                <a:gd name="T40" fmla="*/ 1711 w 1758"/>
                <a:gd name="T41" fmla="*/ 736 h 1503"/>
                <a:gd name="T42" fmla="*/ 1687 w 1758"/>
                <a:gd name="T43" fmla="*/ 544 h 1503"/>
                <a:gd name="T44" fmla="*/ 1595 w 1758"/>
                <a:gd name="T45" fmla="*/ 474 h 1503"/>
                <a:gd name="T46" fmla="*/ 1595 w 1758"/>
                <a:gd name="T47" fmla="*/ 474 h 1503"/>
                <a:gd name="T48" fmla="*/ 716 w 1758"/>
                <a:gd name="T49" fmla="*/ 54 h 1503"/>
                <a:gd name="T50" fmla="*/ 716 w 1758"/>
                <a:gd name="T51" fmla="*/ 54 h 1503"/>
                <a:gd name="T52" fmla="*/ 340 w 1758"/>
                <a:gd name="T53" fmla="*/ 124 h 1503"/>
                <a:gd name="T54" fmla="*/ 340 w 1758"/>
                <a:gd name="T55" fmla="*/ 124 h 1503"/>
                <a:gd name="T56" fmla="*/ 232 w 1758"/>
                <a:gd name="T57" fmla="*/ 901 h 1503"/>
                <a:gd name="T58" fmla="*/ 232 w 1758"/>
                <a:gd name="T59" fmla="*/ 901 h 1503"/>
                <a:gd name="T60" fmla="*/ 629 w 1758"/>
                <a:gd name="T61" fmla="*/ 1246 h 1503"/>
                <a:gd name="T62" fmla="*/ 901 w 1758"/>
                <a:gd name="T63" fmla="*/ 1456 h 1503"/>
                <a:gd name="T64" fmla="*/ 901 w 1758"/>
                <a:gd name="T65" fmla="*/ 1456 h 1503"/>
                <a:gd name="T66" fmla="*/ 1092 w 1758"/>
                <a:gd name="T67" fmla="*/ 1431 h 1503"/>
                <a:gd name="T68" fmla="*/ 1092 w 1758"/>
                <a:gd name="T69" fmla="*/ 1431 h 1503"/>
                <a:gd name="T70" fmla="*/ 1113 w 1758"/>
                <a:gd name="T71" fmla="*/ 1304 h 1503"/>
                <a:gd name="T72" fmla="*/ 1113 w 1758"/>
                <a:gd name="T73" fmla="*/ 1304 h 1503"/>
                <a:gd name="T74" fmla="*/ 1143 w 1758"/>
                <a:gd name="T75" fmla="*/ 1251 h 1503"/>
                <a:gd name="T76" fmla="*/ 1159 w 1758"/>
                <a:gd name="T77" fmla="*/ 1264 h 1503"/>
                <a:gd name="T78" fmla="*/ 1159 w 1758"/>
                <a:gd name="T79" fmla="*/ 1264 h 1503"/>
                <a:gd name="T80" fmla="*/ 1351 w 1758"/>
                <a:gd name="T81" fmla="*/ 1239 h 1503"/>
                <a:gd name="T82" fmla="*/ 1351 w 1758"/>
                <a:gd name="T83" fmla="*/ 1239 h 1503"/>
                <a:gd name="T84" fmla="*/ 1338 w 1758"/>
                <a:gd name="T85" fmla="*/ 1058 h 1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58" h="1503">
                  <a:moveTo>
                    <a:pt x="1338" y="1058"/>
                  </a:moveTo>
                  <a:lnTo>
                    <a:pt x="1338" y="1058"/>
                  </a:lnTo>
                  <a:lnTo>
                    <a:pt x="1338" y="1058"/>
                  </a:lnTo>
                  <a:lnTo>
                    <a:pt x="1338" y="1058"/>
                  </a:lnTo>
                  <a:cubicBezTo>
                    <a:pt x="1312" y="1024"/>
                    <a:pt x="1355" y="1024"/>
                    <a:pt x="1355" y="1024"/>
                  </a:cubicBezTo>
                  <a:lnTo>
                    <a:pt x="1363" y="1031"/>
                  </a:lnTo>
                  <a:lnTo>
                    <a:pt x="1363" y="1031"/>
                  </a:lnTo>
                  <a:cubicBezTo>
                    <a:pt x="1423" y="1076"/>
                    <a:pt x="1509" y="1065"/>
                    <a:pt x="1555" y="1005"/>
                  </a:cubicBezTo>
                  <a:lnTo>
                    <a:pt x="1555" y="1005"/>
                  </a:lnTo>
                  <a:cubicBezTo>
                    <a:pt x="1589" y="961"/>
                    <a:pt x="1592" y="904"/>
                    <a:pt x="1566" y="857"/>
                  </a:cubicBezTo>
                  <a:lnTo>
                    <a:pt x="1566" y="857"/>
                  </a:lnTo>
                  <a:lnTo>
                    <a:pt x="1566" y="857"/>
                  </a:lnTo>
                  <a:cubicBezTo>
                    <a:pt x="1557" y="815"/>
                    <a:pt x="1587" y="797"/>
                    <a:pt x="1613" y="788"/>
                  </a:cubicBezTo>
                  <a:lnTo>
                    <a:pt x="1613" y="788"/>
                  </a:lnTo>
                  <a:cubicBezTo>
                    <a:pt x="1625" y="787"/>
                    <a:pt x="1637" y="785"/>
                    <a:pt x="1648" y="781"/>
                  </a:cubicBezTo>
                  <a:lnTo>
                    <a:pt x="1648" y="781"/>
                  </a:lnTo>
                  <a:lnTo>
                    <a:pt x="1648" y="781"/>
                  </a:lnTo>
                  <a:lnTo>
                    <a:pt x="1648" y="781"/>
                  </a:lnTo>
                  <a:lnTo>
                    <a:pt x="1648" y="781"/>
                  </a:lnTo>
                  <a:cubicBezTo>
                    <a:pt x="1673" y="773"/>
                    <a:pt x="1694" y="757"/>
                    <a:pt x="1711" y="736"/>
                  </a:cubicBezTo>
                  <a:lnTo>
                    <a:pt x="1711" y="736"/>
                  </a:lnTo>
                  <a:cubicBezTo>
                    <a:pt x="1757" y="676"/>
                    <a:pt x="1746" y="590"/>
                    <a:pt x="1687" y="544"/>
                  </a:cubicBezTo>
                  <a:lnTo>
                    <a:pt x="1595" y="474"/>
                  </a:lnTo>
                  <a:lnTo>
                    <a:pt x="1595" y="474"/>
                  </a:lnTo>
                  <a:cubicBezTo>
                    <a:pt x="1568" y="432"/>
                    <a:pt x="1063" y="108"/>
                    <a:pt x="716" y="54"/>
                  </a:cubicBezTo>
                  <a:lnTo>
                    <a:pt x="716" y="54"/>
                  </a:lnTo>
                  <a:cubicBezTo>
                    <a:pt x="370" y="0"/>
                    <a:pt x="363" y="95"/>
                    <a:pt x="340" y="124"/>
                  </a:cubicBezTo>
                  <a:lnTo>
                    <a:pt x="340" y="124"/>
                  </a:lnTo>
                  <a:cubicBezTo>
                    <a:pt x="153" y="360"/>
                    <a:pt x="0" y="545"/>
                    <a:pt x="232" y="901"/>
                  </a:cubicBezTo>
                  <a:lnTo>
                    <a:pt x="232" y="901"/>
                  </a:lnTo>
                  <a:cubicBezTo>
                    <a:pt x="310" y="1020"/>
                    <a:pt x="453" y="1129"/>
                    <a:pt x="629" y="1246"/>
                  </a:cubicBezTo>
                  <a:lnTo>
                    <a:pt x="901" y="1456"/>
                  </a:lnTo>
                  <a:lnTo>
                    <a:pt x="901" y="1456"/>
                  </a:lnTo>
                  <a:cubicBezTo>
                    <a:pt x="961" y="1502"/>
                    <a:pt x="1046" y="1491"/>
                    <a:pt x="1092" y="1431"/>
                  </a:cubicBezTo>
                  <a:lnTo>
                    <a:pt x="1092" y="1431"/>
                  </a:lnTo>
                  <a:cubicBezTo>
                    <a:pt x="1121" y="1393"/>
                    <a:pt x="1128" y="1345"/>
                    <a:pt x="1113" y="1304"/>
                  </a:cubicBezTo>
                  <a:lnTo>
                    <a:pt x="1113" y="1304"/>
                  </a:lnTo>
                  <a:cubicBezTo>
                    <a:pt x="1107" y="1249"/>
                    <a:pt x="1143" y="1251"/>
                    <a:pt x="1143" y="1251"/>
                  </a:cubicBezTo>
                  <a:lnTo>
                    <a:pt x="1159" y="1264"/>
                  </a:lnTo>
                  <a:lnTo>
                    <a:pt x="1159" y="1264"/>
                  </a:lnTo>
                  <a:cubicBezTo>
                    <a:pt x="1219" y="1310"/>
                    <a:pt x="1305" y="1299"/>
                    <a:pt x="1351" y="1239"/>
                  </a:cubicBezTo>
                  <a:lnTo>
                    <a:pt x="1351" y="1239"/>
                  </a:lnTo>
                  <a:cubicBezTo>
                    <a:pt x="1393" y="1184"/>
                    <a:pt x="1386" y="1106"/>
                    <a:pt x="1338" y="1058"/>
                  </a:cubicBezTo>
                </a:path>
              </a:pathLst>
            </a:custGeom>
            <a:solidFill>
              <a:schemeClr val="bg1">
                <a:lumMod val="8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68" name="Freeform 60">
              <a:extLst>
                <a:ext uri="{FF2B5EF4-FFF2-40B4-BE49-F238E27FC236}">
                  <a16:creationId xmlns:a16="http://schemas.microsoft.com/office/drawing/2014/main" xmlns="" id="{1025FEE4-05A4-4C19-A4BE-F80D8DEE19B2}"/>
                </a:ext>
              </a:extLst>
            </p:cNvPr>
            <p:cNvSpPr>
              <a:spLocks noChangeArrowheads="1"/>
            </p:cNvSpPr>
            <p:nvPr/>
          </p:nvSpPr>
          <p:spPr bwMode="auto">
            <a:xfrm>
              <a:off x="11840310" y="6008312"/>
              <a:ext cx="737357" cy="555899"/>
            </a:xfrm>
            <a:custGeom>
              <a:avLst/>
              <a:gdLst>
                <a:gd name="T0" fmla="*/ 863 w 1128"/>
                <a:gd name="T1" fmla="*/ 850 h 851"/>
                <a:gd name="T2" fmla="*/ 863 w 1128"/>
                <a:gd name="T3" fmla="*/ 850 h 851"/>
                <a:gd name="T4" fmla="*/ 939 w 1128"/>
                <a:gd name="T5" fmla="*/ 316 h 851"/>
                <a:gd name="T6" fmla="*/ 939 w 1128"/>
                <a:gd name="T7" fmla="*/ 316 h 851"/>
                <a:gd name="T8" fmla="*/ 1123 w 1128"/>
                <a:gd name="T9" fmla="*/ 107 h 851"/>
                <a:gd name="T10" fmla="*/ 466 w 1128"/>
                <a:gd name="T11" fmla="*/ 0 h 851"/>
                <a:gd name="T12" fmla="*/ 0 w 1128"/>
                <a:gd name="T13" fmla="*/ 587 h 851"/>
                <a:gd name="T14" fmla="*/ 863 w 1128"/>
                <a:gd name="T15" fmla="*/ 850 h 8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8" h="851">
                  <a:moveTo>
                    <a:pt x="863" y="850"/>
                  </a:moveTo>
                  <a:lnTo>
                    <a:pt x="863" y="850"/>
                  </a:lnTo>
                  <a:cubicBezTo>
                    <a:pt x="863" y="850"/>
                    <a:pt x="326" y="268"/>
                    <a:pt x="939" y="316"/>
                  </a:cubicBezTo>
                  <a:lnTo>
                    <a:pt x="939" y="316"/>
                  </a:lnTo>
                  <a:cubicBezTo>
                    <a:pt x="939" y="316"/>
                    <a:pt x="1127" y="256"/>
                    <a:pt x="1123" y="107"/>
                  </a:cubicBezTo>
                  <a:lnTo>
                    <a:pt x="466" y="0"/>
                  </a:lnTo>
                  <a:lnTo>
                    <a:pt x="0" y="587"/>
                  </a:lnTo>
                  <a:lnTo>
                    <a:pt x="863" y="850"/>
                  </a:lnTo>
                </a:path>
              </a:pathLst>
            </a:custGeom>
            <a:solidFill>
              <a:schemeClr val="bg1">
                <a:lumMod val="8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69" name="Freeform 61">
              <a:extLst>
                <a:ext uri="{FF2B5EF4-FFF2-40B4-BE49-F238E27FC236}">
                  <a16:creationId xmlns:a16="http://schemas.microsoft.com/office/drawing/2014/main" xmlns="" id="{5EDD2423-70B0-4DCC-9FF9-21E84FC3762B}"/>
                </a:ext>
              </a:extLst>
            </p:cNvPr>
            <p:cNvSpPr>
              <a:spLocks noChangeArrowheads="1"/>
            </p:cNvSpPr>
            <p:nvPr/>
          </p:nvSpPr>
          <p:spPr bwMode="auto">
            <a:xfrm>
              <a:off x="13954451" y="6411555"/>
              <a:ext cx="1578406" cy="1111797"/>
            </a:xfrm>
            <a:custGeom>
              <a:avLst/>
              <a:gdLst>
                <a:gd name="T0" fmla="*/ 338 w 2417"/>
                <a:gd name="T1" fmla="*/ 0 h 1700"/>
                <a:gd name="T2" fmla="*/ 1809 w 2417"/>
                <a:gd name="T3" fmla="*/ 446 h 1700"/>
                <a:gd name="T4" fmla="*/ 1809 w 2417"/>
                <a:gd name="T5" fmla="*/ 446 h 1700"/>
                <a:gd name="T6" fmla="*/ 2323 w 2417"/>
                <a:gd name="T7" fmla="*/ 1219 h 1700"/>
                <a:gd name="T8" fmla="*/ 2323 w 2417"/>
                <a:gd name="T9" fmla="*/ 1219 h 1700"/>
                <a:gd name="T10" fmla="*/ 1472 w 2417"/>
                <a:gd name="T11" fmla="*/ 1587 h 1700"/>
                <a:gd name="T12" fmla="*/ 1471 w 2417"/>
                <a:gd name="T13" fmla="*/ 1590 h 1700"/>
                <a:gd name="T14" fmla="*/ 0 w 2417"/>
                <a:gd name="T15" fmla="*/ 1145 h 1700"/>
                <a:gd name="T16" fmla="*/ 338 w 2417"/>
                <a:gd name="T17" fmla="*/ 0 h 1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7" h="1700">
                  <a:moveTo>
                    <a:pt x="338" y="0"/>
                  </a:moveTo>
                  <a:lnTo>
                    <a:pt x="1809" y="446"/>
                  </a:lnTo>
                  <a:lnTo>
                    <a:pt x="1809" y="446"/>
                  </a:lnTo>
                  <a:cubicBezTo>
                    <a:pt x="2186" y="558"/>
                    <a:pt x="2416" y="903"/>
                    <a:pt x="2323" y="1219"/>
                  </a:cubicBezTo>
                  <a:lnTo>
                    <a:pt x="2323" y="1219"/>
                  </a:lnTo>
                  <a:cubicBezTo>
                    <a:pt x="2230" y="1534"/>
                    <a:pt x="1849" y="1699"/>
                    <a:pt x="1472" y="1587"/>
                  </a:cubicBezTo>
                  <a:lnTo>
                    <a:pt x="1471" y="1590"/>
                  </a:lnTo>
                  <a:lnTo>
                    <a:pt x="0" y="1145"/>
                  </a:lnTo>
                  <a:lnTo>
                    <a:pt x="338" y="0"/>
                  </a:lnTo>
                </a:path>
              </a:pathLst>
            </a:custGeom>
            <a:solidFill>
              <a:schemeClr val="accent3"/>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70" name="Freeform 62">
              <a:extLst>
                <a:ext uri="{FF2B5EF4-FFF2-40B4-BE49-F238E27FC236}">
                  <a16:creationId xmlns:a16="http://schemas.microsoft.com/office/drawing/2014/main" xmlns="" id="{707F5C72-2A56-4245-A495-91C7F7975B46}"/>
                </a:ext>
              </a:extLst>
            </p:cNvPr>
            <p:cNvSpPr>
              <a:spLocks noChangeArrowheads="1"/>
            </p:cNvSpPr>
            <p:nvPr/>
          </p:nvSpPr>
          <p:spPr bwMode="auto">
            <a:xfrm>
              <a:off x="10253263" y="6411555"/>
              <a:ext cx="1578406" cy="1111797"/>
            </a:xfrm>
            <a:custGeom>
              <a:avLst/>
              <a:gdLst>
                <a:gd name="T0" fmla="*/ 2078 w 2416"/>
                <a:gd name="T1" fmla="*/ 0 h 1700"/>
                <a:gd name="T2" fmla="*/ 607 w 2416"/>
                <a:gd name="T3" fmla="*/ 446 h 1700"/>
                <a:gd name="T4" fmla="*/ 607 w 2416"/>
                <a:gd name="T5" fmla="*/ 446 h 1700"/>
                <a:gd name="T6" fmla="*/ 93 w 2416"/>
                <a:gd name="T7" fmla="*/ 1219 h 1700"/>
                <a:gd name="T8" fmla="*/ 93 w 2416"/>
                <a:gd name="T9" fmla="*/ 1219 h 1700"/>
                <a:gd name="T10" fmla="*/ 943 w 2416"/>
                <a:gd name="T11" fmla="*/ 1587 h 1700"/>
                <a:gd name="T12" fmla="*/ 944 w 2416"/>
                <a:gd name="T13" fmla="*/ 1590 h 1700"/>
                <a:gd name="T14" fmla="*/ 2415 w 2416"/>
                <a:gd name="T15" fmla="*/ 1145 h 1700"/>
                <a:gd name="T16" fmla="*/ 2078 w 2416"/>
                <a:gd name="T17" fmla="*/ 0 h 1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6" h="1700">
                  <a:moveTo>
                    <a:pt x="2078" y="0"/>
                  </a:moveTo>
                  <a:lnTo>
                    <a:pt x="607" y="446"/>
                  </a:lnTo>
                  <a:lnTo>
                    <a:pt x="607" y="446"/>
                  </a:lnTo>
                  <a:cubicBezTo>
                    <a:pt x="229" y="558"/>
                    <a:pt x="0" y="903"/>
                    <a:pt x="93" y="1219"/>
                  </a:cubicBezTo>
                  <a:lnTo>
                    <a:pt x="93" y="1219"/>
                  </a:lnTo>
                  <a:cubicBezTo>
                    <a:pt x="186" y="1534"/>
                    <a:pt x="567" y="1699"/>
                    <a:pt x="943" y="1587"/>
                  </a:cubicBezTo>
                  <a:lnTo>
                    <a:pt x="944" y="1590"/>
                  </a:lnTo>
                  <a:lnTo>
                    <a:pt x="2415" y="1145"/>
                  </a:lnTo>
                  <a:lnTo>
                    <a:pt x="2078" y="0"/>
                  </a:lnTo>
                </a:path>
              </a:pathLst>
            </a:custGeom>
            <a:solidFill>
              <a:schemeClr val="accent3"/>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71" name="Freeform 63">
              <a:extLst>
                <a:ext uri="{FF2B5EF4-FFF2-40B4-BE49-F238E27FC236}">
                  <a16:creationId xmlns:a16="http://schemas.microsoft.com/office/drawing/2014/main" xmlns="" id="{1881270F-CE66-453D-A70B-12A38A9E24F6}"/>
                </a:ext>
              </a:extLst>
            </p:cNvPr>
            <p:cNvSpPr>
              <a:spLocks noChangeArrowheads="1"/>
            </p:cNvSpPr>
            <p:nvPr/>
          </p:nvSpPr>
          <p:spPr bwMode="auto">
            <a:xfrm>
              <a:off x="11206644" y="2511626"/>
              <a:ext cx="3499568" cy="792084"/>
            </a:xfrm>
            <a:custGeom>
              <a:avLst/>
              <a:gdLst>
                <a:gd name="T0" fmla="*/ 5358 w 5359"/>
                <a:gd name="T1" fmla="*/ 946 h 1214"/>
                <a:gd name="T2" fmla="*/ 5358 w 5359"/>
                <a:gd name="T3" fmla="*/ 946 h 1214"/>
                <a:gd name="T4" fmla="*/ 5092 w 5359"/>
                <a:gd name="T5" fmla="*/ 1213 h 1214"/>
                <a:gd name="T6" fmla="*/ 267 w 5359"/>
                <a:gd name="T7" fmla="*/ 1213 h 1214"/>
                <a:gd name="T8" fmla="*/ 267 w 5359"/>
                <a:gd name="T9" fmla="*/ 1213 h 1214"/>
                <a:gd name="T10" fmla="*/ 0 w 5359"/>
                <a:gd name="T11" fmla="*/ 946 h 1214"/>
                <a:gd name="T12" fmla="*/ 0 w 5359"/>
                <a:gd name="T13" fmla="*/ 267 h 1214"/>
                <a:gd name="T14" fmla="*/ 0 w 5359"/>
                <a:gd name="T15" fmla="*/ 267 h 1214"/>
                <a:gd name="T16" fmla="*/ 267 w 5359"/>
                <a:gd name="T17" fmla="*/ 0 h 1214"/>
                <a:gd name="T18" fmla="*/ 5092 w 5359"/>
                <a:gd name="T19" fmla="*/ 0 h 1214"/>
                <a:gd name="T20" fmla="*/ 5092 w 5359"/>
                <a:gd name="T21" fmla="*/ 0 h 1214"/>
                <a:gd name="T22" fmla="*/ 5358 w 5359"/>
                <a:gd name="T23" fmla="*/ 267 h 1214"/>
                <a:gd name="T24" fmla="*/ 5358 w 5359"/>
                <a:gd name="T25" fmla="*/ 946 h 1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59" h="1214">
                  <a:moveTo>
                    <a:pt x="5358" y="946"/>
                  </a:moveTo>
                  <a:lnTo>
                    <a:pt x="5358" y="946"/>
                  </a:lnTo>
                  <a:cubicBezTo>
                    <a:pt x="5358" y="1093"/>
                    <a:pt x="5239" y="1213"/>
                    <a:pt x="5092" y="1213"/>
                  </a:cubicBezTo>
                  <a:lnTo>
                    <a:pt x="267" y="1213"/>
                  </a:lnTo>
                  <a:lnTo>
                    <a:pt x="267" y="1213"/>
                  </a:lnTo>
                  <a:cubicBezTo>
                    <a:pt x="120" y="1213"/>
                    <a:pt x="0" y="1093"/>
                    <a:pt x="0" y="946"/>
                  </a:cubicBezTo>
                  <a:lnTo>
                    <a:pt x="0" y="267"/>
                  </a:lnTo>
                  <a:lnTo>
                    <a:pt x="0" y="267"/>
                  </a:lnTo>
                  <a:cubicBezTo>
                    <a:pt x="0" y="120"/>
                    <a:pt x="120" y="0"/>
                    <a:pt x="267" y="0"/>
                  </a:cubicBezTo>
                  <a:lnTo>
                    <a:pt x="5092" y="0"/>
                  </a:lnTo>
                  <a:lnTo>
                    <a:pt x="5092" y="0"/>
                  </a:lnTo>
                  <a:cubicBezTo>
                    <a:pt x="5239" y="0"/>
                    <a:pt x="5358" y="120"/>
                    <a:pt x="5358" y="267"/>
                  </a:cubicBezTo>
                  <a:lnTo>
                    <a:pt x="5358" y="946"/>
                  </a:lnTo>
                </a:path>
              </a:pathLst>
            </a:custGeom>
            <a:solidFill>
              <a:schemeClr val="accent6">
                <a:lumMod val="1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72" name="Freeform 64">
              <a:extLst>
                <a:ext uri="{FF2B5EF4-FFF2-40B4-BE49-F238E27FC236}">
                  <a16:creationId xmlns:a16="http://schemas.microsoft.com/office/drawing/2014/main" xmlns="" id="{04A62886-F46B-4BD3-A5F7-0ABDF04FD989}"/>
                </a:ext>
              </a:extLst>
            </p:cNvPr>
            <p:cNvSpPr>
              <a:spLocks noChangeArrowheads="1"/>
            </p:cNvSpPr>
            <p:nvPr/>
          </p:nvSpPr>
          <p:spPr bwMode="auto">
            <a:xfrm>
              <a:off x="12917542" y="2511626"/>
              <a:ext cx="1788669" cy="792084"/>
            </a:xfrm>
            <a:custGeom>
              <a:avLst/>
              <a:gdLst>
                <a:gd name="T0" fmla="*/ 2473 w 2740"/>
                <a:gd name="T1" fmla="*/ 0 h 1214"/>
                <a:gd name="T2" fmla="*/ 0 w 2740"/>
                <a:gd name="T3" fmla="*/ 0 h 1214"/>
                <a:gd name="T4" fmla="*/ 0 w 2740"/>
                <a:gd name="T5" fmla="*/ 1213 h 1214"/>
                <a:gd name="T6" fmla="*/ 2473 w 2740"/>
                <a:gd name="T7" fmla="*/ 1213 h 1214"/>
                <a:gd name="T8" fmla="*/ 2473 w 2740"/>
                <a:gd name="T9" fmla="*/ 1213 h 1214"/>
                <a:gd name="T10" fmla="*/ 2739 w 2740"/>
                <a:gd name="T11" fmla="*/ 946 h 1214"/>
                <a:gd name="T12" fmla="*/ 2739 w 2740"/>
                <a:gd name="T13" fmla="*/ 267 h 1214"/>
                <a:gd name="T14" fmla="*/ 2739 w 2740"/>
                <a:gd name="T15" fmla="*/ 267 h 1214"/>
                <a:gd name="T16" fmla="*/ 2473 w 2740"/>
                <a:gd name="T17" fmla="*/ 0 h 1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40" h="1214">
                  <a:moveTo>
                    <a:pt x="2473" y="0"/>
                  </a:moveTo>
                  <a:lnTo>
                    <a:pt x="0" y="0"/>
                  </a:lnTo>
                  <a:lnTo>
                    <a:pt x="0" y="1213"/>
                  </a:lnTo>
                  <a:lnTo>
                    <a:pt x="2473" y="1213"/>
                  </a:lnTo>
                  <a:lnTo>
                    <a:pt x="2473" y="1213"/>
                  </a:lnTo>
                  <a:cubicBezTo>
                    <a:pt x="2620" y="1213"/>
                    <a:pt x="2739" y="1093"/>
                    <a:pt x="2739" y="946"/>
                  </a:cubicBezTo>
                  <a:lnTo>
                    <a:pt x="2739" y="267"/>
                  </a:lnTo>
                  <a:lnTo>
                    <a:pt x="2739" y="267"/>
                  </a:lnTo>
                  <a:cubicBezTo>
                    <a:pt x="2739" y="120"/>
                    <a:pt x="2620" y="0"/>
                    <a:pt x="2473" y="0"/>
                  </a:cubicBezTo>
                </a:path>
              </a:pathLst>
            </a:custGeom>
            <a:solidFill>
              <a:schemeClr val="accent6">
                <a:lumMod val="1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73" name="Freeform 65">
              <a:extLst>
                <a:ext uri="{FF2B5EF4-FFF2-40B4-BE49-F238E27FC236}">
                  <a16:creationId xmlns:a16="http://schemas.microsoft.com/office/drawing/2014/main" xmlns="" id="{5BE31B3B-A806-481D-9ECC-4B0162FF7B8A}"/>
                </a:ext>
              </a:extLst>
            </p:cNvPr>
            <p:cNvSpPr>
              <a:spLocks noChangeArrowheads="1"/>
            </p:cNvSpPr>
            <p:nvPr/>
          </p:nvSpPr>
          <p:spPr bwMode="auto">
            <a:xfrm>
              <a:off x="11318976" y="2307125"/>
              <a:ext cx="3274903" cy="1408467"/>
            </a:xfrm>
            <a:custGeom>
              <a:avLst/>
              <a:gdLst>
                <a:gd name="T0" fmla="*/ 5013 w 5014"/>
                <a:gd name="T1" fmla="*/ 1906 h 2156"/>
                <a:gd name="T2" fmla="*/ 5013 w 5014"/>
                <a:gd name="T3" fmla="*/ 1906 h 2156"/>
                <a:gd name="T4" fmla="*/ 4763 w 5014"/>
                <a:gd name="T5" fmla="*/ 2155 h 2156"/>
                <a:gd name="T6" fmla="*/ 250 w 5014"/>
                <a:gd name="T7" fmla="*/ 2155 h 2156"/>
                <a:gd name="T8" fmla="*/ 250 w 5014"/>
                <a:gd name="T9" fmla="*/ 2155 h 2156"/>
                <a:gd name="T10" fmla="*/ 0 w 5014"/>
                <a:gd name="T11" fmla="*/ 1906 h 2156"/>
                <a:gd name="T12" fmla="*/ 0 w 5014"/>
                <a:gd name="T13" fmla="*/ 250 h 2156"/>
                <a:gd name="T14" fmla="*/ 0 w 5014"/>
                <a:gd name="T15" fmla="*/ 250 h 2156"/>
                <a:gd name="T16" fmla="*/ 250 w 5014"/>
                <a:gd name="T17" fmla="*/ 0 h 2156"/>
                <a:gd name="T18" fmla="*/ 4763 w 5014"/>
                <a:gd name="T19" fmla="*/ 0 h 2156"/>
                <a:gd name="T20" fmla="*/ 4763 w 5014"/>
                <a:gd name="T21" fmla="*/ 0 h 2156"/>
                <a:gd name="T22" fmla="*/ 5013 w 5014"/>
                <a:gd name="T23" fmla="*/ 250 h 2156"/>
                <a:gd name="T24" fmla="*/ 5013 w 5014"/>
                <a:gd name="T25" fmla="*/ 1906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14" h="2156">
                  <a:moveTo>
                    <a:pt x="5013" y="1906"/>
                  </a:moveTo>
                  <a:lnTo>
                    <a:pt x="5013" y="1906"/>
                  </a:lnTo>
                  <a:cubicBezTo>
                    <a:pt x="5013" y="2043"/>
                    <a:pt x="4900" y="2155"/>
                    <a:pt x="4763" y="2155"/>
                  </a:cubicBezTo>
                  <a:lnTo>
                    <a:pt x="250" y="2155"/>
                  </a:lnTo>
                  <a:lnTo>
                    <a:pt x="250" y="2155"/>
                  </a:lnTo>
                  <a:cubicBezTo>
                    <a:pt x="113" y="2155"/>
                    <a:pt x="0" y="2043"/>
                    <a:pt x="0" y="1906"/>
                  </a:cubicBezTo>
                  <a:lnTo>
                    <a:pt x="0" y="250"/>
                  </a:lnTo>
                  <a:lnTo>
                    <a:pt x="0" y="250"/>
                  </a:lnTo>
                  <a:cubicBezTo>
                    <a:pt x="0" y="112"/>
                    <a:pt x="113" y="0"/>
                    <a:pt x="250" y="0"/>
                  </a:cubicBezTo>
                  <a:lnTo>
                    <a:pt x="4763" y="0"/>
                  </a:lnTo>
                  <a:lnTo>
                    <a:pt x="4763" y="0"/>
                  </a:lnTo>
                  <a:cubicBezTo>
                    <a:pt x="4900" y="0"/>
                    <a:pt x="5013" y="112"/>
                    <a:pt x="5013" y="250"/>
                  </a:cubicBezTo>
                  <a:lnTo>
                    <a:pt x="5013" y="1906"/>
                  </a:lnTo>
                </a:path>
              </a:pathLst>
            </a:custGeom>
            <a:solidFill>
              <a:schemeClr val="accent6">
                <a:lumMod val="5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74" name="Freeform 66">
              <a:extLst>
                <a:ext uri="{FF2B5EF4-FFF2-40B4-BE49-F238E27FC236}">
                  <a16:creationId xmlns:a16="http://schemas.microsoft.com/office/drawing/2014/main" xmlns="" id="{845DD8FB-5CB9-49E8-A9F0-786B3A68897E}"/>
                </a:ext>
              </a:extLst>
            </p:cNvPr>
            <p:cNvSpPr>
              <a:spLocks noChangeArrowheads="1"/>
            </p:cNvSpPr>
            <p:nvPr/>
          </p:nvSpPr>
          <p:spPr bwMode="auto">
            <a:xfrm>
              <a:off x="12954988" y="2307125"/>
              <a:ext cx="1638891" cy="1408467"/>
            </a:xfrm>
            <a:custGeom>
              <a:avLst/>
              <a:gdLst>
                <a:gd name="T0" fmla="*/ 2257 w 2508"/>
                <a:gd name="T1" fmla="*/ 0 h 2156"/>
                <a:gd name="T2" fmla="*/ 0 w 2508"/>
                <a:gd name="T3" fmla="*/ 0 h 2156"/>
                <a:gd name="T4" fmla="*/ 0 w 2508"/>
                <a:gd name="T5" fmla="*/ 2155 h 2156"/>
                <a:gd name="T6" fmla="*/ 2257 w 2508"/>
                <a:gd name="T7" fmla="*/ 2155 h 2156"/>
                <a:gd name="T8" fmla="*/ 2257 w 2508"/>
                <a:gd name="T9" fmla="*/ 2155 h 2156"/>
                <a:gd name="T10" fmla="*/ 2507 w 2508"/>
                <a:gd name="T11" fmla="*/ 1906 h 2156"/>
                <a:gd name="T12" fmla="*/ 2507 w 2508"/>
                <a:gd name="T13" fmla="*/ 250 h 2156"/>
                <a:gd name="T14" fmla="*/ 2507 w 2508"/>
                <a:gd name="T15" fmla="*/ 250 h 2156"/>
                <a:gd name="T16" fmla="*/ 2257 w 2508"/>
                <a:gd name="T17" fmla="*/ 0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8" h="2156">
                  <a:moveTo>
                    <a:pt x="2257" y="0"/>
                  </a:moveTo>
                  <a:lnTo>
                    <a:pt x="0" y="0"/>
                  </a:lnTo>
                  <a:lnTo>
                    <a:pt x="0" y="2155"/>
                  </a:lnTo>
                  <a:lnTo>
                    <a:pt x="2257" y="2155"/>
                  </a:lnTo>
                  <a:lnTo>
                    <a:pt x="2257" y="2155"/>
                  </a:lnTo>
                  <a:cubicBezTo>
                    <a:pt x="2394" y="2155"/>
                    <a:pt x="2507" y="2043"/>
                    <a:pt x="2507" y="1906"/>
                  </a:cubicBezTo>
                  <a:lnTo>
                    <a:pt x="2507" y="250"/>
                  </a:lnTo>
                  <a:lnTo>
                    <a:pt x="2507" y="250"/>
                  </a:lnTo>
                  <a:cubicBezTo>
                    <a:pt x="2507" y="112"/>
                    <a:pt x="2394" y="0"/>
                    <a:pt x="2257" y="0"/>
                  </a:cubicBezTo>
                </a:path>
              </a:pathLst>
            </a:custGeom>
            <a:solidFill>
              <a:schemeClr val="accent6">
                <a:lumMod val="2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75" name="Freeform 67">
              <a:extLst>
                <a:ext uri="{FF2B5EF4-FFF2-40B4-BE49-F238E27FC236}">
                  <a16:creationId xmlns:a16="http://schemas.microsoft.com/office/drawing/2014/main" xmlns="" id="{B2CD4490-DC33-4EE9-8C93-181C558C4D07}"/>
                </a:ext>
              </a:extLst>
            </p:cNvPr>
            <p:cNvSpPr>
              <a:spLocks noChangeArrowheads="1"/>
            </p:cNvSpPr>
            <p:nvPr/>
          </p:nvSpPr>
          <p:spPr bwMode="auto">
            <a:xfrm>
              <a:off x="14124390" y="2546188"/>
              <a:ext cx="230424" cy="230424"/>
            </a:xfrm>
            <a:custGeom>
              <a:avLst/>
              <a:gdLst>
                <a:gd name="T0" fmla="*/ 353 w 354"/>
                <a:gd name="T1" fmla="*/ 176 h 353"/>
                <a:gd name="T2" fmla="*/ 353 w 354"/>
                <a:gd name="T3" fmla="*/ 176 h 353"/>
                <a:gd name="T4" fmla="*/ 177 w 354"/>
                <a:gd name="T5" fmla="*/ 352 h 353"/>
                <a:gd name="T6" fmla="*/ 177 w 354"/>
                <a:gd name="T7" fmla="*/ 352 h 353"/>
                <a:gd name="T8" fmla="*/ 0 w 354"/>
                <a:gd name="T9" fmla="*/ 176 h 353"/>
                <a:gd name="T10" fmla="*/ 0 w 354"/>
                <a:gd name="T11" fmla="*/ 176 h 353"/>
                <a:gd name="T12" fmla="*/ 177 w 354"/>
                <a:gd name="T13" fmla="*/ 0 h 353"/>
                <a:gd name="T14" fmla="*/ 177 w 354"/>
                <a:gd name="T15" fmla="*/ 0 h 353"/>
                <a:gd name="T16" fmla="*/ 353 w 354"/>
                <a:gd name="T17" fmla="*/ 176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4" h="353">
                  <a:moveTo>
                    <a:pt x="353" y="176"/>
                  </a:moveTo>
                  <a:lnTo>
                    <a:pt x="353" y="176"/>
                  </a:lnTo>
                  <a:cubicBezTo>
                    <a:pt x="353" y="273"/>
                    <a:pt x="274" y="352"/>
                    <a:pt x="177" y="352"/>
                  </a:cubicBezTo>
                  <a:lnTo>
                    <a:pt x="177" y="352"/>
                  </a:lnTo>
                  <a:cubicBezTo>
                    <a:pt x="79" y="352"/>
                    <a:pt x="0" y="273"/>
                    <a:pt x="0" y="176"/>
                  </a:cubicBezTo>
                  <a:lnTo>
                    <a:pt x="0" y="176"/>
                  </a:lnTo>
                  <a:cubicBezTo>
                    <a:pt x="0" y="79"/>
                    <a:pt x="79" y="0"/>
                    <a:pt x="177" y="0"/>
                  </a:cubicBezTo>
                  <a:lnTo>
                    <a:pt x="177" y="0"/>
                  </a:lnTo>
                  <a:cubicBezTo>
                    <a:pt x="274" y="0"/>
                    <a:pt x="353" y="79"/>
                    <a:pt x="353" y="176"/>
                  </a:cubicBezTo>
                </a:path>
              </a:pathLst>
            </a:custGeom>
            <a:solidFill>
              <a:schemeClr val="accent6"/>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grpSp>
      <p:sp>
        <p:nvSpPr>
          <p:cNvPr id="76" name="TextBox 71">
            <a:extLst>
              <a:ext uri="{FF2B5EF4-FFF2-40B4-BE49-F238E27FC236}">
                <a16:creationId xmlns:a16="http://schemas.microsoft.com/office/drawing/2014/main" xmlns="" id="{BF3D7CC7-1424-4237-89E3-F86EAB1AE969}"/>
              </a:ext>
            </a:extLst>
          </p:cNvPr>
          <p:cNvSpPr txBox="1"/>
          <p:nvPr/>
        </p:nvSpPr>
        <p:spPr>
          <a:xfrm>
            <a:off x="7579841" y="2728152"/>
            <a:ext cx="4476738" cy="646331"/>
          </a:xfrm>
          <a:prstGeom prst="rect">
            <a:avLst/>
          </a:prstGeom>
          <a:noFill/>
        </p:spPr>
        <p:txBody>
          <a:bodyPr wrap="none"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45473"/>
                </a:solidFill>
                <a:effectLst/>
                <a:uLnTx/>
                <a:uFillTx/>
                <a:latin typeface="Calibri Light" panose="020F0302020204030204"/>
                <a:ea typeface="League Spartan" charset="0"/>
                <a:cs typeface="Poppins" pitchFamily="2" charset="77"/>
              </a:rPr>
              <a:t>Verbrauchersegmentierung, </a:t>
            </a:r>
            <a:r>
              <a:rPr kumimoji="0" lang="en-GB" sz="1800" b="1" i="0" u="none" strike="noStrike" kern="1200" cap="none" spc="0" normalizeH="0" baseline="0" noProof="0" dirty="0" err="1">
                <a:ln>
                  <a:noFill/>
                </a:ln>
                <a:solidFill>
                  <a:srgbClr val="245473"/>
                </a:solidFill>
                <a:effectLst/>
                <a:uLnTx/>
                <a:uFillTx/>
                <a:latin typeface="Calibri Light" panose="020F0302020204030204"/>
                <a:ea typeface="League Spartan" charset="0"/>
                <a:cs typeface="Poppins" pitchFamily="2" charset="77"/>
              </a:rPr>
              <a:t>Kundenwissen</a:t>
            </a:r>
            <a:r>
              <a:rPr kumimoji="0" lang="en-GB" sz="1800" b="1" i="0" u="none" strike="noStrike" kern="1200" cap="none" spc="0" normalizeH="0" baseline="0" noProof="0" dirty="0">
                <a:ln>
                  <a:noFill/>
                </a:ln>
                <a:solidFill>
                  <a:srgbClr val="245473"/>
                </a:solidFill>
                <a:effectLst/>
                <a:uLnTx/>
                <a:uFillTx/>
                <a:latin typeface="Calibri Light" panose="020F0302020204030204"/>
                <a:ea typeface="League Spartan" charset="0"/>
                <a:cs typeface="Poppins" pitchFamily="2" charset="77"/>
              </a:rPr>
              <a:t> &amp; </a:t>
            </a:r>
            <a:br>
              <a:rPr kumimoji="0" lang="en-GB" sz="1800" b="1" i="0" u="none" strike="noStrike" kern="1200" cap="none" spc="0" normalizeH="0" baseline="0" noProof="0" dirty="0">
                <a:ln>
                  <a:noFill/>
                </a:ln>
                <a:solidFill>
                  <a:srgbClr val="245473"/>
                </a:solidFill>
                <a:effectLst/>
                <a:uLnTx/>
                <a:uFillTx/>
                <a:latin typeface="Calibri Light" panose="020F0302020204030204"/>
                <a:ea typeface="League Spartan" charset="0"/>
                <a:cs typeface="Poppins" pitchFamily="2" charset="77"/>
              </a:rPr>
            </a:br>
            <a:r>
              <a:rPr kumimoji="0" lang="en-GB" sz="1800" b="1" i="0" u="none" strike="noStrike" kern="1200" cap="none" spc="0" normalizeH="0" baseline="0" noProof="0" dirty="0">
                <a:ln>
                  <a:noFill/>
                </a:ln>
                <a:solidFill>
                  <a:srgbClr val="245473"/>
                </a:solidFill>
                <a:effectLst/>
                <a:uLnTx/>
                <a:uFillTx/>
                <a:latin typeface="Calibri Light" panose="020F0302020204030204"/>
                <a:ea typeface="League Spartan" charset="0"/>
                <a:cs typeface="Poppins" pitchFamily="2" charset="77"/>
              </a:rPr>
              <a:t>Marktforschung </a:t>
            </a:r>
          </a:p>
        </p:txBody>
      </p:sp>
      <p:sp>
        <p:nvSpPr>
          <p:cNvPr id="78" name="Oval 73">
            <a:extLst>
              <a:ext uri="{FF2B5EF4-FFF2-40B4-BE49-F238E27FC236}">
                <a16:creationId xmlns:a16="http://schemas.microsoft.com/office/drawing/2014/main" xmlns="" id="{EEA3C5B1-6F4F-45D7-B112-3D7D2696C6CA}"/>
              </a:ext>
            </a:extLst>
          </p:cNvPr>
          <p:cNvSpPr>
            <a:spLocks noChangeAspect="1"/>
          </p:cNvSpPr>
          <p:nvPr/>
        </p:nvSpPr>
        <p:spPr>
          <a:xfrm>
            <a:off x="6838496" y="2802426"/>
            <a:ext cx="589942" cy="5899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79" name="TextBox 74">
            <a:extLst>
              <a:ext uri="{FF2B5EF4-FFF2-40B4-BE49-F238E27FC236}">
                <a16:creationId xmlns:a16="http://schemas.microsoft.com/office/drawing/2014/main" xmlns="" id="{4107579E-6EF0-4458-9EBC-E8024B10E4A0}"/>
              </a:ext>
            </a:extLst>
          </p:cNvPr>
          <p:cNvSpPr txBox="1"/>
          <p:nvPr/>
        </p:nvSpPr>
        <p:spPr>
          <a:xfrm>
            <a:off x="7613364" y="4725837"/>
            <a:ext cx="4280531" cy="369332"/>
          </a:xfrm>
          <a:prstGeom prst="rect">
            <a:avLst/>
          </a:prstGeom>
          <a:noFill/>
        </p:spPr>
        <p:txBody>
          <a:bodyPr wrap="none"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srgbClr val="245473"/>
                </a:solidFill>
                <a:effectLst/>
                <a:uLnTx/>
                <a:uFillTx/>
                <a:latin typeface="Calibri Light" panose="020F0302020204030204"/>
                <a:ea typeface="League Spartan" charset="0"/>
                <a:cs typeface="Poppins" pitchFamily="2" charset="77"/>
              </a:rPr>
              <a:t>Informationen</a:t>
            </a:r>
            <a:r>
              <a:rPr kumimoji="0" lang="en-GB" sz="1800" b="1" i="0" u="none" strike="noStrike" kern="1200" cap="none" spc="0" normalizeH="0" baseline="0" noProof="0" dirty="0">
                <a:ln>
                  <a:noFill/>
                </a:ln>
                <a:solidFill>
                  <a:srgbClr val="245473"/>
                </a:solidFill>
                <a:effectLst/>
                <a:uLnTx/>
                <a:uFillTx/>
                <a:latin typeface="Calibri Light" panose="020F0302020204030204"/>
                <a:ea typeface="League Spartan" charset="0"/>
                <a:cs typeface="Poppins" pitchFamily="2" charset="77"/>
              </a:rPr>
              <a:t> </a:t>
            </a:r>
            <a:r>
              <a:rPr kumimoji="0" lang="en-GB" sz="1800" b="1" i="0" u="none" strike="noStrike" kern="1200" cap="none" spc="0" normalizeH="0" baseline="0" noProof="0" dirty="0" err="1">
                <a:ln>
                  <a:noFill/>
                </a:ln>
                <a:solidFill>
                  <a:srgbClr val="245473"/>
                </a:solidFill>
                <a:effectLst/>
                <a:uLnTx/>
                <a:uFillTx/>
                <a:latin typeface="Calibri Light" panose="020F0302020204030204"/>
                <a:ea typeface="League Spartan" charset="0"/>
                <a:cs typeface="Poppins" pitchFamily="2" charset="77"/>
              </a:rPr>
              <a:t>über</a:t>
            </a:r>
            <a:r>
              <a:rPr kumimoji="0" lang="en-GB" sz="1800" b="1" i="0" u="none" strike="noStrike" kern="1200" cap="none" spc="0" normalizeH="0" baseline="0" noProof="0" dirty="0">
                <a:ln>
                  <a:noFill/>
                </a:ln>
                <a:solidFill>
                  <a:srgbClr val="245473"/>
                </a:solidFill>
                <a:effectLst/>
                <a:uLnTx/>
                <a:uFillTx/>
                <a:latin typeface="Calibri Light" panose="020F0302020204030204"/>
                <a:ea typeface="League Spartan" charset="0"/>
                <a:cs typeface="Poppins" pitchFamily="2" charset="77"/>
              </a:rPr>
              <a:t> </a:t>
            </a:r>
            <a:r>
              <a:rPr kumimoji="0" lang="en-GB" sz="1800" b="1" i="0" u="none" strike="noStrike" kern="1200" cap="none" spc="0" normalizeH="0" baseline="0" noProof="0" dirty="0" err="1">
                <a:ln>
                  <a:noFill/>
                </a:ln>
                <a:solidFill>
                  <a:srgbClr val="245473"/>
                </a:solidFill>
                <a:effectLst/>
                <a:uLnTx/>
                <a:uFillTx/>
                <a:latin typeface="Calibri Light" panose="020F0302020204030204"/>
                <a:ea typeface="League Spartan" charset="0"/>
                <a:cs typeface="Poppins" pitchFamily="2" charset="77"/>
              </a:rPr>
              <a:t>Wettbewerber</a:t>
            </a:r>
            <a:r>
              <a:rPr kumimoji="0" lang="en-GB" sz="1800" b="1" i="0" u="none" strike="noStrike" kern="1200" cap="none" spc="0" normalizeH="0" baseline="0" noProof="0" dirty="0">
                <a:ln>
                  <a:noFill/>
                </a:ln>
                <a:solidFill>
                  <a:srgbClr val="245473"/>
                </a:solidFill>
                <a:effectLst/>
                <a:uLnTx/>
                <a:uFillTx/>
                <a:latin typeface="Calibri Light" panose="020F0302020204030204"/>
                <a:ea typeface="League Spartan" charset="0"/>
                <a:cs typeface="Poppins" pitchFamily="2" charset="77"/>
              </a:rPr>
              <a:t> </a:t>
            </a:r>
            <a:r>
              <a:rPr kumimoji="0" lang="en-GB" sz="1800" b="1" i="0" u="none" strike="noStrike" kern="1200" cap="none" spc="0" normalizeH="0" baseline="0" noProof="0" dirty="0" err="1">
                <a:ln>
                  <a:noFill/>
                </a:ln>
                <a:solidFill>
                  <a:srgbClr val="245473"/>
                </a:solidFill>
                <a:effectLst/>
                <a:uLnTx/>
                <a:uFillTx/>
                <a:latin typeface="Calibri Light" panose="020F0302020204030204"/>
                <a:ea typeface="League Spartan" charset="0"/>
                <a:cs typeface="Poppins" pitchFamily="2" charset="77"/>
              </a:rPr>
              <a:t>sammeln</a:t>
            </a:r>
            <a:r>
              <a:rPr kumimoji="0" lang="en-GB" sz="1800" b="1" i="0" u="none" strike="noStrike" kern="1200" cap="none" spc="0" normalizeH="0" baseline="0" noProof="0" dirty="0">
                <a:ln>
                  <a:noFill/>
                </a:ln>
                <a:solidFill>
                  <a:srgbClr val="245473"/>
                </a:solidFill>
                <a:effectLst/>
                <a:uLnTx/>
                <a:uFillTx/>
                <a:latin typeface="Calibri Light" panose="020F0302020204030204"/>
                <a:ea typeface="League Spartan" charset="0"/>
                <a:cs typeface="Poppins" pitchFamily="2" charset="77"/>
              </a:rPr>
              <a:t> </a:t>
            </a:r>
          </a:p>
        </p:txBody>
      </p:sp>
      <p:sp>
        <p:nvSpPr>
          <p:cNvPr id="81" name="Oval 76">
            <a:extLst>
              <a:ext uri="{FF2B5EF4-FFF2-40B4-BE49-F238E27FC236}">
                <a16:creationId xmlns:a16="http://schemas.microsoft.com/office/drawing/2014/main" xmlns="" id="{94D637BC-9C47-4CEC-9FBC-10F3F8961337}"/>
              </a:ext>
            </a:extLst>
          </p:cNvPr>
          <p:cNvSpPr>
            <a:spLocks noChangeAspect="1"/>
          </p:cNvSpPr>
          <p:nvPr/>
        </p:nvSpPr>
        <p:spPr>
          <a:xfrm>
            <a:off x="6838496" y="4585464"/>
            <a:ext cx="589942" cy="58994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82" name="TextBox 77">
            <a:extLst>
              <a:ext uri="{FF2B5EF4-FFF2-40B4-BE49-F238E27FC236}">
                <a16:creationId xmlns:a16="http://schemas.microsoft.com/office/drawing/2014/main" xmlns="" id="{4F2ADBF2-92CE-4BC3-8998-28EC753DEC35}"/>
              </a:ext>
            </a:extLst>
          </p:cNvPr>
          <p:cNvSpPr txBox="1"/>
          <p:nvPr/>
        </p:nvSpPr>
        <p:spPr>
          <a:xfrm>
            <a:off x="7613364" y="1944445"/>
            <a:ext cx="4723216" cy="369332"/>
          </a:xfrm>
          <a:prstGeom prst="rect">
            <a:avLst/>
          </a:prstGeom>
          <a:noFill/>
        </p:spPr>
        <p:txBody>
          <a:bodyPr wrap="none"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srgbClr val="245473"/>
                </a:solidFill>
                <a:effectLst/>
                <a:uLnTx/>
                <a:uFillTx/>
                <a:latin typeface="Calibri Light" panose="020F0302020204030204"/>
                <a:ea typeface="League Spartan" charset="0"/>
                <a:cs typeface="Poppins" pitchFamily="2" charset="77"/>
              </a:rPr>
              <a:t>Markenüberwachung</a:t>
            </a:r>
            <a:r>
              <a:rPr kumimoji="0" lang="en-GB" sz="1800" b="1" i="0" u="none" strike="noStrike" kern="1200" cap="none" spc="0" normalizeH="0" baseline="0" noProof="0" dirty="0">
                <a:ln>
                  <a:noFill/>
                </a:ln>
                <a:solidFill>
                  <a:srgbClr val="245473"/>
                </a:solidFill>
                <a:effectLst/>
                <a:uLnTx/>
                <a:uFillTx/>
                <a:latin typeface="Calibri Light" panose="020F0302020204030204"/>
                <a:ea typeface="League Spartan" charset="0"/>
                <a:cs typeface="Poppins" pitchFamily="2" charset="77"/>
              </a:rPr>
              <a:t> &amp; Reputationsmanagement </a:t>
            </a:r>
          </a:p>
        </p:txBody>
      </p:sp>
      <p:sp>
        <p:nvSpPr>
          <p:cNvPr id="84" name="Oval 79">
            <a:extLst>
              <a:ext uri="{FF2B5EF4-FFF2-40B4-BE49-F238E27FC236}">
                <a16:creationId xmlns:a16="http://schemas.microsoft.com/office/drawing/2014/main" xmlns="" id="{09A19051-88A0-44B3-9864-3DB0A83F58D9}"/>
              </a:ext>
            </a:extLst>
          </p:cNvPr>
          <p:cNvSpPr>
            <a:spLocks noChangeAspect="1"/>
          </p:cNvSpPr>
          <p:nvPr/>
        </p:nvSpPr>
        <p:spPr>
          <a:xfrm>
            <a:off x="6838496" y="1896602"/>
            <a:ext cx="589942" cy="58994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85" name="TextBox 80">
            <a:extLst>
              <a:ext uri="{FF2B5EF4-FFF2-40B4-BE49-F238E27FC236}">
                <a16:creationId xmlns:a16="http://schemas.microsoft.com/office/drawing/2014/main" xmlns="" id="{F733AB9D-6571-4C3F-BE63-4A21B6BD53EC}"/>
              </a:ext>
            </a:extLst>
          </p:cNvPr>
          <p:cNvSpPr txBox="1"/>
          <p:nvPr/>
        </p:nvSpPr>
        <p:spPr>
          <a:xfrm>
            <a:off x="7579841" y="3711921"/>
            <a:ext cx="4612159" cy="646331"/>
          </a:xfrm>
          <a:prstGeom prst="rect">
            <a:avLst/>
          </a:prstGeom>
          <a:noFill/>
        </p:spPr>
        <p:txBody>
          <a:bodyPr wrap="square"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srgbClr val="245473"/>
                </a:solidFill>
                <a:effectLst/>
                <a:uLnTx/>
                <a:uFillTx/>
                <a:latin typeface="Calibri Light" panose="020F0302020204030204"/>
                <a:ea typeface="League Spartan" charset="0"/>
                <a:cs typeface="Poppins" pitchFamily="2" charset="77"/>
              </a:rPr>
              <a:t>bestimmte</a:t>
            </a:r>
            <a:r>
              <a:rPr kumimoji="0" lang="en-GB" sz="1800" b="1" i="0" u="none" strike="noStrike" kern="1200" cap="none" spc="0" normalizeH="0" baseline="0" noProof="0" dirty="0">
                <a:ln>
                  <a:noFill/>
                </a:ln>
                <a:solidFill>
                  <a:srgbClr val="245473"/>
                </a:solidFill>
                <a:effectLst/>
                <a:uLnTx/>
                <a:uFillTx/>
                <a:latin typeface="Calibri Light" panose="020F0302020204030204"/>
                <a:ea typeface="League Spartan" charset="0"/>
                <a:cs typeface="Poppins" pitchFamily="2" charset="77"/>
              </a:rPr>
              <a:t> </a:t>
            </a:r>
            <a:r>
              <a:rPr kumimoji="0" lang="en-GB" sz="1800" b="1" i="0" u="none" strike="noStrike" kern="1200" cap="none" spc="0" normalizeH="0" baseline="0" noProof="0" dirty="0" err="1">
                <a:ln>
                  <a:noFill/>
                </a:ln>
                <a:solidFill>
                  <a:srgbClr val="245473"/>
                </a:solidFill>
                <a:effectLst/>
                <a:uLnTx/>
                <a:uFillTx/>
                <a:latin typeface="Calibri Light" panose="020F0302020204030204"/>
                <a:ea typeface="League Spartan" charset="0"/>
                <a:cs typeface="Poppins" pitchFamily="2" charset="77"/>
              </a:rPr>
              <a:t>Unterhaltungen</a:t>
            </a:r>
            <a:r>
              <a:rPr kumimoji="0" lang="en-GB" sz="1800" b="1" i="0" u="none" strike="noStrike" kern="1200" cap="none" spc="0" normalizeH="0" baseline="0" noProof="0" dirty="0">
                <a:ln>
                  <a:noFill/>
                </a:ln>
                <a:solidFill>
                  <a:srgbClr val="245473"/>
                </a:solidFill>
                <a:effectLst/>
                <a:uLnTx/>
                <a:uFillTx/>
                <a:latin typeface="Calibri Light" panose="020F0302020204030204"/>
                <a:ea typeface="League Spartan" charset="0"/>
                <a:cs typeface="Poppins" pitchFamily="2" charset="77"/>
              </a:rPr>
              <a:t> </a:t>
            </a:r>
            <a:r>
              <a:rPr kumimoji="0" lang="en-GB" sz="1800" b="1" i="0" u="none" strike="noStrike" kern="1200" cap="none" spc="0" normalizeH="0" baseline="0" noProof="0" dirty="0" err="1">
                <a:ln>
                  <a:noFill/>
                </a:ln>
                <a:solidFill>
                  <a:srgbClr val="245473"/>
                </a:solidFill>
                <a:effectLst/>
                <a:uLnTx/>
                <a:uFillTx/>
                <a:latin typeface="Calibri Light" panose="020F0302020204030204"/>
                <a:ea typeface="League Spartan" charset="0"/>
                <a:cs typeface="Poppins" pitchFamily="2" charset="77"/>
              </a:rPr>
              <a:t>identifizieren</a:t>
            </a:r>
            <a:r>
              <a:rPr kumimoji="0" lang="en-GB" sz="1800" b="1" i="0" u="none" strike="noStrike" kern="1200" cap="none" spc="0" normalizeH="0" baseline="0" noProof="0" dirty="0">
                <a:ln>
                  <a:noFill/>
                </a:ln>
                <a:solidFill>
                  <a:srgbClr val="245473"/>
                </a:solidFill>
                <a:effectLst/>
                <a:uLnTx/>
                <a:uFillTx/>
                <a:latin typeface="Calibri Light" panose="020F0302020204030204"/>
                <a:ea typeface="League Spartan" charset="0"/>
                <a:cs typeface="Poppins" pitchFamily="2" charset="77"/>
              </a:rPr>
              <a:t>, an denen Sie teilnehmen möchten </a:t>
            </a:r>
          </a:p>
        </p:txBody>
      </p:sp>
      <p:sp>
        <p:nvSpPr>
          <p:cNvPr id="87" name="Oval 82">
            <a:extLst>
              <a:ext uri="{FF2B5EF4-FFF2-40B4-BE49-F238E27FC236}">
                <a16:creationId xmlns:a16="http://schemas.microsoft.com/office/drawing/2014/main" xmlns="" id="{ABB3D48D-31F7-4EFA-82BA-CC236841317C}"/>
              </a:ext>
            </a:extLst>
          </p:cNvPr>
          <p:cNvSpPr>
            <a:spLocks noChangeAspect="1"/>
          </p:cNvSpPr>
          <p:nvPr/>
        </p:nvSpPr>
        <p:spPr>
          <a:xfrm>
            <a:off x="6838496" y="3688005"/>
            <a:ext cx="589942" cy="58994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92" name="TextBox 74">
            <a:extLst>
              <a:ext uri="{FF2B5EF4-FFF2-40B4-BE49-F238E27FC236}">
                <a16:creationId xmlns:a16="http://schemas.microsoft.com/office/drawing/2014/main" xmlns="" id="{A7E2E9C1-3761-498E-B421-1AFD0FB460EA}"/>
              </a:ext>
            </a:extLst>
          </p:cNvPr>
          <p:cNvSpPr txBox="1"/>
          <p:nvPr/>
        </p:nvSpPr>
        <p:spPr>
          <a:xfrm>
            <a:off x="7613364" y="5633236"/>
            <a:ext cx="4673074" cy="369332"/>
          </a:xfrm>
          <a:prstGeom prst="rect">
            <a:avLst/>
          </a:prstGeom>
          <a:noFill/>
        </p:spPr>
        <p:txBody>
          <a:bodyPr wrap="none"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45473"/>
                </a:solidFill>
                <a:effectLst/>
                <a:uLnTx/>
                <a:uFillTx/>
                <a:latin typeface="Calibri Light" panose="020F0302020204030204"/>
                <a:ea typeface="League Spartan" charset="0"/>
                <a:cs typeface="Poppins" pitchFamily="2" charset="77"/>
              </a:rPr>
              <a:t>Unterstützung der </a:t>
            </a:r>
            <a:r>
              <a:rPr kumimoji="0" lang="en-GB" sz="1800" b="1" i="0" u="none" strike="noStrike" kern="1200" cap="none" spc="0" normalizeH="0" baseline="0" noProof="0" dirty="0" err="1">
                <a:ln>
                  <a:noFill/>
                </a:ln>
                <a:solidFill>
                  <a:srgbClr val="245473"/>
                </a:solidFill>
                <a:effectLst/>
                <a:uLnTx/>
                <a:uFillTx/>
                <a:latin typeface="Calibri Light" panose="020F0302020204030204"/>
                <a:ea typeface="League Spartan" charset="0"/>
                <a:cs typeface="Poppins" pitchFamily="2" charset="77"/>
              </a:rPr>
              <a:t>Produkt</a:t>
            </a:r>
            <a:r>
              <a:rPr kumimoji="0" lang="en-GB" sz="1800" b="1" i="0" u="none" strike="noStrike" kern="1200" cap="none" spc="0" normalizeH="0" baseline="0" noProof="0" dirty="0">
                <a:ln>
                  <a:noFill/>
                </a:ln>
                <a:solidFill>
                  <a:srgbClr val="245473"/>
                </a:solidFill>
                <a:effectLst/>
                <a:uLnTx/>
                <a:uFillTx/>
                <a:latin typeface="Calibri Light" panose="020F0302020204030204"/>
                <a:ea typeface="League Spartan" charset="0"/>
                <a:cs typeface="Poppins" pitchFamily="2" charset="77"/>
              </a:rPr>
              <a:t>- &amp; Serviceentwicklung</a:t>
            </a:r>
          </a:p>
        </p:txBody>
      </p:sp>
      <p:sp>
        <p:nvSpPr>
          <p:cNvPr id="94" name="Oval 76">
            <a:extLst>
              <a:ext uri="{FF2B5EF4-FFF2-40B4-BE49-F238E27FC236}">
                <a16:creationId xmlns:a16="http://schemas.microsoft.com/office/drawing/2014/main" xmlns="" id="{34A0E2A7-71B7-42C3-91AF-684A36012EBF}"/>
              </a:ext>
            </a:extLst>
          </p:cNvPr>
          <p:cNvSpPr>
            <a:spLocks noChangeAspect="1"/>
          </p:cNvSpPr>
          <p:nvPr/>
        </p:nvSpPr>
        <p:spPr>
          <a:xfrm>
            <a:off x="6838496" y="5482924"/>
            <a:ext cx="589942" cy="589942"/>
          </a:xfrm>
          <a:prstGeom prst="ellipse">
            <a:avLst/>
          </a:prstGeom>
          <a:solidFill>
            <a:srgbClr val="EC2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97" name="Freeform 33">
            <a:extLst>
              <a:ext uri="{FF2B5EF4-FFF2-40B4-BE49-F238E27FC236}">
                <a16:creationId xmlns:a16="http://schemas.microsoft.com/office/drawing/2014/main" xmlns="" id="{A642835A-D72D-4F2F-B14B-035587B09C65}"/>
              </a:ext>
            </a:extLst>
          </p:cNvPr>
          <p:cNvSpPr>
            <a:spLocks noChangeArrowheads="1"/>
          </p:cNvSpPr>
          <p:nvPr/>
        </p:nvSpPr>
        <p:spPr bwMode="auto">
          <a:xfrm>
            <a:off x="4944431" y="2522149"/>
            <a:ext cx="986277" cy="303592"/>
          </a:xfrm>
          <a:custGeom>
            <a:avLst/>
            <a:gdLst>
              <a:gd name="T0" fmla="*/ 1 w 3927"/>
              <a:gd name="T1" fmla="*/ 3215 h 3216"/>
              <a:gd name="T2" fmla="*/ 0 w 3927"/>
              <a:gd name="T3" fmla="*/ 2989 h 3216"/>
              <a:gd name="T4" fmla="*/ 704 w 3927"/>
              <a:gd name="T5" fmla="*/ 1216 h 3216"/>
              <a:gd name="T6" fmla="*/ 2193 w 3927"/>
              <a:gd name="T7" fmla="*/ 1058 h 3216"/>
              <a:gd name="T8" fmla="*/ 3850 w 3927"/>
              <a:gd name="T9" fmla="*/ 0 h 3216"/>
              <a:gd name="T10" fmla="*/ 3926 w 3927"/>
              <a:gd name="T11" fmla="*/ 28 h 3216"/>
              <a:gd name="T12" fmla="*/ 2238 w 3927"/>
              <a:gd name="T13" fmla="*/ 1116 h 3216"/>
              <a:gd name="T14" fmla="*/ 748 w 3927"/>
              <a:gd name="T15" fmla="*/ 1273 h 3216"/>
              <a:gd name="T16" fmla="*/ 1 w 3927"/>
              <a:gd name="T17" fmla="*/ 3215 h 3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7" h="3216">
                <a:moveTo>
                  <a:pt x="1" y="3215"/>
                </a:moveTo>
                <a:lnTo>
                  <a:pt x="0" y="2989"/>
                </a:lnTo>
                <a:lnTo>
                  <a:pt x="704" y="1216"/>
                </a:lnTo>
                <a:lnTo>
                  <a:pt x="2193" y="1058"/>
                </a:lnTo>
                <a:lnTo>
                  <a:pt x="3850" y="0"/>
                </a:lnTo>
                <a:lnTo>
                  <a:pt x="3926" y="28"/>
                </a:lnTo>
                <a:lnTo>
                  <a:pt x="2238" y="1116"/>
                </a:lnTo>
                <a:lnTo>
                  <a:pt x="748" y="1273"/>
                </a:lnTo>
                <a:lnTo>
                  <a:pt x="1" y="3215"/>
                </a:lnTo>
              </a:path>
            </a:pathLst>
          </a:custGeom>
          <a:solidFill>
            <a:schemeClr val="accent2">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101" name="Freeform 37">
            <a:extLst>
              <a:ext uri="{FF2B5EF4-FFF2-40B4-BE49-F238E27FC236}">
                <a16:creationId xmlns:a16="http://schemas.microsoft.com/office/drawing/2014/main" xmlns="" id="{EAE4DA40-4197-42DC-85F9-E003D40E1FA0}"/>
              </a:ext>
            </a:extLst>
          </p:cNvPr>
          <p:cNvSpPr>
            <a:spLocks noChangeArrowheads="1"/>
          </p:cNvSpPr>
          <p:nvPr/>
        </p:nvSpPr>
        <p:spPr bwMode="auto">
          <a:xfrm>
            <a:off x="5203453" y="2712896"/>
            <a:ext cx="66416" cy="151588"/>
          </a:xfrm>
          <a:custGeom>
            <a:avLst/>
            <a:gdLst>
              <a:gd name="T0" fmla="*/ 265 w 266"/>
              <a:gd name="T1" fmla="*/ 0 h 1605"/>
              <a:gd name="T2" fmla="*/ 0 w 266"/>
              <a:gd name="T3" fmla="*/ 0 h 1605"/>
              <a:gd name="T4" fmla="*/ 0 w 266"/>
              <a:gd name="T5" fmla="*/ 1604 h 1605"/>
              <a:gd name="T6" fmla="*/ 265 w 266"/>
              <a:gd name="T7" fmla="*/ 1604 h 1605"/>
              <a:gd name="T8" fmla="*/ 265 w 266"/>
              <a:gd name="T9" fmla="*/ 0 h 1605"/>
            </a:gdLst>
            <a:ahLst/>
            <a:cxnLst>
              <a:cxn ang="0">
                <a:pos x="T0" y="T1"/>
              </a:cxn>
              <a:cxn ang="0">
                <a:pos x="T2" y="T3"/>
              </a:cxn>
              <a:cxn ang="0">
                <a:pos x="T4" y="T5"/>
              </a:cxn>
              <a:cxn ang="0">
                <a:pos x="T6" y="T7"/>
              </a:cxn>
              <a:cxn ang="0">
                <a:pos x="T8" y="T9"/>
              </a:cxn>
            </a:cxnLst>
            <a:rect l="0" t="0" r="r" b="b"/>
            <a:pathLst>
              <a:path w="266" h="1605">
                <a:moveTo>
                  <a:pt x="265" y="0"/>
                </a:moveTo>
                <a:lnTo>
                  <a:pt x="0" y="0"/>
                </a:lnTo>
                <a:lnTo>
                  <a:pt x="0" y="1604"/>
                </a:lnTo>
                <a:lnTo>
                  <a:pt x="265" y="1604"/>
                </a:lnTo>
                <a:lnTo>
                  <a:pt x="265" y="0"/>
                </a:lnTo>
              </a:path>
            </a:pathLst>
          </a:custGeom>
          <a:solidFill>
            <a:schemeClr val="accent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102" name="Freeform 38">
            <a:extLst>
              <a:ext uri="{FF2B5EF4-FFF2-40B4-BE49-F238E27FC236}">
                <a16:creationId xmlns:a16="http://schemas.microsoft.com/office/drawing/2014/main" xmlns="" id="{2ACDCA30-5D82-42B5-ACE6-6821CAD244C6}"/>
              </a:ext>
            </a:extLst>
          </p:cNvPr>
          <p:cNvSpPr>
            <a:spLocks noChangeArrowheads="1"/>
          </p:cNvSpPr>
          <p:nvPr/>
        </p:nvSpPr>
        <p:spPr bwMode="auto">
          <a:xfrm>
            <a:off x="5397167" y="2759954"/>
            <a:ext cx="66416" cy="104529"/>
          </a:xfrm>
          <a:custGeom>
            <a:avLst/>
            <a:gdLst>
              <a:gd name="T0" fmla="*/ 265 w 266"/>
              <a:gd name="T1" fmla="*/ 0 h 1106"/>
              <a:gd name="T2" fmla="*/ 0 w 266"/>
              <a:gd name="T3" fmla="*/ 0 h 1106"/>
              <a:gd name="T4" fmla="*/ 0 w 266"/>
              <a:gd name="T5" fmla="*/ 1105 h 1106"/>
              <a:gd name="T6" fmla="*/ 265 w 266"/>
              <a:gd name="T7" fmla="*/ 1105 h 1106"/>
              <a:gd name="T8" fmla="*/ 265 w 266"/>
              <a:gd name="T9" fmla="*/ 0 h 1106"/>
            </a:gdLst>
            <a:ahLst/>
            <a:cxnLst>
              <a:cxn ang="0">
                <a:pos x="T0" y="T1"/>
              </a:cxn>
              <a:cxn ang="0">
                <a:pos x="T2" y="T3"/>
              </a:cxn>
              <a:cxn ang="0">
                <a:pos x="T4" y="T5"/>
              </a:cxn>
              <a:cxn ang="0">
                <a:pos x="T6" y="T7"/>
              </a:cxn>
              <a:cxn ang="0">
                <a:pos x="T8" y="T9"/>
              </a:cxn>
            </a:cxnLst>
            <a:rect l="0" t="0" r="r" b="b"/>
            <a:pathLst>
              <a:path w="266" h="1106">
                <a:moveTo>
                  <a:pt x="265" y="0"/>
                </a:moveTo>
                <a:lnTo>
                  <a:pt x="0" y="0"/>
                </a:lnTo>
                <a:lnTo>
                  <a:pt x="0" y="1105"/>
                </a:lnTo>
                <a:lnTo>
                  <a:pt x="265" y="1105"/>
                </a:lnTo>
                <a:lnTo>
                  <a:pt x="265" y="0"/>
                </a:lnTo>
              </a:path>
            </a:pathLst>
          </a:custGeom>
          <a:solidFill>
            <a:schemeClr val="accent3"/>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103" name="Freeform 39">
            <a:extLst>
              <a:ext uri="{FF2B5EF4-FFF2-40B4-BE49-F238E27FC236}">
                <a16:creationId xmlns:a16="http://schemas.microsoft.com/office/drawing/2014/main" xmlns="" id="{00E9629A-07E0-4784-B664-891B6EBEA1F9}"/>
              </a:ext>
            </a:extLst>
          </p:cNvPr>
          <p:cNvSpPr>
            <a:spLocks noChangeArrowheads="1"/>
          </p:cNvSpPr>
          <p:nvPr/>
        </p:nvSpPr>
        <p:spPr bwMode="auto">
          <a:xfrm>
            <a:off x="5589773" y="2687908"/>
            <a:ext cx="66416" cy="176575"/>
          </a:xfrm>
          <a:custGeom>
            <a:avLst/>
            <a:gdLst>
              <a:gd name="T0" fmla="*/ 265 w 266"/>
              <a:gd name="T1" fmla="*/ 0 h 1869"/>
              <a:gd name="T2" fmla="*/ 0 w 266"/>
              <a:gd name="T3" fmla="*/ 0 h 1869"/>
              <a:gd name="T4" fmla="*/ 0 w 266"/>
              <a:gd name="T5" fmla="*/ 1868 h 1869"/>
              <a:gd name="T6" fmla="*/ 265 w 266"/>
              <a:gd name="T7" fmla="*/ 1868 h 1869"/>
              <a:gd name="T8" fmla="*/ 265 w 266"/>
              <a:gd name="T9" fmla="*/ 0 h 1869"/>
            </a:gdLst>
            <a:ahLst/>
            <a:cxnLst>
              <a:cxn ang="0">
                <a:pos x="T0" y="T1"/>
              </a:cxn>
              <a:cxn ang="0">
                <a:pos x="T2" y="T3"/>
              </a:cxn>
              <a:cxn ang="0">
                <a:pos x="T4" y="T5"/>
              </a:cxn>
              <a:cxn ang="0">
                <a:pos x="T6" y="T7"/>
              </a:cxn>
              <a:cxn ang="0">
                <a:pos x="T8" y="T9"/>
              </a:cxn>
            </a:cxnLst>
            <a:rect l="0" t="0" r="r" b="b"/>
            <a:pathLst>
              <a:path w="266" h="1869">
                <a:moveTo>
                  <a:pt x="265" y="0"/>
                </a:moveTo>
                <a:lnTo>
                  <a:pt x="0" y="0"/>
                </a:lnTo>
                <a:lnTo>
                  <a:pt x="0" y="1868"/>
                </a:lnTo>
                <a:lnTo>
                  <a:pt x="265" y="1868"/>
                </a:lnTo>
                <a:lnTo>
                  <a:pt x="265" y="0"/>
                </a:ln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104" name="Freeform 40">
            <a:extLst>
              <a:ext uri="{FF2B5EF4-FFF2-40B4-BE49-F238E27FC236}">
                <a16:creationId xmlns:a16="http://schemas.microsoft.com/office/drawing/2014/main" xmlns="" id="{3F070D42-FC0F-48C8-BC2A-E12BDC6FD499}"/>
              </a:ext>
            </a:extLst>
          </p:cNvPr>
          <p:cNvSpPr>
            <a:spLocks noChangeArrowheads="1"/>
          </p:cNvSpPr>
          <p:nvPr/>
        </p:nvSpPr>
        <p:spPr bwMode="auto">
          <a:xfrm>
            <a:off x="5783486" y="2610866"/>
            <a:ext cx="66416" cy="253618"/>
          </a:xfrm>
          <a:custGeom>
            <a:avLst/>
            <a:gdLst>
              <a:gd name="T0" fmla="*/ 265 w 266"/>
              <a:gd name="T1" fmla="*/ 0 h 2687"/>
              <a:gd name="T2" fmla="*/ 0 w 266"/>
              <a:gd name="T3" fmla="*/ 0 h 2687"/>
              <a:gd name="T4" fmla="*/ 0 w 266"/>
              <a:gd name="T5" fmla="*/ 2686 h 2687"/>
              <a:gd name="T6" fmla="*/ 265 w 266"/>
              <a:gd name="T7" fmla="*/ 2686 h 2687"/>
              <a:gd name="T8" fmla="*/ 265 w 266"/>
              <a:gd name="T9" fmla="*/ 0 h 2687"/>
            </a:gdLst>
            <a:ahLst/>
            <a:cxnLst>
              <a:cxn ang="0">
                <a:pos x="T0" y="T1"/>
              </a:cxn>
              <a:cxn ang="0">
                <a:pos x="T2" y="T3"/>
              </a:cxn>
              <a:cxn ang="0">
                <a:pos x="T4" y="T5"/>
              </a:cxn>
              <a:cxn ang="0">
                <a:pos x="T6" y="T7"/>
              </a:cxn>
              <a:cxn ang="0">
                <a:pos x="T8" y="T9"/>
              </a:cxn>
            </a:cxnLst>
            <a:rect l="0" t="0" r="r" b="b"/>
            <a:pathLst>
              <a:path w="266" h="2687">
                <a:moveTo>
                  <a:pt x="265" y="0"/>
                </a:moveTo>
                <a:lnTo>
                  <a:pt x="0" y="0"/>
                </a:lnTo>
                <a:lnTo>
                  <a:pt x="0" y="2686"/>
                </a:lnTo>
                <a:lnTo>
                  <a:pt x="265" y="2686"/>
                </a:lnTo>
                <a:lnTo>
                  <a:pt x="265" y="0"/>
                </a:lnTo>
              </a:path>
            </a:pathLst>
          </a:custGeom>
          <a:solidFill>
            <a:schemeClr val="accent4"/>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105" name="Freeform 41">
            <a:extLst>
              <a:ext uri="{FF2B5EF4-FFF2-40B4-BE49-F238E27FC236}">
                <a16:creationId xmlns:a16="http://schemas.microsoft.com/office/drawing/2014/main" xmlns="" id="{90488C3D-AB62-425C-AA0D-A554258C4482}"/>
              </a:ext>
            </a:extLst>
          </p:cNvPr>
          <p:cNvSpPr>
            <a:spLocks noChangeArrowheads="1"/>
          </p:cNvSpPr>
          <p:nvPr/>
        </p:nvSpPr>
        <p:spPr bwMode="auto">
          <a:xfrm>
            <a:off x="4933361" y="2453832"/>
            <a:ext cx="1214306" cy="420614"/>
          </a:xfrm>
          <a:custGeom>
            <a:avLst/>
            <a:gdLst>
              <a:gd name="T0" fmla="*/ 4837 w 4838"/>
              <a:gd name="T1" fmla="*/ 4454 h 4455"/>
              <a:gd name="T2" fmla="*/ 0 w 4838"/>
              <a:gd name="T3" fmla="*/ 4454 h 4455"/>
              <a:gd name="T4" fmla="*/ 0 w 4838"/>
              <a:gd name="T5" fmla="*/ 0 h 4455"/>
              <a:gd name="T6" fmla="*/ 45 w 4838"/>
              <a:gd name="T7" fmla="*/ 0 h 4455"/>
              <a:gd name="T8" fmla="*/ 45 w 4838"/>
              <a:gd name="T9" fmla="*/ 4409 h 4455"/>
              <a:gd name="T10" fmla="*/ 4837 w 4838"/>
              <a:gd name="T11" fmla="*/ 4409 h 4455"/>
              <a:gd name="T12" fmla="*/ 4837 w 4838"/>
              <a:gd name="T13" fmla="*/ 4454 h 4455"/>
            </a:gdLst>
            <a:ahLst/>
            <a:cxnLst>
              <a:cxn ang="0">
                <a:pos x="T0" y="T1"/>
              </a:cxn>
              <a:cxn ang="0">
                <a:pos x="T2" y="T3"/>
              </a:cxn>
              <a:cxn ang="0">
                <a:pos x="T4" y="T5"/>
              </a:cxn>
              <a:cxn ang="0">
                <a:pos x="T6" y="T7"/>
              </a:cxn>
              <a:cxn ang="0">
                <a:pos x="T8" y="T9"/>
              </a:cxn>
              <a:cxn ang="0">
                <a:pos x="T10" y="T11"/>
              </a:cxn>
              <a:cxn ang="0">
                <a:pos x="T12" y="T13"/>
              </a:cxn>
            </a:cxnLst>
            <a:rect l="0" t="0" r="r" b="b"/>
            <a:pathLst>
              <a:path w="4838" h="4455">
                <a:moveTo>
                  <a:pt x="4837" y="4454"/>
                </a:moveTo>
                <a:lnTo>
                  <a:pt x="0" y="4454"/>
                </a:lnTo>
                <a:lnTo>
                  <a:pt x="0" y="0"/>
                </a:lnTo>
                <a:lnTo>
                  <a:pt x="45" y="0"/>
                </a:lnTo>
                <a:lnTo>
                  <a:pt x="45" y="4409"/>
                </a:lnTo>
                <a:lnTo>
                  <a:pt x="4837" y="4409"/>
                </a:lnTo>
                <a:lnTo>
                  <a:pt x="4837" y="4454"/>
                </a:lnTo>
              </a:path>
            </a:pathLst>
          </a:custGeom>
          <a:solidFill>
            <a:schemeClr val="tx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777002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1552311" y="458102"/>
            <a:ext cx="9087377" cy="697353"/>
          </a:xfrm>
        </p:spPr>
        <p:txBody>
          <a:bodyPr>
            <a:normAutofit/>
          </a:bodyPr>
          <a:lstStyle/>
          <a:p>
            <a:r>
              <a:rPr lang="en-GB" dirty="0" err="1"/>
              <a:t>Kernfunktionen</a:t>
            </a:r>
            <a:r>
              <a:rPr lang="en-GB" dirty="0"/>
              <a:t>: 3. Sentiment-Analyse</a:t>
            </a:r>
          </a:p>
        </p:txBody>
      </p:sp>
      <p:sp>
        <p:nvSpPr>
          <p:cNvPr id="5" name="Oval 10">
            <a:extLst>
              <a:ext uri="{FF2B5EF4-FFF2-40B4-BE49-F238E27FC236}">
                <a16:creationId xmlns:a16="http://schemas.microsoft.com/office/drawing/2014/main" xmlns="" id="{9EE18BD5-20F6-498C-887D-FEFFA2BE9CA9}"/>
              </a:ext>
            </a:extLst>
          </p:cNvPr>
          <p:cNvSpPr>
            <a:spLocks noChangeAspect="1"/>
          </p:cNvSpPr>
          <p:nvPr/>
        </p:nvSpPr>
        <p:spPr>
          <a:xfrm>
            <a:off x="6096000" y="4327893"/>
            <a:ext cx="1849449" cy="184944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67"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7" name="Oval 6">
            <a:extLst>
              <a:ext uri="{FF2B5EF4-FFF2-40B4-BE49-F238E27FC236}">
                <a16:creationId xmlns:a16="http://schemas.microsoft.com/office/drawing/2014/main" xmlns="" id="{E82693D4-DD8E-44A5-9F84-99EF492F6FF8}"/>
              </a:ext>
            </a:extLst>
          </p:cNvPr>
          <p:cNvSpPr>
            <a:spLocks noChangeAspect="1"/>
          </p:cNvSpPr>
          <p:nvPr/>
        </p:nvSpPr>
        <p:spPr>
          <a:xfrm>
            <a:off x="7695669" y="4327925"/>
            <a:ext cx="1849449" cy="184944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67"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8" name="TextBox 22">
            <a:extLst>
              <a:ext uri="{FF2B5EF4-FFF2-40B4-BE49-F238E27FC236}">
                <a16:creationId xmlns:a16="http://schemas.microsoft.com/office/drawing/2014/main" xmlns="" id="{9168F003-6448-4808-B388-672538F94701}"/>
              </a:ext>
            </a:extLst>
          </p:cNvPr>
          <p:cNvSpPr txBox="1">
            <a:spLocks noChangeAspect="1"/>
          </p:cNvSpPr>
          <p:nvPr/>
        </p:nvSpPr>
        <p:spPr>
          <a:xfrm>
            <a:off x="6596953" y="5497936"/>
            <a:ext cx="847540" cy="315727"/>
          </a:xfrm>
          <a:prstGeom prst="rect">
            <a:avLst/>
          </a:prstGeom>
          <a:noFill/>
        </p:spPr>
        <p:txBody>
          <a:bodyPr wrap="none" rtlCol="0" anchor="ctr" anchorCtr="0">
            <a:spAutoFit/>
          </a:bodyPr>
          <a:lstStyle/>
          <a:p>
            <a:pPr marL="0" marR="0" lvl="0" indent="0" algn="ctr" defTabSz="914400" rtl="0" eaLnBrk="1" fontAlgn="auto" latinLnBrk="0" hangingPunct="1">
              <a:lnSpc>
                <a:spcPts val="1876"/>
              </a:lnSpc>
              <a:spcBef>
                <a:spcPts val="0"/>
              </a:spcBef>
              <a:spcAft>
                <a:spcPts val="0"/>
              </a:spcAft>
              <a:buClrTx/>
              <a:buSzTx/>
              <a:buFontTx/>
              <a:buNone/>
              <a:tabLst/>
              <a:defRPr/>
            </a:pPr>
            <a:r>
              <a:rPr lang="en-GB" sz="1400" b="1" dirty="0" err="1">
                <a:solidFill>
                  <a:prstClr val="white"/>
                </a:solidFill>
                <a:latin typeface="Open Sans" panose="020B0606030504020204" pitchFamily="34" charset="0"/>
                <a:ea typeface="League Spartan" charset="0"/>
                <a:cs typeface="Poppins" pitchFamily="2" charset="77"/>
              </a:rPr>
              <a:t>Vorteile</a:t>
            </a:r>
            <a:endParaRPr kumimoji="0" lang="en-GB" sz="1400" b="1" i="0" u="none" strike="noStrike" kern="1200" cap="none" spc="0" normalizeH="0" baseline="0" noProof="0" dirty="0">
              <a:ln>
                <a:noFill/>
              </a:ln>
              <a:solidFill>
                <a:prstClr val="white"/>
              </a:solidFill>
              <a:effectLst/>
              <a:uLnTx/>
              <a:uFillTx/>
              <a:latin typeface="Open Sans" panose="020B0606030504020204" pitchFamily="34" charset="0"/>
              <a:ea typeface="League Spartan" charset="0"/>
              <a:cs typeface="Poppins" pitchFamily="2" charset="77"/>
            </a:endParaRPr>
          </a:p>
        </p:txBody>
      </p:sp>
      <p:sp>
        <p:nvSpPr>
          <p:cNvPr id="9" name="TextBox 26">
            <a:extLst>
              <a:ext uri="{FF2B5EF4-FFF2-40B4-BE49-F238E27FC236}">
                <a16:creationId xmlns:a16="http://schemas.microsoft.com/office/drawing/2014/main" xmlns="" id="{962D0EA5-B3EB-4C9A-8B2A-A249138C1F54}"/>
              </a:ext>
            </a:extLst>
          </p:cNvPr>
          <p:cNvSpPr txBox="1">
            <a:spLocks noChangeAspect="1"/>
          </p:cNvSpPr>
          <p:nvPr/>
        </p:nvSpPr>
        <p:spPr>
          <a:xfrm>
            <a:off x="8323678" y="5497936"/>
            <a:ext cx="593432" cy="315727"/>
          </a:xfrm>
          <a:prstGeom prst="rect">
            <a:avLst/>
          </a:prstGeom>
          <a:noFill/>
        </p:spPr>
        <p:txBody>
          <a:bodyPr wrap="none" rtlCol="0" anchor="ctr" anchorCtr="0">
            <a:spAutoFit/>
          </a:bodyPr>
          <a:lstStyle/>
          <a:p>
            <a:pPr marL="0" marR="0" lvl="0" indent="0" algn="ctr" defTabSz="914400" rtl="0" eaLnBrk="1" fontAlgn="auto" latinLnBrk="0" hangingPunct="1">
              <a:lnSpc>
                <a:spcPts val="1876"/>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Open Sans" panose="020B0606030504020204" pitchFamily="34" charset="0"/>
                <a:ea typeface="League Spartan" charset="0"/>
                <a:cs typeface="Poppins" pitchFamily="2" charset="77"/>
              </a:rPr>
              <a:t>Nachteile</a:t>
            </a:r>
          </a:p>
        </p:txBody>
      </p:sp>
      <p:sp>
        <p:nvSpPr>
          <p:cNvPr id="10" name="Freeform 41">
            <a:extLst>
              <a:ext uri="{FF2B5EF4-FFF2-40B4-BE49-F238E27FC236}">
                <a16:creationId xmlns:a16="http://schemas.microsoft.com/office/drawing/2014/main" xmlns="" id="{3B4241EE-152B-4C7F-9233-8FDD021F651C}"/>
              </a:ext>
            </a:extLst>
          </p:cNvPr>
          <p:cNvSpPr>
            <a:spLocks noChangeAspect="1" noChangeArrowheads="1"/>
          </p:cNvSpPr>
          <p:nvPr/>
        </p:nvSpPr>
        <p:spPr bwMode="auto">
          <a:xfrm rot="10800000">
            <a:off x="8330898" y="4826735"/>
            <a:ext cx="578991" cy="638491"/>
          </a:xfrm>
          <a:custGeom>
            <a:avLst/>
            <a:gdLst>
              <a:gd name="connsiteX0" fmla="*/ 50181 w 1047947"/>
              <a:gd name="connsiteY0" fmla="*/ 617924 h 1155638"/>
              <a:gd name="connsiteX1" fmla="*/ 50181 w 1047947"/>
              <a:gd name="connsiteY1" fmla="*/ 1105166 h 1155638"/>
              <a:gd name="connsiteX2" fmla="*/ 158254 w 1047947"/>
              <a:gd name="connsiteY2" fmla="*/ 1105166 h 1155638"/>
              <a:gd name="connsiteX3" fmla="*/ 158254 w 1047947"/>
              <a:gd name="connsiteY3" fmla="*/ 617924 h 1155638"/>
              <a:gd name="connsiteX4" fmla="*/ 448948 w 1047947"/>
              <a:gd name="connsiteY4" fmla="*/ 50846 h 1155638"/>
              <a:gd name="connsiteX5" fmla="*/ 424582 w 1047947"/>
              <a:gd name="connsiteY5" fmla="*/ 54971 h 1155638"/>
              <a:gd name="connsiteX6" fmla="*/ 434233 w 1047947"/>
              <a:gd name="connsiteY6" fmla="*/ 258799 h 1155638"/>
              <a:gd name="connsiteX7" fmla="*/ 208430 w 1047947"/>
              <a:gd name="connsiteY7" fmla="*/ 602396 h 1155638"/>
              <a:gd name="connsiteX8" fmla="*/ 208430 w 1047947"/>
              <a:gd name="connsiteY8" fmla="*/ 1105166 h 1155638"/>
              <a:gd name="connsiteX9" fmla="*/ 835657 w 1047947"/>
              <a:gd name="connsiteY9" fmla="*/ 1105166 h 1155638"/>
              <a:gd name="connsiteX10" fmla="*/ 839517 w 1047947"/>
              <a:gd name="connsiteY10" fmla="*/ 1105166 h 1155638"/>
              <a:gd name="connsiteX11" fmla="*/ 912856 w 1047947"/>
              <a:gd name="connsiteY11" fmla="*/ 1023638 h 1155638"/>
              <a:gd name="connsiteX12" fmla="*/ 903205 w 1047947"/>
              <a:gd name="connsiteY12" fmla="*/ 982872 h 1155638"/>
              <a:gd name="connsiteX13" fmla="*/ 903205 w 1047947"/>
              <a:gd name="connsiteY13" fmla="*/ 961521 h 1155638"/>
              <a:gd name="connsiteX14" fmla="*/ 920572 w 1047947"/>
              <a:gd name="connsiteY14" fmla="*/ 947928 h 1155638"/>
              <a:gd name="connsiteX15" fmla="*/ 984259 w 1047947"/>
              <a:gd name="connsiteY15" fmla="*/ 868341 h 1155638"/>
              <a:gd name="connsiteX16" fmla="*/ 963032 w 1047947"/>
              <a:gd name="connsiteY16" fmla="*/ 812047 h 1155638"/>
              <a:gd name="connsiteX17" fmla="*/ 955311 w 1047947"/>
              <a:gd name="connsiteY17" fmla="*/ 792631 h 1155638"/>
              <a:gd name="connsiteX18" fmla="*/ 966893 w 1047947"/>
              <a:gd name="connsiteY18" fmla="*/ 773221 h 1155638"/>
              <a:gd name="connsiteX19" fmla="*/ 999701 w 1047947"/>
              <a:gd name="connsiteY19" fmla="*/ 709162 h 1155638"/>
              <a:gd name="connsiteX20" fmla="*/ 955311 w 1047947"/>
              <a:gd name="connsiteY20" fmla="*/ 648985 h 1155638"/>
              <a:gd name="connsiteX21" fmla="*/ 930223 w 1047947"/>
              <a:gd name="connsiteY21" fmla="*/ 623747 h 1155638"/>
              <a:gd name="connsiteX22" fmla="*/ 955311 w 1047947"/>
              <a:gd name="connsiteY22" fmla="*/ 598514 h 1155638"/>
              <a:gd name="connsiteX23" fmla="*/ 990050 w 1047947"/>
              <a:gd name="connsiteY23" fmla="*/ 526685 h 1155638"/>
              <a:gd name="connsiteX24" fmla="*/ 930223 w 1047947"/>
              <a:gd name="connsiteY24" fmla="*/ 456804 h 1155638"/>
              <a:gd name="connsiteX25" fmla="*/ 604069 w 1047947"/>
              <a:gd name="connsiteY25" fmla="*/ 456804 h 1155638"/>
              <a:gd name="connsiteX26" fmla="*/ 582836 w 1047947"/>
              <a:gd name="connsiteY26" fmla="*/ 447099 h 1155638"/>
              <a:gd name="connsiteX27" fmla="*/ 580906 w 1047947"/>
              <a:gd name="connsiteY27" fmla="*/ 423801 h 1155638"/>
              <a:gd name="connsiteX28" fmla="*/ 598278 w 1047947"/>
              <a:gd name="connsiteY28" fmla="*/ 233566 h 1155638"/>
              <a:gd name="connsiteX29" fmla="*/ 486339 w 1047947"/>
              <a:gd name="connsiteY29" fmla="*/ 51089 h 1155638"/>
              <a:gd name="connsiteX30" fmla="*/ 448948 w 1047947"/>
              <a:gd name="connsiteY30" fmla="*/ 50846 h 1155638"/>
              <a:gd name="connsiteX31" fmla="*/ 488269 w 1047947"/>
              <a:gd name="connsiteY31" fmla="*/ 618 h 1155638"/>
              <a:gd name="connsiteX32" fmla="*/ 646524 w 1047947"/>
              <a:gd name="connsiteY32" fmla="*/ 227743 h 1155638"/>
              <a:gd name="connsiteX33" fmla="*/ 636878 w 1047947"/>
              <a:gd name="connsiteY33" fmla="*/ 404391 h 1155638"/>
              <a:gd name="connsiteX34" fmla="*/ 930223 w 1047947"/>
              <a:gd name="connsiteY34" fmla="*/ 404391 h 1155638"/>
              <a:gd name="connsiteX35" fmla="*/ 1040226 w 1047947"/>
              <a:gd name="connsiteY35" fmla="*/ 526685 h 1155638"/>
              <a:gd name="connsiteX36" fmla="*/ 1009347 w 1047947"/>
              <a:gd name="connsiteY36" fmla="*/ 617924 h 1155638"/>
              <a:gd name="connsiteX37" fmla="*/ 1047947 w 1047947"/>
              <a:gd name="connsiteY37" fmla="*/ 709162 h 1155638"/>
              <a:gd name="connsiteX38" fmla="*/ 1015138 w 1047947"/>
              <a:gd name="connsiteY38" fmla="*/ 798454 h 1155638"/>
              <a:gd name="connsiteX39" fmla="*/ 1034441 w 1047947"/>
              <a:gd name="connsiteY39" fmla="*/ 868341 h 1155638"/>
              <a:gd name="connsiteX40" fmla="*/ 959171 w 1047947"/>
              <a:gd name="connsiteY40" fmla="*/ 986754 h 1155638"/>
              <a:gd name="connsiteX41" fmla="*/ 963032 w 1047947"/>
              <a:gd name="connsiteY41" fmla="*/ 1023638 h 1155638"/>
              <a:gd name="connsiteX42" fmla="*/ 845308 w 1047947"/>
              <a:gd name="connsiteY42" fmla="*/ 1153697 h 1155638"/>
              <a:gd name="connsiteX43" fmla="*/ 835657 w 1047947"/>
              <a:gd name="connsiteY43" fmla="*/ 1155638 h 1155638"/>
              <a:gd name="connsiteX44" fmla="*/ 183342 w 1047947"/>
              <a:gd name="connsiteY44" fmla="*/ 1155638 h 1155638"/>
              <a:gd name="connsiteX45" fmla="*/ 25088 w 1047947"/>
              <a:gd name="connsiteY45" fmla="*/ 1155638 h 1155638"/>
              <a:gd name="connsiteX46" fmla="*/ 0 w 1047947"/>
              <a:gd name="connsiteY46" fmla="*/ 1130405 h 1155638"/>
              <a:gd name="connsiteX47" fmla="*/ 0 w 1047947"/>
              <a:gd name="connsiteY47" fmla="*/ 592691 h 1155638"/>
              <a:gd name="connsiteX48" fmla="*/ 25088 w 1047947"/>
              <a:gd name="connsiteY48" fmla="*/ 567452 h 1155638"/>
              <a:gd name="connsiteX49" fmla="*/ 171766 w 1047947"/>
              <a:gd name="connsiteY49" fmla="*/ 567452 h 1155638"/>
              <a:gd name="connsiteX50" fmla="*/ 385987 w 1047947"/>
              <a:gd name="connsiteY50" fmla="*/ 243271 h 1155638"/>
              <a:gd name="connsiteX51" fmla="*/ 370545 w 1047947"/>
              <a:gd name="connsiteY51" fmla="*/ 43325 h 1155638"/>
              <a:gd name="connsiteX52" fmla="*/ 382127 w 1047947"/>
              <a:gd name="connsiteY52" fmla="*/ 16151 h 1155638"/>
              <a:gd name="connsiteX53" fmla="*/ 488269 w 1047947"/>
              <a:gd name="connsiteY53" fmla="*/ 618 h 1155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47947" h="1155638">
                <a:moveTo>
                  <a:pt x="50181" y="617924"/>
                </a:moveTo>
                <a:lnTo>
                  <a:pt x="50181" y="1105166"/>
                </a:lnTo>
                <a:lnTo>
                  <a:pt x="158254" y="1105166"/>
                </a:lnTo>
                <a:lnTo>
                  <a:pt x="158254" y="617924"/>
                </a:lnTo>
                <a:close/>
                <a:moveTo>
                  <a:pt x="448948" y="50846"/>
                </a:moveTo>
                <a:cubicBezTo>
                  <a:pt x="438575" y="51574"/>
                  <a:pt x="430373" y="53030"/>
                  <a:pt x="424582" y="54971"/>
                </a:cubicBezTo>
                <a:cubicBezTo>
                  <a:pt x="432303" y="103502"/>
                  <a:pt x="449675" y="212209"/>
                  <a:pt x="434233" y="258799"/>
                </a:cubicBezTo>
                <a:cubicBezTo>
                  <a:pt x="389848" y="398568"/>
                  <a:pt x="243170" y="565511"/>
                  <a:pt x="208430" y="602396"/>
                </a:cubicBezTo>
                <a:lnTo>
                  <a:pt x="208430" y="1105166"/>
                </a:lnTo>
                <a:lnTo>
                  <a:pt x="835657" y="1105166"/>
                </a:lnTo>
                <a:cubicBezTo>
                  <a:pt x="835657" y="1105166"/>
                  <a:pt x="837587" y="1105166"/>
                  <a:pt x="839517" y="1105166"/>
                </a:cubicBezTo>
                <a:cubicBezTo>
                  <a:pt x="881977" y="1101284"/>
                  <a:pt x="912856" y="1066346"/>
                  <a:pt x="912856" y="1023638"/>
                </a:cubicBezTo>
                <a:cubicBezTo>
                  <a:pt x="912856" y="1010046"/>
                  <a:pt x="910926" y="996459"/>
                  <a:pt x="903205" y="982872"/>
                </a:cubicBezTo>
                <a:cubicBezTo>
                  <a:pt x="899344" y="977049"/>
                  <a:pt x="899344" y="969285"/>
                  <a:pt x="903205" y="961521"/>
                </a:cubicBezTo>
                <a:cubicBezTo>
                  <a:pt x="905135" y="953751"/>
                  <a:pt x="912856" y="947928"/>
                  <a:pt x="920572" y="947928"/>
                </a:cubicBezTo>
                <a:cubicBezTo>
                  <a:pt x="957241" y="938223"/>
                  <a:pt x="984259" y="905220"/>
                  <a:pt x="984259" y="868341"/>
                </a:cubicBezTo>
                <a:cubicBezTo>
                  <a:pt x="984259" y="846985"/>
                  <a:pt x="976544" y="827575"/>
                  <a:pt x="963032" y="812047"/>
                </a:cubicBezTo>
                <a:cubicBezTo>
                  <a:pt x="957241" y="806223"/>
                  <a:pt x="953381" y="798454"/>
                  <a:pt x="955311" y="792631"/>
                </a:cubicBezTo>
                <a:cubicBezTo>
                  <a:pt x="957241" y="784867"/>
                  <a:pt x="961102" y="779044"/>
                  <a:pt x="966893" y="773221"/>
                </a:cubicBezTo>
                <a:cubicBezTo>
                  <a:pt x="986190" y="759634"/>
                  <a:pt x="999701" y="734395"/>
                  <a:pt x="999701" y="709162"/>
                </a:cubicBezTo>
                <a:cubicBezTo>
                  <a:pt x="999701" y="668395"/>
                  <a:pt x="972683" y="648985"/>
                  <a:pt x="955311" y="648985"/>
                </a:cubicBezTo>
                <a:cubicBezTo>
                  <a:pt x="941805" y="648985"/>
                  <a:pt x="930223" y="637334"/>
                  <a:pt x="930223" y="623747"/>
                </a:cubicBezTo>
                <a:cubicBezTo>
                  <a:pt x="930223" y="610160"/>
                  <a:pt x="941805" y="598514"/>
                  <a:pt x="955311" y="598514"/>
                </a:cubicBezTo>
                <a:cubicBezTo>
                  <a:pt x="963032" y="596573"/>
                  <a:pt x="990050" y="577157"/>
                  <a:pt x="990050" y="526685"/>
                </a:cubicBezTo>
                <a:cubicBezTo>
                  <a:pt x="990050" y="485924"/>
                  <a:pt x="959171" y="456804"/>
                  <a:pt x="930223" y="456804"/>
                </a:cubicBezTo>
                <a:lnTo>
                  <a:pt x="604069" y="456804"/>
                </a:lnTo>
                <a:cubicBezTo>
                  <a:pt x="596348" y="456804"/>
                  <a:pt x="588627" y="452922"/>
                  <a:pt x="582836" y="447099"/>
                </a:cubicBezTo>
                <a:cubicBezTo>
                  <a:pt x="578975" y="439335"/>
                  <a:pt x="578975" y="431565"/>
                  <a:pt x="580906" y="423801"/>
                </a:cubicBezTo>
                <a:cubicBezTo>
                  <a:pt x="588627" y="396627"/>
                  <a:pt x="605999" y="320917"/>
                  <a:pt x="598278" y="233566"/>
                </a:cubicBezTo>
                <a:cubicBezTo>
                  <a:pt x="588627" y="128741"/>
                  <a:pt x="542311" y="53030"/>
                  <a:pt x="486339" y="51089"/>
                </a:cubicBezTo>
                <a:cubicBezTo>
                  <a:pt x="471865" y="50119"/>
                  <a:pt x="459321" y="50119"/>
                  <a:pt x="448948" y="50846"/>
                </a:cubicBezTo>
                <a:close/>
                <a:moveTo>
                  <a:pt x="488269" y="618"/>
                </a:moveTo>
                <a:cubicBezTo>
                  <a:pt x="571260" y="4500"/>
                  <a:pt x="634947" y="95738"/>
                  <a:pt x="646524" y="227743"/>
                </a:cubicBezTo>
                <a:cubicBezTo>
                  <a:pt x="654245" y="301507"/>
                  <a:pt x="644593" y="365565"/>
                  <a:pt x="636878" y="404391"/>
                </a:cubicBezTo>
                <a:lnTo>
                  <a:pt x="930223" y="404391"/>
                </a:lnTo>
                <a:cubicBezTo>
                  <a:pt x="990050" y="404391"/>
                  <a:pt x="1040226" y="460686"/>
                  <a:pt x="1040226" y="526685"/>
                </a:cubicBezTo>
                <a:cubicBezTo>
                  <a:pt x="1040226" y="567452"/>
                  <a:pt x="1026720" y="598514"/>
                  <a:pt x="1009347" y="617924"/>
                </a:cubicBezTo>
                <a:cubicBezTo>
                  <a:pt x="1032511" y="637334"/>
                  <a:pt x="1047947" y="668395"/>
                  <a:pt x="1047947" y="709162"/>
                </a:cubicBezTo>
                <a:cubicBezTo>
                  <a:pt x="1047947" y="742159"/>
                  <a:pt x="1036371" y="773221"/>
                  <a:pt x="1015138" y="798454"/>
                </a:cubicBezTo>
                <a:cubicBezTo>
                  <a:pt x="1026720" y="817869"/>
                  <a:pt x="1034441" y="841162"/>
                  <a:pt x="1034441" y="868341"/>
                </a:cubicBezTo>
                <a:cubicBezTo>
                  <a:pt x="1034441" y="918813"/>
                  <a:pt x="1005492" y="965403"/>
                  <a:pt x="959171" y="986754"/>
                </a:cubicBezTo>
                <a:cubicBezTo>
                  <a:pt x="963032" y="998400"/>
                  <a:pt x="963032" y="1010046"/>
                  <a:pt x="963032" y="1023638"/>
                </a:cubicBezTo>
                <a:cubicBezTo>
                  <a:pt x="963032" y="1091579"/>
                  <a:pt x="912856" y="1149815"/>
                  <a:pt x="845308" y="1153697"/>
                </a:cubicBezTo>
                <a:cubicBezTo>
                  <a:pt x="841447" y="1155638"/>
                  <a:pt x="839517" y="1155638"/>
                  <a:pt x="835657" y="1155638"/>
                </a:cubicBezTo>
                <a:lnTo>
                  <a:pt x="183342" y="1155638"/>
                </a:lnTo>
                <a:lnTo>
                  <a:pt x="25088" y="1155638"/>
                </a:lnTo>
                <a:cubicBezTo>
                  <a:pt x="11582" y="1155638"/>
                  <a:pt x="0" y="1143992"/>
                  <a:pt x="0" y="1130405"/>
                </a:cubicBezTo>
                <a:lnTo>
                  <a:pt x="0" y="592691"/>
                </a:lnTo>
                <a:cubicBezTo>
                  <a:pt x="0" y="579098"/>
                  <a:pt x="11582" y="567452"/>
                  <a:pt x="25088" y="567452"/>
                </a:cubicBezTo>
                <a:lnTo>
                  <a:pt x="171766" y="567452"/>
                </a:lnTo>
                <a:cubicBezTo>
                  <a:pt x="206500" y="530568"/>
                  <a:pt x="345457" y="371388"/>
                  <a:pt x="385987" y="243271"/>
                </a:cubicBezTo>
                <a:cubicBezTo>
                  <a:pt x="397563" y="208327"/>
                  <a:pt x="384057" y="101561"/>
                  <a:pt x="370545" y="43325"/>
                </a:cubicBezTo>
                <a:cubicBezTo>
                  <a:pt x="368615" y="31679"/>
                  <a:pt x="374406" y="21974"/>
                  <a:pt x="382127" y="16151"/>
                </a:cubicBezTo>
                <a:cubicBezTo>
                  <a:pt x="387917" y="12269"/>
                  <a:pt x="416866" y="-3264"/>
                  <a:pt x="488269" y="618"/>
                </a:cubicBezTo>
                <a:close/>
              </a:path>
            </a:pathLst>
          </a:custGeom>
          <a:solidFill>
            <a:schemeClr val="bg1"/>
          </a:solidFill>
          <a:ln>
            <a:noFill/>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11" name="Freeform 42">
            <a:extLst>
              <a:ext uri="{FF2B5EF4-FFF2-40B4-BE49-F238E27FC236}">
                <a16:creationId xmlns:a16="http://schemas.microsoft.com/office/drawing/2014/main" xmlns="" id="{8E43D0AF-5BAB-4B15-9D51-4664C0697758}"/>
              </a:ext>
            </a:extLst>
          </p:cNvPr>
          <p:cNvSpPr>
            <a:spLocks noChangeAspect="1" noChangeArrowheads="1"/>
          </p:cNvSpPr>
          <p:nvPr/>
        </p:nvSpPr>
        <p:spPr bwMode="auto">
          <a:xfrm>
            <a:off x="6731229" y="4719112"/>
            <a:ext cx="578991" cy="638491"/>
          </a:xfrm>
          <a:custGeom>
            <a:avLst/>
            <a:gdLst>
              <a:gd name="connsiteX0" fmla="*/ 50181 w 1047947"/>
              <a:gd name="connsiteY0" fmla="*/ 617924 h 1155638"/>
              <a:gd name="connsiteX1" fmla="*/ 50181 w 1047947"/>
              <a:gd name="connsiteY1" fmla="*/ 1105166 h 1155638"/>
              <a:gd name="connsiteX2" fmla="*/ 158254 w 1047947"/>
              <a:gd name="connsiteY2" fmla="*/ 1105166 h 1155638"/>
              <a:gd name="connsiteX3" fmla="*/ 158254 w 1047947"/>
              <a:gd name="connsiteY3" fmla="*/ 617924 h 1155638"/>
              <a:gd name="connsiteX4" fmla="*/ 448948 w 1047947"/>
              <a:gd name="connsiteY4" fmla="*/ 50846 h 1155638"/>
              <a:gd name="connsiteX5" fmla="*/ 424582 w 1047947"/>
              <a:gd name="connsiteY5" fmla="*/ 54971 h 1155638"/>
              <a:gd name="connsiteX6" fmla="*/ 434233 w 1047947"/>
              <a:gd name="connsiteY6" fmla="*/ 258799 h 1155638"/>
              <a:gd name="connsiteX7" fmla="*/ 208430 w 1047947"/>
              <a:gd name="connsiteY7" fmla="*/ 602396 h 1155638"/>
              <a:gd name="connsiteX8" fmla="*/ 208430 w 1047947"/>
              <a:gd name="connsiteY8" fmla="*/ 1105166 h 1155638"/>
              <a:gd name="connsiteX9" fmla="*/ 835657 w 1047947"/>
              <a:gd name="connsiteY9" fmla="*/ 1105166 h 1155638"/>
              <a:gd name="connsiteX10" fmla="*/ 839517 w 1047947"/>
              <a:gd name="connsiteY10" fmla="*/ 1105166 h 1155638"/>
              <a:gd name="connsiteX11" fmla="*/ 912856 w 1047947"/>
              <a:gd name="connsiteY11" fmla="*/ 1023638 h 1155638"/>
              <a:gd name="connsiteX12" fmla="*/ 903205 w 1047947"/>
              <a:gd name="connsiteY12" fmla="*/ 982872 h 1155638"/>
              <a:gd name="connsiteX13" fmla="*/ 903205 w 1047947"/>
              <a:gd name="connsiteY13" fmla="*/ 961521 h 1155638"/>
              <a:gd name="connsiteX14" fmla="*/ 920572 w 1047947"/>
              <a:gd name="connsiteY14" fmla="*/ 947928 h 1155638"/>
              <a:gd name="connsiteX15" fmla="*/ 984259 w 1047947"/>
              <a:gd name="connsiteY15" fmla="*/ 868341 h 1155638"/>
              <a:gd name="connsiteX16" fmla="*/ 963032 w 1047947"/>
              <a:gd name="connsiteY16" fmla="*/ 812047 h 1155638"/>
              <a:gd name="connsiteX17" fmla="*/ 955311 w 1047947"/>
              <a:gd name="connsiteY17" fmla="*/ 792631 h 1155638"/>
              <a:gd name="connsiteX18" fmla="*/ 966893 w 1047947"/>
              <a:gd name="connsiteY18" fmla="*/ 773221 h 1155638"/>
              <a:gd name="connsiteX19" fmla="*/ 999701 w 1047947"/>
              <a:gd name="connsiteY19" fmla="*/ 709162 h 1155638"/>
              <a:gd name="connsiteX20" fmla="*/ 955311 w 1047947"/>
              <a:gd name="connsiteY20" fmla="*/ 648985 h 1155638"/>
              <a:gd name="connsiteX21" fmla="*/ 930223 w 1047947"/>
              <a:gd name="connsiteY21" fmla="*/ 623747 h 1155638"/>
              <a:gd name="connsiteX22" fmla="*/ 955311 w 1047947"/>
              <a:gd name="connsiteY22" fmla="*/ 598514 h 1155638"/>
              <a:gd name="connsiteX23" fmla="*/ 990050 w 1047947"/>
              <a:gd name="connsiteY23" fmla="*/ 526685 h 1155638"/>
              <a:gd name="connsiteX24" fmla="*/ 930223 w 1047947"/>
              <a:gd name="connsiteY24" fmla="*/ 456804 h 1155638"/>
              <a:gd name="connsiteX25" fmla="*/ 604069 w 1047947"/>
              <a:gd name="connsiteY25" fmla="*/ 456804 h 1155638"/>
              <a:gd name="connsiteX26" fmla="*/ 582836 w 1047947"/>
              <a:gd name="connsiteY26" fmla="*/ 447099 h 1155638"/>
              <a:gd name="connsiteX27" fmla="*/ 580906 w 1047947"/>
              <a:gd name="connsiteY27" fmla="*/ 423801 h 1155638"/>
              <a:gd name="connsiteX28" fmla="*/ 598278 w 1047947"/>
              <a:gd name="connsiteY28" fmla="*/ 233566 h 1155638"/>
              <a:gd name="connsiteX29" fmla="*/ 486339 w 1047947"/>
              <a:gd name="connsiteY29" fmla="*/ 51089 h 1155638"/>
              <a:gd name="connsiteX30" fmla="*/ 448948 w 1047947"/>
              <a:gd name="connsiteY30" fmla="*/ 50846 h 1155638"/>
              <a:gd name="connsiteX31" fmla="*/ 488269 w 1047947"/>
              <a:gd name="connsiteY31" fmla="*/ 618 h 1155638"/>
              <a:gd name="connsiteX32" fmla="*/ 646524 w 1047947"/>
              <a:gd name="connsiteY32" fmla="*/ 227743 h 1155638"/>
              <a:gd name="connsiteX33" fmla="*/ 636878 w 1047947"/>
              <a:gd name="connsiteY33" fmla="*/ 404391 h 1155638"/>
              <a:gd name="connsiteX34" fmla="*/ 930223 w 1047947"/>
              <a:gd name="connsiteY34" fmla="*/ 404391 h 1155638"/>
              <a:gd name="connsiteX35" fmla="*/ 1040226 w 1047947"/>
              <a:gd name="connsiteY35" fmla="*/ 526685 h 1155638"/>
              <a:gd name="connsiteX36" fmla="*/ 1009347 w 1047947"/>
              <a:gd name="connsiteY36" fmla="*/ 617924 h 1155638"/>
              <a:gd name="connsiteX37" fmla="*/ 1047947 w 1047947"/>
              <a:gd name="connsiteY37" fmla="*/ 709162 h 1155638"/>
              <a:gd name="connsiteX38" fmla="*/ 1015138 w 1047947"/>
              <a:gd name="connsiteY38" fmla="*/ 798454 h 1155638"/>
              <a:gd name="connsiteX39" fmla="*/ 1034441 w 1047947"/>
              <a:gd name="connsiteY39" fmla="*/ 868341 h 1155638"/>
              <a:gd name="connsiteX40" fmla="*/ 959171 w 1047947"/>
              <a:gd name="connsiteY40" fmla="*/ 986754 h 1155638"/>
              <a:gd name="connsiteX41" fmla="*/ 963032 w 1047947"/>
              <a:gd name="connsiteY41" fmla="*/ 1023638 h 1155638"/>
              <a:gd name="connsiteX42" fmla="*/ 845308 w 1047947"/>
              <a:gd name="connsiteY42" fmla="*/ 1153697 h 1155638"/>
              <a:gd name="connsiteX43" fmla="*/ 835657 w 1047947"/>
              <a:gd name="connsiteY43" fmla="*/ 1155638 h 1155638"/>
              <a:gd name="connsiteX44" fmla="*/ 183342 w 1047947"/>
              <a:gd name="connsiteY44" fmla="*/ 1155638 h 1155638"/>
              <a:gd name="connsiteX45" fmla="*/ 25088 w 1047947"/>
              <a:gd name="connsiteY45" fmla="*/ 1155638 h 1155638"/>
              <a:gd name="connsiteX46" fmla="*/ 0 w 1047947"/>
              <a:gd name="connsiteY46" fmla="*/ 1130405 h 1155638"/>
              <a:gd name="connsiteX47" fmla="*/ 0 w 1047947"/>
              <a:gd name="connsiteY47" fmla="*/ 592691 h 1155638"/>
              <a:gd name="connsiteX48" fmla="*/ 25088 w 1047947"/>
              <a:gd name="connsiteY48" fmla="*/ 567452 h 1155638"/>
              <a:gd name="connsiteX49" fmla="*/ 171766 w 1047947"/>
              <a:gd name="connsiteY49" fmla="*/ 567452 h 1155638"/>
              <a:gd name="connsiteX50" fmla="*/ 385987 w 1047947"/>
              <a:gd name="connsiteY50" fmla="*/ 243271 h 1155638"/>
              <a:gd name="connsiteX51" fmla="*/ 370545 w 1047947"/>
              <a:gd name="connsiteY51" fmla="*/ 43325 h 1155638"/>
              <a:gd name="connsiteX52" fmla="*/ 382127 w 1047947"/>
              <a:gd name="connsiteY52" fmla="*/ 16151 h 1155638"/>
              <a:gd name="connsiteX53" fmla="*/ 488269 w 1047947"/>
              <a:gd name="connsiteY53" fmla="*/ 618 h 1155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47947" h="1155638">
                <a:moveTo>
                  <a:pt x="50181" y="617924"/>
                </a:moveTo>
                <a:lnTo>
                  <a:pt x="50181" y="1105166"/>
                </a:lnTo>
                <a:lnTo>
                  <a:pt x="158254" y="1105166"/>
                </a:lnTo>
                <a:lnTo>
                  <a:pt x="158254" y="617924"/>
                </a:lnTo>
                <a:close/>
                <a:moveTo>
                  <a:pt x="448948" y="50846"/>
                </a:moveTo>
                <a:cubicBezTo>
                  <a:pt x="438575" y="51574"/>
                  <a:pt x="430373" y="53030"/>
                  <a:pt x="424582" y="54971"/>
                </a:cubicBezTo>
                <a:cubicBezTo>
                  <a:pt x="432303" y="103502"/>
                  <a:pt x="449675" y="212209"/>
                  <a:pt x="434233" y="258799"/>
                </a:cubicBezTo>
                <a:cubicBezTo>
                  <a:pt x="389848" y="398568"/>
                  <a:pt x="243170" y="565511"/>
                  <a:pt x="208430" y="602396"/>
                </a:cubicBezTo>
                <a:lnTo>
                  <a:pt x="208430" y="1105166"/>
                </a:lnTo>
                <a:lnTo>
                  <a:pt x="835657" y="1105166"/>
                </a:lnTo>
                <a:cubicBezTo>
                  <a:pt x="835657" y="1105166"/>
                  <a:pt x="837587" y="1105166"/>
                  <a:pt x="839517" y="1105166"/>
                </a:cubicBezTo>
                <a:cubicBezTo>
                  <a:pt x="881977" y="1101284"/>
                  <a:pt x="912856" y="1066346"/>
                  <a:pt x="912856" y="1023638"/>
                </a:cubicBezTo>
                <a:cubicBezTo>
                  <a:pt x="912856" y="1010046"/>
                  <a:pt x="910926" y="996459"/>
                  <a:pt x="903205" y="982872"/>
                </a:cubicBezTo>
                <a:cubicBezTo>
                  <a:pt x="899344" y="977049"/>
                  <a:pt x="899344" y="969285"/>
                  <a:pt x="903205" y="961521"/>
                </a:cubicBezTo>
                <a:cubicBezTo>
                  <a:pt x="905135" y="953751"/>
                  <a:pt x="912856" y="947928"/>
                  <a:pt x="920572" y="947928"/>
                </a:cubicBezTo>
                <a:cubicBezTo>
                  <a:pt x="957241" y="938223"/>
                  <a:pt x="984259" y="905220"/>
                  <a:pt x="984259" y="868341"/>
                </a:cubicBezTo>
                <a:cubicBezTo>
                  <a:pt x="984259" y="846985"/>
                  <a:pt x="976544" y="827575"/>
                  <a:pt x="963032" y="812047"/>
                </a:cubicBezTo>
                <a:cubicBezTo>
                  <a:pt x="957241" y="806223"/>
                  <a:pt x="953381" y="798454"/>
                  <a:pt x="955311" y="792631"/>
                </a:cubicBezTo>
                <a:cubicBezTo>
                  <a:pt x="957241" y="784867"/>
                  <a:pt x="961102" y="779044"/>
                  <a:pt x="966893" y="773221"/>
                </a:cubicBezTo>
                <a:cubicBezTo>
                  <a:pt x="986190" y="759634"/>
                  <a:pt x="999701" y="734395"/>
                  <a:pt x="999701" y="709162"/>
                </a:cubicBezTo>
                <a:cubicBezTo>
                  <a:pt x="999701" y="668395"/>
                  <a:pt x="972683" y="648985"/>
                  <a:pt x="955311" y="648985"/>
                </a:cubicBezTo>
                <a:cubicBezTo>
                  <a:pt x="941805" y="648985"/>
                  <a:pt x="930223" y="637334"/>
                  <a:pt x="930223" y="623747"/>
                </a:cubicBezTo>
                <a:cubicBezTo>
                  <a:pt x="930223" y="610160"/>
                  <a:pt x="941805" y="598514"/>
                  <a:pt x="955311" y="598514"/>
                </a:cubicBezTo>
                <a:cubicBezTo>
                  <a:pt x="963032" y="596573"/>
                  <a:pt x="990050" y="577157"/>
                  <a:pt x="990050" y="526685"/>
                </a:cubicBezTo>
                <a:cubicBezTo>
                  <a:pt x="990050" y="485924"/>
                  <a:pt x="959171" y="456804"/>
                  <a:pt x="930223" y="456804"/>
                </a:cubicBezTo>
                <a:lnTo>
                  <a:pt x="604069" y="456804"/>
                </a:lnTo>
                <a:cubicBezTo>
                  <a:pt x="596348" y="456804"/>
                  <a:pt x="588627" y="452922"/>
                  <a:pt x="582836" y="447099"/>
                </a:cubicBezTo>
                <a:cubicBezTo>
                  <a:pt x="578975" y="439335"/>
                  <a:pt x="578975" y="431565"/>
                  <a:pt x="580906" y="423801"/>
                </a:cubicBezTo>
                <a:cubicBezTo>
                  <a:pt x="588627" y="396627"/>
                  <a:pt x="605999" y="320917"/>
                  <a:pt x="598278" y="233566"/>
                </a:cubicBezTo>
                <a:cubicBezTo>
                  <a:pt x="588627" y="128741"/>
                  <a:pt x="542311" y="53030"/>
                  <a:pt x="486339" y="51089"/>
                </a:cubicBezTo>
                <a:cubicBezTo>
                  <a:pt x="471865" y="50119"/>
                  <a:pt x="459321" y="50119"/>
                  <a:pt x="448948" y="50846"/>
                </a:cubicBezTo>
                <a:close/>
                <a:moveTo>
                  <a:pt x="488269" y="618"/>
                </a:moveTo>
                <a:cubicBezTo>
                  <a:pt x="571260" y="4500"/>
                  <a:pt x="634947" y="95738"/>
                  <a:pt x="646524" y="227743"/>
                </a:cubicBezTo>
                <a:cubicBezTo>
                  <a:pt x="654245" y="301507"/>
                  <a:pt x="644593" y="365565"/>
                  <a:pt x="636878" y="404391"/>
                </a:cubicBezTo>
                <a:lnTo>
                  <a:pt x="930223" y="404391"/>
                </a:lnTo>
                <a:cubicBezTo>
                  <a:pt x="990050" y="404391"/>
                  <a:pt x="1040226" y="460686"/>
                  <a:pt x="1040226" y="526685"/>
                </a:cubicBezTo>
                <a:cubicBezTo>
                  <a:pt x="1040226" y="567452"/>
                  <a:pt x="1026720" y="598514"/>
                  <a:pt x="1009347" y="617924"/>
                </a:cubicBezTo>
                <a:cubicBezTo>
                  <a:pt x="1032511" y="637334"/>
                  <a:pt x="1047947" y="668395"/>
                  <a:pt x="1047947" y="709162"/>
                </a:cubicBezTo>
                <a:cubicBezTo>
                  <a:pt x="1047947" y="742159"/>
                  <a:pt x="1036371" y="773221"/>
                  <a:pt x="1015138" y="798454"/>
                </a:cubicBezTo>
                <a:cubicBezTo>
                  <a:pt x="1026720" y="817869"/>
                  <a:pt x="1034441" y="841162"/>
                  <a:pt x="1034441" y="868341"/>
                </a:cubicBezTo>
                <a:cubicBezTo>
                  <a:pt x="1034441" y="918813"/>
                  <a:pt x="1005492" y="965403"/>
                  <a:pt x="959171" y="986754"/>
                </a:cubicBezTo>
                <a:cubicBezTo>
                  <a:pt x="963032" y="998400"/>
                  <a:pt x="963032" y="1010046"/>
                  <a:pt x="963032" y="1023638"/>
                </a:cubicBezTo>
                <a:cubicBezTo>
                  <a:pt x="963032" y="1091579"/>
                  <a:pt x="912856" y="1149815"/>
                  <a:pt x="845308" y="1153697"/>
                </a:cubicBezTo>
                <a:cubicBezTo>
                  <a:pt x="841447" y="1155638"/>
                  <a:pt x="839517" y="1155638"/>
                  <a:pt x="835657" y="1155638"/>
                </a:cubicBezTo>
                <a:lnTo>
                  <a:pt x="183342" y="1155638"/>
                </a:lnTo>
                <a:lnTo>
                  <a:pt x="25088" y="1155638"/>
                </a:lnTo>
                <a:cubicBezTo>
                  <a:pt x="11582" y="1155638"/>
                  <a:pt x="0" y="1143992"/>
                  <a:pt x="0" y="1130405"/>
                </a:cubicBezTo>
                <a:lnTo>
                  <a:pt x="0" y="592691"/>
                </a:lnTo>
                <a:cubicBezTo>
                  <a:pt x="0" y="579098"/>
                  <a:pt x="11582" y="567452"/>
                  <a:pt x="25088" y="567452"/>
                </a:cubicBezTo>
                <a:lnTo>
                  <a:pt x="171766" y="567452"/>
                </a:lnTo>
                <a:cubicBezTo>
                  <a:pt x="206500" y="530568"/>
                  <a:pt x="345457" y="371388"/>
                  <a:pt x="385987" y="243271"/>
                </a:cubicBezTo>
                <a:cubicBezTo>
                  <a:pt x="397563" y="208327"/>
                  <a:pt x="384057" y="101561"/>
                  <a:pt x="370545" y="43325"/>
                </a:cubicBezTo>
                <a:cubicBezTo>
                  <a:pt x="368615" y="31679"/>
                  <a:pt x="374406" y="21974"/>
                  <a:pt x="382127" y="16151"/>
                </a:cubicBezTo>
                <a:cubicBezTo>
                  <a:pt x="387917" y="12269"/>
                  <a:pt x="416866" y="-3264"/>
                  <a:pt x="488269" y="618"/>
                </a:cubicBezTo>
                <a:close/>
              </a:path>
            </a:pathLst>
          </a:custGeom>
          <a:solidFill>
            <a:schemeClr val="bg1"/>
          </a:solidFill>
          <a:ln>
            <a:noFill/>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12" name="Subtitle 2">
            <a:extLst>
              <a:ext uri="{FF2B5EF4-FFF2-40B4-BE49-F238E27FC236}">
                <a16:creationId xmlns:a16="http://schemas.microsoft.com/office/drawing/2014/main" xmlns="" id="{86C304C9-6879-49D2-9660-83F88577741B}"/>
              </a:ext>
            </a:extLst>
          </p:cNvPr>
          <p:cNvSpPr txBox="1">
            <a:spLocks/>
          </p:cNvSpPr>
          <p:nvPr/>
        </p:nvSpPr>
        <p:spPr>
          <a:xfrm>
            <a:off x="3806722" y="4518498"/>
            <a:ext cx="2308867" cy="2112125"/>
          </a:xfrm>
          <a:prstGeom prst="rect">
            <a:avLst/>
          </a:prstGeom>
          <a:solidFill>
            <a:srgbClr val="4472C4"/>
          </a:solidFill>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500" b="0" i="0" u="none" strike="noStrike" kern="1200" cap="none" spc="0" normalizeH="0" baseline="0" noProof="0" dirty="0">
                <a:ln>
                  <a:noFill/>
                </a:ln>
                <a:solidFill>
                  <a:prstClr val="white"/>
                </a:solidFill>
                <a:effectLst/>
                <a:uLnTx/>
                <a:uFillTx/>
                <a:latin typeface="Open Sans Light"/>
                <a:ea typeface="+mn-ea"/>
              </a:rPr>
              <a:t>Die </a:t>
            </a:r>
            <a:r>
              <a:rPr kumimoji="0" lang="en-GB" sz="1500" b="0" i="0" u="none" strike="noStrike" kern="1200" cap="none" spc="0" normalizeH="0" baseline="0" noProof="0" dirty="0" err="1">
                <a:ln>
                  <a:noFill/>
                </a:ln>
                <a:solidFill>
                  <a:prstClr val="white"/>
                </a:solidFill>
                <a:effectLst/>
                <a:uLnTx/>
                <a:uFillTx/>
                <a:latin typeface="Open Sans Light"/>
                <a:ea typeface="+mn-ea"/>
              </a:rPr>
              <a:t>automatischen</a:t>
            </a:r>
            <a:r>
              <a:rPr kumimoji="0" lang="en-GB" sz="1500" b="0" i="0" u="none" strike="noStrike" kern="1200" cap="none" spc="0" normalizeH="0" baseline="0" noProof="0" dirty="0">
                <a:ln>
                  <a:noFill/>
                </a:ln>
                <a:solidFill>
                  <a:prstClr val="white"/>
                </a:solidFill>
                <a:effectLst/>
                <a:uLnTx/>
                <a:uFillTx/>
                <a:latin typeface="Open Sans Light"/>
                <a:ea typeface="+mn-ea"/>
              </a:rPr>
              <a:t> Tech-</a:t>
            </a:r>
            <a:r>
              <a:rPr kumimoji="0" lang="en-GB" sz="1500" b="0" i="0" u="none" strike="noStrike" kern="1200" cap="none" spc="0" normalizeH="0" baseline="0" noProof="0" dirty="0" err="1">
                <a:ln>
                  <a:noFill/>
                </a:ln>
                <a:solidFill>
                  <a:prstClr val="white"/>
                </a:solidFill>
                <a:effectLst/>
                <a:uLnTx/>
                <a:uFillTx/>
                <a:latin typeface="Open Sans Light"/>
                <a:ea typeface="+mn-ea"/>
              </a:rPr>
              <a:t>niken</a:t>
            </a:r>
            <a:r>
              <a:rPr kumimoji="0" lang="en-GB" sz="1500" b="0" i="0" u="none" strike="noStrike" kern="1200" cap="none" spc="0" normalizeH="0" baseline="0" noProof="0" dirty="0">
                <a:ln>
                  <a:noFill/>
                </a:ln>
                <a:solidFill>
                  <a:prstClr val="white"/>
                </a:solidFill>
                <a:effectLst/>
                <a:uLnTx/>
                <a:uFillTx/>
                <a:latin typeface="Open Sans Light"/>
                <a:ea typeface="+mn-ea"/>
              </a:rPr>
              <a:t> </a:t>
            </a:r>
            <a:r>
              <a:rPr kumimoji="0" lang="en-GB" sz="1500" b="0" i="0" u="none" strike="noStrike" kern="1200" cap="none" spc="0" normalizeH="0" baseline="0" noProof="0" dirty="0" err="1">
                <a:ln>
                  <a:noFill/>
                </a:ln>
                <a:solidFill>
                  <a:prstClr val="white"/>
                </a:solidFill>
                <a:effectLst/>
                <a:uLnTx/>
                <a:uFillTx/>
                <a:latin typeface="Open Sans Light"/>
                <a:ea typeface="+mn-ea"/>
              </a:rPr>
              <a:t>sind</a:t>
            </a:r>
            <a:r>
              <a:rPr kumimoji="0" lang="en-GB" sz="1500" b="0" i="0" u="none" strike="noStrike" kern="1200" cap="none" spc="0" normalizeH="0" baseline="0" noProof="0" dirty="0">
                <a:ln>
                  <a:noFill/>
                </a:ln>
                <a:solidFill>
                  <a:prstClr val="white"/>
                </a:solidFill>
                <a:effectLst/>
                <a:uLnTx/>
                <a:uFillTx/>
                <a:latin typeface="Open Sans Light"/>
                <a:ea typeface="+mn-ea"/>
              </a:rPr>
              <a:t> </a:t>
            </a:r>
            <a:r>
              <a:rPr kumimoji="0" lang="en-GB" sz="1500" b="0" i="0" u="none" strike="noStrike" kern="1200" cap="none" spc="0" normalizeH="0" baseline="0" noProof="0" dirty="0" err="1">
                <a:ln>
                  <a:noFill/>
                </a:ln>
                <a:solidFill>
                  <a:prstClr val="white"/>
                </a:solidFill>
                <a:effectLst/>
                <a:uLnTx/>
                <a:uFillTx/>
                <a:latin typeface="Open Sans Light"/>
                <a:ea typeface="+mn-ea"/>
              </a:rPr>
              <a:t>unermüdlich</a:t>
            </a:r>
            <a:r>
              <a:rPr kumimoji="0" lang="en-GB" sz="1500" b="0" i="0" u="none" strike="noStrike" kern="1200" cap="none" spc="0" normalizeH="0" baseline="0" noProof="0" dirty="0">
                <a:ln>
                  <a:noFill/>
                </a:ln>
                <a:solidFill>
                  <a:prstClr val="white"/>
                </a:solidFill>
                <a:effectLst/>
                <a:uLnTx/>
                <a:uFillTx/>
                <a:latin typeface="Open Sans Light"/>
                <a:ea typeface="+mn-ea"/>
              </a:rPr>
              <a:t>, schnell, </a:t>
            </a:r>
            <a:r>
              <a:rPr kumimoji="0" lang="en-GB" sz="1500" b="0" i="0" u="none" strike="noStrike" kern="1200" cap="none" spc="0" normalizeH="0" baseline="0" noProof="0" dirty="0" err="1">
                <a:ln>
                  <a:noFill/>
                </a:ln>
                <a:solidFill>
                  <a:prstClr val="white"/>
                </a:solidFill>
                <a:effectLst/>
                <a:uLnTx/>
                <a:uFillTx/>
                <a:latin typeface="Open Sans Light"/>
                <a:ea typeface="+mn-ea"/>
              </a:rPr>
              <a:t>konsistent</a:t>
            </a:r>
            <a:r>
              <a:rPr kumimoji="0" lang="en-GB" sz="1500" b="0" i="0" u="none" strike="noStrike" kern="1200" cap="none" spc="0" normalizeH="0" baseline="0" noProof="0" dirty="0">
                <a:ln>
                  <a:noFill/>
                </a:ln>
                <a:solidFill>
                  <a:prstClr val="white"/>
                </a:solidFill>
                <a:effectLst/>
                <a:uLnTx/>
                <a:uFillTx/>
                <a:latin typeface="Open Sans Light"/>
                <a:ea typeface="+mn-ea"/>
              </a:rPr>
              <a:t> (</a:t>
            </a:r>
            <a:r>
              <a:rPr kumimoji="0" lang="en-GB" sz="1500" b="0" i="0" u="none" strike="noStrike" kern="1200" cap="none" spc="0" normalizeH="0" baseline="0" noProof="0" dirty="0" err="1">
                <a:ln>
                  <a:noFill/>
                </a:ln>
                <a:solidFill>
                  <a:prstClr val="white"/>
                </a:solidFill>
                <a:effectLst/>
                <a:uLnTx/>
                <a:uFillTx/>
                <a:latin typeface="Open Sans Light"/>
                <a:ea typeface="+mn-ea"/>
              </a:rPr>
              <a:t>keine</a:t>
            </a:r>
            <a:r>
              <a:rPr kumimoji="0" lang="en-GB" sz="1500" b="0" i="0" u="none" strike="noStrike" kern="1200" cap="none" spc="0" normalizeH="0" baseline="0" noProof="0" dirty="0">
                <a:ln>
                  <a:noFill/>
                </a:ln>
                <a:solidFill>
                  <a:prstClr val="white"/>
                </a:solidFill>
                <a:effectLst/>
                <a:uLnTx/>
                <a:uFillTx/>
                <a:latin typeface="Open Sans Light"/>
                <a:ea typeface="+mn-ea"/>
              </a:rPr>
              <a:t> </a:t>
            </a:r>
            <a:r>
              <a:rPr kumimoji="0" lang="en-GB" sz="1500" b="0" i="0" u="none" strike="noStrike" kern="1200" cap="none" spc="0" normalizeH="0" baseline="0" noProof="0" dirty="0" err="1">
                <a:ln>
                  <a:noFill/>
                </a:ln>
                <a:solidFill>
                  <a:prstClr val="white"/>
                </a:solidFill>
                <a:effectLst/>
                <a:uLnTx/>
                <a:uFillTx/>
                <a:latin typeface="Open Sans Light"/>
                <a:ea typeface="+mn-ea"/>
              </a:rPr>
              <a:t>zufälligen</a:t>
            </a:r>
            <a:r>
              <a:rPr kumimoji="0" lang="en-GB" sz="1500" b="0" i="0" u="none" strike="noStrike" kern="1200" cap="none" spc="0" normalizeH="0" baseline="0" noProof="0" dirty="0">
                <a:ln>
                  <a:noFill/>
                </a:ln>
                <a:solidFill>
                  <a:prstClr val="white"/>
                </a:solidFill>
                <a:effectLst/>
                <a:uLnTx/>
                <a:uFillTx/>
                <a:latin typeface="Open Sans Light"/>
                <a:ea typeface="+mn-ea"/>
              </a:rPr>
              <a:t> Fehler) </a:t>
            </a:r>
            <a:r>
              <a:rPr lang="en-GB" sz="1500" dirty="0">
                <a:solidFill>
                  <a:prstClr val="white"/>
                </a:solidFill>
              </a:rPr>
              <a:t>&amp;</a:t>
            </a:r>
            <a:r>
              <a:rPr kumimoji="0" lang="en-GB" sz="1500" b="0" i="0" u="none" strike="noStrike" kern="1200" cap="none" spc="0" normalizeH="0" baseline="0" noProof="0" dirty="0">
                <a:ln>
                  <a:noFill/>
                </a:ln>
                <a:solidFill>
                  <a:prstClr val="white"/>
                </a:solidFill>
                <a:effectLst/>
                <a:uLnTx/>
                <a:uFillTx/>
                <a:latin typeface="Open Sans Light"/>
                <a:ea typeface="+mn-ea"/>
              </a:rPr>
              <a:t> können mit der Zeit verbessert werden. Sie </a:t>
            </a:r>
            <a:r>
              <a:rPr kumimoji="0" lang="en-GB" sz="1500" b="0" i="0" u="none" strike="noStrike" kern="1200" cap="none" spc="0" normalizeH="0" baseline="0" noProof="0" dirty="0" err="1">
                <a:ln>
                  <a:noFill/>
                </a:ln>
                <a:solidFill>
                  <a:prstClr val="white"/>
                </a:solidFill>
                <a:effectLst/>
                <a:uLnTx/>
                <a:uFillTx/>
                <a:latin typeface="Open Sans Light"/>
                <a:ea typeface="+mn-ea"/>
              </a:rPr>
              <a:t>bieten</a:t>
            </a:r>
            <a:r>
              <a:rPr kumimoji="0" lang="en-GB" sz="1500" b="0" i="0" u="none" strike="noStrike" kern="1200" cap="none" spc="0" normalizeH="0" baseline="0" noProof="0" dirty="0">
                <a:ln>
                  <a:noFill/>
                </a:ln>
                <a:solidFill>
                  <a:prstClr val="white"/>
                </a:solidFill>
                <a:effectLst/>
                <a:uLnTx/>
                <a:uFillTx/>
                <a:latin typeface="Open Sans Light"/>
                <a:ea typeface="+mn-ea"/>
              </a:rPr>
              <a:t> </a:t>
            </a:r>
            <a:r>
              <a:rPr kumimoji="0" lang="en-GB" sz="1500" b="0" i="0" u="none" strike="noStrike" kern="1200" cap="none" spc="0" normalizeH="0" baseline="0" noProof="0" dirty="0" err="1">
                <a:ln>
                  <a:noFill/>
                </a:ln>
                <a:solidFill>
                  <a:prstClr val="white"/>
                </a:solidFill>
                <a:effectLst/>
                <a:uLnTx/>
                <a:uFillTx/>
                <a:latin typeface="Open Sans Light"/>
                <a:ea typeface="+mn-ea"/>
              </a:rPr>
              <a:t>vergleichbare</a:t>
            </a:r>
            <a:r>
              <a:rPr kumimoji="0" lang="en-GB" sz="1500" b="0" i="0" u="none" strike="noStrike" kern="1200" cap="none" spc="0" normalizeH="0" baseline="0" noProof="0" dirty="0">
                <a:ln>
                  <a:noFill/>
                </a:ln>
                <a:solidFill>
                  <a:prstClr val="white"/>
                </a:solidFill>
                <a:effectLst/>
                <a:uLnTx/>
                <a:uFillTx/>
                <a:latin typeface="Open Sans Light"/>
                <a:ea typeface="+mn-ea"/>
              </a:rPr>
              <a:t> Ergebnisse wie Menschen in realen Szenarien.</a:t>
            </a:r>
          </a:p>
        </p:txBody>
      </p:sp>
      <p:sp>
        <p:nvSpPr>
          <p:cNvPr id="13" name="Subtitle 2">
            <a:extLst>
              <a:ext uri="{FF2B5EF4-FFF2-40B4-BE49-F238E27FC236}">
                <a16:creationId xmlns:a16="http://schemas.microsoft.com/office/drawing/2014/main" xmlns="" id="{03A4005D-9975-4750-AB3A-EE7EC739E22B}"/>
              </a:ext>
            </a:extLst>
          </p:cNvPr>
          <p:cNvSpPr txBox="1">
            <a:spLocks/>
          </p:cNvSpPr>
          <p:nvPr/>
        </p:nvSpPr>
        <p:spPr>
          <a:xfrm>
            <a:off x="9517763" y="4805035"/>
            <a:ext cx="2355919" cy="1419627"/>
          </a:xfrm>
          <a:prstGeom prst="rect">
            <a:avLst/>
          </a:prstGeom>
          <a:solidFill>
            <a:srgbClr val="ED7D31"/>
          </a:solidFill>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800" b="0" i="0" u="none" strike="noStrike" kern="1200" cap="none" spc="0" normalizeH="0" baseline="0" noProof="0" dirty="0" err="1">
                <a:ln>
                  <a:noFill/>
                </a:ln>
                <a:solidFill>
                  <a:prstClr val="white"/>
                </a:solidFill>
                <a:effectLst/>
                <a:uLnTx/>
                <a:uFillTx/>
                <a:latin typeface="Calibri Light" panose="020F0302020204030204"/>
                <a:ea typeface="Lato Light" panose="020F0502020204030203" pitchFamily="34" charset="0"/>
                <a:cs typeface="Mukta ExtraLight" panose="020B0000000000000000" pitchFamily="34" charset="77"/>
              </a:rPr>
              <a:t>Automatisierte</a:t>
            </a:r>
            <a:r>
              <a:rPr kumimoji="0" lang="en-GB" sz="1800" b="0" i="0" u="none" strike="noStrike" kern="1200" cap="none" spc="0" normalizeH="0" baseline="0" noProof="0" dirty="0">
                <a:ln>
                  <a:noFill/>
                </a:ln>
                <a:solidFill>
                  <a:prstClr val="white"/>
                </a:solidFill>
                <a:effectLst/>
                <a:uLnTx/>
                <a:uFillTx/>
                <a:latin typeface="Calibri Light" panose="020F0302020204030204"/>
                <a:ea typeface="Lato Light" panose="020F0502020204030203" pitchFamily="34" charset="0"/>
                <a:cs typeface="Mukta ExtraLight" panose="020B0000000000000000" pitchFamily="34" charset="77"/>
              </a:rPr>
              <a:t> </a:t>
            </a:r>
            <a:r>
              <a:rPr kumimoji="0" lang="en-GB" sz="1800" b="0" i="0" u="none" strike="noStrike" kern="1200" cap="none" spc="0" normalizeH="0" baseline="0" noProof="0" dirty="0" err="1">
                <a:ln>
                  <a:noFill/>
                </a:ln>
                <a:solidFill>
                  <a:prstClr val="white"/>
                </a:solidFill>
                <a:effectLst/>
                <a:uLnTx/>
                <a:uFillTx/>
                <a:latin typeface="Calibri Light" panose="020F0302020204030204"/>
                <a:ea typeface="Lato Light" panose="020F0502020204030203" pitchFamily="34" charset="0"/>
                <a:cs typeface="Mukta ExtraLight" panose="020B0000000000000000" pitchFamily="34" charset="77"/>
              </a:rPr>
              <a:t>Senti-ment-Technologie</a:t>
            </a:r>
            <a:r>
              <a:rPr kumimoji="0" lang="en-GB" sz="1800" b="0" i="0" u="none" strike="noStrike" kern="1200" cap="none" spc="0" normalizeH="0" baseline="0" noProof="0" dirty="0">
                <a:ln>
                  <a:noFill/>
                </a:ln>
                <a:solidFill>
                  <a:prstClr val="white"/>
                </a:solidFill>
                <a:effectLst/>
                <a:uLnTx/>
                <a:uFillTx/>
                <a:latin typeface="Calibri Light" panose="020F0302020204030204"/>
                <a:ea typeface="Lato Light" panose="020F0502020204030203" pitchFamily="34" charset="0"/>
                <a:cs typeface="Mukta ExtraLight" panose="020B0000000000000000" pitchFamily="34" charset="77"/>
              </a:rPr>
              <a:t> kann nicht die Qualität eines </a:t>
            </a:r>
            <a:r>
              <a:rPr kumimoji="0" lang="en-GB" sz="1800" b="0" i="0" u="none" strike="noStrike" kern="1200" cap="none" spc="0" normalizeH="0" baseline="0" noProof="0" dirty="0" err="1">
                <a:ln>
                  <a:noFill/>
                </a:ln>
                <a:solidFill>
                  <a:prstClr val="white"/>
                </a:solidFill>
                <a:effectLst/>
                <a:uLnTx/>
                <a:uFillTx/>
                <a:latin typeface="Calibri Light" panose="020F0302020204030204"/>
                <a:ea typeface="Lato Light" panose="020F0502020204030203" pitchFamily="34" charset="0"/>
                <a:cs typeface="Mukta ExtraLight" panose="020B0000000000000000" pitchFamily="34" charset="77"/>
              </a:rPr>
              <a:t>menschlichen</a:t>
            </a:r>
            <a:r>
              <a:rPr kumimoji="0" lang="en-GB" sz="1800" b="0" i="0" u="none" strike="noStrike" kern="1200" cap="none" spc="0" normalizeH="0" baseline="0" noProof="0" dirty="0">
                <a:ln>
                  <a:noFill/>
                </a:ln>
                <a:solidFill>
                  <a:prstClr val="white"/>
                </a:solidFill>
                <a:effectLst/>
                <a:uLnTx/>
                <a:uFillTx/>
                <a:latin typeface="Calibri Light" panose="020F0302020204030204"/>
                <a:ea typeface="Lato Light" panose="020F0502020204030203" pitchFamily="34" charset="0"/>
                <a:cs typeface="Mukta ExtraLight" panose="020B0000000000000000" pitchFamily="34" charset="77"/>
              </a:rPr>
              <a:t> </a:t>
            </a:r>
            <a:r>
              <a:rPr lang="en-GB" sz="1800" dirty="0" err="1">
                <a:solidFill>
                  <a:prstClr val="white"/>
                </a:solidFill>
                <a:latin typeface="Calibri Light" panose="020F0302020204030204"/>
                <a:ea typeface="Lato Light" panose="020F0502020204030203" pitchFamily="34" charset="0"/>
                <a:cs typeface="Mukta ExtraLight" panose="020B0000000000000000" pitchFamily="34" charset="77"/>
              </a:rPr>
              <a:t>Kommen</a:t>
            </a:r>
            <a:r>
              <a:rPr lang="en-GB" sz="1800" dirty="0">
                <a:solidFill>
                  <a:prstClr val="white"/>
                </a:solidFill>
                <a:latin typeface="Calibri Light" panose="020F0302020204030204"/>
                <a:ea typeface="Lato Light" panose="020F0502020204030203" pitchFamily="34" charset="0"/>
                <a:cs typeface="Mukta ExtraLight" panose="020B0000000000000000" pitchFamily="34" charset="77"/>
              </a:rPr>
              <a:t>-t</a:t>
            </a:r>
            <a:r>
              <a:rPr kumimoji="0" lang="en-GB" sz="1800" b="0" i="0" u="none" strike="noStrike" kern="1200" cap="none" spc="0" normalizeH="0" baseline="0" noProof="0" dirty="0" err="1">
                <a:ln>
                  <a:noFill/>
                </a:ln>
                <a:solidFill>
                  <a:prstClr val="white"/>
                </a:solidFill>
                <a:effectLst/>
                <a:uLnTx/>
                <a:uFillTx/>
                <a:latin typeface="Calibri Light" panose="020F0302020204030204"/>
                <a:ea typeface="Lato Light" panose="020F0502020204030203" pitchFamily="34" charset="0"/>
                <a:cs typeface="Mukta ExtraLight" panose="020B0000000000000000" pitchFamily="34" charset="77"/>
              </a:rPr>
              <a:t>ators</a:t>
            </a:r>
            <a:r>
              <a:rPr kumimoji="0" lang="en-GB" sz="1800" b="0" i="0" u="none" strike="noStrike" kern="1200" cap="none" spc="0" normalizeH="0" baseline="0" noProof="0" dirty="0">
                <a:ln>
                  <a:noFill/>
                </a:ln>
                <a:solidFill>
                  <a:prstClr val="white"/>
                </a:solidFill>
                <a:effectLst/>
                <a:uLnTx/>
                <a:uFillTx/>
                <a:latin typeface="Calibri Light" panose="020F0302020204030204"/>
                <a:ea typeface="Lato Light" panose="020F0502020204030203" pitchFamily="34" charset="0"/>
                <a:cs typeface="Mukta ExtraLight" panose="020B0000000000000000" pitchFamily="34" charset="77"/>
              </a:rPr>
              <a:t> erreichen.</a:t>
            </a:r>
          </a:p>
        </p:txBody>
      </p:sp>
      <p:sp>
        <p:nvSpPr>
          <p:cNvPr id="108" name="Subtitle 2">
            <a:extLst>
              <a:ext uri="{FF2B5EF4-FFF2-40B4-BE49-F238E27FC236}">
                <a16:creationId xmlns:a16="http://schemas.microsoft.com/office/drawing/2014/main" xmlns="" id="{0D0FBEA7-690D-480C-A881-3DD3A097A62A}"/>
              </a:ext>
            </a:extLst>
          </p:cNvPr>
          <p:cNvSpPr txBox="1">
            <a:spLocks/>
          </p:cNvSpPr>
          <p:nvPr/>
        </p:nvSpPr>
        <p:spPr>
          <a:xfrm>
            <a:off x="3806722" y="1950105"/>
            <a:ext cx="2472158" cy="240451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4472C4"/>
                </a:solidFill>
                <a:effectLst/>
                <a:uLnTx/>
                <a:uFillTx/>
                <a:latin typeface="Open Sans Light"/>
                <a:ea typeface="+mn-ea"/>
              </a:rPr>
              <a:t>Eine </a:t>
            </a:r>
            <a:r>
              <a:rPr kumimoji="0" lang="en-GB" sz="1400" b="1" i="0" u="none" strike="noStrike" kern="1200" cap="none" spc="0" normalizeH="0" baseline="0" noProof="0" dirty="0">
                <a:ln>
                  <a:noFill/>
                </a:ln>
                <a:solidFill>
                  <a:srgbClr val="4472C4"/>
                </a:solidFill>
                <a:effectLst/>
                <a:uLnTx/>
                <a:uFillTx/>
                <a:latin typeface="Open Sans Light"/>
                <a:ea typeface="+mn-ea"/>
              </a:rPr>
              <a:t>Sentiment-Analyse </a:t>
            </a:r>
            <a:r>
              <a:rPr kumimoji="0" lang="en-GB" sz="1400" b="0" i="0" u="none" strike="noStrike" kern="1200" cap="none" spc="0" normalizeH="0" baseline="0" noProof="0" dirty="0">
                <a:ln>
                  <a:noFill/>
                </a:ln>
                <a:solidFill>
                  <a:srgbClr val="4472C4"/>
                </a:solidFill>
                <a:effectLst/>
                <a:uLnTx/>
                <a:uFillTx/>
                <a:latin typeface="Open Sans Light"/>
                <a:ea typeface="+mn-ea"/>
              </a:rPr>
              <a:t>kann bei der Auswertung eines großen Datensatzes von </a:t>
            </a:r>
            <a:r>
              <a:rPr kumimoji="0" lang="en-GB" sz="1400" b="0" i="0" u="none" strike="noStrike" kern="1200" cap="none" spc="0" normalizeH="0" baseline="0" noProof="0" dirty="0" err="1">
                <a:ln>
                  <a:noFill/>
                </a:ln>
                <a:solidFill>
                  <a:srgbClr val="4472C4"/>
                </a:solidFill>
                <a:effectLst/>
                <a:uLnTx/>
                <a:uFillTx/>
                <a:latin typeface="Open Sans Light"/>
                <a:ea typeface="+mn-ea"/>
              </a:rPr>
              <a:t>sozialen</a:t>
            </a:r>
            <a:r>
              <a:rPr kumimoji="0" lang="en-GB" sz="1400" b="0" i="0" u="none" strike="noStrike" kern="1200" cap="none" spc="0" normalizeH="0" baseline="0" noProof="0" dirty="0">
                <a:ln>
                  <a:noFill/>
                </a:ln>
                <a:solidFill>
                  <a:srgbClr val="4472C4"/>
                </a:solidFill>
                <a:effectLst/>
                <a:uLnTx/>
                <a:uFillTx/>
                <a:latin typeface="Open Sans Light"/>
                <a:ea typeface="+mn-ea"/>
              </a:rPr>
              <a:t> </a:t>
            </a:r>
            <a:r>
              <a:rPr kumimoji="0" lang="en-GB" sz="1400" b="0" i="0" u="none" strike="noStrike" kern="1200" cap="none" spc="0" normalizeH="0" baseline="0" noProof="0" dirty="0" err="1">
                <a:ln>
                  <a:noFill/>
                </a:ln>
                <a:solidFill>
                  <a:srgbClr val="4472C4"/>
                </a:solidFill>
                <a:effectLst/>
                <a:uLnTx/>
                <a:uFillTx/>
                <a:latin typeface="Open Sans Light"/>
                <a:ea typeface="+mn-ea"/>
              </a:rPr>
              <a:t>Markenerwähnungen</a:t>
            </a:r>
            <a:r>
              <a:rPr kumimoji="0" lang="en-GB" sz="1400" b="0" i="0" u="none" strike="noStrike" kern="1200" cap="none" spc="0" normalizeH="0" baseline="0" noProof="0" dirty="0">
                <a:ln>
                  <a:noFill/>
                </a:ln>
                <a:solidFill>
                  <a:srgbClr val="4472C4"/>
                </a:solidFill>
                <a:effectLst/>
                <a:uLnTx/>
                <a:uFillTx/>
                <a:latin typeface="Open Sans Light"/>
                <a:ea typeface="+mn-ea"/>
              </a:rPr>
              <a:t> äußerst nützlich sein &amp; </a:t>
            </a:r>
            <a:r>
              <a:rPr kumimoji="0" lang="en-GB" sz="1400" b="0" i="0" u="none" strike="noStrike" kern="1200" cap="none" spc="0" normalizeH="0" baseline="0" noProof="0" dirty="0" err="1">
                <a:ln>
                  <a:noFill/>
                </a:ln>
                <a:solidFill>
                  <a:srgbClr val="4472C4"/>
                </a:solidFill>
                <a:effectLst/>
                <a:uLnTx/>
                <a:uFillTx/>
                <a:latin typeface="Open Sans Light"/>
                <a:ea typeface="+mn-ea"/>
              </a:rPr>
              <a:t>ermöglicht</a:t>
            </a:r>
            <a:r>
              <a:rPr kumimoji="0" lang="en-GB" sz="1400" b="0" i="0" u="none" strike="noStrike" kern="1200" cap="none" spc="0" normalizeH="0" baseline="0" noProof="0" dirty="0">
                <a:ln>
                  <a:noFill/>
                </a:ln>
                <a:solidFill>
                  <a:srgbClr val="4472C4"/>
                </a:solidFill>
                <a:effectLst/>
                <a:uLnTx/>
                <a:uFillTx/>
                <a:latin typeface="Open Sans Light"/>
                <a:ea typeface="+mn-ea"/>
              </a:rPr>
              <a:t>, Inhalte auf der Basis von </a:t>
            </a:r>
            <a:r>
              <a:rPr kumimoji="0" lang="en-GB" sz="1400" b="0" i="0" u="none" strike="noStrike" kern="1200" cap="none" spc="0" normalizeH="0" baseline="0" noProof="0" dirty="0" err="1">
                <a:ln>
                  <a:noFill/>
                </a:ln>
                <a:solidFill>
                  <a:srgbClr val="4472C4"/>
                </a:solidFill>
                <a:effectLst/>
                <a:uLnTx/>
                <a:uFillTx/>
                <a:latin typeface="Open Sans Light"/>
                <a:ea typeface="+mn-ea"/>
              </a:rPr>
              <a:t>positiven</a:t>
            </a:r>
            <a:r>
              <a:rPr lang="en-GB" sz="1400" dirty="0">
                <a:solidFill>
                  <a:srgbClr val="4472C4"/>
                </a:solidFill>
              </a:rPr>
              <a:t>/</a:t>
            </a:r>
            <a:r>
              <a:rPr kumimoji="0" lang="en-GB" sz="1400" b="0" i="0" u="none" strike="noStrike" kern="1200" cap="none" spc="0" normalizeH="0" baseline="0" noProof="0" dirty="0" err="1">
                <a:ln>
                  <a:noFill/>
                </a:ln>
                <a:solidFill>
                  <a:srgbClr val="4472C4"/>
                </a:solidFill>
                <a:effectLst/>
                <a:uLnTx/>
                <a:uFillTx/>
                <a:latin typeface="Open Sans Light"/>
                <a:ea typeface="+mn-ea"/>
              </a:rPr>
              <a:t>negativen</a:t>
            </a:r>
            <a:r>
              <a:rPr kumimoji="0" lang="en-GB" sz="1400" b="0" i="0" u="none" strike="noStrike" kern="1200" cap="none" spc="0" normalizeH="0" baseline="0" noProof="0" dirty="0">
                <a:ln>
                  <a:noFill/>
                </a:ln>
                <a:solidFill>
                  <a:srgbClr val="4472C4"/>
                </a:solidFill>
                <a:effectLst/>
                <a:uLnTx/>
                <a:uFillTx/>
                <a:latin typeface="Open Sans Light"/>
                <a:ea typeface="+mn-ea"/>
              </a:rPr>
              <a:t> Kommentaren zu filtern und so die </a:t>
            </a:r>
            <a:r>
              <a:rPr kumimoji="0" lang="en-GB" sz="1400" b="0" i="0" u="none" strike="noStrike" kern="1200" cap="none" spc="0" normalizeH="0" baseline="0" noProof="0" dirty="0" err="1">
                <a:ln>
                  <a:noFill/>
                </a:ln>
                <a:solidFill>
                  <a:srgbClr val="4472C4"/>
                </a:solidFill>
                <a:effectLst/>
                <a:uLnTx/>
                <a:uFillTx/>
                <a:latin typeface="Open Sans Light"/>
                <a:ea typeface="+mn-ea"/>
              </a:rPr>
              <a:t>Themen</a:t>
            </a:r>
            <a:r>
              <a:rPr lang="en-GB" sz="1400" dirty="0">
                <a:solidFill>
                  <a:srgbClr val="4472C4"/>
                </a:solidFill>
              </a:rPr>
              <a:t>/</a:t>
            </a:r>
            <a:r>
              <a:rPr kumimoji="0" lang="en-GB" sz="1400" b="0" i="0" u="none" strike="noStrike" kern="1200" cap="none" spc="0" normalizeH="0" baseline="0" noProof="0" dirty="0" err="1">
                <a:ln>
                  <a:noFill/>
                </a:ln>
                <a:solidFill>
                  <a:srgbClr val="4472C4"/>
                </a:solidFill>
                <a:effectLst/>
                <a:uLnTx/>
                <a:uFillTx/>
                <a:latin typeface="Open Sans Light"/>
                <a:ea typeface="+mn-ea"/>
              </a:rPr>
              <a:t>Fragen</a:t>
            </a:r>
            <a:r>
              <a:rPr kumimoji="0" lang="en-GB" sz="1400" b="0" i="0" u="none" strike="noStrike" kern="1200" cap="none" spc="0" normalizeH="0" baseline="0" noProof="0" dirty="0">
                <a:ln>
                  <a:noFill/>
                </a:ln>
                <a:solidFill>
                  <a:srgbClr val="4472C4"/>
                </a:solidFill>
                <a:effectLst/>
                <a:uLnTx/>
                <a:uFillTx/>
                <a:latin typeface="Open Sans Light"/>
                <a:ea typeface="+mn-ea"/>
              </a:rPr>
              <a:t> zu isolieren, die das </a:t>
            </a:r>
            <a:r>
              <a:rPr kumimoji="0" lang="en-GB" sz="1400" b="0" i="0" u="none" strike="noStrike" kern="1200" cap="none" spc="0" normalizeH="0" baseline="0" noProof="0" dirty="0" err="1">
                <a:ln>
                  <a:noFill/>
                </a:ln>
                <a:solidFill>
                  <a:srgbClr val="4472C4"/>
                </a:solidFill>
                <a:effectLst/>
                <a:uLnTx/>
                <a:uFillTx/>
                <a:latin typeface="Open Sans Light"/>
                <a:ea typeface="+mn-ea"/>
              </a:rPr>
              <a:t>entstandene</a:t>
            </a:r>
            <a:r>
              <a:rPr kumimoji="0" lang="en-GB" sz="1400" b="0" i="0" u="none" strike="noStrike" kern="1200" cap="none" spc="0" normalizeH="0" baseline="0" noProof="0" dirty="0">
                <a:ln>
                  <a:noFill/>
                </a:ln>
                <a:solidFill>
                  <a:srgbClr val="4472C4"/>
                </a:solidFill>
                <a:effectLst/>
                <a:uLnTx/>
                <a:uFillTx/>
                <a:latin typeface="Open Sans Light"/>
                <a:ea typeface="+mn-ea"/>
              </a:rPr>
              <a:t> Sentiment bestimmt haben. </a:t>
            </a:r>
          </a:p>
        </p:txBody>
      </p:sp>
      <p:sp>
        <p:nvSpPr>
          <p:cNvPr id="109" name="Subtitle 2">
            <a:extLst>
              <a:ext uri="{FF2B5EF4-FFF2-40B4-BE49-F238E27FC236}">
                <a16:creationId xmlns:a16="http://schemas.microsoft.com/office/drawing/2014/main" xmlns="" id="{3C4BEC81-0364-4A85-8BD2-CDEDC7796C4E}"/>
              </a:ext>
            </a:extLst>
          </p:cNvPr>
          <p:cNvSpPr txBox="1">
            <a:spLocks/>
          </p:cNvSpPr>
          <p:nvPr/>
        </p:nvSpPr>
        <p:spPr>
          <a:xfrm>
            <a:off x="9589684" y="1895130"/>
            <a:ext cx="2355919" cy="2835400"/>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4472C4"/>
                </a:solidFill>
                <a:effectLst/>
                <a:uLnTx/>
                <a:uFillTx/>
                <a:latin typeface="Open Sans Light"/>
                <a:ea typeface="Lato Light" panose="020F0502020204030203" pitchFamily="34" charset="0"/>
                <a:cs typeface="Mukta ExtraLight" panose="020B0000000000000000" pitchFamily="34" charset="77"/>
              </a:rPr>
              <a:t>Die wichtigste Methode zur Extraktion von Stimmungen aus benutzergenerierten Inhalten ist </a:t>
            </a:r>
            <a:r>
              <a:rPr kumimoji="0" lang="en-GB" sz="1400" b="1" i="0" u="none" strike="noStrike" kern="1200" cap="none" spc="0" normalizeH="0" baseline="0" noProof="0" dirty="0">
                <a:ln>
                  <a:noFill/>
                </a:ln>
                <a:solidFill>
                  <a:srgbClr val="4472C4"/>
                </a:solidFill>
                <a:effectLst/>
                <a:uLnTx/>
                <a:uFillTx/>
                <a:latin typeface="Open Sans Light"/>
                <a:ea typeface="Lato Light" panose="020F0502020204030203" pitchFamily="34" charset="0"/>
                <a:cs typeface="Mukta ExtraLight" panose="020B0000000000000000" pitchFamily="34" charset="77"/>
              </a:rPr>
              <a:t>Natural Language Processing (NLP)</a:t>
            </a:r>
            <a:r>
              <a:rPr kumimoji="0" lang="en-GB" sz="1400" b="0" i="0" u="none" strike="noStrike" kern="1200" cap="none" spc="0" normalizeH="0" baseline="0" noProof="0" dirty="0">
                <a:ln>
                  <a:noFill/>
                </a:ln>
                <a:solidFill>
                  <a:srgbClr val="4472C4"/>
                </a:solidFill>
                <a:effectLst/>
                <a:uLnTx/>
                <a:uFillTx/>
                <a:latin typeface="Open Sans Light"/>
                <a:ea typeface="Lato Light" panose="020F0502020204030203" pitchFamily="34" charset="0"/>
                <a:cs typeface="Mukta ExtraLight" panose="020B0000000000000000" pitchFamily="34" charset="77"/>
              </a:rPr>
              <a:t>. Manchmal auch Textanalyse, Data Mining oder Computerlinguistik genannt, bezieht sich NLP auf den computergestützten Prozess der automatischen Analyse der Bedeutung der menschlichen Sprache. </a:t>
            </a:r>
          </a:p>
        </p:txBody>
      </p:sp>
      <p:grpSp>
        <p:nvGrpSpPr>
          <p:cNvPr id="3" name="Gruppieren 2">
            <a:extLst>
              <a:ext uri="{FF2B5EF4-FFF2-40B4-BE49-F238E27FC236}">
                <a16:creationId xmlns:a16="http://schemas.microsoft.com/office/drawing/2014/main" xmlns="" id="{57F3137D-6450-4F30-BC37-4FBBC438AC10}"/>
              </a:ext>
            </a:extLst>
          </p:cNvPr>
          <p:cNvGrpSpPr>
            <a:grpSpLocks noChangeAspect="1"/>
          </p:cNvGrpSpPr>
          <p:nvPr/>
        </p:nvGrpSpPr>
        <p:grpSpPr>
          <a:xfrm>
            <a:off x="6339407" y="2014999"/>
            <a:ext cx="3056175" cy="2238421"/>
            <a:chOff x="3864552" y="1788347"/>
            <a:chExt cx="4904769" cy="3592380"/>
          </a:xfrm>
        </p:grpSpPr>
        <p:sp>
          <p:nvSpPr>
            <p:cNvPr id="160" name="Freeform 41">
              <a:extLst>
                <a:ext uri="{FF2B5EF4-FFF2-40B4-BE49-F238E27FC236}">
                  <a16:creationId xmlns:a16="http://schemas.microsoft.com/office/drawing/2014/main" xmlns="" id="{5080345B-288C-4A2A-B96C-1D2763334563}"/>
                </a:ext>
              </a:extLst>
            </p:cNvPr>
            <p:cNvSpPr>
              <a:spLocks noChangeAspect="1" noChangeArrowheads="1"/>
            </p:cNvSpPr>
            <p:nvPr/>
          </p:nvSpPr>
          <p:spPr bwMode="auto">
            <a:xfrm rot="10800000">
              <a:off x="7248796" y="1807832"/>
              <a:ext cx="578991" cy="638491"/>
            </a:xfrm>
            <a:custGeom>
              <a:avLst/>
              <a:gdLst>
                <a:gd name="connsiteX0" fmla="*/ 50181 w 1047947"/>
                <a:gd name="connsiteY0" fmla="*/ 617924 h 1155638"/>
                <a:gd name="connsiteX1" fmla="*/ 50181 w 1047947"/>
                <a:gd name="connsiteY1" fmla="*/ 1105166 h 1155638"/>
                <a:gd name="connsiteX2" fmla="*/ 158254 w 1047947"/>
                <a:gd name="connsiteY2" fmla="*/ 1105166 h 1155638"/>
                <a:gd name="connsiteX3" fmla="*/ 158254 w 1047947"/>
                <a:gd name="connsiteY3" fmla="*/ 617924 h 1155638"/>
                <a:gd name="connsiteX4" fmla="*/ 448948 w 1047947"/>
                <a:gd name="connsiteY4" fmla="*/ 50846 h 1155638"/>
                <a:gd name="connsiteX5" fmla="*/ 424582 w 1047947"/>
                <a:gd name="connsiteY5" fmla="*/ 54971 h 1155638"/>
                <a:gd name="connsiteX6" fmla="*/ 434233 w 1047947"/>
                <a:gd name="connsiteY6" fmla="*/ 258799 h 1155638"/>
                <a:gd name="connsiteX7" fmla="*/ 208430 w 1047947"/>
                <a:gd name="connsiteY7" fmla="*/ 602396 h 1155638"/>
                <a:gd name="connsiteX8" fmla="*/ 208430 w 1047947"/>
                <a:gd name="connsiteY8" fmla="*/ 1105166 h 1155638"/>
                <a:gd name="connsiteX9" fmla="*/ 835657 w 1047947"/>
                <a:gd name="connsiteY9" fmla="*/ 1105166 h 1155638"/>
                <a:gd name="connsiteX10" fmla="*/ 839517 w 1047947"/>
                <a:gd name="connsiteY10" fmla="*/ 1105166 h 1155638"/>
                <a:gd name="connsiteX11" fmla="*/ 912856 w 1047947"/>
                <a:gd name="connsiteY11" fmla="*/ 1023638 h 1155638"/>
                <a:gd name="connsiteX12" fmla="*/ 903205 w 1047947"/>
                <a:gd name="connsiteY12" fmla="*/ 982872 h 1155638"/>
                <a:gd name="connsiteX13" fmla="*/ 903205 w 1047947"/>
                <a:gd name="connsiteY13" fmla="*/ 961521 h 1155638"/>
                <a:gd name="connsiteX14" fmla="*/ 920572 w 1047947"/>
                <a:gd name="connsiteY14" fmla="*/ 947928 h 1155638"/>
                <a:gd name="connsiteX15" fmla="*/ 984259 w 1047947"/>
                <a:gd name="connsiteY15" fmla="*/ 868341 h 1155638"/>
                <a:gd name="connsiteX16" fmla="*/ 963032 w 1047947"/>
                <a:gd name="connsiteY16" fmla="*/ 812047 h 1155638"/>
                <a:gd name="connsiteX17" fmla="*/ 955311 w 1047947"/>
                <a:gd name="connsiteY17" fmla="*/ 792631 h 1155638"/>
                <a:gd name="connsiteX18" fmla="*/ 966893 w 1047947"/>
                <a:gd name="connsiteY18" fmla="*/ 773221 h 1155638"/>
                <a:gd name="connsiteX19" fmla="*/ 999701 w 1047947"/>
                <a:gd name="connsiteY19" fmla="*/ 709162 h 1155638"/>
                <a:gd name="connsiteX20" fmla="*/ 955311 w 1047947"/>
                <a:gd name="connsiteY20" fmla="*/ 648985 h 1155638"/>
                <a:gd name="connsiteX21" fmla="*/ 930223 w 1047947"/>
                <a:gd name="connsiteY21" fmla="*/ 623747 h 1155638"/>
                <a:gd name="connsiteX22" fmla="*/ 955311 w 1047947"/>
                <a:gd name="connsiteY22" fmla="*/ 598514 h 1155638"/>
                <a:gd name="connsiteX23" fmla="*/ 990050 w 1047947"/>
                <a:gd name="connsiteY23" fmla="*/ 526685 h 1155638"/>
                <a:gd name="connsiteX24" fmla="*/ 930223 w 1047947"/>
                <a:gd name="connsiteY24" fmla="*/ 456804 h 1155638"/>
                <a:gd name="connsiteX25" fmla="*/ 604069 w 1047947"/>
                <a:gd name="connsiteY25" fmla="*/ 456804 h 1155638"/>
                <a:gd name="connsiteX26" fmla="*/ 582836 w 1047947"/>
                <a:gd name="connsiteY26" fmla="*/ 447099 h 1155638"/>
                <a:gd name="connsiteX27" fmla="*/ 580906 w 1047947"/>
                <a:gd name="connsiteY27" fmla="*/ 423801 h 1155638"/>
                <a:gd name="connsiteX28" fmla="*/ 598278 w 1047947"/>
                <a:gd name="connsiteY28" fmla="*/ 233566 h 1155638"/>
                <a:gd name="connsiteX29" fmla="*/ 486339 w 1047947"/>
                <a:gd name="connsiteY29" fmla="*/ 51089 h 1155638"/>
                <a:gd name="connsiteX30" fmla="*/ 448948 w 1047947"/>
                <a:gd name="connsiteY30" fmla="*/ 50846 h 1155638"/>
                <a:gd name="connsiteX31" fmla="*/ 488269 w 1047947"/>
                <a:gd name="connsiteY31" fmla="*/ 618 h 1155638"/>
                <a:gd name="connsiteX32" fmla="*/ 646524 w 1047947"/>
                <a:gd name="connsiteY32" fmla="*/ 227743 h 1155638"/>
                <a:gd name="connsiteX33" fmla="*/ 636878 w 1047947"/>
                <a:gd name="connsiteY33" fmla="*/ 404391 h 1155638"/>
                <a:gd name="connsiteX34" fmla="*/ 930223 w 1047947"/>
                <a:gd name="connsiteY34" fmla="*/ 404391 h 1155638"/>
                <a:gd name="connsiteX35" fmla="*/ 1040226 w 1047947"/>
                <a:gd name="connsiteY35" fmla="*/ 526685 h 1155638"/>
                <a:gd name="connsiteX36" fmla="*/ 1009347 w 1047947"/>
                <a:gd name="connsiteY36" fmla="*/ 617924 h 1155638"/>
                <a:gd name="connsiteX37" fmla="*/ 1047947 w 1047947"/>
                <a:gd name="connsiteY37" fmla="*/ 709162 h 1155638"/>
                <a:gd name="connsiteX38" fmla="*/ 1015138 w 1047947"/>
                <a:gd name="connsiteY38" fmla="*/ 798454 h 1155638"/>
                <a:gd name="connsiteX39" fmla="*/ 1034441 w 1047947"/>
                <a:gd name="connsiteY39" fmla="*/ 868341 h 1155638"/>
                <a:gd name="connsiteX40" fmla="*/ 959171 w 1047947"/>
                <a:gd name="connsiteY40" fmla="*/ 986754 h 1155638"/>
                <a:gd name="connsiteX41" fmla="*/ 963032 w 1047947"/>
                <a:gd name="connsiteY41" fmla="*/ 1023638 h 1155638"/>
                <a:gd name="connsiteX42" fmla="*/ 845308 w 1047947"/>
                <a:gd name="connsiteY42" fmla="*/ 1153697 h 1155638"/>
                <a:gd name="connsiteX43" fmla="*/ 835657 w 1047947"/>
                <a:gd name="connsiteY43" fmla="*/ 1155638 h 1155638"/>
                <a:gd name="connsiteX44" fmla="*/ 183342 w 1047947"/>
                <a:gd name="connsiteY44" fmla="*/ 1155638 h 1155638"/>
                <a:gd name="connsiteX45" fmla="*/ 25088 w 1047947"/>
                <a:gd name="connsiteY45" fmla="*/ 1155638 h 1155638"/>
                <a:gd name="connsiteX46" fmla="*/ 0 w 1047947"/>
                <a:gd name="connsiteY46" fmla="*/ 1130405 h 1155638"/>
                <a:gd name="connsiteX47" fmla="*/ 0 w 1047947"/>
                <a:gd name="connsiteY47" fmla="*/ 592691 h 1155638"/>
                <a:gd name="connsiteX48" fmla="*/ 25088 w 1047947"/>
                <a:gd name="connsiteY48" fmla="*/ 567452 h 1155638"/>
                <a:gd name="connsiteX49" fmla="*/ 171766 w 1047947"/>
                <a:gd name="connsiteY49" fmla="*/ 567452 h 1155638"/>
                <a:gd name="connsiteX50" fmla="*/ 385987 w 1047947"/>
                <a:gd name="connsiteY50" fmla="*/ 243271 h 1155638"/>
                <a:gd name="connsiteX51" fmla="*/ 370545 w 1047947"/>
                <a:gd name="connsiteY51" fmla="*/ 43325 h 1155638"/>
                <a:gd name="connsiteX52" fmla="*/ 382127 w 1047947"/>
                <a:gd name="connsiteY52" fmla="*/ 16151 h 1155638"/>
                <a:gd name="connsiteX53" fmla="*/ 488269 w 1047947"/>
                <a:gd name="connsiteY53" fmla="*/ 618 h 1155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47947" h="1155638">
                  <a:moveTo>
                    <a:pt x="50181" y="617924"/>
                  </a:moveTo>
                  <a:lnTo>
                    <a:pt x="50181" y="1105166"/>
                  </a:lnTo>
                  <a:lnTo>
                    <a:pt x="158254" y="1105166"/>
                  </a:lnTo>
                  <a:lnTo>
                    <a:pt x="158254" y="617924"/>
                  </a:lnTo>
                  <a:close/>
                  <a:moveTo>
                    <a:pt x="448948" y="50846"/>
                  </a:moveTo>
                  <a:cubicBezTo>
                    <a:pt x="438575" y="51574"/>
                    <a:pt x="430373" y="53030"/>
                    <a:pt x="424582" y="54971"/>
                  </a:cubicBezTo>
                  <a:cubicBezTo>
                    <a:pt x="432303" y="103502"/>
                    <a:pt x="449675" y="212209"/>
                    <a:pt x="434233" y="258799"/>
                  </a:cubicBezTo>
                  <a:cubicBezTo>
                    <a:pt x="389848" y="398568"/>
                    <a:pt x="243170" y="565511"/>
                    <a:pt x="208430" y="602396"/>
                  </a:cubicBezTo>
                  <a:lnTo>
                    <a:pt x="208430" y="1105166"/>
                  </a:lnTo>
                  <a:lnTo>
                    <a:pt x="835657" y="1105166"/>
                  </a:lnTo>
                  <a:cubicBezTo>
                    <a:pt x="835657" y="1105166"/>
                    <a:pt x="837587" y="1105166"/>
                    <a:pt x="839517" y="1105166"/>
                  </a:cubicBezTo>
                  <a:cubicBezTo>
                    <a:pt x="881977" y="1101284"/>
                    <a:pt x="912856" y="1066346"/>
                    <a:pt x="912856" y="1023638"/>
                  </a:cubicBezTo>
                  <a:cubicBezTo>
                    <a:pt x="912856" y="1010046"/>
                    <a:pt x="910926" y="996459"/>
                    <a:pt x="903205" y="982872"/>
                  </a:cubicBezTo>
                  <a:cubicBezTo>
                    <a:pt x="899344" y="977049"/>
                    <a:pt x="899344" y="969285"/>
                    <a:pt x="903205" y="961521"/>
                  </a:cubicBezTo>
                  <a:cubicBezTo>
                    <a:pt x="905135" y="953751"/>
                    <a:pt x="912856" y="947928"/>
                    <a:pt x="920572" y="947928"/>
                  </a:cubicBezTo>
                  <a:cubicBezTo>
                    <a:pt x="957241" y="938223"/>
                    <a:pt x="984259" y="905220"/>
                    <a:pt x="984259" y="868341"/>
                  </a:cubicBezTo>
                  <a:cubicBezTo>
                    <a:pt x="984259" y="846985"/>
                    <a:pt x="976544" y="827575"/>
                    <a:pt x="963032" y="812047"/>
                  </a:cubicBezTo>
                  <a:cubicBezTo>
                    <a:pt x="957241" y="806223"/>
                    <a:pt x="953381" y="798454"/>
                    <a:pt x="955311" y="792631"/>
                  </a:cubicBezTo>
                  <a:cubicBezTo>
                    <a:pt x="957241" y="784867"/>
                    <a:pt x="961102" y="779044"/>
                    <a:pt x="966893" y="773221"/>
                  </a:cubicBezTo>
                  <a:cubicBezTo>
                    <a:pt x="986190" y="759634"/>
                    <a:pt x="999701" y="734395"/>
                    <a:pt x="999701" y="709162"/>
                  </a:cubicBezTo>
                  <a:cubicBezTo>
                    <a:pt x="999701" y="668395"/>
                    <a:pt x="972683" y="648985"/>
                    <a:pt x="955311" y="648985"/>
                  </a:cubicBezTo>
                  <a:cubicBezTo>
                    <a:pt x="941805" y="648985"/>
                    <a:pt x="930223" y="637334"/>
                    <a:pt x="930223" y="623747"/>
                  </a:cubicBezTo>
                  <a:cubicBezTo>
                    <a:pt x="930223" y="610160"/>
                    <a:pt x="941805" y="598514"/>
                    <a:pt x="955311" y="598514"/>
                  </a:cubicBezTo>
                  <a:cubicBezTo>
                    <a:pt x="963032" y="596573"/>
                    <a:pt x="990050" y="577157"/>
                    <a:pt x="990050" y="526685"/>
                  </a:cubicBezTo>
                  <a:cubicBezTo>
                    <a:pt x="990050" y="485924"/>
                    <a:pt x="959171" y="456804"/>
                    <a:pt x="930223" y="456804"/>
                  </a:cubicBezTo>
                  <a:lnTo>
                    <a:pt x="604069" y="456804"/>
                  </a:lnTo>
                  <a:cubicBezTo>
                    <a:pt x="596348" y="456804"/>
                    <a:pt x="588627" y="452922"/>
                    <a:pt x="582836" y="447099"/>
                  </a:cubicBezTo>
                  <a:cubicBezTo>
                    <a:pt x="578975" y="439335"/>
                    <a:pt x="578975" y="431565"/>
                    <a:pt x="580906" y="423801"/>
                  </a:cubicBezTo>
                  <a:cubicBezTo>
                    <a:pt x="588627" y="396627"/>
                    <a:pt x="605999" y="320917"/>
                    <a:pt x="598278" y="233566"/>
                  </a:cubicBezTo>
                  <a:cubicBezTo>
                    <a:pt x="588627" y="128741"/>
                    <a:pt x="542311" y="53030"/>
                    <a:pt x="486339" y="51089"/>
                  </a:cubicBezTo>
                  <a:cubicBezTo>
                    <a:pt x="471865" y="50119"/>
                    <a:pt x="459321" y="50119"/>
                    <a:pt x="448948" y="50846"/>
                  </a:cubicBezTo>
                  <a:close/>
                  <a:moveTo>
                    <a:pt x="488269" y="618"/>
                  </a:moveTo>
                  <a:cubicBezTo>
                    <a:pt x="571260" y="4500"/>
                    <a:pt x="634947" y="95738"/>
                    <a:pt x="646524" y="227743"/>
                  </a:cubicBezTo>
                  <a:cubicBezTo>
                    <a:pt x="654245" y="301507"/>
                    <a:pt x="644593" y="365565"/>
                    <a:pt x="636878" y="404391"/>
                  </a:cubicBezTo>
                  <a:lnTo>
                    <a:pt x="930223" y="404391"/>
                  </a:lnTo>
                  <a:cubicBezTo>
                    <a:pt x="990050" y="404391"/>
                    <a:pt x="1040226" y="460686"/>
                    <a:pt x="1040226" y="526685"/>
                  </a:cubicBezTo>
                  <a:cubicBezTo>
                    <a:pt x="1040226" y="567452"/>
                    <a:pt x="1026720" y="598514"/>
                    <a:pt x="1009347" y="617924"/>
                  </a:cubicBezTo>
                  <a:cubicBezTo>
                    <a:pt x="1032511" y="637334"/>
                    <a:pt x="1047947" y="668395"/>
                    <a:pt x="1047947" y="709162"/>
                  </a:cubicBezTo>
                  <a:cubicBezTo>
                    <a:pt x="1047947" y="742159"/>
                    <a:pt x="1036371" y="773221"/>
                    <a:pt x="1015138" y="798454"/>
                  </a:cubicBezTo>
                  <a:cubicBezTo>
                    <a:pt x="1026720" y="817869"/>
                    <a:pt x="1034441" y="841162"/>
                    <a:pt x="1034441" y="868341"/>
                  </a:cubicBezTo>
                  <a:cubicBezTo>
                    <a:pt x="1034441" y="918813"/>
                    <a:pt x="1005492" y="965403"/>
                    <a:pt x="959171" y="986754"/>
                  </a:cubicBezTo>
                  <a:cubicBezTo>
                    <a:pt x="963032" y="998400"/>
                    <a:pt x="963032" y="1010046"/>
                    <a:pt x="963032" y="1023638"/>
                  </a:cubicBezTo>
                  <a:cubicBezTo>
                    <a:pt x="963032" y="1091579"/>
                    <a:pt x="912856" y="1149815"/>
                    <a:pt x="845308" y="1153697"/>
                  </a:cubicBezTo>
                  <a:cubicBezTo>
                    <a:pt x="841447" y="1155638"/>
                    <a:pt x="839517" y="1155638"/>
                    <a:pt x="835657" y="1155638"/>
                  </a:cubicBezTo>
                  <a:lnTo>
                    <a:pt x="183342" y="1155638"/>
                  </a:lnTo>
                  <a:lnTo>
                    <a:pt x="25088" y="1155638"/>
                  </a:lnTo>
                  <a:cubicBezTo>
                    <a:pt x="11582" y="1155638"/>
                    <a:pt x="0" y="1143992"/>
                    <a:pt x="0" y="1130405"/>
                  </a:cubicBezTo>
                  <a:lnTo>
                    <a:pt x="0" y="592691"/>
                  </a:lnTo>
                  <a:cubicBezTo>
                    <a:pt x="0" y="579098"/>
                    <a:pt x="11582" y="567452"/>
                    <a:pt x="25088" y="567452"/>
                  </a:cubicBezTo>
                  <a:lnTo>
                    <a:pt x="171766" y="567452"/>
                  </a:lnTo>
                  <a:cubicBezTo>
                    <a:pt x="206500" y="530568"/>
                    <a:pt x="345457" y="371388"/>
                    <a:pt x="385987" y="243271"/>
                  </a:cubicBezTo>
                  <a:cubicBezTo>
                    <a:pt x="397563" y="208327"/>
                    <a:pt x="384057" y="101561"/>
                    <a:pt x="370545" y="43325"/>
                  </a:cubicBezTo>
                  <a:cubicBezTo>
                    <a:pt x="368615" y="31679"/>
                    <a:pt x="374406" y="21974"/>
                    <a:pt x="382127" y="16151"/>
                  </a:cubicBezTo>
                  <a:cubicBezTo>
                    <a:pt x="387917" y="12269"/>
                    <a:pt x="416866" y="-3264"/>
                    <a:pt x="488269" y="618"/>
                  </a:cubicBezTo>
                  <a:close/>
                </a:path>
              </a:pathLst>
            </a:custGeom>
            <a:solidFill>
              <a:srgbClr val="E53292"/>
            </a:solidFill>
            <a:ln>
              <a:noFill/>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161" name="Freeform 42">
              <a:extLst>
                <a:ext uri="{FF2B5EF4-FFF2-40B4-BE49-F238E27FC236}">
                  <a16:creationId xmlns:a16="http://schemas.microsoft.com/office/drawing/2014/main" xmlns="" id="{694F1D44-70B6-4BB9-A803-9833F1393245}"/>
                </a:ext>
              </a:extLst>
            </p:cNvPr>
            <p:cNvSpPr>
              <a:spLocks noChangeAspect="1" noChangeArrowheads="1"/>
            </p:cNvSpPr>
            <p:nvPr/>
          </p:nvSpPr>
          <p:spPr bwMode="auto">
            <a:xfrm>
              <a:off x="4121428" y="3429000"/>
              <a:ext cx="578991" cy="638491"/>
            </a:xfrm>
            <a:custGeom>
              <a:avLst/>
              <a:gdLst>
                <a:gd name="connsiteX0" fmla="*/ 50181 w 1047947"/>
                <a:gd name="connsiteY0" fmla="*/ 617924 h 1155638"/>
                <a:gd name="connsiteX1" fmla="*/ 50181 w 1047947"/>
                <a:gd name="connsiteY1" fmla="*/ 1105166 h 1155638"/>
                <a:gd name="connsiteX2" fmla="*/ 158254 w 1047947"/>
                <a:gd name="connsiteY2" fmla="*/ 1105166 h 1155638"/>
                <a:gd name="connsiteX3" fmla="*/ 158254 w 1047947"/>
                <a:gd name="connsiteY3" fmla="*/ 617924 h 1155638"/>
                <a:gd name="connsiteX4" fmla="*/ 448948 w 1047947"/>
                <a:gd name="connsiteY4" fmla="*/ 50846 h 1155638"/>
                <a:gd name="connsiteX5" fmla="*/ 424582 w 1047947"/>
                <a:gd name="connsiteY5" fmla="*/ 54971 h 1155638"/>
                <a:gd name="connsiteX6" fmla="*/ 434233 w 1047947"/>
                <a:gd name="connsiteY6" fmla="*/ 258799 h 1155638"/>
                <a:gd name="connsiteX7" fmla="*/ 208430 w 1047947"/>
                <a:gd name="connsiteY7" fmla="*/ 602396 h 1155638"/>
                <a:gd name="connsiteX8" fmla="*/ 208430 w 1047947"/>
                <a:gd name="connsiteY8" fmla="*/ 1105166 h 1155638"/>
                <a:gd name="connsiteX9" fmla="*/ 835657 w 1047947"/>
                <a:gd name="connsiteY9" fmla="*/ 1105166 h 1155638"/>
                <a:gd name="connsiteX10" fmla="*/ 839517 w 1047947"/>
                <a:gd name="connsiteY10" fmla="*/ 1105166 h 1155638"/>
                <a:gd name="connsiteX11" fmla="*/ 912856 w 1047947"/>
                <a:gd name="connsiteY11" fmla="*/ 1023638 h 1155638"/>
                <a:gd name="connsiteX12" fmla="*/ 903205 w 1047947"/>
                <a:gd name="connsiteY12" fmla="*/ 982872 h 1155638"/>
                <a:gd name="connsiteX13" fmla="*/ 903205 w 1047947"/>
                <a:gd name="connsiteY13" fmla="*/ 961521 h 1155638"/>
                <a:gd name="connsiteX14" fmla="*/ 920572 w 1047947"/>
                <a:gd name="connsiteY14" fmla="*/ 947928 h 1155638"/>
                <a:gd name="connsiteX15" fmla="*/ 984259 w 1047947"/>
                <a:gd name="connsiteY15" fmla="*/ 868341 h 1155638"/>
                <a:gd name="connsiteX16" fmla="*/ 963032 w 1047947"/>
                <a:gd name="connsiteY16" fmla="*/ 812047 h 1155638"/>
                <a:gd name="connsiteX17" fmla="*/ 955311 w 1047947"/>
                <a:gd name="connsiteY17" fmla="*/ 792631 h 1155638"/>
                <a:gd name="connsiteX18" fmla="*/ 966893 w 1047947"/>
                <a:gd name="connsiteY18" fmla="*/ 773221 h 1155638"/>
                <a:gd name="connsiteX19" fmla="*/ 999701 w 1047947"/>
                <a:gd name="connsiteY19" fmla="*/ 709162 h 1155638"/>
                <a:gd name="connsiteX20" fmla="*/ 955311 w 1047947"/>
                <a:gd name="connsiteY20" fmla="*/ 648985 h 1155638"/>
                <a:gd name="connsiteX21" fmla="*/ 930223 w 1047947"/>
                <a:gd name="connsiteY21" fmla="*/ 623747 h 1155638"/>
                <a:gd name="connsiteX22" fmla="*/ 955311 w 1047947"/>
                <a:gd name="connsiteY22" fmla="*/ 598514 h 1155638"/>
                <a:gd name="connsiteX23" fmla="*/ 990050 w 1047947"/>
                <a:gd name="connsiteY23" fmla="*/ 526685 h 1155638"/>
                <a:gd name="connsiteX24" fmla="*/ 930223 w 1047947"/>
                <a:gd name="connsiteY24" fmla="*/ 456804 h 1155638"/>
                <a:gd name="connsiteX25" fmla="*/ 604069 w 1047947"/>
                <a:gd name="connsiteY25" fmla="*/ 456804 h 1155638"/>
                <a:gd name="connsiteX26" fmla="*/ 582836 w 1047947"/>
                <a:gd name="connsiteY26" fmla="*/ 447099 h 1155638"/>
                <a:gd name="connsiteX27" fmla="*/ 580906 w 1047947"/>
                <a:gd name="connsiteY27" fmla="*/ 423801 h 1155638"/>
                <a:gd name="connsiteX28" fmla="*/ 598278 w 1047947"/>
                <a:gd name="connsiteY28" fmla="*/ 233566 h 1155638"/>
                <a:gd name="connsiteX29" fmla="*/ 486339 w 1047947"/>
                <a:gd name="connsiteY29" fmla="*/ 51089 h 1155638"/>
                <a:gd name="connsiteX30" fmla="*/ 448948 w 1047947"/>
                <a:gd name="connsiteY30" fmla="*/ 50846 h 1155638"/>
                <a:gd name="connsiteX31" fmla="*/ 488269 w 1047947"/>
                <a:gd name="connsiteY31" fmla="*/ 618 h 1155638"/>
                <a:gd name="connsiteX32" fmla="*/ 646524 w 1047947"/>
                <a:gd name="connsiteY32" fmla="*/ 227743 h 1155638"/>
                <a:gd name="connsiteX33" fmla="*/ 636878 w 1047947"/>
                <a:gd name="connsiteY33" fmla="*/ 404391 h 1155638"/>
                <a:gd name="connsiteX34" fmla="*/ 930223 w 1047947"/>
                <a:gd name="connsiteY34" fmla="*/ 404391 h 1155638"/>
                <a:gd name="connsiteX35" fmla="*/ 1040226 w 1047947"/>
                <a:gd name="connsiteY35" fmla="*/ 526685 h 1155638"/>
                <a:gd name="connsiteX36" fmla="*/ 1009347 w 1047947"/>
                <a:gd name="connsiteY36" fmla="*/ 617924 h 1155638"/>
                <a:gd name="connsiteX37" fmla="*/ 1047947 w 1047947"/>
                <a:gd name="connsiteY37" fmla="*/ 709162 h 1155638"/>
                <a:gd name="connsiteX38" fmla="*/ 1015138 w 1047947"/>
                <a:gd name="connsiteY38" fmla="*/ 798454 h 1155638"/>
                <a:gd name="connsiteX39" fmla="*/ 1034441 w 1047947"/>
                <a:gd name="connsiteY39" fmla="*/ 868341 h 1155638"/>
                <a:gd name="connsiteX40" fmla="*/ 959171 w 1047947"/>
                <a:gd name="connsiteY40" fmla="*/ 986754 h 1155638"/>
                <a:gd name="connsiteX41" fmla="*/ 963032 w 1047947"/>
                <a:gd name="connsiteY41" fmla="*/ 1023638 h 1155638"/>
                <a:gd name="connsiteX42" fmla="*/ 845308 w 1047947"/>
                <a:gd name="connsiteY42" fmla="*/ 1153697 h 1155638"/>
                <a:gd name="connsiteX43" fmla="*/ 835657 w 1047947"/>
                <a:gd name="connsiteY43" fmla="*/ 1155638 h 1155638"/>
                <a:gd name="connsiteX44" fmla="*/ 183342 w 1047947"/>
                <a:gd name="connsiteY44" fmla="*/ 1155638 h 1155638"/>
                <a:gd name="connsiteX45" fmla="*/ 25088 w 1047947"/>
                <a:gd name="connsiteY45" fmla="*/ 1155638 h 1155638"/>
                <a:gd name="connsiteX46" fmla="*/ 0 w 1047947"/>
                <a:gd name="connsiteY46" fmla="*/ 1130405 h 1155638"/>
                <a:gd name="connsiteX47" fmla="*/ 0 w 1047947"/>
                <a:gd name="connsiteY47" fmla="*/ 592691 h 1155638"/>
                <a:gd name="connsiteX48" fmla="*/ 25088 w 1047947"/>
                <a:gd name="connsiteY48" fmla="*/ 567452 h 1155638"/>
                <a:gd name="connsiteX49" fmla="*/ 171766 w 1047947"/>
                <a:gd name="connsiteY49" fmla="*/ 567452 h 1155638"/>
                <a:gd name="connsiteX50" fmla="*/ 385987 w 1047947"/>
                <a:gd name="connsiteY50" fmla="*/ 243271 h 1155638"/>
                <a:gd name="connsiteX51" fmla="*/ 370545 w 1047947"/>
                <a:gd name="connsiteY51" fmla="*/ 43325 h 1155638"/>
                <a:gd name="connsiteX52" fmla="*/ 382127 w 1047947"/>
                <a:gd name="connsiteY52" fmla="*/ 16151 h 1155638"/>
                <a:gd name="connsiteX53" fmla="*/ 488269 w 1047947"/>
                <a:gd name="connsiteY53" fmla="*/ 618 h 1155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47947" h="1155638">
                  <a:moveTo>
                    <a:pt x="50181" y="617924"/>
                  </a:moveTo>
                  <a:lnTo>
                    <a:pt x="50181" y="1105166"/>
                  </a:lnTo>
                  <a:lnTo>
                    <a:pt x="158254" y="1105166"/>
                  </a:lnTo>
                  <a:lnTo>
                    <a:pt x="158254" y="617924"/>
                  </a:lnTo>
                  <a:close/>
                  <a:moveTo>
                    <a:pt x="448948" y="50846"/>
                  </a:moveTo>
                  <a:cubicBezTo>
                    <a:pt x="438575" y="51574"/>
                    <a:pt x="430373" y="53030"/>
                    <a:pt x="424582" y="54971"/>
                  </a:cubicBezTo>
                  <a:cubicBezTo>
                    <a:pt x="432303" y="103502"/>
                    <a:pt x="449675" y="212209"/>
                    <a:pt x="434233" y="258799"/>
                  </a:cubicBezTo>
                  <a:cubicBezTo>
                    <a:pt x="389848" y="398568"/>
                    <a:pt x="243170" y="565511"/>
                    <a:pt x="208430" y="602396"/>
                  </a:cubicBezTo>
                  <a:lnTo>
                    <a:pt x="208430" y="1105166"/>
                  </a:lnTo>
                  <a:lnTo>
                    <a:pt x="835657" y="1105166"/>
                  </a:lnTo>
                  <a:cubicBezTo>
                    <a:pt x="835657" y="1105166"/>
                    <a:pt x="837587" y="1105166"/>
                    <a:pt x="839517" y="1105166"/>
                  </a:cubicBezTo>
                  <a:cubicBezTo>
                    <a:pt x="881977" y="1101284"/>
                    <a:pt x="912856" y="1066346"/>
                    <a:pt x="912856" y="1023638"/>
                  </a:cubicBezTo>
                  <a:cubicBezTo>
                    <a:pt x="912856" y="1010046"/>
                    <a:pt x="910926" y="996459"/>
                    <a:pt x="903205" y="982872"/>
                  </a:cubicBezTo>
                  <a:cubicBezTo>
                    <a:pt x="899344" y="977049"/>
                    <a:pt x="899344" y="969285"/>
                    <a:pt x="903205" y="961521"/>
                  </a:cubicBezTo>
                  <a:cubicBezTo>
                    <a:pt x="905135" y="953751"/>
                    <a:pt x="912856" y="947928"/>
                    <a:pt x="920572" y="947928"/>
                  </a:cubicBezTo>
                  <a:cubicBezTo>
                    <a:pt x="957241" y="938223"/>
                    <a:pt x="984259" y="905220"/>
                    <a:pt x="984259" y="868341"/>
                  </a:cubicBezTo>
                  <a:cubicBezTo>
                    <a:pt x="984259" y="846985"/>
                    <a:pt x="976544" y="827575"/>
                    <a:pt x="963032" y="812047"/>
                  </a:cubicBezTo>
                  <a:cubicBezTo>
                    <a:pt x="957241" y="806223"/>
                    <a:pt x="953381" y="798454"/>
                    <a:pt x="955311" y="792631"/>
                  </a:cubicBezTo>
                  <a:cubicBezTo>
                    <a:pt x="957241" y="784867"/>
                    <a:pt x="961102" y="779044"/>
                    <a:pt x="966893" y="773221"/>
                  </a:cubicBezTo>
                  <a:cubicBezTo>
                    <a:pt x="986190" y="759634"/>
                    <a:pt x="999701" y="734395"/>
                    <a:pt x="999701" y="709162"/>
                  </a:cubicBezTo>
                  <a:cubicBezTo>
                    <a:pt x="999701" y="668395"/>
                    <a:pt x="972683" y="648985"/>
                    <a:pt x="955311" y="648985"/>
                  </a:cubicBezTo>
                  <a:cubicBezTo>
                    <a:pt x="941805" y="648985"/>
                    <a:pt x="930223" y="637334"/>
                    <a:pt x="930223" y="623747"/>
                  </a:cubicBezTo>
                  <a:cubicBezTo>
                    <a:pt x="930223" y="610160"/>
                    <a:pt x="941805" y="598514"/>
                    <a:pt x="955311" y="598514"/>
                  </a:cubicBezTo>
                  <a:cubicBezTo>
                    <a:pt x="963032" y="596573"/>
                    <a:pt x="990050" y="577157"/>
                    <a:pt x="990050" y="526685"/>
                  </a:cubicBezTo>
                  <a:cubicBezTo>
                    <a:pt x="990050" y="485924"/>
                    <a:pt x="959171" y="456804"/>
                    <a:pt x="930223" y="456804"/>
                  </a:cubicBezTo>
                  <a:lnTo>
                    <a:pt x="604069" y="456804"/>
                  </a:lnTo>
                  <a:cubicBezTo>
                    <a:pt x="596348" y="456804"/>
                    <a:pt x="588627" y="452922"/>
                    <a:pt x="582836" y="447099"/>
                  </a:cubicBezTo>
                  <a:cubicBezTo>
                    <a:pt x="578975" y="439335"/>
                    <a:pt x="578975" y="431565"/>
                    <a:pt x="580906" y="423801"/>
                  </a:cubicBezTo>
                  <a:cubicBezTo>
                    <a:pt x="588627" y="396627"/>
                    <a:pt x="605999" y="320917"/>
                    <a:pt x="598278" y="233566"/>
                  </a:cubicBezTo>
                  <a:cubicBezTo>
                    <a:pt x="588627" y="128741"/>
                    <a:pt x="542311" y="53030"/>
                    <a:pt x="486339" y="51089"/>
                  </a:cubicBezTo>
                  <a:cubicBezTo>
                    <a:pt x="471865" y="50119"/>
                    <a:pt x="459321" y="50119"/>
                    <a:pt x="448948" y="50846"/>
                  </a:cubicBezTo>
                  <a:close/>
                  <a:moveTo>
                    <a:pt x="488269" y="618"/>
                  </a:moveTo>
                  <a:cubicBezTo>
                    <a:pt x="571260" y="4500"/>
                    <a:pt x="634947" y="95738"/>
                    <a:pt x="646524" y="227743"/>
                  </a:cubicBezTo>
                  <a:cubicBezTo>
                    <a:pt x="654245" y="301507"/>
                    <a:pt x="644593" y="365565"/>
                    <a:pt x="636878" y="404391"/>
                  </a:cubicBezTo>
                  <a:lnTo>
                    <a:pt x="930223" y="404391"/>
                  </a:lnTo>
                  <a:cubicBezTo>
                    <a:pt x="990050" y="404391"/>
                    <a:pt x="1040226" y="460686"/>
                    <a:pt x="1040226" y="526685"/>
                  </a:cubicBezTo>
                  <a:cubicBezTo>
                    <a:pt x="1040226" y="567452"/>
                    <a:pt x="1026720" y="598514"/>
                    <a:pt x="1009347" y="617924"/>
                  </a:cubicBezTo>
                  <a:cubicBezTo>
                    <a:pt x="1032511" y="637334"/>
                    <a:pt x="1047947" y="668395"/>
                    <a:pt x="1047947" y="709162"/>
                  </a:cubicBezTo>
                  <a:cubicBezTo>
                    <a:pt x="1047947" y="742159"/>
                    <a:pt x="1036371" y="773221"/>
                    <a:pt x="1015138" y="798454"/>
                  </a:cubicBezTo>
                  <a:cubicBezTo>
                    <a:pt x="1026720" y="817869"/>
                    <a:pt x="1034441" y="841162"/>
                    <a:pt x="1034441" y="868341"/>
                  </a:cubicBezTo>
                  <a:cubicBezTo>
                    <a:pt x="1034441" y="918813"/>
                    <a:pt x="1005492" y="965403"/>
                    <a:pt x="959171" y="986754"/>
                  </a:cubicBezTo>
                  <a:cubicBezTo>
                    <a:pt x="963032" y="998400"/>
                    <a:pt x="963032" y="1010046"/>
                    <a:pt x="963032" y="1023638"/>
                  </a:cubicBezTo>
                  <a:cubicBezTo>
                    <a:pt x="963032" y="1091579"/>
                    <a:pt x="912856" y="1149815"/>
                    <a:pt x="845308" y="1153697"/>
                  </a:cubicBezTo>
                  <a:cubicBezTo>
                    <a:pt x="841447" y="1155638"/>
                    <a:pt x="839517" y="1155638"/>
                    <a:pt x="835657" y="1155638"/>
                  </a:cubicBezTo>
                  <a:lnTo>
                    <a:pt x="183342" y="1155638"/>
                  </a:lnTo>
                  <a:lnTo>
                    <a:pt x="25088" y="1155638"/>
                  </a:lnTo>
                  <a:cubicBezTo>
                    <a:pt x="11582" y="1155638"/>
                    <a:pt x="0" y="1143992"/>
                    <a:pt x="0" y="1130405"/>
                  </a:cubicBezTo>
                  <a:lnTo>
                    <a:pt x="0" y="592691"/>
                  </a:lnTo>
                  <a:cubicBezTo>
                    <a:pt x="0" y="579098"/>
                    <a:pt x="11582" y="567452"/>
                    <a:pt x="25088" y="567452"/>
                  </a:cubicBezTo>
                  <a:lnTo>
                    <a:pt x="171766" y="567452"/>
                  </a:lnTo>
                  <a:cubicBezTo>
                    <a:pt x="206500" y="530568"/>
                    <a:pt x="345457" y="371388"/>
                    <a:pt x="385987" y="243271"/>
                  </a:cubicBezTo>
                  <a:cubicBezTo>
                    <a:pt x="397563" y="208327"/>
                    <a:pt x="384057" y="101561"/>
                    <a:pt x="370545" y="43325"/>
                  </a:cubicBezTo>
                  <a:cubicBezTo>
                    <a:pt x="368615" y="31679"/>
                    <a:pt x="374406" y="21974"/>
                    <a:pt x="382127" y="16151"/>
                  </a:cubicBezTo>
                  <a:cubicBezTo>
                    <a:pt x="387917" y="12269"/>
                    <a:pt x="416866" y="-3264"/>
                    <a:pt x="488269" y="618"/>
                  </a:cubicBezTo>
                  <a:close/>
                </a:path>
              </a:pathLst>
            </a:custGeom>
            <a:solidFill>
              <a:schemeClr val="accent6"/>
            </a:solidFill>
            <a:ln>
              <a:noFill/>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grpSp>
          <p:nvGrpSpPr>
            <p:cNvPr id="162" name="Gruppieren 161">
              <a:extLst>
                <a:ext uri="{FF2B5EF4-FFF2-40B4-BE49-F238E27FC236}">
                  <a16:creationId xmlns:a16="http://schemas.microsoft.com/office/drawing/2014/main" xmlns="" id="{DC6674EC-08DD-4565-A722-C801DE929358}"/>
                </a:ext>
              </a:extLst>
            </p:cNvPr>
            <p:cNvGrpSpPr>
              <a:grpSpLocks noChangeAspect="1"/>
            </p:cNvGrpSpPr>
            <p:nvPr/>
          </p:nvGrpSpPr>
          <p:grpSpPr>
            <a:xfrm>
              <a:off x="3864552" y="1788347"/>
              <a:ext cx="1116417" cy="1182013"/>
              <a:chOff x="2086158" y="2030747"/>
              <a:chExt cx="3447044" cy="3649574"/>
            </a:xfrm>
          </p:grpSpPr>
          <p:sp>
            <p:nvSpPr>
              <p:cNvPr id="163" name="Freeform 1">
                <a:extLst>
                  <a:ext uri="{FF2B5EF4-FFF2-40B4-BE49-F238E27FC236}">
                    <a16:creationId xmlns:a16="http://schemas.microsoft.com/office/drawing/2014/main" xmlns="" id="{493FD978-CD4C-4D2A-80CB-032530DD2A49}"/>
                  </a:ext>
                </a:extLst>
              </p:cNvPr>
              <p:cNvSpPr>
                <a:spLocks noChangeArrowheads="1"/>
              </p:cNvSpPr>
              <p:nvPr/>
            </p:nvSpPr>
            <p:spPr bwMode="auto">
              <a:xfrm flipH="1">
                <a:off x="2694525" y="2259791"/>
                <a:ext cx="2838677" cy="3417289"/>
              </a:xfrm>
              <a:custGeom>
                <a:avLst/>
                <a:gdLst>
                  <a:gd name="T0" fmla="*/ 10135 w 11586"/>
                  <a:gd name="T1" fmla="*/ 5216 h 13946"/>
                  <a:gd name="T2" fmla="*/ 10135 w 11586"/>
                  <a:gd name="T3" fmla="*/ 5216 h 13946"/>
                  <a:gd name="T4" fmla="*/ 8344 w 11586"/>
                  <a:gd name="T5" fmla="*/ 13110 h 13946"/>
                  <a:gd name="T6" fmla="*/ 8344 w 11586"/>
                  <a:gd name="T7" fmla="*/ 13110 h 13946"/>
                  <a:gd name="T8" fmla="*/ 1450 w 11586"/>
                  <a:gd name="T9" fmla="*/ 9195 h 13946"/>
                  <a:gd name="T10" fmla="*/ 1450 w 11586"/>
                  <a:gd name="T11" fmla="*/ 9195 h 13946"/>
                  <a:gd name="T12" fmla="*/ 3093 w 11586"/>
                  <a:gd name="T13" fmla="*/ 1225 h 13946"/>
                  <a:gd name="T14" fmla="*/ 3093 w 11586"/>
                  <a:gd name="T15" fmla="*/ 1225 h 13946"/>
                  <a:gd name="T16" fmla="*/ 10135 w 11586"/>
                  <a:gd name="T17" fmla="*/ 5216 h 13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86" h="13946">
                    <a:moveTo>
                      <a:pt x="10135" y="5216"/>
                    </a:moveTo>
                    <a:lnTo>
                      <a:pt x="10135" y="5216"/>
                    </a:lnTo>
                    <a:cubicBezTo>
                      <a:pt x="11585" y="8497"/>
                      <a:pt x="10859" y="12221"/>
                      <a:pt x="8344" y="13110"/>
                    </a:cubicBezTo>
                    <a:lnTo>
                      <a:pt x="8344" y="13110"/>
                    </a:lnTo>
                    <a:cubicBezTo>
                      <a:pt x="5982" y="13945"/>
                      <a:pt x="2900" y="12478"/>
                      <a:pt x="1450" y="9195"/>
                    </a:cubicBezTo>
                    <a:lnTo>
                      <a:pt x="1450" y="9195"/>
                    </a:lnTo>
                    <a:cubicBezTo>
                      <a:pt x="0" y="5914"/>
                      <a:pt x="795" y="2412"/>
                      <a:pt x="3093" y="1225"/>
                    </a:cubicBezTo>
                    <a:lnTo>
                      <a:pt x="3093" y="1225"/>
                    </a:lnTo>
                    <a:cubicBezTo>
                      <a:pt x="5462" y="0"/>
                      <a:pt x="8685" y="1934"/>
                      <a:pt x="10135" y="5216"/>
                    </a:cubicBezTo>
                  </a:path>
                </a:pathLst>
              </a:custGeom>
              <a:solidFill>
                <a:schemeClr val="accent5">
                  <a:lumMod val="5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64" name="Freeform 2">
                <a:extLst>
                  <a:ext uri="{FF2B5EF4-FFF2-40B4-BE49-F238E27FC236}">
                    <a16:creationId xmlns:a16="http://schemas.microsoft.com/office/drawing/2014/main" xmlns="" id="{5F976817-5432-472F-B5E7-2E1C7FE446CA}"/>
                  </a:ext>
                </a:extLst>
              </p:cNvPr>
              <p:cNvSpPr>
                <a:spLocks noChangeArrowheads="1"/>
              </p:cNvSpPr>
              <p:nvPr/>
            </p:nvSpPr>
            <p:spPr bwMode="auto">
              <a:xfrm flipH="1">
                <a:off x="2588629" y="2239264"/>
                <a:ext cx="2875417" cy="3441057"/>
              </a:xfrm>
              <a:custGeom>
                <a:avLst/>
                <a:gdLst>
                  <a:gd name="T0" fmla="*/ 10283 w 11734"/>
                  <a:gd name="T1" fmla="*/ 5070 h 14043"/>
                  <a:gd name="T2" fmla="*/ 10283 w 11734"/>
                  <a:gd name="T3" fmla="*/ 5070 h 14043"/>
                  <a:gd name="T4" fmla="*/ 8492 w 11734"/>
                  <a:gd name="T5" fmla="*/ 12964 h 14043"/>
                  <a:gd name="T6" fmla="*/ 8492 w 11734"/>
                  <a:gd name="T7" fmla="*/ 12964 h 14043"/>
                  <a:gd name="T8" fmla="*/ 1450 w 11734"/>
                  <a:gd name="T9" fmla="*/ 8972 h 14043"/>
                  <a:gd name="T10" fmla="*/ 1450 w 11734"/>
                  <a:gd name="T11" fmla="*/ 8972 h 14043"/>
                  <a:gd name="T12" fmla="*/ 3241 w 11734"/>
                  <a:gd name="T13" fmla="*/ 1079 h 14043"/>
                  <a:gd name="T14" fmla="*/ 3241 w 11734"/>
                  <a:gd name="T15" fmla="*/ 1079 h 14043"/>
                  <a:gd name="T16" fmla="*/ 10283 w 11734"/>
                  <a:gd name="T17" fmla="*/ 5070 h 14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34" h="14043">
                    <a:moveTo>
                      <a:pt x="10283" y="5070"/>
                    </a:moveTo>
                    <a:lnTo>
                      <a:pt x="10283" y="5070"/>
                    </a:lnTo>
                    <a:cubicBezTo>
                      <a:pt x="11733" y="8351"/>
                      <a:pt x="10931" y="11886"/>
                      <a:pt x="8492" y="12964"/>
                    </a:cubicBezTo>
                    <a:lnTo>
                      <a:pt x="8492" y="12964"/>
                    </a:lnTo>
                    <a:cubicBezTo>
                      <a:pt x="6053" y="14042"/>
                      <a:pt x="2900" y="12255"/>
                      <a:pt x="1450" y="8972"/>
                    </a:cubicBezTo>
                    <a:lnTo>
                      <a:pt x="1450" y="8972"/>
                    </a:lnTo>
                    <a:cubicBezTo>
                      <a:pt x="0" y="5691"/>
                      <a:pt x="802" y="2156"/>
                      <a:pt x="3241" y="1079"/>
                    </a:cubicBezTo>
                    <a:lnTo>
                      <a:pt x="3241" y="1079"/>
                    </a:lnTo>
                    <a:cubicBezTo>
                      <a:pt x="5681" y="0"/>
                      <a:pt x="8833" y="1788"/>
                      <a:pt x="10283" y="507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65" name="Freeform 3">
                <a:extLst>
                  <a:ext uri="{FF2B5EF4-FFF2-40B4-BE49-F238E27FC236}">
                    <a16:creationId xmlns:a16="http://schemas.microsoft.com/office/drawing/2014/main" xmlns="" id="{02FB80A3-8E8F-4129-B50C-DDB147696821}"/>
                  </a:ext>
                </a:extLst>
              </p:cNvPr>
              <p:cNvSpPr>
                <a:spLocks noChangeArrowheads="1"/>
              </p:cNvSpPr>
              <p:nvPr/>
            </p:nvSpPr>
            <p:spPr bwMode="auto">
              <a:xfrm flipH="1">
                <a:off x="2767217" y="2426495"/>
                <a:ext cx="2518485" cy="3066373"/>
              </a:xfrm>
              <a:custGeom>
                <a:avLst/>
                <a:gdLst>
                  <a:gd name="connsiteX0" fmla="*/ 1877296 w 3699961"/>
                  <a:gd name="connsiteY0" fmla="*/ 1751149 h 4505637"/>
                  <a:gd name="connsiteX1" fmla="*/ 2253716 w 3699961"/>
                  <a:gd name="connsiteY1" fmla="*/ 2066626 h 4505637"/>
                  <a:gd name="connsiteX2" fmla="*/ 2122072 w 3699961"/>
                  <a:gd name="connsiteY2" fmla="*/ 2648459 h 4505637"/>
                  <a:gd name="connsiteX3" fmla="*/ 1603768 w 3699961"/>
                  <a:gd name="connsiteY3" fmla="*/ 2354120 h 4505637"/>
                  <a:gd name="connsiteX4" fmla="*/ 1735412 w 3699961"/>
                  <a:gd name="connsiteY4" fmla="*/ 1772647 h 4505637"/>
                  <a:gd name="connsiteX5" fmla="*/ 1877296 w 3699961"/>
                  <a:gd name="connsiteY5" fmla="*/ 1751149 h 4505637"/>
                  <a:gd name="connsiteX6" fmla="*/ 1824506 w 3699961"/>
                  <a:gd name="connsiteY6" fmla="*/ 1521213 h 4505637"/>
                  <a:gd name="connsiteX7" fmla="*/ 1610299 w 3699961"/>
                  <a:gd name="connsiteY7" fmla="*/ 1553509 h 4505637"/>
                  <a:gd name="connsiteX8" fmla="*/ 1410784 w 3699961"/>
                  <a:gd name="connsiteY8" fmla="*/ 2431619 h 4505637"/>
                  <a:gd name="connsiteX9" fmla="*/ 2194797 w 3699961"/>
                  <a:gd name="connsiteY9" fmla="*/ 2875894 h 4505637"/>
                  <a:gd name="connsiteX10" fmla="*/ 2393591 w 3699961"/>
                  <a:gd name="connsiteY10" fmla="*/ 1997784 h 4505637"/>
                  <a:gd name="connsiteX11" fmla="*/ 1824506 w 3699961"/>
                  <a:gd name="connsiteY11" fmla="*/ 1521213 h 4505637"/>
                  <a:gd name="connsiteX12" fmla="*/ 1706576 w 3699961"/>
                  <a:gd name="connsiteY12" fmla="*/ 1188563 h 4505637"/>
                  <a:gd name="connsiteX13" fmla="*/ 2626958 w 3699961"/>
                  <a:gd name="connsiteY13" fmla="*/ 1894816 h 4505637"/>
                  <a:gd name="connsiteX14" fmla="*/ 2333089 w 3699961"/>
                  <a:gd name="connsiteY14" fmla="*/ 3189839 h 4505637"/>
                  <a:gd name="connsiteX15" fmla="*/ 1177778 w 3699961"/>
                  <a:gd name="connsiteY15" fmla="*/ 2534947 h 4505637"/>
                  <a:gd name="connsiteX16" fmla="*/ 1471647 w 3699961"/>
                  <a:gd name="connsiteY16" fmla="*/ 1239924 h 4505637"/>
                  <a:gd name="connsiteX17" fmla="*/ 1706576 w 3699961"/>
                  <a:gd name="connsiteY17" fmla="*/ 1188563 h 4505637"/>
                  <a:gd name="connsiteX18" fmla="*/ 1654420 w 3699961"/>
                  <a:gd name="connsiteY18" fmla="*/ 920361 h 4505637"/>
                  <a:gd name="connsiteX19" fmla="*/ 1358355 w 3699961"/>
                  <a:gd name="connsiteY19" fmla="*/ 984808 h 4505637"/>
                  <a:gd name="connsiteX20" fmla="*/ 987570 w 3699961"/>
                  <a:gd name="connsiteY20" fmla="*/ 2618187 h 4505637"/>
                  <a:gd name="connsiteX21" fmla="*/ 2444793 w 3699961"/>
                  <a:gd name="connsiteY21" fmla="*/ 3444235 h 4505637"/>
                  <a:gd name="connsiteX22" fmla="*/ 2815578 w 3699961"/>
                  <a:gd name="connsiteY22" fmla="*/ 1810856 h 4505637"/>
                  <a:gd name="connsiteX23" fmla="*/ 1654420 w 3699961"/>
                  <a:gd name="connsiteY23" fmla="*/ 920361 h 4505637"/>
                  <a:gd name="connsiteX24" fmla="*/ 1591529 w 3699961"/>
                  <a:gd name="connsiteY24" fmla="*/ 590080 h 4505637"/>
                  <a:gd name="connsiteX25" fmla="*/ 3048489 w 3699961"/>
                  <a:gd name="connsiteY25" fmla="*/ 1707915 h 4505637"/>
                  <a:gd name="connsiteX26" fmla="*/ 2583387 w 3699961"/>
                  <a:gd name="connsiteY26" fmla="*/ 3757737 h 4505637"/>
                  <a:gd name="connsiteX27" fmla="*/ 754659 w 3699961"/>
                  <a:gd name="connsiteY27" fmla="*/ 2721128 h 4505637"/>
                  <a:gd name="connsiteX28" fmla="*/ 1219761 w 3699961"/>
                  <a:gd name="connsiteY28" fmla="*/ 671306 h 4505637"/>
                  <a:gd name="connsiteX29" fmla="*/ 1591529 w 3699961"/>
                  <a:gd name="connsiteY29" fmla="*/ 590080 h 4505637"/>
                  <a:gd name="connsiteX30" fmla="*/ 1482854 w 3699961"/>
                  <a:gd name="connsiteY30" fmla="*/ 330989 h 4505637"/>
                  <a:gd name="connsiteX31" fmla="*/ 1043382 w 3699961"/>
                  <a:gd name="connsiteY31" fmla="*/ 426986 h 4505637"/>
                  <a:gd name="connsiteX32" fmla="*/ 493289 w 3699961"/>
                  <a:gd name="connsiteY32" fmla="*/ 2852285 h 4505637"/>
                  <a:gd name="connsiteX33" fmla="*/ 2656579 w 3699961"/>
                  <a:gd name="connsiteY33" fmla="*/ 4078977 h 4505637"/>
                  <a:gd name="connsiteX34" fmla="*/ 3207032 w 3699961"/>
                  <a:gd name="connsiteY34" fmla="*/ 1653317 h 4505637"/>
                  <a:gd name="connsiteX35" fmla="*/ 1482854 w 3699961"/>
                  <a:gd name="connsiteY35" fmla="*/ 330989 h 4505637"/>
                  <a:gd name="connsiteX36" fmla="*/ 1420196 w 3699961"/>
                  <a:gd name="connsiteY36" fmla="*/ 274 h 4505637"/>
                  <a:gd name="connsiteX37" fmla="*/ 3439957 w 3699961"/>
                  <a:gd name="connsiteY37" fmla="*/ 1550343 h 4505637"/>
                  <a:gd name="connsiteX38" fmla="*/ 2795182 w 3699961"/>
                  <a:gd name="connsiteY38" fmla="*/ 4392581 h 4505637"/>
                  <a:gd name="connsiteX39" fmla="*/ 260004 w 3699961"/>
                  <a:gd name="connsiteY39" fmla="*/ 2955260 h 4505637"/>
                  <a:gd name="connsiteX40" fmla="*/ 904779 w 3699961"/>
                  <a:gd name="connsiteY40" fmla="*/ 113022 h 4505637"/>
                  <a:gd name="connsiteX41" fmla="*/ 1420196 w 3699961"/>
                  <a:gd name="connsiteY41" fmla="*/ 274 h 4505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699961" h="4505637">
                    <a:moveTo>
                      <a:pt x="1877296" y="1751149"/>
                    </a:moveTo>
                    <a:cubicBezTo>
                      <a:pt x="2023406" y="1766027"/>
                      <a:pt x="2173866" y="1885321"/>
                      <a:pt x="2253716" y="2066626"/>
                    </a:cubicBezTo>
                    <a:cubicBezTo>
                      <a:pt x="2360183" y="2308726"/>
                      <a:pt x="2301194" y="2568839"/>
                      <a:pt x="2122072" y="2648459"/>
                    </a:cubicBezTo>
                    <a:cubicBezTo>
                      <a:pt x="1942590" y="2728078"/>
                      <a:pt x="1710235" y="2596220"/>
                      <a:pt x="1603768" y="2354120"/>
                    </a:cubicBezTo>
                    <a:cubicBezTo>
                      <a:pt x="1496942" y="2112380"/>
                      <a:pt x="1555930" y="1852266"/>
                      <a:pt x="1735412" y="1772647"/>
                    </a:cubicBezTo>
                    <a:cubicBezTo>
                      <a:pt x="1780373" y="1752832"/>
                      <a:pt x="1828593" y="1746190"/>
                      <a:pt x="1877296" y="1751149"/>
                    </a:cubicBezTo>
                    <a:close/>
                    <a:moveTo>
                      <a:pt x="1824506" y="1521213"/>
                    </a:moveTo>
                    <a:cubicBezTo>
                      <a:pt x="1750909" y="1513658"/>
                      <a:pt x="1678095" y="1523627"/>
                      <a:pt x="1610299" y="1553509"/>
                    </a:cubicBezTo>
                    <a:cubicBezTo>
                      <a:pt x="1339118" y="1673398"/>
                      <a:pt x="1249804" y="2067270"/>
                      <a:pt x="1410784" y="2431619"/>
                    </a:cubicBezTo>
                    <a:cubicBezTo>
                      <a:pt x="1572125" y="2796328"/>
                      <a:pt x="1923616" y="2995784"/>
                      <a:pt x="2194797" y="2875894"/>
                    </a:cubicBezTo>
                    <a:cubicBezTo>
                      <a:pt x="2465618" y="2756365"/>
                      <a:pt x="2554931" y="2362133"/>
                      <a:pt x="2393591" y="1997784"/>
                    </a:cubicBezTo>
                    <a:cubicBezTo>
                      <a:pt x="2273126" y="1724253"/>
                      <a:pt x="2045296" y="1543878"/>
                      <a:pt x="1824506" y="1521213"/>
                    </a:cubicBezTo>
                    <a:close/>
                    <a:moveTo>
                      <a:pt x="1706576" y="1188563"/>
                    </a:moveTo>
                    <a:cubicBezTo>
                      <a:pt x="2056115" y="1181681"/>
                      <a:pt x="2433544" y="1457201"/>
                      <a:pt x="2626958" y="1894816"/>
                    </a:cubicBezTo>
                    <a:cubicBezTo>
                      <a:pt x="2865007" y="2433059"/>
                      <a:pt x="2733558" y="3012705"/>
                      <a:pt x="2333089" y="3189839"/>
                    </a:cubicBezTo>
                    <a:cubicBezTo>
                      <a:pt x="1932980" y="3366253"/>
                      <a:pt x="1415826" y="3073190"/>
                      <a:pt x="1177778" y="2534947"/>
                    </a:cubicBezTo>
                    <a:cubicBezTo>
                      <a:pt x="939729" y="1996704"/>
                      <a:pt x="1071538" y="1416698"/>
                      <a:pt x="1471647" y="1239924"/>
                    </a:cubicBezTo>
                    <a:cubicBezTo>
                      <a:pt x="1546736" y="1206779"/>
                      <a:pt x="1625913" y="1190151"/>
                      <a:pt x="1706576" y="1188563"/>
                    </a:cubicBezTo>
                    <a:close/>
                    <a:moveTo>
                      <a:pt x="1654420" y="920361"/>
                    </a:moveTo>
                    <a:cubicBezTo>
                      <a:pt x="1552710" y="922247"/>
                      <a:pt x="1452919" y="943101"/>
                      <a:pt x="1358355" y="984808"/>
                    </a:cubicBezTo>
                    <a:cubicBezTo>
                      <a:pt x="854375" y="1207607"/>
                      <a:pt x="688062" y="1940432"/>
                      <a:pt x="987570" y="2618187"/>
                    </a:cubicBezTo>
                    <a:cubicBezTo>
                      <a:pt x="1287438" y="3296302"/>
                      <a:pt x="1941173" y="3667034"/>
                      <a:pt x="2444793" y="3444235"/>
                    </a:cubicBezTo>
                    <a:cubicBezTo>
                      <a:pt x="2948773" y="3221436"/>
                      <a:pt x="3115086" y="2488611"/>
                      <a:pt x="2815578" y="1810856"/>
                    </a:cubicBezTo>
                    <a:cubicBezTo>
                      <a:pt x="2571935" y="1260180"/>
                      <a:pt x="2095161" y="912188"/>
                      <a:pt x="1654420" y="920361"/>
                    </a:cubicBezTo>
                    <a:close/>
                    <a:moveTo>
                      <a:pt x="1591529" y="590080"/>
                    </a:moveTo>
                    <a:cubicBezTo>
                      <a:pt x="2144773" y="579274"/>
                      <a:pt x="2742546" y="1015403"/>
                      <a:pt x="3048489" y="1707915"/>
                    </a:cubicBezTo>
                    <a:cubicBezTo>
                      <a:pt x="3425394" y="2559878"/>
                      <a:pt x="3216962" y="3477709"/>
                      <a:pt x="2583387" y="3757737"/>
                    </a:cubicBezTo>
                    <a:cubicBezTo>
                      <a:pt x="1950172" y="4037765"/>
                      <a:pt x="1131204" y="3573451"/>
                      <a:pt x="754659" y="2721128"/>
                    </a:cubicBezTo>
                    <a:cubicBezTo>
                      <a:pt x="377754" y="1869165"/>
                      <a:pt x="586186" y="951335"/>
                      <a:pt x="1219761" y="671306"/>
                    </a:cubicBezTo>
                    <a:cubicBezTo>
                      <a:pt x="1338556" y="618869"/>
                      <a:pt x="1463856" y="592574"/>
                      <a:pt x="1591529" y="590080"/>
                    </a:cubicBezTo>
                    <a:close/>
                    <a:moveTo>
                      <a:pt x="1482854" y="330989"/>
                    </a:moveTo>
                    <a:cubicBezTo>
                      <a:pt x="1331850" y="333878"/>
                      <a:pt x="1183717" y="364945"/>
                      <a:pt x="1043382" y="426986"/>
                    </a:cubicBezTo>
                    <a:cubicBezTo>
                      <a:pt x="294925" y="757512"/>
                      <a:pt x="48319" y="1845945"/>
                      <a:pt x="493289" y="2852285"/>
                    </a:cubicBezTo>
                    <a:cubicBezTo>
                      <a:pt x="937899" y="3859346"/>
                      <a:pt x="1908482" y="4409503"/>
                      <a:pt x="2656579" y="4078977"/>
                    </a:cubicBezTo>
                    <a:cubicBezTo>
                      <a:pt x="3405036" y="3748091"/>
                      <a:pt x="3651642" y="2660019"/>
                      <a:pt x="3207032" y="1653317"/>
                    </a:cubicBezTo>
                    <a:cubicBezTo>
                      <a:pt x="2845494" y="835081"/>
                      <a:pt x="2137207" y="318472"/>
                      <a:pt x="1482854" y="330989"/>
                    </a:cubicBezTo>
                    <a:close/>
                    <a:moveTo>
                      <a:pt x="1420196" y="274"/>
                    </a:moveTo>
                    <a:cubicBezTo>
                      <a:pt x="2187188" y="-14787"/>
                      <a:pt x="3015822" y="590224"/>
                      <a:pt x="3439957" y="1550343"/>
                    </a:cubicBezTo>
                    <a:cubicBezTo>
                      <a:pt x="3961969" y="2731669"/>
                      <a:pt x="3673242" y="4004447"/>
                      <a:pt x="2795182" y="4392581"/>
                    </a:cubicBezTo>
                    <a:cubicBezTo>
                      <a:pt x="1917122" y="4780715"/>
                      <a:pt x="782016" y="4137305"/>
                      <a:pt x="260004" y="2955260"/>
                    </a:cubicBezTo>
                    <a:cubicBezTo>
                      <a:pt x="-262008" y="1773935"/>
                      <a:pt x="26718" y="501156"/>
                      <a:pt x="904779" y="113022"/>
                    </a:cubicBezTo>
                    <a:cubicBezTo>
                      <a:pt x="1069482" y="40247"/>
                      <a:pt x="1243198" y="3750"/>
                      <a:pt x="1420196" y="274"/>
                    </a:cubicBezTo>
                    <a:close/>
                  </a:path>
                </a:pathLst>
              </a:custGeom>
              <a:solidFill>
                <a:schemeClr val="accent5"/>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grpSp>
            <p:nvGrpSpPr>
              <p:cNvPr id="166" name="Group 22">
                <a:extLst>
                  <a:ext uri="{FF2B5EF4-FFF2-40B4-BE49-F238E27FC236}">
                    <a16:creationId xmlns:a16="http://schemas.microsoft.com/office/drawing/2014/main" xmlns="" id="{26265624-5321-402C-B650-9BE511A242F6}"/>
                  </a:ext>
                </a:extLst>
              </p:cNvPr>
              <p:cNvGrpSpPr/>
              <p:nvPr/>
            </p:nvGrpSpPr>
            <p:grpSpPr>
              <a:xfrm flipH="1">
                <a:off x="2086158" y="2030747"/>
                <a:ext cx="1790518" cy="1887450"/>
                <a:chOff x="6420196" y="3478339"/>
                <a:chExt cx="4772662" cy="5031889"/>
              </a:xfrm>
            </p:grpSpPr>
            <p:sp>
              <p:nvSpPr>
                <p:cNvPr id="167" name="Freeform 7">
                  <a:extLst>
                    <a:ext uri="{FF2B5EF4-FFF2-40B4-BE49-F238E27FC236}">
                      <a16:creationId xmlns:a16="http://schemas.microsoft.com/office/drawing/2014/main" xmlns="" id="{B167DA29-2DB0-45BA-85FB-445F765BE67D}"/>
                    </a:ext>
                  </a:extLst>
                </p:cNvPr>
                <p:cNvSpPr>
                  <a:spLocks noChangeArrowheads="1"/>
                </p:cNvSpPr>
                <p:nvPr/>
              </p:nvSpPr>
              <p:spPr bwMode="auto">
                <a:xfrm>
                  <a:off x="6420196" y="7830477"/>
                  <a:ext cx="633667" cy="679751"/>
                </a:xfrm>
                <a:custGeom>
                  <a:avLst/>
                  <a:gdLst>
                    <a:gd name="T0" fmla="*/ 156 w 972"/>
                    <a:gd name="T1" fmla="*/ 933 h 1039"/>
                    <a:gd name="T2" fmla="*/ 0 w 972"/>
                    <a:gd name="T3" fmla="*/ 1038 h 1039"/>
                    <a:gd name="T4" fmla="*/ 96 w 972"/>
                    <a:gd name="T5" fmla="*/ 871 h 1039"/>
                    <a:gd name="T6" fmla="*/ 908 w 972"/>
                    <a:gd name="T7" fmla="*/ 0 h 1039"/>
                    <a:gd name="T8" fmla="*/ 971 w 972"/>
                    <a:gd name="T9" fmla="*/ 58 h 1039"/>
                    <a:gd name="T10" fmla="*/ 156 w 972"/>
                    <a:gd name="T11" fmla="*/ 933 h 1039"/>
                  </a:gdLst>
                  <a:ahLst/>
                  <a:cxnLst>
                    <a:cxn ang="0">
                      <a:pos x="T0" y="T1"/>
                    </a:cxn>
                    <a:cxn ang="0">
                      <a:pos x="T2" y="T3"/>
                    </a:cxn>
                    <a:cxn ang="0">
                      <a:pos x="T4" y="T5"/>
                    </a:cxn>
                    <a:cxn ang="0">
                      <a:pos x="T6" y="T7"/>
                    </a:cxn>
                    <a:cxn ang="0">
                      <a:pos x="T8" y="T9"/>
                    </a:cxn>
                    <a:cxn ang="0">
                      <a:pos x="T10" y="T11"/>
                    </a:cxn>
                  </a:cxnLst>
                  <a:rect l="0" t="0" r="r" b="b"/>
                  <a:pathLst>
                    <a:path w="972" h="1039">
                      <a:moveTo>
                        <a:pt x="156" y="933"/>
                      </a:moveTo>
                      <a:lnTo>
                        <a:pt x="0" y="1038"/>
                      </a:lnTo>
                      <a:lnTo>
                        <a:pt x="96" y="871"/>
                      </a:lnTo>
                      <a:lnTo>
                        <a:pt x="908" y="0"/>
                      </a:lnTo>
                      <a:lnTo>
                        <a:pt x="971" y="58"/>
                      </a:lnTo>
                      <a:lnTo>
                        <a:pt x="156" y="933"/>
                      </a:lnTo>
                    </a:path>
                  </a:pathLst>
                </a:custGeom>
                <a:solidFill>
                  <a:srgbClr val="D9A95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68" name="Freeform 8">
                  <a:extLst>
                    <a:ext uri="{FF2B5EF4-FFF2-40B4-BE49-F238E27FC236}">
                      <a16:creationId xmlns:a16="http://schemas.microsoft.com/office/drawing/2014/main" xmlns="" id="{07F35D7A-77A8-4557-B171-362E81B73353}"/>
                    </a:ext>
                  </a:extLst>
                </p:cNvPr>
                <p:cNvSpPr>
                  <a:spLocks noChangeArrowheads="1"/>
                </p:cNvSpPr>
                <p:nvPr/>
              </p:nvSpPr>
              <p:spPr bwMode="auto">
                <a:xfrm>
                  <a:off x="6420196" y="7856398"/>
                  <a:ext cx="633667" cy="650948"/>
                </a:xfrm>
                <a:custGeom>
                  <a:avLst/>
                  <a:gdLst>
                    <a:gd name="T0" fmla="*/ 953 w 972"/>
                    <a:gd name="T1" fmla="*/ 0 h 998"/>
                    <a:gd name="T2" fmla="*/ 138 w 972"/>
                    <a:gd name="T3" fmla="*/ 876 h 998"/>
                    <a:gd name="T4" fmla="*/ 27 w 972"/>
                    <a:gd name="T5" fmla="*/ 950 h 998"/>
                    <a:gd name="T6" fmla="*/ 0 w 972"/>
                    <a:gd name="T7" fmla="*/ 997 h 998"/>
                    <a:gd name="T8" fmla="*/ 156 w 972"/>
                    <a:gd name="T9" fmla="*/ 892 h 998"/>
                    <a:gd name="T10" fmla="*/ 971 w 972"/>
                    <a:gd name="T11" fmla="*/ 17 h 998"/>
                    <a:gd name="T12" fmla="*/ 953 w 972"/>
                    <a:gd name="T13" fmla="*/ 0 h 998"/>
                  </a:gdLst>
                  <a:ahLst/>
                  <a:cxnLst>
                    <a:cxn ang="0">
                      <a:pos x="T0" y="T1"/>
                    </a:cxn>
                    <a:cxn ang="0">
                      <a:pos x="T2" y="T3"/>
                    </a:cxn>
                    <a:cxn ang="0">
                      <a:pos x="T4" y="T5"/>
                    </a:cxn>
                    <a:cxn ang="0">
                      <a:pos x="T6" y="T7"/>
                    </a:cxn>
                    <a:cxn ang="0">
                      <a:pos x="T8" y="T9"/>
                    </a:cxn>
                    <a:cxn ang="0">
                      <a:pos x="T10" y="T11"/>
                    </a:cxn>
                    <a:cxn ang="0">
                      <a:pos x="T12" y="T13"/>
                    </a:cxn>
                  </a:cxnLst>
                  <a:rect l="0" t="0" r="r" b="b"/>
                  <a:pathLst>
                    <a:path w="972" h="998">
                      <a:moveTo>
                        <a:pt x="953" y="0"/>
                      </a:moveTo>
                      <a:lnTo>
                        <a:pt x="138" y="876"/>
                      </a:lnTo>
                      <a:lnTo>
                        <a:pt x="27" y="950"/>
                      </a:lnTo>
                      <a:lnTo>
                        <a:pt x="0" y="997"/>
                      </a:lnTo>
                      <a:lnTo>
                        <a:pt x="156" y="892"/>
                      </a:lnTo>
                      <a:lnTo>
                        <a:pt x="971" y="17"/>
                      </a:lnTo>
                      <a:lnTo>
                        <a:pt x="953" y="0"/>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69" name="Freeform 9">
                  <a:extLst>
                    <a:ext uri="{FF2B5EF4-FFF2-40B4-BE49-F238E27FC236}">
                      <a16:creationId xmlns:a16="http://schemas.microsoft.com/office/drawing/2014/main" xmlns="" id="{E011EAED-D9E3-4FE1-B48A-ED46EF78E764}"/>
                    </a:ext>
                  </a:extLst>
                </p:cNvPr>
                <p:cNvSpPr>
                  <a:spLocks noChangeArrowheads="1"/>
                </p:cNvSpPr>
                <p:nvPr/>
              </p:nvSpPr>
              <p:spPr bwMode="auto">
                <a:xfrm>
                  <a:off x="6820559" y="7997534"/>
                  <a:ext cx="77767" cy="77767"/>
                </a:xfrm>
                <a:custGeom>
                  <a:avLst/>
                  <a:gdLst>
                    <a:gd name="T0" fmla="*/ 56 w 120"/>
                    <a:gd name="T1" fmla="*/ 0 h 121"/>
                    <a:gd name="T2" fmla="*/ 0 w 120"/>
                    <a:gd name="T3" fmla="*/ 60 h 121"/>
                    <a:gd name="T4" fmla="*/ 0 w 120"/>
                    <a:gd name="T5" fmla="*/ 60 h 121"/>
                    <a:gd name="T6" fmla="*/ 62 w 120"/>
                    <a:gd name="T7" fmla="*/ 120 h 121"/>
                    <a:gd name="T8" fmla="*/ 119 w 120"/>
                    <a:gd name="T9" fmla="*/ 59 h 121"/>
                    <a:gd name="T10" fmla="*/ 56 w 120"/>
                    <a:gd name="T11" fmla="*/ 0 h 121"/>
                  </a:gdLst>
                  <a:ahLst/>
                  <a:cxnLst>
                    <a:cxn ang="0">
                      <a:pos x="T0" y="T1"/>
                    </a:cxn>
                    <a:cxn ang="0">
                      <a:pos x="T2" y="T3"/>
                    </a:cxn>
                    <a:cxn ang="0">
                      <a:pos x="T4" y="T5"/>
                    </a:cxn>
                    <a:cxn ang="0">
                      <a:pos x="T6" y="T7"/>
                    </a:cxn>
                    <a:cxn ang="0">
                      <a:pos x="T8" y="T9"/>
                    </a:cxn>
                    <a:cxn ang="0">
                      <a:pos x="T10" y="T11"/>
                    </a:cxn>
                  </a:cxnLst>
                  <a:rect l="0" t="0" r="r" b="b"/>
                  <a:pathLst>
                    <a:path w="120" h="121">
                      <a:moveTo>
                        <a:pt x="56" y="0"/>
                      </a:moveTo>
                      <a:lnTo>
                        <a:pt x="0" y="60"/>
                      </a:lnTo>
                      <a:lnTo>
                        <a:pt x="0" y="60"/>
                      </a:lnTo>
                      <a:cubicBezTo>
                        <a:pt x="6" y="82"/>
                        <a:pt x="22" y="111"/>
                        <a:pt x="62" y="120"/>
                      </a:cubicBezTo>
                      <a:lnTo>
                        <a:pt x="119" y="59"/>
                      </a:lnTo>
                      <a:lnTo>
                        <a:pt x="56" y="0"/>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70" name="Freeform 10">
                  <a:extLst>
                    <a:ext uri="{FF2B5EF4-FFF2-40B4-BE49-F238E27FC236}">
                      <a16:creationId xmlns:a16="http://schemas.microsoft.com/office/drawing/2014/main" xmlns="" id="{A2CC7A57-5414-467C-9F1C-5A0BCD645AE1}"/>
                    </a:ext>
                  </a:extLst>
                </p:cNvPr>
                <p:cNvSpPr>
                  <a:spLocks noChangeArrowheads="1"/>
                </p:cNvSpPr>
                <p:nvPr/>
              </p:nvSpPr>
              <p:spPr bwMode="auto">
                <a:xfrm>
                  <a:off x="9260174" y="3881581"/>
                  <a:ext cx="1932684" cy="1598569"/>
                </a:xfrm>
                <a:custGeom>
                  <a:avLst/>
                  <a:gdLst>
                    <a:gd name="T0" fmla="*/ 1912 w 2959"/>
                    <a:gd name="T1" fmla="*/ 393 h 2448"/>
                    <a:gd name="T2" fmla="*/ 1912 w 2959"/>
                    <a:gd name="T3" fmla="*/ 393 h 2448"/>
                    <a:gd name="T4" fmla="*/ 2861 w 2959"/>
                    <a:gd name="T5" fmla="*/ 568 h 2448"/>
                    <a:gd name="T6" fmla="*/ 2861 w 2959"/>
                    <a:gd name="T7" fmla="*/ 568 h 2448"/>
                    <a:gd name="T8" fmla="*/ 2714 w 2959"/>
                    <a:gd name="T9" fmla="*/ 1284 h 2448"/>
                    <a:gd name="T10" fmla="*/ 2714 w 2959"/>
                    <a:gd name="T11" fmla="*/ 1284 h 2448"/>
                    <a:gd name="T12" fmla="*/ 2057 w 2959"/>
                    <a:gd name="T13" fmla="*/ 1801 h 2448"/>
                    <a:gd name="T14" fmla="*/ 2057 w 2959"/>
                    <a:gd name="T15" fmla="*/ 1801 h 2448"/>
                    <a:gd name="T16" fmla="*/ 0 w 2959"/>
                    <a:gd name="T17" fmla="*/ 2447 h 2448"/>
                    <a:gd name="T18" fmla="*/ 1912 w 2959"/>
                    <a:gd name="T19" fmla="*/ 393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59" h="2448">
                      <a:moveTo>
                        <a:pt x="1912" y="393"/>
                      </a:moveTo>
                      <a:lnTo>
                        <a:pt x="1912" y="393"/>
                      </a:lnTo>
                      <a:cubicBezTo>
                        <a:pt x="2350" y="0"/>
                        <a:pt x="2767" y="313"/>
                        <a:pt x="2861" y="568"/>
                      </a:cubicBezTo>
                      <a:lnTo>
                        <a:pt x="2861" y="568"/>
                      </a:lnTo>
                      <a:cubicBezTo>
                        <a:pt x="2958" y="827"/>
                        <a:pt x="2832" y="1091"/>
                        <a:pt x="2714" y="1284"/>
                      </a:cubicBezTo>
                      <a:lnTo>
                        <a:pt x="2714" y="1284"/>
                      </a:lnTo>
                      <a:cubicBezTo>
                        <a:pt x="2566" y="1527"/>
                        <a:pt x="2297" y="1687"/>
                        <a:pt x="2057" y="1801"/>
                      </a:cubicBezTo>
                      <a:lnTo>
                        <a:pt x="2057" y="1801"/>
                      </a:lnTo>
                      <a:cubicBezTo>
                        <a:pt x="1635" y="2003"/>
                        <a:pt x="516" y="2313"/>
                        <a:pt x="0" y="2447"/>
                      </a:cubicBezTo>
                      <a:lnTo>
                        <a:pt x="1912" y="393"/>
                      </a:lnTo>
                    </a:path>
                  </a:pathLst>
                </a:custGeom>
                <a:solidFill>
                  <a:schemeClr val="accent5">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71" name="Freeform 11">
                  <a:extLst>
                    <a:ext uri="{FF2B5EF4-FFF2-40B4-BE49-F238E27FC236}">
                      <a16:creationId xmlns:a16="http://schemas.microsoft.com/office/drawing/2014/main" xmlns="" id="{BA721840-988F-4208-85BD-26B40E86C459}"/>
                    </a:ext>
                  </a:extLst>
                </p:cNvPr>
                <p:cNvSpPr>
                  <a:spLocks noChangeArrowheads="1"/>
                </p:cNvSpPr>
                <p:nvPr/>
              </p:nvSpPr>
              <p:spPr bwMode="auto">
                <a:xfrm>
                  <a:off x="9260174" y="3872941"/>
                  <a:ext cx="1722421" cy="1610088"/>
                </a:xfrm>
                <a:custGeom>
                  <a:avLst/>
                  <a:gdLst>
                    <a:gd name="T0" fmla="*/ 1913 w 2639"/>
                    <a:gd name="T1" fmla="*/ 407 h 2463"/>
                    <a:gd name="T2" fmla="*/ 1913 w 2639"/>
                    <a:gd name="T3" fmla="*/ 407 h 2463"/>
                    <a:gd name="T4" fmla="*/ 2616 w 2639"/>
                    <a:gd name="T5" fmla="*/ 353 h 2463"/>
                    <a:gd name="T6" fmla="*/ 2616 w 2639"/>
                    <a:gd name="T7" fmla="*/ 353 h 2463"/>
                    <a:gd name="T8" fmla="*/ 2353 w 2639"/>
                    <a:gd name="T9" fmla="*/ 963 h 2463"/>
                    <a:gd name="T10" fmla="*/ 2353 w 2639"/>
                    <a:gd name="T11" fmla="*/ 963 h 2463"/>
                    <a:gd name="T12" fmla="*/ 1736 w 2639"/>
                    <a:gd name="T13" fmla="*/ 1515 h 2463"/>
                    <a:gd name="T14" fmla="*/ 1736 w 2639"/>
                    <a:gd name="T15" fmla="*/ 1515 h 2463"/>
                    <a:gd name="T16" fmla="*/ 0 w 2639"/>
                    <a:gd name="T17" fmla="*/ 2462 h 2463"/>
                    <a:gd name="T18" fmla="*/ 1913 w 2639"/>
                    <a:gd name="T19" fmla="*/ 407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9" h="2463">
                      <a:moveTo>
                        <a:pt x="1913" y="407"/>
                      </a:moveTo>
                      <a:lnTo>
                        <a:pt x="1913" y="407"/>
                      </a:lnTo>
                      <a:cubicBezTo>
                        <a:pt x="2336" y="0"/>
                        <a:pt x="2595" y="167"/>
                        <a:pt x="2616" y="353"/>
                      </a:cubicBezTo>
                      <a:lnTo>
                        <a:pt x="2616" y="353"/>
                      </a:lnTo>
                      <a:cubicBezTo>
                        <a:pt x="2638" y="542"/>
                        <a:pt x="2485" y="782"/>
                        <a:pt x="2353" y="963"/>
                      </a:cubicBezTo>
                      <a:lnTo>
                        <a:pt x="2353" y="963"/>
                      </a:lnTo>
                      <a:cubicBezTo>
                        <a:pt x="2188" y="1189"/>
                        <a:pt x="1946" y="1373"/>
                        <a:pt x="1736" y="1515"/>
                      </a:cubicBezTo>
                      <a:lnTo>
                        <a:pt x="1736" y="1515"/>
                      </a:lnTo>
                      <a:cubicBezTo>
                        <a:pt x="1365" y="1766"/>
                        <a:pt x="430" y="2247"/>
                        <a:pt x="0" y="2462"/>
                      </a:cubicBezTo>
                      <a:lnTo>
                        <a:pt x="1913" y="407"/>
                      </a:lnTo>
                    </a:path>
                  </a:pathLst>
                </a:custGeom>
                <a:solidFill>
                  <a:schemeClr val="accent5">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72" name="Freeform 13">
                  <a:extLst>
                    <a:ext uri="{FF2B5EF4-FFF2-40B4-BE49-F238E27FC236}">
                      <a16:creationId xmlns:a16="http://schemas.microsoft.com/office/drawing/2014/main" xmlns="" id="{9587521B-5263-48A0-8460-9D7421587FDE}"/>
                    </a:ext>
                  </a:extLst>
                </p:cNvPr>
                <p:cNvSpPr>
                  <a:spLocks noChangeArrowheads="1"/>
                </p:cNvSpPr>
                <p:nvPr/>
              </p:nvSpPr>
              <p:spPr bwMode="auto">
                <a:xfrm>
                  <a:off x="9260174" y="3633875"/>
                  <a:ext cx="1540963" cy="1849154"/>
                </a:xfrm>
                <a:custGeom>
                  <a:avLst/>
                  <a:gdLst>
                    <a:gd name="T0" fmla="*/ 1970 w 2361"/>
                    <a:gd name="T1" fmla="*/ 712 h 2829"/>
                    <a:gd name="T2" fmla="*/ 1970 w 2361"/>
                    <a:gd name="T3" fmla="*/ 712 h 2829"/>
                    <a:gd name="T4" fmla="*/ 1994 w 2361"/>
                    <a:gd name="T5" fmla="*/ 3 h 2829"/>
                    <a:gd name="T6" fmla="*/ 1994 w 2361"/>
                    <a:gd name="T7" fmla="*/ 3 h 2829"/>
                    <a:gd name="T8" fmla="*/ 1395 w 2361"/>
                    <a:gd name="T9" fmla="*/ 326 h 2829"/>
                    <a:gd name="T10" fmla="*/ 1395 w 2361"/>
                    <a:gd name="T11" fmla="*/ 326 h 2829"/>
                    <a:gd name="T12" fmla="*/ 870 w 2361"/>
                    <a:gd name="T13" fmla="*/ 999 h 2829"/>
                    <a:gd name="T14" fmla="*/ 870 w 2361"/>
                    <a:gd name="T15" fmla="*/ 999 h 2829"/>
                    <a:gd name="T16" fmla="*/ 0 w 2361"/>
                    <a:gd name="T17" fmla="*/ 2828 h 2829"/>
                    <a:gd name="T18" fmla="*/ 1970 w 2361"/>
                    <a:gd name="T19" fmla="*/ 712 h 2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61" h="2829">
                      <a:moveTo>
                        <a:pt x="1970" y="712"/>
                      </a:moveTo>
                      <a:lnTo>
                        <a:pt x="1970" y="712"/>
                      </a:lnTo>
                      <a:cubicBezTo>
                        <a:pt x="2360" y="249"/>
                        <a:pt x="2181" y="6"/>
                        <a:pt x="1994" y="3"/>
                      </a:cubicBezTo>
                      <a:lnTo>
                        <a:pt x="1994" y="3"/>
                      </a:lnTo>
                      <a:cubicBezTo>
                        <a:pt x="1803" y="0"/>
                        <a:pt x="1570" y="177"/>
                        <a:pt x="1395" y="326"/>
                      </a:cubicBezTo>
                      <a:lnTo>
                        <a:pt x="1395" y="326"/>
                      </a:lnTo>
                      <a:cubicBezTo>
                        <a:pt x="1176" y="514"/>
                        <a:pt x="1002" y="774"/>
                        <a:pt x="870" y="999"/>
                      </a:cubicBezTo>
                      <a:lnTo>
                        <a:pt x="870" y="999"/>
                      </a:lnTo>
                      <a:cubicBezTo>
                        <a:pt x="636" y="1394"/>
                        <a:pt x="196" y="2377"/>
                        <a:pt x="0" y="2828"/>
                      </a:cubicBezTo>
                      <a:lnTo>
                        <a:pt x="1970" y="712"/>
                      </a:lnTo>
                    </a:path>
                  </a:pathLst>
                </a:custGeom>
                <a:solidFill>
                  <a:schemeClr val="accent5">
                    <a:lumMod val="60000"/>
                    <a:lumOff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73" name="Freeform 14">
                  <a:extLst>
                    <a:ext uri="{FF2B5EF4-FFF2-40B4-BE49-F238E27FC236}">
                      <a16:creationId xmlns:a16="http://schemas.microsoft.com/office/drawing/2014/main" xmlns="" id="{CB81099E-2C71-4908-8705-F4B79FA65F89}"/>
                    </a:ext>
                  </a:extLst>
                </p:cNvPr>
                <p:cNvSpPr>
                  <a:spLocks noChangeArrowheads="1"/>
                </p:cNvSpPr>
                <p:nvPr/>
              </p:nvSpPr>
              <p:spPr bwMode="auto">
                <a:xfrm>
                  <a:off x="9260174" y="3478339"/>
                  <a:ext cx="1486236" cy="2004690"/>
                </a:xfrm>
                <a:custGeom>
                  <a:avLst/>
                  <a:gdLst>
                    <a:gd name="T0" fmla="*/ 1912 w 2274"/>
                    <a:gd name="T1" fmla="*/ 1012 h 3067"/>
                    <a:gd name="T2" fmla="*/ 1912 w 2274"/>
                    <a:gd name="T3" fmla="*/ 1012 h 3067"/>
                    <a:gd name="T4" fmla="*/ 1670 w 2274"/>
                    <a:gd name="T5" fmla="*/ 78 h 3067"/>
                    <a:gd name="T6" fmla="*/ 1670 w 2274"/>
                    <a:gd name="T7" fmla="*/ 78 h 3067"/>
                    <a:gd name="T8" fmla="*/ 966 w 2274"/>
                    <a:gd name="T9" fmla="*/ 276 h 3067"/>
                    <a:gd name="T10" fmla="*/ 966 w 2274"/>
                    <a:gd name="T11" fmla="*/ 276 h 3067"/>
                    <a:gd name="T12" fmla="*/ 497 w 2274"/>
                    <a:gd name="T13" fmla="*/ 968 h 3067"/>
                    <a:gd name="T14" fmla="*/ 497 w 2274"/>
                    <a:gd name="T15" fmla="*/ 968 h 3067"/>
                    <a:gd name="T16" fmla="*/ 0 w 2274"/>
                    <a:gd name="T17" fmla="*/ 3066 h 3067"/>
                    <a:gd name="T18" fmla="*/ 1912 w 2274"/>
                    <a:gd name="T19" fmla="*/ 1012 h 3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4" h="3067">
                      <a:moveTo>
                        <a:pt x="1912" y="1012"/>
                      </a:moveTo>
                      <a:lnTo>
                        <a:pt x="1912" y="1012"/>
                      </a:lnTo>
                      <a:cubicBezTo>
                        <a:pt x="2273" y="547"/>
                        <a:pt x="1930" y="154"/>
                        <a:pt x="1670" y="78"/>
                      </a:cubicBezTo>
                      <a:lnTo>
                        <a:pt x="1670" y="78"/>
                      </a:lnTo>
                      <a:cubicBezTo>
                        <a:pt x="1405" y="0"/>
                        <a:pt x="1150" y="144"/>
                        <a:pt x="966" y="276"/>
                      </a:cubicBezTo>
                      <a:lnTo>
                        <a:pt x="966" y="276"/>
                      </a:lnTo>
                      <a:cubicBezTo>
                        <a:pt x="735" y="441"/>
                        <a:pt x="595" y="720"/>
                        <a:pt x="497" y="968"/>
                      </a:cubicBezTo>
                      <a:lnTo>
                        <a:pt x="497" y="968"/>
                      </a:lnTo>
                      <a:cubicBezTo>
                        <a:pt x="326" y="1404"/>
                        <a:pt x="97" y="2542"/>
                        <a:pt x="0" y="3066"/>
                      </a:cubicBezTo>
                      <a:lnTo>
                        <a:pt x="1912" y="1012"/>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74" name="Freeform 15">
                  <a:extLst>
                    <a:ext uri="{FF2B5EF4-FFF2-40B4-BE49-F238E27FC236}">
                      <a16:creationId xmlns:a16="http://schemas.microsoft.com/office/drawing/2014/main" xmlns="" id="{C9B0B078-24DE-45B3-BADE-3B79725F9252}"/>
                    </a:ext>
                  </a:extLst>
                </p:cNvPr>
                <p:cNvSpPr>
                  <a:spLocks noChangeArrowheads="1"/>
                </p:cNvSpPr>
                <p:nvPr/>
              </p:nvSpPr>
              <p:spPr bwMode="auto">
                <a:xfrm>
                  <a:off x="6898326" y="4114887"/>
                  <a:ext cx="3634942" cy="3859605"/>
                </a:xfrm>
                <a:custGeom>
                  <a:avLst/>
                  <a:gdLst>
                    <a:gd name="T0" fmla="*/ 412 w 5564"/>
                    <a:gd name="T1" fmla="*/ 5910 h 5911"/>
                    <a:gd name="T2" fmla="*/ 0 w 5564"/>
                    <a:gd name="T3" fmla="*/ 5527 h 5911"/>
                    <a:gd name="T4" fmla="*/ 5563 w 5564"/>
                    <a:gd name="T5" fmla="*/ 0 h 5911"/>
                    <a:gd name="T6" fmla="*/ 412 w 5564"/>
                    <a:gd name="T7" fmla="*/ 5910 h 5911"/>
                  </a:gdLst>
                  <a:ahLst/>
                  <a:cxnLst>
                    <a:cxn ang="0">
                      <a:pos x="T0" y="T1"/>
                    </a:cxn>
                    <a:cxn ang="0">
                      <a:pos x="T2" y="T3"/>
                    </a:cxn>
                    <a:cxn ang="0">
                      <a:pos x="T4" y="T5"/>
                    </a:cxn>
                    <a:cxn ang="0">
                      <a:pos x="T6" y="T7"/>
                    </a:cxn>
                  </a:cxnLst>
                  <a:rect l="0" t="0" r="r" b="b"/>
                  <a:pathLst>
                    <a:path w="5564" h="5911">
                      <a:moveTo>
                        <a:pt x="412" y="5910"/>
                      </a:moveTo>
                      <a:lnTo>
                        <a:pt x="0" y="5527"/>
                      </a:lnTo>
                      <a:lnTo>
                        <a:pt x="5563" y="0"/>
                      </a:lnTo>
                      <a:lnTo>
                        <a:pt x="412" y="5910"/>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75" name="Freeform 18">
                  <a:extLst>
                    <a:ext uri="{FF2B5EF4-FFF2-40B4-BE49-F238E27FC236}">
                      <a16:creationId xmlns:a16="http://schemas.microsoft.com/office/drawing/2014/main" xmlns="" id="{862A15A7-5E73-47F1-9FAA-F1560AD7D91B}"/>
                    </a:ext>
                  </a:extLst>
                </p:cNvPr>
                <p:cNvSpPr>
                  <a:spLocks noChangeArrowheads="1"/>
                </p:cNvSpPr>
                <p:nvPr/>
              </p:nvSpPr>
              <p:spPr bwMode="auto">
                <a:xfrm>
                  <a:off x="6837841" y="4166732"/>
                  <a:ext cx="3643582" cy="3787597"/>
                </a:xfrm>
                <a:custGeom>
                  <a:avLst/>
                  <a:gdLst>
                    <a:gd name="T0" fmla="*/ 5576 w 5577"/>
                    <a:gd name="T1" fmla="*/ 0 h 5797"/>
                    <a:gd name="T2" fmla="*/ 91 w 5577"/>
                    <a:gd name="T3" fmla="*/ 5536 h 5797"/>
                    <a:gd name="T4" fmla="*/ 91 w 5577"/>
                    <a:gd name="T5" fmla="*/ 5536 h 5797"/>
                    <a:gd name="T6" fmla="*/ 41 w 5577"/>
                    <a:gd name="T7" fmla="*/ 5796 h 5797"/>
                    <a:gd name="T8" fmla="*/ 5576 w 5577"/>
                    <a:gd name="T9" fmla="*/ 0 h 5797"/>
                  </a:gdLst>
                  <a:ahLst/>
                  <a:cxnLst>
                    <a:cxn ang="0">
                      <a:pos x="T0" y="T1"/>
                    </a:cxn>
                    <a:cxn ang="0">
                      <a:pos x="T2" y="T3"/>
                    </a:cxn>
                    <a:cxn ang="0">
                      <a:pos x="T4" y="T5"/>
                    </a:cxn>
                    <a:cxn ang="0">
                      <a:pos x="T6" y="T7"/>
                    </a:cxn>
                    <a:cxn ang="0">
                      <a:pos x="T8" y="T9"/>
                    </a:cxn>
                  </a:cxnLst>
                  <a:rect l="0" t="0" r="r" b="b"/>
                  <a:pathLst>
                    <a:path w="5577" h="5797">
                      <a:moveTo>
                        <a:pt x="5576" y="0"/>
                      </a:moveTo>
                      <a:lnTo>
                        <a:pt x="91" y="5536"/>
                      </a:lnTo>
                      <a:lnTo>
                        <a:pt x="91" y="5536"/>
                      </a:lnTo>
                      <a:cubicBezTo>
                        <a:pt x="91" y="5536"/>
                        <a:pt x="0" y="5650"/>
                        <a:pt x="41" y="5796"/>
                      </a:cubicBezTo>
                      <a:lnTo>
                        <a:pt x="5576"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76" name="Freeform 17">
                  <a:extLst>
                    <a:ext uri="{FF2B5EF4-FFF2-40B4-BE49-F238E27FC236}">
                      <a16:creationId xmlns:a16="http://schemas.microsoft.com/office/drawing/2014/main" xmlns="" id="{7660FDE9-EFFD-45A5-A951-4A51A586D228}"/>
                    </a:ext>
                  </a:extLst>
                </p:cNvPr>
                <p:cNvSpPr>
                  <a:spLocks noChangeArrowheads="1"/>
                </p:cNvSpPr>
                <p:nvPr/>
              </p:nvSpPr>
              <p:spPr bwMode="auto">
                <a:xfrm>
                  <a:off x="6791756" y="6888617"/>
                  <a:ext cx="1166522" cy="1209727"/>
                </a:xfrm>
                <a:custGeom>
                  <a:avLst/>
                  <a:gdLst>
                    <a:gd name="T0" fmla="*/ 1529 w 1787"/>
                    <a:gd name="T1" fmla="*/ 223 h 1851"/>
                    <a:gd name="T2" fmla="*/ 1529 w 1787"/>
                    <a:gd name="T3" fmla="*/ 223 h 1851"/>
                    <a:gd name="T4" fmla="*/ 1440 w 1787"/>
                    <a:gd name="T5" fmla="*/ 0 h 1851"/>
                    <a:gd name="T6" fmla="*/ 190 w 1787"/>
                    <a:gd name="T7" fmla="*/ 1249 h 1851"/>
                    <a:gd name="T8" fmla="*/ 190 w 1787"/>
                    <a:gd name="T9" fmla="*/ 1249 h 1851"/>
                    <a:gd name="T10" fmla="*/ 159 w 1787"/>
                    <a:gd name="T11" fmla="*/ 1280 h 1851"/>
                    <a:gd name="T12" fmla="*/ 159 w 1787"/>
                    <a:gd name="T13" fmla="*/ 1280 h 1851"/>
                    <a:gd name="T14" fmla="*/ 153 w 1787"/>
                    <a:gd name="T15" fmla="*/ 1287 h 1851"/>
                    <a:gd name="T16" fmla="*/ 143 w 1787"/>
                    <a:gd name="T17" fmla="*/ 1297 h 1851"/>
                    <a:gd name="T18" fmla="*/ 144 w 1787"/>
                    <a:gd name="T19" fmla="*/ 1297 h 1851"/>
                    <a:gd name="T20" fmla="*/ 144 w 1787"/>
                    <a:gd name="T21" fmla="*/ 1297 h 1851"/>
                    <a:gd name="T22" fmla="*/ 109 w 1787"/>
                    <a:gd name="T23" fmla="*/ 1748 h 1851"/>
                    <a:gd name="T24" fmla="*/ 109 w 1787"/>
                    <a:gd name="T25" fmla="*/ 1748 h 1851"/>
                    <a:gd name="T26" fmla="*/ 546 w 1787"/>
                    <a:gd name="T27" fmla="*/ 1695 h 1851"/>
                    <a:gd name="T28" fmla="*/ 558 w 1787"/>
                    <a:gd name="T29" fmla="*/ 1683 h 1851"/>
                    <a:gd name="T30" fmla="*/ 1786 w 1787"/>
                    <a:gd name="T31" fmla="*/ 287 h 1851"/>
                    <a:gd name="T32" fmla="*/ 1786 w 1787"/>
                    <a:gd name="T33" fmla="*/ 287 h 1851"/>
                    <a:gd name="T34" fmla="*/ 1529 w 1787"/>
                    <a:gd name="T35" fmla="*/ 223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87" h="1851">
                      <a:moveTo>
                        <a:pt x="1529" y="223"/>
                      </a:moveTo>
                      <a:lnTo>
                        <a:pt x="1529" y="223"/>
                      </a:lnTo>
                      <a:cubicBezTo>
                        <a:pt x="1469" y="167"/>
                        <a:pt x="1431" y="91"/>
                        <a:pt x="1440" y="0"/>
                      </a:cubicBezTo>
                      <a:lnTo>
                        <a:pt x="190" y="1249"/>
                      </a:lnTo>
                      <a:lnTo>
                        <a:pt x="190" y="1249"/>
                      </a:lnTo>
                      <a:cubicBezTo>
                        <a:pt x="180" y="1259"/>
                        <a:pt x="169" y="1269"/>
                        <a:pt x="159" y="1280"/>
                      </a:cubicBezTo>
                      <a:lnTo>
                        <a:pt x="159" y="1280"/>
                      </a:lnTo>
                      <a:cubicBezTo>
                        <a:pt x="157" y="1282"/>
                        <a:pt x="155" y="1285"/>
                        <a:pt x="153" y="1287"/>
                      </a:cubicBezTo>
                      <a:lnTo>
                        <a:pt x="143" y="1297"/>
                      </a:lnTo>
                      <a:lnTo>
                        <a:pt x="144" y="1297"/>
                      </a:lnTo>
                      <a:lnTo>
                        <a:pt x="144" y="1297"/>
                      </a:lnTo>
                      <a:cubicBezTo>
                        <a:pt x="17" y="1448"/>
                        <a:pt x="0" y="1646"/>
                        <a:pt x="109" y="1748"/>
                      </a:cubicBezTo>
                      <a:lnTo>
                        <a:pt x="109" y="1748"/>
                      </a:lnTo>
                      <a:cubicBezTo>
                        <a:pt x="219" y="1850"/>
                        <a:pt x="405" y="1833"/>
                        <a:pt x="546" y="1695"/>
                      </a:cubicBezTo>
                      <a:lnTo>
                        <a:pt x="558" y="1683"/>
                      </a:lnTo>
                      <a:lnTo>
                        <a:pt x="1786" y="287"/>
                      </a:lnTo>
                      <a:lnTo>
                        <a:pt x="1786" y="287"/>
                      </a:lnTo>
                      <a:cubicBezTo>
                        <a:pt x="1686" y="317"/>
                        <a:pt x="1597" y="285"/>
                        <a:pt x="1529" y="223"/>
                      </a:cubicBezTo>
                    </a:path>
                  </a:pathLst>
                </a:custGeom>
                <a:solidFill>
                  <a:srgbClr val="E7B45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77" name="Freeform 14">
                  <a:extLst>
                    <a:ext uri="{FF2B5EF4-FFF2-40B4-BE49-F238E27FC236}">
                      <a16:creationId xmlns:a16="http://schemas.microsoft.com/office/drawing/2014/main" xmlns="" id="{037BF8AB-1717-4A42-9136-E4266B7C827E}"/>
                    </a:ext>
                  </a:extLst>
                </p:cNvPr>
                <p:cNvSpPr>
                  <a:spLocks noChangeAspect="1" noChangeArrowheads="1"/>
                </p:cNvSpPr>
                <p:nvPr/>
              </p:nvSpPr>
              <p:spPr bwMode="auto">
                <a:xfrm>
                  <a:off x="6988640" y="7484561"/>
                  <a:ext cx="414764" cy="394980"/>
                </a:xfrm>
                <a:custGeom>
                  <a:avLst/>
                  <a:gdLst>
                    <a:gd name="connsiteX0" fmla="*/ 8473 w 258057"/>
                    <a:gd name="connsiteY0" fmla="*/ 84308 h 245747"/>
                    <a:gd name="connsiteX1" fmla="*/ 11626 w 258057"/>
                    <a:gd name="connsiteY1" fmla="*/ 89249 h 245747"/>
                    <a:gd name="connsiteX2" fmla="*/ 174114 w 258057"/>
                    <a:gd name="connsiteY2" fmla="*/ 229744 h 245747"/>
                    <a:gd name="connsiteX3" fmla="*/ 176275 w 258057"/>
                    <a:gd name="connsiteY3" fmla="*/ 237290 h 245747"/>
                    <a:gd name="connsiteX4" fmla="*/ 3699 w 258057"/>
                    <a:gd name="connsiteY4" fmla="*/ 87452 h 245747"/>
                    <a:gd name="connsiteX5" fmla="*/ 8473 w 258057"/>
                    <a:gd name="connsiteY5" fmla="*/ 84308 h 245747"/>
                    <a:gd name="connsiteX6" fmla="*/ 35011 w 258057"/>
                    <a:gd name="connsiteY6" fmla="*/ 55866 h 245747"/>
                    <a:gd name="connsiteX7" fmla="*/ 37893 w 258057"/>
                    <a:gd name="connsiteY7" fmla="*/ 60668 h 245747"/>
                    <a:gd name="connsiteX8" fmla="*/ 200741 w 258057"/>
                    <a:gd name="connsiteY8" fmla="*/ 200335 h 245747"/>
                    <a:gd name="connsiteX9" fmla="*/ 203263 w 258057"/>
                    <a:gd name="connsiteY9" fmla="*/ 208234 h 245747"/>
                    <a:gd name="connsiteX10" fmla="*/ 29967 w 258057"/>
                    <a:gd name="connsiteY10" fmla="*/ 58873 h 245747"/>
                    <a:gd name="connsiteX11" fmla="*/ 35011 w 258057"/>
                    <a:gd name="connsiteY11" fmla="*/ 55866 h 245747"/>
                    <a:gd name="connsiteX12" fmla="*/ 60845 w 258057"/>
                    <a:gd name="connsiteY12" fmla="*/ 28660 h 245747"/>
                    <a:gd name="connsiteX13" fmla="*/ 63720 w 258057"/>
                    <a:gd name="connsiteY13" fmla="*/ 33341 h 245747"/>
                    <a:gd name="connsiteX14" fmla="*/ 226160 w 258057"/>
                    <a:gd name="connsiteY14" fmla="*/ 173786 h 245747"/>
                    <a:gd name="connsiteX15" fmla="*/ 228676 w 258057"/>
                    <a:gd name="connsiteY15" fmla="*/ 181348 h 245747"/>
                    <a:gd name="connsiteX16" fmla="*/ 55813 w 258057"/>
                    <a:gd name="connsiteY16" fmla="*/ 31540 h 245747"/>
                    <a:gd name="connsiteX17" fmla="*/ 60845 w 258057"/>
                    <a:gd name="connsiteY17" fmla="*/ 28660 h 245747"/>
                    <a:gd name="connsiteX18" fmla="*/ 86853 w 258057"/>
                    <a:gd name="connsiteY18" fmla="*/ 138 h 245747"/>
                    <a:gd name="connsiteX19" fmla="*/ 89739 w 258057"/>
                    <a:gd name="connsiteY19" fmla="*/ 5153 h 245747"/>
                    <a:gd name="connsiteX20" fmla="*/ 253120 w 258057"/>
                    <a:gd name="connsiteY20" fmla="*/ 145769 h 245747"/>
                    <a:gd name="connsiteX21" fmla="*/ 255284 w 258057"/>
                    <a:gd name="connsiteY21" fmla="*/ 153722 h 245747"/>
                    <a:gd name="connsiteX22" fmla="*/ 81804 w 258057"/>
                    <a:gd name="connsiteY22" fmla="*/ 2985 h 245747"/>
                    <a:gd name="connsiteX23" fmla="*/ 86853 w 258057"/>
                    <a:gd name="connsiteY23" fmla="*/ 138 h 24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8057" h="245747">
                      <a:moveTo>
                        <a:pt x="8473" y="84308"/>
                      </a:moveTo>
                      <a:cubicBezTo>
                        <a:pt x="10455" y="84757"/>
                        <a:pt x="12166" y="86554"/>
                        <a:pt x="11626" y="89249"/>
                      </a:cubicBezTo>
                      <a:cubicBezTo>
                        <a:pt x="-12514" y="174049"/>
                        <a:pt x="93770" y="264957"/>
                        <a:pt x="174114" y="229744"/>
                      </a:cubicBezTo>
                      <a:cubicBezTo>
                        <a:pt x="178797" y="227588"/>
                        <a:pt x="180959" y="235493"/>
                        <a:pt x="176275" y="237290"/>
                      </a:cubicBezTo>
                      <a:cubicBezTo>
                        <a:pt x="90528" y="275378"/>
                        <a:pt x="-21881" y="177642"/>
                        <a:pt x="3699" y="87452"/>
                      </a:cubicBezTo>
                      <a:cubicBezTo>
                        <a:pt x="4239" y="84757"/>
                        <a:pt x="6492" y="83859"/>
                        <a:pt x="8473" y="84308"/>
                      </a:cubicBezTo>
                      <a:close/>
                      <a:moveTo>
                        <a:pt x="35011" y="55866"/>
                      </a:moveTo>
                      <a:cubicBezTo>
                        <a:pt x="36992" y="56359"/>
                        <a:pt x="38614" y="58155"/>
                        <a:pt x="37893" y="60668"/>
                      </a:cubicBezTo>
                      <a:cubicBezTo>
                        <a:pt x="14835" y="144325"/>
                        <a:pt x="122560" y="234803"/>
                        <a:pt x="200741" y="200335"/>
                      </a:cubicBezTo>
                      <a:cubicBezTo>
                        <a:pt x="205785" y="198181"/>
                        <a:pt x="207947" y="206080"/>
                        <a:pt x="203263" y="208234"/>
                      </a:cubicBezTo>
                      <a:cubicBezTo>
                        <a:pt x="119317" y="245215"/>
                        <a:pt x="5107" y="147915"/>
                        <a:pt x="29967" y="58873"/>
                      </a:cubicBezTo>
                      <a:cubicBezTo>
                        <a:pt x="30687" y="56180"/>
                        <a:pt x="33029" y="55372"/>
                        <a:pt x="35011" y="55866"/>
                      </a:cubicBezTo>
                      <a:close/>
                      <a:moveTo>
                        <a:pt x="60845" y="28660"/>
                      </a:moveTo>
                      <a:cubicBezTo>
                        <a:pt x="62821" y="29110"/>
                        <a:pt x="64439" y="30820"/>
                        <a:pt x="63720" y="33341"/>
                      </a:cubicBezTo>
                      <a:cubicBezTo>
                        <a:pt x="41798" y="112566"/>
                        <a:pt x="150690" y="206556"/>
                        <a:pt x="226160" y="173786"/>
                      </a:cubicBezTo>
                      <a:cubicBezTo>
                        <a:pt x="231192" y="171625"/>
                        <a:pt x="233348" y="179187"/>
                        <a:pt x="228676" y="181348"/>
                      </a:cubicBezTo>
                      <a:cubicBezTo>
                        <a:pt x="147456" y="216639"/>
                        <a:pt x="32094" y="116527"/>
                        <a:pt x="55813" y="31540"/>
                      </a:cubicBezTo>
                      <a:cubicBezTo>
                        <a:pt x="56532" y="29020"/>
                        <a:pt x="58868" y="28209"/>
                        <a:pt x="60845" y="28660"/>
                      </a:cubicBezTo>
                      <a:close/>
                      <a:moveTo>
                        <a:pt x="86853" y="138"/>
                      </a:moveTo>
                      <a:cubicBezTo>
                        <a:pt x="88837" y="635"/>
                        <a:pt x="90460" y="2442"/>
                        <a:pt x="89739" y="5153"/>
                      </a:cubicBezTo>
                      <a:cubicBezTo>
                        <a:pt x="68820" y="82872"/>
                        <a:pt x="180266" y="177580"/>
                        <a:pt x="253120" y="145769"/>
                      </a:cubicBezTo>
                      <a:cubicBezTo>
                        <a:pt x="257809" y="143601"/>
                        <a:pt x="260334" y="151553"/>
                        <a:pt x="255284" y="153722"/>
                      </a:cubicBezTo>
                      <a:cubicBezTo>
                        <a:pt x="176659" y="188063"/>
                        <a:pt x="59082" y="86487"/>
                        <a:pt x="81804" y="2985"/>
                      </a:cubicBezTo>
                      <a:cubicBezTo>
                        <a:pt x="82526" y="454"/>
                        <a:pt x="84870" y="-359"/>
                        <a:pt x="86853" y="138"/>
                      </a:cubicBezTo>
                      <a:close/>
                    </a:path>
                  </a:pathLst>
                </a:custGeom>
                <a:solidFill>
                  <a:srgbClr val="9E793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78" name="Freeform 15">
                  <a:extLst>
                    <a:ext uri="{FF2B5EF4-FFF2-40B4-BE49-F238E27FC236}">
                      <a16:creationId xmlns:a16="http://schemas.microsoft.com/office/drawing/2014/main" xmlns="" id="{DF66C229-EE74-484B-8683-0B2C553DAF35}"/>
                    </a:ext>
                  </a:extLst>
                </p:cNvPr>
                <p:cNvSpPr>
                  <a:spLocks noChangeAspect="1" noChangeArrowheads="1"/>
                </p:cNvSpPr>
                <p:nvPr/>
              </p:nvSpPr>
              <p:spPr bwMode="auto">
                <a:xfrm>
                  <a:off x="7506069" y="7007527"/>
                  <a:ext cx="348401" cy="315296"/>
                </a:xfrm>
                <a:custGeom>
                  <a:avLst/>
                  <a:gdLst>
                    <a:gd name="connsiteX0" fmla="*/ 5060 w 200415"/>
                    <a:gd name="connsiteY0" fmla="*/ 55737 h 181372"/>
                    <a:gd name="connsiteX1" fmla="*/ 8480 w 200415"/>
                    <a:gd name="connsiteY1" fmla="*/ 60389 h 181372"/>
                    <a:gd name="connsiteX2" fmla="*/ 143112 w 200415"/>
                    <a:gd name="connsiteY2" fmla="*/ 168424 h 181372"/>
                    <a:gd name="connsiteX3" fmla="*/ 145272 w 200415"/>
                    <a:gd name="connsiteY3" fmla="*/ 176373 h 181372"/>
                    <a:gd name="connsiteX4" fmla="*/ 560 w 200415"/>
                    <a:gd name="connsiteY4" fmla="*/ 58944 h 181372"/>
                    <a:gd name="connsiteX5" fmla="*/ 5060 w 200415"/>
                    <a:gd name="connsiteY5" fmla="*/ 55737 h 181372"/>
                    <a:gd name="connsiteX6" fmla="*/ 32834 w 200415"/>
                    <a:gd name="connsiteY6" fmla="*/ 25743 h 181372"/>
                    <a:gd name="connsiteX7" fmla="*/ 35973 w 200415"/>
                    <a:gd name="connsiteY7" fmla="*/ 30553 h 181372"/>
                    <a:gd name="connsiteX8" fmla="*/ 170126 w 200415"/>
                    <a:gd name="connsiteY8" fmla="*/ 138067 h 181372"/>
                    <a:gd name="connsiteX9" fmla="*/ 172637 w 200415"/>
                    <a:gd name="connsiteY9" fmla="*/ 145977 h 181372"/>
                    <a:gd name="connsiteX10" fmla="*/ 28082 w 200415"/>
                    <a:gd name="connsiteY10" fmla="*/ 28755 h 181372"/>
                    <a:gd name="connsiteX11" fmla="*/ 32834 w 200415"/>
                    <a:gd name="connsiteY11" fmla="*/ 25743 h 181372"/>
                    <a:gd name="connsiteX12" fmla="*/ 56991 w 200415"/>
                    <a:gd name="connsiteY12" fmla="*/ 119 h 181372"/>
                    <a:gd name="connsiteX13" fmla="*/ 60290 w 200415"/>
                    <a:gd name="connsiteY13" fmla="*/ 4793 h 181372"/>
                    <a:gd name="connsiteX14" fmla="*/ 195468 w 200415"/>
                    <a:gd name="connsiteY14" fmla="*/ 112667 h 181372"/>
                    <a:gd name="connsiteX15" fmla="*/ 197637 w 200415"/>
                    <a:gd name="connsiteY15" fmla="*/ 120577 h 181372"/>
                    <a:gd name="connsiteX16" fmla="*/ 52338 w 200415"/>
                    <a:gd name="connsiteY16" fmla="*/ 2995 h 181372"/>
                    <a:gd name="connsiteX17" fmla="*/ 56991 w 200415"/>
                    <a:gd name="connsiteY17" fmla="*/ 119 h 18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0415" h="181372">
                      <a:moveTo>
                        <a:pt x="5060" y="55737"/>
                      </a:moveTo>
                      <a:cubicBezTo>
                        <a:pt x="7040" y="56144"/>
                        <a:pt x="8840" y="57860"/>
                        <a:pt x="8480" y="60389"/>
                      </a:cubicBezTo>
                      <a:cubicBezTo>
                        <a:pt x="920" y="117839"/>
                        <a:pt x="89115" y="191548"/>
                        <a:pt x="143112" y="168424"/>
                      </a:cubicBezTo>
                      <a:cubicBezTo>
                        <a:pt x="147791" y="166256"/>
                        <a:pt x="150311" y="174566"/>
                        <a:pt x="145272" y="176373"/>
                      </a:cubicBezTo>
                      <a:cubicBezTo>
                        <a:pt x="85155" y="202388"/>
                        <a:pt x="-8079" y="121452"/>
                        <a:pt x="560" y="58944"/>
                      </a:cubicBezTo>
                      <a:cubicBezTo>
                        <a:pt x="920" y="56234"/>
                        <a:pt x="3080" y="55331"/>
                        <a:pt x="5060" y="55737"/>
                      </a:cubicBezTo>
                      <a:close/>
                      <a:moveTo>
                        <a:pt x="32834" y="25743"/>
                      </a:moveTo>
                      <a:cubicBezTo>
                        <a:pt x="34807" y="26238"/>
                        <a:pt x="36511" y="28036"/>
                        <a:pt x="35973" y="30553"/>
                      </a:cubicBezTo>
                      <a:cubicBezTo>
                        <a:pt x="26288" y="89164"/>
                        <a:pt x="115245" y="161799"/>
                        <a:pt x="170126" y="138067"/>
                      </a:cubicBezTo>
                      <a:cubicBezTo>
                        <a:pt x="175147" y="135909"/>
                        <a:pt x="177300" y="143820"/>
                        <a:pt x="172637" y="145977"/>
                      </a:cubicBezTo>
                      <a:cubicBezTo>
                        <a:pt x="111300" y="172227"/>
                        <a:pt x="17321" y="93479"/>
                        <a:pt x="28082" y="28755"/>
                      </a:cubicBezTo>
                      <a:cubicBezTo>
                        <a:pt x="28620" y="26058"/>
                        <a:pt x="30862" y="25249"/>
                        <a:pt x="32834" y="25743"/>
                      </a:cubicBezTo>
                      <a:close/>
                      <a:moveTo>
                        <a:pt x="56991" y="119"/>
                      </a:moveTo>
                      <a:cubicBezTo>
                        <a:pt x="59025" y="568"/>
                        <a:pt x="60832" y="2276"/>
                        <a:pt x="60290" y="4793"/>
                      </a:cubicBezTo>
                      <a:cubicBezTo>
                        <a:pt x="50169" y="63764"/>
                        <a:pt x="139806" y="136399"/>
                        <a:pt x="195468" y="112667"/>
                      </a:cubicBezTo>
                      <a:cubicBezTo>
                        <a:pt x="200167" y="110509"/>
                        <a:pt x="202697" y="118420"/>
                        <a:pt x="197637" y="120577"/>
                      </a:cubicBezTo>
                      <a:cubicBezTo>
                        <a:pt x="136192" y="146827"/>
                        <a:pt x="41133" y="67719"/>
                        <a:pt x="52338" y="2995"/>
                      </a:cubicBezTo>
                      <a:cubicBezTo>
                        <a:pt x="52699" y="478"/>
                        <a:pt x="54958" y="-331"/>
                        <a:pt x="56991" y="119"/>
                      </a:cubicBezTo>
                      <a:close/>
                    </a:path>
                  </a:pathLst>
                </a:custGeom>
                <a:solidFill>
                  <a:srgbClr val="9E793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grpSp>
        </p:grpSp>
        <p:grpSp>
          <p:nvGrpSpPr>
            <p:cNvPr id="179" name="Group 3">
              <a:extLst>
                <a:ext uri="{FF2B5EF4-FFF2-40B4-BE49-F238E27FC236}">
                  <a16:creationId xmlns:a16="http://schemas.microsoft.com/office/drawing/2014/main" xmlns="" id="{E6690F8F-2E6A-4724-95BE-792B0C4A5D46}"/>
                </a:ext>
              </a:extLst>
            </p:cNvPr>
            <p:cNvGrpSpPr/>
            <p:nvPr/>
          </p:nvGrpSpPr>
          <p:grpSpPr>
            <a:xfrm>
              <a:off x="4682838" y="2426212"/>
              <a:ext cx="2826327" cy="2954515"/>
              <a:chOff x="7669632" y="1854915"/>
              <a:chExt cx="8905242" cy="9309138"/>
            </a:xfrm>
          </p:grpSpPr>
          <p:sp>
            <p:nvSpPr>
              <p:cNvPr id="180" name="Freeform 2">
                <a:extLst>
                  <a:ext uri="{FF2B5EF4-FFF2-40B4-BE49-F238E27FC236}">
                    <a16:creationId xmlns:a16="http://schemas.microsoft.com/office/drawing/2014/main" xmlns="" id="{9238020C-29C7-4C30-B338-D0FC6CBCB0F5}"/>
                  </a:ext>
                </a:extLst>
              </p:cNvPr>
              <p:cNvSpPr>
                <a:spLocks noChangeArrowheads="1"/>
              </p:cNvSpPr>
              <p:nvPr/>
            </p:nvSpPr>
            <p:spPr bwMode="auto">
              <a:xfrm>
                <a:off x="7686914" y="6235857"/>
                <a:ext cx="8591943" cy="4928196"/>
              </a:xfrm>
              <a:custGeom>
                <a:avLst/>
                <a:gdLst>
                  <a:gd name="T0" fmla="*/ 13069 w 13153"/>
                  <a:gd name="T1" fmla="*/ 4175 h 7545"/>
                  <a:gd name="T2" fmla="*/ 13069 w 13153"/>
                  <a:gd name="T3" fmla="*/ 4175 h 7545"/>
                  <a:gd name="T4" fmla="*/ 12863 w 13153"/>
                  <a:gd name="T5" fmla="*/ 4295 h 7545"/>
                  <a:gd name="T6" fmla="*/ 5575 w 13153"/>
                  <a:gd name="T7" fmla="*/ 88 h 7545"/>
                  <a:gd name="T8" fmla="*/ 5575 w 13153"/>
                  <a:gd name="T9" fmla="*/ 88 h 7545"/>
                  <a:gd name="T10" fmla="*/ 4985 w 13153"/>
                  <a:gd name="T11" fmla="*/ 112 h 7545"/>
                  <a:gd name="T12" fmla="*/ 358 w 13153"/>
                  <a:gd name="T13" fmla="*/ 2782 h 7545"/>
                  <a:gd name="T14" fmla="*/ 358 w 13153"/>
                  <a:gd name="T15" fmla="*/ 2782 h 7545"/>
                  <a:gd name="T16" fmla="*/ 216 w 13153"/>
                  <a:gd name="T17" fmla="*/ 2608 h 7545"/>
                  <a:gd name="T18" fmla="*/ 216 w 13153"/>
                  <a:gd name="T19" fmla="*/ 2608 h 7545"/>
                  <a:gd name="T20" fmla="*/ 134 w 13153"/>
                  <a:gd name="T21" fmla="*/ 3071 h 7545"/>
                  <a:gd name="T22" fmla="*/ 134 w 13153"/>
                  <a:gd name="T23" fmla="*/ 3071 h 7545"/>
                  <a:gd name="T24" fmla="*/ 140 w 13153"/>
                  <a:gd name="T25" fmla="*/ 3084 h 7545"/>
                  <a:gd name="T26" fmla="*/ 140 w 13153"/>
                  <a:gd name="T27" fmla="*/ 3084 h 7545"/>
                  <a:gd name="T28" fmla="*/ 228 w 13153"/>
                  <a:gd name="T29" fmla="*/ 3174 h 7545"/>
                  <a:gd name="T30" fmla="*/ 358 w 13153"/>
                  <a:gd name="T31" fmla="*/ 3248 h 7545"/>
                  <a:gd name="T32" fmla="*/ 358 w 13153"/>
                  <a:gd name="T33" fmla="*/ 3248 h 7545"/>
                  <a:gd name="T34" fmla="*/ 7646 w 13153"/>
                  <a:gd name="T35" fmla="*/ 7456 h 7545"/>
                  <a:gd name="T36" fmla="*/ 7646 w 13153"/>
                  <a:gd name="T37" fmla="*/ 7456 h 7545"/>
                  <a:gd name="T38" fmla="*/ 8236 w 13153"/>
                  <a:gd name="T39" fmla="*/ 7432 h 7545"/>
                  <a:gd name="T40" fmla="*/ 12891 w 13153"/>
                  <a:gd name="T41" fmla="*/ 4745 h 7545"/>
                  <a:gd name="T42" fmla="*/ 12891 w 13153"/>
                  <a:gd name="T43" fmla="*/ 4745 h 7545"/>
                  <a:gd name="T44" fmla="*/ 12959 w 13153"/>
                  <a:gd name="T45" fmla="*/ 4705 h 7545"/>
                  <a:gd name="T46" fmla="*/ 12959 w 13153"/>
                  <a:gd name="T47" fmla="*/ 4705 h 7545"/>
                  <a:gd name="T48" fmla="*/ 13092 w 13153"/>
                  <a:gd name="T49" fmla="*/ 4541 h 7545"/>
                  <a:gd name="T50" fmla="*/ 13092 w 13153"/>
                  <a:gd name="T51" fmla="*/ 4541 h 7545"/>
                  <a:gd name="T52" fmla="*/ 13094 w 13153"/>
                  <a:gd name="T53" fmla="*/ 4535 h 7545"/>
                  <a:gd name="T54" fmla="*/ 13094 w 13153"/>
                  <a:gd name="T55" fmla="*/ 4535 h 7545"/>
                  <a:gd name="T56" fmla="*/ 13069 w 13153"/>
                  <a:gd name="T57" fmla="*/ 4175 h 7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153" h="7545">
                    <a:moveTo>
                      <a:pt x="13069" y="4175"/>
                    </a:moveTo>
                    <a:lnTo>
                      <a:pt x="13069" y="4175"/>
                    </a:lnTo>
                    <a:cubicBezTo>
                      <a:pt x="12993" y="4135"/>
                      <a:pt x="12923" y="4197"/>
                      <a:pt x="12863" y="4295"/>
                    </a:cubicBezTo>
                    <a:lnTo>
                      <a:pt x="5575" y="88"/>
                    </a:lnTo>
                    <a:lnTo>
                      <a:pt x="5575" y="88"/>
                    </a:lnTo>
                    <a:cubicBezTo>
                      <a:pt x="5424" y="0"/>
                      <a:pt x="5159" y="11"/>
                      <a:pt x="4985" y="112"/>
                    </a:cubicBezTo>
                    <a:lnTo>
                      <a:pt x="358" y="2782"/>
                    </a:lnTo>
                    <a:lnTo>
                      <a:pt x="358" y="2782"/>
                    </a:lnTo>
                    <a:cubicBezTo>
                      <a:pt x="313" y="2680"/>
                      <a:pt x="261" y="2603"/>
                      <a:pt x="216" y="2608"/>
                    </a:cubicBezTo>
                    <a:lnTo>
                      <a:pt x="216" y="2608"/>
                    </a:lnTo>
                    <a:cubicBezTo>
                      <a:pt x="216" y="2608"/>
                      <a:pt x="0" y="2774"/>
                      <a:pt x="134" y="3071"/>
                    </a:cubicBezTo>
                    <a:lnTo>
                      <a:pt x="134" y="3071"/>
                    </a:lnTo>
                    <a:cubicBezTo>
                      <a:pt x="134" y="3071"/>
                      <a:pt x="134" y="3076"/>
                      <a:pt x="140" y="3084"/>
                    </a:cubicBezTo>
                    <a:lnTo>
                      <a:pt x="140" y="3084"/>
                    </a:lnTo>
                    <a:cubicBezTo>
                      <a:pt x="156" y="3118"/>
                      <a:pt x="185" y="3148"/>
                      <a:pt x="228" y="3174"/>
                    </a:cubicBezTo>
                    <a:lnTo>
                      <a:pt x="358" y="3248"/>
                    </a:lnTo>
                    <a:lnTo>
                      <a:pt x="358" y="3248"/>
                    </a:lnTo>
                    <a:lnTo>
                      <a:pt x="7646" y="7456"/>
                    </a:lnTo>
                    <a:lnTo>
                      <a:pt x="7646" y="7456"/>
                    </a:lnTo>
                    <a:cubicBezTo>
                      <a:pt x="7797" y="7544"/>
                      <a:pt x="8062" y="7533"/>
                      <a:pt x="8236" y="7432"/>
                    </a:cubicBezTo>
                    <a:lnTo>
                      <a:pt x="12891" y="4745"/>
                    </a:lnTo>
                    <a:lnTo>
                      <a:pt x="12891" y="4745"/>
                    </a:lnTo>
                    <a:cubicBezTo>
                      <a:pt x="12914" y="4733"/>
                      <a:pt x="12937" y="4719"/>
                      <a:pt x="12959" y="4705"/>
                    </a:cubicBezTo>
                    <a:lnTo>
                      <a:pt x="12959" y="4705"/>
                    </a:lnTo>
                    <a:cubicBezTo>
                      <a:pt x="13037" y="4657"/>
                      <a:pt x="13082" y="4599"/>
                      <a:pt x="13092" y="4541"/>
                    </a:cubicBezTo>
                    <a:lnTo>
                      <a:pt x="13092" y="4541"/>
                    </a:lnTo>
                    <a:cubicBezTo>
                      <a:pt x="13093" y="4539"/>
                      <a:pt x="13094" y="4537"/>
                      <a:pt x="13094" y="4535"/>
                    </a:cubicBezTo>
                    <a:lnTo>
                      <a:pt x="13094" y="4535"/>
                    </a:lnTo>
                    <a:cubicBezTo>
                      <a:pt x="13152" y="4318"/>
                      <a:pt x="13077" y="4180"/>
                      <a:pt x="13069" y="4175"/>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81" name="Freeform 3">
                <a:extLst>
                  <a:ext uri="{FF2B5EF4-FFF2-40B4-BE49-F238E27FC236}">
                    <a16:creationId xmlns:a16="http://schemas.microsoft.com/office/drawing/2014/main" xmlns="" id="{AE492508-3CFA-4CC9-8FC1-169ED354CD33}"/>
                  </a:ext>
                </a:extLst>
              </p:cNvPr>
              <p:cNvSpPr>
                <a:spLocks noChangeArrowheads="1"/>
              </p:cNvSpPr>
              <p:nvPr/>
            </p:nvSpPr>
            <p:spPr bwMode="auto">
              <a:xfrm>
                <a:off x="7669632" y="6256019"/>
                <a:ext cx="8591943" cy="4890753"/>
              </a:xfrm>
              <a:custGeom>
                <a:avLst/>
                <a:gdLst>
                  <a:gd name="T0" fmla="*/ 5319 w 13153"/>
                  <a:gd name="T1" fmla="*/ 0 h 7487"/>
                  <a:gd name="T2" fmla="*/ 5575 w 13153"/>
                  <a:gd name="T3" fmla="*/ 59 h 7487"/>
                  <a:gd name="T4" fmla="*/ 12863 w 13153"/>
                  <a:gd name="T5" fmla="*/ 4266 h 7487"/>
                  <a:gd name="T6" fmla="*/ 13069 w 13153"/>
                  <a:gd name="T7" fmla="*/ 4146 h 7487"/>
                  <a:gd name="T8" fmla="*/ 13094 w 13153"/>
                  <a:gd name="T9" fmla="*/ 4506 h 7487"/>
                  <a:gd name="T10" fmla="*/ 13092 w 13153"/>
                  <a:gd name="T11" fmla="*/ 4512 h 7487"/>
                  <a:gd name="T12" fmla="*/ 12959 w 13153"/>
                  <a:gd name="T13" fmla="*/ 4676 h 7487"/>
                  <a:gd name="T14" fmla="*/ 12891 w 13153"/>
                  <a:gd name="T15" fmla="*/ 4716 h 7487"/>
                  <a:gd name="T16" fmla="*/ 8236 w 13153"/>
                  <a:gd name="T17" fmla="*/ 7403 h 7487"/>
                  <a:gd name="T18" fmla="*/ 7929 w 13153"/>
                  <a:gd name="T19" fmla="*/ 7486 h 7487"/>
                  <a:gd name="T20" fmla="*/ 7877 w 13153"/>
                  <a:gd name="T21" fmla="*/ 7486 h 7487"/>
                  <a:gd name="T22" fmla="*/ 7646 w 13153"/>
                  <a:gd name="T23" fmla="*/ 7427 h 7487"/>
                  <a:gd name="T24" fmla="*/ 358 w 13153"/>
                  <a:gd name="T25" fmla="*/ 3219 h 7487"/>
                  <a:gd name="T26" fmla="*/ 228 w 13153"/>
                  <a:gd name="T27" fmla="*/ 3145 h 7487"/>
                  <a:gd name="T28" fmla="*/ 140 w 13153"/>
                  <a:gd name="T29" fmla="*/ 3055 h 7487"/>
                  <a:gd name="T30" fmla="*/ 134 w 13153"/>
                  <a:gd name="T31" fmla="*/ 3042 h 7487"/>
                  <a:gd name="T32" fmla="*/ 216 w 13153"/>
                  <a:gd name="T33" fmla="*/ 2579 h 7487"/>
                  <a:gd name="T34" fmla="*/ 358 w 13153"/>
                  <a:gd name="T35" fmla="*/ 2753 h 7487"/>
                  <a:gd name="T36" fmla="*/ 4984 w 13153"/>
                  <a:gd name="T37" fmla="*/ 83 h 7487"/>
                  <a:gd name="T38" fmla="*/ 5308 w 13153"/>
                  <a:gd name="T39" fmla="*/ 0 h 7487"/>
                  <a:gd name="T40" fmla="*/ 5319 w 13153"/>
                  <a:gd name="T41" fmla="*/ 0 h 7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153" h="7487">
                    <a:moveTo>
                      <a:pt x="5319" y="0"/>
                    </a:moveTo>
                    <a:cubicBezTo>
                      <a:pt x="5415" y="0"/>
                      <a:pt x="5507" y="19"/>
                      <a:pt x="5575" y="59"/>
                    </a:cubicBezTo>
                    <a:lnTo>
                      <a:pt x="12863" y="4266"/>
                    </a:lnTo>
                    <a:cubicBezTo>
                      <a:pt x="12923" y="4168"/>
                      <a:pt x="12993" y="4106"/>
                      <a:pt x="13069" y="4146"/>
                    </a:cubicBezTo>
                    <a:cubicBezTo>
                      <a:pt x="13077" y="4151"/>
                      <a:pt x="13152" y="4289"/>
                      <a:pt x="13094" y="4506"/>
                    </a:cubicBezTo>
                    <a:cubicBezTo>
                      <a:pt x="13094" y="4508"/>
                      <a:pt x="13092" y="4510"/>
                      <a:pt x="13092" y="4512"/>
                    </a:cubicBezTo>
                    <a:cubicBezTo>
                      <a:pt x="13082" y="4570"/>
                      <a:pt x="13037" y="4628"/>
                      <a:pt x="12959" y="4676"/>
                    </a:cubicBezTo>
                    <a:cubicBezTo>
                      <a:pt x="12937" y="4690"/>
                      <a:pt x="12914" y="4704"/>
                      <a:pt x="12891" y="4716"/>
                    </a:cubicBezTo>
                    <a:lnTo>
                      <a:pt x="8236" y="7403"/>
                    </a:lnTo>
                    <a:cubicBezTo>
                      <a:pt x="8148" y="7454"/>
                      <a:pt x="8037" y="7482"/>
                      <a:pt x="7929" y="7486"/>
                    </a:cubicBezTo>
                    <a:lnTo>
                      <a:pt x="7877" y="7486"/>
                    </a:lnTo>
                    <a:cubicBezTo>
                      <a:pt x="7790" y="7483"/>
                      <a:pt x="7709" y="7464"/>
                      <a:pt x="7646" y="7427"/>
                    </a:cubicBezTo>
                    <a:lnTo>
                      <a:pt x="358" y="3219"/>
                    </a:lnTo>
                    <a:lnTo>
                      <a:pt x="228" y="3145"/>
                    </a:lnTo>
                    <a:cubicBezTo>
                      <a:pt x="185" y="3119"/>
                      <a:pt x="155" y="3089"/>
                      <a:pt x="140" y="3055"/>
                    </a:cubicBezTo>
                    <a:cubicBezTo>
                      <a:pt x="134" y="3047"/>
                      <a:pt x="134" y="3042"/>
                      <a:pt x="134" y="3042"/>
                    </a:cubicBezTo>
                    <a:cubicBezTo>
                      <a:pt x="0" y="2745"/>
                      <a:pt x="216" y="2579"/>
                      <a:pt x="216" y="2579"/>
                    </a:cubicBezTo>
                    <a:cubicBezTo>
                      <a:pt x="260" y="2574"/>
                      <a:pt x="314" y="2651"/>
                      <a:pt x="358" y="2753"/>
                    </a:cubicBezTo>
                    <a:lnTo>
                      <a:pt x="4984" y="83"/>
                    </a:lnTo>
                    <a:cubicBezTo>
                      <a:pt x="5077" y="29"/>
                      <a:pt x="5194" y="0"/>
                      <a:pt x="5308" y="0"/>
                    </a:cubicBezTo>
                    <a:lnTo>
                      <a:pt x="5319" y="0"/>
                    </a:lnTo>
                  </a:path>
                </a:pathLst>
              </a:custGeom>
              <a:solidFill>
                <a:schemeClr val="bg1">
                  <a:lumMod val="9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82" name="Freeform 4">
                <a:extLst>
                  <a:ext uri="{FF2B5EF4-FFF2-40B4-BE49-F238E27FC236}">
                    <a16:creationId xmlns:a16="http://schemas.microsoft.com/office/drawing/2014/main" xmlns="" id="{BA83267C-A9AC-4607-BB2B-9E7C5D0A1DE3}"/>
                  </a:ext>
                </a:extLst>
              </p:cNvPr>
              <p:cNvSpPr>
                <a:spLocks noChangeArrowheads="1"/>
              </p:cNvSpPr>
              <p:nvPr/>
            </p:nvSpPr>
            <p:spPr bwMode="auto">
              <a:xfrm>
                <a:off x="11702056" y="6256017"/>
                <a:ext cx="4536477" cy="2615315"/>
              </a:xfrm>
              <a:custGeom>
                <a:avLst/>
                <a:gdLst>
                  <a:gd name="T0" fmla="*/ 513 w 6945"/>
                  <a:gd name="T1" fmla="*/ 0 h 4004"/>
                  <a:gd name="T2" fmla="*/ 6944 w 6945"/>
                  <a:gd name="T3" fmla="*/ 3712 h 4004"/>
                  <a:gd name="T4" fmla="*/ 6944 w 6945"/>
                  <a:gd name="T5" fmla="*/ 4003 h 4004"/>
                  <a:gd name="T6" fmla="*/ 0 w 6945"/>
                  <a:gd name="T7" fmla="*/ 0 h 4004"/>
                  <a:gd name="T8" fmla="*/ 513 w 6945"/>
                  <a:gd name="T9" fmla="*/ 0 h 4004"/>
                </a:gdLst>
                <a:ahLst/>
                <a:cxnLst>
                  <a:cxn ang="0">
                    <a:pos x="T0" y="T1"/>
                  </a:cxn>
                  <a:cxn ang="0">
                    <a:pos x="T2" y="T3"/>
                  </a:cxn>
                  <a:cxn ang="0">
                    <a:pos x="T4" y="T5"/>
                  </a:cxn>
                  <a:cxn ang="0">
                    <a:pos x="T6" y="T7"/>
                  </a:cxn>
                  <a:cxn ang="0">
                    <a:pos x="T8" y="T9"/>
                  </a:cxn>
                </a:cxnLst>
                <a:rect l="0" t="0" r="r" b="b"/>
                <a:pathLst>
                  <a:path w="6945" h="4004">
                    <a:moveTo>
                      <a:pt x="513" y="0"/>
                    </a:moveTo>
                    <a:lnTo>
                      <a:pt x="6944" y="3712"/>
                    </a:lnTo>
                    <a:lnTo>
                      <a:pt x="6944" y="4003"/>
                    </a:lnTo>
                    <a:lnTo>
                      <a:pt x="0" y="0"/>
                    </a:lnTo>
                    <a:lnTo>
                      <a:pt x="513"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83" name="Freeform 6">
                <a:extLst>
                  <a:ext uri="{FF2B5EF4-FFF2-40B4-BE49-F238E27FC236}">
                    <a16:creationId xmlns:a16="http://schemas.microsoft.com/office/drawing/2014/main" xmlns="" id="{93F68ED2-420D-4E3A-B64F-19E0E18B8870}"/>
                  </a:ext>
                </a:extLst>
              </p:cNvPr>
              <p:cNvSpPr>
                <a:spLocks noChangeArrowheads="1"/>
              </p:cNvSpPr>
              <p:nvPr/>
            </p:nvSpPr>
            <p:spPr bwMode="auto">
              <a:xfrm>
                <a:off x="11232566" y="1993171"/>
                <a:ext cx="5204706" cy="6909846"/>
              </a:xfrm>
              <a:custGeom>
                <a:avLst/>
                <a:gdLst>
                  <a:gd name="T0" fmla="*/ 0 w 7967"/>
                  <a:gd name="T1" fmla="*/ 240 h 10577"/>
                  <a:gd name="T2" fmla="*/ 166 w 7967"/>
                  <a:gd name="T3" fmla="*/ 0 h 10577"/>
                  <a:gd name="T4" fmla="*/ 166 w 7967"/>
                  <a:gd name="T5" fmla="*/ 0 h 10577"/>
                  <a:gd name="T6" fmla="*/ 166 w 7967"/>
                  <a:gd name="T7" fmla="*/ 0 h 10577"/>
                  <a:gd name="T8" fmla="*/ 275 w 7967"/>
                  <a:gd name="T9" fmla="*/ 33 h 10577"/>
                  <a:gd name="T10" fmla="*/ 275 w 7967"/>
                  <a:gd name="T11" fmla="*/ 33 h 10577"/>
                  <a:gd name="T12" fmla="*/ 7692 w 7967"/>
                  <a:gd name="T13" fmla="*/ 4316 h 10577"/>
                  <a:gd name="T14" fmla="*/ 7692 w 7967"/>
                  <a:gd name="T15" fmla="*/ 4316 h 10577"/>
                  <a:gd name="T16" fmla="*/ 7966 w 7967"/>
                  <a:gd name="T17" fmla="*/ 4840 h 10577"/>
                  <a:gd name="T18" fmla="*/ 7966 w 7967"/>
                  <a:gd name="T19" fmla="*/ 4840 h 10577"/>
                  <a:gd name="T20" fmla="*/ 7966 w 7967"/>
                  <a:gd name="T21" fmla="*/ 10282 h 10577"/>
                  <a:gd name="T22" fmla="*/ 7966 w 7967"/>
                  <a:gd name="T23" fmla="*/ 10282 h 10577"/>
                  <a:gd name="T24" fmla="*/ 7692 w 7967"/>
                  <a:gd name="T25" fmla="*/ 10489 h 10577"/>
                  <a:gd name="T26" fmla="*/ 7692 w 7967"/>
                  <a:gd name="T27" fmla="*/ 10489 h 10577"/>
                  <a:gd name="T28" fmla="*/ 275 w 7967"/>
                  <a:gd name="T29" fmla="*/ 6207 h 10577"/>
                  <a:gd name="T30" fmla="*/ 275 w 7967"/>
                  <a:gd name="T31" fmla="*/ 6207 h 10577"/>
                  <a:gd name="T32" fmla="*/ 0 w 7967"/>
                  <a:gd name="T33" fmla="*/ 5684 h 10577"/>
                  <a:gd name="T34" fmla="*/ 0 w 7967"/>
                  <a:gd name="T35" fmla="*/ 5684 h 10577"/>
                  <a:gd name="T36" fmla="*/ 0 w 7967"/>
                  <a:gd name="T37" fmla="*/ 240 h 10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967" h="10577">
                    <a:moveTo>
                      <a:pt x="0" y="240"/>
                    </a:moveTo>
                    <a:cubicBezTo>
                      <a:pt x="0" y="90"/>
                      <a:pt x="69" y="0"/>
                      <a:pt x="166" y="0"/>
                    </a:cubicBezTo>
                    <a:lnTo>
                      <a:pt x="166" y="0"/>
                    </a:lnTo>
                    <a:lnTo>
                      <a:pt x="166" y="0"/>
                    </a:lnTo>
                    <a:cubicBezTo>
                      <a:pt x="199" y="0"/>
                      <a:pt x="236" y="11"/>
                      <a:pt x="275" y="33"/>
                    </a:cubicBezTo>
                    <a:lnTo>
                      <a:pt x="275" y="33"/>
                    </a:lnTo>
                    <a:lnTo>
                      <a:pt x="7692" y="4316"/>
                    </a:lnTo>
                    <a:lnTo>
                      <a:pt x="7692" y="4316"/>
                    </a:lnTo>
                    <a:cubicBezTo>
                      <a:pt x="7843" y="4404"/>
                      <a:pt x="7966" y="4638"/>
                      <a:pt x="7966" y="4840"/>
                    </a:cubicBezTo>
                    <a:lnTo>
                      <a:pt x="7966" y="4840"/>
                    </a:lnTo>
                    <a:lnTo>
                      <a:pt x="7966" y="10282"/>
                    </a:lnTo>
                    <a:lnTo>
                      <a:pt x="7966" y="10282"/>
                    </a:lnTo>
                    <a:cubicBezTo>
                      <a:pt x="7966" y="10484"/>
                      <a:pt x="7843" y="10576"/>
                      <a:pt x="7692" y="10489"/>
                    </a:cubicBezTo>
                    <a:lnTo>
                      <a:pt x="7692" y="10489"/>
                    </a:lnTo>
                    <a:lnTo>
                      <a:pt x="275" y="6207"/>
                    </a:lnTo>
                    <a:lnTo>
                      <a:pt x="275" y="6207"/>
                    </a:lnTo>
                    <a:cubicBezTo>
                      <a:pt x="123" y="6120"/>
                      <a:pt x="0" y="5885"/>
                      <a:pt x="0" y="5684"/>
                    </a:cubicBezTo>
                    <a:lnTo>
                      <a:pt x="0" y="5684"/>
                    </a:lnTo>
                    <a:lnTo>
                      <a:pt x="0" y="240"/>
                    </a:lnTo>
                  </a:path>
                </a:pathLst>
              </a:custGeom>
              <a:solidFill>
                <a:schemeClr val="bg1">
                  <a:lumMod val="9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84" name="Freeform 8">
                <a:extLst>
                  <a:ext uri="{FF2B5EF4-FFF2-40B4-BE49-F238E27FC236}">
                    <a16:creationId xmlns:a16="http://schemas.microsoft.com/office/drawing/2014/main" xmlns="" id="{C7BF95F2-020F-4D06-BCCB-238DA5942249}"/>
                  </a:ext>
                </a:extLst>
              </p:cNvPr>
              <p:cNvSpPr>
                <a:spLocks noChangeArrowheads="1"/>
              </p:cNvSpPr>
              <p:nvPr/>
            </p:nvSpPr>
            <p:spPr bwMode="auto">
              <a:xfrm>
                <a:off x="11149037" y="1854915"/>
                <a:ext cx="5425837" cy="7116576"/>
              </a:xfrm>
              <a:custGeom>
                <a:avLst/>
                <a:gdLst>
                  <a:gd name="connsiteX0" fmla="*/ 242359 w 5425837"/>
                  <a:gd name="connsiteY0" fmla="*/ 253221 h 7116576"/>
                  <a:gd name="connsiteX1" fmla="*/ 231738 w 5425837"/>
                  <a:gd name="connsiteY1" fmla="*/ 265248 h 7116576"/>
                  <a:gd name="connsiteX2" fmla="*/ 223042 w 5425837"/>
                  <a:gd name="connsiteY2" fmla="*/ 309591 h 7116576"/>
                  <a:gd name="connsiteX3" fmla="*/ 223042 w 5425837"/>
                  <a:gd name="connsiteY3" fmla="*/ 462426 h 7116576"/>
                  <a:gd name="connsiteX4" fmla="*/ 223042 w 5425837"/>
                  <a:gd name="connsiteY4" fmla="*/ 3898618 h 7116576"/>
                  <a:gd name="connsiteX5" fmla="*/ 332781 w 5425837"/>
                  <a:gd name="connsiteY5" fmla="*/ 4089336 h 7116576"/>
                  <a:gd name="connsiteX6" fmla="*/ 5150183 w 5425837"/>
                  <a:gd name="connsiteY6" fmla="*/ 6869771 h 7116576"/>
                  <a:gd name="connsiteX7" fmla="*/ 5187162 w 5425837"/>
                  <a:gd name="connsiteY7" fmla="*/ 6881603 h 7116576"/>
                  <a:gd name="connsiteX8" fmla="*/ 5198443 w 5425837"/>
                  <a:gd name="connsiteY8" fmla="*/ 6859707 h 7116576"/>
                  <a:gd name="connsiteX9" fmla="*/ 5202984 w 5425837"/>
                  <a:gd name="connsiteY9" fmla="*/ 6826512 h 7116576"/>
                  <a:gd name="connsiteX10" fmla="*/ 5202984 w 5425837"/>
                  <a:gd name="connsiteY10" fmla="*/ 3237296 h 7116576"/>
                  <a:gd name="connsiteX11" fmla="*/ 5091949 w 5425837"/>
                  <a:gd name="connsiteY11" fmla="*/ 3046534 h 7116576"/>
                  <a:gd name="connsiteX12" fmla="*/ 275629 w 5425837"/>
                  <a:gd name="connsiteY12" fmla="*/ 264794 h 7116576"/>
                  <a:gd name="connsiteX13" fmla="*/ 170132 w 5425837"/>
                  <a:gd name="connsiteY13" fmla="*/ 0 h 7116576"/>
                  <a:gd name="connsiteX14" fmla="*/ 292935 w 5425837"/>
                  <a:gd name="connsiteY14" fmla="*/ 37883 h 7116576"/>
                  <a:gd name="connsiteX15" fmla="*/ 5150183 w 5425837"/>
                  <a:gd name="connsiteY15" fmla="*/ 2837912 h 7116576"/>
                  <a:gd name="connsiteX16" fmla="*/ 5425837 w 5425837"/>
                  <a:gd name="connsiteY16" fmla="*/ 3313401 h 7116576"/>
                  <a:gd name="connsiteX17" fmla="*/ 5425837 w 5425837"/>
                  <a:gd name="connsiteY17" fmla="*/ 6902428 h 7116576"/>
                  <a:gd name="connsiteX18" fmla="*/ 5291276 w 5425837"/>
                  <a:gd name="connsiteY18" fmla="*/ 7096412 h 7116576"/>
                  <a:gd name="connsiteX19" fmla="*/ 5290669 w 5425837"/>
                  <a:gd name="connsiteY19" fmla="*/ 7096412 h 7116576"/>
                  <a:gd name="connsiteX20" fmla="*/ 5287496 w 5425837"/>
                  <a:gd name="connsiteY20" fmla="*/ 7099294 h 7116576"/>
                  <a:gd name="connsiteX21" fmla="*/ 5231723 w 5425837"/>
                  <a:gd name="connsiteY21" fmla="*/ 7116576 h 7116576"/>
                  <a:gd name="connsiteX22" fmla="*/ 5199719 w 5425837"/>
                  <a:gd name="connsiteY22" fmla="*/ 7116576 h 7116576"/>
                  <a:gd name="connsiteX23" fmla="*/ 5091949 w 5425837"/>
                  <a:gd name="connsiteY23" fmla="*/ 7079338 h 7116576"/>
                  <a:gd name="connsiteX24" fmla="*/ 275629 w 5425837"/>
                  <a:gd name="connsiteY24" fmla="*/ 4298251 h 7116576"/>
                  <a:gd name="connsiteX25" fmla="*/ 0 w 5425837"/>
                  <a:gd name="connsiteY25" fmla="*/ 3822651 h 7116576"/>
                  <a:gd name="connsiteX26" fmla="*/ 0 w 5425837"/>
                  <a:gd name="connsiteY26" fmla="*/ 232129 h 7116576"/>
                  <a:gd name="connsiteX27" fmla="*/ 11104 w 5425837"/>
                  <a:gd name="connsiteY27" fmla="*/ 149619 h 7116576"/>
                  <a:gd name="connsiteX28" fmla="*/ 27860 w 5425837"/>
                  <a:gd name="connsiteY28" fmla="*/ 116773 h 7116576"/>
                  <a:gd name="connsiteX29" fmla="*/ 28489 w 5425837"/>
                  <a:gd name="connsiteY29" fmla="*/ 112147 h 7116576"/>
                  <a:gd name="connsiteX30" fmla="*/ 170132 w 5425837"/>
                  <a:gd name="connsiteY30" fmla="*/ 0 h 711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425837" h="7116576">
                    <a:moveTo>
                      <a:pt x="242359" y="253221"/>
                    </a:moveTo>
                    <a:lnTo>
                      <a:pt x="231738" y="265248"/>
                    </a:lnTo>
                    <a:cubicBezTo>
                      <a:pt x="226145" y="277219"/>
                      <a:pt x="223042" y="292119"/>
                      <a:pt x="223042" y="309591"/>
                    </a:cubicBezTo>
                    <a:lnTo>
                      <a:pt x="223042" y="462426"/>
                    </a:lnTo>
                    <a:lnTo>
                      <a:pt x="223042" y="3898618"/>
                    </a:lnTo>
                    <a:cubicBezTo>
                      <a:pt x="223042" y="3968504"/>
                      <a:pt x="272686" y="4054066"/>
                      <a:pt x="332781" y="4089336"/>
                    </a:cubicBezTo>
                    <a:lnTo>
                      <a:pt x="5150183" y="6869771"/>
                    </a:lnTo>
                    <a:lnTo>
                      <a:pt x="5187162" y="6881603"/>
                    </a:lnTo>
                    <a:lnTo>
                      <a:pt x="5198443" y="6859707"/>
                    </a:lnTo>
                    <a:cubicBezTo>
                      <a:pt x="5201392" y="6850030"/>
                      <a:pt x="5202984" y="6838924"/>
                      <a:pt x="5202984" y="6826512"/>
                    </a:cubicBezTo>
                    <a:lnTo>
                      <a:pt x="5202984" y="3237296"/>
                    </a:lnTo>
                    <a:cubicBezTo>
                      <a:pt x="5202984" y="3166740"/>
                      <a:pt x="5153345" y="3081812"/>
                      <a:pt x="5091949" y="3046534"/>
                    </a:cubicBezTo>
                    <a:lnTo>
                      <a:pt x="275629" y="264794"/>
                    </a:lnTo>
                    <a:close/>
                    <a:moveTo>
                      <a:pt x="170132" y="0"/>
                    </a:moveTo>
                    <a:cubicBezTo>
                      <a:pt x="206712" y="0"/>
                      <a:pt x="248517" y="12410"/>
                      <a:pt x="292935" y="37883"/>
                    </a:cubicBezTo>
                    <a:lnTo>
                      <a:pt x="5150183" y="2837912"/>
                    </a:lnTo>
                    <a:cubicBezTo>
                      <a:pt x="5301727" y="2925433"/>
                      <a:pt x="5425837" y="3139011"/>
                      <a:pt x="5425837" y="3313401"/>
                    </a:cubicBezTo>
                    <a:lnTo>
                      <a:pt x="5425837" y="6902428"/>
                    </a:lnTo>
                    <a:cubicBezTo>
                      <a:pt x="5425837" y="7018034"/>
                      <a:pt x="5371621" y="7087921"/>
                      <a:pt x="5291276" y="7096412"/>
                    </a:cubicBezTo>
                    <a:lnTo>
                      <a:pt x="5290669" y="7096412"/>
                    </a:lnTo>
                    <a:lnTo>
                      <a:pt x="5287496" y="7099294"/>
                    </a:lnTo>
                    <a:cubicBezTo>
                      <a:pt x="5270871" y="7108777"/>
                      <a:pt x="5252134" y="7114616"/>
                      <a:pt x="5231723" y="7116576"/>
                    </a:cubicBezTo>
                    <a:lnTo>
                      <a:pt x="5199719" y="7116576"/>
                    </a:lnTo>
                    <a:cubicBezTo>
                      <a:pt x="5166408" y="7113962"/>
                      <a:pt x="5130485" y="7101550"/>
                      <a:pt x="5091949" y="7079338"/>
                    </a:cubicBezTo>
                    <a:lnTo>
                      <a:pt x="275629" y="4298251"/>
                    </a:lnTo>
                    <a:cubicBezTo>
                      <a:pt x="123445" y="4210709"/>
                      <a:pt x="0" y="3997081"/>
                      <a:pt x="0" y="3822651"/>
                    </a:cubicBezTo>
                    <a:lnTo>
                      <a:pt x="0" y="232129"/>
                    </a:lnTo>
                    <a:cubicBezTo>
                      <a:pt x="0" y="201261"/>
                      <a:pt x="3878" y="173659"/>
                      <a:pt x="11104" y="149619"/>
                    </a:cubicBezTo>
                    <a:lnTo>
                      <a:pt x="27860" y="116773"/>
                    </a:lnTo>
                    <a:lnTo>
                      <a:pt x="28489" y="112147"/>
                    </a:lnTo>
                    <a:cubicBezTo>
                      <a:pt x="50351" y="40046"/>
                      <a:pt x="102526" y="0"/>
                      <a:pt x="170132" y="0"/>
                    </a:cubicBezTo>
                    <a:close/>
                  </a:path>
                </a:pathLst>
              </a:custGeom>
              <a:solidFill>
                <a:schemeClr val="bg1">
                  <a:lumMod val="50000"/>
                </a:schemeClr>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85" name="Freeform 8">
                <a:extLst>
                  <a:ext uri="{FF2B5EF4-FFF2-40B4-BE49-F238E27FC236}">
                    <a16:creationId xmlns:a16="http://schemas.microsoft.com/office/drawing/2014/main" xmlns="" id="{4493B4D5-3FD4-46B9-B5E4-61ADEF177A80}"/>
                  </a:ext>
                </a:extLst>
              </p:cNvPr>
              <p:cNvSpPr>
                <a:spLocks noChangeArrowheads="1"/>
              </p:cNvSpPr>
              <p:nvPr/>
            </p:nvSpPr>
            <p:spPr bwMode="auto">
              <a:xfrm>
                <a:off x="7770444" y="6083201"/>
                <a:ext cx="8470968" cy="4890753"/>
              </a:xfrm>
              <a:custGeom>
                <a:avLst/>
                <a:gdLst>
                  <a:gd name="T0" fmla="*/ 12966 w 12967"/>
                  <a:gd name="T1" fmla="*/ 4512 h 7487"/>
                  <a:gd name="T2" fmla="*/ 12823 w 12967"/>
                  <a:gd name="T3" fmla="*/ 4682 h 7487"/>
                  <a:gd name="T4" fmla="*/ 8109 w 12967"/>
                  <a:gd name="T5" fmla="*/ 7403 h 7487"/>
                  <a:gd name="T6" fmla="*/ 7805 w 12967"/>
                  <a:gd name="T7" fmla="*/ 7486 h 7487"/>
                  <a:gd name="T8" fmla="*/ 7746 w 12967"/>
                  <a:gd name="T9" fmla="*/ 7486 h 7487"/>
                  <a:gd name="T10" fmla="*/ 7519 w 12967"/>
                  <a:gd name="T11" fmla="*/ 7428 h 7487"/>
                  <a:gd name="T12" fmla="*/ 101 w 12967"/>
                  <a:gd name="T13" fmla="*/ 3145 h 7487"/>
                  <a:gd name="T14" fmla="*/ 0 w 12967"/>
                  <a:gd name="T15" fmla="*/ 3012 h 7487"/>
                  <a:gd name="T16" fmla="*/ 0 w 12967"/>
                  <a:gd name="T17" fmla="*/ 2982 h 7487"/>
                  <a:gd name="T18" fmla="*/ 144 w 12967"/>
                  <a:gd name="T19" fmla="*/ 2804 h 7487"/>
                  <a:gd name="T20" fmla="*/ 4858 w 12967"/>
                  <a:gd name="T21" fmla="*/ 83 h 7487"/>
                  <a:gd name="T22" fmla="*/ 5192 w 12967"/>
                  <a:gd name="T23" fmla="*/ 0 h 7487"/>
                  <a:gd name="T24" fmla="*/ 5448 w 12967"/>
                  <a:gd name="T25" fmla="*/ 59 h 7487"/>
                  <a:gd name="T26" fmla="*/ 12866 w 12967"/>
                  <a:gd name="T27" fmla="*/ 4341 h 7487"/>
                  <a:gd name="T28" fmla="*/ 12966 w 12967"/>
                  <a:gd name="T29" fmla="*/ 4467 h 7487"/>
                  <a:gd name="T30" fmla="*/ 12966 w 12967"/>
                  <a:gd name="T31" fmla="*/ 4512 h 7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967" h="7487">
                    <a:moveTo>
                      <a:pt x="12966" y="4512"/>
                    </a:moveTo>
                    <a:cubicBezTo>
                      <a:pt x="12956" y="4572"/>
                      <a:pt x="12908" y="4633"/>
                      <a:pt x="12823" y="4682"/>
                    </a:cubicBezTo>
                    <a:lnTo>
                      <a:pt x="8109" y="7403"/>
                    </a:lnTo>
                    <a:cubicBezTo>
                      <a:pt x="8022" y="7454"/>
                      <a:pt x="7912" y="7482"/>
                      <a:pt x="7805" y="7486"/>
                    </a:cubicBezTo>
                    <a:lnTo>
                      <a:pt x="7746" y="7486"/>
                    </a:lnTo>
                    <a:cubicBezTo>
                      <a:pt x="7661" y="7483"/>
                      <a:pt x="7581" y="7463"/>
                      <a:pt x="7519" y="7428"/>
                    </a:cubicBezTo>
                    <a:lnTo>
                      <a:pt x="101" y="3145"/>
                    </a:lnTo>
                    <a:cubicBezTo>
                      <a:pt x="39" y="3109"/>
                      <a:pt x="5" y="3062"/>
                      <a:pt x="0" y="3012"/>
                    </a:cubicBezTo>
                    <a:lnTo>
                      <a:pt x="0" y="2982"/>
                    </a:lnTo>
                    <a:cubicBezTo>
                      <a:pt x="7" y="2920"/>
                      <a:pt x="55" y="2856"/>
                      <a:pt x="144" y="2804"/>
                    </a:cubicBezTo>
                    <a:lnTo>
                      <a:pt x="4858" y="83"/>
                    </a:lnTo>
                    <a:cubicBezTo>
                      <a:pt x="4953" y="28"/>
                      <a:pt x="5076" y="0"/>
                      <a:pt x="5192" y="0"/>
                    </a:cubicBezTo>
                    <a:cubicBezTo>
                      <a:pt x="5288" y="0"/>
                      <a:pt x="5379" y="19"/>
                      <a:pt x="5448" y="59"/>
                    </a:cubicBezTo>
                    <a:lnTo>
                      <a:pt x="12866" y="4341"/>
                    </a:lnTo>
                    <a:cubicBezTo>
                      <a:pt x="12925" y="4375"/>
                      <a:pt x="12958" y="4420"/>
                      <a:pt x="12966" y="4467"/>
                    </a:cubicBezTo>
                    <a:lnTo>
                      <a:pt x="12966" y="4512"/>
                    </a:lnTo>
                  </a:path>
                </a:pathLst>
              </a:custGeom>
              <a:solidFill>
                <a:schemeClr val="bg1">
                  <a:lumMod val="8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86" name="Freeform 9">
                <a:extLst>
                  <a:ext uri="{FF2B5EF4-FFF2-40B4-BE49-F238E27FC236}">
                    <a16:creationId xmlns:a16="http://schemas.microsoft.com/office/drawing/2014/main" xmlns="" id="{5717EAB9-7FD6-4006-BAD4-4BDDA1E62DA2}"/>
                  </a:ext>
                </a:extLst>
              </p:cNvPr>
              <p:cNvSpPr>
                <a:spLocks noChangeArrowheads="1"/>
              </p:cNvSpPr>
              <p:nvPr/>
            </p:nvSpPr>
            <p:spPr bwMode="auto">
              <a:xfrm>
                <a:off x="7770444" y="6083201"/>
                <a:ext cx="8470968" cy="4890753"/>
              </a:xfrm>
              <a:custGeom>
                <a:avLst/>
                <a:gdLst>
                  <a:gd name="T0" fmla="*/ 5217 w 12967"/>
                  <a:gd name="T1" fmla="*/ 0 h 7487"/>
                  <a:gd name="T2" fmla="*/ 5448 w 12967"/>
                  <a:gd name="T3" fmla="*/ 59 h 7487"/>
                  <a:gd name="T4" fmla="*/ 12866 w 12967"/>
                  <a:gd name="T5" fmla="*/ 4341 h 7487"/>
                  <a:gd name="T6" fmla="*/ 12966 w 12967"/>
                  <a:gd name="T7" fmla="*/ 4467 h 7487"/>
                  <a:gd name="T8" fmla="*/ 12966 w 12967"/>
                  <a:gd name="T9" fmla="*/ 4512 h 7487"/>
                  <a:gd name="T10" fmla="*/ 12823 w 12967"/>
                  <a:gd name="T11" fmla="*/ 4682 h 7487"/>
                  <a:gd name="T12" fmla="*/ 8109 w 12967"/>
                  <a:gd name="T13" fmla="*/ 7403 h 7487"/>
                  <a:gd name="T14" fmla="*/ 7805 w 12967"/>
                  <a:gd name="T15" fmla="*/ 7486 h 7487"/>
                  <a:gd name="T16" fmla="*/ 7746 w 12967"/>
                  <a:gd name="T17" fmla="*/ 7486 h 7487"/>
                  <a:gd name="T18" fmla="*/ 7519 w 12967"/>
                  <a:gd name="T19" fmla="*/ 7428 h 7487"/>
                  <a:gd name="T20" fmla="*/ 101 w 12967"/>
                  <a:gd name="T21" fmla="*/ 3145 h 7487"/>
                  <a:gd name="T22" fmla="*/ 0 w 12967"/>
                  <a:gd name="T23" fmla="*/ 3012 h 7487"/>
                  <a:gd name="T24" fmla="*/ 0 w 12967"/>
                  <a:gd name="T25" fmla="*/ 2982 h 7487"/>
                  <a:gd name="T26" fmla="*/ 144 w 12967"/>
                  <a:gd name="T27" fmla="*/ 2804 h 7487"/>
                  <a:gd name="T28" fmla="*/ 4858 w 12967"/>
                  <a:gd name="T29" fmla="*/ 83 h 7487"/>
                  <a:gd name="T30" fmla="*/ 5165 w 12967"/>
                  <a:gd name="T31" fmla="*/ 0 h 7487"/>
                  <a:gd name="T32" fmla="*/ 5217 w 12967"/>
                  <a:gd name="T33" fmla="*/ 0 h 7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967" h="7487">
                    <a:moveTo>
                      <a:pt x="5217" y="0"/>
                    </a:moveTo>
                    <a:cubicBezTo>
                      <a:pt x="5303" y="3"/>
                      <a:pt x="5385" y="22"/>
                      <a:pt x="5448" y="59"/>
                    </a:cubicBezTo>
                    <a:lnTo>
                      <a:pt x="12866" y="4341"/>
                    </a:lnTo>
                    <a:cubicBezTo>
                      <a:pt x="12925" y="4375"/>
                      <a:pt x="12958" y="4420"/>
                      <a:pt x="12966" y="4467"/>
                    </a:cubicBezTo>
                    <a:lnTo>
                      <a:pt x="12966" y="4512"/>
                    </a:lnTo>
                    <a:cubicBezTo>
                      <a:pt x="12956" y="4572"/>
                      <a:pt x="12908" y="4633"/>
                      <a:pt x="12823" y="4682"/>
                    </a:cubicBezTo>
                    <a:lnTo>
                      <a:pt x="8109" y="7403"/>
                    </a:lnTo>
                    <a:cubicBezTo>
                      <a:pt x="8022" y="7454"/>
                      <a:pt x="7912" y="7482"/>
                      <a:pt x="7805" y="7486"/>
                    </a:cubicBezTo>
                    <a:lnTo>
                      <a:pt x="7746" y="7486"/>
                    </a:lnTo>
                    <a:cubicBezTo>
                      <a:pt x="7661" y="7483"/>
                      <a:pt x="7581" y="7463"/>
                      <a:pt x="7519" y="7428"/>
                    </a:cubicBezTo>
                    <a:lnTo>
                      <a:pt x="101" y="3145"/>
                    </a:lnTo>
                    <a:cubicBezTo>
                      <a:pt x="39" y="3109"/>
                      <a:pt x="5" y="3062"/>
                      <a:pt x="0" y="3012"/>
                    </a:cubicBezTo>
                    <a:lnTo>
                      <a:pt x="0" y="2982"/>
                    </a:lnTo>
                    <a:cubicBezTo>
                      <a:pt x="7" y="2920"/>
                      <a:pt x="55" y="2856"/>
                      <a:pt x="144" y="2804"/>
                    </a:cubicBezTo>
                    <a:lnTo>
                      <a:pt x="4858" y="83"/>
                    </a:lnTo>
                    <a:cubicBezTo>
                      <a:pt x="4946" y="31"/>
                      <a:pt x="5057" y="3"/>
                      <a:pt x="5165" y="0"/>
                    </a:cubicBezTo>
                    <a:lnTo>
                      <a:pt x="5217" y="0"/>
                    </a:lnTo>
                  </a:path>
                </a:pathLst>
              </a:custGeom>
              <a:noFill/>
              <a:ln w="1800" cap="flat">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87" name="Freeform 10">
                <a:extLst>
                  <a:ext uri="{FF2B5EF4-FFF2-40B4-BE49-F238E27FC236}">
                    <a16:creationId xmlns:a16="http://schemas.microsoft.com/office/drawing/2014/main" xmlns="" id="{A50D5652-BF74-4AEC-AD5E-EB4AE82524BB}"/>
                  </a:ext>
                </a:extLst>
              </p:cNvPr>
              <p:cNvSpPr>
                <a:spLocks noChangeArrowheads="1"/>
              </p:cNvSpPr>
              <p:nvPr/>
            </p:nvSpPr>
            <p:spPr bwMode="auto">
              <a:xfrm>
                <a:off x="9766491" y="6604535"/>
                <a:ext cx="5579147" cy="3223057"/>
              </a:xfrm>
              <a:custGeom>
                <a:avLst/>
                <a:gdLst>
                  <a:gd name="T0" fmla="*/ 8542 w 8543"/>
                  <a:gd name="T1" fmla="*/ 3557 h 4933"/>
                  <a:gd name="T2" fmla="*/ 8497 w 8543"/>
                  <a:gd name="T3" fmla="*/ 3611 h 4933"/>
                  <a:gd name="T4" fmla="*/ 6253 w 8543"/>
                  <a:gd name="T5" fmla="*/ 4906 h 4933"/>
                  <a:gd name="T6" fmla="*/ 6166 w 8543"/>
                  <a:gd name="T7" fmla="*/ 4932 h 4933"/>
                  <a:gd name="T8" fmla="*/ 6130 w 8543"/>
                  <a:gd name="T9" fmla="*/ 4932 h 4933"/>
                  <a:gd name="T10" fmla="*/ 6066 w 8543"/>
                  <a:gd name="T11" fmla="*/ 4914 h 4933"/>
                  <a:gd name="T12" fmla="*/ 32 w 8543"/>
                  <a:gd name="T13" fmla="*/ 1429 h 4933"/>
                  <a:gd name="T14" fmla="*/ 0 w 8543"/>
                  <a:gd name="T15" fmla="*/ 1389 h 4933"/>
                  <a:gd name="T16" fmla="*/ 0 w 8543"/>
                  <a:gd name="T17" fmla="*/ 1376 h 4933"/>
                  <a:gd name="T18" fmla="*/ 45 w 8543"/>
                  <a:gd name="T19" fmla="*/ 1321 h 4933"/>
                  <a:gd name="T20" fmla="*/ 2289 w 8543"/>
                  <a:gd name="T21" fmla="*/ 27 h 4933"/>
                  <a:gd name="T22" fmla="*/ 2395 w 8543"/>
                  <a:gd name="T23" fmla="*/ 0 h 4933"/>
                  <a:gd name="T24" fmla="*/ 2476 w 8543"/>
                  <a:gd name="T25" fmla="*/ 19 h 4933"/>
                  <a:gd name="T26" fmla="*/ 8511 w 8543"/>
                  <a:gd name="T27" fmla="*/ 3503 h 4933"/>
                  <a:gd name="T28" fmla="*/ 8542 w 8543"/>
                  <a:gd name="T29" fmla="*/ 3542 h 4933"/>
                  <a:gd name="T30" fmla="*/ 8542 w 8543"/>
                  <a:gd name="T31" fmla="*/ 3557 h 4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43" h="4933">
                    <a:moveTo>
                      <a:pt x="8542" y="3557"/>
                    </a:moveTo>
                    <a:cubicBezTo>
                      <a:pt x="8539" y="3576"/>
                      <a:pt x="8524" y="3596"/>
                      <a:pt x="8497" y="3611"/>
                    </a:cubicBezTo>
                    <a:lnTo>
                      <a:pt x="6253" y="4906"/>
                    </a:lnTo>
                    <a:cubicBezTo>
                      <a:pt x="6228" y="4921"/>
                      <a:pt x="6197" y="4930"/>
                      <a:pt x="6166" y="4932"/>
                    </a:cubicBezTo>
                    <a:lnTo>
                      <a:pt x="6130" y="4932"/>
                    </a:lnTo>
                    <a:cubicBezTo>
                      <a:pt x="6106" y="4930"/>
                      <a:pt x="6084" y="4924"/>
                      <a:pt x="6066" y="4914"/>
                    </a:cubicBezTo>
                    <a:lnTo>
                      <a:pt x="32" y="1429"/>
                    </a:lnTo>
                    <a:cubicBezTo>
                      <a:pt x="12" y="1419"/>
                      <a:pt x="2" y="1404"/>
                      <a:pt x="0" y="1389"/>
                    </a:cubicBezTo>
                    <a:lnTo>
                      <a:pt x="0" y="1376"/>
                    </a:lnTo>
                    <a:cubicBezTo>
                      <a:pt x="2" y="1357"/>
                      <a:pt x="18" y="1337"/>
                      <a:pt x="45" y="1321"/>
                    </a:cubicBezTo>
                    <a:lnTo>
                      <a:pt x="2289" y="27"/>
                    </a:lnTo>
                    <a:cubicBezTo>
                      <a:pt x="2319" y="9"/>
                      <a:pt x="2358" y="0"/>
                      <a:pt x="2395" y="0"/>
                    </a:cubicBezTo>
                    <a:cubicBezTo>
                      <a:pt x="2425" y="0"/>
                      <a:pt x="2454" y="7"/>
                      <a:pt x="2476" y="19"/>
                    </a:cubicBezTo>
                    <a:lnTo>
                      <a:pt x="8511" y="3503"/>
                    </a:lnTo>
                    <a:cubicBezTo>
                      <a:pt x="8529" y="3514"/>
                      <a:pt x="8540" y="3528"/>
                      <a:pt x="8542" y="3542"/>
                    </a:cubicBezTo>
                    <a:lnTo>
                      <a:pt x="8542" y="3557"/>
                    </a:lnTo>
                  </a:path>
                </a:pathLst>
              </a:custGeom>
              <a:solidFill>
                <a:schemeClr val="bg1">
                  <a:lumMod val="9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88" name="Freeform 11">
                <a:extLst>
                  <a:ext uri="{FF2B5EF4-FFF2-40B4-BE49-F238E27FC236}">
                    <a16:creationId xmlns:a16="http://schemas.microsoft.com/office/drawing/2014/main" xmlns="" id="{7F109852-2021-438F-9CBD-8DB8CB66E6A3}"/>
                  </a:ext>
                </a:extLst>
              </p:cNvPr>
              <p:cNvSpPr>
                <a:spLocks noChangeArrowheads="1"/>
              </p:cNvSpPr>
              <p:nvPr/>
            </p:nvSpPr>
            <p:spPr bwMode="auto">
              <a:xfrm>
                <a:off x="9766492" y="8367281"/>
                <a:ext cx="2523145" cy="1457433"/>
              </a:xfrm>
              <a:custGeom>
                <a:avLst/>
                <a:gdLst>
                  <a:gd name="T0" fmla="*/ 2096 w 3862"/>
                  <a:gd name="T1" fmla="*/ 2232 h 2233"/>
                  <a:gd name="T2" fmla="*/ 0 w 3862"/>
                  <a:gd name="T3" fmla="*/ 1022 h 2233"/>
                  <a:gd name="T4" fmla="*/ 0 w 3862"/>
                  <a:gd name="T5" fmla="*/ 903 h 2233"/>
                  <a:gd name="T6" fmla="*/ 1563 w 3862"/>
                  <a:gd name="T7" fmla="*/ 0 h 2233"/>
                  <a:gd name="T8" fmla="*/ 3861 w 3862"/>
                  <a:gd name="T9" fmla="*/ 1328 h 2233"/>
                  <a:gd name="T10" fmla="*/ 2297 w 3862"/>
                  <a:gd name="T11" fmla="*/ 2232 h 2233"/>
                  <a:gd name="T12" fmla="*/ 2096 w 3862"/>
                  <a:gd name="T13" fmla="*/ 2232 h 2233"/>
                </a:gdLst>
                <a:ahLst/>
                <a:cxnLst>
                  <a:cxn ang="0">
                    <a:pos x="T0" y="T1"/>
                  </a:cxn>
                  <a:cxn ang="0">
                    <a:pos x="T2" y="T3"/>
                  </a:cxn>
                  <a:cxn ang="0">
                    <a:pos x="T4" y="T5"/>
                  </a:cxn>
                  <a:cxn ang="0">
                    <a:pos x="T6" y="T7"/>
                  </a:cxn>
                  <a:cxn ang="0">
                    <a:pos x="T8" y="T9"/>
                  </a:cxn>
                  <a:cxn ang="0">
                    <a:pos x="T10" y="T11"/>
                  </a:cxn>
                  <a:cxn ang="0">
                    <a:pos x="T12" y="T13"/>
                  </a:cxn>
                </a:cxnLst>
                <a:rect l="0" t="0" r="r" b="b"/>
                <a:pathLst>
                  <a:path w="3862" h="2233">
                    <a:moveTo>
                      <a:pt x="2096" y="2232"/>
                    </a:moveTo>
                    <a:lnTo>
                      <a:pt x="0" y="1022"/>
                    </a:lnTo>
                    <a:lnTo>
                      <a:pt x="0" y="903"/>
                    </a:lnTo>
                    <a:lnTo>
                      <a:pt x="1563" y="0"/>
                    </a:lnTo>
                    <a:lnTo>
                      <a:pt x="3861" y="1328"/>
                    </a:lnTo>
                    <a:lnTo>
                      <a:pt x="2297" y="2232"/>
                    </a:lnTo>
                    <a:lnTo>
                      <a:pt x="2096" y="2232"/>
                    </a:lnTo>
                  </a:path>
                </a:pathLst>
              </a:custGeom>
              <a:solidFill>
                <a:schemeClr val="bg1">
                  <a:lumMod val="9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89" name="Freeform 12">
                <a:extLst>
                  <a:ext uri="{FF2B5EF4-FFF2-40B4-BE49-F238E27FC236}">
                    <a16:creationId xmlns:a16="http://schemas.microsoft.com/office/drawing/2014/main" xmlns="" id="{3408EBB7-F9AF-45BF-835E-55D49213CC8B}"/>
                  </a:ext>
                </a:extLst>
              </p:cNvPr>
              <p:cNvSpPr>
                <a:spLocks noChangeArrowheads="1"/>
              </p:cNvSpPr>
              <p:nvPr/>
            </p:nvSpPr>
            <p:spPr bwMode="auto">
              <a:xfrm>
                <a:off x="11909436" y="6604536"/>
                <a:ext cx="3436202" cy="1984527"/>
              </a:xfrm>
              <a:custGeom>
                <a:avLst/>
                <a:gdLst>
                  <a:gd name="T0" fmla="*/ 492 w 5263"/>
                  <a:gd name="T1" fmla="*/ 0 h 3038"/>
                  <a:gd name="T2" fmla="*/ 5262 w 5263"/>
                  <a:gd name="T3" fmla="*/ 2754 h 3038"/>
                  <a:gd name="T4" fmla="*/ 5262 w 5263"/>
                  <a:gd name="T5" fmla="*/ 3037 h 3038"/>
                  <a:gd name="T6" fmla="*/ 0 w 5263"/>
                  <a:gd name="T7" fmla="*/ 0 h 3038"/>
                  <a:gd name="T8" fmla="*/ 492 w 5263"/>
                  <a:gd name="T9" fmla="*/ 0 h 3038"/>
                </a:gdLst>
                <a:ahLst/>
                <a:cxnLst>
                  <a:cxn ang="0">
                    <a:pos x="T0" y="T1"/>
                  </a:cxn>
                  <a:cxn ang="0">
                    <a:pos x="T2" y="T3"/>
                  </a:cxn>
                  <a:cxn ang="0">
                    <a:pos x="T4" y="T5"/>
                  </a:cxn>
                  <a:cxn ang="0">
                    <a:pos x="T6" y="T7"/>
                  </a:cxn>
                  <a:cxn ang="0">
                    <a:pos x="T8" y="T9"/>
                  </a:cxn>
                </a:cxnLst>
                <a:rect l="0" t="0" r="r" b="b"/>
                <a:pathLst>
                  <a:path w="5263" h="3038">
                    <a:moveTo>
                      <a:pt x="492" y="0"/>
                    </a:moveTo>
                    <a:lnTo>
                      <a:pt x="5262" y="2754"/>
                    </a:lnTo>
                    <a:lnTo>
                      <a:pt x="5262" y="3037"/>
                    </a:lnTo>
                    <a:lnTo>
                      <a:pt x="0" y="0"/>
                    </a:lnTo>
                    <a:lnTo>
                      <a:pt x="492" y="0"/>
                    </a:lnTo>
                  </a:path>
                </a:pathLst>
              </a:custGeom>
              <a:solidFill>
                <a:schemeClr val="bg1">
                  <a:lumMod val="5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90" name="Freeform 14">
                <a:extLst>
                  <a:ext uri="{FF2B5EF4-FFF2-40B4-BE49-F238E27FC236}">
                    <a16:creationId xmlns:a16="http://schemas.microsoft.com/office/drawing/2014/main" xmlns="" id="{EC7C65AA-3D45-44EE-BF5D-1486582F1339}"/>
                  </a:ext>
                </a:extLst>
              </p:cNvPr>
              <p:cNvSpPr>
                <a:spLocks noChangeArrowheads="1"/>
              </p:cNvSpPr>
              <p:nvPr/>
            </p:nvSpPr>
            <p:spPr bwMode="auto">
              <a:xfrm>
                <a:off x="9907628" y="6650619"/>
                <a:ext cx="5352225" cy="3098548"/>
              </a:xfrm>
              <a:custGeom>
                <a:avLst/>
                <a:gdLst>
                  <a:gd name="connsiteX0" fmla="*/ 3747381 w 5352225"/>
                  <a:gd name="connsiteY0" fmla="*/ 2935027 h 3098548"/>
                  <a:gd name="connsiteX1" fmla="*/ 3764336 w 5352225"/>
                  <a:gd name="connsiteY1" fmla="*/ 2938967 h 3098548"/>
                  <a:gd name="connsiteX2" fmla="*/ 3948241 w 5352225"/>
                  <a:gd name="connsiteY2" fmla="*/ 3045355 h 3098548"/>
                  <a:gd name="connsiteX3" fmla="*/ 3948241 w 5352225"/>
                  <a:gd name="connsiteY3" fmla="*/ 3066369 h 3098548"/>
                  <a:gd name="connsiteX4" fmla="*/ 3945632 w 5352225"/>
                  <a:gd name="connsiteY4" fmla="*/ 3067683 h 3098548"/>
                  <a:gd name="connsiteX5" fmla="*/ 3894113 w 5352225"/>
                  <a:gd name="connsiteY5" fmla="*/ 3097235 h 3098548"/>
                  <a:gd name="connsiteX6" fmla="*/ 3892156 w 5352225"/>
                  <a:gd name="connsiteY6" fmla="*/ 3098548 h 3098548"/>
                  <a:gd name="connsiteX7" fmla="*/ 3856289 w 5352225"/>
                  <a:gd name="connsiteY7" fmla="*/ 3098548 h 3098548"/>
                  <a:gd name="connsiteX8" fmla="*/ 3672384 w 5352225"/>
                  <a:gd name="connsiteY8" fmla="*/ 2992161 h 3098548"/>
                  <a:gd name="connsiteX9" fmla="*/ 3672384 w 5352225"/>
                  <a:gd name="connsiteY9" fmla="*/ 2971803 h 3098548"/>
                  <a:gd name="connsiteX10" fmla="*/ 3674993 w 5352225"/>
                  <a:gd name="connsiteY10" fmla="*/ 2969833 h 3098548"/>
                  <a:gd name="connsiteX11" fmla="*/ 3726512 w 5352225"/>
                  <a:gd name="connsiteY11" fmla="*/ 2940281 h 3098548"/>
                  <a:gd name="connsiteX12" fmla="*/ 3747381 w 5352225"/>
                  <a:gd name="connsiteY12" fmla="*/ 2935027 h 3098548"/>
                  <a:gd name="connsiteX13" fmla="*/ 3471049 w 5352225"/>
                  <a:gd name="connsiteY13" fmla="*/ 2773730 h 3098548"/>
                  <a:gd name="connsiteX14" fmla="*/ 3487391 w 5352225"/>
                  <a:gd name="connsiteY14" fmla="*/ 2777670 h 3098548"/>
                  <a:gd name="connsiteX15" fmla="*/ 3671730 w 5352225"/>
                  <a:gd name="connsiteY15" fmla="*/ 2884058 h 3098548"/>
                  <a:gd name="connsiteX16" fmla="*/ 3671730 w 5352225"/>
                  <a:gd name="connsiteY16" fmla="*/ 2905072 h 3098548"/>
                  <a:gd name="connsiteX17" fmla="*/ 3669116 w 5352225"/>
                  <a:gd name="connsiteY17" fmla="*/ 2906386 h 3098548"/>
                  <a:gd name="connsiteX18" fmla="*/ 3618128 w 5352225"/>
                  <a:gd name="connsiteY18" fmla="*/ 2935938 h 3098548"/>
                  <a:gd name="connsiteX19" fmla="*/ 3615513 w 5352225"/>
                  <a:gd name="connsiteY19" fmla="*/ 2937251 h 3098548"/>
                  <a:gd name="connsiteX20" fmla="*/ 3579561 w 5352225"/>
                  <a:gd name="connsiteY20" fmla="*/ 2937251 h 3098548"/>
                  <a:gd name="connsiteX21" fmla="*/ 3395875 w 5352225"/>
                  <a:gd name="connsiteY21" fmla="*/ 2830864 h 3098548"/>
                  <a:gd name="connsiteX22" fmla="*/ 3395875 w 5352225"/>
                  <a:gd name="connsiteY22" fmla="*/ 2810506 h 3098548"/>
                  <a:gd name="connsiteX23" fmla="*/ 3398490 w 5352225"/>
                  <a:gd name="connsiteY23" fmla="*/ 2808536 h 3098548"/>
                  <a:gd name="connsiteX24" fmla="*/ 3449477 w 5352225"/>
                  <a:gd name="connsiteY24" fmla="*/ 2778984 h 3098548"/>
                  <a:gd name="connsiteX25" fmla="*/ 3471049 w 5352225"/>
                  <a:gd name="connsiteY25" fmla="*/ 2773730 h 3098548"/>
                  <a:gd name="connsiteX26" fmla="*/ 3604018 w 5352225"/>
                  <a:gd name="connsiteY26" fmla="*/ 2695964 h 3098548"/>
                  <a:gd name="connsiteX27" fmla="*/ 3620321 w 5352225"/>
                  <a:gd name="connsiteY27" fmla="*/ 2699889 h 3098548"/>
                  <a:gd name="connsiteX28" fmla="*/ 3804226 w 5352225"/>
                  <a:gd name="connsiteY28" fmla="*/ 2806505 h 3098548"/>
                  <a:gd name="connsiteX29" fmla="*/ 3804226 w 5352225"/>
                  <a:gd name="connsiteY29" fmla="*/ 2826127 h 3098548"/>
                  <a:gd name="connsiteX30" fmla="*/ 3800965 w 5352225"/>
                  <a:gd name="connsiteY30" fmla="*/ 2828090 h 3098548"/>
                  <a:gd name="connsiteX31" fmla="*/ 3750750 w 5352225"/>
                  <a:gd name="connsiteY31" fmla="*/ 2858178 h 3098548"/>
                  <a:gd name="connsiteX32" fmla="*/ 3748141 w 5352225"/>
                  <a:gd name="connsiteY32" fmla="*/ 2859486 h 3098548"/>
                  <a:gd name="connsiteX33" fmla="*/ 3712274 w 5352225"/>
                  <a:gd name="connsiteY33" fmla="*/ 2859486 h 3098548"/>
                  <a:gd name="connsiteX34" fmla="*/ 3528369 w 5352225"/>
                  <a:gd name="connsiteY34" fmla="*/ 2753524 h 3098548"/>
                  <a:gd name="connsiteX35" fmla="*/ 3528369 w 5352225"/>
                  <a:gd name="connsiteY35" fmla="*/ 2733247 h 3098548"/>
                  <a:gd name="connsiteX36" fmla="*/ 3531630 w 5352225"/>
                  <a:gd name="connsiteY36" fmla="*/ 2730631 h 3098548"/>
                  <a:gd name="connsiteX37" fmla="*/ 3581845 w 5352225"/>
                  <a:gd name="connsiteY37" fmla="*/ 2701851 h 3098548"/>
                  <a:gd name="connsiteX38" fmla="*/ 3604018 w 5352225"/>
                  <a:gd name="connsiteY38" fmla="*/ 2695964 h 3098548"/>
                  <a:gd name="connsiteX39" fmla="*/ 3200124 w 5352225"/>
                  <a:gd name="connsiteY39" fmla="*/ 2618194 h 3098548"/>
                  <a:gd name="connsiteX40" fmla="*/ 3217079 w 5352225"/>
                  <a:gd name="connsiteY40" fmla="*/ 2622119 h 3098548"/>
                  <a:gd name="connsiteX41" fmla="*/ 3400984 w 5352225"/>
                  <a:gd name="connsiteY41" fmla="*/ 2728082 h 3098548"/>
                  <a:gd name="connsiteX42" fmla="*/ 3400984 w 5352225"/>
                  <a:gd name="connsiteY42" fmla="*/ 2748359 h 3098548"/>
                  <a:gd name="connsiteX43" fmla="*/ 3397723 w 5352225"/>
                  <a:gd name="connsiteY43" fmla="*/ 2750321 h 3098548"/>
                  <a:gd name="connsiteX44" fmla="*/ 3346856 w 5352225"/>
                  <a:gd name="connsiteY44" fmla="*/ 2779756 h 3098548"/>
                  <a:gd name="connsiteX45" fmla="*/ 3343595 w 5352225"/>
                  <a:gd name="connsiteY45" fmla="*/ 2781718 h 3098548"/>
                  <a:gd name="connsiteX46" fmla="*/ 3309032 w 5352225"/>
                  <a:gd name="connsiteY46" fmla="*/ 2781718 h 3098548"/>
                  <a:gd name="connsiteX47" fmla="*/ 3125127 w 5352225"/>
                  <a:gd name="connsiteY47" fmla="*/ 2675100 h 3098548"/>
                  <a:gd name="connsiteX48" fmla="*/ 3125127 w 5352225"/>
                  <a:gd name="connsiteY48" fmla="*/ 2654823 h 3098548"/>
                  <a:gd name="connsiteX49" fmla="*/ 3127736 w 5352225"/>
                  <a:gd name="connsiteY49" fmla="*/ 2652861 h 3098548"/>
                  <a:gd name="connsiteX50" fmla="*/ 3178603 w 5352225"/>
                  <a:gd name="connsiteY50" fmla="*/ 2624081 h 3098548"/>
                  <a:gd name="connsiteX51" fmla="*/ 3200124 w 5352225"/>
                  <a:gd name="connsiteY51" fmla="*/ 2618194 h 3098548"/>
                  <a:gd name="connsiteX52" fmla="*/ 3886932 w 5352225"/>
                  <a:gd name="connsiteY52" fmla="*/ 2540427 h 3098548"/>
                  <a:gd name="connsiteX53" fmla="*/ 3926856 w 5352225"/>
                  <a:gd name="connsiteY53" fmla="*/ 2549552 h 3098548"/>
                  <a:gd name="connsiteX54" fmla="*/ 4373219 w 5352225"/>
                  <a:gd name="connsiteY54" fmla="*/ 2805702 h 3098548"/>
                  <a:gd name="connsiteX55" fmla="*/ 4388926 w 5352225"/>
                  <a:gd name="connsiteY55" fmla="*/ 2826559 h 3098548"/>
                  <a:gd name="connsiteX56" fmla="*/ 4388926 w 5352225"/>
                  <a:gd name="connsiteY56" fmla="*/ 2830470 h 3098548"/>
                  <a:gd name="connsiteX57" fmla="*/ 4366674 w 5352225"/>
                  <a:gd name="connsiteY57" fmla="*/ 2858497 h 3098548"/>
                  <a:gd name="connsiteX58" fmla="*/ 4246247 w 5352225"/>
                  <a:gd name="connsiteY58" fmla="*/ 2927586 h 3098548"/>
                  <a:gd name="connsiteX59" fmla="*/ 4239048 w 5352225"/>
                  <a:gd name="connsiteY59" fmla="*/ 2931496 h 3098548"/>
                  <a:gd name="connsiteX60" fmla="*/ 4153964 w 5352225"/>
                  <a:gd name="connsiteY60" fmla="*/ 2931496 h 3098548"/>
                  <a:gd name="connsiteX61" fmla="*/ 3708256 w 5352225"/>
                  <a:gd name="connsiteY61" fmla="*/ 2674694 h 3098548"/>
                  <a:gd name="connsiteX62" fmla="*/ 3692548 w 5352225"/>
                  <a:gd name="connsiteY62" fmla="*/ 2654489 h 3098548"/>
                  <a:gd name="connsiteX63" fmla="*/ 3692548 w 5352225"/>
                  <a:gd name="connsiteY63" fmla="*/ 2650578 h 3098548"/>
                  <a:gd name="connsiteX64" fmla="*/ 3714801 w 5352225"/>
                  <a:gd name="connsiteY64" fmla="*/ 2621900 h 3098548"/>
                  <a:gd name="connsiteX65" fmla="*/ 3834573 w 5352225"/>
                  <a:gd name="connsiteY65" fmla="*/ 2553463 h 3098548"/>
                  <a:gd name="connsiteX66" fmla="*/ 3886932 w 5352225"/>
                  <a:gd name="connsiteY66" fmla="*/ 2540427 h 3098548"/>
                  <a:gd name="connsiteX67" fmla="*/ 4192605 w 5352225"/>
                  <a:gd name="connsiteY67" fmla="*/ 2410813 h 3098548"/>
                  <a:gd name="connsiteX68" fmla="*/ 4218709 w 5352225"/>
                  <a:gd name="connsiteY68" fmla="*/ 2416698 h 3098548"/>
                  <a:gd name="connsiteX69" fmla="*/ 4383166 w 5352225"/>
                  <a:gd name="connsiteY69" fmla="*/ 2511508 h 3098548"/>
                  <a:gd name="connsiteX70" fmla="*/ 4383166 w 5352225"/>
                  <a:gd name="connsiteY70" fmla="*/ 2543548 h 3098548"/>
                  <a:gd name="connsiteX71" fmla="*/ 4378598 w 5352225"/>
                  <a:gd name="connsiteY71" fmla="*/ 2546163 h 3098548"/>
                  <a:gd name="connsiteX72" fmla="*/ 4224583 w 5352225"/>
                  <a:gd name="connsiteY72" fmla="*/ 2635743 h 3098548"/>
                  <a:gd name="connsiteX73" fmla="*/ 4220667 w 5352225"/>
                  <a:gd name="connsiteY73" fmla="*/ 2637704 h 3098548"/>
                  <a:gd name="connsiteX74" fmla="*/ 4165195 w 5352225"/>
                  <a:gd name="connsiteY74" fmla="*/ 2637704 h 3098548"/>
                  <a:gd name="connsiteX75" fmla="*/ 4000738 w 5352225"/>
                  <a:gd name="connsiteY75" fmla="*/ 2542894 h 3098548"/>
                  <a:gd name="connsiteX76" fmla="*/ 4000738 w 5352225"/>
                  <a:gd name="connsiteY76" fmla="*/ 2511508 h 3098548"/>
                  <a:gd name="connsiteX77" fmla="*/ 4004654 w 5352225"/>
                  <a:gd name="connsiteY77" fmla="*/ 2508893 h 3098548"/>
                  <a:gd name="connsiteX78" fmla="*/ 4159322 w 5352225"/>
                  <a:gd name="connsiteY78" fmla="*/ 2419313 h 3098548"/>
                  <a:gd name="connsiteX79" fmla="*/ 4192605 w 5352225"/>
                  <a:gd name="connsiteY79" fmla="*/ 2410813 h 3098548"/>
                  <a:gd name="connsiteX80" fmla="*/ 3058418 w 5352225"/>
                  <a:gd name="connsiteY80" fmla="*/ 2382010 h 3098548"/>
                  <a:gd name="connsiteX81" fmla="*/ 3083870 w 5352225"/>
                  <a:gd name="connsiteY81" fmla="*/ 2387895 h 3098548"/>
                  <a:gd name="connsiteX82" fmla="*/ 3248327 w 5352225"/>
                  <a:gd name="connsiteY82" fmla="*/ 2483359 h 3098548"/>
                  <a:gd name="connsiteX83" fmla="*/ 3248327 w 5352225"/>
                  <a:gd name="connsiteY83" fmla="*/ 2514745 h 3098548"/>
                  <a:gd name="connsiteX84" fmla="*/ 3244412 w 5352225"/>
                  <a:gd name="connsiteY84" fmla="*/ 2517360 h 3098548"/>
                  <a:gd name="connsiteX85" fmla="*/ 3089744 w 5352225"/>
                  <a:gd name="connsiteY85" fmla="*/ 2606940 h 3098548"/>
                  <a:gd name="connsiteX86" fmla="*/ 3085828 w 5352225"/>
                  <a:gd name="connsiteY86" fmla="*/ 2608901 h 3098548"/>
                  <a:gd name="connsiteX87" fmla="*/ 3031009 w 5352225"/>
                  <a:gd name="connsiteY87" fmla="*/ 2608901 h 3098548"/>
                  <a:gd name="connsiteX88" fmla="*/ 2865899 w 5352225"/>
                  <a:gd name="connsiteY88" fmla="*/ 2514091 h 3098548"/>
                  <a:gd name="connsiteX89" fmla="*/ 2865899 w 5352225"/>
                  <a:gd name="connsiteY89" fmla="*/ 2482705 h 3098548"/>
                  <a:gd name="connsiteX90" fmla="*/ 2870467 w 5352225"/>
                  <a:gd name="connsiteY90" fmla="*/ 2479436 h 3098548"/>
                  <a:gd name="connsiteX91" fmla="*/ 3025135 w 5352225"/>
                  <a:gd name="connsiteY91" fmla="*/ 2390510 h 3098548"/>
                  <a:gd name="connsiteX92" fmla="*/ 3058418 w 5352225"/>
                  <a:gd name="connsiteY92" fmla="*/ 2382010 h 3098548"/>
                  <a:gd name="connsiteX93" fmla="*/ 3611109 w 5352225"/>
                  <a:gd name="connsiteY93" fmla="*/ 2376249 h 3098548"/>
                  <a:gd name="connsiteX94" fmla="*/ 3636517 w 5352225"/>
                  <a:gd name="connsiteY94" fmla="*/ 2382134 h 3098548"/>
                  <a:gd name="connsiteX95" fmla="*/ 3801346 w 5352225"/>
                  <a:gd name="connsiteY95" fmla="*/ 2477598 h 3098548"/>
                  <a:gd name="connsiteX96" fmla="*/ 3801346 w 5352225"/>
                  <a:gd name="connsiteY96" fmla="*/ 2508330 h 3098548"/>
                  <a:gd name="connsiteX97" fmla="*/ 3796786 w 5352225"/>
                  <a:gd name="connsiteY97" fmla="*/ 2510945 h 3098548"/>
                  <a:gd name="connsiteX98" fmla="*/ 3642381 w 5352225"/>
                  <a:gd name="connsiteY98" fmla="*/ 2601179 h 3098548"/>
                  <a:gd name="connsiteX99" fmla="*/ 3638472 w 5352225"/>
                  <a:gd name="connsiteY99" fmla="*/ 2603140 h 3098548"/>
                  <a:gd name="connsiteX100" fmla="*/ 3583095 w 5352225"/>
                  <a:gd name="connsiteY100" fmla="*/ 2603140 h 3098548"/>
                  <a:gd name="connsiteX101" fmla="*/ 3418917 w 5352225"/>
                  <a:gd name="connsiteY101" fmla="*/ 2508330 h 3098548"/>
                  <a:gd name="connsiteX102" fmla="*/ 3418917 w 5352225"/>
                  <a:gd name="connsiteY102" fmla="*/ 2476944 h 3098548"/>
                  <a:gd name="connsiteX103" fmla="*/ 3423477 w 5352225"/>
                  <a:gd name="connsiteY103" fmla="*/ 2473675 h 3098548"/>
                  <a:gd name="connsiteX104" fmla="*/ 3577883 w 5352225"/>
                  <a:gd name="connsiteY104" fmla="*/ 2384095 h 3098548"/>
                  <a:gd name="connsiteX105" fmla="*/ 3611109 w 5352225"/>
                  <a:gd name="connsiteY105" fmla="*/ 2376249 h 3098548"/>
                  <a:gd name="connsiteX106" fmla="*/ 4442372 w 5352225"/>
                  <a:gd name="connsiteY106" fmla="*/ 2255276 h 3098548"/>
                  <a:gd name="connsiteX107" fmla="*/ 4478988 w 5352225"/>
                  <a:gd name="connsiteY107" fmla="*/ 2263776 h 3098548"/>
                  <a:gd name="connsiteX108" fmla="*/ 4894834 w 5352225"/>
                  <a:gd name="connsiteY108" fmla="*/ 2503725 h 3098548"/>
                  <a:gd name="connsiteX109" fmla="*/ 4913141 w 5352225"/>
                  <a:gd name="connsiteY109" fmla="*/ 2527916 h 3098548"/>
                  <a:gd name="connsiteX110" fmla="*/ 4913141 w 5352225"/>
                  <a:gd name="connsiteY110" fmla="*/ 2531839 h 3098548"/>
                  <a:gd name="connsiteX111" fmla="*/ 4894834 w 5352225"/>
                  <a:gd name="connsiteY111" fmla="*/ 2554722 h 3098548"/>
                  <a:gd name="connsiteX112" fmla="*/ 4492719 w 5352225"/>
                  <a:gd name="connsiteY112" fmla="*/ 2787479 h 3098548"/>
                  <a:gd name="connsiteX113" fmla="*/ 4404449 w 5352225"/>
                  <a:gd name="connsiteY113" fmla="*/ 2787479 h 3098548"/>
                  <a:gd name="connsiteX114" fmla="*/ 4273027 w 5352225"/>
                  <a:gd name="connsiteY114" fmla="*/ 2711637 h 3098548"/>
                  <a:gd name="connsiteX115" fmla="*/ 4272373 w 5352225"/>
                  <a:gd name="connsiteY115" fmla="*/ 2660640 h 3098548"/>
                  <a:gd name="connsiteX116" fmla="*/ 4456103 w 5352225"/>
                  <a:gd name="connsiteY116" fmla="*/ 2554722 h 3098548"/>
                  <a:gd name="connsiteX117" fmla="*/ 4456103 w 5352225"/>
                  <a:gd name="connsiteY117" fmla="*/ 2503071 h 3098548"/>
                  <a:gd name="connsiteX118" fmla="*/ 4260603 w 5352225"/>
                  <a:gd name="connsiteY118" fmla="*/ 2389961 h 3098548"/>
                  <a:gd name="connsiteX119" fmla="*/ 4245565 w 5352225"/>
                  <a:gd name="connsiteY119" fmla="*/ 2371655 h 3098548"/>
                  <a:gd name="connsiteX120" fmla="*/ 4245565 w 5352225"/>
                  <a:gd name="connsiteY120" fmla="*/ 2365770 h 3098548"/>
                  <a:gd name="connsiteX121" fmla="*/ 4259950 w 5352225"/>
                  <a:gd name="connsiteY121" fmla="*/ 2348117 h 3098548"/>
                  <a:gd name="connsiteX122" fmla="*/ 4406411 w 5352225"/>
                  <a:gd name="connsiteY122" fmla="*/ 2263776 h 3098548"/>
                  <a:gd name="connsiteX123" fmla="*/ 4442372 w 5352225"/>
                  <a:gd name="connsiteY123" fmla="*/ 2255276 h 3098548"/>
                  <a:gd name="connsiteX124" fmla="*/ 3905227 w 5352225"/>
                  <a:gd name="connsiteY124" fmla="*/ 2243756 h 3098548"/>
                  <a:gd name="connsiteX125" fmla="*/ 3930679 w 5352225"/>
                  <a:gd name="connsiteY125" fmla="*/ 2250276 h 3098548"/>
                  <a:gd name="connsiteX126" fmla="*/ 4095136 w 5352225"/>
                  <a:gd name="connsiteY126" fmla="*/ 2344815 h 3098548"/>
                  <a:gd name="connsiteX127" fmla="*/ 4095136 w 5352225"/>
                  <a:gd name="connsiteY127" fmla="*/ 2376110 h 3098548"/>
                  <a:gd name="connsiteX128" fmla="*/ 4091221 w 5352225"/>
                  <a:gd name="connsiteY128" fmla="*/ 2378718 h 3098548"/>
                  <a:gd name="connsiteX129" fmla="*/ 3936553 w 5352225"/>
                  <a:gd name="connsiteY129" fmla="*/ 2468041 h 3098548"/>
                  <a:gd name="connsiteX130" fmla="*/ 3931984 w 5352225"/>
                  <a:gd name="connsiteY130" fmla="*/ 2470649 h 3098548"/>
                  <a:gd name="connsiteX131" fmla="*/ 3877165 w 5352225"/>
                  <a:gd name="connsiteY131" fmla="*/ 2470649 h 3098548"/>
                  <a:gd name="connsiteX132" fmla="*/ 3712708 w 5352225"/>
                  <a:gd name="connsiteY132" fmla="*/ 2375458 h 3098548"/>
                  <a:gd name="connsiteX133" fmla="*/ 3712708 w 5352225"/>
                  <a:gd name="connsiteY133" fmla="*/ 2344815 h 3098548"/>
                  <a:gd name="connsiteX134" fmla="*/ 3717276 w 5352225"/>
                  <a:gd name="connsiteY134" fmla="*/ 2341555 h 3098548"/>
                  <a:gd name="connsiteX135" fmla="*/ 3871944 w 5352225"/>
                  <a:gd name="connsiteY135" fmla="*/ 2252232 h 3098548"/>
                  <a:gd name="connsiteX136" fmla="*/ 3905227 w 5352225"/>
                  <a:gd name="connsiteY136" fmla="*/ 2243756 h 3098548"/>
                  <a:gd name="connsiteX137" fmla="*/ 3337809 w 5352225"/>
                  <a:gd name="connsiteY137" fmla="*/ 2220713 h 3098548"/>
                  <a:gd name="connsiteX138" fmla="*/ 3363261 w 5352225"/>
                  <a:gd name="connsiteY138" fmla="*/ 2226581 h 3098548"/>
                  <a:gd name="connsiteX139" fmla="*/ 3527717 w 5352225"/>
                  <a:gd name="connsiteY139" fmla="*/ 2321772 h 3098548"/>
                  <a:gd name="connsiteX140" fmla="*/ 3527717 w 5352225"/>
                  <a:gd name="connsiteY140" fmla="*/ 2353067 h 3098548"/>
                  <a:gd name="connsiteX141" fmla="*/ 3523149 w 5352225"/>
                  <a:gd name="connsiteY141" fmla="*/ 2355675 h 3098548"/>
                  <a:gd name="connsiteX142" fmla="*/ 3369134 w 5352225"/>
                  <a:gd name="connsiteY142" fmla="*/ 2444998 h 3098548"/>
                  <a:gd name="connsiteX143" fmla="*/ 3364566 w 5352225"/>
                  <a:gd name="connsiteY143" fmla="*/ 2447606 h 3098548"/>
                  <a:gd name="connsiteX144" fmla="*/ 3309747 w 5352225"/>
                  <a:gd name="connsiteY144" fmla="*/ 2447606 h 3098548"/>
                  <a:gd name="connsiteX145" fmla="*/ 3145291 w 5352225"/>
                  <a:gd name="connsiteY145" fmla="*/ 2352415 h 3098548"/>
                  <a:gd name="connsiteX146" fmla="*/ 3145291 w 5352225"/>
                  <a:gd name="connsiteY146" fmla="*/ 2321120 h 3098548"/>
                  <a:gd name="connsiteX147" fmla="*/ 3149207 w 5352225"/>
                  <a:gd name="connsiteY147" fmla="*/ 2318512 h 3098548"/>
                  <a:gd name="connsiteX148" fmla="*/ 3304527 w 5352225"/>
                  <a:gd name="connsiteY148" fmla="*/ 2229189 h 3098548"/>
                  <a:gd name="connsiteX149" fmla="*/ 3337809 w 5352225"/>
                  <a:gd name="connsiteY149" fmla="*/ 2220713 h 3098548"/>
                  <a:gd name="connsiteX150" fmla="*/ 2752454 w 5352225"/>
                  <a:gd name="connsiteY150" fmla="*/ 2206312 h 3098548"/>
                  <a:gd name="connsiteX151" fmla="*/ 2777906 w 5352225"/>
                  <a:gd name="connsiteY151" fmla="*/ 2212832 h 3098548"/>
                  <a:gd name="connsiteX152" fmla="*/ 2943015 w 5352225"/>
                  <a:gd name="connsiteY152" fmla="*/ 2307370 h 3098548"/>
                  <a:gd name="connsiteX153" fmla="*/ 2943015 w 5352225"/>
                  <a:gd name="connsiteY153" fmla="*/ 2339317 h 3098548"/>
                  <a:gd name="connsiteX154" fmla="*/ 2939100 w 5352225"/>
                  <a:gd name="connsiteY154" fmla="*/ 2341925 h 3098548"/>
                  <a:gd name="connsiteX155" fmla="*/ 2783779 w 5352225"/>
                  <a:gd name="connsiteY155" fmla="*/ 2430595 h 3098548"/>
                  <a:gd name="connsiteX156" fmla="*/ 2779211 w 5352225"/>
                  <a:gd name="connsiteY156" fmla="*/ 2433203 h 3098548"/>
                  <a:gd name="connsiteX157" fmla="*/ 2725044 w 5352225"/>
                  <a:gd name="connsiteY157" fmla="*/ 2433203 h 3098548"/>
                  <a:gd name="connsiteX158" fmla="*/ 2560587 w 5352225"/>
                  <a:gd name="connsiteY158" fmla="*/ 2338013 h 3098548"/>
                  <a:gd name="connsiteX159" fmla="*/ 2560587 w 5352225"/>
                  <a:gd name="connsiteY159" fmla="*/ 2306718 h 3098548"/>
                  <a:gd name="connsiteX160" fmla="*/ 2564503 w 5352225"/>
                  <a:gd name="connsiteY160" fmla="*/ 2304110 h 3098548"/>
                  <a:gd name="connsiteX161" fmla="*/ 2719171 w 5352225"/>
                  <a:gd name="connsiteY161" fmla="*/ 2214788 h 3098548"/>
                  <a:gd name="connsiteX162" fmla="*/ 2752454 w 5352225"/>
                  <a:gd name="connsiteY162" fmla="*/ 2206312 h 3098548"/>
                  <a:gd name="connsiteX163" fmla="*/ 5120912 w 5352225"/>
                  <a:gd name="connsiteY163" fmla="*/ 2137184 h 3098548"/>
                  <a:gd name="connsiteX164" fmla="*/ 5159493 w 5352225"/>
                  <a:gd name="connsiteY164" fmla="*/ 2146264 h 3098548"/>
                  <a:gd name="connsiteX165" fmla="*/ 5336701 w 5352225"/>
                  <a:gd name="connsiteY165" fmla="*/ 2248085 h 3098548"/>
                  <a:gd name="connsiteX166" fmla="*/ 5330162 w 5352225"/>
                  <a:gd name="connsiteY166" fmla="*/ 2298672 h 3098548"/>
                  <a:gd name="connsiteX167" fmla="*/ 5278504 w 5352225"/>
                  <a:gd name="connsiteY167" fmla="*/ 2328505 h 3098548"/>
                  <a:gd name="connsiteX168" fmla="*/ 5270657 w 5352225"/>
                  <a:gd name="connsiteY168" fmla="*/ 2332396 h 3098548"/>
                  <a:gd name="connsiteX169" fmla="*/ 5190226 w 5352225"/>
                  <a:gd name="connsiteY169" fmla="*/ 2332396 h 3098548"/>
                  <a:gd name="connsiteX170" fmla="*/ 5012364 w 5352225"/>
                  <a:gd name="connsiteY170" fmla="*/ 2230575 h 3098548"/>
                  <a:gd name="connsiteX171" fmla="*/ 4997324 w 5352225"/>
                  <a:gd name="connsiteY171" fmla="*/ 2211767 h 3098548"/>
                  <a:gd name="connsiteX172" fmla="*/ 4997324 w 5352225"/>
                  <a:gd name="connsiteY172" fmla="*/ 2205281 h 3098548"/>
                  <a:gd name="connsiteX173" fmla="*/ 5018903 w 5352225"/>
                  <a:gd name="connsiteY173" fmla="*/ 2179340 h 3098548"/>
                  <a:gd name="connsiteX174" fmla="*/ 5070562 w 5352225"/>
                  <a:gd name="connsiteY174" fmla="*/ 2150155 h 3098548"/>
                  <a:gd name="connsiteX175" fmla="*/ 5120912 w 5352225"/>
                  <a:gd name="connsiteY175" fmla="*/ 2137184 h 3098548"/>
                  <a:gd name="connsiteX176" fmla="*/ 4167336 w 5352225"/>
                  <a:gd name="connsiteY176" fmla="*/ 2093980 h 3098548"/>
                  <a:gd name="connsiteX177" fmla="*/ 4192788 w 5352225"/>
                  <a:gd name="connsiteY177" fmla="*/ 2099865 h 3098548"/>
                  <a:gd name="connsiteX178" fmla="*/ 4357244 w 5352225"/>
                  <a:gd name="connsiteY178" fmla="*/ 2194675 h 3098548"/>
                  <a:gd name="connsiteX179" fmla="*/ 4357244 w 5352225"/>
                  <a:gd name="connsiteY179" fmla="*/ 2226715 h 3098548"/>
                  <a:gd name="connsiteX180" fmla="*/ 4353329 w 5352225"/>
                  <a:gd name="connsiteY180" fmla="*/ 2229330 h 3098548"/>
                  <a:gd name="connsiteX181" fmla="*/ 4198661 w 5352225"/>
                  <a:gd name="connsiteY181" fmla="*/ 2318256 h 3098548"/>
                  <a:gd name="connsiteX182" fmla="*/ 4194093 w 5352225"/>
                  <a:gd name="connsiteY182" fmla="*/ 2320871 h 3098548"/>
                  <a:gd name="connsiteX183" fmla="*/ 4139927 w 5352225"/>
                  <a:gd name="connsiteY183" fmla="*/ 2320871 h 3098548"/>
                  <a:gd name="connsiteX184" fmla="*/ 3974818 w 5352225"/>
                  <a:gd name="connsiteY184" fmla="*/ 2226061 h 3098548"/>
                  <a:gd name="connsiteX185" fmla="*/ 3974818 w 5352225"/>
                  <a:gd name="connsiteY185" fmla="*/ 2195329 h 3098548"/>
                  <a:gd name="connsiteX186" fmla="*/ 3979386 w 5352225"/>
                  <a:gd name="connsiteY186" fmla="*/ 2192060 h 3098548"/>
                  <a:gd name="connsiteX187" fmla="*/ 4134054 w 5352225"/>
                  <a:gd name="connsiteY187" fmla="*/ 2102480 h 3098548"/>
                  <a:gd name="connsiteX188" fmla="*/ 4167336 w 5352225"/>
                  <a:gd name="connsiteY188" fmla="*/ 2093980 h 3098548"/>
                  <a:gd name="connsiteX189" fmla="*/ 3628718 w 5352225"/>
                  <a:gd name="connsiteY189" fmla="*/ 2085339 h 3098548"/>
                  <a:gd name="connsiteX190" fmla="*/ 3654170 w 5352225"/>
                  <a:gd name="connsiteY190" fmla="*/ 2091207 h 3098548"/>
                  <a:gd name="connsiteX191" fmla="*/ 3818627 w 5352225"/>
                  <a:gd name="connsiteY191" fmla="*/ 2185745 h 3098548"/>
                  <a:gd name="connsiteX192" fmla="*/ 3818627 w 5352225"/>
                  <a:gd name="connsiteY192" fmla="*/ 2217040 h 3098548"/>
                  <a:gd name="connsiteX193" fmla="*/ 3814059 w 5352225"/>
                  <a:gd name="connsiteY193" fmla="*/ 2219648 h 3098548"/>
                  <a:gd name="connsiteX194" fmla="*/ 3659391 w 5352225"/>
                  <a:gd name="connsiteY194" fmla="*/ 2309622 h 3098548"/>
                  <a:gd name="connsiteX195" fmla="*/ 3654170 w 5352225"/>
                  <a:gd name="connsiteY195" fmla="*/ 2312230 h 3098548"/>
                  <a:gd name="connsiteX196" fmla="*/ 3600656 w 5352225"/>
                  <a:gd name="connsiteY196" fmla="*/ 2312230 h 3098548"/>
                  <a:gd name="connsiteX197" fmla="*/ 3436199 w 5352225"/>
                  <a:gd name="connsiteY197" fmla="*/ 2217040 h 3098548"/>
                  <a:gd name="connsiteX198" fmla="*/ 3436199 w 5352225"/>
                  <a:gd name="connsiteY198" fmla="*/ 2185745 h 3098548"/>
                  <a:gd name="connsiteX199" fmla="*/ 3440115 w 5352225"/>
                  <a:gd name="connsiteY199" fmla="*/ 2183137 h 3098548"/>
                  <a:gd name="connsiteX200" fmla="*/ 3594783 w 5352225"/>
                  <a:gd name="connsiteY200" fmla="*/ 2093815 h 3098548"/>
                  <a:gd name="connsiteX201" fmla="*/ 3628718 w 5352225"/>
                  <a:gd name="connsiteY201" fmla="*/ 2085339 h 3098548"/>
                  <a:gd name="connsiteX202" fmla="*/ 4652227 w 5352225"/>
                  <a:gd name="connsiteY202" fmla="*/ 2079578 h 3098548"/>
                  <a:gd name="connsiteX203" fmla="*/ 4692761 w 5352225"/>
                  <a:gd name="connsiteY203" fmla="*/ 2089375 h 3098548"/>
                  <a:gd name="connsiteX204" fmla="*/ 5151059 w 5352225"/>
                  <a:gd name="connsiteY204" fmla="*/ 2353887 h 3098548"/>
                  <a:gd name="connsiteX205" fmla="*/ 5144522 w 5352225"/>
                  <a:gd name="connsiteY205" fmla="*/ 2407443 h 3098548"/>
                  <a:gd name="connsiteX206" fmla="*/ 5025534 w 5352225"/>
                  <a:gd name="connsiteY206" fmla="*/ 2475367 h 3098548"/>
                  <a:gd name="connsiteX207" fmla="*/ 5018343 w 5352225"/>
                  <a:gd name="connsiteY207" fmla="*/ 2479286 h 3098548"/>
                  <a:gd name="connsiteX208" fmla="*/ 4932698 w 5352225"/>
                  <a:gd name="connsiteY208" fmla="*/ 2479286 h 3098548"/>
                  <a:gd name="connsiteX209" fmla="*/ 4474400 w 5352225"/>
                  <a:gd name="connsiteY209" fmla="*/ 2215426 h 3098548"/>
                  <a:gd name="connsiteX210" fmla="*/ 4458709 w 5352225"/>
                  <a:gd name="connsiteY210" fmla="*/ 2195833 h 3098548"/>
                  <a:gd name="connsiteX211" fmla="*/ 4458709 w 5352225"/>
                  <a:gd name="connsiteY211" fmla="*/ 2187996 h 3098548"/>
                  <a:gd name="connsiteX212" fmla="*/ 4480937 w 5352225"/>
                  <a:gd name="connsiteY212" fmla="*/ 2161218 h 3098548"/>
                  <a:gd name="connsiteX213" fmla="*/ 4599925 w 5352225"/>
                  <a:gd name="connsiteY213" fmla="*/ 2093293 h 3098548"/>
                  <a:gd name="connsiteX214" fmla="*/ 4652227 w 5352225"/>
                  <a:gd name="connsiteY214" fmla="*/ 2079578 h 3098548"/>
                  <a:gd name="connsiteX215" fmla="*/ 3064179 w 5352225"/>
                  <a:gd name="connsiteY215" fmla="*/ 2062297 h 3098548"/>
                  <a:gd name="connsiteX216" fmla="*/ 3089631 w 5352225"/>
                  <a:gd name="connsiteY216" fmla="*/ 2068165 h 3098548"/>
                  <a:gd name="connsiteX217" fmla="*/ 3254088 w 5352225"/>
                  <a:gd name="connsiteY217" fmla="*/ 2162703 h 3098548"/>
                  <a:gd name="connsiteX218" fmla="*/ 3254088 w 5352225"/>
                  <a:gd name="connsiteY218" fmla="*/ 2194650 h 3098548"/>
                  <a:gd name="connsiteX219" fmla="*/ 3249520 w 5352225"/>
                  <a:gd name="connsiteY219" fmla="*/ 2197258 h 3098548"/>
                  <a:gd name="connsiteX220" fmla="*/ 3095505 w 5352225"/>
                  <a:gd name="connsiteY220" fmla="*/ 2285928 h 3098548"/>
                  <a:gd name="connsiteX221" fmla="*/ 3088979 w 5352225"/>
                  <a:gd name="connsiteY221" fmla="*/ 2289188 h 3098548"/>
                  <a:gd name="connsiteX222" fmla="*/ 3036117 w 5352225"/>
                  <a:gd name="connsiteY222" fmla="*/ 2289188 h 3098548"/>
                  <a:gd name="connsiteX223" fmla="*/ 2871660 w 5352225"/>
                  <a:gd name="connsiteY223" fmla="*/ 2193998 h 3098548"/>
                  <a:gd name="connsiteX224" fmla="*/ 2871660 w 5352225"/>
                  <a:gd name="connsiteY224" fmla="*/ 2162051 h 3098548"/>
                  <a:gd name="connsiteX225" fmla="*/ 2875576 w 5352225"/>
                  <a:gd name="connsiteY225" fmla="*/ 2159443 h 3098548"/>
                  <a:gd name="connsiteX226" fmla="*/ 3030244 w 5352225"/>
                  <a:gd name="connsiteY226" fmla="*/ 2070773 h 3098548"/>
                  <a:gd name="connsiteX227" fmla="*/ 3064179 w 5352225"/>
                  <a:gd name="connsiteY227" fmla="*/ 2062297 h 3098548"/>
                  <a:gd name="connsiteX228" fmla="*/ 4837195 w 5352225"/>
                  <a:gd name="connsiteY228" fmla="*/ 1973006 h 3098548"/>
                  <a:gd name="connsiteX229" fmla="*/ 4875776 w 5352225"/>
                  <a:gd name="connsiteY229" fmla="*/ 1981465 h 3098548"/>
                  <a:gd name="connsiteX230" fmla="*/ 5053638 w 5352225"/>
                  <a:gd name="connsiteY230" fmla="*/ 2084276 h 3098548"/>
                  <a:gd name="connsiteX231" fmla="*/ 5068678 w 5352225"/>
                  <a:gd name="connsiteY231" fmla="*/ 2103146 h 3098548"/>
                  <a:gd name="connsiteX232" fmla="*/ 5068678 w 5352225"/>
                  <a:gd name="connsiteY232" fmla="*/ 2109653 h 3098548"/>
                  <a:gd name="connsiteX233" fmla="*/ 5047099 w 5352225"/>
                  <a:gd name="connsiteY233" fmla="*/ 2135031 h 3098548"/>
                  <a:gd name="connsiteX234" fmla="*/ 4995441 w 5352225"/>
                  <a:gd name="connsiteY234" fmla="*/ 2164963 h 3098548"/>
                  <a:gd name="connsiteX235" fmla="*/ 4988902 w 5352225"/>
                  <a:gd name="connsiteY235" fmla="*/ 2168216 h 3098548"/>
                  <a:gd name="connsiteX236" fmla="*/ 4906509 w 5352225"/>
                  <a:gd name="connsiteY236" fmla="*/ 2168216 h 3098548"/>
                  <a:gd name="connsiteX237" fmla="*/ 4728647 w 5352225"/>
                  <a:gd name="connsiteY237" fmla="*/ 2066056 h 3098548"/>
                  <a:gd name="connsiteX238" fmla="*/ 4735186 w 5352225"/>
                  <a:gd name="connsiteY238" fmla="*/ 2015302 h 3098548"/>
                  <a:gd name="connsiteX239" fmla="*/ 4786844 w 5352225"/>
                  <a:gd name="connsiteY239" fmla="*/ 1985369 h 3098548"/>
                  <a:gd name="connsiteX240" fmla="*/ 4837195 w 5352225"/>
                  <a:gd name="connsiteY240" fmla="*/ 1973006 h 3098548"/>
                  <a:gd name="connsiteX241" fmla="*/ 3890827 w 5352225"/>
                  <a:gd name="connsiteY241" fmla="*/ 1932683 h 3098548"/>
                  <a:gd name="connsiteX242" fmla="*/ 3916279 w 5352225"/>
                  <a:gd name="connsiteY242" fmla="*/ 1938568 h 3098548"/>
                  <a:gd name="connsiteX243" fmla="*/ 4080735 w 5352225"/>
                  <a:gd name="connsiteY243" fmla="*/ 2034032 h 3098548"/>
                  <a:gd name="connsiteX244" fmla="*/ 4080735 w 5352225"/>
                  <a:gd name="connsiteY244" fmla="*/ 2065418 h 3098548"/>
                  <a:gd name="connsiteX245" fmla="*/ 4076820 w 5352225"/>
                  <a:gd name="connsiteY245" fmla="*/ 2068033 h 3098548"/>
                  <a:gd name="connsiteX246" fmla="*/ 3921500 w 5352225"/>
                  <a:gd name="connsiteY246" fmla="*/ 2157613 h 3098548"/>
                  <a:gd name="connsiteX247" fmla="*/ 3918237 w 5352225"/>
                  <a:gd name="connsiteY247" fmla="*/ 2159574 h 3098548"/>
                  <a:gd name="connsiteX248" fmla="*/ 3862765 w 5352225"/>
                  <a:gd name="connsiteY248" fmla="*/ 2159574 h 3098548"/>
                  <a:gd name="connsiteX249" fmla="*/ 3698309 w 5352225"/>
                  <a:gd name="connsiteY249" fmla="*/ 2064764 h 3098548"/>
                  <a:gd name="connsiteX250" fmla="*/ 3698309 w 5352225"/>
                  <a:gd name="connsiteY250" fmla="*/ 2033378 h 3098548"/>
                  <a:gd name="connsiteX251" fmla="*/ 3702225 w 5352225"/>
                  <a:gd name="connsiteY251" fmla="*/ 2030763 h 3098548"/>
                  <a:gd name="connsiteX252" fmla="*/ 3857545 w 5352225"/>
                  <a:gd name="connsiteY252" fmla="*/ 1941183 h 3098548"/>
                  <a:gd name="connsiteX253" fmla="*/ 3890827 w 5352225"/>
                  <a:gd name="connsiteY253" fmla="*/ 1932683 h 3098548"/>
                  <a:gd name="connsiteX254" fmla="*/ 3351882 w 5352225"/>
                  <a:gd name="connsiteY254" fmla="*/ 1924042 h 3098548"/>
                  <a:gd name="connsiteX255" fmla="*/ 3377290 w 5352225"/>
                  <a:gd name="connsiteY255" fmla="*/ 1929273 h 3098548"/>
                  <a:gd name="connsiteX256" fmla="*/ 3542120 w 5352225"/>
                  <a:gd name="connsiteY256" fmla="*/ 2024736 h 3098548"/>
                  <a:gd name="connsiteX257" fmla="*/ 3542120 w 5352225"/>
                  <a:gd name="connsiteY257" fmla="*/ 2056122 h 3098548"/>
                  <a:gd name="connsiteX258" fmla="*/ 3537559 w 5352225"/>
                  <a:gd name="connsiteY258" fmla="*/ 2058737 h 3098548"/>
                  <a:gd name="connsiteX259" fmla="*/ 3383154 w 5352225"/>
                  <a:gd name="connsiteY259" fmla="*/ 2148316 h 3098548"/>
                  <a:gd name="connsiteX260" fmla="*/ 3377942 w 5352225"/>
                  <a:gd name="connsiteY260" fmla="*/ 2150931 h 3098548"/>
                  <a:gd name="connsiteX261" fmla="*/ 3323868 w 5352225"/>
                  <a:gd name="connsiteY261" fmla="*/ 2150931 h 3098548"/>
                  <a:gd name="connsiteX262" fmla="*/ 3159690 w 5352225"/>
                  <a:gd name="connsiteY262" fmla="*/ 2056122 h 3098548"/>
                  <a:gd name="connsiteX263" fmla="*/ 3159690 w 5352225"/>
                  <a:gd name="connsiteY263" fmla="*/ 2024736 h 3098548"/>
                  <a:gd name="connsiteX264" fmla="*/ 3164250 w 5352225"/>
                  <a:gd name="connsiteY264" fmla="*/ 2021467 h 3098548"/>
                  <a:gd name="connsiteX265" fmla="*/ 3318656 w 5352225"/>
                  <a:gd name="connsiteY265" fmla="*/ 1931888 h 3098548"/>
                  <a:gd name="connsiteX266" fmla="*/ 3351882 w 5352225"/>
                  <a:gd name="connsiteY266" fmla="*/ 1924042 h 3098548"/>
                  <a:gd name="connsiteX267" fmla="*/ 4366076 w 5352225"/>
                  <a:gd name="connsiteY267" fmla="*/ 1909640 h 3098548"/>
                  <a:gd name="connsiteX268" fmla="*/ 4391528 w 5352225"/>
                  <a:gd name="connsiteY268" fmla="*/ 1915525 h 3098548"/>
                  <a:gd name="connsiteX269" fmla="*/ 4555985 w 5352225"/>
                  <a:gd name="connsiteY269" fmla="*/ 2010989 h 3098548"/>
                  <a:gd name="connsiteX270" fmla="*/ 4555985 w 5352225"/>
                  <a:gd name="connsiteY270" fmla="*/ 2042375 h 3098548"/>
                  <a:gd name="connsiteX271" fmla="*/ 4552070 w 5352225"/>
                  <a:gd name="connsiteY271" fmla="*/ 2044990 h 3098548"/>
                  <a:gd name="connsiteX272" fmla="*/ 4396749 w 5352225"/>
                  <a:gd name="connsiteY272" fmla="*/ 2134570 h 3098548"/>
                  <a:gd name="connsiteX273" fmla="*/ 4393486 w 5352225"/>
                  <a:gd name="connsiteY273" fmla="*/ 2136531 h 3098548"/>
                  <a:gd name="connsiteX274" fmla="*/ 4338014 w 5352225"/>
                  <a:gd name="connsiteY274" fmla="*/ 2136531 h 3098548"/>
                  <a:gd name="connsiteX275" fmla="*/ 4173557 w 5352225"/>
                  <a:gd name="connsiteY275" fmla="*/ 2041721 h 3098548"/>
                  <a:gd name="connsiteX276" fmla="*/ 4173557 w 5352225"/>
                  <a:gd name="connsiteY276" fmla="*/ 2010335 h 3098548"/>
                  <a:gd name="connsiteX277" fmla="*/ 4177473 w 5352225"/>
                  <a:gd name="connsiteY277" fmla="*/ 2007720 h 3098548"/>
                  <a:gd name="connsiteX278" fmla="*/ 4332793 w 5352225"/>
                  <a:gd name="connsiteY278" fmla="*/ 1918140 h 3098548"/>
                  <a:gd name="connsiteX279" fmla="*/ 4366076 w 5352225"/>
                  <a:gd name="connsiteY279" fmla="*/ 1909640 h 3098548"/>
                  <a:gd name="connsiteX280" fmla="*/ 2790224 w 5352225"/>
                  <a:gd name="connsiteY280" fmla="*/ 1903880 h 3098548"/>
                  <a:gd name="connsiteX281" fmla="*/ 2816284 w 5352225"/>
                  <a:gd name="connsiteY281" fmla="*/ 1909748 h 3098548"/>
                  <a:gd name="connsiteX282" fmla="*/ 2980460 w 5352225"/>
                  <a:gd name="connsiteY282" fmla="*/ 2004939 h 3098548"/>
                  <a:gd name="connsiteX283" fmla="*/ 2980460 w 5352225"/>
                  <a:gd name="connsiteY283" fmla="*/ 2036234 h 3098548"/>
                  <a:gd name="connsiteX284" fmla="*/ 2975900 w 5352225"/>
                  <a:gd name="connsiteY284" fmla="*/ 2038842 h 3098548"/>
                  <a:gd name="connsiteX285" fmla="*/ 2821496 w 5352225"/>
                  <a:gd name="connsiteY285" fmla="*/ 2128165 h 3098548"/>
                  <a:gd name="connsiteX286" fmla="*/ 2816935 w 5352225"/>
                  <a:gd name="connsiteY286" fmla="*/ 2130773 h 3098548"/>
                  <a:gd name="connsiteX287" fmla="*/ 2762861 w 5352225"/>
                  <a:gd name="connsiteY287" fmla="*/ 2130773 h 3098548"/>
                  <a:gd name="connsiteX288" fmla="*/ 2598033 w 5352225"/>
                  <a:gd name="connsiteY288" fmla="*/ 2035582 h 3098548"/>
                  <a:gd name="connsiteX289" fmla="*/ 2598033 w 5352225"/>
                  <a:gd name="connsiteY289" fmla="*/ 2004939 h 3098548"/>
                  <a:gd name="connsiteX290" fmla="*/ 2602593 w 5352225"/>
                  <a:gd name="connsiteY290" fmla="*/ 2001679 h 3098548"/>
                  <a:gd name="connsiteX291" fmla="*/ 2756998 w 5352225"/>
                  <a:gd name="connsiteY291" fmla="*/ 1912356 h 3098548"/>
                  <a:gd name="connsiteX292" fmla="*/ 2790224 w 5352225"/>
                  <a:gd name="connsiteY292" fmla="*/ 1903880 h 3098548"/>
                  <a:gd name="connsiteX293" fmla="*/ 4552325 w 5352225"/>
                  <a:gd name="connsiteY293" fmla="*/ 1805949 h 3098548"/>
                  <a:gd name="connsiteX294" fmla="*/ 4591643 w 5352225"/>
                  <a:gd name="connsiteY294" fmla="*/ 1815029 h 3098548"/>
                  <a:gd name="connsiteX295" fmla="*/ 4769232 w 5352225"/>
                  <a:gd name="connsiteY295" fmla="*/ 1916850 h 3098548"/>
                  <a:gd name="connsiteX296" fmla="*/ 4762679 w 5352225"/>
                  <a:gd name="connsiteY296" fmla="*/ 1967437 h 3098548"/>
                  <a:gd name="connsiteX297" fmla="*/ 4710909 w 5352225"/>
                  <a:gd name="connsiteY297" fmla="*/ 1997270 h 3098548"/>
                  <a:gd name="connsiteX298" fmla="*/ 4703046 w 5352225"/>
                  <a:gd name="connsiteY298" fmla="*/ 2001161 h 3098548"/>
                  <a:gd name="connsiteX299" fmla="*/ 4622443 w 5352225"/>
                  <a:gd name="connsiteY299" fmla="*/ 2001161 h 3098548"/>
                  <a:gd name="connsiteX300" fmla="*/ 4444199 w 5352225"/>
                  <a:gd name="connsiteY300" fmla="*/ 1899340 h 3098548"/>
                  <a:gd name="connsiteX301" fmla="*/ 4450752 w 5352225"/>
                  <a:gd name="connsiteY301" fmla="*/ 1848753 h 3098548"/>
                  <a:gd name="connsiteX302" fmla="*/ 4502521 w 5352225"/>
                  <a:gd name="connsiteY302" fmla="*/ 1818920 h 3098548"/>
                  <a:gd name="connsiteX303" fmla="*/ 4552325 w 5352225"/>
                  <a:gd name="connsiteY303" fmla="*/ 1805949 h 3098548"/>
                  <a:gd name="connsiteX304" fmla="*/ 3613666 w 5352225"/>
                  <a:gd name="connsiteY304" fmla="*/ 1774266 h 3098548"/>
                  <a:gd name="connsiteX305" fmla="*/ 3639770 w 5352225"/>
                  <a:gd name="connsiteY305" fmla="*/ 1780151 h 3098548"/>
                  <a:gd name="connsiteX306" fmla="*/ 3804226 w 5352225"/>
                  <a:gd name="connsiteY306" fmla="*/ 1875614 h 3098548"/>
                  <a:gd name="connsiteX307" fmla="*/ 3804226 w 5352225"/>
                  <a:gd name="connsiteY307" fmla="*/ 1906346 h 3098548"/>
                  <a:gd name="connsiteX308" fmla="*/ 3799658 w 5352225"/>
                  <a:gd name="connsiteY308" fmla="*/ 1908961 h 3098548"/>
                  <a:gd name="connsiteX309" fmla="*/ 3644991 w 5352225"/>
                  <a:gd name="connsiteY309" fmla="*/ 1999194 h 3098548"/>
                  <a:gd name="connsiteX310" fmla="*/ 3641728 w 5352225"/>
                  <a:gd name="connsiteY310" fmla="*/ 2001155 h 3098548"/>
                  <a:gd name="connsiteX311" fmla="*/ 3585604 w 5352225"/>
                  <a:gd name="connsiteY311" fmla="*/ 2001155 h 3098548"/>
                  <a:gd name="connsiteX312" fmla="*/ 3421800 w 5352225"/>
                  <a:gd name="connsiteY312" fmla="*/ 1906346 h 3098548"/>
                  <a:gd name="connsiteX313" fmla="*/ 3421800 w 5352225"/>
                  <a:gd name="connsiteY313" fmla="*/ 1874960 h 3098548"/>
                  <a:gd name="connsiteX314" fmla="*/ 3425716 w 5352225"/>
                  <a:gd name="connsiteY314" fmla="*/ 1871691 h 3098548"/>
                  <a:gd name="connsiteX315" fmla="*/ 3580383 w 5352225"/>
                  <a:gd name="connsiteY315" fmla="*/ 1782112 h 3098548"/>
                  <a:gd name="connsiteX316" fmla="*/ 3613666 w 5352225"/>
                  <a:gd name="connsiteY316" fmla="*/ 1774266 h 3098548"/>
                  <a:gd name="connsiteX317" fmla="*/ 3075048 w 5352225"/>
                  <a:gd name="connsiteY317" fmla="*/ 1765625 h 3098548"/>
                  <a:gd name="connsiteX318" fmla="*/ 3100500 w 5352225"/>
                  <a:gd name="connsiteY318" fmla="*/ 1771510 h 3098548"/>
                  <a:gd name="connsiteX319" fmla="*/ 3265609 w 5352225"/>
                  <a:gd name="connsiteY319" fmla="*/ 1866974 h 3098548"/>
                  <a:gd name="connsiteX320" fmla="*/ 3265609 w 5352225"/>
                  <a:gd name="connsiteY320" fmla="*/ 1898360 h 3098548"/>
                  <a:gd name="connsiteX321" fmla="*/ 3261694 w 5352225"/>
                  <a:gd name="connsiteY321" fmla="*/ 1900975 h 3098548"/>
                  <a:gd name="connsiteX322" fmla="*/ 3106373 w 5352225"/>
                  <a:gd name="connsiteY322" fmla="*/ 1990555 h 3098548"/>
                  <a:gd name="connsiteX323" fmla="*/ 3102457 w 5352225"/>
                  <a:gd name="connsiteY323" fmla="*/ 1992516 h 3098548"/>
                  <a:gd name="connsiteX324" fmla="*/ 3047638 w 5352225"/>
                  <a:gd name="connsiteY324" fmla="*/ 1992516 h 3098548"/>
                  <a:gd name="connsiteX325" fmla="*/ 2883181 w 5352225"/>
                  <a:gd name="connsiteY325" fmla="*/ 1897706 h 3098548"/>
                  <a:gd name="connsiteX326" fmla="*/ 2883181 w 5352225"/>
                  <a:gd name="connsiteY326" fmla="*/ 1865666 h 3098548"/>
                  <a:gd name="connsiteX327" fmla="*/ 2887097 w 5352225"/>
                  <a:gd name="connsiteY327" fmla="*/ 1863051 h 3098548"/>
                  <a:gd name="connsiteX328" fmla="*/ 3041765 w 5352225"/>
                  <a:gd name="connsiteY328" fmla="*/ 1774125 h 3098548"/>
                  <a:gd name="connsiteX329" fmla="*/ 3075048 w 5352225"/>
                  <a:gd name="connsiteY329" fmla="*/ 1765625 h 3098548"/>
                  <a:gd name="connsiteX330" fmla="*/ 4083806 w 5352225"/>
                  <a:gd name="connsiteY330" fmla="*/ 1745463 h 3098548"/>
                  <a:gd name="connsiteX331" fmla="*/ 4109258 w 5352225"/>
                  <a:gd name="connsiteY331" fmla="*/ 1751348 h 3098548"/>
                  <a:gd name="connsiteX332" fmla="*/ 4273715 w 5352225"/>
                  <a:gd name="connsiteY332" fmla="*/ 1846157 h 3098548"/>
                  <a:gd name="connsiteX333" fmla="*/ 4273715 w 5352225"/>
                  <a:gd name="connsiteY333" fmla="*/ 1877543 h 3098548"/>
                  <a:gd name="connsiteX334" fmla="*/ 4269800 w 5352225"/>
                  <a:gd name="connsiteY334" fmla="*/ 1880158 h 3098548"/>
                  <a:gd name="connsiteX335" fmla="*/ 4114479 w 5352225"/>
                  <a:gd name="connsiteY335" fmla="*/ 1969737 h 3098548"/>
                  <a:gd name="connsiteX336" fmla="*/ 4109911 w 5352225"/>
                  <a:gd name="connsiteY336" fmla="*/ 1972352 h 3098548"/>
                  <a:gd name="connsiteX337" fmla="*/ 4055744 w 5352225"/>
                  <a:gd name="connsiteY337" fmla="*/ 1972352 h 3098548"/>
                  <a:gd name="connsiteX338" fmla="*/ 3891287 w 5352225"/>
                  <a:gd name="connsiteY338" fmla="*/ 1877543 h 3098548"/>
                  <a:gd name="connsiteX339" fmla="*/ 3891287 w 5352225"/>
                  <a:gd name="connsiteY339" fmla="*/ 1845503 h 3098548"/>
                  <a:gd name="connsiteX340" fmla="*/ 3895203 w 5352225"/>
                  <a:gd name="connsiteY340" fmla="*/ 1842888 h 3098548"/>
                  <a:gd name="connsiteX341" fmla="*/ 4050523 w 5352225"/>
                  <a:gd name="connsiteY341" fmla="*/ 1753309 h 3098548"/>
                  <a:gd name="connsiteX342" fmla="*/ 4083806 w 5352225"/>
                  <a:gd name="connsiteY342" fmla="*/ 1745463 h 3098548"/>
                  <a:gd name="connsiteX343" fmla="*/ 2519803 w 5352225"/>
                  <a:gd name="connsiteY343" fmla="*/ 1745463 h 3098548"/>
                  <a:gd name="connsiteX344" fmla="*/ 2545255 w 5352225"/>
                  <a:gd name="connsiteY344" fmla="*/ 1751331 h 3098548"/>
                  <a:gd name="connsiteX345" fmla="*/ 2709711 w 5352225"/>
                  <a:gd name="connsiteY345" fmla="*/ 1845869 h 3098548"/>
                  <a:gd name="connsiteX346" fmla="*/ 2709711 w 5352225"/>
                  <a:gd name="connsiteY346" fmla="*/ 1878468 h 3098548"/>
                  <a:gd name="connsiteX347" fmla="*/ 2705796 w 5352225"/>
                  <a:gd name="connsiteY347" fmla="*/ 1880424 h 3098548"/>
                  <a:gd name="connsiteX348" fmla="*/ 2551128 w 5352225"/>
                  <a:gd name="connsiteY348" fmla="*/ 1969746 h 3098548"/>
                  <a:gd name="connsiteX349" fmla="*/ 2545908 w 5352225"/>
                  <a:gd name="connsiteY349" fmla="*/ 1972354 h 3098548"/>
                  <a:gd name="connsiteX350" fmla="*/ 2492394 w 5352225"/>
                  <a:gd name="connsiteY350" fmla="*/ 1972354 h 3098548"/>
                  <a:gd name="connsiteX351" fmla="*/ 2327285 w 5352225"/>
                  <a:gd name="connsiteY351" fmla="*/ 1877164 h 3098548"/>
                  <a:gd name="connsiteX352" fmla="*/ 2327285 w 5352225"/>
                  <a:gd name="connsiteY352" fmla="*/ 1846521 h 3098548"/>
                  <a:gd name="connsiteX353" fmla="*/ 2331853 w 5352225"/>
                  <a:gd name="connsiteY353" fmla="*/ 1843261 h 3098548"/>
                  <a:gd name="connsiteX354" fmla="*/ 2486521 w 5352225"/>
                  <a:gd name="connsiteY354" fmla="*/ 1753939 h 3098548"/>
                  <a:gd name="connsiteX355" fmla="*/ 2519803 w 5352225"/>
                  <a:gd name="connsiteY355" fmla="*/ 1745463 h 3098548"/>
                  <a:gd name="connsiteX356" fmla="*/ 4267841 w 5352225"/>
                  <a:gd name="connsiteY356" fmla="*/ 1644652 h 3098548"/>
                  <a:gd name="connsiteX357" fmla="*/ 4306264 w 5352225"/>
                  <a:gd name="connsiteY357" fmla="*/ 1653762 h 3098548"/>
                  <a:gd name="connsiteX358" fmla="*/ 4483403 w 5352225"/>
                  <a:gd name="connsiteY358" fmla="*/ 1755271 h 3098548"/>
                  <a:gd name="connsiteX359" fmla="*/ 4498382 w 5352225"/>
                  <a:gd name="connsiteY359" fmla="*/ 1774792 h 3098548"/>
                  <a:gd name="connsiteX360" fmla="*/ 4498382 w 5352225"/>
                  <a:gd name="connsiteY360" fmla="*/ 1781299 h 3098548"/>
                  <a:gd name="connsiteX361" fmla="*/ 4476891 w 5352225"/>
                  <a:gd name="connsiteY361" fmla="*/ 1806677 h 3098548"/>
                  <a:gd name="connsiteX362" fmla="*/ 4425442 w 5352225"/>
                  <a:gd name="connsiteY362" fmla="*/ 1836609 h 3098548"/>
                  <a:gd name="connsiteX363" fmla="*/ 4419581 w 5352225"/>
                  <a:gd name="connsiteY363" fmla="*/ 1839862 h 3098548"/>
                  <a:gd name="connsiteX364" fmla="*/ 4336873 w 5352225"/>
                  <a:gd name="connsiteY364" fmla="*/ 1839862 h 3098548"/>
                  <a:gd name="connsiteX365" fmla="*/ 4159734 w 5352225"/>
                  <a:gd name="connsiteY365" fmla="*/ 1737702 h 3098548"/>
                  <a:gd name="connsiteX366" fmla="*/ 4144755 w 5352225"/>
                  <a:gd name="connsiteY366" fmla="*/ 1719482 h 3098548"/>
                  <a:gd name="connsiteX367" fmla="*/ 4144755 w 5352225"/>
                  <a:gd name="connsiteY367" fmla="*/ 1712975 h 3098548"/>
                  <a:gd name="connsiteX368" fmla="*/ 4166246 w 5352225"/>
                  <a:gd name="connsiteY368" fmla="*/ 1686947 h 3098548"/>
                  <a:gd name="connsiteX369" fmla="*/ 4217695 w 5352225"/>
                  <a:gd name="connsiteY369" fmla="*/ 1657015 h 3098548"/>
                  <a:gd name="connsiteX370" fmla="*/ 4267841 w 5352225"/>
                  <a:gd name="connsiteY370" fmla="*/ 1644652 h 3098548"/>
                  <a:gd name="connsiteX371" fmla="*/ 3337809 w 5352225"/>
                  <a:gd name="connsiteY371" fmla="*/ 1612969 h 3098548"/>
                  <a:gd name="connsiteX372" fmla="*/ 3363261 w 5352225"/>
                  <a:gd name="connsiteY372" fmla="*/ 1618837 h 3098548"/>
                  <a:gd name="connsiteX373" fmla="*/ 3527717 w 5352225"/>
                  <a:gd name="connsiteY373" fmla="*/ 1714027 h 3098548"/>
                  <a:gd name="connsiteX374" fmla="*/ 3527717 w 5352225"/>
                  <a:gd name="connsiteY374" fmla="*/ 1745974 h 3098548"/>
                  <a:gd name="connsiteX375" fmla="*/ 3523802 w 5352225"/>
                  <a:gd name="connsiteY375" fmla="*/ 1747930 h 3098548"/>
                  <a:gd name="connsiteX376" fmla="*/ 3368482 w 5352225"/>
                  <a:gd name="connsiteY376" fmla="*/ 1837252 h 3098548"/>
                  <a:gd name="connsiteX377" fmla="*/ 3363914 w 5352225"/>
                  <a:gd name="connsiteY377" fmla="*/ 1839860 h 3098548"/>
                  <a:gd name="connsiteX378" fmla="*/ 3309747 w 5352225"/>
                  <a:gd name="connsiteY378" fmla="*/ 1839860 h 3098548"/>
                  <a:gd name="connsiteX379" fmla="*/ 3145291 w 5352225"/>
                  <a:gd name="connsiteY379" fmla="*/ 1744670 h 3098548"/>
                  <a:gd name="connsiteX380" fmla="*/ 3145291 w 5352225"/>
                  <a:gd name="connsiteY380" fmla="*/ 1713375 h 3098548"/>
                  <a:gd name="connsiteX381" fmla="*/ 3149207 w 5352225"/>
                  <a:gd name="connsiteY381" fmla="*/ 1710767 h 3098548"/>
                  <a:gd name="connsiteX382" fmla="*/ 3304527 w 5352225"/>
                  <a:gd name="connsiteY382" fmla="*/ 1621445 h 3098548"/>
                  <a:gd name="connsiteX383" fmla="*/ 3337809 w 5352225"/>
                  <a:gd name="connsiteY383" fmla="*/ 1612969 h 3098548"/>
                  <a:gd name="connsiteX384" fmla="*/ 2798864 w 5352225"/>
                  <a:gd name="connsiteY384" fmla="*/ 1604328 h 3098548"/>
                  <a:gd name="connsiteX385" fmla="*/ 2824272 w 5352225"/>
                  <a:gd name="connsiteY385" fmla="*/ 1610848 h 3098548"/>
                  <a:gd name="connsiteX386" fmla="*/ 2989102 w 5352225"/>
                  <a:gd name="connsiteY386" fmla="*/ 1705386 h 3098548"/>
                  <a:gd name="connsiteX387" fmla="*/ 2989102 w 5352225"/>
                  <a:gd name="connsiteY387" fmla="*/ 1736682 h 3098548"/>
                  <a:gd name="connsiteX388" fmla="*/ 2984541 w 5352225"/>
                  <a:gd name="connsiteY388" fmla="*/ 1739290 h 3098548"/>
                  <a:gd name="connsiteX389" fmla="*/ 2830136 w 5352225"/>
                  <a:gd name="connsiteY389" fmla="*/ 1828613 h 3098548"/>
                  <a:gd name="connsiteX390" fmla="*/ 2825575 w 5352225"/>
                  <a:gd name="connsiteY390" fmla="*/ 1831221 h 3098548"/>
                  <a:gd name="connsiteX391" fmla="*/ 2770850 w 5352225"/>
                  <a:gd name="connsiteY391" fmla="*/ 1831221 h 3098548"/>
                  <a:gd name="connsiteX392" fmla="*/ 2606672 w 5352225"/>
                  <a:gd name="connsiteY392" fmla="*/ 1736030 h 3098548"/>
                  <a:gd name="connsiteX393" fmla="*/ 2606672 w 5352225"/>
                  <a:gd name="connsiteY393" fmla="*/ 1705386 h 3098548"/>
                  <a:gd name="connsiteX394" fmla="*/ 2611232 w 5352225"/>
                  <a:gd name="connsiteY394" fmla="*/ 1702126 h 3098548"/>
                  <a:gd name="connsiteX395" fmla="*/ 2764986 w 5352225"/>
                  <a:gd name="connsiteY395" fmla="*/ 1612804 h 3098548"/>
                  <a:gd name="connsiteX396" fmla="*/ 2798864 w 5352225"/>
                  <a:gd name="connsiteY396" fmla="*/ 1604328 h 3098548"/>
                  <a:gd name="connsiteX397" fmla="*/ 2246173 w 5352225"/>
                  <a:gd name="connsiteY397" fmla="*/ 1589927 h 3098548"/>
                  <a:gd name="connsiteX398" fmla="*/ 2271625 w 5352225"/>
                  <a:gd name="connsiteY398" fmla="*/ 1595811 h 3098548"/>
                  <a:gd name="connsiteX399" fmla="*/ 2436082 w 5352225"/>
                  <a:gd name="connsiteY399" fmla="*/ 1690621 h 3098548"/>
                  <a:gd name="connsiteX400" fmla="*/ 2436082 w 5352225"/>
                  <a:gd name="connsiteY400" fmla="*/ 1722660 h 3098548"/>
                  <a:gd name="connsiteX401" fmla="*/ 2432167 w 5352225"/>
                  <a:gd name="connsiteY401" fmla="*/ 1724622 h 3098548"/>
                  <a:gd name="connsiteX402" fmla="*/ 2277499 w 5352225"/>
                  <a:gd name="connsiteY402" fmla="*/ 1814201 h 3098548"/>
                  <a:gd name="connsiteX403" fmla="*/ 2272278 w 5352225"/>
                  <a:gd name="connsiteY403" fmla="*/ 1816816 h 3098548"/>
                  <a:gd name="connsiteX404" fmla="*/ 2218764 w 5352225"/>
                  <a:gd name="connsiteY404" fmla="*/ 1816816 h 3098548"/>
                  <a:gd name="connsiteX405" fmla="*/ 2053654 w 5352225"/>
                  <a:gd name="connsiteY405" fmla="*/ 1722006 h 3098548"/>
                  <a:gd name="connsiteX406" fmla="*/ 2053654 w 5352225"/>
                  <a:gd name="connsiteY406" fmla="*/ 1690621 h 3098548"/>
                  <a:gd name="connsiteX407" fmla="*/ 2057570 w 5352225"/>
                  <a:gd name="connsiteY407" fmla="*/ 1688006 h 3098548"/>
                  <a:gd name="connsiteX408" fmla="*/ 2212890 w 5352225"/>
                  <a:gd name="connsiteY408" fmla="*/ 1597773 h 3098548"/>
                  <a:gd name="connsiteX409" fmla="*/ 2246173 w 5352225"/>
                  <a:gd name="connsiteY409" fmla="*/ 1589927 h 3098548"/>
                  <a:gd name="connsiteX410" fmla="*/ 3801536 w 5352225"/>
                  <a:gd name="connsiteY410" fmla="*/ 1581286 h 3098548"/>
                  <a:gd name="connsiteX411" fmla="*/ 3826988 w 5352225"/>
                  <a:gd name="connsiteY411" fmla="*/ 1587171 h 3098548"/>
                  <a:gd name="connsiteX412" fmla="*/ 3991445 w 5352225"/>
                  <a:gd name="connsiteY412" fmla="*/ 1682635 h 3098548"/>
                  <a:gd name="connsiteX413" fmla="*/ 3991445 w 5352225"/>
                  <a:gd name="connsiteY413" fmla="*/ 1714020 h 3098548"/>
                  <a:gd name="connsiteX414" fmla="*/ 3987530 w 5352225"/>
                  <a:gd name="connsiteY414" fmla="*/ 1716636 h 3098548"/>
                  <a:gd name="connsiteX415" fmla="*/ 3832209 w 5352225"/>
                  <a:gd name="connsiteY415" fmla="*/ 1806216 h 3098548"/>
                  <a:gd name="connsiteX416" fmla="*/ 3828946 w 5352225"/>
                  <a:gd name="connsiteY416" fmla="*/ 1808177 h 3098548"/>
                  <a:gd name="connsiteX417" fmla="*/ 3773474 w 5352225"/>
                  <a:gd name="connsiteY417" fmla="*/ 1808177 h 3098548"/>
                  <a:gd name="connsiteX418" fmla="*/ 3609017 w 5352225"/>
                  <a:gd name="connsiteY418" fmla="*/ 1713366 h 3098548"/>
                  <a:gd name="connsiteX419" fmla="*/ 3609017 w 5352225"/>
                  <a:gd name="connsiteY419" fmla="*/ 1681981 h 3098548"/>
                  <a:gd name="connsiteX420" fmla="*/ 3612933 w 5352225"/>
                  <a:gd name="connsiteY420" fmla="*/ 1679365 h 3098548"/>
                  <a:gd name="connsiteX421" fmla="*/ 3768253 w 5352225"/>
                  <a:gd name="connsiteY421" fmla="*/ 1589132 h 3098548"/>
                  <a:gd name="connsiteX422" fmla="*/ 3801536 w 5352225"/>
                  <a:gd name="connsiteY422" fmla="*/ 1581286 h 3098548"/>
                  <a:gd name="connsiteX423" fmla="*/ 3981745 w 5352225"/>
                  <a:gd name="connsiteY423" fmla="*/ 1480475 h 3098548"/>
                  <a:gd name="connsiteX424" fmla="*/ 4020980 w 5352225"/>
                  <a:gd name="connsiteY424" fmla="*/ 1488934 h 3098548"/>
                  <a:gd name="connsiteX425" fmla="*/ 4198188 w 5352225"/>
                  <a:gd name="connsiteY425" fmla="*/ 1591094 h 3098548"/>
                  <a:gd name="connsiteX426" fmla="*/ 4213228 w 5352225"/>
                  <a:gd name="connsiteY426" fmla="*/ 1609964 h 3098548"/>
                  <a:gd name="connsiteX427" fmla="*/ 4213228 w 5352225"/>
                  <a:gd name="connsiteY427" fmla="*/ 1616471 h 3098548"/>
                  <a:gd name="connsiteX428" fmla="*/ 4191649 w 5352225"/>
                  <a:gd name="connsiteY428" fmla="*/ 1641849 h 3098548"/>
                  <a:gd name="connsiteX429" fmla="*/ 4139991 w 5352225"/>
                  <a:gd name="connsiteY429" fmla="*/ 1671781 h 3098548"/>
                  <a:gd name="connsiteX430" fmla="*/ 4132798 w 5352225"/>
                  <a:gd name="connsiteY430" fmla="*/ 1675685 h 3098548"/>
                  <a:gd name="connsiteX431" fmla="*/ 4051713 w 5352225"/>
                  <a:gd name="connsiteY431" fmla="*/ 1675685 h 3098548"/>
                  <a:gd name="connsiteX432" fmla="*/ 3873851 w 5352225"/>
                  <a:gd name="connsiteY432" fmla="*/ 1573525 h 3098548"/>
                  <a:gd name="connsiteX433" fmla="*/ 3880390 w 5352225"/>
                  <a:gd name="connsiteY433" fmla="*/ 1522120 h 3098548"/>
                  <a:gd name="connsiteX434" fmla="*/ 3932048 w 5352225"/>
                  <a:gd name="connsiteY434" fmla="*/ 1492187 h 3098548"/>
                  <a:gd name="connsiteX435" fmla="*/ 3981745 w 5352225"/>
                  <a:gd name="connsiteY435" fmla="*/ 1480475 h 3098548"/>
                  <a:gd name="connsiteX436" fmla="*/ 3060648 w 5352225"/>
                  <a:gd name="connsiteY436" fmla="*/ 1454553 h 3098548"/>
                  <a:gd name="connsiteX437" fmla="*/ 3086752 w 5352225"/>
                  <a:gd name="connsiteY437" fmla="*/ 1460438 h 3098548"/>
                  <a:gd name="connsiteX438" fmla="*/ 3251208 w 5352225"/>
                  <a:gd name="connsiteY438" fmla="*/ 1555248 h 3098548"/>
                  <a:gd name="connsiteX439" fmla="*/ 3251208 w 5352225"/>
                  <a:gd name="connsiteY439" fmla="*/ 1587287 h 3098548"/>
                  <a:gd name="connsiteX440" fmla="*/ 3246640 w 5352225"/>
                  <a:gd name="connsiteY440" fmla="*/ 1589903 h 3098548"/>
                  <a:gd name="connsiteX441" fmla="*/ 3091973 w 5352225"/>
                  <a:gd name="connsiteY441" fmla="*/ 1678828 h 3098548"/>
                  <a:gd name="connsiteX442" fmla="*/ 3087405 w 5352225"/>
                  <a:gd name="connsiteY442" fmla="*/ 1681444 h 3098548"/>
                  <a:gd name="connsiteX443" fmla="*/ 3033238 w 5352225"/>
                  <a:gd name="connsiteY443" fmla="*/ 1681444 h 3098548"/>
                  <a:gd name="connsiteX444" fmla="*/ 2868782 w 5352225"/>
                  <a:gd name="connsiteY444" fmla="*/ 1585980 h 3098548"/>
                  <a:gd name="connsiteX445" fmla="*/ 2868782 w 5352225"/>
                  <a:gd name="connsiteY445" fmla="*/ 1555248 h 3098548"/>
                  <a:gd name="connsiteX446" fmla="*/ 2872698 w 5352225"/>
                  <a:gd name="connsiteY446" fmla="*/ 1552632 h 3098548"/>
                  <a:gd name="connsiteX447" fmla="*/ 3027365 w 5352225"/>
                  <a:gd name="connsiteY447" fmla="*/ 1462399 h 3098548"/>
                  <a:gd name="connsiteX448" fmla="*/ 3060648 w 5352225"/>
                  <a:gd name="connsiteY448" fmla="*/ 1454553 h 3098548"/>
                  <a:gd name="connsiteX449" fmla="*/ 2522355 w 5352225"/>
                  <a:gd name="connsiteY449" fmla="*/ 1445912 h 3098548"/>
                  <a:gd name="connsiteX450" fmla="*/ 2548415 w 5352225"/>
                  <a:gd name="connsiteY450" fmla="*/ 1451780 h 3098548"/>
                  <a:gd name="connsiteX451" fmla="*/ 2712592 w 5352225"/>
                  <a:gd name="connsiteY451" fmla="*/ 1546318 h 3098548"/>
                  <a:gd name="connsiteX452" fmla="*/ 2712592 w 5352225"/>
                  <a:gd name="connsiteY452" fmla="*/ 1578265 h 3098548"/>
                  <a:gd name="connsiteX453" fmla="*/ 2708032 w 5352225"/>
                  <a:gd name="connsiteY453" fmla="*/ 1580873 h 3098548"/>
                  <a:gd name="connsiteX454" fmla="*/ 2553627 w 5352225"/>
                  <a:gd name="connsiteY454" fmla="*/ 1669543 h 3098548"/>
                  <a:gd name="connsiteX455" fmla="*/ 2547763 w 5352225"/>
                  <a:gd name="connsiteY455" fmla="*/ 1672803 h 3098548"/>
                  <a:gd name="connsiteX456" fmla="*/ 2494992 w 5352225"/>
                  <a:gd name="connsiteY456" fmla="*/ 1672803 h 3098548"/>
                  <a:gd name="connsiteX457" fmla="*/ 2330163 w 5352225"/>
                  <a:gd name="connsiteY457" fmla="*/ 1577613 h 3098548"/>
                  <a:gd name="connsiteX458" fmla="*/ 2330163 w 5352225"/>
                  <a:gd name="connsiteY458" fmla="*/ 1546970 h 3098548"/>
                  <a:gd name="connsiteX459" fmla="*/ 2334723 w 5352225"/>
                  <a:gd name="connsiteY459" fmla="*/ 1543710 h 3098548"/>
                  <a:gd name="connsiteX460" fmla="*/ 2489129 w 5352225"/>
                  <a:gd name="connsiteY460" fmla="*/ 1454388 h 3098548"/>
                  <a:gd name="connsiteX461" fmla="*/ 2522355 w 5352225"/>
                  <a:gd name="connsiteY461" fmla="*/ 1445912 h 3098548"/>
                  <a:gd name="connsiteX462" fmla="*/ 1972220 w 5352225"/>
                  <a:gd name="connsiteY462" fmla="*/ 1431510 h 3098548"/>
                  <a:gd name="connsiteX463" fmla="*/ 1997715 w 5352225"/>
                  <a:gd name="connsiteY463" fmla="*/ 1437395 h 3098548"/>
                  <a:gd name="connsiteX464" fmla="*/ 2162452 w 5352225"/>
                  <a:gd name="connsiteY464" fmla="*/ 1532859 h 3098548"/>
                  <a:gd name="connsiteX465" fmla="*/ 2162452 w 5352225"/>
                  <a:gd name="connsiteY465" fmla="*/ 1564898 h 3098548"/>
                  <a:gd name="connsiteX466" fmla="*/ 2158530 w 5352225"/>
                  <a:gd name="connsiteY466" fmla="*/ 1566860 h 3098548"/>
                  <a:gd name="connsiteX467" fmla="*/ 2002945 w 5352225"/>
                  <a:gd name="connsiteY467" fmla="*/ 1656439 h 3098548"/>
                  <a:gd name="connsiteX468" fmla="*/ 1999676 w 5352225"/>
                  <a:gd name="connsiteY468" fmla="*/ 1658401 h 3098548"/>
                  <a:gd name="connsiteX469" fmla="*/ 1944110 w 5352225"/>
                  <a:gd name="connsiteY469" fmla="*/ 1658401 h 3098548"/>
                  <a:gd name="connsiteX470" fmla="*/ 1780027 w 5352225"/>
                  <a:gd name="connsiteY470" fmla="*/ 1563590 h 3098548"/>
                  <a:gd name="connsiteX471" fmla="*/ 1780027 w 5352225"/>
                  <a:gd name="connsiteY471" fmla="*/ 1532205 h 3098548"/>
                  <a:gd name="connsiteX472" fmla="*/ 1783949 w 5352225"/>
                  <a:gd name="connsiteY472" fmla="*/ 1529589 h 3098548"/>
                  <a:gd name="connsiteX473" fmla="*/ 1938881 w 5352225"/>
                  <a:gd name="connsiteY473" fmla="*/ 1439356 h 3098548"/>
                  <a:gd name="connsiteX474" fmla="*/ 1972220 w 5352225"/>
                  <a:gd name="connsiteY474" fmla="*/ 1431510 h 3098548"/>
                  <a:gd name="connsiteX475" fmla="*/ 3516387 w 5352225"/>
                  <a:gd name="connsiteY475" fmla="*/ 1419989 h 3098548"/>
                  <a:gd name="connsiteX476" fmla="*/ 3541839 w 5352225"/>
                  <a:gd name="connsiteY476" fmla="*/ 1425857 h 3098548"/>
                  <a:gd name="connsiteX477" fmla="*/ 3706295 w 5352225"/>
                  <a:gd name="connsiteY477" fmla="*/ 1521047 h 3098548"/>
                  <a:gd name="connsiteX478" fmla="*/ 3706295 w 5352225"/>
                  <a:gd name="connsiteY478" fmla="*/ 1552343 h 3098548"/>
                  <a:gd name="connsiteX479" fmla="*/ 3702380 w 5352225"/>
                  <a:gd name="connsiteY479" fmla="*/ 1554951 h 3098548"/>
                  <a:gd name="connsiteX480" fmla="*/ 3547060 w 5352225"/>
                  <a:gd name="connsiteY480" fmla="*/ 1644274 h 3098548"/>
                  <a:gd name="connsiteX481" fmla="*/ 3541839 w 5352225"/>
                  <a:gd name="connsiteY481" fmla="*/ 1646882 h 3098548"/>
                  <a:gd name="connsiteX482" fmla="*/ 3488325 w 5352225"/>
                  <a:gd name="connsiteY482" fmla="*/ 1646882 h 3098548"/>
                  <a:gd name="connsiteX483" fmla="*/ 3323869 w 5352225"/>
                  <a:gd name="connsiteY483" fmla="*/ 1551691 h 3098548"/>
                  <a:gd name="connsiteX484" fmla="*/ 3323869 w 5352225"/>
                  <a:gd name="connsiteY484" fmla="*/ 1520395 h 3098548"/>
                  <a:gd name="connsiteX485" fmla="*/ 3327785 w 5352225"/>
                  <a:gd name="connsiteY485" fmla="*/ 1517787 h 3098548"/>
                  <a:gd name="connsiteX486" fmla="*/ 3483105 w 5352225"/>
                  <a:gd name="connsiteY486" fmla="*/ 1428465 h 3098548"/>
                  <a:gd name="connsiteX487" fmla="*/ 3516387 w 5352225"/>
                  <a:gd name="connsiteY487" fmla="*/ 1419989 h 3098548"/>
                  <a:gd name="connsiteX488" fmla="*/ 1366911 w 5352225"/>
                  <a:gd name="connsiteY488" fmla="*/ 1419989 h 3098548"/>
                  <a:gd name="connsiteX489" fmla="*/ 1428945 w 5352225"/>
                  <a:gd name="connsiteY489" fmla="*/ 1434346 h 3098548"/>
                  <a:gd name="connsiteX490" fmla="*/ 2572334 w 5352225"/>
                  <a:gd name="connsiteY490" fmla="*/ 2094148 h 3098548"/>
                  <a:gd name="connsiteX491" fmla="*/ 2562539 w 5352225"/>
                  <a:gd name="connsiteY491" fmla="*/ 2177032 h 3098548"/>
                  <a:gd name="connsiteX492" fmla="*/ 2497239 w 5352225"/>
                  <a:gd name="connsiteY492" fmla="*/ 2214231 h 3098548"/>
                  <a:gd name="connsiteX493" fmla="*/ 2427369 w 5352225"/>
                  <a:gd name="connsiteY493" fmla="*/ 2234462 h 3098548"/>
                  <a:gd name="connsiteX494" fmla="*/ 2405821 w 5352225"/>
                  <a:gd name="connsiteY494" fmla="*/ 2234462 h 3098548"/>
                  <a:gd name="connsiteX495" fmla="*/ 2354887 w 5352225"/>
                  <a:gd name="connsiteY495" fmla="*/ 2220757 h 3098548"/>
                  <a:gd name="connsiteX496" fmla="*/ 1210846 w 5352225"/>
                  <a:gd name="connsiteY496" fmla="*/ 1560303 h 3098548"/>
                  <a:gd name="connsiteX497" fmla="*/ 1186685 w 5352225"/>
                  <a:gd name="connsiteY497" fmla="*/ 1525714 h 3098548"/>
                  <a:gd name="connsiteX498" fmla="*/ 1186685 w 5352225"/>
                  <a:gd name="connsiteY498" fmla="*/ 1523756 h 3098548"/>
                  <a:gd name="connsiteX499" fmla="*/ 1221294 w 5352225"/>
                  <a:gd name="connsiteY499" fmla="*/ 1478072 h 3098548"/>
                  <a:gd name="connsiteX500" fmla="*/ 1286593 w 5352225"/>
                  <a:gd name="connsiteY500" fmla="*/ 1440220 h 3098548"/>
                  <a:gd name="connsiteX501" fmla="*/ 1366911 w 5352225"/>
                  <a:gd name="connsiteY501" fmla="*/ 1419989 h 3098548"/>
                  <a:gd name="connsiteX502" fmla="*/ 3697541 w 5352225"/>
                  <a:gd name="connsiteY502" fmla="*/ 1313418 h 3098548"/>
                  <a:gd name="connsiteX503" fmla="*/ 3735964 w 5352225"/>
                  <a:gd name="connsiteY503" fmla="*/ 1322528 h 3098548"/>
                  <a:gd name="connsiteX504" fmla="*/ 3913103 w 5352225"/>
                  <a:gd name="connsiteY504" fmla="*/ 1424037 h 3098548"/>
                  <a:gd name="connsiteX505" fmla="*/ 3928082 w 5352225"/>
                  <a:gd name="connsiteY505" fmla="*/ 1442907 h 3098548"/>
                  <a:gd name="connsiteX506" fmla="*/ 3928082 w 5352225"/>
                  <a:gd name="connsiteY506" fmla="*/ 1450065 h 3098548"/>
                  <a:gd name="connsiteX507" fmla="*/ 3906591 w 5352225"/>
                  <a:gd name="connsiteY507" fmla="*/ 1475442 h 3098548"/>
                  <a:gd name="connsiteX508" fmla="*/ 3854491 w 5352225"/>
                  <a:gd name="connsiteY508" fmla="*/ 1505375 h 3098548"/>
                  <a:gd name="connsiteX509" fmla="*/ 3848630 w 5352225"/>
                  <a:gd name="connsiteY509" fmla="*/ 1508628 h 3098548"/>
                  <a:gd name="connsiteX510" fmla="*/ 3766573 w 5352225"/>
                  <a:gd name="connsiteY510" fmla="*/ 1508628 h 3098548"/>
                  <a:gd name="connsiteX511" fmla="*/ 3589434 w 5352225"/>
                  <a:gd name="connsiteY511" fmla="*/ 1406468 h 3098548"/>
                  <a:gd name="connsiteX512" fmla="*/ 3574455 w 5352225"/>
                  <a:gd name="connsiteY512" fmla="*/ 1388248 h 3098548"/>
                  <a:gd name="connsiteX513" fmla="*/ 3574455 w 5352225"/>
                  <a:gd name="connsiteY513" fmla="*/ 1381741 h 3098548"/>
                  <a:gd name="connsiteX514" fmla="*/ 3595946 w 5352225"/>
                  <a:gd name="connsiteY514" fmla="*/ 1355713 h 3098548"/>
                  <a:gd name="connsiteX515" fmla="*/ 3647395 w 5352225"/>
                  <a:gd name="connsiteY515" fmla="*/ 1325781 h 3098548"/>
                  <a:gd name="connsiteX516" fmla="*/ 3697541 w 5352225"/>
                  <a:gd name="connsiteY516" fmla="*/ 1313418 h 3098548"/>
                  <a:gd name="connsiteX517" fmla="*/ 2784791 w 5352225"/>
                  <a:gd name="connsiteY517" fmla="*/ 1293256 h 3098548"/>
                  <a:gd name="connsiteX518" fmla="*/ 2810243 w 5352225"/>
                  <a:gd name="connsiteY518" fmla="*/ 1299124 h 3098548"/>
                  <a:gd name="connsiteX519" fmla="*/ 2974699 w 5352225"/>
                  <a:gd name="connsiteY519" fmla="*/ 1394314 h 3098548"/>
                  <a:gd name="connsiteX520" fmla="*/ 2974699 w 5352225"/>
                  <a:gd name="connsiteY520" fmla="*/ 1425610 h 3098548"/>
                  <a:gd name="connsiteX521" fmla="*/ 2970784 w 5352225"/>
                  <a:gd name="connsiteY521" fmla="*/ 1428218 h 3098548"/>
                  <a:gd name="connsiteX522" fmla="*/ 2816116 w 5352225"/>
                  <a:gd name="connsiteY522" fmla="*/ 1517541 h 3098548"/>
                  <a:gd name="connsiteX523" fmla="*/ 2810896 w 5352225"/>
                  <a:gd name="connsiteY523" fmla="*/ 1520149 h 3098548"/>
                  <a:gd name="connsiteX524" fmla="*/ 2756729 w 5352225"/>
                  <a:gd name="connsiteY524" fmla="*/ 1520149 h 3098548"/>
                  <a:gd name="connsiteX525" fmla="*/ 2592273 w 5352225"/>
                  <a:gd name="connsiteY525" fmla="*/ 1424958 h 3098548"/>
                  <a:gd name="connsiteX526" fmla="*/ 2592273 w 5352225"/>
                  <a:gd name="connsiteY526" fmla="*/ 1394314 h 3098548"/>
                  <a:gd name="connsiteX527" fmla="*/ 2596841 w 5352225"/>
                  <a:gd name="connsiteY527" fmla="*/ 1391054 h 3098548"/>
                  <a:gd name="connsiteX528" fmla="*/ 2751509 w 5352225"/>
                  <a:gd name="connsiteY528" fmla="*/ 1301732 h 3098548"/>
                  <a:gd name="connsiteX529" fmla="*/ 2784791 w 5352225"/>
                  <a:gd name="connsiteY529" fmla="*/ 1293256 h 3098548"/>
                  <a:gd name="connsiteX530" fmla="*/ 2246173 w 5352225"/>
                  <a:gd name="connsiteY530" fmla="*/ 1287495 h 3098548"/>
                  <a:gd name="connsiteX531" fmla="*/ 2271625 w 5352225"/>
                  <a:gd name="connsiteY531" fmla="*/ 1292726 h 3098548"/>
                  <a:gd name="connsiteX532" fmla="*/ 2436082 w 5352225"/>
                  <a:gd name="connsiteY532" fmla="*/ 1388190 h 3098548"/>
                  <a:gd name="connsiteX533" fmla="*/ 2436082 w 5352225"/>
                  <a:gd name="connsiteY533" fmla="*/ 1420229 h 3098548"/>
                  <a:gd name="connsiteX534" fmla="*/ 2432167 w 5352225"/>
                  <a:gd name="connsiteY534" fmla="*/ 1422191 h 3098548"/>
                  <a:gd name="connsiteX535" fmla="*/ 2277499 w 5352225"/>
                  <a:gd name="connsiteY535" fmla="*/ 1511770 h 3098548"/>
                  <a:gd name="connsiteX536" fmla="*/ 2272930 w 5352225"/>
                  <a:gd name="connsiteY536" fmla="*/ 1514386 h 3098548"/>
                  <a:gd name="connsiteX537" fmla="*/ 2218764 w 5352225"/>
                  <a:gd name="connsiteY537" fmla="*/ 1514386 h 3098548"/>
                  <a:gd name="connsiteX538" fmla="*/ 2053654 w 5352225"/>
                  <a:gd name="connsiteY538" fmla="*/ 1418922 h 3098548"/>
                  <a:gd name="connsiteX539" fmla="*/ 2053654 w 5352225"/>
                  <a:gd name="connsiteY539" fmla="*/ 1388190 h 3098548"/>
                  <a:gd name="connsiteX540" fmla="*/ 2057570 w 5352225"/>
                  <a:gd name="connsiteY540" fmla="*/ 1384921 h 3098548"/>
                  <a:gd name="connsiteX541" fmla="*/ 2212890 w 5352225"/>
                  <a:gd name="connsiteY541" fmla="*/ 1295341 h 3098548"/>
                  <a:gd name="connsiteX542" fmla="*/ 2246173 w 5352225"/>
                  <a:gd name="connsiteY542" fmla="*/ 1287495 h 3098548"/>
                  <a:gd name="connsiteX543" fmla="*/ 1701797 w 5352225"/>
                  <a:gd name="connsiteY543" fmla="*/ 1273094 h 3098548"/>
                  <a:gd name="connsiteX544" fmla="*/ 1727249 w 5352225"/>
                  <a:gd name="connsiteY544" fmla="*/ 1278978 h 3098548"/>
                  <a:gd name="connsiteX545" fmla="*/ 1891705 w 5352225"/>
                  <a:gd name="connsiteY545" fmla="*/ 1373788 h 3098548"/>
                  <a:gd name="connsiteX546" fmla="*/ 1891705 w 5352225"/>
                  <a:gd name="connsiteY546" fmla="*/ 1405827 h 3098548"/>
                  <a:gd name="connsiteX547" fmla="*/ 1887137 w 5352225"/>
                  <a:gd name="connsiteY547" fmla="*/ 1408443 h 3098548"/>
                  <a:gd name="connsiteX548" fmla="*/ 1732470 w 5352225"/>
                  <a:gd name="connsiteY548" fmla="*/ 1497367 h 3098548"/>
                  <a:gd name="connsiteX549" fmla="*/ 1727249 w 5352225"/>
                  <a:gd name="connsiteY549" fmla="*/ 1499983 h 3098548"/>
                  <a:gd name="connsiteX550" fmla="*/ 1673735 w 5352225"/>
                  <a:gd name="connsiteY550" fmla="*/ 1499983 h 3098548"/>
                  <a:gd name="connsiteX551" fmla="*/ 1509279 w 5352225"/>
                  <a:gd name="connsiteY551" fmla="*/ 1404519 h 3098548"/>
                  <a:gd name="connsiteX552" fmla="*/ 1509279 w 5352225"/>
                  <a:gd name="connsiteY552" fmla="*/ 1373788 h 3098548"/>
                  <a:gd name="connsiteX553" fmla="*/ 1513195 w 5352225"/>
                  <a:gd name="connsiteY553" fmla="*/ 1370519 h 3098548"/>
                  <a:gd name="connsiteX554" fmla="*/ 1667862 w 5352225"/>
                  <a:gd name="connsiteY554" fmla="*/ 1280940 h 3098548"/>
                  <a:gd name="connsiteX555" fmla="*/ 1701797 w 5352225"/>
                  <a:gd name="connsiteY555" fmla="*/ 1273094 h 3098548"/>
                  <a:gd name="connsiteX556" fmla="*/ 3234118 w 5352225"/>
                  <a:gd name="connsiteY556" fmla="*/ 1255812 h 3098548"/>
                  <a:gd name="connsiteX557" fmla="*/ 3259570 w 5352225"/>
                  <a:gd name="connsiteY557" fmla="*/ 1261696 h 3098548"/>
                  <a:gd name="connsiteX558" fmla="*/ 3424026 w 5352225"/>
                  <a:gd name="connsiteY558" fmla="*/ 1356506 h 3098548"/>
                  <a:gd name="connsiteX559" fmla="*/ 3424026 w 5352225"/>
                  <a:gd name="connsiteY559" fmla="*/ 1387891 h 3098548"/>
                  <a:gd name="connsiteX560" fmla="*/ 3419458 w 5352225"/>
                  <a:gd name="connsiteY560" fmla="*/ 1390507 h 3098548"/>
                  <a:gd name="connsiteX561" fmla="*/ 3264791 w 5352225"/>
                  <a:gd name="connsiteY561" fmla="*/ 1480085 h 3098548"/>
                  <a:gd name="connsiteX562" fmla="*/ 3260223 w 5352225"/>
                  <a:gd name="connsiteY562" fmla="*/ 1482701 h 3098548"/>
                  <a:gd name="connsiteX563" fmla="*/ 3206056 w 5352225"/>
                  <a:gd name="connsiteY563" fmla="*/ 1482701 h 3098548"/>
                  <a:gd name="connsiteX564" fmla="*/ 3041600 w 5352225"/>
                  <a:gd name="connsiteY564" fmla="*/ 1387891 h 3098548"/>
                  <a:gd name="connsiteX565" fmla="*/ 3041600 w 5352225"/>
                  <a:gd name="connsiteY565" fmla="*/ 1355852 h 3098548"/>
                  <a:gd name="connsiteX566" fmla="*/ 3045516 w 5352225"/>
                  <a:gd name="connsiteY566" fmla="*/ 1353237 h 3098548"/>
                  <a:gd name="connsiteX567" fmla="*/ 3200836 w 5352225"/>
                  <a:gd name="connsiteY567" fmla="*/ 1264312 h 3098548"/>
                  <a:gd name="connsiteX568" fmla="*/ 3234118 w 5352225"/>
                  <a:gd name="connsiteY568" fmla="*/ 1255812 h 3098548"/>
                  <a:gd name="connsiteX569" fmla="*/ 1032264 w 5352225"/>
                  <a:gd name="connsiteY569" fmla="*/ 1212606 h 3098548"/>
                  <a:gd name="connsiteX570" fmla="*/ 1061638 w 5352225"/>
                  <a:gd name="connsiteY570" fmla="*/ 1219112 h 3098548"/>
                  <a:gd name="connsiteX571" fmla="*/ 1275743 w 5352225"/>
                  <a:gd name="connsiteY571" fmla="*/ 1342081 h 3098548"/>
                  <a:gd name="connsiteX572" fmla="*/ 1286840 w 5352225"/>
                  <a:gd name="connsiteY572" fmla="*/ 1355744 h 3098548"/>
                  <a:gd name="connsiteX573" fmla="*/ 1286840 w 5352225"/>
                  <a:gd name="connsiteY573" fmla="*/ 1362901 h 3098548"/>
                  <a:gd name="connsiteX574" fmla="*/ 1271174 w 5352225"/>
                  <a:gd name="connsiteY574" fmla="*/ 1380468 h 3098548"/>
                  <a:gd name="connsiteX575" fmla="*/ 1123650 w 5352225"/>
                  <a:gd name="connsiteY575" fmla="*/ 1465050 h 3098548"/>
                  <a:gd name="connsiteX576" fmla="*/ 1116470 w 5352225"/>
                  <a:gd name="connsiteY576" fmla="*/ 1468303 h 3098548"/>
                  <a:gd name="connsiteX577" fmla="*/ 1057722 w 5352225"/>
                  <a:gd name="connsiteY577" fmla="*/ 1468303 h 3098548"/>
                  <a:gd name="connsiteX578" fmla="*/ 842964 w 5352225"/>
                  <a:gd name="connsiteY578" fmla="*/ 1344684 h 3098548"/>
                  <a:gd name="connsiteX579" fmla="*/ 848186 w 5352225"/>
                  <a:gd name="connsiteY579" fmla="*/ 1306296 h 3098548"/>
                  <a:gd name="connsiteX580" fmla="*/ 995710 w 5352225"/>
                  <a:gd name="connsiteY580" fmla="*/ 1221715 h 3098548"/>
                  <a:gd name="connsiteX581" fmla="*/ 1032264 w 5352225"/>
                  <a:gd name="connsiteY581" fmla="*/ 1212606 h 3098548"/>
                  <a:gd name="connsiteX582" fmla="*/ 3414326 w 5352225"/>
                  <a:gd name="connsiteY582" fmla="*/ 1149240 h 3098548"/>
                  <a:gd name="connsiteX583" fmla="*/ 3452907 w 5352225"/>
                  <a:gd name="connsiteY583" fmla="*/ 1158319 h 3098548"/>
                  <a:gd name="connsiteX584" fmla="*/ 3630769 w 5352225"/>
                  <a:gd name="connsiteY584" fmla="*/ 1260141 h 3098548"/>
                  <a:gd name="connsiteX585" fmla="*/ 3645809 w 5352225"/>
                  <a:gd name="connsiteY585" fmla="*/ 1278949 h 3098548"/>
                  <a:gd name="connsiteX586" fmla="*/ 3645809 w 5352225"/>
                  <a:gd name="connsiteY586" fmla="*/ 1285434 h 3098548"/>
                  <a:gd name="connsiteX587" fmla="*/ 3624230 w 5352225"/>
                  <a:gd name="connsiteY587" fmla="*/ 1310728 h 3098548"/>
                  <a:gd name="connsiteX588" fmla="*/ 3572572 w 5352225"/>
                  <a:gd name="connsiteY588" fmla="*/ 1340561 h 3098548"/>
                  <a:gd name="connsiteX589" fmla="*/ 3565379 w 5352225"/>
                  <a:gd name="connsiteY589" fmla="*/ 1344452 h 3098548"/>
                  <a:gd name="connsiteX590" fmla="*/ 3484294 w 5352225"/>
                  <a:gd name="connsiteY590" fmla="*/ 1344452 h 3098548"/>
                  <a:gd name="connsiteX591" fmla="*/ 3306432 w 5352225"/>
                  <a:gd name="connsiteY591" fmla="*/ 1242630 h 3098548"/>
                  <a:gd name="connsiteX592" fmla="*/ 3312317 w 5352225"/>
                  <a:gd name="connsiteY592" fmla="*/ 1191395 h 3098548"/>
                  <a:gd name="connsiteX593" fmla="*/ 3364629 w 5352225"/>
                  <a:gd name="connsiteY593" fmla="*/ 1162211 h 3098548"/>
                  <a:gd name="connsiteX594" fmla="*/ 3414326 w 5352225"/>
                  <a:gd name="connsiteY594" fmla="*/ 1149240 h 3098548"/>
                  <a:gd name="connsiteX595" fmla="*/ 2507630 w 5352225"/>
                  <a:gd name="connsiteY595" fmla="*/ 1134839 h 3098548"/>
                  <a:gd name="connsiteX596" fmla="*/ 2533081 w 5352225"/>
                  <a:gd name="connsiteY596" fmla="*/ 1140723 h 3098548"/>
                  <a:gd name="connsiteX597" fmla="*/ 2698190 w 5352225"/>
                  <a:gd name="connsiteY597" fmla="*/ 1235533 h 3098548"/>
                  <a:gd name="connsiteX598" fmla="*/ 2698190 w 5352225"/>
                  <a:gd name="connsiteY598" fmla="*/ 1266918 h 3098548"/>
                  <a:gd name="connsiteX599" fmla="*/ 2693622 w 5352225"/>
                  <a:gd name="connsiteY599" fmla="*/ 1269534 h 3098548"/>
                  <a:gd name="connsiteX600" fmla="*/ 2538955 w 5352225"/>
                  <a:gd name="connsiteY600" fmla="*/ 1359112 h 3098548"/>
                  <a:gd name="connsiteX601" fmla="*/ 2534387 w 5352225"/>
                  <a:gd name="connsiteY601" fmla="*/ 1361728 h 3098548"/>
                  <a:gd name="connsiteX602" fmla="*/ 2480220 w 5352225"/>
                  <a:gd name="connsiteY602" fmla="*/ 1361728 h 3098548"/>
                  <a:gd name="connsiteX603" fmla="*/ 2315764 w 5352225"/>
                  <a:gd name="connsiteY603" fmla="*/ 1266918 h 3098548"/>
                  <a:gd name="connsiteX604" fmla="*/ 2315764 w 5352225"/>
                  <a:gd name="connsiteY604" fmla="*/ 1234879 h 3098548"/>
                  <a:gd name="connsiteX605" fmla="*/ 2319680 w 5352225"/>
                  <a:gd name="connsiteY605" fmla="*/ 1232264 h 3098548"/>
                  <a:gd name="connsiteX606" fmla="*/ 2474347 w 5352225"/>
                  <a:gd name="connsiteY606" fmla="*/ 1143339 h 3098548"/>
                  <a:gd name="connsiteX607" fmla="*/ 2507630 w 5352225"/>
                  <a:gd name="connsiteY607" fmla="*/ 1134839 h 3098548"/>
                  <a:gd name="connsiteX608" fmla="*/ 1968686 w 5352225"/>
                  <a:gd name="connsiteY608" fmla="*/ 1126198 h 3098548"/>
                  <a:gd name="connsiteX609" fmla="*/ 1994834 w 5352225"/>
                  <a:gd name="connsiteY609" fmla="*/ 1132083 h 3098548"/>
                  <a:gd name="connsiteX610" fmla="*/ 2159572 w 5352225"/>
                  <a:gd name="connsiteY610" fmla="*/ 1227547 h 3098548"/>
                  <a:gd name="connsiteX611" fmla="*/ 2159572 w 5352225"/>
                  <a:gd name="connsiteY611" fmla="*/ 1258932 h 3098548"/>
                  <a:gd name="connsiteX612" fmla="*/ 2154996 w 5352225"/>
                  <a:gd name="connsiteY612" fmla="*/ 1261548 h 3098548"/>
                  <a:gd name="connsiteX613" fmla="*/ 2000718 w 5352225"/>
                  <a:gd name="connsiteY613" fmla="*/ 1351127 h 3098548"/>
                  <a:gd name="connsiteX614" fmla="*/ 1997449 w 5352225"/>
                  <a:gd name="connsiteY614" fmla="*/ 1353089 h 3098548"/>
                  <a:gd name="connsiteX615" fmla="*/ 1941229 w 5352225"/>
                  <a:gd name="connsiteY615" fmla="*/ 1353089 h 3098548"/>
                  <a:gd name="connsiteX616" fmla="*/ 1777145 w 5352225"/>
                  <a:gd name="connsiteY616" fmla="*/ 1258278 h 3098548"/>
                  <a:gd name="connsiteX617" fmla="*/ 1777145 w 5352225"/>
                  <a:gd name="connsiteY617" fmla="*/ 1226893 h 3098548"/>
                  <a:gd name="connsiteX618" fmla="*/ 1781067 w 5352225"/>
                  <a:gd name="connsiteY618" fmla="*/ 1224277 h 3098548"/>
                  <a:gd name="connsiteX619" fmla="*/ 1935346 w 5352225"/>
                  <a:gd name="connsiteY619" fmla="*/ 1134698 h 3098548"/>
                  <a:gd name="connsiteX620" fmla="*/ 1968686 w 5352225"/>
                  <a:gd name="connsiteY620" fmla="*/ 1126198 h 3098548"/>
                  <a:gd name="connsiteX621" fmla="*/ 1428167 w 5352225"/>
                  <a:gd name="connsiteY621" fmla="*/ 1114677 h 3098548"/>
                  <a:gd name="connsiteX622" fmla="*/ 1453619 w 5352225"/>
                  <a:gd name="connsiteY622" fmla="*/ 1120545 h 3098548"/>
                  <a:gd name="connsiteX623" fmla="*/ 1618076 w 5352225"/>
                  <a:gd name="connsiteY623" fmla="*/ 1215735 h 3098548"/>
                  <a:gd name="connsiteX624" fmla="*/ 1618076 w 5352225"/>
                  <a:gd name="connsiteY624" fmla="*/ 1247031 h 3098548"/>
                  <a:gd name="connsiteX625" fmla="*/ 1613508 w 5352225"/>
                  <a:gd name="connsiteY625" fmla="*/ 1249639 h 3098548"/>
                  <a:gd name="connsiteX626" fmla="*/ 1458840 w 5352225"/>
                  <a:gd name="connsiteY626" fmla="*/ 1338962 h 3098548"/>
                  <a:gd name="connsiteX627" fmla="*/ 1453619 w 5352225"/>
                  <a:gd name="connsiteY627" fmla="*/ 1341570 h 3098548"/>
                  <a:gd name="connsiteX628" fmla="*/ 1400105 w 5352225"/>
                  <a:gd name="connsiteY628" fmla="*/ 1341570 h 3098548"/>
                  <a:gd name="connsiteX629" fmla="*/ 1235648 w 5352225"/>
                  <a:gd name="connsiteY629" fmla="*/ 1246379 h 3098548"/>
                  <a:gd name="connsiteX630" fmla="*/ 1235648 w 5352225"/>
                  <a:gd name="connsiteY630" fmla="*/ 1215083 h 3098548"/>
                  <a:gd name="connsiteX631" fmla="*/ 1239564 w 5352225"/>
                  <a:gd name="connsiteY631" fmla="*/ 1212475 h 3098548"/>
                  <a:gd name="connsiteX632" fmla="*/ 1394232 w 5352225"/>
                  <a:gd name="connsiteY632" fmla="*/ 1123153 h 3098548"/>
                  <a:gd name="connsiteX633" fmla="*/ 1428167 w 5352225"/>
                  <a:gd name="connsiteY633" fmla="*/ 1114677 h 3098548"/>
                  <a:gd name="connsiteX634" fmla="*/ 2948967 w 5352225"/>
                  <a:gd name="connsiteY634" fmla="*/ 1091635 h 3098548"/>
                  <a:gd name="connsiteX635" fmla="*/ 2974419 w 5352225"/>
                  <a:gd name="connsiteY635" fmla="*/ 1097503 h 3098548"/>
                  <a:gd name="connsiteX636" fmla="*/ 3138876 w 5352225"/>
                  <a:gd name="connsiteY636" fmla="*/ 1192693 h 3098548"/>
                  <a:gd name="connsiteX637" fmla="*/ 3138876 w 5352225"/>
                  <a:gd name="connsiteY637" fmla="*/ 1223989 h 3098548"/>
                  <a:gd name="connsiteX638" fmla="*/ 3134308 w 5352225"/>
                  <a:gd name="connsiteY638" fmla="*/ 1226597 h 3098548"/>
                  <a:gd name="connsiteX639" fmla="*/ 2979640 w 5352225"/>
                  <a:gd name="connsiteY639" fmla="*/ 1315920 h 3098548"/>
                  <a:gd name="connsiteX640" fmla="*/ 2974419 w 5352225"/>
                  <a:gd name="connsiteY640" fmla="*/ 1318528 h 3098548"/>
                  <a:gd name="connsiteX641" fmla="*/ 2920905 w 5352225"/>
                  <a:gd name="connsiteY641" fmla="*/ 1318528 h 3098548"/>
                  <a:gd name="connsiteX642" fmla="*/ 2756448 w 5352225"/>
                  <a:gd name="connsiteY642" fmla="*/ 1223337 h 3098548"/>
                  <a:gd name="connsiteX643" fmla="*/ 2756448 w 5352225"/>
                  <a:gd name="connsiteY643" fmla="*/ 1192041 h 3098548"/>
                  <a:gd name="connsiteX644" fmla="*/ 2760364 w 5352225"/>
                  <a:gd name="connsiteY644" fmla="*/ 1189433 h 3098548"/>
                  <a:gd name="connsiteX645" fmla="*/ 2915032 w 5352225"/>
                  <a:gd name="connsiteY645" fmla="*/ 1100111 h 3098548"/>
                  <a:gd name="connsiteX646" fmla="*/ 2948967 w 5352225"/>
                  <a:gd name="connsiteY646" fmla="*/ 1091635 h 3098548"/>
                  <a:gd name="connsiteX647" fmla="*/ 751297 w 5352225"/>
                  <a:gd name="connsiteY647" fmla="*/ 1051310 h 3098548"/>
                  <a:gd name="connsiteX648" fmla="*/ 776749 w 5352225"/>
                  <a:gd name="connsiteY648" fmla="*/ 1057195 h 3098548"/>
                  <a:gd name="connsiteX649" fmla="*/ 941205 w 5352225"/>
                  <a:gd name="connsiteY649" fmla="*/ 1152659 h 3098548"/>
                  <a:gd name="connsiteX650" fmla="*/ 941205 w 5352225"/>
                  <a:gd name="connsiteY650" fmla="*/ 1184698 h 3098548"/>
                  <a:gd name="connsiteX651" fmla="*/ 937290 w 5352225"/>
                  <a:gd name="connsiteY651" fmla="*/ 1186660 h 3098548"/>
                  <a:gd name="connsiteX652" fmla="*/ 782622 w 5352225"/>
                  <a:gd name="connsiteY652" fmla="*/ 1276239 h 3098548"/>
                  <a:gd name="connsiteX653" fmla="*/ 778707 w 5352225"/>
                  <a:gd name="connsiteY653" fmla="*/ 1278201 h 3098548"/>
                  <a:gd name="connsiteX654" fmla="*/ 723235 w 5352225"/>
                  <a:gd name="connsiteY654" fmla="*/ 1278201 h 3098548"/>
                  <a:gd name="connsiteX655" fmla="*/ 558779 w 5352225"/>
                  <a:gd name="connsiteY655" fmla="*/ 1183390 h 3098548"/>
                  <a:gd name="connsiteX656" fmla="*/ 558779 w 5352225"/>
                  <a:gd name="connsiteY656" fmla="*/ 1152659 h 3098548"/>
                  <a:gd name="connsiteX657" fmla="*/ 563347 w 5352225"/>
                  <a:gd name="connsiteY657" fmla="*/ 1149389 h 3098548"/>
                  <a:gd name="connsiteX658" fmla="*/ 717362 w 5352225"/>
                  <a:gd name="connsiteY658" fmla="*/ 1059810 h 3098548"/>
                  <a:gd name="connsiteX659" fmla="*/ 751297 w 5352225"/>
                  <a:gd name="connsiteY659" fmla="*/ 1051310 h 3098548"/>
                  <a:gd name="connsiteX660" fmla="*/ 3130624 w 5352225"/>
                  <a:gd name="connsiteY660" fmla="*/ 985063 h 3098548"/>
                  <a:gd name="connsiteX661" fmla="*/ 3169205 w 5352225"/>
                  <a:gd name="connsiteY661" fmla="*/ 993494 h 3098548"/>
                  <a:gd name="connsiteX662" fmla="*/ 3347067 w 5352225"/>
                  <a:gd name="connsiteY662" fmla="*/ 1095964 h 3098548"/>
                  <a:gd name="connsiteX663" fmla="*/ 3340528 w 5352225"/>
                  <a:gd name="connsiteY663" fmla="*/ 1146551 h 3098548"/>
                  <a:gd name="connsiteX664" fmla="*/ 3288216 w 5352225"/>
                  <a:gd name="connsiteY664" fmla="*/ 1176384 h 3098548"/>
                  <a:gd name="connsiteX665" fmla="*/ 3281023 w 5352225"/>
                  <a:gd name="connsiteY665" fmla="*/ 1180275 h 3098548"/>
                  <a:gd name="connsiteX666" fmla="*/ 3199938 w 5352225"/>
                  <a:gd name="connsiteY666" fmla="*/ 1180275 h 3098548"/>
                  <a:gd name="connsiteX667" fmla="*/ 3022076 w 5352225"/>
                  <a:gd name="connsiteY667" fmla="*/ 1077805 h 3098548"/>
                  <a:gd name="connsiteX668" fmla="*/ 3007036 w 5352225"/>
                  <a:gd name="connsiteY668" fmla="*/ 1059646 h 3098548"/>
                  <a:gd name="connsiteX669" fmla="*/ 3007036 w 5352225"/>
                  <a:gd name="connsiteY669" fmla="*/ 1053160 h 3098548"/>
                  <a:gd name="connsiteX670" fmla="*/ 3028615 w 5352225"/>
                  <a:gd name="connsiteY670" fmla="*/ 1027218 h 3098548"/>
                  <a:gd name="connsiteX671" fmla="*/ 3080274 w 5352225"/>
                  <a:gd name="connsiteY671" fmla="*/ 997385 h 3098548"/>
                  <a:gd name="connsiteX672" fmla="*/ 3130624 w 5352225"/>
                  <a:gd name="connsiteY672" fmla="*/ 985063 h 3098548"/>
                  <a:gd name="connsiteX673" fmla="*/ 2231772 w 5352225"/>
                  <a:gd name="connsiteY673" fmla="*/ 973542 h 3098548"/>
                  <a:gd name="connsiteX674" fmla="*/ 2257224 w 5352225"/>
                  <a:gd name="connsiteY674" fmla="*/ 979426 h 3098548"/>
                  <a:gd name="connsiteX675" fmla="*/ 2421680 w 5352225"/>
                  <a:gd name="connsiteY675" fmla="*/ 1074890 h 3098548"/>
                  <a:gd name="connsiteX676" fmla="*/ 2421680 w 5352225"/>
                  <a:gd name="connsiteY676" fmla="*/ 1106929 h 3098548"/>
                  <a:gd name="connsiteX677" fmla="*/ 2417765 w 5352225"/>
                  <a:gd name="connsiteY677" fmla="*/ 1108891 h 3098548"/>
                  <a:gd name="connsiteX678" fmla="*/ 2263097 w 5352225"/>
                  <a:gd name="connsiteY678" fmla="*/ 1198469 h 3098548"/>
                  <a:gd name="connsiteX679" fmla="*/ 2259834 w 5352225"/>
                  <a:gd name="connsiteY679" fmla="*/ 1200431 h 3098548"/>
                  <a:gd name="connsiteX680" fmla="*/ 2203710 w 5352225"/>
                  <a:gd name="connsiteY680" fmla="*/ 1200431 h 3098548"/>
                  <a:gd name="connsiteX681" fmla="*/ 2039254 w 5352225"/>
                  <a:gd name="connsiteY681" fmla="*/ 1105621 h 3098548"/>
                  <a:gd name="connsiteX682" fmla="*/ 2039254 w 5352225"/>
                  <a:gd name="connsiteY682" fmla="*/ 1074890 h 3098548"/>
                  <a:gd name="connsiteX683" fmla="*/ 2043822 w 5352225"/>
                  <a:gd name="connsiteY683" fmla="*/ 1071621 h 3098548"/>
                  <a:gd name="connsiteX684" fmla="*/ 2198490 w 5352225"/>
                  <a:gd name="connsiteY684" fmla="*/ 982042 h 3098548"/>
                  <a:gd name="connsiteX685" fmla="*/ 2231772 w 5352225"/>
                  <a:gd name="connsiteY685" fmla="*/ 973542 h 3098548"/>
                  <a:gd name="connsiteX686" fmla="*/ 1693155 w 5352225"/>
                  <a:gd name="connsiteY686" fmla="*/ 964901 h 3098548"/>
                  <a:gd name="connsiteX687" fmla="*/ 1718607 w 5352225"/>
                  <a:gd name="connsiteY687" fmla="*/ 970769 h 3098548"/>
                  <a:gd name="connsiteX688" fmla="*/ 1883064 w 5352225"/>
                  <a:gd name="connsiteY688" fmla="*/ 1065959 h 3098548"/>
                  <a:gd name="connsiteX689" fmla="*/ 1883064 w 5352225"/>
                  <a:gd name="connsiteY689" fmla="*/ 1097907 h 3098548"/>
                  <a:gd name="connsiteX690" fmla="*/ 1879149 w 5352225"/>
                  <a:gd name="connsiteY690" fmla="*/ 1099863 h 3098548"/>
                  <a:gd name="connsiteX691" fmla="*/ 1724481 w 5352225"/>
                  <a:gd name="connsiteY691" fmla="*/ 1189186 h 3098548"/>
                  <a:gd name="connsiteX692" fmla="*/ 1719260 w 5352225"/>
                  <a:gd name="connsiteY692" fmla="*/ 1191794 h 3098548"/>
                  <a:gd name="connsiteX693" fmla="*/ 1665746 w 5352225"/>
                  <a:gd name="connsiteY693" fmla="*/ 1191794 h 3098548"/>
                  <a:gd name="connsiteX694" fmla="*/ 1500636 w 5352225"/>
                  <a:gd name="connsiteY694" fmla="*/ 1097255 h 3098548"/>
                  <a:gd name="connsiteX695" fmla="*/ 1500636 w 5352225"/>
                  <a:gd name="connsiteY695" fmla="*/ 1065959 h 3098548"/>
                  <a:gd name="connsiteX696" fmla="*/ 1505204 w 5352225"/>
                  <a:gd name="connsiteY696" fmla="*/ 1062699 h 3098548"/>
                  <a:gd name="connsiteX697" fmla="*/ 1659872 w 5352225"/>
                  <a:gd name="connsiteY697" fmla="*/ 973377 h 3098548"/>
                  <a:gd name="connsiteX698" fmla="*/ 1693155 w 5352225"/>
                  <a:gd name="connsiteY698" fmla="*/ 964901 h 3098548"/>
                  <a:gd name="connsiteX699" fmla="*/ 1154212 w 5352225"/>
                  <a:gd name="connsiteY699" fmla="*/ 956260 h 3098548"/>
                  <a:gd name="connsiteX700" fmla="*/ 1180272 w 5352225"/>
                  <a:gd name="connsiteY700" fmla="*/ 962780 h 3098548"/>
                  <a:gd name="connsiteX701" fmla="*/ 1344448 w 5352225"/>
                  <a:gd name="connsiteY701" fmla="*/ 1057970 h 3098548"/>
                  <a:gd name="connsiteX702" fmla="*/ 1344448 w 5352225"/>
                  <a:gd name="connsiteY702" fmla="*/ 1088613 h 3098548"/>
                  <a:gd name="connsiteX703" fmla="*/ 1339888 w 5352225"/>
                  <a:gd name="connsiteY703" fmla="*/ 1091221 h 3098548"/>
                  <a:gd name="connsiteX704" fmla="*/ 1185484 w 5352225"/>
                  <a:gd name="connsiteY704" fmla="*/ 1181195 h 3098548"/>
                  <a:gd name="connsiteX705" fmla="*/ 1181575 w 5352225"/>
                  <a:gd name="connsiteY705" fmla="*/ 1183151 h 3098548"/>
                  <a:gd name="connsiteX706" fmla="*/ 1126198 w 5352225"/>
                  <a:gd name="connsiteY706" fmla="*/ 1183151 h 3098548"/>
                  <a:gd name="connsiteX707" fmla="*/ 962021 w 5352225"/>
                  <a:gd name="connsiteY707" fmla="*/ 1087961 h 3098548"/>
                  <a:gd name="connsiteX708" fmla="*/ 962021 w 5352225"/>
                  <a:gd name="connsiteY708" fmla="*/ 1057318 h 3098548"/>
                  <a:gd name="connsiteX709" fmla="*/ 966581 w 5352225"/>
                  <a:gd name="connsiteY709" fmla="*/ 1054058 h 3098548"/>
                  <a:gd name="connsiteX710" fmla="*/ 1120986 w 5352225"/>
                  <a:gd name="connsiteY710" fmla="*/ 964736 h 3098548"/>
                  <a:gd name="connsiteX711" fmla="*/ 1154212 w 5352225"/>
                  <a:gd name="connsiteY711" fmla="*/ 956260 h 3098548"/>
                  <a:gd name="connsiteX712" fmla="*/ 2666697 w 5352225"/>
                  <a:gd name="connsiteY712" fmla="*/ 927457 h 3098548"/>
                  <a:gd name="connsiteX713" fmla="*/ 2692149 w 5352225"/>
                  <a:gd name="connsiteY713" fmla="*/ 932688 h 3098548"/>
                  <a:gd name="connsiteX714" fmla="*/ 2856606 w 5352225"/>
                  <a:gd name="connsiteY714" fmla="*/ 1028151 h 3098548"/>
                  <a:gd name="connsiteX715" fmla="*/ 2856606 w 5352225"/>
                  <a:gd name="connsiteY715" fmla="*/ 1060190 h 3098548"/>
                  <a:gd name="connsiteX716" fmla="*/ 2852691 w 5352225"/>
                  <a:gd name="connsiteY716" fmla="*/ 1062152 h 3098548"/>
                  <a:gd name="connsiteX717" fmla="*/ 2697370 w 5352225"/>
                  <a:gd name="connsiteY717" fmla="*/ 1151730 h 3098548"/>
                  <a:gd name="connsiteX718" fmla="*/ 2692149 w 5352225"/>
                  <a:gd name="connsiteY718" fmla="*/ 1154346 h 3098548"/>
                  <a:gd name="connsiteX719" fmla="*/ 2638635 w 5352225"/>
                  <a:gd name="connsiteY719" fmla="*/ 1154346 h 3098548"/>
                  <a:gd name="connsiteX720" fmla="*/ 2474178 w 5352225"/>
                  <a:gd name="connsiteY720" fmla="*/ 1058882 h 3098548"/>
                  <a:gd name="connsiteX721" fmla="*/ 2474178 w 5352225"/>
                  <a:gd name="connsiteY721" fmla="*/ 1027497 h 3098548"/>
                  <a:gd name="connsiteX722" fmla="*/ 2478094 w 5352225"/>
                  <a:gd name="connsiteY722" fmla="*/ 1024882 h 3098548"/>
                  <a:gd name="connsiteX723" fmla="*/ 2632762 w 5352225"/>
                  <a:gd name="connsiteY723" fmla="*/ 935303 h 3098548"/>
                  <a:gd name="connsiteX724" fmla="*/ 2666697 w 5352225"/>
                  <a:gd name="connsiteY724" fmla="*/ 927457 h 3098548"/>
                  <a:gd name="connsiteX725" fmla="*/ 474136 w 5352225"/>
                  <a:gd name="connsiteY725" fmla="*/ 890013 h 3098548"/>
                  <a:gd name="connsiteX726" fmla="*/ 499587 w 5352225"/>
                  <a:gd name="connsiteY726" fmla="*/ 895881 h 3098548"/>
                  <a:gd name="connsiteX727" fmla="*/ 664696 w 5352225"/>
                  <a:gd name="connsiteY727" fmla="*/ 991071 h 3098548"/>
                  <a:gd name="connsiteX728" fmla="*/ 664696 w 5352225"/>
                  <a:gd name="connsiteY728" fmla="*/ 1022367 h 3098548"/>
                  <a:gd name="connsiteX729" fmla="*/ 660128 w 5352225"/>
                  <a:gd name="connsiteY729" fmla="*/ 1024975 h 3098548"/>
                  <a:gd name="connsiteX730" fmla="*/ 505461 w 5352225"/>
                  <a:gd name="connsiteY730" fmla="*/ 1114298 h 3098548"/>
                  <a:gd name="connsiteX731" fmla="*/ 499587 w 5352225"/>
                  <a:gd name="connsiteY731" fmla="*/ 1116906 h 3098548"/>
                  <a:gd name="connsiteX732" fmla="*/ 446074 w 5352225"/>
                  <a:gd name="connsiteY732" fmla="*/ 1116906 h 3098548"/>
                  <a:gd name="connsiteX733" fmla="*/ 282270 w 5352225"/>
                  <a:gd name="connsiteY733" fmla="*/ 1021715 h 3098548"/>
                  <a:gd name="connsiteX734" fmla="*/ 282270 w 5352225"/>
                  <a:gd name="connsiteY734" fmla="*/ 990419 h 3098548"/>
                  <a:gd name="connsiteX735" fmla="*/ 286186 w 5352225"/>
                  <a:gd name="connsiteY735" fmla="*/ 987811 h 3098548"/>
                  <a:gd name="connsiteX736" fmla="*/ 440853 w 5352225"/>
                  <a:gd name="connsiteY736" fmla="*/ 898489 h 3098548"/>
                  <a:gd name="connsiteX737" fmla="*/ 474136 w 5352225"/>
                  <a:gd name="connsiteY737" fmla="*/ 890013 h 3098548"/>
                  <a:gd name="connsiteX738" fmla="*/ 2844026 w 5352225"/>
                  <a:gd name="connsiteY738" fmla="*/ 820885 h 3098548"/>
                  <a:gd name="connsiteX739" fmla="*/ 2882607 w 5352225"/>
                  <a:gd name="connsiteY739" fmla="*/ 829344 h 3098548"/>
                  <a:gd name="connsiteX740" fmla="*/ 3060469 w 5352225"/>
                  <a:gd name="connsiteY740" fmla="*/ 931504 h 3098548"/>
                  <a:gd name="connsiteX741" fmla="*/ 3075509 w 5352225"/>
                  <a:gd name="connsiteY741" fmla="*/ 950374 h 3098548"/>
                  <a:gd name="connsiteX742" fmla="*/ 3075509 w 5352225"/>
                  <a:gd name="connsiteY742" fmla="*/ 957532 h 3098548"/>
                  <a:gd name="connsiteX743" fmla="*/ 3054584 w 5352225"/>
                  <a:gd name="connsiteY743" fmla="*/ 982909 h 3098548"/>
                  <a:gd name="connsiteX744" fmla="*/ 3002272 w 5352225"/>
                  <a:gd name="connsiteY744" fmla="*/ 1012191 h 3098548"/>
                  <a:gd name="connsiteX745" fmla="*/ 2995079 w 5352225"/>
                  <a:gd name="connsiteY745" fmla="*/ 1016095 h 3098548"/>
                  <a:gd name="connsiteX746" fmla="*/ 2913994 w 5352225"/>
                  <a:gd name="connsiteY746" fmla="*/ 1016095 h 3098548"/>
                  <a:gd name="connsiteX747" fmla="*/ 2736132 w 5352225"/>
                  <a:gd name="connsiteY747" fmla="*/ 913935 h 3098548"/>
                  <a:gd name="connsiteX748" fmla="*/ 2742017 w 5352225"/>
                  <a:gd name="connsiteY748" fmla="*/ 863180 h 3098548"/>
                  <a:gd name="connsiteX749" fmla="*/ 2793675 w 5352225"/>
                  <a:gd name="connsiteY749" fmla="*/ 833248 h 3098548"/>
                  <a:gd name="connsiteX750" fmla="*/ 2844026 w 5352225"/>
                  <a:gd name="connsiteY750" fmla="*/ 820885 h 3098548"/>
                  <a:gd name="connsiteX751" fmla="*/ 1954938 w 5352225"/>
                  <a:gd name="connsiteY751" fmla="*/ 815126 h 3098548"/>
                  <a:gd name="connsiteX752" fmla="*/ 1979780 w 5352225"/>
                  <a:gd name="connsiteY752" fmla="*/ 821011 h 3098548"/>
                  <a:gd name="connsiteX753" fmla="*/ 2145170 w 5352225"/>
                  <a:gd name="connsiteY753" fmla="*/ 915821 h 3098548"/>
                  <a:gd name="connsiteX754" fmla="*/ 2145170 w 5352225"/>
                  <a:gd name="connsiteY754" fmla="*/ 947860 h 3098548"/>
                  <a:gd name="connsiteX755" fmla="*/ 2141248 w 5352225"/>
                  <a:gd name="connsiteY755" fmla="*/ 950476 h 3098548"/>
                  <a:gd name="connsiteX756" fmla="*/ 1985663 w 5352225"/>
                  <a:gd name="connsiteY756" fmla="*/ 1040055 h 3098548"/>
                  <a:gd name="connsiteX757" fmla="*/ 1982394 w 5352225"/>
                  <a:gd name="connsiteY757" fmla="*/ 1042017 h 3098548"/>
                  <a:gd name="connsiteX758" fmla="*/ 1926828 w 5352225"/>
                  <a:gd name="connsiteY758" fmla="*/ 1042017 h 3098548"/>
                  <a:gd name="connsiteX759" fmla="*/ 1762745 w 5352225"/>
                  <a:gd name="connsiteY759" fmla="*/ 946553 h 3098548"/>
                  <a:gd name="connsiteX760" fmla="*/ 1762745 w 5352225"/>
                  <a:gd name="connsiteY760" fmla="*/ 915167 h 3098548"/>
                  <a:gd name="connsiteX761" fmla="*/ 1766667 w 5352225"/>
                  <a:gd name="connsiteY761" fmla="*/ 912552 h 3098548"/>
                  <a:gd name="connsiteX762" fmla="*/ 1921599 w 5352225"/>
                  <a:gd name="connsiteY762" fmla="*/ 822972 h 3098548"/>
                  <a:gd name="connsiteX763" fmla="*/ 1954938 w 5352225"/>
                  <a:gd name="connsiteY763" fmla="*/ 815126 h 3098548"/>
                  <a:gd name="connsiteX764" fmla="*/ 1415994 w 5352225"/>
                  <a:gd name="connsiteY764" fmla="*/ 806485 h 3098548"/>
                  <a:gd name="connsiteX765" fmla="*/ 1442098 w 5352225"/>
                  <a:gd name="connsiteY765" fmla="*/ 812369 h 3098548"/>
                  <a:gd name="connsiteX766" fmla="*/ 1606555 w 5352225"/>
                  <a:gd name="connsiteY766" fmla="*/ 907833 h 3098548"/>
                  <a:gd name="connsiteX767" fmla="*/ 1606555 w 5352225"/>
                  <a:gd name="connsiteY767" fmla="*/ 939218 h 3098548"/>
                  <a:gd name="connsiteX768" fmla="*/ 1601987 w 5352225"/>
                  <a:gd name="connsiteY768" fmla="*/ 941834 h 3098548"/>
                  <a:gd name="connsiteX769" fmla="*/ 1447972 w 5352225"/>
                  <a:gd name="connsiteY769" fmla="*/ 1031412 h 3098548"/>
                  <a:gd name="connsiteX770" fmla="*/ 1443403 w 5352225"/>
                  <a:gd name="connsiteY770" fmla="*/ 1033374 h 3098548"/>
                  <a:gd name="connsiteX771" fmla="*/ 1388584 w 5352225"/>
                  <a:gd name="connsiteY771" fmla="*/ 1033374 h 3098548"/>
                  <a:gd name="connsiteX772" fmla="*/ 1224127 w 5352225"/>
                  <a:gd name="connsiteY772" fmla="*/ 938564 h 3098548"/>
                  <a:gd name="connsiteX773" fmla="*/ 1224127 w 5352225"/>
                  <a:gd name="connsiteY773" fmla="*/ 907179 h 3098548"/>
                  <a:gd name="connsiteX774" fmla="*/ 1228043 w 5352225"/>
                  <a:gd name="connsiteY774" fmla="*/ 904564 h 3098548"/>
                  <a:gd name="connsiteX775" fmla="*/ 1382711 w 5352225"/>
                  <a:gd name="connsiteY775" fmla="*/ 814985 h 3098548"/>
                  <a:gd name="connsiteX776" fmla="*/ 1415994 w 5352225"/>
                  <a:gd name="connsiteY776" fmla="*/ 806485 h 3098548"/>
                  <a:gd name="connsiteX777" fmla="*/ 2384428 w 5352225"/>
                  <a:gd name="connsiteY777" fmla="*/ 763280 h 3098548"/>
                  <a:gd name="connsiteX778" fmla="*/ 2409228 w 5352225"/>
                  <a:gd name="connsiteY778" fmla="*/ 769148 h 3098548"/>
                  <a:gd name="connsiteX779" fmla="*/ 2574337 w 5352225"/>
                  <a:gd name="connsiteY779" fmla="*/ 863686 h 3098548"/>
                  <a:gd name="connsiteX780" fmla="*/ 2574337 w 5352225"/>
                  <a:gd name="connsiteY780" fmla="*/ 895634 h 3098548"/>
                  <a:gd name="connsiteX781" fmla="*/ 2570422 w 5352225"/>
                  <a:gd name="connsiteY781" fmla="*/ 898242 h 3098548"/>
                  <a:gd name="connsiteX782" fmla="*/ 2415101 w 5352225"/>
                  <a:gd name="connsiteY782" fmla="*/ 986913 h 3098548"/>
                  <a:gd name="connsiteX783" fmla="*/ 2409228 w 5352225"/>
                  <a:gd name="connsiteY783" fmla="*/ 990173 h 3098548"/>
                  <a:gd name="connsiteX784" fmla="*/ 2356366 w 5352225"/>
                  <a:gd name="connsiteY784" fmla="*/ 990173 h 3098548"/>
                  <a:gd name="connsiteX785" fmla="*/ 2191909 w 5352225"/>
                  <a:gd name="connsiteY785" fmla="*/ 894982 h 3098548"/>
                  <a:gd name="connsiteX786" fmla="*/ 2191909 w 5352225"/>
                  <a:gd name="connsiteY786" fmla="*/ 863686 h 3098548"/>
                  <a:gd name="connsiteX787" fmla="*/ 2195825 w 5352225"/>
                  <a:gd name="connsiteY787" fmla="*/ 861078 h 3098548"/>
                  <a:gd name="connsiteX788" fmla="*/ 2351145 w 5352225"/>
                  <a:gd name="connsiteY788" fmla="*/ 771756 h 3098548"/>
                  <a:gd name="connsiteX789" fmla="*/ 2384428 w 5352225"/>
                  <a:gd name="connsiteY789" fmla="*/ 763280 h 3098548"/>
                  <a:gd name="connsiteX790" fmla="*/ 192191 w 5352225"/>
                  <a:gd name="connsiteY790" fmla="*/ 728716 h 3098548"/>
                  <a:gd name="connsiteX791" fmla="*/ 217599 w 5352225"/>
                  <a:gd name="connsiteY791" fmla="*/ 735236 h 3098548"/>
                  <a:gd name="connsiteX792" fmla="*/ 382428 w 5352225"/>
                  <a:gd name="connsiteY792" fmla="*/ 829774 h 3098548"/>
                  <a:gd name="connsiteX793" fmla="*/ 382428 w 5352225"/>
                  <a:gd name="connsiteY793" fmla="*/ 861070 h 3098548"/>
                  <a:gd name="connsiteX794" fmla="*/ 377867 w 5352225"/>
                  <a:gd name="connsiteY794" fmla="*/ 863678 h 3098548"/>
                  <a:gd name="connsiteX795" fmla="*/ 223463 w 5352225"/>
                  <a:gd name="connsiteY795" fmla="*/ 953001 h 3098548"/>
                  <a:gd name="connsiteX796" fmla="*/ 218251 w 5352225"/>
                  <a:gd name="connsiteY796" fmla="*/ 955609 h 3098548"/>
                  <a:gd name="connsiteX797" fmla="*/ 164828 w 5352225"/>
                  <a:gd name="connsiteY797" fmla="*/ 955609 h 3098548"/>
                  <a:gd name="connsiteX798" fmla="*/ 0 w 5352225"/>
                  <a:gd name="connsiteY798" fmla="*/ 860418 h 3098548"/>
                  <a:gd name="connsiteX799" fmla="*/ 0 w 5352225"/>
                  <a:gd name="connsiteY799" fmla="*/ 830426 h 3098548"/>
                  <a:gd name="connsiteX800" fmla="*/ 5212 w 5352225"/>
                  <a:gd name="connsiteY800" fmla="*/ 826514 h 3098548"/>
                  <a:gd name="connsiteX801" fmla="*/ 158965 w 5352225"/>
                  <a:gd name="connsiteY801" fmla="*/ 737192 h 3098548"/>
                  <a:gd name="connsiteX802" fmla="*/ 192191 w 5352225"/>
                  <a:gd name="connsiteY802" fmla="*/ 728716 h 3098548"/>
                  <a:gd name="connsiteX803" fmla="*/ 2559670 w 5352225"/>
                  <a:gd name="connsiteY803" fmla="*/ 656709 h 3098548"/>
                  <a:gd name="connsiteX804" fmla="*/ 2598905 w 5352225"/>
                  <a:gd name="connsiteY804" fmla="*/ 665819 h 3098548"/>
                  <a:gd name="connsiteX805" fmla="*/ 2776767 w 5352225"/>
                  <a:gd name="connsiteY805" fmla="*/ 767328 h 3098548"/>
                  <a:gd name="connsiteX806" fmla="*/ 2770228 w 5352225"/>
                  <a:gd name="connsiteY806" fmla="*/ 818733 h 3098548"/>
                  <a:gd name="connsiteX807" fmla="*/ 2717916 w 5352225"/>
                  <a:gd name="connsiteY807" fmla="*/ 848666 h 3098548"/>
                  <a:gd name="connsiteX808" fmla="*/ 2712031 w 5352225"/>
                  <a:gd name="connsiteY808" fmla="*/ 851919 h 3098548"/>
                  <a:gd name="connsiteX809" fmla="*/ 2629638 w 5352225"/>
                  <a:gd name="connsiteY809" fmla="*/ 851919 h 3098548"/>
                  <a:gd name="connsiteX810" fmla="*/ 2451776 w 5352225"/>
                  <a:gd name="connsiteY810" fmla="*/ 749759 h 3098548"/>
                  <a:gd name="connsiteX811" fmla="*/ 2436736 w 5352225"/>
                  <a:gd name="connsiteY811" fmla="*/ 732190 h 3098548"/>
                  <a:gd name="connsiteX812" fmla="*/ 2436736 w 5352225"/>
                  <a:gd name="connsiteY812" fmla="*/ 723731 h 3098548"/>
                  <a:gd name="connsiteX813" fmla="*/ 2458315 w 5352225"/>
                  <a:gd name="connsiteY813" fmla="*/ 699004 h 3098548"/>
                  <a:gd name="connsiteX814" fmla="*/ 2509974 w 5352225"/>
                  <a:gd name="connsiteY814" fmla="*/ 669072 h 3098548"/>
                  <a:gd name="connsiteX815" fmla="*/ 2559670 w 5352225"/>
                  <a:gd name="connsiteY815" fmla="*/ 656709 h 3098548"/>
                  <a:gd name="connsiteX816" fmla="*/ 1678427 w 5352225"/>
                  <a:gd name="connsiteY816" fmla="*/ 653829 h 3098548"/>
                  <a:gd name="connsiteX817" fmla="*/ 1703835 w 5352225"/>
                  <a:gd name="connsiteY817" fmla="*/ 660349 h 3098548"/>
                  <a:gd name="connsiteX818" fmla="*/ 1868664 w 5352225"/>
                  <a:gd name="connsiteY818" fmla="*/ 754887 h 3098548"/>
                  <a:gd name="connsiteX819" fmla="*/ 1868664 w 5352225"/>
                  <a:gd name="connsiteY819" fmla="*/ 786183 h 3098548"/>
                  <a:gd name="connsiteX820" fmla="*/ 1864103 w 5352225"/>
                  <a:gd name="connsiteY820" fmla="*/ 788791 h 3098548"/>
                  <a:gd name="connsiteX821" fmla="*/ 1709699 w 5352225"/>
                  <a:gd name="connsiteY821" fmla="*/ 878114 h 3098548"/>
                  <a:gd name="connsiteX822" fmla="*/ 1703835 w 5352225"/>
                  <a:gd name="connsiteY822" fmla="*/ 880722 h 3098548"/>
                  <a:gd name="connsiteX823" fmla="*/ 1650413 w 5352225"/>
                  <a:gd name="connsiteY823" fmla="*/ 880722 h 3098548"/>
                  <a:gd name="connsiteX824" fmla="*/ 1486236 w 5352225"/>
                  <a:gd name="connsiteY824" fmla="*/ 785531 h 3098548"/>
                  <a:gd name="connsiteX825" fmla="*/ 1486236 w 5352225"/>
                  <a:gd name="connsiteY825" fmla="*/ 754887 h 3098548"/>
                  <a:gd name="connsiteX826" fmla="*/ 1490796 w 5352225"/>
                  <a:gd name="connsiteY826" fmla="*/ 751627 h 3098548"/>
                  <a:gd name="connsiteX827" fmla="*/ 1645201 w 5352225"/>
                  <a:gd name="connsiteY827" fmla="*/ 662305 h 3098548"/>
                  <a:gd name="connsiteX828" fmla="*/ 1678427 w 5352225"/>
                  <a:gd name="connsiteY828" fmla="*/ 653829 h 3098548"/>
                  <a:gd name="connsiteX829" fmla="*/ 1140137 w 5352225"/>
                  <a:gd name="connsiteY829" fmla="*/ 645188 h 3098548"/>
                  <a:gd name="connsiteX830" fmla="*/ 1165589 w 5352225"/>
                  <a:gd name="connsiteY830" fmla="*/ 651056 h 3098548"/>
                  <a:gd name="connsiteX831" fmla="*/ 1330046 w 5352225"/>
                  <a:gd name="connsiteY831" fmla="*/ 746246 h 3098548"/>
                  <a:gd name="connsiteX832" fmla="*/ 1330046 w 5352225"/>
                  <a:gd name="connsiteY832" fmla="*/ 778193 h 3098548"/>
                  <a:gd name="connsiteX833" fmla="*/ 1326131 w 5352225"/>
                  <a:gd name="connsiteY833" fmla="*/ 780149 h 3098548"/>
                  <a:gd name="connsiteX834" fmla="*/ 1171463 w 5352225"/>
                  <a:gd name="connsiteY834" fmla="*/ 869471 h 3098548"/>
                  <a:gd name="connsiteX835" fmla="*/ 1166242 w 5352225"/>
                  <a:gd name="connsiteY835" fmla="*/ 872079 h 3098548"/>
                  <a:gd name="connsiteX836" fmla="*/ 1112728 w 5352225"/>
                  <a:gd name="connsiteY836" fmla="*/ 872079 h 3098548"/>
                  <a:gd name="connsiteX837" fmla="*/ 947618 w 5352225"/>
                  <a:gd name="connsiteY837" fmla="*/ 776889 h 3098548"/>
                  <a:gd name="connsiteX838" fmla="*/ 947618 w 5352225"/>
                  <a:gd name="connsiteY838" fmla="*/ 746246 h 3098548"/>
                  <a:gd name="connsiteX839" fmla="*/ 952186 w 5352225"/>
                  <a:gd name="connsiteY839" fmla="*/ 742986 h 3098548"/>
                  <a:gd name="connsiteX840" fmla="*/ 1106854 w 5352225"/>
                  <a:gd name="connsiteY840" fmla="*/ 653664 h 3098548"/>
                  <a:gd name="connsiteX841" fmla="*/ 1140137 w 5352225"/>
                  <a:gd name="connsiteY841" fmla="*/ 645188 h 3098548"/>
                  <a:gd name="connsiteX842" fmla="*/ 2098954 w 5352225"/>
                  <a:gd name="connsiteY842" fmla="*/ 599103 h 3098548"/>
                  <a:gd name="connsiteX843" fmla="*/ 2123796 w 5352225"/>
                  <a:gd name="connsiteY843" fmla="*/ 604971 h 3098548"/>
                  <a:gd name="connsiteX844" fmla="*/ 2289186 w 5352225"/>
                  <a:gd name="connsiteY844" fmla="*/ 700161 h 3098548"/>
                  <a:gd name="connsiteX845" fmla="*/ 2289186 w 5352225"/>
                  <a:gd name="connsiteY845" fmla="*/ 731456 h 3098548"/>
                  <a:gd name="connsiteX846" fmla="*/ 2285264 w 5352225"/>
                  <a:gd name="connsiteY846" fmla="*/ 734064 h 3098548"/>
                  <a:gd name="connsiteX847" fmla="*/ 2129679 w 5352225"/>
                  <a:gd name="connsiteY847" fmla="*/ 823386 h 3098548"/>
                  <a:gd name="connsiteX848" fmla="*/ 2125103 w 5352225"/>
                  <a:gd name="connsiteY848" fmla="*/ 825994 h 3098548"/>
                  <a:gd name="connsiteX849" fmla="*/ 2070844 w 5352225"/>
                  <a:gd name="connsiteY849" fmla="*/ 825994 h 3098548"/>
                  <a:gd name="connsiteX850" fmla="*/ 1906761 w 5352225"/>
                  <a:gd name="connsiteY850" fmla="*/ 730804 h 3098548"/>
                  <a:gd name="connsiteX851" fmla="*/ 1906761 w 5352225"/>
                  <a:gd name="connsiteY851" fmla="*/ 699509 h 3098548"/>
                  <a:gd name="connsiteX852" fmla="*/ 1910683 w 5352225"/>
                  <a:gd name="connsiteY852" fmla="*/ 696901 h 3098548"/>
                  <a:gd name="connsiteX853" fmla="*/ 2065615 w 5352225"/>
                  <a:gd name="connsiteY853" fmla="*/ 607579 h 3098548"/>
                  <a:gd name="connsiteX854" fmla="*/ 2098954 w 5352225"/>
                  <a:gd name="connsiteY854" fmla="*/ 599103 h 3098548"/>
                  <a:gd name="connsiteX855" fmla="*/ 474744 w 5352225"/>
                  <a:gd name="connsiteY855" fmla="*/ 570301 h 3098548"/>
                  <a:gd name="connsiteX856" fmla="*/ 515848 w 5352225"/>
                  <a:gd name="connsiteY856" fmla="*/ 580071 h 3098548"/>
                  <a:gd name="connsiteX857" fmla="*/ 1049558 w 5352225"/>
                  <a:gd name="connsiteY857" fmla="*/ 887507 h 3098548"/>
                  <a:gd name="connsiteX858" fmla="*/ 1043033 w 5352225"/>
                  <a:gd name="connsiteY858" fmla="*/ 942220 h 3098548"/>
                  <a:gd name="connsiteX859" fmla="*/ 925591 w 5352225"/>
                  <a:gd name="connsiteY859" fmla="*/ 1009308 h 3098548"/>
                  <a:gd name="connsiteX860" fmla="*/ 917762 w 5352225"/>
                  <a:gd name="connsiteY860" fmla="*/ 1013216 h 3098548"/>
                  <a:gd name="connsiteX861" fmla="*/ 831637 w 5352225"/>
                  <a:gd name="connsiteY861" fmla="*/ 1013216 h 3098548"/>
                  <a:gd name="connsiteX862" fmla="*/ 297928 w 5352225"/>
                  <a:gd name="connsiteY862" fmla="*/ 705781 h 3098548"/>
                  <a:gd name="connsiteX863" fmla="*/ 282269 w 5352225"/>
                  <a:gd name="connsiteY863" fmla="*/ 687543 h 3098548"/>
                  <a:gd name="connsiteX864" fmla="*/ 282269 w 5352225"/>
                  <a:gd name="connsiteY864" fmla="*/ 677773 h 3098548"/>
                  <a:gd name="connsiteX865" fmla="*/ 305105 w 5352225"/>
                  <a:gd name="connsiteY865" fmla="*/ 651068 h 3098548"/>
                  <a:gd name="connsiteX866" fmla="*/ 421895 w 5352225"/>
                  <a:gd name="connsiteY866" fmla="*/ 583979 h 3098548"/>
                  <a:gd name="connsiteX867" fmla="*/ 474744 w 5352225"/>
                  <a:gd name="connsiteY867" fmla="*/ 570301 h 3098548"/>
                  <a:gd name="connsiteX868" fmla="*/ 1401593 w 5352225"/>
                  <a:gd name="connsiteY868" fmla="*/ 495412 h 3098548"/>
                  <a:gd name="connsiteX869" fmla="*/ 1427697 w 5352225"/>
                  <a:gd name="connsiteY869" fmla="*/ 501296 h 3098548"/>
                  <a:gd name="connsiteX870" fmla="*/ 1592153 w 5352225"/>
                  <a:gd name="connsiteY870" fmla="*/ 596106 h 3098548"/>
                  <a:gd name="connsiteX871" fmla="*/ 1592153 w 5352225"/>
                  <a:gd name="connsiteY871" fmla="*/ 627491 h 3098548"/>
                  <a:gd name="connsiteX872" fmla="*/ 1587585 w 5352225"/>
                  <a:gd name="connsiteY872" fmla="*/ 630107 h 3098548"/>
                  <a:gd name="connsiteX873" fmla="*/ 1432918 w 5352225"/>
                  <a:gd name="connsiteY873" fmla="*/ 719685 h 3098548"/>
                  <a:gd name="connsiteX874" fmla="*/ 1427697 w 5352225"/>
                  <a:gd name="connsiteY874" fmla="*/ 722301 h 3098548"/>
                  <a:gd name="connsiteX875" fmla="*/ 1374183 w 5352225"/>
                  <a:gd name="connsiteY875" fmla="*/ 722301 h 3098548"/>
                  <a:gd name="connsiteX876" fmla="*/ 1209727 w 5352225"/>
                  <a:gd name="connsiteY876" fmla="*/ 627491 h 3098548"/>
                  <a:gd name="connsiteX877" fmla="*/ 1209727 w 5352225"/>
                  <a:gd name="connsiteY877" fmla="*/ 595452 h 3098548"/>
                  <a:gd name="connsiteX878" fmla="*/ 1213643 w 5352225"/>
                  <a:gd name="connsiteY878" fmla="*/ 592837 h 3098548"/>
                  <a:gd name="connsiteX879" fmla="*/ 1368310 w 5352225"/>
                  <a:gd name="connsiteY879" fmla="*/ 503912 h 3098548"/>
                  <a:gd name="connsiteX880" fmla="*/ 1401593 w 5352225"/>
                  <a:gd name="connsiteY880" fmla="*/ 495412 h 3098548"/>
                  <a:gd name="connsiteX881" fmla="*/ 2276606 w 5352225"/>
                  <a:gd name="connsiteY881" fmla="*/ 492531 h 3098548"/>
                  <a:gd name="connsiteX882" fmla="*/ 2315187 w 5352225"/>
                  <a:gd name="connsiteY882" fmla="*/ 500990 h 3098548"/>
                  <a:gd name="connsiteX883" fmla="*/ 2493049 w 5352225"/>
                  <a:gd name="connsiteY883" fmla="*/ 603150 h 3098548"/>
                  <a:gd name="connsiteX884" fmla="*/ 2508089 w 5352225"/>
                  <a:gd name="connsiteY884" fmla="*/ 621370 h 3098548"/>
                  <a:gd name="connsiteX885" fmla="*/ 2508089 w 5352225"/>
                  <a:gd name="connsiteY885" fmla="*/ 630479 h 3098548"/>
                  <a:gd name="connsiteX886" fmla="*/ 2487164 w 5352225"/>
                  <a:gd name="connsiteY886" fmla="*/ 654555 h 3098548"/>
                  <a:gd name="connsiteX887" fmla="*/ 2434852 w 5352225"/>
                  <a:gd name="connsiteY887" fmla="*/ 684488 h 3098548"/>
                  <a:gd name="connsiteX888" fmla="*/ 2428966 w 5352225"/>
                  <a:gd name="connsiteY888" fmla="*/ 687741 h 3098548"/>
                  <a:gd name="connsiteX889" fmla="*/ 2346574 w 5352225"/>
                  <a:gd name="connsiteY889" fmla="*/ 687741 h 3098548"/>
                  <a:gd name="connsiteX890" fmla="*/ 2168712 w 5352225"/>
                  <a:gd name="connsiteY890" fmla="*/ 585581 h 3098548"/>
                  <a:gd name="connsiteX891" fmla="*/ 2174597 w 5352225"/>
                  <a:gd name="connsiteY891" fmla="*/ 534176 h 3098548"/>
                  <a:gd name="connsiteX892" fmla="*/ 2226909 w 5352225"/>
                  <a:gd name="connsiteY892" fmla="*/ 504243 h 3098548"/>
                  <a:gd name="connsiteX893" fmla="*/ 2276606 w 5352225"/>
                  <a:gd name="connsiteY893" fmla="*/ 492531 h 3098548"/>
                  <a:gd name="connsiteX894" fmla="*/ 1817338 w 5352225"/>
                  <a:gd name="connsiteY894" fmla="*/ 437806 h 3098548"/>
                  <a:gd name="connsiteX895" fmla="*/ 1842179 w 5352225"/>
                  <a:gd name="connsiteY895" fmla="*/ 443707 h 3098548"/>
                  <a:gd name="connsiteX896" fmla="*/ 2006916 w 5352225"/>
                  <a:gd name="connsiteY896" fmla="*/ 538135 h 3098548"/>
                  <a:gd name="connsiteX897" fmla="*/ 2006916 w 5352225"/>
                  <a:gd name="connsiteY897" fmla="*/ 569610 h 3098548"/>
                  <a:gd name="connsiteX898" fmla="*/ 2002340 w 5352225"/>
                  <a:gd name="connsiteY898" fmla="*/ 572233 h 3098548"/>
                  <a:gd name="connsiteX899" fmla="*/ 1848063 w 5352225"/>
                  <a:gd name="connsiteY899" fmla="*/ 662726 h 3098548"/>
                  <a:gd name="connsiteX900" fmla="*/ 1844140 w 5352225"/>
                  <a:gd name="connsiteY900" fmla="*/ 664693 h 3098548"/>
                  <a:gd name="connsiteX901" fmla="*/ 1789228 w 5352225"/>
                  <a:gd name="connsiteY901" fmla="*/ 664693 h 3098548"/>
                  <a:gd name="connsiteX902" fmla="*/ 1624491 w 5352225"/>
                  <a:gd name="connsiteY902" fmla="*/ 569610 h 3098548"/>
                  <a:gd name="connsiteX903" fmla="*/ 1624491 w 5352225"/>
                  <a:gd name="connsiteY903" fmla="*/ 538135 h 3098548"/>
                  <a:gd name="connsiteX904" fmla="*/ 1628413 w 5352225"/>
                  <a:gd name="connsiteY904" fmla="*/ 535512 h 3098548"/>
                  <a:gd name="connsiteX905" fmla="*/ 1783998 w 5352225"/>
                  <a:gd name="connsiteY905" fmla="*/ 446330 h 3098548"/>
                  <a:gd name="connsiteX906" fmla="*/ 1817338 w 5352225"/>
                  <a:gd name="connsiteY906" fmla="*/ 437806 h 3098548"/>
                  <a:gd name="connsiteX907" fmla="*/ 736852 w 5352225"/>
                  <a:gd name="connsiteY907" fmla="*/ 417643 h 3098548"/>
                  <a:gd name="connsiteX908" fmla="*/ 769439 w 5352225"/>
                  <a:gd name="connsiteY908" fmla="*/ 425508 h 3098548"/>
                  <a:gd name="connsiteX909" fmla="*/ 1054904 w 5352225"/>
                  <a:gd name="connsiteY909" fmla="*/ 590688 h 3098548"/>
                  <a:gd name="connsiteX910" fmla="*/ 1067939 w 5352225"/>
                  <a:gd name="connsiteY910" fmla="*/ 607074 h 3098548"/>
                  <a:gd name="connsiteX911" fmla="*/ 1067939 w 5352225"/>
                  <a:gd name="connsiteY911" fmla="*/ 611663 h 3098548"/>
                  <a:gd name="connsiteX912" fmla="*/ 1049690 w 5352225"/>
                  <a:gd name="connsiteY912" fmla="*/ 633949 h 3098548"/>
                  <a:gd name="connsiteX913" fmla="*/ 912172 w 5352225"/>
                  <a:gd name="connsiteY913" fmla="*/ 713916 h 3098548"/>
                  <a:gd name="connsiteX914" fmla="*/ 906958 w 5352225"/>
                  <a:gd name="connsiteY914" fmla="*/ 716538 h 3098548"/>
                  <a:gd name="connsiteX915" fmla="*/ 837221 w 5352225"/>
                  <a:gd name="connsiteY915" fmla="*/ 716538 h 3098548"/>
                  <a:gd name="connsiteX916" fmla="*/ 551756 w 5352225"/>
                  <a:gd name="connsiteY916" fmla="*/ 550704 h 3098548"/>
                  <a:gd name="connsiteX917" fmla="*/ 557621 w 5352225"/>
                  <a:gd name="connsiteY917" fmla="*/ 507443 h 3098548"/>
                  <a:gd name="connsiteX918" fmla="*/ 694488 w 5352225"/>
                  <a:gd name="connsiteY918" fmla="*/ 428130 h 3098548"/>
                  <a:gd name="connsiteX919" fmla="*/ 736852 w 5352225"/>
                  <a:gd name="connsiteY919" fmla="*/ 417643 h 3098548"/>
                  <a:gd name="connsiteX920" fmla="*/ 1991817 w 5352225"/>
                  <a:gd name="connsiteY920" fmla="*/ 331234 h 3098548"/>
                  <a:gd name="connsiteX921" fmla="*/ 2030467 w 5352225"/>
                  <a:gd name="connsiteY921" fmla="*/ 340374 h 3098548"/>
                  <a:gd name="connsiteX922" fmla="*/ 2209306 w 5352225"/>
                  <a:gd name="connsiteY922" fmla="*/ 442875 h 3098548"/>
                  <a:gd name="connsiteX923" fmla="*/ 2202755 w 5352225"/>
                  <a:gd name="connsiteY923" fmla="*/ 493146 h 3098548"/>
                  <a:gd name="connsiteX924" fmla="*/ 2150348 w 5352225"/>
                  <a:gd name="connsiteY924" fmla="*/ 523178 h 3098548"/>
                  <a:gd name="connsiteX925" fmla="*/ 2144452 w 5352225"/>
                  <a:gd name="connsiteY925" fmla="*/ 526442 h 3098548"/>
                  <a:gd name="connsiteX926" fmla="*/ 2061911 w 5352225"/>
                  <a:gd name="connsiteY926" fmla="*/ 526442 h 3098548"/>
                  <a:gd name="connsiteX927" fmla="*/ 1884383 w 5352225"/>
                  <a:gd name="connsiteY927" fmla="*/ 425247 h 3098548"/>
                  <a:gd name="connsiteX928" fmla="*/ 1869316 w 5352225"/>
                  <a:gd name="connsiteY928" fmla="*/ 406314 h 3098548"/>
                  <a:gd name="connsiteX929" fmla="*/ 1869316 w 5352225"/>
                  <a:gd name="connsiteY929" fmla="*/ 397826 h 3098548"/>
                  <a:gd name="connsiteX930" fmla="*/ 1890934 w 5352225"/>
                  <a:gd name="connsiteY930" fmla="*/ 373670 h 3098548"/>
                  <a:gd name="connsiteX931" fmla="*/ 1942031 w 5352225"/>
                  <a:gd name="connsiteY931" fmla="*/ 343638 h 3098548"/>
                  <a:gd name="connsiteX932" fmla="*/ 1991817 w 5352225"/>
                  <a:gd name="connsiteY932" fmla="*/ 331234 h 3098548"/>
                  <a:gd name="connsiteX933" fmla="*/ 1531858 w 5352225"/>
                  <a:gd name="connsiteY933" fmla="*/ 273629 h 3098548"/>
                  <a:gd name="connsiteX934" fmla="*/ 1556658 w 5352225"/>
                  <a:gd name="connsiteY934" fmla="*/ 279514 h 3098548"/>
                  <a:gd name="connsiteX935" fmla="*/ 1721767 w 5352225"/>
                  <a:gd name="connsiteY935" fmla="*/ 374324 h 3098548"/>
                  <a:gd name="connsiteX936" fmla="*/ 1721767 w 5352225"/>
                  <a:gd name="connsiteY936" fmla="*/ 405709 h 3098548"/>
                  <a:gd name="connsiteX937" fmla="*/ 1717199 w 5352225"/>
                  <a:gd name="connsiteY937" fmla="*/ 408979 h 3098548"/>
                  <a:gd name="connsiteX938" fmla="*/ 1562531 w 5352225"/>
                  <a:gd name="connsiteY938" fmla="*/ 497904 h 3098548"/>
                  <a:gd name="connsiteX939" fmla="*/ 1557310 w 5352225"/>
                  <a:gd name="connsiteY939" fmla="*/ 500520 h 3098548"/>
                  <a:gd name="connsiteX940" fmla="*/ 1503796 w 5352225"/>
                  <a:gd name="connsiteY940" fmla="*/ 500520 h 3098548"/>
                  <a:gd name="connsiteX941" fmla="*/ 1339339 w 5352225"/>
                  <a:gd name="connsiteY941" fmla="*/ 405709 h 3098548"/>
                  <a:gd name="connsiteX942" fmla="*/ 1339339 w 5352225"/>
                  <a:gd name="connsiteY942" fmla="*/ 373670 h 3098548"/>
                  <a:gd name="connsiteX943" fmla="*/ 1343255 w 5352225"/>
                  <a:gd name="connsiteY943" fmla="*/ 371708 h 3098548"/>
                  <a:gd name="connsiteX944" fmla="*/ 1498575 w 5352225"/>
                  <a:gd name="connsiteY944" fmla="*/ 282129 h 3098548"/>
                  <a:gd name="connsiteX945" fmla="*/ 1531858 w 5352225"/>
                  <a:gd name="connsiteY945" fmla="*/ 273629 h 3098548"/>
                  <a:gd name="connsiteX946" fmla="*/ 990555 w 5352225"/>
                  <a:gd name="connsiteY946" fmla="*/ 262106 h 3098548"/>
                  <a:gd name="connsiteX947" fmla="*/ 1023199 w 5352225"/>
                  <a:gd name="connsiteY947" fmla="*/ 269927 h 3098548"/>
                  <a:gd name="connsiteX948" fmla="*/ 1316990 w 5352225"/>
                  <a:gd name="connsiteY948" fmla="*/ 438742 h 3098548"/>
                  <a:gd name="connsiteX949" fmla="*/ 1330047 w 5352225"/>
                  <a:gd name="connsiteY949" fmla="*/ 456341 h 3098548"/>
                  <a:gd name="connsiteX950" fmla="*/ 1330047 w 5352225"/>
                  <a:gd name="connsiteY950" fmla="*/ 459600 h 3098548"/>
                  <a:gd name="connsiteX951" fmla="*/ 1311114 w 5352225"/>
                  <a:gd name="connsiteY951" fmla="*/ 482413 h 3098548"/>
                  <a:gd name="connsiteX952" fmla="*/ 1174664 w 5352225"/>
                  <a:gd name="connsiteY952" fmla="*/ 560628 h 3098548"/>
                  <a:gd name="connsiteX953" fmla="*/ 1168136 w 5352225"/>
                  <a:gd name="connsiteY953" fmla="*/ 563887 h 3098548"/>
                  <a:gd name="connsiteX954" fmla="*/ 1098931 w 5352225"/>
                  <a:gd name="connsiteY954" fmla="*/ 563887 h 3098548"/>
                  <a:gd name="connsiteX955" fmla="*/ 805140 w 5352225"/>
                  <a:gd name="connsiteY955" fmla="*/ 395724 h 3098548"/>
                  <a:gd name="connsiteX956" fmla="*/ 792083 w 5352225"/>
                  <a:gd name="connsiteY956" fmla="*/ 377474 h 3098548"/>
                  <a:gd name="connsiteX957" fmla="*/ 792083 w 5352225"/>
                  <a:gd name="connsiteY957" fmla="*/ 374215 h 3098548"/>
                  <a:gd name="connsiteX958" fmla="*/ 811016 w 5352225"/>
                  <a:gd name="connsiteY958" fmla="*/ 351402 h 3098548"/>
                  <a:gd name="connsiteX959" fmla="*/ 947466 w 5352225"/>
                  <a:gd name="connsiteY959" fmla="*/ 273186 h 3098548"/>
                  <a:gd name="connsiteX960" fmla="*/ 990555 w 5352225"/>
                  <a:gd name="connsiteY960" fmla="*/ 262106 h 3098548"/>
                  <a:gd name="connsiteX961" fmla="*/ 1709423 w 5352225"/>
                  <a:gd name="connsiteY961" fmla="*/ 167057 h 3098548"/>
                  <a:gd name="connsiteX962" fmla="*/ 1748073 w 5352225"/>
                  <a:gd name="connsiteY962" fmla="*/ 175516 h 3098548"/>
                  <a:gd name="connsiteX963" fmla="*/ 1925602 w 5352225"/>
                  <a:gd name="connsiteY963" fmla="*/ 277676 h 3098548"/>
                  <a:gd name="connsiteX964" fmla="*/ 1940669 w 5352225"/>
                  <a:gd name="connsiteY964" fmla="*/ 295245 h 3098548"/>
                  <a:gd name="connsiteX965" fmla="*/ 1940669 w 5352225"/>
                  <a:gd name="connsiteY965" fmla="*/ 304355 h 3098548"/>
                  <a:gd name="connsiteX966" fmla="*/ 1919706 w 5352225"/>
                  <a:gd name="connsiteY966" fmla="*/ 328431 h 3098548"/>
                  <a:gd name="connsiteX967" fmla="*/ 1867954 w 5352225"/>
                  <a:gd name="connsiteY967" fmla="*/ 358363 h 3098548"/>
                  <a:gd name="connsiteX968" fmla="*/ 1860093 w 5352225"/>
                  <a:gd name="connsiteY968" fmla="*/ 362267 h 3098548"/>
                  <a:gd name="connsiteX969" fmla="*/ 1779518 w 5352225"/>
                  <a:gd name="connsiteY969" fmla="*/ 362267 h 3098548"/>
                  <a:gd name="connsiteX970" fmla="*/ 1600679 w 5352225"/>
                  <a:gd name="connsiteY970" fmla="*/ 260107 h 3098548"/>
                  <a:gd name="connsiteX971" fmla="*/ 1607230 w 5352225"/>
                  <a:gd name="connsiteY971" fmla="*/ 209352 h 3098548"/>
                  <a:gd name="connsiteX972" fmla="*/ 1659637 w 5352225"/>
                  <a:gd name="connsiteY972" fmla="*/ 179420 h 3098548"/>
                  <a:gd name="connsiteX973" fmla="*/ 1709423 w 5352225"/>
                  <a:gd name="connsiteY973" fmla="*/ 167057 h 3098548"/>
                  <a:gd name="connsiteX974" fmla="*/ 1249588 w 5352225"/>
                  <a:gd name="connsiteY974" fmla="*/ 109452 h 3098548"/>
                  <a:gd name="connsiteX975" fmla="*/ 1274388 w 5352225"/>
                  <a:gd name="connsiteY975" fmla="*/ 115972 h 3098548"/>
                  <a:gd name="connsiteX976" fmla="*/ 1439497 w 5352225"/>
                  <a:gd name="connsiteY976" fmla="*/ 210510 h 3098548"/>
                  <a:gd name="connsiteX977" fmla="*/ 1439497 w 5352225"/>
                  <a:gd name="connsiteY977" fmla="*/ 241805 h 3098548"/>
                  <a:gd name="connsiteX978" fmla="*/ 1434929 w 5352225"/>
                  <a:gd name="connsiteY978" fmla="*/ 245065 h 3098548"/>
                  <a:gd name="connsiteX979" fmla="*/ 1280261 w 5352225"/>
                  <a:gd name="connsiteY979" fmla="*/ 333735 h 3098548"/>
                  <a:gd name="connsiteX980" fmla="*/ 1275040 w 5352225"/>
                  <a:gd name="connsiteY980" fmla="*/ 336343 h 3098548"/>
                  <a:gd name="connsiteX981" fmla="*/ 1221526 w 5352225"/>
                  <a:gd name="connsiteY981" fmla="*/ 336343 h 3098548"/>
                  <a:gd name="connsiteX982" fmla="*/ 1057069 w 5352225"/>
                  <a:gd name="connsiteY982" fmla="*/ 241153 h 3098548"/>
                  <a:gd name="connsiteX983" fmla="*/ 1057069 w 5352225"/>
                  <a:gd name="connsiteY983" fmla="*/ 209206 h 3098548"/>
                  <a:gd name="connsiteX984" fmla="*/ 1060985 w 5352225"/>
                  <a:gd name="connsiteY984" fmla="*/ 207250 h 3098548"/>
                  <a:gd name="connsiteX985" fmla="*/ 1215653 w 5352225"/>
                  <a:gd name="connsiteY985" fmla="*/ 117928 h 3098548"/>
                  <a:gd name="connsiteX986" fmla="*/ 1249588 w 5352225"/>
                  <a:gd name="connsiteY986" fmla="*/ 109452 h 3098548"/>
                  <a:gd name="connsiteX987" fmla="*/ 1421950 w 5352225"/>
                  <a:gd name="connsiteY987" fmla="*/ 0 h 3098548"/>
                  <a:gd name="connsiteX988" fmla="*/ 1460531 w 5352225"/>
                  <a:gd name="connsiteY988" fmla="*/ 8431 h 3098548"/>
                  <a:gd name="connsiteX989" fmla="*/ 1638393 w 5352225"/>
                  <a:gd name="connsiteY989" fmla="*/ 110901 h 3098548"/>
                  <a:gd name="connsiteX990" fmla="*/ 1632508 w 5352225"/>
                  <a:gd name="connsiteY990" fmla="*/ 161488 h 3098548"/>
                  <a:gd name="connsiteX991" fmla="*/ 1580196 w 5352225"/>
                  <a:gd name="connsiteY991" fmla="*/ 191321 h 3098548"/>
                  <a:gd name="connsiteX992" fmla="*/ 1572349 w 5352225"/>
                  <a:gd name="connsiteY992" fmla="*/ 195212 h 3098548"/>
                  <a:gd name="connsiteX993" fmla="*/ 1491918 w 5352225"/>
                  <a:gd name="connsiteY993" fmla="*/ 195212 h 3098548"/>
                  <a:gd name="connsiteX994" fmla="*/ 1314056 w 5352225"/>
                  <a:gd name="connsiteY994" fmla="*/ 92742 h 3098548"/>
                  <a:gd name="connsiteX995" fmla="*/ 1299016 w 5352225"/>
                  <a:gd name="connsiteY995" fmla="*/ 74583 h 3098548"/>
                  <a:gd name="connsiteX996" fmla="*/ 1299016 w 5352225"/>
                  <a:gd name="connsiteY996" fmla="*/ 65503 h 3098548"/>
                  <a:gd name="connsiteX997" fmla="*/ 1319941 w 5352225"/>
                  <a:gd name="connsiteY997" fmla="*/ 42155 h 3098548"/>
                  <a:gd name="connsiteX998" fmla="*/ 1372254 w 5352225"/>
                  <a:gd name="connsiteY998" fmla="*/ 12971 h 3098548"/>
                  <a:gd name="connsiteX999" fmla="*/ 1421950 w 5352225"/>
                  <a:gd name="connsiteY999" fmla="*/ 0 h 3098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Lst>
                <a:rect l="l" t="t" r="r" b="b"/>
                <a:pathLst>
                  <a:path w="5352225" h="3098548">
                    <a:moveTo>
                      <a:pt x="3747381" y="2935027"/>
                    </a:moveTo>
                    <a:cubicBezTo>
                      <a:pt x="3753902" y="2935027"/>
                      <a:pt x="3759771" y="2936340"/>
                      <a:pt x="3764336" y="2938967"/>
                    </a:cubicBezTo>
                    <a:lnTo>
                      <a:pt x="3948241" y="3045355"/>
                    </a:lnTo>
                    <a:lnTo>
                      <a:pt x="3948241" y="3066369"/>
                    </a:lnTo>
                    <a:cubicBezTo>
                      <a:pt x="3947589" y="3067026"/>
                      <a:pt x="3946937" y="3067026"/>
                      <a:pt x="3945632" y="3067683"/>
                    </a:cubicBezTo>
                    <a:lnTo>
                      <a:pt x="3894113" y="3097235"/>
                    </a:lnTo>
                    <a:cubicBezTo>
                      <a:pt x="3893461" y="3097892"/>
                      <a:pt x="3892809" y="3098548"/>
                      <a:pt x="3892156" y="3098548"/>
                    </a:cubicBezTo>
                    <a:lnTo>
                      <a:pt x="3856289" y="3098548"/>
                    </a:lnTo>
                    <a:lnTo>
                      <a:pt x="3672384" y="2992161"/>
                    </a:lnTo>
                    <a:lnTo>
                      <a:pt x="3672384" y="2971803"/>
                    </a:lnTo>
                    <a:cubicBezTo>
                      <a:pt x="3673688" y="2971146"/>
                      <a:pt x="3674340" y="2970489"/>
                      <a:pt x="3674993" y="2969833"/>
                    </a:cubicBezTo>
                    <a:lnTo>
                      <a:pt x="3726512" y="2940281"/>
                    </a:lnTo>
                    <a:cubicBezTo>
                      <a:pt x="3732381" y="2936997"/>
                      <a:pt x="3740207" y="2935027"/>
                      <a:pt x="3747381" y="2935027"/>
                    </a:cubicBezTo>
                    <a:close/>
                    <a:moveTo>
                      <a:pt x="3471049" y="2773730"/>
                    </a:moveTo>
                    <a:cubicBezTo>
                      <a:pt x="3477586" y="2773730"/>
                      <a:pt x="3483469" y="2774387"/>
                      <a:pt x="3487391" y="2777670"/>
                    </a:cubicBezTo>
                    <a:lnTo>
                      <a:pt x="3671730" y="2884058"/>
                    </a:lnTo>
                    <a:lnTo>
                      <a:pt x="3671730" y="2905072"/>
                    </a:lnTo>
                    <a:cubicBezTo>
                      <a:pt x="3671077" y="2905729"/>
                      <a:pt x="3670423" y="2905729"/>
                      <a:pt x="3669116" y="2906386"/>
                    </a:cubicBezTo>
                    <a:lnTo>
                      <a:pt x="3618128" y="2935938"/>
                    </a:lnTo>
                    <a:cubicBezTo>
                      <a:pt x="3617474" y="2936595"/>
                      <a:pt x="3616821" y="2937251"/>
                      <a:pt x="3615513" y="2937251"/>
                    </a:cubicBezTo>
                    <a:lnTo>
                      <a:pt x="3579561" y="2937251"/>
                    </a:lnTo>
                    <a:lnTo>
                      <a:pt x="3395875" y="2830864"/>
                    </a:lnTo>
                    <a:lnTo>
                      <a:pt x="3395875" y="2810506"/>
                    </a:lnTo>
                    <a:cubicBezTo>
                      <a:pt x="3397182" y="2809849"/>
                      <a:pt x="3397836" y="2809192"/>
                      <a:pt x="3398490" y="2808536"/>
                    </a:cubicBezTo>
                    <a:lnTo>
                      <a:pt x="3449477" y="2778984"/>
                    </a:lnTo>
                    <a:cubicBezTo>
                      <a:pt x="3456014" y="2775700"/>
                      <a:pt x="3463205" y="2773730"/>
                      <a:pt x="3471049" y="2773730"/>
                    </a:cubicBezTo>
                    <a:close/>
                    <a:moveTo>
                      <a:pt x="3604018" y="2695964"/>
                    </a:moveTo>
                    <a:cubicBezTo>
                      <a:pt x="3609887" y="2695964"/>
                      <a:pt x="3616408" y="2697272"/>
                      <a:pt x="3620321" y="2699889"/>
                    </a:cubicBezTo>
                    <a:lnTo>
                      <a:pt x="3804226" y="2806505"/>
                    </a:lnTo>
                    <a:lnTo>
                      <a:pt x="3804226" y="2826127"/>
                    </a:lnTo>
                    <a:cubicBezTo>
                      <a:pt x="3803574" y="2826782"/>
                      <a:pt x="3802269" y="2827436"/>
                      <a:pt x="3800965" y="2828090"/>
                    </a:cubicBezTo>
                    <a:lnTo>
                      <a:pt x="3750750" y="2858178"/>
                    </a:lnTo>
                    <a:cubicBezTo>
                      <a:pt x="3750098" y="2858832"/>
                      <a:pt x="3749446" y="2859486"/>
                      <a:pt x="3748141" y="2859486"/>
                    </a:cubicBezTo>
                    <a:lnTo>
                      <a:pt x="3712274" y="2859486"/>
                    </a:lnTo>
                    <a:lnTo>
                      <a:pt x="3528369" y="2753524"/>
                    </a:lnTo>
                    <a:lnTo>
                      <a:pt x="3528369" y="2733247"/>
                    </a:lnTo>
                    <a:cubicBezTo>
                      <a:pt x="3529673" y="2731939"/>
                      <a:pt x="3530978" y="2731285"/>
                      <a:pt x="3531630" y="2730631"/>
                    </a:cubicBezTo>
                    <a:lnTo>
                      <a:pt x="3581845" y="2701851"/>
                    </a:lnTo>
                    <a:cubicBezTo>
                      <a:pt x="3588366" y="2697926"/>
                      <a:pt x="3596192" y="2695964"/>
                      <a:pt x="3604018" y="2695964"/>
                    </a:cubicBezTo>
                    <a:close/>
                    <a:moveTo>
                      <a:pt x="3200124" y="2618194"/>
                    </a:moveTo>
                    <a:cubicBezTo>
                      <a:pt x="3206645" y="2618194"/>
                      <a:pt x="3212514" y="2619502"/>
                      <a:pt x="3217079" y="2622119"/>
                    </a:cubicBezTo>
                    <a:lnTo>
                      <a:pt x="3400984" y="2728082"/>
                    </a:lnTo>
                    <a:lnTo>
                      <a:pt x="3400984" y="2748359"/>
                    </a:lnTo>
                    <a:cubicBezTo>
                      <a:pt x="3400332" y="2749013"/>
                      <a:pt x="3399027" y="2749667"/>
                      <a:pt x="3397723" y="2750321"/>
                    </a:cubicBezTo>
                    <a:lnTo>
                      <a:pt x="3346856" y="2779756"/>
                    </a:lnTo>
                    <a:cubicBezTo>
                      <a:pt x="3346204" y="2780410"/>
                      <a:pt x="3344899" y="2781064"/>
                      <a:pt x="3343595" y="2781718"/>
                    </a:cubicBezTo>
                    <a:lnTo>
                      <a:pt x="3309032" y="2781718"/>
                    </a:lnTo>
                    <a:lnTo>
                      <a:pt x="3125127" y="2675100"/>
                    </a:lnTo>
                    <a:lnTo>
                      <a:pt x="3125127" y="2654823"/>
                    </a:lnTo>
                    <a:cubicBezTo>
                      <a:pt x="3126431" y="2654169"/>
                      <a:pt x="3127083" y="2653515"/>
                      <a:pt x="3127736" y="2652861"/>
                    </a:cubicBezTo>
                    <a:lnTo>
                      <a:pt x="3178603" y="2624081"/>
                    </a:lnTo>
                    <a:cubicBezTo>
                      <a:pt x="3185124" y="2620156"/>
                      <a:pt x="3192950" y="2618194"/>
                      <a:pt x="3200124" y="2618194"/>
                    </a:cubicBezTo>
                    <a:close/>
                    <a:moveTo>
                      <a:pt x="3886932" y="2540427"/>
                    </a:moveTo>
                    <a:cubicBezTo>
                      <a:pt x="3901985" y="2540427"/>
                      <a:pt x="3915729" y="2543034"/>
                      <a:pt x="3926856" y="2549552"/>
                    </a:cubicBezTo>
                    <a:lnTo>
                      <a:pt x="4373219" y="2805702"/>
                    </a:lnTo>
                    <a:cubicBezTo>
                      <a:pt x="4383036" y="2811568"/>
                      <a:pt x="4388272" y="2818738"/>
                      <a:pt x="4388926" y="2826559"/>
                    </a:cubicBezTo>
                    <a:lnTo>
                      <a:pt x="4388926" y="2830470"/>
                    </a:lnTo>
                    <a:cubicBezTo>
                      <a:pt x="4388272" y="2840247"/>
                      <a:pt x="4380418" y="2850675"/>
                      <a:pt x="4366674" y="2858497"/>
                    </a:cubicBezTo>
                    <a:lnTo>
                      <a:pt x="4246247" y="2927586"/>
                    </a:lnTo>
                    <a:cubicBezTo>
                      <a:pt x="4244284" y="2928889"/>
                      <a:pt x="4241666" y="2930193"/>
                      <a:pt x="4239048" y="2931496"/>
                    </a:cubicBezTo>
                    <a:lnTo>
                      <a:pt x="4153964" y="2931496"/>
                    </a:lnTo>
                    <a:lnTo>
                      <a:pt x="3708256" y="2674694"/>
                    </a:lnTo>
                    <a:cubicBezTo>
                      <a:pt x="3698438" y="2669480"/>
                      <a:pt x="3693202" y="2662310"/>
                      <a:pt x="3692548" y="2654489"/>
                    </a:cubicBezTo>
                    <a:lnTo>
                      <a:pt x="3692548" y="2650578"/>
                    </a:lnTo>
                    <a:cubicBezTo>
                      <a:pt x="3693857" y="2640801"/>
                      <a:pt x="3701056" y="2630373"/>
                      <a:pt x="3714801" y="2621900"/>
                    </a:cubicBezTo>
                    <a:lnTo>
                      <a:pt x="3834573" y="2553463"/>
                    </a:lnTo>
                    <a:cubicBezTo>
                      <a:pt x="3849626" y="2544338"/>
                      <a:pt x="3868606" y="2540427"/>
                      <a:pt x="3886932" y="2540427"/>
                    </a:cubicBezTo>
                    <a:close/>
                    <a:moveTo>
                      <a:pt x="4192605" y="2410813"/>
                    </a:moveTo>
                    <a:cubicBezTo>
                      <a:pt x="4202394" y="2410813"/>
                      <a:pt x="4211530" y="2412775"/>
                      <a:pt x="4218709" y="2416698"/>
                    </a:cubicBezTo>
                    <a:lnTo>
                      <a:pt x="4383166" y="2511508"/>
                    </a:lnTo>
                    <a:lnTo>
                      <a:pt x="4383166" y="2543548"/>
                    </a:lnTo>
                    <a:cubicBezTo>
                      <a:pt x="4381861" y="2544201"/>
                      <a:pt x="4380556" y="2545509"/>
                      <a:pt x="4378598" y="2546163"/>
                    </a:cubicBezTo>
                    <a:lnTo>
                      <a:pt x="4224583" y="2635743"/>
                    </a:lnTo>
                    <a:cubicBezTo>
                      <a:pt x="4223277" y="2636396"/>
                      <a:pt x="4221972" y="2637050"/>
                      <a:pt x="4220667" y="2637704"/>
                    </a:cubicBezTo>
                    <a:lnTo>
                      <a:pt x="4165195" y="2637704"/>
                    </a:lnTo>
                    <a:lnTo>
                      <a:pt x="4000738" y="2542894"/>
                    </a:lnTo>
                    <a:lnTo>
                      <a:pt x="4000738" y="2511508"/>
                    </a:lnTo>
                    <a:cubicBezTo>
                      <a:pt x="4002043" y="2510854"/>
                      <a:pt x="4003348" y="2510200"/>
                      <a:pt x="4004654" y="2508893"/>
                    </a:cubicBezTo>
                    <a:lnTo>
                      <a:pt x="4159322" y="2419313"/>
                    </a:lnTo>
                    <a:cubicBezTo>
                      <a:pt x="4169111" y="2413428"/>
                      <a:pt x="4181510" y="2410813"/>
                      <a:pt x="4192605" y="2410813"/>
                    </a:cubicBezTo>
                    <a:close/>
                    <a:moveTo>
                      <a:pt x="3058418" y="2382010"/>
                    </a:moveTo>
                    <a:cubicBezTo>
                      <a:pt x="3068208" y="2382010"/>
                      <a:pt x="3077344" y="2383972"/>
                      <a:pt x="3083870" y="2387895"/>
                    </a:cubicBezTo>
                    <a:lnTo>
                      <a:pt x="3248327" y="2483359"/>
                    </a:lnTo>
                    <a:lnTo>
                      <a:pt x="3248327" y="2514745"/>
                    </a:lnTo>
                    <a:cubicBezTo>
                      <a:pt x="3247675" y="2516052"/>
                      <a:pt x="3246370" y="2516706"/>
                      <a:pt x="3244412" y="2517360"/>
                    </a:cubicBezTo>
                    <a:lnTo>
                      <a:pt x="3089744" y="2606940"/>
                    </a:lnTo>
                    <a:cubicBezTo>
                      <a:pt x="3088438" y="2607593"/>
                      <a:pt x="3087786" y="2608247"/>
                      <a:pt x="3085828" y="2608901"/>
                    </a:cubicBezTo>
                    <a:lnTo>
                      <a:pt x="3031009" y="2608901"/>
                    </a:lnTo>
                    <a:lnTo>
                      <a:pt x="2865899" y="2514091"/>
                    </a:lnTo>
                    <a:lnTo>
                      <a:pt x="2865899" y="2482705"/>
                    </a:lnTo>
                    <a:cubicBezTo>
                      <a:pt x="2867857" y="2481397"/>
                      <a:pt x="2869162" y="2480744"/>
                      <a:pt x="2870467" y="2479436"/>
                    </a:cubicBezTo>
                    <a:lnTo>
                      <a:pt x="3025135" y="2390510"/>
                    </a:lnTo>
                    <a:cubicBezTo>
                      <a:pt x="3034925" y="2384625"/>
                      <a:pt x="3047324" y="2382010"/>
                      <a:pt x="3058418" y="2382010"/>
                    </a:cubicBezTo>
                    <a:close/>
                    <a:moveTo>
                      <a:pt x="3611109" y="2376249"/>
                    </a:moveTo>
                    <a:cubicBezTo>
                      <a:pt x="3620881" y="2376249"/>
                      <a:pt x="3629351" y="2377557"/>
                      <a:pt x="3636517" y="2382134"/>
                    </a:cubicBezTo>
                    <a:lnTo>
                      <a:pt x="3801346" y="2477598"/>
                    </a:lnTo>
                    <a:lnTo>
                      <a:pt x="3801346" y="2508330"/>
                    </a:lnTo>
                    <a:cubicBezTo>
                      <a:pt x="3800044" y="2508984"/>
                      <a:pt x="3798740" y="2510291"/>
                      <a:pt x="3796786" y="2510945"/>
                    </a:cubicBezTo>
                    <a:lnTo>
                      <a:pt x="3642381" y="2601179"/>
                    </a:lnTo>
                    <a:cubicBezTo>
                      <a:pt x="3641078" y="2601832"/>
                      <a:pt x="3639775" y="2602486"/>
                      <a:pt x="3638472" y="2603140"/>
                    </a:cubicBezTo>
                    <a:lnTo>
                      <a:pt x="3583095" y="2603140"/>
                    </a:lnTo>
                    <a:lnTo>
                      <a:pt x="3418917" y="2508330"/>
                    </a:lnTo>
                    <a:lnTo>
                      <a:pt x="3418917" y="2476944"/>
                    </a:lnTo>
                    <a:cubicBezTo>
                      <a:pt x="3420220" y="2475636"/>
                      <a:pt x="3422174" y="2474983"/>
                      <a:pt x="3423477" y="2473675"/>
                    </a:cubicBezTo>
                    <a:lnTo>
                      <a:pt x="3577883" y="2384095"/>
                    </a:lnTo>
                    <a:cubicBezTo>
                      <a:pt x="3587655" y="2378864"/>
                      <a:pt x="3599382" y="2376249"/>
                      <a:pt x="3611109" y="2376249"/>
                    </a:cubicBezTo>
                    <a:close/>
                    <a:moveTo>
                      <a:pt x="4442372" y="2255276"/>
                    </a:moveTo>
                    <a:cubicBezTo>
                      <a:pt x="4455449" y="2255276"/>
                      <a:pt x="4469180" y="2257891"/>
                      <a:pt x="4478988" y="2263776"/>
                    </a:cubicBezTo>
                    <a:lnTo>
                      <a:pt x="4894834" y="2503725"/>
                    </a:lnTo>
                    <a:cubicBezTo>
                      <a:pt x="4906603" y="2510917"/>
                      <a:pt x="4912487" y="2519416"/>
                      <a:pt x="4913141" y="2527916"/>
                    </a:cubicBezTo>
                    <a:lnTo>
                      <a:pt x="4913141" y="2531839"/>
                    </a:lnTo>
                    <a:cubicBezTo>
                      <a:pt x="4912487" y="2540338"/>
                      <a:pt x="4906603" y="2548838"/>
                      <a:pt x="4894834" y="2554722"/>
                    </a:cubicBezTo>
                    <a:lnTo>
                      <a:pt x="4492719" y="2787479"/>
                    </a:lnTo>
                    <a:lnTo>
                      <a:pt x="4404449" y="2787479"/>
                    </a:lnTo>
                    <a:lnTo>
                      <a:pt x="4273027" y="2711637"/>
                    </a:lnTo>
                    <a:cubicBezTo>
                      <a:pt x="4248834" y="2697253"/>
                      <a:pt x="4248834" y="2675023"/>
                      <a:pt x="4272373" y="2660640"/>
                    </a:cubicBezTo>
                    <a:lnTo>
                      <a:pt x="4456103" y="2554722"/>
                    </a:lnTo>
                    <a:cubicBezTo>
                      <a:pt x="4480949" y="2540338"/>
                      <a:pt x="4480949" y="2517455"/>
                      <a:pt x="4456103" y="2503071"/>
                    </a:cubicBezTo>
                    <a:lnTo>
                      <a:pt x="4260603" y="2389961"/>
                    </a:lnTo>
                    <a:cubicBezTo>
                      <a:pt x="4252103" y="2384731"/>
                      <a:pt x="4246873" y="2378193"/>
                      <a:pt x="4245565" y="2371655"/>
                    </a:cubicBezTo>
                    <a:lnTo>
                      <a:pt x="4245565" y="2365770"/>
                    </a:lnTo>
                    <a:cubicBezTo>
                      <a:pt x="4246873" y="2359232"/>
                      <a:pt x="4251450" y="2353348"/>
                      <a:pt x="4259950" y="2348117"/>
                    </a:cubicBezTo>
                    <a:lnTo>
                      <a:pt x="4406411" y="2263776"/>
                    </a:lnTo>
                    <a:cubicBezTo>
                      <a:pt x="4416219" y="2257891"/>
                      <a:pt x="4429296" y="2255276"/>
                      <a:pt x="4442372" y="2255276"/>
                    </a:cubicBezTo>
                    <a:close/>
                    <a:moveTo>
                      <a:pt x="3905227" y="2243756"/>
                    </a:moveTo>
                    <a:cubicBezTo>
                      <a:pt x="3915017" y="2243756"/>
                      <a:pt x="3924153" y="2246364"/>
                      <a:pt x="3930679" y="2250276"/>
                    </a:cubicBezTo>
                    <a:lnTo>
                      <a:pt x="4095136" y="2344815"/>
                    </a:lnTo>
                    <a:lnTo>
                      <a:pt x="4095136" y="2376110"/>
                    </a:lnTo>
                    <a:cubicBezTo>
                      <a:pt x="4093831" y="2377414"/>
                      <a:pt x="4092526" y="2378066"/>
                      <a:pt x="4091221" y="2378718"/>
                    </a:cubicBezTo>
                    <a:lnTo>
                      <a:pt x="3936553" y="2468041"/>
                    </a:lnTo>
                    <a:cubicBezTo>
                      <a:pt x="3935247" y="2469345"/>
                      <a:pt x="3933290" y="2469997"/>
                      <a:pt x="3931984" y="2470649"/>
                    </a:cubicBezTo>
                    <a:lnTo>
                      <a:pt x="3877165" y="2470649"/>
                    </a:lnTo>
                    <a:lnTo>
                      <a:pt x="3712708" y="2375458"/>
                    </a:lnTo>
                    <a:lnTo>
                      <a:pt x="3712708" y="2344815"/>
                    </a:lnTo>
                    <a:cubicBezTo>
                      <a:pt x="3714013" y="2343511"/>
                      <a:pt x="3715971" y="2342859"/>
                      <a:pt x="3717276" y="2341555"/>
                    </a:cubicBezTo>
                    <a:lnTo>
                      <a:pt x="3871944" y="2252232"/>
                    </a:lnTo>
                    <a:cubicBezTo>
                      <a:pt x="3881081" y="2247016"/>
                      <a:pt x="3893480" y="2243756"/>
                      <a:pt x="3905227" y="2243756"/>
                    </a:cubicBezTo>
                    <a:close/>
                    <a:moveTo>
                      <a:pt x="3337809" y="2220713"/>
                    </a:moveTo>
                    <a:cubicBezTo>
                      <a:pt x="3346946" y="2220713"/>
                      <a:pt x="3356082" y="2222669"/>
                      <a:pt x="3363261" y="2226581"/>
                    </a:cubicBezTo>
                    <a:lnTo>
                      <a:pt x="3527717" y="2321772"/>
                    </a:lnTo>
                    <a:lnTo>
                      <a:pt x="3527717" y="2353067"/>
                    </a:lnTo>
                    <a:cubicBezTo>
                      <a:pt x="3526412" y="2354371"/>
                      <a:pt x="3525107" y="2355023"/>
                      <a:pt x="3523149" y="2355675"/>
                    </a:cubicBezTo>
                    <a:lnTo>
                      <a:pt x="3369134" y="2444998"/>
                    </a:lnTo>
                    <a:cubicBezTo>
                      <a:pt x="3367829" y="2446302"/>
                      <a:pt x="3365871" y="2446954"/>
                      <a:pt x="3364566" y="2447606"/>
                    </a:cubicBezTo>
                    <a:lnTo>
                      <a:pt x="3309747" y="2447606"/>
                    </a:lnTo>
                    <a:lnTo>
                      <a:pt x="3145291" y="2352415"/>
                    </a:lnTo>
                    <a:lnTo>
                      <a:pt x="3145291" y="2321120"/>
                    </a:lnTo>
                    <a:cubicBezTo>
                      <a:pt x="3146596" y="2320468"/>
                      <a:pt x="3147901" y="2319816"/>
                      <a:pt x="3149207" y="2318512"/>
                    </a:cubicBezTo>
                    <a:lnTo>
                      <a:pt x="3304527" y="2229189"/>
                    </a:lnTo>
                    <a:cubicBezTo>
                      <a:pt x="3313663" y="2223973"/>
                      <a:pt x="3326063" y="2220713"/>
                      <a:pt x="3337809" y="2220713"/>
                    </a:cubicBezTo>
                    <a:close/>
                    <a:moveTo>
                      <a:pt x="2752454" y="2206312"/>
                    </a:moveTo>
                    <a:cubicBezTo>
                      <a:pt x="2762243" y="2206312"/>
                      <a:pt x="2771379" y="2208920"/>
                      <a:pt x="2777906" y="2212832"/>
                    </a:cubicBezTo>
                    <a:lnTo>
                      <a:pt x="2943015" y="2307370"/>
                    </a:lnTo>
                    <a:lnTo>
                      <a:pt x="2943015" y="2339317"/>
                    </a:lnTo>
                    <a:cubicBezTo>
                      <a:pt x="2942363" y="2340621"/>
                      <a:pt x="2941058" y="2341273"/>
                      <a:pt x="2939100" y="2341925"/>
                    </a:cubicBezTo>
                    <a:lnTo>
                      <a:pt x="2783779" y="2430595"/>
                    </a:lnTo>
                    <a:cubicBezTo>
                      <a:pt x="2782474" y="2431899"/>
                      <a:pt x="2780516" y="2432551"/>
                      <a:pt x="2779211" y="2433203"/>
                    </a:cubicBezTo>
                    <a:lnTo>
                      <a:pt x="2725044" y="2433203"/>
                    </a:lnTo>
                    <a:lnTo>
                      <a:pt x="2560587" y="2338013"/>
                    </a:lnTo>
                    <a:lnTo>
                      <a:pt x="2560587" y="2306718"/>
                    </a:lnTo>
                    <a:cubicBezTo>
                      <a:pt x="2561892" y="2306066"/>
                      <a:pt x="2563197" y="2305414"/>
                      <a:pt x="2564503" y="2304110"/>
                    </a:cubicBezTo>
                    <a:lnTo>
                      <a:pt x="2719171" y="2214788"/>
                    </a:lnTo>
                    <a:cubicBezTo>
                      <a:pt x="2728960" y="2209572"/>
                      <a:pt x="2740707" y="2206312"/>
                      <a:pt x="2752454" y="2206312"/>
                    </a:cubicBezTo>
                    <a:close/>
                    <a:moveTo>
                      <a:pt x="5120912" y="2137184"/>
                    </a:moveTo>
                    <a:cubicBezTo>
                      <a:pt x="5135298" y="2137184"/>
                      <a:pt x="5149030" y="2140427"/>
                      <a:pt x="5159493" y="2146264"/>
                    </a:cubicBezTo>
                    <a:lnTo>
                      <a:pt x="5336701" y="2248085"/>
                    </a:lnTo>
                    <a:cubicBezTo>
                      <a:pt x="5359588" y="2261056"/>
                      <a:pt x="5356972" y="2283755"/>
                      <a:pt x="5330162" y="2298672"/>
                    </a:cubicBezTo>
                    <a:lnTo>
                      <a:pt x="5278504" y="2328505"/>
                    </a:lnTo>
                    <a:cubicBezTo>
                      <a:pt x="5275888" y="2330451"/>
                      <a:pt x="5273272" y="2331748"/>
                      <a:pt x="5270657" y="2332396"/>
                    </a:cubicBezTo>
                    <a:lnTo>
                      <a:pt x="5190226" y="2332396"/>
                    </a:lnTo>
                    <a:lnTo>
                      <a:pt x="5012364" y="2230575"/>
                    </a:lnTo>
                    <a:cubicBezTo>
                      <a:pt x="5003863" y="2226035"/>
                      <a:pt x="4998632" y="2218901"/>
                      <a:pt x="4997324" y="2211767"/>
                    </a:cubicBezTo>
                    <a:lnTo>
                      <a:pt x="4997324" y="2205281"/>
                    </a:lnTo>
                    <a:cubicBezTo>
                      <a:pt x="4998632" y="2196202"/>
                      <a:pt x="5006479" y="2187122"/>
                      <a:pt x="5018903" y="2179340"/>
                    </a:cubicBezTo>
                    <a:lnTo>
                      <a:pt x="5070562" y="2150155"/>
                    </a:lnTo>
                    <a:cubicBezTo>
                      <a:pt x="5084947" y="2141075"/>
                      <a:pt x="5103257" y="2137184"/>
                      <a:pt x="5120912" y="2137184"/>
                    </a:cubicBezTo>
                    <a:close/>
                    <a:moveTo>
                      <a:pt x="4167336" y="2093980"/>
                    </a:moveTo>
                    <a:cubicBezTo>
                      <a:pt x="4177125" y="2093980"/>
                      <a:pt x="4186262" y="2095942"/>
                      <a:pt x="4192788" y="2099865"/>
                    </a:cubicBezTo>
                    <a:lnTo>
                      <a:pt x="4357244" y="2194675"/>
                    </a:lnTo>
                    <a:lnTo>
                      <a:pt x="4357244" y="2226715"/>
                    </a:lnTo>
                    <a:cubicBezTo>
                      <a:pt x="4355939" y="2228022"/>
                      <a:pt x="4354634" y="2228676"/>
                      <a:pt x="4353329" y="2229330"/>
                    </a:cubicBezTo>
                    <a:lnTo>
                      <a:pt x="4198661" y="2318256"/>
                    </a:lnTo>
                    <a:cubicBezTo>
                      <a:pt x="4197356" y="2319563"/>
                      <a:pt x="4195398" y="2320217"/>
                      <a:pt x="4194093" y="2320871"/>
                    </a:cubicBezTo>
                    <a:lnTo>
                      <a:pt x="4139927" y="2320871"/>
                    </a:lnTo>
                    <a:lnTo>
                      <a:pt x="3974818" y="2226061"/>
                    </a:lnTo>
                    <a:lnTo>
                      <a:pt x="3974818" y="2195329"/>
                    </a:lnTo>
                    <a:cubicBezTo>
                      <a:pt x="3976123" y="2194021"/>
                      <a:pt x="3978081" y="2193367"/>
                      <a:pt x="3979386" y="2192060"/>
                    </a:cubicBezTo>
                    <a:lnTo>
                      <a:pt x="4134054" y="2102480"/>
                    </a:lnTo>
                    <a:cubicBezTo>
                      <a:pt x="4143843" y="2096595"/>
                      <a:pt x="4156242" y="2093980"/>
                      <a:pt x="4167336" y="2093980"/>
                    </a:cubicBezTo>
                    <a:close/>
                    <a:moveTo>
                      <a:pt x="3628718" y="2085339"/>
                    </a:moveTo>
                    <a:cubicBezTo>
                      <a:pt x="3637855" y="2085339"/>
                      <a:pt x="3646991" y="2087295"/>
                      <a:pt x="3654170" y="2091207"/>
                    </a:cubicBezTo>
                    <a:lnTo>
                      <a:pt x="3818627" y="2185745"/>
                    </a:lnTo>
                    <a:lnTo>
                      <a:pt x="3818627" y="2217040"/>
                    </a:lnTo>
                    <a:cubicBezTo>
                      <a:pt x="3817322" y="2217692"/>
                      <a:pt x="3816017" y="2218996"/>
                      <a:pt x="3814059" y="2219648"/>
                    </a:cubicBezTo>
                    <a:lnTo>
                      <a:pt x="3659391" y="2309622"/>
                    </a:lnTo>
                    <a:cubicBezTo>
                      <a:pt x="3658086" y="2310926"/>
                      <a:pt x="3656128" y="2311578"/>
                      <a:pt x="3654170" y="2312230"/>
                    </a:cubicBezTo>
                    <a:lnTo>
                      <a:pt x="3600656" y="2312230"/>
                    </a:lnTo>
                    <a:lnTo>
                      <a:pt x="3436199" y="2217040"/>
                    </a:lnTo>
                    <a:lnTo>
                      <a:pt x="3436199" y="2185745"/>
                    </a:lnTo>
                    <a:cubicBezTo>
                      <a:pt x="3437504" y="2185093"/>
                      <a:pt x="3438809" y="2184441"/>
                      <a:pt x="3440115" y="2183137"/>
                    </a:cubicBezTo>
                    <a:lnTo>
                      <a:pt x="3594783" y="2093815"/>
                    </a:lnTo>
                    <a:cubicBezTo>
                      <a:pt x="3604572" y="2087947"/>
                      <a:pt x="3616319" y="2085339"/>
                      <a:pt x="3628718" y="2085339"/>
                    </a:cubicBezTo>
                    <a:close/>
                    <a:moveTo>
                      <a:pt x="4652227" y="2079578"/>
                    </a:moveTo>
                    <a:cubicBezTo>
                      <a:pt x="4667918" y="2079578"/>
                      <a:pt x="4681647" y="2082844"/>
                      <a:pt x="4692761" y="2089375"/>
                    </a:cubicBezTo>
                    <a:lnTo>
                      <a:pt x="5151059" y="2353887"/>
                    </a:lnTo>
                    <a:cubicBezTo>
                      <a:pt x="5175249" y="2367603"/>
                      <a:pt x="5171980" y="2391115"/>
                      <a:pt x="5144522" y="2407443"/>
                    </a:cubicBezTo>
                    <a:lnTo>
                      <a:pt x="5025534" y="2475367"/>
                    </a:lnTo>
                    <a:cubicBezTo>
                      <a:pt x="5023573" y="2477327"/>
                      <a:pt x="5020958" y="2478633"/>
                      <a:pt x="5018343" y="2479286"/>
                    </a:cubicBezTo>
                    <a:lnTo>
                      <a:pt x="4932698" y="2479286"/>
                    </a:lnTo>
                    <a:lnTo>
                      <a:pt x="4474400" y="2215426"/>
                    </a:lnTo>
                    <a:cubicBezTo>
                      <a:pt x="4465247" y="2210201"/>
                      <a:pt x="4460017" y="2203017"/>
                      <a:pt x="4458709" y="2195833"/>
                    </a:cubicBezTo>
                    <a:lnTo>
                      <a:pt x="4458709" y="2187996"/>
                    </a:lnTo>
                    <a:cubicBezTo>
                      <a:pt x="4460670" y="2178852"/>
                      <a:pt x="4467862" y="2169055"/>
                      <a:pt x="4480937" y="2161218"/>
                    </a:cubicBezTo>
                    <a:lnTo>
                      <a:pt x="4599925" y="2093293"/>
                    </a:lnTo>
                    <a:cubicBezTo>
                      <a:pt x="4614962" y="2084150"/>
                      <a:pt x="4633921" y="2079578"/>
                      <a:pt x="4652227" y="2079578"/>
                    </a:cubicBezTo>
                    <a:close/>
                    <a:moveTo>
                      <a:pt x="3064179" y="2062297"/>
                    </a:moveTo>
                    <a:cubicBezTo>
                      <a:pt x="3073316" y="2062297"/>
                      <a:pt x="3082452" y="2064253"/>
                      <a:pt x="3089631" y="2068165"/>
                    </a:cubicBezTo>
                    <a:lnTo>
                      <a:pt x="3254088" y="2162703"/>
                    </a:lnTo>
                    <a:lnTo>
                      <a:pt x="3254088" y="2194650"/>
                    </a:lnTo>
                    <a:cubicBezTo>
                      <a:pt x="3252783" y="2195302"/>
                      <a:pt x="3251478" y="2196606"/>
                      <a:pt x="3249520" y="2197258"/>
                    </a:cubicBezTo>
                    <a:lnTo>
                      <a:pt x="3095505" y="2285928"/>
                    </a:lnTo>
                    <a:cubicBezTo>
                      <a:pt x="3093547" y="2287232"/>
                      <a:pt x="3091589" y="2288536"/>
                      <a:pt x="3088979" y="2289188"/>
                    </a:cubicBezTo>
                    <a:lnTo>
                      <a:pt x="3036117" y="2289188"/>
                    </a:lnTo>
                    <a:lnTo>
                      <a:pt x="2871660" y="2193998"/>
                    </a:lnTo>
                    <a:lnTo>
                      <a:pt x="2871660" y="2162051"/>
                    </a:lnTo>
                    <a:cubicBezTo>
                      <a:pt x="2872965" y="2161399"/>
                      <a:pt x="2874270" y="2160747"/>
                      <a:pt x="2875576" y="2159443"/>
                    </a:cubicBezTo>
                    <a:lnTo>
                      <a:pt x="3030244" y="2070773"/>
                    </a:lnTo>
                    <a:cubicBezTo>
                      <a:pt x="3040033" y="2065557"/>
                      <a:pt x="3052432" y="2062297"/>
                      <a:pt x="3064179" y="2062297"/>
                    </a:cubicBezTo>
                    <a:close/>
                    <a:moveTo>
                      <a:pt x="4837195" y="1973006"/>
                    </a:moveTo>
                    <a:cubicBezTo>
                      <a:pt x="4852235" y="1973006"/>
                      <a:pt x="4865313" y="1975609"/>
                      <a:pt x="4875776" y="1981465"/>
                    </a:cubicBezTo>
                    <a:lnTo>
                      <a:pt x="5053638" y="2084276"/>
                    </a:lnTo>
                    <a:cubicBezTo>
                      <a:pt x="5062793" y="2089481"/>
                      <a:pt x="5067370" y="2095988"/>
                      <a:pt x="5068678" y="2103146"/>
                    </a:cubicBezTo>
                    <a:lnTo>
                      <a:pt x="5068678" y="2109653"/>
                    </a:lnTo>
                    <a:cubicBezTo>
                      <a:pt x="5067370" y="2118112"/>
                      <a:pt x="5060177" y="2127873"/>
                      <a:pt x="5047099" y="2135031"/>
                    </a:cubicBezTo>
                    <a:lnTo>
                      <a:pt x="4995441" y="2164963"/>
                    </a:lnTo>
                    <a:cubicBezTo>
                      <a:pt x="4993479" y="2166264"/>
                      <a:pt x="4991517" y="2167566"/>
                      <a:pt x="4988902" y="2168216"/>
                    </a:cubicBezTo>
                    <a:lnTo>
                      <a:pt x="4906509" y="2168216"/>
                    </a:lnTo>
                    <a:lnTo>
                      <a:pt x="4728647" y="2066056"/>
                    </a:lnTo>
                    <a:cubicBezTo>
                      <a:pt x="4706414" y="2053042"/>
                      <a:pt x="4709030" y="2030268"/>
                      <a:pt x="4735186" y="2015302"/>
                    </a:cubicBezTo>
                    <a:lnTo>
                      <a:pt x="4786844" y="1985369"/>
                    </a:lnTo>
                    <a:cubicBezTo>
                      <a:pt x="4801230" y="1976910"/>
                      <a:pt x="4820194" y="1973006"/>
                      <a:pt x="4837195" y="1973006"/>
                    </a:cubicBezTo>
                    <a:close/>
                    <a:moveTo>
                      <a:pt x="3890827" y="1932683"/>
                    </a:moveTo>
                    <a:cubicBezTo>
                      <a:pt x="3899964" y="1932683"/>
                      <a:pt x="3909100" y="1934645"/>
                      <a:pt x="3916279" y="1938568"/>
                    </a:cubicBezTo>
                    <a:lnTo>
                      <a:pt x="4080735" y="2034032"/>
                    </a:lnTo>
                    <a:lnTo>
                      <a:pt x="4080735" y="2065418"/>
                    </a:lnTo>
                    <a:cubicBezTo>
                      <a:pt x="4079430" y="2066725"/>
                      <a:pt x="4078125" y="2067379"/>
                      <a:pt x="4076820" y="2068033"/>
                    </a:cubicBezTo>
                    <a:lnTo>
                      <a:pt x="3921500" y="2157613"/>
                    </a:lnTo>
                    <a:cubicBezTo>
                      <a:pt x="3920195" y="2158266"/>
                      <a:pt x="3919542" y="2158920"/>
                      <a:pt x="3918237" y="2159574"/>
                    </a:cubicBezTo>
                    <a:lnTo>
                      <a:pt x="3862765" y="2159574"/>
                    </a:lnTo>
                    <a:lnTo>
                      <a:pt x="3698309" y="2064764"/>
                    </a:lnTo>
                    <a:lnTo>
                      <a:pt x="3698309" y="2033378"/>
                    </a:lnTo>
                    <a:cubicBezTo>
                      <a:pt x="3699614" y="2032724"/>
                      <a:pt x="3700919" y="2032070"/>
                      <a:pt x="3702225" y="2030763"/>
                    </a:cubicBezTo>
                    <a:lnTo>
                      <a:pt x="3857545" y="1941183"/>
                    </a:lnTo>
                    <a:cubicBezTo>
                      <a:pt x="3866681" y="1935298"/>
                      <a:pt x="3879081" y="1932683"/>
                      <a:pt x="3890827" y="1932683"/>
                    </a:cubicBezTo>
                    <a:close/>
                    <a:moveTo>
                      <a:pt x="3351882" y="1924042"/>
                    </a:moveTo>
                    <a:cubicBezTo>
                      <a:pt x="3361003" y="1924042"/>
                      <a:pt x="3370124" y="1925350"/>
                      <a:pt x="3377290" y="1929273"/>
                    </a:cubicBezTo>
                    <a:lnTo>
                      <a:pt x="3542120" y="2024736"/>
                    </a:lnTo>
                    <a:lnTo>
                      <a:pt x="3542120" y="2056122"/>
                    </a:lnTo>
                    <a:cubicBezTo>
                      <a:pt x="3540816" y="2056775"/>
                      <a:pt x="3539514" y="2058083"/>
                      <a:pt x="3537559" y="2058737"/>
                    </a:cubicBezTo>
                    <a:lnTo>
                      <a:pt x="3383154" y="2148316"/>
                    </a:lnTo>
                    <a:cubicBezTo>
                      <a:pt x="3381851" y="2149623"/>
                      <a:pt x="3379896" y="2150277"/>
                      <a:pt x="3377942" y="2150931"/>
                    </a:cubicBezTo>
                    <a:lnTo>
                      <a:pt x="3323868" y="2150931"/>
                    </a:lnTo>
                    <a:lnTo>
                      <a:pt x="3159690" y="2056122"/>
                    </a:lnTo>
                    <a:lnTo>
                      <a:pt x="3159690" y="2024736"/>
                    </a:lnTo>
                    <a:cubicBezTo>
                      <a:pt x="3161644" y="2023429"/>
                      <a:pt x="3162947" y="2022775"/>
                      <a:pt x="3164250" y="2021467"/>
                    </a:cubicBezTo>
                    <a:lnTo>
                      <a:pt x="3318656" y="1931888"/>
                    </a:lnTo>
                    <a:cubicBezTo>
                      <a:pt x="3327777" y="1926657"/>
                      <a:pt x="3340155" y="1924042"/>
                      <a:pt x="3351882" y="1924042"/>
                    </a:cubicBezTo>
                    <a:close/>
                    <a:moveTo>
                      <a:pt x="4366076" y="1909640"/>
                    </a:moveTo>
                    <a:cubicBezTo>
                      <a:pt x="4375213" y="1909640"/>
                      <a:pt x="4385002" y="1911602"/>
                      <a:pt x="4391528" y="1915525"/>
                    </a:cubicBezTo>
                    <a:lnTo>
                      <a:pt x="4555985" y="2010989"/>
                    </a:lnTo>
                    <a:lnTo>
                      <a:pt x="4555985" y="2042375"/>
                    </a:lnTo>
                    <a:cubicBezTo>
                      <a:pt x="4554680" y="2043682"/>
                      <a:pt x="4553375" y="2044336"/>
                      <a:pt x="4552070" y="2044990"/>
                    </a:cubicBezTo>
                    <a:lnTo>
                      <a:pt x="4396749" y="2134570"/>
                    </a:lnTo>
                    <a:cubicBezTo>
                      <a:pt x="4395444" y="2135223"/>
                      <a:pt x="4394791" y="2135877"/>
                      <a:pt x="4393486" y="2136531"/>
                    </a:cubicBezTo>
                    <a:lnTo>
                      <a:pt x="4338014" y="2136531"/>
                    </a:lnTo>
                    <a:lnTo>
                      <a:pt x="4173557" y="2041721"/>
                    </a:lnTo>
                    <a:lnTo>
                      <a:pt x="4173557" y="2010335"/>
                    </a:lnTo>
                    <a:cubicBezTo>
                      <a:pt x="4174862" y="2009681"/>
                      <a:pt x="4176167" y="2009027"/>
                      <a:pt x="4177473" y="2007720"/>
                    </a:cubicBezTo>
                    <a:lnTo>
                      <a:pt x="4332793" y="1918140"/>
                    </a:lnTo>
                    <a:cubicBezTo>
                      <a:pt x="4341930" y="1912255"/>
                      <a:pt x="4354329" y="1909640"/>
                      <a:pt x="4366076" y="1909640"/>
                    </a:cubicBezTo>
                    <a:close/>
                    <a:moveTo>
                      <a:pt x="2790224" y="1903880"/>
                    </a:moveTo>
                    <a:cubicBezTo>
                      <a:pt x="2799996" y="1903880"/>
                      <a:pt x="2809117" y="1905836"/>
                      <a:pt x="2816284" y="1909748"/>
                    </a:cubicBezTo>
                    <a:lnTo>
                      <a:pt x="2980460" y="2004939"/>
                    </a:lnTo>
                    <a:lnTo>
                      <a:pt x="2980460" y="2036234"/>
                    </a:lnTo>
                    <a:cubicBezTo>
                      <a:pt x="2979158" y="2036886"/>
                      <a:pt x="2977855" y="2038190"/>
                      <a:pt x="2975900" y="2038842"/>
                    </a:cubicBezTo>
                    <a:lnTo>
                      <a:pt x="2821496" y="2128165"/>
                    </a:lnTo>
                    <a:cubicBezTo>
                      <a:pt x="2820193" y="2129469"/>
                      <a:pt x="2818238" y="2130121"/>
                      <a:pt x="2816935" y="2130773"/>
                    </a:cubicBezTo>
                    <a:lnTo>
                      <a:pt x="2762861" y="2130773"/>
                    </a:lnTo>
                    <a:lnTo>
                      <a:pt x="2598033" y="2035582"/>
                    </a:lnTo>
                    <a:lnTo>
                      <a:pt x="2598033" y="2004939"/>
                    </a:lnTo>
                    <a:cubicBezTo>
                      <a:pt x="2599987" y="2003635"/>
                      <a:pt x="2601290" y="2002983"/>
                      <a:pt x="2602593" y="2001679"/>
                    </a:cubicBezTo>
                    <a:lnTo>
                      <a:pt x="2756998" y="1912356"/>
                    </a:lnTo>
                    <a:cubicBezTo>
                      <a:pt x="2766770" y="1907140"/>
                      <a:pt x="2779149" y="1903880"/>
                      <a:pt x="2790224" y="1903880"/>
                    </a:cubicBezTo>
                    <a:close/>
                    <a:moveTo>
                      <a:pt x="4552325" y="1805949"/>
                    </a:moveTo>
                    <a:cubicBezTo>
                      <a:pt x="4567397" y="1805949"/>
                      <a:pt x="4581158" y="1809192"/>
                      <a:pt x="4591643" y="1815029"/>
                    </a:cubicBezTo>
                    <a:lnTo>
                      <a:pt x="4769232" y="1916850"/>
                    </a:lnTo>
                    <a:cubicBezTo>
                      <a:pt x="4792168" y="1929821"/>
                      <a:pt x="4789546" y="1952520"/>
                      <a:pt x="4762679" y="1967437"/>
                    </a:cubicBezTo>
                    <a:lnTo>
                      <a:pt x="4710909" y="1997270"/>
                    </a:lnTo>
                    <a:cubicBezTo>
                      <a:pt x="4708288" y="1999216"/>
                      <a:pt x="4706322" y="2000513"/>
                      <a:pt x="4703046" y="2001161"/>
                    </a:cubicBezTo>
                    <a:lnTo>
                      <a:pt x="4622443" y="2001161"/>
                    </a:lnTo>
                    <a:lnTo>
                      <a:pt x="4444199" y="1899340"/>
                    </a:lnTo>
                    <a:cubicBezTo>
                      <a:pt x="4421263" y="1886369"/>
                      <a:pt x="4423884" y="1863670"/>
                      <a:pt x="4450752" y="1848753"/>
                    </a:cubicBezTo>
                    <a:lnTo>
                      <a:pt x="4502521" y="1818920"/>
                    </a:lnTo>
                    <a:cubicBezTo>
                      <a:pt x="4516938" y="1810489"/>
                      <a:pt x="4535287" y="1805949"/>
                      <a:pt x="4552325" y="1805949"/>
                    </a:cubicBezTo>
                    <a:close/>
                    <a:moveTo>
                      <a:pt x="3613666" y="1774266"/>
                    </a:moveTo>
                    <a:cubicBezTo>
                      <a:pt x="3623455" y="1774266"/>
                      <a:pt x="3632591" y="1775574"/>
                      <a:pt x="3639770" y="1780151"/>
                    </a:cubicBezTo>
                    <a:lnTo>
                      <a:pt x="3804226" y="1875614"/>
                    </a:lnTo>
                    <a:lnTo>
                      <a:pt x="3804226" y="1906346"/>
                    </a:lnTo>
                    <a:cubicBezTo>
                      <a:pt x="3802921" y="1906999"/>
                      <a:pt x="3801616" y="1908307"/>
                      <a:pt x="3799658" y="1908961"/>
                    </a:cubicBezTo>
                    <a:lnTo>
                      <a:pt x="3644991" y="1999194"/>
                    </a:lnTo>
                    <a:cubicBezTo>
                      <a:pt x="3644338" y="1999847"/>
                      <a:pt x="3643033" y="2000501"/>
                      <a:pt x="3641728" y="2001155"/>
                    </a:cubicBezTo>
                    <a:lnTo>
                      <a:pt x="3585604" y="2001155"/>
                    </a:lnTo>
                    <a:lnTo>
                      <a:pt x="3421800" y="1906346"/>
                    </a:lnTo>
                    <a:lnTo>
                      <a:pt x="3421800" y="1874960"/>
                    </a:lnTo>
                    <a:cubicBezTo>
                      <a:pt x="3423105" y="1873653"/>
                      <a:pt x="3424410" y="1872999"/>
                      <a:pt x="3425716" y="1871691"/>
                    </a:cubicBezTo>
                    <a:lnTo>
                      <a:pt x="3580383" y="1782112"/>
                    </a:lnTo>
                    <a:cubicBezTo>
                      <a:pt x="3590172" y="1776881"/>
                      <a:pt x="3602572" y="1774266"/>
                      <a:pt x="3613666" y="1774266"/>
                    </a:cubicBezTo>
                    <a:close/>
                    <a:moveTo>
                      <a:pt x="3075048" y="1765625"/>
                    </a:moveTo>
                    <a:cubicBezTo>
                      <a:pt x="3084837" y="1765625"/>
                      <a:pt x="3093973" y="1767587"/>
                      <a:pt x="3100500" y="1771510"/>
                    </a:cubicBezTo>
                    <a:lnTo>
                      <a:pt x="3265609" y="1866974"/>
                    </a:lnTo>
                    <a:lnTo>
                      <a:pt x="3265609" y="1898360"/>
                    </a:lnTo>
                    <a:cubicBezTo>
                      <a:pt x="3264957" y="1899667"/>
                      <a:pt x="3263652" y="1900321"/>
                      <a:pt x="3261694" y="1900975"/>
                    </a:cubicBezTo>
                    <a:lnTo>
                      <a:pt x="3106373" y="1990555"/>
                    </a:lnTo>
                    <a:cubicBezTo>
                      <a:pt x="3105068" y="1991208"/>
                      <a:pt x="3103763" y="1991862"/>
                      <a:pt x="3102457" y="1992516"/>
                    </a:cubicBezTo>
                    <a:lnTo>
                      <a:pt x="3047638" y="1992516"/>
                    </a:lnTo>
                    <a:lnTo>
                      <a:pt x="2883181" y="1897706"/>
                    </a:lnTo>
                    <a:lnTo>
                      <a:pt x="2883181" y="1865666"/>
                    </a:lnTo>
                    <a:cubicBezTo>
                      <a:pt x="2884486" y="1865012"/>
                      <a:pt x="2885791" y="1864359"/>
                      <a:pt x="2887097" y="1863051"/>
                    </a:cubicBezTo>
                    <a:lnTo>
                      <a:pt x="3041765" y="1774125"/>
                    </a:lnTo>
                    <a:cubicBezTo>
                      <a:pt x="3051554" y="1768240"/>
                      <a:pt x="3063301" y="1765625"/>
                      <a:pt x="3075048" y="1765625"/>
                    </a:cubicBezTo>
                    <a:close/>
                    <a:moveTo>
                      <a:pt x="4083806" y="1745463"/>
                    </a:moveTo>
                    <a:cubicBezTo>
                      <a:pt x="4092943" y="1745463"/>
                      <a:pt x="4102732" y="1746771"/>
                      <a:pt x="4109258" y="1751348"/>
                    </a:cubicBezTo>
                    <a:lnTo>
                      <a:pt x="4273715" y="1846157"/>
                    </a:lnTo>
                    <a:lnTo>
                      <a:pt x="4273715" y="1877543"/>
                    </a:lnTo>
                    <a:cubicBezTo>
                      <a:pt x="4272410" y="1878850"/>
                      <a:pt x="4271105" y="1879504"/>
                      <a:pt x="4269800" y="1880158"/>
                    </a:cubicBezTo>
                    <a:lnTo>
                      <a:pt x="4114479" y="1969737"/>
                    </a:lnTo>
                    <a:cubicBezTo>
                      <a:pt x="4113174" y="1971044"/>
                      <a:pt x="4111216" y="1971698"/>
                      <a:pt x="4109911" y="1972352"/>
                    </a:cubicBezTo>
                    <a:lnTo>
                      <a:pt x="4055744" y="1972352"/>
                    </a:lnTo>
                    <a:lnTo>
                      <a:pt x="3891287" y="1877543"/>
                    </a:lnTo>
                    <a:lnTo>
                      <a:pt x="3891287" y="1845503"/>
                    </a:lnTo>
                    <a:cubicBezTo>
                      <a:pt x="3892592" y="1844850"/>
                      <a:pt x="3893897" y="1844196"/>
                      <a:pt x="3895203" y="1842888"/>
                    </a:cubicBezTo>
                    <a:lnTo>
                      <a:pt x="4050523" y="1753309"/>
                    </a:lnTo>
                    <a:cubicBezTo>
                      <a:pt x="4059660" y="1748078"/>
                      <a:pt x="4072059" y="1745463"/>
                      <a:pt x="4083806" y="1745463"/>
                    </a:cubicBezTo>
                    <a:close/>
                    <a:moveTo>
                      <a:pt x="2519803" y="1745463"/>
                    </a:moveTo>
                    <a:cubicBezTo>
                      <a:pt x="2529592" y="1745463"/>
                      <a:pt x="2538729" y="1747419"/>
                      <a:pt x="2545255" y="1751331"/>
                    </a:cubicBezTo>
                    <a:lnTo>
                      <a:pt x="2709711" y="1845869"/>
                    </a:lnTo>
                    <a:lnTo>
                      <a:pt x="2709711" y="1878468"/>
                    </a:lnTo>
                    <a:cubicBezTo>
                      <a:pt x="2709059" y="1879120"/>
                      <a:pt x="2707754" y="1879772"/>
                      <a:pt x="2705796" y="1880424"/>
                    </a:cubicBezTo>
                    <a:lnTo>
                      <a:pt x="2551128" y="1969746"/>
                    </a:lnTo>
                    <a:cubicBezTo>
                      <a:pt x="2549823" y="1971050"/>
                      <a:pt x="2547865" y="1971702"/>
                      <a:pt x="2545908" y="1972354"/>
                    </a:cubicBezTo>
                    <a:lnTo>
                      <a:pt x="2492394" y="1972354"/>
                    </a:lnTo>
                    <a:lnTo>
                      <a:pt x="2327285" y="1877164"/>
                    </a:lnTo>
                    <a:lnTo>
                      <a:pt x="2327285" y="1846521"/>
                    </a:lnTo>
                    <a:cubicBezTo>
                      <a:pt x="2329243" y="1845217"/>
                      <a:pt x="2330548" y="1844565"/>
                      <a:pt x="2331853" y="1843261"/>
                    </a:cubicBezTo>
                    <a:lnTo>
                      <a:pt x="2486521" y="1753939"/>
                    </a:lnTo>
                    <a:cubicBezTo>
                      <a:pt x="2496310" y="1748071"/>
                      <a:pt x="2508057" y="1745463"/>
                      <a:pt x="2519803" y="1745463"/>
                    </a:cubicBezTo>
                    <a:close/>
                    <a:moveTo>
                      <a:pt x="4267841" y="1644652"/>
                    </a:moveTo>
                    <a:cubicBezTo>
                      <a:pt x="4282168" y="1644652"/>
                      <a:pt x="4295844" y="1647255"/>
                      <a:pt x="4306264" y="1653762"/>
                    </a:cubicBezTo>
                    <a:lnTo>
                      <a:pt x="4483403" y="1755271"/>
                    </a:lnTo>
                    <a:cubicBezTo>
                      <a:pt x="4492521" y="1761127"/>
                      <a:pt x="4497730" y="1767634"/>
                      <a:pt x="4498382" y="1774792"/>
                    </a:cubicBezTo>
                    <a:lnTo>
                      <a:pt x="4498382" y="1781299"/>
                    </a:lnTo>
                    <a:cubicBezTo>
                      <a:pt x="4497079" y="1790409"/>
                      <a:pt x="4489916" y="1799519"/>
                      <a:pt x="4476891" y="1806677"/>
                    </a:cubicBezTo>
                    <a:lnTo>
                      <a:pt x="4425442" y="1836609"/>
                    </a:lnTo>
                    <a:cubicBezTo>
                      <a:pt x="4423488" y="1837910"/>
                      <a:pt x="4421535" y="1839212"/>
                      <a:pt x="4419581" y="1839862"/>
                    </a:cubicBezTo>
                    <a:lnTo>
                      <a:pt x="4336873" y="1839862"/>
                    </a:lnTo>
                    <a:lnTo>
                      <a:pt x="4159734" y="1737702"/>
                    </a:lnTo>
                    <a:cubicBezTo>
                      <a:pt x="4151267" y="1733147"/>
                      <a:pt x="4146057" y="1725989"/>
                      <a:pt x="4144755" y="1719482"/>
                    </a:cubicBezTo>
                    <a:lnTo>
                      <a:pt x="4144755" y="1712975"/>
                    </a:lnTo>
                    <a:cubicBezTo>
                      <a:pt x="4146709" y="1703866"/>
                      <a:pt x="4153872" y="1694756"/>
                      <a:pt x="4166246" y="1686947"/>
                    </a:cubicBezTo>
                    <a:lnTo>
                      <a:pt x="4217695" y="1657015"/>
                    </a:lnTo>
                    <a:cubicBezTo>
                      <a:pt x="4232022" y="1649207"/>
                      <a:pt x="4250257" y="1644652"/>
                      <a:pt x="4267841" y="1644652"/>
                    </a:cubicBezTo>
                    <a:close/>
                    <a:moveTo>
                      <a:pt x="3337809" y="1612969"/>
                    </a:moveTo>
                    <a:cubicBezTo>
                      <a:pt x="3346946" y="1612969"/>
                      <a:pt x="3356735" y="1614925"/>
                      <a:pt x="3363261" y="1618837"/>
                    </a:cubicBezTo>
                    <a:lnTo>
                      <a:pt x="3527717" y="1714027"/>
                    </a:lnTo>
                    <a:lnTo>
                      <a:pt x="3527717" y="1745974"/>
                    </a:lnTo>
                    <a:cubicBezTo>
                      <a:pt x="3527065" y="1746626"/>
                      <a:pt x="3525760" y="1747278"/>
                      <a:pt x="3523802" y="1747930"/>
                    </a:cubicBezTo>
                    <a:lnTo>
                      <a:pt x="3368482" y="1837252"/>
                    </a:lnTo>
                    <a:cubicBezTo>
                      <a:pt x="3367177" y="1838556"/>
                      <a:pt x="3365871" y="1839208"/>
                      <a:pt x="3363914" y="1839860"/>
                    </a:cubicBezTo>
                    <a:lnTo>
                      <a:pt x="3309747" y="1839860"/>
                    </a:lnTo>
                    <a:lnTo>
                      <a:pt x="3145291" y="1744670"/>
                    </a:lnTo>
                    <a:lnTo>
                      <a:pt x="3145291" y="1713375"/>
                    </a:lnTo>
                    <a:cubicBezTo>
                      <a:pt x="3146596" y="1712723"/>
                      <a:pt x="3147901" y="1712071"/>
                      <a:pt x="3149207" y="1710767"/>
                    </a:cubicBezTo>
                    <a:lnTo>
                      <a:pt x="3304527" y="1621445"/>
                    </a:lnTo>
                    <a:cubicBezTo>
                      <a:pt x="3313663" y="1615577"/>
                      <a:pt x="3326063" y="1612969"/>
                      <a:pt x="3337809" y="1612969"/>
                    </a:cubicBezTo>
                    <a:close/>
                    <a:moveTo>
                      <a:pt x="2798864" y="1604328"/>
                    </a:moveTo>
                    <a:cubicBezTo>
                      <a:pt x="2807985" y="1604328"/>
                      <a:pt x="2817106" y="1606284"/>
                      <a:pt x="2824272" y="1610848"/>
                    </a:cubicBezTo>
                    <a:lnTo>
                      <a:pt x="2989102" y="1705386"/>
                    </a:lnTo>
                    <a:lnTo>
                      <a:pt x="2989102" y="1736682"/>
                    </a:lnTo>
                    <a:cubicBezTo>
                      <a:pt x="2987798" y="1737334"/>
                      <a:pt x="2986496" y="1738638"/>
                      <a:pt x="2984541" y="1739290"/>
                    </a:cubicBezTo>
                    <a:lnTo>
                      <a:pt x="2830136" y="1828613"/>
                    </a:lnTo>
                    <a:cubicBezTo>
                      <a:pt x="2828833" y="1829917"/>
                      <a:pt x="2826878" y="1830569"/>
                      <a:pt x="2825575" y="1831221"/>
                    </a:cubicBezTo>
                    <a:lnTo>
                      <a:pt x="2770850" y="1831221"/>
                    </a:lnTo>
                    <a:lnTo>
                      <a:pt x="2606672" y="1736030"/>
                    </a:lnTo>
                    <a:lnTo>
                      <a:pt x="2606672" y="1705386"/>
                    </a:lnTo>
                    <a:cubicBezTo>
                      <a:pt x="2608626" y="1704082"/>
                      <a:pt x="2609929" y="1703430"/>
                      <a:pt x="2611232" y="1702126"/>
                    </a:cubicBezTo>
                    <a:lnTo>
                      <a:pt x="2764986" y="1612804"/>
                    </a:lnTo>
                    <a:cubicBezTo>
                      <a:pt x="2774759" y="1607588"/>
                      <a:pt x="2787137" y="1604328"/>
                      <a:pt x="2798864" y="1604328"/>
                    </a:cubicBezTo>
                    <a:close/>
                    <a:moveTo>
                      <a:pt x="2246173" y="1589927"/>
                    </a:moveTo>
                    <a:cubicBezTo>
                      <a:pt x="2255963" y="1589927"/>
                      <a:pt x="2265099" y="1591234"/>
                      <a:pt x="2271625" y="1595811"/>
                    </a:cubicBezTo>
                    <a:lnTo>
                      <a:pt x="2436082" y="1690621"/>
                    </a:lnTo>
                    <a:lnTo>
                      <a:pt x="2436082" y="1722660"/>
                    </a:lnTo>
                    <a:cubicBezTo>
                      <a:pt x="2435430" y="1723314"/>
                      <a:pt x="2434125" y="1723968"/>
                      <a:pt x="2432167" y="1724622"/>
                    </a:cubicBezTo>
                    <a:lnTo>
                      <a:pt x="2277499" y="1814201"/>
                    </a:lnTo>
                    <a:cubicBezTo>
                      <a:pt x="2276193" y="1815508"/>
                      <a:pt x="2274236" y="1816162"/>
                      <a:pt x="2272278" y="1816816"/>
                    </a:cubicBezTo>
                    <a:lnTo>
                      <a:pt x="2218764" y="1816816"/>
                    </a:lnTo>
                    <a:lnTo>
                      <a:pt x="2053654" y="1722006"/>
                    </a:lnTo>
                    <a:lnTo>
                      <a:pt x="2053654" y="1690621"/>
                    </a:lnTo>
                    <a:cubicBezTo>
                      <a:pt x="2054959" y="1689967"/>
                      <a:pt x="2056264" y="1689313"/>
                      <a:pt x="2057570" y="1688006"/>
                    </a:cubicBezTo>
                    <a:lnTo>
                      <a:pt x="2212890" y="1597773"/>
                    </a:lnTo>
                    <a:cubicBezTo>
                      <a:pt x="2222027" y="1592542"/>
                      <a:pt x="2234426" y="1589927"/>
                      <a:pt x="2246173" y="1589927"/>
                    </a:cubicBezTo>
                    <a:close/>
                    <a:moveTo>
                      <a:pt x="3801536" y="1581286"/>
                    </a:moveTo>
                    <a:cubicBezTo>
                      <a:pt x="3810673" y="1581286"/>
                      <a:pt x="3820462" y="1583247"/>
                      <a:pt x="3826988" y="1587171"/>
                    </a:cubicBezTo>
                    <a:lnTo>
                      <a:pt x="3991445" y="1682635"/>
                    </a:lnTo>
                    <a:lnTo>
                      <a:pt x="3991445" y="1714020"/>
                    </a:lnTo>
                    <a:cubicBezTo>
                      <a:pt x="3990793" y="1715328"/>
                      <a:pt x="3988835" y="1715982"/>
                      <a:pt x="3987530" y="1716636"/>
                    </a:cubicBezTo>
                    <a:lnTo>
                      <a:pt x="3832209" y="1806216"/>
                    </a:lnTo>
                    <a:cubicBezTo>
                      <a:pt x="3831556" y="1806869"/>
                      <a:pt x="3830251" y="1807523"/>
                      <a:pt x="3828946" y="1808177"/>
                    </a:cubicBezTo>
                    <a:lnTo>
                      <a:pt x="3773474" y="1808177"/>
                    </a:lnTo>
                    <a:lnTo>
                      <a:pt x="3609017" y="1713366"/>
                    </a:lnTo>
                    <a:lnTo>
                      <a:pt x="3609017" y="1681981"/>
                    </a:lnTo>
                    <a:cubicBezTo>
                      <a:pt x="3610322" y="1681327"/>
                      <a:pt x="3611627" y="1680673"/>
                      <a:pt x="3612933" y="1679365"/>
                    </a:cubicBezTo>
                    <a:lnTo>
                      <a:pt x="3768253" y="1589132"/>
                    </a:lnTo>
                    <a:cubicBezTo>
                      <a:pt x="3777390" y="1583901"/>
                      <a:pt x="3789789" y="1581286"/>
                      <a:pt x="3801536" y="1581286"/>
                    </a:cubicBezTo>
                    <a:close/>
                    <a:moveTo>
                      <a:pt x="3981745" y="1480475"/>
                    </a:moveTo>
                    <a:cubicBezTo>
                      <a:pt x="3996785" y="1480475"/>
                      <a:pt x="4010517" y="1483078"/>
                      <a:pt x="4020980" y="1488934"/>
                    </a:cubicBezTo>
                    <a:lnTo>
                      <a:pt x="4198188" y="1591094"/>
                    </a:lnTo>
                    <a:cubicBezTo>
                      <a:pt x="4207343" y="1596300"/>
                      <a:pt x="4212574" y="1602807"/>
                      <a:pt x="4213228" y="1609964"/>
                    </a:cubicBezTo>
                    <a:lnTo>
                      <a:pt x="4213228" y="1616471"/>
                    </a:lnTo>
                    <a:cubicBezTo>
                      <a:pt x="4211920" y="1625581"/>
                      <a:pt x="4204727" y="1634691"/>
                      <a:pt x="4191649" y="1641849"/>
                    </a:cubicBezTo>
                    <a:lnTo>
                      <a:pt x="4139991" y="1671781"/>
                    </a:lnTo>
                    <a:cubicBezTo>
                      <a:pt x="4138029" y="1673733"/>
                      <a:pt x="4135413" y="1675034"/>
                      <a:pt x="4132798" y="1675685"/>
                    </a:cubicBezTo>
                    <a:lnTo>
                      <a:pt x="4051713" y="1675685"/>
                    </a:lnTo>
                    <a:lnTo>
                      <a:pt x="3873851" y="1573525"/>
                    </a:lnTo>
                    <a:cubicBezTo>
                      <a:pt x="3850964" y="1559860"/>
                      <a:pt x="3853580" y="1537736"/>
                      <a:pt x="3880390" y="1522120"/>
                    </a:cubicBezTo>
                    <a:lnTo>
                      <a:pt x="3932048" y="1492187"/>
                    </a:lnTo>
                    <a:cubicBezTo>
                      <a:pt x="3946434" y="1484379"/>
                      <a:pt x="3964744" y="1480475"/>
                      <a:pt x="3981745" y="1480475"/>
                    </a:cubicBezTo>
                    <a:close/>
                    <a:moveTo>
                      <a:pt x="3060648" y="1454553"/>
                    </a:moveTo>
                    <a:cubicBezTo>
                      <a:pt x="3070437" y="1454553"/>
                      <a:pt x="3079573" y="1456514"/>
                      <a:pt x="3086752" y="1460438"/>
                    </a:cubicBezTo>
                    <a:lnTo>
                      <a:pt x="3251208" y="1555248"/>
                    </a:lnTo>
                    <a:lnTo>
                      <a:pt x="3251208" y="1587287"/>
                    </a:lnTo>
                    <a:cubicBezTo>
                      <a:pt x="3249903" y="1587941"/>
                      <a:pt x="3248598" y="1589249"/>
                      <a:pt x="3246640" y="1589903"/>
                    </a:cubicBezTo>
                    <a:lnTo>
                      <a:pt x="3091973" y="1678828"/>
                    </a:lnTo>
                    <a:cubicBezTo>
                      <a:pt x="3090668" y="1680136"/>
                      <a:pt x="3089362" y="1680790"/>
                      <a:pt x="3087405" y="1681444"/>
                    </a:cubicBezTo>
                    <a:lnTo>
                      <a:pt x="3033238" y="1681444"/>
                    </a:lnTo>
                    <a:lnTo>
                      <a:pt x="2868782" y="1585980"/>
                    </a:lnTo>
                    <a:lnTo>
                      <a:pt x="2868782" y="1555248"/>
                    </a:lnTo>
                    <a:cubicBezTo>
                      <a:pt x="2870087" y="1554594"/>
                      <a:pt x="2871392" y="1553940"/>
                      <a:pt x="2872698" y="1552632"/>
                    </a:cubicBezTo>
                    <a:lnTo>
                      <a:pt x="3027365" y="1462399"/>
                    </a:lnTo>
                    <a:cubicBezTo>
                      <a:pt x="3037154" y="1457168"/>
                      <a:pt x="3049554" y="1454553"/>
                      <a:pt x="3060648" y="1454553"/>
                    </a:cubicBezTo>
                    <a:close/>
                    <a:moveTo>
                      <a:pt x="2522355" y="1445912"/>
                    </a:moveTo>
                    <a:cubicBezTo>
                      <a:pt x="2532127" y="1445912"/>
                      <a:pt x="2541248" y="1447868"/>
                      <a:pt x="2548415" y="1451780"/>
                    </a:cubicBezTo>
                    <a:lnTo>
                      <a:pt x="2712592" y="1546318"/>
                    </a:lnTo>
                    <a:lnTo>
                      <a:pt x="2712592" y="1578265"/>
                    </a:lnTo>
                    <a:cubicBezTo>
                      <a:pt x="2711290" y="1578917"/>
                      <a:pt x="2709986" y="1580221"/>
                      <a:pt x="2708032" y="1580873"/>
                    </a:cubicBezTo>
                    <a:lnTo>
                      <a:pt x="2553627" y="1669543"/>
                    </a:lnTo>
                    <a:cubicBezTo>
                      <a:pt x="2551672" y="1670847"/>
                      <a:pt x="2549718" y="1672151"/>
                      <a:pt x="2547763" y="1672803"/>
                    </a:cubicBezTo>
                    <a:lnTo>
                      <a:pt x="2494992" y="1672803"/>
                    </a:lnTo>
                    <a:lnTo>
                      <a:pt x="2330163" y="1577613"/>
                    </a:lnTo>
                    <a:lnTo>
                      <a:pt x="2330163" y="1546970"/>
                    </a:lnTo>
                    <a:cubicBezTo>
                      <a:pt x="2332117" y="1545666"/>
                      <a:pt x="2333420" y="1545014"/>
                      <a:pt x="2334723" y="1543710"/>
                    </a:cubicBezTo>
                    <a:lnTo>
                      <a:pt x="2489129" y="1454388"/>
                    </a:lnTo>
                    <a:cubicBezTo>
                      <a:pt x="2498901" y="1448520"/>
                      <a:pt x="2511280" y="1445912"/>
                      <a:pt x="2522355" y="1445912"/>
                    </a:cubicBezTo>
                    <a:close/>
                    <a:moveTo>
                      <a:pt x="1972220" y="1431510"/>
                    </a:moveTo>
                    <a:cubicBezTo>
                      <a:pt x="1982026" y="1431510"/>
                      <a:pt x="1990524" y="1433471"/>
                      <a:pt x="1997715" y="1437395"/>
                    </a:cubicBezTo>
                    <a:lnTo>
                      <a:pt x="2162452" y="1532859"/>
                    </a:lnTo>
                    <a:lnTo>
                      <a:pt x="2162452" y="1564898"/>
                    </a:lnTo>
                    <a:cubicBezTo>
                      <a:pt x="2161799" y="1565552"/>
                      <a:pt x="2160491" y="1566206"/>
                      <a:pt x="2158530" y="1566860"/>
                    </a:cubicBezTo>
                    <a:lnTo>
                      <a:pt x="2002945" y="1656439"/>
                    </a:lnTo>
                    <a:cubicBezTo>
                      <a:pt x="2002291" y="1657093"/>
                      <a:pt x="2000984" y="1657747"/>
                      <a:pt x="1999676" y="1658401"/>
                    </a:cubicBezTo>
                    <a:lnTo>
                      <a:pt x="1944110" y="1658401"/>
                    </a:lnTo>
                    <a:lnTo>
                      <a:pt x="1780027" y="1563590"/>
                    </a:lnTo>
                    <a:lnTo>
                      <a:pt x="1780027" y="1532205"/>
                    </a:lnTo>
                    <a:cubicBezTo>
                      <a:pt x="1780681" y="1531551"/>
                      <a:pt x="1781988" y="1530897"/>
                      <a:pt x="1783949" y="1529589"/>
                    </a:cubicBezTo>
                    <a:lnTo>
                      <a:pt x="1938881" y="1439356"/>
                    </a:lnTo>
                    <a:cubicBezTo>
                      <a:pt x="1948033" y="1434125"/>
                      <a:pt x="1960453" y="1431510"/>
                      <a:pt x="1972220" y="1431510"/>
                    </a:cubicBezTo>
                    <a:close/>
                    <a:moveTo>
                      <a:pt x="3516387" y="1419989"/>
                    </a:moveTo>
                    <a:cubicBezTo>
                      <a:pt x="3525524" y="1419989"/>
                      <a:pt x="3535313" y="1421945"/>
                      <a:pt x="3541839" y="1425857"/>
                    </a:cubicBezTo>
                    <a:lnTo>
                      <a:pt x="3706295" y="1521047"/>
                    </a:lnTo>
                    <a:lnTo>
                      <a:pt x="3706295" y="1552343"/>
                    </a:lnTo>
                    <a:cubicBezTo>
                      <a:pt x="3705643" y="1553647"/>
                      <a:pt x="3704338" y="1554299"/>
                      <a:pt x="3702380" y="1554951"/>
                    </a:cubicBezTo>
                    <a:lnTo>
                      <a:pt x="3547060" y="1644274"/>
                    </a:lnTo>
                    <a:cubicBezTo>
                      <a:pt x="3545755" y="1645578"/>
                      <a:pt x="3543797" y="1646230"/>
                      <a:pt x="3541839" y="1646882"/>
                    </a:cubicBezTo>
                    <a:lnTo>
                      <a:pt x="3488325" y="1646882"/>
                    </a:lnTo>
                    <a:lnTo>
                      <a:pt x="3323869" y="1551691"/>
                    </a:lnTo>
                    <a:lnTo>
                      <a:pt x="3323869" y="1520395"/>
                    </a:lnTo>
                    <a:cubicBezTo>
                      <a:pt x="3325174" y="1519743"/>
                      <a:pt x="3326479" y="1519091"/>
                      <a:pt x="3327785" y="1517787"/>
                    </a:cubicBezTo>
                    <a:lnTo>
                      <a:pt x="3483105" y="1428465"/>
                    </a:lnTo>
                    <a:cubicBezTo>
                      <a:pt x="3492241" y="1423249"/>
                      <a:pt x="3503988" y="1419989"/>
                      <a:pt x="3516387" y="1419989"/>
                    </a:cubicBezTo>
                    <a:close/>
                    <a:moveTo>
                      <a:pt x="1366911" y="1419989"/>
                    </a:moveTo>
                    <a:cubicBezTo>
                      <a:pt x="1390418" y="1419989"/>
                      <a:pt x="1412620" y="1424557"/>
                      <a:pt x="1428945" y="1434346"/>
                    </a:cubicBezTo>
                    <a:lnTo>
                      <a:pt x="2572334" y="2094148"/>
                    </a:lnTo>
                    <a:cubicBezTo>
                      <a:pt x="2608901" y="2115685"/>
                      <a:pt x="2604330" y="2152232"/>
                      <a:pt x="2562539" y="2177032"/>
                    </a:cubicBezTo>
                    <a:lnTo>
                      <a:pt x="2497239" y="2214231"/>
                    </a:lnTo>
                    <a:cubicBezTo>
                      <a:pt x="2476997" y="2226631"/>
                      <a:pt x="2452183" y="2233157"/>
                      <a:pt x="2427369" y="2234462"/>
                    </a:cubicBezTo>
                    <a:lnTo>
                      <a:pt x="2405821" y="2234462"/>
                    </a:lnTo>
                    <a:cubicBezTo>
                      <a:pt x="2386884" y="2233810"/>
                      <a:pt x="2369253" y="2229241"/>
                      <a:pt x="2354887" y="2220757"/>
                    </a:cubicBezTo>
                    <a:lnTo>
                      <a:pt x="1210846" y="1560303"/>
                    </a:lnTo>
                    <a:cubicBezTo>
                      <a:pt x="1194521" y="1551166"/>
                      <a:pt x="1186685" y="1538766"/>
                      <a:pt x="1186685" y="1525714"/>
                    </a:cubicBezTo>
                    <a:lnTo>
                      <a:pt x="1186685" y="1523756"/>
                    </a:lnTo>
                    <a:cubicBezTo>
                      <a:pt x="1186685" y="1508093"/>
                      <a:pt x="1198439" y="1491125"/>
                      <a:pt x="1221294" y="1478072"/>
                    </a:cubicBezTo>
                    <a:lnTo>
                      <a:pt x="1286593" y="1440220"/>
                    </a:lnTo>
                    <a:cubicBezTo>
                      <a:pt x="1309447" y="1426515"/>
                      <a:pt x="1339485" y="1419989"/>
                      <a:pt x="1366911" y="1419989"/>
                    </a:cubicBezTo>
                    <a:close/>
                    <a:moveTo>
                      <a:pt x="3697541" y="1313418"/>
                    </a:moveTo>
                    <a:cubicBezTo>
                      <a:pt x="3711868" y="1313418"/>
                      <a:pt x="3725544" y="1316021"/>
                      <a:pt x="3735964" y="1322528"/>
                    </a:cubicBezTo>
                    <a:lnTo>
                      <a:pt x="3913103" y="1424037"/>
                    </a:lnTo>
                    <a:cubicBezTo>
                      <a:pt x="3922221" y="1429243"/>
                      <a:pt x="3927430" y="1435750"/>
                      <a:pt x="3928082" y="1442907"/>
                    </a:cubicBezTo>
                    <a:lnTo>
                      <a:pt x="3928082" y="1450065"/>
                    </a:lnTo>
                    <a:cubicBezTo>
                      <a:pt x="3926779" y="1459175"/>
                      <a:pt x="3919616" y="1468285"/>
                      <a:pt x="3906591" y="1475442"/>
                    </a:cubicBezTo>
                    <a:lnTo>
                      <a:pt x="3854491" y="1505375"/>
                    </a:lnTo>
                    <a:cubicBezTo>
                      <a:pt x="3852537" y="1506676"/>
                      <a:pt x="3850583" y="1507977"/>
                      <a:pt x="3848630" y="1508628"/>
                    </a:cubicBezTo>
                    <a:lnTo>
                      <a:pt x="3766573" y="1508628"/>
                    </a:lnTo>
                    <a:lnTo>
                      <a:pt x="3589434" y="1406468"/>
                    </a:lnTo>
                    <a:cubicBezTo>
                      <a:pt x="3580967" y="1401913"/>
                      <a:pt x="3575757" y="1395406"/>
                      <a:pt x="3574455" y="1388248"/>
                    </a:cubicBezTo>
                    <a:lnTo>
                      <a:pt x="3574455" y="1381741"/>
                    </a:lnTo>
                    <a:cubicBezTo>
                      <a:pt x="3576409" y="1372632"/>
                      <a:pt x="3583572" y="1363522"/>
                      <a:pt x="3595946" y="1355713"/>
                    </a:cubicBezTo>
                    <a:lnTo>
                      <a:pt x="3647395" y="1325781"/>
                    </a:lnTo>
                    <a:cubicBezTo>
                      <a:pt x="3661722" y="1317973"/>
                      <a:pt x="3679957" y="1313418"/>
                      <a:pt x="3697541" y="1313418"/>
                    </a:cubicBezTo>
                    <a:close/>
                    <a:moveTo>
                      <a:pt x="2784791" y="1293256"/>
                    </a:moveTo>
                    <a:cubicBezTo>
                      <a:pt x="2794580" y="1293256"/>
                      <a:pt x="2803717" y="1295212"/>
                      <a:pt x="2810243" y="1299124"/>
                    </a:cubicBezTo>
                    <a:lnTo>
                      <a:pt x="2974699" y="1394314"/>
                    </a:lnTo>
                    <a:lnTo>
                      <a:pt x="2974699" y="1425610"/>
                    </a:lnTo>
                    <a:cubicBezTo>
                      <a:pt x="2974047" y="1426914"/>
                      <a:pt x="2972742" y="1427566"/>
                      <a:pt x="2970784" y="1428218"/>
                    </a:cubicBezTo>
                    <a:lnTo>
                      <a:pt x="2816116" y="1517541"/>
                    </a:lnTo>
                    <a:cubicBezTo>
                      <a:pt x="2814811" y="1518845"/>
                      <a:pt x="2812853" y="1519497"/>
                      <a:pt x="2810896" y="1520149"/>
                    </a:cubicBezTo>
                    <a:lnTo>
                      <a:pt x="2756729" y="1520149"/>
                    </a:lnTo>
                    <a:lnTo>
                      <a:pt x="2592273" y="1424958"/>
                    </a:lnTo>
                    <a:lnTo>
                      <a:pt x="2592273" y="1394314"/>
                    </a:lnTo>
                    <a:cubicBezTo>
                      <a:pt x="2594231" y="1393662"/>
                      <a:pt x="2595536" y="1392358"/>
                      <a:pt x="2596841" y="1391054"/>
                    </a:cubicBezTo>
                    <a:lnTo>
                      <a:pt x="2751509" y="1301732"/>
                    </a:lnTo>
                    <a:cubicBezTo>
                      <a:pt x="2761298" y="1296516"/>
                      <a:pt x="2773045" y="1293256"/>
                      <a:pt x="2784791" y="1293256"/>
                    </a:cubicBezTo>
                    <a:close/>
                    <a:moveTo>
                      <a:pt x="2246173" y="1287495"/>
                    </a:moveTo>
                    <a:cubicBezTo>
                      <a:pt x="2255310" y="1287495"/>
                      <a:pt x="2265099" y="1289456"/>
                      <a:pt x="2271625" y="1292726"/>
                    </a:cubicBezTo>
                    <a:lnTo>
                      <a:pt x="2436082" y="1388190"/>
                    </a:lnTo>
                    <a:lnTo>
                      <a:pt x="2436082" y="1420229"/>
                    </a:lnTo>
                    <a:cubicBezTo>
                      <a:pt x="2435430" y="1420883"/>
                      <a:pt x="2434125" y="1421537"/>
                      <a:pt x="2432167" y="1422191"/>
                    </a:cubicBezTo>
                    <a:lnTo>
                      <a:pt x="2277499" y="1511770"/>
                    </a:lnTo>
                    <a:cubicBezTo>
                      <a:pt x="2276193" y="1513078"/>
                      <a:pt x="2274236" y="1513732"/>
                      <a:pt x="2272930" y="1514386"/>
                    </a:cubicBezTo>
                    <a:lnTo>
                      <a:pt x="2218764" y="1514386"/>
                    </a:lnTo>
                    <a:lnTo>
                      <a:pt x="2053654" y="1418922"/>
                    </a:lnTo>
                    <a:lnTo>
                      <a:pt x="2053654" y="1388190"/>
                    </a:lnTo>
                    <a:cubicBezTo>
                      <a:pt x="2054959" y="1386882"/>
                      <a:pt x="2056264" y="1386228"/>
                      <a:pt x="2057570" y="1384921"/>
                    </a:cubicBezTo>
                    <a:lnTo>
                      <a:pt x="2212890" y="1295341"/>
                    </a:lnTo>
                    <a:cubicBezTo>
                      <a:pt x="2222027" y="1290110"/>
                      <a:pt x="2234426" y="1287495"/>
                      <a:pt x="2246173" y="1287495"/>
                    </a:cubicBezTo>
                    <a:close/>
                    <a:moveTo>
                      <a:pt x="1701797" y="1273094"/>
                    </a:moveTo>
                    <a:cubicBezTo>
                      <a:pt x="1710934" y="1273094"/>
                      <a:pt x="1720070" y="1275055"/>
                      <a:pt x="1727249" y="1278978"/>
                    </a:cubicBezTo>
                    <a:lnTo>
                      <a:pt x="1891705" y="1373788"/>
                    </a:lnTo>
                    <a:lnTo>
                      <a:pt x="1891705" y="1405827"/>
                    </a:lnTo>
                    <a:cubicBezTo>
                      <a:pt x="1889748" y="1406481"/>
                      <a:pt x="1888442" y="1407789"/>
                      <a:pt x="1887137" y="1408443"/>
                    </a:cubicBezTo>
                    <a:lnTo>
                      <a:pt x="1732470" y="1497367"/>
                    </a:lnTo>
                    <a:cubicBezTo>
                      <a:pt x="1730512" y="1498675"/>
                      <a:pt x="1729207" y="1499329"/>
                      <a:pt x="1727249" y="1499983"/>
                    </a:cubicBezTo>
                    <a:lnTo>
                      <a:pt x="1673735" y="1499983"/>
                    </a:lnTo>
                    <a:lnTo>
                      <a:pt x="1509279" y="1404519"/>
                    </a:lnTo>
                    <a:lnTo>
                      <a:pt x="1509279" y="1373788"/>
                    </a:lnTo>
                    <a:cubicBezTo>
                      <a:pt x="1509932" y="1372480"/>
                      <a:pt x="1511237" y="1371826"/>
                      <a:pt x="1513195" y="1370519"/>
                    </a:cubicBezTo>
                    <a:lnTo>
                      <a:pt x="1667862" y="1280940"/>
                    </a:lnTo>
                    <a:cubicBezTo>
                      <a:pt x="1677651" y="1275709"/>
                      <a:pt x="1690051" y="1273094"/>
                      <a:pt x="1701797" y="1273094"/>
                    </a:cubicBezTo>
                    <a:close/>
                    <a:moveTo>
                      <a:pt x="3234118" y="1255812"/>
                    </a:moveTo>
                    <a:cubicBezTo>
                      <a:pt x="3243255" y="1255812"/>
                      <a:pt x="3252391" y="1257773"/>
                      <a:pt x="3259570" y="1261696"/>
                    </a:cubicBezTo>
                    <a:lnTo>
                      <a:pt x="3424026" y="1356506"/>
                    </a:lnTo>
                    <a:lnTo>
                      <a:pt x="3424026" y="1387891"/>
                    </a:lnTo>
                    <a:cubicBezTo>
                      <a:pt x="3422721" y="1389199"/>
                      <a:pt x="3421416" y="1389853"/>
                      <a:pt x="3419458" y="1390507"/>
                    </a:cubicBezTo>
                    <a:lnTo>
                      <a:pt x="3264791" y="1480085"/>
                    </a:lnTo>
                    <a:cubicBezTo>
                      <a:pt x="3263486" y="1481393"/>
                      <a:pt x="3262180" y="1482047"/>
                      <a:pt x="3260223" y="1482701"/>
                    </a:cubicBezTo>
                    <a:lnTo>
                      <a:pt x="3206056" y="1482701"/>
                    </a:lnTo>
                    <a:lnTo>
                      <a:pt x="3041600" y="1387891"/>
                    </a:lnTo>
                    <a:lnTo>
                      <a:pt x="3041600" y="1355852"/>
                    </a:lnTo>
                    <a:cubicBezTo>
                      <a:pt x="3042905" y="1355198"/>
                      <a:pt x="3044210" y="1354544"/>
                      <a:pt x="3045516" y="1353237"/>
                    </a:cubicBezTo>
                    <a:lnTo>
                      <a:pt x="3200836" y="1264312"/>
                    </a:lnTo>
                    <a:cubicBezTo>
                      <a:pt x="3209972" y="1258427"/>
                      <a:pt x="3221719" y="1255812"/>
                      <a:pt x="3234118" y="1255812"/>
                    </a:cubicBezTo>
                    <a:close/>
                    <a:moveTo>
                      <a:pt x="1032264" y="1212606"/>
                    </a:moveTo>
                    <a:cubicBezTo>
                      <a:pt x="1043361" y="1212606"/>
                      <a:pt x="1053805" y="1214558"/>
                      <a:pt x="1061638" y="1219112"/>
                    </a:cubicBezTo>
                    <a:lnTo>
                      <a:pt x="1275743" y="1342081"/>
                    </a:lnTo>
                    <a:cubicBezTo>
                      <a:pt x="1281618" y="1345985"/>
                      <a:pt x="1285535" y="1350539"/>
                      <a:pt x="1286840" y="1355744"/>
                    </a:cubicBezTo>
                    <a:lnTo>
                      <a:pt x="1286840" y="1362901"/>
                    </a:lnTo>
                    <a:cubicBezTo>
                      <a:pt x="1284882" y="1369407"/>
                      <a:pt x="1279660" y="1375263"/>
                      <a:pt x="1271174" y="1380468"/>
                    </a:cubicBezTo>
                    <a:lnTo>
                      <a:pt x="1123650" y="1465050"/>
                    </a:lnTo>
                    <a:cubicBezTo>
                      <a:pt x="1121039" y="1466351"/>
                      <a:pt x="1119081" y="1467652"/>
                      <a:pt x="1116470" y="1468303"/>
                    </a:cubicBezTo>
                    <a:lnTo>
                      <a:pt x="1057722" y="1468303"/>
                    </a:lnTo>
                    <a:lnTo>
                      <a:pt x="842964" y="1344684"/>
                    </a:lnTo>
                    <a:cubicBezTo>
                      <a:pt x="826645" y="1334924"/>
                      <a:pt x="828603" y="1318008"/>
                      <a:pt x="848186" y="1306296"/>
                    </a:cubicBezTo>
                    <a:lnTo>
                      <a:pt x="995710" y="1221715"/>
                    </a:lnTo>
                    <a:cubicBezTo>
                      <a:pt x="1006154" y="1215859"/>
                      <a:pt x="1019209" y="1212606"/>
                      <a:pt x="1032264" y="1212606"/>
                    </a:cubicBezTo>
                    <a:close/>
                    <a:moveTo>
                      <a:pt x="3414326" y="1149240"/>
                    </a:moveTo>
                    <a:cubicBezTo>
                      <a:pt x="3429366" y="1149240"/>
                      <a:pt x="3443098" y="1152482"/>
                      <a:pt x="3452907" y="1158319"/>
                    </a:cubicBezTo>
                    <a:lnTo>
                      <a:pt x="3630769" y="1260141"/>
                    </a:lnTo>
                    <a:cubicBezTo>
                      <a:pt x="3639924" y="1265330"/>
                      <a:pt x="3645155" y="1271815"/>
                      <a:pt x="3645809" y="1278949"/>
                    </a:cubicBezTo>
                    <a:lnTo>
                      <a:pt x="3645809" y="1285434"/>
                    </a:lnTo>
                    <a:cubicBezTo>
                      <a:pt x="3644501" y="1294514"/>
                      <a:pt x="3637308" y="1303594"/>
                      <a:pt x="3624230" y="1310728"/>
                    </a:cubicBezTo>
                    <a:lnTo>
                      <a:pt x="3572572" y="1340561"/>
                    </a:lnTo>
                    <a:cubicBezTo>
                      <a:pt x="3570610" y="1342507"/>
                      <a:pt x="3567994" y="1343804"/>
                      <a:pt x="3565379" y="1344452"/>
                    </a:cubicBezTo>
                    <a:lnTo>
                      <a:pt x="3484294" y="1344452"/>
                    </a:lnTo>
                    <a:lnTo>
                      <a:pt x="3306432" y="1242630"/>
                    </a:lnTo>
                    <a:cubicBezTo>
                      <a:pt x="3283545" y="1229660"/>
                      <a:pt x="3286161" y="1206312"/>
                      <a:pt x="3312317" y="1191395"/>
                    </a:cubicBezTo>
                    <a:lnTo>
                      <a:pt x="3364629" y="1162211"/>
                    </a:lnTo>
                    <a:cubicBezTo>
                      <a:pt x="3379015" y="1153780"/>
                      <a:pt x="3397325" y="1149240"/>
                      <a:pt x="3414326" y="1149240"/>
                    </a:cubicBezTo>
                    <a:close/>
                    <a:moveTo>
                      <a:pt x="2507630" y="1134839"/>
                    </a:moveTo>
                    <a:cubicBezTo>
                      <a:pt x="2517419" y="1134839"/>
                      <a:pt x="2526555" y="1136800"/>
                      <a:pt x="2533081" y="1140723"/>
                    </a:cubicBezTo>
                    <a:lnTo>
                      <a:pt x="2698190" y="1235533"/>
                    </a:lnTo>
                    <a:lnTo>
                      <a:pt x="2698190" y="1266918"/>
                    </a:lnTo>
                    <a:cubicBezTo>
                      <a:pt x="2696885" y="1268226"/>
                      <a:pt x="2695580" y="1268880"/>
                      <a:pt x="2693622" y="1269534"/>
                    </a:cubicBezTo>
                    <a:lnTo>
                      <a:pt x="2538955" y="1359112"/>
                    </a:lnTo>
                    <a:cubicBezTo>
                      <a:pt x="2537650" y="1360420"/>
                      <a:pt x="2536344" y="1361074"/>
                      <a:pt x="2534387" y="1361728"/>
                    </a:cubicBezTo>
                    <a:lnTo>
                      <a:pt x="2480220" y="1361728"/>
                    </a:lnTo>
                    <a:lnTo>
                      <a:pt x="2315764" y="1266918"/>
                    </a:lnTo>
                    <a:lnTo>
                      <a:pt x="2315764" y="1234879"/>
                    </a:lnTo>
                    <a:cubicBezTo>
                      <a:pt x="2317069" y="1234225"/>
                      <a:pt x="2318374" y="1233571"/>
                      <a:pt x="2319680" y="1232264"/>
                    </a:cubicBezTo>
                    <a:lnTo>
                      <a:pt x="2474347" y="1143339"/>
                    </a:lnTo>
                    <a:cubicBezTo>
                      <a:pt x="2484136" y="1137454"/>
                      <a:pt x="2495883" y="1134839"/>
                      <a:pt x="2507630" y="1134839"/>
                    </a:cubicBezTo>
                    <a:close/>
                    <a:moveTo>
                      <a:pt x="1968686" y="1126198"/>
                    </a:moveTo>
                    <a:cubicBezTo>
                      <a:pt x="1978491" y="1126198"/>
                      <a:pt x="1987643" y="1128159"/>
                      <a:pt x="1994834" y="1132083"/>
                    </a:cubicBezTo>
                    <a:lnTo>
                      <a:pt x="2159572" y="1227547"/>
                    </a:lnTo>
                    <a:lnTo>
                      <a:pt x="2159572" y="1258932"/>
                    </a:lnTo>
                    <a:cubicBezTo>
                      <a:pt x="2158265" y="1259586"/>
                      <a:pt x="2156957" y="1260894"/>
                      <a:pt x="2154996" y="1261548"/>
                    </a:cubicBezTo>
                    <a:lnTo>
                      <a:pt x="2000718" y="1351127"/>
                    </a:lnTo>
                    <a:cubicBezTo>
                      <a:pt x="2000064" y="1351781"/>
                      <a:pt x="1998757" y="1353089"/>
                      <a:pt x="1997449" y="1353089"/>
                    </a:cubicBezTo>
                    <a:lnTo>
                      <a:pt x="1941229" y="1353089"/>
                    </a:lnTo>
                    <a:lnTo>
                      <a:pt x="1777145" y="1258278"/>
                    </a:lnTo>
                    <a:lnTo>
                      <a:pt x="1777145" y="1226893"/>
                    </a:lnTo>
                    <a:cubicBezTo>
                      <a:pt x="1777799" y="1226239"/>
                      <a:pt x="1779106" y="1225585"/>
                      <a:pt x="1781067" y="1224277"/>
                    </a:cubicBezTo>
                    <a:lnTo>
                      <a:pt x="1935346" y="1134698"/>
                    </a:lnTo>
                    <a:cubicBezTo>
                      <a:pt x="1945152" y="1128813"/>
                      <a:pt x="1957572" y="1126198"/>
                      <a:pt x="1968686" y="1126198"/>
                    </a:cubicBezTo>
                    <a:close/>
                    <a:moveTo>
                      <a:pt x="1428167" y="1114677"/>
                    </a:moveTo>
                    <a:cubicBezTo>
                      <a:pt x="1437304" y="1114677"/>
                      <a:pt x="1446440" y="1117285"/>
                      <a:pt x="1453619" y="1120545"/>
                    </a:cubicBezTo>
                    <a:lnTo>
                      <a:pt x="1618076" y="1215735"/>
                    </a:lnTo>
                    <a:lnTo>
                      <a:pt x="1618076" y="1247031"/>
                    </a:lnTo>
                    <a:cubicBezTo>
                      <a:pt x="1616119" y="1247683"/>
                      <a:pt x="1614813" y="1248987"/>
                      <a:pt x="1613508" y="1249639"/>
                    </a:cubicBezTo>
                    <a:lnTo>
                      <a:pt x="1458840" y="1338962"/>
                    </a:lnTo>
                    <a:cubicBezTo>
                      <a:pt x="1456882" y="1340266"/>
                      <a:pt x="1454924" y="1340918"/>
                      <a:pt x="1453619" y="1341570"/>
                    </a:cubicBezTo>
                    <a:lnTo>
                      <a:pt x="1400105" y="1341570"/>
                    </a:lnTo>
                    <a:lnTo>
                      <a:pt x="1235648" y="1246379"/>
                    </a:lnTo>
                    <a:lnTo>
                      <a:pt x="1235648" y="1215083"/>
                    </a:lnTo>
                    <a:cubicBezTo>
                      <a:pt x="1236301" y="1214431"/>
                      <a:pt x="1237606" y="1213779"/>
                      <a:pt x="1239564" y="1212475"/>
                    </a:cubicBezTo>
                    <a:lnTo>
                      <a:pt x="1394232" y="1123153"/>
                    </a:lnTo>
                    <a:cubicBezTo>
                      <a:pt x="1404021" y="1117937"/>
                      <a:pt x="1416420" y="1114677"/>
                      <a:pt x="1428167" y="1114677"/>
                    </a:cubicBezTo>
                    <a:close/>
                    <a:moveTo>
                      <a:pt x="2948967" y="1091635"/>
                    </a:moveTo>
                    <a:cubicBezTo>
                      <a:pt x="2958757" y="1091635"/>
                      <a:pt x="2967240" y="1093591"/>
                      <a:pt x="2974419" y="1097503"/>
                    </a:cubicBezTo>
                    <a:lnTo>
                      <a:pt x="3138876" y="1192693"/>
                    </a:lnTo>
                    <a:lnTo>
                      <a:pt x="3138876" y="1223989"/>
                    </a:lnTo>
                    <a:cubicBezTo>
                      <a:pt x="3137571" y="1224641"/>
                      <a:pt x="3136266" y="1225945"/>
                      <a:pt x="3134308" y="1226597"/>
                    </a:cubicBezTo>
                    <a:lnTo>
                      <a:pt x="2979640" y="1315920"/>
                    </a:lnTo>
                    <a:cubicBezTo>
                      <a:pt x="2978335" y="1317224"/>
                      <a:pt x="2976377" y="1317876"/>
                      <a:pt x="2974419" y="1318528"/>
                    </a:cubicBezTo>
                    <a:lnTo>
                      <a:pt x="2920905" y="1318528"/>
                    </a:lnTo>
                    <a:lnTo>
                      <a:pt x="2756448" y="1223337"/>
                    </a:lnTo>
                    <a:lnTo>
                      <a:pt x="2756448" y="1192041"/>
                    </a:lnTo>
                    <a:cubicBezTo>
                      <a:pt x="2757753" y="1191389"/>
                      <a:pt x="2759058" y="1190737"/>
                      <a:pt x="2760364" y="1189433"/>
                    </a:cubicBezTo>
                    <a:lnTo>
                      <a:pt x="2915032" y="1100111"/>
                    </a:lnTo>
                    <a:cubicBezTo>
                      <a:pt x="2924821" y="1094243"/>
                      <a:pt x="2936568" y="1091635"/>
                      <a:pt x="2948967" y="1091635"/>
                    </a:cubicBezTo>
                    <a:close/>
                    <a:moveTo>
                      <a:pt x="751297" y="1051310"/>
                    </a:moveTo>
                    <a:cubicBezTo>
                      <a:pt x="761086" y="1051310"/>
                      <a:pt x="769570" y="1053271"/>
                      <a:pt x="776749" y="1057195"/>
                    </a:cubicBezTo>
                    <a:lnTo>
                      <a:pt x="941205" y="1152659"/>
                    </a:lnTo>
                    <a:lnTo>
                      <a:pt x="941205" y="1184698"/>
                    </a:lnTo>
                    <a:cubicBezTo>
                      <a:pt x="939900" y="1185352"/>
                      <a:pt x="938595" y="1186006"/>
                      <a:pt x="937290" y="1186660"/>
                    </a:cubicBezTo>
                    <a:lnTo>
                      <a:pt x="782622" y="1276239"/>
                    </a:lnTo>
                    <a:cubicBezTo>
                      <a:pt x="781317" y="1277547"/>
                      <a:pt x="780012" y="1278201"/>
                      <a:pt x="778707" y="1278201"/>
                    </a:cubicBezTo>
                    <a:lnTo>
                      <a:pt x="723235" y="1278201"/>
                    </a:lnTo>
                    <a:lnTo>
                      <a:pt x="558779" y="1183390"/>
                    </a:lnTo>
                    <a:lnTo>
                      <a:pt x="558779" y="1152659"/>
                    </a:lnTo>
                    <a:cubicBezTo>
                      <a:pt x="560084" y="1151351"/>
                      <a:pt x="561389" y="1150697"/>
                      <a:pt x="563347" y="1149389"/>
                    </a:cubicBezTo>
                    <a:lnTo>
                      <a:pt x="717362" y="1059810"/>
                    </a:lnTo>
                    <a:cubicBezTo>
                      <a:pt x="727151" y="1053925"/>
                      <a:pt x="739551" y="1051310"/>
                      <a:pt x="751297" y="1051310"/>
                    </a:cubicBezTo>
                    <a:close/>
                    <a:moveTo>
                      <a:pt x="3130624" y="985063"/>
                    </a:moveTo>
                    <a:cubicBezTo>
                      <a:pt x="3145010" y="985063"/>
                      <a:pt x="3158742" y="987657"/>
                      <a:pt x="3169205" y="993494"/>
                    </a:cubicBezTo>
                    <a:lnTo>
                      <a:pt x="3347067" y="1095964"/>
                    </a:lnTo>
                    <a:cubicBezTo>
                      <a:pt x="3369300" y="1108935"/>
                      <a:pt x="3366684" y="1131634"/>
                      <a:pt x="3340528" y="1146551"/>
                    </a:cubicBezTo>
                    <a:lnTo>
                      <a:pt x="3288216" y="1176384"/>
                    </a:lnTo>
                    <a:cubicBezTo>
                      <a:pt x="3286254" y="1178330"/>
                      <a:pt x="3283638" y="1179627"/>
                      <a:pt x="3281023" y="1180275"/>
                    </a:cubicBezTo>
                    <a:lnTo>
                      <a:pt x="3199938" y="1180275"/>
                    </a:lnTo>
                    <a:lnTo>
                      <a:pt x="3022076" y="1077805"/>
                    </a:lnTo>
                    <a:cubicBezTo>
                      <a:pt x="3013575" y="1073265"/>
                      <a:pt x="3008344" y="1066780"/>
                      <a:pt x="3007036" y="1059646"/>
                    </a:cubicBezTo>
                    <a:lnTo>
                      <a:pt x="3007036" y="1053160"/>
                    </a:lnTo>
                    <a:cubicBezTo>
                      <a:pt x="3008998" y="1044080"/>
                      <a:pt x="3016191" y="1035001"/>
                      <a:pt x="3028615" y="1027218"/>
                    </a:cubicBezTo>
                    <a:lnTo>
                      <a:pt x="3080274" y="997385"/>
                    </a:lnTo>
                    <a:cubicBezTo>
                      <a:pt x="3094659" y="988954"/>
                      <a:pt x="3112969" y="985063"/>
                      <a:pt x="3130624" y="985063"/>
                    </a:cubicBezTo>
                    <a:close/>
                    <a:moveTo>
                      <a:pt x="2231772" y="973542"/>
                    </a:moveTo>
                    <a:cubicBezTo>
                      <a:pt x="2241561" y="973542"/>
                      <a:pt x="2250698" y="975503"/>
                      <a:pt x="2257224" y="979426"/>
                    </a:cubicBezTo>
                    <a:lnTo>
                      <a:pt x="2421680" y="1074890"/>
                    </a:lnTo>
                    <a:lnTo>
                      <a:pt x="2421680" y="1106929"/>
                    </a:lnTo>
                    <a:cubicBezTo>
                      <a:pt x="2421028" y="1107583"/>
                      <a:pt x="2419723" y="1108237"/>
                      <a:pt x="2417765" y="1108891"/>
                    </a:cubicBezTo>
                    <a:lnTo>
                      <a:pt x="2263097" y="1198469"/>
                    </a:lnTo>
                    <a:cubicBezTo>
                      <a:pt x="2262445" y="1199777"/>
                      <a:pt x="2261140" y="1200431"/>
                      <a:pt x="2259834" y="1200431"/>
                    </a:cubicBezTo>
                    <a:lnTo>
                      <a:pt x="2203710" y="1200431"/>
                    </a:lnTo>
                    <a:lnTo>
                      <a:pt x="2039254" y="1105621"/>
                    </a:lnTo>
                    <a:lnTo>
                      <a:pt x="2039254" y="1074890"/>
                    </a:lnTo>
                    <a:cubicBezTo>
                      <a:pt x="2041212" y="1073582"/>
                      <a:pt x="2042517" y="1072928"/>
                      <a:pt x="2043822" y="1071621"/>
                    </a:cubicBezTo>
                    <a:lnTo>
                      <a:pt x="2198490" y="982042"/>
                    </a:lnTo>
                    <a:cubicBezTo>
                      <a:pt x="2207626" y="976157"/>
                      <a:pt x="2220026" y="973542"/>
                      <a:pt x="2231772" y="973542"/>
                    </a:cubicBezTo>
                    <a:close/>
                    <a:moveTo>
                      <a:pt x="1693155" y="964901"/>
                    </a:moveTo>
                    <a:cubicBezTo>
                      <a:pt x="1702945" y="964901"/>
                      <a:pt x="1712081" y="966857"/>
                      <a:pt x="1718607" y="970769"/>
                    </a:cubicBezTo>
                    <a:lnTo>
                      <a:pt x="1883064" y="1065959"/>
                    </a:lnTo>
                    <a:lnTo>
                      <a:pt x="1883064" y="1097907"/>
                    </a:lnTo>
                    <a:cubicBezTo>
                      <a:pt x="1881759" y="1098559"/>
                      <a:pt x="1880454" y="1099211"/>
                      <a:pt x="1879149" y="1099863"/>
                    </a:cubicBezTo>
                    <a:lnTo>
                      <a:pt x="1724481" y="1189186"/>
                    </a:lnTo>
                    <a:cubicBezTo>
                      <a:pt x="1722523" y="1190490"/>
                      <a:pt x="1720565" y="1191142"/>
                      <a:pt x="1719260" y="1191794"/>
                    </a:cubicBezTo>
                    <a:lnTo>
                      <a:pt x="1665746" y="1191794"/>
                    </a:lnTo>
                    <a:lnTo>
                      <a:pt x="1500636" y="1097255"/>
                    </a:lnTo>
                    <a:lnTo>
                      <a:pt x="1500636" y="1065959"/>
                    </a:lnTo>
                    <a:cubicBezTo>
                      <a:pt x="1501941" y="1064655"/>
                      <a:pt x="1503246" y="1064003"/>
                      <a:pt x="1505204" y="1062699"/>
                    </a:cubicBezTo>
                    <a:lnTo>
                      <a:pt x="1659872" y="973377"/>
                    </a:lnTo>
                    <a:cubicBezTo>
                      <a:pt x="1669009" y="967509"/>
                      <a:pt x="1681408" y="964901"/>
                      <a:pt x="1693155" y="964901"/>
                    </a:cubicBezTo>
                    <a:close/>
                    <a:moveTo>
                      <a:pt x="1154212" y="956260"/>
                    </a:moveTo>
                    <a:cubicBezTo>
                      <a:pt x="1163984" y="956260"/>
                      <a:pt x="1173105" y="958216"/>
                      <a:pt x="1180272" y="962780"/>
                    </a:cubicBezTo>
                    <a:lnTo>
                      <a:pt x="1344448" y="1057970"/>
                    </a:lnTo>
                    <a:lnTo>
                      <a:pt x="1344448" y="1088613"/>
                    </a:lnTo>
                    <a:cubicBezTo>
                      <a:pt x="1342494" y="1089265"/>
                      <a:pt x="1341191" y="1090569"/>
                      <a:pt x="1339888" y="1091221"/>
                    </a:cubicBezTo>
                    <a:lnTo>
                      <a:pt x="1185484" y="1181195"/>
                    </a:lnTo>
                    <a:cubicBezTo>
                      <a:pt x="1184181" y="1182499"/>
                      <a:pt x="1182878" y="1183151"/>
                      <a:pt x="1181575" y="1183151"/>
                    </a:cubicBezTo>
                    <a:lnTo>
                      <a:pt x="1126198" y="1183151"/>
                    </a:lnTo>
                    <a:lnTo>
                      <a:pt x="962021" y="1087961"/>
                    </a:lnTo>
                    <a:lnTo>
                      <a:pt x="962021" y="1057318"/>
                    </a:lnTo>
                    <a:cubicBezTo>
                      <a:pt x="963324" y="1056666"/>
                      <a:pt x="964627" y="1055362"/>
                      <a:pt x="966581" y="1054058"/>
                    </a:cubicBezTo>
                    <a:lnTo>
                      <a:pt x="1120986" y="964736"/>
                    </a:lnTo>
                    <a:cubicBezTo>
                      <a:pt x="1130758" y="959520"/>
                      <a:pt x="1142485" y="956260"/>
                      <a:pt x="1154212" y="956260"/>
                    </a:cubicBezTo>
                    <a:close/>
                    <a:moveTo>
                      <a:pt x="2666697" y="927457"/>
                    </a:moveTo>
                    <a:cubicBezTo>
                      <a:pt x="2675834" y="927457"/>
                      <a:pt x="2684970" y="928764"/>
                      <a:pt x="2692149" y="932688"/>
                    </a:cubicBezTo>
                    <a:lnTo>
                      <a:pt x="2856606" y="1028151"/>
                    </a:lnTo>
                    <a:lnTo>
                      <a:pt x="2856606" y="1060190"/>
                    </a:lnTo>
                    <a:cubicBezTo>
                      <a:pt x="2855954" y="1060844"/>
                      <a:pt x="2854649" y="1061498"/>
                      <a:pt x="2852691" y="1062152"/>
                    </a:cubicBezTo>
                    <a:lnTo>
                      <a:pt x="2697370" y="1151730"/>
                    </a:lnTo>
                    <a:cubicBezTo>
                      <a:pt x="2696065" y="1153038"/>
                      <a:pt x="2694107" y="1153692"/>
                      <a:pt x="2692149" y="1154346"/>
                    </a:cubicBezTo>
                    <a:lnTo>
                      <a:pt x="2638635" y="1154346"/>
                    </a:lnTo>
                    <a:lnTo>
                      <a:pt x="2474178" y="1058882"/>
                    </a:lnTo>
                    <a:lnTo>
                      <a:pt x="2474178" y="1027497"/>
                    </a:lnTo>
                    <a:cubicBezTo>
                      <a:pt x="2475483" y="1026843"/>
                      <a:pt x="2476788" y="1026189"/>
                      <a:pt x="2478094" y="1024882"/>
                    </a:cubicBezTo>
                    <a:lnTo>
                      <a:pt x="2632762" y="935303"/>
                    </a:lnTo>
                    <a:cubicBezTo>
                      <a:pt x="2642551" y="930072"/>
                      <a:pt x="2654950" y="927457"/>
                      <a:pt x="2666697" y="927457"/>
                    </a:cubicBezTo>
                    <a:close/>
                    <a:moveTo>
                      <a:pt x="474136" y="890013"/>
                    </a:moveTo>
                    <a:cubicBezTo>
                      <a:pt x="483272" y="890013"/>
                      <a:pt x="493061" y="891969"/>
                      <a:pt x="499587" y="895881"/>
                    </a:cubicBezTo>
                    <a:lnTo>
                      <a:pt x="664696" y="991071"/>
                    </a:lnTo>
                    <a:lnTo>
                      <a:pt x="664696" y="1022367"/>
                    </a:lnTo>
                    <a:cubicBezTo>
                      <a:pt x="662739" y="1023019"/>
                      <a:pt x="661433" y="1024323"/>
                      <a:pt x="660128" y="1024975"/>
                    </a:cubicBezTo>
                    <a:lnTo>
                      <a:pt x="505461" y="1114298"/>
                    </a:lnTo>
                    <a:cubicBezTo>
                      <a:pt x="503503" y="1115602"/>
                      <a:pt x="501545" y="1116254"/>
                      <a:pt x="499587" y="1116906"/>
                    </a:cubicBezTo>
                    <a:lnTo>
                      <a:pt x="446074" y="1116906"/>
                    </a:lnTo>
                    <a:lnTo>
                      <a:pt x="282270" y="1021715"/>
                    </a:lnTo>
                    <a:lnTo>
                      <a:pt x="282270" y="990419"/>
                    </a:lnTo>
                    <a:cubicBezTo>
                      <a:pt x="282923" y="989767"/>
                      <a:pt x="284228" y="989115"/>
                      <a:pt x="286186" y="987811"/>
                    </a:cubicBezTo>
                    <a:lnTo>
                      <a:pt x="440853" y="898489"/>
                    </a:lnTo>
                    <a:cubicBezTo>
                      <a:pt x="449989" y="893273"/>
                      <a:pt x="462389" y="890013"/>
                      <a:pt x="474136" y="890013"/>
                    </a:cubicBezTo>
                    <a:close/>
                    <a:moveTo>
                      <a:pt x="2844026" y="820885"/>
                    </a:moveTo>
                    <a:cubicBezTo>
                      <a:pt x="2859066" y="820885"/>
                      <a:pt x="2872144" y="823488"/>
                      <a:pt x="2882607" y="829344"/>
                    </a:cubicBezTo>
                    <a:lnTo>
                      <a:pt x="3060469" y="931504"/>
                    </a:lnTo>
                    <a:cubicBezTo>
                      <a:pt x="3069624" y="936710"/>
                      <a:pt x="3074855" y="943217"/>
                      <a:pt x="3075509" y="950374"/>
                    </a:cubicBezTo>
                    <a:lnTo>
                      <a:pt x="3075509" y="957532"/>
                    </a:lnTo>
                    <a:cubicBezTo>
                      <a:pt x="3074201" y="966642"/>
                      <a:pt x="3067008" y="975752"/>
                      <a:pt x="3054584" y="982909"/>
                    </a:cubicBezTo>
                    <a:lnTo>
                      <a:pt x="3002272" y="1012191"/>
                    </a:lnTo>
                    <a:cubicBezTo>
                      <a:pt x="3000310" y="1014143"/>
                      <a:pt x="2997694" y="1015444"/>
                      <a:pt x="2995079" y="1016095"/>
                    </a:cubicBezTo>
                    <a:lnTo>
                      <a:pt x="2913994" y="1016095"/>
                    </a:lnTo>
                    <a:lnTo>
                      <a:pt x="2736132" y="913935"/>
                    </a:lnTo>
                    <a:cubicBezTo>
                      <a:pt x="2713245" y="900921"/>
                      <a:pt x="2715861" y="878146"/>
                      <a:pt x="2742017" y="863180"/>
                    </a:cubicBezTo>
                    <a:lnTo>
                      <a:pt x="2793675" y="833248"/>
                    </a:lnTo>
                    <a:cubicBezTo>
                      <a:pt x="2808715" y="824789"/>
                      <a:pt x="2827025" y="820885"/>
                      <a:pt x="2844026" y="820885"/>
                    </a:cubicBezTo>
                    <a:close/>
                    <a:moveTo>
                      <a:pt x="1954938" y="815126"/>
                    </a:moveTo>
                    <a:cubicBezTo>
                      <a:pt x="1964090" y="815126"/>
                      <a:pt x="1973242" y="817087"/>
                      <a:pt x="1979780" y="821011"/>
                    </a:cubicBezTo>
                    <a:lnTo>
                      <a:pt x="2145170" y="915821"/>
                    </a:lnTo>
                    <a:lnTo>
                      <a:pt x="2145170" y="947860"/>
                    </a:lnTo>
                    <a:cubicBezTo>
                      <a:pt x="2144517" y="949168"/>
                      <a:pt x="2143209" y="949822"/>
                      <a:pt x="2141248" y="950476"/>
                    </a:cubicBezTo>
                    <a:lnTo>
                      <a:pt x="1985663" y="1040055"/>
                    </a:lnTo>
                    <a:cubicBezTo>
                      <a:pt x="1985009" y="1041363"/>
                      <a:pt x="1983702" y="1042017"/>
                      <a:pt x="1982394" y="1042017"/>
                    </a:cubicBezTo>
                    <a:lnTo>
                      <a:pt x="1926828" y="1042017"/>
                    </a:lnTo>
                    <a:lnTo>
                      <a:pt x="1762745" y="946553"/>
                    </a:lnTo>
                    <a:lnTo>
                      <a:pt x="1762745" y="915167"/>
                    </a:lnTo>
                    <a:cubicBezTo>
                      <a:pt x="1763399" y="914513"/>
                      <a:pt x="1764706" y="913859"/>
                      <a:pt x="1766667" y="912552"/>
                    </a:cubicBezTo>
                    <a:lnTo>
                      <a:pt x="1921599" y="822972"/>
                    </a:lnTo>
                    <a:cubicBezTo>
                      <a:pt x="1930751" y="817741"/>
                      <a:pt x="1942518" y="815126"/>
                      <a:pt x="1954938" y="815126"/>
                    </a:cubicBezTo>
                    <a:close/>
                    <a:moveTo>
                      <a:pt x="1415994" y="806485"/>
                    </a:moveTo>
                    <a:cubicBezTo>
                      <a:pt x="1425783" y="806485"/>
                      <a:pt x="1434919" y="808446"/>
                      <a:pt x="1442098" y="812369"/>
                    </a:cubicBezTo>
                    <a:lnTo>
                      <a:pt x="1606555" y="907833"/>
                    </a:lnTo>
                    <a:lnTo>
                      <a:pt x="1606555" y="939218"/>
                    </a:lnTo>
                    <a:cubicBezTo>
                      <a:pt x="1604598" y="940526"/>
                      <a:pt x="1603292" y="941180"/>
                      <a:pt x="1601987" y="941834"/>
                    </a:cubicBezTo>
                    <a:lnTo>
                      <a:pt x="1447972" y="1031412"/>
                    </a:lnTo>
                    <a:cubicBezTo>
                      <a:pt x="1446666" y="1032720"/>
                      <a:pt x="1444709" y="1033374"/>
                      <a:pt x="1443403" y="1033374"/>
                    </a:cubicBezTo>
                    <a:lnTo>
                      <a:pt x="1388584" y="1033374"/>
                    </a:lnTo>
                    <a:lnTo>
                      <a:pt x="1224127" y="938564"/>
                    </a:lnTo>
                    <a:lnTo>
                      <a:pt x="1224127" y="907179"/>
                    </a:lnTo>
                    <a:cubicBezTo>
                      <a:pt x="1224780" y="906525"/>
                      <a:pt x="1226085" y="905871"/>
                      <a:pt x="1228043" y="904564"/>
                    </a:cubicBezTo>
                    <a:lnTo>
                      <a:pt x="1382711" y="814985"/>
                    </a:lnTo>
                    <a:cubicBezTo>
                      <a:pt x="1392500" y="809100"/>
                      <a:pt x="1404899" y="806485"/>
                      <a:pt x="1415994" y="806485"/>
                    </a:cubicBezTo>
                    <a:close/>
                    <a:moveTo>
                      <a:pt x="2384428" y="763280"/>
                    </a:moveTo>
                    <a:cubicBezTo>
                      <a:pt x="2393565" y="763280"/>
                      <a:pt x="2402701" y="765236"/>
                      <a:pt x="2409228" y="769148"/>
                    </a:cubicBezTo>
                    <a:lnTo>
                      <a:pt x="2574337" y="863686"/>
                    </a:lnTo>
                    <a:lnTo>
                      <a:pt x="2574337" y="895634"/>
                    </a:lnTo>
                    <a:cubicBezTo>
                      <a:pt x="2573685" y="896938"/>
                      <a:pt x="2572380" y="897590"/>
                      <a:pt x="2570422" y="898242"/>
                    </a:cubicBezTo>
                    <a:lnTo>
                      <a:pt x="2415101" y="986913"/>
                    </a:lnTo>
                    <a:cubicBezTo>
                      <a:pt x="2413143" y="988217"/>
                      <a:pt x="2411185" y="989521"/>
                      <a:pt x="2409228" y="990173"/>
                    </a:cubicBezTo>
                    <a:lnTo>
                      <a:pt x="2356366" y="990173"/>
                    </a:lnTo>
                    <a:lnTo>
                      <a:pt x="2191909" y="894982"/>
                    </a:lnTo>
                    <a:lnTo>
                      <a:pt x="2191909" y="863686"/>
                    </a:lnTo>
                    <a:cubicBezTo>
                      <a:pt x="2193214" y="863034"/>
                      <a:pt x="2194519" y="862382"/>
                      <a:pt x="2195825" y="861078"/>
                    </a:cubicBezTo>
                    <a:lnTo>
                      <a:pt x="2351145" y="771756"/>
                    </a:lnTo>
                    <a:cubicBezTo>
                      <a:pt x="2360282" y="766540"/>
                      <a:pt x="2372681" y="763280"/>
                      <a:pt x="2384428" y="763280"/>
                    </a:cubicBezTo>
                    <a:close/>
                    <a:moveTo>
                      <a:pt x="192191" y="728716"/>
                    </a:moveTo>
                    <a:cubicBezTo>
                      <a:pt x="201963" y="728716"/>
                      <a:pt x="211084" y="730672"/>
                      <a:pt x="217599" y="735236"/>
                    </a:cubicBezTo>
                    <a:lnTo>
                      <a:pt x="382428" y="829774"/>
                    </a:lnTo>
                    <a:lnTo>
                      <a:pt x="382428" y="861070"/>
                    </a:lnTo>
                    <a:cubicBezTo>
                      <a:pt x="381124" y="862374"/>
                      <a:pt x="379170" y="863026"/>
                      <a:pt x="377867" y="863678"/>
                    </a:cubicBezTo>
                    <a:lnTo>
                      <a:pt x="223463" y="953001"/>
                    </a:lnTo>
                    <a:cubicBezTo>
                      <a:pt x="221508" y="954305"/>
                      <a:pt x="220205" y="954957"/>
                      <a:pt x="218251" y="955609"/>
                    </a:cubicBezTo>
                    <a:lnTo>
                      <a:pt x="164828" y="955609"/>
                    </a:lnTo>
                    <a:lnTo>
                      <a:pt x="0" y="860418"/>
                    </a:lnTo>
                    <a:lnTo>
                      <a:pt x="0" y="830426"/>
                    </a:lnTo>
                    <a:cubicBezTo>
                      <a:pt x="1303" y="829122"/>
                      <a:pt x="3257" y="827818"/>
                      <a:pt x="5212" y="826514"/>
                    </a:cubicBezTo>
                    <a:lnTo>
                      <a:pt x="158965" y="737192"/>
                    </a:lnTo>
                    <a:cubicBezTo>
                      <a:pt x="168737" y="731976"/>
                      <a:pt x="181116" y="728716"/>
                      <a:pt x="192191" y="728716"/>
                    </a:cubicBezTo>
                    <a:close/>
                    <a:moveTo>
                      <a:pt x="2559670" y="656709"/>
                    </a:moveTo>
                    <a:cubicBezTo>
                      <a:pt x="2574710" y="656709"/>
                      <a:pt x="2588442" y="659962"/>
                      <a:pt x="2598905" y="665819"/>
                    </a:cubicBezTo>
                    <a:lnTo>
                      <a:pt x="2776767" y="767328"/>
                    </a:lnTo>
                    <a:cubicBezTo>
                      <a:pt x="2799000" y="780993"/>
                      <a:pt x="2796384" y="803767"/>
                      <a:pt x="2770228" y="818733"/>
                    </a:cubicBezTo>
                    <a:lnTo>
                      <a:pt x="2717916" y="848666"/>
                    </a:lnTo>
                    <a:cubicBezTo>
                      <a:pt x="2715954" y="849967"/>
                      <a:pt x="2713992" y="851268"/>
                      <a:pt x="2712031" y="851919"/>
                    </a:cubicBezTo>
                    <a:lnTo>
                      <a:pt x="2629638" y="851919"/>
                    </a:lnTo>
                    <a:lnTo>
                      <a:pt x="2451776" y="749759"/>
                    </a:lnTo>
                    <a:cubicBezTo>
                      <a:pt x="2443275" y="745204"/>
                      <a:pt x="2438698" y="738697"/>
                      <a:pt x="2436736" y="732190"/>
                    </a:cubicBezTo>
                    <a:lnTo>
                      <a:pt x="2436736" y="723731"/>
                    </a:lnTo>
                    <a:cubicBezTo>
                      <a:pt x="2438698" y="715272"/>
                      <a:pt x="2445891" y="706162"/>
                      <a:pt x="2458315" y="699004"/>
                    </a:cubicBezTo>
                    <a:lnTo>
                      <a:pt x="2509974" y="669072"/>
                    </a:lnTo>
                    <a:cubicBezTo>
                      <a:pt x="2524359" y="661264"/>
                      <a:pt x="2542669" y="656709"/>
                      <a:pt x="2559670" y="656709"/>
                    </a:cubicBezTo>
                    <a:close/>
                    <a:moveTo>
                      <a:pt x="1678427" y="653829"/>
                    </a:moveTo>
                    <a:cubicBezTo>
                      <a:pt x="1688199" y="653829"/>
                      <a:pt x="1696669" y="655785"/>
                      <a:pt x="1703835" y="660349"/>
                    </a:cubicBezTo>
                    <a:lnTo>
                      <a:pt x="1868664" y="754887"/>
                    </a:lnTo>
                    <a:lnTo>
                      <a:pt x="1868664" y="786183"/>
                    </a:lnTo>
                    <a:cubicBezTo>
                      <a:pt x="1866709" y="787487"/>
                      <a:pt x="1865406" y="788139"/>
                      <a:pt x="1864103" y="788791"/>
                    </a:cubicBezTo>
                    <a:lnTo>
                      <a:pt x="1709699" y="878114"/>
                    </a:lnTo>
                    <a:cubicBezTo>
                      <a:pt x="1707744" y="879418"/>
                      <a:pt x="1705790" y="880070"/>
                      <a:pt x="1703835" y="880722"/>
                    </a:cubicBezTo>
                    <a:lnTo>
                      <a:pt x="1650413" y="880722"/>
                    </a:lnTo>
                    <a:lnTo>
                      <a:pt x="1486236" y="785531"/>
                    </a:lnTo>
                    <a:lnTo>
                      <a:pt x="1486236" y="754887"/>
                    </a:lnTo>
                    <a:cubicBezTo>
                      <a:pt x="1487539" y="753583"/>
                      <a:pt x="1488842" y="752931"/>
                      <a:pt x="1490796" y="751627"/>
                    </a:cubicBezTo>
                    <a:lnTo>
                      <a:pt x="1645201" y="662305"/>
                    </a:lnTo>
                    <a:cubicBezTo>
                      <a:pt x="1654322" y="657089"/>
                      <a:pt x="1666700" y="653829"/>
                      <a:pt x="1678427" y="653829"/>
                    </a:cubicBezTo>
                    <a:close/>
                    <a:moveTo>
                      <a:pt x="1140137" y="645188"/>
                    </a:moveTo>
                    <a:cubicBezTo>
                      <a:pt x="1149927" y="645188"/>
                      <a:pt x="1159063" y="647796"/>
                      <a:pt x="1165589" y="651056"/>
                    </a:cubicBezTo>
                    <a:lnTo>
                      <a:pt x="1330046" y="746246"/>
                    </a:lnTo>
                    <a:lnTo>
                      <a:pt x="1330046" y="778193"/>
                    </a:lnTo>
                    <a:cubicBezTo>
                      <a:pt x="1328741" y="778845"/>
                      <a:pt x="1327436" y="779497"/>
                      <a:pt x="1326131" y="780149"/>
                    </a:cubicBezTo>
                    <a:lnTo>
                      <a:pt x="1171463" y="869471"/>
                    </a:lnTo>
                    <a:cubicBezTo>
                      <a:pt x="1169505" y="870775"/>
                      <a:pt x="1168200" y="871427"/>
                      <a:pt x="1166242" y="872079"/>
                    </a:cubicBezTo>
                    <a:lnTo>
                      <a:pt x="1112728" y="872079"/>
                    </a:lnTo>
                    <a:lnTo>
                      <a:pt x="947618" y="776889"/>
                    </a:lnTo>
                    <a:lnTo>
                      <a:pt x="947618" y="746246"/>
                    </a:lnTo>
                    <a:cubicBezTo>
                      <a:pt x="948923" y="745594"/>
                      <a:pt x="950228" y="744290"/>
                      <a:pt x="952186" y="742986"/>
                    </a:cubicBezTo>
                    <a:lnTo>
                      <a:pt x="1106854" y="653664"/>
                    </a:lnTo>
                    <a:cubicBezTo>
                      <a:pt x="1116644" y="648448"/>
                      <a:pt x="1128390" y="645188"/>
                      <a:pt x="1140137" y="645188"/>
                    </a:cubicBezTo>
                    <a:close/>
                    <a:moveTo>
                      <a:pt x="2098954" y="599103"/>
                    </a:moveTo>
                    <a:cubicBezTo>
                      <a:pt x="2108106" y="599103"/>
                      <a:pt x="2117258" y="601711"/>
                      <a:pt x="2123796" y="604971"/>
                    </a:cubicBezTo>
                    <a:lnTo>
                      <a:pt x="2289186" y="700161"/>
                    </a:lnTo>
                    <a:lnTo>
                      <a:pt x="2289186" y="731456"/>
                    </a:lnTo>
                    <a:cubicBezTo>
                      <a:pt x="2288533" y="732760"/>
                      <a:pt x="2287225" y="733412"/>
                      <a:pt x="2285264" y="734064"/>
                    </a:cubicBezTo>
                    <a:lnTo>
                      <a:pt x="2129679" y="823386"/>
                    </a:lnTo>
                    <a:cubicBezTo>
                      <a:pt x="2128372" y="824690"/>
                      <a:pt x="2127064" y="825342"/>
                      <a:pt x="2125103" y="825994"/>
                    </a:cubicBezTo>
                    <a:lnTo>
                      <a:pt x="2070844" y="825994"/>
                    </a:lnTo>
                    <a:lnTo>
                      <a:pt x="1906761" y="730804"/>
                    </a:lnTo>
                    <a:lnTo>
                      <a:pt x="1906761" y="699509"/>
                    </a:lnTo>
                    <a:cubicBezTo>
                      <a:pt x="1907415" y="698857"/>
                      <a:pt x="1908722" y="698205"/>
                      <a:pt x="1910683" y="696901"/>
                    </a:cubicBezTo>
                    <a:lnTo>
                      <a:pt x="2065615" y="607579"/>
                    </a:lnTo>
                    <a:cubicBezTo>
                      <a:pt x="2074767" y="602363"/>
                      <a:pt x="2086534" y="599103"/>
                      <a:pt x="2098954" y="599103"/>
                    </a:cubicBezTo>
                    <a:close/>
                    <a:moveTo>
                      <a:pt x="474744" y="570301"/>
                    </a:moveTo>
                    <a:cubicBezTo>
                      <a:pt x="490403" y="570301"/>
                      <a:pt x="504757" y="573557"/>
                      <a:pt x="515848" y="580071"/>
                    </a:cubicBezTo>
                    <a:lnTo>
                      <a:pt x="1049558" y="887507"/>
                    </a:lnTo>
                    <a:cubicBezTo>
                      <a:pt x="1073699" y="901836"/>
                      <a:pt x="1070436" y="925936"/>
                      <a:pt x="1043033" y="942220"/>
                    </a:cubicBezTo>
                    <a:lnTo>
                      <a:pt x="925591" y="1009308"/>
                    </a:lnTo>
                    <a:cubicBezTo>
                      <a:pt x="922981" y="1011262"/>
                      <a:pt x="920371" y="1012565"/>
                      <a:pt x="917762" y="1013216"/>
                    </a:cubicBezTo>
                    <a:lnTo>
                      <a:pt x="831637" y="1013216"/>
                    </a:lnTo>
                    <a:lnTo>
                      <a:pt x="297928" y="705781"/>
                    </a:lnTo>
                    <a:cubicBezTo>
                      <a:pt x="288794" y="701221"/>
                      <a:pt x="283574" y="694708"/>
                      <a:pt x="282269" y="687543"/>
                    </a:cubicBezTo>
                    <a:lnTo>
                      <a:pt x="282269" y="677773"/>
                    </a:lnTo>
                    <a:cubicBezTo>
                      <a:pt x="284226" y="668654"/>
                      <a:pt x="291403" y="658884"/>
                      <a:pt x="305105" y="651068"/>
                    </a:cubicBezTo>
                    <a:lnTo>
                      <a:pt x="421895" y="583979"/>
                    </a:lnTo>
                    <a:cubicBezTo>
                      <a:pt x="436901" y="575512"/>
                      <a:pt x="456475" y="570301"/>
                      <a:pt x="474744" y="570301"/>
                    </a:cubicBezTo>
                    <a:close/>
                    <a:moveTo>
                      <a:pt x="1401593" y="495412"/>
                    </a:moveTo>
                    <a:cubicBezTo>
                      <a:pt x="1411382" y="495412"/>
                      <a:pt x="1420518" y="497373"/>
                      <a:pt x="1427697" y="501296"/>
                    </a:cubicBezTo>
                    <a:lnTo>
                      <a:pt x="1592153" y="596106"/>
                    </a:lnTo>
                    <a:lnTo>
                      <a:pt x="1592153" y="627491"/>
                    </a:lnTo>
                    <a:cubicBezTo>
                      <a:pt x="1590196" y="628799"/>
                      <a:pt x="1588890" y="629453"/>
                      <a:pt x="1587585" y="630107"/>
                    </a:cubicBezTo>
                    <a:lnTo>
                      <a:pt x="1432918" y="719685"/>
                    </a:lnTo>
                    <a:cubicBezTo>
                      <a:pt x="1430960" y="720993"/>
                      <a:pt x="1429655" y="721647"/>
                      <a:pt x="1427697" y="722301"/>
                    </a:cubicBezTo>
                    <a:lnTo>
                      <a:pt x="1374183" y="722301"/>
                    </a:lnTo>
                    <a:lnTo>
                      <a:pt x="1209727" y="627491"/>
                    </a:lnTo>
                    <a:lnTo>
                      <a:pt x="1209727" y="595452"/>
                    </a:lnTo>
                    <a:cubicBezTo>
                      <a:pt x="1210380" y="594798"/>
                      <a:pt x="1211685" y="594144"/>
                      <a:pt x="1213643" y="592837"/>
                    </a:cubicBezTo>
                    <a:lnTo>
                      <a:pt x="1368310" y="503912"/>
                    </a:lnTo>
                    <a:cubicBezTo>
                      <a:pt x="1378099" y="498027"/>
                      <a:pt x="1389846" y="495412"/>
                      <a:pt x="1401593" y="495412"/>
                    </a:cubicBezTo>
                    <a:close/>
                    <a:moveTo>
                      <a:pt x="2276606" y="492531"/>
                    </a:moveTo>
                    <a:cubicBezTo>
                      <a:pt x="2290992" y="492531"/>
                      <a:pt x="2304724" y="495134"/>
                      <a:pt x="2315187" y="500990"/>
                    </a:cubicBezTo>
                    <a:lnTo>
                      <a:pt x="2493049" y="603150"/>
                    </a:lnTo>
                    <a:cubicBezTo>
                      <a:pt x="2501550" y="608356"/>
                      <a:pt x="2506781" y="614212"/>
                      <a:pt x="2508089" y="621370"/>
                    </a:cubicBezTo>
                    <a:lnTo>
                      <a:pt x="2508089" y="630479"/>
                    </a:lnTo>
                    <a:cubicBezTo>
                      <a:pt x="2506781" y="638938"/>
                      <a:pt x="2499588" y="648048"/>
                      <a:pt x="2487164" y="654555"/>
                    </a:cubicBezTo>
                    <a:lnTo>
                      <a:pt x="2434852" y="684488"/>
                    </a:lnTo>
                    <a:cubicBezTo>
                      <a:pt x="2432890" y="685789"/>
                      <a:pt x="2430928" y="687090"/>
                      <a:pt x="2428966" y="687741"/>
                    </a:cubicBezTo>
                    <a:lnTo>
                      <a:pt x="2346574" y="687741"/>
                    </a:lnTo>
                    <a:lnTo>
                      <a:pt x="2168712" y="585581"/>
                    </a:lnTo>
                    <a:cubicBezTo>
                      <a:pt x="2145825" y="572567"/>
                      <a:pt x="2148441" y="549792"/>
                      <a:pt x="2174597" y="534176"/>
                    </a:cubicBezTo>
                    <a:lnTo>
                      <a:pt x="2226909" y="504243"/>
                    </a:lnTo>
                    <a:cubicBezTo>
                      <a:pt x="2241295" y="496435"/>
                      <a:pt x="2258951" y="492531"/>
                      <a:pt x="2276606" y="492531"/>
                    </a:cubicBezTo>
                    <a:close/>
                    <a:moveTo>
                      <a:pt x="1817338" y="437806"/>
                    </a:moveTo>
                    <a:cubicBezTo>
                      <a:pt x="1826490" y="437806"/>
                      <a:pt x="1835642" y="439773"/>
                      <a:pt x="1842179" y="443707"/>
                    </a:cubicBezTo>
                    <a:lnTo>
                      <a:pt x="2006916" y="538135"/>
                    </a:lnTo>
                    <a:lnTo>
                      <a:pt x="2006916" y="569610"/>
                    </a:lnTo>
                    <a:cubicBezTo>
                      <a:pt x="2005609" y="570922"/>
                      <a:pt x="2004301" y="571577"/>
                      <a:pt x="2002340" y="572233"/>
                    </a:cubicBezTo>
                    <a:lnTo>
                      <a:pt x="1848063" y="662726"/>
                    </a:lnTo>
                    <a:cubicBezTo>
                      <a:pt x="1846755" y="664037"/>
                      <a:pt x="1845448" y="664693"/>
                      <a:pt x="1844140" y="664693"/>
                    </a:cubicBezTo>
                    <a:lnTo>
                      <a:pt x="1789228" y="664693"/>
                    </a:lnTo>
                    <a:lnTo>
                      <a:pt x="1624491" y="569610"/>
                    </a:lnTo>
                    <a:lnTo>
                      <a:pt x="1624491" y="538135"/>
                    </a:lnTo>
                    <a:cubicBezTo>
                      <a:pt x="1625145" y="537479"/>
                      <a:pt x="1626452" y="536823"/>
                      <a:pt x="1628413" y="535512"/>
                    </a:cubicBezTo>
                    <a:lnTo>
                      <a:pt x="1783998" y="446330"/>
                    </a:lnTo>
                    <a:cubicBezTo>
                      <a:pt x="1793150" y="440429"/>
                      <a:pt x="1804917" y="437806"/>
                      <a:pt x="1817338" y="437806"/>
                    </a:cubicBezTo>
                    <a:close/>
                    <a:moveTo>
                      <a:pt x="736852" y="417643"/>
                    </a:moveTo>
                    <a:cubicBezTo>
                      <a:pt x="749235" y="417643"/>
                      <a:pt x="760315" y="420265"/>
                      <a:pt x="769439" y="425508"/>
                    </a:cubicBezTo>
                    <a:lnTo>
                      <a:pt x="1054904" y="590688"/>
                    </a:lnTo>
                    <a:cubicBezTo>
                      <a:pt x="1062725" y="595276"/>
                      <a:pt x="1066636" y="601175"/>
                      <a:pt x="1067939" y="607074"/>
                    </a:cubicBezTo>
                    <a:lnTo>
                      <a:pt x="1067939" y="611663"/>
                    </a:lnTo>
                    <a:cubicBezTo>
                      <a:pt x="1066636" y="619528"/>
                      <a:pt x="1060770" y="627394"/>
                      <a:pt x="1049690" y="633949"/>
                    </a:cubicBezTo>
                    <a:lnTo>
                      <a:pt x="912172" y="713916"/>
                    </a:lnTo>
                    <a:cubicBezTo>
                      <a:pt x="910216" y="715227"/>
                      <a:pt x="908261" y="715883"/>
                      <a:pt x="906958" y="716538"/>
                    </a:cubicBezTo>
                    <a:lnTo>
                      <a:pt x="837221" y="716538"/>
                    </a:lnTo>
                    <a:lnTo>
                      <a:pt x="551756" y="550704"/>
                    </a:lnTo>
                    <a:cubicBezTo>
                      <a:pt x="532855" y="539561"/>
                      <a:pt x="535462" y="520552"/>
                      <a:pt x="557621" y="507443"/>
                    </a:cubicBezTo>
                    <a:lnTo>
                      <a:pt x="694488" y="428130"/>
                    </a:lnTo>
                    <a:cubicBezTo>
                      <a:pt x="706871" y="421576"/>
                      <a:pt x="722513" y="417643"/>
                      <a:pt x="736852" y="417643"/>
                    </a:cubicBezTo>
                    <a:close/>
                    <a:moveTo>
                      <a:pt x="1991817" y="331234"/>
                    </a:moveTo>
                    <a:cubicBezTo>
                      <a:pt x="2006884" y="331234"/>
                      <a:pt x="2020641" y="334498"/>
                      <a:pt x="2030467" y="340374"/>
                    </a:cubicBezTo>
                    <a:lnTo>
                      <a:pt x="2209306" y="442875"/>
                    </a:lnTo>
                    <a:cubicBezTo>
                      <a:pt x="2231579" y="455932"/>
                      <a:pt x="2228959" y="478782"/>
                      <a:pt x="2202755" y="493146"/>
                    </a:cubicBezTo>
                    <a:lnTo>
                      <a:pt x="2150348" y="523178"/>
                    </a:lnTo>
                    <a:cubicBezTo>
                      <a:pt x="2148383" y="524483"/>
                      <a:pt x="2146418" y="525789"/>
                      <a:pt x="2144452" y="526442"/>
                    </a:cubicBezTo>
                    <a:lnTo>
                      <a:pt x="2061911" y="526442"/>
                    </a:lnTo>
                    <a:lnTo>
                      <a:pt x="1884383" y="425247"/>
                    </a:lnTo>
                    <a:cubicBezTo>
                      <a:pt x="1875212" y="420024"/>
                      <a:pt x="1870626" y="413495"/>
                      <a:pt x="1869316" y="406314"/>
                    </a:cubicBezTo>
                    <a:lnTo>
                      <a:pt x="1869316" y="397826"/>
                    </a:lnTo>
                    <a:cubicBezTo>
                      <a:pt x="1870626" y="389339"/>
                      <a:pt x="1877832" y="380199"/>
                      <a:pt x="1890934" y="373670"/>
                    </a:cubicBezTo>
                    <a:lnTo>
                      <a:pt x="1942031" y="343638"/>
                    </a:lnTo>
                    <a:cubicBezTo>
                      <a:pt x="1956443" y="335804"/>
                      <a:pt x="1974785" y="331234"/>
                      <a:pt x="1991817" y="331234"/>
                    </a:cubicBezTo>
                    <a:close/>
                    <a:moveTo>
                      <a:pt x="1531858" y="273629"/>
                    </a:moveTo>
                    <a:cubicBezTo>
                      <a:pt x="1540995" y="273629"/>
                      <a:pt x="1550131" y="275590"/>
                      <a:pt x="1556658" y="279514"/>
                    </a:cubicBezTo>
                    <a:lnTo>
                      <a:pt x="1721767" y="374324"/>
                    </a:lnTo>
                    <a:lnTo>
                      <a:pt x="1721767" y="405709"/>
                    </a:lnTo>
                    <a:cubicBezTo>
                      <a:pt x="1719810" y="407017"/>
                      <a:pt x="1718504" y="407671"/>
                      <a:pt x="1717199" y="408979"/>
                    </a:cubicBezTo>
                    <a:lnTo>
                      <a:pt x="1562531" y="497904"/>
                    </a:lnTo>
                    <a:cubicBezTo>
                      <a:pt x="1560573" y="499212"/>
                      <a:pt x="1559268" y="499866"/>
                      <a:pt x="1557310" y="500520"/>
                    </a:cubicBezTo>
                    <a:lnTo>
                      <a:pt x="1503796" y="500520"/>
                    </a:lnTo>
                    <a:lnTo>
                      <a:pt x="1339339" y="405709"/>
                    </a:lnTo>
                    <a:lnTo>
                      <a:pt x="1339339" y="373670"/>
                    </a:lnTo>
                    <a:cubicBezTo>
                      <a:pt x="1339992" y="373016"/>
                      <a:pt x="1341297" y="372362"/>
                      <a:pt x="1343255" y="371708"/>
                    </a:cubicBezTo>
                    <a:lnTo>
                      <a:pt x="1498575" y="282129"/>
                    </a:lnTo>
                    <a:cubicBezTo>
                      <a:pt x="1507059" y="276898"/>
                      <a:pt x="1519459" y="273629"/>
                      <a:pt x="1531858" y="273629"/>
                    </a:cubicBezTo>
                    <a:close/>
                    <a:moveTo>
                      <a:pt x="990555" y="262106"/>
                    </a:moveTo>
                    <a:cubicBezTo>
                      <a:pt x="1002960" y="262106"/>
                      <a:pt x="1014711" y="264713"/>
                      <a:pt x="1023199" y="269927"/>
                    </a:cubicBezTo>
                    <a:lnTo>
                      <a:pt x="1316990" y="438742"/>
                    </a:lnTo>
                    <a:cubicBezTo>
                      <a:pt x="1324824" y="443305"/>
                      <a:pt x="1329394" y="449823"/>
                      <a:pt x="1330047" y="456341"/>
                    </a:cubicBezTo>
                    <a:lnTo>
                      <a:pt x="1330047" y="459600"/>
                    </a:lnTo>
                    <a:cubicBezTo>
                      <a:pt x="1328741" y="467421"/>
                      <a:pt x="1322866" y="475895"/>
                      <a:pt x="1311114" y="482413"/>
                    </a:cubicBezTo>
                    <a:lnTo>
                      <a:pt x="1174664" y="560628"/>
                    </a:lnTo>
                    <a:cubicBezTo>
                      <a:pt x="1172053" y="561932"/>
                      <a:pt x="1170094" y="563235"/>
                      <a:pt x="1168136" y="563887"/>
                    </a:cubicBezTo>
                    <a:lnTo>
                      <a:pt x="1098931" y="563887"/>
                    </a:lnTo>
                    <a:lnTo>
                      <a:pt x="805140" y="395724"/>
                    </a:lnTo>
                    <a:cubicBezTo>
                      <a:pt x="796653" y="390509"/>
                      <a:pt x="792083" y="383991"/>
                      <a:pt x="792083" y="377474"/>
                    </a:cubicBezTo>
                    <a:lnTo>
                      <a:pt x="792083" y="374215"/>
                    </a:lnTo>
                    <a:cubicBezTo>
                      <a:pt x="792736" y="366393"/>
                      <a:pt x="799265" y="357920"/>
                      <a:pt x="811016" y="351402"/>
                    </a:cubicBezTo>
                    <a:lnTo>
                      <a:pt x="947466" y="273186"/>
                    </a:lnTo>
                    <a:cubicBezTo>
                      <a:pt x="959870" y="266017"/>
                      <a:pt x="975539" y="262106"/>
                      <a:pt x="990555" y="262106"/>
                    </a:cubicBezTo>
                    <a:close/>
                    <a:moveTo>
                      <a:pt x="1709423" y="167057"/>
                    </a:moveTo>
                    <a:cubicBezTo>
                      <a:pt x="1723835" y="167057"/>
                      <a:pt x="1737592" y="169660"/>
                      <a:pt x="1748073" y="175516"/>
                    </a:cubicBezTo>
                    <a:lnTo>
                      <a:pt x="1925602" y="277676"/>
                    </a:lnTo>
                    <a:cubicBezTo>
                      <a:pt x="1934773" y="282231"/>
                      <a:pt x="1939359" y="288738"/>
                      <a:pt x="1940669" y="295245"/>
                    </a:cubicBezTo>
                    <a:lnTo>
                      <a:pt x="1940669" y="304355"/>
                    </a:lnTo>
                    <a:cubicBezTo>
                      <a:pt x="1939359" y="312814"/>
                      <a:pt x="1932153" y="321273"/>
                      <a:pt x="1919706" y="328431"/>
                    </a:cubicBezTo>
                    <a:lnTo>
                      <a:pt x="1867954" y="358363"/>
                    </a:lnTo>
                    <a:cubicBezTo>
                      <a:pt x="1865334" y="359664"/>
                      <a:pt x="1862714" y="360966"/>
                      <a:pt x="1860093" y="362267"/>
                    </a:cubicBezTo>
                    <a:lnTo>
                      <a:pt x="1779518" y="362267"/>
                    </a:lnTo>
                    <a:lnTo>
                      <a:pt x="1600679" y="260107"/>
                    </a:lnTo>
                    <a:cubicBezTo>
                      <a:pt x="1578406" y="247093"/>
                      <a:pt x="1581026" y="224318"/>
                      <a:pt x="1607230" y="209352"/>
                    </a:cubicBezTo>
                    <a:lnTo>
                      <a:pt x="1659637" y="179420"/>
                    </a:lnTo>
                    <a:cubicBezTo>
                      <a:pt x="1673394" y="170961"/>
                      <a:pt x="1691736" y="167057"/>
                      <a:pt x="1709423" y="167057"/>
                    </a:cubicBezTo>
                    <a:close/>
                    <a:moveTo>
                      <a:pt x="1249588" y="109452"/>
                    </a:moveTo>
                    <a:cubicBezTo>
                      <a:pt x="1258725" y="109452"/>
                      <a:pt x="1267861" y="112060"/>
                      <a:pt x="1274388" y="115972"/>
                    </a:cubicBezTo>
                    <a:lnTo>
                      <a:pt x="1439497" y="210510"/>
                    </a:lnTo>
                    <a:lnTo>
                      <a:pt x="1439497" y="241805"/>
                    </a:lnTo>
                    <a:cubicBezTo>
                      <a:pt x="1437540" y="242457"/>
                      <a:pt x="1436234" y="243761"/>
                      <a:pt x="1434929" y="245065"/>
                    </a:cubicBezTo>
                    <a:lnTo>
                      <a:pt x="1280261" y="333735"/>
                    </a:lnTo>
                    <a:cubicBezTo>
                      <a:pt x="1278303" y="334387"/>
                      <a:pt x="1276998" y="335039"/>
                      <a:pt x="1275040" y="336343"/>
                    </a:cubicBezTo>
                    <a:lnTo>
                      <a:pt x="1221526" y="336343"/>
                    </a:lnTo>
                    <a:lnTo>
                      <a:pt x="1057069" y="241153"/>
                    </a:lnTo>
                    <a:lnTo>
                      <a:pt x="1057069" y="209206"/>
                    </a:lnTo>
                    <a:cubicBezTo>
                      <a:pt x="1057722" y="208554"/>
                      <a:pt x="1059027" y="207902"/>
                      <a:pt x="1060985" y="207250"/>
                    </a:cubicBezTo>
                    <a:lnTo>
                      <a:pt x="1215653" y="117928"/>
                    </a:lnTo>
                    <a:cubicBezTo>
                      <a:pt x="1224789" y="112712"/>
                      <a:pt x="1237189" y="109452"/>
                      <a:pt x="1249588" y="109452"/>
                    </a:cubicBezTo>
                    <a:close/>
                    <a:moveTo>
                      <a:pt x="1421950" y="0"/>
                    </a:moveTo>
                    <a:cubicBezTo>
                      <a:pt x="1436990" y="0"/>
                      <a:pt x="1450068" y="3242"/>
                      <a:pt x="1460531" y="8431"/>
                    </a:cubicBezTo>
                    <a:lnTo>
                      <a:pt x="1638393" y="110901"/>
                    </a:lnTo>
                    <a:cubicBezTo>
                      <a:pt x="1661280" y="123872"/>
                      <a:pt x="1658664" y="146571"/>
                      <a:pt x="1632508" y="161488"/>
                    </a:cubicBezTo>
                    <a:lnTo>
                      <a:pt x="1580196" y="191321"/>
                    </a:lnTo>
                    <a:cubicBezTo>
                      <a:pt x="1577580" y="192618"/>
                      <a:pt x="1574964" y="193915"/>
                      <a:pt x="1572349" y="195212"/>
                    </a:cubicBezTo>
                    <a:lnTo>
                      <a:pt x="1491918" y="195212"/>
                    </a:lnTo>
                    <a:lnTo>
                      <a:pt x="1314056" y="92742"/>
                    </a:lnTo>
                    <a:cubicBezTo>
                      <a:pt x="1305555" y="87554"/>
                      <a:pt x="1300324" y="81717"/>
                      <a:pt x="1299016" y="74583"/>
                    </a:cubicBezTo>
                    <a:lnTo>
                      <a:pt x="1299016" y="65503"/>
                    </a:lnTo>
                    <a:cubicBezTo>
                      <a:pt x="1300324" y="57072"/>
                      <a:pt x="1307517" y="48641"/>
                      <a:pt x="1319941" y="42155"/>
                    </a:cubicBezTo>
                    <a:lnTo>
                      <a:pt x="1372254" y="12971"/>
                    </a:lnTo>
                    <a:cubicBezTo>
                      <a:pt x="1386639" y="4540"/>
                      <a:pt x="1404949" y="0"/>
                      <a:pt x="1421950" y="0"/>
                    </a:cubicBezTo>
                    <a:close/>
                  </a:path>
                </a:pathLst>
              </a:custGeom>
              <a:solidFill>
                <a:schemeClr val="bg1">
                  <a:lumMod val="50000"/>
                </a:schemeClr>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grpSp>
            <p:nvGrpSpPr>
              <p:cNvPr id="191" name="Group 15">
                <a:extLst>
                  <a:ext uri="{FF2B5EF4-FFF2-40B4-BE49-F238E27FC236}">
                    <a16:creationId xmlns:a16="http://schemas.microsoft.com/office/drawing/2014/main" xmlns="" id="{8E3F0EE5-46CA-4B4F-87C7-57CB58B0160B}"/>
                  </a:ext>
                </a:extLst>
              </p:cNvPr>
              <p:cNvGrpSpPr/>
              <p:nvPr/>
            </p:nvGrpSpPr>
            <p:grpSpPr>
              <a:xfrm>
                <a:off x="11318976" y="2214954"/>
                <a:ext cx="4982923" cy="6267538"/>
                <a:chOff x="11318976" y="2214954"/>
                <a:chExt cx="4982923" cy="6267538"/>
              </a:xfrm>
            </p:grpSpPr>
            <p:sp>
              <p:nvSpPr>
                <p:cNvPr id="201" name="Freeform 89">
                  <a:extLst>
                    <a:ext uri="{FF2B5EF4-FFF2-40B4-BE49-F238E27FC236}">
                      <a16:creationId xmlns:a16="http://schemas.microsoft.com/office/drawing/2014/main" xmlns="" id="{B3F133E3-96CC-4113-8943-60403400E9D2}"/>
                    </a:ext>
                  </a:extLst>
                </p:cNvPr>
                <p:cNvSpPr>
                  <a:spLocks noChangeArrowheads="1"/>
                </p:cNvSpPr>
                <p:nvPr/>
              </p:nvSpPr>
              <p:spPr bwMode="auto">
                <a:xfrm>
                  <a:off x="11318976" y="2214954"/>
                  <a:ext cx="4982923" cy="6267538"/>
                </a:xfrm>
                <a:custGeom>
                  <a:avLst/>
                  <a:gdLst>
                    <a:gd name="T0" fmla="*/ 188 w 7631"/>
                    <a:gd name="T1" fmla="*/ 0 h 9597"/>
                    <a:gd name="T2" fmla="*/ 319 w 7631"/>
                    <a:gd name="T3" fmla="*/ 43 h 9597"/>
                    <a:gd name="T4" fmla="*/ 7310 w 7631"/>
                    <a:gd name="T5" fmla="*/ 4081 h 9597"/>
                    <a:gd name="T6" fmla="*/ 7630 w 7631"/>
                    <a:gd name="T7" fmla="*/ 4631 h 9597"/>
                    <a:gd name="T8" fmla="*/ 7630 w 7631"/>
                    <a:gd name="T9" fmla="*/ 9371 h 9597"/>
                    <a:gd name="T10" fmla="*/ 7466 w 7631"/>
                    <a:gd name="T11" fmla="*/ 9596 h 9597"/>
                    <a:gd name="T12" fmla="*/ 7441 w 7631"/>
                    <a:gd name="T13" fmla="*/ 9596 h 9597"/>
                    <a:gd name="T14" fmla="*/ 7310 w 7631"/>
                    <a:gd name="T15" fmla="*/ 9553 h 9597"/>
                    <a:gd name="T16" fmla="*/ 319 w 7631"/>
                    <a:gd name="T17" fmla="*/ 5517 h 9597"/>
                    <a:gd name="T18" fmla="*/ 0 w 7631"/>
                    <a:gd name="T19" fmla="*/ 4966 h 9597"/>
                    <a:gd name="T20" fmla="*/ 0 w 7631"/>
                    <a:gd name="T21" fmla="*/ 225 h 9597"/>
                    <a:gd name="T22" fmla="*/ 163 w 7631"/>
                    <a:gd name="T23" fmla="*/ 0 h 9597"/>
                    <a:gd name="T24" fmla="*/ 188 w 7631"/>
                    <a:gd name="T25" fmla="*/ 0 h 9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31" h="9597">
                      <a:moveTo>
                        <a:pt x="188" y="0"/>
                      </a:moveTo>
                      <a:cubicBezTo>
                        <a:pt x="228" y="2"/>
                        <a:pt x="272" y="16"/>
                        <a:pt x="319" y="43"/>
                      </a:cubicBezTo>
                      <a:lnTo>
                        <a:pt x="7310" y="4081"/>
                      </a:lnTo>
                      <a:cubicBezTo>
                        <a:pt x="7487" y="4182"/>
                        <a:pt x="7630" y="4429"/>
                        <a:pt x="7630" y="4631"/>
                      </a:cubicBezTo>
                      <a:lnTo>
                        <a:pt x="7630" y="9371"/>
                      </a:lnTo>
                      <a:cubicBezTo>
                        <a:pt x="7630" y="9509"/>
                        <a:pt x="7564" y="9590"/>
                        <a:pt x="7466" y="9596"/>
                      </a:cubicBezTo>
                      <a:lnTo>
                        <a:pt x="7441" y="9596"/>
                      </a:lnTo>
                      <a:cubicBezTo>
                        <a:pt x="7401" y="9594"/>
                        <a:pt x="7357" y="9580"/>
                        <a:pt x="7310" y="9553"/>
                      </a:cubicBezTo>
                      <a:lnTo>
                        <a:pt x="319" y="5517"/>
                      </a:lnTo>
                      <a:cubicBezTo>
                        <a:pt x="143" y="5415"/>
                        <a:pt x="0" y="5169"/>
                        <a:pt x="0" y="4966"/>
                      </a:cubicBezTo>
                      <a:lnTo>
                        <a:pt x="0" y="225"/>
                      </a:lnTo>
                      <a:cubicBezTo>
                        <a:pt x="0" y="88"/>
                        <a:pt x="66" y="6"/>
                        <a:pt x="163" y="0"/>
                      </a:cubicBezTo>
                      <a:lnTo>
                        <a:pt x="188" y="0"/>
                      </a:lnTo>
                    </a:path>
                  </a:pathLst>
                </a:custGeom>
                <a:solidFill>
                  <a:schemeClr val="accent3"/>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202" name="Freeform 90">
                  <a:extLst>
                    <a:ext uri="{FF2B5EF4-FFF2-40B4-BE49-F238E27FC236}">
                      <a16:creationId xmlns:a16="http://schemas.microsoft.com/office/drawing/2014/main" xmlns="" id="{AAC905CD-24E4-42FF-8892-28D9A661CF57}"/>
                    </a:ext>
                  </a:extLst>
                </p:cNvPr>
                <p:cNvSpPr>
                  <a:spLocks noChangeArrowheads="1"/>
                </p:cNvSpPr>
                <p:nvPr/>
              </p:nvSpPr>
              <p:spPr bwMode="auto">
                <a:xfrm>
                  <a:off x="11318976" y="2214955"/>
                  <a:ext cx="4982923" cy="3228818"/>
                </a:xfrm>
                <a:custGeom>
                  <a:avLst/>
                  <a:gdLst>
                    <a:gd name="T0" fmla="*/ 188 w 7631"/>
                    <a:gd name="T1" fmla="*/ 0 h 4945"/>
                    <a:gd name="T2" fmla="*/ 319 w 7631"/>
                    <a:gd name="T3" fmla="*/ 43 h 4945"/>
                    <a:gd name="T4" fmla="*/ 7310 w 7631"/>
                    <a:gd name="T5" fmla="*/ 4081 h 4945"/>
                    <a:gd name="T6" fmla="*/ 7630 w 7631"/>
                    <a:gd name="T7" fmla="*/ 4631 h 4945"/>
                    <a:gd name="T8" fmla="*/ 7630 w 7631"/>
                    <a:gd name="T9" fmla="*/ 4944 h 4945"/>
                    <a:gd name="T10" fmla="*/ 0 w 7631"/>
                    <a:gd name="T11" fmla="*/ 538 h 4945"/>
                    <a:gd name="T12" fmla="*/ 0 w 7631"/>
                    <a:gd name="T13" fmla="*/ 225 h 4945"/>
                    <a:gd name="T14" fmla="*/ 163 w 7631"/>
                    <a:gd name="T15" fmla="*/ 0 h 4945"/>
                    <a:gd name="T16" fmla="*/ 188 w 7631"/>
                    <a:gd name="T17" fmla="*/ 0 h 4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31" h="4945">
                      <a:moveTo>
                        <a:pt x="188" y="0"/>
                      </a:moveTo>
                      <a:cubicBezTo>
                        <a:pt x="228" y="2"/>
                        <a:pt x="272" y="16"/>
                        <a:pt x="319" y="43"/>
                      </a:cubicBezTo>
                      <a:lnTo>
                        <a:pt x="7310" y="4081"/>
                      </a:lnTo>
                      <a:cubicBezTo>
                        <a:pt x="7487" y="4182"/>
                        <a:pt x="7630" y="4429"/>
                        <a:pt x="7630" y="4631"/>
                      </a:cubicBezTo>
                      <a:lnTo>
                        <a:pt x="7630" y="4944"/>
                      </a:lnTo>
                      <a:lnTo>
                        <a:pt x="0" y="538"/>
                      </a:lnTo>
                      <a:lnTo>
                        <a:pt x="0" y="225"/>
                      </a:lnTo>
                      <a:cubicBezTo>
                        <a:pt x="0" y="88"/>
                        <a:pt x="66" y="6"/>
                        <a:pt x="163" y="0"/>
                      </a:cubicBezTo>
                      <a:lnTo>
                        <a:pt x="188" y="0"/>
                      </a:lnTo>
                    </a:path>
                  </a:pathLst>
                </a:custGeom>
                <a:solidFill>
                  <a:schemeClr val="accent3">
                    <a:lumMod val="60000"/>
                    <a:lumOff val="4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203" name="Freeform 93">
                  <a:extLst>
                    <a:ext uri="{FF2B5EF4-FFF2-40B4-BE49-F238E27FC236}">
                      <a16:creationId xmlns:a16="http://schemas.microsoft.com/office/drawing/2014/main" xmlns="" id="{99155982-EDB1-479A-8AFE-299A659B01F8}"/>
                    </a:ext>
                  </a:extLst>
                </p:cNvPr>
                <p:cNvSpPr>
                  <a:spLocks noChangeArrowheads="1"/>
                </p:cNvSpPr>
                <p:nvPr/>
              </p:nvSpPr>
              <p:spPr bwMode="auto">
                <a:xfrm>
                  <a:off x="12353003" y="2909107"/>
                  <a:ext cx="2546187" cy="1572645"/>
                </a:xfrm>
                <a:custGeom>
                  <a:avLst/>
                  <a:gdLst>
                    <a:gd name="T0" fmla="*/ 99 w 3900"/>
                    <a:gd name="T1" fmla="*/ 0 h 2406"/>
                    <a:gd name="T2" fmla="*/ 100 w 3900"/>
                    <a:gd name="T3" fmla="*/ 1 h 2406"/>
                    <a:gd name="T4" fmla="*/ 3800 w 3900"/>
                    <a:gd name="T5" fmla="*/ 2138 h 2406"/>
                    <a:gd name="T6" fmla="*/ 3899 w 3900"/>
                    <a:gd name="T7" fmla="*/ 2328 h 2406"/>
                    <a:gd name="T8" fmla="*/ 3870 w 3900"/>
                    <a:gd name="T9" fmla="*/ 2405 h 2406"/>
                    <a:gd name="T10" fmla="*/ 3804 w 3900"/>
                    <a:gd name="T11" fmla="*/ 2405 h 2406"/>
                    <a:gd name="T12" fmla="*/ 3800 w 3900"/>
                    <a:gd name="T13" fmla="*/ 2403 h 2406"/>
                    <a:gd name="T14" fmla="*/ 100 w 3900"/>
                    <a:gd name="T15" fmla="*/ 267 h 2406"/>
                    <a:gd name="T16" fmla="*/ 0 w 3900"/>
                    <a:gd name="T17" fmla="*/ 77 h 2406"/>
                    <a:gd name="T18" fmla="*/ 29 w 3900"/>
                    <a:gd name="T19" fmla="*/ 0 h 2406"/>
                    <a:gd name="T20" fmla="*/ 99 w 3900"/>
                    <a:gd name="T21" fmla="*/ 0 h 2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00" h="2406">
                      <a:moveTo>
                        <a:pt x="99" y="0"/>
                      </a:moveTo>
                      <a:cubicBezTo>
                        <a:pt x="99" y="0"/>
                        <a:pt x="100" y="0"/>
                        <a:pt x="100" y="1"/>
                      </a:cubicBezTo>
                      <a:lnTo>
                        <a:pt x="3800" y="2138"/>
                      </a:lnTo>
                      <a:cubicBezTo>
                        <a:pt x="3855" y="2170"/>
                        <a:pt x="3899" y="2255"/>
                        <a:pt x="3899" y="2328"/>
                      </a:cubicBezTo>
                      <a:cubicBezTo>
                        <a:pt x="3899" y="2364"/>
                        <a:pt x="3888" y="2391"/>
                        <a:pt x="3870" y="2405"/>
                      </a:cubicBezTo>
                      <a:lnTo>
                        <a:pt x="3804" y="2405"/>
                      </a:lnTo>
                      <a:cubicBezTo>
                        <a:pt x="3803" y="2404"/>
                        <a:pt x="3801" y="2403"/>
                        <a:pt x="3800" y="2403"/>
                      </a:cubicBezTo>
                      <a:lnTo>
                        <a:pt x="100" y="267"/>
                      </a:lnTo>
                      <a:cubicBezTo>
                        <a:pt x="44" y="235"/>
                        <a:pt x="0" y="150"/>
                        <a:pt x="0" y="77"/>
                      </a:cubicBezTo>
                      <a:cubicBezTo>
                        <a:pt x="0" y="40"/>
                        <a:pt x="11" y="14"/>
                        <a:pt x="29" y="0"/>
                      </a:cubicBezTo>
                      <a:lnTo>
                        <a:pt x="99" y="0"/>
                      </a:lnTo>
                    </a:path>
                  </a:pathLst>
                </a:custGeom>
                <a:solidFill>
                  <a:schemeClr val="accent3">
                    <a:lumMod val="20000"/>
                    <a:lumOff val="8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grpSp>
          <p:grpSp>
            <p:nvGrpSpPr>
              <p:cNvPr id="192" name="Group 16">
                <a:extLst>
                  <a:ext uri="{FF2B5EF4-FFF2-40B4-BE49-F238E27FC236}">
                    <a16:creationId xmlns:a16="http://schemas.microsoft.com/office/drawing/2014/main" xmlns="" id="{342410DC-E357-4B34-9471-33EE875B85FA}"/>
                  </a:ext>
                </a:extLst>
              </p:cNvPr>
              <p:cNvGrpSpPr/>
              <p:nvPr/>
            </p:nvGrpSpPr>
            <p:grpSpPr>
              <a:xfrm>
                <a:off x="10123649" y="1892360"/>
                <a:ext cx="4980044" cy="6264657"/>
                <a:chOff x="10123649" y="1892360"/>
                <a:chExt cx="4980044" cy="6264657"/>
              </a:xfrm>
            </p:grpSpPr>
            <p:sp>
              <p:nvSpPr>
                <p:cNvPr id="198" name="Freeform 108">
                  <a:extLst>
                    <a:ext uri="{FF2B5EF4-FFF2-40B4-BE49-F238E27FC236}">
                      <a16:creationId xmlns:a16="http://schemas.microsoft.com/office/drawing/2014/main" xmlns="" id="{CF546BF4-DED2-4318-944F-59736E7A9BFB}"/>
                    </a:ext>
                  </a:extLst>
                </p:cNvPr>
                <p:cNvSpPr>
                  <a:spLocks noChangeArrowheads="1"/>
                </p:cNvSpPr>
                <p:nvPr/>
              </p:nvSpPr>
              <p:spPr bwMode="auto">
                <a:xfrm>
                  <a:off x="10123649" y="1892360"/>
                  <a:ext cx="4980044" cy="6264657"/>
                </a:xfrm>
                <a:custGeom>
                  <a:avLst/>
                  <a:gdLst>
                    <a:gd name="T0" fmla="*/ 7431 w 7626"/>
                    <a:gd name="T1" fmla="*/ 9592 h 9593"/>
                    <a:gd name="T2" fmla="*/ 7306 w 7626"/>
                    <a:gd name="T3" fmla="*/ 9549 h 9593"/>
                    <a:gd name="T4" fmla="*/ 319 w 7626"/>
                    <a:gd name="T5" fmla="*/ 5516 h 9593"/>
                    <a:gd name="T6" fmla="*/ 0 w 7626"/>
                    <a:gd name="T7" fmla="*/ 4965 h 9593"/>
                    <a:gd name="T8" fmla="*/ 0 w 7626"/>
                    <a:gd name="T9" fmla="*/ 227 h 9593"/>
                    <a:gd name="T10" fmla="*/ 175 w 7626"/>
                    <a:gd name="T11" fmla="*/ 0 h 9593"/>
                    <a:gd name="T12" fmla="*/ 319 w 7626"/>
                    <a:gd name="T13" fmla="*/ 45 h 9593"/>
                    <a:gd name="T14" fmla="*/ 7306 w 7626"/>
                    <a:gd name="T15" fmla="*/ 4079 h 9593"/>
                    <a:gd name="T16" fmla="*/ 7625 w 7626"/>
                    <a:gd name="T17" fmla="*/ 4630 h 9593"/>
                    <a:gd name="T18" fmla="*/ 7625 w 7626"/>
                    <a:gd name="T19" fmla="*/ 9367 h 9593"/>
                    <a:gd name="T20" fmla="*/ 7467 w 7626"/>
                    <a:gd name="T21" fmla="*/ 9592 h 9593"/>
                    <a:gd name="T22" fmla="*/ 7431 w 7626"/>
                    <a:gd name="T23" fmla="*/ 9592 h 9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26" h="9593">
                      <a:moveTo>
                        <a:pt x="7431" y="9592"/>
                      </a:moveTo>
                      <a:cubicBezTo>
                        <a:pt x="7392" y="9589"/>
                        <a:pt x="7350" y="9575"/>
                        <a:pt x="7306" y="9549"/>
                      </a:cubicBezTo>
                      <a:lnTo>
                        <a:pt x="319" y="5516"/>
                      </a:lnTo>
                      <a:cubicBezTo>
                        <a:pt x="143" y="5413"/>
                        <a:pt x="0" y="5167"/>
                        <a:pt x="0" y="4965"/>
                      </a:cubicBezTo>
                      <a:lnTo>
                        <a:pt x="0" y="227"/>
                      </a:lnTo>
                      <a:cubicBezTo>
                        <a:pt x="0" y="83"/>
                        <a:pt x="71" y="0"/>
                        <a:pt x="175" y="0"/>
                      </a:cubicBezTo>
                      <a:cubicBezTo>
                        <a:pt x="218" y="0"/>
                        <a:pt x="267" y="15"/>
                        <a:pt x="319" y="45"/>
                      </a:cubicBezTo>
                      <a:lnTo>
                        <a:pt x="7306" y="4079"/>
                      </a:lnTo>
                      <a:cubicBezTo>
                        <a:pt x="7482" y="4181"/>
                        <a:pt x="7625" y="4428"/>
                        <a:pt x="7625" y="4630"/>
                      </a:cubicBezTo>
                      <a:lnTo>
                        <a:pt x="7625" y="9367"/>
                      </a:lnTo>
                      <a:cubicBezTo>
                        <a:pt x="7625" y="9502"/>
                        <a:pt x="7562" y="9583"/>
                        <a:pt x="7467" y="9592"/>
                      </a:cubicBezTo>
                      <a:lnTo>
                        <a:pt x="7431" y="9592"/>
                      </a:lnTo>
                    </a:path>
                  </a:pathLst>
                </a:custGeom>
                <a:solidFill>
                  <a:schemeClr val="accent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99" name="Freeform 109">
                  <a:extLst>
                    <a:ext uri="{FF2B5EF4-FFF2-40B4-BE49-F238E27FC236}">
                      <a16:creationId xmlns:a16="http://schemas.microsoft.com/office/drawing/2014/main" xmlns="" id="{BAADE706-56EE-4F29-8B20-91CCB8E2B301}"/>
                    </a:ext>
                  </a:extLst>
                </p:cNvPr>
                <p:cNvSpPr>
                  <a:spLocks noChangeArrowheads="1"/>
                </p:cNvSpPr>
                <p:nvPr/>
              </p:nvSpPr>
              <p:spPr bwMode="auto">
                <a:xfrm>
                  <a:off x="10123649" y="1892361"/>
                  <a:ext cx="4980044" cy="3228818"/>
                </a:xfrm>
                <a:custGeom>
                  <a:avLst/>
                  <a:gdLst>
                    <a:gd name="T0" fmla="*/ 0 w 7626"/>
                    <a:gd name="T1" fmla="*/ 227 h 4944"/>
                    <a:gd name="T2" fmla="*/ 175 w 7626"/>
                    <a:gd name="T3" fmla="*/ 0 h 4944"/>
                    <a:gd name="T4" fmla="*/ 175 w 7626"/>
                    <a:gd name="T5" fmla="*/ 0 h 4944"/>
                    <a:gd name="T6" fmla="*/ 175 w 7626"/>
                    <a:gd name="T7" fmla="*/ 0 h 4944"/>
                    <a:gd name="T8" fmla="*/ 319 w 7626"/>
                    <a:gd name="T9" fmla="*/ 45 h 4944"/>
                    <a:gd name="T10" fmla="*/ 319 w 7626"/>
                    <a:gd name="T11" fmla="*/ 45 h 4944"/>
                    <a:gd name="T12" fmla="*/ 7306 w 7626"/>
                    <a:gd name="T13" fmla="*/ 4079 h 4944"/>
                    <a:gd name="T14" fmla="*/ 7306 w 7626"/>
                    <a:gd name="T15" fmla="*/ 4079 h 4944"/>
                    <a:gd name="T16" fmla="*/ 7625 w 7626"/>
                    <a:gd name="T17" fmla="*/ 4630 h 4944"/>
                    <a:gd name="T18" fmla="*/ 7625 w 7626"/>
                    <a:gd name="T19" fmla="*/ 4630 h 4944"/>
                    <a:gd name="T20" fmla="*/ 7625 w 7626"/>
                    <a:gd name="T21" fmla="*/ 4943 h 4944"/>
                    <a:gd name="T22" fmla="*/ 0 w 7626"/>
                    <a:gd name="T23" fmla="*/ 539 h 4944"/>
                    <a:gd name="T24" fmla="*/ 0 w 7626"/>
                    <a:gd name="T25" fmla="*/ 227 h 4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26" h="4944">
                      <a:moveTo>
                        <a:pt x="0" y="227"/>
                      </a:moveTo>
                      <a:cubicBezTo>
                        <a:pt x="0" y="83"/>
                        <a:pt x="71" y="0"/>
                        <a:pt x="175" y="0"/>
                      </a:cubicBezTo>
                      <a:lnTo>
                        <a:pt x="175" y="0"/>
                      </a:lnTo>
                      <a:lnTo>
                        <a:pt x="175" y="0"/>
                      </a:lnTo>
                      <a:cubicBezTo>
                        <a:pt x="218" y="0"/>
                        <a:pt x="267" y="15"/>
                        <a:pt x="319" y="45"/>
                      </a:cubicBezTo>
                      <a:lnTo>
                        <a:pt x="319" y="45"/>
                      </a:lnTo>
                      <a:lnTo>
                        <a:pt x="7306" y="4079"/>
                      </a:lnTo>
                      <a:lnTo>
                        <a:pt x="7306" y="4079"/>
                      </a:lnTo>
                      <a:cubicBezTo>
                        <a:pt x="7482" y="4181"/>
                        <a:pt x="7625" y="4428"/>
                        <a:pt x="7625" y="4630"/>
                      </a:cubicBezTo>
                      <a:lnTo>
                        <a:pt x="7625" y="4630"/>
                      </a:lnTo>
                      <a:lnTo>
                        <a:pt x="7625" y="4943"/>
                      </a:lnTo>
                      <a:lnTo>
                        <a:pt x="0" y="539"/>
                      </a:lnTo>
                      <a:lnTo>
                        <a:pt x="0" y="227"/>
                      </a:lnTo>
                    </a:path>
                  </a:pathLst>
                </a:custGeom>
                <a:solidFill>
                  <a:schemeClr val="accent2">
                    <a:lumMod val="60000"/>
                    <a:lumOff val="4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200" name="Freeform 112">
                  <a:extLst>
                    <a:ext uri="{FF2B5EF4-FFF2-40B4-BE49-F238E27FC236}">
                      <a16:creationId xmlns:a16="http://schemas.microsoft.com/office/drawing/2014/main" xmlns="" id="{787F4326-5F89-43B3-A03D-8148DCEC1C46}"/>
                    </a:ext>
                  </a:extLst>
                </p:cNvPr>
                <p:cNvSpPr>
                  <a:spLocks noChangeArrowheads="1"/>
                </p:cNvSpPr>
                <p:nvPr/>
              </p:nvSpPr>
              <p:spPr bwMode="auto">
                <a:xfrm>
                  <a:off x="11183601" y="2580752"/>
                  <a:ext cx="2546187" cy="1578406"/>
                </a:xfrm>
                <a:custGeom>
                  <a:avLst/>
                  <a:gdLst>
                    <a:gd name="T0" fmla="*/ 3799 w 3897"/>
                    <a:gd name="T1" fmla="*/ 2414 h 2415"/>
                    <a:gd name="T2" fmla="*/ 3797 w 3897"/>
                    <a:gd name="T3" fmla="*/ 2413 h 2415"/>
                    <a:gd name="T4" fmla="*/ 99 w 3897"/>
                    <a:gd name="T5" fmla="*/ 277 h 2415"/>
                    <a:gd name="T6" fmla="*/ 0 w 3897"/>
                    <a:gd name="T7" fmla="*/ 87 h 2415"/>
                    <a:gd name="T8" fmla="*/ 60 w 3897"/>
                    <a:gd name="T9" fmla="*/ 0 h 2415"/>
                    <a:gd name="T10" fmla="*/ 99 w 3897"/>
                    <a:gd name="T11" fmla="*/ 12 h 2415"/>
                    <a:gd name="T12" fmla="*/ 3797 w 3897"/>
                    <a:gd name="T13" fmla="*/ 2148 h 2415"/>
                    <a:gd name="T14" fmla="*/ 3896 w 3897"/>
                    <a:gd name="T15" fmla="*/ 2337 h 2415"/>
                    <a:gd name="T16" fmla="*/ 3868 w 3897"/>
                    <a:gd name="T17" fmla="*/ 2414 h 2415"/>
                    <a:gd name="T18" fmla="*/ 3799 w 3897"/>
                    <a:gd name="T19" fmla="*/ 2414 h 2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97" h="2415">
                      <a:moveTo>
                        <a:pt x="3799" y="2414"/>
                      </a:moveTo>
                      <a:cubicBezTo>
                        <a:pt x="3799" y="2413"/>
                        <a:pt x="3798" y="2413"/>
                        <a:pt x="3797" y="2413"/>
                      </a:cubicBezTo>
                      <a:lnTo>
                        <a:pt x="99" y="277"/>
                      </a:lnTo>
                      <a:cubicBezTo>
                        <a:pt x="44" y="245"/>
                        <a:pt x="0" y="161"/>
                        <a:pt x="0" y="87"/>
                      </a:cubicBezTo>
                      <a:cubicBezTo>
                        <a:pt x="0" y="33"/>
                        <a:pt x="24" y="0"/>
                        <a:pt x="60" y="0"/>
                      </a:cubicBezTo>
                      <a:cubicBezTo>
                        <a:pt x="72" y="0"/>
                        <a:pt x="85" y="4"/>
                        <a:pt x="99" y="12"/>
                      </a:cubicBezTo>
                      <a:lnTo>
                        <a:pt x="3797" y="2148"/>
                      </a:lnTo>
                      <a:cubicBezTo>
                        <a:pt x="3852" y="2179"/>
                        <a:pt x="3896" y="2264"/>
                        <a:pt x="3896" y="2337"/>
                      </a:cubicBezTo>
                      <a:cubicBezTo>
                        <a:pt x="3896" y="2373"/>
                        <a:pt x="3886" y="2400"/>
                        <a:pt x="3868" y="2414"/>
                      </a:cubicBezTo>
                      <a:lnTo>
                        <a:pt x="3799" y="2414"/>
                      </a:lnTo>
                    </a:path>
                  </a:pathLst>
                </a:custGeom>
                <a:solidFill>
                  <a:schemeClr val="accent2">
                    <a:lumMod val="20000"/>
                    <a:lumOff val="8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grpSp>
          <p:sp>
            <p:nvSpPr>
              <p:cNvPr id="193" name="Freeform 17">
                <a:extLst>
                  <a:ext uri="{FF2B5EF4-FFF2-40B4-BE49-F238E27FC236}">
                    <a16:creationId xmlns:a16="http://schemas.microsoft.com/office/drawing/2014/main" xmlns="" id="{0E1B833F-EF3A-44E9-A4AF-70F8F877F797}"/>
                  </a:ext>
                </a:extLst>
              </p:cNvPr>
              <p:cNvSpPr>
                <a:spLocks noChangeArrowheads="1"/>
              </p:cNvSpPr>
              <p:nvPr/>
            </p:nvSpPr>
            <p:spPr bwMode="auto">
              <a:xfrm>
                <a:off x="13294864" y="4290857"/>
                <a:ext cx="2384237" cy="611561"/>
              </a:xfrm>
              <a:custGeom>
                <a:avLst/>
                <a:gdLst>
                  <a:gd name="connsiteX0" fmla="*/ 2302579 w 2384237"/>
                  <a:gd name="connsiteY0" fmla="*/ 460750 h 611561"/>
                  <a:gd name="connsiteX1" fmla="*/ 2325516 w 2384237"/>
                  <a:gd name="connsiteY1" fmla="*/ 468382 h 611561"/>
                  <a:gd name="connsiteX2" fmla="*/ 2384237 w 2384237"/>
                  <a:gd name="connsiteY2" fmla="*/ 570117 h 611561"/>
                  <a:gd name="connsiteX3" fmla="*/ 2325516 w 2384237"/>
                  <a:gd name="connsiteY3" fmla="*/ 603376 h 611561"/>
                  <a:gd name="connsiteX4" fmla="*/ 2266796 w 2384237"/>
                  <a:gd name="connsiteY4" fmla="*/ 502294 h 611561"/>
                  <a:gd name="connsiteX5" fmla="*/ 2302579 w 2384237"/>
                  <a:gd name="connsiteY5" fmla="*/ 460750 h 611561"/>
                  <a:gd name="connsiteX6" fmla="*/ 2063713 w 2384237"/>
                  <a:gd name="connsiteY6" fmla="*/ 322770 h 611561"/>
                  <a:gd name="connsiteX7" fmla="*/ 2086778 w 2384237"/>
                  <a:gd name="connsiteY7" fmla="*/ 330779 h 611561"/>
                  <a:gd name="connsiteX8" fmla="*/ 2145168 w 2384237"/>
                  <a:gd name="connsiteY8" fmla="*/ 431862 h 611561"/>
                  <a:gd name="connsiteX9" fmla="*/ 2086778 w 2384237"/>
                  <a:gd name="connsiteY9" fmla="*/ 465773 h 611561"/>
                  <a:gd name="connsiteX10" fmla="*/ 2027733 w 2384237"/>
                  <a:gd name="connsiteY10" fmla="*/ 364039 h 611561"/>
                  <a:gd name="connsiteX11" fmla="*/ 2063713 w 2384237"/>
                  <a:gd name="connsiteY11" fmla="*/ 322770 h 611561"/>
                  <a:gd name="connsiteX12" fmla="*/ 274846 w 2384237"/>
                  <a:gd name="connsiteY12" fmla="*/ 164119 h 611561"/>
                  <a:gd name="connsiteX13" fmla="*/ 297783 w 2384237"/>
                  <a:gd name="connsiteY13" fmla="*/ 171780 h 611561"/>
                  <a:gd name="connsiteX14" fmla="*/ 356504 w 2384237"/>
                  <a:gd name="connsiteY14" fmla="*/ 273246 h 611561"/>
                  <a:gd name="connsiteX15" fmla="*/ 297783 w 2384237"/>
                  <a:gd name="connsiteY15" fmla="*/ 307285 h 611561"/>
                  <a:gd name="connsiteX16" fmla="*/ 239063 w 2384237"/>
                  <a:gd name="connsiteY16" fmla="*/ 205820 h 611561"/>
                  <a:gd name="connsiteX17" fmla="*/ 274846 w 2384237"/>
                  <a:gd name="connsiteY17" fmla="*/ 164119 h 611561"/>
                  <a:gd name="connsiteX18" fmla="*/ 1130297 w 2384237"/>
                  <a:gd name="connsiteY18" fmla="*/ 138472 h 611561"/>
                  <a:gd name="connsiteX19" fmla="*/ 1153234 w 2384237"/>
                  <a:gd name="connsiteY19" fmla="*/ 146512 h 611561"/>
                  <a:gd name="connsiteX20" fmla="*/ 1211954 w 2384237"/>
                  <a:gd name="connsiteY20" fmla="*/ 247977 h 611561"/>
                  <a:gd name="connsiteX21" fmla="*/ 1153234 w 2384237"/>
                  <a:gd name="connsiteY21" fmla="*/ 281362 h 611561"/>
                  <a:gd name="connsiteX22" fmla="*/ 1094515 w 2384237"/>
                  <a:gd name="connsiteY22" fmla="*/ 179897 h 611561"/>
                  <a:gd name="connsiteX23" fmla="*/ 1130297 w 2384237"/>
                  <a:gd name="connsiteY23" fmla="*/ 138472 h 611561"/>
                  <a:gd name="connsiteX24" fmla="*/ 36057 w 2384237"/>
                  <a:gd name="connsiteY24" fmla="*/ 26100 h 611561"/>
                  <a:gd name="connsiteX25" fmla="*/ 58719 w 2384237"/>
                  <a:gd name="connsiteY25" fmla="*/ 34109 h 611561"/>
                  <a:gd name="connsiteX26" fmla="*/ 117439 w 2384237"/>
                  <a:gd name="connsiteY26" fmla="*/ 135191 h 611561"/>
                  <a:gd name="connsiteX27" fmla="*/ 58719 w 2384237"/>
                  <a:gd name="connsiteY27" fmla="*/ 169103 h 611561"/>
                  <a:gd name="connsiteX28" fmla="*/ 0 w 2384237"/>
                  <a:gd name="connsiteY28" fmla="*/ 67368 h 611561"/>
                  <a:gd name="connsiteX29" fmla="*/ 36057 w 2384237"/>
                  <a:gd name="connsiteY29" fmla="*/ 26100 h 611561"/>
                  <a:gd name="connsiteX30" fmla="*/ 891231 w 2384237"/>
                  <a:gd name="connsiteY30" fmla="*/ 176 h 611561"/>
                  <a:gd name="connsiteX31" fmla="*/ 914168 w 2384237"/>
                  <a:gd name="connsiteY31" fmla="*/ 8185 h 611561"/>
                  <a:gd name="connsiteX32" fmla="*/ 972889 w 2384237"/>
                  <a:gd name="connsiteY32" fmla="*/ 109267 h 611561"/>
                  <a:gd name="connsiteX33" fmla="*/ 914168 w 2384237"/>
                  <a:gd name="connsiteY33" fmla="*/ 142526 h 611561"/>
                  <a:gd name="connsiteX34" fmla="*/ 855448 w 2384237"/>
                  <a:gd name="connsiteY34" fmla="*/ 41444 h 611561"/>
                  <a:gd name="connsiteX35" fmla="*/ 891231 w 2384237"/>
                  <a:gd name="connsiteY35" fmla="*/ 176 h 61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84237" h="611561">
                    <a:moveTo>
                      <a:pt x="2302579" y="460750"/>
                    </a:moveTo>
                    <a:cubicBezTo>
                      <a:pt x="2309613" y="461331"/>
                      <a:pt x="2317360" y="463817"/>
                      <a:pt x="2325516" y="468382"/>
                    </a:cubicBezTo>
                    <a:cubicBezTo>
                      <a:pt x="2358139" y="487294"/>
                      <a:pt x="2384237" y="532944"/>
                      <a:pt x="2384237" y="570117"/>
                    </a:cubicBezTo>
                    <a:cubicBezTo>
                      <a:pt x="2384237" y="607289"/>
                      <a:pt x="2358139" y="622288"/>
                      <a:pt x="2325516" y="603376"/>
                    </a:cubicBezTo>
                    <a:cubicBezTo>
                      <a:pt x="2292894" y="584464"/>
                      <a:pt x="2266796" y="539466"/>
                      <a:pt x="2266796" y="502294"/>
                    </a:cubicBezTo>
                    <a:cubicBezTo>
                      <a:pt x="2266796" y="474415"/>
                      <a:pt x="2281476" y="459008"/>
                      <a:pt x="2302579" y="460750"/>
                    </a:cubicBezTo>
                    <a:close/>
                    <a:moveTo>
                      <a:pt x="2063713" y="322770"/>
                    </a:moveTo>
                    <a:cubicBezTo>
                      <a:pt x="2070787" y="323443"/>
                      <a:pt x="2078577" y="326051"/>
                      <a:pt x="2086778" y="330779"/>
                    </a:cubicBezTo>
                    <a:cubicBezTo>
                      <a:pt x="2118925" y="349692"/>
                      <a:pt x="2145168" y="394689"/>
                      <a:pt x="2145168" y="431862"/>
                    </a:cubicBezTo>
                    <a:cubicBezTo>
                      <a:pt x="2145168" y="469034"/>
                      <a:pt x="2118925" y="484033"/>
                      <a:pt x="2086778" y="465773"/>
                    </a:cubicBezTo>
                    <a:cubicBezTo>
                      <a:pt x="2053975" y="446861"/>
                      <a:pt x="2027733" y="401211"/>
                      <a:pt x="2027733" y="364039"/>
                    </a:cubicBezTo>
                    <a:cubicBezTo>
                      <a:pt x="2027733" y="336160"/>
                      <a:pt x="2042494" y="320753"/>
                      <a:pt x="2063713" y="322770"/>
                    </a:cubicBezTo>
                    <a:close/>
                    <a:moveTo>
                      <a:pt x="274846" y="164119"/>
                    </a:moveTo>
                    <a:cubicBezTo>
                      <a:pt x="281880" y="164702"/>
                      <a:pt x="289628" y="167198"/>
                      <a:pt x="297783" y="171780"/>
                    </a:cubicBezTo>
                    <a:cubicBezTo>
                      <a:pt x="330406" y="190764"/>
                      <a:pt x="356504" y="236587"/>
                      <a:pt x="356504" y="273246"/>
                    </a:cubicBezTo>
                    <a:cubicBezTo>
                      <a:pt x="356504" y="311213"/>
                      <a:pt x="330406" y="325615"/>
                      <a:pt x="297783" y="307285"/>
                    </a:cubicBezTo>
                    <a:cubicBezTo>
                      <a:pt x="265161" y="288302"/>
                      <a:pt x="239063" y="243133"/>
                      <a:pt x="239063" y="205820"/>
                    </a:cubicBezTo>
                    <a:cubicBezTo>
                      <a:pt x="239063" y="177836"/>
                      <a:pt x="253743" y="162370"/>
                      <a:pt x="274846" y="164119"/>
                    </a:cubicBezTo>
                    <a:close/>
                    <a:moveTo>
                      <a:pt x="1130297" y="138472"/>
                    </a:moveTo>
                    <a:cubicBezTo>
                      <a:pt x="1137331" y="139147"/>
                      <a:pt x="1145079" y="141766"/>
                      <a:pt x="1153234" y="146512"/>
                    </a:cubicBezTo>
                    <a:cubicBezTo>
                      <a:pt x="1185856" y="164841"/>
                      <a:pt x="1211954" y="210664"/>
                      <a:pt x="1211954" y="247977"/>
                    </a:cubicBezTo>
                    <a:cubicBezTo>
                      <a:pt x="1211954" y="285290"/>
                      <a:pt x="1185856" y="299692"/>
                      <a:pt x="1153234" y="281362"/>
                    </a:cubicBezTo>
                    <a:cubicBezTo>
                      <a:pt x="1120612" y="262379"/>
                      <a:pt x="1094515" y="217210"/>
                      <a:pt x="1094515" y="179897"/>
                    </a:cubicBezTo>
                    <a:cubicBezTo>
                      <a:pt x="1094515" y="151912"/>
                      <a:pt x="1109195" y="136447"/>
                      <a:pt x="1130297" y="138472"/>
                    </a:cubicBezTo>
                    <a:close/>
                    <a:moveTo>
                      <a:pt x="36057" y="26100"/>
                    </a:moveTo>
                    <a:cubicBezTo>
                      <a:pt x="43061" y="26772"/>
                      <a:pt x="50727" y="29381"/>
                      <a:pt x="58719" y="34109"/>
                    </a:cubicBezTo>
                    <a:cubicBezTo>
                      <a:pt x="91341" y="53021"/>
                      <a:pt x="117439" y="98019"/>
                      <a:pt x="117439" y="135191"/>
                    </a:cubicBezTo>
                    <a:cubicBezTo>
                      <a:pt x="117439" y="172364"/>
                      <a:pt x="91341" y="187363"/>
                      <a:pt x="58719" y="169103"/>
                    </a:cubicBezTo>
                    <a:cubicBezTo>
                      <a:pt x="26750" y="150190"/>
                      <a:pt x="0" y="104540"/>
                      <a:pt x="0" y="67368"/>
                    </a:cubicBezTo>
                    <a:cubicBezTo>
                      <a:pt x="0" y="39489"/>
                      <a:pt x="15047" y="24082"/>
                      <a:pt x="36057" y="26100"/>
                    </a:cubicBezTo>
                    <a:close/>
                    <a:moveTo>
                      <a:pt x="891231" y="176"/>
                    </a:moveTo>
                    <a:cubicBezTo>
                      <a:pt x="898265" y="848"/>
                      <a:pt x="906013" y="3457"/>
                      <a:pt x="914168" y="8185"/>
                    </a:cubicBezTo>
                    <a:cubicBezTo>
                      <a:pt x="946138" y="27097"/>
                      <a:pt x="972889" y="72095"/>
                      <a:pt x="972889" y="109267"/>
                    </a:cubicBezTo>
                    <a:cubicBezTo>
                      <a:pt x="972889" y="146439"/>
                      <a:pt x="946138" y="161439"/>
                      <a:pt x="914168" y="142526"/>
                    </a:cubicBezTo>
                    <a:cubicBezTo>
                      <a:pt x="881546" y="123614"/>
                      <a:pt x="855448" y="78616"/>
                      <a:pt x="855448" y="41444"/>
                    </a:cubicBezTo>
                    <a:cubicBezTo>
                      <a:pt x="855448" y="13565"/>
                      <a:pt x="870128" y="-1842"/>
                      <a:pt x="891231" y="176"/>
                    </a:cubicBezTo>
                    <a:close/>
                  </a:path>
                </a:pathLst>
              </a:custGeom>
              <a:solidFill>
                <a:schemeClr val="bg1"/>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grpSp>
            <p:nvGrpSpPr>
              <p:cNvPr id="194" name="Group 18">
                <a:extLst>
                  <a:ext uri="{FF2B5EF4-FFF2-40B4-BE49-F238E27FC236}">
                    <a16:creationId xmlns:a16="http://schemas.microsoft.com/office/drawing/2014/main" xmlns="" id="{38932EEF-733C-461B-9394-A97CF50B65E4}"/>
                  </a:ext>
                </a:extLst>
              </p:cNvPr>
              <p:cNvGrpSpPr/>
              <p:nvPr/>
            </p:nvGrpSpPr>
            <p:grpSpPr>
              <a:xfrm>
                <a:off x="9294123" y="1918282"/>
                <a:ext cx="4982923" cy="6267538"/>
                <a:chOff x="9294123" y="1918282"/>
                <a:chExt cx="4982923" cy="6267538"/>
              </a:xfrm>
            </p:grpSpPr>
            <p:sp>
              <p:nvSpPr>
                <p:cNvPr id="195" name="Freeform 117">
                  <a:extLst>
                    <a:ext uri="{FF2B5EF4-FFF2-40B4-BE49-F238E27FC236}">
                      <a16:creationId xmlns:a16="http://schemas.microsoft.com/office/drawing/2014/main" xmlns="" id="{76F06727-05E4-480E-95C4-D5B24FFB85A8}"/>
                    </a:ext>
                  </a:extLst>
                </p:cNvPr>
                <p:cNvSpPr>
                  <a:spLocks noChangeArrowheads="1"/>
                </p:cNvSpPr>
                <p:nvPr/>
              </p:nvSpPr>
              <p:spPr bwMode="auto">
                <a:xfrm>
                  <a:off x="9294123" y="1918282"/>
                  <a:ext cx="4982923" cy="6267538"/>
                </a:xfrm>
                <a:custGeom>
                  <a:avLst/>
                  <a:gdLst>
                    <a:gd name="T0" fmla="*/ 195 w 7631"/>
                    <a:gd name="T1" fmla="*/ 0 h 9597"/>
                    <a:gd name="T2" fmla="*/ 320 w 7631"/>
                    <a:gd name="T3" fmla="*/ 43 h 9597"/>
                    <a:gd name="T4" fmla="*/ 7311 w 7631"/>
                    <a:gd name="T5" fmla="*/ 4080 h 9597"/>
                    <a:gd name="T6" fmla="*/ 7630 w 7631"/>
                    <a:gd name="T7" fmla="*/ 4631 h 9597"/>
                    <a:gd name="T8" fmla="*/ 7630 w 7631"/>
                    <a:gd name="T9" fmla="*/ 9371 h 9597"/>
                    <a:gd name="T10" fmla="*/ 7467 w 7631"/>
                    <a:gd name="T11" fmla="*/ 9596 h 9597"/>
                    <a:gd name="T12" fmla="*/ 7442 w 7631"/>
                    <a:gd name="T13" fmla="*/ 9596 h 9597"/>
                    <a:gd name="T14" fmla="*/ 7311 w 7631"/>
                    <a:gd name="T15" fmla="*/ 9553 h 9597"/>
                    <a:gd name="T16" fmla="*/ 320 w 7631"/>
                    <a:gd name="T17" fmla="*/ 5517 h 9597"/>
                    <a:gd name="T18" fmla="*/ 0 w 7631"/>
                    <a:gd name="T19" fmla="*/ 4966 h 9597"/>
                    <a:gd name="T20" fmla="*/ 0 w 7631"/>
                    <a:gd name="T21" fmla="*/ 225 h 9597"/>
                    <a:gd name="T22" fmla="*/ 158 w 7631"/>
                    <a:gd name="T23" fmla="*/ 0 h 9597"/>
                    <a:gd name="T24" fmla="*/ 195 w 7631"/>
                    <a:gd name="T25" fmla="*/ 0 h 9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31" h="9597">
                      <a:moveTo>
                        <a:pt x="195" y="0"/>
                      </a:moveTo>
                      <a:cubicBezTo>
                        <a:pt x="233" y="3"/>
                        <a:pt x="276" y="17"/>
                        <a:pt x="320" y="43"/>
                      </a:cubicBezTo>
                      <a:lnTo>
                        <a:pt x="7311" y="4080"/>
                      </a:lnTo>
                      <a:cubicBezTo>
                        <a:pt x="7487" y="4182"/>
                        <a:pt x="7630" y="4429"/>
                        <a:pt x="7630" y="4631"/>
                      </a:cubicBezTo>
                      <a:lnTo>
                        <a:pt x="7630" y="9371"/>
                      </a:lnTo>
                      <a:cubicBezTo>
                        <a:pt x="7630" y="9509"/>
                        <a:pt x="7564" y="9590"/>
                        <a:pt x="7467" y="9596"/>
                      </a:cubicBezTo>
                      <a:lnTo>
                        <a:pt x="7442" y="9596"/>
                      </a:lnTo>
                      <a:cubicBezTo>
                        <a:pt x="7402" y="9594"/>
                        <a:pt x="7358" y="9580"/>
                        <a:pt x="7311" y="9553"/>
                      </a:cubicBezTo>
                      <a:lnTo>
                        <a:pt x="320" y="5517"/>
                      </a:lnTo>
                      <a:cubicBezTo>
                        <a:pt x="144" y="5415"/>
                        <a:pt x="0" y="5169"/>
                        <a:pt x="0" y="4966"/>
                      </a:cubicBezTo>
                      <a:lnTo>
                        <a:pt x="0" y="225"/>
                      </a:lnTo>
                      <a:cubicBezTo>
                        <a:pt x="0" y="90"/>
                        <a:pt x="64" y="9"/>
                        <a:pt x="158" y="0"/>
                      </a:cubicBezTo>
                      <a:lnTo>
                        <a:pt x="195" y="0"/>
                      </a:lnTo>
                    </a:path>
                  </a:pathLst>
                </a:custGeom>
                <a:solidFill>
                  <a:schemeClr val="accent1">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96" name="Freeform 118">
                  <a:extLst>
                    <a:ext uri="{FF2B5EF4-FFF2-40B4-BE49-F238E27FC236}">
                      <a16:creationId xmlns:a16="http://schemas.microsoft.com/office/drawing/2014/main" xmlns="" id="{2FCB5313-7FD5-427B-BA55-DB3A85B6B9BE}"/>
                    </a:ext>
                  </a:extLst>
                </p:cNvPr>
                <p:cNvSpPr>
                  <a:spLocks noChangeArrowheads="1"/>
                </p:cNvSpPr>
                <p:nvPr/>
              </p:nvSpPr>
              <p:spPr bwMode="auto">
                <a:xfrm>
                  <a:off x="9294123" y="1918282"/>
                  <a:ext cx="4982923" cy="3228820"/>
                </a:xfrm>
                <a:custGeom>
                  <a:avLst/>
                  <a:gdLst>
                    <a:gd name="T0" fmla="*/ 195 w 7631"/>
                    <a:gd name="T1" fmla="*/ 0 h 4945"/>
                    <a:gd name="T2" fmla="*/ 320 w 7631"/>
                    <a:gd name="T3" fmla="*/ 43 h 4945"/>
                    <a:gd name="T4" fmla="*/ 7311 w 7631"/>
                    <a:gd name="T5" fmla="*/ 4080 h 4945"/>
                    <a:gd name="T6" fmla="*/ 7630 w 7631"/>
                    <a:gd name="T7" fmla="*/ 4631 h 4945"/>
                    <a:gd name="T8" fmla="*/ 7630 w 7631"/>
                    <a:gd name="T9" fmla="*/ 4944 h 4945"/>
                    <a:gd name="T10" fmla="*/ 0 w 7631"/>
                    <a:gd name="T11" fmla="*/ 538 h 4945"/>
                    <a:gd name="T12" fmla="*/ 0 w 7631"/>
                    <a:gd name="T13" fmla="*/ 225 h 4945"/>
                    <a:gd name="T14" fmla="*/ 158 w 7631"/>
                    <a:gd name="T15" fmla="*/ 0 h 4945"/>
                    <a:gd name="T16" fmla="*/ 195 w 7631"/>
                    <a:gd name="T17" fmla="*/ 0 h 4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31" h="4945">
                      <a:moveTo>
                        <a:pt x="195" y="0"/>
                      </a:moveTo>
                      <a:cubicBezTo>
                        <a:pt x="233" y="3"/>
                        <a:pt x="276" y="17"/>
                        <a:pt x="320" y="43"/>
                      </a:cubicBezTo>
                      <a:lnTo>
                        <a:pt x="7311" y="4080"/>
                      </a:lnTo>
                      <a:cubicBezTo>
                        <a:pt x="7487" y="4182"/>
                        <a:pt x="7630" y="4429"/>
                        <a:pt x="7630" y="4631"/>
                      </a:cubicBezTo>
                      <a:lnTo>
                        <a:pt x="7630" y="4944"/>
                      </a:lnTo>
                      <a:lnTo>
                        <a:pt x="0" y="538"/>
                      </a:lnTo>
                      <a:lnTo>
                        <a:pt x="0" y="225"/>
                      </a:lnTo>
                      <a:cubicBezTo>
                        <a:pt x="0" y="90"/>
                        <a:pt x="64" y="9"/>
                        <a:pt x="158" y="0"/>
                      </a:cubicBezTo>
                      <a:lnTo>
                        <a:pt x="195" y="0"/>
                      </a:lnTo>
                    </a:path>
                  </a:pathLst>
                </a:custGeom>
                <a:solidFill>
                  <a:schemeClr val="accent1">
                    <a:lumMod val="60000"/>
                    <a:lumOff val="4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97" name="Freeform 112">
                  <a:extLst>
                    <a:ext uri="{FF2B5EF4-FFF2-40B4-BE49-F238E27FC236}">
                      <a16:creationId xmlns:a16="http://schemas.microsoft.com/office/drawing/2014/main" xmlns="" id="{49544118-06EA-47DF-8188-DCCD45959FF6}"/>
                    </a:ext>
                  </a:extLst>
                </p:cNvPr>
                <p:cNvSpPr>
                  <a:spLocks noChangeArrowheads="1"/>
                </p:cNvSpPr>
                <p:nvPr/>
              </p:nvSpPr>
              <p:spPr bwMode="auto">
                <a:xfrm>
                  <a:off x="10032811" y="2422336"/>
                  <a:ext cx="2546187" cy="1578406"/>
                </a:xfrm>
                <a:custGeom>
                  <a:avLst/>
                  <a:gdLst>
                    <a:gd name="T0" fmla="*/ 3799 w 3897"/>
                    <a:gd name="T1" fmla="*/ 2414 h 2415"/>
                    <a:gd name="T2" fmla="*/ 3797 w 3897"/>
                    <a:gd name="T3" fmla="*/ 2413 h 2415"/>
                    <a:gd name="T4" fmla="*/ 99 w 3897"/>
                    <a:gd name="T5" fmla="*/ 277 h 2415"/>
                    <a:gd name="T6" fmla="*/ 0 w 3897"/>
                    <a:gd name="T7" fmla="*/ 87 h 2415"/>
                    <a:gd name="T8" fmla="*/ 60 w 3897"/>
                    <a:gd name="T9" fmla="*/ 0 h 2415"/>
                    <a:gd name="T10" fmla="*/ 99 w 3897"/>
                    <a:gd name="T11" fmla="*/ 12 h 2415"/>
                    <a:gd name="T12" fmla="*/ 3797 w 3897"/>
                    <a:gd name="T13" fmla="*/ 2148 h 2415"/>
                    <a:gd name="T14" fmla="*/ 3896 w 3897"/>
                    <a:gd name="T15" fmla="*/ 2337 h 2415"/>
                    <a:gd name="T16" fmla="*/ 3868 w 3897"/>
                    <a:gd name="T17" fmla="*/ 2414 h 2415"/>
                    <a:gd name="T18" fmla="*/ 3799 w 3897"/>
                    <a:gd name="T19" fmla="*/ 2414 h 2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97" h="2415">
                      <a:moveTo>
                        <a:pt x="3799" y="2414"/>
                      </a:moveTo>
                      <a:cubicBezTo>
                        <a:pt x="3799" y="2413"/>
                        <a:pt x="3798" y="2413"/>
                        <a:pt x="3797" y="2413"/>
                      </a:cubicBezTo>
                      <a:lnTo>
                        <a:pt x="99" y="277"/>
                      </a:lnTo>
                      <a:cubicBezTo>
                        <a:pt x="44" y="245"/>
                        <a:pt x="0" y="161"/>
                        <a:pt x="0" y="87"/>
                      </a:cubicBezTo>
                      <a:cubicBezTo>
                        <a:pt x="0" y="33"/>
                        <a:pt x="24" y="0"/>
                        <a:pt x="60" y="0"/>
                      </a:cubicBezTo>
                      <a:cubicBezTo>
                        <a:pt x="72" y="0"/>
                        <a:pt x="85" y="4"/>
                        <a:pt x="99" y="12"/>
                      </a:cubicBezTo>
                      <a:lnTo>
                        <a:pt x="3797" y="2148"/>
                      </a:lnTo>
                      <a:cubicBezTo>
                        <a:pt x="3852" y="2179"/>
                        <a:pt x="3896" y="2264"/>
                        <a:pt x="3896" y="2337"/>
                      </a:cubicBezTo>
                      <a:cubicBezTo>
                        <a:pt x="3896" y="2373"/>
                        <a:pt x="3886" y="2400"/>
                        <a:pt x="3868" y="2414"/>
                      </a:cubicBezTo>
                      <a:lnTo>
                        <a:pt x="3799" y="2414"/>
                      </a:lnTo>
                    </a:path>
                  </a:pathLst>
                </a:custGeom>
                <a:solidFill>
                  <a:schemeClr val="accent1">
                    <a:lumMod val="20000"/>
                    <a:lumOff val="8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grpSp>
        </p:grpSp>
        <p:pic>
          <p:nvPicPr>
            <p:cNvPr id="204" name="Picture 10" descr="Warum wird ein Herz so oft falsch dargestellt? - Allmystery">
              <a:extLst>
                <a:ext uri="{FF2B5EF4-FFF2-40B4-BE49-F238E27FC236}">
                  <a16:creationId xmlns:a16="http://schemas.microsoft.com/office/drawing/2014/main" xmlns="" id="{2A78A858-C86A-4B92-8699-7D391491B064}"/>
                </a:ext>
              </a:extLst>
            </p:cNvPr>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46411" y="3565235"/>
              <a:ext cx="622910" cy="673079"/>
            </a:xfrm>
            <a:prstGeom prst="rect">
              <a:avLst/>
            </a:prstGeom>
            <a:noFill/>
            <a:extLst>
              <a:ext uri="{909E8E84-426E-40DD-AFC4-6F175D3DCCD1}">
                <a14:hiddenFill xmlns:a14="http://schemas.microsoft.com/office/drawing/2010/main">
                  <a:solidFill>
                    <a:srgbClr val="FFFFFF"/>
                  </a:solidFill>
                </a14:hiddenFill>
              </a:ext>
            </a:extLst>
          </p:spPr>
        </p:pic>
        <p:pic>
          <p:nvPicPr>
            <p:cNvPr id="205" name="Picture 8" descr="Emoji Emoticon Zorn - Kostenloses Bild auf Pixabay">
              <a:extLst>
                <a:ext uri="{FF2B5EF4-FFF2-40B4-BE49-F238E27FC236}">
                  <a16:creationId xmlns:a16="http://schemas.microsoft.com/office/drawing/2014/main" xmlns="" id="{3B9614C6-9131-4748-8C8C-2AA83194E620}"/>
                </a:ext>
              </a:extLst>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39859" y="3109188"/>
              <a:ext cx="1161060" cy="869587"/>
            </a:xfrm>
            <a:prstGeom prst="rect">
              <a:avLst/>
            </a:prstGeom>
            <a:noFill/>
            <a:scene3d>
              <a:camera prst="isometricLeftDown"/>
              <a:lightRig rig="threePt" dir="t"/>
            </a:scene3d>
            <a:extLst>
              <a:ext uri="{909E8E84-426E-40DD-AFC4-6F175D3DCCD1}">
                <a14:hiddenFill xmlns:a14="http://schemas.microsoft.com/office/drawing/2010/main">
                  <a:solidFill>
                    <a:srgbClr val="FFFFFF"/>
                  </a:solidFill>
                </a14:hiddenFill>
              </a:ext>
            </a:extLst>
          </p:spPr>
        </p:pic>
        <p:cxnSp>
          <p:nvCxnSpPr>
            <p:cNvPr id="206" name="Verbinder: gewinkelt 205">
              <a:extLst>
                <a:ext uri="{FF2B5EF4-FFF2-40B4-BE49-F238E27FC236}">
                  <a16:creationId xmlns:a16="http://schemas.microsoft.com/office/drawing/2014/main" xmlns="" id="{15128B55-19D9-45E6-9C73-EC99D7BDD67A}"/>
                </a:ext>
              </a:extLst>
            </p:cNvPr>
            <p:cNvCxnSpPr>
              <a:cxnSpLocks/>
              <a:endCxn id="204" idx="1"/>
            </p:cNvCxnSpPr>
            <p:nvPr/>
          </p:nvCxnSpPr>
          <p:spPr>
            <a:xfrm flipV="1">
              <a:off x="7643177" y="3901775"/>
              <a:ext cx="503234" cy="165716"/>
            </a:xfrm>
            <a:prstGeom prst="bentConnector3">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207" name="Verbinder: gewinkelt 206">
              <a:extLst>
                <a:ext uri="{FF2B5EF4-FFF2-40B4-BE49-F238E27FC236}">
                  <a16:creationId xmlns:a16="http://schemas.microsoft.com/office/drawing/2014/main" xmlns="" id="{AB9F6353-1CBD-4335-800E-E7AF28169160}"/>
                </a:ext>
              </a:extLst>
            </p:cNvPr>
            <p:cNvCxnSpPr>
              <a:cxnSpLocks/>
            </p:cNvCxnSpPr>
            <p:nvPr/>
          </p:nvCxnSpPr>
          <p:spPr>
            <a:xfrm rot="5400000">
              <a:off x="7133132" y="2749008"/>
              <a:ext cx="628772" cy="211717"/>
            </a:xfrm>
            <a:prstGeom prst="bentConnector3">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208" name="Verbinder: gewinkelt 207">
              <a:extLst>
                <a:ext uri="{FF2B5EF4-FFF2-40B4-BE49-F238E27FC236}">
                  <a16:creationId xmlns:a16="http://schemas.microsoft.com/office/drawing/2014/main" xmlns="" id="{14F81F5F-76E2-44F4-B78A-FC86B8EF27DA}"/>
                </a:ext>
              </a:extLst>
            </p:cNvPr>
            <p:cNvCxnSpPr>
              <a:cxnSpLocks/>
            </p:cNvCxnSpPr>
            <p:nvPr/>
          </p:nvCxnSpPr>
          <p:spPr>
            <a:xfrm rot="10800000" flipV="1">
              <a:off x="4838486" y="3769228"/>
              <a:ext cx="524156" cy="142613"/>
            </a:xfrm>
            <a:prstGeom prst="bentConnector3">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209" name="Verbinder: gewinkelt 208">
              <a:extLst>
                <a:ext uri="{FF2B5EF4-FFF2-40B4-BE49-F238E27FC236}">
                  <a16:creationId xmlns:a16="http://schemas.microsoft.com/office/drawing/2014/main" xmlns="" id="{DA440152-3BCA-4C9D-967F-F01407509A58}"/>
                </a:ext>
              </a:extLst>
            </p:cNvPr>
            <p:cNvCxnSpPr>
              <a:cxnSpLocks/>
            </p:cNvCxnSpPr>
            <p:nvPr/>
          </p:nvCxnSpPr>
          <p:spPr>
            <a:xfrm rot="16200000" flipV="1">
              <a:off x="4943391" y="2125479"/>
              <a:ext cx="318877" cy="191174"/>
            </a:xfrm>
            <a:prstGeom prst="bentConnector3">
              <a:avLst/>
            </a:prstGeom>
            <a:ln w="19050">
              <a:prstDash val="sysDot"/>
            </a:ln>
          </p:spPr>
          <p:style>
            <a:lnRef idx="1">
              <a:schemeClr val="accent1"/>
            </a:lnRef>
            <a:fillRef idx="0">
              <a:schemeClr val="accent1"/>
            </a:fillRef>
            <a:effectRef idx="0">
              <a:schemeClr val="accent1"/>
            </a:effectRef>
            <a:fontRef idx="minor">
              <a:schemeClr val="tx1"/>
            </a:fontRef>
          </p:style>
        </p:cxnSp>
      </p:grpSp>
      <p:sp>
        <p:nvSpPr>
          <p:cNvPr id="65" name="Subtitle 2">
            <a:extLst>
              <a:ext uri="{FF2B5EF4-FFF2-40B4-BE49-F238E27FC236}">
                <a16:creationId xmlns:a16="http://schemas.microsoft.com/office/drawing/2014/main" xmlns="" id="{1D4C98B5-DB79-461E-98C9-4FD6358A841A}"/>
              </a:ext>
            </a:extLst>
          </p:cNvPr>
          <p:cNvSpPr txBox="1">
            <a:spLocks/>
          </p:cNvSpPr>
          <p:nvPr/>
        </p:nvSpPr>
        <p:spPr>
          <a:xfrm>
            <a:off x="1008114" y="1895130"/>
            <a:ext cx="2433172" cy="4976024"/>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ts val="600"/>
              </a:spcBef>
              <a:spcAft>
                <a:spcPts val="0"/>
              </a:spcAft>
              <a:buClrTx/>
              <a:buSzTx/>
              <a:buFont typeface="Arial"/>
              <a:buNone/>
              <a:tabLst/>
              <a:defRPr/>
            </a:pPr>
            <a:r>
              <a:rPr kumimoji="0" lang="en-GB" sz="19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Das </a:t>
            </a:r>
            <a:r>
              <a:rPr kumimoji="0" lang="en-GB" sz="19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Bemühen</a:t>
            </a:r>
            <a:r>
              <a:rPr kumimoji="0" lang="en-GB" sz="19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a:t>
            </a:r>
            <a:r>
              <a:rPr kumimoji="0" lang="en-GB" sz="19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wertvolle</a:t>
            </a:r>
            <a:r>
              <a:rPr kumimoji="0" lang="en-GB" sz="19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a:t>
            </a:r>
            <a:r>
              <a:rPr kumimoji="0" lang="en-GB" sz="19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Informationen</a:t>
            </a:r>
            <a:r>
              <a:rPr kumimoji="0" lang="en-GB" sz="19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in </a:t>
            </a:r>
            <a:r>
              <a:rPr kumimoji="0" lang="en-GB" sz="19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benutzer-generierten</a:t>
            </a:r>
            <a:r>
              <a:rPr kumimoji="0" lang="en-GB" sz="19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a:t>
            </a:r>
            <a:r>
              <a:rPr kumimoji="0" lang="en-GB" sz="19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Daten</a:t>
            </a:r>
            <a:r>
              <a:rPr kumimoji="0" lang="en-GB" sz="19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a:t>
            </a:r>
            <a:r>
              <a:rPr kumimoji="0" lang="en-GB" sz="19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zu</a:t>
            </a:r>
            <a:r>
              <a:rPr kumimoji="0" lang="en-GB" sz="19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a:t>
            </a:r>
            <a:r>
              <a:rPr kumimoji="0" lang="en-GB" sz="19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finden</a:t>
            </a:r>
            <a:r>
              <a:rPr kumimoji="0" lang="en-GB" sz="19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a:t>
            </a:r>
            <a:r>
              <a:rPr kumimoji="0" lang="en-GB" sz="19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wird</a:t>
            </a:r>
            <a:r>
              <a:rPr kumimoji="0" lang="en-GB" sz="19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a:t>
            </a:r>
            <a:r>
              <a:rPr kumimoji="0" lang="en-GB" sz="1900" b="1"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Opinion Mining </a:t>
            </a:r>
            <a:r>
              <a:rPr kumimoji="0" lang="en-GB" sz="1900" b="1"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genannt</a:t>
            </a:r>
            <a:r>
              <a:rPr kumimoji="0" lang="en-GB" sz="19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a:t>
            </a:r>
            <a:r>
              <a:rPr kumimoji="0" lang="en-GB" sz="19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sym typeface="Wingdings" panose="05000000000000000000" pitchFamily="2" charset="2"/>
              </a:rPr>
              <a:t>Haupt-</a:t>
            </a:r>
            <a:r>
              <a:rPr kumimoji="0" lang="en-GB" sz="19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sym typeface="Wingdings" panose="05000000000000000000" pitchFamily="2" charset="2"/>
              </a:rPr>
              <a:t>zweck</a:t>
            </a:r>
            <a:r>
              <a:rPr kumimoji="0" lang="en-GB" sz="19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sym typeface="Wingdings" panose="05000000000000000000" pitchFamily="2" charset="2"/>
              </a:rPr>
              <a:t> </a:t>
            </a:r>
            <a:r>
              <a:rPr kumimoji="0" lang="en-GB" sz="19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sym typeface="Wingdings" panose="05000000000000000000" pitchFamily="2" charset="2"/>
              </a:rPr>
              <a:t>ist</a:t>
            </a:r>
            <a:r>
              <a:rPr kumimoji="0" lang="en-GB" sz="19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sym typeface="Wingdings" panose="05000000000000000000" pitchFamily="2" charset="2"/>
              </a:rPr>
              <a:t> die </a:t>
            </a:r>
            <a:r>
              <a:rPr kumimoji="0" lang="en-GB" sz="19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sym typeface="Wingdings" panose="05000000000000000000" pitchFamily="2" charset="2"/>
              </a:rPr>
              <a:t>Messung</a:t>
            </a:r>
            <a:r>
              <a:rPr kumimoji="0" lang="en-GB" sz="19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sym typeface="Wingdings" panose="05000000000000000000" pitchFamily="2" charset="2"/>
              </a:rPr>
              <a:t> der </a:t>
            </a:r>
            <a:r>
              <a:rPr kumimoji="0" lang="en-GB" sz="19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sym typeface="Wingdings" panose="05000000000000000000" pitchFamily="2" charset="2"/>
              </a:rPr>
              <a:t>Einstellung</a:t>
            </a:r>
            <a:r>
              <a:rPr kumimoji="0" lang="en-GB" sz="19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sym typeface="Wingdings" panose="05000000000000000000" pitchFamily="2" charset="2"/>
              </a:rPr>
              <a:t>, </a:t>
            </a:r>
            <a:r>
              <a:rPr kumimoji="0" lang="en-GB" sz="19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sym typeface="Wingdings" panose="05000000000000000000" pitchFamily="2" charset="2"/>
              </a:rPr>
              <a:t>Meinung</a:t>
            </a:r>
            <a:r>
              <a:rPr kumimoji="0" lang="en-GB" sz="19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sym typeface="Wingdings" panose="05000000000000000000" pitchFamily="2" charset="2"/>
              </a:rPr>
              <a:t>, des </a:t>
            </a:r>
            <a:r>
              <a:rPr kumimoji="0" lang="en-GB" sz="19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sym typeface="Wingdings" panose="05000000000000000000" pitchFamily="2" charset="2"/>
              </a:rPr>
              <a:t>emotiona-len</a:t>
            </a:r>
            <a:r>
              <a:rPr kumimoji="0" lang="en-GB" sz="19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sym typeface="Wingdings" panose="05000000000000000000" pitchFamily="2" charset="2"/>
              </a:rPr>
              <a:t> </a:t>
            </a:r>
            <a:r>
              <a:rPr kumimoji="0" lang="en-GB" sz="19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sym typeface="Wingdings" panose="05000000000000000000" pitchFamily="2" charset="2"/>
              </a:rPr>
              <a:t>Zustands</a:t>
            </a:r>
            <a:r>
              <a:rPr kumimoji="0" lang="en-GB" sz="19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sym typeface="Wingdings" panose="05000000000000000000" pitchFamily="2" charset="2"/>
              </a:rPr>
              <a:t> </a:t>
            </a:r>
            <a:r>
              <a:rPr kumimoji="0" lang="en-GB" sz="19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sym typeface="Wingdings" panose="05000000000000000000" pitchFamily="2" charset="2"/>
              </a:rPr>
              <a:t>oder</a:t>
            </a:r>
            <a:r>
              <a:rPr kumimoji="0" lang="en-GB" sz="19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sym typeface="Wingdings" panose="05000000000000000000" pitchFamily="2" charset="2"/>
              </a:rPr>
              <a:t> der </a:t>
            </a:r>
            <a:r>
              <a:rPr kumimoji="0" lang="en-GB" sz="19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sym typeface="Wingdings" panose="05000000000000000000" pitchFamily="2" charset="2"/>
              </a:rPr>
              <a:t>beabsichtig</a:t>
            </a:r>
            <a:r>
              <a:rPr kumimoji="0" lang="en-GB" sz="19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sym typeface="Wingdings" panose="05000000000000000000" pitchFamily="2" charset="2"/>
              </a:rPr>
              <a:t>-ten </a:t>
            </a:r>
            <a:r>
              <a:rPr kumimoji="0" lang="en-GB" sz="19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sym typeface="Wingdings" panose="05000000000000000000" pitchFamily="2" charset="2"/>
              </a:rPr>
              <a:t>emotionalen</a:t>
            </a:r>
            <a:r>
              <a:rPr kumimoji="0" lang="en-GB" sz="19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sym typeface="Wingdings" panose="05000000000000000000" pitchFamily="2" charset="2"/>
              </a:rPr>
              <a:t> </a:t>
            </a:r>
            <a:r>
              <a:rPr kumimoji="0" lang="en-GB" sz="19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sym typeface="Wingdings" panose="05000000000000000000" pitchFamily="2" charset="2"/>
              </a:rPr>
              <a:t>Kommunikation</a:t>
            </a:r>
            <a:r>
              <a:rPr kumimoji="0" lang="en-GB" sz="19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sym typeface="Wingdings" panose="05000000000000000000" pitchFamily="2" charset="2"/>
              </a:rPr>
              <a:t> </a:t>
            </a:r>
            <a:r>
              <a:rPr kumimoji="0" lang="en-GB" sz="19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sym typeface="Wingdings" panose="05000000000000000000" pitchFamily="2" charset="2"/>
              </a:rPr>
              <a:t>eines</a:t>
            </a:r>
            <a:r>
              <a:rPr kumimoji="0" lang="en-GB" sz="19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sym typeface="Wingdings" panose="05000000000000000000" pitchFamily="2" charset="2"/>
              </a:rPr>
              <a:t> </a:t>
            </a:r>
            <a:r>
              <a:rPr kumimoji="0" lang="en-GB" sz="19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sym typeface="Wingdings" panose="05000000000000000000" pitchFamily="2" charset="2"/>
              </a:rPr>
              <a:t>Sprechers</a:t>
            </a:r>
            <a:r>
              <a:rPr kumimoji="0" lang="en-GB" sz="19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sym typeface="Wingdings" panose="05000000000000000000" pitchFamily="2" charset="2"/>
              </a:rPr>
              <a:t> </a:t>
            </a:r>
            <a:r>
              <a:rPr kumimoji="0" lang="en-GB" sz="19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sym typeface="Wingdings" panose="05000000000000000000" pitchFamily="2" charset="2"/>
              </a:rPr>
              <a:t>oder</a:t>
            </a:r>
            <a:r>
              <a:rPr kumimoji="0" lang="en-GB" sz="19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sym typeface="Wingdings" panose="05000000000000000000" pitchFamily="2" charset="2"/>
              </a:rPr>
              <a:t> </a:t>
            </a:r>
            <a:r>
              <a:rPr kumimoji="0" lang="en-GB" sz="19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sym typeface="Wingdings" panose="05000000000000000000" pitchFamily="2" charset="2"/>
              </a:rPr>
              <a:t>Schreibers</a:t>
            </a:r>
            <a:r>
              <a:rPr kumimoji="0" lang="en-GB" sz="19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sym typeface="Wingdings" panose="05000000000000000000" pitchFamily="2" charset="2"/>
              </a:rPr>
              <a:t>. </a:t>
            </a:r>
            <a:endParaRPr kumimoji="0" lang="en-GB" sz="19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endParaRPr>
          </a:p>
          <a:p>
            <a:pPr marL="0" marR="0" lvl="0" indent="0" algn="l" defTabSz="1087636" rtl="0" eaLnBrk="1" fontAlgn="auto" latinLnBrk="0" hangingPunct="1">
              <a:lnSpc>
                <a:spcPct val="100000"/>
              </a:lnSpc>
              <a:spcBef>
                <a:spcPts val="600"/>
              </a:spcBef>
              <a:spcAft>
                <a:spcPts val="0"/>
              </a:spcAft>
              <a:buClrTx/>
              <a:buSzTx/>
              <a:buFont typeface="Arial"/>
              <a:buNone/>
              <a:tabLst/>
              <a:defRPr/>
            </a:pPr>
            <a:endParaRPr kumimoji="0" lang="en-GB" sz="9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sym typeface="Wingdings" panose="05000000000000000000" pitchFamily="2" charset="2"/>
            </a:endParaRPr>
          </a:p>
        </p:txBody>
      </p:sp>
    </p:spTree>
    <p:extLst>
      <p:ext uri="{BB962C8B-B14F-4D97-AF65-F5344CB8AC3E}">
        <p14:creationId xmlns:p14="http://schemas.microsoft.com/office/powerpoint/2010/main" val="25127759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1799360" y="516422"/>
            <a:ext cx="9087377" cy="697353"/>
          </a:xfrm>
        </p:spPr>
        <p:txBody>
          <a:bodyPr>
            <a:normAutofit/>
          </a:bodyPr>
          <a:lstStyle/>
          <a:p>
            <a:r>
              <a:rPr lang="en-GB" dirty="0" err="1"/>
              <a:t>Kernfunktionen</a:t>
            </a:r>
            <a:r>
              <a:rPr lang="en-GB" dirty="0"/>
              <a:t>: 4. Historische Daten</a:t>
            </a:r>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171697" y="2016189"/>
            <a:ext cx="3360587" cy="5129912"/>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ts val="600"/>
              </a:spcBef>
              <a:spcAft>
                <a:spcPts val="0"/>
              </a:spcAft>
              <a:buClrTx/>
              <a:buSzTx/>
              <a:buFont typeface="Arial"/>
              <a:buNone/>
              <a:tabLst/>
              <a:defRPr/>
            </a:pPr>
            <a:r>
              <a:rPr kumimoji="0" lang="en-GB" sz="22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Der Zugriff auf zuvor erfasste Daten ist erforderlich, um die aktuellen Metriken und Berichte in Bezug auf das überwachte Thema mit einem früheren Zustand des Themas zu vergleichen. </a:t>
            </a:r>
          </a:p>
          <a:p>
            <a:pPr marL="0" marR="0" lvl="0" indent="0" algn="l" defTabSz="1087636" rtl="0" eaLnBrk="1" fontAlgn="auto" latinLnBrk="0" hangingPunct="1">
              <a:lnSpc>
                <a:spcPct val="100000"/>
              </a:lnSpc>
              <a:spcBef>
                <a:spcPts val="600"/>
              </a:spcBef>
              <a:spcAft>
                <a:spcPts val="0"/>
              </a:spcAft>
              <a:buClrTx/>
              <a:buSzTx/>
              <a:buFont typeface="Arial"/>
              <a:buNone/>
              <a:tabLst/>
              <a:defRPr/>
            </a:pPr>
            <a:r>
              <a:rPr kumimoji="0" lang="en-GB" sz="22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Es ist notwendig, die Verbesserung einer Strategie auf lange Sicht und über die Jahre hinweg zu verstehen.</a:t>
            </a:r>
          </a:p>
          <a:p>
            <a:pPr marL="285750" marR="0" lvl="0" indent="-285750" algn="l" defTabSz="1087636" rtl="0" eaLnBrk="1" fontAlgn="auto" latinLnBrk="0" hangingPunct="1">
              <a:lnSpc>
                <a:spcPct val="100000"/>
              </a:lnSpc>
              <a:spcBef>
                <a:spcPts val="600"/>
              </a:spcBef>
              <a:spcAft>
                <a:spcPts val="0"/>
              </a:spcAft>
              <a:buClrTx/>
              <a:buSzTx/>
              <a:buFont typeface="Wingdings" panose="05000000000000000000" pitchFamily="2" charset="2"/>
              <a:buChar char="à"/>
              <a:tabLst/>
              <a:defRPr/>
            </a:pPr>
            <a:endParaRPr kumimoji="0" lang="en-GB" sz="2200" b="0" i="0" u="none" strike="noStrike" kern="1200" cap="none" spc="0" normalizeH="0" baseline="0" noProof="0" dirty="0">
              <a:ln>
                <a:noFill/>
              </a:ln>
              <a:solidFill>
                <a:prstClr val="black"/>
              </a:solidFill>
              <a:effectLst/>
              <a:uLnTx/>
              <a:uFillTx/>
              <a:latin typeface="Calibri Light" panose="020F0302020204030204"/>
              <a:ea typeface="Open Sans Light" panose="020B0306030504020204" pitchFamily="34" charset="0"/>
              <a:cs typeface="Open Sans Light" panose="020B0306030504020204" pitchFamily="34" charset="0"/>
            </a:endParaRPr>
          </a:p>
          <a:p>
            <a:pPr marL="0" marR="0" lvl="0" indent="0" algn="l" defTabSz="1087636" rtl="0" eaLnBrk="1" fontAlgn="auto" latinLnBrk="0" hangingPunct="1">
              <a:lnSpc>
                <a:spcPct val="100000"/>
              </a:lnSpc>
              <a:spcBef>
                <a:spcPts val="600"/>
              </a:spcBef>
              <a:spcAft>
                <a:spcPts val="0"/>
              </a:spcAft>
              <a:buClrTx/>
              <a:buSzTx/>
              <a:buFont typeface="Arial"/>
              <a:buNone/>
              <a:tabLst/>
              <a:defRPr/>
            </a:pPr>
            <a:endParaRPr kumimoji="0" lang="en-GB" sz="2200" b="0" i="0" u="none" strike="noStrike" kern="1200" cap="none" spc="0" normalizeH="0" baseline="0" noProof="0" dirty="0">
              <a:ln>
                <a:noFill/>
              </a:ln>
              <a:solidFill>
                <a:prstClr val="black"/>
              </a:solidFill>
              <a:effectLst/>
              <a:uLnTx/>
              <a:uFillTx/>
              <a:latin typeface="Calibri Light" panose="020F0302020204030204"/>
              <a:ea typeface="Open Sans Light" panose="020B0306030504020204" pitchFamily="34" charset="0"/>
              <a:cs typeface="Open Sans Light" panose="020B0306030504020204" pitchFamily="34" charset="0"/>
            </a:endParaRPr>
          </a:p>
          <a:p>
            <a:pPr marL="0" marR="0" lvl="0" indent="0" algn="l" defTabSz="1087636" rtl="0" eaLnBrk="1" fontAlgn="auto" latinLnBrk="0" hangingPunct="1">
              <a:lnSpc>
                <a:spcPct val="100000"/>
              </a:lnSpc>
              <a:spcBef>
                <a:spcPts val="600"/>
              </a:spcBef>
              <a:spcAft>
                <a:spcPts val="0"/>
              </a:spcAft>
              <a:buClrTx/>
              <a:buSzTx/>
              <a:buFont typeface="Arial"/>
              <a:buNone/>
              <a:tabLst/>
              <a:defRPr/>
            </a:pPr>
            <a:endParaRPr kumimoji="0" lang="en-GB" sz="2200" b="0" i="0" u="none" strike="noStrike" kern="1200" cap="none" spc="0" normalizeH="0" baseline="0" noProof="0" dirty="0">
              <a:ln>
                <a:noFill/>
              </a:ln>
              <a:solidFill>
                <a:prstClr val="black"/>
              </a:solidFill>
              <a:effectLst/>
              <a:uLnTx/>
              <a:uFillTx/>
              <a:latin typeface="Calibri Light" panose="020F0302020204030204"/>
              <a:ea typeface="Open Sans Light" panose="020B0306030504020204" pitchFamily="34" charset="0"/>
              <a:cs typeface="Open Sans Light" panose="020B0306030504020204" pitchFamily="34" charset="0"/>
            </a:endParaRPr>
          </a:p>
        </p:txBody>
      </p:sp>
      <p:grpSp>
        <p:nvGrpSpPr>
          <p:cNvPr id="6" name="Group 3">
            <a:extLst>
              <a:ext uri="{FF2B5EF4-FFF2-40B4-BE49-F238E27FC236}">
                <a16:creationId xmlns:a16="http://schemas.microsoft.com/office/drawing/2014/main" xmlns="" id="{55C3C6DA-676C-482B-BA47-BFA4BA4015E9}"/>
              </a:ext>
            </a:extLst>
          </p:cNvPr>
          <p:cNvGrpSpPr/>
          <p:nvPr/>
        </p:nvGrpSpPr>
        <p:grpSpPr>
          <a:xfrm>
            <a:off x="6498903" y="2455255"/>
            <a:ext cx="2520435" cy="3332959"/>
            <a:chOff x="9999797" y="2273038"/>
            <a:chExt cx="7557913" cy="10040258"/>
          </a:xfrm>
        </p:grpSpPr>
        <p:sp>
          <p:nvSpPr>
            <p:cNvPr id="7" name="Freeform 1">
              <a:extLst>
                <a:ext uri="{FF2B5EF4-FFF2-40B4-BE49-F238E27FC236}">
                  <a16:creationId xmlns:a16="http://schemas.microsoft.com/office/drawing/2014/main" xmlns="" id="{56315A3A-92A8-49C0-9CF8-5922C476041D}"/>
                </a:ext>
              </a:extLst>
            </p:cNvPr>
            <p:cNvSpPr>
              <a:spLocks noChangeArrowheads="1"/>
            </p:cNvSpPr>
            <p:nvPr/>
          </p:nvSpPr>
          <p:spPr bwMode="auto">
            <a:xfrm>
              <a:off x="10045883" y="8099412"/>
              <a:ext cx="7459983" cy="3246102"/>
            </a:xfrm>
            <a:custGeom>
              <a:avLst/>
              <a:gdLst>
                <a:gd name="T0" fmla="*/ 11202 w 11423"/>
                <a:gd name="T1" fmla="*/ 309 h 4971"/>
                <a:gd name="T2" fmla="*/ 4327 w 11423"/>
                <a:gd name="T3" fmla="*/ 4304 h 4971"/>
                <a:gd name="T4" fmla="*/ 4327 w 11423"/>
                <a:gd name="T5" fmla="*/ 4304 h 4971"/>
                <a:gd name="T6" fmla="*/ 3255 w 11423"/>
                <a:gd name="T7" fmla="*/ 4305 h 4971"/>
                <a:gd name="T8" fmla="*/ 1741 w 11423"/>
                <a:gd name="T9" fmla="*/ 3430 h 4971"/>
                <a:gd name="T10" fmla="*/ 226 w 11423"/>
                <a:gd name="T11" fmla="*/ 2556 h 4971"/>
                <a:gd name="T12" fmla="*/ 226 w 11423"/>
                <a:gd name="T13" fmla="*/ 2556 h 4971"/>
                <a:gd name="T14" fmla="*/ 2 w 11423"/>
                <a:gd name="T15" fmla="*/ 2242 h 4971"/>
                <a:gd name="T16" fmla="*/ 1 w 11423"/>
                <a:gd name="T17" fmla="*/ 2736 h 4971"/>
                <a:gd name="T18" fmla="*/ 1 w 11423"/>
                <a:gd name="T19" fmla="*/ 2736 h 4971"/>
                <a:gd name="T20" fmla="*/ 225 w 11423"/>
                <a:gd name="T21" fmla="*/ 3050 h 4971"/>
                <a:gd name="T22" fmla="*/ 1739 w 11423"/>
                <a:gd name="T23" fmla="*/ 3924 h 4971"/>
                <a:gd name="T24" fmla="*/ 3253 w 11423"/>
                <a:gd name="T25" fmla="*/ 4799 h 4971"/>
                <a:gd name="T26" fmla="*/ 3253 w 11423"/>
                <a:gd name="T27" fmla="*/ 4799 h 4971"/>
                <a:gd name="T28" fmla="*/ 4326 w 11423"/>
                <a:gd name="T29" fmla="*/ 4799 h 4971"/>
                <a:gd name="T30" fmla="*/ 11201 w 11423"/>
                <a:gd name="T31" fmla="*/ 803 h 4971"/>
                <a:gd name="T32" fmla="*/ 11201 w 11423"/>
                <a:gd name="T33" fmla="*/ 803 h 4971"/>
                <a:gd name="T34" fmla="*/ 11421 w 11423"/>
                <a:gd name="T35" fmla="*/ 495 h 4971"/>
                <a:gd name="T36" fmla="*/ 11422 w 11423"/>
                <a:gd name="T37" fmla="*/ 0 h 4971"/>
                <a:gd name="T38" fmla="*/ 11422 w 11423"/>
                <a:gd name="T39" fmla="*/ 0 h 4971"/>
                <a:gd name="T40" fmla="*/ 11202 w 11423"/>
                <a:gd name="T41" fmla="*/ 309 h 4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423" h="4971">
                  <a:moveTo>
                    <a:pt x="11202" y="309"/>
                  </a:moveTo>
                  <a:lnTo>
                    <a:pt x="4327" y="4304"/>
                  </a:lnTo>
                  <a:lnTo>
                    <a:pt x="4327" y="4304"/>
                  </a:lnTo>
                  <a:cubicBezTo>
                    <a:pt x="4032" y="4476"/>
                    <a:pt x="3551" y="4476"/>
                    <a:pt x="3255" y="4305"/>
                  </a:cubicBezTo>
                  <a:lnTo>
                    <a:pt x="1741" y="3430"/>
                  </a:lnTo>
                  <a:lnTo>
                    <a:pt x="226" y="2556"/>
                  </a:lnTo>
                  <a:lnTo>
                    <a:pt x="226" y="2556"/>
                  </a:lnTo>
                  <a:cubicBezTo>
                    <a:pt x="76" y="2469"/>
                    <a:pt x="2" y="2356"/>
                    <a:pt x="2" y="2242"/>
                  </a:cubicBezTo>
                  <a:lnTo>
                    <a:pt x="1" y="2736"/>
                  </a:lnTo>
                  <a:lnTo>
                    <a:pt x="1" y="2736"/>
                  </a:lnTo>
                  <a:cubicBezTo>
                    <a:pt x="0" y="2850"/>
                    <a:pt x="75" y="2963"/>
                    <a:pt x="225" y="3050"/>
                  </a:cubicBezTo>
                  <a:lnTo>
                    <a:pt x="1739" y="3924"/>
                  </a:lnTo>
                  <a:lnTo>
                    <a:pt x="3253" y="4799"/>
                  </a:lnTo>
                  <a:lnTo>
                    <a:pt x="3253" y="4799"/>
                  </a:lnTo>
                  <a:cubicBezTo>
                    <a:pt x="3550" y="4970"/>
                    <a:pt x="4030" y="4970"/>
                    <a:pt x="4326" y="4799"/>
                  </a:cubicBezTo>
                  <a:lnTo>
                    <a:pt x="11201" y="803"/>
                  </a:lnTo>
                  <a:lnTo>
                    <a:pt x="11201" y="803"/>
                  </a:lnTo>
                  <a:cubicBezTo>
                    <a:pt x="11347" y="718"/>
                    <a:pt x="11421" y="606"/>
                    <a:pt x="11421" y="495"/>
                  </a:cubicBezTo>
                  <a:lnTo>
                    <a:pt x="11422" y="0"/>
                  </a:lnTo>
                  <a:lnTo>
                    <a:pt x="11422" y="0"/>
                  </a:lnTo>
                  <a:cubicBezTo>
                    <a:pt x="11422" y="112"/>
                    <a:pt x="11349" y="224"/>
                    <a:pt x="11202" y="309"/>
                  </a:cubicBezTo>
                </a:path>
              </a:pathLst>
            </a:custGeom>
            <a:solidFill>
              <a:schemeClr val="accent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8" name="Freeform 2">
              <a:extLst>
                <a:ext uri="{FF2B5EF4-FFF2-40B4-BE49-F238E27FC236}">
                  <a16:creationId xmlns:a16="http://schemas.microsoft.com/office/drawing/2014/main" xmlns="" id="{CE219709-9FFA-4AED-B159-310FDE22ADEC}"/>
                </a:ext>
              </a:extLst>
            </p:cNvPr>
            <p:cNvSpPr>
              <a:spLocks noChangeArrowheads="1"/>
            </p:cNvSpPr>
            <p:nvPr/>
          </p:nvSpPr>
          <p:spPr bwMode="auto">
            <a:xfrm>
              <a:off x="9999797" y="6639100"/>
              <a:ext cx="7557913" cy="4380939"/>
            </a:xfrm>
            <a:custGeom>
              <a:avLst/>
              <a:gdLst>
                <a:gd name="T0" fmla="*/ 11272 w 11572"/>
                <a:gd name="T1" fmla="*/ 1920 h 6709"/>
                <a:gd name="T2" fmla="*/ 11272 w 11572"/>
                <a:gd name="T3" fmla="*/ 1920 h 6709"/>
                <a:gd name="T4" fmla="*/ 11275 w 11572"/>
                <a:gd name="T5" fmla="*/ 2541 h 6709"/>
                <a:gd name="T6" fmla="*/ 4400 w 11572"/>
                <a:gd name="T7" fmla="*/ 6536 h 6709"/>
                <a:gd name="T8" fmla="*/ 4400 w 11572"/>
                <a:gd name="T9" fmla="*/ 6536 h 6709"/>
                <a:gd name="T10" fmla="*/ 3328 w 11572"/>
                <a:gd name="T11" fmla="*/ 6537 h 6709"/>
                <a:gd name="T12" fmla="*/ 1814 w 11572"/>
                <a:gd name="T13" fmla="*/ 5662 h 6709"/>
                <a:gd name="T14" fmla="*/ 299 w 11572"/>
                <a:gd name="T15" fmla="*/ 4788 h 6709"/>
                <a:gd name="T16" fmla="*/ 299 w 11572"/>
                <a:gd name="T17" fmla="*/ 4788 h 6709"/>
                <a:gd name="T18" fmla="*/ 296 w 11572"/>
                <a:gd name="T19" fmla="*/ 4166 h 6709"/>
                <a:gd name="T20" fmla="*/ 7170 w 11572"/>
                <a:gd name="T21" fmla="*/ 171 h 6709"/>
                <a:gd name="T22" fmla="*/ 7170 w 11572"/>
                <a:gd name="T23" fmla="*/ 171 h 6709"/>
                <a:gd name="T24" fmla="*/ 8242 w 11572"/>
                <a:gd name="T25" fmla="*/ 171 h 6709"/>
                <a:gd name="T26" fmla="*/ 9757 w 11572"/>
                <a:gd name="T27" fmla="*/ 1045 h 6709"/>
                <a:gd name="T28" fmla="*/ 11272 w 11572"/>
                <a:gd name="T29" fmla="*/ 1920 h 6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572" h="6709">
                  <a:moveTo>
                    <a:pt x="11272" y="1920"/>
                  </a:moveTo>
                  <a:lnTo>
                    <a:pt x="11272" y="1920"/>
                  </a:lnTo>
                  <a:cubicBezTo>
                    <a:pt x="11569" y="2091"/>
                    <a:pt x="11571" y="2369"/>
                    <a:pt x="11275" y="2541"/>
                  </a:cubicBezTo>
                  <a:lnTo>
                    <a:pt x="4400" y="6536"/>
                  </a:lnTo>
                  <a:lnTo>
                    <a:pt x="4400" y="6536"/>
                  </a:lnTo>
                  <a:cubicBezTo>
                    <a:pt x="4105" y="6708"/>
                    <a:pt x="3624" y="6708"/>
                    <a:pt x="3328" y="6537"/>
                  </a:cubicBezTo>
                  <a:lnTo>
                    <a:pt x="1814" y="5662"/>
                  </a:lnTo>
                  <a:lnTo>
                    <a:pt x="299" y="4788"/>
                  </a:lnTo>
                  <a:lnTo>
                    <a:pt x="299" y="4788"/>
                  </a:lnTo>
                  <a:cubicBezTo>
                    <a:pt x="2" y="4615"/>
                    <a:pt x="0" y="4338"/>
                    <a:pt x="296" y="4166"/>
                  </a:cubicBezTo>
                  <a:lnTo>
                    <a:pt x="7170" y="171"/>
                  </a:lnTo>
                  <a:lnTo>
                    <a:pt x="7170" y="171"/>
                  </a:lnTo>
                  <a:cubicBezTo>
                    <a:pt x="7465" y="0"/>
                    <a:pt x="7945" y="0"/>
                    <a:pt x="8242" y="171"/>
                  </a:cubicBezTo>
                  <a:lnTo>
                    <a:pt x="9757" y="1045"/>
                  </a:lnTo>
                  <a:lnTo>
                    <a:pt x="11272" y="1920"/>
                  </a:lnTo>
                </a:path>
              </a:pathLst>
            </a:custGeom>
            <a:solidFill>
              <a:schemeClr val="accent1">
                <a:lumMod val="60000"/>
                <a:lumOff val="4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9" name="Freeform 3">
              <a:extLst>
                <a:ext uri="{FF2B5EF4-FFF2-40B4-BE49-F238E27FC236}">
                  <a16:creationId xmlns:a16="http://schemas.microsoft.com/office/drawing/2014/main" xmlns="" id="{FAAE7841-07CA-49A1-87CA-E8450C21C513}"/>
                </a:ext>
              </a:extLst>
            </p:cNvPr>
            <p:cNvSpPr>
              <a:spLocks noChangeArrowheads="1"/>
            </p:cNvSpPr>
            <p:nvPr/>
          </p:nvSpPr>
          <p:spPr bwMode="auto">
            <a:xfrm>
              <a:off x="10091967" y="6690944"/>
              <a:ext cx="7367814" cy="4274369"/>
            </a:xfrm>
            <a:custGeom>
              <a:avLst/>
              <a:gdLst>
                <a:gd name="T0" fmla="*/ 11101 w 11281"/>
                <a:gd name="T1" fmla="*/ 1935 h 6543"/>
                <a:gd name="T2" fmla="*/ 11101 w 11281"/>
                <a:gd name="T3" fmla="*/ 1935 h 6543"/>
                <a:gd name="T4" fmla="*/ 11036 w 11281"/>
                <a:gd name="T5" fmla="*/ 1890 h 6543"/>
                <a:gd name="T6" fmla="*/ 9522 w 11281"/>
                <a:gd name="T7" fmla="*/ 1015 h 6543"/>
                <a:gd name="T8" fmla="*/ 8007 w 11281"/>
                <a:gd name="T9" fmla="*/ 142 h 6543"/>
                <a:gd name="T10" fmla="*/ 8007 w 11281"/>
                <a:gd name="T11" fmla="*/ 142 h 6543"/>
                <a:gd name="T12" fmla="*/ 7118 w 11281"/>
                <a:gd name="T13" fmla="*/ 142 h 6543"/>
                <a:gd name="T14" fmla="*/ 4031 w 11281"/>
                <a:gd name="T15" fmla="*/ 1935 h 6543"/>
                <a:gd name="T16" fmla="*/ 1119 w 11281"/>
                <a:gd name="T17" fmla="*/ 3628 h 6543"/>
                <a:gd name="T18" fmla="*/ 244 w 11281"/>
                <a:gd name="T19" fmla="*/ 4137 h 6543"/>
                <a:gd name="T20" fmla="*/ 244 w 11281"/>
                <a:gd name="T21" fmla="*/ 4137 h 6543"/>
                <a:gd name="T22" fmla="*/ 247 w 11281"/>
                <a:gd name="T23" fmla="*/ 4652 h 6543"/>
                <a:gd name="T24" fmla="*/ 1762 w 11281"/>
                <a:gd name="T25" fmla="*/ 5526 h 6543"/>
                <a:gd name="T26" fmla="*/ 3276 w 11281"/>
                <a:gd name="T27" fmla="*/ 6401 h 6543"/>
                <a:gd name="T28" fmla="*/ 3276 w 11281"/>
                <a:gd name="T29" fmla="*/ 6401 h 6543"/>
                <a:gd name="T30" fmla="*/ 4164 w 11281"/>
                <a:gd name="T31" fmla="*/ 6400 h 6543"/>
                <a:gd name="T32" fmla="*/ 8934 w 11281"/>
                <a:gd name="T33" fmla="*/ 3628 h 6543"/>
                <a:gd name="T34" fmla="*/ 11039 w 11281"/>
                <a:gd name="T35" fmla="*/ 2405 h 6543"/>
                <a:gd name="T36" fmla="*/ 11039 w 11281"/>
                <a:gd name="T37" fmla="*/ 2405 h 6543"/>
                <a:gd name="T38" fmla="*/ 11101 w 11281"/>
                <a:gd name="T39" fmla="*/ 1935 h 6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281" h="6543">
                  <a:moveTo>
                    <a:pt x="11101" y="1935"/>
                  </a:moveTo>
                  <a:lnTo>
                    <a:pt x="11101" y="1935"/>
                  </a:lnTo>
                  <a:cubicBezTo>
                    <a:pt x="11082" y="1919"/>
                    <a:pt x="11061" y="1904"/>
                    <a:pt x="11036" y="1890"/>
                  </a:cubicBezTo>
                  <a:lnTo>
                    <a:pt x="9522" y="1015"/>
                  </a:lnTo>
                  <a:lnTo>
                    <a:pt x="8007" y="142"/>
                  </a:lnTo>
                  <a:lnTo>
                    <a:pt x="8007" y="142"/>
                  </a:lnTo>
                  <a:cubicBezTo>
                    <a:pt x="7761" y="0"/>
                    <a:pt x="7362" y="0"/>
                    <a:pt x="7118" y="142"/>
                  </a:cubicBezTo>
                  <a:lnTo>
                    <a:pt x="4031" y="1935"/>
                  </a:lnTo>
                  <a:lnTo>
                    <a:pt x="1119" y="3628"/>
                  </a:lnTo>
                  <a:lnTo>
                    <a:pt x="244" y="4137"/>
                  </a:lnTo>
                  <a:lnTo>
                    <a:pt x="244" y="4137"/>
                  </a:lnTo>
                  <a:cubicBezTo>
                    <a:pt x="0" y="4279"/>
                    <a:pt x="1" y="4510"/>
                    <a:pt x="247" y="4652"/>
                  </a:cubicBezTo>
                  <a:lnTo>
                    <a:pt x="1762" y="5526"/>
                  </a:lnTo>
                  <a:lnTo>
                    <a:pt x="3276" y="6401"/>
                  </a:lnTo>
                  <a:lnTo>
                    <a:pt x="3276" y="6401"/>
                  </a:lnTo>
                  <a:cubicBezTo>
                    <a:pt x="3521" y="6542"/>
                    <a:pt x="3920" y="6542"/>
                    <a:pt x="4164" y="6400"/>
                  </a:cubicBezTo>
                  <a:lnTo>
                    <a:pt x="8934" y="3628"/>
                  </a:lnTo>
                  <a:lnTo>
                    <a:pt x="11039" y="2405"/>
                  </a:lnTo>
                  <a:lnTo>
                    <a:pt x="11039" y="2405"/>
                  </a:lnTo>
                  <a:cubicBezTo>
                    <a:pt x="11260" y="2277"/>
                    <a:pt x="11280" y="2077"/>
                    <a:pt x="11101" y="1935"/>
                  </a:cubicBezTo>
                </a:path>
              </a:pathLst>
            </a:custGeom>
            <a:solidFill>
              <a:srgbClr val="F1F1F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0" name="Freeform 4">
              <a:extLst>
                <a:ext uri="{FF2B5EF4-FFF2-40B4-BE49-F238E27FC236}">
                  <a16:creationId xmlns:a16="http://schemas.microsoft.com/office/drawing/2014/main" xmlns="" id="{4712816B-F10B-4956-A197-10FE2B8BE092}"/>
                </a:ext>
              </a:extLst>
            </p:cNvPr>
            <p:cNvSpPr>
              <a:spLocks noChangeArrowheads="1"/>
            </p:cNvSpPr>
            <p:nvPr/>
          </p:nvSpPr>
          <p:spPr bwMode="auto">
            <a:xfrm>
              <a:off x="11327615" y="10017694"/>
              <a:ext cx="414764" cy="239066"/>
            </a:xfrm>
            <a:custGeom>
              <a:avLst/>
              <a:gdLst>
                <a:gd name="T0" fmla="*/ 541 w 636"/>
                <a:gd name="T1" fmla="*/ 54 h 368"/>
                <a:gd name="T2" fmla="*/ 626 w 636"/>
                <a:gd name="T3" fmla="*/ 142 h 368"/>
                <a:gd name="T4" fmla="*/ 626 w 636"/>
                <a:gd name="T5" fmla="*/ 143 h 368"/>
                <a:gd name="T6" fmla="*/ 627 w 636"/>
                <a:gd name="T7" fmla="*/ 145 h 368"/>
                <a:gd name="T8" fmla="*/ 635 w 636"/>
                <a:gd name="T9" fmla="*/ 184 h 368"/>
                <a:gd name="T10" fmla="*/ 564 w 636"/>
                <a:gd name="T11" fmla="*/ 300 h 368"/>
                <a:gd name="T12" fmla="*/ 559 w 636"/>
                <a:gd name="T13" fmla="*/ 303 h 368"/>
                <a:gd name="T14" fmla="*/ 554 w 636"/>
                <a:gd name="T15" fmla="*/ 307 h 368"/>
                <a:gd name="T16" fmla="*/ 542 w 636"/>
                <a:gd name="T17" fmla="*/ 314 h 368"/>
                <a:gd name="T18" fmla="*/ 537 w 636"/>
                <a:gd name="T19" fmla="*/ 317 h 368"/>
                <a:gd name="T20" fmla="*/ 533 w 636"/>
                <a:gd name="T21" fmla="*/ 319 h 368"/>
                <a:gd name="T22" fmla="*/ 531 w 636"/>
                <a:gd name="T23" fmla="*/ 320 h 368"/>
                <a:gd name="T24" fmla="*/ 527 w 636"/>
                <a:gd name="T25" fmla="*/ 322 h 368"/>
                <a:gd name="T26" fmla="*/ 520 w 636"/>
                <a:gd name="T27" fmla="*/ 325 h 368"/>
                <a:gd name="T28" fmla="*/ 514 w 636"/>
                <a:gd name="T29" fmla="*/ 328 h 368"/>
                <a:gd name="T30" fmla="*/ 508 w 636"/>
                <a:gd name="T31" fmla="*/ 331 h 368"/>
                <a:gd name="T32" fmla="*/ 502 w 636"/>
                <a:gd name="T33" fmla="*/ 333 h 368"/>
                <a:gd name="T34" fmla="*/ 497 w 636"/>
                <a:gd name="T35" fmla="*/ 336 h 368"/>
                <a:gd name="T36" fmla="*/ 494 w 636"/>
                <a:gd name="T37" fmla="*/ 336 h 368"/>
                <a:gd name="T38" fmla="*/ 491 w 636"/>
                <a:gd name="T39" fmla="*/ 338 h 368"/>
                <a:gd name="T40" fmla="*/ 487 w 636"/>
                <a:gd name="T41" fmla="*/ 339 h 368"/>
                <a:gd name="T42" fmla="*/ 485 w 636"/>
                <a:gd name="T43" fmla="*/ 340 h 368"/>
                <a:gd name="T44" fmla="*/ 480 w 636"/>
                <a:gd name="T45" fmla="*/ 342 h 368"/>
                <a:gd name="T46" fmla="*/ 319 w 636"/>
                <a:gd name="T47" fmla="*/ 367 h 368"/>
                <a:gd name="T48" fmla="*/ 158 w 636"/>
                <a:gd name="T49" fmla="*/ 342 h 368"/>
                <a:gd name="T50" fmla="*/ 149 w 636"/>
                <a:gd name="T51" fmla="*/ 339 h 368"/>
                <a:gd name="T52" fmla="*/ 146 w 636"/>
                <a:gd name="T53" fmla="*/ 338 h 368"/>
                <a:gd name="T54" fmla="*/ 142 w 636"/>
                <a:gd name="T55" fmla="*/ 336 h 368"/>
                <a:gd name="T56" fmla="*/ 140 w 636"/>
                <a:gd name="T57" fmla="*/ 336 h 368"/>
                <a:gd name="T58" fmla="*/ 136 w 636"/>
                <a:gd name="T59" fmla="*/ 334 h 368"/>
                <a:gd name="T60" fmla="*/ 129 w 636"/>
                <a:gd name="T61" fmla="*/ 331 h 368"/>
                <a:gd name="T62" fmla="*/ 123 w 636"/>
                <a:gd name="T63" fmla="*/ 329 h 368"/>
                <a:gd name="T64" fmla="*/ 117 w 636"/>
                <a:gd name="T65" fmla="*/ 326 h 368"/>
                <a:gd name="T66" fmla="*/ 111 w 636"/>
                <a:gd name="T67" fmla="*/ 323 h 368"/>
                <a:gd name="T68" fmla="*/ 105 w 636"/>
                <a:gd name="T69" fmla="*/ 320 h 368"/>
                <a:gd name="T70" fmla="*/ 104 w 636"/>
                <a:gd name="T71" fmla="*/ 319 h 368"/>
                <a:gd name="T72" fmla="*/ 100 w 636"/>
                <a:gd name="T73" fmla="*/ 317 h 368"/>
                <a:gd name="T74" fmla="*/ 96 w 636"/>
                <a:gd name="T75" fmla="*/ 315 h 368"/>
                <a:gd name="T76" fmla="*/ 83 w 636"/>
                <a:gd name="T77" fmla="*/ 307 h 368"/>
                <a:gd name="T78" fmla="*/ 78 w 636"/>
                <a:gd name="T79" fmla="*/ 303 h 368"/>
                <a:gd name="T80" fmla="*/ 73 w 636"/>
                <a:gd name="T81" fmla="*/ 300 h 368"/>
                <a:gd name="T82" fmla="*/ 0 w 636"/>
                <a:gd name="T83" fmla="*/ 184 h 368"/>
                <a:gd name="T84" fmla="*/ 7 w 636"/>
                <a:gd name="T85" fmla="*/ 145 h 368"/>
                <a:gd name="T86" fmla="*/ 8 w 636"/>
                <a:gd name="T87" fmla="*/ 143 h 368"/>
                <a:gd name="T88" fmla="*/ 8 w 636"/>
                <a:gd name="T89" fmla="*/ 142 h 368"/>
                <a:gd name="T90" fmla="*/ 237 w 636"/>
                <a:gd name="T91" fmla="*/ 6 h 368"/>
                <a:gd name="T92" fmla="*/ 243 w 636"/>
                <a:gd name="T93" fmla="*/ 5 h 368"/>
                <a:gd name="T94" fmla="*/ 248 w 636"/>
                <a:gd name="T95" fmla="*/ 4 h 368"/>
                <a:gd name="T96" fmla="*/ 317 w 636"/>
                <a:gd name="T97" fmla="*/ 0 h 368"/>
                <a:gd name="T98" fmla="*/ 384 w 636"/>
                <a:gd name="T99" fmla="*/ 4 h 368"/>
                <a:gd name="T100" fmla="*/ 390 w 636"/>
                <a:gd name="T101" fmla="*/ 5 h 368"/>
                <a:gd name="T102" fmla="*/ 394 w 636"/>
                <a:gd name="T103" fmla="*/ 6 h 368"/>
                <a:gd name="T104" fmla="*/ 541 w 636"/>
                <a:gd name="T105" fmla="*/ 5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36" h="368">
                  <a:moveTo>
                    <a:pt x="541" y="54"/>
                  </a:moveTo>
                  <a:lnTo>
                    <a:pt x="541" y="54"/>
                  </a:lnTo>
                  <a:cubicBezTo>
                    <a:pt x="582" y="77"/>
                    <a:pt x="612" y="108"/>
                    <a:pt x="626" y="142"/>
                  </a:cubicBezTo>
                  <a:lnTo>
                    <a:pt x="626" y="142"/>
                  </a:lnTo>
                  <a:cubicBezTo>
                    <a:pt x="626" y="142"/>
                    <a:pt x="626" y="142"/>
                    <a:pt x="626" y="143"/>
                  </a:cubicBezTo>
                  <a:lnTo>
                    <a:pt x="626" y="143"/>
                  </a:lnTo>
                  <a:cubicBezTo>
                    <a:pt x="626" y="144"/>
                    <a:pt x="627" y="144"/>
                    <a:pt x="627" y="145"/>
                  </a:cubicBezTo>
                  <a:lnTo>
                    <a:pt x="627" y="145"/>
                  </a:lnTo>
                  <a:cubicBezTo>
                    <a:pt x="632" y="157"/>
                    <a:pt x="635" y="171"/>
                    <a:pt x="635" y="184"/>
                  </a:cubicBezTo>
                  <a:lnTo>
                    <a:pt x="635" y="184"/>
                  </a:lnTo>
                  <a:cubicBezTo>
                    <a:pt x="635" y="228"/>
                    <a:pt x="608" y="268"/>
                    <a:pt x="564" y="300"/>
                  </a:cubicBezTo>
                  <a:lnTo>
                    <a:pt x="564" y="300"/>
                  </a:lnTo>
                  <a:cubicBezTo>
                    <a:pt x="562" y="301"/>
                    <a:pt x="561" y="302"/>
                    <a:pt x="559" y="303"/>
                  </a:cubicBezTo>
                  <a:lnTo>
                    <a:pt x="559" y="303"/>
                  </a:lnTo>
                  <a:cubicBezTo>
                    <a:pt x="557" y="305"/>
                    <a:pt x="555" y="306"/>
                    <a:pt x="554" y="307"/>
                  </a:cubicBezTo>
                  <a:lnTo>
                    <a:pt x="554" y="307"/>
                  </a:lnTo>
                  <a:cubicBezTo>
                    <a:pt x="550" y="309"/>
                    <a:pt x="546" y="312"/>
                    <a:pt x="542" y="314"/>
                  </a:cubicBezTo>
                  <a:lnTo>
                    <a:pt x="542" y="314"/>
                  </a:lnTo>
                  <a:cubicBezTo>
                    <a:pt x="540" y="315"/>
                    <a:pt x="538" y="316"/>
                    <a:pt x="537" y="317"/>
                  </a:cubicBezTo>
                  <a:lnTo>
                    <a:pt x="537" y="317"/>
                  </a:lnTo>
                  <a:cubicBezTo>
                    <a:pt x="535" y="318"/>
                    <a:pt x="534" y="318"/>
                    <a:pt x="533" y="319"/>
                  </a:cubicBezTo>
                  <a:lnTo>
                    <a:pt x="533" y="319"/>
                  </a:lnTo>
                  <a:cubicBezTo>
                    <a:pt x="532" y="319"/>
                    <a:pt x="532" y="319"/>
                    <a:pt x="531" y="320"/>
                  </a:cubicBezTo>
                  <a:lnTo>
                    <a:pt x="531" y="320"/>
                  </a:lnTo>
                  <a:cubicBezTo>
                    <a:pt x="530" y="321"/>
                    <a:pt x="528" y="322"/>
                    <a:pt x="527" y="322"/>
                  </a:cubicBezTo>
                  <a:lnTo>
                    <a:pt x="527" y="322"/>
                  </a:lnTo>
                  <a:cubicBezTo>
                    <a:pt x="524" y="323"/>
                    <a:pt x="522" y="325"/>
                    <a:pt x="520" y="325"/>
                  </a:cubicBezTo>
                  <a:lnTo>
                    <a:pt x="520" y="325"/>
                  </a:lnTo>
                  <a:cubicBezTo>
                    <a:pt x="518" y="326"/>
                    <a:pt x="516" y="327"/>
                    <a:pt x="514" y="328"/>
                  </a:cubicBezTo>
                  <a:lnTo>
                    <a:pt x="514" y="328"/>
                  </a:lnTo>
                  <a:cubicBezTo>
                    <a:pt x="512" y="329"/>
                    <a:pt x="510" y="330"/>
                    <a:pt x="508" y="331"/>
                  </a:cubicBezTo>
                  <a:lnTo>
                    <a:pt x="508" y="331"/>
                  </a:lnTo>
                  <a:cubicBezTo>
                    <a:pt x="506" y="332"/>
                    <a:pt x="504" y="333"/>
                    <a:pt x="502" y="333"/>
                  </a:cubicBezTo>
                  <a:lnTo>
                    <a:pt x="502" y="333"/>
                  </a:lnTo>
                  <a:cubicBezTo>
                    <a:pt x="500" y="335"/>
                    <a:pt x="498" y="335"/>
                    <a:pt x="497" y="336"/>
                  </a:cubicBezTo>
                  <a:lnTo>
                    <a:pt x="497" y="336"/>
                  </a:lnTo>
                  <a:cubicBezTo>
                    <a:pt x="496" y="336"/>
                    <a:pt x="495" y="336"/>
                    <a:pt x="494" y="336"/>
                  </a:cubicBezTo>
                  <a:lnTo>
                    <a:pt x="494" y="336"/>
                  </a:lnTo>
                  <a:cubicBezTo>
                    <a:pt x="493" y="337"/>
                    <a:pt x="492" y="337"/>
                    <a:pt x="491" y="338"/>
                  </a:cubicBezTo>
                  <a:lnTo>
                    <a:pt x="491" y="338"/>
                  </a:lnTo>
                  <a:cubicBezTo>
                    <a:pt x="490" y="339"/>
                    <a:pt x="488" y="339"/>
                    <a:pt x="487" y="339"/>
                  </a:cubicBezTo>
                  <a:lnTo>
                    <a:pt x="487" y="339"/>
                  </a:lnTo>
                  <a:cubicBezTo>
                    <a:pt x="486" y="339"/>
                    <a:pt x="486" y="340"/>
                    <a:pt x="485" y="340"/>
                  </a:cubicBezTo>
                  <a:lnTo>
                    <a:pt x="485" y="340"/>
                  </a:lnTo>
                  <a:cubicBezTo>
                    <a:pt x="483" y="341"/>
                    <a:pt x="481" y="342"/>
                    <a:pt x="480" y="342"/>
                  </a:cubicBezTo>
                  <a:lnTo>
                    <a:pt x="480" y="342"/>
                  </a:lnTo>
                  <a:cubicBezTo>
                    <a:pt x="431" y="359"/>
                    <a:pt x="377" y="367"/>
                    <a:pt x="319" y="367"/>
                  </a:cubicBezTo>
                  <a:lnTo>
                    <a:pt x="319" y="367"/>
                  </a:lnTo>
                  <a:cubicBezTo>
                    <a:pt x="260" y="367"/>
                    <a:pt x="205" y="359"/>
                    <a:pt x="158" y="342"/>
                  </a:cubicBezTo>
                  <a:lnTo>
                    <a:pt x="158" y="342"/>
                  </a:lnTo>
                  <a:cubicBezTo>
                    <a:pt x="155" y="342"/>
                    <a:pt x="154" y="341"/>
                    <a:pt x="152" y="340"/>
                  </a:cubicBezTo>
                  <a:lnTo>
                    <a:pt x="149" y="339"/>
                  </a:lnTo>
                  <a:lnTo>
                    <a:pt x="149" y="339"/>
                  </a:lnTo>
                  <a:cubicBezTo>
                    <a:pt x="148" y="339"/>
                    <a:pt x="147" y="339"/>
                    <a:pt x="146" y="338"/>
                  </a:cubicBezTo>
                  <a:lnTo>
                    <a:pt x="146" y="338"/>
                  </a:lnTo>
                  <a:cubicBezTo>
                    <a:pt x="145" y="337"/>
                    <a:pt x="144" y="337"/>
                    <a:pt x="142" y="336"/>
                  </a:cubicBezTo>
                  <a:lnTo>
                    <a:pt x="142" y="336"/>
                  </a:lnTo>
                  <a:cubicBezTo>
                    <a:pt x="142" y="336"/>
                    <a:pt x="141" y="336"/>
                    <a:pt x="140" y="336"/>
                  </a:cubicBezTo>
                  <a:lnTo>
                    <a:pt x="140" y="336"/>
                  </a:lnTo>
                  <a:cubicBezTo>
                    <a:pt x="139" y="335"/>
                    <a:pt x="137" y="335"/>
                    <a:pt x="136" y="334"/>
                  </a:cubicBezTo>
                  <a:lnTo>
                    <a:pt x="136" y="334"/>
                  </a:lnTo>
                  <a:cubicBezTo>
                    <a:pt x="132" y="333"/>
                    <a:pt x="131" y="332"/>
                    <a:pt x="129" y="331"/>
                  </a:cubicBezTo>
                  <a:lnTo>
                    <a:pt x="129" y="331"/>
                  </a:lnTo>
                  <a:cubicBezTo>
                    <a:pt x="126" y="330"/>
                    <a:pt x="125" y="329"/>
                    <a:pt x="123" y="329"/>
                  </a:cubicBezTo>
                  <a:lnTo>
                    <a:pt x="123" y="329"/>
                  </a:lnTo>
                  <a:cubicBezTo>
                    <a:pt x="121" y="327"/>
                    <a:pt x="119" y="326"/>
                    <a:pt x="117" y="326"/>
                  </a:cubicBezTo>
                  <a:lnTo>
                    <a:pt x="117" y="326"/>
                  </a:lnTo>
                  <a:cubicBezTo>
                    <a:pt x="115" y="325"/>
                    <a:pt x="113" y="323"/>
                    <a:pt x="111" y="323"/>
                  </a:cubicBezTo>
                  <a:lnTo>
                    <a:pt x="111" y="323"/>
                  </a:lnTo>
                  <a:cubicBezTo>
                    <a:pt x="108" y="322"/>
                    <a:pt x="107" y="321"/>
                    <a:pt x="105" y="320"/>
                  </a:cubicBezTo>
                  <a:lnTo>
                    <a:pt x="105" y="320"/>
                  </a:lnTo>
                  <a:cubicBezTo>
                    <a:pt x="105" y="319"/>
                    <a:pt x="104" y="319"/>
                    <a:pt x="104" y="319"/>
                  </a:cubicBezTo>
                  <a:lnTo>
                    <a:pt x="104" y="319"/>
                  </a:lnTo>
                  <a:cubicBezTo>
                    <a:pt x="102" y="318"/>
                    <a:pt x="101" y="318"/>
                    <a:pt x="100" y="317"/>
                  </a:cubicBezTo>
                  <a:lnTo>
                    <a:pt x="100" y="317"/>
                  </a:lnTo>
                  <a:cubicBezTo>
                    <a:pt x="98" y="316"/>
                    <a:pt x="97" y="315"/>
                    <a:pt x="96" y="315"/>
                  </a:cubicBezTo>
                  <a:lnTo>
                    <a:pt x="96" y="315"/>
                  </a:lnTo>
                  <a:cubicBezTo>
                    <a:pt x="91" y="312"/>
                    <a:pt x="86" y="309"/>
                    <a:pt x="83" y="307"/>
                  </a:cubicBezTo>
                  <a:lnTo>
                    <a:pt x="83" y="307"/>
                  </a:lnTo>
                  <a:cubicBezTo>
                    <a:pt x="81" y="306"/>
                    <a:pt x="79" y="305"/>
                    <a:pt x="78" y="303"/>
                  </a:cubicBezTo>
                  <a:lnTo>
                    <a:pt x="78" y="303"/>
                  </a:lnTo>
                  <a:cubicBezTo>
                    <a:pt x="76" y="302"/>
                    <a:pt x="74" y="301"/>
                    <a:pt x="73" y="300"/>
                  </a:cubicBezTo>
                  <a:lnTo>
                    <a:pt x="73" y="300"/>
                  </a:lnTo>
                  <a:cubicBezTo>
                    <a:pt x="28" y="268"/>
                    <a:pt x="1" y="228"/>
                    <a:pt x="0" y="184"/>
                  </a:cubicBezTo>
                  <a:lnTo>
                    <a:pt x="0" y="184"/>
                  </a:lnTo>
                  <a:cubicBezTo>
                    <a:pt x="0" y="171"/>
                    <a:pt x="3" y="157"/>
                    <a:pt x="7" y="145"/>
                  </a:cubicBezTo>
                  <a:lnTo>
                    <a:pt x="7" y="145"/>
                  </a:lnTo>
                  <a:cubicBezTo>
                    <a:pt x="8" y="144"/>
                    <a:pt x="8" y="144"/>
                    <a:pt x="8" y="143"/>
                  </a:cubicBezTo>
                  <a:lnTo>
                    <a:pt x="8" y="143"/>
                  </a:lnTo>
                  <a:cubicBezTo>
                    <a:pt x="8" y="142"/>
                    <a:pt x="8" y="142"/>
                    <a:pt x="8" y="142"/>
                  </a:cubicBezTo>
                  <a:lnTo>
                    <a:pt x="8" y="142"/>
                  </a:lnTo>
                  <a:cubicBezTo>
                    <a:pt x="35" y="76"/>
                    <a:pt x="124" y="23"/>
                    <a:pt x="237" y="6"/>
                  </a:cubicBezTo>
                  <a:lnTo>
                    <a:pt x="237" y="6"/>
                  </a:lnTo>
                  <a:cubicBezTo>
                    <a:pt x="240" y="5"/>
                    <a:pt x="242" y="5"/>
                    <a:pt x="243" y="5"/>
                  </a:cubicBezTo>
                  <a:lnTo>
                    <a:pt x="243" y="5"/>
                  </a:lnTo>
                  <a:cubicBezTo>
                    <a:pt x="245" y="5"/>
                    <a:pt x="246" y="5"/>
                    <a:pt x="248" y="4"/>
                  </a:cubicBezTo>
                  <a:lnTo>
                    <a:pt x="248" y="4"/>
                  </a:lnTo>
                  <a:cubicBezTo>
                    <a:pt x="271" y="1"/>
                    <a:pt x="294" y="0"/>
                    <a:pt x="317" y="0"/>
                  </a:cubicBezTo>
                  <a:lnTo>
                    <a:pt x="317" y="0"/>
                  </a:lnTo>
                  <a:cubicBezTo>
                    <a:pt x="340" y="0"/>
                    <a:pt x="362" y="1"/>
                    <a:pt x="384" y="4"/>
                  </a:cubicBezTo>
                  <a:lnTo>
                    <a:pt x="384" y="4"/>
                  </a:lnTo>
                  <a:cubicBezTo>
                    <a:pt x="386" y="5"/>
                    <a:pt x="388" y="5"/>
                    <a:pt x="390" y="5"/>
                  </a:cubicBezTo>
                  <a:lnTo>
                    <a:pt x="390" y="5"/>
                  </a:lnTo>
                  <a:cubicBezTo>
                    <a:pt x="391" y="5"/>
                    <a:pt x="393" y="5"/>
                    <a:pt x="394" y="6"/>
                  </a:cubicBezTo>
                  <a:lnTo>
                    <a:pt x="394" y="6"/>
                  </a:lnTo>
                  <a:cubicBezTo>
                    <a:pt x="451" y="14"/>
                    <a:pt x="501" y="31"/>
                    <a:pt x="541" y="54"/>
                  </a:cubicBezTo>
                </a:path>
              </a:pathLst>
            </a:custGeom>
            <a:solidFill>
              <a:schemeClr val="accent1">
                <a:lumMod val="5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1" name="Freeform 5">
              <a:extLst>
                <a:ext uri="{FF2B5EF4-FFF2-40B4-BE49-F238E27FC236}">
                  <a16:creationId xmlns:a16="http://schemas.microsoft.com/office/drawing/2014/main" xmlns="" id="{F7A84757-D628-4860-8C47-950B9348D3CF}"/>
                </a:ext>
              </a:extLst>
            </p:cNvPr>
            <p:cNvSpPr>
              <a:spLocks noChangeArrowheads="1"/>
            </p:cNvSpPr>
            <p:nvPr/>
          </p:nvSpPr>
          <p:spPr bwMode="auto">
            <a:xfrm>
              <a:off x="10636344" y="6878164"/>
              <a:ext cx="6457638" cy="3764556"/>
            </a:xfrm>
            <a:custGeom>
              <a:avLst/>
              <a:gdLst>
                <a:gd name="T0" fmla="*/ 6332 w 9886"/>
                <a:gd name="T1" fmla="*/ 0 h 5763"/>
                <a:gd name="T2" fmla="*/ 0 w 9886"/>
                <a:gd name="T3" fmla="*/ 3711 h 5763"/>
                <a:gd name="T4" fmla="*/ 3551 w 9886"/>
                <a:gd name="T5" fmla="*/ 5762 h 5763"/>
                <a:gd name="T6" fmla="*/ 9885 w 9886"/>
                <a:gd name="T7" fmla="*/ 2050 h 5763"/>
                <a:gd name="T8" fmla="*/ 6332 w 9886"/>
                <a:gd name="T9" fmla="*/ 0 h 5763"/>
              </a:gdLst>
              <a:ahLst/>
              <a:cxnLst>
                <a:cxn ang="0">
                  <a:pos x="T0" y="T1"/>
                </a:cxn>
                <a:cxn ang="0">
                  <a:pos x="T2" y="T3"/>
                </a:cxn>
                <a:cxn ang="0">
                  <a:pos x="T4" y="T5"/>
                </a:cxn>
                <a:cxn ang="0">
                  <a:pos x="T6" y="T7"/>
                </a:cxn>
                <a:cxn ang="0">
                  <a:pos x="T8" y="T9"/>
                </a:cxn>
              </a:cxnLst>
              <a:rect l="0" t="0" r="r" b="b"/>
              <a:pathLst>
                <a:path w="9886" h="5763">
                  <a:moveTo>
                    <a:pt x="6332" y="0"/>
                  </a:moveTo>
                  <a:lnTo>
                    <a:pt x="0" y="3711"/>
                  </a:lnTo>
                  <a:lnTo>
                    <a:pt x="3551" y="5762"/>
                  </a:lnTo>
                  <a:lnTo>
                    <a:pt x="9885" y="2050"/>
                  </a:lnTo>
                  <a:lnTo>
                    <a:pt x="6332" y="0"/>
                  </a:lnTo>
                </a:path>
              </a:pathLst>
            </a:custGeom>
            <a:solidFill>
              <a:schemeClr val="accent1">
                <a:lumMod val="60000"/>
                <a:lumOff val="4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2" name="Freeform 9">
              <a:extLst>
                <a:ext uri="{FF2B5EF4-FFF2-40B4-BE49-F238E27FC236}">
                  <a16:creationId xmlns:a16="http://schemas.microsoft.com/office/drawing/2014/main" xmlns="" id="{42341C61-C8B3-48DB-B90C-0A48AD61B28E}"/>
                </a:ext>
              </a:extLst>
            </p:cNvPr>
            <p:cNvSpPr>
              <a:spLocks noChangeArrowheads="1"/>
            </p:cNvSpPr>
            <p:nvPr/>
          </p:nvSpPr>
          <p:spPr bwMode="auto">
            <a:xfrm>
              <a:off x="11488913" y="2273038"/>
              <a:ext cx="4579027" cy="4348127"/>
            </a:xfrm>
            <a:custGeom>
              <a:avLst/>
              <a:gdLst>
                <a:gd name="connsiteX0" fmla="*/ 2296490 w 4579027"/>
                <a:gd name="connsiteY0" fmla="*/ 3162084 h 4348127"/>
                <a:gd name="connsiteX1" fmla="*/ 2446286 w 4579027"/>
                <a:gd name="connsiteY1" fmla="*/ 3215035 h 4348127"/>
                <a:gd name="connsiteX2" fmla="*/ 2727755 w 4579027"/>
                <a:gd name="connsiteY2" fmla="*/ 3512015 h 4348127"/>
                <a:gd name="connsiteX3" fmla="*/ 2725796 w 4579027"/>
                <a:gd name="connsiteY3" fmla="*/ 4158844 h 4348127"/>
                <a:gd name="connsiteX4" fmla="*/ 2398613 w 4579027"/>
                <a:gd name="connsiteY4" fmla="*/ 4348127 h 4348127"/>
                <a:gd name="connsiteX5" fmla="*/ 2400572 w 4579027"/>
                <a:gd name="connsiteY5" fmla="*/ 3701299 h 4348127"/>
                <a:gd name="connsiteX6" fmla="*/ 2119755 w 4579027"/>
                <a:gd name="connsiteY6" fmla="*/ 3404972 h 4348127"/>
                <a:gd name="connsiteX7" fmla="*/ 1837633 w 4579027"/>
                <a:gd name="connsiteY7" fmla="*/ 3376905 h 4348127"/>
                <a:gd name="connsiteX8" fmla="*/ 2164817 w 4579027"/>
                <a:gd name="connsiteY8" fmla="*/ 3186969 h 4348127"/>
                <a:gd name="connsiteX9" fmla="*/ 2296490 w 4579027"/>
                <a:gd name="connsiteY9" fmla="*/ 3162084 h 4348127"/>
                <a:gd name="connsiteX10" fmla="*/ 1786083 w 4579027"/>
                <a:gd name="connsiteY10" fmla="*/ 2035849 h 4348127"/>
                <a:gd name="connsiteX11" fmla="*/ 2448619 w 4579027"/>
                <a:gd name="connsiteY11" fmla="*/ 2231696 h 4348127"/>
                <a:gd name="connsiteX12" fmla="*/ 3452830 w 4579027"/>
                <a:gd name="connsiteY12" fmla="*/ 3291645 h 4348127"/>
                <a:gd name="connsiteX13" fmla="*/ 3125711 w 4579027"/>
                <a:gd name="connsiteY13" fmla="*/ 3481155 h 4348127"/>
                <a:gd name="connsiteX14" fmla="*/ 2121500 w 4579027"/>
                <a:gd name="connsiteY14" fmla="*/ 2421206 h 4348127"/>
                <a:gd name="connsiteX15" fmla="*/ 1114677 w 4579027"/>
                <a:gd name="connsiteY15" fmla="*/ 2319263 h 4348127"/>
                <a:gd name="connsiteX16" fmla="*/ 1441143 w 4579027"/>
                <a:gd name="connsiteY16" fmla="*/ 2128446 h 4348127"/>
                <a:gd name="connsiteX17" fmla="*/ 1786083 w 4579027"/>
                <a:gd name="connsiteY17" fmla="*/ 2035849 h 4348127"/>
                <a:gd name="connsiteX18" fmla="*/ 1406983 w 4579027"/>
                <a:gd name="connsiteY18" fmla="*/ 1018294 h 4348127"/>
                <a:gd name="connsiteX19" fmla="*/ 2451071 w 4579027"/>
                <a:gd name="connsiteY19" fmla="*/ 1322574 h 4348127"/>
                <a:gd name="connsiteX20" fmla="*/ 4014489 w 4579027"/>
                <a:gd name="connsiteY20" fmla="*/ 2971348 h 4348127"/>
                <a:gd name="connsiteX21" fmla="*/ 3687307 w 4579027"/>
                <a:gd name="connsiteY21" fmla="*/ 3161441 h 4348127"/>
                <a:gd name="connsiteX22" fmla="*/ 2123889 w 4579027"/>
                <a:gd name="connsiteY22" fmla="*/ 1512666 h 4348127"/>
                <a:gd name="connsiteX23" fmla="*/ 555900 w 4579027"/>
                <a:gd name="connsiteY23" fmla="*/ 1353276 h 4348127"/>
                <a:gd name="connsiteX24" fmla="*/ 883081 w 4579027"/>
                <a:gd name="connsiteY24" fmla="*/ 1163183 h 4348127"/>
                <a:gd name="connsiteX25" fmla="*/ 1406983 w 4579027"/>
                <a:gd name="connsiteY25" fmla="*/ 1018294 h 4348127"/>
                <a:gd name="connsiteX26" fmla="*/ 1055618 w 4579027"/>
                <a:gd name="connsiteY26" fmla="*/ 598 h 4348127"/>
                <a:gd name="connsiteX27" fmla="*/ 2455781 w 4579027"/>
                <a:gd name="connsiteY27" fmla="*/ 413205 h 4348127"/>
                <a:gd name="connsiteX28" fmla="*/ 4579027 w 4579027"/>
                <a:gd name="connsiteY28" fmla="*/ 2650998 h 4348127"/>
                <a:gd name="connsiteX29" fmla="*/ 4251721 w 4579027"/>
                <a:gd name="connsiteY29" fmla="*/ 2841727 h 4348127"/>
                <a:gd name="connsiteX30" fmla="*/ 2128474 w 4579027"/>
                <a:gd name="connsiteY30" fmla="*/ 603933 h 4348127"/>
                <a:gd name="connsiteX31" fmla="*/ 0 w 4579027"/>
                <a:gd name="connsiteY31" fmla="*/ 386424 h 4348127"/>
                <a:gd name="connsiteX32" fmla="*/ 326653 w 4579027"/>
                <a:gd name="connsiteY32" fmla="*/ 196349 h 4348127"/>
                <a:gd name="connsiteX33" fmla="*/ 1055618 w 4579027"/>
                <a:gd name="connsiteY33" fmla="*/ 598 h 43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79027" h="4348127">
                  <a:moveTo>
                    <a:pt x="2296490" y="3162084"/>
                  </a:moveTo>
                  <a:cubicBezTo>
                    <a:pt x="2344409" y="3167388"/>
                    <a:pt x="2395347" y="3185663"/>
                    <a:pt x="2446286" y="3215035"/>
                  </a:cubicBezTo>
                  <a:cubicBezTo>
                    <a:pt x="2548164" y="3274431"/>
                    <a:pt x="2650041" y="3377558"/>
                    <a:pt x="2727755" y="3512015"/>
                  </a:cubicBezTo>
                  <a:cubicBezTo>
                    <a:pt x="2882531" y="3780276"/>
                    <a:pt x="2881878" y="4070076"/>
                    <a:pt x="2725796" y="4158844"/>
                  </a:cubicBezTo>
                  <a:lnTo>
                    <a:pt x="2398613" y="4348127"/>
                  </a:lnTo>
                  <a:cubicBezTo>
                    <a:pt x="2554694" y="4260013"/>
                    <a:pt x="2555347" y="3970212"/>
                    <a:pt x="2400572" y="3701299"/>
                  </a:cubicBezTo>
                  <a:cubicBezTo>
                    <a:pt x="2322857" y="3567495"/>
                    <a:pt x="2221633" y="3463715"/>
                    <a:pt x="2119755" y="3404972"/>
                  </a:cubicBezTo>
                  <a:cubicBezTo>
                    <a:pt x="2017225" y="3346881"/>
                    <a:pt x="1915347" y="3332522"/>
                    <a:pt x="1837633" y="3376905"/>
                  </a:cubicBezTo>
                  <a:lnTo>
                    <a:pt x="2164817" y="3186969"/>
                  </a:lnTo>
                  <a:cubicBezTo>
                    <a:pt x="2203674" y="3164451"/>
                    <a:pt x="2248572" y="3156781"/>
                    <a:pt x="2296490" y="3162084"/>
                  </a:cubicBezTo>
                  <a:close/>
                  <a:moveTo>
                    <a:pt x="1786083" y="2035849"/>
                  </a:moveTo>
                  <a:cubicBezTo>
                    <a:pt x="1992944" y="2030699"/>
                    <a:pt x="2220909" y="2100183"/>
                    <a:pt x="2448619" y="2231696"/>
                  </a:cubicBezTo>
                  <a:cubicBezTo>
                    <a:pt x="2812956" y="2442117"/>
                    <a:pt x="3176639" y="2811988"/>
                    <a:pt x="3452830" y="3291645"/>
                  </a:cubicBezTo>
                  <a:lnTo>
                    <a:pt x="3125711" y="3481155"/>
                  </a:lnTo>
                  <a:cubicBezTo>
                    <a:pt x="2849520" y="3002152"/>
                    <a:pt x="2485836" y="2632281"/>
                    <a:pt x="2121500" y="2421206"/>
                  </a:cubicBezTo>
                  <a:cubicBezTo>
                    <a:pt x="1757163" y="2211438"/>
                    <a:pt x="1392174" y="2160467"/>
                    <a:pt x="1114677" y="2319263"/>
                  </a:cubicBezTo>
                  <a:lnTo>
                    <a:pt x="1441143" y="2128446"/>
                  </a:lnTo>
                  <a:cubicBezTo>
                    <a:pt x="1545449" y="2068897"/>
                    <a:pt x="1661967" y="2038939"/>
                    <a:pt x="1786083" y="2035849"/>
                  </a:cubicBezTo>
                  <a:close/>
                  <a:moveTo>
                    <a:pt x="1406983" y="1018294"/>
                  </a:moveTo>
                  <a:cubicBezTo>
                    <a:pt x="1724443" y="1006467"/>
                    <a:pt x="2080869" y="1108638"/>
                    <a:pt x="2451071" y="1322574"/>
                  </a:cubicBezTo>
                  <a:cubicBezTo>
                    <a:pt x="3043393" y="1664871"/>
                    <a:pt x="3598492" y="2250173"/>
                    <a:pt x="4014489" y="2971348"/>
                  </a:cubicBezTo>
                  <a:lnTo>
                    <a:pt x="3687307" y="3161441"/>
                  </a:lnTo>
                  <a:cubicBezTo>
                    <a:pt x="3271310" y="2440265"/>
                    <a:pt x="2716212" y="1854963"/>
                    <a:pt x="2123889" y="1512666"/>
                  </a:cubicBezTo>
                  <a:cubicBezTo>
                    <a:pt x="1531567" y="1171022"/>
                    <a:pt x="974509" y="1114190"/>
                    <a:pt x="555900" y="1353276"/>
                  </a:cubicBezTo>
                  <a:lnTo>
                    <a:pt x="883081" y="1163183"/>
                  </a:lnTo>
                  <a:cubicBezTo>
                    <a:pt x="1040060" y="1073526"/>
                    <a:pt x="1216508" y="1025391"/>
                    <a:pt x="1406983" y="1018294"/>
                  </a:cubicBezTo>
                  <a:close/>
                  <a:moveTo>
                    <a:pt x="1055618" y="598"/>
                  </a:moveTo>
                  <a:cubicBezTo>
                    <a:pt x="1492715" y="-10597"/>
                    <a:pt x="1974375" y="135603"/>
                    <a:pt x="2455781" y="413205"/>
                  </a:cubicBezTo>
                  <a:cubicBezTo>
                    <a:pt x="3225376" y="858020"/>
                    <a:pt x="3994971" y="1639223"/>
                    <a:pt x="4579027" y="2650998"/>
                  </a:cubicBezTo>
                  <a:lnTo>
                    <a:pt x="4251721" y="2841727"/>
                  </a:lnTo>
                  <a:cubicBezTo>
                    <a:pt x="3667665" y="1829298"/>
                    <a:pt x="2898723" y="1048095"/>
                    <a:pt x="2128474" y="603933"/>
                  </a:cubicBezTo>
                  <a:cubicBezTo>
                    <a:pt x="1358225" y="159118"/>
                    <a:pt x="587323" y="51996"/>
                    <a:pt x="0" y="386424"/>
                  </a:cubicBezTo>
                  <a:lnTo>
                    <a:pt x="326653" y="196349"/>
                  </a:lnTo>
                  <a:cubicBezTo>
                    <a:pt x="547144" y="70694"/>
                    <a:pt x="793360" y="7315"/>
                    <a:pt x="1055618" y="598"/>
                  </a:cubicBezTo>
                  <a:close/>
                </a:path>
              </a:pathLst>
            </a:custGeom>
            <a:solidFill>
              <a:schemeClr val="accent5">
                <a:lumMod val="60000"/>
                <a:lumOff val="40000"/>
              </a:schemeClr>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3" name="Freeform 10">
              <a:extLst>
                <a:ext uri="{FF2B5EF4-FFF2-40B4-BE49-F238E27FC236}">
                  <a16:creationId xmlns:a16="http://schemas.microsoft.com/office/drawing/2014/main" xmlns="" id="{7E399A65-15AE-4676-9615-6DCDC5923CDA}"/>
                </a:ext>
              </a:extLst>
            </p:cNvPr>
            <p:cNvSpPr>
              <a:spLocks noChangeArrowheads="1"/>
            </p:cNvSpPr>
            <p:nvPr/>
          </p:nvSpPr>
          <p:spPr bwMode="auto">
            <a:xfrm>
              <a:off x="11488914" y="2462838"/>
              <a:ext cx="4250673" cy="4186201"/>
            </a:xfrm>
            <a:custGeom>
              <a:avLst/>
              <a:gdLst>
                <a:gd name="connsiteX0" fmla="*/ 1970754 w 4250673"/>
                <a:gd name="connsiteY0" fmla="*/ 3162262 h 4186201"/>
                <a:gd name="connsiteX1" fmla="*/ 2121209 w 4250673"/>
                <a:gd name="connsiteY1" fmla="*/ 3214832 h 4186201"/>
                <a:gd name="connsiteX2" fmla="*/ 2402189 w 4250673"/>
                <a:gd name="connsiteY2" fmla="*/ 3511771 h 4186201"/>
                <a:gd name="connsiteX3" fmla="*/ 2400229 w 4250673"/>
                <a:gd name="connsiteY3" fmla="*/ 4159935 h 4186201"/>
                <a:gd name="connsiteX4" fmla="*/ 2117942 w 4250673"/>
                <a:gd name="connsiteY4" fmla="*/ 4131811 h 4186201"/>
                <a:gd name="connsiteX5" fmla="*/ 1836962 w 4250673"/>
                <a:gd name="connsiteY5" fmla="*/ 3834872 h 4186201"/>
                <a:gd name="connsiteX6" fmla="*/ 1838922 w 4250673"/>
                <a:gd name="connsiteY6" fmla="*/ 3186708 h 4186201"/>
                <a:gd name="connsiteX7" fmla="*/ 1970754 w 4250673"/>
                <a:gd name="connsiteY7" fmla="*/ 3162262 h 4186201"/>
                <a:gd name="connsiteX8" fmla="*/ 1459406 w 4250673"/>
                <a:gd name="connsiteY8" fmla="*/ 2035906 h 4186201"/>
                <a:gd name="connsiteX9" fmla="*/ 2122323 w 4250673"/>
                <a:gd name="connsiteY9" fmla="*/ 2230684 h 4186201"/>
                <a:gd name="connsiteX10" fmla="*/ 3127355 w 4250673"/>
                <a:gd name="connsiteY10" fmla="*/ 3290615 h 4186201"/>
                <a:gd name="connsiteX11" fmla="*/ 2818918 w 4250673"/>
                <a:gd name="connsiteY11" fmla="*/ 3467053 h 4186201"/>
                <a:gd name="connsiteX12" fmla="*/ 2121016 w 4250673"/>
                <a:gd name="connsiteY12" fmla="*/ 2731897 h 4186201"/>
                <a:gd name="connsiteX13" fmla="*/ 1421154 w 4250673"/>
                <a:gd name="connsiteY13" fmla="*/ 2660015 h 4186201"/>
                <a:gd name="connsiteX14" fmla="*/ 1114678 w 4250673"/>
                <a:gd name="connsiteY14" fmla="*/ 2128743 h 4186201"/>
                <a:gd name="connsiteX15" fmla="*/ 1459406 w 4250673"/>
                <a:gd name="connsiteY15" fmla="*/ 2035906 h 4186201"/>
                <a:gd name="connsiteX16" fmla="*/ 1080087 w 4250673"/>
                <a:gd name="connsiteY16" fmla="*/ 1018739 h 4186201"/>
                <a:gd name="connsiteX17" fmla="*/ 2124744 w 4250673"/>
                <a:gd name="connsiteY17" fmla="*/ 1322752 h 4186201"/>
                <a:gd name="connsiteX18" fmla="*/ 3689015 w 4250673"/>
                <a:gd name="connsiteY18" fmla="*/ 2971019 h 4186201"/>
                <a:gd name="connsiteX19" fmla="*/ 3379950 w 4250673"/>
                <a:gd name="connsiteY19" fmla="*/ 3147339 h 4186201"/>
                <a:gd name="connsiteX20" fmla="*/ 2122783 w 4250673"/>
                <a:gd name="connsiteY20" fmla="*/ 1822979 h 4186201"/>
                <a:gd name="connsiteX21" fmla="*/ 863003 w 4250673"/>
                <a:gd name="connsiteY21" fmla="*/ 1694984 h 4186201"/>
                <a:gd name="connsiteX22" fmla="*/ 555899 w 4250673"/>
                <a:gd name="connsiteY22" fmla="*/ 1163411 h 4186201"/>
                <a:gd name="connsiteX23" fmla="*/ 1080087 w 4250673"/>
                <a:gd name="connsiteY23" fmla="*/ 1018739 h 4186201"/>
                <a:gd name="connsiteX24" fmla="*/ 728291 w 4250673"/>
                <a:gd name="connsiteY24" fmla="*/ 597 h 4186201"/>
                <a:gd name="connsiteX25" fmla="*/ 2127949 w 4250673"/>
                <a:gd name="connsiteY25" fmla="*/ 413622 h 4186201"/>
                <a:gd name="connsiteX26" fmla="*/ 4250673 w 4250673"/>
                <a:gd name="connsiteY26" fmla="*/ 2651885 h 4186201"/>
                <a:gd name="connsiteX27" fmla="*/ 3941735 w 4250673"/>
                <a:gd name="connsiteY27" fmla="*/ 2827627 h 4186201"/>
                <a:gd name="connsiteX28" fmla="*/ 2126643 w 4250673"/>
                <a:gd name="connsiteY28" fmla="*/ 913409 h 4186201"/>
                <a:gd name="connsiteX29" fmla="*/ 306325 w 4250673"/>
                <a:gd name="connsiteY29" fmla="*/ 727867 h 4186201"/>
                <a:gd name="connsiteX30" fmla="*/ 0 w 4250673"/>
                <a:gd name="connsiteY30" fmla="*/ 196067 h 4186201"/>
                <a:gd name="connsiteX31" fmla="*/ 728291 w 4250673"/>
                <a:gd name="connsiteY31" fmla="*/ 597 h 4186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50673" h="4186201">
                  <a:moveTo>
                    <a:pt x="1970754" y="3162262"/>
                  </a:moveTo>
                  <a:cubicBezTo>
                    <a:pt x="2018782" y="3167577"/>
                    <a:pt x="2069914" y="3185726"/>
                    <a:pt x="2121209" y="3214832"/>
                  </a:cubicBezTo>
                  <a:cubicBezTo>
                    <a:pt x="2223146" y="3273696"/>
                    <a:pt x="2324429" y="3377690"/>
                    <a:pt x="2402189" y="3511771"/>
                  </a:cubicBezTo>
                  <a:cubicBezTo>
                    <a:pt x="2557055" y="3781240"/>
                    <a:pt x="2556401" y="4071638"/>
                    <a:pt x="2400229" y="4159935"/>
                  </a:cubicBezTo>
                  <a:cubicBezTo>
                    <a:pt x="2322469" y="4204410"/>
                    <a:pt x="2220532" y="4190675"/>
                    <a:pt x="2117942" y="4131811"/>
                  </a:cubicBezTo>
                  <a:cubicBezTo>
                    <a:pt x="2016658" y="4072946"/>
                    <a:pt x="1914721" y="3968952"/>
                    <a:pt x="1836962" y="3834872"/>
                  </a:cubicBezTo>
                  <a:cubicBezTo>
                    <a:pt x="1682096" y="3566057"/>
                    <a:pt x="1682749" y="3275659"/>
                    <a:pt x="1838922" y="3186708"/>
                  </a:cubicBezTo>
                  <a:cubicBezTo>
                    <a:pt x="1877802" y="3164470"/>
                    <a:pt x="1922726" y="3156948"/>
                    <a:pt x="1970754" y="3162262"/>
                  </a:cubicBezTo>
                  <a:close/>
                  <a:moveTo>
                    <a:pt x="1459406" y="2035906"/>
                  </a:moveTo>
                  <a:cubicBezTo>
                    <a:pt x="1666275" y="2030508"/>
                    <a:pt x="1894427" y="2099582"/>
                    <a:pt x="2122323" y="2230684"/>
                  </a:cubicBezTo>
                  <a:cubicBezTo>
                    <a:pt x="2486957" y="2441756"/>
                    <a:pt x="2850938" y="2811621"/>
                    <a:pt x="3127355" y="3290615"/>
                  </a:cubicBezTo>
                  <a:lnTo>
                    <a:pt x="2818918" y="3467053"/>
                  </a:lnTo>
                  <a:cubicBezTo>
                    <a:pt x="2626146" y="3134436"/>
                    <a:pt x="2373908" y="2877621"/>
                    <a:pt x="2121016" y="2731897"/>
                  </a:cubicBezTo>
                  <a:cubicBezTo>
                    <a:pt x="1867471" y="2585520"/>
                    <a:pt x="1614580" y="2550232"/>
                    <a:pt x="1421154" y="2660015"/>
                  </a:cubicBezTo>
                  <a:lnTo>
                    <a:pt x="1114678" y="2128743"/>
                  </a:lnTo>
                  <a:cubicBezTo>
                    <a:pt x="1218824" y="2069195"/>
                    <a:pt x="1335284" y="2039146"/>
                    <a:pt x="1459406" y="2035906"/>
                  </a:cubicBezTo>
                  <a:close/>
                  <a:moveTo>
                    <a:pt x="1080087" y="1018739"/>
                  </a:moveTo>
                  <a:cubicBezTo>
                    <a:pt x="1397720" y="1007049"/>
                    <a:pt x="1754340" y="1109290"/>
                    <a:pt x="2124744" y="1322752"/>
                  </a:cubicBezTo>
                  <a:cubicBezTo>
                    <a:pt x="2717389" y="1664944"/>
                    <a:pt x="3272791" y="2250065"/>
                    <a:pt x="3689015" y="2971019"/>
                  </a:cubicBezTo>
                  <a:lnTo>
                    <a:pt x="3379950" y="3147339"/>
                  </a:lnTo>
                  <a:cubicBezTo>
                    <a:pt x="3045403" y="2568095"/>
                    <a:pt x="2599122" y="2098561"/>
                    <a:pt x="2122783" y="1822979"/>
                  </a:cubicBezTo>
                  <a:cubicBezTo>
                    <a:pt x="1646445" y="1548703"/>
                    <a:pt x="1199511" y="1502990"/>
                    <a:pt x="863003" y="1694984"/>
                  </a:cubicBezTo>
                  <a:lnTo>
                    <a:pt x="555899" y="1163411"/>
                  </a:lnTo>
                  <a:cubicBezTo>
                    <a:pt x="712963" y="1073782"/>
                    <a:pt x="889507" y="1025753"/>
                    <a:pt x="1080087" y="1018739"/>
                  </a:cubicBezTo>
                  <a:close/>
                  <a:moveTo>
                    <a:pt x="728291" y="597"/>
                  </a:moveTo>
                  <a:cubicBezTo>
                    <a:pt x="1165120" y="-10575"/>
                    <a:pt x="1646662" y="135554"/>
                    <a:pt x="2127949" y="413622"/>
                  </a:cubicBezTo>
                  <a:cubicBezTo>
                    <a:pt x="2898008" y="857877"/>
                    <a:pt x="3666761" y="1639244"/>
                    <a:pt x="4250673" y="2651885"/>
                  </a:cubicBezTo>
                  <a:lnTo>
                    <a:pt x="3941735" y="2827627"/>
                  </a:lnTo>
                  <a:cubicBezTo>
                    <a:pt x="3442078" y="1961982"/>
                    <a:pt x="2784361" y="1293639"/>
                    <a:pt x="2126643" y="913409"/>
                  </a:cubicBezTo>
                  <a:cubicBezTo>
                    <a:pt x="1468272" y="533179"/>
                    <a:pt x="809248" y="441714"/>
                    <a:pt x="306325" y="727867"/>
                  </a:cubicBezTo>
                  <a:lnTo>
                    <a:pt x="0" y="196067"/>
                  </a:lnTo>
                  <a:cubicBezTo>
                    <a:pt x="220192" y="70630"/>
                    <a:pt x="466193" y="7300"/>
                    <a:pt x="728291" y="597"/>
                  </a:cubicBezTo>
                  <a:close/>
                </a:path>
              </a:pathLst>
            </a:custGeom>
            <a:solidFill>
              <a:schemeClr val="accent5"/>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4" name="Freeform 14">
              <a:extLst>
                <a:ext uri="{FF2B5EF4-FFF2-40B4-BE49-F238E27FC236}">
                  <a16:creationId xmlns:a16="http://schemas.microsoft.com/office/drawing/2014/main" xmlns="" id="{5ED80A2B-9BBD-45BC-8A95-379E3C94AFCA}"/>
                </a:ext>
              </a:extLst>
            </p:cNvPr>
            <p:cNvSpPr>
              <a:spLocks noChangeArrowheads="1"/>
            </p:cNvSpPr>
            <p:nvPr/>
          </p:nvSpPr>
          <p:spPr bwMode="auto">
            <a:xfrm>
              <a:off x="16189566" y="7514711"/>
              <a:ext cx="345636" cy="794963"/>
            </a:xfrm>
            <a:custGeom>
              <a:avLst/>
              <a:gdLst>
                <a:gd name="T0" fmla="*/ 447 w 529"/>
                <a:gd name="T1" fmla="*/ 8 h 1219"/>
                <a:gd name="T2" fmla="*/ 447 w 529"/>
                <a:gd name="T3" fmla="*/ 8 h 1219"/>
                <a:gd name="T4" fmla="*/ 396 w 529"/>
                <a:gd name="T5" fmla="*/ 13 h 1219"/>
                <a:gd name="T6" fmla="*/ 71 w 529"/>
                <a:gd name="T7" fmla="*/ 200 h 1219"/>
                <a:gd name="T8" fmla="*/ 71 w 529"/>
                <a:gd name="T9" fmla="*/ 200 h 1219"/>
                <a:gd name="T10" fmla="*/ 0 w 529"/>
                <a:gd name="T11" fmla="*/ 323 h 1219"/>
                <a:gd name="T12" fmla="*/ 2 w 529"/>
                <a:gd name="T13" fmla="*/ 1125 h 1219"/>
                <a:gd name="T14" fmla="*/ 2 w 529"/>
                <a:gd name="T15" fmla="*/ 1125 h 1219"/>
                <a:gd name="T16" fmla="*/ 23 w 529"/>
                <a:gd name="T17" fmla="*/ 1170 h 1219"/>
                <a:gd name="T18" fmla="*/ 105 w 529"/>
                <a:gd name="T19" fmla="*/ 1218 h 1219"/>
                <a:gd name="T20" fmla="*/ 105 w 529"/>
                <a:gd name="T21" fmla="*/ 1218 h 1219"/>
                <a:gd name="T22" fmla="*/ 84 w 529"/>
                <a:gd name="T23" fmla="*/ 1172 h 1219"/>
                <a:gd name="T24" fmla="*/ 82 w 529"/>
                <a:gd name="T25" fmla="*/ 371 h 1219"/>
                <a:gd name="T26" fmla="*/ 82 w 529"/>
                <a:gd name="T27" fmla="*/ 371 h 1219"/>
                <a:gd name="T28" fmla="*/ 153 w 529"/>
                <a:gd name="T29" fmla="*/ 248 h 1219"/>
                <a:gd name="T30" fmla="*/ 478 w 529"/>
                <a:gd name="T31" fmla="*/ 60 h 1219"/>
                <a:gd name="T32" fmla="*/ 478 w 529"/>
                <a:gd name="T33" fmla="*/ 60 h 1219"/>
                <a:gd name="T34" fmla="*/ 528 w 529"/>
                <a:gd name="T35" fmla="*/ 56 h 1219"/>
                <a:gd name="T36" fmla="*/ 447 w 529"/>
                <a:gd name="T37" fmla="*/ 8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9" h="1219">
                  <a:moveTo>
                    <a:pt x="447" y="8"/>
                  </a:moveTo>
                  <a:lnTo>
                    <a:pt x="447" y="8"/>
                  </a:lnTo>
                  <a:cubicBezTo>
                    <a:pt x="434" y="0"/>
                    <a:pt x="416" y="2"/>
                    <a:pt x="396" y="13"/>
                  </a:cubicBezTo>
                  <a:lnTo>
                    <a:pt x="71" y="200"/>
                  </a:lnTo>
                  <a:lnTo>
                    <a:pt x="71" y="200"/>
                  </a:lnTo>
                  <a:cubicBezTo>
                    <a:pt x="31" y="223"/>
                    <a:pt x="0" y="278"/>
                    <a:pt x="0" y="323"/>
                  </a:cubicBezTo>
                  <a:lnTo>
                    <a:pt x="2" y="1125"/>
                  </a:lnTo>
                  <a:lnTo>
                    <a:pt x="2" y="1125"/>
                  </a:lnTo>
                  <a:cubicBezTo>
                    <a:pt x="2" y="1147"/>
                    <a:pt x="10" y="1163"/>
                    <a:pt x="23" y="1170"/>
                  </a:cubicBezTo>
                  <a:lnTo>
                    <a:pt x="105" y="1218"/>
                  </a:lnTo>
                  <a:lnTo>
                    <a:pt x="105" y="1218"/>
                  </a:lnTo>
                  <a:cubicBezTo>
                    <a:pt x="92" y="1210"/>
                    <a:pt x="84" y="1194"/>
                    <a:pt x="84" y="1172"/>
                  </a:cubicBezTo>
                  <a:lnTo>
                    <a:pt x="82" y="371"/>
                  </a:lnTo>
                  <a:lnTo>
                    <a:pt x="82" y="371"/>
                  </a:lnTo>
                  <a:cubicBezTo>
                    <a:pt x="82" y="326"/>
                    <a:pt x="114" y="271"/>
                    <a:pt x="153" y="248"/>
                  </a:cubicBezTo>
                  <a:lnTo>
                    <a:pt x="478" y="60"/>
                  </a:lnTo>
                  <a:lnTo>
                    <a:pt x="478" y="60"/>
                  </a:lnTo>
                  <a:cubicBezTo>
                    <a:pt x="498" y="49"/>
                    <a:pt x="515" y="48"/>
                    <a:pt x="528" y="56"/>
                  </a:cubicBezTo>
                  <a:lnTo>
                    <a:pt x="447" y="8"/>
                  </a:lnTo>
                </a:path>
              </a:pathLst>
            </a:custGeom>
            <a:solidFill>
              <a:schemeClr val="accent1">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5" name="Freeform 15">
              <a:extLst>
                <a:ext uri="{FF2B5EF4-FFF2-40B4-BE49-F238E27FC236}">
                  <a16:creationId xmlns:a16="http://schemas.microsoft.com/office/drawing/2014/main" xmlns="" id="{B4648126-DB7F-472E-823B-4843F63BF5E0}"/>
                </a:ext>
              </a:extLst>
            </p:cNvPr>
            <p:cNvSpPr>
              <a:spLocks noChangeArrowheads="1"/>
            </p:cNvSpPr>
            <p:nvPr/>
          </p:nvSpPr>
          <p:spPr bwMode="auto">
            <a:xfrm>
              <a:off x="16241412" y="7537753"/>
              <a:ext cx="308193" cy="783442"/>
            </a:xfrm>
            <a:custGeom>
              <a:avLst/>
              <a:gdLst>
                <a:gd name="T0" fmla="*/ 396 w 471"/>
                <a:gd name="T1" fmla="*/ 22 h 1199"/>
                <a:gd name="T2" fmla="*/ 396 w 471"/>
                <a:gd name="T3" fmla="*/ 22 h 1199"/>
                <a:gd name="T4" fmla="*/ 467 w 471"/>
                <a:gd name="T5" fmla="*/ 63 h 1199"/>
                <a:gd name="T6" fmla="*/ 470 w 471"/>
                <a:gd name="T7" fmla="*/ 864 h 1199"/>
                <a:gd name="T8" fmla="*/ 470 w 471"/>
                <a:gd name="T9" fmla="*/ 864 h 1199"/>
                <a:gd name="T10" fmla="*/ 398 w 471"/>
                <a:gd name="T11" fmla="*/ 987 h 1199"/>
                <a:gd name="T12" fmla="*/ 74 w 471"/>
                <a:gd name="T13" fmla="*/ 1175 h 1199"/>
                <a:gd name="T14" fmla="*/ 74 w 471"/>
                <a:gd name="T15" fmla="*/ 1175 h 1199"/>
                <a:gd name="T16" fmla="*/ 2 w 471"/>
                <a:gd name="T17" fmla="*/ 1134 h 1199"/>
                <a:gd name="T18" fmla="*/ 0 w 471"/>
                <a:gd name="T19" fmla="*/ 333 h 1199"/>
                <a:gd name="T20" fmla="*/ 0 w 471"/>
                <a:gd name="T21" fmla="*/ 333 h 1199"/>
                <a:gd name="T22" fmla="*/ 71 w 471"/>
                <a:gd name="T23" fmla="*/ 210 h 1199"/>
                <a:gd name="T24" fmla="*/ 396 w 471"/>
                <a:gd name="T25" fmla="*/ 2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1" h="1199">
                  <a:moveTo>
                    <a:pt x="396" y="22"/>
                  </a:moveTo>
                  <a:lnTo>
                    <a:pt x="396" y="22"/>
                  </a:lnTo>
                  <a:cubicBezTo>
                    <a:pt x="435" y="0"/>
                    <a:pt x="467" y="18"/>
                    <a:pt x="467" y="63"/>
                  </a:cubicBezTo>
                  <a:lnTo>
                    <a:pt x="470" y="864"/>
                  </a:lnTo>
                  <a:lnTo>
                    <a:pt x="470" y="864"/>
                  </a:lnTo>
                  <a:cubicBezTo>
                    <a:pt x="470" y="909"/>
                    <a:pt x="438" y="964"/>
                    <a:pt x="398" y="987"/>
                  </a:cubicBezTo>
                  <a:lnTo>
                    <a:pt x="74" y="1175"/>
                  </a:lnTo>
                  <a:lnTo>
                    <a:pt x="74" y="1175"/>
                  </a:lnTo>
                  <a:cubicBezTo>
                    <a:pt x="34" y="1198"/>
                    <a:pt x="2" y="1179"/>
                    <a:pt x="2" y="1134"/>
                  </a:cubicBezTo>
                  <a:lnTo>
                    <a:pt x="0" y="333"/>
                  </a:lnTo>
                  <a:lnTo>
                    <a:pt x="0" y="333"/>
                  </a:lnTo>
                  <a:cubicBezTo>
                    <a:pt x="0" y="288"/>
                    <a:pt x="32" y="233"/>
                    <a:pt x="71" y="210"/>
                  </a:cubicBezTo>
                  <a:lnTo>
                    <a:pt x="396" y="22"/>
                  </a:lnTo>
                </a:path>
              </a:pathLst>
            </a:custGeom>
            <a:solidFill>
              <a:schemeClr val="accent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6" name="Freeform 16">
              <a:extLst>
                <a:ext uri="{FF2B5EF4-FFF2-40B4-BE49-F238E27FC236}">
                  <a16:creationId xmlns:a16="http://schemas.microsoft.com/office/drawing/2014/main" xmlns="" id="{68E8B6E3-713C-4AB9-A027-BDEA9B6610C5}"/>
                </a:ext>
              </a:extLst>
            </p:cNvPr>
            <p:cNvSpPr>
              <a:spLocks noChangeArrowheads="1"/>
            </p:cNvSpPr>
            <p:nvPr/>
          </p:nvSpPr>
          <p:spPr bwMode="auto">
            <a:xfrm>
              <a:off x="11615646" y="9113278"/>
              <a:ext cx="345636" cy="794963"/>
            </a:xfrm>
            <a:custGeom>
              <a:avLst/>
              <a:gdLst>
                <a:gd name="T0" fmla="*/ 458 w 530"/>
                <a:gd name="T1" fmla="*/ 201 h 1219"/>
                <a:gd name="T2" fmla="*/ 133 w 530"/>
                <a:gd name="T3" fmla="*/ 13 h 1219"/>
                <a:gd name="T4" fmla="*/ 133 w 530"/>
                <a:gd name="T5" fmla="*/ 13 h 1219"/>
                <a:gd name="T6" fmla="*/ 82 w 530"/>
                <a:gd name="T7" fmla="*/ 8 h 1219"/>
                <a:gd name="T8" fmla="*/ 0 w 530"/>
                <a:gd name="T9" fmla="*/ 56 h 1219"/>
                <a:gd name="T10" fmla="*/ 0 w 530"/>
                <a:gd name="T11" fmla="*/ 56 h 1219"/>
                <a:gd name="T12" fmla="*/ 51 w 530"/>
                <a:gd name="T13" fmla="*/ 61 h 1219"/>
                <a:gd name="T14" fmla="*/ 376 w 530"/>
                <a:gd name="T15" fmla="*/ 248 h 1219"/>
                <a:gd name="T16" fmla="*/ 376 w 530"/>
                <a:gd name="T17" fmla="*/ 248 h 1219"/>
                <a:gd name="T18" fmla="*/ 447 w 530"/>
                <a:gd name="T19" fmla="*/ 372 h 1219"/>
                <a:gd name="T20" fmla="*/ 445 w 530"/>
                <a:gd name="T21" fmla="*/ 1172 h 1219"/>
                <a:gd name="T22" fmla="*/ 445 w 530"/>
                <a:gd name="T23" fmla="*/ 1172 h 1219"/>
                <a:gd name="T24" fmla="*/ 424 w 530"/>
                <a:gd name="T25" fmla="*/ 1218 h 1219"/>
                <a:gd name="T26" fmla="*/ 506 w 530"/>
                <a:gd name="T27" fmla="*/ 1171 h 1219"/>
                <a:gd name="T28" fmla="*/ 506 w 530"/>
                <a:gd name="T29" fmla="*/ 1171 h 1219"/>
                <a:gd name="T30" fmla="*/ 526 w 530"/>
                <a:gd name="T31" fmla="*/ 1125 h 1219"/>
                <a:gd name="T32" fmla="*/ 529 w 530"/>
                <a:gd name="T33" fmla="*/ 324 h 1219"/>
                <a:gd name="T34" fmla="*/ 529 w 530"/>
                <a:gd name="T35" fmla="*/ 324 h 1219"/>
                <a:gd name="T36" fmla="*/ 458 w 530"/>
                <a:gd name="T37" fmla="*/ 201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0" h="1219">
                  <a:moveTo>
                    <a:pt x="458" y="201"/>
                  </a:moveTo>
                  <a:lnTo>
                    <a:pt x="133" y="13"/>
                  </a:lnTo>
                  <a:lnTo>
                    <a:pt x="133" y="13"/>
                  </a:lnTo>
                  <a:cubicBezTo>
                    <a:pt x="114" y="2"/>
                    <a:pt x="95" y="0"/>
                    <a:pt x="82" y="8"/>
                  </a:cubicBezTo>
                  <a:lnTo>
                    <a:pt x="0" y="56"/>
                  </a:lnTo>
                  <a:lnTo>
                    <a:pt x="0" y="56"/>
                  </a:lnTo>
                  <a:cubicBezTo>
                    <a:pt x="14" y="48"/>
                    <a:pt x="31" y="49"/>
                    <a:pt x="51" y="61"/>
                  </a:cubicBezTo>
                  <a:lnTo>
                    <a:pt x="376" y="248"/>
                  </a:lnTo>
                  <a:lnTo>
                    <a:pt x="376" y="248"/>
                  </a:lnTo>
                  <a:cubicBezTo>
                    <a:pt x="415" y="271"/>
                    <a:pt x="447" y="326"/>
                    <a:pt x="447" y="372"/>
                  </a:cubicBezTo>
                  <a:lnTo>
                    <a:pt x="445" y="1172"/>
                  </a:lnTo>
                  <a:lnTo>
                    <a:pt x="445" y="1172"/>
                  </a:lnTo>
                  <a:cubicBezTo>
                    <a:pt x="445" y="1195"/>
                    <a:pt x="437" y="1210"/>
                    <a:pt x="424" y="1218"/>
                  </a:cubicBezTo>
                  <a:lnTo>
                    <a:pt x="506" y="1171"/>
                  </a:lnTo>
                  <a:lnTo>
                    <a:pt x="506" y="1171"/>
                  </a:lnTo>
                  <a:cubicBezTo>
                    <a:pt x="519" y="1163"/>
                    <a:pt x="526" y="1147"/>
                    <a:pt x="526" y="1125"/>
                  </a:cubicBezTo>
                  <a:lnTo>
                    <a:pt x="529" y="324"/>
                  </a:lnTo>
                  <a:lnTo>
                    <a:pt x="529" y="324"/>
                  </a:lnTo>
                  <a:cubicBezTo>
                    <a:pt x="529" y="278"/>
                    <a:pt x="497" y="223"/>
                    <a:pt x="458" y="201"/>
                  </a:cubicBezTo>
                </a:path>
              </a:pathLst>
            </a:custGeom>
            <a:solidFill>
              <a:schemeClr val="accent1">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7" name="Freeform 17">
              <a:extLst>
                <a:ext uri="{FF2B5EF4-FFF2-40B4-BE49-F238E27FC236}">
                  <a16:creationId xmlns:a16="http://schemas.microsoft.com/office/drawing/2014/main" xmlns="" id="{91302164-3AD1-42D8-AF87-ECADE6F3D849}"/>
                </a:ext>
              </a:extLst>
            </p:cNvPr>
            <p:cNvSpPr>
              <a:spLocks noChangeArrowheads="1"/>
            </p:cNvSpPr>
            <p:nvPr/>
          </p:nvSpPr>
          <p:spPr bwMode="auto">
            <a:xfrm>
              <a:off x="11598365" y="9136320"/>
              <a:ext cx="308193" cy="783442"/>
            </a:xfrm>
            <a:custGeom>
              <a:avLst/>
              <a:gdLst>
                <a:gd name="T0" fmla="*/ 399 w 471"/>
                <a:gd name="T1" fmla="*/ 210 h 1199"/>
                <a:gd name="T2" fmla="*/ 399 w 471"/>
                <a:gd name="T3" fmla="*/ 210 h 1199"/>
                <a:gd name="T4" fmla="*/ 470 w 471"/>
                <a:gd name="T5" fmla="*/ 334 h 1199"/>
                <a:gd name="T6" fmla="*/ 468 w 471"/>
                <a:gd name="T7" fmla="*/ 1134 h 1199"/>
                <a:gd name="T8" fmla="*/ 468 w 471"/>
                <a:gd name="T9" fmla="*/ 1134 h 1199"/>
                <a:gd name="T10" fmla="*/ 396 w 471"/>
                <a:gd name="T11" fmla="*/ 1175 h 1199"/>
                <a:gd name="T12" fmla="*/ 71 w 471"/>
                <a:gd name="T13" fmla="*/ 987 h 1199"/>
                <a:gd name="T14" fmla="*/ 71 w 471"/>
                <a:gd name="T15" fmla="*/ 987 h 1199"/>
                <a:gd name="T16" fmla="*/ 0 w 471"/>
                <a:gd name="T17" fmla="*/ 865 h 1199"/>
                <a:gd name="T18" fmla="*/ 3 w 471"/>
                <a:gd name="T19" fmla="*/ 64 h 1199"/>
                <a:gd name="T20" fmla="*/ 3 w 471"/>
                <a:gd name="T21" fmla="*/ 64 h 1199"/>
                <a:gd name="T22" fmla="*/ 74 w 471"/>
                <a:gd name="T23" fmla="*/ 23 h 1199"/>
                <a:gd name="T24" fmla="*/ 399 w 471"/>
                <a:gd name="T25" fmla="*/ 210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1" h="1199">
                  <a:moveTo>
                    <a:pt x="399" y="210"/>
                  </a:moveTo>
                  <a:lnTo>
                    <a:pt x="399" y="210"/>
                  </a:lnTo>
                  <a:cubicBezTo>
                    <a:pt x="438" y="233"/>
                    <a:pt x="470" y="288"/>
                    <a:pt x="470" y="334"/>
                  </a:cubicBezTo>
                  <a:lnTo>
                    <a:pt x="468" y="1134"/>
                  </a:lnTo>
                  <a:lnTo>
                    <a:pt x="468" y="1134"/>
                  </a:lnTo>
                  <a:cubicBezTo>
                    <a:pt x="468" y="1179"/>
                    <a:pt x="436" y="1198"/>
                    <a:pt x="396" y="1175"/>
                  </a:cubicBezTo>
                  <a:lnTo>
                    <a:pt x="71" y="987"/>
                  </a:lnTo>
                  <a:lnTo>
                    <a:pt x="71" y="987"/>
                  </a:lnTo>
                  <a:cubicBezTo>
                    <a:pt x="32" y="965"/>
                    <a:pt x="0" y="910"/>
                    <a:pt x="0" y="865"/>
                  </a:cubicBezTo>
                  <a:lnTo>
                    <a:pt x="3" y="64"/>
                  </a:lnTo>
                  <a:lnTo>
                    <a:pt x="3" y="64"/>
                  </a:lnTo>
                  <a:cubicBezTo>
                    <a:pt x="3" y="18"/>
                    <a:pt x="35" y="0"/>
                    <a:pt x="74" y="23"/>
                  </a:cubicBezTo>
                  <a:lnTo>
                    <a:pt x="399" y="210"/>
                  </a:lnTo>
                </a:path>
              </a:pathLst>
            </a:custGeom>
            <a:solidFill>
              <a:schemeClr val="accent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8" name="Freeform 15">
              <a:extLst>
                <a:ext uri="{FF2B5EF4-FFF2-40B4-BE49-F238E27FC236}">
                  <a16:creationId xmlns:a16="http://schemas.microsoft.com/office/drawing/2014/main" xmlns="" id="{4F62C24E-43FB-457D-A1D2-C2801AEA6E7A}"/>
                </a:ext>
              </a:extLst>
            </p:cNvPr>
            <p:cNvSpPr>
              <a:spLocks noChangeArrowheads="1"/>
            </p:cNvSpPr>
            <p:nvPr/>
          </p:nvSpPr>
          <p:spPr bwMode="auto">
            <a:xfrm>
              <a:off x="11629997" y="11312295"/>
              <a:ext cx="689457" cy="521503"/>
            </a:xfrm>
            <a:custGeom>
              <a:avLst/>
              <a:gdLst>
                <a:gd name="connsiteX0" fmla="*/ 544102 w 689457"/>
                <a:gd name="connsiteY0" fmla="*/ 192399 h 521503"/>
                <a:gd name="connsiteX1" fmla="*/ 565009 w 689457"/>
                <a:gd name="connsiteY1" fmla="*/ 195849 h 521503"/>
                <a:gd name="connsiteX2" fmla="*/ 638909 w 689457"/>
                <a:gd name="connsiteY2" fmla="*/ 283136 h 521503"/>
                <a:gd name="connsiteX3" fmla="*/ 672262 w 689457"/>
                <a:gd name="connsiteY3" fmla="*/ 502655 h 521503"/>
                <a:gd name="connsiteX4" fmla="*/ 468874 w 689457"/>
                <a:gd name="connsiteY4" fmla="*/ 268153 h 521503"/>
                <a:gd name="connsiteX5" fmla="*/ 544102 w 689457"/>
                <a:gd name="connsiteY5" fmla="*/ 192399 h 521503"/>
                <a:gd name="connsiteX6" fmla="*/ 242552 w 689457"/>
                <a:gd name="connsiteY6" fmla="*/ 788 h 521503"/>
                <a:gd name="connsiteX7" fmla="*/ 287287 w 689457"/>
                <a:gd name="connsiteY7" fmla="*/ 107922 h 521503"/>
                <a:gd name="connsiteX8" fmla="*/ 190 w 689457"/>
                <a:gd name="connsiteY8" fmla="*/ 229741 h 521503"/>
                <a:gd name="connsiteX9" fmla="*/ 127352 w 689457"/>
                <a:gd name="connsiteY9" fmla="*/ 47339 h 521503"/>
                <a:gd name="connsiteX10" fmla="*/ 232228 w 689457"/>
                <a:gd name="connsiteY10" fmla="*/ 1087 h 521503"/>
                <a:gd name="connsiteX11" fmla="*/ 242552 w 689457"/>
                <a:gd name="connsiteY11" fmla="*/ 788 h 521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9457" h="521503">
                  <a:moveTo>
                    <a:pt x="544102" y="192399"/>
                  </a:moveTo>
                  <a:cubicBezTo>
                    <a:pt x="552951" y="189783"/>
                    <a:pt x="560431" y="190475"/>
                    <a:pt x="565009" y="195849"/>
                  </a:cubicBezTo>
                  <a:cubicBezTo>
                    <a:pt x="583974" y="218648"/>
                    <a:pt x="638909" y="283136"/>
                    <a:pt x="638909" y="283136"/>
                  </a:cubicBezTo>
                  <a:cubicBezTo>
                    <a:pt x="638909" y="283136"/>
                    <a:pt x="725234" y="408203"/>
                    <a:pt x="672262" y="502655"/>
                  </a:cubicBezTo>
                  <a:cubicBezTo>
                    <a:pt x="619289" y="597107"/>
                    <a:pt x="455140" y="307888"/>
                    <a:pt x="468874" y="268153"/>
                  </a:cubicBezTo>
                  <a:cubicBezTo>
                    <a:pt x="478683" y="237864"/>
                    <a:pt x="517554" y="200246"/>
                    <a:pt x="544102" y="192399"/>
                  </a:cubicBezTo>
                  <a:close/>
                  <a:moveTo>
                    <a:pt x="242552" y="788"/>
                  </a:moveTo>
                  <a:cubicBezTo>
                    <a:pt x="266998" y="8528"/>
                    <a:pt x="292450" y="71442"/>
                    <a:pt x="287287" y="107922"/>
                  </a:cubicBezTo>
                  <a:cubicBezTo>
                    <a:pt x="281388" y="149614"/>
                    <a:pt x="6745" y="337879"/>
                    <a:pt x="190" y="229741"/>
                  </a:cubicBezTo>
                  <a:cubicBezTo>
                    <a:pt x="-5709" y="121603"/>
                    <a:pt x="127352" y="47339"/>
                    <a:pt x="127352" y="47339"/>
                  </a:cubicBezTo>
                  <a:cubicBezTo>
                    <a:pt x="127352" y="47339"/>
                    <a:pt x="206009" y="12813"/>
                    <a:pt x="232228" y="1087"/>
                  </a:cubicBezTo>
                  <a:cubicBezTo>
                    <a:pt x="235587" y="-297"/>
                    <a:pt x="239059" y="-318"/>
                    <a:pt x="242552" y="788"/>
                  </a:cubicBezTo>
                  <a:close/>
                </a:path>
              </a:pathLst>
            </a:custGeom>
            <a:solidFill>
              <a:schemeClr val="accent2"/>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9" name="Freeform 20">
              <a:extLst>
                <a:ext uri="{FF2B5EF4-FFF2-40B4-BE49-F238E27FC236}">
                  <a16:creationId xmlns:a16="http://schemas.microsoft.com/office/drawing/2014/main" xmlns="" id="{2E72A1DF-A4D3-4469-B599-250986F009BD}"/>
                </a:ext>
              </a:extLst>
            </p:cNvPr>
            <p:cNvSpPr>
              <a:spLocks noChangeArrowheads="1"/>
            </p:cNvSpPr>
            <p:nvPr/>
          </p:nvSpPr>
          <p:spPr bwMode="auto">
            <a:xfrm>
              <a:off x="11362179" y="10423817"/>
              <a:ext cx="875612" cy="938979"/>
            </a:xfrm>
            <a:custGeom>
              <a:avLst/>
              <a:gdLst>
                <a:gd name="T0" fmla="*/ 1339 w 1340"/>
                <a:gd name="T1" fmla="*/ 48 h 1438"/>
                <a:gd name="T2" fmla="*/ 1339 w 1340"/>
                <a:gd name="T3" fmla="*/ 48 h 1438"/>
                <a:gd name="T4" fmla="*/ 728 w 1340"/>
                <a:gd name="T5" fmla="*/ 1437 h 1438"/>
              </a:gdLst>
              <a:ahLst/>
              <a:cxnLst>
                <a:cxn ang="0">
                  <a:pos x="T0" y="T1"/>
                </a:cxn>
                <a:cxn ang="0">
                  <a:pos x="T2" y="T3"/>
                </a:cxn>
                <a:cxn ang="0">
                  <a:pos x="T4" y="T5"/>
                </a:cxn>
              </a:cxnLst>
              <a:rect l="0" t="0" r="r" b="b"/>
              <a:pathLst>
                <a:path w="1340" h="1438">
                  <a:moveTo>
                    <a:pt x="1339" y="48"/>
                  </a:moveTo>
                  <a:lnTo>
                    <a:pt x="1339" y="48"/>
                  </a:lnTo>
                  <a:cubicBezTo>
                    <a:pt x="1339" y="48"/>
                    <a:pt x="0" y="0"/>
                    <a:pt x="728" y="1437"/>
                  </a:cubicBezTo>
                </a:path>
              </a:pathLst>
            </a:custGeom>
            <a:noFill/>
            <a:ln w="2540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20" name="Freeform 21">
              <a:extLst>
                <a:ext uri="{FF2B5EF4-FFF2-40B4-BE49-F238E27FC236}">
                  <a16:creationId xmlns:a16="http://schemas.microsoft.com/office/drawing/2014/main" xmlns="" id="{AFF1927F-F761-4F02-AE75-FA3D156F8C2E}"/>
                </a:ext>
              </a:extLst>
            </p:cNvPr>
            <p:cNvSpPr>
              <a:spLocks noChangeArrowheads="1"/>
            </p:cNvSpPr>
            <p:nvPr/>
          </p:nvSpPr>
          <p:spPr bwMode="auto">
            <a:xfrm>
              <a:off x="12234912" y="10515986"/>
              <a:ext cx="760400" cy="999464"/>
            </a:xfrm>
            <a:custGeom>
              <a:avLst/>
              <a:gdLst>
                <a:gd name="T0" fmla="*/ 123 w 1166"/>
                <a:gd name="T1" fmla="*/ 0 h 1530"/>
                <a:gd name="T2" fmla="*/ 123 w 1166"/>
                <a:gd name="T3" fmla="*/ 0 h 1530"/>
                <a:gd name="T4" fmla="*/ 0 w 1166"/>
                <a:gd name="T5" fmla="*/ 1529 h 1530"/>
              </a:gdLst>
              <a:ahLst/>
              <a:cxnLst>
                <a:cxn ang="0">
                  <a:pos x="T0" y="T1"/>
                </a:cxn>
                <a:cxn ang="0">
                  <a:pos x="T2" y="T3"/>
                </a:cxn>
                <a:cxn ang="0">
                  <a:pos x="T4" y="T5"/>
                </a:cxn>
              </a:cxnLst>
              <a:rect l="0" t="0" r="r" b="b"/>
              <a:pathLst>
                <a:path w="1166" h="1530">
                  <a:moveTo>
                    <a:pt x="123" y="0"/>
                  </a:moveTo>
                  <a:lnTo>
                    <a:pt x="123" y="0"/>
                  </a:lnTo>
                  <a:cubicBezTo>
                    <a:pt x="123" y="0"/>
                    <a:pt x="1165" y="471"/>
                    <a:pt x="0" y="1529"/>
                  </a:cubicBezTo>
                </a:path>
              </a:pathLst>
            </a:custGeom>
            <a:noFill/>
            <a:ln w="2540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21" name="Freeform 22">
              <a:extLst>
                <a:ext uri="{FF2B5EF4-FFF2-40B4-BE49-F238E27FC236}">
                  <a16:creationId xmlns:a16="http://schemas.microsoft.com/office/drawing/2014/main" xmlns="" id="{1BB8730B-8C27-4D39-AB44-332987DA4713}"/>
                </a:ext>
              </a:extLst>
            </p:cNvPr>
            <p:cNvSpPr>
              <a:spLocks noChangeArrowheads="1"/>
            </p:cNvSpPr>
            <p:nvPr/>
          </p:nvSpPr>
          <p:spPr bwMode="auto">
            <a:xfrm>
              <a:off x="11774063" y="9865038"/>
              <a:ext cx="472370" cy="619264"/>
            </a:xfrm>
            <a:custGeom>
              <a:avLst/>
              <a:gdLst>
                <a:gd name="T0" fmla="*/ 720 w 721"/>
                <a:gd name="T1" fmla="*/ 0 h 948"/>
                <a:gd name="T2" fmla="*/ 720 w 721"/>
                <a:gd name="T3" fmla="*/ 0 h 948"/>
                <a:gd name="T4" fmla="*/ 0 w 721"/>
                <a:gd name="T5" fmla="*/ 104 h 948"/>
              </a:gdLst>
              <a:ahLst/>
              <a:cxnLst>
                <a:cxn ang="0">
                  <a:pos x="T0" y="T1"/>
                </a:cxn>
                <a:cxn ang="0">
                  <a:pos x="T2" y="T3"/>
                </a:cxn>
                <a:cxn ang="0">
                  <a:pos x="T4" y="T5"/>
                </a:cxn>
              </a:cxnLst>
              <a:rect l="0" t="0" r="r" b="b"/>
              <a:pathLst>
                <a:path w="721" h="948">
                  <a:moveTo>
                    <a:pt x="720" y="0"/>
                  </a:moveTo>
                  <a:lnTo>
                    <a:pt x="720" y="0"/>
                  </a:lnTo>
                  <a:cubicBezTo>
                    <a:pt x="720" y="0"/>
                    <a:pt x="219" y="947"/>
                    <a:pt x="0" y="104"/>
                  </a:cubicBezTo>
                </a:path>
              </a:pathLst>
            </a:custGeom>
            <a:noFill/>
            <a:ln w="254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22" name="Freeform 23">
              <a:extLst>
                <a:ext uri="{FF2B5EF4-FFF2-40B4-BE49-F238E27FC236}">
                  <a16:creationId xmlns:a16="http://schemas.microsoft.com/office/drawing/2014/main" xmlns="" id="{DD7D5E3E-106B-4DFB-87A5-9C8F60BA8363}"/>
                </a:ext>
              </a:extLst>
            </p:cNvPr>
            <p:cNvSpPr>
              <a:spLocks noChangeArrowheads="1"/>
            </p:cNvSpPr>
            <p:nvPr/>
          </p:nvSpPr>
          <p:spPr bwMode="auto">
            <a:xfrm>
              <a:off x="12099538" y="9758466"/>
              <a:ext cx="420524" cy="895775"/>
            </a:xfrm>
            <a:custGeom>
              <a:avLst/>
              <a:gdLst>
                <a:gd name="T0" fmla="*/ 645 w 646"/>
                <a:gd name="T1" fmla="*/ 414 h 1370"/>
                <a:gd name="T2" fmla="*/ 643 w 646"/>
                <a:gd name="T3" fmla="*/ 1177 h 1370"/>
                <a:gd name="T4" fmla="*/ 643 w 646"/>
                <a:gd name="T5" fmla="*/ 1177 h 1370"/>
                <a:gd name="T6" fmla="*/ 551 w 646"/>
                <a:gd name="T7" fmla="*/ 1335 h 1370"/>
                <a:gd name="T8" fmla="*/ 551 w 646"/>
                <a:gd name="T9" fmla="*/ 1335 h 1370"/>
                <a:gd name="T10" fmla="*/ 366 w 646"/>
                <a:gd name="T11" fmla="*/ 1336 h 1370"/>
                <a:gd name="T12" fmla="*/ 93 w 646"/>
                <a:gd name="T13" fmla="*/ 1178 h 1370"/>
                <a:gd name="T14" fmla="*/ 93 w 646"/>
                <a:gd name="T15" fmla="*/ 1178 h 1370"/>
                <a:gd name="T16" fmla="*/ 1 w 646"/>
                <a:gd name="T17" fmla="*/ 1018 h 1370"/>
                <a:gd name="T18" fmla="*/ 3 w 646"/>
                <a:gd name="T19" fmla="*/ 409 h 1370"/>
                <a:gd name="T20" fmla="*/ 3 w 646"/>
                <a:gd name="T21" fmla="*/ 409 h 1370"/>
                <a:gd name="T22" fmla="*/ 6 w 646"/>
                <a:gd name="T23" fmla="*/ 378 h 1370"/>
                <a:gd name="T24" fmla="*/ 6 w 646"/>
                <a:gd name="T25" fmla="*/ 378 h 1370"/>
                <a:gd name="T26" fmla="*/ 103 w 646"/>
                <a:gd name="T27" fmla="*/ 115 h 1370"/>
                <a:gd name="T28" fmla="*/ 103 w 646"/>
                <a:gd name="T29" fmla="*/ 115 h 1370"/>
                <a:gd name="T30" fmla="*/ 171 w 646"/>
                <a:gd name="T31" fmla="*/ 52 h 1370"/>
                <a:gd name="T32" fmla="*/ 171 w 646"/>
                <a:gd name="T33" fmla="*/ 52 h 1370"/>
                <a:gd name="T34" fmla="*/ 214 w 646"/>
                <a:gd name="T35" fmla="*/ 29 h 1370"/>
                <a:gd name="T36" fmla="*/ 214 w 646"/>
                <a:gd name="T37" fmla="*/ 29 h 1370"/>
                <a:gd name="T38" fmla="*/ 274 w 646"/>
                <a:gd name="T39" fmla="*/ 10 h 1370"/>
                <a:gd name="T40" fmla="*/ 274 w 646"/>
                <a:gd name="T41" fmla="*/ 10 h 1370"/>
                <a:gd name="T42" fmla="*/ 417 w 646"/>
                <a:gd name="T43" fmla="*/ 18 h 1370"/>
                <a:gd name="T44" fmla="*/ 417 w 646"/>
                <a:gd name="T45" fmla="*/ 18 h 1370"/>
                <a:gd name="T46" fmla="*/ 514 w 646"/>
                <a:gd name="T47" fmla="*/ 101 h 1370"/>
                <a:gd name="T48" fmla="*/ 514 w 646"/>
                <a:gd name="T49" fmla="*/ 101 h 1370"/>
                <a:gd name="T50" fmla="*/ 527 w 646"/>
                <a:gd name="T51" fmla="*/ 115 h 1370"/>
                <a:gd name="T52" fmla="*/ 527 w 646"/>
                <a:gd name="T53" fmla="*/ 115 h 1370"/>
                <a:gd name="T54" fmla="*/ 645 w 646"/>
                <a:gd name="T55" fmla="*/ 414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46" h="1370">
                  <a:moveTo>
                    <a:pt x="645" y="414"/>
                  </a:moveTo>
                  <a:lnTo>
                    <a:pt x="643" y="1177"/>
                  </a:lnTo>
                  <a:lnTo>
                    <a:pt x="643" y="1177"/>
                  </a:lnTo>
                  <a:cubicBezTo>
                    <a:pt x="643" y="1242"/>
                    <a:pt x="608" y="1302"/>
                    <a:pt x="551" y="1335"/>
                  </a:cubicBezTo>
                  <a:lnTo>
                    <a:pt x="551" y="1335"/>
                  </a:lnTo>
                  <a:cubicBezTo>
                    <a:pt x="494" y="1369"/>
                    <a:pt x="424" y="1369"/>
                    <a:pt x="366" y="1336"/>
                  </a:cubicBezTo>
                  <a:lnTo>
                    <a:pt x="93" y="1178"/>
                  </a:lnTo>
                  <a:lnTo>
                    <a:pt x="93" y="1178"/>
                  </a:lnTo>
                  <a:cubicBezTo>
                    <a:pt x="36" y="1145"/>
                    <a:pt x="0" y="1084"/>
                    <a:pt x="1" y="1018"/>
                  </a:cubicBezTo>
                  <a:lnTo>
                    <a:pt x="3" y="409"/>
                  </a:lnTo>
                  <a:lnTo>
                    <a:pt x="3" y="409"/>
                  </a:lnTo>
                  <a:cubicBezTo>
                    <a:pt x="3" y="399"/>
                    <a:pt x="5" y="388"/>
                    <a:pt x="6" y="378"/>
                  </a:cubicBezTo>
                  <a:lnTo>
                    <a:pt x="6" y="378"/>
                  </a:lnTo>
                  <a:cubicBezTo>
                    <a:pt x="13" y="275"/>
                    <a:pt x="49" y="200"/>
                    <a:pt x="103" y="115"/>
                  </a:cubicBezTo>
                  <a:lnTo>
                    <a:pt x="103" y="115"/>
                  </a:lnTo>
                  <a:cubicBezTo>
                    <a:pt x="120" y="89"/>
                    <a:pt x="143" y="67"/>
                    <a:pt x="171" y="52"/>
                  </a:cubicBezTo>
                  <a:lnTo>
                    <a:pt x="171" y="52"/>
                  </a:lnTo>
                  <a:cubicBezTo>
                    <a:pt x="187" y="43"/>
                    <a:pt x="202" y="35"/>
                    <a:pt x="214" y="29"/>
                  </a:cubicBezTo>
                  <a:lnTo>
                    <a:pt x="214" y="29"/>
                  </a:lnTo>
                  <a:cubicBezTo>
                    <a:pt x="233" y="19"/>
                    <a:pt x="254" y="13"/>
                    <a:pt x="274" y="10"/>
                  </a:cubicBezTo>
                  <a:lnTo>
                    <a:pt x="274" y="10"/>
                  </a:lnTo>
                  <a:cubicBezTo>
                    <a:pt x="332" y="3"/>
                    <a:pt x="384" y="0"/>
                    <a:pt x="417" y="18"/>
                  </a:cubicBezTo>
                  <a:lnTo>
                    <a:pt x="417" y="18"/>
                  </a:lnTo>
                  <a:cubicBezTo>
                    <a:pt x="447" y="36"/>
                    <a:pt x="496" y="83"/>
                    <a:pt x="514" y="101"/>
                  </a:cubicBezTo>
                  <a:lnTo>
                    <a:pt x="514" y="101"/>
                  </a:lnTo>
                  <a:cubicBezTo>
                    <a:pt x="519" y="105"/>
                    <a:pt x="523" y="110"/>
                    <a:pt x="527" y="115"/>
                  </a:cubicBezTo>
                  <a:lnTo>
                    <a:pt x="527" y="115"/>
                  </a:lnTo>
                  <a:cubicBezTo>
                    <a:pt x="598" y="200"/>
                    <a:pt x="645" y="314"/>
                    <a:pt x="645" y="414"/>
                  </a:cubicBezTo>
                </a:path>
              </a:pathLst>
            </a:custGeom>
            <a:solidFill>
              <a:schemeClr val="accent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23" name="Freeform 24">
              <a:extLst>
                <a:ext uri="{FF2B5EF4-FFF2-40B4-BE49-F238E27FC236}">
                  <a16:creationId xmlns:a16="http://schemas.microsoft.com/office/drawing/2014/main" xmlns="" id="{0A7B524E-8142-44D9-ADCD-91E0B914CA9C}"/>
                </a:ext>
              </a:extLst>
            </p:cNvPr>
            <p:cNvSpPr>
              <a:spLocks noChangeArrowheads="1"/>
            </p:cNvSpPr>
            <p:nvPr/>
          </p:nvSpPr>
          <p:spPr bwMode="auto">
            <a:xfrm>
              <a:off x="12197468" y="9761348"/>
              <a:ext cx="201621" cy="155536"/>
            </a:xfrm>
            <a:custGeom>
              <a:avLst/>
              <a:gdLst>
                <a:gd name="T0" fmla="*/ 248 w 309"/>
                <a:gd name="T1" fmla="*/ 181 h 236"/>
                <a:gd name="T2" fmla="*/ 248 w 309"/>
                <a:gd name="T3" fmla="*/ 181 h 236"/>
                <a:gd name="T4" fmla="*/ 251 w 309"/>
                <a:gd name="T5" fmla="*/ 30 h 236"/>
                <a:gd name="T6" fmla="*/ 251 w 309"/>
                <a:gd name="T7" fmla="*/ 30 h 236"/>
                <a:gd name="T8" fmla="*/ 250 w 309"/>
                <a:gd name="T9" fmla="*/ 29 h 236"/>
                <a:gd name="T10" fmla="*/ 250 w 309"/>
                <a:gd name="T11" fmla="*/ 29 h 236"/>
                <a:gd name="T12" fmla="*/ 169 w 309"/>
                <a:gd name="T13" fmla="*/ 3 h 236"/>
                <a:gd name="T14" fmla="*/ 169 w 309"/>
                <a:gd name="T15" fmla="*/ 3 h 236"/>
                <a:gd name="T16" fmla="*/ 120 w 309"/>
                <a:gd name="T17" fmla="*/ 12 h 236"/>
                <a:gd name="T18" fmla="*/ 57 w 309"/>
                <a:gd name="T19" fmla="*/ 44 h 236"/>
                <a:gd name="T20" fmla="*/ 57 w 309"/>
                <a:gd name="T21" fmla="*/ 44 h 236"/>
                <a:gd name="T22" fmla="*/ 38 w 309"/>
                <a:gd name="T23" fmla="*/ 176 h 236"/>
                <a:gd name="T24" fmla="*/ 38 w 309"/>
                <a:gd name="T25" fmla="*/ 176 h 236"/>
                <a:gd name="T26" fmla="*/ 83 w 309"/>
                <a:gd name="T27" fmla="*/ 211 h 236"/>
                <a:gd name="T28" fmla="*/ 83 w 309"/>
                <a:gd name="T29" fmla="*/ 211 h 236"/>
                <a:gd name="T30" fmla="*/ 190 w 309"/>
                <a:gd name="T31" fmla="*/ 214 h 236"/>
                <a:gd name="T32" fmla="*/ 190 w 309"/>
                <a:gd name="T33" fmla="*/ 214 h 236"/>
                <a:gd name="T34" fmla="*/ 197 w 309"/>
                <a:gd name="T35" fmla="*/ 211 h 236"/>
                <a:gd name="T36" fmla="*/ 197 w 309"/>
                <a:gd name="T37" fmla="*/ 211 h 236"/>
                <a:gd name="T38" fmla="*/ 248 w 309"/>
                <a:gd name="T39" fmla="*/ 181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9" h="236">
                  <a:moveTo>
                    <a:pt x="248" y="181"/>
                  </a:moveTo>
                  <a:lnTo>
                    <a:pt x="248" y="181"/>
                  </a:lnTo>
                  <a:cubicBezTo>
                    <a:pt x="305" y="148"/>
                    <a:pt x="308" y="63"/>
                    <a:pt x="251" y="30"/>
                  </a:cubicBezTo>
                  <a:lnTo>
                    <a:pt x="251" y="30"/>
                  </a:lnTo>
                  <a:cubicBezTo>
                    <a:pt x="250" y="30"/>
                    <a:pt x="250" y="30"/>
                    <a:pt x="250" y="29"/>
                  </a:cubicBezTo>
                  <a:lnTo>
                    <a:pt x="250" y="29"/>
                  </a:lnTo>
                  <a:cubicBezTo>
                    <a:pt x="223" y="13"/>
                    <a:pt x="194" y="6"/>
                    <a:pt x="169" y="3"/>
                  </a:cubicBezTo>
                  <a:lnTo>
                    <a:pt x="169" y="3"/>
                  </a:lnTo>
                  <a:cubicBezTo>
                    <a:pt x="152" y="0"/>
                    <a:pt x="135" y="4"/>
                    <a:pt x="120" y="12"/>
                  </a:cubicBezTo>
                  <a:lnTo>
                    <a:pt x="57" y="44"/>
                  </a:lnTo>
                  <a:lnTo>
                    <a:pt x="57" y="44"/>
                  </a:lnTo>
                  <a:cubicBezTo>
                    <a:pt x="9" y="71"/>
                    <a:pt x="0" y="137"/>
                    <a:pt x="38" y="176"/>
                  </a:cubicBezTo>
                  <a:lnTo>
                    <a:pt x="38" y="176"/>
                  </a:lnTo>
                  <a:cubicBezTo>
                    <a:pt x="52" y="190"/>
                    <a:pt x="68" y="202"/>
                    <a:pt x="83" y="211"/>
                  </a:cubicBezTo>
                  <a:lnTo>
                    <a:pt x="83" y="211"/>
                  </a:lnTo>
                  <a:cubicBezTo>
                    <a:pt x="125" y="235"/>
                    <a:pt x="155" y="231"/>
                    <a:pt x="190" y="214"/>
                  </a:cubicBezTo>
                  <a:lnTo>
                    <a:pt x="190" y="214"/>
                  </a:lnTo>
                  <a:cubicBezTo>
                    <a:pt x="192" y="213"/>
                    <a:pt x="194" y="212"/>
                    <a:pt x="197" y="211"/>
                  </a:cubicBezTo>
                  <a:lnTo>
                    <a:pt x="197" y="211"/>
                  </a:lnTo>
                  <a:cubicBezTo>
                    <a:pt x="213" y="201"/>
                    <a:pt x="230" y="191"/>
                    <a:pt x="248" y="181"/>
                  </a:cubicBezTo>
                </a:path>
              </a:pathLst>
            </a:custGeom>
            <a:solidFill>
              <a:schemeClr val="bg1">
                <a:lumMod val="8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24" name="Freeform 26">
              <a:extLst>
                <a:ext uri="{FF2B5EF4-FFF2-40B4-BE49-F238E27FC236}">
                  <a16:creationId xmlns:a16="http://schemas.microsoft.com/office/drawing/2014/main" xmlns="" id="{1D18F469-4112-4770-AF24-477DD31E18C5}"/>
                </a:ext>
              </a:extLst>
            </p:cNvPr>
            <p:cNvSpPr>
              <a:spLocks noChangeArrowheads="1"/>
            </p:cNvSpPr>
            <p:nvPr/>
          </p:nvSpPr>
          <p:spPr bwMode="auto">
            <a:xfrm>
              <a:off x="12257954" y="9712381"/>
              <a:ext cx="92170" cy="115212"/>
            </a:xfrm>
            <a:custGeom>
              <a:avLst/>
              <a:gdLst>
                <a:gd name="T0" fmla="*/ 119 w 140"/>
                <a:gd name="T1" fmla="*/ 30 h 176"/>
                <a:gd name="T2" fmla="*/ 119 w 140"/>
                <a:gd name="T3" fmla="*/ 30 h 176"/>
                <a:gd name="T4" fmla="*/ 21 w 140"/>
                <a:gd name="T5" fmla="*/ 30 h 176"/>
                <a:gd name="T6" fmla="*/ 21 w 140"/>
                <a:gd name="T7" fmla="*/ 30 h 176"/>
                <a:gd name="T8" fmla="*/ 1 w 140"/>
                <a:gd name="T9" fmla="*/ 0 h 176"/>
                <a:gd name="T10" fmla="*/ 1 w 140"/>
                <a:gd name="T11" fmla="*/ 0 h 176"/>
                <a:gd name="T12" fmla="*/ 1 w 140"/>
                <a:gd name="T13" fmla="*/ 131 h 176"/>
                <a:gd name="T14" fmla="*/ 1 w 140"/>
                <a:gd name="T15" fmla="*/ 131 h 176"/>
                <a:gd name="T16" fmla="*/ 1 w 140"/>
                <a:gd name="T17" fmla="*/ 131 h 176"/>
                <a:gd name="T18" fmla="*/ 21 w 140"/>
                <a:gd name="T19" fmla="*/ 160 h 176"/>
                <a:gd name="T20" fmla="*/ 21 w 140"/>
                <a:gd name="T21" fmla="*/ 160 h 176"/>
                <a:gd name="T22" fmla="*/ 119 w 140"/>
                <a:gd name="T23" fmla="*/ 160 h 176"/>
                <a:gd name="T24" fmla="*/ 119 w 140"/>
                <a:gd name="T25" fmla="*/ 160 h 176"/>
                <a:gd name="T26" fmla="*/ 139 w 140"/>
                <a:gd name="T27" fmla="*/ 131 h 176"/>
                <a:gd name="T28" fmla="*/ 139 w 140"/>
                <a:gd name="T29" fmla="*/ 131 h 176"/>
                <a:gd name="T30" fmla="*/ 139 w 140"/>
                <a:gd name="T31" fmla="*/ 1 h 176"/>
                <a:gd name="T32" fmla="*/ 139 w 140"/>
                <a:gd name="T33" fmla="*/ 1 h 176"/>
                <a:gd name="T34" fmla="*/ 119 w 140"/>
                <a:gd name="T35" fmla="*/ 3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0" h="176">
                  <a:moveTo>
                    <a:pt x="119" y="30"/>
                  </a:moveTo>
                  <a:lnTo>
                    <a:pt x="119" y="30"/>
                  </a:lnTo>
                  <a:cubicBezTo>
                    <a:pt x="91" y="45"/>
                    <a:pt x="48" y="45"/>
                    <a:pt x="21" y="30"/>
                  </a:cubicBezTo>
                  <a:lnTo>
                    <a:pt x="21" y="30"/>
                  </a:lnTo>
                  <a:cubicBezTo>
                    <a:pt x="8" y="22"/>
                    <a:pt x="0" y="11"/>
                    <a:pt x="1" y="0"/>
                  </a:cubicBezTo>
                  <a:lnTo>
                    <a:pt x="1" y="0"/>
                  </a:lnTo>
                  <a:lnTo>
                    <a:pt x="1" y="131"/>
                  </a:lnTo>
                  <a:lnTo>
                    <a:pt x="1" y="131"/>
                  </a:lnTo>
                  <a:lnTo>
                    <a:pt x="1" y="131"/>
                  </a:lnTo>
                  <a:cubicBezTo>
                    <a:pt x="2" y="142"/>
                    <a:pt x="8" y="152"/>
                    <a:pt x="21" y="160"/>
                  </a:cubicBezTo>
                  <a:lnTo>
                    <a:pt x="21" y="160"/>
                  </a:lnTo>
                  <a:cubicBezTo>
                    <a:pt x="48" y="175"/>
                    <a:pt x="91" y="175"/>
                    <a:pt x="119" y="160"/>
                  </a:cubicBezTo>
                  <a:lnTo>
                    <a:pt x="119" y="160"/>
                  </a:lnTo>
                  <a:cubicBezTo>
                    <a:pt x="132" y="152"/>
                    <a:pt x="139" y="142"/>
                    <a:pt x="139" y="131"/>
                  </a:cubicBezTo>
                  <a:lnTo>
                    <a:pt x="139" y="131"/>
                  </a:lnTo>
                  <a:lnTo>
                    <a:pt x="139" y="1"/>
                  </a:lnTo>
                  <a:lnTo>
                    <a:pt x="139" y="1"/>
                  </a:lnTo>
                  <a:cubicBezTo>
                    <a:pt x="139" y="12"/>
                    <a:pt x="132" y="22"/>
                    <a:pt x="119" y="30"/>
                  </a:cubicBezTo>
                </a:path>
              </a:pathLst>
            </a:custGeom>
            <a:solidFill>
              <a:schemeClr val="bg1">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25" name="Freeform 28">
              <a:extLst>
                <a:ext uri="{FF2B5EF4-FFF2-40B4-BE49-F238E27FC236}">
                  <a16:creationId xmlns:a16="http://schemas.microsoft.com/office/drawing/2014/main" xmlns="" id="{51B1AC8C-8C7C-4933-A83A-6BCCD127A3F0}"/>
                </a:ext>
              </a:extLst>
            </p:cNvPr>
            <p:cNvSpPr>
              <a:spLocks noChangeArrowheads="1"/>
            </p:cNvSpPr>
            <p:nvPr/>
          </p:nvSpPr>
          <p:spPr bwMode="auto">
            <a:xfrm>
              <a:off x="12145621" y="9352343"/>
              <a:ext cx="313954" cy="423404"/>
            </a:xfrm>
            <a:custGeom>
              <a:avLst/>
              <a:gdLst>
                <a:gd name="T0" fmla="*/ 480 w 481"/>
                <a:gd name="T1" fmla="*/ 240 h 648"/>
                <a:gd name="T2" fmla="*/ 480 w 481"/>
                <a:gd name="T3" fmla="*/ 407 h 648"/>
                <a:gd name="T4" fmla="*/ 480 w 481"/>
                <a:gd name="T5" fmla="*/ 407 h 648"/>
                <a:gd name="T6" fmla="*/ 240 w 481"/>
                <a:gd name="T7" fmla="*/ 647 h 648"/>
                <a:gd name="T8" fmla="*/ 240 w 481"/>
                <a:gd name="T9" fmla="*/ 647 h 648"/>
                <a:gd name="T10" fmla="*/ 0 w 481"/>
                <a:gd name="T11" fmla="*/ 407 h 648"/>
                <a:gd name="T12" fmla="*/ 0 w 481"/>
                <a:gd name="T13" fmla="*/ 240 h 648"/>
                <a:gd name="T14" fmla="*/ 0 w 481"/>
                <a:gd name="T15" fmla="*/ 240 h 648"/>
                <a:gd name="T16" fmla="*/ 7 w 481"/>
                <a:gd name="T17" fmla="*/ 185 h 648"/>
                <a:gd name="T18" fmla="*/ 7 w 481"/>
                <a:gd name="T19" fmla="*/ 185 h 648"/>
                <a:gd name="T20" fmla="*/ 10 w 481"/>
                <a:gd name="T21" fmla="*/ 171 h 648"/>
                <a:gd name="T22" fmla="*/ 10 w 481"/>
                <a:gd name="T23" fmla="*/ 171 h 648"/>
                <a:gd name="T24" fmla="*/ 240 w 481"/>
                <a:gd name="T25" fmla="*/ 0 h 648"/>
                <a:gd name="T26" fmla="*/ 240 w 481"/>
                <a:gd name="T27" fmla="*/ 0 h 648"/>
                <a:gd name="T28" fmla="*/ 410 w 481"/>
                <a:gd name="T29" fmla="*/ 71 h 648"/>
                <a:gd name="T30" fmla="*/ 410 w 481"/>
                <a:gd name="T31" fmla="*/ 71 h 648"/>
                <a:gd name="T32" fmla="*/ 480 w 481"/>
                <a:gd name="T33" fmla="*/ 240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1" h="648">
                  <a:moveTo>
                    <a:pt x="480" y="240"/>
                  </a:moveTo>
                  <a:lnTo>
                    <a:pt x="480" y="407"/>
                  </a:lnTo>
                  <a:lnTo>
                    <a:pt x="480" y="407"/>
                  </a:lnTo>
                  <a:cubicBezTo>
                    <a:pt x="480" y="540"/>
                    <a:pt x="373" y="647"/>
                    <a:pt x="240" y="647"/>
                  </a:cubicBezTo>
                  <a:lnTo>
                    <a:pt x="240" y="647"/>
                  </a:lnTo>
                  <a:cubicBezTo>
                    <a:pt x="107" y="647"/>
                    <a:pt x="0" y="540"/>
                    <a:pt x="0" y="407"/>
                  </a:cubicBezTo>
                  <a:lnTo>
                    <a:pt x="0" y="240"/>
                  </a:lnTo>
                  <a:lnTo>
                    <a:pt x="0" y="240"/>
                  </a:lnTo>
                  <a:cubicBezTo>
                    <a:pt x="0" y="221"/>
                    <a:pt x="2" y="202"/>
                    <a:pt x="7" y="185"/>
                  </a:cubicBezTo>
                  <a:lnTo>
                    <a:pt x="7" y="185"/>
                  </a:lnTo>
                  <a:cubicBezTo>
                    <a:pt x="7" y="180"/>
                    <a:pt x="9" y="176"/>
                    <a:pt x="10" y="171"/>
                  </a:cubicBezTo>
                  <a:lnTo>
                    <a:pt x="10" y="171"/>
                  </a:lnTo>
                  <a:cubicBezTo>
                    <a:pt x="40" y="72"/>
                    <a:pt x="132" y="0"/>
                    <a:pt x="240" y="0"/>
                  </a:cubicBezTo>
                  <a:lnTo>
                    <a:pt x="240" y="0"/>
                  </a:lnTo>
                  <a:cubicBezTo>
                    <a:pt x="306" y="0"/>
                    <a:pt x="366" y="27"/>
                    <a:pt x="410" y="71"/>
                  </a:cubicBezTo>
                  <a:lnTo>
                    <a:pt x="410" y="71"/>
                  </a:lnTo>
                  <a:cubicBezTo>
                    <a:pt x="453" y="114"/>
                    <a:pt x="480" y="174"/>
                    <a:pt x="480" y="240"/>
                  </a:cubicBezTo>
                </a:path>
              </a:pathLst>
            </a:custGeom>
            <a:solidFill>
              <a:schemeClr val="bg1">
                <a:lumMod val="8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26" name="Freeform 29">
              <a:extLst>
                <a:ext uri="{FF2B5EF4-FFF2-40B4-BE49-F238E27FC236}">
                  <a16:creationId xmlns:a16="http://schemas.microsoft.com/office/drawing/2014/main" xmlns="" id="{ED488C34-F241-4442-A8AE-7D08F7BE3FEA}"/>
                </a:ext>
              </a:extLst>
            </p:cNvPr>
            <p:cNvSpPr>
              <a:spLocks noChangeArrowheads="1"/>
            </p:cNvSpPr>
            <p:nvPr/>
          </p:nvSpPr>
          <p:spPr bwMode="auto">
            <a:xfrm>
              <a:off x="12404850" y="9565486"/>
              <a:ext cx="77769" cy="92170"/>
            </a:xfrm>
            <a:custGeom>
              <a:avLst/>
              <a:gdLst>
                <a:gd name="T0" fmla="*/ 72 w 118"/>
                <a:gd name="T1" fmla="*/ 7 h 143"/>
                <a:gd name="T2" fmla="*/ 72 w 118"/>
                <a:gd name="T3" fmla="*/ 7 h 143"/>
                <a:gd name="T4" fmla="*/ 52 w 118"/>
                <a:gd name="T5" fmla="*/ 1 h 143"/>
                <a:gd name="T6" fmla="*/ 0 w 118"/>
                <a:gd name="T7" fmla="*/ 31 h 143"/>
                <a:gd name="T8" fmla="*/ 0 w 118"/>
                <a:gd name="T9" fmla="*/ 31 h 143"/>
                <a:gd name="T10" fmla="*/ 20 w 118"/>
                <a:gd name="T11" fmla="*/ 37 h 143"/>
                <a:gd name="T12" fmla="*/ 20 w 118"/>
                <a:gd name="T13" fmla="*/ 37 h 143"/>
                <a:gd name="T14" fmla="*/ 64 w 118"/>
                <a:gd name="T15" fmla="*/ 113 h 143"/>
                <a:gd name="T16" fmla="*/ 64 w 118"/>
                <a:gd name="T17" fmla="*/ 113 h 143"/>
                <a:gd name="T18" fmla="*/ 51 w 118"/>
                <a:gd name="T19" fmla="*/ 142 h 143"/>
                <a:gd name="T20" fmla="*/ 103 w 118"/>
                <a:gd name="T21" fmla="*/ 111 h 143"/>
                <a:gd name="T22" fmla="*/ 103 w 118"/>
                <a:gd name="T23" fmla="*/ 111 h 143"/>
                <a:gd name="T24" fmla="*/ 116 w 118"/>
                <a:gd name="T25" fmla="*/ 83 h 143"/>
                <a:gd name="T26" fmla="*/ 116 w 118"/>
                <a:gd name="T27" fmla="*/ 83 h 143"/>
                <a:gd name="T28" fmla="*/ 72 w 118"/>
                <a:gd name="T29" fmla="*/ 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143">
                  <a:moveTo>
                    <a:pt x="72" y="7"/>
                  </a:moveTo>
                  <a:lnTo>
                    <a:pt x="72" y="7"/>
                  </a:lnTo>
                  <a:cubicBezTo>
                    <a:pt x="65" y="2"/>
                    <a:pt x="58" y="0"/>
                    <a:pt x="52" y="1"/>
                  </a:cubicBezTo>
                  <a:lnTo>
                    <a:pt x="0" y="31"/>
                  </a:lnTo>
                  <a:lnTo>
                    <a:pt x="0" y="31"/>
                  </a:lnTo>
                  <a:cubicBezTo>
                    <a:pt x="6" y="31"/>
                    <a:pt x="13" y="33"/>
                    <a:pt x="20" y="37"/>
                  </a:cubicBezTo>
                  <a:lnTo>
                    <a:pt x="20" y="37"/>
                  </a:lnTo>
                  <a:cubicBezTo>
                    <a:pt x="45" y="51"/>
                    <a:pt x="64" y="86"/>
                    <a:pt x="64" y="113"/>
                  </a:cubicBezTo>
                  <a:lnTo>
                    <a:pt x="64" y="113"/>
                  </a:lnTo>
                  <a:cubicBezTo>
                    <a:pt x="64" y="127"/>
                    <a:pt x="59" y="137"/>
                    <a:pt x="51" y="142"/>
                  </a:cubicBezTo>
                  <a:lnTo>
                    <a:pt x="103" y="111"/>
                  </a:lnTo>
                  <a:lnTo>
                    <a:pt x="103" y="111"/>
                  </a:lnTo>
                  <a:cubicBezTo>
                    <a:pt x="111" y="107"/>
                    <a:pt x="116" y="97"/>
                    <a:pt x="116" y="83"/>
                  </a:cubicBezTo>
                  <a:lnTo>
                    <a:pt x="116" y="83"/>
                  </a:lnTo>
                  <a:cubicBezTo>
                    <a:pt x="117" y="55"/>
                    <a:pt x="97" y="21"/>
                    <a:pt x="72" y="7"/>
                  </a:cubicBezTo>
                </a:path>
              </a:pathLst>
            </a:custGeom>
            <a:solidFill>
              <a:schemeClr val="bg1">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27" name="Freeform 30">
              <a:extLst>
                <a:ext uri="{FF2B5EF4-FFF2-40B4-BE49-F238E27FC236}">
                  <a16:creationId xmlns:a16="http://schemas.microsoft.com/office/drawing/2014/main" xmlns="" id="{43BAAF93-AC02-4EE6-9752-9B2406E15978}"/>
                </a:ext>
              </a:extLst>
            </p:cNvPr>
            <p:cNvSpPr>
              <a:spLocks noChangeArrowheads="1"/>
            </p:cNvSpPr>
            <p:nvPr/>
          </p:nvSpPr>
          <p:spPr bwMode="auto">
            <a:xfrm>
              <a:off x="12401969" y="9585648"/>
              <a:ext cx="43204" cy="80648"/>
            </a:xfrm>
            <a:custGeom>
              <a:avLst/>
              <a:gdLst>
                <a:gd name="T0" fmla="*/ 21 w 66"/>
                <a:gd name="T1" fmla="*/ 6 h 122"/>
                <a:gd name="T2" fmla="*/ 21 w 66"/>
                <a:gd name="T3" fmla="*/ 6 h 122"/>
                <a:gd name="T4" fmla="*/ 65 w 66"/>
                <a:gd name="T5" fmla="*/ 82 h 122"/>
                <a:gd name="T6" fmla="*/ 65 w 66"/>
                <a:gd name="T7" fmla="*/ 82 h 122"/>
                <a:gd name="T8" fmla="*/ 21 w 66"/>
                <a:gd name="T9" fmla="*/ 107 h 122"/>
                <a:gd name="T10" fmla="*/ 21 w 66"/>
                <a:gd name="T11" fmla="*/ 107 h 122"/>
                <a:gd name="T12" fmla="*/ 0 w 66"/>
                <a:gd name="T13" fmla="*/ 90 h 122"/>
                <a:gd name="T14" fmla="*/ 1 w 66"/>
                <a:gd name="T15" fmla="*/ 0 h 122"/>
                <a:gd name="T16" fmla="*/ 1 w 66"/>
                <a:gd name="T17" fmla="*/ 0 h 122"/>
                <a:gd name="T18" fmla="*/ 21 w 66"/>
                <a:gd name="T19" fmla="*/ 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122">
                  <a:moveTo>
                    <a:pt x="21" y="6"/>
                  </a:moveTo>
                  <a:lnTo>
                    <a:pt x="21" y="6"/>
                  </a:lnTo>
                  <a:cubicBezTo>
                    <a:pt x="46" y="20"/>
                    <a:pt x="65" y="55"/>
                    <a:pt x="65" y="82"/>
                  </a:cubicBezTo>
                  <a:lnTo>
                    <a:pt x="65" y="82"/>
                  </a:lnTo>
                  <a:cubicBezTo>
                    <a:pt x="65" y="110"/>
                    <a:pt x="45" y="121"/>
                    <a:pt x="21" y="107"/>
                  </a:cubicBezTo>
                  <a:lnTo>
                    <a:pt x="21" y="107"/>
                  </a:lnTo>
                  <a:cubicBezTo>
                    <a:pt x="13" y="103"/>
                    <a:pt x="6" y="97"/>
                    <a:pt x="0" y="90"/>
                  </a:cubicBezTo>
                  <a:lnTo>
                    <a:pt x="1" y="0"/>
                  </a:lnTo>
                  <a:lnTo>
                    <a:pt x="1" y="0"/>
                  </a:lnTo>
                  <a:cubicBezTo>
                    <a:pt x="7" y="0"/>
                    <a:pt x="14" y="2"/>
                    <a:pt x="21" y="6"/>
                  </a:cubicBezTo>
                </a:path>
              </a:pathLst>
            </a:custGeom>
            <a:solidFill>
              <a:schemeClr val="bg1">
                <a:lumMod val="8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28" name="Freeform 31">
              <a:extLst>
                <a:ext uri="{FF2B5EF4-FFF2-40B4-BE49-F238E27FC236}">
                  <a16:creationId xmlns:a16="http://schemas.microsoft.com/office/drawing/2014/main" xmlns="" id="{46D06B78-817B-474E-ABC1-4D26FFCB3001}"/>
                </a:ext>
              </a:extLst>
            </p:cNvPr>
            <p:cNvSpPr>
              <a:spLocks noChangeArrowheads="1"/>
            </p:cNvSpPr>
            <p:nvPr/>
          </p:nvSpPr>
          <p:spPr bwMode="auto">
            <a:xfrm>
              <a:off x="12401969" y="9602930"/>
              <a:ext cx="31682" cy="43205"/>
            </a:xfrm>
            <a:custGeom>
              <a:avLst/>
              <a:gdLst>
                <a:gd name="T0" fmla="*/ 21 w 49"/>
                <a:gd name="T1" fmla="*/ 5 h 65"/>
                <a:gd name="T2" fmla="*/ 21 w 49"/>
                <a:gd name="T3" fmla="*/ 5 h 65"/>
                <a:gd name="T4" fmla="*/ 0 w 49"/>
                <a:gd name="T5" fmla="*/ 7 h 65"/>
                <a:gd name="T6" fmla="*/ 0 w 49"/>
                <a:gd name="T7" fmla="*/ 33 h 65"/>
                <a:gd name="T8" fmla="*/ 0 w 49"/>
                <a:gd name="T9" fmla="*/ 33 h 65"/>
                <a:gd name="T10" fmla="*/ 10 w 49"/>
                <a:gd name="T11" fmla="*/ 50 h 65"/>
                <a:gd name="T12" fmla="*/ 10 w 49"/>
                <a:gd name="T13" fmla="*/ 50 h 65"/>
                <a:gd name="T14" fmla="*/ 21 w 49"/>
                <a:gd name="T15" fmla="*/ 59 h 65"/>
                <a:gd name="T16" fmla="*/ 21 w 49"/>
                <a:gd name="T17" fmla="*/ 59 h 65"/>
                <a:gd name="T18" fmla="*/ 42 w 49"/>
                <a:gd name="T19" fmla="*/ 56 h 65"/>
                <a:gd name="T20" fmla="*/ 42 w 49"/>
                <a:gd name="T21" fmla="*/ 56 h 65"/>
                <a:gd name="T22" fmla="*/ 31 w 49"/>
                <a:gd name="T23" fmla="*/ 13 h 65"/>
                <a:gd name="T24" fmla="*/ 31 w 49"/>
                <a:gd name="T25" fmla="*/ 13 h 65"/>
                <a:gd name="T26" fmla="*/ 21 w 49"/>
                <a:gd name="T27" fmla="*/ 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65">
                  <a:moveTo>
                    <a:pt x="21" y="5"/>
                  </a:moveTo>
                  <a:lnTo>
                    <a:pt x="21" y="5"/>
                  </a:lnTo>
                  <a:cubicBezTo>
                    <a:pt x="13" y="0"/>
                    <a:pt x="5" y="0"/>
                    <a:pt x="0" y="7"/>
                  </a:cubicBezTo>
                  <a:lnTo>
                    <a:pt x="0" y="33"/>
                  </a:lnTo>
                  <a:lnTo>
                    <a:pt x="0" y="33"/>
                  </a:lnTo>
                  <a:cubicBezTo>
                    <a:pt x="3" y="40"/>
                    <a:pt x="6" y="45"/>
                    <a:pt x="10" y="50"/>
                  </a:cubicBezTo>
                  <a:lnTo>
                    <a:pt x="10" y="50"/>
                  </a:lnTo>
                  <a:cubicBezTo>
                    <a:pt x="14" y="54"/>
                    <a:pt x="17" y="57"/>
                    <a:pt x="21" y="59"/>
                  </a:cubicBezTo>
                  <a:lnTo>
                    <a:pt x="21" y="59"/>
                  </a:lnTo>
                  <a:cubicBezTo>
                    <a:pt x="29" y="64"/>
                    <a:pt x="38" y="63"/>
                    <a:pt x="42" y="56"/>
                  </a:cubicBezTo>
                  <a:lnTo>
                    <a:pt x="42" y="56"/>
                  </a:lnTo>
                  <a:cubicBezTo>
                    <a:pt x="48" y="46"/>
                    <a:pt x="43" y="27"/>
                    <a:pt x="31" y="13"/>
                  </a:cubicBezTo>
                  <a:lnTo>
                    <a:pt x="31" y="13"/>
                  </a:lnTo>
                  <a:cubicBezTo>
                    <a:pt x="28" y="9"/>
                    <a:pt x="24" y="7"/>
                    <a:pt x="21" y="5"/>
                  </a:cubicBezTo>
                </a:path>
              </a:pathLst>
            </a:custGeom>
            <a:solidFill>
              <a:schemeClr val="bg1">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29" name="Freeform 32">
              <a:extLst>
                <a:ext uri="{FF2B5EF4-FFF2-40B4-BE49-F238E27FC236}">
                  <a16:creationId xmlns:a16="http://schemas.microsoft.com/office/drawing/2014/main" xmlns="" id="{EEA3740E-9DB6-4B2B-88A6-2B13337EF08B}"/>
                </a:ext>
              </a:extLst>
            </p:cNvPr>
            <p:cNvSpPr>
              <a:spLocks noChangeArrowheads="1"/>
            </p:cNvSpPr>
            <p:nvPr/>
          </p:nvSpPr>
          <p:spPr bwMode="auto">
            <a:xfrm>
              <a:off x="11693416" y="9767108"/>
              <a:ext cx="48964" cy="118091"/>
            </a:xfrm>
            <a:custGeom>
              <a:avLst/>
              <a:gdLst>
                <a:gd name="T0" fmla="*/ 76 w 77"/>
                <a:gd name="T1" fmla="*/ 178 h 179"/>
                <a:gd name="T2" fmla="*/ 76 w 77"/>
                <a:gd name="T3" fmla="*/ 178 h 179"/>
                <a:gd name="T4" fmla="*/ 0 w 77"/>
                <a:gd name="T5" fmla="*/ 0 h 179"/>
              </a:gdLst>
              <a:ahLst/>
              <a:cxnLst>
                <a:cxn ang="0">
                  <a:pos x="T0" y="T1"/>
                </a:cxn>
                <a:cxn ang="0">
                  <a:pos x="T2" y="T3"/>
                </a:cxn>
                <a:cxn ang="0">
                  <a:pos x="T4" y="T5"/>
                </a:cxn>
              </a:cxnLst>
              <a:rect l="0" t="0" r="r" b="b"/>
              <a:pathLst>
                <a:path w="77" h="179">
                  <a:moveTo>
                    <a:pt x="76" y="178"/>
                  </a:moveTo>
                  <a:lnTo>
                    <a:pt x="76" y="178"/>
                  </a:lnTo>
                  <a:cubicBezTo>
                    <a:pt x="41" y="120"/>
                    <a:pt x="3" y="45"/>
                    <a:pt x="0" y="0"/>
                  </a:cubicBezTo>
                </a:path>
              </a:pathLst>
            </a:custGeom>
            <a:noFill/>
            <a:ln w="25400" cap="flat">
              <a:solidFill>
                <a:schemeClr val="bg1">
                  <a:lumMod val="8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30" name="Freeform 33">
              <a:extLst>
                <a:ext uri="{FF2B5EF4-FFF2-40B4-BE49-F238E27FC236}">
                  <a16:creationId xmlns:a16="http://schemas.microsoft.com/office/drawing/2014/main" xmlns="" id="{92F5FD53-AE4B-4A49-9958-B3D57E44A570}"/>
                </a:ext>
              </a:extLst>
            </p:cNvPr>
            <p:cNvSpPr>
              <a:spLocks noChangeArrowheads="1"/>
            </p:cNvSpPr>
            <p:nvPr/>
          </p:nvSpPr>
          <p:spPr bwMode="auto">
            <a:xfrm>
              <a:off x="12597831" y="10769453"/>
              <a:ext cx="51845" cy="115212"/>
            </a:xfrm>
            <a:custGeom>
              <a:avLst/>
              <a:gdLst>
                <a:gd name="T0" fmla="*/ 0 w 81"/>
                <a:gd name="T1" fmla="*/ 176 h 177"/>
                <a:gd name="T2" fmla="*/ 0 w 81"/>
                <a:gd name="T3" fmla="*/ 176 h 177"/>
                <a:gd name="T4" fmla="*/ 80 w 81"/>
                <a:gd name="T5" fmla="*/ 0 h 177"/>
              </a:gdLst>
              <a:ahLst/>
              <a:cxnLst>
                <a:cxn ang="0">
                  <a:pos x="T0" y="T1"/>
                </a:cxn>
                <a:cxn ang="0">
                  <a:pos x="T2" y="T3"/>
                </a:cxn>
                <a:cxn ang="0">
                  <a:pos x="T4" y="T5"/>
                </a:cxn>
              </a:cxnLst>
              <a:rect l="0" t="0" r="r" b="b"/>
              <a:pathLst>
                <a:path w="81" h="177">
                  <a:moveTo>
                    <a:pt x="0" y="176"/>
                  </a:moveTo>
                  <a:lnTo>
                    <a:pt x="0" y="176"/>
                  </a:lnTo>
                  <a:cubicBezTo>
                    <a:pt x="36" y="117"/>
                    <a:pt x="76" y="45"/>
                    <a:pt x="80" y="0"/>
                  </a:cubicBezTo>
                </a:path>
              </a:pathLst>
            </a:custGeom>
            <a:noFill/>
            <a:ln w="25400" cap="flat">
              <a:solidFill>
                <a:schemeClr val="bg1">
                  <a:lumMod val="8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31" name="Freeform 34">
              <a:extLst>
                <a:ext uri="{FF2B5EF4-FFF2-40B4-BE49-F238E27FC236}">
                  <a16:creationId xmlns:a16="http://schemas.microsoft.com/office/drawing/2014/main" xmlns="" id="{860BBC23-B385-43F7-9F44-8BF3D203A851}"/>
                </a:ext>
              </a:extLst>
            </p:cNvPr>
            <p:cNvSpPr>
              <a:spLocks noChangeArrowheads="1"/>
            </p:cNvSpPr>
            <p:nvPr/>
          </p:nvSpPr>
          <p:spPr bwMode="auto">
            <a:xfrm>
              <a:off x="12122579" y="9326421"/>
              <a:ext cx="357157" cy="316833"/>
            </a:xfrm>
            <a:custGeom>
              <a:avLst/>
              <a:gdLst>
                <a:gd name="T0" fmla="*/ 24 w 545"/>
                <a:gd name="T1" fmla="*/ 99 h 485"/>
                <a:gd name="T2" fmla="*/ 24 w 545"/>
                <a:gd name="T3" fmla="*/ 99 h 485"/>
                <a:gd name="T4" fmla="*/ 94 w 545"/>
                <a:gd name="T5" fmla="*/ 221 h 485"/>
                <a:gd name="T6" fmla="*/ 94 w 545"/>
                <a:gd name="T7" fmla="*/ 221 h 485"/>
                <a:gd name="T8" fmla="*/ 299 w 545"/>
                <a:gd name="T9" fmla="*/ 260 h 485"/>
                <a:gd name="T10" fmla="*/ 299 w 545"/>
                <a:gd name="T11" fmla="*/ 260 h 485"/>
                <a:gd name="T12" fmla="*/ 348 w 545"/>
                <a:gd name="T13" fmla="*/ 406 h 485"/>
                <a:gd name="T14" fmla="*/ 348 w 545"/>
                <a:gd name="T15" fmla="*/ 406 h 485"/>
                <a:gd name="T16" fmla="*/ 388 w 545"/>
                <a:gd name="T17" fmla="*/ 476 h 485"/>
                <a:gd name="T18" fmla="*/ 388 w 545"/>
                <a:gd name="T19" fmla="*/ 476 h 485"/>
                <a:gd name="T20" fmla="*/ 431 w 545"/>
                <a:gd name="T21" fmla="*/ 394 h 485"/>
                <a:gd name="T22" fmla="*/ 479 w 545"/>
                <a:gd name="T23" fmla="*/ 378 h 485"/>
                <a:gd name="T24" fmla="*/ 479 w 545"/>
                <a:gd name="T25" fmla="*/ 378 h 485"/>
                <a:gd name="T26" fmla="*/ 539 w 545"/>
                <a:gd name="T27" fmla="*/ 282 h 485"/>
                <a:gd name="T28" fmla="*/ 531 w 545"/>
                <a:gd name="T29" fmla="*/ 199 h 485"/>
                <a:gd name="T30" fmla="*/ 531 w 545"/>
                <a:gd name="T31" fmla="*/ 199 h 485"/>
                <a:gd name="T32" fmla="*/ 403 w 545"/>
                <a:gd name="T33" fmla="*/ 33 h 485"/>
                <a:gd name="T34" fmla="*/ 403 w 545"/>
                <a:gd name="T35" fmla="*/ 33 h 485"/>
                <a:gd name="T36" fmla="*/ 140 w 545"/>
                <a:gd name="T37" fmla="*/ 43 h 485"/>
                <a:gd name="T38" fmla="*/ 24 w 545"/>
                <a:gd name="T39" fmla="*/ 99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5" h="485">
                  <a:moveTo>
                    <a:pt x="24" y="99"/>
                  </a:moveTo>
                  <a:lnTo>
                    <a:pt x="24" y="99"/>
                  </a:lnTo>
                  <a:cubicBezTo>
                    <a:pt x="24" y="99"/>
                    <a:pt x="0" y="200"/>
                    <a:pt x="94" y="221"/>
                  </a:cubicBezTo>
                  <a:lnTo>
                    <a:pt x="94" y="221"/>
                  </a:lnTo>
                  <a:cubicBezTo>
                    <a:pt x="186" y="242"/>
                    <a:pt x="220" y="194"/>
                    <a:pt x="299" y="260"/>
                  </a:cubicBezTo>
                  <a:lnTo>
                    <a:pt x="299" y="260"/>
                  </a:lnTo>
                  <a:cubicBezTo>
                    <a:pt x="378" y="326"/>
                    <a:pt x="325" y="377"/>
                    <a:pt x="348" y="406"/>
                  </a:cubicBezTo>
                  <a:lnTo>
                    <a:pt x="348" y="406"/>
                  </a:lnTo>
                  <a:cubicBezTo>
                    <a:pt x="372" y="434"/>
                    <a:pt x="345" y="467"/>
                    <a:pt x="388" y="476"/>
                  </a:cubicBezTo>
                  <a:lnTo>
                    <a:pt x="388" y="476"/>
                  </a:lnTo>
                  <a:cubicBezTo>
                    <a:pt x="430" y="484"/>
                    <a:pt x="437" y="429"/>
                    <a:pt x="431" y="394"/>
                  </a:cubicBezTo>
                  <a:lnTo>
                    <a:pt x="479" y="378"/>
                  </a:lnTo>
                  <a:lnTo>
                    <a:pt x="479" y="378"/>
                  </a:lnTo>
                  <a:cubicBezTo>
                    <a:pt x="519" y="363"/>
                    <a:pt x="544" y="324"/>
                    <a:pt x="539" y="282"/>
                  </a:cubicBezTo>
                  <a:lnTo>
                    <a:pt x="531" y="199"/>
                  </a:lnTo>
                  <a:lnTo>
                    <a:pt x="531" y="199"/>
                  </a:lnTo>
                  <a:cubicBezTo>
                    <a:pt x="522" y="125"/>
                    <a:pt x="473" y="60"/>
                    <a:pt x="403" y="33"/>
                  </a:cubicBezTo>
                  <a:lnTo>
                    <a:pt x="403" y="33"/>
                  </a:lnTo>
                  <a:cubicBezTo>
                    <a:pt x="317" y="0"/>
                    <a:pt x="222" y="3"/>
                    <a:pt x="140" y="43"/>
                  </a:cubicBezTo>
                  <a:lnTo>
                    <a:pt x="24" y="99"/>
                  </a:lnTo>
                </a:path>
              </a:pathLst>
            </a:custGeom>
            <a:solidFill>
              <a:schemeClr val="bg1">
                <a:lumMod val="5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32" name="Freeform 36">
              <a:extLst>
                <a:ext uri="{FF2B5EF4-FFF2-40B4-BE49-F238E27FC236}">
                  <a16:creationId xmlns:a16="http://schemas.microsoft.com/office/drawing/2014/main" xmlns="" id="{655EF41D-2C72-4A33-AC60-FAAD7FB010C8}"/>
                </a:ext>
              </a:extLst>
            </p:cNvPr>
            <p:cNvSpPr>
              <a:spLocks noChangeArrowheads="1"/>
            </p:cNvSpPr>
            <p:nvPr/>
          </p:nvSpPr>
          <p:spPr bwMode="auto">
            <a:xfrm>
              <a:off x="12442293" y="9960088"/>
              <a:ext cx="273628" cy="757520"/>
            </a:xfrm>
            <a:custGeom>
              <a:avLst/>
              <a:gdLst>
                <a:gd name="T0" fmla="*/ 0 w 418"/>
                <a:gd name="T1" fmla="*/ 0 h 1159"/>
                <a:gd name="T2" fmla="*/ 0 w 418"/>
                <a:gd name="T3" fmla="*/ 0 h 1159"/>
                <a:gd name="T4" fmla="*/ 338 w 418"/>
                <a:gd name="T5" fmla="*/ 1158 h 1159"/>
              </a:gdLst>
              <a:ahLst/>
              <a:cxnLst>
                <a:cxn ang="0">
                  <a:pos x="T0" y="T1"/>
                </a:cxn>
                <a:cxn ang="0">
                  <a:pos x="T2" y="T3"/>
                </a:cxn>
                <a:cxn ang="0">
                  <a:pos x="T4" y="T5"/>
                </a:cxn>
              </a:cxnLst>
              <a:rect l="0" t="0" r="r" b="b"/>
              <a:pathLst>
                <a:path w="418" h="1159">
                  <a:moveTo>
                    <a:pt x="0" y="0"/>
                  </a:moveTo>
                  <a:lnTo>
                    <a:pt x="0" y="0"/>
                  </a:lnTo>
                  <a:cubicBezTo>
                    <a:pt x="0" y="0"/>
                    <a:pt x="417" y="184"/>
                    <a:pt x="338" y="1158"/>
                  </a:cubicBezTo>
                </a:path>
              </a:pathLst>
            </a:custGeom>
            <a:noFill/>
            <a:ln w="254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34" name="Freeform 30">
              <a:extLst>
                <a:ext uri="{FF2B5EF4-FFF2-40B4-BE49-F238E27FC236}">
                  <a16:creationId xmlns:a16="http://schemas.microsoft.com/office/drawing/2014/main" xmlns="" id="{B038A396-3E3A-425E-B415-E51105EA6A48}"/>
                </a:ext>
              </a:extLst>
            </p:cNvPr>
            <p:cNvSpPr>
              <a:spLocks noChangeArrowheads="1"/>
            </p:cNvSpPr>
            <p:nvPr/>
          </p:nvSpPr>
          <p:spPr bwMode="auto">
            <a:xfrm>
              <a:off x="15816813" y="9519620"/>
              <a:ext cx="469944" cy="455319"/>
            </a:xfrm>
            <a:custGeom>
              <a:avLst/>
              <a:gdLst>
                <a:gd name="connsiteX0" fmla="*/ 96914 w 469944"/>
                <a:gd name="connsiteY0" fmla="*/ 111803 h 455319"/>
                <a:gd name="connsiteX1" fmla="*/ 116414 w 469944"/>
                <a:gd name="connsiteY1" fmla="*/ 120942 h 455319"/>
                <a:gd name="connsiteX2" fmla="*/ 163732 w 469944"/>
                <a:gd name="connsiteY2" fmla="*/ 224086 h 455319"/>
                <a:gd name="connsiteX3" fmla="*/ 137444 w 469944"/>
                <a:gd name="connsiteY3" fmla="*/ 443431 h 455319"/>
                <a:gd name="connsiteX4" fmla="*/ 4033 w 469944"/>
                <a:gd name="connsiteY4" fmla="*/ 164681 h 455319"/>
                <a:gd name="connsiteX5" fmla="*/ 96914 w 469944"/>
                <a:gd name="connsiteY5" fmla="*/ 111803 h 455319"/>
                <a:gd name="connsiteX6" fmla="*/ 381959 w 469944"/>
                <a:gd name="connsiteY6" fmla="*/ 47 h 455319"/>
                <a:gd name="connsiteX7" fmla="*/ 401143 w 469944"/>
                <a:gd name="connsiteY7" fmla="*/ 8708 h 455319"/>
                <a:gd name="connsiteX8" fmla="*/ 451243 w 469944"/>
                <a:gd name="connsiteY8" fmla="*/ 110922 h 455319"/>
                <a:gd name="connsiteX9" fmla="*/ 431073 w 469944"/>
                <a:gd name="connsiteY9" fmla="*/ 332383 h 455319"/>
                <a:gd name="connsiteX10" fmla="*/ 291835 w 469944"/>
                <a:gd name="connsiteY10" fmla="*/ 55884 h 455319"/>
                <a:gd name="connsiteX11" fmla="*/ 381959 w 469944"/>
                <a:gd name="connsiteY11" fmla="*/ 47 h 455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9944" h="455319">
                  <a:moveTo>
                    <a:pt x="96914" y="111803"/>
                  </a:moveTo>
                  <a:cubicBezTo>
                    <a:pt x="106186" y="111680"/>
                    <a:pt x="113292" y="114414"/>
                    <a:pt x="116414" y="120942"/>
                  </a:cubicBezTo>
                  <a:cubicBezTo>
                    <a:pt x="127586" y="147055"/>
                    <a:pt x="163732" y="224086"/>
                    <a:pt x="163732" y="224086"/>
                  </a:cubicBezTo>
                  <a:cubicBezTo>
                    <a:pt x="163732" y="224086"/>
                    <a:pt x="213679" y="367052"/>
                    <a:pt x="137444" y="443431"/>
                  </a:cubicBezTo>
                  <a:cubicBezTo>
                    <a:pt x="60552" y="520462"/>
                    <a:pt x="-18969" y="199280"/>
                    <a:pt x="4033" y="164681"/>
                  </a:cubicBezTo>
                  <a:cubicBezTo>
                    <a:pt x="21777" y="138242"/>
                    <a:pt x="69096" y="112170"/>
                    <a:pt x="96914" y="111803"/>
                  </a:cubicBezTo>
                  <a:close/>
                  <a:moveTo>
                    <a:pt x="381959" y="47"/>
                  </a:moveTo>
                  <a:cubicBezTo>
                    <a:pt x="391058" y="-383"/>
                    <a:pt x="398052" y="2156"/>
                    <a:pt x="401143" y="8708"/>
                  </a:cubicBezTo>
                  <a:cubicBezTo>
                    <a:pt x="413506" y="34917"/>
                    <a:pt x="451243" y="110922"/>
                    <a:pt x="451243" y="110922"/>
                  </a:cubicBezTo>
                  <a:cubicBezTo>
                    <a:pt x="451243" y="110922"/>
                    <a:pt x="504596" y="253103"/>
                    <a:pt x="431073" y="332383"/>
                  </a:cubicBezTo>
                  <a:cubicBezTo>
                    <a:pt x="357550" y="411009"/>
                    <a:pt x="269062" y="91265"/>
                    <a:pt x="291835" y="55884"/>
                  </a:cubicBezTo>
                  <a:cubicBezTo>
                    <a:pt x="308426" y="29348"/>
                    <a:pt x="354663" y="1337"/>
                    <a:pt x="381959" y="47"/>
                  </a:cubicBezTo>
                  <a:close/>
                </a:path>
              </a:pathLst>
            </a:custGeom>
            <a:solidFill>
              <a:schemeClr val="accent4"/>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35" name="Freeform 39">
              <a:extLst>
                <a:ext uri="{FF2B5EF4-FFF2-40B4-BE49-F238E27FC236}">
                  <a16:creationId xmlns:a16="http://schemas.microsoft.com/office/drawing/2014/main" xmlns="" id="{8BE97B24-3998-4C23-986F-0165BDCA05C0}"/>
                </a:ext>
              </a:extLst>
            </p:cNvPr>
            <p:cNvSpPr>
              <a:spLocks noChangeArrowheads="1"/>
            </p:cNvSpPr>
            <p:nvPr/>
          </p:nvSpPr>
          <p:spPr bwMode="auto">
            <a:xfrm>
              <a:off x="15852571" y="8969264"/>
              <a:ext cx="561658" cy="697033"/>
            </a:xfrm>
            <a:custGeom>
              <a:avLst/>
              <a:gdLst>
                <a:gd name="T0" fmla="*/ 0 w 860"/>
                <a:gd name="T1" fmla="*/ 0 h 1069"/>
                <a:gd name="T2" fmla="*/ 0 w 860"/>
                <a:gd name="T3" fmla="*/ 0 h 1069"/>
                <a:gd name="T4" fmla="*/ 169 w 860"/>
                <a:gd name="T5" fmla="*/ 1068 h 1069"/>
              </a:gdLst>
              <a:ahLst/>
              <a:cxnLst>
                <a:cxn ang="0">
                  <a:pos x="T0" y="T1"/>
                </a:cxn>
                <a:cxn ang="0">
                  <a:pos x="T2" y="T3"/>
                </a:cxn>
                <a:cxn ang="0">
                  <a:pos x="T4" y="T5"/>
                </a:cxn>
              </a:cxnLst>
              <a:rect l="0" t="0" r="r" b="b"/>
              <a:pathLst>
                <a:path w="860" h="1069">
                  <a:moveTo>
                    <a:pt x="0" y="0"/>
                  </a:moveTo>
                  <a:lnTo>
                    <a:pt x="0" y="0"/>
                  </a:lnTo>
                  <a:cubicBezTo>
                    <a:pt x="0" y="0"/>
                    <a:pt x="859" y="663"/>
                    <a:pt x="169" y="1068"/>
                  </a:cubicBezTo>
                </a:path>
              </a:pathLst>
            </a:custGeom>
            <a:noFill/>
            <a:ln w="25400" cap="flat">
              <a:solidFill>
                <a:schemeClr val="accent6">
                  <a:lumMod val="2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36" name="Freeform 40">
              <a:extLst>
                <a:ext uri="{FF2B5EF4-FFF2-40B4-BE49-F238E27FC236}">
                  <a16:creationId xmlns:a16="http://schemas.microsoft.com/office/drawing/2014/main" xmlns="" id="{8BAC75D0-A6CB-4AFC-9ACF-FE80193D189C}"/>
                </a:ext>
              </a:extLst>
            </p:cNvPr>
            <p:cNvSpPr>
              <a:spLocks noChangeArrowheads="1"/>
            </p:cNvSpPr>
            <p:nvPr/>
          </p:nvSpPr>
          <p:spPr bwMode="auto">
            <a:xfrm>
              <a:off x="16074355" y="8879974"/>
              <a:ext cx="593342" cy="688391"/>
            </a:xfrm>
            <a:custGeom>
              <a:avLst/>
              <a:gdLst>
                <a:gd name="T0" fmla="*/ 0 w 907"/>
                <a:gd name="T1" fmla="*/ 0 h 1053"/>
                <a:gd name="T2" fmla="*/ 0 w 907"/>
                <a:gd name="T3" fmla="*/ 0 h 1053"/>
                <a:gd name="T4" fmla="*/ 248 w 907"/>
                <a:gd name="T5" fmla="*/ 1052 h 1053"/>
              </a:gdLst>
              <a:ahLst/>
              <a:cxnLst>
                <a:cxn ang="0">
                  <a:pos x="T0" y="T1"/>
                </a:cxn>
                <a:cxn ang="0">
                  <a:pos x="T2" y="T3"/>
                </a:cxn>
                <a:cxn ang="0">
                  <a:pos x="T4" y="T5"/>
                </a:cxn>
              </a:cxnLst>
              <a:rect l="0" t="0" r="r" b="b"/>
              <a:pathLst>
                <a:path w="907" h="1053">
                  <a:moveTo>
                    <a:pt x="0" y="0"/>
                  </a:moveTo>
                  <a:lnTo>
                    <a:pt x="0" y="0"/>
                  </a:lnTo>
                  <a:cubicBezTo>
                    <a:pt x="0" y="0"/>
                    <a:pt x="906" y="597"/>
                    <a:pt x="248" y="1052"/>
                  </a:cubicBezTo>
                </a:path>
              </a:pathLst>
            </a:custGeom>
            <a:noFill/>
            <a:ln w="25400" cap="flat">
              <a:solidFill>
                <a:schemeClr val="accent6">
                  <a:lumMod val="2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38" name="Freeform 41">
              <a:extLst>
                <a:ext uri="{FF2B5EF4-FFF2-40B4-BE49-F238E27FC236}">
                  <a16:creationId xmlns:a16="http://schemas.microsoft.com/office/drawing/2014/main" xmlns="" id="{EA17A2E1-E71B-4E56-88F6-91F75DD9EA3C}"/>
                </a:ext>
              </a:extLst>
            </p:cNvPr>
            <p:cNvSpPr>
              <a:spLocks noChangeArrowheads="1"/>
            </p:cNvSpPr>
            <p:nvPr/>
          </p:nvSpPr>
          <p:spPr bwMode="auto">
            <a:xfrm>
              <a:off x="16048433" y="8295272"/>
              <a:ext cx="316833" cy="518454"/>
            </a:xfrm>
            <a:custGeom>
              <a:avLst/>
              <a:gdLst>
                <a:gd name="T0" fmla="*/ 0 w 484"/>
                <a:gd name="T1" fmla="*/ 0 h 794"/>
                <a:gd name="T2" fmla="*/ 0 w 484"/>
                <a:gd name="T3" fmla="*/ 0 h 794"/>
                <a:gd name="T4" fmla="*/ 483 w 484"/>
                <a:gd name="T5" fmla="*/ 51 h 794"/>
              </a:gdLst>
              <a:ahLst/>
              <a:cxnLst>
                <a:cxn ang="0">
                  <a:pos x="T0" y="T1"/>
                </a:cxn>
                <a:cxn ang="0">
                  <a:pos x="T2" y="T3"/>
                </a:cxn>
                <a:cxn ang="0">
                  <a:pos x="T4" y="T5"/>
                </a:cxn>
              </a:cxnLst>
              <a:rect l="0" t="0" r="r" b="b"/>
              <a:pathLst>
                <a:path w="484" h="794">
                  <a:moveTo>
                    <a:pt x="0" y="0"/>
                  </a:moveTo>
                  <a:lnTo>
                    <a:pt x="0" y="0"/>
                  </a:lnTo>
                  <a:cubicBezTo>
                    <a:pt x="0" y="0"/>
                    <a:pt x="208" y="793"/>
                    <a:pt x="483" y="51"/>
                  </a:cubicBezTo>
                </a:path>
              </a:pathLst>
            </a:custGeom>
            <a:noFill/>
            <a:ln w="25400" cap="flat">
              <a:solidFill>
                <a:schemeClr val="accent4"/>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39" name="Freeform 42">
              <a:extLst>
                <a:ext uri="{FF2B5EF4-FFF2-40B4-BE49-F238E27FC236}">
                  <a16:creationId xmlns:a16="http://schemas.microsoft.com/office/drawing/2014/main" xmlns="" id="{2E90848A-67F4-446F-A118-2C9CF13A34DB}"/>
                </a:ext>
              </a:extLst>
            </p:cNvPr>
            <p:cNvSpPr>
              <a:spLocks noChangeArrowheads="1"/>
            </p:cNvSpPr>
            <p:nvPr/>
          </p:nvSpPr>
          <p:spPr bwMode="auto">
            <a:xfrm>
              <a:off x="15734479" y="8145496"/>
              <a:ext cx="420524" cy="890014"/>
            </a:xfrm>
            <a:custGeom>
              <a:avLst/>
              <a:gdLst>
                <a:gd name="T0" fmla="*/ 1 w 642"/>
                <a:gd name="T1" fmla="*/ 413 h 1363"/>
                <a:gd name="T2" fmla="*/ 2 w 642"/>
                <a:gd name="T3" fmla="*/ 1171 h 1363"/>
                <a:gd name="T4" fmla="*/ 2 w 642"/>
                <a:gd name="T5" fmla="*/ 1171 h 1363"/>
                <a:gd name="T6" fmla="*/ 94 w 642"/>
                <a:gd name="T7" fmla="*/ 1329 h 1363"/>
                <a:gd name="T8" fmla="*/ 94 w 642"/>
                <a:gd name="T9" fmla="*/ 1329 h 1363"/>
                <a:gd name="T10" fmla="*/ 278 w 642"/>
                <a:gd name="T11" fmla="*/ 1329 h 1363"/>
                <a:gd name="T12" fmla="*/ 550 w 642"/>
                <a:gd name="T13" fmla="*/ 1173 h 1363"/>
                <a:gd name="T14" fmla="*/ 550 w 642"/>
                <a:gd name="T15" fmla="*/ 1173 h 1363"/>
                <a:gd name="T16" fmla="*/ 641 w 642"/>
                <a:gd name="T17" fmla="*/ 1013 h 1363"/>
                <a:gd name="T18" fmla="*/ 640 w 642"/>
                <a:gd name="T19" fmla="*/ 408 h 1363"/>
                <a:gd name="T20" fmla="*/ 640 w 642"/>
                <a:gd name="T21" fmla="*/ 408 h 1363"/>
                <a:gd name="T22" fmla="*/ 637 w 642"/>
                <a:gd name="T23" fmla="*/ 376 h 1363"/>
                <a:gd name="T24" fmla="*/ 637 w 642"/>
                <a:gd name="T25" fmla="*/ 376 h 1363"/>
                <a:gd name="T26" fmla="*/ 540 w 642"/>
                <a:gd name="T27" fmla="*/ 115 h 1363"/>
                <a:gd name="T28" fmla="*/ 540 w 642"/>
                <a:gd name="T29" fmla="*/ 115 h 1363"/>
                <a:gd name="T30" fmla="*/ 472 w 642"/>
                <a:gd name="T31" fmla="*/ 52 h 1363"/>
                <a:gd name="T32" fmla="*/ 472 w 642"/>
                <a:gd name="T33" fmla="*/ 52 h 1363"/>
                <a:gd name="T34" fmla="*/ 429 w 642"/>
                <a:gd name="T35" fmla="*/ 29 h 1363"/>
                <a:gd name="T36" fmla="*/ 429 w 642"/>
                <a:gd name="T37" fmla="*/ 29 h 1363"/>
                <a:gd name="T38" fmla="*/ 370 w 642"/>
                <a:gd name="T39" fmla="*/ 11 h 1363"/>
                <a:gd name="T40" fmla="*/ 370 w 642"/>
                <a:gd name="T41" fmla="*/ 11 h 1363"/>
                <a:gd name="T42" fmla="*/ 227 w 642"/>
                <a:gd name="T43" fmla="*/ 19 h 1363"/>
                <a:gd name="T44" fmla="*/ 227 w 642"/>
                <a:gd name="T45" fmla="*/ 19 h 1363"/>
                <a:gd name="T46" fmla="*/ 130 w 642"/>
                <a:gd name="T47" fmla="*/ 101 h 1363"/>
                <a:gd name="T48" fmla="*/ 130 w 642"/>
                <a:gd name="T49" fmla="*/ 101 h 1363"/>
                <a:gd name="T50" fmla="*/ 118 w 642"/>
                <a:gd name="T51" fmla="*/ 115 h 1363"/>
                <a:gd name="T52" fmla="*/ 118 w 642"/>
                <a:gd name="T53" fmla="*/ 115 h 1363"/>
                <a:gd name="T54" fmla="*/ 1 w 642"/>
                <a:gd name="T55" fmla="*/ 413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42" h="1363">
                  <a:moveTo>
                    <a:pt x="1" y="413"/>
                  </a:moveTo>
                  <a:lnTo>
                    <a:pt x="2" y="1171"/>
                  </a:lnTo>
                  <a:lnTo>
                    <a:pt x="2" y="1171"/>
                  </a:lnTo>
                  <a:cubicBezTo>
                    <a:pt x="3" y="1237"/>
                    <a:pt x="38" y="1297"/>
                    <a:pt x="94" y="1329"/>
                  </a:cubicBezTo>
                  <a:lnTo>
                    <a:pt x="94" y="1329"/>
                  </a:lnTo>
                  <a:cubicBezTo>
                    <a:pt x="150" y="1362"/>
                    <a:pt x="221" y="1362"/>
                    <a:pt x="278" y="1329"/>
                  </a:cubicBezTo>
                  <a:lnTo>
                    <a:pt x="550" y="1173"/>
                  </a:lnTo>
                  <a:lnTo>
                    <a:pt x="550" y="1173"/>
                  </a:lnTo>
                  <a:cubicBezTo>
                    <a:pt x="607" y="1140"/>
                    <a:pt x="641" y="1078"/>
                    <a:pt x="641" y="1013"/>
                  </a:cubicBezTo>
                  <a:lnTo>
                    <a:pt x="640" y="408"/>
                  </a:lnTo>
                  <a:lnTo>
                    <a:pt x="640" y="408"/>
                  </a:lnTo>
                  <a:cubicBezTo>
                    <a:pt x="640" y="397"/>
                    <a:pt x="637" y="387"/>
                    <a:pt x="637" y="376"/>
                  </a:cubicBezTo>
                  <a:lnTo>
                    <a:pt x="637" y="376"/>
                  </a:lnTo>
                  <a:cubicBezTo>
                    <a:pt x="630" y="274"/>
                    <a:pt x="594" y="200"/>
                    <a:pt x="540" y="115"/>
                  </a:cubicBezTo>
                  <a:lnTo>
                    <a:pt x="540" y="115"/>
                  </a:lnTo>
                  <a:cubicBezTo>
                    <a:pt x="523" y="89"/>
                    <a:pt x="500" y="67"/>
                    <a:pt x="472" y="52"/>
                  </a:cubicBezTo>
                  <a:lnTo>
                    <a:pt x="472" y="52"/>
                  </a:lnTo>
                  <a:cubicBezTo>
                    <a:pt x="456" y="44"/>
                    <a:pt x="441" y="35"/>
                    <a:pt x="429" y="29"/>
                  </a:cubicBezTo>
                  <a:lnTo>
                    <a:pt x="429" y="29"/>
                  </a:lnTo>
                  <a:cubicBezTo>
                    <a:pt x="410" y="20"/>
                    <a:pt x="390" y="13"/>
                    <a:pt x="370" y="11"/>
                  </a:cubicBezTo>
                  <a:lnTo>
                    <a:pt x="370" y="11"/>
                  </a:lnTo>
                  <a:cubicBezTo>
                    <a:pt x="312" y="3"/>
                    <a:pt x="260" y="0"/>
                    <a:pt x="227" y="19"/>
                  </a:cubicBezTo>
                  <a:lnTo>
                    <a:pt x="227" y="19"/>
                  </a:lnTo>
                  <a:cubicBezTo>
                    <a:pt x="197" y="36"/>
                    <a:pt x="149" y="84"/>
                    <a:pt x="130" y="101"/>
                  </a:cubicBezTo>
                  <a:lnTo>
                    <a:pt x="130" y="101"/>
                  </a:lnTo>
                  <a:cubicBezTo>
                    <a:pt x="126" y="105"/>
                    <a:pt x="121" y="110"/>
                    <a:pt x="118" y="115"/>
                  </a:cubicBezTo>
                  <a:lnTo>
                    <a:pt x="118" y="115"/>
                  </a:lnTo>
                  <a:cubicBezTo>
                    <a:pt x="48" y="200"/>
                    <a:pt x="0" y="313"/>
                    <a:pt x="1" y="413"/>
                  </a:cubicBezTo>
                </a:path>
              </a:pathLst>
            </a:custGeom>
            <a:solidFill>
              <a:schemeClr val="accent4"/>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40" name="Freeform 43">
              <a:extLst>
                <a:ext uri="{FF2B5EF4-FFF2-40B4-BE49-F238E27FC236}">
                  <a16:creationId xmlns:a16="http://schemas.microsoft.com/office/drawing/2014/main" xmlns="" id="{9026DE13-C0B6-451D-B5D2-9075D0004748}"/>
                </a:ext>
              </a:extLst>
            </p:cNvPr>
            <p:cNvSpPr>
              <a:spLocks noChangeArrowheads="1"/>
            </p:cNvSpPr>
            <p:nvPr/>
          </p:nvSpPr>
          <p:spPr bwMode="auto">
            <a:xfrm>
              <a:off x="15858333" y="8148378"/>
              <a:ext cx="201621" cy="152655"/>
            </a:xfrm>
            <a:custGeom>
              <a:avLst/>
              <a:gdLst>
                <a:gd name="T0" fmla="*/ 60 w 308"/>
                <a:gd name="T1" fmla="*/ 179 h 234"/>
                <a:gd name="T2" fmla="*/ 60 w 308"/>
                <a:gd name="T3" fmla="*/ 179 h 234"/>
                <a:gd name="T4" fmla="*/ 57 w 308"/>
                <a:gd name="T5" fmla="*/ 29 h 234"/>
                <a:gd name="T6" fmla="*/ 57 w 308"/>
                <a:gd name="T7" fmla="*/ 29 h 234"/>
                <a:gd name="T8" fmla="*/ 59 w 308"/>
                <a:gd name="T9" fmla="*/ 29 h 234"/>
                <a:gd name="T10" fmla="*/ 59 w 308"/>
                <a:gd name="T11" fmla="*/ 29 h 234"/>
                <a:gd name="T12" fmla="*/ 139 w 308"/>
                <a:gd name="T13" fmla="*/ 3 h 234"/>
                <a:gd name="T14" fmla="*/ 139 w 308"/>
                <a:gd name="T15" fmla="*/ 3 h 234"/>
                <a:gd name="T16" fmla="*/ 188 w 308"/>
                <a:gd name="T17" fmla="*/ 11 h 234"/>
                <a:gd name="T18" fmla="*/ 251 w 308"/>
                <a:gd name="T19" fmla="*/ 44 h 234"/>
                <a:gd name="T20" fmla="*/ 251 w 308"/>
                <a:gd name="T21" fmla="*/ 44 h 234"/>
                <a:gd name="T22" fmla="*/ 269 w 308"/>
                <a:gd name="T23" fmla="*/ 175 h 234"/>
                <a:gd name="T24" fmla="*/ 269 w 308"/>
                <a:gd name="T25" fmla="*/ 175 h 234"/>
                <a:gd name="T26" fmla="*/ 224 w 308"/>
                <a:gd name="T27" fmla="*/ 210 h 234"/>
                <a:gd name="T28" fmla="*/ 224 w 308"/>
                <a:gd name="T29" fmla="*/ 210 h 234"/>
                <a:gd name="T30" fmla="*/ 118 w 308"/>
                <a:gd name="T31" fmla="*/ 213 h 234"/>
                <a:gd name="T32" fmla="*/ 118 w 308"/>
                <a:gd name="T33" fmla="*/ 213 h 234"/>
                <a:gd name="T34" fmla="*/ 112 w 308"/>
                <a:gd name="T35" fmla="*/ 209 h 234"/>
                <a:gd name="T36" fmla="*/ 112 w 308"/>
                <a:gd name="T37" fmla="*/ 209 h 234"/>
                <a:gd name="T38" fmla="*/ 60 w 308"/>
                <a:gd name="T39" fmla="*/ 17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8" h="234">
                  <a:moveTo>
                    <a:pt x="60" y="179"/>
                  </a:moveTo>
                  <a:lnTo>
                    <a:pt x="60" y="179"/>
                  </a:lnTo>
                  <a:cubicBezTo>
                    <a:pt x="3" y="146"/>
                    <a:pt x="0" y="63"/>
                    <a:pt x="57" y="29"/>
                  </a:cubicBezTo>
                  <a:lnTo>
                    <a:pt x="57" y="29"/>
                  </a:lnTo>
                  <a:cubicBezTo>
                    <a:pt x="58" y="29"/>
                    <a:pt x="58" y="29"/>
                    <a:pt x="59" y="29"/>
                  </a:cubicBezTo>
                  <a:lnTo>
                    <a:pt x="59" y="29"/>
                  </a:lnTo>
                  <a:cubicBezTo>
                    <a:pt x="85" y="13"/>
                    <a:pt x="114" y="5"/>
                    <a:pt x="139" y="3"/>
                  </a:cubicBezTo>
                  <a:lnTo>
                    <a:pt x="139" y="3"/>
                  </a:lnTo>
                  <a:cubicBezTo>
                    <a:pt x="156" y="0"/>
                    <a:pt x="173" y="4"/>
                    <a:pt x="188" y="11"/>
                  </a:cubicBezTo>
                  <a:lnTo>
                    <a:pt x="251" y="44"/>
                  </a:lnTo>
                  <a:lnTo>
                    <a:pt x="251" y="44"/>
                  </a:lnTo>
                  <a:cubicBezTo>
                    <a:pt x="298" y="71"/>
                    <a:pt x="307" y="136"/>
                    <a:pt x="269" y="175"/>
                  </a:cubicBezTo>
                  <a:lnTo>
                    <a:pt x="269" y="175"/>
                  </a:lnTo>
                  <a:cubicBezTo>
                    <a:pt x="255" y="189"/>
                    <a:pt x="239" y="200"/>
                    <a:pt x="224" y="210"/>
                  </a:cubicBezTo>
                  <a:lnTo>
                    <a:pt x="224" y="210"/>
                  </a:lnTo>
                  <a:cubicBezTo>
                    <a:pt x="183" y="233"/>
                    <a:pt x="153" y="229"/>
                    <a:pt x="118" y="213"/>
                  </a:cubicBezTo>
                  <a:lnTo>
                    <a:pt x="118" y="213"/>
                  </a:lnTo>
                  <a:cubicBezTo>
                    <a:pt x="116" y="211"/>
                    <a:pt x="114" y="210"/>
                    <a:pt x="112" y="209"/>
                  </a:cubicBezTo>
                  <a:lnTo>
                    <a:pt x="112" y="209"/>
                  </a:lnTo>
                  <a:cubicBezTo>
                    <a:pt x="95" y="200"/>
                    <a:pt x="78" y="190"/>
                    <a:pt x="60" y="179"/>
                  </a:cubicBezTo>
                </a:path>
              </a:pathLst>
            </a:custGeom>
            <a:solidFill>
              <a:schemeClr val="bg1">
                <a:lumMod val="8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41" name="Freeform 44">
              <a:extLst>
                <a:ext uri="{FF2B5EF4-FFF2-40B4-BE49-F238E27FC236}">
                  <a16:creationId xmlns:a16="http://schemas.microsoft.com/office/drawing/2014/main" xmlns="" id="{5871F781-ED1E-45C0-8B90-EC080CB0BC2B}"/>
                </a:ext>
              </a:extLst>
            </p:cNvPr>
            <p:cNvSpPr>
              <a:spLocks noChangeArrowheads="1"/>
            </p:cNvSpPr>
            <p:nvPr/>
          </p:nvSpPr>
          <p:spPr bwMode="auto">
            <a:xfrm>
              <a:off x="15901537" y="8070608"/>
              <a:ext cx="97930" cy="57606"/>
            </a:xfrm>
            <a:custGeom>
              <a:avLst/>
              <a:gdLst>
                <a:gd name="T0" fmla="*/ 27 w 152"/>
                <a:gd name="T1" fmla="*/ 15 h 88"/>
                <a:gd name="T2" fmla="*/ 27 w 152"/>
                <a:gd name="T3" fmla="*/ 15 h 88"/>
                <a:gd name="T4" fmla="*/ 124 w 152"/>
                <a:gd name="T5" fmla="*/ 14 h 88"/>
                <a:gd name="T6" fmla="*/ 124 w 152"/>
                <a:gd name="T7" fmla="*/ 14 h 88"/>
                <a:gd name="T8" fmla="*/ 124 w 152"/>
                <a:gd name="T9" fmla="*/ 72 h 88"/>
                <a:gd name="T10" fmla="*/ 124 w 152"/>
                <a:gd name="T11" fmla="*/ 72 h 88"/>
                <a:gd name="T12" fmla="*/ 27 w 152"/>
                <a:gd name="T13" fmla="*/ 72 h 88"/>
                <a:gd name="T14" fmla="*/ 27 w 152"/>
                <a:gd name="T15" fmla="*/ 72 h 88"/>
                <a:gd name="T16" fmla="*/ 27 w 152"/>
                <a:gd name="T17" fmla="*/ 1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88">
                  <a:moveTo>
                    <a:pt x="27" y="15"/>
                  </a:moveTo>
                  <a:lnTo>
                    <a:pt x="27" y="15"/>
                  </a:lnTo>
                  <a:cubicBezTo>
                    <a:pt x="53" y="0"/>
                    <a:pt x="97" y="0"/>
                    <a:pt x="124" y="14"/>
                  </a:cubicBezTo>
                  <a:lnTo>
                    <a:pt x="124" y="14"/>
                  </a:lnTo>
                  <a:cubicBezTo>
                    <a:pt x="151" y="28"/>
                    <a:pt x="150" y="56"/>
                    <a:pt x="124" y="72"/>
                  </a:cubicBezTo>
                  <a:lnTo>
                    <a:pt x="124" y="72"/>
                  </a:lnTo>
                  <a:cubicBezTo>
                    <a:pt x="96" y="87"/>
                    <a:pt x="53" y="87"/>
                    <a:pt x="27" y="72"/>
                  </a:cubicBezTo>
                  <a:lnTo>
                    <a:pt x="27" y="72"/>
                  </a:lnTo>
                  <a:cubicBezTo>
                    <a:pt x="0" y="56"/>
                    <a:pt x="0" y="31"/>
                    <a:pt x="27" y="15"/>
                  </a:cubicBezTo>
                </a:path>
              </a:pathLst>
            </a:custGeom>
            <a:solidFill>
              <a:srgbClr val="FCA579"/>
            </a:solidFill>
            <a:ln>
              <a:noFill/>
            </a:ln>
            <a:effectLst/>
            <a:extLst>
              <a:ext uri="{91240B29-F687-4F45-9708-019B960494DF}">
                <a14:hiddenLine xmlns:a14="http://schemas.microsoft.com/office/drawing/2010/main" w="9525" cap="flat">
                  <a:solidFill>
                    <a:srgbClr val="B3104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42" name="Freeform 45">
              <a:extLst>
                <a:ext uri="{FF2B5EF4-FFF2-40B4-BE49-F238E27FC236}">
                  <a16:creationId xmlns:a16="http://schemas.microsoft.com/office/drawing/2014/main" xmlns="" id="{846B1DCA-ED31-4EB3-A29D-013BA61BA1B7}"/>
                </a:ext>
              </a:extLst>
            </p:cNvPr>
            <p:cNvSpPr>
              <a:spLocks noChangeArrowheads="1"/>
            </p:cNvSpPr>
            <p:nvPr/>
          </p:nvSpPr>
          <p:spPr bwMode="auto">
            <a:xfrm>
              <a:off x="15907296" y="8099411"/>
              <a:ext cx="92170" cy="115212"/>
            </a:xfrm>
            <a:custGeom>
              <a:avLst/>
              <a:gdLst>
                <a:gd name="T0" fmla="*/ 21 w 139"/>
                <a:gd name="T1" fmla="*/ 29 h 175"/>
                <a:gd name="T2" fmla="*/ 21 w 139"/>
                <a:gd name="T3" fmla="*/ 29 h 175"/>
                <a:gd name="T4" fmla="*/ 118 w 139"/>
                <a:gd name="T5" fmla="*/ 29 h 175"/>
                <a:gd name="T6" fmla="*/ 118 w 139"/>
                <a:gd name="T7" fmla="*/ 29 h 175"/>
                <a:gd name="T8" fmla="*/ 138 w 139"/>
                <a:gd name="T9" fmla="*/ 0 h 175"/>
                <a:gd name="T10" fmla="*/ 138 w 139"/>
                <a:gd name="T11" fmla="*/ 0 h 175"/>
                <a:gd name="T12" fmla="*/ 138 w 139"/>
                <a:gd name="T13" fmla="*/ 131 h 175"/>
                <a:gd name="T14" fmla="*/ 138 w 139"/>
                <a:gd name="T15" fmla="*/ 131 h 175"/>
                <a:gd name="T16" fmla="*/ 138 w 139"/>
                <a:gd name="T17" fmla="*/ 131 h 175"/>
                <a:gd name="T18" fmla="*/ 118 w 139"/>
                <a:gd name="T19" fmla="*/ 159 h 175"/>
                <a:gd name="T20" fmla="*/ 118 w 139"/>
                <a:gd name="T21" fmla="*/ 159 h 175"/>
                <a:gd name="T22" fmla="*/ 21 w 139"/>
                <a:gd name="T23" fmla="*/ 159 h 175"/>
                <a:gd name="T24" fmla="*/ 21 w 139"/>
                <a:gd name="T25" fmla="*/ 159 h 175"/>
                <a:gd name="T26" fmla="*/ 1 w 139"/>
                <a:gd name="T27" fmla="*/ 131 h 175"/>
                <a:gd name="T28" fmla="*/ 1 w 139"/>
                <a:gd name="T29" fmla="*/ 131 h 175"/>
                <a:gd name="T30" fmla="*/ 1 w 139"/>
                <a:gd name="T31" fmla="*/ 2 h 175"/>
                <a:gd name="T32" fmla="*/ 1 w 139"/>
                <a:gd name="T33" fmla="*/ 2 h 175"/>
                <a:gd name="T34" fmla="*/ 21 w 139"/>
                <a:gd name="T35" fmla="*/ 29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9" h="175">
                  <a:moveTo>
                    <a:pt x="21" y="29"/>
                  </a:moveTo>
                  <a:lnTo>
                    <a:pt x="21" y="29"/>
                  </a:lnTo>
                  <a:cubicBezTo>
                    <a:pt x="47" y="45"/>
                    <a:pt x="90" y="45"/>
                    <a:pt x="118" y="29"/>
                  </a:cubicBezTo>
                  <a:lnTo>
                    <a:pt x="118" y="29"/>
                  </a:lnTo>
                  <a:cubicBezTo>
                    <a:pt x="131" y="21"/>
                    <a:pt x="138" y="10"/>
                    <a:pt x="138" y="0"/>
                  </a:cubicBezTo>
                  <a:lnTo>
                    <a:pt x="138" y="0"/>
                  </a:lnTo>
                  <a:lnTo>
                    <a:pt x="138" y="131"/>
                  </a:lnTo>
                  <a:lnTo>
                    <a:pt x="138" y="131"/>
                  </a:lnTo>
                  <a:lnTo>
                    <a:pt x="138" y="131"/>
                  </a:lnTo>
                  <a:cubicBezTo>
                    <a:pt x="137" y="141"/>
                    <a:pt x="130" y="151"/>
                    <a:pt x="118" y="159"/>
                  </a:cubicBezTo>
                  <a:lnTo>
                    <a:pt x="118" y="159"/>
                  </a:lnTo>
                  <a:cubicBezTo>
                    <a:pt x="90" y="174"/>
                    <a:pt x="47" y="174"/>
                    <a:pt x="21" y="159"/>
                  </a:cubicBezTo>
                  <a:lnTo>
                    <a:pt x="21" y="159"/>
                  </a:lnTo>
                  <a:cubicBezTo>
                    <a:pt x="7" y="151"/>
                    <a:pt x="0" y="141"/>
                    <a:pt x="1" y="131"/>
                  </a:cubicBezTo>
                  <a:lnTo>
                    <a:pt x="1" y="131"/>
                  </a:lnTo>
                  <a:lnTo>
                    <a:pt x="1" y="2"/>
                  </a:lnTo>
                  <a:lnTo>
                    <a:pt x="1" y="2"/>
                  </a:lnTo>
                  <a:cubicBezTo>
                    <a:pt x="1" y="12"/>
                    <a:pt x="7" y="21"/>
                    <a:pt x="21" y="29"/>
                  </a:cubicBezTo>
                </a:path>
              </a:pathLst>
            </a:custGeom>
            <a:solidFill>
              <a:schemeClr val="bg1">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43" name="Freeform 47">
              <a:extLst>
                <a:ext uri="{FF2B5EF4-FFF2-40B4-BE49-F238E27FC236}">
                  <a16:creationId xmlns:a16="http://schemas.microsoft.com/office/drawing/2014/main" xmlns="" id="{C6DB8BCC-38FA-488D-B513-EF9C7109CB23}"/>
                </a:ext>
              </a:extLst>
            </p:cNvPr>
            <p:cNvSpPr>
              <a:spLocks noChangeArrowheads="1"/>
            </p:cNvSpPr>
            <p:nvPr/>
          </p:nvSpPr>
          <p:spPr bwMode="auto">
            <a:xfrm>
              <a:off x="15794966" y="7742255"/>
              <a:ext cx="313952" cy="420524"/>
            </a:xfrm>
            <a:custGeom>
              <a:avLst/>
              <a:gdLst>
                <a:gd name="T0" fmla="*/ 0 w 479"/>
                <a:gd name="T1" fmla="*/ 238 h 643"/>
                <a:gd name="T2" fmla="*/ 0 w 479"/>
                <a:gd name="T3" fmla="*/ 404 h 643"/>
                <a:gd name="T4" fmla="*/ 0 w 479"/>
                <a:gd name="T5" fmla="*/ 404 h 643"/>
                <a:gd name="T6" fmla="*/ 239 w 479"/>
                <a:gd name="T7" fmla="*/ 642 h 643"/>
                <a:gd name="T8" fmla="*/ 239 w 479"/>
                <a:gd name="T9" fmla="*/ 642 h 643"/>
                <a:gd name="T10" fmla="*/ 478 w 479"/>
                <a:gd name="T11" fmla="*/ 404 h 643"/>
                <a:gd name="T12" fmla="*/ 478 w 479"/>
                <a:gd name="T13" fmla="*/ 238 h 643"/>
                <a:gd name="T14" fmla="*/ 478 w 479"/>
                <a:gd name="T15" fmla="*/ 238 h 643"/>
                <a:gd name="T16" fmla="*/ 471 w 479"/>
                <a:gd name="T17" fmla="*/ 182 h 643"/>
                <a:gd name="T18" fmla="*/ 471 w 479"/>
                <a:gd name="T19" fmla="*/ 182 h 643"/>
                <a:gd name="T20" fmla="*/ 467 w 479"/>
                <a:gd name="T21" fmla="*/ 168 h 643"/>
                <a:gd name="T22" fmla="*/ 467 w 479"/>
                <a:gd name="T23" fmla="*/ 168 h 643"/>
                <a:gd name="T24" fmla="*/ 239 w 479"/>
                <a:gd name="T25" fmla="*/ 0 h 643"/>
                <a:gd name="T26" fmla="*/ 239 w 479"/>
                <a:gd name="T27" fmla="*/ 0 h 643"/>
                <a:gd name="T28" fmla="*/ 70 w 479"/>
                <a:gd name="T29" fmla="*/ 70 h 643"/>
                <a:gd name="T30" fmla="*/ 70 w 479"/>
                <a:gd name="T31" fmla="*/ 70 h 643"/>
                <a:gd name="T32" fmla="*/ 0 w 479"/>
                <a:gd name="T33" fmla="*/ 238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9" h="643">
                  <a:moveTo>
                    <a:pt x="0" y="238"/>
                  </a:moveTo>
                  <a:lnTo>
                    <a:pt x="0" y="404"/>
                  </a:lnTo>
                  <a:lnTo>
                    <a:pt x="0" y="404"/>
                  </a:lnTo>
                  <a:cubicBezTo>
                    <a:pt x="0" y="535"/>
                    <a:pt x="107" y="642"/>
                    <a:pt x="239" y="642"/>
                  </a:cubicBezTo>
                  <a:lnTo>
                    <a:pt x="239" y="642"/>
                  </a:lnTo>
                  <a:cubicBezTo>
                    <a:pt x="371" y="642"/>
                    <a:pt x="478" y="535"/>
                    <a:pt x="478" y="404"/>
                  </a:cubicBezTo>
                  <a:lnTo>
                    <a:pt x="478" y="238"/>
                  </a:lnTo>
                  <a:lnTo>
                    <a:pt x="478" y="238"/>
                  </a:lnTo>
                  <a:cubicBezTo>
                    <a:pt x="478" y="219"/>
                    <a:pt x="475" y="201"/>
                    <a:pt x="471" y="182"/>
                  </a:cubicBezTo>
                  <a:lnTo>
                    <a:pt x="471" y="182"/>
                  </a:lnTo>
                  <a:cubicBezTo>
                    <a:pt x="470" y="178"/>
                    <a:pt x="469" y="173"/>
                    <a:pt x="467" y="168"/>
                  </a:cubicBezTo>
                  <a:lnTo>
                    <a:pt x="467" y="168"/>
                  </a:lnTo>
                  <a:cubicBezTo>
                    <a:pt x="438" y="71"/>
                    <a:pt x="346" y="0"/>
                    <a:pt x="239" y="0"/>
                  </a:cubicBezTo>
                  <a:lnTo>
                    <a:pt x="239" y="0"/>
                  </a:lnTo>
                  <a:cubicBezTo>
                    <a:pt x="173" y="0"/>
                    <a:pt x="113" y="26"/>
                    <a:pt x="70" y="70"/>
                  </a:cubicBezTo>
                  <a:lnTo>
                    <a:pt x="70" y="70"/>
                  </a:lnTo>
                  <a:cubicBezTo>
                    <a:pt x="27" y="112"/>
                    <a:pt x="0" y="172"/>
                    <a:pt x="0" y="238"/>
                  </a:cubicBezTo>
                </a:path>
              </a:pathLst>
            </a:custGeom>
            <a:solidFill>
              <a:schemeClr val="bg1">
                <a:lumMod val="8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44" name="Freeform 48">
              <a:extLst>
                <a:ext uri="{FF2B5EF4-FFF2-40B4-BE49-F238E27FC236}">
                  <a16:creationId xmlns:a16="http://schemas.microsoft.com/office/drawing/2014/main" xmlns="" id="{4FC31AC1-17EF-45BE-8E0D-F14862B1946E}"/>
                </a:ext>
              </a:extLst>
            </p:cNvPr>
            <p:cNvSpPr>
              <a:spLocks noChangeArrowheads="1"/>
            </p:cNvSpPr>
            <p:nvPr/>
          </p:nvSpPr>
          <p:spPr bwMode="auto">
            <a:xfrm>
              <a:off x="15774803" y="7952517"/>
              <a:ext cx="77769" cy="92170"/>
            </a:xfrm>
            <a:custGeom>
              <a:avLst/>
              <a:gdLst>
                <a:gd name="T0" fmla="*/ 44 w 117"/>
                <a:gd name="T1" fmla="*/ 6 h 141"/>
                <a:gd name="T2" fmla="*/ 44 w 117"/>
                <a:gd name="T3" fmla="*/ 6 h 141"/>
                <a:gd name="T4" fmla="*/ 64 w 117"/>
                <a:gd name="T5" fmla="*/ 0 h 141"/>
                <a:gd name="T6" fmla="*/ 116 w 117"/>
                <a:gd name="T7" fmla="*/ 30 h 141"/>
                <a:gd name="T8" fmla="*/ 116 w 117"/>
                <a:gd name="T9" fmla="*/ 30 h 141"/>
                <a:gd name="T10" fmla="*/ 96 w 117"/>
                <a:gd name="T11" fmla="*/ 36 h 141"/>
                <a:gd name="T12" fmla="*/ 96 w 117"/>
                <a:gd name="T13" fmla="*/ 36 h 141"/>
                <a:gd name="T14" fmla="*/ 52 w 117"/>
                <a:gd name="T15" fmla="*/ 112 h 141"/>
                <a:gd name="T16" fmla="*/ 52 w 117"/>
                <a:gd name="T17" fmla="*/ 112 h 141"/>
                <a:gd name="T18" fmla="*/ 65 w 117"/>
                <a:gd name="T19" fmla="*/ 140 h 141"/>
                <a:gd name="T20" fmla="*/ 13 w 117"/>
                <a:gd name="T21" fmla="*/ 110 h 141"/>
                <a:gd name="T22" fmla="*/ 13 w 117"/>
                <a:gd name="T23" fmla="*/ 110 h 141"/>
                <a:gd name="T24" fmla="*/ 0 w 117"/>
                <a:gd name="T25" fmla="*/ 82 h 141"/>
                <a:gd name="T26" fmla="*/ 0 w 117"/>
                <a:gd name="T27" fmla="*/ 82 h 141"/>
                <a:gd name="T28" fmla="*/ 44 w 117"/>
                <a:gd name="T29" fmla="*/ 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41">
                  <a:moveTo>
                    <a:pt x="44" y="6"/>
                  </a:moveTo>
                  <a:lnTo>
                    <a:pt x="44" y="6"/>
                  </a:lnTo>
                  <a:cubicBezTo>
                    <a:pt x="51" y="2"/>
                    <a:pt x="58" y="0"/>
                    <a:pt x="64" y="0"/>
                  </a:cubicBezTo>
                  <a:lnTo>
                    <a:pt x="116" y="30"/>
                  </a:lnTo>
                  <a:lnTo>
                    <a:pt x="116" y="30"/>
                  </a:lnTo>
                  <a:cubicBezTo>
                    <a:pt x="110" y="30"/>
                    <a:pt x="103" y="32"/>
                    <a:pt x="96" y="36"/>
                  </a:cubicBezTo>
                  <a:lnTo>
                    <a:pt x="96" y="36"/>
                  </a:lnTo>
                  <a:cubicBezTo>
                    <a:pt x="71" y="50"/>
                    <a:pt x="52" y="84"/>
                    <a:pt x="52" y="112"/>
                  </a:cubicBezTo>
                  <a:lnTo>
                    <a:pt x="52" y="112"/>
                  </a:lnTo>
                  <a:cubicBezTo>
                    <a:pt x="52" y="125"/>
                    <a:pt x="57" y="135"/>
                    <a:pt x="65" y="140"/>
                  </a:cubicBezTo>
                  <a:lnTo>
                    <a:pt x="13" y="110"/>
                  </a:lnTo>
                  <a:lnTo>
                    <a:pt x="13" y="110"/>
                  </a:lnTo>
                  <a:cubicBezTo>
                    <a:pt x="5" y="105"/>
                    <a:pt x="0" y="96"/>
                    <a:pt x="0" y="82"/>
                  </a:cubicBezTo>
                  <a:lnTo>
                    <a:pt x="0" y="82"/>
                  </a:lnTo>
                  <a:cubicBezTo>
                    <a:pt x="0" y="54"/>
                    <a:pt x="20" y="20"/>
                    <a:pt x="44" y="6"/>
                  </a:cubicBezTo>
                </a:path>
              </a:pathLst>
            </a:custGeom>
            <a:solidFill>
              <a:schemeClr val="bg1">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45" name="Freeform 49">
              <a:extLst>
                <a:ext uri="{FF2B5EF4-FFF2-40B4-BE49-F238E27FC236}">
                  <a16:creationId xmlns:a16="http://schemas.microsoft.com/office/drawing/2014/main" xmlns="" id="{BE58BE59-602E-4604-91B7-FEC7F413B4A5}"/>
                </a:ext>
              </a:extLst>
            </p:cNvPr>
            <p:cNvSpPr>
              <a:spLocks noChangeArrowheads="1"/>
            </p:cNvSpPr>
            <p:nvPr/>
          </p:nvSpPr>
          <p:spPr bwMode="auto">
            <a:xfrm>
              <a:off x="15809367" y="7972678"/>
              <a:ext cx="43205" cy="80648"/>
            </a:xfrm>
            <a:custGeom>
              <a:avLst/>
              <a:gdLst>
                <a:gd name="T0" fmla="*/ 44 w 66"/>
                <a:gd name="T1" fmla="*/ 6 h 122"/>
                <a:gd name="T2" fmla="*/ 44 w 66"/>
                <a:gd name="T3" fmla="*/ 6 h 122"/>
                <a:gd name="T4" fmla="*/ 0 w 66"/>
                <a:gd name="T5" fmla="*/ 82 h 122"/>
                <a:gd name="T6" fmla="*/ 0 w 66"/>
                <a:gd name="T7" fmla="*/ 82 h 122"/>
                <a:gd name="T8" fmla="*/ 44 w 66"/>
                <a:gd name="T9" fmla="*/ 107 h 122"/>
                <a:gd name="T10" fmla="*/ 44 w 66"/>
                <a:gd name="T11" fmla="*/ 107 h 122"/>
                <a:gd name="T12" fmla="*/ 65 w 66"/>
                <a:gd name="T13" fmla="*/ 90 h 122"/>
                <a:gd name="T14" fmla="*/ 64 w 66"/>
                <a:gd name="T15" fmla="*/ 0 h 122"/>
                <a:gd name="T16" fmla="*/ 64 w 66"/>
                <a:gd name="T17" fmla="*/ 0 h 122"/>
                <a:gd name="T18" fmla="*/ 44 w 66"/>
                <a:gd name="T19" fmla="*/ 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122">
                  <a:moveTo>
                    <a:pt x="44" y="6"/>
                  </a:moveTo>
                  <a:lnTo>
                    <a:pt x="44" y="6"/>
                  </a:lnTo>
                  <a:cubicBezTo>
                    <a:pt x="19" y="20"/>
                    <a:pt x="0" y="54"/>
                    <a:pt x="0" y="82"/>
                  </a:cubicBezTo>
                  <a:lnTo>
                    <a:pt x="0" y="82"/>
                  </a:lnTo>
                  <a:cubicBezTo>
                    <a:pt x="0" y="110"/>
                    <a:pt x="20" y="121"/>
                    <a:pt x="44" y="107"/>
                  </a:cubicBezTo>
                  <a:lnTo>
                    <a:pt x="44" y="107"/>
                  </a:lnTo>
                  <a:cubicBezTo>
                    <a:pt x="52" y="103"/>
                    <a:pt x="58" y="97"/>
                    <a:pt x="65" y="90"/>
                  </a:cubicBezTo>
                  <a:lnTo>
                    <a:pt x="64" y="0"/>
                  </a:lnTo>
                  <a:lnTo>
                    <a:pt x="64" y="0"/>
                  </a:lnTo>
                  <a:cubicBezTo>
                    <a:pt x="58" y="0"/>
                    <a:pt x="51" y="2"/>
                    <a:pt x="44" y="6"/>
                  </a:cubicBezTo>
                </a:path>
              </a:pathLst>
            </a:custGeom>
            <a:solidFill>
              <a:schemeClr val="bg1">
                <a:lumMod val="8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46" name="Freeform 50">
              <a:extLst>
                <a:ext uri="{FF2B5EF4-FFF2-40B4-BE49-F238E27FC236}">
                  <a16:creationId xmlns:a16="http://schemas.microsoft.com/office/drawing/2014/main" xmlns="" id="{793325B2-2D92-4277-9BE1-4582C3FD690E}"/>
                </a:ext>
              </a:extLst>
            </p:cNvPr>
            <p:cNvSpPr>
              <a:spLocks noChangeArrowheads="1"/>
            </p:cNvSpPr>
            <p:nvPr/>
          </p:nvSpPr>
          <p:spPr bwMode="auto">
            <a:xfrm>
              <a:off x="15820888" y="7989961"/>
              <a:ext cx="31684" cy="43205"/>
            </a:xfrm>
            <a:custGeom>
              <a:avLst/>
              <a:gdLst>
                <a:gd name="T0" fmla="*/ 27 w 49"/>
                <a:gd name="T1" fmla="*/ 5 h 65"/>
                <a:gd name="T2" fmla="*/ 27 w 49"/>
                <a:gd name="T3" fmla="*/ 5 h 65"/>
                <a:gd name="T4" fmla="*/ 47 w 49"/>
                <a:gd name="T5" fmla="*/ 6 h 65"/>
                <a:gd name="T6" fmla="*/ 48 w 49"/>
                <a:gd name="T7" fmla="*/ 33 h 65"/>
                <a:gd name="T8" fmla="*/ 48 w 49"/>
                <a:gd name="T9" fmla="*/ 33 h 65"/>
                <a:gd name="T10" fmla="*/ 37 w 49"/>
                <a:gd name="T11" fmla="*/ 50 h 65"/>
                <a:gd name="T12" fmla="*/ 37 w 49"/>
                <a:gd name="T13" fmla="*/ 50 h 65"/>
                <a:gd name="T14" fmla="*/ 27 w 49"/>
                <a:gd name="T15" fmla="*/ 58 h 65"/>
                <a:gd name="T16" fmla="*/ 27 w 49"/>
                <a:gd name="T17" fmla="*/ 58 h 65"/>
                <a:gd name="T18" fmla="*/ 6 w 49"/>
                <a:gd name="T19" fmla="*/ 56 h 65"/>
                <a:gd name="T20" fmla="*/ 6 w 49"/>
                <a:gd name="T21" fmla="*/ 56 h 65"/>
                <a:gd name="T22" fmla="*/ 17 w 49"/>
                <a:gd name="T23" fmla="*/ 13 h 65"/>
                <a:gd name="T24" fmla="*/ 17 w 49"/>
                <a:gd name="T25" fmla="*/ 13 h 65"/>
                <a:gd name="T26" fmla="*/ 27 w 49"/>
                <a:gd name="T27" fmla="*/ 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65">
                  <a:moveTo>
                    <a:pt x="27" y="5"/>
                  </a:moveTo>
                  <a:lnTo>
                    <a:pt x="27" y="5"/>
                  </a:lnTo>
                  <a:cubicBezTo>
                    <a:pt x="35" y="0"/>
                    <a:pt x="43" y="0"/>
                    <a:pt x="47" y="6"/>
                  </a:cubicBezTo>
                  <a:lnTo>
                    <a:pt x="48" y="33"/>
                  </a:lnTo>
                  <a:lnTo>
                    <a:pt x="48" y="33"/>
                  </a:lnTo>
                  <a:cubicBezTo>
                    <a:pt x="45" y="39"/>
                    <a:pt x="42" y="45"/>
                    <a:pt x="37" y="50"/>
                  </a:cubicBezTo>
                  <a:lnTo>
                    <a:pt x="37" y="50"/>
                  </a:lnTo>
                  <a:cubicBezTo>
                    <a:pt x="34" y="54"/>
                    <a:pt x="30" y="57"/>
                    <a:pt x="27" y="58"/>
                  </a:cubicBezTo>
                  <a:lnTo>
                    <a:pt x="27" y="58"/>
                  </a:lnTo>
                  <a:cubicBezTo>
                    <a:pt x="18" y="64"/>
                    <a:pt x="10" y="63"/>
                    <a:pt x="6" y="56"/>
                  </a:cubicBezTo>
                  <a:lnTo>
                    <a:pt x="6" y="56"/>
                  </a:lnTo>
                  <a:cubicBezTo>
                    <a:pt x="0" y="45"/>
                    <a:pt x="5" y="26"/>
                    <a:pt x="17" y="13"/>
                  </a:cubicBezTo>
                  <a:lnTo>
                    <a:pt x="17" y="13"/>
                  </a:lnTo>
                  <a:cubicBezTo>
                    <a:pt x="20" y="9"/>
                    <a:pt x="24" y="6"/>
                    <a:pt x="27" y="5"/>
                  </a:cubicBezTo>
                </a:path>
              </a:pathLst>
            </a:custGeom>
            <a:solidFill>
              <a:schemeClr val="bg1">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47" name="Freeform 51">
              <a:extLst>
                <a:ext uri="{FF2B5EF4-FFF2-40B4-BE49-F238E27FC236}">
                  <a16:creationId xmlns:a16="http://schemas.microsoft.com/office/drawing/2014/main" xmlns="" id="{34513C2E-CB11-436C-B208-FD506BECC325}"/>
                </a:ext>
              </a:extLst>
            </p:cNvPr>
            <p:cNvSpPr>
              <a:spLocks noChangeArrowheads="1"/>
            </p:cNvSpPr>
            <p:nvPr/>
          </p:nvSpPr>
          <p:spPr bwMode="auto">
            <a:xfrm>
              <a:off x="16368146" y="8211744"/>
              <a:ext cx="74888" cy="103691"/>
            </a:xfrm>
            <a:custGeom>
              <a:avLst/>
              <a:gdLst>
                <a:gd name="T0" fmla="*/ 0 w 113"/>
                <a:gd name="T1" fmla="*/ 156 h 157"/>
                <a:gd name="T2" fmla="*/ 0 w 113"/>
                <a:gd name="T3" fmla="*/ 156 h 157"/>
                <a:gd name="T4" fmla="*/ 112 w 113"/>
                <a:gd name="T5" fmla="*/ 0 h 157"/>
              </a:gdLst>
              <a:ahLst/>
              <a:cxnLst>
                <a:cxn ang="0">
                  <a:pos x="T0" y="T1"/>
                </a:cxn>
                <a:cxn ang="0">
                  <a:pos x="T2" y="T3"/>
                </a:cxn>
                <a:cxn ang="0">
                  <a:pos x="T4" y="T5"/>
                </a:cxn>
              </a:cxnLst>
              <a:rect l="0" t="0" r="r" b="b"/>
              <a:pathLst>
                <a:path w="113" h="157">
                  <a:moveTo>
                    <a:pt x="0" y="156"/>
                  </a:moveTo>
                  <a:lnTo>
                    <a:pt x="0" y="156"/>
                  </a:lnTo>
                  <a:cubicBezTo>
                    <a:pt x="47" y="106"/>
                    <a:pt x="100" y="44"/>
                    <a:pt x="112" y="0"/>
                  </a:cubicBezTo>
                </a:path>
              </a:pathLst>
            </a:custGeom>
            <a:noFill/>
            <a:ln w="25400" cap="flat">
              <a:solidFill>
                <a:schemeClr val="bg1">
                  <a:lumMod val="8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48" name="Freeform 52">
              <a:extLst>
                <a:ext uri="{FF2B5EF4-FFF2-40B4-BE49-F238E27FC236}">
                  <a16:creationId xmlns:a16="http://schemas.microsoft.com/office/drawing/2014/main" xmlns="" id="{9F04E397-6710-4001-8DE3-912431F4D2ED}"/>
                </a:ext>
              </a:extLst>
            </p:cNvPr>
            <p:cNvSpPr>
              <a:spLocks noChangeArrowheads="1"/>
            </p:cNvSpPr>
            <p:nvPr/>
          </p:nvSpPr>
          <p:spPr bwMode="auto">
            <a:xfrm>
              <a:off x="15561660" y="9023989"/>
              <a:ext cx="14402" cy="126733"/>
            </a:xfrm>
            <a:custGeom>
              <a:avLst/>
              <a:gdLst>
                <a:gd name="T0" fmla="*/ 3 w 21"/>
                <a:gd name="T1" fmla="*/ 191 h 192"/>
                <a:gd name="T2" fmla="*/ 3 w 21"/>
                <a:gd name="T3" fmla="*/ 191 h 192"/>
                <a:gd name="T4" fmla="*/ 20 w 21"/>
                <a:gd name="T5" fmla="*/ 0 h 192"/>
              </a:gdLst>
              <a:ahLst/>
              <a:cxnLst>
                <a:cxn ang="0">
                  <a:pos x="T0" y="T1"/>
                </a:cxn>
                <a:cxn ang="0">
                  <a:pos x="T2" y="T3"/>
                </a:cxn>
                <a:cxn ang="0">
                  <a:pos x="T4" y="T5"/>
                </a:cxn>
              </a:cxnLst>
              <a:rect l="0" t="0" r="r" b="b"/>
              <a:pathLst>
                <a:path w="21" h="192">
                  <a:moveTo>
                    <a:pt x="3" y="191"/>
                  </a:moveTo>
                  <a:lnTo>
                    <a:pt x="3" y="191"/>
                  </a:lnTo>
                  <a:cubicBezTo>
                    <a:pt x="0" y="123"/>
                    <a:pt x="1" y="41"/>
                    <a:pt x="20" y="0"/>
                  </a:cubicBezTo>
                </a:path>
              </a:pathLst>
            </a:custGeom>
            <a:noFill/>
            <a:ln w="25400" cap="flat">
              <a:solidFill>
                <a:schemeClr val="bg1">
                  <a:lumMod val="8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49" name="Freeform 53">
              <a:extLst>
                <a:ext uri="{FF2B5EF4-FFF2-40B4-BE49-F238E27FC236}">
                  <a16:creationId xmlns:a16="http://schemas.microsoft.com/office/drawing/2014/main" xmlns="" id="{22261E1A-962E-42D1-BC9A-A81BF6C19958}"/>
                </a:ext>
              </a:extLst>
            </p:cNvPr>
            <p:cNvSpPr>
              <a:spLocks noChangeArrowheads="1"/>
            </p:cNvSpPr>
            <p:nvPr/>
          </p:nvSpPr>
          <p:spPr bwMode="auto">
            <a:xfrm>
              <a:off x="15777684" y="7716333"/>
              <a:ext cx="354276" cy="316833"/>
            </a:xfrm>
            <a:custGeom>
              <a:avLst/>
              <a:gdLst>
                <a:gd name="T0" fmla="*/ 518 w 542"/>
                <a:gd name="T1" fmla="*/ 100 h 483"/>
                <a:gd name="T2" fmla="*/ 518 w 542"/>
                <a:gd name="T3" fmla="*/ 100 h 483"/>
                <a:gd name="T4" fmla="*/ 448 w 542"/>
                <a:gd name="T5" fmla="*/ 221 h 483"/>
                <a:gd name="T6" fmla="*/ 448 w 542"/>
                <a:gd name="T7" fmla="*/ 221 h 483"/>
                <a:gd name="T8" fmla="*/ 244 w 542"/>
                <a:gd name="T9" fmla="*/ 259 h 483"/>
                <a:gd name="T10" fmla="*/ 244 w 542"/>
                <a:gd name="T11" fmla="*/ 259 h 483"/>
                <a:gd name="T12" fmla="*/ 195 w 542"/>
                <a:gd name="T13" fmla="*/ 405 h 483"/>
                <a:gd name="T14" fmla="*/ 195 w 542"/>
                <a:gd name="T15" fmla="*/ 405 h 483"/>
                <a:gd name="T16" fmla="*/ 156 w 542"/>
                <a:gd name="T17" fmla="*/ 474 h 483"/>
                <a:gd name="T18" fmla="*/ 156 w 542"/>
                <a:gd name="T19" fmla="*/ 474 h 483"/>
                <a:gd name="T20" fmla="*/ 113 w 542"/>
                <a:gd name="T21" fmla="*/ 393 h 483"/>
                <a:gd name="T22" fmla="*/ 64 w 542"/>
                <a:gd name="T23" fmla="*/ 376 h 483"/>
                <a:gd name="T24" fmla="*/ 64 w 542"/>
                <a:gd name="T25" fmla="*/ 376 h 483"/>
                <a:gd name="T26" fmla="*/ 5 w 542"/>
                <a:gd name="T27" fmla="*/ 282 h 483"/>
                <a:gd name="T28" fmla="*/ 14 w 542"/>
                <a:gd name="T29" fmla="*/ 200 h 483"/>
                <a:gd name="T30" fmla="*/ 14 w 542"/>
                <a:gd name="T31" fmla="*/ 200 h 483"/>
                <a:gd name="T32" fmla="*/ 141 w 542"/>
                <a:gd name="T33" fmla="*/ 34 h 483"/>
                <a:gd name="T34" fmla="*/ 141 w 542"/>
                <a:gd name="T35" fmla="*/ 34 h 483"/>
                <a:gd name="T36" fmla="*/ 403 w 542"/>
                <a:gd name="T37" fmla="*/ 44 h 483"/>
                <a:gd name="T38" fmla="*/ 518 w 542"/>
                <a:gd name="T39" fmla="*/ 100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2" h="483">
                  <a:moveTo>
                    <a:pt x="518" y="100"/>
                  </a:moveTo>
                  <a:lnTo>
                    <a:pt x="518" y="100"/>
                  </a:lnTo>
                  <a:cubicBezTo>
                    <a:pt x="518" y="100"/>
                    <a:pt x="541" y="200"/>
                    <a:pt x="448" y="221"/>
                  </a:cubicBezTo>
                  <a:lnTo>
                    <a:pt x="448" y="221"/>
                  </a:lnTo>
                  <a:cubicBezTo>
                    <a:pt x="356" y="243"/>
                    <a:pt x="323" y="194"/>
                    <a:pt x="244" y="259"/>
                  </a:cubicBezTo>
                  <a:lnTo>
                    <a:pt x="244" y="259"/>
                  </a:lnTo>
                  <a:cubicBezTo>
                    <a:pt x="165" y="325"/>
                    <a:pt x="218" y="376"/>
                    <a:pt x="195" y="405"/>
                  </a:cubicBezTo>
                  <a:lnTo>
                    <a:pt x="195" y="405"/>
                  </a:lnTo>
                  <a:cubicBezTo>
                    <a:pt x="172" y="433"/>
                    <a:pt x="198" y="466"/>
                    <a:pt x="156" y="474"/>
                  </a:cubicBezTo>
                  <a:lnTo>
                    <a:pt x="156" y="474"/>
                  </a:lnTo>
                  <a:cubicBezTo>
                    <a:pt x="114" y="482"/>
                    <a:pt x="106" y="428"/>
                    <a:pt x="113" y="393"/>
                  </a:cubicBezTo>
                  <a:lnTo>
                    <a:pt x="64" y="376"/>
                  </a:lnTo>
                  <a:lnTo>
                    <a:pt x="64" y="376"/>
                  </a:lnTo>
                  <a:cubicBezTo>
                    <a:pt x="25" y="363"/>
                    <a:pt x="0" y="324"/>
                    <a:pt x="5" y="282"/>
                  </a:cubicBezTo>
                  <a:lnTo>
                    <a:pt x="14" y="200"/>
                  </a:lnTo>
                  <a:lnTo>
                    <a:pt x="14" y="200"/>
                  </a:lnTo>
                  <a:cubicBezTo>
                    <a:pt x="22" y="125"/>
                    <a:pt x="71" y="61"/>
                    <a:pt x="141" y="34"/>
                  </a:cubicBezTo>
                  <a:lnTo>
                    <a:pt x="141" y="34"/>
                  </a:lnTo>
                  <a:cubicBezTo>
                    <a:pt x="226" y="0"/>
                    <a:pt x="320" y="4"/>
                    <a:pt x="403" y="44"/>
                  </a:cubicBezTo>
                  <a:lnTo>
                    <a:pt x="518" y="100"/>
                  </a:lnTo>
                </a:path>
              </a:pathLst>
            </a:custGeom>
            <a:solidFill>
              <a:schemeClr val="bg1">
                <a:lumMod val="5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50" name="Freeform 54">
              <a:extLst>
                <a:ext uri="{FF2B5EF4-FFF2-40B4-BE49-F238E27FC236}">
                  <a16:creationId xmlns:a16="http://schemas.microsoft.com/office/drawing/2014/main" xmlns="" id="{58730968-F28A-49A5-B6FA-2D8808119073}"/>
                </a:ext>
              </a:extLst>
            </p:cNvPr>
            <p:cNvSpPr>
              <a:spLocks noChangeArrowheads="1"/>
            </p:cNvSpPr>
            <p:nvPr/>
          </p:nvSpPr>
          <p:spPr bwMode="auto">
            <a:xfrm>
              <a:off x="15567420" y="8329836"/>
              <a:ext cx="244827" cy="639427"/>
            </a:xfrm>
            <a:custGeom>
              <a:avLst/>
              <a:gdLst>
                <a:gd name="T0" fmla="*/ 376 w 377"/>
                <a:gd name="T1" fmla="*/ 0 h 979"/>
                <a:gd name="T2" fmla="*/ 376 w 377"/>
                <a:gd name="T3" fmla="*/ 0 h 979"/>
                <a:gd name="T4" fmla="*/ 0 w 377"/>
                <a:gd name="T5" fmla="*/ 978 h 979"/>
              </a:gdLst>
              <a:ahLst/>
              <a:cxnLst>
                <a:cxn ang="0">
                  <a:pos x="T0" y="T1"/>
                </a:cxn>
                <a:cxn ang="0">
                  <a:pos x="T2" y="T3"/>
                </a:cxn>
                <a:cxn ang="0">
                  <a:pos x="T4" y="T5"/>
                </a:cxn>
              </a:cxnLst>
              <a:rect l="0" t="0" r="r" b="b"/>
              <a:pathLst>
                <a:path w="377" h="979">
                  <a:moveTo>
                    <a:pt x="376" y="0"/>
                  </a:moveTo>
                  <a:lnTo>
                    <a:pt x="376" y="0"/>
                  </a:lnTo>
                  <a:cubicBezTo>
                    <a:pt x="376" y="0"/>
                    <a:pt x="40" y="300"/>
                    <a:pt x="0" y="978"/>
                  </a:cubicBezTo>
                </a:path>
              </a:pathLst>
            </a:custGeom>
            <a:noFill/>
            <a:ln w="25400" cap="flat">
              <a:solidFill>
                <a:schemeClr val="accent4"/>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51" name="Freeform 46">
              <a:extLst>
                <a:ext uri="{FF2B5EF4-FFF2-40B4-BE49-F238E27FC236}">
                  <a16:creationId xmlns:a16="http://schemas.microsoft.com/office/drawing/2014/main" xmlns="" id="{D838789C-DE92-4337-B2D6-32F811796664}"/>
                </a:ext>
              </a:extLst>
            </p:cNvPr>
            <p:cNvSpPr>
              <a:spLocks noChangeArrowheads="1"/>
            </p:cNvSpPr>
            <p:nvPr/>
          </p:nvSpPr>
          <p:spPr bwMode="auto">
            <a:xfrm>
              <a:off x="13657781" y="6860882"/>
              <a:ext cx="238413" cy="1975237"/>
            </a:xfrm>
            <a:custGeom>
              <a:avLst/>
              <a:gdLst>
                <a:gd name="connsiteX0" fmla="*/ 119206 w 238413"/>
                <a:gd name="connsiteY0" fmla="*/ 1736823 h 1975237"/>
                <a:gd name="connsiteX1" fmla="*/ 238413 w 238413"/>
                <a:gd name="connsiteY1" fmla="*/ 1856355 h 1975237"/>
                <a:gd name="connsiteX2" fmla="*/ 119206 w 238413"/>
                <a:gd name="connsiteY2" fmla="*/ 1975237 h 1975237"/>
                <a:gd name="connsiteX3" fmla="*/ 0 w 238413"/>
                <a:gd name="connsiteY3" fmla="*/ 1856355 h 1975237"/>
                <a:gd name="connsiteX4" fmla="*/ 119206 w 238413"/>
                <a:gd name="connsiteY4" fmla="*/ 1736823 h 1975237"/>
                <a:gd name="connsiteX5" fmla="*/ 117770 w 238413"/>
                <a:gd name="connsiteY5" fmla="*/ 1408468 h 1975237"/>
                <a:gd name="connsiteX6" fmla="*/ 183694 w 238413"/>
                <a:gd name="connsiteY6" fmla="*/ 1476155 h 1975237"/>
                <a:gd name="connsiteX7" fmla="*/ 117770 w 238413"/>
                <a:gd name="connsiteY7" fmla="*/ 1543184 h 1975237"/>
                <a:gd name="connsiteX8" fmla="*/ 51846 w 238413"/>
                <a:gd name="connsiteY8" fmla="*/ 1476155 h 1975237"/>
                <a:gd name="connsiteX9" fmla="*/ 117770 w 238413"/>
                <a:gd name="connsiteY9" fmla="*/ 1408468 h 1975237"/>
                <a:gd name="connsiteX10" fmla="*/ 117770 w 238413"/>
                <a:gd name="connsiteY10" fmla="*/ 1054191 h 1975237"/>
                <a:gd name="connsiteX11" fmla="*/ 183694 w 238413"/>
                <a:gd name="connsiteY11" fmla="*/ 1121552 h 1975237"/>
                <a:gd name="connsiteX12" fmla="*/ 117770 w 238413"/>
                <a:gd name="connsiteY12" fmla="*/ 1188912 h 1975237"/>
                <a:gd name="connsiteX13" fmla="*/ 51846 w 238413"/>
                <a:gd name="connsiteY13" fmla="*/ 1121552 h 1975237"/>
                <a:gd name="connsiteX14" fmla="*/ 117770 w 238413"/>
                <a:gd name="connsiteY14" fmla="*/ 1054191 h 1975237"/>
                <a:gd name="connsiteX15" fmla="*/ 117770 w 238413"/>
                <a:gd name="connsiteY15" fmla="*/ 702794 h 1975237"/>
                <a:gd name="connsiteX16" fmla="*/ 183694 w 238413"/>
                <a:gd name="connsiteY16" fmla="*/ 769825 h 1975237"/>
                <a:gd name="connsiteX17" fmla="*/ 117770 w 238413"/>
                <a:gd name="connsiteY17" fmla="*/ 837512 h 1975237"/>
                <a:gd name="connsiteX18" fmla="*/ 51846 w 238413"/>
                <a:gd name="connsiteY18" fmla="*/ 769825 h 1975237"/>
                <a:gd name="connsiteX19" fmla="*/ 117770 w 238413"/>
                <a:gd name="connsiteY19" fmla="*/ 702794 h 1975237"/>
                <a:gd name="connsiteX20" fmla="*/ 117770 w 238413"/>
                <a:gd name="connsiteY20" fmla="*/ 351397 h 1975237"/>
                <a:gd name="connsiteX21" fmla="*/ 183694 w 238413"/>
                <a:gd name="connsiteY21" fmla="*/ 418428 h 1975237"/>
                <a:gd name="connsiteX22" fmla="*/ 117770 w 238413"/>
                <a:gd name="connsiteY22" fmla="*/ 486115 h 1975237"/>
                <a:gd name="connsiteX23" fmla="*/ 51846 w 238413"/>
                <a:gd name="connsiteY23" fmla="*/ 418428 h 1975237"/>
                <a:gd name="connsiteX24" fmla="*/ 117770 w 238413"/>
                <a:gd name="connsiteY24" fmla="*/ 351397 h 1975237"/>
                <a:gd name="connsiteX25" fmla="*/ 117770 w 238413"/>
                <a:gd name="connsiteY25" fmla="*/ 0 h 1975237"/>
                <a:gd name="connsiteX26" fmla="*/ 183694 w 238413"/>
                <a:gd name="connsiteY26" fmla="*/ 67031 h 1975237"/>
                <a:gd name="connsiteX27" fmla="*/ 117770 w 238413"/>
                <a:gd name="connsiteY27" fmla="*/ 134718 h 1975237"/>
                <a:gd name="connsiteX28" fmla="*/ 51846 w 238413"/>
                <a:gd name="connsiteY28" fmla="*/ 67031 h 1975237"/>
                <a:gd name="connsiteX29" fmla="*/ 117770 w 238413"/>
                <a:gd name="connsiteY29" fmla="*/ 0 h 1975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8413" h="1975237">
                  <a:moveTo>
                    <a:pt x="119206" y="1736823"/>
                  </a:moveTo>
                  <a:cubicBezTo>
                    <a:pt x="184998" y="1736823"/>
                    <a:pt x="238413" y="1790093"/>
                    <a:pt x="238413" y="1856355"/>
                  </a:cubicBezTo>
                  <a:cubicBezTo>
                    <a:pt x="238413" y="1921968"/>
                    <a:pt x="184998" y="1975237"/>
                    <a:pt x="119206" y="1975237"/>
                  </a:cubicBezTo>
                  <a:cubicBezTo>
                    <a:pt x="53415" y="1975237"/>
                    <a:pt x="0" y="1921968"/>
                    <a:pt x="0" y="1856355"/>
                  </a:cubicBezTo>
                  <a:cubicBezTo>
                    <a:pt x="0" y="1790093"/>
                    <a:pt x="53415" y="1736823"/>
                    <a:pt x="119206" y="1736823"/>
                  </a:cubicBezTo>
                  <a:close/>
                  <a:moveTo>
                    <a:pt x="117770" y="1408468"/>
                  </a:moveTo>
                  <a:cubicBezTo>
                    <a:pt x="154610" y="1408468"/>
                    <a:pt x="183694" y="1438697"/>
                    <a:pt x="183694" y="1476155"/>
                  </a:cubicBezTo>
                  <a:cubicBezTo>
                    <a:pt x="183694" y="1512955"/>
                    <a:pt x="154610" y="1543184"/>
                    <a:pt x="117770" y="1543184"/>
                  </a:cubicBezTo>
                  <a:cubicBezTo>
                    <a:pt x="80930" y="1543184"/>
                    <a:pt x="51846" y="1512955"/>
                    <a:pt x="51846" y="1476155"/>
                  </a:cubicBezTo>
                  <a:cubicBezTo>
                    <a:pt x="51846" y="1438697"/>
                    <a:pt x="80930" y="1408468"/>
                    <a:pt x="117770" y="1408468"/>
                  </a:cubicBezTo>
                  <a:close/>
                  <a:moveTo>
                    <a:pt x="117770" y="1054191"/>
                  </a:moveTo>
                  <a:cubicBezTo>
                    <a:pt x="154610" y="1054191"/>
                    <a:pt x="183694" y="1084929"/>
                    <a:pt x="183694" y="1121552"/>
                  </a:cubicBezTo>
                  <a:cubicBezTo>
                    <a:pt x="183694" y="1158829"/>
                    <a:pt x="154610" y="1188912"/>
                    <a:pt x="117770" y="1188912"/>
                  </a:cubicBezTo>
                  <a:cubicBezTo>
                    <a:pt x="80930" y="1188912"/>
                    <a:pt x="51846" y="1158829"/>
                    <a:pt x="51846" y="1121552"/>
                  </a:cubicBezTo>
                  <a:cubicBezTo>
                    <a:pt x="51846" y="1084929"/>
                    <a:pt x="80930" y="1054191"/>
                    <a:pt x="117770" y="1054191"/>
                  </a:cubicBezTo>
                  <a:close/>
                  <a:moveTo>
                    <a:pt x="117770" y="702794"/>
                  </a:moveTo>
                  <a:cubicBezTo>
                    <a:pt x="154610" y="702794"/>
                    <a:pt x="183694" y="733024"/>
                    <a:pt x="183694" y="769825"/>
                  </a:cubicBezTo>
                  <a:cubicBezTo>
                    <a:pt x="183694" y="807283"/>
                    <a:pt x="154610" y="837512"/>
                    <a:pt x="117770" y="837512"/>
                  </a:cubicBezTo>
                  <a:cubicBezTo>
                    <a:pt x="80930" y="837512"/>
                    <a:pt x="51846" y="807283"/>
                    <a:pt x="51846" y="769825"/>
                  </a:cubicBezTo>
                  <a:cubicBezTo>
                    <a:pt x="51846" y="733024"/>
                    <a:pt x="80930" y="702794"/>
                    <a:pt x="117770" y="702794"/>
                  </a:cubicBezTo>
                  <a:close/>
                  <a:moveTo>
                    <a:pt x="117770" y="351397"/>
                  </a:moveTo>
                  <a:cubicBezTo>
                    <a:pt x="154610" y="351397"/>
                    <a:pt x="183694" y="381627"/>
                    <a:pt x="183694" y="418428"/>
                  </a:cubicBezTo>
                  <a:cubicBezTo>
                    <a:pt x="183694" y="455229"/>
                    <a:pt x="154610" y="486115"/>
                    <a:pt x="117770" y="486115"/>
                  </a:cubicBezTo>
                  <a:cubicBezTo>
                    <a:pt x="80930" y="486115"/>
                    <a:pt x="51846" y="455229"/>
                    <a:pt x="51846" y="418428"/>
                  </a:cubicBezTo>
                  <a:cubicBezTo>
                    <a:pt x="51846" y="381627"/>
                    <a:pt x="80930" y="351397"/>
                    <a:pt x="117770" y="351397"/>
                  </a:cubicBezTo>
                  <a:close/>
                  <a:moveTo>
                    <a:pt x="117770" y="0"/>
                  </a:moveTo>
                  <a:cubicBezTo>
                    <a:pt x="154610" y="0"/>
                    <a:pt x="183694" y="30230"/>
                    <a:pt x="183694" y="67031"/>
                  </a:cubicBezTo>
                  <a:cubicBezTo>
                    <a:pt x="183694" y="104489"/>
                    <a:pt x="154610" y="134718"/>
                    <a:pt x="117770" y="134718"/>
                  </a:cubicBezTo>
                  <a:cubicBezTo>
                    <a:pt x="80930" y="134718"/>
                    <a:pt x="51846" y="104489"/>
                    <a:pt x="51846" y="67031"/>
                  </a:cubicBezTo>
                  <a:cubicBezTo>
                    <a:pt x="51846" y="30230"/>
                    <a:pt x="80930" y="0"/>
                    <a:pt x="117770" y="0"/>
                  </a:cubicBezTo>
                  <a:close/>
                </a:path>
              </a:pathLst>
            </a:custGeom>
            <a:solidFill>
              <a:schemeClr val="accent5">
                <a:lumMod val="50000"/>
              </a:schemeClr>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52" name="Freeform 47">
              <a:extLst>
                <a:ext uri="{FF2B5EF4-FFF2-40B4-BE49-F238E27FC236}">
                  <a16:creationId xmlns:a16="http://schemas.microsoft.com/office/drawing/2014/main" xmlns="" id="{85BEABF3-1FA8-4F87-B083-3A0C3159507F}"/>
                </a:ext>
              </a:extLst>
            </p:cNvPr>
            <p:cNvSpPr>
              <a:spLocks noChangeArrowheads="1"/>
            </p:cNvSpPr>
            <p:nvPr/>
          </p:nvSpPr>
          <p:spPr bwMode="auto">
            <a:xfrm>
              <a:off x="10167505" y="5640262"/>
              <a:ext cx="1951542" cy="2032209"/>
            </a:xfrm>
            <a:custGeom>
              <a:avLst/>
              <a:gdLst>
                <a:gd name="connsiteX0" fmla="*/ 331741 w 1951542"/>
                <a:gd name="connsiteY0" fmla="*/ 1091005 h 2032209"/>
                <a:gd name="connsiteX1" fmla="*/ 534434 w 1951542"/>
                <a:gd name="connsiteY1" fmla="*/ 1209392 h 2032209"/>
                <a:gd name="connsiteX2" fmla="*/ 202695 w 1951542"/>
                <a:gd name="connsiteY2" fmla="*/ 1805902 h 2032209"/>
                <a:gd name="connsiteX3" fmla="*/ 305019 w 1951542"/>
                <a:gd name="connsiteY3" fmla="*/ 2032209 h 2032209"/>
                <a:gd name="connsiteX4" fmla="*/ 102326 w 1951542"/>
                <a:gd name="connsiteY4" fmla="*/ 1913823 h 2032209"/>
                <a:gd name="connsiteX5" fmla="*/ 2 w 1951542"/>
                <a:gd name="connsiteY5" fmla="*/ 1688169 h 2032209"/>
                <a:gd name="connsiteX6" fmla="*/ 331741 w 1951542"/>
                <a:gd name="connsiteY6" fmla="*/ 1091005 h 2032209"/>
                <a:gd name="connsiteX7" fmla="*/ 1674177 w 1951542"/>
                <a:gd name="connsiteY7" fmla="*/ 370383 h 2032209"/>
                <a:gd name="connsiteX8" fmla="*/ 1748755 w 1951542"/>
                <a:gd name="connsiteY8" fmla="*/ 393683 h 2032209"/>
                <a:gd name="connsiteX9" fmla="*/ 1951542 w 1951542"/>
                <a:gd name="connsiteY9" fmla="*/ 511411 h 2032209"/>
                <a:gd name="connsiteX10" fmla="*/ 1788530 w 1951542"/>
                <a:gd name="connsiteY10" fmla="*/ 497676 h 2032209"/>
                <a:gd name="connsiteX11" fmla="*/ 1586395 w 1951542"/>
                <a:gd name="connsiteY11" fmla="*/ 379948 h 2032209"/>
                <a:gd name="connsiteX12" fmla="*/ 1674177 w 1951542"/>
                <a:gd name="connsiteY12" fmla="*/ 370383 h 2032209"/>
                <a:gd name="connsiteX13" fmla="*/ 1352595 w 1951542"/>
                <a:gd name="connsiteY13" fmla="*/ 960 h 2032209"/>
                <a:gd name="connsiteX14" fmla="*/ 1477770 w 1951542"/>
                <a:gd name="connsiteY14" fmla="*/ 26740 h 2032209"/>
                <a:gd name="connsiteX15" fmla="*/ 1680793 w 1951542"/>
                <a:gd name="connsiteY15" fmla="*/ 144216 h 2032209"/>
                <a:gd name="connsiteX16" fmla="*/ 1400739 w 1951542"/>
                <a:gd name="connsiteY16" fmla="*/ 171627 h 2032209"/>
                <a:gd name="connsiteX17" fmla="*/ 1080864 w 1951542"/>
                <a:gd name="connsiteY17" fmla="*/ 548857 h 2032209"/>
                <a:gd name="connsiteX18" fmla="*/ 1076996 w 1951542"/>
                <a:gd name="connsiteY18" fmla="*/ 546606 h 2032209"/>
                <a:gd name="connsiteX19" fmla="*/ 1036285 w 1951542"/>
                <a:gd name="connsiteY19" fmla="*/ 540754 h 2032209"/>
                <a:gd name="connsiteX20" fmla="*/ 877435 w 1951542"/>
                <a:gd name="connsiteY20" fmla="*/ 587747 h 2032209"/>
                <a:gd name="connsiteX21" fmla="*/ 534184 w 1951542"/>
                <a:gd name="connsiteY21" fmla="*/ 1181685 h 2032209"/>
                <a:gd name="connsiteX22" fmla="*/ 535489 w 1951542"/>
                <a:gd name="connsiteY22" fmla="*/ 1208445 h 2032209"/>
                <a:gd name="connsiteX23" fmla="*/ 332540 w 1951542"/>
                <a:gd name="connsiteY23" fmla="*/ 1090310 h 2032209"/>
                <a:gd name="connsiteX24" fmla="*/ 331235 w 1951542"/>
                <a:gd name="connsiteY24" fmla="*/ 1063550 h 2032209"/>
                <a:gd name="connsiteX25" fmla="*/ 674486 w 1951542"/>
                <a:gd name="connsiteY25" fmla="*/ 469612 h 2032209"/>
                <a:gd name="connsiteX26" fmla="*/ 833336 w 1951542"/>
                <a:gd name="connsiteY26" fmla="*/ 422986 h 2032209"/>
                <a:gd name="connsiteX27" fmla="*/ 878697 w 1951542"/>
                <a:gd name="connsiteY27" fmla="*/ 429140 h 2032209"/>
                <a:gd name="connsiteX28" fmla="*/ 939317 w 1951542"/>
                <a:gd name="connsiteY28" fmla="*/ 316627 h 2032209"/>
                <a:gd name="connsiteX29" fmla="*/ 1199022 w 1951542"/>
                <a:gd name="connsiteY29" fmla="*/ 53498 h 2032209"/>
                <a:gd name="connsiteX30" fmla="*/ 1352595 w 1951542"/>
                <a:gd name="connsiteY30" fmla="*/ 960 h 2032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51542" h="2032209">
                  <a:moveTo>
                    <a:pt x="331741" y="1091005"/>
                  </a:moveTo>
                  <a:lnTo>
                    <a:pt x="534434" y="1209392"/>
                  </a:lnTo>
                  <a:cubicBezTo>
                    <a:pt x="348686" y="1327778"/>
                    <a:pt x="202043" y="1590059"/>
                    <a:pt x="202695" y="1805902"/>
                  </a:cubicBezTo>
                  <a:cubicBezTo>
                    <a:pt x="202695" y="1917093"/>
                    <a:pt x="241800" y="1995581"/>
                    <a:pt x="305019" y="2032209"/>
                  </a:cubicBezTo>
                  <a:lnTo>
                    <a:pt x="102326" y="1913823"/>
                  </a:lnTo>
                  <a:cubicBezTo>
                    <a:pt x="39107" y="1877195"/>
                    <a:pt x="653" y="1798707"/>
                    <a:pt x="2" y="1688169"/>
                  </a:cubicBezTo>
                  <a:cubicBezTo>
                    <a:pt x="-650" y="1472327"/>
                    <a:pt x="145993" y="1209392"/>
                    <a:pt x="331741" y="1091005"/>
                  </a:cubicBezTo>
                  <a:close/>
                  <a:moveTo>
                    <a:pt x="1674177" y="370383"/>
                  </a:moveTo>
                  <a:cubicBezTo>
                    <a:pt x="1701482" y="372754"/>
                    <a:pt x="1726586" y="380603"/>
                    <a:pt x="1748755" y="393683"/>
                  </a:cubicBezTo>
                  <a:lnTo>
                    <a:pt x="1951542" y="511411"/>
                  </a:lnTo>
                  <a:cubicBezTo>
                    <a:pt x="1907203" y="485903"/>
                    <a:pt x="1851127" y="480017"/>
                    <a:pt x="1788530" y="497676"/>
                  </a:cubicBezTo>
                  <a:lnTo>
                    <a:pt x="1586395" y="379948"/>
                  </a:lnTo>
                  <a:cubicBezTo>
                    <a:pt x="1617367" y="371119"/>
                    <a:pt x="1646873" y="368012"/>
                    <a:pt x="1674177" y="370383"/>
                  </a:cubicBezTo>
                  <a:close/>
                  <a:moveTo>
                    <a:pt x="1352595" y="960"/>
                  </a:moveTo>
                  <a:cubicBezTo>
                    <a:pt x="1399760" y="-3119"/>
                    <a:pt x="1442192" y="5855"/>
                    <a:pt x="1477770" y="26740"/>
                  </a:cubicBezTo>
                  <a:lnTo>
                    <a:pt x="1680793" y="144216"/>
                  </a:lnTo>
                  <a:cubicBezTo>
                    <a:pt x="1608984" y="103099"/>
                    <a:pt x="1510411" y="108320"/>
                    <a:pt x="1400739" y="171627"/>
                  </a:cubicBezTo>
                  <a:cubicBezTo>
                    <a:pt x="1268872" y="248639"/>
                    <a:pt x="1151367" y="392221"/>
                    <a:pt x="1080864" y="548857"/>
                  </a:cubicBezTo>
                  <a:lnTo>
                    <a:pt x="1076996" y="546606"/>
                  </a:lnTo>
                  <a:lnTo>
                    <a:pt x="1036285" y="540754"/>
                  </a:lnTo>
                  <a:cubicBezTo>
                    <a:pt x="988657" y="539530"/>
                    <a:pt x="934698" y="554460"/>
                    <a:pt x="877435" y="587747"/>
                  </a:cubicBezTo>
                  <a:cubicBezTo>
                    <a:pt x="686885" y="697397"/>
                    <a:pt x="533531" y="963037"/>
                    <a:pt x="534184" y="1181685"/>
                  </a:cubicBezTo>
                  <a:cubicBezTo>
                    <a:pt x="534184" y="1190822"/>
                    <a:pt x="534836" y="1199307"/>
                    <a:pt x="535489" y="1208445"/>
                  </a:cubicBezTo>
                  <a:lnTo>
                    <a:pt x="332540" y="1090310"/>
                  </a:lnTo>
                  <a:cubicBezTo>
                    <a:pt x="331887" y="1081825"/>
                    <a:pt x="331235" y="1073340"/>
                    <a:pt x="331235" y="1063550"/>
                  </a:cubicBezTo>
                  <a:cubicBezTo>
                    <a:pt x="330582" y="845555"/>
                    <a:pt x="484588" y="579915"/>
                    <a:pt x="674486" y="469612"/>
                  </a:cubicBezTo>
                  <a:cubicBezTo>
                    <a:pt x="731749" y="436815"/>
                    <a:pt x="785708" y="422007"/>
                    <a:pt x="833336" y="422986"/>
                  </a:cubicBezTo>
                  <a:lnTo>
                    <a:pt x="878697" y="429140"/>
                  </a:lnTo>
                  <a:lnTo>
                    <a:pt x="939317" y="316627"/>
                  </a:lnTo>
                  <a:cubicBezTo>
                    <a:pt x="1008443" y="206707"/>
                    <a:pt x="1099142" y="111747"/>
                    <a:pt x="1199022" y="53498"/>
                  </a:cubicBezTo>
                  <a:cubicBezTo>
                    <a:pt x="1253531" y="22171"/>
                    <a:pt x="1305429" y="5039"/>
                    <a:pt x="1352595" y="960"/>
                  </a:cubicBezTo>
                  <a:close/>
                </a:path>
              </a:pathLst>
            </a:custGeom>
            <a:solidFill>
              <a:schemeClr val="accent3">
                <a:lumMod val="75000"/>
              </a:schemeClr>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53" name="Freeform 65">
              <a:extLst>
                <a:ext uri="{FF2B5EF4-FFF2-40B4-BE49-F238E27FC236}">
                  <a16:creationId xmlns:a16="http://schemas.microsoft.com/office/drawing/2014/main" xmlns="" id="{BF7F174E-FED9-427A-AC0C-03EFF69B9804}"/>
                </a:ext>
              </a:extLst>
            </p:cNvPr>
            <p:cNvSpPr>
              <a:spLocks noChangeArrowheads="1"/>
            </p:cNvSpPr>
            <p:nvPr/>
          </p:nvSpPr>
          <p:spPr bwMode="auto">
            <a:xfrm>
              <a:off x="10368475" y="5685718"/>
              <a:ext cx="1852034" cy="2073818"/>
            </a:xfrm>
            <a:custGeom>
              <a:avLst/>
              <a:gdLst>
                <a:gd name="T0" fmla="*/ 1837 w 2836"/>
                <a:gd name="T1" fmla="*/ 192 h 3176"/>
                <a:gd name="T2" fmla="*/ 1837 w 2836"/>
                <a:gd name="T3" fmla="*/ 192 h 3176"/>
                <a:gd name="T4" fmla="*/ 2442 w 2836"/>
                <a:gd name="T5" fmla="*/ 537 h 3176"/>
                <a:gd name="T6" fmla="*/ 2442 w 2836"/>
                <a:gd name="T7" fmla="*/ 537 h 3176"/>
                <a:gd name="T8" fmla="*/ 2428 w 2836"/>
                <a:gd name="T9" fmla="*/ 693 h 3176"/>
                <a:gd name="T10" fmla="*/ 2428 w 2836"/>
                <a:gd name="T11" fmla="*/ 693 h 3176"/>
                <a:gd name="T12" fmla="*/ 2835 w 2836"/>
                <a:gd name="T13" fmla="*/ 1059 h 3176"/>
                <a:gd name="T14" fmla="*/ 2835 w 2836"/>
                <a:gd name="T15" fmla="*/ 1059 h 3176"/>
                <a:gd name="T16" fmla="*/ 2297 w 2836"/>
                <a:gd name="T17" fmla="*/ 1990 h 3176"/>
                <a:gd name="T18" fmla="*/ 542 w 2836"/>
                <a:gd name="T19" fmla="*/ 3004 h 3176"/>
                <a:gd name="T20" fmla="*/ 542 w 2836"/>
                <a:gd name="T21" fmla="*/ 3004 h 3176"/>
                <a:gd name="T22" fmla="*/ 1 w 2836"/>
                <a:gd name="T23" fmla="*/ 2695 h 3176"/>
                <a:gd name="T24" fmla="*/ 1 w 2836"/>
                <a:gd name="T25" fmla="*/ 2695 h 3176"/>
                <a:gd name="T26" fmla="*/ 510 w 2836"/>
                <a:gd name="T27" fmla="*/ 1783 h 3176"/>
                <a:gd name="T28" fmla="*/ 510 w 2836"/>
                <a:gd name="T29" fmla="*/ 1783 h 3176"/>
                <a:gd name="T30" fmla="*/ 508 w 2836"/>
                <a:gd name="T31" fmla="*/ 1742 h 3176"/>
                <a:gd name="T32" fmla="*/ 508 w 2836"/>
                <a:gd name="T33" fmla="*/ 1742 h 3176"/>
                <a:gd name="T34" fmla="*/ 1034 w 2836"/>
                <a:gd name="T35" fmla="*/ 832 h 3176"/>
                <a:gd name="T36" fmla="*/ 1034 w 2836"/>
                <a:gd name="T37" fmla="*/ 832 h 3176"/>
                <a:gd name="T38" fmla="*/ 1347 w 2836"/>
                <a:gd name="T39" fmla="*/ 770 h 3176"/>
                <a:gd name="T40" fmla="*/ 1347 w 2836"/>
                <a:gd name="T41" fmla="*/ 770 h 3176"/>
                <a:gd name="T42" fmla="*/ 1837 w 2836"/>
                <a:gd name="T43" fmla="*/ 192 h 3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36" h="3176">
                  <a:moveTo>
                    <a:pt x="1837" y="192"/>
                  </a:moveTo>
                  <a:lnTo>
                    <a:pt x="1837" y="192"/>
                  </a:lnTo>
                  <a:cubicBezTo>
                    <a:pt x="2170" y="0"/>
                    <a:pt x="2441" y="155"/>
                    <a:pt x="2442" y="537"/>
                  </a:cubicBezTo>
                  <a:lnTo>
                    <a:pt x="2442" y="537"/>
                  </a:lnTo>
                  <a:cubicBezTo>
                    <a:pt x="2442" y="588"/>
                    <a:pt x="2437" y="640"/>
                    <a:pt x="2428" y="693"/>
                  </a:cubicBezTo>
                  <a:lnTo>
                    <a:pt x="2428" y="693"/>
                  </a:lnTo>
                  <a:cubicBezTo>
                    <a:pt x="2661" y="628"/>
                    <a:pt x="2834" y="770"/>
                    <a:pt x="2835" y="1059"/>
                  </a:cubicBezTo>
                  <a:lnTo>
                    <a:pt x="2835" y="1059"/>
                  </a:lnTo>
                  <a:cubicBezTo>
                    <a:pt x="2835" y="1402"/>
                    <a:pt x="2595" y="1818"/>
                    <a:pt x="2297" y="1990"/>
                  </a:cubicBezTo>
                  <a:lnTo>
                    <a:pt x="542" y="3004"/>
                  </a:lnTo>
                  <a:lnTo>
                    <a:pt x="542" y="3004"/>
                  </a:lnTo>
                  <a:cubicBezTo>
                    <a:pt x="244" y="3175"/>
                    <a:pt x="2" y="3037"/>
                    <a:pt x="1" y="2695"/>
                  </a:cubicBezTo>
                  <a:lnTo>
                    <a:pt x="1" y="2695"/>
                  </a:lnTo>
                  <a:cubicBezTo>
                    <a:pt x="0" y="2365"/>
                    <a:pt x="225" y="1964"/>
                    <a:pt x="510" y="1783"/>
                  </a:cubicBezTo>
                  <a:lnTo>
                    <a:pt x="510" y="1783"/>
                  </a:lnTo>
                  <a:cubicBezTo>
                    <a:pt x="509" y="1769"/>
                    <a:pt x="508" y="1756"/>
                    <a:pt x="508" y="1742"/>
                  </a:cubicBezTo>
                  <a:lnTo>
                    <a:pt x="508" y="1742"/>
                  </a:lnTo>
                  <a:cubicBezTo>
                    <a:pt x="507" y="1407"/>
                    <a:pt x="742" y="1000"/>
                    <a:pt x="1034" y="832"/>
                  </a:cubicBezTo>
                  <a:lnTo>
                    <a:pt x="1034" y="832"/>
                  </a:lnTo>
                  <a:cubicBezTo>
                    <a:pt x="1151" y="764"/>
                    <a:pt x="1259" y="746"/>
                    <a:pt x="1347" y="770"/>
                  </a:cubicBezTo>
                  <a:lnTo>
                    <a:pt x="1347" y="770"/>
                  </a:lnTo>
                  <a:cubicBezTo>
                    <a:pt x="1455" y="530"/>
                    <a:pt x="1635" y="310"/>
                    <a:pt x="1837" y="192"/>
                  </a:cubicBezTo>
                </a:path>
              </a:pathLst>
            </a:custGeom>
            <a:solidFill>
              <a:schemeClr val="accent3"/>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54" name="Freeform 49">
              <a:extLst>
                <a:ext uri="{FF2B5EF4-FFF2-40B4-BE49-F238E27FC236}">
                  <a16:creationId xmlns:a16="http://schemas.microsoft.com/office/drawing/2014/main" xmlns="" id="{A9992AEC-538F-4ABE-BFCF-BA7F8794D7AF}"/>
                </a:ext>
              </a:extLst>
            </p:cNvPr>
            <p:cNvSpPr>
              <a:spLocks noChangeArrowheads="1"/>
            </p:cNvSpPr>
            <p:nvPr/>
          </p:nvSpPr>
          <p:spPr bwMode="auto">
            <a:xfrm>
              <a:off x="11515484" y="6167803"/>
              <a:ext cx="1228589" cy="1280007"/>
            </a:xfrm>
            <a:custGeom>
              <a:avLst/>
              <a:gdLst>
                <a:gd name="connsiteX0" fmla="*/ 1054062 w 1228589"/>
                <a:gd name="connsiteY0" fmla="*/ 234677 h 1280007"/>
                <a:gd name="connsiteX1" fmla="*/ 1101010 w 1228589"/>
                <a:gd name="connsiteY1" fmla="*/ 249017 h 1280007"/>
                <a:gd name="connsiteX2" fmla="*/ 1228589 w 1228589"/>
                <a:gd name="connsiteY2" fmla="*/ 323745 h 1280007"/>
                <a:gd name="connsiteX3" fmla="*/ 1126395 w 1228589"/>
                <a:gd name="connsiteY3" fmla="*/ 315223 h 1280007"/>
                <a:gd name="connsiteX4" fmla="*/ 998816 w 1228589"/>
                <a:gd name="connsiteY4" fmla="*/ 240495 h 1280007"/>
                <a:gd name="connsiteX5" fmla="*/ 1054062 w 1228589"/>
                <a:gd name="connsiteY5" fmla="*/ 234677 h 1280007"/>
                <a:gd name="connsiteX6" fmla="*/ 851831 w 1228589"/>
                <a:gd name="connsiteY6" fmla="*/ 650 h 1280007"/>
                <a:gd name="connsiteX7" fmla="*/ 931427 w 1228589"/>
                <a:gd name="connsiteY7" fmla="*/ 17055 h 1280007"/>
                <a:gd name="connsiteX8" fmla="*/ 1058650 w 1228589"/>
                <a:gd name="connsiteY8" fmla="*/ 90837 h 1280007"/>
                <a:gd name="connsiteX9" fmla="*/ 882495 w 1228589"/>
                <a:gd name="connsiteY9" fmla="*/ 108466 h 1280007"/>
                <a:gd name="connsiteX10" fmla="*/ 719094 w 1228589"/>
                <a:gd name="connsiteY10" fmla="*/ 274475 h 1280007"/>
                <a:gd name="connsiteX11" fmla="*/ 681191 w 1228589"/>
                <a:gd name="connsiteY11" fmla="*/ 345025 h 1280007"/>
                <a:gd name="connsiteX12" fmla="*/ 681329 w 1228589"/>
                <a:gd name="connsiteY12" fmla="*/ 345105 h 1280007"/>
                <a:gd name="connsiteX13" fmla="*/ 681151 w 1228589"/>
                <a:gd name="connsiteY13" fmla="*/ 345101 h 1280007"/>
                <a:gd name="connsiteX14" fmla="*/ 680244 w 1228589"/>
                <a:gd name="connsiteY14" fmla="*/ 346788 h 1280007"/>
                <a:gd name="connsiteX15" fmla="*/ 677168 w 1228589"/>
                <a:gd name="connsiteY15" fmla="*/ 344998 h 1280007"/>
                <a:gd name="connsiteX16" fmla="*/ 621351 w 1228589"/>
                <a:gd name="connsiteY16" fmla="*/ 343557 h 1280007"/>
                <a:gd name="connsiteX17" fmla="*/ 552548 w 1228589"/>
                <a:gd name="connsiteY17" fmla="*/ 369871 h 1280007"/>
                <a:gd name="connsiteX18" fmla="*/ 335515 w 1228589"/>
                <a:gd name="connsiteY18" fmla="*/ 744610 h 1280007"/>
                <a:gd name="connsiteX19" fmla="*/ 336169 w 1228589"/>
                <a:gd name="connsiteY19" fmla="*/ 761555 h 1280007"/>
                <a:gd name="connsiteX20" fmla="*/ 213446 w 1228589"/>
                <a:gd name="connsiteY20" fmla="*/ 690392 h 1280007"/>
                <a:gd name="connsiteX21" fmla="*/ 335695 w 1228589"/>
                <a:gd name="connsiteY21" fmla="*/ 761813 h 1280007"/>
                <a:gd name="connsiteX22" fmla="*/ 126863 w 1228589"/>
                <a:gd name="connsiteY22" fmla="*/ 1137552 h 1280007"/>
                <a:gd name="connsiteX23" fmla="*/ 191269 w 1228589"/>
                <a:gd name="connsiteY23" fmla="*/ 1280007 h 1280007"/>
                <a:gd name="connsiteX24" fmla="*/ 63758 w 1228589"/>
                <a:gd name="connsiteY24" fmla="*/ 1205512 h 1280007"/>
                <a:gd name="connsiteX25" fmla="*/ 3 w 1228589"/>
                <a:gd name="connsiteY25" fmla="*/ 1063711 h 1280007"/>
                <a:gd name="connsiteX26" fmla="*/ 126436 w 1228589"/>
                <a:gd name="connsiteY26" fmla="*/ 758351 h 1280007"/>
                <a:gd name="connsiteX27" fmla="*/ 208168 w 1228589"/>
                <a:gd name="connsiteY27" fmla="*/ 687332 h 1280007"/>
                <a:gd name="connsiteX28" fmla="*/ 208041 w 1228589"/>
                <a:gd name="connsiteY28" fmla="*/ 687258 h 1280007"/>
                <a:gd name="connsiteX29" fmla="*/ 207388 w 1228589"/>
                <a:gd name="connsiteY29" fmla="*/ 670314 h 1280007"/>
                <a:gd name="connsiteX30" fmla="*/ 423767 w 1228589"/>
                <a:gd name="connsiteY30" fmla="*/ 296226 h 1280007"/>
                <a:gd name="connsiteX31" fmla="*/ 493387 w 1228589"/>
                <a:gd name="connsiteY31" fmla="*/ 269343 h 1280007"/>
                <a:gd name="connsiteX32" fmla="*/ 553199 w 1228589"/>
                <a:gd name="connsiteY32" fmla="*/ 270809 h 1280007"/>
                <a:gd name="connsiteX33" fmla="*/ 591219 w 1228589"/>
                <a:gd name="connsiteY33" fmla="*/ 200051 h 1280007"/>
                <a:gd name="connsiteX34" fmla="*/ 754620 w 1228589"/>
                <a:gd name="connsiteY34" fmla="*/ 34684 h 1280007"/>
                <a:gd name="connsiteX35" fmla="*/ 851831 w 1228589"/>
                <a:gd name="connsiteY35" fmla="*/ 650 h 128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28589" h="1280007">
                  <a:moveTo>
                    <a:pt x="1054062" y="234677"/>
                  </a:moveTo>
                  <a:cubicBezTo>
                    <a:pt x="1071230" y="236234"/>
                    <a:pt x="1087015" y="241151"/>
                    <a:pt x="1101010" y="249017"/>
                  </a:cubicBezTo>
                  <a:lnTo>
                    <a:pt x="1228589" y="323745"/>
                  </a:lnTo>
                  <a:cubicBezTo>
                    <a:pt x="1201251" y="308012"/>
                    <a:pt x="1166101" y="304079"/>
                    <a:pt x="1126395" y="315223"/>
                  </a:cubicBezTo>
                  <a:lnTo>
                    <a:pt x="998816" y="240495"/>
                  </a:lnTo>
                  <a:cubicBezTo>
                    <a:pt x="1018344" y="234923"/>
                    <a:pt x="1036895" y="233120"/>
                    <a:pt x="1054062" y="234677"/>
                  </a:cubicBezTo>
                  <a:close/>
                  <a:moveTo>
                    <a:pt x="851831" y="650"/>
                  </a:moveTo>
                  <a:cubicBezTo>
                    <a:pt x="881679" y="-2044"/>
                    <a:pt x="908592" y="3670"/>
                    <a:pt x="931427" y="17055"/>
                  </a:cubicBezTo>
                  <a:lnTo>
                    <a:pt x="1058650" y="90837"/>
                  </a:lnTo>
                  <a:cubicBezTo>
                    <a:pt x="1014285" y="64719"/>
                    <a:pt x="951652" y="68637"/>
                    <a:pt x="882495" y="108466"/>
                  </a:cubicBezTo>
                  <a:cubicBezTo>
                    <a:pt x="819862" y="144704"/>
                    <a:pt x="762735" y="204815"/>
                    <a:pt x="719094" y="274475"/>
                  </a:cubicBezTo>
                  <a:lnTo>
                    <a:pt x="681191" y="345025"/>
                  </a:lnTo>
                  <a:lnTo>
                    <a:pt x="681329" y="345105"/>
                  </a:lnTo>
                  <a:lnTo>
                    <a:pt x="681151" y="345101"/>
                  </a:lnTo>
                  <a:lnTo>
                    <a:pt x="680244" y="346788"/>
                  </a:lnTo>
                  <a:lnTo>
                    <a:pt x="677168" y="344998"/>
                  </a:lnTo>
                  <a:lnTo>
                    <a:pt x="621351" y="343557"/>
                  </a:lnTo>
                  <a:cubicBezTo>
                    <a:pt x="599615" y="347549"/>
                    <a:pt x="576409" y="356185"/>
                    <a:pt x="552548" y="369871"/>
                  </a:cubicBezTo>
                  <a:cubicBezTo>
                    <a:pt x="432265" y="439605"/>
                    <a:pt x="334862" y="606445"/>
                    <a:pt x="335515" y="744610"/>
                  </a:cubicBezTo>
                  <a:cubicBezTo>
                    <a:pt x="335515" y="750475"/>
                    <a:pt x="336169" y="755689"/>
                    <a:pt x="336169" y="761555"/>
                  </a:cubicBezTo>
                  <a:lnTo>
                    <a:pt x="213446" y="690392"/>
                  </a:lnTo>
                  <a:lnTo>
                    <a:pt x="335695" y="761813"/>
                  </a:lnTo>
                  <a:cubicBezTo>
                    <a:pt x="218593" y="836307"/>
                    <a:pt x="126213" y="1001633"/>
                    <a:pt x="126863" y="1137552"/>
                  </a:cubicBezTo>
                  <a:cubicBezTo>
                    <a:pt x="126863" y="1207473"/>
                    <a:pt x="151585" y="1256482"/>
                    <a:pt x="191269" y="1280007"/>
                  </a:cubicBezTo>
                  <a:lnTo>
                    <a:pt x="63758" y="1205512"/>
                  </a:lnTo>
                  <a:cubicBezTo>
                    <a:pt x="24724" y="1182641"/>
                    <a:pt x="3" y="1132978"/>
                    <a:pt x="3" y="1063711"/>
                  </a:cubicBezTo>
                  <a:cubicBezTo>
                    <a:pt x="-485" y="961282"/>
                    <a:pt x="51357" y="842678"/>
                    <a:pt x="126436" y="758351"/>
                  </a:cubicBezTo>
                  <a:lnTo>
                    <a:pt x="208168" y="687332"/>
                  </a:lnTo>
                  <a:lnTo>
                    <a:pt x="208041" y="687258"/>
                  </a:lnTo>
                  <a:cubicBezTo>
                    <a:pt x="208041" y="681393"/>
                    <a:pt x="207388" y="676179"/>
                    <a:pt x="207388" y="670314"/>
                  </a:cubicBezTo>
                  <a:cubicBezTo>
                    <a:pt x="206734" y="532801"/>
                    <a:pt x="304137" y="365309"/>
                    <a:pt x="423767" y="296226"/>
                  </a:cubicBezTo>
                  <a:cubicBezTo>
                    <a:pt x="448281" y="282214"/>
                    <a:pt x="471651" y="273416"/>
                    <a:pt x="493387" y="269343"/>
                  </a:cubicBezTo>
                  <a:lnTo>
                    <a:pt x="553199" y="270809"/>
                  </a:lnTo>
                  <a:lnTo>
                    <a:pt x="591219" y="200051"/>
                  </a:lnTo>
                  <a:cubicBezTo>
                    <a:pt x="634860" y="130421"/>
                    <a:pt x="691988" y="70432"/>
                    <a:pt x="754620" y="34684"/>
                  </a:cubicBezTo>
                  <a:cubicBezTo>
                    <a:pt x="789198" y="14443"/>
                    <a:pt x="821983" y="3343"/>
                    <a:pt x="851831" y="650"/>
                  </a:cubicBezTo>
                  <a:close/>
                </a:path>
              </a:pathLst>
            </a:custGeom>
            <a:solidFill>
              <a:schemeClr val="accent3">
                <a:lumMod val="75000"/>
              </a:schemeClr>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55" name="Freeform 70">
              <a:extLst>
                <a:ext uri="{FF2B5EF4-FFF2-40B4-BE49-F238E27FC236}">
                  <a16:creationId xmlns:a16="http://schemas.microsoft.com/office/drawing/2014/main" xmlns="" id="{D317D376-28B9-45F2-9E13-C61B14454AC6}"/>
                </a:ext>
              </a:extLst>
            </p:cNvPr>
            <p:cNvSpPr>
              <a:spLocks noChangeArrowheads="1"/>
            </p:cNvSpPr>
            <p:nvPr/>
          </p:nvSpPr>
          <p:spPr bwMode="auto">
            <a:xfrm>
              <a:off x="11641570" y="6195533"/>
              <a:ext cx="1169403" cy="1307657"/>
            </a:xfrm>
            <a:custGeom>
              <a:avLst/>
              <a:gdLst>
                <a:gd name="T0" fmla="*/ 1160 w 1791"/>
                <a:gd name="T1" fmla="*/ 121 h 2004"/>
                <a:gd name="T2" fmla="*/ 1160 w 1791"/>
                <a:gd name="T3" fmla="*/ 121 h 2004"/>
                <a:gd name="T4" fmla="*/ 1541 w 1791"/>
                <a:gd name="T5" fmla="*/ 339 h 2004"/>
                <a:gd name="T6" fmla="*/ 1541 w 1791"/>
                <a:gd name="T7" fmla="*/ 339 h 2004"/>
                <a:gd name="T8" fmla="*/ 1533 w 1791"/>
                <a:gd name="T9" fmla="*/ 437 h 2004"/>
                <a:gd name="T10" fmla="*/ 1533 w 1791"/>
                <a:gd name="T11" fmla="*/ 437 h 2004"/>
                <a:gd name="T12" fmla="*/ 1789 w 1791"/>
                <a:gd name="T13" fmla="*/ 668 h 2004"/>
                <a:gd name="T14" fmla="*/ 1789 w 1791"/>
                <a:gd name="T15" fmla="*/ 668 h 2004"/>
                <a:gd name="T16" fmla="*/ 1450 w 1791"/>
                <a:gd name="T17" fmla="*/ 1256 h 2004"/>
                <a:gd name="T18" fmla="*/ 342 w 1791"/>
                <a:gd name="T19" fmla="*/ 1894 h 2004"/>
                <a:gd name="T20" fmla="*/ 342 w 1791"/>
                <a:gd name="T21" fmla="*/ 1894 h 2004"/>
                <a:gd name="T22" fmla="*/ 1 w 1791"/>
                <a:gd name="T23" fmla="*/ 1700 h 2004"/>
                <a:gd name="T24" fmla="*/ 1 w 1791"/>
                <a:gd name="T25" fmla="*/ 1700 h 2004"/>
                <a:gd name="T26" fmla="*/ 322 w 1791"/>
                <a:gd name="T27" fmla="*/ 1125 h 2004"/>
                <a:gd name="T28" fmla="*/ 322 w 1791"/>
                <a:gd name="T29" fmla="*/ 1125 h 2004"/>
                <a:gd name="T30" fmla="*/ 321 w 1791"/>
                <a:gd name="T31" fmla="*/ 1099 h 2004"/>
                <a:gd name="T32" fmla="*/ 321 w 1791"/>
                <a:gd name="T33" fmla="*/ 1099 h 2004"/>
                <a:gd name="T34" fmla="*/ 653 w 1791"/>
                <a:gd name="T35" fmla="*/ 524 h 2004"/>
                <a:gd name="T36" fmla="*/ 653 w 1791"/>
                <a:gd name="T37" fmla="*/ 524 h 2004"/>
                <a:gd name="T38" fmla="*/ 850 w 1791"/>
                <a:gd name="T39" fmla="*/ 486 h 2004"/>
                <a:gd name="T40" fmla="*/ 850 w 1791"/>
                <a:gd name="T41" fmla="*/ 486 h 2004"/>
                <a:gd name="T42" fmla="*/ 1160 w 1791"/>
                <a:gd name="T43" fmla="*/ 121 h 2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91" h="2004">
                  <a:moveTo>
                    <a:pt x="1160" y="121"/>
                  </a:moveTo>
                  <a:lnTo>
                    <a:pt x="1160" y="121"/>
                  </a:lnTo>
                  <a:cubicBezTo>
                    <a:pt x="1370" y="0"/>
                    <a:pt x="1541" y="97"/>
                    <a:pt x="1541" y="339"/>
                  </a:cubicBezTo>
                  <a:lnTo>
                    <a:pt x="1541" y="339"/>
                  </a:lnTo>
                  <a:cubicBezTo>
                    <a:pt x="1542" y="371"/>
                    <a:pt x="1538" y="404"/>
                    <a:pt x="1533" y="437"/>
                  </a:cubicBezTo>
                  <a:lnTo>
                    <a:pt x="1533" y="437"/>
                  </a:lnTo>
                  <a:cubicBezTo>
                    <a:pt x="1680" y="396"/>
                    <a:pt x="1789" y="486"/>
                    <a:pt x="1789" y="668"/>
                  </a:cubicBezTo>
                  <a:lnTo>
                    <a:pt x="1789" y="668"/>
                  </a:lnTo>
                  <a:cubicBezTo>
                    <a:pt x="1790" y="884"/>
                    <a:pt x="1638" y="1147"/>
                    <a:pt x="1450" y="1256"/>
                  </a:cubicBezTo>
                  <a:lnTo>
                    <a:pt x="342" y="1894"/>
                  </a:lnTo>
                  <a:lnTo>
                    <a:pt x="342" y="1894"/>
                  </a:lnTo>
                  <a:cubicBezTo>
                    <a:pt x="154" y="2003"/>
                    <a:pt x="1" y="1916"/>
                    <a:pt x="1" y="1700"/>
                  </a:cubicBezTo>
                  <a:lnTo>
                    <a:pt x="1" y="1700"/>
                  </a:lnTo>
                  <a:cubicBezTo>
                    <a:pt x="0" y="1492"/>
                    <a:pt x="142" y="1239"/>
                    <a:pt x="322" y="1125"/>
                  </a:cubicBezTo>
                  <a:lnTo>
                    <a:pt x="322" y="1125"/>
                  </a:lnTo>
                  <a:cubicBezTo>
                    <a:pt x="322" y="1116"/>
                    <a:pt x="321" y="1108"/>
                    <a:pt x="321" y="1099"/>
                  </a:cubicBezTo>
                  <a:lnTo>
                    <a:pt x="321" y="1099"/>
                  </a:lnTo>
                  <a:cubicBezTo>
                    <a:pt x="320" y="887"/>
                    <a:pt x="469" y="631"/>
                    <a:pt x="653" y="524"/>
                  </a:cubicBezTo>
                  <a:lnTo>
                    <a:pt x="653" y="524"/>
                  </a:lnTo>
                  <a:cubicBezTo>
                    <a:pt x="726" y="482"/>
                    <a:pt x="795" y="471"/>
                    <a:pt x="850" y="486"/>
                  </a:cubicBezTo>
                  <a:lnTo>
                    <a:pt x="850" y="486"/>
                  </a:lnTo>
                  <a:cubicBezTo>
                    <a:pt x="919" y="334"/>
                    <a:pt x="1032" y="195"/>
                    <a:pt x="1160" y="121"/>
                  </a:cubicBezTo>
                </a:path>
              </a:pathLst>
            </a:custGeom>
            <a:solidFill>
              <a:schemeClr val="accent3"/>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56" name="Freeform 51">
              <a:extLst>
                <a:ext uri="{FF2B5EF4-FFF2-40B4-BE49-F238E27FC236}">
                  <a16:creationId xmlns:a16="http://schemas.microsoft.com/office/drawing/2014/main" xmlns="" id="{E98C5807-D6E7-42AB-824A-E5D12CF36B43}"/>
                </a:ext>
              </a:extLst>
            </p:cNvPr>
            <p:cNvSpPr>
              <a:spLocks noChangeArrowheads="1"/>
            </p:cNvSpPr>
            <p:nvPr/>
          </p:nvSpPr>
          <p:spPr bwMode="auto">
            <a:xfrm>
              <a:off x="16086527" y="2405720"/>
              <a:ext cx="1228586" cy="1283296"/>
            </a:xfrm>
            <a:custGeom>
              <a:avLst/>
              <a:gdLst>
                <a:gd name="connsiteX0" fmla="*/ 210215 w 1228586"/>
                <a:gd name="connsiteY0" fmla="*/ 690607 h 1283296"/>
                <a:gd name="connsiteX1" fmla="*/ 338569 w 1228586"/>
                <a:gd name="connsiteY1" fmla="*/ 765020 h 1283296"/>
                <a:gd name="connsiteX2" fmla="*/ 127702 w 1228586"/>
                <a:gd name="connsiteY2" fmla="*/ 1140999 h 1283296"/>
                <a:gd name="connsiteX3" fmla="*/ 193189 w 1228586"/>
                <a:gd name="connsiteY3" fmla="*/ 1283296 h 1283296"/>
                <a:gd name="connsiteX4" fmla="*/ 64835 w 1228586"/>
                <a:gd name="connsiteY4" fmla="*/ 1208884 h 1283296"/>
                <a:gd name="connsiteX5" fmla="*/ 3 w 1228586"/>
                <a:gd name="connsiteY5" fmla="*/ 1066586 h 1283296"/>
                <a:gd name="connsiteX6" fmla="*/ 210215 w 1228586"/>
                <a:gd name="connsiteY6" fmla="*/ 690607 h 1283296"/>
                <a:gd name="connsiteX7" fmla="*/ 1054060 w 1228586"/>
                <a:gd name="connsiteY7" fmla="*/ 234838 h 1283296"/>
                <a:gd name="connsiteX8" fmla="*/ 1101006 w 1228586"/>
                <a:gd name="connsiteY8" fmla="*/ 249423 h 1283296"/>
                <a:gd name="connsiteX9" fmla="*/ 1228586 w 1228586"/>
                <a:gd name="connsiteY9" fmla="*/ 324152 h 1283296"/>
                <a:gd name="connsiteX10" fmla="*/ 1126392 w 1228586"/>
                <a:gd name="connsiteY10" fmla="*/ 315630 h 1283296"/>
                <a:gd name="connsiteX11" fmla="*/ 998812 w 1228586"/>
                <a:gd name="connsiteY11" fmla="*/ 240902 h 1283296"/>
                <a:gd name="connsiteX12" fmla="*/ 1054060 w 1228586"/>
                <a:gd name="connsiteY12" fmla="*/ 234838 h 1283296"/>
                <a:gd name="connsiteX13" fmla="*/ 851116 w 1228586"/>
                <a:gd name="connsiteY13" fmla="*/ 586 h 1283296"/>
                <a:gd name="connsiteX14" fmla="*/ 930284 w 1228586"/>
                <a:gd name="connsiteY14" fmla="*/ 16857 h 1283296"/>
                <a:gd name="connsiteX15" fmla="*/ 1058646 w 1228586"/>
                <a:gd name="connsiteY15" fmla="*/ 91428 h 1283296"/>
                <a:gd name="connsiteX16" fmla="*/ 882066 w 1228586"/>
                <a:gd name="connsiteY16" fmla="*/ 108436 h 1283296"/>
                <a:gd name="connsiteX17" fmla="*/ 718510 w 1228586"/>
                <a:gd name="connsiteY17" fmla="*/ 274842 h 1283296"/>
                <a:gd name="connsiteX18" fmla="*/ 681053 w 1228586"/>
                <a:gd name="connsiteY18" fmla="*/ 345355 h 1283296"/>
                <a:gd name="connsiteX19" fmla="*/ 681326 w 1228586"/>
                <a:gd name="connsiteY19" fmla="*/ 345513 h 1283296"/>
                <a:gd name="connsiteX20" fmla="*/ 680974 w 1228586"/>
                <a:gd name="connsiteY20" fmla="*/ 345505 h 1283296"/>
                <a:gd name="connsiteX21" fmla="*/ 680076 w 1228586"/>
                <a:gd name="connsiteY21" fmla="*/ 347195 h 1283296"/>
                <a:gd name="connsiteX22" fmla="*/ 677016 w 1228586"/>
                <a:gd name="connsiteY22" fmla="*/ 345408 h 1283296"/>
                <a:gd name="connsiteX23" fmla="*/ 621021 w 1228586"/>
                <a:gd name="connsiteY23" fmla="*/ 344047 h 1283296"/>
                <a:gd name="connsiteX24" fmla="*/ 551891 w 1228586"/>
                <a:gd name="connsiteY24" fmla="*/ 370930 h 1283296"/>
                <a:gd name="connsiteX25" fmla="*/ 334857 w 1228586"/>
                <a:gd name="connsiteY25" fmla="*/ 745018 h 1283296"/>
                <a:gd name="connsiteX26" fmla="*/ 336165 w 1228586"/>
                <a:gd name="connsiteY26" fmla="*/ 761962 h 1283296"/>
                <a:gd name="connsiteX27" fmla="*/ 208036 w 1228586"/>
                <a:gd name="connsiteY27" fmla="*/ 687666 h 1283296"/>
                <a:gd name="connsiteX28" fmla="*/ 207383 w 1228586"/>
                <a:gd name="connsiteY28" fmla="*/ 670722 h 1283296"/>
                <a:gd name="connsiteX29" fmla="*/ 423762 w 1228586"/>
                <a:gd name="connsiteY29" fmla="*/ 296634 h 1283296"/>
                <a:gd name="connsiteX30" fmla="*/ 492893 w 1228586"/>
                <a:gd name="connsiteY30" fmla="*/ 269751 h 1283296"/>
                <a:gd name="connsiteX31" fmla="*/ 553115 w 1228586"/>
                <a:gd name="connsiteY31" fmla="*/ 271215 h 1283296"/>
                <a:gd name="connsiteX32" fmla="*/ 590890 w 1228586"/>
                <a:gd name="connsiteY32" fmla="*/ 200270 h 1283296"/>
                <a:gd name="connsiteX33" fmla="*/ 754356 w 1228586"/>
                <a:gd name="connsiteY33" fmla="*/ 33865 h 1283296"/>
                <a:gd name="connsiteX34" fmla="*/ 851116 w 1228586"/>
                <a:gd name="connsiteY34" fmla="*/ 586 h 1283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8586" h="1283296">
                  <a:moveTo>
                    <a:pt x="210215" y="690607"/>
                  </a:moveTo>
                  <a:lnTo>
                    <a:pt x="338569" y="765020"/>
                  </a:lnTo>
                  <a:cubicBezTo>
                    <a:pt x="220693" y="839432"/>
                    <a:pt x="127702" y="1004576"/>
                    <a:pt x="127702" y="1140999"/>
                  </a:cubicBezTo>
                  <a:cubicBezTo>
                    <a:pt x="128357" y="1210842"/>
                    <a:pt x="153242" y="1260450"/>
                    <a:pt x="193189" y="1283296"/>
                  </a:cubicBezTo>
                  <a:lnTo>
                    <a:pt x="64835" y="1208884"/>
                  </a:lnTo>
                  <a:cubicBezTo>
                    <a:pt x="24888" y="1186038"/>
                    <a:pt x="3" y="1136430"/>
                    <a:pt x="3" y="1066586"/>
                  </a:cubicBezTo>
                  <a:cubicBezTo>
                    <a:pt x="-652" y="930163"/>
                    <a:pt x="92339" y="765672"/>
                    <a:pt x="210215" y="690607"/>
                  </a:cubicBezTo>
                  <a:close/>
                  <a:moveTo>
                    <a:pt x="1054060" y="234838"/>
                  </a:moveTo>
                  <a:cubicBezTo>
                    <a:pt x="1071228" y="236313"/>
                    <a:pt x="1087012" y="241229"/>
                    <a:pt x="1101006" y="249423"/>
                  </a:cubicBezTo>
                  <a:lnTo>
                    <a:pt x="1228586" y="324152"/>
                  </a:lnTo>
                  <a:cubicBezTo>
                    <a:pt x="1200596" y="307764"/>
                    <a:pt x="1165448" y="304486"/>
                    <a:pt x="1126392" y="315630"/>
                  </a:cubicBezTo>
                  <a:lnTo>
                    <a:pt x="998812" y="240902"/>
                  </a:lnTo>
                  <a:cubicBezTo>
                    <a:pt x="1018340" y="235330"/>
                    <a:pt x="1036892" y="233363"/>
                    <a:pt x="1054060" y="234838"/>
                  </a:cubicBezTo>
                  <a:close/>
                  <a:moveTo>
                    <a:pt x="851116" y="586"/>
                  </a:moveTo>
                  <a:cubicBezTo>
                    <a:pt x="880926" y="-1949"/>
                    <a:pt x="907804" y="3775"/>
                    <a:pt x="930284" y="16857"/>
                  </a:cubicBezTo>
                  <a:lnTo>
                    <a:pt x="1058646" y="91428"/>
                  </a:lnTo>
                  <a:cubicBezTo>
                    <a:pt x="1013036" y="65263"/>
                    <a:pt x="951134" y="68534"/>
                    <a:pt x="882066" y="108436"/>
                  </a:cubicBezTo>
                  <a:cubicBezTo>
                    <a:pt x="819026" y="145231"/>
                    <a:pt x="761850" y="205207"/>
                    <a:pt x="718510" y="274842"/>
                  </a:cubicBezTo>
                  <a:lnTo>
                    <a:pt x="681053" y="345355"/>
                  </a:lnTo>
                  <a:lnTo>
                    <a:pt x="681326" y="345513"/>
                  </a:lnTo>
                  <a:lnTo>
                    <a:pt x="680974" y="345505"/>
                  </a:lnTo>
                  <a:lnTo>
                    <a:pt x="680076" y="347195"/>
                  </a:lnTo>
                  <a:lnTo>
                    <a:pt x="677016" y="345408"/>
                  </a:lnTo>
                  <a:lnTo>
                    <a:pt x="621021" y="344047"/>
                  </a:lnTo>
                  <a:cubicBezTo>
                    <a:pt x="599285" y="348120"/>
                    <a:pt x="576079" y="356918"/>
                    <a:pt x="551891" y="370930"/>
                  </a:cubicBezTo>
                  <a:cubicBezTo>
                    <a:pt x="432261" y="440013"/>
                    <a:pt x="334857" y="607505"/>
                    <a:pt x="334857" y="745018"/>
                  </a:cubicBezTo>
                  <a:cubicBezTo>
                    <a:pt x="334857" y="750883"/>
                    <a:pt x="336165" y="756097"/>
                    <a:pt x="336165" y="761962"/>
                  </a:cubicBezTo>
                  <a:lnTo>
                    <a:pt x="208036" y="687666"/>
                  </a:lnTo>
                  <a:cubicBezTo>
                    <a:pt x="208036" y="681801"/>
                    <a:pt x="207383" y="676587"/>
                    <a:pt x="207383" y="670722"/>
                  </a:cubicBezTo>
                  <a:cubicBezTo>
                    <a:pt x="206729" y="533209"/>
                    <a:pt x="303479" y="365716"/>
                    <a:pt x="423762" y="296634"/>
                  </a:cubicBezTo>
                  <a:cubicBezTo>
                    <a:pt x="447949" y="282622"/>
                    <a:pt x="471156" y="273824"/>
                    <a:pt x="492893" y="269751"/>
                  </a:cubicBezTo>
                  <a:lnTo>
                    <a:pt x="553115" y="271215"/>
                  </a:lnTo>
                  <a:lnTo>
                    <a:pt x="590890" y="200270"/>
                  </a:lnTo>
                  <a:cubicBezTo>
                    <a:pt x="634383" y="130636"/>
                    <a:pt x="691804" y="70660"/>
                    <a:pt x="754356" y="33865"/>
                  </a:cubicBezTo>
                  <a:cubicBezTo>
                    <a:pt x="788564" y="13914"/>
                    <a:pt x="821306" y="3120"/>
                    <a:pt x="851116" y="586"/>
                  </a:cubicBezTo>
                  <a:close/>
                </a:path>
              </a:pathLst>
            </a:custGeom>
            <a:solidFill>
              <a:schemeClr val="accent3">
                <a:lumMod val="75000"/>
              </a:schemeClr>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57" name="Freeform 80">
              <a:extLst>
                <a:ext uri="{FF2B5EF4-FFF2-40B4-BE49-F238E27FC236}">
                  <a16:creationId xmlns:a16="http://schemas.microsoft.com/office/drawing/2014/main" xmlns="" id="{E8D12CBA-F8E5-4194-A2F3-BA22B86CA88B}"/>
                </a:ext>
              </a:extLst>
            </p:cNvPr>
            <p:cNvSpPr>
              <a:spLocks noChangeArrowheads="1"/>
            </p:cNvSpPr>
            <p:nvPr/>
          </p:nvSpPr>
          <p:spPr bwMode="auto">
            <a:xfrm>
              <a:off x="16212609" y="2433857"/>
              <a:ext cx="1169403" cy="1310537"/>
            </a:xfrm>
            <a:custGeom>
              <a:avLst/>
              <a:gdLst>
                <a:gd name="T0" fmla="*/ 1160 w 1790"/>
                <a:gd name="T1" fmla="*/ 121 h 2005"/>
                <a:gd name="T2" fmla="*/ 1160 w 1790"/>
                <a:gd name="T3" fmla="*/ 121 h 2005"/>
                <a:gd name="T4" fmla="*/ 1542 w 1790"/>
                <a:gd name="T5" fmla="*/ 339 h 2005"/>
                <a:gd name="T6" fmla="*/ 1542 w 1790"/>
                <a:gd name="T7" fmla="*/ 339 h 2005"/>
                <a:gd name="T8" fmla="*/ 1533 w 1790"/>
                <a:gd name="T9" fmla="*/ 438 h 2005"/>
                <a:gd name="T10" fmla="*/ 1533 w 1790"/>
                <a:gd name="T11" fmla="*/ 438 h 2005"/>
                <a:gd name="T12" fmla="*/ 1789 w 1790"/>
                <a:gd name="T13" fmla="*/ 669 h 2005"/>
                <a:gd name="T14" fmla="*/ 1789 w 1790"/>
                <a:gd name="T15" fmla="*/ 669 h 2005"/>
                <a:gd name="T16" fmla="*/ 1450 w 1790"/>
                <a:gd name="T17" fmla="*/ 1255 h 2005"/>
                <a:gd name="T18" fmla="*/ 342 w 1790"/>
                <a:gd name="T19" fmla="*/ 1896 h 2005"/>
                <a:gd name="T20" fmla="*/ 342 w 1790"/>
                <a:gd name="T21" fmla="*/ 1896 h 2005"/>
                <a:gd name="T22" fmla="*/ 0 w 1790"/>
                <a:gd name="T23" fmla="*/ 1701 h 2005"/>
                <a:gd name="T24" fmla="*/ 0 w 1790"/>
                <a:gd name="T25" fmla="*/ 1701 h 2005"/>
                <a:gd name="T26" fmla="*/ 322 w 1790"/>
                <a:gd name="T27" fmla="*/ 1125 h 2005"/>
                <a:gd name="T28" fmla="*/ 322 w 1790"/>
                <a:gd name="T29" fmla="*/ 1125 h 2005"/>
                <a:gd name="T30" fmla="*/ 320 w 1790"/>
                <a:gd name="T31" fmla="*/ 1099 h 2005"/>
                <a:gd name="T32" fmla="*/ 320 w 1790"/>
                <a:gd name="T33" fmla="*/ 1099 h 2005"/>
                <a:gd name="T34" fmla="*/ 652 w 1790"/>
                <a:gd name="T35" fmla="*/ 525 h 2005"/>
                <a:gd name="T36" fmla="*/ 652 w 1790"/>
                <a:gd name="T37" fmla="*/ 525 h 2005"/>
                <a:gd name="T38" fmla="*/ 850 w 1790"/>
                <a:gd name="T39" fmla="*/ 486 h 2005"/>
                <a:gd name="T40" fmla="*/ 850 w 1790"/>
                <a:gd name="T41" fmla="*/ 486 h 2005"/>
                <a:gd name="T42" fmla="*/ 1160 w 1790"/>
                <a:gd name="T43" fmla="*/ 121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90" h="2005">
                  <a:moveTo>
                    <a:pt x="1160" y="121"/>
                  </a:moveTo>
                  <a:lnTo>
                    <a:pt x="1160" y="121"/>
                  </a:lnTo>
                  <a:cubicBezTo>
                    <a:pt x="1370" y="0"/>
                    <a:pt x="1540" y="98"/>
                    <a:pt x="1542" y="339"/>
                  </a:cubicBezTo>
                  <a:lnTo>
                    <a:pt x="1542" y="339"/>
                  </a:lnTo>
                  <a:cubicBezTo>
                    <a:pt x="1542" y="371"/>
                    <a:pt x="1538" y="404"/>
                    <a:pt x="1533" y="438"/>
                  </a:cubicBezTo>
                  <a:lnTo>
                    <a:pt x="1533" y="438"/>
                  </a:lnTo>
                  <a:cubicBezTo>
                    <a:pt x="1680" y="396"/>
                    <a:pt x="1788" y="486"/>
                    <a:pt x="1789" y="669"/>
                  </a:cubicBezTo>
                  <a:lnTo>
                    <a:pt x="1789" y="669"/>
                  </a:lnTo>
                  <a:cubicBezTo>
                    <a:pt x="1789" y="884"/>
                    <a:pt x="1638" y="1147"/>
                    <a:pt x="1450" y="1255"/>
                  </a:cubicBezTo>
                  <a:lnTo>
                    <a:pt x="342" y="1896"/>
                  </a:lnTo>
                  <a:lnTo>
                    <a:pt x="342" y="1896"/>
                  </a:lnTo>
                  <a:cubicBezTo>
                    <a:pt x="154" y="2004"/>
                    <a:pt x="1" y="1917"/>
                    <a:pt x="0" y="1701"/>
                  </a:cubicBezTo>
                  <a:lnTo>
                    <a:pt x="0" y="1701"/>
                  </a:lnTo>
                  <a:cubicBezTo>
                    <a:pt x="0" y="1492"/>
                    <a:pt x="142" y="1239"/>
                    <a:pt x="322" y="1125"/>
                  </a:cubicBezTo>
                  <a:lnTo>
                    <a:pt x="322" y="1125"/>
                  </a:lnTo>
                  <a:cubicBezTo>
                    <a:pt x="322" y="1116"/>
                    <a:pt x="320" y="1108"/>
                    <a:pt x="320" y="1099"/>
                  </a:cubicBezTo>
                  <a:lnTo>
                    <a:pt x="320" y="1099"/>
                  </a:lnTo>
                  <a:cubicBezTo>
                    <a:pt x="320" y="888"/>
                    <a:pt x="469" y="631"/>
                    <a:pt x="652" y="525"/>
                  </a:cubicBezTo>
                  <a:lnTo>
                    <a:pt x="652" y="525"/>
                  </a:lnTo>
                  <a:cubicBezTo>
                    <a:pt x="726" y="482"/>
                    <a:pt x="794" y="471"/>
                    <a:pt x="850" y="486"/>
                  </a:cubicBezTo>
                  <a:lnTo>
                    <a:pt x="850" y="486"/>
                  </a:lnTo>
                  <a:cubicBezTo>
                    <a:pt x="918" y="334"/>
                    <a:pt x="1031" y="196"/>
                    <a:pt x="1160" y="121"/>
                  </a:cubicBezTo>
                </a:path>
              </a:pathLst>
            </a:custGeom>
            <a:solidFill>
              <a:schemeClr val="accent3"/>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58" name="Freeform 53">
              <a:extLst>
                <a:ext uri="{FF2B5EF4-FFF2-40B4-BE49-F238E27FC236}">
                  <a16:creationId xmlns:a16="http://schemas.microsoft.com/office/drawing/2014/main" xmlns="" id="{C0AC95D0-FC35-4D0D-8FE9-93B3A7473532}"/>
                </a:ext>
              </a:extLst>
            </p:cNvPr>
            <p:cNvSpPr>
              <a:spLocks noChangeArrowheads="1"/>
            </p:cNvSpPr>
            <p:nvPr/>
          </p:nvSpPr>
          <p:spPr bwMode="auto">
            <a:xfrm>
              <a:off x="15213144" y="10765435"/>
              <a:ext cx="1520148" cy="1480959"/>
            </a:xfrm>
            <a:custGeom>
              <a:avLst/>
              <a:gdLst>
                <a:gd name="connsiteX0" fmla="*/ 1314908 w 1520148"/>
                <a:gd name="connsiteY0" fmla="*/ 787461 h 1480959"/>
                <a:gd name="connsiteX1" fmla="*/ 1520148 w 1520148"/>
                <a:gd name="connsiteY1" fmla="*/ 1212065 h 1480959"/>
                <a:gd name="connsiteX2" fmla="*/ 1440007 w 1520148"/>
                <a:gd name="connsiteY2" fmla="*/ 1388711 h 1480959"/>
                <a:gd name="connsiteX3" fmla="*/ 1282330 w 1520148"/>
                <a:gd name="connsiteY3" fmla="*/ 1480959 h 1480959"/>
                <a:gd name="connsiteX4" fmla="*/ 1362471 w 1520148"/>
                <a:gd name="connsiteY4" fmla="*/ 1304313 h 1480959"/>
                <a:gd name="connsiteX5" fmla="*/ 1157882 w 1520148"/>
                <a:gd name="connsiteY5" fmla="*/ 879709 h 1480959"/>
                <a:gd name="connsiteX6" fmla="*/ 239740 w 1520148"/>
                <a:gd name="connsiteY6" fmla="*/ 182865 h 1480959"/>
                <a:gd name="connsiteX7" fmla="*/ 339224 w 1520148"/>
                <a:gd name="connsiteY7" fmla="*/ 212190 h 1480959"/>
                <a:gd name="connsiteX8" fmla="*/ 181354 w 1520148"/>
                <a:gd name="connsiteY8" fmla="*/ 302921 h 1480959"/>
                <a:gd name="connsiteX9" fmla="*/ 0 w 1520148"/>
                <a:gd name="connsiteY9" fmla="*/ 291904 h 1480959"/>
                <a:gd name="connsiteX10" fmla="*/ 157869 w 1520148"/>
                <a:gd name="connsiteY10" fmla="*/ 201173 h 1480959"/>
                <a:gd name="connsiteX11" fmla="*/ 239740 w 1520148"/>
                <a:gd name="connsiteY11" fmla="*/ 182865 h 1480959"/>
                <a:gd name="connsiteX12" fmla="*/ 501027 w 1520148"/>
                <a:gd name="connsiteY12" fmla="*/ 682 h 1480959"/>
                <a:gd name="connsiteX13" fmla="*/ 606475 w 1520148"/>
                <a:gd name="connsiteY13" fmla="*/ 37488 h 1480959"/>
                <a:gd name="connsiteX14" fmla="*/ 691635 w 1520148"/>
                <a:gd name="connsiteY14" fmla="*/ 102575 h 1480959"/>
                <a:gd name="connsiteX15" fmla="*/ 760858 w 1520148"/>
                <a:gd name="connsiteY15" fmla="*/ 184767 h 1480959"/>
                <a:gd name="connsiteX16" fmla="*/ 797359 w 1520148"/>
                <a:gd name="connsiteY16" fmla="*/ 163453 h 1480959"/>
                <a:gd name="connsiteX17" fmla="*/ 895088 w 1520148"/>
                <a:gd name="connsiteY17" fmla="*/ 143341 h 1480959"/>
                <a:gd name="connsiteX18" fmla="*/ 1015331 w 1520148"/>
                <a:gd name="connsiteY18" fmla="*/ 185037 h 1480959"/>
                <a:gd name="connsiteX19" fmla="*/ 1320753 w 1520148"/>
                <a:gd name="connsiteY19" fmla="*/ 715465 h 1480959"/>
                <a:gd name="connsiteX20" fmla="*/ 1312921 w 1520148"/>
                <a:gd name="connsiteY20" fmla="*/ 786756 h 1480959"/>
                <a:gd name="connsiteX21" fmla="*/ 1155642 w 1520148"/>
                <a:gd name="connsiteY21" fmla="*/ 878976 h 1480959"/>
                <a:gd name="connsiteX22" fmla="*/ 1162821 w 1520148"/>
                <a:gd name="connsiteY22" fmla="*/ 807685 h 1480959"/>
                <a:gd name="connsiteX23" fmla="*/ 857399 w 1520148"/>
                <a:gd name="connsiteY23" fmla="*/ 276603 h 1480959"/>
                <a:gd name="connsiteX24" fmla="*/ 684865 w 1520148"/>
                <a:gd name="connsiteY24" fmla="*/ 238249 h 1480959"/>
                <a:gd name="connsiteX25" fmla="*/ 680461 w 1520148"/>
                <a:gd name="connsiteY25" fmla="*/ 239938 h 1480959"/>
                <a:gd name="connsiteX26" fmla="*/ 607129 w 1520148"/>
                <a:gd name="connsiteY26" fmla="*/ 282751 h 1480959"/>
                <a:gd name="connsiteX27" fmla="*/ 448099 w 1520148"/>
                <a:gd name="connsiteY27" fmla="*/ 129298 h 1480959"/>
                <a:gd name="connsiteX28" fmla="*/ 256346 w 1520148"/>
                <a:gd name="connsiteY28" fmla="*/ 110280 h 1480959"/>
                <a:gd name="connsiteX29" fmla="*/ 414722 w 1520148"/>
                <a:gd name="connsiteY29" fmla="*/ 18470 h 1480959"/>
                <a:gd name="connsiteX30" fmla="*/ 501027 w 1520148"/>
                <a:gd name="connsiteY30" fmla="*/ 682 h 148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20148" h="1480959">
                  <a:moveTo>
                    <a:pt x="1314908" y="787461"/>
                  </a:moveTo>
                  <a:cubicBezTo>
                    <a:pt x="1432840" y="891486"/>
                    <a:pt x="1520148" y="1065514"/>
                    <a:pt x="1520148" y="1212065"/>
                  </a:cubicBezTo>
                  <a:cubicBezTo>
                    <a:pt x="1519497" y="1299079"/>
                    <a:pt x="1489525" y="1359924"/>
                    <a:pt x="1440007" y="1388711"/>
                  </a:cubicBezTo>
                  <a:lnTo>
                    <a:pt x="1282330" y="1480959"/>
                  </a:lnTo>
                  <a:cubicBezTo>
                    <a:pt x="1331197" y="1452172"/>
                    <a:pt x="1361820" y="1391327"/>
                    <a:pt x="1362471" y="1304313"/>
                  </a:cubicBezTo>
                  <a:cubicBezTo>
                    <a:pt x="1362471" y="1157108"/>
                    <a:pt x="1275163" y="983080"/>
                    <a:pt x="1157882" y="879709"/>
                  </a:cubicBezTo>
                  <a:close/>
                  <a:moveTo>
                    <a:pt x="239740" y="182865"/>
                  </a:moveTo>
                  <a:cubicBezTo>
                    <a:pt x="270400" y="184485"/>
                    <a:pt x="303997" y="194044"/>
                    <a:pt x="339224" y="212190"/>
                  </a:cubicBezTo>
                  <a:lnTo>
                    <a:pt x="181354" y="302921"/>
                  </a:lnTo>
                  <a:cubicBezTo>
                    <a:pt x="110900" y="267277"/>
                    <a:pt x="46969" y="264685"/>
                    <a:pt x="0" y="291904"/>
                  </a:cubicBezTo>
                  <a:lnTo>
                    <a:pt x="157869" y="201173"/>
                  </a:lnTo>
                  <a:cubicBezTo>
                    <a:pt x="181354" y="187564"/>
                    <a:pt x="209079" y="181245"/>
                    <a:pt x="239740" y="182865"/>
                  </a:cubicBezTo>
                  <a:close/>
                  <a:moveTo>
                    <a:pt x="501027" y="682"/>
                  </a:moveTo>
                  <a:cubicBezTo>
                    <a:pt x="533504" y="3552"/>
                    <a:pt x="569172" y="15520"/>
                    <a:pt x="606475" y="37488"/>
                  </a:cubicBezTo>
                  <a:cubicBezTo>
                    <a:pt x="636253" y="54539"/>
                    <a:pt x="664885" y="76671"/>
                    <a:pt x="691635" y="102575"/>
                  </a:cubicBezTo>
                  <a:lnTo>
                    <a:pt x="760858" y="184767"/>
                  </a:lnTo>
                  <a:lnTo>
                    <a:pt x="797359" y="163453"/>
                  </a:lnTo>
                  <a:cubicBezTo>
                    <a:pt x="825095" y="147102"/>
                    <a:pt x="858215" y="140071"/>
                    <a:pt x="895088" y="143341"/>
                  </a:cubicBezTo>
                  <a:cubicBezTo>
                    <a:pt x="931960" y="146612"/>
                    <a:pt x="972585" y="160183"/>
                    <a:pt x="1015331" y="185037"/>
                  </a:cubicBezTo>
                  <a:cubicBezTo>
                    <a:pt x="1184357" y="282489"/>
                    <a:pt x="1321405" y="519906"/>
                    <a:pt x="1320753" y="715465"/>
                  </a:cubicBezTo>
                  <a:cubicBezTo>
                    <a:pt x="1320753" y="741627"/>
                    <a:pt x="1318142" y="765173"/>
                    <a:pt x="1312921" y="786756"/>
                  </a:cubicBezTo>
                  <a:lnTo>
                    <a:pt x="1155642" y="878976"/>
                  </a:lnTo>
                  <a:cubicBezTo>
                    <a:pt x="1160211" y="856739"/>
                    <a:pt x="1162821" y="833847"/>
                    <a:pt x="1162821" y="807685"/>
                  </a:cubicBezTo>
                  <a:cubicBezTo>
                    <a:pt x="1163474" y="612127"/>
                    <a:pt x="1026425" y="374709"/>
                    <a:pt x="857399" y="276603"/>
                  </a:cubicBezTo>
                  <a:cubicBezTo>
                    <a:pt x="793280" y="239813"/>
                    <a:pt x="733933" y="228040"/>
                    <a:pt x="684865" y="238249"/>
                  </a:cubicBezTo>
                  <a:lnTo>
                    <a:pt x="680461" y="239938"/>
                  </a:lnTo>
                  <a:lnTo>
                    <a:pt x="607129" y="282751"/>
                  </a:lnTo>
                  <a:cubicBezTo>
                    <a:pt x="562627" y="218484"/>
                    <a:pt x="507654" y="164054"/>
                    <a:pt x="448099" y="129298"/>
                  </a:cubicBezTo>
                  <a:cubicBezTo>
                    <a:pt x="372838" y="86016"/>
                    <a:pt x="305430" y="82081"/>
                    <a:pt x="256346" y="110280"/>
                  </a:cubicBezTo>
                  <a:lnTo>
                    <a:pt x="414722" y="18470"/>
                  </a:lnTo>
                  <a:cubicBezTo>
                    <a:pt x="439264" y="4043"/>
                    <a:pt x="468551" y="-2187"/>
                    <a:pt x="501027" y="682"/>
                  </a:cubicBezTo>
                  <a:close/>
                </a:path>
              </a:pathLst>
            </a:custGeom>
            <a:solidFill>
              <a:schemeClr val="accent3">
                <a:lumMod val="75000"/>
              </a:schemeClr>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59" name="Freeform 85">
              <a:extLst>
                <a:ext uri="{FF2B5EF4-FFF2-40B4-BE49-F238E27FC236}">
                  <a16:creationId xmlns:a16="http://schemas.microsoft.com/office/drawing/2014/main" xmlns="" id="{CB6D4C85-55DA-4A79-AC7E-65424B394FC7}"/>
                </a:ext>
              </a:extLst>
            </p:cNvPr>
            <p:cNvSpPr>
              <a:spLocks noChangeArrowheads="1"/>
            </p:cNvSpPr>
            <p:nvPr/>
          </p:nvSpPr>
          <p:spPr bwMode="auto">
            <a:xfrm>
              <a:off x="15132497" y="10809778"/>
              <a:ext cx="1443031" cy="1503518"/>
            </a:xfrm>
            <a:custGeom>
              <a:avLst/>
              <a:gdLst>
                <a:gd name="T0" fmla="*/ 1439 w 2211"/>
                <a:gd name="T1" fmla="*/ 357 h 2303"/>
                <a:gd name="T2" fmla="*/ 1439 w 2211"/>
                <a:gd name="T3" fmla="*/ 357 h 2303"/>
                <a:gd name="T4" fmla="*/ 1907 w 2211"/>
                <a:gd name="T5" fmla="*/ 1169 h 2303"/>
                <a:gd name="T6" fmla="*/ 1907 w 2211"/>
                <a:gd name="T7" fmla="*/ 1169 h 2303"/>
                <a:gd name="T8" fmla="*/ 1896 w 2211"/>
                <a:gd name="T9" fmla="*/ 1278 h 2303"/>
                <a:gd name="T10" fmla="*/ 1896 w 2211"/>
                <a:gd name="T11" fmla="*/ 1278 h 2303"/>
                <a:gd name="T12" fmla="*/ 2210 w 2211"/>
                <a:gd name="T13" fmla="*/ 1927 h 2303"/>
                <a:gd name="T14" fmla="*/ 2210 w 2211"/>
                <a:gd name="T15" fmla="*/ 1927 h 2303"/>
                <a:gd name="T16" fmla="*/ 1788 w 2211"/>
                <a:gd name="T17" fmla="*/ 2168 h 2303"/>
                <a:gd name="T18" fmla="*/ 419 w 2211"/>
                <a:gd name="T19" fmla="*/ 1377 h 2303"/>
                <a:gd name="T20" fmla="*/ 419 w 2211"/>
                <a:gd name="T21" fmla="*/ 1377 h 2303"/>
                <a:gd name="T22" fmla="*/ 0 w 2211"/>
                <a:gd name="T23" fmla="*/ 651 h 2303"/>
                <a:gd name="T24" fmla="*/ 0 w 2211"/>
                <a:gd name="T25" fmla="*/ 651 h 2303"/>
                <a:gd name="T26" fmla="*/ 400 w 2211"/>
                <a:gd name="T27" fmla="*/ 399 h 2303"/>
                <a:gd name="T28" fmla="*/ 400 w 2211"/>
                <a:gd name="T29" fmla="*/ 399 h 2303"/>
                <a:gd name="T30" fmla="*/ 399 w 2211"/>
                <a:gd name="T31" fmla="*/ 366 h 2303"/>
                <a:gd name="T32" fmla="*/ 399 w 2211"/>
                <a:gd name="T33" fmla="*/ 366 h 2303"/>
                <a:gd name="T34" fmla="*/ 811 w 2211"/>
                <a:gd name="T35" fmla="*/ 131 h 2303"/>
                <a:gd name="T36" fmla="*/ 811 w 2211"/>
                <a:gd name="T37" fmla="*/ 131 h 2303"/>
                <a:gd name="T38" fmla="*/ 1054 w 2211"/>
                <a:gd name="T39" fmla="*/ 365 h 2303"/>
                <a:gd name="T40" fmla="*/ 1054 w 2211"/>
                <a:gd name="T41" fmla="*/ 365 h 2303"/>
                <a:gd name="T42" fmla="*/ 1439 w 2211"/>
                <a:gd name="T43" fmla="*/ 357 h 2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11" h="2303">
                  <a:moveTo>
                    <a:pt x="1439" y="357"/>
                  </a:moveTo>
                  <a:lnTo>
                    <a:pt x="1439" y="357"/>
                  </a:lnTo>
                  <a:cubicBezTo>
                    <a:pt x="1698" y="507"/>
                    <a:pt x="1908" y="870"/>
                    <a:pt x="1907" y="1169"/>
                  </a:cubicBezTo>
                  <a:lnTo>
                    <a:pt x="1907" y="1169"/>
                  </a:lnTo>
                  <a:cubicBezTo>
                    <a:pt x="1907" y="1209"/>
                    <a:pt x="1903" y="1244"/>
                    <a:pt x="1896" y="1278"/>
                  </a:cubicBezTo>
                  <a:lnTo>
                    <a:pt x="1896" y="1278"/>
                  </a:lnTo>
                  <a:cubicBezTo>
                    <a:pt x="2076" y="1436"/>
                    <a:pt x="2210" y="1702"/>
                    <a:pt x="2210" y="1927"/>
                  </a:cubicBezTo>
                  <a:lnTo>
                    <a:pt x="2210" y="1927"/>
                  </a:lnTo>
                  <a:cubicBezTo>
                    <a:pt x="2209" y="2194"/>
                    <a:pt x="2020" y="2302"/>
                    <a:pt x="1788" y="2168"/>
                  </a:cubicBezTo>
                  <a:lnTo>
                    <a:pt x="419" y="1377"/>
                  </a:lnTo>
                  <a:lnTo>
                    <a:pt x="419" y="1377"/>
                  </a:lnTo>
                  <a:cubicBezTo>
                    <a:pt x="187" y="1243"/>
                    <a:pt x="0" y="918"/>
                    <a:pt x="0" y="651"/>
                  </a:cubicBezTo>
                  <a:lnTo>
                    <a:pt x="0" y="651"/>
                  </a:lnTo>
                  <a:cubicBezTo>
                    <a:pt x="1" y="393"/>
                    <a:pt x="178" y="285"/>
                    <a:pt x="400" y="399"/>
                  </a:cubicBezTo>
                  <a:lnTo>
                    <a:pt x="400" y="399"/>
                  </a:lnTo>
                  <a:cubicBezTo>
                    <a:pt x="399" y="388"/>
                    <a:pt x="399" y="377"/>
                    <a:pt x="399" y="366"/>
                  </a:cubicBezTo>
                  <a:lnTo>
                    <a:pt x="399" y="366"/>
                  </a:lnTo>
                  <a:cubicBezTo>
                    <a:pt x="399" y="105"/>
                    <a:pt x="584" y="0"/>
                    <a:pt x="811" y="131"/>
                  </a:cubicBezTo>
                  <a:lnTo>
                    <a:pt x="811" y="131"/>
                  </a:lnTo>
                  <a:cubicBezTo>
                    <a:pt x="902" y="184"/>
                    <a:pt x="986" y="267"/>
                    <a:pt x="1054" y="365"/>
                  </a:cubicBezTo>
                  <a:lnTo>
                    <a:pt x="1054" y="365"/>
                  </a:lnTo>
                  <a:cubicBezTo>
                    <a:pt x="1140" y="275"/>
                    <a:pt x="1280" y="265"/>
                    <a:pt x="1439" y="357"/>
                  </a:cubicBezTo>
                </a:path>
              </a:pathLst>
            </a:custGeom>
            <a:solidFill>
              <a:schemeClr val="accent3"/>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60" name="Freeform 86">
              <a:extLst>
                <a:ext uri="{FF2B5EF4-FFF2-40B4-BE49-F238E27FC236}">
                  <a16:creationId xmlns:a16="http://schemas.microsoft.com/office/drawing/2014/main" xmlns="" id="{FD3D464A-608D-4725-A3E4-8AEB7263C183}"/>
                </a:ext>
              </a:extLst>
            </p:cNvPr>
            <p:cNvSpPr>
              <a:spLocks noChangeArrowheads="1"/>
            </p:cNvSpPr>
            <p:nvPr/>
          </p:nvSpPr>
          <p:spPr bwMode="auto">
            <a:xfrm>
              <a:off x="12044812" y="7039460"/>
              <a:ext cx="345636" cy="794963"/>
            </a:xfrm>
            <a:custGeom>
              <a:avLst/>
              <a:gdLst>
                <a:gd name="T0" fmla="*/ 457 w 530"/>
                <a:gd name="T1" fmla="*/ 200 h 1217"/>
                <a:gd name="T2" fmla="*/ 133 w 530"/>
                <a:gd name="T3" fmla="*/ 13 h 1217"/>
                <a:gd name="T4" fmla="*/ 133 w 530"/>
                <a:gd name="T5" fmla="*/ 13 h 1217"/>
                <a:gd name="T6" fmla="*/ 82 w 530"/>
                <a:gd name="T7" fmla="*/ 8 h 1217"/>
                <a:gd name="T8" fmla="*/ 0 w 530"/>
                <a:gd name="T9" fmla="*/ 56 h 1217"/>
                <a:gd name="T10" fmla="*/ 0 w 530"/>
                <a:gd name="T11" fmla="*/ 56 h 1217"/>
                <a:gd name="T12" fmla="*/ 51 w 530"/>
                <a:gd name="T13" fmla="*/ 60 h 1217"/>
                <a:gd name="T14" fmla="*/ 375 w 530"/>
                <a:gd name="T15" fmla="*/ 248 h 1217"/>
                <a:gd name="T16" fmla="*/ 375 w 530"/>
                <a:gd name="T17" fmla="*/ 248 h 1217"/>
                <a:gd name="T18" fmla="*/ 446 w 530"/>
                <a:gd name="T19" fmla="*/ 370 h 1217"/>
                <a:gd name="T20" fmla="*/ 444 w 530"/>
                <a:gd name="T21" fmla="*/ 1171 h 1217"/>
                <a:gd name="T22" fmla="*/ 444 w 530"/>
                <a:gd name="T23" fmla="*/ 1171 h 1217"/>
                <a:gd name="T24" fmla="*/ 424 w 530"/>
                <a:gd name="T25" fmla="*/ 1216 h 1217"/>
                <a:gd name="T26" fmla="*/ 505 w 530"/>
                <a:gd name="T27" fmla="*/ 1169 h 1217"/>
                <a:gd name="T28" fmla="*/ 505 w 530"/>
                <a:gd name="T29" fmla="*/ 1169 h 1217"/>
                <a:gd name="T30" fmla="*/ 526 w 530"/>
                <a:gd name="T31" fmla="*/ 1123 h 1217"/>
                <a:gd name="T32" fmla="*/ 529 w 530"/>
                <a:gd name="T33" fmla="*/ 323 h 1217"/>
                <a:gd name="T34" fmla="*/ 529 w 530"/>
                <a:gd name="T35" fmla="*/ 323 h 1217"/>
                <a:gd name="T36" fmla="*/ 457 w 530"/>
                <a:gd name="T37" fmla="*/ 200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0" h="1217">
                  <a:moveTo>
                    <a:pt x="457" y="200"/>
                  </a:moveTo>
                  <a:lnTo>
                    <a:pt x="133" y="13"/>
                  </a:lnTo>
                  <a:lnTo>
                    <a:pt x="133" y="13"/>
                  </a:lnTo>
                  <a:cubicBezTo>
                    <a:pt x="113" y="2"/>
                    <a:pt x="95" y="0"/>
                    <a:pt x="82" y="8"/>
                  </a:cubicBezTo>
                  <a:lnTo>
                    <a:pt x="0" y="56"/>
                  </a:lnTo>
                  <a:lnTo>
                    <a:pt x="0" y="56"/>
                  </a:lnTo>
                  <a:cubicBezTo>
                    <a:pt x="13" y="48"/>
                    <a:pt x="31" y="49"/>
                    <a:pt x="51" y="60"/>
                  </a:cubicBezTo>
                  <a:lnTo>
                    <a:pt x="375" y="248"/>
                  </a:lnTo>
                  <a:lnTo>
                    <a:pt x="375" y="248"/>
                  </a:lnTo>
                  <a:cubicBezTo>
                    <a:pt x="415" y="270"/>
                    <a:pt x="446" y="326"/>
                    <a:pt x="446" y="370"/>
                  </a:cubicBezTo>
                  <a:lnTo>
                    <a:pt x="444" y="1171"/>
                  </a:lnTo>
                  <a:lnTo>
                    <a:pt x="444" y="1171"/>
                  </a:lnTo>
                  <a:cubicBezTo>
                    <a:pt x="444" y="1193"/>
                    <a:pt x="436" y="1209"/>
                    <a:pt x="424" y="1216"/>
                  </a:cubicBezTo>
                  <a:lnTo>
                    <a:pt x="505" y="1169"/>
                  </a:lnTo>
                  <a:lnTo>
                    <a:pt x="505" y="1169"/>
                  </a:lnTo>
                  <a:cubicBezTo>
                    <a:pt x="518" y="1162"/>
                    <a:pt x="526" y="1146"/>
                    <a:pt x="526" y="1123"/>
                  </a:cubicBezTo>
                  <a:lnTo>
                    <a:pt x="529" y="323"/>
                  </a:lnTo>
                  <a:lnTo>
                    <a:pt x="529" y="323"/>
                  </a:lnTo>
                  <a:cubicBezTo>
                    <a:pt x="529" y="278"/>
                    <a:pt x="497" y="223"/>
                    <a:pt x="457" y="200"/>
                  </a:cubicBezTo>
                </a:path>
              </a:pathLst>
            </a:custGeom>
            <a:solidFill>
              <a:schemeClr val="accent1">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61" name="Freeform 87">
              <a:extLst>
                <a:ext uri="{FF2B5EF4-FFF2-40B4-BE49-F238E27FC236}">
                  <a16:creationId xmlns:a16="http://schemas.microsoft.com/office/drawing/2014/main" xmlns="" id="{502999D7-CD5F-4023-B568-958DAB298BBC}"/>
                </a:ext>
              </a:extLst>
            </p:cNvPr>
            <p:cNvSpPr>
              <a:spLocks noChangeArrowheads="1"/>
            </p:cNvSpPr>
            <p:nvPr/>
          </p:nvSpPr>
          <p:spPr bwMode="auto">
            <a:xfrm>
              <a:off x="12030410" y="7065384"/>
              <a:ext cx="308193" cy="783442"/>
            </a:xfrm>
            <a:custGeom>
              <a:avLst/>
              <a:gdLst>
                <a:gd name="T0" fmla="*/ 398 w 470"/>
                <a:gd name="T1" fmla="*/ 210 h 1198"/>
                <a:gd name="T2" fmla="*/ 398 w 470"/>
                <a:gd name="T3" fmla="*/ 210 h 1198"/>
                <a:gd name="T4" fmla="*/ 469 w 470"/>
                <a:gd name="T5" fmla="*/ 332 h 1198"/>
                <a:gd name="T6" fmla="*/ 467 w 470"/>
                <a:gd name="T7" fmla="*/ 1133 h 1198"/>
                <a:gd name="T8" fmla="*/ 467 w 470"/>
                <a:gd name="T9" fmla="*/ 1133 h 1198"/>
                <a:gd name="T10" fmla="*/ 395 w 470"/>
                <a:gd name="T11" fmla="*/ 1174 h 1198"/>
                <a:gd name="T12" fmla="*/ 71 w 470"/>
                <a:gd name="T13" fmla="*/ 986 h 1198"/>
                <a:gd name="T14" fmla="*/ 71 w 470"/>
                <a:gd name="T15" fmla="*/ 986 h 1198"/>
                <a:gd name="T16" fmla="*/ 0 w 470"/>
                <a:gd name="T17" fmla="*/ 863 h 1198"/>
                <a:gd name="T18" fmla="*/ 2 w 470"/>
                <a:gd name="T19" fmla="*/ 63 h 1198"/>
                <a:gd name="T20" fmla="*/ 2 w 470"/>
                <a:gd name="T21" fmla="*/ 63 h 1198"/>
                <a:gd name="T22" fmla="*/ 74 w 470"/>
                <a:gd name="T23" fmla="*/ 22 h 1198"/>
                <a:gd name="T24" fmla="*/ 398 w 470"/>
                <a:gd name="T25" fmla="*/ 210 h 1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0" h="1198">
                  <a:moveTo>
                    <a:pt x="398" y="210"/>
                  </a:moveTo>
                  <a:lnTo>
                    <a:pt x="398" y="210"/>
                  </a:lnTo>
                  <a:cubicBezTo>
                    <a:pt x="438" y="232"/>
                    <a:pt x="469" y="288"/>
                    <a:pt x="469" y="332"/>
                  </a:cubicBezTo>
                  <a:lnTo>
                    <a:pt x="467" y="1133"/>
                  </a:lnTo>
                  <a:lnTo>
                    <a:pt x="467" y="1133"/>
                  </a:lnTo>
                  <a:cubicBezTo>
                    <a:pt x="467" y="1178"/>
                    <a:pt x="435" y="1197"/>
                    <a:pt x="395" y="1174"/>
                  </a:cubicBezTo>
                  <a:lnTo>
                    <a:pt x="71" y="986"/>
                  </a:lnTo>
                  <a:lnTo>
                    <a:pt x="71" y="986"/>
                  </a:lnTo>
                  <a:cubicBezTo>
                    <a:pt x="32" y="963"/>
                    <a:pt x="0" y="908"/>
                    <a:pt x="0" y="863"/>
                  </a:cubicBezTo>
                  <a:lnTo>
                    <a:pt x="2" y="63"/>
                  </a:lnTo>
                  <a:lnTo>
                    <a:pt x="2" y="63"/>
                  </a:lnTo>
                  <a:cubicBezTo>
                    <a:pt x="2" y="18"/>
                    <a:pt x="34" y="0"/>
                    <a:pt x="74" y="22"/>
                  </a:cubicBezTo>
                  <a:lnTo>
                    <a:pt x="398" y="210"/>
                  </a:lnTo>
                </a:path>
              </a:pathLst>
            </a:custGeom>
            <a:solidFill>
              <a:schemeClr val="accent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62" name="Freeform 57">
              <a:extLst>
                <a:ext uri="{FF2B5EF4-FFF2-40B4-BE49-F238E27FC236}">
                  <a16:creationId xmlns:a16="http://schemas.microsoft.com/office/drawing/2014/main" xmlns="" id="{4B2B45C1-811A-42B0-9B10-F214E7083B3F}"/>
                </a:ext>
              </a:extLst>
            </p:cNvPr>
            <p:cNvSpPr>
              <a:spLocks noChangeArrowheads="1"/>
            </p:cNvSpPr>
            <p:nvPr/>
          </p:nvSpPr>
          <p:spPr bwMode="auto">
            <a:xfrm>
              <a:off x="12183327" y="8767658"/>
              <a:ext cx="357462" cy="367038"/>
            </a:xfrm>
            <a:custGeom>
              <a:avLst/>
              <a:gdLst>
                <a:gd name="connsiteX0" fmla="*/ 268768 w 357462"/>
                <a:gd name="connsiteY0" fmla="*/ 26161 h 367038"/>
                <a:gd name="connsiteX1" fmla="*/ 337912 w 357462"/>
                <a:gd name="connsiteY1" fmla="*/ 55392 h 367038"/>
                <a:gd name="connsiteX2" fmla="*/ 277688 w 357462"/>
                <a:gd name="connsiteY2" fmla="*/ 360640 h 367038"/>
                <a:gd name="connsiteX3" fmla="*/ 197825 w 357462"/>
                <a:gd name="connsiteY3" fmla="*/ 152337 h 367038"/>
                <a:gd name="connsiteX4" fmla="*/ 218772 w 357462"/>
                <a:gd name="connsiteY4" fmla="*/ 39671 h 367038"/>
                <a:gd name="connsiteX5" fmla="*/ 268768 w 357462"/>
                <a:gd name="connsiteY5" fmla="*/ 26161 h 367038"/>
                <a:gd name="connsiteX6" fmla="*/ 113430 w 357462"/>
                <a:gd name="connsiteY6" fmla="*/ 668 h 367038"/>
                <a:gd name="connsiteX7" fmla="*/ 196766 w 357462"/>
                <a:gd name="connsiteY7" fmla="*/ 29255 h 367038"/>
                <a:gd name="connsiteX8" fmla="*/ 184297 w 357462"/>
                <a:gd name="connsiteY8" fmla="*/ 142990 h 367038"/>
                <a:gd name="connsiteX9" fmla="*/ 47136 w 357462"/>
                <a:gd name="connsiteY9" fmla="*/ 318821 h 367038"/>
                <a:gd name="connsiteX10" fmla="*/ 77981 w 357462"/>
                <a:gd name="connsiteY10" fmla="*/ 8992 h 367038"/>
                <a:gd name="connsiteX11" fmla="*/ 113430 w 357462"/>
                <a:gd name="connsiteY11" fmla="*/ 668 h 36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7462" h="367038">
                  <a:moveTo>
                    <a:pt x="268768" y="26161"/>
                  </a:moveTo>
                  <a:cubicBezTo>
                    <a:pt x="294053" y="30009"/>
                    <a:pt x="322529" y="40981"/>
                    <a:pt x="337912" y="55392"/>
                  </a:cubicBezTo>
                  <a:cubicBezTo>
                    <a:pt x="369988" y="83558"/>
                    <a:pt x="370642" y="416973"/>
                    <a:pt x="277688" y="360640"/>
                  </a:cubicBezTo>
                  <a:cubicBezTo>
                    <a:pt x="184078" y="304306"/>
                    <a:pt x="197825" y="152337"/>
                    <a:pt x="197825" y="152337"/>
                  </a:cubicBezTo>
                  <a:cubicBezTo>
                    <a:pt x="197825" y="152337"/>
                    <a:pt x="213536" y="68492"/>
                    <a:pt x="218772" y="39671"/>
                  </a:cubicBezTo>
                  <a:cubicBezTo>
                    <a:pt x="221391" y="25588"/>
                    <a:pt x="243484" y="22312"/>
                    <a:pt x="268768" y="26161"/>
                  </a:cubicBezTo>
                  <a:close/>
                  <a:moveTo>
                    <a:pt x="113430" y="668"/>
                  </a:moveTo>
                  <a:cubicBezTo>
                    <a:pt x="153206" y="-2855"/>
                    <a:pt x="199719" y="7685"/>
                    <a:pt x="196766" y="29255"/>
                  </a:cubicBezTo>
                  <a:cubicBezTo>
                    <a:pt x="193485" y="58016"/>
                    <a:pt x="184297" y="142990"/>
                    <a:pt x="184297" y="142990"/>
                  </a:cubicBezTo>
                  <a:cubicBezTo>
                    <a:pt x="184297" y="142990"/>
                    <a:pt x="152796" y="292021"/>
                    <a:pt x="47136" y="318821"/>
                  </a:cubicBezTo>
                  <a:cubicBezTo>
                    <a:pt x="-57867" y="344966"/>
                    <a:pt x="39917" y="27295"/>
                    <a:pt x="77981" y="8992"/>
                  </a:cubicBezTo>
                  <a:cubicBezTo>
                    <a:pt x="87661" y="4580"/>
                    <a:pt x="100171" y="1843"/>
                    <a:pt x="113430" y="668"/>
                  </a:cubicBezTo>
                  <a:close/>
                </a:path>
              </a:pathLst>
            </a:custGeom>
            <a:solidFill>
              <a:schemeClr val="accent2"/>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63" name="Freeform 90">
              <a:extLst>
                <a:ext uri="{FF2B5EF4-FFF2-40B4-BE49-F238E27FC236}">
                  <a16:creationId xmlns:a16="http://schemas.microsoft.com/office/drawing/2014/main" xmlns="" id="{5A5C48E4-24C0-4452-AFA0-699DE2DE28F6}"/>
                </a:ext>
              </a:extLst>
            </p:cNvPr>
            <p:cNvSpPr>
              <a:spLocks noChangeArrowheads="1"/>
            </p:cNvSpPr>
            <p:nvPr/>
          </p:nvSpPr>
          <p:spPr bwMode="auto">
            <a:xfrm>
              <a:off x="11929600" y="7828664"/>
              <a:ext cx="892894" cy="938979"/>
            </a:xfrm>
            <a:custGeom>
              <a:avLst/>
              <a:gdLst>
                <a:gd name="T0" fmla="*/ 1368 w 1369"/>
                <a:gd name="T1" fmla="*/ 578 h 1438"/>
                <a:gd name="T2" fmla="*/ 1368 w 1369"/>
                <a:gd name="T3" fmla="*/ 578 h 1438"/>
                <a:gd name="T4" fmla="*/ 730 w 1369"/>
                <a:gd name="T5" fmla="*/ 1437 h 1438"/>
              </a:gdLst>
              <a:ahLst/>
              <a:cxnLst>
                <a:cxn ang="0">
                  <a:pos x="T0" y="T1"/>
                </a:cxn>
                <a:cxn ang="0">
                  <a:pos x="T2" y="T3"/>
                </a:cxn>
                <a:cxn ang="0">
                  <a:pos x="T4" y="T5"/>
                </a:cxn>
              </a:cxnLst>
              <a:rect l="0" t="0" r="r" b="b"/>
              <a:pathLst>
                <a:path w="1369" h="1438">
                  <a:moveTo>
                    <a:pt x="1368" y="578"/>
                  </a:moveTo>
                  <a:lnTo>
                    <a:pt x="1368" y="578"/>
                  </a:lnTo>
                  <a:cubicBezTo>
                    <a:pt x="1368" y="578"/>
                    <a:pt x="0" y="0"/>
                    <a:pt x="730" y="1437"/>
                  </a:cubicBezTo>
                </a:path>
              </a:pathLst>
            </a:custGeom>
            <a:noFill/>
            <a:ln w="2540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64" name="Freeform 91">
              <a:extLst>
                <a:ext uri="{FF2B5EF4-FFF2-40B4-BE49-F238E27FC236}">
                  <a16:creationId xmlns:a16="http://schemas.microsoft.com/office/drawing/2014/main" xmlns="" id="{BF852F9F-1E39-45B2-A026-009241D25A34}"/>
                </a:ext>
              </a:extLst>
            </p:cNvPr>
            <p:cNvSpPr>
              <a:spLocks noChangeArrowheads="1"/>
            </p:cNvSpPr>
            <p:nvPr/>
          </p:nvSpPr>
          <p:spPr bwMode="auto">
            <a:xfrm>
              <a:off x="12364524" y="8295272"/>
              <a:ext cx="1025388" cy="633667"/>
            </a:xfrm>
            <a:custGeom>
              <a:avLst/>
              <a:gdLst>
                <a:gd name="T0" fmla="*/ 932 w 1571"/>
                <a:gd name="T1" fmla="*/ 0 h 969"/>
                <a:gd name="T2" fmla="*/ 932 w 1571"/>
                <a:gd name="T3" fmla="*/ 0 h 969"/>
                <a:gd name="T4" fmla="*/ 0 w 1571"/>
                <a:gd name="T5" fmla="*/ 853 h 969"/>
              </a:gdLst>
              <a:ahLst/>
              <a:cxnLst>
                <a:cxn ang="0">
                  <a:pos x="T0" y="T1"/>
                </a:cxn>
                <a:cxn ang="0">
                  <a:pos x="T2" y="T3"/>
                </a:cxn>
                <a:cxn ang="0">
                  <a:pos x="T4" y="T5"/>
                </a:cxn>
              </a:cxnLst>
              <a:rect l="0" t="0" r="r" b="b"/>
              <a:pathLst>
                <a:path w="1571" h="969">
                  <a:moveTo>
                    <a:pt x="932" y="0"/>
                  </a:moveTo>
                  <a:lnTo>
                    <a:pt x="932" y="0"/>
                  </a:lnTo>
                  <a:cubicBezTo>
                    <a:pt x="932" y="0"/>
                    <a:pt x="1570" y="968"/>
                    <a:pt x="0" y="853"/>
                  </a:cubicBezTo>
                </a:path>
              </a:pathLst>
            </a:custGeom>
            <a:noFill/>
            <a:ln w="2540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65" name="Freeform 92">
              <a:extLst>
                <a:ext uri="{FF2B5EF4-FFF2-40B4-BE49-F238E27FC236}">
                  <a16:creationId xmlns:a16="http://schemas.microsoft.com/office/drawing/2014/main" xmlns="" id="{9F478F38-8B71-4D5E-9115-3B6D2E8930DD}"/>
                </a:ext>
              </a:extLst>
            </p:cNvPr>
            <p:cNvSpPr>
              <a:spLocks noChangeArrowheads="1"/>
            </p:cNvSpPr>
            <p:nvPr/>
          </p:nvSpPr>
          <p:spPr bwMode="auto">
            <a:xfrm>
              <a:off x="12208988" y="7727854"/>
              <a:ext cx="553018" cy="636546"/>
            </a:xfrm>
            <a:custGeom>
              <a:avLst/>
              <a:gdLst>
                <a:gd name="T0" fmla="*/ 845 w 846"/>
                <a:gd name="T1" fmla="*/ 0 h 973"/>
                <a:gd name="T2" fmla="*/ 845 w 846"/>
                <a:gd name="T3" fmla="*/ 0 h 973"/>
                <a:gd name="T4" fmla="*/ 0 w 846"/>
                <a:gd name="T5" fmla="*/ 227 h 973"/>
              </a:gdLst>
              <a:ahLst/>
              <a:cxnLst>
                <a:cxn ang="0">
                  <a:pos x="T0" y="T1"/>
                </a:cxn>
                <a:cxn ang="0">
                  <a:pos x="T2" y="T3"/>
                </a:cxn>
                <a:cxn ang="0">
                  <a:pos x="T4" y="T5"/>
                </a:cxn>
              </a:cxnLst>
              <a:rect l="0" t="0" r="r" b="b"/>
              <a:pathLst>
                <a:path w="846" h="973">
                  <a:moveTo>
                    <a:pt x="845" y="0"/>
                  </a:moveTo>
                  <a:lnTo>
                    <a:pt x="845" y="0"/>
                  </a:lnTo>
                  <a:cubicBezTo>
                    <a:pt x="845" y="0"/>
                    <a:pt x="423" y="972"/>
                    <a:pt x="0" y="227"/>
                  </a:cubicBezTo>
                </a:path>
              </a:pathLst>
            </a:custGeom>
            <a:noFill/>
            <a:ln w="254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66" name="Freeform 93">
              <a:extLst>
                <a:ext uri="{FF2B5EF4-FFF2-40B4-BE49-F238E27FC236}">
                  <a16:creationId xmlns:a16="http://schemas.microsoft.com/office/drawing/2014/main" xmlns="" id="{752EF81F-C81E-40BB-915F-E9E223138372}"/>
                </a:ext>
              </a:extLst>
            </p:cNvPr>
            <p:cNvSpPr>
              <a:spLocks noChangeArrowheads="1"/>
            </p:cNvSpPr>
            <p:nvPr/>
          </p:nvSpPr>
          <p:spPr bwMode="auto">
            <a:xfrm>
              <a:off x="12687119" y="7508950"/>
              <a:ext cx="420524" cy="895773"/>
            </a:xfrm>
            <a:custGeom>
              <a:avLst/>
              <a:gdLst>
                <a:gd name="T0" fmla="*/ 645 w 646"/>
                <a:gd name="T1" fmla="*/ 414 h 1370"/>
                <a:gd name="T2" fmla="*/ 643 w 646"/>
                <a:gd name="T3" fmla="*/ 1177 h 1370"/>
                <a:gd name="T4" fmla="*/ 643 w 646"/>
                <a:gd name="T5" fmla="*/ 1177 h 1370"/>
                <a:gd name="T6" fmla="*/ 551 w 646"/>
                <a:gd name="T7" fmla="*/ 1336 h 1370"/>
                <a:gd name="T8" fmla="*/ 551 w 646"/>
                <a:gd name="T9" fmla="*/ 1336 h 1370"/>
                <a:gd name="T10" fmla="*/ 366 w 646"/>
                <a:gd name="T11" fmla="*/ 1337 h 1370"/>
                <a:gd name="T12" fmla="*/ 93 w 646"/>
                <a:gd name="T13" fmla="*/ 1178 h 1370"/>
                <a:gd name="T14" fmla="*/ 93 w 646"/>
                <a:gd name="T15" fmla="*/ 1178 h 1370"/>
                <a:gd name="T16" fmla="*/ 1 w 646"/>
                <a:gd name="T17" fmla="*/ 1018 h 1370"/>
                <a:gd name="T18" fmla="*/ 2 w 646"/>
                <a:gd name="T19" fmla="*/ 410 h 1370"/>
                <a:gd name="T20" fmla="*/ 2 w 646"/>
                <a:gd name="T21" fmla="*/ 410 h 1370"/>
                <a:gd name="T22" fmla="*/ 5 w 646"/>
                <a:gd name="T23" fmla="*/ 378 h 1370"/>
                <a:gd name="T24" fmla="*/ 5 w 646"/>
                <a:gd name="T25" fmla="*/ 378 h 1370"/>
                <a:gd name="T26" fmla="*/ 102 w 646"/>
                <a:gd name="T27" fmla="*/ 116 h 1370"/>
                <a:gd name="T28" fmla="*/ 102 w 646"/>
                <a:gd name="T29" fmla="*/ 116 h 1370"/>
                <a:gd name="T30" fmla="*/ 170 w 646"/>
                <a:gd name="T31" fmla="*/ 52 h 1370"/>
                <a:gd name="T32" fmla="*/ 170 w 646"/>
                <a:gd name="T33" fmla="*/ 52 h 1370"/>
                <a:gd name="T34" fmla="*/ 214 w 646"/>
                <a:gd name="T35" fmla="*/ 30 h 1370"/>
                <a:gd name="T36" fmla="*/ 214 w 646"/>
                <a:gd name="T37" fmla="*/ 30 h 1370"/>
                <a:gd name="T38" fmla="*/ 274 w 646"/>
                <a:gd name="T39" fmla="*/ 11 h 1370"/>
                <a:gd name="T40" fmla="*/ 274 w 646"/>
                <a:gd name="T41" fmla="*/ 11 h 1370"/>
                <a:gd name="T42" fmla="*/ 416 w 646"/>
                <a:gd name="T43" fmla="*/ 19 h 1370"/>
                <a:gd name="T44" fmla="*/ 416 w 646"/>
                <a:gd name="T45" fmla="*/ 19 h 1370"/>
                <a:gd name="T46" fmla="*/ 514 w 646"/>
                <a:gd name="T47" fmla="*/ 102 h 1370"/>
                <a:gd name="T48" fmla="*/ 514 w 646"/>
                <a:gd name="T49" fmla="*/ 102 h 1370"/>
                <a:gd name="T50" fmla="*/ 527 w 646"/>
                <a:gd name="T51" fmla="*/ 115 h 1370"/>
                <a:gd name="T52" fmla="*/ 527 w 646"/>
                <a:gd name="T53" fmla="*/ 115 h 1370"/>
                <a:gd name="T54" fmla="*/ 645 w 646"/>
                <a:gd name="T55" fmla="*/ 414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46" h="1370">
                  <a:moveTo>
                    <a:pt x="645" y="414"/>
                  </a:moveTo>
                  <a:lnTo>
                    <a:pt x="643" y="1177"/>
                  </a:lnTo>
                  <a:lnTo>
                    <a:pt x="643" y="1177"/>
                  </a:lnTo>
                  <a:cubicBezTo>
                    <a:pt x="643" y="1242"/>
                    <a:pt x="607" y="1303"/>
                    <a:pt x="551" y="1336"/>
                  </a:cubicBezTo>
                  <a:lnTo>
                    <a:pt x="551" y="1336"/>
                  </a:lnTo>
                  <a:cubicBezTo>
                    <a:pt x="493" y="1369"/>
                    <a:pt x="423" y="1369"/>
                    <a:pt x="366" y="1337"/>
                  </a:cubicBezTo>
                  <a:lnTo>
                    <a:pt x="93" y="1178"/>
                  </a:lnTo>
                  <a:lnTo>
                    <a:pt x="93" y="1178"/>
                  </a:lnTo>
                  <a:cubicBezTo>
                    <a:pt x="35" y="1146"/>
                    <a:pt x="0" y="1084"/>
                    <a:pt x="1" y="1018"/>
                  </a:cubicBezTo>
                  <a:lnTo>
                    <a:pt x="2" y="410"/>
                  </a:lnTo>
                  <a:lnTo>
                    <a:pt x="2" y="410"/>
                  </a:lnTo>
                  <a:cubicBezTo>
                    <a:pt x="2" y="399"/>
                    <a:pt x="4" y="389"/>
                    <a:pt x="5" y="378"/>
                  </a:cubicBezTo>
                  <a:lnTo>
                    <a:pt x="5" y="378"/>
                  </a:lnTo>
                  <a:cubicBezTo>
                    <a:pt x="12" y="275"/>
                    <a:pt x="48" y="201"/>
                    <a:pt x="102" y="116"/>
                  </a:cubicBezTo>
                  <a:lnTo>
                    <a:pt x="102" y="116"/>
                  </a:lnTo>
                  <a:cubicBezTo>
                    <a:pt x="119" y="90"/>
                    <a:pt x="143" y="67"/>
                    <a:pt x="170" y="52"/>
                  </a:cubicBezTo>
                  <a:lnTo>
                    <a:pt x="170" y="52"/>
                  </a:lnTo>
                  <a:cubicBezTo>
                    <a:pt x="187" y="44"/>
                    <a:pt x="201" y="35"/>
                    <a:pt x="214" y="30"/>
                  </a:cubicBezTo>
                  <a:lnTo>
                    <a:pt x="214" y="30"/>
                  </a:lnTo>
                  <a:cubicBezTo>
                    <a:pt x="233" y="20"/>
                    <a:pt x="253" y="13"/>
                    <a:pt x="274" y="11"/>
                  </a:cubicBezTo>
                  <a:lnTo>
                    <a:pt x="274" y="11"/>
                  </a:lnTo>
                  <a:cubicBezTo>
                    <a:pt x="331" y="3"/>
                    <a:pt x="384" y="0"/>
                    <a:pt x="416" y="19"/>
                  </a:cubicBezTo>
                  <a:lnTo>
                    <a:pt x="416" y="19"/>
                  </a:lnTo>
                  <a:cubicBezTo>
                    <a:pt x="446" y="37"/>
                    <a:pt x="496" y="84"/>
                    <a:pt x="514" y="102"/>
                  </a:cubicBezTo>
                  <a:lnTo>
                    <a:pt x="514" y="102"/>
                  </a:lnTo>
                  <a:cubicBezTo>
                    <a:pt x="519" y="106"/>
                    <a:pt x="523" y="111"/>
                    <a:pt x="527" y="115"/>
                  </a:cubicBezTo>
                  <a:lnTo>
                    <a:pt x="527" y="115"/>
                  </a:lnTo>
                  <a:cubicBezTo>
                    <a:pt x="597" y="201"/>
                    <a:pt x="645" y="315"/>
                    <a:pt x="645" y="414"/>
                  </a:cubicBezTo>
                </a:path>
              </a:pathLst>
            </a:custGeom>
            <a:solidFill>
              <a:schemeClr val="accent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67" name="Freeform 94">
              <a:extLst>
                <a:ext uri="{FF2B5EF4-FFF2-40B4-BE49-F238E27FC236}">
                  <a16:creationId xmlns:a16="http://schemas.microsoft.com/office/drawing/2014/main" xmlns="" id="{CCC27175-9921-4E9F-A04A-4066E1D5C271}"/>
                </a:ext>
              </a:extLst>
            </p:cNvPr>
            <p:cNvSpPr>
              <a:spLocks noChangeArrowheads="1"/>
            </p:cNvSpPr>
            <p:nvPr/>
          </p:nvSpPr>
          <p:spPr bwMode="auto">
            <a:xfrm>
              <a:off x="12782170" y="7514712"/>
              <a:ext cx="201621" cy="155536"/>
            </a:xfrm>
            <a:custGeom>
              <a:avLst/>
              <a:gdLst>
                <a:gd name="T0" fmla="*/ 247 w 308"/>
                <a:gd name="T1" fmla="*/ 180 h 236"/>
                <a:gd name="T2" fmla="*/ 247 w 308"/>
                <a:gd name="T3" fmla="*/ 180 h 236"/>
                <a:gd name="T4" fmla="*/ 250 w 308"/>
                <a:gd name="T5" fmla="*/ 29 h 236"/>
                <a:gd name="T6" fmla="*/ 250 w 308"/>
                <a:gd name="T7" fmla="*/ 29 h 236"/>
                <a:gd name="T8" fmla="*/ 249 w 308"/>
                <a:gd name="T9" fmla="*/ 29 h 236"/>
                <a:gd name="T10" fmla="*/ 249 w 308"/>
                <a:gd name="T11" fmla="*/ 29 h 236"/>
                <a:gd name="T12" fmla="*/ 168 w 308"/>
                <a:gd name="T13" fmla="*/ 3 h 236"/>
                <a:gd name="T14" fmla="*/ 168 w 308"/>
                <a:gd name="T15" fmla="*/ 3 h 236"/>
                <a:gd name="T16" fmla="*/ 120 w 308"/>
                <a:gd name="T17" fmla="*/ 11 h 236"/>
                <a:gd name="T18" fmla="*/ 55 w 308"/>
                <a:gd name="T19" fmla="*/ 44 h 236"/>
                <a:gd name="T20" fmla="*/ 55 w 308"/>
                <a:gd name="T21" fmla="*/ 44 h 236"/>
                <a:gd name="T22" fmla="*/ 38 w 308"/>
                <a:gd name="T23" fmla="*/ 175 h 236"/>
                <a:gd name="T24" fmla="*/ 38 w 308"/>
                <a:gd name="T25" fmla="*/ 175 h 236"/>
                <a:gd name="T26" fmla="*/ 83 w 308"/>
                <a:gd name="T27" fmla="*/ 210 h 236"/>
                <a:gd name="T28" fmla="*/ 83 w 308"/>
                <a:gd name="T29" fmla="*/ 210 h 236"/>
                <a:gd name="T30" fmla="*/ 189 w 308"/>
                <a:gd name="T31" fmla="*/ 214 h 236"/>
                <a:gd name="T32" fmla="*/ 189 w 308"/>
                <a:gd name="T33" fmla="*/ 214 h 236"/>
                <a:gd name="T34" fmla="*/ 196 w 308"/>
                <a:gd name="T35" fmla="*/ 210 h 236"/>
                <a:gd name="T36" fmla="*/ 196 w 308"/>
                <a:gd name="T37" fmla="*/ 210 h 236"/>
                <a:gd name="T38" fmla="*/ 247 w 308"/>
                <a:gd name="T39" fmla="*/ 18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8" h="236">
                  <a:moveTo>
                    <a:pt x="247" y="180"/>
                  </a:moveTo>
                  <a:lnTo>
                    <a:pt x="247" y="180"/>
                  </a:lnTo>
                  <a:cubicBezTo>
                    <a:pt x="305" y="147"/>
                    <a:pt x="307" y="63"/>
                    <a:pt x="250" y="29"/>
                  </a:cubicBezTo>
                  <a:lnTo>
                    <a:pt x="250" y="29"/>
                  </a:lnTo>
                  <a:cubicBezTo>
                    <a:pt x="250" y="29"/>
                    <a:pt x="250" y="29"/>
                    <a:pt x="249" y="29"/>
                  </a:cubicBezTo>
                  <a:lnTo>
                    <a:pt x="249" y="29"/>
                  </a:lnTo>
                  <a:cubicBezTo>
                    <a:pt x="222" y="13"/>
                    <a:pt x="194" y="5"/>
                    <a:pt x="168" y="3"/>
                  </a:cubicBezTo>
                  <a:lnTo>
                    <a:pt x="168" y="3"/>
                  </a:lnTo>
                  <a:cubicBezTo>
                    <a:pt x="152" y="0"/>
                    <a:pt x="135" y="4"/>
                    <a:pt x="120" y="11"/>
                  </a:cubicBezTo>
                  <a:lnTo>
                    <a:pt x="55" y="44"/>
                  </a:lnTo>
                  <a:lnTo>
                    <a:pt x="55" y="44"/>
                  </a:lnTo>
                  <a:cubicBezTo>
                    <a:pt x="9" y="71"/>
                    <a:pt x="0" y="136"/>
                    <a:pt x="38" y="175"/>
                  </a:cubicBezTo>
                  <a:lnTo>
                    <a:pt x="38" y="175"/>
                  </a:lnTo>
                  <a:cubicBezTo>
                    <a:pt x="52" y="189"/>
                    <a:pt x="67" y="201"/>
                    <a:pt x="83" y="210"/>
                  </a:cubicBezTo>
                  <a:lnTo>
                    <a:pt x="83" y="210"/>
                  </a:lnTo>
                  <a:cubicBezTo>
                    <a:pt x="125" y="235"/>
                    <a:pt x="155" y="230"/>
                    <a:pt x="189" y="214"/>
                  </a:cubicBezTo>
                  <a:lnTo>
                    <a:pt x="189" y="214"/>
                  </a:lnTo>
                  <a:cubicBezTo>
                    <a:pt x="192" y="213"/>
                    <a:pt x="194" y="211"/>
                    <a:pt x="196" y="210"/>
                  </a:cubicBezTo>
                  <a:lnTo>
                    <a:pt x="196" y="210"/>
                  </a:lnTo>
                  <a:cubicBezTo>
                    <a:pt x="212" y="201"/>
                    <a:pt x="230" y="190"/>
                    <a:pt x="247" y="180"/>
                  </a:cubicBezTo>
                </a:path>
              </a:pathLst>
            </a:custGeom>
            <a:solidFill>
              <a:schemeClr val="bg1">
                <a:lumMod val="8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68" name="Freeform 96">
              <a:extLst>
                <a:ext uri="{FF2B5EF4-FFF2-40B4-BE49-F238E27FC236}">
                  <a16:creationId xmlns:a16="http://schemas.microsoft.com/office/drawing/2014/main" xmlns="" id="{F85886F5-CD41-42EC-8FCD-FE0E4FE2A4D1}"/>
                </a:ext>
              </a:extLst>
            </p:cNvPr>
            <p:cNvSpPr>
              <a:spLocks noChangeArrowheads="1"/>
            </p:cNvSpPr>
            <p:nvPr/>
          </p:nvSpPr>
          <p:spPr bwMode="auto">
            <a:xfrm>
              <a:off x="12842654" y="7462865"/>
              <a:ext cx="92170" cy="115212"/>
            </a:xfrm>
            <a:custGeom>
              <a:avLst/>
              <a:gdLst>
                <a:gd name="T0" fmla="*/ 118 w 139"/>
                <a:gd name="T1" fmla="*/ 30 h 177"/>
                <a:gd name="T2" fmla="*/ 118 w 139"/>
                <a:gd name="T3" fmla="*/ 30 h 177"/>
                <a:gd name="T4" fmla="*/ 21 w 139"/>
                <a:gd name="T5" fmla="*/ 30 h 177"/>
                <a:gd name="T6" fmla="*/ 21 w 139"/>
                <a:gd name="T7" fmla="*/ 30 h 177"/>
                <a:gd name="T8" fmla="*/ 1 w 139"/>
                <a:gd name="T9" fmla="*/ 0 h 177"/>
                <a:gd name="T10" fmla="*/ 1 w 139"/>
                <a:gd name="T11" fmla="*/ 0 h 177"/>
                <a:gd name="T12" fmla="*/ 1 w 139"/>
                <a:gd name="T13" fmla="*/ 132 h 177"/>
                <a:gd name="T14" fmla="*/ 1 w 139"/>
                <a:gd name="T15" fmla="*/ 132 h 177"/>
                <a:gd name="T16" fmla="*/ 1 w 139"/>
                <a:gd name="T17" fmla="*/ 132 h 177"/>
                <a:gd name="T18" fmla="*/ 21 w 139"/>
                <a:gd name="T19" fmla="*/ 161 h 177"/>
                <a:gd name="T20" fmla="*/ 21 w 139"/>
                <a:gd name="T21" fmla="*/ 161 h 177"/>
                <a:gd name="T22" fmla="*/ 118 w 139"/>
                <a:gd name="T23" fmla="*/ 161 h 177"/>
                <a:gd name="T24" fmla="*/ 118 w 139"/>
                <a:gd name="T25" fmla="*/ 161 h 177"/>
                <a:gd name="T26" fmla="*/ 138 w 139"/>
                <a:gd name="T27" fmla="*/ 132 h 177"/>
                <a:gd name="T28" fmla="*/ 138 w 139"/>
                <a:gd name="T29" fmla="*/ 132 h 177"/>
                <a:gd name="T30" fmla="*/ 138 w 139"/>
                <a:gd name="T31" fmla="*/ 2 h 177"/>
                <a:gd name="T32" fmla="*/ 138 w 139"/>
                <a:gd name="T33" fmla="*/ 2 h 177"/>
                <a:gd name="T34" fmla="*/ 118 w 139"/>
                <a:gd name="T35" fmla="*/ 3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9" h="177">
                  <a:moveTo>
                    <a:pt x="118" y="30"/>
                  </a:moveTo>
                  <a:lnTo>
                    <a:pt x="118" y="30"/>
                  </a:lnTo>
                  <a:cubicBezTo>
                    <a:pt x="91" y="46"/>
                    <a:pt x="48" y="46"/>
                    <a:pt x="21" y="30"/>
                  </a:cubicBezTo>
                  <a:lnTo>
                    <a:pt x="21" y="30"/>
                  </a:lnTo>
                  <a:cubicBezTo>
                    <a:pt x="7" y="22"/>
                    <a:pt x="0" y="11"/>
                    <a:pt x="1" y="0"/>
                  </a:cubicBezTo>
                  <a:lnTo>
                    <a:pt x="1" y="0"/>
                  </a:lnTo>
                  <a:lnTo>
                    <a:pt x="1" y="132"/>
                  </a:lnTo>
                  <a:lnTo>
                    <a:pt x="1" y="132"/>
                  </a:lnTo>
                  <a:lnTo>
                    <a:pt x="1" y="132"/>
                  </a:lnTo>
                  <a:cubicBezTo>
                    <a:pt x="1" y="142"/>
                    <a:pt x="8" y="153"/>
                    <a:pt x="21" y="161"/>
                  </a:cubicBezTo>
                  <a:lnTo>
                    <a:pt x="21" y="161"/>
                  </a:lnTo>
                  <a:cubicBezTo>
                    <a:pt x="48" y="176"/>
                    <a:pt x="91" y="176"/>
                    <a:pt x="118" y="161"/>
                  </a:cubicBezTo>
                  <a:lnTo>
                    <a:pt x="118" y="161"/>
                  </a:lnTo>
                  <a:cubicBezTo>
                    <a:pt x="132" y="152"/>
                    <a:pt x="138" y="142"/>
                    <a:pt x="138" y="132"/>
                  </a:cubicBezTo>
                  <a:lnTo>
                    <a:pt x="138" y="132"/>
                  </a:lnTo>
                  <a:lnTo>
                    <a:pt x="138" y="2"/>
                  </a:lnTo>
                  <a:lnTo>
                    <a:pt x="138" y="2"/>
                  </a:lnTo>
                  <a:cubicBezTo>
                    <a:pt x="138" y="12"/>
                    <a:pt x="132" y="22"/>
                    <a:pt x="118" y="30"/>
                  </a:cubicBezTo>
                </a:path>
              </a:pathLst>
            </a:custGeom>
            <a:solidFill>
              <a:schemeClr val="bg1">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69" name="Freeform 98">
              <a:extLst>
                <a:ext uri="{FF2B5EF4-FFF2-40B4-BE49-F238E27FC236}">
                  <a16:creationId xmlns:a16="http://schemas.microsoft.com/office/drawing/2014/main" xmlns="" id="{204E2553-EF8D-4D42-A6BA-2E222A8E5B66}"/>
                </a:ext>
              </a:extLst>
            </p:cNvPr>
            <p:cNvSpPr>
              <a:spLocks noChangeArrowheads="1"/>
            </p:cNvSpPr>
            <p:nvPr/>
          </p:nvSpPr>
          <p:spPr bwMode="auto">
            <a:xfrm>
              <a:off x="12733203" y="7105708"/>
              <a:ext cx="313954" cy="423404"/>
            </a:xfrm>
            <a:custGeom>
              <a:avLst/>
              <a:gdLst>
                <a:gd name="T0" fmla="*/ 481 w 482"/>
                <a:gd name="T1" fmla="*/ 240 h 647"/>
                <a:gd name="T2" fmla="*/ 481 w 482"/>
                <a:gd name="T3" fmla="*/ 406 h 647"/>
                <a:gd name="T4" fmla="*/ 481 w 482"/>
                <a:gd name="T5" fmla="*/ 406 h 647"/>
                <a:gd name="T6" fmla="*/ 241 w 482"/>
                <a:gd name="T7" fmla="*/ 646 h 647"/>
                <a:gd name="T8" fmla="*/ 241 w 482"/>
                <a:gd name="T9" fmla="*/ 646 h 647"/>
                <a:gd name="T10" fmla="*/ 0 w 482"/>
                <a:gd name="T11" fmla="*/ 406 h 647"/>
                <a:gd name="T12" fmla="*/ 0 w 482"/>
                <a:gd name="T13" fmla="*/ 240 h 647"/>
                <a:gd name="T14" fmla="*/ 0 w 482"/>
                <a:gd name="T15" fmla="*/ 240 h 647"/>
                <a:gd name="T16" fmla="*/ 7 w 482"/>
                <a:gd name="T17" fmla="*/ 184 h 647"/>
                <a:gd name="T18" fmla="*/ 7 w 482"/>
                <a:gd name="T19" fmla="*/ 184 h 647"/>
                <a:gd name="T20" fmla="*/ 11 w 482"/>
                <a:gd name="T21" fmla="*/ 170 h 647"/>
                <a:gd name="T22" fmla="*/ 11 w 482"/>
                <a:gd name="T23" fmla="*/ 170 h 647"/>
                <a:gd name="T24" fmla="*/ 241 w 482"/>
                <a:gd name="T25" fmla="*/ 0 h 647"/>
                <a:gd name="T26" fmla="*/ 241 w 482"/>
                <a:gd name="T27" fmla="*/ 0 h 647"/>
                <a:gd name="T28" fmla="*/ 410 w 482"/>
                <a:gd name="T29" fmla="*/ 71 h 647"/>
                <a:gd name="T30" fmla="*/ 410 w 482"/>
                <a:gd name="T31" fmla="*/ 71 h 647"/>
                <a:gd name="T32" fmla="*/ 481 w 482"/>
                <a:gd name="T33" fmla="*/ 240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2" h="647">
                  <a:moveTo>
                    <a:pt x="481" y="240"/>
                  </a:moveTo>
                  <a:lnTo>
                    <a:pt x="481" y="406"/>
                  </a:lnTo>
                  <a:lnTo>
                    <a:pt x="481" y="406"/>
                  </a:lnTo>
                  <a:cubicBezTo>
                    <a:pt x="481" y="538"/>
                    <a:pt x="373" y="646"/>
                    <a:pt x="241" y="646"/>
                  </a:cubicBezTo>
                  <a:lnTo>
                    <a:pt x="241" y="646"/>
                  </a:lnTo>
                  <a:cubicBezTo>
                    <a:pt x="108" y="646"/>
                    <a:pt x="0" y="538"/>
                    <a:pt x="0" y="406"/>
                  </a:cubicBezTo>
                  <a:lnTo>
                    <a:pt x="0" y="240"/>
                  </a:lnTo>
                  <a:lnTo>
                    <a:pt x="0" y="240"/>
                  </a:lnTo>
                  <a:cubicBezTo>
                    <a:pt x="0" y="221"/>
                    <a:pt x="3" y="202"/>
                    <a:pt x="7" y="184"/>
                  </a:cubicBezTo>
                  <a:lnTo>
                    <a:pt x="7" y="184"/>
                  </a:lnTo>
                  <a:cubicBezTo>
                    <a:pt x="8" y="179"/>
                    <a:pt x="9" y="175"/>
                    <a:pt x="11" y="170"/>
                  </a:cubicBezTo>
                  <a:lnTo>
                    <a:pt x="11" y="170"/>
                  </a:lnTo>
                  <a:cubicBezTo>
                    <a:pt x="41" y="72"/>
                    <a:pt x="132" y="0"/>
                    <a:pt x="241" y="0"/>
                  </a:cubicBezTo>
                  <a:lnTo>
                    <a:pt x="241" y="0"/>
                  </a:lnTo>
                  <a:cubicBezTo>
                    <a:pt x="307" y="0"/>
                    <a:pt x="367" y="27"/>
                    <a:pt x="410" y="71"/>
                  </a:cubicBezTo>
                  <a:lnTo>
                    <a:pt x="410" y="71"/>
                  </a:lnTo>
                  <a:cubicBezTo>
                    <a:pt x="454" y="114"/>
                    <a:pt x="481" y="174"/>
                    <a:pt x="481" y="240"/>
                  </a:cubicBezTo>
                </a:path>
              </a:pathLst>
            </a:custGeom>
            <a:solidFill>
              <a:schemeClr val="bg1">
                <a:lumMod val="8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70" name="Freeform 99">
              <a:extLst>
                <a:ext uri="{FF2B5EF4-FFF2-40B4-BE49-F238E27FC236}">
                  <a16:creationId xmlns:a16="http://schemas.microsoft.com/office/drawing/2014/main" xmlns="" id="{897220C1-DCA1-4E17-BCDA-29AA6699DABB}"/>
                </a:ext>
              </a:extLst>
            </p:cNvPr>
            <p:cNvSpPr>
              <a:spLocks noChangeArrowheads="1"/>
            </p:cNvSpPr>
            <p:nvPr/>
          </p:nvSpPr>
          <p:spPr bwMode="auto">
            <a:xfrm>
              <a:off x="12989551" y="7315969"/>
              <a:ext cx="77767" cy="92170"/>
            </a:xfrm>
            <a:custGeom>
              <a:avLst/>
              <a:gdLst>
                <a:gd name="T0" fmla="*/ 73 w 118"/>
                <a:gd name="T1" fmla="*/ 6 h 142"/>
                <a:gd name="T2" fmla="*/ 73 w 118"/>
                <a:gd name="T3" fmla="*/ 6 h 142"/>
                <a:gd name="T4" fmla="*/ 53 w 118"/>
                <a:gd name="T5" fmla="*/ 0 h 142"/>
                <a:gd name="T6" fmla="*/ 0 w 118"/>
                <a:gd name="T7" fmla="*/ 31 h 142"/>
                <a:gd name="T8" fmla="*/ 0 w 118"/>
                <a:gd name="T9" fmla="*/ 31 h 142"/>
                <a:gd name="T10" fmla="*/ 20 w 118"/>
                <a:gd name="T11" fmla="*/ 36 h 142"/>
                <a:gd name="T12" fmla="*/ 20 w 118"/>
                <a:gd name="T13" fmla="*/ 36 h 142"/>
                <a:gd name="T14" fmla="*/ 64 w 118"/>
                <a:gd name="T15" fmla="*/ 113 h 142"/>
                <a:gd name="T16" fmla="*/ 64 w 118"/>
                <a:gd name="T17" fmla="*/ 113 h 142"/>
                <a:gd name="T18" fmla="*/ 51 w 118"/>
                <a:gd name="T19" fmla="*/ 141 h 142"/>
                <a:gd name="T20" fmla="*/ 104 w 118"/>
                <a:gd name="T21" fmla="*/ 111 h 142"/>
                <a:gd name="T22" fmla="*/ 104 w 118"/>
                <a:gd name="T23" fmla="*/ 111 h 142"/>
                <a:gd name="T24" fmla="*/ 117 w 118"/>
                <a:gd name="T25" fmla="*/ 82 h 142"/>
                <a:gd name="T26" fmla="*/ 117 w 118"/>
                <a:gd name="T27" fmla="*/ 82 h 142"/>
                <a:gd name="T28" fmla="*/ 73 w 118"/>
                <a:gd name="T29" fmla="*/ 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142">
                  <a:moveTo>
                    <a:pt x="73" y="6"/>
                  </a:moveTo>
                  <a:lnTo>
                    <a:pt x="73" y="6"/>
                  </a:lnTo>
                  <a:cubicBezTo>
                    <a:pt x="66" y="2"/>
                    <a:pt x="59" y="0"/>
                    <a:pt x="53" y="0"/>
                  </a:cubicBezTo>
                  <a:lnTo>
                    <a:pt x="0" y="31"/>
                  </a:lnTo>
                  <a:lnTo>
                    <a:pt x="0" y="31"/>
                  </a:lnTo>
                  <a:cubicBezTo>
                    <a:pt x="6" y="31"/>
                    <a:pt x="13" y="32"/>
                    <a:pt x="20" y="36"/>
                  </a:cubicBezTo>
                  <a:lnTo>
                    <a:pt x="20" y="36"/>
                  </a:lnTo>
                  <a:cubicBezTo>
                    <a:pt x="45" y="51"/>
                    <a:pt x="64" y="85"/>
                    <a:pt x="64" y="113"/>
                  </a:cubicBezTo>
                  <a:lnTo>
                    <a:pt x="64" y="113"/>
                  </a:lnTo>
                  <a:cubicBezTo>
                    <a:pt x="64" y="127"/>
                    <a:pt x="60" y="137"/>
                    <a:pt x="51" y="141"/>
                  </a:cubicBezTo>
                  <a:lnTo>
                    <a:pt x="104" y="111"/>
                  </a:lnTo>
                  <a:lnTo>
                    <a:pt x="104" y="111"/>
                  </a:lnTo>
                  <a:cubicBezTo>
                    <a:pt x="112" y="106"/>
                    <a:pt x="117" y="96"/>
                    <a:pt x="117" y="82"/>
                  </a:cubicBezTo>
                  <a:lnTo>
                    <a:pt x="117" y="82"/>
                  </a:lnTo>
                  <a:cubicBezTo>
                    <a:pt x="117" y="55"/>
                    <a:pt x="97" y="20"/>
                    <a:pt x="73" y="6"/>
                  </a:cubicBezTo>
                </a:path>
              </a:pathLst>
            </a:custGeom>
            <a:solidFill>
              <a:schemeClr val="bg1">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71" name="Freeform 100">
              <a:extLst>
                <a:ext uri="{FF2B5EF4-FFF2-40B4-BE49-F238E27FC236}">
                  <a16:creationId xmlns:a16="http://schemas.microsoft.com/office/drawing/2014/main" xmlns="" id="{812D58BB-95CA-4B98-99BE-2E7D49726B01}"/>
                </a:ext>
              </a:extLst>
            </p:cNvPr>
            <p:cNvSpPr>
              <a:spLocks noChangeArrowheads="1"/>
            </p:cNvSpPr>
            <p:nvPr/>
          </p:nvSpPr>
          <p:spPr bwMode="auto">
            <a:xfrm>
              <a:off x="12989551" y="7336132"/>
              <a:ext cx="43204" cy="80648"/>
            </a:xfrm>
            <a:custGeom>
              <a:avLst/>
              <a:gdLst>
                <a:gd name="T0" fmla="*/ 20 w 65"/>
                <a:gd name="T1" fmla="*/ 5 h 122"/>
                <a:gd name="T2" fmla="*/ 20 w 65"/>
                <a:gd name="T3" fmla="*/ 5 h 122"/>
                <a:gd name="T4" fmla="*/ 64 w 65"/>
                <a:gd name="T5" fmla="*/ 82 h 122"/>
                <a:gd name="T6" fmla="*/ 64 w 65"/>
                <a:gd name="T7" fmla="*/ 82 h 122"/>
                <a:gd name="T8" fmla="*/ 20 w 65"/>
                <a:gd name="T9" fmla="*/ 107 h 122"/>
                <a:gd name="T10" fmla="*/ 20 w 65"/>
                <a:gd name="T11" fmla="*/ 107 h 122"/>
                <a:gd name="T12" fmla="*/ 0 w 65"/>
                <a:gd name="T13" fmla="*/ 89 h 122"/>
                <a:gd name="T14" fmla="*/ 0 w 65"/>
                <a:gd name="T15" fmla="*/ 0 h 122"/>
                <a:gd name="T16" fmla="*/ 0 w 65"/>
                <a:gd name="T17" fmla="*/ 0 h 122"/>
                <a:gd name="T18" fmla="*/ 20 w 65"/>
                <a:gd name="T19" fmla="*/ 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122">
                  <a:moveTo>
                    <a:pt x="20" y="5"/>
                  </a:moveTo>
                  <a:lnTo>
                    <a:pt x="20" y="5"/>
                  </a:lnTo>
                  <a:cubicBezTo>
                    <a:pt x="45" y="20"/>
                    <a:pt x="64" y="54"/>
                    <a:pt x="64" y="82"/>
                  </a:cubicBezTo>
                  <a:lnTo>
                    <a:pt x="64" y="82"/>
                  </a:lnTo>
                  <a:cubicBezTo>
                    <a:pt x="64" y="110"/>
                    <a:pt x="44" y="121"/>
                    <a:pt x="20" y="107"/>
                  </a:cubicBezTo>
                  <a:lnTo>
                    <a:pt x="20" y="107"/>
                  </a:lnTo>
                  <a:cubicBezTo>
                    <a:pt x="13" y="103"/>
                    <a:pt x="6" y="96"/>
                    <a:pt x="0" y="89"/>
                  </a:cubicBezTo>
                  <a:lnTo>
                    <a:pt x="0" y="0"/>
                  </a:lnTo>
                  <a:lnTo>
                    <a:pt x="0" y="0"/>
                  </a:lnTo>
                  <a:cubicBezTo>
                    <a:pt x="6" y="0"/>
                    <a:pt x="13" y="1"/>
                    <a:pt x="20" y="5"/>
                  </a:cubicBezTo>
                </a:path>
              </a:pathLst>
            </a:custGeom>
            <a:solidFill>
              <a:schemeClr val="bg1">
                <a:lumMod val="8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72" name="Freeform 101">
              <a:extLst>
                <a:ext uri="{FF2B5EF4-FFF2-40B4-BE49-F238E27FC236}">
                  <a16:creationId xmlns:a16="http://schemas.microsoft.com/office/drawing/2014/main" xmlns="" id="{9656B261-7A7A-4A13-AD22-404171937779}"/>
                </a:ext>
              </a:extLst>
            </p:cNvPr>
            <p:cNvSpPr>
              <a:spLocks noChangeArrowheads="1"/>
            </p:cNvSpPr>
            <p:nvPr/>
          </p:nvSpPr>
          <p:spPr bwMode="auto">
            <a:xfrm>
              <a:off x="12989551" y="7353414"/>
              <a:ext cx="31682" cy="43204"/>
            </a:xfrm>
            <a:custGeom>
              <a:avLst/>
              <a:gdLst>
                <a:gd name="T0" fmla="*/ 20 w 48"/>
                <a:gd name="T1" fmla="*/ 5 h 66"/>
                <a:gd name="T2" fmla="*/ 20 w 48"/>
                <a:gd name="T3" fmla="*/ 5 h 66"/>
                <a:gd name="T4" fmla="*/ 0 w 48"/>
                <a:gd name="T5" fmla="*/ 7 h 66"/>
                <a:gd name="T6" fmla="*/ 0 w 48"/>
                <a:gd name="T7" fmla="*/ 34 h 66"/>
                <a:gd name="T8" fmla="*/ 0 w 48"/>
                <a:gd name="T9" fmla="*/ 34 h 66"/>
                <a:gd name="T10" fmla="*/ 10 w 48"/>
                <a:gd name="T11" fmla="*/ 51 h 66"/>
                <a:gd name="T12" fmla="*/ 10 w 48"/>
                <a:gd name="T13" fmla="*/ 51 h 66"/>
                <a:gd name="T14" fmla="*/ 20 w 48"/>
                <a:gd name="T15" fmla="*/ 59 h 66"/>
                <a:gd name="T16" fmla="*/ 20 w 48"/>
                <a:gd name="T17" fmla="*/ 59 h 66"/>
                <a:gd name="T18" fmla="*/ 41 w 48"/>
                <a:gd name="T19" fmla="*/ 57 h 66"/>
                <a:gd name="T20" fmla="*/ 41 w 48"/>
                <a:gd name="T21" fmla="*/ 57 h 66"/>
                <a:gd name="T22" fmla="*/ 30 w 48"/>
                <a:gd name="T23" fmla="*/ 14 h 66"/>
                <a:gd name="T24" fmla="*/ 30 w 48"/>
                <a:gd name="T25" fmla="*/ 14 h 66"/>
                <a:gd name="T26" fmla="*/ 20 w 48"/>
                <a:gd name="T27" fmla="*/ 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66">
                  <a:moveTo>
                    <a:pt x="20" y="5"/>
                  </a:moveTo>
                  <a:lnTo>
                    <a:pt x="20" y="5"/>
                  </a:lnTo>
                  <a:cubicBezTo>
                    <a:pt x="12" y="0"/>
                    <a:pt x="4" y="0"/>
                    <a:pt x="0" y="7"/>
                  </a:cubicBezTo>
                  <a:lnTo>
                    <a:pt x="0" y="34"/>
                  </a:lnTo>
                  <a:lnTo>
                    <a:pt x="0" y="34"/>
                  </a:lnTo>
                  <a:cubicBezTo>
                    <a:pt x="2" y="40"/>
                    <a:pt x="6" y="46"/>
                    <a:pt x="10" y="51"/>
                  </a:cubicBezTo>
                  <a:lnTo>
                    <a:pt x="10" y="51"/>
                  </a:lnTo>
                  <a:cubicBezTo>
                    <a:pt x="13" y="55"/>
                    <a:pt x="17" y="58"/>
                    <a:pt x="20" y="59"/>
                  </a:cubicBezTo>
                  <a:lnTo>
                    <a:pt x="20" y="59"/>
                  </a:lnTo>
                  <a:cubicBezTo>
                    <a:pt x="29" y="65"/>
                    <a:pt x="37" y="64"/>
                    <a:pt x="41" y="57"/>
                  </a:cubicBezTo>
                  <a:lnTo>
                    <a:pt x="41" y="57"/>
                  </a:lnTo>
                  <a:cubicBezTo>
                    <a:pt x="47" y="47"/>
                    <a:pt x="43" y="27"/>
                    <a:pt x="30" y="14"/>
                  </a:cubicBezTo>
                  <a:lnTo>
                    <a:pt x="30" y="14"/>
                  </a:lnTo>
                  <a:cubicBezTo>
                    <a:pt x="27" y="10"/>
                    <a:pt x="24" y="7"/>
                    <a:pt x="20" y="5"/>
                  </a:cubicBezTo>
                </a:path>
              </a:pathLst>
            </a:custGeom>
            <a:solidFill>
              <a:schemeClr val="bg1">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73" name="Freeform 102">
              <a:extLst>
                <a:ext uri="{FF2B5EF4-FFF2-40B4-BE49-F238E27FC236}">
                  <a16:creationId xmlns:a16="http://schemas.microsoft.com/office/drawing/2014/main" xmlns="" id="{3E566656-A9C6-44E2-813D-CDE5D5A68E7F}"/>
                </a:ext>
              </a:extLst>
            </p:cNvPr>
            <p:cNvSpPr>
              <a:spLocks noChangeArrowheads="1"/>
            </p:cNvSpPr>
            <p:nvPr/>
          </p:nvSpPr>
          <p:spPr bwMode="auto">
            <a:xfrm>
              <a:off x="12113940" y="7699050"/>
              <a:ext cx="48964" cy="115212"/>
            </a:xfrm>
            <a:custGeom>
              <a:avLst/>
              <a:gdLst>
                <a:gd name="T0" fmla="*/ 76 w 77"/>
                <a:gd name="T1" fmla="*/ 177 h 178"/>
                <a:gd name="T2" fmla="*/ 76 w 77"/>
                <a:gd name="T3" fmla="*/ 177 h 178"/>
                <a:gd name="T4" fmla="*/ 0 w 77"/>
                <a:gd name="T5" fmla="*/ 0 h 178"/>
              </a:gdLst>
              <a:ahLst/>
              <a:cxnLst>
                <a:cxn ang="0">
                  <a:pos x="T0" y="T1"/>
                </a:cxn>
                <a:cxn ang="0">
                  <a:pos x="T2" y="T3"/>
                </a:cxn>
                <a:cxn ang="0">
                  <a:pos x="T4" y="T5"/>
                </a:cxn>
              </a:cxnLst>
              <a:rect l="0" t="0" r="r" b="b"/>
              <a:pathLst>
                <a:path w="77" h="178">
                  <a:moveTo>
                    <a:pt x="76" y="177"/>
                  </a:moveTo>
                  <a:lnTo>
                    <a:pt x="76" y="177"/>
                  </a:lnTo>
                  <a:cubicBezTo>
                    <a:pt x="41" y="119"/>
                    <a:pt x="3" y="45"/>
                    <a:pt x="0" y="0"/>
                  </a:cubicBezTo>
                </a:path>
              </a:pathLst>
            </a:custGeom>
            <a:noFill/>
            <a:ln w="25400" cap="flat">
              <a:solidFill>
                <a:schemeClr val="bg1">
                  <a:lumMod val="8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74" name="Freeform 103">
              <a:extLst>
                <a:ext uri="{FF2B5EF4-FFF2-40B4-BE49-F238E27FC236}">
                  <a16:creationId xmlns:a16="http://schemas.microsoft.com/office/drawing/2014/main" xmlns="" id="{1C275DA7-736D-450D-8902-69351A9D0FF6}"/>
                </a:ext>
              </a:extLst>
            </p:cNvPr>
            <p:cNvSpPr>
              <a:spLocks noChangeArrowheads="1"/>
            </p:cNvSpPr>
            <p:nvPr/>
          </p:nvSpPr>
          <p:spPr bwMode="auto">
            <a:xfrm>
              <a:off x="12882980" y="8557380"/>
              <a:ext cx="89290" cy="92170"/>
            </a:xfrm>
            <a:custGeom>
              <a:avLst/>
              <a:gdLst>
                <a:gd name="T0" fmla="*/ 0 w 135"/>
                <a:gd name="T1" fmla="*/ 139 h 140"/>
                <a:gd name="T2" fmla="*/ 0 w 135"/>
                <a:gd name="T3" fmla="*/ 139 h 140"/>
                <a:gd name="T4" fmla="*/ 134 w 135"/>
                <a:gd name="T5" fmla="*/ 0 h 140"/>
              </a:gdLst>
              <a:ahLst/>
              <a:cxnLst>
                <a:cxn ang="0">
                  <a:pos x="T0" y="T1"/>
                </a:cxn>
                <a:cxn ang="0">
                  <a:pos x="T2" y="T3"/>
                </a:cxn>
                <a:cxn ang="0">
                  <a:pos x="T4" y="T5"/>
                </a:cxn>
              </a:cxnLst>
              <a:rect l="0" t="0" r="r" b="b"/>
              <a:pathLst>
                <a:path w="135" h="140">
                  <a:moveTo>
                    <a:pt x="0" y="139"/>
                  </a:moveTo>
                  <a:lnTo>
                    <a:pt x="0" y="139"/>
                  </a:lnTo>
                  <a:cubicBezTo>
                    <a:pt x="53" y="97"/>
                    <a:pt x="115" y="41"/>
                    <a:pt x="134" y="0"/>
                  </a:cubicBezTo>
                </a:path>
              </a:pathLst>
            </a:custGeom>
            <a:noFill/>
            <a:ln w="25400" cap="flat">
              <a:solidFill>
                <a:schemeClr val="bg1">
                  <a:lumMod val="8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75" name="Freeform 104">
              <a:extLst>
                <a:ext uri="{FF2B5EF4-FFF2-40B4-BE49-F238E27FC236}">
                  <a16:creationId xmlns:a16="http://schemas.microsoft.com/office/drawing/2014/main" xmlns="" id="{A470F5B2-06AA-417E-A0F8-7F7C4CF58F76}"/>
                </a:ext>
              </a:extLst>
            </p:cNvPr>
            <p:cNvSpPr>
              <a:spLocks noChangeArrowheads="1"/>
            </p:cNvSpPr>
            <p:nvPr/>
          </p:nvSpPr>
          <p:spPr bwMode="auto">
            <a:xfrm>
              <a:off x="12710161" y="7079785"/>
              <a:ext cx="357157" cy="316833"/>
            </a:xfrm>
            <a:custGeom>
              <a:avLst/>
              <a:gdLst>
                <a:gd name="T0" fmla="*/ 23 w 545"/>
                <a:gd name="T1" fmla="*/ 100 h 484"/>
                <a:gd name="T2" fmla="*/ 23 w 545"/>
                <a:gd name="T3" fmla="*/ 100 h 484"/>
                <a:gd name="T4" fmla="*/ 93 w 545"/>
                <a:gd name="T5" fmla="*/ 222 h 484"/>
                <a:gd name="T6" fmla="*/ 93 w 545"/>
                <a:gd name="T7" fmla="*/ 222 h 484"/>
                <a:gd name="T8" fmla="*/ 299 w 545"/>
                <a:gd name="T9" fmla="*/ 261 h 484"/>
                <a:gd name="T10" fmla="*/ 299 w 545"/>
                <a:gd name="T11" fmla="*/ 261 h 484"/>
                <a:gd name="T12" fmla="*/ 348 w 545"/>
                <a:gd name="T13" fmla="*/ 405 h 484"/>
                <a:gd name="T14" fmla="*/ 348 w 545"/>
                <a:gd name="T15" fmla="*/ 405 h 484"/>
                <a:gd name="T16" fmla="*/ 388 w 545"/>
                <a:gd name="T17" fmla="*/ 475 h 484"/>
                <a:gd name="T18" fmla="*/ 388 w 545"/>
                <a:gd name="T19" fmla="*/ 475 h 484"/>
                <a:gd name="T20" fmla="*/ 430 w 545"/>
                <a:gd name="T21" fmla="*/ 394 h 484"/>
                <a:gd name="T22" fmla="*/ 479 w 545"/>
                <a:gd name="T23" fmla="*/ 377 h 484"/>
                <a:gd name="T24" fmla="*/ 479 w 545"/>
                <a:gd name="T25" fmla="*/ 377 h 484"/>
                <a:gd name="T26" fmla="*/ 539 w 545"/>
                <a:gd name="T27" fmla="*/ 283 h 484"/>
                <a:gd name="T28" fmla="*/ 530 w 545"/>
                <a:gd name="T29" fmla="*/ 200 h 484"/>
                <a:gd name="T30" fmla="*/ 530 w 545"/>
                <a:gd name="T31" fmla="*/ 200 h 484"/>
                <a:gd name="T32" fmla="*/ 402 w 545"/>
                <a:gd name="T33" fmla="*/ 33 h 484"/>
                <a:gd name="T34" fmla="*/ 402 w 545"/>
                <a:gd name="T35" fmla="*/ 33 h 484"/>
                <a:gd name="T36" fmla="*/ 402 w 545"/>
                <a:gd name="T37" fmla="*/ 33 h 484"/>
                <a:gd name="T38" fmla="*/ 139 w 545"/>
                <a:gd name="T39" fmla="*/ 44 h 484"/>
                <a:gd name="T40" fmla="*/ 23 w 545"/>
                <a:gd name="T41" fmla="*/ 100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5" h="484">
                  <a:moveTo>
                    <a:pt x="23" y="100"/>
                  </a:moveTo>
                  <a:lnTo>
                    <a:pt x="23" y="100"/>
                  </a:lnTo>
                  <a:cubicBezTo>
                    <a:pt x="23" y="100"/>
                    <a:pt x="0" y="200"/>
                    <a:pt x="93" y="222"/>
                  </a:cubicBezTo>
                  <a:lnTo>
                    <a:pt x="93" y="222"/>
                  </a:lnTo>
                  <a:cubicBezTo>
                    <a:pt x="186" y="243"/>
                    <a:pt x="219" y="194"/>
                    <a:pt x="299" y="261"/>
                  </a:cubicBezTo>
                  <a:lnTo>
                    <a:pt x="299" y="261"/>
                  </a:lnTo>
                  <a:cubicBezTo>
                    <a:pt x="378" y="326"/>
                    <a:pt x="325" y="377"/>
                    <a:pt x="348" y="405"/>
                  </a:cubicBezTo>
                  <a:lnTo>
                    <a:pt x="348" y="405"/>
                  </a:lnTo>
                  <a:cubicBezTo>
                    <a:pt x="371" y="434"/>
                    <a:pt x="345" y="467"/>
                    <a:pt x="388" y="475"/>
                  </a:cubicBezTo>
                  <a:lnTo>
                    <a:pt x="388" y="475"/>
                  </a:lnTo>
                  <a:cubicBezTo>
                    <a:pt x="430" y="483"/>
                    <a:pt x="436" y="429"/>
                    <a:pt x="430" y="394"/>
                  </a:cubicBezTo>
                  <a:lnTo>
                    <a:pt x="479" y="377"/>
                  </a:lnTo>
                  <a:lnTo>
                    <a:pt x="479" y="377"/>
                  </a:lnTo>
                  <a:cubicBezTo>
                    <a:pt x="519" y="363"/>
                    <a:pt x="544" y="324"/>
                    <a:pt x="539" y="283"/>
                  </a:cubicBezTo>
                  <a:lnTo>
                    <a:pt x="530" y="200"/>
                  </a:lnTo>
                  <a:lnTo>
                    <a:pt x="530" y="200"/>
                  </a:lnTo>
                  <a:cubicBezTo>
                    <a:pt x="522" y="125"/>
                    <a:pt x="473" y="61"/>
                    <a:pt x="402" y="33"/>
                  </a:cubicBezTo>
                  <a:lnTo>
                    <a:pt x="402" y="33"/>
                  </a:lnTo>
                  <a:lnTo>
                    <a:pt x="402" y="33"/>
                  </a:lnTo>
                  <a:cubicBezTo>
                    <a:pt x="317" y="0"/>
                    <a:pt x="222" y="4"/>
                    <a:pt x="139" y="44"/>
                  </a:cubicBezTo>
                  <a:lnTo>
                    <a:pt x="23" y="100"/>
                  </a:lnTo>
                </a:path>
              </a:pathLst>
            </a:custGeom>
            <a:solidFill>
              <a:schemeClr val="bg1">
                <a:lumMod val="5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76" name="Freeform 106">
              <a:extLst>
                <a:ext uri="{FF2B5EF4-FFF2-40B4-BE49-F238E27FC236}">
                  <a16:creationId xmlns:a16="http://schemas.microsoft.com/office/drawing/2014/main" xmlns="" id="{830881E5-1FFB-4940-8D6D-F63A47519B35}"/>
                </a:ext>
              </a:extLst>
            </p:cNvPr>
            <p:cNvSpPr>
              <a:spLocks noChangeArrowheads="1"/>
            </p:cNvSpPr>
            <p:nvPr/>
          </p:nvSpPr>
          <p:spPr bwMode="auto">
            <a:xfrm>
              <a:off x="13001073" y="7727854"/>
              <a:ext cx="259227" cy="786322"/>
            </a:xfrm>
            <a:custGeom>
              <a:avLst/>
              <a:gdLst>
                <a:gd name="T0" fmla="*/ 63 w 398"/>
                <a:gd name="T1" fmla="*/ 0 h 1205"/>
                <a:gd name="T2" fmla="*/ 63 w 398"/>
                <a:gd name="T3" fmla="*/ 0 h 1205"/>
                <a:gd name="T4" fmla="*/ 0 w 398"/>
                <a:gd name="T5" fmla="*/ 1204 h 1205"/>
              </a:gdLst>
              <a:ahLst/>
              <a:cxnLst>
                <a:cxn ang="0">
                  <a:pos x="T0" y="T1"/>
                </a:cxn>
                <a:cxn ang="0">
                  <a:pos x="T2" y="T3"/>
                </a:cxn>
                <a:cxn ang="0">
                  <a:pos x="T4" y="T5"/>
                </a:cxn>
              </a:cxnLst>
              <a:rect l="0" t="0" r="r" b="b"/>
              <a:pathLst>
                <a:path w="398" h="1205">
                  <a:moveTo>
                    <a:pt x="63" y="0"/>
                  </a:moveTo>
                  <a:lnTo>
                    <a:pt x="63" y="0"/>
                  </a:lnTo>
                  <a:cubicBezTo>
                    <a:pt x="63" y="0"/>
                    <a:pt x="397" y="312"/>
                    <a:pt x="0" y="1204"/>
                  </a:cubicBezTo>
                </a:path>
              </a:pathLst>
            </a:custGeom>
            <a:noFill/>
            <a:ln w="254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grpSp>
      <p:sp>
        <p:nvSpPr>
          <p:cNvPr id="77" name="Subtitle 2">
            <a:extLst>
              <a:ext uri="{FF2B5EF4-FFF2-40B4-BE49-F238E27FC236}">
                <a16:creationId xmlns:a16="http://schemas.microsoft.com/office/drawing/2014/main" xmlns="" id="{42BBC8D9-7A11-4CD7-9042-2D12954DE569}"/>
              </a:ext>
            </a:extLst>
          </p:cNvPr>
          <p:cNvSpPr txBox="1">
            <a:spLocks/>
          </p:cNvSpPr>
          <p:nvPr/>
        </p:nvSpPr>
        <p:spPr>
          <a:xfrm>
            <a:off x="3815453" y="4791279"/>
            <a:ext cx="2349583" cy="197362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800" b="0" i="0" u="none" strike="noStrike" kern="1200" cap="none" spc="0" normalizeH="0" baseline="0" noProof="0" dirty="0">
                <a:ln>
                  <a:noFill/>
                </a:ln>
                <a:solidFill>
                  <a:srgbClr val="245473"/>
                </a:solidFill>
                <a:effectLst/>
                <a:uLnTx/>
                <a:uFillTx/>
                <a:latin typeface="Calibri Light" panose="020F0302020204030204"/>
                <a:ea typeface="+mn-ea"/>
              </a:rPr>
              <a:t>Messen Sie die </a:t>
            </a:r>
            <a:r>
              <a:rPr kumimoji="0" lang="en-GB" sz="1800" b="0" i="0" u="none" strike="noStrike" kern="1200" cap="none" spc="0" normalizeH="0" baseline="0" noProof="0" dirty="0" err="1">
                <a:ln>
                  <a:noFill/>
                </a:ln>
                <a:solidFill>
                  <a:srgbClr val="245473"/>
                </a:solidFill>
                <a:effectLst/>
                <a:uLnTx/>
                <a:uFillTx/>
                <a:latin typeface="Calibri Light" panose="020F0302020204030204"/>
                <a:ea typeface="+mn-ea"/>
              </a:rPr>
              <a:t>Wirkung</a:t>
            </a:r>
            <a:r>
              <a:rPr kumimoji="0" lang="en-GB" sz="1800" b="0" i="0" u="none" strike="noStrike" kern="1200" cap="none" spc="0" normalizeH="0" baseline="0" noProof="0" dirty="0">
                <a:ln>
                  <a:noFill/>
                </a:ln>
                <a:solidFill>
                  <a:srgbClr val="245473"/>
                </a:solidFill>
                <a:effectLst/>
                <a:uLnTx/>
                <a:uFillTx/>
                <a:latin typeface="Calibri Light" panose="020F0302020204030204"/>
                <a:ea typeface="+mn-ea"/>
              </a:rPr>
              <a:t> </a:t>
            </a:r>
            <a:r>
              <a:rPr kumimoji="0" lang="en-GB" sz="1800" b="0" i="0" u="none" strike="noStrike" kern="1200" cap="none" spc="0" normalizeH="0" baseline="0" noProof="0" dirty="0" err="1">
                <a:ln>
                  <a:noFill/>
                </a:ln>
                <a:solidFill>
                  <a:srgbClr val="245473"/>
                </a:solidFill>
                <a:effectLst/>
                <a:uLnTx/>
                <a:uFillTx/>
                <a:latin typeface="Calibri Light" panose="020F0302020204030204"/>
                <a:ea typeface="+mn-ea"/>
              </a:rPr>
              <a:t>Ihrer</a:t>
            </a:r>
            <a:r>
              <a:rPr kumimoji="0" lang="en-GB" sz="1800" b="0" i="0" u="none" strike="noStrike" kern="1200" cap="none" spc="0" normalizeH="0" baseline="0" noProof="0" dirty="0">
                <a:ln>
                  <a:noFill/>
                </a:ln>
                <a:solidFill>
                  <a:srgbClr val="245473"/>
                </a:solidFill>
                <a:effectLst/>
                <a:uLnTx/>
                <a:uFillTx/>
                <a:latin typeface="Calibri Light" panose="020F0302020204030204"/>
                <a:ea typeface="+mn-ea"/>
              </a:rPr>
              <a:t> </a:t>
            </a:r>
            <a:r>
              <a:rPr kumimoji="0" lang="en-GB" sz="1800" b="0" i="0" u="none" strike="noStrike" kern="1200" cap="none" spc="0" normalizeH="0" baseline="0" noProof="0" dirty="0" err="1">
                <a:ln>
                  <a:noFill/>
                </a:ln>
                <a:solidFill>
                  <a:srgbClr val="245473"/>
                </a:solidFill>
                <a:effectLst/>
                <a:uLnTx/>
                <a:uFillTx/>
                <a:latin typeface="Calibri Light" panose="020F0302020204030204"/>
                <a:ea typeface="+mn-ea"/>
              </a:rPr>
              <a:t>verschiedenen</a:t>
            </a:r>
            <a:r>
              <a:rPr kumimoji="0" lang="en-GB" sz="1800" b="0" i="0" u="none" strike="noStrike" kern="1200" cap="none" spc="0" normalizeH="0" baseline="0" noProof="0" dirty="0">
                <a:ln>
                  <a:noFill/>
                </a:ln>
                <a:solidFill>
                  <a:srgbClr val="245473"/>
                </a:solidFill>
                <a:effectLst/>
                <a:uLnTx/>
                <a:uFillTx/>
                <a:latin typeface="Calibri Light" panose="020F0302020204030204"/>
                <a:ea typeface="+mn-ea"/>
              </a:rPr>
              <a:t> Online-Marketing-Kampagnen, </a:t>
            </a:r>
            <a:r>
              <a:rPr kumimoji="0" lang="en-GB" sz="1800" b="0" i="0" u="none" strike="noStrike" kern="1200" cap="none" spc="0" normalizeH="0" baseline="0" noProof="0" dirty="0" err="1">
                <a:ln>
                  <a:noFill/>
                </a:ln>
                <a:solidFill>
                  <a:srgbClr val="245473"/>
                </a:solidFill>
                <a:effectLst/>
                <a:uLnTx/>
                <a:uFillTx/>
                <a:latin typeface="Calibri Light" panose="020F0302020204030204"/>
                <a:ea typeface="+mn-ea"/>
              </a:rPr>
              <a:t>vergleichen</a:t>
            </a:r>
            <a:r>
              <a:rPr kumimoji="0" lang="en-GB" sz="1800" b="0" i="0" u="none" strike="noStrike" kern="1200" cap="none" spc="0" normalizeH="0" baseline="0" noProof="0" dirty="0">
                <a:ln>
                  <a:noFill/>
                </a:ln>
                <a:solidFill>
                  <a:srgbClr val="245473"/>
                </a:solidFill>
                <a:effectLst/>
                <a:uLnTx/>
                <a:uFillTx/>
                <a:latin typeface="Calibri Light" panose="020F0302020204030204"/>
                <a:ea typeface="+mn-ea"/>
              </a:rPr>
              <a:t> und modifizieren Sie sie auf produktive Art und Weise. </a:t>
            </a:r>
          </a:p>
        </p:txBody>
      </p:sp>
      <p:sp>
        <p:nvSpPr>
          <p:cNvPr id="78" name="Subtitle 2">
            <a:extLst>
              <a:ext uri="{FF2B5EF4-FFF2-40B4-BE49-F238E27FC236}">
                <a16:creationId xmlns:a16="http://schemas.microsoft.com/office/drawing/2014/main" xmlns="" id="{BF705309-CEDE-4C3E-80A8-6A7661B969E2}"/>
              </a:ext>
            </a:extLst>
          </p:cNvPr>
          <p:cNvSpPr txBox="1">
            <a:spLocks/>
          </p:cNvSpPr>
          <p:nvPr/>
        </p:nvSpPr>
        <p:spPr>
          <a:xfrm>
            <a:off x="9752022" y="4582151"/>
            <a:ext cx="2352892" cy="1696626"/>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800" b="0" i="0" u="none" strike="noStrike" kern="1200" cap="none" spc="0" normalizeH="0" baseline="0" noProof="0" dirty="0">
                <a:ln>
                  <a:noFill/>
                </a:ln>
                <a:solidFill>
                  <a:srgbClr val="E64D92"/>
                </a:solidFill>
                <a:effectLst/>
                <a:uLnTx/>
                <a:uFillTx/>
                <a:latin typeface="Calibri Light" panose="020F0302020204030204"/>
                <a:ea typeface="Lato Light" panose="020F0502020204030203" pitchFamily="34" charset="0"/>
                <a:cs typeface="Mukta ExtraLight" panose="020B0000000000000000" pitchFamily="34" charset="77"/>
              </a:rPr>
              <a:t>Erlangen Sie umsetzbare Erkenntnisse auf der Grundlage des </a:t>
            </a:r>
            <a:r>
              <a:rPr kumimoji="0" lang="en-GB" sz="1800" b="0" i="0" u="none" strike="noStrike" kern="1200" cap="none" spc="0" normalizeH="0" baseline="0" noProof="0" dirty="0" err="1">
                <a:ln>
                  <a:noFill/>
                </a:ln>
                <a:solidFill>
                  <a:srgbClr val="E64D92"/>
                </a:solidFill>
                <a:effectLst/>
                <a:uLnTx/>
                <a:uFillTx/>
                <a:latin typeface="Calibri Light" panose="020F0302020204030204"/>
                <a:ea typeface="Lato Light" panose="020F0502020204030203" pitchFamily="34" charset="0"/>
                <a:cs typeface="Mukta ExtraLight" panose="020B0000000000000000" pitchFamily="34" charset="77"/>
              </a:rPr>
              <a:t>Gesamt-bildes</a:t>
            </a:r>
            <a:r>
              <a:rPr kumimoji="0" lang="en-GB" sz="1800" b="0" i="0" u="none" strike="noStrike" kern="1200" cap="none" spc="0" normalizeH="0" baseline="0" noProof="0" dirty="0">
                <a:ln>
                  <a:noFill/>
                </a:ln>
                <a:solidFill>
                  <a:srgbClr val="E64D92"/>
                </a:solidFill>
                <a:effectLst/>
                <a:uLnTx/>
                <a:uFillTx/>
                <a:latin typeface="Calibri Light" panose="020F0302020204030204"/>
                <a:ea typeface="Lato Light" panose="020F0502020204030203" pitchFamily="34" charset="0"/>
                <a:cs typeface="Mukta ExtraLight" panose="020B0000000000000000" pitchFamily="34" charset="77"/>
              </a:rPr>
              <a:t> des </a:t>
            </a:r>
            <a:r>
              <a:rPr kumimoji="0" lang="en-GB" sz="1800" b="0" i="0" u="none" strike="noStrike" kern="1200" cap="none" spc="0" normalizeH="0" baseline="0" noProof="0" dirty="0" err="1">
                <a:ln>
                  <a:noFill/>
                </a:ln>
                <a:solidFill>
                  <a:srgbClr val="E64D92"/>
                </a:solidFill>
                <a:effectLst/>
                <a:uLnTx/>
                <a:uFillTx/>
                <a:latin typeface="Calibri Light" panose="020F0302020204030204"/>
                <a:ea typeface="Lato Light" panose="020F0502020204030203" pitchFamily="34" charset="0"/>
                <a:cs typeface="Mukta ExtraLight" panose="020B0000000000000000" pitchFamily="34" charset="77"/>
              </a:rPr>
              <a:t>Unter-nehmens</a:t>
            </a:r>
            <a:r>
              <a:rPr kumimoji="0" lang="en-GB" sz="1800" b="0" i="0" u="none" strike="noStrike" kern="1200" cap="none" spc="0" normalizeH="0" baseline="0" noProof="0" dirty="0">
                <a:ln>
                  <a:noFill/>
                </a:ln>
                <a:solidFill>
                  <a:srgbClr val="E64D92"/>
                </a:solidFill>
                <a:effectLst/>
                <a:uLnTx/>
                <a:uFillTx/>
                <a:latin typeface="Calibri Light" panose="020F0302020204030204"/>
                <a:ea typeface="Lato Light" panose="020F0502020204030203" pitchFamily="34" charset="0"/>
                <a:cs typeface="Mukta ExtraLight" panose="020B0000000000000000" pitchFamily="34" charset="77"/>
              </a:rPr>
              <a:t> und handeln Sie entsprechend.</a:t>
            </a:r>
          </a:p>
        </p:txBody>
      </p:sp>
      <p:sp>
        <p:nvSpPr>
          <p:cNvPr id="79" name="Subtitle 2">
            <a:extLst>
              <a:ext uri="{FF2B5EF4-FFF2-40B4-BE49-F238E27FC236}">
                <a16:creationId xmlns:a16="http://schemas.microsoft.com/office/drawing/2014/main" xmlns="" id="{71A452BF-8FAF-44D7-B90E-84C60A22811C}"/>
              </a:ext>
            </a:extLst>
          </p:cNvPr>
          <p:cNvSpPr txBox="1">
            <a:spLocks/>
          </p:cNvSpPr>
          <p:nvPr/>
        </p:nvSpPr>
        <p:spPr>
          <a:xfrm>
            <a:off x="3829861" y="1990645"/>
            <a:ext cx="2153107" cy="225062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600" b="0" i="0" u="none" strike="noStrike" kern="1200" cap="none" spc="0" normalizeH="0" baseline="0" noProof="0" dirty="0">
                <a:ln>
                  <a:noFill/>
                </a:ln>
                <a:solidFill>
                  <a:srgbClr val="ED7D31"/>
                </a:solidFill>
                <a:effectLst/>
                <a:uLnTx/>
                <a:uFillTx/>
                <a:latin typeface="Open Sans Light"/>
                <a:ea typeface="+mn-ea"/>
              </a:rPr>
              <a:t>Der Benutzer hat nur Zugriff auf erfasste Daten zu Themen, die er zur Überwachung angefordert hat. Er sollte also proaktiv Themen überwachen, um Probleme und neue Möglichkeiten zu erkennen.</a:t>
            </a:r>
          </a:p>
        </p:txBody>
      </p:sp>
      <p:sp>
        <p:nvSpPr>
          <p:cNvPr id="80" name="Subtitle 2">
            <a:extLst>
              <a:ext uri="{FF2B5EF4-FFF2-40B4-BE49-F238E27FC236}">
                <a16:creationId xmlns:a16="http://schemas.microsoft.com/office/drawing/2014/main" xmlns="" id="{87CA9F0E-FD21-4E00-9E2B-8731329FD3E8}"/>
              </a:ext>
            </a:extLst>
          </p:cNvPr>
          <p:cNvSpPr txBox="1">
            <a:spLocks/>
          </p:cNvSpPr>
          <p:nvPr/>
        </p:nvSpPr>
        <p:spPr>
          <a:xfrm>
            <a:off x="9755414" y="1826565"/>
            <a:ext cx="2271583" cy="252762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800" b="0" i="0" u="none" strike="noStrike" kern="1200" cap="none" spc="0" normalizeH="0" baseline="0" noProof="0" dirty="0">
                <a:ln>
                  <a:noFill/>
                </a:ln>
                <a:solidFill>
                  <a:srgbClr val="5B9BD5"/>
                </a:solidFill>
                <a:effectLst/>
                <a:uLnTx/>
                <a:uFillTx/>
                <a:latin typeface="Calibri Light" panose="020F0302020204030204"/>
                <a:ea typeface="Lato Light" panose="020F0502020204030203" pitchFamily="34" charset="0"/>
                <a:cs typeface="Mukta ExtraLight" panose="020B0000000000000000" pitchFamily="34" charset="77"/>
              </a:rPr>
              <a:t>Nutzen Sie die historischen Daten </a:t>
            </a:r>
            <a:r>
              <a:rPr kumimoji="0" lang="en-GB" sz="1800" b="0" i="0" u="none" strike="noStrike" kern="1200" cap="none" spc="0" normalizeH="0" baseline="0" noProof="0" dirty="0" err="1">
                <a:ln>
                  <a:noFill/>
                </a:ln>
                <a:solidFill>
                  <a:srgbClr val="5B9BD5"/>
                </a:solidFill>
                <a:effectLst/>
                <a:uLnTx/>
                <a:uFillTx/>
                <a:latin typeface="Calibri Light" panose="020F0302020204030204"/>
                <a:ea typeface="Lato Light" panose="020F0502020204030203" pitchFamily="34" charset="0"/>
                <a:cs typeface="Mukta ExtraLight" panose="020B0000000000000000" pitchFamily="34" charset="77"/>
              </a:rPr>
              <a:t>Ihres</a:t>
            </a:r>
            <a:r>
              <a:rPr kumimoji="0" lang="en-GB" sz="1800" b="0" i="0" u="none" strike="noStrike" kern="1200" cap="none" spc="0" normalizeH="0" baseline="0" noProof="0" dirty="0">
                <a:ln>
                  <a:noFill/>
                </a:ln>
                <a:solidFill>
                  <a:srgbClr val="5B9BD5"/>
                </a:solidFill>
                <a:effectLst/>
                <a:uLnTx/>
                <a:uFillTx/>
                <a:latin typeface="Calibri Light" panose="020F0302020204030204"/>
                <a:ea typeface="Lato Light" panose="020F0502020204030203" pitchFamily="34" charset="0"/>
                <a:cs typeface="Mukta ExtraLight" panose="020B0000000000000000" pitchFamily="34" charset="77"/>
              </a:rPr>
              <a:t> </a:t>
            </a:r>
            <a:r>
              <a:rPr kumimoji="0" lang="en-GB" sz="1800" b="0" i="0" u="none" strike="noStrike" kern="1200" cap="none" spc="0" normalizeH="0" baseline="0" noProof="0" dirty="0" err="1">
                <a:ln>
                  <a:noFill/>
                </a:ln>
                <a:solidFill>
                  <a:srgbClr val="5B9BD5"/>
                </a:solidFill>
                <a:effectLst/>
                <a:uLnTx/>
                <a:uFillTx/>
                <a:latin typeface="Calibri Light" panose="020F0302020204030204"/>
                <a:ea typeface="Lato Light" panose="020F0502020204030203" pitchFamily="34" charset="0"/>
                <a:cs typeface="Mukta ExtraLight" panose="020B0000000000000000" pitchFamily="34" charset="77"/>
              </a:rPr>
              <a:t>Überwachungs-prozesses</a:t>
            </a:r>
            <a:r>
              <a:rPr kumimoji="0" lang="en-GB" sz="1800" b="0" i="0" u="none" strike="noStrike" kern="1200" cap="none" spc="0" normalizeH="0" baseline="0" noProof="0" dirty="0">
                <a:ln>
                  <a:noFill/>
                </a:ln>
                <a:solidFill>
                  <a:srgbClr val="5B9BD5"/>
                </a:solidFill>
                <a:effectLst/>
                <a:uLnTx/>
                <a:uFillTx/>
                <a:latin typeface="Calibri Light" panose="020F0302020204030204"/>
                <a:ea typeface="Lato Light" panose="020F0502020204030203" pitchFamily="34" charset="0"/>
                <a:cs typeface="Mukta ExtraLight" panose="020B0000000000000000" pitchFamily="34" charset="77"/>
              </a:rPr>
              <a:t>, um </a:t>
            </a:r>
            <a:r>
              <a:rPr kumimoji="0" lang="en-GB" sz="1800" b="0" i="0" u="none" strike="noStrike" kern="1200" cap="none" spc="0" normalizeH="0" baseline="0" noProof="0" dirty="0" err="1">
                <a:ln>
                  <a:noFill/>
                </a:ln>
                <a:solidFill>
                  <a:srgbClr val="5B9BD5"/>
                </a:solidFill>
                <a:effectLst/>
                <a:uLnTx/>
                <a:uFillTx/>
                <a:latin typeface="Calibri Light" panose="020F0302020204030204"/>
                <a:ea typeface="Lato Light" panose="020F0502020204030203" pitchFamily="34" charset="0"/>
                <a:cs typeface="Mukta ExtraLight" panose="020B0000000000000000" pitchFamily="34" charset="77"/>
              </a:rPr>
              <a:t>sowohl</a:t>
            </a:r>
            <a:r>
              <a:rPr kumimoji="0" lang="en-GB" sz="1800" b="0" i="0" u="none" strike="noStrike" kern="1200" cap="none" spc="0" normalizeH="0" baseline="0" noProof="0" dirty="0">
                <a:ln>
                  <a:noFill/>
                </a:ln>
                <a:solidFill>
                  <a:srgbClr val="5B9BD5"/>
                </a:solidFill>
                <a:effectLst/>
                <a:uLnTx/>
                <a:uFillTx/>
                <a:latin typeface="Calibri Light" panose="020F0302020204030204"/>
                <a:ea typeface="Lato Light" panose="020F0502020204030203" pitchFamily="34" charset="0"/>
                <a:cs typeface="Mukta ExtraLight" panose="020B0000000000000000" pitchFamily="34" charset="77"/>
              </a:rPr>
              <a:t> die Stärken </a:t>
            </a:r>
            <a:r>
              <a:rPr kumimoji="0" lang="en-GB" sz="1800" b="0" i="0" u="none" strike="noStrike" kern="1200" cap="none" spc="0" normalizeH="0" baseline="0" noProof="0" dirty="0" err="1">
                <a:ln>
                  <a:noFill/>
                </a:ln>
                <a:solidFill>
                  <a:srgbClr val="5B9BD5"/>
                </a:solidFill>
                <a:effectLst/>
                <a:uLnTx/>
                <a:uFillTx/>
                <a:latin typeface="Calibri Light" panose="020F0302020204030204"/>
                <a:ea typeface="Lato Light" panose="020F0502020204030203" pitchFamily="34" charset="0"/>
                <a:cs typeface="Mukta ExtraLight" panose="020B0000000000000000" pitchFamily="34" charset="77"/>
              </a:rPr>
              <a:t>Ihres</a:t>
            </a:r>
            <a:r>
              <a:rPr kumimoji="0" lang="en-GB" sz="1800" b="0" i="0" u="none" strike="noStrike" kern="1200" cap="none" spc="0" normalizeH="0" baseline="0" noProof="0" dirty="0">
                <a:ln>
                  <a:noFill/>
                </a:ln>
                <a:solidFill>
                  <a:srgbClr val="5B9BD5"/>
                </a:solidFill>
                <a:effectLst/>
                <a:uLnTx/>
                <a:uFillTx/>
                <a:latin typeface="Calibri Light" panose="020F0302020204030204"/>
                <a:ea typeface="Lato Light" panose="020F0502020204030203" pitchFamily="34" charset="0"/>
                <a:cs typeface="Mukta ExtraLight" panose="020B0000000000000000" pitchFamily="34" charset="77"/>
              </a:rPr>
              <a:t> </a:t>
            </a:r>
            <a:r>
              <a:rPr kumimoji="0" lang="en-GB" sz="1800" b="0" i="0" u="none" strike="noStrike" kern="1200" cap="none" spc="0" normalizeH="0" baseline="0" noProof="0" dirty="0" err="1">
                <a:ln>
                  <a:noFill/>
                </a:ln>
                <a:solidFill>
                  <a:srgbClr val="5B9BD5"/>
                </a:solidFill>
                <a:effectLst/>
                <a:uLnTx/>
                <a:uFillTx/>
                <a:latin typeface="Calibri Light" panose="020F0302020204030204"/>
                <a:ea typeface="Lato Light" panose="020F0502020204030203" pitchFamily="34" charset="0"/>
                <a:cs typeface="Mukta ExtraLight" panose="020B0000000000000000" pitchFamily="34" charset="77"/>
              </a:rPr>
              <a:t>Unter-nehmens</a:t>
            </a:r>
            <a:r>
              <a:rPr kumimoji="0" lang="en-GB" sz="1800" b="0" i="0" u="none" strike="noStrike" kern="1200" cap="none" spc="0" normalizeH="0" baseline="0" noProof="0" dirty="0">
                <a:ln>
                  <a:noFill/>
                </a:ln>
                <a:solidFill>
                  <a:srgbClr val="5B9BD5"/>
                </a:solidFill>
                <a:effectLst/>
                <a:uLnTx/>
                <a:uFillTx/>
                <a:latin typeface="Calibri Light" panose="020F0302020204030204"/>
                <a:ea typeface="Lato Light" panose="020F0502020204030203" pitchFamily="34" charset="0"/>
                <a:cs typeface="Mukta ExtraLight" panose="020B0000000000000000" pitchFamily="34" charset="77"/>
              </a:rPr>
              <a:t> </a:t>
            </a:r>
            <a:r>
              <a:rPr kumimoji="0" lang="en-GB" sz="1800" b="0" i="0" u="none" strike="noStrike" kern="1200" cap="none" spc="0" normalizeH="0" baseline="0" noProof="0" dirty="0" err="1">
                <a:ln>
                  <a:noFill/>
                </a:ln>
                <a:solidFill>
                  <a:srgbClr val="5B9BD5"/>
                </a:solidFill>
                <a:effectLst/>
                <a:uLnTx/>
                <a:uFillTx/>
                <a:latin typeface="Calibri Light" panose="020F0302020204030204"/>
                <a:ea typeface="Lato Light" panose="020F0502020204030203" pitchFamily="34" charset="0"/>
                <a:cs typeface="Mukta ExtraLight" panose="020B0000000000000000" pitchFamily="34" charset="77"/>
              </a:rPr>
              <a:t>heraus-zufinden</a:t>
            </a:r>
            <a:r>
              <a:rPr kumimoji="0" lang="en-GB" sz="1800" b="0" i="0" u="none" strike="noStrike" kern="1200" cap="none" spc="0" normalizeH="0" baseline="0" noProof="0" dirty="0">
                <a:ln>
                  <a:noFill/>
                </a:ln>
                <a:solidFill>
                  <a:srgbClr val="5B9BD5"/>
                </a:solidFill>
                <a:effectLst/>
                <a:uLnTx/>
                <a:uFillTx/>
                <a:latin typeface="Calibri Light" panose="020F0302020204030204"/>
                <a:ea typeface="Lato Light" panose="020F0502020204030203" pitchFamily="34" charset="0"/>
                <a:cs typeface="Mukta ExtraLight" panose="020B0000000000000000" pitchFamily="34" charset="77"/>
              </a:rPr>
              <a:t> </a:t>
            </a:r>
            <a:r>
              <a:rPr lang="en-GB" sz="1800" dirty="0" err="1">
                <a:solidFill>
                  <a:srgbClr val="5B9BD5"/>
                </a:solidFill>
                <a:latin typeface="Calibri Light" panose="020F0302020204030204"/>
                <a:ea typeface="Lato Light" panose="020F0502020204030203" pitchFamily="34" charset="0"/>
                <a:cs typeface="Mukta ExtraLight" panose="020B0000000000000000" pitchFamily="34" charset="77"/>
              </a:rPr>
              <a:t>als</a:t>
            </a:r>
            <a:r>
              <a:rPr lang="en-GB" sz="1800" dirty="0">
                <a:solidFill>
                  <a:srgbClr val="5B9BD5"/>
                </a:solidFill>
                <a:latin typeface="Calibri Light" panose="020F0302020204030204"/>
                <a:ea typeface="Lato Light" panose="020F0502020204030203" pitchFamily="34" charset="0"/>
                <a:cs typeface="Mukta ExtraLight" panose="020B0000000000000000" pitchFamily="34" charset="77"/>
              </a:rPr>
              <a:t> </a:t>
            </a:r>
            <a:r>
              <a:rPr lang="en-GB" sz="1800" dirty="0" err="1">
                <a:solidFill>
                  <a:srgbClr val="5B9BD5"/>
                </a:solidFill>
                <a:latin typeface="Calibri Light" panose="020F0302020204030204"/>
                <a:ea typeface="Lato Light" panose="020F0502020204030203" pitchFamily="34" charset="0"/>
                <a:cs typeface="Mukta ExtraLight" panose="020B0000000000000000" pitchFamily="34" charset="77"/>
              </a:rPr>
              <a:t>auch</a:t>
            </a:r>
            <a:r>
              <a:rPr kumimoji="0" lang="en-GB" sz="1800" b="0" i="0" u="none" strike="noStrike" kern="1200" cap="none" spc="0" normalizeH="0" baseline="0" noProof="0" dirty="0">
                <a:ln>
                  <a:noFill/>
                </a:ln>
                <a:solidFill>
                  <a:srgbClr val="5B9BD5"/>
                </a:solidFill>
                <a:effectLst/>
                <a:uLnTx/>
                <a:uFillTx/>
                <a:latin typeface="Calibri Light" panose="020F0302020204030204"/>
                <a:ea typeface="Lato Light" panose="020F0502020204030203" pitchFamily="34" charset="0"/>
                <a:cs typeface="Mukta ExtraLight" panose="020B0000000000000000" pitchFamily="34" charset="77"/>
              </a:rPr>
              <a:t> die Punkte, die die weitere Entwicklung behindern.</a:t>
            </a:r>
          </a:p>
        </p:txBody>
      </p:sp>
      <p:cxnSp>
        <p:nvCxnSpPr>
          <p:cNvPr id="81" name="Verbinder: gewinkelt 80">
            <a:extLst>
              <a:ext uri="{FF2B5EF4-FFF2-40B4-BE49-F238E27FC236}">
                <a16:creationId xmlns:a16="http://schemas.microsoft.com/office/drawing/2014/main" xmlns="" id="{79C9FC4E-80F2-4A53-A15C-2A7DF45F1D37}"/>
              </a:ext>
            </a:extLst>
          </p:cNvPr>
          <p:cNvCxnSpPr>
            <a:cxnSpLocks/>
            <a:stCxn id="80" idx="1"/>
          </p:cNvCxnSpPr>
          <p:nvPr/>
        </p:nvCxnSpPr>
        <p:spPr>
          <a:xfrm rot="10800000" flipV="1">
            <a:off x="8747800" y="3090376"/>
            <a:ext cx="1007614" cy="325645"/>
          </a:xfrm>
          <a:prstGeom prst="bentConnector3">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82" name="Verbinder: gewinkelt 81">
            <a:extLst>
              <a:ext uri="{FF2B5EF4-FFF2-40B4-BE49-F238E27FC236}">
                <a16:creationId xmlns:a16="http://schemas.microsoft.com/office/drawing/2014/main" xmlns="" id="{7DCC045E-63FE-4A26-AFC2-72C5A3D16967}"/>
              </a:ext>
            </a:extLst>
          </p:cNvPr>
          <p:cNvCxnSpPr>
            <a:cxnSpLocks/>
            <a:stCxn id="78" idx="1"/>
          </p:cNvCxnSpPr>
          <p:nvPr/>
        </p:nvCxnSpPr>
        <p:spPr>
          <a:xfrm rot="10800000">
            <a:off x="8864714" y="4731000"/>
            <a:ext cx="887309" cy="699464"/>
          </a:xfrm>
          <a:prstGeom prst="bentConnector3">
            <a:avLst>
              <a:gd name="adj1" fmla="val 50000"/>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84" name="Verbinder: gewinkelt 83">
            <a:extLst>
              <a:ext uri="{FF2B5EF4-FFF2-40B4-BE49-F238E27FC236}">
                <a16:creationId xmlns:a16="http://schemas.microsoft.com/office/drawing/2014/main" xmlns="" id="{4122B2DB-CD3A-44DD-93E1-7D8ED638CB1D}"/>
              </a:ext>
            </a:extLst>
          </p:cNvPr>
          <p:cNvCxnSpPr>
            <a:cxnSpLocks/>
            <a:endCxn id="77" idx="3"/>
          </p:cNvCxnSpPr>
          <p:nvPr/>
        </p:nvCxnSpPr>
        <p:spPr>
          <a:xfrm rot="5400000">
            <a:off x="5846537" y="5281560"/>
            <a:ext cx="815031" cy="178032"/>
          </a:xfrm>
          <a:prstGeom prst="bentConnector2">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87" name="Verbinder: gewinkelt 86">
            <a:extLst>
              <a:ext uri="{FF2B5EF4-FFF2-40B4-BE49-F238E27FC236}">
                <a16:creationId xmlns:a16="http://schemas.microsoft.com/office/drawing/2014/main" xmlns="" id="{84ACB502-1C5B-4C72-AFF8-3C9340B4A683}"/>
              </a:ext>
            </a:extLst>
          </p:cNvPr>
          <p:cNvCxnSpPr>
            <a:cxnSpLocks/>
            <a:stCxn id="79" idx="3"/>
          </p:cNvCxnSpPr>
          <p:nvPr/>
        </p:nvCxnSpPr>
        <p:spPr>
          <a:xfrm>
            <a:off x="5982968" y="3115957"/>
            <a:ext cx="638883" cy="243019"/>
          </a:xfrm>
          <a:prstGeom prst="bentConnector3">
            <a:avLst>
              <a:gd name="adj1" fmla="val 50000"/>
            </a:avLst>
          </a:prstGeom>
          <a:ln w="19050">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1928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2125593" y="1058758"/>
            <a:ext cx="10080388" cy="697353"/>
          </a:xfrm>
        </p:spPr>
        <p:txBody>
          <a:bodyPr>
            <a:normAutofit fontScale="77500" lnSpcReduction="20000"/>
          </a:bodyPr>
          <a:lstStyle/>
          <a:p>
            <a:r>
              <a:rPr lang="en-GB" dirty="0"/>
              <a:t>Spezifische Fähigkeiten, die in </a:t>
            </a:r>
            <a:r>
              <a:rPr lang="en-GB" dirty="0" err="1"/>
              <a:t>verschiedenen</a:t>
            </a:r>
            <a:r>
              <a:rPr lang="en-GB" dirty="0"/>
              <a:t> </a:t>
            </a:r>
            <a:r>
              <a:rPr lang="en-GB" dirty="0" err="1"/>
              <a:t>Krisenphasen</a:t>
            </a:r>
            <a:r>
              <a:rPr lang="en-GB" dirty="0"/>
              <a:t> </a:t>
            </a:r>
            <a:r>
              <a:rPr lang="en-GB" dirty="0" err="1"/>
              <a:t>benötigt</a:t>
            </a:r>
            <a:r>
              <a:rPr lang="en-GB" dirty="0"/>
              <a:t> werden</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65130" y="1826794"/>
            <a:ext cx="3367133" cy="3544863"/>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ts val="600"/>
              </a:spcBef>
              <a:spcAft>
                <a:spcPts val="0"/>
              </a:spcAft>
              <a:buClrTx/>
              <a:buSzTx/>
              <a:buFont typeface="Arial"/>
              <a:buNone/>
              <a:tabLst/>
              <a:defRPr/>
            </a:pPr>
            <a:r>
              <a:rPr kumimoji="0" lang="en-GB" sz="20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Während</a:t>
            </a:r>
            <a:r>
              <a:rPr kumimoji="0" lang="en-GB" sz="20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zu Beginn proaktives Handeln notwendig ist, um Krisensignale zu erkennen und darauf aufbauend die richtigen Vorbereitungen </a:t>
            </a:r>
            <a:r>
              <a:rPr kumimoji="0" lang="en-GB" sz="20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zu</a:t>
            </a:r>
            <a:r>
              <a:rPr kumimoji="0" lang="en-GB" sz="20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a:t>
            </a:r>
            <a:r>
              <a:rPr kumimoji="0" lang="en-GB" sz="20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treffen</a:t>
            </a:r>
            <a:r>
              <a:rPr lang="en-GB" sz="2000" dirty="0">
                <a:solidFill>
                  <a:srgbClr val="245473"/>
                </a:solidFill>
                <a:latin typeface="Calibri Light" panose="020F0302020204030204"/>
                <a:ea typeface="Open Sans Light" panose="020B0306030504020204" pitchFamily="34" charset="0"/>
                <a:cs typeface="Open Sans Light" panose="020B0306030504020204" pitchFamily="34" charset="0"/>
              </a:rPr>
              <a:t>,</a:t>
            </a:r>
            <a:r>
              <a:rPr kumimoji="0" lang="en-GB" sz="20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liegt der Fokus nach Ausbruch der Krise auf reaktiven Fähigkeiten. </a:t>
            </a:r>
          </a:p>
          <a:p>
            <a:pPr marL="0" marR="0" lvl="0" indent="0" algn="l" defTabSz="1087636" rtl="0" eaLnBrk="1" fontAlgn="auto" latinLnBrk="0" hangingPunct="1">
              <a:lnSpc>
                <a:spcPct val="100000"/>
              </a:lnSpc>
              <a:spcBef>
                <a:spcPts val="600"/>
              </a:spcBef>
              <a:spcAft>
                <a:spcPts val="0"/>
              </a:spcAft>
              <a:buClrTx/>
              <a:buSzTx/>
              <a:buFont typeface="Arial"/>
              <a:buNone/>
              <a:tabLst/>
              <a:defRPr/>
            </a:pPr>
            <a:r>
              <a:rPr kumimoji="0" lang="en-GB" sz="20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Um eine </a:t>
            </a:r>
            <a:r>
              <a:rPr kumimoji="0" lang="en-GB" sz="20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nachhaltige</a:t>
            </a:r>
            <a:r>
              <a:rPr kumimoji="0" lang="en-GB" sz="20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a:t>
            </a:r>
            <a:r>
              <a:rPr kumimoji="0" lang="en-GB" sz="20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Krisen-resilienz</a:t>
            </a:r>
            <a:r>
              <a:rPr kumimoji="0" lang="en-GB" sz="20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zu erzeugen, müssen nach der Krise die richtigen Lehren gezogen werden.</a:t>
            </a:r>
          </a:p>
        </p:txBody>
      </p:sp>
      <p:sp>
        <p:nvSpPr>
          <p:cNvPr id="21" name="Freeform 3">
            <a:extLst>
              <a:ext uri="{FF2B5EF4-FFF2-40B4-BE49-F238E27FC236}">
                <a16:creationId xmlns:a16="http://schemas.microsoft.com/office/drawing/2014/main" xmlns="" id="{8CB3200F-F745-48FE-A792-441761F54913}"/>
              </a:ext>
            </a:extLst>
          </p:cNvPr>
          <p:cNvSpPr>
            <a:spLocks noChangeArrowheads="1"/>
          </p:cNvSpPr>
          <p:nvPr/>
        </p:nvSpPr>
        <p:spPr bwMode="auto">
          <a:xfrm>
            <a:off x="4459474" y="3613693"/>
            <a:ext cx="1565926" cy="784144"/>
          </a:xfrm>
          <a:custGeom>
            <a:avLst/>
            <a:gdLst>
              <a:gd name="T0" fmla="*/ 2908 w 2922"/>
              <a:gd name="T1" fmla="*/ 1465 h 1466"/>
              <a:gd name="T2" fmla="*/ 0 w 2922"/>
              <a:gd name="T3" fmla="*/ 28 h 1466"/>
              <a:gd name="T4" fmla="*/ 13 w 2922"/>
              <a:gd name="T5" fmla="*/ 0 h 1466"/>
              <a:gd name="T6" fmla="*/ 2921 w 2922"/>
              <a:gd name="T7" fmla="*/ 1438 h 1466"/>
              <a:gd name="T8" fmla="*/ 2908 w 2922"/>
              <a:gd name="T9" fmla="*/ 1465 h 1466"/>
            </a:gdLst>
            <a:ahLst/>
            <a:cxnLst>
              <a:cxn ang="0">
                <a:pos x="T0" y="T1"/>
              </a:cxn>
              <a:cxn ang="0">
                <a:pos x="T2" y="T3"/>
              </a:cxn>
              <a:cxn ang="0">
                <a:pos x="T4" y="T5"/>
              </a:cxn>
              <a:cxn ang="0">
                <a:pos x="T6" y="T7"/>
              </a:cxn>
              <a:cxn ang="0">
                <a:pos x="T8" y="T9"/>
              </a:cxn>
            </a:cxnLst>
            <a:rect l="0" t="0" r="r" b="b"/>
            <a:pathLst>
              <a:path w="2922" h="1466">
                <a:moveTo>
                  <a:pt x="2908" y="1465"/>
                </a:moveTo>
                <a:lnTo>
                  <a:pt x="0" y="28"/>
                </a:lnTo>
                <a:lnTo>
                  <a:pt x="13" y="0"/>
                </a:lnTo>
                <a:lnTo>
                  <a:pt x="2921" y="1438"/>
                </a:lnTo>
                <a:lnTo>
                  <a:pt x="2908" y="1465"/>
                </a:lnTo>
              </a:path>
            </a:pathLst>
          </a:custGeom>
          <a:solidFill>
            <a:schemeClr val="accent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Freeform 4">
            <a:extLst>
              <a:ext uri="{FF2B5EF4-FFF2-40B4-BE49-F238E27FC236}">
                <a16:creationId xmlns:a16="http://schemas.microsoft.com/office/drawing/2014/main" xmlns="" id="{4CC0AED5-9E67-4B4B-B5A2-7CD0C7F2B487}"/>
              </a:ext>
            </a:extLst>
          </p:cNvPr>
          <p:cNvSpPr>
            <a:spLocks noChangeArrowheads="1"/>
          </p:cNvSpPr>
          <p:nvPr/>
        </p:nvSpPr>
        <p:spPr bwMode="auto">
          <a:xfrm>
            <a:off x="8130997" y="3613693"/>
            <a:ext cx="1565925" cy="784144"/>
          </a:xfrm>
          <a:custGeom>
            <a:avLst/>
            <a:gdLst>
              <a:gd name="T0" fmla="*/ 2908 w 2924"/>
              <a:gd name="T1" fmla="*/ 1465 h 1466"/>
              <a:gd name="T2" fmla="*/ 0 w 2924"/>
              <a:gd name="T3" fmla="*/ 28 h 1466"/>
              <a:gd name="T4" fmla="*/ 14 w 2924"/>
              <a:gd name="T5" fmla="*/ 0 h 1466"/>
              <a:gd name="T6" fmla="*/ 2923 w 2924"/>
              <a:gd name="T7" fmla="*/ 1438 h 1466"/>
              <a:gd name="T8" fmla="*/ 2908 w 2924"/>
              <a:gd name="T9" fmla="*/ 1465 h 1466"/>
            </a:gdLst>
            <a:ahLst/>
            <a:cxnLst>
              <a:cxn ang="0">
                <a:pos x="T0" y="T1"/>
              </a:cxn>
              <a:cxn ang="0">
                <a:pos x="T2" y="T3"/>
              </a:cxn>
              <a:cxn ang="0">
                <a:pos x="T4" y="T5"/>
              </a:cxn>
              <a:cxn ang="0">
                <a:pos x="T6" y="T7"/>
              </a:cxn>
              <a:cxn ang="0">
                <a:pos x="T8" y="T9"/>
              </a:cxn>
            </a:cxnLst>
            <a:rect l="0" t="0" r="r" b="b"/>
            <a:pathLst>
              <a:path w="2924" h="1466">
                <a:moveTo>
                  <a:pt x="2908" y="1465"/>
                </a:moveTo>
                <a:lnTo>
                  <a:pt x="0" y="28"/>
                </a:lnTo>
                <a:lnTo>
                  <a:pt x="14" y="0"/>
                </a:lnTo>
                <a:lnTo>
                  <a:pt x="2923" y="1438"/>
                </a:lnTo>
                <a:lnTo>
                  <a:pt x="2908" y="1465"/>
                </a:lnTo>
              </a:path>
            </a:pathLst>
          </a:custGeom>
          <a:solidFill>
            <a:schemeClr val="accent3"/>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Freeform 6">
            <a:extLst>
              <a:ext uri="{FF2B5EF4-FFF2-40B4-BE49-F238E27FC236}">
                <a16:creationId xmlns:a16="http://schemas.microsoft.com/office/drawing/2014/main" xmlns="" id="{89D1EC1A-4617-4D39-A239-A900648357BD}"/>
              </a:ext>
            </a:extLst>
          </p:cNvPr>
          <p:cNvSpPr>
            <a:spLocks noChangeArrowheads="1"/>
          </p:cNvSpPr>
          <p:nvPr/>
        </p:nvSpPr>
        <p:spPr bwMode="auto">
          <a:xfrm>
            <a:off x="6352035" y="3613693"/>
            <a:ext cx="1565926" cy="784144"/>
          </a:xfrm>
          <a:custGeom>
            <a:avLst/>
            <a:gdLst>
              <a:gd name="T0" fmla="*/ 14 w 2923"/>
              <a:gd name="T1" fmla="*/ 1465 h 1466"/>
              <a:gd name="T2" fmla="*/ 0 w 2923"/>
              <a:gd name="T3" fmla="*/ 1438 h 1466"/>
              <a:gd name="T4" fmla="*/ 2908 w 2923"/>
              <a:gd name="T5" fmla="*/ 0 h 1466"/>
              <a:gd name="T6" fmla="*/ 2922 w 2923"/>
              <a:gd name="T7" fmla="*/ 28 h 1466"/>
              <a:gd name="T8" fmla="*/ 14 w 2923"/>
              <a:gd name="T9" fmla="*/ 1465 h 1466"/>
            </a:gdLst>
            <a:ahLst/>
            <a:cxnLst>
              <a:cxn ang="0">
                <a:pos x="T0" y="T1"/>
              </a:cxn>
              <a:cxn ang="0">
                <a:pos x="T2" y="T3"/>
              </a:cxn>
              <a:cxn ang="0">
                <a:pos x="T4" y="T5"/>
              </a:cxn>
              <a:cxn ang="0">
                <a:pos x="T6" y="T7"/>
              </a:cxn>
              <a:cxn ang="0">
                <a:pos x="T8" y="T9"/>
              </a:cxn>
            </a:cxnLst>
            <a:rect l="0" t="0" r="r" b="b"/>
            <a:pathLst>
              <a:path w="2923" h="1466">
                <a:moveTo>
                  <a:pt x="14" y="1465"/>
                </a:moveTo>
                <a:lnTo>
                  <a:pt x="0" y="1438"/>
                </a:lnTo>
                <a:lnTo>
                  <a:pt x="2908" y="0"/>
                </a:lnTo>
                <a:lnTo>
                  <a:pt x="2922" y="28"/>
                </a:lnTo>
                <a:lnTo>
                  <a:pt x="14" y="1465"/>
                </a:lnTo>
              </a:path>
            </a:pathLst>
          </a:custGeom>
          <a:solidFill>
            <a:schemeClr val="accent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Freeform 7">
            <a:extLst>
              <a:ext uri="{FF2B5EF4-FFF2-40B4-BE49-F238E27FC236}">
                <a16:creationId xmlns:a16="http://schemas.microsoft.com/office/drawing/2014/main" xmlns="" id="{43280F7B-3721-432A-B9D9-0CD673EBF80A}"/>
              </a:ext>
            </a:extLst>
          </p:cNvPr>
          <p:cNvSpPr>
            <a:spLocks noChangeArrowheads="1"/>
          </p:cNvSpPr>
          <p:nvPr/>
        </p:nvSpPr>
        <p:spPr bwMode="auto">
          <a:xfrm>
            <a:off x="5102911" y="3620781"/>
            <a:ext cx="37790" cy="148797"/>
          </a:xfrm>
          <a:custGeom>
            <a:avLst/>
            <a:gdLst>
              <a:gd name="T0" fmla="*/ 67 w 69"/>
              <a:gd name="T1" fmla="*/ 10 h 278"/>
              <a:gd name="T2" fmla="*/ 67 w 69"/>
              <a:gd name="T3" fmla="*/ 12 h 278"/>
              <a:gd name="T4" fmla="*/ 64 w 69"/>
              <a:gd name="T5" fmla="*/ 22 h 278"/>
              <a:gd name="T6" fmla="*/ 62 w 69"/>
              <a:gd name="T7" fmla="*/ 25 h 278"/>
              <a:gd name="T8" fmla="*/ 59 w 69"/>
              <a:gd name="T9" fmla="*/ 32 h 278"/>
              <a:gd name="T10" fmla="*/ 57 w 69"/>
              <a:gd name="T11" fmla="*/ 36 h 278"/>
              <a:gd name="T12" fmla="*/ 52 w 69"/>
              <a:gd name="T13" fmla="*/ 42 h 278"/>
              <a:gd name="T14" fmla="*/ 49 w 69"/>
              <a:gd name="T15" fmla="*/ 47 h 278"/>
              <a:gd name="T16" fmla="*/ 44 w 69"/>
              <a:gd name="T17" fmla="*/ 52 h 278"/>
              <a:gd name="T18" fmla="*/ 38 w 69"/>
              <a:gd name="T19" fmla="*/ 57 h 278"/>
              <a:gd name="T20" fmla="*/ 31 w 69"/>
              <a:gd name="T21" fmla="*/ 63 h 278"/>
              <a:gd name="T22" fmla="*/ 29 w 69"/>
              <a:gd name="T23" fmla="*/ 65 h 278"/>
              <a:gd name="T24" fmla="*/ 17 w 69"/>
              <a:gd name="T25" fmla="*/ 73 h 278"/>
              <a:gd name="T26" fmla="*/ 14 w 69"/>
              <a:gd name="T27" fmla="*/ 75 h 278"/>
              <a:gd name="T28" fmla="*/ 0 w 69"/>
              <a:gd name="T29" fmla="*/ 82 h 278"/>
              <a:gd name="T30" fmla="*/ 0 w 69"/>
              <a:gd name="T31" fmla="*/ 277 h 278"/>
              <a:gd name="T32" fmla="*/ 14 w 69"/>
              <a:gd name="T33" fmla="*/ 268 h 278"/>
              <a:gd name="T34" fmla="*/ 17 w 69"/>
              <a:gd name="T35" fmla="*/ 267 h 278"/>
              <a:gd name="T36" fmla="*/ 19 w 69"/>
              <a:gd name="T37" fmla="*/ 266 h 278"/>
              <a:gd name="T38" fmla="*/ 29 w 69"/>
              <a:gd name="T39" fmla="*/ 259 h 278"/>
              <a:gd name="T40" fmla="*/ 31 w 69"/>
              <a:gd name="T41" fmla="*/ 258 h 278"/>
              <a:gd name="T42" fmla="*/ 35 w 69"/>
              <a:gd name="T43" fmla="*/ 254 h 278"/>
              <a:gd name="T44" fmla="*/ 38 w 69"/>
              <a:gd name="T45" fmla="*/ 251 h 278"/>
              <a:gd name="T46" fmla="*/ 44 w 69"/>
              <a:gd name="T47" fmla="*/ 246 h 278"/>
              <a:gd name="T48" fmla="*/ 46 w 69"/>
              <a:gd name="T49" fmla="*/ 243 h 278"/>
              <a:gd name="T50" fmla="*/ 49 w 69"/>
              <a:gd name="T51" fmla="*/ 240 h 278"/>
              <a:gd name="T52" fmla="*/ 52 w 69"/>
              <a:gd name="T53" fmla="*/ 236 h 278"/>
              <a:gd name="T54" fmla="*/ 54 w 69"/>
              <a:gd name="T55" fmla="*/ 234 h 278"/>
              <a:gd name="T56" fmla="*/ 57 w 69"/>
              <a:gd name="T57" fmla="*/ 230 h 278"/>
              <a:gd name="T58" fmla="*/ 59 w 69"/>
              <a:gd name="T59" fmla="*/ 226 h 278"/>
              <a:gd name="T60" fmla="*/ 60 w 69"/>
              <a:gd name="T61" fmla="*/ 225 h 278"/>
              <a:gd name="T62" fmla="*/ 62 w 69"/>
              <a:gd name="T63" fmla="*/ 219 h 278"/>
              <a:gd name="T64" fmla="*/ 64 w 69"/>
              <a:gd name="T65" fmla="*/ 216 h 278"/>
              <a:gd name="T66" fmla="*/ 64 w 69"/>
              <a:gd name="T67" fmla="*/ 215 h 278"/>
              <a:gd name="T68" fmla="*/ 67 w 69"/>
              <a:gd name="T69" fmla="*/ 206 h 278"/>
              <a:gd name="T70" fmla="*/ 67 w 69"/>
              <a:gd name="T71" fmla="*/ 204 h 278"/>
              <a:gd name="T72" fmla="*/ 68 w 69"/>
              <a:gd name="T73" fmla="*/ 196 h 278"/>
              <a:gd name="T74" fmla="*/ 68 w 69"/>
              <a:gd name="T75" fmla="*/ 195 h 278"/>
              <a:gd name="T76" fmla="*/ 68 w 69"/>
              <a:gd name="T77" fmla="*/ 0 h 278"/>
              <a:gd name="T78" fmla="*/ 67 w 69"/>
              <a:gd name="T79" fmla="*/ 1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 h="278">
                <a:moveTo>
                  <a:pt x="67" y="10"/>
                </a:moveTo>
                <a:cubicBezTo>
                  <a:pt x="67" y="10"/>
                  <a:pt x="67" y="11"/>
                  <a:pt x="67" y="12"/>
                </a:cubicBezTo>
                <a:cubicBezTo>
                  <a:pt x="66" y="15"/>
                  <a:pt x="65" y="19"/>
                  <a:pt x="64" y="22"/>
                </a:cubicBezTo>
                <a:cubicBezTo>
                  <a:pt x="63" y="23"/>
                  <a:pt x="63" y="24"/>
                  <a:pt x="62" y="25"/>
                </a:cubicBezTo>
                <a:cubicBezTo>
                  <a:pt x="62" y="28"/>
                  <a:pt x="60" y="30"/>
                  <a:pt x="59" y="32"/>
                </a:cubicBezTo>
                <a:cubicBezTo>
                  <a:pt x="58" y="33"/>
                  <a:pt x="57" y="34"/>
                  <a:pt x="57" y="36"/>
                </a:cubicBezTo>
                <a:cubicBezTo>
                  <a:pt x="55" y="38"/>
                  <a:pt x="53" y="40"/>
                  <a:pt x="52" y="42"/>
                </a:cubicBezTo>
                <a:cubicBezTo>
                  <a:pt x="51" y="43"/>
                  <a:pt x="50" y="45"/>
                  <a:pt x="49" y="47"/>
                </a:cubicBezTo>
                <a:cubicBezTo>
                  <a:pt x="47" y="48"/>
                  <a:pt x="46" y="50"/>
                  <a:pt x="44" y="52"/>
                </a:cubicBezTo>
                <a:cubicBezTo>
                  <a:pt x="42" y="53"/>
                  <a:pt x="40" y="55"/>
                  <a:pt x="38" y="57"/>
                </a:cubicBezTo>
                <a:cubicBezTo>
                  <a:pt x="36" y="59"/>
                  <a:pt x="33" y="61"/>
                  <a:pt x="31" y="63"/>
                </a:cubicBezTo>
                <a:cubicBezTo>
                  <a:pt x="30" y="64"/>
                  <a:pt x="30" y="64"/>
                  <a:pt x="29" y="65"/>
                </a:cubicBezTo>
                <a:cubicBezTo>
                  <a:pt x="25" y="67"/>
                  <a:pt x="21" y="70"/>
                  <a:pt x="17" y="73"/>
                </a:cubicBezTo>
                <a:cubicBezTo>
                  <a:pt x="16" y="73"/>
                  <a:pt x="15" y="74"/>
                  <a:pt x="14" y="75"/>
                </a:cubicBezTo>
                <a:cubicBezTo>
                  <a:pt x="10" y="77"/>
                  <a:pt x="5" y="80"/>
                  <a:pt x="0" y="82"/>
                </a:cubicBezTo>
                <a:lnTo>
                  <a:pt x="0" y="277"/>
                </a:lnTo>
                <a:cubicBezTo>
                  <a:pt x="5" y="274"/>
                  <a:pt x="10" y="272"/>
                  <a:pt x="14" y="268"/>
                </a:cubicBezTo>
                <a:cubicBezTo>
                  <a:pt x="15" y="268"/>
                  <a:pt x="16" y="267"/>
                  <a:pt x="17" y="267"/>
                </a:cubicBezTo>
                <a:lnTo>
                  <a:pt x="19" y="266"/>
                </a:lnTo>
                <a:cubicBezTo>
                  <a:pt x="23" y="263"/>
                  <a:pt x="26" y="261"/>
                  <a:pt x="29" y="259"/>
                </a:cubicBezTo>
                <a:cubicBezTo>
                  <a:pt x="30" y="258"/>
                  <a:pt x="30" y="258"/>
                  <a:pt x="31" y="258"/>
                </a:cubicBezTo>
                <a:cubicBezTo>
                  <a:pt x="32" y="256"/>
                  <a:pt x="34" y="255"/>
                  <a:pt x="35" y="254"/>
                </a:cubicBezTo>
                <a:cubicBezTo>
                  <a:pt x="36" y="253"/>
                  <a:pt x="37" y="252"/>
                  <a:pt x="38" y="251"/>
                </a:cubicBezTo>
                <a:cubicBezTo>
                  <a:pt x="40" y="250"/>
                  <a:pt x="42" y="248"/>
                  <a:pt x="44" y="246"/>
                </a:cubicBezTo>
                <a:cubicBezTo>
                  <a:pt x="44" y="245"/>
                  <a:pt x="46" y="245"/>
                  <a:pt x="46" y="243"/>
                </a:cubicBezTo>
                <a:cubicBezTo>
                  <a:pt x="47" y="243"/>
                  <a:pt x="47" y="242"/>
                  <a:pt x="49" y="240"/>
                </a:cubicBezTo>
                <a:cubicBezTo>
                  <a:pt x="50" y="239"/>
                  <a:pt x="51" y="238"/>
                  <a:pt x="52" y="236"/>
                </a:cubicBezTo>
                <a:cubicBezTo>
                  <a:pt x="53" y="236"/>
                  <a:pt x="53" y="235"/>
                  <a:pt x="54" y="234"/>
                </a:cubicBezTo>
                <a:cubicBezTo>
                  <a:pt x="55" y="232"/>
                  <a:pt x="55" y="231"/>
                  <a:pt x="57" y="230"/>
                </a:cubicBezTo>
                <a:cubicBezTo>
                  <a:pt x="57" y="229"/>
                  <a:pt x="58" y="227"/>
                  <a:pt x="59" y="226"/>
                </a:cubicBezTo>
                <a:lnTo>
                  <a:pt x="60" y="225"/>
                </a:lnTo>
                <a:cubicBezTo>
                  <a:pt x="61" y="223"/>
                  <a:pt x="62" y="221"/>
                  <a:pt x="62" y="219"/>
                </a:cubicBezTo>
                <a:cubicBezTo>
                  <a:pt x="63" y="219"/>
                  <a:pt x="63" y="217"/>
                  <a:pt x="64" y="216"/>
                </a:cubicBezTo>
                <a:lnTo>
                  <a:pt x="64" y="215"/>
                </a:lnTo>
                <a:cubicBezTo>
                  <a:pt x="65" y="212"/>
                  <a:pt x="66" y="209"/>
                  <a:pt x="67" y="206"/>
                </a:cubicBezTo>
                <a:cubicBezTo>
                  <a:pt x="67" y="206"/>
                  <a:pt x="67" y="205"/>
                  <a:pt x="67" y="204"/>
                </a:cubicBezTo>
                <a:cubicBezTo>
                  <a:pt x="68" y="202"/>
                  <a:pt x="68" y="199"/>
                  <a:pt x="68" y="196"/>
                </a:cubicBezTo>
                <a:cubicBezTo>
                  <a:pt x="68" y="195"/>
                  <a:pt x="68" y="195"/>
                  <a:pt x="68" y="195"/>
                </a:cubicBezTo>
                <a:lnTo>
                  <a:pt x="68" y="0"/>
                </a:lnTo>
                <a:cubicBezTo>
                  <a:pt x="68" y="4"/>
                  <a:pt x="68" y="7"/>
                  <a:pt x="67" y="10"/>
                </a:cubicBezTo>
              </a:path>
            </a:pathLst>
          </a:custGeom>
          <a:solidFill>
            <a:schemeClr val="bg1">
              <a:lumMod val="6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Freeform 9">
            <a:extLst>
              <a:ext uri="{FF2B5EF4-FFF2-40B4-BE49-F238E27FC236}">
                <a16:creationId xmlns:a16="http://schemas.microsoft.com/office/drawing/2014/main" xmlns="" id="{1EF6D4EB-9494-4C9D-A0D7-B0A90773D90E}"/>
              </a:ext>
            </a:extLst>
          </p:cNvPr>
          <p:cNvSpPr>
            <a:spLocks noChangeArrowheads="1"/>
          </p:cNvSpPr>
          <p:nvPr/>
        </p:nvSpPr>
        <p:spPr bwMode="auto">
          <a:xfrm>
            <a:off x="3435425" y="3620781"/>
            <a:ext cx="37790" cy="148797"/>
          </a:xfrm>
          <a:custGeom>
            <a:avLst/>
            <a:gdLst>
              <a:gd name="T0" fmla="*/ 0 w 69"/>
              <a:gd name="T1" fmla="*/ 195 h 278"/>
              <a:gd name="T2" fmla="*/ 0 w 69"/>
              <a:gd name="T3" fmla="*/ 0 h 278"/>
              <a:gd name="T4" fmla="*/ 68 w 69"/>
              <a:gd name="T5" fmla="*/ 82 h 278"/>
              <a:gd name="T6" fmla="*/ 68 w 69"/>
              <a:gd name="T7" fmla="*/ 277 h 278"/>
              <a:gd name="T8" fmla="*/ 0 w 69"/>
              <a:gd name="T9" fmla="*/ 195 h 278"/>
            </a:gdLst>
            <a:ahLst/>
            <a:cxnLst>
              <a:cxn ang="0">
                <a:pos x="T0" y="T1"/>
              </a:cxn>
              <a:cxn ang="0">
                <a:pos x="T2" y="T3"/>
              </a:cxn>
              <a:cxn ang="0">
                <a:pos x="T4" y="T5"/>
              </a:cxn>
              <a:cxn ang="0">
                <a:pos x="T6" y="T7"/>
              </a:cxn>
              <a:cxn ang="0">
                <a:pos x="T8" y="T9"/>
              </a:cxn>
            </a:cxnLst>
            <a:rect l="0" t="0" r="r" b="b"/>
            <a:pathLst>
              <a:path w="69" h="278">
                <a:moveTo>
                  <a:pt x="0" y="195"/>
                </a:moveTo>
                <a:lnTo>
                  <a:pt x="0" y="0"/>
                </a:lnTo>
                <a:cubicBezTo>
                  <a:pt x="0" y="30"/>
                  <a:pt x="22" y="59"/>
                  <a:pt x="68" y="82"/>
                </a:cubicBezTo>
                <a:lnTo>
                  <a:pt x="68" y="277"/>
                </a:lnTo>
                <a:cubicBezTo>
                  <a:pt x="22" y="254"/>
                  <a:pt x="0" y="224"/>
                  <a:pt x="0" y="195"/>
                </a:cubicBezTo>
              </a:path>
            </a:pathLst>
          </a:custGeom>
          <a:solidFill>
            <a:schemeClr val="bg1">
              <a:lumMod val="6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Freeform 10">
            <a:extLst>
              <a:ext uri="{FF2B5EF4-FFF2-40B4-BE49-F238E27FC236}">
                <a16:creationId xmlns:a16="http://schemas.microsoft.com/office/drawing/2014/main" xmlns="" id="{E088FF1C-7D50-40C7-A7E5-6403B436A05A}"/>
              </a:ext>
            </a:extLst>
          </p:cNvPr>
          <p:cNvSpPr>
            <a:spLocks noChangeArrowheads="1"/>
          </p:cNvSpPr>
          <p:nvPr/>
        </p:nvSpPr>
        <p:spPr bwMode="auto">
          <a:xfrm>
            <a:off x="4375453" y="3663294"/>
            <a:ext cx="727458" cy="467652"/>
          </a:xfrm>
          <a:custGeom>
            <a:avLst/>
            <a:gdLst>
              <a:gd name="T0" fmla="*/ 1359 w 1360"/>
              <a:gd name="T1" fmla="*/ 0 h 875"/>
              <a:gd name="T2" fmla="*/ 1359 w 1360"/>
              <a:gd name="T3" fmla="*/ 195 h 875"/>
              <a:gd name="T4" fmla="*/ 0 w 1360"/>
              <a:gd name="T5" fmla="*/ 874 h 875"/>
              <a:gd name="T6" fmla="*/ 0 w 1360"/>
              <a:gd name="T7" fmla="*/ 679 h 875"/>
              <a:gd name="T8" fmla="*/ 1359 w 1360"/>
              <a:gd name="T9" fmla="*/ 0 h 875"/>
            </a:gdLst>
            <a:ahLst/>
            <a:cxnLst>
              <a:cxn ang="0">
                <a:pos x="T0" y="T1"/>
              </a:cxn>
              <a:cxn ang="0">
                <a:pos x="T2" y="T3"/>
              </a:cxn>
              <a:cxn ang="0">
                <a:pos x="T4" y="T5"/>
              </a:cxn>
              <a:cxn ang="0">
                <a:pos x="T6" y="T7"/>
              </a:cxn>
              <a:cxn ang="0">
                <a:pos x="T8" y="T9"/>
              </a:cxn>
            </a:cxnLst>
            <a:rect l="0" t="0" r="r" b="b"/>
            <a:pathLst>
              <a:path w="1360" h="875">
                <a:moveTo>
                  <a:pt x="1359" y="0"/>
                </a:moveTo>
                <a:lnTo>
                  <a:pt x="1359" y="195"/>
                </a:lnTo>
                <a:lnTo>
                  <a:pt x="0" y="874"/>
                </a:lnTo>
                <a:lnTo>
                  <a:pt x="0" y="679"/>
                </a:lnTo>
                <a:lnTo>
                  <a:pt x="1359" y="0"/>
                </a:lnTo>
              </a:path>
            </a:pathLst>
          </a:custGeom>
          <a:solidFill>
            <a:schemeClr val="bg1">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Freeform 11">
            <a:extLst>
              <a:ext uri="{FF2B5EF4-FFF2-40B4-BE49-F238E27FC236}">
                <a16:creationId xmlns:a16="http://schemas.microsoft.com/office/drawing/2014/main" xmlns="" id="{D9F73471-0AF9-4561-BC99-54A557575931}"/>
              </a:ext>
            </a:extLst>
          </p:cNvPr>
          <p:cNvSpPr>
            <a:spLocks noChangeArrowheads="1"/>
          </p:cNvSpPr>
          <p:nvPr/>
        </p:nvSpPr>
        <p:spPr bwMode="auto">
          <a:xfrm>
            <a:off x="3473215" y="3663294"/>
            <a:ext cx="727458" cy="467652"/>
          </a:xfrm>
          <a:custGeom>
            <a:avLst/>
            <a:gdLst>
              <a:gd name="T0" fmla="*/ 1358 w 1359"/>
              <a:gd name="T1" fmla="*/ 679 h 875"/>
              <a:gd name="T2" fmla="*/ 1358 w 1359"/>
              <a:gd name="T3" fmla="*/ 874 h 875"/>
              <a:gd name="T4" fmla="*/ 0 w 1359"/>
              <a:gd name="T5" fmla="*/ 195 h 875"/>
              <a:gd name="T6" fmla="*/ 0 w 1359"/>
              <a:gd name="T7" fmla="*/ 0 h 875"/>
              <a:gd name="T8" fmla="*/ 1358 w 1359"/>
              <a:gd name="T9" fmla="*/ 679 h 875"/>
            </a:gdLst>
            <a:ahLst/>
            <a:cxnLst>
              <a:cxn ang="0">
                <a:pos x="T0" y="T1"/>
              </a:cxn>
              <a:cxn ang="0">
                <a:pos x="T2" y="T3"/>
              </a:cxn>
              <a:cxn ang="0">
                <a:pos x="T4" y="T5"/>
              </a:cxn>
              <a:cxn ang="0">
                <a:pos x="T6" y="T7"/>
              </a:cxn>
              <a:cxn ang="0">
                <a:pos x="T8" y="T9"/>
              </a:cxn>
            </a:cxnLst>
            <a:rect l="0" t="0" r="r" b="b"/>
            <a:pathLst>
              <a:path w="1359" h="875">
                <a:moveTo>
                  <a:pt x="1358" y="679"/>
                </a:moveTo>
                <a:lnTo>
                  <a:pt x="1358" y="874"/>
                </a:lnTo>
                <a:lnTo>
                  <a:pt x="0" y="195"/>
                </a:lnTo>
                <a:lnTo>
                  <a:pt x="0" y="0"/>
                </a:lnTo>
                <a:lnTo>
                  <a:pt x="1358" y="679"/>
                </a:lnTo>
              </a:path>
            </a:pathLst>
          </a:custGeom>
          <a:solidFill>
            <a:schemeClr val="bg1">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Freeform 12">
            <a:extLst>
              <a:ext uri="{FF2B5EF4-FFF2-40B4-BE49-F238E27FC236}">
                <a16:creationId xmlns:a16="http://schemas.microsoft.com/office/drawing/2014/main" xmlns="" id="{3D994EAE-62BB-41FE-AADC-FE89A15BA709}"/>
              </a:ext>
            </a:extLst>
          </p:cNvPr>
          <p:cNvSpPr>
            <a:spLocks noChangeArrowheads="1"/>
          </p:cNvSpPr>
          <p:nvPr/>
        </p:nvSpPr>
        <p:spPr bwMode="auto">
          <a:xfrm>
            <a:off x="3423616" y="3195642"/>
            <a:ext cx="1728895" cy="852638"/>
          </a:xfrm>
          <a:custGeom>
            <a:avLst/>
            <a:gdLst>
              <a:gd name="T0" fmla="*/ 1614 w 3228"/>
              <a:gd name="T1" fmla="*/ 0 h 1592"/>
              <a:gd name="T2" fmla="*/ 1777 w 3228"/>
              <a:gd name="T3" fmla="*/ 34 h 1592"/>
              <a:gd name="T4" fmla="*/ 3136 w 3228"/>
              <a:gd name="T5" fmla="*/ 713 h 1592"/>
              <a:gd name="T6" fmla="*/ 3136 w 3228"/>
              <a:gd name="T7" fmla="*/ 877 h 1592"/>
              <a:gd name="T8" fmla="*/ 1777 w 3228"/>
              <a:gd name="T9" fmla="*/ 1556 h 1592"/>
              <a:gd name="T10" fmla="*/ 1614 w 3228"/>
              <a:gd name="T11" fmla="*/ 1591 h 1592"/>
              <a:gd name="T12" fmla="*/ 1449 w 3228"/>
              <a:gd name="T13" fmla="*/ 1556 h 1592"/>
              <a:gd name="T14" fmla="*/ 91 w 3228"/>
              <a:gd name="T15" fmla="*/ 877 h 1592"/>
              <a:gd name="T16" fmla="*/ 91 w 3228"/>
              <a:gd name="T17" fmla="*/ 713 h 1592"/>
              <a:gd name="T18" fmla="*/ 1449 w 3228"/>
              <a:gd name="T19" fmla="*/ 34 h 1592"/>
              <a:gd name="T20" fmla="*/ 1614 w 3228"/>
              <a:gd name="T21"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28" h="1592">
                <a:moveTo>
                  <a:pt x="1614" y="0"/>
                </a:moveTo>
                <a:cubicBezTo>
                  <a:pt x="1673" y="0"/>
                  <a:pt x="1732" y="12"/>
                  <a:pt x="1777" y="34"/>
                </a:cubicBezTo>
                <a:lnTo>
                  <a:pt x="3136" y="713"/>
                </a:lnTo>
                <a:cubicBezTo>
                  <a:pt x="3227" y="758"/>
                  <a:pt x="3227" y="832"/>
                  <a:pt x="3136" y="877"/>
                </a:cubicBezTo>
                <a:lnTo>
                  <a:pt x="1777" y="1556"/>
                </a:lnTo>
                <a:cubicBezTo>
                  <a:pt x="1732" y="1579"/>
                  <a:pt x="1673" y="1591"/>
                  <a:pt x="1614" y="1591"/>
                </a:cubicBezTo>
                <a:cubicBezTo>
                  <a:pt x="1554" y="1591"/>
                  <a:pt x="1495" y="1579"/>
                  <a:pt x="1449" y="1556"/>
                </a:cubicBezTo>
                <a:lnTo>
                  <a:pt x="91" y="877"/>
                </a:lnTo>
                <a:cubicBezTo>
                  <a:pt x="0" y="832"/>
                  <a:pt x="0" y="758"/>
                  <a:pt x="91" y="713"/>
                </a:cubicBezTo>
                <a:lnTo>
                  <a:pt x="1449" y="34"/>
                </a:lnTo>
                <a:cubicBezTo>
                  <a:pt x="1495" y="12"/>
                  <a:pt x="1554" y="0"/>
                  <a:pt x="1614" y="0"/>
                </a:cubicBezTo>
              </a:path>
            </a:pathLst>
          </a:custGeom>
          <a:solidFill>
            <a:schemeClr val="bg1">
              <a:lumMod val="9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Freeform 13">
            <a:extLst>
              <a:ext uri="{FF2B5EF4-FFF2-40B4-BE49-F238E27FC236}">
                <a16:creationId xmlns:a16="http://schemas.microsoft.com/office/drawing/2014/main" xmlns="" id="{5F5F0765-31B3-42EE-8CD9-3BD216C97124}"/>
              </a:ext>
            </a:extLst>
          </p:cNvPr>
          <p:cNvSpPr>
            <a:spLocks noChangeArrowheads="1"/>
          </p:cNvSpPr>
          <p:nvPr/>
        </p:nvSpPr>
        <p:spPr bwMode="auto">
          <a:xfrm>
            <a:off x="4200673" y="4027023"/>
            <a:ext cx="177140" cy="122818"/>
          </a:xfrm>
          <a:custGeom>
            <a:avLst/>
            <a:gdLst>
              <a:gd name="T0" fmla="*/ 300 w 329"/>
              <a:gd name="T1" fmla="*/ 12 h 230"/>
              <a:gd name="T2" fmla="*/ 276 w 329"/>
              <a:gd name="T3" fmla="*/ 20 h 230"/>
              <a:gd name="T4" fmla="*/ 254 w 329"/>
              <a:gd name="T5" fmla="*/ 26 h 230"/>
              <a:gd name="T6" fmla="*/ 230 w 329"/>
              <a:gd name="T7" fmla="*/ 30 h 230"/>
              <a:gd name="T8" fmla="*/ 205 w 329"/>
              <a:gd name="T9" fmla="*/ 33 h 230"/>
              <a:gd name="T10" fmla="*/ 183 w 329"/>
              <a:gd name="T11" fmla="*/ 34 h 230"/>
              <a:gd name="T12" fmla="*/ 148 w 329"/>
              <a:gd name="T13" fmla="*/ 34 h 230"/>
              <a:gd name="T14" fmla="*/ 122 w 329"/>
              <a:gd name="T15" fmla="*/ 32 h 230"/>
              <a:gd name="T16" fmla="*/ 100 w 329"/>
              <a:gd name="T17" fmla="*/ 30 h 230"/>
              <a:gd name="T18" fmla="*/ 79 w 329"/>
              <a:gd name="T19" fmla="*/ 26 h 230"/>
              <a:gd name="T20" fmla="*/ 60 w 329"/>
              <a:gd name="T21" fmla="*/ 22 h 230"/>
              <a:gd name="T22" fmla="*/ 40 w 329"/>
              <a:gd name="T23" fmla="*/ 16 h 230"/>
              <a:gd name="T24" fmla="*/ 18 w 329"/>
              <a:gd name="T25" fmla="*/ 8 h 230"/>
              <a:gd name="T26" fmla="*/ 0 w 329"/>
              <a:gd name="T27" fmla="*/ 195 h 230"/>
              <a:gd name="T28" fmla="*/ 20 w 329"/>
              <a:gd name="T29" fmla="*/ 204 h 230"/>
              <a:gd name="T30" fmla="*/ 42 w 329"/>
              <a:gd name="T31" fmla="*/ 212 h 230"/>
              <a:gd name="T32" fmla="*/ 60 w 329"/>
              <a:gd name="T33" fmla="*/ 216 h 230"/>
              <a:gd name="T34" fmla="*/ 71 w 329"/>
              <a:gd name="T35" fmla="*/ 219 h 230"/>
              <a:gd name="T36" fmla="*/ 83 w 329"/>
              <a:gd name="T37" fmla="*/ 221 h 230"/>
              <a:gd name="T38" fmla="*/ 100 w 329"/>
              <a:gd name="T39" fmla="*/ 224 h 230"/>
              <a:gd name="T40" fmla="*/ 120 w 329"/>
              <a:gd name="T41" fmla="*/ 227 h 230"/>
              <a:gd name="T42" fmla="*/ 139 w 329"/>
              <a:gd name="T43" fmla="*/ 228 h 230"/>
              <a:gd name="T44" fmla="*/ 148 w 329"/>
              <a:gd name="T45" fmla="*/ 228 h 230"/>
              <a:gd name="T46" fmla="*/ 165 w 329"/>
              <a:gd name="T47" fmla="*/ 229 h 230"/>
              <a:gd name="T48" fmla="*/ 183 w 329"/>
              <a:gd name="T49" fmla="*/ 228 h 230"/>
              <a:gd name="T50" fmla="*/ 202 w 329"/>
              <a:gd name="T51" fmla="*/ 227 h 230"/>
              <a:gd name="T52" fmla="*/ 229 w 329"/>
              <a:gd name="T53" fmla="*/ 224 h 230"/>
              <a:gd name="T54" fmla="*/ 252 w 329"/>
              <a:gd name="T55" fmla="*/ 220 h 230"/>
              <a:gd name="T56" fmla="*/ 273 w 329"/>
              <a:gd name="T57" fmla="*/ 215 h 230"/>
              <a:gd name="T58" fmla="*/ 293 w 329"/>
              <a:gd name="T59" fmla="*/ 209 h 230"/>
              <a:gd name="T60" fmla="*/ 314 w 329"/>
              <a:gd name="T61" fmla="*/ 202 h 230"/>
              <a:gd name="T62" fmla="*/ 328 w 329"/>
              <a:gd name="T63" fmla="*/ 195 h 230"/>
              <a:gd name="T64" fmla="*/ 314 w 329"/>
              <a:gd name="T65" fmla="*/ 7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9" h="230">
                <a:moveTo>
                  <a:pt x="314" y="7"/>
                </a:moveTo>
                <a:cubicBezTo>
                  <a:pt x="309" y="9"/>
                  <a:pt x="304" y="11"/>
                  <a:pt x="300" y="12"/>
                </a:cubicBezTo>
                <a:cubicBezTo>
                  <a:pt x="298" y="13"/>
                  <a:pt x="296" y="14"/>
                  <a:pt x="293" y="15"/>
                </a:cubicBezTo>
                <a:cubicBezTo>
                  <a:pt x="288" y="17"/>
                  <a:pt x="282" y="19"/>
                  <a:pt x="276" y="20"/>
                </a:cubicBezTo>
                <a:cubicBezTo>
                  <a:pt x="275" y="21"/>
                  <a:pt x="273" y="21"/>
                  <a:pt x="273" y="21"/>
                </a:cubicBezTo>
                <a:cubicBezTo>
                  <a:pt x="267" y="23"/>
                  <a:pt x="260" y="24"/>
                  <a:pt x="254" y="26"/>
                </a:cubicBezTo>
                <a:cubicBezTo>
                  <a:pt x="253" y="26"/>
                  <a:pt x="252" y="26"/>
                  <a:pt x="252" y="26"/>
                </a:cubicBezTo>
                <a:cubicBezTo>
                  <a:pt x="245" y="27"/>
                  <a:pt x="237" y="29"/>
                  <a:pt x="230" y="30"/>
                </a:cubicBezTo>
                <a:lnTo>
                  <a:pt x="229" y="30"/>
                </a:lnTo>
                <a:cubicBezTo>
                  <a:pt x="221" y="31"/>
                  <a:pt x="213" y="32"/>
                  <a:pt x="205" y="33"/>
                </a:cubicBezTo>
                <a:cubicBezTo>
                  <a:pt x="202" y="33"/>
                  <a:pt x="199" y="33"/>
                  <a:pt x="195" y="34"/>
                </a:cubicBezTo>
                <a:cubicBezTo>
                  <a:pt x="191" y="34"/>
                  <a:pt x="187" y="34"/>
                  <a:pt x="183" y="34"/>
                </a:cubicBezTo>
                <a:cubicBezTo>
                  <a:pt x="177" y="34"/>
                  <a:pt x="171" y="35"/>
                  <a:pt x="165" y="35"/>
                </a:cubicBezTo>
                <a:cubicBezTo>
                  <a:pt x="159" y="35"/>
                  <a:pt x="154" y="34"/>
                  <a:pt x="148" y="34"/>
                </a:cubicBezTo>
                <a:cubicBezTo>
                  <a:pt x="145" y="34"/>
                  <a:pt x="143" y="34"/>
                  <a:pt x="141" y="34"/>
                </a:cubicBezTo>
                <a:cubicBezTo>
                  <a:pt x="135" y="34"/>
                  <a:pt x="128" y="33"/>
                  <a:pt x="122" y="32"/>
                </a:cubicBezTo>
                <a:cubicBezTo>
                  <a:pt x="121" y="32"/>
                  <a:pt x="120" y="32"/>
                  <a:pt x="120" y="32"/>
                </a:cubicBezTo>
                <a:cubicBezTo>
                  <a:pt x="113" y="32"/>
                  <a:pt x="106" y="31"/>
                  <a:pt x="100" y="30"/>
                </a:cubicBezTo>
                <a:cubicBezTo>
                  <a:pt x="97" y="29"/>
                  <a:pt x="96" y="29"/>
                  <a:pt x="93" y="29"/>
                </a:cubicBezTo>
                <a:cubicBezTo>
                  <a:pt x="89" y="28"/>
                  <a:pt x="84" y="27"/>
                  <a:pt x="79" y="26"/>
                </a:cubicBezTo>
                <a:cubicBezTo>
                  <a:pt x="77" y="26"/>
                  <a:pt x="74" y="25"/>
                  <a:pt x="71" y="24"/>
                </a:cubicBezTo>
                <a:cubicBezTo>
                  <a:pt x="67" y="24"/>
                  <a:pt x="63" y="23"/>
                  <a:pt x="60" y="22"/>
                </a:cubicBezTo>
                <a:cubicBezTo>
                  <a:pt x="56" y="21"/>
                  <a:pt x="52" y="20"/>
                  <a:pt x="50" y="19"/>
                </a:cubicBezTo>
                <a:cubicBezTo>
                  <a:pt x="46" y="18"/>
                  <a:pt x="43" y="17"/>
                  <a:pt x="40" y="16"/>
                </a:cubicBezTo>
                <a:cubicBezTo>
                  <a:pt x="33" y="14"/>
                  <a:pt x="26" y="12"/>
                  <a:pt x="20" y="9"/>
                </a:cubicBezTo>
                <a:cubicBezTo>
                  <a:pt x="20" y="9"/>
                  <a:pt x="19" y="9"/>
                  <a:pt x="18" y="8"/>
                </a:cubicBezTo>
                <a:cubicBezTo>
                  <a:pt x="12" y="6"/>
                  <a:pt x="6" y="4"/>
                  <a:pt x="0" y="0"/>
                </a:cubicBezTo>
                <a:lnTo>
                  <a:pt x="0" y="195"/>
                </a:lnTo>
                <a:cubicBezTo>
                  <a:pt x="6" y="197"/>
                  <a:pt x="12" y="200"/>
                  <a:pt x="18" y="203"/>
                </a:cubicBezTo>
                <a:cubicBezTo>
                  <a:pt x="19" y="203"/>
                  <a:pt x="20" y="204"/>
                  <a:pt x="20" y="204"/>
                </a:cubicBezTo>
                <a:cubicBezTo>
                  <a:pt x="26" y="206"/>
                  <a:pt x="33" y="208"/>
                  <a:pt x="40" y="210"/>
                </a:cubicBezTo>
                <a:cubicBezTo>
                  <a:pt x="41" y="211"/>
                  <a:pt x="41" y="211"/>
                  <a:pt x="42" y="212"/>
                </a:cubicBezTo>
                <a:cubicBezTo>
                  <a:pt x="45" y="212"/>
                  <a:pt x="47" y="213"/>
                  <a:pt x="50" y="213"/>
                </a:cubicBezTo>
                <a:cubicBezTo>
                  <a:pt x="52" y="214"/>
                  <a:pt x="56" y="215"/>
                  <a:pt x="60" y="216"/>
                </a:cubicBezTo>
                <a:cubicBezTo>
                  <a:pt x="61" y="216"/>
                  <a:pt x="62" y="217"/>
                  <a:pt x="63" y="217"/>
                </a:cubicBezTo>
                <a:cubicBezTo>
                  <a:pt x="65" y="218"/>
                  <a:pt x="68" y="218"/>
                  <a:pt x="71" y="219"/>
                </a:cubicBezTo>
                <a:cubicBezTo>
                  <a:pt x="74" y="219"/>
                  <a:pt x="77" y="220"/>
                  <a:pt x="79" y="221"/>
                </a:cubicBezTo>
                <a:cubicBezTo>
                  <a:pt x="81" y="221"/>
                  <a:pt x="81" y="221"/>
                  <a:pt x="83" y="221"/>
                </a:cubicBezTo>
                <a:cubicBezTo>
                  <a:pt x="86" y="222"/>
                  <a:pt x="89" y="223"/>
                  <a:pt x="93" y="223"/>
                </a:cubicBezTo>
                <a:cubicBezTo>
                  <a:pt x="96" y="223"/>
                  <a:pt x="97" y="224"/>
                  <a:pt x="100" y="224"/>
                </a:cubicBezTo>
                <a:lnTo>
                  <a:pt x="101" y="224"/>
                </a:lnTo>
                <a:cubicBezTo>
                  <a:pt x="107" y="225"/>
                  <a:pt x="114" y="226"/>
                  <a:pt x="120" y="227"/>
                </a:cubicBezTo>
                <a:cubicBezTo>
                  <a:pt x="120" y="227"/>
                  <a:pt x="121" y="227"/>
                  <a:pt x="122" y="227"/>
                </a:cubicBezTo>
                <a:cubicBezTo>
                  <a:pt x="128" y="227"/>
                  <a:pt x="133" y="227"/>
                  <a:pt x="139" y="228"/>
                </a:cubicBezTo>
                <a:cubicBezTo>
                  <a:pt x="139" y="228"/>
                  <a:pt x="140" y="228"/>
                  <a:pt x="141" y="228"/>
                </a:cubicBezTo>
                <a:cubicBezTo>
                  <a:pt x="143" y="228"/>
                  <a:pt x="145" y="228"/>
                  <a:pt x="148" y="228"/>
                </a:cubicBezTo>
                <a:cubicBezTo>
                  <a:pt x="152" y="229"/>
                  <a:pt x="155" y="229"/>
                  <a:pt x="158" y="229"/>
                </a:cubicBezTo>
                <a:cubicBezTo>
                  <a:pt x="160" y="229"/>
                  <a:pt x="163" y="229"/>
                  <a:pt x="165" y="229"/>
                </a:cubicBezTo>
                <a:cubicBezTo>
                  <a:pt x="169" y="229"/>
                  <a:pt x="174" y="229"/>
                  <a:pt x="180" y="229"/>
                </a:cubicBezTo>
                <a:cubicBezTo>
                  <a:pt x="180" y="229"/>
                  <a:pt x="182" y="228"/>
                  <a:pt x="183" y="228"/>
                </a:cubicBezTo>
                <a:cubicBezTo>
                  <a:pt x="187" y="228"/>
                  <a:pt x="191" y="228"/>
                  <a:pt x="195" y="227"/>
                </a:cubicBezTo>
                <a:cubicBezTo>
                  <a:pt x="198" y="227"/>
                  <a:pt x="200" y="227"/>
                  <a:pt x="202" y="227"/>
                </a:cubicBezTo>
                <a:cubicBezTo>
                  <a:pt x="204" y="227"/>
                  <a:pt x="204" y="227"/>
                  <a:pt x="205" y="227"/>
                </a:cubicBezTo>
                <a:cubicBezTo>
                  <a:pt x="213" y="226"/>
                  <a:pt x="221" y="225"/>
                  <a:pt x="229" y="224"/>
                </a:cubicBezTo>
                <a:lnTo>
                  <a:pt x="230" y="224"/>
                </a:lnTo>
                <a:cubicBezTo>
                  <a:pt x="237" y="223"/>
                  <a:pt x="245" y="222"/>
                  <a:pt x="252" y="220"/>
                </a:cubicBezTo>
                <a:cubicBezTo>
                  <a:pt x="252" y="220"/>
                  <a:pt x="253" y="220"/>
                  <a:pt x="254" y="219"/>
                </a:cubicBezTo>
                <a:cubicBezTo>
                  <a:pt x="260" y="218"/>
                  <a:pt x="267" y="217"/>
                  <a:pt x="273" y="215"/>
                </a:cubicBezTo>
                <a:cubicBezTo>
                  <a:pt x="274" y="215"/>
                  <a:pt x="275" y="214"/>
                  <a:pt x="276" y="214"/>
                </a:cubicBezTo>
                <a:cubicBezTo>
                  <a:pt x="282" y="213"/>
                  <a:pt x="288" y="211"/>
                  <a:pt x="293" y="209"/>
                </a:cubicBezTo>
                <a:cubicBezTo>
                  <a:pt x="296" y="208"/>
                  <a:pt x="298" y="207"/>
                  <a:pt x="300" y="207"/>
                </a:cubicBezTo>
                <a:cubicBezTo>
                  <a:pt x="304" y="205"/>
                  <a:pt x="309" y="204"/>
                  <a:pt x="314" y="202"/>
                </a:cubicBezTo>
                <a:cubicBezTo>
                  <a:pt x="314" y="201"/>
                  <a:pt x="315" y="201"/>
                  <a:pt x="315" y="200"/>
                </a:cubicBezTo>
                <a:cubicBezTo>
                  <a:pt x="320" y="199"/>
                  <a:pt x="324" y="197"/>
                  <a:pt x="328" y="195"/>
                </a:cubicBezTo>
                <a:lnTo>
                  <a:pt x="328" y="0"/>
                </a:lnTo>
                <a:cubicBezTo>
                  <a:pt x="323" y="3"/>
                  <a:pt x="319" y="5"/>
                  <a:pt x="314" y="7"/>
                </a:cubicBezTo>
              </a:path>
            </a:pathLst>
          </a:custGeom>
          <a:solidFill>
            <a:schemeClr val="bg1">
              <a:lumMod val="6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Freeform 14">
            <a:extLst>
              <a:ext uri="{FF2B5EF4-FFF2-40B4-BE49-F238E27FC236}">
                <a16:creationId xmlns:a16="http://schemas.microsoft.com/office/drawing/2014/main" xmlns="" id="{C58D65AA-98A6-4829-BBD5-8AA2EDEBA824}"/>
              </a:ext>
            </a:extLst>
          </p:cNvPr>
          <p:cNvSpPr>
            <a:spLocks noChangeArrowheads="1"/>
          </p:cNvSpPr>
          <p:nvPr/>
        </p:nvSpPr>
        <p:spPr bwMode="auto">
          <a:xfrm>
            <a:off x="4063685" y="3566457"/>
            <a:ext cx="448757" cy="106285"/>
          </a:xfrm>
          <a:custGeom>
            <a:avLst/>
            <a:gdLst>
              <a:gd name="T0" fmla="*/ 839 w 840"/>
              <a:gd name="T1" fmla="*/ 99 h 200"/>
              <a:gd name="T2" fmla="*/ 420 w 840"/>
              <a:gd name="T3" fmla="*/ 199 h 200"/>
              <a:gd name="T4" fmla="*/ 0 w 840"/>
              <a:gd name="T5" fmla="*/ 99 h 200"/>
              <a:gd name="T6" fmla="*/ 420 w 840"/>
              <a:gd name="T7" fmla="*/ 0 h 200"/>
              <a:gd name="T8" fmla="*/ 839 w 840"/>
              <a:gd name="T9" fmla="*/ 99 h 200"/>
            </a:gdLst>
            <a:ahLst/>
            <a:cxnLst>
              <a:cxn ang="0">
                <a:pos x="T0" y="T1"/>
              </a:cxn>
              <a:cxn ang="0">
                <a:pos x="T2" y="T3"/>
              </a:cxn>
              <a:cxn ang="0">
                <a:pos x="T4" y="T5"/>
              </a:cxn>
              <a:cxn ang="0">
                <a:pos x="T6" y="T7"/>
              </a:cxn>
              <a:cxn ang="0">
                <a:pos x="T8" y="T9"/>
              </a:cxn>
            </a:cxnLst>
            <a:rect l="0" t="0" r="r" b="b"/>
            <a:pathLst>
              <a:path w="840" h="200">
                <a:moveTo>
                  <a:pt x="839" y="99"/>
                </a:moveTo>
                <a:cubicBezTo>
                  <a:pt x="839" y="154"/>
                  <a:pt x="651" y="199"/>
                  <a:pt x="420" y="199"/>
                </a:cubicBezTo>
                <a:cubicBezTo>
                  <a:pt x="188" y="199"/>
                  <a:pt x="0" y="154"/>
                  <a:pt x="0" y="99"/>
                </a:cubicBezTo>
                <a:cubicBezTo>
                  <a:pt x="0" y="45"/>
                  <a:pt x="188" y="0"/>
                  <a:pt x="420" y="0"/>
                </a:cubicBezTo>
                <a:cubicBezTo>
                  <a:pt x="651" y="0"/>
                  <a:pt x="839" y="45"/>
                  <a:pt x="839" y="99"/>
                </a:cubicBezTo>
              </a:path>
            </a:pathLst>
          </a:custGeom>
          <a:solidFill>
            <a:schemeClr val="bg1">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Freeform 15">
            <a:extLst>
              <a:ext uri="{FF2B5EF4-FFF2-40B4-BE49-F238E27FC236}">
                <a16:creationId xmlns:a16="http://schemas.microsoft.com/office/drawing/2014/main" xmlns="" id="{81BB2A41-B5F3-4335-9C13-6728A1426AB7}"/>
              </a:ext>
            </a:extLst>
          </p:cNvPr>
          <p:cNvSpPr>
            <a:spLocks noChangeArrowheads="1"/>
          </p:cNvSpPr>
          <p:nvPr/>
        </p:nvSpPr>
        <p:spPr bwMode="auto">
          <a:xfrm>
            <a:off x="3810963" y="2520144"/>
            <a:ext cx="954199" cy="1100636"/>
          </a:xfrm>
          <a:custGeom>
            <a:avLst/>
            <a:gdLst>
              <a:gd name="T0" fmla="*/ 1779 w 1780"/>
              <a:gd name="T1" fmla="*/ 890 h 2054"/>
              <a:gd name="T2" fmla="*/ 890 w 1780"/>
              <a:gd name="T3" fmla="*/ 0 h 2054"/>
              <a:gd name="T4" fmla="*/ 0 w 1780"/>
              <a:gd name="T5" fmla="*/ 890 h 2054"/>
              <a:gd name="T6" fmla="*/ 722 w 1780"/>
              <a:gd name="T7" fmla="*/ 1763 h 2054"/>
              <a:gd name="T8" fmla="*/ 890 w 1780"/>
              <a:gd name="T9" fmla="*/ 2053 h 2054"/>
              <a:gd name="T10" fmla="*/ 1057 w 1780"/>
              <a:gd name="T11" fmla="*/ 1763 h 2054"/>
              <a:gd name="T12" fmla="*/ 1779 w 1780"/>
              <a:gd name="T13" fmla="*/ 890 h 2054"/>
            </a:gdLst>
            <a:ahLst/>
            <a:cxnLst>
              <a:cxn ang="0">
                <a:pos x="T0" y="T1"/>
              </a:cxn>
              <a:cxn ang="0">
                <a:pos x="T2" y="T3"/>
              </a:cxn>
              <a:cxn ang="0">
                <a:pos x="T4" y="T5"/>
              </a:cxn>
              <a:cxn ang="0">
                <a:pos x="T6" y="T7"/>
              </a:cxn>
              <a:cxn ang="0">
                <a:pos x="T8" y="T9"/>
              </a:cxn>
              <a:cxn ang="0">
                <a:pos x="T10" y="T11"/>
              </a:cxn>
              <a:cxn ang="0">
                <a:pos x="T12" y="T13"/>
              </a:cxn>
            </a:cxnLst>
            <a:rect l="0" t="0" r="r" b="b"/>
            <a:pathLst>
              <a:path w="1780" h="2054">
                <a:moveTo>
                  <a:pt x="1779" y="890"/>
                </a:moveTo>
                <a:cubicBezTo>
                  <a:pt x="1779" y="398"/>
                  <a:pt x="1380" y="0"/>
                  <a:pt x="890" y="0"/>
                </a:cubicBezTo>
                <a:cubicBezTo>
                  <a:pt x="398" y="0"/>
                  <a:pt x="0" y="398"/>
                  <a:pt x="0" y="890"/>
                </a:cubicBezTo>
                <a:cubicBezTo>
                  <a:pt x="0" y="1324"/>
                  <a:pt x="311" y="1685"/>
                  <a:pt x="722" y="1763"/>
                </a:cubicBezTo>
                <a:lnTo>
                  <a:pt x="890" y="2053"/>
                </a:lnTo>
                <a:lnTo>
                  <a:pt x="1057" y="1763"/>
                </a:lnTo>
                <a:cubicBezTo>
                  <a:pt x="1468" y="1685"/>
                  <a:pt x="1779" y="1324"/>
                  <a:pt x="1779" y="890"/>
                </a:cubicBezTo>
              </a:path>
            </a:pathLst>
          </a:custGeom>
          <a:solidFill>
            <a:schemeClr val="accent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TextBox 58">
            <a:extLst>
              <a:ext uri="{FF2B5EF4-FFF2-40B4-BE49-F238E27FC236}">
                <a16:creationId xmlns:a16="http://schemas.microsoft.com/office/drawing/2014/main" xmlns="" id="{500BB3A6-0BF0-4712-B864-55A0C13CF29C}"/>
              </a:ext>
            </a:extLst>
          </p:cNvPr>
          <p:cNvSpPr txBox="1"/>
          <p:nvPr/>
        </p:nvSpPr>
        <p:spPr>
          <a:xfrm>
            <a:off x="4144811" y="2843769"/>
            <a:ext cx="288861" cy="338554"/>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a:ea typeface="+mn-ea"/>
                <a:cs typeface="Poppins" pitchFamily="2" charset="77"/>
              </a:rPr>
              <a:t>1</a:t>
            </a:r>
          </a:p>
        </p:txBody>
      </p:sp>
      <p:sp>
        <p:nvSpPr>
          <p:cNvPr id="34" name="TextBox 63">
            <a:extLst>
              <a:ext uri="{FF2B5EF4-FFF2-40B4-BE49-F238E27FC236}">
                <a16:creationId xmlns:a16="http://schemas.microsoft.com/office/drawing/2014/main" xmlns="" id="{975E6AEC-C2A3-4DF4-BDB6-F28E9C75CDE9}"/>
              </a:ext>
            </a:extLst>
          </p:cNvPr>
          <p:cNvSpPr txBox="1"/>
          <p:nvPr/>
        </p:nvSpPr>
        <p:spPr>
          <a:xfrm>
            <a:off x="3507484" y="4176307"/>
            <a:ext cx="1567352" cy="338554"/>
          </a:xfrm>
          <a:prstGeom prst="rect">
            <a:avLst/>
          </a:prstGeom>
          <a:noFill/>
        </p:spPr>
        <p:txBody>
          <a:bodyPr wrap="non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4546A"/>
                </a:solidFill>
                <a:effectLst/>
                <a:uLnTx/>
                <a:uFillTx/>
                <a:latin typeface="Calibri" panose="020F0502020204030204"/>
                <a:ea typeface="League Spartan" charset="0"/>
                <a:cs typeface="Poppins" pitchFamily="2" charset="77"/>
              </a:rPr>
              <a:t>Signal-Erkennung</a:t>
            </a:r>
          </a:p>
        </p:txBody>
      </p:sp>
      <p:sp>
        <p:nvSpPr>
          <p:cNvPr id="35" name="Freeform 17">
            <a:extLst>
              <a:ext uri="{FF2B5EF4-FFF2-40B4-BE49-F238E27FC236}">
                <a16:creationId xmlns:a16="http://schemas.microsoft.com/office/drawing/2014/main" xmlns="" id="{A6B8D425-E521-4417-AEE8-FBED8D601998}"/>
              </a:ext>
            </a:extLst>
          </p:cNvPr>
          <p:cNvSpPr>
            <a:spLocks noChangeArrowheads="1"/>
          </p:cNvSpPr>
          <p:nvPr/>
        </p:nvSpPr>
        <p:spPr bwMode="auto">
          <a:xfrm>
            <a:off x="6996247" y="4390754"/>
            <a:ext cx="37790" cy="148797"/>
          </a:xfrm>
          <a:custGeom>
            <a:avLst/>
            <a:gdLst>
              <a:gd name="T0" fmla="*/ 67 w 69"/>
              <a:gd name="T1" fmla="*/ 10 h 277"/>
              <a:gd name="T2" fmla="*/ 67 w 69"/>
              <a:gd name="T3" fmla="*/ 11 h 277"/>
              <a:gd name="T4" fmla="*/ 64 w 69"/>
              <a:gd name="T5" fmla="*/ 21 h 277"/>
              <a:gd name="T6" fmla="*/ 63 w 69"/>
              <a:gd name="T7" fmla="*/ 24 h 277"/>
              <a:gd name="T8" fmla="*/ 59 w 69"/>
              <a:gd name="T9" fmla="*/ 32 h 277"/>
              <a:gd name="T10" fmla="*/ 56 w 69"/>
              <a:gd name="T11" fmla="*/ 35 h 277"/>
              <a:gd name="T12" fmla="*/ 52 w 69"/>
              <a:gd name="T13" fmla="*/ 41 h 277"/>
              <a:gd name="T14" fmla="*/ 49 w 69"/>
              <a:gd name="T15" fmla="*/ 46 h 277"/>
              <a:gd name="T16" fmla="*/ 44 w 69"/>
              <a:gd name="T17" fmla="*/ 51 h 277"/>
              <a:gd name="T18" fmla="*/ 38 w 69"/>
              <a:gd name="T19" fmla="*/ 57 h 277"/>
              <a:gd name="T20" fmla="*/ 31 w 69"/>
              <a:gd name="T21" fmla="*/ 63 h 277"/>
              <a:gd name="T22" fmla="*/ 29 w 69"/>
              <a:gd name="T23" fmla="*/ 64 h 277"/>
              <a:gd name="T24" fmla="*/ 17 w 69"/>
              <a:gd name="T25" fmla="*/ 73 h 277"/>
              <a:gd name="T26" fmla="*/ 14 w 69"/>
              <a:gd name="T27" fmla="*/ 74 h 277"/>
              <a:gd name="T28" fmla="*/ 0 w 69"/>
              <a:gd name="T29" fmla="*/ 82 h 277"/>
              <a:gd name="T30" fmla="*/ 0 w 69"/>
              <a:gd name="T31" fmla="*/ 276 h 277"/>
              <a:gd name="T32" fmla="*/ 14 w 69"/>
              <a:gd name="T33" fmla="*/ 268 h 277"/>
              <a:gd name="T34" fmla="*/ 17 w 69"/>
              <a:gd name="T35" fmla="*/ 266 h 277"/>
              <a:gd name="T36" fmla="*/ 20 w 69"/>
              <a:gd name="T37" fmla="*/ 265 h 277"/>
              <a:gd name="T38" fmla="*/ 29 w 69"/>
              <a:gd name="T39" fmla="*/ 259 h 277"/>
              <a:gd name="T40" fmla="*/ 31 w 69"/>
              <a:gd name="T41" fmla="*/ 257 h 277"/>
              <a:gd name="T42" fmla="*/ 36 w 69"/>
              <a:gd name="T43" fmla="*/ 254 h 277"/>
              <a:gd name="T44" fmla="*/ 38 w 69"/>
              <a:gd name="T45" fmla="*/ 251 h 277"/>
              <a:gd name="T46" fmla="*/ 44 w 69"/>
              <a:gd name="T47" fmla="*/ 246 h 277"/>
              <a:gd name="T48" fmla="*/ 46 w 69"/>
              <a:gd name="T49" fmla="*/ 243 h 277"/>
              <a:gd name="T50" fmla="*/ 49 w 69"/>
              <a:gd name="T51" fmla="*/ 240 h 277"/>
              <a:gd name="T52" fmla="*/ 52 w 69"/>
              <a:gd name="T53" fmla="*/ 236 h 277"/>
              <a:gd name="T54" fmla="*/ 54 w 69"/>
              <a:gd name="T55" fmla="*/ 234 h 277"/>
              <a:gd name="T56" fmla="*/ 56 w 69"/>
              <a:gd name="T57" fmla="*/ 230 h 277"/>
              <a:gd name="T58" fmla="*/ 59 w 69"/>
              <a:gd name="T59" fmla="*/ 225 h 277"/>
              <a:gd name="T60" fmla="*/ 60 w 69"/>
              <a:gd name="T61" fmla="*/ 224 h 277"/>
              <a:gd name="T62" fmla="*/ 63 w 69"/>
              <a:gd name="T63" fmla="*/ 219 h 277"/>
              <a:gd name="T64" fmla="*/ 64 w 69"/>
              <a:gd name="T65" fmla="*/ 216 h 277"/>
              <a:gd name="T66" fmla="*/ 65 w 69"/>
              <a:gd name="T67" fmla="*/ 215 h 277"/>
              <a:gd name="T68" fmla="*/ 67 w 69"/>
              <a:gd name="T69" fmla="*/ 205 h 277"/>
              <a:gd name="T70" fmla="*/ 67 w 69"/>
              <a:gd name="T71" fmla="*/ 204 h 277"/>
              <a:gd name="T72" fmla="*/ 68 w 69"/>
              <a:gd name="T73" fmla="*/ 196 h 277"/>
              <a:gd name="T74" fmla="*/ 68 w 69"/>
              <a:gd name="T75" fmla="*/ 194 h 277"/>
              <a:gd name="T76" fmla="*/ 68 w 69"/>
              <a:gd name="T77" fmla="*/ 0 h 277"/>
              <a:gd name="T78" fmla="*/ 67 w 69"/>
              <a:gd name="T79" fmla="*/ 1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 h="277">
                <a:moveTo>
                  <a:pt x="67" y="10"/>
                </a:moveTo>
                <a:lnTo>
                  <a:pt x="67" y="11"/>
                </a:lnTo>
                <a:cubicBezTo>
                  <a:pt x="66" y="14"/>
                  <a:pt x="65" y="18"/>
                  <a:pt x="64" y="21"/>
                </a:cubicBezTo>
                <a:cubicBezTo>
                  <a:pt x="64" y="23"/>
                  <a:pt x="63" y="24"/>
                  <a:pt x="63" y="24"/>
                </a:cubicBezTo>
                <a:cubicBezTo>
                  <a:pt x="61" y="27"/>
                  <a:pt x="61" y="29"/>
                  <a:pt x="59" y="32"/>
                </a:cubicBezTo>
                <a:cubicBezTo>
                  <a:pt x="59" y="33"/>
                  <a:pt x="58" y="34"/>
                  <a:pt x="56" y="35"/>
                </a:cubicBezTo>
                <a:cubicBezTo>
                  <a:pt x="55" y="38"/>
                  <a:pt x="54" y="40"/>
                  <a:pt x="52" y="41"/>
                </a:cubicBezTo>
                <a:cubicBezTo>
                  <a:pt x="52" y="43"/>
                  <a:pt x="50" y="45"/>
                  <a:pt x="49" y="46"/>
                </a:cubicBezTo>
                <a:cubicBezTo>
                  <a:pt x="47" y="47"/>
                  <a:pt x="46" y="49"/>
                  <a:pt x="44" y="51"/>
                </a:cubicBezTo>
                <a:cubicBezTo>
                  <a:pt x="43" y="53"/>
                  <a:pt x="41" y="55"/>
                  <a:pt x="38" y="57"/>
                </a:cubicBezTo>
                <a:cubicBezTo>
                  <a:pt x="36" y="59"/>
                  <a:pt x="34" y="60"/>
                  <a:pt x="31" y="63"/>
                </a:cubicBezTo>
                <a:cubicBezTo>
                  <a:pt x="30" y="63"/>
                  <a:pt x="30" y="63"/>
                  <a:pt x="29" y="64"/>
                </a:cubicBezTo>
                <a:cubicBezTo>
                  <a:pt x="25" y="67"/>
                  <a:pt x="22" y="70"/>
                  <a:pt x="17" y="73"/>
                </a:cubicBezTo>
                <a:cubicBezTo>
                  <a:pt x="16" y="73"/>
                  <a:pt x="15" y="73"/>
                  <a:pt x="14" y="74"/>
                </a:cubicBezTo>
                <a:cubicBezTo>
                  <a:pt x="10" y="77"/>
                  <a:pt x="5" y="80"/>
                  <a:pt x="0" y="82"/>
                </a:cubicBezTo>
                <a:lnTo>
                  <a:pt x="0" y="276"/>
                </a:lnTo>
                <a:cubicBezTo>
                  <a:pt x="5" y="274"/>
                  <a:pt x="10" y="271"/>
                  <a:pt x="14" y="268"/>
                </a:cubicBezTo>
                <a:cubicBezTo>
                  <a:pt x="15" y="268"/>
                  <a:pt x="16" y="267"/>
                  <a:pt x="17" y="266"/>
                </a:cubicBezTo>
                <a:cubicBezTo>
                  <a:pt x="18" y="266"/>
                  <a:pt x="19" y="266"/>
                  <a:pt x="20" y="265"/>
                </a:cubicBezTo>
                <a:cubicBezTo>
                  <a:pt x="23" y="263"/>
                  <a:pt x="26" y="260"/>
                  <a:pt x="29" y="259"/>
                </a:cubicBezTo>
                <a:cubicBezTo>
                  <a:pt x="30" y="258"/>
                  <a:pt x="30" y="257"/>
                  <a:pt x="31" y="257"/>
                </a:cubicBezTo>
                <a:cubicBezTo>
                  <a:pt x="33" y="255"/>
                  <a:pt x="34" y="254"/>
                  <a:pt x="36" y="254"/>
                </a:cubicBezTo>
                <a:cubicBezTo>
                  <a:pt x="37" y="253"/>
                  <a:pt x="38" y="252"/>
                  <a:pt x="38" y="251"/>
                </a:cubicBezTo>
                <a:cubicBezTo>
                  <a:pt x="41" y="249"/>
                  <a:pt x="43" y="248"/>
                  <a:pt x="44" y="246"/>
                </a:cubicBezTo>
                <a:cubicBezTo>
                  <a:pt x="45" y="244"/>
                  <a:pt x="46" y="244"/>
                  <a:pt x="46" y="243"/>
                </a:cubicBezTo>
                <a:cubicBezTo>
                  <a:pt x="47" y="242"/>
                  <a:pt x="48" y="241"/>
                  <a:pt x="49" y="240"/>
                </a:cubicBezTo>
                <a:cubicBezTo>
                  <a:pt x="50" y="239"/>
                  <a:pt x="52" y="237"/>
                  <a:pt x="52" y="236"/>
                </a:cubicBezTo>
                <a:cubicBezTo>
                  <a:pt x="53" y="235"/>
                  <a:pt x="54" y="234"/>
                  <a:pt x="54" y="234"/>
                </a:cubicBezTo>
                <a:cubicBezTo>
                  <a:pt x="55" y="232"/>
                  <a:pt x="56" y="231"/>
                  <a:pt x="56" y="230"/>
                </a:cubicBezTo>
                <a:cubicBezTo>
                  <a:pt x="58" y="229"/>
                  <a:pt x="59" y="227"/>
                  <a:pt x="59" y="225"/>
                </a:cubicBezTo>
                <a:cubicBezTo>
                  <a:pt x="60" y="225"/>
                  <a:pt x="60" y="225"/>
                  <a:pt x="60" y="224"/>
                </a:cubicBezTo>
                <a:cubicBezTo>
                  <a:pt x="61" y="223"/>
                  <a:pt x="62" y="220"/>
                  <a:pt x="63" y="219"/>
                </a:cubicBezTo>
                <a:cubicBezTo>
                  <a:pt x="63" y="218"/>
                  <a:pt x="64" y="216"/>
                  <a:pt x="64" y="216"/>
                </a:cubicBezTo>
                <a:cubicBezTo>
                  <a:pt x="64" y="215"/>
                  <a:pt x="65" y="215"/>
                  <a:pt x="65" y="215"/>
                </a:cubicBezTo>
                <a:cubicBezTo>
                  <a:pt x="66" y="212"/>
                  <a:pt x="66" y="208"/>
                  <a:pt x="67" y="205"/>
                </a:cubicBezTo>
                <a:lnTo>
                  <a:pt x="67" y="204"/>
                </a:lnTo>
                <a:cubicBezTo>
                  <a:pt x="67" y="201"/>
                  <a:pt x="68" y="198"/>
                  <a:pt x="68" y="196"/>
                </a:cubicBezTo>
                <a:cubicBezTo>
                  <a:pt x="68" y="195"/>
                  <a:pt x="68" y="194"/>
                  <a:pt x="68" y="194"/>
                </a:cubicBezTo>
                <a:lnTo>
                  <a:pt x="68" y="0"/>
                </a:lnTo>
                <a:cubicBezTo>
                  <a:pt x="68" y="3"/>
                  <a:pt x="67" y="7"/>
                  <a:pt x="67" y="10"/>
                </a:cubicBezTo>
              </a:path>
            </a:pathLst>
          </a:custGeom>
          <a:solidFill>
            <a:schemeClr val="bg1">
              <a:lumMod val="6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Freeform 19">
            <a:extLst>
              <a:ext uri="{FF2B5EF4-FFF2-40B4-BE49-F238E27FC236}">
                <a16:creationId xmlns:a16="http://schemas.microsoft.com/office/drawing/2014/main" xmlns="" id="{025B96DF-26AA-467D-B8C7-C8E27F83016A}"/>
              </a:ext>
            </a:extLst>
          </p:cNvPr>
          <p:cNvSpPr>
            <a:spLocks noChangeArrowheads="1"/>
          </p:cNvSpPr>
          <p:nvPr/>
        </p:nvSpPr>
        <p:spPr bwMode="auto">
          <a:xfrm>
            <a:off x="5328761" y="4390754"/>
            <a:ext cx="37790" cy="148797"/>
          </a:xfrm>
          <a:custGeom>
            <a:avLst/>
            <a:gdLst>
              <a:gd name="T0" fmla="*/ 0 w 69"/>
              <a:gd name="T1" fmla="*/ 194 h 277"/>
              <a:gd name="T2" fmla="*/ 0 w 69"/>
              <a:gd name="T3" fmla="*/ 0 h 277"/>
              <a:gd name="T4" fmla="*/ 68 w 69"/>
              <a:gd name="T5" fmla="*/ 82 h 277"/>
              <a:gd name="T6" fmla="*/ 68 w 69"/>
              <a:gd name="T7" fmla="*/ 276 h 277"/>
              <a:gd name="T8" fmla="*/ 0 w 69"/>
              <a:gd name="T9" fmla="*/ 194 h 277"/>
            </a:gdLst>
            <a:ahLst/>
            <a:cxnLst>
              <a:cxn ang="0">
                <a:pos x="T0" y="T1"/>
              </a:cxn>
              <a:cxn ang="0">
                <a:pos x="T2" y="T3"/>
              </a:cxn>
              <a:cxn ang="0">
                <a:pos x="T4" y="T5"/>
              </a:cxn>
              <a:cxn ang="0">
                <a:pos x="T6" y="T7"/>
              </a:cxn>
              <a:cxn ang="0">
                <a:pos x="T8" y="T9"/>
              </a:cxn>
            </a:cxnLst>
            <a:rect l="0" t="0" r="r" b="b"/>
            <a:pathLst>
              <a:path w="69" h="277">
                <a:moveTo>
                  <a:pt x="0" y="194"/>
                </a:moveTo>
                <a:lnTo>
                  <a:pt x="0" y="0"/>
                </a:lnTo>
                <a:cubicBezTo>
                  <a:pt x="0" y="30"/>
                  <a:pt x="23" y="59"/>
                  <a:pt x="68" y="82"/>
                </a:cubicBezTo>
                <a:lnTo>
                  <a:pt x="68" y="276"/>
                </a:lnTo>
                <a:cubicBezTo>
                  <a:pt x="23" y="254"/>
                  <a:pt x="0" y="224"/>
                  <a:pt x="0" y="194"/>
                </a:cubicBezTo>
              </a:path>
            </a:pathLst>
          </a:custGeom>
          <a:solidFill>
            <a:schemeClr val="bg1">
              <a:lumMod val="6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Freeform 20">
            <a:extLst>
              <a:ext uri="{FF2B5EF4-FFF2-40B4-BE49-F238E27FC236}">
                <a16:creationId xmlns:a16="http://schemas.microsoft.com/office/drawing/2014/main" xmlns="" id="{8C88C781-8584-4F45-A646-E91A7E5C79D0}"/>
              </a:ext>
            </a:extLst>
          </p:cNvPr>
          <p:cNvSpPr>
            <a:spLocks noChangeArrowheads="1"/>
          </p:cNvSpPr>
          <p:nvPr/>
        </p:nvSpPr>
        <p:spPr bwMode="auto">
          <a:xfrm>
            <a:off x="6268789" y="4433266"/>
            <a:ext cx="727458" cy="467652"/>
          </a:xfrm>
          <a:custGeom>
            <a:avLst/>
            <a:gdLst>
              <a:gd name="T0" fmla="*/ 1358 w 1359"/>
              <a:gd name="T1" fmla="*/ 0 h 874"/>
              <a:gd name="T2" fmla="*/ 1358 w 1359"/>
              <a:gd name="T3" fmla="*/ 194 h 874"/>
              <a:gd name="T4" fmla="*/ 0 w 1359"/>
              <a:gd name="T5" fmla="*/ 873 h 874"/>
              <a:gd name="T6" fmla="*/ 0 w 1359"/>
              <a:gd name="T7" fmla="*/ 679 h 874"/>
              <a:gd name="T8" fmla="*/ 1358 w 1359"/>
              <a:gd name="T9" fmla="*/ 0 h 874"/>
            </a:gdLst>
            <a:ahLst/>
            <a:cxnLst>
              <a:cxn ang="0">
                <a:pos x="T0" y="T1"/>
              </a:cxn>
              <a:cxn ang="0">
                <a:pos x="T2" y="T3"/>
              </a:cxn>
              <a:cxn ang="0">
                <a:pos x="T4" y="T5"/>
              </a:cxn>
              <a:cxn ang="0">
                <a:pos x="T6" y="T7"/>
              </a:cxn>
              <a:cxn ang="0">
                <a:pos x="T8" y="T9"/>
              </a:cxn>
            </a:cxnLst>
            <a:rect l="0" t="0" r="r" b="b"/>
            <a:pathLst>
              <a:path w="1359" h="874">
                <a:moveTo>
                  <a:pt x="1358" y="0"/>
                </a:moveTo>
                <a:lnTo>
                  <a:pt x="1358" y="194"/>
                </a:lnTo>
                <a:lnTo>
                  <a:pt x="0" y="873"/>
                </a:lnTo>
                <a:lnTo>
                  <a:pt x="0" y="679"/>
                </a:lnTo>
                <a:lnTo>
                  <a:pt x="1358" y="0"/>
                </a:lnTo>
              </a:path>
            </a:pathLst>
          </a:custGeom>
          <a:solidFill>
            <a:schemeClr val="bg1">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Freeform 21">
            <a:extLst>
              <a:ext uri="{FF2B5EF4-FFF2-40B4-BE49-F238E27FC236}">
                <a16:creationId xmlns:a16="http://schemas.microsoft.com/office/drawing/2014/main" xmlns="" id="{0B955875-8E48-46EA-86D9-03B37FD9B9C3}"/>
              </a:ext>
            </a:extLst>
          </p:cNvPr>
          <p:cNvSpPr>
            <a:spLocks noChangeArrowheads="1"/>
          </p:cNvSpPr>
          <p:nvPr/>
        </p:nvSpPr>
        <p:spPr bwMode="auto">
          <a:xfrm>
            <a:off x="5364188" y="4433266"/>
            <a:ext cx="727458" cy="467652"/>
          </a:xfrm>
          <a:custGeom>
            <a:avLst/>
            <a:gdLst>
              <a:gd name="T0" fmla="*/ 1359 w 1360"/>
              <a:gd name="T1" fmla="*/ 679 h 874"/>
              <a:gd name="T2" fmla="*/ 1359 w 1360"/>
              <a:gd name="T3" fmla="*/ 873 h 874"/>
              <a:gd name="T4" fmla="*/ 0 w 1360"/>
              <a:gd name="T5" fmla="*/ 194 h 874"/>
              <a:gd name="T6" fmla="*/ 0 w 1360"/>
              <a:gd name="T7" fmla="*/ 0 h 874"/>
              <a:gd name="T8" fmla="*/ 1359 w 1360"/>
              <a:gd name="T9" fmla="*/ 679 h 874"/>
            </a:gdLst>
            <a:ahLst/>
            <a:cxnLst>
              <a:cxn ang="0">
                <a:pos x="T0" y="T1"/>
              </a:cxn>
              <a:cxn ang="0">
                <a:pos x="T2" y="T3"/>
              </a:cxn>
              <a:cxn ang="0">
                <a:pos x="T4" y="T5"/>
              </a:cxn>
              <a:cxn ang="0">
                <a:pos x="T6" y="T7"/>
              </a:cxn>
              <a:cxn ang="0">
                <a:pos x="T8" y="T9"/>
              </a:cxn>
            </a:cxnLst>
            <a:rect l="0" t="0" r="r" b="b"/>
            <a:pathLst>
              <a:path w="1360" h="874">
                <a:moveTo>
                  <a:pt x="1359" y="679"/>
                </a:moveTo>
                <a:lnTo>
                  <a:pt x="1359" y="873"/>
                </a:lnTo>
                <a:lnTo>
                  <a:pt x="0" y="194"/>
                </a:lnTo>
                <a:lnTo>
                  <a:pt x="0" y="0"/>
                </a:lnTo>
                <a:lnTo>
                  <a:pt x="1359" y="679"/>
                </a:lnTo>
              </a:path>
            </a:pathLst>
          </a:custGeom>
          <a:solidFill>
            <a:schemeClr val="bg1">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Freeform 22">
            <a:extLst>
              <a:ext uri="{FF2B5EF4-FFF2-40B4-BE49-F238E27FC236}">
                <a16:creationId xmlns:a16="http://schemas.microsoft.com/office/drawing/2014/main" xmlns="" id="{EE1282BB-C230-4D81-A75C-EDD3FDAFA7F7}"/>
              </a:ext>
            </a:extLst>
          </p:cNvPr>
          <p:cNvSpPr>
            <a:spLocks noChangeArrowheads="1"/>
          </p:cNvSpPr>
          <p:nvPr/>
        </p:nvSpPr>
        <p:spPr bwMode="auto">
          <a:xfrm>
            <a:off x="5316952" y="3965614"/>
            <a:ext cx="1728895" cy="852638"/>
          </a:xfrm>
          <a:custGeom>
            <a:avLst/>
            <a:gdLst>
              <a:gd name="T0" fmla="*/ 1611 w 3226"/>
              <a:gd name="T1" fmla="*/ 0 h 1591"/>
              <a:gd name="T2" fmla="*/ 1776 w 3226"/>
              <a:gd name="T3" fmla="*/ 33 h 1591"/>
              <a:gd name="T4" fmla="*/ 3134 w 3226"/>
              <a:gd name="T5" fmla="*/ 713 h 1591"/>
              <a:gd name="T6" fmla="*/ 3134 w 3226"/>
              <a:gd name="T7" fmla="*/ 877 h 1591"/>
              <a:gd name="T8" fmla="*/ 1776 w 3226"/>
              <a:gd name="T9" fmla="*/ 1556 h 1591"/>
              <a:gd name="T10" fmla="*/ 1611 w 3226"/>
              <a:gd name="T11" fmla="*/ 1590 h 1591"/>
              <a:gd name="T12" fmla="*/ 1448 w 3226"/>
              <a:gd name="T13" fmla="*/ 1556 h 1591"/>
              <a:gd name="T14" fmla="*/ 89 w 3226"/>
              <a:gd name="T15" fmla="*/ 877 h 1591"/>
              <a:gd name="T16" fmla="*/ 89 w 3226"/>
              <a:gd name="T17" fmla="*/ 713 h 1591"/>
              <a:gd name="T18" fmla="*/ 1448 w 3226"/>
              <a:gd name="T19" fmla="*/ 33 h 1591"/>
              <a:gd name="T20" fmla="*/ 1611 w 3226"/>
              <a:gd name="T21" fmla="*/ 0 h 1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26" h="1591">
                <a:moveTo>
                  <a:pt x="1611" y="0"/>
                </a:moveTo>
                <a:cubicBezTo>
                  <a:pt x="1672" y="0"/>
                  <a:pt x="1731" y="11"/>
                  <a:pt x="1776" y="33"/>
                </a:cubicBezTo>
                <a:lnTo>
                  <a:pt x="3134" y="713"/>
                </a:lnTo>
                <a:cubicBezTo>
                  <a:pt x="3225" y="758"/>
                  <a:pt x="3225" y="831"/>
                  <a:pt x="3134" y="877"/>
                </a:cubicBezTo>
                <a:lnTo>
                  <a:pt x="1776" y="1556"/>
                </a:lnTo>
                <a:cubicBezTo>
                  <a:pt x="1731" y="1579"/>
                  <a:pt x="1672" y="1590"/>
                  <a:pt x="1611" y="1590"/>
                </a:cubicBezTo>
                <a:cubicBezTo>
                  <a:pt x="1552" y="1590"/>
                  <a:pt x="1493" y="1579"/>
                  <a:pt x="1448" y="1556"/>
                </a:cubicBezTo>
                <a:lnTo>
                  <a:pt x="89" y="877"/>
                </a:lnTo>
                <a:cubicBezTo>
                  <a:pt x="0" y="831"/>
                  <a:pt x="0" y="758"/>
                  <a:pt x="89" y="713"/>
                </a:cubicBezTo>
                <a:lnTo>
                  <a:pt x="1448" y="33"/>
                </a:lnTo>
                <a:cubicBezTo>
                  <a:pt x="1493" y="11"/>
                  <a:pt x="1552" y="0"/>
                  <a:pt x="1611" y="0"/>
                </a:cubicBezTo>
              </a:path>
            </a:pathLst>
          </a:custGeom>
          <a:solidFill>
            <a:schemeClr val="bg1">
              <a:lumMod val="9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 name="Freeform 23">
            <a:extLst>
              <a:ext uri="{FF2B5EF4-FFF2-40B4-BE49-F238E27FC236}">
                <a16:creationId xmlns:a16="http://schemas.microsoft.com/office/drawing/2014/main" xmlns="" id="{E407C8DA-EA4F-4F2A-A312-9319A25E5F97}"/>
              </a:ext>
            </a:extLst>
          </p:cNvPr>
          <p:cNvSpPr>
            <a:spLocks noChangeArrowheads="1"/>
          </p:cNvSpPr>
          <p:nvPr/>
        </p:nvSpPr>
        <p:spPr bwMode="auto">
          <a:xfrm>
            <a:off x="6091647" y="4796995"/>
            <a:ext cx="177142" cy="122818"/>
          </a:xfrm>
          <a:custGeom>
            <a:avLst/>
            <a:gdLst>
              <a:gd name="T0" fmla="*/ 300 w 329"/>
              <a:gd name="T1" fmla="*/ 12 h 229"/>
              <a:gd name="T2" fmla="*/ 275 w 329"/>
              <a:gd name="T3" fmla="*/ 20 h 229"/>
              <a:gd name="T4" fmla="*/ 253 w 329"/>
              <a:gd name="T5" fmla="*/ 25 h 229"/>
              <a:gd name="T6" fmla="*/ 230 w 329"/>
              <a:gd name="T7" fmla="*/ 29 h 229"/>
              <a:gd name="T8" fmla="*/ 204 w 329"/>
              <a:gd name="T9" fmla="*/ 32 h 229"/>
              <a:gd name="T10" fmla="*/ 183 w 329"/>
              <a:gd name="T11" fmla="*/ 34 h 229"/>
              <a:gd name="T12" fmla="*/ 148 w 329"/>
              <a:gd name="T13" fmla="*/ 34 h 229"/>
              <a:gd name="T14" fmla="*/ 121 w 329"/>
              <a:gd name="T15" fmla="*/ 32 h 229"/>
              <a:gd name="T16" fmla="*/ 99 w 329"/>
              <a:gd name="T17" fmla="*/ 30 h 229"/>
              <a:gd name="T18" fmla="*/ 79 w 329"/>
              <a:gd name="T19" fmla="*/ 26 h 229"/>
              <a:gd name="T20" fmla="*/ 59 w 329"/>
              <a:gd name="T21" fmla="*/ 22 h 229"/>
              <a:gd name="T22" fmla="*/ 39 w 329"/>
              <a:gd name="T23" fmla="*/ 16 h 229"/>
              <a:gd name="T24" fmla="*/ 17 w 329"/>
              <a:gd name="T25" fmla="*/ 8 h 229"/>
              <a:gd name="T26" fmla="*/ 0 w 329"/>
              <a:gd name="T27" fmla="*/ 194 h 229"/>
              <a:gd name="T28" fmla="*/ 18 w 329"/>
              <a:gd name="T29" fmla="*/ 203 h 229"/>
              <a:gd name="T30" fmla="*/ 39 w 329"/>
              <a:gd name="T31" fmla="*/ 210 h 229"/>
              <a:gd name="T32" fmla="*/ 48 w 329"/>
              <a:gd name="T33" fmla="*/ 213 h 229"/>
              <a:gd name="T34" fmla="*/ 63 w 329"/>
              <a:gd name="T35" fmla="*/ 217 h 229"/>
              <a:gd name="T36" fmla="*/ 79 w 329"/>
              <a:gd name="T37" fmla="*/ 221 h 229"/>
              <a:gd name="T38" fmla="*/ 93 w 329"/>
              <a:gd name="T39" fmla="*/ 222 h 229"/>
              <a:gd name="T40" fmla="*/ 100 w 329"/>
              <a:gd name="T41" fmla="*/ 224 h 229"/>
              <a:gd name="T42" fmla="*/ 120 w 329"/>
              <a:gd name="T43" fmla="*/ 226 h 229"/>
              <a:gd name="T44" fmla="*/ 138 w 329"/>
              <a:gd name="T45" fmla="*/ 228 h 229"/>
              <a:gd name="T46" fmla="*/ 148 w 329"/>
              <a:gd name="T47" fmla="*/ 228 h 229"/>
              <a:gd name="T48" fmla="*/ 163 w 329"/>
              <a:gd name="T49" fmla="*/ 228 h 229"/>
              <a:gd name="T50" fmla="*/ 183 w 329"/>
              <a:gd name="T51" fmla="*/ 228 h 229"/>
              <a:gd name="T52" fmla="*/ 202 w 329"/>
              <a:gd name="T53" fmla="*/ 227 h 229"/>
              <a:gd name="T54" fmla="*/ 228 w 329"/>
              <a:gd name="T55" fmla="*/ 223 h 229"/>
              <a:gd name="T56" fmla="*/ 251 w 329"/>
              <a:gd name="T57" fmla="*/ 220 h 229"/>
              <a:gd name="T58" fmla="*/ 272 w 329"/>
              <a:gd name="T59" fmla="*/ 215 h 229"/>
              <a:gd name="T60" fmla="*/ 293 w 329"/>
              <a:gd name="T61" fmla="*/ 209 h 229"/>
              <a:gd name="T62" fmla="*/ 313 w 329"/>
              <a:gd name="T63" fmla="*/ 201 h 229"/>
              <a:gd name="T64" fmla="*/ 328 w 329"/>
              <a:gd name="T65" fmla="*/ 194 h 229"/>
              <a:gd name="T66" fmla="*/ 313 w 329"/>
              <a:gd name="T67" fmla="*/ 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9" h="229">
                <a:moveTo>
                  <a:pt x="313" y="7"/>
                </a:moveTo>
                <a:cubicBezTo>
                  <a:pt x="308" y="9"/>
                  <a:pt x="304" y="10"/>
                  <a:pt x="300" y="12"/>
                </a:cubicBezTo>
                <a:cubicBezTo>
                  <a:pt x="298" y="13"/>
                  <a:pt x="295" y="14"/>
                  <a:pt x="293" y="14"/>
                </a:cubicBezTo>
                <a:cubicBezTo>
                  <a:pt x="287" y="16"/>
                  <a:pt x="281" y="18"/>
                  <a:pt x="275" y="20"/>
                </a:cubicBezTo>
                <a:cubicBezTo>
                  <a:pt x="274" y="20"/>
                  <a:pt x="273" y="20"/>
                  <a:pt x="272" y="20"/>
                </a:cubicBezTo>
                <a:cubicBezTo>
                  <a:pt x="266" y="22"/>
                  <a:pt x="259" y="23"/>
                  <a:pt x="253" y="25"/>
                </a:cubicBezTo>
                <a:cubicBezTo>
                  <a:pt x="253" y="25"/>
                  <a:pt x="252" y="25"/>
                  <a:pt x="251" y="25"/>
                </a:cubicBezTo>
                <a:cubicBezTo>
                  <a:pt x="244" y="27"/>
                  <a:pt x="237" y="28"/>
                  <a:pt x="230" y="29"/>
                </a:cubicBezTo>
                <a:cubicBezTo>
                  <a:pt x="229" y="30"/>
                  <a:pt x="228" y="30"/>
                  <a:pt x="228" y="30"/>
                </a:cubicBezTo>
                <a:cubicBezTo>
                  <a:pt x="220" y="31"/>
                  <a:pt x="212" y="32"/>
                  <a:pt x="204" y="32"/>
                </a:cubicBezTo>
                <a:cubicBezTo>
                  <a:pt x="201" y="33"/>
                  <a:pt x="198" y="33"/>
                  <a:pt x="195" y="33"/>
                </a:cubicBezTo>
                <a:cubicBezTo>
                  <a:pt x="190" y="33"/>
                  <a:pt x="186" y="33"/>
                  <a:pt x="183" y="34"/>
                </a:cubicBezTo>
                <a:cubicBezTo>
                  <a:pt x="176" y="34"/>
                  <a:pt x="170" y="34"/>
                  <a:pt x="163" y="34"/>
                </a:cubicBezTo>
                <a:cubicBezTo>
                  <a:pt x="159" y="34"/>
                  <a:pt x="153" y="34"/>
                  <a:pt x="148" y="34"/>
                </a:cubicBezTo>
                <a:cubicBezTo>
                  <a:pt x="145" y="33"/>
                  <a:pt x="143" y="33"/>
                  <a:pt x="140" y="33"/>
                </a:cubicBezTo>
                <a:cubicBezTo>
                  <a:pt x="133" y="33"/>
                  <a:pt x="127" y="33"/>
                  <a:pt x="121" y="32"/>
                </a:cubicBezTo>
                <a:lnTo>
                  <a:pt x="120" y="32"/>
                </a:lnTo>
                <a:cubicBezTo>
                  <a:pt x="113" y="32"/>
                  <a:pt x="105" y="30"/>
                  <a:pt x="99" y="30"/>
                </a:cubicBezTo>
                <a:cubicBezTo>
                  <a:pt x="97" y="29"/>
                  <a:pt x="94" y="28"/>
                  <a:pt x="93" y="28"/>
                </a:cubicBezTo>
                <a:cubicBezTo>
                  <a:pt x="88" y="28"/>
                  <a:pt x="83" y="27"/>
                  <a:pt x="79" y="26"/>
                </a:cubicBezTo>
                <a:cubicBezTo>
                  <a:pt x="76" y="25"/>
                  <a:pt x="73" y="25"/>
                  <a:pt x="70" y="24"/>
                </a:cubicBezTo>
                <a:cubicBezTo>
                  <a:pt x="67" y="23"/>
                  <a:pt x="63" y="22"/>
                  <a:pt x="59" y="22"/>
                </a:cubicBezTo>
                <a:cubicBezTo>
                  <a:pt x="56" y="20"/>
                  <a:pt x="52" y="20"/>
                  <a:pt x="48" y="19"/>
                </a:cubicBezTo>
                <a:cubicBezTo>
                  <a:pt x="46" y="18"/>
                  <a:pt x="42" y="17"/>
                  <a:pt x="39" y="16"/>
                </a:cubicBezTo>
                <a:cubicBezTo>
                  <a:pt x="33" y="14"/>
                  <a:pt x="26" y="11"/>
                  <a:pt x="19" y="9"/>
                </a:cubicBezTo>
                <a:cubicBezTo>
                  <a:pt x="19" y="9"/>
                  <a:pt x="18" y="8"/>
                  <a:pt x="17" y="8"/>
                </a:cubicBezTo>
                <a:cubicBezTo>
                  <a:pt x="11" y="6"/>
                  <a:pt x="6" y="3"/>
                  <a:pt x="0" y="0"/>
                </a:cubicBezTo>
                <a:lnTo>
                  <a:pt x="0" y="194"/>
                </a:lnTo>
                <a:cubicBezTo>
                  <a:pt x="6" y="197"/>
                  <a:pt x="11" y="200"/>
                  <a:pt x="17" y="202"/>
                </a:cubicBezTo>
                <a:cubicBezTo>
                  <a:pt x="18" y="202"/>
                  <a:pt x="18" y="203"/>
                  <a:pt x="18" y="203"/>
                </a:cubicBezTo>
                <a:cubicBezTo>
                  <a:pt x="19" y="203"/>
                  <a:pt x="19" y="203"/>
                  <a:pt x="19" y="203"/>
                </a:cubicBezTo>
                <a:cubicBezTo>
                  <a:pt x="26" y="206"/>
                  <a:pt x="33" y="208"/>
                  <a:pt x="39" y="210"/>
                </a:cubicBezTo>
                <a:cubicBezTo>
                  <a:pt x="40" y="211"/>
                  <a:pt x="41" y="211"/>
                  <a:pt x="42" y="211"/>
                </a:cubicBezTo>
                <a:cubicBezTo>
                  <a:pt x="44" y="212"/>
                  <a:pt x="46" y="212"/>
                  <a:pt x="48" y="213"/>
                </a:cubicBezTo>
                <a:cubicBezTo>
                  <a:pt x="52" y="214"/>
                  <a:pt x="56" y="215"/>
                  <a:pt x="59" y="216"/>
                </a:cubicBezTo>
                <a:cubicBezTo>
                  <a:pt x="60" y="216"/>
                  <a:pt x="61" y="216"/>
                  <a:pt x="63" y="217"/>
                </a:cubicBezTo>
                <a:cubicBezTo>
                  <a:pt x="65" y="217"/>
                  <a:pt x="68" y="218"/>
                  <a:pt x="70" y="219"/>
                </a:cubicBezTo>
                <a:cubicBezTo>
                  <a:pt x="73" y="219"/>
                  <a:pt x="76" y="220"/>
                  <a:pt x="79" y="221"/>
                </a:cubicBezTo>
                <a:cubicBezTo>
                  <a:pt x="80" y="221"/>
                  <a:pt x="81" y="221"/>
                  <a:pt x="82" y="221"/>
                </a:cubicBezTo>
                <a:cubicBezTo>
                  <a:pt x="85" y="222"/>
                  <a:pt x="89" y="222"/>
                  <a:pt x="93" y="222"/>
                </a:cubicBezTo>
                <a:cubicBezTo>
                  <a:pt x="94" y="223"/>
                  <a:pt x="97" y="223"/>
                  <a:pt x="99" y="223"/>
                </a:cubicBezTo>
                <a:lnTo>
                  <a:pt x="100" y="224"/>
                </a:lnTo>
                <a:cubicBezTo>
                  <a:pt x="107" y="225"/>
                  <a:pt x="113" y="225"/>
                  <a:pt x="119" y="226"/>
                </a:cubicBezTo>
                <a:cubicBezTo>
                  <a:pt x="120" y="226"/>
                  <a:pt x="120" y="226"/>
                  <a:pt x="120" y="226"/>
                </a:cubicBezTo>
                <a:cubicBezTo>
                  <a:pt x="120" y="226"/>
                  <a:pt x="121" y="226"/>
                  <a:pt x="121" y="227"/>
                </a:cubicBezTo>
                <a:cubicBezTo>
                  <a:pt x="127" y="227"/>
                  <a:pt x="132" y="227"/>
                  <a:pt x="138" y="228"/>
                </a:cubicBezTo>
                <a:cubicBezTo>
                  <a:pt x="138" y="228"/>
                  <a:pt x="139" y="228"/>
                  <a:pt x="140" y="228"/>
                </a:cubicBezTo>
                <a:cubicBezTo>
                  <a:pt x="143" y="228"/>
                  <a:pt x="145" y="228"/>
                  <a:pt x="148" y="228"/>
                </a:cubicBezTo>
                <a:cubicBezTo>
                  <a:pt x="151" y="228"/>
                  <a:pt x="154" y="228"/>
                  <a:pt x="158" y="228"/>
                </a:cubicBezTo>
                <a:cubicBezTo>
                  <a:pt x="160" y="228"/>
                  <a:pt x="162" y="228"/>
                  <a:pt x="163" y="228"/>
                </a:cubicBezTo>
                <a:cubicBezTo>
                  <a:pt x="169" y="228"/>
                  <a:pt x="174" y="228"/>
                  <a:pt x="179" y="228"/>
                </a:cubicBezTo>
                <a:cubicBezTo>
                  <a:pt x="180" y="228"/>
                  <a:pt x="181" y="228"/>
                  <a:pt x="183" y="228"/>
                </a:cubicBezTo>
                <a:cubicBezTo>
                  <a:pt x="186" y="228"/>
                  <a:pt x="190" y="227"/>
                  <a:pt x="195" y="227"/>
                </a:cubicBezTo>
                <a:cubicBezTo>
                  <a:pt x="197" y="227"/>
                  <a:pt x="200" y="227"/>
                  <a:pt x="202" y="227"/>
                </a:cubicBezTo>
                <a:cubicBezTo>
                  <a:pt x="203" y="227"/>
                  <a:pt x="204" y="227"/>
                  <a:pt x="204" y="227"/>
                </a:cubicBezTo>
                <a:cubicBezTo>
                  <a:pt x="212" y="226"/>
                  <a:pt x="220" y="225"/>
                  <a:pt x="228" y="223"/>
                </a:cubicBezTo>
                <a:cubicBezTo>
                  <a:pt x="228" y="223"/>
                  <a:pt x="229" y="223"/>
                  <a:pt x="230" y="223"/>
                </a:cubicBezTo>
                <a:cubicBezTo>
                  <a:pt x="237" y="222"/>
                  <a:pt x="244" y="221"/>
                  <a:pt x="251" y="220"/>
                </a:cubicBezTo>
                <a:cubicBezTo>
                  <a:pt x="252" y="220"/>
                  <a:pt x="253" y="219"/>
                  <a:pt x="253" y="219"/>
                </a:cubicBezTo>
                <a:cubicBezTo>
                  <a:pt x="259" y="218"/>
                  <a:pt x="266" y="217"/>
                  <a:pt x="272" y="215"/>
                </a:cubicBezTo>
                <a:cubicBezTo>
                  <a:pt x="273" y="214"/>
                  <a:pt x="274" y="214"/>
                  <a:pt x="275" y="214"/>
                </a:cubicBezTo>
                <a:cubicBezTo>
                  <a:pt x="281" y="212"/>
                  <a:pt x="287" y="211"/>
                  <a:pt x="293" y="209"/>
                </a:cubicBezTo>
                <a:cubicBezTo>
                  <a:pt x="295" y="208"/>
                  <a:pt x="298" y="207"/>
                  <a:pt x="300" y="206"/>
                </a:cubicBezTo>
                <a:cubicBezTo>
                  <a:pt x="304" y="205"/>
                  <a:pt x="308" y="203"/>
                  <a:pt x="313" y="201"/>
                </a:cubicBezTo>
                <a:lnTo>
                  <a:pt x="315" y="200"/>
                </a:lnTo>
                <a:cubicBezTo>
                  <a:pt x="319" y="198"/>
                  <a:pt x="324" y="197"/>
                  <a:pt x="328" y="194"/>
                </a:cubicBezTo>
                <a:lnTo>
                  <a:pt x="328" y="0"/>
                </a:lnTo>
                <a:cubicBezTo>
                  <a:pt x="323" y="3"/>
                  <a:pt x="318" y="4"/>
                  <a:pt x="313" y="7"/>
                </a:cubicBezTo>
              </a:path>
            </a:pathLst>
          </a:custGeom>
          <a:solidFill>
            <a:schemeClr val="bg1">
              <a:lumMod val="6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 name="Freeform 24">
            <a:extLst>
              <a:ext uri="{FF2B5EF4-FFF2-40B4-BE49-F238E27FC236}">
                <a16:creationId xmlns:a16="http://schemas.microsoft.com/office/drawing/2014/main" xmlns="" id="{0779D895-2FD0-4A17-9F7B-2951B22002A0}"/>
              </a:ext>
            </a:extLst>
          </p:cNvPr>
          <p:cNvSpPr>
            <a:spLocks noChangeArrowheads="1"/>
          </p:cNvSpPr>
          <p:nvPr/>
        </p:nvSpPr>
        <p:spPr bwMode="auto">
          <a:xfrm>
            <a:off x="5954659" y="4336429"/>
            <a:ext cx="448757" cy="106285"/>
          </a:xfrm>
          <a:custGeom>
            <a:avLst/>
            <a:gdLst>
              <a:gd name="T0" fmla="*/ 839 w 840"/>
              <a:gd name="T1" fmla="*/ 99 h 199"/>
              <a:gd name="T2" fmla="*/ 419 w 840"/>
              <a:gd name="T3" fmla="*/ 198 h 199"/>
              <a:gd name="T4" fmla="*/ 0 w 840"/>
              <a:gd name="T5" fmla="*/ 99 h 199"/>
              <a:gd name="T6" fmla="*/ 419 w 840"/>
              <a:gd name="T7" fmla="*/ 0 h 199"/>
              <a:gd name="T8" fmla="*/ 839 w 840"/>
              <a:gd name="T9" fmla="*/ 99 h 199"/>
            </a:gdLst>
            <a:ahLst/>
            <a:cxnLst>
              <a:cxn ang="0">
                <a:pos x="T0" y="T1"/>
              </a:cxn>
              <a:cxn ang="0">
                <a:pos x="T2" y="T3"/>
              </a:cxn>
              <a:cxn ang="0">
                <a:pos x="T4" y="T5"/>
              </a:cxn>
              <a:cxn ang="0">
                <a:pos x="T6" y="T7"/>
              </a:cxn>
              <a:cxn ang="0">
                <a:pos x="T8" y="T9"/>
              </a:cxn>
            </a:cxnLst>
            <a:rect l="0" t="0" r="r" b="b"/>
            <a:pathLst>
              <a:path w="840" h="199">
                <a:moveTo>
                  <a:pt x="839" y="99"/>
                </a:moveTo>
                <a:cubicBezTo>
                  <a:pt x="839" y="154"/>
                  <a:pt x="651" y="198"/>
                  <a:pt x="419" y="198"/>
                </a:cubicBezTo>
                <a:cubicBezTo>
                  <a:pt x="188" y="198"/>
                  <a:pt x="0" y="154"/>
                  <a:pt x="0" y="99"/>
                </a:cubicBezTo>
                <a:cubicBezTo>
                  <a:pt x="0" y="44"/>
                  <a:pt x="188" y="0"/>
                  <a:pt x="419" y="0"/>
                </a:cubicBezTo>
                <a:cubicBezTo>
                  <a:pt x="651" y="0"/>
                  <a:pt x="839" y="44"/>
                  <a:pt x="839" y="99"/>
                </a:cubicBezTo>
              </a:path>
            </a:pathLst>
          </a:custGeom>
          <a:solidFill>
            <a:schemeClr val="bg1">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 name="Freeform 25">
            <a:extLst>
              <a:ext uri="{FF2B5EF4-FFF2-40B4-BE49-F238E27FC236}">
                <a16:creationId xmlns:a16="http://schemas.microsoft.com/office/drawing/2014/main" xmlns="" id="{13DDBE82-ABC9-4671-91D2-02A4F9E7DEBC}"/>
              </a:ext>
            </a:extLst>
          </p:cNvPr>
          <p:cNvSpPr>
            <a:spLocks noChangeArrowheads="1"/>
          </p:cNvSpPr>
          <p:nvPr/>
        </p:nvSpPr>
        <p:spPr bwMode="auto">
          <a:xfrm>
            <a:off x="5704300" y="3290117"/>
            <a:ext cx="954199" cy="1100636"/>
          </a:xfrm>
          <a:custGeom>
            <a:avLst/>
            <a:gdLst>
              <a:gd name="T0" fmla="*/ 1779 w 1780"/>
              <a:gd name="T1" fmla="*/ 889 h 2054"/>
              <a:gd name="T2" fmla="*/ 889 w 1780"/>
              <a:gd name="T3" fmla="*/ 0 h 2054"/>
              <a:gd name="T4" fmla="*/ 0 w 1780"/>
              <a:gd name="T5" fmla="*/ 889 h 2054"/>
              <a:gd name="T6" fmla="*/ 722 w 1780"/>
              <a:gd name="T7" fmla="*/ 1763 h 2054"/>
              <a:gd name="T8" fmla="*/ 889 w 1780"/>
              <a:gd name="T9" fmla="*/ 2053 h 2054"/>
              <a:gd name="T10" fmla="*/ 1057 w 1780"/>
              <a:gd name="T11" fmla="*/ 1763 h 2054"/>
              <a:gd name="T12" fmla="*/ 1779 w 1780"/>
              <a:gd name="T13" fmla="*/ 889 h 2054"/>
            </a:gdLst>
            <a:ahLst/>
            <a:cxnLst>
              <a:cxn ang="0">
                <a:pos x="T0" y="T1"/>
              </a:cxn>
              <a:cxn ang="0">
                <a:pos x="T2" y="T3"/>
              </a:cxn>
              <a:cxn ang="0">
                <a:pos x="T4" y="T5"/>
              </a:cxn>
              <a:cxn ang="0">
                <a:pos x="T6" y="T7"/>
              </a:cxn>
              <a:cxn ang="0">
                <a:pos x="T8" y="T9"/>
              </a:cxn>
              <a:cxn ang="0">
                <a:pos x="T10" y="T11"/>
              </a:cxn>
              <a:cxn ang="0">
                <a:pos x="T12" y="T13"/>
              </a:cxn>
            </a:cxnLst>
            <a:rect l="0" t="0" r="r" b="b"/>
            <a:pathLst>
              <a:path w="1780" h="2054">
                <a:moveTo>
                  <a:pt x="1779" y="889"/>
                </a:moveTo>
                <a:cubicBezTo>
                  <a:pt x="1779" y="398"/>
                  <a:pt x="1381" y="0"/>
                  <a:pt x="889" y="0"/>
                </a:cubicBezTo>
                <a:cubicBezTo>
                  <a:pt x="399" y="0"/>
                  <a:pt x="0" y="398"/>
                  <a:pt x="0" y="889"/>
                </a:cubicBezTo>
                <a:cubicBezTo>
                  <a:pt x="0" y="1323"/>
                  <a:pt x="311" y="1685"/>
                  <a:pt x="722" y="1763"/>
                </a:cubicBezTo>
                <a:lnTo>
                  <a:pt x="889" y="2053"/>
                </a:lnTo>
                <a:lnTo>
                  <a:pt x="1057" y="1763"/>
                </a:lnTo>
                <a:cubicBezTo>
                  <a:pt x="1468" y="1685"/>
                  <a:pt x="1779" y="1323"/>
                  <a:pt x="1779" y="889"/>
                </a:cubicBezTo>
              </a:path>
            </a:pathLst>
          </a:custGeom>
          <a:solidFill>
            <a:schemeClr val="accent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 name="TextBox 60">
            <a:extLst>
              <a:ext uri="{FF2B5EF4-FFF2-40B4-BE49-F238E27FC236}">
                <a16:creationId xmlns:a16="http://schemas.microsoft.com/office/drawing/2014/main" xmlns="" id="{93399EC7-FC66-4273-8353-65A88C278763}"/>
              </a:ext>
            </a:extLst>
          </p:cNvPr>
          <p:cNvSpPr txBox="1"/>
          <p:nvPr/>
        </p:nvSpPr>
        <p:spPr>
          <a:xfrm>
            <a:off x="6036089" y="3619926"/>
            <a:ext cx="288861" cy="338554"/>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a:ea typeface="+mn-ea"/>
                <a:cs typeface="Poppins" pitchFamily="2" charset="77"/>
              </a:rPr>
              <a:t>2</a:t>
            </a:r>
          </a:p>
        </p:txBody>
      </p:sp>
      <p:sp>
        <p:nvSpPr>
          <p:cNvPr id="45" name="TextBox 67">
            <a:extLst>
              <a:ext uri="{FF2B5EF4-FFF2-40B4-BE49-F238E27FC236}">
                <a16:creationId xmlns:a16="http://schemas.microsoft.com/office/drawing/2014/main" xmlns="" id="{5DBC4099-64C0-4676-82EC-95561D23C12E}"/>
              </a:ext>
            </a:extLst>
          </p:cNvPr>
          <p:cNvSpPr txBox="1"/>
          <p:nvPr/>
        </p:nvSpPr>
        <p:spPr>
          <a:xfrm>
            <a:off x="5589241" y="4954280"/>
            <a:ext cx="1189043" cy="338554"/>
          </a:xfrm>
          <a:prstGeom prst="rect">
            <a:avLst/>
          </a:prstGeom>
          <a:noFill/>
        </p:spPr>
        <p:txBody>
          <a:bodyPr wrap="non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4546A"/>
                </a:solidFill>
                <a:effectLst/>
                <a:uLnTx/>
                <a:uFillTx/>
                <a:latin typeface="Calibri" panose="020F0502020204030204"/>
                <a:ea typeface="League Spartan" charset="0"/>
                <a:cs typeface="Poppins" pitchFamily="2" charset="77"/>
              </a:rPr>
              <a:t>Vorbereitung</a:t>
            </a:r>
          </a:p>
        </p:txBody>
      </p:sp>
      <p:sp>
        <p:nvSpPr>
          <p:cNvPr id="46" name="Freeform 27">
            <a:extLst>
              <a:ext uri="{FF2B5EF4-FFF2-40B4-BE49-F238E27FC236}">
                <a16:creationId xmlns:a16="http://schemas.microsoft.com/office/drawing/2014/main" xmlns="" id="{87D67130-6F79-4EA4-9A97-A8C1182A721B}"/>
              </a:ext>
            </a:extLst>
          </p:cNvPr>
          <p:cNvSpPr>
            <a:spLocks noChangeArrowheads="1"/>
          </p:cNvSpPr>
          <p:nvPr/>
        </p:nvSpPr>
        <p:spPr bwMode="auto">
          <a:xfrm>
            <a:off x="8889583" y="3620781"/>
            <a:ext cx="37790" cy="148797"/>
          </a:xfrm>
          <a:custGeom>
            <a:avLst/>
            <a:gdLst>
              <a:gd name="T0" fmla="*/ 68 w 70"/>
              <a:gd name="T1" fmla="*/ 10 h 278"/>
              <a:gd name="T2" fmla="*/ 68 w 70"/>
              <a:gd name="T3" fmla="*/ 12 h 278"/>
              <a:gd name="T4" fmla="*/ 64 w 70"/>
              <a:gd name="T5" fmla="*/ 22 h 278"/>
              <a:gd name="T6" fmla="*/ 63 w 70"/>
              <a:gd name="T7" fmla="*/ 25 h 278"/>
              <a:gd name="T8" fmla="*/ 60 w 70"/>
              <a:gd name="T9" fmla="*/ 32 h 278"/>
              <a:gd name="T10" fmla="*/ 57 w 70"/>
              <a:gd name="T11" fmla="*/ 36 h 278"/>
              <a:gd name="T12" fmla="*/ 53 w 70"/>
              <a:gd name="T13" fmla="*/ 42 h 278"/>
              <a:gd name="T14" fmla="*/ 49 w 70"/>
              <a:gd name="T15" fmla="*/ 47 h 278"/>
              <a:gd name="T16" fmla="*/ 44 w 70"/>
              <a:gd name="T17" fmla="*/ 52 h 278"/>
              <a:gd name="T18" fmla="*/ 39 w 70"/>
              <a:gd name="T19" fmla="*/ 57 h 278"/>
              <a:gd name="T20" fmla="*/ 32 w 70"/>
              <a:gd name="T21" fmla="*/ 63 h 278"/>
              <a:gd name="T22" fmla="*/ 30 w 70"/>
              <a:gd name="T23" fmla="*/ 65 h 278"/>
              <a:gd name="T24" fmla="*/ 17 w 70"/>
              <a:gd name="T25" fmla="*/ 73 h 278"/>
              <a:gd name="T26" fmla="*/ 15 w 70"/>
              <a:gd name="T27" fmla="*/ 75 h 278"/>
              <a:gd name="T28" fmla="*/ 0 w 70"/>
              <a:gd name="T29" fmla="*/ 82 h 278"/>
              <a:gd name="T30" fmla="*/ 0 w 70"/>
              <a:gd name="T31" fmla="*/ 277 h 278"/>
              <a:gd name="T32" fmla="*/ 15 w 70"/>
              <a:gd name="T33" fmla="*/ 268 h 278"/>
              <a:gd name="T34" fmla="*/ 17 w 70"/>
              <a:gd name="T35" fmla="*/ 267 h 278"/>
              <a:gd name="T36" fmla="*/ 20 w 70"/>
              <a:gd name="T37" fmla="*/ 266 h 278"/>
              <a:gd name="T38" fmla="*/ 30 w 70"/>
              <a:gd name="T39" fmla="*/ 259 h 278"/>
              <a:gd name="T40" fmla="*/ 32 w 70"/>
              <a:gd name="T41" fmla="*/ 258 h 278"/>
              <a:gd name="T42" fmla="*/ 36 w 70"/>
              <a:gd name="T43" fmla="*/ 254 h 278"/>
              <a:gd name="T44" fmla="*/ 39 w 70"/>
              <a:gd name="T45" fmla="*/ 251 h 278"/>
              <a:gd name="T46" fmla="*/ 44 w 70"/>
              <a:gd name="T47" fmla="*/ 246 h 278"/>
              <a:gd name="T48" fmla="*/ 47 w 70"/>
              <a:gd name="T49" fmla="*/ 243 h 278"/>
              <a:gd name="T50" fmla="*/ 49 w 70"/>
              <a:gd name="T51" fmla="*/ 240 h 278"/>
              <a:gd name="T52" fmla="*/ 53 w 70"/>
              <a:gd name="T53" fmla="*/ 236 h 278"/>
              <a:gd name="T54" fmla="*/ 55 w 70"/>
              <a:gd name="T55" fmla="*/ 234 h 278"/>
              <a:gd name="T56" fmla="*/ 57 w 70"/>
              <a:gd name="T57" fmla="*/ 230 h 278"/>
              <a:gd name="T58" fmla="*/ 60 w 70"/>
              <a:gd name="T59" fmla="*/ 226 h 278"/>
              <a:gd name="T60" fmla="*/ 61 w 70"/>
              <a:gd name="T61" fmla="*/ 225 h 278"/>
              <a:gd name="T62" fmla="*/ 63 w 70"/>
              <a:gd name="T63" fmla="*/ 219 h 278"/>
              <a:gd name="T64" fmla="*/ 64 w 70"/>
              <a:gd name="T65" fmla="*/ 216 h 278"/>
              <a:gd name="T66" fmla="*/ 64 w 70"/>
              <a:gd name="T67" fmla="*/ 215 h 278"/>
              <a:gd name="T68" fmla="*/ 68 w 70"/>
              <a:gd name="T69" fmla="*/ 206 h 278"/>
              <a:gd name="T70" fmla="*/ 68 w 70"/>
              <a:gd name="T71" fmla="*/ 204 h 278"/>
              <a:gd name="T72" fmla="*/ 69 w 70"/>
              <a:gd name="T73" fmla="*/ 196 h 278"/>
              <a:gd name="T74" fmla="*/ 69 w 70"/>
              <a:gd name="T75" fmla="*/ 195 h 278"/>
              <a:gd name="T76" fmla="*/ 69 w 70"/>
              <a:gd name="T77" fmla="*/ 0 h 278"/>
              <a:gd name="T78" fmla="*/ 68 w 70"/>
              <a:gd name="T79" fmla="*/ 1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 h="278">
                <a:moveTo>
                  <a:pt x="68" y="10"/>
                </a:moveTo>
                <a:cubicBezTo>
                  <a:pt x="68" y="10"/>
                  <a:pt x="68" y="11"/>
                  <a:pt x="68" y="12"/>
                </a:cubicBezTo>
                <a:cubicBezTo>
                  <a:pt x="67" y="15"/>
                  <a:pt x="66" y="19"/>
                  <a:pt x="64" y="22"/>
                </a:cubicBezTo>
                <a:cubicBezTo>
                  <a:pt x="64" y="23"/>
                  <a:pt x="63" y="24"/>
                  <a:pt x="63" y="25"/>
                </a:cubicBezTo>
                <a:cubicBezTo>
                  <a:pt x="62" y="28"/>
                  <a:pt x="61" y="30"/>
                  <a:pt x="60" y="32"/>
                </a:cubicBezTo>
                <a:cubicBezTo>
                  <a:pt x="59" y="33"/>
                  <a:pt x="58" y="34"/>
                  <a:pt x="57" y="36"/>
                </a:cubicBezTo>
                <a:cubicBezTo>
                  <a:pt x="56" y="38"/>
                  <a:pt x="54" y="40"/>
                  <a:pt x="53" y="42"/>
                </a:cubicBezTo>
                <a:cubicBezTo>
                  <a:pt x="52" y="43"/>
                  <a:pt x="51" y="45"/>
                  <a:pt x="49" y="47"/>
                </a:cubicBezTo>
                <a:cubicBezTo>
                  <a:pt x="47" y="48"/>
                  <a:pt x="46" y="50"/>
                  <a:pt x="44" y="52"/>
                </a:cubicBezTo>
                <a:cubicBezTo>
                  <a:pt x="42" y="53"/>
                  <a:pt x="41" y="55"/>
                  <a:pt x="39" y="57"/>
                </a:cubicBezTo>
                <a:cubicBezTo>
                  <a:pt x="36" y="59"/>
                  <a:pt x="34" y="61"/>
                  <a:pt x="32" y="63"/>
                </a:cubicBezTo>
                <a:cubicBezTo>
                  <a:pt x="31" y="64"/>
                  <a:pt x="30" y="64"/>
                  <a:pt x="30" y="65"/>
                </a:cubicBezTo>
                <a:cubicBezTo>
                  <a:pt x="26" y="67"/>
                  <a:pt x="22" y="70"/>
                  <a:pt x="17" y="73"/>
                </a:cubicBezTo>
                <a:cubicBezTo>
                  <a:pt x="17" y="73"/>
                  <a:pt x="16" y="74"/>
                  <a:pt x="15" y="75"/>
                </a:cubicBezTo>
                <a:cubicBezTo>
                  <a:pt x="10" y="77"/>
                  <a:pt x="6" y="80"/>
                  <a:pt x="0" y="82"/>
                </a:cubicBezTo>
                <a:lnTo>
                  <a:pt x="0" y="277"/>
                </a:lnTo>
                <a:cubicBezTo>
                  <a:pt x="6" y="274"/>
                  <a:pt x="10" y="272"/>
                  <a:pt x="15" y="268"/>
                </a:cubicBezTo>
                <a:cubicBezTo>
                  <a:pt x="16" y="268"/>
                  <a:pt x="17" y="267"/>
                  <a:pt x="17" y="267"/>
                </a:cubicBezTo>
                <a:cubicBezTo>
                  <a:pt x="19" y="267"/>
                  <a:pt x="19" y="266"/>
                  <a:pt x="20" y="266"/>
                </a:cubicBezTo>
                <a:cubicBezTo>
                  <a:pt x="23" y="263"/>
                  <a:pt x="27" y="261"/>
                  <a:pt x="30" y="259"/>
                </a:cubicBezTo>
                <a:cubicBezTo>
                  <a:pt x="30" y="258"/>
                  <a:pt x="31" y="258"/>
                  <a:pt x="32" y="258"/>
                </a:cubicBezTo>
                <a:cubicBezTo>
                  <a:pt x="33" y="256"/>
                  <a:pt x="35" y="255"/>
                  <a:pt x="36" y="254"/>
                </a:cubicBezTo>
                <a:cubicBezTo>
                  <a:pt x="37" y="253"/>
                  <a:pt x="38" y="252"/>
                  <a:pt x="39" y="251"/>
                </a:cubicBezTo>
                <a:cubicBezTo>
                  <a:pt x="41" y="250"/>
                  <a:pt x="42" y="248"/>
                  <a:pt x="44" y="246"/>
                </a:cubicBezTo>
                <a:cubicBezTo>
                  <a:pt x="45" y="245"/>
                  <a:pt x="46" y="245"/>
                  <a:pt x="47" y="243"/>
                </a:cubicBezTo>
                <a:cubicBezTo>
                  <a:pt x="47" y="243"/>
                  <a:pt x="49" y="242"/>
                  <a:pt x="49" y="240"/>
                </a:cubicBezTo>
                <a:cubicBezTo>
                  <a:pt x="51" y="239"/>
                  <a:pt x="52" y="238"/>
                  <a:pt x="53" y="236"/>
                </a:cubicBezTo>
                <a:cubicBezTo>
                  <a:pt x="53" y="236"/>
                  <a:pt x="54" y="235"/>
                  <a:pt x="55" y="234"/>
                </a:cubicBezTo>
                <a:cubicBezTo>
                  <a:pt x="55" y="232"/>
                  <a:pt x="57" y="231"/>
                  <a:pt x="57" y="230"/>
                </a:cubicBezTo>
                <a:cubicBezTo>
                  <a:pt x="58" y="229"/>
                  <a:pt x="59" y="227"/>
                  <a:pt x="60" y="226"/>
                </a:cubicBezTo>
                <a:cubicBezTo>
                  <a:pt x="60" y="226"/>
                  <a:pt x="60" y="225"/>
                  <a:pt x="61" y="225"/>
                </a:cubicBezTo>
                <a:cubicBezTo>
                  <a:pt x="62" y="223"/>
                  <a:pt x="62" y="221"/>
                  <a:pt x="63" y="219"/>
                </a:cubicBezTo>
                <a:cubicBezTo>
                  <a:pt x="63" y="219"/>
                  <a:pt x="64" y="217"/>
                  <a:pt x="64" y="216"/>
                </a:cubicBezTo>
                <a:lnTo>
                  <a:pt x="64" y="215"/>
                </a:lnTo>
                <a:cubicBezTo>
                  <a:pt x="66" y="212"/>
                  <a:pt x="67" y="209"/>
                  <a:pt x="68" y="206"/>
                </a:cubicBezTo>
                <a:cubicBezTo>
                  <a:pt x="68" y="206"/>
                  <a:pt x="68" y="205"/>
                  <a:pt x="68" y="204"/>
                </a:cubicBezTo>
                <a:cubicBezTo>
                  <a:pt x="68" y="202"/>
                  <a:pt x="68" y="199"/>
                  <a:pt x="69" y="196"/>
                </a:cubicBezTo>
                <a:cubicBezTo>
                  <a:pt x="69" y="195"/>
                  <a:pt x="69" y="195"/>
                  <a:pt x="69" y="195"/>
                </a:cubicBezTo>
                <a:lnTo>
                  <a:pt x="69" y="0"/>
                </a:lnTo>
                <a:cubicBezTo>
                  <a:pt x="69" y="4"/>
                  <a:pt x="68" y="7"/>
                  <a:pt x="68" y="10"/>
                </a:cubicBezTo>
              </a:path>
            </a:pathLst>
          </a:custGeom>
          <a:solidFill>
            <a:schemeClr val="bg1">
              <a:lumMod val="6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Freeform 29">
            <a:extLst>
              <a:ext uri="{FF2B5EF4-FFF2-40B4-BE49-F238E27FC236}">
                <a16:creationId xmlns:a16="http://schemas.microsoft.com/office/drawing/2014/main" xmlns="" id="{3BFB17AE-D68F-429B-9AB4-66C11FFAD23B}"/>
              </a:ext>
            </a:extLst>
          </p:cNvPr>
          <p:cNvSpPr>
            <a:spLocks noChangeArrowheads="1"/>
          </p:cNvSpPr>
          <p:nvPr/>
        </p:nvSpPr>
        <p:spPr bwMode="auto">
          <a:xfrm>
            <a:off x="7222096" y="3620781"/>
            <a:ext cx="37790" cy="148797"/>
          </a:xfrm>
          <a:custGeom>
            <a:avLst/>
            <a:gdLst>
              <a:gd name="T0" fmla="*/ 0 w 70"/>
              <a:gd name="T1" fmla="*/ 195 h 278"/>
              <a:gd name="T2" fmla="*/ 0 w 70"/>
              <a:gd name="T3" fmla="*/ 0 h 278"/>
              <a:gd name="T4" fmla="*/ 69 w 70"/>
              <a:gd name="T5" fmla="*/ 82 h 278"/>
              <a:gd name="T6" fmla="*/ 69 w 70"/>
              <a:gd name="T7" fmla="*/ 277 h 278"/>
              <a:gd name="T8" fmla="*/ 0 w 70"/>
              <a:gd name="T9" fmla="*/ 195 h 278"/>
            </a:gdLst>
            <a:ahLst/>
            <a:cxnLst>
              <a:cxn ang="0">
                <a:pos x="T0" y="T1"/>
              </a:cxn>
              <a:cxn ang="0">
                <a:pos x="T2" y="T3"/>
              </a:cxn>
              <a:cxn ang="0">
                <a:pos x="T4" y="T5"/>
              </a:cxn>
              <a:cxn ang="0">
                <a:pos x="T6" y="T7"/>
              </a:cxn>
              <a:cxn ang="0">
                <a:pos x="T8" y="T9"/>
              </a:cxn>
            </a:cxnLst>
            <a:rect l="0" t="0" r="r" b="b"/>
            <a:pathLst>
              <a:path w="70" h="278">
                <a:moveTo>
                  <a:pt x="0" y="195"/>
                </a:moveTo>
                <a:lnTo>
                  <a:pt x="0" y="0"/>
                </a:lnTo>
                <a:cubicBezTo>
                  <a:pt x="0" y="30"/>
                  <a:pt x="23" y="59"/>
                  <a:pt x="69" y="82"/>
                </a:cubicBezTo>
                <a:lnTo>
                  <a:pt x="69" y="277"/>
                </a:lnTo>
                <a:cubicBezTo>
                  <a:pt x="23" y="254"/>
                  <a:pt x="0" y="224"/>
                  <a:pt x="0" y="195"/>
                </a:cubicBezTo>
              </a:path>
            </a:pathLst>
          </a:custGeom>
          <a:solidFill>
            <a:schemeClr val="bg1">
              <a:lumMod val="6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Freeform 30">
            <a:extLst>
              <a:ext uri="{FF2B5EF4-FFF2-40B4-BE49-F238E27FC236}">
                <a16:creationId xmlns:a16="http://schemas.microsoft.com/office/drawing/2014/main" xmlns="" id="{9212D9BB-CFC9-4A01-A988-22DCE2FFAC6E}"/>
              </a:ext>
            </a:extLst>
          </p:cNvPr>
          <p:cNvSpPr>
            <a:spLocks noChangeArrowheads="1"/>
          </p:cNvSpPr>
          <p:nvPr/>
        </p:nvSpPr>
        <p:spPr bwMode="auto">
          <a:xfrm>
            <a:off x="8162124" y="3663294"/>
            <a:ext cx="727458" cy="467652"/>
          </a:xfrm>
          <a:custGeom>
            <a:avLst/>
            <a:gdLst>
              <a:gd name="T0" fmla="*/ 1358 w 1359"/>
              <a:gd name="T1" fmla="*/ 0 h 875"/>
              <a:gd name="T2" fmla="*/ 1358 w 1359"/>
              <a:gd name="T3" fmla="*/ 195 h 875"/>
              <a:gd name="T4" fmla="*/ 0 w 1359"/>
              <a:gd name="T5" fmla="*/ 874 h 875"/>
              <a:gd name="T6" fmla="*/ 0 w 1359"/>
              <a:gd name="T7" fmla="*/ 679 h 875"/>
              <a:gd name="T8" fmla="*/ 1358 w 1359"/>
              <a:gd name="T9" fmla="*/ 0 h 875"/>
            </a:gdLst>
            <a:ahLst/>
            <a:cxnLst>
              <a:cxn ang="0">
                <a:pos x="T0" y="T1"/>
              </a:cxn>
              <a:cxn ang="0">
                <a:pos x="T2" y="T3"/>
              </a:cxn>
              <a:cxn ang="0">
                <a:pos x="T4" y="T5"/>
              </a:cxn>
              <a:cxn ang="0">
                <a:pos x="T6" y="T7"/>
              </a:cxn>
              <a:cxn ang="0">
                <a:pos x="T8" y="T9"/>
              </a:cxn>
            </a:cxnLst>
            <a:rect l="0" t="0" r="r" b="b"/>
            <a:pathLst>
              <a:path w="1359" h="875">
                <a:moveTo>
                  <a:pt x="1358" y="0"/>
                </a:moveTo>
                <a:lnTo>
                  <a:pt x="1358" y="195"/>
                </a:lnTo>
                <a:lnTo>
                  <a:pt x="0" y="874"/>
                </a:lnTo>
                <a:lnTo>
                  <a:pt x="0" y="679"/>
                </a:lnTo>
                <a:lnTo>
                  <a:pt x="1358" y="0"/>
                </a:lnTo>
              </a:path>
            </a:pathLst>
          </a:custGeom>
          <a:solidFill>
            <a:schemeClr val="bg1">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Freeform 31">
            <a:extLst>
              <a:ext uri="{FF2B5EF4-FFF2-40B4-BE49-F238E27FC236}">
                <a16:creationId xmlns:a16="http://schemas.microsoft.com/office/drawing/2014/main" xmlns="" id="{18F71B7F-639A-4E8A-868C-4F1DB86B33C9}"/>
              </a:ext>
            </a:extLst>
          </p:cNvPr>
          <p:cNvSpPr>
            <a:spLocks noChangeArrowheads="1"/>
          </p:cNvSpPr>
          <p:nvPr/>
        </p:nvSpPr>
        <p:spPr bwMode="auto">
          <a:xfrm>
            <a:off x="7259886" y="3663294"/>
            <a:ext cx="727458" cy="467652"/>
          </a:xfrm>
          <a:custGeom>
            <a:avLst/>
            <a:gdLst>
              <a:gd name="T0" fmla="*/ 1358 w 1359"/>
              <a:gd name="T1" fmla="*/ 679 h 875"/>
              <a:gd name="T2" fmla="*/ 1358 w 1359"/>
              <a:gd name="T3" fmla="*/ 874 h 875"/>
              <a:gd name="T4" fmla="*/ 0 w 1359"/>
              <a:gd name="T5" fmla="*/ 195 h 875"/>
              <a:gd name="T6" fmla="*/ 0 w 1359"/>
              <a:gd name="T7" fmla="*/ 0 h 875"/>
              <a:gd name="T8" fmla="*/ 1358 w 1359"/>
              <a:gd name="T9" fmla="*/ 679 h 875"/>
            </a:gdLst>
            <a:ahLst/>
            <a:cxnLst>
              <a:cxn ang="0">
                <a:pos x="T0" y="T1"/>
              </a:cxn>
              <a:cxn ang="0">
                <a:pos x="T2" y="T3"/>
              </a:cxn>
              <a:cxn ang="0">
                <a:pos x="T4" y="T5"/>
              </a:cxn>
              <a:cxn ang="0">
                <a:pos x="T6" y="T7"/>
              </a:cxn>
              <a:cxn ang="0">
                <a:pos x="T8" y="T9"/>
              </a:cxn>
            </a:cxnLst>
            <a:rect l="0" t="0" r="r" b="b"/>
            <a:pathLst>
              <a:path w="1359" h="875">
                <a:moveTo>
                  <a:pt x="1358" y="679"/>
                </a:moveTo>
                <a:lnTo>
                  <a:pt x="1358" y="874"/>
                </a:lnTo>
                <a:lnTo>
                  <a:pt x="0" y="195"/>
                </a:lnTo>
                <a:lnTo>
                  <a:pt x="0" y="0"/>
                </a:lnTo>
                <a:lnTo>
                  <a:pt x="1358" y="679"/>
                </a:lnTo>
              </a:path>
            </a:pathLst>
          </a:custGeom>
          <a:solidFill>
            <a:schemeClr val="bg1">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Freeform 32">
            <a:extLst>
              <a:ext uri="{FF2B5EF4-FFF2-40B4-BE49-F238E27FC236}">
                <a16:creationId xmlns:a16="http://schemas.microsoft.com/office/drawing/2014/main" xmlns="" id="{8D00C37D-AA3A-46D9-8498-ED2EE04A5EB4}"/>
              </a:ext>
            </a:extLst>
          </p:cNvPr>
          <p:cNvSpPr>
            <a:spLocks noChangeArrowheads="1"/>
          </p:cNvSpPr>
          <p:nvPr/>
        </p:nvSpPr>
        <p:spPr bwMode="auto">
          <a:xfrm>
            <a:off x="7210288" y="3195642"/>
            <a:ext cx="1728895" cy="852638"/>
          </a:xfrm>
          <a:custGeom>
            <a:avLst/>
            <a:gdLst>
              <a:gd name="T0" fmla="*/ 1613 w 3227"/>
              <a:gd name="T1" fmla="*/ 0 h 1592"/>
              <a:gd name="T2" fmla="*/ 1777 w 3227"/>
              <a:gd name="T3" fmla="*/ 34 h 1592"/>
              <a:gd name="T4" fmla="*/ 3135 w 3227"/>
              <a:gd name="T5" fmla="*/ 713 h 1592"/>
              <a:gd name="T6" fmla="*/ 3135 w 3227"/>
              <a:gd name="T7" fmla="*/ 877 h 1592"/>
              <a:gd name="T8" fmla="*/ 1777 w 3227"/>
              <a:gd name="T9" fmla="*/ 1556 h 1592"/>
              <a:gd name="T10" fmla="*/ 1613 w 3227"/>
              <a:gd name="T11" fmla="*/ 1591 h 1592"/>
              <a:gd name="T12" fmla="*/ 1449 w 3227"/>
              <a:gd name="T13" fmla="*/ 1556 h 1592"/>
              <a:gd name="T14" fmla="*/ 91 w 3227"/>
              <a:gd name="T15" fmla="*/ 877 h 1592"/>
              <a:gd name="T16" fmla="*/ 91 w 3227"/>
              <a:gd name="T17" fmla="*/ 713 h 1592"/>
              <a:gd name="T18" fmla="*/ 1449 w 3227"/>
              <a:gd name="T19" fmla="*/ 34 h 1592"/>
              <a:gd name="T20" fmla="*/ 1613 w 3227"/>
              <a:gd name="T21"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27" h="1592">
                <a:moveTo>
                  <a:pt x="1613" y="0"/>
                </a:moveTo>
                <a:cubicBezTo>
                  <a:pt x="1672" y="0"/>
                  <a:pt x="1732" y="12"/>
                  <a:pt x="1777" y="34"/>
                </a:cubicBezTo>
                <a:lnTo>
                  <a:pt x="3135" y="713"/>
                </a:lnTo>
                <a:cubicBezTo>
                  <a:pt x="3226" y="758"/>
                  <a:pt x="3226" y="832"/>
                  <a:pt x="3135" y="877"/>
                </a:cubicBezTo>
                <a:lnTo>
                  <a:pt x="1777" y="1556"/>
                </a:lnTo>
                <a:cubicBezTo>
                  <a:pt x="1732" y="1579"/>
                  <a:pt x="1672" y="1591"/>
                  <a:pt x="1613" y="1591"/>
                </a:cubicBezTo>
                <a:cubicBezTo>
                  <a:pt x="1554" y="1591"/>
                  <a:pt x="1494" y="1579"/>
                  <a:pt x="1449" y="1556"/>
                </a:cubicBezTo>
                <a:lnTo>
                  <a:pt x="91" y="877"/>
                </a:lnTo>
                <a:cubicBezTo>
                  <a:pt x="0" y="832"/>
                  <a:pt x="0" y="758"/>
                  <a:pt x="91" y="713"/>
                </a:cubicBezTo>
                <a:lnTo>
                  <a:pt x="1449" y="34"/>
                </a:lnTo>
                <a:cubicBezTo>
                  <a:pt x="1494" y="12"/>
                  <a:pt x="1554" y="0"/>
                  <a:pt x="1613" y="0"/>
                </a:cubicBezTo>
              </a:path>
            </a:pathLst>
          </a:custGeom>
          <a:solidFill>
            <a:schemeClr val="bg1">
              <a:lumMod val="9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 name="Freeform 33">
            <a:extLst>
              <a:ext uri="{FF2B5EF4-FFF2-40B4-BE49-F238E27FC236}">
                <a16:creationId xmlns:a16="http://schemas.microsoft.com/office/drawing/2014/main" xmlns="" id="{1098FBC1-EE67-4F10-BC2D-4FAD8D54AB13}"/>
              </a:ext>
            </a:extLst>
          </p:cNvPr>
          <p:cNvSpPr>
            <a:spLocks noChangeArrowheads="1"/>
          </p:cNvSpPr>
          <p:nvPr/>
        </p:nvSpPr>
        <p:spPr bwMode="auto">
          <a:xfrm>
            <a:off x="7987344" y="4027023"/>
            <a:ext cx="177142" cy="122818"/>
          </a:xfrm>
          <a:custGeom>
            <a:avLst/>
            <a:gdLst>
              <a:gd name="T0" fmla="*/ 300 w 329"/>
              <a:gd name="T1" fmla="*/ 12 h 230"/>
              <a:gd name="T2" fmla="*/ 275 w 329"/>
              <a:gd name="T3" fmla="*/ 20 h 230"/>
              <a:gd name="T4" fmla="*/ 254 w 329"/>
              <a:gd name="T5" fmla="*/ 26 h 230"/>
              <a:gd name="T6" fmla="*/ 230 w 329"/>
              <a:gd name="T7" fmla="*/ 30 h 230"/>
              <a:gd name="T8" fmla="*/ 205 w 329"/>
              <a:gd name="T9" fmla="*/ 33 h 230"/>
              <a:gd name="T10" fmla="*/ 182 w 329"/>
              <a:gd name="T11" fmla="*/ 34 h 230"/>
              <a:gd name="T12" fmla="*/ 148 w 329"/>
              <a:gd name="T13" fmla="*/ 34 h 230"/>
              <a:gd name="T14" fmla="*/ 121 w 329"/>
              <a:gd name="T15" fmla="*/ 32 h 230"/>
              <a:gd name="T16" fmla="*/ 99 w 329"/>
              <a:gd name="T17" fmla="*/ 30 h 230"/>
              <a:gd name="T18" fmla="*/ 79 w 329"/>
              <a:gd name="T19" fmla="*/ 26 h 230"/>
              <a:gd name="T20" fmla="*/ 60 w 329"/>
              <a:gd name="T21" fmla="*/ 22 h 230"/>
              <a:gd name="T22" fmla="*/ 40 w 329"/>
              <a:gd name="T23" fmla="*/ 16 h 230"/>
              <a:gd name="T24" fmla="*/ 18 w 329"/>
              <a:gd name="T25" fmla="*/ 8 h 230"/>
              <a:gd name="T26" fmla="*/ 0 w 329"/>
              <a:gd name="T27" fmla="*/ 195 h 230"/>
              <a:gd name="T28" fmla="*/ 20 w 329"/>
              <a:gd name="T29" fmla="*/ 204 h 230"/>
              <a:gd name="T30" fmla="*/ 42 w 329"/>
              <a:gd name="T31" fmla="*/ 212 h 230"/>
              <a:gd name="T32" fmla="*/ 60 w 329"/>
              <a:gd name="T33" fmla="*/ 216 h 230"/>
              <a:gd name="T34" fmla="*/ 71 w 329"/>
              <a:gd name="T35" fmla="*/ 219 h 230"/>
              <a:gd name="T36" fmla="*/ 82 w 329"/>
              <a:gd name="T37" fmla="*/ 221 h 230"/>
              <a:gd name="T38" fmla="*/ 99 w 329"/>
              <a:gd name="T39" fmla="*/ 224 h 230"/>
              <a:gd name="T40" fmla="*/ 119 w 329"/>
              <a:gd name="T41" fmla="*/ 227 h 230"/>
              <a:gd name="T42" fmla="*/ 138 w 329"/>
              <a:gd name="T43" fmla="*/ 228 h 230"/>
              <a:gd name="T44" fmla="*/ 148 w 329"/>
              <a:gd name="T45" fmla="*/ 228 h 230"/>
              <a:gd name="T46" fmla="*/ 164 w 329"/>
              <a:gd name="T47" fmla="*/ 229 h 230"/>
              <a:gd name="T48" fmla="*/ 182 w 329"/>
              <a:gd name="T49" fmla="*/ 228 h 230"/>
              <a:gd name="T50" fmla="*/ 202 w 329"/>
              <a:gd name="T51" fmla="*/ 227 h 230"/>
              <a:gd name="T52" fmla="*/ 228 w 329"/>
              <a:gd name="T53" fmla="*/ 224 h 230"/>
              <a:gd name="T54" fmla="*/ 230 w 329"/>
              <a:gd name="T55" fmla="*/ 224 h 230"/>
              <a:gd name="T56" fmla="*/ 254 w 329"/>
              <a:gd name="T57" fmla="*/ 219 h 230"/>
              <a:gd name="T58" fmla="*/ 275 w 329"/>
              <a:gd name="T59" fmla="*/ 214 h 230"/>
              <a:gd name="T60" fmla="*/ 300 w 329"/>
              <a:gd name="T61" fmla="*/ 207 h 230"/>
              <a:gd name="T62" fmla="*/ 315 w 329"/>
              <a:gd name="T63" fmla="*/ 200 h 230"/>
              <a:gd name="T64" fmla="*/ 328 w 329"/>
              <a:gd name="T65"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9" h="230">
                <a:moveTo>
                  <a:pt x="313" y="7"/>
                </a:moveTo>
                <a:cubicBezTo>
                  <a:pt x="309" y="9"/>
                  <a:pt x="305" y="11"/>
                  <a:pt x="300" y="12"/>
                </a:cubicBezTo>
                <a:cubicBezTo>
                  <a:pt x="298" y="13"/>
                  <a:pt x="296" y="14"/>
                  <a:pt x="293" y="15"/>
                </a:cubicBezTo>
                <a:cubicBezTo>
                  <a:pt x="288" y="17"/>
                  <a:pt x="281" y="19"/>
                  <a:pt x="275" y="20"/>
                </a:cubicBezTo>
                <a:cubicBezTo>
                  <a:pt x="274" y="21"/>
                  <a:pt x="274" y="21"/>
                  <a:pt x="272" y="21"/>
                </a:cubicBezTo>
                <a:cubicBezTo>
                  <a:pt x="266" y="23"/>
                  <a:pt x="260" y="24"/>
                  <a:pt x="254" y="26"/>
                </a:cubicBezTo>
                <a:cubicBezTo>
                  <a:pt x="253" y="26"/>
                  <a:pt x="252" y="26"/>
                  <a:pt x="251" y="26"/>
                </a:cubicBezTo>
                <a:cubicBezTo>
                  <a:pt x="244" y="27"/>
                  <a:pt x="238" y="29"/>
                  <a:pt x="230" y="30"/>
                </a:cubicBezTo>
                <a:cubicBezTo>
                  <a:pt x="229" y="30"/>
                  <a:pt x="229" y="30"/>
                  <a:pt x="228" y="30"/>
                </a:cubicBezTo>
                <a:cubicBezTo>
                  <a:pt x="220" y="31"/>
                  <a:pt x="213" y="32"/>
                  <a:pt x="205" y="33"/>
                </a:cubicBezTo>
                <a:cubicBezTo>
                  <a:pt x="201" y="33"/>
                  <a:pt x="198" y="33"/>
                  <a:pt x="195" y="34"/>
                </a:cubicBezTo>
                <a:cubicBezTo>
                  <a:pt x="191" y="34"/>
                  <a:pt x="187" y="34"/>
                  <a:pt x="182" y="34"/>
                </a:cubicBezTo>
                <a:cubicBezTo>
                  <a:pt x="176" y="34"/>
                  <a:pt x="170" y="35"/>
                  <a:pt x="164" y="35"/>
                </a:cubicBezTo>
                <a:cubicBezTo>
                  <a:pt x="159" y="35"/>
                  <a:pt x="153" y="34"/>
                  <a:pt x="148" y="34"/>
                </a:cubicBezTo>
                <a:cubicBezTo>
                  <a:pt x="145" y="34"/>
                  <a:pt x="143" y="34"/>
                  <a:pt x="140" y="34"/>
                </a:cubicBezTo>
                <a:cubicBezTo>
                  <a:pt x="134" y="34"/>
                  <a:pt x="128" y="33"/>
                  <a:pt x="121" y="32"/>
                </a:cubicBezTo>
                <a:cubicBezTo>
                  <a:pt x="121" y="32"/>
                  <a:pt x="120" y="32"/>
                  <a:pt x="119" y="32"/>
                </a:cubicBezTo>
                <a:cubicBezTo>
                  <a:pt x="113" y="32"/>
                  <a:pt x="106" y="31"/>
                  <a:pt x="99" y="30"/>
                </a:cubicBezTo>
                <a:cubicBezTo>
                  <a:pt x="97" y="29"/>
                  <a:pt x="95" y="29"/>
                  <a:pt x="93" y="29"/>
                </a:cubicBezTo>
                <a:cubicBezTo>
                  <a:pt x="88" y="28"/>
                  <a:pt x="84" y="27"/>
                  <a:pt x="79" y="26"/>
                </a:cubicBezTo>
                <a:cubicBezTo>
                  <a:pt x="77" y="26"/>
                  <a:pt x="73" y="25"/>
                  <a:pt x="71" y="24"/>
                </a:cubicBezTo>
                <a:cubicBezTo>
                  <a:pt x="67" y="24"/>
                  <a:pt x="63" y="23"/>
                  <a:pt x="60" y="22"/>
                </a:cubicBezTo>
                <a:cubicBezTo>
                  <a:pt x="56" y="21"/>
                  <a:pt x="52" y="20"/>
                  <a:pt x="49" y="19"/>
                </a:cubicBezTo>
                <a:cubicBezTo>
                  <a:pt x="46" y="18"/>
                  <a:pt x="43" y="17"/>
                  <a:pt x="40" y="16"/>
                </a:cubicBezTo>
                <a:cubicBezTo>
                  <a:pt x="33" y="14"/>
                  <a:pt x="27" y="12"/>
                  <a:pt x="20" y="9"/>
                </a:cubicBezTo>
                <a:cubicBezTo>
                  <a:pt x="19" y="9"/>
                  <a:pt x="19" y="9"/>
                  <a:pt x="18" y="8"/>
                </a:cubicBezTo>
                <a:cubicBezTo>
                  <a:pt x="12" y="6"/>
                  <a:pt x="6" y="4"/>
                  <a:pt x="0" y="0"/>
                </a:cubicBezTo>
                <a:lnTo>
                  <a:pt x="0" y="195"/>
                </a:lnTo>
                <a:cubicBezTo>
                  <a:pt x="6" y="197"/>
                  <a:pt x="12" y="200"/>
                  <a:pt x="18" y="203"/>
                </a:cubicBezTo>
                <a:cubicBezTo>
                  <a:pt x="19" y="203"/>
                  <a:pt x="19" y="204"/>
                  <a:pt x="20" y="204"/>
                </a:cubicBezTo>
                <a:cubicBezTo>
                  <a:pt x="27" y="206"/>
                  <a:pt x="33" y="208"/>
                  <a:pt x="40" y="210"/>
                </a:cubicBezTo>
                <a:cubicBezTo>
                  <a:pt x="41" y="211"/>
                  <a:pt x="41" y="211"/>
                  <a:pt x="42" y="212"/>
                </a:cubicBezTo>
                <a:cubicBezTo>
                  <a:pt x="44" y="212"/>
                  <a:pt x="47" y="213"/>
                  <a:pt x="49" y="213"/>
                </a:cubicBezTo>
                <a:cubicBezTo>
                  <a:pt x="52" y="214"/>
                  <a:pt x="56" y="215"/>
                  <a:pt x="60" y="216"/>
                </a:cubicBezTo>
                <a:cubicBezTo>
                  <a:pt x="61" y="216"/>
                  <a:pt x="61" y="217"/>
                  <a:pt x="62" y="217"/>
                </a:cubicBezTo>
                <a:cubicBezTo>
                  <a:pt x="66" y="218"/>
                  <a:pt x="68" y="218"/>
                  <a:pt x="71" y="219"/>
                </a:cubicBezTo>
                <a:cubicBezTo>
                  <a:pt x="73" y="219"/>
                  <a:pt x="77" y="220"/>
                  <a:pt x="79" y="221"/>
                </a:cubicBezTo>
                <a:cubicBezTo>
                  <a:pt x="80" y="221"/>
                  <a:pt x="81" y="221"/>
                  <a:pt x="82" y="221"/>
                </a:cubicBezTo>
                <a:cubicBezTo>
                  <a:pt x="85" y="222"/>
                  <a:pt x="89" y="223"/>
                  <a:pt x="93" y="223"/>
                </a:cubicBezTo>
                <a:cubicBezTo>
                  <a:pt x="95" y="223"/>
                  <a:pt x="97" y="224"/>
                  <a:pt x="99" y="224"/>
                </a:cubicBezTo>
                <a:cubicBezTo>
                  <a:pt x="100" y="224"/>
                  <a:pt x="101" y="224"/>
                  <a:pt x="101" y="224"/>
                </a:cubicBezTo>
                <a:cubicBezTo>
                  <a:pt x="107" y="225"/>
                  <a:pt x="113" y="226"/>
                  <a:pt x="119" y="227"/>
                </a:cubicBezTo>
                <a:cubicBezTo>
                  <a:pt x="120" y="227"/>
                  <a:pt x="121" y="227"/>
                  <a:pt x="121" y="227"/>
                </a:cubicBezTo>
                <a:cubicBezTo>
                  <a:pt x="127" y="227"/>
                  <a:pt x="133" y="227"/>
                  <a:pt x="138" y="228"/>
                </a:cubicBezTo>
                <a:cubicBezTo>
                  <a:pt x="139" y="228"/>
                  <a:pt x="140" y="228"/>
                  <a:pt x="140" y="228"/>
                </a:cubicBezTo>
                <a:cubicBezTo>
                  <a:pt x="143" y="228"/>
                  <a:pt x="145" y="228"/>
                  <a:pt x="148" y="228"/>
                </a:cubicBezTo>
                <a:cubicBezTo>
                  <a:pt x="151" y="229"/>
                  <a:pt x="155" y="229"/>
                  <a:pt x="158" y="229"/>
                </a:cubicBezTo>
                <a:cubicBezTo>
                  <a:pt x="160" y="229"/>
                  <a:pt x="162" y="229"/>
                  <a:pt x="164" y="229"/>
                </a:cubicBezTo>
                <a:cubicBezTo>
                  <a:pt x="169" y="229"/>
                  <a:pt x="174" y="229"/>
                  <a:pt x="179" y="229"/>
                </a:cubicBezTo>
                <a:cubicBezTo>
                  <a:pt x="181" y="229"/>
                  <a:pt x="181" y="228"/>
                  <a:pt x="182" y="228"/>
                </a:cubicBezTo>
                <a:cubicBezTo>
                  <a:pt x="187" y="228"/>
                  <a:pt x="191" y="228"/>
                  <a:pt x="195" y="227"/>
                </a:cubicBezTo>
                <a:cubicBezTo>
                  <a:pt x="197" y="227"/>
                  <a:pt x="200" y="227"/>
                  <a:pt x="202" y="227"/>
                </a:cubicBezTo>
                <a:cubicBezTo>
                  <a:pt x="203" y="227"/>
                  <a:pt x="204" y="227"/>
                  <a:pt x="205" y="227"/>
                </a:cubicBezTo>
                <a:cubicBezTo>
                  <a:pt x="213" y="226"/>
                  <a:pt x="220" y="225"/>
                  <a:pt x="228" y="224"/>
                </a:cubicBezTo>
                <a:cubicBezTo>
                  <a:pt x="229" y="224"/>
                  <a:pt x="229" y="224"/>
                  <a:pt x="229" y="224"/>
                </a:cubicBezTo>
                <a:lnTo>
                  <a:pt x="230" y="224"/>
                </a:lnTo>
                <a:cubicBezTo>
                  <a:pt x="238" y="223"/>
                  <a:pt x="244" y="222"/>
                  <a:pt x="251" y="220"/>
                </a:cubicBezTo>
                <a:cubicBezTo>
                  <a:pt x="252" y="220"/>
                  <a:pt x="253" y="220"/>
                  <a:pt x="254" y="219"/>
                </a:cubicBezTo>
                <a:cubicBezTo>
                  <a:pt x="260" y="218"/>
                  <a:pt x="266" y="217"/>
                  <a:pt x="272" y="215"/>
                </a:cubicBezTo>
                <a:cubicBezTo>
                  <a:pt x="274" y="215"/>
                  <a:pt x="274" y="214"/>
                  <a:pt x="275" y="214"/>
                </a:cubicBezTo>
                <a:cubicBezTo>
                  <a:pt x="281" y="213"/>
                  <a:pt x="288" y="211"/>
                  <a:pt x="293" y="209"/>
                </a:cubicBezTo>
                <a:cubicBezTo>
                  <a:pt x="296" y="208"/>
                  <a:pt x="298" y="207"/>
                  <a:pt x="300" y="207"/>
                </a:cubicBezTo>
                <a:cubicBezTo>
                  <a:pt x="305" y="205"/>
                  <a:pt x="309" y="204"/>
                  <a:pt x="313" y="202"/>
                </a:cubicBezTo>
                <a:cubicBezTo>
                  <a:pt x="314" y="201"/>
                  <a:pt x="314" y="201"/>
                  <a:pt x="315" y="200"/>
                </a:cubicBezTo>
                <a:cubicBezTo>
                  <a:pt x="320" y="199"/>
                  <a:pt x="324" y="197"/>
                  <a:pt x="328" y="195"/>
                </a:cubicBezTo>
                <a:lnTo>
                  <a:pt x="328" y="0"/>
                </a:lnTo>
                <a:cubicBezTo>
                  <a:pt x="323" y="3"/>
                  <a:pt x="318" y="5"/>
                  <a:pt x="313" y="7"/>
                </a:cubicBezTo>
              </a:path>
            </a:pathLst>
          </a:custGeom>
          <a:solidFill>
            <a:schemeClr val="bg1">
              <a:lumMod val="6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Freeform 34">
            <a:extLst>
              <a:ext uri="{FF2B5EF4-FFF2-40B4-BE49-F238E27FC236}">
                <a16:creationId xmlns:a16="http://schemas.microsoft.com/office/drawing/2014/main" xmlns="" id="{96F772C0-1514-4E18-9DD6-0FC3313DC61A}"/>
              </a:ext>
            </a:extLst>
          </p:cNvPr>
          <p:cNvSpPr>
            <a:spLocks noChangeArrowheads="1"/>
          </p:cNvSpPr>
          <p:nvPr/>
        </p:nvSpPr>
        <p:spPr bwMode="auto">
          <a:xfrm>
            <a:off x="7850357" y="3566457"/>
            <a:ext cx="448757" cy="106285"/>
          </a:xfrm>
          <a:custGeom>
            <a:avLst/>
            <a:gdLst>
              <a:gd name="T0" fmla="*/ 839 w 840"/>
              <a:gd name="T1" fmla="*/ 99 h 200"/>
              <a:gd name="T2" fmla="*/ 419 w 840"/>
              <a:gd name="T3" fmla="*/ 199 h 200"/>
              <a:gd name="T4" fmla="*/ 0 w 840"/>
              <a:gd name="T5" fmla="*/ 99 h 200"/>
              <a:gd name="T6" fmla="*/ 419 w 840"/>
              <a:gd name="T7" fmla="*/ 0 h 200"/>
              <a:gd name="T8" fmla="*/ 839 w 840"/>
              <a:gd name="T9" fmla="*/ 99 h 200"/>
            </a:gdLst>
            <a:ahLst/>
            <a:cxnLst>
              <a:cxn ang="0">
                <a:pos x="T0" y="T1"/>
              </a:cxn>
              <a:cxn ang="0">
                <a:pos x="T2" y="T3"/>
              </a:cxn>
              <a:cxn ang="0">
                <a:pos x="T4" y="T5"/>
              </a:cxn>
              <a:cxn ang="0">
                <a:pos x="T6" y="T7"/>
              </a:cxn>
              <a:cxn ang="0">
                <a:pos x="T8" y="T9"/>
              </a:cxn>
            </a:cxnLst>
            <a:rect l="0" t="0" r="r" b="b"/>
            <a:pathLst>
              <a:path w="840" h="200">
                <a:moveTo>
                  <a:pt x="839" y="99"/>
                </a:moveTo>
                <a:cubicBezTo>
                  <a:pt x="839" y="154"/>
                  <a:pt x="651" y="199"/>
                  <a:pt x="419" y="199"/>
                </a:cubicBezTo>
                <a:cubicBezTo>
                  <a:pt x="187" y="199"/>
                  <a:pt x="0" y="154"/>
                  <a:pt x="0" y="99"/>
                </a:cubicBezTo>
                <a:cubicBezTo>
                  <a:pt x="0" y="45"/>
                  <a:pt x="187" y="0"/>
                  <a:pt x="419" y="0"/>
                </a:cubicBezTo>
                <a:cubicBezTo>
                  <a:pt x="651" y="0"/>
                  <a:pt x="839" y="45"/>
                  <a:pt x="839" y="99"/>
                </a:cubicBezTo>
              </a:path>
            </a:pathLst>
          </a:custGeom>
          <a:solidFill>
            <a:schemeClr val="bg1">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 name="Freeform 35">
            <a:extLst>
              <a:ext uri="{FF2B5EF4-FFF2-40B4-BE49-F238E27FC236}">
                <a16:creationId xmlns:a16="http://schemas.microsoft.com/office/drawing/2014/main" xmlns="" id="{CFFABBBA-1EAE-41AE-B3CC-800608E3ECA6}"/>
              </a:ext>
            </a:extLst>
          </p:cNvPr>
          <p:cNvSpPr>
            <a:spLocks noChangeArrowheads="1"/>
          </p:cNvSpPr>
          <p:nvPr/>
        </p:nvSpPr>
        <p:spPr bwMode="auto">
          <a:xfrm>
            <a:off x="7597636" y="2520144"/>
            <a:ext cx="954199" cy="1100636"/>
          </a:xfrm>
          <a:custGeom>
            <a:avLst/>
            <a:gdLst>
              <a:gd name="T0" fmla="*/ 1779 w 1780"/>
              <a:gd name="T1" fmla="*/ 890 h 2054"/>
              <a:gd name="T2" fmla="*/ 890 w 1780"/>
              <a:gd name="T3" fmla="*/ 0 h 2054"/>
              <a:gd name="T4" fmla="*/ 0 w 1780"/>
              <a:gd name="T5" fmla="*/ 890 h 2054"/>
              <a:gd name="T6" fmla="*/ 723 w 1780"/>
              <a:gd name="T7" fmla="*/ 1763 h 2054"/>
              <a:gd name="T8" fmla="*/ 890 w 1780"/>
              <a:gd name="T9" fmla="*/ 2053 h 2054"/>
              <a:gd name="T10" fmla="*/ 1058 w 1780"/>
              <a:gd name="T11" fmla="*/ 1763 h 2054"/>
              <a:gd name="T12" fmla="*/ 1779 w 1780"/>
              <a:gd name="T13" fmla="*/ 890 h 2054"/>
            </a:gdLst>
            <a:ahLst/>
            <a:cxnLst>
              <a:cxn ang="0">
                <a:pos x="T0" y="T1"/>
              </a:cxn>
              <a:cxn ang="0">
                <a:pos x="T2" y="T3"/>
              </a:cxn>
              <a:cxn ang="0">
                <a:pos x="T4" y="T5"/>
              </a:cxn>
              <a:cxn ang="0">
                <a:pos x="T6" y="T7"/>
              </a:cxn>
              <a:cxn ang="0">
                <a:pos x="T8" y="T9"/>
              </a:cxn>
              <a:cxn ang="0">
                <a:pos x="T10" y="T11"/>
              </a:cxn>
              <a:cxn ang="0">
                <a:pos x="T12" y="T13"/>
              </a:cxn>
            </a:cxnLst>
            <a:rect l="0" t="0" r="r" b="b"/>
            <a:pathLst>
              <a:path w="1780" h="2054">
                <a:moveTo>
                  <a:pt x="1779" y="890"/>
                </a:moveTo>
                <a:cubicBezTo>
                  <a:pt x="1779" y="398"/>
                  <a:pt x="1381" y="0"/>
                  <a:pt x="890" y="0"/>
                </a:cubicBezTo>
                <a:cubicBezTo>
                  <a:pt x="399" y="0"/>
                  <a:pt x="0" y="398"/>
                  <a:pt x="0" y="890"/>
                </a:cubicBezTo>
                <a:cubicBezTo>
                  <a:pt x="0" y="1324"/>
                  <a:pt x="311" y="1685"/>
                  <a:pt x="723" y="1763"/>
                </a:cubicBezTo>
                <a:lnTo>
                  <a:pt x="890" y="2053"/>
                </a:lnTo>
                <a:lnTo>
                  <a:pt x="1058" y="1763"/>
                </a:lnTo>
                <a:cubicBezTo>
                  <a:pt x="1469" y="1685"/>
                  <a:pt x="1779" y="1324"/>
                  <a:pt x="1779" y="890"/>
                </a:cubicBezTo>
              </a:path>
            </a:pathLst>
          </a:custGeom>
          <a:solidFill>
            <a:srgbClr val="E5329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4" name="TextBox 59">
            <a:extLst>
              <a:ext uri="{FF2B5EF4-FFF2-40B4-BE49-F238E27FC236}">
                <a16:creationId xmlns:a16="http://schemas.microsoft.com/office/drawing/2014/main" xmlns="" id="{08E3328B-6B17-4DE2-915B-6BD4B2B48CDF}"/>
              </a:ext>
            </a:extLst>
          </p:cNvPr>
          <p:cNvSpPr txBox="1"/>
          <p:nvPr/>
        </p:nvSpPr>
        <p:spPr>
          <a:xfrm>
            <a:off x="7930303" y="2843769"/>
            <a:ext cx="288861" cy="338554"/>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a:ea typeface="+mn-ea"/>
                <a:cs typeface="Poppins" pitchFamily="2" charset="77"/>
              </a:rPr>
              <a:t>3</a:t>
            </a:r>
          </a:p>
        </p:txBody>
      </p:sp>
      <p:sp>
        <p:nvSpPr>
          <p:cNvPr id="56" name="TextBox 70">
            <a:extLst>
              <a:ext uri="{FF2B5EF4-FFF2-40B4-BE49-F238E27FC236}">
                <a16:creationId xmlns:a16="http://schemas.microsoft.com/office/drawing/2014/main" xmlns="" id="{155A2FFC-340D-42EC-9A21-A2FAF8D924BF}"/>
              </a:ext>
            </a:extLst>
          </p:cNvPr>
          <p:cNvSpPr txBox="1"/>
          <p:nvPr/>
        </p:nvSpPr>
        <p:spPr>
          <a:xfrm>
            <a:off x="7195154" y="4114752"/>
            <a:ext cx="1789592" cy="584775"/>
          </a:xfrm>
          <a:prstGeom prst="rect">
            <a:avLst/>
          </a:prstGeom>
          <a:noFill/>
        </p:spPr>
        <p:txBody>
          <a:bodyPr wrap="non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E53292"/>
                </a:solidFill>
                <a:effectLst/>
                <a:uLnTx/>
                <a:uFillTx/>
                <a:latin typeface="Calibri" panose="020F0502020204030204"/>
                <a:ea typeface="League Spartan" charset="0"/>
                <a:cs typeface="Poppins" pitchFamily="2" charset="77"/>
              </a:rPr>
              <a:t>Eingrenzung/ </a:t>
            </a:r>
            <a:br>
              <a:rPr kumimoji="0" lang="en-GB" sz="1600" b="1" i="0" u="none" strike="noStrike" kern="1200" cap="none" spc="0" normalizeH="0" baseline="0" noProof="0" dirty="0">
                <a:ln>
                  <a:noFill/>
                </a:ln>
                <a:solidFill>
                  <a:srgbClr val="E53292"/>
                </a:solidFill>
                <a:effectLst/>
                <a:uLnTx/>
                <a:uFillTx/>
                <a:latin typeface="Calibri" panose="020F0502020204030204"/>
                <a:ea typeface="League Spartan" charset="0"/>
                <a:cs typeface="Poppins" pitchFamily="2" charset="77"/>
              </a:rPr>
            </a:br>
            <a:r>
              <a:rPr kumimoji="0" lang="en-GB" sz="1600" b="1" i="0" u="none" strike="noStrike" kern="1200" cap="none" spc="0" normalizeH="0" baseline="0" noProof="0" dirty="0">
                <a:ln>
                  <a:noFill/>
                </a:ln>
                <a:solidFill>
                  <a:srgbClr val="E53292"/>
                </a:solidFill>
                <a:effectLst/>
                <a:uLnTx/>
                <a:uFillTx/>
                <a:latin typeface="Calibri" panose="020F0502020204030204"/>
                <a:ea typeface="League Spartan" charset="0"/>
                <a:cs typeface="Poppins" pitchFamily="2" charset="77"/>
              </a:rPr>
              <a:t>Schadensbegrenzung</a:t>
            </a:r>
          </a:p>
        </p:txBody>
      </p:sp>
      <p:sp>
        <p:nvSpPr>
          <p:cNvPr id="57" name="Freeform 37">
            <a:extLst>
              <a:ext uri="{FF2B5EF4-FFF2-40B4-BE49-F238E27FC236}">
                <a16:creationId xmlns:a16="http://schemas.microsoft.com/office/drawing/2014/main" xmlns="" id="{16BA0AF3-9F79-4B17-A90B-1D3DCDD511F8}"/>
              </a:ext>
            </a:extLst>
          </p:cNvPr>
          <p:cNvSpPr>
            <a:spLocks noChangeArrowheads="1"/>
          </p:cNvSpPr>
          <p:nvPr/>
        </p:nvSpPr>
        <p:spPr bwMode="auto">
          <a:xfrm>
            <a:off x="10782920" y="4390754"/>
            <a:ext cx="37790" cy="148797"/>
          </a:xfrm>
          <a:custGeom>
            <a:avLst/>
            <a:gdLst>
              <a:gd name="T0" fmla="*/ 67 w 69"/>
              <a:gd name="T1" fmla="*/ 10 h 277"/>
              <a:gd name="T2" fmla="*/ 66 w 69"/>
              <a:gd name="T3" fmla="*/ 11 h 277"/>
              <a:gd name="T4" fmla="*/ 64 w 69"/>
              <a:gd name="T5" fmla="*/ 21 h 277"/>
              <a:gd name="T6" fmla="*/ 62 w 69"/>
              <a:gd name="T7" fmla="*/ 24 h 277"/>
              <a:gd name="T8" fmla="*/ 59 w 69"/>
              <a:gd name="T9" fmla="*/ 32 h 277"/>
              <a:gd name="T10" fmla="*/ 56 w 69"/>
              <a:gd name="T11" fmla="*/ 35 h 277"/>
              <a:gd name="T12" fmla="*/ 53 w 69"/>
              <a:gd name="T13" fmla="*/ 41 h 277"/>
              <a:gd name="T14" fmla="*/ 49 w 69"/>
              <a:gd name="T15" fmla="*/ 46 h 277"/>
              <a:gd name="T16" fmla="*/ 43 w 69"/>
              <a:gd name="T17" fmla="*/ 51 h 277"/>
              <a:gd name="T18" fmla="*/ 38 w 69"/>
              <a:gd name="T19" fmla="*/ 57 h 277"/>
              <a:gd name="T20" fmla="*/ 31 w 69"/>
              <a:gd name="T21" fmla="*/ 63 h 277"/>
              <a:gd name="T22" fmla="*/ 29 w 69"/>
              <a:gd name="T23" fmla="*/ 64 h 277"/>
              <a:gd name="T24" fmla="*/ 17 w 69"/>
              <a:gd name="T25" fmla="*/ 73 h 277"/>
              <a:gd name="T26" fmla="*/ 14 w 69"/>
              <a:gd name="T27" fmla="*/ 74 h 277"/>
              <a:gd name="T28" fmla="*/ 0 w 69"/>
              <a:gd name="T29" fmla="*/ 82 h 277"/>
              <a:gd name="T30" fmla="*/ 0 w 69"/>
              <a:gd name="T31" fmla="*/ 276 h 277"/>
              <a:gd name="T32" fmla="*/ 14 w 69"/>
              <a:gd name="T33" fmla="*/ 268 h 277"/>
              <a:gd name="T34" fmla="*/ 17 w 69"/>
              <a:gd name="T35" fmla="*/ 266 h 277"/>
              <a:gd name="T36" fmla="*/ 19 w 69"/>
              <a:gd name="T37" fmla="*/ 265 h 277"/>
              <a:gd name="T38" fmla="*/ 29 w 69"/>
              <a:gd name="T39" fmla="*/ 259 h 277"/>
              <a:gd name="T40" fmla="*/ 31 w 69"/>
              <a:gd name="T41" fmla="*/ 257 h 277"/>
              <a:gd name="T42" fmla="*/ 35 w 69"/>
              <a:gd name="T43" fmla="*/ 254 h 277"/>
              <a:gd name="T44" fmla="*/ 38 w 69"/>
              <a:gd name="T45" fmla="*/ 251 h 277"/>
              <a:gd name="T46" fmla="*/ 43 w 69"/>
              <a:gd name="T47" fmla="*/ 246 h 277"/>
              <a:gd name="T48" fmla="*/ 46 w 69"/>
              <a:gd name="T49" fmla="*/ 243 h 277"/>
              <a:gd name="T50" fmla="*/ 49 w 69"/>
              <a:gd name="T51" fmla="*/ 240 h 277"/>
              <a:gd name="T52" fmla="*/ 53 w 69"/>
              <a:gd name="T53" fmla="*/ 236 h 277"/>
              <a:gd name="T54" fmla="*/ 54 w 69"/>
              <a:gd name="T55" fmla="*/ 234 h 277"/>
              <a:gd name="T56" fmla="*/ 56 w 69"/>
              <a:gd name="T57" fmla="*/ 230 h 277"/>
              <a:gd name="T58" fmla="*/ 59 w 69"/>
              <a:gd name="T59" fmla="*/ 225 h 277"/>
              <a:gd name="T60" fmla="*/ 60 w 69"/>
              <a:gd name="T61" fmla="*/ 224 h 277"/>
              <a:gd name="T62" fmla="*/ 62 w 69"/>
              <a:gd name="T63" fmla="*/ 219 h 277"/>
              <a:gd name="T64" fmla="*/ 64 w 69"/>
              <a:gd name="T65" fmla="*/ 216 h 277"/>
              <a:gd name="T66" fmla="*/ 64 w 69"/>
              <a:gd name="T67" fmla="*/ 215 h 277"/>
              <a:gd name="T68" fmla="*/ 66 w 69"/>
              <a:gd name="T69" fmla="*/ 205 h 277"/>
              <a:gd name="T70" fmla="*/ 67 w 69"/>
              <a:gd name="T71" fmla="*/ 204 h 277"/>
              <a:gd name="T72" fmla="*/ 68 w 69"/>
              <a:gd name="T73" fmla="*/ 196 h 277"/>
              <a:gd name="T74" fmla="*/ 68 w 69"/>
              <a:gd name="T75" fmla="*/ 194 h 277"/>
              <a:gd name="T76" fmla="*/ 68 w 69"/>
              <a:gd name="T77" fmla="*/ 0 h 277"/>
              <a:gd name="T78" fmla="*/ 67 w 69"/>
              <a:gd name="T79" fmla="*/ 1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 h="277">
                <a:moveTo>
                  <a:pt x="67" y="10"/>
                </a:moveTo>
                <a:cubicBezTo>
                  <a:pt x="66" y="10"/>
                  <a:pt x="66" y="11"/>
                  <a:pt x="66" y="11"/>
                </a:cubicBezTo>
                <a:cubicBezTo>
                  <a:pt x="66" y="14"/>
                  <a:pt x="65" y="18"/>
                  <a:pt x="64" y="21"/>
                </a:cubicBezTo>
                <a:cubicBezTo>
                  <a:pt x="64" y="23"/>
                  <a:pt x="63" y="24"/>
                  <a:pt x="62" y="24"/>
                </a:cubicBezTo>
                <a:cubicBezTo>
                  <a:pt x="61" y="27"/>
                  <a:pt x="60" y="29"/>
                  <a:pt x="59" y="32"/>
                </a:cubicBezTo>
                <a:cubicBezTo>
                  <a:pt x="58" y="33"/>
                  <a:pt x="58" y="34"/>
                  <a:pt x="56" y="35"/>
                </a:cubicBezTo>
                <a:cubicBezTo>
                  <a:pt x="55" y="38"/>
                  <a:pt x="54" y="40"/>
                  <a:pt x="53" y="41"/>
                </a:cubicBezTo>
                <a:cubicBezTo>
                  <a:pt x="51" y="43"/>
                  <a:pt x="50" y="45"/>
                  <a:pt x="49" y="46"/>
                </a:cubicBezTo>
                <a:cubicBezTo>
                  <a:pt x="47" y="47"/>
                  <a:pt x="45" y="49"/>
                  <a:pt x="43" y="51"/>
                </a:cubicBezTo>
                <a:cubicBezTo>
                  <a:pt x="42" y="53"/>
                  <a:pt x="40" y="55"/>
                  <a:pt x="38" y="57"/>
                </a:cubicBezTo>
                <a:cubicBezTo>
                  <a:pt x="36" y="59"/>
                  <a:pt x="34" y="60"/>
                  <a:pt x="31" y="63"/>
                </a:cubicBezTo>
                <a:cubicBezTo>
                  <a:pt x="30" y="63"/>
                  <a:pt x="29" y="63"/>
                  <a:pt x="29" y="64"/>
                </a:cubicBezTo>
                <a:cubicBezTo>
                  <a:pt x="25" y="67"/>
                  <a:pt x="21" y="70"/>
                  <a:pt x="17" y="73"/>
                </a:cubicBezTo>
                <a:cubicBezTo>
                  <a:pt x="16" y="73"/>
                  <a:pt x="15" y="73"/>
                  <a:pt x="14" y="74"/>
                </a:cubicBezTo>
                <a:cubicBezTo>
                  <a:pt x="10" y="77"/>
                  <a:pt x="5" y="80"/>
                  <a:pt x="0" y="82"/>
                </a:cubicBezTo>
                <a:lnTo>
                  <a:pt x="0" y="276"/>
                </a:lnTo>
                <a:cubicBezTo>
                  <a:pt x="5" y="274"/>
                  <a:pt x="10" y="271"/>
                  <a:pt x="14" y="268"/>
                </a:cubicBezTo>
                <a:cubicBezTo>
                  <a:pt x="15" y="268"/>
                  <a:pt x="16" y="267"/>
                  <a:pt x="17" y="266"/>
                </a:cubicBezTo>
                <a:cubicBezTo>
                  <a:pt x="18" y="266"/>
                  <a:pt x="18" y="266"/>
                  <a:pt x="19" y="265"/>
                </a:cubicBezTo>
                <a:cubicBezTo>
                  <a:pt x="23" y="263"/>
                  <a:pt x="25" y="260"/>
                  <a:pt x="29" y="259"/>
                </a:cubicBezTo>
                <a:cubicBezTo>
                  <a:pt x="29" y="258"/>
                  <a:pt x="30" y="257"/>
                  <a:pt x="31" y="257"/>
                </a:cubicBezTo>
                <a:cubicBezTo>
                  <a:pt x="32" y="255"/>
                  <a:pt x="34" y="254"/>
                  <a:pt x="35" y="254"/>
                </a:cubicBezTo>
                <a:cubicBezTo>
                  <a:pt x="37" y="253"/>
                  <a:pt x="37" y="252"/>
                  <a:pt x="38" y="251"/>
                </a:cubicBezTo>
                <a:cubicBezTo>
                  <a:pt x="40" y="249"/>
                  <a:pt x="42" y="248"/>
                  <a:pt x="43" y="246"/>
                </a:cubicBezTo>
                <a:cubicBezTo>
                  <a:pt x="45" y="244"/>
                  <a:pt x="45" y="244"/>
                  <a:pt x="46" y="243"/>
                </a:cubicBezTo>
                <a:cubicBezTo>
                  <a:pt x="47" y="242"/>
                  <a:pt x="48" y="241"/>
                  <a:pt x="49" y="240"/>
                </a:cubicBezTo>
                <a:cubicBezTo>
                  <a:pt x="50" y="239"/>
                  <a:pt x="51" y="237"/>
                  <a:pt x="53" y="236"/>
                </a:cubicBezTo>
                <a:cubicBezTo>
                  <a:pt x="53" y="235"/>
                  <a:pt x="54" y="234"/>
                  <a:pt x="54" y="234"/>
                </a:cubicBezTo>
                <a:cubicBezTo>
                  <a:pt x="55" y="232"/>
                  <a:pt x="56" y="231"/>
                  <a:pt x="56" y="230"/>
                </a:cubicBezTo>
                <a:cubicBezTo>
                  <a:pt x="58" y="229"/>
                  <a:pt x="58" y="227"/>
                  <a:pt x="59" y="225"/>
                </a:cubicBezTo>
                <a:cubicBezTo>
                  <a:pt x="59" y="225"/>
                  <a:pt x="60" y="225"/>
                  <a:pt x="60" y="224"/>
                </a:cubicBezTo>
                <a:cubicBezTo>
                  <a:pt x="61" y="223"/>
                  <a:pt x="62" y="220"/>
                  <a:pt x="62" y="219"/>
                </a:cubicBezTo>
                <a:cubicBezTo>
                  <a:pt x="63" y="218"/>
                  <a:pt x="64" y="216"/>
                  <a:pt x="64" y="216"/>
                </a:cubicBezTo>
                <a:cubicBezTo>
                  <a:pt x="64" y="215"/>
                  <a:pt x="64" y="215"/>
                  <a:pt x="64" y="215"/>
                </a:cubicBezTo>
                <a:cubicBezTo>
                  <a:pt x="65" y="212"/>
                  <a:pt x="66" y="208"/>
                  <a:pt x="66" y="205"/>
                </a:cubicBezTo>
                <a:lnTo>
                  <a:pt x="67" y="204"/>
                </a:lnTo>
                <a:cubicBezTo>
                  <a:pt x="67" y="201"/>
                  <a:pt x="68" y="198"/>
                  <a:pt x="68" y="196"/>
                </a:cubicBezTo>
                <a:cubicBezTo>
                  <a:pt x="68" y="195"/>
                  <a:pt x="68" y="194"/>
                  <a:pt x="68" y="194"/>
                </a:cubicBezTo>
                <a:lnTo>
                  <a:pt x="68" y="0"/>
                </a:lnTo>
                <a:cubicBezTo>
                  <a:pt x="68" y="3"/>
                  <a:pt x="67" y="7"/>
                  <a:pt x="67" y="10"/>
                </a:cubicBezTo>
              </a:path>
            </a:pathLst>
          </a:custGeom>
          <a:solidFill>
            <a:schemeClr val="bg1">
              <a:lumMod val="6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8" name="Freeform 39">
            <a:extLst>
              <a:ext uri="{FF2B5EF4-FFF2-40B4-BE49-F238E27FC236}">
                <a16:creationId xmlns:a16="http://schemas.microsoft.com/office/drawing/2014/main" xmlns="" id="{EEE94D40-98AC-48BE-B2C4-50AC8E9F4DB8}"/>
              </a:ext>
            </a:extLst>
          </p:cNvPr>
          <p:cNvSpPr>
            <a:spLocks noChangeArrowheads="1"/>
          </p:cNvSpPr>
          <p:nvPr/>
        </p:nvSpPr>
        <p:spPr bwMode="auto">
          <a:xfrm>
            <a:off x="9117795" y="4390754"/>
            <a:ext cx="37790" cy="148797"/>
          </a:xfrm>
          <a:custGeom>
            <a:avLst/>
            <a:gdLst>
              <a:gd name="T0" fmla="*/ 0 w 69"/>
              <a:gd name="T1" fmla="*/ 194 h 277"/>
              <a:gd name="T2" fmla="*/ 0 w 69"/>
              <a:gd name="T3" fmla="*/ 0 h 277"/>
              <a:gd name="T4" fmla="*/ 68 w 69"/>
              <a:gd name="T5" fmla="*/ 82 h 277"/>
              <a:gd name="T6" fmla="*/ 68 w 69"/>
              <a:gd name="T7" fmla="*/ 276 h 277"/>
              <a:gd name="T8" fmla="*/ 0 w 69"/>
              <a:gd name="T9" fmla="*/ 194 h 277"/>
            </a:gdLst>
            <a:ahLst/>
            <a:cxnLst>
              <a:cxn ang="0">
                <a:pos x="T0" y="T1"/>
              </a:cxn>
              <a:cxn ang="0">
                <a:pos x="T2" y="T3"/>
              </a:cxn>
              <a:cxn ang="0">
                <a:pos x="T4" y="T5"/>
              </a:cxn>
              <a:cxn ang="0">
                <a:pos x="T6" y="T7"/>
              </a:cxn>
              <a:cxn ang="0">
                <a:pos x="T8" y="T9"/>
              </a:cxn>
            </a:cxnLst>
            <a:rect l="0" t="0" r="r" b="b"/>
            <a:pathLst>
              <a:path w="69" h="277">
                <a:moveTo>
                  <a:pt x="0" y="194"/>
                </a:moveTo>
                <a:lnTo>
                  <a:pt x="0" y="0"/>
                </a:lnTo>
                <a:cubicBezTo>
                  <a:pt x="0" y="30"/>
                  <a:pt x="23" y="59"/>
                  <a:pt x="68" y="82"/>
                </a:cubicBezTo>
                <a:lnTo>
                  <a:pt x="68" y="276"/>
                </a:lnTo>
                <a:cubicBezTo>
                  <a:pt x="23" y="254"/>
                  <a:pt x="0" y="224"/>
                  <a:pt x="0" y="194"/>
                </a:cubicBezTo>
              </a:path>
            </a:pathLst>
          </a:custGeom>
          <a:solidFill>
            <a:schemeClr val="bg1">
              <a:lumMod val="6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9" name="Freeform 40">
            <a:extLst>
              <a:ext uri="{FF2B5EF4-FFF2-40B4-BE49-F238E27FC236}">
                <a16:creationId xmlns:a16="http://schemas.microsoft.com/office/drawing/2014/main" xmlns="" id="{72E7FA28-8AE0-4834-ABBD-810B85AFE932}"/>
              </a:ext>
            </a:extLst>
          </p:cNvPr>
          <p:cNvSpPr>
            <a:spLocks noChangeArrowheads="1"/>
          </p:cNvSpPr>
          <p:nvPr/>
        </p:nvSpPr>
        <p:spPr bwMode="auto">
          <a:xfrm>
            <a:off x="10057823" y="4433266"/>
            <a:ext cx="727458" cy="467652"/>
          </a:xfrm>
          <a:custGeom>
            <a:avLst/>
            <a:gdLst>
              <a:gd name="T0" fmla="*/ 1358 w 1359"/>
              <a:gd name="T1" fmla="*/ 0 h 874"/>
              <a:gd name="T2" fmla="*/ 1358 w 1359"/>
              <a:gd name="T3" fmla="*/ 194 h 874"/>
              <a:gd name="T4" fmla="*/ 0 w 1359"/>
              <a:gd name="T5" fmla="*/ 873 h 874"/>
              <a:gd name="T6" fmla="*/ 0 w 1359"/>
              <a:gd name="T7" fmla="*/ 679 h 874"/>
              <a:gd name="T8" fmla="*/ 1358 w 1359"/>
              <a:gd name="T9" fmla="*/ 0 h 874"/>
            </a:gdLst>
            <a:ahLst/>
            <a:cxnLst>
              <a:cxn ang="0">
                <a:pos x="T0" y="T1"/>
              </a:cxn>
              <a:cxn ang="0">
                <a:pos x="T2" y="T3"/>
              </a:cxn>
              <a:cxn ang="0">
                <a:pos x="T4" y="T5"/>
              </a:cxn>
              <a:cxn ang="0">
                <a:pos x="T6" y="T7"/>
              </a:cxn>
              <a:cxn ang="0">
                <a:pos x="T8" y="T9"/>
              </a:cxn>
            </a:cxnLst>
            <a:rect l="0" t="0" r="r" b="b"/>
            <a:pathLst>
              <a:path w="1359" h="874">
                <a:moveTo>
                  <a:pt x="1358" y="0"/>
                </a:moveTo>
                <a:lnTo>
                  <a:pt x="1358" y="194"/>
                </a:lnTo>
                <a:lnTo>
                  <a:pt x="0" y="873"/>
                </a:lnTo>
                <a:lnTo>
                  <a:pt x="0" y="679"/>
                </a:lnTo>
                <a:lnTo>
                  <a:pt x="1358" y="0"/>
                </a:lnTo>
              </a:path>
            </a:pathLst>
          </a:custGeom>
          <a:solidFill>
            <a:schemeClr val="bg1">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0" name="Freeform 41">
            <a:extLst>
              <a:ext uri="{FF2B5EF4-FFF2-40B4-BE49-F238E27FC236}">
                <a16:creationId xmlns:a16="http://schemas.microsoft.com/office/drawing/2014/main" xmlns="" id="{735C505A-14A8-47FB-9D3C-9078F6AA3B04}"/>
              </a:ext>
            </a:extLst>
          </p:cNvPr>
          <p:cNvSpPr>
            <a:spLocks noChangeArrowheads="1"/>
          </p:cNvSpPr>
          <p:nvPr/>
        </p:nvSpPr>
        <p:spPr bwMode="auto">
          <a:xfrm>
            <a:off x="9153224" y="4433266"/>
            <a:ext cx="727458" cy="467652"/>
          </a:xfrm>
          <a:custGeom>
            <a:avLst/>
            <a:gdLst>
              <a:gd name="T0" fmla="*/ 1358 w 1359"/>
              <a:gd name="T1" fmla="*/ 679 h 874"/>
              <a:gd name="T2" fmla="*/ 1358 w 1359"/>
              <a:gd name="T3" fmla="*/ 873 h 874"/>
              <a:gd name="T4" fmla="*/ 0 w 1359"/>
              <a:gd name="T5" fmla="*/ 194 h 874"/>
              <a:gd name="T6" fmla="*/ 0 w 1359"/>
              <a:gd name="T7" fmla="*/ 0 h 874"/>
              <a:gd name="T8" fmla="*/ 1358 w 1359"/>
              <a:gd name="T9" fmla="*/ 679 h 874"/>
            </a:gdLst>
            <a:ahLst/>
            <a:cxnLst>
              <a:cxn ang="0">
                <a:pos x="T0" y="T1"/>
              </a:cxn>
              <a:cxn ang="0">
                <a:pos x="T2" y="T3"/>
              </a:cxn>
              <a:cxn ang="0">
                <a:pos x="T4" y="T5"/>
              </a:cxn>
              <a:cxn ang="0">
                <a:pos x="T6" y="T7"/>
              </a:cxn>
              <a:cxn ang="0">
                <a:pos x="T8" y="T9"/>
              </a:cxn>
            </a:cxnLst>
            <a:rect l="0" t="0" r="r" b="b"/>
            <a:pathLst>
              <a:path w="1359" h="874">
                <a:moveTo>
                  <a:pt x="1358" y="679"/>
                </a:moveTo>
                <a:lnTo>
                  <a:pt x="1358" y="873"/>
                </a:lnTo>
                <a:lnTo>
                  <a:pt x="0" y="194"/>
                </a:lnTo>
                <a:lnTo>
                  <a:pt x="0" y="0"/>
                </a:lnTo>
                <a:lnTo>
                  <a:pt x="1358" y="679"/>
                </a:lnTo>
              </a:path>
            </a:pathLst>
          </a:custGeom>
          <a:solidFill>
            <a:schemeClr val="bg1">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1" name="Freeform 42">
            <a:extLst>
              <a:ext uri="{FF2B5EF4-FFF2-40B4-BE49-F238E27FC236}">
                <a16:creationId xmlns:a16="http://schemas.microsoft.com/office/drawing/2014/main" xmlns="" id="{58E3956D-6EED-493E-85CE-1B830824D6AB}"/>
              </a:ext>
            </a:extLst>
          </p:cNvPr>
          <p:cNvSpPr>
            <a:spLocks noChangeArrowheads="1"/>
          </p:cNvSpPr>
          <p:nvPr/>
        </p:nvSpPr>
        <p:spPr bwMode="auto">
          <a:xfrm>
            <a:off x="9103625" y="3965614"/>
            <a:ext cx="1728895" cy="852638"/>
          </a:xfrm>
          <a:custGeom>
            <a:avLst/>
            <a:gdLst>
              <a:gd name="T0" fmla="*/ 1614 w 3227"/>
              <a:gd name="T1" fmla="*/ 0 h 1591"/>
              <a:gd name="T2" fmla="*/ 1778 w 3227"/>
              <a:gd name="T3" fmla="*/ 33 h 1591"/>
              <a:gd name="T4" fmla="*/ 3136 w 3227"/>
              <a:gd name="T5" fmla="*/ 713 h 1591"/>
              <a:gd name="T6" fmla="*/ 3136 w 3227"/>
              <a:gd name="T7" fmla="*/ 877 h 1591"/>
              <a:gd name="T8" fmla="*/ 1778 w 3227"/>
              <a:gd name="T9" fmla="*/ 1556 h 1591"/>
              <a:gd name="T10" fmla="*/ 1614 w 3227"/>
              <a:gd name="T11" fmla="*/ 1590 h 1591"/>
              <a:gd name="T12" fmla="*/ 1449 w 3227"/>
              <a:gd name="T13" fmla="*/ 1556 h 1591"/>
              <a:gd name="T14" fmla="*/ 91 w 3227"/>
              <a:gd name="T15" fmla="*/ 877 h 1591"/>
              <a:gd name="T16" fmla="*/ 91 w 3227"/>
              <a:gd name="T17" fmla="*/ 713 h 1591"/>
              <a:gd name="T18" fmla="*/ 1449 w 3227"/>
              <a:gd name="T19" fmla="*/ 33 h 1591"/>
              <a:gd name="T20" fmla="*/ 1614 w 3227"/>
              <a:gd name="T21" fmla="*/ 0 h 1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27" h="1591">
                <a:moveTo>
                  <a:pt x="1614" y="0"/>
                </a:moveTo>
                <a:cubicBezTo>
                  <a:pt x="1673" y="0"/>
                  <a:pt x="1732" y="11"/>
                  <a:pt x="1778" y="33"/>
                </a:cubicBezTo>
                <a:lnTo>
                  <a:pt x="3136" y="713"/>
                </a:lnTo>
                <a:cubicBezTo>
                  <a:pt x="3226" y="758"/>
                  <a:pt x="3226" y="831"/>
                  <a:pt x="3136" y="877"/>
                </a:cubicBezTo>
                <a:lnTo>
                  <a:pt x="1778" y="1556"/>
                </a:lnTo>
                <a:cubicBezTo>
                  <a:pt x="1732" y="1579"/>
                  <a:pt x="1673" y="1590"/>
                  <a:pt x="1614" y="1590"/>
                </a:cubicBezTo>
                <a:cubicBezTo>
                  <a:pt x="1554" y="1590"/>
                  <a:pt x="1495" y="1579"/>
                  <a:pt x="1449" y="1556"/>
                </a:cubicBezTo>
                <a:lnTo>
                  <a:pt x="91" y="877"/>
                </a:lnTo>
                <a:cubicBezTo>
                  <a:pt x="0" y="831"/>
                  <a:pt x="0" y="758"/>
                  <a:pt x="91" y="713"/>
                </a:cubicBezTo>
                <a:lnTo>
                  <a:pt x="1449" y="33"/>
                </a:lnTo>
                <a:cubicBezTo>
                  <a:pt x="1495" y="11"/>
                  <a:pt x="1554" y="0"/>
                  <a:pt x="1614" y="0"/>
                </a:cubicBezTo>
              </a:path>
            </a:pathLst>
          </a:custGeom>
          <a:solidFill>
            <a:schemeClr val="bg1">
              <a:lumMod val="9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2" name="Freeform 43">
            <a:extLst>
              <a:ext uri="{FF2B5EF4-FFF2-40B4-BE49-F238E27FC236}">
                <a16:creationId xmlns:a16="http://schemas.microsoft.com/office/drawing/2014/main" xmlns="" id="{45AA4617-2FB9-4471-BA3E-C7198C7D8234}"/>
              </a:ext>
            </a:extLst>
          </p:cNvPr>
          <p:cNvSpPr>
            <a:spLocks noChangeArrowheads="1"/>
          </p:cNvSpPr>
          <p:nvPr/>
        </p:nvSpPr>
        <p:spPr bwMode="auto">
          <a:xfrm>
            <a:off x="9880683" y="4796995"/>
            <a:ext cx="177140" cy="122818"/>
          </a:xfrm>
          <a:custGeom>
            <a:avLst/>
            <a:gdLst>
              <a:gd name="T0" fmla="*/ 300 w 330"/>
              <a:gd name="T1" fmla="*/ 12 h 229"/>
              <a:gd name="T2" fmla="*/ 275 w 330"/>
              <a:gd name="T3" fmla="*/ 20 h 229"/>
              <a:gd name="T4" fmla="*/ 254 w 330"/>
              <a:gd name="T5" fmla="*/ 25 h 229"/>
              <a:gd name="T6" fmla="*/ 230 w 330"/>
              <a:gd name="T7" fmla="*/ 29 h 229"/>
              <a:gd name="T8" fmla="*/ 205 w 330"/>
              <a:gd name="T9" fmla="*/ 32 h 229"/>
              <a:gd name="T10" fmla="*/ 183 w 330"/>
              <a:gd name="T11" fmla="*/ 34 h 229"/>
              <a:gd name="T12" fmla="*/ 148 w 330"/>
              <a:gd name="T13" fmla="*/ 34 h 229"/>
              <a:gd name="T14" fmla="*/ 122 w 330"/>
              <a:gd name="T15" fmla="*/ 32 h 229"/>
              <a:gd name="T16" fmla="*/ 100 w 330"/>
              <a:gd name="T17" fmla="*/ 30 h 229"/>
              <a:gd name="T18" fmla="*/ 80 w 330"/>
              <a:gd name="T19" fmla="*/ 26 h 229"/>
              <a:gd name="T20" fmla="*/ 60 w 330"/>
              <a:gd name="T21" fmla="*/ 22 h 229"/>
              <a:gd name="T22" fmla="*/ 40 w 330"/>
              <a:gd name="T23" fmla="*/ 16 h 229"/>
              <a:gd name="T24" fmla="*/ 18 w 330"/>
              <a:gd name="T25" fmla="*/ 8 h 229"/>
              <a:gd name="T26" fmla="*/ 0 w 330"/>
              <a:gd name="T27" fmla="*/ 194 h 229"/>
              <a:gd name="T28" fmla="*/ 18 w 330"/>
              <a:gd name="T29" fmla="*/ 203 h 229"/>
              <a:gd name="T30" fmla="*/ 40 w 330"/>
              <a:gd name="T31" fmla="*/ 210 h 229"/>
              <a:gd name="T32" fmla="*/ 49 w 330"/>
              <a:gd name="T33" fmla="*/ 213 h 229"/>
              <a:gd name="T34" fmla="*/ 63 w 330"/>
              <a:gd name="T35" fmla="*/ 217 h 229"/>
              <a:gd name="T36" fmla="*/ 80 w 330"/>
              <a:gd name="T37" fmla="*/ 221 h 229"/>
              <a:gd name="T38" fmla="*/ 93 w 330"/>
              <a:gd name="T39" fmla="*/ 222 h 229"/>
              <a:gd name="T40" fmla="*/ 101 w 330"/>
              <a:gd name="T41" fmla="*/ 224 h 229"/>
              <a:gd name="T42" fmla="*/ 122 w 330"/>
              <a:gd name="T43" fmla="*/ 227 h 229"/>
              <a:gd name="T44" fmla="*/ 141 w 330"/>
              <a:gd name="T45" fmla="*/ 228 h 229"/>
              <a:gd name="T46" fmla="*/ 159 w 330"/>
              <a:gd name="T47" fmla="*/ 228 h 229"/>
              <a:gd name="T48" fmla="*/ 179 w 330"/>
              <a:gd name="T49" fmla="*/ 228 h 229"/>
              <a:gd name="T50" fmla="*/ 195 w 330"/>
              <a:gd name="T51" fmla="*/ 227 h 229"/>
              <a:gd name="T52" fmla="*/ 205 w 330"/>
              <a:gd name="T53" fmla="*/ 227 h 229"/>
              <a:gd name="T54" fmla="*/ 230 w 330"/>
              <a:gd name="T55" fmla="*/ 223 h 229"/>
              <a:gd name="T56" fmla="*/ 254 w 330"/>
              <a:gd name="T57" fmla="*/ 219 h 229"/>
              <a:gd name="T58" fmla="*/ 273 w 330"/>
              <a:gd name="T59" fmla="*/ 215 h 229"/>
              <a:gd name="T60" fmla="*/ 294 w 330"/>
              <a:gd name="T61" fmla="*/ 209 h 229"/>
              <a:gd name="T62" fmla="*/ 313 w 330"/>
              <a:gd name="T63" fmla="*/ 201 h 229"/>
              <a:gd name="T64" fmla="*/ 329 w 330"/>
              <a:gd name="T65" fmla="*/ 194 h 229"/>
              <a:gd name="T66" fmla="*/ 313 w 330"/>
              <a:gd name="T67" fmla="*/ 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0" h="229">
                <a:moveTo>
                  <a:pt x="313" y="7"/>
                </a:moveTo>
                <a:cubicBezTo>
                  <a:pt x="309" y="9"/>
                  <a:pt x="305" y="10"/>
                  <a:pt x="300" y="12"/>
                </a:cubicBezTo>
                <a:cubicBezTo>
                  <a:pt x="298" y="13"/>
                  <a:pt x="296" y="14"/>
                  <a:pt x="294" y="14"/>
                </a:cubicBezTo>
                <a:cubicBezTo>
                  <a:pt x="288" y="16"/>
                  <a:pt x="282" y="18"/>
                  <a:pt x="275" y="20"/>
                </a:cubicBezTo>
                <a:cubicBezTo>
                  <a:pt x="275" y="20"/>
                  <a:pt x="274" y="20"/>
                  <a:pt x="272" y="20"/>
                </a:cubicBezTo>
                <a:cubicBezTo>
                  <a:pt x="267" y="22"/>
                  <a:pt x="260" y="23"/>
                  <a:pt x="254" y="25"/>
                </a:cubicBezTo>
                <a:cubicBezTo>
                  <a:pt x="253" y="25"/>
                  <a:pt x="253" y="25"/>
                  <a:pt x="252" y="25"/>
                </a:cubicBezTo>
                <a:cubicBezTo>
                  <a:pt x="245" y="27"/>
                  <a:pt x="237" y="28"/>
                  <a:pt x="230" y="29"/>
                </a:cubicBezTo>
                <a:cubicBezTo>
                  <a:pt x="230" y="30"/>
                  <a:pt x="229" y="30"/>
                  <a:pt x="229" y="30"/>
                </a:cubicBezTo>
                <a:cubicBezTo>
                  <a:pt x="221" y="31"/>
                  <a:pt x="213" y="32"/>
                  <a:pt x="205" y="32"/>
                </a:cubicBezTo>
                <a:cubicBezTo>
                  <a:pt x="202" y="33"/>
                  <a:pt x="198" y="33"/>
                  <a:pt x="195" y="33"/>
                </a:cubicBezTo>
                <a:cubicBezTo>
                  <a:pt x="191" y="33"/>
                  <a:pt x="187" y="33"/>
                  <a:pt x="183" y="34"/>
                </a:cubicBezTo>
                <a:cubicBezTo>
                  <a:pt x="177" y="34"/>
                  <a:pt x="171" y="34"/>
                  <a:pt x="165" y="34"/>
                </a:cubicBezTo>
                <a:cubicBezTo>
                  <a:pt x="159" y="34"/>
                  <a:pt x="154" y="34"/>
                  <a:pt x="148" y="34"/>
                </a:cubicBezTo>
                <a:cubicBezTo>
                  <a:pt x="146" y="33"/>
                  <a:pt x="143" y="33"/>
                  <a:pt x="141" y="33"/>
                </a:cubicBezTo>
                <a:cubicBezTo>
                  <a:pt x="134" y="33"/>
                  <a:pt x="128" y="33"/>
                  <a:pt x="122" y="32"/>
                </a:cubicBezTo>
                <a:cubicBezTo>
                  <a:pt x="121" y="32"/>
                  <a:pt x="121" y="32"/>
                  <a:pt x="120" y="32"/>
                </a:cubicBezTo>
                <a:cubicBezTo>
                  <a:pt x="113" y="32"/>
                  <a:pt x="107" y="30"/>
                  <a:pt x="100" y="30"/>
                </a:cubicBezTo>
                <a:cubicBezTo>
                  <a:pt x="98" y="29"/>
                  <a:pt x="95" y="28"/>
                  <a:pt x="93" y="28"/>
                </a:cubicBezTo>
                <a:cubicBezTo>
                  <a:pt x="88" y="28"/>
                  <a:pt x="84" y="27"/>
                  <a:pt x="80" y="26"/>
                </a:cubicBezTo>
                <a:cubicBezTo>
                  <a:pt x="77" y="25"/>
                  <a:pt x="74" y="25"/>
                  <a:pt x="71" y="24"/>
                </a:cubicBezTo>
                <a:cubicBezTo>
                  <a:pt x="68" y="23"/>
                  <a:pt x="64" y="22"/>
                  <a:pt x="60" y="22"/>
                </a:cubicBezTo>
                <a:cubicBezTo>
                  <a:pt x="57" y="20"/>
                  <a:pt x="53" y="20"/>
                  <a:pt x="49" y="19"/>
                </a:cubicBezTo>
                <a:cubicBezTo>
                  <a:pt x="46" y="18"/>
                  <a:pt x="43" y="17"/>
                  <a:pt x="40" y="16"/>
                </a:cubicBezTo>
                <a:cubicBezTo>
                  <a:pt x="33" y="14"/>
                  <a:pt x="27" y="11"/>
                  <a:pt x="20" y="9"/>
                </a:cubicBezTo>
                <a:lnTo>
                  <a:pt x="18" y="8"/>
                </a:lnTo>
                <a:cubicBezTo>
                  <a:pt x="12" y="6"/>
                  <a:pt x="6" y="3"/>
                  <a:pt x="0" y="0"/>
                </a:cubicBezTo>
                <a:lnTo>
                  <a:pt x="0" y="194"/>
                </a:lnTo>
                <a:cubicBezTo>
                  <a:pt x="6" y="197"/>
                  <a:pt x="12" y="200"/>
                  <a:pt x="18" y="202"/>
                </a:cubicBezTo>
                <a:lnTo>
                  <a:pt x="18" y="203"/>
                </a:lnTo>
                <a:cubicBezTo>
                  <a:pt x="19" y="203"/>
                  <a:pt x="20" y="203"/>
                  <a:pt x="20" y="203"/>
                </a:cubicBezTo>
                <a:cubicBezTo>
                  <a:pt x="27" y="206"/>
                  <a:pt x="33" y="208"/>
                  <a:pt x="40" y="210"/>
                </a:cubicBezTo>
                <a:cubicBezTo>
                  <a:pt x="41" y="211"/>
                  <a:pt x="42" y="211"/>
                  <a:pt x="42" y="211"/>
                </a:cubicBezTo>
                <a:cubicBezTo>
                  <a:pt x="45" y="212"/>
                  <a:pt x="47" y="212"/>
                  <a:pt x="49" y="213"/>
                </a:cubicBezTo>
                <a:cubicBezTo>
                  <a:pt x="53" y="214"/>
                  <a:pt x="57" y="215"/>
                  <a:pt x="60" y="216"/>
                </a:cubicBezTo>
                <a:cubicBezTo>
                  <a:pt x="61" y="216"/>
                  <a:pt x="62" y="216"/>
                  <a:pt x="63" y="217"/>
                </a:cubicBezTo>
                <a:cubicBezTo>
                  <a:pt x="66" y="217"/>
                  <a:pt x="69" y="218"/>
                  <a:pt x="71" y="219"/>
                </a:cubicBezTo>
                <a:cubicBezTo>
                  <a:pt x="74" y="219"/>
                  <a:pt x="77" y="220"/>
                  <a:pt x="80" y="221"/>
                </a:cubicBezTo>
                <a:cubicBezTo>
                  <a:pt x="80" y="221"/>
                  <a:pt x="81" y="221"/>
                  <a:pt x="82" y="221"/>
                </a:cubicBezTo>
                <a:cubicBezTo>
                  <a:pt x="86" y="222"/>
                  <a:pt x="90" y="222"/>
                  <a:pt x="93" y="222"/>
                </a:cubicBezTo>
                <a:cubicBezTo>
                  <a:pt x="95" y="223"/>
                  <a:pt x="98" y="223"/>
                  <a:pt x="100" y="223"/>
                </a:cubicBezTo>
                <a:cubicBezTo>
                  <a:pt x="100" y="223"/>
                  <a:pt x="100" y="224"/>
                  <a:pt x="101" y="224"/>
                </a:cubicBezTo>
                <a:cubicBezTo>
                  <a:pt x="107" y="225"/>
                  <a:pt x="113" y="225"/>
                  <a:pt x="120" y="226"/>
                </a:cubicBezTo>
                <a:cubicBezTo>
                  <a:pt x="121" y="226"/>
                  <a:pt x="121" y="226"/>
                  <a:pt x="122" y="227"/>
                </a:cubicBezTo>
                <a:cubicBezTo>
                  <a:pt x="127" y="227"/>
                  <a:pt x="133" y="227"/>
                  <a:pt x="139" y="228"/>
                </a:cubicBezTo>
                <a:cubicBezTo>
                  <a:pt x="140" y="228"/>
                  <a:pt x="140" y="228"/>
                  <a:pt x="141" y="228"/>
                </a:cubicBezTo>
                <a:cubicBezTo>
                  <a:pt x="143" y="228"/>
                  <a:pt x="146" y="228"/>
                  <a:pt x="148" y="228"/>
                </a:cubicBezTo>
                <a:cubicBezTo>
                  <a:pt x="152" y="228"/>
                  <a:pt x="155" y="228"/>
                  <a:pt x="159" y="228"/>
                </a:cubicBezTo>
                <a:cubicBezTo>
                  <a:pt x="161" y="228"/>
                  <a:pt x="162" y="228"/>
                  <a:pt x="165" y="228"/>
                </a:cubicBezTo>
                <a:cubicBezTo>
                  <a:pt x="170" y="228"/>
                  <a:pt x="174" y="228"/>
                  <a:pt x="179" y="228"/>
                </a:cubicBezTo>
                <a:cubicBezTo>
                  <a:pt x="181" y="228"/>
                  <a:pt x="182" y="228"/>
                  <a:pt x="183" y="228"/>
                </a:cubicBezTo>
                <a:cubicBezTo>
                  <a:pt x="187" y="228"/>
                  <a:pt x="191" y="227"/>
                  <a:pt x="195" y="227"/>
                </a:cubicBezTo>
                <a:cubicBezTo>
                  <a:pt x="198" y="227"/>
                  <a:pt x="200" y="227"/>
                  <a:pt x="203" y="227"/>
                </a:cubicBezTo>
                <a:lnTo>
                  <a:pt x="205" y="227"/>
                </a:lnTo>
                <a:cubicBezTo>
                  <a:pt x="213" y="226"/>
                  <a:pt x="221" y="225"/>
                  <a:pt x="229" y="223"/>
                </a:cubicBezTo>
                <a:lnTo>
                  <a:pt x="230" y="223"/>
                </a:lnTo>
                <a:cubicBezTo>
                  <a:pt x="237" y="222"/>
                  <a:pt x="245" y="221"/>
                  <a:pt x="252" y="220"/>
                </a:cubicBezTo>
                <a:cubicBezTo>
                  <a:pt x="253" y="220"/>
                  <a:pt x="253" y="219"/>
                  <a:pt x="254" y="219"/>
                </a:cubicBezTo>
                <a:cubicBezTo>
                  <a:pt x="260" y="218"/>
                  <a:pt x="267" y="217"/>
                  <a:pt x="272" y="215"/>
                </a:cubicBezTo>
                <a:cubicBezTo>
                  <a:pt x="273" y="215"/>
                  <a:pt x="273" y="215"/>
                  <a:pt x="273" y="215"/>
                </a:cubicBezTo>
                <a:cubicBezTo>
                  <a:pt x="274" y="214"/>
                  <a:pt x="275" y="214"/>
                  <a:pt x="275" y="214"/>
                </a:cubicBezTo>
                <a:cubicBezTo>
                  <a:pt x="282" y="212"/>
                  <a:pt x="288" y="211"/>
                  <a:pt x="294" y="209"/>
                </a:cubicBezTo>
                <a:cubicBezTo>
                  <a:pt x="296" y="208"/>
                  <a:pt x="298" y="207"/>
                  <a:pt x="300" y="206"/>
                </a:cubicBezTo>
                <a:cubicBezTo>
                  <a:pt x="305" y="205"/>
                  <a:pt x="309" y="203"/>
                  <a:pt x="313" y="201"/>
                </a:cubicBezTo>
                <a:cubicBezTo>
                  <a:pt x="314" y="201"/>
                  <a:pt x="315" y="200"/>
                  <a:pt x="316" y="200"/>
                </a:cubicBezTo>
                <a:cubicBezTo>
                  <a:pt x="320" y="198"/>
                  <a:pt x="324" y="197"/>
                  <a:pt x="329" y="194"/>
                </a:cubicBezTo>
                <a:lnTo>
                  <a:pt x="329" y="0"/>
                </a:lnTo>
                <a:cubicBezTo>
                  <a:pt x="324" y="3"/>
                  <a:pt x="319" y="4"/>
                  <a:pt x="313" y="7"/>
                </a:cubicBezTo>
              </a:path>
            </a:pathLst>
          </a:custGeom>
          <a:solidFill>
            <a:schemeClr val="bg1">
              <a:lumMod val="6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3" name="Freeform 44">
            <a:extLst>
              <a:ext uri="{FF2B5EF4-FFF2-40B4-BE49-F238E27FC236}">
                <a16:creationId xmlns:a16="http://schemas.microsoft.com/office/drawing/2014/main" xmlns="" id="{4408307A-6FA4-4E64-AD86-0EF581DA53DF}"/>
              </a:ext>
            </a:extLst>
          </p:cNvPr>
          <p:cNvSpPr>
            <a:spLocks noChangeArrowheads="1"/>
          </p:cNvSpPr>
          <p:nvPr/>
        </p:nvSpPr>
        <p:spPr bwMode="auto">
          <a:xfrm>
            <a:off x="9743695" y="4336429"/>
            <a:ext cx="448757" cy="106285"/>
          </a:xfrm>
          <a:custGeom>
            <a:avLst/>
            <a:gdLst>
              <a:gd name="T0" fmla="*/ 839 w 840"/>
              <a:gd name="T1" fmla="*/ 99 h 199"/>
              <a:gd name="T2" fmla="*/ 419 w 840"/>
              <a:gd name="T3" fmla="*/ 198 h 199"/>
              <a:gd name="T4" fmla="*/ 0 w 840"/>
              <a:gd name="T5" fmla="*/ 99 h 199"/>
              <a:gd name="T6" fmla="*/ 419 w 840"/>
              <a:gd name="T7" fmla="*/ 0 h 199"/>
              <a:gd name="T8" fmla="*/ 839 w 840"/>
              <a:gd name="T9" fmla="*/ 99 h 199"/>
            </a:gdLst>
            <a:ahLst/>
            <a:cxnLst>
              <a:cxn ang="0">
                <a:pos x="T0" y="T1"/>
              </a:cxn>
              <a:cxn ang="0">
                <a:pos x="T2" y="T3"/>
              </a:cxn>
              <a:cxn ang="0">
                <a:pos x="T4" y="T5"/>
              </a:cxn>
              <a:cxn ang="0">
                <a:pos x="T6" y="T7"/>
              </a:cxn>
              <a:cxn ang="0">
                <a:pos x="T8" y="T9"/>
              </a:cxn>
            </a:cxnLst>
            <a:rect l="0" t="0" r="r" b="b"/>
            <a:pathLst>
              <a:path w="840" h="199">
                <a:moveTo>
                  <a:pt x="839" y="99"/>
                </a:moveTo>
                <a:cubicBezTo>
                  <a:pt x="839" y="154"/>
                  <a:pt x="651" y="198"/>
                  <a:pt x="419" y="198"/>
                </a:cubicBezTo>
                <a:cubicBezTo>
                  <a:pt x="187" y="198"/>
                  <a:pt x="0" y="154"/>
                  <a:pt x="0" y="99"/>
                </a:cubicBezTo>
                <a:cubicBezTo>
                  <a:pt x="0" y="44"/>
                  <a:pt x="187" y="0"/>
                  <a:pt x="419" y="0"/>
                </a:cubicBezTo>
                <a:cubicBezTo>
                  <a:pt x="651" y="0"/>
                  <a:pt x="839" y="44"/>
                  <a:pt x="839" y="99"/>
                </a:cubicBezTo>
              </a:path>
            </a:pathLst>
          </a:custGeom>
          <a:solidFill>
            <a:schemeClr val="bg1">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4" name="Freeform 45">
            <a:extLst>
              <a:ext uri="{FF2B5EF4-FFF2-40B4-BE49-F238E27FC236}">
                <a16:creationId xmlns:a16="http://schemas.microsoft.com/office/drawing/2014/main" xmlns="" id="{0A5154BF-C49D-4A78-AD72-19DE56F2B0BC}"/>
              </a:ext>
            </a:extLst>
          </p:cNvPr>
          <p:cNvSpPr>
            <a:spLocks noChangeArrowheads="1"/>
          </p:cNvSpPr>
          <p:nvPr/>
        </p:nvSpPr>
        <p:spPr bwMode="auto">
          <a:xfrm>
            <a:off x="9490973" y="3290117"/>
            <a:ext cx="954199" cy="1100636"/>
          </a:xfrm>
          <a:custGeom>
            <a:avLst/>
            <a:gdLst>
              <a:gd name="T0" fmla="*/ 1779 w 1780"/>
              <a:gd name="T1" fmla="*/ 889 h 2054"/>
              <a:gd name="T2" fmla="*/ 889 w 1780"/>
              <a:gd name="T3" fmla="*/ 0 h 2054"/>
              <a:gd name="T4" fmla="*/ 0 w 1780"/>
              <a:gd name="T5" fmla="*/ 889 h 2054"/>
              <a:gd name="T6" fmla="*/ 722 w 1780"/>
              <a:gd name="T7" fmla="*/ 1763 h 2054"/>
              <a:gd name="T8" fmla="*/ 889 w 1780"/>
              <a:gd name="T9" fmla="*/ 2053 h 2054"/>
              <a:gd name="T10" fmla="*/ 1057 w 1780"/>
              <a:gd name="T11" fmla="*/ 1763 h 2054"/>
              <a:gd name="T12" fmla="*/ 1779 w 1780"/>
              <a:gd name="T13" fmla="*/ 889 h 2054"/>
            </a:gdLst>
            <a:ahLst/>
            <a:cxnLst>
              <a:cxn ang="0">
                <a:pos x="T0" y="T1"/>
              </a:cxn>
              <a:cxn ang="0">
                <a:pos x="T2" y="T3"/>
              </a:cxn>
              <a:cxn ang="0">
                <a:pos x="T4" y="T5"/>
              </a:cxn>
              <a:cxn ang="0">
                <a:pos x="T6" y="T7"/>
              </a:cxn>
              <a:cxn ang="0">
                <a:pos x="T8" y="T9"/>
              </a:cxn>
              <a:cxn ang="0">
                <a:pos x="T10" y="T11"/>
              </a:cxn>
              <a:cxn ang="0">
                <a:pos x="T12" y="T13"/>
              </a:cxn>
            </a:cxnLst>
            <a:rect l="0" t="0" r="r" b="b"/>
            <a:pathLst>
              <a:path w="1780" h="2054">
                <a:moveTo>
                  <a:pt x="1779" y="889"/>
                </a:moveTo>
                <a:cubicBezTo>
                  <a:pt x="1779" y="398"/>
                  <a:pt x="1381" y="0"/>
                  <a:pt x="889" y="0"/>
                </a:cubicBezTo>
                <a:cubicBezTo>
                  <a:pt x="398" y="0"/>
                  <a:pt x="0" y="398"/>
                  <a:pt x="0" y="889"/>
                </a:cubicBezTo>
                <a:cubicBezTo>
                  <a:pt x="0" y="1323"/>
                  <a:pt x="311" y="1685"/>
                  <a:pt x="722" y="1763"/>
                </a:cubicBezTo>
                <a:lnTo>
                  <a:pt x="889" y="2053"/>
                </a:lnTo>
                <a:lnTo>
                  <a:pt x="1057" y="1763"/>
                </a:lnTo>
                <a:cubicBezTo>
                  <a:pt x="1468" y="1685"/>
                  <a:pt x="1779" y="1323"/>
                  <a:pt x="1779" y="889"/>
                </a:cubicBezTo>
              </a:path>
            </a:pathLst>
          </a:custGeom>
          <a:solidFill>
            <a:srgbClr val="E5329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5" name="TextBox 61">
            <a:extLst>
              <a:ext uri="{FF2B5EF4-FFF2-40B4-BE49-F238E27FC236}">
                <a16:creationId xmlns:a16="http://schemas.microsoft.com/office/drawing/2014/main" xmlns="" id="{05618CB5-22FC-4384-BAF5-E36BF2A9FC63}"/>
              </a:ext>
            </a:extLst>
          </p:cNvPr>
          <p:cNvSpPr txBox="1"/>
          <p:nvPr/>
        </p:nvSpPr>
        <p:spPr>
          <a:xfrm>
            <a:off x="9824822" y="3619926"/>
            <a:ext cx="288861" cy="338554"/>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a:ea typeface="+mn-ea"/>
                <a:cs typeface="Poppins" pitchFamily="2" charset="77"/>
              </a:rPr>
              <a:t>4</a:t>
            </a:r>
          </a:p>
        </p:txBody>
      </p:sp>
      <p:sp>
        <p:nvSpPr>
          <p:cNvPr id="67" name="TextBox 73">
            <a:extLst>
              <a:ext uri="{FF2B5EF4-FFF2-40B4-BE49-F238E27FC236}">
                <a16:creationId xmlns:a16="http://schemas.microsoft.com/office/drawing/2014/main" xmlns="" id="{036C87CD-A6C1-4407-AEED-B40CA8265D8B}"/>
              </a:ext>
            </a:extLst>
          </p:cNvPr>
          <p:cNvSpPr txBox="1"/>
          <p:nvPr/>
        </p:nvSpPr>
        <p:spPr>
          <a:xfrm>
            <a:off x="9498951" y="4954280"/>
            <a:ext cx="947695" cy="338554"/>
          </a:xfrm>
          <a:prstGeom prst="rect">
            <a:avLst/>
          </a:prstGeom>
          <a:noFill/>
        </p:spPr>
        <p:txBody>
          <a:bodyPr wrap="non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err="1">
                <a:ln>
                  <a:noFill/>
                </a:ln>
                <a:solidFill>
                  <a:srgbClr val="E53292"/>
                </a:solidFill>
                <a:effectLst/>
                <a:uLnTx/>
                <a:uFillTx/>
                <a:latin typeface="Calibri" panose="020F0502020204030204"/>
                <a:ea typeface="League Spartan" charset="0"/>
                <a:cs typeface="Poppins" pitchFamily="2" charset="77"/>
              </a:rPr>
              <a:t>Erholung</a:t>
            </a:r>
            <a:endParaRPr kumimoji="0" lang="en-GB" sz="1600" b="1" i="0" u="none" strike="noStrike" kern="1200" cap="none" spc="0" normalizeH="0" baseline="0" noProof="0" dirty="0">
              <a:ln>
                <a:noFill/>
              </a:ln>
              <a:solidFill>
                <a:srgbClr val="E53292"/>
              </a:solidFill>
              <a:effectLst/>
              <a:uLnTx/>
              <a:uFillTx/>
              <a:latin typeface="Calibri" panose="020F0502020204030204"/>
              <a:ea typeface="League Spartan" charset="0"/>
              <a:cs typeface="Poppins" pitchFamily="2" charset="77"/>
            </a:endParaRPr>
          </a:p>
        </p:txBody>
      </p:sp>
      <p:sp>
        <p:nvSpPr>
          <p:cNvPr id="68" name="TextBox 63">
            <a:extLst>
              <a:ext uri="{FF2B5EF4-FFF2-40B4-BE49-F238E27FC236}">
                <a16:creationId xmlns:a16="http://schemas.microsoft.com/office/drawing/2014/main" xmlns="" id="{D8000D50-82E8-4867-94E8-904552AD12CE}"/>
              </a:ext>
            </a:extLst>
          </p:cNvPr>
          <p:cNvSpPr txBox="1"/>
          <p:nvPr/>
        </p:nvSpPr>
        <p:spPr>
          <a:xfrm>
            <a:off x="4831903" y="2063088"/>
            <a:ext cx="981744" cy="338554"/>
          </a:xfrm>
          <a:prstGeom prst="rect">
            <a:avLst/>
          </a:prstGeom>
          <a:noFill/>
        </p:spPr>
        <p:txBody>
          <a:bodyPr wrap="non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4546A"/>
                </a:solidFill>
                <a:effectLst/>
                <a:uLnTx/>
                <a:uFillTx/>
                <a:latin typeface="Calibri" panose="020F0502020204030204"/>
                <a:ea typeface="League Spartan" charset="0"/>
                <a:cs typeface="Poppins" pitchFamily="2" charset="77"/>
              </a:rPr>
              <a:t>Proaktiv</a:t>
            </a:r>
          </a:p>
        </p:txBody>
      </p:sp>
      <p:sp>
        <p:nvSpPr>
          <p:cNvPr id="69" name="TextBox 73">
            <a:extLst>
              <a:ext uri="{FF2B5EF4-FFF2-40B4-BE49-F238E27FC236}">
                <a16:creationId xmlns:a16="http://schemas.microsoft.com/office/drawing/2014/main" xmlns="" id="{44C60C19-2D6D-4535-9F21-3D5D0E7390AE}"/>
              </a:ext>
            </a:extLst>
          </p:cNvPr>
          <p:cNvSpPr txBox="1"/>
          <p:nvPr/>
        </p:nvSpPr>
        <p:spPr>
          <a:xfrm>
            <a:off x="9189309" y="2048975"/>
            <a:ext cx="905889" cy="338554"/>
          </a:xfrm>
          <a:prstGeom prst="rect">
            <a:avLst/>
          </a:prstGeom>
          <a:noFill/>
        </p:spPr>
        <p:txBody>
          <a:bodyPr wrap="non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E53292"/>
                </a:solidFill>
                <a:effectLst/>
                <a:uLnTx/>
                <a:uFillTx/>
                <a:latin typeface="Calibri" panose="020F0502020204030204"/>
                <a:ea typeface="League Spartan" charset="0"/>
                <a:cs typeface="Poppins" pitchFamily="2" charset="77"/>
              </a:rPr>
              <a:t>Reaktiv</a:t>
            </a:r>
          </a:p>
        </p:txBody>
      </p:sp>
      <p:sp>
        <p:nvSpPr>
          <p:cNvPr id="3" name="Pfeil: nach oben gekrümmt 2">
            <a:extLst>
              <a:ext uri="{FF2B5EF4-FFF2-40B4-BE49-F238E27FC236}">
                <a16:creationId xmlns:a16="http://schemas.microsoft.com/office/drawing/2014/main" xmlns="" id="{CA9EB9DD-33BB-4B3E-8A6F-05FD32B1A698}"/>
              </a:ext>
            </a:extLst>
          </p:cNvPr>
          <p:cNvSpPr/>
          <p:nvPr/>
        </p:nvSpPr>
        <p:spPr>
          <a:xfrm flipH="1">
            <a:off x="4018073" y="5378011"/>
            <a:ext cx="5994138" cy="579216"/>
          </a:xfrm>
          <a:prstGeom prst="curvedUpArrow">
            <a:avLst>
              <a:gd name="adj1" fmla="val 50000"/>
              <a:gd name="adj2" fmla="val 186399"/>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0" name="Gewitterblitz 69">
            <a:extLst>
              <a:ext uri="{FF2B5EF4-FFF2-40B4-BE49-F238E27FC236}">
                <a16:creationId xmlns:a16="http://schemas.microsoft.com/office/drawing/2014/main" xmlns="" id="{AE27BF16-1A6B-4F7B-9FFE-C295B44EABAF}"/>
              </a:ext>
            </a:extLst>
          </p:cNvPr>
          <p:cNvSpPr/>
          <p:nvPr/>
        </p:nvSpPr>
        <p:spPr>
          <a:xfrm>
            <a:off x="6680862" y="2707129"/>
            <a:ext cx="529423" cy="1600393"/>
          </a:xfrm>
          <a:prstGeom prst="lightningBolt">
            <a:avLst/>
          </a:prstGeom>
          <a:solidFill>
            <a:srgbClr val="F05A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1" name="TextBox 67">
            <a:extLst>
              <a:ext uri="{FF2B5EF4-FFF2-40B4-BE49-F238E27FC236}">
                <a16:creationId xmlns:a16="http://schemas.microsoft.com/office/drawing/2014/main" xmlns="" id="{654C1632-FF35-48FA-9708-94CE59AC2F7F}"/>
              </a:ext>
            </a:extLst>
          </p:cNvPr>
          <p:cNvSpPr txBox="1"/>
          <p:nvPr/>
        </p:nvSpPr>
        <p:spPr>
          <a:xfrm>
            <a:off x="6459039" y="2354704"/>
            <a:ext cx="630302" cy="338554"/>
          </a:xfrm>
          <a:prstGeom prst="rect">
            <a:avLst/>
          </a:prstGeom>
          <a:noFill/>
        </p:spPr>
        <p:txBody>
          <a:bodyPr wrap="non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4546A"/>
                </a:solidFill>
                <a:effectLst/>
                <a:uLnTx/>
                <a:uFillTx/>
                <a:latin typeface="Calibri" panose="020F0502020204030204"/>
                <a:ea typeface="League Spartan" charset="0"/>
                <a:cs typeface="Poppins" pitchFamily="2" charset="77"/>
              </a:rPr>
              <a:t>Krise</a:t>
            </a:r>
          </a:p>
        </p:txBody>
      </p:sp>
      <p:sp>
        <p:nvSpPr>
          <p:cNvPr id="72" name="TextBox 67">
            <a:extLst>
              <a:ext uri="{FF2B5EF4-FFF2-40B4-BE49-F238E27FC236}">
                <a16:creationId xmlns:a16="http://schemas.microsoft.com/office/drawing/2014/main" xmlns="" id="{7B0602D8-9415-40A6-8E41-6150ABB3B62F}"/>
              </a:ext>
            </a:extLst>
          </p:cNvPr>
          <p:cNvSpPr txBox="1"/>
          <p:nvPr/>
        </p:nvSpPr>
        <p:spPr>
          <a:xfrm>
            <a:off x="6751668" y="5895672"/>
            <a:ext cx="917239" cy="338554"/>
          </a:xfrm>
          <a:prstGeom prst="rect">
            <a:avLst/>
          </a:prstGeom>
          <a:noFill/>
        </p:spPr>
        <p:txBody>
          <a:bodyPr wrap="non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4546A"/>
                </a:solidFill>
                <a:effectLst/>
                <a:uLnTx/>
                <a:uFillTx/>
                <a:latin typeface="Calibri" panose="020F0502020204030204"/>
                <a:ea typeface="League Spartan" charset="0"/>
                <a:cs typeface="Poppins" pitchFamily="2" charset="77"/>
              </a:rPr>
              <a:t>Lernen</a:t>
            </a:r>
          </a:p>
        </p:txBody>
      </p:sp>
    </p:spTree>
    <p:extLst>
      <p:ext uri="{BB962C8B-B14F-4D97-AF65-F5344CB8AC3E}">
        <p14:creationId xmlns:p14="http://schemas.microsoft.com/office/powerpoint/2010/main" val="19035866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1320424" y="701764"/>
            <a:ext cx="9087377" cy="697353"/>
          </a:xfrm>
        </p:spPr>
        <p:txBody>
          <a:bodyPr>
            <a:normAutofit/>
          </a:bodyPr>
          <a:lstStyle/>
          <a:p>
            <a:r>
              <a:rPr lang="en-GB" sz="3400" dirty="0"/>
              <a:t>Kernfunktionen: 5. Dashboards</a:t>
            </a:r>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617989" y="1974033"/>
            <a:ext cx="5031823" cy="1852092"/>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ts val="600"/>
              </a:spcBef>
              <a:spcAft>
                <a:spcPts val="0"/>
              </a:spcAft>
              <a:buClrTx/>
              <a:buSzTx/>
              <a:buFont typeface="Arial"/>
              <a:buNone/>
              <a:tabLst/>
              <a:defRPr/>
            </a:pPr>
            <a:r>
              <a:rPr kumimoji="0" lang="en-GB" sz="22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Ein Dashboard ist eine Benutzeroberfläche, die </a:t>
            </a:r>
            <a:r>
              <a:rPr kumimoji="0" lang="en-GB" sz="22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Informationen</a:t>
            </a:r>
            <a:r>
              <a:rPr kumimoji="0" lang="en-GB" sz="22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a:t>
            </a:r>
            <a:r>
              <a:rPr kumimoji="0" lang="en-GB" sz="22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aufbereitet</a:t>
            </a:r>
            <a:r>
              <a:rPr kumimoji="0" lang="en-GB" sz="22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und präsentiert, </a:t>
            </a:r>
            <a:r>
              <a:rPr kumimoji="0" lang="en-GB" sz="22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sodass</a:t>
            </a:r>
            <a:r>
              <a:rPr kumimoji="0" lang="en-GB" sz="22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a:t>
            </a:r>
            <a:r>
              <a:rPr kumimoji="0" lang="en-GB" sz="22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sie</a:t>
            </a:r>
            <a:r>
              <a:rPr kumimoji="0" lang="en-GB" sz="22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einfach zu lesen und zu </a:t>
            </a:r>
            <a:r>
              <a:rPr kumimoji="0" lang="en-GB" sz="22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verwenden</a:t>
            </a:r>
            <a:r>
              <a:rPr kumimoji="0" lang="en-GB" sz="22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a:t>
            </a:r>
            <a:r>
              <a:rPr kumimoji="0" lang="en-GB" sz="22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sind</a:t>
            </a:r>
            <a:r>
              <a:rPr kumimoji="0" lang="en-GB" sz="22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a:t>
            </a:r>
          </a:p>
          <a:p>
            <a:pPr marL="0" marR="0" lvl="0" indent="0" algn="l" defTabSz="1087636" rtl="0" eaLnBrk="1" fontAlgn="auto" latinLnBrk="0" hangingPunct="1">
              <a:lnSpc>
                <a:spcPct val="100000"/>
              </a:lnSpc>
              <a:spcBef>
                <a:spcPts val="600"/>
              </a:spcBef>
              <a:spcAft>
                <a:spcPts val="0"/>
              </a:spcAft>
              <a:buClrTx/>
              <a:buSzTx/>
              <a:buFont typeface="Arial"/>
              <a:buNone/>
              <a:tabLst/>
              <a:defRPr/>
            </a:pPr>
            <a:endParaRPr kumimoji="0" lang="en-GB" sz="2200" b="0" i="0" u="none" strike="noStrike" kern="1200" cap="none" spc="0" normalizeH="0" baseline="0" noProof="0" dirty="0">
              <a:ln>
                <a:noFill/>
              </a:ln>
              <a:solidFill>
                <a:prstClr val="black"/>
              </a:solidFill>
              <a:effectLst/>
              <a:uLnTx/>
              <a:uFillTx/>
              <a:latin typeface="Calibri Light" panose="020F0302020204030204"/>
              <a:ea typeface="Open Sans Light" panose="020B0306030504020204" pitchFamily="34" charset="0"/>
              <a:cs typeface="Open Sans Light" panose="020B0306030504020204" pitchFamily="34" charset="0"/>
            </a:endParaRPr>
          </a:p>
        </p:txBody>
      </p:sp>
      <p:sp>
        <p:nvSpPr>
          <p:cNvPr id="5" name="Freeform 1">
            <a:extLst>
              <a:ext uri="{FF2B5EF4-FFF2-40B4-BE49-F238E27FC236}">
                <a16:creationId xmlns:a16="http://schemas.microsoft.com/office/drawing/2014/main" xmlns="" id="{11E75D44-D788-4F4B-B6E1-24BFA0B8AD91}"/>
              </a:ext>
            </a:extLst>
          </p:cNvPr>
          <p:cNvSpPr>
            <a:spLocks noChangeArrowheads="1"/>
          </p:cNvSpPr>
          <p:nvPr/>
        </p:nvSpPr>
        <p:spPr bwMode="auto">
          <a:xfrm>
            <a:off x="8504739" y="2517310"/>
            <a:ext cx="1032421" cy="284613"/>
          </a:xfrm>
          <a:custGeom>
            <a:avLst/>
            <a:gdLst>
              <a:gd name="T0" fmla="*/ 4894 w 4895"/>
              <a:gd name="T1" fmla="*/ 1350 h 1351"/>
              <a:gd name="T2" fmla="*/ 0 w 4895"/>
              <a:gd name="T3" fmla="*/ 1350 h 1351"/>
              <a:gd name="T4" fmla="*/ 0 w 4895"/>
              <a:gd name="T5" fmla="*/ 0 h 1351"/>
              <a:gd name="T6" fmla="*/ 4894 w 4895"/>
              <a:gd name="T7" fmla="*/ 0 h 1351"/>
              <a:gd name="T8" fmla="*/ 4894 w 4895"/>
              <a:gd name="T9" fmla="*/ 1350 h 1351"/>
            </a:gdLst>
            <a:ahLst/>
            <a:cxnLst>
              <a:cxn ang="0">
                <a:pos x="T0" y="T1"/>
              </a:cxn>
              <a:cxn ang="0">
                <a:pos x="T2" y="T3"/>
              </a:cxn>
              <a:cxn ang="0">
                <a:pos x="T4" y="T5"/>
              </a:cxn>
              <a:cxn ang="0">
                <a:pos x="T6" y="T7"/>
              </a:cxn>
              <a:cxn ang="0">
                <a:pos x="T8" y="T9"/>
              </a:cxn>
            </a:cxnLst>
            <a:rect l="0" t="0" r="r" b="b"/>
            <a:pathLst>
              <a:path w="4895" h="1351">
                <a:moveTo>
                  <a:pt x="4894" y="1350"/>
                </a:moveTo>
                <a:lnTo>
                  <a:pt x="0" y="1350"/>
                </a:lnTo>
                <a:lnTo>
                  <a:pt x="0" y="0"/>
                </a:lnTo>
                <a:lnTo>
                  <a:pt x="4894" y="0"/>
                </a:lnTo>
                <a:lnTo>
                  <a:pt x="4894" y="1350"/>
                </a:lnTo>
              </a:path>
            </a:pathLst>
          </a:custGeom>
          <a:solidFill>
            <a:schemeClr val="bg1">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7" name="Freeform 2">
            <a:extLst>
              <a:ext uri="{FF2B5EF4-FFF2-40B4-BE49-F238E27FC236}">
                <a16:creationId xmlns:a16="http://schemas.microsoft.com/office/drawing/2014/main" xmlns="" id="{E0F89157-1353-4E2F-909B-273D44FCC0F8}"/>
              </a:ext>
            </a:extLst>
          </p:cNvPr>
          <p:cNvSpPr>
            <a:spLocks noChangeArrowheads="1"/>
          </p:cNvSpPr>
          <p:nvPr/>
        </p:nvSpPr>
        <p:spPr bwMode="auto">
          <a:xfrm>
            <a:off x="7623926" y="2801923"/>
            <a:ext cx="2794976" cy="169280"/>
          </a:xfrm>
          <a:custGeom>
            <a:avLst/>
            <a:gdLst>
              <a:gd name="T0" fmla="*/ 13249 w 13250"/>
              <a:gd name="T1" fmla="*/ 802 h 803"/>
              <a:gd name="T2" fmla="*/ 0 w 13250"/>
              <a:gd name="T3" fmla="*/ 802 h 803"/>
              <a:gd name="T4" fmla="*/ 0 w 13250"/>
              <a:gd name="T5" fmla="*/ 455 h 803"/>
              <a:gd name="T6" fmla="*/ 0 w 13250"/>
              <a:gd name="T7" fmla="*/ 455 h 803"/>
              <a:gd name="T8" fmla="*/ 455 w 13250"/>
              <a:gd name="T9" fmla="*/ 0 h 803"/>
              <a:gd name="T10" fmla="*/ 12794 w 13250"/>
              <a:gd name="T11" fmla="*/ 0 h 803"/>
              <a:gd name="T12" fmla="*/ 12794 w 13250"/>
              <a:gd name="T13" fmla="*/ 0 h 803"/>
              <a:gd name="T14" fmla="*/ 13249 w 13250"/>
              <a:gd name="T15" fmla="*/ 455 h 803"/>
              <a:gd name="T16" fmla="*/ 13249 w 13250"/>
              <a:gd name="T17" fmla="*/ 802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50" h="803">
                <a:moveTo>
                  <a:pt x="13249" y="802"/>
                </a:moveTo>
                <a:lnTo>
                  <a:pt x="0" y="802"/>
                </a:lnTo>
                <a:lnTo>
                  <a:pt x="0" y="455"/>
                </a:lnTo>
                <a:lnTo>
                  <a:pt x="0" y="455"/>
                </a:lnTo>
                <a:cubicBezTo>
                  <a:pt x="0" y="204"/>
                  <a:pt x="203" y="0"/>
                  <a:pt x="455" y="0"/>
                </a:cubicBezTo>
                <a:lnTo>
                  <a:pt x="12794" y="0"/>
                </a:lnTo>
                <a:lnTo>
                  <a:pt x="12794" y="0"/>
                </a:lnTo>
                <a:cubicBezTo>
                  <a:pt x="13046" y="0"/>
                  <a:pt x="13249" y="204"/>
                  <a:pt x="13249" y="455"/>
                </a:cubicBezTo>
                <a:lnTo>
                  <a:pt x="13249" y="802"/>
                </a:lnTo>
              </a:path>
            </a:pathLst>
          </a:custGeom>
          <a:solidFill>
            <a:schemeClr val="bg1">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8" name="Freeform 3">
            <a:extLst>
              <a:ext uri="{FF2B5EF4-FFF2-40B4-BE49-F238E27FC236}">
                <a16:creationId xmlns:a16="http://schemas.microsoft.com/office/drawing/2014/main" xmlns="" id="{D0FC3208-C334-478F-A3C7-0DAA5F002965}"/>
              </a:ext>
            </a:extLst>
          </p:cNvPr>
          <p:cNvSpPr>
            <a:spLocks noChangeArrowheads="1"/>
          </p:cNvSpPr>
          <p:nvPr/>
        </p:nvSpPr>
        <p:spPr bwMode="auto">
          <a:xfrm>
            <a:off x="7030406" y="225450"/>
            <a:ext cx="3898085" cy="2361546"/>
          </a:xfrm>
          <a:custGeom>
            <a:avLst/>
            <a:gdLst>
              <a:gd name="T0" fmla="*/ 17897 w 18479"/>
              <a:gd name="T1" fmla="*/ 11194 h 11195"/>
              <a:gd name="T2" fmla="*/ 581 w 18479"/>
              <a:gd name="T3" fmla="*/ 11194 h 11195"/>
              <a:gd name="T4" fmla="*/ 581 w 18479"/>
              <a:gd name="T5" fmla="*/ 11194 h 11195"/>
              <a:gd name="T6" fmla="*/ 0 w 18479"/>
              <a:gd name="T7" fmla="*/ 10613 h 11195"/>
              <a:gd name="T8" fmla="*/ 0 w 18479"/>
              <a:gd name="T9" fmla="*/ 581 h 11195"/>
              <a:gd name="T10" fmla="*/ 0 w 18479"/>
              <a:gd name="T11" fmla="*/ 581 h 11195"/>
              <a:gd name="T12" fmla="*/ 581 w 18479"/>
              <a:gd name="T13" fmla="*/ 0 h 11195"/>
              <a:gd name="T14" fmla="*/ 17897 w 18479"/>
              <a:gd name="T15" fmla="*/ 0 h 11195"/>
              <a:gd name="T16" fmla="*/ 17897 w 18479"/>
              <a:gd name="T17" fmla="*/ 0 h 11195"/>
              <a:gd name="T18" fmla="*/ 18478 w 18479"/>
              <a:gd name="T19" fmla="*/ 581 h 11195"/>
              <a:gd name="T20" fmla="*/ 18478 w 18479"/>
              <a:gd name="T21" fmla="*/ 10613 h 11195"/>
              <a:gd name="T22" fmla="*/ 18478 w 18479"/>
              <a:gd name="T23" fmla="*/ 10613 h 11195"/>
              <a:gd name="T24" fmla="*/ 17897 w 18479"/>
              <a:gd name="T25" fmla="*/ 11194 h 11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79" h="11195">
                <a:moveTo>
                  <a:pt x="17897" y="11194"/>
                </a:moveTo>
                <a:lnTo>
                  <a:pt x="581" y="11194"/>
                </a:lnTo>
                <a:lnTo>
                  <a:pt x="581" y="11194"/>
                </a:lnTo>
                <a:cubicBezTo>
                  <a:pt x="260" y="11194"/>
                  <a:pt x="0" y="10934"/>
                  <a:pt x="0" y="10613"/>
                </a:cubicBezTo>
                <a:lnTo>
                  <a:pt x="0" y="581"/>
                </a:lnTo>
                <a:lnTo>
                  <a:pt x="0" y="581"/>
                </a:lnTo>
                <a:cubicBezTo>
                  <a:pt x="0" y="260"/>
                  <a:pt x="260" y="0"/>
                  <a:pt x="581" y="0"/>
                </a:cubicBezTo>
                <a:lnTo>
                  <a:pt x="17897" y="0"/>
                </a:lnTo>
                <a:lnTo>
                  <a:pt x="17897" y="0"/>
                </a:lnTo>
                <a:cubicBezTo>
                  <a:pt x="18218" y="0"/>
                  <a:pt x="18478" y="260"/>
                  <a:pt x="18478" y="581"/>
                </a:cubicBezTo>
                <a:lnTo>
                  <a:pt x="18478" y="10613"/>
                </a:lnTo>
                <a:lnTo>
                  <a:pt x="18478" y="10613"/>
                </a:lnTo>
                <a:cubicBezTo>
                  <a:pt x="18478" y="10934"/>
                  <a:pt x="18218" y="11194"/>
                  <a:pt x="17897" y="11194"/>
                </a:cubicBezTo>
              </a:path>
            </a:pathLst>
          </a:custGeom>
          <a:solidFill>
            <a:schemeClr val="bg1">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9" name="Freeform 4">
            <a:extLst>
              <a:ext uri="{FF2B5EF4-FFF2-40B4-BE49-F238E27FC236}">
                <a16:creationId xmlns:a16="http://schemas.microsoft.com/office/drawing/2014/main" xmlns="" id="{E2A42313-0EF7-4226-B513-7572E58DD00A}"/>
              </a:ext>
            </a:extLst>
          </p:cNvPr>
          <p:cNvSpPr>
            <a:spLocks noChangeArrowheads="1"/>
          </p:cNvSpPr>
          <p:nvPr/>
        </p:nvSpPr>
        <p:spPr bwMode="auto">
          <a:xfrm>
            <a:off x="8456263" y="2586066"/>
            <a:ext cx="1032421" cy="188812"/>
          </a:xfrm>
          <a:custGeom>
            <a:avLst/>
            <a:gdLst>
              <a:gd name="T0" fmla="*/ 0 w 4895"/>
              <a:gd name="T1" fmla="*/ 0 h 897"/>
              <a:gd name="T2" fmla="*/ 11 w 4895"/>
              <a:gd name="T3" fmla="*/ 896 h 897"/>
              <a:gd name="T4" fmla="*/ 4894 w 4895"/>
              <a:gd name="T5" fmla="*/ 0 h 897"/>
              <a:gd name="T6" fmla="*/ 0 w 4895"/>
              <a:gd name="T7" fmla="*/ 0 h 897"/>
            </a:gdLst>
            <a:ahLst/>
            <a:cxnLst>
              <a:cxn ang="0">
                <a:pos x="T0" y="T1"/>
              </a:cxn>
              <a:cxn ang="0">
                <a:pos x="T2" y="T3"/>
              </a:cxn>
              <a:cxn ang="0">
                <a:pos x="T4" y="T5"/>
              </a:cxn>
              <a:cxn ang="0">
                <a:pos x="T6" y="T7"/>
              </a:cxn>
            </a:cxnLst>
            <a:rect l="0" t="0" r="r" b="b"/>
            <a:pathLst>
              <a:path w="4895" h="897">
                <a:moveTo>
                  <a:pt x="0" y="0"/>
                </a:moveTo>
                <a:lnTo>
                  <a:pt x="11" y="896"/>
                </a:lnTo>
                <a:lnTo>
                  <a:pt x="4894" y="0"/>
                </a:lnTo>
                <a:lnTo>
                  <a:pt x="0" y="0"/>
                </a:lnTo>
              </a:path>
            </a:pathLst>
          </a:custGeom>
          <a:solidFill>
            <a:schemeClr val="bg1">
              <a:lumMod val="6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0" name="Freeform 6">
            <a:extLst>
              <a:ext uri="{FF2B5EF4-FFF2-40B4-BE49-F238E27FC236}">
                <a16:creationId xmlns:a16="http://schemas.microsoft.com/office/drawing/2014/main" xmlns="" id="{50A8B39F-64F7-4CF1-B832-72C39E973FE6}"/>
              </a:ext>
            </a:extLst>
          </p:cNvPr>
          <p:cNvSpPr>
            <a:spLocks noChangeArrowheads="1"/>
          </p:cNvSpPr>
          <p:nvPr/>
        </p:nvSpPr>
        <p:spPr bwMode="auto">
          <a:xfrm>
            <a:off x="7452126" y="5067235"/>
            <a:ext cx="74409" cy="6511"/>
          </a:xfrm>
          <a:custGeom>
            <a:avLst/>
            <a:gdLst>
              <a:gd name="T0" fmla="*/ 336 w 353"/>
              <a:gd name="T1" fmla="*/ 31 h 32"/>
              <a:gd name="T2" fmla="*/ 15 w 353"/>
              <a:gd name="T3" fmla="*/ 31 h 32"/>
              <a:gd name="T4" fmla="*/ 15 w 353"/>
              <a:gd name="T5" fmla="*/ 31 h 32"/>
              <a:gd name="T6" fmla="*/ 0 w 353"/>
              <a:gd name="T7" fmla="*/ 15 h 32"/>
              <a:gd name="T8" fmla="*/ 0 w 353"/>
              <a:gd name="T9" fmla="*/ 15 h 32"/>
              <a:gd name="T10" fmla="*/ 15 w 353"/>
              <a:gd name="T11" fmla="*/ 0 h 32"/>
              <a:gd name="T12" fmla="*/ 336 w 353"/>
              <a:gd name="T13" fmla="*/ 0 h 32"/>
              <a:gd name="T14" fmla="*/ 336 w 353"/>
              <a:gd name="T15" fmla="*/ 0 h 32"/>
              <a:gd name="T16" fmla="*/ 352 w 353"/>
              <a:gd name="T17" fmla="*/ 15 h 32"/>
              <a:gd name="T18" fmla="*/ 352 w 353"/>
              <a:gd name="T19" fmla="*/ 15 h 32"/>
              <a:gd name="T20" fmla="*/ 336 w 353"/>
              <a:gd name="T21"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3" h="32">
                <a:moveTo>
                  <a:pt x="336" y="31"/>
                </a:moveTo>
                <a:lnTo>
                  <a:pt x="15" y="31"/>
                </a:lnTo>
                <a:lnTo>
                  <a:pt x="15" y="31"/>
                </a:lnTo>
                <a:cubicBezTo>
                  <a:pt x="7" y="31"/>
                  <a:pt x="0" y="24"/>
                  <a:pt x="0" y="15"/>
                </a:cubicBezTo>
                <a:lnTo>
                  <a:pt x="0" y="15"/>
                </a:lnTo>
                <a:cubicBezTo>
                  <a:pt x="0" y="7"/>
                  <a:pt x="7" y="0"/>
                  <a:pt x="15" y="0"/>
                </a:cubicBezTo>
                <a:lnTo>
                  <a:pt x="336" y="0"/>
                </a:lnTo>
                <a:lnTo>
                  <a:pt x="336" y="0"/>
                </a:lnTo>
                <a:cubicBezTo>
                  <a:pt x="345" y="0"/>
                  <a:pt x="352" y="7"/>
                  <a:pt x="352" y="15"/>
                </a:cubicBezTo>
                <a:lnTo>
                  <a:pt x="352" y="15"/>
                </a:lnTo>
                <a:cubicBezTo>
                  <a:pt x="352" y="24"/>
                  <a:pt x="345" y="31"/>
                  <a:pt x="336" y="31"/>
                </a:cubicBezTo>
              </a:path>
            </a:pathLst>
          </a:custGeom>
          <a:solidFill>
            <a:schemeClr val="bg1">
              <a:lumMod val="5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1" name="Freeform 7">
            <a:extLst>
              <a:ext uri="{FF2B5EF4-FFF2-40B4-BE49-F238E27FC236}">
                <a16:creationId xmlns:a16="http://schemas.microsoft.com/office/drawing/2014/main" xmlns="" id="{1703AEB6-C9E4-46B5-8AC6-217B5EE0EC96}"/>
              </a:ext>
            </a:extLst>
          </p:cNvPr>
          <p:cNvSpPr>
            <a:spLocks noChangeArrowheads="1"/>
          </p:cNvSpPr>
          <p:nvPr/>
        </p:nvSpPr>
        <p:spPr bwMode="auto">
          <a:xfrm>
            <a:off x="7624855" y="2799133"/>
            <a:ext cx="1648153" cy="135796"/>
          </a:xfrm>
          <a:custGeom>
            <a:avLst/>
            <a:gdLst>
              <a:gd name="T0" fmla="*/ 17 w 7816"/>
              <a:gd name="T1" fmla="*/ 644 h 645"/>
              <a:gd name="T2" fmla="*/ 17 w 7816"/>
              <a:gd name="T3" fmla="*/ 644 h 645"/>
              <a:gd name="T4" fmla="*/ 13 w 7816"/>
              <a:gd name="T5" fmla="*/ 644 h 645"/>
              <a:gd name="T6" fmla="*/ 13 w 7816"/>
              <a:gd name="T7" fmla="*/ 644 h 645"/>
              <a:gd name="T8" fmla="*/ 2 w 7816"/>
              <a:gd name="T9" fmla="*/ 625 h 645"/>
              <a:gd name="T10" fmla="*/ 2 w 7816"/>
              <a:gd name="T11" fmla="*/ 625 h 645"/>
              <a:gd name="T12" fmla="*/ 796 w 7816"/>
              <a:gd name="T13" fmla="*/ 0 h 645"/>
              <a:gd name="T14" fmla="*/ 7799 w 7816"/>
              <a:gd name="T15" fmla="*/ 0 h 645"/>
              <a:gd name="T16" fmla="*/ 7799 w 7816"/>
              <a:gd name="T17" fmla="*/ 0 h 645"/>
              <a:gd name="T18" fmla="*/ 7815 w 7816"/>
              <a:gd name="T19" fmla="*/ 15 h 645"/>
              <a:gd name="T20" fmla="*/ 7815 w 7816"/>
              <a:gd name="T21" fmla="*/ 15 h 645"/>
              <a:gd name="T22" fmla="*/ 7799 w 7816"/>
              <a:gd name="T23" fmla="*/ 31 h 645"/>
              <a:gd name="T24" fmla="*/ 796 w 7816"/>
              <a:gd name="T25" fmla="*/ 31 h 645"/>
              <a:gd name="T26" fmla="*/ 796 w 7816"/>
              <a:gd name="T27" fmla="*/ 31 h 645"/>
              <a:gd name="T28" fmla="*/ 32 w 7816"/>
              <a:gd name="T29" fmla="*/ 632 h 645"/>
              <a:gd name="T30" fmla="*/ 32 w 7816"/>
              <a:gd name="T31" fmla="*/ 632 h 645"/>
              <a:gd name="T32" fmla="*/ 17 w 7816"/>
              <a:gd name="T33" fmla="*/ 644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16" h="645">
                <a:moveTo>
                  <a:pt x="17" y="644"/>
                </a:moveTo>
                <a:lnTo>
                  <a:pt x="17" y="644"/>
                </a:lnTo>
                <a:cubicBezTo>
                  <a:pt x="16" y="644"/>
                  <a:pt x="14" y="644"/>
                  <a:pt x="13" y="644"/>
                </a:cubicBezTo>
                <a:lnTo>
                  <a:pt x="13" y="644"/>
                </a:lnTo>
                <a:cubicBezTo>
                  <a:pt x="5" y="642"/>
                  <a:pt x="0" y="633"/>
                  <a:pt x="2" y="625"/>
                </a:cubicBezTo>
                <a:lnTo>
                  <a:pt x="2" y="625"/>
                </a:lnTo>
                <a:cubicBezTo>
                  <a:pt x="90" y="257"/>
                  <a:pt x="417" y="0"/>
                  <a:pt x="796" y="0"/>
                </a:cubicBezTo>
                <a:lnTo>
                  <a:pt x="7799" y="0"/>
                </a:lnTo>
                <a:lnTo>
                  <a:pt x="7799" y="0"/>
                </a:lnTo>
                <a:cubicBezTo>
                  <a:pt x="7808" y="0"/>
                  <a:pt x="7815" y="7"/>
                  <a:pt x="7815" y="15"/>
                </a:cubicBezTo>
                <a:lnTo>
                  <a:pt x="7815" y="15"/>
                </a:lnTo>
                <a:cubicBezTo>
                  <a:pt x="7815" y="24"/>
                  <a:pt x="7808" y="31"/>
                  <a:pt x="7799" y="31"/>
                </a:cubicBezTo>
                <a:lnTo>
                  <a:pt x="796" y="31"/>
                </a:lnTo>
                <a:lnTo>
                  <a:pt x="796" y="31"/>
                </a:lnTo>
                <a:cubicBezTo>
                  <a:pt x="431" y="31"/>
                  <a:pt x="117" y="278"/>
                  <a:pt x="32" y="632"/>
                </a:cubicBezTo>
                <a:lnTo>
                  <a:pt x="32" y="632"/>
                </a:lnTo>
                <a:cubicBezTo>
                  <a:pt x="30" y="640"/>
                  <a:pt x="24" y="644"/>
                  <a:pt x="17" y="644"/>
                </a:cubicBezTo>
              </a:path>
            </a:pathLst>
          </a:custGeom>
          <a:solidFill>
            <a:schemeClr val="bg1">
              <a:lumMod val="5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2" name="Freeform 8">
            <a:extLst>
              <a:ext uri="{FF2B5EF4-FFF2-40B4-BE49-F238E27FC236}">
                <a16:creationId xmlns:a16="http://schemas.microsoft.com/office/drawing/2014/main" xmlns="" id="{4ED2718C-F102-4437-ACD3-E9A48E87BB9D}"/>
              </a:ext>
            </a:extLst>
          </p:cNvPr>
          <p:cNvSpPr>
            <a:spLocks noChangeArrowheads="1"/>
          </p:cNvSpPr>
          <p:nvPr/>
        </p:nvSpPr>
        <p:spPr bwMode="auto">
          <a:xfrm>
            <a:off x="7244026" y="395960"/>
            <a:ext cx="3627424" cy="2084373"/>
          </a:xfrm>
          <a:custGeom>
            <a:avLst/>
            <a:gdLst>
              <a:gd name="T0" fmla="*/ 17199 w 17200"/>
              <a:gd name="T1" fmla="*/ 9880 h 9881"/>
              <a:gd name="T2" fmla="*/ 0 w 17200"/>
              <a:gd name="T3" fmla="*/ 9880 h 9881"/>
              <a:gd name="T4" fmla="*/ 0 w 17200"/>
              <a:gd name="T5" fmla="*/ 0 h 9881"/>
              <a:gd name="T6" fmla="*/ 17199 w 17200"/>
              <a:gd name="T7" fmla="*/ 0 h 9881"/>
              <a:gd name="T8" fmla="*/ 17199 w 17200"/>
              <a:gd name="T9" fmla="*/ 9880 h 9881"/>
            </a:gdLst>
            <a:ahLst/>
            <a:cxnLst>
              <a:cxn ang="0">
                <a:pos x="T0" y="T1"/>
              </a:cxn>
              <a:cxn ang="0">
                <a:pos x="T2" y="T3"/>
              </a:cxn>
              <a:cxn ang="0">
                <a:pos x="T4" y="T5"/>
              </a:cxn>
              <a:cxn ang="0">
                <a:pos x="T6" y="T7"/>
              </a:cxn>
              <a:cxn ang="0">
                <a:pos x="T8" y="T9"/>
              </a:cxn>
            </a:cxnLst>
            <a:rect l="0" t="0" r="r" b="b"/>
            <a:pathLst>
              <a:path w="17200" h="9881">
                <a:moveTo>
                  <a:pt x="17199" y="9880"/>
                </a:moveTo>
                <a:lnTo>
                  <a:pt x="0" y="9880"/>
                </a:lnTo>
                <a:lnTo>
                  <a:pt x="0" y="0"/>
                </a:lnTo>
                <a:lnTo>
                  <a:pt x="17199" y="0"/>
                </a:lnTo>
                <a:lnTo>
                  <a:pt x="17199" y="988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3" name="Freeform 9">
            <a:extLst>
              <a:ext uri="{FF2B5EF4-FFF2-40B4-BE49-F238E27FC236}">
                <a16:creationId xmlns:a16="http://schemas.microsoft.com/office/drawing/2014/main" xmlns="" id="{FD63633A-A6DA-4933-AF59-8AB2F3BE8CB5}"/>
              </a:ext>
            </a:extLst>
          </p:cNvPr>
          <p:cNvSpPr>
            <a:spLocks noChangeArrowheads="1"/>
          </p:cNvSpPr>
          <p:nvPr/>
        </p:nvSpPr>
        <p:spPr bwMode="auto">
          <a:xfrm>
            <a:off x="7213747" y="295280"/>
            <a:ext cx="3627424" cy="122774"/>
          </a:xfrm>
          <a:custGeom>
            <a:avLst/>
            <a:gdLst>
              <a:gd name="T0" fmla="*/ 17199 w 17200"/>
              <a:gd name="T1" fmla="*/ 581 h 582"/>
              <a:gd name="T2" fmla="*/ 0 w 17200"/>
              <a:gd name="T3" fmla="*/ 581 h 582"/>
              <a:gd name="T4" fmla="*/ 0 w 17200"/>
              <a:gd name="T5" fmla="*/ 0 h 582"/>
              <a:gd name="T6" fmla="*/ 17199 w 17200"/>
              <a:gd name="T7" fmla="*/ 0 h 582"/>
              <a:gd name="T8" fmla="*/ 17199 w 17200"/>
              <a:gd name="T9" fmla="*/ 581 h 582"/>
            </a:gdLst>
            <a:ahLst/>
            <a:cxnLst>
              <a:cxn ang="0">
                <a:pos x="T0" y="T1"/>
              </a:cxn>
              <a:cxn ang="0">
                <a:pos x="T2" y="T3"/>
              </a:cxn>
              <a:cxn ang="0">
                <a:pos x="T4" y="T5"/>
              </a:cxn>
              <a:cxn ang="0">
                <a:pos x="T6" y="T7"/>
              </a:cxn>
              <a:cxn ang="0">
                <a:pos x="T8" y="T9"/>
              </a:cxn>
            </a:cxnLst>
            <a:rect l="0" t="0" r="r" b="b"/>
            <a:pathLst>
              <a:path w="17200" h="582">
                <a:moveTo>
                  <a:pt x="17199" y="581"/>
                </a:moveTo>
                <a:lnTo>
                  <a:pt x="0" y="581"/>
                </a:lnTo>
                <a:lnTo>
                  <a:pt x="0" y="0"/>
                </a:lnTo>
                <a:lnTo>
                  <a:pt x="17199" y="0"/>
                </a:lnTo>
                <a:lnTo>
                  <a:pt x="17199" y="581"/>
                </a:lnTo>
              </a:path>
            </a:pathLst>
          </a:custGeom>
          <a:solidFill>
            <a:srgbClr val="CBDCF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20" name="Freeform 17">
            <a:extLst>
              <a:ext uri="{FF2B5EF4-FFF2-40B4-BE49-F238E27FC236}">
                <a16:creationId xmlns:a16="http://schemas.microsoft.com/office/drawing/2014/main" xmlns="" id="{D983953B-CDD0-4C3F-921F-E4B5DA3940D6}"/>
              </a:ext>
            </a:extLst>
          </p:cNvPr>
          <p:cNvSpPr>
            <a:spLocks noChangeArrowheads="1"/>
          </p:cNvSpPr>
          <p:nvPr/>
        </p:nvSpPr>
        <p:spPr bwMode="auto">
          <a:xfrm>
            <a:off x="10398439" y="628259"/>
            <a:ext cx="442732" cy="1751395"/>
          </a:xfrm>
          <a:custGeom>
            <a:avLst/>
            <a:gdLst>
              <a:gd name="T0" fmla="*/ 0 w 2099"/>
              <a:gd name="T1" fmla="*/ 8301 h 8302"/>
              <a:gd name="T2" fmla="*/ 2098 w 2099"/>
              <a:gd name="T3" fmla="*/ 8301 h 8302"/>
              <a:gd name="T4" fmla="*/ 2098 w 2099"/>
              <a:gd name="T5" fmla="*/ 0 h 8302"/>
              <a:gd name="T6" fmla="*/ 0 w 2099"/>
              <a:gd name="T7" fmla="*/ 0 h 8302"/>
              <a:gd name="T8" fmla="*/ 0 w 2099"/>
              <a:gd name="T9" fmla="*/ 8301 h 8302"/>
            </a:gdLst>
            <a:ahLst/>
            <a:cxnLst>
              <a:cxn ang="0">
                <a:pos x="T0" y="T1"/>
              </a:cxn>
              <a:cxn ang="0">
                <a:pos x="T2" y="T3"/>
              </a:cxn>
              <a:cxn ang="0">
                <a:pos x="T4" y="T5"/>
              </a:cxn>
              <a:cxn ang="0">
                <a:pos x="T6" y="T7"/>
              </a:cxn>
              <a:cxn ang="0">
                <a:pos x="T8" y="T9"/>
              </a:cxn>
            </a:cxnLst>
            <a:rect l="0" t="0" r="r" b="b"/>
            <a:pathLst>
              <a:path w="2099" h="8302">
                <a:moveTo>
                  <a:pt x="0" y="8301"/>
                </a:moveTo>
                <a:lnTo>
                  <a:pt x="2098" y="8301"/>
                </a:lnTo>
                <a:lnTo>
                  <a:pt x="2098" y="0"/>
                </a:lnTo>
                <a:lnTo>
                  <a:pt x="0" y="0"/>
                </a:lnTo>
                <a:lnTo>
                  <a:pt x="0" y="8301"/>
                </a:lnTo>
              </a:path>
            </a:pathLst>
          </a:custGeom>
          <a:solidFill>
            <a:schemeClr val="accent1">
              <a:lumMod val="60000"/>
              <a:lumOff val="4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22" name="Freeform 38">
            <a:extLst>
              <a:ext uri="{FF2B5EF4-FFF2-40B4-BE49-F238E27FC236}">
                <a16:creationId xmlns:a16="http://schemas.microsoft.com/office/drawing/2014/main" xmlns="" id="{7B6C6F78-4EE1-429B-AA0B-5D3D93A1AE4A}"/>
              </a:ext>
            </a:extLst>
          </p:cNvPr>
          <p:cNvSpPr>
            <a:spLocks noChangeArrowheads="1"/>
          </p:cNvSpPr>
          <p:nvPr/>
        </p:nvSpPr>
        <p:spPr bwMode="auto">
          <a:xfrm>
            <a:off x="8442691" y="2730802"/>
            <a:ext cx="110683" cy="110683"/>
          </a:xfrm>
          <a:custGeom>
            <a:avLst/>
            <a:gdLst>
              <a:gd name="T0" fmla="*/ 472 w 525"/>
              <a:gd name="T1" fmla="*/ 525 h 526"/>
              <a:gd name="T2" fmla="*/ 52 w 525"/>
              <a:gd name="T3" fmla="*/ 525 h 526"/>
              <a:gd name="T4" fmla="*/ 52 w 525"/>
              <a:gd name="T5" fmla="*/ 525 h 526"/>
              <a:gd name="T6" fmla="*/ 0 w 525"/>
              <a:gd name="T7" fmla="*/ 473 h 526"/>
              <a:gd name="T8" fmla="*/ 0 w 525"/>
              <a:gd name="T9" fmla="*/ 52 h 526"/>
              <a:gd name="T10" fmla="*/ 0 w 525"/>
              <a:gd name="T11" fmla="*/ 52 h 526"/>
              <a:gd name="T12" fmla="*/ 52 w 525"/>
              <a:gd name="T13" fmla="*/ 0 h 526"/>
              <a:gd name="T14" fmla="*/ 472 w 525"/>
              <a:gd name="T15" fmla="*/ 0 h 526"/>
              <a:gd name="T16" fmla="*/ 472 w 525"/>
              <a:gd name="T17" fmla="*/ 0 h 526"/>
              <a:gd name="T18" fmla="*/ 524 w 525"/>
              <a:gd name="T19" fmla="*/ 52 h 526"/>
              <a:gd name="T20" fmla="*/ 524 w 525"/>
              <a:gd name="T21" fmla="*/ 473 h 526"/>
              <a:gd name="T22" fmla="*/ 524 w 525"/>
              <a:gd name="T23" fmla="*/ 473 h 526"/>
              <a:gd name="T24" fmla="*/ 472 w 525"/>
              <a:gd name="T25" fmla="*/ 525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526">
                <a:moveTo>
                  <a:pt x="472" y="525"/>
                </a:moveTo>
                <a:lnTo>
                  <a:pt x="52" y="525"/>
                </a:lnTo>
                <a:lnTo>
                  <a:pt x="52" y="525"/>
                </a:lnTo>
                <a:cubicBezTo>
                  <a:pt x="23" y="525"/>
                  <a:pt x="0" y="501"/>
                  <a:pt x="0" y="473"/>
                </a:cubicBezTo>
                <a:lnTo>
                  <a:pt x="0" y="52"/>
                </a:lnTo>
                <a:lnTo>
                  <a:pt x="0" y="52"/>
                </a:lnTo>
                <a:cubicBezTo>
                  <a:pt x="0" y="23"/>
                  <a:pt x="23" y="0"/>
                  <a:pt x="52" y="0"/>
                </a:cubicBezTo>
                <a:lnTo>
                  <a:pt x="472" y="0"/>
                </a:lnTo>
                <a:lnTo>
                  <a:pt x="472" y="0"/>
                </a:lnTo>
                <a:cubicBezTo>
                  <a:pt x="501" y="0"/>
                  <a:pt x="524" y="23"/>
                  <a:pt x="524" y="52"/>
                </a:cubicBezTo>
                <a:lnTo>
                  <a:pt x="524" y="473"/>
                </a:lnTo>
                <a:lnTo>
                  <a:pt x="524" y="473"/>
                </a:lnTo>
                <a:cubicBezTo>
                  <a:pt x="524" y="501"/>
                  <a:pt x="501" y="525"/>
                  <a:pt x="472" y="525"/>
                </a:cubicBezTo>
              </a:path>
            </a:pathLst>
          </a:custGeom>
          <a:solidFill>
            <a:schemeClr val="bg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23" name="Freeform 39">
            <a:extLst>
              <a:ext uri="{FF2B5EF4-FFF2-40B4-BE49-F238E27FC236}">
                <a16:creationId xmlns:a16="http://schemas.microsoft.com/office/drawing/2014/main" xmlns="" id="{CB9F61E3-00BC-4512-BE29-8712A2023A1D}"/>
              </a:ext>
            </a:extLst>
          </p:cNvPr>
          <p:cNvSpPr>
            <a:spLocks noChangeArrowheads="1"/>
          </p:cNvSpPr>
          <p:nvPr/>
        </p:nvSpPr>
        <p:spPr bwMode="auto">
          <a:xfrm>
            <a:off x="8620342" y="2730802"/>
            <a:ext cx="110683" cy="110683"/>
          </a:xfrm>
          <a:custGeom>
            <a:avLst/>
            <a:gdLst>
              <a:gd name="T0" fmla="*/ 472 w 525"/>
              <a:gd name="T1" fmla="*/ 525 h 526"/>
              <a:gd name="T2" fmla="*/ 52 w 525"/>
              <a:gd name="T3" fmla="*/ 525 h 526"/>
              <a:gd name="T4" fmla="*/ 52 w 525"/>
              <a:gd name="T5" fmla="*/ 525 h 526"/>
              <a:gd name="T6" fmla="*/ 0 w 525"/>
              <a:gd name="T7" fmla="*/ 473 h 526"/>
              <a:gd name="T8" fmla="*/ 0 w 525"/>
              <a:gd name="T9" fmla="*/ 52 h 526"/>
              <a:gd name="T10" fmla="*/ 0 w 525"/>
              <a:gd name="T11" fmla="*/ 52 h 526"/>
              <a:gd name="T12" fmla="*/ 52 w 525"/>
              <a:gd name="T13" fmla="*/ 0 h 526"/>
              <a:gd name="T14" fmla="*/ 472 w 525"/>
              <a:gd name="T15" fmla="*/ 0 h 526"/>
              <a:gd name="T16" fmla="*/ 472 w 525"/>
              <a:gd name="T17" fmla="*/ 0 h 526"/>
              <a:gd name="T18" fmla="*/ 524 w 525"/>
              <a:gd name="T19" fmla="*/ 52 h 526"/>
              <a:gd name="T20" fmla="*/ 524 w 525"/>
              <a:gd name="T21" fmla="*/ 473 h 526"/>
              <a:gd name="T22" fmla="*/ 524 w 525"/>
              <a:gd name="T23" fmla="*/ 473 h 526"/>
              <a:gd name="T24" fmla="*/ 472 w 525"/>
              <a:gd name="T25" fmla="*/ 525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526">
                <a:moveTo>
                  <a:pt x="472" y="525"/>
                </a:moveTo>
                <a:lnTo>
                  <a:pt x="52" y="525"/>
                </a:lnTo>
                <a:lnTo>
                  <a:pt x="52" y="525"/>
                </a:lnTo>
                <a:cubicBezTo>
                  <a:pt x="23" y="525"/>
                  <a:pt x="0" y="501"/>
                  <a:pt x="0" y="473"/>
                </a:cubicBezTo>
                <a:lnTo>
                  <a:pt x="0" y="52"/>
                </a:lnTo>
                <a:lnTo>
                  <a:pt x="0" y="52"/>
                </a:lnTo>
                <a:cubicBezTo>
                  <a:pt x="0" y="23"/>
                  <a:pt x="23" y="0"/>
                  <a:pt x="52" y="0"/>
                </a:cubicBezTo>
                <a:lnTo>
                  <a:pt x="472" y="0"/>
                </a:lnTo>
                <a:lnTo>
                  <a:pt x="472" y="0"/>
                </a:lnTo>
                <a:cubicBezTo>
                  <a:pt x="501" y="0"/>
                  <a:pt x="524" y="23"/>
                  <a:pt x="524" y="52"/>
                </a:cubicBezTo>
                <a:lnTo>
                  <a:pt x="524" y="473"/>
                </a:lnTo>
                <a:lnTo>
                  <a:pt x="524" y="473"/>
                </a:lnTo>
                <a:cubicBezTo>
                  <a:pt x="524" y="501"/>
                  <a:pt x="501" y="525"/>
                  <a:pt x="472" y="525"/>
                </a:cubicBezTo>
              </a:path>
            </a:pathLst>
          </a:custGeom>
          <a:solidFill>
            <a:schemeClr val="bg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24" name="Freeform 40">
            <a:extLst>
              <a:ext uri="{FF2B5EF4-FFF2-40B4-BE49-F238E27FC236}">
                <a16:creationId xmlns:a16="http://schemas.microsoft.com/office/drawing/2014/main" xmlns="" id="{F681D7B8-AEE0-428B-99D8-60800B47D870}"/>
              </a:ext>
            </a:extLst>
          </p:cNvPr>
          <p:cNvSpPr>
            <a:spLocks noChangeArrowheads="1"/>
          </p:cNvSpPr>
          <p:nvPr/>
        </p:nvSpPr>
        <p:spPr bwMode="auto">
          <a:xfrm>
            <a:off x="8264111" y="2730802"/>
            <a:ext cx="110683" cy="110683"/>
          </a:xfrm>
          <a:custGeom>
            <a:avLst/>
            <a:gdLst>
              <a:gd name="T0" fmla="*/ 473 w 526"/>
              <a:gd name="T1" fmla="*/ 525 h 526"/>
              <a:gd name="T2" fmla="*/ 52 w 526"/>
              <a:gd name="T3" fmla="*/ 525 h 526"/>
              <a:gd name="T4" fmla="*/ 52 w 526"/>
              <a:gd name="T5" fmla="*/ 525 h 526"/>
              <a:gd name="T6" fmla="*/ 0 w 526"/>
              <a:gd name="T7" fmla="*/ 473 h 526"/>
              <a:gd name="T8" fmla="*/ 0 w 526"/>
              <a:gd name="T9" fmla="*/ 52 h 526"/>
              <a:gd name="T10" fmla="*/ 0 w 526"/>
              <a:gd name="T11" fmla="*/ 52 h 526"/>
              <a:gd name="T12" fmla="*/ 52 w 526"/>
              <a:gd name="T13" fmla="*/ 0 h 526"/>
              <a:gd name="T14" fmla="*/ 473 w 526"/>
              <a:gd name="T15" fmla="*/ 0 h 526"/>
              <a:gd name="T16" fmla="*/ 473 w 526"/>
              <a:gd name="T17" fmla="*/ 0 h 526"/>
              <a:gd name="T18" fmla="*/ 525 w 526"/>
              <a:gd name="T19" fmla="*/ 52 h 526"/>
              <a:gd name="T20" fmla="*/ 525 w 526"/>
              <a:gd name="T21" fmla="*/ 473 h 526"/>
              <a:gd name="T22" fmla="*/ 525 w 526"/>
              <a:gd name="T23" fmla="*/ 473 h 526"/>
              <a:gd name="T24" fmla="*/ 473 w 526"/>
              <a:gd name="T25" fmla="*/ 525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6" h="526">
                <a:moveTo>
                  <a:pt x="473" y="525"/>
                </a:moveTo>
                <a:lnTo>
                  <a:pt x="52" y="525"/>
                </a:lnTo>
                <a:lnTo>
                  <a:pt x="52" y="525"/>
                </a:lnTo>
                <a:cubicBezTo>
                  <a:pt x="23" y="525"/>
                  <a:pt x="0" y="501"/>
                  <a:pt x="0" y="473"/>
                </a:cubicBezTo>
                <a:lnTo>
                  <a:pt x="0" y="52"/>
                </a:lnTo>
                <a:lnTo>
                  <a:pt x="0" y="52"/>
                </a:lnTo>
                <a:cubicBezTo>
                  <a:pt x="0" y="23"/>
                  <a:pt x="23" y="0"/>
                  <a:pt x="52" y="0"/>
                </a:cubicBezTo>
                <a:lnTo>
                  <a:pt x="473" y="0"/>
                </a:lnTo>
                <a:lnTo>
                  <a:pt x="473" y="0"/>
                </a:lnTo>
                <a:cubicBezTo>
                  <a:pt x="501" y="0"/>
                  <a:pt x="525" y="23"/>
                  <a:pt x="525" y="52"/>
                </a:cubicBezTo>
                <a:lnTo>
                  <a:pt x="525" y="473"/>
                </a:lnTo>
                <a:lnTo>
                  <a:pt x="525" y="473"/>
                </a:lnTo>
                <a:cubicBezTo>
                  <a:pt x="525" y="501"/>
                  <a:pt x="501" y="525"/>
                  <a:pt x="473" y="525"/>
                </a:cubicBezTo>
              </a:path>
            </a:pathLst>
          </a:custGeom>
          <a:solidFill>
            <a:schemeClr val="bg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25" name="Freeform 41">
            <a:extLst>
              <a:ext uri="{FF2B5EF4-FFF2-40B4-BE49-F238E27FC236}">
                <a16:creationId xmlns:a16="http://schemas.microsoft.com/office/drawing/2014/main" xmlns="" id="{540BD5B0-BCED-4B77-82D7-3423BEA1B2A1}"/>
              </a:ext>
            </a:extLst>
          </p:cNvPr>
          <p:cNvSpPr>
            <a:spLocks noChangeArrowheads="1"/>
          </p:cNvSpPr>
          <p:nvPr/>
        </p:nvSpPr>
        <p:spPr bwMode="auto">
          <a:xfrm>
            <a:off x="8319917" y="2785678"/>
            <a:ext cx="79989" cy="79989"/>
          </a:xfrm>
          <a:custGeom>
            <a:avLst/>
            <a:gdLst>
              <a:gd name="T0" fmla="*/ 380 w 381"/>
              <a:gd name="T1" fmla="*/ 190 h 381"/>
              <a:gd name="T2" fmla="*/ 380 w 381"/>
              <a:gd name="T3" fmla="*/ 190 h 381"/>
              <a:gd name="T4" fmla="*/ 190 w 381"/>
              <a:gd name="T5" fmla="*/ 380 h 381"/>
              <a:gd name="T6" fmla="*/ 190 w 381"/>
              <a:gd name="T7" fmla="*/ 380 h 381"/>
              <a:gd name="T8" fmla="*/ 0 w 381"/>
              <a:gd name="T9" fmla="*/ 190 h 381"/>
              <a:gd name="T10" fmla="*/ 0 w 381"/>
              <a:gd name="T11" fmla="*/ 190 h 381"/>
              <a:gd name="T12" fmla="*/ 190 w 381"/>
              <a:gd name="T13" fmla="*/ 0 h 381"/>
              <a:gd name="T14" fmla="*/ 190 w 381"/>
              <a:gd name="T15" fmla="*/ 0 h 381"/>
              <a:gd name="T16" fmla="*/ 380 w 381"/>
              <a:gd name="T17" fmla="*/ 190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1" h="381">
                <a:moveTo>
                  <a:pt x="380" y="190"/>
                </a:moveTo>
                <a:lnTo>
                  <a:pt x="380" y="190"/>
                </a:lnTo>
                <a:cubicBezTo>
                  <a:pt x="380" y="295"/>
                  <a:pt x="294" y="380"/>
                  <a:pt x="190" y="380"/>
                </a:cubicBezTo>
                <a:lnTo>
                  <a:pt x="190" y="380"/>
                </a:lnTo>
                <a:cubicBezTo>
                  <a:pt x="85" y="380"/>
                  <a:pt x="0" y="295"/>
                  <a:pt x="0" y="190"/>
                </a:cubicBezTo>
                <a:lnTo>
                  <a:pt x="0" y="190"/>
                </a:lnTo>
                <a:cubicBezTo>
                  <a:pt x="0" y="85"/>
                  <a:pt x="85" y="0"/>
                  <a:pt x="190" y="0"/>
                </a:cubicBezTo>
                <a:lnTo>
                  <a:pt x="190" y="0"/>
                </a:lnTo>
                <a:cubicBezTo>
                  <a:pt x="294" y="0"/>
                  <a:pt x="380" y="85"/>
                  <a:pt x="380" y="190"/>
                </a:cubicBez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26" name="Freeform 42">
            <a:extLst>
              <a:ext uri="{FF2B5EF4-FFF2-40B4-BE49-F238E27FC236}">
                <a16:creationId xmlns:a16="http://schemas.microsoft.com/office/drawing/2014/main" xmlns="" id="{D1106244-9DD8-4021-A940-E150D3380770}"/>
              </a:ext>
            </a:extLst>
          </p:cNvPr>
          <p:cNvSpPr>
            <a:spLocks noChangeArrowheads="1"/>
          </p:cNvSpPr>
          <p:nvPr/>
        </p:nvSpPr>
        <p:spPr bwMode="auto">
          <a:xfrm>
            <a:off x="8497568" y="2785678"/>
            <a:ext cx="79989" cy="79989"/>
          </a:xfrm>
          <a:custGeom>
            <a:avLst/>
            <a:gdLst>
              <a:gd name="T0" fmla="*/ 379 w 380"/>
              <a:gd name="T1" fmla="*/ 190 h 381"/>
              <a:gd name="T2" fmla="*/ 379 w 380"/>
              <a:gd name="T3" fmla="*/ 190 h 381"/>
              <a:gd name="T4" fmla="*/ 190 w 380"/>
              <a:gd name="T5" fmla="*/ 380 h 381"/>
              <a:gd name="T6" fmla="*/ 190 w 380"/>
              <a:gd name="T7" fmla="*/ 380 h 381"/>
              <a:gd name="T8" fmla="*/ 0 w 380"/>
              <a:gd name="T9" fmla="*/ 190 h 381"/>
              <a:gd name="T10" fmla="*/ 0 w 380"/>
              <a:gd name="T11" fmla="*/ 190 h 381"/>
              <a:gd name="T12" fmla="*/ 190 w 380"/>
              <a:gd name="T13" fmla="*/ 0 h 381"/>
              <a:gd name="T14" fmla="*/ 190 w 380"/>
              <a:gd name="T15" fmla="*/ 0 h 381"/>
              <a:gd name="T16" fmla="*/ 379 w 380"/>
              <a:gd name="T17" fmla="*/ 190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0" h="381">
                <a:moveTo>
                  <a:pt x="379" y="190"/>
                </a:moveTo>
                <a:lnTo>
                  <a:pt x="379" y="190"/>
                </a:lnTo>
                <a:cubicBezTo>
                  <a:pt x="379" y="295"/>
                  <a:pt x="294" y="380"/>
                  <a:pt x="190" y="380"/>
                </a:cubicBezTo>
                <a:lnTo>
                  <a:pt x="190" y="380"/>
                </a:lnTo>
                <a:cubicBezTo>
                  <a:pt x="85" y="380"/>
                  <a:pt x="0" y="295"/>
                  <a:pt x="0" y="190"/>
                </a:cubicBezTo>
                <a:lnTo>
                  <a:pt x="0" y="190"/>
                </a:lnTo>
                <a:cubicBezTo>
                  <a:pt x="0" y="85"/>
                  <a:pt x="85" y="0"/>
                  <a:pt x="190" y="0"/>
                </a:cubicBezTo>
                <a:lnTo>
                  <a:pt x="190" y="0"/>
                </a:lnTo>
                <a:cubicBezTo>
                  <a:pt x="294" y="0"/>
                  <a:pt x="379" y="85"/>
                  <a:pt x="379" y="190"/>
                </a:cubicBez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pic>
        <p:nvPicPr>
          <p:cNvPr id="27" name="Grafik 26">
            <a:extLst>
              <a:ext uri="{FF2B5EF4-FFF2-40B4-BE49-F238E27FC236}">
                <a16:creationId xmlns:a16="http://schemas.microsoft.com/office/drawing/2014/main" xmlns="" id="{109E6E81-09F3-4CD6-89B5-4B7C154E0860}"/>
              </a:ext>
            </a:extLst>
          </p:cNvPr>
          <p:cNvPicPr>
            <a:picLocks noChangeAspect="1"/>
          </p:cNvPicPr>
          <p:nvPr/>
        </p:nvPicPr>
        <p:blipFill>
          <a:blip r:embed="rId3"/>
          <a:stretch>
            <a:fillRect/>
          </a:stretch>
        </p:blipFill>
        <p:spPr>
          <a:xfrm>
            <a:off x="7823551" y="784050"/>
            <a:ext cx="2501052" cy="1477724"/>
          </a:xfrm>
          <a:prstGeom prst="rect">
            <a:avLst/>
          </a:prstGeom>
          <a:solidFill>
            <a:schemeClr val="bg1">
              <a:lumMod val="75000"/>
              <a:alpha val="30000"/>
            </a:schemeClr>
          </a:solidFill>
          <a:ln>
            <a:solidFill>
              <a:schemeClr val="accent1"/>
            </a:solidFill>
          </a:ln>
        </p:spPr>
      </p:pic>
      <p:grpSp>
        <p:nvGrpSpPr>
          <p:cNvPr id="28" name="Gruppieren 27">
            <a:extLst>
              <a:ext uri="{FF2B5EF4-FFF2-40B4-BE49-F238E27FC236}">
                <a16:creationId xmlns:a16="http://schemas.microsoft.com/office/drawing/2014/main" xmlns="" id="{75A13928-65C8-4BE3-B000-E1F29C10D56A}"/>
              </a:ext>
            </a:extLst>
          </p:cNvPr>
          <p:cNvGrpSpPr/>
          <p:nvPr/>
        </p:nvGrpSpPr>
        <p:grpSpPr>
          <a:xfrm>
            <a:off x="7078416" y="384789"/>
            <a:ext cx="3898085" cy="2774011"/>
            <a:chOff x="6841341" y="3070667"/>
            <a:chExt cx="2482956" cy="1538598"/>
          </a:xfrm>
        </p:grpSpPr>
        <p:sp>
          <p:nvSpPr>
            <p:cNvPr id="29" name="Freeform 47">
              <a:extLst>
                <a:ext uri="{FF2B5EF4-FFF2-40B4-BE49-F238E27FC236}">
                  <a16:creationId xmlns:a16="http://schemas.microsoft.com/office/drawing/2014/main" xmlns="" id="{9CA610BE-5354-41D5-BCEC-C81BB2FCEBE2}"/>
                </a:ext>
              </a:extLst>
            </p:cNvPr>
            <p:cNvSpPr>
              <a:spLocks noChangeArrowheads="1"/>
            </p:cNvSpPr>
            <p:nvPr/>
          </p:nvSpPr>
          <p:spPr bwMode="auto">
            <a:xfrm>
              <a:off x="8228953" y="3070667"/>
              <a:ext cx="300425" cy="313447"/>
            </a:xfrm>
            <a:custGeom>
              <a:avLst/>
              <a:gdLst>
                <a:gd name="T0" fmla="*/ 1398 w 1426"/>
                <a:gd name="T1" fmla="*/ 451 h 1488"/>
                <a:gd name="T2" fmla="*/ 1398 w 1426"/>
                <a:gd name="T3" fmla="*/ 451 h 1488"/>
                <a:gd name="T4" fmla="*/ 819 w 1426"/>
                <a:gd name="T5" fmla="*/ 371 h 1488"/>
                <a:gd name="T6" fmla="*/ 819 w 1426"/>
                <a:gd name="T7" fmla="*/ 371 h 1488"/>
                <a:gd name="T8" fmla="*/ 187 w 1426"/>
                <a:gd name="T9" fmla="*/ 643 h 1488"/>
                <a:gd name="T10" fmla="*/ 187 w 1426"/>
                <a:gd name="T11" fmla="*/ 643 h 1488"/>
                <a:gd name="T12" fmla="*/ 1096 w 1426"/>
                <a:gd name="T13" fmla="*/ 1082 h 1488"/>
                <a:gd name="T14" fmla="*/ 1096 w 1426"/>
                <a:gd name="T15" fmla="*/ 1082 h 1488"/>
                <a:gd name="T16" fmla="*/ 1398 w 1426"/>
                <a:gd name="T17" fmla="*/ 451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6" h="1488">
                  <a:moveTo>
                    <a:pt x="1398" y="451"/>
                  </a:moveTo>
                  <a:lnTo>
                    <a:pt x="1398" y="451"/>
                  </a:lnTo>
                  <a:cubicBezTo>
                    <a:pt x="1373" y="264"/>
                    <a:pt x="1142" y="0"/>
                    <a:pt x="819" y="371"/>
                  </a:cubicBezTo>
                  <a:lnTo>
                    <a:pt x="819" y="371"/>
                  </a:lnTo>
                  <a:cubicBezTo>
                    <a:pt x="494" y="742"/>
                    <a:pt x="348" y="383"/>
                    <a:pt x="187" y="643"/>
                  </a:cubicBezTo>
                  <a:lnTo>
                    <a:pt x="187" y="643"/>
                  </a:lnTo>
                  <a:cubicBezTo>
                    <a:pt x="0" y="944"/>
                    <a:pt x="635" y="1487"/>
                    <a:pt x="1096" y="1082"/>
                  </a:cubicBezTo>
                  <a:lnTo>
                    <a:pt x="1096" y="1082"/>
                  </a:lnTo>
                  <a:cubicBezTo>
                    <a:pt x="1332" y="873"/>
                    <a:pt x="1425" y="652"/>
                    <a:pt x="1398" y="451"/>
                  </a:cubicBezTo>
                </a:path>
              </a:pathLst>
            </a:custGeom>
            <a:solidFill>
              <a:schemeClr val="tx2">
                <a:lumMod val="5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30" name="Freeform 43">
              <a:extLst>
                <a:ext uri="{FF2B5EF4-FFF2-40B4-BE49-F238E27FC236}">
                  <a16:creationId xmlns:a16="http://schemas.microsoft.com/office/drawing/2014/main" xmlns="" id="{E61B01B4-917C-418D-B5E1-2A1FA8296C7E}"/>
                </a:ext>
              </a:extLst>
            </p:cNvPr>
            <p:cNvSpPr>
              <a:spLocks noChangeArrowheads="1"/>
            </p:cNvSpPr>
            <p:nvPr/>
          </p:nvSpPr>
          <p:spPr bwMode="auto">
            <a:xfrm>
              <a:off x="8425439" y="3141297"/>
              <a:ext cx="79140" cy="114877"/>
            </a:xfrm>
            <a:custGeom>
              <a:avLst/>
              <a:gdLst>
                <a:gd name="connsiteX0" fmla="*/ 192406 w 245077"/>
                <a:gd name="connsiteY0" fmla="*/ 1358 h 355743"/>
                <a:gd name="connsiteX1" fmla="*/ 240636 w 245077"/>
                <a:gd name="connsiteY1" fmla="*/ 134245 h 355743"/>
                <a:gd name="connsiteX2" fmla="*/ 153302 w 245077"/>
                <a:gd name="connsiteY2" fmla="*/ 240947 h 355743"/>
                <a:gd name="connsiteX3" fmla="*/ 126435 w 245077"/>
                <a:gd name="connsiteY3" fmla="*/ 224916 h 355743"/>
                <a:gd name="connsiteX4" fmla="*/ 88570 w 245077"/>
                <a:gd name="connsiteY4" fmla="*/ 324687 h 355743"/>
                <a:gd name="connsiteX5" fmla="*/ 84664 w 245077"/>
                <a:gd name="connsiteY5" fmla="*/ 332499 h 355743"/>
                <a:gd name="connsiteX6" fmla="*/ 22816 w 245077"/>
                <a:gd name="connsiteY6" fmla="*/ 349426 h 355743"/>
                <a:gd name="connsiteX7" fmla="*/ 5890 w 245077"/>
                <a:gd name="connsiteY7" fmla="*/ 287578 h 355743"/>
                <a:gd name="connsiteX8" fmla="*/ 69690 w 245077"/>
                <a:gd name="connsiteY8" fmla="*/ 184716 h 355743"/>
                <a:gd name="connsiteX9" fmla="*/ 91277 w 245077"/>
                <a:gd name="connsiteY9" fmla="*/ 153354 h 355743"/>
                <a:gd name="connsiteX10" fmla="*/ 90299 w 245077"/>
                <a:gd name="connsiteY10" fmla="*/ 149861 h 355743"/>
                <a:gd name="connsiteX11" fmla="*/ 84125 w 245077"/>
                <a:gd name="connsiteY11" fmla="*/ 149522 h 355743"/>
                <a:gd name="connsiteX12" fmla="*/ 67106 w 245077"/>
                <a:gd name="connsiteY12" fmla="*/ 134481 h 355743"/>
                <a:gd name="connsiteX13" fmla="*/ 71778 w 245077"/>
                <a:gd name="connsiteY13" fmla="*/ 100378 h 355743"/>
                <a:gd name="connsiteX14" fmla="*/ 88797 w 245077"/>
                <a:gd name="connsiteY14" fmla="*/ 101182 h 355743"/>
                <a:gd name="connsiteX15" fmla="*/ 91788 w 245077"/>
                <a:gd name="connsiteY15" fmla="*/ 104226 h 355743"/>
                <a:gd name="connsiteX16" fmla="*/ 92037 w 245077"/>
                <a:gd name="connsiteY16" fmla="*/ 99550 h 355743"/>
                <a:gd name="connsiteX17" fmla="*/ 192406 w 245077"/>
                <a:gd name="connsiteY17" fmla="*/ 1358 h 35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5077" h="355743">
                  <a:moveTo>
                    <a:pt x="192406" y="1358"/>
                  </a:moveTo>
                  <a:cubicBezTo>
                    <a:pt x="233467" y="11177"/>
                    <a:pt x="254974" y="70092"/>
                    <a:pt x="240636" y="134245"/>
                  </a:cubicBezTo>
                  <a:cubicBezTo>
                    <a:pt x="225646" y="197743"/>
                    <a:pt x="194362" y="250112"/>
                    <a:pt x="153302" y="240947"/>
                  </a:cubicBezTo>
                  <a:lnTo>
                    <a:pt x="126435" y="224916"/>
                  </a:lnTo>
                  <a:lnTo>
                    <a:pt x="88570" y="324687"/>
                  </a:lnTo>
                  <a:cubicBezTo>
                    <a:pt x="87268" y="327291"/>
                    <a:pt x="86617" y="329895"/>
                    <a:pt x="84664" y="332499"/>
                  </a:cubicBezTo>
                  <a:cubicBezTo>
                    <a:pt x="72294" y="354634"/>
                    <a:pt x="44951" y="362446"/>
                    <a:pt x="22816" y="349426"/>
                  </a:cubicBezTo>
                  <a:cubicBezTo>
                    <a:pt x="1332" y="337056"/>
                    <a:pt x="-6480" y="309713"/>
                    <a:pt x="5890" y="287578"/>
                  </a:cubicBezTo>
                  <a:cubicBezTo>
                    <a:pt x="26071" y="252423"/>
                    <a:pt x="47555" y="217919"/>
                    <a:pt x="69690" y="184716"/>
                  </a:cubicBezTo>
                  <a:lnTo>
                    <a:pt x="91277" y="153354"/>
                  </a:lnTo>
                  <a:lnTo>
                    <a:pt x="90299" y="149861"/>
                  </a:lnTo>
                  <a:lnTo>
                    <a:pt x="84125" y="149522"/>
                  </a:lnTo>
                  <a:cubicBezTo>
                    <a:pt x="77284" y="146707"/>
                    <a:pt x="70777" y="141559"/>
                    <a:pt x="67106" y="134481"/>
                  </a:cubicBezTo>
                  <a:cubicBezTo>
                    <a:pt x="59765" y="120969"/>
                    <a:pt x="61767" y="105526"/>
                    <a:pt x="71778" y="100378"/>
                  </a:cubicBezTo>
                  <a:cubicBezTo>
                    <a:pt x="76784" y="97804"/>
                    <a:pt x="82957" y="98287"/>
                    <a:pt x="88797" y="101182"/>
                  </a:cubicBezTo>
                  <a:lnTo>
                    <a:pt x="91788" y="104226"/>
                  </a:lnTo>
                  <a:lnTo>
                    <a:pt x="92037" y="99550"/>
                  </a:lnTo>
                  <a:cubicBezTo>
                    <a:pt x="106376" y="36052"/>
                    <a:pt x="151346" y="-8461"/>
                    <a:pt x="192406" y="1358"/>
                  </a:cubicBezTo>
                  <a:close/>
                </a:path>
              </a:pathLst>
            </a:custGeom>
            <a:solidFill>
              <a:schemeClr val="bg1">
                <a:lumMod val="85000"/>
              </a:schemeClr>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31" name="Freeform 52">
              <a:extLst>
                <a:ext uri="{FF2B5EF4-FFF2-40B4-BE49-F238E27FC236}">
                  <a16:creationId xmlns:a16="http://schemas.microsoft.com/office/drawing/2014/main" xmlns="" id="{6E242E07-8B0A-44AF-B00F-02D3F2ED2652}"/>
                </a:ext>
              </a:extLst>
            </p:cNvPr>
            <p:cNvSpPr>
              <a:spLocks noChangeArrowheads="1"/>
            </p:cNvSpPr>
            <p:nvPr/>
          </p:nvSpPr>
          <p:spPr bwMode="auto">
            <a:xfrm>
              <a:off x="8451250" y="3130194"/>
              <a:ext cx="49295" cy="45576"/>
            </a:xfrm>
            <a:custGeom>
              <a:avLst/>
              <a:gdLst>
                <a:gd name="T0" fmla="*/ 216 w 232"/>
                <a:gd name="T1" fmla="*/ 80 h 217"/>
                <a:gd name="T2" fmla="*/ 216 w 232"/>
                <a:gd name="T3" fmla="*/ 80 h 217"/>
                <a:gd name="T4" fmla="*/ 17 w 232"/>
                <a:gd name="T5" fmla="*/ 210 h 217"/>
                <a:gd name="T6" fmla="*/ 0 w 232"/>
                <a:gd name="T7" fmla="*/ 159 h 217"/>
                <a:gd name="T8" fmla="*/ 82 w 232"/>
                <a:gd name="T9" fmla="*/ 7 h 217"/>
                <a:gd name="T10" fmla="*/ 173 w 232"/>
                <a:gd name="T11" fmla="*/ 0 h 217"/>
                <a:gd name="T12" fmla="*/ 231 w 232"/>
                <a:gd name="T13" fmla="*/ 52 h 217"/>
                <a:gd name="T14" fmla="*/ 216 w 232"/>
                <a:gd name="T15" fmla="*/ 80 h 2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217">
                  <a:moveTo>
                    <a:pt x="216" y="80"/>
                  </a:moveTo>
                  <a:lnTo>
                    <a:pt x="216" y="80"/>
                  </a:lnTo>
                  <a:cubicBezTo>
                    <a:pt x="216" y="80"/>
                    <a:pt x="97" y="216"/>
                    <a:pt x="17" y="210"/>
                  </a:cubicBezTo>
                  <a:lnTo>
                    <a:pt x="0" y="159"/>
                  </a:lnTo>
                  <a:lnTo>
                    <a:pt x="82" y="7"/>
                  </a:lnTo>
                  <a:lnTo>
                    <a:pt x="173" y="0"/>
                  </a:lnTo>
                  <a:lnTo>
                    <a:pt x="231" y="52"/>
                  </a:lnTo>
                  <a:lnTo>
                    <a:pt x="216" y="80"/>
                  </a:lnTo>
                </a:path>
              </a:pathLst>
            </a:custGeom>
            <a:solidFill>
              <a:schemeClr val="tx2">
                <a:lumMod val="5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32" name="Freeform 45">
              <a:extLst>
                <a:ext uri="{FF2B5EF4-FFF2-40B4-BE49-F238E27FC236}">
                  <a16:creationId xmlns:a16="http://schemas.microsoft.com/office/drawing/2014/main" xmlns="" id="{EE1E6A98-3491-4BCC-9527-6A098CDBF5D4}"/>
                </a:ext>
              </a:extLst>
            </p:cNvPr>
            <p:cNvSpPr>
              <a:spLocks noChangeArrowheads="1"/>
            </p:cNvSpPr>
            <p:nvPr/>
          </p:nvSpPr>
          <p:spPr bwMode="auto">
            <a:xfrm>
              <a:off x="8133152" y="3336678"/>
              <a:ext cx="428569" cy="469495"/>
            </a:xfrm>
            <a:custGeom>
              <a:avLst/>
              <a:gdLst>
                <a:gd name="connsiteX0" fmla="*/ 670168 w 1327166"/>
                <a:gd name="connsiteY0" fmla="*/ 0 h 1453902"/>
                <a:gd name="connsiteX1" fmla="*/ 785368 w 1327166"/>
                <a:gd name="connsiteY1" fmla="*/ 67126 h 1453902"/>
                <a:gd name="connsiteX2" fmla="*/ 786579 w 1327166"/>
                <a:gd name="connsiteY2" fmla="*/ 66249 h 1453902"/>
                <a:gd name="connsiteX3" fmla="*/ 1327166 w 1327166"/>
                <a:gd name="connsiteY3" fmla="*/ 1453902 h 1453902"/>
                <a:gd name="connsiteX4" fmla="*/ 1279563 w 1327166"/>
                <a:gd name="connsiteY4" fmla="*/ 1453902 h 1453902"/>
                <a:gd name="connsiteX5" fmla="*/ 991989 w 1327166"/>
                <a:gd name="connsiteY5" fmla="*/ 759749 h 1453902"/>
                <a:gd name="connsiteX6" fmla="*/ 726502 w 1327166"/>
                <a:gd name="connsiteY6" fmla="*/ 509257 h 1453902"/>
                <a:gd name="connsiteX7" fmla="*/ 673318 w 1327166"/>
                <a:gd name="connsiteY7" fmla="*/ 435268 h 1453902"/>
                <a:gd name="connsiteX8" fmla="*/ 654670 w 1327166"/>
                <a:gd name="connsiteY8" fmla="*/ 516765 h 1453902"/>
                <a:gd name="connsiteX9" fmla="*/ 512904 w 1327166"/>
                <a:gd name="connsiteY9" fmla="*/ 953977 h 1453902"/>
                <a:gd name="connsiteX10" fmla="*/ 57424 w 1327166"/>
                <a:gd name="connsiteY10" fmla="*/ 1347329 h 1453902"/>
                <a:gd name="connsiteX11" fmla="*/ 0 w 1327166"/>
                <a:gd name="connsiteY11" fmla="*/ 1347329 h 1453902"/>
                <a:gd name="connsiteX12" fmla="*/ 449607 w 1327166"/>
                <a:gd name="connsiteY12" fmla="*/ 891250 h 1453902"/>
                <a:gd name="connsiteX13" fmla="*/ 670168 w 1327166"/>
                <a:gd name="connsiteY13" fmla="*/ 0 h 1453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27166" h="1453902">
                  <a:moveTo>
                    <a:pt x="670168" y="0"/>
                  </a:moveTo>
                  <a:lnTo>
                    <a:pt x="785368" y="67126"/>
                  </a:lnTo>
                  <a:lnTo>
                    <a:pt x="786579" y="66249"/>
                  </a:lnTo>
                  <a:cubicBezTo>
                    <a:pt x="786579" y="66249"/>
                    <a:pt x="1264565" y="1065359"/>
                    <a:pt x="1327166" y="1453902"/>
                  </a:cubicBezTo>
                  <a:lnTo>
                    <a:pt x="1279563" y="1453902"/>
                  </a:lnTo>
                  <a:cubicBezTo>
                    <a:pt x="1128929" y="1144374"/>
                    <a:pt x="907869" y="929533"/>
                    <a:pt x="991989" y="759749"/>
                  </a:cubicBezTo>
                  <a:cubicBezTo>
                    <a:pt x="991989" y="759749"/>
                    <a:pt x="845013" y="655420"/>
                    <a:pt x="726502" y="509257"/>
                  </a:cubicBezTo>
                  <a:lnTo>
                    <a:pt x="673318" y="435268"/>
                  </a:lnTo>
                  <a:lnTo>
                    <a:pt x="654670" y="516765"/>
                  </a:lnTo>
                  <a:cubicBezTo>
                    <a:pt x="611765" y="705028"/>
                    <a:pt x="567066" y="891250"/>
                    <a:pt x="512904" y="953977"/>
                  </a:cubicBezTo>
                  <a:cubicBezTo>
                    <a:pt x="403928" y="1079431"/>
                    <a:pt x="57424" y="1347329"/>
                    <a:pt x="57424" y="1347329"/>
                  </a:cubicBezTo>
                  <a:lnTo>
                    <a:pt x="0" y="1347329"/>
                  </a:lnTo>
                  <a:cubicBezTo>
                    <a:pt x="182714" y="1033693"/>
                    <a:pt x="332800" y="882755"/>
                    <a:pt x="449607" y="891250"/>
                  </a:cubicBezTo>
                  <a:cubicBezTo>
                    <a:pt x="392835" y="389432"/>
                    <a:pt x="401318" y="67301"/>
                    <a:pt x="670168" y="0"/>
                  </a:cubicBezTo>
                  <a:close/>
                </a:path>
              </a:pathLst>
            </a:custGeom>
            <a:solidFill>
              <a:schemeClr val="accent3"/>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34" name="Freeform 46">
              <a:extLst>
                <a:ext uri="{FF2B5EF4-FFF2-40B4-BE49-F238E27FC236}">
                  <a16:creationId xmlns:a16="http://schemas.microsoft.com/office/drawing/2014/main" xmlns="" id="{6C240E5D-FC21-4C1D-84A9-0A399B7EF971}"/>
                </a:ext>
              </a:extLst>
            </p:cNvPr>
            <p:cNvSpPr>
              <a:spLocks noChangeArrowheads="1"/>
            </p:cNvSpPr>
            <p:nvPr/>
          </p:nvSpPr>
          <p:spPr bwMode="auto">
            <a:xfrm>
              <a:off x="8125773" y="3760214"/>
              <a:ext cx="478523" cy="61938"/>
            </a:xfrm>
            <a:custGeom>
              <a:avLst/>
              <a:gdLst>
                <a:gd name="connsiteX0" fmla="*/ 1359770 w 1481860"/>
                <a:gd name="connsiteY0" fmla="*/ 91779 h 191805"/>
                <a:gd name="connsiteX1" fmla="*/ 1481856 w 1481860"/>
                <a:gd name="connsiteY1" fmla="*/ 163852 h 191805"/>
                <a:gd name="connsiteX2" fmla="*/ 1287954 w 1481860"/>
                <a:gd name="connsiteY2" fmla="*/ 161255 h 191805"/>
                <a:gd name="connsiteX3" fmla="*/ 1359770 w 1481860"/>
                <a:gd name="connsiteY3" fmla="*/ 91779 h 191805"/>
                <a:gd name="connsiteX4" fmla="*/ 52210 w 1481860"/>
                <a:gd name="connsiteY4" fmla="*/ 574 h 191805"/>
                <a:gd name="connsiteX5" fmla="*/ 86024 w 1481860"/>
                <a:gd name="connsiteY5" fmla="*/ 3342 h 191805"/>
                <a:gd name="connsiteX6" fmla="*/ 188080 w 1481860"/>
                <a:gd name="connsiteY6" fmla="*/ 101022 h 191805"/>
                <a:gd name="connsiteX7" fmla="*/ 324 w 1481860"/>
                <a:gd name="connsiteY7" fmla="*/ 54787 h 191805"/>
                <a:gd name="connsiteX8" fmla="*/ 52210 w 1481860"/>
                <a:gd name="connsiteY8" fmla="*/ 574 h 19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1860" h="191805">
                  <a:moveTo>
                    <a:pt x="1359770" y="91779"/>
                  </a:moveTo>
                  <a:cubicBezTo>
                    <a:pt x="1413305" y="92428"/>
                    <a:pt x="1482509" y="125543"/>
                    <a:pt x="1481856" y="163852"/>
                  </a:cubicBezTo>
                  <a:cubicBezTo>
                    <a:pt x="1480551" y="202811"/>
                    <a:pt x="1287301" y="200214"/>
                    <a:pt x="1287954" y="161255"/>
                  </a:cubicBezTo>
                  <a:cubicBezTo>
                    <a:pt x="1288607" y="122296"/>
                    <a:pt x="1306887" y="91129"/>
                    <a:pt x="1359770" y="91779"/>
                  </a:cubicBezTo>
                  <a:close/>
                  <a:moveTo>
                    <a:pt x="52210" y="574"/>
                  </a:moveTo>
                  <a:cubicBezTo>
                    <a:pt x="61900" y="-688"/>
                    <a:pt x="73104" y="86"/>
                    <a:pt x="86024" y="3342"/>
                  </a:cubicBezTo>
                  <a:cubicBezTo>
                    <a:pt x="137706" y="15715"/>
                    <a:pt x="197893" y="63252"/>
                    <a:pt x="188080" y="101022"/>
                  </a:cubicBezTo>
                  <a:cubicBezTo>
                    <a:pt x="178921" y="139443"/>
                    <a:pt x="-8835" y="93208"/>
                    <a:pt x="324" y="54787"/>
                  </a:cubicBezTo>
                  <a:cubicBezTo>
                    <a:pt x="7684" y="26459"/>
                    <a:pt x="23139" y="4359"/>
                    <a:pt x="52210" y="574"/>
                  </a:cubicBezTo>
                  <a:close/>
                </a:path>
              </a:pathLst>
            </a:custGeom>
            <a:solidFill>
              <a:schemeClr val="tx2">
                <a:lumMod val="50000"/>
              </a:schemeClr>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35" name="Freeform 59">
              <a:extLst>
                <a:ext uri="{FF2B5EF4-FFF2-40B4-BE49-F238E27FC236}">
                  <a16:creationId xmlns:a16="http://schemas.microsoft.com/office/drawing/2014/main" xmlns="" id="{E42D1A74-4531-4044-8176-FA9DEFCE9D96}"/>
                </a:ext>
              </a:extLst>
            </p:cNvPr>
            <p:cNvSpPr>
              <a:spLocks noChangeArrowheads="1"/>
            </p:cNvSpPr>
            <p:nvPr/>
          </p:nvSpPr>
          <p:spPr bwMode="auto">
            <a:xfrm>
              <a:off x="8429857" y="3223205"/>
              <a:ext cx="16742" cy="23253"/>
            </a:xfrm>
            <a:custGeom>
              <a:avLst/>
              <a:gdLst>
                <a:gd name="T0" fmla="*/ 0 w 81"/>
                <a:gd name="T1" fmla="*/ 7 h 112"/>
                <a:gd name="T2" fmla="*/ 48 w 81"/>
                <a:gd name="T3" fmla="*/ 0 h 112"/>
                <a:gd name="T4" fmla="*/ 80 w 81"/>
                <a:gd name="T5" fmla="*/ 78 h 112"/>
                <a:gd name="T6" fmla="*/ 31 w 81"/>
                <a:gd name="T7" fmla="*/ 111 h 112"/>
                <a:gd name="T8" fmla="*/ 0 w 81"/>
                <a:gd name="T9" fmla="*/ 7 h 112"/>
              </a:gdLst>
              <a:ahLst/>
              <a:cxnLst>
                <a:cxn ang="0">
                  <a:pos x="T0" y="T1"/>
                </a:cxn>
                <a:cxn ang="0">
                  <a:pos x="T2" y="T3"/>
                </a:cxn>
                <a:cxn ang="0">
                  <a:pos x="T4" y="T5"/>
                </a:cxn>
                <a:cxn ang="0">
                  <a:pos x="T6" y="T7"/>
                </a:cxn>
                <a:cxn ang="0">
                  <a:pos x="T8" y="T9"/>
                </a:cxn>
              </a:cxnLst>
              <a:rect l="0" t="0" r="r" b="b"/>
              <a:pathLst>
                <a:path w="81" h="112">
                  <a:moveTo>
                    <a:pt x="0" y="7"/>
                  </a:moveTo>
                  <a:lnTo>
                    <a:pt x="48" y="0"/>
                  </a:lnTo>
                  <a:lnTo>
                    <a:pt x="80" y="78"/>
                  </a:lnTo>
                  <a:lnTo>
                    <a:pt x="31" y="111"/>
                  </a:lnTo>
                  <a:lnTo>
                    <a:pt x="0" y="7"/>
                  </a:lnTo>
                </a:path>
              </a:pathLst>
            </a:custGeom>
            <a:solidFill>
              <a:srgbClr val="C0D4F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36" name="Freeform 48">
              <a:extLst>
                <a:ext uri="{FF2B5EF4-FFF2-40B4-BE49-F238E27FC236}">
                  <a16:creationId xmlns:a16="http://schemas.microsoft.com/office/drawing/2014/main" xmlns="" id="{A73226F6-EEC9-4C75-B397-8D969D2A6F7A}"/>
                </a:ext>
              </a:extLst>
            </p:cNvPr>
            <p:cNvSpPr>
              <a:spLocks noChangeArrowheads="1"/>
            </p:cNvSpPr>
            <p:nvPr/>
          </p:nvSpPr>
          <p:spPr bwMode="auto">
            <a:xfrm>
              <a:off x="8200605" y="3216519"/>
              <a:ext cx="467295" cy="247171"/>
            </a:xfrm>
            <a:custGeom>
              <a:avLst/>
              <a:gdLst>
                <a:gd name="connsiteX0" fmla="*/ 721184 w 1447091"/>
                <a:gd name="connsiteY0" fmla="*/ 532 h 765425"/>
                <a:gd name="connsiteX1" fmla="*/ 733576 w 1447091"/>
                <a:gd name="connsiteY1" fmla="*/ 4083 h 765425"/>
                <a:gd name="connsiteX2" fmla="*/ 735450 w 1447091"/>
                <a:gd name="connsiteY2" fmla="*/ 3421 h 765425"/>
                <a:gd name="connsiteX3" fmla="*/ 735337 w 1447091"/>
                <a:gd name="connsiteY3" fmla="*/ 4587 h 765425"/>
                <a:gd name="connsiteX4" fmla="*/ 753202 w 1447091"/>
                <a:gd name="connsiteY4" fmla="*/ 9706 h 765425"/>
                <a:gd name="connsiteX5" fmla="*/ 785480 w 1447091"/>
                <a:gd name="connsiteY5" fmla="*/ 31661 h 765425"/>
                <a:gd name="connsiteX6" fmla="*/ 798798 w 1447091"/>
                <a:gd name="connsiteY6" fmla="*/ 51725 h 765425"/>
                <a:gd name="connsiteX7" fmla="*/ 801008 w 1447091"/>
                <a:gd name="connsiteY7" fmla="*/ 47853 h 765425"/>
                <a:gd name="connsiteX8" fmla="*/ 803786 w 1447091"/>
                <a:gd name="connsiteY8" fmla="*/ 59240 h 765425"/>
                <a:gd name="connsiteX9" fmla="*/ 827442 w 1447091"/>
                <a:gd name="connsiteY9" fmla="*/ 94877 h 765425"/>
                <a:gd name="connsiteX10" fmla="*/ 827614 w 1447091"/>
                <a:gd name="connsiteY10" fmla="*/ 129325 h 765425"/>
                <a:gd name="connsiteX11" fmla="*/ 832422 w 1447091"/>
                <a:gd name="connsiteY11" fmla="*/ 134111 h 765425"/>
                <a:gd name="connsiteX12" fmla="*/ 842660 w 1447091"/>
                <a:gd name="connsiteY12" fmla="*/ 158528 h 765425"/>
                <a:gd name="connsiteX13" fmla="*/ 843313 w 1447091"/>
                <a:gd name="connsiteY13" fmla="*/ 165056 h 765425"/>
                <a:gd name="connsiteX14" fmla="*/ 843313 w 1447091"/>
                <a:gd name="connsiteY14" fmla="*/ 165709 h 765425"/>
                <a:gd name="connsiteX15" fmla="*/ 894919 w 1447091"/>
                <a:gd name="connsiteY15" fmla="*/ 350442 h 765425"/>
                <a:gd name="connsiteX16" fmla="*/ 1020994 w 1447091"/>
                <a:gd name="connsiteY16" fmla="*/ 485566 h 765425"/>
                <a:gd name="connsiteX17" fmla="*/ 1209127 w 1447091"/>
                <a:gd name="connsiteY17" fmla="*/ 527996 h 765425"/>
                <a:gd name="connsiteX18" fmla="*/ 1260079 w 1447091"/>
                <a:gd name="connsiteY18" fmla="*/ 524732 h 765425"/>
                <a:gd name="connsiteX19" fmla="*/ 1311032 w 1447091"/>
                <a:gd name="connsiteY19" fmla="*/ 515593 h 765425"/>
                <a:gd name="connsiteX20" fmla="*/ 1337162 w 1447091"/>
                <a:gd name="connsiteY20" fmla="*/ 511024 h 765425"/>
                <a:gd name="connsiteX21" fmla="*/ 1361985 w 1447091"/>
                <a:gd name="connsiteY21" fmla="*/ 503843 h 765425"/>
                <a:gd name="connsiteX22" fmla="*/ 1412937 w 1447091"/>
                <a:gd name="connsiteY22" fmla="*/ 489482 h 765425"/>
                <a:gd name="connsiteX23" fmla="*/ 1414897 w 1447091"/>
                <a:gd name="connsiteY23" fmla="*/ 488829 h 765425"/>
                <a:gd name="connsiteX24" fmla="*/ 1446253 w 1447091"/>
                <a:gd name="connsiteY24" fmla="*/ 507107 h 765425"/>
                <a:gd name="connsiteX25" fmla="*/ 1431228 w 1447091"/>
                <a:gd name="connsiteY25" fmla="*/ 536482 h 765425"/>
                <a:gd name="connsiteX26" fmla="*/ 1378969 w 1447091"/>
                <a:gd name="connsiteY26" fmla="*/ 556717 h 765425"/>
                <a:gd name="connsiteX27" fmla="*/ 1352839 w 1447091"/>
                <a:gd name="connsiteY27" fmla="*/ 567162 h 765425"/>
                <a:gd name="connsiteX28" fmla="*/ 1326057 w 1447091"/>
                <a:gd name="connsiteY28" fmla="*/ 574342 h 765425"/>
                <a:gd name="connsiteX29" fmla="*/ 1271185 w 1447091"/>
                <a:gd name="connsiteY29" fmla="*/ 589356 h 765425"/>
                <a:gd name="connsiteX30" fmla="*/ 1214353 w 1447091"/>
                <a:gd name="connsiteY30" fmla="*/ 599147 h 765425"/>
                <a:gd name="connsiteX31" fmla="*/ 980493 w 1447091"/>
                <a:gd name="connsiteY31" fmla="*/ 567162 h 765425"/>
                <a:gd name="connsiteX32" fmla="*/ 797586 w 1447091"/>
                <a:gd name="connsiteY32" fmla="*/ 407233 h 765425"/>
                <a:gd name="connsiteX33" fmla="*/ 743557 w 1447091"/>
                <a:gd name="connsiteY33" fmla="*/ 300146 h 765425"/>
                <a:gd name="connsiteX34" fmla="*/ 690103 w 1447091"/>
                <a:gd name="connsiteY34" fmla="*/ 353111 h 765425"/>
                <a:gd name="connsiteX35" fmla="*/ 577582 w 1447091"/>
                <a:gd name="connsiteY35" fmla="*/ 440574 h 765425"/>
                <a:gd name="connsiteX36" fmla="*/ 462227 w 1447091"/>
                <a:gd name="connsiteY36" fmla="*/ 373185 h 765425"/>
                <a:gd name="connsiteX37" fmla="*/ 513092 w 1447091"/>
                <a:gd name="connsiteY37" fmla="*/ 200399 h 765425"/>
                <a:gd name="connsiteX38" fmla="*/ 540917 w 1447091"/>
                <a:gd name="connsiteY38" fmla="*/ 147287 h 765425"/>
                <a:gd name="connsiteX39" fmla="*/ 438396 w 1447091"/>
                <a:gd name="connsiteY39" fmla="*/ 173484 h 765425"/>
                <a:gd name="connsiteX40" fmla="*/ 230848 w 1447091"/>
                <a:gd name="connsiteY40" fmla="*/ 294869 h 765425"/>
                <a:gd name="connsiteX41" fmla="*/ 94441 w 1447091"/>
                <a:gd name="connsiteY41" fmla="*/ 493914 h 765425"/>
                <a:gd name="connsiteX42" fmla="*/ 62460 w 1447091"/>
                <a:gd name="connsiteY42" fmla="*/ 613341 h 765425"/>
                <a:gd name="connsiteX43" fmla="*/ 53323 w 1447091"/>
                <a:gd name="connsiteY43" fmla="*/ 739946 h 765425"/>
                <a:gd name="connsiteX44" fmla="*/ 53323 w 1447091"/>
                <a:gd name="connsiteY44" fmla="*/ 740599 h 765425"/>
                <a:gd name="connsiteX45" fmla="*/ 27869 w 1447091"/>
                <a:gd name="connsiteY45" fmla="*/ 765398 h 765425"/>
                <a:gd name="connsiteX46" fmla="*/ 3068 w 1447091"/>
                <a:gd name="connsiteY46" fmla="*/ 741904 h 765425"/>
                <a:gd name="connsiteX47" fmla="*/ 2415 w 1447091"/>
                <a:gd name="connsiteY47" fmla="*/ 606162 h 765425"/>
                <a:gd name="connsiteX48" fmla="*/ 27216 w 1447091"/>
                <a:gd name="connsiteY48" fmla="*/ 471073 h 765425"/>
                <a:gd name="connsiteX49" fmla="*/ 166234 w 1447091"/>
                <a:gd name="connsiteY49" fmla="*/ 228956 h 765425"/>
                <a:gd name="connsiteX50" fmla="*/ 396625 w 1447091"/>
                <a:gd name="connsiteY50" fmla="*/ 68414 h 765425"/>
                <a:gd name="connsiteX51" fmla="*/ 530422 w 1447091"/>
                <a:gd name="connsiteY51" fmla="*/ 22731 h 765425"/>
                <a:gd name="connsiteX52" fmla="*/ 673355 w 1447091"/>
                <a:gd name="connsiteY52" fmla="*/ 1848 h 765425"/>
                <a:gd name="connsiteX53" fmla="*/ 685629 w 1447091"/>
                <a:gd name="connsiteY53" fmla="*/ 3859 h 765425"/>
                <a:gd name="connsiteX54" fmla="*/ 689868 w 1447091"/>
                <a:gd name="connsiteY54" fmla="*/ 2322 h 765425"/>
                <a:gd name="connsiteX55" fmla="*/ 721184 w 1447091"/>
                <a:gd name="connsiteY55" fmla="*/ 532 h 76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447091" h="765425">
                  <a:moveTo>
                    <a:pt x="721184" y="532"/>
                  </a:moveTo>
                  <a:lnTo>
                    <a:pt x="733576" y="4083"/>
                  </a:lnTo>
                  <a:lnTo>
                    <a:pt x="735450" y="3421"/>
                  </a:lnTo>
                  <a:lnTo>
                    <a:pt x="735337" y="4587"/>
                  </a:lnTo>
                  <a:lnTo>
                    <a:pt x="753202" y="9706"/>
                  </a:lnTo>
                  <a:cubicBezTo>
                    <a:pt x="763943" y="14793"/>
                    <a:pt x="774727" y="22011"/>
                    <a:pt x="785480" y="31661"/>
                  </a:cubicBezTo>
                  <a:lnTo>
                    <a:pt x="798798" y="51725"/>
                  </a:lnTo>
                  <a:lnTo>
                    <a:pt x="801008" y="47853"/>
                  </a:lnTo>
                  <a:lnTo>
                    <a:pt x="803786" y="59240"/>
                  </a:lnTo>
                  <a:lnTo>
                    <a:pt x="827442" y="94877"/>
                  </a:lnTo>
                  <a:lnTo>
                    <a:pt x="827614" y="129325"/>
                  </a:lnTo>
                  <a:lnTo>
                    <a:pt x="832422" y="134111"/>
                  </a:lnTo>
                  <a:cubicBezTo>
                    <a:pt x="837311" y="141311"/>
                    <a:pt x="840863" y="149553"/>
                    <a:pt x="842660" y="158528"/>
                  </a:cubicBezTo>
                  <a:cubicBezTo>
                    <a:pt x="842660" y="161139"/>
                    <a:pt x="842660" y="163097"/>
                    <a:pt x="843313" y="165056"/>
                  </a:cubicBezTo>
                  <a:lnTo>
                    <a:pt x="843313" y="165709"/>
                  </a:lnTo>
                  <a:cubicBezTo>
                    <a:pt x="849192" y="229680"/>
                    <a:pt x="865523" y="293651"/>
                    <a:pt x="894919" y="350442"/>
                  </a:cubicBezTo>
                  <a:cubicBezTo>
                    <a:pt x="923008" y="407233"/>
                    <a:pt x="966775" y="454233"/>
                    <a:pt x="1020994" y="485566"/>
                  </a:cubicBezTo>
                  <a:cubicBezTo>
                    <a:pt x="1075866" y="516246"/>
                    <a:pt x="1141843" y="528648"/>
                    <a:pt x="1209127" y="527996"/>
                  </a:cubicBezTo>
                  <a:lnTo>
                    <a:pt x="1260079" y="524732"/>
                  </a:lnTo>
                  <a:lnTo>
                    <a:pt x="1311032" y="515593"/>
                  </a:lnTo>
                  <a:cubicBezTo>
                    <a:pt x="1319524" y="514287"/>
                    <a:pt x="1328670" y="513635"/>
                    <a:pt x="1337162" y="511024"/>
                  </a:cubicBezTo>
                  <a:lnTo>
                    <a:pt x="1361985" y="503843"/>
                  </a:lnTo>
                  <a:lnTo>
                    <a:pt x="1412937" y="489482"/>
                  </a:lnTo>
                  <a:lnTo>
                    <a:pt x="1414897" y="488829"/>
                  </a:lnTo>
                  <a:cubicBezTo>
                    <a:pt x="1428615" y="485566"/>
                    <a:pt x="1442333" y="493399"/>
                    <a:pt x="1446253" y="507107"/>
                  </a:cubicBezTo>
                  <a:cubicBezTo>
                    <a:pt x="1449519" y="518857"/>
                    <a:pt x="1442986" y="531912"/>
                    <a:pt x="1431228" y="536482"/>
                  </a:cubicBezTo>
                  <a:lnTo>
                    <a:pt x="1378969" y="556717"/>
                  </a:lnTo>
                  <a:lnTo>
                    <a:pt x="1352839" y="567162"/>
                  </a:lnTo>
                  <a:cubicBezTo>
                    <a:pt x="1343694" y="569773"/>
                    <a:pt x="1334549" y="571731"/>
                    <a:pt x="1326057" y="574342"/>
                  </a:cubicBezTo>
                  <a:cubicBezTo>
                    <a:pt x="1307113" y="579564"/>
                    <a:pt x="1289475" y="584787"/>
                    <a:pt x="1271185" y="589356"/>
                  </a:cubicBezTo>
                  <a:lnTo>
                    <a:pt x="1214353" y="599147"/>
                  </a:lnTo>
                  <a:cubicBezTo>
                    <a:pt x="1138577" y="607633"/>
                    <a:pt x="1055616" y="601106"/>
                    <a:pt x="980493" y="567162"/>
                  </a:cubicBezTo>
                  <a:cubicBezTo>
                    <a:pt x="904717" y="534523"/>
                    <a:pt x="840700" y="475774"/>
                    <a:pt x="797586" y="407233"/>
                  </a:cubicBezTo>
                  <a:lnTo>
                    <a:pt x="743557" y="300146"/>
                  </a:lnTo>
                  <a:lnTo>
                    <a:pt x="690103" y="353111"/>
                  </a:lnTo>
                  <a:cubicBezTo>
                    <a:pt x="631746" y="405428"/>
                    <a:pt x="577582" y="440574"/>
                    <a:pt x="577582" y="440574"/>
                  </a:cubicBezTo>
                  <a:lnTo>
                    <a:pt x="462227" y="373185"/>
                  </a:lnTo>
                  <a:cubicBezTo>
                    <a:pt x="462227" y="373185"/>
                    <a:pt x="475424" y="289644"/>
                    <a:pt x="513092" y="200399"/>
                  </a:cubicBezTo>
                  <a:lnTo>
                    <a:pt x="540917" y="147287"/>
                  </a:lnTo>
                  <a:lnTo>
                    <a:pt x="438396" y="173484"/>
                  </a:lnTo>
                  <a:cubicBezTo>
                    <a:pt x="362034" y="200241"/>
                    <a:pt x="290241" y="240050"/>
                    <a:pt x="230848" y="294869"/>
                  </a:cubicBezTo>
                  <a:cubicBezTo>
                    <a:pt x="170803" y="348382"/>
                    <a:pt x="123811" y="416254"/>
                    <a:pt x="94441" y="493914"/>
                  </a:cubicBezTo>
                  <a:cubicBezTo>
                    <a:pt x="80082" y="531765"/>
                    <a:pt x="69640" y="572226"/>
                    <a:pt x="62460" y="613341"/>
                  </a:cubicBezTo>
                  <a:cubicBezTo>
                    <a:pt x="55934" y="655108"/>
                    <a:pt x="53323" y="697527"/>
                    <a:pt x="53323" y="739946"/>
                  </a:cubicBezTo>
                  <a:lnTo>
                    <a:pt x="53323" y="740599"/>
                  </a:lnTo>
                  <a:cubicBezTo>
                    <a:pt x="53323" y="754956"/>
                    <a:pt x="41575" y="766051"/>
                    <a:pt x="27869" y="765398"/>
                  </a:cubicBezTo>
                  <a:cubicBezTo>
                    <a:pt x="14816" y="765398"/>
                    <a:pt x="3720" y="754956"/>
                    <a:pt x="3068" y="741904"/>
                  </a:cubicBezTo>
                  <a:cubicBezTo>
                    <a:pt x="-196" y="697527"/>
                    <a:pt x="-1501" y="651844"/>
                    <a:pt x="2415" y="606162"/>
                  </a:cubicBezTo>
                  <a:cubicBezTo>
                    <a:pt x="6331" y="561132"/>
                    <a:pt x="14163" y="515450"/>
                    <a:pt x="27216" y="471073"/>
                  </a:cubicBezTo>
                  <a:cubicBezTo>
                    <a:pt x="53323" y="382318"/>
                    <a:pt x="101620" y="297479"/>
                    <a:pt x="166234" y="228956"/>
                  </a:cubicBezTo>
                  <a:cubicBezTo>
                    <a:pt x="230848" y="160432"/>
                    <a:pt x="310473" y="106918"/>
                    <a:pt x="396625" y="68414"/>
                  </a:cubicBezTo>
                  <a:cubicBezTo>
                    <a:pt x="439701" y="49488"/>
                    <a:pt x="484082" y="33826"/>
                    <a:pt x="530422" y="22731"/>
                  </a:cubicBezTo>
                  <a:cubicBezTo>
                    <a:pt x="576108" y="10984"/>
                    <a:pt x="623753" y="3806"/>
                    <a:pt x="673355" y="1848"/>
                  </a:cubicBezTo>
                  <a:lnTo>
                    <a:pt x="685629" y="3859"/>
                  </a:lnTo>
                  <a:lnTo>
                    <a:pt x="689868" y="2322"/>
                  </a:lnTo>
                  <a:cubicBezTo>
                    <a:pt x="700140" y="100"/>
                    <a:pt x="710604" y="-597"/>
                    <a:pt x="721184" y="532"/>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38" name="Freeform 61">
              <a:extLst>
                <a:ext uri="{FF2B5EF4-FFF2-40B4-BE49-F238E27FC236}">
                  <a16:creationId xmlns:a16="http://schemas.microsoft.com/office/drawing/2014/main" xmlns="" id="{59B2B782-ADBE-432D-84B7-DDFD24F2D8A4}"/>
                </a:ext>
              </a:extLst>
            </p:cNvPr>
            <p:cNvSpPr>
              <a:spLocks noChangeArrowheads="1"/>
            </p:cNvSpPr>
            <p:nvPr/>
          </p:nvSpPr>
          <p:spPr bwMode="auto">
            <a:xfrm>
              <a:off x="8654013" y="3378533"/>
              <a:ext cx="27903" cy="11161"/>
            </a:xfrm>
            <a:custGeom>
              <a:avLst/>
              <a:gdLst>
                <a:gd name="T0" fmla="*/ 119 w 131"/>
                <a:gd name="T1" fmla="*/ 24 h 54"/>
                <a:gd name="T2" fmla="*/ 119 w 131"/>
                <a:gd name="T3" fmla="*/ 24 h 54"/>
                <a:gd name="T4" fmla="*/ 90 w 131"/>
                <a:gd name="T5" fmla="*/ 22 h 54"/>
                <a:gd name="T6" fmla="*/ 90 w 131"/>
                <a:gd name="T7" fmla="*/ 22 h 54"/>
                <a:gd name="T8" fmla="*/ 63 w 131"/>
                <a:gd name="T9" fmla="*/ 18 h 54"/>
                <a:gd name="T10" fmla="*/ 63 w 131"/>
                <a:gd name="T11" fmla="*/ 18 h 54"/>
                <a:gd name="T12" fmla="*/ 39 w 131"/>
                <a:gd name="T13" fmla="*/ 10 h 54"/>
                <a:gd name="T14" fmla="*/ 39 w 131"/>
                <a:gd name="T15" fmla="*/ 10 h 54"/>
                <a:gd name="T16" fmla="*/ 15 w 131"/>
                <a:gd name="T17" fmla="*/ 2 h 54"/>
                <a:gd name="T18" fmla="*/ 13 w 131"/>
                <a:gd name="T19" fmla="*/ 1 h 54"/>
                <a:gd name="T20" fmla="*/ 13 w 131"/>
                <a:gd name="T21" fmla="*/ 1 h 54"/>
                <a:gd name="T22" fmla="*/ 1 w 131"/>
                <a:gd name="T23" fmla="*/ 9 h 54"/>
                <a:gd name="T24" fmla="*/ 1 w 131"/>
                <a:gd name="T25" fmla="*/ 9 h 54"/>
                <a:gd name="T26" fmla="*/ 1 w 131"/>
                <a:gd name="T27" fmla="*/ 13 h 54"/>
                <a:gd name="T28" fmla="*/ 1 w 131"/>
                <a:gd name="T29" fmla="*/ 13 h 54"/>
                <a:gd name="T30" fmla="*/ 24 w 131"/>
                <a:gd name="T31" fmla="*/ 42 h 54"/>
                <a:gd name="T32" fmla="*/ 24 w 131"/>
                <a:gd name="T33" fmla="*/ 42 h 54"/>
                <a:gd name="T34" fmla="*/ 58 w 131"/>
                <a:gd name="T35" fmla="*/ 52 h 54"/>
                <a:gd name="T36" fmla="*/ 58 w 131"/>
                <a:gd name="T37" fmla="*/ 52 h 54"/>
                <a:gd name="T38" fmla="*/ 91 w 131"/>
                <a:gd name="T39" fmla="*/ 51 h 54"/>
                <a:gd name="T40" fmla="*/ 91 w 131"/>
                <a:gd name="T41" fmla="*/ 51 h 54"/>
                <a:gd name="T42" fmla="*/ 122 w 131"/>
                <a:gd name="T43" fmla="*/ 42 h 54"/>
                <a:gd name="T44" fmla="*/ 122 w 131"/>
                <a:gd name="T45" fmla="*/ 42 h 54"/>
                <a:gd name="T46" fmla="*/ 127 w 131"/>
                <a:gd name="T47" fmla="*/ 30 h 54"/>
                <a:gd name="T48" fmla="*/ 127 w 131"/>
                <a:gd name="T49" fmla="*/ 30 h 54"/>
                <a:gd name="T50" fmla="*/ 120 w 131"/>
                <a:gd name="T51" fmla="*/ 24 h 54"/>
                <a:gd name="T52" fmla="*/ 119 w 131"/>
                <a:gd name="T53" fmla="*/ 2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1" h="54">
                  <a:moveTo>
                    <a:pt x="119" y="24"/>
                  </a:moveTo>
                  <a:lnTo>
                    <a:pt x="119" y="24"/>
                  </a:lnTo>
                  <a:cubicBezTo>
                    <a:pt x="110" y="24"/>
                    <a:pt x="100" y="23"/>
                    <a:pt x="90" y="22"/>
                  </a:cubicBezTo>
                  <a:lnTo>
                    <a:pt x="90" y="22"/>
                  </a:lnTo>
                  <a:cubicBezTo>
                    <a:pt x="81" y="21"/>
                    <a:pt x="72" y="20"/>
                    <a:pt x="63" y="18"/>
                  </a:cubicBezTo>
                  <a:lnTo>
                    <a:pt x="63" y="18"/>
                  </a:lnTo>
                  <a:cubicBezTo>
                    <a:pt x="54" y="16"/>
                    <a:pt x="47" y="13"/>
                    <a:pt x="39" y="10"/>
                  </a:cubicBezTo>
                  <a:lnTo>
                    <a:pt x="39" y="10"/>
                  </a:lnTo>
                  <a:cubicBezTo>
                    <a:pt x="32" y="7"/>
                    <a:pt x="26" y="5"/>
                    <a:pt x="15" y="2"/>
                  </a:cubicBezTo>
                  <a:lnTo>
                    <a:pt x="13" y="1"/>
                  </a:lnTo>
                  <a:lnTo>
                    <a:pt x="13" y="1"/>
                  </a:lnTo>
                  <a:cubicBezTo>
                    <a:pt x="8" y="0"/>
                    <a:pt x="2" y="4"/>
                    <a:pt x="1" y="9"/>
                  </a:cubicBezTo>
                  <a:lnTo>
                    <a:pt x="1" y="9"/>
                  </a:lnTo>
                  <a:cubicBezTo>
                    <a:pt x="0" y="10"/>
                    <a:pt x="0" y="12"/>
                    <a:pt x="1" y="13"/>
                  </a:cubicBezTo>
                  <a:lnTo>
                    <a:pt x="1" y="13"/>
                  </a:lnTo>
                  <a:cubicBezTo>
                    <a:pt x="3" y="26"/>
                    <a:pt x="13" y="36"/>
                    <a:pt x="24" y="42"/>
                  </a:cubicBezTo>
                  <a:lnTo>
                    <a:pt x="24" y="42"/>
                  </a:lnTo>
                  <a:cubicBezTo>
                    <a:pt x="35" y="48"/>
                    <a:pt x="46" y="51"/>
                    <a:pt x="58" y="52"/>
                  </a:cubicBezTo>
                  <a:lnTo>
                    <a:pt x="58" y="52"/>
                  </a:lnTo>
                  <a:cubicBezTo>
                    <a:pt x="69" y="53"/>
                    <a:pt x="80" y="53"/>
                    <a:pt x="91" y="51"/>
                  </a:cubicBezTo>
                  <a:lnTo>
                    <a:pt x="91" y="51"/>
                  </a:lnTo>
                  <a:cubicBezTo>
                    <a:pt x="102" y="50"/>
                    <a:pt x="112" y="47"/>
                    <a:pt x="122" y="42"/>
                  </a:cubicBezTo>
                  <a:lnTo>
                    <a:pt x="122" y="42"/>
                  </a:lnTo>
                  <a:cubicBezTo>
                    <a:pt x="127" y="40"/>
                    <a:pt x="130" y="34"/>
                    <a:pt x="127" y="30"/>
                  </a:cubicBezTo>
                  <a:lnTo>
                    <a:pt x="127" y="30"/>
                  </a:lnTo>
                  <a:cubicBezTo>
                    <a:pt x="126" y="27"/>
                    <a:pt x="123" y="25"/>
                    <a:pt x="120" y="24"/>
                  </a:cubicBezTo>
                  <a:lnTo>
                    <a:pt x="119" y="24"/>
                  </a:lnTo>
                </a:path>
              </a:pathLst>
            </a:custGeom>
            <a:solidFill>
              <a:schemeClr val="bg1">
                <a:lumMod val="8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39" name="Freeform 62">
              <a:extLst>
                <a:ext uri="{FF2B5EF4-FFF2-40B4-BE49-F238E27FC236}">
                  <a16:creationId xmlns:a16="http://schemas.microsoft.com/office/drawing/2014/main" xmlns="" id="{E907CBB9-9F23-4831-A7FB-A2A19115E5B0}"/>
                </a:ext>
              </a:extLst>
            </p:cNvPr>
            <p:cNvSpPr>
              <a:spLocks noChangeArrowheads="1"/>
            </p:cNvSpPr>
            <p:nvPr/>
          </p:nvSpPr>
          <p:spPr bwMode="auto">
            <a:xfrm>
              <a:off x="8576814" y="3211114"/>
              <a:ext cx="217646" cy="206484"/>
            </a:xfrm>
            <a:custGeom>
              <a:avLst/>
              <a:gdLst>
                <a:gd name="T0" fmla="*/ 824 w 1031"/>
                <a:gd name="T1" fmla="*/ 6 h 978"/>
                <a:gd name="T2" fmla="*/ 150 w 1031"/>
                <a:gd name="T3" fmla="*/ 60 h 978"/>
                <a:gd name="T4" fmla="*/ 150 w 1031"/>
                <a:gd name="T5" fmla="*/ 60 h 978"/>
                <a:gd name="T6" fmla="*/ 7 w 1031"/>
                <a:gd name="T7" fmla="*/ 227 h 978"/>
                <a:gd name="T8" fmla="*/ 40 w 1031"/>
                <a:gd name="T9" fmla="*/ 635 h 978"/>
                <a:gd name="T10" fmla="*/ 40 w 1031"/>
                <a:gd name="T11" fmla="*/ 635 h 978"/>
                <a:gd name="T12" fmla="*/ 206 w 1031"/>
                <a:gd name="T13" fmla="*/ 777 h 978"/>
                <a:gd name="T14" fmla="*/ 391 w 1031"/>
                <a:gd name="T15" fmla="*/ 763 h 978"/>
                <a:gd name="T16" fmla="*/ 391 w 1031"/>
                <a:gd name="T17" fmla="*/ 763 h 978"/>
                <a:gd name="T18" fmla="*/ 420 w 1031"/>
                <a:gd name="T19" fmla="*/ 777 h 978"/>
                <a:gd name="T20" fmla="*/ 544 w 1031"/>
                <a:gd name="T21" fmla="*/ 964 h 978"/>
                <a:gd name="T22" fmla="*/ 544 w 1031"/>
                <a:gd name="T23" fmla="*/ 964 h 978"/>
                <a:gd name="T24" fmla="*/ 577 w 1031"/>
                <a:gd name="T25" fmla="*/ 962 h 978"/>
                <a:gd name="T26" fmla="*/ 670 w 1031"/>
                <a:gd name="T27" fmla="*/ 757 h 978"/>
                <a:gd name="T28" fmla="*/ 670 w 1031"/>
                <a:gd name="T29" fmla="*/ 757 h 978"/>
                <a:gd name="T30" fmla="*/ 696 w 1031"/>
                <a:gd name="T31" fmla="*/ 738 h 978"/>
                <a:gd name="T32" fmla="*/ 881 w 1031"/>
                <a:gd name="T33" fmla="*/ 723 h 978"/>
                <a:gd name="T34" fmla="*/ 881 w 1031"/>
                <a:gd name="T35" fmla="*/ 723 h 978"/>
                <a:gd name="T36" fmla="*/ 1023 w 1031"/>
                <a:gd name="T37" fmla="*/ 557 h 978"/>
                <a:gd name="T38" fmla="*/ 991 w 1031"/>
                <a:gd name="T39" fmla="*/ 148 h 978"/>
                <a:gd name="T40" fmla="*/ 991 w 1031"/>
                <a:gd name="T41" fmla="*/ 148 h 978"/>
                <a:gd name="T42" fmla="*/ 824 w 1031"/>
                <a:gd name="T43" fmla="*/ 6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31" h="978">
                  <a:moveTo>
                    <a:pt x="824" y="6"/>
                  </a:moveTo>
                  <a:lnTo>
                    <a:pt x="150" y="60"/>
                  </a:lnTo>
                  <a:lnTo>
                    <a:pt x="150" y="60"/>
                  </a:lnTo>
                  <a:cubicBezTo>
                    <a:pt x="64" y="67"/>
                    <a:pt x="0" y="141"/>
                    <a:pt x="7" y="227"/>
                  </a:cubicBezTo>
                  <a:lnTo>
                    <a:pt x="40" y="635"/>
                  </a:lnTo>
                  <a:lnTo>
                    <a:pt x="40" y="635"/>
                  </a:lnTo>
                  <a:cubicBezTo>
                    <a:pt x="47" y="720"/>
                    <a:pt x="121" y="784"/>
                    <a:pt x="206" y="777"/>
                  </a:cubicBezTo>
                  <a:lnTo>
                    <a:pt x="391" y="763"/>
                  </a:lnTo>
                  <a:lnTo>
                    <a:pt x="391" y="763"/>
                  </a:lnTo>
                  <a:cubicBezTo>
                    <a:pt x="402" y="762"/>
                    <a:pt x="413" y="767"/>
                    <a:pt x="420" y="777"/>
                  </a:cubicBezTo>
                  <a:lnTo>
                    <a:pt x="544" y="964"/>
                  </a:lnTo>
                  <a:lnTo>
                    <a:pt x="544" y="964"/>
                  </a:lnTo>
                  <a:cubicBezTo>
                    <a:pt x="552" y="977"/>
                    <a:pt x="570" y="975"/>
                    <a:pt x="577" y="962"/>
                  </a:cubicBezTo>
                  <a:lnTo>
                    <a:pt x="670" y="757"/>
                  </a:lnTo>
                  <a:lnTo>
                    <a:pt x="670" y="757"/>
                  </a:lnTo>
                  <a:cubicBezTo>
                    <a:pt x="675" y="746"/>
                    <a:pt x="685" y="739"/>
                    <a:pt x="696" y="738"/>
                  </a:cubicBezTo>
                  <a:lnTo>
                    <a:pt x="881" y="723"/>
                  </a:lnTo>
                  <a:lnTo>
                    <a:pt x="881" y="723"/>
                  </a:lnTo>
                  <a:cubicBezTo>
                    <a:pt x="966" y="717"/>
                    <a:pt x="1030" y="642"/>
                    <a:pt x="1023" y="557"/>
                  </a:cubicBezTo>
                  <a:lnTo>
                    <a:pt x="991" y="148"/>
                  </a:lnTo>
                  <a:lnTo>
                    <a:pt x="991" y="148"/>
                  </a:lnTo>
                  <a:cubicBezTo>
                    <a:pt x="983" y="63"/>
                    <a:pt x="909" y="0"/>
                    <a:pt x="824" y="6"/>
                  </a:cubicBez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40" name="Freeform 63">
              <a:extLst>
                <a:ext uri="{FF2B5EF4-FFF2-40B4-BE49-F238E27FC236}">
                  <a16:creationId xmlns:a16="http://schemas.microsoft.com/office/drawing/2014/main" xmlns="" id="{D4A5BB82-0AB9-4189-99B6-8F4F47C7056E}"/>
                </a:ext>
              </a:extLst>
            </p:cNvPr>
            <p:cNvSpPr>
              <a:spLocks noChangeArrowheads="1"/>
            </p:cNvSpPr>
            <p:nvPr/>
          </p:nvSpPr>
          <p:spPr bwMode="auto">
            <a:xfrm>
              <a:off x="8626110" y="3248318"/>
              <a:ext cx="118124" cy="91151"/>
            </a:xfrm>
            <a:custGeom>
              <a:avLst/>
              <a:gdLst>
                <a:gd name="T0" fmla="*/ 461 w 560"/>
                <a:gd name="T1" fmla="*/ 34 h 431"/>
                <a:gd name="T2" fmla="*/ 461 w 560"/>
                <a:gd name="T3" fmla="*/ 34 h 431"/>
                <a:gd name="T4" fmla="*/ 274 w 560"/>
                <a:gd name="T5" fmla="*/ 98 h 431"/>
                <a:gd name="T6" fmla="*/ 274 w 560"/>
                <a:gd name="T7" fmla="*/ 98 h 431"/>
                <a:gd name="T8" fmla="*/ 78 w 560"/>
                <a:gd name="T9" fmla="*/ 64 h 431"/>
                <a:gd name="T10" fmla="*/ 78 w 560"/>
                <a:gd name="T11" fmla="*/ 64 h 431"/>
                <a:gd name="T12" fmla="*/ 45 w 560"/>
                <a:gd name="T13" fmla="*/ 259 h 431"/>
                <a:gd name="T14" fmla="*/ 45 w 560"/>
                <a:gd name="T15" fmla="*/ 259 h 431"/>
                <a:gd name="T16" fmla="*/ 300 w 560"/>
                <a:gd name="T17" fmla="*/ 430 h 431"/>
                <a:gd name="T18" fmla="*/ 300 w 560"/>
                <a:gd name="T19" fmla="*/ 430 h 431"/>
                <a:gd name="T20" fmla="*/ 525 w 560"/>
                <a:gd name="T21" fmla="*/ 221 h 431"/>
                <a:gd name="T22" fmla="*/ 525 w 560"/>
                <a:gd name="T23" fmla="*/ 221 h 431"/>
                <a:gd name="T24" fmla="*/ 461 w 560"/>
                <a:gd name="T25" fmla="*/ 34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0" h="431">
                  <a:moveTo>
                    <a:pt x="461" y="34"/>
                  </a:moveTo>
                  <a:lnTo>
                    <a:pt x="461" y="34"/>
                  </a:lnTo>
                  <a:cubicBezTo>
                    <a:pt x="392" y="0"/>
                    <a:pt x="308" y="29"/>
                    <a:pt x="274" y="98"/>
                  </a:cubicBezTo>
                  <a:lnTo>
                    <a:pt x="274" y="98"/>
                  </a:lnTo>
                  <a:cubicBezTo>
                    <a:pt x="229" y="34"/>
                    <a:pt x="142" y="20"/>
                    <a:pt x="78" y="64"/>
                  </a:cubicBezTo>
                  <a:lnTo>
                    <a:pt x="78" y="64"/>
                  </a:lnTo>
                  <a:cubicBezTo>
                    <a:pt x="15" y="109"/>
                    <a:pt x="0" y="196"/>
                    <a:pt x="45" y="259"/>
                  </a:cubicBezTo>
                  <a:lnTo>
                    <a:pt x="45" y="259"/>
                  </a:lnTo>
                  <a:cubicBezTo>
                    <a:pt x="84" y="314"/>
                    <a:pt x="222" y="429"/>
                    <a:pt x="300" y="430"/>
                  </a:cubicBezTo>
                  <a:lnTo>
                    <a:pt x="300" y="430"/>
                  </a:lnTo>
                  <a:cubicBezTo>
                    <a:pt x="377" y="417"/>
                    <a:pt x="496" y="282"/>
                    <a:pt x="525" y="221"/>
                  </a:cubicBezTo>
                  <a:lnTo>
                    <a:pt x="525" y="221"/>
                  </a:lnTo>
                  <a:cubicBezTo>
                    <a:pt x="559" y="152"/>
                    <a:pt x="531" y="68"/>
                    <a:pt x="461" y="34"/>
                  </a:cubicBezTo>
                </a:path>
              </a:pathLst>
            </a:custGeom>
            <a:solidFill>
              <a:schemeClr val="bg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41" name="Freeform 52">
              <a:extLst>
                <a:ext uri="{FF2B5EF4-FFF2-40B4-BE49-F238E27FC236}">
                  <a16:creationId xmlns:a16="http://schemas.microsoft.com/office/drawing/2014/main" xmlns="" id="{BB1DFC22-516D-473A-BFE3-4C559CFCAF42}"/>
                </a:ext>
              </a:extLst>
            </p:cNvPr>
            <p:cNvSpPr>
              <a:spLocks noChangeArrowheads="1"/>
            </p:cNvSpPr>
            <p:nvPr/>
          </p:nvSpPr>
          <p:spPr bwMode="auto">
            <a:xfrm>
              <a:off x="8199977" y="3452812"/>
              <a:ext cx="26910" cy="37537"/>
            </a:xfrm>
            <a:custGeom>
              <a:avLst/>
              <a:gdLst>
                <a:gd name="connsiteX0" fmla="*/ 34833 w 83332"/>
                <a:gd name="connsiteY0" fmla="*/ 4 h 116243"/>
                <a:gd name="connsiteX1" fmla="*/ 47618 w 83332"/>
                <a:gd name="connsiteY1" fmla="*/ 3882 h 116243"/>
                <a:gd name="connsiteX2" fmla="*/ 48398 w 83332"/>
                <a:gd name="connsiteY2" fmla="*/ 5270 h 116243"/>
                <a:gd name="connsiteX3" fmla="*/ 53889 w 83332"/>
                <a:gd name="connsiteY3" fmla="*/ 6190 h 116243"/>
                <a:gd name="connsiteX4" fmla="*/ 69250 w 83332"/>
                <a:gd name="connsiteY4" fmla="*/ 21626 h 116243"/>
                <a:gd name="connsiteX5" fmla="*/ 78851 w 83332"/>
                <a:gd name="connsiteY5" fmla="*/ 39634 h 116243"/>
                <a:gd name="connsiteX6" fmla="*/ 83332 w 83332"/>
                <a:gd name="connsiteY6" fmla="*/ 59572 h 116243"/>
                <a:gd name="connsiteX7" fmla="*/ 78211 w 83332"/>
                <a:gd name="connsiteY7" fmla="*/ 66004 h 116243"/>
                <a:gd name="connsiteX8" fmla="*/ 73091 w 83332"/>
                <a:gd name="connsiteY8" fmla="*/ 63431 h 116243"/>
                <a:gd name="connsiteX9" fmla="*/ 72451 w 83332"/>
                <a:gd name="connsiteY9" fmla="*/ 63431 h 116243"/>
                <a:gd name="connsiteX10" fmla="*/ 62850 w 83332"/>
                <a:gd name="connsiteY10" fmla="*/ 48639 h 116243"/>
                <a:gd name="connsiteX11" fmla="*/ 58017 w 83332"/>
                <a:gd name="connsiteY11" fmla="*/ 42264 h 116243"/>
                <a:gd name="connsiteX12" fmla="*/ 58727 w 83332"/>
                <a:gd name="connsiteY12" fmla="*/ 52727 h 116243"/>
                <a:gd name="connsiteX13" fmla="*/ 53499 w 83332"/>
                <a:gd name="connsiteY13" fmla="*/ 115434 h 116243"/>
                <a:gd name="connsiteX14" fmla="*/ 3833 w 83332"/>
                <a:gd name="connsiteY14" fmla="*/ 68569 h 116243"/>
                <a:gd name="connsiteX15" fmla="*/ 20824 w 83332"/>
                <a:gd name="connsiteY15" fmla="*/ 2562 h 116243"/>
                <a:gd name="connsiteX16" fmla="*/ 34833 w 83332"/>
                <a:gd name="connsiteY16" fmla="*/ 4 h 11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3332" h="116243">
                  <a:moveTo>
                    <a:pt x="34833" y="4"/>
                  </a:moveTo>
                  <a:cubicBezTo>
                    <a:pt x="39449" y="-79"/>
                    <a:pt x="43860" y="912"/>
                    <a:pt x="47618" y="3882"/>
                  </a:cubicBezTo>
                  <a:lnTo>
                    <a:pt x="48398" y="5270"/>
                  </a:lnTo>
                  <a:lnTo>
                    <a:pt x="53889" y="6190"/>
                  </a:lnTo>
                  <a:cubicBezTo>
                    <a:pt x="60290" y="10049"/>
                    <a:pt x="64770" y="15837"/>
                    <a:pt x="69250" y="21626"/>
                  </a:cubicBezTo>
                  <a:cubicBezTo>
                    <a:pt x="73731" y="27414"/>
                    <a:pt x="76291" y="33846"/>
                    <a:pt x="78851" y="39634"/>
                  </a:cubicBezTo>
                  <a:cubicBezTo>
                    <a:pt x="81412" y="46709"/>
                    <a:pt x="82692" y="53141"/>
                    <a:pt x="83332" y="59572"/>
                  </a:cubicBezTo>
                  <a:cubicBezTo>
                    <a:pt x="83332" y="63431"/>
                    <a:pt x="81412" y="66004"/>
                    <a:pt x="78211" y="66004"/>
                  </a:cubicBezTo>
                  <a:cubicBezTo>
                    <a:pt x="76291" y="66004"/>
                    <a:pt x="74371" y="65361"/>
                    <a:pt x="73091" y="63431"/>
                  </a:cubicBezTo>
                  <a:lnTo>
                    <a:pt x="72451" y="63431"/>
                  </a:lnTo>
                  <a:cubicBezTo>
                    <a:pt x="69891" y="58286"/>
                    <a:pt x="66050" y="53141"/>
                    <a:pt x="62850" y="48639"/>
                  </a:cubicBezTo>
                  <a:lnTo>
                    <a:pt x="58017" y="42264"/>
                  </a:lnTo>
                  <a:lnTo>
                    <a:pt x="58727" y="52727"/>
                  </a:lnTo>
                  <a:cubicBezTo>
                    <a:pt x="58074" y="85731"/>
                    <a:pt x="71797" y="110153"/>
                    <a:pt x="53499" y="115434"/>
                  </a:cubicBezTo>
                  <a:cubicBezTo>
                    <a:pt x="35201" y="120714"/>
                    <a:pt x="12329" y="99592"/>
                    <a:pt x="3833" y="68569"/>
                  </a:cubicBezTo>
                  <a:cubicBezTo>
                    <a:pt x="-5316" y="37546"/>
                    <a:pt x="2526" y="8503"/>
                    <a:pt x="20824" y="2562"/>
                  </a:cubicBezTo>
                  <a:cubicBezTo>
                    <a:pt x="25399" y="1242"/>
                    <a:pt x="30218" y="87"/>
                    <a:pt x="34833" y="4"/>
                  </a:cubicBezTo>
                  <a:close/>
                </a:path>
              </a:pathLst>
            </a:custGeom>
            <a:solidFill>
              <a:schemeClr val="bg1">
                <a:lumMod val="85000"/>
              </a:schemeClr>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42" name="Freeform 66">
              <a:extLst>
                <a:ext uri="{FF2B5EF4-FFF2-40B4-BE49-F238E27FC236}">
                  <a16:creationId xmlns:a16="http://schemas.microsoft.com/office/drawing/2014/main" xmlns="" id="{5C194102-27B1-4E0D-8C09-0C227DEEA494}"/>
                </a:ext>
              </a:extLst>
            </p:cNvPr>
            <p:cNvSpPr>
              <a:spLocks noChangeArrowheads="1"/>
            </p:cNvSpPr>
            <p:nvPr/>
          </p:nvSpPr>
          <p:spPr bwMode="auto">
            <a:xfrm>
              <a:off x="8651222" y="3360861"/>
              <a:ext cx="40925" cy="31624"/>
            </a:xfrm>
            <a:custGeom>
              <a:avLst/>
              <a:gdLst>
                <a:gd name="T0" fmla="*/ 6 w 194"/>
                <a:gd name="T1" fmla="*/ 86 h 149"/>
                <a:gd name="T2" fmla="*/ 6 w 194"/>
                <a:gd name="T3" fmla="*/ 86 h 149"/>
                <a:gd name="T4" fmla="*/ 105 w 194"/>
                <a:gd name="T5" fmla="*/ 100 h 149"/>
                <a:gd name="T6" fmla="*/ 105 w 194"/>
                <a:gd name="T7" fmla="*/ 100 h 149"/>
                <a:gd name="T8" fmla="*/ 186 w 194"/>
                <a:gd name="T9" fmla="*/ 45 h 149"/>
                <a:gd name="T10" fmla="*/ 186 w 194"/>
                <a:gd name="T11" fmla="*/ 45 h 149"/>
                <a:gd name="T12" fmla="*/ 84 w 194"/>
                <a:gd name="T13" fmla="*/ 12 h 149"/>
                <a:gd name="T14" fmla="*/ 84 w 194"/>
                <a:gd name="T15" fmla="*/ 12 h 149"/>
                <a:gd name="T16" fmla="*/ 6 w 194"/>
                <a:gd name="T17" fmla="*/ 86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149">
                  <a:moveTo>
                    <a:pt x="6" y="86"/>
                  </a:moveTo>
                  <a:lnTo>
                    <a:pt x="6" y="86"/>
                  </a:lnTo>
                  <a:cubicBezTo>
                    <a:pt x="14" y="116"/>
                    <a:pt x="27" y="148"/>
                    <a:pt x="105" y="100"/>
                  </a:cubicBezTo>
                  <a:lnTo>
                    <a:pt x="105" y="100"/>
                  </a:lnTo>
                  <a:cubicBezTo>
                    <a:pt x="148" y="74"/>
                    <a:pt x="193" y="74"/>
                    <a:pt x="186" y="45"/>
                  </a:cubicBezTo>
                  <a:lnTo>
                    <a:pt x="186" y="45"/>
                  </a:lnTo>
                  <a:cubicBezTo>
                    <a:pt x="179" y="15"/>
                    <a:pt x="133" y="0"/>
                    <a:pt x="84" y="12"/>
                  </a:cubicBezTo>
                  <a:lnTo>
                    <a:pt x="84" y="12"/>
                  </a:lnTo>
                  <a:cubicBezTo>
                    <a:pt x="34" y="23"/>
                    <a:pt x="0" y="57"/>
                    <a:pt x="6" y="86"/>
                  </a:cubicBezTo>
                </a:path>
              </a:pathLst>
            </a:custGeom>
            <a:solidFill>
              <a:schemeClr val="bg1">
                <a:lumMod val="8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43" name="Freeform 54">
              <a:extLst>
                <a:ext uri="{FF2B5EF4-FFF2-40B4-BE49-F238E27FC236}">
                  <a16:creationId xmlns:a16="http://schemas.microsoft.com/office/drawing/2014/main" xmlns="" id="{51A16B49-E7D2-40CE-AF37-20C94C2CB9A7}"/>
                </a:ext>
              </a:extLst>
            </p:cNvPr>
            <p:cNvSpPr>
              <a:spLocks noChangeArrowheads="1"/>
            </p:cNvSpPr>
            <p:nvPr/>
          </p:nvSpPr>
          <p:spPr bwMode="auto">
            <a:xfrm>
              <a:off x="8197723" y="3202202"/>
              <a:ext cx="466775" cy="254249"/>
            </a:xfrm>
            <a:custGeom>
              <a:avLst/>
              <a:gdLst>
                <a:gd name="connsiteX0" fmla="*/ 997293 w 1445479"/>
                <a:gd name="connsiteY0" fmla="*/ 497466 h 787344"/>
                <a:gd name="connsiteX1" fmla="*/ 1034516 w 1445479"/>
                <a:gd name="connsiteY1" fmla="*/ 522232 h 787344"/>
                <a:gd name="connsiteX2" fmla="*/ 1217368 w 1445479"/>
                <a:gd name="connsiteY2" fmla="*/ 563943 h 787344"/>
                <a:gd name="connsiteX3" fmla="*/ 1268305 w 1445479"/>
                <a:gd name="connsiteY3" fmla="*/ 560684 h 787344"/>
                <a:gd name="connsiteX4" fmla="*/ 1318589 w 1445479"/>
                <a:gd name="connsiteY4" fmla="*/ 552212 h 787344"/>
                <a:gd name="connsiteX5" fmla="*/ 1327732 w 1445479"/>
                <a:gd name="connsiteY5" fmla="*/ 550908 h 787344"/>
                <a:gd name="connsiteX6" fmla="*/ 1343405 w 1445479"/>
                <a:gd name="connsiteY6" fmla="*/ 547650 h 787344"/>
                <a:gd name="connsiteX7" fmla="*/ 1402178 w 1445479"/>
                <a:gd name="connsiteY7" fmla="*/ 531356 h 787344"/>
                <a:gd name="connsiteX8" fmla="*/ 1413933 w 1445479"/>
                <a:gd name="connsiteY8" fmla="*/ 537874 h 787344"/>
                <a:gd name="connsiteX9" fmla="*/ 1407402 w 1445479"/>
                <a:gd name="connsiteY9" fmla="*/ 549605 h 787344"/>
                <a:gd name="connsiteX10" fmla="*/ 1348629 w 1445479"/>
                <a:gd name="connsiteY10" fmla="*/ 566550 h 787344"/>
                <a:gd name="connsiteX11" fmla="*/ 1330997 w 1445479"/>
                <a:gd name="connsiteY11" fmla="*/ 569809 h 787344"/>
                <a:gd name="connsiteX12" fmla="*/ 1321854 w 1445479"/>
                <a:gd name="connsiteY12" fmla="*/ 571112 h 787344"/>
                <a:gd name="connsiteX13" fmla="*/ 1270264 w 1445479"/>
                <a:gd name="connsiteY13" fmla="*/ 580237 h 787344"/>
                <a:gd name="connsiteX14" fmla="*/ 1218674 w 1445479"/>
                <a:gd name="connsiteY14" fmla="*/ 582844 h 787344"/>
                <a:gd name="connsiteX15" fmla="*/ 1209531 w 1445479"/>
                <a:gd name="connsiteY15" fmla="*/ 582844 h 787344"/>
                <a:gd name="connsiteX16" fmla="*/ 1025374 w 1445479"/>
                <a:gd name="connsiteY16" fmla="*/ 539177 h 787344"/>
                <a:gd name="connsiteX17" fmla="*/ 985538 w 1445479"/>
                <a:gd name="connsiteY17" fmla="*/ 512456 h 787344"/>
                <a:gd name="connsiteX18" fmla="*/ 983579 w 1445479"/>
                <a:gd name="connsiteY18" fmla="*/ 498769 h 787344"/>
                <a:gd name="connsiteX19" fmla="*/ 997293 w 1445479"/>
                <a:gd name="connsiteY19" fmla="*/ 497466 h 787344"/>
                <a:gd name="connsiteX20" fmla="*/ 814034 w 1445479"/>
                <a:gd name="connsiteY20" fmla="*/ 482424 h 787344"/>
                <a:gd name="connsiteX21" fmla="*/ 827111 w 1445479"/>
                <a:gd name="connsiteY21" fmla="*/ 485044 h 787344"/>
                <a:gd name="connsiteX22" fmla="*/ 1431232 w 1445479"/>
                <a:gd name="connsiteY22" fmla="*/ 579368 h 787344"/>
                <a:gd name="connsiteX23" fmla="*/ 1444308 w 1445479"/>
                <a:gd name="connsiteY23" fmla="*/ 583298 h 787344"/>
                <a:gd name="connsiteX24" fmla="*/ 1440385 w 1445479"/>
                <a:gd name="connsiteY24" fmla="*/ 596399 h 787344"/>
                <a:gd name="connsiteX25" fmla="*/ 1161208 w 1445479"/>
                <a:gd name="connsiteY25" fmla="*/ 667141 h 787344"/>
                <a:gd name="connsiteX26" fmla="*/ 812073 w 1445479"/>
                <a:gd name="connsiteY26" fmla="*/ 496180 h 787344"/>
                <a:gd name="connsiteX27" fmla="*/ 814034 w 1445479"/>
                <a:gd name="connsiteY27" fmla="*/ 482424 h 787344"/>
                <a:gd name="connsiteX28" fmla="*/ 790112 w 1445479"/>
                <a:gd name="connsiteY28" fmla="*/ 298058 h 787344"/>
                <a:gd name="connsiteX29" fmla="*/ 793370 w 1445479"/>
                <a:gd name="connsiteY29" fmla="*/ 311678 h 787344"/>
                <a:gd name="connsiteX30" fmla="*/ 592708 w 1445479"/>
                <a:gd name="connsiteY30" fmla="*/ 490028 h 787344"/>
                <a:gd name="connsiteX31" fmla="*/ 588148 w 1445479"/>
                <a:gd name="connsiteY31" fmla="*/ 490677 h 787344"/>
                <a:gd name="connsiteX32" fmla="*/ 579678 w 1445479"/>
                <a:gd name="connsiteY32" fmla="*/ 485488 h 787344"/>
                <a:gd name="connsiteX33" fmla="*/ 584239 w 1445479"/>
                <a:gd name="connsiteY33" fmla="*/ 472517 h 787344"/>
                <a:gd name="connsiteX34" fmla="*/ 777082 w 1445479"/>
                <a:gd name="connsiteY34" fmla="*/ 301301 h 787344"/>
                <a:gd name="connsiteX35" fmla="*/ 790112 w 1445479"/>
                <a:gd name="connsiteY35" fmla="*/ 298058 h 787344"/>
                <a:gd name="connsiteX36" fmla="*/ 310221 w 1445479"/>
                <a:gd name="connsiteY36" fmla="*/ 287203 h 787344"/>
                <a:gd name="connsiteX37" fmla="*/ 323884 w 1445479"/>
                <a:gd name="connsiteY37" fmla="*/ 289810 h 787344"/>
                <a:gd name="connsiteX38" fmla="*/ 320631 w 1445479"/>
                <a:gd name="connsiteY38" fmla="*/ 302844 h 787344"/>
                <a:gd name="connsiteX39" fmla="*/ 254269 w 1445479"/>
                <a:gd name="connsiteY39" fmla="*/ 352375 h 787344"/>
                <a:gd name="connsiteX40" fmla="*/ 116340 w 1445479"/>
                <a:gd name="connsiteY40" fmla="*/ 543981 h 787344"/>
                <a:gd name="connsiteX41" fmla="*/ 82508 w 1445479"/>
                <a:gd name="connsiteY41" fmla="*/ 661290 h 787344"/>
                <a:gd name="connsiteX42" fmla="*/ 70146 w 1445479"/>
                <a:gd name="connsiteY42" fmla="*/ 775341 h 787344"/>
                <a:gd name="connsiteX43" fmla="*/ 60387 w 1445479"/>
                <a:gd name="connsiteY43" fmla="*/ 784466 h 787344"/>
                <a:gd name="connsiteX44" fmla="*/ 59737 w 1445479"/>
                <a:gd name="connsiteY44" fmla="*/ 784466 h 787344"/>
                <a:gd name="connsiteX45" fmla="*/ 51279 w 1445479"/>
                <a:gd name="connsiteY45" fmla="*/ 774690 h 787344"/>
                <a:gd name="connsiteX46" fmla="*/ 62990 w 1445479"/>
                <a:gd name="connsiteY46" fmla="*/ 657380 h 787344"/>
                <a:gd name="connsiteX47" fmla="*/ 98122 w 1445479"/>
                <a:gd name="connsiteY47" fmla="*/ 536812 h 787344"/>
                <a:gd name="connsiteX48" fmla="*/ 241907 w 1445479"/>
                <a:gd name="connsiteY48" fmla="*/ 337385 h 787344"/>
                <a:gd name="connsiteX49" fmla="*/ 310221 w 1445479"/>
                <a:gd name="connsiteY49" fmla="*/ 287203 h 787344"/>
                <a:gd name="connsiteX50" fmla="*/ 681846 w 1445479"/>
                <a:gd name="connsiteY50" fmla="*/ 36237 h 787344"/>
                <a:gd name="connsiteX51" fmla="*/ 692285 w 1445479"/>
                <a:gd name="connsiteY51" fmla="*/ 46043 h 787344"/>
                <a:gd name="connsiteX52" fmla="*/ 683151 w 1445479"/>
                <a:gd name="connsiteY52" fmla="*/ 55848 h 787344"/>
                <a:gd name="connsiteX53" fmla="*/ 541580 w 1445479"/>
                <a:gd name="connsiteY53" fmla="*/ 76113 h 787344"/>
                <a:gd name="connsiteX54" fmla="*/ 409795 w 1445479"/>
                <a:gd name="connsiteY54" fmla="*/ 121873 h 787344"/>
                <a:gd name="connsiteX55" fmla="*/ 182760 w 1445479"/>
                <a:gd name="connsiteY55" fmla="*/ 280069 h 787344"/>
                <a:gd name="connsiteX56" fmla="*/ 45756 w 1445479"/>
                <a:gd name="connsiteY56" fmla="*/ 518671 h 787344"/>
                <a:gd name="connsiteX57" fmla="*/ 21617 w 1445479"/>
                <a:gd name="connsiteY57" fmla="*/ 652680 h 787344"/>
                <a:gd name="connsiteX58" fmla="*/ 21617 w 1445479"/>
                <a:gd name="connsiteY58" fmla="*/ 776884 h 787344"/>
                <a:gd name="connsiteX59" fmla="*/ 12483 w 1445479"/>
                <a:gd name="connsiteY59" fmla="*/ 787344 h 787344"/>
                <a:gd name="connsiteX60" fmla="*/ 11831 w 1445479"/>
                <a:gd name="connsiteY60" fmla="*/ 787344 h 787344"/>
                <a:gd name="connsiteX61" fmla="*/ 2697 w 1445479"/>
                <a:gd name="connsiteY61" fmla="*/ 777538 h 787344"/>
                <a:gd name="connsiteX62" fmla="*/ 2697 w 1445479"/>
                <a:gd name="connsiteY62" fmla="*/ 650719 h 787344"/>
                <a:gd name="connsiteX63" fmla="*/ 27489 w 1445479"/>
                <a:gd name="connsiteY63" fmla="*/ 513441 h 787344"/>
                <a:gd name="connsiteX64" fmla="*/ 169059 w 1445479"/>
                <a:gd name="connsiteY64" fmla="*/ 266995 h 787344"/>
                <a:gd name="connsiteX65" fmla="*/ 401966 w 1445479"/>
                <a:gd name="connsiteY65" fmla="*/ 104222 h 787344"/>
                <a:gd name="connsiteX66" fmla="*/ 537013 w 1445479"/>
                <a:gd name="connsiteY66" fmla="*/ 57809 h 787344"/>
                <a:gd name="connsiteX67" fmla="*/ 681846 w 1445479"/>
                <a:gd name="connsiteY67" fmla="*/ 36237 h 787344"/>
                <a:gd name="connsiteX68" fmla="*/ 797940 w 1445479"/>
                <a:gd name="connsiteY68" fmla="*/ 740 h 787344"/>
                <a:gd name="connsiteX69" fmla="*/ 810156 w 1445479"/>
                <a:gd name="connsiteY69" fmla="*/ 5930 h 787344"/>
                <a:gd name="connsiteX70" fmla="*/ 854517 w 1445479"/>
                <a:gd name="connsiteY70" fmla="*/ 51340 h 787344"/>
                <a:gd name="connsiteX71" fmla="*/ 860946 w 1445479"/>
                <a:gd name="connsiteY71" fmla="*/ 63017 h 787344"/>
                <a:gd name="connsiteX72" fmla="*/ 851945 w 1445479"/>
                <a:gd name="connsiteY72" fmla="*/ 70153 h 787344"/>
                <a:gd name="connsiteX73" fmla="*/ 849374 w 1445479"/>
                <a:gd name="connsiteY73" fmla="*/ 70153 h 787344"/>
                <a:gd name="connsiteX74" fmla="*/ 792797 w 1445479"/>
                <a:gd name="connsiteY74" fmla="*/ 13714 h 787344"/>
                <a:gd name="connsiteX75" fmla="*/ 797940 w 1445479"/>
                <a:gd name="connsiteY75" fmla="*/ 740 h 78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445479" h="787344">
                  <a:moveTo>
                    <a:pt x="997293" y="497466"/>
                  </a:moveTo>
                  <a:cubicBezTo>
                    <a:pt x="1009701" y="506590"/>
                    <a:pt x="1021456" y="515063"/>
                    <a:pt x="1034516" y="522232"/>
                  </a:cubicBezTo>
                  <a:cubicBezTo>
                    <a:pt x="1084800" y="550908"/>
                    <a:pt x="1148145" y="565247"/>
                    <a:pt x="1217368" y="563943"/>
                  </a:cubicBezTo>
                  <a:lnTo>
                    <a:pt x="1268305" y="560684"/>
                  </a:lnTo>
                  <a:lnTo>
                    <a:pt x="1318589" y="552212"/>
                  </a:lnTo>
                  <a:cubicBezTo>
                    <a:pt x="1321201" y="551560"/>
                    <a:pt x="1324466" y="550908"/>
                    <a:pt x="1327732" y="550908"/>
                  </a:cubicBezTo>
                  <a:cubicBezTo>
                    <a:pt x="1332956" y="549605"/>
                    <a:pt x="1338180" y="548301"/>
                    <a:pt x="1343405" y="547650"/>
                  </a:cubicBezTo>
                  <a:lnTo>
                    <a:pt x="1402178" y="531356"/>
                  </a:lnTo>
                  <a:cubicBezTo>
                    <a:pt x="1407402" y="529401"/>
                    <a:pt x="1412627" y="532660"/>
                    <a:pt x="1413933" y="537874"/>
                  </a:cubicBezTo>
                  <a:cubicBezTo>
                    <a:pt x="1415239" y="543088"/>
                    <a:pt x="1411974" y="548301"/>
                    <a:pt x="1407402" y="549605"/>
                  </a:cubicBezTo>
                  <a:lnTo>
                    <a:pt x="1348629" y="566550"/>
                  </a:lnTo>
                  <a:cubicBezTo>
                    <a:pt x="1342098" y="567854"/>
                    <a:pt x="1336221" y="568505"/>
                    <a:pt x="1330997" y="569809"/>
                  </a:cubicBezTo>
                  <a:cubicBezTo>
                    <a:pt x="1327732" y="569809"/>
                    <a:pt x="1325119" y="570461"/>
                    <a:pt x="1321854" y="571112"/>
                  </a:cubicBezTo>
                  <a:lnTo>
                    <a:pt x="1270264" y="580237"/>
                  </a:lnTo>
                  <a:lnTo>
                    <a:pt x="1218674" y="582844"/>
                  </a:lnTo>
                  <a:cubicBezTo>
                    <a:pt x="1216062" y="582844"/>
                    <a:pt x="1212796" y="582844"/>
                    <a:pt x="1209531" y="582844"/>
                  </a:cubicBezTo>
                  <a:cubicBezTo>
                    <a:pt x="1139656" y="582844"/>
                    <a:pt x="1075658" y="567854"/>
                    <a:pt x="1025374" y="539177"/>
                  </a:cubicBezTo>
                  <a:cubicBezTo>
                    <a:pt x="1011007" y="531356"/>
                    <a:pt x="997946" y="522232"/>
                    <a:pt x="985538" y="512456"/>
                  </a:cubicBezTo>
                  <a:cubicBezTo>
                    <a:pt x="981620" y="509197"/>
                    <a:pt x="980967" y="503332"/>
                    <a:pt x="983579" y="498769"/>
                  </a:cubicBezTo>
                  <a:cubicBezTo>
                    <a:pt x="986844" y="494859"/>
                    <a:pt x="993375" y="494207"/>
                    <a:pt x="997293" y="497466"/>
                  </a:cubicBezTo>
                  <a:close/>
                  <a:moveTo>
                    <a:pt x="814034" y="482424"/>
                  </a:moveTo>
                  <a:cubicBezTo>
                    <a:pt x="817957" y="479804"/>
                    <a:pt x="823841" y="480459"/>
                    <a:pt x="827111" y="485044"/>
                  </a:cubicBezTo>
                  <a:cubicBezTo>
                    <a:pt x="976179" y="689412"/>
                    <a:pt x="1244896" y="677622"/>
                    <a:pt x="1431232" y="579368"/>
                  </a:cubicBezTo>
                  <a:cubicBezTo>
                    <a:pt x="1436462" y="576748"/>
                    <a:pt x="1441693" y="578713"/>
                    <a:pt x="1444308" y="583298"/>
                  </a:cubicBezTo>
                  <a:cubicBezTo>
                    <a:pt x="1446923" y="587883"/>
                    <a:pt x="1444962" y="593779"/>
                    <a:pt x="1440385" y="596399"/>
                  </a:cubicBezTo>
                  <a:cubicBezTo>
                    <a:pt x="1357351" y="639630"/>
                    <a:pt x="1258626" y="667141"/>
                    <a:pt x="1161208" y="667141"/>
                  </a:cubicBezTo>
                  <a:cubicBezTo>
                    <a:pt x="1030446" y="667141"/>
                    <a:pt x="900991" y="618670"/>
                    <a:pt x="812073" y="496180"/>
                  </a:cubicBezTo>
                  <a:cubicBezTo>
                    <a:pt x="808150" y="491595"/>
                    <a:pt x="809458" y="486354"/>
                    <a:pt x="814034" y="482424"/>
                  </a:cubicBezTo>
                  <a:close/>
                  <a:moveTo>
                    <a:pt x="790112" y="298058"/>
                  </a:moveTo>
                  <a:cubicBezTo>
                    <a:pt x="794673" y="300653"/>
                    <a:pt x="795975" y="307138"/>
                    <a:pt x="793370" y="311678"/>
                  </a:cubicBezTo>
                  <a:cubicBezTo>
                    <a:pt x="790764" y="316218"/>
                    <a:pt x="719750" y="434253"/>
                    <a:pt x="592708" y="490028"/>
                  </a:cubicBezTo>
                  <a:cubicBezTo>
                    <a:pt x="590754" y="490677"/>
                    <a:pt x="590102" y="490677"/>
                    <a:pt x="588148" y="490677"/>
                  </a:cubicBezTo>
                  <a:cubicBezTo>
                    <a:pt x="584890" y="490677"/>
                    <a:pt x="581633" y="488731"/>
                    <a:pt x="579678" y="485488"/>
                  </a:cubicBezTo>
                  <a:cubicBezTo>
                    <a:pt x="577724" y="480300"/>
                    <a:pt x="579678" y="475112"/>
                    <a:pt x="584239" y="472517"/>
                  </a:cubicBezTo>
                  <a:cubicBezTo>
                    <a:pt x="706069" y="419337"/>
                    <a:pt x="776431" y="302598"/>
                    <a:pt x="777082" y="301301"/>
                  </a:cubicBezTo>
                  <a:cubicBezTo>
                    <a:pt x="779688" y="296761"/>
                    <a:pt x="785552" y="295464"/>
                    <a:pt x="790112" y="298058"/>
                  </a:cubicBezTo>
                  <a:close/>
                  <a:moveTo>
                    <a:pt x="310221" y="287203"/>
                  </a:moveTo>
                  <a:cubicBezTo>
                    <a:pt x="314775" y="283944"/>
                    <a:pt x="320631" y="285248"/>
                    <a:pt x="323884" y="289810"/>
                  </a:cubicBezTo>
                  <a:cubicBezTo>
                    <a:pt x="326486" y="294372"/>
                    <a:pt x="325185" y="300237"/>
                    <a:pt x="320631" y="302844"/>
                  </a:cubicBezTo>
                  <a:cubicBezTo>
                    <a:pt x="297209" y="317834"/>
                    <a:pt x="275088" y="334778"/>
                    <a:pt x="254269" y="352375"/>
                  </a:cubicBezTo>
                  <a:cubicBezTo>
                    <a:pt x="194413" y="403861"/>
                    <a:pt x="146918" y="470336"/>
                    <a:pt x="116340" y="543981"/>
                  </a:cubicBezTo>
                  <a:cubicBezTo>
                    <a:pt x="102026" y="579174"/>
                    <a:pt x="90315" y="618929"/>
                    <a:pt x="82508" y="661290"/>
                  </a:cubicBezTo>
                  <a:cubicBezTo>
                    <a:pt x="76002" y="693225"/>
                    <a:pt x="72098" y="729069"/>
                    <a:pt x="70146" y="775341"/>
                  </a:cubicBezTo>
                  <a:cubicBezTo>
                    <a:pt x="70146" y="780555"/>
                    <a:pt x="65592" y="784466"/>
                    <a:pt x="60387" y="784466"/>
                  </a:cubicBezTo>
                  <a:lnTo>
                    <a:pt x="59737" y="784466"/>
                  </a:lnTo>
                  <a:cubicBezTo>
                    <a:pt x="54532" y="784466"/>
                    <a:pt x="50628" y="779903"/>
                    <a:pt x="51279" y="774690"/>
                  </a:cubicBezTo>
                  <a:cubicBezTo>
                    <a:pt x="52580" y="727114"/>
                    <a:pt x="56483" y="690618"/>
                    <a:pt x="62990" y="657380"/>
                  </a:cubicBezTo>
                  <a:cubicBezTo>
                    <a:pt x="71448" y="614366"/>
                    <a:pt x="83809" y="573308"/>
                    <a:pt x="98122" y="536812"/>
                  </a:cubicBezTo>
                  <a:cubicBezTo>
                    <a:pt x="130002" y="459909"/>
                    <a:pt x="179449" y="391478"/>
                    <a:pt x="241907" y="337385"/>
                  </a:cubicBezTo>
                  <a:cubicBezTo>
                    <a:pt x="262727" y="319789"/>
                    <a:pt x="286149" y="302192"/>
                    <a:pt x="310221" y="287203"/>
                  </a:cubicBezTo>
                  <a:close/>
                  <a:moveTo>
                    <a:pt x="681846" y="36237"/>
                  </a:moveTo>
                  <a:cubicBezTo>
                    <a:pt x="687065" y="36237"/>
                    <a:pt x="692285" y="40159"/>
                    <a:pt x="692285" y="46043"/>
                  </a:cubicBezTo>
                  <a:cubicBezTo>
                    <a:pt x="692285" y="51272"/>
                    <a:pt x="688370" y="55848"/>
                    <a:pt x="683151" y="55848"/>
                  </a:cubicBezTo>
                  <a:cubicBezTo>
                    <a:pt x="636831" y="57156"/>
                    <a:pt x="591163" y="64347"/>
                    <a:pt x="541580" y="76113"/>
                  </a:cubicBezTo>
                  <a:cubicBezTo>
                    <a:pt x="495912" y="87880"/>
                    <a:pt x="451549" y="102915"/>
                    <a:pt x="409795" y="121873"/>
                  </a:cubicBezTo>
                  <a:cubicBezTo>
                    <a:pt x="320416" y="161748"/>
                    <a:pt x="243433" y="214699"/>
                    <a:pt x="182760" y="280069"/>
                  </a:cubicBezTo>
                  <a:cubicBezTo>
                    <a:pt x="118825" y="347401"/>
                    <a:pt x="71852" y="429767"/>
                    <a:pt x="45756" y="518671"/>
                  </a:cubicBezTo>
                  <a:cubicBezTo>
                    <a:pt x="34013" y="559854"/>
                    <a:pt x="25531" y="604960"/>
                    <a:pt x="21617" y="652680"/>
                  </a:cubicBezTo>
                  <a:cubicBezTo>
                    <a:pt x="18355" y="688634"/>
                    <a:pt x="18355" y="727856"/>
                    <a:pt x="21617" y="776884"/>
                  </a:cubicBezTo>
                  <a:cubicBezTo>
                    <a:pt x="21617" y="782114"/>
                    <a:pt x="17703" y="786690"/>
                    <a:pt x="12483" y="787344"/>
                  </a:cubicBezTo>
                  <a:lnTo>
                    <a:pt x="11831" y="787344"/>
                  </a:lnTo>
                  <a:cubicBezTo>
                    <a:pt x="6612" y="787344"/>
                    <a:pt x="2697" y="782768"/>
                    <a:pt x="2697" y="777538"/>
                  </a:cubicBezTo>
                  <a:cubicBezTo>
                    <a:pt x="-1217" y="727856"/>
                    <a:pt x="-565" y="687980"/>
                    <a:pt x="2697" y="650719"/>
                  </a:cubicBezTo>
                  <a:cubicBezTo>
                    <a:pt x="6612" y="602345"/>
                    <a:pt x="15093" y="555932"/>
                    <a:pt x="27489" y="513441"/>
                  </a:cubicBezTo>
                  <a:cubicBezTo>
                    <a:pt x="54237" y="421269"/>
                    <a:pt x="103167" y="336941"/>
                    <a:pt x="169059" y="266995"/>
                  </a:cubicBezTo>
                  <a:cubicBezTo>
                    <a:pt x="231690" y="200317"/>
                    <a:pt x="309978" y="145406"/>
                    <a:pt x="401966" y="104222"/>
                  </a:cubicBezTo>
                  <a:cubicBezTo>
                    <a:pt x="445025" y="84611"/>
                    <a:pt x="490693" y="68922"/>
                    <a:pt x="537013" y="57809"/>
                  </a:cubicBezTo>
                  <a:cubicBezTo>
                    <a:pt x="587248" y="44735"/>
                    <a:pt x="634873" y="38198"/>
                    <a:pt x="681846" y="36237"/>
                  </a:cubicBezTo>
                  <a:close/>
                  <a:moveTo>
                    <a:pt x="797940" y="740"/>
                  </a:moveTo>
                  <a:cubicBezTo>
                    <a:pt x="803083" y="-1206"/>
                    <a:pt x="808227" y="740"/>
                    <a:pt x="810156" y="5930"/>
                  </a:cubicBezTo>
                  <a:cubicBezTo>
                    <a:pt x="821085" y="29932"/>
                    <a:pt x="837158" y="46799"/>
                    <a:pt x="854517" y="51340"/>
                  </a:cubicBezTo>
                  <a:cubicBezTo>
                    <a:pt x="859017" y="52637"/>
                    <a:pt x="862232" y="57827"/>
                    <a:pt x="860946" y="63017"/>
                  </a:cubicBezTo>
                  <a:cubicBezTo>
                    <a:pt x="859660" y="66909"/>
                    <a:pt x="855803" y="70153"/>
                    <a:pt x="851945" y="70153"/>
                  </a:cubicBezTo>
                  <a:cubicBezTo>
                    <a:pt x="851302" y="70153"/>
                    <a:pt x="850017" y="70153"/>
                    <a:pt x="849374" y="70153"/>
                  </a:cubicBezTo>
                  <a:cubicBezTo>
                    <a:pt x="826871" y="64314"/>
                    <a:pt x="805655" y="43555"/>
                    <a:pt x="792797" y="13714"/>
                  </a:cubicBezTo>
                  <a:cubicBezTo>
                    <a:pt x="790868" y="8524"/>
                    <a:pt x="792797" y="3335"/>
                    <a:pt x="797940" y="740"/>
                  </a:cubicBezTo>
                  <a:close/>
                </a:path>
              </a:pathLst>
            </a:custGeom>
            <a:solidFill>
              <a:schemeClr val="bg1">
                <a:lumMod val="65000"/>
              </a:schemeClr>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44" name="Freeform 71">
              <a:extLst>
                <a:ext uri="{FF2B5EF4-FFF2-40B4-BE49-F238E27FC236}">
                  <a16:creationId xmlns:a16="http://schemas.microsoft.com/office/drawing/2014/main" xmlns="" id="{7D67AF94-8060-4ED8-A27E-D143AF064E00}"/>
                </a:ext>
              </a:extLst>
            </p:cNvPr>
            <p:cNvSpPr>
              <a:spLocks noChangeArrowheads="1"/>
            </p:cNvSpPr>
            <p:nvPr/>
          </p:nvSpPr>
          <p:spPr bwMode="auto">
            <a:xfrm>
              <a:off x="8148034" y="3420388"/>
              <a:ext cx="219506" cy="354372"/>
            </a:xfrm>
            <a:custGeom>
              <a:avLst/>
              <a:gdLst>
                <a:gd name="T0" fmla="*/ 17 w 1040"/>
                <a:gd name="T1" fmla="*/ 1680 h 1681"/>
                <a:gd name="T2" fmla="*/ 17 w 1040"/>
                <a:gd name="T3" fmla="*/ 1680 h 1681"/>
                <a:gd name="T4" fmla="*/ 5 w 1040"/>
                <a:gd name="T5" fmla="*/ 1674 h 1681"/>
                <a:gd name="T6" fmla="*/ 5 w 1040"/>
                <a:gd name="T7" fmla="*/ 1674 h 1681"/>
                <a:gd name="T8" fmla="*/ 8 w 1040"/>
                <a:gd name="T9" fmla="*/ 1654 h 1681"/>
                <a:gd name="T10" fmla="*/ 8 w 1040"/>
                <a:gd name="T11" fmla="*/ 1654 h 1681"/>
                <a:gd name="T12" fmla="*/ 704 w 1040"/>
                <a:gd name="T13" fmla="*/ 1054 h 1681"/>
                <a:gd name="T14" fmla="*/ 704 w 1040"/>
                <a:gd name="T15" fmla="*/ 1054 h 1681"/>
                <a:gd name="T16" fmla="*/ 931 w 1040"/>
                <a:gd name="T17" fmla="*/ 335 h 1681"/>
                <a:gd name="T18" fmla="*/ 931 w 1040"/>
                <a:gd name="T19" fmla="*/ 335 h 1681"/>
                <a:gd name="T20" fmla="*/ 1008 w 1040"/>
                <a:gd name="T21" fmla="*/ 12 h 1681"/>
                <a:gd name="T22" fmla="*/ 1008 w 1040"/>
                <a:gd name="T23" fmla="*/ 12 h 1681"/>
                <a:gd name="T24" fmla="*/ 1026 w 1040"/>
                <a:gd name="T25" fmla="*/ 2 h 1681"/>
                <a:gd name="T26" fmla="*/ 1026 w 1040"/>
                <a:gd name="T27" fmla="*/ 2 h 1681"/>
                <a:gd name="T28" fmla="*/ 1036 w 1040"/>
                <a:gd name="T29" fmla="*/ 20 h 1681"/>
                <a:gd name="T30" fmla="*/ 1036 w 1040"/>
                <a:gd name="T31" fmla="*/ 20 h 1681"/>
                <a:gd name="T32" fmla="*/ 959 w 1040"/>
                <a:gd name="T33" fmla="*/ 342 h 1681"/>
                <a:gd name="T34" fmla="*/ 959 w 1040"/>
                <a:gd name="T35" fmla="*/ 342 h 1681"/>
                <a:gd name="T36" fmla="*/ 726 w 1040"/>
                <a:gd name="T37" fmla="*/ 1073 h 1681"/>
                <a:gd name="T38" fmla="*/ 726 w 1040"/>
                <a:gd name="T39" fmla="*/ 1073 h 1681"/>
                <a:gd name="T40" fmla="*/ 26 w 1040"/>
                <a:gd name="T41" fmla="*/ 1677 h 1681"/>
                <a:gd name="T42" fmla="*/ 26 w 1040"/>
                <a:gd name="T43" fmla="*/ 1677 h 1681"/>
                <a:gd name="T44" fmla="*/ 17 w 1040"/>
                <a:gd name="T45" fmla="*/ 1680 h 1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40" h="1681">
                  <a:moveTo>
                    <a:pt x="17" y="1680"/>
                  </a:moveTo>
                  <a:lnTo>
                    <a:pt x="17" y="1680"/>
                  </a:lnTo>
                  <a:cubicBezTo>
                    <a:pt x="13" y="1680"/>
                    <a:pt x="8" y="1678"/>
                    <a:pt x="5" y="1674"/>
                  </a:cubicBezTo>
                  <a:lnTo>
                    <a:pt x="5" y="1674"/>
                  </a:lnTo>
                  <a:cubicBezTo>
                    <a:pt x="0" y="1668"/>
                    <a:pt x="1" y="1658"/>
                    <a:pt x="8" y="1654"/>
                  </a:cubicBezTo>
                  <a:lnTo>
                    <a:pt x="8" y="1654"/>
                  </a:lnTo>
                  <a:cubicBezTo>
                    <a:pt x="13" y="1650"/>
                    <a:pt x="540" y="1243"/>
                    <a:pt x="704" y="1054"/>
                  </a:cubicBezTo>
                  <a:lnTo>
                    <a:pt x="704" y="1054"/>
                  </a:lnTo>
                  <a:cubicBezTo>
                    <a:pt x="790" y="955"/>
                    <a:pt x="861" y="640"/>
                    <a:pt x="931" y="335"/>
                  </a:cubicBezTo>
                  <a:lnTo>
                    <a:pt x="931" y="335"/>
                  </a:lnTo>
                  <a:cubicBezTo>
                    <a:pt x="956" y="225"/>
                    <a:pt x="982" y="111"/>
                    <a:pt x="1008" y="12"/>
                  </a:cubicBezTo>
                  <a:lnTo>
                    <a:pt x="1008" y="12"/>
                  </a:lnTo>
                  <a:cubicBezTo>
                    <a:pt x="1010" y="5"/>
                    <a:pt x="1018" y="0"/>
                    <a:pt x="1026" y="2"/>
                  </a:cubicBezTo>
                  <a:lnTo>
                    <a:pt x="1026" y="2"/>
                  </a:lnTo>
                  <a:cubicBezTo>
                    <a:pt x="1034" y="4"/>
                    <a:pt x="1039" y="12"/>
                    <a:pt x="1036" y="20"/>
                  </a:cubicBezTo>
                  <a:lnTo>
                    <a:pt x="1036" y="20"/>
                  </a:lnTo>
                  <a:cubicBezTo>
                    <a:pt x="1011" y="118"/>
                    <a:pt x="986" y="227"/>
                    <a:pt x="959" y="342"/>
                  </a:cubicBezTo>
                  <a:lnTo>
                    <a:pt x="959" y="342"/>
                  </a:lnTo>
                  <a:cubicBezTo>
                    <a:pt x="890" y="650"/>
                    <a:pt x="817" y="968"/>
                    <a:pt x="726" y="1073"/>
                  </a:cubicBezTo>
                  <a:lnTo>
                    <a:pt x="726" y="1073"/>
                  </a:lnTo>
                  <a:cubicBezTo>
                    <a:pt x="560" y="1264"/>
                    <a:pt x="48" y="1660"/>
                    <a:pt x="26" y="1677"/>
                  </a:cubicBezTo>
                  <a:lnTo>
                    <a:pt x="26" y="1677"/>
                  </a:lnTo>
                  <a:cubicBezTo>
                    <a:pt x="23" y="1679"/>
                    <a:pt x="20" y="1680"/>
                    <a:pt x="17" y="1680"/>
                  </a:cubicBezTo>
                </a:path>
              </a:pathLst>
            </a:custGeom>
            <a:solidFill>
              <a:schemeClr val="accent3">
                <a:lumMod val="5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45" name="Freeform 74">
              <a:extLst>
                <a:ext uri="{FF2B5EF4-FFF2-40B4-BE49-F238E27FC236}">
                  <a16:creationId xmlns:a16="http://schemas.microsoft.com/office/drawing/2014/main" xmlns="" id="{554E20D3-D339-4D38-8948-F8CF9BB4B3DB}"/>
                </a:ext>
              </a:extLst>
            </p:cNvPr>
            <p:cNvSpPr>
              <a:spLocks noChangeArrowheads="1"/>
            </p:cNvSpPr>
            <p:nvPr/>
          </p:nvSpPr>
          <p:spPr bwMode="auto">
            <a:xfrm>
              <a:off x="8446598" y="3239017"/>
              <a:ext cx="26974" cy="41855"/>
            </a:xfrm>
            <a:custGeom>
              <a:avLst/>
              <a:gdLst>
                <a:gd name="T0" fmla="*/ 86 w 129"/>
                <a:gd name="T1" fmla="*/ 0 h 197"/>
                <a:gd name="T2" fmla="*/ 86 w 129"/>
                <a:gd name="T3" fmla="*/ 0 h 197"/>
                <a:gd name="T4" fmla="*/ 125 w 129"/>
                <a:gd name="T5" fmla="*/ 196 h 197"/>
                <a:gd name="T6" fmla="*/ 0 w 129"/>
                <a:gd name="T7" fmla="*/ 112 h 197"/>
                <a:gd name="T8" fmla="*/ 86 w 129"/>
                <a:gd name="T9" fmla="*/ 0 h 197"/>
              </a:gdLst>
              <a:ahLst/>
              <a:cxnLst>
                <a:cxn ang="0">
                  <a:pos x="T0" y="T1"/>
                </a:cxn>
                <a:cxn ang="0">
                  <a:pos x="T2" y="T3"/>
                </a:cxn>
                <a:cxn ang="0">
                  <a:pos x="T4" y="T5"/>
                </a:cxn>
                <a:cxn ang="0">
                  <a:pos x="T6" y="T7"/>
                </a:cxn>
                <a:cxn ang="0">
                  <a:pos x="T8" y="T9"/>
                </a:cxn>
              </a:cxnLst>
              <a:rect l="0" t="0" r="r" b="b"/>
              <a:pathLst>
                <a:path w="129" h="197">
                  <a:moveTo>
                    <a:pt x="86" y="0"/>
                  </a:moveTo>
                  <a:lnTo>
                    <a:pt x="86" y="0"/>
                  </a:lnTo>
                  <a:cubicBezTo>
                    <a:pt x="128" y="73"/>
                    <a:pt x="120" y="151"/>
                    <a:pt x="125" y="196"/>
                  </a:cubicBezTo>
                  <a:lnTo>
                    <a:pt x="0" y="112"/>
                  </a:lnTo>
                  <a:lnTo>
                    <a:pt x="86"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46" name="Freeform 75">
              <a:extLst>
                <a:ext uri="{FF2B5EF4-FFF2-40B4-BE49-F238E27FC236}">
                  <a16:creationId xmlns:a16="http://schemas.microsoft.com/office/drawing/2014/main" xmlns="" id="{AB55FAFC-D970-4D4D-8467-28070B60582E}"/>
                </a:ext>
              </a:extLst>
            </p:cNvPr>
            <p:cNvSpPr>
              <a:spLocks noChangeArrowheads="1"/>
            </p:cNvSpPr>
            <p:nvPr/>
          </p:nvSpPr>
          <p:spPr bwMode="auto">
            <a:xfrm>
              <a:off x="9167433" y="3862190"/>
              <a:ext cx="96731" cy="129285"/>
            </a:xfrm>
            <a:custGeom>
              <a:avLst/>
              <a:gdLst>
                <a:gd name="T0" fmla="*/ 282 w 460"/>
                <a:gd name="T1" fmla="*/ 481 h 613"/>
                <a:gd name="T2" fmla="*/ 282 w 460"/>
                <a:gd name="T3" fmla="*/ 481 h 613"/>
                <a:gd name="T4" fmla="*/ 180 w 460"/>
                <a:gd name="T5" fmla="*/ 252 h 613"/>
                <a:gd name="T6" fmla="*/ 180 w 460"/>
                <a:gd name="T7" fmla="*/ 252 h 613"/>
                <a:gd name="T8" fmla="*/ 228 w 460"/>
                <a:gd name="T9" fmla="*/ 29 h 613"/>
                <a:gd name="T10" fmla="*/ 228 w 460"/>
                <a:gd name="T11" fmla="*/ 29 h 613"/>
                <a:gd name="T12" fmla="*/ 339 w 460"/>
                <a:gd name="T13" fmla="*/ 172 h 613"/>
                <a:gd name="T14" fmla="*/ 339 w 460"/>
                <a:gd name="T15" fmla="*/ 172 h 613"/>
                <a:gd name="T16" fmla="*/ 449 w 460"/>
                <a:gd name="T17" fmla="*/ 314 h 613"/>
                <a:gd name="T18" fmla="*/ 449 w 460"/>
                <a:gd name="T19" fmla="*/ 314 h 613"/>
                <a:gd name="T20" fmla="*/ 197 w 460"/>
                <a:gd name="T21" fmla="*/ 594 h 613"/>
                <a:gd name="T22" fmla="*/ 197 w 460"/>
                <a:gd name="T23" fmla="*/ 594 h 613"/>
                <a:gd name="T24" fmla="*/ 200 w 460"/>
                <a:gd name="T25" fmla="*/ 554 h 613"/>
                <a:gd name="T26" fmla="*/ 282 w 460"/>
                <a:gd name="T27" fmla="*/ 481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0" h="613">
                  <a:moveTo>
                    <a:pt x="282" y="481"/>
                  </a:moveTo>
                  <a:lnTo>
                    <a:pt x="282" y="481"/>
                  </a:lnTo>
                  <a:cubicBezTo>
                    <a:pt x="313" y="442"/>
                    <a:pt x="361" y="307"/>
                    <a:pt x="180" y="252"/>
                  </a:cubicBezTo>
                  <a:lnTo>
                    <a:pt x="180" y="252"/>
                  </a:lnTo>
                  <a:cubicBezTo>
                    <a:pt x="0" y="197"/>
                    <a:pt x="91" y="0"/>
                    <a:pt x="228" y="29"/>
                  </a:cubicBezTo>
                  <a:lnTo>
                    <a:pt x="228" y="29"/>
                  </a:lnTo>
                  <a:cubicBezTo>
                    <a:pt x="322" y="49"/>
                    <a:pt x="318" y="131"/>
                    <a:pt x="339" y="172"/>
                  </a:cubicBezTo>
                  <a:lnTo>
                    <a:pt x="339" y="172"/>
                  </a:lnTo>
                  <a:cubicBezTo>
                    <a:pt x="351" y="193"/>
                    <a:pt x="444" y="241"/>
                    <a:pt x="449" y="314"/>
                  </a:cubicBezTo>
                  <a:lnTo>
                    <a:pt x="449" y="314"/>
                  </a:lnTo>
                  <a:cubicBezTo>
                    <a:pt x="459" y="456"/>
                    <a:pt x="250" y="612"/>
                    <a:pt x="197" y="594"/>
                  </a:cubicBezTo>
                  <a:lnTo>
                    <a:pt x="197" y="594"/>
                  </a:lnTo>
                  <a:cubicBezTo>
                    <a:pt x="162" y="583"/>
                    <a:pt x="200" y="554"/>
                    <a:pt x="200" y="554"/>
                  </a:cubicBezTo>
                  <a:lnTo>
                    <a:pt x="282" y="481"/>
                  </a:lnTo>
                </a:path>
              </a:pathLst>
            </a:custGeom>
            <a:solidFill>
              <a:schemeClr val="tx2">
                <a:lumMod val="5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47" name="Freeform 77">
              <a:extLst>
                <a:ext uri="{FF2B5EF4-FFF2-40B4-BE49-F238E27FC236}">
                  <a16:creationId xmlns:a16="http://schemas.microsoft.com/office/drawing/2014/main" xmlns="" id="{3363BAEF-8A5E-4FC0-A44E-B807D1AAEE32}"/>
                </a:ext>
              </a:extLst>
            </p:cNvPr>
            <p:cNvSpPr>
              <a:spLocks noChangeArrowheads="1"/>
            </p:cNvSpPr>
            <p:nvPr/>
          </p:nvSpPr>
          <p:spPr bwMode="auto">
            <a:xfrm>
              <a:off x="9188825" y="3942179"/>
              <a:ext cx="29764" cy="99521"/>
            </a:xfrm>
            <a:custGeom>
              <a:avLst/>
              <a:gdLst>
                <a:gd name="T0" fmla="*/ 141 w 143"/>
                <a:gd name="T1" fmla="*/ 404 h 474"/>
                <a:gd name="T2" fmla="*/ 141 w 143"/>
                <a:gd name="T3" fmla="*/ 404 h 474"/>
                <a:gd name="T4" fmla="*/ 141 w 143"/>
                <a:gd name="T5" fmla="*/ 404 h 474"/>
                <a:gd name="T6" fmla="*/ 139 w 143"/>
                <a:gd name="T7" fmla="*/ 217 h 474"/>
                <a:gd name="T8" fmla="*/ 139 w 143"/>
                <a:gd name="T9" fmla="*/ 217 h 474"/>
                <a:gd name="T10" fmla="*/ 132 w 143"/>
                <a:gd name="T11" fmla="*/ 124 h 474"/>
                <a:gd name="T12" fmla="*/ 132 w 143"/>
                <a:gd name="T13" fmla="*/ 124 h 474"/>
                <a:gd name="T14" fmla="*/ 127 w 143"/>
                <a:gd name="T15" fmla="*/ 78 h 474"/>
                <a:gd name="T16" fmla="*/ 127 w 143"/>
                <a:gd name="T17" fmla="*/ 78 h 474"/>
                <a:gd name="T18" fmla="*/ 124 w 143"/>
                <a:gd name="T19" fmla="*/ 55 h 474"/>
                <a:gd name="T20" fmla="*/ 122 w 143"/>
                <a:gd name="T21" fmla="*/ 42 h 474"/>
                <a:gd name="T22" fmla="*/ 120 w 143"/>
                <a:gd name="T23" fmla="*/ 35 h 474"/>
                <a:gd name="T24" fmla="*/ 120 w 143"/>
                <a:gd name="T25" fmla="*/ 35 h 474"/>
                <a:gd name="T26" fmla="*/ 119 w 143"/>
                <a:gd name="T27" fmla="*/ 29 h 474"/>
                <a:gd name="T28" fmla="*/ 118 w 143"/>
                <a:gd name="T29" fmla="*/ 26 h 474"/>
                <a:gd name="T30" fmla="*/ 118 w 143"/>
                <a:gd name="T31" fmla="*/ 26 h 474"/>
                <a:gd name="T32" fmla="*/ 117 w 143"/>
                <a:gd name="T33" fmla="*/ 23 h 474"/>
                <a:gd name="T34" fmla="*/ 117 w 143"/>
                <a:gd name="T35" fmla="*/ 23 h 474"/>
                <a:gd name="T36" fmla="*/ 115 w 143"/>
                <a:gd name="T37" fmla="*/ 19 h 474"/>
                <a:gd name="T38" fmla="*/ 115 w 143"/>
                <a:gd name="T39" fmla="*/ 19 h 474"/>
                <a:gd name="T40" fmla="*/ 104 w 143"/>
                <a:gd name="T41" fmla="*/ 6 h 474"/>
                <a:gd name="T42" fmla="*/ 104 w 143"/>
                <a:gd name="T43" fmla="*/ 6 h 474"/>
                <a:gd name="T44" fmla="*/ 91 w 143"/>
                <a:gd name="T45" fmla="*/ 1 h 474"/>
                <a:gd name="T46" fmla="*/ 91 w 143"/>
                <a:gd name="T47" fmla="*/ 1 h 474"/>
                <a:gd name="T48" fmla="*/ 75 w 143"/>
                <a:gd name="T49" fmla="*/ 2 h 474"/>
                <a:gd name="T50" fmla="*/ 75 w 143"/>
                <a:gd name="T51" fmla="*/ 2 h 474"/>
                <a:gd name="T52" fmla="*/ 66 w 143"/>
                <a:gd name="T53" fmla="*/ 5 h 474"/>
                <a:gd name="T54" fmla="*/ 66 w 143"/>
                <a:gd name="T55" fmla="*/ 5 h 474"/>
                <a:gd name="T56" fmla="*/ 62 w 143"/>
                <a:gd name="T57" fmla="*/ 9 h 474"/>
                <a:gd name="T58" fmla="*/ 62 w 143"/>
                <a:gd name="T59" fmla="*/ 9 h 474"/>
                <a:gd name="T60" fmla="*/ 54 w 143"/>
                <a:gd name="T61" fmla="*/ 18 h 474"/>
                <a:gd name="T62" fmla="*/ 53 w 143"/>
                <a:gd name="T63" fmla="*/ 21 h 474"/>
                <a:gd name="T64" fmla="*/ 53 w 143"/>
                <a:gd name="T65" fmla="*/ 21 h 474"/>
                <a:gd name="T66" fmla="*/ 51 w 143"/>
                <a:gd name="T67" fmla="*/ 25 h 474"/>
                <a:gd name="T68" fmla="*/ 51 w 143"/>
                <a:gd name="T69" fmla="*/ 25 h 474"/>
                <a:gd name="T70" fmla="*/ 51 w 143"/>
                <a:gd name="T71" fmla="*/ 46 h 474"/>
                <a:gd name="T72" fmla="*/ 51 w 143"/>
                <a:gd name="T73" fmla="*/ 49 h 474"/>
                <a:gd name="T74" fmla="*/ 51 w 143"/>
                <a:gd name="T75" fmla="*/ 59 h 474"/>
                <a:gd name="T76" fmla="*/ 49 w 143"/>
                <a:gd name="T77" fmla="*/ 81 h 474"/>
                <a:gd name="T78" fmla="*/ 49 w 143"/>
                <a:gd name="T79" fmla="*/ 81 h 474"/>
                <a:gd name="T80" fmla="*/ 45 w 143"/>
                <a:gd name="T81" fmla="*/ 124 h 474"/>
                <a:gd name="T82" fmla="*/ 45 w 143"/>
                <a:gd name="T83" fmla="*/ 124 h 474"/>
                <a:gd name="T84" fmla="*/ 34 w 143"/>
                <a:gd name="T85" fmla="*/ 213 h 474"/>
                <a:gd name="T86" fmla="*/ 34 w 143"/>
                <a:gd name="T87" fmla="*/ 213 h 474"/>
                <a:gd name="T88" fmla="*/ 3 w 143"/>
                <a:gd name="T89" fmla="*/ 387 h 474"/>
                <a:gd name="T90" fmla="*/ 3 w 143"/>
                <a:gd name="T91" fmla="*/ 387 h 474"/>
                <a:gd name="T92" fmla="*/ 1 w 143"/>
                <a:gd name="T93" fmla="*/ 400 h 474"/>
                <a:gd name="T94" fmla="*/ 1 w 143"/>
                <a:gd name="T95" fmla="*/ 400 h 474"/>
                <a:gd name="T96" fmla="*/ 69 w 143"/>
                <a:gd name="T97" fmla="*/ 472 h 474"/>
                <a:gd name="T98" fmla="*/ 69 w 143"/>
                <a:gd name="T99" fmla="*/ 472 h 474"/>
                <a:gd name="T100" fmla="*/ 141 w 143"/>
                <a:gd name="T101" fmla="*/ 404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3" h="474">
                  <a:moveTo>
                    <a:pt x="141" y="404"/>
                  </a:moveTo>
                  <a:lnTo>
                    <a:pt x="141" y="404"/>
                  </a:lnTo>
                  <a:lnTo>
                    <a:pt x="141" y="404"/>
                  </a:lnTo>
                  <a:cubicBezTo>
                    <a:pt x="142" y="341"/>
                    <a:pt x="142" y="279"/>
                    <a:pt x="139" y="217"/>
                  </a:cubicBezTo>
                  <a:lnTo>
                    <a:pt x="139" y="217"/>
                  </a:lnTo>
                  <a:cubicBezTo>
                    <a:pt x="137" y="186"/>
                    <a:pt x="135" y="156"/>
                    <a:pt x="132" y="124"/>
                  </a:cubicBezTo>
                  <a:lnTo>
                    <a:pt x="132" y="124"/>
                  </a:lnTo>
                  <a:cubicBezTo>
                    <a:pt x="130" y="109"/>
                    <a:pt x="129" y="94"/>
                    <a:pt x="127" y="78"/>
                  </a:cubicBezTo>
                  <a:lnTo>
                    <a:pt x="127" y="78"/>
                  </a:lnTo>
                  <a:cubicBezTo>
                    <a:pt x="126" y="71"/>
                    <a:pt x="125" y="63"/>
                    <a:pt x="124" y="55"/>
                  </a:cubicBezTo>
                  <a:lnTo>
                    <a:pt x="122" y="42"/>
                  </a:lnTo>
                  <a:lnTo>
                    <a:pt x="120" y="35"/>
                  </a:lnTo>
                  <a:lnTo>
                    <a:pt x="120" y="35"/>
                  </a:lnTo>
                  <a:cubicBezTo>
                    <a:pt x="120" y="33"/>
                    <a:pt x="120" y="31"/>
                    <a:pt x="119" y="29"/>
                  </a:cubicBezTo>
                  <a:lnTo>
                    <a:pt x="118" y="26"/>
                  </a:lnTo>
                  <a:lnTo>
                    <a:pt x="118" y="26"/>
                  </a:lnTo>
                  <a:cubicBezTo>
                    <a:pt x="118" y="25"/>
                    <a:pt x="117" y="24"/>
                    <a:pt x="117" y="23"/>
                  </a:cubicBezTo>
                  <a:lnTo>
                    <a:pt x="117" y="23"/>
                  </a:lnTo>
                  <a:cubicBezTo>
                    <a:pt x="116" y="21"/>
                    <a:pt x="116" y="21"/>
                    <a:pt x="115" y="19"/>
                  </a:cubicBezTo>
                  <a:lnTo>
                    <a:pt x="115" y="19"/>
                  </a:lnTo>
                  <a:cubicBezTo>
                    <a:pt x="113" y="14"/>
                    <a:pt x="109" y="10"/>
                    <a:pt x="104" y="6"/>
                  </a:cubicBezTo>
                  <a:lnTo>
                    <a:pt x="104" y="6"/>
                  </a:lnTo>
                  <a:cubicBezTo>
                    <a:pt x="101" y="4"/>
                    <a:pt x="96" y="2"/>
                    <a:pt x="91" y="1"/>
                  </a:cubicBezTo>
                  <a:lnTo>
                    <a:pt x="91" y="1"/>
                  </a:lnTo>
                  <a:cubicBezTo>
                    <a:pt x="85" y="0"/>
                    <a:pt x="79" y="1"/>
                    <a:pt x="75" y="2"/>
                  </a:cubicBezTo>
                  <a:lnTo>
                    <a:pt x="75" y="2"/>
                  </a:lnTo>
                  <a:cubicBezTo>
                    <a:pt x="69" y="3"/>
                    <a:pt x="68" y="5"/>
                    <a:pt x="66" y="5"/>
                  </a:cubicBezTo>
                  <a:lnTo>
                    <a:pt x="66" y="5"/>
                  </a:lnTo>
                  <a:cubicBezTo>
                    <a:pt x="65" y="6"/>
                    <a:pt x="63" y="8"/>
                    <a:pt x="62" y="9"/>
                  </a:cubicBezTo>
                  <a:lnTo>
                    <a:pt x="62" y="9"/>
                  </a:lnTo>
                  <a:cubicBezTo>
                    <a:pt x="59" y="12"/>
                    <a:pt x="56" y="15"/>
                    <a:pt x="54" y="18"/>
                  </a:cubicBezTo>
                  <a:lnTo>
                    <a:pt x="53" y="21"/>
                  </a:lnTo>
                  <a:lnTo>
                    <a:pt x="53" y="21"/>
                  </a:lnTo>
                  <a:cubicBezTo>
                    <a:pt x="52" y="22"/>
                    <a:pt x="52" y="23"/>
                    <a:pt x="51" y="25"/>
                  </a:cubicBezTo>
                  <a:lnTo>
                    <a:pt x="51" y="25"/>
                  </a:lnTo>
                  <a:cubicBezTo>
                    <a:pt x="49" y="32"/>
                    <a:pt x="49" y="40"/>
                    <a:pt x="51" y="46"/>
                  </a:cubicBezTo>
                  <a:lnTo>
                    <a:pt x="51" y="49"/>
                  </a:lnTo>
                  <a:lnTo>
                    <a:pt x="51" y="59"/>
                  </a:lnTo>
                  <a:lnTo>
                    <a:pt x="49" y="81"/>
                  </a:lnTo>
                  <a:lnTo>
                    <a:pt x="49" y="81"/>
                  </a:lnTo>
                  <a:cubicBezTo>
                    <a:pt x="48" y="95"/>
                    <a:pt x="46" y="110"/>
                    <a:pt x="45" y="124"/>
                  </a:cubicBezTo>
                  <a:lnTo>
                    <a:pt x="45" y="124"/>
                  </a:lnTo>
                  <a:cubicBezTo>
                    <a:pt x="42" y="154"/>
                    <a:pt x="38" y="183"/>
                    <a:pt x="34" y="213"/>
                  </a:cubicBezTo>
                  <a:lnTo>
                    <a:pt x="34" y="213"/>
                  </a:lnTo>
                  <a:cubicBezTo>
                    <a:pt x="26" y="271"/>
                    <a:pt x="15" y="329"/>
                    <a:pt x="3" y="387"/>
                  </a:cubicBezTo>
                  <a:lnTo>
                    <a:pt x="3" y="387"/>
                  </a:lnTo>
                  <a:cubicBezTo>
                    <a:pt x="2" y="391"/>
                    <a:pt x="1" y="396"/>
                    <a:pt x="1" y="400"/>
                  </a:cubicBezTo>
                  <a:lnTo>
                    <a:pt x="1" y="400"/>
                  </a:lnTo>
                  <a:cubicBezTo>
                    <a:pt x="0" y="439"/>
                    <a:pt x="31" y="471"/>
                    <a:pt x="69" y="472"/>
                  </a:cubicBezTo>
                  <a:lnTo>
                    <a:pt x="69" y="472"/>
                  </a:lnTo>
                  <a:cubicBezTo>
                    <a:pt x="108" y="473"/>
                    <a:pt x="140" y="442"/>
                    <a:pt x="141" y="404"/>
                  </a:cubicBezTo>
                </a:path>
              </a:pathLst>
            </a:custGeom>
            <a:solidFill>
              <a:schemeClr val="bg1">
                <a:lumMod val="8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48" name="Freeform 59">
              <a:extLst>
                <a:ext uri="{FF2B5EF4-FFF2-40B4-BE49-F238E27FC236}">
                  <a16:creationId xmlns:a16="http://schemas.microsoft.com/office/drawing/2014/main" xmlns="" id="{95A4792B-552D-4CF5-8B78-380B4D2C3318}"/>
                </a:ext>
              </a:extLst>
            </p:cNvPr>
            <p:cNvSpPr>
              <a:spLocks noChangeArrowheads="1"/>
            </p:cNvSpPr>
            <p:nvPr/>
          </p:nvSpPr>
          <p:spPr bwMode="auto">
            <a:xfrm>
              <a:off x="9176200" y="3914916"/>
              <a:ext cx="58123" cy="71146"/>
            </a:xfrm>
            <a:custGeom>
              <a:avLst/>
              <a:gdLst>
                <a:gd name="connsiteX0" fmla="*/ 115424 w 179991"/>
                <a:gd name="connsiteY0" fmla="*/ 418 h 220319"/>
                <a:gd name="connsiteX1" fmla="*/ 146166 w 179991"/>
                <a:gd name="connsiteY1" fmla="*/ 5452 h 220319"/>
                <a:gd name="connsiteX2" fmla="*/ 162448 w 179991"/>
                <a:gd name="connsiteY2" fmla="*/ 145318 h 220319"/>
                <a:gd name="connsiteX3" fmla="*/ 159831 w 179991"/>
                <a:gd name="connsiteY3" fmla="*/ 148866 h 220319"/>
                <a:gd name="connsiteX4" fmla="*/ 164233 w 179991"/>
                <a:gd name="connsiteY4" fmla="*/ 148411 h 220319"/>
                <a:gd name="connsiteX5" fmla="*/ 177813 w 179991"/>
                <a:gd name="connsiteY5" fmla="*/ 157632 h 220319"/>
                <a:gd name="connsiteX6" fmla="*/ 159264 w 179991"/>
                <a:gd name="connsiteY6" fmla="*/ 187520 h 220319"/>
                <a:gd name="connsiteX7" fmla="*/ 136658 w 179991"/>
                <a:gd name="connsiteY7" fmla="*/ 188077 h 220319"/>
                <a:gd name="connsiteX8" fmla="*/ 132386 w 179991"/>
                <a:gd name="connsiteY8" fmla="*/ 184872 h 220319"/>
                <a:gd name="connsiteX9" fmla="*/ 97158 w 179991"/>
                <a:gd name="connsiteY9" fmla="*/ 209123 h 220319"/>
                <a:gd name="connsiteX10" fmla="*/ 25028 w 179991"/>
                <a:gd name="connsiteY10" fmla="*/ 214597 h 220319"/>
                <a:gd name="connsiteX11" fmla="*/ 25028 w 179991"/>
                <a:gd name="connsiteY11" fmla="*/ 77346 h 220319"/>
                <a:gd name="connsiteX12" fmla="*/ 115424 w 179991"/>
                <a:gd name="connsiteY12" fmla="*/ 418 h 220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9991" h="220319">
                  <a:moveTo>
                    <a:pt x="115424" y="418"/>
                  </a:moveTo>
                  <a:cubicBezTo>
                    <a:pt x="126261" y="-839"/>
                    <a:pt x="136722" y="714"/>
                    <a:pt x="146166" y="5452"/>
                  </a:cubicBezTo>
                  <a:cubicBezTo>
                    <a:pt x="183941" y="24406"/>
                    <a:pt x="191105" y="86496"/>
                    <a:pt x="162448" y="145318"/>
                  </a:cubicBezTo>
                  <a:lnTo>
                    <a:pt x="159831" y="148866"/>
                  </a:lnTo>
                  <a:lnTo>
                    <a:pt x="164233" y="148411"/>
                  </a:lnTo>
                  <a:cubicBezTo>
                    <a:pt x="170526" y="149683"/>
                    <a:pt x="175494" y="152862"/>
                    <a:pt x="177813" y="157632"/>
                  </a:cubicBezTo>
                  <a:cubicBezTo>
                    <a:pt x="182451" y="167806"/>
                    <a:pt x="174501" y="181161"/>
                    <a:pt x="159264" y="187520"/>
                  </a:cubicBezTo>
                  <a:cubicBezTo>
                    <a:pt x="151977" y="190382"/>
                    <a:pt x="143696" y="190223"/>
                    <a:pt x="136658" y="188077"/>
                  </a:cubicBezTo>
                  <a:lnTo>
                    <a:pt x="132386" y="184872"/>
                  </a:lnTo>
                  <a:lnTo>
                    <a:pt x="97158" y="209123"/>
                  </a:lnTo>
                  <a:cubicBezTo>
                    <a:pt x="71107" y="221460"/>
                    <a:pt x="43916" y="224074"/>
                    <a:pt x="25028" y="214597"/>
                  </a:cubicBezTo>
                  <a:cubicBezTo>
                    <a:pt x="-12746" y="196297"/>
                    <a:pt x="-3628" y="135514"/>
                    <a:pt x="25028" y="77346"/>
                  </a:cubicBezTo>
                  <a:cubicBezTo>
                    <a:pt x="47009" y="33229"/>
                    <a:pt x="82911" y="4186"/>
                    <a:pt x="115424" y="418"/>
                  </a:cubicBezTo>
                  <a:close/>
                </a:path>
              </a:pathLst>
            </a:custGeom>
            <a:solidFill>
              <a:schemeClr val="bg1">
                <a:lumMod val="85000"/>
              </a:schemeClr>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49" name="Freeform 60">
              <a:extLst>
                <a:ext uri="{FF2B5EF4-FFF2-40B4-BE49-F238E27FC236}">
                  <a16:creationId xmlns:a16="http://schemas.microsoft.com/office/drawing/2014/main" xmlns="" id="{7A4658FD-2691-4139-8DA1-32383E1ED3CD}"/>
                </a:ext>
              </a:extLst>
            </p:cNvPr>
            <p:cNvSpPr>
              <a:spLocks noChangeArrowheads="1"/>
            </p:cNvSpPr>
            <p:nvPr/>
          </p:nvSpPr>
          <p:spPr bwMode="auto">
            <a:xfrm>
              <a:off x="9007077" y="3851565"/>
              <a:ext cx="317220" cy="458815"/>
            </a:xfrm>
            <a:custGeom>
              <a:avLst/>
              <a:gdLst>
                <a:gd name="connsiteX0" fmla="*/ 21190 w 982347"/>
                <a:gd name="connsiteY0" fmla="*/ 300 h 1420831"/>
                <a:gd name="connsiteX1" fmla="*/ 49982 w 982347"/>
                <a:gd name="connsiteY1" fmla="*/ 19268 h 1420831"/>
                <a:gd name="connsiteX2" fmla="*/ 123269 w 982347"/>
                <a:gd name="connsiteY2" fmla="*/ 218766 h 1420831"/>
                <a:gd name="connsiteX3" fmla="*/ 236471 w 982347"/>
                <a:gd name="connsiteY3" fmla="*/ 394717 h 1420831"/>
                <a:gd name="connsiteX4" fmla="*/ 386971 w 982347"/>
                <a:gd name="connsiteY4" fmla="*/ 517033 h 1420831"/>
                <a:gd name="connsiteX5" fmla="*/ 463530 w 982347"/>
                <a:gd name="connsiteY5" fmla="*/ 530115 h 1420831"/>
                <a:gd name="connsiteX6" fmla="*/ 495102 w 982347"/>
                <a:gd name="connsiteY6" fmla="*/ 519568 h 1420831"/>
                <a:gd name="connsiteX7" fmla="*/ 501640 w 982347"/>
                <a:gd name="connsiteY7" fmla="*/ 514806 h 1420831"/>
                <a:gd name="connsiteX8" fmla="*/ 507021 w 982347"/>
                <a:gd name="connsiteY8" fmla="*/ 506060 h 1420831"/>
                <a:gd name="connsiteX9" fmla="*/ 605327 w 982347"/>
                <a:gd name="connsiteY9" fmla="*/ 459186 h 1420831"/>
                <a:gd name="connsiteX10" fmla="*/ 621118 w 982347"/>
                <a:gd name="connsiteY10" fmla="*/ 469411 h 1420831"/>
                <a:gd name="connsiteX11" fmla="*/ 668480 w 982347"/>
                <a:gd name="connsiteY11" fmla="*/ 488208 h 1420831"/>
                <a:gd name="connsiteX12" fmla="*/ 672395 w 982347"/>
                <a:gd name="connsiteY12" fmla="*/ 492129 h 1420831"/>
                <a:gd name="connsiteX13" fmla="*/ 829640 w 982347"/>
                <a:gd name="connsiteY13" fmla="*/ 681004 h 1420831"/>
                <a:gd name="connsiteX14" fmla="*/ 951651 w 982347"/>
                <a:gd name="connsiteY14" fmla="*/ 905825 h 1420831"/>
                <a:gd name="connsiteX15" fmla="*/ 981012 w 982347"/>
                <a:gd name="connsiteY15" fmla="*/ 1158094 h 1420831"/>
                <a:gd name="connsiteX16" fmla="*/ 947084 w 982347"/>
                <a:gd name="connsiteY16" fmla="*/ 1401213 h 1420831"/>
                <a:gd name="connsiteX17" fmla="*/ 917723 w 982347"/>
                <a:gd name="connsiteY17" fmla="*/ 1420166 h 1420831"/>
                <a:gd name="connsiteX18" fmla="*/ 897496 w 982347"/>
                <a:gd name="connsiteY18" fmla="*/ 1393371 h 1420831"/>
                <a:gd name="connsiteX19" fmla="*/ 897496 w 982347"/>
                <a:gd name="connsiteY19" fmla="*/ 1392717 h 1420831"/>
                <a:gd name="connsiteX20" fmla="*/ 910546 w 982347"/>
                <a:gd name="connsiteY20" fmla="*/ 1157440 h 1420831"/>
                <a:gd name="connsiteX21" fmla="*/ 865525 w 982347"/>
                <a:gd name="connsiteY21" fmla="*/ 937848 h 1420831"/>
                <a:gd name="connsiteX22" fmla="*/ 741557 w 982347"/>
                <a:gd name="connsiteY22" fmla="*/ 752241 h 1420831"/>
                <a:gd name="connsiteX23" fmla="*/ 717974 w 982347"/>
                <a:gd name="connsiteY23" fmla="*/ 727393 h 1420831"/>
                <a:gd name="connsiteX24" fmla="*/ 714863 w 982347"/>
                <a:gd name="connsiteY24" fmla="*/ 753264 h 1420831"/>
                <a:gd name="connsiteX25" fmla="*/ 638579 w 982347"/>
                <a:gd name="connsiteY25" fmla="*/ 951062 h 1420831"/>
                <a:gd name="connsiteX26" fmla="*/ 510788 w 982347"/>
                <a:gd name="connsiteY26" fmla="*/ 911765 h 1420831"/>
                <a:gd name="connsiteX27" fmla="*/ 467593 w 982347"/>
                <a:gd name="connsiteY27" fmla="*/ 690633 h 1420831"/>
                <a:gd name="connsiteX28" fmla="*/ 468427 w 982347"/>
                <a:gd name="connsiteY28" fmla="*/ 652712 h 1420831"/>
                <a:gd name="connsiteX29" fmla="*/ 398750 w 982347"/>
                <a:gd name="connsiteY29" fmla="*/ 643927 h 1420831"/>
                <a:gd name="connsiteX30" fmla="*/ 336586 w 982347"/>
                <a:gd name="connsiteY30" fmla="*/ 618417 h 1420831"/>
                <a:gd name="connsiteX31" fmla="*/ 162530 w 982347"/>
                <a:gd name="connsiteY31" fmla="*/ 450315 h 1420831"/>
                <a:gd name="connsiteX32" fmla="*/ 57834 w 982347"/>
                <a:gd name="connsiteY32" fmla="*/ 246892 h 1420831"/>
                <a:gd name="connsiteX33" fmla="*/ 251 w 982347"/>
                <a:gd name="connsiteY33" fmla="*/ 29080 h 1420831"/>
                <a:gd name="connsiteX34" fmla="*/ 21190 w 982347"/>
                <a:gd name="connsiteY34" fmla="*/ 300 h 1420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82347" h="1420831">
                  <a:moveTo>
                    <a:pt x="21190" y="300"/>
                  </a:moveTo>
                  <a:cubicBezTo>
                    <a:pt x="34277" y="-1663"/>
                    <a:pt x="46710" y="6186"/>
                    <a:pt x="49982" y="19268"/>
                  </a:cubicBezTo>
                  <a:cubicBezTo>
                    <a:pt x="67649" y="88602"/>
                    <a:pt x="91860" y="155974"/>
                    <a:pt x="123269" y="218766"/>
                  </a:cubicBezTo>
                  <a:cubicBezTo>
                    <a:pt x="154023" y="282213"/>
                    <a:pt x="191975" y="341736"/>
                    <a:pt x="236471" y="394717"/>
                  </a:cubicBezTo>
                  <a:cubicBezTo>
                    <a:pt x="279658" y="447045"/>
                    <a:pt x="332006" y="493485"/>
                    <a:pt x="386971" y="517033"/>
                  </a:cubicBezTo>
                  <a:cubicBezTo>
                    <a:pt x="413800" y="528806"/>
                    <a:pt x="440628" y="533385"/>
                    <a:pt x="463530" y="530115"/>
                  </a:cubicBezTo>
                  <a:cubicBezTo>
                    <a:pt x="474654" y="528480"/>
                    <a:pt x="485124" y="524882"/>
                    <a:pt x="495102" y="519568"/>
                  </a:cubicBezTo>
                  <a:lnTo>
                    <a:pt x="501640" y="514806"/>
                  </a:lnTo>
                  <a:lnTo>
                    <a:pt x="507021" y="506060"/>
                  </a:lnTo>
                  <a:cubicBezTo>
                    <a:pt x="528501" y="479288"/>
                    <a:pt x="560095" y="461765"/>
                    <a:pt x="605327" y="459186"/>
                  </a:cubicBezTo>
                  <a:lnTo>
                    <a:pt x="621118" y="469411"/>
                  </a:lnTo>
                  <a:lnTo>
                    <a:pt x="668480" y="488208"/>
                  </a:lnTo>
                  <a:cubicBezTo>
                    <a:pt x="669785" y="489515"/>
                    <a:pt x="671742" y="490822"/>
                    <a:pt x="672395" y="492129"/>
                  </a:cubicBezTo>
                  <a:cubicBezTo>
                    <a:pt x="725897" y="552909"/>
                    <a:pt x="779400" y="614343"/>
                    <a:pt x="829640" y="681004"/>
                  </a:cubicBezTo>
                  <a:cubicBezTo>
                    <a:pt x="878575" y="748320"/>
                    <a:pt x="925552" y="822171"/>
                    <a:pt x="951651" y="905825"/>
                  </a:cubicBezTo>
                  <a:cubicBezTo>
                    <a:pt x="979055" y="988825"/>
                    <a:pt x="985580" y="1075747"/>
                    <a:pt x="981012" y="1158094"/>
                  </a:cubicBezTo>
                  <a:cubicBezTo>
                    <a:pt x="976445" y="1241094"/>
                    <a:pt x="962743" y="1321480"/>
                    <a:pt x="947084" y="1401213"/>
                  </a:cubicBezTo>
                  <a:cubicBezTo>
                    <a:pt x="944474" y="1414284"/>
                    <a:pt x="930772" y="1423434"/>
                    <a:pt x="917723" y="1420166"/>
                  </a:cubicBezTo>
                  <a:cubicBezTo>
                    <a:pt x="904673" y="1418205"/>
                    <a:pt x="896191" y="1405788"/>
                    <a:pt x="897496" y="1393371"/>
                  </a:cubicBezTo>
                  <a:lnTo>
                    <a:pt x="897496" y="1392717"/>
                  </a:lnTo>
                  <a:cubicBezTo>
                    <a:pt x="906631" y="1313638"/>
                    <a:pt x="912503" y="1234559"/>
                    <a:pt x="910546" y="1157440"/>
                  </a:cubicBezTo>
                  <a:cubicBezTo>
                    <a:pt x="907283" y="1080322"/>
                    <a:pt x="894887" y="1005164"/>
                    <a:pt x="865525" y="937848"/>
                  </a:cubicBezTo>
                  <a:cubicBezTo>
                    <a:pt x="838122" y="869879"/>
                    <a:pt x="792449" y="809753"/>
                    <a:pt x="741557" y="752241"/>
                  </a:cubicBezTo>
                  <a:lnTo>
                    <a:pt x="717974" y="727393"/>
                  </a:lnTo>
                  <a:lnTo>
                    <a:pt x="714863" y="753264"/>
                  </a:lnTo>
                  <a:cubicBezTo>
                    <a:pt x="692206" y="860186"/>
                    <a:pt x="638579" y="951062"/>
                    <a:pt x="638579" y="951062"/>
                  </a:cubicBezTo>
                  <a:lnTo>
                    <a:pt x="510788" y="911765"/>
                  </a:lnTo>
                  <a:cubicBezTo>
                    <a:pt x="510788" y="911765"/>
                    <a:pt x="474113" y="802059"/>
                    <a:pt x="467593" y="690633"/>
                  </a:cubicBezTo>
                  <a:lnTo>
                    <a:pt x="468427" y="652712"/>
                  </a:lnTo>
                  <a:lnTo>
                    <a:pt x="398750" y="643927"/>
                  </a:lnTo>
                  <a:cubicBezTo>
                    <a:pt x="376502" y="637386"/>
                    <a:pt x="355563" y="628883"/>
                    <a:pt x="336586" y="618417"/>
                  </a:cubicBezTo>
                  <a:cubicBezTo>
                    <a:pt x="260028" y="575247"/>
                    <a:pt x="207025" y="513762"/>
                    <a:pt x="162530" y="450315"/>
                  </a:cubicBezTo>
                  <a:cubicBezTo>
                    <a:pt x="118688" y="386214"/>
                    <a:pt x="84662" y="317534"/>
                    <a:pt x="57834" y="246892"/>
                  </a:cubicBezTo>
                  <a:cubicBezTo>
                    <a:pt x="31005" y="176250"/>
                    <a:pt x="12029" y="102992"/>
                    <a:pt x="251" y="29080"/>
                  </a:cubicBezTo>
                  <a:cubicBezTo>
                    <a:pt x="-1712" y="15344"/>
                    <a:pt x="8103" y="2262"/>
                    <a:pt x="21190" y="300"/>
                  </a:cubicBezTo>
                  <a:close/>
                </a:path>
              </a:pathLst>
            </a:custGeom>
            <a:solidFill>
              <a:schemeClr val="bg1"/>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50" name="Freeform 81">
              <a:extLst>
                <a:ext uri="{FF2B5EF4-FFF2-40B4-BE49-F238E27FC236}">
                  <a16:creationId xmlns:a16="http://schemas.microsoft.com/office/drawing/2014/main" xmlns="" id="{AE6D5E07-CA01-443E-AEEA-18DAA4889094}"/>
                </a:ext>
              </a:extLst>
            </p:cNvPr>
            <p:cNvSpPr>
              <a:spLocks noChangeArrowheads="1"/>
            </p:cNvSpPr>
            <p:nvPr/>
          </p:nvSpPr>
          <p:spPr bwMode="auto">
            <a:xfrm>
              <a:off x="8995363" y="3842657"/>
              <a:ext cx="21393" cy="20462"/>
            </a:xfrm>
            <a:custGeom>
              <a:avLst/>
              <a:gdLst>
                <a:gd name="T0" fmla="*/ 17 w 103"/>
                <a:gd name="T1" fmla="*/ 5 h 95"/>
                <a:gd name="T2" fmla="*/ 17 w 103"/>
                <a:gd name="T3" fmla="*/ 5 h 95"/>
                <a:gd name="T4" fmla="*/ 36 w 103"/>
                <a:gd name="T5" fmla="*/ 25 h 95"/>
                <a:gd name="T6" fmla="*/ 36 w 103"/>
                <a:gd name="T7" fmla="*/ 25 h 95"/>
                <a:gd name="T8" fmla="*/ 55 w 103"/>
                <a:gd name="T9" fmla="*/ 43 h 95"/>
                <a:gd name="T10" fmla="*/ 55 w 103"/>
                <a:gd name="T11" fmla="*/ 43 h 95"/>
                <a:gd name="T12" fmla="*/ 75 w 103"/>
                <a:gd name="T13" fmla="*/ 57 h 95"/>
                <a:gd name="T14" fmla="*/ 75 w 103"/>
                <a:gd name="T15" fmla="*/ 57 h 95"/>
                <a:gd name="T16" fmla="*/ 96 w 103"/>
                <a:gd name="T17" fmla="*/ 71 h 95"/>
                <a:gd name="T18" fmla="*/ 97 w 103"/>
                <a:gd name="T19" fmla="*/ 72 h 95"/>
                <a:gd name="T20" fmla="*/ 97 w 103"/>
                <a:gd name="T21" fmla="*/ 72 h 95"/>
                <a:gd name="T22" fmla="*/ 98 w 103"/>
                <a:gd name="T23" fmla="*/ 86 h 95"/>
                <a:gd name="T24" fmla="*/ 98 w 103"/>
                <a:gd name="T25" fmla="*/ 86 h 95"/>
                <a:gd name="T26" fmla="*/ 95 w 103"/>
                <a:gd name="T27" fmla="*/ 88 h 95"/>
                <a:gd name="T28" fmla="*/ 95 w 103"/>
                <a:gd name="T29" fmla="*/ 88 h 95"/>
                <a:gd name="T30" fmla="*/ 60 w 103"/>
                <a:gd name="T31" fmla="*/ 88 h 95"/>
                <a:gd name="T32" fmla="*/ 60 w 103"/>
                <a:gd name="T33" fmla="*/ 88 h 95"/>
                <a:gd name="T34" fmla="*/ 32 w 103"/>
                <a:gd name="T35" fmla="*/ 67 h 95"/>
                <a:gd name="T36" fmla="*/ 32 w 103"/>
                <a:gd name="T37" fmla="*/ 67 h 95"/>
                <a:gd name="T38" fmla="*/ 13 w 103"/>
                <a:gd name="T39" fmla="*/ 41 h 95"/>
                <a:gd name="T40" fmla="*/ 13 w 103"/>
                <a:gd name="T41" fmla="*/ 41 h 95"/>
                <a:gd name="T42" fmla="*/ 1 w 103"/>
                <a:gd name="T43" fmla="*/ 12 h 95"/>
                <a:gd name="T44" fmla="*/ 1 w 103"/>
                <a:gd name="T45" fmla="*/ 12 h 95"/>
                <a:gd name="T46" fmla="*/ 8 w 103"/>
                <a:gd name="T47" fmla="*/ 1 h 95"/>
                <a:gd name="T48" fmla="*/ 8 w 103"/>
                <a:gd name="T49" fmla="*/ 1 h 95"/>
                <a:gd name="T50" fmla="*/ 17 w 103"/>
                <a:gd name="T51" fmla="*/ 4 h 95"/>
                <a:gd name="T52" fmla="*/ 17 w 103"/>
                <a:gd name="T53" fmla="*/ 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3" h="95">
                  <a:moveTo>
                    <a:pt x="17" y="5"/>
                  </a:moveTo>
                  <a:lnTo>
                    <a:pt x="17" y="5"/>
                  </a:lnTo>
                  <a:cubicBezTo>
                    <a:pt x="23" y="11"/>
                    <a:pt x="30" y="19"/>
                    <a:pt x="36" y="25"/>
                  </a:cubicBezTo>
                  <a:lnTo>
                    <a:pt x="36" y="25"/>
                  </a:lnTo>
                  <a:cubicBezTo>
                    <a:pt x="43" y="31"/>
                    <a:pt x="48" y="38"/>
                    <a:pt x="55" y="43"/>
                  </a:cubicBezTo>
                  <a:lnTo>
                    <a:pt x="55" y="43"/>
                  </a:lnTo>
                  <a:cubicBezTo>
                    <a:pt x="62" y="49"/>
                    <a:pt x="68" y="53"/>
                    <a:pt x="75" y="57"/>
                  </a:cubicBezTo>
                  <a:lnTo>
                    <a:pt x="75" y="57"/>
                  </a:lnTo>
                  <a:cubicBezTo>
                    <a:pt x="82" y="61"/>
                    <a:pt x="88" y="64"/>
                    <a:pt x="96" y="71"/>
                  </a:cubicBezTo>
                  <a:lnTo>
                    <a:pt x="97" y="72"/>
                  </a:lnTo>
                  <a:lnTo>
                    <a:pt x="97" y="72"/>
                  </a:lnTo>
                  <a:cubicBezTo>
                    <a:pt x="101" y="76"/>
                    <a:pt x="102" y="81"/>
                    <a:pt x="98" y="86"/>
                  </a:cubicBezTo>
                  <a:lnTo>
                    <a:pt x="98" y="86"/>
                  </a:lnTo>
                  <a:cubicBezTo>
                    <a:pt x="98" y="87"/>
                    <a:pt x="97" y="88"/>
                    <a:pt x="95" y="88"/>
                  </a:cubicBezTo>
                  <a:lnTo>
                    <a:pt x="95" y="88"/>
                  </a:lnTo>
                  <a:cubicBezTo>
                    <a:pt x="84" y="94"/>
                    <a:pt x="71" y="92"/>
                    <a:pt x="60" y="88"/>
                  </a:cubicBezTo>
                  <a:lnTo>
                    <a:pt x="60" y="88"/>
                  </a:lnTo>
                  <a:cubicBezTo>
                    <a:pt x="49" y="82"/>
                    <a:pt x="40" y="76"/>
                    <a:pt x="32" y="67"/>
                  </a:cubicBezTo>
                  <a:lnTo>
                    <a:pt x="32" y="67"/>
                  </a:lnTo>
                  <a:cubicBezTo>
                    <a:pt x="24" y="60"/>
                    <a:pt x="19" y="51"/>
                    <a:pt x="13" y="41"/>
                  </a:cubicBezTo>
                  <a:lnTo>
                    <a:pt x="13" y="41"/>
                  </a:lnTo>
                  <a:cubicBezTo>
                    <a:pt x="8" y="32"/>
                    <a:pt x="4" y="23"/>
                    <a:pt x="1" y="12"/>
                  </a:cubicBezTo>
                  <a:lnTo>
                    <a:pt x="1" y="12"/>
                  </a:lnTo>
                  <a:cubicBezTo>
                    <a:pt x="0" y="7"/>
                    <a:pt x="3" y="2"/>
                    <a:pt x="8" y="1"/>
                  </a:cubicBezTo>
                  <a:lnTo>
                    <a:pt x="8" y="1"/>
                  </a:lnTo>
                  <a:cubicBezTo>
                    <a:pt x="11" y="0"/>
                    <a:pt x="14" y="1"/>
                    <a:pt x="17" y="4"/>
                  </a:cubicBezTo>
                  <a:lnTo>
                    <a:pt x="17" y="5"/>
                  </a:lnTo>
                </a:path>
              </a:pathLst>
            </a:custGeom>
            <a:solidFill>
              <a:schemeClr val="bg1">
                <a:lumMod val="8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51" name="Freeform 62">
              <a:extLst>
                <a:ext uri="{FF2B5EF4-FFF2-40B4-BE49-F238E27FC236}">
                  <a16:creationId xmlns:a16="http://schemas.microsoft.com/office/drawing/2014/main" xmlns="" id="{F268A932-DC95-4647-92B0-88B10F005271}"/>
                </a:ext>
              </a:extLst>
            </p:cNvPr>
            <p:cNvSpPr>
              <a:spLocks noChangeArrowheads="1"/>
            </p:cNvSpPr>
            <p:nvPr/>
          </p:nvSpPr>
          <p:spPr bwMode="auto">
            <a:xfrm>
              <a:off x="8875379" y="4145873"/>
              <a:ext cx="409967" cy="430430"/>
            </a:xfrm>
            <a:custGeom>
              <a:avLst/>
              <a:gdLst>
                <a:gd name="connsiteX0" fmla="*/ 919017 w 1269559"/>
                <a:gd name="connsiteY0" fmla="*/ 0 h 1332928"/>
                <a:gd name="connsiteX1" fmla="*/ 920167 w 1269559"/>
                <a:gd name="connsiteY1" fmla="*/ 210 h 1332928"/>
                <a:gd name="connsiteX2" fmla="*/ 920442 w 1269559"/>
                <a:gd name="connsiteY2" fmla="*/ 0 h 1332928"/>
                <a:gd name="connsiteX3" fmla="*/ 1056416 w 1269559"/>
                <a:gd name="connsiteY3" fmla="*/ 24817 h 1332928"/>
                <a:gd name="connsiteX4" fmla="*/ 1056269 w 1269559"/>
                <a:gd name="connsiteY4" fmla="*/ 26388 h 1332928"/>
                <a:gd name="connsiteX5" fmla="*/ 1085719 w 1269559"/>
                <a:gd name="connsiteY5" fmla="*/ 64277 h 1332928"/>
                <a:gd name="connsiteX6" fmla="*/ 839883 w 1269559"/>
                <a:gd name="connsiteY6" fmla="*/ 720996 h 1332928"/>
                <a:gd name="connsiteX7" fmla="*/ 1269559 w 1269559"/>
                <a:gd name="connsiteY7" fmla="*/ 1332928 h 1332928"/>
                <a:gd name="connsiteX8" fmla="*/ 1203505 w 1269559"/>
                <a:gd name="connsiteY8" fmla="*/ 1332928 h 1332928"/>
                <a:gd name="connsiteX9" fmla="*/ 739168 w 1269559"/>
                <a:gd name="connsiteY9" fmla="*/ 777160 h 1332928"/>
                <a:gd name="connsiteX10" fmla="*/ 752330 w 1269559"/>
                <a:gd name="connsiteY10" fmla="*/ 515685 h 1332928"/>
                <a:gd name="connsiteX11" fmla="*/ 762602 w 1269559"/>
                <a:gd name="connsiteY11" fmla="*/ 467159 h 1332928"/>
                <a:gd name="connsiteX12" fmla="*/ 683303 w 1269559"/>
                <a:gd name="connsiteY12" fmla="*/ 514822 h 1332928"/>
                <a:gd name="connsiteX13" fmla="*/ 511865 w 1269559"/>
                <a:gd name="connsiteY13" fmla="*/ 589728 h 1332928"/>
                <a:gd name="connsiteX14" fmla="*/ 67333 w 1269559"/>
                <a:gd name="connsiteY14" fmla="*/ 1332928 h 1332928"/>
                <a:gd name="connsiteX15" fmla="*/ 0 w 1269559"/>
                <a:gd name="connsiteY15" fmla="*/ 1332928 h 1332928"/>
                <a:gd name="connsiteX16" fmla="*/ 911944 w 1269559"/>
                <a:gd name="connsiteY16" fmla="*/ 6475 h 1332928"/>
                <a:gd name="connsiteX17" fmla="*/ 918319 w 1269559"/>
                <a:gd name="connsiteY17" fmla="*/ 1618 h 133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69559" h="1332928">
                  <a:moveTo>
                    <a:pt x="919017" y="0"/>
                  </a:moveTo>
                  <a:lnTo>
                    <a:pt x="920167" y="210"/>
                  </a:lnTo>
                  <a:lnTo>
                    <a:pt x="920442" y="0"/>
                  </a:lnTo>
                  <a:lnTo>
                    <a:pt x="1056416" y="24817"/>
                  </a:lnTo>
                  <a:lnTo>
                    <a:pt x="1056269" y="26388"/>
                  </a:lnTo>
                  <a:lnTo>
                    <a:pt x="1085719" y="64277"/>
                  </a:lnTo>
                  <a:cubicBezTo>
                    <a:pt x="1205457" y="277874"/>
                    <a:pt x="839883" y="720996"/>
                    <a:pt x="839883" y="720996"/>
                  </a:cubicBezTo>
                  <a:cubicBezTo>
                    <a:pt x="994227" y="730139"/>
                    <a:pt x="1107368" y="1016839"/>
                    <a:pt x="1269559" y="1332928"/>
                  </a:cubicBezTo>
                  <a:lnTo>
                    <a:pt x="1203505" y="1332928"/>
                  </a:lnTo>
                  <a:cubicBezTo>
                    <a:pt x="1203505" y="1332928"/>
                    <a:pt x="764020" y="815039"/>
                    <a:pt x="739168" y="777160"/>
                  </a:cubicBezTo>
                  <a:cubicBezTo>
                    <a:pt x="726742" y="758547"/>
                    <a:pt x="726742" y="658300"/>
                    <a:pt x="752330" y="515685"/>
                  </a:cubicBezTo>
                  <a:lnTo>
                    <a:pt x="762602" y="467159"/>
                  </a:lnTo>
                  <a:lnTo>
                    <a:pt x="683303" y="514822"/>
                  </a:lnTo>
                  <a:cubicBezTo>
                    <a:pt x="587983" y="565666"/>
                    <a:pt x="511865" y="589728"/>
                    <a:pt x="511865" y="589728"/>
                  </a:cubicBezTo>
                  <a:cubicBezTo>
                    <a:pt x="553703" y="776507"/>
                    <a:pt x="245800" y="936511"/>
                    <a:pt x="67333" y="1332928"/>
                  </a:cubicBezTo>
                  <a:lnTo>
                    <a:pt x="0" y="1332928"/>
                  </a:lnTo>
                  <a:cubicBezTo>
                    <a:pt x="156893" y="608014"/>
                    <a:pt x="828594" y="70795"/>
                    <a:pt x="911944" y="6475"/>
                  </a:cubicBezTo>
                  <a:lnTo>
                    <a:pt x="918319" y="1618"/>
                  </a:lnTo>
                  <a:close/>
                </a:path>
              </a:pathLst>
            </a:custGeom>
            <a:solidFill>
              <a:schemeClr val="accent3"/>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52" name="Freeform 85">
              <a:extLst>
                <a:ext uri="{FF2B5EF4-FFF2-40B4-BE49-F238E27FC236}">
                  <a16:creationId xmlns:a16="http://schemas.microsoft.com/office/drawing/2014/main" xmlns="" id="{F191585F-0DA2-4992-AB55-3646EDBDEF6D}"/>
                </a:ext>
              </a:extLst>
            </p:cNvPr>
            <p:cNvSpPr>
              <a:spLocks noChangeArrowheads="1"/>
            </p:cNvSpPr>
            <p:nvPr/>
          </p:nvSpPr>
          <p:spPr bwMode="auto">
            <a:xfrm>
              <a:off x="8881889" y="3672447"/>
              <a:ext cx="230667" cy="214855"/>
            </a:xfrm>
            <a:custGeom>
              <a:avLst/>
              <a:gdLst>
                <a:gd name="T0" fmla="*/ 957 w 1093"/>
                <a:gd name="T1" fmla="*/ 174 h 1020"/>
                <a:gd name="T2" fmla="*/ 299 w 1093"/>
                <a:gd name="T3" fmla="*/ 19 h 1020"/>
                <a:gd name="T4" fmla="*/ 299 w 1093"/>
                <a:gd name="T5" fmla="*/ 19 h 1020"/>
                <a:gd name="T6" fmla="*/ 113 w 1093"/>
                <a:gd name="T7" fmla="*/ 134 h 1020"/>
                <a:gd name="T8" fmla="*/ 19 w 1093"/>
                <a:gd name="T9" fmla="*/ 533 h 1020"/>
                <a:gd name="T10" fmla="*/ 19 w 1093"/>
                <a:gd name="T11" fmla="*/ 533 h 1020"/>
                <a:gd name="T12" fmla="*/ 135 w 1093"/>
                <a:gd name="T13" fmla="*/ 720 h 1020"/>
                <a:gd name="T14" fmla="*/ 315 w 1093"/>
                <a:gd name="T15" fmla="*/ 762 h 1020"/>
                <a:gd name="T16" fmla="*/ 315 w 1093"/>
                <a:gd name="T17" fmla="*/ 762 h 1020"/>
                <a:gd name="T18" fmla="*/ 338 w 1093"/>
                <a:gd name="T19" fmla="*/ 784 h 1020"/>
                <a:gd name="T20" fmla="*/ 400 w 1093"/>
                <a:gd name="T21" fmla="*/ 1001 h 1020"/>
                <a:gd name="T22" fmla="*/ 400 w 1093"/>
                <a:gd name="T23" fmla="*/ 1001 h 1020"/>
                <a:gd name="T24" fmla="*/ 431 w 1093"/>
                <a:gd name="T25" fmla="*/ 1008 h 1020"/>
                <a:gd name="T26" fmla="*/ 582 w 1093"/>
                <a:gd name="T27" fmla="*/ 842 h 1020"/>
                <a:gd name="T28" fmla="*/ 582 w 1093"/>
                <a:gd name="T29" fmla="*/ 842 h 1020"/>
                <a:gd name="T30" fmla="*/ 613 w 1093"/>
                <a:gd name="T31" fmla="*/ 832 h 1020"/>
                <a:gd name="T32" fmla="*/ 793 w 1093"/>
                <a:gd name="T33" fmla="*/ 874 h 1020"/>
                <a:gd name="T34" fmla="*/ 793 w 1093"/>
                <a:gd name="T35" fmla="*/ 874 h 1020"/>
                <a:gd name="T36" fmla="*/ 979 w 1093"/>
                <a:gd name="T37" fmla="*/ 759 h 1020"/>
                <a:gd name="T38" fmla="*/ 1073 w 1093"/>
                <a:gd name="T39" fmla="*/ 360 h 1020"/>
                <a:gd name="T40" fmla="*/ 1073 w 1093"/>
                <a:gd name="T41" fmla="*/ 360 h 1020"/>
                <a:gd name="T42" fmla="*/ 957 w 1093"/>
                <a:gd name="T43" fmla="*/ 174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93" h="1020">
                  <a:moveTo>
                    <a:pt x="957" y="174"/>
                  </a:moveTo>
                  <a:lnTo>
                    <a:pt x="299" y="19"/>
                  </a:lnTo>
                  <a:lnTo>
                    <a:pt x="299" y="19"/>
                  </a:lnTo>
                  <a:cubicBezTo>
                    <a:pt x="215" y="0"/>
                    <a:pt x="132" y="52"/>
                    <a:pt x="113" y="134"/>
                  </a:cubicBezTo>
                  <a:lnTo>
                    <a:pt x="19" y="533"/>
                  </a:lnTo>
                  <a:lnTo>
                    <a:pt x="19" y="533"/>
                  </a:lnTo>
                  <a:cubicBezTo>
                    <a:pt x="0" y="617"/>
                    <a:pt x="52" y="700"/>
                    <a:pt x="135" y="720"/>
                  </a:cubicBezTo>
                  <a:lnTo>
                    <a:pt x="315" y="762"/>
                  </a:lnTo>
                  <a:lnTo>
                    <a:pt x="315" y="762"/>
                  </a:lnTo>
                  <a:cubicBezTo>
                    <a:pt x="326" y="765"/>
                    <a:pt x="335" y="773"/>
                    <a:pt x="338" y="784"/>
                  </a:cubicBezTo>
                  <a:lnTo>
                    <a:pt x="400" y="1001"/>
                  </a:lnTo>
                  <a:lnTo>
                    <a:pt x="400" y="1001"/>
                  </a:lnTo>
                  <a:cubicBezTo>
                    <a:pt x="403" y="1015"/>
                    <a:pt x="421" y="1019"/>
                    <a:pt x="431" y="1008"/>
                  </a:cubicBezTo>
                  <a:lnTo>
                    <a:pt x="582" y="842"/>
                  </a:lnTo>
                  <a:lnTo>
                    <a:pt x="582" y="842"/>
                  </a:lnTo>
                  <a:cubicBezTo>
                    <a:pt x="590" y="833"/>
                    <a:pt x="602" y="829"/>
                    <a:pt x="613" y="832"/>
                  </a:cubicBezTo>
                  <a:lnTo>
                    <a:pt x="793" y="874"/>
                  </a:lnTo>
                  <a:lnTo>
                    <a:pt x="793" y="874"/>
                  </a:lnTo>
                  <a:cubicBezTo>
                    <a:pt x="876" y="894"/>
                    <a:pt x="960" y="842"/>
                    <a:pt x="979" y="759"/>
                  </a:cubicBezTo>
                  <a:lnTo>
                    <a:pt x="1073" y="360"/>
                  </a:lnTo>
                  <a:lnTo>
                    <a:pt x="1073" y="360"/>
                  </a:lnTo>
                  <a:cubicBezTo>
                    <a:pt x="1092" y="277"/>
                    <a:pt x="1040" y="193"/>
                    <a:pt x="957" y="174"/>
                  </a:cubicBez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53" name="Freeform 86">
              <a:extLst>
                <a:ext uri="{FF2B5EF4-FFF2-40B4-BE49-F238E27FC236}">
                  <a16:creationId xmlns:a16="http://schemas.microsoft.com/office/drawing/2014/main" xmlns="" id="{3E1EE7E0-6D12-49ED-95E9-BF9F67C538E9}"/>
                </a:ext>
              </a:extLst>
            </p:cNvPr>
            <p:cNvSpPr>
              <a:spLocks noChangeArrowheads="1"/>
            </p:cNvSpPr>
            <p:nvPr/>
          </p:nvSpPr>
          <p:spPr bwMode="auto">
            <a:xfrm>
              <a:off x="8941416" y="3718953"/>
              <a:ext cx="115333" cy="94871"/>
            </a:xfrm>
            <a:custGeom>
              <a:avLst/>
              <a:gdLst>
                <a:gd name="T0" fmla="*/ 489 w 547"/>
                <a:gd name="T1" fmla="*/ 111 h 451"/>
                <a:gd name="T2" fmla="*/ 489 w 547"/>
                <a:gd name="T3" fmla="*/ 111 h 451"/>
                <a:gd name="T4" fmla="*/ 290 w 547"/>
                <a:gd name="T5" fmla="*/ 115 h 451"/>
                <a:gd name="T6" fmla="*/ 290 w 547"/>
                <a:gd name="T7" fmla="*/ 115 h 451"/>
                <a:gd name="T8" fmla="*/ 115 w 547"/>
                <a:gd name="T9" fmla="*/ 24 h 451"/>
                <a:gd name="T10" fmla="*/ 115 w 547"/>
                <a:gd name="T11" fmla="*/ 24 h 451"/>
                <a:gd name="T12" fmla="*/ 24 w 547"/>
                <a:gd name="T13" fmla="*/ 200 h 451"/>
                <a:gd name="T14" fmla="*/ 24 w 547"/>
                <a:gd name="T15" fmla="*/ 200 h 451"/>
                <a:gd name="T16" fmla="*/ 215 w 547"/>
                <a:gd name="T17" fmla="*/ 440 h 451"/>
                <a:gd name="T18" fmla="*/ 215 w 547"/>
                <a:gd name="T19" fmla="*/ 440 h 451"/>
                <a:gd name="T20" fmla="*/ 492 w 547"/>
                <a:gd name="T21" fmla="*/ 309 h 451"/>
                <a:gd name="T22" fmla="*/ 492 w 547"/>
                <a:gd name="T23" fmla="*/ 309 h 451"/>
                <a:gd name="T24" fmla="*/ 489 w 547"/>
                <a:gd name="T25" fmla="*/ 11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7" h="451">
                  <a:moveTo>
                    <a:pt x="489" y="111"/>
                  </a:moveTo>
                  <a:lnTo>
                    <a:pt x="489" y="111"/>
                  </a:lnTo>
                  <a:cubicBezTo>
                    <a:pt x="433" y="58"/>
                    <a:pt x="344" y="60"/>
                    <a:pt x="290" y="115"/>
                  </a:cubicBezTo>
                  <a:lnTo>
                    <a:pt x="290" y="115"/>
                  </a:lnTo>
                  <a:cubicBezTo>
                    <a:pt x="267" y="41"/>
                    <a:pt x="189" y="0"/>
                    <a:pt x="115" y="24"/>
                  </a:cubicBezTo>
                  <a:lnTo>
                    <a:pt x="115" y="24"/>
                  </a:lnTo>
                  <a:cubicBezTo>
                    <a:pt x="41" y="48"/>
                    <a:pt x="0" y="126"/>
                    <a:pt x="24" y="200"/>
                  </a:cubicBezTo>
                  <a:lnTo>
                    <a:pt x="24" y="200"/>
                  </a:lnTo>
                  <a:cubicBezTo>
                    <a:pt x="44" y="263"/>
                    <a:pt x="141" y="415"/>
                    <a:pt x="215" y="440"/>
                  </a:cubicBezTo>
                  <a:lnTo>
                    <a:pt x="215" y="440"/>
                  </a:lnTo>
                  <a:cubicBezTo>
                    <a:pt x="291" y="450"/>
                    <a:pt x="446" y="358"/>
                    <a:pt x="492" y="309"/>
                  </a:cubicBezTo>
                  <a:lnTo>
                    <a:pt x="492" y="309"/>
                  </a:lnTo>
                  <a:cubicBezTo>
                    <a:pt x="546" y="253"/>
                    <a:pt x="544" y="165"/>
                    <a:pt x="489" y="111"/>
                  </a:cubicBezTo>
                </a:path>
              </a:pathLst>
            </a:custGeom>
            <a:solidFill>
              <a:schemeClr val="bg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54" name="Freeform 87">
              <a:extLst>
                <a:ext uri="{FF2B5EF4-FFF2-40B4-BE49-F238E27FC236}">
                  <a16:creationId xmlns:a16="http://schemas.microsoft.com/office/drawing/2014/main" xmlns="" id="{9B9120F7-BC7B-4E3E-BC13-50F5026C1D60}"/>
                </a:ext>
              </a:extLst>
            </p:cNvPr>
            <p:cNvSpPr>
              <a:spLocks noChangeArrowheads="1"/>
            </p:cNvSpPr>
            <p:nvPr/>
          </p:nvSpPr>
          <p:spPr bwMode="auto">
            <a:xfrm>
              <a:off x="8997223" y="3824055"/>
              <a:ext cx="27903" cy="40925"/>
            </a:xfrm>
            <a:custGeom>
              <a:avLst/>
              <a:gdLst>
                <a:gd name="T0" fmla="*/ 100 w 134"/>
                <a:gd name="T1" fmla="*/ 174 h 196"/>
                <a:gd name="T2" fmla="*/ 100 w 134"/>
                <a:gd name="T3" fmla="*/ 174 h 196"/>
                <a:gd name="T4" fmla="*/ 32 w 134"/>
                <a:gd name="T5" fmla="*/ 107 h 196"/>
                <a:gd name="T6" fmla="*/ 32 w 134"/>
                <a:gd name="T7" fmla="*/ 107 h 196"/>
                <a:gd name="T8" fmla="*/ 27 w 134"/>
                <a:gd name="T9" fmla="*/ 12 h 196"/>
                <a:gd name="T10" fmla="*/ 27 w 134"/>
                <a:gd name="T11" fmla="*/ 12 h 196"/>
                <a:gd name="T12" fmla="*/ 112 w 134"/>
                <a:gd name="T13" fmla="*/ 71 h 196"/>
                <a:gd name="T14" fmla="*/ 112 w 134"/>
                <a:gd name="T15" fmla="*/ 71 h 196"/>
                <a:gd name="T16" fmla="*/ 100 w 134"/>
                <a:gd name="T17" fmla="*/ 174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96">
                  <a:moveTo>
                    <a:pt x="100" y="174"/>
                  </a:moveTo>
                  <a:lnTo>
                    <a:pt x="100" y="174"/>
                  </a:lnTo>
                  <a:cubicBezTo>
                    <a:pt x="74" y="186"/>
                    <a:pt x="42" y="195"/>
                    <a:pt x="32" y="107"/>
                  </a:cubicBezTo>
                  <a:lnTo>
                    <a:pt x="32" y="107"/>
                  </a:lnTo>
                  <a:cubicBezTo>
                    <a:pt x="26" y="58"/>
                    <a:pt x="0" y="24"/>
                    <a:pt x="27" y="12"/>
                  </a:cubicBezTo>
                  <a:lnTo>
                    <a:pt x="27" y="12"/>
                  </a:lnTo>
                  <a:cubicBezTo>
                    <a:pt x="54" y="0"/>
                    <a:pt x="92" y="26"/>
                    <a:pt x="112" y="71"/>
                  </a:cubicBezTo>
                  <a:lnTo>
                    <a:pt x="112" y="71"/>
                  </a:lnTo>
                  <a:cubicBezTo>
                    <a:pt x="133" y="116"/>
                    <a:pt x="127" y="162"/>
                    <a:pt x="100" y="174"/>
                  </a:cubicBezTo>
                </a:path>
              </a:pathLst>
            </a:custGeom>
            <a:solidFill>
              <a:schemeClr val="bg1">
                <a:lumMod val="8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55" name="Freeform 66">
              <a:extLst>
                <a:ext uri="{FF2B5EF4-FFF2-40B4-BE49-F238E27FC236}">
                  <a16:creationId xmlns:a16="http://schemas.microsoft.com/office/drawing/2014/main" xmlns="" id="{F0F8D434-7148-46EE-B776-99DC305E36D1}"/>
                </a:ext>
              </a:extLst>
            </p:cNvPr>
            <p:cNvSpPr>
              <a:spLocks noChangeArrowheads="1"/>
            </p:cNvSpPr>
            <p:nvPr/>
          </p:nvSpPr>
          <p:spPr bwMode="auto">
            <a:xfrm>
              <a:off x="9283870" y="4299942"/>
              <a:ext cx="29476" cy="38391"/>
            </a:xfrm>
            <a:custGeom>
              <a:avLst/>
              <a:gdLst>
                <a:gd name="connsiteX0" fmla="*/ 57916 w 91280"/>
                <a:gd name="connsiteY0" fmla="*/ 0 h 118886"/>
                <a:gd name="connsiteX1" fmla="*/ 72141 w 91280"/>
                <a:gd name="connsiteY1" fmla="*/ 3584 h 118886"/>
                <a:gd name="connsiteX2" fmla="*/ 85739 w 91280"/>
                <a:gd name="connsiteY2" fmla="*/ 72797 h 118886"/>
                <a:gd name="connsiteX3" fmla="*/ 31996 w 91280"/>
                <a:gd name="connsiteY3" fmla="*/ 117621 h 118886"/>
                <a:gd name="connsiteX4" fmla="*/ 30054 w 91280"/>
                <a:gd name="connsiteY4" fmla="*/ 53022 h 118886"/>
                <a:gd name="connsiteX5" fmla="*/ 32087 w 91280"/>
                <a:gd name="connsiteY5" fmla="*/ 38384 h 118886"/>
                <a:gd name="connsiteX6" fmla="*/ 23313 w 91280"/>
                <a:gd name="connsiteY6" fmla="*/ 48654 h 118886"/>
                <a:gd name="connsiteX7" fmla="*/ 11389 w 91280"/>
                <a:gd name="connsiteY7" fmla="*/ 63277 h 118886"/>
                <a:gd name="connsiteX8" fmla="*/ 11389 w 91280"/>
                <a:gd name="connsiteY8" fmla="*/ 63942 h 118886"/>
                <a:gd name="connsiteX9" fmla="*/ 5426 w 91280"/>
                <a:gd name="connsiteY9" fmla="*/ 65936 h 118886"/>
                <a:gd name="connsiteX10" fmla="*/ 126 w 91280"/>
                <a:gd name="connsiteY10" fmla="*/ 59289 h 118886"/>
                <a:gd name="connsiteX11" fmla="*/ 6089 w 91280"/>
                <a:gd name="connsiteY11" fmla="*/ 38019 h 118886"/>
                <a:gd name="connsiteX12" fmla="*/ 18013 w 91280"/>
                <a:gd name="connsiteY12" fmla="*/ 19408 h 118886"/>
                <a:gd name="connsiteX13" fmla="*/ 35900 w 91280"/>
                <a:gd name="connsiteY13" fmla="*/ 3456 h 118886"/>
                <a:gd name="connsiteX14" fmla="*/ 47268 w 91280"/>
                <a:gd name="connsiteY14" fmla="*/ 2505 h 118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280" h="118886">
                  <a:moveTo>
                    <a:pt x="57916" y="0"/>
                  </a:moveTo>
                  <a:cubicBezTo>
                    <a:pt x="62591" y="412"/>
                    <a:pt x="67447" y="1936"/>
                    <a:pt x="72141" y="3584"/>
                  </a:cubicBezTo>
                  <a:cubicBezTo>
                    <a:pt x="90919" y="10835"/>
                    <a:pt x="96746" y="41157"/>
                    <a:pt x="85739" y="72797"/>
                  </a:cubicBezTo>
                  <a:cubicBezTo>
                    <a:pt x="74731" y="104438"/>
                    <a:pt x="50774" y="124213"/>
                    <a:pt x="31996" y="117621"/>
                  </a:cubicBezTo>
                  <a:cubicBezTo>
                    <a:pt x="13866" y="111029"/>
                    <a:pt x="28759" y="86640"/>
                    <a:pt x="30054" y="53022"/>
                  </a:cubicBezTo>
                  <a:lnTo>
                    <a:pt x="32087" y="38384"/>
                  </a:lnTo>
                  <a:lnTo>
                    <a:pt x="23313" y="48654"/>
                  </a:lnTo>
                  <a:cubicBezTo>
                    <a:pt x="19338" y="53307"/>
                    <a:pt x="14701" y="58624"/>
                    <a:pt x="11389" y="63277"/>
                  </a:cubicBezTo>
                  <a:lnTo>
                    <a:pt x="11389" y="63942"/>
                  </a:lnTo>
                  <a:cubicBezTo>
                    <a:pt x="10064" y="65271"/>
                    <a:pt x="7414" y="66601"/>
                    <a:pt x="5426" y="65936"/>
                  </a:cubicBezTo>
                  <a:cubicBezTo>
                    <a:pt x="1451" y="65936"/>
                    <a:pt x="-536" y="62612"/>
                    <a:pt x="126" y="59289"/>
                  </a:cubicBezTo>
                  <a:cubicBezTo>
                    <a:pt x="1451" y="51978"/>
                    <a:pt x="3439" y="45331"/>
                    <a:pt x="6089" y="38019"/>
                  </a:cubicBezTo>
                  <a:cubicBezTo>
                    <a:pt x="9401" y="32037"/>
                    <a:pt x="12714" y="25390"/>
                    <a:pt x="18013" y="19408"/>
                  </a:cubicBezTo>
                  <a:cubicBezTo>
                    <a:pt x="22651" y="13426"/>
                    <a:pt x="28613" y="8108"/>
                    <a:pt x="35900" y="3456"/>
                  </a:cubicBezTo>
                  <a:lnTo>
                    <a:pt x="47268" y="2505"/>
                  </a:lnTo>
                  <a:close/>
                </a:path>
              </a:pathLst>
            </a:custGeom>
            <a:solidFill>
              <a:schemeClr val="bg1">
                <a:lumMod val="85000"/>
              </a:schemeClr>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56" name="Freeform 90">
              <a:extLst>
                <a:ext uri="{FF2B5EF4-FFF2-40B4-BE49-F238E27FC236}">
                  <a16:creationId xmlns:a16="http://schemas.microsoft.com/office/drawing/2014/main" xmlns="" id="{2C986996-19CD-411B-BEA6-6E0A5C7F3E9E}"/>
                </a:ext>
              </a:extLst>
            </p:cNvPr>
            <p:cNvSpPr>
              <a:spLocks noChangeArrowheads="1"/>
            </p:cNvSpPr>
            <p:nvPr/>
          </p:nvSpPr>
          <p:spPr bwMode="auto">
            <a:xfrm>
              <a:off x="9103255" y="4203539"/>
              <a:ext cx="163699" cy="376694"/>
            </a:xfrm>
            <a:custGeom>
              <a:avLst/>
              <a:gdLst>
                <a:gd name="T0" fmla="*/ 761 w 778"/>
                <a:gd name="T1" fmla="*/ 1784 h 1785"/>
                <a:gd name="T2" fmla="*/ 761 w 778"/>
                <a:gd name="T3" fmla="*/ 1784 h 1785"/>
                <a:gd name="T4" fmla="*/ 749 w 778"/>
                <a:gd name="T5" fmla="*/ 1779 h 1785"/>
                <a:gd name="T6" fmla="*/ 749 w 778"/>
                <a:gd name="T7" fmla="*/ 1779 h 1785"/>
                <a:gd name="T8" fmla="*/ 38 w 778"/>
                <a:gd name="T9" fmla="*/ 927 h 1785"/>
                <a:gd name="T10" fmla="*/ 38 w 778"/>
                <a:gd name="T11" fmla="*/ 927 h 1785"/>
                <a:gd name="T12" fmla="*/ 192 w 778"/>
                <a:gd name="T13" fmla="*/ 12 h 1785"/>
                <a:gd name="T14" fmla="*/ 192 w 778"/>
                <a:gd name="T15" fmla="*/ 12 h 1785"/>
                <a:gd name="T16" fmla="*/ 210 w 778"/>
                <a:gd name="T17" fmla="*/ 3 h 1785"/>
                <a:gd name="T18" fmla="*/ 210 w 778"/>
                <a:gd name="T19" fmla="*/ 3 h 1785"/>
                <a:gd name="T20" fmla="*/ 219 w 778"/>
                <a:gd name="T21" fmla="*/ 22 h 1785"/>
                <a:gd name="T22" fmla="*/ 219 w 778"/>
                <a:gd name="T23" fmla="*/ 22 h 1785"/>
                <a:gd name="T24" fmla="*/ 63 w 778"/>
                <a:gd name="T25" fmla="*/ 910 h 1785"/>
                <a:gd name="T26" fmla="*/ 63 w 778"/>
                <a:gd name="T27" fmla="*/ 910 h 1785"/>
                <a:gd name="T28" fmla="*/ 772 w 778"/>
                <a:gd name="T29" fmla="*/ 1760 h 1785"/>
                <a:gd name="T30" fmla="*/ 772 w 778"/>
                <a:gd name="T31" fmla="*/ 1760 h 1785"/>
                <a:gd name="T32" fmla="*/ 770 w 778"/>
                <a:gd name="T33" fmla="*/ 1781 h 1785"/>
                <a:gd name="T34" fmla="*/ 770 w 778"/>
                <a:gd name="T35" fmla="*/ 1781 h 1785"/>
                <a:gd name="T36" fmla="*/ 761 w 778"/>
                <a:gd name="T37" fmla="*/ 1784 h 1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8" h="1785">
                  <a:moveTo>
                    <a:pt x="761" y="1784"/>
                  </a:moveTo>
                  <a:lnTo>
                    <a:pt x="761" y="1784"/>
                  </a:lnTo>
                  <a:cubicBezTo>
                    <a:pt x="756" y="1784"/>
                    <a:pt x="752" y="1782"/>
                    <a:pt x="749" y="1779"/>
                  </a:cubicBezTo>
                  <a:lnTo>
                    <a:pt x="749" y="1779"/>
                  </a:lnTo>
                  <a:cubicBezTo>
                    <a:pt x="722" y="1746"/>
                    <a:pt x="77" y="984"/>
                    <a:pt x="38" y="927"/>
                  </a:cubicBezTo>
                  <a:lnTo>
                    <a:pt x="38" y="927"/>
                  </a:lnTo>
                  <a:cubicBezTo>
                    <a:pt x="0" y="868"/>
                    <a:pt x="29" y="466"/>
                    <a:pt x="192" y="12"/>
                  </a:cubicBezTo>
                  <a:lnTo>
                    <a:pt x="192" y="12"/>
                  </a:lnTo>
                  <a:cubicBezTo>
                    <a:pt x="195" y="4"/>
                    <a:pt x="203" y="0"/>
                    <a:pt x="210" y="3"/>
                  </a:cubicBezTo>
                  <a:lnTo>
                    <a:pt x="210" y="3"/>
                  </a:lnTo>
                  <a:cubicBezTo>
                    <a:pt x="218" y="6"/>
                    <a:pt x="222" y="14"/>
                    <a:pt x="219" y="22"/>
                  </a:cubicBezTo>
                  <a:lnTo>
                    <a:pt x="219" y="22"/>
                  </a:lnTo>
                  <a:cubicBezTo>
                    <a:pt x="51" y="493"/>
                    <a:pt x="36" y="871"/>
                    <a:pt x="63" y="910"/>
                  </a:cubicBezTo>
                  <a:lnTo>
                    <a:pt x="63" y="910"/>
                  </a:lnTo>
                  <a:cubicBezTo>
                    <a:pt x="101" y="966"/>
                    <a:pt x="765" y="1752"/>
                    <a:pt x="772" y="1760"/>
                  </a:cubicBezTo>
                  <a:lnTo>
                    <a:pt x="772" y="1760"/>
                  </a:lnTo>
                  <a:cubicBezTo>
                    <a:pt x="777" y="1766"/>
                    <a:pt x="776" y="1775"/>
                    <a:pt x="770" y="1781"/>
                  </a:cubicBezTo>
                  <a:lnTo>
                    <a:pt x="770" y="1781"/>
                  </a:lnTo>
                  <a:cubicBezTo>
                    <a:pt x="767" y="1783"/>
                    <a:pt x="764" y="1784"/>
                    <a:pt x="761" y="1784"/>
                  </a:cubicBezTo>
                </a:path>
              </a:pathLst>
            </a:custGeom>
            <a:solidFill>
              <a:schemeClr val="accent3">
                <a:lumMod val="5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57" name="Freeform 68">
              <a:extLst>
                <a:ext uri="{FF2B5EF4-FFF2-40B4-BE49-F238E27FC236}">
                  <a16:creationId xmlns:a16="http://schemas.microsoft.com/office/drawing/2014/main" xmlns="" id="{77045F21-8264-4609-9E16-4DAFBBEAB998}"/>
                </a:ext>
              </a:extLst>
            </p:cNvPr>
            <p:cNvSpPr>
              <a:spLocks noChangeArrowheads="1"/>
            </p:cNvSpPr>
            <p:nvPr/>
          </p:nvSpPr>
          <p:spPr bwMode="auto">
            <a:xfrm>
              <a:off x="8838384" y="4569280"/>
              <a:ext cx="455332" cy="32382"/>
            </a:xfrm>
            <a:custGeom>
              <a:avLst/>
              <a:gdLst>
                <a:gd name="connsiteX0" fmla="*/ 1337987 w 1410043"/>
                <a:gd name="connsiteY0" fmla="*/ 11 h 100278"/>
                <a:gd name="connsiteX1" fmla="*/ 1410043 w 1410043"/>
                <a:gd name="connsiteY1" fmla="*/ 69891 h 100278"/>
                <a:gd name="connsiteX2" fmla="*/ 1215492 w 1410043"/>
                <a:gd name="connsiteY2" fmla="*/ 71851 h 100278"/>
                <a:gd name="connsiteX3" fmla="*/ 1337987 w 1410043"/>
                <a:gd name="connsiteY3" fmla="*/ 11 h 100278"/>
                <a:gd name="connsiteX4" fmla="*/ 122500 w 1410043"/>
                <a:gd name="connsiteY4" fmla="*/ 11 h 100278"/>
                <a:gd name="connsiteX5" fmla="*/ 193901 w 1410043"/>
                <a:gd name="connsiteY5" fmla="*/ 69891 h 100278"/>
                <a:gd name="connsiteX6" fmla="*/ 5 w 1410043"/>
                <a:gd name="connsiteY6" fmla="*/ 71851 h 100278"/>
                <a:gd name="connsiteX7" fmla="*/ 122500 w 1410043"/>
                <a:gd name="connsiteY7" fmla="*/ 11 h 10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0043" h="100278">
                  <a:moveTo>
                    <a:pt x="1337987" y="11"/>
                  </a:moveTo>
                  <a:cubicBezTo>
                    <a:pt x="1391701" y="-642"/>
                    <a:pt x="1409388" y="30706"/>
                    <a:pt x="1410043" y="69891"/>
                  </a:cubicBezTo>
                  <a:cubicBezTo>
                    <a:pt x="1410043" y="109077"/>
                    <a:pt x="1215492" y="111036"/>
                    <a:pt x="1215492" y="71851"/>
                  </a:cubicBezTo>
                  <a:cubicBezTo>
                    <a:pt x="1214837" y="32665"/>
                    <a:pt x="1284273" y="11"/>
                    <a:pt x="1337987" y="11"/>
                  </a:cubicBezTo>
                  <a:close/>
                  <a:moveTo>
                    <a:pt x="122500" y="11"/>
                  </a:moveTo>
                  <a:cubicBezTo>
                    <a:pt x="175559" y="-642"/>
                    <a:pt x="193901" y="30706"/>
                    <a:pt x="193901" y="69891"/>
                  </a:cubicBezTo>
                  <a:cubicBezTo>
                    <a:pt x="194556" y="109077"/>
                    <a:pt x="5" y="111036"/>
                    <a:pt x="5" y="71851"/>
                  </a:cubicBezTo>
                  <a:cubicBezTo>
                    <a:pt x="-650" y="32665"/>
                    <a:pt x="68786" y="11"/>
                    <a:pt x="122500" y="11"/>
                  </a:cubicBezTo>
                  <a:close/>
                </a:path>
              </a:pathLst>
            </a:custGeom>
            <a:solidFill>
              <a:schemeClr val="tx2">
                <a:lumMod val="50000"/>
              </a:schemeClr>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58" name="Freeform 95">
              <a:extLst>
                <a:ext uri="{FF2B5EF4-FFF2-40B4-BE49-F238E27FC236}">
                  <a16:creationId xmlns:a16="http://schemas.microsoft.com/office/drawing/2014/main" xmlns="" id="{41F40B8C-9B15-4667-8546-1B9D939954C0}"/>
                </a:ext>
              </a:extLst>
            </p:cNvPr>
            <p:cNvSpPr>
              <a:spLocks noChangeArrowheads="1"/>
            </p:cNvSpPr>
            <p:nvPr/>
          </p:nvSpPr>
          <p:spPr bwMode="auto">
            <a:xfrm>
              <a:off x="9188825" y="3998916"/>
              <a:ext cx="11161" cy="20462"/>
            </a:xfrm>
            <a:custGeom>
              <a:avLst/>
              <a:gdLst>
                <a:gd name="T0" fmla="*/ 5 w 55"/>
                <a:gd name="T1" fmla="*/ 32 h 96"/>
                <a:gd name="T2" fmla="*/ 45 w 55"/>
                <a:gd name="T3" fmla="*/ 0 h 96"/>
                <a:gd name="T4" fmla="*/ 54 w 55"/>
                <a:gd name="T5" fmla="*/ 69 h 96"/>
                <a:gd name="T6" fmla="*/ 54 w 55"/>
                <a:gd name="T7" fmla="*/ 69 h 96"/>
                <a:gd name="T8" fmla="*/ 5 w 55"/>
                <a:gd name="T9" fmla="*/ 86 h 96"/>
                <a:gd name="T10" fmla="*/ 5 w 55"/>
                <a:gd name="T11" fmla="*/ 86 h 96"/>
                <a:gd name="T12" fmla="*/ 5 w 55"/>
                <a:gd name="T13" fmla="*/ 32 h 96"/>
              </a:gdLst>
              <a:ahLst/>
              <a:cxnLst>
                <a:cxn ang="0">
                  <a:pos x="T0" y="T1"/>
                </a:cxn>
                <a:cxn ang="0">
                  <a:pos x="T2" y="T3"/>
                </a:cxn>
                <a:cxn ang="0">
                  <a:pos x="T4" y="T5"/>
                </a:cxn>
                <a:cxn ang="0">
                  <a:pos x="T6" y="T7"/>
                </a:cxn>
                <a:cxn ang="0">
                  <a:pos x="T8" y="T9"/>
                </a:cxn>
                <a:cxn ang="0">
                  <a:pos x="T10" y="T11"/>
                </a:cxn>
                <a:cxn ang="0">
                  <a:pos x="T12" y="T13"/>
                </a:cxn>
              </a:cxnLst>
              <a:rect l="0" t="0" r="r" b="b"/>
              <a:pathLst>
                <a:path w="55" h="96">
                  <a:moveTo>
                    <a:pt x="5" y="32"/>
                  </a:moveTo>
                  <a:lnTo>
                    <a:pt x="45" y="0"/>
                  </a:lnTo>
                  <a:lnTo>
                    <a:pt x="54" y="69"/>
                  </a:lnTo>
                  <a:lnTo>
                    <a:pt x="54" y="69"/>
                  </a:lnTo>
                  <a:cubicBezTo>
                    <a:pt x="54" y="69"/>
                    <a:pt x="0" y="95"/>
                    <a:pt x="5" y="86"/>
                  </a:cubicBezTo>
                  <a:lnTo>
                    <a:pt x="5" y="86"/>
                  </a:lnTo>
                  <a:cubicBezTo>
                    <a:pt x="9" y="76"/>
                    <a:pt x="5" y="32"/>
                    <a:pt x="5" y="32"/>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59" name="Freeform 97">
              <a:extLst>
                <a:ext uri="{FF2B5EF4-FFF2-40B4-BE49-F238E27FC236}">
                  <a16:creationId xmlns:a16="http://schemas.microsoft.com/office/drawing/2014/main" xmlns="" id="{D64DD4A4-F674-4155-9E6B-0327BE12961C}"/>
                </a:ext>
              </a:extLst>
            </p:cNvPr>
            <p:cNvSpPr>
              <a:spLocks noChangeArrowheads="1"/>
            </p:cNvSpPr>
            <p:nvPr/>
          </p:nvSpPr>
          <p:spPr bwMode="auto">
            <a:xfrm>
              <a:off x="9189755" y="3991475"/>
              <a:ext cx="29764" cy="35344"/>
            </a:xfrm>
            <a:custGeom>
              <a:avLst/>
              <a:gdLst>
                <a:gd name="T0" fmla="*/ 22 w 141"/>
                <a:gd name="T1" fmla="*/ 47 h 169"/>
                <a:gd name="T2" fmla="*/ 22 w 141"/>
                <a:gd name="T3" fmla="*/ 47 h 169"/>
                <a:gd name="T4" fmla="*/ 140 w 141"/>
                <a:gd name="T5" fmla="*/ 69 h 169"/>
                <a:gd name="T6" fmla="*/ 81 w 141"/>
                <a:gd name="T7" fmla="*/ 0 h 169"/>
                <a:gd name="T8" fmla="*/ 22 w 141"/>
                <a:gd name="T9" fmla="*/ 47 h 169"/>
              </a:gdLst>
              <a:ahLst/>
              <a:cxnLst>
                <a:cxn ang="0">
                  <a:pos x="T0" y="T1"/>
                </a:cxn>
                <a:cxn ang="0">
                  <a:pos x="T2" y="T3"/>
                </a:cxn>
                <a:cxn ang="0">
                  <a:pos x="T4" y="T5"/>
                </a:cxn>
                <a:cxn ang="0">
                  <a:pos x="T6" y="T7"/>
                </a:cxn>
                <a:cxn ang="0">
                  <a:pos x="T8" y="T9"/>
                </a:cxn>
              </a:cxnLst>
              <a:rect l="0" t="0" r="r" b="b"/>
              <a:pathLst>
                <a:path w="141" h="169">
                  <a:moveTo>
                    <a:pt x="22" y="47"/>
                  </a:moveTo>
                  <a:lnTo>
                    <a:pt x="22" y="47"/>
                  </a:lnTo>
                  <a:cubicBezTo>
                    <a:pt x="0" y="164"/>
                    <a:pt x="140" y="168"/>
                    <a:pt x="140" y="69"/>
                  </a:cubicBezTo>
                  <a:lnTo>
                    <a:pt x="81" y="0"/>
                  </a:lnTo>
                  <a:lnTo>
                    <a:pt x="22" y="47"/>
                  </a:lnTo>
                </a:path>
              </a:pathLst>
            </a:custGeom>
            <a:solidFill>
              <a:schemeClr val="bg1">
                <a:lumMod val="8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60" name="Freeform 98">
              <a:extLst>
                <a:ext uri="{FF2B5EF4-FFF2-40B4-BE49-F238E27FC236}">
                  <a16:creationId xmlns:a16="http://schemas.microsoft.com/office/drawing/2014/main" xmlns="" id="{7543C616-8FE7-4E84-AB43-FE3B4A8E1AF8}"/>
                </a:ext>
              </a:extLst>
            </p:cNvPr>
            <p:cNvSpPr>
              <a:spLocks noChangeArrowheads="1"/>
            </p:cNvSpPr>
            <p:nvPr/>
          </p:nvSpPr>
          <p:spPr bwMode="auto">
            <a:xfrm>
              <a:off x="9149761" y="4010077"/>
              <a:ext cx="36275" cy="20462"/>
            </a:xfrm>
            <a:custGeom>
              <a:avLst/>
              <a:gdLst>
                <a:gd name="T0" fmla="*/ 125 w 170"/>
                <a:gd name="T1" fmla="*/ 0 h 95"/>
                <a:gd name="T2" fmla="*/ 125 w 170"/>
                <a:gd name="T3" fmla="*/ 0 h 95"/>
                <a:gd name="T4" fmla="*/ 0 w 170"/>
                <a:gd name="T5" fmla="*/ 58 h 95"/>
                <a:gd name="T6" fmla="*/ 24 w 170"/>
                <a:gd name="T7" fmla="*/ 94 h 95"/>
                <a:gd name="T8" fmla="*/ 24 w 170"/>
                <a:gd name="T9" fmla="*/ 94 h 95"/>
                <a:gd name="T10" fmla="*/ 169 w 170"/>
                <a:gd name="T11" fmla="*/ 58 h 95"/>
                <a:gd name="T12" fmla="*/ 169 w 170"/>
                <a:gd name="T13" fmla="*/ 58 h 95"/>
                <a:gd name="T14" fmla="*/ 125 w 170"/>
                <a:gd name="T15" fmla="*/ 0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95">
                  <a:moveTo>
                    <a:pt x="125" y="0"/>
                  </a:moveTo>
                  <a:lnTo>
                    <a:pt x="125" y="0"/>
                  </a:lnTo>
                  <a:cubicBezTo>
                    <a:pt x="105" y="21"/>
                    <a:pt x="59" y="60"/>
                    <a:pt x="0" y="58"/>
                  </a:cubicBezTo>
                  <a:lnTo>
                    <a:pt x="24" y="94"/>
                  </a:lnTo>
                  <a:lnTo>
                    <a:pt x="24" y="94"/>
                  </a:lnTo>
                  <a:cubicBezTo>
                    <a:pt x="24" y="94"/>
                    <a:pt x="169" y="61"/>
                    <a:pt x="169" y="58"/>
                  </a:cubicBezTo>
                  <a:lnTo>
                    <a:pt x="169" y="58"/>
                  </a:lnTo>
                  <a:cubicBezTo>
                    <a:pt x="169" y="55"/>
                    <a:pt x="125" y="0"/>
                    <a:pt x="125"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61" name="Freeform 72">
              <a:extLst>
                <a:ext uri="{FF2B5EF4-FFF2-40B4-BE49-F238E27FC236}">
                  <a16:creationId xmlns:a16="http://schemas.microsoft.com/office/drawing/2014/main" xmlns="" id="{6F21D37A-6172-47D9-9DD1-FBFA2538176C}"/>
                </a:ext>
              </a:extLst>
            </p:cNvPr>
            <p:cNvSpPr>
              <a:spLocks noChangeArrowheads="1"/>
            </p:cNvSpPr>
            <p:nvPr/>
          </p:nvSpPr>
          <p:spPr bwMode="auto">
            <a:xfrm>
              <a:off x="9004848" y="3857868"/>
              <a:ext cx="206561" cy="290586"/>
            </a:xfrm>
            <a:custGeom>
              <a:avLst/>
              <a:gdLst>
                <a:gd name="connsiteX0" fmla="*/ 503108 w 639664"/>
                <a:gd name="connsiteY0" fmla="*/ 539556 h 899868"/>
                <a:gd name="connsiteX1" fmla="*/ 508413 w 639664"/>
                <a:gd name="connsiteY1" fmla="*/ 552587 h 899868"/>
                <a:gd name="connsiteX2" fmla="*/ 529632 w 639664"/>
                <a:gd name="connsiteY2" fmla="*/ 886837 h 899868"/>
                <a:gd name="connsiteX3" fmla="*/ 523664 w 639664"/>
                <a:gd name="connsiteY3" fmla="*/ 899216 h 899868"/>
                <a:gd name="connsiteX4" fmla="*/ 520348 w 639664"/>
                <a:gd name="connsiteY4" fmla="*/ 899868 h 899868"/>
                <a:gd name="connsiteX5" fmla="*/ 511065 w 639664"/>
                <a:gd name="connsiteY5" fmla="*/ 892701 h 899868"/>
                <a:gd name="connsiteX6" fmla="*/ 490509 w 639664"/>
                <a:gd name="connsiteY6" fmla="*/ 545420 h 899868"/>
                <a:gd name="connsiteX7" fmla="*/ 503108 w 639664"/>
                <a:gd name="connsiteY7" fmla="*/ 539556 h 899868"/>
                <a:gd name="connsiteX8" fmla="*/ 625734 w 639664"/>
                <a:gd name="connsiteY8" fmla="*/ 384097 h 899868"/>
                <a:gd name="connsiteX9" fmla="*/ 638536 w 639664"/>
                <a:gd name="connsiteY9" fmla="*/ 388842 h 899868"/>
                <a:gd name="connsiteX10" fmla="*/ 634055 w 639664"/>
                <a:gd name="connsiteY10" fmla="*/ 402396 h 899868"/>
                <a:gd name="connsiteX11" fmla="*/ 595651 w 639664"/>
                <a:gd name="connsiteY11" fmla="*/ 415951 h 899868"/>
                <a:gd name="connsiteX12" fmla="*/ 593731 w 639664"/>
                <a:gd name="connsiteY12" fmla="*/ 415951 h 899868"/>
                <a:gd name="connsiteX13" fmla="*/ 584770 w 639664"/>
                <a:gd name="connsiteY13" fmla="*/ 407818 h 899868"/>
                <a:gd name="connsiteX14" fmla="*/ 593091 w 639664"/>
                <a:gd name="connsiteY14" fmla="*/ 396296 h 899868"/>
                <a:gd name="connsiteX15" fmla="*/ 625734 w 639664"/>
                <a:gd name="connsiteY15" fmla="*/ 384097 h 899868"/>
                <a:gd name="connsiteX16" fmla="*/ 7950 w 639664"/>
                <a:gd name="connsiteY16" fmla="*/ 16918 h 899868"/>
                <a:gd name="connsiteX17" fmla="*/ 19096 w 639664"/>
                <a:gd name="connsiteY17" fmla="*/ 24106 h 899868"/>
                <a:gd name="connsiteX18" fmla="*/ 73512 w 639664"/>
                <a:gd name="connsiteY18" fmla="*/ 222756 h 899868"/>
                <a:gd name="connsiteX19" fmla="*/ 177100 w 639664"/>
                <a:gd name="connsiteY19" fmla="*/ 424674 h 899868"/>
                <a:gd name="connsiteX20" fmla="*/ 251186 w 639664"/>
                <a:gd name="connsiteY20" fmla="*/ 514850 h 899868"/>
                <a:gd name="connsiteX21" fmla="*/ 251186 w 639664"/>
                <a:gd name="connsiteY21" fmla="*/ 527920 h 899868"/>
                <a:gd name="connsiteX22" fmla="*/ 243974 w 639664"/>
                <a:gd name="connsiteY22" fmla="*/ 531187 h 899868"/>
                <a:gd name="connsiteX23" fmla="*/ 237418 w 639664"/>
                <a:gd name="connsiteY23" fmla="*/ 527920 h 899868"/>
                <a:gd name="connsiteX24" fmla="*/ 161365 w 639664"/>
                <a:gd name="connsiteY24" fmla="*/ 435783 h 899868"/>
                <a:gd name="connsiteX25" fmla="*/ 55155 w 639664"/>
                <a:gd name="connsiteY25" fmla="*/ 229944 h 899868"/>
                <a:gd name="connsiteX26" fmla="*/ 83 w 639664"/>
                <a:gd name="connsiteY26" fmla="*/ 28027 h 899868"/>
                <a:gd name="connsiteX27" fmla="*/ 7950 w 639664"/>
                <a:gd name="connsiteY27" fmla="*/ 16918 h 899868"/>
                <a:gd name="connsiteX28" fmla="*/ 56237 w 639664"/>
                <a:gd name="connsiteY28" fmla="*/ 287 h 899868"/>
                <a:gd name="connsiteX29" fmla="*/ 68004 w 639664"/>
                <a:gd name="connsiteY29" fmla="*/ 7461 h 899868"/>
                <a:gd name="connsiteX30" fmla="*/ 137295 w 639664"/>
                <a:gd name="connsiteY30" fmla="*/ 192018 h 899868"/>
                <a:gd name="connsiteX31" fmla="*/ 132719 w 639664"/>
                <a:gd name="connsiteY31" fmla="*/ 205060 h 899868"/>
                <a:gd name="connsiteX32" fmla="*/ 128797 w 639664"/>
                <a:gd name="connsiteY32" fmla="*/ 205713 h 899868"/>
                <a:gd name="connsiteX33" fmla="*/ 120299 w 639664"/>
                <a:gd name="connsiteY33" fmla="*/ 200495 h 899868"/>
                <a:gd name="connsiteX34" fmla="*/ 49047 w 639664"/>
                <a:gd name="connsiteY34" fmla="*/ 12026 h 899868"/>
                <a:gd name="connsiteX35" fmla="*/ 56237 w 639664"/>
                <a:gd name="connsiteY35" fmla="*/ 287 h 899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39664" h="899868">
                  <a:moveTo>
                    <a:pt x="503108" y="539556"/>
                  </a:moveTo>
                  <a:cubicBezTo>
                    <a:pt x="507750" y="541511"/>
                    <a:pt x="510402" y="547375"/>
                    <a:pt x="508413" y="552587"/>
                  </a:cubicBezTo>
                  <a:cubicBezTo>
                    <a:pt x="507750" y="553239"/>
                    <a:pt x="460670" y="674428"/>
                    <a:pt x="529632" y="886837"/>
                  </a:cubicBezTo>
                  <a:cubicBezTo>
                    <a:pt x="531621" y="892049"/>
                    <a:pt x="528305" y="897261"/>
                    <a:pt x="523664" y="899216"/>
                  </a:cubicBezTo>
                  <a:cubicBezTo>
                    <a:pt x="522338" y="899216"/>
                    <a:pt x="521675" y="899868"/>
                    <a:pt x="520348" y="899868"/>
                  </a:cubicBezTo>
                  <a:cubicBezTo>
                    <a:pt x="516370" y="899868"/>
                    <a:pt x="512391" y="896610"/>
                    <a:pt x="511065" y="892701"/>
                  </a:cubicBezTo>
                  <a:cubicBezTo>
                    <a:pt x="440114" y="673125"/>
                    <a:pt x="487857" y="549981"/>
                    <a:pt x="490509" y="545420"/>
                  </a:cubicBezTo>
                  <a:cubicBezTo>
                    <a:pt x="492498" y="540207"/>
                    <a:pt x="498466" y="537601"/>
                    <a:pt x="503108" y="539556"/>
                  </a:cubicBezTo>
                  <a:close/>
                  <a:moveTo>
                    <a:pt x="625734" y="384097"/>
                  </a:moveTo>
                  <a:cubicBezTo>
                    <a:pt x="630215" y="382064"/>
                    <a:pt x="635975" y="383420"/>
                    <a:pt x="638536" y="388842"/>
                  </a:cubicBezTo>
                  <a:cubicBezTo>
                    <a:pt x="641096" y="393586"/>
                    <a:pt x="639176" y="399685"/>
                    <a:pt x="634055" y="402396"/>
                  </a:cubicBezTo>
                  <a:cubicBezTo>
                    <a:pt x="621894" y="409173"/>
                    <a:pt x="608453" y="413917"/>
                    <a:pt x="595651" y="415951"/>
                  </a:cubicBezTo>
                  <a:cubicBezTo>
                    <a:pt x="595011" y="415951"/>
                    <a:pt x="595011" y="415951"/>
                    <a:pt x="593731" y="415951"/>
                  </a:cubicBezTo>
                  <a:cubicBezTo>
                    <a:pt x="589251" y="415951"/>
                    <a:pt x="585410" y="412562"/>
                    <a:pt x="584770" y="407818"/>
                  </a:cubicBezTo>
                  <a:cubicBezTo>
                    <a:pt x="584130" y="401718"/>
                    <a:pt x="587330" y="396974"/>
                    <a:pt x="593091" y="396296"/>
                  </a:cubicBezTo>
                  <a:cubicBezTo>
                    <a:pt x="603332" y="394263"/>
                    <a:pt x="614853" y="390197"/>
                    <a:pt x="625734" y="384097"/>
                  </a:cubicBezTo>
                  <a:close/>
                  <a:moveTo>
                    <a:pt x="7950" y="16918"/>
                  </a:moveTo>
                  <a:cubicBezTo>
                    <a:pt x="13195" y="16265"/>
                    <a:pt x="18440" y="19532"/>
                    <a:pt x="19096" y="24106"/>
                  </a:cubicBezTo>
                  <a:cubicBezTo>
                    <a:pt x="30897" y="92719"/>
                    <a:pt x="49254" y="159371"/>
                    <a:pt x="73512" y="222756"/>
                  </a:cubicBezTo>
                  <a:cubicBezTo>
                    <a:pt x="101048" y="295943"/>
                    <a:pt x="135796" y="363902"/>
                    <a:pt x="177100" y="424674"/>
                  </a:cubicBezTo>
                  <a:cubicBezTo>
                    <a:pt x="200047" y="458000"/>
                    <a:pt x="224305" y="488059"/>
                    <a:pt x="251186" y="514850"/>
                  </a:cubicBezTo>
                  <a:cubicBezTo>
                    <a:pt x="255119" y="518771"/>
                    <a:pt x="255119" y="524652"/>
                    <a:pt x="251186" y="527920"/>
                  </a:cubicBezTo>
                  <a:cubicBezTo>
                    <a:pt x="249219" y="529880"/>
                    <a:pt x="246596" y="531187"/>
                    <a:pt x="243974" y="531187"/>
                  </a:cubicBezTo>
                  <a:cubicBezTo>
                    <a:pt x="242007" y="531187"/>
                    <a:pt x="238729" y="529880"/>
                    <a:pt x="237418" y="527920"/>
                  </a:cubicBezTo>
                  <a:cubicBezTo>
                    <a:pt x="209881" y="500474"/>
                    <a:pt x="184968" y="469762"/>
                    <a:pt x="161365" y="435783"/>
                  </a:cubicBezTo>
                  <a:cubicBezTo>
                    <a:pt x="118750" y="373704"/>
                    <a:pt x="83347" y="304438"/>
                    <a:pt x="55155" y="229944"/>
                  </a:cubicBezTo>
                  <a:cubicBezTo>
                    <a:pt x="30897" y="165252"/>
                    <a:pt x="12539" y="97946"/>
                    <a:pt x="83" y="28027"/>
                  </a:cubicBezTo>
                  <a:cubicBezTo>
                    <a:pt x="-573" y="22799"/>
                    <a:pt x="2705" y="17572"/>
                    <a:pt x="7950" y="16918"/>
                  </a:cubicBezTo>
                  <a:close/>
                  <a:moveTo>
                    <a:pt x="56237" y="287"/>
                  </a:moveTo>
                  <a:cubicBezTo>
                    <a:pt x="61467" y="-1017"/>
                    <a:pt x="66696" y="2243"/>
                    <a:pt x="68004" y="7461"/>
                  </a:cubicBezTo>
                  <a:cubicBezTo>
                    <a:pt x="85000" y="72023"/>
                    <a:pt x="108532" y="134629"/>
                    <a:pt x="137295" y="192018"/>
                  </a:cubicBezTo>
                  <a:cubicBezTo>
                    <a:pt x="139909" y="196583"/>
                    <a:pt x="137948" y="202452"/>
                    <a:pt x="132719" y="205060"/>
                  </a:cubicBezTo>
                  <a:cubicBezTo>
                    <a:pt x="131411" y="205713"/>
                    <a:pt x="130104" y="205713"/>
                    <a:pt x="128797" y="205713"/>
                  </a:cubicBezTo>
                  <a:cubicBezTo>
                    <a:pt x="124874" y="205713"/>
                    <a:pt x="121606" y="203756"/>
                    <a:pt x="120299" y="200495"/>
                  </a:cubicBezTo>
                  <a:cubicBezTo>
                    <a:pt x="90883" y="141150"/>
                    <a:pt x="66696" y="77892"/>
                    <a:pt x="49047" y="12026"/>
                  </a:cubicBezTo>
                  <a:cubicBezTo>
                    <a:pt x="48393" y="6808"/>
                    <a:pt x="51008" y="1591"/>
                    <a:pt x="56237" y="287"/>
                  </a:cubicBezTo>
                  <a:close/>
                </a:path>
              </a:pathLst>
            </a:custGeom>
            <a:solidFill>
              <a:schemeClr val="bg1">
                <a:lumMod val="65000"/>
              </a:schemeClr>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62" name="Freeform 100">
              <a:extLst>
                <a:ext uri="{FF2B5EF4-FFF2-40B4-BE49-F238E27FC236}">
                  <a16:creationId xmlns:a16="http://schemas.microsoft.com/office/drawing/2014/main" xmlns="" id="{AB471736-B94C-47A0-A1F1-C2DF11C3166B}"/>
                </a:ext>
              </a:extLst>
            </p:cNvPr>
            <p:cNvSpPr>
              <a:spLocks noChangeArrowheads="1"/>
            </p:cNvSpPr>
            <p:nvPr/>
          </p:nvSpPr>
          <p:spPr bwMode="auto">
            <a:xfrm>
              <a:off x="7735065" y="3758948"/>
              <a:ext cx="230667" cy="320888"/>
            </a:xfrm>
            <a:custGeom>
              <a:avLst/>
              <a:gdLst>
                <a:gd name="T0" fmla="*/ 175 w 1094"/>
                <a:gd name="T1" fmla="*/ 239 h 1523"/>
                <a:gd name="T2" fmla="*/ 175 w 1094"/>
                <a:gd name="T3" fmla="*/ 239 h 1523"/>
                <a:gd name="T4" fmla="*/ 704 w 1094"/>
                <a:gd name="T5" fmla="*/ 487 h 1523"/>
                <a:gd name="T6" fmla="*/ 704 w 1094"/>
                <a:gd name="T7" fmla="*/ 487 h 1523"/>
                <a:gd name="T8" fmla="*/ 1087 w 1094"/>
                <a:gd name="T9" fmla="*/ 1058 h 1523"/>
                <a:gd name="T10" fmla="*/ 1087 w 1094"/>
                <a:gd name="T11" fmla="*/ 1058 h 1523"/>
                <a:gd name="T12" fmla="*/ 85 w 1094"/>
                <a:gd name="T13" fmla="*/ 932 h 1523"/>
                <a:gd name="T14" fmla="*/ 85 w 1094"/>
                <a:gd name="T15" fmla="*/ 932 h 1523"/>
                <a:gd name="T16" fmla="*/ 175 w 1094"/>
                <a:gd name="T17" fmla="*/ 239 h 1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4" h="1523">
                  <a:moveTo>
                    <a:pt x="175" y="239"/>
                  </a:moveTo>
                  <a:lnTo>
                    <a:pt x="175" y="239"/>
                  </a:lnTo>
                  <a:cubicBezTo>
                    <a:pt x="297" y="96"/>
                    <a:pt x="634" y="0"/>
                    <a:pt x="704" y="487"/>
                  </a:cubicBezTo>
                  <a:lnTo>
                    <a:pt x="704" y="487"/>
                  </a:lnTo>
                  <a:cubicBezTo>
                    <a:pt x="775" y="974"/>
                    <a:pt x="1093" y="751"/>
                    <a:pt x="1087" y="1058"/>
                  </a:cubicBezTo>
                  <a:lnTo>
                    <a:pt x="1087" y="1058"/>
                  </a:lnTo>
                  <a:cubicBezTo>
                    <a:pt x="1080" y="1413"/>
                    <a:pt x="251" y="1522"/>
                    <a:pt x="85" y="932"/>
                  </a:cubicBezTo>
                  <a:lnTo>
                    <a:pt x="85" y="932"/>
                  </a:lnTo>
                  <a:cubicBezTo>
                    <a:pt x="0" y="630"/>
                    <a:pt x="42" y="394"/>
                    <a:pt x="175" y="239"/>
                  </a:cubicBezTo>
                </a:path>
              </a:pathLst>
            </a:custGeom>
            <a:solidFill>
              <a:schemeClr val="tx2">
                <a:lumMod val="5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63" name="Freeform 74">
              <a:extLst>
                <a:ext uri="{FF2B5EF4-FFF2-40B4-BE49-F238E27FC236}">
                  <a16:creationId xmlns:a16="http://schemas.microsoft.com/office/drawing/2014/main" xmlns="" id="{1ADF3488-EEB8-44A3-A653-8FBDC58D2ECD}"/>
                </a:ext>
              </a:extLst>
            </p:cNvPr>
            <p:cNvSpPr>
              <a:spLocks noChangeArrowheads="1"/>
            </p:cNvSpPr>
            <p:nvPr/>
          </p:nvSpPr>
          <p:spPr bwMode="auto">
            <a:xfrm>
              <a:off x="7653216" y="3751506"/>
              <a:ext cx="192646" cy="199762"/>
            </a:xfrm>
            <a:custGeom>
              <a:avLst/>
              <a:gdLst>
                <a:gd name="connsiteX0" fmla="*/ 67927 w 596573"/>
                <a:gd name="connsiteY0" fmla="*/ 5761 h 618612"/>
                <a:gd name="connsiteX1" fmla="*/ 67927 w 596573"/>
                <a:gd name="connsiteY1" fmla="*/ 7716 h 618612"/>
                <a:gd name="connsiteX2" fmla="*/ 71851 w 596573"/>
                <a:gd name="connsiteY2" fmla="*/ 44863 h 618612"/>
                <a:gd name="connsiteX3" fmla="*/ 79698 w 596573"/>
                <a:gd name="connsiteY3" fmla="*/ 111335 h 618612"/>
                <a:gd name="connsiteX4" fmla="*/ 86891 w 596573"/>
                <a:gd name="connsiteY4" fmla="*/ 162818 h 618612"/>
                <a:gd name="connsiteX5" fmla="*/ 97353 w 596573"/>
                <a:gd name="connsiteY5" fmla="*/ 212998 h 618612"/>
                <a:gd name="connsiteX6" fmla="*/ 169283 w 596573"/>
                <a:gd name="connsiteY6" fmla="*/ 385696 h 618612"/>
                <a:gd name="connsiteX7" fmla="*/ 282408 w 596573"/>
                <a:gd name="connsiteY7" fmla="*/ 452820 h 618612"/>
                <a:gd name="connsiteX8" fmla="*/ 289601 w 596573"/>
                <a:gd name="connsiteY8" fmla="*/ 464550 h 618612"/>
                <a:gd name="connsiteX9" fmla="*/ 280447 w 596573"/>
                <a:gd name="connsiteY9" fmla="*/ 471719 h 618612"/>
                <a:gd name="connsiteX10" fmla="*/ 277177 w 596573"/>
                <a:gd name="connsiteY10" fmla="*/ 471067 h 618612"/>
                <a:gd name="connsiteX11" fmla="*/ 154243 w 596573"/>
                <a:gd name="connsiteY11" fmla="*/ 398078 h 618612"/>
                <a:gd name="connsiteX12" fmla="*/ 78390 w 596573"/>
                <a:gd name="connsiteY12" fmla="*/ 216908 h 618612"/>
                <a:gd name="connsiteX13" fmla="*/ 67927 w 596573"/>
                <a:gd name="connsiteY13" fmla="*/ 166728 h 618612"/>
                <a:gd name="connsiteX14" fmla="*/ 60080 w 596573"/>
                <a:gd name="connsiteY14" fmla="*/ 114593 h 618612"/>
                <a:gd name="connsiteX15" fmla="*/ 52234 w 596573"/>
                <a:gd name="connsiteY15" fmla="*/ 46818 h 618612"/>
                <a:gd name="connsiteX16" fmla="*/ 48964 w 596573"/>
                <a:gd name="connsiteY16" fmla="*/ 9671 h 618612"/>
                <a:gd name="connsiteX17" fmla="*/ 58119 w 596573"/>
                <a:gd name="connsiteY17" fmla="*/ 6413 h 618612"/>
                <a:gd name="connsiteX18" fmla="*/ 9800 w 596573"/>
                <a:gd name="connsiteY18" fmla="*/ 0 h 618612"/>
                <a:gd name="connsiteX19" fmla="*/ 18947 w 596573"/>
                <a:gd name="connsiteY19" fmla="*/ 9819 h 618612"/>
                <a:gd name="connsiteX20" fmla="*/ 18947 w 596573"/>
                <a:gd name="connsiteY20" fmla="*/ 47787 h 618612"/>
                <a:gd name="connsiteX21" fmla="*/ 20253 w 596573"/>
                <a:gd name="connsiteY21" fmla="*/ 117176 h 618612"/>
                <a:gd name="connsiteX22" fmla="*/ 22867 w 596573"/>
                <a:gd name="connsiteY22" fmla="*/ 172164 h 618612"/>
                <a:gd name="connsiteX23" fmla="*/ 28746 w 596573"/>
                <a:gd name="connsiteY23" fmla="*/ 226497 h 618612"/>
                <a:gd name="connsiteX24" fmla="*/ 96693 w 596573"/>
                <a:gd name="connsiteY24" fmla="*/ 441866 h 618612"/>
                <a:gd name="connsiteX25" fmla="*/ 184239 w 596573"/>
                <a:gd name="connsiteY25" fmla="*/ 525656 h 618612"/>
                <a:gd name="connsiteX26" fmla="*/ 226052 w 596573"/>
                <a:gd name="connsiteY26" fmla="*/ 547259 h 618612"/>
                <a:gd name="connsiteX27" fmla="*/ 239772 w 596573"/>
                <a:gd name="connsiteY27" fmla="*/ 553805 h 618612"/>
                <a:gd name="connsiteX28" fmla="*/ 295958 w 596573"/>
                <a:gd name="connsiteY28" fmla="*/ 571479 h 618612"/>
                <a:gd name="connsiteX29" fmla="*/ 516784 w 596573"/>
                <a:gd name="connsiteY29" fmla="*/ 598973 h 618612"/>
                <a:gd name="connsiteX30" fmla="*/ 522663 w 596573"/>
                <a:gd name="connsiteY30" fmla="*/ 598973 h 618612"/>
                <a:gd name="connsiteX31" fmla="*/ 577543 w 596573"/>
                <a:gd name="connsiteY31" fmla="*/ 538749 h 618612"/>
                <a:gd name="connsiteX32" fmla="*/ 559250 w 596573"/>
                <a:gd name="connsiteY32" fmla="*/ 499472 h 618612"/>
                <a:gd name="connsiteX33" fmla="*/ 517437 w 596573"/>
                <a:gd name="connsiteY33" fmla="*/ 484415 h 618612"/>
                <a:gd name="connsiteX34" fmla="*/ 516130 w 596573"/>
                <a:gd name="connsiteY34" fmla="*/ 465432 h 618612"/>
                <a:gd name="connsiteX35" fmla="*/ 516784 w 596573"/>
                <a:gd name="connsiteY35" fmla="*/ 465432 h 618612"/>
                <a:gd name="connsiteX36" fmla="*/ 571663 w 596573"/>
                <a:gd name="connsiteY36" fmla="*/ 484415 h 618612"/>
                <a:gd name="connsiteX37" fmla="*/ 596490 w 596573"/>
                <a:gd name="connsiteY37" fmla="*/ 538094 h 618612"/>
                <a:gd name="connsiteX38" fmla="*/ 523317 w 596573"/>
                <a:gd name="connsiteY38" fmla="*/ 617957 h 618612"/>
                <a:gd name="connsiteX39" fmla="*/ 520050 w 596573"/>
                <a:gd name="connsiteY39" fmla="*/ 618612 h 618612"/>
                <a:gd name="connsiteX40" fmla="*/ 515477 w 596573"/>
                <a:gd name="connsiteY40" fmla="*/ 617957 h 618612"/>
                <a:gd name="connsiteX41" fmla="*/ 290732 w 596573"/>
                <a:gd name="connsiteY41" fmla="*/ 590463 h 618612"/>
                <a:gd name="connsiteX42" fmla="*/ 231932 w 596573"/>
                <a:gd name="connsiteY42" fmla="*/ 571479 h 618612"/>
                <a:gd name="connsiteX43" fmla="*/ 218212 w 596573"/>
                <a:gd name="connsiteY43" fmla="*/ 565588 h 618612"/>
                <a:gd name="connsiteX44" fmla="*/ 174439 w 596573"/>
                <a:gd name="connsiteY44" fmla="*/ 542022 h 618612"/>
                <a:gd name="connsiteX45" fmla="*/ 81013 w 596573"/>
                <a:gd name="connsiteY45" fmla="*/ 452339 h 618612"/>
                <a:gd name="connsiteX46" fmla="*/ 9800 w 596573"/>
                <a:gd name="connsiteY46" fmla="*/ 228461 h 618612"/>
                <a:gd name="connsiteX47" fmla="*/ 3920 w 596573"/>
                <a:gd name="connsiteY47" fmla="*/ 173473 h 618612"/>
                <a:gd name="connsiteX48" fmla="*/ 1307 w 596573"/>
                <a:gd name="connsiteY48" fmla="*/ 118486 h 618612"/>
                <a:gd name="connsiteX49" fmla="*/ 0 w 596573"/>
                <a:gd name="connsiteY49" fmla="*/ 47133 h 618612"/>
                <a:gd name="connsiteX50" fmla="*/ 0 w 596573"/>
                <a:gd name="connsiteY50" fmla="*/ 9819 h 618612"/>
                <a:gd name="connsiteX51" fmla="*/ 9800 w 596573"/>
                <a:gd name="connsiteY51" fmla="*/ 0 h 618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96573" h="618612">
                  <a:moveTo>
                    <a:pt x="67927" y="5761"/>
                  </a:moveTo>
                  <a:lnTo>
                    <a:pt x="67927" y="7716"/>
                  </a:lnTo>
                  <a:cubicBezTo>
                    <a:pt x="69235" y="19447"/>
                    <a:pt x="70543" y="32480"/>
                    <a:pt x="71851" y="44863"/>
                  </a:cubicBezTo>
                  <a:cubicBezTo>
                    <a:pt x="73812" y="67020"/>
                    <a:pt x="76428" y="89177"/>
                    <a:pt x="79698" y="111335"/>
                  </a:cubicBezTo>
                  <a:lnTo>
                    <a:pt x="86891" y="162818"/>
                  </a:lnTo>
                  <a:lnTo>
                    <a:pt x="97353" y="212998"/>
                  </a:lnTo>
                  <a:cubicBezTo>
                    <a:pt x="115008" y="290549"/>
                    <a:pt x="138549" y="347246"/>
                    <a:pt x="169283" y="385696"/>
                  </a:cubicBezTo>
                  <a:cubicBezTo>
                    <a:pt x="196747" y="418932"/>
                    <a:pt x="233365" y="440437"/>
                    <a:pt x="282408" y="452820"/>
                  </a:cubicBezTo>
                  <a:cubicBezTo>
                    <a:pt x="287639" y="454123"/>
                    <a:pt x="290255" y="459336"/>
                    <a:pt x="289601" y="464550"/>
                  </a:cubicBezTo>
                  <a:cubicBezTo>
                    <a:pt x="288293" y="469112"/>
                    <a:pt x="284370" y="471719"/>
                    <a:pt x="280447" y="471719"/>
                  </a:cubicBezTo>
                  <a:cubicBezTo>
                    <a:pt x="279139" y="471719"/>
                    <a:pt x="277831" y="471067"/>
                    <a:pt x="277177" y="471067"/>
                  </a:cubicBezTo>
                  <a:cubicBezTo>
                    <a:pt x="224211" y="458685"/>
                    <a:pt x="184322" y="433921"/>
                    <a:pt x="154243" y="398078"/>
                  </a:cubicBezTo>
                  <a:cubicBezTo>
                    <a:pt x="121548" y="356370"/>
                    <a:pt x="96699" y="297066"/>
                    <a:pt x="78390" y="216908"/>
                  </a:cubicBezTo>
                  <a:lnTo>
                    <a:pt x="67927" y="166728"/>
                  </a:lnTo>
                  <a:lnTo>
                    <a:pt x="60080" y="114593"/>
                  </a:lnTo>
                  <a:cubicBezTo>
                    <a:pt x="56811" y="91784"/>
                    <a:pt x="54849" y="68975"/>
                    <a:pt x="52234" y="46818"/>
                  </a:cubicBezTo>
                  <a:cubicBezTo>
                    <a:pt x="50926" y="34436"/>
                    <a:pt x="50272" y="22053"/>
                    <a:pt x="48964" y="9671"/>
                  </a:cubicBezTo>
                  <a:lnTo>
                    <a:pt x="58119" y="6413"/>
                  </a:lnTo>
                  <a:close/>
                  <a:moveTo>
                    <a:pt x="9800" y="0"/>
                  </a:moveTo>
                  <a:cubicBezTo>
                    <a:pt x="15027" y="0"/>
                    <a:pt x="18947" y="3927"/>
                    <a:pt x="18947" y="9819"/>
                  </a:cubicBezTo>
                  <a:cubicBezTo>
                    <a:pt x="19600" y="22257"/>
                    <a:pt x="19600" y="35349"/>
                    <a:pt x="18947" y="47787"/>
                  </a:cubicBezTo>
                  <a:cubicBezTo>
                    <a:pt x="18947" y="70044"/>
                    <a:pt x="18947" y="94265"/>
                    <a:pt x="20253" y="117176"/>
                  </a:cubicBezTo>
                  <a:lnTo>
                    <a:pt x="22867" y="172164"/>
                  </a:lnTo>
                  <a:lnTo>
                    <a:pt x="28746" y="226497"/>
                  </a:lnTo>
                  <a:cubicBezTo>
                    <a:pt x="37893" y="296541"/>
                    <a:pt x="52920" y="372476"/>
                    <a:pt x="96693" y="441866"/>
                  </a:cubicBezTo>
                  <a:cubicBezTo>
                    <a:pt x="124133" y="479833"/>
                    <a:pt x="153532" y="507982"/>
                    <a:pt x="184239" y="525656"/>
                  </a:cubicBezTo>
                  <a:cubicBezTo>
                    <a:pt x="197959" y="535475"/>
                    <a:pt x="211679" y="541367"/>
                    <a:pt x="226052" y="547259"/>
                  </a:cubicBezTo>
                  <a:cubicBezTo>
                    <a:pt x="230625" y="549877"/>
                    <a:pt x="235199" y="551841"/>
                    <a:pt x="239772" y="553805"/>
                  </a:cubicBezTo>
                  <a:cubicBezTo>
                    <a:pt x="258065" y="560351"/>
                    <a:pt x="277012" y="566242"/>
                    <a:pt x="295958" y="571479"/>
                  </a:cubicBezTo>
                  <a:cubicBezTo>
                    <a:pt x="369131" y="589154"/>
                    <a:pt x="439037" y="594391"/>
                    <a:pt x="516784" y="598973"/>
                  </a:cubicBezTo>
                  <a:cubicBezTo>
                    <a:pt x="518744" y="598973"/>
                    <a:pt x="520703" y="598973"/>
                    <a:pt x="522663" y="598973"/>
                  </a:cubicBezTo>
                  <a:cubicBezTo>
                    <a:pt x="554677" y="597664"/>
                    <a:pt x="578850" y="570825"/>
                    <a:pt x="577543" y="538749"/>
                  </a:cubicBezTo>
                  <a:cubicBezTo>
                    <a:pt x="576890" y="523692"/>
                    <a:pt x="570356" y="509291"/>
                    <a:pt x="559250" y="499472"/>
                  </a:cubicBezTo>
                  <a:cubicBezTo>
                    <a:pt x="547490" y="488998"/>
                    <a:pt x="533117" y="483106"/>
                    <a:pt x="517437" y="484415"/>
                  </a:cubicBezTo>
                  <a:lnTo>
                    <a:pt x="516130" y="465432"/>
                  </a:lnTo>
                  <a:lnTo>
                    <a:pt x="516784" y="465432"/>
                  </a:lnTo>
                  <a:cubicBezTo>
                    <a:pt x="537037" y="464777"/>
                    <a:pt x="556637" y="470669"/>
                    <a:pt x="571663" y="484415"/>
                  </a:cubicBezTo>
                  <a:cubicBezTo>
                    <a:pt x="587343" y="498817"/>
                    <a:pt x="595836" y="517801"/>
                    <a:pt x="596490" y="538094"/>
                  </a:cubicBezTo>
                  <a:cubicBezTo>
                    <a:pt x="598450" y="579989"/>
                    <a:pt x="565783" y="615993"/>
                    <a:pt x="523317" y="617957"/>
                  </a:cubicBezTo>
                  <a:cubicBezTo>
                    <a:pt x="522663" y="618612"/>
                    <a:pt x="521357" y="618612"/>
                    <a:pt x="520050" y="618612"/>
                  </a:cubicBezTo>
                  <a:cubicBezTo>
                    <a:pt x="518744" y="618612"/>
                    <a:pt x="517437" y="617957"/>
                    <a:pt x="515477" y="617957"/>
                  </a:cubicBezTo>
                  <a:cubicBezTo>
                    <a:pt x="437077" y="614029"/>
                    <a:pt x="365864" y="608138"/>
                    <a:pt x="290732" y="590463"/>
                  </a:cubicBezTo>
                  <a:cubicBezTo>
                    <a:pt x="271132" y="584572"/>
                    <a:pt x="251532" y="579335"/>
                    <a:pt x="231932" y="571479"/>
                  </a:cubicBezTo>
                  <a:cubicBezTo>
                    <a:pt x="227359" y="569515"/>
                    <a:pt x="222785" y="566897"/>
                    <a:pt x="218212" y="565588"/>
                  </a:cubicBezTo>
                  <a:cubicBezTo>
                    <a:pt x="203839" y="559042"/>
                    <a:pt x="188159" y="552495"/>
                    <a:pt x="174439" y="542022"/>
                  </a:cubicBezTo>
                  <a:cubicBezTo>
                    <a:pt x="141119" y="523692"/>
                    <a:pt x="109759" y="492925"/>
                    <a:pt x="81013" y="452339"/>
                  </a:cubicBezTo>
                  <a:cubicBezTo>
                    <a:pt x="34626" y="379677"/>
                    <a:pt x="18947" y="301778"/>
                    <a:pt x="9800" y="228461"/>
                  </a:cubicBezTo>
                  <a:lnTo>
                    <a:pt x="3920" y="173473"/>
                  </a:lnTo>
                  <a:lnTo>
                    <a:pt x="1307" y="118486"/>
                  </a:lnTo>
                  <a:cubicBezTo>
                    <a:pt x="0" y="94919"/>
                    <a:pt x="0" y="70699"/>
                    <a:pt x="0" y="47133"/>
                  </a:cubicBezTo>
                  <a:cubicBezTo>
                    <a:pt x="0" y="35349"/>
                    <a:pt x="0" y="22257"/>
                    <a:pt x="0" y="9819"/>
                  </a:cubicBezTo>
                  <a:cubicBezTo>
                    <a:pt x="0" y="3927"/>
                    <a:pt x="4573" y="0"/>
                    <a:pt x="9800" y="0"/>
                  </a:cubicBezTo>
                  <a:close/>
                </a:path>
              </a:pathLst>
            </a:custGeom>
            <a:solidFill>
              <a:schemeClr val="bg1">
                <a:lumMod val="65000"/>
              </a:schemeClr>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64" name="Freeform 75">
              <a:extLst>
                <a:ext uri="{FF2B5EF4-FFF2-40B4-BE49-F238E27FC236}">
                  <a16:creationId xmlns:a16="http://schemas.microsoft.com/office/drawing/2014/main" xmlns="" id="{44C09CE4-4597-4B90-BC3F-5765EA1CBA13}"/>
                </a:ext>
              </a:extLst>
            </p:cNvPr>
            <p:cNvSpPr>
              <a:spLocks noChangeArrowheads="1"/>
            </p:cNvSpPr>
            <p:nvPr/>
          </p:nvSpPr>
          <p:spPr bwMode="auto">
            <a:xfrm>
              <a:off x="7791802" y="4045421"/>
              <a:ext cx="349510" cy="544832"/>
            </a:xfrm>
            <a:custGeom>
              <a:avLst/>
              <a:gdLst>
                <a:gd name="connsiteX0" fmla="*/ 204628 w 1082341"/>
                <a:gd name="connsiteY0" fmla="*/ 0 h 1687203"/>
                <a:gd name="connsiteX1" fmla="*/ 204669 w 1082341"/>
                <a:gd name="connsiteY1" fmla="*/ 27 h 1687203"/>
                <a:gd name="connsiteX2" fmla="*/ 205356 w 1082341"/>
                <a:gd name="connsiteY2" fmla="*/ 0 h 1687203"/>
                <a:gd name="connsiteX3" fmla="*/ 206258 w 1082341"/>
                <a:gd name="connsiteY3" fmla="*/ 1071 h 1687203"/>
                <a:gd name="connsiteX4" fmla="*/ 284221 w 1082341"/>
                <a:gd name="connsiteY4" fmla="*/ 52294 h 1687203"/>
                <a:gd name="connsiteX5" fmla="*/ 499158 w 1082341"/>
                <a:gd name="connsiteY5" fmla="*/ 816650 h 1687203"/>
                <a:gd name="connsiteX6" fmla="*/ 1056219 w 1082341"/>
                <a:gd name="connsiteY6" fmla="*/ 662467 h 1687203"/>
                <a:gd name="connsiteX7" fmla="*/ 1082341 w 1082341"/>
                <a:gd name="connsiteY7" fmla="*/ 721266 h 1687203"/>
                <a:gd name="connsiteX8" fmla="*/ 406424 w 1082341"/>
                <a:gd name="connsiteY8" fmla="*/ 912035 h 1687203"/>
                <a:gd name="connsiteX9" fmla="*/ 322965 w 1082341"/>
                <a:gd name="connsiteY9" fmla="*/ 736925 h 1687203"/>
                <a:gd name="connsiteX10" fmla="*/ 274395 w 1082341"/>
                <a:gd name="connsiteY10" fmla="*/ 634474 h 1687203"/>
                <a:gd name="connsiteX11" fmla="*/ 252905 w 1082341"/>
                <a:gd name="connsiteY11" fmla="*/ 685104 h 1687203"/>
                <a:gd name="connsiteX12" fmla="*/ 139956 w 1082341"/>
                <a:gd name="connsiteY12" fmla="*/ 866808 h 1687203"/>
                <a:gd name="connsiteX13" fmla="*/ 48396 w 1082341"/>
                <a:gd name="connsiteY13" fmla="*/ 1687203 h 1687203"/>
                <a:gd name="connsiteX14" fmla="*/ 0 w 1082341"/>
                <a:gd name="connsiteY14" fmla="*/ 1687203 h 1687203"/>
                <a:gd name="connsiteX15" fmla="*/ 37506 w 1082341"/>
                <a:gd name="connsiteY15" fmla="*/ 16815 h 1687203"/>
                <a:gd name="connsiteX16" fmla="*/ 37866 w 1082341"/>
                <a:gd name="connsiteY16" fmla="*/ 8120 h 1687203"/>
                <a:gd name="connsiteX17" fmla="*/ 37445 w 1082341"/>
                <a:gd name="connsiteY17" fmla="*/ 6533 h 1687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82341" h="1687203">
                  <a:moveTo>
                    <a:pt x="204628" y="0"/>
                  </a:moveTo>
                  <a:lnTo>
                    <a:pt x="204669" y="27"/>
                  </a:lnTo>
                  <a:lnTo>
                    <a:pt x="205356" y="0"/>
                  </a:lnTo>
                  <a:lnTo>
                    <a:pt x="206258" y="1071"/>
                  </a:lnTo>
                  <a:lnTo>
                    <a:pt x="284221" y="52294"/>
                  </a:lnTo>
                  <a:cubicBezTo>
                    <a:pt x="450659" y="188616"/>
                    <a:pt x="487158" y="427353"/>
                    <a:pt x="499158" y="816650"/>
                  </a:cubicBezTo>
                  <a:cubicBezTo>
                    <a:pt x="604301" y="674880"/>
                    <a:pt x="877933" y="766998"/>
                    <a:pt x="1056219" y="662467"/>
                  </a:cubicBezTo>
                  <a:lnTo>
                    <a:pt x="1082341" y="721266"/>
                  </a:lnTo>
                  <a:cubicBezTo>
                    <a:pt x="1082341" y="721266"/>
                    <a:pt x="471077" y="1056419"/>
                    <a:pt x="406424" y="912035"/>
                  </a:cubicBezTo>
                  <a:cubicBezTo>
                    <a:pt x="384547" y="862873"/>
                    <a:pt x="355485" y="803625"/>
                    <a:pt x="322965" y="736925"/>
                  </a:cubicBezTo>
                  <a:lnTo>
                    <a:pt x="274395" y="634474"/>
                  </a:lnTo>
                  <a:lnTo>
                    <a:pt x="252905" y="685104"/>
                  </a:lnTo>
                  <a:cubicBezTo>
                    <a:pt x="198356" y="794278"/>
                    <a:pt x="139956" y="866808"/>
                    <a:pt x="139956" y="866808"/>
                  </a:cubicBezTo>
                  <a:cubicBezTo>
                    <a:pt x="253098" y="1018467"/>
                    <a:pt x="179196" y="1220461"/>
                    <a:pt x="48396" y="1687203"/>
                  </a:cubicBezTo>
                  <a:lnTo>
                    <a:pt x="0" y="1687203"/>
                  </a:lnTo>
                  <a:cubicBezTo>
                    <a:pt x="0" y="953628"/>
                    <a:pt x="33339" y="118359"/>
                    <a:pt x="37506" y="16815"/>
                  </a:cubicBezTo>
                  <a:lnTo>
                    <a:pt x="37866" y="8120"/>
                  </a:lnTo>
                  <a:lnTo>
                    <a:pt x="37445" y="6533"/>
                  </a:lnTo>
                  <a:close/>
                </a:path>
              </a:pathLst>
            </a:custGeom>
            <a:solidFill>
              <a:schemeClr val="accent3"/>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65" name="Freeform 76">
              <a:extLst>
                <a:ext uri="{FF2B5EF4-FFF2-40B4-BE49-F238E27FC236}">
                  <a16:creationId xmlns:a16="http://schemas.microsoft.com/office/drawing/2014/main" xmlns="" id="{921A892D-3434-4826-BDE1-E35F098AD67A}"/>
                </a:ext>
              </a:extLst>
            </p:cNvPr>
            <p:cNvSpPr>
              <a:spLocks noChangeArrowheads="1"/>
            </p:cNvSpPr>
            <p:nvPr/>
          </p:nvSpPr>
          <p:spPr bwMode="auto">
            <a:xfrm>
              <a:off x="7750278" y="4255285"/>
              <a:ext cx="421964" cy="353980"/>
            </a:xfrm>
            <a:custGeom>
              <a:avLst/>
              <a:gdLst>
                <a:gd name="connsiteX0" fmla="*/ 132450 w 1306712"/>
                <a:gd name="connsiteY0" fmla="*/ 976872 h 1096184"/>
                <a:gd name="connsiteX1" fmla="*/ 186662 w 1306712"/>
                <a:gd name="connsiteY1" fmla="*/ 1029347 h 1096184"/>
                <a:gd name="connsiteX2" fmla="*/ 1384 w 1306712"/>
                <a:gd name="connsiteY2" fmla="*/ 1083588 h 1096184"/>
                <a:gd name="connsiteX3" fmla="*/ 98899 w 1306712"/>
                <a:gd name="connsiteY3" fmla="*/ 980987 h 1096184"/>
                <a:gd name="connsiteX4" fmla="*/ 132450 w 1306712"/>
                <a:gd name="connsiteY4" fmla="*/ 976872 h 1096184"/>
                <a:gd name="connsiteX5" fmla="*/ 1194552 w 1306712"/>
                <a:gd name="connsiteY5" fmla="*/ 1032 h 1096184"/>
                <a:gd name="connsiteX6" fmla="*/ 1302071 w 1306712"/>
                <a:gd name="connsiteY6" fmla="*/ 151340 h 1096184"/>
                <a:gd name="connsiteX7" fmla="*/ 1170416 w 1306712"/>
                <a:gd name="connsiteY7" fmla="*/ 102469 h 1096184"/>
                <a:gd name="connsiteX8" fmla="*/ 1179496 w 1306712"/>
                <a:gd name="connsiteY8" fmla="*/ 2773 h 1096184"/>
                <a:gd name="connsiteX9" fmla="*/ 1194552 w 1306712"/>
                <a:gd name="connsiteY9" fmla="*/ 1032 h 109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6712" h="1096184">
                  <a:moveTo>
                    <a:pt x="132450" y="976872"/>
                  </a:moveTo>
                  <a:cubicBezTo>
                    <a:pt x="161674" y="979476"/>
                    <a:pt x="178374" y="1000919"/>
                    <a:pt x="186662" y="1029347"/>
                  </a:cubicBezTo>
                  <a:cubicBezTo>
                    <a:pt x="197064" y="1067250"/>
                    <a:pt x="12435" y="1120838"/>
                    <a:pt x="1384" y="1083588"/>
                  </a:cubicBezTo>
                  <a:cubicBezTo>
                    <a:pt x="-9668" y="1045685"/>
                    <a:pt x="47541" y="996018"/>
                    <a:pt x="98899" y="980987"/>
                  </a:cubicBezTo>
                  <a:cubicBezTo>
                    <a:pt x="111576" y="977229"/>
                    <a:pt x="122709" y="976004"/>
                    <a:pt x="132450" y="976872"/>
                  </a:cubicBezTo>
                  <a:close/>
                  <a:moveTo>
                    <a:pt x="1194552" y="1032"/>
                  </a:moveTo>
                  <a:cubicBezTo>
                    <a:pt x="1237591" y="13219"/>
                    <a:pt x="1328175" y="129674"/>
                    <a:pt x="1302071" y="151340"/>
                  </a:cubicBezTo>
                  <a:cubicBezTo>
                    <a:pt x="1271590" y="176102"/>
                    <a:pt x="1204141" y="143521"/>
                    <a:pt x="1170416" y="102469"/>
                  </a:cubicBezTo>
                  <a:cubicBezTo>
                    <a:pt x="1136692" y="62069"/>
                    <a:pt x="1149663" y="28185"/>
                    <a:pt x="1179496" y="2773"/>
                  </a:cubicBezTo>
                  <a:cubicBezTo>
                    <a:pt x="1183225" y="-322"/>
                    <a:pt x="1188403" y="-709"/>
                    <a:pt x="1194552" y="1032"/>
                  </a:cubicBezTo>
                  <a:close/>
                </a:path>
              </a:pathLst>
            </a:custGeom>
            <a:solidFill>
              <a:schemeClr val="tx2">
                <a:lumMod val="50000"/>
              </a:schemeClr>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66" name="Freeform 77">
              <a:extLst>
                <a:ext uri="{FF2B5EF4-FFF2-40B4-BE49-F238E27FC236}">
                  <a16:creationId xmlns:a16="http://schemas.microsoft.com/office/drawing/2014/main" xmlns="" id="{F9B92342-5C5A-4A1E-9860-5F4D6638E472}"/>
                </a:ext>
              </a:extLst>
            </p:cNvPr>
            <p:cNvSpPr>
              <a:spLocks noChangeArrowheads="1"/>
            </p:cNvSpPr>
            <p:nvPr/>
          </p:nvSpPr>
          <p:spPr bwMode="auto">
            <a:xfrm>
              <a:off x="7615283" y="3746127"/>
              <a:ext cx="253490" cy="301873"/>
            </a:xfrm>
            <a:custGeom>
              <a:avLst/>
              <a:gdLst>
                <a:gd name="connsiteX0" fmla="*/ 151633 w 784993"/>
                <a:gd name="connsiteY0" fmla="*/ 29 h 934822"/>
                <a:gd name="connsiteX1" fmla="*/ 177157 w 784993"/>
                <a:gd name="connsiteY1" fmla="*/ 22281 h 934822"/>
                <a:gd name="connsiteX2" fmla="*/ 177812 w 784993"/>
                <a:gd name="connsiteY2" fmla="*/ 24245 h 934822"/>
                <a:gd name="connsiteX3" fmla="*/ 206608 w 784993"/>
                <a:gd name="connsiteY3" fmla="*/ 230406 h 934822"/>
                <a:gd name="connsiteX4" fmla="*/ 281218 w 784993"/>
                <a:gd name="connsiteY4" fmla="*/ 408424 h 934822"/>
                <a:gd name="connsiteX5" fmla="*/ 433708 w 784993"/>
                <a:gd name="connsiteY5" fmla="*/ 486307 h 934822"/>
                <a:gd name="connsiteX6" fmla="*/ 532288 w 784993"/>
                <a:gd name="connsiteY6" fmla="*/ 492361 h 934822"/>
                <a:gd name="connsiteX7" fmla="*/ 547027 w 784993"/>
                <a:gd name="connsiteY7" fmla="*/ 491963 h 934822"/>
                <a:gd name="connsiteX8" fmla="*/ 583578 w 784993"/>
                <a:gd name="connsiteY8" fmla="*/ 477452 h 934822"/>
                <a:gd name="connsiteX9" fmla="*/ 782239 w 784993"/>
                <a:gd name="connsiteY9" fmla="*/ 651253 h 934822"/>
                <a:gd name="connsiteX10" fmla="*/ 750323 w 784993"/>
                <a:gd name="connsiteY10" fmla="*/ 928288 h 934822"/>
                <a:gd name="connsiteX11" fmla="*/ 583578 w 784993"/>
                <a:gd name="connsiteY11" fmla="*/ 934822 h 934822"/>
                <a:gd name="connsiteX12" fmla="*/ 497356 w 784993"/>
                <a:gd name="connsiteY12" fmla="*/ 728679 h 934822"/>
                <a:gd name="connsiteX13" fmla="*/ 487535 w 784993"/>
                <a:gd name="connsiteY13" fmla="*/ 675599 h 934822"/>
                <a:gd name="connsiteX14" fmla="*/ 432359 w 784993"/>
                <a:gd name="connsiteY14" fmla="*/ 686990 h 934822"/>
                <a:gd name="connsiteX15" fmla="*/ 362412 w 784993"/>
                <a:gd name="connsiteY15" fmla="*/ 688952 h 934822"/>
                <a:gd name="connsiteX16" fmla="*/ 227906 w 784993"/>
                <a:gd name="connsiteY16" fmla="*/ 646446 h 934822"/>
                <a:gd name="connsiteX17" fmla="*/ 129311 w 784993"/>
                <a:gd name="connsiteY17" fmla="*/ 553586 h 934822"/>
                <a:gd name="connsiteX18" fmla="*/ 30716 w 784993"/>
                <a:gd name="connsiteY18" fmla="*/ 324708 h 934822"/>
                <a:gd name="connsiteX19" fmla="*/ 28 w 784993"/>
                <a:gd name="connsiteY19" fmla="*/ 86674 h 934822"/>
                <a:gd name="connsiteX20" fmla="*/ 24187 w 784993"/>
                <a:gd name="connsiteY20" fmla="*/ 60516 h 934822"/>
                <a:gd name="connsiteX21" fmla="*/ 49652 w 784993"/>
                <a:gd name="connsiteY21" fmla="*/ 82096 h 934822"/>
                <a:gd name="connsiteX22" fmla="*/ 50305 w 784993"/>
                <a:gd name="connsiteY22" fmla="*/ 82750 h 934822"/>
                <a:gd name="connsiteX23" fmla="*/ 99276 w 784993"/>
                <a:gd name="connsiteY23" fmla="*/ 305743 h 934822"/>
                <a:gd name="connsiteX24" fmla="*/ 201135 w 784993"/>
                <a:gd name="connsiteY24" fmla="*/ 496040 h 934822"/>
                <a:gd name="connsiteX25" fmla="*/ 278183 w 784993"/>
                <a:gd name="connsiteY25" fmla="*/ 556202 h 934822"/>
                <a:gd name="connsiteX26" fmla="*/ 321359 w 784993"/>
                <a:gd name="connsiteY26" fmla="*/ 571406 h 934822"/>
                <a:gd name="connsiteX27" fmla="*/ 345473 w 784993"/>
                <a:gd name="connsiteY27" fmla="*/ 573739 h 934822"/>
                <a:gd name="connsiteX28" fmla="*/ 297579 w 784993"/>
                <a:gd name="connsiteY28" fmla="*/ 549792 h 934822"/>
                <a:gd name="connsiteX29" fmla="*/ 206608 w 784993"/>
                <a:gd name="connsiteY29" fmla="*/ 462746 h 934822"/>
                <a:gd name="connsiteX30" fmla="*/ 136580 w 784993"/>
                <a:gd name="connsiteY30" fmla="*/ 242841 h 934822"/>
                <a:gd name="connsiteX31" fmla="*/ 130690 w 784993"/>
                <a:gd name="connsiteY31" fmla="*/ 187865 h 934822"/>
                <a:gd name="connsiteX32" fmla="*/ 128727 w 784993"/>
                <a:gd name="connsiteY32" fmla="*/ 133543 h 934822"/>
                <a:gd name="connsiteX33" fmla="*/ 127418 w 784993"/>
                <a:gd name="connsiteY33" fmla="*/ 25554 h 934822"/>
                <a:gd name="connsiteX34" fmla="*/ 151633 w 784993"/>
                <a:gd name="connsiteY34" fmla="*/ 29 h 93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84993" h="934822">
                  <a:moveTo>
                    <a:pt x="151633" y="29"/>
                  </a:moveTo>
                  <a:cubicBezTo>
                    <a:pt x="164723" y="-625"/>
                    <a:pt x="175848" y="9846"/>
                    <a:pt x="177157" y="22281"/>
                  </a:cubicBezTo>
                  <a:lnTo>
                    <a:pt x="177812" y="24245"/>
                  </a:lnTo>
                  <a:cubicBezTo>
                    <a:pt x="184357" y="93620"/>
                    <a:pt x="190901" y="164304"/>
                    <a:pt x="206608" y="230406"/>
                  </a:cubicBezTo>
                  <a:cubicBezTo>
                    <a:pt x="221661" y="297163"/>
                    <a:pt x="243913" y="361956"/>
                    <a:pt x="281218" y="408424"/>
                  </a:cubicBezTo>
                  <a:cubicBezTo>
                    <a:pt x="318522" y="454238"/>
                    <a:pt x="370880" y="477145"/>
                    <a:pt x="433708" y="486307"/>
                  </a:cubicBezTo>
                  <a:cubicBezTo>
                    <a:pt x="465450" y="490561"/>
                    <a:pt x="498501" y="492198"/>
                    <a:pt x="532288" y="492361"/>
                  </a:cubicBezTo>
                  <a:lnTo>
                    <a:pt x="547027" y="491963"/>
                  </a:lnTo>
                  <a:lnTo>
                    <a:pt x="583578" y="477452"/>
                  </a:lnTo>
                  <a:cubicBezTo>
                    <a:pt x="694959" y="448703"/>
                    <a:pt x="771166" y="557165"/>
                    <a:pt x="782239" y="651253"/>
                  </a:cubicBezTo>
                  <a:cubicBezTo>
                    <a:pt x="796569" y="785197"/>
                    <a:pt x="750323" y="928288"/>
                    <a:pt x="750323" y="928288"/>
                  </a:cubicBezTo>
                  <a:lnTo>
                    <a:pt x="583578" y="934822"/>
                  </a:lnTo>
                  <a:cubicBezTo>
                    <a:pt x="583578" y="934822"/>
                    <a:pt x="526097" y="835507"/>
                    <a:pt x="497356" y="728679"/>
                  </a:cubicBezTo>
                  <a:lnTo>
                    <a:pt x="487535" y="675599"/>
                  </a:lnTo>
                  <a:lnTo>
                    <a:pt x="432359" y="686990"/>
                  </a:lnTo>
                  <a:cubicBezTo>
                    <a:pt x="409588" y="689933"/>
                    <a:pt x="386245" y="690914"/>
                    <a:pt x="362412" y="688952"/>
                  </a:cubicBezTo>
                  <a:cubicBezTo>
                    <a:pt x="315400" y="685028"/>
                    <a:pt x="267735" y="671295"/>
                    <a:pt x="227906" y="646446"/>
                  </a:cubicBezTo>
                  <a:cubicBezTo>
                    <a:pt x="188076" y="621596"/>
                    <a:pt x="154776" y="588899"/>
                    <a:pt x="129311" y="553586"/>
                  </a:cubicBezTo>
                  <a:cubicBezTo>
                    <a:pt x="77728" y="482961"/>
                    <a:pt x="49652" y="403834"/>
                    <a:pt x="30716" y="324708"/>
                  </a:cubicBezTo>
                  <a:cubicBezTo>
                    <a:pt x="12434" y="245581"/>
                    <a:pt x="3946" y="166454"/>
                    <a:pt x="28" y="86674"/>
                  </a:cubicBezTo>
                  <a:cubicBezTo>
                    <a:pt x="-625" y="72941"/>
                    <a:pt x="10475" y="61170"/>
                    <a:pt x="24187" y="60516"/>
                  </a:cubicBezTo>
                  <a:cubicBezTo>
                    <a:pt x="37246" y="59862"/>
                    <a:pt x="48346" y="69671"/>
                    <a:pt x="49652" y="82096"/>
                  </a:cubicBezTo>
                  <a:lnTo>
                    <a:pt x="50305" y="82750"/>
                  </a:lnTo>
                  <a:cubicBezTo>
                    <a:pt x="60099" y="158607"/>
                    <a:pt x="75117" y="234464"/>
                    <a:pt x="99276" y="305743"/>
                  </a:cubicBezTo>
                  <a:cubicBezTo>
                    <a:pt x="122782" y="377023"/>
                    <a:pt x="155429" y="445032"/>
                    <a:pt x="201135" y="496040"/>
                  </a:cubicBezTo>
                  <a:cubicBezTo>
                    <a:pt x="223988" y="522197"/>
                    <a:pt x="250106" y="542469"/>
                    <a:pt x="278183" y="556202"/>
                  </a:cubicBezTo>
                  <a:cubicBezTo>
                    <a:pt x="291895" y="563396"/>
                    <a:pt x="306423" y="568300"/>
                    <a:pt x="321359" y="571406"/>
                  </a:cubicBezTo>
                  <a:lnTo>
                    <a:pt x="345473" y="573739"/>
                  </a:lnTo>
                  <a:lnTo>
                    <a:pt x="297579" y="549792"/>
                  </a:lnTo>
                  <a:cubicBezTo>
                    <a:pt x="260929" y="528848"/>
                    <a:pt x="230169" y="495470"/>
                    <a:pt x="206608" y="462746"/>
                  </a:cubicBezTo>
                  <a:cubicBezTo>
                    <a:pt x="161450" y="391408"/>
                    <a:pt x="146397" y="315488"/>
                    <a:pt x="136580" y="242841"/>
                  </a:cubicBezTo>
                  <a:lnTo>
                    <a:pt x="130690" y="187865"/>
                  </a:lnTo>
                  <a:lnTo>
                    <a:pt x="128727" y="133543"/>
                  </a:lnTo>
                  <a:cubicBezTo>
                    <a:pt x="126109" y="97547"/>
                    <a:pt x="127418" y="61551"/>
                    <a:pt x="127418" y="25554"/>
                  </a:cubicBezTo>
                  <a:cubicBezTo>
                    <a:pt x="126763" y="11810"/>
                    <a:pt x="137889" y="29"/>
                    <a:pt x="151633" y="29"/>
                  </a:cubicBezTo>
                  <a:close/>
                </a:path>
              </a:pathLst>
            </a:custGeom>
            <a:solidFill>
              <a:schemeClr val="bg1"/>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67" name="Freeform 78">
              <a:extLst>
                <a:ext uri="{FF2B5EF4-FFF2-40B4-BE49-F238E27FC236}">
                  <a16:creationId xmlns:a16="http://schemas.microsoft.com/office/drawing/2014/main" xmlns="" id="{0F0224B6-77AD-405B-8940-B65483D6FC20}"/>
                </a:ext>
              </a:extLst>
            </p:cNvPr>
            <p:cNvSpPr>
              <a:spLocks noChangeArrowheads="1"/>
            </p:cNvSpPr>
            <p:nvPr/>
          </p:nvSpPr>
          <p:spPr bwMode="auto">
            <a:xfrm>
              <a:off x="7771838" y="3808765"/>
              <a:ext cx="57446" cy="132913"/>
            </a:xfrm>
            <a:custGeom>
              <a:avLst/>
              <a:gdLst>
                <a:gd name="connsiteX0" fmla="*/ 118410 w 177896"/>
                <a:gd name="connsiteY0" fmla="*/ 2220 h 411595"/>
                <a:gd name="connsiteX1" fmla="*/ 157493 w 177896"/>
                <a:gd name="connsiteY1" fmla="*/ 138147 h 411595"/>
                <a:gd name="connsiteX2" fmla="*/ 155013 w 177896"/>
                <a:gd name="connsiteY2" fmla="*/ 143101 h 411595"/>
                <a:gd name="connsiteX3" fmla="*/ 158554 w 177896"/>
                <a:gd name="connsiteY3" fmla="*/ 142033 h 411595"/>
                <a:gd name="connsiteX4" fmla="*/ 172875 w 177896"/>
                <a:gd name="connsiteY4" fmla="*/ 149242 h 411595"/>
                <a:gd name="connsiteX5" fmla="*/ 160714 w 177896"/>
                <a:gd name="connsiteY5" fmla="*/ 181645 h 411595"/>
                <a:gd name="connsiteX6" fmla="*/ 139191 w 177896"/>
                <a:gd name="connsiteY6" fmla="*/ 186749 h 411595"/>
                <a:gd name="connsiteX7" fmla="*/ 133312 w 177896"/>
                <a:gd name="connsiteY7" fmla="*/ 183494 h 411595"/>
                <a:gd name="connsiteX8" fmla="*/ 132317 w 177896"/>
                <a:gd name="connsiteY8" fmla="*/ 184479 h 411595"/>
                <a:gd name="connsiteX9" fmla="*/ 148868 w 177896"/>
                <a:gd name="connsiteY9" fmla="*/ 239080 h 411595"/>
                <a:gd name="connsiteX10" fmla="*/ 176923 w 177896"/>
                <a:gd name="connsiteY10" fmla="*/ 356610 h 411595"/>
                <a:gd name="connsiteX11" fmla="*/ 141039 w 177896"/>
                <a:gd name="connsiteY11" fmla="*/ 410805 h 411595"/>
                <a:gd name="connsiteX12" fmla="*/ 87539 w 177896"/>
                <a:gd name="connsiteY12" fmla="*/ 374893 h 411595"/>
                <a:gd name="connsiteX13" fmla="*/ 86887 w 177896"/>
                <a:gd name="connsiteY13" fmla="*/ 366404 h 411595"/>
                <a:gd name="connsiteX14" fmla="*/ 81667 w 177896"/>
                <a:gd name="connsiteY14" fmla="*/ 250833 h 411595"/>
                <a:gd name="connsiteX15" fmla="*/ 79022 w 177896"/>
                <a:gd name="connsiteY15" fmla="*/ 224657 h 411595"/>
                <a:gd name="connsiteX16" fmla="*/ 68092 w 177896"/>
                <a:gd name="connsiteY16" fmla="*/ 230027 h 411595"/>
                <a:gd name="connsiteX17" fmla="*/ 34383 w 177896"/>
                <a:gd name="connsiteY17" fmla="*/ 230735 h 411595"/>
                <a:gd name="connsiteX18" fmla="*/ 11585 w 177896"/>
                <a:gd name="connsiteY18" fmla="*/ 94151 h 411595"/>
                <a:gd name="connsiteX19" fmla="*/ 118410 w 177896"/>
                <a:gd name="connsiteY19" fmla="*/ 2220 h 41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7896" h="411595">
                  <a:moveTo>
                    <a:pt x="118410" y="2220"/>
                  </a:moveTo>
                  <a:cubicBezTo>
                    <a:pt x="158796" y="14040"/>
                    <a:pt x="176383" y="75108"/>
                    <a:pt x="157493" y="138147"/>
                  </a:cubicBezTo>
                  <a:lnTo>
                    <a:pt x="155013" y="143101"/>
                  </a:lnTo>
                  <a:lnTo>
                    <a:pt x="158554" y="142033"/>
                  </a:lnTo>
                  <a:cubicBezTo>
                    <a:pt x="164714" y="142275"/>
                    <a:pt x="169995" y="144706"/>
                    <a:pt x="172875" y="149242"/>
                  </a:cubicBezTo>
                  <a:cubicBezTo>
                    <a:pt x="179276" y="158315"/>
                    <a:pt x="173515" y="173220"/>
                    <a:pt x="160714" y="181645"/>
                  </a:cubicBezTo>
                  <a:cubicBezTo>
                    <a:pt x="154313" y="186182"/>
                    <a:pt x="146312" y="187640"/>
                    <a:pt x="139191" y="186749"/>
                  </a:cubicBezTo>
                  <a:lnTo>
                    <a:pt x="133312" y="183494"/>
                  </a:lnTo>
                  <a:lnTo>
                    <a:pt x="132317" y="184479"/>
                  </a:lnTo>
                  <a:lnTo>
                    <a:pt x="148868" y="239080"/>
                  </a:lnTo>
                  <a:cubicBezTo>
                    <a:pt x="159307" y="277603"/>
                    <a:pt x="169094" y="316780"/>
                    <a:pt x="176923" y="356610"/>
                  </a:cubicBezTo>
                  <a:cubicBezTo>
                    <a:pt x="182143" y="381422"/>
                    <a:pt x="165832" y="405581"/>
                    <a:pt x="141039" y="410805"/>
                  </a:cubicBezTo>
                  <a:cubicBezTo>
                    <a:pt x="116246" y="415375"/>
                    <a:pt x="92106" y="399705"/>
                    <a:pt x="87539" y="374893"/>
                  </a:cubicBezTo>
                  <a:cubicBezTo>
                    <a:pt x="86887" y="371628"/>
                    <a:pt x="86887" y="368363"/>
                    <a:pt x="86887" y="366404"/>
                  </a:cubicBezTo>
                  <a:cubicBezTo>
                    <a:pt x="86234" y="327880"/>
                    <a:pt x="84930" y="289357"/>
                    <a:pt x="81667" y="250833"/>
                  </a:cubicBezTo>
                  <a:lnTo>
                    <a:pt x="79022" y="224657"/>
                  </a:lnTo>
                  <a:lnTo>
                    <a:pt x="68092" y="230027"/>
                  </a:lnTo>
                  <a:cubicBezTo>
                    <a:pt x="56082" y="233280"/>
                    <a:pt x="44480" y="233690"/>
                    <a:pt x="34383" y="230735"/>
                  </a:cubicBezTo>
                  <a:cubicBezTo>
                    <a:pt x="-5351" y="218259"/>
                    <a:pt x="-7305" y="157190"/>
                    <a:pt x="11585" y="94151"/>
                  </a:cubicBezTo>
                  <a:cubicBezTo>
                    <a:pt x="29823" y="31113"/>
                    <a:pt x="78025" y="-10256"/>
                    <a:pt x="118410" y="2220"/>
                  </a:cubicBezTo>
                  <a:close/>
                </a:path>
              </a:pathLst>
            </a:custGeom>
            <a:solidFill>
              <a:schemeClr val="bg1">
                <a:lumMod val="85000"/>
              </a:schemeClr>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68" name="Freeform 112">
              <a:extLst>
                <a:ext uri="{FF2B5EF4-FFF2-40B4-BE49-F238E27FC236}">
                  <a16:creationId xmlns:a16="http://schemas.microsoft.com/office/drawing/2014/main" xmlns="" id="{89C7C2C4-D4FF-4279-83A9-DC865387144B}"/>
                </a:ext>
              </a:extLst>
            </p:cNvPr>
            <p:cNvSpPr>
              <a:spLocks noChangeArrowheads="1"/>
            </p:cNvSpPr>
            <p:nvPr/>
          </p:nvSpPr>
          <p:spPr bwMode="auto">
            <a:xfrm>
              <a:off x="7799243" y="3799873"/>
              <a:ext cx="32554" cy="54877"/>
            </a:xfrm>
            <a:custGeom>
              <a:avLst/>
              <a:gdLst>
                <a:gd name="T0" fmla="*/ 0 w 154"/>
                <a:gd name="T1" fmla="*/ 48 h 261"/>
                <a:gd name="T2" fmla="*/ 0 w 154"/>
                <a:gd name="T3" fmla="*/ 48 h 261"/>
                <a:gd name="T4" fmla="*/ 110 w 154"/>
                <a:gd name="T5" fmla="*/ 260 h 261"/>
                <a:gd name="T6" fmla="*/ 149 w 154"/>
                <a:gd name="T7" fmla="*/ 223 h 261"/>
                <a:gd name="T8" fmla="*/ 153 w 154"/>
                <a:gd name="T9" fmla="*/ 51 h 261"/>
                <a:gd name="T10" fmla="*/ 77 w 154"/>
                <a:gd name="T11" fmla="*/ 0 h 261"/>
                <a:gd name="T12" fmla="*/ 0 w 154"/>
                <a:gd name="T13" fmla="*/ 17 h 261"/>
                <a:gd name="T14" fmla="*/ 0 w 154"/>
                <a:gd name="T15" fmla="*/ 48 h 2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 h="261">
                  <a:moveTo>
                    <a:pt x="0" y="48"/>
                  </a:moveTo>
                  <a:lnTo>
                    <a:pt x="0" y="48"/>
                  </a:lnTo>
                  <a:cubicBezTo>
                    <a:pt x="0" y="48"/>
                    <a:pt x="37" y="225"/>
                    <a:pt x="110" y="260"/>
                  </a:cubicBezTo>
                  <a:lnTo>
                    <a:pt x="149" y="223"/>
                  </a:lnTo>
                  <a:lnTo>
                    <a:pt x="153" y="51"/>
                  </a:lnTo>
                  <a:lnTo>
                    <a:pt x="77" y="0"/>
                  </a:lnTo>
                  <a:lnTo>
                    <a:pt x="0" y="17"/>
                  </a:lnTo>
                  <a:lnTo>
                    <a:pt x="0" y="48"/>
                  </a:lnTo>
                </a:path>
              </a:pathLst>
            </a:custGeom>
            <a:solidFill>
              <a:schemeClr val="tx2">
                <a:lumMod val="5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69" name="Freeform 114">
              <a:extLst>
                <a:ext uri="{FF2B5EF4-FFF2-40B4-BE49-F238E27FC236}">
                  <a16:creationId xmlns:a16="http://schemas.microsoft.com/office/drawing/2014/main" xmlns="" id="{AF62252C-030C-4E97-8A9E-219A18E2FA6A}"/>
                </a:ext>
              </a:extLst>
            </p:cNvPr>
            <p:cNvSpPr>
              <a:spLocks noChangeArrowheads="1"/>
            </p:cNvSpPr>
            <p:nvPr/>
          </p:nvSpPr>
          <p:spPr bwMode="auto">
            <a:xfrm>
              <a:off x="7498818" y="3583157"/>
              <a:ext cx="237177" cy="218575"/>
            </a:xfrm>
            <a:custGeom>
              <a:avLst/>
              <a:gdLst>
                <a:gd name="T0" fmla="*/ 998 w 1123"/>
                <a:gd name="T1" fmla="*/ 250 h 1037"/>
                <a:gd name="T2" fmla="*/ 359 w 1123"/>
                <a:gd name="T3" fmla="*/ 28 h 1037"/>
                <a:gd name="T4" fmla="*/ 359 w 1123"/>
                <a:gd name="T5" fmla="*/ 28 h 1037"/>
                <a:gd name="T6" fmla="*/ 162 w 1123"/>
                <a:gd name="T7" fmla="*/ 124 h 1037"/>
                <a:gd name="T8" fmla="*/ 28 w 1123"/>
                <a:gd name="T9" fmla="*/ 511 h 1037"/>
                <a:gd name="T10" fmla="*/ 28 w 1123"/>
                <a:gd name="T11" fmla="*/ 511 h 1037"/>
                <a:gd name="T12" fmla="*/ 123 w 1123"/>
                <a:gd name="T13" fmla="*/ 708 h 1037"/>
                <a:gd name="T14" fmla="*/ 298 w 1123"/>
                <a:gd name="T15" fmla="*/ 769 h 1037"/>
                <a:gd name="T16" fmla="*/ 298 w 1123"/>
                <a:gd name="T17" fmla="*/ 769 h 1037"/>
                <a:gd name="T18" fmla="*/ 318 w 1123"/>
                <a:gd name="T19" fmla="*/ 793 h 1037"/>
                <a:gd name="T20" fmla="*/ 358 w 1123"/>
                <a:gd name="T21" fmla="*/ 1015 h 1037"/>
                <a:gd name="T22" fmla="*/ 358 w 1123"/>
                <a:gd name="T23" fmla="*/ 1015 h 1037"/>
                <a:gd name="T24" fmla="*/ 388 w 1123"/>
                <a:gd name="T25" fmla="*/ 1026 h 1037"/>
                <a:gd name="T26" fmla="*/ 556 w 1123"/>
                <a:gd name="T27" fmla="*/ 875 h 1037"/>
                <a:gd name="T28" fmla="*/ 556 w 1123"/>
                <a:gd name="T29" fmla="*/ 875 h 1037"/>
                <a:gd name="T30" fmla="*/ 588 w 1123"/>
                <a:gd name="T31" fmla="*/ 869 h 1037"/>
                <a:gd name="T32" fmla="*/ 762 w 1123"/>
                <a:gd name="T33" fmla="*/ 930 h 1037"/>
                <a:gd name="T34" fmla="*/ 762 w 1123"/>
                <a:gd name="T35" fmla="*/ 930 h 1037"/>
                <a:gd name="T36" fmla="*/ 959 w 1123"/>
                <a:gd name="T37" fmla="*/ 834 h 1037"/>
                <a:gd name="T38" fmla="*/ 1094 w 1123"/>
                <a:gd name="T39" fmla="*/ 447 h 1037"/>
                <a:gd name="T40" fmla="*/ 1094 w 1123"/>
                <a:gd name="T41" fmla="*/ 447 h 1037"/>
                <a:gd name="T42" fmla="*/ 998 w 1123"/>
                <a:gd name="T43" fmla="*/ 250 h 1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23" h="1037">
                  <a:moveTo>
                    <a:pt x="998" y="250"/>
                  </a:moveTo>
                  <a:lnTo>
                    <a:pt x="359" y="28"/>
                  </a:lnTo>
                  <a:lnTo>
                    <a:pt x="359" y="28"/>
                  </a:lnTo>
                  <a:cubicBezTo>
                    <a:pt x="278" y="0"/>
                    <a:pt x="190" y="43"/>
                    <a:pt x="162" y="124"/>
                  </a:cubicBezTo>
                  <a:lnTo>
                    <a:pt x="28" y="511"/>
                  </a:lnTo>
                  <a:lnTo>
                    <a:pt x="28" y="511"/>
                  </a:lnTo>
                  <a:cubicBezTo>
                    <a:pt x="0" y="592"/>
                    <a:pt x="42" y="680"/>
                    <a:pt x="123" y="708"/>
                  </a:cubicBezTo>
                  <a:lnTo>
                    <a:pt x="298" y="769"/>
                  </a:lnTo>
                  <a:lnTo>
                    <a:pt x="298" y="769"/>
                  </a:lnTo>
                  <a:cubicBezTo>
                    <a:pt x="309" y="773"/>
                    <a:pt x="317" y="782"/>
                    <a:pt x="318" y="793"/>
                  </a:cubicBezTo>
                  <a:lnTo>
                    <a:pt x="358" y="1015"/>
                  </a:lnTo>
                  <a:lnTo>
                    <a:pt x="358" y="1015"/>
                  </a:lnTo>
                  <a:cubicBezTo>
                    <a:pt x="360" y="1029"/>
                    <a:pt x="377" y="1036"/>
                    <a:pt x="388" y="1026"/>
                  </a:cubicBezTo>
                  <a:lnTo>
                    <a:pt x="556" y="875"/>
                  </a:lnTo>
                  <a:lnTo>
                    <a:pt x="556" y="875"/>
                  </a:lnTo>
                  <a:cubicBezTo>
                    <a:pt x="565" y="868"/>
                    <a:pt x="577" y="865"/>
                    <a:pt x="588" y="869"/>
                  </a:cubicBezTo>
                  <a:lnTo>
                    <a:pt x="762" y="930"/>
                  </a:lnTo>
                  <a:lnTo>
                    <a:pt x="762" y="930"/>
                  </a:lnTo>
                  <a:cubicBezTo>
                    <a:pt x="843" y="958"/>
                    <a:pt x="932" y="915"/>
                    <a:pt x="959" y="834"/>
                  </a:cubicBezTo>
                  <a:lnTo>
                    <a:pt x="1094" y="447"/>
                  </a:lnTo>
                  <a:lnTo>
                    <a:pt x="1094" y="447"/>
                  </a:lnTo>
                  <a:cubicBezTo>
                    <a:pt x="1122" y="367"/>
                    <a:pt x="1079" y="278"/>
                    <a:pt x="998" y="250"/>
                  </a:cubicBez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70" name="Freeform 115">
              <a:extLst>
                <a:ext uri="{FF2B5EF4-FFF2-40B4-BE49-F238E27FC236}">
                  <a16:creationId xmlns:a16="http://schemas.microsoft.com/office/drawing/2014/main" xmlns="" id="{BE5E54D0-1CD4-4726-9DD1-352C289554BE}"/>
                </a:ext>
              </a:extLst>
            </p:cNvPr>
            <p:cNvSpPr>
              <a:spLocks noChangeArrowheads="1"/>
            </p:cNvSpPr>
            <p:nvPr/>
          </p:nvSpPr>
          <p:spPr bwMode="auto">
            <a:xfrm>
              <a:off x="7563926" y="3634313"/>
              <a:ext cx="113473" cy="96731"/>
            </a:xfrm>
            <a:custGeom>
              <a:avLst/>
              <a:gdLst>
                <a:gd name="T0" fmla="*/ 487 w 538"/>
                <a:gd name="T1" fmla="*/ 141 h 459"/>
                <a:gd name="T2" fmla="*/ 487 w 538"/>
                <a:gd name="T3" fmla="*/ 141 h 459"/>
                <a:gd name="T4" fmla="*/ 290 w 538"/>
                <a:gd name="T5" fmla="*/ 124 h 459"/>
                <a:gd name="T6" fmla="*/ 290 w 538"/>
                <a:gd name="T7" fmla="*/ 124 h 459"/>
                <a:gd name="T8" fmla="*/ 125 w 538"/>
                <a:gd name="T9" fmla="*/ 15 h 459"/>
                <a:gd name="T10" fmla="*/ 125 w 538"/>
                <a:gd name="T11" fmla="*/ 15 h 459"/>
                <a:gd name="T12" fmla="*/ 15 w 538"/>
                <a:gd name="T13" fmla="*/ 180 h 459"/>
                <a:gd name="T14" fmla="*/ 15 w 538"/>
                <a:gd name="T15" fmla="*/ 180 h 459"/>
                <a:gd name="T16" fmla="*/ 180 w 538"/>
                <a:gd name="T17" fmla="*/ 439 h 459"/>
                <a:gd name="T18" fmla="*/ 180 w 538"/>
                <a:gd name="T19" fmla="*/ 439 h 459"/>
                <a:gd name="T20" fmla="*/ 471 w 538"/>
                <a:gd name="T21" fmla="*/ 338 h 459"/>
                <a:gd name="T22" fmla="*/ 471 w 538"/>
                <a:gd name="T23" fmla="*/ 338 h 459"/>
                <a:gd name="T24" fmla="*/ 487 w 538"/>
                <a:gd name="T25" fmla="*/ 141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8" h="459">
                  <a:moveTo>
                    <a:pt x="487" y="141"/>
                  </a:moveTo>
                  <a:lnTo>
                    <a:pt x="487" y="141"/>
                  </a:lnTo>
                  <a:cubicBezTo>
                    <a:pt x="437" y="82"/>
                    <a:pt x="349" y="74"/>
                    <a:pt x="290" y="124"/>
                  </a:cubicBezTo>
                  <a:lnTo>
                    <a:pt x="290" y="124"/>
                  </a:lnTo>
                  <a:cubicBezTo>
                    <a:pt x="274" y="48"/>
                    <a:pt x="200" y="0"/>
                    <a:pt x="125" y="15"/>
                  </a:cubicBezTo>
                  <a:lnTo>
                    <a:pt x="125" y="15"/>
                  </a:lnTo>
                  <a:cubicBezTo>
                    <a:pt x="49" y="31"/>
                    <a:pt x="0" y="105"/>
                    <a:pt x="15" y="180"/>
                  </a:cubicBezTo>
                  <a:lnTo>
                    <a:pt x="15" y="180"/>
                  </a:lnTo>
                  <a:cubicBezTo>
                    <a:pt x="29" y="246"/>
                    <a:pt x="110" y="407"/>
                    <a:pt x="180" y="439"/>
                  </a:cubicBezTo>
                  <a:lnTo>
                    <a:pt x="180" y="439"/>
                  </a:lnTo>
                  <a:cubicBezTo>
                    <a:pt x="256" y="458"/>
                    <a:pt x="420" y="381"/>
                    <a:pt x="471" y="338"/>
                  </a:cubicBezTo>
                  <a:lnTo>
                    <a:pt x="471" y="338"/>
                  </a:lnTo>
                  <a:cubicBezTo>
                    <a:pt x="529" y="288"/>
                    <a:pt x="537" y="200"/>
                    <a:pt x="487" y="141"/>
                  </a:cubicBezTo>
                </a:path>
              </a:pathLst>
            </a:custGeom>
            <a:solidFill>
              <a:schemeClr val="bg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71" name="Freeform 82">
              <a:extLst>
                <a:ext uri="{FF2B5EF4-FFF2-40B4-BE49-F238E27FC236}">
                  <a16:creationId xmlns:a16="http://schemas.microsoft.com/office/drawing/2014/main" xmlns="" id="{36E81AD5-FDE7-4BE9-9E21-931B03EE25CE}"/>
                </a:ext>
              </a:extLst>
            </p:cNvPr>
            <p:cNvSpPr>
              <a:spLocks noChangeArrowheads="1"/>
            </p:cNvSpPr>
            <p:nvPr/>
          </p:nvSpPr>
          <p:spPr bwMode="auto">
            <a:xfrm>
              <a:off x="7608658" y="3736485"/>
              <a:ext cx="25623" cy="37467"/>
            </a:xfrm>
            <a:custGeom>
              <a:avLst/>
              <a:gdLst>
                <a:gd name="connsiteX0" fmla="*/ 27387 w 79348"/>
                <a:gd name="connsiteY0" fmla="*/ 170 h 116026"/>
                <a:gd name="connsiteX1" fmla="*/ 57272 w 79348"/>
                <a:gd name="connsiteY1" fmla="*/ 54444 h 116026"/>
                <a:gd name="connsiteX2" fmla="*/ 59444 w 79348"/>
                <a:gd name="connsiteY2" fmla="*/ 60494 h 116026"/>
                <a:gd name="connsiteX3" fmla="*/ 61340 w 79348"/>
                <a:gd name="connsiteY3" fmla="*/ 53496 h 116026"/>
                <a:gd name="connsiteX4" fmla="*/ 63879 w 79348"/>
                <a:gd name="connsiteY4" fmla="*/ 35137 h 116026"/>
                <a:gd name="connsiteX5" fmla="*/ 64513 w 79348"/>
                <a:gd name="connsiteY5" fmla="*/ 35137 h 116026"/>
                <a:gd name="connsiteX6" fmla="*/ 68321 w 79348"/>
                <a:gd name="connsiteY6" fmla="*/ 29892 h 116026"/>
                <a:gd name="connsiteX7" fmla="*/ 75303 w 79348"/>
                <a:gd name="connsiteY7" fmla="*/ 33826 h 116026"/>
                <a:gd name="connsiteX8" fmla="*/ 79111 w 79348"/>
                <a:gd name="connsiteY8" fmla="*/ 54808 h 116026"/>
                <a:gd name="connsiteX9" fmla="*/ 77207 w 79348"/>
                <a:gd name="connsiteY9" fmla="*/ 75789 h 116026"/>
                <a:gd name="connsiteX10" fmla="*/ 68956 w 79348"/>
                <a:gd name="connsiteY10" fmla="*/ 96115 h 116026"/>
                <a:gd name="connsiteX11" fmla="*/ 67260 w 79348"/>
                <a:gd name="connsiteY11" fmla="*/ 97283 h 116026"/>
                <a:gd name="connsiteX12" fmla="*/ 66693 w 79348"/>
                <a:gd name="connsiteY12" fmla="*/ 103324 h 116026"/>
                <a:gd name="connsiteX13" fmla="*/ 42979 w 79348"/>
                <a:gd name="connsiteY13" fmla="*/ 115912 h 116026"/>
                <a:gd name="connsiteX14" fmla="*/ 749 w 79348"/>
                <a:gd name="connsiteY14" fmla="*/ 62945 h 116026"/>
                <a:gd name="connsiteX15" fmla="*/ 27387 w 79348"/>
                <a:gd name="connsiteY15" fmla="*/ 170 h 116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348" h="116026">
                  <a:moveTo>
                    <a:pt x="27387" y="170"/>
                  </a:moveTo>
                  <a:cubicBezTo>
                    <a:pt x="46228" y="-2446"/>
                    <a:pt x="43629" y="25672"/>
                    <a:pt x="57272" y="54444"/>
                  </a:cubicBezTo>
                  <a:lnTo>
                    <a:pt x="59444" y="60494"/>
                  </a:lnTo>
                  <a:lnTo>
                    <a:pt x="61340" y="53496"/>
                  </a:lnTo>
                  <a:cubicBezTo>
                    <a:pt x="61975" y="47595"/>
                    <a:pt x="63244" y="41694"/>
                    <a:pt x="63879" y="35137"/>
                  </a:cubicBezTo>
                  <a:lnTo>
                    <a:pt x="64513" y="35137"/>
                  </a:lnTo>
                  <a:cubicBezTo>
                    <a:pt x="64513" y="33170"/>
                    <a:pt x="65783" y="30548"/>
                    <a:pt x="68321" y="29892"/>
                  </a:cubicBezTo>
                  <a:cubicBezTo>
                    <a:pt x="70860" y="29236"/>
                    <a:pt x="74033" y="30548"/>
                    <a:pt x="75303" y="33826"/>
                  </a:cubicBezTo>
                  <a:cubicBezTo>
                    <a:pt x="77207" y="41038"/>
                    <a:pt x="78476" y="47595"/>
                    <a:pt x="79111" y="54808"/>
                  </a:cubicBezTo>
                  <a:cubicBezTo>
                    <a:pt x="79745" y="61364"/>
                    <a:pt x="79111" y="68577"/>
                    <a:pt x="77207" y="75789"/>
                  </a:cubicBezTo>
                  <a:cubicBezTo>
                    <a:pt x="75937" y="82346"/>
                    <a:pt x="73399" y="89558"/>
                    <a:pt x="68956" y="96115"/>
                  </a:cubicBezTo>
                  <a:lnTo>
                    <a:pt x="67260" y="97283"/>
                  </a:lnTo>
                  <a:lnTo>
                    <a:pt x="66693" y="103324"/>
                  </a:lnTo>
                  <a:cubicBezTo>
                    <a:pt x="62307" y="111825"/>
                    <a:pt x="52400" y="114277"/>
                    <a:pt x="42979" y="115912"/>
                  </a:cubicBezTo>
                  <a:cubicBezTo>
                    <a:pt x="23488" y="117873"/>
                    <a:pt x="4647" y="94333"/>
                    <a:pt x="749" y="62945"/>
                  </a:cubicBezTo>
                  <a:cubicBezTo>
                    <a:pt x="-3149" y="30904"/>
                    <a:pt x="8545" y="2786"/>
                    <a:pt x="27387" y="170"/>
                  </a:cubicBezTo>
                  <a:close/>
                </a:path>
              </a:pathLst>
            </a:custGeom>
            <a:solidFill>
              <a:schemeClr val="bg1">
                <a:lumMod val="85000"/>
              </a:schemeClr>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72" name="Freeform 120">
              <a:extLst>
                <a:ext uri="{FF2B5EF4-FFF2-40B4-BE49-F238E27FC236}">
                  <a16:creationId xmlns:a16="http://schemas.microsoft.com/office/drawing/2014/main" xmlns="" id="{F90A1BE2-8DEB-4F7C-AF39-02EA67065C64}"/>
                </a:ext>
              </a:extLst>
            </p:cNvPr>
            <p:cNvSpPr>
              <a:spLocks noChangeArrowheads="1"/>
            </p:cNvSpPr>
            <p:nvPr/>
          </p:nvSpPr>
          <p:spPr bwMode="auto">
            <a:xfrm>
              <a:off x="7789941" y="3899394"/>
              <a:ext cx="53016" cy="45575"/>
            </a:xfrm>
            <a:custGeom>
              <a:avLst/>
              <a:gdLst>
                <a:gd name="T0" fmla="*/ 44 w 252"/>
                <a:gd name="T1" fmla="*/ 10 h 218"/>
                <a:gd name="T2" fmla="*/ 44 w 252"/>
                <a:gd name="T3" fmla="*/ 10 h 218"/>
                <a:gd name="T4" fmla="*/ 160 w 252"/>
                <a:gd name="T5" fmla="*/ 0 h 218"/>
                <a:gd name="T6" fmla="*/ 251 w 252"/>
                <a:gd name="T7" fmla="*/ 123 h 218"/>
                <a:gd name="T8" fmla="*/ 206 w 252"/>
                <a:gd name="T9" fmla="*/ 202 h 218"/>
                <a:gd name="T10" fmla="*/ 31 w 252"/>
                <a:gd name="T11" fmla="*/ 217 h 218"/>
                <a:gd name="T12" fmla="*/ 0 w 252"/>
                <a:gd name="T13" fmla="*/ 62 h 218"/>
                <a:gd name="T14" fmla="*/ 44 w 252"/>
                <a:gd name="T15" fmla="*/ 10 h 2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218">
                  <a:moveTo>
                    <a:pt x="44" y="10"/>
                  </a:moveTo>
                  <a:lnTo>
                    <a:pt x="44" y="10"/>
                  </a:lnTo>
                  <a:cubicBezTo>
                    <a:pt x="50" y="101"/>
                    <a:pt x="183" y="85"/>
                    <a:pt x="160" y="0"/>
                  </a:cubicBezTo>
                  <a:lnTo>
                    <a:pt x="251" y="123"/>
                  </a:lnTo>
                  <a:lnTo>
                    <a:pt x="206" y="202"/>
                  </a:lnTo>
                  <a:lnTo>
                    <a:pt x="31" y="217"/>
                  </a:lnTo>
                  <a:lnTo>
                    <a:pt x="0" y="62"/>
                  </a:lnTo>
                  <a:lnTo>
                    <a:pt x="44" y="1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73" name="Freeform 84">
              <a:extLst>
                <a:ext uri="{FF2B5EF4-FFF2-40B4-BE49-F238E27FC236}">
                  <a16:creationId xmlns:a16="http://schemas.microsoft.com/office/drawing/2014/main" xmlns="" id="{CD773199-233E-4E86-BCE2-EA5D1F478238}"/>
                </a:ext>
              </a:extLst>
            </p:cNvPr>
            <p:cNvSpPr>
              <a:spLocks noChangeArrowheads="1"/>
            </p:cNvSpPr>
            <p:nvPr/>
          </p:nvSpPr>
          <p:spPr bwMode="auto">
            <a:xfrm>
              <a:off x="7612291" y="3771039"/>
              <a:ext cx="198462" cy="200693"/>
            </a:xfrm>
            <a:custGeom>
              <a:avLst/>
              <a:gdLst>
                <a:gd name="connsiteX0" fmla="*/ 599002 w 614583"/>
                <a:gd name="connsiteY0" fmla="*/ 326644 h 621492"/>
                <a:gd name="connsiteX1" fmla="*/ 612523 w 614583"/>
                <a:gd name="connsiteY1" fmla="*/ 327994 h 621492"/>
                <a:gd name="connsiteX2" fmla="*/ 611235 w 614583"/>
                <a:gd name="connsiteY2" fmla="*/ 341495 h 621492"/>
                <a:gd name="connsiteX3" fmla="*/ 575824 w 614583"/>
                <a:gd name="connsiteY3" fmla="*/ 364447 h 621492"/>
                <a:gd name="connsiteX4" fmla="*/ 572604 w 614583"/>
                <a:gd name="connsiteY4" fmla="*/ 365122 h 621492"/>
                <a:gd name="connsiteX5" fmla="*/ 563591 w 614583"/>
                <a:gd name="connsiteY5" fmla="*/ 359047 h 621492"/>
                <a:gd name="connsiteX6" fmla="*/ 568741 w 614583"/>
                <a:gd name="connsiteY6" fmla="*/ 346220 h 621492"/>
                <a:gd name="connsiteX7" fmla="*/ 599002 w 614583"/>
                <a:gd name="connsiteY7" fmla="*/ 326644 h 621492"/>
                <a:gd name="connsiteX8" fmla="*/ 71464 w 614583"/>
                <a:gd name="connsiteY8" fmla="*/ 2880 h 621492"/>
                <a:gd name="connsiteX9" fmla="*/ 71464 w 614583"/>
                <a:gd name="connsiteY9" fmla="*/ 3532 h 621492"/>
                <a:gd name="connsiteX10" fmla="*/ 119854 w 614583"/>
                <a:gd name="connsiteY10" fmla="*/ 223934 h 621492"/>
                <a:gd name="connsiteX11" fmla="*/ 219905 w 614583"/>
                <a:gd name="connsiteY11" fmla="*/ 411079 h 621492"/>
                <a:gd name="connsiteX12" fmla="*/ 293798 w 614583"/>
                <a:gd name="connsiteY12" fmla="*/ 468462 h 621492"/>
                <a:gd name="connsiteX13" fmla="*/ 378809 w 614583"/>
                <a:gd name="connsiteY13" fmla="*/ 486720 h 621492"/>
                <a:gd name="connsiteX14" fmla="*/ 487360 w 614583"/>
                <a:gd name="connsiteY14" fmla="*/ 459985 h 621492"/>
                <a:gd name="connsiteX15" fmla="*/ 532481 w 614583"/>
                <a:gd name="connsiteY15" fmla="*/ 433902 h 621492"/>
                <a:gd name="connsiteX16" fmla="*/ 546213 w 614583"/>
                <a:gd name="connsiteY16" fmla="*/ 435858 h 621492"/>
                <a:gd name="connsiteX17" fmla="*/ 544252 w 614583"/>
                <a:gd name="connsiteY17" fmla="*/ 449552 h 621492"/>
                <a:gd name="connsiteX18" fmla="*/ 495207 w 614583"/>
                <a:gd name="connsiteY18" fmla="*/ 477591 h 621492"/>
                <a:gd name="connsiteX19" fmla="*/ 378809 w 614583"/>
                <a:gd name="connsiteY19" fmla="*/ 506282 h 621492"/>
                <a:gd name="connsiteX20" fmla="*/ 377501 w 614583"/>
                <a:gd name="connsiteY20" fmla="*/ 506282 h 621492"/>
                <a:gd name="connsiteX21" fmla="*/ 285297 w 614583"/>
                <a:gd name="connsiteY21" fmla="*/ 485416 h 621492"/>
                <a:gd name="connsiteX22" fmla="*/ 205518 w 614583"/>
                <a:gd name="connsiteY22" fmla="*/ 423469 h 621492"/>
                <a:gd name="connsiteX23" fmla="*/ 101544 w 614583"/>
                <a:gd name="connsiteY23" fmla="*/ 230454 h 621492"/>
                <a:gd name="connsiteX24" fmla="*/ 51846 w 614583"/>
                <a:gd name="connsiteY24" fmla="*/ 5489 h 621492"/>
                <a:gd name="connsiteX25" fmla="*/ 9159 w 614583"/>
                <a:gd name="connsiteY25" fmla="*/ 0 h 621492"/>
                <a:gd name="connsiteX26" fmla="*/ 18973 w 614583"/>
                <a:gd name="connsiteY26" fmla="*/ 9149 h 621492"/>
                <a:gd name="connsiteX27" fmla="*/ 50376 w 614583"/>
                <a:gd name="connsiteY27" fmla="*/ 245068 h 621492"/>
                <a:gd name="connsiteX28" fmla="*/ 147204 w 614583"/>
                <a:gd name="connsiteY28" fmla="*/ 469877 h 621492"/>
                <a:gd name="connsiteX29" fmla="*/ 243377 w 614583"/>
                <a:gd name="connsiteY29" fmla="*/ 560061 h 621492"/>
                <a:gd name="connsiteX30" fmla="*/ 374224 w 614583"/>
                <a:gd name="connsiteY30" fmla="*/ 601233 h 621492"/>
                <a:gd name="connsiteX31" fmla="*/ 445536 w 614583"/>
                <a:gd name="connsiteY31" fmla="*/ 598619 h 621492"/>
                <a:gd name="connsiteX32" fmla="*/ 456659 w 614583"/>
                <a:gd name="connsiteY32" fmla="*/ 607114 h 621492"/>
                <a:gd name="connsiteX33" fmla="*/ 448808 w 614583"/>
                <a:gd name="connsiteY33" fmla="*/ 618224 h 621492"/>
                <a:gd name="connsiteX34" fmla="*/ 399086 w 614583"/>
                <a:gd name="connsiteY34" fmla="*/ 621492 h 621492"/>
                <a:gd name="connsiteX35" fmla="*/ 372262 w 614583"/>
                <a:gd name="connsiteY35" fmla="*/ 620185 h 621492"/>
                <a:gd name="connsiteX36" fmla="*/ 233563 w 614583"/>
                <a:gd name="connsiteY36" fmla="*/ 576399 h 621492"/>
                <a:gd name="connsiteX37" fmla="*/ 131502 w 614583"/>
                <a:gd name="connsiteY37" fmla="*/ 481640 h 621492"/>
                <a:gd name="connsiteX38" fmla="*/ 31403 w 614583"/>
                <a:gd name="connsiteY38" fmla="*/ 249642 h 621492"/>
                <a:gd name="connsiteX39" fmla="*/ 0 w 614583"/>
                <a:gd name="connsiteY39" fmla="*/ 9803 h 621492"/>
                <a:gd name="connsiteX40" fmla="*/ 9159 w 614583"/>
                <a:gd name="connsiteY40" fmla="*/ 0 h 62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14583" h="621492">
                  <a:moveTo>
                    <a:pt x="599002" y="326644"/>
                  </a:moveTo>
                  <a:cubicBezTo>
                    <a:pt x="602865" y="322593"/>
                    <a:pt x="608660" y="323268"/>
                    <a:pt x="612523" y="327994"/>
                  </a:cubicBezTo>
                  <a:cubicBezTo>
                    <a:pt x="615742" y="331369"/>
                    <a:pt x="615098" y="338120"/>
                    <a:pt x="611235" y="341495"/>
                  </a:cubicBezTo>
                  <a:cubicBezTo>
                    <a:pt x="600290" y="351621"/>
                    <a:pt x="588057" y="359722"/>
                    <a:pt x="575824" y="364447"/>
                  </a:cubicBezTo>
                  <a:cubicBezTo>
                    <a:pt x="574536" y="365122"/>
                    <a:pt x="573892" y="365122"/>
                    <a:pt x="572604" y="365122"/>
                  </a:cubicBezTo>
                  <a:cubicBezTo>
                    <a:pt x="568741" y="365122"/>
                    <a:pt x="564878" y="363097"/>
                    <a:pt x="563591" y="359047"/>
                  </a:cubicBezTo>
                  <a:cubicBezTo>
                    <a:pt x="561659" y="353646"/>
                    <a:pt x="563591" y="348246"/>
                    <a:pt x="568741" y="346220"/>
                  </a:cubicBezTo>
                  <a:cubicBezTo>
                    <a:pt x="579043" y="341495"/>
                    <a:pt x="589344" y="334744"/>
                    <a:pt x="599002" y="326644"/>
                  </a:cubicBezTo>
                  <a:close/>
                  <a:moveTo>
                    <a:pt x="71464" y="2880"/>
                  </a:moveTo>
                  <a:lnTo>
                    <a:pt x="71464" y="3532"/>
                  </a:lnTo>
                  <a:cubicBezTo>
                    <a:pt x="81927" y="86998"/>
                    <a:pt x="98275" y="159378"/>
                    <a:pt x="119854" y="223934"/>
                  </a:cubicBezTo>
                  <a:cubicBezTo>
                    <a:pt x="146011" y="302835"/>
                    <a:pt x="180015" y="366086"/>
                    <a:pt x="219905" y="411079"/>
                  </a:cubicBezTo>
                  <a:cubicBezTo>
                    <a:pt x="241484" y="435206"/>
                    <a:pt x="266987" y="455420"/>
                    <a:pt x="293798" y="468462"/>
                  </a:cubicBezTo>
                  <a:cubicBezTo>
                    <a:pt x="318647" y="480851"/>
                    <a:pt x="346766" y="486720"/>
                    <a:pt x="378809" y="486720"/>
                  </a:cubicBezTo>
                  <a:cubicBezTo>
                    <a:pt x="412159" y="486720"/>
                    <a:pt x="448779" y="477591"/>
                    <a:pt x="487360" y="459985"/>
                  </a:cubicBezTo>
                  <a:cubicBezTo>
                    <a:pt x="510901" y="449552"/>
                    <a:pt x="532481" y="433902"/>
                    <a:pt x="532481" y="433902"/>
                  </a:cubicBezTo>
                  <a:cubicBezTo>
                    <a:pt x="537059" y="430641"/>
                    <a:pt x="542944" y="431946"/>
                    <a:pt x="546213" y="435858"/>
                  </a:cubicBezTo>
                  <a:cubicBezTo>
                    <a:pt x="549483" y="440423"/>
                    <a:pt x="548829" y="446291"/>
                    <a:pt x="544252" y="449552"/>
                  </a:cubicBezTo>
                  <a:cubicBezTo>
                    <a:pt x="542944" y="450204"/>
                    <a:pt x="520710" y="466506"/>
                    <a:pt x="495207" y="477591"/>
                  </a:cubicBezTo>
                  <a:cubicBezTo>
                    <a:pt x="454010" y="496501"/>
                    <a:pt x="414774" y="505630"/>
                    <a:pt x="378809" y="506282"/>
                  </a:cubicBezTo>
                  <a:lnTo>
                    <a:pt x="377501" y="506282"/>
                  </a:lnTo>
                  <a:cubicBezTo>
                    <a:pt x="342843" y="506282"/>
                    <a:pt x="312108" y="499109"/>
                    <a:pt x="285297" y="485416"/>
                  </a:cubicBezTo>
                  <a:cubicBezTo>
                    <a:pt x="256525" y="471070"/>
                    <a:pt x="228406" y="450204"/>
                    <a:pt x="205518" y="423469"/>
                  </a:cubicBezTo>
                  <a:cubicBezTo>
                    <a:pt x="163667" y="376519"/>
                    <a:pt x="128355" y="311312"/>
                    <a:pt x="101544" y="230454"/>
                  </a:cubicBezTo>
                  <a:cubicBezTo>
                    <a:pt x="79311" y="163943"/>
                    <a:pt x="63617" y="90910"/>
                    <a:pt x="51846" y="5489"/>
                  </a:cubicBezTo>
                  <a:close/>
                  <a:moveTo>
                    <a:pt x="9159" y="0"/>
                  </a:moveTo>
                  <a:cubicBezTo>
                    <a:pt x="14393" y="0"/>
                    <a:pt x="18973" y="3268"/>
                    <a:pt x="18973" y="9149"/>
                  </a:cubicBezTo>
                  <a:cubicBezTo>
                    <a:pt x="23553" y="97374"/>
                    <a:pt x="33366" y="174488"/>
                    <a:pt x="50376" y="245068"/>
                  </a:cubicBezTo>
                  <a:cubicBezTo>
                    <a:pt x="72620" y="339174"/>
                    <a:pt x="103370" y="410407"/>
                    <a:pt x="147204" y="469877"/>
                  </a:cubicBezTo>
                  <a:cubicBezTo>
                    <a:pt x="174027" y="506473"/>
                    <a:pt x="206085" y="537188"/>
                    <a:pt x="243377" y="560061"/>
                  </a:cubicBezTo>
                  <a:cubicBezTo>
                    <a:pt x="280014" y="583588"/>
                    <a:pt x="325157" y="597312"/>
                    <a:pt x="374224" y="601233"/>
                  </a:cubicBezTo>
                  <a:cubicBezTo>
                    <a:pt x="396469" y="603193"/>
                    <a:pt x="420675" y="602540"/>
                    <a:pt x="445536" y="598619"/>
                  </a:cubicBezTo>
                  <a:cubicBezTo>
                    <a:pt x="450770" y="597965"/>
                    <a:pt x="456004" y="601886"/>
                    <a:pt x="456659" y="607114"/>
                  </a:cubicBezTo>
                  <a:cubicBezTo>
                    <a:pt x="457313" y="612343"/>
                    <a:pt x="454042" y="617571"/>
                    <a:pt x="448808" y="618224"/>
                  </a:cubicBezTo>
                  <a:cubicBezTo>
                    <a:pt x="431797" y="620185"/>
                    <a:pt x="414787" y="621492"/>
                    <a:pt x="399086" y="621492"/>
                  </a:cubicBezTo>
                  <a:cubicBezTo>
                    <a:pt x="389926" y="621492"/>
                    <a:pt x="380767" y="621492"/>
                    <a:pt x="372262" y="620185"/>
                  </a:cubicBezTo>
                  <a:cubicBezTo>
                    <a:pt x="321231" y="616264"/>
                    <a:pt x="272163" y="600579"/>
                    <a:pt x="233563" y="576399"/>
                  </a:cubicBezTo>
                  <a:cubicBezTo>
                    <a:pt x="194309" y="552219"/>
                    <a:pt x="159634" y="520197"/>
                    <a:pt x="131502" y="481640"/>
                  </a:cubicBezTo>
                  <a:cubicBezTo>
                    <a:pt x="86359" y="419556"/>
                    <a:pt x="54302" y="345709"/>
                    <a:pt x="31403" y="249642"/>
                  </a:cubicBezTo>
                  <a:cubicBezTo>
                    <a:pt x="14393" y="177756"/>
                    <a:pt x="4580" y="99334"/>
                    <a:pt x="0" y="9803"/>
                  </a:cubicBezTo>
                  <a:cubicBezTo>
                    <a:pt x="0" y="3921"/>
                    <a:pt x="3925" y="0"/>
                    <a:pt x="9159" y="0"/>
                  </a:cubicBezTo>
                  <a:close/>
                </a:path>
              </a:pathLst>
            </a:custGeom>
            <a:solidFill>
              <a:schemeClr val="bg1">
                <a:lumMod val="65000"/>
              </a:schemeClr>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74" name="Freeform 122">
              <a:extLst>
                <a:ext uri="{FF2B5EF4-FFF2-40B4-BE49-F238E27FC236}">
                  <a16:creationId xmlns:a16="http://schemas.microsoft.com/office/drawing/2014/main" xmlns="" id="{9E0E6D61-5D8A-4F51-A4D0-0549355501BC}"/>
                </a:ext>
              </a:extLst>
            </p:cNvPr>
            <p:cNvSpPr>
              <a:spLocks noChangeArrowheads="1"/>
            </p:cNvSpPr>
            <p:nvPr/>
          </p:nvSpPr>
          <p:spPr bwMode="auto">
            <a:xfrm>
              <a:off x="7788082" y="4161685"/>
              <a:ext cx="118124" cy="431570"/>
            </a:xfrm>
            <a:custGeom>
              <a:avLst/>
              <a:gdLst>
                <a:gd name="T0" fmla="*/ 89 w 558"/>
                <a:gd name="T1" fmla="*/ 2045 h 2046"/>
                <a:gd name="T2" fmla="*/ 15 w 558"/>
                <a:gd name="T3" fmla="*/ 2045 h 2046"/>
                <a:gd name="T4" fmla="*/ 15 w 558"/>
                <a:gd name="T5" fmla="*/ 2045 h 2046"/>
                <a:gd name="T6" fmla="*/ 0 w 558"/>
                <a:gd name="T7" fmla="*/ 2031 h 2046"/>
                <a:gd name="T8" fmla="*/ 0 w 558"/>
                <a:gd name="T9" fmla="*/ 2031 h 2046"/>
                <a:gd name="T10" fmla="*/ 15 w 558"/>
                <a:gd name="T11" fmla="*/ 2016 h 2046"/>
                <a:gd name="T12" fmla="*/ 78 w 558"/>
                <a:gd name="T13" fmla="*/ 2016 h 2046"/>
                <a:gd name="T14" fmla="*/ 78 w 558"/>
                <a:gd name="T15" fmla="*/ 2016 h 2046"/>
                <a:gd name="T16" fmla="*/ 128 w 558"/>
                <a:gd name="T17" fmla="*/ 1837 h 2046"/>
                <a:gd name="T18" fmla="*/ 128 w 558"/>
                <a:gd name="T19" fmla="*/ 1837 h 2046"/>
                <a:gd name="T20" fmla="*/ 217 w 558"/>
                <a:gd name="T21" fmla="*/ 785 h 2046"/>
                <a:gd name="T22" fmla="*/ 217 w 558"/>
                <a:gd name="T23" fmla="*/ 785 h 2046"/>
                <a:gd name="T24" fmla="*/ 218 w 558"/>
                <a:gd name="T25" fmla="*/ 767 h 2046"/>
                <a:gd name="T26" fmla="*/ 218 w 558"/>
                <a:gd name="T27" fmla="*/ 767 h 2046"/>
                <a:gd name="T28" fmla="*/ 527 w 558"/>
                <a:gd name="T29" fmla="*/ 14 h 2046"/>
                <a:gd name="T30" fmla="*/ 527 w 558"/>
                <a:gd name="T31" fmla="*/ 14 h 2046"/>
                <a:gd name="T32" fmla="*/ 543 w 558"/>
                <a:gd name="T33" fmla="*/ 1 h 2046"/>
                <a:gd name="T34" fmla="*/ 543 w 558"/>
                <a:gd name="T35" fmla="*/ 1 h 2046"/>
                <a:gd name="T36" fmla="*/ 557 w 558"/>
                <a:gd name="T37" fmla="*/ 16 h 2046"/>
                <a:gd name="T38" fmla="*/ 557 w 558"/>
                <a:gd name="T39" fmla="*/ 16 h 2046"/>
                <a:gd name="T40" fmla="*/ 248 w 558"/>
                <a:gd name="T41" fmla="*/ 776 h 2046"/>
                <a:gd name="T42" fmla="*/ 248 w 558"/>
                <a:gd name="T43" fmla="*/ 776 h 2046"/>
                <a:gd name="T44" fmla="*/ 157 w 558"/>
                <a:gd name="T45" fmla="*/ 1845 h 2046"/>
                <a:gd name="T46" fmla="*/ 157 w 558"/>
                <a:gd name="T47" fmla="*/ 1845 h 2046"/>
                <a:gd name="T48" fmla="*/ 103 w 558"/>
                <a:gd name="T49" fmla="*/ 2035 h 2046"/>
                <a:gd name="T50" fmla="*/ 103 w 558"/>
                <a:gd name="T51" fmla="*/ 2035 h 2046"/>
                <a:gd name="T52" fmla="*/ 89 w 558"/>
                <a:gd name="T53" fmla="*/ 2045 h 2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8" h="2046">
                  <a:moveTo>
                    <a:pt x="89" y="2045"/>
                  </a:moveTo>
                  <a:lnTo>
                    <a:pt x="15" y="2045"/>
                  </a:lnTo>
                  <a:lnTo>
                    <a:pt x="15" y="2045"/>
                  </a:lnTo>
                  <a:cubicBezTo>
                    <a:pt x="7" y="2045"/>
                    <a:pt x="0" y="2039"/>
                    <a:pt x="0" y="2031"/>
                  </a:cubicBezTo>
                  <a:lnTo>
                    <a:pt x="0" y="2031"/>
                  </a:lnTo>
                  <a:cubicBezTo>
                    <a:pt x="0" y="2022"/>
                    <a:pt x="7" y="2016"/>
                    <a:pt x="15" y="2016"/>
                  </a:cubicBezTo>
                  <a:lnTo>
                    <a:pt x="78" y="2016"/>
                  </a:lnTo>
                  <a:lnTo>
                    <a:pt x="78" y="2016"/>
                  </a:lnTo>
                  <a:cubicBezTo>
                    <a:pt x="96" y="1953"/>
                    <a:pt x="112" y="1893"/>
                    <a:pt x="128" y="1837"/>
                  </a:cubicBezTo>
                  <a:lnTo>
                    <a:pt x="128" y="1837"/>
                  </a:lnTo>
                  <a:cubicBezTo>
                    <a:pt x="294" y="1255"/>
                    <a:pt x="370" y="989"/>
                    <a:pt x="217" y="785"/>
                  </a:cubicBezTo>
                  <a:lnTo>
                    <a:pt x="217" y="785"/>
                  </a:lnTo>
                  <a:cubicBezTo>
                    <a:pt x="213" y="779"/>
                    <a:pt x="214" y="772"/>
                    <a:pt x="218" y="767"/>
                  </a:cubicBezTo>
                  <a:lnTo>
                    <a:pt x="218" y="767"/>
                  </a:lnTo>
                  <a:cubicBezTo>
                    <a:pt x="221" y="763"/>
                    <a:pt x="506" y="405"/>
                    <a:pt x="527" y="14"/>
                  </a:cubicBezTo>
                  <a:lnTo>
                    <a:pt x="527" y="14"/>
                  </a:lnTo>
                  <a:cubicBezTo>
                    <a:pt x="528" y="6"/>
                    <a:pt x="535" y="0"/>
                    <a:pt x="543" y="1"/>
                  </a:cubicBezTo>
                  <a:lnTo>
                    <a:pt x="543" y="1"/>
                  </a:lnTo>
                  <a:cubicBezTo>
                    <a:pt x="551" y="1"/>
                    <a:pt x="557" y="8"/>
                    <a:pt x="557" y="16"/>
                  </a:cubicBezTo>
                  <a:lnTo>
                    <a:pt x="557" y="16"/>
                  </a:lnTo>
                  <a:cubicBezTo>
                    <a:pt x="537" y="381"/>
                    <a:pt x="292" y="717"/>
                    <a:pt x="248" y="776"/>
                  </a:cubicBezTo>
                  <a:lnTo>
                    <a:pt x="248" y="776"/>
                  </a:lnTo>
                  <a:cubicBezTo>
                    <a:pt x="400" y="991"/>
                    <a:pt x="323" y="1262"/>
                    <a:pt x="157" y="1845"/>
                  </a:cubicBezTo>
                  <a:lnTo>
                    <a:pt x="157" y="1845"/>
                  </a:lnTo>
                  <a:cubicBezTo>
                    <a:pt x="140" y="1905"/>
                    <a:pt x="122" y="1968"/>
                    <a:pt x="103" y="2035"/>
                  </a:cubicBezTo>
                  <a:lnTo>
                    <a:pt x="103" y="2035"/>
                  </a:lnTo>
                  <a:cubicBezTo>
                    <a:pt x="101" y="2041"/>
                    <a:pt x="96" y="2045"/>
                    <a:pt x="89" y="2045"/>
                  </a:cubicBezTo>
                </a:path>
              </a:pathLst>
            </a:custGeom>
            <a:solidFill>
              <a:schemeClr val="accent3">
                <a:lumMod val="5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75" name="Freeform 86">
              <a:extLst>
                <a:ext uri="{FF2B5EF4-FFF2-40B4-BE49-F238E27FC236}">
                  <a16:creationId xmlns:a16="http://schemas.microsoft.com/office/drawing/2014/main" xmlns="" id="{B92C1321-3FD1-4A13-8D1E-890E45700FDB}"/>
                </a:ext>
              </a:extLst>
            </p:cNvPr>
            <p:cNvSpPr>
              <a:spLocks noChangeArrowheads="1"/>
            </p:cNvSpPr>
            <p:nvPr/>
          </p:nvSpPr>
          <p:spPr bwMode="auto">
            <a:xfrm>
              <a:off x="6845882" y="3492936"/>
              <a:ext cx="266766" cy="540183"/>
            </a:xfrm>
            <a:custGeom>
              <a:avLst/>
              <a:gdLst>
                <a:gd name="connsiteX0" fmla="*/ 518992 w 826103"/>
                <a:gd name="connsiteY0" fmla="*/ 0 h 1672805"/>
                <a:gd name="connsiteX1" fmla="*/ 642578 w 826103"/>
                <a:gd name="connsiteY1" fmla="*/ 50909 h 1672805"/>
                <a:gd name="connsiteX2" fmla="*/ 811936 w 826103"/>
                <a:gd name="connsiteY2" fmla="*/ 1672805 h 1672805"/>
                <a:gd name="connsiteX3" fmla="*/ 764202 w 826103"/>
                <a:gd name="connsiteY3" fmla="*/ 1668236 h 1672805"/>
                <a:gd name="connsiteX4" fmla="*/ 683773 w 826103"/>
                <a:gd name="connsiteY4" fmla="*/ 838034 h 1672805"/>
                <a:gd name="connsiteX5" fmla="*/ 541118 w 826103"/>
                <a:gd name="connsiteY5" fmla="*/ 647391 h 1672805"/>
                <a:gd name="connsiteX6" fmla="*/ 533360 w 826103"/>
                <a:gd name="connsiteY6" fmla="*/ 633522 h 1672805"/>
                <a:gd name="connsiteX7" fmla="*/ 521834 w 826103"/>
                <a:gd name="connsiteY7" fmla="*/ 715222 h 1672805"/>
                <a:gd name="connsiteX8" fmla="*/ 465885 w 826103"/>
                <a:gd name="connsiteY8" fmla="*/ 881102 h 1672805"/>
                <a:gd name="connsiteX9" fmla="*/ 58807 w 826103"/>
                <a:gd name="connsiteY9" fmla="*/ 1491346 h 1672805"/>
                <a:gd name="connsiteX10" fmla="*/ 0 w 826103"/>
                <a:gd name="connsiteY10" fmla="*/ 1486124 h 1672805"/>
                <a:gd name="connsiteX11" fmla="*/ 365912 w 826103"/>
                <a:gd name="connsiteY11" fmla="*/ 833457 h 1672805"/>
                <a:gd name="connsiteX12" fmla="*/ 518158 w 826103"/>
                <a:gd name="connsiteY12" fmla="*/ 1 h 1672805"/>
                <a:gd name="connsiteX13" fmla="*/ 518752 w 826103"/>
                <a:gd name="connsiteY13" fmla="*/ 246 h 167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26103" h="1672805">
                  <a:moveTo>
                    <a:pt x="518992" y="0"/>
                  </a:moveTo>
                  <a:lnTo>
                    <a:pt x="642578" y="50909"/>
                  </a:lnTo>
                  <a:cubicBezTo>
                    <a:pt x="642578" y="50909"/>
                    <a:pt x="886480" y="895469"/>
                    <a:pt x="811936" y="1672805"/>
                  </a:cubicBezTo>
                  <a:lnTo>
                    <a:pt x="764202" y="1668236"/>
                  </a:lnTo>
                  <a:cubicBezTo>
                    <a:pt x="677888" y="1192436"/>
                    <a:pt x="569342" y="943115"/>
                    <a:pt x="683773" y="838034"/>
                  </a:cubicBezTo>
                  <a:cubicBezTo>
                    <a:pt x="683773" y="838034"/>
                    <a:pt x="612325" y="759927"/>
                    <a:pt x="541118" y="647391"/>
                  </a:cubicBezTo>
                  <a:lnTo>
                    <a:pt x="533360" y="633522"/>
                  </a:lnTo>
                  <a:lnTo>
                    <a:pt x="521834" y="715222"/>
                  </a:lnTo>
                  <a:cubicBezTo>
                    <a:pt x="508888" y="788790"/>
                    <a:pt x="491695" y="848632"/>
                    <a:pt x="465885" y="881102"/>
                  </a:cubicBezTo>
                  <a:cubicBezTo>
                    <a:pt x="348924" y="1027952"/>
                    <a:pt x="58807" y="1491346"/>
                    <a:pt x="58807" y="1491346"/>
                  </a:cubicBezTo>
                  <a:lnTo>
                    <a:pt x="0" y="1486124"/>
                  </a:lnTo>
                  <a:cubicBezTo>
                    <a:pt x="137217" y="1232889"/>
                    <a:pt x="182303" y="832804"/>
                    <a:pt x="365912" y="833457"/>
                  </a:cubicBezTo>
                  <a:cubicBezTo>
                    <a:pt x="356111" y="328945"/>
                    <a:pt x="273781" y="83543"/>
                    <a:pt x="518158" y="1"/>
                  </a:cubicBezTo>
                  <a:lnTo>
                    <a:pt x="518752" y="246"/>
                  </a:lnTo>
                  <a:close/>
                </a:path>
              </a:pathLst>
            </a:custGeom>
            <a:solidFill>
              <a:schemeClr val="accent3"/>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76" name="Freeform 87">
              <a:extLst>
                <a:ext uri="{FF2B5EF4-FFF2-40B4-BE49-F238E27FC236}">
                  <a16:creationId xmlns:a16="http://schemas.microsoft.com/office/drawing/2014/main" xmlns="" id="{6F92D8F3-D2CA-4EA7-8900-26D46F6C9DF4}"/>
                </a:ext>
              </a:extLst>
            </p:cNvPr>
            <p:cNvSpPr>
              <a:spLocks noChangeArrowheads="1"/>
            </p:cNvSpPr>
            <p:nvPr/>
          </p:nvSpPr>
          <p:spPr bwMode="auto">
            <a:xfrm>
              <a:off x="6841341" y="3961262"/>
              <a:ext cx="310981" cy="91116"/>
            </a:xfrm>
            <a:custGeom>
              <a:avLst/>
              <a:gdLst>
                <a:gd name="connsiteX0" fmla="*/ 848300 w 963026"/>
                <a:gd name="connsiteY0" fmla="*/ 177222 h 282161"/>
                <a:gd name="connsiteX1" fmla="*/ 962858 w 963026"/>
                <a:gd name="connsiteY1" fmla="*/ 261667 h 282161"/>
                <a:gd name="connsiteX2" fmla="*/ 769747 w 963026"/>
                <a:gd name="connsiteY2" fmla="*/ 240064 h 282161"/>
                <a:gd name="connsiteX3" fmla="*/ 848300 w 963026"/>
                <a:gd name="connsiteY3" fmla="*/ 177222 h 282161"/>
                <a:gd name="connsiteX4" fmla="*/ 61128 w 963026"/>
                <a:gd name="connsiteY4" fmla="*/ 19 h 282161"/>
                <a:gd name="connsiteX5" fmla="*/ 94646 w 963026"/>
                <a:gd name="connsiteY5" fmla="*/ 8018 h 282161"/>
                <a:gd name="connsiteX6" fmla="*/ 179144 w 963026"/>
                <a:gd name="connsiteY6" fmla="*/ 122353 h 282161"/>
                <a:gd name="connsiteX7" fmla="*/ 978 w 963026"/>
                <a:gd name="connsiteY7" fmla="*/ 46129 h 282161"/>
                <a:gd name="connsiteX8" fmla="*/ 61128 w 963026"/>
                <a:gd name="connsiteY8" fmla="*/ 19 h 282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3026" h="282161">
                  <a:moveTo>
                    <a:pt x="848300" y="177222"/>
                  </a:moveTo>
                  <a:cubicBezTo>
                    <a:pt x="901324" y="183113"/>
                    <a:pt x="966785" y="222390"/>
                    <a:pt x="962858" y="261667"/>
                  </a:cubicBezTo>
                  <a:cubicBezTo>
                    <a:pt x="958930" y="300289"/>
                    <a:pt x="765819" y="279341"/>
                    <a:pt x="769747" y="240064"/>
                  </a:cubicBezTo>
                  <a:cubicBezTo>
                    <a:pt x="774329" y="201442"/>
                    <a:pt x="795277" y="171330"/>
                    <a:pt x="848300" y="177222"/>
                  </a:cubicBezTo>
                  <a:close/>
                  <a:moveTo>
                    <a:pt x="61128" y="19"/>
                  </a:moveTo>
                  <a:cubicBezTo>
                    <a:pt x="71066" y="256"/>
                    <a:pt x="82201" y="2761"/>
                    <a:pt x="94646" y="8018"/>
                  </a:cubicBezTo>
                  <a:cubicBezTo>
                    <a:pt x="143773" y="29702"/>
                    <a:pt x="194864" y="86213"/>
                    <a:pt x="179144" y="122353"/>
                  </a:cubicBezTo>
                  <a:cubicBezTo>
                    <a:pt x="164078" y="159151"/>
                    <a:pt x="-14742" y="82270"/>
                    <a:pt x="978" y="46129"/>
                  </a:cubicBezTo>
                  <a:cubicBezTo>
                    <a:pt x="12278" y="19024"/>
                    <a:pt x="31314" y="-689"/>
                    <a:pt x="61128" y="19"/>
                  </a:cubicBezTo>
                  <a:close/>
                </a:path>
              </a:pathLst>
            </a:custGeom>
            <a:solidFill>
              <a:schemeClr val="tx2">
                <a:lumMod val="50000"/>
              </a:schemeClr>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77" name="Freeform 88">
              <a:extLst>
                <a:ext uri="{FF2B5EF4-FFF2-40B4-BE49-F238E27FC236}">
                  <a16:creationId xmlns:a16="http://schemas.microsoft.com/office/drawing/2014/main" xmlns="" id="{42C6FAA7-BC72-4A8B-B4E9-ACFE0C754E37}"/>
                </a:ext>
              </a:extLst>
            </p:cNvPr>
            <p:cNvSpPr>
              <a:spLocks noChangeArrowheads="1"/>
            </p:cNvSpPr>
            <p:nvPr/>
          </p:nvSpPr>
          <p:spPr bwMode="auto">
            <a:xfrm>
              <a:off x="6865795" y="3332815"/>
              <a:ext cx="446026" cy="287717"/>
            </a:xfrm>
            <a:custGeom>
              <a:avLst/>
              <a:gdLst>
                <a:gd name="connsiteX0" fmla="*/ 1354920 w 1381226"/>
                <a:gd name="connsiteY0" fmla="*/ 8 h 890985"/>
                <a:gd name="connsiteX1" fmla="*/ 1373136 w 1381226"/>
                <a:gd name="connsiteY1" fmla="*/ 6692 h 890985"/>
                <a:gd name="connsiteX2" fmla="*/ 1376403 w 1381226"/>
                <a:gd name="connsiteY2" fmla="*/ 39946 h 890985"/>
                <a:gd name="connsiteX3" fmla="*/ 1238516 w 1381226"/>
                <a:gd name="connsiteY3" fmla="*/ 201656 h 890985"/>
                <a:gd name="connsiteX4" fmla="*/ 1067954 w 1381226"/>
                <a:gd name="connsiteY4" fmla="*/ 337283 h 890985"/>
                <a:gd name="connsiteX5" fmla="*/ 960781 w 1381226"/>
                <a:gd name="connsiteY5" fmla="*/ 382927 h 890985"/>
                <a:gd name="connsiteX6" fmla="*/ 833350 w 1381226"/>
                <a:gd name="connsiteY6" fmla="*/ 387491 h 890985"/>
                <a:gd name="connsiteX7" fmla="*/ 769226 w 1381226"/>
                <a:gd name="connsiteY7" fmla="*/ 364344 h 890985"/>
                <a:gd name="connsiteX8" fmla="*/ 750489 w 1381226"/>
                <a:gd name="connsiteY8" fmla="*/ 351081 h 890985"/>
                <a:gd name="connsiteX9" fmla="*/ 731317 w 1381226"/>
                <a:gd name="connsiteY9" fmla="*/ 384183 h 890985"/>
                <a:gd name="connsiteX10" fmla="*/ 580511 w 1381226"/>
                <a:gd name="connsiteY10" fmla="*/ 549926 h 890985"/>
                <a:gd name="connsiteX11" fmla="*/ 456789 w 1381226"/>
                <a:gd name="connsiteY11" fmla="*/ 498853 h 890985"/>
                <a:gd name="connsiteX12" fmla="*/ 484405 w 1381226"/>
                <a:gd name="connsiteY12" fmla="*/ 320679 h 890985"/>
                <a:gd name="connsiteX13" fmla="*/ 502769 w 1381226"/>
                <a:gd name="connsiteY13" fmla="*/ 270980 h 890985"/>
                <a:gd name="connsiteX14" fmla="*/ 433046 w 1381226"/>
                <a:gd name="connsiteY14" fmla="*/ 294757 h 890985"/>
                <a:gd name="connsiteX15" fmla="*/ 241072 w 1381226"/>
                <a:gd name="connsiteY15" fmla="*/ 426902 h 890985"/>
                <a:gd name="connsiteX16" fmla="*/ 115701 w 1381226"/>
                <a:gd name="connsiteY16" fmla="*/ 630354 h 890985"/>
                <a:gd name="connsiteX17" fmla="*/ 49751 w 1381226"/>
                <a:gd name="connsiteY17" fmla="*/ 869787 h 890985"/>
                <a:gd name="connsiteX18" fmla="*/ 49751 w 1381226"/>
                <a:gd name="connsiteY18" fmla="*/ 870441 h 890985"/>
                <a:gd name="connsiteX19" fmla="*/ 20367 w 1381226"/>
                <a:gd name="connsiteY19" fmla="*/ 890720 h 890985"/>
                <a:gd name="connsiteX20" fmla="*/ 125 w 1381226"/>
                <a:gd name="connsiteY20" fmla="*/ 863245 h 890985"/>
                <a:gd name="connsiteX21" fmla="*/ 49098 w 1381226"/>
                <a:gd name="connsiteY21" fmla="*/ 606149 h 890985"/>
                <a:gd name="connsiteX22" fmla="*/ 171857 w 1381226"/>
                <a:gd name="connsiteY22" fmla="*/ 367371 h 890985"/>
                <a:gd name="connsiteX23" fmla="*/ 383420 w 1381226"/>
                <a:gd name="connsiteY23" fmla="*/ 193358 h 890985"/>
                <a:gd name="connsiteX24" fmla="*/ 508219 w 1381226"/>
                <a:gd name="connsiteY24" fmla="*/ 138897 h 890985"/>
                <a:gd name="connsiteX25" fmla="*/ 631717 w 1381226"/>
                <a:gd name="connsiteY25" fmla="*/ 102787 h 890985"/>
                <a:gd name="connsiteX26" fmla="*/ 635247 w 1381226"/>
                <a:gd name="connsiteY26" fmla="*/ 100974 h 890985"/>
                <a:gd name="connsiteX27" fmla="*/ 666265 w 1381226"/>
                <a:gd name="connsiteY27" fmla="*/ 95166 h 890985"/>
                <a:gd name="connsiteX28" fmla="*/ 734345 w 1381226"/>
                <a:gd name="connsiteY28" fmla="*/ 117767 h 890985"/>
                <a:gd name="connsiteX29" fmla="*/ 784306 w 1381226"/>
                <a:gd name="connsiteY29" fmla="*/ 174875 h 890985"/>
                <a:gd name="connsiteX30" fmla="*/ 790878 w 1381226"/>
                <a:gd name="connsiteY30" fmla="*/ 223148 h 890985"/>
                <a:gd name="connsiteX31" fmla="*/ 801818 w 1381226"/>
                <a:gd name="connsiteY31" fmla="*/ 238334 h 890985"/>
                <a:gd name="connsiteX32" fmla="*/ 860796 w 1381226"/>
                <a:gd name="connsiteY32" fmla="*/ 278598 h 890985"/>
                <a:gd name="connsiteX33" fmla="*/ 1026130 w 1381226"/>
                <a:gd name="connsiteY33" fmla="*/ 255777 h 890985"/>
                <a:gd name="connsiteX34" fmla="*/ 1190811 w 1381226"/>
                <a:gd name="connsiteY34" fmla="*/ 148840 h 890985"/>
                <a:gd name="connsiteX35" fmla="*/ 1337193 w 1381226"/>
                <a:gd name="connsiteY35" fmla="*/ 7996 h 890985"/>
                <a:gd name="connsiteX36" fmla="*/ 1354920 w 1381226"/>
                <a:gd name="connsiteY36" fmla="*/ 8 h 890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81226" h="890985">
                  <a:moveTo>
                    <a:pt x="1354920" y="8"/>
                  </a:moveTo>
                  <a:cubicBezTo>
                    <a:pt x="1361373" y="-155"/>
                    <a:pt x="1367908" y="2127"/>
                    <a:pt x="1373136" y="6692"/>
                  </a:cubicBezTo>
                  <a:cubicBezTo>
                    <a:pt x="1382938" y="15820"/>
                    <a:pt x="1383592" y="30165"/>
                    <a:pt x="1376403" y="39946"/>
                  </a:cubicBezTo>
                  <a:cubicBezTo>
                    <a:pt x="1334579" y="96023"/>
                    <a:pt x="1288835" y="150796"/>
                    <a:pt x="1238516" y="201656"/>
                  </a:cubicBezTo>
                  <a:cubicBezTo>
                    <a:pt x="1188197" y="251864"/>
                    <a:pt x="1133303" y="299464"/>
                    <a:pt x="1067954" y="337283"/>
                  </a:cubicBezTo>
                  <a:cubicBezTo>
                    <a:pt x="1035279" y="356193"/>
                    <a:pt x="999991" y="372494"/>
                    <a:pt x="960781" y="382927"/>
                  </a:cubicBezTo>
                  <a:cubicBezTo>
                    <a:pt x="921571" y="393360"/>
                    <a:pt x="877787" y="397272"/>
                    <a:pt x="833350" y="387491"/>
                  </a:cubicBezTo>
                  <a:cubicBezTo>
                    <a:pt x="811131" y="383253"/>
                    <a:pt x="789402" y="375102"/>
                    <a:pt x="769226" y="364344"/>
                  </a:cubicBezTo>
                  <a:lnTo>
                    <a:pt x="750489" y="351081"/>
                  </a:lnTo>
                  <a:lnTo>
                    <a:pt x="731317" y="384183"/>
                  </a:lnTo>
                  <a:cubicBezTo>
                    <a:pt x="668229" y="475444"/>
                    <a:pt x="580511" y="549926"/>
                    <a:pt x="580511" y="549926"/>
                  </a:cubicBezTo>
                  <a:lnTo>
                    <a:pt x="456789" y="498853"/>
                  </a:lnTo>
                  <a:cubicBezTo>
                    <a:pt x="456789" y="498853"/>
                    <a:pt x="458630" y="414140"/>
                    <a:pt x="484405" y="320679"/>
                  </a:cubicBezTo>
                  <a:lnTo>
                    <a:pt x="502769" y="270980"/>
                  </a:lnTo>
                  <a:lnTo>
                    <a:pt x="433046" y="294757"/>
                  </a:lnTo>
                  <a:cubicBezTo>
                    <a:pt x="360566" y="326158"/>
                    <a:pt x="294615" y="369334"/>
                    <a:pt x="241072" y="426902"/>
                  </a:cubicBezTo>
                  <a:cubicBezTo>
                    <a:pt x="188181" y="484471"/>
                    <a:pt x="146391" y="554469"/>
                    <a:pt x="115701" y="630354"/>
                  </a:cubicBezTo>
                  <a:cubicBezTo>
                    <a:pt x="85011" y="706240"/>
                    <a:pt x="64769" y="787359"/>
                    <a:pt x="49751" y="869787"/>
                  </a:cubicBezTo>
                  <a:lnTo>
                    <a:pt x="49751" y="870441"/>
                  </a:lnTo>
                  <a:cubicBezTo>
                    <a:pt x="47139" y="883524"/>
                    <a:pt x="34080" y="892683"/>
                    <a:pt x="20367" y="890720"/>
                  </a:cubicBezTo>
                  <a:cubicBezTo>
                    <a:pt x="7961" y="888104"/>
                    <a:pt x="-1181" y="876328"/>
                    <a:pt x="125" y="863245"/>
                  </a:cubicBezTo>
                  <a:cubicBezTo>
                    <a:pt x="8614" y="777546"/>
                    <a:pt x="22326" y="690539"/>
                    <a:pt x="49098" y="606149"/>
                  </a:cubicBezTo>
                  <a:cubicBezTo>
                    <a:pt x="75217" y="521759"/>
                    <a:pt x="114395" y="439332"/>
                    <a:pt x="171857" y="367371"/>
                  </a:cubicBezTo>
                  <a:cubicBezTo>
                    <a:pt x="228012" y="294757"/>
                    <a:pt x="303104" y="235880"/>
                    <a:pt x="383420" y="193358"/>
                  </a:cubicBezTo>
                  <a:cubicBezTo>
                    <a:pt x="423904" y="171770"/>
                    <a:pt x="465694" y="153943"/>
                    <a:pt x="508219" y="138897"/>
                  </a:cubicBezTo>
                  <a:lnTo>
                    <a:pt x="631717" y="102787"/>
                  </a:lnTo>
                  <a:lnTo>
                    <a:pt x="635247" y="100974"/>
                  </a:lnTo>
                  <a:cubicBezTo>
                    <a:pt x="645215" y="97445"/>
                    <a:pt x="655566" y="95407"/>
                    <a:pt x="666265" y="95166"/>
                  </a:cubicBezTo>
                  <a:cubicBezTo>
                    <a:pt x="687663" y="94686"/>
                    <a:pt x="710452" y="101397"/>
                    <a:pt x="734345" y="117767"/>
                  </a:cubicBezTo>
                  <a:cubicBezTo>
                    <a:pt x="758975" y="134546"/>
                    <a:pt x="775043" y="153882"/>
                    <a:pt x="784306" y="174875"/>
                  </a:cubicBezTo>
                  <a:lnTo>
                    <a:pt x="790878" y="223148"/>
                  </a:lnTo>
                  <a:lnTo>
                    <a:pt x="801818" y="238334"/>
                  </a:lnTo>
                  <a:cubicBezTo>
                    <a:pt x="818646" y="257407"/>
                    <a:pt x="838251" y="271426"/>
                    <a:pt x="860796" y="278598"/>
                  </a:cubicBezTo>
                  <a:cubicBezTo>
                    <a:pt x="906541" y="294900"/>
                    <a:pt x="968623" y="281859"/>
                    <a:pt x="1026130" y="255777"/>
                  </a:cubicBezTo>
                  <a:cubicBezTo>
                    <a:pt x="1082984" y="229694"/>
                    <a:pt x="1139185" y="191875"/>
                    <a:pt x="1190811" y="148840"/>
                  </a:cubicBezTo>
                  <a:cubicBezTo>
                    <a:pt x="1242437" y="106456"/>
                    <a:pt x="1291449" y="58856"/>
                    <a:pt x="1337193" y="7996"/>
                  </a:cubicBezTo>
                  <a:cubicBezTo>
                    <a:pt x="1342095" y="2779"/>
                    <a:pt x="1348466" y="171"/>
                    <a:pt x="1354920" y="8"/>
                  </a:cubicBezTo>
                  <a:close/>
                </a:path>
              </a:pathLst>
            </a:custGeom>
            <a:solidFill>
              <a:schemeClr val="bg1"/>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78" name="Freeform 131">
              <a:extLst>
                <a:ext uri="{FF2B5EF4-FFF2-40B4-BE49-F238E27FC236}">
                  <a16:creationId xmlns:a16="http://schemas.microsoft.com/office/drawing/2014/main" xmlns="" id="{5EA7F778-79D4-4D04-A59F-C2DBA71ADF2F}"/>
                </a:ext>
              </a:extLst>
            </p:cNvPr>
            <p:cNvSpPr>
              <a:spLocks noChangeArrowheads="1"/>
            </p:cNvSpPr>
            <p:nvPr/>
          </p:nvSpPr>
          <p:spPr bwMode="auto">
            <a:xfrm>
              <a:off x="7225367" y="3152517"/>
              <a:ext cx="231597" cy="215785"/>
            </a:xfrm>
            <a:custGeom>
              <a:avLst/>
              <a:gdLst>
                <a:gd name="T0" fmla="*/ 790 w 1098"/>
                <a:gd name="T1" fmla="*/ 20 h 1023"/>
                <a:gd name="T2" fmla="*/ 134 w 1098"/>
                <a:gd name="T3" fmla="*/ 183 h 1023"/>
                <a:gd name="T4" fmla="*/ 134 w 1098"/>
                <a:gd name="T5" fmla="*/ 183 h 1023"/>
                <a:gd name="T6" fmla="*/ 21 w 1098"/>
                <a:gd name="T7" fmla="*/ 371 h 1023"/>
                <a:gd name="T8" fmla="*/ 120 w 1098"/>
                <a:gd name="T9" fmla="*/ 768 h 1023"/>
                <a:gd name="T10" fmla="*/ 120 w 1098"/>
                <a:gd name="T11" fmla="*/ 768 h 1023"/>
                <a:gd name="T12" fmla="*/ 307 w 1098"/>
                <a:gd name="T13" fmla="*/ 882 h 1023"/>
                <a:gd name="T14" fmla="*/ 487 w 1098"/>
                <a:gd name="T15" fmla="*/ 837 h 1023"/>
                <a:gd name="T16" fmla="*/ 487 w 1098"/>
                <a:gd name="T17" fmla="*/ 837 h 1023"/>
                <a:gd name="T18" fmla="*/ 518 w 1098"/>
                <a:gd name="T19" fmla="*/ 846 h 1023"/>
                <a:gd name="T20" fmla="*/ 671 w 1098"/>
                <a:gd name="T21" fmla="*/ 1011 h 1023"/>
                <a:gd name="T22" fmla="*/ 671 w 1098"/>
                <a:gd name="T23" fmla="*/ 1011 h 1023"/>
                <a:gd name="T24" fmla="*/ 703 w 1098"/>
                <a:gd name="T25" fmla="*/ 1003 h 1023"/>
                <a:gd name="T26" fmla="*/ 761 w 1098"/>
                <a:gd name="T27" fmla="*/ 785 h 1023"/>
                <a:gd name="T28" fmla="*/ 761 w 1098"/>
                <a:gd name="T29" fmla="*/ 785 h 1023"/>
                <a:gd name="T30" fmla="*/ 784 w 1098"/>
                <a:gd name="T31" fmla="*/ 763 h 1023"/>
                <a:gd name="T32" fmla="*/ 963 w 1098"/>
                <a:gd name="T33" fmla="*/ 718 h 1023"/>
                <a:gd name="T34" fmla="*/ 963 w 1098"/>
                <a:gd name="T35" fmla="*/ 718 h 1023"/>
                <a:gd name="T36" fmla="*/ 1077 w 1098"/>
                <a:gd name="T37" fmla="*/ 530 h 1023"/>
                <a:gd name="T38" fmla="*/ 978 w 1098"/>
                <a:gd name="T39" fmla="*/ 133 h 1023"/>
                <a:gd name="T40" fmla="*/ 978 w 1098"/>
                <a:gd name="T41" fmla="*/ 133 h 1023"/>
                <a:gd name="T42" fmla="*/ 790 w 1098"/>
                <a:gd name="T43" fmla="*/ 20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98" h="1023">
                  <a:moveTo>
                    <a:pt x="790" y="20"/>
                  </a:moveTo>
                  <a:lnTo>
                    <a:pt x="134" y="183"/>
                  </a:lnTo>
                  <a:lnTo>
                    <a:pt x="134" y="183"/>
                  </a:lnTo>
                  <a:cubicBezTo>
                    <a:pt x="51" y="204"/>
                    <a:pt x="0" y="288"/>
                    <a:pt x="21" y="371"/>
                  </a:cubicBezTo>
                  <a:lnTo>
                    <a:pt x="120" y="768"/>
                  </a:lnTo>
                  <a:lnTo>
                    <a:pt x="120" y="768"/>
                  </a:lnTo>
                  <a:cubicBezTo>
                    <a:pt x="140" y="852"/>
                    <a:pt x="224" y="902"/>
                    <a:pt x="307" y="882"/>
                  </a:cubicBezTo>
                  <a:lnTo>
                    <a:pt x="487" y="837"/>
                  </a:lnTo>
                  <a:lnTo>
                    <a:pt x="487" y="837"/>
                  </a:lnTo>
                  <a:cubicBezTo>
                    <a:pt x="498" y="834"/>
                    <a:pt x="509" y="838"/>
                    <a:pt x="518" y="846"/>
                  </a:cubicBezTo>
                  <a:lnTo>
                    <a:pt x="671" y="1011"/>
                  </a:lnTo>
                  <a:lnTo>
                    <a:pt x="671" y="1011"/>
                  </a:lnTo>
                  <a:cubicBezTo>
                    <a:pt x="681" y="1022"/>
                    <a:pt x="699" y="1017"/>
                    <a:pt x="703" y="1003"/>
                  </a:cubicBezTo>
                  <a:lnTo>
                    <a:pt x="761" y="785"/>
                  </a:lnTo>
                  <a:lnTo>
                    <a:pt x="761" y="785"/>
                  </a:lnTo>
                  <a:cubicBezTo>
                    <a:pt x="764" y="774"/>
                    <a:pt x="773" y="766"/>
                    <a:pt x="784" y="763"/>
                  </a:cubicBezTo>
                  <a:lnTo>
                    <a:pt x="963" y="718"/>
                  </a:lnTo>
                  <a:lnTo>
                    <a:pt x="963" y="718"/>
                  </a:lnTo>
                  <a:cubicBezTo>
                    <a:pt x="1047" y="697"/>
                    <a:pt x="1097" y="613"/>
                    <a:pt x="1077" y="530"/>
                  </a:cubicBezTo>
                  <a:lnTo>
                    <a:pt x="978" y="133"/>
                  </a:lnTo>
                  <a:lnTo>
                    <a:pt x="978" y="133"/>
                  </a:lnTo>
                  <a:cubicBezTo>
                    <a:pt x="957" y="50"/>
                    <a:pt x="873" y="0"/>
                    <a:pt x="790" y="20"/>
                  </a:cubicBez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79" name="Freeform 132">
              <a:extLst>
                <a:ext uri="{FF2B5EF4-FFF2-40B4-BE49-F238E27FC236}">
                  <a16:creationId xmlns:a16="http://schemas.microsoft.com/office/drawing/2014/main" xmlns="" id="{41C21446-027B-4560-B43E-6A3867CF7AC4}"/>
                </a:ext>
              </a:extLst>
            </p:cNvPr>
            <p:cNvSpPr>
              <a:spLocks noChangeArrowheads="1"/>
            </p:cNvSpPr>
            <p:nvPr/>
          </p:nvSpPr>
          <p:spPr bwMode="auto">
            <a:xfrm>
              <a:off x="7282102" y="3199022"/>
              <a:ext cx="115333" cy="95801"/>
            </a:xfrm>
            <a:custGeom>
              <a:avLst/>
              <a:gdLst>
                <a:gd name="T0" fmla="*/ 428 w 545"/>
                <a:gd name="T1" fmla="*/ 22 h 452"/>
                <a:gd name="T2" fmla="*/ 428 w 545"/>
                <a:gd name="T3" fmla="*/ 22 h 452"/>
                <a:gd name="T4" fmla="*/ 254 w 545"/>
                <a:gd name="T5" fmla="*/ 116 h 452"/>
                <a:gd name="T6" fmla="*/ 254 w 545"/>
                <a:gd name="T7" fmla="*/ 116 h 452"/>
                <a:gd name="T8" fmla="*/ 56 w 545"/>
                <a:gd name="T9" fmla="*/ 115 h 452"/>
                <a:gd name="T10" fmla="*/ 56 w 545"/>
                <a:gd name="T11" fmla="*/ 115 h 452"/>
                <a:gd name="T12" fmla="*/ 55 w 545"/>
                <a:gd name="T13" fmla="*/ 313 h 452"/>
                <a:gd name="T14" fmla="*/ 55 w 545"/>
                <a:gd name="T15" fmla="*/ 313 h 452"/>
                <a:gd name="T16" fmla="*/ 334 w 545"/>
                <a:gd name="T17" fmla="*/ 439 h 452"/>
                <a:gd name="T18" fmla="*/ 334 w 545"/>
                <a:gd name="T19" fmla="*/ 439 h 452"/>
                <a:gd name="T20" fmla="*/ 522 w 545"/>
                <a:gd name="T21" fmla="*/ 196 h 452"/>
                <a:gd name="T22" fmla="*/ 522 w 545"/>
                <a:gd name="T23" fmla="*/ 196 h 452"/>
                <a:gd name="T24" fmla="*/ 428 w 545"/>
                <a:gd name="T25" fmla="*/ 2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5" h="452">
                  <a:moveTo>
                    <a:pt x="428" y="22"/>
                  </a:moveTo>
                  <a:lnTo>
                    <a:pt x="428" y="22"/>
                  </a:lnTo>
                  <a:cubicBezTo>
                    <a:pt x="354" y="0"/>
                    <a:pt x="276" y="42"/>
                    <a:pt x="254" y="116"/>
                  </a:cubicBezTo>
                  <a:lnTo>
                    <a:pt x="254" y="116"/>
                  </a:lnTo>
                  <a:cubicBezTo>
                    <a:pt x="199" y="61"/>
                    <a:pt x="110" y="60"/>
                    <a:pt x="56" y="115"/>
                  </a:cubicBezTo>
                  <a:lnTo>
                    <a:pt x="56" y="115"/>
                  </a:lnTo>
                  <a:cubicBezTo>
                    <a:pt x="0" y="169"/>
                    <a:pt x="0" y="258"/>
                    <a:pt x="55" y="313"/>
                  </a:cubicBezTo>
                  <a:lnTo>
                    <a:pt x="55" y="313"/>
                  </a:lnTo>
                  <a:cubicBezTo>
                    <a:pt x="101" y="360"/>
                    <a:pt x="257" y="451"/>
                    <a:pt x="334" y="439"/>
                  </a:cubicBezTo>
                  <a:lnTo>
                    <a:pt x="334" y="439"/>
                  </a:lnTo>
                  <a:cubicBezTo>
                    <a:pt x="408" y="414"/>
                    <a:pt x="503" y="260"/>
                    <a:pt x="522" y="196"/>
                  </a:cubicBezTo>
                  <a:lnTo>
                    <a:pt x="522" y="196"/>
                  </a:lnTo>
                  <a:cubicBezTo>
                    <a:pt x="544" y="122"/>
                    <a:pt x="502" y="44"/>
                    <a:pt x="428" y="22"/>
                  </a:cubicBezTo>
                </a:path>
              </a:pathLst>
            </a:custGeom>
            <a:solidFill>
              <a:schemeClr val="bg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80" name="Freeform 91">
              <a:extLst>
                <a:ext uri="{FF2B5EF4-FFF2-40B4-BE49-F238E27FC236}">
                  <a16:creationId xmlns:a16="http://schemas.microsoft.com/office/drawing/2014/main" xmlns="" id="{8484E192-FA2C-4502-9A86-5862BF34C4BF}"/>
                </a:ext>
              </a:extLst>
            </p:cNvPr>
            <p:cNvSpPr>
              <a:spLocks noChangeArrowheads="1"/>
            </p:cNvSpPr>
            <p:nvPr/>
          </p:nvSpPr>
          <p:spPr bwMode="auto">
            <a:xfrm>
              <a:off x="6860042" y="3613134"/>
              <a:ext cx="26423" cy="37709"/>
            </a:xfrm>
            <a:custGeom>
              <a:avLst/>
              <a:gdLst>
                <a:gd name="connsiteX0" fmla="*/ 34584 w 81825"/>
                <a:gd name="connsiteY0" fmla="*/ 0 h 116773"/>
                <a:gd name="connsiteX1" fmla="*/ 43912 w 81825"/>
                <a:gd name="connsiteY1" fmla="*/ 2879 h 116773"/>
                <a:gd name="connsiteX2" fmla="*/ 44041 w 81825"/>
                <a:gd name="connsiteY2" fmla="*/ 2879 h 116773"/>
                <a:gd name="connsiteX3" fmla="*/ 44288 w 81825"/>
                <a:gd name="connsiteY3" fmla="*/ 2995 h 116773"/>
                <a:gd name="connsiteX4" fmla="*/ 60507 w 81825"/>
                <a:gd name="connsiteY4" fmla="*/ 8000 h 116773"/>
                <a:gd name="connsiteX5" fmla="*/ 61278 w 81825"/>
                <a:gd name="connsiteY5" fmla="*/ 10968 h 116773"/>
                <a:gd name="connsiteX6" fmla="*/ 65108 w 81825"/>
                <a:gd name="connsiteY6" fmla="*/ 12765 h 116773"/>
                <a:gd name="connsiteX7" fmla="*/ 76300 w 81825"/>
                <a:gd name="connsiteY7" fmla="*/ 31878 h 116773"/>
                <a:gd name="connsiteX8" fmla="*/ 81567 w 81825"/>
                <a:gd name="connsiteY8" fmla="*/ 52968 h 116773"/>
                <a:gd name="connsiteX9" fmla="*/ 80251 w 81825"/>
                <a:gd name="connsiteY9" fmla="*/ 73399 h 116773"/>
                <a:gd name="connsiteX10" fmla="*/ 73667 w 81825"/>
                <a:gd name="connsiteY10" fmla="*/ 78671 h 116773"/>
                <a:gd name="connsiteX11" fmla="*/ 69059 w 81825"/>
                <a:gd name="connsiteY11" fmla="*/ 74058 h 116773"/>
                <a:gd name="connsiteX12" fmla="*/ 63133 w 81825"/>
                <a:gd name="connsiteY12" fmla="*/ 56263 h 116773"/>
                <a:gd name="connsiteX13" fmla="*/ 60261 w 81825"/>
                <a:gd name="connsiteY13" fmla="*/ 49362 h 116773"/>
                <a:gd name="connsiteX14" fmla="*/ 58513 w 81825"/>
                <a:gd name="connsiteY14" fmla="*/ 58057 h 116773"/>
                <a:gd name="connsiteX15" fmla="*/ 35913 w 81825"/>
                <a:gd name="connsiteY15" fmla="*/ 116773 h 116773"/>
                <a:gd name="connsiteX16" fmla="*/ 20 w 81825"/>
                <a:gd name="connsiteY16" fmla="*/ 58717 h 116773"/>
                <a:gd name="connsiteX17" fmla="*/ 34584 w 81825"/>
                <a:gd name="connsiteY17" fmla="*/ 0 h 11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1825" h="116773">
                  <a:moveTo>
                    <a:pt x="34584" y="0"/>
                  </a:moveTo>
                  <a:lnTo>
                    <a:pt x="43912" y="2879"/>
                  </a:lnTo>
                  <a:lnTo>
                    <a:pt x="44041" y="2879"/>
                  </a:lnTo>
                  <a:lnTo>
                    <a:pt x="44288" y="2995"/>
                  </a:lnTo>
                  <a:lnTo>
                    <a:pt x="60507" y="8000"/>
                  </a:lnTo>
                  <a:lnTo>
                    <a:pt x="61278" y="10968"/>
                  </a:lnTo>
                  <a:lnTo>
                    <a:pt x="65108" y="12765"/>
                  </a:lnTo>
                  <a:cubicBezTo>
                    <a:pt x="70375" y="18038"/>
                    <a:pt x="74325" y="25287"/>
                    <a:pt x="76300" y="31878"/>
                  </a:cubicBezTo>
                  <a:cubicBezTo>
                    <a:pt x="79592" y="38469"/>
                    <a:pt x="80251" y="45718"/>
                    <a:pt x="81567" y="52968"/>
                  </a:cubicBezTo>
                  <a:cubicBezTo>
                    <a:pt x="82226" y="59558"/>
                    <a:pt x="81567" y="66808"/>
                    <a:pt x="80251" y="73399"/>
                  </a:cubicBezTo>
                  <a:cubicBezTo>
                    <a:pt x="79592" y="76694"/>
                    <a:pt x="76959" y="79330"/>
                    <a:pt x="73667" y="78671"/>
                  </a:cubicBezTo>
                  <a:cubicBezTo>
                    <a:pt x="71692" y="78012"/>
                    <a:pt x="69717" y="76035"/>
                    <a:pt x="69059" y="74058"/>
                  </a:cubicBezTo>
                  <a:cubicBezTo>
                    <a:pt x="67083" y="68126"/>
                    <a:pt x="65108" y="62195"/>
                    <a:pt x="63133" y="56263"/>
                  </a:cubicBezTo>
                  <a:lnTo>
                    <a:pt x="60261" y="49362"/>
                  </a:lnTo>
                  <a:lnTo>
                    <a:pt x="58513" y="58057"/>
                  </a:lnTo>
                  <a:cubicBezTo>
                    <a:pt x="48542" y="89064"/>
                    <a:pt x="55189" y="116773"/>
                    <a:pt x="35913" y="116773"/>
                  </a:cubicBezTo>
                  <a:cubicBezTo>
                    <a:pt x="15972" y="116773"/>
                    <a:pt x="20" y="90383"/>
                    <a:pt x="20" y="58717"/>
                  </a:cubicBezTo>
                  <a:cubicBezTo>
                    <a:pt x="-645" y="25730"/>
                    <a:pt x="14643" y="0"/>
                    <a:pt x="34584" y="0"/>
                  </a:cubicBezTo>
                  <a:close/>
                </a:path>
              </a:pathLst>
            </a:custGeom>
            <a:solidFill>
              <a:schemeClr val="bg1">
                <a:lumMod val="85000"/>
              </a:schemeClr>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81" name="Freeform 92">
              <a:extLst>
                <a:ext uri="{FF2B5EF4-FFF2-40B4-BE49-F238E27FC236}">
                  <a16:creationId xmlns:a16="http://schemas.microsoft.com/office/drawing/2014/main" xmlns="" id="{BD491B09-E848-4974-BB19-6C88B03D0065}"/>
                </a:ext>
              </a:extLst>
            </p:cNvPr>
            <p:cNvSpPr>
              <a:spLocks noChangeArrowheads="1"/>
            </p:cNvSpPr>
            <p:nvPr/>
          </p:nvSpPr>
          <p:spPr bwMode="auto">
            <a:xfrm>
              <a:off x="7299803" y="3309243"/>
              <a:ext cx="30232" cy="34104"/>
            </a:xfrm>
            <a:custGeom>
              <a:avLst/>
              <a:gdLst>
                <a:gd name="connsiteX0" fmla="*/ 68926 w 93621"/>
                <a:gd name="connsiteY0" fmla="*/ 84 h 105612"/>
                <a:gd name="connsiteX1" fmla="*/ 82092 w 93621"/>
                <a:gd name="connsiteY1" fmla="*/ 5266 h 105612"/>
                <a:gd name="connsiteX2" fmla="*/ 63717 w 93621"/>
                <a:gd name="connsiteY2" fmla="*/ 64364 h 105612"/>
                <a:gd name="connsiteX3" fmla="*/ 59324 w 93621"/>
                <a:gd name="connsiteY3" fmla="*/ 72828 h 105612"/>
                <a:gd name="connsiteX4" fmla="*/ 69259 w 93621"/>
                <a:gd name="connsiteY4" fmla="*/ 67907 h 105612"/>
                <a:gd name="connsiteX5" fmla="*/ 83758 w 93621"/>
                <a:gd name="connsiteY5" fmla="*/ 58114 h 105612"/>
                <a:gd name="connsiteX6" fmla="*/ 84417 w 93621"/>
                <a:gd name="connsiteY6" fmla="*/ 57461 h 105612"/>
                <a:gd name="connsiteX7" fmla="*/ 90349 w 93621"/>
                <a:gd name="connsiteY7" fmla="*/ 57461 h 105612"/>
                <a:gd name="connsiteX8" fmla="*/ 92985 w 93621"/>
                <a:gd name="connsiteY8" fmla="*/ 65296 h 105612"/>
                <a:gd name="connsiteX9" fmla="*/ 80463 w 93621"/>
                <a:gd name="connsiteY9" fmla="*/ 82270 h 105612"/>
                <a:gd name="connsiteX10" fmla="*/ 63987 w 93621"/>
                <a:gd name="connsiteY10" fmla="*/ 95328 h 105612"/>
                <a:gd name="connsiteX11" fmla="*/ 42898 w 93621"/>
                <a:gd name="connsiteY11" fmla="*/ 103815 h 105612"/>
                <a:gd name="connsiteX12" fmla="*/ 37370 w 93621"/>
                <a:gd name="connsiteY12" fmla="*/ 102366 h 105612"/>
                <a:gd name="connsiteX13" fmla="*/ 33938 w 93621"/>
                <a:gd name="connsiteY13" fmla="*/ 104994 h 105612"/>
                <a:gd name="connsiteX14" fmla="*/ 8590 w 93621"/>
                <a:gd name="connsiteY14" fmla="*/ 95883 h 105612"/>
                <a:gd name="connsiteX15" fmla="*/ 19090 w 93621"/>
                <a:gd name="connsiteY15" fmla="*/ 28248 h 105612"/>
                <a:gd name="connsiteX16" fmla="*/ 68926 w 93621"/>
                <a:gd name="connsiteY16" fmla="*/ 84 h 10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3621" h="105612">
                  <a:moveTo>
                    <a:pt x="68926" y="84"/>
                  </a:moveTo>
                  <a:cubicBezTo>
                    <a:pt x="73971" y="464"/>
                    <a:pt x="78482" y="2147"/>
                    <a:pt x="82092" y="5266"/>
                  </a:cubicBezTo>
                  <a:cubicBezTo>
                    <a:pt x="97187" y="17085"/>
                    <a:pt x="74873" y="34158"/>
                    <a:pt x="63717" y="64364"/>
                  </a:cubicBezTo>
                  <a:lnTo>
                    <a:pt x="59324" y="72828"/>
                  </a:lnTo>
                  <a:lnTo>
                    <a:pt x="69259" y="67907"/>
                  </a:lnTo>
                  <a:cubicBezTo>
                    <a:pt x="73873" y="64643"/>
                    <a:pt x="79145" y="61378"/>
                    <a:pt x="83758" y="58114"/>
                  </a:cubicBezTo>
                  <a:lnTo>
                    <a:pt x="84417" y="57461"/>
                  </a:lnTo>
                  <a:cubicBezTo>
                    <a:pt x="86394" y="56155"/>
                    <a:pt x="88372" y="56155"/>
                    <a:pt x="90349" y="57461"/>
                  </a:cubicBezTo>
                  <a:cubicBezTo>
                    <a:pt x="93644" y="58767"/>
                    <a:pt x="94303" y="62684"/>
                    <a:pt x="92985" y="65296"/>
                  </a:cubicBezTo>
                  <a:cubicBezTo>
                    <a:pt x="89690" y="71171"/>
                    <a:pt x="85735" y="77047"/>
                    <a:pt x="80463" y="82270"/>
                  </a:cubicBezTo>
                  <a:cubicBezTo>
                    <a:pt x="75850" y="87493"/>
                    <a:pt x="70577" y="91411"/>
                    <a:pt x="63987" y="95328"/>
                  </a:cubicBezTo>
                  <a:cubicBezTo>
                    <a:pt x="57397" y="99245"/>
                    <a:pt x="50806" y="101857"/>
                    <a:pt x="42898" y="103815"/>
                  </a:cubicBezTo>
                  <a:lnTo>
                    <a:pt x="37370" y="102366"/>
                  </a:lnTo>
                  <a:lnTo>
                    <a:pt x="33938" y="104994"/>
                  </a:lnTo>
                  <a:cubicBezTo>
                    <a:pt x="24669" y="107538"/>
                    <a:pt x="16137" y="101793"/>
                    <a:pt x="8590" y="95883"/>
                  </a:cubicBezTo>
                  <a:cubicBezTo>
                    <a:pt x="-5848" y="83407"/>
                    <a:pt x="-1910" y="53201"/>
                    <a:pt x="19090" y="28248"/>
                  </a:cubicBezTo>
                  <a:cubicBezTo>
                    <a:pt x="33857" y="9534"/>
                    <a:pt x="53791" y="-1055"/>
                    <a:pt x="68926" y="84"/>
                  </a:cubicBezTo>
                  <a:close/>
                </a:path>
              </a:pathLst>
            </a:custGeom>
            <a:solidFill>
              <a:schemeClr val="bg1">
                <a:lumMod val="85000"/>
              </a:schemeClr>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82" name="Freeform 139">
              <a:extLst>
                <a:ext uri="{FF2B5EF4-FFF2-40B4-BE49-F238E27FC236}">
                  <a16:creationId xmlns:a16="http://schemas.microsoft.com/office/drawing/2014/main" xmlns="" id="{2B4A98A1-9F00-46F4-A07F-49F1FDDC6830}"/>
                </a:ext>
              </a:extLst>
            </p:cNvPr>
            <p:cNvSpPr>
              <a:spLocks noChangeArrowheads="1"/>
            </p:cNvSpPr>
            <p:nvPr/>
          </p:nvSpPr>
          <p:spPr bwMode="auto">
            <a:xfrm>
              <a:off x="7079339" y="3249248"/>
              <a:ext cx="123705" cy="99522"/>
            </a:xfrm>
            <a:custGeom>
              <a:avLst/>
              <a:gdLst>
                <a:gd name="T0" fmla="*/ 98 w 588"/>
                <a:gd name="T1" fmla="*/ 315 h 474"/>
                <a:gd name="T2" fmla="*/ 98 w 588"/>
                <a:gd name="T3" fmla="*/ 315 h 474"/>
                <a:gd name="T4" fmla="*/ 338 w 588"/>
                <a:gd name="T5" fmla="*/ 241 h 474"/>
                <a:gd name="T6" fmla="*/ 338 w 588"/>
                <a:gd name="T7" fmla="*/ 241 h 474"/>
                <a:gd name="T8" fmla="*/ 474 w 588"/>
                <a:gd name="T9" fmla="*/ 57 h 474"/>
                <a:gd name="T10" fmla="*/ 474 w 588"/>
                <a:gd name="T11" fmla="*/ 57 h 474"/>
                <a:gd name="T12" fmla="*/ 294 w 588"/>
                <a:gd name="T13" fmla="*/ 68 h 474"/>
                <a:gd name="T14" fmla="*/ 294 w 588"/>
                <a:gd name="T15" fmla="*/ 68 h 474"/>
                <a:gd name="T16" fmla="*/ 115 w 588"/>
                <a:gd name="T17" fmla="*/ 79 h 474"/>
                <a:gd name="T18" fmla="*/ 115 w 588"/>
                <a:gd name="T19" fmla="*/ 79 h 474"/>
                <a:gd name="T20" fmla="*/ 68 w 588"/>
                <a:gd name="T21" fmla="*/ 453 h 474"/>
                <a:gd name="T22" fmla="*/ 68 w 588"/>
                <a:gd name="T23" fmla="*/ 453 h 474"/>
                <a:gd name="T24" fmla="*/ 98 w 588"/>
                <a:gd name="T25" fmla="*/ 426 h 474"/>
                <a:gd name="T26" fmla="*/ 98 w 588"/>
                <a:gd name="T27" fmla="*/ 315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8" h="474">
                  <a:moveTo>
                    <a:pt x="98" y="315"/>
                  </a:moveTo>
                  <a:lnTo>
                    <a:pt x="98" y="315"/>
                  </a:lnTo>
                  <a:cubicBezTo>
                    <a:pt x="107" y="266"/>
                    <a:pt x="178" y="141"/>
                    <a:pt x="338" y="241"/>
                  </a:cubicBezTo>
                  <a:lnTo>
                    <a:pt x="338" y="241"/>
                  </a:lnTo>
                  <a:cubicBezTo>
                    <a:pt x="498" y="341"/>
                    <a:pt x="587" y="142"/>
                    <a:pt x="474" y="57"/>
                  </a:cubicBezTo>
                  <a:lnTo>
                    <a:pt x="474" y="57"/>
                  </a:lnTo>
                  <a:cubicBezTo>
                    <a:pt x="398" y="0"/>
                    <a:pt x="339" y="57"/>
                    <a:pt x="294" y="68"/>
                  </a:cubicBezTo>
                  <a:lnTo>
                    <a:pt x="294" y="68"/>
                  </a:lnTo>
                  <a:cubicBezTo>
                    <a:pt x="270" y="74"/>
                    <a:pt x="173" y="35"/>
                    <a:pt x="115" y="79"/>
                  </a:cubicBezTo>
                  <a:lnTo>
                    <a:pt x="115" y="79"/>
                  </a:lnTo>
                  <a:cubicBezTo>
                    <a:pt x="0" y="165"/>
                    <a:pt x="21" y="425"/>
                    <a:pt x="68" y="453"/>
                  </a:cubicBezTo>
                  <a:lnTo>
                    <a:pt x="68" y="453"/>
                  </a:lnTo>
                  <a:cubicBezTo>
                    <a:pt x="101" y="473"/>
                    <a:pt x="98" y="426"/>
                    <a:pt x="98" y="426"/>
                  </a:cubicBezTo>
                  <a:lnTo>
                    <a:pt x="98" y="315"/>
                  </a:lnTo>
                </a:path>
              </a:pathLst>
            </a:custGeom>
            <a:solidFill>
              <a:schemeClr val="tx2">
                <a:lumMod val="5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83" name="Freeform 140">
              <a:extLst>
                <a:ext uri="{FF2B5EF4-FFF2-40B4-BE49-F238E27FC236}">
                  <a16:creationId xmlns:a16="http://schemas.microsoft.com/office/drawing/2014/main" xmlns="" id="{9F620FFF-625B-439D-BF39-F1205B825039}"/>
                </a:ext>
              </a:extLst>
            </p:cNvPr>
            <p:cNvSpPr>
              <a:spLocks noChangeArrowheads="1"/>
            </p:cNvSpPr>
            <p:nvPr/>
          </p:nvSpPr>
          <p:spPr bwMode="auto">
            <a:xfrm>
              <a:off x="7063527" y="3317146"/>
              <a:ext cx="67898" cy="88360"/>
            </a:xfrm>
            <a:custGeom>
              <a:avLst/>
              <a:gdLst>
                <a:gd name="T0" fmla="*/ 40 w 323"/>
                <a:gd name="T1" fmla="*/ 396 h 419"/>
                <a:gd name="T2" fmla="*/ 40 w 323"/>
                <a:gd name="T3" fmla="*/ 396 h 419"/>
                <a:gd name="T4" fmla="*/ 137 w 323"/>
                <a:gd name="T5" fmla="*/ 379 h 419"/>
                <a:gd name="T6" fmla="*/ 137 w 323"/>
                <a:gd name="T7" fmla="*/ 379 h 419"/>
                <a:gd name="T8" fmla="*/ 144 w 323"/>
                <a:gd name="T9" fmla="*/ 367 h 419"/>
                <a:gd name="T10" fmla="*/ 144 w 323"/>
                <a:gd name="T11" fmla="*/ 367 h 419"/>
                <a:gd name="T12" fmla="*/ 222 w 323"/>
                <a:gd name="T13" fmla="*/ 208 h 419"/>
                <a:gd name="T14" fmla="*/ 222 w 323"/>
                <a:gd name="T15" fmla="*/ 208 h 419"/>
                <a:gd name="T16" fmla="*/ 265 w 323"/>
                <a:gd name="T17" fmla="*/ 131 h 419"/>
                <a:gd name="T18" fmla="*/ 265 w 323"/>
                <a:gd name="T19" fmla="*/ 131 h 419"/>
                <a:gd name="T20" fmla="*/ 288 w 323"/>
                <a:gd name="T21" fmla="*/ 92 h 419"/>
                <a:gd name="T22" fmla="*/ 300 w 323"/>
                <a:gd name="T23" fmla="*/ 75 h 419"/>
                <a:gd name="T24" fmla="*/ 305 w 323"/>
                <a:gd name="T25" fmla="*/ 67 h 419"/>
                <a:gd name="T26" fmla="*/ 307 w 323"/>
                <a:gd name="T27" fmla="*/ 64 h 419"/>
                <a:gd name="T28" fmla="*/ 307 w 323"/>
                <a:gd name="T29" fmla="*/ 64 h 419"/>
                <a:gd name="T30" fmla="*/ 319 w 323"/>
                <a:gd name="T31" fmla="*/ 47 h 419"/>
                <a:gd name="T32" fmla="*/ 319 w 323"/>
                <a:gd name="T33" fmla="*/ 47 h 419"/>
                <a:gd name="T34" fmla="*/ 320 w 323"/>
                <a:gd name="T35" fmla="*/ 42 h 419"/>
                <a:gd name="T36" fmla="*/ 321 w 323"/>
                <a:gd name="T37" fmla="*/ 39 h 419"/>
                <a:gd name="T38" fmla="*/ 321 w 323"/>
                <a:gd name="T39" fmla="*/ 39 h 419"/>
                <a:gd name="T40" fmla="*/ 320 w 323"/>
                <a:gd name="T41" fmla="*/ 28 h 419"/>
                <a:gd name="T42" fmla="*/ 320 w 323"/>
                <a:gd name="T43" fmla="*/ 28 h 419"/>
                <a:gd name="T44" fmla="*/ 319 w 323"/>
                <a:gd name="T45" fmla="*/ 22 h 419"/>
                <a:gd name="T46" fmla="*/ 319 w 323"/>
                <a:gd name="T47" fmla="*/ 22 h 419"/>
                <a:gd name="T48" fmla="*/ 314 w 323"/>
                <a:gd name="T49" fmla="*/ 14 h 419"/>
                <a:gd name="T50" fmla="*/ 314 w 323"/>
                <a:gd name="T51" fmla="*/ 14 h 419"/>
                <a:gd name="T52" fmla="*/ 302 w 323"/>
                <a:gd name="T53" fmla="*/ 4 h 419"/>
                <a:gd name="T54" fmla="*/ 302 w 323"/>
                <a:gd name="T55" fmla="*/ 4 h 419"/>
                <a:gd name="T56" fmla="*/ 287 w 323"/>
                <a:gd name="T57" fmla="*/ 1 h 419"/>
                <a:gd name="T58" fmla="*/ 287 w 323"/>
                <a:gd name="T59" fmla="*/ 1 h 419"/>
                <a:gd name="T60" fmla="*/ 271 w 323"/>
                <a:gd name="T61" fmla="*/ 4 h 419"/>
                <a:gd name="T62" fmla="*/ 271 w 323"/>
                <a:gd name="T63" fmla="*/ 4 h 419"/>
                <a:gd name="T64" fmla="*/ 267 w 323"/>
                <a:gd name="T65" fmla="*/ 6 h 419"/>
                <a:gd name="T66" fmla="*/ 267 w 323"/>
                <a:gd name="T67" fmla="*/ 6 h 419"/>
                <a:gd name="T68" fmla="*/ 265 w 323"/>
                <a:gd name="T69" fmla="*/ 7 h 419"/>
                <a:gd name="T70" fmla="*/ 262 w 323"/>
                <a:gd name="T71" fmla="*/ 10 h 419"/>
                <a:gd name="T72" fmla="*/ 262 w 323"/>
                <a:gd name="T73" fmla="*/ 10 h 419"/>
                <a:gd name="T74" fmla="*/ 257 w 323"/>
                <a:gd name="T75" fmla="*/ 13 h 419"/>
                <a:gd name="T76" fmla="*/ 252 w 323"/>
                <a:gd name="T77" fmla="*/ 18 h 419"/>
                <a:gd name="T78" fmla="*/ 243 w 323"/>
                <a:gd name="T79" fmla="*/ 27 h 419"/>
                <a:gd name="T80" fmla="*/ 243 w 323"/>
                <a:gd name="T81" fmla="*/ 27 h 419"/>
                <a:gd name="T82" fmla="*/ 226 w 323"/>
                <a:gd name="T83" fmla="*/ 45 h 419"/>
                <a:gd name="T84" fmla="*/ 226 w 323"/>
                <a:gd name="T85" fmla="*/ 45 h 419"/>
                <a:gd name="T86" fmla="*/ 195 w 323"/>
                <a:gd name="T87" fmla="*/ 79 h 419"/>
                <a:gd name="T88" fmla="*/ 195 w 323"/>
                <a:gd name="T89" fmla="*/ 79 h 419"/>
                <a:gd name="T90" fmla="*/ 135 w 323"/>
                <a:gd name="T91" fmla="*/ 150 h 419"/>
                <a:gd name="T92" fmla="*/ 135 w 323"/>
                <a:gd name="T93" fmla="*/ 150 h 419"/>
                <a:gd name="T94" fmla="*/ 23 w 323"/>
                <a:gd name="T95" fmla="*/ 299 h 419"/>
                <a:gd name="T96" fmla="*/ 23 w 323"/>
                <a:gd name="T97" fmla="*/ 299 h 419"/>
                <a:gd name="T98" fmla="*/ 23 w 323"/>
                <a:gd name="T99" fmla="*/ 299 h 419"/>
                <a:gd name="T100" fmla="*/ 40 w 323"/>
                <a:gd name="T101" fmla="*/ 396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3" h="419">
                  <a:moveTo>
                    <a:pt x="40" y="396"/>
                  </a:moveTo>
                  <a:lnTo>
                    <a:pt x="40" y="396"/>
                  </a:lnTo>
                  <a:cubicBezTo>
                    <a:pt x="71" y="418"/>
                    <a:pt x="115" y="411"/>
                    <a:pt x="137" y="379"/>
                  </a:cubicBezTo>
                  <a:lnTo>
                    <a:pt x="137" y="379"/>
                  </a:lnTo>
                  <a:cubicBezTo>
                    <a:pt x="140" y="375"/>
                    <a:pt x="142" y="371"/>
                    <a:pt x="144" y="367"/>
                  </a:cubicBezTo>
                  <a:lnTo>
                    <a:pt x="144" y="367"/>
                  </a:lnTo>
                  <a:cubicBezTo>
                    <a:pt x="168" y="313"/>
                    <a:pt x="194" y="260"/>
                    <a:pt x="222" y="208"/>
                  </a:cubicBezTo>
                  <a:lnTo>
                    <a:pt x="222" y="208"/>
                  </a:lnTo>
                  <a:cubicBezTo>
                    <a:pt x="236" y="182"/>
                    <a:pt x="250" y="156"/>
                    <a:pt x="265" y="131"/>
                  </a:cubicBezTo>
                  <a:lnTo>
                    <a:pt x="265" y="131"/>
                  </a:lnTo>
                  <a:cubicBezTo>
                    <a:pt x="273" y="118"/>
                    <a:pt x="281" y="105"/>
                    <a:pt x="288" y="92"/>
                  </a:cubicBezTo>
                  <a:lnTo>
                    <a:pt x="300" y="75"/>
                  </a:lnTo>
                  <a:lnTo>
                    <a:pt x="305" y="67"/>
                  </a:lnTo>
                  <a:lnTo>
                    <a:pt x="307" y="64"/>
                  </a:lnTo>
                  <a:lnTo>
                    <a:pt x="307" y="64"/>
                  </a:lnTo>
                  <a:cubicBezTo>
                    <a:pt x="313" y="60"/>
                    <a:pt x="317" y="54"/>
                    <a:pt x="319" y="47"/>
                  </a:cubicBezTo>
                  <a:lnTo>
                    <a:pt x="319" y="47"/>
                  </a:lnTo>
                  <a:cubicBezTo>
                    <a:pt x="320" y="45"/>
                    <a:pt x="320" y="44"/>
                    <a:pt x="320" y="42"/>
                  </a:cubicBezTo>
                  <a:lnTo>
                    <a:pt x="321" y="39"/>
                  </a:lnTo>
                  <a:lnTo>
                    <a:pt x="321" y="39"/>
                  </a:lnTo>
                  <a:cubicBezTo>
                    <a:pt x="322" y="36"/>
                    <a:pt x="321" y="32"/>
                    <a:pt x="320" y="28"/>
                  </a:cubicBezTo>
                  <a:lnTo>
                    <a:pt x="320" y="28"/>
                  </a:lnTo>
                  <a:cubicBezTo>
                    <a:pt x="320" y="26"/>
                    <a:pt x="319" y="24"/>
                    <a:pt x="319" y="22"/>
                  </a:cubicBezTo>
                  <a:lnTo>
                    <a:pt x="319" y="22"/>
                  </a:lnTo>
                  <a:cubicBezTo>
                    <a:pt x="317" y="20"/>
                    <a:pt x="317" y="19"/>
                    <a:pt x="314" y="14"/>
                  </a:cubicBezTo>
                  <a:lnTo>
                    <a:pt x="314" y="14"/>
                  </a:lnTo>
                  <a:cubicBezTo>
                    <a:pt x="311" y="11"/>
                    <a:pt x="307" y="7"/>
                    <a:pt x="302" y="4"/>
                  </a:cubicBezTo>
                  <a:lnTo>
                    <a:pt x="302" y="4"/>
                  </a:lnTo>
                  <a:cubicBezTo>
                    <a:pt x="297" y="2"/>
                    <a:pt x="292" y="1"/>
                    <a:pt x="287" y="1"/>
                  </a:cubicBezTo>
                  <a:lnTo>
                    <a:pt x="287" y="1"/>
                  </a:lnTo>
                  <a:cubicBezTo>
                    <a:pt x="282" y="0"/>
                    <a:pt x="276" y="1"/>
                    <a:pt x="271" y="4"/>
                  </a:cubicBezTo>
                  <a:lnTo>
                    <a:pt x="271" y="4"/>
                  </a:lnTo>
                  <a:cubicBezTo>
                    <a:pt x="270" y="4"/>
                    <a:pt x="269" y="5"/>
                    <a:pt x="267" y="6"/>
                  </a:cubicBezTo>
                  <a:lnTo>
                    <a:pt x="267" y="6"/>
                  </a:lnTo>
                  <a:cubicBezTo>
                    <a:pt x="266" y="7"/>
                    <a:pt x="265" y="7"/>
                    <a:pt x="265" y="7"/>
                  </a:cubicBezTo>
                  <a:lnTo>
                    <a:pt x="262" y="10"/>
                  </a:lnTo>
                  <a:lnTo>
                    <a:pt x="262" y="10"/>
                  </a:lnTo>
                  <a:cubicBezTo>
                    <a:pt x="260" y="11"/>
                    <a:pt x="259" y="12"/>
                    <a:pt x="257" y="13"/>
                  </a:cubicBezTo>
                  <a:lnTo>
                    <a:pt x="252" y="18"/>
                  </a:lnTo>
                  <a:lnTo>
                    <a:pt x="243" y="27"/>
                  </a:lnTo>
                  <a:lnTo>
                    <a:pt x="243" y="27"/>
                  </a:lnTo>
                  <a:cubicBezTo>
                    <a:pt x="237" y="33"/>
                    <a:pt x="232" y="39"/>
                    <a:pt x="226" y="45"/>
                  </a:cubicBezTo>
                  <a:lnTo>
                    <a:pt x="226" y="45"/>
                  </a:lnTo>
                  <a:cubicBezTo>
                    <a:pt x="216" y="56"/>
                    <a:pt x="205" y="68"/>
                    <a:pt x="195" y="79"/>
                  </a:cubicBezTo>
                  <a:lnTo>
                    <a:pt x="195" y="79"/>
                  </a:lnTo>
                  <a:cubicBezTo>
                    <a:pt x="174" y="102"/>
                    <a:pt x="155" y="126"/>
                    <a:pt x="135" y="150"/>
                  </a:cubicBezTo>
                  <a:lnTo>
                    <a:pt x="135" y="150"/>
                  </a:lnTo>
                  <a:cubicBezTo>
                    <a:pt x="96" y="198"/>
                    <a:pt x="59" y="247"/>
                    <a:pt x="23" y="299"/>
                  </a:cubicBezTo>
                  <a:lnTo>
                    <a:pt x="23" y="299"/>
                  </a:lnTo>
                  <a:lnTo>
                    <a:pt x="23" y="299"/>
                  </a:lnTo>
                  <a:cubicBezTo>
                    <a:pt x="0" y="330"/>
                    <a:pt x="8" y="374"/>
                    <a:pt x="40" y="396"/>
                  </a:cubicBezTo>
                </a:path>
              </a:pathLst>
            </a:custGeom>
            <a:solidFill>
              <a:schemeClr val="bg1">
                <a:lumMod val="8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84" name="Freeform 95">
              <a:extLst>
                <a:ext uri="{FF2B5EF4-FFF2-40B4-BE49-F238E27FC236}">
                  <a16:creationId xmlns:a16="http://schemas.microsoft.com/office/drawing/2014/main" xmlns="" id="{3B734B69-3314-4A8D-8F73-75D439A360FC}"/>
                </a:ext>
              </a:extLst>
            </p:cNvPr>
            <p:cNvSpPr>
              <a:spLocks noChangeArrowheads="1"/>
            </p:cNvSpPr>
            <p:nvPr/>
          </p:nvSpPr>
          <p:spPr bwMode="auto">
            <a:xfrm>
              <a:off x="7090479" y="3285667"/>
              <a:ext cx="60217" cy="76355"/>
            </a:xfrm>
            <a:custGeom>
              <a:avLst/>
              <a:gdLst>
                <a:gd name="connsiteX0" fmla="*/ 116245 w 186478"/>
                <a:gd name="connsiteY0" fmla="*/ 1114 h 236451"/>
                <a:gd name="connsiteX1" fmla="*/ 147609 w 186478"/>
                <a:gd name="connsiteY1" fmla="*/ 3718 h 236451"/>
                <a:gd name="connsiteX2" fmla="*/ 173208 w 186478"/>
                <a:gd name="connsiteY2" fmla="*/ 142289 h 236451"/>
                <a:gd name="connsiteX3" fmla="*/ 69498 w 186478"/>
                <a:gd name="connsiteY3" fmla="*/ 233144 h 236451"/>
                <a:gd name="connsiteX4" fmla="*/ 26011 w 186478"/>
                <a:gd name="connsiteY4" fmla="*/ 175052 h 236451"/>
                <a:gd name="connsiteX5" fmla="*/ 21481 w 186478"/>
                <a:gd name="connsiteY5" fmla="*/ 136590 h 236451"/>
                <a:gd name="connsiteX6" fmla="*/ 15875 w 186478"/>
                <a:gd name="connsiteY6" fmla="*/ 135566 h 236451"/>
                <a:gd name="connsiteX7" fmla="*/ 1757 w 186478"/>
                <a:gd name="connsiteY7" fmla="*/ 117826 h 236451"/>
                <a:gd name="connsiteX8" fmla="*/ 12855 w 186478"/>
                <a:gd name="connsiteY8" fmla="*/ 83503 h 236451"/>
                <a:gd name="connsiteX9" fmla="*/ 29095 w 186478"/>
                <a:gd name="connsiteY9" fmla="*/ 87463 h 236451"/>
                <a:gd name="connsiteX10" fmla="*/ 29813 w 186478"/>
                <a:gd name="connsiteY10" fmla="*/ 88545 h 236451"/>
                <a:gd name="connsiteX11" fmla="*/ 30770 w 186478"/>
                <a:gd name="connsiteY11" fmla="*/ 84115 h 236451"/>
                <a:gd name="connsiteX12" fmla="*/ 116245 w 186478"/>
                <a:gd name="connsiteY12" fmla="*/ 1114 h 23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6478" h="236451">
                  <a:moveTo>
                    <a:pt x="116245" y="1114"/>
                  </a:moveTo>
                  <a:cubicBezTo>
                    <a:pt x="127097" y="-939"/>
                    <a:pt x="137763" y="-204"/>
                    <a:pt x="147609" y="3718"/>
                  </a:cubicBezTo>
                  <a:cubicBezTo>
                    <a:pt x="186993" y="20059"/>
                    <a:pt x="198152" y="82154"/>
                    <a:pt x="173208" y="142289"/>
                  </a:cubicBezTo>
                  <a:cubicBezTo>
                    <a:pt x="148265" y="203077"/>
                    <a:pt x="108881" y="249485"/>
                    <a:pt x="69498" y="233144"/>
                  </a:cubicBezTo>
                  <a:cubicBezTo>
                    <a:pt x="49806" y="224973"/>
                    <a:pt x="33888" y="202750"/>
                    <a:pt x="26011" y="175052"/>
                  </a:cubicBezTo>
                  <a:lnTo>
                    <a:pt x="21481" y="136590"/>
                  </a:lnTo>
                  <a:lnTo>
                    <a:pt x="15875" y="135566"/>
                  </a:lnTo>
                  <a:cubicBezTo>
                    <a:pt x="9591" y="131688"/>
                    <a:pt x="4042" y="125417"/>
                    <a:pt x="1757" y="117826"/>
                  </a:cubicBezTo>
                  <a:cubicBezTo>
                    <a:pt x="-2813" y="102645"/>
                    <a:pt x="1757" y="87463"/>
                    <a:pt x="12855" y="83503"/>
                  </a:cubicBezTo>
                  <a:cubicBezTo>
                    <a:pt x="18078" y="81853"/>
                    <a:pt x="23954" y="83503"/>
                    <a:pt x="29095" y="87463"/>
                  </a:cubicBezTo>
                  <a:lnTo>
                    <a:pt x="29813" y="88545"/>
                  </a:lnTo>
                  <a:lnTo>
                    <a:pt x="30770" y="84115"/>
                  </a:lnTo>
                  <a:cubicBezTo>
                    <a:pt x="49477" y="38524"/>
                    <a:pt x="83692" y="7272"/>
                    <a:pt x="116245" y="1114"/>
                  </a:cubicBezTo>
                  <a:close/>
                </a:path>
              </a:pathLst>
            </a:custGeom>
            <a:solidFill>
              <a:schemeClr val="bg1">
                <a:lumMod val="85000"/>
              </a:schemeClr>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85" name="Freeform 143">
              <a:extLst>
                <a:ext uri="{FF2B5EF4-FFF2-40B4-BE49-F238E27FC236}">
                  <a16:creationId xmlns:a16="http://schemas.microsoft.com/office/drawing/2014/main" xmlns="" id="{B0D468CC-6E37-49F4-A11C-F1581FF3FE19}"/>
                </a:ext>
              </a:extLst>
            </p:cNvPr>
            <p:cNvSpPr>
              <a:spLocks noChangeArrowheads="1"/>
            </p:cNvSpPr>
            <p:nvPr/>
          </p:nvSpPr>
          <p:spPr bwMode="auto">
            <a:xfrm>
              <a:off x="7054226" y="3364581"/>
              <a:ext cx="50226" cy="51157"/>
            </a:xfrm>
            <a:custGeom>
              <a:avLst/>
              <a:gdLst>
                <a:gd name="T0" fmla="*/ 121 w 240"/>
                <a:gd name="T1" fmla="*/ 0 h 243"/>
                <a:gd name="T2" fmla="*/ 228 w 240"/>
                <a:gd name="T3" fmla="*/ 58 h 243"/>
                <a:gd name="T4" fmla="*/ 239 w 240"/>
                <a:gd name="T5" fmla="*/ 131 h 243"/>
                <a:gd name="T6" fmla="*/ 141 w 240"/>
                <a:gd name="T7" fmla="*/ 242 h 243"/>
                <a:gd name="T8" fmla="*/ 0 w 240"/>
                <a:gd name="T9" fmla="*/ 106 h 243"/>
                <a:gd name="T10" fmla="*/ 121 w 240"/>
                <a:gd name="T11" fmla="*/ 0 h 243"/>
              </a:gdLst>
              <a:ahLst/>
              <a:cxnLst>
                <a:cxn ang="0">
                  <a:pos x="T0" y="T1"/>
                </a:cxn>
                <a:cxn ang="0">
                  <a:pos x="T2" y="T3"/>
                </a:cxn>
                <a:cxn ang="0">
                  <a:pos x="T4" y="T5"/>
                </a:cxn>
                <a:cxn ang="0">
                  <a:pos x="T6" y="T7"/>
                </a:cxn>
                <a:cxn ang="0">
                  <a:pos x="T8" y="T9"/>
                </a:cxn>
                <a:cxn ang="0">
                  <a:pos x="T10" y="T11"/>
                </a:cxn>
              </a:cxnLst>
              <a:rect l="0" t="0" r="r" b="b"/>
              <a:pathLst>
                <a:path w="240" h="243">
                  <a:moveTo>
                    <a:pt x="121" y="0"/>
                  </a:moveTo>
                  <a:lnTo>
                    <a:pt x="228" y="58"/>
                  </a:lnTo>
                  <a:lnTo>
                    <a:pt x="239" y="131"/>
                  </a:lnTo>
                  <a:lnTo>
                    <a:pt x="141" y="242"/>
                  </a:lnTo>
                  <a:lnTo>
                    <a:pt x="0" y="106"/>
                  </a:lnTo>
                  <a:lnTo>
                    <a:pt x="121"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86" name="Freeform 144">
              <a:extLst>
                <a:ext uri="{FF2B5EF4-FFF2-40B4-BE49-F238E27FC236}">
                  <a16:creationId xmlns:a16="http://schemas.microsoft.com/office/drawing/2014/main" xmlns="" id="{F9E38707-E1DA-40E8-8447-14BC7CBA1DD8}"/>
                </a:ext>
              </a:extLst>
            </p:cNvPr>
            <p:cNvSpPr>
              <a:spLocks noChangeArrowheads="1"/>
            </p:cNvSpPr>
            <p:nvPr/>
          </p:nvSpPr>
          <p:spPr bwMode="auto">
            <a:xfrm>
              <a:off x="7072828" y="3361791"/>
              <a:ext cx="29764" cy="41855"/>
            </a:xfrm>
            <a:custGeom>
              <a:avLst/>
              <a:gdLst>
                <a:gd name="T0" fmla="*/ 31 w 139"/>
                <a:gd name="T1" fmla="*/ 11 h 198"/>
                <a:gd name="T2" fmla="*/ 31 w 139"/>
                <a:gd name="T3" fmla="*/ 11 h 198"/>
                <a:gd name="T4" fmla="*/ 138 w 139"/>
                <a:gd name="T5" fmla="*/ 69 h 198"/>
                <a:gd name="T6" fmla="*/ 108 w 139"/>
                <a:gd name="T7" fmla="*/ 0 h 198"/>
                <a:gd name="T8" fmla="*/ 31 w 139"/>
                <a:gd name="T9" fmla="*/ 11 h 198"/>
              </a:gdLst>
              <a:ahLst/>
              <a:cxnLst>
                <a:cxn ang="0">
                  <a:pos x="T0" y="T1"/>
                </a:cxn>
                <a:cxn ang="0">
                  <a:pos x="T2" y="T3"/>
                </a:cxn>
                <a:cxn ang="0">
                  <a:pos x="T4" y="T5"/>
                </a:cxn>
                <a:cxn ang="0">
                  <a:pos x="T6" y="T7"/>
                </a:cxn>
                <a:cxn ang="0">
                  <a:pos x="T8" y="T9"/>
                </a:cxn>
              </a:cxnLst>
              <a:rect l="0" t="0" r="r" b="b"/>
              <a:pathLst>
                <a:path w="139" h="198">
                  <a:moveTo>
                    <a:pt x="31" y="11"/>
                  </a:moveTo>
                  <a:lnTo>
                    <a:pt x="31" y="11"/>
                  </a:lnTo>
                  <a:cubicBezTo>
                    <a:pt x="0" y="64"/>
                    <a:pt x="68" y="197"/>
                    <a:pt x="138" y="69"/>
                  </a:cubicBezTo>
                  <a:lnTo>
                    <a:pt x="108" y="0"/>
                  </a:lnTo>
                  <a:lnTo>
                    <a:pt x="31" y="11"/>
                  </a:lnTo>
                </a:path>
              </a:pathLst>
            </a:custGeom>
            <a:solidFill>
              <a:schemeClr val="bg1">
                <a:lumMod val="8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87" name="Freeform 98">
              <a:extLst>
                <a:ext uri="{FF2B5EF4-FFF2-40B4-BE49-F238E27FC236}">
                  <a16:creationId xmlns:a16="http://schemas.microsoft.com/office/drawing/2014/main" xmlns="" id="{21812B36-02AE-4FE2-81FA-D8E6E4DD36B7}"/>
                </a:ext>
              </a:extLst>
            </p:cNvPr>
            <p:cNvSpPr>
              <a:spLocks noChangeArrowheads="1"/>
            </p:cNvSpPr>
            <p:nvPr/>
          </p:nvSpPr>
          <p:spPr bwMode="auto">
            <a:xfrm>
              <a:off x="6862624" y="3342597"/>
              <a:ext cx="451304" cy="271973"/>
            </a:xfrm>
            <a:custGeom>
              <a:avLst/>
              <a:gdLst>
                <a:gd name="connsiteX0" fmla="*/ 556598 w 1397571"/>
                <a:gd name="connsiteY0" fmla="*/ 216286 h 842230"/>
                <a:gd name="connsiteX1" fmla="*/ 568343 w 1397571"/>
                <a:gd name="connsiteY1" fmla="*/ 223481 h 842230"/>
                <a:gd name="connsiteX2" fmla="*/ 561818 w 1397571"/>
                <a:gd name="connsiteY2" fmla="*/ 235254 h 842230"/>
                <a:gd name="connsiteX3" fmla="*/ 516684 w 1397571"/>
                <a:gd name="connsiteY3" fmla="*/ 250505 h 842230"/>
                <a:gd name="connsiteX4" fmla="*/ 494963 w 1397571"/>
                <a:gd name="connsiteY4" fmla="*/ 323700 h 842230"/>
                <a:gd name="connsiteX5" fmla="*/ 474764 w 1397571"/>
                <a:gd name="connsiteY5" fmla="*/ 467332 h 842230"/>
                <a:gd name="connsiteX6" fmla="*/ 465581 w 1397571"/>
                <a:gd name="connsiteY6" fmla="*/ 476434 h 842230"/>
                <a:gd name="connsiteX7" fmla="*/ 464926 w 1397571"/>
                <a:gd name="connsiteY7" fmla="*/ 476434 h 842230"/>
                <a:gd name="connsiteX8" fmla="*/ 455743 w 1397571"/>
                <a:gd name="connsiteY8" fmla="*/ 466032 h 842230"/>
                <a:gd name="connsiteX9" fmla="*/ 475942 w 1397571"/>
                <a:gd name="connsiteY9" fmla="*/ 318652 h 842230"/>
                <a:gd name="connsiteX10" fmla="*/ 494064 w 1397571"/>
                <a:gd name="connsiteY10" fmla="*/ 258148 h 842230"/>
                <a:gd name="connsiteX11" fmla="*/ 445675 w 1397571"/>
                <a:gd name="connsiteY11" fmla="*/ 274499 h 842230"/>
                <a:gd name="connsiteX12" fmla="*/ 257107 w 1397571"/>
                <a:gd name="connsiteY12" fmla="*/ 404004 h 842230"/>
                <a:gd name="connsiteX13" fmla="*/ 133787 w 1397571"/>
                <a:gd name="connsiteY13" fmla="*/ 604149 h 842230"/>
                <a:gd name="connsiteX14" fmla="*/ 67886 w 1397571"/>
                <a:gd name="connsiteY14" fmla="*/ 842230 h 842230"/>
                <a:gd name="connsiteX15" fmla="*/ 48964 w 1397571"/>
                <a:gd name="connsiteY15" fmla="*/ 838960 h 842230"/>
                <a:gd name="connsiteX16" fmla="*/ 116170 w 1397571"/>
                <a:gd name="connsiteY16" fmla="*/ 596954 h 842230"/>
                <a:gd name="connsiteX17" fmla="*/ 243405 w 1397571"/>
                <a:gd name="connsiteY17" fmla="*/ 390923 h 842230"/>
                <a:gd name="connsiteX18" fmla="*/ 437845 w 1397571"/>
                <a:gd name="connsiteY18" fmla="*/ 256839 h 842230"/>
                <a:gd name="connsiteX19" fmla="*/ 556598 w 1397571"/>
                <a:gd name="connsiteY19" fmla="*/ 216286 h 842230"/>
                <a:gd name="connsiteX20" fmla="*/ 1241030 w 1397571"/>
                <a:gd name="connsiteY20" fmla="*/ 72016 h 842230"/>
                <a:gd name="connsiteX21" fmla="*/ 1254766 w 1397571"/>
                <a:gd name="connsiteY21" fmla="*/ 72016 h 842230"/>
                <a:gd name="connsiteX22" fmla="*/ 1254112 w 1397571"/>
                <a:gd name="connsiteY22" fmla="*/ 85790 h 842230"/>
                <a:gd name="connsiteX23" fmla="*/ 1207670 w 1397571"/>
                <a:gd name="connsiteY23" fmla="*/ 126457 h 842230"/>
                <a:gd name="connsiteX24" fmla="*/ 1040215 w 1397571"/>
                <a:gd name="connsiteY24" fmla="*/ 235338 h 842230"/>
                <a:gd name="connsiteX25" fmla="*/ 917240 w 1397571"/>
                <a:gd name="connsiteY25" fmla="*/ 266166 h 842230"/>
                <a:gd name="connsiteX26" fmla="*/ 868181 w 1397571"/>
                <a:gd name="connsiteY26" fmla="*/ 258295 h 842230"/>
                <a:gd name="connsiteX27" fmla="*/ 794920 w 1397571"/>
                <a:gd name="connsiteY27" fmla="*/ 203199 h 842230"/>
                <a:gd name="connsiteX28" fmla="*/ 777258 w 1397571"/>
                <a:gd name="connsiteY28" fmla="*/ 161220 h 842230"/>
                <a:gd name="connsiteX29" fmla="*/ 741282 w 1397571"/>
                <a:gd name="connsiteY29" fmla="*/ 96285 h 842230"/>
                <a:gd name="connsiteX30" fmla="*/ 741282 w 1397571"/>
                <a:gd name="connsiteY30" fmla="*/ 82510 h 842230"/>
                <a:gd name="connsiteX31" fmla="*/ 755018 w 1397571"/>
                <a:gd name="connsiteY31" fmla="*/ 82510 h 842230"/>
                <a:gd name="connsiteX32" fmla="*/ 796228 w 1397571"/>
                <a:gd name="connsiteY32" fmla="*/ 155973 h 842230"/>
                <a:gd name="connsiteX33" fmla="*/ 811273 w 1397571"/>
                <a:gd name="connsiteY33" fmla="*/ 191392 h 842230"/>
                <a:gd name="connsiteX34" fmla="*/ 874068 w 1397571"/>
                <a:gd name="connsiteY34" fmla="*/ 239930 h 842230"/>
                <a:gd name="connsiteX35" fmla="*/ 1032365 w 1397571"/>
                <a:gd name="connsiteY35" fmla="*/ 217629 h 842230"/>
                <a:gd name="connsiteX36" fmla="*/ 1195895 w 1397571"/>
                <a:gd name="connsiteY36" fmla="*/ 111371 h 842230"/>
                <a:gd name="connsiteX37" fmla="*/ 1241030 w 1397571"/>
                <a:gd name="connsiteY37" fmla="*/ 72016 h 842230"/>
                <a:gd name="connsiteX38" fmla="*/ 605575 w 1397571"/>
                <a:gd name="connsiteY38" fmla="*/ 69385 h 842230"/>
                <a:gd name="connsiteX39" fmla="*/ 617308 w 1397571"/>
                <a:gd name="connsiteY39" fmla="*/ 76563 h 842230"/>
                <a:gd name="connsiteX40" fmla="*/ 610138 w 1397571"/>
                <a:gd name="connsiteY40" fmla="*/ 88308 h 842230"/>
                <a:gd name="connsiteX41" fmla="*/ 396981 w 1397571"/>
                <a:gd name="connsiteY41" fmla="*/ 169872 h 842230"/>
                <a:gd name="connsiteX42" fmla="*/ 188387 w 1397571"/>
                <a:gd name="connsiteY42" fmla="*/ 340830 h 842230"/>
                <a:gd name="connsiteX43" fmla="*/ 67793 w 1397571"/>
                <a:gd name="connsiteY43" fmla="*/ 576387 h 842230"/>
                <a:gd name="connsiteX44" fmla="*/ 18904 w 1397571"/>
                <a:gd name="connsiteY44" fmla="*/ 830214 h 842230"/>
                <a:gd name="connsiteX45" fmla="*/ 9778 w 1397571"/>
                <a:gd name="connsiteY45" fmla="*/ 839349 h 842230"/>
                <a:gd name="connsiteX46" fmla="*/ 8474 w 1397571"/>
                <a:gd name="connsiteY46" fmla="*/ 839349 h 842230"/>
                <a:gd name="connsiteX47" fmla="*/ 0 w 1397571"/>
                <a:gd name="connsiteY47" fmla="*/ 828256 h 842230"/>
                <a:gd name="connsiteX48" fmla="*/ 49541 w 1397571"/>
                <a:gd name="connsiteY48" fmla="*/ 570514 h 842230"/>
                <a:gd name="connsiteX49" fmla="*/ 173394 w 1397571"/>
                <a:gd name="connsiteY49" fmla="*/ 328432 h 842230"/>
                <a:gd name="connsiteX50" fmla="*/ 387855 w 1397571"/>
                <a:gd name="connsiteY50" fmla="*/ 152907 h 842230"/>
                <a:gd name="connsiteX51" fmla="*/ 605575 w 1397571"/>
                <a:gd name="connsiteY51" fmla="*/ 69385 h 842230"/>
                <a:gd name="connsiteX52" fmla="*/ 732923 w 1397571"/>
                <a:gd name="connsiteY52" fmla="*/ 18238 h 842230"/>
                <a:gd name="connsiteX53" fmla="*/ 745164 w 1397571"/>
                <a:gd name="connsiteY53" fmla="*/ 22910 h 842230"/>
                <a:gd name="connsiteX54" fmla="*/ 768357 w 1397571"/>
                <a:gd name="connsiteY54" fmla="*/ 51609 h 842230"/>
                <a:gd name="connsiteX55" fmla="*/ 770934 w 1397571"/>
                <a:gd name="connsiteY55" fmla="*/ 65624 h 842230"/>
                <a:gd name="connsiteX56" fmla="*/ 763203 w 1397571"/>
                <a:gd name="connsiteY56" fmla="*/ 70296 h 842230"/>
                <a:gd name="connsiteX57" fmla="*/ 758049 w 1397571"/>
                <a:gd name="connsiteY57" fmla="*/ 68294 h 842230"/>
                <a:gd name="connsiteX58" fmla="*/ 727769 w 1397571"/>
                <a:gd name="connsiteY58" fmla="*/ 31587 h 842230"/>
                <a:gd name="connsiteX59" fmla="*/ 732923 w 1397571"/>
                <a:gd name="connsiteY59" fmla="*/ 18238 h 842230"/>
                <a:gd name="connsiteX60" fmla="*/ 1393284 w 1397571"/>
                <a:gd name="connsiteY60" fmla="*/ 1568 h 842230"/>
                <a:gd name="connsiteX61" fmla="*/ 1395247 w 1397571"/>
                <a:gd name="connsiteY61" fmla="*/ 15294 h 842230"/>
                <a:gd name="connsiteX62" fmla="*/ 1257220 w 1397571"/>
                <a:gd name="connsiteY62" fmla="*/ 178043 h 842230"/>
                <a:gd name="connsiteX63" fmla="*/ 1084523 w 1397571"/>
                <a:gd name="connsiteY63" fmla="*/ 315954 h 842230"/>
                <a:gd name="connsiteX64" fmla="*/ 1043966 w 1397571"/>
                <a:gd name="connsiteY64" fmla="*/ 337523 h 842230"/>
                <a:gd name="connsiteX65" fmla="*/ 1039387 w 1397571"/>
                <a:gd name="connsiteY65" fmla="*/ 338177 h 842230"/>
                <a:gd name="connsiteX66" fmla="*/ 1030883 w 1397571"/>
                <a:gd name="connsiteY66" fmla="*/ 332948 h 842230"/>
                <a:gd name="connsiteX67" fmla="*/ 1035462 w 1397571"/>
                <a:gd name="connsiteY67" fmla="*/ 319876 h 842230"/>
                <a:gd name="connsiteX68" fmla="*/ 1074057 w 1397571"/>
                <a:gd name="connsiteY68" fmla="*/ 299614 h 842230"/>
                <a:gd name="connsiteX69" fmla="*/ 1243483 w 1397571"/>
                <a:gd name="connsiteY69" fmla="*/ 164317 h 842230"/>
                <a:gd name="connsiteX70" fmla="*/ 1380201 w 1397571"/>
                <a:gd name="connsiteY70" fmla="*/ 3529 h 842230"/>
                <a:gd name="connsiteX71" fmla="*/ 1393284 w 1397571"/>
                <a:gd name="connsiteY71" fmla="*/ 1568 h 842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397571" h="842230">
                  <a:moveTo>
                    <a:pt x="556598" y="216286"/>
                  </a:moveTo>
                  <a:cubicBezTo>
                    <a:pt x="561818" y="214978"/>
                    <a:pt x="567038" y="218249"/>
                    <a:pt x="568343" y="223481"/>
                  </a:cubicBezTo>
                  <a:cubicBezTo>
                    <a:pt x="569647" y="228714"/>
                    <a:pt x="566385" y="233946"/>
                    <a:pt x="561818" y="235254"/>
                  </a:cubicBezTo>
                  <a:lnTo>
                    <a:pt x="516684" y="250505"/>
                  </a:lnTo>
                  <a:lnTo>
                    <a:pt x="494963" y="323700"/>
                  </a:lnTo>
                  <a:cubicBezTo>
                    <a:pt x="476977" y="401383"/>
                    <a:pt x="474764" y="466357"/>
                    <a:pt x="474764" y="467332"/>
                  </a:cubicBezTo>
                  <a:cubicBezTo>
                    <a:pt x="474764" y="471883"/>
                    <a:pt x="470173" y="476434"/>
                    <a:pt x="465581" y="476434"/>
                  </a:cubicBezTo>
                  <a:lnTo>
                    <a:pt x="464926" y="476434"/>
                  </a:lnTo>
                  <a:cubicBezTo>
                    <a:pt x="459678" y="476434"/>
                    <a:pt x="455087" y="471233"/>
                    <a:pt x="455743" y="466032"/>
                  </a:cubicBezTo>
                  <a:cubicBezTo>
                    <a:pt x="455743" y="462618"/>
                    <a:pt x="457587" y="397401"/>
                    <a:pt x="475942" y="318652"/>
                  </a:cubicBezTo>
                  <a:lnTo>
                    <a:pt x="494064" y="258148"/>
                  </a:lnTo>
                  <a:lnTo>
                    <a:pt x="445675" y="274499"/>
                  </a:lnTo>
                  <a:cubicBezTo>
                    <a:pt x="369334" y="307202"/>
                    <a:pt x="306043" y="351025"/>
                    <a:pt x="257107" y="404004"/>
                  </a:cubicBezTo>
                  <a:cubicBezTo>
                    <a:pt x="206866" y="458292"/>
                    <a:pt x="165759" y="525007"/>
                    <a:pt x="133787" y="604149"/>
                  </a:cubicBezTo>
                  <a:cubicBezTo>
                    <a:pt x="106383" y="672172"/>
                    <a:pt x="84851" y="750006"/>
                    <a:pt x="67886" y="842230"/>
                  </a:cubicBezTo>
                  <a:lnTo>
                    <a:pt x="48964" y="838960"/>
                  </a:lnTo>
                  <a:cubicBezTo>
                    <a:pt x="65929" y="745428"/>
                    <a:pt x="88113" y="666940"/>
                    <a:pt x="116170" y="596954"/>
                  </a:cubicBezTo>
                  <a:cubicBezTo>
                    <a:pt x="148794" y="515850"/>
                    <a:pt x="191206" y="446519"/>
                    <a:pt x="243405" y="390923"/>
                  </a:cubicBezTo>
                  <a:cubicBezTo>
                    <a:pt x="293646" y="335981"/>
                    <a:pt x="358895" y="290850"/>
                    <a:pt x="437845" y="256839"/>
                  </a:cubicBezTo>
                  <a:cubicBezTo>
                    <a:pt x="474385" y="241141"/>
                    <a:pt x="514186" y="227406"/>
                    <a:pt x="556598" y="216286"/>
                  </a:cubicBezTo>
                  <a:close/>
                  <a:moveTo>
                    <a:pt x="1241030" y="72016"/>
                  </a:moveTo>
                  <a:cubicBezTo>
                    <a:pt x="1244954" y="68080"/>
                    <a:pt x="1250842" y="68736"/>
                    <a:pt x="1254766" y="72016"/>
                  </a:cubicBezTo>
                  <a:cubicBezTo>
                    <a:pt x="1258037" y="76607"/>
                    <a:pt x="1258037" y="82510"/>
                    <a:pt x="1254112" y="85790"/>
                  </a:cubicBezTo>
                  <a:cubicBezTo>
                    <a:pt x="1238413" y="100220"/>
                    <a:pt x="1223368" y="113338"/>
                    <a:pt x="1207670" y="126457"/>
                  </a:cubicBezTo>
                  <a:cubicBezTo>
                    <a:pt x="1148145" y="175650"/>
                    <a:pt x="1093199" y="211070"/>
                    <a:pt x="1040215" y="235338"/>
                  </a:cubicBezTo>
                  <a:cubicBezTo>
                    <a:pt x="1012088" y="247801"/>
                    <a:pt x="964337" y="266166"/>
                    <a:pt x="917240" y="266166"/>
                  </a:cubicBezTo>
                  <a:cubicBezTo>
                    <a:pt x="900233" y="266166"/>
                    <a:pt x="883880" y="263543"/>
                    <a:pt x="868181" y="258295"/>
                  </a:cubicBezTo>
                  <a:cubicBezTo>
                    <a:pt x="840054" y="249113"/>
                    <a:pt x="814543" y="230091"/>
                    <a:pt x="794920" y="203199"/>
                  </a:cubicBezTo>
                  <a:cubicBezTo>
                    <a:pt x="784454" y="188113"/>
                    <a:pt x="780529" y="174338"/>
                    <a:pt x="777258" y="161220"/>
                  </a:cubicBezTo>
                  <a:cubicBezTo>
                    <a:pt x="772680" y="142199"/>
                    <a:pt x="767447" y="123177"/>
                    <a:pt x="741282" y="96285"/>
                  </a:cubicBezTo>
                  <a:cubicBezTo>
                    <a:pt x="737357" y="92349"/>
                    <a:pt x="737357" y="85790"/>
                    <a:pt x="741282" y="82510"/>
                  </a:cubicBezTo>
                  <a:cubicBezTo>
                    <a:pt x="745206" y="78575"/>
                    <a:pt x="751094" y="78575"/>
                    <a:pt x="755018" y="82510"/>
                  </a:cubicBezTo>
                  <a:cubicBezTo>
                    <a:pt x="785108" y="112682"/>
                    <a:pt x="790995" y="135639"/>
                    <a:pt x="796228" y="155973"/>
                  </a:cubicBezTo>
                  <a:cubicBezTo>
                    <a:pt x="799498" y="168435"/>
                    <a:pt x="802115" y="179586"/>
                    <a:pt x="811273" y="191392"/>
                  </a:cubicBezTo>
                  <a:cubicBezTo>
                    <a:pt x="827626" y="215661"/>
                    <a:pt x="849212" y="232059"/>
                    <a:pt x="874068" y="239930"/>
                  </a:cubicBezTo>
                  <a:cubicBezTo>
                    <a:pt x="913315" y="253704"/>
                    <a:pt x="971532" y="245177"/>
                    <a:pt x="1032365" y="217629"/>
                  </a:cubicBezTo>
                  <a:cubicBezTo>
                    <a:pt x="1084041" y="194016"/>
                    <a:pt x="1137025" y="159252"/>
                    <a:pt x="1195895" y="111371"/>
                  </a:cubicBezTo>
                  <a:cubicBezTo>
                    <a:pt x="1210286" y="98908"/>
                    <a:pt x="1225985" y="85134"/>
                    <a:pt x="1241030" y="72016"/>
                  </a:cubicBezTo>
                  <a:close/>
                  <a:moveTo>
                    <a:pt x="605575" y="69385"/>
                  </a:moveTo>
                  <a:cubicBezTo>
                    <a:pt x="610790" y="68080"/>
                    <a:pt x="616005" y="71343"/>
                    <a:pt x="617308" y="76563"/>
                  </a:cubicBezTo>
                  <a:cubicBezTo>
                    <a:pt x="618612" y="81783"/>
                    <a:pt x="615353" y="87003"/>
                    <a:pt x="610138" y="88308"/>
                  </a:cubicBezTo>
                  <a:cubicBezTo>
                    <a:pt x="529308" y="109841"/>
                    <a:pt x="459559" y="136594"/>
                    <a:pt x="396981" y="169872"/>
                  </a:cubicBezTo>
                  <a:cubicBezTo>
                    <a:pt x="312239" y="215548"/>
                    <a:pt x="239883" y="274274"/>
                    <a:pt x="188387" y="340830"/>
                  </a:cubicBezTo>
                  <a:cubicBezTo>
                    <a:pt x="136890" y="406734"/>
                    <a:pt x="96475" y="485688"/>
                    <a:pt x="67793" y="576387"/>
                  </a:cubicBezTo>
                  <a:cubicBezTo>
                    <a:pt x="44326" y="650773"/>
                    <a:pt x="28682" y="733642"/>
                    <a:pt x="18904" y="830214"/>
                  </a:cubicBezTo>
                  <a:cubicBezTo>
                    <a:pt x="18904" y="835434"/>
                    <a:pt x="14341" y="839349"/>
                    <a:pt x="9778" y="839349"/>
                  </a:cubicBezTo>
                  <a:cubicBezTo>
                    <a:pt x="9126" y="839349"/>
                    <a:pt x="8474" y="839349"/>
                    <a:pt x="8474" y="839349"/>
                  </a:cubicBezTo>
                  <a:cubicBezTo>
                    <a:pt x="3259" y="838696"/>
                    <a:pt x="0" y="833476"/>
                    <a:pt x="0" y="828256"/>
                  </a:cubicBezTo>
                  <a:cubicBezTo>
                    <a:pt x="9778" y="730379"/>
                    <a:pt x="25422" y="646205"/>
                    <a:pt x="49541" y="570514"/>
                  </a:cubicBezTo>
                  <a:cubicBezTo>
                    <a:pt x="78223" y="477857"/>
                    <a:pt x="119942" y="396293"/>
                    <a:pt x="173394" y="328432"/>
                  </a:cubicBezTo>
                  <a:cubicBezTo>
                    <a:pt x="226846" y="259919"/>
                    <a:pt x="301158" y="199235"/>
                    <a:pt x="387855" y="152907"/>
                  </a:cubicBezTo>
                  <a:cubicBezTo>
                    <a:pt x="451737" y="118324"/>
                    <a:pt x="522789" y="91571"/>
                    <a:pt x="605575" y="69385"/>
                  </a:cubicBezTo>
                  <a:close/>
                  <a:moveTo>
                    <a:pt x="732923" y="18238"/>
                  </a:moveTo>
                  <a:cubicBezTo>
                    <a:pt x="736788" y="16236"/>
                    <a:pt x="742587" y="18238"/>
                    <a:pt x="745164" y="22910"/>
                  </a:cubicBezTo>
                  <a:cubicBezTo>
                    <a:pt x="751607" y="36258"/>
                    <a:pt x="759338" y="45602"/>
                    <a:pt x="768357" y="51609"/>
                  </a:cubicBezTo>
                  <a:cubicBezTo>
                    <a:pt x="772867" y="54946"/>
                    <a:pt x="774156" y="60952"/>
                    <a:pt x="770934" y="65624"/>
                  </a:cubicBezTo>
                  <a:cubicBezTo>
                    <a:pt x="769002" y="68294"/>
                    <a:pt x="766425" y="70296"/>
                    <a:pt x="763203" y="70296"/>
                  </a:cubicBezTo>
                  <a:cubicBezTo>
                    <a:pt x="761270" y="70296"/>
                    <a:pt x="759982" y="69628"/>
                    <a:pt x="758049" y="68294"/>
                  </a:cubicBezTo>
                  <a:cubicBezTo>
                    <a:pt x="746452" y="60952"/>
                    <a:pt x="736144" y="47604"/>
                    <a:pt x="727769" y="31587"/>
                  </a:cubicBezTo>
                  <a:cubicBezTo>
                    <a:pt x="725836" y="26247"/>
                    <a:pt x="727769" y="20908"/>
                    <a:pt x="732923" y="18238"/>
                  </a:cubicBezTo>
                  <a:close/>
                  <a:moveTo>
                    <a:pt x="1393284" y="1568"/>
                  </a:moveTo>
                  <a:cubicBezTo>
                    <a:pt x="1397864" y="4836"/>
                    <a:pt x="1399172" y="11372"/>
                    <a:pt x="1395247" y="15294"/>
                  </a:cubicBezTo>
                  <a:cubicBezTo>
                    <a:pt x="1349456" y="77387"/>
                    <a:pt x="1304319" y="130983"/>
                    <a:pt x="1257220" y="178043"/>
                  </a:cubicBezTo>
                  <a:cubicBezTo>
                    <a:pt x="1197038" y="238175"/>
                    <a:pt x="1142089" y="281966"/>
                    <a:pt x="1084523" y="315954"/>
                  </a:cubicBezTo>
                  <a:cubicBezTo>
                    <a:pt x="1070132" y="323797"/>
                    <a:pt x="1057049" y="330987"/>
                    <a:pt x="1043966" y="337523"/>
                  </a:cubicBezTo>
                  <a:cubicBezTo>
                    <a:pt x="1042003" y="337523"/>
                    <a:pt x="1040695" y="338177"/>
                    <a:pt x="1039387" y="338177"/>
                  </a:cubicBezTo>
                  <a:cubicBezTo>
                    <a:pt x="1036116" y="338177"/>
                    <a:pt x="1032191" y="336216"/>
                    <a:pt x="1030883" y="332948"/>
                  </a:cubicBezTo>
                  <a:cubicBezTo>
                    <a:pt x="1028266" y="327719"/>
                    <a:pt x="1030883" y="321836"/>
                    <a:pt x="1035462" y="319876"/>
                  </a:cubicBezTo>
                  <a:cubicBezTo>
                    <a:pt x="1047891" y="313340"/>
                    <a:pt x="1060974" y="306803"/>
                    <a:pt x="1074057" y="299614"/>
                  </a:cubicBezTo>
                  <a:cubicBezTo>
                    <a:pt x="1130968" y="266280"/>
                    <a:pt x="1183955" y="223795"/>
                    <a:pt x="1243483" y="164317"/>
                  </a:cubicBezTo>
                  <a:cubicBezTo>
                    <a:pt x="1289928" y="117911"/>
                    <a:pt x="1334410" y="64969"/>
                    <a:pt x="1380201" y="3529"/>
                  </a:cubicBezTo>
                  <a:cubicBezTo>
                    <a:pt x="1383472" y="-393"/>
                    <a:pt x="1389360" y="-1046"/>
                    <a:pt x="1393284" y="1568"/>
                  </a:cubicBezTo>
                  <a:close/>
                </a:path>
              </a:pathLst>
            </a:custGeom>
            <a:solidFill>
              <a:schemeClr val="bg1">
                <a:lumMod val="65000"/>
              </a:schemeClr>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88" name="Freeform 148">
              <a:extLst>
                <a:ext uri="{FF2B5EF4-FFF2-40B4-BE49-F238E27FC236}">
                  <a16:creationId xmlns:a16="http://schemas.microsoft.com/office/drawing/2014/main" xmlns="" id="{EDEC2896-BDF2-4E17-8B79-757D0366C5C0}"/>
                </a:ext>
              </a:extLst>
            </p:cNvPr>
            <p:cNvSpPr>
              <a:spLocks noChangeArrowheads="1"/>
            </p:cNvSpPr>
            <p:nvPr/>
          </p:nvSpPr>
          <p:spPr bwMode="auto">
            <a:xfrm>
              <a:off x="6973307" y="3593388"/>
              <a:ext cx="122774" cy="442732"/>
            </a:xfrm>
            <a:custGeom>
              <a:avLst/>
              <a:gdLst>
                <a:gd name="T0" fmla="*/ 565 w 582"/>
                <a:gd name="T1" fmla="*/ 2096 h 2097"/>
                <a:gd name="T2" fmla="*/ 565 w 582"/>
                <a:gd name="T3" fmla="*/ 2096 h 2097"/>
                <a:gd name="T4" fmla="*/ 550 w 582"/>
                <a:gd name="T5" fmla="*/ 2084 h 2097"/>
                <a:gd name="T6" fmla="*/ 550 w 582"/>
                <a:gd name="T7" fmla="*/ 2084 h 2097"/>
                <a:gd name="T8" fmla="*/ 441 w 582"/>
                <a:gd name="T9" fmla="*/ 1557 h 2097"/>
                <a:gd name="T10" fmla="*/ 441 w 582"/>
                <a:gd name="T11" fmla="*/ 1557 h 2097"/>
                <a:gd name="T12" fmla="*/ 422 w 582"/>
                <a:gd name="T13" fmla="*/ 810 h 2097"/>
                <a:gd name="T14" fmla="*/ 422 w 582"/>
                <a:gd name="T15" fmla="*/ 810 h 2097"/>
                <a:gd name="T16" fmla="*/ 1 w 582"/>
                <a:gd name="T17" fmla="*/ 18 h 2097"/>
                <a:gd name="T18" fmla="*/ 1 w 582"/>
                <a:gd name="T19" fmla="*/ 18 h 2097"/>
                <a:gd name="T20" fmla="*/ 13 w 582"/>
                <a:gd name="T21" fmla="*/ 1 h 2097"/>
                <a:gd name="T22" fmla="*/ 13 w 582"/>
                <a:gd name="T23" fmla="*/ 1 h 2097"/>
                <a:gd name="T24" fmla="*/ 31 w 582"/>
                <a:gd name="T25" fmla="*/ 14 h 2097"/>
                <a:gd name="T26" fmla="*/ 31 w 582"/>
                <a:gd name="T27" fmla="*/ 14 h 2097"/>
                <a:gd name="T28" fmla="*/ 453 w 582"/>
                <a:gd name="T29" fmla="*/ 800 h 2097"/>
                <a:gd name="T30" fmla="*/ 453 w 582"/>
                <a:gd name="T31" fmla="*/ 800 h 2097"/>
                <a:gd name="T32" fmla="*/ 452 w 582"/>
                <a:gd name="T33" fmla="*/ 822 h 2097"/>
                <a:gd name="T34" fmla="*/ 452 w 582"/>
                <a:gd name="T35" fmla="*/ 822 h 2097"/>
                <a:gd name="T36" fmla="*/ 470 w 582"/>
                <a:gd name="T37" fmla="*/ 1551 h 2097"/>
                <a:gd name="T38" fmla="*/ 470 w 582"/>
                <a:gd name="T39" fmla="*/ 1551 h 2097"/>
                <a:gd name="T40" fmla="*/ 579 w 582"/>
                <a:gd name="T41" fmla="*/ 2079 h 2097"/>
                <a:gd name="T42" fmla="*/ 579 w 582"/>
                <a:gd name="T43" fmla="*/ 2079 h 2097"/>
                <a:gd name="T44" fmla="*/ 567 w 582"/>
                <a:gd name="T45" fmla="*/ 2096 h 2097"/>
                <a:gd name="T46" fmla="*/ 567 w 582"/>
                <a:gd name="T47" fmla="*/ 2096 h 2097"/>
                <a:gd name="T48" fmla="*/ 565 w 582"/>
                <a:gd name="T49" fmla="*/ 2096 h 2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2" h="2097">
                  <a:moveTo>
                    <a:pt x="565" y="2096"/>
                  </a:moveTo>
                  <a:lnTo>
                    <a:pt x="565" y="2096"/>
                  </a:lnTo>
                  <a:cubicBezTo>
                    <a:pt x="558" y="2096"/>
                    <a:pt x="551" y="2092"/>
                    <a:pt x="550" y="2084"/>
                  </a:cubicBezTo>
                  <a:lnTo>
                    <a:pt x="550" y="2084"/>
                  </a:lnTo>
                  <a:cubicBezTo>
                    <a:pt x="514" y="1883"/>
                    <a:pt x="475" y="1710"/>
                    <a:pt x="441" y="1557"/>
                  </a:cubicBezTo>
                  <a:lnTo>
                    <a:pt x="441" y="1557"/>
                  </a:lnTo>
                  <a:cubicBezTo>
                    <a:pt x="355" y="1172"/>
                    <a:pt x="302" y="934"/>
                    <a:pt x="422" y="810"/>
                  </a:cubicBezTo>
                  <a:lnTo>
                    <a:pt x="422" y="810"/>
                  </a:lnTo>
                  <a:cubicBezTo>
                    <a:pt x="364" y="743"/>
                    <a:pt x="55" y="375"/>
                    <a:pt x="1" y="18"/>
                  </a:cubicBezTo>
                  <a:lnTo>
                    <a:pt x="1" y="18"/>
                  </a:lnTo>
                  <a:cubicBezTo>
                    <a:pt x="0" y="10"/>
                    <a:pt x="5" y="2"/>
                    <a:pt x="13" y="1"/>
                  </a:cubicBezTo>
                  <a:lnTo>
                    <a:pt x="13" y="1"/>
                  </a:lnTo>
                  <a:cubicBezTo>
                    <a:pt x="22" y="0"/>
                    <a:pt x="29" y="5"/>
                    <a:pt x="31" y="14"/>
                  </a:cubicBezTo>
                  <a:lnTo>
                    <a:pt x="31" y="14"/>
                  </a:lnTo>
                  <a:cubicBezTo>
                    <a:pt x="88" y="397"/>
                    <a:pt x="450" y="796"/>
                    <a:pt x="453" y="800"/>
                  </a:cubicBezTo>
                  <a:lnTo>
                    <a:pt x="453" y="800"/>
                  </a:lnTo>
                  <a:cubicBezTo>
                    <a:pt x="459" y="806"/>
                    <a:pt x="459" y="816"/>
                    <a:pt x="452" y="822"/>
                  </a:cubicBezTo>
                  <a:lnTo>
                    <a:pt x="452" y="822"/>
                  </a:lnTo>
                  <a:cubicBezTo>
                    <a:pt x="332" y="932"/>
                    <a:pt x="384" y="1165"/>
                    <a:pt x="470" y="1551"/>
                  </a:cubicBezTo>
                  <a:lnTo>
                    <a:pt x="470" y="1551"/>
                  </a:lnTo>
                  <a:cubicBezTo>
                    <a:pt x="504" y="1703"/>
                    <a:pt x="543" y="1877"/>
                    <a:pt x="579" y="2079"/>
                  </a:cubicBezTo>
                  <a:lnTo>
                    <a:pt x="579" y="2079"/>
                  </a:lnTo>
                  <a:cubicBezTo>
                    <a:pt x="581" y="2087"/>
                    <a:pt x="576" y="2094"/>
                    <a:pt x="567" y="2096"/>
                  </a:cubicBezTo>
                  <a:lnTo>
                    <a:pt x="567" y="2096"/>
                  </a:lnTo>
                  <a:cubicBezTo>
                    <a:pt x="567" y="2096"/>
                    <a:pt x="566" y="2096"/>
                    <a:pt x="565" y="2096"/>
                  </a:cubicBezTo>
                </a:path>
              </a:pathLst>
            </a:custGeom>
            <a:solidFill>
              <a:schemeClr val="accent3">
                <a:lumMod val="5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grpSp>
      <p:sp>
        <p:nvSpPr>
          <p:cNvPr id="90" name="Subtitle 2">
            <a:extLst>
              <a:ext uri="{FF2B5EF4-FFF2-40B4-BE49-F238E27FC236}">
                <a16:creationId xmlns:a16="http://schemas.microsoft.com/office/drawing/2014/main" xmlns="" id="{6C4285EA-0B3E-4EA6-BCD8-40ECC99F3071}"/>
              </a:ext>
            </a:extLst>
          </p:cNvPr>
          <p:cNvSpPr txBox="1">
            <a:spLocks/>
          </p:cNvSpPr>
          <p:nvPr/>
        </p:nvSpPr>
        <p:spPr>
          <a:xfrm>
            <a:off x="9533315" y="4704476"/>
            <a:ext cx="1791955" cy="21378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ts val="1313"/>
              </a:lnSpc>
              <a:spcBef>
                <a:spcPct val="20000"/>
              </a:spcBef>
              <a:spcAft>
                <a:spcPts val="0"/>
              </a:spcAft>
              <a:buClrTx/>
              <a:buSzTx/>
              <a:buFont typeface="Arial"/>
              <a:buNone/>
              <a:tabLst/>
              <a:defRPr/>
            </a:pPr>
            <a:r>
              <a:rPr kumimoji="0" lang="en-GB" sz="1600" b="0" i="0" u="none"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rPr>
              <a:t>.</a:t>
            </a:r>
          </a:p>
        </p:txBody>
      </p:sp>
      <p:sp>
        <p:nvSpPr>
          <p:cNvPr id="91" name="Subtitle 2">
            <a:extLst>
              <a:ext uri="{FF2B5EF4-FFF2-40B4-BE49-F238E27FC236}">
                <a16:creationId xmlns:a16="http://schemas.microsoft.com/office/drawing/2014/main" xmlns="" id="{EA4F8588-92B1-4120-BEC5-77D45B5B8DE6}"/>
              </a:ext>
            </a:extLst>
          </p:cNvPr>
          <p:cNvSpPr txBox="1">
            <a:spLocks/>
          </p:cNvSpPr>
          <p:nvPr/>
        </p:nvSpPr>
        <p:spPr>
          <a:xfrm>
            <a:off x="779644" y="3486704"/>
            <a:ext cx="10931200" cy="3112399"/>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marR="0" lvl="0" indent="-342900" algn="l" defTabSz="1087636"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err="1">
                <a:ln>
                  <a:noFill/>
                </a:ln>
                <a:solidFill>
                  <a:srgbClr val="245473"/>
                </a:solidFill>
                <a:effectLst/>
                <a:uLnTx/>
                <a:uFillTx/>
                <a:latin typeface="Calibri Light" panose="020F0302020204030204"/>
                <a:ea typeface="+mn-ea"/>
              </a:rPr>
              <a:t>erfasst</a:t>
            </a:r>
            <a:r>
              <a:rPr kumimoji="0" lang="en-GB" sz="2000" b="0" i="0" u="none" strike="noStrike" kern="1200" cap="none" spc="0" normalizeH="0" baseline="0" noProof="0" dirty="0">
                <a:ln>
                  <a:noFill/>
                </a:ln>
                <a:solidFill>
                  <a:srgbClr val="245473"/>
                </a:solidFill>
                <a:effectLst/>
                <a:uLnTx/>
                <a:uFillTx/>
                <a:latin typeface="Calibri Light" panose="020F0302020204030204"/>
                <a:ea typeface="+mn-ea"/>
              </a:rPr>
              <a:t> schnell das große Bild Ihrer überwachten Themen oder </a:t>
            </a:r>
            <a:r>
              <a:rPr kumimoji="0" lang="en-GB" sz="2000" b="0" i="0" u="none" strike="noStrike" kern="1200" cap="none" spc="0" normalizeH="0" baseline="0" noProof="0" dirty="0" err="1">
                <a:ln>
                  <a:noFill/>
                </a:ln>
                <a:solidFill>
                  <a:srgbClr val="245473"/>
                </a:solidFill>
                <a:effectLst/>
                <a:uLnTx/>
                <a:uFillTx/>
                <a:latin typeface="Calibri Light" panose="020F0302020204030204"/>
                <a:ea typeface="+mn-ea"/>
              </a:rPr>
              <a:t>Ihrer</a:t>
            </a:r>
            <a:r>
              <a:rPr kumimoji="0" lang="en-GB" sz="2000" b="0" i="0" u="none" strike="noStrike" kern="1200" cap="none" spc="0" normalizeH="0" baseline="0" noProof="0" dirty="0">
                <a:ln>
                  <a:noFill/>
                </a:ln>
                <a:solidFill>
                  <a:srgbClr val="245473"/>
                </a:solidFill>
                <a:effectLst/>
                <a:uLnTx/>
                <a:uFillTx/>
                <a:latin typeface="Calibri Light" panose="020F0302020204030204"/>
                <a:ea typeface="+mn-ea"/>
              </a:rPr>
              <a:t> </a:t>
            </a:r>
            <a:r>
              <a:rPr kumimoji="0" lang="en-GB" sz="2000" b="0" i="0" u="none" strike="noStrike" kern="1200" cap="none" spc="0" normalizeH="0" baseline="0" noProof="0" dirty="0" err="1">
                <a:ln>
                  <a:noFill/>
                </a:ln>
                <a:solidFill>
                  <a:srgbClr val="245473"/>
                </a:solidFill>
                <a:effectLst/>
                <a:uLnTx/>
                <a:uFillTx/>
                <a:latin typeface="Calibri Light" panose="020F0302020204030204"/>
                <a:ea typeface="+mn-ea"/>
              </a:rPr>
              <a:t>Marke</a:t>
            </a:r>
            <a:endParaRPr kumimoji="0" lang="en-GB" sz="2000" b="0" i="0" u="none" strike="noStrike" kern="1200" cap="none" spc="0" normalizeH="0" baseline="0" noProof="0" dirty="0">
              <a:ln>
                <a:noFill/>
              </a:ln>
              <a:solidFill>
                <a:srgbClr val="245473"/>
              </a:solidFill>
              <a:effectLst/>
              <a:uLnTx/>
              <a:uFillTx/>
              <a:latin typeface="Calibri Light" panose="020F0302020204030204"/>
              <a:ea typeface="+mn-ea"/>
            </a:endParaRPr>
          </a:p>
          <a:p>
            <a:pPr marL="342900" marR="0" lvl="0" indent="-342900" algn="l" defTabSz="1087636"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err="1">
                <a:ln>
                  <a:noFill/>
                </a:ln>
                <a:solidFill>
                  <a:srgbClr val="245473"/>
                </a:solidFill>
                <a:effectLst/>
                <a:uLnTx/>
                <a:uFillTx/>
                <a:latin typeface="Calibri Light" panose="020F0302020204030204"/>
                <a:ea typeface="+mn-ea"/>
              </a:rPr>
              <a:t>sollte</a:t>
            </a:r>
            <a:r>
              <a:rPr kumimoji="0" lang="en-GB" sz="2000" b="0" i="0" u="none" strike="noStrike" kern="1200" cap="none" spc="0" normalizeH="0" baseline="0" noProof="0" dirty="0">
                <a:ln>
                  <a:noFill/>
                </a:ln>
                <a:solidFill>
                  <a:srgbClr val="245473"/>
                </a:solidFill>
                <a:effectLst/>
                <a:uLnTx/>
                <a:uFillTx/>
                <a:latin typeface="Calibri Light" panose="020F0302020204030204"/>
                <a:ea typeface="+mn-ea"/>
              </a:rPr>
              <a:t> an die Bedürfnisse des Kunden anpassbar sein und eine breite Palette von </a:t>
            </a:r>
            <a:r>
              <a:rPr kumimoji="0" lang="en-GB" sz="2000" b="0" i="0" u="none" strike="noStrike" kern="1200" cap="none" spc="0" normalizeH="0" baseline="0" noProof="0" dirty="0" err="1">
                <a:ln>
                  <a:noFill/>
                </a:ln>
                <a:solidFill>
                  <a:srgbClr val="245473"/>
                </a:solidFill>
                <a:effectLst/>
                <a:uLnTx/>
                <a:uFillTx/>
                <a:latin typeface="Calibri Light" panose="020F0302020204030204"/>
                <a:ea typeface="+mn-ea"/>
              </a:rPr>
              <a:t>Visualisierungs-werkzeugen</a:t>
            </a:r>
            <a:r>
              <a:rPr kumimoji="0" lang="en-GB" sz="2000" b="0" i="0" u="none" strike="noStrike" kern="1200" cap="none" spc="0" normalizeH="0" baseline="0" noProof="0" dirty="0">
                <a:ln>
                  <a:noFill/>
                </a:ln>
                <a:solidFill>
                  <a:srgbClr val="245473"/>
                </a:solidFill>
                <a:effectLst/>
                <a:uLnTx/>
                <a:uFillTx/>
                <a:latin typeface="Calibri Light" panose="020F0302020204030204"/>
                <a:ea typeface="+mn-ea"/>
              </a:rPr>
              <a:t> </a:t>
            </a:r>
            <a:r>
              <a:rPr kumimoji="0" lang="en-GB" sz="2000" b="0" i="0" u="none" strike="noStrike" kern="1200" cap="none" spc="0" normalizeH="0" baseline="0" noProof="0" dirty="0" err="1">
                <a:ln>
                  <a:noFill/>
                </a:ln>
                <a:solidFill>
                  <a:srgbClr val="245473"/>
                </a:solidFill>
                <a:effectLst/>
                <a:uLnTx/>
                <a:uFillTx/>
                <a:latin typeface="Calibri Light" panose="020F0302020204030204"/>
                <a:ea typeface="+mn-ea"/>
              </a:rPr>
              <a:t>bieten</a:t>
            </a:r>
            <a:endParaRPr kumimoji="0" lang="en-GB" sz="2000" b="0" i="0" u="none" strike="noStrike" kern="1200" cap="none" spc="0" normalizeH="0" baseline="0" noProof="0" dirty="0">
              <a:ln>
                <a:noFill/>
              </a:ln>
              <a:solidFill>
                <a:srgbClr val="245473"/>
              </a:solidFill>
              <a:effectLst/>
              <a:uLnTx/>
              <a:uFillTx/>
              <a:latin typeface="Calibri Light" panose="020F0302020204030204"/>
              <a:ea typeface="+mn-ea"/>
            </a:endParaRPr>
          </a:p>
          <a:p>
            <a:pPr marL="342900" marR="0" lvl="0" indent="-342900" algn="l" defTabSz="1087636"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err="1">
                <a:ln>
                  <a:noFill/>
                </a:ln>
                <a:solidFill>
                  <a:srgbClr val="245473"/>
                </a:solidFill>
                <a:effectLst/>
                <a:uLnTx/>
                <a:uFillTx/>
                <a:latin typeface="Calibri Light" panose="020F0302020204030204"/>
                <a:ea typeface="Lato Light" panose="020F0502020204030203" pitchFamily="34" charset="0"/>
                <a:cs typeface="Mukta ExtraLight" panose="020B0000000000000000" pitchFamily="34" charset="77"/>
              </a:rPr>
              <a:t>bietet</a:t>
            </a:r>
            <a:r>
              <a:rPr kumimoji="0" lang="en-GB" sz="2000" b="0" i="0" u="none" strike="noStrike" kern="1200" cap="none" spc="0" normalizeH="0" baseline="0" noProof="0" dirty="0">
                <a:ln>
                  <a:noFill/>
                </a:ln>
                <a:solidFill>
                  <a:srgbClr val="245473"/>
                </a:solidFill>
                <a:effectLst/>
                <a:uLnTx/>
                <a:uFillTx/>
                <a:latin typeface="Calibri Light" panose="020F0302020204030204"/>
                <a:ea typeface="Lato Light" panose="020F0502020204030203" pitchFamily="34" charset="0"/>
                <a:cs typeface="Mukta ExtraLight" panose="020B0000000000000000" pitchFamily="34" charset="77"/>
              </a:rPr>
              <a:t> dem Benutzer eine grafische Darstellung der Rohdaten in Form von Diagrammen, Auflistungen und Verlaufsgrafiken von Abfragen und Phrasen</a:t>
            </a:r>
          </a:p>
          <a:p>
            <a:pPr marL="342900" marR="0" lvl="0" indent="-342900" algn="l" defTabSz="1087636"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err="1">
                <a:ln>
                  <a:noFill/>
                </a:ln>
                <a:solidFill>
                  <a:srgbClr val="245473"/>
                </a:solidFill>
                <a:effectLst/>
                <a:uLnTx/>
                <a:uFillTx/>
                <a:latin typeface="Calibri Light" panose="020F0302020204030204"/>
                <a:ea typeface="Lato Light" panose="020F0502020204030203" pitchFamily="34" charset="0"/>
                <a:cs typeface="Mukta ExtraLight" panose="020B0000000000000000" pitchFamily="34" charset="77"/>
              </a:rPr>
              <a:t>präsentiert</a:t>
            </a:r>
            <a:r>
              <a:rPr kumimoji="0" lang="en-GB" sz="2000" b="0" i="0" u="none" strike="noStrike" kern="1200" cap="none" spc="0" normalizeH="0" baseline="0" noProof="0" dirty="0">
                <a:ln>
                  <a:noFill/>
                </a:ln>
                <a:solidFill>
                  <a:srgbClr val="245473"/>
                </a:solidFill>
                <a:effectLst/>
                <a:uLnTx/>
                <a:uFillTx/>
                <a:latin typeface="Calibri Light" panose="020F0302020204030204"/>
                <a:ea typeface="Lato Light" panose="020F0502020204030203" pitchFamily="34" charset="0"/>
                <a:cs typeface="Mukta ExtraLight" panose="020B0000000000000000" pitchFamily="34" charset="77"/>
              </a:rPr>
              <a:t> </a:t>
            </a:r>
            <a:r>
              <a:rPr kumimoji="0" lang="en-GB" sz="2000" b="0" i="0" u="none" strike="noStrike" kern="1200" cap="none" spc="0" normalizeH="0" baseline="0" noProof="0" dirty="0" err="1">
                <a:ln>
                  <a:noFill/>
                </a:ln>
                <a:solidFill>
                  <a:srgbClr val="245473"/>
                </a:solidFill>
                <a:effectLst/>
                <a:uLnTx/>
                <a:uFillTx/>
                <a:latin typeface="Calibri Light" panose="020F0302020204030204"/>
                <a:ea typeface="Lato Light" panose="020F0502020204030203" pitchFamily="34" charset="0"/>
                <a:cs typeface="Mukta ExtraLight" panose="020B0000000000000000" pitchFamily="34" charset="77"/>
              </a:rPr>
              <a:t>Informationen</a:t>
            </a:r>
            <a:r>
              <a:rPr kumimoji="0" lang="en-GB" sz="2000" b="0" i="0" u="none" strike="noStrike" kern="1200" cap="none" spc="0" normalizeH="0" baseline="0" noProof="0" dirty="0">
                <a:ln>
                  <a:noFill/>
                </a:ln>
                <a:solidFill>
                  <a:srgbClr val="245473"/>
                </a:solidFill>
                <a:effectLst/>
                <a:uLnTx/>
                <a:uFillTx/>
                <a:latin typeface="Calibri Light" panose="020F0302020204030204"/>
                <a:ea typeface="Lato Light" panose="020F0502020204030203" pitchFamily="34" charset="0"/>
                <a:cs typeface="Mukta ExtraLight" panose="020B0000000000000000" pitchFamily="34" charset="77"/>
              </a:rPr>
              <a:t> über Demografien, Trendthemen rund um das überwachte Thema und Erkenntnisse in einer umsetzbaren Weise</a:t>
            </a:r>
            <a:endParaRPr kumimoji="0" lang="en-GB" sz="2000" b="0" i="0" u="none" strike="noStrike" kern="1200" cap="none" spc="0" normalizeH="0" baseline="0" noProof="0" dirty="0">
              <a:ln>
                <a:noFill/>
              </a:ln>
              <a:solidFill>
                <a:srgbClr val="245473"/>
              </a:solidFill>
              <a:effectLst/>
              <a:uLnTx/>
              <a:uFillTx/>
              <a:latin typeface="Calibri Light" panose="020F0302020204030204"/>
              <a:ea typeface="+mn-ea"/>
            </a:endParaRPr>
          </a:p>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2000" b="0" i="0" u="none" strike="noStrike" kern="1200" cap="none" spc="0" normalizeH="0" baseline="0" noProof="0" dirty="0">
              <a:ln>
                <a:noFill/>
              </a:ln>
              <a:solidFill>
                <a:srgbClr val="245473"/>
              </a:solidFill>
              <a:effectLst/>
              <a:uLnTx/>
              <a:uFillTx/>
              <a:latin typeface="Calibri Light" panose="020F0302020204030204"/>
              <a:ea typeface="+mn-ea"/>
            </a:endParaRPr>
          </a:p>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2000" b="0" i="0" u="none" strike="noStrike" kern="1200" cap="none" spc="0" normalizeH="0" baseline="0" noProof="0" dirty="0">
              <a:ln>
                <a:noFill/>
              </a:ln>
              <a:solidFill>
                <a:srgbClr val="245473"/>
              </a:solidFill>
              <a:effectLst/>
              <a:uLnTx/>
              <a:uFillTx/>
              <a:latin typeface="Calibri Light" panose="020F0302020204030204"/>
              <a:ea typeface="+mn-ea"/>
            </a:endParaRPr>
          </a:p>
        </p:txBody>
      </p:sp>
      <p:sp>
        <p:nvSpPr>
          <p:cNvPr id="92" name="Subtitle 2">
            <a:extLst>
              <a:ext uri="{FF2B5EF4-FFF2-40B4-BE49-F238E27FC236}">
                <a16:creationId xmlns:a16="http://schemas.microsoft.com/office/drawing/2014/main" xmlns="" id="{8203E52C-112D-4147-AECF-F3633C6030F0}"/>
              </a:ext>
            </a:extLst>
          </p:cNvPr>
          <p:cNvSpPr txBox="1">
            <a:spLocks/>
          </p:cNvSpPr>
          <p:nvPr/>
        </p:nvSpPr>
        <p:spPr>
          <a:xfrm>
            <a:off x="9512550" y="2006944"/>
            <a:ext cx="1791955" cy="21378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ts val="1313"/>
              </a:lnSpc>
              <a:spcBef>
                <a:spcPct val="20000"/>
              </a:spcBef>
              <a:spcAft>
                <a:spcPts val="0"/>
              </a:spcAft>
              <a:buClrTx/>
              <a:buSzTx/>
              <a:buFont typeface="Arial"/>
              <a:buNone/>
              <a:tabLst/>
              <a:defRPr/>
            </a:pPr>
            <a:r>
              <a:rPr kumimoji="0" lang="en-GB" sz="1600" b="0" i="0" u="none"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rPr>
              <a:t>.</a:t>
            </a:r>
          </a:p>
        </p:txBody>
      </p:sp>
    </p:spTree>
    <p:extLst>
      <p:ext uri="{BB962C8B-B14F-4D97-AF65-F5344CB8AC3E}">
        <p14:creationId xmlns:p14="http://schemas.microsoft.com/office/powerpoint/2010/main" val="27256244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1552311" y="667520"/>
            <a:ext cx="9087377" cy="697353"/>
          </a:xfrm>
        </p:spPr>
        <p:txBody>
          <a:bodyPr>
            <a:normAutofit/>
          </a:bodyPr>
          <a:lstStyle/>
          <a:p>
            <a:r>
              <a:rPr lang="en-GB" dirty="0"/>
              <a:t>Tools für Social Media Listening (Übersicht)</a:t>
            </a:r>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108609" y="2139633"/>
            <a:ext cx="3398679" cy="3514085"/>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ts val="600"/>
              </a:spcBef>
              <a:spcAft>
                <a:spcPts val="0"/>
              </a:spcAft>
              <a:buClrTx/>
              <a:buSzTx/>
              <a:buFont typeface="Arial"/>
              <a:buNone/>
              <a:tabLst/>
              <a:defRPr/>
            </a:pPr>
            <a:r>
              <a:rPr kumimoji="0" lang="en-GB" sz="19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Es gibt eine große Auswahl an Social Media Monitoring Tools. </a:t>
            </a:r>
          </a:p>
          <a:p>
            <a:pPr marL="0" marR="0" lvl="0" indent="0" algn="l" defTabSz="1087636" rtl="0" eaLnBrk="1" fontAlgn="auto" latinLnBrk="0" hangingPunct="1">
              <a:lnSpc>
                <a:spcPct val="100000"/>
              </a:lnSpc>
              <a:spcBef>
                <a:spcPts val="600"/>
              </a:spcBef>
              <a:spcAft>
                <a:spcPts val="0"/>
              </a:spcAft>
              <a:buClrTx/>
              <a:buSzTx/>
              <a:buFont typeface="Arial"/>
              <a:buNone/>
              <a:tabLst/>
              <a:defRPr/>
            </a:pPr>
            <a:r>
              <a:rPr kumimoji="0" lang="en-GB" sz="19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Sie </a:t>
            </a:r>
            <a:r>
              <a:rPr kumimoji="0" lang="en-GB" sz="19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ermöglichen</a:t>
            </a:r>
            <a:r>
              <a:rPr kumimoji="0" lang="en-GB" sz="19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a:t>
            </a:r>
            <a:r>
              <a:rPr lang="en-GB" sz="1900" dirty="0">
                <a:solidFill>
                  <a:srgbClr val="245473"/>
                </a:solidFill>
                <a:latin typeface="Calibri Light" panose="020F0302020204030204"/>
                <a:ea typeface="Open Sans Light" panose="020B0306030504020204" pitchFamily="34" charset="0"/>
                <a:cs typeface="Open Sans Light" panose="020B0306030504020204" pitchFamily="34" charset="0"/>
              </a:rPr>
              <a:t>es, </a:t>
            </a:r>
            <a:r>
              <a:rPr kumimoji="0" lang="en-GB" sz="19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den Nutzern der sozialen </a:t>
            </a:r>
            <a:r>
              <a:rPr kumimoji="0" lang="en-GB" sz="19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Medien</a:t>
            </a:r>
            <a:r>
              <a:rPr kumimoji="0" lang="en-GB" sz="19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a:t>
            </a:r>
            <a:r>
              <a:rPr kumimoji="0" lang="en-GB" sz="19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zuzuhören</a:t>
            </a:r>
            <a:r>
              <a:rPr kumimoji="0" lang="en-GB" sz="19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ihre Aktivitäten in </a:t>
            </a:r>
            <a:r>
              <a:rPr kumimoji="0" lang="en-GB" sz="19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Bezug</a:t>
            </a:r>
            <a:r>
              <a:rPr kumimoji="0" lang="en-GB" sz="19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auf </a:t>
            </a:r>
            <a:r>
              <a:rPr kumimoji="0" lang="en-GB" sz="19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eine</a:t>
            </a:r>
            <a:r>
              <a:rPr kumimoji="0" lang="en-GB" sz="19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a:t>
            </a:r>
            <a:r>
              <a:rPr kumimoji="0" lang="en-GB" sz="19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Marke</a:t>
            </a:r>
            <a:r>
              <a:rPr lang="en-GB" sz="1900" dirty="0">
                <a:solidFill>
                  <a:srgbClr val="245473"/>
                </a:solidFill>
                <a:latin typeface="Calibri Light" panose="020F0302020204030204"/>
                <a:ea typeface="Open Sans Light" panose="020B0306030504020204" pitchFamily="34" charset="0"/>
                <a:cs typeface="Open Sans Light" panose="020B0306030504020204" pitchFamily="34" charset="0"/>
              </a:rPr>
              <a:t>/</a:t>
            </a:r>
            <a:r>
              <a:rPr kumimoji="0" lang="en-GB" sz="1900" b="0" i="0"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Unternehmen</a:t>
            </a:r>
            <a:r>
              <a:rPr kumimoji="0" lang="en-GB" sz="19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zu </a:t>
            </a:r>
            <a:r>
              <a:rPr kumimoji="0" lang="en-GB" sz="19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analysieren</a:t>
            </a:r>
            <a:r>
              <a:rPr kumimoji="0" lang="en-GB" sz="19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und zu messen.</a:t>
            </a:r>
          </a:p>
          <a:p>
            <a:pPr marL="0" marR="0" lvl="0" indent="0" algn="l" defTabSz="1087636" rtl="0" eaLnBrk="1" fontAlgn="auto" latinLnBrk="0" hangingPunct="1">
              <a:lnSpc>
                <a:spcPct val="100000"/>
              </a:lnSpc>
              <a:spcBef>
                <a:spcPts val="600"/>
              </a:spcBef>
              <a:spcAft>
                <a:spcPts val="0"/>
              </a:spcAft>
              <a:buClrTx/>
              <a:buSzTx/>
              <a:buFont typeface="Arial"/>
              <a:buNone/>
              <a:tabLst/>
              <a:defRPr/>
            </a:pPr>
            <a:r>
              <a:rPr kumimoji="0" lang="en-GB" sz="19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sym typeface="Wingdings" panose="05000000000000000000" pitchFamily="2" charset="2"/>
              </a:rPr>
              <a:t>Nachfolgend</a:t>
            </a:r>
            <a:r>
              <a:rPr kumimoji="0" lang="en-GB" sz="19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sym typeface="Wingdings" panose="05000000000000000000" pitchFamily="2" charset="2"/>
              </a:rPr>
              <a:t> </a:t>
            </a:r>
            <a:r>
              <a:rPr kumimoji="0" lang="en-GB" sz="19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sym typeface="Wingdings" panose="05000000000000000000" pitchFamily="2" charset="2"/>
              </a:rPr>
              <a:t>einige</a:t>
            </a:r>
            <a:r>
              <a:rPr kumimoji="0" lang="en-GB" sz="19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sym typeface="Wingdings" panose="05000000000000000000" pitchFamily="2" charset="2"/>
              </a:rPr>
              <a:t> Beispiele </a:t>
            </a:r>
            <a:r>
              <a:rPr kumimoji="0" lang="en-GB" sz="19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sym typeface="Wingdings" panose="05000000000000000000" pitchFamily="2" charset="2"/>
              </a:rPr>
              <a:t>für</a:t>
            </a:r>
            <a:r>
              <a:rPr kumimoji="0" lang="en-GB" sz="19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sym typeface="Wingdings" panose="05000000000000000000" pitchFamily="2" charset="2"/>
              </a:rPr>
              <a:t> </a:t>
            </a:r>
            <a:r>
              <a:rPr kumimoji="0" lang="en-GB" sz="19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sym typeface="Wingdings" panose="05000000000000000000" pitchFamily="2" charset="2"/>
              </a:rPr>
              <a:t>erhältliche</a:t>
            </a:r>
            <a:r>
              <a:rPr kumimoji="0" lang="en-GB" sz="19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sym typeface="Wingdings" panose="05000000000000000000" pitchFamily="2" charset="2"/>
              </a:rPr>
              <a:t> Tools (</a:t>
            </a:r>
            <a:r>
              <a:rPr kumimoji="0" lang="en-GB" sz="19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sym typeface="Wingdings" panose="05000000000000000000" pitchFamily="2" charset="2"/>
              </a:rPr>
              <a:t>Geschäfts-modelle</a:t>
            </a:r>
            <a:r>
              <a:rPr kumimoji="0" lang="en-GB" sz="19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sym typeface="Wingdings" panose="05000000000000000000" pitchFamily="2" charset="2"/>
              </a:rPr>
              <a:t> können sich ändern)</a:t>
            </a:r>
            <a:endParaRPr kumimoji="0" lang="en-GB" sz="19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endParaRPr>
          </a:p>
          <a:p>
            <a:pPr marL="0" marR="0" lvl="0" indent="0" algn="l" defTabSz="1087636" rtl="0" eaLnBrk="1" fontAlgn="auto" latinLnBrk="0" hangingPunct="1">
              <a:lnSpc>
                <a:spcPct val="100000"/>
              </a:lnSpc>
              <a:spcBef>
                <a:spcPts val="600"/>
              </a:spcBef>
              <a:spcAft>
                <a:spcPts val="0"/>
              </a:spcAft>
              <a:buClrTx/>
              <a:buSzTx/>
              <a:buFont typeface="Arial"/>
              <a:buNone/>
              <a:tabLst/>
              <a:defRPr/>
            </a:pPr>
            <a:endParaRPr kumimoji="0" lang="en-GB" sz="1800" b="0" i="0" u="none" strike="noStrike" kern="1200" cap="none" spc="0" normalizeH="0" baseline="0" noProof="0" dirty="0">
              <a:ln>
                <a:noFill/>
              </a:ln>
              <a:solidFill>
                <a:prstClr val="black"/>
              </a:solidFill>
              <a:effectLst/>
              <a:uLnTx/>
              <a:uFillTx/>
              <a:latin typeface="Calibri Light" panose="020F0302020204030204"/>
              <a:ea typeface="Open Sans Light" panose="020B0306030504020204" pitchFamily="34" charset="0"/>
              <a:cs typeface="Open Sans Light" panose="020B0306030504020204" pitchFamily="34" charset="0"/>
            </a:endParaRPr>
          </a:p>
        </p:txBody>
      </p:sp>
      <p:graphicFrame>
        <p:nvGraphicFramePr>
          <p:cNvPr id="2" name="Tabelle 4">
            <a:extLst>
              <a:ext uri="{FF2B5EF4-FFF2-40B4-BE49-F238E27FC236}">
                <a16:creationId xmlns:a16="http://schemas.microsoft.com/office/drawing/2014/main" xmlns="" id="{32E4C23A-1AD5-4F12-9238-1352F3DABADE}"/>
              </a:ext>
            </a:extLst>
          </p:cNvPr>
          <p:cNvGraphicFramePr>
            <a:graphicFrameLocks noGrp="1"/>
          </p:cNvGraphicFramePr>
          <p:nvPr>
            <p:extLst>
              <p:ext uri="{D42A27DB-BD31-4B8C-83A1-F6EECF244321}">
                <p14:modId xmlns:p14="http://schemas.microsoft.com/office/powerpoint/2010/main" val="1196719094"/>
              </p:ext>
            </p:extLst>
          </p:nvPr>
        </p:nvGraphicFramePr>
        <p:xfrm>
          <a:off x="3513723" y="2142491"/>
          <a:ext cx="8127999" cy="407924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xmlns="" val="3111331016"/>
                    </a:ext>
                  </a:extLst>
                </a:gridCol>
                <a:gridCol w="2709333">
                  <a:extLst>
                    <a:ext uri="{9D8B030D-6E8A-4147-A177-3AD203B41FA5}">
                      <a16:colId xmlns:a16="http://schemas.microsoft.com/office/drawing/2014/main" xmlns="" val="4206117956"/>
                    </a:ext>
                  </a:extLst>
                </a:gridCol>
                <a:gridCol w="2709333">
                  <a:extLst>
                    <a:ext uri="{9D8B030D-6E8A-4147-A177-3AD203B41FA5}">
                      <a16:colId xmlns:a16="http://schemas.microsoft.com/office/drawing/2014/main" xmlns="" val="2169504716"/>
                    </a:ext>
                  </a:extLst>
                </a:gridCol>
              </a:tblGrid>
              <a:tr h="370840">
                <a:tc>
                  <a:txBody>
                    <a:bodyPr/>
                    <a:lstStyle/>
                    <a:p>
                      <a:r>
                        <a:rPr lang="en-GB" sz="1600" dirty="0" err="1"/>
                        <a:t>Kostenlos</a:t>
                      </a:r>
                      <a:endParaRPr lang="en-GB" sz="1600" dirty="0"/>
                    </a:p>
                  </a:txBody>
                  <a:tcPr/>
                </a:tc>
                <a:tc>
                  <a:txBody>
                    <a:bodyPr/>
                    <a:lstStyle/>
                    <a:p>
                      <a:r>
                        <a:rPr lang="en-GB" sz="1600" dirty="0"/>
                        <a:t>Freemium</a:t>
                      </a:r>
                    </a:p>
                  </a:txBody>
                  <a:tcPr/>
                </a:tc>
                <a:tc>
                  <a:txBody>
                    <a:bodyPr/>
                    <a:lstStyle/>
                    <a:p>
                      <a:r>
                        <a:rPr lang="en-GB" sz="1600" dirty="0" err="1"/>
                        <a:t>Bezahlversion</a:t>
                      </a:r>
                      <a:endParaRPr lang="en-GB" sz="1600" dirty="0"/>
                    </a:p>
                  </a:txBody>
                  <a:tcPr/>
                </a:tc>
                <a:extLst>
                  <a:ext uri="{0D108BD9-81ED-4DB2-BD59-A6C34878D82A}">
                    <a16:rowId xmlns:a16="http://schemas.microsoft.com/office/drawing/2014/main" xmlns="" val="4220773491"/>
                  </a:ext>
                </a:extLst>
              </a:tr>
              <a:tr h="370840">
                <a:tc>
                  <a:txBody>
                    <a:bodyPr/>
                    <a:lstStyle/>
                    <a:p>
                      <a:pPr algn="ctr"/>
                      <a:endParaRPr lang="en-GB" sz="1600" dirty="0"/>
                    </a:p>
                  </a:txBody>
                  <a:tcPr anchor="ctr"/>
                </a:tc>
                <a:tc>
                  <a:txBody>
                    <a:bodyPr/>
                    <a:lstStyle/>
                    <a:p>
                      <a:pPr algn="ctr"/>
                      <a:endParaRPr lang="en-GB" sz="1600" dirty="0"/>
                    </a:p>
                  </a:txBody>
                  <a:tcPr anchor="ctr"/>
                </a:tc>
                <a:tc rowSpan="10">
                  <a:txBody>
                    <a:bodyPr/>
                    <a:lstStyle/>
                    <a:p>
                      <a:pPr algn="ctr"/>
                      <a:r>
                        <a:rPr lang="en-GB" sz="1800" dirty="0" err="1"/>
                        <a:t>Ideya </a:t>
                      </a:r>
                      <a:r>
                        <a:rPr lang="en-GB" sz="1800" dirty="0"/>
                        <a:t>listet in seinem "Social Media Monitoring Tools and Services Report" über 150 professionelle Tools auf</a:t>
                      </a:r>
                    </a:p>
                  </a:txBody>
                  <a:tcPr anchor="ctr"/>
                </a:tc>
                <a:extLst>
                  <a:ext uri="{0D108BD9-81ED-4DB2-BD59-A6C34878D82A}">
                    <a16:rowId xmlns:a16="http://schemas.microsoft.com/office/drawing/2014/main" xmlns="" val="3832128774"/>
                  </a:ext>
                </a:extLst>
              </a:tr>
              <a:tr h="370840">
                <a:tc>
                  <a:txBody>
                    <a:bodyPr/>
                    <a:lstStyle/>
                    <a:p>
                      <a:pPr algn="ctr"/>
                      <a:endParaRPr lang="en-GB" sz="1600" dirty="0"/>
                    </a:p>
                  </a:txBody>
                  <a:tcPr anchor="ctr"/>
                </a:tc>
                <a:tc>
                  <a:txBody>
                    <a:bodyPr/>
                    <a:lstStyle/>
                    <a:p>
                      <a:pPr algn="ctr"/>
                      <a:endParaRPr lang="en-GB" sz="1600" dirty="0"/>
                    </a:p>
                  </a:txBody>
                  <a:tcPr anchor="ctr"/>
                </a:tc>
                <a:tc vMerge="1">
                  <a:txBody>
                    <a:bodyPr/>
                    <a:lstStyle/>
                    <a:p>
                      <a:pPr algn="ctr"/>
                      <a:endParaRPr lang="en-GB" sz="1400"/>
                    </a:p>
                  </a:txBody>
                  <a:tcPr anchor="ctr"/>
                </a:tc>
                <a:extLst>
                  <a:ext uri="{0D108BD9-81ED-4DB2-BD59-A6C34878D82A}">
                    <a16:rowId xmlns:a16="http://schemas.microsoft.com/office/drawing/2014/main" xmlns="" val="3156766926"/>
                  </a:ext>
                </a:extLst>
              </a:tr>
              <a:tr h="370840">
                <a:tc>
                  <a:txBody>
                    <a:bodyPr/>
                    <a:lstStyle/>
                    <a:p>
                      <a:pPr algn="ctr"/>
                      <a:r>
                        <a:rPr lang="en-GB" sz="1600" dirty="0"/>
                        <a:t>Facebook-Einblicke</a:t>
                      </a:r>
                    </a:p>
                  </a:txBody>
                  <a:tcPr anchor="ctr"/>
                </a:tc>
                <a:tc>
                  <a:txBody>
                    <a:bodyPr/>
                    <a:lstStyle/>
                    <a:p>
                      <a:pPr algn="ctr"/>
                      <a:endParaRPr lang="en-GB" sz="1600" dirty="0"/>
                    </a:p>
                  </a:txBody>
                  <a:tcPr anchor="ctr"/>
                </a:tc>
                <a:tc vMerge="1">
                  <a:txBody>
                    <a:bodyPr/>
                    <a:lstStyle/>
                    <a:p>
                      <a:pPr algn="ctr"/>
                      <a:endParaRPr lang="en-GB" sz="1400" dirty="0"/>
                    </a:p>
                  </a:txBody>
                  <a:tcPr anchor="ctr"/>
                </a:tc>
                <a:extLst>
                  <a:ext uri="{0D108BD9-81ED-4DB2-BD59-A6C34878D82A}">
                    <a16:rowId xmlns:a16="http://schemas.microsoft.com/office/drawing/2014/main" xmlns="" val="1622493805"/>
                  </a:ext>
                </a:extLst>
              </a:tr>
              <a:tr h="370840">
                <a:tc>
                  <a:txBody>
                    <a:bodyPr/>
                    <a:lstStyle/>
                    <a:p>
                      <a:pPr algn="ctr"/>
                      <a:r>
                        <a:rPr lang="en-GB" sz="1600" dirty="0"/>
                        <a:t>LinkedIn Einblicke</a:t>
                      </a:r>
                    </a:p>
                  </a:txBody>
                  <a:tcPr anchor="ctr"/>
                </a:tc>
                <a:tc>
                  <a:txBody>
                    <a:bodyPr/>
                    <a:lstStyle/>
                    <a:p>
                      <a:pPr algn="ctr"/>
                      <a:endParaRPr lang="en-GB" sz="1600" dirty="0"/>
                    </a:p>
                  </a:txBody>
                  <a:tcPr anchor="ctr"/>
                </a:tc>
                <a:tc vMerge="1">
                  <a:txBody>
                    <a:bodyPr/>
                    <a:lstStyle/>
                    <a:p>
                      <a:pPr algn="ctr"/>
                      <a:endParaRPr lang="en-GB" sz="1400" dirty="0"/>
                    </a:p>
                  </a:txBody>
                  <a:tcPr anchor="ctr"/>
                </a:tc>
                <a:extLst>
                  <a:ext uri="{0D108BD9-81ED-4DB2-BD59-A6C34878D82A}">
                    <a16:rowId xmlns:a16="http://schemas.microsoft.com/office/drawing/2014/main" xmlns="" val="255717980"/>
                  </a:ext>
                </a:extLst>
              </a:tr>
              <a:tr h="370840">
                <a:tc>
                  <a:txBody>
                    <a:bodyPr/>
                    <a:lstStyle/>
                    <a:p>
                      <a:pPr algn="ctr"/>
                      <a:endParaRPr lang="en-GB" sz="1600" dirty="0"/>
                    </a:p>
                  </a:txBody>
                  <a:tcPr anchor="ctr"/>
                </a:tc>
                <a:tc>
                  <a:txBody>
                    <a:bodyPr/>
                    <a:lstStyle/>
                    <a:p>
                      <a:pPr algn="ctr"/>
                      <a:endParaRPr lang="en-GB" sz="1600" dirty="0"/>
                    </a:p>
                  </a:txBody>
                  <a:tcPr anchor="ctr"/>
                </a:tc>
                <a:tc vMerge="1">
                  <a:txBody>
                    <a:bodyPr/>
                    <a:lstStyle/>
                    <a:p>
                      <a:pPr algn="ctr"/>
                      <a:endParaRPr lang="en-GB" sz="1400" dirty="0"/>
                    </a:p>
                  </a:txBody>
                  <a:tcPr anchor="ctr"/>
                </a:tc>
                <a:extLst>
                  <a:ext uri="{0D108BD9-81ED-4DB2-BD59-A6C34878D82A}">
                    <a16:rowId xmlns:a16="http://schemas.microsoft.com/office/drawing/2014/main" xmlns="" val="3400350021"/>
                  </a:ext>
                </a:extLst>
              </a:tr>
              <a:tr h="370840">
                <a:tc>
                  <a:txBody>
                    <a:bodyPr/>
                    <a:lstStyle/>
                    <a:p>
                      <a:pPr algn="ctr"/>
                      <a:endParaRPr lang="en-GB" sz="1600" dirty="0"/>
                    </a:p>
                  </a:txBody>
                  <a:tcPr anchor="ctr"/>
                </a:tc>
                <a:tc>
                  <a:txBody>
                    <a:bodyPr/>
                    <a:lstStyle/>
                    <a:p>
                      <a:pPr algn="ctr"/>
                      <a:endParaRPr lang="en-GB" sz="1600" dirty="0"/>
                    </a:p>
                  </a:txBody>
                  <a:tcPr anchor="ctr"/>
                </a:tc>
                <a:tc vMerge="1">
                  <a:txBody>
                    <a:bodyPr/>
                    <a:lstStyle/>
                    <a:p>
                      <a:pPr algn="ctr"/>
                      <a:endParaRPr lang="en-GB" sz="1400" dirty="0"/>
                    </a:p>
                  </a:txBody>
                  <a:tcPr anchor="ctr"/>
                </a:tc>
                <a:extLst>
                  <a:ext uri="{0D108BD9-81ED-4DB2-BD59-A6C34878D82A}">
                    <a16:rowId xmlns:a16="http://schemas.microsoft.com/office/drawing/2014/main" xmlns="" val="267345832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t>Suche (Facebook)</a:t>
                      </a:r>
                    </a:p>
                  </a:txBody>
                  <a:tcPr anchor="ctr"/>
                </a:tc>
                <a:tc>
                  <a:txBody>
                    <a:bodyPr/>
                    <a:lstStyle/>
                    <a:p>
                      <a:pPr algn="ctr"/>
                      <a:endParaRPr lang="en-GB" sz="1600" dirty="0"/>
                    </a:p>
                  </a:txBody>
                  <a:tcPr anchor="ctr"/>
                </a:tc>
                <a:tc vMerge="1">
                  <a:txBody>
                    <a:bodyPr/>
                    <a:lstStyle/>
                    <a:p>
                      <a:pPr algn="ctr"/>
                      <a:endParaRPr lang="en-GB" sz="1400" dirty="0"/>
                    </a:p>
                  </a:txBody>
                  <a:tcPr anchor="ctr"/>
                </a:tc>
                <a:extLst>
                  <a:ext uri="{0D108BD9-81ED-4DB2-BD59-A6C34878D82A}">
                    <a16:rowId xmlns:a16="http://schemas.microsoft.com/office/drawing/2014/main" xmlns="" val="963576524"/>
                  </a:ext>
                </a:extLst>
              </a:tr>
              <a:tr h="370840">
                <a:tc>
                  <a:txBody>
                    <a:bodyPr/>
                    <a:lstStyle/>
                    <a:p>
                      <a:pPr algn="ctr"/>
                      <a:endParaRPr lang="en-GB" sz="1600" dirty="0"/>
                    </a:p>
                  </a:txBody>
                  <a:tcPr anchor="ctr"/>
                </a:tc>
                <a:tc>
                  <a:txBody>
                    <a:bodyPr/>
                    <a:lstStyle/>
                    <a:p>
                      <a:pPr algn="ctr"/>
                      <a:endParaRPr lang="en-GB" sz="1600" dirty="0"/>
                    </a:p>
                  </a:txBody>
                  <a:tcPr anchor="ctr"/>
                </a:tc>
                <a:tc vMerge="1">
                  <a:txBody>
                    <a:bodyPr/>
                    <a:lstStyle/>
                    <a:p>
                      <a:pPr algn="ctr"/>
                      <a:endParaRPr lang="en-GB" sz="1400" dirty="0"/>
                    </a:p>
                  </a:txBody>
                  <a:tcPr anchor="ctr"/>
                </a:tc>
                <a:extLst>
                  <a:ext uri="{0D108BD9-81ED-4DB2-BD59-A6C34878D82A}">
                    <a16:rowId xmlns:a16="http://schemas.microsoft.com/office/drawing/2014/main" xmlns="" val="3029039974"/>
                  </a:ext>
                </a:extLst>
              </a:tr>
              <a:tr h="370840">
                <a:tc>
                  <a:txBody>
                    <a:bodyPr/>
                    <a:lstStyle/>
                    <a:p>
                      <a:pPr algn="ctr"/>
                      <a:endParaRPr lang="en-GB" sz="1600" dirty="0"/>
                    </a:p>
                  </a:txBody>
                  <a:tcPr anchor="ctr"/>
                </a:tc>
                <a:tc>
                  <a:txBody>
                    <a:bodyPr/>
                    <a:lstStyle/>
                    <a:p>
                      <a:pPr algn="ctr"/>
                      <a:endParaRPr lang="en-GB" sz="1600" dirty="0"/>
                    </a:p>
                  </a:txBody>
                  <a:tcPr anchor="ctr"/>
                </a:tc>
                <a:tc vMerge="1">
                  <a:txBody>
                    <a:bodyPr/>
                    <a:lstStyle/>
                    <a:p>
                      <a:pPr algn="ctr"/>
                      <a:endParaRPr lang="en-GB" sz="1400" dirty="0"/>
                    </a:p>
                  </a:txBody>
                  <a:tcPr anchor="ctr"/>
                </a:tc>
                <a:extLst>
                  <a:ext uri="{0D108BD9-81ED-4DB2-BD59-A6C34878D82A}">
                    <a16:rowId xmlns:a16="http://schemas.microsoft.com/office/drawing/2014/main" xmlns="" val="16647948"/>
                  </a:ext>
                </a:extLst>
              </a:tr>
              <a:tr h="370840">
                <a:tc>
                  <a:txBody>
                    <a:bodyPr/>
                    <a:lstStyle/>
                    <a:p>
                      <a:pPr algn="ctr"/>
                      <a:endParaRPr lang="en-GB" sz="1600" dirty="0"/>
                    </a:p>
                  </a:txBody>
                  <a:tcPr anchor="ctr"/>
                </a:tc>
                <a:tc>
                  <a:txBody>
                    <a:bodyPr/>
                    <a:lstStyle/>
                    <a:p>
                      <a:pPr algn="ctr"/>
                      <a:endParaRPr lang="en-GB" sz="1600" dirty="0"/>
                    </a:p>
                  </a:txBody>
                  <a:tcPr anchor="ctr"/>
                </a:tc>
                <a:tc vMerge="1">
                  <a:txBody>
                    <a:bodyPr/>
                    <a:lstStyle/>
                    <a:p>
                      <a:pPr algn="ctr"/>
                      <a:endParaRPr lang="en-GB" sz="1400" dirty="0"/>
                    </a:p>
                  </a:txBody>
                  <a:tcPr anchor="ctr"/>
                </a:tc>
                <a:extLst>
                  <a:ext uri="{0D108BD9-81ED-4DB2-BD59-A6C34878D82A}">
                    <a16:rowId xmlns:a16="http://schemas.microsoft.com/office/drawing/2014/main" xmlns="" val="1991040623"/>
                  </a:ext>
                </a:extLst>
              </a:tr>
            </a:tbl>
          </a:graphicData>
        </a:graphic>
      </p:graphicFrame>
      <p:pic>
        <p:nvPicPr>
          <p:cNvPr id="69634" name="Picture 2">
            <a:extLst>
              <a:ext uri="{FF2B5EF4-FFF2-40B4-BE49-F238E27FC236}">
                <a16:creationId xmlns:a16="http://schemas.microsoft.com/office/drawing/2014/main" xmlns="" id="{F2CC100C-2506-48FB-BE63-31300DB120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3229" y="2562225"/>
            <a:ext cx="1223962" cy="263848"/>
          </a:xfrm>
          <a:prstGeom prst="rect">
            <a:avLst/>
          </a:prstGeom>
          <a:noFill/>
          <a:extLst>
            <a:ext uri="{909E8E84-426E-40DD-AFC4-6F175D3DCCD1}">
              <a14:hiddenFill xmlns:a14="http://schemas.microsoft.com/office/drawing/2010/main">
                <a:solidFill>
                  <a:srgbClr val="FFFFFF"/>
                </a:solidFill>
              </a14:hiddenFill>
            </a:ext>
          </a:extLst>
        </p:spPr>
      </p:pic>
      <p:pic>
        <p:nvPicPr>
          <p:cNvPr id="69636" name="Picture 4" descr="BoardReader">
            <a:extLst>
              <a:ext uri="{FF2B5EF4-FFF2-40B4-BE49-F238E27FC236}">
                <a16:creationId xmlns:a16="http://schemas.microsoft.com/office/drawing/2014/main" xmlns="" id="{9517CF04-7A45-4B55-986B-8937BD0A47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9374" y="2597473"/>
            <a:ext cx="1131594" cy="164264"/>
          </a:xfrm>
          <a:prstGeom prst="rect">
            <a:avLst/>
          </a:prstGeom>
          <a:noFill/>
          <a:extLst>
            <a:ext uri="{909E8E84-426E-40DD-AFC4-6F175D3DCCD1}">
              <a14:hiddenFill xmlns:a14="http://schemas.microsoft.com/office/drawing/2010/main">
                <a:solidFill>
                  <a:srgbClr val="FFFFFF"/>
                </a:solidFill>
              </a14:hiddenFill>
            </a:ext>
          </a:extLst>
        </p:spPr>
      </p:pic>
      <p:pic>
        <p:nvPicPr>
          <p:cNvPr id="69638" name="Picture 6" descr="Social Media Analytics | Analysis | Reporting">
            <a:extLst>
              <a:ext uri="{FF2B5EF4-FFF2-40B4-BE49-F238E27FC236}">
                <a16:creationId xmlns:a16="http://schemas.microsoft.com/office/drawing/2014/main" xmlns="" id="{DA866F86-1DB9-4772-84C2-774728C32F56}"/>
              </a:ext>
            </a:extLst>
          </p:cNvPr>
          <p:cNvPicPr>
            <a:picLocks noChangeAspect="1" noChangeArrowheads="1"/>
          </p:cNvPicPr>
          <p:nvPr/>
        </p:nvPicPr>
        <p:blipFill>
          <a:blip r:embed="rId5">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4147940" y="2954783"/>
            <a:ext cx="1414462" cy="236872"/>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uppieren 11">
            <a:extLst>
              <a:ext uri="{FF2B5EF4-FFF2-40B4-BE49-F238E27FC236}">
                <a16:creationId xmlns:a16="http://schemas.microsoft.com/office/drawing/2014/main" xmlns="" id="{8A33FBC8-2225-46F6-926E-D787DF1C9F71}"/>
              </a:ext>
            </a:extLst>
          </p:cNvPr>
          <p:cNvGrpSpPr/>
          <p:nvPr/>
        </p:nvGrpSpPr>
        <p:grpSpPr>
          <a:xfrm>
            <a:off x="4051554" y="4003499"/>
            <a:ext cx="1607235" cy="347798"/>
            <a:chOff x="4003929" y="4003499"/>
            <a:chExt cx="1607235" cy="347798"/>
          </a:xfrm>
        </p:grpSpPr>
        <p:pic>
          <p:nvPicPr>
            <p:cNvPr id="69640" name="Picture 8" descr="Mentionmapp Analytics | Social Network Analysis &amp; Insights">
              <a:extLst>
                <a:ext uri="{FF2B5EF4-FFF2-40B4-BE49-F238E27FC236}">
                  <a16:creationId xmlns:a16="http://schemas.microsoft.com/office/drawing/2014/main" xmlns="" id="{3AE8D120-3CF5-4BE6-8CFB-4719C520C3AF}"/>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271" b="50706"/>
            <a:stretch/>
          </p:blipFill>
          <p:spPr bwMode="auto">
            <a:xfrm>
              <a:off x="4003929" y="4003499"/>
              <a:ext cx="1056613" cy="347798"/>
            </a:xfrm>
            <a:prstGeom prst="rect">
              <a:avLst/>
            </a:prstGeom>
            <a:noFill/>
            <a:extLst>
              <a:ext uri="{909E8E84-426E-40DD-AFC4-6F175D3DCCD1}">
                <a14:hiddenFill xmlns:a14="http://schemas.microsoft.com/office/drawing/2010/main">
                  <a:solidFill>
                    <a:srgbClr val="FFFFFF"/>
                  </a:solidFill>
                </a14:hiddenFill>
              </a:ext>
            </a:extLst>
          </p:spPr>
        </p:pic>
        <p:pic>
          <p:nvPicPr>
            <p:cNvPr id="69642" name="Picture 10" descr="Mentionmapp Analytics | Social Network Analysis &amp; Insights">
              <a:extLst>
                <a:ext uri="{FF2B5EF4-FFF2-40B4-BE49-F238E27FC236}">
                  <a16:creationId xmlns:a16="http://schemas.microsoft.com/office/drawing/2014/main" xmlns="" id="{52D8E682-6C83-4AF8-8EA5-EEE431602018}"/>
                </a:ext>
              </a:extLst>
            </p:cNvPr>
            <p:cNvPicPr>
              <a:picLocks noChangeAspect="1" noChangeArrowheads="1"/>
            </p:cNvPicPr>
            <p:nvPr/>
          </p:nvPicPr>
          <p:blipFill rotWithShape="1">
            <a:blip r:embed="rId7" cstate="print">
              <a:duotone>
                <a:schemeClr val="accent3">
                  <a:shade val="45000"/>
                  <a:satMod val="135000"/>
                </a:schemeClr>
                <a:prstClr val="white"/>
              </a:duotone>
              <a:extLst>
                <a:ext uri="{28A0092B-C50C-407E-A947-70E740481C1C}">
                  <a14:useLocalDpi xmlns:a14="http://schemas.microsoft.com/office/drawing/2010/main" val="0"/>
                </a:ext>
              </a:extLst>
            </a:blip>
            <a:srcRect t="50000"/>
            <a:stretch/>
          </p:blipFill>
          <p:spPr bwMode="auto">
            <a:xfrm>
              <a:off x="4768203" y="4056261"/>
              <a:ext cx="842961" cy="295036"/>
            </a:xfrm>
            <a:prstGeom prst="rect">
              <a:avLst/>
            </a:prstGeom>
            <a:noFill/>
            <a:extLst>
              <a:ext uri="{909E8E84-426E-40DD-AFC4-6F175D3DCCD1}">
                <a14:hiddenFill xmlns:a14="http://schemas.microsoft.com/office/drawing/2010/main">
                  <a:solidFill>
                    <a:srgbClr val="FFFFFF"/>
                  </a:solidFill>
                </a14:hiddenFill>
              </a:ext>
            </a:extLst>
          </p:spPr>
        </p:pic>
      </p:grpSp>
      <p:pic>
        <p:nvPicPr>
          <p:cNvPr id="69644" name="Picture 12">
            <a:extLst>
              <a:ext uri="{FF2B5EF4-FFF2-40B4-BE49-F238E27FC236}">
                <a16:creationId xmlns:a16="http://schemas.microsoft.com/office/drawing/2014/main" xmlns="" id="{A551E54B-E626-4D6C-A0F1-C1729F97594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60387" y="4451295"/>
            <a:ext cx="1189569" cy="224212"/>
          </a:xfrm>
          <a:prstGeom prst="rect">
            <a:avLst/>
          </a:prstGeom>
          <a:noFill/>
          <a:extLst>
            <a:ext uri="{909E8E84-426E-40DD-AFC4-6F175D3DCCD1}">
              <a14:hiddenFill xmlns:a14="http://schemas.microsoft.com/office/drawing/2010/main">
                <a:solidFill>
                  <a:srgbClr val="FFFFFF"/>
                </a:solidFill>
              </a14:hiddenFill>
            </a:ext>
          </a:extLst>
        </p:spPr>
      </p:pic>
      <p:pic>
        <p:nvPicPr>
          <p:cNvPr id="69650" name="Picture 18" descr="Talkwalker Alerts, the best free and easy alternative to Google ...">
            <a:extLst>
              <a:ext uri="{FF2B5EF4-FFF2-40B4-BE49-F238E27FC236}">
                <a16:creationId xmlns:a16="http://schemas.microsoft.com/office/drawing/2014/main" xmlns="" id="{F2504BE8-3F88-4A98-95DD-0EE300EC72D3}"/>
              </a:ext>
            </a:extLst>
          </p:cNvPr>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31145" y="4969568"/>
            <a:ext cx="1331257" cy="617219"/>
          </a:xfrm>
          <a:prstGeom prst="rect">
            <a:avLst/>
          </a:prstGeom>
          <a:noFill/>
          <a:extLst>
            <a:ext uri="{909E8E84-426E-40DD-AFC4-6F175D3DCCD1}">
              <a14:hiddenFill xmlns:a14="http://schemas.microsoft.com/office/drawing/2010/main">
                <a:solidFill>
                  <a:srgbClr val="FFFFFF"/>
                </a:solidFill>
              </a14:hiddenFill>
            </a:ext>
          </a:extLst>
        </p:spPr>
      </p:pic>
      <p:pic>
        <p:nvPicPr>
          <p:cNvPr id="69652" name="Picture 20" descr="TweetDeck Reviews: Pricing &amp; Software Features 2020 ...">
            <a:extLst>
              <a:ext uri="{FF2B5EF4-FFF2-40B4-BE49-F238E27FC236}">
                <a16:creationId xmlns:a16="http://schemas.microsoft.com/office/drawing/2014/main" xmlns="" id="{946ABD8D-9B85-4BDA-A8B4-CBC8CF33772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06634" y="5510431"/>
            <a:ext cx="725358" cy="295516"/>
          </a:xfrm>
          <a:prstGeom prst="rect">
            <a:avLst/>
          </a:prstGeom>
          <a:noFill/>
          <a:extLst>
            <a:ext uri="{909E8E84-426E-40DD-AFC4-6F175D3DCCD1}">
              <a14:hiddenFill xmlns:a14="http://schemas.microsoft.com/office/drawing/2010/main">
                <a:solidFill>
                  <a:srgbClr val="FFFFFF"/>
                </a:solidFill>
              </a14:hiddenFill>
            </a:ext>
          </a:extLst>
        </p:spPr>
      </p:pic>
      <p:pic>
        <p:nvPicPr>
          <p:cNvPr id="69654" name="Picture 22" descr="Appreciation Engine - Schickedanz Creative">
            <a:extLst>
              <a:ext uri="{FF2B5EF4-FFF2-40B4-BE49-F238E27FC236}">
                <a16:creationId xmlns:a16="http://schemas.microsoft.com/office/drawing/2014/main" xmlns="" id="{2FEDEA64-D404-457C-9899-648754155820}"/>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23788" t="27855" r="20319" b="27853"/>
          <a:stretch/>
        </p:blipFill>
        <p:spPr bwMode="auto">
          <a:xfrm>
            <a:off x="6381810" y="2918048"/>
            <a:ext cx="1066801" cy="319634"/>
          </a:xfrm>
          <a:prstGeom prst="rect">
            <a:avLst/>
          </a:prstGeom>
          <a:noFill/>
          <a:extLst>
            <a:ext uri="{909E8E84-426E-40DD-AFC4-6F175D3DCCD1}">
              <a14:hiddenFill xmlns:a14="http://schemas.microsoft.com/office/drawing/2010/main">
                <a:solidFill>
                  <a:srgbClr val="FFFFFF"/>
                </a:solidFill>
              </a14:hiddenFill>
            </a:ext>
          </a:extLst>
        </p:spPr>
      </p:pic>
      <p:pic>
        <p:nvPicPr>
          <p:cNvPr id="69656" name="Picture 24" descr="Cyfe | All-In-One Business Dashboard. Visualize your KPIs.">
            <a:extLst>
              <a:ext uri="{FF2B5EF4-FFF2-40B4-BE49-F238E27FC236}">
                <a16:creationId xmlns:a16="http://schemas.microsoft.com/office/drawing/2014/main" xmlns="" id="{5E6EEDAD-C724-4719-B9C7-0E799CAFBA5F}"/>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606646" y="3310707"/>
            <a:ext cx="617129" cy="274686"/>
          </a:xfrm>
          <a:prstGeom prst="rect">
            <a:avLst/>
          </a:prstGeom>
          <a:noFill/>
          <a:extLst>
            <a:ext uri="{909E8E84-426E-40DD-AFC4-6F175D3DCCD1}">
              <a14:hiddenFill xmlns:a14="http://schemas.microsoft.com/office/drawing/2010/main">
                <a:solidFill>
                  <a:srgbClr val="FFFFFF"/>
                </a:solidFill>
              </a14:hiddenFill>
            </a:ext>
          </a:extLst>
        </p:spPr>
      </p:pic>
      <p:pic>
        <p:nvPicPr>
          <p:cNvPr id="69658" name="Picture 26" descr="Untitled-10@4x">
            <a:extLst>
              <a:ext uri="{FF2B5EF4-FFF2-40B4-BE49-F238E27FC236}">
                <a16:creationId xmlns:a16="http://schemas.microsoft.com/office/drawing/2014/main" xmlns="" id="{3A23C36B-0DB8-4C43-83BE-55890AE73EEB}"/>
              </a:ext>
            </a:extLst>
          </p:cNvPr>
          <p:cNvPicPr>
            <a:picLocks noChangeAspect="1" noChangeArrowheads="1"/>
          </p:cNvPicPr>
          <p:nvPr/>
        </p:nvPicPr>
        <p:blipFill rotWithShape="1">
          <a:blip r:embed="rId13" cstate="print">
            <a:duotone>
              <a:prstClr val="black"/>
              <a:schemeClr val="accent1">
                <a:tint val="45000"/>
                <a:satMod val="400000"/>
              </a:schemeClr>
            </a:duotone>
            <a:extLst>
              <a:ext uri="{28A0092B-C50C-407E-A947-70E740481C1C}">
                <a14:useLocalDpi xmlns:a14="http://schemas.microsoft.com/office/drawing/2010/main" val="0"/>
              </a:ext>
            </a:extLst>
          </a:blip>
          <a:srcRect b="17991"/>
          <a:stretch/>
        </p:blipFill>
        <p:spPr bwMode="auto">
          <a:xfrm>
            <a:off x="6678462" y="3640449"/>
            <a:ext cx="473497" cy="341001"/>
          </a:xfrm>
          <a:prstGeom prst="rect">
            <a:avLst/>
          </a:prstGeom>
          <a:noFill/>
          <a:extLst>
            <a:ext uri="{909E8E84-426E-40DD-AFC4-6F175D3DCCD1}">
              <a14:hiddenFill xmlns:a14="http://schemas.microsoft.com/office/drawing/2010/main">
                <a:solidFill>
                  <a:srgbClr val="FFFFFF"/>
                </a:solidFill>
              </a14:hiddenFill>
            </a:ext>
          </a:extLst>
        </p:spPr>
      </p:pic>
      <p:pic>
        <p:nvPicPr>
          <p:cNvPr id="69660" name="Picture 28" descr="Followerwonk Reviews: Pricing &amp; Software Features 2020 ...">
            <a:extLst>
              <a:ext uri="{FF2B5EF4-FFF2-40B4-BE49-F238E27FC236}">
                <a16:creationId xmlns:a16="http://schemas.microsoft.com/office/drawing/2014/main" xmlns="" id="{890F2C82-0A44-4885-BF9F-74DDC6F263A7}"/>
              </a:ext>
            </a:extLst>
          </p:cNvPr>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t="36448" b="34476"/>
          <a:stretch/>
        </p:blipFill>
        <p:spPr bwMode="auto">
          <a:xfrm>
            <a:off x="6351390" y="4135525"/>
            <a:ext cx="1127640" cy="133197"/>
          </a:xfrm>
          <a:prstGeom prst="rect">
            <a:avLst/>
          </a:prstGeom>
          <a:noFill/>
          <a:extLst>
            <a:ext uri="{909E8E84-426E-40DD-AFC4-6F175D3DCCD1}">
              <a14:hiddenFill xmlns:a14="http://schemas.microsoft.com/office/drawing/2010/main">
                <a:solidFill>
                  <a:srgbClr val="FFFFFF"/>
                </a:solidFill>
              </a14:hiddenFill>
            </a:ext>
          </a:extLst>
        </p:spPr>
      </p:pic>
      <p:pic>
        <p:nvPicPr>
          <p:cNvPr id="38" name="Grafik 37">
            <a:extLst>
              <a:ext uri="{FF2B5EF4-FFF2-40B4-BE49-F238E27FC236}">
                <a16:creationId xmlns:a16="http://schemas.microsoft.com/office/drawing/2014/main" xmlns="" id="{D79F6309-74E8-4B4D-B57A-6537F239C12B}"/>
              </a:ext>
            </a:extLst>
          </p:cNvPr>
          <p:cNvPicPr>
            <a:picLocks noChangeAspect="1"/>
          </p:cNvPicPr>
          <p:nvPr/>
        </p:nvPicPr>
        <p:blipFill>
          <a:blip r:embed="rId15"/>
          <a:stretch>
            <a:fillRect/>
          </a:stretch>
        </p:blipFill>
        <p:spPr>
          <a:xfrm>
            <a:off x="6742046" y="4384402"/>
            <a:ext cx="354991" cy="354991"/>
          </a:xfrm>
          <a:prstGeom prst="rect">
            <a:avLst/>
          </a:prstGeom>
        </p:spPr>
      </p:pic>
      <p:pic>
        <p:nvPicPr>
          <p:cNvPr id="69662" name="Picture 30" descr="HowSociable | Social Media Trends, Reviews, Tools, How-To`s">
            <a:extLst>
              <a:ext uri="{FF2B5EF4-FFF2-40B4-BE49-F238E27FC236}">
                <a16:creationId xmlns:a16="http://schemas.microsoft.com/office/drawing/2014/main" xmlns="" id="{4D87114E-C130-4465-AE97-8DD800E9737B}"/>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404685" y="4806419"/>
            <a:ext cx="1020136" cy="240682"/>
          </a:xfrm>
          <a:prstGeom prst="rect">
            <a:avLst/>
          </a:prstGeom>
          <a:noFill/>
          <a:extLst>
            <a:ext uri="{909E8E84-426E-40DD-AFC4-6F175D3DCCD1}">
              <a14:hiddenFill xmlns:a14="http://schemas.microsoft.com/office/drawing/2010/main">
                <a:solidFill>
                  <a:srgbClr val="FFFFFF"/>
                </a:solidFill>
              </a14:hiddenFill>
            </a:ext>
          </a:extLst>
        </p:spPr>
      </p:pic>
      <p:pic>
        <p:nvPicPr>
          <p:cNvPr id="69664" name="Picture 32">
            <a:extLst>
              <a:ext uri="{FF2B5EF4-FFF2-40B4-BE49-F238E27FC236}">
                <a16:creationId xmlns:a16="http://schemas.microsoft.com/office/drawing/2014/main" xmlns="" id="{769A8F17-C58C-4F5C-ADC1-EDEDB98D647C}"/>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398874" y="5178708"/>
            <a:ext cx="1007625" cy="224387"/>
          </a:xfrm>
          <a:prstGeom prst="rect">
            <a:avLst/>
          </a:prstGeom>
          <a:noFill/>
          <a:extLst>
            <a:ext uri="{909E8E84-426E-40DD-AFC4-6F175D3DCCD1}">
              <a14:hiddenFill xmlns:a14="http://schemas.microsoft.com/office/drawing/2010/main">
                <a:solidFill>
                  <a:srgbClr val="FFFFFF"/>
                </a:solidFill>
              </a14:hiddenFill>
            </a:ext>
          </a:extLst>
        </p:spPr>
      </p:pic>
      <p:pic>
        <p:nvPicPr>
          <p:cNvPr id="69666" name="Picture 34" descr="Mediatoolkit Reviews 2020: Details, Pricing, &amp; Features | G2">
            <a:extLst>
              <a:ext uri="{FF2B5EF4-FFF2-40B4-BE49-F238E27FC236}">
                <a16:creationId xmlns:a16="http://schemas.microsoft.com/office/drawing/2014/main" xmlns="" id="{0DBA7C3E-C450-4778-A72C-08EC21AEC868}"/>
              </a:ext>
            </a:extLst>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30106" b="33145"/>
          <a:stretch/>
        </p:blipFill>
        <p:spPr bwMode="auto">
          <a:xfrm>
            <a:off x="6419821" y="5567920"/>
            <a:ext cx="965730" cy="186603"/>
          </a:xfrm>
          <a:prstGeom prst="rect">
            <a:avLst/>
          </a:prstGeom>
          <a:noFill/>
          <a:extLst>
            <a:ext uri="{909E8E84-426E-40DD-AFC4-6F175D3DCCD1}">
              <a14:hiddenFill xmlns:a14="http://schemas.microsoft.com/office/drawing/2010/main">
                <a:solidFill>
                  <a:srgbClr val="FFFFFF"/>
                </a:solidFill>
              </a14:hiddenFill>
            </a:ext>
          </a:extLst>
        </p:spPr>
      </p:pic>
      <p:pic>
        <p:nvPicPr>
          <p:cNvPr id="69668" name="Picture 36" descr="Netvibes Blog -">
            <a:extLst>
              <a:ext uri="{FF2B5EF4-FFF2-40B4-BE49-F238E27FC236}">
                <a16:creationId xmlns:a16="http://schemas.microsoft.com/office/drawing/2014/main" xmlns="" id="{D4DCFD6B-426F-42C6-AA1B-0D480C66A23F}"/>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397053" y="5898386"/>
            <a:ext cx="984284" cy="238904"/>
          </a:xfrm>
          <a:prstGeom prst="rect">
            <a:avLst/>
          </a:prstGeom>
          <a:noFill/>
          <a:extLst>
            <a:ext uri="{909E8E84-426E-40DD-AFC4-6F175D3DCCD1}">
              <a14:hiddenFill xmlns:a14="http://schemas.microsoft.com/office/drawing/2010/main">
                <a:solidFill>
                  <a:srgbClr val="FFFFFF"/>
                </a:solidFill>
              </a14:hiddenFill>
            </a:ext>
          </a:extLst>
        </p:spPr>
      </p:pic>
      <p:pic>
        <p:nvPicPr>
          <p:cNvPr id="69670" name="Picture 38" descr="NodeXL | Your Social Network Analysis Tool for Social Media">
            <a:extLst>
              <a:ext uri="{FF2B5EF4-FFF2-40B4-BE49-F238E27FC236}">
                <a16:creationId xmlns:a16="http://schemas.microsoft.com/office/drawing/2014/main" xmlns="" id="{0F9836FB-6FEC-47F6-902A-6A94770BAE51}"/>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970199" y="2560448"/>
            <a:ext cx="829011" cy="290919"/>
          </a:xfrm>
          <a:prstGeom prst="rect">
            <a:avLst/>
          </a:prstGeom>
          <a:noFill/>
          <a:extLst>
            <a:ext uri="{909E8E84-426E-40DD-AFC4-6F175D3DCCD1}">
              <a14:hiddenFill xmlns:a14="http://schemas.microsoft.com/office/drawing/2010/main">
                <a:solidFill>
                  <a:srgbClr val="FFFFFF"/>
                </a:solidFill>
              </a14:hiddenFill>
            </a:ext>
          </a:extLst>
        </p:spPr>
      </p:pic>
      <p:pic>
        <p:nvPicPr>
          <p:cNvPr id="69672" name="Picture 40" descr="Social Analytics To Improve Your Social Strategy | Social media ...">
            <a:extLst>
              <a:ext uri="{FF2B5EF4-FFF2-40B4-BE49-F238E27FC236}">
                <a16:creationId xmlns:a16="http://schemas.microsoft.com/office/drawing/2014/main" xmlns="" id="{23BA44F8-945C-4A52-9D21-B27F4D930209}"/>
              </a:ext>
            </a:extLst>
          </p:cNvPr>
          <p:cNvPicPr>
            <a:picLocks noChangeAspect="1" noChangeArrowheads="1"/>
          </p:cNvPicPr>
          <p:nvPr/>
        </p:nvPicPr>
        <p:blipFill rotWithShape="1">
          <a:blip r:embed="rId21" cstate="print">
            <a:extLst>
              <a:ext uri="{28A0092B-C50C-407E-A947-70E740481C1C}">
                <a14:useLocalDpi xmlns:a14="http://schemas.microsoft.com/office/drawing/2010/main" val="0"/>
              </a:ext>
            </a:extLst>
          </a:blip>
          <a:srcRect t="14138" b="10201"/>
          <a:stretch/>
        </p:blipFill>
        <p:spPr bwMode="auto">
          <a:xfrm>
            <a:off x="8214055" y="2917001"/>
            <a:ext cx="422453" cy="319634"/>
          </a:xfrm>
          <a:prstGeom prst="rect">
            <a:avLst/>
          </a:prstGeom>
          <a:noFill/>
          <a:extLst>
            <a:ext uri="{909E8E84-426E-40DD-AFC4-6F175D3DCCD1}">
              <a14:hiddenFill xmlns:a14="http://schemas.microsoft.com/office/drawing/2010/main">
                <a:solidFill>
                  <a:srgbClr val="FFFFFF"/>
                </a:solidFill>
              </a14:hiddenFill>
            </a:ext>
          </a:extLst>
        </p:spPr>
      </p:pic>
      <p:pic>
        <p:nvPicPr>
          <p:cNvPr id="69674" name="Picture 42" descr="Social Searcher: Now with Social Monitoring">
            <a:extLst>
              <a:ext uri="{FF2B5EF4-FFF2-40B4-BE49-F238E27FC236}">
                <a16:creationId xmlns:a16="http://schemas.microsoft.com/office/drawing/2014/main" xmlns="" id="{D23DD0E8-5D32-45F7-90AC-F115D0C83AF9}"/>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8188879" y="3332426"/>
            <a:ext cx="472804" cy="231247"/>
          </a:xfrm>
          <a:prstGeom prst="rect">
            <a:avLst/>
          </a:prstGeom>
          <a:noFill/>
          <a:extLst>
            <a:ext uri="{909E8E84-426E-40DD-AFC4-6F175D3DCCD1}">
              <a14:hiddenFill xmlns:a14="http://schemas.microsoft.com/office/drawing/2010/main">
                <a:solidFill>
                  <a:srgbClr val="FFFFFF"/>
                </a:solidFill>
              </a14:hiddenFill>
            </a:ext>
          </a:extLst>
        </p:spPr>
      </p:pic>
      <p:pic>
        <p:nvPicPr>
          <p:cNvPr id="69676" name="Picture 44" descr="Social media analytics für Aegon - Talkwalker">
            <a:extLst>
              <a:ext uri="{FF2B5EF4-FFF2-40B4-BE49-F238E27FC236}">
                <a16:creationId xmlns:a16="http://schemas.microsoft.com/office/drawing/2014/main" xmlns="" id="{E0A20DEC-4E46-45B6-9C41-8F0D4C5971B2}"/>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8089056" y="3690168"/>
            <a:ext cx="672450" cy="236603"/>
          </a:xfrm>
          <a:prstGeom prst="rect">
            <a:avLst/>
          </a:prstGeom>
          <a:noFill/>
          <a:extLst>
            <a:ext uri="{909E8E84-426E-40DD-AFC4-6F175D3DCCD1}">
              <a14:hiddenFill xmlns:a14="http://schemas.microsoft.com/office/drawing/2010/main">
                <a:solidFill>
                  <a:srgbClr val="FFFFFF"/>
                </a:solidFill>
              </a14:hiddenFill>
            </a:ext>
          </a:extLst>
        </p:spPr>
      </p:pic>
      <p:pic>
        <p:nvPicPr>
          <p:cNvPr id="69678" name="Picture 46" descr="Verlinke zu uns, dann verlinken wir zurück zu deinem Blog">
            <a:extLst>
              <a:ext uri="{FF2B5EF4-FFF2-40B4-BE49-F238E27FC236}">
                <a16:creationId xmlns:a16="http://schemas.microsoft.com/office/drawing/2014/main" xmlns="" id="{40449501-94AD-44C5-9B01-647C918BB44D}"/>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8205808" y="4053266"/>
            <a:ext cx="420511" cy="258776"/>
          </a:xfrm>
          <a:prstGeom prst="rect">
            <a:avLst/>
          </a:prstGeom>
          <a:noFill/>
          <a:extLst>
            <a:ext uri="{909E8E84-426E-40DD-AFC4-6F175D3DCCD1}">
              <a14:hiddenFill xmlns:a14="http://schemas.microsoft.com/office/drawing/2010/main">
                <a:solidFill>
                  <a:srgbClr val="FFFFFF"/>
                </a:solidFill>
              </a14:hiddenFill>
            </a:ext>
          </a:extLst>
        </p:spPr>
      </p:pic>
      <p:pic>
        <p:nvPicPr>
          <p:cNvPr id="69680" name="Picture 48" descr="Viralwoot (@Viralwoot) | Twitter">
            <a:extLst>
              <a:ext uri="{FF2B5EF4-FFF2-40B4-BE49-F238E27FC236}">
                <a16:creationId xmlns:a16="http://schemas.microsoft.com/office/drawing/2014/main" xmlns="" id="{5B445E0B-F88D-4650-B081-F984945D9242}"/>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8238567" y="4384401"/>
            <a:ext cx="354991" cy="354991"/>
          </a:xfrm>
          <a:prstGeom prst="rect">
            <a:avLst/>
          </a:prstGeom>
          <a:noFill/>
          <a:extLst>
            <a:ext uri="{909E8E84-426E-40DD-AFC4-6F175D3DCCD1}">
              <a14:hiddenFill xmlns:a14="http://schemas.microsoft.com/office/drawing/2010/main">
                <a:solidFill>
                  <a:srgbClr val="FFFFFF"/>
                </a:solidFill>
              </a14:hiddenFill>
            </a:ext>
          </a:extLst>
        </p:spPr>
      </p:pic>
      <p:pic>
        <p:nvPicPr>
          <p:cNvPr id="69682" name="Picture 50" descr="Zuum | Crunchbase">
            <a:extLst>
              <a:ext uri="{FF2B5EF4-FFF2-40B4-BE49-F238E27FC236}">
                <a16:creationId xmlns:a16="http://schemas.microsoft.com/office/drawing/2014/main" xmlns="" id="{E618BDE7-6B4D-45AB-9057-1A9C36A302AD}"/>
              </a:ext>
            </a:extLst>
          </p:cNvPr>
          <p:cNvPicPr>
            <a:picLocks noChangeAspect="1" noChangeArrowheads="1"/>
          </p:cNvPicPr>
          <p:nvPr/>
        </p:nvPicPr>
        <p:blipFill rotWithShape="1">
          <a:blip r:embed="rId26">
            <a:extLst>
              <a:ext uri="{28A0092B-C50C-407E-A947-70E740481C1C}">
                <a14:useLocalDpi xmlns:a14="http://schemas.microsoft.com/office/drawing/2010/main" val="0"/>
              </a:ext>
            </a:extLst>
          </a:blip>
          <a:srcRect t="38925" b="37964"/>
          <a:stretch/>
        </p:blipFill>
        <p:spPr bwMode="auto">
          <a:xfrm>
            <a:off x="7872579" y="4799456"/>
            <a:ext cx="1020136" cy="235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2293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2716696" y="873303"/>
            <a:ext cx="9087377" cy="697353"/>
          </a:xfrm>
        </p:spPr>
        <p:txBody>
          <a:bodyPr>
            <a:normAutofit/>
          </a:bodyPr>
          <a:lstStyle/>
          <a:p>
            <a:r>
              <a:rPr lang="en-GB" dirty="0"/>
              <a:t>Tools für Social Media Listening (Beispiele)</a:t>
            </a:r>
          </a:p>
        </p:txBody>
      </p:sp>
      <p:grpSp>
        <p:nvGrpSpPr>
          <p:cNvPr id="3" name="Gruppieren 2">
            <a:extLst>
              <a:ext uri="{FF2B5EF4-FFF2-40B4-BE49-F238E27FC236}">
                <a16:creationId xmlns:a16="http://schemas.microsoft.com/office/drawing/2014/main" xmlns="" id="{D7BADF76-D937-40D7-B776-E1DD34697538}"/>
              </a:ext>
            </a:extLst>
          </p:cNvPr>
          <p:cNvGrpSpPr/>
          <p:nvPr/>
        </p:nvGrpSpPr>
        <p:grpSpPr>
          <a:xfrm>
            <a:off x="2793906" y="2039029"/>
            <a:ext cx="3708000" cy="4163785"/>
            <a:chOff x="3388465" y="2039029"/>
            <a:chExt cx="1698900" cy="4163785"/>
          </a:xfrm>
        </p:grpSpPr>
        <p:sp>
          <p:nvSpPr>
            <p:cNvPr id="7" name="Rounded Rectangle 4">
              <a:extLst>
                <a:ext uri="{FF2B5EF4-FFF2-40B4-BE49-F238E27FC236}">
                  <a16:creationId xmlns:a16="http://schemas.microsoft.com/office/drawing/2014/main" xmlns="" id="{850846F8-4511-4EAD-84FA-495B4AC278FC}"/>
                </a:ext>
              </a:extLst>
            </p:cNvPr>
            <p:cNvSpPr/>
            <p:nvPr/>
          </p:nvSpPr>
          <p:spPr>
            <a:xfrm>
              <a:off x="3388465" y="2039030"/>
              <a:ext cx="1698900" cy="4163784"/>
            </a:xfrm>
            <a:prstGeom prst="roundRect">
              <a:avLst>
                <a:gd name="adj" fmla="val 10972"/>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800"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8" name="Rounded Rectangle 1">
              <a:extLst>
                <a:ext uri="{FF2B5EF4-FFF2-40B4-BE49-F238E27FC236}">
                  <a16:creationId xmlns:a16="http://schemas.microsoft.com/office/drawing/2014/main" xmlns="" id="{98F828BA-74F1-4565-811C-A33A2E20E063}"/>
                </a:ext>
              </a:extLst>
            </p:cNvPr>
            <p:cNvSpPr/>
            <p:nvPr/>
          </p:nvSpPr>
          <p:spPr>
            <a:xfrm>
              <a:off x="3388465" y="2039029"/>
              <a:ext cx="1698900" cy="1149014"/>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800"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9" name="Rounded Rectangle 2">
              <a:extLst>
                <a:ext uri="{FF2B5EF4-FFF2-40B4-BE49-F238E27FC236}">
                  <a16:creationId xmlns:a16="http://schemas.microsoft.com/office/drawing/2014/main" xmlns="" id="{D3E095BA-1332-4A46-903B-84E31B09987F}"/>
                </a:ext>
              </a:extLst>
            </p:cNvPr>
            <p:cNvSpPr/>
            <p:nvPr/>
          </p:nvSpPr>
          <p:spPr>
            <a:xfrm>
              <a:off x="3470477" y="2116203"/>
              <a:ext cx="1534877" cy="994669"/>
            </a:xfrm>
            <a:prstGeom prst="roundRect">
              <a:avLst>
                <a:gd name="adj" fmla="val 1497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800"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10" name="Triangle 3">
              <a:extLst>
                <a:ext uri="{FF2B5EF4-FFF2-40B4-BE49-F238E27FC236}">
                  <a16:creationId xmlns:a16="http://schemas.microsoft.com/office/drawing/2014/main" xmlns="" id="{5F460645-0C57-4188-8128-49E46FA5CD89}"/>
                </a:ext>
              </a:extLst>
            </p:cNvPr>
            <p:cNvSpPr/>
            <p:nvPr/>
          </p:nvSpPr>
          <p:spPr>
            <a:xfrm rot="10800000">
              <a:off x="4095599" y="3188043"/>
              <a:ext cx="284633" cy="162920"/>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800"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11" name="Subtitle 2">
              <a:extLst>
                <a:ext uri="{FF2B5EF4-FFF2-40B4-BE49-F238E27FC236}">
                  <a16:creationId xmlns:a16="http://schemas.microsoft.com/office/drawing/2014/main" xmlns="" id="{46B148EC-F3D7-45EC-803D-C808F60AE354}"/>
                </a:ext>
              </a:extLst>
            </p:cNvPr>
            <p:cNvSpPr txBox="1">
              <a:spLocks/>
            </p:cNvSpPr>
            <p:nvPr/>
          </p:nvSpPr>
          <p:spPr>
            <a:xfrm>
              <a:off x="3470475" y="3416895"/>
              <a:ext cx="1534877" cy="2743067"/>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ct val="100000"/>
                </a:lnSpc>
                <a:spcBef>
                  <a:spcPts val="600"/>
                </a:spcBef>
                <a:spcAft>
                  <a:spcPts val="0"/>
                </a:spcAft>
                <a:buClrTx/>
                <a:buSzTx/>
                <a:buFont typeface="Arial"/>
                <a:buNone/>
                <a:tabLst/>
                <a:defRPr/>
              </a:pPr>
              <a:r>
                <a:rPr kumimoji="0" lang="en-GB" sz="1600" b="0" i="0" u="none" strike="noStrike" kern="1200" cap="none" spc="0" normalizeH="0" baseline="0" noProof="0" dirty="0">
                  <a:ln>
                    <a:noFill/>
                  </a:ln>
                  <a:solidFill>
                    <a:prstClr val="white"/>
                  </a:solidFill>
                  <a:effectLst/>
                  <a:uLnTx/>
                  <a:uFillTx/>
                  <a:latin typeface="Lato Light" panose="020F0502020204030203" pitchFamily="34" charset="0"/>
                  <a:ea typeface="Open Sans Light" panose="020B0306030504020204" pitchFamily="34" charset="0"/>
                  <a:cs typeface="Open Sans Light" panose="020B0306030504020204" pitchFamily="34" charset="0"/>
                </a:rPr>
                <a:t>Hootsuite ist ein Social-Media-Management-System </a:t>
              </a:r>
              <a:r>
                <a:rPr kumimoji="0" lang="en-GB" sz="1600" b="0" i="0" u="none" strike="noStrike" kern="1200" cap="none" spc="0" normalizeH="0" baseline="0" noProof="0" dirty="0" err="1">
                  <a:ln>
                    <a:noFill/>
                  </a:ln>
                  <a:solidFill>
                    <a:prstClr val="white"/>
                  </a:solidFill>
                  <a:effectLst/>
                  <a:uLnTx/>
                  <a:uFillTx/>
                  <a:latin typeface="Lato Light" panose="020F0502020204030203" pitchFamily="34" charset="0"/>
                  <a:ea typeface="Open Sans Light" panose="020B0306030504020204" pitchFamily="34" charset="0"/>
                  <a:cs typeface="Open Sans Light" panose="020B0306030504020204" pitchFamily="34" charset="0"/>
                </a:rPr>
                <a:t>für</a:t>
              </a:r>
              <a:r>
                <a:rPr kumimoji="0" lang="en-GB" sz="1600" b="0" i="0" u="none" strike="noStrike" kern="1200" cap="none" spc="0" normalizeH="0" baseline="0" noProof="0" dirty="0">
                  <a:ln>
                    <a:noFill/>
                  </a:ln>
                  <a:solidFill>
                    <a:prstClr val="white"/>
                  </a:solidFill>
                  <a:effectLst/>
                  <a:uLnTx/>
                  <a:uFillTx/>
                  <a:latin typeface="Lato Light" panose="020F0502020204030203" pitchFamily="34" charset="0"/>
                  <a:ea typeface="Open Sans Light" panose="020B0306030504020204" pitchFamily="34" charset="0"/>
                  <a:cs typeface="Open Sans Light" panose="020B0306030504020204" pitchFamily="34" charset="0"/>
                </a:rPr>
                <a:t> </a:t>
              </a:r>
              <a:r>
                <a:rPr kumimoji="0" lang="en-GB" sz="1600" b="0" i="0" u="none" strike="noStrike" kern="1200" cap="none" spc="0" normalizeH="0" baseline="0" noProof="0" dirty="0" err="1">
                  <a:ln>
                    <a:noFill/>
                  </a:ln>
                  <a:solidFill>
                    <a:prstClr val="white"/>
                  </a:solidFill>
                  <a:effectLst/>
                  <a:uLnTx/>
                  <a:uFillTx/>
                  <a:latin typeface="Lato Light" panose="020F0502020204030203" pitchFamily="34" charset="0"/>
                  <a:ea typeface="Open Sans Light" panose="020B0306030504020204" pitchFamily="34" charset="0"/>
                  <a:cs typeface="Open Sans Light" panose="020B0306030504020204" pitchFamily="34" charset="0"/>
                </a:rPr>
                <a:t>Unter-nehmen</a:t>
              </a:r>
              <a:r>
                <a:rPr kumimoji="0" lang="en-GB" sz="1600" b="0" i="0" u="none" strike="noStrike" kern="1200" cap="none" spc="0" normalizeH="0" baseline="0" noProof="0" dirty="0">
                  <a:ln>
                    <a:noFill/>
                  </a:ln>
                  <a:solidFill>
                    <a:prstClr val="white"/>
                  </a:solidFill>
                  <a:effectLst/>
                  <a:uLnTx/>
                  <a:uFillTx/>
                  <a:latin typeface="Lato Light" panose="020F0502020204030203" pitchFamily="34" charset="0"/>
                  <a:ea typeface="Open Sans Light" panose="020B0306030504020204" pitchFamily="34" charset="0"/>
                  <a:cs typeface="Open Sans Light" panose="020B0306030504020204" pitchFamily="34" charset="0"/>
                </a:rPr>
                <a:t> &amp; Organisationen, das die </a:t>
              </a:r>
              <a:r>
                <a:rPr kumimoji="0" lang="en-GB" sz="1600" b="0" i="0" u="none" strike="noStrike" kern="1200" cap="none" spc="0" normalizeH="0" baseline="0" noProof="0" dirty="0" err="1">
                  <a:ln>
                    <a:noFill/>
                  </a:ln>
                  <a:solidFill>
                    <a:prstClr val="white"/>
                  </a:solidFill>
                  <a:effectLst/>
                  <a:uLnTx/>
                  <a:uFillTx/>
                  <a:latin typeface="Lato Light" panose="020F0502020204030203" pitchFamily="34" charset="0"/>
                  <a:ea typeface="Open Sans Light" panose="020B0306030504020204" pitchFamily="34" charset="0"/>
                  <a:cs typeface="Open Sans Light" panose="020B0306030504020204" pitchFamily="34" charset="0"/>
                </a:rPr>
                <a:t>Kommunikation</a:t>
              </a:r>
              <a:r>
                <a:rPr kumimoji="0" lang="en-GB" sz="1600" b="0" i="0" u="none" strike="noStrike" kern="1200" cap="none" spc="0" normalizeH="0" baseline="0" noProof="0" dirty="0">
                  <a:ln>
                    <a:noFill/>
                  </a:ln>
                  <a:solidFill>
                    <a:prstClr val="white"/>
                  </a:solidFill>
                  <a:effectLst/>
                  <a:uLnTx/>
                  <a:uFillTx/>
                  <a:latin typeface="Lato Light" panose="020F0502020204030203" pitchFamily="34" charset="0"/>
                  <a:ea typeface="Open Sans Light" panose="020B0306030504020204" pitchFamily="34" charset="0"/>
                  <a:cs typeface="Open Sans Light" panose="020B0306030504020204" pitchFamily="34" charset="0"/>
                </a:rPr>
                <a:t> in </a:t>
              </a:r>
              <a:r>
                <a:rPr kumimoji="0" lang="en-GB" sz="1600" b="0" i="0" u="none" strike="noStrike" kern="1200" cap="none" spc="0" normalizeH="0" baseline="0" noProof="0" dirty="0" err="1">
                  <a:ln>
                    <a:noFill/>
                  </a:ln>
                  <a:solidFill>
                    <a:prstClr val="white"/>
                  </a:solidFill>
                  <a:effectLst/>
                  <a:uLnTx/>
                  <a:uFillTx/>
                  <a:latin typeface="Lato Light" panose="020F0502020204030203" pitchFamily="34" charset="0"/>
                  <a:ea typeface="Open Sans Light" panose="020B0306030504020204" pitchFamily="34" charset="0"/>
                  <a:cs typeface="Open Sans Light" panose="020B0306030504020204" pitchFamily="34" charset="0"/>
                </a:rPr>
                <a:t>mehreren</a:t>
              </a:r>
              <a:r>
                <a:rPr kumimoji="0" lang="en-GB" sz="1600" b="0" i="0" u="none" strike="noStrike" kern="1200" cap="none" spc="0" normalizeH="0" baseline="0" noProof="0" dirty="0">
                  <a:ln>
                    <a:noFill/>
                  </a:ln>
                  <a:solidFill>
                    <a:prstClr val="white"/>
                  </a:solidFill>
                  <a:effectLst/>
                  <a:uLnTx/>
                  <a:uFillTx/>
                  <a:latin typeface="Lato Light" panose="020F0502020204030203" pitchFamily="34" charset="0"/>
                  <a:ea typeface="Open Sans Light" panose="020B0306030504020204" pitchFamily="34" charset="0"/>
                  <a:cs typeface="Open Sans Light" panose="020B0306030504020204" pitchFamily="34" charset="0"/>
                </a:rPr>
                <a:t> </a:t>
              </a:r>
              <a:r>
                <a:rPr kumimoji="0" lang="en-GB" sz="1600" b="0" i="0" u="none" strike="noStrike" kern="1200" cap="none" spc="0" normalizeH="0" baseline="0" noProof="0" dirty="0" err="1">
                  <a:ln>
                    <a:noFill/>
                  </a:ln>
                  <a:solidFill>
                    <a:prstClr val="white"/>
                  </a:solidFill>
                  <a:effectLst/>
                  <a:uLnTx/>
                  <a:uFillTx/>
                  <a:latin typeface="Lato Light" panose="020F0502020204030203" pitchFamily="34" charset="0"/>
                  <a:ea typeface="Open Sans Light" panose="020B0306030504020204" pitchFamily="34" charset="0"/>
                  <a:cs typeface="Open Sans Light" panose="020B0306030504020204" pitchFamily="34" charset="0"/>
                </a:rPr>
                <a:t>sozialen</a:t>
              </a:r>
              <a:r>
                <a:rPr kumimoji="0" lang="en-GB" sz="1600" b="0" i="0" u="none" strike="noStrike" kern="1200" cap="none" spc="0" normalizeH="0" baseline="0" noProof="0" dirty="0">
                  <a:ln>
                    <a:noFill/>
                  </a:ln>
                  <a:solidFill>
                    <a:prstClr val="white"/>
                  </a:solidFill>
                  <a:effectLst/>
                  <a:uLnTx/>
                  <a:uFillTx/>
                  <a:latin typeface="Lato Light" panose="020F0502020204030203" pitchFamily="34" charset="0"/>
                  <a:ea typeface="Open Sans Light" panose="020B0306030504020204" pitchFamily="34" charset="0"/>
                  <a:cs typeface="Open Sans Light" panose="020B0306030504020204" pitchFamily="34" charset="0"/>
                </a:rPr>
                <a:t> </a:t>
              </a:r>
              <a:r>
                <a:rPr kumimoji="0" lang="en-GB" sz="1600" b="0" i="0" u="none" strike="noStrike" kern="1200" cap="none" spc="0" normalizeH="0" baseline="0" noProof="0" dirty="0" err="1">
                  <a:ln>
                    <a:noFill/>
                  </a:ln>
                  <a:solidFill>
                    <a:prstClr val="white"/>
                  </a:solidFill>
                  <a:effectLst/>
                  <a:uLnTx/>
                  <a:uFillTx/>
                  <a:latin typeface="Lato Light" panose="020F0502020204030203" pitchFamily="34" charset="0"/>
                  <a:ea typeface="Open Sans Light" panose="020B0306030504020204" pitchFamily="34" charset="0"/>
                  <a:cs typeface="Open Sans Light" panose="020B0306030504020204" pitchFamily="34" charset="0"/>
                </a:rPr>
                <a:t>Netzwerken</a:t>
              </a:r>
              <a:r>
                <a:rPr kumimoji="0" lang="en-GB" sz="1600" b="0" i="0" u="none" strike="noStrike" kern="1200" cap="none" spc="0" normalizeH="0" baseline="0" noProof="0" dirty="0">
                  <a:ln>
                    <a:noFill/>
                  </a:ln>
                  <a:solidFill>
                    <a:prstClr val="white"/>
                  </a:solidFill>
                  <a:effectLst/>
                  <a:uLnTx/>
                  <a:uFillTx/>
                  <a:latin typeface="Lato Light" panose="020F0502020204030203" pitchFamily="34" charset="0"/>
                  <a:ea typeface="Open Sans Light" panose="020B0306030504020204" pitchFamily="34" charset="0"/>
                  <a:cs typeface="Open Sans Light" panose="020B0306030504020204" pitchFamily="34" charset="0"/>
                </a:rPr>
                <a:t> von </a:t>
              </a:r>
              <a:r>
                <a:rPr kumimoji="0" lang="en-GB" sz="1600" b="0" i="0" u="none" strike="noStrike" kern="1200" cap="none" spc="0" normalizeH="0" baseline="0" noProof="0" dirty="0" err="1">
                  <a:ln>
                    <a:noFill/>
                  </a:ln>
                  <a:solidFill>
                    <a:prstClr val="white"/>
                  </a:solidFill>
                  <a:effectLst/>
                  <a:uLnTx/>
                  <a:uFillTx/>
                  <a:latin typeface="Lato Light" panose="020F0502020204030203" pitchFamily="34" charset="0"/>
                  <a:ea typeface="Open Sans Light" panose="020B0306030504020204" pitchFamily="34" charset="0"/>
                  <a:cs typeface="Open Sans Light" panose="020B0306030504020204" pitchFamily="34" charset="0"/>
                </a:rPr>
                <a:t>einer</a:t>
              </a:r>
              <a:r>
                <a:rPr kumimoji="0" lang="en-GB" sz="1600" b="0" i="0" u="none" strike="noStrike" kern="1200" cap="none" spc="0" normalizeH="0" baseline="0" noProof="0" dirty="0">
                  <a:ln>
                    <a:noFill/>
                  </a:ln>
                  <a:solidFill>
                    <a:prstClr val="white"/>
                  </a:solidFill>
                  <a:effectLst/>
                  <a:uLnTx/>
                  <a:uFillTx/>
                  <a:latin typeface="Lato Light" panose="020F0502020204030203" pitchFamily="34" charset="0"/>
                  <a:ea typeface="Open Sans Light" panose="020B0306030504020204" pitchFamily="34" charset="0"/>
                  <a:cs typeface="Open Sans Light" panose="020B0306030504020204" pitchFamily="34" charset="0"/>
                </a:rPr>
                <a:t> </a:t>
              </a:r>
              <a:r>
                <a:rPr kumimoji="0" lang="en-GB" sz="1600" b="0" i="0" u="none" strike="noStrike" kern="1200" cap="none" spc="0" normalizeH="0" baseline="0" noProof="0" dirty="0" err="1">
                  <a:ln>
                    <a:noFill/>
                  </a:ln>
                  <a:solidFill>
                    <a:prstClr val="white"/>
                  </a:solidFill>
                  <a:effectLst/>
                  <a:uLnTx/>
                  <a:uFillTx/>
                  <a:latin typeface="Lato Light" panose="020F0502020204030203" pitchFamily="34" charset="0"/>
                  <a:ea typeface="Open Sans Light" panose="020B0306030504020204" pitchFamily="34" charset="0"/>
                  <a:cs typeface="Open Sans Light" panose="020B0306030504020204" pitchFamily="34" charset="0"/>
                </a:rPr>
                <a:t>Oberfläche</a:t>
              </a:r>
              <a:r>
                <a:rPr kumimoji="0" lang="en-GB" sz="1600" b="0" i="0" u="none" strike="noStrike" kern="1200" cap="none" spc="0" normalizeH="0" baseline="0" noProof="0" dirty="0">
                  <a:ln>
                    <a:noFill/>
                  </a:ln>
                  <a:solidFill>
                    <a:prstClr val="white"/>
                  </a:solidFill>
                  <a:effectLst/>
                  <a:uLnTx/>
                  <a:uFillTx/>
                  <a:latin typeface="Lato Light" panose="020F0502020204030203" pitchFamily="34" charset="0"/>
                  <a:ea typeface="Open Sans Light" panose="020B0306030504020204" pitchFamily="34" charset="0"/>
                  <a:cs typeface="Open Sans Light" panose="020B0306030504020204" pitchFamily="34" charset="0"/>
                </a:rPr>
                <a:t> </a:t>
              </a:r>
              <a:r>
                <a:rPr kumimoji="0" lang="en-GB" sz="1600" b="0" i="0" u="none" strike="noStrike" kern="1200" cap="none" spc="0" normalizeH="0" baseline="0" noProof="0" dirty="0" err="1">
                  <a:ln>
                    <a:noFill/>
                  </a:ln>
                  <a:solidFill>
                    <a:prstClr val="white"/>
                  </a:solidFill>
                  <a:effectLst/>
                  <a:uLnTx/>
                  <a:uFillTx/>
                  <a:latin typeface="Lato Light" panose="020F0502020204030203" pitchFamily="34" charset="0"/>
                  <a:ea typeface="Open Sans Light" panose="020B0306030504020204" pitchFamily="34" charset="0"/>
                  <a:cs typeface="Open Sans Light" panose="020B0306030504020204" pitchFamily="34" charset="0"/>
                </a:rPr>
                <a:t>aus</a:t>
              </a:r>
              <a:r>
                <a:rPr kumimoji="0" lang="en-GB" sz="1600" b="0" i="0" u="none" strike="noStrike" kern="1200" cap="none" spc="0" normalizeH="0" baseline="0" noProof="0" dirty="0">
                  <a:ln>
                    <a:noFill/>
                  </a:ln>
                  <a:solidFill>
                    <a:prstClr val="white"/>
                  </a:solidFill>
                  <a:effectLst/>
                  <a:uLnTx/>
                  <a:uFillTx/>
                  <a:latin typeface="Lato Light" panose="020F0502020204030203" pitchFamily="34" charset="0"/>
                  <a:ea typeface="Open Sans Light" panose="020B0306030504020204" pitchFamily="34" charset="0"/>
                  <a:cs typeface="Open Sans Light" panose="020B0306030504020204" pitchFamily="34" charset="0"/>
                </a:rPr>
                <a:t> </a:t>
              </a:r>
              <a:r>
                <a:rPr kumimoji="0" lang="en-GB" sz="1600" b="0" i="0" u="none" strike="noStrike" kern="1200" cap="none" spc="0" normalizeH="0" baseline="0" noProof="0" dirty="0" err="1">
                  <a:ln>
                    <a:noFill/>
                  </a:ln>
                  <a:solidFill>
                    <a:prstClr val="white"/>
                  </a:solidFill>
                  <a:effectLst/>
                  <a:uLnTx/>
                  <a:uFillTx/>
                  <a:latin typeface="Lato Light" panose="020F0502020204030203" pitchFamily="34" charset="0"/>
                  <a:ea typeface="Open Sans Light" panose="020B0306030504020204" pitchFamily="34" charset="0"/>
                  <a:cs typeface="Open Sans Light" panose="020B0306030504020204" pitchFamily="34" charset="0"/>
                </a:rPr>
                <a:t>ermöglicht</a:t>
              </a:r>
              <a:r>
                <a:rPr kumimoji="0" lang="en-GB" sz="1600" b="0" i="0" u="none" strike="noStrike" kern="1200" cap="none" spc="0" normalizeH="0" baseline="0" noProof="0" dirty="0">
                  <a:ln>
                    <a:noFill/>
                  </a:ln>
                  <a:solidFill>
                    <a:prstClr val="white"/>
                  </a:solidFill>
                  <a:effectLst/>
                  <a:uLnTx/>
                  <a:uFillTx/>
                  <a:latin typeface="Lato Light" panose="020F0502020204030203" pitchFamily="34" charset="0"/>
                  <a:ea typeface="Open Sans Light" panose="020B0306030504020204" pitchFamily="34" charset="0"/>
                  <a:cs typeface="Open Sans Light" panose="020B0306030504020204" pitchFamily="34" charset="0"/>
                </a:rPr>
                <a:t>. Es ermöglicht Unternehmen, Arbeitsabläufe mit Planungs- und Zuweisungstools zu optimieren und Zielgruppen mit Geo-Targeting-Funktionen zu erreichen.</a:t>
              </a:r>
            </a:p>
          </p:txBody>
        </p:sp>
      </p:grpSp>
      <p:grpSp>
        <p:nvGrpSpPr>
          <p:cNvPr id="4" name="Gruppieren 3">
            <a:extLst>
              <a:ext uri="{FF2B5EF4-FFF2-40B4-BE49-F238E27FC236}">
                <a16:creationId xmlns:a16="http://schemas.microsoft.com/office/drawing/2014/main" xmlns="" id="{18134296-8958-4E1F-9EC8-5CAF7FF2B960}"/>
              </a:ext>
            </a:extLst>
          </p:cNvPr>
          <p:cNvGrpSpPr/>
          <p:nvPr/>
        </p:nvGrpSpPr>
        <p:grpSpPr>
          <a:xfrm>
            <a:off x="6775277" y="2039029"/>
            <a:ext cx="3708000" cy="4163785"/>
            <a:chOff x="5410296" y="2039029"/>
            <a:chExt cx="1698900" cy="4163785"/>
          </a:xfrm>
        </p:grpSpPr>
        <p:sp>
          <p:nvSpPr>
            <p:cNvPr id="14" name="Rounded Rectangle 13">
              <a:extLst>
                <a:ext uri="{FF2B5EF4-FFF2-40B4-BE49-F238E27FC236}">
                  <a16:creationId xmlns:a16="http://schemas.microsoft.com/office/drawing/2014/main" xmlns="" id="{3459BB1E-B4CD-42A9-86FA-BB1619D708EC}"/>
                </a:ext>
              </a:extLst>
            </p:cNvPr>
            <p:cNvSpPr/>
            <p:nvPr/>
          </p:nvSpPr>
          <p:spPr>
            <a:xfrm>
              <a:off x="5410296" y="2039030"/>
              <a:ext cx="1698900" cy="4163784"/>
            </a:xfrm>
            <a:prstGeom prst="roundRect">
              <a:avLst>
                <a:gd name="adj" fmla="val 10972"/>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800"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15" name="Rounded Rectangle 14">
              <a:extLst>
                <a:ext uri="{FF2B5EF4-FFF2-40B4-BE49-F238E27FC236}">
                  <a16:creationId xmlns:a16="http://schemas.microsoft.com/office/drawing/2014/main" xmlns="" id="{F3FFCA60-A9B0-4823-86D1-939700290A12}"/>
                </a:ext>
              </a:extLst>
            </p:cNvPr>
            <p:cNvSpPr/>
            <p:nvPr/>
          </p:nvSpPr>
          <p:spPr>
            <a:xfrm>
              <a:off x="5410296" y="2039029"/>
              <a:ext cx="1698900" cy="1149014"/>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800"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16" name="Rounded Rectangle 15">
              <a:extLst>
                <a:ext uri="{FF2B5EF4-FFF2-40B4-BE49-F238E27FC236}">
                  <a16:creationId xmlns:a16="http://schemas.microsoft.com/office/drawing/2014/main" xmlns="" id="{0EB6F1BB-9B2E-4C1F-8483-6A56F0A10E32}"/>
                </a:ext>
              </a:extLst>
            </p:cNvPr>
            <p:cNvSpPr/>
            <p:nvPr/>
          </p:nvSpPr>
          <p:spPr>
            <a:xfrm>
              <a:off x="5492309" y="2116203"/>
              <a:ext cx="1534877" cy="994669"/>
            </a:xfrm>
            <a:prstGeom prst="roundRect">
              <a:avLst>
                <a:gd name="adj" fmla="val 1497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800"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17" name="Triangle 16">
              <a:extLst>
                <a:ext uri="{FF2B5EF4-FFF2-40B4-BE49-F238E27FC236}">
                  <a16:creationId xmlns:a16="http://schemas.microsoft.com/office/drawing/2014/main" xmlns="" id="{BD33895E-6138-4A65-B430-908261D79B05}"/>
                </a:ext>
              </a:extLst>
            </p:cNvPr>
            <p:cNvSpPr/>
            <p:nvPr/>
          </p:nvSpPr>
          <p:spPr>
            <a:xfrm rot="10800000">
              <a:off x="6117431" y="3188043"/>
              <a:ext cx="284633" cy="162920"/>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800"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18" name="Subtitle 2">
              <a:extLst>
                <a:ext uri="{FF2B5EF4-FFF2-40B4-BE49-F238E27FC236}">
                  <a16:creationId xmlns:a16="http://schemas.microsoft.com/office/drawing/2014/main" xmlns="" id="{A3B5B04A-C591-4B84-88C2-8791D468EA8B}"/>
                </a:ext>
              </a:extLst>
            </p:cNvPr>
            <p:cNvSpPr txBox="1">
              <a:spLocks/>
            </p:cNvSpPr>
            <p:nvPr/>
          </p:nvSpPr>
          <p:spPr>
            <a:xfrm>
              <a:off x="5492306" y="3429000"/>
              <a:ext cx="1534877" cy="2250624"/>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ct val="100000"/>
                </a:lnSpc>
                <a:spcBef>
                  <a:spcPts val="600"/>
                </a:spcBef>
                <a:spcAft>
                  <a:spcPts val="0"/>
                </a:spcAft>
                <a:buClrTx/>
                <a:buSzTx/>
                <a:buFont typeface="Arial"/>
                <a:buNone/>
                <a:tabLst/>
                <a:defRPr/>
              </a:pPr>
              <a:r>
                <a:rPr kumimoji="0" lang="en-GB" sz="1600" b="0" i="0" u="none" strike="noStrike" kern="1200" cap="none" spc="0" normalizeH="0" baseline="0" noProof="0" dirty="0">
                  <a:ln>
                    <a:noFill/>
                  </a:ln>
                  <a:solidFill>
                    <a:prstClr val="white"/>
                  </a:solidFill>
                  <a:effectLst/>
                  <a:uLnTx/>
                  <a:uFillTx/>
                  <a:latin typeface="Lato Light" panose="020F0502020204030203" pitchFamily="34" charset="0"/>
                  <a:ea typeface="Open Sans Light" panose="020B0306030504020204" pitchFamily="34" charset="0"/>
                  <a:cs typeface="Open Sans Light" panose="020B0306030504020204" pitchFamily="34" charset="0"/>
                </a:rPr>
                <a:t>Engage121 hilft, den sozialen Erfolg zu messen und zu verfolgen. Es bietet Tools zur Steigerung des Traffics und des Engagements sowie zur Ausrichtung auf bestimmte Nutzergruppen oder Demografien. Die Plattform ermöglicht die Verwaltung mehrerer Marken, während die Kommunikation und der Workflow für jedes Konto getrennt bleiben.</a:t>
              </a:r>
            </a:p>
          </p:txBody>
        </p:sp>
      </p:grpSp>
      <p:pic>
        <p:nvPicPr>
          <p:cNvPr id="43" name="Grafik 42">
            <a:extLst>
              <a:ext uri="{FF2B5EF4-FFF2-40B4-BE49-F238E27FC236}">
                <a16:creationId xmlns:a16="http://schemas.microsoft.com/office/drawing/2014/main" xmlns="" id="{604ADBF3-04BE-4DFA-B125-3EF3CDA052DE}"/>
              </a:ext>
            </a:extLst>
          </p:cNvPr>
          <p:cNvPicPr>
            <a:picLocks noChangeAspect="1"/>
          </p:cNvPicPr>
          <p:nvPr/>
        </p:nvPicPr>
        <p:blipFill>
          <a:blip r:embed="rId3"/>
          <a:stretch>
            <a:fillRect/>
          </a:stretch>
        </p:blipFill>
        <p:spPr>
          <a:xfrm>
            <a:off x="4188819" y="2172449"/>
            <a:ext cx="918165" cy="918165"/>
          </a:xfrm>
          <a:prstGeom prst="rect">
            <a:avLst/>
          </a:prstGeom>
        </p:spPr>
      </p:pic>
      <p:pic>
        <p:nvPicPr>
          <p:cNvPr id="44" name="Grafik 43">
            <a:extLst>
              <a:ext uri="{FF2B5EF4-FFF2-40B4-BE49-F238E27FC236}">
                <a16:creationId xmlns:a16="http://schemas.microsoft.com/office/drawing/2014/main" xmlns="" id="{2F1A9CA1-B3E8-4070-8FB5-8BD86DDC70C8}"/>
              </a:ext>
            </a:extLst>
          </p:cNvPr>
          <p:cNvPicPr>
            <a:picLocks noChangeAspect="1"/>
          </p:cNvPicPr>
          <p:nvPr/>
        </p:nvPicPr>
        <p:blipFill>
          <a:blip r:embed="rId4"/>
          <a:stretch>
            <a:fillRect/>
          </a:stretch>
        </p:blipFill>
        <p:spPr>
          <a:xfrm>
            <a:off x="8142783" y="2117630"/>
            <a:ext cx="972984" cy="972984"/>
          </a:xfrm>
          <a:prstGeom prst="rect">
            <a:avLst/>
          </a:prstGeom>
        </p:spPr>
      </p:pic>
    </p:spTree>
    <p:extLst>
      <p:ext uri="{BB962C8B-B14F-4D97-AF65-F5344CB8AC3E}">
        <p14:creationId xmlns:p14="http://schemas.microsoft.com/office/powerpoint/2010/main" val="10161797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1552311" y="585900"/>
            <a:ext cx="9087377" cy="697353"/>
          </a:xfrm>
        </p:spPr>
        <p:txBody>
          <a:bodyPr>
            <a:normAutofit/>
          </a:bodyPr>
          <a:lstStyle/>
          <a:p>
            <a:r>
              <a:rPr lang="en-GB" dirty="0"/>
              <a:t>Social Listening Zusammenfassung</a:t>
            </a:r>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103408" y="1738886"/>
            <a:ext cx="2824850" cy="4822136"/>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ts val="600"/>
              </a:spcBef>
              <a:spcAft>
                <a:spcPts val="0"/>
              </a:spcAft>
              <a:buClrTx/>
              <a:buSzTx/>
              <a:buFont typeface="Arial"/>
              <a:buNone/>
              <a:tabLst/>
              <a:defRPr/>
            </a:pPr>
            <a:r>
              <a:rPr kumimoji="0" lang="en-GB" sz="2200" b="0" i="0" u="none" strike="noStrike" kern="1200" cap="none" spc="0" normalizeH="0" baseline="0" noProof="0" dirty="0" err="1">
                <a:ln>
                  <a:noFill/>
                </a:ln>
                <a:solidFill>
                  <a:prstClr val="black"/>
                </a:solidFill>
                <a:effectLst/>
                <a:uLnTx/>
                <a:uFillTx/>
                <a:latin typeface="Calibri Light" panose="020F0302020204030204"/>
                <a:ea typeface="Open Sans Light" panose="020B0306030504020204" pitchFamily="34" charset="0"/>
                <a:cs typeface="Open Sans Light" panose="020B0306030504020204" pitchFamily="34" charset="0"/>
              </a:rPr>
              <a:t>Meinungen</a:t>
            </a:r>
            <a:r>
              <a:rPr kumimoji="0" lang="en-GB" sz="2200" b="0" i="0" u="none" strike="noStrike" kern="1200" cap="none" spc="0" normalizeH="0" baseline="0" noProof="0" dirty="0">
                <a:ln>
                  <a:noFill/>
                </a:ln>
                <a:solidFill>
                  <a:prstClr val="black"/>
                </a:solidFill>
                <a:effectLst/>
                <a:uLnTx/>
                <a:uFillTx/>
                <a:latin typeface="Calibri Light" panose="020F0302020204030204"/>
                <a:ea typeface="Open Sans Light" panose="020B0306030504020204" pitchFamily="34" charset="0"/>
                <a:cs typeface="Open Sans Light" panose="020B0306030504020204" pitchFamily="34" charset="0"/>
              </a:rPr>
              <a:t> &amp; Gefühle von </a:t>
            </a:r>
            <a:r>
              <a:rPr kumimoji="0" lang="en-GB" sz="2200" b="0" i="0" u="none" strike="noStrike" kern="1200" cap="none" spc="0" normalizeH="0" baseline="0" noProof="0" dirty="0" err="1">
                <a:ln>
                  <a:noFill/>
                </a:ln>
                <a:solidFill>
                  <a:prstClr val="black"/>
                </a:solidFill>
                <a:effectLst/>
                <a:uLnTx/>
                <a:uFillTx/>
                <a:latin typeface="Calibri Light" panose="020F0302020204030204"/>
                <a:ea typeface="Open Sans Light" panose="020B0306030504020204" pitchFamily="34" charset="0"/>
                <a:cs typeface="Open Sans Light" panose="020B0306030504020204" pitchFamily="34" charset="0"/>
              </a:rPr>
              <a:t>Konsumenten</a:t>
            </a:r>
            <a:r>
              <a:rPr kumimoji="0" lang="en-GB" sz="2200" b="0" i="0" u="none" strike="noStrike" kern="1200" cap="none" spc="0" normalizeH="0" baseline="0" noProof="0" dirty="0">
                <a:ln>
                  <a:noFill/>
                </a:ln>
                <a:solidFill>
                  <a:prstClr val="black"/>
                </a:solidFill>
                <a:effectLst/>
                <a:uLnTx/>
                <a:uFillTx/>
                <a:latin typeface="Calibri Light" panose="020F0302020204030204"/>
                <a:ea typeface="Open Sans Light" panose="020B0306030504020204" pitchFamily="34" charset="0"/>
                <a:cs typeface="Open Sans Light" panose="020B0306030504020204" pitchFamily="34" charset="0"/>
              </a:rPr>
              <a:t> waren schon </a:t>
            </a:r>
            <a:r>
              <a:rPr kumimoji="0" lang="en-GB" sz="2200" b="0" i="0" u="none" strike="noStrike" kern="1200" cap="none" spc="0" normalizeH="0" baseline="0" noProof="0" dirty="0" err="1">
                <a:ln>
                  <a:noFill/>
                </a:ln>
                <a:solidFill>
                  <a:prstClr val="black"/>
                </a:solidFill>
                <a:effectLst/>
                <a:uLnTx/>
                <a:uFillTx/>
                <a:latin typeface="Calibri Light" panose="020F0302020204030204"/>
                <a:ea typeface="Open Sans Light" panose="020B0306030504020204" pitchFamily="34" charset="0"/>
                <a:cs typeface="Open Sans Light" panose="020B0306030504020204" pitchFamily="34" charset="0"/>
              </a:rPr>
              <a:t>immer</a:t>
            </a:r>
            <a:r>
              <a:rPr kumimoji="0" lang="en-GB" sz="2200" b="0" i="0" u="none" strike="noStrike" kern="1200" cap="none" spc="0" normalizeH="0" baseline="0" noProof="0" dirty="0">
                <a:ln>
                  <a:noFill/>
                </a:ln>
                <a:solidFill>
                  <a:prstClr val="black"/>
                </a:solidFill>
                <a:effectLst/>
                <a:uLnTx/>
                <a:uFillTx/>
                <a:latin typeface="Calibri Light" panose="020F0302020204030204"/>
                <a:ea typeface="Open Sans Light" panose="020B0306030504020204" pitchFamily="34" charset="0"/>
                <a:cs typeface="Open Sans Light" panose="020B0306030504020204" pitchFamily="34" charset="0"/>
              </a:rPr>
              <a:t> </a:t>
            </a:r>
            <a:r>
              <a:rPr kumimoji="0" lang="en-GB" sz="2200" b="0" i="0" u="none" strike="noStrike" kern="1200" cap="none" spc="0" normalizeH="0" baseline="0" noProof="0" dirty="0" err="1">
                <a:ln>
                  <a:noFill/>
                </a:ln>
                <a:solidFill>
                  <a:prstClr val="black"/>
                </a:solidFill>
                <a:effectLst/>
                <a:uLnTx/>
                <a:uFillTx/>
                <a:latin typeface="Calibri Light" panose="020F0302020204030204"/>
                <a:ea typeface="Open Sans Light" panose="020B0306030504020204" pitchFamily="34" charset="0"/>
                <a:cs typeface="Open Sans Light" panose="020B0306030504020204" pitchFamily="34" charset="0"/>
              </a:rPr>
              <a:t>wichtig</a:t>
            </a:r>
            <a:r>
              <a:rPr kumimoji="0" lang="en-GB" sz="2200" b="0" i="0" u="none" strike="noStrike" kern="1200" cap="none" spc="0" normalizeH="0" baseline="0" noProof="0" dirty="0">
                <a:ln>
                  <a:noFill/>
                </a:ln>
                <a:solidFill>
                  <a:prstClr val="black"/>
                </a:solidFill>
                <a:effectLst/>
                <a:uLnTx/>
                <a:uFillTx/>
                <a:latin typeface="Calibri Light" panose="020F0302020204030204"/>
                <a:ea typeface="Open Sans Light" panose="020B0306030504020204" pitchFamily="34" charset="0"/>
                <a:cs typeface="Open Sans Light" panose="020B0306030504020204" pitchFamily="34" charset="0"/>
              </a:rPr>
              <a:t> - aber seit dem </a:t>
            </a:r>
            <a:r>
              <a:rPr kumimoji="0" lang="en-GB" sz="2200" b="0" i="0" u="none" strike="noStrike" kern="1200" cap="none" spc="0" normalizeH="0" baseline="0" noProof="0" dirty="0" err="1">
                <a:ln>
                  <a:noFill/>
                </a:ln>
                <a:solidFill>
                  <a:prstClr val="black"/>
                </a:solidFill>
                <a:effectLst/>
                <a:uLnTx/>
                <a:uFillTx/>
                <a:latin typeface="Calibri Light" panose="020F0302020204030204"/>
                <a:ea typeface="Open Sans Light" panose="020B0306030504020204" pitchFamily="34" charset="0"/>
                <a:cs typeface="Open Sans Light" panose="020B0306030504020204" pitchFamily="34" charset="0"/>
              </a:rPr>
              <a:t>Aufstieg</a:t>
            </a:r>
            <a:r>
              <a:rPr kumimoji="0" lang="en-GB" sz="2200" b="0" i="0" u="none" strike="noStrike" kern="1200" cap="none" spc="0" normalizeH="0" baseline="0" noProof="0" dirty="0">
                <a:ln>
                  <a:noFill/>
                </a:ln>
                <a:solidFill>
                  <a:prstClr val="black"/>
                </a:solidFill>
                <a:effectLst/>
                <a:uLnTx/>
                <a:uFillTx/>
                <a:latin typeface="Calibri Light" panose="020F0302020204030204"/>
                <a:ea typeface="Open Sans Light" panose="020B0306030504020204" pitchFamily="34" charset="0"/>
                <a:cs typeface="Open Sans Light" panose="020B0306030504020204" pitchFamily="34" charset="0"/>
              </a:rPr>
              <a:t> von </a:t>
            </a:r>
            <a:r>
              <a:rPr kumimoji="0" lang="en-GB" sz="2200" b="0" i="0" u="none" strike="noStrike" kern="1200" cap="none" spc="0" normalizeH="0" baseline="0" noProof="0" dirty="0" err="1">
                <a:ln>
                  <a:noFill/>
                </a:ln>
                <a:solidFill>
                  <a:prstClr val="black"/>
                </a:solidFill>
                <a:effectLst/>
                <a:uLnTx/>
                <a:uFillTx/>
                <a:latin typeface="Calibri Light" panose="020F0302020204030204"/>
                <a:ea typeface="Open Sans Light" panose="020B0306030504020204" pitchFamily="34" charset="0"/>
                <a:cs typeface="Open Sans Light" panose="020B0306030504020204" pitchFamily="34" charset="0"/>
              </a:rPr>
              <a:t>Socia</a:t>
            </a:r>
            <a:r>
              <a:rPr lang="en-GB" sz="2200" dirty="0">
                <a:solidFill>
                  <a:prstClr val="black"/>
                </a:solidFill>
                <a:latin typeface="Calibri Light" panose="020F0302020204030204"/>
                <a:ea typeface="Open Sans Light" panose="020B0306030504020204" pitchFamily="34" charset="0"/>
                <a:cs typeface="Open Sans Light" panose="020B0306030504020204" pitchFamily="34" charset="0"/>
              </a:rPr>
              <a:t>l Media</a:t>
            </a:r>
            <a:r>
              <a:rPr kumimoji="0" lang="en-GB" sz="2200" b="0" i="0" u="none" strike="noStrike" kern="1200" cap="none" spc="0" normalizeH="0" baseline="0" noProof="0" dirty="0">
                <a:ln>
                  <a:noFill/>
                </a:ln>
                <a:solidFill>
                  <a:prstClr val="black"/>
                </a:solidFill>
                <a:effectLst/>
                <a:uLnTx/>
                <a:uFillTx/>
                <a:latin typeface="Calibri Light" panose="020F0302020204030204"/>
                <a:ea typeface="Open Sans Light" panose="020B0306030504020204" pitchFamily="34" charset="0"/>
                <a:cs typeface="Open Sans Light" panose="020B0306030504020204" pitchFamily="34" charset="0"/>
              </a:rPr>
              <a:t> ist der </a:t>
            </a:r>
            <a:r>
              <a:rPr kumimoji="0" lang="en-GB" sz="2200" b="0" i="0" u="none" strike="noStrike" kern="1200" cap="none" spc="0" normalizeH="0" baseline="0" noProof="0" dirty="0" err="1">
                <a:ln>
                  <a:noFill/>
                </a:ln>
                <a:solidFill>
                  <a:prstClr val="black"/>
                </a:solidFill>
                <a:effectLst/>
                <a:uLnTx/>
                <a:uFillTx/>
                <a:latin typeface="Calibri Light" panose="020F0302020204030204"/>
                <a:ea typeface="Open Sans Light" panose="020B0306030504020204" pitchFamily="34" charset="0"/>
                <a:cs typeface="Open Sans Light" panose="020B0306030504020204" pitchFamily="34" charset="0"/>
              </a:rPr>
              <a:t>Zugang</a:t>
            </a:r>
            <a:r>
              <a:rPr kumimoji="0" lang="en-GB" sz="2200" b="0" i="0" u="none" strike="noStrike" kern="1200" cap="none" spc="0" normalizeH="0" baseline="0" noProof="0" dirty="0">
                <a:ln>
                  <a:noFill/>
                </a:ln>
                <a:solidFill>
                  <a:prstClr val="black"/>
                </a:solidFill>
                <a:effectLst/>
                <a:uLnTx/>
                <a:uFillTx/>
                <a:latin typeface="Calibri Light" panose="020F0302020204030204"/>
                <a:ea typeface="Open Sans Light" panose="020B0306030504020204" pitchFamily="34" charset="0"/>
                <a:cs typeface="Open Sans Light" panose="020B0306030504020204" pitchFamily="34" charset="0"/>
              </a:rPr>
              <a:t> </a:t>
            </a:r>
            <a:r>
              <a:rPr kumimoji="0" lang="en-GB" sz="2200" b="0" i="0" u="none" strike="noStrike" kern="1200" cap="none" spc="0" normalizeH="0" baseline="0" noProof="0" dirty="0" err="1">
                <a:ln>
                  <a:noFill/>
                </a:ln>
                <a:solidFill>
                  <a:prstClr val="black"/>
                </a:solidFill>
                <a:effectLst/>
                <a:uLnTx/>
                <a:uFillTx/>
                <a:latin typeface="Calibri Light" panose="020F0302020204030204"/>
                <a:ea typeface="Open Sans Light" panose="020B0306030504020204" pitchFamily="34" charset="0"/>
                <a:cs typeface="Open Sans Light" panose="020B0306030504020204" pitchFamily="34" charset="0"/>
              </a:rPr>
              <a:t>zu</a:t>
            </a:r>
            <a:r>
              <a:rPr kumimoji="0" lang="en-GB" sz="2200" b="0" i="0" u="none" strike="noStrike" kern="1200" cap="none" spc="0" normalizeH="0" baseline="0" noProof="0" dirty="0">
                <a:ln>
                  <a:noFill/>
                </a:ln>
                <a:solidFill>
                  <a:prstClr val="black"/>
                </a:solidFill>
                <a:effectLst/>
                <a:uLnTx/>
                <a:uFillTx/>
                <a:latin typeface="Calibri Light" panose="020F0302020204030204"/>
                <a:ea typeface="Open Sans Light" panose="020B0306030504020204" pitchFamily="34" charset="0"/>
                <a:cs typeface="Open Sans Light" panose="020B0306030504020204" pitchFamily="34" charset="0"/>
              </a:rPr>
              <a:t> </a:t>
            </a:r>
            <a:r>
              <a:rPr kumimoji="0" lang="en-GB" sz="2200" b="0" i="0" u="none" strike="noStrike" kern="1200" cap="none" spc="0" normalizeH="0" baseline="0" noProof="0" dirty="0" err="1">
                <a:ln>
                  <a:noFill/>
                </a:ln>
                <a:solidFill>
                  <a:prstClr val="black"/>
                </a:solidFill>
                <a:effectLst/>
                <a:uLnTx/>
                <a:uFillTx/>
                <a:latin typeface="Calibri Light" panose="020F0302020204030204"/>
                <a:ea typeface="Open Sans Light" panose="020B0306030504020204" pitchFamily="34" charset="0"/>
                <a:cs typeface="Open Sans Light" panose="020B0306030504020204" pitchFamily="34" charset="0"/>
              </a:rPr>
              <a:t>ihnen</a:t>
            </a:r>
            <a:r>
              <a:rPr kumimoji="0" lang="en-GB" sz="2200" b="0" i="0" u="none" strike="noStrike" kern="1200" cap="none" spc="0" normalizeH="0" baseline="0" noProof="0" dirty="0">
                <a:ln>
                  <a:noFill/>
                </a:ln>
                <a:solidFill>
                  <a:prstClr val="black"/>
                </a:solidFill>
                <a:effectLst/>
                <a:uLnTx/>
                <a:uFillTx/>
                <a:latin typeface="Calibri Light" panose="020F0302020204030204"/>
                <a:ea typeface="Open Sans Light" panose="020B0306030504020204" pitchFamily="34" charset="0"/>
                <a:cs typeface="Open Sans Light" panose="020B0306030504020204" pitchFamily="34" charset="0"/>
              </a:rPr>
              <a:t> </a:t>
            </a:r>
            <a:r>
              <a:rPr kumimoji="0" lang="en-GB" sz="2200" b="0" i="0" u="none" strike="noStrike" kern="1200" cap="none" spc="0" normalizeH="0" baseline="0" noProof="0" dirty="0" err="1">
                <a:ln>
                  <a:noFill/>
                </a:ln>
                <a:solidFill>
                  <a:prstClr val="black"/>
                </a:solidFill>
                <a:effectLst/>
                <a:uLnTx/>
                <a:uFillTx/>
                <a:latin typeface="Calibri Light" panose="020F0302020204030204"/>
                <a:ea typeface="Open Sans Light" panose="020B0306030504020204" pitchFamily="34" charset="0"/>
                <a:cs typeface="Open Sans Light" panose="020B0306030504020204" pitchFamily="34" charset="0"/>
              </a:rPr>
              <a:t>noch</a:t>
            </a:r>
            <a:r>
              <a:rPr kumimoji="0" lang="en-GB" sz="2200" b="0" i="0" u="none" strike="noStrike" kern="1200" cap="none" spc="0" normalizeH="0" baseline="0" noProof="0" dirty="0">
                <a:ln>
                  <a:noFill/>
                </a:ln>
                <a:solidFill>
                  <a:prstClr val="black"/>
                </a:solidFill>
                <a:effectLst/>
                <a:uLnTx/>
                <a:uFillTx/>
                <a:latin typeface="Calibri Light" panose="020F0302020204030204"/>
                <a:ea typeface="Open Sans Light" panose="020B0306030504020204" pitchFamily="34" charset="0"/>
                <a:cs typeface="Open Sans Light" panose="020B0306030504020204" pitchFamily="34" charset="0"/>
              </a:rPr>
              <a:t> </a:t>
            </a:r>
            <a:r>
              <a:rPr kumimoji="0" lang="en-GB" sz="2200" b="0" i="0" u="none" strike="noStrike" kern="1200" cap="none" spc="0" normalizeH="0" baseline="0" noProof="0" dirty="0" err="1">
                <a:ln>
                  <a:noFill/>
                </a:ln>
                <a:solidFill>
                  <a:prstClr val="black"/>
                </a:solidFill>
                <a:effectLst/>
                <a:uLnTx/>
                <a:uFillTx/>
                <a:latin typeface="Calibri Light" panose="020F0302020204030204"/>
                <a:ea typeface="Open Sans Light" panose="020B0306030504020204" pitchFamily="34" charset="0"/>
                <a:cs typeface="Open Sans Light" panose="020B0306030504020204" pitchFamily="34" charset="0"/>
              </a:rPr>
              <a:t>wichtiger</a:t>
            </a:r>
            <a:r>
              <a:rPr kumimoji="0" lang="en-GB" sz="2200" b="0" i="0" u="none" strike="noStrike" kern="1200" cap="none" spc="0" normalizeH="0" baseline="0" noProof="0" dirty="0">
                <a:ln>
                  <a:noFill/>
                </a:ln>
                <a:solidFill>
                  <a:prstClr val="black"/>
                </a:solidFill>
                <a:effectLst/>
                <a:uLnTx/>
                <a:uFillTx/>
                <a:latin typeface="Calibri Light" panose="020F0302020204030204"/>
                <a:ea typeface="Open Sans Light" panose="020B0306030504020204" pitchFamily="34" charset="0"/>
                <a:cs typeface="Open Sans Light" panose="020B0306030504020204" pitchFamily="34" charset="0"/>
              </a:rPr>
              <a:t> UND mit den </a:t>
            </a:r>
            <a:r>
              <a:rPr kumimoji="0" lang="en-GB" sz="2200" b="0" i="0" u="none" strike="noStrike" kern="1200" cap="none" spc="0" normalizeH="0" baseline="0" noProof="0" dirty="0" err="1">
                <a:ln>
                  <a:noFill/>
                </a:ln>
                <a:solidFill>
                  <a:prstClr val="black"/>
                </a:solidFill>
                <a:effectLst/>
                <a:uLnTx/>
                <a:uFillTx/>
                <a:latin typeface="Calibri Light" panose="020F0302020204030204"/>
                <a:ea typeface="Open Sans Light" panose="020B0306030504020204" pitchFamily="34" charset="0"/>
                <a:cs typeface="Open Sans Light" panose="020B0306030504020204" pitchFamily="34" charset="0"/>
              </a:rPr>
              <a:t>entsprechenden</a:t>
            </a:r>
            <a:r>
              <a:rPr kumimoji="0" lang="en-GB" sz="2200" b="0" i="0" u="none" strike="noStrike" kern="1200" cap="none" spc="0" normalizeH="0" baseline="0" noProof="0" dirty="0">
                <a:ln>
                  <a:noFill/>
                </a:ln>
                <a:solidFill>
                  <a:prstClr val="black"/>
                </a:solidFill>
                <a:effectLst/>
                <a:uLnTx/>
                <a:uFillTx/>
                <a:latin typeface="Calibri Light" panose="020F0302020204030204"/>
                <a:ea typeface="Open Sans Light" panose="020B0306030504020204" pitchFamily="34" charset="0"/>
                <a:cs typeface="Open Sans Light" panose="020B0306030504020204" pitchFamily="34" charset="0"/>
              </a:rPr>
              <a:t> Tools </a:t>
            </a:r>
            <a:r>
              <a:rPr kumimoji="0" lang="en-GB" sz="2200" b="0" i="0" u="none" strike="noStrike" kern="1200" cap="none" spc="0" normalizeH="0" baseline="0" noProof="0" dirty="0" err="1">
                <a:ln>
                  <a:noFill/>
                </a:ln>
                <a:solidFill>
                  <a:prstClr val="black"/>
                </a:solidFill>
                <a:effectLst/>
                <a:uLnTx/>
                <a:uFillTx/>
                <a:latin typeface="Calibri Light" panose="020F0302020204030204"/>
                <a:ea typeface="Open Sans Light" panose="020B0306030504020204" pitchFamily="34" charset="0"/>
                <a:cs typeface="Open Sans Light" panose="020B0306030504020204" pitchFamily="34" charset="0"/>
              </a:rPr>
              <a:t>viel</a:t>
            </a:r>
            <a:r>
              <a:rPr kumimoji="0" lang="en-GB" sz="2200" b="0" i="0" u="none" strike="noStrike" kern="1200" cap="none" spc="0" normalizeH="0" baseline="0" noProof="0" dirty="0">
                <a:ln>
                  <a:noFill/>
                </a:ln>
                <a:solidFill>
                  <a:prstClr val="black"/>
                </a:solidFill>
                <a:effectLst/>
                <a:uLnTx/>
                <a:uFillTx/>
                <a:latin typeface="Calibri Light" panose="020F0302020204030204"/>
                <a:ea typeface="Open Sans Light" panose="020B0306030504020204" pitchFamily="34" charset="0"/>
                <a:cs typeface="Open Sans Light" panose="020B0306030504020204" pitchFamily="34" charset="0"/>
              </a:rPr>
              <a:t> einfacher </a:t>
            </a:r>
            <a:r>
              <a:rPr kumimoji="0" lang="en-GB" sz="2200" b="0" i="0" u="none" strike="noStrike" kern="1200" cap="none" spc="0" normalizeH="0" baseline="0" noProof="0" dirty="0" err="1">
                <a:ln>
                  <a:noFill/>
                </a:ln>
                <a:solidFill>
                  <a:prstClr val="black"/>
                </a:solidFill>
                <a:effectLst/>
                <a:uLnTx/>
                <a:uFillTx/>
                <a:latin typeface="Calibri Light" panose="020F0302020204030204"/>
                <a:ea typeface="Open Sans Light" panose="020B0306030504020204" pitchFamily="34" charset="0"/>
                <a:cs typeface="Open Sans Light" panose="020B0306030504020204" pitchFamily="34" charset="0"/>
              </a:rPr>
              <a:t>zu</a:t>
            </a:r>
            <a:r>
              <a:rPr kumimoji="0" lang="en-GB" sz="2200" b="0" i="0" u="none" strike="noStrike" kern="1200" cap="none" spc="0" normalizeH="0" baseline="0" noProof="0" dirty="0">
                <a:ln>
                  <a:noFill/>
                </a:ln>
                <a:solidFill>
                  <a:prstClr val="black"/>
                </a:solidFill>
                <a:effectLst/>
                <a:uLnTx/>
                <a:uFillTx/>
                <a:latin typeface="Calibri Light" panose="020F0302020204030204"/>
                <a:ea typeface="Open Sans Light" panose="020B0306030504020204" pitchFamily="34" charset="0"/>
                <a:cs typeface="Open Sans Light" panose="020B0306030504020204" pitchFamily="34" charset="0"/>
              </a:rPr>
              <a:t> </a:t>
            </a:r>
            <a:r>
              <a:rPr kumimoji="0" lang="en-GB" sz="2200" b="0" i="0" u="none" strike="noStrike" kern="1200" cap="none" spc="0" normalizeH="0" baseline="0" noProof="0" dirty="0" err="1">
                <a:ln>
                  <a:noFill/>
                </a:ln>
                <a:solidFill>
                  <a:prstClr val="black"/>
                </a:solidFill>
                <a:effectLst/>
                <a:uLnTx/>
                <a:uFillTx/>
                <a:latin typeface="Calibri Light" panose="020F0302020204030204"/>
                <a:ea typeface="Open Sans Light" panose="020B0306030504020204" pitchFamily="34" charset="0"/>
                <a:cs typeface="Open Sans Light" panose="020B0306030504020204" pitchFamily="34" charset="0"/>
              </a:rPr>
              <a:t>errei-chen</a:t>
            </a:r>
            <a:r>
              <a:rPr kumimoji="0" lang="en-GB" sz="2200" b="0" i="0" u="none" strike="noStrike" kern="1200" cap="none" spc="0" normalizeH="0" baseline="0" noProof="0" dirty="0">
                <a:ln>
                  <a:noFill/>
                </a:ln>
                <a:solidFill>
                  <a:prstClr val="black"/>
                </a:solidFill>
                <a:effectLst/>
                <a:uLnTx/>
                <a:uFillTx/>
                <a:latin typeface="Calibri Light" panose="020F0302020204030204"/>
                <a:ea typeface="Open Sans Light" panose="020B0306030504020204" pitchFamily="34" charset="0"/>
                <a:cs typeface="Open Sans Light" panose="020B0306030504020204" pitchFamily="34" charset="0"/>
              </a:rPr>
              <a:t>. Die Social-Media-Sentiment-Analyse </a:t>
            </a:r>
            <a:r>
              <a:rPr kumimoji="0" lang="en-GB" sz="2200" b="0" i="0" u="none" strike="noStrike" kern="1200" cap="none" spc="0" normalizeH="0" baseline="0" noProof="0" dirty="0" err="1">
                <a:ln>
                  <a:noFill/>
                </a:ln>
                <a:solidFill>
                  <a:prstClr val="black"/>
                </a:solidFill>
                <a:effectLst/>
                <a:uLnTx/>
                <a:uFillTx/>
                <a:latin typeface="Calibri Light" panose="020F0302020204030204"/>
                <a:ea typeface="Open Sans Light" panose="020B0306030504020204" pitchFamily="34" charset="0"/>
                <a:cs typeface="Open Sans Light" panose="020B0306030504020204" pitchFamily="34" charset="0"/>
              </a:rPr>
              <a:t>ist</a:t>
            </a:r>
            <a:r>
              <a:rPr kumimoji="0" lang="en-GB" sz="2200" b="0" i="0" u="none" strike="noStrike" kern="1200" cap="none" spc="0" normalizeH="0" baseline="0" noProof="0" dirty="0">
                <a:ln>
                  <a:noFill/>
                </a:ln>
                <a:solidFill>
                  <a:prstClr val="black"/>
                </a:solidFill>
                <a:effectLst/>
                <a:uLnTx/>
                <a:uFillTx/>
                <a:latin typeface="Calibri Light" panose="020F0302020204030204"/>
                <a:ea typeface="Open Sans Light" panose="020B0306030504020204" pitchFamily="34" charset="0"/>
                <a:cs typeface="Open Sans Light" panose="020B0306030504020204" pitchFamily="34" charset="0"/>
              </a:rPr>
              <a:t> die Basis </a:t>
            </a:r>
            <a:r>
              <a:rPr kumimoji="0" lang="en-GB" sz="2200" b="0" i="0" u="none" strike="noStrike" kern="1200" cap="none" spc="0" normalizeH="0" baseline="0" noProof="0">
                <a:ln>
                  <a:noFill/>
                </a:ln>
                <a:solidFill>
                  <a:prstClr val="black"/>
                </a:solidFill>
                <a:effectLst/>
                <a:uLnTx/>
                <a:uFillTx/>
                <a:latin typeface="Calibri Light" panose="020F0302020204030204"/>
                <a:ea typeface="Open Sans Light" panose="020B0306030504020204" pitchFamily="34" charset="0"/>
                <a:cs typeface="Open Sans Light" panose="020B0306030504020204" pitchFamily="34" charset="0"/>
              </a:rPr>
              <a:t>der Social-Analytics.</a:t>
            </a:r>
            <a:endParaRPr kumimoji="0" lang="en-GB" sz="2200" b="0" i="0" u="none" strike="noStrike" kern="1200" cap="none" spc="0" normalizeH="0" baseline="0" noProof="0" dirty="0">
              <a:ln>
                <a:noFill/>
              </a:ln>
              <a:solidFill>
                <a:prstClr val="black"/>
              </a:solidFill>
              <a:effectLst/>
              <a:uLnTx/>
              <a:uFillTx/>
              <a:latin typeface="Calibri Light" panose="020F0302020204030204"/>
              <a:ea typeface="Open Sans Light" panose="020B0306030504020204" pitchFamily="34" charset="0"/>
              <a:cs typeface="Open Sans Light" panose="020B0306030504020204" pitchFamily="34" charset="0"/>
            </a:endParaRPr>
          </a:p>
        </p:txBody>
      </p:sp>
      <p:sp>
        <p:nvSpPr>
          <p:cNvPr id="78" name="Subtitle 2">
            <a:extLst>
              <a:ext uri="{FF2B5EF4-FFF2-40B4-BE49-F238E27FC236}">
                <a16:creationId xmlns:a16="http://schemas.microsoft.com/office/drawing/2014/main" xmlns="" id="{D4A910E6-69B9-4902-980E-9EFF9CCB1059}"/>
              </a:ext>
            </a:extLst>
          </p:cNvPr>
          <p:cNvSpPr txBox="1">
            <a:spLocks/>
          </p:cNvSpPr>
          <p:nvPr/>
        </p:nvSpPr>
        <p:spPr>
          <a:xfrm>
            <a:off x="2888502" y="1811816"/>
            <a:ext cx="9386324" cy="5546526"/>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900" b="1" i="0" u="none" strike="noStrike" kern="1200" cap="none" spc="0" normalizeH="0" baseline="0" noProof="0" dirty="0" err="1">
                <a:ln>
                  <a:noFill/>
                </a:ln>
                <a:solidFill>
                  <a:srgbClr val="4472C4"/>
                </a:solidFill>
                <a:effectLst/>
                <a:uLnTx/>
                <a:uFillTx/>
                <a:latin typeface="Calibri Light" panose="020F0302020204030204"/>
                <a:ea typeface="League Spartan" charset="0"/>
                <a:cs typeface="Poppins" pitchFamily="2" charset="77"/>
              </a:rPr>
              <a:t>Überwachen</a:t>
            </a:r>
            <a:endParaRPr kumimoji="0" lang="en-GB" sz="1900" b="1" i="0" u="none" strike="noStrike" kern="1200" cap="none" spc="0" normalizeH="0" baseline="0" noProof="0" dirty="0">
              <a:ln>
                <a:noFill/>
              </a:ln>
              <a:solidFill>
                <a:srgbClr val="4472C4"/>
              </a:solidFill>
              <a:effectLst/>
              <a:uLnTx/>
              <a:uFillTx/>
              <a:latin typeface="Calibri Light" panose="020F0302020204030204"/>
              <a:ea typeface="League Spartan" charset="0"/>
              <a:cs typeface="Poppins" pitchFamily="2" charset="77"/>
            </a:endParaRPr>
          </a:p>
          <a:p>
            <a:pPr marL="342900" marR="0" lvl="0" indent="-342900" algn="l" defTabSz="1087636"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900" b="0" i="0" u="none"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rPr>
              <a:t>Erstellen Sie </a:t>
            </a:r>
            <a:r>
              <a:rPr kumimoji="0" lang="en-GB" sz="1900" b="0" i="0" u="none" strike="noStrike" kern="1200" cap="none" spc="0" normalizeH="0" baseline="0" noProof="0" dirty="0" err="1">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rPr>
              <a:t>ein</a:t>
            </a:r>
            <a:r>
              <a:rPr kumimoji="0" lang="en-GB" sz="1900" b="0" i="0" u="none"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rPr>
              <a:t> Listening Grid, das alles erfasst, was rund um Ihre Marke und die Themen, die Sie interessieren, gesagt und diskutiert wird</a:t>
            </a:r>
          </a:p>
          <a:p>
            <a:pPr marL="342900" marR="0" lvl="0" indent="-342900" algn="l" defTabSz="1087636"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900" b="0" i="0" u="none" strike="noStrike" kern="1200" cap="none" spc="0" normalizeH="0" baseline="0" noProof="0" dirty="0" err="1">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rPr>
              <a:t>wichtiger</a:t>
            </a:r>
            <a:r>
              <a:rPr kumimoji="0" lang="en-GB" sz="1900" b="0" i="0" u="none"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rPr>
              <a:t> Parameter ist die </a:t>
            </a:r>
            <a:r>
              <a:rPr kumimoji="0" lang="en-GB" sz="1900" b="0" i="0" u="none" strike="noStrike" kern="1200" cap="none" spc="0" normalizeH="0" baseline="0" noProof="0" dirty="0" err="1">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rPr>
              <a:t>nahezu</a:t>
            </a:r>
            <a:r>
              <a:rPr kumimoji="0" lang="en-GB" sz="1900" b="0" i="0" u="none"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rPr>
              <a:t> </a:t>
            </a:r>
            <a:r>
              <a:rPr kumimoji="0" lang="en-GB" sz="1900" b="0" i="0" u="none" strike="noStrike" kern="1200" cap="none" spc="0" normalizeH="0" baseline="0" noProof="0" dirty="0" err="1">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rPr>
              <a:t>Echt</a:t>
            </a:r>
            <a:r>
              <a:rPr lang="en-GB" sz="1900" dirty="0" err="1">
                <a:solidFill>
                  <a:prstClr val="black"/>
                </a:solidFill>
                <a:latin typeface="Calibri Light" panose="020F0302020204030204"/>
                <a:ea typeface="Lato Light" panose="020F0502020204030203" pitchFamily="34" charset="0"/>
                <a:cs typeface="Mukta ExtraLight" panose="020B0000000000000000" pitchFamily="34" charset="77"/>
              </a:rPr>
              <a:t>zeit</a:t>
            </a:r>
            <a:r>
              <a:rPr lang="en-GB" sz="1900" dirty="0">
                <a:solidFill>
                  <a:prstClr val="black"/>
                </a:solidFill>
                <a:latin typeface="Calibri Light" panose="020F0302020204030204"/>
                <a:ea typeface="Lato Light" panose="020F0502020204030203" pitchFamily="34" charset="0"/>
                <a:cs typeface="Mukta ExtraLight" panose="020B0000000000000000" pitchFamily="34" charset="77"/>
              </a:rPr>
              <a:t>-</a:t>
            </a:r>
            <a:r>
              <a:rPr kumimoji="0" lang="en-GB" sz="1900" b="0" i="0" u="none" strike="noStrike" kern="1200" cap="none" spc="0" normalizeH="0" baseline="0" noProof="0" dirty="0" err="1">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rPr>
              <a:t>Erfassung</a:t>
            </a:r>
            <a:r>
              <a:rPr kumimoji="0" lang="en-GB" sz="1900" b="0" i="0" u="none"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rPr>
              <a:t> von Daten aus den sozialen Medien</a:t>
            </a:r>
          </a:p>
          <a:p>
            <a:pPr marR="0" lvl="0" algn="l" defTabSz="1087636" rtl="0" eaLnBrk="1" fontAlgn="auto" latinLnBrk="0" hangingPunct="1">
              <a:lnSpc>
                <a:spcPct val="100000"/>
              </a:lnSpc>
              <a:spcBef>
                <a:spcPct val="20000"/>
              </a:spcBef>
              <a:spcAft>
                <a:spcPts val="0"/>
              </a:spcAft>
              <a:buClrTx/>
              <a:buSzTx/>
              <a:tabLst/>
              <a:defRPr/>
            </a:pPr>
            <a:r>
              <a:rPr kumimoji="0" lang="en-GB" sz="1900" b="1" i="0" u="none" strike="noStrike" kern="1200" cap="none" spc="0" normalizeH="0" baseline="0" noProof="0" dirty="0" err="1">
                <a:ln>
                  <a:noFill/>
                </a:ln>
                <a:solidFill>
                  <a:srgbClr val="ED7D31"/>
                </a:solidFill>
                <a:effectLst/>
                <a:uLnTx/>
                <a:uFillTx/>
                <a:latin typeface="Calibri Light" panose="020F0302020204030204"/>
                <a:ea typeface="League Spartan" charset="0"/>
                <a:cs typeface="Poppins" pitchFamily="2" charset="77"/>
              </a:rPr>
              <a:t>Analysieren</a:t>
            </a:r>
            <a:endParaRPr kumimoji="0" lang="en-GB" sz="1900" b="1" i="0" u="none" strike="noStrike" kern="1200" cap="none" spc="0" normalizeH="0" baseline="0" noProof="0" dirty="0">
              <a:ln>
                <a:noFill/>
              </a:ln>
              <a:solidFill>
                <a:srgbClr val="ED7D31"/>
              </a:solidFill>
              <a:effectLst/>
              <a:uLnTx/>
              <a:uFillTx/>
              <a:latin typeface="Calibri Light" panose="020F0302020204030204"/>
              <a:ea typeface="League Spartan" charset="0"/>
              <a:cs typeface="Poppins" pitchFamily="2" charset="77"/>
            </a:endParaRPr>
          </a:p>
          <a:p>
            <a:pPr marL="342900" marR="0" lvl="0" indent="-342900" algn="l" defTabSz="1087636"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900" b="0" i="0" u="none"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rPr>
              <a:t>Data Mining und Opinion Mining der </a:t>
            </a:r>
            <a:r>
              <a:rPr kumimoji="0" lang="en-GB" sz="1900" b="0" i="0" u="none" strike="noStrike" kern="1200" cap="none" spc="0" normalizeH="0" baseline="0" noProof="0" dirty="0" err="1">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rPr>
              <a:t>gesammelten</a:t>
            </a:r>
            <a:r>
              <a:rPr kumimoji="0" lang="en-GB" sz="1900" b="0" i="0" u="none"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rPr>
              <a:t> Daten</a:t>
            </a:r>
          </a:p>
          <a:p>
            <a:pPr marL="342900" marR="0" lvl="0" indent="-342900" algn="l" defTabSz="1087636"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900" b="0" i="0" u="none"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rPr>
              <a:t>Sentiment-Analyse </a:t>
            </a:r>
            <a:r>
              <a:rPr kumimoji="0" lang="en-GB" sz="1900" b="0" i="0" u="none" strike="noStrike" kern="1200" cap="none" spc="0" normalizeH="0" baseline="0" noProof="0" dirty="0" err="1">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rPr>
              <a:t>mit</a:t>
            </a:r>
            <a:r>
              <a:rPr kumimoji="0" lang="en-GB" sz="1900" b="0" i="0" u="none"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rPr>
              <a:t> NLP, um die </a:t>
            </a:r>
            <a:r>
              <a:rPr kumimoji="0" lang="en-GB" sz="1900" b="0" i="0" u="none" strike="noStrike" kern="1200" cap="none" spc="0" normalizeH="0" baseline="0" noProof="0" dirty="0" err="1">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rPr>
              <a:t>gesammelten</a:t>
            </a:r>
            <a:r>
              <a:rPr kumimoji="0" lang="en-GB" sz="1900" b="0" i="0" u="none"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rPr>
              <a:t> Konversationen in Kategorien einzuordnen</a:t>
            </a:r>
          </a:p>
          <a:p>
            <a:pPr marR="0" lvl="0" algn="l" defTabSz="1087636" rtl="0" eaLnBrk="1" fontAlgn="auto" latinLnBrk="0" hangingPunct="1">
              <a:lnSpc>
                <a:spcPct val="100000"/>
              </a:lnSpc>
              <a:spcBef>
                <a:spcPct val="20000"/>
              </a:spcBef>
              <a:spcAft>
                <a:spcPts val="0"/>
              </a:spcAft>
              <a:buClrTx/>
              <a:buSzTx/>
              <a:tabLst/>
              <a:defRPr/>
            </a:pPr>
            <a:r>
              <a:rPr kumimoji="0" lang="en-GB" sz="1900" b="1" i="0" u="none" strike="noStrike" kern="1200" cap="none" spc="0" normalizeH="0" baseline="0" noProof="0" dirty="0">
                <a:ln>
                  <a:noFill/>
                </a:ln>
                <a:solidFill>
                  <a:prstClr val="black">
                    <a:lumMod val="75000"/>
                    <a:lumOff val="25000"/>
                  </a:prstClr>
                </a:solidFill>
                <a:effectLst/>
                <a:uLnTx/>
                <a:uFillTx/>
                <a:latin typeface="Calibri Light" panose="020F0302020204030204"/>
                <a:ea typeface="League Spartan" charset="0"/>
                <a:cs typeface="Poppins" pitchFamily="2" charset="77"/>
              </a:rPr>
              <a:t>Ergebnisse</a:t>
            </a:r>
          </a:p>
          <a:p>
            <a:pPr marL="342900" marR="0" lvl="0" indent="-342900" algn="l" defTabSz="1087636"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900" b="0" i="0" u="none"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rPr>
              <a:t>Visualisieren Sie die aus der Analyse gewonnenen Erkenntnisse mit den Dashboard-Tools</a:t>
            </a:r>
          </a:p>
          <a:p>
            <a:pPr marL="342900" marR="0" lvl="0" indent="-342900" algn="l" defTabSz="1087636"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900" b="0" i="0" u="none"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rPr>
              <a:t>Kommunizieren Sie intern die Erkenntnisse an die entsprechende Abteilung </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900" b="1" i="0" u="none" strike="noStrike" kern="1200" cap="none" spc="0" normalizeH="0" baseline="0" noProof="0" dirty="0" err="1">
                <a:ln>
                  <a:noFill/>
                </a:ln>
                <a:solidFill>
                  <a:srgbClr val="FFC000"/>
                </a:solidFill>
                <a:effectLst/>
                <a:uLnTx/>
                <a:uFillTx/>
                <a:latin typeface="Calibri Light" panose="020F0302020204030204"/>
                <a:ea typeface="League Spartan" charset="0"/>
                <a:cs typeface="Poppins" pitchFamily="2" charset="77"/>
              </a:rPr>
              <a:t>Reagieren</a:t>
            </a:r>
            <a:endParaRPr kumimoji="0" lang="en-GB" sz="1900" b="0" i="0" u="none"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endParaRPr>
          </a:p>
          <a:p>
            <a:pPr marL="342900" marR="0" lvl="0" indent="-342900" algn="l" defTabSz="1087636"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900" b="0" i="0" u="none"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rPr>
              <a:t>Reagieren Sie auf die Gespräche und geben Sie den Kunden, was sie wollen</a:t>
            </a:r>
          </a:p>
          <a:p>
            <a:pPr marL="342900" marR="0" lvl="0" indent="-342900" algn="l" defTabSz="1087636"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900" b="0" i="0" u="none"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rPr>
              <a:t>Kümmern Sie sich um die </a:t>
            </a:r>
            <a:r>
              <a:rPr kumimoji="0" lang="en-GB" sz="1900" b="0" i="0" u="none" strike="noStrike" kern="1200" cap="none" spc="0" normalizeH="0" baseline="0" noProof="0" dirty="0" err="1">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rPr>
              <a:t>Kunden</a:t>
            </a:r>
            <a:r>
              <a:rPr kumimoji="0" lang="en-GB" sz="1900" b="0" i="0" u="none"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rPr>
              <a:t> &amp; </a:t>
            </a:r>
            <a:r>
              <a:rPr kumimoji="0" lang="en-GB" sz="1900" b="0" i="0" u="none" strike="noStrike" kern="1200" cap="none" spc="0" normalizeH="0" baseline="0" noProof="0" dirty="0" err="1">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rPr>
              <a:t>geben</a:t>
            </a:r>
            <a:r>
              <a:rPr kumimoji="0" lang="en-GB" sz="1900" b="0" i="0" u="none"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rPr>
              <a:t> Sie ihnen das Gefühl, wichtig zu sein</a:t>
            </a:r>
          </a:p>
          <a:p>
            <a:pPr marL="87313" marR="0" lvl="0" indent="-87313" algn="l" defTabSz="1087636" rtl="0" eaLnBrk="1" fontAlgn="auto" latinLnBrk="0" hangingPunct="1">
              <a:lnSpc>
                <a:spcPts val="1313"/>
              </a:lnSpc>
              <a:spcBef>
                <a:spcPct val="2000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endParaRPr>
          </a:p>
          <a:p>
            <a:pPr marL="87313" marR="0" lvl="0" indent="-87313" algn="l" defTabSz="1087636" rtl="0" eaLnBrk="1" fontAlgn="auto" latinLnBrk="0" hangingPunct="1">
              <a:lnSpc>
                <a:spcPts val="1313"/>
              </a:lnSpc>
              <a:spcBef>
                <a:spcPct val="20000"/>
              </a:spcBef>
              <a:spcAft>
                <a:spcPts val="0"/>
              </a:spcAft>
              <a:buClrTx/>
              <a:buSzTx/>
              <a:buFont typeface="Arial" panose="020B0604020202020204" pitchFamily="34" charset="0"/>
              <a:buChar char="•"/>
              <a:tabLst/>
              <a:defRPr/>
            </a:pPr>
            <a:endParaRPr kumimoji="0" lang="en-GB" sz="1400" b="1" i="0" u="none" strike="noStrike" kern="1200" cap="none" spc="0" normalizeH="0" baseline="0" noProof="0" dirty="0">
              <a:ln>
                <a:noFill/>
              </a:ln>
              <a:solidFill>
                <a:srgbClr val="A5A5A5"/>
              </a:solidFill>
              <a:effectLst/>
              <a:uLnTx/>
              <a:uFillTx/>
              <a:latin typeface="Calibri Light" panose="020F0302020204030204"/>
              <a:ea typeface="League Spartan" charset="0"/>
              <a:cs typeface="Poppins" pitchFamily="2" charset="77"/>
            </a:endParaRPr>
          </a:p>
          <a:p>
            <a:pPr marL="0" marR="0" lvl="0" indent="0" algn="l" defTabSz="1087636" rtl="0" eaLnBrk="1" fontAlgn="auto" latinLnBrk="0" hangingPunct="1">
              <a:lnSpc>
                <a:spcPts val="1313"/>
              </a:lnSpc>
              <a:spcBef>
                <a:spcPct val="20000"/>
              </a:spcBef>
              <a:spcAft>
                <a:spcPts val="0"/>
              </a:spcAft>
              <a:buClrTx/>
              <a:buSzTx/>
              <a:buFont typeface="Arial"/>
              <a:buNone/>
              <a:tabLst/>
              <a:defRPr/>
            </a:pPr>
            <a:endParaRPr kumimoji="0" lang="en-GB" sz="1400" b="0" i="0" u="none"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endParaRPr>
          </a:p>
          <a:p>
            <a:pPr marL="0" marR="0" lvl="0" indent="0" algn="l" defTabSz="1087636" rtl="0" eaLnBrk="1" fontAlgn="auto" latinLnBrk="0" hangingPunct="1">
              <a:lnSpc>
                <a:spcPts val="1313"/>
              </a:lnSpc>
              <a:spcBef>
                <a:spcPct val="20000"/>
              </a:spcBef>
              <a:spcAft>
                <a:spcPts val="0"/>
              </a:spcAft>
              <a:buClrTx/>
              <a:buSzTx/>
              <a:buFont typeface="Arial"/>
              <a:buNone/>
              <a:tabLst/>
              <a:defRPr/>
            </a:pPr>
            <a:endParaRPr kumimoji="0" lang="en-GB" sz="1400" b="1" i="0" u="none" strike="noStrike" kern="1200" cap="none" spc="0" normalizeH="0" baseline="0" noProof="0" dirty="0">
              <a:ln>
                <a:noFill/>
              </a:ln>
              <a:solidFill>
                <a:srgbClr val="ED7D31"/>
              </a:solidFill>
              <a:effectLst/>
              <a:uLnTx/>
              <a:uFillTx/>
              <a:latin typeface="Calibri Light" panose="020F0302020204030204"/>
              <a:ea typeface="League Spartan" charset="0"/>
              <a:cs typeface="Poppins" pitchFamily="2" charset="77"/>
            </a:endParaRPr>
          </a:p>
          <a:p>
            <a:pPr marL="87313" marR="0" lvl="0" indent="-87313" algn="l" defTabSz="1087636" rtl="0" eaLnBrk="1" fontAlgn="auto" latinLnBrk="0" hangingPunct="1">
              <a:lnSpc>
                <a:spcPts val="1313"/>
              </a:lnSpc>
              <a:spcBef>
                <a:spcPct val="2000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endParaRPr>
          </a:p>
        </p:txBody>
      </p:sp>
    </p:spTree>
    <p:extLst>
      <p:ext uri="{BB962C8B-B14F-4D97-AF65-F5344CB8AC3E}">
        <p14:creationId xmlns:p14="http://schemas.microsoft.com/office/powerpoint/2010/main" val="6034481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562838D1-CDDB-4866-97B5-C8EA24C6919C}"/>
              </a:ext>
            </a:extLst>
          </p:cNvPr>
          <p:cNvSpPr txBox="1"/>
          <p:nvPr/>
        </p:nvSpPr>
        <p:spPr>
          <a:xfrm>
            <a:off x="348343" y="1914788"/>
            <a:ext cx="6422571" cy="415498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Die 5 Schritte zur Bewältigung einer Social-Media-Krise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Light" panose="020F0302020204030204"/>
                <a:ea typeface="Open Sans Light" panose="020B0306030504020204" pitchFamily="34" charset="0"/>
                <a:cs typeface="Open Sans Light" panose="020B0306030504020204" pitchFamily="34" charset="0"/>
              </a:rPr>
              <a:t>In den sozialen Medien können sich die Dinge rasend schnell entwickeln. Manchmal ist es ein Instagram-Post von einer Katze, der auf unerklärliche Weise viral geht. Manchmal ist es aber auch eine PR-Krise in einem Unternehmen, die aus dem Nichts zu kommen scheint, aber unwiderruflichen Schaden anrichten kann.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descr="Shape&#10;&#10;Description automatically generated with medium confidence">
            <a:extLst>
              <a:ext uri="{FF2B5EF4-FFF2-40B4-BE49-F238E27FC236}">
                <a16:creationId xmlns:a16="http://schemas.microsoft.com/office/drawing/2014/main" xmlns="" id="{6F8006B2-38D4-42D8-BD61-C799FF46E5A7}"/>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7174064" y="1121227"/>
            <a:ext cx="2953732" cy="4797941"/>
          </a:xfrm>
          <a:prstGeom prst="rect">
            <a:avLst/>
          </a:prstGeom>
        </p:spPr>
      </p:pic>
    </p:spTree>
    <p:extLst>
      <p:ext uri="{BB962C8B-B14F-4D97-AF65-F5344CB8AC3E}">
        <p14:creationId xmlns:p14="http://schemas.microsoft.com/office/powerpoint/2010/main" val="42109734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1400528" y="623456"/>
            <a:ext cx="9087377" cy="697353"/>
          </a:xfrm>
        </p:spPr>
        <p:txBody>
          <a:bodyPr>
            <a:normAutofit/>
          </a:bodyPr>
          <a:lstStyle/>
          <a:p>
            <a:pPr algn="l">
              <a:lnSpc>
                <a:spcPct val="100000"/>
              </a:lnSpc>
              <a:spcBef>
                <a:spcPts val="600"/>
              </a:spcBef>
            </a:pPr>
            <a:r>
              <a:rPr lang="en-US" sz="3600" dirty="0">
                <a:solidFill>
                  <a:srgbClr val="245473"/>
                </a:solidFill>
                <a:latin typeface="+mj-lt"/>
                <a:ea typeface="Open Sans Light" panose="020B0306030504020204" pitchFamily="34" charset="0"/>
                <a:cs typeface="Open Sans Light" panose="020B0306030504020204" pitchFamily="34" charset="0"/>
              </a:rPr>
              <a:t>SCHRITT 1 - BEWUSSTSEIN</a:t>
            </a:r>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160513" y="1928868"/>
            <a:ext cx="3536600" cy="3544863"/>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ts val="600"/>
              </a:spcBef>
              <a:spcAft>
                <a:spcPts val="0"/>
              </a:spcAft>
              <a:buClrTx/>
              <a:buSzTx/>
              <a:buFont typeface="Arial"/>
              <a:buNone/>
              <a:tabLst/>
              <a:defRPr/>
            </a:pPr>
            <a:r>
              <a:rPr kumimoji="0" lang="en-US" sz="22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Nehmen Sie das Gelernte über Social Listening auf und beginnen Sie damit, </a:t>
            </a:r>
            <a:r>
              <a:rPr kumimoji="0" lang="en-US" sz="2200" b="1"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AUFMERKSAM </a:t>
            </a:r>
            <a:r>
              <a:rPr kumimoji="0" lang="en-US" sz="220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zu</a:t>
            </a:r>
            <a:r>
              <a:rPr kumimoji="0" lang="en-US" sz="220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sein </a:t>
            </a:r>
            <a:r>
              <a:rPr kumimoji="0" lang="en-US" sz="22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und Informationen über Ihr Unternehmen in den sozialen Medien wahrzunehmen. </a:t>
            </a:r>
          </a:p>
          <a:p>
            <a:pPr marL="0" marR="0" lvl="0" indent="0" algn="l" defTabSz="1087636" rtl="0" eaLnBrk="1" fontAlgn="auto" latinLnBrk="0" hangingPunct="1">
              <a:lnSpc>
                <a:spcPct val="100000"/>
              </a:lnSpc>
              <a:spcBef>
                <a:spcPts val="600"/>
              </a:spcBef>
              <a:spcAft>
                <a:spcPts val="0"/>
              </a:spcAft>
              <a:buClrTx/>
              <a:buSzTx/>
              <a:buFont typeface="Arial"/>
              <a:buNone/>
              <a:tabLst/>
              <a:defRPr/>
            </a:pPr>
            <a:r>
              <a:rPr kumimoji="0" lang="en-US" sz="22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Beobachten Sie bestimmte Schlüsselwörter und </a:t>
            </a:r>
            <a:r>
              <a:rPr kumimoji="0" lang="en-US" sz="22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schauen</a:t>
            </a:r>
            <a:r>
              <a:rPr kumimoji="0" lang="en-US" sz="22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Sie, ob sich der Tonfall ändert.</a:t>
            </a:r>
            <a:endParaRPr kumimoji="0" lang="en-GB" sz="22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endParaRPr>
          </a:p>
        </p:txBody>
      </p:sp>
      <p:grpSp>
        <p:nvGrpSpPr>
          <p:cNvPr id="22" name="Group 23">
            <a:extLst>
              <a:ext uri="{FF2B5EF4-FFF2-40B4-BE49-F238E27FC236}">
                <a16:creationId xmlns:a16="http://schemas.microsoft.com/office/drawing/2014/main" xmlns="" id="{8721C508-962F-45E7-B975-914D6DAE014D}"/>
              </a:ext>
            </a:extLst>
          </p:cNvPr>
          <p:cNvGrpSpPr/>
          <p:nvPr/>
        </p:nvGrpSpPr>
        <p:grpSpPr>
          <a:xfrm>
            <a:off x="5678437" y="2473219"/>
            <a:ext cx="3714944" cy="3761325"/>
            <a:chOff x="7910165" y="3409753"/>
            <a:chExt cx="8557321" cy="8589752"/>
          </a:xfrm>
        </p:grpSpPr>
        <p:sp>
          <p:nvSpPr>
            <p:cNvPr id="23" name="Freeform 1">
              <a:extLst>
                <a:ext uri="{FF2B5EF4-FFF2-40B4-BE49-F238E27FC236}">
                  <a16:creationId xmlns:a16="http://schemas.microsoft.com/office/drawing/2014/main" xmlns="" id="{F0AFFE7C-0009-4F40-8940-DF736F5534BA}"/>
                </a:ext>
              </a:extLst>
            </p:cNvPr>
            <p:cNvSpPr>
              <a:spLocks noChangeArrowheads="1"/>
            </p:cNvSpPr>
            <p:nvPr/>
          </p:nvSpPr>
          <p:spPr bwMode="auto">
            <a:xfrm>
              <a:off x="8982950" y="3881278"/>
              <a:ext cx="7387237" cy="7387238"/>
            </a:xfrm>
            <a:custGeom>
              <a:avLst/>
              <a:gdLst>
                <a:gd name="T0" fmla="*/ 6527 w 13056"/>
                <a:gd name="T1" fmla="*/ 886 h 13057"/>
                <a:gd name="T2" fmla="*/ 6527 w 13056"/>
                <a:gd name="T3" fmla="*/ 886 h 13057"/>
                <a:gd name="T4" fmla="*/ 887 w 13056"/>
                <a:gd name="T5" fmla="*/ 6528 h 13057"/>
                <a:gd name="T6" fmla="*/ 887 w 13056"/>
                <a:gd name="T7" fmla="*/ 6528 h 13057"/>
                <a:gd name="T8" fmla="*/ 6527 w 13056"/>
                <a:gd name="T9" fmla="*/ 12169 h 13057"/>
                <a:gd name="T10" fmla="*/ 6527 w 13056"/>
                <a:gd name="T11" fmla="*/ 12169 h 13057"/>
                <a:gd name="T12" fmla="*/ 12169 w 13056"/>
                <a:gd name="T13" fmla="*/ 6528 h 13057"/>
                <a:gd name="T14" fmla="*/ 12169 w 13056"/>
                <a:gd name="T15" fmla="*/ 6528 h 13057"/>
                <a:gd name="T16" fmla="*/ 6527 w 13056"/>
                <a:gd name="T17" fmla="*/ 886 h 13057"/>
                <a:gd name="T18" fmla="*/ 6527 w 13056"/>
                <a:gd name="T19" fmla="*/ 13056 h 13057"/>
                <a:gd name="T20" fmla="*/ 6527 w 13056"/>
                <a:gd name="T21" fmla="*/ 13056 h 13057"/>
                <a:gd name="T22" fmla="*/ 0 w 13056"/>
                <a:gd name="T23" fmla="*/ 6528 h 13057"/>
                <a:gd name="T24" fmla="*/ 0 w 13056"/>
                <a:gd name="T25" fmla="*/ 6528 h 13057"/>
                <a:gd name="T26" fmla="*/ 6527 w 13056"/>
                <a:gd name="T27" fmla="*/ 0 h 13057"/>
                <a:gd name="T28" fmla="*/ 6527 w 13056"/>
                <a:gd name="T29" fmla="*/ 0 h 13057"/>
                <a:gd name="T30" fmla="*/ 13055 w 13056"/>
                <a:gd name="T31" fmla="*/ 6528 h 13057"/>
                <a:gd name="T32" fmla="*/ 13055 w 13056"/>
                <a:gd name="T33" fmla="*/ 6528 h 13057"/>
                <a:gd name="T34" fmla="*/ 6527 w 13056"/>
                <a:gd name="T35" fmla="*/ 13056 h 13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56" h="13057">
                  <a:moveTo>
                    <a:pt x="6527" y="886"/>
                  </a:moveTo>
                  <a:lnTo>
                    <a:pt x="6527" y="886"/>
                  </a:lnTo>
                  <a:cubicBezTo>
                    <a:pt x="3417" y="886"/>
                    <a:pt x="887" y="3417"/>
                    <a:pt x="887" y="6528"/>
                  </a:cubicBezTo>
                  <a:lnTo>
                    <a:pt x="887" y="6528"/>
                  </a:lnTo>
                  <a:cubicBezTo>
                    <a:pt x="887" y="9638"/>
                    <a:pt x="3417" y="12169"/>
                    <a:pt x="6527" y="12169"/>
                  </a:cubicBezTo>
                  <a:lnTo>
                    <a:pt x="6527" y="12169"/>
                  </a:lnTo>
                  <a:cubicBezTo>
                    <a:pt x="9638" y="12169"/>
                    <a:pt x="12169" y="9638"/>
                    <a:pt x="12169" y="6528"/>
                  </a:cubicBezTo>
                  <a:lnTo>
                    <a:pt x="12169" y="6528"/>
                  </a:lnTo>
                  <a:cubicBezTo>
                    <a:pt x="12169" y="3417"/>
                    <a:pt x="9638" y="886"/>
                    <a:pt x="6527" y="886"/>
                  </a:cubicBezTo>
                  <a:close/>
                  <a:moveTo>
                    <a:pt x="6527" y="13056"/>
                  </a:moveTo>
                  <a:lnTo>
                    <a:pt x="6527" y="13056"/>
                  </a:lnTo>
                  <a:cubicBezTo>
                    <a:pt x="2929" y="13056"/>
                    <a:pt x="0" y="10127"/>
                    <a:pt x="0" y="6528"/>
                  </a:cubicBezTo>
                  <a:lnTo>
                    <a:pt x="0" y="6528"/>
                  </a:lnTo>
                  <a:cubicBezTo>
                    <a:pt x="0" y="2929"/>
                    <a:pt x="2929" y="0"/>
                    <a:pt x="6527" y="0"/>
                  </a:cubicBezTo>
                  <a:lnTo>
                    <a:pt x="6527" y="0"/>
                  </a:lnTo>
                  <a:cubicBezTo>
                    <a:pt x="10126" y="0"/>
                    <a:pt x="13055" y="2929"/>
                    <a:pt x="13055" y="6528"/>
                  </a:cubicBezTo>
                  <a:lnTo>
                    <a:pt x="13055" y="6528"/>
                  </a:lnTo>
                  <a:cubicBezTo>
                    <a:pt x="13055" y="10127"/>
                    <a:pt x="10126" y="13056"/>
                    <a:pt x="6527" y="13056"/>
                  </a:cubicBezTo>
                  <a:close/>
                </a:path>
              </a:pathLst>
            </a:custGeom>
            <a:solidFill>
              <a:schemeClr val="accent1">
                <a:alpha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24" name="Freeform 3">
              <a:extLst>
                <a:ext uri="{FF2B5EF4-FFF2-40B4-BE49-F238E27FC236}">
                  <a16:creationId xmlns:a16="http://schemas.microsoft.com/office/drawing/2014/main" xmlns="" id="{911CD3D3-3865-4897-9C51-245DE0835F12}"/>
                </a:ext>
              </a:extLst>
            </p:cNvPr>
            <p:cNvSpPr>
              <a:spLocks noChangeArrowheads="1"/>
            </p:cNvSpPr>
            <p:nvPr/>
          </p:nvSpPr>
          <p:spPr bwMode="auto">
            <a:xfrm>
              <a:off x="8828269" y="4011010"/>
              <a:ext cx="7387237" cy="7387238"/>
            </a:xfrm>
            <a:custGeom>
              <a:avLst/>
              <a:gdLst>
                <a:gd name="T0" fmla="*/ 6527 w 13056"/>
                <a:gd name="T1" fmla="*/ 887 h 13057"/>
                <a:gd name="T2" fmla="*/ 6527 w 13056"/>
                <a:gd name="T3" fmla="*/ 887 h 13057"/>
                <a:gd name="T4" fmla="*/ 887 w 13056"/>
                <a:gd name="T5" fmla="*/ 6529 h 13057"/>
                <a:gd name="T6" fmla="*/ 887 w 13056"/>
                <a:gd name="T7" fmla="*/ 6529 h 13057"/>
                <a:gd name="T8" fmla="*/ 6527 w 13056"/>
                <a:gd name="T9" fmla="*/ 12170 h 13057"/>
                <a:gd name="T10" fmla="*/ 6527 w 13056"/>
                <a:gd name="T11" fmla="*/ 12170 h 13057"/>
                <a:gd name="T12" fmla="*/ 12169 w 13056"/>
                <a:gd name="T13" fmla="*/ 6529 h 13057"/>
                <a:gd name="T14" fmla="*/ 12169 w 13056"/>
                <a:gd name="T15" fmla="*/ 6529 h 13057"/>
                <a:gd name="T16" fmla="*/ 6527 w 13056"/>
                <a:gd name="T17" fmla="*/ 887 h 13057"/>
                <a:gd name="T18" fmla="*/ 6527 w 13056"/>
                <a:gd name="T19" fmla="*/ 13056 h 13057"/>
                <a:gd name="T20" fmla="*/ 6527 w 13056"/>
                <a:gd name="T21" fmla="*/ 13056 h 13057"/>
                <a:gd name="T22" fmla="*/ 0 w 13056"/>
                <a:gd name="T23" fmla="*/ 6529 h 13057"/>
                <a:gd name="T24" fmla="*/ 0 w 13056"/>
                <a:gd name="T25" fmla="*/ 6529 h 13057"/>
                <a:gd name="T26" fmla="*/ 6527 w 13056"/>
                <a:gd name="T27" fmla="*/ 0 h 13057"/>
                <a:gd name="T28" fmla="*/ 6527 w 13056"/>
                <a:gd name="T29" fmla="*/ 0 h 13057"/>
                <a:gd name="T30" fmla="*/ 13055 w 13056"/>
                <a:gd name="T31" fmla="*/ 6529 h 13057"/>
                <a:gd name="T32" fmla="*/ 13055 w 13056"/>
                <a:gd name="T33" fmla="*/ 6529 h 13057"/>
                <a:gd name="T34" fmla="*/ 6527 w 13056"/>
                <a:gd name="T35" fmla="*/ 13056 h 13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56" h="13057">
                  <a:moveTo>
                    <a:pt x="6527" y="887"/>
                  </a:moveTo>
                  <a:lnTo>
                    <a:pt x="6527" y="887"/>
                  </a:lnTo>
                  <a:cubicBezTo>
                    <a:pt x="3417" y="887"/>
                    <a:pt x="887" y="3418"/>
                    <a:pt x="887" y="6529"/>
                  </a:cubicBezTo>
                  <a:lnTo>
                    <a:pt x="887" y="6529"/>
                  </a:lnTo>
                  <a:cubicBezTo>
                    <a:pt x="887" y="9639"/>
                    <a:pt x="3417" y="12170"/>
                    <a:pt x="6527" y="12170"/>
                  </a:cubicBezTo>
                  <a:lnTo>
                    <a:pt x="6527" y="12170"/>
                  </a:lnTo>
                  <a:cubicBezTo>
                    <a:pt x="9638" y="12170"/>
                    <a:pt x="12169" y="9639"/>
                    <a:pt x="12169" y="6529"/>
                  </a:cubicBezTo>
                  <a:lnTo>
                    <a:pt x="12169" y="6529"/>
                  </a:lnTo>
                  <a:cubicBezTo>
                    <a:pt x="12169" y="3418"/>
                    <a:pt x="9638" y="887"/>
                    <a:pt x="6527" y="887"/>
                  </a:cubicBezTo>
                  <a:close/>
                  <a:moveTo>
                    <a:pt x="6527" y="13056"/>
                  </a:moveTo>
                  <a:lnTo>
                    <a:pt x="6527" y="13056"/>
                  </a:lnTo>
                  <a:cubicBezTo>
                    <a:pt x="2929" y="13056"/>
                    <a:pt x="0" y="10127"/>
                    <a:pt x="0" y="6529"/>
                  </a:cubicBezTo>
                  <a:lnTo>
                    <a:pt x="0" y="6529"/>
                  </a:lnTo>
                  <a:cubicBezTo>
                    <a:pt x="0" y="2929"/>
                    <a:pt x="2929" y="0"/>
                    <a:pt x="6527" y="0"/>
                  </a:cubicBezTo>
                  <a:lnTo>
                    <a:pt x="6527" y="0"/>
                  </a:lnTo>
                  <a:cubicBezTo>
                    <a:pt x="10126" y="0"/>
                    <a:pt x="13055" y="2929"/>
                    <a:pt x="13055" y="6529"/>
                  </a:cubicBezTo>
                  <a:lnTo>
                    <a:pt x="13055" y="6529"/>
                  </a:lnTo>
                  <a:cubicBezTo>
                    <a:pt x="13055" y="10127"/>
                    <a:pt x="10126" y="13056"/>
                    <a:pt x="6527" y="13056"/>
                  </a:cubicBezTo>
                  <a:close/>
                </a:path>
              </a:pathLst>
            </a:custGeom>
            <a:solidFill>
              <a:schemeClr val="accent3">
                <a:alpha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28" name="Freeform 5">
              <a:extLst>
                <a:ext uri="{FF2B5EF4-FFF2-40B4-BE49-F238E27FC236}">
                  <a16:creationId xmlns:a16="http://schemas.microsoft.com/office/drawing/2014/main" xmlns="" id="{5A4B336B-3844-4C32-A153-1B01C4C2498E}"/>
                </a:ext>
              </a:extLst>
            </p:cNvPr>
            <p:cNvSpPr>
              <a:spLocks noChangeArrowheads="1"/>
            </p:cNvSpPr>
            <p:nvPr/>
          </p:nvSpPr>
          <p:spPr bwMode="auto">
            <a:xfrm>
              <a:off x="8364228" y="3858827"/>
              <a:ext cx="7387237" cy="7387236"/>
            </a:xfrm>
            <a:custGeom>
              <a:avLst/>
              <a:gdLst>
                <a:gd name="T0" fmla="*/ 6528 w 13056"/>
                <a:gd name="T1" fmla="*/ 886 h 13056"/>
                <a:gd name="T2" fmla="*/ 6528 w 13056"/>
                <a:gd name="T3" fmla="*/ 886 h 13056"/>
                <a:gd name="T4" fmla="*/ 887 w 13056"/>
                <a:gd name="T5" fmla="*/ 6528 h 13056"/>
                <a:gd name="T6" fmla="*/ 887 w 13056"/>
                <a:gd name="T7" fmla="*/ 6528 h 13056"/>
                <a:gd name="T8" fmla="*/ 6528 w 13056"/>
                <a:gd name="T9" fmla="*/ 12169 h 13056"/>
                <a:gd name="T10" fmla="*/ 6528 w 13056"/>
                <a:gd name="T11" fmla="*/ 12169 h 13056"/>
                <a:gd name="T12" fmla="*/ 12169 w 13056"/>
                <a:gd name="T13" fmla="*/ 6528 h 13056"/>
                <a:gd name="T14" fmla="*/ 12169 w 13056"/>
                <a:gd name="T15" fmla="*/ 6528 h 13056"/>
                <a:gd name="T16" fmla="*/ 6528 w 13056"/>
                <a:gd name="T17" fmla="*/ 886 h 13056"/>
                <a:gd name="T18" fmla="*/ 6528 w 13056"/>
                <a:gd name="T19" fmla="*/ 13055 h 13056"/>
                <a:gd name="T20" fmla="*/ 6528 w 13056"/>
                <a:gd name="T21" fmla="*/ 13055 h 13056"/>
                <a:gd name="T22" fmla="*/ 0 w 13056"/>
                <a:gd name="T23" fmla="*/ 6528 h 13056"/>
                <a:gd name="T24" fmla="*/ 0 w 13056"/>
                <a:gd name="T25" fmla="*/ 6528 h 13056"/>
                <a:gd name="T26" fmla="*/ 6528 w 13056"/>
                <a:gd name="T27" fmla="*/ 0 h 13056"/>
                <a:gd name="T28" fmla="*/ 6528 w 13056"/>
                <a:gd name="T29" fmla="*/ 0 h 13056"/>
                <a:gd name="T30" fmla="*/ 13055 w 13056"/>
                <a:gd name="T31" fmla="*/ 6528 h 13056"/>
                <a:gd name="T32" fmla="*/ 13055 w 13056"/>
                <a:gd name="T33" fmla="*/ 6528 h 13056"/>
                <a:gd name="T34" fmla="*/ 6528 w 13056"/>
                <a:gd name="T35" fmla="*/ 13055 h 13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56" h="13056">
                  <a:moveTo>
                    <a:pt x="6528" y="886"/>
                  </a:moveTo>
                  <a:lnTo>
                    <a:pt x="6528" y="886"/>
                  </a:lnTo>
                  <a:cubicBezTo>
                    <a:pt x="3417" y="886"/>
                    <a:pt x="887" y="3417"/>
                    <a:pt x="887" y="6528"/>
                  </a:cubicBezTo>
                  <a:lnTo>
                    <a:pt x="887" y="6528"/>
                  </a:lnTo>
                  <a:cubicBezTo>
                    <a:pt x="887" y="9638"/>
                    <a:pt x="3417" y="12169"/>
                    <a:pt x="6528" y="12169"/>
                  </a:cubicBezTo>
                  <a:lnTo>
                    <a:pt x="6528" y="12169"/>
                  </a:lnTo>
                  <a:cubicBezTo>
                    <a:pt x="9638" y="12169"/>
                    <a:pt x="12169" y="9638"/>
                    <a:pt x="12169" y="6528"/>
                  </a:cubicBezTo>
                  <a:lnTo>
                    <a:pt x="12169" y="6528"/>
                  </a:lnTo>
                  <a:cubicBezTo>
                    <a:pt x="12169" y="3417"/>
                    <a:pt x="9638" y="886"/>
                    <a:pt x="6528" y="886"/>
                  </a:cubicBezTo>
                  <a:close/>
                  <a:moveTo>
                    <a:pt x="6528" y="13055"/>
                  </a:moveTo>
                  <a:lnTo>
                    <a:pt x="6528" y="13055"/>
                  </a:lnTo>
                  <a:cubicBezTo>
                    <a:pt x="2929" y="13055"/>
                    <a:pt x="0" y="10127"/>
                    <a:pt x="0" y="6528"/>
                  </a:cubicBezTo>
                  <a:lnTo>
                    <a:pt x="0" y="6528"/>
                  </a:lnTo>
                  <a:cubicBezTo>
                    <a:pt x="0" y="2928"/>
                    <a:pt x="2929" y="0"/>
                    <a:pt x="6528" y="0"/>
                  </a:cubicBezTo>
                  <a:lnTo>
                    <a:pt x="6528" y="0"/>
                  </a:lnTo>
                  <a:cubicBezTo>
                    <a:pt x="10126" y="0"/>
                    <a:pt x="13055" y="2928"/>
                    <a:pt x="13055" y="6528"/>
                  </a:cubicBezTo>
                  <a:lnTo>
                    <a:pt x="13055" y="6528"/>
                  </a:lnTo>
                  <a:cubicBezTo>
                    <a:pt x="13055" y="10127"/>
                    <a:pt x="10126" y="13055"/>
                    <a:pt x="6528" y="13055"/>
                  </a:cubicBezTo>
                  <a:close/>
                </a:path>
              </a:pathLst>
            </a:custGeom>
            <a:solidFill>
              <a:schemeClr val="accent6">
                <a:lumMod val="90000"/>
                <a:alpha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30" name="Freeform 6">
              <a:extLst>
                <a:ext uri="{FF2B5EF4-FFF2-40B4-BE49-F238E27FC236}">
                  <a16:creationId xmlns:a16="http://schemas.microsoft.com/office/drawing/2014/main" xmlns="" id="{EFE587E9-B017-42CE-92D6-F9610F2EE2A5}"/>
                </a:ext>
              </a:extLst>
            </p:cNvPr>
            <p:cNvSpPr>
              <a:spLocks noChangeArrowheads="1"/>
            </p:cNvSpPr>
            <p:nvPr/>
          </p:nvSpPr>
          <p:spPr bwMode="auto">
            <a:xfrm>
              <a:off x="8304352" y="4245526"/>
              <a:ext cx="7387237" cy="7387238"/>
            </a:xfrm>
            <a:custGeom>
              <a:avLst/>
              <a:gdLst>
                <a:gd name="T0" fmla="*/ 6528 w 13056"/>
                <a:gd name="T1" fmla="*/ 886 h 13056"/>
                <a:gd name="T2" fmla="*/ 6528 w 13056"/>
                <a:gd name="T3" fmla="*/ 886 h 13056"/>
                <a:gd name="T4" fmla="*/ 886 w 13056"/>
                <a:gd name="T5" fmla="*/ 6527 h 13056"/>
                <a:gd name="T6" fmla="*/ 886 w 13056"/>
                <a:gd name="T7" fmla="*/ 6527 h 13056"/>
                <a:gd name="T8" fmla="*/ 6528 w 13056"/>
                <a:gd name="T9" fmla="*/ 12169 h 13056"/>
                <a:gd name="T10" fmla="*/ 6528 w 13056"/>
                <a:gd name="T11" fmla="*/ 12169 h 13056"/>
                <a:gd name="T12" fmla="*/ 12168 w 13056"/>
                <a:gd name="T13" fmla="*/ 6527 h 13056"/>
                <a:gd name="T14" fmla="*/ 12168 w 13056"/>
                <a:gd name="T15" fmla="*/ 6527 h 13056"/>
                <a:gd name="T16" fmla="*/ 6528 w 13056"/>
                <a:gd name="T17" fmla="*/ 886 h 13056"/>
                <a:gd name="T18" fmla="*/ 6528 w 13056"/>
                <a:gd name="T19" fmla="*/ 13055 h 13056"/>
                <a:gd name="T20" fmla="*/ 6528 w 13056"/>
                <a:gd name="T21" fmla="*/ 13055 h 13056"/>
                <a:gd name="T22" fmla="*/ 0 w 13056"/>
                <a:gd name="T23" fmla="*/ 6527 h 13056"/>
                <a:gd name="T24" fmla="*/ 0 w 13056"/>
                <a:gd name="T25" fmla="*/ 6527 h 13056"/>
                <a:gd name="T26" fmla="*/ 6528 w 13056"/>
                <a:gd name="T27" fmla="*/ 0 h 13056"/>
                <a:gd name="T28" fmla="*/ 6528 w 13056"/>
                <a:gd name="T29" fmla="*/ 0 h 13056"/>
                <a:gd name="T30" fmla="*/ 13055 w 13056"/>
                <a:gd name="T31" fmla="*/ 6527 h 13056"/>
                <a:gd name="T32" fmla="*/ 13055 w 13056"/>
                <a:gd name="T33" fmla="*/ 6527 h 13056"/>
                <a:gd name="T34" fmla="*/ 6528 w 13056"/>
                <a:gd name="T35" fmla="*/ 13055 h 13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56" h="13056">
                  <a:moveTo>
                    <a:pt x="6528" y="886"/>
                  </a:moveTo>
                  <a:lnTo>
                    <a:pt x="6528" y="886"/>
                  </a:lnTo>
                  <a:cubicBezTo>
                    <a:pt x="3417" y="886"/>
                    <a:pt x="886" y="3417"/>
                    <a:pt x="886" y="6527"/>
                  </a:cubicBezTo>
                  <a:lnTo>
                    <a:pt x="886" y="6527"/>
                  </a:lnTo>
                  <a:cubicBezTo>
                    <a:pt x="886" y="9638"/>
                    <a:pt x="3417" y="12169"/>
                    <a:pt x="6528" y="12169"/>
                  </a:cubicBezTo>
                  <a:lnTo>
                    <a:pt x="6528" y="12169"/>
                  </a:lnTo>
                  <a:cubicBezTo>
                    <a:pt x="9637" y="12169"/>
                    <a:pt x="12168" y="9638"/>
                    <a:pt x="12168" y="6527"/>
                  </a:cubicBezTo>
                  <a:lnTo>
                    <a:pt x="12168" y="6527"/>
                  </a:lnTo>
                  <a:cubicBezTo>
                    <a:pt x="12168" y="3417"/>
                    <a:pt x="9637" y="886"/>
                    <a:pt x="6528" y="886"/>
                  </a:cubicBezTo>
                  <a:close/>
                  <a:moveTo>
                    <a:pt x="6528" y="13055"/>
                  </a:moveTo>
                  <a:lnTo>
                    <a:pt x="6528" y="13055"/>
                  </a:lnTo>
                  <a:cubicBezTo>
                    <a:pt x="2928" y="13055"/>
                    <a:pt x="0" y="10127"/>
                    <a:pt x="0" y="6527"/>
                  </a:cubicBezTo>
                  <a:lnTo>
                    <a:pt x="0" y="6527"/>
                  </a:lnTo>
                  <a:cubicBezTo>
                    <a:pt x="0" y="2928"/>
                    <a:pt x="2928" y="0"/>
                    <a:pt x="6528" y="0"/>
                  </a:cubicBezTo>
                  <a:lnTo>
                    <a:pt x="6528" y="0"/>
                  </a:lnTo>
                  <a:cubicBezTo>
                    <a:pt x="10126" y="0"/>
                    <a:pt x="13055" y="2928"/>
                    <a:pt x="13055" y="6527"/>
                  </a:cubicBezTo>
                  <a:lnTo>
                    <a:pt x="13055" y="6527"/>
                  </a:lnTo>
                  <a:cubicBezTo>
                    <a:pt x="13055" y="10127"/>
                    <a:pt x="10126" y="13055"/>
                    <a:pt x="6528" y="13055"/>
                  </a:cubicBezTo>
                  <a:close/>
                </a:path>
              </a:pathLst>
            </a:custGeom>
            <a:solidFill>
              <a:schemeClr val="accent5">
                <a:alpha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31" name="Freeform 9">
              <a:extLst>
                <a:ext uri="{FF2B5EF4-FFF2-40B4-BE49-F238E27FC236}">
                  <a16:creationId xmlns:a16="http://schemas.microsoft.com/office/drawing/2014/main" xmlns="" id="{80670DD3-1C47-43A2-A58C-06A481580A8B}"/>
                </a:ext>
              </a:extLst>
            </p:cNvPr>
            <p:cNvSpPr>
              <a:spLocks noChangeArrowheads="1"/>
            </p:cNvSpPr>
            <p:nvPr/>
          </p:nvSpPr>
          <p:spPr bwMode="auto">
            <a:xfrm>
              <a:off x="8681071" y="4332846"/>
              <a:ext cx="7654187" cy="7654186"/>
            </a:xfrm>
            <a:custGeom>
              <a:avLst/>
              <a:gdLst>
                <a:gd name="T0" fmla="*/ 6764 w 13529"/>
                <a:gd name="T1" fmla="*/ 313 h 13528"/>
                <a:gd name="T2" fmla="*/ 6764 w 13529"/>
                <a:gd name="T3" fmla="*/ 313 h 13528"/>
                <a:gd name="T4" fmla="*/ 314 w 13529"/>
                <a:gd name="T5" fmla="*/ 6763 h 13528"/>
                <a:gd name="T6" fmla="*/ 314 w 13529"/>
                <a:gd name="T7" fmla="*/ 6763 h 13528"/>
                <a:gd name="T8" fmla="*/ 6764 w 13529"/>
                <a:gd name="T9" fmla="*/ 13214 h 13528"/>
                <a:gd name="T10" fmla="*/ 6764 w 13529"/>
                <a:gd name="T11" fmla="*/ 13214 h 13528"/>
                <a:gd name="T12" fmla="*/ 13215 w 13529"/>
                <a:gd name="T13" fmla="*/ 6763 h 13528"/>
                <a:gd name="T14" fmla="*/ 13215 w 13529"/>
                <a:gd name="T15" fmla="*/ 6763 h 13528"/>
                <a:gd name="T16" fmla="*/ 6764 w 13529"/>
                <a:gd name="T17" fmla="*/ 313 h 13528"/>
                <a:gd name="T18" fmla="*/ 6764 w 13529"/>
                <a:gd name="T19" fmla="*/ 13527 h 13528"/>
                <a:gd name="T20" fmla="*/ 6764 w 13529"/>
                <a:gd name="T21" fmla="*/ 13527 h 13528"/>
                <a:gd name="T22" fmla="*/ 0 w 13529"/>
                <a:gd name="T23" fmla="*/ 6763 h 13528"/>
                <a:gd name="T24" fmla="*/ 0 w 13529"/>
                <a:gd name="T25" fmla="*/ 6763 h 13528"/>
                <a:gd name="T26" fmla="*/ 6764 w 13529"/>
                <a:gd name="T27" fmla="*/ 0 h 13528"/>
                <a:gd name="T28" fmla="*/ 6764 w 13529"/>
                <a:gd name="T29" fmla="*/ 0 h 13528"/>
                <a:gd name="T30" fmla="*/ 13528 w 13529"/>
                <a:gd name="T31" fmla="*/ 6763 h 13528"/>
                <a:gd name="T32" fmla="*/ 13528 w 13529"/>
                <a:gd name="T33" fmla="*/ 6763 h 13528"/>
                <a:gd name="T34" fmla="*/ 6764 w 13529"/>
                <a:gd name="T35" fmla="*/ 13527 h 13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529" h="13528">
                  <a:moveTo>
                    <a:pt x="6764" y="313"/>
                  </a:moveTo>
                  <a:lnTo>
                    <a:pt x="6764" y="313"/>
                  </a:lnTo>
                  <a:cubicBezTo>
                    <a:pt x="3207" y="313"/>
                    <a:pt x="314" y="3207"/>
                    <a:pt x="314" y="6763"/>
                  </a:cubicBezTo>
                  <a:lnTo>
                    <a:pt x="314" y="6763"/>
                  </a:lnTo>
                  <a:cubicBezTo>
                    <a:pt x="314" y="10320"/>
                    <a:pt x="3207" y="13214"/>
                    <a:pt x="6764" y="13214"/>
                  </a:cubicBezTo>
                  <a:lnTo>
                    <a:pt x="6764" y="13214"/>
                  </a:lnTo>
                  <a:cubicBezTo>
                    <a:pt x="10320" y="13214"/>
                    <a:pt x="13215" y="10320"/>
                    <a:pt x="13215" y="6763"/>
                  </a:cubicBezTo>
                  <a:lnTo>
                    <a:pt x="13215" y="6763"/>
                  </a:lnTo>
                  <a:cubicBezTo>
                    <a:pt x="13215" y="3207"/>
                    <a:pt x="10320" y="313"/>
                    <a:pt x="6764" y="313"/>
                  </a:cubicBezTo>
                  <a:close/>
                  <a:moveTo>
                    <a:pt x="6764" y="13527"/>
                  </a:moveTo>
                  <a:lnTo>
                    <a:pt x="6764" y="13527"/>
                  </a:lnTo>
                  <a:cubicBezTo>
                    <a:pt x="3035" y="13527"/>
                    <a:pt x="0" y="10493"/>
                    <a:pt x="0" y="6763"/>
                  </a:cubicBezTo>
                  <a:lnTo>
                    <a:pt x="0" y="6763"/>
                  </a:lnTo>
                  <a:cubicBezTo>
                    <a:pt x="0" y="3035"/>
                    <a:pt x="3035" y="0"/>
                    <a:pt x="6764" y="0"/>
                  </a:cubicBezTo>
                  <a:lnTo>
                    <a:pt x="6764" y="0"/>
                  </a:lnTo>
                  <a:cubicBezTo>
                    <a:pt x="10493" y="0"/>
                    <a:pt x="13528" y="3035"/>
                    <a:pt x="13528" y="6763"/>
                  </a:cubicBezTo>
                  <a:lnTo>
                    <a:pt x="13528" y="6763"/>
                  </a:lnTo>
                  <a:cubicBezTo>
                    <a:pt x="13528" y="10493"/>
                    <a:pt x="10493" y="13527"/>
                    <a:pt x="6764" y="13527"/>
                  </a:cubicBezTo>
                  <a:close/>
                </a:path>
              </a:pathLst>
            </a:custGeom>
            <a:solidFill>
              <a:schemeClr val="accent2">
                <a:alpha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36" name="Freeform 11">
              <a:extLst>
                <a:ext uri="{FF2B5EF4-FFF2-40B4-BE49-F238E27FC236}">
                  <a16:creationId xmlns:a16="http://schemas.microsoft.com/office/drawing/2014/main" xmlns="" id="{40A81B4D-E87A-4807-81CC-3C29665C0186}"/>
                </a:ext>
              </a:extLst>
            </p:cNvPr>
            <p:cNvSpPr>
              <a:spLocks noChangeArrowheads="1"/>
            </p:cNvSpPr>
            <p:nvPr/>
          </p:nvSpPr>
          <p:spPr bwMode="auto">
            <a:xfrm>
              <a:off x="8012452" y="3546969"/>
              <a:ext cx="7654187" cy="7654186"/>
            </a:xfrm>
            <a:custGeom>
              <a:avLst/>
              <a:gdLst>
                <a:gd name="T0" fmla="*/ 6764 w 13528"/>
                <a:gd name="T1" fmla="*/ 313 h 13530"/>
                <a:gd name="T2" fmla="*/ 6764 w 13528"/>
                <a:gd name="T3" fmla="*/ 313 h 13530"/>
                <a:gd name="T4" fmla="*/ 313 w 13528"/>
                <a:gd name="T5" fmla="*/ 6765 h 13530"/>
                <a:gd name="T6" fmla="*/ 313 w 13528"/>
                <a:gd name="T7" fmla="*/ 6765 h 13530"/>
                <a:gd name="T8" fmla="*/ 6764 w 13528"/>
                <a:gd name="T9" fmla="*/ 13215 h 13530"/>
                <a:gd name="T10" fmla="*/ 6764 w 13528"/>
                <a:gd name="T11" fmla="*/ 13215 h 13530"/>
                <a:gd name="T12" fmla="*/ 13214 w 13528"/>
                <a:gd name="T13" fmla="*/ 6765 h 13530"/>
                <a:gd name="T14" fmla="*/ 13214 w 13528"/>
                <a:gd name="T15" fmla="*/ 6765 h 13530"/>
                <a:gd name="T16" fmla="*/ 6764 w 13528"/>
                <a:gd name="T17" fmla="*/ 313 h 13530"/>
                <a:gd name="T18" fmla="*/ 6764 w 13528"/>
                <a:gd name="T19" fmla="*/ 13529 h 13530"/>
                <a:gd name="T20" fmla="*/ 6764 w 13528"/>
                <a:gd name="T21" fmla="*/ 13529 h 13530"/>
                <a:gd name="T22" fmla="*/ 0 w 13528"/>
                <a:gd name="T23" fmla="*/ 6765 h 13530"/>
                <a:gd name="T24" fmla="*/ 0 w 13528"/>
                <a:gd name="T25" fmla="*/ 6765 h 13530"/>
                <a:gd name="T26" fmla="*/ 6764 w 13528"/>
                <a:gd name="T27" fmla="*/ 0 h 13530"/>
                <a:gd name="T28" fmla="*/ 6764 w 13528"/>
                <a:gd name="T29" fmla="*/ 0 h 13530"/>
                <a:gd name="T30" fmla="*/ 13527 w 13528"/>
                <a:gd name="T31" fmla="*/ 6765 h 13530"/>
                <a:gd name="T32" fmla="*/ 13527 w 13528"/>
                <a:gd name="T33" fmla="*/ 6765 h 13530"/>
                <a:gd name="T34" fmla="*/ 6764 w 13528"/>
                <a:gd name="T35" fmla="*/ 13529 h 13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528" h="13530">
                  <a:moveTo>
                    <a:pt x="6764" y="313"/>
                  </a:moveTo>
                  <a:lnTo>
                    <a:pt x="6764" y="313"/>
                  </a:lnTo>
                  <a:cubicBezTo>
                    <a:pt x="3207" y="313"/>
                    <a:pt x="313" y="3208"/>
                    <a:pt x="313" y="6765"/>
                  </a:cubicBezTo>
                  <a:lnTo>
                    <a:pt x="313" y="6765"/>
                  </a:lnTo>
                  <a:cubicBezTo>
                    <a:pt x="313" y="10321"/>
                    <a:pt x="3207" y="13215"/>
                    <a:pt x="6764" y="13215"/>
                  </a:cubicBezTo>
                  <a:lnTo>
                    <a:pt x="6764" y="13215"/>
                  </a:lnTo>
                  <a:cubicBezTo>
                    <a:pt x="10321" y="13215"/>
                    <a:pt x="13214" y="10321"/>
                    <a:pt x="13214" y="6765"/>
                  </a:cubicBezTo>
                  <a:lnTo>
                    <a:pt x="13214" y="6765"/>
                  </a:lnTo>
                  <a:cubicBezTo>
                    <a:pt x="13214" y="3208"/>
                    <a:pt x="10321" y="313"/>
                    <a:pt x="6764" y="313"/>
                  </a:cubicBezTo>
                  <a:close/>
                  <a:moveTo>
                    <a:pt x="6764" y="13529"/>
                  </a:moveTo>
                  <a:lnTo>
                    <a:pt x="6764" y="13529"/>
                  </a:lnTo>
                  <a:cubicBezTo>
                    <a:pt x="3034" y="13529"/>
                    <a:pt x="0" y="10494"/>
                    <a:pt x="0" y="6765"/>
                  </a:cubicBezTo>
                  <a:lnTo>
                    <a:pt x="0" y="6765"/>
                  </a:lnTo>
                  <a:cubicBezTo>
                    <a:pt x="0" y="3035"/>
                    <a:pt x="3034" y="0"/>
                    <a:pt x="6764" y="0"/>
                  </a:cubicBezTo>
                  <a:lnTo>
                    <a:pt x="6764" y="0"/>
                  </a:lnTo>
                  <a:cubicBezTo>
                    <a:pt x="10493" y="0"/>
                    <a:pt x="13527" y="3035"/>
                    <a:pt x="13527" y="6765"/>
                  </a:cubicBezTo>
                  <a:lnTo>
                    <a:pt x="13527" y="6765"/>
                  </a:lnTo>
                  <a:cubicBezTo>
                    <a:pt x="13527" y="10494"/>
                    <a:pt x="10493" y="13529"/>
                    <a:pt x="6764" y="13529"/>
                  </a:cubicBezTo>
                  <a:close/>
                </a:path>
              </a:pathLst>
            </a:custGeom>
            <a:solidFill>
              <a:schemeClr val="accent4">
                <a:alpha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38" name="Freeform 13">
              <a:extLst>
                <a:ext uri="{FF2B5EF4-FFF2-40B4-BE49-F238E27FC236}">
                  <a16:creationId xmlns:a16="http://schemas.microsoft.com/office/drawing/2014/main" xmlns="" id="{7235C434-7BA2-4261-BE96-EBCF10BB3EB8}"/>
                </a:ext>
              </a:extLst>
            </p:cNvPr>
            <p:cNvSpPr>
              <a:spLocks noChangeArrowheads="1"/>
            </p:cNvSpPr>
            <p:nvPr/>
          </p:nvSpPr>
          <p:spPr bwMode="auto">
            <a:xfrm>
              <a:off x="7910165" y="4345319"/>
              <a:ext cx="7654187" cy="7654186"/>
            </a:xfrm>
            <a:custGeom>
              <a:avLst/>
              <a:gdLst>
                <a:gd name="T0" fmla="*/ 6764 w 13528"/>
                <a:gd name="T1" fmla="*/ 313 h 13528"/>
                <a:gd name="T2" fmla="*/ 6764 w 13528"/>
                <a:gd name="T3" fmla="*/ 313 h 13528"/>
                <a:gd name="T4" fmla="*/ 313 w 13528"/>
                <a:gd name="T5" fmla="*/ 6763 h 13528"/>
                <a:gd name="T6" fmla="*/ 313 w 13528"/>
                <a:gd name="T7" fmla="*/ 6763 h 13528"/>
                <a:gd name="T8" fmla="*/ 6764 w 13528"/>
                <a:gd name="T9" fmla="*/ 13214 h 13528"/>
                <a:gd name="T10" fmla="*/ 6764 w 13528"/>
                <a:gd name="T11" fmla="*/ 13214 h 13528"/>
                <a:gd name="T12" fmla="*/ 13214 w 13528"/>
                <a:gd name="T13" fmla="*/ 6763 h 13528"/>
                <a:gd name="T14" fmla="*/ 13214 w 13528"/>
                <a:gd name="T15" fmla="*/ 6763 h 13528"/>
                <a:gd name="T16" fmla="*/ 6764 w 13528"/>
                <a:gd name="T17" fmla="*/ 313 h 13528"/>
                <a:gd name="T18" fmla="*/ 6764 w 13528"/>
                <a:gd name="T19" fmla="*/ 13527 h 13528"/>
                <a:gd name="T20" fmla="*/ 6764 w 13528"/>
                <a:gd name="T21" fmla="*/ 13527 h 13528"/>
                <a:gd name="T22" fmla="*/ 0 w 13528"/>
                <a:gd name="T23" fmla="*/ 6763 h 13528"/>
                <a:gd name="T24" fmla="*/ 0 w 13528"/>
                <a:gd name="T25" fmla="*/ 6763 h 13528"/>
                <a:gd name="T26" fmla="*/ 6764 w 13528"/>
                <a:gd name="T27" fmla="*/ 0 h 13528"/>
                <a:gd name="T28" fmla="*/ 6764 w 13528"/>
                <a:gd name="T29" fmla="*/ 0 h 13528"/>
                <a:gd name="T30" fmla="*/ 13527 w 13528"/>
                <a:gd name="T31" fmla="*/ 6763 h 13528"/>
                <a:gd name="T32" fmla="*/ 13527 w 13528"/>
                <a:gd name="T33" fmla="*/ 6763 h 13528"/>
                <a:gd name="T34" fmla="*/ 6764 w 13528"/>
                <a:gd name="T35" fmla="*/ 13527 h 13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528" h="13528">
                  <a:moveTo>
                    <a:pt x="6764" y="313"/>
                  </a:moveTo>
                  <a:lnTo>
                    <a:pt x="6764" y="313"/>
                  </a:lnTo>
                  <a:cubicBezTo>
                    <a:pt x="3207" y="313"/>
                    <a:pt x="313" y="3207"/>
                    <a:pt x="313" y="6763"/>
                  </a:cubicBezTo>
                  <a:lnTo>
                    <a:pt x="313" y="6763"/>
                  </a:lnTo>
                  <a:cubicBezTo>
                    <a:pt x="313" y="10320"/>
                    <a:pt x="3207" y="13214"/>
                    <a:pt x="6764" y="13214"/>
                  </a:cubicBezTo>
                  <a:lnTo>
                    <a:pt x="6764" y="13214"/>
                  </a:lnTo>
                  <a:cubicBezTo>
                    <a:pt x="10320" y="13214"/>
                    <a:pt x="13214" y="10320"/>
                    <a:pt x="13214" y="6763"/>
                  </a:cubicBezTo>
                  <a:lnTo>
                    <a:pt x="13214" y="6763"/>
                  </a:lnTo>
                  <a:cubicBezTo>
                    <a:pt x="13214" y="3207"/>
                    <a:pt x="10320" y="313"/>
                    <a:pt x="6764" y="313"/>
                  </a:cubicBezTo>
                  <a:close/>
                  <a:moveTo>
                    <a:pt x="6764" y="13527"/>
                  </a:moveTo>
                  <a:lnTo>
                    <a:pt x="6764" y="13527"/>
                  </a:lnTo>
                  <a:cubicBezTo>
                    <a:pt x="3034" y="13527"/>
                    <a:pt x="0" y="10493"/>
                    <a:pt x="0" y="6763"/>
                  </a:cubicBezTo>
                  <a:lnTo>
                    <a:pt x="0" y="6763"/>
                  </a:lnTo>
                  <a:cubicBezTo>
                    <a:pt x="0" y="3034"/>
                    <a:pt x="3034" y="0"/>
                    <a:pt x="6764" y="0"/>
                  </a:cubicBezTo>
                  <a:lnTo>
                    <a:pt x="6764" y="0"/>
                  </a:lnTo>
                  <a:cubicBezTo>
                    <a:pt x="10493" y="0"/>
                    <a:pt x="13527" y="3034"/>
                    <a:pt x="13527" y="6763"/>
                  </a:cubicBezTo>
                  <a:lnTo>
                    <a:pt x="13527" y="6763"/>
                  </a:lnTo>
                  <a:cubicBezTo>
                    <a:pt x="13527" y="10493"/>
                    <a:pt x="10493" y="13527"/>
                    <a:pt x="6764" y="13527"/>
                  </a:cubicBezTo>
                  <a:close/>
                </a:path>
              </a:pathLst>
            </a:custGeom>
            <a:solidFill>
              <a:schemeClr val="accent1">
                <a:alpha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39" name="Freeform 15">
              <a:extLst>
                <a:ext uri="{FF2B5EF4-FFF2-40B4-BE49-F238E27FC236}">
                  <a16:creationId xmlns:a16="http://schemas.microsoft.com/office/drawing/2014/main" xmlns="" id="{35FF3B7D-1C44-48C8-8BD0-010795FB3AB8}"/>
                </a:ext>
              </a:extLst>
            </p:cNvPr>
            <p:cNvSpPr>
              <a:spLocks noChangeArrowheads="1"/>
            </p:cNvSpPr>
            <p:nvPr/>
          </p:nvSpPr>
          <p:spPr bwMode="auto">
            <a:xfrm>
              <a:off x="8813299" y="3409753"/>
              <a:ext cx="7654187" cy="7654186"/>
            </a:xfrm>
            <a:custGeom>
              <a:avLst/>
              <a:gdLst>
                <a:gd name="T0" fmla="*/ 6763 w 13528"/>
                <a:gd name="T1" fmla="*/ 313 h 13529"/>
                <a:gd name="T2" fmla="*/ 6763 w 13528"/>
                <a:gd name="T3" fmla="*/ 313 h 13529"/>
                <a:gd name="T4" fmla="*/ 313 w 13528"/>
                <a:gd name="T5" fmla="*/ 6765 h 13529"/>
                <a:gd name="T6" fmla="*/ 313 w 13528"/>
                <a:gd name="T7" fmla="*/ 6765 h 13529"/>
                <a:gd name="T8" fmla="*/ 6763 w 13528"/>
                <a:gd name="T9" fmla="*/ 13215 h 13529"/>
                <a:gd name="T10" fmla="*/ 6763 w 13528"/>
                <a:gd name="T11" fmla="*/ 13215 h 13529"/>
                <a:gd name="T12" fmla="*/ 13214 w 13528"/>
                <a:gd name="T13" fmla="*/ 6765 h 13529"/>
                <a:gd name="T14" fmla="*/ 13214 w 13528"/>
                <a:gd name="T15" fmla="*/ 6765 h 13529"/>
                <a:gd name="T16" fmla="*/ 6763 w 13528"/>
                <a:gd name="T17" fmla="*/ 313 h 13529"/>
                <a:gd name="T18" fmla="*/ 6763 w 13528"/>
                <a:gd name="T19" fmla="*/ 13528 h 13529"/>
                <a:gd name="T20" fmla="*/ 6763 w 13528"/>
                <a:gd name="T21" fmla="*/ 13528 h 13529"/>
                <a:gd name="T22" fmla="*/ 0 w 13528"/>
                <a:gd name="T23" fmla="*/ 6765 h 13529"/>
                <a:gd name="T24" fmla="*/ 0 w 13528"/>
                <a:gd name="T25" fmla="*/ 6765 h 13529"/>
                <a:gd name="T26" fmla="*/ 6763 w 13528"/>
                <a:gd name="T27" fmla="*/ 0 h 13529"/>
                <a:gd name="T28" fmla="*/ 6763 w 13528"/>
                <a:gd name="T29" fmla="*/ 0 h 13529"/>
                <a:gd name="T30" fmla="*/ 13527 w 13528"/>
                <a:gd name="T31" fmla="*/ 6765 h 13529"/>
                <a:gd name="T32" fmla="*/ 13527 w 13528"/>
                <a:gd name="T33" fmla="*/ 6765 h 13529"/>
                <a:gd name="T34" fmla="*/ 6763 w 13528"/>
                <a:gd name="T35" fmla="*/ 13528 h 13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528" h="13529">
                  <a:moveTo>
                    <a:pt x="6763" y="313"/>
                  </a:moveTo>
                  <a:lnTo>
                    <a:pt x="6763" y="313"/>
                  </a:lnTo>
                  <a:cubicBezTo>
                    <a:pt x="3207" y="313"/>
                    <a:pt x="313" y="3207"/>
                    <a:pt x="313" y="6765"/>
                  </a:cubicBezTo>
                  <a:lnTo>
                    <a:pt x="313" y="6765"/>
                  </a:lnTo>
                  <a:cubicBezTo>
                    <a:pt x="313" y="10321"/>
                    <a:pt x="3207" y="13215"/>
                    <a:pt x="6763" y="13215"/>
                  </a:cubicBezTo>
                  <a:lnTo>
                    <a:pt x="6763" y="13215"/>
                  </a:lnTo>
                  <a:cubicBezTo>
                    <a:pt x="10320" y="13215"/>
                    <a:pt x="13214" y="10321"/>
                    <a:pt x="13214" y="6765"/>
                  </a:cubicBezTo>
                  <a:lnTo>
                    <a:pt x="13214" y="6765"/>
                  </a:lnTo>
                  <a:cubicBezTo>
                    <a:pt x="13214" y="3207"/>
                    <a:pt x="10320" y="313"/>
                    <a:pt x="6763" y="313"/>
                  </a:cubicBezTo>
                  <a:close/>
                  <a:moveTo>
                    <a:pt x="6763" y="13528"/>
                  </a:moveTo>
                  <a:lnTo>
                    <a:pt x="6763" y="13528"/>
                  </a:lnTo>
                  <a:cubicBezTo>
                    <a:pt x="3034" y="13528"/>
                    <a:pt x="0" y="10493"/>
                    <a:pt x="0" y="6765"/>
                  </a:cubicBezTo>
                  <a:lnTo>
                    <a:pt x="0" y="6765"/>
                  </a:lnTo>
                  <a:cubicBezTo>
                    <a:pt x="0" y="3035"/>
                    <a:pt x="3034" y="0"/>
                    <a:pt x="6763" y="0"/>
                  </a:cubicBezTo>
                  <a:lnTo>
                    <a:pt x="6763" y="0"/>
                  </a:lnTo>
                  <a:cubicBezTo>
                    <a:pt x="10492" y="0"/>
                    <a:pt x="13527" y="3035"/>
                    <a:pt x="13527" y="6765"/>
                  </a:cubicBezTo>
                  <a:lnTo>
                    <a:pt x="13527" y="6765"/>
                  </a:lnTo>
                  <a:cubicBezTo>
                    <a:pt x="13527" y="10493"/>
                    <a:pt x="10492" y="13528"/>
                    <a:pt x="6763" y="13528"/>
                  </a:cubicBezTo>
                  <a:close/>
                </a:path>
              </a:pathLst>
            </a:custGeom>
            <a:solidFill>
              <a:schemeClr val="accent3">
                <a:alpha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grpSp>
      <p:sp>
        <p:nvSpPr>
          <p:cNvPr id="40" name="Oval 14">
            <a:extLst>
              <a:ext uri="{FF2B5EF4-FFF2-40B4-BE49-F238E27FC236}">
                <a16:creationId xmlns:a16="http://schemas.microsoft.com/office/drawing/2014/main" xmlns="" id="{8A267BC6-0126-4669-8949-03E7948B75C5}"/>
              </a:ext>
            </a:extLst>
          </p:cNvPr>
          <p:cNvSpPr/>
          <p:nvPr/>
        </p:nvSpPr>
        <p:spPr>
          <a:xfrm>
            <a:off x="7653969" y="4779113"/>
            <a:ext cx="1120929" cy="11306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42" name="Oval 13">
            <a:extLst>
              <a:ext uri="{FF2B5EF4-FFF2-40B4-BE49-F238E27FC236}">
                <a16:creationId xmlns:a16="http://schemas.microsoft.com/office/drawing/2014/main" xmlns="" id="{36CE9DF1-1AED-48B3-AED0-5B998E607A84}"/>
              </a:ext>
            </a:extLst>
          </p:cNvPr>
          <p:cNvSpPr/>
          <p:nvPr/>
        </p:nvSpPr>
        <p:spPr>
          <a:xfrm>
            <a:off x="5944217" y="4779113"/>
            <a:ext cx="1120929" cy="113063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44" name="Oval 16">
            <a:extLst>
              <a:ext uri="{FF2B5EF4-FFF2-40B4-BE49-F238E27FC236}">
                <a16:creationId xmlns:a16="http://schemas.microsoft.com/office/drawing/2014/main" xmlns="" id="{6295FB5C-4C42-4DCF-94F1-9C0D1E96305C}"/>
              </a:ext>
            </a:extLst>
          </p:cNvPr>
          <p:cNvSpPr/>
          <p:nvPr/>
        </p:nvSpPr>
        <p:spPr>
          <a:xfrm>
            <a:off x="5513920" y="3245879"/>
            <a:ext cx="1120929" cy="113063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46" name="Oval 15">
            <a:extLst>
              <a:ext uri="{FF2B5EF4-FFF2-40B4-BE49-F238E27FC236}">
                <a16:creationId xmlns:a16="http://schemas.microsoft.com/office/drawing/2014/main" xmlns="" id="{5E24FB20-E222-4DA3-842C-ABD1AB15D4F9}"/>
              </a:ext>
            </a:extLst>
          </p:cNvPr>
          <p:cNvSpPr/>
          <p:nvPr/>
        </p:nvSpPr>
        <p:spPr>
          <a:xfrm>
            <a:off x="8084265" y="3245879"/>
            <a:ext cx="1120929" cy="113063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48" name="Oval 11">
            <a:extLst>
              <a:ext uri="{FF2B5EF4-FFF2-40B4-BE49-F238E27FC236}">
                <a16:creationId xmlns:a16="http://schemas.microsoft.com/office/drawing/2014/main" xmlns="" id="{021736A5-CB8A-430D-B760-D76473D70907}"/>
              </a:ext>
            </a:extLst>
          </p:cNvPr>
          <p:cNvSpPr/>
          <p:nvPr/>
        </p:nvSpPr>
        <p:spPr>
          <a:xfrm>
            <a:off x="6799092" y="2220276"/>
            <a:ext cx="1120929" cy="11306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51" name="Subtitle 2">
            <a:extLst>
              <a:ext uri="{FF2B5EF4-FFF2-40B4-BE49-F238E27FC236}">
                <a16:creationId xmlns:a16="http://schemas.microsoft.com/office/drawing/2014/main" xmlns="" id="{3B4E0D47-A3CE-432B-B59F-770353E0F227}"/>
              </a:ext>
            </a:extLst>
          </p:cNvPr>
          <p:cNvSpPr txBox="1">
            <a:spLocks/>
          </p:cNvSpPr>
          <p:nvPr/>
        </p:nvSpPr>
        <p:spPr>
          <a:xfrm>
            <a:off x="3697356" y="1773769"/>
            <a:ext cx="2658476" cy="1265739"/>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r" defTabSz="1087636" rtl="0" eaLnBrk="1" fontAlgn="auto" latinLnBrk="0" hangingPunct="1">
              <a:lnSpc>
                <a:spcPct val="100000"/>
              </a:lnSpc>
              <a:spcBef>
                <a:spcPct val="20000"/>
              </a:spcBef>
              <a:spcAft>
                <a:spcPts val="0"/>
              </a:spcAft>
              <a:buClrTx/>
              <a:buSzTx/>
              <a:buFont typeface="Arial"/>
              <a:buNone/>
              <a:tabLst/>
              <a:defRPr/>
            </a:pPr>
            <a:r>
              <a:rPr kumimoji="0" lang="en-GB" sz="2000" b="0" i="0" u="none" strike="noStrike" kern="1200" cap="none" spc="0" normalizeH="0" baseline="0" noProof="0" dirty="0" err="1">
                <a:ln>
                  <a:noFill/>
                </a:ln>
                <a:solidFill>
                  <a:srgbClr val="245473"/>
                </a:solidFill>
                <a:effectLst/>
                <a:uLnTx/>
                <a:uFillTx/>
                <a:latin typeface="Calibri Light" panose="020F0302020204030204"/>
                <a:ea typeface="Lato Light" panose="020F0502020204030203" pitchFamily="34" charset="0"/>
                <a:cs typeface="Mukta ExtraLight" panose="020B0000000000000000" pitchFamily="34" charset="77"/>
              </a:rPr>
              <a:t>Einrichten</a:t>
            </a:r>
            <a:r>
              <a:rPr kumimoji="0" lang="en-GB" sz="2000" b="0" i="0" u="none" strike="noStrike" kern="1200" cap="none" spc="0" normalizeH="0" baseline="0" noProof="0" dirty="0">
                <a:ln>
                  <a:noFill/>
                </a:ln>
                <a:solidFill>
                  <a:srgbClr val="245473"/>
                </a:solidFill>
                <a:effectLst/>
                <a:uLnTx/>
                <a:uFillTx/>
                <a:latin typeface="Calibri Light" panose="020F0302020204030204"/>
                <a:ea typeface="Lato Light" panose="020F0502020204030203" pitchFamily="34" charset="0"/>
                <a:cs typeface="Mukta ExtraLight" panose="020B0000000000000000" pitchFamily="34" charset="77"/>
              </a:rPr>
              <a:t> &amp; Über-</a:t>
            </a:r>
            <a:r>
              <a:rPr kumimoji="0" lang="en-GB" sz="2000" b="0" i="0" u="none" strike="noStrike" kern="1200" cap="none" spc="0" normalizeH="0" baseline="0" noProof="0" dirty="0" err="1">
                <a:ln>
                  <a:noFill/>
                </a:ln>
                <a:solidFill>
                  <a:srgbClr val="245473"/>
                </a:solidFill>
                <a:effectLst/>
                <a:uLnTx/>
                <a:uFillTx/>
                <a:latin typeface="Calibri Light" panose="020F0302020204030204"/>
                <a:ea typeface="Lato Light" panose="020F0502020204030203" pitchFamily="34" charset="0"/>
                <a:cs typeface="Mukta ExtraLight" panose="020B0000000000000000" pitchFamily="34" charset="77"/>
              </a:rPr>
              <a:t>wachen</a:t>
            </a:r>
            <a:r>
              <a:rPr kumimoji="0" lang="en-GB" sz="2000" b="0" i="0" u="none" strike="noStrike" kern="1200" cap="none" spc="0" normalizeH="0" baseline="0" noProof="0" dirty="0">
                <a:ln>
                  <a:noFill/>
                </a:ln>
                <a:solidFill>
                  <a:srgbClr val="245473"/>
                </a:solidFill>
                <a:effectLst/>
                <a:uLnTx/>
                <a:uFillTx/>
                <a:latin typeface="Calibri Light" panose="020F0302020204030204"/>
                <a:ea typeface="Lato Light" panose="020F0502020204030203" pitchFamily="34" charset="0"/>
                <a:cs typeface="Mukta ExtraLight" panose="020B0000000000000000" pitchFamily="34" charset="77"/>
              </a:rPr>
              <a:t> von </a:t>
            </a:r>
            <a:r>
              <a:rPr kumimoji="0" lang="en-GB" sz="2000" b="0" i="0" u="none" strike="noStrike" kern="1200" cap="none" spc="0" normalizeH="0" baseline="0" noProof="0" dirty="0" err="1">
                <a:ln>
                  <a:noFill/>
                </a:ln>
                <a:solidFill>
                  <a:srgbClr val="245473"/>
                </a:solidFill>
                <a:effectLst/>
                <a:uLnTx/>
                <a:uFillTx/>
                <a:latin typeface="Calibri Light" panose="020F0302020204030204"/>
                <a:ea typeface="Lato Light" panose="020F0502020204030203" pitchFamily="34" charset="0"/>
                <a:cs typeface="Mukta ExtraLight" panose="020B0000000000000000" pitchFamily="34" charset="77"/>
              </a:rPr>
              <a:t>Schlüssel-wörtern</a:t>
            </a:r>
            <a:r>
              <a:rPr kumimoji="0" lang="en-GB" sz="2000" b="0" i="0" u="none" strike="noStrike" kern="1200" cap="none" spc="0" normalizeH="0" baseline="0" noProof="0" dirty="0">
                <a:ln>
                  <a:noFill/>
                </a:ln>
                <a:solidFill>
                  <a:srgbClr val="245473"/>
                </a:solidFill>
                <a:effectLst/>
                <a:uLnTx/>
                <a:uFillTx/>
                <a:latin typeface="Calibri Light" panose="020F0302020204030204"/>
                <a:ea typeface="Lato Light" panose="020F0502020204030203" pitchFamily="34" charset="0"/>
                <a:cs typeface="Mukta ExtraLight" panose="020B0000000000000000" pitchFamily="34" charset="77"/>
              </a:rPr>
              <a:t> mit </a:t>
            </a:r>
            <a:r>
              <a:rPr kumimoji="0" lang="en-GB" sz="2000" b="0" i="0" u="none" strike="noStrike" kern="1200" cap="none" spc="0" normalizeH="0" baseline="0" noProof="0" dirty="0" err="1">
                <a:ln>
                  <a:noFill/>
                </a:ln>
                <a:solidFill>
                  <a:srgbClr val="245473"/>
                </a:solidFill>
                <a:effectLst/>
                <a:uLnTx/>
                <a:uFillTx/>
                <a:latin typeface="Calibri Light" panose="020F0302020204030204"/>
                <a:ea typeface="Lato Light" panose="020F0502020204030203" pitchFamily="34" charset="0"/>
                <a:cs typeface="Mukta ExtraLight" panose="020B0000000000000000" pitchFamily="34" charset="77"/>
              </a:rPr>
              <a:t>Bezug</a:t>
            </a:r>
            <a:r>
              <a:rPr kumimoji="0" lang="en-GB" sz="2000" b="0" i="0" u="none" strike="noStrike" kern="1200" cap="none" spc="0" normalizeH="0" baseline="0" noProof="0" dirty="0">
                <a:ln>
                  <a:noFill/>
                </a:ln>
                <a:solidFill>
                  <a:srgbClr val="245473"/>
                </a:solidFill>
                <a:effectLst/>
                <a:uLnTx/>
                <a:uFillTx/>
                <a:latin typeface="Calibri Light" panose="020F0302020204030204"/>
                <a:ea typeface="Lato Light" panose="020F0502020204030203" pitchFamily="34" charset="0"/>
                <a:cs typeface="Mukta ExtraLight" panose="020B0000000000000000" pitchFamily="34" charset="77"/>
              </a:rPr>
              <a:t> </a:t>
            </a:r>
            <a:r>
              <a:rPr kumimoji="0" lang="en-GB" sz="2000" b="0" i="0" u="none" strike="noStrike" kern="1200" cap="none" spc="0" normalizeH="0" baseline="0" noProof="0" dirty="0" err="1">
                <a:ln>
                  <a:noFill/>
                </a:ln>
                <a:solidFill>
                  <a:srgbClr val="245473"/>
                </a:solidFill>
                <a:effectLst/>
                <a:uLnTx/>
                <a:uFillTx/>
                <a:latin typeface="Calibri Light" panose="020F0302020204030204"/>
                <a:ea typeface="Lato Light" panose="020F0502020204030203" pitchFamily="34" charset="0"/>
                <a:cs typeface="Mukta ExtraLight" panose="020B0000000000000000" pitchFamily="34" charset="77"/>
              </a:rPr>
              <a:t>zu</a:t>
            </a:r>
            <a:r>
              <a:rPr lang="en-GB" sz="2000" dirty="0">
                <a:solidFill>
                  <a:srgbClr val="245473"/>
                </a:solidFill>
                <a:latin typeface="Calibri Light" panose="020F0302020204030204"/>
                <a:ea typeface="Lato Light" panose="020F0502020204030203" pitchFamily="34" charset="0"/>
                <a:cs typeface="Mukta ExtraLight" panose="020B0000000000000000" pitchFamily="34" charset="77"/>
              </a:rPr>
              <a:t>m </a:t>
            </a:r>
            <a:r>
              <a:rPr kumimoji="0" lang="en-GB" sz="2000" b="0" i="0" u="none" strike="noStrike" kern="1200" cap="none" spc="0" normalizeH="0" baseline="0" noProof="0" dirty="0">
                <a:ln>
                  <a:noFill/>
                </a:ln>
                <a:solidFill>
                  <a:srgbClr val="245473"/>
                </a:solidFill>
                <a:effectLst/>
                <a:uLnTx/>
                <a:uFillTx/>
                <a:latin typeface="Calibri Light" panose="020F0302020204030204"/>
                <a:ea typeface="Lato Light" panose="020F0502020204030203" pitchFamily="34" charset="0"/>
                <a:cs typeface="Mukta ExtraLight" panose="020B0000000000000000" pitchFamily="34" charset="77"/>
              </a:rPr>
              <a:t>Unternehmen</a:t>
            </a:r>
          </a:p>
        </p:txBody>
      </p:sp>
      <p:sp>
        <p:nvSpPr>
          <p:cNvPr id="58" name="TextBox 48">
            <a:extLst>
              <a:ext uri="{FF2B5EF4-FFF2-40B4-BE49-F238E27FC236}">
                <a16:creationId xmlns:a16="http://schemas.microsoft.com/office/drawing/2014/main" xmlns="" id="{96E479B9-DC64-4F7F-B0C8-52D813A9B62E}"/>
              </a:ext>
            </a:extLst>
          </p:cNvPr>
          <p:cNvSpPr txBox="1"/>
          <p:nvPr/>
        </p:nvSpPr>
        <p:spPr>
          <a:xfrm>
            <a:off x="6746731" y="2602772"/>
            <a:ext cx="1242134" cy="338554"/>
          </a:xfrm>
          <a:prstGeom prst="rect">
            <a:avLst/>
          </a:prstGeom>
          <a:noFill/>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err="1">
                <a:ln>
                  <a:noFill/>
                </a:ln>
                <a:solidFill>
                  <a:prstClr val="white"/>
                </a:solidFill>
                <a:effectLst/>
                <a:uLnTx/>
                <a:uFillTx/>
                <a:latin typeface="Calibri Light" panose="020F0302020204030204"/>
                <a:ea typeface="League Spartan" charset="0"/>
                <a:cs typeface="Poppins" pitchFamily="2" charset="77"/>
              </a:rPr>
              <a:t>Bewusstsein</a:t>
            </a:r>
            <a:endParaRPr kumimoji="0" lang="en-GB" sz="1600" b="1" i="0" u="none" strike="noStrike" kern="1200" cap="none" spc="0" normalizeH="0" baseline="0" noProof="0" dirty="0">
              <a:ln>
                <a:noFill/>
              </a:ln>
              <a:solidFill>
                <a:prstClr val="white"/>
              </a:solidFill>
              <a:effectLst/>
              <a:uLnTx/>
              <a:uFillTx/>
              <a:latin typeface="Calibri Light" panose="020F0302020204030204"/>
              <a:ea typeface="League Spartan" charset="0"/>
              <a:cs typeface="Poppins" pitchFamily="2" charset="77"/>
            </a:endParaRPr>
          </a:p>
        </p:txBody>
      </p:sp>
      <p:sp>
        <p:nvSpPr>
          <p:cNvPr id="60" name="TextBox 48">
            <a:extLst>
              <a:ext uri="{FF2B5EF4-FFF2-40B4-BE49-F238E27FC236}">
                <a16:creationId xmlns:a16="http://schemas.microsoft.com/office/drawing/2014/main" xmlns="" id="{BFEC0A05-2671-4A1F-8B83-C0F9C9DDB662}"/>
              </a:ext>
            </a:extLst>
          </p:cNvPr>
          <p:cNvSpPr txBox="1"/>
          <p:nvPr/>
        </p:nvSpPr>
        <p:spPr>
          <a:xfrm>
            <a:off x="8120539" y="3643402"/>
            <a:ext cx="1060095" cy="338554"/>
          </a:xfrm>
          <a:prstGeom prst="rect">
            <a:avLst/>
          </a:prstGeom>
          <a:noFill/>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err="1">
                <a:ln>
                  <a:noFill/>
                </a:ln>
                <a:solidFill>
                  <a:prstClr val="white"/>
                </a:solidFill>
                <a:effectLst/>
                <a:uLnTx/>
                <a:uFillTx/>
                <a:latin typeface="Calibri Light" panose="020F0302020204030204"/>
                <a:ea typeface="League Spartan" charset="0"/>
                <a:cs typeface="Poppins" pitchFamily="2" charset="77"/>
              </a:rPr>
              <a:t>Zuhören</a:t>
            </a:r>
            <a:endParaRPr kumimoji="0" lang="en-GB" sz="1600" b="1" i="0" u="none" strike="noStrike" kern="1200" cap="none" spc="0" normalizeH="0" baseline="0" noProof="0" dirty="0">
              <a:ln>
                <a:noFill/>
              </a:ln>
              <a:solidFill>
                <a:prstClr val="white"/>
              </a:solidFill>
              <a:effectLst/>
              <a:uLnTx/>
              <a:uFillTx/>
              <a:latin typeface="Calibri Light" panose="020F0302020204030204"/>
              <a:ea typeface="League Spartan" charset="0"/>
              <a:cs typeface="Poppins" pitchFamily="2" charset="77"/>
            </a:endParaRPr>
          </a:p>
        </p:txBody>
      </p:sp>
      <p:sp>
        <p:nvSpPr>
          <p:cNvPr id="61" name="TextBox 48">
            <a:extLst>
              <a:ext uri="{FF2B5EF4-FFF2-40B4-BE49-F238E27FC236}">
                <a16:creationId xmlns:a16="http://schemas.microsoft.com/office/drawing/2014/main" xmlns="" id="{D2E8D4A5-3987-4858-8CE6-285588D44E8C}"/>
              </a:ext>
            </a:extLst>
          </p:cNvPr>
          <p:cNvSpPr txBox="1"/>
          <p:nvPr/>
        </p:nvSpPr>
        <p:spPr>
          <a:xfrm>
            <a:off x="7481419" y="5155359"/>
            <a:ext cx="1480571" cy="338554"/>
          </a:xfrm>
          <a:prstGeom prst="rect">
            <a:avLst/>
          </a:prstGeom>
          <a:noFill/>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Light" panose="020F0302020204030204"/>
                <a:ea typeface="League Spartan" charset="0"/>
                <a:cs typeface="Poppins" pitchFamily="2" charset="77"/>
              </a:rPr>
              <a:t>Transparenz</a:t>
            </a:r>
          </a:p>
        </p:txBody>
      </p:sp>
      <p:sp>
        <p:nvSpPr>
          <p:cNvPr id="62" name="TextBox 48">
            <a:extLst>
              <a:ext uri="{FF2B5EF4-FFF2-40B4-BE49-F238E27FC236}">
                <a16:creationId xmlns:a16="http://schemas.microsoft.com/office/drawing/2014/main" xmlns="" id="{9416587D-738B-4008-8C31-3C682D4FB834}"/>
              </a:ext>
            </a:extLst>
          </p:cNvPr>
          <p:cNvSpPr txBox="1"/>
          <p:nvPr/>
        </p:nvSpPr>
        <p:spPr>
          <a:xfrm>
            <a:off x="5914233" y="5180762"/>
            <a:ext cx="1121170" cy="338554"/>
          </a:xfrm>
          <a:prstGeom prst="rect">
            <a:avLst/>
          </a:prstGeom>
          <a:noFill/>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Light" panose="020F0302020204030204"/>
                <a:ea typeface="League Spartan" charset="0"/>
                <a:cs typeface="Poppins" pitchFamily="2" charset="77"/>
              </a:rPr>
              <a:t>Feedback</a:t>
            </a:r>
          </a:p>
        </p:txBody>
      </p:sp>
      <p:sp>
        <p:nvSpPr>
          <p:cNvPr id="63" name="TextBox 48">
            <a:extLst>
              <a:ext uri="{FF2B5EF4-FFF2-40B4-BE49-F238E27FC236}">
                <a16:creationId xmlns:a16="http://schemas.microsoft.com/office/drawing/2014/main" xmlns="" id="{421441AC-67FB-47CB-BB52-75002CE92E18}"/>
              </a:ext>
            </a:extLst>
          </p:cNvPr>
          <p:cNvSpPr txBox="1"/>
          <p:nvPr/>
        </p:nvSpPr>
        <p:spPr>
          <a:xfrm>
            <a:off x="5451661" y="3643402"/>
            <a:ext cx="1223878" cy="338554"/>
          </a:xfrm>
          <a:prstGeom prst="rect">
            <a:avLst/>
          </a:prstGeom>
          <a:noFill/>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Light" panose="020F0302020204030204"/>
                <a:ea typeface="League Spartan" charset="0"/>
                <a:cs typeface="Poppins" pitchFamily="2" charset="77"/>
              </a:rPr>
              <a:t>Auflösung</a:t>
            </a:r>
          </a:p>
        </p:txBody>
      </p:sp>
      <p:sp>
        <p:nvSpPr>
          <p:cNvPr id="64" name="Subtitle 2">
            <a:extLst>
              <a:ext uri="{FF2B5EF4-FFF2-40B4-BE49-F238E27FC236}">
                <a16:creationId xmlns:a16="http://schemas.microsoft.com/office/drawing/2014/main" xmlns="" id="{4C2571CC-C67F-4DA8-B498-546958795895}"/>
              </a:ext>
            </a:extLst>
          </p:cNvPr>
          <p:cNvSpPr txBox="1">
            <a:spLocks/>
          </p:cNvSpPr>
          <p:nvPr/>
        </p:nvSpPr>
        <p:spPr>
          <a:xfrm>
            <a:off x="8591437" y="1826602"/>
            <a:ext cx="3233556" cy="619408"/>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900" b="0" i="0" u="none" strike="noStrike" kern="1200" cap="none" spc="0" normalizeH="0" baseline="0" noProof="0" dirty="0">
                <a:ln>
                  <a:noFill/>
                </a:ln>
                <a:solidFill>
                  <a:srgbClr val="245473"/>
                </a:solidFill>
                <a:effectLst/>
                <a:uLnTx/>
                <a:uFillTx/>
                <a:latin typeface="Calibri Light" panose="020F0302020204030204"/>
                <a:ea typeface="Lato Light" panose="020F0502020204030203" pitchFamily="34" charset="0"/>
                <a:cs typeface="Mukta ExtraLight" panose="020B0000000000000000" pitchFamily="34" charset="77"/>
              </a:rPr>
              <a:t>Achten Sie auf plötzliche Änderungen in Ton &amp; Stimmung</a:t>
            </a:r>
          </a:p>
        </p:txBody>
      </p:sp>
      <p:sp>
        <p:nvSpPr>
          <p:cNvPr id="65" name="Subtitle 2">
            <a:extLst>
              <a:ext uri="{FF2B5EF4-FFF2-40B4-BE49-F238E27FC236}">
                <a16:creationId xmlns:a16="http://schemas.microsoft.com/office/drawing/2014/main" xmlns="" id="{879A6BD1-72FF-4508-93BD-95092E4EF192}"/>
              </a:ext>
            </a:extLst>
          </p:cNvPr>
          <p:cNvSpPr txBox="1">
            <a:spLocks/>
          </p:cNvSpPr>
          <p:nvPr/>
        </p:nvSpPr>
        <p:spPr>
          <a:xfrm>
            <a:off x="9884456" y="2738398"/>
            <a:ext cx="1940537" cy="188129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2000" b="0" i="0" u="none" strike="noStrike" kern="1200" cap="none" spc="0" normalizeH="0" baseline="0" noProof="0" dirty="0">
                <a:ln>
                  <a:noFill/>
                </a:ln>
                <a:solidFill>
                  <a:srgbClr val="245473"/>
                </a:solidFill>
                <a:effectLst/>
                <a:uLnTx/>
                <a:uFillTx/>
                <a:latin typeface="Calibri Light" panose="020F0302020204030204"/>
                <a:ea typeface="Lato Light" panose="020F0502020204030203" pitchFamily="34" charset="0"/>
                <a:cs typeface="Mukta ExtraLight" panose="020B0000000000000000" pitchFamily="34" charset="77"/>
              </a:rPr>
              <a:t>Bleiben Sie mit einfachen Tools auf dem Laufenden, was über Ihr Unternehmen gesprochen wird (siehe früheren Inhalt)</a:t>
            </a:r>
          </a:p>
        </p:txBody>
      </p:sp>
      <p:cxnSp>
        <p:nvCxnSpPr>
          <p:cNvPr id="3" name="Gerader Verbinder 2">
            <a:extLst>
              <a:ext uri="{FF2B5EF4-FFF2-40B4-BE49-F238E27FC236}">
                <a16:creationId xmlns:a16="http://schemas.microsoft.com/office/drawing/2014/main" xmlns="" id="{69EBB673-3A91-43AE-BB32-2A93565497F5}"/>
              </a:ext>
            </a:extLst>
          </p:cNvPr>
          <p:cNvCxnSpPr>
            <a:cxnSpLocks/>
          </p:cNvCxnSpPr>
          <p:nvPr/>
        </p:nvCxnSpPr>
        <p:spPr>
          <a:xfrm flipV="1">
            <a:off x="7693785" y="2140527"/>
            <a:ext cx="775301" cy="40882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Gerader Verbinder 77">
            <a:extLst>
              <a:ext uri="{FF2B5EF4-FFF2-40B4-BE49-F238E27FC236}">
                <a16:creationId xmlns:a16="http://schemas.microsoft.com/office/drawing/2014/main" xmlns="" id="{152C1B79-0795-48CF-A5C6-92C2874F77A5}"/>
              </a:ext>
            </a:extLst>
          </p:cNvPr>
          <p:cNvCxnSpPr>
            <a:cxnSpLocks/>
            <a:stCxn id="48" idx="1"/>
          </p:cNvCxnSpPr>
          <p:nvPr/>
        </p:nvCxnSpPr>
        <p:spPr>
          <a:xfrm flipH="1" flipV="1">
            <a:off x="6646392" y="2179146"/>
            <a:ext cx="316856" cy="206708"/>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Gerader Verbinder 78">
            <a:extLst>
              <a:ext uri="{FF2B5EF4-FFF2-40B4-BE49-F238E27FC236}">
                <a16:creationId xmlns:a16="http://schemas.microsoft.com/office/drawing/2014/main" xmlns="" id="{E5951372-2C05-402C-9BF1-F18A666A182D}"/>
              </a:ext>
            </a:extLst>
          </p:cNvPr>
          <p:cNvCxnSpPr>
            <a:cxnSpLocks/>
          </p:cNvCxnSpPr>
          <p:nvPr/>
        </p:nvCxnSpPr>
        <p:spPr>
          <a:xfrm flipV="1">
            <a:off x="7793259" y="2871180"/>
            <a:ext cx="1940537" cy="1085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73657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1485978" y="609301"/>
            <a:ext cx="9087377" cy="697353"/>
          </a:xfrm>
        </p:spPr>
        <p:txBody>
          <a:bodyPr>
            <a:normAutofit/>
          </a:bodyPr>
          <a:lstStyle/>
          <a:p>
            <a:pPr algn="l">
              <a:lnSpc>
                <a:spcPct val="100000"/>
              </a:lnSpc>
              <a:spcBef>
                <a:spcPts val="600"/>
              </a:spcBef>
            </a:pPr>
            <a:r>
              <a:rPr lang="en-US" sz="3600" dirty="0">
                <a:solidFill>
                  <a:srgbClr val="245473"/>
                </a:solidFill>
                <a:latin typeface="+mj-lt"/>
                <a:ea typeface="Open Sans Light" panose="020B0306030504020204" pitchFamily="34" charset="0"/>
                <a:cs typeface="Open Sans Light" panose="020B0306030504020204" pitchFamily="34" charset="0"/>
              </a:rPr>
              <a:t>SCHRITT 2 - ZUHÖREN </a:t>
            </a:r>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341356" y="2208043"/>
            <a:ext cx="3685107" cy="3883417"/>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ts val="600"/>
              </a:spcBef>
              <a:spcAft>
                <a:spcPts val="0"/>
              </a:spcAft>
              <a:buClrTx/>
              <a:buSzTx/>
              <a:buFont typeface="Arial"/>
              <a:buNone/>
              <a:tabLst/>
              <a:defRPr/>
            </a:pPr>
            <a:r>
              <a:rPr kumimoji="0" lang="en-US" sz="22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Hören Sie zu und antworten Sie. Achten Sie darauf, auf welchen Plattformen negative Kommentare zu finden sind. Beantworten Sie diese sowohl direkt als auch gleichzeitig in einer allgemeineren Art und Weise. </a:t>
            </a:r>
          </a:p>
          <a:p>
            <a:pPr marL="0" marR="0" lvl="0" indent="0" algn="l" defTabSz="1087636" rtl="0" eaLnBrk="1" fontAlgn="auto" latinLnBrk="0" hangingPunct="1">
              <a:lnSpc>
                <a:spcPct val="100000"/>
              </a:lnSpc>
              <a:spcBef>
                <a:spcPts val="600"/>
              </a:spcBef>
              <a:spcAft>
                <a:spcPts val="0"/>
              </a:spcAft>
              <a:buClrTx/>
              <a:buSzTx/>
              <a:buFont typeface="Arial"/>
              <a:buNone/>
              <a:tabLst/>
              <a:defRPr/>
            </a:pPr>
            <a:r>
              <a:rPr kumimoji="0" lang="en-US" sz="22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Laden Sie Personen ein, Sie direkt per E-Mail </a:t>
            </a:r>
            <a:r>
              <a:rPr kumimoji="0" lang="en-US" sz="22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zu</a:t>
            </a:r>
            <a:r>
              <a:rPr kumimoji="0" lang="en-US" sz="22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a:t>
            </a:r>
            <a:r>
              <a:rPr kumimoji="0" lang="en-US" sz="22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kontak-tieren</a:t>
            </a:r>
            <a:r>
              <a:rPr kumimoji="0" lang="en-US" sz="22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um Probleme zu lösen.</a:t>
            </a:r>
            <a:endParaRPr kumimoji="0" lang="en-GB" sz="2200" b="0" i="1"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endParaRPr>
          </a:p>
        </p:txBody>
      </p:sp>
      <p:sp>
        <p:nvSpPr>
          <p:cNvPr id="66" name="Subtitle 2">
            <a:extLst>
              <a:ext uri="{FF2B5EF4-FFF2-40B4-BE49-F238E27FC236}">
                <a16:creationId xmlns:a16="http://schemas.microsoft.com/office/drawing/2014/main" xmlns="" id="{2089093A-3A57-4656-A127-37E9CE354E40}"/>
              </a:ext>
            </a:extLst>
          </p:cNvPr>
          <p:cNvSpPr txBox="1">
            <a:spLocks/>
          </p:cNvSpPr>
          <p:nvPr/>
        </p:nvSpPr>
        <p:spPr>
          <a:xfrm>
            <a:off x="9283122" y="2277682"/>
            <a:ext cx="2528858" cy="4467770"/>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800" b="0" i="0" u="none" strike="noStrike" kern="1200" cap="none" spc="0" normalizeH="0" baseline="0" noProof="0" dirty="0">
                <a:ln>
                  <a:noFill/>
                </a:ln>
                <a:solidFill>
                  <a:srgbClr val="245473"/>
                </a:solidFill>
                <a:effectLst/>
                <a:uLnTx/>
                <a:uFillTx/>
                <a:latin typeface="Calibri Light" panose="020F0302020204030204"/>
                <a:ea typeface="Lato Light" panose="020F0502020204030203" pitchFamily="34" charset="0"/>
                <a:cs typeface="Mukta ExtraLight" panose="020B0000000000000000" pitchFamily="34" charset="77"/>
              </a:rPr>
              <a:t>Überwachen Sie, wer über Social-Media-Plattformen und Website-Kommentare mit Ihnen spricht</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800" b="0" i="0" u="none" strike="noStrike" kern="1200" cap="none" spc="0" normalizeH="0" baseline="0" noProof="0" dirty="0">
                <a:ln>
                  <a:noFill/>
                </a:ln>
                <a:solidFill>
                  <a:srgbClr val="245473"/>
                </a:solidFill>
                <a:effectLst/>
                <a:uLnTx/>
                <a:uFillTx/>
                <a:latin typeface="Calibri Light" panose="020F0302020204030204"/>
                <a:ea typeface="Lato Light" panose="020F0502020204030203" pitchFamily="34" charset="0"/>
                <a:cs typeface="Mukta ExtraLight" panose="020B0000000000000000" pitchFamily="34" charset="77"/>
              </a:rPr>
              <a:t>Reagieren Sie, sowohl individuell als auch im größeren Rahmen</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800" b="0" i="0" u="none" strike="noStrike" kern="1200" cap="none" spc="0" normalizeH="0" baseline="0" noProof="0" dirty="0" err="1">
                <a:ln>
                  <a:noFill/>
                </a:ln>
                <a:solidFill>
                  <a:srgbClr val="245473"/>
                </a:solidFill>
                <a:effectLst/>
                <a:uLnTx/>
                <a:uFillTx/>
                <a:latin typeface="Calibri Light" panose="020F0302020204030204"/>
                <a:ea typeface="Lato Light" panose="020F0502020204030203" pitchFamily="34" charset="0"/>
                <a:cs typeface="Mukta ExtraLight" panose="020B0000000000000000" pitchFamily="34" charset="77"/>
              </a:rPr>
              <a:t>Nutzen</a:t>
            </a:r>
            <a:r>
              <a:rPr kumimoji="0" lang="en-GB" sz="1800" b="0" i="0" u="none" strike="noStrike" kern="1200" cap="none" spc="0" normalizeH="0" baseline="0" noProof="0" dirty="0">
                <a:ln>
                  <a:noFill/>
                </a:ln>
                <a:solidFill>
                  <a:srgbClr val="245473"/>
                </a:solidFill>
                <a:effectLst/>
                <a:uLnTx/>
                <a:uFillTx/>
                <a:latin typeface="Calibri Light" panose="020F0302020204030204"/>
                <a:ea typeface="Lato Light" panose="020F0502020204030203" pitchFamily="34" charset="0"/>
                <a:cs typeface="Mukta ExtraLight" panose="020B0000000000000000" pitchFamily="34" charset="77"/>
              </a:rPr>
              <a:t> Sie Updates auf den Plattformen, auf denen jemand spricht, und laden Sie ihn zu einer E-Mail ein, wenn eine tiefere Interaktion erforderlich ist</a:t>
            </a:r>
          </a:p>
          <a:p>
            <a:pPr marL="0" marR="0" lvl="0" indent="0" algn="l" defTabSz="1087636" rtl="0" eaLnBrk="1" fontAlgn="auto" latinLnBrk="0" hangingPunct="1">
              <a:lnSpc>
                <a:spcPts val="1313"/>
              </a:lnSpc>
              <a:spcBef>
                <a:spcPct val="20000"/>
              </a:spcBef>
              <a:spcAft>
                <a:spcPts val="0"/>
              </a:spcAft>
              <a:buClrTx/>
              <a:buSzTx/>
              <a:buFont typeface="Arial"/>
              <a:buNone/>
              <a:tabLst/>
              <a:defRPr/>
            </a:pPr>
            <a:endParaRPr kumimoji="0" lang="en-GB" sz="1600" b="0" i="0" u="none"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endParaRPr>
          </a:p>
          <a:p>
            <a:pPr marL="0" marR="0" lvl="0" indent="0" algn="l" defTabSz="1087636" rtl="0" eaLnBrk="1" fontAlgn="auto" latinLnBrk="0" hangingPunct="1">
              <a:lnSpc>
                <a:spcPts val="1313"/>
              </a:lnSpc>
              <a:spcBef>
                <a:spcPct val="20000"/>
              </a:spcBef>
              <a:spcAft>
                <a:spcPts val="0"/>
              </a:spcAft>
              <a:buClrTx/>
              <a:buSzTx/>
              <a:buFont typeface="Arial"/>
              <a:buNone/>
              <a:tabLst/>
              <a:defRPr/>
            </a:pPr>
            <a:endParaRPr kumimoji="0" lang="en-GB" sz="1600" b="0" i="0" u="none"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endParaRPr>
          </a:p>
        </p:txBody>
      </p:sp>
      <p:cxnSp>
        <p:nvCxnSpPr>
          <p:cNvPr id="81" name="Gerader Verbinder 80">
            <a:extLst>
              <a:ext uri="{FF2B5EF4-FFF2-40B4-BE49-F238E27FC236}">
                <a16:creationId xmlns:a16="http://schemas.microsoft.com/office/drawing/2014/main" xmlns="" id="{A686B533-080D-4699-8F38-75529117BEF7}"/>
              </a:ext>
            </a:extLst>
          </p:cNvPr>
          <p:cNvCxnSpPr>
            <a:cxnSpLocks/>
          </p:cNvCxnSpPr>
          <p:nvPr/>
        </p:nvCxnSpPr>
        <p:spPr>
          <a:xfrm>
            <a:off x="8637763" y="3716044"/>
            <a:ext cx="561208" cy="0"/>
          </a:xfrm>
          <a:prstGeom prst="line">
            <a:avLst/>
          </a:prstGeom>
          <a:ln>
            <a:solidFill>
              <a:srgbClr val="5B9BD5"/>
            </a:solidFill>
          </a:ln>
        </p:spPr>
        <p:style>
          <a:lnRef idx="1">
            <a:schemeClr val="accent1"/>
          </a:lnRef>
          <a:fillRef idx="0">
            <a:schemeClr val="accent1"/>
          </a:fillRef>
          <a:effectRef idx="0">
            <a:schemeClr val="accent1"/>
          </a:effectRef>
          <a:fontRef idx="minor">
            <a:schemeClr val="tx1"/>
          </a:fontRef>
        </p:style>
      </p:cxnSp>
      <p:grpSp>
        <p:nvGrpSpPr>
          <p:cNvPr id="29" name="Group 23">
            <a:extLst>
              <a:ext uri="{FF2B5EF4-FFF2-40B4-BE49-F238E27FC236}">
                <a16:creationId xmlns:a16="http://schemas.microsoft.com/office/drawing/2014/main" xmlns="" id="{5C8ECED2-8ABF-754B-981C-B299AF55AAAF}"/>
              </a:ext>
            </a:extLst>
          </p:cNvPr>
          <p:cNvGrpSpPr/>
          <p:nvPr/>
        </p:nvGrpSpPr>
        <p:grpSpPr>
          <a:xfrm>
            <a:off x="5203423" y="2473219"/>
            <a:ext cx="3714944" cy="3761325"/>
            <a:chOff x="7910165" y="3409753"/>
            <a:chExt cx="8557321" cy="8589752"/>
          </a:xfrm>
        </p:grpSpPr>
        <p:sp>
          <p:nvSpPr>
            <p:cNvPr id="32" name="Freeform 1">
              <a:extLst>
                <a:ext uri="{FF2B5EF4-FFF2-40B4-BE49-F238E27FC236}">
                  <a16:creationId xmlns:a16="http://schemas.microsoft.com/office/drawing/2014/main" xmlns="" id="{1B641FCC-4EA6-1542-9919-89D84D1EF6BF}"/>
                </a:ext>
              </a:extLst>
            </p:cNvPr>
            <p:cNvSpPr>
              <a:spLocks noChangeArrowheads="1"/>
            </p:cNvSpPr>
            <p:nvPr/>
          </p:nvSpPr>
          <p:spPr bwMode="auto">
            <a:xfrm>
              <a:off x="8982950" y="3881278"/>
              <a:ext cx="7387237" cy="7387238"/>
            </a:xfrm>
            <a:custGeom>
              <a:avLst/>
              <a:gdLst>
                <a:gd name="T0" fmla="*/ 6527 w 13056"/>
                <a:gd name="T1" fmla="*/ 886 h 13057"/>
                <a:gd name="T2" fmla="*/ 6527 w 13056"/>
                <a:gd name="T3" fmla="*/ 886 h 13057"/>
                <a:gd name="T4" fmla="*/ 887 w 13056"/>
                <a:gd name="T5" fmla="*/ 6528 h 13057"/>
                <a:gd name="T6" fmla="*/ 887 w 13056"/>
                <a:gd name="T7" fmla="*/ 6528 h 13057"/>
                <a:gd name="T8" fmla="*/ 6527 w 13056"/>
                <a:gd name="T9" fmla="*/ 12169 h 13057"/>
                <a:gd name="T10" fmla="*/ 6527 w 13056"/>
                <a:gd name="T11" fmla="*/ 12169 h 13057"/>
                <a:gd name="T12" fmla="*/ 12169 w 13056"/>
                <a:gd name="T13" fmla="*/ 6528 h 13057"/>
                <a:gd name="T14" fmla="*/ 12169 w 13056"/>
                <a:gd name="T15" fmla="*/ 6528 h 13057"/>
                <a:gd name="T16" fmla="*/ 6527 w 13056"/>
                <a:gd name="T17" fmla="*/ 886 h 13057"/>
                <a:gd name="T18" fmla="*/ 6527 w 13056"/>
                <a:gd name="T19" fmla="*/ 13056 h 13057"/>
                <a:gd name="T20" fmla="*/ 6527 w 13056"/>
                <a:gd name="T21" fmla="*/ 13056 h 13057"/>
                <a:gd name="T22" fmla="*/ 0 w 13056"/>
                <a:gd name="T23" fmla="*/ 6528 h 13057"/>
                <a:gd name="T24" fmla="*/ 0 w 13056"/>
                <a:gd name="T25" fmla="*/ 6528 h 13057"/>
                <a:gd name="T26" fmla="*/ 6527 w 13056"/>
                <a:gd name="T27" fmla="*/ 0 h 13057"/>
                <a:gd name="T28" fmla="*/ 6527 w 13056"/>
                <a:gd name="T29" fmla="*/ 0 h 13057"/>
                <a:gd name="T30" fmla="*/ 13055 w 13056"/>
                <a:gd name="T31" fmla="*/ 6528 h 13057"/>
                <a:gd name="T32" fmla="*/ 13055 w 13056"/>
                <a:gd name="T33" fmla="*/ 6528 h 13057"/>
                <a:gd name="T34" fmla="*/ 6527 w 13056"/>
                <a:gd name="T35" fmla="*/ 13056 h 13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56" h="13057">
                  <a:moveTo>
                    <a:pt x="6527" y="886"/>
                  </a:moveTo>
                  <a:lnTo>
                    <a:pt x="6527" y="886"/>
                  </a:lnTo>
                  <a:cubicBezTo>
                    <a:pt x="3417" y="886"/>
                    <a:pt x="887" y="3417"/>
                    <a:pt x="887" y="6528"/>
                  </a:cubicBezTo>
                  <a:lnTo>
                    <a:pt x="887" y="6528"/>
                  </a:lnTo>
                  <a:cubicBezTo>
                    <a:pt x="887" y="9638"/>
                    <a:pt x="3417" y="12169"/>
                    <a:pt x="6527" y="12169"/>
                  </a:cubicBezTo>
                  <a:lnTo>
                    <a:pt x="6527" y="12169"/>
                  </a:lnTo>
                  <a:cubicBezTo>
                    <a:pt x="9638" y="12169"/>
                    <a:pt x="12169" y="9638"/>
                    <a:pt x="12169" y="6528"/>
                  </a:cubicBezTo>
                  <a:lnTo>
                    <a:pt x="12169" y="6528"/>
                  </a:lnTo>
                  <a:cubicBezTo>
                    <a:pt x="12169" y="3417"/>
                    <a:pt x="9638" y="886"/>
                    <a:pt x="6527" y="886"/>
                  </a:cubicBezTo>
                  <a:close/>
                  <a:moveTo>
                    <a:pt x="6527" y="13056"/>
                  </a:moveTo>
                  <a:lnTo>
                    <a:pt x="6527" y="13056"/>
                  </a:lnTo>
                  <a:cubicBezTo>
                    <a:pt x="2929" y="13056"/>
                    <a:pt x="0" y="10127"/>
                    <a:pt x="0" y="6528"/>
                  </a:cubicBezTo>
                  <a:lnTo>
                    <a:pt x="0" y="6528"/>
                  </a:lnTo>
                  <a:cubicBezTo>
                    <a:pt x="0" y="2929"/>
                    <a:pt x="2929" y="0"/>
                    <a:pt x="6527" y="0"/>
                  </a:cubicBezTo>
                  <a:lnTo>
                    <a:pt x="6527" y="0"/>
                  </a:lnTo>
                  <a:cubicBezTo>
                    <a:pt x="10126" y="0"/>
                    <a:pt x="13055" y="2929"/>
                    <a:pt x="13055" y="6528"/>
                  </a:cubicBezTo>
                  <a:lnTo>
                    <a:pt x="13055" y="6528"/>
                  </a:lnTo>
                  <a:cubicBezTo>
                    <a:pt x="13055" y="10127"/>
                    <a:pt x="10126" y="13056"/>
                    <a:pt x="6527" y="13056"/>
                  </a:cubicBezTo>
                  <a:close/>
                </a:path>
              </a:pathLst>
            </a:custGeom>
            <a:solidFill>
              <a:schemeClr val="accent1">
                <a:alpha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34" name="Freeform 3">
              <a:extLst>
                <a:ext uri="{FF2B5EF4-FFF2-40B4-BE49-F238E27FC236}">
                  <a16:creationId xmlns:a16="http://schemas.microsoft.com/office/drawing/2014/main" xmlns="" id="{F0AF8B8E-8B55-5248-B758-97E10E14B5C4}"/>
                </a:ext>
              </a:extLst>
            </p:cNvPr>
            <p:cNvSpPr>
              <a:spLocks noChangeArrowheads="1"/>
            </p:cNvSpPr>
            <p:nvPr/>
          </p:nvSpPr>
          <p:spPr bwMode="auto">
            <a:xfrm>
              <a:off x="8828269" y="4011010"/>
              <a:ext cx="7387237" cy="7387238"/>
            </a:xfrm>
            <a:custGeom>
              <a:avLst/>
              <a:gdLst>
                <a:gd name="T0" fmla="*/ 6527 w 13056"/>
                <a:gd name="T1" fmla="*/ 887 h 13057"/>
                <a:gd name="T2" fmla="*/ 6527 w 13056"/>
                <a:gd name="T3" fmla="*/ 887 h 13057"/>
                <a:gd name="T4" fmla="*/ 887 w 13056"/>
                <a:gd name="T5" fmla="*/ 6529 h 13057"/>
                <a:gd name="T6" fmla="*/ 887 w 13056"/>
                <a:gd name="T7" fmla="*/ 6529 h 13057"/>
                <a:gd name="T8" fmla="*/ 6527 w 13056"/>
                <a:gd name="T9" fmla="*/ 12170 h 13057"/>
                <a:gd name="T10" fmla="*/ 6527 w 13056"/>
                <a:gd name="T11" fmla="*/ 12170 h 13057"/>
                <a:gd name="T12" fmla="*/ 12169 w 13056"/>
                <a:gd name="T13" fmla="*/ 6529 h 13057"/>
                <a:gd name="T14" fmla="*/ 12169 w 13056"/>
                <a:gd name="T15" fmla="*/ 6529 h 13057"/>
                <a:gd name="T16" fmla="*/ 6527 w 13056"/>
                <a:gd name="T17" fmla="*/ 887 h 13057"/>
                <a:gd name="T18" fmla="*/ 6527 w 13056"/>
                <a:gd name="T19" fmla="*/ 13056 h 13057"/>
                <a:gd name="T20" fmla="*/ 6527 w 13056"/>
                <a:gd name="T21" fmla="*/ 13056 h 13057"/>
                <a:gd name="T22" fmla="*/ 0 w 13056"/>
                <a:gd name="T23" fmla="*/ 6529 h 13057"/>
                <a:gd name="T24" fmla="*/ 0 w 13056"/>
                <a:gd name="T25" fmla="*/ 6529 h 13057"/>
                <a:gd name="T26" fmla="*/ 6527 w 13056"/>
                <a:gd name="T27" fmla="*/ 0 h 13057"/>
                <a:gd name="T28" fmla="*/ 6527 w 13056"/>
                <a:gd name="T29" fmla="*/ 0 h 13057"/>
                <a:gd name="T30" fmla="*/ 13055 w 13056"/>
                <a:gd name="T31" fmla="*/ 6529 h 13057"/>
                <a:gd name="T32" fmla="*/ 13055 w 13056"/>
                <a:gd name="T33" fmla="*/ 6529 h 13057"/>
                <a:gd name="T34" fmla="*/ 6527 w 13056"/>
                <a:gd name="T35" fmla="*/ 13056 h 13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56" h="13057">
                  <a:moveTo>
                    <a:pt x="6527" y="887"/>
                  </a:moveTo>
                  <a:lnTo>
                    <a:pt x="6527" y="887"/>
                  </a:lnTo>
                  <a:cubicBezTo>
                    <a:pt x="3417" y="887"/>
                    <a:pt x="887" y="3418"/>
                    <a:pt x="887" y="6529"/>
                  </a:cubicBezTo>
                  <a:lnTo>
                    <a:pt x="887" y="6529"/>
                  </a:lnTo>
                  <a:cubicBezTo>
                    <a:pt x="887" y="9639"/>
                    <a:pt x="3417" y="12170"/>
                    <a:pt x="6527" y="12170"/>
                  </a:cubicBezTo>
                  <a:lnTo>
                    <a:pt x="6527" y="12170"/>
                  </a:lnTo>
                  <a:cubicBezTo>
                    <a:pt x="9638" y="12170"/>
                    <a:pt x="12169" y="9639"/>
                    <a:pt x="12169" y="6529"/>
                  </a:cubicBezTo>
                  <a:lnTo>
                    <a:pt x="12169" y="6529"/>
                  </a:lnTo>
                  <a:cubicBezTo>
                    <a:pt x="12169" y="3418"/>
                    <a:pt x="9638" y="887"/>
                    <a:pt x="6527" y="887"/>
                  </a:cubicBezTo>
                  <a:close/>
                  <a:moveTo>
                    <a:pt x="6527" y="13056"/>
                  </a:moveTo>
                  <a:lnTo>
                    <a:pt x="6527" y="13056"/>
                  </a:lnTo>
                  <a:cubicBezTo>
                    <a:pt x="2929" y="13056"/>
                    <a:pt x="0" y="10127"/>
                    <a:pt x="0" y="6529"/>
                  </a:cubicBezTo>
                  <a:lnTo>
                    <a:pt x="0" y="6529"/>
                  </a:lnTo>
                  <a:cubicBezTo>
                    <a:pt x="0" y="2929"/>
                    <a:pt x="2929" y="0"/>
                    <a:pt x="6527" y="0"/>
                  </a:cubicBezTo>
                  <a:lnTo>
                    <a:pt x="6527" y="0"/>
                  </a:lnTo>
                  <a:cubicBezTo>
                    <a:pt x="10126" y="0"/>
                    <a:pt x="13055" y="2929"/>
                    <a:pt x="13055" y="6529"/>
                  </a:cubicBezTo>
                  <a:lnTo>
                    <a:pt x="13055" y="6529"/>
                  </a:lnTo>
                  <a:cubicBezTo>
                    <a:pt x="13055" y="10127"/>
                    <a:pt x="10126" y="13056"/>
                    <a:pt x="6527" y="13056"/>
                  </a:cubicBezTo>
                  <a:close/>
                </a:path>
              </a:pathLst>
            </a:custGeom>
            <a:solidFill>
              <a:schemeClr val="accent3">
                <a:alpha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35" name="Freeform 5">
              <a:extLst>
                <a:ext uri="{FF2B5EF4-FFF2-40B4-BE49-F238E27FC236}">
                  <a16:creationId xmlns:a16="http://schemas.microsoft.com/office/drawing/2014/main" xmlns="" id="{B76BCA27-FB9D-0E41-8EAA-B2CEC2F3A0C9}"/>
                </a:ext>
              </a:extLst>
            </p:cNvPr>
            <p:cNvSpPr>
              <a:spLocks noChangeArrowheads="1"/>
            </p:cNvSpPr>
            <p:nvPr/>
          </p:nvSpPr>
          <p:spPr bwMode="auto">
            <a:xfrm>
              <a:off x="8364228" y="3858827"/>
              <a:ext cx="7387237" cy="7387236"/>
            </a:xfrm>
            <a:custGeom>
              <a:avLst/>
              <a:gdLst>
                <a:gd name="T0" fmla="*/ 6528 w 13056"/>
                <a:gd name="T1" fmla="*/ 886 h 13056"/>
                <a:gd name="T2" fmla="*/ 6528 w 13056"/>
                <a:gd name="T3" fmla="*/ 886 h 13056"/>
                <a:gd name="T4" fmla="*/ 887 w 13056"/>
                <a:gd name="T5" fmla="*/ 6528 h 13056"/>
                <a:gd name="T6" fmla="*/ 887 w 13056"/>
                <a:gd name="T7" fmla="*/ 6528 h 13056"/>
                <a:gd name="T8" fmla="*/ 6528 w 13056"/>
                <a:gd name="T9" fmla="*/ 12169 h 13056"/>
                <a:gd name="T10" fmla="*/ 6528 w 13056"/>
                <a:gd name="T11" fmla="*/ 12169 h 13056"/>
                <a:gd name="T12" fmla="*/ 12169 w 13056"/>
                <a:gd name="T13" fmla="*/ 6528 h 13056"/>
                <a:gd name="T14" fmla="*/ 12169 w 13056"/>
                <a:gd name="T15" fmla="*/ 6528 h 13056"/>
                <a:gd name="T16" fmla="*/ 6528 w 13056"/>
                <a:gd name="T17" fmla="*/ 886 h 13056"/>
                <a:gd name="T18" fmla="*/ 6528 w 13056"/>
                <a:gd name="T19" fmla="*/ 13055 h 13056"/>
                <a:gd name="T20" fmla="*/ 6528 w 13056"/>
                <a:gd name="T21" fmla="*/ 13055 h 13056"/>
                <a:gd name="T22" fmla="*/ 0 w 13056"/>
                <a:gd name="T23" fmla="*/ 6528 h 13056"/>
                <a:gd name="T24" fmla="*/ 0 w 13056"/>
                <a:gd name="T25" fmla="*/ 6528 h 13056"/>
                <a:gd name="T26" fmla="*/ 6528 w 13056"/>
                <a:gd name="T27" fmla="*/ 0 h 13056"/>
                <a:gd name="T28" fmla="*/ 6528 w 13056"/>
                <a:gd name="T29" fmla="*/ 0 h 13056"/>
                <a:gd name="T30" fmla="*/ 13055 w 13056"/>
                <a:gd name="T31" fmla="*/ 6528 h 13056"/>
                <a:gd name="T32" fmla="*/ 13055 w 13056"/>
                <a:gd name="T33" fmla="*/ 6528 h 13056"/>
                <a:gd name="T34" fmla="*/ 6528 w 13056"/>
                <a:gd name="T35" fmla="*/ 13055 h 13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56" h="13056">
                  <a:moveTo>
                    <a:pt x="6528" y="886"/>
                  </a:moveTo>
                  <a:lnTo>
                    <a:pt x="6528" y="886"/>
                  </a:lnTo>
                  <a:cubicBezTo>
                    <a:pt x="3417" y="886"/>
                    <a:pt x="887" y="3417"/>
                    <a:pt x="887" y="6528"/>
                  </a:cubicBezTo>
                  <a:lnTo>
                    <a:pt x="887" y="6528"/>
                  </a:lnTo>
                  <a:cubicBezTo>
                    <a:pt x="887" y="9638"/>
                    <a:pt x="3417" y="12169"/>
                    <a:pt x="6528" y="12169"/>
                  </a:cubicBezTo>
                  <a:lnTo>
                    <a:pt x="6528" y="12169"/>
                  </a:lnTo>
                  <a:cubicBezTo>
                    <a:pt x="9638" y="12169"/>
                    <a:pt x="12169" y="9638"/>
                    <a:pt x="12169" y="6528"/>
                  </a:cubicBezTo>
                  <a:lnTo>
                    <a:pt x="12169" y="6528"/>
                  </a:lnTo>
                  <a:cubicBezTo>
                    <a:pt x="12169" y="3417"/>
                    <a:pt x="9638" y="886"/>
                    <a:pt x="6528" y="886"/>
                  </a:cubicBezTo>
                  <a:close/>
                  <a:moveTo>
                    <a:pt x="6528" y="13055"/>
                  </a:moveTo>
                  <a:lnTo>
                    <a:pt x="6528" y="13055"/>
                  </a:lnTo>
                  <a:cubicBezTo>
                    <a:pt x="2929" y="13055"/>
                    <a:pt x="0" y="10127"/>
                    <a:pt x="0" y="6528"/>
                  </a:cubicBezTo>
                  <a:lnTo>
                    <a:pt x="0" y="6528"/>
                  </a:lnTo>
                  <a:cubicBezTo>
                    <a:pt x="0" y="2928"/>
                    <a:pt x="2929" y="0"/>
                    <a:pt x="6528" y="0"/>
                  </a:cubicBezTo>
                  <a:lnTo>
                    <a:pt x="6528" y="0"/>
                  </a:lnTo>
                  <a:cubicBezTo>
                    <a:pt x="10126" y="0"/>
                    <a:pt x="13055" y="2928"/>
                    <a:pt x="13055" y="6528"/>
                  </a:cubicBezTo>
                  <a:lnTo>
                    <a:pt x="13055" y="6528"/>
                  </a:lnTo>
                  <a:cubicBezTo>
                    <a:pt x="13055" y="10127"/>
                    <a:pt x="10126" y="13055"/>
                    <a:pt x="6528" y="13055"/>
                  </a:cubicBezTo>
                  <a:close/>
                </a:path>
              </a:pathLst>
            </a:custGeom>
            <a:solidFill>
              <a:schemeClr val="accent6">
                <a:lumMod val="90000"/>
                <a:alpha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41" name="Freeform 6">
              <a:extLst>
                <a:ext uri="{FF2B5EF4-FFF2-40B4-BE49-F238E27FC236}">
                  <a16:creationId xmlns:a16="http://schemas.microsoft.com/office/drawing/2014/main" xmlns="" id="{BBA21EF9-BD5C-9647-80E4-D9A9F5509765}"/>
                </a:ext>
              </a:extLst>
            </p:cNvPr>
            <p:cNvSpPr>
              <a:spLocks noChangeArrowheads="1"/>
            </p:cNvSpPr>
            <p:nvPr/>
          </p:nvSpPr>
          <p:spPr bwMode="auto">
            <a:xfrm>
              <a:off x="8304352" y="4245526"/>
              <a:ext cx="7387237" cy="7387238"/>
            </a:xfrm>
            <a:custGeom>
              <a:avLst/>
              <a:gdLst>
                <a:gd name="T0" fmla="*/ 6528 w 13056"/>
                <a:gd name="T1" fmla="*/ 886 h 13056"/>
                <a:gd name="T2" fmla="*/ 6528 w 13056"/>
                <a:gd name="T3" fmla="*/ 886 h 13056"/>
                <a:gd name="T4" fmla="*/ 886 w 13056"/>
                <a:gd name="T5" fmla="*/ 6527 h 13056"/>
                <a:gd name="T6" fmla="*/ 886 w 13056"/>
                <a:gd name="T7" fmla="*/ 6527 h 13056"/>
                <a:gd name="T8" fmla="*/ 6528 w 13056"/>
                <a:gd name="T9" fmla="*/ 12169 h 13056"/>
                <a:gd name="T10" fmla="*/ 6528 w 13056"/>
                <a:gd name="T11" fmla="*/ 12169 h 13056"/>
                <a:gd name="T12" fmla="*/ 12168 w 13056"/>
                <a:gd name="T13" fmla="*/ 6527 h 13056"/>
                <a:gd name="T14" fmla="*/ 12168 w 13056"/>
                <a:gd name="T15" fmla="*/ 6527 h 13056"/>
                <a:gd name="T16" fmla="*/ 6528 w 13056"/>
                <a:gd name="T17" fmla="*/ 886 h 13056"/>
                <a:gd name="T18" fmla="*/ 6528 w 13056"/>
                <a:gd name="T19" fmla="*/ 13055 h 13056"/>
                <a:gd name="T20" fmla="*/ 6528 w 13056"/>
                <a:gd name="T21" fmla="*/ 13055 h 13056"/>
                <a:gd name="T22" fmla="*/ 0 w 13056"/>
                <a:gd name="T23" fmla="*/ 6527 h 13056"/>
                <a:gd name="T24" fmla="*/ 0 w 13056"/>
                <a:gd name="T25" fmla="*/ 6527 h 13056"/>
                <a:gd name="T26" fmla="*/ 6528 w 13056"/>
                <a:gd name="T27" fmla="*/ 0 h 13056"/>
                <a:gd name="T28" fmla="*/ 6528 w 13056"/>
                <a:gd name="T29" fmla="*/ 0 h 13056"/>
                <a:gd name="T30" fmla="*/ 13055 w 13056"/>
                <a:gd name="T31" fmla="*/ 6527 h 13056"/>
                <a:gd name="T32" fmla="*/ 13055 w 13056"/>
                <a:gd name="T33" fmla="*/ 6527 h 13056"/>
                <a:gd name="T34" fmla="*/ 6528 w 13056"/>
                <a:gd name="T35" fmla="*/ 13055 h 13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56" h="13056">
                  <a:moveTo>
                    <a:pt x="6528" y="886"/>
                  </a:moveTo>
                  <a:lnTo>
                    <a:pt x="6528" y="886"/>
                  </a:lnTo>
                  <a:cubicBezTo>
                    <a:pt x="3417" y="886"/>
                    <a:pt x="886" y="3417"/>
                    <a:pt x="886" y="6527"/>
                  </a:cubicBezTo>
                  <a:lnTo>
                    <a:pt x="886" y="6527"/>
                  </a:lnTo>
                  <a:cubicBezTo>
                    <a:pt x="886" y="9638"/>
                    <a:pt x="3417" y="12169"/>
                    <a:pt x="6528" y="12169"/>
                  </a:cubicBezTo>
                  <a:lnTo>
                    <a:pt x="6528" y="12169"/>
                  </a:lnTo>
                  <a:cubicBezTo>
                    <a:pt x="9637" y="12169"/>
                    <a:pt x="12168" y="9638"/>
                    <a:pt x="12168" y="6527"/>
                  </a:cubicBezTo>
                  <a:lnTo>
                    <a:pt x="12168" y="6527"/>
                  </a:lnTo>
                  <a:cubicBezTo>
                    <a:pt x="12168" y="3417"/>
                    <a:pt x="9637" y="886"/>
                    <a:pt x="6528" y="886"/>
                  </a:cubicBezTo>
                  <a:close/>
                  <a:moveTo>
                    <a:pt x="6528" y="13055"/>
                  </a:moveTo>
                  <a:lnTo>
                    <a:pt x="6528" y="13055"/>
                  </a:lnTo>
                  <a:cubicBezTo>
                    <a:pt x="2928" y="13055"/>
                    <a:pt x="0" y="10127"/>
                    <a:pt x="0" y="6527"/>
                  </a:cubicBezTo>
                  <a:lnTo>
                    <a:pt x="0" y="6527"/>
                  </a:lnTo>
                  <a:cubicBezTo>
                    <a:pt x="0" y="2928"/>
                    <a:pt x="2928" y="0"/>
                    <a:pt x="6528" y="0"/>
                  </a:cubicBezTo>
                  <a:lnTo>
                    <a:pt x="6528" y="0"/>
                  </a:lnTo>
                  <a:cubicBezTo>
                    <a:pt x="10126" y="0"/>
                    <a:pt x="13055" y="2928"/>
                    <a:pt x="13055" y="6527"/>
                  </a:cubicBezTo>
                  <a:lnTo>
                    <a:pt x="13055" y="6527"/>
                  </a:lnTo>
                  <a:cubicBezTo>
                    <a:pt x="13055" y="10127"/>
                    <a:pt x="10126" y="13055"/>
                    <a:pt x="6528" y="13055"/>
                  </a:cubicBezTo>
                  <a:close/>
                </a:path>
              </a:pathLst>
            </a:custGeom>
            <a:solidFill>
              <a:schemeClr val="accent5">
                <a:alpha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43" name="Freeform 9">
              <a:extLst>
                <a:ext uri="{FF2B5EF4-FFF2-40B4-BE49-F238E27FC236}">
                  <a16:creationId xmlns:a16="http://schemas.microsoft.com/office/drawing/2014/main" xmlns="" id="{A3D91975-6B9E-9045-9A5E-266D0C61740C}"/>
                </a:ext>
              </a:extLst>
            </p:cNvPr>
            <p:cNvSpPr>
              <a:spLocks noChangeArrowheads="1"/>
            </p:cNvSpPr>
            <p:nvPr/>
          </p:nvSpPr>
          <p:spPr bwMode="auto">
            <a:xfrm>
              <a:off x="8681071" y="4332846"/>
              <a:ext cx="7654187" cy="7654186"/>
            </a:xfrm>
            <a:custGeom>
              <a:avLst/>
              <a:gdLst>
                <a:gd name="T0" fmla="*/ 6764 w 13529"/>
                <a:gd name="T1" fmla="*/ 313 h 13528"/>
                <a:gd name="T2" fmla="*/ 6764 w 13529"/>
                <a:gd name="T3" fmla="*/ 313 h 13528"/>
                <a:gd name="T4" fmla="*/ 314 w 13529"/>
                <a:gd name="T5" fmla="*/ 6763 h 13528"/>
                <a:gd name="T6" fmla="*/ 314 w 13529"/>
                <a:gd name="T7" fmla="*/ 6763 h 13528"/>
                <a:gd name="T8" fmla="*/ 6764 w 13529"/>
                <a:gd name="T9" fmla="*/ 13214 h 13528"/>
                <a:gd name="T10" fmla="*/ 6764 w 13529"/>
                <a:gd name="T11" fmla="*/ 13214 h 13528"/>
                <a:gd name="T12" fmla="*/ 13215 w 13529"/>
                <a:gd name="T13" fmla="*/ 6763 h 13528"/>
                <a:gd name="T14" fmla="*/ 13215 w 13529"/>
                <a:gd name="T15" fmla="*/ 6763 h 13528"/>
                <a:gd name="T16" fmla="*/ 6764 w 13529"/>
                <a:gd name="T17" fmla="*/ 313 h 13528"/>
                <a:gd name="T18" fmla="*/ 6764 w 13529"/>
                <a:gd name="T19" fmla="*/ 13527 h 13528"/>
                <a:gd name="T20" fmla="*/ 6764 w 13529"/>
                <a:gd name="T21" fmla="*/ 13527 h 13528"/>
                <a:gd name="T22" fmla="*/ 0 w 13529"/>
                <a:gd name="T23" fmla="*/ 6763 h 13528"/>
                <a:gd name="T24" fmla="*/ 0 w 13529"/>
                <a:gd name="T25" fmla="*/ 6763 h 13528"/>
                <a:gd name="T26" fmla="*/ 6764 w 13529"/>
                <a:gd name="T27" fmla="*/ 0 h 13528"/>
                <a:gd name="T28" fmla="*/ 6764 w 13529"/>
                <a:gd name="T29" fmla="*/ 0 h 13528"/>
                <a:gd name="T30" fmla="*/ 13528 w 13529"/>
                <a:gd name="T31" fmla="*/ 6763 h 13528"/>
                <a:gd name="T32" fmla="*/ 13528 w 13529"/>
                <a:gd name="T33" fmla="*/ 6763 h 13528"/>
                <a:gd name="T34" fmla="*/ 6764 w 13529"/>
                <a:gd name="T35" fmla="*/ 13527 h 13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529" h="13528">
                  <a:moveTo>
                    <a:pt x="6764" y="313"/>
                  </a:moveTo>
                  <a:lnTo>
                    <a:pt x="6764" y="313"/>
                  </a:lnTo>
                  <a:cubicBezTo>
                    <a:pt x="3207" y="313"/>
                    <a:pt x="314" y="3207"/>
                    <a:pt x="314" y="6763"/>
                  </a:cubicBezTo>
                  <a:lnTo>
                    <a:pt x="314" y="6763"/>
                  </a:lnTo>
                  <a:cubicBezTo>
                    <a:pt x="314" y="10320"/>
                    <a:pt x="3207" y="13214"/>
                    <a:pt x="6764" y="13214"/>
                  </a:cubicBezTo>
                  <a:lnTo>
                    <a:pt x="6764" y="13214"/>
                  </a:lnTo>
                  <a:cubicBezTo>
                    <a:pt x="10320" y="13214"/>
                    <a:pt x="13215" y="10320"/>
                    <a:pt x="13215" y="6763"/>
                  </a:cubicBezTo>
                  <a:lnTo>
                    <a:pt x="13215" y="6763"/>
                  </a:lnTo>
                  <a:cubicBezTo>
                    <a:pt x="13215" y="3207"/>
                    <a:pt x="10320" y="313"/>
                    <a:pt x="6764" y="313"/>
                  </a:cubicBezTo>
                  <a:close/>
                  <a:moveTo>
                    <a:pt x="6764" y="13527"/>
                  </a:moveTo>
                  <a:lnTo>
                    <a:pt x="6764" y="13527"/>
                  </a:lnTo>
                  <a:cubicBezTo>
                    <a:pt x="3035" y="13527"/>
                    <a:pt x="0" y="10493"/>
                    <a:pt x="0" y="6763"/>
                  </a:cubicBezTo>
                  <a:lnTo>
                    <a:pt x="0" y="6763"/>
                  </a:lnTo>
                  <a:cubicBezTo>
                    <a:pt x="0" y="3035"/>
                    <a:pt x="3035" y="0"/>
                    <a:pt x="6764" y="0"/>
                  </a:cubicBezTo>
                  <a:lnTo>
                    <a:pt x="6764" y="0"/>
                  </a:lnTo>
                  <a:cubicBezTo>
                    <a:pt x="10493" y="0"/>
                    <a:pt x="13528" y="3035"/>
                    <a:pt x="13528" y="6763"/>
                  </a:cubicBezTo>
                  <a:lnTo>
                    <a:pt x="13528" y="6763"/>
                  </a:lnTo>
                  <a:cubicBezTo>
                    <a:pt x="13528" y="10493"/>
                    <a:pt x="10493" y="13527"/>
                    <a:pt x="6764" y="13527"/>
                  </a:cubicBezTo>
                  <a:close/>
                </a:path>
              </a:pathLst>
            </a:custGeom>
            <a:solidFill>
              <a:schemeClr val="accent2">
                <a:alpha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45" name="Freeform 11">
              <a:extLst>
                <a:ext uri="{FF2B5EF4-FFF2-40B4-BE49-F238E27FC236}">
                  <a16:creationId xmlns:a16="http://schemas.microsoft.com/office/drawing/2014/main" xmlns="" id="{6F1F448F-3223-384E-A087-9C1B73A1C8E2}"/>
                </a:ext>
              </a:extLst>
            </p:cNvPr>
            <p:cNvSpPr>
              <a:spLocks noChangeArrowheads="1"/>
            </p:cNvSpPr>
            <p:nvPr/>
          </p:nvSpPr>
          <p:spPr bwMode="auto">
            <a:xfrm>
              <a:off x="8012452" y="3546969"/>
              <a:ext cx="7654187" cy="7654186"/>
            </a:xfrm>
            <a:custGeom>
              <a:avLst/>
              <a:gdLst>
                <a:gd name="T0" fmla="*/ 6764 w 13528"/>
                <a:gd name="T1" fmla="*/ 313 h 13530"/>
                <a:gd name="T2" fmla="*/ 6764 w 13528"/>
                <a:gd name="T3" fmla="*/ 313 h 13530"/>
                <a:gd name="T4" fmla="*/ 313 w 13528"/>
                <a:gd name="T5" fmla="*/ 6765 h 13530"/>
                <a:gd name="T6" fmla="*/ 313 w 13528"/>
                <a:gd name="T7" fmla="*/ 6765 h 13530"/>
                <a:gd name="T8" fmla="*/ 6764 w 13528"/>
                <a:gd name="T9" fmla="*/ 13215 h 13530"/>
                <a:gd name="T10" fmla="*/ 6764 w 13528"/>
                <a:gd name="T11" fmla="*/ 13215 h 13530"/>
                <a:gd name="T12" fmla="*/ 13214 w 13528"/>
                <a:gd name="T13" fmla="*/ 6765 h 13530"/>
                <a:gd name="T14" fmla="*/ 13214 w 13528"/>
                <a:gd name="T15" fmla="*/ 6765 h 13530"/>
                <a:gd name="T16" fmla="*/ 6764 w 13528"/>
                <a:gd name="T17" fmla="*/ 313 h 13530"/>
                <a:gd name="T18" fmla="*/ 6764 w 13528"/>
                <a:gd name="T19" fmla="*/ 13529 h 13530"/>
                <a:gd name="T20" fmla="*/ 6764 w 13528"/>
                <a:gd name="T21" fmla="*/ 13529 h 13530"/>
                <a:gd name="T22" fmla="*/ 0 w 13528"/>
                <a:gd name="T23" fmla="*/ 6765 h 13530"/>
                <a:gd name="T24" fmla="*/ 0 w 13528"/>
                <a:gd name="T25" fmla="*/ 6765 h 13530"/>
                <a:gd name="T26" fmla="*/ 6764 w 13528"/>
                <a:gd name="T27" fmla="*/ 0 h 13530"/>
                <a:gd name="T28" fmla="*/ 6764 w 13528"/>
                <a:gd name="T29" fmla="*/ 0 h 13530"/>
                <a:gd name="T30" fmla="*/ 13527 w 13528"/>
                <a:gd name="T31" fmla="*/ 6765 h 13530"/>
                <a:gd name="T32" fmla="*/ 13527 w 13528"/>
                <a:gd name="T33" fmla="*/ 6765 h 13530"/>
                <a:gd name="T34" fmla="*/ 6764 w 13528"/>
                <a:gd name="T35" fmla="*/ 13529 h 13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528" h="13530">
                  <a:moveTo>
                    <a:pt x="6764" y="313"/>
                  </a:moveTo>
                  <a:lnTo>
                    <a:pt x="6764" y="313"/>
                  </a:lnTo>
                  <a:cubicBezTo>
                    <a:pt x="3207" y="313"/>
                    <a:pt x="313" y="3208"/>
                    <a:pt x="313" y="6765"/>
                  </a:cubicBezTo>
                  <a:lnTo>
                    <a:pt x="313" y="6765"/>
                  </a:lnTo>
                  <a:cubicBezTo>
                    <a:pt x="313" y="10321"/>
                    <a:pt x="3207" y="13215"/>
                    <a:pt x="6764" y="13215"/>
                  </a:cubicBezTo>
                  <a:lnTo>
                    <a:pt x="6764" y="13215"/>
                  </a:lnTo>
                  <a:cubicBezTo>
                    <a:pt x="10321" y="13215"/>
                    <a:pt x="13214" y="10321"/>
                    <a:pt x="13214" y="6765"/>
                  </a:cubicBezTo>
                  <a:lnTo>
                    <a:pt x="13214" y="6765"/>
                  </a:lnTo>
                  <a:cubicBezTo>
                    <a:pt x="13214" y="3208"/>
                    <a:pt x="10321" y="313"/>
                    <a:pt x="6764" y="313"/>
                  </a:cubicBezTo>
                  <a:close/>
                  <a:moveTo>
                    <a:pt x="6764" y="13529"/>
                  </a:moveTo>
                  <a:lnTo>
                    <a:pt x="6764" y="13529"/>
                  </a:lnTo>
                  <a:cubicBezTo>
                    <a:pt x="3034" y="13529"/>
                    <a:pt x="0" y="10494"/>
                    <a:pt x="0" y="6765"/>
                  </a:cubicBezTo>
                  <a:lnTo>
                    <a:pt x="0" y="6765"/>
                  </a:lnTo>
                  <a:cubicBezTo>
                    <a:pt x="0" y="3035"/>
                    <a:pt x="3034" y="0"/>
                    <a:pt x="6764" y="0"/>
                  </a:cubicBezTo>
                  <a:lnTo>
                    <a:pt x="6764" y="0"/>
                  </a:lnTo>
                  <a:cubicBezTo>
                    <a:pt x="10493" y="0"/>
                    <a:pt x="13527" y="3035"/>
                    <a:pt x="13527" y="6765"/>
                  </a:cubicBezTo>
                  <a:lnTo>
                    <a:pt x="13527" y="6765"/>
                  </a:lnTo>
                  <a:cubicBezTo>
                    <a:pt x="13527" y="10494"/>
                    <a:pt x="10493" y="13529"/>
                    <a:pt x="6764" y="13529"/>
                  </a:cubicBezTo>
                  <a:close/>
                </a:path>
              </a:pathLst>
            </a:custGeom>
            <a:solidFill>
              <a:schemeClr val="accent4">
                <a:alpha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47" name="Freeform 13">
              <a:extLst>
                <a:ext uri="{FF2B5EF4-FFF2-40B4-BE49-F238E27FC236}">
                  <a16:creationId xmlns:a16="http://schemas.microsoft.com/office/drawing/2014/main" xmlns="" id="{61A59878-C478-204C-9069-5D41B8B421AB}"/>
                </a:ext>
              </a:extLst>
            </p:cNvPr>
            <p:cNvSpPr>
              <a:spLocks noChangeArrowheads="1"/>
            </p:cNvSpPr>
            <p:nvPr/>
          </p:nvSpPr>
          <p:spPr bwMode="auto">
            <a:xfrm>
              <a:off x="7910165" y="4345319"/>
              <a:ext cx="7654187" cy="7654186"/>
            </a:xfrm>
            <a:custGeom>
              <a:avLst/>
              <a:gdLst>
                <a:gd name="T0" fmla="*/ 6764 w 13528"/>
                <a:gd name="T1" fmla="*/ 313 h 13528"/>
                <a:gd name="T2" fmla="*/ 6764 w 13528"/>
                <a:gd name="T3" fmla="*/ 313 h 13528"/>
                <a:gd name="T4" fmla="*/ 313 w 13528"/>
                <a:gd name="T5" fmla="*/ 6763 h 13528"/>
                <a:gd name="T6" fmla="*/ 313 w 13528"/>
                <a:gd name="T7" fmla="*/ 6763 h 13528"/>
                <a:gd name="T8" fmla="*/ 6764 w 13528"/>
                <a:gd name="T9" fmla="*/ 13214 h 13528"/>
                <a:gd name="T10" fmla="*/ 6764 w 13528"/>
                <a:gd name="T11" fmla="*/ 13214 h 13528"/>
                <a:gd name="T12" fmla="*/ 13214 w 13528"/>
                <a:gd name="T13" fmla="*/ 6763 h 13528"/>
                <a:gd name="T14" fmla="*/ 13214 w 13528"/>
                <a:gd name="T15" fmla="*/ 6763 h 13528"/>
                <a:gd name="T16" fmla="*/ 6764 w 13528"/>
                <a:gd name="T17" fmla="*/ 313 h 13528"/>
                <a:gd name="T18" fmla="*/ 6764 w 13528"/>
                <a:gd name="T19" fmla="*/ 13527 h 13528"/>
                <a:gd name="T20" fmla="*/ 6764 w 13528"/>
                <a:gd name="T21" fmla="*/ 13527 h 13528"/>
                <a:gd name="T22" fmla="*/ 0 w 13528"/>
                <a:gd name="T23" fmla="*/ 6763 h 13528"/>
                <a:gd name="T24" fmla="*/ 0 w 13528"/>
                <a:gd name="T25" fmla="*/ 6763 h 13528"/>
                <a:gd name="T26" fmla="*/ 6764 w 13528"/>
                <a:gd name="T27" fmla="*/ 0 h 13528"/>
                <a:gd name="T28" fmla="*/ 6764 w 13528"/>
                <a:gd name="T29" fmla="*/ 0 h 13528"/>
                <a:gd name="T30" fmla="*/ 13527 w 13528"/>
                <a:gd name="T31" fmla="*/ 6763 h 13528"/>
                <a:gd name="T32" fmla="*/ 13527 w 13528"/>
                <a:gd name="T33" fmla="*/ 6763 h 13528"/>
                <a:gd name="T34" fmla="*/ 6764 w 13528"/>
                <a:gd name="T35" fmla="*/ 13527 h 13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528" h="13528">
                  <a:moveTo>
                    <a:pt x="6764" y="313"/>
                  </a:moveTo>
                  <a:lnTo>
                    <a:pt x="6764" y="313"/>
                  </a:lnTo>
                  <a:cubicBezTo>
                    <a:pt x="3207" y="313"/>
                    <a:pt x="313" y="3207"/>
                    <a:pt x="313" y="6763"/>
                  </a:cubicBezTo>
                  <a:lnTo>
                    <a:pt x="313" y="6763"/>
                  </a:lnTo>
                  <a:cubicBezTo>
                    <a:pt x="313" y="10320"/>
                    <a:pt x="3207" y="13214"/>
                    <a:pt x="6764" y="13214"/>
                  </a:cubicBezTo>
                  <a:lnTo>
                    <a:pt x="6764" y="13214"/>
                  </a:lnTo>
                  <a:cubicBezTo>
                    <a:pt x="10320" y="13214"/>
                    <a:pt x="13214" y="10320"/>
                    <a:pt x="13214" y="6763"/>
                  </a:cubicBezTo>
                  <a:lnTo>
                    <a:pt x="13214" y="6763"/>
                  </a:lnTo>
                  <a:cubicBezTo>
                    <a:pt x="13214" y="3207"/>
                    <a:pt x="10320" y="313"/>
                    <a:pt x="6764" y="313"/>
                  </a:cubicBezTo>
                  <a:close/>
                  <a:moveTo>
                    <a:pt x="6764" y="13527"/>
                  </a:moveTo>
                  <a:lnTo>
                    <a:pt x="6764" y="13527"/>
                  </a:lnTo>
                  <a:cubicBezTo>
                    <a:pt x="3034" y="13527"/>
                    <a:pt x="0" y="10493"/>
                    <a:pt x="0" y="6763"/>
                  </a:cubicBezTo>
                  <a:lnTo>
                    <a:pt x="0" y="6763"/>
                  </a:lnTo>
                  <a:cubicBezTo>
                    <a:pt x="0" y="3034"/>
                    <a:pt x="3034" y="0"/>
                    <a:pt x="6764" y="0"/>
                  </a:cubicBezTo>
                  <a:lnTo>
                    <a:pt x="6764" y="0"/>
                  </a:lnTo>
                  <a:cubicBezTo>
                    <a:pt x="10493" y="0"/>
                    <a:pt x="13527" y="3034"/>
                    <a:pt x="13527" y="6763"/>
                  </a:cubicBezTo>
                  <a:lnTo>
                    <a:pt x="13527" y="6763"/>
                  </a:lnTo>
                  <a:cubicBezTo>
                    <a:pt x="13527" y="10493"/>
                    <a:pt x="10493" y="13527"/>
                    <a:pt x="6764" y="13527"/>
                  </a:cubicBezTo>
                  <a:close/>
                </a:path>
              </a:pathLst>
            </a:custGeom>
            <a:solidFill>
              <a:schemeClr val="accent1">
                <a:alpha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49" name="Freeform 15">
              <a:extLst>
                <a:ext uri="{FF2B5EF4-FFF2-40B4-BE49-F238E27FC236}">
                  <a16:creationId xmlns:a16="http://schemas.microsoft.com/office/drawing/2014/main" xmlns="" id="{B0AF13C8-FF28-204A-96AC-817D862BC3CA}"/>
                </a:ext>
              </a:extLst>
            </p:cNvPr>
            <p:cNvSpPr>
              <a:spLocks noChangeArrowheads="1"/>
            </p:cNvSpPr>
            <p:nvPr/>
          </p:nvSpPr>
          <p:spPr bwMode="auto">
            <a:xfrm>
              <a:off x="8813299" y="3409753"/>
              <a:ext cx="7654187" cy="7654186"/>
            </a:xfrm>
            <a:custGeom>
              <a:avLst/>
              <a:gdLst>
                <a:gd name="T0" fmla="*/ 6763 w 13528"/>
                <a:gd name="T1" fmla="*/ 313 h 13529"/>
                <a:gd name="T2" fmla="*/ 6763 w 13528"/>
                <a:gd name="T3" fmla="*/ 313 h 13529"/>
                <a:gd name="T4" fmla="*/ 313 w 13528"/>
                <a:gd name="T5" fmla="*/ 6765 h 13529"/>
                <a:gd name="T6" fmla="*/ 313 w 13528"/>
                <a:gd name="T7" fmla="*/ 6765 h 13529"/>
                <a:gd name="T8" fmla="*/ 6763 w 13528"/>
                <a:gd name="T9" fmla="*/ 13215 h 13529"/>
                <a:gd name="T10" fmla="*/ 6763 w 13528"/>
                <a:gd name="T11" fmla="*/ 13215 h 13529"/>
                <a:gd name="T12" fmla="*/ 13214 w 13528"/>
                <a:gd name="T13" fmla="*/ 6765 h 13529"/>
                <a:gd name="T14" fmla="*/ 13214 w 13528"/>
                <a:gd name="T15" fmla="*/ 6765 h 13529"/>
                <a:gd name="T16" fmla="*/ 6763 w 13528"/>
                <a:gd name="T17" fmla="*/ 313 h 13529"/>
                <a:gd name="T18" fmla="*/ 6763 w 13528"/>
                <a:gd name="T19" fmla="*/ 13528 h 13529"/>
                <a:gd name="T20" fmla="*/ 6763 w 13528"/>
                <a:gd name="T21" fmla="*/ 13528 h 13529"/>
                <a:gd name="T22" fmla="*/ 0 w 13528"/>
                <a:gd name="T23" fmla="*/ 6765 h 13529"/>
                <a:gd name="T24" fmla="*/ 0 w 13528"/>
                <a:gd name="T25" fmla="*/ 6765 h 13529"/>
                <a:gd name="T26" fmla="*/ 6763 w 13528"/>
                <a:gd name="T27" fmla="*/ 0 h 13529"/>
                <a:gd name="T28" fmla="*/ 6763 w 13528"/>
                <a:gd name="T29" fmla="*/ 0 h 13529"/>
                <a:gd name="T30" fmla="*/ 13527 w 13528"/>
                <a:gd name="T31" fmla="*/ 6765 h 13529"/>
                <a:gd name="T32" fmla="*/ 13527 w 13528"/>
                <a:gd name="T33" fmla="*/ 6765 h 13529"/>
                <a:gd name="T34" fmla="*/ 6763 w 13528"/>
                <a:gd name="T35" fmla="*/ 13528 h 13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528" h="13529">
                  <a:moveTo>
                    <a:pt x="6763" y="313"/>
                  </a:moveTo>
                  <a:lnTo>
                    <a:pt x="6763" y="313"/>
                  </a:lnTo>
                  <a:cubicBezTo>
                    <a:pt x="3207" y="313"/>
                    <a:pt x="313" y="3207"/>
                    <a:pt x="313" y="6765"/>
                  </a:cubicBezTo>
                  <a:lnTo>
                    <a:pt x="313" y="6765"/>
                  </a:lnTo>
                  <a:cubicBezTo>
                    <a:pt x="313" y="10321"/>
                    <a:pt x="3207" y="13215"/>
                    <a:pt x="6763" y="13215"/>
                  </a:cubicBezTo>
                  <a:lnTo>
                    <a:pt x="6763" y="13215"/>
                  </a:lnTo>
                  <a:cubicBezTo>
                    <a:pt x="10320" y="13215"/>
                    <a:pt x="13214" y="10321"/>
                    <a:pt x="13214" y="6765"/>
                  </a:cubicBezTo>
                  <a:lnTo>
                    <a:pt x="13214" y="6765"/>
                  </a:lnTo>
                  <a:cubicBezTo>
                    <a:pt x="13214" y="3207"/>
                    <a:pt x="10320" y="313"/>
                    <a:pt x="6763" y="313"/>
                  </a:cubicBezTo>
                  <a:close/>
                  <a:moveTo>
                    <a:pt x="6763" y="13528"/>
                  </a:moveTo>
                  <a:lnTo>
                    <a:pt x="6763" y="13528"/>
                  </a:lnTo>
                  <a:cubicBezTo>
                    <a:pt x="3034" y="13528"/>
                    <a:pt x="0" y="10493"/>
                    <a:pt x="0" y="6765"/>
                  </a:cubicBezTo>
                  <a:lnTo>
                    <a:pt x="0" y="6765"/>
                  </a:lnTo>
                  <a:cubicBezTo>
                    <a:pt x="0" y="3035"/>
                    <a:pt x="3034" y="0"/>
                    <a:pt x="6763" y="0"/>
                  </a:cubicBezTo>
                  <a:lnTo>
                    <a:pt x="6763" y="0"/>
                  </a:lnTo>
                  <a:cubicBezTo>
                    <a:pt x="10492" y="0"/>
                    <a:pt x="13527" y="3035"/>
                    <a:pt x="13527" y="6765"/>
                  </a:cubicBezTo>
                  <a:lnTo>
                    <a:pt x="13527" y="6765"/>
                  </a:lnTo>
                  <a:cubicBezTo>
                    <a:pt x="13527" y="10493"/>
                    <a:pt x="10492" y="13528"/>
                    <a:pt x="6763" y="13528"/>
                  </a:cubicBezTo>
                  <a:close/>
                </a:path>
              </a:pathLst>
            </a:custGeom>
            <a:solidFill>
              <a:schemeClr val="accent3">
                <a:alpha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grpSp>
      <p:sp>
        <p:nvSpPr>
          <p:cNvPr id="50" name="Oval 14">
            <a:extLst>
              <a:ext uri="{FF2B5EF4-FFF2-40B4-BE49-F238E27FC236}">
                <a16:creationId xmlns:a16="http://schemas.microsoft.com/office/drawing/2014/main" xmlns="" id="{D913D06B-044A-3046-8DA0-223672BB1463}"/>
              </a:ext>
            </a:extLst>
          </p:cNvPr>
          <p:cNvSpPr/>
          <p:nvPr/>
        </p:nvSpPr>
        <p:spPr>
          <a:xfrm>
            <a:off x="7178955" y="4779113"/>
            <a:ext cx="1120929" cy="11306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51" name="Oval 13">
            <a:extLst>
              <a:ext uri="{FF2B5EF4-FFF2-40B4-BE49-F238E27FC236}">
                <a16:creationId xmlns:a16="http://schemas.microsoft.com/office/drawing/2014/main" xmlns="" id="{F7E212B6-029D-9043-8F28-7726247386D9}"/>
              </a:ext>
            </a:extLst>
          </p:cNvPr>
          <p:cNvSpPr/>
          <p:nvPr/>
        </p:nvSpPr>
        <p:spPr>
          <a:xfrm>
            <a:off x="5469203" y="4779113"/>
            <a:ext cx="1120929" cy="113063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52" name="Oval 16">
            <a:extLst>
              <a:ext uri="{FF2B5EF4-FFF2-40B4-BE49-F238E27FC236}">
                <a16:creationId xmlns:a16="http://schemas.microsoft.com/office/drawing/2014/main" xmlns="" id="{728E129E-8C37-F94F-9469-3684C3276588}"/>
              </a:ext>
            </a:extLst>
          </p:cNvPr>
          <p:cNvSpPr/>
          <p:nvPr/>
        </p:nvSpPr>
        <p:spPr>
          <a:xfrm>
            <a:off x="5038906" y="3245879"/>
            <a:ext cx="1120929" cy="113063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53" name="Oval 15">
            <a:extLst>
              <a:ext uri="{FF2B5EF4-FFF2-40B4-BE49-F238E27FC236}">
                <a16:creationId xmlns:a16="http://schemas.microsoft.com/office/drawing/2014/main" xmlns="" id="{5875A1F2-DE97-9A48-AEB8-9B18884017E0}"/>
              </a:ext>
            </a:extLst>
          </p:cNvPr>
          <p:cNvSpPr/>
          <p:nvPr/>
        </p:nvSpPr>
        <p:spPr>
          <a:xfrm>
            <a:off x="7609251" y="3245879"/>
            <a:ext cx="1120929" cy="113063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54" name="Oval 11">
            <a:extLst>
              <a:ext uri="{FF2B5EF4-FFF2-40B4-BE49-F238E27FC236}">
                <a16:creationId xmlns:a16="http://schemas.microsoft.com/office/drawing/2014/main" xmlns="" id="{7FE7943F-B527-EF48-A611-6602E003ACA9}"/>
              </a:ext>
            </a:extLst>
          </p:cNvPr>
          <p:cNvSpPr/>
          <p:nvPr/>
        </p:nvSpPr>
        <p:spPr>
          <a:xfrm>
            <a:off x="6324078" y="2220276"/>
            <a:ext cx="1120929" cy="11306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56" name="TextBox 48">
            <a:extLst>
              <a:ext uri="{FF2B5EF4-FFF2-40B4-BE49-F238E27FC236}">
                <a16:creationId xmlns:a16="http://schemas.microsoft.com/office/drawing/2014/main" xmlns="" id="{BEE051DC-2483-1545-8B5E-36518A40DB95}"/>
              </a:ext>
            </a:extLst>
          </p:cNvPr>
          <p:cNvSpPr txBox="1"/>
          <p:nvPr/>
        </p:nvSpPr>
        <p:spPr>
          <a:xfrm>
            <a:off x="7645525" y="3643402"/>
            <a:ext cx="1060095" cy="338554"/>
          </a:xfrm>
          <a:prstGeom prst="rect">
            <a:avLst/>
          </a:prstGeom>
          <a:noFill/>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err="1">
                <a:solidFill>
                  <a:prstClr val="white"/>
                </a:solidFill>
                <a:latin typeface="Calibri Light" panose="020F0302020204030204"/>
                <a:ea typeface="League Spartan" charset="0"/>
                <a:cs typeface="Poppins" pitchFamily="2" charset="77"/>
              </a:rPr>
              <a:t>Zuhören</a:t>
            </a:r>
            <a:endParaRPr kumimoji="0" lang="en-GB" sz="1600" b="1" i="0" u="none" strike="noStrike" kern="1200" cap="none" spc="0" normalizeH="0" baseline="0" noProof="0" dirty="0">
              <a:ln>
                <a:noFill/>
              </a:ln>
              <a:solidFill>
                <a:prstClr val="white"/>
              </a:solidFill>
              <a:effectLst/>
              <a:uLnTx/>
              <a:uFillTx/>
              <a:latin typeface="Calibri Light" panose="020F0302020204030204"/>
              <a:ea typeface="League Spartan" charset="0"/>
              <a:cs typeface="Poppins" pitchFamily="2" charset="77"/>
            </a:endParaRPr>
          </a:p>
        </p:txBody>
      </p:sp>
      <p:sp>
        <p:nvSpPr>
          <p:cNvPr id="57" name="TextBox 48">
            <a:extLst>
              <a:ext uri="{FF2B5EF4-FFF2-40B4-BE49-F238E27FC236}">
                <a16:creationId xmlns:a16="http://schemas.microsoft.com/office/drawing/2014/main" xmlns="" id="{90518435-A442-B447-B24C-B8E3D7B1907F}"/>
              </a:ext>
            </a:extLst>
          </p:cNvPr>
          <p:cNvSpPr txBox="1"/>
          <p:nvPr/>
        </p:nvSpPr>
        <p:spPr>
          <a:xfrm>
            <a:off x="7006405" y="5155359"/>
            <a:ext cx="1480571" cy="338554"/>
          </a:xfrm>
          <a:prstGeom prst="rect">
            <a:avLst/>
          </a:prstGeom>
          <a:noFill/>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Light" panose="020F0302020204030204"/>
                <a:ea typeface="League Spartan" charset="0"/>
                <a:cs typeface="Poppins" pitchFamily="2" charset="77"/>
              </a:rPr>
              <a:t>Transparenz</a:t>
            </a:r>
          </a:p>
        </p:txBody>
      </p:sp>
      <p:sp>
        <p:nvSpPr>
          <p:cNvPr id="59" name="TextBox 48">
            <a:extLst>
              <a:ext uri="{FF2B5EF4-FFF2-40B4-BE49-F238E27FC236}">
                <a16:creationId xmlns:a16="http://schemas.microsoft.com/office/drawing/2014/main" xmlns="" id="{68F3E4C1-6417-8143-9EC6-67CC8A99776D}"/>
              </a:ext>
            </a:extLst>
          </p:cNvPr>
          <p:cNvSpPr txBox="1"/>
          <p:nvPr/>
        </p:nvSpPr>
        <p:spPr>
          <a:xfrm>
            <a:off x="5439219" y="5180762"/>
            <a:ext cx="1121170" cy="338554"/>
          </a:xfrm>
          <a:prstGeom prst="rect">
            <a:avLst/>
          </a:prstGeom>
          <a:noFill/>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Light" panose="020F0302020204030204"/>
                <a:ea typeface="League Spartan" charset="0"/>
                <a:cs typeface="Poppins" pitchFamily="2" charset="77"/>
              </a:rPr>
              <a:t>Feedback</a:t>
            </a:r>
          </a:p>
        </p:txBody>
      </p:sp>
      <p:sp>
        <p:nvSpPr>
          <p:cNvPr id="64" name="TextBox 48">
            <a:extLst>
              <a:ext uri="{FF2B5EF4-FFF2-40B4-BE49-F238E27FC236}">
                <a16:creationId xmlns:a16="http://schemas.microsoft.com/office/drawing/2014/main" xmlns="" id="{85218073-5B4B-CC49-9DF0-E1CA0EA99DEE}"/>
              </a:ext>
            </a:extLst>
          </p:cNvPr>
          <p:cNvSpPr txBox="1"/>
          <p:nvPr/>
        </p:nvSpPr>
        <p:spPr>
          <a:xfrm>
            <a:off x="4976647" y="3643402"/>
            <a:ext cx="1223878" cy="338554"/>
          </a:xfrm>
          <a:prstGeom prst="rect">
            <a:avLst/>
          </a:prstGeom>
          <a:noFill/>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Light" panose="020F0302020204030204"/>
                <a:ea typeface="League Spartan" charset="0"/>
                <a:cs typeface="Poppins" pitchFamily="2" charset="77"/>
              </a:rPr>
              <a:t>Auflösung</a:t>
            </a:r>
          </a:p>
        </p:txBody>
      </p:sp>
      <p:sp>
        <p:nvSpPr>
          <p:cNvPr id="25" name="TextBox 48">
            <a:extLst>
              <a:ext uri="{FF2B5EF4-FFF2-40B4-BE49-F238E27FC236}">
                <a16:creationId xmlns:a16="http://schemas.microsoft.com/office/drawing/2014/main" xmlns="" id="{23EE5ECA-E1C1-410A-AC9E-E17E98646805}"/>
              </a:ext>
            </a:extLst>
          </p:cNvPr>
          <p:cNvSpPr txBox="1"/>
          <p:nvPr/>
        </p:nvSpPr>
        <p:spPr>
          <a:xfrm>
            <a:off x="6260230" y="2562217"/>
            <a:ext cx="1242134" cy="338554"/>
          </a:xfrm>
          <a:prstGeom prst="rect">
            <a:avLst/>
          </a:prstGeom>
          <a:noFill/>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err="1">
                <a:ln>
                  <a:noFill/>
                </a:ln>
                <a:solidFill>
                  <a:prstClr val="white"/>
                </a:solidFill>
                <a:effectLst/>
                <a:uLnTx/>
                <a:uFillTx/>
                <a:latin typeface="Calibri Light" panose="020F0302020204030204"/>
                <a:ea typeface="League Spartan" charset="0"/>
                <a:cs typeface="Poppins" pitchFamily="2" charset="77"/>
              </a:rPr>
              <a:t>Bewusstsein</a:t>
            </a:r>
            <a:endParaRPr kumimoji="0" lang="en-GB" sz="1600" b="1" i="0" u="none" strike="noStrike" kern="1200" cap="none" spc="0" normalizeH="0" baseline="0" noProof="0" dirty="0">
              <a:ln>
                <a:noFill/>
              </a:ln>
              <a:solidFill>
                <a:prstClr val="white"/>
              </a:solidFill>
              <a:effectLst/>
              <a:uLnTx/>
              <a:uFillTx/>
              <a:latin typeface="Calibri Light" panose="020F0302020204030204"/>
              <a:ea typeface="League Spartan" charset="0"/>
              <a:cs typeface="Poppins" pitchFamily="2" charset="77"/>
            </a:endParaRPr>
          </a:p>
        </p:txBody>
      </p:sp>
    </p:spTree>
    <p:extLst>
      <p:ext uri="{BB962C8B-B14F-4D97-AF65-F5344CB8AC3E}">
        <p14:creationId xmlns:p14="http://schemas.microsoft.com/office/powerpoint/2010/main" val="30766588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1795557" y="546695"/>
            <a:ext cx="9087377" cy="697353"/>
          </a:xfrm>
        </p:spPr>
        <p:txBody>
          <a:bodyPr>
            <a:normAutofit/>
          </a:bodyPr>
          <a:lstStyle/>
          <a:p>
            <a:pPr algn="l">
              <a:lnSpc>
                <a:spcPct val="100000"/>
              </a:lnSpc>
              <a:spcBef>
                <a:spcPts val="600"/>
              </a:spcBef>
            </a:pPr>
            <a:r>
              <a:rPr lang="en-US" sz="3600" dirty="0">
                <a:solidFill>
                  <a:srgbClr val="245473"/>
                </a:solidFill>
                <a:latin typeface="+mj-lt"/>
                <a:ea typeface="Open Sans Light" panose="020B0306030504020204" pitchFamily="34" charset="0"/>
                <a:cs typeface="Open Sans Light" panose="020B0306030504020204" pitchFamily="34" charset="0"/>
              </a:rPr>
              <a:t>SCHRITT 3 - TRANSPARENZ</a:t>
            </a:r>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270078" y="2364549"/>
            <a:ext cx="2749396" cy="2790810"/>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ts val="600"/>
              </a:spcBef>
              <a:spcAft>
                <a:spcPts val="0"/>
              </a:spcAft>
              <a:buClrTx/>
              <a:buSzTx/>
              <a:buFont typeface="Arial"/>
              <a:buNone/>
              <a:tabLst/>
              <a:defRPr/>
            </a:pPr>
            <a:r>
              <a:rPr kumimoji="0" lang="en-US" sz="22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Seien Sie ehrlich und transparent, wenn es Probleme gibt. Versuchen Sie, diese Probleme zu lösen - wenn nötig, in kleineren Schritten. Sprechen Sie darüber, wie Sie das Problem lösen werden.</a:t>
            </a:r>
            <a:endParaRPr kumimoji="0" lang="en-GB" sz="2200" b="0" i="1"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endParaRPr>
          </a:p>
        </p:txBody>
      </p:sp>
      <p:sp>
        <p:nvSpPr>
          <p:cNvPr id="69" name="Subtitle 2">
            <a:extLst>
              <a:ext uri="{FF2B5EF4-FFF2-40B4-BE49-F238E27FC236}">
                <a16:creationId xmlns:a16="http://schemas.microsoft.com/office/drawing/2014/main" xmlns="" id="{7B1276CD-F137-499A-86DB-E6496CD8EA70}"/>
              </a:ext>
            </a:extLst>
          </p:cNvPr>
          <p:cNvSpPr txBox="1">
            <a:spLocks/>
          </p:cNvSpPr>
          <p:nvPr/>
        </p:nvSpPr>
        <p:spPr>
          <a:xfrm>
            <a:off x="8736646" y="3833240"/>
            <a:ext cx="3074353" cy="2485176"/>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900" b="0" i="0" u="none" strike="noStrike" kern="1200" cap="none" spc="0" normalizeH="0" baseline="0" noProof="0" dirty="0" err="1">
                <a:ln>
                  <a:noFill/>
                </a:ln>
                <a:solidFill>
                  <a:srgbClr val="245473"/>
                </a:solidFill>
                <a:effectLst/>
                <a:uLnTx/>
                <a:uFillTx/>
                <a:latin typeface="Calibri Light" panose="020F0302020204030204"/>
                <a:ea typeface="Lato Light" panose="020F0502020204030203" pitchFamily="34" charset="0"/>
                <a:cs typeface="Mukta ExtraLight" panose="020B0000000000000000" pitchFamily="34" charset="77"/>
              </a:rPr>
              <a:t>Erkennen</a:t>
            </a:r>
            <a:r>
              <a:rPr kumimoji="0" lang="en-GB" sz="1900" b="0" i="0" u="none" strike="noStrike" kern="1200" cap="none" spc="0" normalizeH="0" baseline="0" noProof="0" dirty="0">
                <a:ln>
                  <a:noFill/>
                </a:ln>
                <a:solidFill>
                  <a:srgbClr val="245473"/>
                </a:solidFill>
                <a:effectLst/>
                <a:uLnTx/>
                <a:uFillTx/>
                <a:latin typeface="Calibri Light" panose="020F0302020204030204"/>
                <a:ea typeface="Lato Light" panose="020F0502020204030203" pitchFamily="34" charset="0"/>
                <a:cs typeface="Mukta ExtraLight" panose="020B0000000000000000" pitchFamily="34" charset="77"/>
              </a:rPr>
              <a:t> Sie an, dass es </a:t>
            </a:r>
            <a:r>
              <a:rPr kumimoji="0" lang="en-GB" sz="1900" b="0" i="0" u="none" strike="noStrike" kern="1200" cap="none" spc="0" normalizeH="0" baseline="0" noProof="0" dirty="0" err="1">
                <a:ln>
                  <a:noFill/>
                </a:ln>
                <a:solidFill>
                  <a:srgbClr val="245473"/>
                </a:solidFill>
                <a:effectLst/>
                <a:uLnTx/>
                <a:uFillTx/>
                <a:latin typeface="Calibri Light" panose="020F0302020204030204"/>
                <a:ea typeface="Lato Light" panose="020F0502020204030203" pitchFamily="34" charset="0"/>
                <a:cs typeface="Mukta ExtraLight" panose="020B0000000000000000" pitchFamily="34" charset="77"/>
              </a:rPr>
              <a:t>eine</a:t>
            </a:r>
            <a:r>
              <a:rPr kumimoji="0" lang="en-GB" sz="1900" b="0" i="0" u="none" strike="noStrike" kern="1200" cap="none" spc="0" normalizeH="0" baseline="0" noProof="0" dirty="0">
                <a:ln>
                  <a:noFill/>
                </a:ln>
                <a:solidFill>
                  <a:srgbClr val="245473"/>
                </a:solidFill>
                <a:effectLst/>
                <a:uLnTx/>
                <a:uFillTx/>
                <a:latin typeface="Calibri Light" panose="020F0302020204030204"/>
                <a:ea typeface="Lato Light" panose="020F0502020204030203" pitchFamily="34" charset="0"/>
                <a:cs typeface="Mukta ExtraLight" panose="020B0000000000000000" pitchFamily="34" charset="77"/>
              </a:rPr>
              <a:t> (Problem-) Situation gibt</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900" b="0" i="0" u="none" strike="noStrike" kern="1200" cap="none" spc="0" normalizeH="0" baseline="0" noProof="0" dirty="0" err="1">
                <a:ln>
                  <a:noFill/>
                </a:ln>
                <a:solidFill>
                  <a:srgbClr val="245473"/>
                </a:solidFill>
                <a:effectLst/>
                <a:uLnTx/>
                <a:uFillTx/>
                <a:latin typeface="Calibri Light" panose="020F0302020204030204"/>
                <a:ea typeface="Lato Light" panose="020F0502020204030203" pitchFamily="34" charset="0"/>
                <a:cs typeface="Mukta ExtraLight" panose="020B0000000000000000" pitchFamily="34" charset="77"/>
              </a:rPr>
              <a:t>Echtzeit</a:t>
            </a:r>
            <a:r>
              <a:rPr kumimoji="0" lang="en-GB" sz="1900" b="0" i="0" u="none" strike="noStrike" kern="1200" cap="none" spc="0" normalizeH="0" baseline="0" noProof="0" dirty="0">
                <a:ln>
                  <a:noFill/>
                </a:ln>
                <a:solidFill>
                  <a:srgbClr val="245473"/>
                </a:solidFill>
                <a:effectLst/>
                <a:uLnTx/>
                <a:uFillTx/>
                <a:latin typeface="Calibri Light" panose="020F0302020204030204"/>
                <a:ea typeface="Lato Light" panose="020F0502020204030203" pitchFamily="34" charset="0"/>
                <a:cs typeface="Mukta ExtraLight" panose="020B0000000000000000" pitchFamily="34" charset="77"/>
              </a:rPr>
              <a:t>-Updates am </a:t>
            </a:r>
            <a:r>
              <a:rPr kumimoji="0" lang="en-GB" sz="1900" b="0" i="0" u="none" strike="noStrike" kern="1200" cap="none" spc="0" normalizeH="0" baseline="0" noProof="0" dirty="0" err="1">
                <a:ln>
                  <a:noFill/>
                </a:ln>
                <a:solidFill>
                  <a:srgbClr val="245473"/>
                </a:solidFill>
                <a:effectLst/>
                <a:uLnTx/>
                <a:uFillTx/>
                <a:latin typeface="Calibri Light" panose="020F0302020204030204"/>
                <a:ea typeface="Lato Light" panose="020F0502020204030203" pitchFamily="34" charset="0"/>
                <a:cs typeface="Mukta ExtraLight" panose="020B0000000000000000" pitchFamily="34" charset="77"/>
              </a:rPr>
              <a:t>Laufen</a:t>
            </a:r>
            <a:r>
              <a:rPr kumimoji="0" lang="en-GB" sz="1900" b="0" i="0" u="none" strike="noStrike" kern="1200" cap="none" spc="0" normalizeH="0" baseline="0" noProof="0" dirty="0">
                <a:ln>
                  <a:noFill/>
                </a:ln>
                <a:solidFill>
                  <a:srgbClr val="245473"/>
                </a:solidFill>
                <a:effectLst/>
                <a:uLnTx/>
                <a:uFillTx/>
                <a:latin typeface="Calibri Light" panose="020F0302020204030204"/>
                <a:ea typeface="Lato Light" panose="020F0502020204030203" pitchFamily="34" charset="0"/>
                <a:cs typeface="Mukta ExtraLight" panose="020B0000000000000000" pitchFamily="34" charset="77"/>
              </a:rPr>
              <a:t> </a:t>
            </a:r>
            <a:r>
              <a:rPr kumimoji="0" lang="en-GB" sz="1900" b="0" i="0" u="none" strike="noStrike" kern="1200" cap="none" spc="0" normalizeH="0" baseline="0" noProof="0" dirty="0" err="1">
                <a:ln>
                  <a:noFill/>
                </a:ln>
                <a:solidFill>
                  <a:srgbClr val="245473"/>
                </a:solidFill>
                <a:effectLst/>
                <a:uLnTx/>
                <a:uFillTx/>
                <a:latin typeface="Calibri Light" panose="020F0302020204030204"/>
                <a:ea typeface="Lato Light" panose="020F0502020204030203" pitchFamily="34" charset="0"/>
                <a:cs typeface="Mukta ExtraLight" panose="020B0000000000000000" pitchFamily="34" charset="77"/>
              </a:rPr>
              <a:t>halten</a:t>
            </a:r>
            <a:endParaRPr kumimoji="0" lang="en-GB" sz="1900" b="0" i="0" u="none" strike="noStrike" kern="1200" cap="none" spc="0" normalizeH="0" baseline="0" noProof="0" dirty="0">
              <a:ln>
                <a:noFill/>
              </a:ln>
              <a:solidFill>
                <a:srgbClr val="245473"/>
              </a:solidFill>
              <a:effectLst/>
              <a:uLnTx/>
              <a:uFillTx/>
              <a:latin typeface="Calibri Light" panose="020F0302020204030204"/>
              <a:ea typeface="Lato Light" panose="020F0502020204030203" pitchFamily="34" charset="0"/>
              <a:cs typeface="Mukta ExtraLight" panose="020B0000000000000000" pitchFamily="34" charset="77"/>
            </a:endParaRP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900" b="0" i="0" u="none" strike="noStrike" kern="1200" cap="none" spc="0" normalizeH="0" baseline="0" noProof="0" dirty="0">
                <a:ln>
                  <a:noFill/>
                </a:ln>
                <a:solidFill>
                  <a:srgbClr val="245473"/>
                </a:solidFill>
                <a:effectLst/>
                <a:uLnTx/>
                <a:uFillTx/>
                <a:latin typeface="Calibri Light" panose="020F0302020204030204"/>
                <a:ea typeface="Lato Light" panose="020F0502020204030203" pitchFamily="34" charset="0"/>
                <a:cs typeface="Mukta ExtraLight" panose="020B0000000000000000" pitchFamily="34" charset="77"/>
              </a:rPr>
              <a:t>Seien Sie ehrlich, einfühlsam und </a:t>
            </a:r>
            <a:r>
              <a:rPr kumimoji="0" lang="en-GB" sz="1900" b="0" i="0" u="none" strike="noStrike" kern="1200" cap="none" spc="0" normalizeH="0" baseline="0" noProof="0" dirty="0" err="1">
                <a:ln>
                  <a:noFill/>
                </a:ln>
                <a:solidFill>
                  <a:srgbClr val="245473"/>
                </a:solidFill>
                <a:effectLst/>
                <a:uLnTx/>
                <a:uFillTx/>
                <a:latin typeface="Calibri Light" panose="020F0302020204030204"/>
                <a:ea typeface="Lato Light" panose="020F0502020204030203" pitchFamily="34" charset="0"/>
                <a:cs typeface="Mukta ExtraLight" panose="020B0000000000000000" pitchFamily="34" charset="77"/>
              </a:rPr>
              <a:t>geradlinig</a:t>
            </a:r>
            <a:endParaRPr kumimoji="0" lang="en-GB" sz="1900" b="0" i="0" u="none" strike="noStrike" kern="1200" cap="none" spc="0" normalizeH="0" baseline="0" noProof="0" dirty="0">
              <a:ln>
                <a:noFill/>
              </a:ln>
              <a:solidFill>
                <a:srgbClr val="245473"/>
              </a:solidFill>
              <a:effectLst/>
              <a:uLnTx/>
              <a:uFillTx/>
              <a:latin typeface="Calibri Light" panose="020F0302020204030204"/>
              <a:ea typeface="Lato Light" panose="020F0502020204030203" pitchFamily="34" charset="0"/>
              <a:cs typeface="Mukta ExtraLight" panose="020B0000000000000000" pitchFamily="34" charset="77"/>
            </a:endParaRPr>
          </a:p>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900" b="0" i="0" u="none" strike="noStrike" kern="1200" cap="none" spc="0" normalizeH="0" baseline="0" noProof="0" dirty="0">
              <a:ln>
                <a:noFill/>
              </a:ln>
              <a:solidFill>
                <a:srgbClr val="245473"/>
              </a:solidFill>
              <a:effectLst/>
              <a:uLnTx/>
              <a:uFillTx/>
              <a:latin typeface="Calibri Light" panose="020F0302020204030204"/>
              <a:ea typeface="Lato Light" panose="020F0502020204030203" pitchFamily="34" charset="0"/>
              <a:cs typeface="Mukta ExtraLight" panose="020B0000000000000000" pitchFamily="34" charset="77"/>
            </a:endParaRPr>
          </a:p>
          <a:p>
            <a:pPr marL="0" marR="0" lvl="0" indent="0" algn="l" defTabSz="1087636" rtl="0" eaLnBrk="1" fontAlgn="auto" latinLnBrk="0" hangingPunct="1">
              <a:lnSpc>
                <a:spcPts val="1313"/>
              </a:lnSpc>
              <a:spcBef>
                <a:spcPct val="20000"/>
              </a:spcBef>
              <a:spcAft>
                <a:spcPts val="0"/>
              </a:spcAft>
              <a:buClrTx/>
              <a:buSzTx/>
              <a:buFont typeface="Arial"/>
              <a:buNone/>
              <a:tabLst/>
              <a:defRPr/>
            </a:pPr>
            <a:endParaRPr kumimoji="0" lang="en-GB" sz="1600" b="0" i="0" u="none"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endParaRPr>
          </a:p>
        </p:txBody>
      </p:sp>
      <p:grpSp>
        <p:nvGrpSpPr>
          <p:cNvPr id="29" name="Group 23">
            <a:extLst>
              <a:ext uri="{FF2B5EF4-FFF2-40B4-BE49-F238E27FC236}">
                <a16:creationId xmlns:a16="http://schemas.microsoft.com/office/drawing/2014/main" xmlns="" id="{71A758E9-C38A-8348-A927-1E9245435E18}"/>
              </a:ext>
            </a:extLst>
          </p:cNvPr>
          <p:cNvGrpSpPr/>
          <p:nvPr/>
        </p:nvGrpSpPr>
        <p:grpSpPr>
          <a:xfrm>
            <a:off x="4633406" y="2473219"/>
            <a:ext cx="3714944" cy="3761325"/>
            <a:chOff x="7910165" y="3409753"/>
            <a:chExt cx="8557321" cy="8589752"/>
          </a:xfrm>
        </p:grpSpPr>
        <p:sp>
          <p:nvSpPr>
            <p:cNvPr id="32" name="Freeform 1">
              <a:extLst>
                <a:ext uri="{FF2B5EF4-FFF2-40B4-BE49-F238E27FC236}">
                  <a16:creationId xmlns:a16="http://schemas.microsoft.com/office/drawing/2014/main" xmlns="" id="{EC5D6E82-8B75-5B4E-9970-C8C3F92A7FEB}"/>
                </a:ext>
              </a:extLst>
            </p:cNvPr>
            <p:cNvSpPr>
              <a:spLocks noChangeArrowheads="1"/>
            </p:cNvSpPr>
            <p:nvPr/>
          </p:nvSpPr>
          <p:spPr bwMode="auto">
            <a:xfrm>
              <a:off x="8982950" y="3881278"/>
              <a:ext cx="7387237" cy="7387238"/>
            </a:xfrm>
            <a:custGeom>
              <a:avLst/>
              <a:gdLst>
                <a:gd name="T0" fmla="*/ 6527 w 13056"/>
                <a:gd name="T1" fmla="*/ 886 h 13057"/>
                <a:gd name="T2" fmla="*/ 6527 w 13056"/>
                <a:gd name="T3" fmla="*/ 886 h 13057"/>
                <a:gd name="T4" fmla="*/ 887 w 13056"/>
                <a:gd name="T5" fmla="*/ 6528 h 13057"/>
                <a:gd name="T6" fmla="*/ 887 w 13056"/>
                <a:gd name="T7" fmla="*/ 6528 h 13057"/>
                <a:gd name="T8" fmla="*/ 6527 w 13056"/>
                <a:gd name="T9" fmla="*/ 12169 h 13057"/>
                <a:gd name="T10" fmla="*/ 6527 w 13056"/>
                <a:gd name="T11" fmla="*/ 12169 h 13057"/>
                <a:gd name="T12" fmla="*/ 12169 w 13056"/>
                <a:gd name="T13" fmla="*/ 6528 h 13057"/>
                <a:gd name="T14" fmla="*/ 12169 w 13056"/>
                <a:gd name="T15" fmla="*/ 6528 h 13057"/>
                <a:gd name="T16" fmla="*/ 6527 w 13056"/>
                <a:gd name="T17" fmla="*/ 886 h 13057"/>
                <a:gd name="T18" fmla="*/ 6527 w 13056"/>
                <a:gd name="T19" fmla="*/ 13056 h 13057"/>
                <a:gd name="T20" fmla="*/ 6527 w 13056"/>
                <a:gd name="T21" fmla="*/ 13056 h 13057"/>
                <a:gd name="T22" fmla="*/ 0 w 13056"/>
                <a:gd name="T23" fmla="*/ 6528 h 13057"/>
                <a:gd name="T24" fmla="*/ 0 w 13056"/>
                <a:gd name="T25" fmla="*/ 6528 h 13057"/>
                <a:gd name="T26" fmla="*/ 6527 w 13056"/>
                <a:gd name="T27" fmla="*/ 0 h 13057"/>
                <a:gd name="T28" fmla="*/ 6527 w 13056"/>
                <a:gd name="T29" fmla="*/ 0 h 13057"/>
                <a:gd name="T30" fmla="*/ 13055 w 13056"/>
                <a:gd name="T31" fmla="*/ 6528 h 13057"/>
                <a:gd name="T32" fmla="*/ 13055 w 13056"/>
                <a:gd name="T33" fmla="*/ 6528 h 13057"/>
                <a:gd name="T34" fmla="*/ 6527 w 13056"/>
                <a:gd name="T35" fmla="*/ 13056 h 13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56" h="13057">
                  <a:moveTo>
                    <a:pt x="6527" y="886"/>
                  </a:moveTo>
                  <a:lnTo>
                    <a:pt x="6527" y="886"/>
                  </a:lnTo>
                  <a:cubicBezTo>
                    <a:pt x="3417" y="886"/>
                    <a:pt x="887" y="3417"/>
                    <a:pt x="887" y="6528"/>
                  </a:cubicBezTo>
                  <a:lnTo>
                    <a:pt x="887" y="6528"/>
                  </a:lnTo>
                  <a:cubicBezTo>
                    <a:pt x="887" y="9638"/>
                    <a:pt x="3417" y="12169"/>
                    <a:pt x="6527" y="12169"/>
                  </a:cubicBezTo>
                  <a:lnTo>
                    <a:pt x="6527" y="12169"/>
                  </a:lnTo>
                  <a:cubicBezTo>
                    <a:pt x="9638" y="12169"/>
                    <a:pt x="12169" y="9638"/>
                    <a:pt x="12169" y="6528"/>
                  </a:cubicBezTo>
                  <a:lnTo>
                    <a:pt x="12169" y="6528"/>
                  </a:lnTo>
                  <a:cubicBezTo>
                    <a:pt x="12169" y="3417"/>
                    <a:pt x="9638" y="886"/>
                    <a:pt x="6527" y="886"/>
                  </a:cubicBezTo>
                  <a:close/>
                  <a:moveTo>
                    <a:pt x="6527" y="13056"/>
                  </a:moveTo>
                  <a:lnTo>
                    <a:pt x="6527" y="13056"/>
                  </a:lnTo>
                  <a:cubicBezTo>
                    <a:pt x="2929" y="13056"/>
                    <a:pt x="0" y="10127"/>
                    <a:pt x="0" y="6528"/>
                  </a:cubicBezTo>
                  <a:lnTo>
                    <a:pt x="0" y="6528"/>
                  </a:lnTo>
                  <a:cubicBezTo>
                    <a:pt x="0" y="2929"/>
                    <a:pt x="2929" y="0"/>
                    <a:pt x="6527" y="0"/>
                  </a:cubicBezTo>
                  <a:lnTo>
                    <a:pt x="6527" y="0"/>
                  </a:lnTo>
                  <a:cubicBezTo>
                    <a:pt x="10126" y="0"/>
                    <a:pt x="13055" y="2929"/>
                    <a:pt x="13055" y="6528"/>
                  </a:cubicBezTo>
                  <a:lnTo>
                    <a:pt x="13055" y="6528"/>
                  </a:lnTo>
                  <a:cubicBezTo>
                    <a:pt x="13055" y="10127"/>
                    <a:pt x="10126" y="13056"/>
                    <a:pt x="6527" y="13056"/>
                  </a:cubicBezTo>
                  <a:close/>
                </a:path>
              </a:pathLst>
            </a:custGeom>
            <a:solidFill>
              <a:schemeClr val="accent1">
                <a:alpha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34" name="Freeform 3">
              <a:extLst>
                <a:ext uri="{FF2B5EF4-FFF2-40B4-BE49-F238E27FC236}">
                  <a16:creationId xmlns:a16="http://schemas.microsoft.com/office/drawing/2014/main" xmlns="" id="{90D02CB2-3742-114A-AA0E-EED985F92129}"/>
                </a:ext>
              </a:extLst>
            </p:cNvPr>
            <p:cNvSpPr>
              <a:spLocks noChangeArrowheads="1"/>
            </p:cNvSpPr>
            <p:nvPr/>
          </p:nvSpPr>
          <p:spPr bwMode="auto">
            <a:xfrm>
              <a:off x="8828269" y="4011010"/>
              <a:ext cx="7387237" cy="7387238"/>
            </a:xfrm>
            <a:custGeom>
              <a:avLst/>
              <a:gdLst>
                <a:gd name="T0" fmla="*/ 6527 w 13056"/>
                <a:gd name="T1" fmla="*/ 887 h 13057"/>
                <a:gd name="T2" fmla="*/ 6527 w 13056"/>
                <a:gd name="T3" fmla="*/ 887 h 13057"/>
                <a:gd name="T4" fmla="*/ 887 w 13056"/>
                <a:gd name="T5" fmla="*/ 6529 h 13057"/>
                <a:gd name="T6" fmla="*/ 887 w 13056"/>
                <a:gd name="T7" fmla="*/ 6529 h 13057"/>
                <a:gd name="T8" fmla="*/ 6527 w 13056"/>
                <a:gd name="T9" fmla="*/ 12170 h 13057"/>
                <a:gd name="T10" fmla="*/ 6527 w 13056"/>
                <a:gd name="T11" fmla="*/ 12170 h 13057"/>
                <a:gd name="T12" fmla="*/ 12169 w 13056"/>
                <a:gd name="T13" fmla="*/ 6529 h 13057"/>
                <a:gd name="T14" fmla="*/ 12169 w 13056"/>
                <a:gd name="T15" fmla="*/ 6529 h 13057"/>
                <a:gd name="T16" fmla="*/ 6527 w 13056"/>
                <a:gd name="T17" fmla="*/ 887 h 13057"/>
                <a:gd name="T18" fmla="*/ 6527 w 13056"/>
                <a:gd name="T19" fmla="*/ 13056 h 13057"/>
                <a:gd name="T20" fmla="*/ 6527 w 13056"/>
                <a:gd name="T21" fmla="*/ 13056 h 13057"/>
                <a:gd name="T22" fmla="*/ 0 w 13056"/>
                <a:gd name="T23" fmla="*/ 6529 h 13057"/>
                <a:gd name="T24" fmla="*/ 0 w 13056"/>
                <a:gd name="T25" fmla="*/ 6529 h 13057"/>
                <a:gd name="T26" fmla="*/ 6527 w 13056"/>
                <a:gd name="T27" fmla="*/ 0 h 13057"/>
                <a:gd name="T28" fmla="*/ 6527 w 13056"/>
                <a:gd name="T29" fmla="*/ 0 h 13057"/>
                <a:gd name="T30" fmla="*/ 13055 w 13056"/>
                <a:gd name="T31" fmla="*/ 6529 h 13057"/>
                <a:gd name="T32" fmla="*/ 13055 w 13056"/>
                <a:gd name="T33" fmla="*/ 6529 h 13057"/>
                <a:gd name="T34" fmla="*/ 6527 w 13056"/>
                <a:gd name="T35" fmla="*/ 13056 h 13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56" h="13057">
                  <a:moveTo>
                    <a:pt x="6527" y="887"/>
                  </a:moveTo>
                  <a:lnTo>
                    <a:pt x="6527" y="887"/>
                  </a:lnTo>
                  <a:cubicBezTo>
                    <a:pt x="3417" y="887"/>
                    <a:pt x="887" y="3418"/>
                    <a:pt x="887" y="6529"/>
                  </a:cubicBezTo>
                  <a:lnTo>
                    <a:pt x="887" y="6529"/>
                  </a:lnTo>
                  <a:cubicBezTo>
                    <a:pt x="887" y="9639"/>
                    <a:pt x="3417" y="12170"/>
                    <a:pt x="6527" y="12170"/>
                  </a:cubicBezTo>
                  <a:lnTo>
                    <a:pt x="6527" y="12170"/>
                  </a:lnTo>
                  <a:cubicBezTo>
                    <a:pt x="9638" y="12170"/>
                    <a:pt x="12169" y="9639"/>
                    <a:pt x="12169" y="6529"/>
                  </a:cubicBezTo>
                  <a:lnTo>
                    <a:pt x="12169" y="6529"/>
                  </a:lnTo>
                  <a:cubicBezTo>
                    <a:pt x="12169" y="3418"/>
                    <a:pt x="9638" y="887"/>
                    <a:pt x="6527" y="887"/>
                  </a:cubicBezTo>
                  <a:close/>
                  <a:moveTo>
                    <a:pt x="6527" y="13056"/>
                  </a:moveTo>
                  <a:lnTo>
                    <a:pt x="6527" y="13056"/>
                  </a:lnTo>
                  <a:cubicBezTo>
                    <a:pt x="2929" y="13056"/>
                    <a:pt x="0" y="10127"/>
                    <a:pt x="0" y="6529"/>
                  </a:cubicBezTo>
                  <a:lnTo>
                    <a:pt x="0" y="6529"/>
                  </a:lnTo>
                  <a:cubicBezTo>
                    <a:pt x="0" y="2929"/>
                    <a:pt x="2929" y="0"/>
                    <a:pt x="6527" y="0"/>
                  </a:cubicBezTo>
                  <a:lnTo>
                    <a:pt x="6527" y="0"/>
                  </a:lnTo>
                  <a:cubicBezTo>
                    <a:pt x="10126" y="0"/>
                    <a:pt x="13055" y="2929"/>
                    <a:pt x="13055" y="6529"/>
                  </a:cubicBezTo>
                  <a:lnTo>
                    <a:pt x="13055" y="6529"/>
                  </a:lnTo>
                  <a:cubicBezTo>
                    <a:pt x="13055" y="10127"/>
                    <a:pt x="10126" y="13056"/>
                    <a:pt x="6527" y="13056"/>
                  </a:cubicBezTo>
                  <a:close/>
                </a:path>
              </a:pathLst>
            </a:custGeom>
            <a:solidFill>
              <a:schemeClr val="accent3">
                <a:alpha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35" name="Freeform 5">
              <a:extLst>
                <a:ext uri="{FF2B5EF4-FFF2-40B4-BE49-F238E27FC236}">
                  <a16:creationId xmlns:a16="http://schemas.microsoft.com/office/drawing/2014/main" xmlns="" id="{CA6A0D82-224B-6B41-B86C-402F64B57AA5}"/>
                </a:ext>
              </a:extLst>
            </p:cNvPr>
            <p:cNvSpPr>
              <a:spLocks noChangeArrowheads="1"/>
            </p:cNvSpPr>
            <p:nvPr/>
          </p:nvSpPr>
          <p:spPr bwMode="auto">
            <a:xfrm>
              <a:off x="8364228" y="3858827"/>
              <a:ext cx="7387237" cy="7387236"/>
            </a:xfrm>
            <a:custGeom>
              <a:avLst/>
              <a:gdLst>
                <a:gd name="T0" fmla="*/ 6528 w 13056"/>
                <a:gd name="T1" fmla="*/ 886 h 13056"/>
                <a:gd name="T2" fmla="*/ 6528 w 13056"/>
                <a:gd name="T3" fmla="*/ 886 h 13056"/>
                <a:gd name="T4" fmla="*/ 887 w 13056"/>
                <a:gd name="T5" fmla="*/ 6528 h 13056"/>
                <a:gd name="T6" fmla="*/ 887 w 13056"/>
                <a:gd name="T7" fmla="*/ 6528 h 13056"/>
                <a:gd name="T8" fmla="*/ 6528 w 13056"/>
                <a:gd name="T9" fmla="*/ 12169 h 13056"/>
                <a:gd name="T10" fmla="*/ 6528 w 13056"/>
                <a:gd name="T11" fmla="*/ 12169 h 13056"/>
                <a:gd name="T12" fmla="*/ 12169 w 13056"/>
                <a:gd name="T13" fmla="*/ 6528 h 13056"/>
                <a:gd name="T14" fmla="*/ 12169 w 13056"/>
                <a:gd name="T15" fmla="*/ 6528 h 13056"/>
                <a:gd name="T16" fmla="*/ 6528 w 13056"/>
                <a:gd name="T17" fmla="*/ 886 h 13056"/>
                <a:gd name="T18" fmla="*/ 6528 w 13056"/>
                <a:gd name="T19" fmla="*/ 13055 h 13056"/>
                <a:gd name="T20" fmla="*/ 6528 w 13056"/>
                <a:gd name="T21" fmla="*/ 13055 h 13056"/>
                <a:gd name="T22" fmla="*/ 0 w 13056"/>
                <a:gd name="T23" fmla="*/ 6528 h 13056"/>
                <a:gd name="T24" fmla="*/ 0 w 13056"/>
                <a:gd name="T25" fmla="*/ 6528 h 13056"/>
                <a:gd name="T26" fmla="*/ 6528 w 13056"/>
                <a:gd name="T27" fmla="*/ 0 h 13056"/>
                <a:gd name="T28" fmla="*/ 6528 w 13056"/>
                <a:gd name="T29" fmla="*/ 0 h 13056"/>
                <a:gd name="T30" fmla="*/ 13055 w 13056"/>
                <a:gd name="T31" fmla="*/ 6528 h 13056"/>
                <a:gd name="T32" fmla="*/ 13055 w 13056"/>
                <a:gd name="T33" fmla="*/ 6528 h 13056"/>
                <a:gd name="T34" fmla="*/ 6528 w 13056"/>
                <a:gd name="T35" fmla="*/ 13055 h 13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56" h="13056">
                  <a:moveTo>
                    <a:pt x="6528" y="886"/>
                  </a:moveTo>
                  <a:lnTo>
                    <a:pt x="6528" y="886"/>
                  </a:lnTo>
                  <a:cubicBezTo>
                    <a:pt x="3417" y="886"/>
                    <a:pt x="887" y="3417"/>
                    <a:pt x="887" y="6528"/>
                  </a:cubicBezTo>
                  <a:lnTo>
                    <a:pt x="887" y="6528"/>
                  </a:lnTo>
                  <a:cubicBezTo>
                    <a:pt x="887" y="9638"/>
                    <a:pt x="3417" y="12169"/>
                    <a:pt x="6528" y="12169"/>
                  </a:cubicBezTo>
                  <a:lnTo>
                    <a:pt x="6528" y="12169"/>
                  </a:lnTo>
                  <a:cubicBezTo>
                    <a:pt x="9638" y="12169"/>
                    <a:pt x="12169" y="9638"/>
                    <a:pt x="12169" y="6528"/>
                  </a:cubicBezTo>
                  <a:lnTo>
                    <a:pt x="12169" y="6528"/>
                  </a:lnTo>
                  <a:cubicBezTo>
                    <a:pt x="12169" y="3417"/>
                    <a:pt x="9638" y="886"/>
                    <a:pt x="6528" y="886"/>
                  </a:cubicBezTo>
                  <a:close/>
                  <a:moveTo>
                    <a:pt x="6528" y="13055"/>
                  </a:moveTo>
                  <a:lnTo>
                    <a:pt x="6528" y="13055"/>
                  </a:lnTo>
                  <a:cubicBezTo>
                    <a:pt x="2929" y="13055"/>
                    <a:pt x="0" y="10127"/>
                    <a:pt x="0" y="6528"/>
                  </a:cubicBezTo>
                  <a:lnTo>
                    <a:pt x="0" y="6528"/>
                  </a:lnTo>
                  <a:cubicBezTo>
                    <a:pt x="0" y="2928"/>
                    <a:pt x="2929" y="0"/>
                    <a:pt x="6528" y="0"/>
                  </a:cubicBezTo>
                  <a:lnTo>
                    <a:pt x="6528" y="0"/>
                  </a:lnTo>
                  <a:cubicBezTo>
                    <a:pt x="10126" y="0"/>
                    <a:pt x="13055" y="2928"/>
                    <a:pt x="13055" y="6528"/>
                  </a:cubicBezTo>
                  <a:lnTo>
                    <a:pt x="13055" y="6528"/>
                  </a:lnTo>
                  <a:cubicBezTo>
                    <a:pt x="13055" y="10127"/>
                    <a:pt x="10126" y="13055"/>
                    <a:pt x="6528" y="13055"/>
                  </a:cubicBezTo>
                  <a:close/>
                </a:path>
              </a:pathLst>
            </a:custGeom>
            <a:solidFill>
              <a:schemeClr val="accent6">
                <a:lumMod val="90000"/>
                <a:alpha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41" name="Freeform 6">
              <a:extLst>
                <a:ext uri="{FF2B5EF4-FFF2-40B4-BE49-F238E27FC236}">
                  <a16:creationId xmlns:a16="http://schemas.microsoft.com/office/drawing/2014/main" xmlns="" id="{59A1A1FD-066E-6D4A-A589-CF30DF74C92D}"/>
                </a:ext>
              </a:extLst>
            </p:cNvPr>
            <p:cNvSpPr>
              <a:spLocks noChangeArrowheads="1"/>
            </p:cNvSpPr>
            <p:nvPr/>
          </p:nvSpPr>
          <p:spPr bwMode="auto">
            <a:xfrm>
              <a:off x="8304352" y="4245526"/>
              <a:ext cx="7387237" cy="7387238"/>
            </a:xfrm>
            <a:custGeom>
              <a:avLst/>
              <a:gdLst>
                <a:gd name="T0" fmla="*/ 6528 w 13056"/>
                <a:gd name="T1" fmla="*/ 886 h 13056"/>
                <a:gd name="T2" fmla="*/ 6528 w 13056"/>
                <a:gd name="T3" fmla="*/ 886 h 13056"/>
                <a:gd name="T4" fmla="*/ 886 w 13056"/>
                <a:gd name="T5" fmla="*/ 6527 h 13056"/>
                <a:gd name="T6" fmla="*/ 886 w 13056"/>
                <a:gd name="T7" fmla="*/ 6527 h 13056"/>
                <a:gd name="T8" fmla="*/ 6528 w 13056"/>
                <a:gd name="T9" fmla="*/ 12169 h 13056"/>
                <a:gd name="T10" fmla="*/ 6528 w 13056"/>
                <a:gd name="T11" fmla="*/ 12169 h 13056"/>
                <a:gd name="T12" fmla="*/ 12168 w 13056"/>
                <a:gd name="T13" fmla="*/ 6527 h 13056"/>
                <a:gd name="T14" fmla="*/ 12168 w 13056"/>
                <a:gd name="T15" fmla="*/ 6527 h 13056"/>
                <a:gd name="T16" fmla="*/ 6528 w 13056"/>
                <a:gd name="T17" fmla="*/ 886 h 13056"/>
                <a:gd name="T18" fmla="*/ 6528 w 13056"/>
                <a:gd name="T19" fmla="*/ 13055 h 13056"/>
                <a:gd name="T20" fmla="*/ 6528 w 13056"/>
                <a:gd name="T21" fmla="*/ 13055 h 13056"/>
                <a:gd name="T22" fmla="*/ 0 w 13056"/>
                <a:gd name="T23" fmla="*/ 6527 h 13056"/>
                <a:gd name="T24" fmla="*/ 0 w 13056"/>
                <a:gd name="T25" fmla="*/ 6527 h 13056"/>
                <a:gd name="T26" fmla="*/ 6528 w 13056"/>
                <a:gd name="T27" fmla="*/ 0 h 13056"/>
                <a:gd name="T28" fmla="*/ 6528 w 13056"/>
                <a:gd name="T29" fmla="*/ 0 h 13056"/>
                <a:gd name="T30" fmla="*/ 13055 w 13056"/>
                <a:gd name="T31" fmla="*/ 6527 h 13056"/>
                <a:gd name="T32" fmla="*/ 13055 w 13056"/>
                <a:gd name="T33" fmla="*/ 6527 h 13056"/>
                <a:gd name="T34" fmla="*/ 6528 w 13056"/>
                <a:gd name="T35" fmla="*/ 13055 h 13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56" h="13056">
                  <a:moveTo>
                    <a:pt x="6528" y="886"/>
                  </a:moveTo>
                  <a:lnTo>
                    <a:pt x="6528" y="886"/>
                  </a:lnTo>
                  <a:cubicBezTo>
                    <a:pt x="3417" y="886"/>
                    <a:pt x="886" y="3417"/>
                    <a:pt x="886" y="6527"/>
                  </a:cubicBezTo>
                  <a:lnTo>
                    <a:pt x="886" y="6527"/>
                  </a:lnTo>
                  <a:cubicBezTo>
                    <a:pt x="886" y="9638"/>
                    <a:pt x="3417" y="12169"/>
                    <a:pt x="6528" y="12169"/>
                  </a:cubicBezTo>
                  <a:lnTo>
                    <a:pt x="6528" y="12169"/>
                  </a:lnTo>
                  <a:cubicBezTo>
                    <a:pt x="9637" y="12169"/>
                    <a:pt x="12168" y="9638"/>
                    <a:pt x="12168" y="6527"/>
                  </a:cubicBezTo>
                  <a:lnTo>
                    <a:pt x="12168" y="6527"/>
                  </a:lnTo>
                  <a:cubicBezTo>
                    <a:pt x="12168" y="3417"/>
                    <a:pt x="9637" y="886"/>
                    <a:pt x="6528" y="886"/>
                  </a:cubicBezTo>
                  <a:close/>
                  <a:moveTo>
                    <a:pt x="6528" y="13055"/>
                  </a:moveTo>
                  <a:lnTo>
                    <a:pt x="6528" y="13055"/>
                  </a:lnTo>
                  <a:cubicBezTo>
                    <a:pt x="2928" y="13055"/>
                    <a:pt x="0" y="10127"/>
                    <a:pt x="0" y="6527"/>
                  </a:cubicBezTo>
                  <a:lnTo>
                    <a:pt x="0" y="6527"/>
                  </a:lnTo>
                  <a:cubicBezTo>
                    <a:pt x="0" y="2928"/>
                    <a:pt x="2928" y="0"/>
                    <a:pt x="6528" y="0"/>
                  </a:cubicBezTo>
                  <a:lnTo>
                    <a:pt x="6528" y="0"/>
                  </a:lnTo>
                  <a:cubicBezTo>
                    <a:pt x="10126" y="0"/>
                    <a:pt x="13055" y="2928"/>
                    <a:pt x="13055" y="6527"/>
                  </a:cubicBezTo>
                  <a:lnTo>
                    <a:pt x="13055" y="6527"/>
                  </a:lnTo>
                  <a:cubicBezTo>
                    <a:pt x="13055" y="10127"/>
                    <a:pt x="10126" y="13055"/>
                    <a:pt x="6528" y="13055"/>
                  </a:cubicBezTo>
                  <a:close/>
                </a:path>
              </a:pathLst>
            </a:custGeom>
            <a:solidFill>
              <a:schemeClr val="accent5">
                <a:alpha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43" name="Freeform 9">
              <a:extLst>
                <a:ext uri="{FF2B5EF4-FFF2-40B4-BE49-F238E27FC236}">
                  <a16:creationId xmlns:a16="http://schemas.microsoft.com/office/drawing/2014/main" xmlns="" id="{3CAB4D51-59D8-A945-941C-2E3DBA8512DA}"/>
                </a:ext>
              </a:extLst>
            </p:cNvPr>
            <p:cNvSpPr>
              <a:spLocks noChangeArrowheads="1"/>
            </p:cNvSpPr>
            <p:nvPr/>
          </p:nvSpPr>
          <p:spPr bwMode="auto">
            <a:xfrm>
              <a:off x="8681071" y="4332846"/>
              <a:ext cx="7654187" cy="7654186"/>
            </a:xfrm>
            <a:custGeom>
              <a:avLst/>
              <a:gdLst>
                <a:gd name="T0" fmla="*/ 6764 w 13529"/>
                <a:gd name="T1" fmla="*/ 313 h 13528"/>
                <a:gd name="T2" fmla="*/ 6764 w 13529"/>
                <a:gd name="T3" fmla="*/ 313 h 13528"/>
                <a:gd name="T4" fmla="*/ 314 w 13529"/>
                <a:gd name="T5" fmla="*/ 6763 h 13528"/>
                <a:gd name="T6" fmla="*/ 314 w 13529"/>
                <a:gd name="T7" fmla="*/ 6763 h 13528"/>
                <a:gd name="T8" fmla="*/ 6764 w 13529"/>
                <a:gd name="T9" fmla="*/ 13214 h 13528"/>
                <a:gd name="T10" fmla="*/ 6764 w 13529"/>
                <a:gd name="T11" fmla="*/ 13214 h 13528"/>
                <a:gd name="T12" fmla="*/ 13215 w 13529"/>
                <a:gd name="T13" fmla="*/ 6763 h 13528"/>
                <a:gd name="T14" fmla="*/ 13215 w 13529"/>
                <a:gd name="T15" fmla="*/ 6763 h 13528"/>
                <a:gd name="T16" fmla="*/ 6764 w 13529"/>
                <a:gd name="T17" fmla="*/ 313 h 13528"/>
                <a:gd name="T18" fmla="*/ 6764 w 13529"/>
                <a:gd name="T19" fmla="*/ 13527 h 13528"/>
                <a:gd name="T20" fmla="*/ 6764 w 13529"/>
                <a:gd name="T21" fmla="*/ 13527 h 13528"/>
                <a:gd name="T22" fmla="*/ 0 w 13529"/>
                <a:gd name="T23" fmla="*/ 6763 h 13528"/>
                <a:gd name="T24" fmla="*/ 0 w 13529"/>
                <a:gd name="T25" fmla="*/ 6763 h 13528"/>
                <a:gd name="T26" fmla="*/ 6764 w 13529"/>
                <a:gd name="T27" fmla="*/ 0 h 13528"/>
                <a:gd name="T28" fmla="*/ 6764 w 13529"/>
                <a:gd name="T29" fmla="*/ 0 h 13528"/>
                <a:gd name="T30" fmla="*/ 13528 w 13529"/>
                <a:gd name="T31" fmla="*/ 6763 h 13528"/>
                <a:gd name="T32" fmla="*/ 13528 w 13529"/>
                <a:gd name="T33" fmla="*/ 6763 h 13528"/>
                <a:gd name="T34" fmla="*/ 6764 w 13529"/>
                <a:gd name="T35" fmla="*/ 13527 h 13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529" h="13528">
                  <a:moveTo>
                    <a:pt x="6764" y="313"/>
                  </a:moveTo>
                  <a:lnTo>
                    <a:pt x="6764" y="313"/>
                  </a:lnTo>
                  <a:cubicBezTo>
                    <a:pt x="3207" y="313"/>
                    <a:pt x="314" y="3207"/>
                    <a:pt x="314" y="6763"/>
                  </a:cubicBezTo>
                  <a:lnTo>
                    <a:pt x="314" y="6763"/>
                  </a:lnTo>
                  <a:cubicBezTo>
                    <a:pt x="314" y="10320"/>
                    <a:pt x="3207" y="13214"/>
                    <a:pt x="6764" y="13214"/>
                  </a:cubicBezTo>
                  <a:lnTo>
                    <a:pt x="6764" y="13214"/>
                  </a:lnTo>
                  <a:cubicBezTo>
                    <a:pt x="10320" y="13214"/>
                    <a:pt x="13215" y="10320"/>
                    <a:pt x="13215" y="6763"/>
                  </a:cubicBezTo>
                  <a:lnTo>
                    <a:pt x="13215" y="6763"/>
                  </a:lnTo>
                  <a:cubicBezTo>
                    <a:pt x="13215" y="3207"/>
                    <a:pt x="10320" y="313"/>
                    <a:pt x="6764" y="313"/>
                  </a:cubicBezTo>
                  <a:close/>
                  <a:moveTo>
                    <a:pt x="6764" y="13527"/>
                  </a:moveTo>
                  <a:lnTo>
                    <a:pt x="6764" y="13527"/>
                  </a:lnTo>
                  <a:cubicBezTo>
                    <a:pt x="3035" y="13527"/>
                    <a:pt x="0" y="10493"/>
                    <a:pt x="0" y="6763"/>
                  </a:cubicBezTo>
                  <a:lnTo>
                    <a:pt x="0" y="6763"/>
                  </a:lnTo>
                  <a:cubicBezTo>
                    <a:pt x="0" y="3035"/>
                    <a:pt x="3035" y="0"/>
                    <a:pt x="6764" y="0"/>
                  </a:cubicBezTo>
                  <a:lnTo>
                    <a:pt x="6764" y="0"/>
                  </a:lnTo>
                  <a:cubicBezTo>
                    <a:pt x="10493" y="0"/>
                    <a:pt x="13528" y="3035"/>
                    <a:pt x="13528" y="6763"/>
                  </a:cubicBezTo>
                  <a:lnTo>
                    <a:pt x="13528" y="6763"/>
                  </a:lnTo>
                  <a:cubicBezTo>
                    <a:pt x="13528" y="10493"/>
                    <a:pt x="10493" y="13527"/>
                    <a:pt x="6764" y="13527"/>
                  </a:cubicBezTo>
                  <a:close/>
                </a:path>
              </a:pathLst>
            </a:custGeom>
            <a:solidFill>
              <a:schemeClr val="accent2">
                <a:alpha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45" name="Freeform 11">
              <a:extLst>
                <a:ext uri="{FF2B5EF4-FFF2-40B4-BE49-F238E27FC236}">
                  <a16:creationId xmlns:a16="http://schemas.microsoft.com/office/drawing/2014/main" xmlns="" id="{A1751E3A-8DFD-9447-B2FA-757285A751EC}"/>
                </a:ext>
              </a:extLst>
            </p:cNvPr>
            <p:cNvSpPr>
              <a:spLocks noChangeArrowheads="1"/>
            </p:cNvSpPr>
            <p:nvPr/>
          </p:nvSpPr>
          <p:spPr bwMode="auto">
            <a:xfrm>
              <a:off x="8012452" y="3546969"/>
              <a:ext cx="7654187" cy="7654186"/>
            </a:xfrm>
            <a:custGeom>
              <a:avLst/>
              <a:gdLst>
                <a:gd name="T0" fmla="*/ 6764 w 13528"/>
                <a:gd name="T1" fmla="*/ 313 h 13530"/>
                <a:gd name="T2" fmla="*/ 6764 w 13528"/>
                <a:gd name="T3" fmla="*/ 313 h 13530"/>
                <a:gd name="T4" fmla="*/ 313 w 13528"/>
                <a:gd name="T5" fmla="*/ 6765 h 13530"/>
                <a:gd name="T6" fmla="*/ 313 w 13528"/>
                <a:gd name="T7" fmla="*/ 6765 h 13530"/>
                <a:gd name="T8" fmla="*/ 6764 w 13528"/>
                <a:gd name="T9" fmla="*/ 13215 h 13530"/>
                <a:gd name="T10" fmla="*/ 6764 w 13528"/>
                <a:gd name="T11" fmla="*/ 13215 h 13530"/>
                <a:gd name="T12" fmla="*/ 13214 w 13528"/>
                <a:gd name="T13" fmla="*/ 6765 h 13530"/>
                <a:gd name="T14" fmla="*/ 13214 w 13528"/>
                <a:gd name="T15" fmla="*/ 6765 h 13530"/>
                <a:gd name="T16" fmla="*/ 6764 w 13528"/>
                <a:gd name="T17" fmla="*/ 313 h 13530"/>
                <a:gd name="T18" fmla="*/ 6764 w 13528"/>
                <a:gd name="T19" fmla="*/ 13529 h 13530"/>
                <a:gd name="T20" fmla="*/ 6764 w 13528"/>
                <a:gd name="T21" fmla="*/ 13529 h 13530"/>
                <a:gd name="T22" fmla="*/ 0 w 13528"/>
                <a:gd name="T23" fmla="*/ 6765 h 13530"/>
                <a:gd name="T24" fmla="*/ 0 w 13528"/>
                <a:gd name="T25" fmla="*/ 6765 h 13530"/>
                <a:gd name="T26" fmla="*/ 6764 w 13528"/>
                <a:gd name="T27" fmla="*/ 0 h 13530"/>
                <a:gd name="T28" fmla="*/ 6764 w 13528"/>
                <a:gd name="T29" fmla="*/ 0 h 13530"/>
                <a:gd name="T30" fmla="*/ 13527 w 13528"/>
                <a:gd name="T31" fmla="*/ 6765 h 13530"/>
                <a:gd name="T32" fmla="*/ 13527 w 13528"/>
                <a:gd name="T33" fmla="*/ 6765 h 13530"/>
                <a:gd name="T34" fmla="*/ 6764 w 13528"/>
                <a:gd name="T35" fmla="*/ 13529 h 13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528" h="13530">
                  <a:moveTo>
                    <a:pt x="6764" y="313"/>
                  </a:moveTo>
                  <a:lnTo>
                    <a:pt x="6764" y="313"/>
                  </a:lnTo>
                  <a:cubicBezTo>
                    <a:pt x="3207" y="313"/>
                    <a:pt x="313" y="3208"/>
                    <a:pt x="313" y="6765"/>
                  </a:cubicBezTo>
                  <a:lnTo>
                    <a:pt x="313" y="6765"/>
                  </a:lnTo>
                  <a:cubicBezTo>
                    <a:pt x="313" y="10321"/>
                    <a:pt x="3207" y="13215"/>
                    <a:pt x="6764" y="13215"/>
                  </a:cubicBezTo>
                  <a:lnTo>
                    <a:pt x="6764" y="13215"/>
                  </a:lnTo>
                  <a:cubicBezTo>
                    <a:pt x="10321" y="13215"/>
                    <a:pt x="13214" y="10321"/>
                    <a:pt x="13214" y="6765"/>
                  </a:cubicBezTo>
                  <a:lnTo>
                    <a:pt x="13214" y="6765"/>
                  </a:lnTo>
                  <a:cubicBezTo>
                    <a:pt x="13214" y="3208"/>
                    <a:pt x="10321" y="313"/>
                    <a:pt x="6764" y="313"/>
                  </a:cubicBezTo>
                  <a:close/>
                  <a:moveTo>
                    <a:pt x="6764" y="13529"/>
                  </a:moveTo>
                  <a:lnTo>
                    <a:pt x="6764" y="13529"/>
                  </a:lnTo>
                  <a:cubicBezTo>
                    <a:pt x="3034" y="13529"/>
                    <a:pt x="0" y="10494"/>
                    <a:pt x="0" y="6765"/>
                  </a:cubicBezTo>
                  <a:lnTo>
                    <a:pt x="0" y="6765"/>
                  </a:lnTo>
                  <a:cubicBezTo>
                    <a:pt x="0" y="3035"/>
                    <a:pt x="3034" y="0"/>
                    <a:pt x="6764" y="0"/>
                  </a:cubicBezTo>
                  <a:lnTo>
                    <a:pt x="6764" y="0"/>
                  </a:lnTo>
                  <a:cubicBezTo>
                    <a:pt x="10493" y="0"/>
                    <a:pt x="13527" y="3035"/>
                    <a:pt x="13527" y="6765"/>
                  </a:cubicBezTo>
                  <a:lnTo>
                    <a:pt x="13527" y="6765"/>
                  </a:lnTo>
                  <a:cubicBezTo>
                    <a:pt x="13527" y="10494"/>
                    <a:pt x="10493" y="13529"/>
                    <a:pt x="6764" y="13529"/>
                  </a:cubicBezTo>
                  <a:close/>
                </a:path>
              </a:pathLst>
            </a:custGeom>
            <a:solidFill>
              <a:schemeClr val="accent4">
                <a:alpha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47" name="Freeform 13">
              <a:extLst>
                <a:ext uri="{FF2B5EF4-FFF2-40B4-BE49-F238E27FC236}">
                  <a16:creationId xmlns:a16="http://schemas.microsoft.com/office/drawing/2014/main" xmlns="" id="{3017743A-D649-0A48-9455-086F1819450B}"/>
                </a:ext>
              </a:extLst>
            </p:cNvPr>
            <p:cNvSpPr>
              <a:spLocks noChangeArrowheads="1"/>
            </p:cNvSpPr>
            <p:nvPr/>
          </p:nvSpPr>
          <p:spPr bwMode="auto">
            <a:xfrm>
              <a:off x="7910165" y="4345319"/>
              <a:ext cx="7654187" cy="7654186"/>
            </a:xfrm>
            <a:custGeom>
              <a:avLst/>
              <a:gdLst>
                <a:gd name="T0" fmla="*/ 6764 w 13528"/>
                <a:gd name="T1" fmla="*/ 313 h 13528"/>
                <a:gd name="T2" fmla="*/ 6764 w 13528"/>
                <a:gd name="T3" fmla="*/ 313 h 13528"/>
                <a:gd name="T4" fmla="*/ 313 w 13528"/>
                <a:gd name="T5" fmla="*/ 6763 h 13528"/>
                <a:gd name="T6" fmla="*/ 313 w 13528"/>
                <a:gd name="T7" fmla="*/ 6763 h 13528"/>
                <a:gd name="T8" fmla="*/ 6764 w 13528"/>
                <a:gd name="T9" fmla="*/ 13214 h 13528"/>
                <a:gd name="T10" fmla="*/ 6764 w 13528"/>
                <a:gd name="T11" fmla="*/ 13214 h 13528"/>
                <a:gd name="T12" fmla="*/ 13214 w 13528"/>
                <a:gd name="T13" fmla="*/ 6763 h 13528"/>
                <a:gd name="T14" fmla="*/ 13214 w 13528"/>
                <a:gd name="T15" fmla="*/ 6763 h 13528"/>
                <a:gd name="T16" fmla="*/ 6764 w 13528"/>
                <a:gd name="T17" fmla="*/ 313 h 13528"/>
                <a:gd name="T18" fmla="*/ 6764 w 13528"/>
                <a:gd name="T19" fmla="*/ 13527 h 13528"/>
                <a:gd name="T20" fmla="*/ 6764 w 13528"/>
                <a:gd name="T21" fmla="*/ 13527 h 13528"/>
                <a:gd name="T22" fmla="*/ 0 w 13528"/>
                <a:gd name="T23" fmla="*/ 6763 h 13528"/>
                <a:gd name="T24" fmla="*/ 0 w 13528"/>
                <a:gd name="T25" fmla="*/ 6763 h 13528"/>
                <a:gd name="T26" fmla="*/ 6764 w 13528"/>
                <a:gd name="T27" fmla="*/ 0 h 13528"/>
                <a:gd name="T28" fmla="*/ 6764 w 13528"/>
                <a:gd name="T29" fmla="*/ 0 h 13528"/>
                <a:gd name="T30" fmla="*/ 13527 w 13528"/>
                <a:gd name="T31" fmla="*/ 6763 h 13528"/>
                <a:gd name="T32" fmla="*/ 13527 w 13528"/>
                <a:gd name="T33" fmla="*/ 6763 h 13528"/>
                <a:gd name="T34" fmla="*/ 6764 w 13528"/>
                <a:gd name="T35" fmla="*/ 13527 h 13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528" h="13528">
                  <a:moveTo>
                    <a:pt x="6764" y="313"/>
                  </a:moveTo>
                  <a:lnTo>
                    <a:pt x="6764" y="313"/>
                  </a:lnTo>
                  <a:cubicBezTo>
                    <a:pt x="3207" y="313"/>
                    <a:pt x="313" y="3207"/>
                    <a:pt x="313" y="6763"/>
                  </a:cubicBezTo>
                  <a:lnTo>
                    <a:pt x="313" y="6763"/>
                  </a:lnTo>
                  <a:cubicBezTo>
                    <a:pt x="313" y="10320"/>
                    <a:pt x="3207" y="13214"/>
                    <a:pt x="6764" y="13214"/>
                  </a:cubicBezTo>
                  <a:lnTo>
                    <a:pt x="6764" y="13214"/>
                  </a:lnTo>
                  <a:cubicBezTo>
                    <a:pt x="10320" y="13214"/>
                    <a:pt x="13214" y="10320"/>
                    <a:pt x="13214" y="6763"/>
                  </a:cubicBezTo>
                  <a:lnTo>
                    <a:pt x="13214" y="6763"/>
                  </a:lnTo>
                  <a:cubicBezTo>
                    <a:pt x="13214" y="3207"/>
                    <a:pt x="10320" y="313"/>
                    <a:pt x="6764" y="313"/>
                  </a:cubicBezTo>
                  <a:close/>
                  <a:moveTo>
                    <a:pt x="6764" y="13527"/>
                  </a:moveTo>
                  <a:lnTo>
                    <a:pt x="6764" y="13527"/>
                  </a:lnTo>
                  <a:cubicBezTo>
                    <a:pt x="3034" y="13527"/>
                    <a:pt x="0" y="10493"/>
                    <a:pt x="0" y="6763"/>
                  </a:cubicBezTo>
                  <a:lnTo>
                    <a:pt x="0" y="6763"/>
                  </a:lnTo>
                  <a:cubicBezTo>
                    <a:pt x="0" y="3034"/>
                    <a:pt x="3034" y="0"/>
                    <a:pt x="6764" y="0"/>
                  </a:cubicBezTo>
                  <a:lnTo>
                    <a:pt x="6764" y="0"/>
                  </a:lnTo>
                  <a:cubicBezTo>
                    <a:pt x="10493" y="0"/>
                    <a:pt x="13527" y="3034"/>
                    <a:pt x="13527" y="6763"/>
                  </a:cubicBezTo>
                  <a:lnTo>
                    <a:pt x="13527" y="6763"/>
                  </a:lnTo>
                  <a:cubicBezTo>
                    <a:pt x="13527" y="10493"/>
                    <a:pt x="10493" y="13527"/>
                    <a:pt x="6764" y="13527"/>
                  </a:cubicBezTo>
                  <a:close/>
                </a:path>
              </a:pathLst>
            </a:custGeom>
            <a:solidFill>
              <a:schemeClr val="accent1">
                <a:alpha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49" name="Freeform 15">
              <a:extLst>
                <a:ext uri="{FF2B5EF4-FFF2-40B4-BE49-F238E27FC236}">
                  <a16:creationId xmlns:a16="http://schemas.microsoft.com/office/drawing/2014/main" xmlns="" id="{C8DC0739-937E-9D48-9C7E-2966879CE18F}"/>
                </a:ext>
              </a:extLst>
            </p:cNvPr>
            <p:cNvSpPr>
              <a:spLocks noChangeArrowheads="1"/>
            </p:cNvSpPr>
            <p:nvPr/>
          </p:nvSpPr>
          <p:spPr bwMode="auto">
            <a:xfrm>
              <a:off x="8813299" y="3409753"/>
              <a:ext cx="7654187" cy="7654186"/>
            </a:xfrm>
            <a:custGeom>
              <a:avLst/>
              <a:gdLst>
                <a:gd name="T0" fmla="*/ 6763 w 13528"/>
                <a:gd name="T1" fmla="*/ 313 h 13529"/>
                <a:gd name="T2" fmla="*/ 6763 w 13528"/>
                <a:gd name="T3" fmla="*/ 313 h 13529"/>
                <a:gd name="T4" fmla="*/ 313 w 13528"/>
                <a:gd name="T5" fmla="*/ 6765 h 13529"/>
                <a:gd name="T6" fmla="*/ 313 w 13528"/>
                <a:gd name="T7" fmla="*/ 6765 h 13529"/>
                <a:gd name="T8" fmla="*/ 6763 w 13528"/>
                <a:gd name="T9" fmla="*/ 13215 h 13529"/>
                <a:gd name="T10" fmla="*/ 6763 w 13528"/>
                <a:gd name="T11" fmla="*/ 13215 h 13529"/>
                <a:gd name="T12" fmla="*/ 13214 w 13528"/>
                <a:gd name="T13" fmla="*/ 6765 h 13529"/>
                <a:gd name="T14" fmla="*/ 13214 w 13528"/>
                <a:gd name="T15" fmla="*/ 6765 h 13529"/>
                <a:gd name="T16" fmla="*/ 6763 w 13528"/>
                <a:gd name="T17" fmla="*/ 313 h 13529"/>
                <a:gd name="T18" fmla="*/ 6763 w 13528"/>
                <a:gd name="T19" fmla="*/ 13528 h 13529"/>
                <a:gd name="T20" fmla="*/ 6763 w 13528"/>
                <a:gd name="T21" fmla="*/ 13528 h 13529"/>
                <a:gd name="T22" fmla="*/ 0 w 13528"/>
                <a:gd name="T23" fmla="*/ 6765 h 13529"/>
                <a:gd name="T24" fmla="*/ 0 w 13528"/>
                <a:gd name="T25" fmla="*/ 6765 h 13529"/>
                <a:gd name="T26" fmla="*/ 6763 w 13528"/>
                <a:gd name="T27" fmla="*/ 0 h 13529"/>
                <a:gd name="T28" fmla="*/ 6763 w 13528"/>
                <a:gd name="T29" fmla="*/ 0 h 13529"/>
                <a:gd name="T30" fmla="*/ 13527 w 13528"/>
                <a:gd name="T31" fmla="*/ 6765 h 13529"/>
                <a:gd name="T32" fmla="*/ 13527 w 13528"/>
                <a:gd name="T33" fmla="*/ 6765 h 13529"/>
                <a:gd name="T34" fmla="*/ 6763 w 13528"/>
                <a:gd name="T35" fmla="*/ 13528 h 13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528" h="13529">
                  <a:moveTo>
                    <a:pt x="6763" y="313"/>
                  </a:moveTo>
                  <a:lnTo>
                    <a:pt x="6763" y="313"/>
                  </a:lnTo>
                  <a:cubicBezTo>
                    <a:pt x="3207" y="313"/>
                    <a:pt x="313" y="3207"/>
                    <a:pt x="313" y="6765"/>
                  </a:cubicBezTo>
                  <a:lnTo>
                    <a:pt x="313" y="6765"/>
                  </a:lnTo>
                  <a:cubicBezTo>
                    <a:pt x="313" y="10321"/>
                    <a:pt x="3207" y="13215"/>
                    <a:pt x="6763" y="13215"/>
                  </a:cubicBezTo>
                  <a:lnTo>
                    <a:pt x="6763" y="13215"/>
                  </a:lnTo>
                  <a:cubicBezTo>
                    <a:pt x="10320" y="13215"/>
                    <a:pt x="13214" y="10321"/>
                    <a:pt x="13214" y="6765"/>
                  </a:cubicBezTo>
                  <a:lnTo>
                    <a:pt x="13214" y="6765"/>
                  </a:lnTo>
                  <a:cubicBezTo>
                    <a:pt x="13214" y="3207"/>
                    <a:pt x="10320" y="313"/>
                    <a:pt x="6763" y="313"/>
                  </a:cubicBezTo>
                  <a:close/>
                  <a:moveTo>
                    <a:pt x="6763" y="13528"/>
                  </a:moveTo>
                  <a:lnTo>
                    <a:pt x="6763" y="13528"/>
                  </a:lnTo>
                  <a:cubicBezTo>
                    <a:pt x="3034" y="13528"/>
                    <a:pt x="0" y="10493"/>
                    <a:pt x="0" y="6765"/>
                  </a:cubicBezTo>
                  <a:lnTo>
                    <a:pt x="0" y="6765"/>
                  </a:lnTo>
                  <a:cubicBezTo>
                    <a:pt x="0" y="3035"/>
                    <a:pt x="3034" y="0"/>
                    <a:pt x="6763" y="0"/>
                  </a:cubicBezTo>
                  <a:lnTo>
                    <a:pt x="6763" y="0"/>
                  </a:lnTo>
                  <a:cubicBezTo>
                    <a:pt x="10492" y="0"/>
                    <a:pt x="13527" y="3035"/>
                    <a:pt x="13527" y="6765"/>
                  </a:cubicBezTo>
                  <a:lnTo>
                    <a:pt x="13527" y="6765"/>
                  </a:lnTo>
                  <a:cubicBezTo>
                    <a:pt x="13527" y="10493"/>
                    <a:pt x="10492" y="13528"/>
                    <a:pt x="6763" y="13528"/>
                  </a:cubicBezTo>
                  <a:close/>
                </a:path>
              </a:pathLst>
            </a:custGeom>
            <a:solidFill>
              <a:schemeClr val="accent3">
                <a:alpha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grpSp>
      <p:sp>
        <p:nvSpPr>
          <p:cNvPr id="50" name="Oval 14">
            <a:extLst>
              <a:ext uri="{FF2B5EF4-FFF2-40B4-BE49-F238E27FC236}">
                <a16:creationId xmlns:a16="http://schemas.microsoft.com/office/drawing/2014/main" xmlns="" id="{B4C391ED-12C2-0B43-9FCD-85760634A841}"/>
              </a:ext>
            </a:extLst>
          </p:cNvPr>
          <p:cNvSpPr/>
          <p:nvPr/>
        </p:nvSpPr>
        <p:spPr>
          <a:xfrm>
            <a:off x="6608938" y="4779113"/>
            <a:ext cx="1120929" cy="11306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51" name="Oval 13">
            <a:extLst>
              <a:ext uri="{FF2B5EF4-FFF2-40B4-BE49-F238E27FC236}">
                <a16:creationId xmlns:a16="http://schemas.microsoft.com/office/drawing/2014/main" xmlns="" id="{746126F7-132C-7D4C-9624-64225E2261B7}"/>
              </a:ext>
            </a:extLst>
          </p:cNvPr>
          <p:cNvSpPr/>
          <p:nvPr/>
        </p:nvSpPr>
        <p:spPr>
          <a:xfrm>
            <a:off x="4899186" y="4779113"/>
            <a:ext cx="1120929" cy="113063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52" name="Oval 16">
            <a:extLst>
              <a:ext uri="{FF2B5EF4-FFF2-40B4-BE49-F238E27FC236}">
                <a16:creationId xmlns:a16="http://schemas.microsoft.com/office/drawing/2014/main" xmlns="" id="{FE5B7736-1438-244F-A3F4-1F754B64B5E1}"/>
              </a:ext>
            </a:extLst>
          </p:cNvPr>
          <p:cNvSpPr/>
          <p:nvPr/>
        </p:nvSpPr>
        <p:spPr>
          <a:xfrm>
            <a:off x="4468889" y="3245879"/>
            <a:ext cx="1120929" cy="113063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54" name="Oval 15">
            <a:extLst>
              <a:ext uri="{FF2B5EF4-FFF2-40B4-BE49-F238E27FC236}">
                <a16:creationId xmlns:a16="http://schemas.microsoft.com/office/drawing/2014/main" xmlns="" id="{C30DF50C-3936-2F45-8952-F7CC68D13E66}"/>
              </a:ext>
            </a:extLst>
          </p:cNvPr>
          <p:cNvSpPr/>
          <p:nvPr/>
        </p:nvSpPr>
        <p:spPr>
          <a:xfrm>
            <a:off x="7039234" y="3245879"/>
            <a:ext cx="1120929" cy="113063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55" name="Oval 11">
            <a:extLst>
              <a:ext uri="{FF2B5EF4-FFF2-40B4-BE49-F238E27FC236}">
                <a16:creationId xmlns:a16="http://schemas.microsoft.com/office/drawing/2014/main" xmlns="" id="{52B4FC76-88AE-2C41-A5ED-3F79D3044D3A}"/>
              </a:ext>
            </a:extLst>
          </p:cNvPr>
          <p:cNvSpPr/>
          <p:nvPr/>
        </p:nvSpPr>
        <p:spPr>
          <a:xfrm>
            <a:off x="5754061" y="2220276"/>
            <a:ext cx="1120929" cy="11306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57" name="TextBox 48">
            <a:extLst>
              <a:ext uri="{FF2B5EF4-FFF2-40B4-BE49-F238E27FC236}">
                <a16:creationId xmlns:a16="http://schemas.microsoft.com/office/drawing/2014/main" xmlns="" id="{333011C5-DCA9-3940-8813-E6E0981B9F09}"/>
              </a:ext>
            </a:extLst>
          </p:cNvPr>
          <p:cNvSpPr txBox="1"/>
          <p:nvPr/>
        </p:nvSpPr>
        <p:spPr>
          <a:xfrm>
            <a:off x="7075508" y="3643402"/>
            <a:ext cx="1060095" cy="338554"/>
          </a:xfrm>
          <a:prstGeom prst="rect">
            <a:avLst/>
          </a:prstGeom>
          <a:noFill/>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prstClr val="white"/>
                </a:solidFill>
                <a:latin typeface="Calibri Light" panose="020F0302020204030204"/>
                <a:ea typeface="League Spartan" charset="0"/>
                <a:cs typeface="Poppins" pitchFamily="2" charset="77"/>
              </a:rPr>
              <a:t>Zu</a:t>
            </a:r>
            <a:r>
              <a:rPr kumimoji="0" lang="en-GB" sz="1600" b="1" i="0" u="none" strike="noStrike" kern="1200" cap="none" spc="0" normalizeH="0" baseline="0" noProof="0" dirty="0" err="1">
                <a:ln>
                  <a:noFill/>
                </a:ln>
                <a:solidFill>
                  <a:prstClr val="white"/>
                </a:solidFill>
                <a:effectLst/>
                <a:uLnTx/>
                <a:uFillTx/>
                <a:latin typeface="Calibri Light" panose="020F0302020204030204"/>
                <a:ea typeface="League Spartan" charset="0"/>
                <a:cs typeface="Poppins" pitchFamily="2" charset="77"/>
              </a:rPr>
              <a:t>hören</a:t>
            </a:r>
            <a:endParaRPr kumimoji="0" lang="en-GB" sz="1600" b="1" i="0" u="none" strike="noStrike" kern="1200" cap="none" spc="0" normalizeH="0" baseline="0" noProof="0" dirty="0">
              <a:ln>
                <a:noFill/>
              </a:ln>
              <a:solidFill>
                <a:prstClr val="white"/>
              </a:solidFill>
              <a:effectLst/>
              <a:uLnTx/>
              <a:uFillTx/>
              <a:latin typeface="Calibri Light" panose="020F0302020204030204"/>
              <a:ea typeface="League Spartan" charset="0"/>
              <a:cs typeface="Poppins" pitchFamily="2" charset="77"/>
            </a:endParaRPr>
          </a:p>
        </p:txBody>
      </p:sp>
      <p:sp>
        <p:nvSpPr>
          <p:cNvPr id="59" name="TextBox 48">
            <a:extLst>
              <a:ext uri="{FF2B5EF4-FFF2-40B4-BE49-F238E27FC236}">
                <a16:creationId xmlns:a16="http://schemas.microsoft.com/office/drawing/2014/main" xmlns="" id="{2321E66B-E428-004D-ACF9-4391BE189269}"/>
              </a:ext>
            </a:extLst>
          </p:cNvPr>
          <p:cNvSpPr txBox="1"/>
          <p:nvPr/>
        </p:nvSpPr>
        <p:spPr>
          <a:xfrm>
            <a:off x="6436388" y="5155359"/>
            <a:ext cx="1480571" cy="338554"/>
          </a:xfrm>
          <a:prstGeom prst="rect">
            <a:avLst/>
          </a:prstGeom>
          <a:noFill/>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Light" panose="020F0302020204030204"/>
                <a:ea typeface="League Spartan" charset="0"/>
                <a:cs typeface="Poppins" pitchFamily="2" charset="77"/>
              </a:rPr>
              <a:t>Transparenz</a:t>
            </a:r>
          </a:p>
        </p:txBody>
      </p:sp>
      <p:sp>
        <p:nvSpPr>
          <p:cNvPr id="64" name="TextBox 48">
            <a:extLst>
              <a:ext uri="{FF2B5EF4-FFF2-40B4-BE49-F238E27FC236}">
                <a16:creationId xmlns:a16="http://schemas.microsoft.com/office/drawing/2014/main" xmlns="" id="{F04807C7-718A-B24C-9BB5-64C8EF2736D8}"/>
              </a:ext>
            </a:extLst>
          </p:cNvPr>
          <p:cNvSpPr txBox="1"/>
          <p:nvPr/>
        </p:nvSpPr>
        <p:spPr>
          <a:xfrm>
            <a:off x="4869202" y="5180762"/>
            <a:ext cx="1121170" cy="338554"/>
          </a:xfrm>
          <a:prstGeom prst="rect">
            <a:avLst/>
          </a:prstGeom>
          <a:noFill/>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Light" panose="020F0302020204030204"/>
                <a:ea typeface="League Spartan" charset="0"/>
                <a:cs typeface="Poppins" pitchFamily="2" charset="77"/>
              </a:rPr>
              <a:t>Feedback</a:t>
            </a:r>
          </a:p>
        </p:txBody>
      </p:sp>
      <p:sp>
        <p:nvSpPr>
          <p:cNvPr id="65" name="TextBox 48">
            <a:extLst>
              <a:ext uri="{FF2B5EF4-FFF2-40B4-BE49-F238E27FC236}">
                <a16:creationId xmlns:a16="http://schemas.microsoft.com/office/drawing/2014/main" xmlns="" id="{7DDF327E-087A-A44A-A3C6-E8EDCB294388}"/>
              </a:ext>
            </a:extLst>
          </p:cNvPr>
          <p:cNvSpPr txBox="1"/>
          <p:nvPr/>
        </p:nvSpPr>
        <p:spPr>
          <a:xfrm>
            <a:off x="4406630" y="3643402"/>
            <a:ext cx="1223878" cy="338554"/>
          </a:xfrm>
          <a:prstGeom prst="rect">
            <a:avLst/>
          </a:prstGeom>
          <a:noFill/>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Light" panose="020F0302020204030204"/>
                <a:ea typeface="League Spartan" charset="0"/>
                <a:cs typeface="Poppins" pitchFamily="2" charset="77"/>
              </a:rPr>
              <a:t>Auflösung</a:t>
            </a:r>
          </a:p>
        </p:txBody>
      </p:sp>
      <p:cxnSp>
        <p:nvCxnSpPr>
          <p:cNvPr id="66" name="Gerader Verbinder 52">
            <a:extLst>
              <a:ext uri="{FF2B5EF4-FFF2-40B4-BE49-F238E27FC236}">
                <a16:creationId xmlns:a16="http://schemas.microsoft.com/office/drawing/2014/main" xmlns="" id="{1D6CB454-AB95-F940-AA73-13751E69B1ED}"/>
              </a:ext>
            </a:extLst>
          </p:cNvPr>
          <p:cNvCxnSpPr>
            <a:cxnSpLocks/>
          </p:cNvCxnSpPr>
          <p:nvPr/>
        </p:nvCxnSpPr>
        <p:spPr>
          <a:xfrm>
            <a:off x="7615718" y="5333274"/>
            <a:ext cx="994927" cy="11158"/>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25" name="TextBox 48">
            <a:extLst>
              <a:ext uri="{FF2B5EF4-FFF2-40B4-BE49-F238E27FC236}">
                <a16:creationId xmlns:a16="http://schemas.microsoft.com/office/drawing/2014/main" xmlns="" id="{B166FC58-7D9F-4A42-8D3D-FBF09F90E533}"/>
              </a:ext>
            </a:extLst>
          </p:cNvPr>
          <p:cNvSpPr txBox="1"/>
          <p:nvPr/>
        </p:nvSpPr>
        <p:spPr>
          <a:xfrm>
            <a:off x="5703642" y="2562213"/>
            <a:ext cx="1242134" cy="338554"/>
          </a:xfrm>
          <a:prstGeom prst="rect">
            <a:avLst/>
          </a:prstGeom>
          <a:noFill/>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err="1">
                <a:ln>
                  <a:noFill/>
                </a:ln>
                <a:solidFill>
                  <a:prstClr val="white"/>
                </a:solidFill>
                <a:effectLst/>
                <a:uLnTx/>
                <a:uFillTx/>
                <a:latin typeface="Calibri Light" panose="020F0302020204030204"/>
                <a:ea typeface="League Spartan" charset="0"/>
                <a:cs typeface="Poppins" pitchFamily="2" charset="77"/>
              </a:rPr>
              <a:t>Bewusstsein</a:t>
            </a:r>
            <a:endParaRPr kumimoji="0" lang="en-GB" sz="1600" b="1" i="0" u="none" strike="noStrike" kern="1200" cap="none" spc="0" normalizeH="0" baseline="0" noProof="0" dirty="0">
              <a:ln>
                <a:noFill/>
              </a:ln>
              <a:solidFill>
                <a:prstClr val="white"/>
              </a:solidFill>
              <a:effectLst/>
              <a:uLnTx/>
              <a:uFillTx/>
              <a:latin typeface="Calibri Light" panose="020F0302020204030204"/>
              <a:ea typeface="League Spartan" charset="0"/>
              <a:cs typeface="Poppins" pitchFamily="2" charset="77"/>
            </a:endParaRPr>
          </a:p>
        </p:txBody>
      </p:sp>
    </p:spTree>
    <p:extLst>
      <p:ext uri="{BB962C8B-B14F-4D97-AF65-F5344CB8AC3E}">
        <p14:creationId xmlns:p14="http://schemas.microsoft.com/office/powerpoint/2010/main" val="39328391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8619449" y="2124550"/>
            <a:ext cx="3348566" cy="4145027"/>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ts val="600"/>
              </a:spcBef>
              <a:spcAft>
                <a:spcPts val="0"/>
              </a:spcAft>
              <a:buClrTx/>
              <a:buSzTx/>
              <a:buFont typeface="Arial"/>
              <a:buNone/>
              <a:tabLst/>
              <a:defRPr/>
            </a:pPr>
            <a:r>
              <a:rPr lang="en-US" sz="2200" dirty="0">
                <a:solidFill>
                  <a:srgbClr val="245473"/>
                </a:solidFill>
                <a:latin typeface="Calibri Light" panose="020F0302020204030204"/>
              </a:rPr>
              <a:t>Auch negatives Feedback ist ein wichtiges Feedback. Löschen Sie unerwünschte Kommentare nicht, sondern sehen Sie sie als Chance, der Öffentlichkeit zu zeigen, wie Sie mit Problemen umgehen. Geben Sie Ihren Kunden / Nutzern das Gefühl, dass sie wichtig sind und Teil der </a:t>
            </a:r>
            <a:r>
              <a:rPr lang="en-US" sz="2200" dirty="0" err="1">
                <a:solidFill>
                  <a:srgbClr val="245473"/>
                </a:solidFill>
                <a:latin typeface="Calibri Light" panose="020F0302020204030204"/>
              </a:rPr>
              <a:t>Lösung</a:t>
            </a:r>
            <a:r>
              <a:rPr lang="en-US" sz="2200" dirty="0">
                <a:solidFill>
                  <a:srgbClr val="245473"/>
                </a:solidFill>
                <a:latin typeface="Calibri Light" panose="020F0302020204030204"/>
              </a:rPr>
              <a:t> sein </a:t>
            </a:r>
            <a:r>
              <a:rPr lang="en-US" sz="2200" dirty="0" err="1">
                <a:solidFill>
                  <a:srgbClr val="245473"/>
                </a:solidFill>
                <a:latin typeface="Calibri Light" panose="020F0302020204030204"/>
              </a:rPr>
              <a:t>werden</a:t>
            </a:r>
            <a:r>
              <a:rPr lang="en-US" sz="2200" dirty="0">
                <a:solidFill>
                  <a:srgbClr val="245473"/>
                </a:solidFill>
                <a:latin typeface="Calibri Light" panose="020F0302020204030204"/>
              </a:rPr>
              <a:t>.</a:t>
            </a:r>
            <a:endParaRPr lang="en-GB" sz="2200" dirty="0">
              <a:solidFill>
                <a:srgbClr val="245473"/>
              </a:solidFill>
              <a:latin typeface="Calibri Light" panose="020F0302020204030204"/>
            </a:endParaRPr>
          </a:p>
        </p:txBody>
      </p:sp>
      <p:sp>
        <p:nvSpPr>
          <p:cNvPr id="75" name="Subtitle 2">
            <a:extLst>
              <a:ext uri="{FF2B5EF4-FFF2-40B4-BE49-F238E27FC236}">
                <a16:creationId xmlns:a16="http://schemas.microsoft.com/office/drawing/2014/main" xmlns="" id="{308F0590-1615-4487-ABA6-5600823E7124}"/>
              </a:ext>
            </a:extLst>
          </p:cNvPr>
          <p:cNvSpPr txBox="1">
            <a:spLocks/>
          </p:cNvSpPr>
          <p:nvPr/>
        </p:nvSpPr>
        <p:spPr>
          <a:xfrm>
            <a:off x="1065034" y="4893347"/>
            <a:ext cx="2810532" cy="1788959"/>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defRPr/>
            </a:pPr>
            <a:r>
              <a:rPr lang="en-GB" sz="1900" dirty="0">
                <a:solidFill>
                  <a:srgbClr val="245473"/>
                </a:solidFill>
                <a:latin typeface="Calibri Light" panose="020F0302020204030204"/>
              </a:rPr>
              <a:t>Vergewissern Sie sich, dass Kunden sich gehört fühlen, indem Sie ihnen antworten und auf Ressourcen für Updates/Lösungen verweisen</a:t>
            </a:r>
          </a:p>
        </p:txBody>
      </p:sp>
      <p:sp>
        <p:nvSpPr>
          <p:cNvPr id="76" name="Subtitle 2">
            <a:extLst>
              <a:ext uri="{FF2B5EF4-FFF2-40B4-BE49-F238E27FC236}">
                <a16:creationId xmlns:a16="http://schemas.microsoft.com/office/drawing/2014/main" xmlns="" id="{712F0F92-F14D-4B24-A856-23177E1F5664}"/>
              </a:ext>
            </a:extLst>
          </p:cNvPr>
          <p:cNvSpPr txBox="1">
            <a:spLocks/>
          </p:cNvSpPr>
          <p:nvPr/>
        </p:nvSpPr>
        <p:spPr>
          <a:xfrm>
            <a:off x="990125" y="4470244"/>
            <a:ext cx="2810532" cy="22404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r" defTabSz="1087636" rtl="0" eaLnBrk="1" fontAlgn="auto" latinLnBrk="0" hangingPunct="1">
              <a:lnSpc>
                <a:spcPts val="1313"/>
              </a:lnSpc>
              <a:spcBef>
                <a:spcPct val="20000"/>
              </a:spcBef>
              <a:spcAft>
                <a:spcPts val="0"/>
              </a:spcAft>
              <a:buClrTx/>
              <a:buSzTx/>
              <a:buFont typeface="Arial"/>
              <a:buNone/>
              <a:tabLst/>
              <a:defRPr/>
            </a:pPr>
            <a:r>
              <a:rPr lang="en-GB" sz="1900" dirty="0">
                <a:solidFill>
                  <a:srgbClr val="245473"/>
                </a:solidFill>
                <a:latin typeface="Calibri Light" panose="020F0302020204030204"/>
              </a:rPr>
              <a:t>Fragen direkt beantworten</a:t>
            </a:r>
          </a:p>
        </p:txBody>
      </p:sp>
      <p:sp>
        <p:nvSpPr>
          <p:cNvPr id="77" name="Subtitle 2">
            <a:extLst>
              <a:ext uri="{FF2B5EF4-FFF2-40B4-BE49-F238E27FC236}">
                <a16:creationId xmlns:a16="http://schemas.microsoft.com/office/drawing/2014/main" xmlns="" id="{B9C3710D-1F70-4B28-94B8-D128F8005BE0}"/>
              </a:ext>
            </a:extLst>
          </p:cNvPr>
          <p:cNvSpPr txBox="1">
            <a:spLocks/>
          </p:cNvSpPr>
          <p:nvPr/>
        </p:nvSpPr>
        <p:spPr>
          <a:xfrm>
            <a:off x="957950" y="2826908"/>
            <a:ext cx="2810532" cy="120418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r" defTabSz="1087636" rtl="0" eaLnBrk="1" fontAlgn="auto" latinLnBrk="0" hangingPunct="1">
              <a:lnSpc>
                <a:spcPct val="100000"/>
              </a:lnSpc>
              <a:spcBef>
                <a:spcPct val="20000"/>
              </a:spcBef>
              <a:spcAft>
                <a:spcPts val="0"/>
              </a:spcAft>
              <a:buClrTx/>
              <a:buSzTx/>
              <a:buFont typeface="Arial"/>
              <a:buNone/>
              <a:tabLst/>
              <a:defRPr/>
            </a:pPr>
            <a:r>
              <a:rPr lang="en-GB" sz="1900" dirty="0">
                <a:solidFill>
                  <a:srgbClr val="245473"/>
                </a:solidFill>
                <a:latin typeface="Calibri Light" panose="020F0302020204030204"/>
              </a:rPr>
              <a:t>Seien Sie dankbar für ihr Feedback und löschen Sie keine negativen Kommentare</a:t>
            </a:r>
          </a:p>
        </p:txBody>
      </p:sp>
      <p:cxnSp>
        <p:nvCxnSpPr>
          <p:cNvPr id="96" name="Gerader Verbinder 95">
            <a:extLst>
              <a:ext uri="{FF2B5EF4-FFF2-40B4-BE49-F238E27FC236}">
                <a16:creationId xmlns:a16="http://schemas.microsoft.com/office/drawing/2014/main" xmlns="" id="{71FAED36-EDA9-47C4-BDEB-479E6227D073}"/>
              </a:ext>
            </a:extLst>
          </p:cNvPr>
          <p:cNvCxnSpPr>
            <a:cxnSpLocks/>
          </p:cNvCxnSpPr>
          <p:nvPr/>
        </p:nvCxnSpPr>
        <p:spPr>
          <a:xfrm>
            <a:off x="3888479" y="4634246"/>
            <a:ext cx="893205" cy="653371"/>
          </a:xfrm>
          <a:prstGeom prst="line">
            <a:avLst/>
          </a:prstGeom>
          <a:ln>
            <a:solidFill>
              <a:srgbClr val="A5A5A5"/>
            </a:solidFill>
          </a:ln>
        </p:spPr>
        <p:style>
          <a:lnRef idx="1">
            <a:schemeClr val="accent1"/>
          </a:lnRef>
          <a:fillRef idx="0">
            <a:schemeClr val="accent1"/>
          </a:fillRef>
          <a:effectRef idx="0">
            <a:schemeClr val="accent1"/>
          </a:effectRef>
          <a:fontRef idx="minor">
            <a:schemeClr val="tx1"/>
          </a:fontRef>
        </p:style>
      </p:cxnSp>
      <p:cxnSp>
        <p:nvCxnSpPr>
          <p:cNvPr id="99" name="Gerader Verbinder 98">
            <a:extLst>
              <a:ext uri="{FF2B5EF4-FFF2-40B4-BE49-F238E27FC236}">
                <a16:creationId xmlns:a16="http://schemas.microsoft.com/office/drawing/2014/main" xmlns="" id="{BDE53C06-81A6-4678-BEC8-0FBD2261E75B}"/>
              </a:ext>
            </a:extLst>
          </p:cNvPr>
          <p:cNvCxnSpPr>
            <a:cxnSpLocks/>
          </p:cNvCxnSpPr>
          <p:nvPr/>
        </p:nvCxnSpPr>
        <p:spPr>
          <a:xfrm flipH="1">
            <a:off x="3980042" y="5548327"/>
            <a:ext cx="1031568" cy="219116"/>
          </a:xfrm>
          <a:prstGeom prst="line">
            <a:avLst/>
          </a:prstGeom>
          <a:ln>
            <a:solidFill>
              <a:srgbClr val="A5A5A5"/>
            </a:solidFill>
          </a:ln>
        </p:spPr>
        <p:style>
          <a:lnRef idx="1">
            <a:schemeClr val="accent1"/>
          </a:lnRef>
          <a:fillRef idx="0">
            <a:schemeClr val="accent1"/>
          </a:fillRef>
          <a:effectRef idx="0">
            <a:schemeClr val="accent1"/>
          </a:effectRef>
          <a:fontRef idx="minor">
            <a:schemeClr val="tx1"/>
          </a:fontRef>
        </p:style>
      </p:cxnSp>
      <p:grpSp>
        <p:nvGrpSpPr>
          <p:cNvPr id="2" name="Gruppieren 1">
            <a:extLst>
              <a:ext uri="{FF2B5EF4-FFF2-40B4-BE49-F238E27FC236}">
                <a16:creationId xmlns:a16="http://schemas.microsoft.com/office/drawing/2014/main" xmlns="" id="{00CEC08B-D208-4F17-AE03-A32FA885EC23}"/>
              </a:ext>
            </a:extLst>
          </p:cNvPr>
          <p:cNvGrpSpPr/>
          <p:nvPr/>
        </p:nvGrpSpPr>
        <p:grpSpPr>
          <a:xfrm>
            <a:off x="4319112" y="2249287"/>
            <a:ext cx="3941720" cy="4014268"/>
            <a:chOff x="5332906" y="1901422"/>
            <a:chExt cx="3941720" cy="4014268"/>
          </a:xfrm>
        </p:grpSpPr>
        <p:grpSp>
          <p:nvGrpSpPr>
            <p:cNvPr id="32" name="Group 23">
              <a:extLst>
                <a:ext uri="{FF2B5EF4-FFF2-40B4-BE49-F238E27FC236}">
                  <a16:creationId xmlns:a16="http://schemas.microsoft.com/office/drawing/2014/main" xmlns="" id="{1357048D-F2D8-9C4D-BDC1-97825A58F3F1}"/>
                </a:ext>
              </a:extLst>
            </p:cNvPr>
            <p:cNvGrpSpPr/>
            <p:nvPr/>
          </p:nvGrpSpPr>
          <p:grpSpPr>
            <a:xfrm>
              <a:off x="5559682" y="2154365"/>
              <a:ext cx="3714944" cy="3761325"/>
              <a:chOff x="7910165" y="3409753"/>
              <a:chExt cx="8557321" cy="8589752"/>
            </a:xfrm>
          </p:grpSpPr>
          <p:sp>
            <p:nvSpPr>
              <p:cNvPr id="34" name="Freeform 1">
                <a:extLst>
                  <a:ext uri="{FF2B5EF4-FFF2-40B4-BE49-F238E27FC236}">
                    <a16:creationId xmlns:a16="http://schemas.microsoft.com/office/drawing/2014/main" xmlns="" id="{7B5BCAFE-3559-DF45-BA02-13EF26977B95}"/>
                  </a:ext>
                </a:extLst>
              </p:cNvPr>
              <p:cNvSpPr>
                <a:spLocks noChangeArrowheads="1"/>
              </p:cNvSpPr>
              <p:nvPr/>
            </p:nvSpPr>
            <p:spPr bwMode="auto">
              <a:xfrm>
                <a:off x="8982950" y="3881278"/>
                <a:ext cx="7387237" cy="7387238"/>
              </a:xfrm>
              <a:custGeom>
                <a:avLst/>
                <a:gdLst>
                  <a:gd name="T0" fmla="*/ 6527 w 13056"/>
                  <a:gd name="T1" fmla="*/ 886 h 13057"/>
                  <a:gd name="T2" fmla="*/ 6527 w 13056"/>
                  <a:gd name="T3" fmla="*/ 886 h 13057"/>
                  <a:gd name="T4" fmla="*/ 887 w 13056"/>
                  <a:gd name="T5" fmla="*/ 6528 h 13057"/>
                  <a:gd name="T6" fmla="*/ 887 w 13056"/>
                  <a:gd name="T7" fmla="*/ 6528 h 13057"/>
                  <a:gd name="T8" fmla="*/ 6527 w 13056"/>
                  <a:gd name="T9" fmla="*/ 12169 h 13057"/>
                  <a:gd name="T10" fmla="*/ 6527 w 13056"/>
                  <a:gd name="T11" fmla="*/ 12169 h 13057"/>
                  <a:gd name="T12" fmla="*/ 12169 w 13056"/>
                  <a:gd name="T13" fmla="*/ 6528 h 13057"/>
                  <a:gd name="T14" fmla="*/ 12169 w 13056"/>
                  <a:gd name="T15" fmla="*/ 6528 h 13057"/>
                  <a:gd name="T16" fmla="*/ 6527 w 13056"/>
                  <a:gd name="T17" fmla="*/ 886 h 13057"/>
                  <a:gd name="T18" fmla="*/ 6527 w 13056"/>
                  <a:gd name="T19" fmla="*/ 13056 h 13057"/>
                  <a:gd name="T20" fmla="*/ 6527 w 13056"/>
                  <a:gd name="T21" fmla="*/ 13056 h 13057"/>
                  <a:gd name="T22" fmla="*/ 0 w 13056"/>
                  <a:gd name="T23" fmla="*/ 6528 h 13057"/>
                  <a:gd name="T24" fmla="*/ 0 w 13056"/>
                  <a:gd name="T25" fmla="*/ 6528 h 13057"/>
                  <a:gd name="T26" fmla="*/ 6527 w 13056"/>
                  <a:gd name="T27" fmla="*/ 0 h 13057"/>
                  <a:gd name="T28" fmla="*/ 6527 w 13056"/>
                  <a:gd name="T29" fmla="*/ 0 h 13057"/>
                  <a:gd name="T30" fmla="*/ 13055 w 13056"/>
                  <a:gd name="T31" fmla="*/ 6528 h 13057"/>
                  <a:gd name="T32" fmla="*/ 13055 w 13056"/>
                  <a:gd name="T33" fmla="*/ 6528 h 13057"/>
                  <a:gd name="T34" fmla="*/ 6527 w 13056"/>
                  <a:gd name="T35" fmla="*/ 13056 h 13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56" h="13057">
                    <a:moveTo>
                      <a:pt x="6527" y="886"/>
                    </a:moveTo>
                    <a:lnTo>
                      <a:pt x="6527" y="886"/>
                    </a:lnTo>
                    <a:cubicBezTo>
                      <a:pt x="3417" y="886"/>
                      <a:pt x="887" y="3417"/>
                      <a:pt x="887" y="6528"/>
                    </a:cubicBezTo>
                    <a:lnTo>
                      <a:pt x="887" y="6528"/>
                    </a:lnTo>
                    <a:cubicBezTo>
                      <a:pt x="887" y="9638"/>
                      <a:pt x="3417" y="12169"/>
                      <a:pt x="6527" y="12169"/>
                    </a:cubicBezTo>
                    <a:lnTo>
                      <a:pt x="6527" y="12169"/>
                    </a:lnTo>
                    <a:cubicBezTo>
                      <a:pt x="9638" y="12169"/>
                      <a:pt x="12169" y="9638"/>
                      <a:pt x="12169" y="6528"/>
                    </a:cubicBezTo>
                    <a:lnTo>
                      <a:pt x="12169" y="6528"/>
                    </a:lnTo>
                    <a:cubicBezTo>
                      <a:pt x="12169" y="3417"/>
                      <a:pt x="9638" y="886"/>
                      <a:pt x="6527" y="886"/>
                    </a:cubicBezTo>
                    <a:close/>
                    <a:moveTo>
                      <a:pt x="6527" y="13056"/>
                    </a:moveTo>
                    <a:lnTo>
                      <a:pt x="6527" y="13056"/>
                    </a:lnTo>
                    <a:cubicBezTo>
                      <a:pt x="2929" y="13056"/>
                      <a:pt x="0" y="10127"/>
                      <a:pt x="0" y="6528"/>
                    </a:cubicBezTo>
                    <a:lnTo>
                      <a:pt x="0" y="6528"/>
                    </a:lnTo>
                    <a:cubicBezTo>
                      <a:pt x="0" y="2929"/>
                      <a:pt x="2929" y="0"/>
                      <a:pt x="6527" y="0"/>
                    </a:cubicBezTo>
                    <a:lnTo>
                      <a:pt x="6527" y="0"/>
                    </a:lnTo>
                    <a:cubicBezTo>
                      <a:pt x="10126" y="0"/>
                      <a:pt x="13055" y="2929"/>
                      <a:pt x="13055" y="6528"/>
                    </a:cubicBezTo>
                    <a:lnTo>
                      <a:pt x="13055" y="6528"/>
                    </a:lnTo>
                    <a:cubicBezTo>
                      <a:pt x="13055" y="10127"/>
                      <a:pt x="10126" y="13056"/>
                      <a:pt x="6527" y="13056"/>
                    </a:cubicBezTo>
                    <a:close/>
                  </a:path>
                </a:pathLst>
              </a:custGeom>
              <a:solidFill>
                <a:schemeClr val="accent1">
                  <a:alpha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35" name="Freeform 3">
                <a:extLst>
                  <a:ext uri="{FF2B5EF4-FFF2-40B4-BE49-F238E27FC236}">
                    <a16:creationId xmlns:a16="http://schemas.microsoft.com/office/drawing/2014/main" xmlns="" id="{5783DC0D-A7C3-6644-94D6-C09DC50C854E}"/>
                  </a:ext>
                </a:extLst>
              </p:cNvPr>
              <p:cNvSpPr>
                <a:spLocks noChangeArrowheads="1"/>
              </p:cNvSpPr>
              <p:nvPr/>
            </p:nvSpPr>
            <p:spPr bwMode="auto">
              <a:xfrm>
                <a:off x="8828269" y="4011010"/>
                <a:ext cx="7387237" cy="7387238"/>
              </a:xfrm>
              <a:custGeom>
                <a:avLst/>
                <a:gdLst>
                  <a:gd name="T0" fmla="*/ 6527 w 13056"/>
                  <a:gd name="T1" fmla="*/ 887 h 13057"/>
                  <a:gd name="T2" fmla="*/ 6527 w 13056"/>
                  <a:gd name="T3" fmla="*/ 887 h 13057"/>
                  <a:gd name="T4" fmla="*/ 887 w 13056"/>
                  <a:gd name="T5" fmla="*/ 6529 h 13057"/>
                  <a:gd name="T6" fmla="*/ 887 w 13056"/>
                  <a:gd name="T7" fmla="*/ 6529 h 13057"/>
                  <a:gd name="T8" fmla="*/ 6527 w 13056"/>
                  <a:gd name="T9" fmla="*/ 12170 h 13057"/>
                  <a:gd name="T10" fmla="*/ 6527 w 13056"/>
                  <a:gd name="T11" fmla="*/ 12170 h 13057"/>
                  <a:gd name="T12" fmla="*/ 12169 w 13056"/>
                  <a:gd name="T13" fmla="*/ 6529 h 13057"/>
                  <a:gd name="T14" fmla="*/ 12169 w 13056"/>
                  <a:gd name="T15" fmla="*/ 6529 h 13057"/>
                  <a:gd name="T16" fmla="*/ 6527 w 13056"/>
                  <a:gd name="T17" fmla="*/ 887 h 13057"/>
                  <a:gd name="T18" fmla="*/ 6527 w 13056"/>
                  <a:gd name="T19" fmla="*/ 13056 h 13057"/>
                  <a:gd name="T20" fmla="*/ 6527 w 13056"/>
                  <a:gd name="T21" fmla="*/ 13056 h 13057"/>
                  <a:gd name="T22" fmla="*/ 0 w 13056"/>
                  <a:gd name="T23" fmla="*/ 6529 h 13057"/>
                  <a:gd name="T24" fmla="*/ 0 w 13056"/>
                  <a:gd name="T25" fmla="*/ 6529 h 13057"/>
                  <a:gd name="T26" fmla="*/ 6527 w 13056"/>
                  <a:gd name="T27" fmla="*/ 0 h 13057"/>
                  <a:gd name="T28" fmla="*/ 6527 w 13056"/>
                  <a:gd name="T29" fmla="*/ 0 h 13057"/>
                  <a:gd name="T30" fmla="*/ 13055 w 13056"/>
                  <a:gd name="T31" fmla="*/ 6529 h 13057"/>
                  <a:gd name="T32" fmla="*/ 13055 w 13056"/>
                  <a:gd name="T33" fmla="*/ 6529 h 13057"/>
                  <a:gd name="T34" fmla="*/ 6527 w 13056"/>
                  <a:gd name="T35" fmla="*/ 13056 h 13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56" h="13057">
                    <a:moveTo>
                      <a:pt x="6527" y="887"/>
                    </a:moveTo>
                    <a:lnTo>
                      <a:pt x="6527" y="887"/>
                    </a:lnTo>
                    <a:cubicBezTo>
                      <a:pt x="3417" y="887"/>
                      <a:pt x="887" y="3418"/>
                      <a:pt x="887" y="6529"/>
                    </a:cubicBezTo>
                    <a:lnTo>
                      <a:pt x="887" y="6529"/>
                    </a:lnTo>
                    <a:cubicBezTo>
                      <a:pt x="887" y="9639"/>
                      <a:pt x="3417" y="12170"/>
                      <a:pt x="6527" y="12170"/>
                    </a:cubicBezTo>
                    <a:lnTo>
                      <a:pt x="6527" y="12170"/>
                    </a:lnTo>
                    <a:cubicBezTo>
                      <a:pt x="9638" y="12170"/>
                      <a:pt x="12169" y="9639"/>
                      <a:pt x="12169" y="6529"/>
                    </a:cubicBezTo>
                    <a:lnTo>
                      <a:pt x="12169" y="6529"/>
                    </a:lnTo>
                    <a:cubicBezTo>
                      <a:pt x="12169" y="3418"/>
                      <a:pt x="9638" y="887"/>
                      <a:pt x="6527" y="887"/>
                    </a:cubicBezTo>
                    <a:close/>
                    <a:moveTo>
                      <a:pt x="6527" y="13056"/>
                    </a:moveTo>
                    <a:lnTo>
                      <a:pt x="6527" y="13056"/>
                    </a:lnTo>
                    <a:cubicBezTo>
                      <a:pt x="2929" y="13056"/>
                      <a:pt x="0" y="10127"/>
                      <a:pt x="0" y="6529"/>
                    </a:cubicBezTo>
                    <a:lnTo>
                      <a:pt x="0" y="6529"/>
                    </a:lnTo>
                    <a:cubicBezTo>
                      <a:pt x="0" y="2929"/>
                      <a:pt x="2929" y="0"/>
                      <a:pt x="6527" y="0"/>
                    </a:cubicBezTo>
                    <a:lnTo>
                      <a:pt x="6527" y="0"/>
                    </a:lnTo>
                    <a:cubicBezTo>
                      <a:pt x="10126" y="0"/>
                      <a:pt x="13055" y="2929"/>
                      <a:pt x="13055" y="6529"/>
                    </a:cubicBezTo>
                    <a:lnTo>
                      <a:pt x="13055" y="6529"/>
                    </a:lnTo>
                    <a:cubicBezTo>
                      <a:pt x="13055" y="10127"/>
                      <a:pt x="10126" y="13056"/>
                      <a:pt x="6527" y="13056"/>
                    </a:cubicBezTo>
                    <a:close/>
                  </a:path>
                </a:pathLst>
              </a:custGeom>
              <a:solidFill>
                <a:schemeClr val="accent3">
                  <a:alpha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41" name="Freeform 5">
                <a:extLst>
                  <a:ext uri="{FF2B5EF4-FFF2-40B4-BE49-F238E27FC236}">
                    <a16:creationId xmlns:a16="http://schemas.microsoft.com/office/drawing/2014/main" xmlns="" id="{E85EA28B-D642-4E44-9091-DA62F49EE351}"/>
                  </a:ext>
                </a:extLst>
              </p:cNvPr>
              <p:cNvSpPr>
                <a:spLocks noChangeArrowheads="1"/>
              </p:cNvSpPr>
              <p:nvPr/>
            </p:nvSpPr>
            <p:spPr bwMode="auto">
              <a:xfrm>
                <a:off x="8364228" y="3858827"/>
                <a:ext cx="7387237" cy="7387236"/>
              </a:xfrm>
              <a:custGeom>
                <a:avLst/>
                <a:gdLst>
                  <a:gd name="T0" fmla="*/ 6528 w 13056"/>
                  <a:gd name="T1" fmla="*/ 886 h 13056"/>
                  <a:gd name="T2" fmla="*/ 6528 w 13056"/>
                  <a:gd name="T3" fmla="*/ 886 h 13056"/>
                  <a:gd name="T4" fmla="*/ 887 w 13056"/>
                  <a:gd name="T5" fmla="*/ 6528 h 13056"/>
                  <a:gd name="T6" fmla="*/ 887 w 13056"/>
                  <a:gd name="T7" fmla="*/ 6528 h 13056"/>
                  <a:gd name="T8" fmla="*/ 6528 w 13056"/>
                  <a:gd name="T9" fmla="*/ 12169 h 13056"/>
                  <a:gd name="T10" fmla="*/ 6528 w 13056"/>
                  <a:gd name="T11" fmla="*/ 12169 h 13056"/>
                  <a:gd name="T12" fmla="*/ 12169 w 13056"/>
                  <a:gd name="T13" fmla="*/ 6528 h 13056"/>
                  <a:gd name="T14" fmla="*/ 12169 w 13056"/>
                  <a:gd name="T15" fmla="*/ 6528 h 13056"/>
                  <a:gd name="T16" fmla="*/ 6528 w 13056"/>
                  <a:gd name="T17" fmla="*/ 886 h 13056"/>
                  <a:gd name="T18" fmla="*/ 6528 w 13056"/>
                  <a:gd name="T19" fmla="*/ 13055 h 13056"/>
                  <a:gd name="T20" fmla="*/ 6528 w 13056"/>
                  <a:gd name="T21" fmla="*/ 13055 h 13056"/>
                  <a:gd name="T22" fmla="*/ 0 w 13056"/>
                  <a:gd name="T23" fmla="*/ 6528 h 13056"/>
                  <a:gd name="T24" fmla="*/ 0 w 13056"/>
                  <a:gd name="T25" fmla="*/ 6528 h 13056"/>
                  <a:gd name="T26" fmla="*/ 6528 w 13056"/>
                  <a:gd name="T27" fmla="*/ 0 h 13056"/>
                  <a:gd name="T28" fmla="*/ 6528 w 13056"/>
                  <a:gd name="T29" fmla="*/ 0 h 13056"/>
                  <a:gd name="T30" fmla="*/ 13055 w 13056"/>
                  <a:gd name="T31" fmla="*/ 6528 h 13056"/>
                  <a:gd name="T32" fmla="*/ 13055 w 13056"/>
                  <a:gd name="T33" fmla="*/ 6528 h 13056"/>
                  <a:gd name="T34" fmla="*/ 6528 w 13056"/>
                  <a:gd name="T35" fmla="*/ 13055 h 13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56" h="13056">
                    <a:moveTo>
                      <a:pt x="6528" y="886"/>
                    </a:moveTo>
                    <a:lnTo>
                      <a:pt x="6528" y="886"/>
                    </a:lnTo>
                    <a:cubicBezTo>
                      <a:pt x="3417" y="886"/>
                      <a:pt x="887" y="3417"/>
                      <a:pt x="887" y="6528"/>
                    </a:cubicBezTo>
                    <a:lnTo>
                      <a:pt x="887" y="6528"/>
                    </a:lnTo>
                    <a:cubicBezTo>
                      <a:pt x="887" y="9638"/>
                      <a:pt x="3417" y="12169"/>
                      <a:pt x="6528" y="12169"/>
                    </a:cubicBezTo>
                    <a:lnTo>
                      <a:pt x="6528" y="12169"/>
                    </a:lnTo>
                    <a:cubicBezTo>
                      <a:pt x="9638" y="12169"/>
                      <a:pt x="12169" y="9638"/>
                      <a:pt x="12169" y="6528"/>
                    </a:cubicBezTo>
                    <a:lnTo>
                      <a:pt x="12169" y="6528"/>
                    </a:lnTo>
                    <a:cubicBezTo>
                      <a:pt x="12169" y="3417"/>
                      <a:pt x="9638" y="886"/>
                      <a:pt x="6528" y="886"/>
                    </a:cubicBezTo>
                    <a:close/>
                    <a:moveTo>
                      <a:pt x="6528" y="13055"/>
                    </a:moveTo>
                    <a:lnTo>
                      <a:pt x="6528" y="13055"/>
                    </a:lnTo>
                    <a:cubicBezTo>
                      <a:pt x="2929" y="13055"/>
                      <a:pt x="0" y="10127"/>
                      <a:pt x="0" y="6528"/>
                    </a:cubicBezTo>
                    <a:lnTo>
                      <a:pt x="0" y="6528"/>
                    </a:lnTo>
                    <a:cubicBezTo>
                      <a:pt x="0" y="2928"/>
                      <a:pt x="2929" y="0"/>
                      <a:pt x="6528" y="0"/>
                    </a:cubicBezTo>
                    <a:lnTo>
                      <a:pt x="6528" y="0"/>
                    </a:lnTo>
                    <a:cubicBezTo>
                      <a:pt x="10126" y="0"/>
                      <a:pt x="13055" y="2928"/>
                      <a:pt x="13055" y="6528"/>
                    </a:cubicBezTo>
                    <a:lnTo>
                      <a:pt x="13055" y="6528"/>
                    </a:lnTo>
                    <a:cubicBezTo>
                      <a:pt x="13055" y="10127"/>
                      <a:pt x="10126" y="13055"/>
                      <a:pt x="6528" y="13055"/>
                    </a:cubicBezTo>
                    <a:close/>
                  </a:path>
                </a:pathLst>
              </a:custGeom>
              <a:solidFill>
                <a:schemeClr val="accent6">
                  <a:lumMod val="90000"/>
                  <a:alpha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43" name="Freeform 6">
                <a:extLst>
                  <a:ext uri="{FF2B5EF4-FFF2-40B4-BE49-F238E27FC236}">
                    <a16:creationId xmlns:a16="http://schemas.microsoft.com/office/drawing/2014/main" xmlns="" id="{4C9434F2-461C-B04E-90E5-2B9E6F239419}"/>
                  </a:ext>
                </a:extLst>
              </p:cNvPr>
              <p:cNvSpPr>
                <a:spLocks noChangeArrowheads="1"/>
              </p:cNvSpPr>
              <p:nvPr/>
            </p:nvSpPr>
            <p:spPr bwMode="auto">
              <a:xfrm>
                <a:off x="8304352" y="4245526"/>
                <a:ext cx="7387237" cy="7387238"/>
              </a:xfrm>
              <a:custGeom>
                <a:avLst/>
                <a:gdLst>
                  <a:gd name="T0" fmla="*/ 6528 w 13056"/>
                  <a:gd name="T1" fmla="*/ 886 h 13056"/>
                  <a:gd name="T2" fmla="*/ 6528 w 13056"/>
                  <a:gd name="T3" fmla="*/ 886 h 13056"/>
                  <a:gd name="T4" fmla="*/ 886 w 13056"/>
                  <a:gd name="T5" fmla="*/ 6527 h 13056"/>
                  <a:gd name="T6" fmla="*/ 886 w 13056"/>
                  <a:gd name="T7" fmla="*/ 6527 h 13056"/>
                  <a:gd name="T8" fmla="*/ 6528 w 13056"/>
                  <a:gd name="T9" fmla="*/ 12169 h 13056"/>
                  <a:gd name="T10" fmla="*/ 6528 w 13056"/>
                  <a:gd name="T11" fmla="*/ 12169 h 13056"/>
                  <a:gd name="T12" fmla="*/ 12168 w 13056"/>
                  <a:gd name="T13" fmla="*/ 6527 h 13056"/>
                  <a:gd name="T14" fmla="*/ 12168 w 13056"/>
                  <a:gd name="T15" fmla="*/ 6527 h 13056"/>
                  <a:gd name="T16" fmla="*/ 6528 w 13056"/>
                  <a:gd name="T17" fmla="*/ 886 h 13056"/>
                  <a:gd name="T18" fmla="*/ 6528 w 13056"/>
                  <a:gd name="T19" fmla="*/ 13055 h 13056"/>
                  <a:gd name="T20" fmla="*/ 6528 w 13056"/>
                  <a:gd name="T21" fmla="*/ 13055 h 13056"/>
                  <a:gd name="T22" fmla="*/ 0 w 13056"/>
                  <a:gd name="T23" fmla="*/ 6527 h 13056"/>
                  <a:gd name="T24" fmla="*/ 0 w 13056"/>
                  <a:gd name="T25" fmla="*/ 6527 h 13056"/>
                  <a:gd name="T26" fmla="*/ 6528 w 13056"/>
                  <a:gd name="T27" fmla="*/ 0 h 13056"/>
                  <a:gd name="T28" fmla="*/ 6528 w 13056"/>
                  <a:gd name="T29" fmla="*/ 0 h 13056"/>
                  <a:gd name="T30" fmla="*/ 13055 w 13056"/>
                  <a:gd name="T31" fmla="*/ 6527 h 13056"/>
                  <a:gd name="T32" fmla="*/ 13055 w 13056"/>
                  <a:gd name="T33" fmla="*/ 6527 h 13056"/>
                  <a:gd name="T34" fmla="*/ 6528 w 13056"/>
                  <a:gd name="T35" fmla="*/ 13055 h 13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56" h="13056">
                    <a:moveTo>
                      <a:pt x="6528" y="886"/>
                    </a:moveTo>
                    <a:lnTo>
                      <a:pt x="6528" y="886"/>
                    </a:lnTo>
                    <a:cubicBezTo>
                      <a:pt x="3417" y="886"/>
                      <a:pt x="886" y="3417"/>
                      <a:pt x="886" y="6527"/>
                    </a:cubicBezTo>
                    <a:lnTo>
                      <a:pt x="886" y="6527"/>
                    </a:lnTo>
                    <a:cubicBezTo>
                      <a:pt x="886" y="9638"/>
                      <a:pt x="3417" y="12169"/>
                      <a:pt x="6528" y="12169"/>
                    </a:cubicBezTo>
                    <a:lnTo>
                      <a:pt x="6528" y="12169"/>
                    </a:lnTo>
                    <a:cubicBezTo>
                      <a:pt x="9637" y="12169"/>
                      <a:pt x="12168" y="9638"/>
                      <a:pt x="12168" y="6527"/>
                    </a:cubicBezTo>
                    <a:lnTo>
                      <a:pt x="12168" y="6527"/>
                    </a:lnTo>
                    <a:cubicBezTo>
                      <a:pt x="12168" y="3417"/>
                      <a:pt x="9637" y="886"/>
                      <a:pt x="6528" y="886"/>
                    </a:cubicBezTo>
                    <a:close/>
                    <a:moveTo>
                      <a:pt x="6528" y="13055"/>
                    </a:moveTo>
                    <a:lnTo>
                      <a:pt x="6528" y="13055"/>
                    </a:lnTo>
                    <a:cubicBezTo>
                      <a:pt x="2928" y="13055"/>
                      <a:pt x="0" y="10127"/>
                      <a:pt x="0" y="6527"/>
                    </a:cubicBezTo>
                    <a:lnTo>
                      <a:pt x="0" y="6527"/>
                    </a:lnTo>
                    <a:cubicBezTo>
                      <a:pt x="0" y="2928"/>
                      <a:pt x="2928" y="0"/>
                      <a:pt x="6528" y="0"/>
                    </a:cubicBezTo>
                    <a:lnTo>
                      <a:pt x="6528" y="0"/>
                    </a:lnTo>
                    <a:cubicBezTo>
                      <a:pt x="10126" y="0"/>
                      <a:pt x="13055" y="2928"/>
                      <a:pt x="13055" y="6527"/>
                    </a:cubicBezTo>
                    <a:lnTo>
                      <a:pt x="13055" y="6527"/>
                    </a:lnTo>
                    <a:cubicBezTo>
                      <a:pt x="13055" y="10127"/>
                      <a:pt x="10126" y="13055"/>
                      <a:pt x="6528" y="13055"/>
                    </a:cubicBezTo>
                    <a:close/>
                  </a:path>
                </a:pathLst>
              </a:custGeom>
              <a:solidFill>
                <a:schemeClr val="accent5">
                  <a:alpha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45" name="Freeform 9">
                <a:extLst>
                  <a:ext uri="{FF2B5EF4-FFF2-40B4-BE49-F238E27FC236}">
                    <a16:creationId xmlns:a16="http://schemas.microsoft.com/office/drawing/2014/main" xmlns="" id="{5D17714E-2554-3546-9201-951CE5648EB5}"/>
                  </a:ext>
                </a:extLst>
              </p:cNvPr>
              <p:cNvSpPr>
                <a:spLocks noChangeArrowheads="1"/>
              </p:cNvSpPr>
              <p:nvPr/>
            </p:nvSpPr>
            <p:spPr bwMode="auto">
              <a:xfrm>
                <a:off x="8681071" y="4332846"/>
                <a:ext cx="7654187" cy="7654186"/>
              </a:xfrm>
              <a:custGeom>
                <a:avLst/>
                <a:gdLst>
                  <a:gd name="T0" fmla="*/ 6764 w 13529"/>
                  <a:gd name="T1" fmla="*/ 313 h 13528"/>
                  <a:gd name="T2" fmla="*/ 6764 w 13529"/>
                  <a:gd name="T3" fmla="*/ 313 h 13528"/>
                  <a:gd name="T4" fmla="*/ 314 w 13529"/>
                  <a:gd name="T5" fmla="*/ 6763 h 13528"/>
                  <a:gd name="T6" fmla="*/ 314 w 13529"/>
                  <a:gd name="T7" fmla="*/ 6763 h 13528"/>
                  <a:gd name="T8" fmla="*/ 6764 w 13529"/>
                  <a:gd name="T9" fmla="*/ 13214 h 13528"/>
                  <a:gd name="T10" fmla="*/ 6764 w 13529"/>
                  <a:gd name="T11" fmla="*/ 13214 h 13528"/>
                  <a:gd name="T12" fmla="*/ 13215 w 13529"/>
                  <a:gd name="T13" fmla="*/ 6763 h 13528"/>
                  <a:gd name="T14" fmla="*/ 13215 w 13529"/>
                  <a:gd name="T15" fmla="*/ 6763 h 13528"/>
                  <a:gd name="T16" fmla="*/ 6764 w 13529"/>
                  <a:gd name="T17" fmla="*/ 313 h 13528"/>
                  <a:gd name="T18" fmla="*/ 6764 w 13529"/>
                  <a:gd name="T19" fmla="*/ 13527 h 13528"/>
                  <a:gd name="T20" fmla="*/ 6764 w 13529"/>
                  <a:gd name="T21" fmla="*/ 13527 h 13528"/>
                  <a:gd name="T22" fmla="*/ 0 w 13529"/>
                  <a:gd name="T23" fmla="*/ 6763 h 13528"/>
                  <a:gd name="T24" fmla="*/ 0 w 13529"/>
                  <a:gd name="T25" fmla="*/ 6763 h 13528"/>
                  <a:gd name="T26" fmla="*/ 6764 w 13529"/>
                  <a:gd name="T27" fmla="*/ 0 h 13528"/>
                  <a:gd name="T28" fmla="*/ 6764 w 13529"/>
                  <a:gd name="T29" fmla="*/ 0 h 13528"/>
                  <a:gd name="T30" fmla="*/ 13528 w 13529"/>
                  <a:gd name="T31" fmla="*/ 6763 h 13528"/>
                  <a:gd name="T32" fmla="*/ 13528 w 13529"/>
                  <a:gd name="T33" fmla="*/ 6763 h 13528"/>
                  <a:gd name="T34" fmla="*/ 6764 w 13529"/>
                  <a:gd name="T35" fmla="*/ 13527 h 13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529" h="13528">
                    <a:moveTo>
                      <a:pt x="6764" y="313"/>
                    </a:moveTo>
                    <a:lnTo>
                      <a:pt x="6764" y="313"/>
                    </a:lnTo>
                    <a:cubicBezTo>
                      <a:pt x="3207" y="313"/>
                      <a:pt x="314" y="3207"/>
                      <a:pt x="314" y="6763"/>
                    </a:cubicBezTo>
                    <a:lnTo>
                      <a:pt x="314" y="6763"/>
                    </a:lnTo>
                    <a:cubicBezTo>
                      <a:pt x="314" y="10320"/>
                      <a:pt x="3207" y="13214"/>
                      <a:pt x="6764" y="13214"/>
                    </a:cubicBezTo>
                    <a:lnTo>
                      <a:pt x="6764" y="13214"/>
                    </a:lnTo>
                    <a:cubicBezTo>
                      <a:pt x="10320" y="13214"/>
                      <a:pt x="13215" y="10320"/>
                      <a:pt x="13215" y="6763"/>
                    </a:cubicBezTo>
                    <a:lnTo>
                      <a:pt x="13215" y="6763"/>
                    </a:lnTo>
                    <a:cubicBezTo>
                      <a:pt x="13215" y="3207"/>
                      <a:pt x="10320" y="313"/>
                      <a:pt x="6764" y="313"/>
                    </a:cubicBezTo>
                    <a:close/>
                    <a:moveTo>
                      <a:pt x="6764" y="13527"/>
                    </a:moveTo>
                    <a:lnTo>
                      <a:pt x="6764" y="13527"/>
                    </a:lnTo>
                    <a:cubicBezTo>
                      <a:pt x="3035" y="13527"/>
                      <a:pt x="0" y="10493"/>
                      <a:pt x="0" y="6763"/>
                    </a:cubicBezTo>
                    <a:lnTo>
                      <a:pt x="0" y="6763"/>
                    </a:lnTo>
                    <a:cubicBezTo>
                      <a:pt x="0" y="3035"/>
                      <a:pt x="3035" y="0"/>
                      <a:pt x="6764" y="0"/>
                    </a:cubicBezTo>
                    <a:lnTo>
                      <a:pt x="6764" y="0"/>
                    </a:lnTo>
                    <a:cubicBezTo>
                      <a:pt x="10493" y="0"/>
                      <a:pt x="13528" y="3035"/>
                      <a:pt x="13528" y="6763"/>
                    </a:cubicBezTo>
                    <a:lnTo>
                      <a:pt x="13528" y="6763"/>
                    </a:lnTo>
                    <a:cubicBezTo>
                      <a:pt x="13528" y="10493"/>
                      <a:pt x="10493" y="13527"/>
                      <a:pt x="6764" y="13527"/>
                    </a:cubicBezTo>
                    <a:close/>
                  </a:path>
                </a:pathLst>
              </a:custGeom>
              <a:solidFill>
                <a:schemeClr val="accent2">
                  <a:alpha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47" name="Freeform 11">
                <a:extLst>
                  <a:ext uri="{FF2B5EF4-FFF2-40B4-BE49-F238E27FC236}">
                    <a16:creationId xmlns:a16="http://schemas.microsoft.com/office/drawing/2014/main" xmlns="" id="{2C0BB8D1-9622-8E48-851B-BF5DF1464866}"/>
                  </a:ext>
                </a:extLst>
              </p:cNvPr>
              <p:cNvSpPr>
                <a:spLocks noChangeArrowheads="1"/>
              </p:cNvSpPr>
              <p:nvPr/>
            </p:nvSpPr>
            <p:spPr bwMode="auto">
              <a:xfrm>
                <a:off x="8012452" y="3546969"/>
                <a:ext cx="7654187" cy="7654186"/>
              </a:xfrm>
              <a:custGeom>
                <a:avLst/>
                <a:gdLst>
                  <a:gd name="T0" fmla="*/ 6764 w 13528"/>
                  <a:gd name="T1" fmla="*/ 313 h 13530"/>
                  <a:gd name="T2" fmla="*/ 6764 w 13528"/>
                  <a:gd name="T3" fmla="*/ 313 h 13530"/>
                  <a:gd name="T4" fmla="*/ 313 w 13528"/>
                  <a:gd name="T5" fmla="*/ 6765 h 13530"/>
                  <a:gd name="T6" fmla="*/ 313 w 13528"/>
                  <a:gd name="T7" fmla="*/ 6765 h 13530"/>
                  <a:gd name="T8" fmla="*/ 6764 w 13528"/>
                  <a:gd name="T9" fmla="*/ 13215 h 13530"/>
                  <a:gd name="T10" fmla="*/ 6764 w 13528"/>
                  <a:gd name="T11" fmla="*/ 13215 h 13530"/>
                  <a:gd name="T12" fmla="*/ 13214 w 13528"/>
                  <a:gd name="T13" fmla="*/ 6765 h 13530"/>
                  <a:gd name="T14" fmla="*/ 13214 w 13528"/>
                  <a:gd name="T15" fmla="*/ 6765 h 13530"/>
                  <a:gd name="T16" fmla="*/ 6764 w 13528"/>
                  <a:gd name="T17" fmla="*/ 313 h 13530"/>
                  <a:gd name="T18" fmla="*/ 6764 w 13528"/>
                  <a:gd name="T19" fmla="*/ 13529 h 13530"/>
                  <a:gd name="T20" fmla="*/ 6764 w 13528"/>
                  <a:gd name="T21" fmla="*/ 13529 h 13530"/>
                  <a:gd name="T22" fmla="*/ 0 w 13528"/>
                  <a:gd name="T23" fmla="*/ 6765 h 13530"/>
                  <a:gd name="T24" fmla="*/ 0 w 13528"/>
                  <a:gd name="T25" fmla="*/ 6765 h 13530"/>
                  <a:gd name="T26" fmla="*/ 6764 w 13528"/>
                  <a:gd name="T27" fmla="*/ 0 h 13530"/>
                  <a:gd name="T28" fmla="*/ 6764 w 13528"/>
                  <a:gd name="T29" fmla="*/ 0 h 13530"/>
                  <a:gd name="T30" fmla="*/ 13527 w 13528"/>
                  <a:gd name="T31" fmla="*/ 6765 h 13530"/>
                  <a:gd name="T32" fmla="*/ 13527 w 13528"/>
                  <a:gd name="T33" fmla="*/ 6765 h 13530"/>
                  <a:gd name="T34" fmla="*/ 6764 w 13528"/>
                  <a:gd name="T35" fmla="*/ 13529 h 13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528" h="13530">
                    <a:moveTo>
                      <a:pt x="6764" y="313"/>
                    </a:moveTo>
                    <a:lnTo>
                      <a:pt x="6764" y="313"/>
                    </a:lnTo>
                    <a:cubicBezTo>
                      <a:pt x="3207" y="313"/>
                      <a:pt x="313" y="3208"/>
                      <a:pt x="313" y="6765"/>
                    </a:cubicBezTo>
                    <a:lnTo>
                      <a:pt x="313" y="6765"/>
                    </a:lnTo>
                    <a:cubicBezTo>
                      <a:pt x="313" y="10321"/>
                      <a:pt x="3207" y="13215"/>
                      <a:pt x="6764" y="13215"/>
                    </a:cubicBezTo>
                    <a:lnTo>
                      <a:pt x="6764" y="13215"/>
                    </a:lnTo>
                    <a:cubicBezTo>
                      <a:pt x="10321" y="13215"/>
                      <a:pt x="13214" y="10321"/>
                      <a:pt x="13214" y="6765"/>
                    </a:cubicBezTo>
                    <a:lnTo>
                      <a:pt x="13214" y="6765"/>
                    </a:lnTo>
                    <a:cubicBezTo>
                      <a:pt x="13214" y="3208"/>
                      <a:pt x="10321" y="313"/>
                      <a:pt x="6764" y="313"/>
                    </a:cubicBezTo>
                    <a:close/>
                    <a:moveTo>
                      <a:pt x="6764" y="13529"/>
                    </a:moveTo>
                    <a:lnTo>
                      <a:pt x="6764" y="13529"/>
                    </a:lnTo>
                    <a:cubicBezTo>
                      <a:pt x="3034" y="13529"/>
                      <a:pt x="0" y="10494"/>
                      <a:pt x="0" y="6765"/>
                    </a:cubicBezTo>
                    <a:lnTo>
                      <a:pt x="0" y="6765"/>
                    </a:lnTo>
                    <a:cubicBezTo>
                      <a:pt x="0" y="3035"/>
                      <a:pt x="3034" y="0"/>
                      <a:pt x="6764" y="0"/>
                    </a:cubicBezTo>
                    <a:lnTo>
                      <a:pt x="6764" y="0"/>
                    </a:lnTo>
                    <a:cubicBezTo>
                      <a:pt x="10493" y="0"/>
                      <a:pt x="13527" y="3035"/>
                      <a:pt x="13527" y="6765"/>
                    </a:cubicBezTo>
                    <a:lnTo>
                      <a:pt x="13527" y="6765"/>
                    </a:lnTo>
                    <a:cubicBezTo>
                      <a:pt x="13527" y="10494"/>
                      <a:pt x="10493" y="13529"/>
                      <a:pt x="6764" y="13529"/>
                    </a:cubicBezTo>
                    <a:close/>
                  </a:path>
                </a:pathLst>
              </a:custGeom>
              <a:solidFill>
                <a:schemeClr val="accent4">
                  <a:alpha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49" name="Freeform 13">
                <a:extLst>
                  <a:ext uri="{FF2B5EF4-FFF2-40B4-BE49-F238E27FC236}">
                    <a16:creationId xmlns:a16="http://schemas.microsoft.com/office/drawing/2014/main" xmlns="" id="{8C066CCF-6A71-9540-9AD7-8D72522EEF04}"/>
                  </a:ext>
                </a:extLst>
              </p:cNvPr>
              <p:cNvSpPr>
                <a:spLocks noChangeArrowheads="1"/>
              </p:cNvSpPr>
              <p:nvPr/>
            </p:nvSpPr>
            <p:spPr bwMode="auto">
              <a:xfrm>
                <a:off x="7910165" y="4345319"/>
                <a:ext cx="7654187" cy="7654186"/>
              </a:xfrm>
              <a:custGeom>
                <a:avLst/>
                <a:gdLst>
                  <a:gd name="T0" fmla="*/ 6764 w 13528"/>
                  <a:gd name="T1" fmla="*/ 313 h 13528"/>
                  <a:gd name="T2" fmla="*/ 6764 w 13528"/>
                  <a:gd name="T3" fmla="*/ 313 h 13528"/>
                  <a:gd name="T4" fmla="*/ 313 w 13528"/>
                  <a:gd name="T5" fmla="*/ 6763 h 13528"/>
                  <a:gd name="T6" fmla="*/ 313 w 13528"/>
                  <a:gd name="T7" fmla="*/ 6763 h 13528"/>
                  <a:gd name="T8" fmla="*/ 6764 w 13528"/>
                  <a:gd name="T9" fmla="*/ 13214 h 13528"/>
                  <a:gd name="T10" fmla="*/ 6764 w 13528"/>
                  <a:gd name="T11" fmla="*/ 13214 h 13528"/>
                  <a:gd name="T12" fmla="*/ 13214 w 13528"/>
                  <a:gd name="T13" fmla="*/ 6763 h 13528"/>
                  <a:gd name="T14" fmla="*/ 13214 w 13528"/>
                  <a:gd name="T15" fmla="*/ 6763 h 13528"/>
                  <a:gd name="T16" fmla="*/ 6764 w 13528"/>
                  <a:gd name="T17" fmla="*/ 313 h 13528"/>
                  <a:gd name="T18" fmla="*/ 6764 w 13528"/>
                  <a:gd name="T19" fmla="*/ 13527 h 13528"/>
                  <a:gd name="T20" fmla="*/ 6764 w 13528"/>
                  <a:gd name="T21" fmla="*/ 13527 h 13528"/>
                  <a:gd name="T22" fmla="*/ 0 w 13528"/>
                  <a:gd name="T23" fmla="*/ 6763 h 13528"/>
                  <a:gd name="T24" fmla="*/ 0 w 13528"/>
                  <a:gd name="T25" fmla="*/ 6763 h 13528"/>
                  <a:gd name="T26" fmla="*/ 6764 w 13528"/>
                  <a:gd name="T27" fmla="*/ 0 h 13528"/>
                  <a:gd name="T28" fmla="*/ 6764 w 13528"/>
                  <a:gd name="T29" fmla="*/ 0 h 13528"/>
                  <a:gd name="T30" fmla="*/ 13527 w 13528"/>
                  <a:gd name="T31" fmla="*/ 6763 h 13528"/>
                  <a:gd name="T32" fmla="*/ 13527 w 13528"/>
                  <a:gd name="T33" fmla="*/ 6763 h 13528"/>
                  <a:gd name="T34" fmla="*/ 6764 w 13528"/>
                  <a:gd name="T35" fmla="*/ 13527 h 13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528" h="13528">
                    <a:moveTo>
                      <a:pt x="6764" y="313"/>
                    </a:moveTo>
                    <a:lnTo>
                      <a:pt x="6764" y="313"/>
                    </a:lnTo>
                    <a:cubicBezTo>
                      <a:pt x="3207" y="313"/>
                      <a:pt x="313" y="3207"/>
                      <a:pt x="313" y="6763"/>
                    </a:cubicBezTo>
                    <a:lnTo>
                      <a:pt x="313" y="6763"/>
                    </a:lnTo>
                    <a:cubicBezTo>
                      <a:pt x="313" y="10320"/>
                      <a:pt x="3207" y="13214"/>
                      <a:pt x="6764" y="13214"/>
                    </a:cubicBezTo>
                    <a:lnTo>
                      <a:pt x="6764" y="13214"/>
                    </a:lnTo>
                    <a:cubicBezTo>
                      <a:pt x="10320" y="13214"/>
                      <a:pt x="13214" y="10320"/>
                      <a:pt x="13214" y="6763"/>
                    </a:cubicBezTo>
                    <a:lnTo>
                      <a:pt x="13214" y="6763"/>
                    </a:lnTo>
                    <a:cubicBezTo>
                      <a:pt x="13214" y="3207"/>
                      <a:pt x="10320" y="313"/>
                      <a:pt x="6764" y="313"/>
                    </a:cubicBezTo>
                    <a:close/>
                    <a:moveTo>
                      <a:pt x="6764" y="13527"/>
                    </a:moveTo>
                    <a:lnTo>
                      <a:pt x="6764" y="13527"/>
                    </a:lnTo>
                    <a:cubicBezTo>
                      <a:pt x="3034" y="13527"/>
                      <a:pt x="0" y="10493"/>
                      <a:pt x="0" y="6763"/>
                    </a:cubicBezTo>
                    <a:lnTo>
                      <a:pt x="0" y="6763"/>
                    </a:lnTo>
                    <a:cubicBezTo>
                      <a:pt x="0" y="3034"/>
                      <a:pt x="3034" y="0"/>
                      <a:pt x="6764" y="0"/>
                    </a:cubicBezTo>
                    <a:lnTo>
                      <a:pt x="6764" y="0"/>
                    </a:lnTo>
                    <a:cubicBezTo>
                      <a:pt x="10493" y="0"/>
                      <a:pt x="13527" y="3034"/>
                      <a:pt x="13527" y="6763"/>
                    </a:cubicBezTo>
                    <a:lnTo>
                      <a:pt x="13527" y="6763"/>
                    </a:lnTo>
                    <a:cubicBezTo>
                      <a:pt x="13527" y="10493"/>
                      <a:pt x="10493" y="13527"/>
                      <a:pt x="6764" y="13527"/>
                    </a:cubicBezTo>
                    <a:close/>
                  </a:path>
                </a:pathLst>
              </a:custGeom>
              <a:solidFill>
                <a:schemeClr val="accent1">
                  <a:alpha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50" name="Freeform 15">
                <a:extLst>
                  <a:ext uri="{FF2B5EF4-FFF2-40B4-BE49-F238E27FC236}">
                    <a16:creationId xmlns:a16="http://schemas.microsoft.com/office/drawing/2014/main" xmlns="" id="{6E084D2D-2069-A649-81C9-7B3B10122F48}"/>
                  </a:ext>
                </a:extLst>
              </p:cNvPr>
              <p:cNvSpPr>
                <a:spLocks noChangeArrowheads="1"/>
              </p:cNvSpPr>
              <p:nvPr/>
            </p:nvSpPr>
            <p:spPr bwMode="auto">
              <a:xfrm>
                <a:off x="8813299" y="3409753"/>
                <a:ext cx="7654187" cy="7654186"/>
              </a:xfrm>
              <a:custGeom>
                <a:avLst/>
                <a:gdLst>
                  <a:gd name="T0" fmla="*/ 6763 w 13528"/>
                  <a:gd name="T1" fmla="*/ 313 h 13529"/>
                  <a:gd name="T2" fmla="*/ 6763 w 13528"/>
                  <a:gd name="T3" fmla="*/ 313 h 13529"/>
                  <a:gd name="T4" fmla="*/ 313 w 13528"/>
                  <a:gd name="T5" fmla="*/ 6765 h 13529"/>
                  <a:gd name="T6" fmla="*/ 313 w 13528"/>
                  <a:gd name="T7" fmla="*/ 6765 h 13529"/>
                  <a:gd name="T8" fmla="*/ 6763 w 13528"/>
                  <a:gd name="T9" fmla="*/ 13215 h 13529"/>
                  <a:gd name="T10" fmla="*/ 6763 w 13528"/>
                  <a:gd name="T11" fmla="*/ 13215 h 13529"/>
                  <a:gd name="T12" fmla="*/ 13214 w 13528"/>
                  <a:gd name="T13" fmla="*/ 6765 h 13529"/>
                  <a:gd name="T14" fmla="*/ 13214 w 13528"/>
                  <a:gd name="T15" fmla="*/ 6765 h 13529"/>
                  <a:gd name="T16" fmla="*/ 6763 w 13528"/>
                  <a:gd name="T17" fmla="*/ 313 h 13529"/>
                  <a:gd name="T18" fmla="*/ 6763 w 13528"/>
                  <a:gd name="T19" fmla="*/ 13528 h 13529"/>
                  <a:gd name="T20" fmla="*/ 6763 w 13528"/>
                  <a:gd name="T21" fmla="*/ 13528 h 13529"/>
                  <a:gd name="T22" fmla="*/ 0 w 13528"/>
                  <a:gd name="T23" fmla="*/ 6765 h 13529"/>
                  <a:gd name="T24" fmla="*/ 0 w 13528"/>
                  <a:gd name="T25" fmla="*/ 6765 h 13529"/>
                  <a:gd name="T26" fmla="*/ 6763 w 13528"/>
                  <a:gd name="T27" fmla="*/ 0 h 13529"/>
                  <a:gd name="T28" fmla="*/ 6763 w 13528"/>
                  <a:gd name="T29" fmla="*/ 0 h 13529"/>
                  <a:gd name="T30" fmla="*/ 13527 w 13528"/>
                  <a:gd name="T31" fmla="*/ 6765 h 13529"/>
                  <a:gd name="T32" fmla="*/ 13527 w 13528"/>
                  <a:gd name="T33" fmla="*/ 6765 h 13529"/>
                  <a:gd name="T34" fmla="*/ 6763 w 13528"/>
                  <a:gd name="T35" fmla="*/ 13528 h 13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528" h="13529">
                    <a:moveTo>
                      <a:pt x="6763" y="313"/>
                    </a:moveTo>
                    <a:lnTo>
                      <a:pt x="6763" y="313"/>
                    </a:lnTo>
                    <a:cubicBezTo>
                      <a:pt x="3207" y="313"/>
                      <a:pt x="313" y="3207"/>
                      <a:pt x="313" y="6765"/>
                    </a:cubicBezTo>
                    <a:lnTo>
                      <a:pt x="313" y="6765"/>
                    </a:lnTo>
                    <a:cubicBezTo>
                      <a:pt x="313" y="10321"/>
                      <a:pt x="3207" y="13215"/>
                      <a:pt x="6763" y="13215"/>
                    </a:cubicBezTo>
                    <a:lnTo>
                      <a:pt x="6763" y="13215"/>
                    </a:lnTo>
                    <a:cubicBezTo>
                      <a:pt x="10320" y="13215"/>
                      <a:pt x="13214" y="10321"/>
                      <a:pt x="13214" y="6765"/>
                    </a:cubicBezTo>
                    <a:lnTo>
                      <a:pt x="13214" y="6765"/>
                    </a:lnTo>
                    <a:cubicBezTo>
                      <a:pt x="13214" y="3207"/>
                      <a:pt x="10320" y="313"/>
                      <a:pt x="6763" y="313"/>
                    </a:cubicBezTo>
                    <a:close/>
                    <a:moveTo>
                      <a:pt x="6763" y="13528"/>
                    </a:moveTo>
                    <a:lnTo>
                      <a:pt x="6763" y="13528"/>
                    </a:lnTo>
                    <a:cubicBezTo>
                      <a:pt x="3034" y="13528"/>
                      <a:pt x="0" y="10493"/>
                      <a:pt x="0" y="6765"/>
                    </a:cubicBezTo>
                    <a:lnTo>
                      <a:pt x="0" y="6765"/>
                    </a:lnTo>
                    <a:cubicBezTo>
                      <a:pt x="0" y="3035"/>
                      <a:pt x="3034" y="0"/>
                      <a:pt x="6763" y="0"/>
                    </a:cubicBezTo>
                    <a:lnTo>
                      <a:pt x="6763" y="0"/>
                    </a:lnTo>
                    <a:cubicBezTo>
                      <a:pt x="10492" y="0"/>
                      <a:pt x="13527" y="3035"/>
                      <a:pt x="13527" y="6765"/>
                    </a:cubicBezTo>
                    <a:lnTo>
                      <a:pt x="13527" y="6765"/>
                    </a:lnTo>
                    <a:cubicBezTo>
                      <a:pt x="13527" y="10493"/>
                      <a:pt x="10492" y="13528"/>
                      <a:pt x="6763" y="13528"/>
                    </a:cubicBezTo>
                    <a:close/>
                  </a:path>
                </a:pathLst>
              </a:custGeom>
              <a:solidFill>
                <a:schemeClr val="accent3">
                  <a:alpha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grpSp>
        <p:sp>
          <p:nvSpPr>
            <p:cNvPr id="51" name="Oval 14">
              <a:extLst>
                <a:ext uri="{FF2B5EF4-FFF2-40B4-BE49-F238E27FC236}">
                  <a16:creationId xmlns:a16="http://schemas.microsoft.com/office/drawing/2014/main" xmlns="" id="{39CCEEA6-6DCA-B344-9011-AE7C54190CD2}"/>
                </a:ext>
              </a:extLst>
            </p:cNvPr>
            <p:cNvSpPr/>
            <p:nvPr/>
          </p:nvSpPr>
          <p:spPr>
            <a:xfrm>
              <a:off x="7535214" y="4460259"/>
              <a:ext cx="1120929" cy="11306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52" name="Oval 13">
              <a:extLst>
                <a:ext uri="{FF2B5EF4-FFF2-40B4-BE49-F238E27FC236}">
                  <a16:creationId xmlns:a16="http://schemas.microsoft.com/office/drawing/2014/main" xmlns="" id="{607FC5C0-40CE-3348-A43F-FAA86E718503}"/>
                </a:ext>
              </a:extLst>
            </p:cNvPr>
            <p:cNvSpPr/>
            <p:nvPr/>
          </p:nvSpPr>
          <p:spPr>
            <a:xfrm>
              <a:off x="5825462" y="4460259"/>
              <a:ext cx="1120929" cy="113063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53" name="Oval 16">
              <a:extLst>
                <a:ext uri="{FF2B5EF4-FFF2-40B4-BE49-F238E27FC236}">
                  <a16:creationId xmlns:a16="http://schemas.microsoft.com/office/drawing/2014/main" xmlns="" id="{91A4FDAA-5B9C-DA4C-84F0-EAEBDDA78A5D}"/>
                </a:ext>
              </a:extLst>
            </p:cNvPr>
            <p:cNvSpPr/>
            <p:nvPr/>
          </p:nvSpPr>
          <p:spPr>
            <a:xfrm>
              <a:off x="5395165" y="2927025"/>
              <a:ext cx="1120929" cy="113063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54" name="Oval 15">
              <a:extLst>
                <a:ext uri="{FF2B5EF4-FFF2-40B4-BE49-F238E27FC236}">
                  <a16:creationId xmlns:a16="http://schemas.microsoft.com/office/drawing/2014/main" xmlns="" id="{F35C1C24-5BB5-D945-8653-B87F164FEA24}"/>
                </a:ext>
              </a:extLst>
            </p:cNvPr>
            <p:cNvSpPr/>
            <p:nvPr/>
          </p:nvSpPr>
          <p:spPr>
            <a:xfrm>
              <a:off x="7965510" y="2927025"/>
              <a:ext cx="1120929" cy="113063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55" name="Oval 11">
              <a:extLst>
                <a:ext uri="{FF2B5EF4-FFF2-40B4-BE49-F238E27FC236}">
                  <a16:creationId xmlns:a16="http://schemas.microsoft.com/office/drawing/2014/main" xmlns="" id="{182CBA9D-933F-6044-854E-823E4538A2E3}"/>
                </a:ext>
              </a:extLst>
            </p:cNvPr>
            <p:cNvSpPr/>
            <p:nvPr/>
          </p:nvSpPr>
          <p:spPr>
            <a:xfrm>
              <a:off x="6680337" y="1901422"/>
              <a:ext cx="1120929" cy="11306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56" name="TextBox 48">
              <a:extLst>
                <a:ext uri="{FF2B5EF4-FFF2-40B4-BE49-F238E27FC236}">
                  <a16:creationId xmlns:a16="http://schemas.microsoft.com/office/drawing/2014/main" xmlns="" id="{84DCA0D5-147F-9345-B65A-4CDB379496F3}"/>
                </a:ext>
              </a:extLst>
            </p:cNvPr>
            <p:cNvSpPr txBox="1"/>
            <p:nvPr/>
          </p:nvSpPr>
          <p:spPr>
            <a:xfrm>
              <a:off x="6627976" y="2283918"/>
              <a:ext cx="1242134" cy="338554"/>
            </a:xfrm>
            <a:prstGeom prst="rect">
              <a:avLst/>
            </a:prstGeom>
            <a:noFill/>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err="1">
                  <a:ln>
                    <a:noFill/>
                  </a:ln>
                  <a:solidFill>
                    <a:prstClr val="white"/>
                  </a:solidFill>
                  <a:effectLst/>
                  <a:uLnTx/>
                  <a:uFillTx/>
                  <a:latin typeface="Calibri Light" panose="020F0302020204030204"/>
                  <a:ea typeface="League Spartan" charset="0"/>
                  <a:cs typeface="Poppins" pitchFamily="2" charset="77"/>
                </a:rPr>
                <a:t>Bewusstsein</a:t>
              </a:r>
              <a:endParaRPr kumimoji="0" lang="en-GB" sz="1600" b="1" i="0" u="none" strike="noStrike" kern="1200" cap="none" spc="0" normalizeH="0" baseline="0" noProof="0" dirty="0">
                <a:ln>
                  <a:noFill/>
                </a:ln>
                <a:solidFill>
                  <a:prstClr val="white"/>
                </a:solidFill>
                <a:effectLst/>
                <a:uLnTx/>
                <a:uFillTx/>
                <a:latin typeface="Calibri Light" panose="020F0302020204030204"/>
                <a:ea typeface="League Spartan" charset="0"/>
                <a:cs typeface="Poppins" pitchFamily="2" charset="77"/>
              </a:endParaRPr>
            </a:p>
          </p:txBody>
        </p:sp>
        <p:sp>
          <p:nvSpPr>
            <p:cNvPr id="57" name="TextBox 48">
              <a:extLst>
                <a:ext uri="{FF2B5EF4-FFF2-40B4-BE49-F238E27FC236}">
                  <a16:creationId xmlns:a16="http://schemas.microsoft.com/office/drawing/2014/main" xmlns="" id="{A9FD8704-27CD-8948-B821-A12D5CFB8B76}"/>
                </a:ext>
              </a:extLst>
            </p:cNvPr>
            <p:cNvSpPr txBox="1"/>
            <p:nvPr/>
          </p:nvSpPr>
          <p:spPr>
            <a:xfrm>
              <a:off x="8001784" y="3324548"/>
              <a:ext cx="1060095" cy="338554"/>
            </a:xfrm>
            <a:prstGeom prst="rect">
              <a:avLst/>
            </a:prstGeom>
            <a:noFill/>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prstClr val="white"/>
                  </a:solidFill>
                  <a:latin typeface="Calibri Light" panose="020F0302020204030204"/>
                  <a:ea typeface="League Spartan" charset="0"/>
                  <a:cs typeface="Poppins" pitchFamily="2" charset="77"/>
                </a:rPr>
                <a:t>Zu</a:t>
              </a:r>
              <a:r>
                <a:rPr kumimoji="0" lang="en-GB" sz="1600" b="1" i="0" u="none" strike="noStrike" kern="1200" cap="none" spc="0" normalizeH="0" baseline="0" noProof="0" dirty="0" err="1">
                  <a:ln>
                    <a:noFill/>
                  </a:ln>
                  <a:solidFill>
                    <a:prstClr val="white"/>
                  </a:solidFill>
                  <a:effectLst/>
                  <a:uLnTx/>
                  <a:uFillTx/>
                  <a:latin typeface="Calibri Light" panose="020F0302020204030204"/>
                  <a:ea typeface="League Spartan" charset="0"/>
                  <a:cs typeface="Poppins" pitchFamily="2" charset="77"/>
                </a:rPr>
                <a:t>hören</a:t>
              </a:r>
              <a:endParaRPr kumimoji="0" lang="en-GB" sz="1600" b="1" i="0" u="none" strike="noStrike" kern="1200" cap="none" spc="0" normalizeH="0" baseline="0" noProof="0" dirty="0">
                <a:ln>
                  <a:noFill/>
                </a:ln>
                <a:solidFill>
                  <a:prstClr val="white"/>
                </a:solidFill>
                <a:effectLst/>
                <a:uLnTx/>
                <a:uFillTx/>
                <a:latin typeface="Calibri Light" panose="020F0302020204030204"/>
                <a:ea typeface="League Spartan" charset="0"/>
                <a:cs typeface="Poppins" pitchFamily="2" charset="77"/>
              </a:endParaRPr>
            </a:p>
          </p:txBody>
        </p:sp>
        <p:sp>
          <p:nvSpPr>
            <p:cNvPr id="59" name="TextBox 48">
              <a:extLst>
                <a:ext uri="{FF2B5EF4-FFF2-40B4-BE49-F238E27FC236}">
                  <a16:creationId xmlns:a16="http://schemas.microsoft.com/office/drawing/2014/main" xmlns="" id="{34D66CE1-B8CA-FA49-BE84-7A6D1CE567B0}"/>
                </a:ext>
              </a:extLst>
            </p:cNvPr>
            <p:cNvSpPr txBox="1"/>
            <p:nvPr/>
          </p:nvSpPr>
          <p:spPr>
            <a:xfrm>
              <a:off x="7362664" y="4836505"/>
              <a:ext cx="1480571" cy="338554"/>
            </a:xfrm>
            <a:prstGeom prst="rect">
              <a:avLst/>
            </a:prstGeom>
            <a:noFill/>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Light" panose="020F0302020204030204"/>
                  <a:ea typeface="League Spartan" charset="0"/>
                  <a:cs typeface="Poppins" pitchFamily="2" charset="77"/>
                </a:rPr>
                <a:t>Transparenz</a:t>
              </a:r>
            </a:p>
          </p:txBody>
        </p:sp>
        <p:sp>
          <p:nvSpPr>
            <p:cNvPr id="64" name="TextBox 48">
              <a:extLst>
                <a:ext uri="{FF2B5EF4-FFF2-40B4-BE49-F238E27FC236}">
                  <a16:creationId xmlns:a16="http://schemas.microsoft.com/office/drawing/2014/main" xmlns="" id="{0E6C1870-2BC2-F245-AEF4-9D85AA91F0B7}"/>
                </a:ext>
              </a:extLst>
            </p:cNvPr>
            <p:cNvSpPr txBox="1"/>
            <p:nvPr/>
          </p:nvSpPr>
          <p:spPr>
            <a:xfrm>
              <a:off x="5795478" y="4861908"/>
              <a:ext cx="1121170" cy="338554"/>
            </a:xfrm>
            <a:prstGeom prst="rect">
              <a:avLst/>
            </a:prstGeom>
            <a:noFill/>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Light" panose="020F0302020204030204"/>
                  <a:ea typeface="League Spartan" charset="0"/>
                  <a:cs typeface="Poppins" pitchFamily="2" charset="77"/>
                </a:rPr>
                <a:t>Feedback</a:t>
              </a:r>
            </a:p>
          </p:txBody>
        </p:sp>
        <p:sp>
          <p:nvSpPr>
            <p:cNvPr id="65" name="TextBox 48">
              <a:extLst>
                <a:ext uri="{FF2B5EF4-FFF2-40B4-BE49-F238E27FC236}">
                  <a16:creationId xmlns:a16="http://schemas.microsoft.com/office/drawing/2014/main" xmlns="" id="{B1E056FF-A103-244F-92FF-2D07502EF6B0}"/>
                </a:ext>
              </a:extLst>
            </p:cNvPr>
            <p:cNvSpPr txBox="1"/>
            <p:nvPr/>
          </p:nvSpPr>
          <p:spPr>
            <a:xfrm>
              <a:off x="5332906" y="3324548"/>
              <a:ext cx="1223878" cy="338554"/>
            </a:xfrm>
            <a:prstGeom prst="rect">
              <a:avLst/>
            </a:prstGeom>
            <a:noFill/>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Light" panose="020F0302020204030204"/>
                  <a:ea typeface="League Spartan" charset="0"/>
                  <a:cs typeface="Poppins" pitchFamily="2" charset="77"/>
                </a:rPr>
                <a:t>Auflösung</a:t>
              </a:r>
            </a:p>
          </p:txBody>
        </p:sp>
      </p:grpSp>
      <p:cxnSp>
        <p:nvCxnSpPr>
          <p:cNvPr id="66" name="Gerader Verbinder 95">
            <a:extLst>
              <a:ext uri="{FF2B5EF4-FFF2-40B4-BE49-F238E27FC236}">
                <a16:creationId xmlns:a16="http://schemas.microsoft.com/office/drawing/2014/main" xmlns="" id="{35D1B5F8-2FD5-1F44-BF13-4EB6E6A82701}"/>
              </a:ext>
            </a:extLst>
          </p:cNvPr>
          <p:cNvCxnSpPr>
            <a:cxnSpLocks/>
          </p:cNvCxnSpPr>
          <p:nvPr/>
        </p:nvCxnSpPr>
        <p:spPr>
          <a:xfrm flipH="1" flipV="1">
            <a:off x="3888480" y="3752436"/>
            <a:ext cx="992077" cy="1457337"/>
          </a:xfrm>
          <a:prstGeom prst="line">
            <a:avLst/>
          </a:prstGeom>
          <a:ln>
            <a:solidFill>
              <a:srgbClr val="A5A5A5"/>
            </a:solidFill>
          </a:ln>
        </p:spPr>
        <p:style>
          <a:lnRef idx="1">
            <a:schemeClr val="accent1"/>
          </a:lnRef>
          <a:fillRef idx="0">
            <a:schemeClr val="accent1"/>
          </a:fillRef>
          <a:effectRef idx="0">
            <a:schemeClr val="accent1"/>
          </a:effectRef>
          <a:fontRef idx="minor">
            <a:schemeClr val="tx1"/>
          </a:fontRef>
        </p:style>
      </p:cxnSp>
      <p:sp>
        <p:nvSpPr>
          <p:cNvPr id="31" name="Textplatzhalter 32">
            <a:extLst>
              <a:ext uri="{FF2B5EF4-FFF2-40B4-BE49-F238E27FC236}">
                <a16:creationId xmlns:a16="http://schemas.microsoft.com/office/drawing/2014/main" xmlns="" id="{599785C3-227A-4DE1-8FD4-8A5E92BE2096}"/>
              </a:ext>
            </a:extLst>
          </p:cNvPr>
          <p:cNvSpPr>
            <a:spLocks noGrp="1"/>
          </p:cNvSpPr>
          <p:nvPr>
            <p:ph type="body" sz="quarter" idx="13"/>
          </p:nvPr>
        </p:nvSpPr>
        <p:spPr>
          <a:xfrm>
            <a:off x="1795557" y="546695"/>
            <a:ext cx="9087377" cy="697353"/>
          </a:xfrm>
        </p:spPr>
        <p:txBody>
          <a:bodyPr>
            <a:normAutofit/>
          </a:bodyPr>
          <a:lstStyle/>
          <a:p>
            <a:pPr algn="l">
              <a:lnSpc>
                <a:spcPct val="100000"/>
              </a:lnSpc>
              <a:spcBef>
                <a:spcPts val="600"/>
              </a:spcBef>
            </a:pPr>
            <a:r>
              <a:rPr lang="en-US" sz="3600" dirty="0">
                <a:solidFill>
                  <a:srgbClr val="245473"/>
                </a:solidFill>
                <a:latin typeface="+mj-lt"/>
                <a:ea typeface="Open Sans Light" panose="020B0306030504020204" pitchFamily="34" charset="0"/>
                <a:cs typeface="Open Sans Light" panose="020B0306030504020204" pitchFamily="34" charset="0"/>
              </a:rPr>
              <a:t>SCHRITT 4 - FEEDBACK</a:t>
            </a:r>
          </a:p>
        </p:txBody>
      </p:sp>
    </p:spTree>
    <p:extLst>
      <p:ext uri="{BB962C8B-B14F-4D97-AF65-F5344CB8AC3E}">
        <p14:creationId xmlns:p14="http://schemas.microsoft.com/office/powerpoint/2010/main" val="15397998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293177" y="2715380"/>
            <a:ext cx="2948533" cy="2452256"/>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ts val="600"/>
              </a:spcBef>
              <a:spcAft>
                <a:spcPts val="0"/>
              </a:spcAft>
              <a:buClrTx/>
              <a:buSzTx/>
              <a:buFont typeface="Arial"/>
              <a:buNone/>
              <a:tabLst/>
              <a:defRPr/>
            </a:pPr>
            <a:r>
              <a:rPr kumimoji="0" lang="en-US" sz="22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Vergessen Sie nicht, darüber zu sprechen, wenn das Problem endlich gelöst ist. Die Kommunikation der Lösung sollte sich nicht auf einzelne Plattformen beschränken</a:t>
            </a:r>
            <a:r>
              <a:rPr kumimoji="0" lang="en-US" sz="2200" b="0" i="0" u="none" strike="noStrike" kern="1200" cap="none" spc="0" normalizeH="0" baseline="0" noProof="0" dirty="0">
                <a:ln>
                  <a:noFill/>
                </a:ln>
                <a:solidFill>
                  <a:prstClr val="black"/>
                </a:solidFill>
                <a:effectLst/>
                <a:uLnTx/>
                <a:uFillTx/>
                <a:latin typeface="Calibri Light" panose="020F0302020204030204"/>
                <a:ea typeface="Open Sans Light" panose="020B0306030504020204" pitchFamily="34" charset="0"/>
                <a:cs typeface="Open Sans Light" panose="020B0306030504020204" pitchFamily="34" charset="0"/>
              </a:rPr>
              <a:t>. </a:t>
            </a:r>
            <a:endParaRPr kumimoji="0" lang="en-GB" sz="2200" b="0" i="1" u="none" strike="noStrike" kern="1200" cap="none" spc="0" normalizeH="0" baseline="0" noProof="0" dirty="0">
              <a:ln>
                <a:noFill/>
              </a:ln>
              <a:solidFill>
                <a:prstClr val="black"/>
              </a:solidFill>
              <a:effectLst/>
              <a:uLnTx/>
              <a:uFillTx/>
              <a:latin typeface="Calibri Light" panose="020F0302020204030204"/>
              <a:ea typeface="Open Sans Light" panose="020B0306030504020204" pitchFamily="34" charset="0"/>
              <a:cs typeface="Open Sans Light" panose="020B0306030504020204" pitchFamily="34" charset="0"/>
            </a:endParaRPr>
          </a:p>
        </p:txBody>
      </p:sp>
      <p:sp>
        <p:nvSpPr>
          <p:cNvPr id="72" name="Subtitle 2">
            <a:extLst>
              <a:ext uri="{FF2B5EF4-FFF2-40B4-BE49-F238E27FC236}">
                <a16:creationId xmlns:a16="http://schemas.microsoft.com/office/drawing/2014/main" xmlns="" id="{9DA2BC82-37FD-45ED-9CAE-D4D56075D647}"/>
              </a:ext>
            </a:extLst>
          </p:cNvPr>
          <p:cNvSpPr txBox="1">
            <a:spLocks/>
          </p:cNvSpPr>
          <p:nvPr/>
        </p:nvSpPr>
        <p:spPr>
          <a:xfrm>
            <a:off x="3500161" y="2142688"/>
            <a:ext cx="2948534" cy="3654727"/>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r" defTabSz="1087636" rtl="0" eaLnBrk="1" fontAlgn="auto" latinLnBrk="0" hangingPunct="1">
              <a:lnSpc>
                <a:spcPct val="100000"/>
              </a:lnSpc>
              <a:spcBef>
                <a:spcPct val="20000"/>
              </a:spcBef>
              <a:spcAft>
                <a:spcPts val="0"/>
              </a:spcAft>
              <a:buClrTx/>
              <a:buSzTx/>
              <a:buFont typeface="Arial"/>
              <a:buNone/>
              <a:tabLst/>
              <a:defRPr/>
            </a:pPr>
            <a:r>
              <a:rPr kumimoji="0" lang="en-GB" sz="1900" b="0" i="0" u="none" strike="noStrike" kern="1200" cap="none" spc="0" normalizeH="0" baseline="0" noProof="0" dirty="0">
                <a:ln>
                  <a:noFill/>
                </a:ln>
                <a:solidFill>
                  <a:srgbClr val="245473"/>
                </a:solidFill>
                <a:effectLst/>
                <a:uLnTx/>
                <a:uFillTx/>
                <a:latin typeface="Calibri Light" panose="020F0302020204030204"/>
                <a:ea typeface="Lato Light" panose="020F0502020204030203" pitchFamily="34" charset="0"/>
                <a:cs typeface="Mukta ExtraLight" panose="020B0000000000000000" pitchFamily="34" charset="77"/>
              </a:rPr>
              <a:t>Skizzieren Sie die Lösung, was daraus gelernt wurde und wie ähnliche Situationen in Zukunft verhindert werden sollen</a:t>
            </a:r>
          </a:p>
          <a:p>
            <a:pPr marL="0" marR="0" lvl="0" indent="0" algn="r" defTabSz="1087636" rtl="0" eaLnBrk="1" fontAlgn="auto" latinLnBrk="0" hangingPunct="1">
              <a:lnSpc>
                <a:spcPct val="100000"/>
              </a:lnSpc>
              <a:spcBef>
                <a:spcPct val="20000"/>
              </a:spcBef>
              <a:spcAft>
                <a:spcPts val="0"/>
              </a:spcAft>
              <a:buClrTx/>
              <a:buSzTx/>
              <a:buFont typeface="Arial"/>
              <a:buNone/>
              <a:tabLst/>
              <a:defRPr/>
            </a:pPr>
            <a:r>
              <a:rPr kumimoji="0" lang="en-GB" sz="1900" b="0" i="0" u="none" strike="noStrike" kern="1200" cap="none" spc="0" normalizeH="0" baseline="0" noProof="0" dirty="0" err="1">
                <a:ln>
                  <a:noFill/>
                </a:ln>
                <a:solidFill>
                  <a:srgbClr val="245473"/>
                </a:solidFill>
                <a:effectLst/>
                <a:uLnTx/>
                <a:uFillTx/>
                <a:latin typeface="Calibri Light" panose="020F0302020204030204"/>
                <a:ea typeface="Lato Light" panose="020F0502020204030203" pitchFamily="34" charset="0"/>
                <a:cs typeface="Mukta ExtraLight" panose="020B0000000000000000" pitchFamily="34" charset="77"/>
              </a:rPr>
              <a:t>Informieren</a:t>
            </a:r>
            <a:r>
              <a:rPr kumimoji="0" lang="en-GB" sz="1900" b="0" i="0" u="none" strike="noStrike" kern="1200" cap="none" spc="0" normalizeH="0" baseline="0" noProof="0" dirty="0">
                <a:ln>
                  <a:noFill/>
                </a:ln>
                <a:solidFill>
                  <a:srgbClr val="245473"/>
                </a:solidFill>
                <a:effectLst/>
                <a:uLnTx/>
                <a:uFillTx/>
                <a:latin typeface="Calibri Light" panose="020F0302020204030204"/>
                <a:ea typeface="Lato Light" panose="020F0502020204030203" pitchFamily="34" charset="0"/>
                <a:cs typeface="Mukta ExtraLight" panose="020B0000000000000000" pitchFamily="34" charset="77"/>
              </a:rPr>
              <a:t> Sie die Medien für </a:t>
            </a:r>
            <a:r>
              <a:rPr kumimoji="0" lang="en-GB" sz="1900" b="0" i="0" u="none" strike="noStrike" kern="1200" cap="none" spc="0" normalizeH="0" baseline="0" noProof="0" dirty="0" err="1">
                <a:ln>
                  <a:noFill/>
                </a:ln>
                <a:solidFill>
                  <a:srgbClr val="245473"/>
                </a:solidFill>
                <a:effectLst/>
                <a:uLnTx/>
                <a:uFillTx/>
                <a:latin typeface="Calibri Light" panose="020F0302020204030204"/>
                <a:ea typeface="Lato Light" panose="020F0502020204030203" pitchFamily="34" charset="0"/>
                <a:cs typeface="Mukta ExtraLight" panose="020B0000000000000000" pitchFamily="34" charset="77"/>
              </a:rPr>
              <a:t>zusätzliche</a:t>
            </a:r>
            <a:r>
              <a:rPr kumimoji="0" lang="en-GB" sz="1900" b="0" i="0" u="none" strike="noStrike" kern="1200" cap="none" spc="0" normalizeH="0" baseline="0" noProof="0" dirty="0">
                <a:ln>
                  <a:noFill/>
                </a:ln>
                <a:solidFill>
                  <a:srgbClr val="245473"/>
                </a:solidFill>
                <a:effectLst/>
                <a:uLnTx/>
                <a:uFillTx/>
                <a:latin typeface="Calibri Light" panose="020F0302020204030204"/>
                <a:ea typeface="Lato Light" panose="020F0502020204030203" pitchFamily="34" charset="0"/>
                <a:cs typeface="Mukta ExtraLight" panose="020B0000000000000000" pitchFamily="34" charset="77"/>
              </a:rPr>
              <a:t> </a:t>
            </a:r>
            <a:r>
              <a:rPr kumimoji="0" lang="en-GB" sz="1900" b="0" i="0" u="none" strike="noStrike" kern="1200" cap="none" spc="0" normalizeH="0" baseline="0" noProof="0" dirty="0" err="1">
                <a:ln>
                  <a:noFill/>
                </a:ln>
                <a:solidFill>
                  <a:srgbClr val="245473"/>
                </a:solidFill>
                <a:effectLst/>
                <a:uLnTx/>
                <a:uFillTx/>
                <a:latin typeface="Calibri Light" panose="020F0302020204030204"/>
                <a:ea typeface="Lato Light" panose="020F0502020204030203" pitchFamily="34" charset="0"/>
                <a:cs typeface="Mukta ExtraLight" panose="020B0000000000000000" pitchFamily="34" charset="77"/>
              </a:rPr>
              <a:t>Reichweite</a:t>
            </a:r>
            <a:endParaRPr kumimoji="0" lang="en-GB" sz="1900" b="0" i="0" u="none" strike="noStrike" kern="1200" cap="none" spc="0" normalizeH="0" baseline="0" noProof="0" dirty="0">
              <a:ln>
                <a:noFill/>
              </a:ln>
              <a:solidFill>
                <a:srgbClr val="245473"/>
              </a:solidFill>
              <a:effectLst/>
              <a:uLnTx/>
              <a:uFillTx/>
              <a:latin typeface="Calibri Light" panose="020F0302020204030204"/>
              <a:ea typeface="Lato Light" panose="020F0502020204030203" pitchFamily="34" charset="0"/>
              <a:cs typeface="Mukta ExtraLight" panose="020B0000000000000000" pitchFamily="34" charset="77"/>
            </a:endParaRPr>
          </a:p>
          <a:p>
            <a:pPr marL="0" marR="0" lvl="0" indent="0" algn="r" defTabSz="1087636" rtl="0" eaLnBrk="1" fontAlgn="auto" latinLnBrk="0" hangingPunct="1">
              <a:lnSpc>
                <a:spcPct val="100000"/>
              </a:lnSpc>
              <a:spcBef>
                <a:spcPct val="20000"/>
              </a:spcBef>
              <a:spcAft>
                <a:spcPts val="0"/>
              </a:spcAft>
              <a:buClrTx/>
              <a:buSzTx/>
              <a:buFont typeface="Arial"/>
              <a:buNone/>
              <a:tabLst/>
              <a:defRPr/>
            </a:pPr>
            <a:r>
              <a:rPr kumimoji="0" lang="en-GB" sz="1900" b="0" i="0" u="none" strike="noStrike" kern="1200" cap="none" spc="0" normalizeH="0" baseline="0" noProof="0" dirty="0">
                <a:ln>
                  <a:noFill/>
                </a:ln>
                <a:solidFill>
                  <a:srgbClr val="245473"/>
                </a:solidFill>
                <a:effectLst/>
                <a:uLnTx/>
                <a:uFillTx/>
                <a:latin typeface="Calibri Light" panose="020F0302020204030204"/>
                <a:ea typeface="Lato Light" panose="020F0502020204030203" pitchFamily="34" charset="0"/>
                <a:cs typeface="Mukta ExtraLight" panose="020B0000000000000000" pitchFamily="34" charset="77"/>
              </a:rPr>
              <a:t>Social-Media-Plattformen mit Ergebnissen aktualisieren, Websites aktualisieren</a:t>
            </a:r>
          </a:p>
          <a:p>
            <a:pPr marL="0" marR="0" lvl="0" indent="0" algn="r" defTabSz="1087636" rtl="0" eaLnBrk="1" fontAlgn="auto" latinLnBrk="0" hangingPunct="1">
              <a:lnSpc>
                <a:spcPct val="100000"/>
              </a:lnSpc>
              <a:spcBef>
                <a:spcPct val="20000"/>
              </a:spcBef>
              <a:spcAft>
                <a:spcPts val="0"/>
              </a:spcAft>
              <a:buClrTx/>
              <a:buSzTx/>
              <a:buFont typeface="Arial"/>
              <a:buNone/>
              <a:tabLst/>
              <a:defRPr/>
            </a:pPr>
            <a:endParaRPr kumimoji="0" lang="en-GB" sz="1900" b="0" i="0" u="none" strike="noStrike" kern="1200" cap="none" spc="0" normalizeH="0" baseline="0" noProof="0" dirty="0">
              <a:ln>
                <a:noFill/>
              </a:ln>
              <a:solidFill>
                <a:srgbClr val="245473"/>
              </a:solidFill>
              <a:effectLst/>
              <a:uLnTx/>
              <a:uFillTx/>
              <a:latin typeface="Calibri Light" panose="020F0302020204030204"/>
              <a:ea typeface="Lato Light" panose="020F0502020204030203" pitchFamily="34" charset="0"/>
              <a:cs typeface="Mukta ExtraLight" panose="020B0000000000000000" pitchFamily="34" charset="77"/>
            </a:endParaRPr>
          </a:p>
          <a:p>
            <a:pPr marL="0" marR="0" lvl="0" indent="0" algn="r" defTabSz="1087636" rtl="0" eaLnBrk="1" fontAlgn="auto" latinLnBrk="0" hangingPunct="1">
              <a:lnSpc>
                <a:spcPts val="1313"/>
              </a:lnSpc>
              <a:spcBef>
                <a:spcPct val="20000"/>
              </a:spcBef>
              <a:spcAft>
                <a:spcPts val="0"/>
              </a:spcAft>
              <a:buClrTx/>
              <a:buSzTx/>
              <a:buFont typeface="Arial"/>
              <a:buNone/>
              <a:tabLst/>
              <a:defRPr/>
            </a:pPr>
            <a:endParaRPr kumimoji="0" lang="en-GB" sz="1600" b="0" i="0" u="none"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endParaRPr>
          </a:p>
        </p:txBody>
      </p:sp>
      <p:cxnSp>
        <p:nvCxnSpPr>
          <p:cNvPr id="108" name="Gerader Verbinder 107">
            <a:extLst>
              <a:ext uri="{FF2B5EF4-FFF2-40B4-BE49-F238E27FC236}">
                <a16:creationId xmlns:a16="http://schemas.microsoft.com/office/drawing/2014/main" xmlns="" id="{946FDF9A-B6FD-4AEA-98A7-ADC64A5403A1}"/>
              </a:ext>
            </a:extLst>
          </p:cNvPr>
          <p:cNvCxnSpPr>
            <a:cxnSpLocks/>
          </p:cNvCxnSpPr>
          <p:nvPr/>
        </p:nvCxnSpPr>
        <p:spPr>
          <a:xfrm flipH="1">
            <a:off x="6485519" y="3488683"/>
            <a:ext cx="514611"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grpSp>
        <p:nvGrpSpPr>
          <p:cNvPr id="34" name="Group 23">
            <a:extLst>
              <a:ext uri="{FF2B5EF4-FFF2-40B4-BE49-F238E27FC236}">
                <a16:creationId xmlns:a16="http://schemas.microsoft.com/office/drawing/2014/main" xmlns="" id="{604B3AA0-FE1E-0747-B3D7-1FA88C7C2624}"/>
              </a:ext>
            </a:extLst>
          </p:cNvPr>
          <p:cNvGrpSpPr/>
          <p:nvPr/>
        </p:nvGrpSpPr>
        <p:grpSpPr>
          <a:xfrm>
            <a:off x="7115350" y="2154365"/>
            <a:ext cx="3714944" cy="3761325"/>
            <a:chOff x="7910165" y="3409753"/>
            <a:chExt cx="8557321" cy="8589752"/>
          </a:xfrm>
        </p:grpSpPr>
        <p:sp>
          <p:nvSpPr>
            <p:cNvPr id="35" name="Freeform 1">
              <a:extLst>
                <a:ext uri="{FF2B5EF4-FFF2-40B4-BE49-F238E27FC236}">
                  <a16:creationId xmlns:a16="http://schemas.microsoft.com/office/drawing/2014/main" xmlns="" id="{652A543D-D344-804E-8C48-741EE0CBDB54}"/>
                </a:ext>
              </a:extLst>
            </p:cNvPr>
            <p:cNvSpPr>
              <a:spLocks noChangeArrowheads="1"/>
            </p:cNvSpPr>
            <p:nvPr/>
          </p:nvSpPr>
          <p:spPr bwMode="auto">
            <a:xfrm>
              <a:off x="8982950" y="3881278"/>
              <a:ext cx="7387237" cy="7387238"/>
            </a:xfrm>
            <a:custGeom>
              <a:avLst/>
              <a:gdLst>
                <a:gd name="T0" fmla="*/ 6527 w 13056"/>
                <a:gd name="T1" fmla="*/ 886 h 13057"/>
                <a:gd name="T2" fmla="*/ 6527 w 13056"/>
                <a:gd name="T3" fmla="*/ 886 h 13057"/>
                <a:gd name="T4" fmla="*/ 887 w 13056"/>
                <a:gd name="T5" fmla="*/ 6528 h 13057"/>
                <a:gd name="T6" fmla="*/ 887 w 13056"/>
                <a:gd name="T7" fmla="*/ 6528 h 13057"/>
                <a:gd name="T8" fmla="*/ 6527 w 13056"/>
                <a:gd name="T9" fmla="*/ 12169 h 13057"/>
                <a:gd name="T10" fmla="*/ 6527 w 13056"/>
                <a:gd name="T11" fmla="*/ 12169 h 13057"/>
                <a:gd name="T12" fmla="*/ 12169 w 13056"/>
                <a:gd name="T13" fmla="*/ 6528 h 13057"/>
                <a:gd name="T14" fmla="*/ 12169 w 13056"/>
                <a:gd name="T15" fmla="*/ 6528 h 13057"/>
                <a:gd name="T16" fmla="*/ 6527 w 13056"/>
                <a:gd name="T17" fmla="*/ 886 h 13057"/>
                <a:gd name="T18" fmla="*/ 6527 w 13056"/>
                <a:gd name="T19" fmla="*/ 13056 h 13057"/>
                <a:gd name="T20" fmla="*/ 6527 w 13056"/>
                <a:gd name="T21" fmla="*/ 13056 h 13057"/>
                <a:gd name="T22" fmla="*/ 0 w 13056"/>
                <a:gd name="T23" fmla="*/ 6528 h 13057"/>
                <a:gd name="T24" fmla="*/ 0 w 13056"/>
                <a:gd name="T25" fmla="*/ 6528 h 13057"/>
                <a:gd name="T26" fmla="*/ 6527 w 13056"/>
                <a:gd name="T27" fmla="*/ 0 h 13057"/>
                <a:gd name="T28" fmla="*/ 6527 w 13056"/>
                <a:gd name="T29" fmla="*/ 0 h 13057"/>
                <a:gd name="T30" fmla="*/ 13055 w 13056"/>
                <a:gd name="T31" fmla="*/ 6528 h 13057"/>
                <a:gd name="T32" fmla="*/ 13055 w 13056"/>
                <a:gd name="T33" fmla="*/ 6528 h 13057"/>
                <a:gd name="T34" fmla="*/ 6527 w 13056"/>
                <a:gd name="T35" fmla="*/ 13056 h 13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56" h="13057">
                  <a:moveTo>
                    <a:pt x="6527" y="886"/>
                  </a:moveTo>
                  <a:lnTo>
                    <a:pt x="6527" y="886"/>
                  </a:lnTo>
                  <a:cubicBezTo>
                    <a:pt x="3417" y="886"/>
                    <a:pt x="887" y="3417"/>
                    <a:pt x="887" y="6528"/>
                  </a:cubicBezTo>
                  <a:lnTo>
                    <a:pt x="887" y="6528"/>
                  </a:lnTo>
                  <a:cubicBezTo>
                    <a:pt x="887" y="9638"/>
                    <a:pt x="3417" y="12169"/>
                    <a:pt x="6527" y="12169"/>
                  </a:cubicBezTo>
                  <a:lnTo>
                    <a:pt x="6527" y="12169"/>
                  </a:lnTo>
                  <a:cubicBezTo>
                    <a:pt x="9638" y="12169"/>
                    <a:pt x="12169" y="9638"/>
                    <a:pt x="12169" y="6528"/>
                  </a:cubicBezTo>
                  <a:lnTo>
                    <a:pt x="12169" y="6528"/>
                  </a:lnTo>
                  <a:cubicBezTo>
                    <a:pt x="12169" y="3417"/>
                    <a:pt x="9638" y="886"/>
                    <a:pt x="6527" y="886"/>
                  </a:cubicBezTo>
                  <a:close/>
                  <a:moveTo>
                    <a:pt x="6527" y="13056"/>
                  </a:moveTo>
                  <a:lnTo>
                    <a:pt x="6527" y="13056"/>
                  </a:lnTo>
                  <a:cubicBezTo>
                    <a:pt x="2929" y="13056"/>
                    <a:pt x="0" y="10127"/>
                    <a:pt x="0" y="6528"/>
                  </a:cubicBezTo>
                  <a:lnTo>
                    <a:pt x="0" y="6528"/>
                  </a:lnTo>
                  <a:cubicBezTo>
                    <a:pt x="0" y="2929"/>
                    <a:pt x="2929" y="0"/>
                    <a:pt x="6527" y="0"/>
                  </a:cubicBezTo>
                  <a:lnTo>
                    <a:pt x="6527" y="0"/>
                  </a:lnTo>
                  <a:cubicBezTo>
                    <a:pt x="10126" y="0"/>
                    <a:pt x="13055" y="2929"/>
                    <a:pt x="13055" y="6528"/>
                  </a:cubicBezTo>
                  <a:lnTo>
                    <a:pt x="13055" y="6528"/>
                  </a:lnTo>
                  <a:cubicBezTo>
                    <a:pt x="13055" y="10127"/>
                    <a:pt x="10126" y="13056"/>
                    <a:pt x="6527" y="13056"/>
                  </a:cubicBezTo>
                  <a:close/>
                </a:path>
              </a:pathLst>
            </a:custGeom>
            <a:solidFill>
              <a:schemeClr val="accent1">
                <a:alpha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41" name="Freeform 3">
              <a:extLst>
                <a:ext uri="{FF2B5EF4-FFF2-40B4-BE49-F238E27FC236}">
                  <a16:creationId xmlns:a16="http://schemas.microsoft.com/office/drawing/2014/main" xmlns="" id="{C81838DC-84CA-864F-8E2A-888E8818BE8F}"/>
                </a:ext>
              </a:extLst>
            </p:cNvPr>
            <p:cNvSpPr>
              <a:spLocks noChangeArrowheads="1"/>
            </p:cNvSpPr>
            <p:nvPr/>
          </p:nvSpPr>
          <p:spPr bwMode="auto">
            <a:xfrm>
              <a:off x="8828269" y="4011010"/>
              <a:ext cx="7387237" cy="7387238"/>
            </a:xfrm>
            <a:custGeom>
              <a:avLst/>
              <a:gdLst>
                <a:gd name="T0" fmla="*/ 6527 w 13056"/>
                <a:gd name="T1" fmla="*/ 887 h 13057"/>
                <a:gd name="T2" fmla="*/ 6527 w 13056"/>
                <a:gd name="T3" fmla="*/ 887 h 13057"/>
                <a:gd name="T4" fmla="*/ 887 w 13056"/>
                <a:gd name="T5" fmla="*/ 6529 h 13057"/>
                <a:gd name="T6" fmla="*/ 887 w 13056"/>
                <a:gd name="T7" fmla="*/ 6529 h 13057"/>
                <a:gd name="T8" fmla="*/ 6527 w 13056"/>
                <a:gd name="T9" fmla="*/ 12170 h 13057"/>
                <a:gd name="T10" fmla="*/ 6527 w 13056"/>
                <a:gd name="T11" fmla="*/ 12170 h 13057"/>
                <a:gd name="T12" fmla="*/ 12169 w 13056"/>
                <a:gd name="T13" fmla="*/ 6529 h 13057"/>
                <a:gd name="T14" fmla="*/ 12169 w 13056"/>
                <a:gd name="T15" fmla="*/ 6529 h 13057"/>
                <a:gd name="T16" fmla="*/ 6527 w 13056"/>
                <a:gd name="T17" fmla="*/ 887 h 13057"/>
                <a:gd name="T18" fmla="*/ 6527 w 13056"/>
                <a:gd name="T19" fmla="*/ 13056 h 13057"/>
                <a:gd name="T20" fmla="*/ 6527 w 13056"/>
                <a:gd name="T21" fmla="*/ 13056 h 13057"/>
                <a:gd name="T22" fmla="*/ 0 w 13056"/>
                <a:gd name="T23" fmla="*/ 6529 h 13057"/>
                <a:gd name="T24" fmla="*/ 0 w 13056"/>
                <a:gd name="T25" fmla="*/ 6529 h 13057"/>
                <a:gd name="T26" fmla="*/ 6527 w 13056"/>
                <a:gd name="T27" fmla="*/ 0 h 13057"/>
                <a:gd name="T28" fmla="*/ 6527 w 13056"/>
                <a:gd name="T29" fmla="*/ 0 h 13057"/>
                <a:gd name="T30" fmla="*/ 13055 w 13056"/>
                <a:gd name="T31" fmla="*/ 6529 h 13057"/>
                <a:gd name="T32" fmla="*/ 13055 w 13056"/>
                <a:gd name="T33" fmla="*/ 6529 h 13057"/>
                <a:gd name="T34" fmla="*/ 6527 w 13056"/>
                <a:gd name="T35" fmla="*/ 13056 h 13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56" h="13057">
                  <a:moveTo>
                    <a:pt x="6527" y="887"/>
                  </a:moveTo>
                  <a:lnTo>
                    <a:pt x="6527" y="887"/>
                  </a:lnTo>
                  <a:cubicBezTo>
                    <a:pt x="3417" y="887"/>
                    <a:pt x="887" y="3418"/>
                    <a:pt x="887" y="6529"/>
                  </a:cubicBezTo>
                  <a:lnTo>
                    <a:pt x="887" y="6529"/>
                  </a:lnTo>
                  <a:cubicBezTo>
                    <a:pt x="887" y="9639"/>
                    <a:pt x="3417" y="12170"/>
                    <a:pt x="6527" y="12170"/>
                  </a:cubicBezTo>
                  <a:lnTo>
                    <a:pt x="6527" y="12170"/>
                  </a:lnTo>
                  <a:cubicBezTo>
                    <a:pt x="9638" y="12170"/>
                    <a:pt x="12169" y="9639"/>
                    <a:pt x="12169" y="6529"/>
                  </a:cubicBezTo>
                  <a:lnTo>
                    <a:pt x="12169" y="6529"/>
                  </a:lnTo>
                  <a:cubicBezTo>
                    <a:pt x="12169" y="3418"/>
                    <a:pt x="9638" y="887"/>
                    <a:pt x="6527" y="887"/>
                  </a:cubicBezTo>
                  <a:close/>
                  <a:moveTo>
                    <a:pt x="6527" y="13056"/>
                  </a:moveTo>
                  <a:lnTo>
                    <a:pt x="6527" y="13056"/>
                  </a:lnTo>
                  <a:cubicBezTo>
                    <a:pt x="2929" y="13056"/>
                    <a:pt x="0" y="10127"/>
                    <a:pt x="0" y="6529"/>
                  </a:cubicBezTo>
                  <a:lnTo>
                    <a:pt x="0" y="6529"/>
                  </a:lnTo>
                  <a:cubicBezTo>
                    <a:pt x="0" y="2929"/>
                    <a:pt x="2929" y="0"/>
                    <a:pt x="6527" y="0"/>
                  </a:cubicBezTo>
                  <a:lnTo>
                    <a:pt x="6527" y="0"/>
                  </a:lnTo>
                  <a:cubicBezTo>
                    <a:pt x="10126" y="0"/>
                    <a:pt x="13055" y="2929"/>
                    <a:pt x="13055" y="6529"/>
                  </a:cubicBezTo>
                  <a:lnTo>
                    <a:pt x="13055" y="6529"/>
                  </a:lnTo>
                  <a:cubicBezTo>
                    <a:pt x="13055" y="10127"/>
                    <a:pt x="10126" y="13056"/>
                    <a:pt x="6527" y="13056"/>
                  </a:cubicBezTo>
                  <a:close/>
                </a:path>
              </a:pathLst>
            </a:custGeom>
            <a:solidFill>
              <a:schemeClr val="accent3">
                <a:alpha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43" name="Freeform 5">
              <a:extLst>
                <a:ext uri="{FF2B5EF4-FFF2-40B4-BE49-F238E27FC236}">
                  <a16:creationId xmlns:a16="http://schemas.microsoft.com/office/drawing/2014/main" xmlns="" id="{D4696654-5383-4B43-AB61-9E93C6E90522}"/>
                </a:ext>
              </a:extLst>
            </p:cNvPr>
            <p:cNvSpPr>
              <a:spLocks noChangeArrowheads="1"/>
            </p:cNvSpPr>
            <p:nvPr/>
          </p:nvSpPr>
          <p:spPr bwMode="auto">
            <a:xfrm>
              <a:off x="8364228" y="3858827"/>
              <a:ext cx="7387237" cy="7387236"/>
            </a:xfrm>
            <a:custGeom>
              <a:avLst/>
              <a:gdLst>
                <a:gd name="T0" fmla="*/ 6528 w 13056"/>
                <a:gd name="T1" fmla="*/ 886 h 13056"/>
                <a:gd name="T2" fmla="*/ 6528 w 13056"/>
                <a:gd name="T3" fmla="*/ 886 h 13056"/>
                <a:gd name="T4" fmla="*/ 887 w 13056"/>
                <a:gd name="T5" fmla="*/ 6528 h 13056"/>
                <a:gd name="T6" fmla="*/ 887 w 13056"/>
                <a:gd name="T7" fmla="*/ 6528 h 13056"/>
                <a:gd name="T8" fmla="*/ 6528 w 13056"/>
                <a:gd name="T9" fmla="*/ 12169 h 13056"/>
                <a:gd name="T10" fmla="*/ 6528 w 13056"/>
                <a:gd name="T11" fmla="*/ 12169 h 13056"/>
                <a:gd name="T12" fmla="*/ 12169 w 13056"/>
                <a:gd name="T13" fmla="*/ 6528 h 13056"/>
                <a:gd name="T14" fmla="*/ 12169 w 13056"/>
                <a:gd name="T15" fmla="*/ 6528 h 13056"/>
                <a:gd name="T16" fmla="*/ 6528 w 13056"/>
                <a:gd name="T17" fmla="*/ 886 h 13056"/>
                <a:gd name="T18" fmla="*/ 6528 w 13056"/>
                <a:gd name="T19" fmla="*/ 13055 h 13056"/>
                <a:gd name="T20" fmla="*/ 6528 w 13056"/>
                <a:gd name="T21" fmla="*/ 13055 h 13056"/>
                <a:gd name="T22" fmla="*/ 0 w 13056"/>
                <a:gd name="T23" fmla="*/ 6528 h 13056"/>
                <a:gd name="T24" fmla="*/ 0 w 13056"/>
                <a:gd name="T25" fmla="*/ 6528 h 13056"/>
                <a:gd name="T26" fmla="*/ 6528 w 13056"/>
                <a:gd name="T27" fmla="*/ 0 h 13056"/>
                <a:gd name="T28" fmla="*/ 6528 w 13056"/>
                <a:gd name="T29" fmla="*/ 0 h 13056"/>
                <a:gd name="T30" fmla="*/ 13055 w 13056"/>
                <a:gd name="T31" fmla="*/ 6528 h 13056"/>
                <a:gd name="T32" fmla="*/ 13055 w 13056"/>
                <a:gd name="T33" fmla="*/ 6528 h 13056"/>
                <a:gd name="T34" fmla="*/ 6528 w 13056"/>
                <a:gd name="T35" fmla="*/ 13055 h 13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56" h="13056">
                  <a:moveTo>
                    <a:pt x="6528" y="886"/>
                  </a:moveTo>
                  <a:lnTo>
                    <a:pt x="6528" y="886"/>
                  </a:lnTo>
                  <a:cubicBezTo>
                    <a:pt x="3417" y="886"/>
                    <a:pt x="887" y="3417"/>
                    <a:pt x="887" y="6528"/>
                  </a:cubicBezTo>
                  <a:lnTo>
                    <a:pt x="887" y="6528"/>
                  </a:lnTo>
                  <a:cubicBezTo>
                    <a:pt x="887" y="9638"/>
                    <a:pt x="3417" y="12169"/>
                    <a:pt x="6528" y="12169"/>
                  </a:cubicBezTo>
                  <a:lnTo>
                    <a:pt x="6528" y="12169"/>
                  </a:lnTo>
                  <a:cubicBezTo>
                    <a:pt x="9638" y="12169"/>
                    <a:pt x="12169" y="9638"/>
                    <a:pt x="12169" y="6528"/>
                  </a:cubicBezTo>
                  <a:lnTo>
                    <a:pt x="12169" y="6528"/>
                  </a:lnTo>
                  <a:cubicBezTo>
                    <a:pt x="12169" y="3417"/>
                    <a:pt x="9638" y="886"/>
                    <a:pt x="6528" y="886"/>
                  </a:cubicBezTo>
                  <a:close/>
                  <a:moveTo>
                    <a:pt x="6528" y="13055"/>
                  </a:moveTo>
                  <a:lnTo>
                    <a:pt x="6528" y="13055"/>
                  </a:lnTo>
                  <a:cubicBezTo>
                    <a:pt x="2929" y="13055"/>
                    <a:pt x="0" y="10127"/>
                    <a:pt x="0" y="6528"/>
                  </a:cubicBezTo>
                  <a:lnTo>
                    <a:pt x="0" y="6528"/>
                  </a:lnTo>
                  <a:cubicBezTo>
                    <a:pt x="0" y="2928"/>
                    <a:pt x="2929" y="0"/>
                    <a:pt x="6528" y="0"/>
                  </a:cubicBezTo>
                  <a:lnTo>
                    <a:pt x="6528" y="0"/>
                  </a:lnTo>
                  <a:cubicBezTo>
                    <a:pt x="10126" y="0"/>
                    <a:pt x="13055" y="2928"/>
                    <a:pt x="13055" y="6528"/>
                  </a:cubicBezTo>
                  <a:lnTo>
                    <a:pt x="13055" y="6528"/>
                  </a:lnTo>
                  <a:cubicBezTo>
                    <a:pt x="13055" y="10127"/>
                    <a:pt x="10126" y="13055"/>
                    <a:pt x="6528" y="13055"/>
                  </a:cubicBezTo>
                  <a:close/>
                </a:path>
              </a:pathLst>
            </a:custGeom>
            <a:solidFill>
              <a:schemeClr val="accent6">
                <a:lumMod val="90000"/>
                <a:alpha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45" name="Freeform 6">
              <a:extLst>
                <a:ext uri="{FF2B5EF4-FFF2-40B4-BE49-F238E27FC236}">
                  <a16:creationId xmlns:a16="http://schemas.microsoft.com/office/drawing/2014/main" xmlns="" id="{9D4C0CAE-20FB-174A-A401-98D84E0D6A4B}"/>
                </a:ext>
              </a:extLst>
            </p:cNvPr>
            <p:cNvSpPr>
              <a:spLocks noChangeArrowheads="1"/>
            </p:cNvSpPr>
            <p:nvPr/>
          </p:nvSpPr>
          <p:spPr bwMode="auto">
            <a:xfrm>
              <a:off x="8304352" y="4245526"/>
              <a:ext cx="7387237" cy="7387238"/>
            </a:xfrm>
            <a:custGeom>
              <a:avLst/>
              <a:gdLst>
                <a:gd name="T0" fmla="*/ 6528 w 13056"/>
                <a:gd name="T1" fmla="*/ 886 h 13056"/>
                <a:gd name="T2" fmla="*/ 6528 w 13056"/>
                <a:gd name="T3" fmla="*/ 886 h 13056"/>
                <a:gd name="T4" fmla="*/ 886 w 13056"/>
                <a:gd name="T5" fmla="*/ 6527 h 13056"/>
                <a:gd name="T6" fmla="*/ 886 w 13056"/>
                <a:gd name="T7" fmla="*/ 6527 h 13056"/>
                <a:gd name="T8" fmla="*/ 6528 w 13056"/>
                <a:gd name="T9" fmla="*/ 12169 h 13056"/>
                <a:gd name="T10" fmla="*/ 6528 w 13056"/>
                <a:gd name="T11" fmla="*/ 12169 h 13056"/>
                <a:gd name="T12" fmla="*/ 12168 w 13056"/>
                <a:gd name="T13" fmla="*/ 6527 h 13056"/>
                <a:gd name="T14" fmla="*/ 12168 w 13056"/>
                <a:gd name="T15" fmla="*/ 6527 h 13056"/>
                <a:gd name="T16" fmla="*/ 6528 w 13056"/>
                <a:gd name="T17" fmla="*/ 886 h 13056"/>
                <a:gd name="T18" fmla="*/ 6528 w 13056"/>
                <a:gd name="T19" fmla="*/ 13055 h 13056"/>
                <a:gd name="T20" fmla="*/ 6528 w 13056"/>
                <a:gd name="T21" fmla="*/ 13055 h 13056"/>
                <a:gd name="T22" fmla="*/ 0 w 13056"/>
                <a:gd name="T23" fmla="*/ 6527 h 13056"/>
                <a:gd name="T24" fmla="*/ 0 w 13056"/>
                <a:gd name="T25" fmla="*/ 6527 h 13056"/>
                <a:gd name="T26" fmla="*/ 6528 w 13056"/>
                <a:gd name="T27" fmla="*/ 0 h 13056"/>
                <a:gd name="T28" fmla="*/ 6528 w 13056"/>
                <a:gd name="T29" fmla="*/ 0 h 13056"/>
                <a:gd name="T30" fmla="*/ 13055 w 13056"/>
                <a:gd name="T31" fmla="*/ 6527 h 13056"/>
                <a:gd name="T32" fmla="*/ 13055 w 13056"/>
                <a:gd name="T33" fmla="*/ 6527 h 13056"/>
                <a:gd name="T34" fmla="*/ 6528 w 13056"/>
                <a:gd name="T35" fmla="*/ 13055 h 13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56" h="13056">
                  <a:moveTo>
                    <a:pt x="6528" y="886"/>
                  </a:moveTo>
                  <a:lnTo>
                    <a:pt x="6528" y="886"/>
                  </a:lnTo>
                  <a:cubicBezTo>
                    <a:pt x="3417" y="886"/>
                    <a:pt x="886" y="3417"/>
                    <a:pt x="886" y="6527"/>
                  </a:cubicBezTo>
                  <a:lnTo>
                    <a:pt x="886" y="6527"/>
                  </a:lnTo>
                  <a:cubicBezTo>
                    <a:pt x="886" y="9638"/>
                    <a:pt x="3417" y="12169"/>
                    <a:pt x="6528" y="12169"/>
                  </a:cubicBezTo>
                  <a:lnTo>
                    <a:pt x="6528" y="12169"/>
                  </a:lnTo>
                  <a:cubicBezTo>
                    <a:pt x="9637" y="12169"/>
                    <a:pt x="12168" y="9638"/>
                    <a:pt x="12168" y="6527"/>
                  </a:cubicBezTo>
                  <a:lnTo>
                    <a:pt x="12168" y="6527"/>
                  </a:lnTo>
                  <a:cubicBezTo>
                    <a:pt x="12168" y="3417"/>
                    <a:pt x="9637" y="886"/>
                    <a:pt x="6528" y="886"/>
                  </a:cubicBezTo>
                  <a:close/>
                  <a:moveTo>
                    <a:pt x="6528" y="13055"/>
                  </a:moveTo>
                  <a:lnTo>
                    <a:pt x="6528" y="13055"/>
                  </a:lnTo>
                  <a:cubicBezTo>
                    <a:pt x="2928" y="13055"/>
                    <a:pt x="0" y="10127"/>
                    <a:pt x="0" y="6527"/>
                  </a:cubicBezTo>
                  <a:lnTo>
                    <a:pt x="0" y="6527"/>
                  </a:lnTo>
                  <a:cubicBezTo>
                    <a:pt x="0" y="2928"/>
                    <a:pt x="2928" y="0"/>
                    <a:pt x="6528" y="0"/>
                  </a:cubicBezTo>
                  <a:lnTo>
                    <a:pt x="6528" y="0"/>
                  </a:lnTo>
                  <a:cubicBezTo>
                    <a:pt x="10126" y="0"/>
                    <a:pt x="13055" y="2928"/>
                    <a:pt x="13055" y="6527"/>
                  </a:cubicBezTo>
                  <a:lnTo>
                    <a:pt x="13055" y="6527"/>
                  </a:lnTo>
                  <a:cubicBezTo>
                    <a:pt x="13055" y="10127"/>
                    <a:pt x="10126" y="13055"/>
                    <a:pt x="6528" y="13055"/>
                  </a:cubicBezTo>
                  <a:close/>
                </a:path>
              </a:pathLst>
            </a:custGeom>
            <a:solidFill>
              <a:schemeClr val="accent5">
                <a:alpha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47" name="Freeform 9">
              <a:extLst>
                <a:ext uri="{FF2B5EF4-FFF2-40B4-BE49-F238E27FC236}">
                  <a16:creationId xmlns:a16="http://schemas.microsoft.com/office/drawing/2014/main" xmlns="" id="{EC7E6803-B6E2-B141-B0B6-A634483ECC91}"/>
                </a:ext>
              </a:extLst>
            </p:cNvPr>
            <p:cNvSpPr>
              <a:spLocks noChangeArrowheads="1"/>
            </p:cNvSpPr>
            <p:nvPr/>
          </p:nvSpPr>
          <p:spPr bwMode="auto">
            <a:xfrm>
              <a:off x="8681071" y="4332846"/>
              <a:ext cx="7654187" cy="7654186"/>
            </a:xfrm>
            <a:custGeom>
              <a:avLst/>
              <a:gdLst>
                <a:gd name="T0" fmla="*/ 6764 w 13529"/>
                <a:gd name="T1" fmla="*/ 313 h 13528"/>
                <a:gd name="T2" fmla="*/ 6764 w 13529"/>
                <a:gd name="T3" fmla="*/ 313 h 13528"/>
                <a:gd name="T4" fmla="*/ 314 w 13529"/>
                <a:gd name="T5" fmla="*/ 6763 h 13528"/>
                <a:gd name="T6" fmla="*/ 314 w 13529"/>
                <a:gd name="T7" fmla="*/ 6763 h 13528"/>
                <a:gd name="T8" fmla="*/ 6764 w 13529"/>
                <a:gd name="T9" fmla="*/ 13214 h 13528"/>
                <a:gd name="T10" fmla="*/ 6764 w 13529"/>
                <a:gd name="T11" fmla="*/ 13214 h 13528"/>
                <a:gd name="T12" fmla="*/ 13215 w 13529"/>
                <a:gd name="T13" fmla="*/ 6763 h 13528"/>
                <a:gd name="T14" fmla="*/ 13215 w 13529"/>
                <a:gd name="T15" fmla="*/ 6763 h 13528"/>
                <a:gd name="T16" fmla="*/ 6764 w 13529"/>
                <a:gd name="T17" fmla="*/ 313 h 13528"/>
                <a:gd name="T18" fmla="*/ 6764 w 13529"/>
                <a:gd name="T19" fmla="*/ 13527 h 13528"/>
                <a:gd name="T20" fmla="*/ 6764 w 13529"/>
                <a:gd name="T21" fmla="*/ 13527 h 13528"/>
                <a:gd name="T22" fmla="*/ 0 w 13529"/>
                <a:gd name="T23" fmla="*/ 6763 h 13528"/>
                <a:gd name="T24" fmla="*/ 0 w 13529"/>
                <a:gd name="T25" fmla="*/ 6763 h 13528"/>
                <a:gd name="T26" fmla="*/ 6764 w 13529"/>
                <a:gd name="T27" fmla="*/ 0 h 13528"/>
                <a:gd name="T28" fmla="*/ 6764 w 13529"/>
                <a:gd name="T29" fmla="*/ 0 h 13528"/>
                <a:gd name="T30" fmla="*/ 13528 w 13529"/>
                <a:gd name="T31" fmla="*/ 6763 h 13528"/>
                <a:gd name="T32" fmla="*/ 13528 w 13529"/>
                <a:gd name="T33" fmla="*/ 6763 h 13528"/>
                <a:gd name="T34" fmla="*/ 6764 w 13529"/>
                <a:gd name="T35" fmla="*/ 13527 h 13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529" h="13528">
                  <a:moveTo>
                    <a:pt x="6764" y="313"/>
                  </a:moveTo>
                  <a:lnTo>
                    <a:pt x="6764" y="313"/>
                  </a:lnTo>
                  <a:cubicBezTo>
                    <a:pt x="3207" y="313"/>
                    <a:pt x="314" y="3207"/>
                    <a:pt x="314" y="6763"/>
                  </a:cubicBezTo>
                  <a:lnTo>
                    <a:pt x="314" y="6763"/>
                  </a:lnTo>
                  <a:cubicBezTo>
                    <a:pt x="314" y="10320"/>
                    <a:pt x="3207" y="13214"/>
                    <a:pt x="6764" y="13214"/>
                  </a:cubicBezTo>
                  <a:lnTo>
                    <a:pt x="6764" y="13214"/>
                  </a:lnTo>
                  <a:cubicBezTo>
                    <a:pt x="10320" y="13214"/>
                    <a:pt x="13215" y="10320"/>
                    <a:pt x="13215" y="6763"/>
                  </a:cubicBezTo>
                  <a:lnTo>
                    <a:pt x="13215" y="6763"/>
                  </a:lnTo>
                  <a:cubicBezTo>
                    <a:pt x="13215" y="3207"/>
                    <a:pt x="10320" y="313"/>
                    <a:pt x="6764" y="313"/>
                  </a:cubicBezTo>
                  <a:close/>
                  <a:moveTo>
                    <a:pt x="6764" y="13527"/>
                  </a:moveTo>
                  <a:lnTo>
                    <a:pt x="6764" y="13527"/>
                  </a:lnTo>
                  <a:cubicBezTo>
                    <a:pt x="3035" y="13527"/>
                    <a:pt x="0" y="10493"/>
                    <a:pt x="0" y="6763"/>
                  </a:cubicBezTo>
                  <a:lnTo>
                    <a:pt x="0" y="6763"/>
                  </a:lnTo>
                  <a:cubicBezTo>
                    <a:pt x="0" y="3035"/>
                    <a:pt x="3035" y="0"/>
                    <a:pt x="6764" y="0"/>
                  </a:cubicBezTo>
                  <a:lnTo>
                    <a:pt x="6764" y="0"/>
                  </a:lnTo>
                  <a:cubicBezTo>
                    <a:pt x="10493" y="0"/>
                    <a:pt x="13528" y="3035"/>
                    <a:pt x="13528" y="6763"/>
                  </a:cubicBezTo>
                  <a:lnTo>
                    <a:pt x="13528" y="6763"/>
                  </a:lnTo>
                  <a:cubicBezTo>
                    <a:pt x="13528" y="10493"/>
                    <a:pt x="10493" y="13527"/>
                    <a:pt x="6764" y="13527"/>
                  </a:cubicBezTo>
                  <a:close/>
                </a:path>
              </a:pathLst>
            </a:custGeom>
            <a:solidFill>
              <a:schemeClr val="accent2">
                <a:alpha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49" name="Freeform 11">
              <a:extLst>
                <a:ext uri="{FF2B5EF4-FFF2-40B4-BE49-F238E27FC236}">
                  <a16:creationId xmlns:a16="http://schemas.microsoft.com/office/drawing/2014/main" xmlns="" id="{07E7FD52-DDCB-394C-B04C-2FA91F2D6F1F}"/>
                </a:ext>
              </a:extLst>
            </p:cNvPr>
            <p:cNvSpPr>
              <a:spLocks noChangeArrowheads="1"/>
            </p:cNvSpPr>
            <p:nvPr/>
          </p:nvSpPr>
          <p:spPr bwMode="auto">
            <a:xfrm>
              <a:off x="8012452" y="3546969"/>
              <a:ext cx="7654187" cy="7654186"/>
            </a:xfrm>
            <a:custGeom>
              <a:avLst/>
              <a:gdLst>
                <a:gd name="T0" fmla="*/ 6764 w 13528"/>
                <a:gd name="T1" fmla="*/ 313 h 13530"/>
                <a:gd name="T2" fmla="*/ 6764 w 13528"/>
                <a:gd name="T3" fmla="*/ 313 h 13530"/>
                <a:gd name="T4" fmla="*/ 313 w 13528"/>
                <a:gd name="T5" fmla="*/ 6765 h 13530"/>
                <a:gd name="T6" fmla="*/ 313 w 13528"/>
                <a:gd name="T7" fmla="*/ 6765 h 13530"/>
                <a:gd name="T8" fmla="*/ 6764 w 13528"/>
                <a:gd name="T9" fmla="*/ 13215 h 13530"/>
                <a:gd name="T10" fmla="*/ 6764 w 13528"/>
                <a:gd name="T11" fmla="*/ 13215 h 13530"/>
                <a:gd name="T12" fmla="*/ 13214 w 13528"/>
                <a:gd name="T13" fmla="*/ 6765 h 13530"/>
                <a:gd name="T14" fmla="*/ 13214 w 13528"/>
                <a:gd name="T15" fmla="*/ 6765 h 13530"/>
                <a:gd name="T16" fmla="*/ 6764 w 13528"/>
                <a:gd name="T17" fmla="*/ 313 h 13530"/>
                <a:gd name="T18" fmla="*/ 6764 w 13528"/>
                <a:gd name="T19" fmla="*/ 13529 h 13530"/>
                <a:gd name="T20" fmla="*/ 6764 w 13528"/>
                <a:gd name="T21" fmla="*/ 13529 h 13530"/>
                <a:gd name="T22" fmla="*/ 0 w 13528"/>
                <a:gd name="T23" fmla="*/ 6765 h 13530"/>
                <a:gd name="T24" fmla="*/ 0 w 13528"/>
                <a:gd name="T25" fmla="*/ 6765 h 13530"/>
                <a:gd name="T26" fmla="*/ 6764 w 13528"/>
                <a:gd name="T27" fmla="*/ 0 h 13530"/>
                <a:gd name="T28" fmla="*/ 6764 w 13528"/>
                <a:gd name="T29" fmla="*/ 0 h 13530"/>
                <a:gd name="T30" fmla="*/ 13527 w 13528"/>
                <a:gd name="T31" fmla="*/ 6765 h 13530"/>
                <a:gd name="T32" fmla="*/ 13527 w 13528"/>
                <a:gd name="T33" fmla="*/ 6765 h 13530"/>
                <a:gd name="T34" fmla="*/ 6764 w 13528"/>
                <a:gd name="T35" fmla="*/ 13529 h 13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528" h="13530">
                  <a:moveTo>
                    <a:pt x="6764" y="313"/>
                  </a:moveTo>
                  <a:lnTo>
                    <a:pt x="6764" y="313"/>
                  </a:lnTo>
                  <a:cubicBezTo>
                    <a:pt x="3207" y="313"/>
                    <a:pt x="313" y="3208"/>
                    <a:pt x="313" y="6765"/>
                  </a:cubicBezTo>
                  <a:lnTo>
                    <a:pt x="313" y="6765"/>
                  </a:lnTo>
                  <a:cubicBezTo>
                    <a:pt x="313" y="10321"/>
                    <a:pt x="3207" y="13215"/>
                    <a:pt x="6764" y="13215"/>
                  </a:cubicBezTo>
                  <a:lnTo>
                    <a:pt x="6764" y="13215"/>
                  </a:lnTo>
                  <a:cubicBezTo>
                    <a:pt x="10321" y="13215"/>
                    <a:pt x="13214" y="10321"/>
                    <a:pt x="13214" y="6765"/>
                  </a:cubicBezTo>
                  <a:lnTo>
                    <a:pt x="13214" y="6765"/>
                  </a:lnTo>
                  <a:cubicBezTo>
                    <a:pt x="13214" y="3208"/>
                    <a:pt x="10321" y="313"/>
                    <a:pt x="6764" y="313"/>
                  </a:cubicBezTo>
                  <a:close/>
                  <a:moveTo>
                    <a:pt x="6764" y="13529"/>
                  </a:moveTo>
                  <a:lnTo>
                    <a:pt x="6764" y="13529"/>
                  </a:lnTo>
                  <a:cubicBezTo>
                    <a:pt x="3034" y="13529"/>
                    <a:pt x="0" y="10494"/>
                    <a:pt x="0" y="6765"/>
                  </a:cubicBezTo>
                  <a:lnTo>
                    <a:pt x="0" y="6765"/>
                  </a:lnTo>
                  <a:cubicBezTo>
                    <a:pt x="0" y="3035"/>
                    <a:pt x="3034" y="0"/>
                    <a:pt x="6764" y="0"/>
                  </a:cubicBezTo>
                  <a:lnTo>
                    <a:pt x="6764" y="0"/>
                  </a:lnTo>
                  <a:cubicBezTo>
                    <a:pt x="10493" y="0"/>
                    <a:pt x="13527" y="3035"/>
                    <a:pt x="13527" y="6765"/>
                  </a:cubicBezTo>
                  <a:lnTo>
                    <a:pt x="13527" y="6765"/>
                  </a:lnTo>
                  <a:cubicBezTo>
                    <a:pt x="13527" y="10494"/>
                    <a:pt x="10493" y="13529"/>
                    <a:pt x="6764" y="13529"/>
                  </a:cubicBezTo>
                  <a:close/>
                </a:path>
              </a:pathLst>
            </a:custGeom>
            <a:solidFill>
              <a:schemeClr val="accent4">
                <a:alpha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50" name="Freeform 13">
              <a:extLst>
                <a:ext uri="{FF2B5EF4-FFF2-40B4-BE49-F238E27FC236}">
                  <a16:creationId xmlns:a16="http://schemas.microsoft.com/office/drawing/2014/main" xmlns="" id="{6E5D2A4B-C2DE-2449-A047-099EA5780451}"/>
                </a:ext>
              </a:extLst>
            </p:cNvPr>
            <p:cNvSpPr>
              <a:spLocks noChangeArrowheads="1"/>
            </p:cNvSpPr>
            <p:nvPr/>
          </p:nvSpPr>
          <p:spPr bwMode="auto">
            <a:xfrm>
              <a:off x="7910165" y="4345319"/>
              <a:ext cx="7654187" cy="7654186"/>
            </a:xfrm>
            <a:custGeom>
              <a:avLst/>
              <a:gdLst>
                <a:gd name="T0" fmla="*/ 6764 w 13528"/>
                <a:gd name="T1" fmla="*/ 313 h 13528"/>
                <a:gd name="T2" fmla="*/ 6764 w 13528"/>
                <a:gd name="T3" fmla="*/ 313 h 13528"/>
                <a:gd name="T4" fmla="*/ 313 w 13528"/>
                <a:gd name="T5" fmla="*/ 6763 h 13528"/>
                <a:gd name="T6" fmla="*/ 313 w 13528"/>
                <a:gd name="T7" fmla="*/ 6763 h 13528"/>
                <a:gd name="T8" fmla="*/ 6764 w 13528"/>
                <a:gd name="T9" fmla="*/ 13214 h 13528"/>
                <a:gd name="T10" fmla="*/ 6764 w 13528"/>
                <a:gd name="T11" fmla="*/ 13214 h 13528"/>
                <a:gd name="T12" fmla="*/ 13214 w 13528"/>
                <a:gd name="T13" fmla="*/ 6763 h 13528"/>
                <a:gd name="T14" fmla="*/ 13214 w 13528"/>
                <a:gd name="T15" fmla="*/ 6763 h 13528"/>
                <a:gd name="T16" fmla="*/ 6764 w 13528"/>
                <a:gd name="T17" fmla="*/ 313 h 13528"/>
                <a:gd name="T18" fmla="*/ 6764 w 13528"/>
                <a:gd name="T19" fmla="*/ 13527 h 13528"/>
                <a:gd name="T20" fmla="*/ 6764 w 13528"/>
                <a:gd name="T21" fmla="*/ 13527 h 13528"/>
                <a:gd name="T22" fmla="*/ 0 w 13528"/>
                <a:gd name="T23" fmla="*/ 6763 h 13528"/>
                <a:gd name="T24" fmla="*/ 0 w 13528"/>
                <a:gd name="T25" fmla="*/ 6763 h 13528"/>
                <a:gd name="T26" fmla="*/ 6764 w 13528"/>
                <a:gd name="T27" fmla="*/ 0 h 13528"/>
                <a:gd name="T28" fmla="*/ 6764 w 13528"/>
                <a:gd name="T29" fmla="*/ 0 h 13528"/>
                <a:gd name="T30" fmla="*/ 13527 w 13528"/>
                <a:gd name="T31" fmla="*/ 6763 h 13528"/>
                <a:gd name="T32" fmla="*/ 13527 w 13528"/>
                <a:gd name="T33" fmla="*/ 6763 h 13528"/>
                <a:gd name="T34" fmla="*/ 6764 w 13528"/>
                <a:gd name="T35" fmla="*/ 13527 h 13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528" h="13528">
                  <a:moveTo>
                    <a:pt x="6764" y="313"/>
                  </a:moveTo>
                  <a:lnTo>
                    <a:pt x="6764" y="313"/>
                  </a:lnTo>
                  <a:cubicBezTo>
                    <a:pt x="3207" y="313"/>
                    <a:pt x="313" y="3207"/>
                    <a:pt x="313" y="6763"/>
                  </a:cubicBezTo>
                  <a:lnTo>
                    <a:pt x="313" y="6763"/>
                  </a:lnTo>
                  <a:cubicBezTo>
                    <a:pt x="313" y="10320"/>
                    <a:pt x="3207" y="13214"/>
                    <a:pt x="6764" y="13214"/>
                  </a:cubicBezTo>
                  <a:lnTo>
                    <a:pt x="6764" y="13214"/>
                  </a:lnTo>
                  <a:cubicBezTo>
                    <a:pt x="10320" y="13214"/>
                    <a:pt x="13214" y="10320"/>
                    <a:pt x="13214" y="6763"/>
                  </a:cubicBezTo>
                  <a:lnTo>
                    <a:pt x="13214" y="6763"/>
                  </a:lnTo>
                  <a:cubicBezTo>
                    <a:pt x="13214" y="3207"/>
                    <a:pt x="10320" y="313"/>
                    <a:pt x="6764" y="313"/>
                  </a:cubicBezTo>
                  <a:close/>
                  <a:moveTo>
                    <a:pt x="6764" y="13527"/>
                  </a:moveTo>
                  <a:lnTo>
                    <a:pt x="6764" y="13527"/>
                  </a:lnTo>
                  <a:cubicBezTo>
                    <a:pt x="3034" y="13527"/>
                    <a:pt x="0" y="10493"/>
                    <a:pt x="0" y="6763"/>
                  </a:cubicBezTo>
                  <a:lnTo>
                    <a:pt x="0" y="6763"/>
                  </a:lnTo>
                  <a:cubicBezTo>
                    <a:pt x="0" y="3034"/>
                    <a:pt x="3034" y="0"/>
                    <a:pt x="6764" y="0"/>
                  </a:cubicBezTo>
                  <a:lnTo>
                    <a:pt x="6764" y="0"/>
                  </a:lnTo>
                  <a:cubicBezTo>
                    <a:pt x="10493" y="0"/>
                    <a:pt x="13527" y="3034"/>
                    <a:pt x="13527" y="6763"/>
                  </a:cubicBezTo>
                  <a:lnTo>
                    <a:pt x="13527" y="6763"/>
                  </a:lnTo>
                  <a:cubicBezTo>
                    <a:pt x="13527" y="10493"/>
                    <a:pt x="10493" y="13527"/>
                    <a:pt x="6764" y="13527"/>
                  </a:cubicBezTo>
                  <a:close/>
                </a:path>
              </a:pathLst>
            </a:custGeom>
            <a:solidFill>
              <a:schemeClr val="accent1">
                <a:alpha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51" name="Freeform 15">
              <a:extLst>
                <a:ext uri="{FF2B5EF4-FFF2-40B4-BE49-F238E27FC236}">
                  <a16:creationId xmlns:a16="http://schemas.microsoft.com/office/drawing/2014/main" xmlns="" id="{387537E4-5564-E34F-A2EA-7A318EA32C7A}"/>
                </a:ext>
              </a:extLst>
            </p:cNvPr>
            <p:cNvSpPr>
              <a:spLocks noChangeArrowheads="1"/>
            </p:cNvSpPr>
            <p:nvPr/>
          </p:nvSpPr>
          <p:spPr bwMode="auto">
            <a:xfrm>
              <a:off x="8813299" y="3409753"/>
              <a:ext cx="7654187" cy="7654186"/>
            </a:xfrm>
            <a:custGeom>
              <a:avLst/>
              <a:gdLst>
                <a:gd name="T0" fmla="*/ 6763 w 13528"/>
                <a:gd name="T1" fmla="*/ 313 h 13529"/>
                <a:gd name="T2" fmla="*/ 6763 w 13528"/>
                <a:gd name="T3" fmla="*/ 313 h 13529"/>
                <a:gd name="T4" fmla="*/ 313 w 13528"/>
                <a:gd name="T5" fmla="*/ 6765 h 13529"/>
                <a:gd name="T6" fmla="*/ 313 w 13528"/>
                <a:gd name="T7" fmla="*/ 6765 h 13529"/>
                <a:gd name="T8" fmla="*/ 6763 w 13528"/>
                <a:gd name="T9" fmla="*/ 13215 h 13529"/>
                <a:gd name="T10" fmla="*/ 6763 w 13528"/>
                <a:gd name="T11" fmla="*/ 13215 h 13529"/>
                <a:gd name="T12" fmla="*/ 13214 w 13528"/>
                <a:gd name="T13" fmla="*/ 6765 h 13529"/>
                <a:gd name="T14" fmla="*/ 13214 w 13528"/>
                <a:gd name="T15" fmla="*/ 6765 h 13529"/>
                <a:gd name="T16" fmla="*/ 6763 w 13528"/>
                <a:gd name="T17" fmla="*/ 313 h 13529"/>
                <a:gd name="T18" fmla="*/ 6763 w 13528"/>
                <a:gd name="T19" fmla="*/ 13528 h 13529"/>
                <a:gd name="T20" fmla="*/ 6763 w 13528"/>
                <a:gd name="T21" fmla="*/ 13528 h 13529"/>
                <a:gd name="T22" fmla="*/ 0 w 13528"/>
                <a:gd name="T23" fmla="*/ 6765 h 13529"/>
                <a:gd name="T24" fmla="*/ 0 w 13528"/>
                <a:gd name="T25" fmla="*/ 6765 h 13529"/>
                <a:gd name="T26" fmla="*/ 6763 w 13528"/>
                <a:gd name="T27" fmla="*/ 0 h 13529"/>
                <a:gd name="T28" fmla="*/ 6763 w 13528"/>
                <a:gd name="T29" fmla="*/ 0 h 13529"/>
                <a:gd name="T30" fmla="*/ 13527 w 13528"/>
                <a:gd name="T31" fmla="*/ 6765 h 13529"/>
                <a:gd name="T32" fmla="*/ 13527 w 13528"/>
                <a:gd name="T33" fmla="*/ 6765 h 13529"/>
                <a:gd name="T34" fmla="*/ 6763 w 13528"/>
                <a:gd name="T35" fmla="*/ 13528 h 13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528" h="13529">
                  <a:moveTo>
                    <a:pt x="6763" y="313"/>
                  </a:moveTo>
                  <a:lnTo>
                    <a:pt x="6763" y="313"/>
                  </a:lnTo>
                  <a:cubicBezTo>
                    <a:pt x="3207" y="313"/>
                    <a:pt x="313" y="3207"/>
                    <a:pt x="313" y="6765"/>
                  </a:cubicBezTo>
                  <a:lnTo>
                    <a:pt x="313" y="6765"/>
                  </a:lnTo>
                  <a:cubicBezTo>
                    <a:pt x="313" y="10321"/>
                    <a:pt x="3207" y="13215"/>
                    <a:pt x="6763" y="13215"/>
                  </a:cubicBezTo>
                  <a:lnTo>
                    <a:pt x="6763" y="13215"/>
                  </a:lnTo>
                  <a:cubicBezTo>
                    <a:pt x="10320" y="13215"/>
                    <a:pt x="13214" y="10321"/>
                    <a:pt x="13214" y="6765"/>
                  </a:cubicBezTo>
                  <a:lnTo>
                    <a:pt x="13214" y="6765"/>
                  </a:lnTo>
                  <a:cubicBezTo>
                    <a:pt x="13214" y="3207"/>
                    <a:pt x="10320" y="313"/>
                    <a:pt x="6763" y="313"/>
                  </a:cubicBezTo>
                  <a:close/>
                  <a:moveTo>
                    <a:pt x="6763" y="13528"/>
                  </a:moveTo>
                  <a:lnTo>
                    <a:pt x="6763" y="13528"/>
                  </a:lnTo>
                  <a:cubicBezTo>
                    <a:pt x="3034" y="13528"/>
                    <a:pt x="0" y="10493"/>
                    <a:pt x="0" y="6765"/>
                  </a:cubicBezTo>
                  <a:lnTo>
                    <a:pt x="0" y="6765"/>
                  </a:lnTo>
                  <a:cubicBezTo>
                    <a:pt x="0" y="3035"/>
                    <a:pt x="3034" y="0"/>
                    <a:pt x="6763" y="0"/>
                  </a:cubicBezTo>
                  <a:lnTo>
                    <a:pt x="6763" y="0"/>
                  </a:lnTo>
                  <a:cubicBezTo>
                    <a:pt x="10492" y="0"/>
                    <a:pt x="13527" y="3035"/>
                    <a:pt x="13527" y="6765"/>
                  </a:cubicBezTo>
                  <a:lnTo>
                    <a:pt x="13527" y="6765"/>
                  </a:lnTo>
                  <a:cubicBezTo>
                    <a:pt x="13527" y="10493"/>
                    <a:pt x="10492" y="13528"/>
                    <a:pt x="6763" y="13528"/>
                  </a:cubicBezTo>
                  <a:close/>
                </a:path>
              </a:pathLst>
            </a:custGeom>
            <a:solidFill>
              <a:schemeClr val="accent3">
                <a:alpha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grpSp>
      <p:sp>
        <p:nvSpPr>
          <p:cNvPr id="52" name="Oval 14">
            <a:extLst>
              <a:ext uri="{FF2B5EF4-FFF2-40B4-BE49-F238E27FC236}">
                <a16:creationId xmlns:a16="http://schemas.microsoft.com/office/drawing/2014/main" xmlns="" id="{67EF5EE1-20FD-904C-9B01-6E58ACF9A84C}"/>
              </a:ext>
            </a:extLst>
          </p:cNvPr>
          <p:cNvSpPr/>
          <p:nvPr/>
        </p:nvSpPr>
        <p:spPr>
          <a:xfrm>
            <a:off x="9090882" y="4460259"/>
            <a:ext cx="1120929" cy="11306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53" name="Oval 13">
            <a:extLst>
              <a:ext uri="{FF2B5EF4-FFF2-40B4-BE49-F238E27FC236}">
                <a16:creationId xmlns:a16="http://schemas.microsoft.com/office/drawing/2014/main" xmlns="" id="{0EED444E-6091-8E47-AA3D-F19C37A173E2}"/>
              </a:ext>
            </a:extLst>
          </p:cNvPr>
          <p:cNvSpPr/>
          <p:nvPr/>
        </p:nvSpPr>
        <p:spPr>
          <a:xfrm>
            <a:off x="7381130" y="4460259"/>
            <a:ext cx="1120929" cy="113063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54" name="Oval 16">
            <a:extLst>
              <a:ext uri="{FF2B5EF4-FFF2-40B4-BE49-F238E27FC236}">
                <a16:creationId xmlns:a16="http://schemas.microsoft.com/office/drawing/2014/main" xmlns="" id="{A0A8C8F8-A3D2-9444-B448-4D1DAB274CAF}"/>
              </a:ext>
            </a:extLst>
          </p:cNvPr>
          <p:cNvSpPr/>
          <p:nvPr/>
        </p:nvSpPr>
        <p:spPr>
          <a:xfrm>
            <a:off x="6950833" y="2927025"/>
            <a:ext cx="1120929" cy="113063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55" name="Oval 15">
            <a:extLst>
              <a:ext uri="{FF2B5EF4-FFF2-40B4-BE49-F238E27FC236}">
                <a16:creationId xmlns:a16="http://schemas.microsoft.com/office/drawing/2014/main" xmlns="" id="{213B73F1-EB73-714B-AEB6-E714F88B2CBF}"/>
              </a:ext>
            </a:extLst>
          </p:cNvPr>
          <p:cNvSpPr/>
          <p:nvPr/>
        </p:nvSpPr>
        <p:spPr>
          <a:xfrm>
            <a:off x="9521178" y="2927025"/>
            <a:ext cx="1120929" cy="113063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56" name="Oval 11">
            <a:extLst>
              <a:ext uri="{FF2B5EF4-FFF2-40B4-BE49-F238E27FC236}">
                <a16:creationId xmlns:a16="http://schemas.microsoft.com/office/drawing/2014/main" xmlns="" id="{A1D7786C-FAD6-594D-ABF3-BE5FB6D6F1B1}"/>
              </a:ext>
            </a:extLst>
          </p:cNvPr>
          <p:cNvSpPr/>
          <p:nvPr/>
        </p:nvSpPr>
        <p:spPr>
          <a:xfrm>
            <a:off x="8236005" y="1901422"/>
            <a:ext cx="1120929" cy="11306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59" name="TextBox 48">
            <a:extLst>
              <a:ext uri="{FF2B5EF4-FFF2-40B4-BE49-F238E27FC236}">
                <a16:creationId xmlns:a16="http://schemas.microsoft.com/office/drawing/2014/main" xmlns="" id="{C8BBA475-57B9-B646-8183-3BC9C6752F4B}"/>
              </a:ext>
            </a:extLst>
          </p:cNvPr>
          <p:cNvSpPr txBox="1"/>
          <p:nvPr/>
        </p:nvSpPr>
        <p:spPr>
          <a:xfrm>
            <a:off x="9557452" y="3324548"/>
            <a:ext cx="1060095" cy="338554"/>
          </a:xfrm>
          <a:prstGeom prst="rect">
            <a:avLst/>
          </a:prstGeom>
          <a:noFill/>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prstClr val="white"/>
                </a:solidFill>
                <a:latin typeface="Calibri Light" panose="020F0302020204030204"/>
                <a:ea typeface="League Spartan" charset="0"/>
                <a:cs typeface="Poppins" pitchFamily="2" charset="77"/>
              </a:rPr>
              <a:t>Zu</a:t>
            </a:r>
            <a:r>
              <a:rPr kumimoji="0" lang="en-GB" sz="1600" b="1" i="0" u="none" strike="noStrike" kern="1200" cap="none" spc="0" normalizeH="0" baseline="0" noProof="0" dirty="0" err="1">
                <a:ln>
                  <a:noFill/>
                </a:ln>
                <a:solidFill>
                  <a:prstClr val="white"/>
                </a:solidFill>
                <a:effectLst/>
                <a:uLnTx/>
                <a:uFillTx/>
                <a:latin typeface="Calibri Light" panose="020F0302020204030204"/>
                <a:ea typeface="League Spartan" charset="0"/>
                <a:cs typeface="Poppins" pitchFamily="2" charset="77"/>
              </a:rPr>
              <a:t>hören</a:t>
            </a:r>
            <a:endParaRPr kumimoji="0" lang="en-GB" sz="1600" b="1" i="0" u="none" strike="noStrike" kern="1200" cap="none" spc="0" normalizeH="0" baseline="0" noProof="0" dirty="0">
              <a:ln>
                <a:noFill/>
              </a:ln>
              <a:solidFill>
                <a:prstClr val="white"/>
              </a:solidFill>
              <a:effectLst/>
              <a:uLnTx/>
              <a:uFillTx/>
              <a:latin typeface="Calibri Light" panose="020F0302020204030204"/>
              <a:ea typeface="League Spartan" charset="0"/>
              <a:cs typeface="Poppins" pitchFamily="2" charset="77"/>
            </a:endParaRPr>
          </a:p>
        </p:txBody>
      </p:sp>
      <p:sp>
        <p:nvSpPr>
          <p:cNvPr id="64" name="TextBox 48">
            <a:extLst>
              <a:ext uri="{FF2B5EF4-FFF2-40B4-BE49-F238E27FC236}">
                <a16:creationId xmlns:a16="http://schemas.microsoft.com/office/drawing/2014/main" xmlns="" id="{1EF32A32-8302-B149-98C4-5DE043053151}"/>
              </a:ext>
            </a:extLst>
          </p:cNvPr>
          <p:cNvSpPr txBox="1"/>
          <p:nvPr/>
        </p:nvSpPr>
        <p:spPr>
          <a:xfrm>
            <a:off x="8918332" y="4836505"/>
            <a:ext cx="1480571" cy="338554"/>
          </a:xfrm>
          <a:prstGeom prst="rect">
            <a:avLst/>
          </a:prstGeom>
          <a:noFill/>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Light" panose="020F0302020204030204"/>
                <a:ea typeface="League Spartan" charset="0"/>
                <a:cs typeface="Poppins" pitchFamily="2" charset="77"/>
              </a:rPr>
              <a:t>Transparenz</a:t>
            </a:r>
          </a:p>
        </p:txBody>
      </p:sp>
      <p:sp>
        <p:nvSpPr>
          <p:cNvPr id="65" name="TextBox 48">
            <a:extLst>
              <a:ext uri="{FF2B5EF4-FFF2-40B4-BE49-F238E27FC236}">
                <a16:creationId xmlns:a16="http://schemas.microsoft.com/office/drawing/2014/main" xmlns="" id="{7700F063-AF6E-4744-A699-E8189C12CF2E}"/>
              </a:ext>
            </a:extLst>
          </p:cNvPr>
          <p:cNvSpPr txBox="1"/>
          <p:nvPr/>
        </p:nvSpPr>
        <p:spPr>
          <a:xfrm>
            <a:off x="7351146" y="4861908"/>
            <a:ext cx="1121170" cy="338554"/>
          </a:xfrm>
          <a:prstGeom prst="rect">
            <a:avLst/>
          </a:prstGeom>
          <a:noFill/>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Light" panose="020F0302020204030204"/>
                <a:ea typeface="League Spartan" charset="0"/>
                <a:cs typeface="Poppins" pitchFamily="2" charset="77"/>
              </a:rPr>
              <a:t>Feedback</a:t>
            </a:r>
          </a:p>
        </p:txBody>
      </p:sp>
      <p:sp>
        <p:nvSpPr>
          <p:cNvPr id="66" name="TextBox 48">
            <a:extLst>
              <a:ext uri="{FF2B5EF4-FFF2-40B4-BE49-F238E27FC236}">
                <a16:creationId xmlns:a16="http://schemas.microsoft.com/office/drawing/2014/main" xmlns="" id="{7B7F6490-35D6-E141-A644-2E7EBE63297C}"/>
              </a:ext>
            </a:extLst>
          </p:cNvPr>
          <p:cNvSpPr txBox="1"/>
          <p:nvPr/>
        </p:nvSpPr>
        <p:spPr>
          <a:xfrm>
            <a:off x="6888574" y="3324548"/>
            <a:ext cx="1223878" cy="338554"/>
          </a:xfrm>
          <a:prstGeom prst="rect">
            <a:avLst/>
          </a:prstGeom>
          <a:noFill/>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Light" panose="020F0302020204030204"/>
                <a:ea typeface="League Spartan" charset="0"/>
                <a:cs typeface="Poppins" pitchFamily="2" charset="77"/>
              </a:rPr>
              <a:t>Auflösung</a:t>
            </a:r>
          </a:p>
        </p:txBody>
      </p:sp>
      <p:sp>
        <p:nvSpPr>
          <p:cNvPr id="31" name="Textplatzhalter 32">
            <a:extLst>
              <a:ext uri="{FF2B5EF4-FFF2-40B4-BE49-F238E27FC236}">
                <a16:creationId xmlns:a16="http://schemas.microsoft.com/office/drawing/2014/main" xmlns="" id="{3D879617-5A8E-4C72-9E4E-E05CF08FCA27}"/>
              </a:ext>
            </a:extLst>
          </p:cNvPr>
          <p:cNvSpPr txBox="1">
            <a:spLocks/>
          </p:cNvSpPr>
          <p:nvPr/>
        </p:nvSpPr>
        <p:spPr>
          <a:xfrm>
            <a:off x="1795557" y="546695"/>
            <a:ext cx="9087377" cy="69735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kern="1200">
                <a:solidFill>
                  <a:srgbClr val="24547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SCHRITT 5 - AUFLÖSUNG</a:t>
            </a:r>
          </a:p>
        </p:txBody>
      </p:sp>
      <p:sp>
        <p:nvSpPr>
          <p:cNvPr id="25" name="TextBox 48">
            <a:extLst>
              <a:ext uri="{FF2B5EF4-FFF2-40B4-BE49-F238E27FC236}">
                <a16:creationId xmlns:a16="http://schemas.microsoft.com/office/drawing/2014/main" xmlns="" id="{2EB3D3EA-3686-4B36-9389-DBF6C26DDFDB}"/>
              </a:ext>
            </a:extLst>
          </p:cNvPr>
          <p:cNvSpPr txBox="1"/>
          <p:nvPr/>
        </p:nvSpPr>
        <p:spPr>
          <a:xfrm>
            <a:off x="8178481" y="2264040"/>
            <a:ext cx="1242134" cy="338554"/>
          </a:xfrm>
          <a:prstGeom prst="rect">
            <a:avLst/>
          </a:prstGeom>
          <a:noFill/>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err="1">
                <a:ln>
                  <a:noFill/>
                </a:ln>
                <a:solidFill>
                  <a:prstClr val="white"/>
                </a:solidFill>
                <a:effectLst/>
                <a:uLnTx/>
                <a:uFillTx/>
                <a:latin typeface="Calibri Light" panose="020F0302020204030204"/>
                <a:ea typeface="League Spartan" charset="0"/>
                <a:cs typeface="Poppins" pitchFamily="2" charset="77"/>
              </a:rPr>
              <a:t>Bewusstsein</a:t>
            </a:r>
            <a:endParaRPr kumimoji="0" lang="en-GB" sz="1600" b="1" i="0" u="none" strike="noStrike" kern="1200" cap="none" spc="0" normalizeH="0" baseline="0" noProof="0" dirty="0">
              <a:ln>
                <a:noFill/>
              </a:ln>
              <a:solidFill>
                <a:prstClr val="white"/>
              </a:solidFill>
              <a:effectLst/>
              <a:uLnTx/>
              <a:uFillTx/>
              <a:latin typeface="Calibri Light" panose="020F0302020204030204"/>
              <a:ea typeface="League Spartan" charset="0"/>
              <a:cs typeface="Poppins" pitchFamily="2" charset="77"/>
            </a:endParaRPr>
          </a:p>
        </p:txBody>
      </p:sp>
    </p:spTree>
    <p:extLst>
      <p:ext uri="{BB962C8B-B14F-4D97-AF65-F5344CB8AC3E}">
        <p14:creationId xmlns:p14="http://schemas.microsoft.com/office/powerpoint/2010/main" val="3574058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2247855" y="1031100"/>
            <a:ext cx="8852375" cy="697353"/>
          </a:xfrm>
        </p:spPr>
        <p:txBody>
          <a:bodyPr>
            <a:normAutofit fontScale="77500" lnSpcReduction="20000"/>
          </a:bodyPr>
          <a:lstStyle/>
          <a:p>
            <a:r>
              <a:rPr lang="en-GB" dirty="0"/>
              <a:t>Überblick über die in einer Krise benötigten Fähigkeiten</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228431" y="1785308"/>
            <a:ext cx="3195173" cy="4852913"/>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ts val="600"/>
              </a:spcBef>
              <a:spcAft>
                <a:spcPts val="0"/>
              </a:spcAft>
              <a:buClrTx/>
              <a:buSzTx/>
              <a:buFont typeface="Arial"/>
              <a:buNone/>
              <a:tabLst/>
              <a:defRPr/>
            </a:pPr>
            <a:r>
              <a:rPr kumimoji="0" lang="en-GB" sz="20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Nur wenige Manager vereinen alle notwendigen Voraussetzungen für ein effektives Management in verschiedenen Krisenphasen in einer Person. </a:t>
            </a:r>
          </a:p>
          <a:p>
            <a:pPr marL="0" marR="0" lvl="0" indent="0" algn="l" defTabSz="1087636" rtl="0" eaLnBrk="1" fontAlgn="auto" latinLnBrk="0" hangingPunct="1">
              <a:lnSpc>
                <a:spcPct val="100000"/>
              </a:lnSpc>
              <a:spcBef>
                <a:spcPts val="600"/>
              </a:spcBef>
              <a:spcAft>
                <a:spcPts val="0"/>
              </a:spcAft>
              <a:buClrTx/>
              <a:buSzTx/>
              <a:buFont typeface="Arial"/>
              <a:buNone/>
              <a:tabLst/>
              <a:defRPr/>
            </a:pPr>
            <a:r>
              <a:rPr kumimoji="0" lang="en-GB" sz="20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Die Kunst ist es, die eigenen Stärken - und </a:t>
            </a:r>
            <a:r>
              <a:rPr kumimoji="0" lang="en-GB" sz="20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vor</a:t>
            </a:r>
            <a:r>
              <a:rPr kumimoji="0" lang="en-GB" sz="20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a:t>
            </a:r>
            <a:r>
              <a:rPr kumimoji="0" lang="en-GB" sz="20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allem</a:t>
            </a:r>
            <a:r>
              <a:rPr kumimoji="0" lang="en-GB" sz="20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die eigenen Schwächen - in den einzelnen Phasen zu kennen und </a:t>
            </a:r>
            <a:r>
              <a:rPr kumimoji="0" lang="en-GB" sz="20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ein</a:t>
            </a:r>
            <a:r>
              <a:rPr kumimoji="0" lang="en-GB" sz="20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a:t>
            </a:r>
            <a:r>
              <a:rPr kumimoji="0" lang="en-GB" sz="20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Krisenmanagement</a:t>
            </a:r>
            <a:r>
              <a:rPr kumimoji="0" lang="en-GB" sz="20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-team aufzubauen - wenn nötig mit externer Unterstützung.</a:t>
            </a:r>
          </a:p>
          <a:p>
            <a:pPr marL="0" marR="0" lvl="0" indent="0" algn="l" defTabSz="1087636" rtl="0" eaLnBrk="1" fontAlgn="auto" latinLnBrk="0" hangingPunct="1">
              <a:lnSpc>
                <a:spcPct val="100000"/>
              </a:lnSpc>
              <a:spcBef>
                <a:spcPts val="600"/>
              </a:spcBef>
              <a:spcAft>
                <a:spcPts val="0"/>
              </a:spcAft>
              <a:buClrTx/>
              <a:buSzTx/>
              <a:buFont typeface="Arial"/>
              <a:buNone/>
              <a:tabLst/>
              <a:defRPr/>
            </a:pPr>
            <a:endParaRPr kumimoji="0" lang="en-GB" sz="2000" b="0" i="0" u="none" strike="noStrike" kern="1200" cap="none" spc="0" normalizeH="0" baseline="0" noProof="0" dirty="0">
              <a:ln>
                <a:noFill/>
              </a:ln>
              <a:solidFill>
                <a:prstClr val="black"/>
              </a:solidFill>
              <a:effectLst/>
              <a:uLnTx/>
              <a:uFillTx/>
              <a:latin typeface="Calibri Light" panose="020F0302020204030204"/>
              <a:ea typeface="Open Sans Light" panose="020B0306030504020204" pitchFamily="34" charset="0"/>
              <a:cs typeface="Open Sans Light" panose="020B0306030504020204" pitchFamily="34" charset="0"/>
            </a:endParaRPr>
          </a:p>
        </p:txBody>
      </p:sp>
      <p:sp>
        <p:nvSpPr>
          <p:cNvPr id="5" name="Freeform 80">
            <a:extLst>
              <a:ext uri="{FF2B5EF4-FFF2-40B4-BE49-F238E27FC236}">
                <a16:creationId xmlns:a16="http://schemas.microsoft.com/office/drawing/2014/main" xmlns="" id="{D9008149-B584-4003-B127-915778C5805E}"/>
              </a:ext>
            </a:extLst>
          </p:cNvPr>
          <p:cNvSpPr/>
          <p:nvPr/>
        </p:nvSpPr>
        <p:spPr>
          <a:xfrm rot="5400000">
            <a:off x="7392813" y="2543043"/>
            <a:ext cx="2282442" cy="1820586"/>
          </a:xfrm>
          <a:custGeom>
            <a:avLst/>
            <a:gdLst>
              <a:gd name="connsiteX0" fmla="*/ 4443713 w 6084927"/>
              <a:gd name="connsiteY0" fmla="*/ 4079819 h 4853633"/>
              <a:gd name="connsiteX1" fmla="*/ 4443713 w 6084927"/>
              <a:gd name="connsiteY1" fmla="*/ 0 h 4853633"/>
              <a:gd name="connsiteX2" fmla="*/ 6084927 w 6084927"/>
              <a:gd name="connsiteY2" fmla="*/ 2039910 h 4853633"/>
              <a:gd name="connsiteX3" fmla="*/ 0 w 6084927"/>
              <a:gd name="connsiteY3" fmla="*/ 4816737 h 4853633"/>
              <a:gd name="connsiteX4" fmla="*/ 8488 w 6084927"/>
              <a:gd name="connsiteY4" fmla="*/ 4702750 h 4853633"/>
              <a:gd name="connsiteX5" fmla="*/ 4338710 w 6084927"/>
              <a:gd name="connsiteY5" fmla="*/ 574816 h 4853633"/>
              <a:gd name="connsiteX6" fmla="*/ 4443712 w 6084927"/>
              <a:gd name="connsiteY6" fmla="*/ 572161 h 4853633"/>
              <a:gd name="connsiteX7" fmla="*/ 4443712 w 6084927"/>
              <a:gd name="connsiteY7" fmla="*/ 3513727 h 4853633"/>
              <a:gd name="connsiteX8" fmla="*/ 4406101 w 6084927"/>
              <a:gd name="connsiteY8" fmla="*/ 3515627 h 4853633"/>
              <a:gd name="connsiteX9" fmla="*/ 2954035 w 6084927"/>
              <a:gd name="connsiteY9" fmla="*/ 4845028 h 4853633"/>
              <a:gd name="connsiteX10" fmla="*/ 2952776 w 6084927"/>
              <a:gd name="connsiteY10" fmla="*/ 4853633 h 4853633"/>
              <a:gd name="connsiteX11" fmla="*/ 1453459 w 6084927"/>
              <a:gd name="connsiteY11" fmla="*/ 3647353 h 485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84927" h="4853633">
                <a:moveTo>
                  <a:pt x="4443713" y="4079819"/>
                </a:moveTo>
                <a:lnTo>
                  <a:pt x="4443713" y="0"/>
                </a:lnTo>
                <a:lnTo>
                  <a:pt x="6084927" y="2039910"/>
                </a:lnTo>
                <a:close/>
                <a:moveTo>
                  <a:pt x="0" y="4816737"/>
                </a:moveTo>
                <a:lnTo>
                  <a:pt x="8488" y="4702750"/>
                </a:lnTo>
                <a:cubicBezTo>
                  <a:pt x="229182" y="2459185"/>
                  <a:pt x="2065764" y="690032"/>
                  <a:pt x="4338710" y="574816"/>
                </a:cubicBezTo>
                <a:lnTo>
                  <a:pt x="4443712" y="572161"/>
                </a:lnTo>
                <a:lnTo>
                  <a:pt x="4443712" y="3513727"/>
                </a:lnTo>
                <a:lnTo>
                  <a:pt x="4406101" y="3515627"/>
                </a:lnTo>
                <a:cubicBezTo>
                  <a:pt x="3677933" y="3589575"/>
                  <a:pt x="3089712" y="4136909"/>
                  <a:pt x="2954035" y="4845028"/>
                </a:cubicBezTo>
                <a:lnTo>
                  <a:pt x="2952776" y="4853633"/>
                </a:lnTo>
                <a:lnTo>
                  <a:pt x="1453459" y="3647353"/>
                </a:lnTo>
                <a:close/>
              </a:path>
            </a:pathLst>
          </a:custGeom>
          <a:solidFill>
            <a:srgbClr val="E53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Freeform 77">
            <a:extLst>
              <a:ext uri="{FF2B5EF4-FFF2-40B4-BE49-F238E27FC236}">
                <a16:creationId xmlns:a16="http://schemas.microsoft.com/office/drawing/2014/main" xmlns="" id="{2C622A0A-7E9D-463C-924B-0B764493EB9D}"/>
              </a:ext>
            </a:extLst>
          </p:cNvPr>
          <p:cNvSpPr/>
          <p:nvPr/>
        </p:nvSpPr>
        <p:spPr>
          <a:xfrm rot="5400000">
            <a:off x="6024430" y="1861395"/>
            <a:ext cx="1821040" cy="2282529"/>
          </a:xfrm>
          <a:custGeom>
            <a:avLst/>
            <a:gdLst>
              <a:gd name="connsiteX0" fmla="*/ 576010 w 4854841"/>
              <a:gd name="connsiteY0" fmla="*/ 1641215 h 6085158"/>
              <a:gd name="connsiteX1" fmla="*/ 3517577 w 4854841"/>
              <a:gd name="connsiteY1" fmla="*/ 1641215 h 6085158"/>
              <a:gd name="connsiteX2" fmla="*/ 3519477 w 4854841"/>
              <a:gd name="connsiteY2" fmla="*/ 1678825 h 6085158"/>
              <a:gd name="connsiteX3" fmla="*/ 4848877 w 4854841"/>
              <a:gd name="connsiteY3" fmla="*/ 3130891 h 6085158"/>
              <a:gd name="connsiteX4" fmla="*/ 4854841 w 4854841"/>
              <a:gd name="connsiteY4" fmla="*/ 3131763 h 6085158"/>
              <a:gd name="connsiteX5" fmla="*/ 3651200 w 4854841"/>
              <a:gd name="connsiteY5" fmla="*/ 4627801 h 6085158"/>
              <a:gd name="connsiteX6" fmla="*/ 4823720 w 4854841"/>
              <a:gd name="connsiteY6" fmla="*/ 6085158 h 6085158"/>
              <a:gd name="connsiteX7" fmla="*/ 4706599 w 4854841"/>
              <a:gd name="connsiteY7" fmla="*/ 6076438 h 6085158"/>
              <a:gd name="connsiteX8" fmla="*/ 578665 w 4854841"/>
              <a:gd name="connsiteY8" fmla="*/ 1746216 h 6085158"/>
              <a:gd name="connsiteX9" fmla="*/ 0 w 4854841"/>
              <a:gd name="connsiteY9" fmla="*/ 1641214 h 6085158"/>
              <a:gd name="connsiteX10" fmla="*/ 2039910 w 4854841"/>
              <a:gd name="connsiteY10" fmla="*/ 0 h 6085158"/>
              <a:gd name="connsiteX11" fmla="*/ 4079818 w 4854841"/>
              <a:gd name="connsiteY11" fmla="*/ 1641214 h 6085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54841" h="6085158">
                <a:moveTo>
                  <a:pt x="576010" y="1641215"/>
                </a:moveTo>
                <a:lnTo>
                  <a:pt x="3517577" y="1641215"/>
                </a:lnTo>
                <a:lnTo>
                  <a:pt x="3519477" y="1678825"/>
                </a:lnTo>
                <a:cubicBezTo>
                  <a:pt x="3593425" y="2406993"/>
                  <a:pt x="4140758" y="2995213"/>
                  <a:pt x="4848877" y="3130891"/>
                </a:cubicBezTo>
                <a:lnTo>
                  <a:pt x="4854841" y="3131763"/>
                </a:lnTo>
                <a:lnTo>
                  <a:pt x="3651200" y="4627801"/>
                </a:lnTo>
                <a:lnTo>
                  <a:pt x="4823720" y="6085158"/>
                </a:lnTo>
                <a:lnTo>
                  <a:pt x="4706599" y="6076438"/>
                </a:lnTo>
                <a:cubicBezTo>
                  <a:pt x="2463034" y="5855743"/>
                  <a:pt x="693881" y="4019161"/>
                  <a:pt x="578665" y="1746216"/>
                </a:cubicBezTo>
                <a:close/>
                <a:moveTo>
                  <a:pt x="0" y="1641214"/>
                </a:moveTo>
                <a:lnTo>
                  <a:pt x="2039910" y="0"/>
                </a:lnTo>
                <a:lnTo>
                  <a:pt x="4079818" y="164121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Freeform 78">
            <a:extLst>
              <a:ext uri="{FF2B5EF4-FFF2-40B4-BE49-F238E27FC236}">
                <a16:creationId xmlns:a16="http://schemas.microsoft.com/office/drawing/2014/main" xmlns="" id="{E2FC142E-D532-428C-A278-9BEB43FC493A}"/>
              </a:ext>
            </a:extLst>
          </p:cNvPr>
          <p:cNvSpPr/>
          <p:nvPr/>
        </p:nvSpPr>
        <p:spPr>
          <a:xfrm rot="5400000">
            <a:off x="5344346" y="3692522"/>
            <a:ext cx="2282647" cy="1820995"/>
          </a:xfrm>
          <a:custGeom>
            <a:avLst/>
            <a:gdLst>
              <a:gd name="connsiteX0" fmla="*/ 1641214 w 6085474"/>
              <a:gd name="connsiteY0" fmla="*/ 4282378 h 4854721"/>
              <a:gd name="connsiteX1" fmla="*/ 1641215 w 6085474"/>
              <a:gd name="connsiteY1" fmla="*/ 1340812 h 4854721"/>
              <a:gd name="connsiteX2" fmla="*/ 1678826 w 6085474"/>
              <a:gd name="connsiteY2" fmla="*/ 1338912 h 4854721"/>
              <a:gd name="connsiteX3" fmla="*/ 3130892 w 6085474"/>
              <a:gd name="connsiteY3" fmla="*/ 9511 h 4854721"/>
              <a:gd name="connsiteX4" fmla="*/ 3132283 w 6085474"/>
              <a:gd name="connsiteY4" fmla="*/ 0 h 4854721"/>
              <a:gd name="connsiteX5" fmla="*/ 4627802 w 6085474"/>
              <a:gd name="connsiteY5" fmla="*/ 1203224 h 4854721"/>
              <a:gd name="connsiteX6" fmla="*/ 6085474 w 6085474"/>
              <a:gd name="connsiteY6" fmla="*/ 30450 h 4854721"/>
              <a:gd name="connsiteX7" fmla="*/ 6076439 w 6085474"/>
              <a:gd name="connsiteY7" fmla="*/ 151789 h 4854721"/>
              <a:gd name="connsiteX8" fmla="*/ 1746217 w 6085474"/>
              <a:gd name="connsiteY8" fmla="*/ 4279723 h 4854721"/>
              <a:gd name="connsiteX9" fmla="*/ 0 w 6085474"/>
              <a:gd name="connsiteY9" fmla="*/ 2814812 h 4854721"/>
              <a:gd name="connsiteX10" fmla="*/ 1641214 w 6085474"/>
              <a:gd name="connsiteY10" fmla="*/ 774903 h 4854721"/>
              <a:gd name="connsiteX11" fmla="*/ 1641214 w 6085474"/>
              <a:gd name="connsiteY11" fmla="*/ 4282378 h 4854721"/>
              <a:gd name="connsiteX12" fmla="*/ 1641214 w 6085474"/>
              <a:gd name="connsiteY12" fmla="*/ 4854721 h 485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85474" h="4854721">
                <a:moveTo>
                  <a:pt x="1641214" y="4282378"/>
                </a:moveTo>
                <a:lnTo>
                  <a:pt x="1641215" y="1340812"/>
                </a:lnTo>
                <a:lnTo>
                  <a:pt x="1678826" y="1338912"/>
                </a:lnTo>
                <a:cubicBezTo>
                  <a:pt x="2406993" y="1264963"/>
                  <a:pt x="2995214" y="717630"/>
                  <a:pt x="3130892" y="9511"/>
                </a:cubicBezTo>
                <a:lnTo>
                  <a:pt x="3132283" y="0"/>
                </a:lnTo>
                <a:lnTo>
                  <a:pt x="4627802" y="1203224"/>
                </a:lnTo>
                <a:lnTo>
                  <a:pt x="6085474" y="30450"/>
                </a:lnTo>
                <a:lnTo>
                  <a:pt x="6076439" y="151789"/>
                </a:lnTo>
                <a:cubicBezTo>
                  <a:pt x="5855745" y="2395354"/>
                  <a:pt x="4019161" y="4164506"/>
                  <a:pt x="1746217" y="4279723"/>
                </a:cubicBezTo>
                <a:close/>
                <a:moveTo>
                  <a:pt x="0" y="2814812"/>
                </a:moveTo>
                <a:lnTo>
                  <a:pt x="1641214" y="774903"/>
                </a:lnTo>
                <a:lnTo>
                  <a:pt x="1641214" y="4282378"/>
                </a:lnTo>
                <a:lnTo>
                  <a:pt x="1641214" y="485472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Freeform 79">
            <a:extLst>
              <a:ext uri="{FF2B5EF4-FFF2-40B4-BE49-F238E27FC236}">
                <a16:creationId xmlns:a16="http://schemas.microsoft.com/office/drawing/2014/main" xmlns="" id="{B25924B8-77E2-4B15-BA48-CD0AC1B645E3}"/>
              </a:ext>
            </a:extLst>
          </p:cNvPr>
          <p:cNvSpPr/>
          <p:nvPr/>
        </p:nvSpPr>
        <p:spPr>
          <a:xfrm rot="5400000">
            <a:off x="7175558" y="3912409"/>
            <a:ext cx="1819613" cy="2281047"/>
          </a:xfrm>
          <a:custGeom>
            <a:avLst/>
            <a:gdLst>
              <a:gd name="connsiteX0" fmla="*/ 0 w 4851038"/>
              <a:gd name="connsiteY0" fmla="*/ 2953426 h 6081207"/>
              <a:gd name="connsiteX1" fmla="*/ 1203508 w 4851038"/>
              <a:gd name="connsiteY1" fmla="*/ 1457554 h 6081207"/>
              <a:gd name="connsiteX2" fmla="*/ 30830 w 4851038"/>
              <a:gd name="connsiteY2" fmla="*/ 0 h 6081207"/>
              <a:gd name="connsiteX3" fmla="*/ 148106 w 4851038"/>
              <a:gd name="connsiteY3" fmla="*/ 8732 h 6081207"/>
              <a:gd name="connsiteX4" fmla="*/ 4276040 w 4851038"/>
              <a:gd name="connsiteY4" fmla="*/ 4338954 h 6081207"/>
              <a:gd name="connsiteX5" fmla="*/ 4278596 w 4851038"/>
              <a:gd name="connsiteY5" fmla="*/ 4439993 h 6081207"/>
              <a:gd name="connsiteX6" fmla="*/ 4851038 w 4851038"/>
              <a:gd name="connsiteY6" fmla="*/ 4439993 h 6081207"/>
              <a:gd name="connsiteX7" fmla="*/ 2811130 w 4851038"/>
              <a:gd name="connsiteY7" fmla="*/ 6081207 h 6081207"/>
              <a:gd name="connsiteX8" fmla="*/ 771222 w 4851038"/>
              <a:gd name="connsiteY8" fmla="*/ 4439993 h 6081207"/>
              <a:gd name="connsiteX9" fmla="*/ 1336928 w 4851038"/>
              <a:gd name="connsiteY9" fmla="*/ 4439993 h 6081207"/>
              <a:gd name="connsiteX10" fmla="*/ 1335228 w 4851038"/>
              <a:gd name="connsiteY10" fmla="*/ 4406346 h 6081207"/>
              <a:gd name="connsiteX11" fmla="*/ 5829 w 4851038"/>
              <a:gd name="connsiteY11" fmla="*/ 2954279 h 6081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51038" h="6081207">
                <a:moveTo>
                  <a:pt x="0" y="2953426"/>
                </a:moveTo>
                <a:lnTo>
                  <a:pt x="1203508" y="1457554"/>
                </a:lnTo>
                <a:lnTo>
                  <a:pt x="30830" y="0"/>
                </a:lnTo>
                <a:lnTo>
                  <a:pt x="148106" y="8732"/>
                </a:lnTo>
                <a:cubicBezTo>
                  <a:pt x="2391672" y="229427"/>
                  <a:pt x="4160825" y="2066009"/>
                  <a:pt x="4276040" y="4338954"/>
                </a:cubicBezTo>
                <a:lnTo>
                  <a:pt x="4278596" y="4439993"/>
                </a:lnTo>
                <a:lnTo>
                  <a:pt x="4851038" y="4439993"/>
                </a:lnTo>
                <a:lnTo>
                  <a:pt x="2811130" y="6081207"/>
                </a:lnTo>
                <a:lnTo>
                  <a:pt x="771222" y="4439993"/>
                </a:lnTo>
                <a:lnTo>
                  <a:pt x="1336928" y="4439993"/>
                </a:lnTo>
                <a:lnTo>
                  <a:pt x="1335228" y="4406346"/>
                </a:lnTo>
                <a:cubicBezTo>
                  <a:pt x="1261280" y="3678178"/>
                  <a:pt x="713947" y="3089956"/>
                  <a:pt x="5829" y="2954279"/>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36">
            <a:extLst>
              <a:ext uri="{FF2B5EF4-FFF2-40B4-BE49-F238E27FC236}">
                <a16:creationId xmlns:a16="http://schemas.microsoft.com/office/drawing/2014/main" xmlns="" id="{99604584-3C6C-4651-910B-1964D984E39E}"/>
              </a:ext>
            </a:extLst>
          </p:cNvPr>
          <p:cNvSpPr txBox="1"/>
          <p:nvPr/>
        </p:nvSpPr>
        <p:spPr>
          <a:xfrm>
            <a:off x="7389028" y="2688028"/>
            <a:ext cx="393056" cy="338554"/>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a:ea typeface="League Spartan" charset="0"/>
                <a:cs typeface="Poppins" pitchFamily="2" charset="77"/>
              </a:rPr>
              <a:t>01</a:t>
            </a:r>
          </a:p>
        </p:txBody>
      </p:sp>
      <p:sp>
        <p:nvSpPr>
          <p:cNvPr id="10" name="TextBox 37">
            <a:extLst>
              <a:ext uri="{FF2B5EF4-FFF2-40B4-BE49-F238E27FC236}">
                <a16:creationId xmlns:a16="http://schemas.microsoft.com/office/drawing/2014/main" xmlns="" id="{6B6A12BB-2B92-4F06-ACFA-8C41BD43618E}"/>
              </a:ext>
            </a:extLst>
          </p:cNvPr>
          <p:cNvSpPr txBox="1"/>
          <p:nvPr/>
        </p:nvSpPr>
        <p:spPr>
          <a:xfrm>
            <a:off x="7238971" y="5028297"/>
            <a:ext cx="393056" cy="338554"/>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a:ea typeface="League Spartan" charset="0"/>
                <a:cs typeface="Poppins" pitchFamily="2" charset="77"/>
              </a:rPr>
              <a:t>03</a:t>
            </a:r>
          </a:p>
        </p:txBody>
      </p:sp>
      <p:sp>
        <p:nvSpPr>
          <p:cNvPr id="11" name="TextBox 38">
            <a:extLst>
              <a:ext uri="{FF2B5EF4-FFF2-40B4-BE49-F238E27FC236}">
                <a16:creationId xmlns:a16="http://schemas.microsoft.com/office/drawing/2014/main" xmlns="" id="{9A8AB9DA-2B43-4449-81B8-99B86A0833B5}"/>
              </a:ext>
            </a:extLst>
          </p:cNvPr>
          <p:cNvSpPr txBox="1"/>
          <p:nvPr/>
        </p:nvSpPr>
        <p:spPr>
          <a:xfrm>
            <a:off x="8482635" y="3868834"/>
            <a:ext cx="393056" cy="338554"/>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a:ea typeface="League Spartan" charset="0"/>
                <a:cs typeface="Poppins" pitchFamily="2" charset="77"/>
              </a:rPr>
              <a:t>02</a:t>
            </a:r>
          </a:p>
        </p:txBody>
      </p:sp>
      <p:sp>
        <p:nvSpPr>
          <p:cNvPr id="12" name="TextBox 39">
            <a:extLst>
              <a:ext uri="{FF2B5EF4-FFF2-40B4-BE49-F238E27FC236}">
                <a16:creationId xmlns:a16="http://schemas.microsoft.com/office/drawing/2014/main" xmlns="" id="{B8C448A7-6B51-47B2-A6B7-316696CF3479}"/>
              </a:ext>
            </a:extLst>
          </p:cNvPr>
          <p:cNvSpPr txBox="1"/>
          <p:nvPr/>
        </p:nvSpPr>
        <p:spPr>
          <a:xfrm>
            <a:off x="6143810" y="3790713"/>
            <a:ext cx="393056" cy="338554"/>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a:ea typeface="League Spartan" charset="0"/>
                <a:cs typeface="Poppins" pitchFamily="2" charset="77"/>
              </a:rPr>
              <a:t>04</a:t>
            </a:r>
          </a:p>
        </p:txBody>
      </p:sp>
      <p:sp>
        <p:nvSpPr>
          <p:cNvPr id="13" name="TextBox 40">
            <a:extLst>
              <a:ext uri="{FF2B5EF4-FFF2-40B4-BE49-F238E27FC236}">
                <a16:creationId xmlns:a16="http://schemas.microsoft.com/office/drawing/2014/main" xmlns="" id="{22EC3B05-E166-4AD9-A68A-3854389784C8}"/>
              </a:ext>
            </a:extLst>
          </p:cNvPr>
          <p:cNvSpPr txBox="1"/>
          <p:nvPr/>
        </p:nvSpPr>
        <p:spPr>
          <a:xfrm>
            <a:off x="9554650" y="2348747"/>
            <a:ext cx="2022605" cy="338554"/>
          </a:xfrm>
          <a:prstGeom prst="rect">
            <a:avLst/>
          </a:prstGeom>
          <a:noFill/>
        </p:spPr>
        <p:txBody>
          <a:bodyPr wrap="none"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4546A"/>
                </a:solidFill>
                <a:effectLst/>
                <a:uLnTx/>
                <a:uFillTx/>
                <a:latin typeface="Calibri" panose="020F0502020204030204"/>
                <a:ea typeface="League Spartan" charset="0"/>
                <a:cs typeface="Poppins" pitchFamily="2" charset="77"/>
              </a:rPr>
              <a:t>02 Während der Krise</a:t>
            </a:r>
          </a:p>
        </p:txBody>
      </p:sp>
      <p:sp>
        <p:nvSpPr>
          <p:cNvPr id="14" name="Subtitle 2">
            <a:extLst>
              <a:ext uri="{FF2B5EF4-FFF2-40B4-BE49-F238E27FC236}">
                <a16:creationId xmlns:a16="http://schemas.microsoft.com/office/drawing/2014/main" xmlns="" id="{711F984F-F60E-4BA4-BAA9-766FB6F155A4}"/>
              </a:ext>
            </a:extLst>
          </p:cNvPr>
          <p:cNvSpPr txBox="1">
            <a:spLocks/>
          </p:cNvSpPr>
          <p:nvPr/>
        </p:nvSpPr>
        <p:spPr>
          <a:xfrm>
            <a:off x="9554649" y="2724454"/>
            <a:ext cx="1956642" cy="87178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1087636"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err="1">
                <a:ln>
                  <a:noFill/>
                </a:ln>
                <a:solidFill>
                  <a:prstClr val="black"/>
                </a:solidFill>
                <a:effectLst/>
                <a:uLnTx/>
                <a:uFillTx/>
                <a:latin typeface="Calibri" panose="020F0502020204030204"/>
                <a:ea typeface="Lato Light" panose="020F0502020204030203" pitchFamily="34" charset="0"/>
                <a:cs typeface="Mukta ExtraLight" panose="020B0000000000000000" pitchFamily="34" charset="77"/>
              </a:rPr>
              <a:t>Erkennen</a:t>
            </a:r>
            <a:endParaRPr kumimoji="0" lang="en-GB" sz="1600" b="0" i="0" u="none" strike="noStrike" kern="1200" cap="none" spc="0" normalizeH="0" baseline="0" noProof="0" dirty="0">
              <a:ln>
                <a:noFill/>
              </a:ln>
              <a:solidFill>
                <a:prstClr val="black"/>
              </a:solidFill>
              <a:effectLst/>
              <a:uLnTx/>
              <a:uFillTx/>
              <a:latin typeface="Calibri" panose="020F0502020204030204"/>
              <a:ea typeface="Lato Light" panose="020F0502020204030203" pitchFamily="34" charset="0"/>
              <a:cs typeface="Mukta ExtraLight" panose="020B0000000000000000" pitchFamily="34" charset="77"/>
            </a:endParaRPr>
          </a:p>
          <a:p>
            <a:pPr marL="171450" marR="0" lvl="0" indent="-171450" algn="l" defTabSz="1087636"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err="1">
                <a:ln>
                  <a:noFill/>
                </a:ln>
                <a:solidFill>
                  <a:prstClr val="black"/>
                </a:solidFill>
                <a:effectLst/>
                <a:uLnTx/>
                <a:uFillTx/>
                <a:latin typeface="Calibri" panose="020F0502020204030204"/>
                <a:ea typeface="Lato Light" panose="020F0502020204030203" pitchFamily="34" charset="0"/>
                <a:cs typeface="Mukta ExtraLight" panose="020B0000000000000000" pitchFamily="34" charset="77"/>
              </a:rPr>
              <a:t>Standhalten</a:t>
            </a:r>
            <a:endParaRPr kumimoji="0" lang="en-GB" sz="1600" b="0" i="0" u="none" strike="noStrike" kern="1200" cap="none" spc="0" normalizeH="0" baseline="0" noProof="0" dirty="0">
              <a:ln>
                <a:noFill/>
              </a:ln>
              <a:solidFill>
                <a:prstClr val="black"/>
              </a:solidFill>
              <a:effectLst/>
              <a:uLnTx/>
              <a:uFillTx/>
              <a:latin typeface="Calibri" panose="020F0502020204030204"/>
              <a:ea typeface="Lato Light" panose="020F0502020204030203" pitchFamily="34" charset="0"/>
              <a:cs typeface="Mukta ExtraLight" panose="020B0000000000000000" pitchFamily="34" charset="77"/>
            </a:endParaRPr>
          </a:p>
          <a:p>
            <a:pPr marL="171450" marR="0" lvl="0" indent="-171450" algn="l" defTabSz="1087636"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err="1">
                <a:ln>
                  <a:noFill/>
                </a:ln>
                <a:solidFill>
                  <a:prstClr val="black"/>
                </a:solidFill>
                <a:effectLst/>
                <a:uLnTx/>
                <a:uFillTx/>
                <a:latin typeface="Calibri" panose="020F0502020204030204"/>
                <a:ea typeface="Lato Light" panose="020F0502020204030203" pitchFamily="34" charset="0"/>
                <a:cs typeface="Mukta ExtraLight" panose="020B0000000000000000" pitchFamily="34" charset="77"/>
              </a:rPr>
              <a:t>Erholen</a:t>
            </a:r>
            <a:endParaRPr kumimoji="0" lang="en-GB" sz="1600" b="0" i="0" u="none" strike="noStrike" kern="1200" cap="none" spc="0" normalizeH="0" baseline="0" noProof="0" dirty="0">
              <a:ln>
                <a:noFill/>
              </a:ln>
              <a:solidFill>
                <a:prstClr val="black"/>
              </a:solidFill>
              <a:effectLst/>
              <a:uLnTx/>
              <a:uFillTx/>
              <a:latin typeface="Calibri" panose="020F0502020204030204"/>
              <a:ea typeface="Lato Light" panose="020F0502020204030203" pitchFamily="34" charset="0"/>
              <a:cs typeface="Mukta ExtraLight" panose="020B0000000000000000" pitchFamily="34" charset="77"/>
            </a:endParaRPr>
          </a:p>
        </p:txBody>
      </p:sp>
      <p:sp>
        <p:nvSpPr>
          <p:cNvPr id="15" name="TextBox 44">
            <a:extLst>
              <a:ext uri="{FF2B5EF4-FFF2-40B4-BE49-F238E27FC236}">
                <a16:creationId xmlns:a16="http://schemas.microsoft.com/office/drawing/2014/main" xmlns="" id="{53876D4E-F610-42D5-BE60-52E9E8137A33}"/>
              </a:ext>
            </a:extLst>
          </p:cNvPr>
          <p:cNvSpPr txBox="1"/>
          <p:nvPr/>
        </p:nvSpPr>
        <p:spPr>
          <a:xfrm>
            <a:off x="9554650" y="4404125"/>
            <a:ext cx="1670073" cy="338554"/>
          </a:xfrm>
          <a:prstGeom prst="rect">
            <a:avLst/>
          </a:prstGeom>
          <a:noFill/>
        </p:spPr>
        <p:txBody>
          <a:bodyPr wrap="none"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4546A"/>
                </a:solidFill>
                <a:effectLst/>
                <a:uLnTx/>
                <a:uFillTx/>
                <a:latin typeface="Calibri" panose="020F0502020204030204"/>
                <a:ea typeface="League Spartan" charset="0"/>
                <a:cs typeface="Poppins" pitchFamily="2" charset="77"/>
              </a:rPr>
              <a:t>03 </a:t>
            </a:r>
            <a:r>
              <a:rPr kumimoji="0" lang="en-GB" sz="1600" b="1" i="0" u="none" strike="noStrike" kern="1200" cap="none" spc="0" normalizeH="0" baseline="0" noProof="0" dirty="0" err="1">
                <a:ln>
                  <a:noFill/>
                </a:ln>
                <a:solidFill>
                  <a:srgbClr val="44546A"/>
                </a:solidFill>
                <a:effectLst/>
                <a:uLnTx/>
                <a:uFillTx/>
                <a:latin typeface="Calibri" panose="020F0502020204030204"/>
                <a:ea typeface="League Spartan" charset="0"/>
                <a:cs typeface="Poppins" pitchFamily="2" charset="77"/>
              </a:rPr>
              <a:t>Nach</a:t>
            </a:r>
            <a:r>
              <a:rPr kumimoji="0" lang="en-GB" sz="1600" b="1" i="0" u="none" strike="noStrike" kern="1200" cap="none" spc="0" normalizeH="0" baseline="0" noProof="0" dirty="0">
                <a:ln>
                  <a:noFill/>
                </a:ln>
                <a:solidFill>
                  <a:srgbClr val="44546A"/>
                </a:solidFill>
                <a:effectLst/>
                <a:uLnTx/>
                <a:uFillTx/>
                <a:latin typeface="Calibri" panose="020F0502020204030204"/>
                <a:ea typeface="League Spartan" charset="0"/>
                <a:cs typeface="Poppins" pitchFamily="2" charset="77"/>
              </a:rPr>
              <a:t> der </a:t>
            </a:r>
            <a:r>
              <a:rPr kumimoji="0" lang="en-GB" sz="1600" b="1" i="0" u="none" strike="noStrike" kern="1200" cap="none" spc="0" normalizeH="0" baseline="0" noProof="0" dirty="0" err="1">
                <a:ln>
                  <a:noFill/>
                </a:ln>
                <a:solidFill>
                  <a:srgbClr val="44546A"/>
                </a:solidFill>
                <a:effectLst/>
                <a:uLnTx/>
                <a:uFillTx/>
                <a:latin typeface="Calibri" panose="020F0502020204030204"/>
                <a:ea typeface="League Spartan" charset="0"/>
                <a:cs typeface="Poppins" pitchFamily="2" charset="77"/>
              </a:rPr>
              <a:t>Krise</a:t>
            </a:r>
            <a:endParaRPr kumimoji="0" lang="en-GB" sz="1600" b="1" i="0" u="none" strike="noStrike" kern="1200" cap="none" spc="0" normalizeH="0" baseline="0" noProof="0" dirty="0">
              <a:ln>
                <a:noFill/>
              </a:ln>
              <a:solidFill>
                <a:srgbClr val="44546A"/>
              </a:solidFill>
              <a:effectLst/>
              <a:uLnTx/>
              <a:uFillTx/>
              <a:latin typeface="Calibri" panose="020F0502020204030204"/>
              <a:ea typeface="League Spartan" charset="0"/>
              <a:cs typeface="Poppins" pitchFamily="2" charset="77"/>
            </a:endParaRPr>
          </a:p>
        </p:txBody>
      </p:sp>
      <p:sp>
        <p:nvSpPr>
          <p:cNvPr id="16" name="Subtitle 2">
            <a:extLst>
              <a:ext uri="{FF2B5EF4-FFF2-40B4-BE49-F238E27FC236}">
                <a16:creationId xmlns:a16="http://schemas.microsoft.com/office/drawing/2014/main" xmlns="" id="{67264F9B-A3CD-45B6-8E6A-2DF6C57ED52F}"/>
              </a:ext>
            </a:extLst>
          </p:cNvPr>
          <p:cNvSpPr txBox="1">
            <a:spLocks/>
          </p:cNvSpPr>
          <p:nvPr/>
        </p:nvSpPr>
        <p:spPr>
          <a:xfrm>
            <a:off x="9554649" y="4779833"/>
            <a:ext cx="2281046" cy="87178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1087636"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Lato Light" panose="020F0502020204030203" pitchFamily="34" charset="0"/>
                <a:cs typeface="Mukta ExtraLight" panose="020B0000000000000000" pitchFamily="34" charset="77"/>
              </a:rPr>
              <a:t>Nachbereitung</a:t>
            </a:r>
          </a:p>
          <a:p>
            <a:pPr marL="171450" marR="0" lvl="0" indent="-171450" algn="l" defTabSz="1087636"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Lato Light" panose="020F0502020204030203" pitchFamily="34" charset="0"/>
                <a:cs typeface="Mukta ExtraLight" panose="020B0000000000000000" pitchFamily="34" charset="77"/>
              </a:rPr>
              <a:t>Erinnerungen formen</a:t>
            </a:r>
          </a:p>
          <a:p>
            <a:pPr marL="171450" marR="0" lvl="0" indent="-171450" algn="l" defTabSz="1087636"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err="1">
                <a:ln>
                  <a:noFill/>
                </a:ln>
                <a:solidFill>
                  <a:prstClr val="black"/>
                </a:solidFill>
                <a:effectLst/>
                <a:uLnTx/>
                <a:uFillTx/>
                <a:latin typeface="Calibri" panose="020F0502020204030204"/>
                <a:ea typeface="Lato Light" panose="020F0502020204030203" pitchFamily="34" charset="0"/>
                <a:cs typeface="Mukta ExtraLight" panose="020B0000000000000000" pitchFamily="34" charset="77"/>
              </a:rPr>
              <a:t>Wirksamkeit</a:t>
            </a:r>
            <a:r>
              <a:rPr kumimoji="0" lang="en-GB" sz="1600" b="0" i="0" u="none" strike="noStrike" kern="1200" cap="none" spc="0" normalizeH="0" baseline="0" noProof="0" dirty="0">
                <a:ln>
                  <a:noFill/>
                </a:ln>
                <a:solidFill>
                  <a:prstClr val="black"/>
                </a:solidFill>
                <a:effectLst/>
                <a:uLnTx/>
                <a:uFillTx/>
                <a:latin typeface="Calibri" panose="020F0502020204030204"/>
                <a:ea typeface="Lato Light" panose="020F0502020204030203" pitchFamily="34" charset="0"/>
                <a:cs typeface="Mukta ExtraLight" panose="020B0000000000000000" pitchFamily="34" charset="77"/>
              </a:rPr>
              <a:t> </a:t>
            </a:r>
            <a:r>
              <a:rPr kumimoji="0" lang="en-GB" sz="1600" b="0" i="0" u="none" strike="noStrike" kern="1200" cap="none" spc="0" normalizeH="0" baseline="0" noProof="0" dirty="0" err="1">
                <a:ln>
                  <a:noFill/>
                </a:ln>
                <a:solidFill>
                  <a:prstClr val="black"/>
                </a:solidFill>
                <a:effectLst/>
                <a:uLnTx/>
                <a:uFillTx/>
                <a:latin typeface="Calibri" panose="020F0502020204030204"/>
                <a:ea typeface="Lato Light" panose="020F0502020204030203" pitchFamily="34" charset="0"/>
                <a:cs typeface="Mukta ExtraLight" panose="020B0000000000000000" pitchFamily="34" charset="77"/>
              </a:rPr>
              <a:t>bewerten</a:t>
            </a:r>
            <a:endParaRPr kumimoji="0" lang="en-GB" sz="1600" b="0" i="0" u="none" strike="noStrike" kern="1200" cap="none" spc="0" normalizeH="0" baseline="0" noProof="0" dirty="0">
              <a:ln>
                <a:noFill/>
              </a:ln>
              <a:solidFill>
                <a:prstClr val="black"/>
              </a:solidFill>
              <a:effectLst/>
              <a:uLnTx/>
              <a:uFillTx/>
              <a:latin typeface="Calibri" panose="020F0502020204030204"/>
              <a:ea typeface="Lato Light" panose="020F0502020204030203" pitchFamily="34" charset="0"/>
              <a:cs typeface="Mukta ExtraLight" panose="020B0000000000000000" pitchFamily="34" charset="77"/>
            </a:endParaRPr>
          </a:p>
        </p:txBody>
      </p:sp>
      <p:sp>
        <p:nvSpPr>
          <p:cNvPr id="17" name="TextBox 47">
            <a:extLst>
              <a:ext uri="{FF2B5EF4-FFF2-40B4-BE49-F238E27FC236}">
                <a16:creationId xmlns:a16="http://schemas.microsoft.com/office/drawing/2014/main" xmlns="" id="{AD4A226A-CC79-4747-9352-BAC11C1F5381}"/>
              </a:ext>
            </a:extLst>
          </p:cNvPr>
          <p:cNvSpPr txBox="1"/>
          <p:nvPr/>
        </p:nvSpPr>
        <p:spPr>
          <a:xfrm>
            <a:off x="3506150" y="2348747"/>
            <a:ext cx="1533946" cy="338554"/>
          </a:xfrm>
          <a:prstGeom prst="rect">
            <a:avLst/>
          </a:prstGeom>
          <a:noFill/>
        </p:spPr>
        <p:txBody>
          <a:bodyPr wrap="none"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4546A"/>
                </a:solidFill>
                <a:effectLst/>
                <a:uLnTx/>
                <a:uFillTx/>
                <a:latin typeface="Calibri" panose="020F0502020204030204"/>
                <a:ea typeface="League Spartan" charset="0"/>
                <a:cs typeface="Poppins" pitchFamily="2" charset="77"/>
              </a:rPr>
              <a:t>01 </a:t>
            </a:r>
            <a:r>
              <a:rPr kumimoji="0" lang="en-GB" sz="1600" b="1" i="0" u="none" strike="noStrike" kern="1200" cap="none" spc="0" normalizeH="0" baseline="0" noProof="0" dirty="0" err="1">
                <a:ln>
                  <a:noFill/>
                </a:ln>
                <a:solidFill>
                  <a:srgbClr val="44546A"/>
                </a:solidFill>
                <a:effectLst/>
                <a:uLnTx/>
                <a:uFillTx/>
                <a:latin typeface="Calibri" panose="020F0502020204030204"/>
                <a:ea typeface="League Spartan" charset="0"/>
                <a:cs typeface="Poppins" pitchFamily="2" charset="77"/>
              </a:rPr>
              <a:t>Vor</a:t>
            </a:r>
            <a:r>
              <a:rPr kumimoji="0" lang="en-GB" sz="1600" b="1" i="0" u="none" strike="noStrike" kern="1200" cap="none" spc="0" normalizeH="0" baseline="0" noProof="0" dirty="0">
                <a:ln>
                  <a:noFill/>
                </a:ln>
                <a:solidFill>
                  <a:srgbClr val="44546A"/>
                </a:solidFill>
                <a:effectLst/>
                <a:uLnTx/>
                <a:uFillTx/>
                <a:latin typeface="Calibri" panose="020F0502020204030204"/>
                <a:ea typeface="League Spartan" charset="0"/>
                <a:cs typeface="Poppins" pitchFamily="2" charset="77"/>
              </a:rPr>
              <a:t> der </a:t>
            </a:r>
            <a:r>
              <a:rPr kumimoji="0" lang="en-GB" sz="1600" b="1" i="0" u="none" strike="noStrike" kern="1200" cap="none" spc="0" normalizeH="0" baseline="0" noProof="0" dirty="0" err="1">
                <a:ln>
                  <a:noFill/>
                </a:ln>
                <a:solidFill>
                  <a:srgbClr val="44546A"/>
                </a:solidFill>
                <a:effectLst/>
                <a:uLnTx/>
                <a:uFillTx/>
                <a:latin typeface="Calibri" panose="020F0502020204030204"/>
                <a:ea typeface="League Spartan" charset="0"/>
                <a:cs typeface="Poppins" pitchFamily="2" charset="77"/>
              </a:rPr>
              <a:t>Krise</a:t>
            </a:r>
            <a:endParaRPr kumimoji="0" lang="en-GB" sz="1600" b="1" i="0" u="none" strike="noStrike" kern="1200" cap="none" spc="0" normalizeH="0" baseline="0" noProof="0" dirty="0">
              <a:ln>
                <a:noFill/>
              </a:ln>
              <a:solidFill>
                <a:srgbClr val="44546A"/>
              </a:solidFill>
              <a:effectLst/>
              <a:uLnTx/>
              <a:uFillTx/>
              <a:latin typeface="Calibri" panose="020F0502020204030204"/>
              <a:ea typeface="League Spartan" charset="0"/>
              <a:cs typeface="Poppins" pitchFamily="2" charset="77"/>
            </a:endParaRPr>
          </a:p>
        </p:txBody>
      </p:sp>
      <p:sp>
        <p:nvSpPr>
          <p:cNvPr id="18" name="Subtitle 2">
            <a:extLst>
              <a:ext uri="{FF2B5EF4-FFF2-40B4-BE49-F238E27FC236}">
                <a16:creationId xmlns:a16="http://schemas.microsoft.com/office/drawing/2014/main" xmlns="" id="{13996487-D893-4FDE-B313-9F65D66688A9}"/>
              </a:ext>
            </a:extLst>
          </p:cNvPr>
          <p:cNvSpPr txBox="1">
            <a:spLocks/>
          </p:cNvSpPr>
          <p:nvPr/>
        </p:nvSpPr>
        <p:spPr>
          <a:xfrm>
            <a:off x="3506150" y="2724454"/>
            <a:ext cx="1956642" cy="141347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1087636"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Lato Light" panose="020F0502020204030203" pitchFamily="34" charset="0"/>
                <a:cs typeface="Mukta ExtraLight" panose="020B0000000000000000" pitchFamily="34" charset="77"/>
              </a:rPr>
              <a:t>Scannen</a:t>
            </a:r>
          </a:p>
          <a:p>
            <a:pPr marL="171450" marR="0" lvl="0" indent="-171450" algn="l" defTabSz="1087636"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Lato Light" panose="020F0502020204030203" pitchFamily="34" charset="0"/>
                <a:cs typeface="Mukta ExtraLight" panose="020B0000000000000000" pitchFamily="34" charset="77"/>
              </a:rPr>
              <a:t>Situation </a:t>
            </a:r>
            <a:r>
              <a:rPr kumimoji="0" lang="en-GB" sz="1600" b="0" i="0" u="none" strike="noStrike" kern="1200" cap="none" spc="0" normalizeH="0" baseline="0" noProof="0" dirty="0" err="1">
                <a:ln>
                  <a:noFill/>
                </a:ln>
                <a:solidFill>
                  <a:prstClr val="black"/>
                </a:solidFill>
                <a:effectLst/>
                <a:uLnTx/>
                <a:uFillTx/>
                <a:latin typeface="Calibri" panose="020F0502020204030204"/>
                <a:ea typeface="Lato Light" panose="020F0502020204030203" pitchFamily="34" charset="0"/>
                <a:cs typeface="Mukta ExtraLight" panose="020B0000000000000000" pitchFamily="34" charset="77"/>
              </a:rPr>
              <a:t>bewerten</a:t>
            </a:r>
            <a:endParaRPr kumimoji="0" lang="en-GB" sz="1600" b="0" i="0" u="none" strike="noStrike" kern="1200" cap="none" spc="0" normalizeH="0" baseline="0" noProof="0" dirty="0">
              <a:ln>
                <a:noFill/>
              </a:ln>
              <a:solidFill>
                <a:prstClr val="black"/>
              </a:solidFill>
              <a:effectLst/>
              <a:uLnTx/>
              <a:uFillTx/>
              <a:latin typeface="Calibri" panose="020F0502020204030204"/>
              <a:ea typeface="Lato Light" panose="020F0502020204030203" pitchFamily="34" charset="0"/>
              <a:cs typeface="Mukta ExtraLight" panose="020B0000000000000000" pitchFamily="34" charset="77"/>
            </a:endParaRPr>
          </a:p>
          <a:p>
            <a:pPr marL="171450" marR="0" lvl="0" indent="-171450" algn="l" defTabSz="1087636"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err="1">
                <a:ln>
                  <a:noFill/>
                </a:ln>
                <a:solidFill>
                  <a:prstClr val="black"/>
                </a:solidFill>
                <a:effectLst/>
                <a:uLnTx/>
                <a:uFillTx/>
                <a:latin typeface="Calibri" panose="020F0502020204030204"/>
                <a:ea typeface="Lato Light" panose="020F0502020204030203" pitchFamily="34" charset="0"/>
                <a:cs typeface="Mukta ExtraLight" panose="020B0000000000000000" pitchFamily="34" charset="77"/>
              </a:rPr>
              <a:t>Werkzeuge</a:t>
            </a:r>
            <a:r>
              <a:rPr kumimoji="0" lang="en-GB" sz="1600" b="0" i="0" u="none" strike="noStrike" kern="1200" cap="none" spc="0" normalizeH="0" baseline="0" noProof="0" dirty="0">
                <a:ln>
                  <a:noFill/>
                </a:ln>
                <a:solidFill>
                  <a:prstClr val="black"/>
                </a:solidFill>
                <a:effectLst/>
                <a:uLnTx/>
                <a:uFillTx/>
                <a:latin typeface="Calibri" panose="020F0502020204030204"/>
                <a:ea typeface="Lato Light" panose="020F0502020204030203" pitchFamily="34" charset="0"/>
                <a:cs typeface="Mukta ExtraLight" panose="020B0000000000000000" pitchFamily="34" charset="77"/>
              </a:rPr>
              <a:t> &amp; Systeme entwerfen</a:t>
            </a:r>
          </a:p>
          <a:p>
            <a:pPr marL="171450" marR="0" lvl="0" indent="-171450" algn="l" defTabSz="1087636"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err="1">
                <a:ln>
                  <a:noFill/>
                </a:ln>
                <a:solidFill>
                  <a:prstClr val="black"/>
                </a:solidFill>
                <a:effectLst/>
                <a:uLnTx/>
                <a:uFillTx/>
                <a:latin typeface="Calibri" panose="020F0502020204030204"/>
                <a:ea typeface="Lato Light" panose="020F0502020204030203" pitchFamily="34" charset="0"/>
                <a:cs typeface="Mukta ExtraLight" panose="020B0000000000000000" pitchFamily="34" charset="77"/>
              </a:rPr>
              <a:t>Überwachen</a:t>
            </a:r>
            <a:endParaRPr kumimoji="0" lang="en-GB" sz="1600" b="0" i="0" u="none" strike="noStrike" kern="1200" cap="none" spc="0" normalizeH="0" baseline="0" noProof="0" dirty="0">
              <a:ln>
                <a:noFill/>
              </a:ln>
              <a:solidFill>
                <a:prstClr val="black"/>
              </a:solidFill>
              <a:effectLst/>
              <a:uLnTx/>
              <a:uFillTx/>
              <a:latin typeface="Calibri" panose="020F0502020204030204"/>
              <a:ea typeface="Lato Light" panose="020F0502020204030203" pitchFamily="34" charset="0"/>
              <a:cs typeface="Mukta ExtraLight" panose="020B0000000000000000" pitchFamily="34" charset="77"/>
            </a:endParaRPr>
          </a:p>
        </p:txBody>
      </p:sp>
      <p:sp>
        <p:nvSpPr>
          <p:cNvPr id="19" name="TextBox 50">
            <a:extLst>
              <a:ext uri="{FF2B5EF4-FFF2-40B4-BE49-F238E27FC236}">
                <a16:creationId xmlns:a16="http://schemas.microsoft.com/office/drawing/2014/main" xmlns="" id="{10ADA07D-55C0-4252-9A3C-C5C5EAFA0169}"/>
              </a:ext>
            </a:extLst>
          </p:cNvPr>
          <p:cNvSpPr txBox="1"/>
          <p:nvPr/>
        </p:nvSpPr>
        <p:spPr>
          <a:xfrm>
            <a:off x="3506150" y="4404125"/>
            <a:ext cx="1026243" cy="338554"/>
          </a:xfrm>
          <a:prstGeom prst="rect">
            <a:avLst/>
          </a:prstGeom>
          <a:noFill/>
        </p:spPr>
        <p:txBody>
          <a:bodyPr wrap="none"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4546A"/>
                </a:solidFill>
                <a:effectLst/>
                <a:uLnTx/>
                <a:uFillTx/>
                <a:latin typeface="Calibri" panose="020F0502020204030204"/>
                <a:ea typeface="League Spartan" charset="0"/>
                <a:cs typeface="Poppins" pitchFamily="2" charset="77"/>
              </a:rPr>
              <a:t>04 Lernen</a:t>
            </a:r>
          </a:p>
        </p:txBody>
      </p:sp>
      <p:sp>
        <p:nvSpPr>
          <p:cNvPr id="20" name="Subtitle 2">
            <a:extLst>
              <a:ext uri="{FF2B5EF4-FFF2-40B4-BE49-F238E27FC236}">
                <a16:creationId xmlns:a16="http://schemas.microsoft.com/office/drawing/2014/main" xmlns="" id="{D1F9AF11-AF1D-462A-BEEF-96B2BC8CC96E}"/>
              </a:ext>
            </a:extLst>
          </p:cNvPr>
          <p:cNvSpPr txBox="1">
            <a:spLocks/>
          </p:cNvSpPr>
          <p:nvPr/>
        </p:nvSpPr>
        <p:spPr>
          <a:xfrm>
            <a:off x="3506149" y="4779833"/>
            <a:ext cx="2281047" cy="822541"/>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1087636"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Lato Light" panose="020F0502020204030203" pitchFamily="34" charset="0"/>
                <a:cs typeface="Mukta ExtraLight" panose="020B0000000000000000" pitchFamily="34" charset="77"/>
              </a:rPr>
              <a:t>Aus Misserfolgen lernen</a:t>
            </a:r>
          </a:p>
          <a:p>
            <a:pPr marL="171450" marR="0" lvl="0" indent="-171450" algn="l" defTabSz="1087636"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err="1">
                <a:ln>
                  <a:noFill/>
                </a:ln>
                <a:solidFill>
                  <a:prstClr val="black"/>
                </a:solidFill>
                <a:effectLst/>
                <a:uLnTx/>
                <a:uFillTx/>
                <a:latin typeface="Calibri" panose="020F0502020204030204"/>
                <a:ea typeface="Lato Light" panose="020F0502020204030203" pitchFamily="34" charset="0"/>
                <a:cs typeface="Mukta ExtraLight" panose="020B0000000000000000" pitchFamily="34" charset="77"/>
              </a:rPr>
              <a:t>Umsetzung</a:t>
            </a:r>
            <a:r>
              <a:rPr kumimoji="0" lang="en-GB" sz="1600" b="0" i="0" u="none" strike="noStrike" kern="1200" cap="none" spc="0" normalizeH="0" baseline="0" noProof="0" dirty="0">
                <a:ln>
                  <a:noFill/>
                </a:ln>
                <a:solidFill>
                  <a:prstClr val="black"/>
                </a:solidFill>
                <a:effectLst/>
                <a:uLnTx/>
                <a:uFillTx/>
                <a:latin typeface="Calibri" panose="020F0502020204030204"/>
                <a:ea typeface="Lato Light" panose="020F0502020204030203" pitchFamily="34" charset="0"/>
                <a:cs typeface="Mukta ExtraLight" panose="020B0000000000000000" pitchFamily="34" charset="77"/>
              </a:rPr>
              <a:t> der </a:t>
            </a:r>
            <a:r>
              <a:rPr kumimoji="0" lang="en-GB" sz="1600" b="0" i="0" u="none" strike="noStrike" kern="1200" cap="none" spc="0" normalizeH="0" baseline="0" noProof="0" dirty="0" err="1">
                <a:ln>
                  <a:noFill/>
                </a:ln>
                <a:solidFill>
                  <a:prstClr val="black"/>
                </a:solidFill>
                <a:effectLst/>
                <a:uLnTx/>
                <a:uFillTx/>
                <a:latin typeface="Calibri" panose="020F0502020204030204"/>
                <a:ea typeface="Lato Light" panose="020F0502020204030203" pitchFamily="34" charset="0"/>
                <a:cs typeface="Mukta ExtraLight" panose="020B0000000000000000" pitchFamily="34" charset="77"/>
              </a:rPr>
              <a:t>richtigen</a:t>
            </a:r>
            <a:r>
              <a:rPr kumimoji="0" lang="en-GB" sz="1600" b="0" i="0" u="none" strike="noStrike" kern="1200" cap="none" spc="0" normalizeH="0" baseline="0" noProof="0" dirty="0">
                <a:ln>
                  <a:noFill/>
                </a:ln>
                <a:solidFill>
                  <a:prstClr val="black"/>
                </a:solidFill>
                <a:effectLst/>
                <a:uLnTx/>
                <a:uFillTx/>
                <a:latin typeface="Calibri" panose="020F0502020204030204"/>
                <a:ea typeface="Lato Light" panose="020F0502020204030203" pitchFamily="34" charset="0"/>
                <a:cs typeface="Mukta ExtraLight" panose="020B0000000000000000" pitchFamily="34" charset="77"/>
              </a:rPr>
              <a:t> </a:t>
            </a:r>
            <a:r>
              <a:rPr kumimoji="0" lang="en-GB" sz="1600" b="0" i="0" u="none" strike="noStrike" kern="1200" cap="none" spc="0" normalizeH="0" baseline="0" noProof="0" dirty="0" err="1">
                <a:ln>
                  <a:noFill/>
                </a:ln>
                <a:solidFill>
                  <a:prstClr val="black"/>
                </a:solidFill>
                <a:effectLst/>
                <a:uLnTx/>
                <a:uFillTx/>
                <a:latin typeface="Calibri" panose="020F0502020204030204"/>
                <a:ea typeface="Lato Light" panose="020F0502020204030203" pitchFamily="34" charset="0"/>
                <a:cs typeface="Mukta ExtraLight" panose="020B0000000000000000" pitchFamily="34" charset="77"/>
              </a:rPr>
              <a:t>Maßnahmen</a:t>
            </a:r>
            <a:endParaRPr kumimoji="0" lang="en-GB" sz="1600" b="0" i="0" u="none" strike="noStrike" kern="1200" cap="none" spc="0" normalizeH="0" baseline="0" noProof="0" dirty="0">
              <a:ln>
                <a:noFill/>
              </a:ln>
              <a:solidFill>
                <a:prstClr val="black"/>
              </a:solidFill>
              <a:effectLst/>
              <a:uLnTx/>
              <a:uFillTx/>
              <a:latin typeface="Calibri" panose="020F0502020204030204"/>
              <a:ea typeface="Lato Light" panose="020F0502020204030203" pitchFamily="34" charset="0"/>
              <a:cs typeface="Mukta ExtraLight" panose="020B0000000000000000" pitchFamily="34" charset="77"/>
            </a:endParaRPr>
          </a:p>
        </p:txBody>
      </p:sp>
    </p:spTree>
    <p:extLst>
      <p:ext uri="{BB962C8B-B14F-4D97-AF65-F5344CB8AC3E}">
        <p14:creationId xmlns:p14="http://schemas.microsoft.com/office/powerpoint/2010/main" val="30873661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B935FB8F-8418-4033-B790-0119FEFA020D}"/>
              </a:ext>
            </a:extLst>
          </p:cNvPr>
          <p:cNvSpPr>
            <a:spLocks noGrp="1"/>
          </p:cNvSpPr>
          <p:nvPr>
            <p:ph type="body" sz="quarter" idx="13"/>
          </p:nvPr>
        </p:nvSpPr>
        <p:spPr>
          <a:xfrm>
            <a:off x="1491344" y="424543"/>
            <a:ext cx="10077728" cy="1146113"/>
          </a:xfrm>
        </p:spPr>
        <p:txBody>
          <a:bodyPr>
            <a:normAutofit/>
          </a:bodyPr>
          <a:lstStyle/>
          <a:p>
            <a:r>
              <a:rPr lang="en-IE" b="1" dirty="0">
                <a:solidFill>
                  <a:srgbClr val="E64D92"/>
                </a:solidFill>
              </a:rPr>
              <a:t>WATCH </a:t>
            </a:r>
            <a:r>
              <a:rPr lang="en-IE" dirty="0"/>
              <a:t>- </a:t>
            </a:r>
            <a:r>
              <a:rPr lang="en-GB" b="0" i="0" dirty="0">
                <a:effectLst/>
                <a:latin typeface="Roboto"/>
              </a:rPr>
              <a:t>Wie man einen Social Media-Krisenmanagementplan aufstellt</a:t>
            </a:r>
          </a:p>
          <a:p>
            <a:endParaRPr lang="en-IE" dirty="0"/>
          </a:p>
        </p:txBody>
      </p:sp>
      <p:pic>
        <p:nvPicPr>
          <p:cNvPr id="4" name="Online Media 3" title="How to Put a Social Media Crisis management Plan in Place">
            <a:hlinkClick r:id="" action="ppaction://media"/>
            <a:extLst>
              <a:ext uri="{FF2B5EF4-FFF2-40B4-BE49-F238E27FC236}">
                <a16:creationId xmlns:a16="http://schemas.microsoft.com/office/drawing/2014/main" xmlns="" id="{D9262E14-170F-45A0-978A-5A0EF6653F9E}"/>
              </a:ext>
            </a:extLst>
          </p:cNvPr>
          <p:cNvPicPr>
            <a:picLocks noRot="1" noChangeAspect="1"/>
          </p:cNvPicPr>
          <p:nvPr>
            <a:videoFile r:link="rId1"/>
          </p:nvPr>
        </p:nvPicPr>
        <p:blipFill>
          <a:blip r:embed="rId4"/>
          <a:stretch>
            <a:fillRect/>
          </a:stretch>
        </p:blipFill>
        <p:spPr>
          <a:xfrm>
            <a:off x="762193" y="2181389"/>
            <a:ext cx="5123350" cy="2894693"/>
          </a:xfrm>
          <a:prstGeom prst="rect">
            <a:avLst/>
          </a:prstGeom>
        </p:spPr>
      </p:pic>
      <p:sp>
        <p:nvSpPr>
          <p:cNvPr id="5" name="TextBox 4">
            <a:extLst>
              <a:ext uri="{FF2B5EF4-FFF2-40B4-BE49-F238E27FC236}">
                <a16:creationId xmlns:a16="http://schemas.microsoft.com/office/drawing/2014/main" xmlns="" id="{A833E81F-529B-4868-952D-2A1490348598}"/>
              </a:ext>
            </a:extLst>
          </p:cNvPr>
          <p:cNvSpPr txBox="1"/>
          <p:nvPr/>
        </p:nvSpPr>
        <p:spPr>
          <a:xfrm>
            <a:off x="674914" y="5240502"/>
            <a:ext cx="4038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0" normalizeH="0" baseline="0" noProof="0" dirty="0">
                <a:ln>
                  <a:noFill/>
                </a:ln>
                <a:solidFill>
                  <a:prstClr val="black"/>
                </a:solidFill>
                <a:effectLst/>
                <a:uLnTx/>
                <a:uFillTx/>
                <a:latin typeface="Calibri" panose="020F0502020204030204"/>
                <a:ea typeface="+mn-ea"/>
                <a:cs typeface="+mn-cs"/>
              </a:rPr>
              <a:t>Quittierung = HUBSPOT</a:t>
            </a:r>
          </a:p>
        </p:txBody>
      </p:sp>
      <p:sp>
        <p:nvSpPr>
          <p:cNvPr id="7" name="TextBox 6">
            <a:extLst>
              <a:ext uri="{FF2B5EF4-FFF2-40B4-BE49-F238E27FC236}">
                <a16:creationId xmlns:a16="http://schemas.microsoft.com/office/drawing/2014/main" xmlns="" id="{A69B9082-D69E-4FBA-8D20-7A1EF45BDCE0}"/>
              </a:ext>
            </a:extLst>
          </p:cNvPr>
          <p:cNvSpPr txBox="1"/>
          <p:nvPr/>
        </p:nvSpPr>
        <p:spPr>
          <a:xfrm>
            <a:off x="6530208" y="5079421"/>
            <a:ext cx="4817207"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Roboto"/>
                <a:ea typeface="+mn-ea"/>
                <a:cs typeface="+mn-cs"/>
              </a:rPr>
              <a:t>Das Geheimnis für erfolgreiches Krisenmanagement im 21. Jahrhundert - Melissa Agnes TEDx Talk</a:t>
            </a:r>
          </a:p>
        </p:txBody>
      </p:sp>
      <p:pic>
        <p:nvPicPr>
          <p:cNvPr id="8" name="Online Media 7" title="The Secret to Successful Crisis Management in the 21st Century - Melissa Agnes TEDx Talk">
            <a:hlinkClick r:id="" action="ppaction://media"/>
            <a:extLst>
              <a:ext uri="{FF2B5EF4-FFF2-40B4-BE49-F238E27FC236}">
                <a16:creationId xmlns:a16="http://schemas.microsoft.com/office/drawing/2014/main" xmlns="" id="{C38D087D-8EB0-4453-9A1B-EA47B84ED4B4}"/>
              </a:ext>
            </a:extLst>
          </p:cNvPr>
          <p:cNvPicPr>
            <a:picLocks noRot="1" noChangeAspect="1"/>
          </p:cNvPicPr>
          <p:nvPr>
            <a:videoFile r:link="rId2"/>
          </p:nvPr>
        </p:nvPicPr>
        <p:blipFill>
          <a:blip r:embed="rId5"/>
          <a:stretch>
            <a:fillRect/>
          </a:stretch>
        </p:blipFill>
        <p:spPr>
          <a:xfrm>
            <a:off x="6530208" y="2181389"/>
            <a:ext cx="4899599" cy="2768273"/>
          </a:xfrm>
          <a:prstGeom prst="rect">
            <a:avLst/>
          </a:prstGeom>
        </p:spPr>
      </p:pic>
      <p:sp>
        <p:nvSpPr>
          <p:cNvPr id="9" name="Textfeld 8">
            <a:extLst>
              <a:ext uri="{FF2B5EF4-FFF2-40B4-BE49-F238E27FC236}">
                <a16:creationId xmlns:a16="http://schemas.microsoft.com/office/drawing/2014/main" xmlns="" id="{0253752A-3548-4EA7-BFF2-3E490D07ECAA}"/>
              </a:ext>
            </a:extLst>
          </p:cNvPr>
          <p:cNvSpPr txBox="1"/>
          <p:nvPr/>
        </p:nvSpPr>
        <p:spPr>
          <a:xfrm>
            <a:off x="276321" y="5785928"/>
            <a:ext cx="6417177" cy="923330"/>
          </a:xfrm>
          <a:prstGeom prst="rect">
            <a:avLst/>
          </a:prstGeom>
          <a:noFill/>
        </p:spPr>
        <p:txBody>
          <a:bodyPr wrap="square" rtlCol="0">
            <a:spAutoFit/>
          </a:bodyPr>
          <a:lstStyle/>
          <a:p>
            <a:r>
              <a:rPr lang="de-DE" sz="1000" dirty="0">
                <a:effectLst/>
                <a:latin typeface="+mj-lt"/>
                <a:ea typeface="Calibri" panose="020F0502020204030204" pitchFamily="34" charset="0"/>
                <a:cs typeface="Times New Roman" panose="02020603050405020304" pitchFamily="18" charset="0"/>
              </a:rPr>
              <a:t>Um das Video mit deutschen Untertiteln zu sehen, bitten wir Sie, den </a:t>
            </a:r>
            <a:r>
              <a:rPr lang="de-DE" sz="1000" dirty="0" err="1">
                <a:effectLst/>
                <a:latin typeface="+mj-lt"/>
                <a:ea typeface="Calibri" panose="020F0502020204030204" pitchFamily="34" charset="0"/>
                <a:cs typeface="Times New Roman" panose="02020603050405020304" pitchFamily="18" charset="0"/>
              </a:rPr>
              <a:t>Youtube</a:t>
            </a:r>
            <a:r>
              <a:rPr lang="de-DE" sz="1000" dirty="0">
                <a:effectLst/>
                <a:latin typeface="+mj-lt"/>
                <a:ea typeface="Calibri" panose="020F0502020204030204" pitchFamily="34" charset="0"/>
                <a:cs typeface="Times New Roman" panose="02020603050405020304" pitchFamily="18" charset="0"/>
              </a:rPr>
              <a:t>-Link im Browser zu öffnen. Klicken Sie hierfür auf das </a:t>
            </a:r>
            <a:r>
              <a:rPr lang="de-DE" sz="1000" dirty="0" err="1">
                <a:effectLst/>
                <a:latin typeface="+mj-lt"/>
                <a:ea typeface="Calibri" panose="020F0502020204030204" pitchFamily="34" charset="0"/>
                <a:cs typeface="Times New Roman" panose="02020603050405020304" pitchFamily="18" charset="0"/>
              </a:rPr>
              <a:t>Youtube</a:t>
            </a:r>
            <a:r>
              <a:rPr lang="de-DE" sz="1000" dirty="0">
                <a:effectLst/>
                <a:latin typeface="+mj-lt"/>
                <a:ea typeface="Calibri" panose="020F0502020204030204" pitchFamily="34" charset="0"/>
                <a:cs typeface="Times New Roman" panose="02020603050405020304" pitchFamily="18" charset="0"/>
              </a:rPr>
              <a:t>-Symbol unten rechts. Anschließend können Sie mit einem Klick auf „Untertitel“ die englischen Untertitel aktivieren. Um nun die deutsche Untertitelung einzustellen, gehen Sie bitte auf „Einstellungen“ -&gt; „Untertitel“ -&gt; „Automatisch übersetzen“ und wählen Sie aus den angeführten Sprachen die Option „Deutsch“. </a:t>
            </a:r>
          </a:p>
          <a:p>
            <a:endParaRPr lang="de-DE" sz="1400" dirty="0"/>
          </a:p>
        </p:txBody>
      </p:sp>
    </p:spTree>
    <p:extLst>
      <p:ext uri="{BB962C8B-B14F-4D97-AF65-F5344CB8AC3E}">
        <p14:creationId xmlns:p14="http://schemas.microsoft.com/office/powerpoint/2010/main" val="2001898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4"/>
                </p:tgtEl>
              </p:cMediaNode>
            </p:video>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4"/>
                                        </p:tgtEl>
                                      </p:cBhvr>
                                    </p:cmd>
                                  </p:childTnLst>
                                </p:cTn>
                              </p:par>
                            </p:childTnLst>
                          </p:cTn>
                        </p:par>
                      </p:childTnLst>
                    </p:cTn>
                  </p:par>
                </p:childTnLst>
              </p:cTn>
              <p:nextCondLst>
                <p:cond evt="onClick" delay="0">
                  <p:tgtEl>
                    <p:spTgt spid="4"/>
                  </p:tgtEl>
                </p:cond>
              </p:nextCondLst>
            </p:seq>
            <p:video>
              <p:cMediaNode vol="80000">
                <p:cTn id="17" fill="hold" display="0">
                  <p:stCondLst>
                    <p:cond delay="indefinite"/>
                  </p:stCondLst>
                </p:cTn>
                <p:tgtEl>
                  <p:spTgt spid="8"/>
                </p:tgtEl>
              </p:cMediaNode>
            </p:video>
            <p:seq concurrent="1" nextAc="seek">
              <p:cTn id="18" restart="whenNotActive" fill="hold" evtFilter="cancelBubble" nodeType="interactiveSeq">
                <p:stCondLst>
                  <p:cond evt="onClick" delay="0">
                    <p:tgtEl>
                      <p:spTgt spid="8"/>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oogle Shape;664;p39"/>
          <p:cNvGrpSpPr/>
          <p:nvPr/>
        </p:nvGrpSpPr>
        <p:grpSpPr>
          <a:xfrm>
            <a:off x="7142053" y="4060110"/>
            <a:ext cx="301041" cy="301041"/>
            <a:chOff x="5941025" y="3634400"/>
            <a:chExt cx="467650" cy="467650"/>
          </a:xfrm>
        </p:grpSpPr>
        <p:sp>
          <p:nvSpPr>
            <p:cNvPr id="11" name="Google Shape;665;p39"/>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Google Shape;666;p39"/>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Google Shape;667;p39"/>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Google Shape;668;p39"/>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Google Shape;669;p39"/>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6" name="Text Placeholder 1">
            <a:extLst>
              <a:ext uri="{FF2B5EF4-FFF2-40B4-BE49-F238E27FC236}">
                <a16:creationId xmlns:a16="http://schemas.microsoft.com/office/drawing/2014/main" xmlns="" id="{3E52B87F-D355-4B57-A2EA-779133C799E6}"/>
              </a:ext>
            </a:extLst>
          </p:cNvPr>
          <p:cNvSpPr txBox="1">
            <a:spLocks/>
          </p:cNvSpPr>
          <p:nvPr/>
        </p:nvSpPr>
        <p:spPr>
          <a:xfrm>
            <a:off x="427461" y="853210"/>
            <a:ext cx="3117017" cy="69735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5400" kern="1200" baseline="0">
                <a:solidFill>
                  <a:srgbClr val="24547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cap="all" dirty="0"/>
              <a:t>Es </a:t>
            </a:r>
            <a:r>
              <a:rPr lang="en-GB" cap="all" dirty="0" err="1"/>
              <a:t>folgt</a:t>
            </a:r>
            <a:endParaRPr lang="en-GB" cap="all" dirty="0"/>
          </a:p>
        </p:txBody>
      </p:sp>
      <p:sp>
        <p:nvSpPr>
          <p:cNvPr id="17" name="Text Placeholder 1">
            <a:extLst>
              <a:ext uri="{FF2B5EF4-FFF2-40B4-BE49-F238E27FC236}">
                <a16:creationId xmlns:a16="http://schemas.microsoft.com/office/drawing/2014/main" xmlns="" id="{6352D65D-0E6E-4BB4-8536-7D40DBA79320}"/>
              </a:ext>
            </a:extLst>
          </p:cNvPr>
          <p:cNvSpPr txBox="1">
            <a:spLocks/>
          </p:cNvSpPr>
          <p:nvPr/>
        </p:nvSpPr>
        <p:spPr>
          <a:xfrm>
            <a:off x="4025036" y="858008"/>
            <a:ext cx="3117017" cy="69735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5400" kern="1200" baseline="0">
                <a:solidFill>
                  <a:srgbClr val="24547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cap="all" dirty="0">
                <a:solidFill>
                  <a:srgbClr val="B71E70"/>
                </a:solidFill>
              </a:rPr>
              <a:t>Modul</a:t>
            </a:r>
            <a:r>
              <a:rPr lang="en-GB" dirty="0">
                <a:solidFill>
                  <a:srgbClr val="B71E70"/>
                </a:solidFill>
              </a:rPr>
              <a:t> 3 </a:t>
            </a:r>
          </a:p>
        </p:txBody>
      </p:sp>
      <p:sp>
        <p:nvSpPr>
          <p:cNvPr id="18" name="Text Placeholder 2">
            <a:extLst>
              <a:ext uri="{FF2B5EF4-FFF2-40B4-BE49-F238E27FC236}">
                <a16:creationId xmlns:a16="http://schemas.microsoft.com/office/drawing/2014/main" xmlns="" id="{54DA7FAF-CA20-4C59-B3F8-F0644B5BB1D1}"/>
              </a:ext>
            </a:extLst>
          </p:cNvPr>
          <p:cNvSpPr txBox="1">
            <a:spLocks/>
          </p:cNvSpPr>
          <p:nvPr/>
        </p:nvSpPr>
        <p:spPr>
          <a:xfrm>
            <a:off x="430547" y="2170354"/>
            <a:ext cx="5665454" cy="878864"/>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800" i="1" kern="1200" baseline="0">
                <a:solidFill>
                  <a:srgbClr val="245473"/>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3600" i="0" dirty="0"/>
              <a:t>Vorhersage finanzieller Notlagen &amp; Krisenindikatoren für Ihr Unternehmen</a:t>
            </a:r>
            <a:endParaRPr lang="en-GB" sz="3600" i="0" dirty="0"/>
          </a:p>
        </p:txBody>
      </p:sp>
      <p:sp>
        <p:nvSpPr>
          <p:cNvPr id="19" name="Text Placeholder 2">
            <a:extLst>
              <a:ext uri="{FF2B5EF4-FFF2-40B4-BE49-F238E27FC236}">
                <a16:creationId xmlns:a16="http://schemas.microsoft.com/office/drawing/2014/main" xmlns="" id="{5B78F0B3-B1A2-4145-8DE8-D74D71C978CA}"/>
              </a:ext>
            </a:extLst>
          </p:cNvPr>
          <p:cNvSpPr txBox="1">
            <a:spLocks/>
          </p:cNvSpPr>
          <p:nvPr/>
        </p:nvSpPr>
        <p:spPr>
          <a:xfrm>
            <a:off x="320148" y="4461994"/>
            <a:ext cx="5886252" cy="69735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800" i="1" kern="1200" baseline="0">
                <a:solidFill>
                  <a:srgbClr val="245473"/>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3200" i="0" dirty="0">
                <a:solidFill>
                  <a:srgbClr val="5B9BD5"/>
                </a:solidFill>
              </a:rPr>
              <a:t>+ </a:t>
            </a:r>
            <a:r>
              <a:rPr lang="en-GB" sz="3200" dirty="0" err="1">
                <a:solidFill>
                  <a:srgbClr val="5B9BD5"/>
                </a:solidFill>
              </a:rPr>
              <a:t>Zusatzressource</a:t>
            </a:r>
            <a:r>
              <a:rPr lang="en-GB" sz="3200" dirty="0">
                <a:solidFill>
                  <a:srgbClr val="5B9BD5"/>
                </a:solidFill>
              </a:rPr>
              <a:t>:</a:t>
            </a:r>
          </a:p>
          <a:p>
            <a:r>
              <a:rPr lang="de-DE" sz="2800" i="0" dirty="0"/>
              <a:t>Vorhersage finanzieller Notlagen </a:t>
            </a:r>
            <a:r>
              <a:rPr lang="en-GB" spc="35" dirty="0">
                <a:cs typeface="Arial"/>
              </a:rPr>
              <a:t>SPOTLIGHT </a:t>
            </a:r>
            <a:r>
              <a:rPr lang="en-GB" spc="35" dirty="0" err="1">
                <a:cs typeface="Arial"/>
              </a:rPr>
              <a:t>zum</a:t>
            </a:r>
            <a:r>
              <a:rPr lang="en-GB" spc="35" dirty="0">
                <a:cs typeface="Arial"/>
              </a:rPr>
              <a:t> Thema </a:t>
            </a:r>
            <a:r>
              <a:rPr lang="en-GB" spc="35" dirty="0" err="1">
                <a:cs typeface="Arial"/>
              </a:rPr>
              <a:t>Konkurs</a:t>
            </a:r>
            <a:r>
              <a:rPr lang="en-GB" spc="31" dirty="0">
                <a:cs typeface="Arial"/>
              </a:rPr>
              <a:t>: </a:t>
            </a:r>
            <a:br>
              <a:rPr lang="en-GB" spc="31" dirty="0">
                <a:cs typeface="Arial"/>
              </a:rPr>
            </a:br>
            <a:r>
              <a:rPr lang="en-GB" spc="31" dirty="0">
                <a:cs typeface="Arial"/>
              </a:rPr>
              <a:t>Z-Score</a:t>
            </a:r>
            <a:r>
              <a:rPr lang="en-GB" dirty="0"/>
              <a:t> </a:t>
            </a:r>
          </a:p>
          <a:p>
            <a:pPr algn="ctr"/>
            <a:endParaRPr lang="en-GB" sz="3200" dirty="0">
              <a:solidFill>
                <a:srgbClr val="5B9BD5"/>
              </a:solidFill>
            </a:endParaRPr>
          </a:p>
          <a:p>
            <a:endParaRPr lang="en-GB" dirty="0"/>
          </a:p>
        </p:txBody>
      </p:sp>
    </p:spTree>
    <p:extLst>
      <p:ext uri="{BB962C8B-B14F-4D97-AF65-F5344CB8AC3E}">
        <p14:creationId xmlns:p14="http://schemas.microsoft.com/office/powerpoint/2010/main" val="425612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562838D1-CDDB-4866-97B5-C8EA24C6919C}"/>
              </a:ext>
            </a:extLst>
          </p:cNvPr>
          <p:cNvSpPr txBox="1"/>
          <p:nvPr/>
        </p:nvSpPr>
        <p:spPr>
          <a:xfrm>
            <a:off x="1528554" y="2725581"/>
            <a:ext cx="10729959"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Scannen nach Frühwarnsignalen, 4 Schlüsselbereiche </a:t>
            </a:r>
          </a:p>
        </p:txBody>
      </p:sp>
    </p:spTree>
    <p:extLst>
      <p:ext uri="{BB962C8B-B14F-4D97-AF65-F5344CB8AC3E}">
        <p14:creationId xmlns:p14="http://schemas.microsoft.com/office/powerpoint/2010/main" val="863932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934697" y="837456"/>
            <a:ext cx="8852375" cy="697353"/>
          </a:xfrm>
        </p:spPr>
        <p:txBody>
          <a:bodyPr>
            <a:normAutofit fontScale="85000" lnSpcReduction="10000"/>
          </a:bodyPr>
          <a:lstStyle/>
          <a:p>
            <a:r>
              <a:rPr lang="en-GB" dirty="0"/>
              <a:t>Scannen </a:t>
            </a:r>
            <a:r>
              <a:rPr lang="en-GB" dirty="0" err="1"/>
              <a:t>nach</a:t>
            </a:r>
            <a:r>
              <a:rPr lang="en-GB" dirty="0"/>
              <a:t> </a:t>
            </a:r>
            <a:r>
              <a:rPr lang="en-GB" dirty="0" err="1"/>
              <a:t>Frühwarnsignalen</a:t>
            </a:r>
            <a:r>
              <a:rPr lang="en-GB" dirty="0"/>
              <a:t>: 4 Schlüsselbereiche </a:t>
            </a:r>
          </a:p>
        </p:txBody>
      </p:sp>
      <p:sp>
        <p:nvSpPr>
          <p:cNvPr id="89" name="Freeform 39">
            <a:extLst>
              <a:ext uri="{FF2B5EF4-FFF2-40B4-BE49-F238E27FC236}">
                <a16:creationId xmlns:a16="http://schemas.microsoft.com/office/drawing/2014/main" xmlns="" id="{CD6B3672-079F-46A2-A34F-7F0B3F7EBF07}"/>
              </a:ext>
            </a:extLst>
          </p:cNvPr>
          <p:cNvSpPr>
            <a:spLocks/>
          </p:cNvSpPr>
          <p:nvPr/>
        </p:nvSpPr>
        <p:spPr bwMode="auto">
          <a:xfrm>
            <a:off x="3851936" y="2493919"/>
            <a:ext cx="3521551" cy="1304411"/>
          </a:xfrm>
          <a:custGeom>
            <a:avLst/>
            <a:gdLst>
              <a:gd name="T0" fmla="*/ 199 w 3065"/>
              <a:gd name="T1" fmla="*/ 0 h 892"/>
              <a:gd name="T2" fmla="*/ 185 w 3065"/>
              <a:gd name="T3" fmla="*/ 0 h 892"/>
              <a:gd name="T4" fmla="*/ 0 w 3065"/>
              <a:gd name="T5" fmla="*/ 101 h 892"/>
              <a:gd name="T6" fmla="*/ 0 w 3065"/>
              <a:gd name="T7" fmla="*/ 232 h 892"/>
              <a:gd name="T8" fmla="*/ 144 w 3065"/>
              <a:gd name="T9" fmla="*/ 154 h 892"/>
              <a:gd name="T10" fmla="*/ 144 w 3065"/>
              <a:gd name="T11" fmla="*/ 778 h 892"/>
              <a:gd name="T12" fmla="*/ 5 w 3065"/>
              <a:gd name="T13" fmla="*/ 778 h 892"/>
              <a:gd name="T14" fmla="*/ 5 w 3065"/>
              <a:gd name="T15" fmla="*/ 892 h 892"/>
              <a:gd name="T16" fmla="*/ 199 w 3065"/>
              <a:gd name="T17" fmla="*/ 892 h 892"/>
              <a:gd name="T18" fmla="*/ 421 w 3065"/>
              <a:gd name="T19" fmla="*/ 892 h 892"/>
              <a:gd name="T20" fmla="*/ 3065 w 3065"/>
              <a:gd name="T21" fmla="*/ 892 h 892"/>
              <a:gd name="T22" fmla="*/ 3065 w 3065"/>
              <a:gd name="T23" fmla="*/ 0 h 892"/>
              <a:gd name="T24" fmla="*/ 300 w 3065"/>
              <a:gd name="T25" fmla="*/ 0 h 892"/>
              <a:gd name="T26" fmla="*/ 199 w 3065"/>
              <a:gd name="T27" fmla="*/ 0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65" h="892">
                <a:moveTo>
                  <a:pt x="199" y="0"/>
                </a:moveTo>
                <a:lnTo>
                  <a:pt x="185" y="0"/>
                </a:lnTo>
                <a:lnTo>
                  <a:pt x="0" y="101"/>
                </a:lnTo>
                <a:lnTo>
                  <a:pt x="0" y="232"/>
                </a:lnTo>
                <a:lnTo>
                  <a:pt x="144" y="154"/>
                </a:lnTo>
                <a:lnTo>
                  <a:pt x="144" y="778"/>
                </a:lnTo>
                <a:lnTo>
                  <a:pt x="5" y="778"/>
                </a:lnTo>
                <a:lnTo>
                  <a:pt x="5" y="892"/>
                </a:lnTo>
                <a:lnTo>
                  <a:pt x="199" y="892"/>
                </a:lnTo>
                <a:lnTo>
                  <a:pt x="421" y="892"/>
                </a:lnTo>
                <a:lnTo>
                  <a:pt x="3065" y="892"/>
                </a:lnTo>
                <a:lnTo>
                  <a:pt x="3065" y="0"/>
                </a:lnTo>
                <a:lnTo>
                  <a:pt x="300" y="0"/>
                </a:lnTo>
                <a:lnTo>
                  <a:pt x="199" y="0"/>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4472C4">
                  <a:lumMod val="60000"/>
                  <a:lumOff val="40000"/>
                </a:srgbClr>
              </a:solidFill>
              <a:effectLst/>
              <a:uLnTx/>
              <a:uFillTx/>
              <a:latin typeface="Calibri Light" panose="020F0302020204030204"/>
              <a:ea typeface="+mn-ea"/>
              <a:cs typeface="+mn-cs"/>
            </a:endParaRPr>
          </a:p>
        </p:txBody>
      </p:sp>
      <p:sp>
        <p:nvSpPr>
          <p:cNvPr id="90" name="Freeform 13">
            <a:extLst>
              <a:ext uri="{FF2B5EF4-FFF2-40B4-BE49-F238E27FC236}">
                <a16:creationId xmlns:a16="http://schemas.microsoft.com/office/drawing/2014/main" xmlns="" id="{BD09AA7F-8D8D-404F-A7D7-96DAB4158A85}"/>
              </a:ext>
            </a:extLst>
          </p:cNvPr>
          <p:cNvSpPr>
            <a:spLocks/>
          </p:cNvSpPr>
          <p:nvPr/>
        </p:nvSpPr>
        <p:spPr bwMode="auto">
          <a:xfrm>
            <a:off x="4175657" y="2527523"/>
            <a:ext cx="432140" cy="1254977"/>
          </a:xfrm>
          <a:custGeom>
            <a:avLst/>
            <a:gdLst>
              <a:gd name="T0" fmla="*/ 202 w 202"/>
              <a:gd name="T1" fmla="*/ 576 h 576"/>
              <a:gd name="T2" fmla="*/ 0 w 202"/>
              <a:gd name="T3" fmla="*/ 0 h 576"/>
              <a:gd name="T4" fmla="*/ 0 w 202"/>
              <a:gd name="T5" fmla="*/ 500 h 576"/>
              <a:gd name="T6" fmla="*/ 79 w 202"/>
              <a:gd name="T7" fmla="*/ 500 h 576"/>
              <a:gd name="T8" fmla="*/ 79 w 202"/>
              <a:gd name="T9" fmla="*/ 576 h 576"/>
              <a:gd name="T10" fmla="*/ 202 w 202"/>
              <a:gd name="T11" fmla="*/ 576 h 576"/>
            </a:gdLst>
            <a:ahLst/>
            <a:cxnLst>
              <a:cxn ang="0">
                <a:pos x="T0" y="T1"/>
              </a:cxn>
              <a:cxn ang="0">
                <a:pos x="T2" y="T3"/>
              </a:cxn>
              <a:cxn ang="0">
                <a:pos x="T4" y="T5"/>
              </a:cxn>
              <a:cxn ang="0">
                <a:pos x="T6" y="T7"/>
              </a:cxn>
              <a:cxn ang="0">
                <a:pos x="T8" y="T9"/>
              </a:cxn>
              <a:cxn ang="0">
                <a:pos x="T10" y="T11"/>
              </a:cxn>
            </a:cxnLst>
            <a:rect l="0" t="0" r="r" b="b"/>
            <a:pathLst>
              <a:path w="202" h="576">
                <a:moveTo>
                  <a:pt x="202" y="576"/>
                </a:moveTo>
                <a:lnTo>
                  <a:pt x="0" y="0"/>
                </a:lnTo>
                <a:lnTo>
                  <a:pt x="0" y="500"/>
                </a:lnTo>
                <a:lnTo>
                  <a:pt x="79" y="500"/>
                </a:lnTo>
                <a:lnTo>
                  <a:pt x="79" y="576"/>
                </a:lnTo>
                <a:lnTo>
                  <a:pt x="202" y="576"/>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4472C4">
                  <a:lumMod val="60000"/>
                  <a:lumOff val="40000"/>
                </a:srgbClr>
              </a:solidFill>
              <a:effectLst/>
              <a:uLnTx/>
              <a:uFillTx/>
              <a:latin typeface="Calibri Light" panose="020F0302020204030204"/>
              <a:ea typeface="+mn-ea"/>
              <a:cs typeface="+mn-cs"/>
            </a:endParaRPr>
          </a:p>
        </p:txBody>
      </p:sp>
      <p:sp>
        <p:nvSpPr>
          <p:cNvPr id="91" name="Freeform 37">
            <a:extLst>
              <a:ext uri="{FF2B5EF4-FFF2-40B4-BE49-F238E27FC236}">
                <a16:creationId xmlns:a16="http://schemas.microsoft.com/office/drawing/2014/main" xmlns="" id="{479D2F46-B15F-400D-8274-53C45C953565}"/>
              </a:ext>
            </a:extLst>
          </p:cNvPr>
          <p:cNvSpPr>
            <a:spLocks/>
          </p:cNvSpPr>
          <p:nvPr/>
        </p:nvSpPr>
        <p:spPr bwMode="auto">
          <a:xfrm>
            <a:off x="7789104" y="2476716"/>
            <a:ext cx="3682460" cy="1304411"/>
          </a:xfrm>
          <a:custGeom>
            <a:avLst/>
            <a:gdLst>
              <a:gd name="T0" fmla="*/ 176 w 1850"/>
              <a:gd name="T1" fmla="*/ 0 h 523"/>
              <a:gd name="T2" fmla="*/ 105 w 1850"/>
              <a:gd name="T3" fmla="*/ 13 h 523"/>
              <a:gd name="T4" fmla="*/ 48 w 1850"/>
              <a:gd name="T5" fmla="*/ 50 h 523"/>
              <a:gd name="T6" fmla="*/ 13 w 1850"/>
              <a:gd name="T7" fmla="*/ 104 h 523"/>
              <a:gd name="T8" fmla="*/ 0 w 1850"/>
              <a:gd name="T9" fmla="*/ 169 h 523"/>
              <a:gd name="T10" fmla="*/ 103 w 1850"/>
              <a:gd name="T11" fmla="*/ 169 h 523"/>
              <a:gd name="T12" fmla="*/ 108 w 1850"/>
              <a:gd name="T13" fmla="*/ 134 h 523"/>
              <a:gd name="T14" fmla="*/ 122 w 1850"/>
              <a:gd name="T15" fmla="*/ 107 h 523"/>
              <a:gd name="T16" fmla="*/ 146 w 1850"/>
              <a:gd name="T17" fmla="*/ 89 h 523"/>
              <a:gd name="T18" fmla="*/ 178 w 1850"/>
              <a:gd name="T19" fmla="*/ 82 h 523"/>
              <a:gd name="T20" fmla="*/ 227 w 1850"/>
              <a:gd name="T21" fmla="*/ 102 h 523"/>
              <a:gd name="T22" fmla="*/ 245 w 1850"/>
              <a:gd name="T23" fmla="*/ 156 h 523"/>
              <a:gd name="T24" fmla="*/ 241 w 1850"/>
              <a:gd name="T25" fmla="*/ 180 h 523"/>
              <a:gd name="T26" fmla="*/ 230 w 1850"/>
              <a:gd name="T27" fmla="*/ 206 h 523"/>
              <a:gd name="T28" fmla="*/ 209 w 1850"/>
              <a:gd name="T29" fmla="*/ 237 h 523"/>
              <a:gd name="T30" fmla="*/ 177 w 1850"/>
              <a:gd name="T31" fmla="*/ 275 h 523"/>
              <a:gd name="T32" fmla="*/ 10 w 1850"/>
              <a:gd name="T33" fmla="*/ 453 h 523"/>
              <a:gd name="T34" fmla="*/ 10 w 1850"/>
              <a:gd name="T35" fmla="*/ 523 h 523"/>
              <a:gd name="T36" fmla="*/ 134 w 1850"/>
              <a:gd name="T37" fmla="*/ 523 h 523"/>
              <a:gd name="T38" fmla="*/ 356 w 1850"/>
              <a:gd name="T39" fmla="*/ 523 h 523"/>
              <a:gd name="T40" fmla="*/ 364 w 1850"/>
              <a:gd name="T41" fmla="*/ 523 h 523"/>
              <a:gd name="T42" fmla="*/ 1850 w 1850"/>
              <a:gd name="T43" fmla="*/ 523 h 523"/>
              <a:gd name="T44" fmla="*/ 1850 w 1850"/>
              <a:gd name="T45" fmla="*/ 0 h 523"/>
              <a:gd name="T46" fmla="*/ 171 w 1850"/>
              <a:gd name="T47" fmla="*/ 0 h 523"/>
              <a:gd name="T48" fmla="*/ 176 w 1850"/>
              <a:gd name="T49"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50" h="523">
                <a:moveTo>
                  <a:pt x="176" y="0"/>
                </a:moveTo>
                <a:cubicBezTo>
                  <a:pt x="150" y="0"/>
                  <a:pt x="126" y="5"/>
                  <a:pt x="105" y="13"/>
                </a:cubicBezTo>
                <a:cubicBezTo>
                  <a:pt x="83" y="22"/>
                  <a:pt x="64" y="34"/>
                  <a:pt x="48" y="50"/>
                </a:cubicBezTo>
                <a:cubicBezTo>
                  <a:pt x="33" y="65"/>
                  <a:pt x="21" y="83"/>
                  <a:pt x="13" y="104"/>
                </a:cubicBezTo>
                <a:cubicBezTo>
                  <a:pt x="4" y="124"/>
                  <a:pt x="0" y="146"/>
                  <a:pt x="0" y="169"/>
                </a:cubicBezTo>
                <a:cubicBezTo>
                  <a:pt x="103" y="169"/>
                  <a:pt x="103" y="169"/>
                  <a:pt x="103" y="169"/>
                </a:cubicBezTo>
                <a:cubicBezTo>
                  <a:pt x="103" y="157"/>
                  <a:pt x="105" y="145"/>
                  <a:pt x="108" y="134"/>
                </a:cubicBezTo>
                <a:cubicBezTo>
                  <a:pt x="111" y="124"/>
                  <a:pt x="116" y="115"/>
                  <a:pt x="122" y="107"/>
                </a:cubicBezTo>
                <a:cubicBezTo>
                  <a:pt x="129" y="99"/>
                  <a:pt x="136" y="93"/>
                  <a:pt x="146" y="89"/>
                </a:cubicBezTo>
                <a:cubicBezTo>
                  <a:pt x="155" y="85"/>
                  <a:pt x="166" y="82"/>
                  <a:pt x="178" y="82"/>
                </a:cubicBezTo>
                <a:cubicBezTo>
                  <a:pt x="199" y="82"/>
                  <a:pt x="216" y="89"/>
                  <a:pt x="227" y="102"/>
                </a:cubicBezTo>
                <a:cubicBezTo>
                  <a:pt x="239" y="115"/>
                  <a:pt x="245" y="133"/>
                  <a:pt x="245" y="156"/>
                </a:cubicBezTo>
                <a:cubicBezTo>
                  <a:pt x="245" y="164"/>
                  <a:pt x="244" y="172"/>
                  <a:pt x="241" y="180"/>
                </a:cubicBezTo>
                <a:cubicBezTo>
                  <a:pt x="239" y="188"/>
                  <a:pt x="235" y="197"/>
                  <a:pt x="230" y="206"/>
                </a:cubicBezTo>
                <a:cubicBezTo>
                  <a:pt x="225" y="216"/>
                  <a:pt x="218" y="226"/>
                  <a:pt x="209" y="237"/>
                </a:cubicBezTo>
                <a:cubicBezTo>
                  <a:pt x="200" y="249"/>
                  <a:pt x="190" y="261"/>
                  <a:pt x="177" y="275"/>
                </a:cubicBezTo>
                <a:cubicBezTo>
                  <a:pt x="10" y="453"/>
                  <a:pt x="10" y="453"/>
                  <a:pt x="10" y="453"/>
                </a:cubicBezTo>
                <a:cubicBezTo>
                  <a:pt x="10" y="523"/>
                  <a:pt x="10" y="523"/>
                  <a:pt x="10" y="523"/>
                </a:cubicBezTo>
                <a:cubicBezTo>
                  <a:pt x="134" y="523"/>
                  <a:pt x="134" y="523"/>
                  <a:pt x="134" y="523"/>
                </a:cubicBezTo>
                <a:cubicBezTo>
                  <a:pt x="356" y="523"/>
                  <a:pt x="356" y="523"/>
                  <a:pt x="356" y="523"/>
                </a:cubicBezTo>
                <a:cubicBezTo>
                  <a:pt x="364" y="523"/>
                  <a:pt x="364" y="523"/>
                  <a:pt x="364" y="523"/>
                </a:cubicBezTo>
                <a:cubicBezTo>
                  <a:pt x="1850" y="523"/>
                  <a:pt x="1850" y="523"/>
                  <a:pt x="1850" y="523"/>
                </a:cubicBezTo>
                <a:cubicBezTo>
                  <a:pt x="1850" y="0"/>
                  <a:pt x="1850" y="0"/>
                  <a:pt x="1850" y="0"/>
                </a:cubicBezTo>
                <a:cubicBezTo>
                  <a:pt x="171" y="0"/>
                  <a:pt x="171" y="0"/>
                  <a:pt x="171" y="0"/>
                </a:cubicBezTo>
                <a:cubicBezTo>
                  <a:pt x="173" y="0"/>
                  <a:pt x="175" y="0"/>
                  <a:pt x="176" y="0"/>
                </a:cubicBez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4472C4">
                  <a:lumMod val="60000"/>
                  <a:lumOff val="40000"/>
                </a:srgbClr>
              </a:solidFill>
              <a:effectLst/>
              <a:uLnTx/>
              <a:uFillTx/>
              <a:latin typeface="Calibri Light" panose="020F0302020204030204"/>
              <a:ea typeface="+mn-ea"/>
              <a:cs typeface="+mn-cs"/>
            </a:endParaRPr>
          </a:p>
        </p:txBody>
      </p:sp>
      <p:sp>
        <p:nvSpPr>
          <p:cNvPr id="92" name="Freeform 15">
            <a:extLst>
              <a:ext uri="{FF2B5EF4-FFF2-40B4-BE49-F238E27FC236}">
                <a16:creationId xmlns:a16="http://schemas.microsoft.com/office/drawing/2014/main" xmlns="" id="{74524505-E26C-4B99-B6D9-A7FA7BE381A6}"/>
              </a:ext>
            </a:extLst>
          </p:cNvPr>
          <p:cNvSpPr>
            <a:spLocks/>
          </p:cNvSpPr>
          <p:nvPr/>
        </p:nvSpPr>
        <p:spPr bwMode="auto">
          <a:xfrm>
            <a:off x="8049497" y="2657498"/>
            <a:ext cx="684803" cy="1120050"/>
          </a:xfrm>
          <a:custGeom>
            <a:avLst/>
            <a:gdLst>
              <a:gd name="T0" fmla="*/ 228 w 228"/>
              <a:gd name="T1" fmla="*/ 274 h 274"/>
              <a:gd name="T2" fmla="*/ 131 w 228"/>
              <a:gd name="T3" fmla="*/ 0 h 274"/>
              <a:gd name="T4" fmla="*/ 134 w 228"/>
              <a:gd name="T5" fmla="*/ 29 h 274"/>
              <a:gd name="T6" fmla="*/ 129 w 228"/>
              <a:gd name="T7" fmla="*/ 62 h 274"/>
              <a:gd name="T8" fmla="*/ 114 w 228"/>
              <a:gd name="T9" fmla="*/ 93 h 274"/>
              <a:gd name="T10" fmla="*/ 90 w 228"/>
              <a:gd name="T11" fmla="*/ 125 h 274"/>
              <a:gd name="T12" fmla="*/ 60 w 228"/>
              <a:gd name="T13" fmla="*/ 158 h 274"/>
              <a:gd name="T14" fmla="*/ 0 w 228"/>
              <a:gd name="T15" fmla="*/ 220 h 274"/>
              <a:gd name="T16" fmla="*/ 145 w 228"/>
              <a:gd name="T17" fmla="*/ 220 h 274"/>
              <a:gd name="T18" fmla="*/ 145 w 228"/>
              <a:gd name="T19" fmla="*/ 274 h 274"/>
              <a:gd name="T20" fmla="*/ 228 w 228"/>
              <a:gd name="T21"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8" h="274">
                <a:moveTo>
                  <a:pt x="228" y="274"/>
                </a:moveTo>
                <a:cubicBezTo>
                  <a:pt x="156" y="70"/>
                  <a:pt x="136" y="15"/>
                  <a:pt x="131" y="0"/>
                </a:cubicBezTo>
                <a:cubicBezTo>
                  <a:pt x="133" y="9"/>
                  <a:pt x="134" y="19"/>
                  <a:pt x="134" y="29"/>
                </a:cubicBezTo>
                <a:cubicBezTo>
                  <a:pt x="134" y="40"/>
                  <a:pt x="133" y="51"/>
                  <a:pt x="129" y="62"/>
                </a:cubicBezTo>
                <a:cubicBezTo>
                  <a:pt x="126" y="72"/>
                  <a:pt x="121" y="83"/>
                  <a:pt x="114" y="93"/>
                </a:cubicBezTo>
                <a:cubicBezTo>
                  <a:pt x="107" y="103"/>
                  <a:pt x="100" y="114"/>
                  <a:pt x="90" y="125"/>
                </a:cubicBezTo>
                <a:cubicBezTo>
                  <a:pt x="81" y="135"/>
                  <a:pt x="71" y="147"/>
                  <a:pt x="60" y="158"/>
                </a:cubicBezTo>
                <a:cubicBezTo>
                  <a:pt x="0" y="220"/>
                  <a:pt x="0" y="220"/>
                  <a:pt x="0" y="220"/>
                </a:cubicBezTo>
                <a:cubicBezTo>
                  <a:pt x="145" y="220"/>
                  <a:pt x="145" y="220"/>
                  <a:pt x="145" y="220"/>
                </a:cubicBezTo>
                <a:cubicBezTo>
                  <a:pt x="145" y="274"/>
                  <a:pt x="145" y="274"/>
                  <a:pt x="145" y="274"/>
                </a:cubicBezTo>
                <a:cubicBezTo>
                  <a:pt x="228" y="274"/>
                  <a:pt x="228" y="274"/>
                  <a:pt x="228" y="274"/>
                </a:cubicBezTo>
                <a:close/>
              </a:path>
            </a:pathLst>
          </a:custGeom>
          <a:solidFill>
            <a:schemeClr val="accent2">
              <a:lumMod val="5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4472C4">
                  <a:lumMod val="60000"/>
                  <a:lumOff val="40000"/>
                </a:srgbClr>
              </a:solidFill>
              <a:effectLst/>
              <a:uLnTx/>
              <a:uFillTx/>
              <a:latin typeface="Calibri Light" panose="020F0302020204030204"/>
              <a:ea typeface="+mn-ea"/>
              <a:cs typeface="+mn-cs"/>
            </a:endParaRPr>
          </a:p>
        </p:txBody>
      </p:sp>
      <p:sp>
        <p:nvSpPr>
          <p:cNvPr id="93" name="Freeform 35">
            <a:extLst>
              <a:ext uri="{FF2B5EF4-FFF2-40B4-BE49-F238E27FC236}">
                <a16:creationId xmlns:a16="http://schemas.microsoft.com/office/drawing/2014/main" xmlns="" id="{9C76F536-DA21-47F1-AE72-1E96C433149E}"/>
              </a:ext>
            </a:extLst>
          </p:cNvPr>
          <p:cNvSpPr>
            <a:spLocks/>
          </p:cNvSpPr>
          <p:nvPr/>
        </p:nvSpPr>
        <p:spPr bwMode="auto">
          <a:xfrm>
            <a:off x="3752526" y="3938925"/>
            <a:ext cx="3626655" cy="1214965"/>
          </a:xfrm>
          <a:custGeom>
            <a:avLst/>
            <a:gdLst>
              <a:gd name="T0" fmla="*/ 170 w 1845"/>
              <a:gd name="T1" fmla="*/ 0 h 523"/>
              <a:gd name="T2" fmla="*/ 108 w 1845"/>
              <a:gd name="T3" fmla="*/ 10 h 523"/>
              <a:gd name="T4" fmla="*/ 55 w 1845"/>
              <a:gd name="T5" fmla="*/ 38 h 523"/>
              <a:gd name="T6" fmla="*/ 20 w 1845"/>
              <a:gd name="T7" fmla="*/ 82 h 523"/>
              <a:gd name="T8" fmla="*/ 7 w 1845"/>
              <a:gd name="T9" fmla="*/ 139 h 523"/>
              <a:gd name="T10" fmla="*/ 108 w 1845"/>
              <a:gd name="T11" fmla="*/ 139 h 523"/>
              <a:gd name="T12" fmla="*/ 113 w 1845"/>
              <a:gd name="T13" fmla="*/ 115 h 523"/>
              <a:gd name="T14" fmla="*/ 128 w 1845"/>
              <a:gd name="T15" fmla="*/ 97 h 523"/>
              <a:gd name="T16" fmla="*/ 150 w 1845"/>
              <a:gd name="T17" fmla="*/ 86 h 523"/>
              <a:gd name="T18" fmla="*/ 176 w 1845"/>
              <a:gd name="T19" fmla="*/ 82 h 523"/>
              <a:gd name="T20" fmla="*/ 206 w 1845"/>
              <a:gd name="T21" fmla="*/ 87 h 523"/>
              <a:gd name="T22" fmla="*/ 228 w 1845"/>
              <a:gd name="T23" fmla="*/ 100 h 523"/>
              <a:gd name="T24" fmla="*/ 241 w 1845"/>
              <a:gd name="T25" fmla="*/ 121 h 523"/>
              <a:gd name="T26" fmla="*/ 245 w 1845"/>
              <a:gd name="T27" fmla="*/ 147 h 523"/>
              <a:gd name="T28" fmla="*/ 226 w 1845"/>
              <a:gd name="T29" fmla="*/ 198 h 523"/>
              <a:gd name="T30" fmla="*/ 169 w 1845"/>
              <a:gd name="T31" fmla="*/ 217 h 523"/>
              <a:gd name="T32" fmla="*/ 115 w 1845"/>
              <a:gd name="T33" fmla="*/ 217 h 523"/>
              <a:gd name="T34" fmla="*/ 115 w 1845"/>
              <a:gd name="T35" fmla="*/ 296 h 523"/>
              <a:gd name="T36" fmla="*/ 169 w 1845"/>
              <a:gd name="T37" fmla="*/ 296 h 523"/>
              <a:gd name="T38" fmla="*/ 204 w 1845"/>
              <a:gd name="T39" fmla="*/ 300 h 523"/>
              <a:gd name="T40" fmla="*/ 230 w 1845"/>
              <a:gd name="T41" fmla="*/ 314 h 523"/>
              <a:gd name="T42" fmla="*/ 247 w 1845"/>
              <a:gd name="T43" fmla="*/ 337 h 523"/>
              <a:gd name="T44" fmla="*/ 253 w 1845"/>
              <a:gd name="T45" fmla="*/ 372 h 523"/>
              <a:gd name="T46" fmla="*/ 248 w 1845"/>
              <a:gd name="T47" fmla="*/ 401 h 523"/>
              <a:gd name="T48" fmla="*/ 232 w 1845"/>
              <a:gd name="T49" fmla="*/ 423 h 523"/>
              <a:gd name="T50" fmla="*/ 208 w 1845"/>
              <a:gd name="T51" fmla="*/ 437 h 523"/>
              <a:gd name="T52" fmla="*/ 176 w 1845"/>
              <a:gd name="T53" fmla="*/ 442 h 523"/>
              <a:gd name="T54" fmla="*/ 146 w 1845"/>
              <a:gd name="T55" fmla="*/ 437 h 523"/>
              <a:gd name="T56" fmla="*/ 123 w 1845"/>
              <a:gd name="T57" fmla="*/ 423 h 523"/>
              <a:gd name="T58" fmla="*/ 107 w 1845"/>
              <a:gd name="T59" fmla="*/ 403 h 523"/>
              <a:gd name="T60" fmla="*/ 101 w 1845"/>
              <a:gd name="T61" fmla="*/ 377 h 523"/>
              <a:gd name="T62" fmla="*/ 0 w 1845"/>
              <a:gd name="T63" fmla="*/ 377 h 523"/>
              <a:gd name="T64" fmla="*/ 15 w 1845"/>
              <a:gd name="T65" fmla="*/ 442 h 523"/>
              <a:gd name="T66" fmla="*/ 54 w 1845"/>
              <a:gd name="T67" fmla="*/ 488 h 523"/>
              <a:gd name="T68" fmla="*/ 110 w 1845"/>
              <a:gd name="T69" fmla="*/ 514 h 523"/>
              <a:gd name="T70" fmla="*/ 170 w 1845"/>
              <a:gd name="T71" fmla="*/ 523 h 523"/>
              <a:gd name="T72" fmla="*/ 170 w 1845"/>
              <a:gd name="T73" fmla="*/ 523 h 523"/>
              <a:gd name="T74" fmla="*/ 1845 w 1845"/>
              <a:gd name="T75" fmla="*/ 523 h 523"/>
              <a:gd name="T76" fmla="*/ 1845 w 1845"/>
              <a:gd name="T77" fmla="*/ 0 h 523"/>
              <a:gd name="T78" fmla="*/ 170 w 1845"/>
              <a:gd name="T79"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45" h="523">
                <a:moveTo>
                  <a:pt x="170" y="0"/>
                </a:moveTo>
                <a:cubicBezTo>
                  <a:pt x="148" y="1"/>
                  <a:pt x="128" y="4"/>
                  <a:pt x="108" y="10"/>
                </a:cubicBezTo>
                <a:cubicBezTo>
                  <a:pt x="88" y="17"/>
                  <a:pt x="71" y="26"/>
                  <a:pt x="55" y="38"/>
                </a:cubicBezTo>
                <a:cubicBezTo>
                  <a:pt x="40" y="50"/>
                  <a:pt x="29" y="65"/>
                  <a:pt x="20" y="82"/>
                </a:cubicBezTo>
                <a:cubicBezTo>
                  <a:pt x="11" y="99"/>
                  <a:pt x="7" y="118"/>
                  <a:pt x="7" y="139"/>
                </a:cubicBezTo>
                <a:cubicBezTo>
                  <a:pt x="108" y="139"/>
                  <a:pt x="108" y="139"/>
                  <a:pt x="108" y="139"/>
                </a:cubicBezTo>
                <a:cubicBezTo>
                  <a:pt x="108" y="130"/>
                  <a:pt x="110" y="122"/>
                  <a:pt x="113" y="115"/>
                </a:cubicBezTo>
                <a:cubicBezTo>
                  <a:pt x="117" y="108"/>
                  <a:pt x="122" y="102"/>
                  <a:pt x="128" y="97"/>
                </a:cubicBezTo>
                <a:cubicBezTo>
                  <a:pt x="134" y="92"/>
                  <a:pt x="141" y="88"/>
                  <a:pt x="150" y="86"/>
                </a:cubicBezTo>
                <a:cubicBezTo>
                  <a:pt x="158" y="83"/>
                  <a:pt x="167" y="82"/>
                  <a:pt x="176" y="82"/>
                </a:cubicBezTo>
                <a:cubicBezTo>
                  <a:pt x="188" y="82"/>
                  <a:pt x="198" y="83"/>
                  <a:pt x="206" y="87"/>
                </a:cubicBezTo>
                <a:cubicBezTo>
                  <a:pt x="215" y="90"/>
                  <a:pt x="222" y="94"/>
                  <a:pt x="228" y="100"/>
                </a:cubicBezTo>
                <a:cubicBezTo>
                  <a:pt x="234" y="106"/>
                  <a:pt x="238" y="113"/>
                  <a:pt x="241" y="121"/>
                </a:cubicBezTo>
                <a:cubicBezTo>
                  <a:pt x="243" y="129"/>
                  <a:pt x="245" y="137"/>
                  <a:pt x="245" y="147"/>
                </a:cubicBezTo>
                <a:cubicBezTo>
                  <a:pt x="245" y="168"/>
                  <a:pt x="239" y="185"/>
                  <a:pt x="226" y="198"/>
                </a:cubicBezTo>
                <a:cubicBezTo>
                  <a:pt x="214" y="211"/>
                  <a:pt x="195" y="217"/>
                  <a:pt x="169" y="217"/>
                </a:cubicBezTo>
                <a:cubicBezTo>
                  <a:pt x="115" y="217"/>
                  <a:pt x="115" y="217"/>
                  <a:pt x="115" y="217"/>
                </a:cubicBezTo>
                <a:cubicBezTo>
                  <a:pt x="115" y="296"/>
                  <a:pt x="115" y="296"/>
                  <a:pt x="115" y="296"/>
                </a:cubicBezTo>
                <a:cubicBezTo>
                  <a:pt x="169" y="296"/>
                  <a:pt x="169" y="296"/>
                  <a:pt x="169" y="296"/>
                </a:cubicBezTo>
                <a:cubicBezTo>
                  <a:pt x="182" y="296"/>
                  <a:pt x="194" y="297"/>
                  <a:pt x="204" y="300"/>
                </a:cubicBezTo>
                <a:cubicBezTo>
                  <a:pt x="214" y="303"/>
                  <a:pt x="223" y="308"/>
                  <a:pt x="230" y="314"/>
                </a:cubicBezTo>
                <a:cubicBezTo>
                  <a:pt x="238" y="320"/>
                  <a:pt x="243" y="328"/>
                  <a:pt x="247" y="337"/>
                </a:cubicBezTo>
                <a:cubicBezTo>
                  <a:pt x="251" y="347"/>
                  <a:pt x="253" y="359"/>
                  <a:pt x="253" y="372"/>
                </a:cubicBezTo>
                <a:cubicBezTo>
                  <a:pt x="253" y="383"/>
                  <a:pt x="251" y="392"/>
                  <a:pt x="248" y="401"/>
                </a:cubicBezTo>
                <a:cubicBezTo>
                  <a:pt x="244" y="409"/>
                  <a:pt x="239" y="417"/>
                  <a:pt x="232" y="423"/>
                </a:cubicBezTo>
                <a:cubicBezTo>
                  <a:pt x="226" y="429"/>
                  <a:pt x="218" y="434"/>
                  <a:pt x="208" y="437"/>
                </a:cubicBezTo>
                <a:cubicBezTo>
                  <a:pt x="199" y="440"/>
                  <a:pt x="188" y="442"/>
                  <a:pt x="176" y="442"/>
                </a:cubicBezTo>
                <a:cubicBezTo>
                  <a:pt x="165" y="442"/>
                  <a:pt x="155" y="440"/>
                  <a:pt x="146" y="437"/>
                </a:cubicBezTo>
                <a:cubicBezTo>
                  <a:pt x="137" y="434"/>
                  <a:pt x="129" y="429"/>
                  <a:pt x="123" y="423"/>
                </a:cubicBezTo>
                <a:cubicBezTo>
                  <a:pt x="116" y="418"/>
                  <a:pt x="111" y="411"/>
                  <a:pt x="107" y="403"/>
                </a:cubicBezTo>
                <a:cubicBezTo>
                  <a:pt x="103" y="395"/>
                  <a:pt x="101" y="386"/>
                  <a:pt x="101" y="377"/>
                </a:cubicBezTo>
                <a:cubicBezTo>
                  <a:pt x="0" y="377"/>
                  <a:pt x="0" y="377"/>
                  <a:pt x="0" y="377"/>
                </a:cubicBezTo>
                <a:cubicBezTo>
                  <a:pt x="0" y="402"/>
                  <a:pt x="5" y="424"/>
                  <a:pt x="15" y="442"/>
                </a:cubicBezTo>
                <a:cubicBezTo>
                  <a:pt x="25" y="460"/>
                  <a:pt x="38" y="475"/>
                  <a:pt x="54" y="488"/>
                </a:cubicBezTo>
                <a:cubicBezTo>
                  <a:pt x="71" y="500"/>
                  <a:pt x="89" y="509"/>
                  <a:pt x="110" y="514"/>
                </a:cubicBezTo>
                <a:cubicBezTo>
                  <a:pt x="129" y="520"/>
                  <a:pt x="150" y="523"/>
                  <a:pt x="170" y="523"/>
                </a:cubicBezTo>
                <a:cubicBezTo>
                  <a:pt x="170" y="523"/>
                  <a:pt x="170" y="523"/>
                  <a:pt x="170" y="523"/>
                </a:cubicBezTo>
                <a:cubicBezTo>
                  <a:pt x="1845" y="523"/>
                  <a:pt x="1845" y="523"/>
                  <a:pt x="1845" y="523"/>
                </a:cubicBezTo>
                <a:cubicBezTo>
                  <a:pt x="1845" y="0"/>
                  <a:pt x="1845" y="0"/>
                  <a:pt x="1845" y="0"/>
                </a:cubicBezTo>
                <a:cubicBezTo>
                  <a:pt x="170" y="0"/>
                  <a:pt x="170" y="0"/>
                  <a:pt x="170" y="0"/>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4472C4">
                  <a:lumMod val="60000"/>
                  <a:lumOff val="40000"/>
                </a:srgbClr>
              </a:solidFill>
              <a:effectLst/>
              <a:uLnTx/>
              <a:uFillTx/>
              <a:latin typeface="Calibri Light" panose="020F0302020204030204"/>
              <a:ea typeface="+mn-ea"/>
              <a:cs typeface="+mn-cs"/>
            </a:endParaRPr>
          </a:p>
        </p:txBody>
      </p:sp>
      <p:sp>
        <p:nvSpPr>
          <p:cNvPr id="94" name="Freeform 16">
            <a:extLst>
              <a:ext uri="{FF2B5EF4-FFF2-40B4-BE49-F238E27FC236}">
                <a16:creationId xmlns:a16="http://schemas.microsoft.com/office/drawing/2014/main" xmlns="" id="{7F2DE5D3-D046-4997-A52B-FA328FDCA813}"/>
              </a:ext>
            </a:extLst>
          </p:cNvPr>
          <p:cNvSpPr>
            <a:spLocks/>
          </p:cNvSpPr>
          <p:nvPr/>
        </p:nvSpPr>
        <p:spPr bwMode="auto">
          <a:xfrm>
            <a:off x="4070593" y="4140800"/>
            <a:ext cx="691411" cy="1013089"/>
          </a:xfrm>
          <a:custGeom>
            <a:avLst/>
            <a:gdLst>
              <a:gd name="T0" fmla="*/ 112 w 206"/>
              <a:gd name="T1" fmla="*/ 0 h 267"/>
              <a:gd name="T2" fmla="*/ 114 w 206"/>
              <a:gd name="T3" fmla="*/ 21 h 267"/>
              <a:gd name="T4" fmla="*/ 110 w 206"/>
              <a:gd name="T5" fmla="*/ 43 h 267"/>
              <a:gd name="T6" fmla="*/ 100 w 206"/>
              <a:gd name="T7" fmla="*/ 62 h 267"/>
              <a:gd name="T8" fmla="*/ 84 w 206"/>
              <a:gd name="T9" fmla="*/ 79 h 267"/>
              <a:gd name="T10" fmla="*/ 63 w 206"/>
              <a:gd name="T11" fmla="*/ 93 h 267"/>
              <a:gd name="T12" fmla="*/ 105 w 206"/>
              <a:gd name="T13" fmla="*/ 122 h 267"/>
              <a:gd name="T14" fmla="*/ 119 w 206"/>
              <a:gd name="T15" fmla="*/ 170 h 267"/>
              <a:gd name="T16" fmla="*/ 110 w 206"/>
              <a:gd name="T17" fmla="*/ 211 h 267"/>
              <a:gd name="T18" fmla="*/ 85 w 206"/>
              <a:gd name="T19" fmla="*/ 241 h 267"/>
              <a:gd name="T20" fmla="*/ 47 w 206"/>
              <a:gd name="T21" fmla="*/ 260 h 267"/>
              <a:gd name="T22" fmla="*/ 0 w 206"/>
              <a:gd name="T23" fmla="*/ 267 h 267"/>
              <a:gd name="T24" fmla="*/ 206 w 206"/>
              <a:gd name="T25" fmla="*/ 267 h 267"/>
              <a:gd name="T26" fmla="*/ 112 w 206"/>
              <a:gd name="T27"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6" h="267">
                <a:moveTo>
                  <a:pt x="112" y="0"/>
                </a:moveTo>
                <a:cubicBezTo>
                  <a:pt x="113" y="7"/>
                  <a:pt x="114" y="14"/>
                  <a:pt x="114" y="21"/>
                </a:cubicBezTo>
                <a:cubicBezTo>
                  <a:pt x="114" y="28"/>
                  <a:pt x="112" y="35"/>
                  <a:pt x="110" y="43"/>
                </a:cubicBezTo>
                <a:cubicBezTo>
                  <a:pt x="108" y="50"/>
                  <a:pt x="104" y="56"/>
                  <a:pt x="100" y="62"/>
                </a:cubicBezTo>
                <a:cubicBezTo>
                  <a:pt x="96" y="68"/>
                  <a:pt x="91" y="74"/>
                  <a:pt x="84" y="79"/>
                </a:cubicBezTo>
                <a:cubicBezTo>
                  <a:pt x="78" y="84"/>
                  <a:pt x="71" y="89"/>
                  <a:pt x="63" y="93"/>
                </a:cubicBezTo>
                <a:cubicBezTo>
                  <a:pt x="81" y="99"/>
                  <a:pt x="96" y="109"/>
                  <a:pt x="105" y="122"/>
                </a:cubicBezTo>
                <a:cubicBezTo>
                  <a:pt x="114" y="135"/>
                  <a:pt x="119" y="152"/>
                  <a:pt x="119" y="170"/>
                </a:cubicBezTo>
                <a:cubicBezTo>
                  <a:pt x="119" y="185"/>
                  <a:pt x="116" y="199"/>
                  <a:pt x="110" y="211"/>
                </a:cubicBezTo>
                <a:cubicBezTo>
                  <a:pt x="104" y="223"/>
                  <a:pt x="95" y="233"/>
                  <a:pt x="85" y="241"/>
                </a:cubicBezTo>
                <a:cubicBezTo>
                  <a:pt x="74" y="250"/>
                  <a:pt x="62" y="256"/>
                  <a:pt x="47" y="260"/>
                </a:cubicBezTo>
                <a:cubicBezTo>
                  <a:pt x="33" y="265"/>
                  <a:pt x="17" y="267"/>
                  <a:pt x="0" y="267"/>
                </a:cubicBezTo>
                <a:cubicBezTo>
                  <a:pt x="206" y="267"/>
                  <a:pt x="206" y="267"/>
                  <a:pt x="206" y="267"/>
                </a:cubicBezTo>
                <a:cubicBezTo>
                  <a:pt x="143" y="88"/>
                  <a:pt x="120" y="23"/>
                  <a:pt x="112" y="0"/>
                </a:cubicBezTo>
                <a:close/>
              </a:path>
            </a:pathLst>
          </a:custGeom>
          <a:solidFill>
            <a:schemeClr val="accent3">
              <a:lumMod val="5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4472C4">
                  <a:lumMod val="60000"/>
                  <a:lumOff val="40000"/>
                </a:srgbClr>
              </a:solidFill>
              <a:effectLst/>
              <a:uLnTx/>
              <a:uFillTx/>
              <a:latin typeface="Calibri Light" panose="020F0302020204030204"/>
              <a:ea typeface="+mn-ea"/>
              <a:cs typeface="+mn-cs"/>
            </a:endParaRPr>
          </a:p>
        </p:txBody>
      </p:sp>
      <p:sp>
        <p:nvSpPr>
          <p:cNvPr id="95" name="Freeform 16">
            <a:extLst>
              <a:ext uri="{FF2B5EF4-FFF2-40B4-BE49-F238E27FC236}">
                <a16:creationId xmlns:a16="http://schemas.microsoft.com/office/drawing/2014/main" xmlns="" id="{EEEF3DEF-B5A3-4B28-948A-669D8A56EF8E}"/>
              </a:ext>
            </a:extLst>
          </p:cNvPr>
          <p:cNvSpPr>
            <a:spLocks noEditPoints="1"/>
          </p:cNvSpPr>
          <p:nvPr/>
        </p:nvSpPr>
        <p:spPr bwMode="auto">
          <a:xfrm>
            <a:off x="7765940" y="3938925"/>
            <a:ext cx="3705624" cy="1214963"/>
          </a:xfrm>
          <a:custGeom>
            <a:avLst/>
            <a:gdLst>
              <a:gd name="T0" fmla="*/ 553 w 3183"/>
              <a:gd name="T1" fmla="*/ 0 h 892"/>
              <a:gd name="T2" fmla="*/ 452 w 3183"/>
              <a:gd name="T3" fmla="*/ 0 h 892"/>
              <a:gd name="T4" fmla="*/ 373 w 3183"/>
              <a:gd name="T5" fmla="*/ 0 h 892"/>
              <a:gd name="T6" fmla="*/ 0 w 3183"/>
              <a:gd name="T7" fmla="*/ 588 h 892"/>
              <a:gd name="T8" fmla="*/ 8 w 3183"/>
              <a:gd name="T9" fmla="*/ 699 h 892"/>
              <a:gd name="T10" fmla="*/ 375 w 3183"/>
              <a:gd name="T11" fmla="*/ 699 h 892"/>
              <a:gd name="T12" fmla="*/ 375 w 3183"/>
              <a:gd name="T13" fmla="*/ 892 h 892"/>
              <a:gd name="T14" fmla="*/ 452 w 3183"/>
              <a:gd name="T15" fmla="*/ 892 h 892"/>
              <a:gd name="T16" fmla="*/ 553 w 3183"/>
              <a:gd name="T17" fmla="*/ 892 h 892"/>
              <a:gd name="T18" fmla="*/ 3183 w 3183"/>
              <a:gd name="T19" fmla="*/ 892 h 892"/>
              <a:gd name="T20" fmla="*/ 3183 w 3183"/>
              <a:gd name="T21" fmla="*/ 0 h 892"/>
              <a:gd name="T22" fmla="*/ 553 w 3183"/>
              <a:gd name="T23" fmla="*/ 0 h 892"/>
              <a:gd name="T24" fmla="*/ 375 w 3183"/>
              <a:gd name="T25" fmla="*/ 558 h 892"/>
              <a:gd name="T26" fmla="*/ 176 w 3183"/>
              <a:gd name="T27" fmla="*/ 558 h 892"/>
              <a:gd name="T28" fmla="*/ 363 w 3183"/>
              <a:gd name="T29" fmla="*/ 263 h 892"/>
              <a:gd name="T30" fmla="*/ 375 w 3183"/>
              <a:gd name="T31" fmla="*/ 242 h 892"/>
              <a:gd name="T32" fmla="*/ 375 w 3183"/>
              <a:gd name="T33" fmla="*/ 558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83" h="892">
                <a:moveTo>
                  <a:pt x="553" y="0"/>
                </a:moveTo>
                <a:lnTo>
                  <a:pt x="452" y="0"/>
                </a:lnTo>
                <a:lnTo>
                  <a:pt x="373" y="0"/>
                </a:lnTo>
                <a:lnTo>
                  <a:pt x="0" y="588"/>
                </a:lnTo>
                <a:lnTo>
                  <a:pt x="8" y="699"/>
                </a:lnTo>
                <a:lnTo>
                  <a:pt x="375" y="699"/>
                </a:lnTo>
                <a:lnTo>
                  <a:pt x="375" y="892"/>
                </a:lnTo>
                <a:lnTo>
                  <a:pt x="452" y="892"/>
                </a:lnTo>
                <a:lnTo>
                  <a:pt x="553" y="892"/>
                </a:lnTo>
                <a:lnTo>
                  <a:pt x="3183" y="892"/>
                </a:lnTo>
                <a:lnTo>
                  <a:pt x="3183" y="0"/>
                </a:lnTo>
                <a:lnTo>
                  <a:pt x="553" y="0"/>
                </a:lnTo>
                <a:close/>
                <a:moveTo>
                  <a:pt x="375" y="558"/>
                </a:moveTo>
                <a:lnTo>
                  <a:pt x="176" y="558"/>
                </a:lnTo>
                <a:lnTo>
                  <a:pt x="363" y="263"/>
                </a:lnTo>
                <a:lnTo>
                  <a:pt x="375" y="242"/>
                </a:lnTo>
                <a:lnTo>
                  <a:pt x="375" y="558"/>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4472C4">
                  <a:lumMod val="60000"/>
                  <a:lumOff val="40000"/>
                </a:srgbClr>
              </a:solidFill>
              <a:effectLst/>
              <a:uLnTx/>
              <a:uFillTx/>
              <a:latin typeface="Calibri Light" panose="020F0302020204030204"/>
              <a:ea typeface="+mn-ea"/>
              <a:cs typeface="+mn-cs"/>
            </a:endParaRPr>
          </a:p>
        </p:txBody>
      </p:sp>
      <p:sp>
        <p:nvSpPr>
          <p:cNvPr id="96" name="Freeform 5">
            <a:extLst>
              <a:ext uri="{FF2B5EF4-FFF2-40B4-BE49-F238E27FC236}">
                <a16:creationId xmlns:a16="http://schemas.microsoft.com/office/drawing/2014/main" xmlns="" id="{407BFDD0-F413-4440-9DDA-079A6DAE5ECD}"/>
              </a:ext>
            </a:extLst>
          </p:cNvPr>
          <p:cNvSpPr>
            <a:spLocks/>
          </p:cNvSpPr>
          <p:nvPr/>
        </p:nvSpPr>
        <p:spPr bwMode="auto">
          <a:xfrm>
            <a:off x="8357664" y="3938926"/>
            <a:ext cx="477578" cy="1214962"/>
          </a:xfrm>
          <a:custGeom>
            <a:avLst/>
            <a:gdLst>
              <a:gd name="T0" fmla="*/ 2 w 210"/>
              <a:gd name="T1" fmla="*/ 0 h 584"/>
              <a:gd name="T2" fmla="*/ 0 w 210"/>
              <a:gd name="T3" fmla="*/ 0 h 584"/>
              <a:gd name="T4" fmla="*/ 0 w 210"/>
              <a:gd name="T5" fmla="*/ 366 h 584"/>
              <a:gd name="T6" fmla="*/ 67 w 210"/>
              <a:gd name="T7" fmla="*/ 366 h 584"/>
              <a:gd name="T8" fmla="*/ 67 w 210"/>
              <a:gd name="T9" fmla="*/ 459 h 584"/>
              <a:gd name="T10" fmla="*/ 0 w 210"/>
              <a:gd name="T11" fmla="*/ 459 h 584"/>
              <a:gd name="T12" fmla="*/ 0 w 210"/>
              <a:gd name="T13" fmla="*/ 584 h 584"/>
              <a:gd name="T14" fmla="*/ 2 w 210"/>
              <a:gd name="T15" fmla="*/ 584 h 584"/>
              <a:gd name="T16" fmla="*/ 210 w 210"/>
              <a:gd name="T17" fmla="*/ 584 h 584"/>
              <a:gd name="T18" fmla="*/ 2 w 210"/>
              <a:gd name="T19"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584">
                <a:moveTo>
                  <a:pt x="2" y="0"/>
                </a:moveTo>
                <a:lnTo>
                  <a:pt x="0" y="0"/>
                </a:lnTo>
                <a:lnTo>
                  <a:pt x="0" y="366"/>
                </a:lnTo>
                <a:lnTo>
                  <a:pt x="67" y="366"/>
                </a:lnTo>
                <a:lnTo>
                  <a:pt x="67" y="459"/>
                </a:lnTo>
                <a:lnTo>
                  <a:pt x="0" y="459"/>
                </a:lnTo>
                <a:lnTo>
                  <a:pt x="0" y="584"/>
                </a:lnTo>
                <a:lnTo>
                  <a:pt x="2" y="584"/>
                </a:lnTo>
                <a:lnTo>
                  <a:pt x="210" y="584"/>
                </a:lnTo>
                <a:lnTo>
                  <a:pt x="2" y="0"/>
                </a:lnTo>
                <a:close/>
              </a:path>
            </a:pathLst>
          </a:custGeom>
          <a:solidFill>
            <a:schemeClr val="accent4">
              <a:lumMod val="5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4472C4">
                  <a:lumMod val="60000"/>
                  <a:lumOff val="40000"/>
                </a:srgbClr>
              </a:solidFill>
              <a:effectLst/>
              <a:uLnTx/>
              <a:uFillTx/>
              <a:latin typeface="Calibri Light" panose="020F0302020204030204"/>
              <a:ea typeface="+mn-ea"/>
              <a:cs typeface="+mn-cs"/>
            </a:endParaRPr>
          </a:p>
        </p:txBody>
      </p:sp>
      <p:sp>
        <p:nvSpPr>
          <p:cNvPr id="97" name="TextBox 27">
            <a:extLst>
              <a:ext uri="{FF2B5EF4-FFF2-40B4-BE49-F238E27FC236}">
                <a16:creationId xmlns:a16="http://schemas.microsoft.com/office/drawing/2014/main" xmlns="" id="{8B995847-C53E-4FB6-922C-939007EF4A74}"/>
              </a:ext>
            </a:extLst>
          </p:cNvPr>
          <p:cNvSpPr txBox="1"/>
          <p:nvPr/>
        </p:nvSpPr>
        <p:spPr>
          <a:xfrm>
            <a:off x="4624528" y="4231845"/>
            <a:ext cx="260456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Light" panose="020F0302020204030204"/>
                <a:ea typeface="Lato Light" charset="0"/>
                <a:cs typeface="Lato Light" charset="0"/>
              </a:rPr>
              <a:t>Einige Risiken ergeben sich aus den spezifischen Beziehungen zu Stakeholdern</a:t>
            </a:r>
          </a:p>
        </p:txBody>
      </p:sp>
      <p:sp>
        <p:nvSpPr>
          <p:cNvPr id="98" name="TextBox 28">
            <a:extLst>
              <a:ext uri="{FF2B5EF4-FFF2-40B4-BE49-F238E27FC236}">
                <a16:creationId xmlns:a16="http://schemas.microsoft.com/office/drawing/2014/main" xmlns="" id="{F6627E21-AD1B-45F3-81E0-15AA00772958}"/>
              </a:ext>
            </a:extLst>
          </p:cNvPr>
          <p:cNvSpPr txBox="1"/>
          <p:nvPr/>
        </p:nvSpPr>
        <p:spPr>
          <a:xfrm>
            <a:off x="4624528" y="3938926"/>
            <a:ext cx="256518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Light" panose="020F0302020204030204"/>
                <a:ea typeface="Roboto" charset="0"/>
                <a:cs typeface="Roboto" charset="0"/>
              </a:rPr>
              <a:t>Stakeholder-Beziehungen </a:t>
            </a:r>
          </a:p>
        </p:txBody>
      </p:sp>
      <p:sp>
        <p:nvSpPr>
          <p:cNvPr id="99" name="TextBox 29">
            <a:extLst>
              <a:ext uri="{FF2B5EF4-FFF2-40B4-BE49-F238E27FC236}">
                <a16:creationId xmlns:a16="http://schemas.microsoft.com/office/drawing/2014/main" xmlns="" id="{F1569AAD-5442-4DE0-8E14-87DC10C4BFC9}"/>
              </a:ext>
            </a:extLst>
          </p:cNvPr>
          <p:cNvSpPr txBox="1"/>
          <p:nvPr/>
        </p:nvSpPr>
        <p:spPr>
          <a:xfrm>
            <a:off x="8700839" y="4354955"/>
            <a:ext cx="260456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Light" panose="020F0302020204030204"/>
                <a:ea typeface="Lato Light" charset="0"/>
                <a:cs typeface="Lato Light" charset="0"/>
              </a:rPr>
              <a:t>Systematisches Scannen nach impliziten Problemen</a:t>
            </a:r>
          </a:p>
        </p:txBody>
      </p:sp>
      <p:sp>
        <p:nvSpPr>
          <p:cNvPr id="100" name="TextBox 30">
            <a:extLst>
              <a:ext uri="{FF2B5EF4-FFF2-40B4-BE49-F238E27FC236}">
                <a16:creationId xmlns:a16="http://schemas.microsoft.com/office/drawing/2014/main" xmlns="" id="{31C57402-87AB-4FC8-A6C5-6519DFFABBAC}"/>
              </a:ext>
            </a:extLst>
          </p:cNvPr>
          <p:cNvSpPr txBox="1"/>
          <p:nvPr/>
        </p:nvSpPr>
        <p:spPr>
          <a:xfrm>
            <a:off x="8734300" y="3994734"/>
            <a:ext cx="1932645"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alibri Light" panose="020F0302020204030204"/>
                <a:ea typeface="Roboto" charset="0"/>
                <a:cs typeface="Roboto" charset="0"/>
              </a:rPr>
              <a:t>Risikobewertungen</a:t>
            </a:r>
          </a:p>
        </p:txBody>
      </p:sp>
      <p:sp>
        <p:nvSpPr>
          <p:cNvPr id="101" name="TextBox 37">
            <a:extLst>
              <a:ext uri="{FF2B5EF4-FFF2-40B4-BE49-F238E27FC236}">
                <a16:creationId xmlns:a16="http://schemas.microsoft.com/office/drawing/2014/main" xmlns="" id="{192ADA78-5202-4708-9932-84AD0228A467}"/>
              </a:ext>
            </a:extLst>
          </p:cNvPr>
          <p:cNvSpPr txBox="1"/>
          <p:nvPr/>
        </p:nvSpPr>
        <p:spPr>
          <a:xfrm>
            <a:off x="8674912" y="2990083"/>
            <a:ext cx="279665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Light" panose="020F0302020204030204"/>
                <a:ea typeface="Lato Light" charset="0"/>
                <a:cs typeface="Lato Light" charset="0"/>
              </a:rPr>
              <a:t>Analyse der </a:t>
            </a:r>
            <a:r>
              <a:rPr kumimoji="0" lang="en-GB" sz="1600" b="0" i="0" u="none" strike="noStrike" kern="1200" cap="none" spc="0" normalizeH="0" baseline="0" noProof="0" dirty="0" err="1">
                <a:ln>
                  <a:noFill/>
                </a:ln>
                <a:solidFill>
                  <a:prstClr val="white"/>
                </a:solidFill>
                <a:effectLst/>
                <a:uLnTx/>
                <a:uFillTx/>
                <a:latin typeface="Calibri Light" panose="020F0302020204030204"/>
                <a:ea typeface="Lato Light" charset="0"/>
                <a:cs typeface="Lato Light" charset="0"/>
              </a:rPr>
              <a:t>Risiken</a:t>
            </a:r>
            <a:r>
              <a:rPr kumimoji="0" lang="en-GB" sz="1600" b="0" i="0" u="none" strike="noStrike" kern="1200" cap="none" spc="0" normalizeH="0" baseline="0" noProof="0" dirty="0">
                <a:ln>
                  <a:noFill/>
                </a:ln>
                <a:solidFill>
                  <a:prstClr val="white"/>
                </a:solidFill>
                <a:effectLst/>
                <a:uLnTx/>
                <a:uFillTx/>
                <a:latin typeface="Calibri Light" panose="020F0302020204030204"/>
                <a:ea typeface="Lato Light" charset="0"/>
                <a:cs typeface="Lato Light" charset="0"/>
              </a:rPr>
              <a:t>, die aus der </a:t>
            </a:r>
            <a:r>
              <a:rPr kumimoji="0" lang="en-GB" sz="1600" b="0" i="0" u="none" strike="noStrike" kern="1200" cap="none" spc="0" normalizeH="0" baseline="0" noProof="0" dirty="0" err="1">
                <a:ln>
                  <a:noFill/>
                </a:ln>
                <a:solidFill>
                  <a:prstClr val="white"/>
                </a:solidFill>
                <a:effectLst/>
                <a:uLnTx/>
                <a:uFillTx/>
                <a:latin typeface="Calibri Light" panose="020F0302020204030204"/>
                <a:ea typeface="Lato Light" charset="0"/>
                <a:cs typeface="Lato Light" charset="0"/>
              </a:rPr>
              <a:t>eigenen</a:t>
            </a:r>
            <a:r>
              <a:rPr kumimoji="0" lang="en-GB" sz="1600" b="0" i="0" u="none" strike="noStrike" kern="1200" cap="none" spc="0" normalizeH="0" baseline="0" noProof="0" dirty="0">
                <a:ln>
                  <a:noFill/>
                </a:ln>
                <a:solidFill>
                  <a:prstClr val="white"/>
                </a:solidFill>
                <a:effectLst/>
                <a:uLnTx/>
                <a:uFillTx/>
                <a:latin typeface="Calibri Light" panose="020F0302020204030204"/>
                <a:ea typeface="Lato Light" charset="0"/>
                <a:cs typeface="Lato Light" charset="0"/>
              </a:rPr>
              <a:t> Organisation </a:t>
            </a:r>
            <a:r>
              <a:rPr kumimoji="0" lang="en-GB" sz="1600" b="0" i="0" u="none" strike="noStrike" kern="1200" cap="none" spc="0" normalizeH="0" baseline="0" noProof="0" dirty="0" err="1">
                <a:ln>
                  <a:noFill/>
                </a:ln>
                <a:solidFill>
                  <a:prstClr val="white"/>
                </a:solidFill>
                <a:effectLst/>
                <a:uLnTx/>
                <a:uFillTx/>
                <a:latin typeface="Calibri Light" panose="020F0302020204030204"/>
                <a:ea typeface="Lato Light" charset="0"/>
                <a:cs typeface="Lato Light" charset="0"/>
              </a:rPr>
              <a:t>entstehen</a:t>
            </a:r>
            <a:endParaRPr kumimoji="0" lang="en-GB" sz="1600" b="0" i="0" u="none" strike="noStrike" kern="1200" cap="none" spc="0" normalizeH="0" baseline="0" noProof="0" dirty="0">
              <a:ln>
                <a:noFill/>
              </a:ln>
              <a:solidFill>
                <a:prstClr val="white"/>
              </a:solidFill>
              <a:effectLst/>
              <a:uLnTx/>
              <a:uFillTx/>
              <a:latin typeface="Calibri Light" panose="020F0302020204030204"/>
              <a:ea typeface="Lato Light" charset="0"/>
              <a:cs typeface="Lato Light" charset="0"/>
            </a:endParaRPr>
          </a:p>
        </p:txBody>
      </p:sp>
      <p:sp>
        <p:nvSpPr>
          <p:cNvPr id="102" name="TextBox 38">
            <a:extLst>
              <a:ext uri="{FF2B5EF4-FFF2-40B4-BE49-F238E27FC236}">
                <a16:creationId xmlns:a16="http://schemas.microsoft.com/office/drawing/2014/main" xmlns="" id="{9BA421F5-ED79-4580-8D42-65635C2C568D}"/>
              </a:ext>
            </a:extLst>
          </p:cNvPr>
          <p:cNvSpPr txBox="1"/>
          <p:nvPr/>
        </p:nvSpPr>
        <p:spPr>
          <a:xfrm>
            <a:off x="8727371" y="2578925"/>
            <a:ext cx="146860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alibri Light" panose="020F0302020204030204"/>
                <a:ea typeface="Roboto" charset="0"/>
                <a:cs typeface="Roboto" charset="0"/>
              </a:rPr>
              <a:t>Organisation</a:t>
            </a:r>
          </a:p>
        </p:txBody>
      </p:sp>
      <p:sp>
        <p:nvSpPr>
          <p:cNvPr id="103" name="TextBox 39">
            <a:extLst>
              <a:ext uri="{FF2B5EF4-FFF2-40B4-BE49-F238E27FC236}">
                <a16:creationId xmlns:a16="http://schemas.microsoft.com/office/drawing/2014/main" xmlns="" id="{9452AAFF-BC32-4DBA-BB3F-CE78941508EC}"/>
              </a:ext>
            </a:extLst>
          </p:cNvPr>
          <p:cNvSpPr txBox="1"/>
          <p:nvPr/>
        </p:nvSpPr>
        <p:spPr>
          <a:xfrm>
            <a:off x="4607797" y="2960318"/>
            <a:ext cx="260456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Light" panose="020F0302020204030204"/>
                <a:ea typeface="Lato Light" charset="0"/>
                <a:cs typeface="Lato Light" charset="0"/>
              </a:rPr>
              <a:t>Systematische Suche nach Risiken in der Branche, in der Ihr Unternehmen tätig ist</a:t>
            </a:r>
          </a:p>
        </p:txBody>
      </p:sp>
      <p:sp>
        <p:nvSpPr>
          <p:cNvPr id="104" name="TextBox 40">
            <a:extLst>
              <a:ext uri="{FF2B5EF4-FFF2-40B4-BE49-F238E27FC236}">
                <a16:creationId xmlns:a16="http://schemas.microsoft.com/office/drawing/2014/main" xmlns="" id="{BC99318B-D0FF-4921-B814-4CD6119D1E35}"/>
              </a:ext>
            </a:extLst>
          </p:cNvPr>
          <p:cNvSpPr txBox="1"/>
          <p:nvPr/>
        </p:nvSpPr>
        <p:spPr>
          <a:xfrm>
            <a:off x="4543062" y="2527522"/>
            <a:ext cx="117891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Light" panose="020F0302020204030204"/>
                <a:ea typeface="Roboto" charset="0"/>
                <a:cs typeface="Roboto" charset="0"/>
              </a:rPr>
              <a:t>Branche</a:t>
            </a:r>
          </a:p>
        </p:txBody>
      </p:sp>
      <p:sp>
        <p:nvSpPr>
          <p:cNvPr id="20" name="Subtitle 2">
            <a:extLst>
              <a:ext uri="{FF2B5EF4-FFF2-40B4-BE49-F238E27FC236}">
                <a16:creationId xmlns:a16="http://schemas.microsoft.com/office/drawing/2014/main" xmlns="" id="{F21D54DC-2581-4697-A728-E03CE87F7451}"/>
              </a:ext>
            </a:extLst>
          </p:cNvPr>
          <p:cNvSpPr txBox="1">
            <a:spLocks/>
          </p:cNvSpPr>
          <p:nvPr/>
        </p:nvSpPr>
        <p:spPr>
          <a:xfrm>
            <a:off x="427684" y="2527523"/>
            <a:ext cx="3303336" cy="3237086"/>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de-DE" sz="2000" b="1" dirty="0">
                <a:solidFill>
                  <a:srgbClr val="245473"/>
                </a:solidFill>
                <a:latin typeface="+mj-lt"/>
                <a:ea typeface="Open Sans Light" panose="020B0306030504020204" pitchFamily="34" charset="0"/>
                <a:cs typeface="Open Sans Light" panose="020B0306030504020204" pitchFamily="34" charset="0"/>
              </a:rPr>
              <a:t>Eine regelmäßige, systematische und umfassende Risikobewertung der 4 wichtigsten Frühwarnindikatoren ermöglicht es, frühzeitig Gegenmaßnahmen zu ergreifen. </a:t>
            </a:r>
          </a:p>
          <a:p>
            <a:pPr algn="l">
              <a:lnSpc>
                <a:spcPct val="100000"/>
              </a:lnSpc>
              <a:spcBef>
                <a:spcPts val="600"/>
              </a:spcBef>
            </a:pPr>
            <a:r>
              <a:rPr lang="de-DE" sz="2000" b="1" dirty="0">
                <a:solidFill>
                  <a:srgbClr val="245473"/>
                </a:solidFill>
                <a:latin typeface="+mj-lt"/>
                <a:ea typeface="Open Sans Light" panose="020B0306030504020204" pitchFamily="34" charset="0"/>
                <a:cs typeface="Open Sans Light" panose="020B0306030504020204" pitchFamily="34" charset="0"/>
              </a:rPr>
              <a:t>Schauen wir uns jeden der 4 Bereiche genauer an:</a:t>
            </a:r>
            <a:endParaRPr lang="en-GB" sz="2200" dirty="0">
              <a:solidFill>
                <a:schemeClr val="tx1"/>
              </a:solidFill>
              <a:latin typeface="+mj-lt"/>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1328919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decagon 2">
            <a:extLst>
              <a:ext uri="{FF2B5EF4-FFF2-40B4-BE49-F238E27FC236}">
                <a16:creationId xmlns:a16="http://schemas.microsoft.com/office/drawing/2014/main" xmlns="" id="{744A5C1E-EAD2-4912-B999-9E67BD33C8E9}"/>
              </a:ext>
            </a:extLst>
          </p:cNvPr>
          <p:cNvSpPr/>
          <p:nvPr/>
        </p:nvSpPr>
        <p:spPr>
          <a:xfrm>
            <a:off x="1023257" y="542313"/>
            <a:ext cx="714170" cy="742201"/>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177868" y="598165"/>
            <a:ext cx="10835167" cy="933147"/>
          </a:xfrm>
          <a:ln>
            <a:solidFill>
              <a:srgbClr val="E64D92"/>
            </a:solidFill>
          </a:ln>
        </p:spPr>
        <p:txBody>
          <a:bodyPr>
            <a:noAutofit/>
          </a:bodyPr>
          <a:lstStyle/>
          <a:p>
            <a:r>
              <a:rPr lang="en-GB" b="1" dirty="0">
                <a:solidFill>
                  <a:schemeClr val="bg1"/>
                </a:solidFill>
              </a:rPr>
              <a:t>1    </a:t>
            </a:r>
            <a:r>
              <a:rPr lang="en-GB" dirty="0">
                <a:solidFill>
                  <a:srgbClr val="0070C0"/>
                </a:solidFill>
              </a:rPr>
              <a:t>Branche - Quellen zum Erkennen von Branchentrends</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203930" y="1908165"/>
            <a:ext cx="3658598" cy="3941895"/>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22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Brancheninformationen</a:t>
            </a:r>
            <a:r>
              <a:rPr kumimoji="0" lang="en-GB" sz="22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a:t>
            </a:r>
            <a:r>
              <a:rPr lang="en-GB" sz="2200" dirty="0" err="1">
                <a:solidFill>
                  <a:srgbClr val="245473"/>
                </a:solidFill>
                <a:latin typeface="Calibri Light" panose="020F0302020204030204"/>
                <a:ea typeface="Open Sans Light" panose="020B0306030504020204" pitchFamily="34" charset="0"/>
                <a:cs typeface="Open Sans Light" panose="020B0306030504020204" pitchFamily="34" charset="0"/>
              </a:rPr>
              <a:t>zu</a:t>
            </a:r>
            <a:r>
              <a:rPr lang="en-GB" sz="2200" dirty="0">
                <a:solidFill>
                  <a:srgbClr val="245473"/>
                </a:solidFill>
                <a:latin typeface="Calibri Light" panose="020F0302020204030204"/>
                <a:ea typeface="Open Sans Light" panose="020B0306030504020204" pitchFamily="34" charset="0"/>
                <a:cs typeface="Open Sans Light" panose="020B0306030504020204" pitchFamily="34" charset="0"/>
              </a:rPr>
              <a:t> </a:t>
            </a:r>
            <a:r>
              <a:rPr lang="en-GB" sz="2200" dirty="0" err="1">
                <a:solidFill>
                  <a:srgbClr val="245473"/>
                </a:solidFill>
                <a:latin typeface="Calibri Light" panose="020F0302020204030204"/>
                <a:ea typeface="Open Sans Light" panose="020B0306030504020204" pitchFamily="34" charset="0"/>
                <a:cs typeface="Open Sans Light" panose="020B0306030504020204" pitchFamily="34" charset="0"/>
              </a:rPr>
              <a:t>beeinflussenden</a:t>
            </a:r>
            <a:r>
              <a:rPr lang="en-GB" sz="2200" dirty="0">
                <a:solidFill>
                  <a:srgbClr val="245473"/>
                </a:solidFill>
                <a:latin typeface="Calibri Light" panose="020F0302020204030204"/>
                <a:ea typeface="Open Sans Light" panose="020B0306030504020204" pitchFamily="34" charset="0"/>
                <a:cs typeface="Open Sans Light" panose="020B0306030504020204" pitchFamily="34" charset="0"/>
              </a:rPr>
              <a:t> </a:t>
            </a:r>
            <a:r>
              <a:rPr kumimoji="0" lang="en-GB" sz="22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Trends finden Sie </a:t>
            </a:r>
            <a:r>
              <a:rPr kumimoji="0" lang="en-GB" sz="22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z.B.</a:t>
            </a:r>
            <a:r>
              <a:rPr kumimoji="0" lang="en-GB" sz="22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in spezifischen Branchenpublikationen. </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22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Es </a:t>
            </a:r>
            <a:r>
              <a:rPr kumimoji="0" lang="en-GB" sz="22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ist</a:t>
            </a:r>
            <a:r>
              <a:rPr kumimoji="0" lang="en-GB" sz="22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a:t>
            </a:r>
            <a:r>
              <a:rPr kumimoji="0" lang="en-GB" sz="22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essenziell</a:t>
            </a:r>
            <a:r>
              <a:rPr kumimoji="0" lang="en-GB" sz="22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a:t>
            </a:r>
            <a:r>
              <a:rPr kumimoji="0" lang="en-GB" sz="22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wichtige</a:t>
            </a:r>
            <a:r>
              <a:rPr kumimoji="0" lang="en-GB" sz="22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a:t>
            </a:r>
            <a:r>
              <a:rPr kumimoji="0" lang="en-GB" sz="22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Brancheninformationen</a:t>
            </a:r>
            <a:r>
              <a:rPr kumimoji="0" lang="en-GB" sz="22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a:t>
            </a:r>
            <a:r>
              <a:rPr kumimoji="0" lang="en-GB" sz="22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aufzubereiten</a:t>
            </a:r>
            <a:r>
              <a:rPr kumimoji="0" lang="en-GB" sz="22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a:t>
            </a:r>
            <a:r>
              <a:rPr kumimoji="0" lang="en-GB" sz="22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mit</a:t>
            </a:r>
            <a:r>
              <a:rPr kumimoji="0" lang="en-GB" sz="22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a:t>
            </a:r>
            <a:r>
              <a:rPr kumimoji="0" lang="en-GB" sz="22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relevanten</a:t>
            </a:r>
            <a:r>
              <a:rPr kumimoji="0" lang="en-GB" sz="22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Personen im Unternehmen (und Beratern) </a:t>
            </a:r>
            <a:r>
              <a:rPr kumimoji="0" lang="en-GB" sz="22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zu</a:t>
            </a:r>
            <a:r>
              <a:rPr kumimoji="0" lang="en-GB" sz="22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a:t>
            </a:r>
            <a:r>
              <a:rPr kumimoji="0" lang="en-GB" sz="22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teilen</a:t>
            </a:r>
            <a:r>
              <a:rPr kumimoji="0" lang="en-GB" sz="22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und </a:t>
            </a:r>
            <a:r>
              <a:rPr kumimoji="0" lang="en-GB" sz="22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systematisch</a:t>
            </a:r>
            <a:r>
              <a:rPr kumimoji="0" lang="en-GB" sz="22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a:t>
            </a:r>
            <a:r>
              <a:rPr kumimoji="0" lang="en-GB" sz="220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zu</a:t>
            </a:r>
            <a:r>
              <a:rPr kumimoji="0" lang="en-GB" sz="220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diskutieren. </a:t>
            </a:r>
          </a:p>
          <a:p>
            <a:pPr marL="285750" marR="0" lvl="0" indent="-285750" algn="l" defTabSz="1087636" rtl="0" eaLnBrk="1" fontAlgn="auto" latinLnBrk="0" hangingPunct="1">
              <a:lnSpc>
                <a:spcPct val="100000"/>
              </a:lnSpc>
              <a:spcBef>
                <a:spcPct val="20000"/>
              </a:spcBef>
              <a:spcAft>
                <a:spcPts val="0"/>
              </a:spcAft>
              <a:buClrTx/>
              <a:buSzTx/>
              <a:buFont typeface="Wingdings" panose="05000000000000000000" pitchFamily="2" charset="2"/>
              <a:buChar char="à"/>
              <a:tabLst/>
              <a:defRPr/>
            </a:pPr>
            <a:endParaRPr kumimoji="0" lang="en-GB" sz="2200" b="0" i="0" u="none" strike="noStrike" kern="1200" cap="none" spc="0" normalizeH="0" baseline="0" noProof="0" dirty="0">
              <a:ln>
                <a:noFill/>
              </a:ln>
              <a:solidFill>
                <a:prstClr val="black"/>
              </a:solidFill>
              <a:effectLst/>
              <a:uLnTx/>
              <a:uFillTx/>
              <a:latin typeface="Calibri Light" panose="020F0302020204030204"/>
              <a:ea typeface="Open Sans Light" panose="020B0306030504020204" pitchFamily="34" charset="0"/>
              <a:cs typeface="Open Sans Light" panose="020B0306030504020204" pitchFamily="34" charset="0"/>
            </a:endParaRPr>
          </a:p>
        </p:txBody>
      </p:sp>
      <p:sp>
        <p:nvSpPr>
          <p:cNvPr id="20" name="Rectangle 174">
            <a:extLst>
              <a:ext uri="{FF2B5EF4-FFF2-40B4-BE49-F238E27FC236}">
                <a16:creationId xmlns:a16="http://schemas.microsoft.com/office/drawing/2014/main" xmlns="" id="{B5978CC4-637E-4DA7-9543-943DAAEA36B3}"/>
              </a:ext>
            </a:extLst>
          </p:cNvPr>
          <p:cNvSpPr>
            <a:spLocks noChangeArrowheads="1"/>
          </p:cNvSpPr>
          <p:nvPr/>
        </p:nvSpPr>
        <p:spPr bwMode="auto">
          <a:xfrm>
            <a:off x="3952575" y="3300858"/>
            <a:ext cx="4248457" cy="540346"/>
          </a:xfrm>
          <a:prstGeom prst="rect">
            <a:avLst/>
          </a:prstGeom>
          <a:solidFill>
            <a:schemeClr val="accent3"/>
          </a:solidFill>
          <a:ln>
            <a:noFill/>
          </a:ln>
        </p:spPr>
        <p:txBody>
          <a:bodyPr vert="horz" wrap="square" lIns="45708" tIns="22854" rIns="45708" bIns="22854"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21" name="Rectangle 178">
            <a:extLst>
              <a:ext uri="{FF2B5EF4-FFF2-40B4-BE49-F238E27FC236}">
                <a16:creationId xmlns:a16="http://schemas.microsoft.com/office/drawing/2014/main" xmlns="" id="{CDB162AF-8FDD-40CF-8ACD-53066009F65F}"/>
              </a:ext>
            </a:extLst>
          </p:cNvPr>
          <p:cNvSpPr>
            <a:spLocks noChangeArrowheads="1"/>
          </p:cNvSpPr>
          <p:nvPr/>
        </p:nvSpPr>
        <p:spPr bwMode="auto">
          <a:xfrm>
            <a:off x="3952575" y="4921896"/>
            <a:ext cx="4159276" cy="540828"/>
          </a:xfrm>
          <a:prstGeom prst="rect">
            <a:avLst/>
          </a:prstGeom>
          <a:solidFill>
            <a:schemeClr val="accent6"/>
          </a:solidFill>
          <a:ln>
            <a:noFill/>
          </a:ln>
        </p:spPr>
        <p:txBody>
          <a:bodyPr vert="horz" wrap="square" lIns="45708" tIns="22854" rIns="45708" bIns="22854"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22" name="Freeform 182">
            <a:extLst>
              <a:ext uri="{FF2B5EF4-FFF2-40B4-BE49-F238E27FC236}">
                <a16:creationId xmlns:a16="http://schemas.microsoft.com/office/drawing/2014/main" xmlns="" id="{CEBC94F0-73D2-45F9-9E1A-3911B0B45771}"/>
              </a:ext>
            </a:extLst>
          </p:cNvPr>
          <p:cNvSpPr>
            <a:spLocks/>
          </p:cNvSpPr>
          <p:nvPr/>
        </p:nvSpPr>
        <p:spPr bwMode="auto">
          <a:xfrm>
            <a:off x="7645156" y="4725713"/>
            <a:ext cx="887087" cy="934157"/>
          </a:xfrm>
          <a:custGeom>
            <a:avLst/>
            <a:gdLst>
              <a:gd name="T0" fmla="*/ 1694 w 1743"/>
              <a:gd name="T1" fmla="*/ 782 h 1743"/>
              <a:gd name="T2" fmla="*/ 1694 w 1743"/>
              <a:gd name="T3" fmla="*/ 960 h 1743"/>
              <a:gd name="T4" fmla="*/ 961 w 1743"/>
              <a:gd name="T5" fmla="*/ 1694 h 1743"/>
              <a:gd name="T6" fmla="*/ 783 w 1743"/>
              <a:gd name="T7" fmla="*/ 1694 h 1743"/>
              <a:gd name="T8" fmla="*/ 49 w 1743"/>
              <a:gd name="T9" fmla="*/ 960 h 1743"/>
              <a:gd name="T10" fmla="*/ 49 w 1743"/>
              <a:gd name="T11" fmla="*/ 782 h 1743"/>
              <a:gd name="T12" fmla="*/ 783 w 1743"/>
              <a:gd name="T13" fmla="*/ 49 h 1743"/>
              <a:gd name="T14" fmla="*/ 961 w 1743"/>
              <a:gd name="T15" fmla="*/ 49 h 1743"/>
              <a:gd name="T16" fmla="*/ 1694 w 1743"/>
              <a:gd name="T17" fmla="*/ 782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3" h="1743">
                <a:moveTo>
                  <a:pt x="1694" y="782"/>
                </a:moveTo>
                <a:cubicBezTo>
                  <a:pt x="1743" y="832"/>
                  <a:pt x="1743" y="911"/>
                  <a:pt x="1694" y="960"/>
                </a:cubicBezTo>
                <a:cubicBezTo>
                  <a:pt x="961" y="1694"/>
                  <a:pt x="961" y="1694"/>
                  <a:pt x="961" y="1694"/>
                </a:cubicBezTo>
                <a:cubicBezTo>
                  <a:pt x="911" y="1743"/>
                  <a:pt x="832" y="1743"/>
                  <a:pt x="783" y="1694"/>
                </a:cubicBezTo>
                <a:cubicBezTo>
                  <a:pt x="49" y="960"/>
                  <a:pt x="49" y="960"/>
                  <a:pt x="49" y="960"/>
                </a:cubicBezTo>
                <a:cubicBezTo>
                  <a:pt x="0" y="911"/>
                  <a:pt x="0" y="832"/>
                  <a:pt x="49" y="782"/>
                </a:cubicBezTo>
                <a:cubicBezTo>
                  <a:pt x="783" y="49"/>
                  <a:pt x="783" y="49"/>
                  <a:pt x="783" y="49"/>
                </a:cubicBezTo>
                <a:cubicBezTo>
                  <a:pt x="832" y="0"/>
                  <a:pt x="911" y="0"/>
                  <a:pt x="961" y="49"/>
                </a:cubicBezTo>
                <a:lnTo>
                  <a:pt x="1694" y="782"/>
                </a:lnTo>
                <a:close/>
              </a:path>
            </a:pathLst>
          </a:custGeom>
          <a:solidFill>
            <a:schemeClr val="accent6"/>
          </a:solidFill>
          <a:ln>
            <a:noFill/>
          </a:ln>
        </p:spPr>
        <p:txBody>
          <a:bodyPr vert="horz" wrap="square" lIns="45708" tIns="22854" rIns="45708" bIns="22854"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29" name="Rectangle 188">
            <a:extLst>
              <a:ext uri="{FF2B5EF4-FFF2-40B4-BE49-F238E27FC236}">
                <a16:creationId xmlns:a16="http://schemas.microsoft.com/office/drawing/2014/main" xmlns="" id="{D589EEEE-8329-4212-8FB8-AE01D7896985}"/>
              </a:ext>
            </a:extLst>
          </p:cNvPr>
          <p:cNvSpPr>
            <a:spLocks noChangeArrowheads="1"/>
          </p:cNvSpPr>
          <p:nvPr/>
        </p:nvSpPr>
        <p:spPr bwMode="auto">
          <a:xfrm>
            <a:off x="3949459" y="2760030"/>
            <a:ext cx="3477936" cy="540828"/>
          </a:xfrm>
          <a:prstGeom prst="rect">
            <a:avLst/>
          </a:prstGeom>
          <a:solidFill>
            <a:schemeClr val="accent2"/>
          </a:solidFill>
          <a:ln>
            <a:noFill/>
          </a:ln>
        </p:spPr>
        <p:txBody>
          <a:bodyPr vert="horz" wrap="square" lIns="45708" tIns="22854" rIns="45708" bIns="22854"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30" name="Freeform 191">
            <a:extLst>
              <a:ext uri="{FF2B5EF4-FFF2-40B4-BE49-F238E27FC236}">
                <a16:creationId xmlns:a16="http://schemas.microsoft.com/office/drawing/2014/main" xmlns="" id="{9E19FEAF-CF7A-40FF-B58C-6344AE83EE00}"/>
              </a:ext>
            </a:extLst>
          </p:cNvPr>
          <p:cNvSpPr>
            <a:spLocks/>
          </p:cNvSpPr>
          <p:nvPr/>
        </p:nvSpPr>
        <p:spPr bwMode="auto">
          <a:xfrm>
            <a:off x="6952448" y="2563366"/>
            <a:ext cx="887087" cy="934157"/>
          </a:xfrm>
          <a:custGeom>
            <a:avLst/>
            <a:gdLst>
              <a:gd name="T0" fmla="*/ 1694 w 1743"/>
              <a:gd name="T1" fmla="*/ 782 h 1743"/>
              <a:gd name="T2" fmla="*/ 1694 w 1743"/>
              <a:gd name="T3" fmla="*/ 960 h 1743"/>
              <a:gd name="T4" fmla="*/ 960 w 1743"/>
              <a:gd name="T5" fmla="*/ 1694 h 1743"/>
              <a:gd name="T6" fmla="*/ 783 w 1743"/>
              <a:gd name="T7" fmla="*/ 1694 h 1743"/>
              <a:gd name="T8" fmla="*/ 49 w 1743"/>
              <a:gd name="T9" fmla="*/ 960 h 1743"/>
              <a:gd name="T10" fmla="*/ 49 w 1743"/>
              <a:gd name="T11" fmla="*/ 782 h 1743"/>
              <a:gd name="T12" fmla="*/ 783 w 1743"/>
              <a:gd name="T13" fmla="*/ 49 h 1743"/>
              <a:gd name="T14" fmla="*/ 960 w 1743"/>
              <a:gd name="T15" fmla="*/ 49 h 1743"/>
              <a:gd name="T16" fmla="*/ 1694 w 1743"/>
              <a:gd name="T17" fmla="*/ 782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3" h="1743">
                <a:moveTo>
                  <a:pt x="1694" y="782"/>
                </a:moveTo>
                <a:cubicBezTo>
                  <a:pt x="1743" y="831"/>
                  <a:pt x="1743" y="911"/>
                  <a:pt x="1694" y="960"/>
                </a:cubicBezTo>
                <a:cubicBezTo>
                  <a:pt x="960" y="1694"/>
                  <a:pt x="960" y="1694"/>
                  <a:pt x="960" y="1694"/>
                </a:cubicBezTo>
                <a:cubicBezTo>
                  <a:pt x="911" y="1743"/>
                  <a:pt x="832" y="1743"/>
                  <a:pt x="783" y="1694"/>
                </a:cubicBezTo>
                <a:cubicBezTo>
                  <a:pt x="49" y="960"/>
                  <a:pt x="49" y="960"/>
                  <a:pt x="49" y="960"/>
                </a:cubicBezTo>
                <a:cubicBezTo>
                  <a:pt x="0" y="911"/>
                  <a:pt x="0" y="831"/>
                  <a:pt x="49" y="782"/>
                </a:cubicBezTo>
                <a:cubicBezTo>
                  <a:pt x="783" y="49"/>
                  <a:pt x="783" y="49"/>
                  <a:pt x="783" y="49"/>
                </a:cubicBezTo>
                <a:cubicBezTo>
                  <a:pt x="832" y="0"/>
                  <a:pt x="911" y="0"/>
                  <a:pt x="960" y="49"/>
                </a:cubicBezTo>
                <a:lnTo>
                  <a:pt x="1694" y="782"/>
                </a:lnTo>
                <a:close/>
              </a:path>
            </a:pathLst>
          </a:custGeom>
          <a:solidFill>
            <a:schemeClr val="accent2"/>
          </a:solidFill>
          <a:ln>
            <a:noFill/>
          </a:ln>
        </p:spPr>
        <p:txBody>
          <a:bodyPr vert="horz" wrap="square" lIns="45708" tIns="22854" rIns="45708" bIns="22854"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34" name="Rectangle 194">
            <a:extLst>
              <a:ext uri="{FF2B5EF4-FFF2-40B4-BE49-F238E27FC236}">
                <a16:creationId xmlns:a16="http://schemas.microsoft.com/office/drawing/2014/main" xmlns="" id="{BC81E685-D493-4E90-82C8-30BD6A303229}"/>
              </a:ext>
            </a:extLst>
          </p:cNvPr>
          <p:cNvSpPr>
            <a:spLocks noChangeArrowheads="1"/>
          </p:cNvSpPr>
          <p:nvPr/>
        </p:nvSpPr>
        <p:spPr bwMode="auto">
          <a:xfrm>
            <a:off x="3949460" y="3840722"/>
            <a:ext cx="3695696" cy="540828"/>
          </a:xfrm>
          <a:prstGeom prst="rect">
            <a:avLst/>
          </a:prstGeom>
          <a:solidFill>
            <a:schemeClr val="accent4"/>
          </a:solidFill>
          <a:ln>
            <a:noFill/>
          </a:ln>
        </p:spPr>
        <p:txBody>
          <a:bodyPr vert="horz" wrap="square" lIns="45708" tIns="22854" rIns="45708" bIns="22854"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35" name="Freeform 198">
            <a:extLst>
              <a:ext uri="{FF2B5EF4-FFF2-40B4-BE49-F238E27FC236}">
                <a16:creationId xmlns:a16="http://schemas.microsoft.com/office/drawing/2014/main" xmlns="" id="{015BC8CF-1E66-4940-A992-39C3CBA601AC}"/>
              </a:ext>
            </a:extLst>
          </p:cNvPr>
          <p:cNvSpPr>
            <a:spLocks/>
          </p:cNvSpPr>
          <p:nvPr/>
        </p:nvSpPr>
        <p:spPr bwMode="auto">
          <a:xfrm>
            <a:off x="7233469" y="3644539"/>
            <a:ext cx="887087" cy="934157"/>
          </a:xfrm>
          <a:custGeom>
            <a:avLst/>
            <a:gdLst>
              <a:gd name="T0" fmla="*/ 1694 w 1743"/>
              <a:gd name="T1" fmla="*/ 782 h 1743"/>
              <a:gd name="T2" fmla="*/ 1694 w 1743"/>
              <a:gd name="T3" fmla="*/ 960 h 1743"/>
              <a:gd name="T4" fmla="*/ 960 w 1743"/>
              <a:gd name="T5" fmla="*/ 1693 h 1743"/>
              <a:gd name="T6" fmla="*/ 783 w 1743"/>
              <a:gd name="T7" fmla="*/ 1693 h 1743"/>
              <a:gd name="T8" fmla="*/ 49 w 1743"/>
              <a:gd name="T9" fmla="*/ 960 h 1743"/>
              <a:gd name="T10" fmla="*/ 49 w 1743"/>
              <a:gd name="T11" fmla="*/ 782 h 1743"/>
              <a:gd name="T12" fmla="*/ 783 w 1743"/>
              <a:gd name="T13" fmla="*/ 49 h 1743"/>
              <a:gd name="T14" fmla="*/ 960 w 1743"/>
              <a:gd name="T15" fmla="*/ 49 h 1743"/>
              <a:gd name="T16" fmla="*/ 1694 w 1743"/>
              <a:gd name="T17" fmla="*/ 782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3" h="1743">
                <a:moveTo>
                  <a:pt x="1694" y="782"/>
                </a:moveTo>
                <a:cubicBezTo>
                  <a:pt x="1743" y="831"/>
                  <a:pt x="1743" y="911"/>
                  <a:pt x="1694" y="960"/>
                </a:cubicBezTo>
                <a:cubicBezTo>
                  <a:pt x="960" y="1693"/>
                  <a:pt x="960" y="1693"/>
                  <a:pt x="960" y="1693"/>
                </a:cubicBezTo>
                <a:cubicBezTo>
                  <a:pt x="911" y="1743"/>
                  <a:pt x="832" y="1743"/>
                  <a:pt x="783" y="1693"/>
                </a:cubicBezTo>
                <a:cubicBezTo>
                  <a:pt x="49" y="960"/>
                  <a:pt x="49" y="960"/>
                  <a:pt x="49" y="960"/>
                </a:cubicBezTo>
                <a:cubicBezTo>
                  <a:pt x="0" y="911"/>
                  <a:pt x="0" y="831"/>
                  <a:pt x="49" y="782"/>
                </a:cubicBezTo>
                <a:cubicBezTo>
                  <a:pt x="783" y="49"/>
                  <a:pt x="783" y="49"/>
                  <a:pt x="783" y="49"/>
                </a:cubicBezTo>
                <a:cubicBezTo>
                  <a:pt x="832" y="0"/>
                  <a:pt x="911" y="0"/>
                  <a:pt x="960" y="49"/>
                </a:cubicBezTo>
                <a:lnTo>
                  <a:pt x="1694" y="782"/>
                </a:lnTo>
                <a:close/>
              </a:path>
            </a:pathLst>
          </a:custGeom>
          <a:solidFill>
            <a:schemeClr val="accent4"/>
          </a:solidFill>
          <a:ln>
            <a:noFill/>
          </a:ln>
        </p:spPr>
        <p:txBody>
          <a:bodyPr vert="horz" wrap="square" lIns="45708" tIns="22854" rIns="45708" bIns="22854"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37" name="Rectangle 200">
            <a:extLst>
              <a:ext uri="{FF2B5EF4-FFF2-40B4-BE49-F238E27FC236}">
                <a16:creationId xmlns:a16="http://schemas.microsoft.com/office/drawing/2014/main" xmlns="" id="{7B2A918D-2A4E-4124-B328-6060A830F881}"/>
              </a:ext>
            </a:extLst>
          </p:cNvPr>
          <p:cNvSpPr>
            <a:spLocks noChangeArrowheads="1"/>
          </p:cNvSpPr>
          <p:nvPr/>
        </p:nvSpPr>
        <p:spPr bwMode="auto">
          <a:xfrm>
            <a:off x="3952575" y="4381549"/>
            <a:ext cx="3055290" cy="540346"/>
          </a:xfrm>
          <a:prstGeom prst="rect">
            <a:avLst/>
          </a:prstGeom>
          <a:solidFill>
            <a:schemeClr val="accent5"/>
          </a:solidFill>
          <a:ln>
            <a:noFill/>
          </a:ln>
        </p:spPr>
        <p:txBody>
          <a:bodyPr vert="horz" wrap="square" lIns="45708" tIns="22854" rIns="45708" bIns="22854"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38" name="Freeform 204">
            <a:extLst>
              <a:ext uri="{FF2B5EF4-FFF2-40B4-BE49-F238E27FC236}">
                <a16:creationId xmlns:a16="http://schemas.microsoft.com/office/drawing/2014/main" xmlns="" id="{57A90C92-CE02-4C9A-9AB8-0E4B3364C3B0}"/>
              </a:ext>
            </a:extLst>
          </p:cNvPr>
          <p:cNvSpPr>
            <a:spLocks/>
          </p:cNvSpPr>
          <p:nvPr/>
        </p:nvSpPr>
        <p:spPr bwMode="auto">
          <a:xfrm>
            <a:off x="6694557" y="4185367"/>
            <a:ext cx="887087" cy="933675"/>
          </a:xfrm>
          <a:custGeom>
            <a:avLst/>
            <a:gdLst>
              <a:gd name="T0" fmla="*/ 1694 w 1743"/>
              <a:gd name="T1" fmla="*/ 783 h 1743"/>
              <a:gd name="T2" fmla="*/ 1694 w 1743"/>
              <a:gd name="T3" fmla="*/ 961 h 1743"/>
              <a:gd name="T4" fmla="*/ 961 w 1743"/>
              <a:gd name="T5" fmla="*/ 1694 h 1743"/>
              <a:gd name="T6" fmla="*/ 783 w 1743"/>
              <a:gd name="T7" fmla="*/ 1694 h 1743"/>
              <a:gd name="T8" fmla="*/ 50 w 1743"/>
              <a:gd name="T9" fmla="*/ 961 h 1743"/>
              <a:gd name="T10" fmla="*/ 50 w 1743"/>
              <a:gd name="T11" fmla="*/ 783 h 1743"/>
              <a:gd name="T12" fmla="*/ 783 w 1743"/>
              <a:gd name="T13" fmla="*/ 49 h 1743"/>
              <a:gd name="T14" fmla="*/ 961 w 1743"/>
              <a:gd name="T15" fmla="*/ 49 h 1743"/>
              <a:gd name="T16" fmla="*/ 1694 w 1743"/>
              <a:gd name="T17" fmla="*/ 783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3" h="1743">
                <a:moveTo>
                  <a:pt x="1694" y="783"/>
                </a:moveTo>
                <a:cubicBezTo>
                  <a:pt x="1743" y="832"/>
                  <a:pt x="1743" y="912"/>
                  <a:pt x="1694" y="961"/>
                </a:cubicBezTo>
                <a:cubicBezTo>
                  <a:pt x="961" y="1694"/>
                  <a:pt x="961" y="1694"/>
                  <a:pt x="961" y="1694"/>
                </a:cubicBezTo>
                <a:cubicBezTo>
                  <a:pt x="912" y="1743"/>
                  <a:pt x="832" y="1743"/>
                  <a:pt x="783" y="1694"/>
                </a:cubicBezTo>
                <a:cubicBezTo>
                  <a:pt x="50" y="961"/>
                  <a:pt x="50" y="961"/>
                  <a:pt x="50" y="961"/>
                </a:cubicBezTo>
                <a:cubicBezTo>
                  <a:pt x="0" y="912"/>
                  <a:pt x="0" y="832"/>
                  <a:pt x="50" y="783"/>
                </a:cubicBezTo>
                <a:cubicBezTo>
                  <a:pt x="783" y="49"/>
                  <a:pt x="783" y="49"/>
                  <a:pt x="783" y="49"/>
                </a:cubicBezTo>
                <a:cubicBezTo>
                  <a:pt x="832" y="0"/>
                  <a:pt x="912" y="0"/>
                  <a:pt x="961" y="49"/>
                </a:cubicBezTo>
                <a:lnTo>
                  <a:pt x="1694" y="783"/>
                </a:lnTo>
                <a:close/>
              </a:path>
            </a:pathLst>
          </a:custGeom>
          <a:solidFill>
            <a:schemeClr val="accent5"/>
          </a:solidFill>
          <a:ln>
            <a:noFill/>
          </a:ln>
        </p:spPr>
        <p:txBody>
          <a:bodyPr vert="horz" wrap="square" lIns="45708" tIns="22854" rIns="45708" bIns="22854"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40" name="Rectangle 206">
            <a:extLst>
              <a:ext uri="{FF2B5EF4-FFF2-40B4-BE49-F238E27FC236}">
                <a16:creationId xmlns:a16="http://schemas.microsoft.com/office/drawing/2014/main" xmlns="" id="{2E51E0CD-B639-449C-B789-ABCE775FBF3F}"/>
              </a:ext>
            </a:extLst>
          </p:cNvPr>
          <p:cNvSpPr>
            <a:spLocks noChangeArrowheads="1"/>
          </p:cNvSpPr>
          <p:nvPr/>
        </p:nvSpPr>
        <p:spPr bwMode="auto">
          <a:xfrm>
            <a:off x="3952575" y="2219685"/>
            <a:ext cx="2663139" cy="540346"/>
          </a:xfrm>
          <a:prstGeom prst="rect">
            <a:avLst/>
          </a:prstGeom>
          <a:solidFill>
            <a:schemeClr val="accent1"/>
          </a:solidFill>
          <a:ln>
            <a:noFill/>
          </a:ln>
        </p:spPr>
        <p:txBody>
          <a:bodyPr vert="horz" wrap="square" lIns="45708" tIns="22854" rIns="45708" bIns="22854"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41" name="Freeform 210">
            <a:extLst>
              <a:ext uri="{FF2B5EF4-FFF2-40B4-BE49-F238E27FC236}">
                <a16:creationId xmlns:a16="http://schemas.microsoft.com/office/drawing/2014/main" xmlns="" id="{FE392989-2520-4989-A16F-FE49E53194FF}"/>
              </a:ext>
            </a:extLst>
          </p:cNvPr>
          <p:cNvSpPr>
            <a:spLocks/>
          </p:cNvSpPr>
          <p:nvPr/>
        </p:nvSpPr>
        <p:spPr bwMode="auto">
          <a:xfrm>
            <a:off x="6144672" y="2023020"/>
            <a:ext cx="886629" cy="933675"/>
          </a:xfrm>
          <a:custGeom>
            <a:avLst/>
            <a:gdLst>
              <a:gd name="T0" fmla="*/ 1693 w 1742"/>
              <a:gd name="T1" fmla="*/ 782 h 1743"/>
              <a:gd name="T2" fmla="*/ 1693 w 1742"/>
              <a:gd name="T3" fmla="*/ 960 h 1743"/>
              <a:gd name="T4" fmla="*/ 960 w 1742"/>
              <a:gd name="T5" fmla="*/ 1694 h 1743"/>
              <a:gd name="T6" fmla="*/ 782 w 1742"/>
              <a:gd name="T7" fmla="*/ 1694 h 1743"/>
              <a:gd name="T8" fmla="*/ 49 w 1742"/>
              <a:gd name="T9" fmla="*/ 960 h 1743"/>
              <a:gd name="T10" fmla="*/ 49 w 1742"/>
              <a:gd name="T11" fmla="*/ 782 h 1743"/>
              <a:gd name="T12" fmla="*/ 782 w 1742"/>
              <a:gd name="T13" fmla="*/ 49 h 1743"/>
              <a:gd name="T14" fmla="*/ 960 w 1742"/>
              <a:gd name="T15" fmla="*/ 49 h 1743"/>
              <a:gd name="T16" fmla="*/ 1693 w 1742"/>
              <a:gd name="T17" fmla="*/ 782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2" h="1743">
                <a:moveTo>
                  <a:pt x="1693" y="782"/>
                </a:moveTo>
                <a:cubicBezTo>
                  <a:pt x="1742" y="831"/>
                  <a:pt x="1742" y="911"/>
                  <a:pt x="1693" y="960"/>
                </a:cubicBezTo>
                <a:cubicBezTo>
                  <a:pt x="960" y="1694"/>
                  <a:pt x="960" y="1694"/>
                  <a:pt x="960" y="1694"/>
                </a:cubicBezTo>
                <a:cubicBezTo>
                  <a:pt x="911" y="1743"/>
                  <a:pt x="831" y="1743"/>
                  <a:pt x="782" y="1694"/>
                </a:cubicBezTo>
                <a:cubicBezTo>
                  <a:pt x="49" y="960"/>
                  <a:pt x="49" y="960"/>
                  <a:pt x="49" y="960"/>
                </a:cubicBezTo>
                <a:cubicBezTo>
                  <a:pt x="0" y="911"/>
                  <a:pt x="0" y="831"/>
                  <a:pt x="49" y="782"/>
                </a:cubicBezTo>
                <a:cubicBezTo>
                  <a:pt x="782" y="49"/>
                  <a:pt x="782" y="49"/>
                  <a:pt x="782" y="49"/>
                </a:cubicBezTo>
                <a:cubicBezTo>
                  <a:pt x="831" y="0"/>
                  <a:pt x="911" y="0"/>
                  <a:pt x="960" y="49"/>
                </a:cubicBezTo>
                <a:lnTo>
                  <a:pt x="1693" y="782"/>
                </a:lnTo>
                <a:close/>
              </a:path>
            </a:pathLst>
          </a:custGeom>
          <a:solidFill>
            <a:schemeClr val="accent1"/>
          </a:solidFill>
          <a:ln>
            <a:noFill/>
          </a:ln>
        </p:spPr>
        <p:txBody>
          <a:bodyPr vert="horz" wrap="square" lIns="45708" tIns="22854" rIns="45708" bIns="22854"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46" name="Rectangle 214">
            <a:extLst>
              <a:ext uri="{FF2B5EF4-FFF2-40B4-BE49-F238E27FC236}">
                <a16:creationId xmlns:a16="http://schemas.microsoft.com/office/drawing/2014/main" xmlns="" id="{715749D5-F194-4F40-8BE8-6966CBF45B53}"/>
              </a:ext>
            </a:extLst>
          </p:cNvPr>
          <p:cNvSpPr>
            <a:spLocks noChangeArrowheads="1"/>
          </p:cNvSpPr>
          <p:nvPr/>
        </p:nvSpPr>
        <p:spPr bwMode="auto">
          <a:xfrm>
            <a:off x="3952575" y="5462723"/>
            <a:ext cx="2663139" cy="540346"/>
          </a:xfrm>
          <a:prstGeom prst="rect">
            <a:avLst/>
          </a:prstGeom>
          <a:solidFill>
            <a:schemeClr val="accent1"/>
          </a:solidFill>
          <a:ln>
            <a:noFill/>
          </a:ln>
        </p:spPr>
        <p:txBody>
          <a:bodyPr vert="horz" wrap="square" lIns="45708" tIns="22854" rIns="45708" bIns="22854"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47" name="Freeform 217">
            <a:extLst>
              <a:ext uri="{FF2B5EF4-FFF2-40B4-BE49-F238E27FC236}">
                <a16:creationId xmlns:a16="http://schemas.microsoft.com/office/drawing/2014/main" xmlns="" id="{510B03C7-725A-4DA9-9843-0AC588219C3C}"/>
              </a:ext>
            </a:extLst>
          </p:cNvPr>
          <p:cNvSpPr>
            <a:spLocks/>
          </p:cNvSpPr>
          <p:nvPr/>
        </p:nvSpPr>
        <p:spPr bwMode="auto">
          <a:xfrm>
            <a:off x="6144214" y="5266059"/>
            <a:ext cx="887087" cy="933675"/>
          </a:xfrm>
          <a:custGeom>
            <a:avLst/>
            <a:gdLst>
              <a:gd name="T0" fmla="*/ 1693 w 1743"/>
              <a:gd name="T1" fmla="*/ 783 h 1743"/>
              <a:gd name="T2" fmla="*/ 1693 w 1743"/>
              <a:gd name="T3" fmla="*/ 961 h 1743"/>
              <a:gd name="T4" fmla="*/ 960 w 1743"/>
              <a:gd name="T5" fmla="*/ 1694 h 1743"/>
              <a:gd name="T6" fmla="*/ 782 w 1743"/>
              <a:gd name="T7" fmla="*/ 1694 h 1743"/>
              <a:gd name="T8" fmla="*/ 49 w 1743"/>
              <a:gd name="T9" fmla="*/ 961 h 1743"/>
              <a:gd name="T10" fmla="*/ 49 w 1743"/>
              <a:gd name="T11" fmla="*/ 783 h 1743"/>
              <a:gd name="T12" fmla="*/ 782 w 1743"/>
              <a:gd name="T13" fmla="*/ 49 h 1743"/>
              <a:gd name="T14" fmla="*/ 960 w 1743"/>
              <a:gd name="T15" fmla="*/ 49 h 1743"/>
              <a:gd name="T16" fmla="*/ 1693 w 1743"/>
              <a:gd name="T17" fmla="*/ 783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3" h="1743">
                <a:moveTo>
                  <a:pt x="1693" y="783"/>
                </a:moveTo>
                <a:cubicBezTo>
                  <a:pt x="1743" y="832"/>
                  <a:pt x="1742" y="911"/>
                  <a:pt x="1693" y="961"/>
                </a:cubicBezTo>
                <a:cubicBezTo>
                  <a:pt x="960" y="1694"/>
                  <a:pt x="960" y="1694"/>
                  <a:pt x="960" y="1694"/>
                </a:cubicBezTo>
                <a:cubicBezTo>
                  <a:pt x="911" y="1743"/>
                  <a:pt x="831" y="1743"/>
                  <a:pt x="782" y="1694"/>
                </a:cubicBezTo>
                <a:cubicBezTo>
                  <a:pt x="49" y="961"/>
                  <a:pt x="49" y="961"/>
                  <a:pt x="49" y="961"/>
                </a:cubicBezTo>
                <a:cubicBezTo>
                  <a:pt x="0" y="911"/>
                  <a:pt x="0" y="832"/>
                  <a:pt x="49" y="783"/>
                </a:cubicBezTo>
                <a:cubicBezTo>
                  <a:pt x="782" y="49"/>
                  <a:pt x="782" y="49"/>
                  <a:pt x="782" y="49"/>
                </a:cubicBezTo>
                <a:cubicBezTo>
                  <a:pt x="831" y="0"/>
                  <a:pt x="911" y="0"/>
                  <a:pt x="960" y="49"/>
                </a:cubicBezTo>
                <a:lnTo>
                  <a:pt x="1693" y="783"/>
                </a:lnTo>
                <a:close/>
              </a:path>
            </a:pathLst>
          </a:custGeom>
          <a:solidFill>
            <a:schemeClr val="accent1"/>
          </a:solidFill>
          <a:ln>
            <a:noFill/>
          </a:ln>
        </p:spPr>
        <p:txBody>
          <a:bodyPr vert="horz" wrap="square" lIns="45708" tIns="22854" rIns="45708" bIns="22854"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49" name="Freeform 198">
            <a:extLst>
              <a:ext uri="{FF2B5EF4-FFF2-40B4-BE49-F238E27FC236}">
                <a16:creationId xmlns:a16="http://schemas.microsoft.com/office/drawing/2014/main" xmlns="" id="{B1DD8AB9-CCD2-4E7D-974F-AED214D50210}"/>
              </a:ext>
            </a:extLst>
          </p:cNvPr>
          <p:cNvSpPr>
            <a:spLocks/>
          </p:cNvSpPr>
          <p:nvPr/>
        </p:nvSpPr>
        <p:spPr bwMode="auto">
          <a:xfrm>
            <a:off x="7817493" y="3111600"/>
            <a:ext cx="887087" cy="934157"/>
          </a:xfrm>
          <a:custGeom>
            <a:avLst/>
            <a:gdLst>
              <a:gd name="T0" fmla="*/ 1694 w 1743"/>
              <a:gd name="T1" fmla="*/ 782 h 1743"/>
              <a:gd name="T2" fmla="*/ 1694 w 1743"/>
              <a:gd name="T3" fmla="*/ 960 h 1743"/>
              <a:gd name="T4" fmla="*/ 960 w 1743"/>
              <a:gd name="T5" fmla="*/ 1693 h 1743"/>
              <a:gd name="T6" fmla="*/ 783 w 1743"/>
              <a:gd name="T7" fmla="*/ 1693 h 1743"/>
              <a:gd name="T8" fmla="*/ 49 w 1743"/>
              <a:gd name="T9" fmla="*/ 960 h 1743"/>
              <a:gd name="T10" fmla="*/ 49 w 1743"/>
              <a:gd name="T11" fmla="*/ 782 h 1743"/>
              <a:gd name="T12" fmla="*/ 783 w 1743"/>
              <a:gd name="T13" fmla="*/ 49 h 1743"/>
              <a:gd name="T14" fmla="*/ 960 w 1743"/>
              <a:gd name="T15" fmla="*/ 49 h 1743"/>
              <a:gd name="T16" fmla="*/ 1694 w 1743"/>
              <a:gd name="T17" fmla="*/ 782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3" h="1743">
                <a:moveTo>
                  <a:pt x="1694" y="782"/>
                </a:moveTo>
                <a:cubicBezTo>
                  <a:pt x="1743" y="831"/>
                  <a:pt x="1743" y="911"/>
                  <a:pt x="1694" y="960"/>
                </a:cubicBezTo>
                <a:cubicBezTo>
                  <a:pt x="960" y="1693"/>
                  <a:pt x="960" y="1693"/>
                  <a:pt x="960" y="1693"/>
                </a:cubicBezTo>
                <a:cubicBezTo>
                  <a:pt x="911" y="1743"/>
                  <a:pt x="832" y="1743"/>
                  <a:pt x="783" y="1693"/>
                </a:cubicBezTo>
                <a:cubicBezTo>
                  <a:pt x="49" y="960"/>
                  <a:pt x="49" y="960"/>
                  <a:pt x="49" y="960"/>
                </a:cubicBezTo>
                <a:cubicBezTo>
                  <a:pt x="0" y="911"/>
                  <a:pt x="0" y="831"/>
                  <a:pt x="49" y="782"/>
                </a:cubicBezTo>
                <a:cubicBezTo>
                  <a:pt x="783" y="49"/>
                  <a:pt x="783" y="49"/>
                  <a:pt x="783" y="49"/>
                </a:cubicBezTo>
                <a:cubicBezTo>
                  <a:pt x="832" y="0"/>
                  <a:pt x="911" y="0"/>
                  <a:pt x="960" y="49"/>
                </a:cubicBezTo>
                <a:lnTo>
                  <a:pt x="1694" y="782"/>
                </a:lnTo>
                <a:close/>
              </a:path>
            </a:pathLst>
          </a:custGeom>
          <a:solidFill>
            <a:schemeClr val="accent3"/>
          </a:solidFill>
          <a:ln>
            <a:noFill/>
          </a:ln>
        </p:spPr>
        <p:txBody>
          <a:bodyPr vert="horz" wrap="square" lIns="45708" tIns="22854" rIns="45708" bIns="22854"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51" name="TextBox 79">
            <a:extLst>
              <a:ext uri="{FF2B5EF4-FFF2-40B4-BE49-F238E27FC236}">
                <a16:creationId xmlns:a16="http://schemas.microsoft.com/office/drawing/2014/main" xmlns="" id="{6B88C2ED-FD1A-4EA5-AB75-1E30631764D6}"/>
              </a:ext>
            </a:extLst>
          </p:cNvPr>
          <p:cNvSpPr txBox="1"/>
          <p:nvPr/>
        </p:nvSpPr>
        <p:spPr>
          <a:xfrm>
            <a:off x="4063353" y="5521295"/>
            <a:ext cx="878767" cy="4154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dirty="0">
                <a:ln>
                  <a:noFill/>
                </a:ln>
                <a:solidFill>
                  <a:prstClr val="white"/>
                </a:solidFill>
                <a:effectLst/>
                <a:uLnTx/>
                <a:uFillTx/>
                <a:latin typeface="Calibri Light" panose="020F0302020204030204"/>
                <a:ea typeface="Roboto" charset="0"/>
                <a:cs typeface="Roboto" charset="0"/>
              </a:rPr>
              <a:t>Online</a:t>
            </a:r>
          </a:p>
        </p:txBody>
      </p:sp>
      <p:sp>
        <p:nvSpPr>
          <p:cNvPr id="52" name="TextBox 80">
            <a:extLst>
              <a:ext uri="{FF2B5EF4-FFF2-40B4-BE49-F238E27FC236}">
                <a16:creationId xmlns:a16="http://schemas.microsoft.com/office/drawing/2014/main" xmlns="" id="{74063E86-E100-4C72-9610-4CC2DFC65D20}"/>
              </a:ext>
            </a:extLst>
          </p:cNvPr>
          <p:cNvSpPr txBox="1"/>
          <p:nvPr/>
        </p:nvSpPr>
        <p:spPr>
          <a:xfrm>
            <a:off x="4063353" y="4958894"/>
            <a:ext cx="2542940" cy="4154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dirty="0" err="1">
                <a:ln>
                  <a:noFill/>
                </a:ln>
                <a:solidFill>
                  <a:prstClr val="white"/>
                </a:solidFill>
                <a:effectLst/>
                <a:uLnTx/>
                <a:uFillTx/>
                <a:latin typeface="Calibri Light" panose="020F0302020204030204"/>
                <a:ea typeface="Roboto" charset="0"/>
                <a:cs typeface="Roboto" charset="0"/>
              </a:rPr>
              <a:t>Wissenschaftsjournals</a:t>
            </a:r>
            <a:endParaRPr kumimoji="0" lang="en-GB" sz="2100" b="1" i="0" u="none" strike="noStrike" kern="1200" cap="none" spc="0" normalizeH="0" baseline="0" noProof="0" dirty="0">
              <a:ln>
                <a:noFill/>
              </a:ln>
              <a:solidFill>
                <a:prstClr val="white"/>
              </a:solidFill>
              <a:effectLst/>
              <a:uLnTx/>
              <a:uFillTx/>
              <a:latin typeface="Calibri Light" panose="020F0302020204030204"/>
              <a:ea typeface="Roboto" charset="0"/>
              <a:cs typeface="Roboto" charset="0"/>
            </a:endParaRPr>
          </a:p>
        </p:txBody>
      </p:sp>
      <p:sp>
        <p:nvSpPr>
          <p:cNvPr id="53" name="TextBox 81">
            <a:extLst>
              <a:ext uri="{FF2B5EF4-FFF2-40B4-BE49-F238E27FC236}">
                <a16:creationId xmlns:a16="http://schemas.microsoft.com/office/drawing/2014/main" xmlns="" id="{C15024ED-E220-42EB-959A-3D05371F9ACF}"/>
              </a:ext>
            </a:extLst>
          </p:cNvPr>
          <p:cNvSpPr txBox="1"/>
          <p:nvPr/>
        </p:nvSpPr>
        <p:spPr>
          <a:xfrm>
            <a:off x="4063353" y="4434767"/>
            <a:ext cx="2263248" cy="4154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dirty="0">
                <a:ln>
                  <a:noFill/>
                </a:ln>
                <a:solidFill>
                  <a:prstClr val="white"/>
                </a:solidFill>
                <a:effectLst/>
                <a:uLnTx/>
                <a:uFillTx/>
                <a:latin typeface="Calibri Light" panose="020F0302020204030204"/>
                <a:ea typeface="Roboto" charset="0"/>
                <a:cs typeface="Roboto" charset="0"/>
              </a:rPr>
              <a:t>Öffentliche Meinungsumfragen</a:t>
            </a:r>
          </a:p>
        </p:txBody>
      </p:sp>
      <p:sp>
        <p:nvSpPr>
          <p:cNvPr id="54" name="TextBox 82">
            <a:extLst>
              <a:ext uri="{FF2B5EF4-FFF2-40B4-BE49-F238E27FC236}">
                <a16:creationId xmlns:a16="http://schemas.microsoft.com/office/drawing/2014/main" xmlns="" id="{84B0362C-469F-40F0-8345-18715D6F4311}"/>
              </a:ext>
            </a:extLst>
          </p:cNvPr>
          <p:cNvSpPr txBox="1"/>
          <p:nvPr/>
        </p:nvSpPr>
        <p:spPr>
          <a:xfrm>
            <a:off x="4063353" y="3879113"/>
            <a:ext cx="1706301" cy="4154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dirty="0">
                <a:ln>
                  <a:noFill/>
                </a:ln>
                <a:solidFill>
                  <a:prstClr val="white"/>
                </a:solidFill>
                <a:effectLst/>
                <a:uLnTx/>
                <a:uFillTx/>
                <a:latin typeface="Calibri Light" panose="020F0302020204030204"/>
                <a:ea typeface="Roboto" charset="0"/>
                <a:cs typeface="Roboto" charset="0"/>
              </a:rPr>
              <a:t>Fachzeitschriften</a:t>
            </a:r>
          </a:p>
        </p:txBody>
      </p:sp>
      <p:sp>
        <p:nvSpPr>
          <p:cNvPr id="55" name="TextBox 83">
            <a:extLst>
              <a:ext uri="{FF2B5EF4-FFF2-40B4-BE49-F238E27FC236}">
                <a16:creationId xmlns:a16="http://schemas.microsoft.com/office/drawing/2014/main" xmlns="" id="{E76EC20E-8E79-4E0A-B43C-7B0B8EBC7540}"/>
              </a:ext>
            </a:extLst>
          </p:cNvPr>
          <p:cNvSpPr txBox="1"/>
          <p:nvPr/>
        </p:nvSpPr>
        <p:spPr>
          <a:xfrm>
            <a:off x="4063353" y="3354986"/>
            <a:ext cx="1099212" cy="4154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dirty="0">
                <a:ln>
                  <a:noFill/>
                </a:ln>
                <a:solidFill>
                  <a:prstClr val="white"/>
                </a:solidFill>
                <a:effectLst/>
                <a:uLnTx/>
                <a:uFillTx/>
                <a:latin typeface="Calibri Light" panose="020F0302020204030204"/>
                <a:ea typeface="Roboto" charset="0"/>
                <a:cs typeface="Roboto" charset="0"/>
              </a:rPr>
              <a:t>TV-Nachrichten</a:t>
            </a:r>
          </a:p>
        </p:txBody>
      </p:sp>
      <p:sp>
        <p:nvSpPr>
          <p:cNvPr id="56" name="TextBox 84">
            <a:extLst>
              <a:ext uri="{FF2B5EF4-FFF2-40B4-BE49-F238E27FC236}">
                <a16:creationId xmlns:a16="http://schemas.microsoft.com/office/drawing/2014/main" xmlns="" id="{FDABF05E-5819-40D1-87F9-A697C6F83065}"/>
              </a:ext>
            </a:extLst>
          </p:cNvPr>
          <p:cNvSpPr txBox="1"/>
          <p:nvPr/>
        </p:nvSpPr>
        <p:spPr>
          <a:xfrm>
            <a:off x="4063353" y="2792585"/>
            <a:ext cx="2279342" cy="4154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dirty="0">
                <a:ln>
                  <a:noFill/>
                </a:ln>
                <a:solidFill>
                  <a:prstClr val="white"/>
                </a:solidFill>
                <a:effectLst/>
                <a:uLnTx/>
                <a:uFillTx/>
                <a:latin typeface="Calibri Light" panose="020F0302020204030204"/>
                <a:ea typeface="Roboto" charset="0"/>
                <a:cs typeface="Roboto" charset="0"/>
              </a:rPr>
              <a:t>Business-Magazine</a:t>
            </a:r>
          </a:p>
        </p:txBody>
      </p:sp>
      <p:sp>
        <p:nvSpPr>
          <p:cNvPr id="57" name="TextBox 85">
            <a:extLst>
              <a:ext uri="{FF2B5EF4-FFF2-40B4-BE49-F238E27FC236}">
                <a16:creationId xmlns:a16="http://schemas.microsoft.com/office/drawing/2014/main" xmlns="" id="{73807A76-C7A4-4C17-89DE-85B469E3EAFA}"/>
              </a:ext>
            </a:extLst>
          </p:cNvPr>
          <p:cNvSpPr txBox="1"/>
          <p:nvPr/>
        </p:nvSpPr>
        <p:spPr>
          <a:xfrm>
            <a:off x="4063353" y="2268458"/>
            <a:ext cx="1485087" cy="4154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dirty="0">
                <a:ln>
                  <a:noFill/>
                </a:ln>
                <a:solidFill>
                  <a:prstClr val="white"/>
                </a:solidFill>
                <a:effectLst/>
                <a:uLnTx/>
                <a:uFillTx/>
                <a:latin typeface="Calibri Light" panose="020F0302020204030204"/>
                <a:ea typeface="Roboto" charset="0"/>
                <a:cs typeface="Roboto" charset="0"/>
              </a:rPr>
              <a:t>Zeitungen</a:t>
            </a:r>
          </a:p>
        </p:txBody>
      </p:sp>
      <p:sp>
        <p:nvSpPr>
          <p:cNvPr id="77" name="TextBox 91">
            <a:extLst>
              <a:ext uri="{FF2B5EF4-FFF2-40B4-BE49-F238E27FC236}">
                <a16:creationId xmlns:a16="http://schemas.microsoft.com/office/drawing/2014/main" xmlns="" id="{1C3B4601-46FC-4BD2-B676-85136A4CBB23}"/>
              </a:ext>
            </a:extLst>
          </p:cNvPr>
          <p:cNvSpPr txBox="1"/>
          <p:nvPr/>
        </p:nvSpPr>
        <p:spPr>
          <a:xfrm>
            <a:off x="9145941" y="2278840"/>
            <a:ext cx="2573479" cy="1938992"/>
          </a:xfrm>
          <a:prstGeom prst="rect">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Light" panose="020F0302020204030204"/>
                <a:ea typeface="Lato Light" charset="0"/>
                <a:cs typeface="Lato Light" charset="0"/>
              </a:rPr>
              <a:t>Speichern Sie wichtige Fakten, teilen Sie sie mit Ihrem Team und diskutieren Sie die Auswirkungen auf </a:t>
            </a:r>
            <a:r>
              <a:rPr kumimoji="0" lang="en-GB" sz="2000" b="0" i="0" u="none" strike="noStrike" kern="1200" cap="none" spc="0" normalizeH="0" baseline="0" noProof="0" dirty="0" err="1">
                <a:ln>
                  <a:noFill/>
                </a:ln>
                <a:solidFill>
                  <a:prstClr val="white"/>
                </a:solidFill>
                <a:effectLst/>
                <a:uLnTx/>
                <a:uFillTx/>
                <a:latin typeface="Calibri Light" panose="020F0302020204030204"/>
                <a:ea typeface="Lato Light" charset="0"/>
                <a:cs typeface="Lato Light" charset="0"/>
              </a:rPr>
              <a:t>Ihr</a:t>
            </a:r>
            <a:r>
              <a:rPr kumimoji="0" lang="en-GB" sz="2000" b="0" i="0" u="none" strike="noStrike" kern="1200" cap="none" spc="0" normalizeH="0" baseline="0" noProof="0" dirty="0">
                <a:ln>
                  <a:noFill/>
                </a:ln>
                <a:solidFill>
                  <a:prstClr val="white"/>
                </a:solidFill>
                <a:effectLst/>
                <a:uLnTx/>
                <a:uFillTx/>
                <a:latin typeface="Calibri Light" panose="020F0302020204030204"/>
                <a:ea typeface="Lato Light" charset="0"/>
                <a:cs typeface="Lato Light" charset="0"/>
              </a:rPr>
              <a:t> Unternehmen.</a:t>
            </a:r>
          </a:p>
        </p:txBody>
      </p:sp>
      <p:grpSp>
        <p:nvGrpSpPr>
          <p:cNvPr id="42" name="Gruppieren 41">
            <a:extLst>
              <a:ext uri="{FF2B5EF4-FFF2-40B4-BE49-F238E27FC236}">
                <a16:creationId xmlns:a16="http://schemas.microsoft.com/office/drawing/2014/main" xmlns="" id="{4958ACD0-D47E-4C66-913B-50313A7DDDB5}"/>
              </a:ext>
            </a:extLst>
          </p:cNvPr>
          <p:cNvGrpSpPr>
            <a:grpSpLocks noChangeAspect="1"/>
          </p:cNvGrpSpPr>
          <p:nvPr/>
        </p:nvGrpSpPr>
        <p:grpSpPr>
          <a:xfrm>
            <a:off x="62835" y="5805924"/>
            <a:ext cx="4062885" cy="1042543"/>
            <a:chOff x="3752527" y="2826775"/>
            <a:chExt cx="8955970" cy="2298113"/>
          </a:xfrm>
        </p:grpSpPr>
        <p:sp>
          <p:nvSpPr>
            <p:cNvPr id="43" name="Freeform 39">
              <a:extLst>
                <a:ext uri="{FF2B5EF4-FFF2-40B4-BE49-F238E27FC236}">
                  <a16:creationId xmlns:a16="http://schemas.microsoft.com/office/drawing/2014/main" xmlns="" id="{28022902-3058-49AA-AD35-A452C6C78B0C}"/>
                </a:ext>
              </a:extLst>
            </p:cNvPr>
            <p:cNvSpPr>
              <a:spLocks/>
            </p:cNvSpPr>
            <p:nvPr/>
          </p:nvSpPr>
          <p:spPr bwMode="auto">
            <a:xfrm>
              <a:off x="3850957" y="2832002"/>
              <a:ext cx="3446264" cy="954352"/>
            </a:xfrm>
            <a:custGeom>
              <a:avLst/>
              <a:gdLst>
                <a:gd name="T0" fmla="*/ 199 w 3065"/>
                <a:gd name="T1" fmla="*/ 0 h 892"/>
                <a:gd name="T2" fmla="*/ 185 w 3065"/>
                <a:gd name="T3" fmla="*/ 0 h 892"/>
                <a:gd name="T4" fmla="*/ 0 w 3065"/>
                <a:gd name="T5" fmla="*/ 101 h 892"/>
                <a:gd name="T6" fmla="*/ 0 w 3065"/>
                <a:gd name="T7" fmla="*/ 232 h 892"/>
                <a:gd name="T8" fmla="*/ 144 w 3065"/>
                <a:gd name="T9" fmla="*/ 154 h 892"/>
                <a:gd name="T10" fmla="*/ 144 w 3065"/>
                <a:gd name="T11" fmla="*/ 778 h 892"/>
                <a:gd name="T12" fmla="*/ 5 w 3065"/>
                <a:gd name="T13" fmla="*/ 778 h 892"/>
                <a:gd name="T14" fmla="*/ 5 w 3065"/>
                <a:gd name="T15" fmla="*/ 892 h 892"/>
                <a:gd name="T16" fmla="*/ 199 w 3065"/>
                <a:gd name="T17" fmla="*/ 892 h 892"/>
                <a:gd name="T18" fmla="*/ 421 w 3065"/>
                <a:gd name="T19" fmla="*/ 892 h 892"/>
                <a:gd name="T20" fmla="*/ 3065 w 3065"/>
                <a:gd name="T21" fmla="*/ 892 h 892"/>
                <a:gd name="T22" fmla="*/ 3065 w 3065"/>
                <a:gd name="T23" fmla="*/ 0 h 892"/>
                <a:gd name="T24" fmla="*/ 300 w 3065"/>
                <a:gd name="T25" fmla="*/ 0 h 892"/>
                <a:gd name="T26" fmla="*/ 199 w 3065"/>
                <a:gd name="T27" fmla="*/ 0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65" h="892">
                  <a:moveTo>
                    <a:pt x="199" y="0"/>
                  </a:moveTo>
                  <a:lnTo>
                    <a:pt x="185" y="0"/>
                  </a:lnTo>
                  <a:lnTo>
                    <a:pt x="0" y="101"/>
                  </a:lnTo>
                  <a:lnTo>
                    <a:pt x="0" y="232"/>
                  </a:lnTo>
                  <a:lnTo>
                    <a:pt x="144" y="154"/>
                  </a:lnTo>
                  <a:lnTo>
                    <a:pt x="144" y="778"/>
                  </a:lnTo>
                  <a:lnTo>
                    <a:pt x="5" y="778"/>
                  </a:lnTo>
                  <a:lnTo>
                    <a:pt x="5" y="892"/>
                  </a:lnTo>
                  <a:lnTo>
                    <a:pt x="199" y="892"/>
                  </a:lnTo>
                  <a:lnTo>
                    <a:pt x="421" y="892"/>
                  </a:lnTo>
                  <a:lnTo>
                    <a:pt x="3065" y="892"/>
                  </a:lnTo>
                  <a:lnTo>
                    <a:pt x="3065" y="0"/>
                  </a:lnTo>
                  <a:lnTo>
                    <a:pt x="300" y="0"/>
                  </a:lnTo>
                  <a:lnTo>
                    <a:pt x="199" y="0"/>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4472C4">
                    <a:lumMod val="60000"/>
                    <a:lumOff val="40000"/>
                  </a:srgbClr>
                </a:solidFill>
                <a:effectLst/>
                <a:uLnTx/>
                <a:uFillTx/>
                <a:latin typeface="Calibri Light" panose="020F0302020204030204"/>
                <a:ea typeface="+mn-ea"/>
                <a:cs typeface="+mn-cs"/>
              </a:endParaRPr>
            </a:p>
          </p:txBody>
        </p:sp>
        <p:sp>
          <p:nvSpPr>
            <p:cNvPr id="44" name="Freeform 13">
              <a:extLst>
                <a:ext uri="{FF2B5EF4-FFF2-40B4-BE49-F238E27FC236}">
                  <a16:creationId xmlns:a16="http://schemas.microsoft.com/office/drawing/2014/main" xmlns="" id="{51D38851-73A9-4918-82D8-070CCC4D53A4}"/>
                </a:ext>
              </a:extLst>
            </p:cNvPr>
            <p:cNvSpPr>
              <a:spLocks/>
            </p:cNvSpPr>
            <p:nvPr/>
          </p:nvSpPr>
          <p:spPr bwMode="auto">
            <a:xfrm>
              <a:off x="4175657" y="2832003"/>
              <a:ext cx="331601" cy="950497"/>
            </a:xfrm>
            <a:custGeom>
              <a:avLst/>
              <a:gdLst>
                <a:gd name="T0" fmla="*/ 202 w 202"/>
                <a:gd name="T1" fmla="*/ 576 h 576"/>
                <a:gd name="T2" fmla="*/ 0 w 202"/>
                <a:gd name="T3" fmla="*/ 0 h 576"/>
                <a:gd name="T4" fmla="*/ 0 w 202"/>
                <a:gd name="T5" fmla="*/ 500 h 576"/>
                <a:gd name="T6" fmla="*/ 79 w 202"/>
                <a:gd name="T7" fmla="*/ 500 h 576"/>
                <a:gd name="T8" fmla="*/ 79 w 202"/>
                <a:gd name="T9" fmla="*/ 576 h 576"/>
                <a:gd name="T10" fmla="*/ 202 w 202"/>
                <a:gd name="T11" fmla="*/ 576 h 576"/>
              </a:gdLst>
              <a:ahLst/>
              <a:cxnLst>
                <a:cxn ang="0">
                  <a:pos x="T0" y="T1"/>
                </a:cxn>
                <a:cxn ang="0">
                  <a:pos x="T2" y="T3"/>
                </a:cxn>
                <a:cxn ang="0">
                  <a:pos x="T4" y="T5"/>
                </a:cxn>
                <a:cxn ang="0">
                  <a:pos x="T6" y="T7"/>
                </a:cxn>
                <a:cxn ang="0">
                  <a:pos x="T8" y="T9"/>
                </a:cxn>
                <a:cxn ang="0">
                  <a:pos x="T10" y="T11"/>
                </a:cxn>
              </a:cxnLst>
              <a:rect l="0" t="0" r="r" b="b"/>
              <a:pathLst>
                <a:path w="202" h="576">
                  <a:moveTo>
                    <a:pt x="202" y="576"/>
                  </a:moveTo>
                  <a:lnTo>
                    <a:pt x="0" y="0"/>
                  </a:lnTo>
                  <a:lnTo>
                    <a:pt x="0" y="500"/>
                  </a:lnTo>
                  <a:lnTo>
                    <a:pt x="79" y="500"/>
                  </a:lnTo>
                  <a:lnTo>
                    <a:pt x="79" y="576"/>
                  </a:lnTo>
                  <a:lnTo>
                    <a:pt x="202" y="576"/>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4472C4">
                    <a:lumMod val="60000"/>
                    <a:lumOff val="40000"/>
                  </a:srgbClr>
                </a:solidFill>
                <a:effectLst/>
                <a:uLnTx/>
                <a:uFillTx/>
                <a:latin typeface="Calibri Light" panose="020F0302020204030204"/>
                <a:ea typeface="+mn-ea"/>
                <a:cs typeface="+mn-cs"/>
              </a:endParaRPr>
            </a:p>
          </p:txBody>
        </p:sp>
        <p:sp>
          <p:nvSpPr>
            <p:cNvPr id="45" name="Freeform 37">
              <a:extLst>
                <a:ext uri="{FF2B5EF4-FFF2-40B4-BE49-F238E27FC236}">
                  <a16:creationId xmlns:a16="http://schemas.microsoft.com/office/drawing/2014/main" xmlns="" id="{226C079B-244C-4474-A54C-47C0ABF2BD19}"/>
                </a:ext>
              </a:extLst>
            </p:cNvPr>
            <p:cNvSpPr>
              <a:spLocks/>
            </p:cNvSpPr>
            <p:nvPr/>
          </p:nvSpPr>
          <p:spPr bwMode="auto">
            <a:xfrm>
              <a:off x="7789104" y="2826775"/>
              <a:ext cx="3559826" cy="954352"/>
            </a:xfrm>
            <a:custGeom>
              <a:avLst/>
              <a:gdLst>
                <a:gd name="T0" fmla="*/ 176 w 1850"/>
                <a:gd name="T1" fmla="*/ 0 h 523"/>
                <a:gd name="T2" fmla="*/ 105 w 1850"/>
                <a:gd name="T3" fmla="*/ 13 h 523"/>
                <a:gd name="T4" fmla="*/ 48 w 1850"/>
                <a:gd name="T5" fmla="*/ 50 h 523"/>
                <a:gd name="T6" fmla="*/ 13 w 1850"/>
                <a:gd name="T7" fmla="*/ 104 h 523"/>
                <a:gd name="T8" fmla="*/ 0 w 1850"/>
                <a:gd name="T9" fmla="*/ 169 h 523"/>
                <a:gd name="T10" fmla="*/ 103 w 1850"/>
                <a:gd name="T11" fmla="*/ 169 h 523"/>
                <a:gd name="T12" fmla="*/ 108 w 1850"/>
                <a:gd name="T13" fmla="*/ 134 h 523"/>
                <a:gd name="T14" fmla="*/ 122 w 1850"/>
                <a:gd name="T15" fmla="*/ 107 h 523"/>
                <a:gd name="T16" fmla="*/ 146 w 1850"/>
                <a:gd name="T17" fmla="*/ 89 h 523"/>
                <a:gd name="T18" fmla="*/ 178 w 1850"/>
                <a:gd name="T19" fmla="*/ 82 h 523"/>
                <a:gd name="T20" fmla="*/ 227 w 1850"/>
                <a:gd name="T21" fmla="*/ 102 h 523"/>
                <a:gd name="T22" fmla="*/ 245 w 1850"/>
                <a:gd name="T23" fmla="*/ 156 h 523"/>
                <a:gd name="T24" fmla="*/ 241 w 1850"/>
                <a:gd name="T25" fmla="*/ 180 h 523"/>
                <a:gd name="T26" fmla="*/ 230 w 1850"/>
                <a:gd name="T27" fmla="*/ 206 h 523"/>
                <a:gd name="T28" fmla="*/ 209 w 1850"/>
                <a:gd name="T29" fmla="*/ 237 h 523"/>
                <a:gd name="T30" fmla="*/ 177 w 1850"/>
                <a:gd name="T31" fmla="*/ 275 h 523"/>
                <a:gd name="T32" fmla="*/ 10 w 1850"/>
                <a:gd name="T33" fmla="*/ 453 h 523"/>
                <a:gd name="T34" fmla="*/ 10 w 1850"/>
                <a:gd name="T35" fmla="*/ 523 h 523"/>
                <a:gd name="T36" fmla="*/ 134 w 1850"/>
                <a:gd name="T37" fmla="*/ 523 h 523"/>
                <a:gd name="T38" fmla="*/ 356 w 1850"/>
                <a:gd name="T39" fmla="*/ 523 h 523"/>
                <a:gd name="T40" fmla="*/ 364 w 1850"/>
                <a:gd name="T41" fmla="*/ 523 h 523"/>
                <a:gd name="T42" fmla="*/ 1850 w 1850"/>
                <a:gd name="T43" fmla="*/ 523 h 523"/>
                <a:gd name="T44" fmla="*/ 1850 w 1850"/>
                <a:gd name="T45" fmla="*/ 0 h 523"/>
                <a:gd name="T46" fmla="*/ 171 w 1850"/>
                <a:gd name="T47" fmla="*/ 0 h 523"/>
                <a:gd name="T48" fmla="*/ 176 w 1850"/>
                <a:gd name="T49"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50" h="523">
                  <a:moveTo>
                    <a:pt x="176" y="0"/>
                  </a:moveTo>
                  <a:cubicBezTo>
                    <a:pt x="150" y="0"/>
                    <a:pt x="126" y="5"/>
                    <a:pt x="105" y="13"/>
                  </a:cubicBezTo>
                  <a:cubicBezTo>
                    <a:pt x="83" y="22"/>
                    <a:pt x="64" y="34"/>
                    <a:pt x="48" y="50"/>
                  </a:cubicBezTo>
                  <a:cubicBezTo>
                    <a:pt x="33" y="65"/>
                    <a:pt x="21" y="83"/>
                    <a:pt x="13" y="104"/>
                  </a:cubicBezTo>
                  <a:cubicBezTo>
                    <a:pt x="4" y="124"/>
                    <a:pt x="0" y="146"/>
                    <a:pt x="0" y="169"/>
                  </a:cubicBezTo>
                  <a:cubicBezTo>
                    <a:pt x="103" y="169"/>
                    <a:pt x="103" y="169"/>
                    <a:pt x="103" y="169"/>
                  </a:cubicBezTo>
                  <a:cubicBezTo>
                    <a:pt x="103" y="157"/>
                    <a:pt x="105" y="145"/>
                    <a:pt x="108" y="134"/>
                  </a:cubicBezTo>
                  <a:cubicBezTo>
                    <a:pt x="111" y="124"/>
                    <a:pt x="116" y="115"/>
                    <a:pt x="122" y="107"/>
                  </a:cubicBezTo>
                  <a:cubicBezTo>
                    <a:pt x="129" y="99"/>
                    <a:pt x="136" y="93"/>
                    <a:pt x="146" y="89"/>
                  </a:cubicBezTo>
                  <a:cubicBezTo>
                    <a:pt x="155" y="85"/>
                    <a:pt x="166" y="82"/>
                    <a:pt x="178" y="82"/>
                  </a:cubicBezTo>
                  <a:cubicBezTo>
                    <a:pt x="199" y="82"/>
                    <a:pt x="216" y="89"/>
                    <a:pt x="227" y="102"/>
                  </a:cubicBezTo>
                  <a:cubicBezTo>
                    <a:pt x="239" y="115"/>
                    <a:pt x="245" y="133"/>
                    <a:pt x="245" y="156"/>
                  </a:cubicBezTo>
                  <a:cubicBezTo>
                    <a:pt x="245" y="164"/>
                    <a:pt x="244" y="172"/>
                    <a:pt x="241" y="180"/>
                  </a:cubicBezTo>
                  <a:cubicBezTo>
                    <a:pt x="239" y="188"/>
                    <a:pt x="235" y="197"/>
                    <a:pt x="230" y="206"/>
                  </a:cubicBezTo>
                  <a:cubicBezTo>
                    <a:pt x="225" y="216"/>
                    <a:pt x="218" y="226"/>
                    <a:pt x="209" y="237"/>
                  </a:cubicBezTo>
                  <a:cubicBezTo>
                    <a:pt x="200" y="249"/>
                    <a:pt x="190" y="261"/>
                    <a:pt x="177" y="275"/>
                  </a:cubicBezTo>
                  <a:cubicBezTo>
                    <a:pt x="10" y="453"/>
                    <a:pt x="10" y="453"/>
                    <a:pt x="10" y="453"/>
                  </a:cubicBezTo>
                  <a:cubicBezTo>
                    <a:pt x="10" y="523"/>
                    <a:pt x="10" y="523"/>
                    <a:pt x="10" y="523"/>
                  </a:cubicBezTo>
                  <a:cubicBezTo>
                    <a:pt x="134" y="523"/>
                    <a:pt x="134" y="523"/>
                    <a:pt x="134" y="523"/>
                  </a:cubicBezTo>
                  <a:cubicBezTo>
                    <a:pt x="356" y="523"/>
                    <a:pt x="356" y="523"/>
                    <a:pt x="356" y="523"/>
                  </a:cubicBezTo>
                  <a:cubicBezTo>
                    <a:pt x="364" y="523"/>
                    <a:pt x="364" y="523"/>
                    <a:pt x="364" y="523"/>
                  </a:cubicBezTo>
                  <a:cubicBezTo>
                    <a:pt x="1850" y="523"/>
                    <a:pt x="1850" y="523"/>
                    <a:pt x="1850" y="523"/>
                  </a:cubicBezTo>
                  <a:cubicBezTo>
                    <a:pt x="1850" y="0"/>
                    <a:pt x="1850" y="0"/>
                    <a:pt x="1850" y="0"/>
                  </a:cubicBezTo>
                  <a:cubicBezTo>
                    <a:pt x="171" y="0"/>
                    <a:pt x="171" y="0"/>
                    <a:pt x="171" y="0"/>
                  </a:cubicBezTo>
                  <a:cubicBezTo>
                    <a:pt x="173" y="0"/>
                    <a:pt x="175" y="0"/>
                    <a:pt x="176" y="0"/>
                  </a:cubicBezTo>
                  <a:close/>
                </a:path>
              </a:pathLst>
            </a:custGeom>
            <a:solidFill>
              <a:schemeClr val="accent2">
                <a:alpha val="3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4472C4">
                    <a:lumMod val="60000"/>
                    <a:lumOff val="40000"/>
                  </a:srgbClr>
                </a:solidFill>
                <a:effectLst/>
                <a:uLnTx/>
                <a:uFillTx/>
                <a:latin typeface="Calibri Light" panose="020F0302020204030204"/>
                <a:ea typeface="+mn-ea"/>
                <a:cs typeface="+mn-cs"/>
              </a:endParaRPr>
            </a:p>
          </p:txBody>
        </p:sp>
        <p:sp>
          <p:nvSpPr>
            <p:cNvPr id="48" name="Freeform 15">
              <a:extLst>
                <a:ext uri="{FF2B5EF4-FFF2-40B4-BE49-F238E27FC236}">
                  <a16:creationId xmlns:a16="http://schemas.microsoft.com/office/drawing/2014/main" xmlns="" id="{9F7B0803-ADDA-4846-A4D3-BD0E670E3291}"/>
                </a:ext>
              </a:extLst>
            </p:cNvPr>
            <p:cNvSpPr>
              <a:spLocks/>
            </p:cNvSpPr>
            <p:nvPr/>
          </p:nvSpPr>
          <p:spPr bwMode="auto">
            <a:xfrm>
              <a:off x="8049497" y="3005270"/>
              <a:ext cx="641861" cy="772278"/>
            </a:xfrm>
            <a:custGeom>
              <a:avLst/>
              <a:gdLst>
                <a:gd name="T0" fmla="*/ 228 w 228"/>
                <a:gd name="T1" fmla="*/ 274 h 274"/>
                <a:gd name="T2" fmla="*/ 131 w 228"/>
                <a:gd name="T3" fmla="*/ 0 h 274"/>
                <a:gd name="T4" fmla="*/ 134 w 228"/>
                <a:gd name="T5" fmla="*/ 29 h 274"/>
                <a:gd name="T6" fmla="*/ 129 w 228"/>
                <a:gd name="T7" fmla="*/ 62 h 274"/>
                <a:gd name="T8" fmla="*/ 114 w 228"/>
                <a:gd name="T9" fmla="*/ 93 h 274"/>
                <a:gd name="T10" fmla="*/ 90 w 228"/>
                <a:gd name="T11" fmla="*/ 125 h 274"/>
                <a:gd name="T12" fmla="*/ 60 w 228"/>
                <a:gd name="T13" fmla="*/ 158 h 274"/>
                <a:gd name="T14" fmla="*/ 0 w 228"/>
                <a:gd name="T15" fmla="*/ 220 h 274"/>
                <a:gd name="T16" fmla="*/ 145 w 228"/>
                <a:gd name="T17" fmla="*/ 220 h 274"/>
                <a:gd name="T18" fmla="*/ 145 w 228"/>
                <a:gd name="T19" fmla="*/ 274 h 274"/>
                <a:gd name="T20" fmla="*/ 228 w 228"/>
                <a:gd name="T21"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8" h="274">
                  <a:moveTo>
                    <a:pt x="228" y="274"/>
                  </a:moveTo>
                  <a:cubicBezTo>
                    <a:pt x="156" y="70"/>
                    <a:pt x="136" y="15"/>
                    <a:pt x="131" y="0"/>
                  </a:cubicBezTo>
                  <a:cubicBezTo>
                    <a:pt x="133" y="9"/>
                    <a:pt x="134" y="19"/>
                    <a:pt x="134" y="29"/>
                  </a:cubicBezTo>
                  <a:cubicBezTo>
                    <a:pt x="134" y="40"/>
                    <a:pt x="133" y="51"/>
                    <a:pt x="129" y="62"/>
                  </a:cubicBezTo>
                  <a:cubicBezTo>
                    <a:pt x="126" y="72"/>
                    <a:pt x="121" y="83"/>
                    <a:pt x="114" y="93"/>
                  </a:cubicBezTo>
                  <a:cubicBezTo>
                    <a:pt x="107" y="103"/>
                    <a:pt x="100" y="114"/>
                    <a:pt x="90" y="125"/>
                  </a:cubicBezTo>
                  <a:cubicBezTo>
                    <a:pt x="81" y="135"/>
                    <a:pt x="71" y="147"/>
                    <a:pt x="60" y="158"/>
                  </a:cubicBezTo>
                  <a:cubicBezTo>
                    <a:pt x="0" y="220"/>
                    <a:pt x="0" y="220"/>
                    <a:pt x="0" y="220"/>
                  </a:cubicBezTo>
                  <a:cubicBezTo>
                    <a:pt x="145" y="220"/>
                    <a:pt x="145" y="220"/>
                    <a:pt x="145" y="220"/>
                  </a:cubicBezTo>
                  <a:cubicBezTo>
                    <a:pt x="145" y="274"/>
                    <a:pt x="145" y="274"/>
                    <a:pt x="145" y="274"/>
                  </a:cubicBezTo>
                  <a:cubicBezTo>
                    <a:pt x="228" y="274"/>
                    <a:pt x="228" y="274"/>
                    <a:pt x="228" y="274"/>
                  </a:cubicBezTo>
                  <a:close/>
                </a:path>
              </a:pathLst>
            </a:custGeom>
            <a:solidFill>
              <a:schemeClr val="accent2">
                <a:lumMod val="5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4472C4">
                    <a:lumMod val="60000"/>
                    <a:lumOff val="40000"/>
                  </a:srgbClr>
                </a:solidFill>
                <a:effectLst/>
                <a:uLnTx/>
                <a:uFillTx/>
                <a:latin typeface="Calibri Light" panose="020F0302020204030204"/>
                <a:ea typeface="+mn-ea"/>
                <a:cs typeface="+mn-cs"/>
              </a:endParaRPr>
            </a:p>
          </p:txBody>
        </p:sp>
        <p:sp>
          <p:nvSpPr>
            <p:cNvPr id="50" name="Freeform 35">
              <a:extLst>
                <a:ext uri="{FF2B5EF4-FFF2-40B4-BE49-F238E27FC236}">
                  <a16:creationId xmlns:a16="http://schemas.microsoft.com/office/drawing/2014/main" xmlns="" id="{2AE2354A-E5B8-4D57-841A-E8DDAF1B4908}"/>
                </a:ext>
              </a:extLst>
            </p:cNvPr>
            <p:cNvSpPr>
              <a:spLocks/>
            </p:cNvSpPr>
            <p:nvPr/>
          </p:nvSpPr>
          <p:spPr bwMode="auto">
            <a:xfrm>
              <a:off x="3752527" y="3938926"/>
              <a:ext cx="3549708" cy="954352"/>
            </a:xfrm>
            <a:custGeom>
              <a:avLst/>
              <a:gdLst>
                <a:gd name="T0" fmla="*/ 170 w 1845"/>
                <a:gd name="T1" fmla="*/ 0 h 523"/>
                <a:gd name="T2" fmla="*/ 108 w 1845"/>
                <a:gd name="T3" fmla="*/ 10 h 523"/>
                <a:gd name="T4" fmla="*/ 55 w 1845"/>
                <a:gd name="T5" fmla="*/ 38 h 523"/>
                <a:gd name="T6" fmla="*/ 20 w 1845"/>
                <a:gd name="T7" fmla="*/ 82 h 523"/>
                <a:gd name="T8" fmla="*/ 7 w 1845"/>
                <a:gd name="T9" fmla="*/ 139 h 523"/>
                <a:gd name="T10" fmla="*/ 108 w 1845"/>
                <a:gd name="T11" fmla="*/ 139 h 523"/>
                <a:gd name="T12" fmla="*/ 113 w 1845"/>
                <a:gd name="T13" fmla="*/ 115 h 523"/>
                <a:gd name="T14" fmla="*/ 128 w 1845"/>
                <a:gd name="T15" fmla="*/ 97 h 523"/>
                <a:gd name="T16" fmla="*/ 150 w 1845"/>
                <a:gd name="T17" fmla="*/ 86 h 523"/>
                <a:gd name="T18" fmla="*/ 176 w 1845"/>
                <a:gd name="T19" fmla="*/ 82 h 523"/>
                <a:gd name="T20" fmla="*/ 206 w 1845"/>
                <a:gd name="T21" fmla="*/ 87 h 523"/>
                <a:gd name="T22" fmla="*/ 228 w 1845"/>
                <a:gd name="T23" fmla="*/ 100 h 523"/>
                <a:gd name="T24" fmla="*/ 241 w 1845"/>
                <a:gd name="T25" fmla="*/ 121 h 523"/>
                <a:gd name="T26" fmla="*/ 245 w 1845"/>
                <a:gd name="T27" fmla="*/ 147 h 523"/>
                <a:gd name="T28" fmla="*/ 226 w 1845"/>
                <a:gd name="T29" fmla="*/ 198 h 523"/>
                <a:gd name="T30" fmla="*/ 169 w 1845"/>
                <a:gd name="T31" fmla="*/ 217 h 523"/>
                <a:gd name="T32" fmla="*/ 115 w 1845"/>
                <a:gd name="T33" fmla="*/ 217 h 523"/>
                <a:gd name="T34" fmla="*/ 115 w 1845"/>
                <a:gd name="T35" fmla="*/ 296 h 523"/>
                <a:gd name="T36" fmla="*/ 169 w 1845"/>
                <a:gd name="T37" fmla="*/ 296 h 523"/>
                <a:gd name="T38" fmla="*/ 204 w 1845"/>
                <a:gd name="T39" fmla="*/ 300 h 523"/>
                <a:gd name="T40" fmla="*/ 230 w 1845"/>
                <a:gd name="T41" fmla="*/ 314 h 523"/>
                <a:gd name="T42" fmla="*/ 247 w 1845"/>
                <a:gd name="T43" fmla="*/ 337 h 523"/>
                <a:gd name="T44" fmla="*/ 253 w 1845"/>
                <a:gd name="T45" fmla="*/ 372 h 523"/>
                <a:gd name="T46" fmla="*/ 248 w 1845"/>
                <a:gd name="T47" fmla="*/ 401 h 523"/>
                <a:gd name="T48" fmla="*/ 232 w 1845"/>
                <a:gd name="T49" fmla="*/ 423 h 523"/>
                <a:gd name="T50" fmla="*/ 208 w 1845"/>
                <a:gd name="T51" fmla="*/ 437 h 523"/>
                <a:gd name="T52" fmla="*/ 176 w 1845"/>
                <a:gd name="T53" fmla="*/ 442 h 523"/>
                <a:gd name="T54" fmla="*/ 146 w 1845"/>
                <a:gd name="T55" fmla="*/ 437 h 523"/>
                <a:gd name="T56" fmla="*/ 123 w 1845"/>
                <a:gd name="T57" fmla="*/ 423 h 523"/>
                <a:gd name="T58" fmla="*/ 107 w 1845"/>
                <a:gd name="T59" fmla="*/ 403 h 523"/>
                <a:gd name="T60" fmla="*/ 101 w 1845"/>
                <a:gd name="T61" fmla="*/ 377 h 523"/>
                <a:gd name="T62" fmla="*/ 0 w 1845"/>
                <a:gd name="T63" fmla="*/ 377 h 523"/>
                <a:gd name="T64" fmla="*/ 15 w 1845"/>
                <a:gd name="T65" fmla="*/ 442 h 523"/>
                <a:gd name="T66" fmla="*/ 54 w 1845"/>
                <a:gd name="T67" fmla="*/ 488 h 523"/>
                <a:gd name="T68" fmla="*/ 110 w 1845"/>
                <a:gd name="T69" fmla="*/ 514 h 523"/>
                <a:gd name="T70" fmla="*/ 170 w 1845"/>
                <a:gd name="T71" fmla="*/ 523 h 523"/>
                <a:gd name="T72" fmla="*/ 170 w 1845"/>
                <a:gd name="T73" fmla="*/ 523 h 523"/>
                <a:gd name="T74" fmla="*/ 1845 w 1845"/>
                <a:gd name="T75" fmla="*/ 523 h 523"/>
                <a:gd name="T76" fmla="*/ 1845 w 1845"/>
                <a:gd name="T77" fmla="*/ 0 h 523"/>
                <a:gd name="T78" fmla="*/ 170 w 1845"/>
                <a:gd name="T79"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45" h="523">
                  <a:moveTo>
                    <a:pt x="170" y="0"/>
                  </a:moveTo>
                  <a:cubicBezTo>
                    <a:pt x="148" y="1"/>
                    <a:pt x="128" y="4"/>
                    <a:pt x="108" y="10"/>
                  </a:cubicBezTo>
                  <a:cubicBezTo>
                    <a:pt x="88" y="17"/>
                    <a:pt x="71" y="26"/>
                    <a:pt x="55" y="38"/>
                  </a:cubicBezTo>
                  <a:cubicBezTo>
                    <a:pt x="40" y="50"/>
                    <a:pt x="29" y="65"/>
                    <a:pt x="20" y="82"/>
                  </a:cubicBezTo>
                  <a:cubicBezTo>
                    <a:pt x="11" y="99"/>
                    <a:pt x="7" y="118"/>
                    <a:pt x="7" y="139"/>
                  </a:cubicBezTo>
                  <a:cubicBezTo>
                    <a:pt x="108" y="139"/>
                    <a:pt x="108" y="139"/>
                    <a:pt x="108" y="139"/>
                  </a:cubicBezTo>
                  <a:cubicBezTo>
                    <a:pt x="108" y="130"/>
                    <a:pt x="110" y="122"/>
                    <a:pt x="113" y="115"/>
                  </a:cubicBezTo>
                  <a:cubicBezTo>
                    <a:pt x="117" y="108"/>
                    <a:pt x="122" y="102"/>
                    <a:pt x="128" y="97"/>
                  </a:cubicBezTo>
                  <a:cubicBezTo>
                    <a:pt x="134" y="92"/>
                    <a:pt x="141" y="88"/>
                    <a:pt x="150" y="86"/>
                  </a:cubicBezTo>
                  <a:cubicBezTo>
                    <a:pt x="158" y="83"/>
                    <a:pt x="167" y="82"/>
                    <a:pt x="176" y="82"/>
                  </a:cubicBezTo>
                  <a:cubicBezTo>
                    <a:pt x="188" y="82"/>
                    <a:pt x="198" y="83"/>
                    <a:pt x="206" y="87"/>
                  </a:cubicBezTo>
                  <a:cubicBezTo>
                    <a:pt x="215" y="90"/>
                    <a:pt x="222" y="94"/>
                    <a:pt x="228" y="100"/>
                  </a:cubicBezTo>
                  <a:cubicBezTo>
                    <a:pt x="234" y="106"/>
                    <a:pt x="238" y="113"/>
                    <a:pt x="241" y="121"/>
                  </a:cubicBezTo>
                  <a:cubicBezTo>
                    <a:pt x="243" y="129"/>
                    <a:pt x="245" y="137"/>
                    <a:pt x="245" y="147"/>
                  </a:cubicBezTo>
                  <a:cubicBezTo>
                    <a:pt x="245" y="168"/>
                    <a:pt x="239" y="185"/>
                    <a:pt x="226" y="198"/>
                  </a:cubicBezTo>
                  <a:cubicBezTo>
                    <a:pt x="214" y="211"/>
                    <a:pt x="195" y="217"/>
                    <a:pt x="169" y="217"/>
                  </a:cubicBezTo>
                  <a:cubicBezTo>
                    <a:pt x="115" y="217"/>
                    <a:pt x="115" y="217"/>
                    <a:pt x="115" y="217"/>
                  </a:cubicBezTo>
                  <a:cubicBezTo>
                    <a:pt x="115" y="296"/>
                    <a:pt x="115" y="296"/>
                    <a:pt x="115" y="296"/>
                  </a:cubicBezTo>
                  <a:cubicBezTo>
                    <a:pt x="169" y="296"/>
                    <a:pt x="169" y="296"/>
                    <a:pt x="169" y="296"/>
                  </a:cubicBezTo>
                  <a:cubicBezTo>
                    <a:pt x="182" y="296"/>
                    <a:pt x="194" y="297"/>
                    <a:pt x="204" y="300"/>
                  </a:cubicBezTo>
                  <a:cubicBezTo>
                    <a:pt x="214" y="303"/>
                    <a:pt x="223" y="308"/>
                    <a:pt x="230" y="314"/>
                  </a:cubicBezTo>
                  <a:cubicBezTo>
                    <a:pt x="238" y="320"/>
                    <a:pt x="243" y="328"/>
                    <a:pt x="247" y="337"/>
                  </a:cubicBezTo>
                  <a:cubicBezTo>
                    <a:pt x="251" y="347"/>
                    <a:pt x="253" y="359"/>
                    <a:pt x="253" y="372"/>
                  </a:cubicBezTo>
                  <a:cubicBezTo>
                    <a:pt x="253" y="383"/>
                    <a:pt x="251" y="392"/>
                    <a:pt x="248" y="401"/>
                  </a:cubicBezTo>
                  <a:cubicBezTo>
                    <a:pt x="244" y="409"/>
                    <a:pt x="239" y="417"/>
                    <a:pt x="232" y="423"/>
                  </a:cubicBezTo>
                  <a:cubicBezTo>
                    <a:pt x="226" y="429"/>
                    <a:pt x="218" y="434"/>
                    <a:pt x="208" y="437"/>
                  </a:cubicBezTo>
                  <a:cubicBezTo>
                    <a:pt x="199" y="440"/>
                    <a:pt x="188" y="442"/>
                    <a:pt x="176" y="442"/>
                  </a:cubicBezTo>
                  <a:cubicBezTo>
                    <a:pt x="165" y="442"/>
                    <a:pt x="155" y="440"/>
                    <a:pt x="146" y="437"/>
                  </a:cubicBezTo>
                  <a:cubicBezTo>
                    <a:pt x="137" y="434"/>
                    <a:pt x="129" y="429"/>
                    <a:pt x="123" y="423"/>
                  </a:cubicBezTo>
                  <a:cubicBezTo>
                    <a:pt x="116" y="418"/>
                    <a:pt x="111" y="411"/>
                    <a:pt x="107" y="403"/>
                  </a:cubicBezTo>
                  <a:cubicBezTo>
                    <a:pt x="103" y="395"/>
                    <a:pt x="101" y="386"/>
                    <a:pt x="101" y="377"/>
                  </a:cubicBezTo>
                  <a:cubicBezTo>
                    <a:pt x="0" y="377"/>
                    <a:pt x="0" y="377"/>
                    <a:pt x="0" y="377"/>
                  </a:cubicBezTo>
                  <a:cubicBezTo>
                    <a:pt x="0" y="402"/>
                    <a:pt x="5" y="424"/>
                    <a:pt x="15" y="442"/>
                  </a:cubicBezTo>
                  <a:cubicBezTo>
                    <a:pt x="25" y="460"/>
                    <a:pt x="38" y="475"/>
                    <a:pt x="54" y="488"/>
                  </a:cubicBezTo>
                  <a:cubicBezTo>
                    <a:pt x="71" y="500"/>
                    <a:pt x="89" y="509"/>
                    <a:pt x="110" y="514"/>
                  </a:cubicBezTo>
                  <a:cubicBezTo>
                    <a:pt x="129" y="520"/>
                    <a:pt x="150" y="523"/>
                    <a:pt x="170" y="523"/>
                  </a:cubicBezTo>
                  <a:cubicBezTo>
                    <a:pt x="170" y="523"/>
                    <a:pt x="170" y="523"/>
                    <a:pt x="170" y="523"/>
                  </a:cubicBezTo>
                  <a:cubicBezTo>
                    <a:pt x="1845" y="523"/>
                    <a:pt x="1845" y="523"/>
                    <a:pt x="1845" y="523"/>
                  </a:cubicBezTo>
                  <a:cubicBezTo>
                    <a:pt x="1845" y="0"/>
                    <a:pt x="1845" y="0"/>
                    <a:pt x="1845" y="0"/>
                  </a:cubicBezTo>
                  <a:cubicBezTo>
                    <a:pt x="170" y="0"/>
                    <a:pt x="170" y="0"/>
                    <a:pt x="170" y="0"/>
                  </a:cubicBezTo>
                  <a:close/>
                </a:path>
              </a:pathLst>
            </a:custGeom>
            <a:solidFill>
              <a:schemeClr val="accent3">
                <a:alpha val="3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4472C4">
                    <a:lumMod val="60000"/>
                    <a:lumOff val="40000"/>
                  </a:srgbClr>
                </a:solidFill>
                <a:effectLst/>
                <a:uLnTx/>
                <a:uFillTx/>
                <a:latin typeface="Calibri Light" panose="020F0302020204030204"/>
                <a:ea typeface="+mn-ea"/>
                <a:cs typeface="+mn-cs"/>
              </a:endParaRPr>
            </a:p>
          </p:txBody>
        </p:sp>
        <p:sp>
          <p:nvSpPr>
            <p:cNvPr id="58" name="Freeform 16">
              <a:extLst>
                <a:ext uri="{FF2B5EF4-FFF2-40B4-BE49-F238E27FC236}">
                  <a16:creationId xmlns:a16="http://schemas.microsoft.com/office/drawing/2014/main" xmlns="" id="{01E5EC49-30A5-4D39-91B1-4D35EB5ADDCE}"/>
                </a:ext>
              </a:extLst>
            </p:cNvPr>
            <p:cNvSpPr>
              <a:spLocks/>
            </p:cNvSpPr>
            <p:nvPr/>
          </p:nvSpPr>
          <p:spPr bwMode="auto">
            <a:xfrm>
              <a:off x="4070594" y="4140801"/>
              <a:ext cx="579482" cy="752476"/>
            </a:xfrm>
            <a:custGeom>
              <a:avLst/>
              <a:gdLst>
                <a:gd name="T0" fmla="*/ 112 w 206"/>
                <a:gd name="T1" fmla="*/ 0 h 267"/>
                <a:gd name="T2" fmla="*/ 114 w 206"/>
                <a:gd name="T3" fmla="*/ 21 h 267"/>
                <a:gd name="T4" fmla="*/ 110 w 206"/>
                <a:gd name="T5" fmla="*/ 43 h 267"/>
                <a:gd name="T6" fmla="*/ 100 w 206"/>
                <a:gd name="T7" fmla="*/ 62 h 267"/>
                <a:gd name="T8" fmla="*/ 84 w 206"/>
                <a:gd name="T9" fmla="*/ 79 h 267"/>
                <a:gd name="T10" fmla="*/ 63 w 206"/>
                <a:gd name="T11" fmla="*/ 93 h 267"/>
                <a:gd name="T12" fmla="*/ 105 w 206"/>
                <a:gd name="T13" fmla="*/ 122 h 267"/>
                <a:gd name="T14" fmla="*/ 119 w 206"/>
                <a:gd name="T15" fmla="*/ 170 h 267"/>
                <a:gd name="T16" fmla="*/ 110 w 206"/>
                <a:gd name="T17" fmla="*/ 211 h 267"/>
                <a:gd name="T18" fmla="*/ 85 w 206"/>
                <a:gd name="T19" fmla="*/ 241 h 267"/>
                <a:gd name="T20" fmla="*/ 47 w 206"/>
                <a:gd name="T21" fmla="*/ 260 h 267"/>
                <a:gd name="T22" fmla="*/ 0 w 206"/>
                <a:gd name="T23" fmla="*/ 267 h 267"/>
                <a:gd name="T24" fmla="*/ 206 w 206"/>
                <a:gd name="T25" fmla="*/ 267 h 267"/>
                <a:gd name="T26" fmla="*/ 112 w 206"/>
                <a:gd name="T27"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6" h="267">
                  <a:moveTo>
                    <a:pt x="112" y="0"/>
                  </a:moveTo>
                  <a:cubicBezTo>
                    <a:pt x="113" y="7"/>
                    <a:pt x="114" y="14"/>
                    <a:pt x="114" y="21"/>
                  </a:cubicBezTo>
                  <a:cubicBezTo>
                    <a:pt x="114" y="28"/>
                    <a:pt x="112" y="35"/>
                    <a:pt x="110" y="43"/>
                  </a:cubicBezTo>
                  <a:cubicBezTo>
                    <a:pt x="108" y="50"/>
                    <a:pt x="104" y="56"/>
                    <a:pt x="100" y="62"/>
                  </a:cubicBezTo>
                  <a:cubicBezTo>
                    <a:pt x="96" y="68"/>
                    <a:pt x="91" y="74"/>
                    <a:pt x="84" y="79"/>
                  </a:cubicBezTo>
                  <a:cubicBezTo>
                    <a:pt x="78" y="84"/>
                    <a:pt x="71" y="89"/>
                    <a:pt x="63" y="93"/>
                  </a:cubicBezTo>
                  <a:cubicBezTo>
                    <a:pt x="81" y="99"/>
                    <a:pt x="96" y="109"/>
                    <a:pt x="105" y="122"/>
                  </a:cubicBezTo>
                  <a:cubicBezTo>
                    <a:pt x="114" y="135"/>
                    <a:pt x="119" y="152"/>
                    <a:pt x="119" y="170"/>
                  </a:cubicBezTo>
                  <a:cubicBezTo>
                    <a:pt x="119" y="185"/>
                    <a:pt x="116" y="199"/>
                    <a:pt x="110" y="211"/>
                  </a:cubicBezTo>
                  <a:cubicBezTo>
                    <a:pt x="104" y="223"/>
                    <a:pt x="95" y="233"/>
                    <a:pt x="85" y="241"/>
                  </a:cubicBezTo>
                  <a:cubicBezTo>
                    <a:pt x="74" y="250"/>
                    <a:pt x="62" y="256"/>
                    <a:pt x="47" y="260"/>
                  </a:cubicBezTo>
                  <a:cubicBezTo>
                    <a:pt x="33" y="265"/>
                    <a:pt x="17" y="267"/>
                    <a:pt x="0" y="267"/>
                  </a:cubicBezTo>
                  <a:cubicBezTo>
                    <a:pt x="206" y="267"/>
                    <a:pt x="206" y="267"/>
                    <a:pt x="206" y="267"/>
                  </a:cubicBezTo>
                  <a:cubicBezTo>
                    <a:pt x="143" y="88"/>
                    <a:pt x="120" y="23"/>
                    <a:pt x="112" y="0"/>
                  </a:cubicBezTo>
                  <a:close/>
                </a:path>
              </a:pathLst>
            </a:custGeom>
            <a:solidFill>
              <a:schemeClr val="accent3">
                <a:lumMod val="5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4472C4">
                    <a:lumMod val="60000"/>
                    <a:lumOff val="40000"/>
                  </a:srgbClr>
                </a:solidFill>
                <a:effectLst/>
                <a:uLnTx/>
                <a:uFillTx/>
                <a:latin typeface="Calibri Light" panose="020F0302020204030204"/>
                <a:ea typeface="+mn-ea"/>
                <a:cs typeface="+mn-cs"/>
              </a:endParaRPr>
            </a:p>
          </p:txBody>
        </p:sp>
        <p:sp>
          <p:nvSpPr>
            <p:cNvPr id="59" name="Freeform 16">
              <a:extLst>
                <a:ext uri="{FF2B5EF4-FFF2-40B4-BE49-F238E27FC236}">
                  <a16:creationId xmlns:a16="http://schemas.microsoft.com/office/drawing/2014/main" xmlns="" id="{17909018-935C-41C5-9591-8F5826868D0C}"/>
                </a:ext>
              </a:extLst>
            </p:cNvPr>
            <p:cNvSpPr>
              <a:spLocks noEditPoints="1"/>
            </p:cNvSpPr>
            <p:nvPr/>
          </p:nvSpPr>
          <p:spPr bwMode="auto">
            <a:xfrm>
              <a:off x="7765940" y="3938926"/>
              <a:ext cx="3578942" cy="954352"/>
            </a:xfrm>
            <a:custGeom>
              <a:avLst/>
              <a:gdLst>
                <a:gd name="T0" fmla="*/ 553 w 3183"/>
                <a:gd name="T1" fmla="*/ 0 h 892"/>
                <a:gd name="T2" fmla="*/ 452 w 3183"/>
                <a:gd name="T3" fmla="*/ 0 h 892"/>
                <a:gd name="T4" fmla="*/ 373 w 3183"/>
                <a:gd name="T5" fmla="*/ 0 h 892"/>
                <a:gd name="T6" fmla="*/ 0 w 3183"/>
                <a:gd name="T7" fmla="*/ 588 h 892"/>
                <a:gd name="T8" fmla="*/ 8 w 3183"/>
                <a:gd name="T9" fmla="*/ 699 h 892"/>
                <a:gd name="T10" fmla="*/ 375 w 3183"/>
                <a:gd name="T11" fmla="*/ 699 h 892"/>
                <a:gd name="T12" fmla="*/ 375 w 3183"/>
                <a:gd name="T13" fmla="*/ 892 h 892"/>
                <a:gd name="T14" fmla="*/ 452 w 3183"/>
                <a:gd name="T15" fmla="*/ 892 h 892"/>
                <a:gd name="T16" fmla="*/ 553 w 3183"/>
                <a:gd name="T17" fmla="*/ 892 h 892"/>
                <a:gd name="T18" fmla="*/ 3183 w 3183"/>
                <a:gd name="T19" fmla="*/ 892 h 892"/>
                <a:gd name="T20" fmla="*/ 3183 w 3183"/>
                <a:gd name="T21" fmla="*/ 0 h 892"/>
                <a:gd name="T22" fmla="*/ 553 w 3183"/>
                <a:gd name="T23" fmla="*/ 0 h 892"/>
                <a:gd name="T24" fmla="*/ 375 w 3183"/>
                <a:gd name="T25" fmla="*/ 558 h 892"/>
                <a:gd name="T26" fmla="*/ 176 w 3183"/>
                <a:gd name="T27" fmla="*/ 558 h 892"/>
                <a:gd name="T28" fmla="*/ 363 w 3183"/>
                <a:gd name="T29" fmla="*/ 263 h 892"/>
                <a:gd name="T30" fmla="*/ 375 w 3183"/>
                <a:gd name="T31" fmla="*/ 242 h 892"/>
                <a:gd name="T32" fmla="*/ 375 w 3183"/>
                <a:gd name="T33" fmla="*/ 558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83" h="892">
                  <a:moveTo>
                    <a:pt x="553" y="0"/>
                  </a:moveTo>
                  <a:lnTo>
                    <a:pt x="452" y="0"/>
                  </a:lnTo>
                  <a:lnTo>
                    <a:pt x="373" y="0"/>
                  </a:lnTo>
                  <a:lnTo>
                    <a:pt x="0" y="588"/>
                  </a:lnTo>
                  <a:lnTo>
                    <a:pt x="8" y="699"/>
                  </a:lnTo>
                  <a:lnTo>
                    <a:pt x="375" y="699"/>
                  </a:lnTo>
                  <a:lnTo>
                    <a:pt x="375" y="892"/>
                  </a:lnTo>
                  <a:lnTo>
                    <a:pt x="452" y="892"/>
                  </a:lnTo>
                  <a:lnTo>
                    <a:pt x="553" y="892"/>
                  </a:lnTo>
                  <a:lnTo>
                    <a:pt x="3183" y="892"/>
                  </a:lnTo>
                  <a:lnTo>
                    <a:pt x="3183" y="0"/>
                  </a:lnTo>
                  <a:lnTo>
                    <a:pt x="553" y="0"/>
                  </a:lnTo>
                  <a:close/>
                  <a:moveTo>
                    <a:pt x="375" y="558"/>
                  </a:moveTo>
                  <a:lnTo>
                    <a:pt x="176" y="558"/>
                  </a:lnTo>
                  <a:lnTo>
                    <a:pt x="363" y="263"/>
                  </a:lnTo>
                  <a:lnTo>
                    <a:pt x="375" y="242"/>
                  </a:lnTo>
                  <a:lnTo>
                    <a:pt x="375" y="558"/>
                  </a:lnTo>
                  <a:close/>
                </a:path>
              </a:pathLst>
            </a:custGeom>
            <a:solidFill>
              <a:schemeClr val="accent4">
                <a:alpha val="3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4472C4">
                    <a:lumMod val="60000"/>
                    <a:lumOff val="40000"/>
                  </a:srgbClr>
                </a:solidFill>
                <a:effectLst/>
                <a:uLnTx/>
                <a:uFillTx/>
                <a:latin typeface="Calibri Light" panose="020F0302020204030204"/>
                <a:ea typeface="+mn-ea"/>
                <a:cs typeface="+mn-cs"/>
              </a:endParaRPr>
            </a:p>
          </p:txBody>
        </p:sp>
        <p:sp>
          <p:nvSpPr>
            <p:cNvPr id="74" name="Freeform 5">
              <a:extLst>
                <a:ext uri="{FF2B5EF4-FFF2-40B4-BE49-F238E27FC236}">
                  <a16:creationId xmlns:a16="http://schemas.microsoft.com/office/drawing/2014/main" xmlns="" id="{72066541-23E8-415E-A584-CA7663612766}"/>
                </a:ext>
              </a:extLst>
            </p:cNvPr>
            <p:cNvSpPr>
              <a:spLocks/>
            </p:cNvSpPr>
            <p:nvPr/>
          </p:nvSpPr>
          <p:spPr bwMode="auto">
            <a:xfrm>
              <a:off x="8357664" y="3938926"/>
              <a:ext cx="343175" cy="954352"/>
            </a:xfrm>
            <a:custGeom>
              <a:avLst/>
              <a:gdLst>
                <a:gd name="T0" fmla="*/ 2 w 210"/>
                <a:gd name="T1" fmla="*/ 0 h 584"/>
                <a:gd name="T2" fmla="*/ 0 w 210"/>
                <a:gd name="T3" fmla="*/ 0 h 584"/>
                <a:gd name="T4" fmla="*/ 0 w 210"/>
                <a:gd name="T5" fmla="*/ 366 h 584"/>
                <a:gd name="T6" fmla="*/ 67 w 210"/>
                <a:gd name="T7" fmla="*/ 366 h 584"/>
                <a:gd name="T8" fmla="*/ 67 w 210"/>
                <a:gd name="T9" fmla="*/ 459 h 584"/>
                <a:gd name="T10" fmla="*/ 0 w 210"/>
                <a:gd name="T11" fmla="*/ 459 h 584"/>
                <a:gd name="T12" fmla="*/ 0 w 210"/>
                <a:gd name="T13" fmla="*/ 584 h 584"/>
                <a:gd name="T14" fmla="*/ 2 w 210"/>
                <a:gd name="T15" fmla="*/ 584 h 584"/>
                <a:gd name="T16" fmla="*/ 210 w 210"/>
                <a:gd name="T17" fmla="*/ 584 h 584"/>
                <a:gd name="T18" fmla="*/ 2 w 210"/>
                <a:gd name="T19"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584">
                  <a:moveTo>
                    <a:pt x="2" y="0"/>
                  </a:moveTo>
                  <a:lnTo>
                    <a:pt x="0" y="0"/>
                  </a:lnTo>
                  <a:lnTo>
                    <a:pt x="0" y="366"/>
                  </a:lnTo>
                  <a:lnTo>
                    <a:pt x="67" y="366"/>
                  </a:lnTo>
                  <a:lnTo>
                    <a:pt x="67" y="459"/>
                  </a:lnTo>
                  <a:lnTo>
                    <a:pt x="0" y="459"/>
                  </a:lnTo>
                  <a:lnTo>
                    <a:pt x="0" y="584"/>
                  </a:lnTo>
                  <a:lnTo>
                    <a:pt x="2" y="584"/>
                  </a:lnTo>
                  <a:lnTo>
                    <a:pt x="210" y="584"/>
                  </a:lnTo>
                  <a:lnTo>
                    <a:pt x="2" y="0"/>
                  </a:lnTo>
                  <a:close/>
                </a:path>
              </a:pathLst>
            </a:custGeom>
            <a:solidFill>
              <a:schemeClr val="accent4">
                <a:lumMod val="5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4472C4">
                    <a:lumMod val="60000"/>
                    <a:lumOff val="40000"/>
                  </a:srgbClr>
                </a:solidFill>
                <a:effectLst/>
                <a:uLnTx/>
                <a:uFillTx/>
                <a:latin typeface="Calibri Light" panose="020F0302020204030204"/>
                <a:ea typeface="+mn-ea"/>
                <a:cs typeface="+mn-cs"/>
              </a:endParaRPr>
            </a:p>
          </p:txBody>
        </p:sp>
        <p:sp>
          <p:nvSpPr>
            <p:cNvPr id="76" name="TextBox 28">
              <a:extLst>
                <a:ext uri="{FF2B5EF4-FFF2-40B4-BE49-F238E27FC236}">
                  <a16:creationId xmlns:a16="http://schemas.microsoft.com/office/drawing/2014/main" xmlns="" id="{235C343A-D73C-4440-9DDA-59D4E42F1CFA}"/>
                </a:ext>
              </a:extLst>
            </p:cNvPr>
            <p:cNvSpPr txBox="1"/>
            <p:nvPr/>
          </p:nvSpPr>
          <p:spPr>
            <a:xfrm>
              <a:off x="4569053" y="4021698"/>
              <a:ext cx="3786792" cy="110319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Light" panose="020F0302020204030204"/>
                  <a:ea typeface="Roboto" charset="0"/>
                  <a:cs typeface="Roboto" charset="0"/>
                </a:rPr>
                <a:t>Stakeholder</a:t>
              </a:r>
            </a:p>
          </p:txBody>
        </p:sp>
        <p:sp>
          <p:nvSpPr>
            <p:cNvPr id="78" name="TextBox 30">
              <a:extLst>
                <a:ext uri="{FF2B5EF4-FFF2-40B4-BE49-F238E27FC236}">
                  <a16:creationId xmlns:a16="http://schemas.microsoft.com/office/drawing/2014/main" xmlns="" id="{57DF3ED2-B733-432B-B392-173711F26A8C}"/>
                </a:ext>
              </a:extLst>
            </p:cNvPr>
            <p:cNvSpPr txBox="1"/>
            <p:nvPr/>
          </p:nvSpPr>
          <p:spPr>
            <a:xfrm>
              <a:off x="8586362" y="3757996"/>
              <a:ext cx="2916830" cy="12890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err="1">
                  <a:ln>
                    <a:noFill/>
                  </a:ln>
                  <a:solidFill>
                    <a:prstClr val="white"/>
                  </a:solidFill>
                  <a:effectLst/>
                  <a:uLnTx/>
                  <a:uFillTx/>
                  <a:latin typeface="Calibri Light" panose="020F0302020204030204"/>
                  <a:ea typeface="Roboto" charset="0"/>
                  <a:cs typeface="Roboto" charset="0"/>
                </a:rPr>
                <a:t>Risiko</a:t>
              </a:r>
              <a:r>
                <a:rPr kumimoji="0" lang="en-GB" sz="1600" b="1" i="0" u="none" strike="noStrike" kern="1200" cap="none" spc="0" normalizeH="0" baseline="0" noProof="0" dirty="0">
                  <a:ln>
                    <a:noFill/>
                  </a:ln>
                  <a:solidFill>
                    <a:prstClr val="white"/>
                  </a:solidFill>
                  <a:effectLst/>
                  <a:uLnTx/>
                  <a:uFillTx/>
                  <a:latin typeface="Calibri Light" panose="020F0302020204030204"/>
                  <a:ea typeface="Roboto" charset="0"/>
                  <a:cs typeface="Roboto" charset="0"/>
                </a:rPr>
                <a:t>- </a:t>
              </a:r>
              <a:r>
                <a:rPr kumimoji="0" lang="en-GB" sz="1600" b="1" i="0" u="none" strike="noStrike" kern="1200" cap="none" spc="0" normalizeH="0" baseline="0" noProof="0" dirty="0" err="1">
                  <a:ln>
                    <a:noFill/>
                  </a:ln>
                  <a:solidFill>
                    <a:prstClr val="white"/>
                  </a:solidFill>
                  <a:effectLst/>
                  <a:uLnTx/>
                  <a:uFillTx/>
                  <a:latin typeface="Calibri Light" panose="020F0302020204030204"/>
                  <a:ea typeface="Roboto" charset="0"/>
                  <a:cs typeface="Roboto" charset="0"/>
                </a:rPr>
                <a:t>beurteilungen</a:t>
              </a:r>
              <a:endParaRPr kumimoji="0" lang="en-GB" sz="1600" b="1" i="0" u="none" strike="noStrike" kern="1200" cap="none" spc="0" normalizeH="0" baseline="0" noProof="0" dirty="0">
                <a:ln>
                  <a:noFill/>
                </a:ln>
                <a:solidFill>
                  <a:prstClr val="white"/>
                </a:solidFill>
                <a:effectLst/>
                <a:uLnTx/>
                <a:uFillTx/>
                <a:latin typeface="Calibri Light" panose="020F0302020204030204"/>
                <a:ea typeface="Roboto" charset="0"/>
                <a:cs typeface="Roboto" charset="0"/>
              </a:endParaRPr>
            </a:p>
          </p:txBody>
        </p:sp>
        <p:sp>
          <p:nvSpPr>
            <p:cNvPr id="79" name="TextBox 38">
              <a:extLst>
                <a:ext uri="{FF2B5EF4-FFF2-40B4-BE49-F238E27FC236}">
                  <a16:creationId xmlns:a16="http://schemas.microsoft.com/office/drawing/2014/main" xmlns="" id="{619B903A-C41A-480B-96C5-2FAE0EEE2D8E}"/>
                </a:ext>
              </a:extLst>
            </p:cNvPr>
            <p:cNvSpPr txBox="1"/>
            <p:nvPr/>
          </p:nvSpPr>
          <p:spPr>
            <a:xfrm>
              <a:off x="8717570" y="2847273"/>
              <a:ext cx="3990927" cy="110318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Light" panose="020F0302020204030204"/>
                  <a:ea typeface="Roboto" charset="0"/>
                  <a:cs typeface="Roboto" charset="0"/>
                </a:rPr>
                <a:t>Organisation</a:t>
              </a:r>
            </a:p>
          </p:txBody>
        </p:sp>
        <p:sp>
          <p:nvSpPr>
            <p:cNvPr id="80" name="TextBox 40">
              <a:extLst>
                <a:ext uri="{FF2B5EF4-FFF2-40B4-BE49-F238E27FC236}">
                  <a16:creationId xmlns:a16="http://schemas.microsoft.com/office/drawing/2014/main" xmlns="" id="{7A52F794-A87D-4CE9-AC8A-C63F4892EB31}"/>
                </a:ext>
              </a:extLst>
            </p:cNvPr>
            <p:cNvSpPr txBox="1"/>
            <p:nvPr/>
          </p:nvSpPr>
          <p:spPr>
            <a:xfrm>
              <a:off x="4626992" y="2847273"/>
              <a:ext cx="1861056" cy="7462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Light" panose="020F0302020204030204"/>
                  <a:ea typeface="Roboto" charset="0"/>
                  <a:cs typeface="Roboto" charset="0"/>
                </a:rPr>
                <a:t>Branche</a:t>
              </a:r>
            </a:p>
          </p:txBody>
        </p:sp>
      </p:grpSp>
      <p:sp>
        <p:nvSpPr>
          <p:cNvPr id="5" name="TextBox 4">
            <a:extLst>
              <a:ext uri="{FF2B5EF4-FFF2-40B4-BE49-F238E27FC236}">
                <a16:creationId xmlns:a16="http://schemas.microsoft.com/office/drawing/2014/main" xmlns="" id="{614852B5-6C80-4483-A90A-33D1B5B09270}"/>
              </a:ext>
            </a:extLst>
          </p:cNvPr>
          <p:cNvSpPr txBox="1"/>
          <p:nvPr/>
        </p:nvSpPr>
        <p:spPr>
          <a:xfrm>
            <a:off x="9275042" y="4434767"/>
            <a:ext cx="2573479"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45473"/>
                </a:solidFill>
                <a:effectLst/>
                <a:uLnTx/>
                <a:uFillTx/>
                <a:latin typeface="Calibri" panose="020F0502020204030204"/>
                <a:ea typeface="+mn-ea"/>
                <a:cs typeface="+mn-cs"/>
              </a:rPr>
              <a:t>Später in diesem Modul lernen Sie die </a:t>
            </a:r>
            <a:r>
              <a:rPr kumimoji="0" lang="en-GB" sz="1800" b="0" i="0" u="none" strike="noStrike" kern="1200" cap="none" spc="0" normalizeH="0" baseline="0" noProof="0" dirty="0" err="1">
                <a:ln>
                  <a:noFill/>
                </a:ln>
                <a:solidFill>
                  <a:srgbClr val="245473"/>
                </a:solidFill>
                <a:effectLst/>
                <a:uLnTx/>
                <a:uFillTx/>
                <a:latin typeface="Calibri" panose="020F0502020204030204"/>
                <a:ea typeface="+mn-ea"/>
                <a:cs typeface="+mn-cs"/>
              </a:rPr>
              <a:t>Bedeutung</a:t>
            </a:r>
            <a:r>
              <a:rPr kumimoji="0" lang="en-GB" sz="1800" b="0" i="0" u="none" strike="noStrike" kern="1200" cap="none" spc="0" normalizeH="0" baseline="0" noProof="0" dirty="0">
                <a:ln>
                  <a:noFill/>
                </a:ln>
                <a:solidFill>
                  <a:srgbClr val="245473"/>
                </a:solidFill>
                <a:effectLst/>
                <a:uLnTx/>
                <a:uFillTx/>
                <a:latin typeface="Calibri" panose="020F0502020204030204"/>
                <a:ea typeface="+mn-ea"/>
                <a:cs typeface="+mn-cs"/>
              </a:rPr>
              <a:t> von Social Listening im Kontext der </a:t>
            </a:r>
            <a:r>
              <a:rPr kumimoji="0" lang="en-GB" sz="1800" b="0" i="0" u="none" strike="noStrike" kern="1200" cap="none" spc="0" normalizeH="0" baseline="0" noProof="0" dirty="0" err="1">
                <a:ln>
                  <a:noFill/>
                </a:ln>
                <a:solidFill>
                  <a:srgbClr val="245473"/>
                </a:solidFill>
                <a:effectLst/>
                <a:uLnTx/>
                <a:uFillTx/>
                <a:latin typeface="Calibri" panose="020F0502020204030204"/>
                <a:ea typeface="+mn-ea"/>
                <a:cs typeface="+mn-cs"/>
              </a:rPr>
              <a:t>Risikofrüh-erkennung</a:t>
            </a:r>
            <a:r>
              <a:rPr kumimoji="0" lang="en-GB" sz="1800" b="0" i="0" u="none" strike="noStrike" kern="1200" cap="none" spc="0" normalizeH="0" baseline="0" noProof="0" dirty="0">
                <a:ln>
                  <a:noFill/>
                </a:ln>
                <a:solidFill>
                  <a:srgbClr val="245473"/>
                </a:solidFill>
                <a:effectLst/>
                <a:uLnTx/>
                <a:uFillTx/>
                <a:latin typeface="Calibri" panose="020F0502020204030204"/>
                <a:ea typeface="+mn-ea"/>
                <a:cs typeface="+mn-cs"/>
              </a:rPr>
              <a:t> kennen.</a:t>
            </a:r>
            <a:endParaRPr kumimoji="0" lang="en-IE" sz="1800" b="0" i="0" u="none" strike="noStrike" kern="1200" cap="none" spc="0" normalizeH="0" baseline="0" noProof="0" dirty="0">
              <a:ln>
                <a:noFill/>
              </a:ln>
              <a:solidFill>
                <a:srgbClr val="245473"/>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9562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a:extLst>
              <a:ext uri="{FF2B5EF4-FFF2-40B4-BE49-F238E27FC236}">
                <a16:creationId xmlns:a16="http://schemas.microsoft.com/office/drawing/2014/main" xmlns="" id="{DE1136C1-F269-4F93-96A9-E64BC3C35807}"/>
              </a:ext>
            </a:extLst>
          </p:cNvPr>
          <p:cNvSpPr/>
          <p:nvPr/>
        </p:nvSpPr>
        <p:spPr>
          <a:xfrm>
            <a:off x="1077686" y="544286"/>
            <a:ext cx="783771" cy="806249"/>
          </a:xfrm>
          <a:prstGeom prst="dodecagon">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 name="Objekt 2" hidden="1">
            <a:extLst>
              <a:ext uri="{FF2B5EF4-FFF2-40B4-BE49-F238E27FC236}">
                <a16:creationId xmlns:a16="http://schemas.microsoft.com/office/drawing/2014/main" xmlns="" id="{E57B5800-0173-4058-8602-C7B764792FF4}"/>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E57B5800-0173-4058-8602-C7B764792FF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3" name="Rechteck 42">
            <a:extLst>
              <a:ext uri="{FF2B5EF4-FFF2-40B4-BE49-F238E27FC236}">
                <a16:creationId xmlns:a16="http://schemas.microsoft.com/office/drawing/2014/main" xmlns="" id="{25128D86-AAE1-4396-B6E9-A7944E8D8C6A}"/>
              </a:ext>
            </a:extLst>
          </p:cNvPr>
          <p:cNvSpPr/>
          <p:nvPr/>
        </p:nvSpPr>
        <p:spPr>
          <a:xfrm>
            <a:off x="4441210" y="3948995"/>
            <a:ext cx="3371789" cy="847564"/>
          </a:xfrm>
          <a:prstGeom prst="rect">
            <a:avLst/>
          </a:prstGeom>
          <a:solidFill>
            <a:schemeClr val="accent2"/>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44" name="Rechteck 43">
            <a:extLst>
              <a:ext uri="{FF2B5EF4-FFF2-40B4-BE49-F238E27FC236}">
                <a16:creationId xmlns:a16="http://schemas.microsoft.com/office/drawing/2014/main" xmlns="" id="{314A3D04-3A27-4503-85D4-9931FA2B3A03}"/>
              </a:ext>
            </a:extLst>
          </p:cNvPr>
          <p:cNvSpPr/>
          <p:nvPr/>
        </p:nvSpPr>
        <p:spPr>
          <a:xfrm>
            <a:off x="4450337" y="4864061"/>
            <a:ext cx="4631038" cy="1198261"/>
          </a:xfrm>
          <a:prstGeom prst="rect">
            <a:avLst/>
          </a:pr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1257718" y="653182"/>
            <a:ext cx="8852375" cy="697353"/>
          </a:xfrm>
        </p:spPr>
        <p:txBody>
          <a:bodyPr/>
          <a:lstStyle/>
          <a:p>
            <a:r>
              <a:rPr lang="en-GB" dirty="0">
                <a:solidFill>
                  <a:schemeClr val="bg1"/>
                </a:solidFill>
              </a:rPr>
              <a:t>2     </a:t>
            </a:r>
            <a:r>
              <a:rPr lang="en-GB" dirty="0">
                <a:solidFill>
                  <a:schemeClr val="accent2">
                    <a:lumMod val="75000"/>
                  </a:schemeClr>
                </a:solidFill>
              </a:rPr>
              <a:t>Organisation: KPIs</a:t>
            </a:r>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93805" y="1943641"/>
            <a:ext cx="4356532" cy="3006254"/>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ts val="600"/>
              </a:spcBef>
              <a:spcAft>
                <a:spcPts val="0"/>
              </a:spcAft>
              <a:buClrTx/>
              <a:buSzTx/>
              <a:buFont typeface="Arial"/>
              <a:buNone/>
              <a:tabLst/>
              <a:defRPr/>
            </a:pPr>
            <a:r>
              <a:rPr lang="en-GB" sz="2000" dirty="0">
                <a:solidFill>
                  <a:srgbClr val="245473"/>
                </a:solidFill>
                <a:latin typeface="Calibri Light" panose="020F0302020204030204"/>
              </a:rPr>
              <a:t>Es gibt eine Fülle von </a:t>
            </a:r>
            <a:r>
              <a:rPr lang="en-GB" sz="2000" dirty="0" err="1">
                <a:solidFill>
                  <a:srgbClr val="245473"/>
                </a:solidFill>
                <a:latin typeface="Calibri Light" panose="020F0302020204030204"/>
              </a:rPr>
              <a:t>Informationen</a:t>
            </a:r>
            <a:r>
              <a:rPr lang="en-GB" sz="2000" dirty="0">
                <a:solidFill>
                  <a:srgbClr val="245473"/>
                </a:solidFill>
                <a:latin typeface="Calibri Light" panose="020F0302020204030204"/>
              </a:rPr>
              <a:t>, um </a:t>
            </a:r>
            <a:r>
              <a:rPr lang="en-GB" sz="2000" dirty="0" err="1">
                <a:solidFill>
                  <a:srgbClr val="245473"/>
                </a:solidFill>
                <a:latin typeface="Calibri Light" panose="020F0302020204030204"/>
              </a:rPr>
              <a:t>Frühwarnindikatoren</a:t>
            </a:r>
            <a:r>
              <a:rPr lang="en-GB" sz="2000" dirty="0">
                <a:solidFill>
                  <a:srgbClr val="245473"/>
                </a:solidFill>
                <a:latin typeface="Calibri Light" panose="020F0302020204030204"/>
              </a:rPr>
              <a:t> </a:t>
            </a:r>
            <a:r>
              <a:rPr lang="en-GB" sz="2000" dirty="0" err="1">
                <a:solidFill>
                  <a:srgbClr val="245473"/>
                </a:solidFill>
                <a:latin typeface="Calibri Light" panose="020F0302020204030204"/>
              </a:rPr>
              <a:t>zu</a:t>
            </a:r>
            <a:r>
              <a:rPr lang="en-GB" sz="2000" dirty="0">
                <a:solidFill>
                  <a:srgbClr val="245473"/>
                </a:solidFill>
                <a:latin typeface="Calibri Light" panose="020F0302020204030204"/>
              </a:rPr>
              <a:t> </a:t>
            </a:r>
            <a:r>
              <a:rPr lang="en-GB" sz="2000" dirty="0" err="1">
                <a:solidFill>
                  <a:srgbClr val="245473"/>
                </a:solidFill>
                <a:latin typeface="Calibri Light" panose="020F0302020204030204"/>
              </a:rPr>
              <a:t>identifizieren</a:t>
            </a:r>
            <a:r>
              <a:rPr lang="en-GB" sz="2000" dirty="0">
                <a:solidFill>
                  <a:srgbClr val="245473"/>
                </a:solidFill>
                <a:latin typeface="Calibri Light" panose="020F0302020204030204"/>
              </a:rPr>
              <a:t>. </a:t>
            </a:r>
          </a:p>
          <a:p>
            <a:pPr marL="0" marR="0" lvl="0" indent="0" algn="l" defTabSz="1087636" rtl="0" eaLnBrk="1" fontAlgn="auto" latinLnBrk="0" hangingPunct="1">
              <a:lnSpc>
                <a:spcPct val="100000"/>
              </a:lnSpc>
              <a:spcBef>
                <a:spcPts val="600"/>
              </a:spcBef>
              <a:spcAft>
                <a:spcPts val="0"/>
              </a:spcAft>
              <a:buClrTx/>
              <a:buSzTx/>
              <a:buFont typeface="Arial"/>
              <a:buNone/>
              <a:tabLst/>
              <a:defRPr/>
            </a:pPr>
            <a:r>
              <a:rPr lang="en-GB" sz="2000" dirty="0">
                <a:solidFill>
                  <a:srgbClr val="245473"/>
                </a:solidFill>
                <a:latin typeface="Calibri Light" panose="020F0302020204030204"/>
              </a:rPr>
              <a:t>Die Herausforderung besteht darin, an den richtigen Stellen zu suchen und die Informationen zu operationalisieren.</a:t>
            </a:r>
          </a:p>
          <a:p>
            <a:pPr marL="0" marR="0" lvl="0" indent="0" algn="l" defTabSz="1087636" rtl="0" eaLnBrk="1" fontAlgn="auto" latinLnBrk="0" hangingPunct="1">
              <a:lnSpc>
                <a:spcPct val="100000"/>
              </a:lnSpc>
              <a:spcBef>
                <a:spcPts val="600"/>
              </a:spcBef>
              <a:spcAft>
                <a:spcPts val="0"/>
              </a:spcAft>
              <a:buClrTx/>
              <a:buSzTx/>
              <a:buFont typeface="Arial"/>
              <a:buNone/>
              <a:tabLst/>
              <a:defRPr/>
            </a:pPr>
            <a:r>
              <a:rPr lang="en-GB" sz="2000" dirty="0">
                <a:solidFill>
                  <a:srgbClr val="245473"/>
                </a:solidFill>
                <a:latin typeface="Calibri Light" panose="020F0302020204030204"/>
              </a:rPr>
              <a:t>Da KPIs ein besonders wichtiger Punkt sind, gehen wir in einem </a:t>
            </a:r>
            <a:r>
              <a:rPr lang="en-GB" sz="2000" dirty="0" err="1">
                <a:solidFill>
                  <a:srgbClr val="245473"/>
                </a:solidFill>
                <a:latin typeface="Calibri Light" panose="020F0302020204030204"/>
              </a:rPr>
              <a:t>separaten</a:t>
            </a:r>
            <a:r>
              <a:rPr lang="en-GB" sz="2000" dirty="0">
                <a:solidFill>
                  <a:srgbClr val="245473"/>
                </a:solidFill>
                <a:latin typeface="Calibri Light" panose="020F0302020204030204"/>
              </a:rPr>
              <a:t> </a:t>
            </a:r>
            <a:r>
              <a:rPr lang="en-GB" sz="2000" dirty="0" err="1">
                <a:solidFill>
                  <a:srgbClr val="245473"/>
                </a:solidFill>
                <a:latin typeface="Calibri Light" panose="020F0302020204030204"/>
              </a:rPr>
              <a:t>Abschnitt</a:t>
            </a:r>
            <a:r>
              <a:rPr lang="en-GB" sz="2000" dirty="0">
                <a:solidFill>
                  <a:srgbClr val="245473"/>
                </a:solidFill>
                <a:latin typeface="Calibri Light" panose="020F0302020204030204"/>
              </a:rPr>
              <a:t> in </a:t>
            </a:r>
            <a:r>
              <a:rPr lang="en-GB" sz="2000" dirty="0" err="1">
                <a:solidFill>
                  <a:srgbClr val="245473"/>
                </a:solidFill>
                <a:latin typeface="Calibri Light" panose="020F0302020204030204"/>
              </a:rPr>
              <a:t>diesem</a:t>
            </a:r>
            <a:r>
              <a:rPr lang="en-GB" sz="2000" dirty="0">
                <a:solidFill>
                  <a:srgbClr val="245473"/>
                </a:solidFill>
                <a:latin typeface="Calibri Light" panose="020F0302020204030204"/>
              </a:rPr>
              <a:t> Modul auf die wichtigen Indikatoren ein.</a:t>
            </a:r>
          </a:p>
        </p:txBody>
      </p:sp>
      <p:sp>
        <p:nvSpPr>
          <p:cNvPr id="15" name="Freeform 9">
            <a:extLst>
              <a:ext uri="{FF2B5EF4-FFF2-40B4-BE49-F238E27FC236}">
                <a16:creationId xmlns:a16="http://schemas.microsoft.com/office/drawing/2014/main" xmlns="" id="{34B90C92-ADB9-412E-B897-0687DF9E174A}"/>
              </a:ext>
            </a:extLst>
          </p:cNvPr>
          <p:cNvSpPr>
            <a:spLocks/>
          </p:cNvSpPr>
          <p:nvPr/>
        </p:nvSpPr>
        <p:spPr bwMode="auto">
          <a:xfrm>
            <a:off x="11201963" y="3418389"/>
            <a:ext cx="419627" cy="2044802"/>
          </a:xfrm>
          <a:custGeom>
            <a:avLst/>
            <a:gdLst>
              <a:gd name="T0" fmla="*/ 299 w 299"/>
              <a:gd name="T1" fmla="*/ 1290 h 1457"/>
              <a:gd name="T2" fmla="*/ 299 w 299"/>
              <a:gd name="T3" fmla="*/ 88 h 1457"/>
              <a:gd name="T4" fmla="*/ 237 w 299"/>
              <a:gd name="T5" fmla="*/ 122 h 1457"/>
              <a:gd name="T6" fmla="*/ 0 w 299"/>
              <a:gd name="T7" fmla="*/ 0 h 1457"/>
              <a:gd name="T8" fmla="*/ 0 w 299"/>
              <a:gd name="T9" fmla="*/ 1457 h 1457"/>
              <a:gd name="T10" fmla="*/ 299 w 299"/>
              <a:gd name="T11" fmla="*/ 1290 h 1457"/>
              <a:gd name="T12" fmla="*/ 299 w 299"/>
              <a:gd name="T13" fmla="*/ 1290 h 1457"/>
            </a:gdLst>
            <a:ahLst/>
            <a:cxnLst>
              <a:cxn ang="0">
                <a:pos x="T0" y="T1"/>
              </a:cxn>
              <a:cxn ang="0">
                <a:pos x="T2" y="T3"/>
              </a:cxn>
              <a:cxn ang="0">
                <a:pos x="T4" y="T5"/>
              </a:cxn>
              <a:cxn ang="0">
                <a:pos x="T6" y="T7"/>
              </a:cxn>
              <a:cxn ang="0">
                <a:pos x="T8" y="T9"/>
              </a:cxn>
              <a:cxn ang="0">
                <a:pos x="T10" y="T11"/>
              </a:cxn>
              <a:cxn ang="0">
                <a:pos x="T12" y="T13"/>
              </a:cxn>
            </a:cxnLst>
            <a:rect l="0" t="0" r="r" b="b"/>
            <a:pathLst>
              <a:path w="299" h="1457">
                <a:moveTo>
                  <a:pt x="299" y="1290"/>
                </a:moveTo>
                <a:lnTo>
                  <a:pt x="299" y="88"/>
                </a:lnTo>
                <a:lnTo>
                  <a:pt x="237" y="122"/>
                </a:lnTo>
                <a:lnTo>
                  <a:pt x="0" y="0"/>
                </a:lnTo>
                <a:lnTo>
                  <a:pt x="0" y="1457"/>
                </a:lnTo>
                <a:lnTo>
                  <a:pt x="299" y="1290"/>
                </a:lnTo>
                <a:lnTo>
                  <a:pt x="299" y="1290"/>
                </a:lnTo>
                <a:close/>
              </a:path>
            </a:pathLst>
          </a:custGeom>
          <a:solidFill>
            <a:schemeClr val="accent4">
              <a:lumMod val="5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16" name="Freeform 10">
            <a:extLst>
              <a:ext uri="{FF2B5EF4-FFF2-40B4-BE49-F238E27FC236}">
                <a16:creationId xmlns:a16="http://schemas.microsoft.com/office/drawing/2014/main" xmlns="" id="{A75C67F7-9C1B-468D-BC53-2B5F02A89025}"/>
              </a:ext>
            </a:extLst>
          </p:cNvPr>
          <p:cNvSpPr>
            <a:spLocks/>
          </p:cNvSpPr>
          <p:nvPr/>
        </p:nvSpPr>
        <p:spPr bwMode="auto">
          <a:xfrm>
            <a:off x="10921276" y="1937422"/>
            <a:ext cx="981000" cy="1663068"/>
          </a:xfrm>
          <a:custGeom>
            <a:avLst/>
            <a:gdLst>
              <a:gd name="T0" fmla="*/ 245 w 699"/>
              <a:gd name="T1" fmla="*/ 0 h 1185"/>
              <a:gd name="T2" fmla="*/ 0 w 699"/>
              <a:gd name="T3" fmla="*/ 135 h 1185"/>
              <a:gd name="T4" fmla="*/ 448 w 699"/>
              <a:gd name="T5" fmla="*/ 1185 h 1185"/>
              <a:gd name="T6" fmla="*/ 699 w 699"/>
              <a:gd name="T7" fmla="*/ 1049 h 1185"/>
              <a:gd name="T8" fmla="*/ 245 w 699"/>
              <a:gd name="T9" fmla="*/ 0 h 1185"/>
              <a:gd name="T10" fmla="*/ 245 w 699"/>
              <a:gd name="T11" fmla="*/ 0 h 1185"/>
            </a:gdLst>
            <a:ahLst/>
            <a:cxnLst>
              <a:cxn ang="0">
                <a:pos x="T0" y="T1"/>
              </a:cxn>
              <a:cxn ang="0">
                <a:pos x="T2" y="T3"/>
              </a:cxn>
              <a:cxn ang="0">
                <a:pos x="T4" y="T5"/>
              </a:cxn>
              <a:cxn ang="0">
                <a:pos x="T6" y="T7"/>
              </a:cxn>
              <a:cxn ang="0">
                <a:pos x="T8" y="T9"/>
              </a:cxn>
              <a:cxn ang="0">
                <a:pos x="T10" y="T11"/>
              </a:cxn>
            </a:cxnLst>
            <a:rect l="0" t="0" r="r" b="b"/>
            <a:pathLst>
              <a:path w="699" h="1185">
                <a:moveTo>
                  <a:pt x="245" y="0"/>
                </a:moveTo>
                <a:lnTo>
                  <a:pt x="0" y="135"/>
                </a:lnTo>
                <a:lnTo>
                  <a:pt x="448" y="1185"/>
                </a:lnTo>
                <a:lnTo>
                  <a:pt x="699" y="1049"/>
                </a:lnTo>
                <a:lnTo>
                  <a:pt x="245" y="0"/>
                </a:lnTo>
                <a:lnTo>
                  <a:pt x="245" y="0"/>
                </a:lnTo>
                <a:close/>
              </a:path>
            </a:pathLst>
          </a:custGeom>
          <a:solidFill>
            <a:schemeClr val="accent4">
              <a:lumMod val="5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4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17" name="Freeform 11">
            <a:extLst>
              <a:ext uri="{FF2B5EF4-FFF2-40B4-BE49-F238E27FC236}">
                <a16:creationId xmlns:a16="http://schemas.microsoft.com/office/drawing/2014/main" xmlns="" id="{C7331437-4111-4A31-9669-8B6BAB107506}"/>
              </a:ext>
            </a:extLst>
          </p:cNvPr>
          <p:cNvSpPr>
            <a:spLocks/>
          </p:cNvSpPr>
          <p:nvPr/>
        </p:nvSpPr>
        <p:spPr bwMode="auto">
          <a:xfrm>
            <a:off x="10110093" y="2116005"/>
            <a:ext cx="1424485" cy="3347187"/>
          </a:xfrm>
          <a:custGeom>
            <a:avLst/>
            <a:gdLst>
              <a:gd name="T0" fmla="*/ 778 w 1015"/>
              <a:gd name="T1" fmla="*/ 2385 h 2385"/>
              <a:gd name="T2" fmla="*/ 778 w 1015"/>
              <a:gd name="T3" fmla="*/ 928 h 2385"/>
              <a:gd name="T4" fmla="*/ 1015 w 1015"/>
              <a:gd name="T5" fmla="*/ 1050 h 2385"/>
              <a:gd name="T6" fmla="*/ 567 w 1015"/>
              <a:gd name="T7" fmla="*/ 0 h 2385"/>
              <a:gd name="T8" fmla="*/ 0 w 1015"/>
              <a:gd name="T9" fmla="*/ 532 h 2385"/>
              <a:gd name="T10" fmla="*/ 225 w 1015"/>
              <a:gd name="T11" fmla="*/ 645 h 2385"/>
              <a:gd name="T12" fmla="*/ 225 w 1015"/>
              <a:gd name="T13" fmla="*/ 2103 h 2385"/>
              <a:gd name="T14" fmla="*/ 778 w 1015"/>
              <a:gd name="T15" fmla="*/ 2385 h 2385"/>
              <a:gd name="T16" fmla="*/ 778 w 1015"/>
              <a:gd name="T17" fmla="*/ 2385 h 2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5" h="2385">
                <a:moveTo>
                  <a:pt x="778" y="2385"/>
                </a:moveTo>
                <a:lnTo>
                  <a:pt x="778" y="928"/>
                </a:lnTo>
                <a:lnTo>
                  <a:pt x="1015" y="1050"/>
                </a:lnTo>
                <a:lnTo>
                  <a:pt x="567" y="0"/>
                </a:lnTo>
                <a:lnTo>
                  <a:pt x="0" y="532"/>
                </a:lnTo>
                <a:lnTo>
                  <a:pt x="225" y="645"/>
                </a:lnTo>
                <a:lnTo>
                  <a:pt x="225" y="2103"/>
                </a:lnTo>
                <a:lnTo>
                  <a:pt x="778" y="2385"/>
                </a:lnTo>
                <a:lnTo>
                  <a:pt x="778" y="2385"/>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4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20" name="Freeform 7">
            <a:extLst>
              <a:ext uri="{FF2B5EF4-FFF2-40B4-BE49-F238E27FC236}">
                <a16:creationId xmlns:a16="http://schemas.microsoft.com/office/drawing/2014/main" xmlns="" id="{31A3D7F8-BA45-4024-BF0B-F09B881DC8A8}"/>
              </a:ext>
            </a:extLst>
          </p:cNvPr>
          <p:cNvSpPr>
            <a:spLocks/>
          </p:cNvSpPr>
          <p:nvPr/>
        </p:nvSpPr>
        <p:spPr bwMode="auto">
          <a:xfrm>
            <a:off x="7004993" y="3952317"/>
            <a:ext cx="2552844" cy="844242"/>
          </a:xfrm>
          <a:custGeom>
            <a:avLst/>
            <a:gdLst>
              <a:gd name="T0" fmla="*/ 0 w 1819"/>
              <a:gd name="T1" fmla="*/ 410 h 410"/>
              <a:gd name="T2" fmla="*/ 0 w 1819"/>
              <a:gd name="T3" fmla="*/ 0 h 410"/>
              <a:gd name="T4" fmla="*/ 1819 w 1819"/>
              <a:gd name="T5" fmla="*/ 0 h 410"/>
              <a:gd name="T6" fmla="*/ 1819 w 1819"/>
              <a:gd name="T7" fmla="*/ 231 h 410"/>
              <a:gd name="T8" fmla="*/ 1518 w 1819"/>
              <a:gd name="T9" fmla="*/ 394 h 410"/>
              <a:gd name="T10" fmla="*/ 1518 w 1819"/>
              <a:gd name="T11" fmla="*/ 410 h 410"/>
              <a:gd name="T12" fmla="*/ 0 w 1819"/>
              <a:gd name="T13" fmla="*/ 410 h 410"/>
              <a:gd name="T14" fmla="*/ 0 w 1819"/>
              <a:gd name="T15" fmla="*/ 410 h 4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19" h="410">
                <a:moveTo>
                  <a:pt x="0" y="410"/>
                </a:moveTo>
                <a:lnTo>
                  <a:pt x="0" y="0"/>
                </a:lnTo>
                <a:lnTo>
                  <a:pt x="1819" y="0"/>
                </a:lnTo>
                <a:lnTo>
                  <a:pt x="1819" y="231"/>
                </a:lnTo>
                <a:lnTo>
                  <a:pt x="1518" y="394"/>
                </a:lnTo>
                <a:lnTo>
                  <a:pt x="1518" y="410"/>
                </a:lnTo>
                <a:lnTo>
                  <a:pt x="0" y="410"/>
                </a:lnTo>
                <a:lnTo>
                  <a:pt x="0" y="410"/>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22" name="Freeform 12">
            <a:extLst>
              <a:ext uri="{FF2B5EF4-FFF2-40B4-BE49-F238E27FC236}">
                <a16:creationId xmlns:a16="http://schemas.microsoft.com/office/drawing/2014/main" xmlns="" id="{EBF8D9BD-6CA5-4130-A57F-EA3DFF1597C3}"/>
              </a:ext>
            </a:extLst>
          </p:cNvPr>
          <p:cNvSpPr>
            <a:spLocks/>
          </p:cNvSpPr>
          <p:nvPr/>
        </p:nvSpPr>
        <p:spPr bwMode="auto">
          <a:xfrm>
            <a:off x="10006238" y="3644342"/>
            <a:ext cx="1195725" cy="625931"/>
          </a:xfrm>
          <a:custGeom>
            <a:avLst/>
            <a:gdLst>
              <a:gd name="T0" fmla="*/ 852 w 852"/>
              <a:gd name="T1" fmla="*/ 281 h 446"/>
              <a:gd name="T2" fmla="*/ 299 w 852"/>
              <a:gd name="T3" fmla="*/ 0 h 446"/>
              <a:gd name="T4" fmla="*/ 0 w 852"/>
              <a:gd name="T5" fmla="*/ 166 h 446"/>
              <a:gd name="T6" fmla="*/ 554 w 852"/>
              <a:gd name="T7" fmla="*/ 446 h 446"/>
              <a:gd name="T8" fmla="*/ 852 w 852"/>
              <a:gd name="T9" fmla="*/ 281 h 446"/>
              <a:gd name="T10" fmla="*/ 852 w 852"/>
              <a:gd name="T11" fmla="*/ 281 h 446"/>
            </a:gdLst>
            <a:ahLst/>
            <a:cxnLst>
              <a:cxn ang="0">
                <a:pos x="T0" y="T1"/>
              </a:cxn>
              <a:cxn ang="0">
                <a:pos x="T2" y="T3"/>
              </a:cxn>
              <a:cxn ang="0">
                <a:pos x="T4" y="T5"/>
              </a:cxn>
              <a:cxn ang="0">
                <a:pos x="T6" y="T7"/>
              </a:cxn>
              <a:cxn ang="0">
                <a:pos x="T8" y="T9"/>
              </a:cxn>
              <a:cxn ang="0">
                <a:pos x="T10" y="T11"/>
              </a:cxn>
            </a:cxnLst>
            <a:rect l="0" t="0" r="r" b="b"/>
            <a:pathLst>
              <a:path w="852" h="446">
                <a:moveTo>
                  <a:pt x="852" y="281"/>
                </a:moveTo>
                <a:lnTo>
                  <a:pt x="299" y="0"/>
                </a:lnTo>
                <a:lnTo>
                  <a:pt x="0" y="166"/>
                </a:lnTo>
                <a:lnTo>
                  <a:pt x="554" y="446"/>
                </a:lnTo>
                <a:lnTo>
                  <a:pt x="852" y="281"/>
                </a:lnTo>
                <a:lnTo>
                  <a:pt x="852" y="281"/>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23" name="Freeform 13">
            <a:extLst>
              <a:ext uri="{FF2B5EF4-FFF2-40B4-BE49-F238E27FC236}">
                <a16:creationId xmlns:a16="http://schemas.microsoft.com/office/drawing/2014/main" xmlns="" id="{2E4495A4-C6BE-449D-8AD0-2E551BCC3BEA}"/>
              </a:ext>
            </a:extLst>
          </p:cNvPr>
          <p:cNvSpPr>
            <a:spLocks/>
          </p:cNvSpPr>
          <p:nvPr/>
        </p:nvSpPr>
        <p:spPr bwMode="auto">
          <a:xfrm>
            <a:off x="10006239" y="3877311"/>
            <a:ext cx="777501" cy="1818849"/>
          </a:xfrm>
          <a:custGeom>
            <a:avLst/>
            <a:gdLst>
              <a:gd name="T0" fmla="*/ 554 w 554"/>
              <a:gd name="T1" fmla="*/ 1296 h 1296"/>
              <a:gd name="T2" fmla="*/ 554 w 554"/>
              <a:gd name="T3" fmla="*/ 280 h 1296"/>
              <a:gd name="T4" fmla="*/ 0 w 554"/>
              <a:gd name="T5" fmla="*/ 0 h 1296"/>
              <a:gd name="T6" fmla="*/ 0 w 554"/>
              <a:gd name="T7" fmla="*/ 1013 h 1296"/>
              <a:gd name="T8" fmla="*/ 554 w 554"/>
              <a:gd name="T9" fmla="*/ 1296 h 1296"/>
              <a:gd name="T10" fmla="*/ 554 w 554"/>
              <a:gd name="T11" fmla="*/ 1296 h 1296"/>
            </a:gdLst>
            <a:ahLst/>
            <a:cxnLst>
              <a:cxn ang="0">
                <a:pos x="T0" y="T1"/>
              </a:cxn>
              <a:cxn ang="0">
                <a:pos x="T2" y="T3"/>
              </a:cxn>
              <a:cxn ang="0">
                <a:pos x="T4" y="T5"/>
              </a:cxn>
              <a:cxn ang="0">
                <a:pos x="T6" y="T7"/>
              </a:cxn>
              <a:cxn ang="0">
                <a:pos x="T8" y="T9"/>
              </a:cxn>
              <a:cxn ang="0">
                <a:pos x="T10" y="T11"/>
              </a:cxn>
            </a:cxnLst>
            <a:rect l="0" t="0" r="r" b="b"/>
            <a:pathLst>
              <a:path w="554" h="1296">
                <a:moveTo>
                  <a:pt x="554" y="1296"/>
                </a:moveTo>
                <a:lnTo>
                  <a:pt x="554" y="280"/>
                </a:lnTo>
                <a:lnTo>
                  <a:pt x="0" y="0"/>
                </a:lnTo>
                <a:lnTo>
                  <a:pt x="0" y="1013"/>
                </a:lnTo>
                <a:lnTo>
                  <a:pt x="554" y="1296"/>
                </a:lnTo>
                <a:lnTo>
                  <a:pt x="554" y="1296"/>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24" name="Freeform 14">
            <a:extLst>
              <a:ext uri="{FF2B5EF4-FFF2-40B4-BE49-F238E27FC236}">
                <a16:creationId xmlns:a16="http://schemas.microsoft.com/office/drawing/2014/main" xmlns="" id="{314D29FB-5DAC-48D6-A25B-37BFCC6A7D3A}"/>
              </a:ext>
            </a:extLst>
          </p:cNvPr>
          <p:cNvSpPr>
            <a:spLocks/>
          </p:cNvSpPr>
          <p:nvPr/>
        </p:nvSpPr>
        <p:spPr bwMode="auto">
          <a:xfrm>
            <a:off x="10783740" y="4038707"/>
            <a:ext cx="418223" cy="1657454"/>
          </a:xfrm>
          <a:custGeom>
            <a:avLst/>
            <a:gdLst>
              <a:gd name="T0" fmla="*/ 298 w 298"/>
              <a:gd name="T1" fmla="*/ 1015 h 1181"/>
              <a:gd name="T2" fmla="*/ 298 w 298"/>
              <a:gd name="T3" fmla="*/ 0 h 1181"/>
              <a:gd name="T4" fmla="*/ 0 w 298"/>
              <a:gd name="T5" fmla="*/ 165 h 1181"/>
              <a:gd name="T6" fmla="*/ 0 w 298"/>
              <a:gd name="T7" fmla="*/ 1181 h 1181"/>
              <a:gd name="T8" fmla="*/ 298 w 298"/>
              <a:gd name="T9" fmla="*/ 1015 h 1181"/>
              <a:gd name="T10" fmla="*/ 298 w 298"/>
              <a:gd name="T11" fmla="*/ 1015 h 1181"/>
            </a:gdLst>
            <a:ahLst/>
            <a:cxnLst>
              <a:cxn ang="0">
                <a:pos x="T0" y="T1"/>
              </a:cxn>
              <a:cxn ang="0">
                <a:pos x="T2" y="T3"/>
              </a:cxn>
              <a:cxn ang="0">
                <a:pos x="T4" y="T5"/>
              </a:cxn>
              <a:cxn ang="0">
                <a:pos x="T6" y="T7"/>
              </a:cxn>
              <a:cxn ang="0">
                <a:pos x="T8" y="T9"/>
              </a:cxn>
              <a:cxn ang="0">
                <a:pos x="T10" y="T11"/>
              </a:cxn>
            </a:cxnLst>
            <a:rect l="0" t="0" r="r" b="b"/>
            <a:pathLst>
              <a:path w="298" h="1181">
                <a:moveTo>
                  <a:pt x="298" y="1015"/>
                </a:moveTo>
                <a:lnTo>
                  <a:pt x="298" y="0"/>
                </a:lnTo>
                <a:lnTo>
                  <a:pt x="0" y="165"/>
                </a:lnTo>
                <a:lnTo>
                  <a:pt x="0" y="1181"/>
                </a:lnTo>
                <a:lnTo>
                  <a:pt x="298" y="1015"/>
                </a:lnTo>
                <a:lnTo>
                  <a:pt x="298" y="1015"/>
                </a:lnTo>
                <a:close/>
              </a:path>
            </a:pathLst>
          </a:custGeom>
          <a:solidFill>
            <a:schemeClr val="accent3">
              <a:lumMod val="5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25" name="Freeform 15">
            <a:extLst>
              <a:ext uri="{FF2B5EF4-FFF2-40B4-BE49-F238E27FC236}">
                <a16:creationId xmlns:a16="http://schemas.microsoft.com/office/drawing/2014/main" xmlns="" id="{C53854FF-E274-47D4-99BB-5BD430A8FCF5}"/>
              </a:ext>
            </a:extLst>
          </p:cNvPr>
          <p:cNvSpPr>
            <a:spLocks/>
          </p:cNvSpPr>
          <p:nvPr/>
        </p:nvSpPr>
        <p:spPr bwMode="auto">
          <a:xfrm>
            <a:off x="9588015" y="4216943"/>
            <a:ext cx="1195724" cy="625931"/>
          </a:xfrm>
          <a:custGeom>
            <a:avLst/>
            <a:gdLst>
              <a:gd name="T0" fmla="*/ 852 w 852"/>
              <a:gd name="T1" fmla="*/ 283 h 446"/>
              <a:gd name="T2" fmla="*/ 298 w 852"/>
              <a:gd name="T3" fmla="*/ 0 h 446"/>
              <a:gd name="T4" fmla="*/ 0 w 852"/>
              <a:gd name="T5" fmla="*/ 166 h 446"/>
              <a:gd name="T6" fmla="*/ 553 w 852"/>
              <a:gd name="T7" fmla="*/ 446 h 446"/>
              <a:gd name="T8" fmla="*/ 852 w 852"/>
              <a:gd name="T9" fmla="*/ 283 h 446"/>
              <a:gd name="T10" fmla="*/ 852 w 852"/>
              <a:gd name="T11" fmla="*/ 283 h 446"/>
            </a:gdLst>
            <a:ahLst/>
            <a:cxnLst>
              <a:cxn ang="0">
                <a:pos x="T0" y="T1"/>
              </a:cxn>
              <a:cxn ang="0">
                <a:pos x="T2" y="T3"/>
              </a:cxn>
              <a:cxn ang="0">
                <a:pos x="T4" y="T5"/>
              </a:cxn>
              <a:cxn ang="0">
                <a:pos x="T6" y="T7"/>
              </a:cxn>
              <a:cxn ang="0">
                <a:pos x="T8" y="T9"/>
              </a:cxn>
              <a:cxn ang="0">
                <a:pos x="T10" y="T11"/>
              </a:cxn>
            </a:cxnLst>
            <a:rect l="0" t="0" r="r" b="b"/>
            <a:pathLst>
              <a:path w="852" h="446">
                <a:moveTo>
                  <a:pt x="852" y="283"/>
                </a:moveTo>
                <a:lnTo>
                  <a:pt x="298" y="0"/>
                </a:lnTo>
                <a:lnTo>
                  <a:pt x="0" y="166"/>
                </a:lnTo>
                <a:lnTo>
                  <a:pt x="553" y="446"/>
                </a:lnTo>
                <a:lnTo>
                  <a:pt x="852" y="283"/>
                </a:lnTo>
                <a:lnTo>
                  <a:pt x="852" y="28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26" name="Freeform 16">
            <a:extLst>
              <a:ext uri="{FF2B5EF4-FFF2-40B4-BE49-F238E27FC236}">
                <a16:creationId xmlns:a16="http://schemas.microsoft.com/office/drawing/2014/main" xmlns="" id="{5411DE52-5EAF-4F18-BCAA-0D58CE5378FA}"/>
              </a:ext>
            </a:extLst>
          </p:cNvPr>
          <p:cNvSpPr>
            <a:spLocks/>
          </p:cNvSpPr>
          <p:nvPr/>
        </p:nvSpPr>
        <p:spPr bwMode="auto">
          <a:xfrm>
            <a:off x="10364113" y="4614115"/>
            <a:ext cx="419627" cy="1313613"/>
          </a:xfrm>
          <a:custGeom>
            <a:avLst/>
            <a:gdLst>
              <a:gd name="T0" fmla="*/ 299 w 299"/>
              <a:gd name="T1" fmla="*/ 771 h 936"/>
              <a:gd name="T2" fmla="*/ 299 w 299"/>
              <a:gd name="T3" fmla="*/ 0 h 936"/>
              <a:gd name="T4" fmla="*/ 0 w 299"/>
              <a:gd name="T5" fmla="*/ 163 h 936"/>
              <a:gd name="T6" fmla="*/ 0 w 299"/>
              <a:gd name="T7" fmla="*/ 936 h 936"/>
              <a:gd name="T8" fmla="*/ 299 w 299"/>
              <a:gd name="T9" fmla="*/ 771 h 936"/>
              <a:gd name="T10" fmla="*/ 299 w 299"/>
              <a:gd name="T11" fmla="*/ 771 h 936"/>
            </a:gdLst>
            <a:ahLst/>
            <a:cxnLst>
              <a:cxn ang="0">
                <a:pos x="T0" y="T1"/>
              </a:cxn>
              <a:cxn ang="0">
                <a:pos x="T2" y="T3"/>
              </a:cxn>
              <a:cxn ang="0">
                <a:pos x="T4" y="T5"/>
              </a:cxn>
              <a:cxn ang="0">
                <a:pos x="T6" y="T7"/>
              </a:cxn>
              <a:cxn ang="0">
                <a:pos x="T8" y="T9"/>
              </a:cxn>
              <a:cxn ang="0">
                <a:pos x="T10" y="T11"/>
              </a:cxn>
            </a:cxnLst>
            <a:rect l="0" t="0" r="r" b="b"/>
            <a:pathLst>
              <a:path w="299" h="936">
                <a:moveTo>
                  <a:pt x="299" y="771"/>
                </a:moveTo>
                <a:lnTo>
                  <a:pt x="299" y="0"/>
                </a:lnTo>
                <a:lnTo>
                  <a:pt x="0" y="163"/>
                </a:lnTo>
                <a:lnTo>
                  <a:pt x="0" y="936"/>
                </a:lnTo>
                <a:lnTo>
                  <a:pt x="299" y="771"/>
                </a:lnTo>
                <a:lnTo>
                  <a:pt x="299" y="771"/>
                </a:lnTo>
                <a:close/>
              </a:path>
            </a:pathLst>
          </a:custGeom>
          <a:solidFill>
            <a:schemeClr val="accent2">
              <a:lumMod val="5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27" name="Freeform 17">
            <a:extLst>
              <a:ext uri="{FF2B5EF4-FFF2-40B4-BE49-F238E27FC236}">
                <a16:creationId xmlns:a16="http://schemas.microsoft.com/office/drawing/2014/main" xmlns="" id="{2C8AF6B1-29A2-4CB9-8879-4A820DB85B1D}"/>
              </a:ext>
            </a:extLst>
          </p:cNvPr>
          <p:cNvSpPr>
            <a:spLocks/>
          </p:cNvSpPr>
          <p:nvPr/>
        </p:nvSpPr>
        <p:spPr bwMode="auto">
          <a:xfrm>
            <a:off x="9588012" y="4449913"/>
            <a:ext cx="776098" cy="1477815"/>
          </a:xfrm>
          <a:custGeom>
            <a:avLst/>
            <a:gdLst>
              <a:gd name="T0" fmla="*/ 553 w 553"/>
              <a:gd name="T1" fmla="*/ 1053 h 1053"/>
              <a:gd name="T2" fmla="*/ 553 w 553"/>
              <a:gd name="T3" fmla="*/ 280 h 1053"/>
              <a:gd name="T4" fmla="*/ 0 w 553"/>
              <a:gd name="T5" fmla="*/ 0 h 1053"/>
              <a:gd name="T6" fmla="*/ 0 w 553"/>
              <a:gd name="T7" fmla="*/ 772 h 1053"/>
              <a:gd name="T8" fmla="*/ 553 w 553"/>
              <a:gd name="T9" fmla="*/ 1053 h 1053"/>
              <a:gd name="T10" fmla="*/ 553 w 553"/>
              <a:gd name="T11" fmla="*/ 1053 h 1053"/>
            </a:gdLst>
            <a:ahLst/>
            <a:cxnLst>
              <a:cxn ang="0">
                <a:pos x="T0" y="T1"/>
              </a:cxn>
              <a:cxn ang="0">
                <a:pos x="T2" y="T3"/>
              </a:cxn>
              <a:cxn ang="0">
                <a:pos x="T4" y="T5"/>
              </a:cxn>
              <a:cxn ang="0">
                <a:pos x="T6" y="T7"/>
              </a:cxn>
              <a:cxn ang="0">
                <a:pos x="T8" y="T9"/>
              </a:cxn>
              <a:cxn ang="0">
                <a:pos x="T10" y="T11"/>
              </a:cxn>
            </a:cxnLst>
            <a:rect l="0" t="0" r="r" b="b"/>
            <a:pathLst>
              <a:path w="553" h="1053">
                <a:moveTo>
                  <a:pt x="553" y="1053"/>
                </a:moveTo>
                <a:lnTo>
                  <a:pt x="553" y="280"/>
                </a:lnTo>
                <a:lnTo>
                  <a:pt x="0" y="0"/>
                </a:lnTo>
                <a:lnTo>
                  <a:pt x="0" y="772"/>
                </a:lnTo>
                <a:lnTo>
                  <a:pt x="553" y="1053"/>
                </a:lnTo>
                <a:lnTo>
                  <a:pt x="553" y="1053"/>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grpSp>
        <p:nvGrpSpPr>
          <p:cNvPr id="28" name="Group 28">
            <a:extLst>
              <a:ext uri="{FF2B5EF4-FFF2-40B4-BE49-F238E27FC236}">
                <a16:creationId xmlns:a16="http://schemas.microsoft.com/office/drawing/2014/main" xmlns="" id="{5B081CD7-285B-43E7-A7DB-795E8BE91B5C}"/>
              </a:ext>
            </a:extLst>
          </p:cNvPr>
          <p:cNvGrpSpPr/>
          <p:nvPr/>
        </p:nvGrpSpPr>
        <p:grpSpPr>
          <a:xfrm>
            <a:off x="9168387" y="4796559"/>
            <a:ext cx="1195727" cy="1365540"/>
            <a:chOff x="8526457" y="4929184"/>
            <a:chExt cx="1352552" cy="1544637"/>
          </a:xfrm>
        </p:grpSpPr>
        <p:sp>
          <p:nvSpPr>
            <p:cNvPr id="29" name="Freeform 18">
              <a:extLst>
                <a:ext uri="{FF2B5EF4-FFF2-40B4-BE49-F238E27FC236}">
                  <a16:creationId xmlns:a16="http://schemas.microsoft.com/office/drawing/2014/main" xmlns="" id="{E11162CD-B96D-495C-BEDC-3D7644955F89}"/>
                </a:ext>
              </a:extLst>
            </p:cNvPr>
            <p:cNvSpPr>
              <a:spLocks/>
            </p:cNvSpPr>
            <p:nvPr/>
          </p:nvSpPr>
          <p:spPr bwMode="auto">
            <a:xfrm>
              <a:off x="8526460" y="4929184"/>
              <a:ext cx="1352549" cy="709613"/>
            </a:xfrm>
            <a:custGeom>
              <a:avLst/>
              <a:gdLst>
                <a:gd name="T0" fmla="*/ 852 w 852"/>
                <a:gd name="T1" fmla="*/ 282 h 447"/>
                <a:gd name="T2" fmla="*/ 299 w 852"/>
                <a:gd name="T3" fmla="*/ 0 h 447"/>
                <a:gd name="T4" fmla="*/ 0 w 852"/>
                <a:gd name="T5" fmla="*/ 165 h 447"/>
                <a:gd name="T6" fmla="*/ 554 w 852"/>
                <a:gd name="T7" fmla="*/ 447 h 447"/>
                <a:gd name="T8" fmla="*/ 852 w 852"/>
                <a:gd name="T9" fmla="*/ 282 h 447"/>
                <a:gd name="T10" fmla="*/ 852 w 852"/>
                <a:gd name="T11" fmla="*/ 282 h 447"/>
              </a:gdLst>
              <a:ahLst/>
              <a:cxnLst>
                <a:cxn ang="0">
                  <a:pos x="T0" y="T1"/>
                </a:cxn>
                <a:cxn ang="0">
                  <a:pos x="T2" y="T3"/>
                </a:cxn>
                <a:cxn ang="0">
                  <a:pos x="T4" y="T5"/>
                </a:cxn>
                <a:cxn ang="0">
                  <a:pos x="T6" y="T7"/>
                </a:cxn>
                <a:cxn ang="0">
                  <a:pos x="T8" y="T9"/>
                </a:cxn>
                <a:cxn ang="0">
                  <a:pos x="T10" y="T11"/>
                </a:cxn>
              </a:cxnLst>
              <a:rect l="0" t="0" r="r" b="b"/>
              <a:pathLst>
                <a:path w="852" h="447">
                  <a:moveTo>
                    <a:pt x="852" y="282"/>
                  </a:moveTo>
                  <a:lnTo>
                    <a:pt x="299" y="0"/>
                  </a:lnTo>
                  <a:lnTo>
                    <a:pt x="0" y="165"/>
                  </a:lnTo>
                  <a:lnTo>
                    <a:pt x="554" y="447"/>
                  </a:lnTo>
                  <a:lnTo>
                    <a:pt x="852" y="282"/>
                  </a:lnTo>
                  <a:lnTo>
                    <a:pt x="852" y="28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30" name="Freeform 19">
              <a:extLst>
                <a:ext uri="{FF2B5EF4-FFF2-40B4-BE49-F238E27FC236}">
                  <a16:creationId xmlns:a16="http://schemas.microsoft.com/office/drawing/2014/main" xmlns="" id="{47A8DF00-2D55-45C4-991B-845A66E0662E}"/>
                </a:ext>
              </a:extLst>
            </p:cNvPr>
            <p:cNvSpPr>
              <a:spLocks/>
            </p:cNvSpPr>
            <p:nvPr/>
          </p:nvSpPr>
          <p:spPr bwMode="auto">
            <a:xfrm>
              <a:off x="9405934" y="5376859"/>
              <a:ext cx="473075" cy="1096962"/>
            </a:xfrm>
            <a:custGeom>
              <a:avLst/>
              <a:gdLst>
                <a:gd name="T0" fmla="*/ 298 w 298"/>
                <a:gd name="T1" fmla="*/ 524 h 691"/>
                <a:gd name="T2" fmla="*/ 298 w 298"/>
                <a:gd name="T3" fmla="*/ 0 h 691"/>
                <a:gd name="T4" fmla="*/ 0 w 298"/>
                <a:gd name="T5" fmla="*/ 165 h 691"/>
                <a:gd name="T6" fmla="*/ 0 w 298"/>
                <a:gd name="T7" fmla="*/ 691 h 691"/>
                <a:gd name="T8" fmla="*/ 298 w 298"/>
                <a:gd name="T9" fmla="*/ 524 h 691"/>
                <a:gd name="T10" fmla="*/ 298 w 298"/>
                <a:gd name="T11" fmla="*/ 524 h 691"/>
              </a:gdLst>
              <a:ahLst/>
              <a:cxnLst>
                <a:cxn ang="0">
                  <a:pos x="T0" y="T1"/>
                </a:cxn>
                <a:cxn ang="0">
                  <a:pos x="T2" y="T3"/>
                </a:cxn>
                <a:cxn ang="0">
                  <a:pos x="T4" y="T5"/>
                </a:cxn>
                <a:cxn ang="0">
                  <a:pos x="T6" y="T7"/>
                </a:cxn>
                <a:cxn ang="0">
                  <a:pos x="T8" y="T9"/>
                </a:cxn>
                <a:cxn ang="0">
                  <a:pos x="T10" y="T11"/>
                </a:cxn>
              </a:cxnLst>
              <a:rect l="0" t="0" r="r" b="b"/>
              <a:pathLst>
                <a:path w="298" h="691">
                  <a:moveTo>
                    <a:pt x="298" y="524"/>
                  </a:moveTo>
                  <a:lnTo>
                    <a:pt x="298" y="0"/>
                  </a:lnTo>
                  <a:lnTo>
                    <a:pt x="0" y="165"/>
                  </a:lnTo>
                  <a:lnTo>
                    <a:pt x="0" y="691"/>
                  </a:lnTo>
                  <a:lnTo>
                    <a:pt x="298" y="524"/>
                  </a:lnTo>
                  <a:lnTo>
                    <a:pt x="298" y="524"/>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31" name="Freeform 20">
              <a:extLst>
                <a:ext uri="{FF2B5EF4-FFF2-40B4-BE49-F238E27FC236}">
                  <a16:creationId xmlns:a16="http://schemas.microsoft.com/office/drawing/2014/main" xmlns="" id="{D427482C-6687-424E-98A1-F147F4A96A8F}"/>
                </a:ext>
              </a:extLst>
            </p:cNvPr>
            <p:cNvSpPr>
              <a:spLocks/>
            </p:cNvSpPr>
            <p:nvPr/>
          </p:nvSpPr>
          <p:spPr bwMode="auto">
            <a:xfrm>
              <a:off x="8526457" y="5191122"/>
              <a:ext cx="879474" cy="1282699"/>
            </a:xfrm>
            <a:custGeom>
              <a:avLst/>
              <a:gdLst>
                <a:gd name="T0" fmla="*/ 554 w 554"/>
                <a:gd name="T1" fmla="*/ 808 h 808"/>
                <a:gd name="T2" fmla="*/ 554 w 554"/>
                <a:gd name="T3" fmla="*/ 282 h 808"/>
                <a:gd name="T4" fmla="*/ 0 w 554"/>
                <a:gd name="T5" fmla="*/ 0 h 808"/>
                <a:gd name="T6" fmla="*/ 0 w 554"/>
                <a:gd name="T7" fmla="*/ 525 h 808"/>
                <a:gd name="T8" fmla="*/ 554 w 554"/>
                <a:gd name="T9" fmla="*/ 808 h 808"/>
                <a:gd name="T10" fmla="*/ 554 w 554"/>
                <a:gd name="T11" fmla="*/ 808 h 808"/>
              </a:gdLst>
              <a:ahLst/>
              <a:cxnLst>
                <a:cxn ang="0">
                  <a:pos x="T0" y="T1"/>
                </a:cxn>
                <a:cxn ang="0">
                  <a:pos x="T2" y="T3"/>
                </a:cxn>
                <a:cxn ang="0">
                  <a:pos x="T4" y="T5"/>
                </a:cxn>
                <a:cxn ang="0">
                  <a:pos x="T6" y="T7"/>
                </a:cxn>
                <a:cxn ang="0">
                  <a:pos x="T8" y="T9"/>
                </a:cxn>
                <a:cxn ang="0">
                  <a:pos x="T10" y="T11"/>
                </a:cxn>
              </a:cxnLst>
              <a:rect l="0" t="0" r="r" b="b"/>
              <a:pathLst>
                <a:path w="554" h="808">
                  <a:moveTo>
                    <a:pt x="554" y="808"/>
                  </a:moveTo>
                  <a:lnTo>
                    <a:pt x="554" y="282"/>
                  </a:lnTo>
                  <a:lnTo>
                    <a:pt x="0" y="0"/>
                  </a:lnTo>
                  <a:lnTo>
                    <a:pt x="0" y="525"/>
                  </a:lnTo>
                  <a:lnTo>
                    <a:pt x="554" y="808"/>
                  </a:lnTo>
                  <a:lnTo>
                    <a:pt x="554" y="808"/>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grpSp>
      <p:sp>
        <p:nvSpPr>
          <p:cNvPr id="38" name="Subtitle 2">
            <a:extLst>
              <a:ext uri="{FF2B5EF4-FFF2-40B4-BE49-F238E27FC236}">
                <a16:creationId xmlns:a16="http://schemas.microsoft.com/office/drawing/2014/main" xmlns="" id="{01977670-C81E-4DD2-90EA-B24A453E0911}"/>
              </a:ext>
            </a:extLst>
          </p:cNvPr>
          <p:cNvSpPr txBox="1">
            <a:spLocks/>
          </p:cNvSpPr>
          <p:nvPr/>
        </p:nvSpPr>
        <p:spPr>
          <a:xfrm>
            <a:off x="4635356" y="4875058"/>
            <a:ext cx="4392688" cy="1190372"/>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just" defTabSz="1087636" rtl="0" eaLnBrk="1" fontAlgn="auto" latinLnBrk="0" hangingPunct="1">
              <a:lnSpc>
                <a:spcPct val="100000"/>
              </a:lnSpc>
              <a:spcBef>
                <a:spcPct val="20000"/>
              </a:spcBef>
              <a:spcAft>
                <a:spcPts val="0"/>
              </a:spcAft>
              <a:buClrTx/>
              <a:buSzTx/>
              <a:buFont typeface="Arial"/>
              <a:buNone/>
              <a:tabLst/>
              <a:defRPr/>
            </a:pPr>
            <a:r>
              <a:rPr kumimoji="0" lang="en-GB" sz="1800" b="0" i="0" u="none" strike="noStrike" kern="1200" cap="none" spc="0" normalizeH="0" baseline="0" noProof="0" dirty="0">
                <a:ln>
                  <a:noFill/>
                </a:ln>
                <a:solidFill>
                  <a:prstClr val="white"/>
                </a:solidFill>
                <a:effectLst/>
                <a:uLnTx/>
                <a:uFillTx/>
                <a:latin typeface="Calibri Light" panose="020F0302020204030204"/>
                <a:ea typeface="Lato Light" panose="020F0502020204030203" pitchFamily="34" charset="0"/>
                <a:cs typeface="Mukta ExtraLight" panose="020B0000000000000000" pitchFamily="34" charset="77"/>
              </a:rPr>
              <a:t>KPI steht für Key Performance Indicator - und genau darum geht es: die wichtigsten Indikatoren für die Unternehmensleistung zu identifizieren, zu messen und </a:t>
            </a:r>
            <a:r>
              <a:rPr kumimoji="0" lang="en-GB" sz="1800" b="0" i="0" u="none" strike="noStrike" kern="1200" cap="none" spc="0" normalizeH="0" baseline="0" noProof="0" dirty="0" err="1">
                <a:ln>
                  <a:noFill/>
                </a:ln>
                <a:solidFill>
                  <a:prstClr val="white"/>
                </a:solidFill>
                <a:effectLst/>
                <a:uLnTx/>
                <a:uFillTx/>
                <a:latin typeface="Calibri Light" panose="020F0302020204030204"/>
                <a:ea typeface="Lato Light" panose="020F0502020204030203" pitchFamily="34" charset="0"/>
                <a:cs typeface="Mukta ExtraLight" panose="020B0000000000000000" pitchFamily="34" charset="77"/>
              </a:rPr>
              <a:t>zu</a:t>
            </a:r>
            <a:r>
              <a:rPr kumimoji="0" lang="en-GB" sz="1800" b="0" i="0" u="none" strike="noStrike" kern="1200" cap="none" spc="0" normalizeH="0" baseline="0" noProof="0" dirty="0">
                <a:ln>
                  <a:noFill/>
                </a:ln>
                <a:solidFill>
                  <a:prstClr val="white"/>
                </a:solidFill>
                <a:effectLst/>
                <a:uLnTx/>
                <a:uFillTx/>
                <a:latin typeface="Calibri Light" panose="020F0302020204030204"/>
                <a:ea typeface="Lato Light" panose="020F0502020204030203" pitchFamily="34" charset="0"/>
                <a:cs typeface="Mukta ExtraLight" panose="020B0000000000000000" pitchFamily="34" charset="77"/>
              </a:rPr>
              <a:t> </a:t>
            </a:r>
            <a:r>
              <a:rPr kumimoji="0" lang="en-GB" sz="1800" b="0" i="0" u="none" strike="noStrike" kern="1200" cap="none" spc="0" normalizeH="0" baseline="0" noProof="0" dirty="0" err="1">
                <a:ln>
                  <a:noFill/>
                </a:ln>
                <a:solidFill>
                  <a:prstClr val="white"/>
                </a:solidFill>
                <a:effectLst/>
                <a:uLnTx/>
                <a:uFillTx/>
                <a:latin typeface="Calibri Light" panose="020F0302020204030204"/>
                <a:ea typeface="Lato Light" panose="020F0502020204030203" pitchFamily="34" charset="0"/>
                <a:cs typeface="Mukta ExtraLight" panose="020B0000000000000000" pitchFamily="34" charset="77"/>
              </a:rPr>
              <a:t>steuern</a:t>
            </a:r>
            <a:r>
              <a:rPr kumimoji="0" lang="en-GB" sz="1800" b="0" i="0" u="none" strike="noStrike" kern="1200" cap="none" spc="0" normalizeH="0" baseline="0" noProof="0" dirty="0">
                <a:ln>
                  <a:noFill/>
                </a:ln>
                <a:solidFill>
                  <a:prstClr val="white"/>
                </a:solidFill>
                <a:effectLst/>
                <a:uLnTx/>
                <a:uFillTx/>
                <a:latin typeface="Calibri Light" panose="020F0302020204030204"/>
                <a:ea typeface="Lato Light" panose="020F0502020204030203" pitchFamily="34" charset="0"/>
                <a:cs typeface="Mukta ExtraLight" panose="020B0000000000000000" pitchFamily="34" charset="77"/>
              </a:rPr>
              <a:t>.</a:t>
            </a:r>
          </a:p>
        </p:txBody>
      </p:sp>
      <p:sp>
        <p:nvSpPr>
          <p:cNvPr id="39" name="Subtitle 2">
            <a:extLst>
              <a:ext uri="{FF2B5EF4-FFF2-40B4-BE49-F238E27FC236}">
                <a16:creationId xmlns:a16="http://schemas.microsoft.com/office/drawing/2014/main" xmlns="" id="{D7D25C7B-7B15-41AD-8DA4-92B865F05935}"/>
              </a:ext>
            </a:extLst>
          </p:cNvPr>
          <p:cNvSpPr txBox="1">
            <a:spLocks/>
          </p:cNvSpPr>
          <p:nvPr/>
        </p:nvSpPr>
        <p:spPr>
          <a:xfrm>
            <a:off x="4520712" y="3894866"/>
            <a:ext cx="4929265" cy="913373"/>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just" defTabSz="1087636" rtl="0" eaLnBrk="1" fontAlgn="auto" latinLnBrk="0" hangingPunct="1">
              <a:lnSpc>
                <a:spcPct val="100000"/>
              </a:lnSpc>
              <a:spcBef>
                <a:spcPct val="20000"/>
              </a:spcBef>
              <a:spcAft>
                <a:spcPts val="0"/>
              </a:spcAft>
              <a:buClrTx/>
              <a:buSzTx/>
              <a:buFont typeface="Arial"/>
              <a:buNone/>
              <a:tabLst/>
              <a:defRPr/>
            </a:pPr>
            <a:r>
              <a:rPr kumimoji="0" lang="en-GB" sz="1800" b="0" i="0" u="none" strike="noStrike" kern="1200" cap="none" spc="0" normalizeH="0" baseline="0" noProof="0" dirty="0">
                <a:ln>
                  <a:noFill/>
                </a:ln>
                <a:solidFill>
                  <a:prstClr val="white"/>
                </a:solidFill>
                <a:effectLst/>
                <a:uLnTx/>
                <a:uFillTx/>
                <a:latin typeface="Calibri Light" panose="020F0302020204030204"/>
                <a:ea typeface="Lato Light" panose="020F0502020204030203" pitchFamily="34" charset="0"/>
                <a:cs typeface="Mukta ExtraLight" panose="020B0000000000000000" pitchFamily="34" charset="77"/>
              </a:rPr>
              <a:t>KPIs werden üblicherweise von einer Organisation verwendet, um ihren Erfolg oder den Erfolg einer </a:t>
            </a:r>
            <a:r>
              <a:rPr kumimoji="0" lang="en-GB" sz="1800" b="0" i="0" u="none" strike="noStrike" kern="1200" cap="none" spc="0" normalizeH="0" baseline="0" noProof="0" dirty="0" err="1">
                <a:ln>
                  <a:noFill/>
                </a:ln>
                <a:solidFill>
                  <a:prstClr val="white"/>
                </a:solidFill>
                <a:effectLst/>
                <a:uLnTx/>
                <a:uFillTx/>
                <a:latin typeface="Calibri Light" panose="020F0302020204030204"/>
                <a:ea typeface="Lato Light" panose="020F0502020204030203" pitchFamily="34" charset="0"/>
                <a:cs typeface="Mukta ExtraLight" panose="020B0000000000000000" pitchFamily="34" charset="77"/>
              </a:rPr>
              <a:t>bestimmten</a:t>
            </a:r>
            <a:r>
              <a:rPr kumimoji="0" lang="en-GB" sz="1800" b="0" i="0" u="none" strike="noStrike" kern="1200" cap="none" spc="0" normalizeH="0" baseline="0" noProof="0" dirty="0">
                <a:ln>
                  <a:noFill/>
                </a:ln>
                <a:solidFill>
                  <a:prstClr val="white"/>
                </a:solidFill>
                <a:effectLst/>
                <a:uLnTx/>
                <a:uFillTx/>
                <a:latin typeface="Calibri Light" panose="020F0302020204030204"/>
                <a:ea typeface="Lato Light" panose="020F0502020204030203" pitchFamily="34" charset="0"/>
                <a:cs typeface="Mukta ExtraLight" panose="020B0000000000000000" pitchFamily="34" charset="77"/>
              </a:rPr>
              <a:t> </a:t>
            </a:r>
            <a:r>
              <a:rPr kumimoji="0" lang="en-GB" sz="1800" b="0" i="0" u="none" strike="noStrike" kern="1200" cap="none" spc="0" normalizeH="0" baseline="0" noProof="0" dirty="0" err="1">
                <a:ln>
                  <a:noFill/>
                </a:ln>
                <a:solidFill>
                  <a:prstClr val="white"/>
                </a:solidFill>
                <a:effectLst/>
                <a:uLnTx/>
                <a:uFillTx/>
                <a:latin typeface="Calibri Light" panose="020F0302020204030204"/>
                <a:ea typeface="Lato Light" panose="020F0502020204030203" pitchFamily="34" charset="0"/>
                <a:cs typeface="Mukta ExtraLight" panose="020B0000000000000000" pitchFamily="34" charset="77"/>
              </a:rPr>
              <a:t>Aktivität</a:t>
            </a:r>
            <a:r>
              <a:rPr kumimoji="0" lang="en-GB" sz="1800" b="0" i="0" u="none" strike="noStrike" kern="1200" cap="none" spc="0" normalizeH="0" baseline="0" noProof="0" dirty="0">
                <a:ln>
                  <a:noFill/>
                </a:ln>
                <a:solidFill>
                  <a:prstClr val="white"/>
                </a:solidFill>
                <a:effectLst/>
                <a:uLnTx/>
                <a:uFillTx/>
                <a:latin typeface="Calibri Light" panose="020F0302020204030204"/>
                <a:ea typeface="Lato Light" panose="020F0502020204030203" pitchFamily="34" charset="0"/>
                <a:cs typeface="Mukta ExtraLight" panose="020B0000000000000000" pitchFamily="34" charset="77"/>
              </a:rPr>
              <a:t> </a:t>
            </a:r>
            <a:r>
              <a:rPr kumimoji="0" lang="en-GB" sz="1800" b="0" i="0" u="none" strike="noStrike" kern="1200" cap="none" spc="0" normalizeH="0" baseline="0" noProof="0" dirty="0" err="1">
                <a:ln>
                  <a:noFill/>
                </a:ln>
                <a:solidFill>
                  <a:prstClr val="white"/>
                </a:solidFill>
                <a:effectLst/>
                <a:uLnTx/>
                <a:uFillTx/>
                <a:latin typeface="Calibri Light" panose="020F0302020204030204"/>
                <a:ea typeface="Lato Light" panose="020F0502020204030203" pitchFamily="34" charset="0"/>
                <a:cs typeface="Mukta ExtraLight" panose="020B0000000000000000" pitchFamily="34" charset="77"/>
              </a:rPr>
              <a:t>zu</a:t>
            </a:r>
            <a:r>
              <a:rPr kumimoji="0" lang="en-GB" sz="1800" b="0" i="0" u="none" strike="noStrike" kern="1200" cap="none" spc="0" normalizeH="0" baseline="0" noProof="0" dirty="0">
                <a:ln>
                  <a:noFill/>
                </a:ln>
                <a:solidFill>
                  <a:prstClr val="white"/>
                </a:solidFill>
                <a:effectLst/>
                <a:uLnTx/>
                <a:uFillTx/>
                <a:latin typeface="Calibri Light" panose="020F0302020204030204"/>
                <a:ea typeface="Lato Light" panose="020F0502020204030203" pitchFamily="34" charset="0"/>
                <a:cs typeface="Mukta ExtraLight" panose="020B0000000000000000" pitchFamily="34" charset="77"/>
              </a:rPr>
              <a:t> </a:t>
            </a:r>
            <a:r>
              <a:rPr kumimoji="0" lang="en-GB" sz="1800" b="0" i="0" u="none" strike="noStrike" kern="1200" cap="none" spc="0" normalizeH="0" baseline="0" noProof="0" dirty="0" err="1">
                <a:ln>
                  <a:noFill/>
                </a:ln>
                <a:solidFill>
                  <a:prstClr val="white"/>
                </a:solidFill>
                <a:effectLst/>
                <a:uLnTx/>
                <a:uFillTx/>
                <a:latin typeface="Calibri Light" panose="020F0302020204030204"/>
                <a:ea typeface="Lato Light" panose="020F0502020204030203" pitchFamily="34" charset="0"/>
                <a:cs typeface="Mukta ExtraLight" panose="020B0000000000000000" pitchFamily="34" charset="77"/>
              </a:rPr>
              <a:t>bewerten</a:t>
            </a:r>
            <a:r>
              <a:rPr kumimoji="0" lang="en-GB" sz="1800" b="0" i="0" u="none" strike="noStrike" kern="1200" cap="none" spc="0" normalizeH="0" baseline="0" noProof="0" dirty="0">
                <a:ln>
                  <a:noFill/>
                </a:ln>
                <a:solidFill>
                  <a:prstClr val="white"/>
                </a:solidFill>
                <a:effectLst/>
                <a:uLnTx/>
                <a:uFillTx/>
                <a:latin typeface="Calibri Light" panose="020F0302020204030204"/>
                <a:ea typeface="Lato Light" panose="020F0502020204030203" pitchFamily="34" charset="0"/>
                <a:cs typeface="Mukta ExtraLight" panose="020B0000000000000000" pitchFamily="34" charset="77"/>
              </a:rPr>
              <a:t>.</a:t>
            </a:r>
          </a:p>
        </p:txBody>
      </p:sp>
      <p:sp>
        <p:nvSpPr>
          <p:cNvPr id="40" name="Subtitle 2">
            <a:extLst>
              <a:ext uri="{FF2B5EF4-FFF2-40B4-BE49-F238E27FC236}">
                <a16:creationId xmlns:a16="http://schemas.microsoft.com/office/drawing/2014/main" xmlns="" id="{7284E487-5412-4D4D-9F07-B3964C74E280}"/>
              </a:ext>
            </a:extLst>
          </p:cNvPr>
          <p:cNvSpPr txBox="1">
            <a:spLocks/>
          </p:cNvSpPr>
          <p:nvPr/>
        </p:nvSpPr>
        <p:spPr>
          <a:xfrm>
            <a:off x="4450337" y="2954523"/>
            <a:ext cx="5320344" cy="913373"/>
          </a:xfrm>
          <a:prstGeom prst="rect">
            <a:avLst/>
          </a:prstGeom>
          <a:solidFill>
            <a:schemeClr val="bg2">
              <a:lumMod val="75000"/>
            </a:schemeClr>
          </a:solidFill>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just" defTabSz="1087636" rtl="0" eaLnBrk="1" fontAlgn="auto" latinLnBrk="0" hangingPunct="1">
              <a:lnSpc>
                <a:spcPct val="100000"/>
              </a:lnSpc>
              <a:spcBef>
                <a:spcPct val="20000"/>
              </a:spcBef>
              <a:spcAft>
                <a:spcPts val="0"/>
              </a:spcAft>
              <a:buClrTx/>
              <a:buSzTx/>
              <a:buFont typeface="Arial"/>
              <a:buNone/>
              <a:tabLst/>
              <a:defRPr/>
            </a:pPr>
            <a:r>
              <a:rPr kumimoji="0" lang="en-GB" sz="1800" b="0" i="0" u="none" strike="noStrike" kern="1200" cap="none" spc="0" normalizeH="0" baseline="0" noProof="0" dirty="0">
                <a:ln>
                  <a:noFill/>
                </a:ln>
                <a:solidFill>
                  <a:prstClr val="white"/>
                </a:solidFill>
                <a:effectLst/>
                <a:uLnTx/>
                <a:uFillTx/>
                <a:latin typeface="Calibri Light" panose="020F0302020204030204"/>
                <a:ea typeface="Lato Light" panose="020F0502020204030203" pitchFamily="34" charset="0"/>
                <a:cs typeface="Mukta ExtraLight" panose="020B0000000000000000" pitchFamily="34" charset="77"/>
              </a:rPr>
              <a:t>Die Auswahl der richtigen KPIs </a:t>
            </a:r>
            <a:r>
              <a:rPr kumimoji="0" lang="en-GB" sz="1800" b="0" i="0" u="none" strike="noStrike" kern="1200" cap="none" spc="0" normalizeH="0" baseline="0" noProof="0" dirty="0" err="1">
                <a:ln>
                  <a:noFill/>
                </a:ln>
                <a:solidFill>
                  <a:prstClr val="white"/>
                </a:solidFill>
                <a:effectLst/>
                <a:uLnTx/>
                <a:uFillTx/>
                <a:latin typeface="Calibri Light" panose="020F0302020204030204"/>
                <a:ea typeface="Lato Light" panose="020F0502020204030203" pitchFamily="34" charset="0"/>
                <a:cs typeface="Mukta ExtraLight" panose="020B0000000000000000" pitchFamily="34" charset="77"/>
              </a:rPr>
              <a:t>hängt</a:t>
            </a:r>
            <a:r>
              <a:rPr kumimoji="0" lang="en-GB" sz="1800" b="0" i="0" u="none" strike="noStrike" kern="1200" cap="none" spc="0" normalizeH="0" baseline="0" noProof="0" dirty="0">
                <a:ln>
                  <a:noFill/>
                </a:ln>
                <a:solidFill>
                  <a:prstClr val="white"/>
                </a:solidFill>
                <a:effectLst/>
                <a:uLnTx/>
                <a:uFillTx/>
                <a:latin typeface="Calibri Light" panose="020F0302020204030204"/>
                <a:ea typeface="Lato Light" panose="020F0502020204030203" pitchFamily="34" charset="0"/>
                <a:cs typeface="Mukta ExtraLight" panose="020B0000000000000000" pitchFamily="34" charset="77"/>
              </a:rPr>
              <a:t> von </a:t>
            </a:r>
            <a:r>
              <a:rPr kumimoji="0" lang="en-GB" sz="1800" b="0" i="0" u="none" strike="noStrike" kern="1200" cap="none" spc="0" normalizeH="0" baseline="0" noProof="0" dirty="0" err="1">
                <a:ln>
                  <a:noFill/>
                </a:ln>
                <a:solidFill>
                  <a:prstClr val="white"/>
                </a:solidFill>
                <a:effectLst/>
                <a:uLnTx/>
                <a:uFillTx/>
                <a:latin typeface="Calibri Light" panose="020F0302020204030204"/>
                <a:ea typeface="Lato Light" panose="020F0502020204030203" pitchFamily="34" charset="0"/>
                <a:cs typeface="Mukta ExtraLight" panose="020B0000000000000000" pitchFamily="34" charset="77"/>
              </a:rPr>
              <a:t>einem</a:t>
            </a:r>
            <a:r>
              <a:rPr kumimoji="0" lang="en-GB" sz="1800" b="0" i="0" u="none" strike="noStrike" kern="1200" cap="none" spc="0" normalizeH="0" baseline="0" noProof="0" dirty="0">
                <a:ln>
                  <a:noFill/>
                </a:ln>
                <a:solidFill>
                  <a:prstClr val="white"/>
                </a:solidFill>
                <a:effectLst/>
                <a:uLnTx/>
                <a:uFillTx/>
                <a:latin typeface="Calibri Light" panose="020F0302020204030204"/>
                <a:ea typeface="Lato Light" panose="020F0502020204030203" pitchFamily="34" charset="0"/>
                <a:cs typeface="Mukta ExtraLight" panose="020B0000000000000000" pitchFamily="34" charset="77"/>
              </a:rPr>
              <a:t> </a:t>
            </a:r>
            <a:r>
              <a:rPr kumimoji="0" lang="en-GB" sz="1800" b="0" i="0" u="none" strike="noStrike" kern="1200" cap="none" spc="0" normalizeH="0" baseline="0" noProof="0" dirty="0" err="1">
                <a:ln>
                  <a:noFill/>
                </a:ln>
                <a:solidFill>
                  <a:prstClr val="white"/>
                </a:solidFill>
                <a:effectLst/>
                <a:uLnTx/>
                <a:uFillTx/>
                <a:latin typeface="Calibri Light" panose="020F0302020204030204"/>
                <a:ea typeface="Lato Light" panose="020F0502020204030203" pitchFamily="34" charset="0"/>
                <a:cs typeface="Mukta ExtraLight" panose="020B0000000000000000" pitchFamily="34" charset="77"/>
              </a:rPr>
              <a:t>guten</a:t>
            </a:r>
            <a:r>
              <a:rPr kumimoji="0" lang="en-GB" sz="1800" b="0" i="0" u="none" strike="noStrike" kern="1200" cap="none" spc="0" normalizeH="0" baseline="0" noProof="0" dirty="0">
                <a:ln>
                  <a:noFill/>
                </a:ln>
                <a:solidFill>
                  <a:prstClr val="white"/>
                </a:solidFill>
                <a:effectLst/>
                <a:uLnTx/>
                <a:uFillTx/>
                <a:latin typeface="Calibri Light" panose="020F0302020204030204"/>
                <a:ea typeface="Lato Light" panose="020F0502020204030203" pitchFamily="34" charset="0"/>
                <a:cs typeface="Mukta ExtraLight" panose="020B0000000000000000" pitchFamily="34" charset="77"/>
              </a:rPr>
              <a:t> </a:t>
            </a:r>
            <a:r>
              <a:rPr kumimoji="0" lang="en-GB" sz="1800" b="0" i="0" u="none" strike="noStrike" kern="1200" cap="none" spc="0" normalizeH="0" baseline="0" noProof="0" dirty="0" err="1">
                <a:ln>
                  <a:noFill/>
                </a:ln>
                <a:solidFill>
                  <a:prstClr val="white"/>
                </a:solidFill>
                <a:effectLst/>
                <a:uLnTx/>
                <a:uFillTx/>
                <a:latin typeface="Calibri Light" panose="020F0302020204030204"/>
                <a:ea typeface="Lato Light" panose="020F0502020204030203" pitchFamily="34" charset="0"/>
                <a:cs typeface="Mukta ExtraLight" panose="020B0000000000000000" pitchFamily="34" charset="77"/>
              </a:rPr>
              <a:t>Verständnis</a:t>
            </a:r>
            <a:r>
              <a:rPr kumimoji="0" lang="en-GB" sz="1800" b="0" i="0" u="none" strike="noStrike" kern="1200" cap="none" spc="0" normalizeH="0" baseline="0" noProof="0" dirty="0">
                <a:ln>
                  <a:noFill/>
                </a:ln>
                <a:solidFill>
                  <a:prstClr val="white"/>
                </a:solidFill>
                <a:effectLst/>
                <a:uLnTx/>
                <a:uFillTx/>
                <a:latin typeface="Calibri Light" panose="020F0302020204030204"/>
                <a:ea typeface="Lato Light" panose="020F0502020204030203" pitchFamily="34" charset="0"/>
                <a:cs typeface="Mukta ExtraLight" panose="020B0000000000000000" pitchFamily="34" charset="77"/>
              </a:rPr>
              <a:t> </a:t>
            </a:r>
            <a:r>
              <a:rPr kumimoji="0" lang="en-GB" sz="1800" b="0" i="0" u="none" strike="noStrike" kern="1200" cap="none" spc="0" normalizeH="0" baseline="0" noProof="0" dirty="0" err="1">
                <a:ln>
                  <a:noFill/>
                </a:ln>
                <a:solidFill>
                  <a:prstClr val="white"/>
                </a:solidFill>
                <a:effectLst/>
                <a:uLnTx/>
                <a:uFillTx/>
                <a:latin typeface="Calibri Light" panose="020F0302020204030204"/>
                <a:ea typeface="Lato Light" panose="020F0502020204030203" pitchFamily="34" charset="0"/>
                <a:cs typeface="Mukta ExtraLight" panose="020B0000000000000000" pitchFamily="34" charset="77"/>
              </a:rPr>
              <a:t>dafür</a:t>
            </a:r>
            <a:r>
              <a:rPr kumimoji="0" lang="en-GB" sz="1800" b="0" i="0" u="none" strike="noStrike" kern="1200" cap="none" spc="0" normalizeH="0" baseline="0" noProof="0" dirty="0">
                <a:ln>
                  <a:noFill/>
                </a:ln>
                <a:solidFill>
                  <a:prstClr val="white"/>
                </a:solidFill>
                <a:effectLst/>
                <a:uLnTx/>
                <a:uFillTx/>
                <a:latin typeface="Calibri Light" panose="020F0302020204030204"/>
                <a:ea typeface="Lato Light" panose="020F0502020204030203" pitchFamily="34" charset="0"/>
                <a:cs typeface="Mukta ExtraLight" panose="020B0000000000000000" pitchFamily="34" charset="77"/>
              </a:rPr>
              <a:t> ab, was für die Organisation und ihren Erfolg </a:t>
            </a:r>
            <a:r>
              <a:rPr kumimoji="0" lang="en-GB" sz="1800" b="0" i="0" u="none" strike="noStrike" kern="1200" cap="none" spc="0" normalizeH="0" baseline="0" noProof="0" dirty="0" err="1">
                <a:ln>
                  <a:noFill/>
                </a:ln>
                <a:solidFill>
                  <a:prstClr val="white"/>
                </a:solidFill>
                <a:effectLst/>
                <a:uLnTx/>
                <a:uFillTx/>
                <a:latin typeface="Calibri Light" panose="020F0302020204030204"/>
                <a:ea typeface="Lato Light" panose="020F0502020204030203" pitchFamily="34" charset="0"/>
                <a:cs typeface="Mukta ExtraLight" panose="020B0000000000000000" pitchFamily="34" charset="77"/>
              </a:rPr>
              <a:t>wichtig</a:t>
            </a:r>
            <a:r>
              <a:rPr kumimoji="0" lang="en-GB" sz="1800" b="0" i="0" u="none" strike="noStrike" kern="1200" cap="none" spc="0" normalizeH="0" baseline="0" noProof="0" dirty="0">
                <a:ln>
                  <a:noFill/>
                </a:ln>
                <a:solidFill>
                  <a:prstClr val="white"/>
                </a:solidFill>
                <a:effectLst/>
                <a:uLnTx/>
                <a:uFillTx/>
                <a:latin typeface="Calibri Light" panose="020F0302020204030204"/>
                <a:ea typeface="Lato Light" panose="020F0502020204030203" pitchFamily="34" charset="0"/>
                <a:cs typeface="Mukta ExtraLight" panose="020B0000000000000000" pitchFamily="34" charset="77"/>
              </a:rPr>
              <a:t> </a:t>
            </a:r>
            <a:r>
              <a:rPr kumimoji="0" lang="en-GB" sz="1800" b="0" i="0" u="none" strike="noStrike" kern="1200" cap="none" spc="0" normalizeH="0" baseline="0" noProof="0" dirty="0" err="1">
                <a:ln>
                  <a:noFill/>
                </a:ln>
                <a:solidFill>
                  <a:prstClr val="white"/>
                </a:solidFill>
                <a:effectLst/>
                <a:uLnTx/>
                <a:uFillTx/>
                <a:latin typeface="Calibri Light" panose="020F0302020204030204"/>
                <a:ea typeface="Lato Light" panose="020F0502020204030203" pitchFamily="34" charset="0"/>
                <a:cs typeface="Mukta ExtraLight" panose="020B0000000000000000" pitchFamily="34" charset="77"/>
              </a:rPr>
              <a:t>ist</a:t>
            </a:r>
            <a:r>
              <a:rPr kumimoji="0" lang="en-GB" sz="1800" b="0" i="0" u="none" strike="noStrike" kern="1200" cap="none" spc="0" normalizeH="0" baseline="0" noProof="0" dirty="0">
                <a:ln>
                  <a:noFill/>
                </a:ln>
                <a:solidFill>
                  <a:prstClr val="white"/>
                </a:solidFill>
                <a:effectLst/>
                <a:uLnTx/>
                <a:uFillTx/>
                <a:latin typeface="Calibri Light" panose="020F0302020204030204"/>
                <a:ea typeface="Lato Light" panose="020F0502020204030203" pitchFamily="34" charset="0"/>
                <a:cs typeface="Mukta ExtraLight" panose="020B0000000000000000" pitchFamily="34" charset="77"/>
              </a:rPr>
              <a:t>.</a:t>
            </a:r>
          </a:p>
        </p:txBody>
      </p:sp>
      <p:sp>
        <p:nvSpPr>
          <p:cNvPr id="41" name="Subtitle 2">
            <a:extLst>
              <a:ext uri="{FF2B5EF4-FFF2-40B4-BE49-F238E27FC236}">
                <a16:creationId xmlns:a16="http://schemas.microsoft.com/office/drawing/2014/main" xmlns="" id="{57764D7A-21C2-4B26-98FF-A85B48292525}"/>
              </a:ext>
            </a:extLst>
          </p:cNvPr>
          <p:cNvSpPr txBox="1">
            <a:spLocks/>
          </p:cNvSpPr>
          <p:nvPr/>
        </p:nvSpPr>
        <p:spPr>
          <a:xfrm>
            <a:off x="4441210" y="1944836"/>
            <a:ext cx="5504678" cy="913373"/>
          </a:xfrm>
          <a:prstGeom prst="rect">
            <a:avLst/>
          </a:prstGeom>
          <a:solidFill>
            <a:schemeClr val="accent4">
              <a:lumMod val="75000"/>
            </a:schemeClr>
          </a:solidFill>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just" defTabSz="1087636" rtl="0" eaLnBrk="1" fontAlgn="auto" latinLnBrk="0" hangingPunct="1">
              <a:lnSpc>
                <a:spcPct val="100000"/>
              </a:lnSpc>
              <a:spcBef>
                <a:spcPct val="20000"/>
              </a:spcBef>
              <a:spcAft>
                <a:spcPts val="0"/>
              </a:spcAft>
              <a:buClrTx/>
              <a:buSzTx/>
              <a:buFont typeface="Arial"/>
              <a:buNone/>
              <a:tabLst/>
              <a:defRPr/>
            </a:pPr>
            <a:r>
              <a:rPr kumimoji="0" lang="en-GB" sz="1800" b="0" i="0" u="none" strike="noStrike" kern="1200" cap="none" spc="0" normalizeH="0" baseline="0" noProof="0" dirty="0">
                <a:ln>
                  <a:noFill/>
                </a:ln>
                <a:solidFill>
                  <a:prstClr val="white"/>
                </a:solidFill>
                <a:effectLst/>
                <a:uLnTx/>
                <a:uFillTx/>
                <a:latin typeface="Calibri Light" panose="020F0302020204030204"/>
                <a:ea typeface="Lato Light" panose="020F0502020204030203" pitchFamily="34" charset="0"/>
                <a:cs typeface="Mukta ExtraLight" panose="020B0000000000000000" pitchFamily="34" charset="77"/>
              </a:rPr>
              <a:t>Die Bewertung führt oft zur Identifizierung von Verbesserungspotenzialen UND zum Verständnis einer </a:t>
            </a:r>
            <a:r>
              <a:rPr kumimoji="0" lang="en-GB" sz="1800" b="0" i="0" u="none" strike="noStrike" kern="1200" cap="none" spc="0" normalizeH="0" baseline="0" noProof="0" dirty="0" err="1">
                <a:ln>
                  <a:noFill/>
                </a:ln>
                <a:solidFill>
                  <a:prstClr val="white"/>
                </a:solidFill>
                <a:effectLst/>
                <a:uLnTx/>
                <a:uFillTx/>
                <a:latin typeface="Calibri Light" panose="020F0302020204030204"/>
                <a:ea typeface="Lato Light" panose="020F0502020204030203" pitchFamily="34" charset="0"/>
                <a:cs typeface="Mukta ExtraLight" panose="020B0000000000000000" pitchFamily="34" charset="77"/>
              </a:rPr>
              <a:t>bevorstehenden</a:t>
            </a:r>
            <a:r>
              <a:rPr kumimoji="0" lang="en-GB" sz="1800" b="0" i="0" u="none" strike="noStrike" kern="1200" cap="none" spc="0" normalizeH="0" baseline="0" noProof="0" dirty="0">
                <a:ln>
                  <a:noFill/>
                </a:ln>
                <a:solidFill>
                  <a:prstClr val="white"/>
                </a:solidFill>
                <a:effectLst/>
                <a:uLnTx/>
                <a:uFillTx/>
                <a:latin typeface="Calibri Light" panose="020F0302020204030204"/>
                <a:ea typeface="Lato Light" panose="020F0502020204030203" pitchFamily="34" charset="0"/>
                <a:cs typeface="Mukta ExtraLight" panose="020B0000000000000000" pitchFamily="34" charset="77"/>
              </a:rPr>
              <a:t> </a:t>
            </a:r>
            <a:r>
              <a:rPr kumimoji="0" lang="en-GB" sz="1800" b="0" i="0" u="none" strike="noStrike" kern="1200" cap="none" spc="0" normalizeH="0" baseline="0" noProof="0" dirty="0" err="1">
                <a:ln>
                  <a:noFill/>
                </a:ln>
                <a:solidFill>
                  <a:prstClr val="white"/>
                </a:solidFill>
                <a:effectLst/>
                <a:uLnTx/>
                <a:uFillTx/>
                <a:latin typeface="Calibri Light" panose="020F0302020204030204"/>
                <a:ea typeface="Lato Light" panose="020F0502020204030203" pitchFamily="34" charset="0"/>
                <a:cs typeface="Mukta ExtraLight" panose="020B0000000000000000" pitchFamily="34" charset="77"/>
              </a:rPr>
              <a:t>Krise</a:t>
            </a:r>
            <a:r>
              <a:rPr kumimoji="0" lang="en-GB" sz="1800" b="0" i="0" u="none" strike="noStrike" kern="1200" cap="none" spc="0" normalizeH="0" baseline="0" noProof="0" dirty="0">
                <a:ln>
                  <a:noFill/>
                </a:ln>
                <a:solidFill>
                  <a:prstClr val="white"/>
                </a:solidFill>
                <a:effectLst/>
                <a:uLnTx/>
                <a:uFillTx/>
                <a:latin typeface="Calibri Light" panose="020F0302020204030204"/>
                <a:ea typeface="Lato Light" panose="020F0502020204030203" pitchFamily="34" charset="0"/>
                <a:cs typeface="Mukta ExtraLight" panose="020B0000000000000000" pitchFamily="34" charset="77"/>
              </a:rPr>
              <a:t>. </a:t>
            </a:r>
          </a:p>
        </p:txBody>
      </p:sp>
      <p:grpSp>
        <p:nvGrpSpPr>
          <p:cNvPr id="32" name="Gruppieren 31">
            <a:extLst>
              <a:ext uri="{FF2B5EF4-FFF2-40B4-BE49-F238E27FC236}">
                <a16:creationId xmlns:a16="http://schemas.microsoft.com/office/drawing/2014/main" xmlns="" id="{4E18EDE6-BCEF-4077-B777-03A03B5BF22A}"/>
              </a:ext>
            </a:extLst>
          </p:cNvPr>
          <p:cNvGrpSpPr>
            <a:grpSpLocks noChangeAspect="1"/>
          </p:cNvGrpSpPr>
          <p:nvPr/>
        </p:nvGrpSpPr>
        <p:grpSpPr>
          <a:xfrm>
            <a:off x="78682" y="5696160"/>
            <a:ext cx="3621643" cy="985222"/>
            <a:chOff x="3752528" y="2826773"/>
            <a:chExt cx="7596401" cy="2066501"/>
          </a:xfrm>
        </p:grpSpPr>
        <p:sp>
          <p:nvSpPr>
            <p:cNvPr id="34" name="Freeform 39">
              <a:extLst>
                <a:ext uri="{FF2B5EF4-FFF2-40B4-BE49-F238E27FC236}">
                  <a16:creationId xmlns:a16="http://schemas.microsoft.com/office/drawing/2014/main" xmlns="" id="{62254489-1AAC-4674-B6E9-ABC8D9DF1830}"/>
                </a:ext>
              </a:extLst>
            </p:cNvPr>
            <p:cNvSpPr>
              <a:spLocks/>
            </p:cNvSpPr>
            <p:nvPr/>
          </p:nvSpPr>
          <p:spPr bwMode="auto">
            <a:xfrm>
              <a:off x="3850957" y="2832000"/>
              <a:ext cx="3446262" cy="954351"/>
            </a:xfrm>
            <a:custGeom>
              <a:avLst/>
              <a:gdLst>
                <a:gd name="T0" fmla="*/ 199 w 3065"/>
                <a:gd name="T1" fmla="*/ 0 h 892"/>
                <a:gd name="T2" fmla="*/ 185 w 3065"/>
                <a:gd name="T3" fmla="*/ 0 h 892"/>
                <a:gd name="T4" fmla="*/ 0 w 3065"/>
                <a:gd name="T5" fmla="*/ 101 h 892"/>
                <a:gd name="T6" fmla="*/ 0 w 3065"/>
                <a:gd name="T7" fmla="*/ 232 h 892"/>
                <a:gd name="T8" fmla="*/ 144 w 3065"/>
                <a:gd name="T9" fmla="*/ 154 h 892"/>
                <a:gd name="T10" fmla="*/ 144 w 3065"/>
                <a:gd name="T11" fmla="*/ 778 h 892"/>
                <a:gd name="T12" fmla="*/ 5 w 3065"/>
                <a:gd name="T13" fmla="*/ 778 h 892"/>
                <a:gd name="T14" fmla="*/ 5 w 3065"/>
                <a:gd name="T15" fmla="*/ 892 h 892"/>
                <a:gd name="T16" fmla="*/ 199 w 3065"/>
                <a:gd name="T17" fmla="*/ 892 h 892"/>
                <a:gd name="T18" fmla="*/ 421 w 3065"/>
                <a:gd name="T19" fmla="*/ 892 h 892"/>
                <a:gd name="T20" fmla="*/ 3065 w 3065"/>
                <a:gd name="T21" fmla="*/ 892 h 892"/>
                <a:gd name="T22" fmla="*/ 3065 w 3065"/>
                <a:gd name="T23" fmla="*/ 0 h 892"/>
                <a:gd name="T24" fmla="*/ 300 w 3065"/>
                <a:gd name="T25" fmla="*/ 0 h 892"/>
                <a:gd name="T26" fmla="*/ 199 w 3065"/>
                <a:gd name="T27" fmla="*/ 0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65" h="892">
                  <a:moveTo>
                    <a:pt x="199" y="0"/>
                  </a:moveTo>
                  <a:lnTo>
                    <a:pt x="185" y="0"/>
                  </a:lnTo>
                  <a:lnTo>
                    <a:pt x="0" y="101"/>
                  </a:lnTo>
                  <a:lnTo>
                    <a:pt x="0" y="232"/>
                  </a:lnTo>
                  <a:lnTo>
                    <a:pt x="144" y="154"/>
                  </a:lnTo>
                  <a:lnTo>
                    <a:pt x="144" y="778"/>
                  </a:lnTo>
                  <a:lnTo>
                    <a:pt x="5" y="778"/>
                  </a:lnTo>
                  <a:lnTo>
                    <a:pt x="5" y="892"/>
                  </a:lnTo>
                  <a:lnTo>
                    <a:pt x="199" y="892"/>
                  </a:lnTo>
                  <a:lnTo>
                    <a:pt x="421" y="892"/>
                  </a:lnTo>
                  <a:lnTo>
                    <a:pt x="3065" y="892"/>
                  </a:lnTo>
                  <a:lnTo>
                    <a:pt x="3065" y="0"/>
                  </a:lnTo>
                  <a:lnTo>
                    <a:pt x="300" y="0"/>
                  </a:lnTo>
                  <a:lnTo>
                    <a:pt x="199" y="0"/>
                  </a:lnTo>
                  <a:close/>
                </a:path>
              </a:pathLst>
            </a:custGeom>
            <a:solidFill>
              <a:schemeClr val="accent1">
                <a:alpha val="3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4472C4">
                    <a:lumMod val="60000"/>
                    <a:lumOff val="40000"/>
                  </a:srgbClr>
                </a:solidFill>
                <a:effectLst/>
                <a:uLnTx/>
                <a:uFillTx/>
                <a:latin typeface="Calibri Light" panose="020F0302020204030204"/>
                <a:ea typeface="+mn-ea"/>
                <a:cs typeface="+mn-cs"/>
              </a:endParaRPr>
            </a:p>
          </p:txBody>
        </p:sp>
        <p:sp>
          <p:nvSpPr>
            <p:cNvPr id="35" name="Freeform 13">
              <a:extLst>
                <a:ext uri="{FF2B5EF4-FFF2-40B4-BE49-F238E27FC236}">
                  <a16:creationId xmlns:a16="http://schemas.microsoft.com/office/drawing/2014/main" xmlns="" id="{A52B165E-5FA7-4F9A-8DE4-1BF697958ABE}"/>
                </a:ext>
              </a:extLst>
            </p:cNvPr>
            <p:cNvSpPr>
              <a:spLocks/>
            </p:cNvSpPr>
            <p:nvPr/>
          </p:nvSpPr>
          <p:spPr bwMode="auto">
            <a:xfrm>
              <a:off x="4175657" y="2832000"/>
              <a:ext cx="331600" cy="950498"/>
            </a:xfrm>
            <a:custGeom>
              <a:avLst/>
              <a:gdLst>
                <a:gd name="T0" fmla="*/ 202 w 202"/>
                <a:gd name="T1" fmla="*/ 576 h 576"/>
                <a:gd name="T2" fmla="*/ 0 w 202"/>
                <a:gd name="T3" fmla="*/ 0 h 576"/>
                <a:gd name="T4" fmla="*/ 0 w 202"/>
                <a:gd name="T5" fmla="*/ 500 h 576"/>
                <a:gd name="T6" fmla="*/ 79 w 202"/>
                <a:gd name="T7" fmla="*/ 500 h 576"/>
                <a:gd name="T8" fmla="*/ 79 w 202"/>
                <a:gd name="T9" fmla="*/ 576 h 576"/>
                <a:gd name="T10" fmla="*/ 202 w 202"/>
                <a:gd name="T11" fmla="*/ 576 h 576"/>
              </a:gdLst>
              <a:ahLst/>
              <a:cxnLst>
                <a:cxn ang="0">
                  <a:pos x="T0" y="T1"/>
                </a:cxn>
                <a:cxn ang="0">
                  <a:pos x="T2" y="T3"/>
                </a:cxn>
                <a:cxn ang="0">
                  <a:pos x="T4" y="T5"/>
                </a:cxn>
                <a:cxn ang="0">
                  <a:pos x="T6" y="T7"/>
                </a:cxn>
                <a:cxn ang="0">
                  <a:pos x="T8" y="T9"/>
                </a:cxn>
                <a:cxn ang="0">
                  <a:pos x="T10" y="T11"/>
                </a:cxn>
              </a:cxnLst>
              <a:rect l="0" t="0" r="r" b="b"/>
              <a:pathLst>
                <a:path w="202" h="576">
                  <a:moveTo>
                    <a:pt x="202" y="576"/>
                  </a:moveTo>
                  <a:lnTo>
                    <a:pt x="0" y="0"/>
                  </a:lnTo>
                  <a:lnTo>
                    <a:pt x="0" y="500"/>
                  </a:lnTo>
                  <a:lnTo>
                    <a:pt x="79" y="500"/>
                  </a:lnTo>
                  <a:lnTo>
                    <a:pt x="79" y="576"/>
                  </a:lnTo>
                  <a:lnTo>
                    <a:pt x="202" y="576"/>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4472C4">
                    <a:lumMod val="60000"/>
                    <a:lumOff val="40000"/>
                  </a:srgbClr>
                </a:solidFill>
                <a:effectLst/>
                <a:uLnTx/>
                <a:uFillTx/>
                <a:latin typeface="Calibri Light" panose="020F0302020204030204"/>
                <a:ea typeface="+mn-ea"/>
                <a:cs typeface="+mn-cs"/>
              </a:endParaRPr>
            </a:p>
          </p:txBody>
        </p:sp>
        <p:sp>
          <p:nvSpPr>
            <p:cNvPr id="36" name="Freeform 37">
              <a:extLst>
                <a:ext uri="{FF2B5EF4-FFF2-40B4-BE49-F238E27FC236}">
                  <a16:creationId xmlns:a16="http://schemas.microsoft.com/office/drawing/2014/main" xmlns="" id="{E13BC220-424C-4B8F-89D7-46F9F46810E6}"/>
                </a:ext>
              </a:extLst>
            </p:cNvPr>
            <p:cNvSpPr>
              <a:spLocks/>
            </p:cNvSpPr>
            <p:nvPr/>
          </p:nvSpPr>
          <p:spPr bwMode="auto">
            <a:xfrm>
              <a:off x="7789104" y="2826773"/>
              <a:ext cx="3559825" cy="954351"/>
            </a:xfrm>
            <a:custGeom>
              <a:avLst/>
              <a:gdLst>
                <a:gd name="T0" fmla="*/ 176 w 1850"/>
                <a:gd name="T1" fmla="*/ 0 h 523"/>
                <a:gd name="T2" fmla="*/ 105 w 1850"/>
                <a:gd name="T3" fmla="*/ 13 h 523"/>
                <a:gd name="T4" fmla="*/ 48 w 1850"/>
                <a:gd name="T5" fmla="*/ 50 h 523"/>
                <a:gd name="T6" fmla="*/ 13 w 1850"/>
                <a:gd name="T7" fmla="*/ 104 h 523"/>
                <a:gd name="T8" fmla="*/ 0 w 1850"/>
                <a:gd name="T9" fmla="*/ 169 h 523"/>
                <a:gd name="T10" fmla="*/ 103 w 1850"/>
                <a:gd name="T11" fmla="*/ 169 h 523"/>
                <a:gd name="T12" fmla="*/ 108 w 1850"/>
                <a:gd name="T13" fmla="*/ 134 h 523"/>
                <a:gd name="T14" fmla="*/ 122 w 1850"/>
                <a:gd name="T15" fmla="*/ 107 h 523"/>
                <a:gd name="T16" fmla="*/ 146 w 1850"/>
                <a:gd name="T17" fmla="*/ 89 h 523"/>
                <a:gd name="T18" fmla="*/ 178 w 1850"/>
                <a:gd name="T19" fmla="*/ 82 h 523"/>
                <a:gd name="T20" fmla="*/ 227 w 1850"/>
                <a:gd name="T21" fmla="*/ 102 h 523"/>
                <a:gd name="T22" fmla="*/ 245 w 1850"/>
                <a:gd name="T23" fmla="*/ 156 h 523"/>
                <a:gd name="T24" fmla="*/ 241 w 1850"/>
                <a:gd name="T25" fmla="*/ 180 h 523"/>
                <a:gd name="T26" fmla="*/ 230 w 1850"/>
                <a:gd name="T27" fmla="*/ 206 h 523"/>
                <a:gd name="T28" fmla="*/ 209 w 1850"/>
                <a:gd name="T29" fmla="*/ 237 h 523"/>
                <a:gd name="T30" fmla="*/ 177 w 1850"/>
                <a:gd name="T31" fmla="*/ 275 h 523"/>
                <a:gd name="T32" fmla="*/ 10 w 1850"/>
                <a:gd name="T33" fmla="*/ 453 h 523"/>
                <a:gd name="T34" fmla="*/ 10 w 1850"/>
                <a:gd name="T35" fmla="*/ 523 h 523"/>
                <a:gd name="T36" fmla="*/ 134 w 1850"/>
                <a:gd name="T37" fmla="*/ 523 h 523"/>
                <a:gd name="T38" fmla="*/ 356 w 1850"/>
                <a:gd name="T39" fmla="*/ 523 h 523"/>
                <a:gd name="T40" fmla="*/ 364 w 1850"/>
                <a:gd name="T41" fmla="*/ 523 h 523"/>
                <a:gd name="T42" fmla="*/ 1850 w 1850"/>
                <a:gd name="T43" fmla="*/ 523 h 523"/>
                <a:gd name="T44" fmla="*/ 1850 w 1850"/>
                <a:gd name="T45" fmla="*/ 0 h 523"/>
                <a:gd name="T46" fmla="*/ 171 w 1850"/>
                <a:gd name="T47" fmla="*/ 0 h 523"/>
                <a:gd name="T48" fmla="*/ 176 w 1850"/>
                <a:gd name="T49"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50" h="523">
                  <a:moveTo>
                    <a:pt x="176" y="0"/>
                  </a:moveTo>
                  <a:cubicBezTo>
                    <a:pt x="150" y="0"/>
                    <a:pt x="126" y="5"/>
                    <a:pt x="105" y="13"/>
                  </a:cubicBezTo>
                  <a:cubicBezTo>
                    <a:pt x="83" y="22"/>
                    <a:pt x="64" y="34"/>
                    <a:pt x="48" y="50"/>
                  </a:cubicBezTo>
                  <a:cubicBezTo>
                    <a:pt x="33" y="65"/>
                    <a:pt x="21" y="83"/>
                    <a:pt x="13" y="104"/>
                  </a:cubicBezTo>
                  <a:cubicBezTo>
                    <a:pt x="4" y="124"/>
                    <a:pt x="0" y="146"/>
                    <a:pt x="0" y="169"/>
                  </a:cubicBezTo>
                  <a:cubicBezTo>
                    <a:pt x="103" y="169"/>
                    <a:pt x="103" y="169"/>
                    <a:pt x="103" y="169"/>
                  </a:cubicBezTo>
                  <a:cubicBezTo>
                    <a:pt x="103" y="157"/>
                    <a:pt x="105" y="145"/>
                    <a:pt x="108" y="134"/>
                  </a:cubicBezTo>
                  <a:cubicBezTo>
                    <a:pt x="111" y="124"/>
                    <a:pt x="116" y="115"/>
                    <a:pt x="122" y="107"/>
                  </a:cubicBezTo>
                  <a:cubicBezTo>
                    <a:pt x="129" y="99"/>
                    <a:pt x="136" y="93"/>
                    <a:pt x="146" y="89"/>
                  </a:cubicBezTo>
                  <a:cubicBezTo>
                    <a:pt x="155" y="85"/>
                    <a:pt x="166" y="82"/>
                    <a:pt x="178" y="82"/>
                  </a:cubicBezTo>
                  <a:cubicBezTo>
                    <a:pt x="199" y="82"/>
                    <a:pt x="216" y="89"/>
                    <a:pt x="227" y="102"/>
                  </a:cubicBezTo>
                  <a:cubicBezTo>
                    <a:pt x="239" y="115"/>
                    <a:pt x="245" y="133"/>
                    <a:pt x="245" y="156"/>
                  </a:cubicBezTo>
                  <a:cubicBezTo>
                    <a:pt x="245" y="164"/>
                    <a:pt x="244" y="172"/>
                    <a:pt x="241" y="180"/>
                  </a:cubicBezTo>
                  <a:cubicBezTo>
                    <a:pt x="239" y="188"/>
                    <a:pt x="235" y="197"/>
                    <a:pt x="230" y="206"/>
                  </a:cubicBezTo>
                  <a:cubicBezTo>
                    <a:pt x="225" y="216"/>
                    <a:pt x="218" y="226"/>
                    <a:pt x="209" y="237"/>
                  </a:cubicBezTo>
                  <a:cubicBezTo>
                    <a:pt x="200" y="249"/>
                    <a:pt x="190" y="261"/>
                    <a:pt x="177" y="275"/>
                  </a:cubicBezTo>
                  <a:cubicBezTo>
                    <a:pt x="10" y="453"/>
                    <a:pt x="10" y="453"/>
                    <a:pt x="10" y="453"/>
                  </a:cubicBezTo>
                  <a:cubicBezTo>
                    <a:pt x="10" y="523"/>
                    <a:pt x="10" y="523"/>
                    <a:pt x="10" y="523"/>
                  </a:cubicBezTo>
                  <a:cubicBezTo>
                    <a:pt x="134" y="523"/>
                    <a:pt x="134" y="523"/>
                    <a:pt x="134" y="523"/>
                  </a:cubicBezTo>
                  <a:cubicBezTo>
                    <a:pt x="356" y="523"/>
                    <a:pt x="356" y="523"/>
                    <a:pt x="356" y="523"/>
                  </a:cubicBezTo>
                  <a:cubicBezTo>
                    <a:pt x="364" y="523"/>
                    <a:pt x="364" y="523"/>
                    <a:pt x="364" y="523"/>
                  </a:cubicBezTo>
                  <a:cubicBezTo>
                    <a:pt x="1850" y="523"/>
                    <a:pt x="1850" y="523"/>
                    <a:pt x="1850" y="523"/>
                  </a:cubicBezTo>
                  <a:cubicBezTo>
                    <a:pt x="1850" y="0"/>
                    <a:pt x="1850" y="0"/>
                    <a:pt x="1850" y="0"/>
                  </a:cubicBezTo>
                  <a:cubicBezTo>
                    <a:pt x="171" y="0"/>
                    <a:pt x="171" y="0"/>
                    <a:pt x="171" y="0"/>
                  </a:cubicBezTo>
                  <a:cubicBezTo>
                    <a:pt x="173" y="0"/>
                    <a:pt x="175" y="0"/>
                    <a:pt x="176" y="0"/>
                  </a:cubicBez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4472C4">
                    <a:lumMod val="60000"/>
                    <a:lumOff val="40000"/>
                  </a:srgbClr>
                </a:solidFill>
                <a:effectLst/>
                <a:uLnTx/>
                <a:uFillTx/>
                <a:latin typeface="Calibri Light" panose="020F0302020204030204"/>
                <a:ea typeface="+mn-ea"/>
                <a:cs typeface="+mn-cs"/>
              </a:endParaRPr>
            </a:p>
          </p:txBody>
        </p:sp>
        <p:sp>
          <p:nvSpPr>
            <p:cNvPr id="45" name="Freeform 15">
              <a:extLst>
                <a:ext uri="{FF2B5EF4-FFF2-40B4-BE49-F238E27FC236}">
                  <a16:creationId xmlns:a16="http://schemas.microsoft.com/office/drawing/2014/main" xmlns="" id="{F8170C1F-1F08-48DA-A597-53D9B79FD2C6}"/>
                </a:ext>
              </a:extLst>
            </p:cNvPr>
            <p:cNvSpPr>
              <a:spLocks/>
            </p:cNvSpPr>
            <p:nvPr/>
          </p:nvSpPr>
          <p:spPr bwMode="auto">
            <a:xfrm>
              <a:off x="8049496" y="3005268"/>
              <a:ext cx="641861" cy="772277"/>
            </a:xfrm>
            <a:custGeom>
              <a:avLst/>
              <a:gdLst>
                <a:gd name="T0" fmla="*/ 228 w 228"/>
                <a:gd name="T1" fmla="*/ 274 h 274"/>
                <a:gd name="T2" fmla="*/ 131 w 228"/>
                <a:gd name="T3" fmla="*/ 0 h 274"/>
                <a:gd name="T4" fmla="*/ 134 w 228"/>
                <a:gd name="T5" fmla="*/ 29 h 274"/>
                <a:gd name="T6" fmla="*/ 129 w 228"/>
                <a:gd name="T7" fmla="*/ 62 h 274"/>
                <a:gd name="T8" fmla="*/ 114 w 228"/>
                <a:gd name="T9" fmla="*/ 93 h 274"/>
                <a:gd name="T10" fmla="*/ 90 w 228"/>
                <a:gd name="T11" fmla="*/ 125 h 274"/>
                <a:gd name="T12" fmla="*/ 60 w 228"/>
                <a:gd name="T13" fmla="*/ 158 h 274"/>
                <a:gd name="T14" fmla="*/ 0 w 228"/>
                <a:gd name="T15" fmla="*/ 220 h 274"/>
                <a:gd name="T16" fmla="*/ 145 w 228"/>
                <a:gd name="T17" fmla="*/ 220 h 274"/>
                <a:gd name="T18" fmla="*/ 145 w 228"/>
                <a:gd name="T19" fmla="*/ 274 h 274"/>
                <a:gd name="T20" fmla="*/ 228 w 228"/>
                <a:gd name="T21"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8" h="274">
                  <a:moveTo>
                    <a:pt x="228" y="274"/>
                  </a:moveTo>
                  <a:cubicBezTo>
                    <a:pt x="156" y="70"/>
                    <a:pt x="136" y="15"/>
                    <a:pt x="131" y="0"/>
                  </a:cubicBezTo>
                  <a:cubicBezTo>
                    <a:pt x="133" y="9"/>
                    <a:pt x="134" y="19"/>
                    <a:pt x="134" y="29"/>
                  </a:cubicBezTo>
                  <a:cubicBezTo>
                    <a:pt x="134" y="40"/>
                    <a:pt x="133" y="51"/>
                    <a:pt x="129" y="62"/>
                  </a:cubicBezTo>
                  <a:cubicBezTo>
                    <a:pt x="126" y="72"/>
                    <a:pt x="121" y="83"/>
                    <a:pt x="114" y="93"/>
                  </a:cubicBezTo>
                  <a:cubicBezTo>
                    <a:pt x="107" y="103"/>
                    <a:pt x="100" y="114"/>
                    <a:pt x="90" y="125"/>
                  </a:cubicBezTo>
                  <a:cubicBezTo>
                    <a:pt x="81" y="135"/>
                    <a:pt x="71" y="147"/>
                    <a:pt x="60" y="158"/>
                  </a:cubicBezTo>
                  <a:cubicBezTo>
                    <a:pt x="0" y="220"/>
                    <a:pt x="0" y="220"/>
                    <a:pt x="0" y="220"/>
                  </a:cubicBezTo>
                  <a:cubicBezTo>
                    <a:pt x="145" y="220"/>
                    <a:pt x="145" y="220"/>
                    <a:pt x="145" y="220"/>
                  </a:cubicBezTo>
                  <a:cubicBezTo>
                    <a:pt x="145" y="274"/>
                    <a:pt x="145" y="274"/>
                    <a:pt x="145" y="274"/>
                  </a:cubicBezTo>
                  <a:cubicBezTo>
                    <a:pt x="228" y="274"/>
                    <a:pt x="228" y="274"/>
                    <a:pt x="228" y="274"/>
                  </a:cubicBezTo>
                  <a:close/>
                </a:path>
              </a:pathLst>
            </a:custGeom>
            <a:solidFill>
              <a:schemeClr val="accent2">
                <a:lumMod val="5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4472C4">
                    <a:lumMod val="60000"/>
                    <a:lumOff val="40000"/>
                  </a:srgbClr>
                </a:solidFill>
                <a:effectLst/>
                <a:uLnTx/>
                <a:uFillTx/>
                <a:latin typeface="Calibri Light" panose="020F0302020204030204"/>
                <a:ea typeface="+mn-ea"/>
                <a:cs typeface="+mn-cs"/>
              </a:endParaRPr>
            </a:p>
          </p:txBody>
        </p:sp>
        <p:sp>
          <p:nvSpPr>
            <p:cNvPr id="46" name="Freeform 35">
              <a:extLst>
                <a:ext uri="{FF2B5EF4-FFF2-40B4-BE49-F238E27FC236}">
                  <a16:creationId xmlns:a16="http://schemas.microsoft.com/office/drawing/2014/main" xmlns="" id="{A7D61FCD-FC7B-4EDC-B883-4CBBA7D27824}"/>
                </a:ext>
              </a:extLst>
            </p:cNvPr>
            <p:cNvSpPr>
              <a:spLocks/>
            </p:cNvSpPr>
            <p:nvPr/>
          </p:nvSpPr>
          <p:spPr bwMode="auto">
            <a:xfrm>
              <a:off x="3752528" y="3938923"/>
              <a:ext cx="3549706" cy="954351"/>
            </a:xfrm>
            <a:custGeom>
              <a:avLst/>
              <a:gdLst>
                <a:gd name="T0" fmla="*/ 170 w 1845"/>
                <a:gd name="T1" fmla="*/ 0 h 523"/>
                <a:gd name="T2" fmla="*/ 108 w 1845"/>
                <a:gd name="T3" fmla="*/ 10 h 523"/>
                <a:gd name="T4" fmla="*/ 55 w 1845"/>
                <a:gd name="T5" fmla="*/ 38 h 523"/>
                <a:gd name="T6" fmla="*/ 20 w 1845"/>
                <a:gd name="T7" fmla="*/ 82 h 523"/>
                <a:gd name="T8" fmla="*/ 7 w 1845"/>
                <a:gd name="T9" fmla="*/ 139 h 523"/>
                <a:gd name="T10" fmla="*/ 108 w 1845"/>
                <a:gd name="T11" fmla="*/ 139 h 523"/>
                <a:gd name="T12" fmla="*/ 113 w 1845"/>
                <a:gd name="T13" fmla="*/ 115 h 523"/>
                <a:gd name="T14" fmla="*/ 128 w 1845"/>
                <a:gd name="T15" fmla="*/ 97 h 523"/>
                <a:gd name="T16" fmla="*/ 150 w 1845"/>
                <a:gd name="T17" fmla="*/ 86 h 523"/>
                <a:gd name="T18" fmla="*/ 176 w 1845"/>
                <a:gd name="T19" fmla="*/ 82 h 523"/>
                <a:gd name="T20" fmla="*/ 206 w 1845"/>
                <a:gd name="T21" fmla="*/ 87 h 523"/>
                <a:gd name="T22" fmla="*/ 228 w 1845"/>
                <a:gd name="T23" fmla="*/ 100 h 523"/>
                <a:gd name="T24" fmla="*/ 241 w 1845"/>
                <a:gd name="T25" fmla="*/ 121 h 523"/>
                <a:gd name="T26" fmla="*/ 245 w 1845"/>
                <a:gd name="T27" fmla="*/ 147 h 523"/>
                <a:gd name="T28" fmla="*/ 226 w 1845"/>
                <a:gd name="T29" fmla="*/ 198 h 523"/>
                <a:gd name="T30" fmla="*/ 169 w 1845"/>
                <a:gd name="T31" fmla="*/ 217 h 523"/>
                <a:gd name="T32" fmla="*/ 115 w 1845"/>
                <a:gd name="T33" fmla="*/ 217 h 523"/>
                <a:gd name="T34" fmla="*/ 115 w 1845"/>
                <a:gd name="T35" fmla="*/ 296 h 523"/>
                <a:gd name="T36" fmla="*/ 169 w 1845"/>
                <a:gd name="T37" fmla="*/ 296 h 523"/>
                <a:gd name="T38" fmla="*/ 204 w 1845"/>
                <a:gd name="T39" fmla="*/ 300 h 523"/>
                <a:gd name="T40" fmla="*/ 230 w 1845"/>
                <a:gd name="T41" fmla="*/ 314 h 523"/>
                <a:gd name="T42" fmla="*/ 247 w 1845"/>
                <a:gd name="T43" fmla="*/ 337 h 523"/>
                <a:gd name="T44" fmla="*/ 253 w 1845"/>
                <a:gd name="T45" fmla="*/ 372 h 523"/>
                <a:gd name="T46" fmla="*/ 248 w 1845"/>
                <a:gd name="T47" fmla="*/ 401 h 523"/>
                <a:gd name="T48" fmla="*/ 232 w 1845"/>
                <a:gd name="T49" fmla="*/ 423 h 523"/>
                <a:gd name="T50" fmla="*/ 208 w 1845"/>
                <a:gd name="T51" fmla="*/ 437 h 523"/>
                <a:gd name="T52" fmla="*/ 176 w 1845"/>
                <a:gd name="T53" fmla="*/ 442 h 523"/>
                <a:gd name="T54" fmla="*/ 146 w 1845"/>
                <a:gd name="T55" fmla="*/ 437 h 523"/>
                <a:gd name="T56" fmla="*/ 123 w 1845"/>
                <a:gd name="T57" fmla="*/ 423 h 523"/>
                <a:gd name="T58" fmla="*/ 107 w 1845"/>
                <a:gd name="T59" fmla="*/ 403 h 523"/>
                <a:gd name="T60" fmla="*/ 101 w 1845"/>
                <a:gd name="T61" fmla="*/ 377 h 523"/>
                <a:gd name="T62" fmla="*/ 0 w 1845"/>
                <a:gd name="T63" fmla="*/ 377 h 523"/>
                <a:gd name="T64" fmla="*/ 15 w 1845"/>
                <a:gd name="T65" fmla="*/ 442 h 523"/>
                <a:gd name="T66" fmla="*/ 54 w 1845"/>
                <a:gd name="T67" fmla="*/ 488 h 523"/>
                <a:gd name="T68" fmla="*/ 110 w 1845"/>
                <a:gd name="T69" fmla="*/ 514 h 523"/>
                <a:gd name="T70" fmla="*/ 170 w 1845"/>
                <a:gd name="T71" fmla="*/ 523 h 523"/>
                <a:gd name="T72" fmla="*/ 170 w 1845"/>
                <a:gd name="T73" fmla="*/ 523 h 523"/>
                <a:gd name="T74" fmla="*/ 1845 w 1845"/>
                <a:gd name="T75" fmla="*/ 523 h 523"/>
                <a:gd name="T76" fmla="*/ 1845 w 1845"/>
                <a:gd name="T77" fmla="*/ 0 h 523"/>
                <a:gd name="T78" fmla="*/ 170 w 1845"/>
                <a:gd name="T79"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45" h="523">
                  <a:moveTo>
                    <a:pt x="170" y="0"/>
                  </a:moveTo>
                  <a:cubicBezTo>
                    <a:pt x="148" y="1"/>
                    <a:pt x="128" y="4"/>
                    <a:pt x="108" y="10"/>
                  </a:cubicBezTo>
                  <a:cubicBezTo>
                    <a:pt x="88" y="17"/>
                    <a:pt x="71" y="26"/>
                    <a:pt x="55" y="38"/>
                  </a:cubicBezTo>
                  <a:cubicBezTo>
                    <a:pt x="40" y="50"/>
                    <a:pt x="29" y="65"/>
                    <a:pt x="20" y="82"/>
                  </a:cubicBezTo>
                  <a:cubicBezTo>
                    <a:pt x="11" y="99"/>
                    <a:pt x="7" y="118"/>
                    <a:pt x="7" y="139"/>
                  </a:cubicBezTo>
                  <a:cubicBezTo>
                    <a:pt x="108" y="139"/>
                    <a:pt x="108" y="139"/>
                    <a:pt x="108" y="139"/>
                  </a:cubicBezTo>
                  <a:cubicBezTo>
                    <a:pt x="108" y="130"/>
                    <a:pt x="110" y="122"/>
                    <a:pt x="113" y="115"/>
                  </a:cubicBezTo>
                  <a:cubicBezTo>
                    <a:pt x="117" y="108"/>
                    <a:pt x="122" y="102"/>
                    <a:pt x="128" y="97"/>
                  </a:cubicBezTo>
                  <a:cubicBezTo>
                    <a:pt x="134" y="92"/>
                    <a:pt x="141" y="88"/>
                    <a:pt x="150" y="86"/>
                  </a:cubicBezTo>
                  <a:cubicBezTo>
                    <a:pt x="158" y="83"/>
                    <a:pt x="167" y="82"/>
                    <a:pt x="176" y="82"/>
                  </a:cubicBezTo>
                  <a:cubicBezTo>
                    <a:pt x="188" y="82"/>
                    <a:pt x="198" y="83"/>
                    <a:pt x="206" y="87"/>
                  </a:cubicBezTo>
                  <a:cubicBezTo>
                    <a:pt x="215" y="90"/>
                    <a:pt x="222" y="94"/>
                    <a:pt x="228" y="100"/>
                  </a:cubicBezTo>
                  <a:cubicBezTo>
                    <a:pt x="234" y="106"/>
                    <a:pt x="238" y="113"/>
                    <a:pt x="241" y="121"/>
                  </a:cubicBezTo>
                  <a:cubicBezTo>
                    <a:pt x="243" y="129"/>
                    <a:pt x="245" y="137"/>
                    <a:pt x="245" y="147"/>
                  </a:cubicBezTo>
                  <a:cubicBezTo>
                    <a:pt x="245" y="168"/>
                    <a:pt x="239" y="185"/>
                    <a:pt x="226" y="198"/>
                  </a:cubicBezTo>
                  <a:cubicBezTo>
                    <a:pt x="214" y="211"/>
                    <a:pt x="195" y="217"/>
                    <a:pt x="169" y="217"/>
                  </a:cubicBezTo>
                  <a:cubicBezTo>
                    <a:pt x="115" y="217"/>
                    <a:pt x="115" y="217"/>
                    <a:pt x="115" y="217"/>
                  </a:cubicBezTo>
                  <a:cubicBezTo>
                    <a:pt x="115" y="296"/>
                    <a:pt x="115" y="296"/>
                    <a:pt x="115" y="296"/>
                  </a:cubicBezTo>
                  <a:cubicBezTo>
                    <a:pt x="169" y="296"/>
                    <a:pt x="169" y="296"/>
                    <a:pt x="169" y="296"/>
                  </a:cubicBezTo>
                  <a:cubicBezTo>
                    <a:pt x="182" y="296"/>
                    <a:pt x="194" y="297"/>
                    <a:pt x="204" y="300"/>
                  </a:cubicBezTo>
                  <a:cubicBezTo>
                    <a:pt x="214" y="303"/>
                    <a:pt x="223" y="308"/>
                    <a:pt x="230" y="314"/>
                  </a:cubicBezTo>
                  <a:cubicBezTo>
                    <a:pt x="238" y="320"/>
                    <a:pt x="243" y="328"/>
                    <a:pt x="247" y="337"/>
                  </a:cubicBezTo>
                  <a:cubicBezTo>
                    <a:pt x="251" y="347"/>
                    <a:pt x="253" y="359"/>
                    <a:pt x="253" y="372"/>
                  </a:cubicBezTo>
                  <a:cubicBezTo>
                    <a:pt x="253" y="383"/>
                    <a:pt x="251" y="392"/>
                    <a:pt x="248" y="401"/>
                  </a:cubicBezTo>
                  <a:cubicBezTo>
                    <a:pt x="244" y="409"/>
                    <a:pt x="239" y="417"/>
                    <a:pt x="232" y="423"/>
                  </a:cubicBezTo>
                  <a:cubicBezTo>
                    <a:pt x="226" y="429"/>
                    <a:pt x="218" y="434"/>
                    <a:pt x="208" y="437"/>
                  </a:cubicBezTo>
                  <a:cubicBezTo>
                    <a:pt x="199" y="440"/>
                    <a:pt x="188" y="442"/>
                    <a:pt x="176" y="442"/>
                  </a:cubicBezTo>
                  <a:cubicBezTo>
                    <a:pt x="165" y="442"/>
                    <a:pt x="155" y="440"/>
                    <a:pt x="146" y="437"/>
                  </a:cubicBezTo>
                  <a:cubicBezTo>
                    <a:pt x="137" y="434"/>
                    <a:pt x="129" y="429"/>
                    <a:pt x="123" y="423"/>
                  </a:cubicBezTo>
                  <a:cubicBezTo>
                    <a:pt x="116" y="418"/>
                    <a:pt x="111" y="411"/>
                    <a:pt x="107" y="403"/>
                  </a:cubicBezTo>
                  <a:cubicBezTo>
                    <a:pt x="103" y="395"/>
                    <a:pt x="101" y="386"/>
                    <a:pt x="101" y="377"/>
                  </a:cubicBezTo>
                  <a:cubicBezTo>
                    <a:pt x="0" y="377"/>
                    <a:pt x="0" y="377"/>
                    <a:pt x="0" y="377"/>
                  </a:cubicBezTo>
                  <a:cubicBezTo>
                    <a:pt x="0" y="402"/>
                    <a:pt x="5" y="424"/>
                    <a:pt x="15" y="442"/>
                  </a:cubicBezTo>
                  <a:cubicBezTo>
                    <a:pt x="25" y="460"/>
                    <a:pt x="38" y="475"/>
                    <a:pt x="54" y="488"/>
                  </a:cubicBezTo>
                  <a:cubicBezTo>
                    <a:pt x="71" y="500"/>
                    <a:pt x="89" y="509"/>
                    <a:pt x="110" y="514"/>
                  </a:cubicBezTo>
                  <a:cubicBezTo>
                    <a:pt x="129" y="520"/>
                    <a:pt x="150" y="523"/>
                    <a:pt x="170" y="523"/>
                  </a:cubicBezTo>
                  <a:cubicBezTo>
                    <a:pt x="170" y="523"/>
                    <a:pt x="170" y="523"/>
                    <a:pt x="170" y="523"/>
                  </a:cubicBezTo>
                  <a:cubicBezTo>
                    <a:pt x="1845" y="523"/>
                    <a:pt x="1845" y="523"/>
                    <a:pt x="1845" y="523"/>
                  </a:cubicBezTo>
                  <a:cubicBezTo>
                    <a:pt x="1845" y="0"/>
                    <a:pt x="1845" y="0"/>
                    <a:pt x="1845" y="0"/>
                  </a:cubicBezTo>
                  <a:cubicBezTo>
                    <a:pt x="170" y="0"/>
                    <a:pt x="170" y="0"/>
                    <a:pt x="170" y="0"/>
                  </a:cubicBezTo>
                  <a:close/>
                </a:path>
              </a:pathLst>
            </a:custGeom>
            <a:solidFill>
              <a:schemeClr val="accent3">
                <a:alpha val="3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4472C4">
                    <a:lumMod val="60000"/>
                    <a:lumOff val="40000"/>
                  </a:srgbClr>
                </a:solidFill>
                <a:effectLst/>
                <a:uLnTx/>
                <a:uFillTx/>
                <a:latin typeface="Calibri Light" panose="020F0302020204030204"/>
                <a:ea typeface="+mn-ea"/>
                <a:cs typeface="+mn-cs"/>
              </a:endParaRPr>
            </a:p>
          </p:txBody>
        </p:sp>
        <p:sp>
          <p:nvSpPr>
            <p:cNvPr id="47" name="Freeform 16">
              <a:extLst>
                <a:ext uri="{FF2B5EF4-FFF2-40B4-BE49-F238E27FC236}">
                  <a16:creationId xmlns:a16="http://schemas.microsoft.com/office/drawing/2014/main" xmlns="" id="{0646BB5E-DAAC-4C12-AFD3-BA01B62DE985}"/>
                </a:ext>
              </a:extLst>
            </p:cNvPr>
            <p:cNvSpPr>
              <a:spLocks/>
            </p:cNvSpPr>
            <p:nvPr/>
          </p:nvSpPr>
          <p:spPr bwMode="auto">
            <a:xfrm>
              <a:off x="4070595" y="4140798"/>
              <a:ext cx="579481" cy="752475"/>
            </a:xfrm>
            <a:custGeom>
              <a:avLst/>
              <a:gdLst>
                <a:gd name="T0" fmla="*/ 112 w 206"/>
                <a:gd name="T1" fmla="*/ 0 h 267"/>
                <a:gd name="T2" fmla="*/ 114 w 206"/>
                <a:gd name="T3" fmla="*/ 21 h 267"/>
                <a:gd name="T4" fmla="*/ 110 w 206"/>
                <a:gd name="T5" fmla="*/ 43 h 267"/>
                <a:gd name="T6" fmla="*/ 100 w 206"/>
                <a:gd name="T7" fmla="*/ 62 h 267"/>
                <a:gd name="T8" fmla="*/ 84 w 206"/>
                <a:gd name="T9" fmla="*/ 79 h 267"/>
                <a:gd name="T10" fmla="*/ 63 w 206"/>
                <a:gd name="T11" fmla="*/ 93 h 267"/>
                <a:gd name="T12" fmla="*/ 105 w 206"/>
                <a:gd name="T13" fmla="*/ 122 h 267"/>
                <a:gd name="T14" fmla="*/ 119 w 206"/>
                <a:gd name="T15" fmla="*/ 170 h 267"/>
                <a:gd name="T16" fmla="*/ 110 w 206"/>
                <a:gd name="T17" fmla="*/ 211 h 267"/>
                <a:gd name="T18" fmla="*/ 85 w 206"/>
                <a:gd name="T19" fmla="*/ 241 h 267"/>
                <a:gd name="T20" fmla="*/ 47 w 206"/>
                <a:gd name="T21" fmla="*/ 260 h 267"/>
                <a:gd name="T22" fmla="*/ 0 w 206"/>
                <a:gd name="T23" fmla="*/ 267 h 267"/>
                <a:gd name="T24" fmla="*/ 206 w 206"/>
                <a:gd name="T25" fmla="*/ 267 h 267"/>
                <a:gd name="T26" fmla="*/ 112 w 206"/>
                <a:gd name="T27"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6" h="267">
                  <a:moveTo>
                    <a:pt x="112" y="0"/>
                  </a:moveTo>
                  <a:cubicBezTo>
                    <a:pt x="113" y="7"/>
                    <a:pt x="114" y="14"/>
                    <a:pt x="114" y="21"/>
                  </a:cubicBezTo>
                  <a:cubicBezTo>
                    <a:pt x="114" y="28"/>
                    <a:pt x="112" y="35"/>
                    <a:pt x="110" y="43"/>
                  </a:cubicBezTo>
                  <a:cubicBezTo>
                    <a:pt x="108" y="50"/>
                    <a:pt x="104" y="56"/>
                    <a:pt x="100" y="62"/>
                  </a:cubicBezTo>
                  <a:cubicBezTo>
                    <a:pt x="96" y="68"/>
                    <a:pt x="91" y="74"/>
                    <a:pt x="84" y="79"/>
                  </a:cubicBezTo>
                  <a:cubicBezTo>
                    <a:pt x="78" y="84"/>
                    <a:pt x="71" y="89"/>
                    <a:pt x="63" y="93"/>
                  </a:cubicBezTo>
                  <a:cubicBezTo>
                    <a:pt x="81" y="99"/>
                    <a:pt x="96" y="109"/>
                    <a:pt x="105" y="122"/>
                  </a:cubicBezTo>
                  <a:cubicBezTo>
                    <a:pt x="114" y="135"/>
                    <a:pt x="119" y="152"/>
                    <a:pt x="119" y="170"/>
                  </a:cubicBezTo>
                  <a:cubicBezTo>
                    <a:pt x="119" y="185"/>
                    <a:pt x="116" y="199"/>
                    <a:pt x="110" y="211"/>
                  </a:cubicBezTo>
                  <a:cubicBezTo>
                    <a:pt x="104" y="223"/>
                    <a:pt x="95" y="233"/>
                    <a:pt x="85" y="241"/>
                  </a:cubicBezTo>
                  <a:cubicBezTo>
                    <a:pt x="74" y="250"/>
                    <a:pt x="62" y="256"/>
                    <a:pt x="47" y="260"/>
                  </a:cubicBezTo>
                  <a:cubicBezTo>
                    <a:pt x="33" y="265"/>
                    <a:pt x="17" y="267"/>
                    <a:pt x="0" y="267"/>
                  </a:cubicBezTo>
                  <a:cubicBezTo>
                    <a:pt x="206" y="267"/>
                    <a:pt x="206" y="267"/>
                    <a:pt x="206" y="267"/>
                  </a:cubicBezTo>
                  <a:cubicBezTo>
                    <a:pt x="143" y="88"/>
                    <a:pt x="120" y="23"/>
                    <a:pt x="112" y="0"/>
                  </a:cubicBezTo>
                  <a:close/>
                </a:path>
              </a:pathLst>
            </a:custGeom>
            <a:solidFill>
              <a:schemeClr val="accent3">
                <a:lumMod val="5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4472C4">
                    <a:lumMod val="60000"/>
                    <a:lumOff val="40000"/>
                  </a:srgbClr>
                </a:solidFill>
                <a:effectLst/>
                <a:uLnTx/>
                <a:uFillTx/>
                <a:latin typeface="Calibri Light" panose="020F0302020204030204"/>
                <a:ea typeface="+mn-ea"/>
                <a:cs typeface="+mn-cs"/>
              </a:endParaRPr>
            </a:p>
          </p:txBody>
        </p:sp>
        <p:sp>
          <p:nvSpPr>
            <p:cNvPr id="48" name="Freeform 16">
              <a:extLst>
                <a:ext uri="{FF2B5EF4-FFF2-40B4-BE49-F238E27FC236}">
                  <a16:creationId xmlns:a16="http://schemas.microsoft.com/office/drawing/2014/main" xmlns="" id="{2E568672-D751-48DA-9EE1-CB093E822916}"/>
                </a:ext>
              </a:extLst>
            </p:cNvPr>
            <p:cNvSpPr>
              <a:spLocks noEditPoints="1"/>
            </p:cNvSpPr>
            <p:nvPr/>
          </p:nvSpPr>
          <p:spPr bwMode="auto">
            <a:xfrm>
              <a:off x="7765939" y="3938923"/>
              <a:ext cx="3578942" cy="954351"/>
            </a:xfrm>
            <a:custGeom>
              <a:avLst/>
              <a:gdLst>
                <a:gd name="T0" fmla="*/ 553 w 3183"/>
                <a:gd name="T1" fmla="*/ 0 h 892"/>
                <a:gd name="T2" fmla="*/ 452 w 3183"/>
                <a:gd name="T3" fmla="*/ 0 h 892"/>
                <a:gd name="T4" fmla="*/ 373 w 3183"/>
                <a:gd name="T5" fmla="*/ 0 h 892"/>
                <a:gd name="T6" fmla="*/ 0 w 3183"/>
                <a:gd name="T7" fmla="*/ 588 h 892"/>
                <a:gd name="T8" fmla="*/ 8 w 3183"/>
                <a:gd name="T9" fmla="*/ 699 h 892"/>
                <a:gd name="T10" fmla="*/ 375 w 3183"/>
                <a:gd name="T11" fmla="*/ 699 h 892"/>
                <a:gd name="T12" fmla="*/ 375 w 3183"/>
                <a:gd name="T13" fmla="*/ 892 h 892"/>
                <a:gd name="T14" fmla="*/ 452 w 3183"/>
                <a:gd name="T15" fmla="*/ 892 h 892"/>
                <a:gd name="T16" fmla="*/ 553 w 3183"/>
                <a:gd name="T17" fmla="*/ 892 h 892"/>
                <a:gd name="T18" fmla="*/ 3183 w 3183"/>
                <a:gd name="T19" fmla="*/ 892 h 892"/>
                <a:gd name="T20" fmla="*/ 3183 w 3183"/>
                <a:gd name="T21" fmla="*/ 0 h 892"/>
                <a:gd name="T22" fmla="*/ 553 w 3183"/>
                <a:gd name="T23" fmla="*/ 0 h 892"/>
                <a:gd name="T24" fmla="*/ 375 w 3183"/>
                <a:gd name="T25" fmla="*/ 558 h 892"/>
                <a:gd name="T26" fmla="*/ 176 w 3183"/>
                <a:gd name="T27" fmla="*/ 558 h 892"/>
                <a:gd name="T28" fmla="*/ 363 w 3183"/>
                <a:gd name="T29" fmla="*/ 263 h 892"/>
                <a:gd name="T30" fmla="*/ 375 w 3183"/>
                <a:gd name="T31" fmla="*/ 242 h 892"/>
                <a:gd name="T32" fmla="*/ 375 w 3183"/>
                <a:gd name="T33" fmla="*/ 558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83" h="892">
                  <a:moveTo>
                    <a:pt x="553" y="0"/>
                  </a:moveTo>
                  <a:lnTo>
                    <a:pt x="452" y="0"/>
                  </a:lnTo>
                  <a:lnTo>
                    <a:pt x="373" y="0"/>
                  </a:lnTo>
                  <a:lnTo>
                    <a:pt x="0" y="588"/>
                  </a:lnTo>
                  <a:lnTo>
                    <a:pt x="8" y="699"/>
                  </a:lnTo>
                  <a:lnTo>
                    <a:pt x="375" y="699"/>
                  </a:lnTo>
                  <a:lnTo>
                    <a:pt x="375" y="892"/>
                  </a:lnTo>
                  <a:lnTo>
                    <a:pt x="452" y="892"/>
                  </a:lnTo>
                  <a:lnTo>
                    <a:pt x="553" y="892"/>
                  </a:lnTo>
                  <a:lnTo>
                    <a:pt x="3183" y="892"/>
                  </a:lnTo>
                  <a:lnTo>
                    <a:pt x="3183" y="0"/>
                  </a:lnTo>
                  <a:lnTo>
                    <a:pt x="553" y="0"/>
                  </a:lnTo>
                  <a:close/>
                  <a:moveTo>
                    <a:pt x="375" y="558"/>
                  </a:moveTo>
                  <a:lnTo>
                    <a:pt x="176" y="558"/>
                  </a:lnTo>
                  <a:lnTo>
                    <a:pt x="363" y="263"/>
                  </a:lnTo>
                  <a:lnTo>
                    <a:pt x="375" y="242"/>
                  </a:lnTo>
                  <a:lnTo>
                    <a:pt x="375" y="558"/>
                  </a:lnTo>
                  <a:close/>
                </a:path>
              </a:pathLst>
            </a:custGeom>
            <a:solidFill>
              <a:schemeClr val="accent4">
                <a:alpha val="3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FFC000">
                    <a:lumMod val="75000"/>
                  </a:srgbClr>
                </a:solidFill>
                <a:effectLst/>
                <a:uLnTx/>
                <a:uFillTx/>
                <a:latin typeface="Calibri Light" panose="020F0302020204030204"/>
                <a:ea typeface="+mn-ea"/>
                <a:cs typeface="+mn-cs"/>
              </a:endParaRPr>
            </a:p>
          </p:txBody>
        </p:sp>
        <p:sp>
          <p:nvSpPr>
            <p:cNvPr id="49" name="Freeform 5">
              <a:extLst>
                <a:ext uri="{FF2B5EF4-FFF2-40B4-BE49-F238E27FC236}">
                  <a16:creationId xmlns:a16="http://schemas.microsoft.com/office/drawing/2014/main" xmlns="" id="{C8EFF094-1360-4D4F-8386-C045A4C5B474}"/>
                </a:ext>
              </a:extLst>
            </p:cNvPr>
            <p:cNvSpPr>
              <a:spLocks/>
            </p:cNvSpPr>
            <p:nvPr/>
          </p:nvSpPr>
          <p:spPr bwMode="auto">
            <a:xfrm>
              <a:off x="8357663" y="3938923"/>
              <a:ext cx="343174" cy="954351"/>
            </a:xfrm>
            <a:custGeom>
              <a:avLst/>
              <a:gdLst>
                <a:gd name="T0" fmla="*/ 2 w 210"/>
                <a:gd name="T1" fmla="*/ 0 h 584"/>
                <a:gd name="T2" fmla="*/ 0 w 210"/>
                <a:gd name="T3" fmla="*/ 0 h 584"/>
                <a:gd name="T4" fmla="*/ 0 w 210"/>
                <a:gd name="T5" fmla="*/ 366 h 584"/>
                <a:gd name="T6" fmla="*/ 67 w 210"/>
                <a:gd name="T7" fmla="*/ 366 h 584"/>
                <a:gd name="T8" fmla="*/ 67 w 210"/>
                <a:gd name="T9" fmla="*/ 459 h 584"/>
                <a:gd name="T10" fmla="*/ 0 w 210"/>
                <a:gd name="T11" fmla="*/ 459 h 584"/>
                <a:gd name="T12" fmla="*/ 0 w 210"/>
                <a:gd name="T13" fmla="*/ 584 h 584"/>
                <a:gd name="T14" fmla="*/ 2 w 210"/>
                <a:gd name="T15" fmla="*/ 584 h 584"/>
                <a:gd name="T16" fmla="*/ 210 w 210"/>
                <a:gd name="T17" fmla="*/ 584 h 584"/>
                <a:gd name="T18" fmla="*/ 2 w 210"/>
                <a:gd name="T19"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584">
                  <a:moveTo>
                    <a:pt x="2" y="0"/>
                  </a:moveTo>
                  <a:lnTo>
                    <a:pt x="0" y="0"/>
                  </a:lnTo>
                  <a:lnTo>
                    <a:pt x="0" y="366"/>
                  </a:lnTo>
                  <a:lnTo>
                    <a:pt x="67" y="366"/>
                  </a:lnTo>
                  <a:lnTo>
                    <a:pt x="67" y="459"/>
                  </a:lnTo>
                  <a:lnTo>
                    <a:pt x="0" y="459"/>
                  </a:lnTo>
                  <a:lnTo>
                    <a:pt x="0" y="584"/>
                  </a:lnTo>
                  <a:lnTo>
                    <a:pt x="2" y="584"/>
                  </a:lnTo>
                  <a:lnTo>
                    <a:pt x="210" y="584"/>
                  </a:lnTo>
                  <a:lnTo>
                    <a:pt x="2" y="0"/>
                  </a:lnTo>
                  <a:close/>
                </a:path>
              </a:pathLst>
            </a:custGeom>
            <a:solidFill>
              <a:schemeClr val="accent4">
                <a:lumMod val="5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4472C4">
                    <a:lumMod val="60000"/>
                    <a:lumOff val="40000"/>
                  </a:srgbClr>
                </a:solidFill>
                <a:effectLst/>
                <a:uLnTx/>
                <a:uFillTx/>
                <a:latin typeface="Calibri Light" panose="020F0302020204030204"/>
                <a:ea typeface="+mn-ea"/>
                <a:cs typeface="+mn-cs"/>
              </a:endParaRPr>
            </a:p>
          </p:txBody>
        </p:sp>
        <p:sp>
          <p:nvSpPr>
            <p:cNvPr id="50" name="TextBox 28">
              <a:extLst>
                <a:ext uri="{FF2B5EF4-FFF2-40B4-BE49-F238E27FC236}">
                  <a16:creationId xmlns:a16="http://schemas.microsoft.com/office/drawing/2014/main" xmlns="" id="{9037E9F6-1BFA-47D9-A16F-A0D3E0FEBA3C}"/>
                </a:ext>
              </a:extLst>
            </p:cNvPr>
            <p:cNvSpPr txBox="1"/>
            <p:nvPr/>
          </p:nvSpPr>
          <p:spPr>
            <a:xfrm>
              <a:off x="4624531" y="4015423"/>
              <a:ext cx="2437534" cy="7101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Light" panose="020F0302020204030204"/>
                  <a:ea typeface="Roboto" charset="0"/>
                  <a:cs typeface="Roboto" charset="0"/>
                </a:rPr>
                <a:t>Stakeholder</a:t>
              </a:r>
            </a:p>
          </p:txBody>
        </p:sp>
        <p:sp>
          <p:nvSpPr>
            <p:cNvPr id="52" name="TextBox 38">
              <a:extLst>
                <a:ext uri="{FF2B5EF4-FFF2-40B4-BE49-F238E27FC236}">
                  <a16:creationId xmlns:a16="http://schemas.microsoft.com/office/drawing/2014/main" xmlns="" id="{9D8A22B5-3D13-4418-BB95-3E9BAE40C74D}"/>
                </a:ext>
              </a:extLst>
            </p:cNvPr>
            <p:cNvSpPr txBox="1"/>
            <p:nvPr/>
          </p:nvSpPr>
          <p:spPr>
            <a:xfrm>
              <a:off x="8717572" y="2882464"/>
              <a:ext cx="2568934" cy="7101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Light" panose="020F0302020204030204"/>
                  <a:ea typeface="Roboto" charset="0"/>
                  <a:cs typeface="Roboto" charset="0"/>
                </a:rPr>
                <a:t>Organisation</a:t>
              </a:r>
            </a:p>
          </p:txBody>
        </p:sp>
        <p:sp>
          <p:nvSpPr>
            <p:cNvPr id="53" name="TextBox 40">
              <a:extLst>
                <a:ext uri="{FF2B5EF4-FFF2-40B4-BE49-F238E27FC236}">
                  <a16:creationId xmlns:a16="http://schemas.microsoft.com/office/drawing/2014/main" xmlns="" id="{346B4816-FB8E-47B5-AF34-472E488980A2}"/>
                </a:ext>
              </a:extLst>
            </p:cNvPr>
            <p:cNvSpPr txBox="1"/>
            <p:nvPr/>
          </p:nvSpPr>
          <p:spPr>
            <a:xfrm>
              <a:off x="4626991" y="2917658"/>
              <a:ext cx="1813221" cy="7101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Light" panose="020F0302020204030204"/>
                  <a:ea typeface="Roboto" charset="0"/>
                  <a:cs typeface="Roboto" charset="0"/>
                </a:rPr>
                <a:t>Industrie</a:t>
              </a:r>
            </a:p>
          </p:txBody>
        </p:sp>
      </p:grpSp>
      <p:sp>
        <p:nvSpPr>
          <p:cNvPr id="57" name="TextBox 28">
            <a:extLst>
              <a:ext uri="{FF2B5EF4-FFF2-40B4-BE49-F238E27FC236}">
                <a16:creationId xmlns:a16="http://schemas.microsoft.com/office/drawing/2014/main" xmlns="" id="{ECCC2C78-DAD5-4500-875E-EB4F68708B88}"/>
              </a:ext>
            </a:extLst>
          </p:cNvPr>
          <p:cNvSpPr txBox="1"/>
          <p:nvPr/>
        </p:nvSpPr>
        <p:spPr>
          <a:xfrm>
            <a:off x="2445805" y="6149449"/>
            <a:ext cx="111722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err="1">
                <a:ln>
                  <a:noFill/>
                </a:ln>
                <a:solidFill>
                  <a:prstClr val="white"/>
                </a:solidFill>
                <a:effectLst/>
                <a:uLnTx/>
                <a:uFillTx/>
                <a:latin typeface="Calibri Light" panose="020F0302020204030204"/>
                <a:ea typeface="Roboto" charset="0"/>
                <a:cs typeface="Roboto" charset="0"/>
              </a:rPr>
              <a:t>Risiko</a:t>
            </a:r>
            <a:r>
              <a:rPr kumimoji="0" lang="en-GB" sz="1600" b="1" i="0" u="none" strike="noStrike" kern="1200" cap="none" spc="0" normalizeH="0" baseline="0" noProof="0" dirty="0">
                <a:ln>
                  <a:noFill/>
                </a:ln>
                <a:solidFill>
                  <a:prstClr val="white"/>
                </a:solidFill>
                <a:effectLst/>
                <a:uLnTx/>
                <a:uFillTx/>
                <a:latin typeface="Calibri Light" panose="020F0302020204030204"/>
                <a:ea typeface="Roboto" charset="0"/>
                <a:cs typeface="Roboto"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err="1">
                <a:ln>
                  <a:noFill/>
                </a:ln>
                <a:solidFill>
                  <a:prstClr val="white"/>
                </a:solidFill>
                <a:effectLst/>
                <a:uLnTx/>
                <a:uFillTx/>
                <a:latin typeface="Calibri Light" panose="020F0302020204030204"/>
                <a:ea typeface="Roboto" charset="0"/>
                <a:cs typeface="Roboto" charset="0"/>
              </a:rPr>
              <a:t>beurteilung</a:t>
            </a:r>
            <a:endParaRPr kumimoji="0" lang="en-GB" sz="1600" b="1" i="0" u="none" strike="noStrike" kern="1200" cap="none" spc="0" normalizeH="0" baseline="0" noProof="0" dirty="0">
              <a:ln>
                <a:noFill/>
              </a:ln>
              <a:solidFill>
                <a:prstClr val="white"/>
              </a:solidFill>
              <a:effectLst/>
              <a:uLnTx/>
              <a:uFillTx/>
              <a:latin typeface="Calibri Light" panose="020F0302020204030204"/>
              <a:ea typeface="Roboto" charset="0"/>
              <a:cs typeface="Roboto" charset="0"/>
            </a:endParaRPr>
          </a:p>
        </p:txBody>
      </p:sp>
    </p:spTree>
    <p:extLst>
      <p:ext uri="{BB962C8B-B14F-4D97-AF65-F5344CB8AC3E}">
        <p14:creationId xmlns:p14="http://schemas.microsoft.com/office/powerpoint/2010/main" val="1105405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decagon 4">
            <a:extLst>
              <a:ext uri="{FF2B5EF4-FFF2-40B4-BE49-F238E27FC236}">
                <a16:creationId xmlns:a16="http://schemas.microsoft.com/office/drawing/2014/main" xmlns="" id="{6B008362-3D72-49D1-932B-C70D009A47B0}"/>
              </a:ext>
            </a:extLst>
          </p:cNvPr>
          <p:cNvSpPr/>
          <p:nvPr/>
        </p:nvSpPr>
        <p:spPr>
          <a:xfrm>
            <a:off x="1394610" y="348062"/>
            <a:ext cx="728219" cy="731664"/>
          </a:xfrm>
          <a:prstGeom prst="dodecagon">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546397" y="474329"/>
            <a:ext cx="10498627" cy="697353"/>
          </a:xfrm>
        </p:spPr>
        <p:txBody>
          <a:bodyPr>
            <a:noAutofit/>
          </a:bodyPr>
          <a:lstStyle/>
          <a:p>
            <a:pPr marL="742950" indent="-742950">
              <a:buAutoNum type="arabicPlain" startAt="3"/>
            </a:pPr>
            <a:r>
              <a:rPr lang="en-GB" dirty="0" err="1">
                <a:solidFill>
                  <a:schemeClr val="bg2">
                    <a:lumMod val="50000"/>
                  </a:schemeClr>
                </a:solidFill>
              </a:rPr>
              <a:t>Identifizierung</a:t>
            </a:r>
            <a:r>
              <a:rPr lang="en-GB" dirty="0">
                <a:solidFill>
                  <a:schemeClr val="bg2">
                    <a:lumMod val="50000"/>
                  </a:schemeClr>
                </a:solidFill>
              </a:rPr>
              <a:t> der wichtigsten Stakeholder und    </a:t>
            </a:r>
            <a:r>
              <a:rPr lang="en-GB" dirty="0" err="1">
                <a:solidFill>
                  <a:schemeClr val="bg2">
                    <a:lumMod val="50000"/>
                  </a:schemeClr>
                </a:solidFill>
              </a:rPr>
              <a:t>Beziehungsmanagement</a:t>
            </a:r>
            <a:r>
              <a:rPr lang="en-GB" dirty="0">
                <a:solidFill>
                  <a:schemeClr val="bg2">
                    <a:lumMod val="50000"/>
                  </a:schemeClr>
                </a:solidFill>
              </a:rPr>
              <a:t> </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127513" y="1871774"/>
            <a:ext cx="4248972" cy="3906500"/>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ts val="600"/>
              </a:spcBef>
              <a:spcAft>
                <a:spcPts val="0"/>
              </a:spcAft>
              <a:buClrTx/>
              <a:buSzTx/>
              <a:buFont typeface="Arial"/>
              <a:buNone/>
              <a:tabLst/>
              <a:defRPr/>
            </a:pPr>
            <a:r>
              <a:rPr kumimoji="0" lang="en-GB" sz="195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Stakeholdermanagement</a:t>
            </a:r>
            <a:r>
              <a:rPr kumimoji="0" lang="en-GB" sz="195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dient dazu, die Bedürfnisse und Interessen Ihrer wichtigsten Interessengruppen zu identifizieren, um Gefahren abzuwenden und Risiken zu minimieren.</a:t>
            </a:r>
          </a:p>
          <a:p>
            <a:pPr marL="0" marR="0" lvl="0" indent="0" algn="l" defTabSz="1087636" rtl="0" eaLnBrk="1" fontAlgn="auto" latinLnBrk="0" hangingPunct="1">
              <a:lnSpc>
                <a:spcPct val="100000"/>
              </a:lnSpc>
              <a:spcBef>
                <a:spcPts val="600"/>
              </a:spcBef>
              <a:spcAft>
                <a:spcPts val="0"/>
              </a:spcAft>
              <a:buClrTx/>
              <a:buSzTx/>
              <a:buFont typeface="Arial"/>
              <a:buNone/>
              <a:tabLst/>
              <a:defRPr/>
            </a:pPr>
            <a:r>
              <a:rPr kumimoji="0" lang="en-GB" sz="195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So </a:t>
            </a:r>
            <a:r>
              <a:rPr kumimoji="0" lang="en-GB" sz="1950" b="0"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sollen</a:t>
            </a:r>
            <a:r>
              <a:rPr kumimoji="0" lang="en-GB" sz="1950" b="0"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rPr>
              <a:t> positive Einflüsse gestärkt und negative minimiert werden. </a:t>
            </a:r>
          </a:p>
          <a:p>
            <a:pPr marL="0" marR="0" lvl="0" indent="0" algn="l" defTabSz="1087636" rtl="0" eaLnBrk="1" fontAlgn="auto" latinLnBrk="0" hangingPunct="1">
              <a:lnSpc>
                <a:spcPct val="100000"/>
              </a:lnSpc>
              <a:spcBef>
                <a:spcPts val="600"/>
              </a:spcBef>
              <a:spcAft>
                <a:spcPts val="0"/>
              </a:spcAft>
              <a:buClrTx/>
              <a:buSzTx/>
              <a:buFont typeface="Arial"/>
              <a:buNone/>
              <a:tabLst/>
              <a:defRPr/>
            </a:pPr>
            <a:r>
              <a:rPr kumimoji="0" lang="en-GB" sz="1950" b="1"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sym typeface="Wingdings" panose="05000000000000000000" pitchFamily="2" charset="2"/>
              </a:rPr>
              <a:t>Stakeholdermanagement</a:t>
            </a:r>
            <a:r>
              <a:rPr kumimoji="0" lang="en-GB" sz="1950" b="1"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sym typeface="Wingdings" panose="05000000000000000000" pitchFamily="2" charset="2"/>
              </a:rPr>
              <a:t> ist keine einmalige Analyse, sondern muss systematisch und kontinuierlich </a:t>
            </a:r>
            <a:r>
              <a:rPr kumimoji="0" lang="en-GB" sz="1950" b="1"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sym typeface="Wingdings" panose="05000000000000000000" pitchFamily="2" charset="2"/>
              </a:rPr>
              <a:t>durchgeführt</a:t>
            </a:r>
            <a:r>
              <a:rPr kumimoji="0" lang="en-GB" sz="1950" b="1"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sym typeface="Wingdings" panose="05000000000000000000" pitchFamily="2" charset="2"/>
              </a:rPr>
              <a:t> </a:t>
            </a:r>
            <a:r>
              <a:rPr kumimoji="0" lang="en-GB" sz="1950" b="1" i="0" u="none" strike="noStrike" kern="1200" cap="none" spc="0" normalizeH="0" baseline="0" noProof="0" dirty="0" err="1">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sym typeface="Wingdings" panose="05000000000000000000" pitchFamily="2" charset="2"/>
              </a:rPr>
              <a:t>werden</a:t>
            </a:r>
            <a:r>
              <a:rPr kumimoji="0" lang="en-GB" sz="1950" b="1" i="0" u="none" strike="noStrike" kern="1200" cap="none" spc="0" normalizeH="0" baseline="0" noProof="0" dirty="0">
                <a:ln>
                  <a:noFill/>
                </a:ln>
                <a:solidFill>
                  <a:srgbClr val="245473"/>
                </a:solidFill>
                <a:effectLst/>
                <a:uLnTx/>
                <a:uFillTx/>
                <a:latin typeface="Calibri Light" panose="020F0302020204030204"/>
                <a:ea typeface="Open Sans Light" panose="020B0306030504020204" pitchFamily="34" charset="0"/>
                <a:cs typeface="Open Sans Light" panose="020B0306030504020204" pitchFamily="34" charset="0"/>
                <a:sym typeface="Wingdings" panose="05000000000000000000" pitchFamily="2" charset="2"/>
              </a:rPr>
              <a:t>.</a:t>
            </a:r>
          </a:p>
          <a:p>
            <a:pPr marL="285750" marR="0" lvl="0" indent="-285750" algn="l" defTabSz="1087636" rtl="0" eaLnBrk="1" fontAlgn="auto" latinLnBrk="0" hangingPunct="1">
              <a:lnSpc>
                <a:spcPct val="100000"/>
              </a:lnSpc>
              <a:spcBef>
                <a:spcPts val="600"/>
              </a:spcBef>
              <a:spcAft>
                <a:spcPts val="0"/>
              </a:spcAft>
              <a:buClrTx/>
              <a:buSzTx/>
              <a:buFont typeface="Wingdings" panose="05000000000000000000" pitchFamily="2" charset="2"/>
              <a:buChar char="à"/>
              <a:tabLst/>
              <a:defRPr/>
            </a:pPr>
            <a:endParaRPr kumimoji="0" lang="en-GB" sz="1900" b="0" i="0" u="none" strike="noStrike" kern="1200" cap="none" spc="0" normalizeH="0" baseline="0" noProof="0" dirty="0">
              <a:ln>
                <a:noFill/>
              </a:ln>
              <a:solidFill>
                <a:prstClr val="black"/>
              </a:solidFill>
              <a:effectLst/>
              <a:uLnTx/>
              <a:uFillTx/>
              <a:latin typeface="Calibri Light" panose="020F0302020204030204"/>
              <a:ea typeface="Open Sans Light" panose="020B0306030504020204" pitchFamily="34" charset="0"/>
              <a:cs typeface="Open Sans Light" panose="020B0306030504020204" pitchFamily="34" charset="0"/>
            </a:endParaRPr>
          </a:p>
        </p:txBody>
      </p:sp>
      <p:cxnSp>
        <p:nvCxnSpPr>
          <p:cNvPr id="17" name="Straight Connector 21">
            <a:extLst>
              <a:ext uri="{FF2B5EF4-FFF2-40B4-BE49-F238E27FC236}">
                <a16:creationId xmlns:a16="http://schemas.microsoft.com/office/drawing/2014/main" xmlns="" id="{C82A9D47-7BA1-404A-AAAC-04905701510C}"/>
              </a:ext>
            </a:extLst>
          </p:cNvPr>
          <p:cNvCxnSpPr>
            <a:cxnSpLocks/>
            <a:endCxn id="24" idx="0"/>
          </p:cNvCxnSpPr>
          <p:nvPr/>
        </p:nvCxnSpPr>
        <p:spPr>
          <a:xfrm>
            <a:off x="6161216" y="3818213"/>
            <a:ext cx="1346117" cy="4370"/>
          </a:xfrm>
          <a:prstGeom prst="line">
            <a:avLst/>
          </a:prstGeom>
          <a:ln w="38100">
            <a:headEnd type="oval"/>
          </a:ln>
        </p:spPr>
        <p:style>
          <a:lnRef idx="1">
            <a:schemeClr val="accent1"/>
          </a:lnRef>
          <a:fillRef idx="0">
            <a:schemeClr val="accent1"/>
          </a:fillRef>
          <a:effectRef idx="0">
            <a:schemeClr val="accent1"/>
          </a:effectRef>
          <a:fontRef idx="minor">
            <a:schemeClr val="tx1"/>
          </a:fontRef>
        </p:style>
      </p:cxnSp>
      <p:cxnSp>
        <p:nvCxnSpPr>
          <p:cNvPr id="18" name="Straight Connector 25">
            <a:extLst>
              <a:ext uri="{FF2B5EF4-FFF2-40B4-BE49-F238E27FC236}">
                <a16:creationId xmlns:a16="http://schemas.microsoft.com/office/drawing/2014/main" xmlns="" id="{45A3E4FA-A842-453D-AD50-C05A3A1CFF30}"/>
              </a:ext>
            </a:extLst>
          </p:cNvPr>
          <p:cNvCxnSpPr>
            <a:cxnSpLocks/>
            <a:endCxn id="27" idx="0"/>
          </p:cNvCxnSpPr>
          <p:nvPr/>
        </p:nvCxnSpPr>
        <p:spPr>
          <a:xfrm flipH="1">
            <a:off x="8926829" y="3816717"/>
            <a:ext cx="1343509" cy="5866"/>
          </a:xfrm>
          <a:prstGeom prst="line">
            <a:avLst/>
          </a:prstGeom>
          <a:ln w="38100">
            <a:solidFill>
              <a:schemeClr val="accent4"/>
            </a:solidFill>
            <a:headEnd type="oval"/>
          </a:ln>
        </p:spPr>
        <p:style>
          <a:lnRef idx="1">
            <a:schemeClr val="accent1"/>
          </a:lnRef>
          <a:fillRef idx="0">
            <a:schemeClr val="accent1"/>
          </a:fillRef>
          <a:effectRef idx="0">
            <a:schemeClr val="accent1"/>
          </a:effectRef>
          <a:fontRef idx="minor">
            <a:schemeClr val="tx1"/>
          </a:fontRef>
        </p:style>
      </p:cxnSp>
      <p:sp>
        <p:nvSpPr>
          <p:cNvPr id="19" name="Shape 23">
            <a:extLst>
              <a:ext uri="{FF2B5EF4-FFF2-40B4-BE49-F238E27FC236}">
                <a16:creationId xmlns:a16="http://schemas.microsoft.com/office/drawing/2014/main" xmlns="" id="{69CDC45B-560E-4CBE-94B8-61D30C25128D}"/>
              </a:ext>
            </a:extLst>
          </p:cNvPr>
          <p:cNvSpPr/>
          <p:nvPr/>
        </p:nvSpPr>
        <p:spPr>
          <a:xfrm>
            <a:off x="8891819" y="2578948"/>
            <a:ext cx="1378518" cy="18595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914" y="0"/>
                </a:lnTo>
                <a:lnTo>
                  <a:pt x="21600" y="0"/>
                </a:lnTo>
              </a:path>
            </a:pathLst>
          </a:custGeom>
          <a:noFill/>
          <a:ln w="38100" cap="flat">
            <a:solidFill>
              <a:schemeClr val="accent5"/>
            </a:solidFill>
            <a:prstDash val="solid"/>
            <a:miter lim="400000"/>
            <a:tailEnd type="oval"/>
          </a:ln>
          <a:effectLst/>
        </p:spPr>
        <p:txBody>
          <a:bodyPr wrap="square" lIns="38100" tIns="38100" rIns="38100" bIns="3810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20" name="Shape 24">
            <a:extLst>
              <a:ext uri="{FF2B5EF4-FFF2-40B4-BE49-F238E27FC236}">
                <a16:creationId xmlns:a16="http://schemas.microsoft.com/office/drawing/2014/main" xmlns="" id="{2AA8E060-C9BA-4A97-88F1-AFCE9BCCAFB6}"/>
              </a:ext>
            </a:extLst>
          </p:cNvPr>
          <p:cNvSpPr/>
          <p:nvPr/>
        </p:nvSpPr>
        <p:spPr>
          <a:xfrm rot="10800000" flipH="1">
            <a:off x="8891819" y="4921282"/>
            <a:ext cx="1378518" cy="18595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914" y="0"/>
                </a:lnTo>
                <a:lnTo>
                  <a:pt x="21600" y="0"/>
                </a:lnTo>
              </a:path>
            </a:pathLst>
          </a:custGeom>
          <a:noFill/>
          <a:ln w="38100" cap="flat">
            <a:solidFill>
              <a:schemeClr val="accent3"/>
            </a:solidFill>
            <a:prstDash val="solid"/>
            <a:miter lim="400000"/>
            <a:tailEnd type="oval"/>
          </a:ln>
          <a:effectLst/>
        </p:spPr>
        <p:txBody>
          <a:bodyPr wrap="square" lIns="38100" tIns="38100" rIns="38100" bIns="3810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21" name="Shape 26">
            <a:extLst>
              <a:ext uri="{FF2B5EF4-FFF2-40B4-BE49-F238E27FC236}">
                <a16:creationId xmlns:a16="http://schemas.microsoft.com/office/drawing/2014/main" xmlns="" id="{9B0C7ADB-363F-4C32-8D93-3B3AA075243B}"/>
              </a:ext>
            </a:extLst>
          </p:cNvPr>
          <p:cNvSpPr/>
          <p:nvPr/>
        </p:nvSpPr>
        <p:spPr>
          <a:xfrm>
            <a:off x="6161217" y="2578948"/>
            <a:ext cx="1378517" cy="18595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8686" y="0"/>
                </a:lnTo>
                <a:lnTo>
                  <a:pt x="0" y="0"/>
                </a:lnTo>
              </a:path>
            </a:pathLst>
          </a:custGeom>
          <a:noFill/>
          <a:ln w="38100" cap="flat">
            <a:solidFill>
              <a:schemeClr val="accent6"/>
            </a:solidFill>
            <a:prstDash val="solid"/>
            <a:miter lim="400000"/>
            <a:tailEnd type="oval"/>
          </a:ln>
          <a:effectLst/>
        </p:spPr>
        <p:txBody>
          <a:bodyPr wrap="square" lIns="38100" tIns="38100" rIns="38100" bIns="3810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22" name="Shape 27">
            <a:extLst>
              <a:ext uri="{FF2B5EF4-FFF2-40B4-BE49-F238E27FC236}">
                <a16:creationId xmlns:a16="http://schemas.microsoft.com/office/drawing/2014/main" xmlns="" id="{9D333CFD-69C1-4548-ACED-BC25DB9FB0B9}"/>
              </a:ext>
            </a:extLst>
          </p:cNvPr>
          <p:cNvSpPr/>
          <p:nvPr/>
        </p:nvSpPr>
        <p:spPr>
          <a:xfrm>
            <a:off x="6161217" y="4921282"/>
            <a:ext cx="1378517" cy="18595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686" y="21600"/>
                </a:lnTo>
                <a:lnTo>
                  <a:pt x="0" y="21600"/>
                </a:lnTo>
              </a:path>
            </a:pathLst>
          </a:custGeom>
          <a:noFill/>
          <a:ln w="38100" cap="flat">
            <a:solidFill>
              <a:schemeClr val="accent2"/>
            </a:solidFill>
            <a:prstDash val="solid"/>
            <a:miter lim="400000"/>
            <a:tailEnd type="oval"/>
          </a:ln>
          <a:effectLst/>
        </p:spPr>
        <p:txBody>
          <a:bodyPr wrap="square" lIns="38100" tIns="38100" rIns="38100" bIns="3810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23" name="Shape 6">
            <a:extLst>
              <a:ext uri="{FF2B5EF4-FFF2-40B4-BE49-F238E27FC236}">
                <a16:creationId xmlns:a16="http://schemas.microsoft.com/office/drawing/2014/main" xmlns="" id="{952DB9DA-9E9A-4623-AFE3-A842FE81FBC6}"/>
              </a:ext>
            </a:extLst>
          </p:cNvPr>
          <p:cNvSpPr/>
          <p:nvPr/>
        </p:nvSpPr>
        <p:spPr>
          <a:xfrm>
            <a:off x="6792211" y="2185405"/>
            <a:ext cx="1422996" cy="164341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0802"/>
                </a:lnTo>
                <a:lnTo>
                  <a:pt x="21600" y="21600"/>
                </a:lnTo>
                <a:lnTo>
                  <a:pt x="21600" y="0"/>
                </a:lnTo>
                <a:close/>
              </a:path>
            </a:pathLst>
          </a:custGeom>
          <a:solidFill>
            <a:schemeClr val="accent6"/>
          </a:solidFill>
          <a:ln w="12700" cap="flat">
            <a:noFill/>
            <a:miter lim="400000"/>
          </a:ln>
          <a:effectLst/>
        </p:spPr>
        <p:txBody>
          <a:bodyPr wrap="square" lIns="0" tIns="0" rIns="0" bIns="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24" name="Shape 7">
            <a:extLst>
              <a:ext uri="{FF2B5EF4-FFF2-40B4-BE49-F238E27FC236}">
                <a16:creationId xmlns:a16="http://schemas.microsoft.com/office/drawing/2014/main" xmlns="" id="{173D1AAE-F35B-4F91-9106-C967D36B5EB7}"/>
              </a:ext>
            </a:extLst>
          </p:cNvPr>
          <p:cNvSpPr/>
          <p:nvPr/>
        </p:nvSpPr>
        <p:spPr>
          <a:xfrm>
            <a:off x="6795711" y="3000945"/>
            <a:ext cx="1423242" cy="16432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 y="21600"/>
                </a:lnTo>
                <a:lnTo>
                  <a:pt x="21600" y="10801"/>
                </a:lnTo>
                <a:lnTo>
                  <a:pt x="0" y="0"/>
                </a:lnTo>
                <a:close/>
              </a:path>
            </a:pathLst>
          </a:custGeom>
          <a:solidFill>
            <a:schemeClr val="accent1"/>
          </a:solidFill>
          <a:ln w="12700" cap="flat">
            <a:noFill/>
            <a:miter lim="400000"/>
          </a:ln>
          <a:effectLst/>
        </p:spPr>
        <p:txBody>
          <a:bodyPr wrap="square" lIns="0" tIns="0" rIns="0" bIns="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25" name="Shape 8">
            <a:extLst>
              <a:ext uri="{FF2B5EF4-FFF2-40B4-BE49-F238E27FC236}">
                <a16:creationId xmlns:a16="http://schemas.microsoft.com/office/drawing/2014/main" xmlns="" id="{4BD4A0ED-029D-40DD-984D-ED9B5422654B}"/>
              </a:ext>
            </a:extLst>
          </p:cNvPr>
          <p:cNvSpPr/>
          <p:nvPr/>
        </p:nvSpPr>
        <p:spPr>
          <a:xfrm>
            <a:off x="6792211" y="3819792"/>
            <a:ext cx="1422996" cy="164341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0798"/>
                </a:lnTo>
                <a:lnTo>
                  <a:pt x="21600" y="0"/>
                </a:lnTo>
                <a:lnTo>
                  <a:pt x="21600" y="21600"/>
                </a:lnTo>
                <a:close/>
              </a:path>
            </a:pathLst>
          </a:custGeom>
          <a:solidFill>
            <a:schemeClr val="accent2"/>
          </a:solidFill>
          <a:ln w="12700" cap="flat">
            <a:noFill/>
            <a:miter lim="400000"/>
          </a:ln>
          <a:effectLst/>
        </p:spPr>
        <p:txBody>
          <a:bodyPr wrap="square" lIns="0" tIns="0" rIns="0" bIns="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26" name="Shape 9">
            <a:extLst>
              <a:ext uri="{FF2B5EF4-FFF2-40B4-BE49-F238E27FC236}">
                <a16:creationId xmlns:a16="http://schemas.microsoft.com/office/drawing/2014/main" xmlns="" id="{57DE606C-8704-472C-81C8-2053E7C82FF0}"/>
              </a:ext>
            </a:extLst>
          </p:cNvPr>
          <p:cNvSpPr/>
          <p:nvPr/>
        </p:nvSpPr>
        <p:spPr>
          <a:xfrm>
            <a:off x="8218954" y="2185405"/>
            <a:ext cx="1422997" cy="164341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0802"/>
                </a:lnTo>
                <a:lnTo>
                  <a:pt x="0" y="21600"/>
                </a:lnTo>
                <a:lnTo>
                  <a:pt x="0" y="0"/>
                </a:lnTo>
                <a:close/>
              </a:path>
            </a:pathLst>
          </a:custGeom>
          <a:solidFill>
            <a:schemeClr val="accent5"/>
          </a:solidFill>
          <a:ln w="12700" cap="flat">
            <a:noFill/>
            <a:miter lim="400000"/>
          </a:ln>
          <a:effectLst/>
        </p:spPr>
        <p:txBody>
          <a:bodyPr wrap="square" lIns="0" tIns="0" rIns="0" bIns="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27" name="Shape 10">
            <a:extLst>
              <a:ext uri="{FF2B5EF4-FFF2-40B4-BE49-F238E27FC236}">
                <a16:creationId xmlns:a16="http://schemas.microsoft.com/office/drawing/2014/main" xmlns="" id="{7BEA55A8-9A5C-4C93-823E-B7045746DD67}"/>
              </a:ext>
            </a:extLst>
          </p:cNvPr>
          <p:cNvSpPr/>
          <p:nvPr/>
        </p:nvSpPr>
        <p:spPr>
          <a:xfrm>
            <a:off x="8215207" y="3000945"/>
            <a:ext cx="1423242" cy="164327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596" y="21600"/>
                </a:lnTo>
                <a:lnTo>
                  <a:pt x="0" y="10801"/>
                </a:lnTo>
                <a:lnTo>
                  <a:pt x="21600" y="0"/>
                </a:lnTo>
                <a:close/>
              </a:path>
            </a:pathLst>
          </a:custGeom>
          <a:solidFill>
            <a:schemeClr val="accent4"/>
          </a:solidFill>
          <a:ln w="12700" cap="flat">
            <a:noFill/>
            <a:miter lim="400000"/>
          </a:ln>
          <a:effectLst/>
        </p:spPr>
        <p:txBody>
          <a:bodyPr wrap="square" lIns="0" tIns="0" rIns="0" bIns="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28" name="Shape 11">
            <a:extLst>
              <a:ext uri="{FF2B5EF4-FFF2-40B4-BE49-F238E27FC236}">
                <a16:creationId xmlns:a16="http://schemas.microsoft.com/office/drawing/2014/main" xmlns="" id="{189D655E-0CEE-4E99-898F-F2FA9F779A32}"/>
              </a:ext>
            </a:extLst>
          </p:cNvPr>
          <p:cNvSpPr/>
          <p:nvPr/>
        </p:nvSpPr>
        <p:spPr>
          <a:xfrm>
            <a:off x="8218954" y="3819792"/>
            <a:ext cx="1422997" cy="164341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0798"/>
                </a:lnTo>
                <a:lnTo>
                  <a:pt x="0" y="0"/>
                </a:lnTo>
                <a:lnTo>
                  <a:pt x="0" y="21600"/>
                </a:lnTo>
                <a:close/>
              </a:path>
            </a:pathLst>
          </a:custGeom>
          <a:solidFill>
            <a:schemeClr val="accent3"/>
          </a:solidFill>
          <a:ln w="12700" cap="flat">
            <a:noFill/>
            <a:miter lim="400000"/>
          </a:ln>
          <a:effectLst/>
        </p:spPr>
        <p:txBody>
          <a:bodyPr wrap="square" lIns="0" tIns="0" rIns="0" bIns="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29" name="Shape 13">
            <a:extLst>
              <a:ext uri="{FF2B5EF4-FFF2-40B4-BE49-F238E27FC236}">
                <a16:creationId xmlns:a16="http://schemas.microsoft.com/office/drawing/2014/main" xmlns="" id="{4B06842E-DC2A-4189-8CED-79B3D5D9FC3D}"/>
              </a:ext>
            </a:extLst>
          </p:cNvPr>
          <p:cNvSpPr/>
          <p:nvPr/>
        </p:nvSpPr>
        <p:spPr>
          <a:xfrm>
            <a:off x="7503585" y="3007114"/>
            <a:ext cx="1423242" cy="16434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FFFF">
              <a:alpha val="83000"/>
            </a:srgbClr>
          </a:solidFill>
          <a:ln w="12700" cap="flat">
            <a:noFill/>
            <a:miter lim="400000"/>
          </a:ln>
          <a:effectLst/>
        </p:spPr>
        <p:txBody>
          <a:bodyPr wrap="square" lIns="0" tIns="0" rIns="0" bIns="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30" name="Subtitle 2">
            <a:extLst>
              <a:ext uri="{FF2B5EF4-FFF2-40B4-BE49-F238E27FC236}">
                <a16:creationId xmlns:a16="http://schemas.microsoft.com/office/drawing/2014/main" xmlns="" id="{2A5B6A00-17B6-4345-A177-72E6E38A3962}"/>
              </a:ext>
            </a:extLst>
          </p:cNvPr>
          <p:cNvSpPr txBox="1">
            <a:spLocks/>
          </p:cNvSpPr>
          <p:nvPr/>
        </p:nvSpPr>
        <p:spPr>
          <a:xfrm>
            <a:off x="10355658" y="2529585"/>
            <a:ext cx="1683471" cy="822541"/>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1087636"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rPr>
              <a:t>Medien-Organisationen</a:t>
            </a:r>
          </a:p>
          <a:p>
            <a:pPr marL="171450" marR="0" lvl="0" indent="-171450" algn="l" defTabSz="1087636"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rPr>
              <a:t>Soziale Medien</a:t>
            </a:r>
          </a:p>
        </p:txBody>
      </p:sp>
      <p:sp>
        <p:nvSpPr>
          <p:cNvPr id="31" name="TextBox 29">
            <a:extLst>
              <a:ext uri="{FF2B5EF4-FFF2-40B4-BE49-F238E27FC236}">
                <a16:creationId xmlns:a16="http://schemas.microsoft.com/office/drawing/2014/main" xmlns="" id="{9EC27E09-6D7A-4468-8778-9BA5B1EC71B3}"/>
              </a:ext>
            </a:extLst>
          </p:cNvPr>
          <p:cNvSpPr txBox="1"/>
          <p:nvPr/>
        </p:nvSpPr>
        <p:spPr>
          <a:xfrm>
            <a:off x="10360170" y="2204065"/>
            <a:ext cx="707245" cy="338554"/>
          </a:xfrm>
          <a:prstGeom prst="rect">
            <a:avLst/>
          </a:prstGeom>
          <a:noFill/>
        </p:spPr>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5B9BD5"/>
                </a:solidFill>
                <a:effectLst/>
                <a:uLnTx/>
                <a:uFillTx/>
                <a:latin typeface="Calibri Light" panose="020F0302020204030204"/>
                <a:ea typeface="League Spartan" charset="0"/>
                <a:cs typeface="Poppins" pitchFamily="2" charset="77"/>
              </a:rPr>
              <a:t>Medien</a:t>
            </a:r>
          </a:p>
        </p:txBody>
      </p:sp>
      <p:sp>
        <p:nvSpPr>
          <p:cNvPr id="32" name="Subtitle 2">
            <a:extLst>
              <a:ext uri="{FF2B5EF4-FFF2-40B4-BE49-F238E27FC236}">
                <a16:creationId xmlns:a16="http://schemas.microsoft.com/office/drawing/2014/main" xmlns="" id="{893C1033-85CF-4FD2-8094-DF5C96FC5211}"/>
              </a:ext>
            </a:extLst>
          </p:cNvPr>
          <p:cNvSpPr txBox="1">
            <a:spLocks/>
          </p:cNvSpPr>
          <p:nvPr/>
        </p:nvSpPr>
        <p:spPr>
          <a:xfrm>
            <a:off x="10305324" y="3781137"/>
            <a:ext cx="1900658" cy="87178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1087636"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rPr>
              <a:t>Universitäten</a:t>
            </a:r>
          </a:p>
          <a:p>
            <a:pPr marL="171450" marR="0" lvl="0" indent="-171450" algn="l" defTabSz="1087636"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rPr>
              <a:t>Forschungsinstitute</a:t>
            </a:r>
          </a:p>
          <a:p>
            <a:pPr marL="171450" marR="0" lvl="0" indent="-171450" algn="l" defTabSz="1087636"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err="1">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rPr>
              <a:t>Expertenmeinungen</a:t>
            </a:r>
            <a:endParaRPr kumimoji="0" lang="en-GB" sz="1600" b="0" i="0" u="none"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endParaRPr>
          </a:p>
        </p:txBody>
      </p:sp>
      <p:sp>
        <p:nvSpPr>
          <p:cNvPr id="33" name="TextBox 31">
            <a:extLst>
              <a:ext uri="{FF2B5EF4-FFF2-40B4-BE49-F238E27FC236}">
                <a16:creationId xmlns:a16="http://schemas.microsoft.com/office/drawing/2014/main" xmlns="" id="{9DBF0149-C71C-4970-9BAE-CD92A32BBC1F}"/>
              </a:ext>
            </a:extLst>
          </p:cNvPr>
          <p:cNvSpPr txBox="1"/>
          <p:nvPr/>
        </p:nvSpPr>
        <p:spPr>
          <a:xfrm>
            <a:off x="10360170" y="3431866"/>
            <a:ext cx="808235" cy="338554"/>
          </a:xfrm>
          <a:prstGeom prst="rect">
            <a:avLst/>
          </a:prstGeom>
          <a:noFill/>
        </p:spPr>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C000"/>
                </a:solidFill>
                <a:effectLst/>
                <a:uLnTx/>
                <a:uFillTx/>
                <a:latin typeface="Calibri Light" panose="020F0302020204030204"/>
                <a:ea typeface="League Spartan" charset="0"/>
                <a:cs typeface="Poppins" pitchFamily="2" charset="77"/>
              </a:rPr>
              <a:t>Wissenschaft</a:t>
            </a:r>
          </a:p>
        </p:txBody>
      </p:sp>
      <p:sp>
        <p:nvSpPr>
          <p:cNvPr id="34" name="Subtitle 2">
            <a:extLst>
              <a:ext uri="{FF2B5EF4-FFF2-40B4-BE49-F238E27FC236}">
                <a16:creationId xmlns:a16="http://schemas.microsoft.com/office/drawing/2014/main" xmlns="" id="{858AD134-965E-4ED1-99DE-ADE183451203}"/>
              </a:ext>
            </a:extLst>
          </p:cNvPr>
          <p:cNvSpPr txBox="1">
            <a:spLocks/>
          </p:cNvSpPr>
          <p:nvPr/>
        </p:nvSpPr>
        <p:spPr>
          <a:xfrm>
            <a:off x="10355658" y="5259357"/>
            <a:ext cx="1683471" cy="822541"/>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1087636"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rPr>
              <a:t>Regierung &amp; Gemeinden</a:t>
            </a:r>
          </a:p>
          <a:p>
            <a:pPr marL="171450" marR="0" lvl="0" indent="-171450" algn="l" defTabSz="1087636"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GB" sz="1600" dirty="0">
                <a:solidFill>
                  <a:prstClr val="black"/>
                </a:solidFill>
                <a:latin typeface="Calibri Light" panose="020F0302020204030204"/>
                <a:ea typeface="Lato Light" panose="020F0502020204030203" pitchFamily="34" charset="0"/>
                <a:cs typeface="Mukta ExtraLight" panose="020B0000000000000000" pitchFamily="34" charset="77"/>
              </a:rPr>
              <a:t>a</a:t>
            </a:r>
            <a:r>
              <a:rPr kumimoji="0" lang="en-GB" sz="1600" b="0" i="0" u="none" strike="noStrike" kern="1200" cap="none" spc="0" normalizeH="0" baseline="0" noProof="0" dirty="0" err="1">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rPr>
              <a:t>ndere</a:t>
            </a:r>
            <a:r>
              <a:rPr kumimoji="0" lang="en-GB" sz="1600" b="0" i="0" u="none"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rPr>
              <a:t> Behörden</a:t>
            </a:r>
          </a:p>
        </p:txBody>
      </p:sp>
      <p:sp>
        <p:nvSpPr>
          <p:cNvPr id="35" name="TextBox 33">
            <a:extLst>
              <a:ext uri="{FF2B5EF4-FFF2-40B4-BE49-F238E27FC236}">
                <a16:creationId xmlns:a16="http://schemas.microsoft.com/office/drawing/2014/main" xmlns="" id="{B3C930B6-94C6-4CF0-8F6D-0583D8D63B4F}"/>
              </a:ext>
            </a:extLst>
          </p:cNvPr>
          <p:cNvSpPr txBox="1"/>
          <p:nvPr/>
        </p:nvSpPr>
        <p:spPr>
          <a:xfrm>
            <a:off x="10360170" y="4981331"/>
            <a:ext cx="762068" cy="338554"/>
          </a:xfrm>
          <a:prstGeom prst="rect">
            <a:avLst/>
          </a:prstGeom>
          <a:noFill/>
        </p:spPr>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A5A5A5"/>
                </a:solidFill>
                <a:effectLst/>
                <a:uLnTx/>
                <a:uFillTx/>
                <a:latin typeface="Calibri Light" panose="020F0302020204030204"/>
                <a:ea typeface="League Spartan" charset="0"/>
                <a:cs typeface="Poppins" pitchFamily="2" charset="77"/>
              </a:rPr>
              <a:t>Politik</a:t>
            </a:r>
          </a:p>
        </p:txBody>
      </p:sp>
      <p:sp>
        <p:nvSpPr>
          <p:cNvPr id="36" name="Subtitle 2">
            <a:extLst>
              <a:ext uri="{FF2B5EF4-FFF2-40B4-BE49-F238E27FC236}">
                <a16:creationId xmlns:a16="http://schemas.microsoft.com/office/drawing/2014/main" xmlns="" id="{F307C0F7-0BF6-4E00-A146-B08B0CCB66AE}"/>
              </a:ext>
            </a:extLst>
          </p:cNvPr>
          <p:cNvSpPr txBox="1">
            <a:spLocks/>
          </p:cNvSpPr>
          <p:nvPr/>
        </p:nvSpPr>
        <p:spPr>
          <a:xfrm>
            <a:off x="4536118" y="2220829"/>
            <a:ext cx="1683471" cy="141347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1087636"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rPr>
              <a:t>Anwohner </a:t>
            </a:r>
          </a:p>
          <a:p>
            <a:pPr marL="171450" marR="0" lvl="0" indent="-171450" algn="l" defTabSz="1087636"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rPr>
              <a:t>Kulturelle Einrichtungen </a:t>
            </a:r>
          </a:p>
          <a:p>
            <a:pPr marL="171450" marR="0" lvl="0" indent="-171450" algn="l" defTabSz="1087636"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rPr>
              <a:t>Verbände</a:t>
            </a:r>
          </a:p>
          <a:p>
            <a:pPr marL="171450" marR="0" lvl="0" indent="-171450" algn="l" defTabSz="1087636"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rPr>
              <a:t>Lobbygruppen</a:t>
            </a:r>
          </a:p>
        </p:txBody>
      </p:sp>
      <p:sp>
        <p:nvSpPr>
          <p:cNvPr id="37" name="TextBox 36">
            <a:extLst>
              <a:ext uri="{FF2B5EF4-FFF2-40B4-BE49-F238E27FC236}">
                <a16:creationId xmlns:a16="http://schemas.microsoft.com/office/drawing/2014/main" xmlns="" id="{2A0AD6CC-DD53-4B2F-9167-FE89B2F1747C}"/>
              </a:ext>
            </a:extLst>
          </p:cNvPr>
          <p:cNvSpPr txBox="1"/>
          <p:nvPr/>
        </p:nvSpPr>
        <p:spPr>
          <a:xfrm>
            <a:off x="5330199" y="1847807"/>
            <a:ext cx="776751" cy="338554"/>
          </a:xfrm>
          <a:prstGeom prst="rect">
            <a:avLst/>
          </a:prstGeom>
          <a:noFill/>
        </p:spPr>
        <p:txBody>
          <a:bodyPr wrap="none" rtlCol="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70AD47">
                    <a:lumMod val="75000"/>
                  </a:srgbClr>
                </a:solidFill>
                <a:effectLst/>
                <a:uLnTx/>
                <a:uFillTx/>
                <a:latin typeface="Calibri Light" panose="020F0302020204030204"/>
                <a:ea typeface="League Spartan" charset="0"/>
                <a:cs typeface="Poppins" pitchFamily="2" charset="77"/>
              </a:rPr>
              <a:t>Gesellschaft</a:t>
            </a:r>
          </a:p>
        </p:txBody>
      </p:sp>
      <p:sp>
        <p:nvSpPr>
          <p:cNvPr id="38" name="Subtitle 2">
            <a:extLst>
              <a:ext uri="{FF2B5EF4-FFF2-40B4-BE49-F238E27FC236}">
                <a16:creationId xmlns:a16="http://schemas.microsoft.com/office/drawing/2014/main" xmlns="" id="{469B2BF6-9E33-433C-BC11-A4B3A3FC55E9}"/>
              </a:ext>
            </a:extLst>
          </p:cNvPr>
          <p:cNvSpPr txBox="1">
            <a:spLocks/>
          </p:cNvSpPr>
          <p:nvPr/>
        </p:nvSpPr>
        <p:spPr>
          <a:xfrm>
            <a:off x="4393617" y="4036839"/>
            <a:ext cx="1683471" cy="87178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1087636"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rPr>
              <a:t>Mitbewerber</a:t>
            </a:r>
          </a:p>
          <a:p>
            <a:pPr marL="171450" marR="0" lvl="0" indent="-171450" algn="l" defTabSz="1087636"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rPr>
              <a:t>Zulieferer</a:t>
            </a:r>
          </a:p>
          <a:p>
            <a:pPr marL="171450" marR="0" lvl="0" indent="-171450" algn="l" defTabSz="1087636"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err="1">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rPr>
              <a:t>Dienstleister</a:t>
            </a:r>
            <a:endParaRPr kumimoji="0" lang="en-GB" sz="1600" b="0" i="0" u="none"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endParaRPr>
          </a:p>
        </p:txBody>
      </p:sp>
      <p:sp>
        <p:nvSpPr>
          <p:cNvPr id="39" name="TextBox 38">
            <a:extLst>
              <a:ext uri="{FF2B5EF4-FFF2-40B4-BE49-F238E27FC236}">
                <a16:creationId xmlns:a16="http://schemas.microsoft.com/office/drawing/2014/main" xmlns="" id="{1497F832-EF37-47D2-94BF-844064A1DD84}"/>
              </a:ext>
            </a:extLst>
          </p:cNvPr>
          <p:cNvSpPr txBox="1"/>
          <p:nvPr/>
        </p:nvSpPr>
        <p:spPr>
          <a:xfrm>
            <a:off x="5088107" y="3776247"/>
            <a:ext cx="864467" cy="338554"/>
          </a:xfrm>
          <a:prstGeom prst="rect">
            <a:avLst/>
          </a:prstGeom>
          <a:noFill/>
        </p:spPr>
        <p:txBody>
          <a:bodyPr wrap="none" rtlCol="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472C4"/>
                </a:solidFill>
                <a:effectLst/>
                <a:uLnTx/>
                <a:uFillTx/>
                <a:latin typeface="Calibri Light" panose="020F0302020204030204"/>
                <a:ea typeface="League Spartan" charset="0"/>
                <a:cs typeface="Poppins" pitchFamily="2" charset="77"/>
              </a:rPr>
              <a:t>Industrie</a:t>
            </a:r>
          </a:p>
        </p:txBody>
      </p:sp>
      <p:sp>
        <p:nvSpPr>
          <p:cNvPr id="40" name="Subtitle 2">
            <a:extLst>
              <a:ext uri="{FF2B5EF4-FFF2-40B4-BE49-F238E27FC236}">
                <a16:creationId xmlns:a16="http://schemas.microsoft.com/office/drawing/2014/main" xmlns="" id="{6A4088BC-1CEF-47E1-A5E6-13FF0C260D5A}"/>
              </a:ext>
            </a:extLst>
          </p:cNvPr>
          <p:cNvSpPr txBox="1">
            <a:spLocks/>
          </p:cNvSpPr>
          <p:nvPr/>
        </p:nvSpPr>
        <p:spPr>
          <a:xfrm>
            <a:off x="4393617" y="5283107"/>
            <a:ext cx="1735221" cy="87178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1087636"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rPr>
              <a:t>Unternehmen</a:t>
            </a:r>
          </a:p>
          <a:p>
            <a:pPr marL="171450" marR="0" lvl="0" indent="-171450" algn="l" defTabSz="1087636"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rPr>
              <a:t>Banken</a:t>
            </a:r>
          </a:p>
          <a:p>
            <a:pPr marL="171450" marR="0" lvl="0" indent="-171450" algn="l" defTabSz="1087636"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rPr>
              <a:t>andere Geldgeber</a:t>
            </a:r>
          </a:p>
        </p:txBody>
      </p:sp>
      <p:sp>
        <p:nvSpPr>
          <p:cNvPr id="41" name="TextBox 40">
            <a:extLst>
              <a:ext uri="{FF2B5EF4-FFF2-40B4-BE49-F238E27FC236}">
                <a16:creationId xmlns:a16="http://schemas.microsoft.com/office/drawing/2014/main" xmlns="" id="{AC811FDB-D6C5-4756-B8FE-5C074BBCDFBB}"/>
              </a:ext>
            </a:extLst>
          </p:cNvPr>
          <p:cNvSpPr txBox="1"/>
          <p:nvPr/>
        </p:nvSpPr>
        <p:spPr>
          <a:xfrm>
            <a:off x="4948658" y="4957586"/>
            <a:ext cx="1015791" cy="338554"/>
          </a:xfrm>
          <a:prstGeom prst="rect">
            <a:avLst/>
          </a:prstGeom>
          <a:noFill/>
        </p:spPr>
        <p:txBody>
          <a:bodyPr wrap="none" rtlCol="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ED7D31"/>
                </a:solidFill>
                <a:effectLst/>
                <a:uLnTx/>
                <a:uFillTx/>
                <a:latin typeface="Calibri Light" panose="020F0302020204030204"/>
                <a:ea typeface="League Spartan" charset="0"/>
                <a:cs typeface="Poppins" pitchFamily="2" charset="77"/>
              </a:rPr>
              <a:t>Financiers</a:t>
            </a:r>
          </a:p>
        </p:txBody>
      </p:sp>
      <p:sp>
        <p:nvSpPr>
          <p:cNvPr id="3" name="Fünfeck 2">
            <a:extLst>
              <a:ext uri="{FF2B5EF4-FFF2-40B4-BE49-F238E27FC236}">
                <a16:creationId xmlns:a16="http://schemas.microsoft.com/office/drawing/2014/main" xmlns="" id="{76D80293-AAB5-4F06-A99D-C026E324B76A}"/>
              </a:ext>
            </a:extLst>
          </p:cNvPr>
          <p:cNvSpPr/>
          <p:nvPr/>
        </p:nvSpPr>
        <p:spPr>
          <a:xfrm>
            <a:off x="7687388" y="3381448"/>
            <a:ext cx="1052290" cy="895603"/>
          </a:xfrm>
          <a:prstGeom prst="pentagon">
            <a:avLst/>
          </a:prstGeom>
          <a:solidFill>
            <a:srgbClr val="EC2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TextBox 29">
            <a:extLst>
              <a:ext uri="{FF2B5EF4-FFF2-40B4-BE49-F238E27FC236}">
                <a16:creationId xmlns:a16="http://schemas.microsoft.com/office/drawing/2014/main" xmlns="" id="{A659303A-CAE9-4896-8A6F-B36C4A503A0A}"/>
              </a:ext>
            </a:extLst>
          </p:cNvPr>
          <p:cNvSpPr txBox="1"/>
          <p:nvPr/>
        </p:nvSpPr>
        <p:spPr>
          <a:xfrm>
            <a:off x="7665569" y="3619420"/>
            <a:ext cx="1077218" cy="338554"/>
          </a:xfrm>
          <a:prstGeom prst="rect">
            <a:avLst/>
          </a:prstGeom>
          <a:noFill/>
        </p:spPr>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Light" panose="020F0302020204030204"/>
                <a:ea typeface="League Spartan" charset="0"/>
                <a:cs typeface="Poppins" pitchFamily="2" charset="77"/>
              </a:rPr>
              <a:t>Mitarbeiter</a:t>
            </a:r>
          </a:p>
        </p:txBody>
      </p:sp>
      <p:sp>
        <p:nvSpPr>
          <p:cNvPr id="49" name="Shape 27">
            <a:extLst>
              <a:ext uri="{FF2B5EF4-FFF2-40B4-BE49-F238E27FC236}">
                <a16:creationId xmlns:a16="http://schemas.microsoft.com/office/drawing/2014/main" xmlns="" id="{D1E0E0A7-C965-41D1-AB0D-82A74E7F7B87}"/>
              </a:ext>
            </a:extLst>
          </p:cNvPr>
          <p:cNvSpPr/>
          <p:nvPr/>
        </p:nvSpPr>
        <p:spPr>
          <a:xfrm>
            <a:off x="8067553" y="4142017"/>
            <a:ext cx="165570" cy="180817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686" y="21600"/>
                </a:lnTo>
                <a:lnTo>
                  <a:pt x="0" y="21600"/>
                </a:lnTo>
              </a:path>
            </a:pathLst>
          </a:custGeom>
          <a:noFill/>
          <a:ln w="38100" cap="flat">
            <a:solidFill>
              <a:srgbClr val="EC2179"/>
            </a:solidFill>
            <a:prstDash val="solid"/>
            <a:miter lim="400000"/>
            <a:tailEnd type="oval"/>
          </a:ln>
          <a:effectLst/>
        </p:spPr>
        <p:txBody>
          <a:bodyPr wrap="square" lIns="38100" tIns="38100" rIns="38100" bIns="3810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51" name="Subtitle 2">
            <a:extLst>
              <a:ext uri="{FF2B5EF4-FFF2-40B4-BE49-F238E27FC236}">
                <a16:creationId xmlns:a16="http://schemas.microsoft.com/office/drawing/2014/main" xmlns="" id="{8038C69A-144B-48E5-9493-1A3AF4266929}"/>
              </a:ext>
            </a:extLst>
          </p:cNvPr>
          <p:cNvSpPr txBox="1">
            <a:spLocks/>
          </p:cNvSpPr>
          <p:nvPr/>
        </p:nvSpPr>
        <p:spPr>
          <a:xfrm>
            <a:off x="6410580" y="5911438"/>
            <a:ext cx="1683471" cy="87178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1087636"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rPr>
              <a:t>Direkt / Indirekt</a:t>
            </a:r>
          </a:p>
          <a:p>
            <a:pPr marL="171450" marR="0" lvl="0" indent="-171450" algn="l" defTabSz="1087636"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rPr>
              <a:t>Betriebsrat</a:t>
            </a:r>
          </a:p>
          <a:p>
            <a:pPr marL="171450" marR="0" lvl="0" indent="-171450" algn="l" defTabSz="1087636"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err="1">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rPr>
              <a:t>Arbeitskräfte</a:t>
            </a:r>
            <a:endParaRPr kumimoji="0" lang="en-GB" sz="1600" b="0" i="0" u="none"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Mukta ExtraLight" panose="020B0000000000000000" pitchFamily="34" charset="77"/>
            </a:endParaRPr>
          </a:p>
        </p:txBody>
      </p:sp>
      <p:sp>
        <p:nvSpPr>
          <p:cNvPr id="52" name="TextBox 40">
            <a:extLst>
              <a:ext uri="{FF2B5EF4-FFF2-40B4-BE49-F238E27FC236}">
                <a16:creationId xmlns:a16="http://schemas.microsoft.com/office/drawing/2014/main" xmlns="" id="{AC50A520-EB52-4A30-947A-30E544BFFAC0}"/>
              </a:ext>
            </a:extLst>
          </p:cNvPr>
          <p:cNvSpPr txBox="1"/>
          <p:nvPr/>
        </p:nvSpPr>
        <p:spPr>
          <a:xfrm>
            <a:off x="6904194" y="5585918"/>
            <a:ext cx="1077218" cy="338554"/>
          </a:xfrm>
          <a:prstGeom prst="rect">
            <a:avLst/>
          </a:prstGeom>
          <a:noFill/>
        </p:spPr>
        <p:txBody>
          <a:bodyPr wrap="none" rtlCol="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EC2179"/>
                </a:solidFill>
                <a:effectLst/>
                <a:uLnTx/>
                <a:uFillTx/>
                <a:latin typeface="Calibri Light" panose="020F0302020204030204"/>
                <a:ea typeface="League Spartan" charset="0"/>
                <a:cs typeface="Poppins" pitchFamily="2" charset="77"/>
              </a:rPr>
              <a:t>Mitarbeiter</a:t>
            </a:r>
          </a:p>
        </p:txBody>
      </p:sp>
      <p:grpSp>
        <p:nvGrpSpPr>
          <p:cNvPr id="42" name="Gruppieren 41">
            <a:extLst>
              <a:ext uri="{FF2B5EF4-FFF2-40B4-BE49-F238E27FC236}">
                <a16:creationId xmlns:a16="http://schemas.microsoft.com/office/drawing/2014/main" xmlns="" id="{0CA115D7-2573-42DC-9B5A-CA799439A3A5}"/>
              </a:ext>
            </a:extLst>
          </p:cNvPr>
          <p:cNvGrpSpPr>
            <a:grpSpLocks noChangeAspect="1"/>
          </p:cNvGrpSpPr>
          <p:nvPr/>
        </p:nvGrpSpPr>
        <p:grpSpPr>
          <a:xfrm>
            <a:off x="86444" y="5630765"/>
            <a:ext cx="3854375" cy="1085421"/>
            <a:chOff x="3752528" y="2826777"/>
            <a:chExt cx="7596404" cy="2139202"/>
          </a:xfrm>
        </p:grpSpPr>
        <p:sp>
          <p:nvSpPr>
            <p:cNvPr id="43" name="Freeform 39">
              <a:extLst>
                <a:ext uri="{FF2B5EF4-FFF2-40B4-BE49-F238E27FC236}">
                  <a16:creationId xmlns:a16="http://schemas.microsoft.com/office/drawing/2014/main" xmlns="" id="{B1FFD2E1-5F50-4B85-BDE7-440AD187573A}"/>
                </a:ext>
              </a:extLst>
            </p:cNvPr>
            <p:cNvSpPr>
              <a:spLocks/>
            </p:cNvSpPr>
            <p:nvPr/>
          </p:nvSpPr>
          <p:spPr bwMode="auto">
            <a:xfrm>
              <a:off x="3850958" y="2832004"/>
              <a:ext cx="3446264" cy="954353"/>
            </a:xfrm>
            <a:custGeom>
              <a:avLst/>
              <a:gdLst>
                <a:gd name="T0" fmla="*/ 199 w 3065"/>
                <a:gd name="T1" fmla="*/ 0 h 892"/>
                <a:gd name="T2" fmla="*/ 185 w 3065"/>
                <a:gd name="T3" fmla="*/ 0 h 892"/>
                <a:gd name="T4" fmla="*/ 0 w 3065"/>
                <a:gd name="T5" fmla="*/ 101 h 892"/>
                <a:gd name="T6" fmla="*/ 0 w 3065"/>
                <a:gd name="T7" fmla="*/ 232 h 892"/>
                <a:gd name="T8" fmla="*/ 144 w 3065"/>
                <a:gd name="T9" fmla="*/ 154 h 892"/>
                <a:gd name="T10" fmla="*/ 144 w 3065"/>
                <a:gd name="T11" fmla="*/ 778 h 892"/>
                <a:gd name="T12" fmla="*/ 5 w 3065"/>
                <a:gd name="T13" fmla="*/ 778 h 892"/>
                <a:gd name="T14" fmla="*/ 5 w 3065"/>
                <a:gd name="T15" fmla="*/ 892 h 892"/>
                <a:gd name="T16" fmla="*/ 199 w 3065"/>
                <a:gd name="T17" fmla="*/ 892 h 892"/>
                <a:gd name="T18" fmla="*/ 421 w 3065"/>
                <a:gd name="T19" fmla="*/ 892 h 892"/>
                <a:gd name="T20" fmla="*/ 3065 w 3065"/>
                <a:gd name="T21" fmla="*/ 892 h 892"/>
                <a:gd name="T22" fmla="*/ 3065 w 3065"/>
                <a:gd name="T23" fmla="*/ 0 h 892"/>
                <a:gd name="T24" fmla="*/ 300 w 3065"/>
                <a:gd name="T25" fmla="*/ 0 h 892"/>
                <a:gd name="T26" fmla="*/ 199 w 3065"/>
                <a:gd name="T27" fmla="*/ 0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65" h="892">
                  <a:moveTo>
                    <a:pt x="199" y="0"/>
                  </a:moveTo>
                  <a:lnTo>
                    <a:pt x="185" y="0"/>
                  </a:lnTo>
                  <a:lnTo>
                    <a:pt x="0" y="101"/>
                  </a:lnTo>
                  <a:lnTo>
                    <a:pt x="0" y="232"/>
                  </a:lnTo>
                  <a:lnTo>
                    <a:pt x="144" y="154"/>
                  </a:lnTo>
                  <a:lnTo>
                    <a:pt x="144" y="778"/>
                  </a:lnTo>
                  <a:lnTo>
                    <a:pt x="5" y="778"/>
                  </a:lnTo>
                  <a:lnTo>
                    <a:pt x="5" y="892"/>
                  </a:lnTo>
                  <a:lnTo>
                    <a:pt x="199" y="892"/>
                  </a:lnTo>
                  <a:lnTo>
                    <a:pt x="421" y="892"/>
                  </a:lnTo>
                  <a:lnTo>
                    <a:pt x="3065" y="892"/>
                  </a:lnTo>
                  <a:lnTo>
                    <a:pt x="3065" y="0"/>
                  </a:lnTo>
                  <a:lnTo>
                    <a:pt x="300" y="0"/>
                  </a:lnTo>
                  <a:lnTo>
                    <a:pt x="199" y="0"/>
                  </a:lnTo>
                  <a:close/>
                </a:path>
              </a:pathLst>
            </a:custGeom>
            <a:solidFill>
              <a:schemeClr val="accent1">
                <a:alpha val="3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4472C4">
                    <a:lumMod val="60000"/>
                    <a:lumOff val="40000"/>
                  </a:srgbClr>
                </a:solidFill>
                <a:effectLst/>
                <a:uLnTx/>
                <a:uFillTx/>
                <a:latin typeface="Calibri Light" panose="020F0302020204030204"/>
                <a:ea typeface="+mn-ea"/>
                <a:cs typeface="+mn-cs"/>
              </a:endParaRPr>
            </a:p>
          </p:txBody>
        </p:sp>
        <p:sp>
          <p:nvSpPr>
            <p:cNvPr id="44" name="Freeform 13">
              <a:extLst>
                <a:ext uri="{FF2B5EF4-FFF2-40B4-BE49-F238E27FC236}">
                  <a16:creationId xmlns:a16="http://schemas.microsoft.com/office/drawing/2014/main" xmlns="" id="{1A1CDF06-37F5-404F-A058-DA3530084680}"/>
                </a:ext>
              </a:extLst>
            </p:cNvPr>
            <p:cNvSpPr>
              <a:spLocks/>
            </p:cNvSpPr>
            <p:nvPr/>
          </p:nvSpPr>
          <p:spPr bwMode="auto">
            <a:xfrm>
              <a:off x="4175658" y="2832006"/>
              <a:ext cx="331602" cy="950498"/>
            </a:xfrm>
            <a:custGeom>
              <a:avLst/>
              <a:gdLst>
                <a:gd name="T0" fmla="*/ 202 w 202"/>
                <a:gd name="T1" fmla="*/ 576 h 576"/>
                <a:gd name="T2" fmla="*/ 0 w 202"/>
                <a:gd name="T3" fmla="*/ 0 h 576"/>
                <a:gd name="T4" fmla="*/ 0 w 202"/>
                <a:gd name="T5" fmla="*/ 500 h 576"/>
                <a:gd name="T6" fmla="*/ 79 w 202"/>
                <a:gd name="T7" fmla="*/ 500 h 576"/>
                <a:gd name="T8" fmla="*/ 79 w 202"/>
                <a:gd name="T9" fmla="*/ 576 h 576"/>
                <a:gd name="T10" fmla="*/ 202 w 202"/>
                <a:gd name="T11" fmla="*/ 576 h 576"/>
              </a:gdLst>
              <a:ahLst/>
              <a:cxnLst>
                <a:cxn ang="0">
                  <a:pos x="T0" y="T1"/>
                </a:cxn>
                <a:cxn ang="0">
                  <a:pos x="T2" y="T3"/>
                </a:cxn>
                <a:cxn ang="0">
                  <a:pos x="T4" y="T5"/>
                </a:cxn>
                <a:cxn ang="0">
                  <a:pos x="T6" y="T7"/>
                </a:cxn>
                <a:cxn ang="0">
                  <a:pos x="T8" y="T9"/>
                </a:cxn>
                <a:cxn ang="0">
                  <a:pos x="T10" y="T11"/>
                </a:cxn>
              </a:cxnLst>
              <a:rect l="0" t="0" r="r" b="b"/>
              <a:pathLst>
                <a:path w="202" h="576">
                  <a:moveTo>
                    <a:pt x="202" y="576"/>
                  </a:moveTo>
                  <a:lnTo>
                    <a:pt x="0" y="0"/>
                  </a:lnTo>
                  <a:lnTo>
                    <a:pt x="0" y="500"/>
                  </a:lnTo>
                  <a:lnTo>
                    <a:pt x="79" y="500"/>
                  </a:lnTo>
                  <a:lnTo>
                    <a:pt x="79" y="576"/>
                  </a:lnTo>
                  <a:lnTo>
                    <a:pt x="202" y="576"/>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4472C4">
                    <a:lumMod val="60000"/>
                    <a:lumOff val="40000"/>
                  </a:srgbClr>
                </a:solidFill>
                <a:effectLst/>
                <a:uLnTx/>
                <a:uFillTx/>
                <a:latin typeface="Calibri Light" panose="020F0302020204030204"/>
                <a:ea typeface="+mn-ea"/>
                <a:cs typeface="+mn-cs"/>
              </a:endParaRPr>
            </a:p>
          </p:txBody>
        </p:sp>
        <p:sp>
          <p:nvSpPr>
            <p:cNvPr id="45" name="Freeform 37">
              <a:extLst>
                <a:ext uri="{FF2B5EF4-FFF2-40B4-BE49-F238E27FC236}">
                  <a16:creationId xmlns:a16="http://schemas.microsoft.com/office/drawing/2014/main" xmlns="" id="{A10EDF04-10C5-4057-B741-07DEE79A9FBF}"/>
                </a:ext>
              </a:extLst>
            </p:cNvPr>
            <p:cNvSpPr>
              <a:spLocks/>
            </p:cNvSpPr>
            <p:nvPr/>
          </p:nvSpPr>
          <p:spPr bwMode="auto">
            <a:xfrm>
              <a:off x="7789106" y="2826777"/>
              <a:ext cx="3559826" cy="954353"/>
            </a:xfrm>
            <a:custGeom>
              <a:avLst/>
              <a:gdLst>
                <a:gd name="T0" fmla="*/ 176 w 1850"/>
                <a:gd name="T1" fmla="*/ 0 h 523"/>
                <a:gd name="T2" fmla="*/ 105 w 1850"/>
                <a:gd name="T3" fmla="*/ 13 h 523"/>
                <a:gd name="T4" fmla="*/ 48 w 1850"/>
                <a:gd name="T5" fmla="*/ 50 h 523"/>
                <a:gd name="T6" fmla="*/ 13 w 1850"/>
                <a:gd name="T7" fmla="*/ 104 h 523"/>
                <a:gd name="T8" fmla="*/ 0 w 1850"/>
                <a:gd name="T9" fmla="*/ 169 h 523"/>
                <a:gd name="T10" fmla="*/ 103 w 1850"/>
                <a:gd name="T11" fmla="*/ 169 h 523"/>
                <a:gd name="T12" fmla="*/ 108 w 1850"/>
                <a:gd name="T13" fmla="*/ 134 h 523"/>
                <a:gd name="T14" fmla="*/ 122 w 1850"/>
                <a:gd name="T15" fmla="*/ 107 h 523"/>
                <a:gd name="T16" fmla="*/ 146 w 1850"/>
                <a:gd name="T17" fmla="*/ 89 h 523"/>
                <a:gd name="T18" fmla="*/ 178 w 1850"/>
                <a:gd name="T19" fmla="*/ 82 h 523"/>
                <a:gd name="T20" fmla="*/ 227 w 1850"/>
                <a:gd name="T21" fmla="*/ 102 h 523"/>
                <a:gd name="T22" fmla="*/ 245 w 1850"/>
                <a:gd name="T23" fmla="*/ 156 h 523"/>
                <a:gd name="T24" fmla="*/ 241 w 1850"/>
                <a:gd name="T25" fmla="*/ 180 h 523"/>
                <a:gd name="T26" fmla="*/ 230 w 1850"/>
                <a:gd name="T27" fmla="*/ 206 h 523"/>
                <a:gd name="T28" fmla="*/ 209 w 1850"/>
                <a:gd name="T29" fmla="*/ 237 h 523"/>
                <a:gd name="T30" fmla="*/ 177 w 1850"/>
                <a:gd name="T31" fmla="*/ 275 h 523"/>
                <a:gd name="T32" fmla="*/ 10 w 1850"/>
                <a:gd name="T33" fmla="*/ 453 h 523"/>
                <a:gd name="T34" fmla="*/ 10 w 1850"/>
                <a:gd name="T35" fmla="*/ 523 h 523"/>
                <a:gd name="T36" fmla="*/ 134 w 1850"/>
                <a:gd name="T37" fmla="*/ 523 h 523"/>
                <a:gd name="T38" fmla="*/ 356 w 1850"/>
                <a:gd name="T39" fmla="*/ 523 h 523"/>
                <a:gd name="T40" fmla="*/ 364 w 1850"/>
                <a:gd name="T41" fmla="*/ 523 h 523"/>
                <a:gd name="T42" fmla="*/ 1850 w 1850"/>
                <a:gd name="T43" fmla="*/ 523 h 523"/>
                <a:gd name="T44" fmla="*/ 1850 w 1850"/>
                <a:gd name="T45" fmla="*/ 0 h 523"/>
                <a:gd name="T46" fmla="*/ 171 w 1850"/>
                <a:gd name="T47" fmla="*/ 0 h 523"/>
                <a:gd name="T48" fmla="*/ 176 w 1850"/>
                <a:gd name="T49"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50" h="523">
                  <a:moveTo>
                    <a:pt x="176" y="0"/>
                  </a:moveTo>
                  <a:cubicBezTo>
                    <a:pt x="150" y="0"/>
                    <a:pt x="126" y="5"/>
                    <a:pt x="105" y="13"/>
                  </a:cubicBezTo>
                  <a:cubicBezTo>
                    <a:pt x="83" y="22"/>
                    <a:pt x="64" y="34"/>
                    <a:pt x="48" y="50"/>
                  </a:cubicBezTo>
                  <a:cubicBezTo>
                    <a:pt x="33" y="65"/>
                    <a:pt x="21" y="83"/>
                    <a:pt x="13" y="104"/>
                  </a:cubicBezTo>
                  <a:cubicBezTo>
                    <a:pt x="4" y="124"/>
                    <a:pt x="0" y="146"/>
                    <a:pt x="0" y="169"/>
                  </a:cubicBezTo>
                  <a:cubicBezTo>
                    <a:pt x="103" y="169"/>
                    <a:pt x="103" y="169"/>
                    <a:pt x="103" y="169"/>
                  </a:cubicBezTo>
                  <a:cubicBezTo>
                    <a:pt x="103" y="157"/>
                    <a:pt x="105" y="145"/>
                    <a:pt x="108" y="134"/>
                  </a:cubicBezTo>
                  <a:cubicBezTo>
                    <a:pt x="111" y="124"/>
                    <a:pt x="116" y="115"/>
                    <a:pt x="122" y="107"/>
                  </a:cubicBezTo>
                  <a:cubicBezTo>
                    <a:pt x="129" y="99"/>
                    <a:pt x="136" y="93"/>
                    <a:pt x="146" y="89"/>
                  </a:cubicBezTo>
                  <a:cubicBezTo>
                    <a:pt x="155" y="85"/>
                    <a:pt x="166" y="82"/>
                    <a:pt x="178" y="82"/>
                  </a:cubicBezTo>
                  <a:cubicBezTo>
                    <a:pt x="199" y="82"/>
                    <a:pt x="216" y="89"/>
                    <a:pt x="227" y="102"/>
                  </a:cubicBezTo>
                  <a:cubicBezTo>
                    <a:pt x="239" y="115"/>
                    <a:pt x="245" y="133"/>
                    <a:pt x="245" y="156"/>
                  </a:cubicBezTo>
                  <a:cubicBezTo>
                    <a:pt x="245" y="164"/>
                    <a:pt x="244" y="172"/>
                    <a:pt x="241" y="180"/>
                  </a:cubicBezTo>
                  <a:cubicBezTo>
                    <a:pt x="239" y="188"/>
                    <a:pt x="235" y="197"/>
                    <a:pt x="230" y="206"/>
                  </a:cubicBezTo>
                  <a:cubicBezTo>
                    <a:pt x="225" y="216"/>
                    <a:pt x="218" y="226"/>
                    <a:pt x="209" y="237"/>
                  </a:cubicBezTo>
                  <a:cubicBezTo>
                    <a:pt x="200" y="249"/>
                    <a:pt x="190" y="261"/>
                    <a:pt x="177" y="275"/>
                  </a:cubicBezTo>
                  <a:cubicBezTo>
                    <a:pt x="10" y="453"/>
                    <a:pt x="10" y="453"/>
                    <a:pt x="10" y="453"/>
                  </a:cubicBezTo>
                  <a:cubicBezTo>
                    <a:pt x="10" y="523"/>
                    <a:pt x="10" y="523"/>
                    <a:pt x="10" y="523"/>
                  </a:cubicBezTo>
                  <a:cubicBezTo>
                    <a:pt x="134" y="523"/>
                    <a:pt x="134" y="523"/>
                    <a:pt x="134" y="523"/>
                  </a:cubicBezTo>
                  <a:cubicBezTo>
                    <a:pt x="356" y="523"/>
                    <a:pt x="356" y="523"/>
                    <a:pt x="356" y="523"/>
                  </a:cubicBezTo>
                  <a:cubicBezTo>
                    <a:pt x="364" y="523"/>
                    <a:pt x="364" y="523"/>
                    <a:pt x="364" y="523"/>
                  </a:cubicBezTo>
                  <a:cubicBezTo>
                    <a:pt x="1850" y="523"/>
                    <a:pt x="1850" y="523"/>
                    <a:pt x="1850" y="523"/>
                  </a:cubicBezTo>
                  <a:cubicBezTo>
                    <a:pt x="1850" y="0"/>
                    <a:pt x="1850" y="0"/>
                    <a:pt x="1850" y="0"/>
                  </a:cubicBezTo>
                  <a:cubicBezTo>
                    <a:pt x="171" y="0"/>
                    <a:pt x="171" y="0"/>
                    <a:pt x="171" y="0"/>
                  </a:cubicBezTo>
                  <a:cubicBezTo>
                    <a:pt x="173" y="0"/>
                    <a:pt x="175" y="0"/>
                    <a:pt x="176" y="0"/>
                  </a:cubicBezTo>
                  <a:close/>
                </a:path>
              </a:pathLst>
            </a:custGeom>
            <a:solidFill>
              <a:schemeClr val="accent2">
                <a:alpha val="3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4472C4">
                    <a:lumMod val="60000"/>
                    <a:lumOff val="40000"/>
                  </a:srgbClr>
                </a:solidFill>
                <a:effectLst/>
                <a:uLnTx/>
                <a:uFillTx/>
                <a:latin typeface="Calibri Light" panose="020F0302020204030204"/>
                <a:ea typeface="+mn-ea"/>
                <a:cs typeface="+mn-cs"/>
              </a:endParaRPr>
            </a:p>
          </p:txBody>
        </p:sp>
        <p:sp>
          <p:nvSpPr>
            <p:cNvPr id="46" name="Freeform 15">
              <a:extLst>
                <a:ext uri="{FF2B5EF4-FFF2-40B4-BE49-F238E27FC236}">
                  <a16:creationId xmlns:a16="http://schemas.microsoft.com/office/drawing/2014/main" xmlns="" id="{20B24CCA-FB57-4932-BE9D-F75BD446CD08}"/>
                </a:ext>
              </a:extLst>
            </p:cNvPr>
            <p:cNvSpPr>
              <a:spLocks/>
            </p:cNvSpPr>
            <p:nvPr/>
          </p:nvSpPr>
          <p:spPr bwMode="auto">
            <a:xfrm>
              <a:off x="8049499" y="3005273"/>
              <a:ext cx="641861" cy="772279"/>
            </a:xfrm>
            <a:custGeom>
              <a:avLst/>
              <a:gdLst>
                <a:gd name="T0" fmla="*/ 228 w 228"/>
                <a:gd name="T1" fmla="*/ 274 h 274"/>
                <a:gd name="T2" fmla="*/ 131 w 228"/>
                <a:gd name="T3" fmla="*/ 0 h 274"/>
                <a:gd name="T4" fmla="*/ 134 w 228"/>
                <a:gd name="T5" fmla="*/ 29 h 274"/>
                <a:gd name="T6" fmla="*/ 129 w 228"/>
                <a:gd name="T7" fmla="*/ 62 h 274"/>
                <a:gd name="T8" fmla="*/ 114 w 228"/>
                <a:gd name="T9" fmla="*/ 93 h 274"/>
                <a:gd name="T10" fmla="*/ 90 w 228"/>
                <a:gd name="T11" fmla="*/ 125 h 274"/>
                <a:gd name="T12" fmla="*/ 60 w 228"/>
                <a:gd name="T13" fmla="*/ 158 h 274"/>
                <a:gd name="T14" fmla="*/ 0 w 228"/>
                <a:gd name="T15" fmla="*/ 220 h 274"/>
                <a:gd name="T16" fmla="*/ 145 w 228"/>
                <a:gd name="T17" fmla="*/ 220 h 274"/>
                <a:gd name="T18" fmla="*/ 145 w 228"/>
                <a:gd name="T19" fmla="*/ 274 h 274"/>
                <a:gd name="T20" fmla="*/ 228 w 228"/>
                <a:gd name="T21"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8" h="274">
                  <a:moveTo>
                    <a:pt x="228" y="274"/>
                  </a:moveTo>
                  <a:cubicBezTo>
                    <a:pt x="156" y="70"/>
                    <a:pt x="136" y="15"/>
                    <a:pt x="131" y="0"/>
                  </a:cubicBezTo>
                  <a:cubicBezTo>
                    <a:pt x="133" y="9"/>
                    <a:pt x="134" y="19"/>
                    <a:pt x="134" y="29"/>
                  </a:cubicBezTo>
                  <a:cubicBezTo>
                    <a:pt x="134" y="40"/>
                    <a:pt x="133" y="51"/>
                    <a:pt x="129" y="62"/>
                  </a:cubicBezTo>
                  <a:cubicBezTo>
                    <a:pt x="126" y="72"/>
                    <a:pt x="121" y="83"/>
                    <a:pt x="114" y="93"/>
                  </a:cubicBezTo>
                  <a:cubicBezTo>
                    <a:pt x="107" y="103"/>
                    <a:pt x="100" y="114"/>
                    <a:pt x="90" y="125"/>
                  </a:cubicBezTo>
                  <a:cubicBezTo>
                    <a:pt x="81" y="135"/>
                    <a:pt x="71" y="147"/>
                    <a:pt x="60" y="158"/>
                  </a:cubicBezTo>
                  <a:cubicBezTo>
                    <a:pt x="0" y="220"/>
                    <a:pt x="0" y="220"/>
                    <a:pt x="0" y="220"/>
                  </a:cubicBezTo>
                  <a:cubicBezTo>
                    <a:pt x="145" y="220"/>
                    <a:pt x="145" y="220"/>
                    <a:pt x="145" y="220"/>
                  </a:cubicBezTo>
                  <a:cubicBezTo>
                    <a:pt x="145" y="274"/>
                    <a:pt x="145" y="274"/>
                    <a:pt x="145" y="274"/>
                  </a:cubicBezTo>
                  <a:cubicBezTo>
                    <a:pt x="228" y="274"/>
                    <a:pt x="228" y="274"/>
                    <a:pt x="228" y="274"/>
                  </a:cubicBezTo>
                  <a:close/>
                </a:path>
              </a:pathLst>
            </a:custGeom>
            <a:solidFill>
              <a:schemeClr val="accent2">
                <a:lumMod val="5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4472C4">
                    <a:lumMod val="60000"/>
                    <a:lumOff val="40000"/>
                  </a:srgbClr>
                </a:solidFill>
                <a:effectLst/>
                <a:uLnTx/>
                <a:uFillTx/>
                <a:latin typeface="Calibri Light" panose="020F0302020204030204"/>
                <a:ea typeface="+mn-ea"/>
                <a:cs typeface="+mn-cs"/>
              </a:endParaRPr>
            </a:p>
          </p:txBody>
        </p:sp>
        <p:sp>
          <p:nvSpPr>
            <p:cNvPr id="48" name="Freeform 35">
              <a:extLst>
                <a:ext uri="{FF2B5EF4-FFF2-40B4-BE49-F238E27FC236}">
                  <a16:creationId xmlns:a16="http://schemas.microsoft.com/office/drawing/2014/main" xmlns="" id="{9C88A33F-18A8-478C-9D32-8468548BCA7A}"/>
                </a:ext>
              </a:extLst>
            </p:cNvPr>
            <p:cNvSpPr>
              <a:spLocks/>
            </p:cNvSpPr>
            <p:nvPr/>
          </p:nvSpPr>
          <p:spPr bwMode="auto">
            <a:xfrm>
              <a:off x="3752528" y="3938930"/>
              <a:ext cx="3549708" cy="954353"/>
            </a:xfrm>
            <a:custGeom>
              <a:avLst/>
              <a:gdLst>
                <a:gd name="T0" fmla="*/ 170 w 1845"/>
                <a:gd name="T1" fmla="*/ 0 h 523"/>
                <a:gd name="T2" fmla="*/ 108 w 1845"/>
                <a:gd name="T3" fmla="*/ 10 h 523"/>
                <a:gd name="T4" fmla="*/ 55 w 1845"/>
                <a:gd name="T5" fmla="*/ 38 h 523"/>
                <a:gd name="T6" fmla="*/ 20 w 1845"/>
                <a:gd name="T7" fmla="*/ 82 h 523"/>
                <a:gd name="T8" fmla="*/ 7 w 1845"/>
                <a:gd name="T9" fmla="*/ 139 h 523"/>
                <a:gd name="T10" fmla="*/ 108 w 1845"/>
                <a:gd name="T11" fmla="*/ 139 h 523"/>
                <a:gd name="T12" fmla="*/ 113 w 1845"/>
                <a:gd name="T13" fmla="*/ 115 h 523"/>
                <a:gd name="T14" fmla="*/ 128 w 1845"/>
                <a:gd name="T15" fmla="*/ 97 h 523"/>
                <a:gd name="T16" fmla="*/ 150 w 1845"/>
                <a:gd name="T17" fmla="*/ 86 h 523"/>
                <a:gd name="T18" fmla="*/ 176 w 1845"/>
                <a:gd name="T19" fmla="*/ 82 h 523"/>
                <a:gd name="T20" fmla="*/ 206 w 1845"/>
                <a:gd name="T21" fmla="*/ 87 h 523"/>
                <a:gd name="T22" fmla="*/ 228 w 1845"/>
                <a:gd name="T23" fmla="*/ 100 h 523"/>
                <a:gd name="T24" fmla="*/ 241 w 1845"/>
                <a:gd name="T25" fmla="*/ 121 h 523"/>
                <a:gd name="T26" fmla="*/ 245 w 1845"/>
                <a:gd name="T27" fmla="*/ 147 h 523"/>
                <a:gd name="T28" fmla="*/ 226 w 1845"/>
                <a:gd name="T29" fmla="*/ 198 h 523"/>
                <a:gd name="T30" fmla="*/ 169 w 1845"/>
                <a:gd name="T31" fmla="*/ 217 h 523"/>
                <a:gd name="T32" fmla="*/ 115 w 1845"/>
                <a:gd name="T33" fmla="*/ 217 h 523"/>
                <a:gd name="T34" fmla="*/ 115 w 1845"/>
                <a:gd name="T35" fmla="*/ 296 h 523"/>
                <a:gd name="T36" fmla="*/ 169 w 1845"/>
                <a:gd name="T37" fmla="*/ 296 h 523"/>
                <a:gd name="T38" fmla="*/ 204 w 1845"/>
                <a:gd name="T39" fmla="*/ 300 h 523"/>
                <a:gd name="T40" fmla="*/ 230 w 1845"/>
                <a:gd name="T41" fmla="*/ 314 h 523"/>
                <a:gd name="T42" fmla="*/ 247 w 1845"/>
                <a:gd name="T43" fmla="*/ 337 h 523"/>
                <a:gd name="T44" fmla="*/ 253 w 1845"/>
                <a:gd name="T45" fmla="*/ 372 h 523"/>
                <a:gd name="T46" fmla="*/ 248 w 1845"/>
                <a:gd name="T47" fmla="*/ 401 h 523"/>
                <a:gd name="T48" fmla="*/ 232 w 1845"/>
                <a:gd name="T49" fmla="*/ 423 h 523"/>
                <a:gd name="T50" fmla="*/ 208 w 1845"/>
                <a:gd name="T51" fmla="*/ 437 h 523"/>
                <a:gd name="T52" fmla="*/ 176 w 1845"/>
                <a:gd name="T53" fmla="*/ 442 h 523"/>
                <a:gd name="T54" fmla="*/ 146 w 1845"/>
                <a:gd name="T55" fmla="*/ 437 h 523"/>
                <a:gd name="T56" fmla="*/ 123 w 1845"/>
                <a:gd name="T57" fmla="*/ 423 h 523"/>
                <a:gd name="T58" fmla="*/ 107 w 1845"/>
                <a:gd name="T59" fmla="*/ 403 h 523"/>
                <a:gd name="T60" fmla="*/ 101 w 1845"/>
                <a:gd name="T61" fmla="*/ 377 h 523"/>
                <a:gd name="T62" fmla="*/ 0 w 1845"/>
                <a:gd name="T63" fmla="*/ 377 h 523"/>
                <a:gd name="T64" fmla="*/ 15 w 1845"/>
                <a:gd name="T65" fmla="*/ 442 h 523"/>
                <a:gd name="T66" fmla="*/ 54 w 1845"/>
                <a:gd name="T67" fmla="*/ 488 h 523"/>
                <a:gd name="T68" fmla="*/ 110 w 1845"/>
                <a:gd name="T69" fmla="*/ 514 h 523"/>
                <a:gd name="T70" fmla="*/ 170 w 1845"/>
                <a:gd name="T71" fmla="*/ 523 h 523"/>
                <a:gd name="T72" fmla="*/ 170 w 1845"/>
                <a:gd name="T73" fmla="*/ 523 h 523"/>
                <a:gd name="T74" fmla="*/ 1845 w 1845"/>
                <a:gd name="T75" fmla="*/ 523 h 523"/>
                <a:gd name="T76" fmla="*/ 1845 w 1845"/>
                <a:gd name="T77" fmla="*/ 0 h 523"/>
                <a:gd name="T78" fmla="*/ 170 w 1845"/>
                <a:gd name="T79"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45" h="523">
                  <a:moveTo>
                    <a:pt x="170" y="0"/>
                  </a:moveTo>
                  <a:cubicBezTo>
                    <a:pt x="148" y="1"/>
                    <a:pt x="128" y="4"/>
                    <a:pt x="108" y="10"/>
                  </a:cubicBezTo>
                  <a:cubicBezTo>
                    <a:pt x="88" y="17"/>
                    <a:pt x="71" y="26"/>
                    <a:pt x="55" y="38"/>
                  </a:cubicBezTo>
                  <a:cubicBezTo>
                    <a:pt x="40" y="50"/>
                    <a:pt x="29" y="65"/>
                    <a:pt x="20" y="82"/>
                  </a:cubicBezTo>
                  <a:cubicBezTo>
                    <a:pt x="11" y="99"/>
                    <a:pt x="7" y="118"/>
                    <a:pt x="7" y="139"/>
                  </a:cubicBezTo>
                  <a:cubicBezTo>
                    <a:pt x="108" y="139"/>
                    <a:pt x="108" y="139"/>
                    <a:pt x="108" y="139"/>
                  </a:cubicBezTo>
                  <a:cubicBezTo>
                    <a:pt x="108" y="130"/>
                    <a:pt x="110" y="122"/>
                    <a:pt x="113" y="115"/>
                  </a:cubicBezTo>
                  <a:cubicBezTo>
                    <a:pt x="117" y="108"/>
                    <a:pt x="122" y="102"/>
                    <a:pt x="128" y="97"/>
                  </a:cubicBezTo>
                  <a:cubicBezTo>
                    <a:pt x="134" y="92"/>
                    <a:pt x="141" y="88"/>
                    <a:pt x="150" y="86"/>
                  </a:cubicBezTo>
                  <a:cubicBezTo>
                    <a:pt x="158" y="83"/>
                    <a:pt x="167" y="82"/>
                    <a:pt x="176" y="82"/>
                  </a:cubicBezTo>
                  <a:cubicBezTo>
                    <a:pt x="188" y="82"/>
                    <a:pt x="198" y="83"/>
                    <a:pt x="206" y="87"/>
                  </a:cubicBezTo>
                  <a:cubicBezTo>
                    <a:pt x="215" y="90"/>
                    <a:pt x="222" y="94"/>
                    <a:pt x="228" y="100"/>
                  </a:cubicBezTo>
                  <a:cubicBezTo>
                    <a:pt x="234" y="106"/>
                    <a:pt x="238" y="113"/>
                    <a:pt x="241" y="121"/>
                  </a:cubicBezTo>
                  <a:cubicBezTo>
                    <a:pt x="243" y="129"/>
                    <a:pt x="245" y="137"/>
                    <a:pt x="245" y="147"/>
                  </a:cubicBezTo>
                  <a:cubicBezTo>
                    <a:pt x="245" y="168"/>
                    <a:pt x="239" y="185"/>
                    <a:pt x="226" y="198"/>
                  </a:cubicBezTo>
                  <a:cubicBezTo>
                    <a:pt x="214" y="211"/>
                    <a:pt x="195" y="217"/>
                    <a:pt x="169" y="217"/>
                  </a:cubicBezTo>
                  <a:cubicBezTo>
                    <a:pt x="115" y="217"/>
                    <a:pt x="115" y="217"/>
                    <a:pt x="115" y="217"/>
                  </a:cubicBezTo>
                  <a:cubicBezTo>
                    <a:pt x="115" y="296"/>
                    <a:pt x="115" y="296"/>
                    <a:pt x="115" y="296"/>
                  </a:cubicBezTo>
                  <a:cubicBezTo>
                    <a:pt x="169" y="296"/>
                    <a:pt x="169" y="296"/>
                    <a:pt x="169" y="296"/>
                  </a:cubicBezTo>
                  <a:cubicBezTo>
                    <a:pt x="182" y="296"/>
                    <a:pt x="194" y="297"/>
                    <a:pt x="204" y="300"/>
                  </a:cubicBezTo>
                  <a:cubicBezTo>
                    <a:pt x="214" y="303"/>
                    <a:pt x="223" y="308"/>
                    <a:pt x="230" y="314"/>
                  </a:cubicBezTo>
                  <a:cubicBezTo>
                    <a:pt x="238" y="320"/>
                    <a:pt x="243" y="328"/>
                    <a:pt x="247" y="337"/>
                  </a:cubicBezTo>
                  <a:cubicBezTo>
                    <a:pt x="251" y="347"/>
                    <a:pt x="253" y="359"/>
                    <a:pt x="253" y="372"/>
                  </a:cubicBezTo>
                  <a:cubicBezTo>
                    <a:pt x="253" y="383"/>
                    <a:pt x="251" y="392"/>
                    <a:pt x="248" y="401"/>
                  </a:cubicBezTo>
                  <a:cubicBezTo>
                    <a:pt x="244" y="409"/>
                    <a:pt x="239" y="417"/>
                    <a:pt x="232" y="423"/>
                  </a:cubicBezTo>
                  <a:cubicBezTo>
                    <a:pt x="226" y="429"/>
                    <a:pt x="218" y="434"/>
                    <a:pt x="208" y="437"/>
                  </a:cubicBezTo>
                  <a:cubicBezTo>
                    <a:pt x="199" y="440"/>
                    <a:pt x="188" y="442"/>
                    <a:pt x="176" y="442"/>
                  </a:cubicBezTo>
                  <a:cubicBezTo>
                    <a:pt x="165" y="442"/>
                    <a:pt x="155" y="440"/>
                    <a:pt x="146" y="437"/>
                  </a:cubicBezTo>
                  <a:cubicBezTo>
                    <a:pt x="137" y="434"/>
                    <a:pt x="129" y="429"/>
                    <a:pt x="123" y="423"/>
                  </a:cubicBezTo>
                  <a:cubicBezTo>
                    <a:pt x="116" y="418"/>
                    <a:pt x="111" y="411"/>
                    <a:pt x="107" y="403"/>
                  </a:cubicBezTo>
                  <a:cubicBezTo>
                    <a:pt x="103" y="395"/>
                    <a:pt x="101" y="386"/>
                    <a:pt x="101" y="377"/>
                  </a:cubicBezTo>
                  <a:cubicBezTo>
                    <a:pt x="0" y="377"/>
                    <a:pt x="0" y="377"/>
                    <a:pt x="0" y="377"/>
                  </a:cubicBezTo>
                  <a:cubicBezTo>
                    <a:pt x="0" y="402"/>
                    <a:pt x="5" y="424"/>
                    <a:pt x="15" y="442"/>
                  </a:cubicBezTo>
                  <a:cubicBezTo>
                    <a:pt x="25" y="460"/>
                    <a:pt x="38" y="475"/>
                    <a:pt x="54" y="488"/>
                  </a:cubicBezTo>
                  <a:cubicBezTo>
                    <a:pt x="71" y="500"/>
                    <a:pt x="89" y="509"/>
                    <a:pt x="110" y="514"/>
                  </a:cubicBezTo>
                  <a:cubicBezTo>
                    <a:pt x="129" y="520"/>
                    <a:pt x="150" y="523"/>
                    <a:pt x="170" y="523"/>
                  </a:cubicBezTo>
                  <a:cubicBezTo>
                    <a:pt x="170" y="523"/>
                    <a:pt x="170" y="523"/>
                    <a:pt x="170" y="523"/>
                  </a:cubicBezTo>
                  <a:cubicBezTo>
                    <a:pt x="1845" y="523"/>
                    <a:pt x="1845" y="523"/>
                    <a:pt x="1845" y="523"/>
                  </a:cubicBezTo>
                  <a:cubicBezTo>
                    <a:pt x="1845" y="0"/>
                    <a:pt x="1845" y="0"/>
                    <a:pt x="1845" y="0"/>
                  </a:cubicBezTo>
                  <a:cubicBezTo>
                    <a:pt x="170" y="0"/>
                    <a:pt x="170" y="0"/>
                    <a:pt x="170" y="0"/>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4472C4">
                    <a:lumMod val="60000"/>
                    <a:lumOff val="40000"/>
                  </a:srgbClr>
                </a:solidFill>
                <a:effectLst/>
                <a:uLnTx/>
                <a:uFillTx/>
                <a:latin typeface="Calibri Light" panose="020F0302020204030204"/>
                <a:ea typeface="+mn-ea"/>
                <a:cs typeface="+mn-cs"/>
              </a:endParaRPr>
            </a:p>
          </p:txBody>
        </p:sp>
        <p:sp>
          <p:nvSpPr>
            <p:cNvPr id="50" name="Freeform 16">
              <a:extLst>
                <a:ext uri="{FF2B5EF4-FFF2-40B4-BE49-F238E27FC236}">
                  <a16:creationId xmlns:a16="http://schemas.microsoft.com/office/drawing/2014/main" xmlns="" id="{9328B60C-8E97-4D6F-8A62-8D93B4E242DB}"/>
                </a:ext>
              </a:extLst>
            </p:cNvPr>
            <p:cNvSpPr>
              <a:spLocks/>
            </p:cNvSpPr>
            <p:nvPr/>
          </p:nvSpPr>
          <p:spPr bwMode="auto">
            <a:xfrm>
              <a:off x="4070596" y="4140804"/>
              <a:ext cx="579482" cy="752476"/>
            </a:xfrm>
            <a:custGeom>
              <a:avLst/>
              <a:gdLst>
                <a:gd name="T0" fmla="*/ 112 w 206"/>
                <a:gd name="T1" fmla="*/ 0 h 267"/>
                <a:gd name="T2" fmla="*/ 114 w 206"/>
                <a:gd name="T3" fmla="*/ 21 h 267"/>
                <a:gd name="T4" fmla="*/ 110 w 206"/>
                <a:gd name="T5" fmla="*/ 43 h 267"/>
                <a:gd name="T6" fmla="*/ 100 w 206"/>
                <a:gd name="T7" fmla="*/ 62 h 267"/>
                <a:gd name="T8" fmla="*/ 84 w 206"/>
                <a:gd name="T9" fmla="*/ 79 h 267"/>
                <a:gd name="T10" fmla="*/ 63 w 206"/>
                <a:gd name="T11" fmla="*/ 93 h 267"/>
                <a:gd name="T12" fmla="*/ 105 w 206"/>
                <a:gd name="T13" fmla="*/ 122 h 267"/>
                <a:gd name="T14" fmla="*/ 119 w 206"/>
                <a:gd name="T15" fmla="*/ 170 h 267"/>
                <a:gd name="T16" fmla="*/ 110 w 206"/>
                <a:gd name="T17" fmla="*/ 211 h 267"/>
                <a:gd name="T18" fmla="*/ 85 w 206"/>
                <a:gd name="T19" fmla="*/ 241 h 267"/>
                <a:gd name="T20" fmla="*/ 47 w 206"/>
                <a:gd name="T21" fmla="*/ 260 h 267"/>
                <a:gd name="T22" fmla="*/ 0 w 206"/>
                <a:gd name="T23" fmla="*/ 267 h 267"/>
                <a:gd name="T24" fmla="*/ 206 w 206"/>
                <a:gd name="T25" fmla="*/ 267 h 267"/>
                <a:gd name="T26" fmla="*/ 112 w 206"/>
                <a:gd name="T27"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6" h="267">
                  <a:moveTo>
                    <a:pt x="112" y="0"/>
                  </a:moveTo>
                  <a:cubicBezTo>
                    <a:pt x="113" y="7"/>
                    <a:pt x="114" y="14"/>
                    <a:pt x="114" y="21"/>
                  </a:cubicBezTo>
                  <a:cubicBezTo>
                    <a:pt x="114" y="28"/>
                    <a:pt x="112" y="35"/>
                    <a:pt x="110" y="43"/>
                  </a:cubicBezTo>
                  <a:cubicBezTo>
                    <a:pt x="108" y="50"/>
                    <a:pt x="104" y="56"/>
                    <a:pt x="100" y="62"/>
                  </a:cubicBezTo>
                  <a:cubicBezTo>
                    <a:pt x="96" y="68"/>
                    <a:pt x="91" y="74"/>
                    <a:pt x="84" y="79"/>
                  </a:cubicBezTo>
                  <a:cubicBezTo>
                    <a:pt x="78" y="84"/>
                    <a:pt x="71" y="89"/>
                    <a:pt x="63" y="93"/>
                  </a:cubicBezTo>
                  <a:cubicBezTo>
                    <a:pt x="81" y="99"/>
                    <a:pt x="96" y="109"/>
                    <a:pt x="105" y="122"/>
                  </a:cubicBezTo>
                  <a:cubicBezTo>
                    <a:pt x="114" y="135"/>
                    <a:pt x="119" y="152"/>
                    <a:pt x="119" y="170"/>
                  </a:cubicBezTo>
                  <a:cubicBezTo>
                    <a:pt x="119" y="185"/>
                    <a:pt x="116" y="199"/>
                    <a:pt x="110" y="211"/>
                  </a:cubicBezTo>
                  <a:cubicBezTo>
                    <a:pt x="104" y="223"/>
                    <a:pt x="95" y="233"/>
                    <a:pt x="85" y="241"/>
                  </a:cubicBezTo>
                  <a:cubicBezTo>
                    <a:pt x="74" y="250"/>
                    <a:pt x="62" y="256"/>
                    <a:pt x="47" y="260"/>
                  </a:cubicBezTo>
                  <a:cubicBezTo>
                    <a:pt x="33" y="265"/>
                    <a:pt x="17" y="267"/>
                    <a:pt x="0" y="267"/>
                  </a:cubicBezTo>
                  <a:cubicBezTo>
                    <a:pt x="206" y="267"/>
                    <a:pt x="206" y="267"/>
                    <a:pt x="206" y="267"/>
                  </a:cubicBezTo>
                  <a:cubicBezTo>
                    <a:pt x="143" y="88"/>
                    <a:pt x="120" y="23"/>
                    <a:pt x="112" y="0"/>
                  </a:cubicBezTo>
                  <a:close/>
                </a:path>
              </a:pathLst>
            </a:custGeom>
            <a:solidFill>
              <a:schemeClr val="accent3">
                <a:lumMod val="5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4472C4">
                    <a:lumMod val="60000"/>
                    <a:lumOff val="40000"/>
                  </a:srgbClr>
                </a:solidFill>
                <a:effectLst/>
                <a:uLnTx/>
                <a:uFillTx/>
                <a:latin typeface="Calibri Light" panose="020F0302020204030204"/>
                <a:ea typeface="+mn-ea"/>
                <a:cs typeface="+mn-cs"/>
              </a:endParaRPr>
            </a:p>
          </p:txBody>
        </p:sp>
        <p:sp>
          <p:nvSpPr>
            <p:cNvPr id="53" name="Freeform 16">
              <a:extLst>
                <a:ext uri="{FF2B5EF4-FFF2-40B4-BE49-F238E27FC236}">
                  <a16:creationId xmlns:a16="http://schemas.microsoft.com/office/drawing/2014/main" xmlns="" id="{3F8B517D-E485-48D4-A5A2-B51E79F80DC2}"/>
                </a:ext>
              </a:extLst>
            </p:cNvPr>
            <p:cNvSpPr>
              <a:spLocks noEditPoints="1"/>
            </p:cNvSpPr>
            <p:nvPr/>
          </p:nvSpPr>
          <p:spPr bwMode="auto">
            <a:xfrm>
              <a:off x="7765942" y="3938930"/>
              <a:ext cx="3578942" cy="954353"/>
            </a:xfrm>
            <a:custGeom>
              <a:avLst/>
              <a:gdLst>
                <a:gd name="T0" fmla="*/ 553 w 3183"/>
                <a:gd name="T1" fmla="*/ 0 h 892"/>
                <a:gd name="T2" fmla="*/ 452 w 3183"/>
                <a:gd name="T3" fmla="*/ 0 h 892"/>
                <a:gd name="T4" fmla="*/ 373 w 3183"/>
                <a:gd name="T5" fmla="*/ 0 h 892"/>
                <a:gd name="T6" fmla="*/ 0 w 3183"/>
                <a:gd name="T7" fmla="*/ 588 h 892"/>
                <a:gd name="T8" fmla="*/ 8 w 3183"/>
                <a:gd name="T9" fmla="*/ 699 h 892"/>
                <a:gd name="T10" fmla="*/ 375 w 3183"/>
                <a:gd name="T11" fmla="*/ 699 h 892"/>
                <a:gd name="T12" fmla="*/ 375 w 3183"/>
                <a:gd name="T13" fmla="*/ 892 h 892"/>
                <a:gd name="T14" fmla="*/ 452 w 3183"/>
                <a:gd name="T15" fmla="*/ 892 h 892"/>
                <a:gd name="T16" fmla="*/ 553 w 3183"/>
                <a:gd name="T17" fmla="*/ 892 h 892"/>
                <a:gd name="T18" fmla="*/ 3183 w 3183"/>
                <a:gd name="T19" fmla="*/ 892 h 892"/>
                <a:gd name="T20" fmla="*/ 3183 w 3183"/>
                <a:gd name="T21" fmla="*/ 0 h 892"/>
                <a:gd name="T22" fmla="*/ 553 w 3183"/>
                <a:gd name="T23" fmla="*/ 0 h 892"/>
                <a:gd name="T24" fmla="*/ 375 w 3183"/>
                <a:gd name="T25" fmla="*/ 558 h 892"/>
                <a:gd name="T26" fmla="*/ 176 w 3183"/>
                <a:gd name="T27" fmla="*/ 558 h 892"/>
                <a:gd name="T28" fmla="*/ 363 w 3183"/>
                <a:gd name="T29" fmla="*/ 263 h 892"/>
                <a:gd name="T30" fmla="*/ 375 w 3183"/>
                <a:gd name="T31" fmla="*/ 242 h 892"/>
                <a:gd name="T32" fmla="*/ 375 w 3183"/>
                <a:gd name="T33" fmla="*/ 558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83" h="892">
                  <a:moveTo>
                    <a:pt x="553" y="0"/>
                  </a:moveTo>
                  <a:lnTo>
                    <a:pt x="452" y="0"/>
                  </a:lnTo>
                  <a:lnTo>
                    <a:pt x="373" y="0"/>
                  </a:lnTo>
                  <a:lnTo>
                    <a:pt x="0" y="588"/>
                  </a:lnTo>
                  <a:lnTo>
                    <a:pt x="8" y="699"/>
                  </a:lnTo>
                  <a:lnTo>
                    <a:pt x="375" y="699"/>
                  </a:lnTo>
                  <a:lnTo>
                    <a:pt x="375" y="892"/>
                  </a:lnTo>
                  <a:lnTo>
                    <a:pt x="452" y="892"/>
                  </a:lnTo>
                  <a:lnTo>
                    <a:pt x="553" y="892"/>
                  </a:lnTo>
                  <a:lnTo>
                    <a:pt x="3183" y="892"/>
                  </a:lnTo>
                  <a:lnTo>
                    <a:pt x="3183" y="0"/>
                  </a:lnTo>
                  <a:lnTo>
                    <a:pt x="553" y="0"/>
                  </a:lnTo>
                  <a:close/>
                  <a:moveTo>
                    <a:pt x="375" y="558"/>
                  </a:moveTo>
                  <a:lnTo>
                    <a:pt x="176" y="558"/>
                  </a:lnTo>
                  <a:lnTo>
                    <a:pt x="363" y="263"/>
                  </a:lnTo>
                  <a:lnTo>
                    <a:pt x="375" y="242"/>
                  </a:lnTo>
                  <a:lnTo>
                    <a:pt x="375" y="558"/>
                  </a:lnTo>
                  <a:close/>
                </a:path>
              </a:pathLst>
            </a:custGeom>
            <a:solidFill>
              <a:schemeClr val="accent4">
                <a:alpha val="3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4472C4">
                    <a:lumMod val="60000"/>
                    <a:lumOff val="40000"/>
                  </a:srgbClr>
                </a:solidFill>
                <a:effectLst/>
                <a:uLnTx/>
                <a:uFillTx/>
                <a:latin typeface="Calibri Light" panose="020F0302020204030204"/>
                <a:ea typeface="+mn-ea"/>
                <a:cs typeface="+mn-cs"/>
              </a:endParaRPr>
            </a:p>
          </p:txBody>
        </p:sp>
        <p:sp>
          <p:nvSpPr>
            <p:cNvPr id="54" name="Freeform 5">
              <a:extLst>
                <a:ext uri="{FF2B5EF4-FFF2-40B4-BE49-F238E27FC236}">
                  <a16:creationId xmlns:a16="http://schemas.microsoft.com/office/drawing/2014/main" xmlns="" id="{41E9D4BF-FC47-4398-8837-41153F6D9823}"/>
                </a:ext>
              </a:extLst>
            </p:cNvPr>
            <p:cNvSpPr>
              <a:spLocks/>
            </p:cNvSpPr>
            <p:nvPr/>
          </p:nvSpPr>
          <p:spPr bwMode="auto">
            <a:xfrm>
              <a:off x="8357665" y="3938930"/>
              <a:ext cx="343175" cy="954353"/>
            </a:xfrm>
            <a:custGeom>
              <a:avLst/>
              <a:gdLst>
                <a:gd name="T0" fmla="*/ 2 w 210"/>
                <a:gd name="T1" fmla="*/ 0 h 584"/>
                <a:gd name="T2" fmla="*/ 0 w 210"/>
                <a:gd name="T3" fmla="*/ 0 h 584"/>
                <a:gd name="T4" fmla="*/ 0 w 210"/>
                <a:gd name="T5" fmla="*/ 366 h 584"/>
                <a:gd name="T6" fmla="*/ 67 w 210"/>
                <a:gd name="T7" fmla="*/ 366 h 584"/>
                <a:gd name="T8" fmla="*/ 67 w 210"/>
                <a:gd name="T9" fmla="*/ 459 h 584"/>
                <a:gd name="T10" fmla="*/ 0 w 210"/>
                <a:gd name="T11" fmla="*/ 459 h 584"/>
                <a:gd name="T12" fmla="*/ 0 w 210"/>
                <a:gd name="T13" fmla="*/ 584 h 584"/>
                <a:gd name="T14" fmla="*/ 2 w 210"/>
                <a:gd name="T15" fmla="*/ 584 h 584"/>
                <a:gd name="T16" fmla="*/ 210 w 210"/>
                <a:gd name="T17" fmla="*/ 584 h 584"/>
                <a:gd name="T18" fmla="*/ 2 w 210"/>
                <a:gd name="T19"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584">
                  <a:moveTo>
                    <a:pt x="2" y="0"/>
                  </a:moveTo>
                  <a:lnTo>
                    <a:pt x="0" y="0"/>
                  </a:lnTo>
                  <a:lnTo>
                    <a:pt x="0" y="366"/>
                  </a:lnTo>
                  <a:lnTo>
                    <a:pt x="67" y="366"/>
                  </a:lnTo>
                  <a:lnTo>
                    <a:pt x="67" y="459"/>
                  </a:lnTo>
                  <a:lnTo>
                    <a:pt x="0" y="459"/>
                  </a:lnTo>
                  <a:lnTo>
                    <a:pt x="0" y="584"/>
                  </a:lnTo>
                  <a:lnTo>
                    <a:pt x="2" y="584"/>
                  </a:lnTo>
                  <a:lnTo>
                    <a:pt x="210" y="584"/>
                  </a:lnTo>
                  <a:lnTo>
                    <a:pt x="2" y="0"/>
                  </a:lnTo>
                  <a:close/>
                </a:path>
              </a:pathLst>
            </a:custGeom>
            <a:solidFill>
              <a:schemeClr val="accent4">
                <a:lumMod val="5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4472C4">
                    <a:lumMod val="60000"/>
                    <a:lumOff val="40000"/>
                  </a:srgbClr>
                </a:solidFill>
                <a:effectLst/>
                <a:uLnTx/>
                <a:uFillTx/>
                <a:latin typeface="Calibri Light" panose="020F0302020204030204"/>
                <a:ea typeface="+mn-ea"/>
                <a:cs typeface="+mn-cs"/>
              </a:endParaRPr>
            </a:p>
          </p:txBody>
        </p:sp>
        <p:sp>
          <p:nvSpPr>
            <p:cNvPr id="55" name="TextBox 28">
              <a:extLst>
                <a:ext uri="{FF2B5EF4-FFF2-40B4-BE49-F238E27FC236}">
                  <a16:creationId xmlns:a16="http://schemas.microsoft.com/office/drawing/2014/main" xmlns="" id="{E823AD83-04D7-4B59-908E-2841A7653B4D}"/>
                </a:ext>
              </a:extLst>
            </p:cNvPr>
            <p:cNvSpPr txBox="1"/>
            <p:nvPr/>
          </p:nvSpPr>
          <p:spPr>
            <a:xfrm>
              <a:off x="4624530" y="4045265"/>
              <a:ext cx="2290353" cy="6672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Light" panose="020F0302020204030204"/>
                  <a:ea typeface="Roboto" charset="0"/>
                  <a:cs typeface="Roboto" charset="0"/>
                </a:rPr>
                <a:t>Stakeholder</a:t>
              </a:r>
            </a:p>
          </p:txBody>
        </p:sp>
        <p:sp>
          <p:nvSpPr>
            <p:cNvPr id="56" name="TextBox 30">
              <a:extLst>
                <a:ext uri="{FF2B5EF4-FFF2-40B4-BE49-F238E27FC236}">
                  <a16:creationId xmlns:a16="http://schemas.microsoft.com/office/drawing/2014/main" xmlns="" id="{2AC430B4-2E22-48E7-AAD2-41B1F54A90E3}"/>
                </a:ext>
              </a:extLst>
            </p:cNvPr>
            <p:cNvSpPr txBox="1"/>
            <p:nvPr/>
          </p:nvSpPr>
          <p:spPr>
            <a:xfrm>
              <a:off x="8734301" y="3813475"/>
              <a:ext cx="2600216" cy="11525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err="1">
                  <a:ln>
                    <a:noFill/>
                  </a:ln>
                  <a:solidFill>
                    <a:prstClr val="white"/>
                  </a:solidFill>
                  <a:effectLst/>
                  <a:uLnTx/>
                  <a:uFillTx/>
                  <a:latin typeface="Calibri Light" panose="020F0302020204030204"/>
                  <a:ea typeface="Roboto" charset="0"/>
                  <a:cs typeface="Roboto" charset="0"/>
                </a:rPr>
                <a:t>Risiko</a:t>
              </a:r>
              <a:r>
                <a:rPr kumimoji="0" lang="en-GB" sz="1600" b="1" i="0" u="none" strike="noStrike" kern="1200" cap="none" spc="0" normalizeH="0" baseline="0" noProof="0" dirty="0">
                  <a:ln>
                    <a:noFill/>
                  </a:ln>
                  <a:solidFill>
                    <a:prstClr val="white"/>
                  </a:solidFill>
                  <a:effectLst/>
                  <a:uLnTx/>
                  <a:uFillTx/>
                  <a:latin typeface="Calibri Light" panose="020F0302020204030204"/>
                  <a:ea typeface="Roboto" charset="0"/>
                  <a:cs typeface="Roboto" charset="0"/>
                </a:rPr>
                <a:t>-</a:t>
              </a:r>
              <a:br>
                <a:rPr kumimoji="0" lang="en-GB" sz="1600" b="1" i="0" u="none" strike="noStrike" kern="1200" cap="none" spc="0" normalizeH="0" baseline="0" noProof="0" dirty="0">
                  <a:ln>
                    <a:noFill/>
                  </a:ln>
                  <a:solidFill>
                    <a:prstClr val="white"/>
                  </a:solidFill>
                  <a:effectLst/>
                  <a:uLnTx/>
                  <a:uFillTx/>
                  <a:latin typeface="Calibri Light" panose="020F0302020204030204"/>
                  <a:ea typeface="Roboto" charset="0"/>
                  <a:cs typeface="Roboto" charset="0"/>
                </a:rPr>
              </a:br>
              <a:r>
                <a:rPr kumimoji="0" lang="en-GB" sz="1600" b="1" i="0" u="none" strike="noStrike" kern="1200" cap="none" spc="0" normalizeH="0" baseline="0" noProof="0" dirty="0" err="1">
                  <a:ln>
                    <a:noFill/>
                  </a:ln>
                  <a:solidFill>
                    <a:prstClr val="white"/>
                  </a:solidFill>
                  <a:effectLst/>
                  <a:uLnTx/>
                  <a:uFillTx/>
                  <a:latin typeface="Calibri Light" panose="020F0302020204030204"/>
                  <a:ea typeface="Roboto" charset="0"/>
                  <a:cs typeface="Roboto" charset="0"/>
                </a:rPr>
                <a:t>beurteilungen</a:t>
              </a:r>
              <a:endParaRPr kumimoji="0" lang="en-GB" sz="1600" b="1" i="0" u="none" strike="noStrike" kern="1200" cap="none" spc="0" normalizeH="0" baseline="0" noProof="0" dirty="0">
                <a:ln>
                  <a:noFill/>
                </a:ln>
                <a:solidFill>
                  <a:prstClr val="white"/>
                </a:solidFill>
                <a:effectLst/>
                <a:uLnTx/>
                <a:uFillTx/>
                <a:latin typeface="Calibri Light" panose="020F0302020204030204"/>
                <a:ea typeface="Roboto" charset="0"/>
                <a:cs typeface="Roboto" charset="0"/>
              </a:endParaRPr>
            </a:p>
          </p:txBody>
        </p:sp>
        <p:sp>
          <p:nvSpPr>
            <p:cNvPr id="57" name="TextBox 38">
              <a:extLst>
                <a:ext uri="{FF2B5EF4-FFF2-40B4-BE49-F238E27FC236}">
                  <a16:creationId xmlns:a16="http://schemas.microsoft.com/office/drawing/2014/main" xmlns="" id="{D6C66475-3211-4159-A5CC-AD738CB0842D}"/>
                </a:ext>
              </a:extLst>
            </p:cNvPr>
            <p:cNvSpPr txBox="1"/>
            <p:nvPr/>
          </p:nvSpPr>
          <p:spPr>
            <a:xfrm>
              <a:off x="8717572" y="2949279"/>
              <a:ext cx="2413819" cy="6672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Light" panose="020F0302020204030204"/>
                  <a:ea typeface="Roboto" charset="0"/>
                  <a:cs typeface="Roboto" charset="0"/>
                </a:rPr>
                <a:t>Organisation</a:t>
              </a:r>
            </a:p>
          </p:txBody>
        </p:sp>
        <p:sp>
          <p:nvSpPr>
            <p:cNvPr id="58" name="TextBox 40">
              <a:extLst>
                <a:ext uri="{FF2B5EF4-FFF2-40B4-BE49-F238E27FC236}">
                  <a16:creationId xmlns:a16="http://schemas.microsoft.com/office/drawing/2014/main" xmlns="" id="{85950C01-3C17-4F92-B143-34EC261931F5}"/>
                </a:ext>
              </a:extLst>
            </p:cNvPr>
            <p:cNvSpPr txBox="1"/>
            <p:nvPr/>
          </p:nvSpPr>
          <p:spPr>
            <a:xfrm>
              <a:off x="4643992" y="2966278"/>
              <a:ext cx="1703737" cy="6672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Light" panose="020F0302020204030204"/>
                  <a:ea typeface="Roboto" charset="0"/>
                  <a:cs typeface="Roboto" charset="0"/>
                </a:rPr>
                <a:t>Industrie</a:t>
              </a:r>
            </a:p>
          </p:txBody>
        </p:sp>
      </p:grpSp>
    </p:spTree>
    <p:extLst>
      <p:ext uri="{BB962C8B-B14F-4D97-AF65-F5344CB8AC3E}">
        <p14:creationId xmlns:p14="http://schemas.microsoft.com/office/powerpoint/2010/main" val="6510027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DVSHAPEID" val="atCGRgsROpVuBXWRhCnZIT"/>
</p:tagLst>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4054</Words>
  <Application>Microsoft Office PowerPoint</Application>
  <PresentationFormat>Custom</PresentationFormat>
  <Paragraphs>547</Paragraphs>
  <Slides>41</Slides>
  <Notes>40</Notes>
  <HiddenSlides>0</HiddenSlides>
  <MMClips>2</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3" baseType="lpstr">
      <vt:lpstr>Office</vt:lpstr>
      <vt:lpstr>think-cell Folie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Julia Grey</dc:creator>
  <cp:lastModifiedBy>Carol Daniels</cp:lastModifiedBy>
  <cp:revision>77</cp:revision>
  <dcterms:created xsi:type="dcterms:W3CDTF">2021-03-09T12:31:57Z</dcterms:created>
  <dcterms:modified xsi:type="dcterms:W3CDTF">2022-04-21T14:42:31Z</dcterms:modified>
</cp:coreProperties>
</file>