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tags/tag1.xml" ContentType="application/vnd.openxmlformats-officedocument.presentationml.tags+xml"/>
  <Override PartName="/ppt/tags/tag2.xml" ContentType="application/vnd.openxmlformats-officedocument.presentationml.tags+xml"/>
  <Override PartName="/ppt/notesSlides/notesSlide1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317" r:id="rId2"/>
    <p:sldId id="3322" r:id="rId3"/>
    <p:sldId id="4519" r:id="rId4"/>
    <p:sldId id="3355" r:id="rId5"/>
    <p:sldId id="3336" r:id="rId6"/>
    <p:sldId id="3356" r:id="rId7"/>
    <p:sldId id="4520" r:id="rId8"/>
    <p:sldId id="3357" r:id="rId9"/>
    <p:sldId id="4521" r:id="rId10"/>
    <p:sldId id="4523" r:id="rId11"/>
    <p:sldId id="4524" r:id="rId12"/>
    <p:sldId id="3353" r:id="rId13"/>
    <p:sldId id="4525" r:id="rId14"/>
    <p:sldId id="4529" r:id="rId15"/>
    <p:sldId id="4526" r:id="rId16"/>
    <p:sldId id="4522" r:id="rId17"/>
    <p:sldId id="4508" r:id="rId18"/>
    <p:sldId id="3338" r:id="rId19"/>
    <p:sldId id="3337" r:id="rId20"/>
    <p:sldId id="4527" r:id="rId21"/>
    <p:sldId id="3339" r:id="rId22"/>
    <p:sldId id="4528" r:id="rId23"/>
    <p:sldId id="3341" r:id="rId24"/>
    <p:sldId id="656" r:id="rId25"/>
    <p:sldId id="3416" r:id="rId26"/>
    <p:sldId id="4453" r:id="rId27"/>
    <p:sldId id="4454" r:id="rId28"/>
    <p:sldId id="4530" r:id="rId29"/>
    <p:sldId id="3308" r:id="rId30"/>
    <p:sldId id="3325" r:id="rId31"/>
    <p:sldId id="4509" r:id="rId32"/>
    <p:sldId id="4510" r:id="rId33"/>
    <p:sldId id="4511" r:id="rId34"/>
    <p:sldId id="4512" r:id="rId35"/>
    <p:sldId id="4513" r:id="rId36"/>
    <p:sldId id="4514" r:id="rId37"/>
    <p:sldId id="4515" r:id="rId38"/>
    <p:sldId id="4516" r:id="rId39"/>
    <p:sldId id="4518" r:id="rId40"/>
    <p:sldId id="309" r:id="rId41"/>
  </p:sldIdLst>
  <p:sldSz cx="12192000" cy="6858000"/>
  <p:notesSz cx="9929813" cy="679767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5473"/>
    <a:srgbClr val="EC2179"/>
    <a:srgbClr val="E53292"/>
    <a:srgbClr val="E64D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602" autoAdjust="0"/>
    <p:restoredTop sz="94721"/>
  </p:normalViewPr>
  <p:slideViewPr>
    <p:cSldViewPr snapToGrid="0" snapToObjects="1">
      <p:cViewPr>
        <p:scale>
          <a:sx n="66" d="100"/>
          <a:sy n="66" d="100"/>
        </p:scale>
        <p:origin x="-402" y="7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t>Número</a:t>
            </a:r>
            <a:r>
              <a:rPr lang="en-US" sz="1800" b="1" baseline="0" dirty="0"/>
              <a:t> de insolvencias en Alemania en 2016 por tamaño de empresa</a:t>
            </a:r>
            <a:endParaRPr lang="en-US" sz="1800" b="1" dirty="0"/>
          </a:p>
        </c:rich>
      </c:tx>
      <c:overlay val="0"/>
      <c:spPr>
        <a:noFill/>
        <a:ln>
          <a:noFill/>
        </a:ln>
        <a:effectLst/>
      </c:spPr>
    </c:title>
    <c:autoTitleDeleted val="0"/>
    <c:plotArea>
      <c:layout/>
      <c:barChart>
        <c:barDir val="col"/>
        <c:grouping val="clustered"/>
        <c:varyColors val="0"/>
        <c:ser>
          <c:idx val="0"/>
          <c:order val="0"/>
          <c:tx>
            <c:strRef>
              <c:f>Tabla1!$B$1</c:f>
              <c:strCache>
                <c:ptCount val="1"/>
                <c:pt idx="0">
                  <c:v>Volumen de negocio en millones de euros</c:v>
                </c:pt>
              </c:strCache>
            </c:strRef>
          </c:tx>
          <c:spPr>
            <a:solidFill>
              <a:srgbClr val="E53292"/>
            </a:solidFill>
            <a:ln>
              <a:noFill/>
            </a:ln>
            <a:effectLst/>
          </c:spPr>
          <c:invertIfNegative val="0"/>
          <c:cat>
            <c:strRef>
              <c:f>Tabla1!$A$2:$A$8</c:f>
              <c:strCache>
                <c:ptCount val="7"/>
                <c:pt idx="0">
                  <c:v>hasta 0,1</c:v>
                </c:pt>
                <c:pt idx="1">
                  <c:v>&gt; 0,1 - 0,25</c:v>
                </c:pt>
                <c:pt idx="2">
                  <c:v>&gt; 0,25 - 0,5</c:v>
                </c:pt>
                <c:pt idx="3">
                  <c:v>&gt; 0,5 - 5</c:v>
                </c:pt>
                <c:pt idx="4">
                  <c:v>&gt; 5,0 - 25,0</c:v>
                </c:pt>
                <c:pt idx="5">
                  <c:v>&gt; 25,0 - 50,0</c:v>
                </c:pt>
                <c:pt idx="6">
                  <c:v>&gt; 50</c:v>
                </c:pt>
              </c:strCache>
            </c:strRef>
          </c:cat>
          <c:val>
            <c:numRef>
              <c:f>Tabla1! $B$2:$B$8</c:f>
              <c:numCache>
                <c:formatCode>General</c:formatCode>
                <c:ptCount val="7"/>
                <c:pt idx="0">
                  <c:v>5880</c:v>
                </c:pt>
                <c:pt idx="1">
                  <c:v>4730</c:v>
                </c:pt>
                <c:pt idx="2">
                  <c:v>3680</c:v>
                </c:pt>
                <c:pt idx="3">
                  <c:v>6350</c:v>
                </c:pt>
                <c:pt idx="4">
                  <c:v>890</c:v>
                </c:pt>
                <c:pt idx="5">
                  <c:v>110</c:v>
                </c:pt>
                <c:pt idx="6">
                  <c:v>60</c:v>
                </c:pt>
              </c:numCache>
            </c:numRef>
          </c:val>
          <c:extLst xmlns:c16r2="http://schemas.microsoft.com/office/drawing/2015/06/chart">
            <c:ext xmlns:c16="http://schemas.microsoft.com/office/drawing/2014/chart" uri="{C3380CC4-5D6E-409C-BE32-E72D297353CC}">
              <c16:uniqueId val="{00000000-1B8B-49BA-B6AC-299F11451F5A}"/>
            </c:ext>
          </c:extLst>
        </c:ser>
        <c:dLbls>
          <c:showLegendKey val="0"/>
          <c:showVal val="0"/>
          <c:showCatName val="0"/>
          <c:showSerName val="0"/>
          <c:showPercent val="0"/>
          <c:showBubbleSize val="0"/>
        </c:dLbls>
        <c:gapWidth val="219"/>
        <c:overlap val="-27"/>
        <c:axId val="147165184"/>
        <c:axId val="147166720"/>
      </c:barChart>
      <c:catAx>
        <c:axId val="14716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7166720"/>
        <c:crosses val="autoZero"/>
        <c:auto val="1"/>
        <c:lblAlgn val="ctr"/>
        <c:lblOffset val="100"/>
        <c:noMultiLvlLbl val="0"/>
      </c:catAx>
      <c:valAx>
        <c:axId val="147166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7165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Número</a:t>
            </a:r>
            <a:r>
              <a:rPr lang="en-US" sz="1800" baseline="0" dirty="0"/>
              <a:t> de insolvencias en Alemania en 2016 por edad de la empresa</a:t>
            </a:r>
            <a:endParaRPr lang="en-US" sz="1800" dirty="0"/>
          </a:p>
        </c:rich>
      </c:tx>
      <c:overlay val="0"/>
      <c:spPr>
        <a:noFill/>
        <a:ln>
          <a:noFill/>
        </a:ln>
        <a:effectLst/>
      </c:spPr>
    </c:title>
    <c:autoTitleDeleted val="0"/>
    <c:plotArea>
      <c:layout/>
      <c:barChart>
        <c:barDir val="col"/>
        <c:grouping val="clustered"/>
        <c:varyColors val="0"/>
        <c:ser>
          <c:idx val="0"/>
          <c:order val="0"/>
          <c:tx>
            <c:strRef>
              <c:f>Tabla1!$B$1</c:f>
              <c:strCache>
                <c:ptCount val="1"/>
                <c:pt idx="0">
                  <c:v>Porcentaje de insolvencias</c:v>
                </c:pt>
              </c:strCache>
            </c:strRef>
          </c:tx>
          <c:spPr>
            <a:solidFill>
              <a:srgbClr val="E53292"/>
            </a:solidFill>
            <a:ln>
              <a:noFill/>
            </a:ln>
            <a:effectLst/>
          </c:spPr>
          <c:invertIfNegative val="0"/>
          <c:cat>
            <c:strRef>
              <c:f>Tabla1!$A$2:$A$4</c:f>
              <c:strCache>
                <c:ptCount val="3"/>
                <c:pt idx="0">
                  <c:v>hasta 10 años</c:v>
                </c:pt>
                <c:pt idx="1">
                  <c:v>11 - 20 años</c:v>
                </c:pt>
                <c:pt idx="2">
                  <c:v>más de 20 años</c:v>
                </c:pt>
              </c:strCache>
            </c:strRef>
          </c:cat>
          <c:val>
            <c:numRef>
              <c:f>Tabla1!$B$2:$B$4</c:f>
              <c:numCache>
                <c:formatCode>General</c:formatCode>
                <c:ptCount val="3"/>
                <c:pt idx="0">
                  <c:v>58.7</c:v>
                </c:pt>
                <c:pt idx="1">
                  <c:v>24.9</c:v>
                </c:pt>
                <c:pt idx="2">
                  <c:v>16.399999999999999</c:v>
                </c:pt>
              </c:numCache>
            </c:numRef>
          </c:val>
          <c:extLst xmlns:c16r2="http://schemas.microsoft.com/office/drawing/2015/06/chart">
            <c:ext xmlns:c16="http://schemas.microsoft.com/office/drawing/2014/chart" uri="{C3380CC4-5D6E-409C-BE32-E72D297353CC}">
              <c16:uniqueId val="{00000000-1B8B-49BA-B6AC-299F11451F5A}"/>
            </c:ext>
          </c:extLst>
        </c:ser>
        <c:ser>
          <c:idx val="1"/>
          <c:order val="1"/>
          <c:tx>
            <c:strRef>
              <c:f>Tabla1!$C$1</c:f>
              <c:strCache>
                <c:ptCount val="1"/>
                <c:pt idx="0">
                  <c:v>Parte de la población de la empresa</c:v>
                </c:pt>
              </c:strCache>
            </c:strRef>
          </c:tx>
          <c:spPr>
            <a:solidFill>
              <a:srgbClr val="29B3E8"/>
            </a:solidFill>
            <a:ln>
              <a:noFill/>
            </a:ln>
            <a:effectLst/>
          </c:spPr>
          <c:invertIfNegative val="0"/>
          <c:cat>
            <c:strRef>
              <c:f>Tabelle1!$A$2:$A$4</c:f>
              <c:strCache>
                <c:ptCount val="3"/>
                <c:pt idx="0">
                  <c:v>hasta 10 años</c:v>
                </c:pt>
                <c:pt idx="1">
                  <c:v>11 - 20 Años</c:v>
                </c:pt>
                <c:pt idx="2">
                  <c:v>más de 20 años</c:v>
                </c:pt>
              </c:strCache>
            </c:strRef>
          </c:cat>
          <c:val>
            <c:numRef>
              <c:f>Tabelle1!$C$2:$C$4</c:f>
              <c:numCache>
                <c:formatCode>General</c:formatCode>
                <c:ptCount val="3"/>
                <c:pt idx="0">
                  <c:v>34.200000000000003</c:v>
                </c:pt>
                <c:pt idx="1">
                  <c:v>28.8</c:v>
                </c:pt>
                <c:pt idx="2">
                  <c:v>37</c:v>
                </c:pt>
              </c:numCache>
            </c:numRef>
          </c:val>
          <c:extLst xmlns:c16r2="http://schemas.microsoft.com/office/drawing/2015/06/chart">
            <c:ext xmlns:c16="http://schemas.microsoft.com/office/drawing/2014/chart" uri="{C3380CC4-5D6E-409C-BE32-E72D297353CC}">
              <c16:uniqueId val="{00000000-BB1E-4632-B5CA-4B080427BB8D}"/>
            </c:ext>
          </c:extLst>
        </c:ser>
        <c:dLbls>
          <c:showLegendKey val="0"/>
          <c:showVal val="0"/>
          <c:showCatName val="0"/>
          <c:showSerName val="0"/>
          <c:showPercent val="0"/>
          <c:showBubbleSize val="0"/>
        </c:dLbls>
        <c:gapWidth val="219"/>
        <c:axId val="147192448"/>
        <c:axId val="147595648"/>
      </c:barChart>
      <c:catAx>
        <c:axId val="14719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7595648"/>
        <c:crosses val="autoZero"/>
        <c:auto val="1"/>
        <c:lblAlgn val="ctr"/>
        <c:lblOffset val="100"/>
        <c:noMultiLvlLbl val="0"/>
      </c:catAx>
      <c:valAx>
        <c:axId val="147595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719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t>Número</a:t>
            </a:r>
            <a:r>
              <a:rPr lang="en-US" sz="1800" b="1" baseline="0" dirty="0"/>
              <a:t> de insolvencias en Alemania en 2016 por sector empresarial </a:t>
            </a:r>
          </a:p>
          <a:p>
            <a:pPr>
              <a:defRPr sz="1800" b="0" i="0" u="none" strike="noStrike" kern="1200" spc="0" baseline="0">
                <a:solidFill>
                  <a:schemeClr val="tx1">
                    <a:lumMod val="65000"/>
                    <a:lumOff val="35000"/>
                  </a:schemeClr>
                </a:solidFill>
                <a:latin typeface="+mn-lt"/>
                <a:ea typeface="+mn-ea"/>
                <a:cs typeface="+mn-cs"/>
              </a:defRPr>
            </a:pPr>
            <a:r>
              <a:rPr lang="en-US" sz="1800" b="1" baseline="0" dirty="0"/>
              <a:t>(Los diez primeros)</a:t>
            </a:r>
            <a:endParaRPr lang="en-US" sz="1800" b="1" dirty="0"/>
          </a:p>
        </c:rich>
      </c:tx>
      <c:layout>
        <c:manualLayout>
          <c:xMode val="edge"/>
          <c:yMode val="edge"/>
          <c:x val="0.10687539862188379"/>
          <c:y val="0"/>
        </c:manualLayout>
      </c:layout>
      <c:overlay val="0"/>
      <c:spPr>
        <a:noFill/>
        <a:ln>
          <a:noFill/>
        </a:ln>
        <a:effectLst/>
      </c:spPr>
    </c:title>
    <c:autoTitleDeleted val="0"/>
    <c:plotArea>
      <c:layout/>
      <c:barChart>
        <c:barDir val="bar"/>
        <c:grouping val="clustered"/>
        <c:varyColors val="0"/>
        <c:ser>
          <c:idx val="0"/>
          <c:order val="0"/>
          <c:tx>
            <c:strRef>
              <c:f>Tabla1!$B$1</c:f>
              <c:strCache>
                <c:ptCount val="1"/>
                <c:pt idx="0">
                  <c:v>Número de insolvencias por cada 10.000 empresas</c:v>
                </c:pt>
              </c:strCache>
            </c:strRef>
          </c:tx>
          <c:spPr>
            <a:solidFill>
              <a:srgbClr val="E53292"/>
            </a:solidFill>
            <a:ln>
              <a:noFill/>
            </a:ln>
            <a:effectLst/>
          </c:spPr>
          <c:invertIfNegative val="0"/>
          <c:cat>
            <c:strRef>
              <c:f>Tabelle1!$A$2:$A$11</c:f>
              <c:strCache>
                <c:ptCount val="10"/>
                <c:pt idx="0">
                  <c:v>Transportes de mudanzas</c:v>
                </c:pt>
                <c:pt idx="1">
                  <c:v>Bares</c:v>
                </c:pt>
                <c:pt idx="2">
                  <c:v>Servicios postales, de mensajería y exprés</c:v>
                </c:pt>
                <c:pt idx="3">
                  <c:v>Agencias de detectives</c:v>
                </c:pt>
                <c:pt idx="4">
                  <c:v>Producción de artículos de alambre, cadenas y muelles</c:v>
                </c:pt>
                <c:pt idx="5">
                  <c:v>Trabajos de demolición</c:v>
                </c:pt>
                <c:pt idx="6">
                  <c:v>Restaurantes, fondas, bares, cafeterías, heladerías, etc.</c:v>
                </c:pt>
                <c:pt idx="7">
                  <c:v>Limpieza especial de edificios y máquinas</c:v>
                </c:pt>
                <c:pt idx="8">
                  <c:v>Discotecas y clubes de baile</c:v>
                </c:pt>
                <c:pt idx="9">
                  <c:v>Aislamiento contra el frío, el calor, el sonido y las vibraciones</c:v>
                </c:pt>
              </c:strCache>
            </c:strRef>
          </c:cat>
          <c:val>
            <c:numRef>
              <c:f>Tabla1! $B$2:$B$11</c:f>
              <c:numCache>
                <c:formatCode>General</c:formatCode>
                <c:ptCount val="10"/>
                <c:pt idx="0">
                  <c:v>524</c:v>
                </c:pt>
                <c:pt idx="1">
                  <c:v>508</c:v>
                </c:pt>
                <c:pt idx="2">
                  <c:v>495</c:v>
                </c:pt>
                <c:pt idx="3">
                  <c:v>473</c:v>
                </c:pt>
                <c:pt idx="4">
                  <c:v>439</c:v>
                </c:pt>
                <c:pt idx="5">
                  <c:v>433</c:v>
                </c:pt>
                <c:pt idx="6">
                  <c:v>430</c:v>
                </c:pt>
                <c:pt idx="7">
                  <c:v>418</c:v>
                </c:pt>
                <c:pt idx="8">
                  <c:v>417</c:v>
                </c:pt>
                <c:pt idx="9">
                  <c:v>381</c:v>
                </c:pt>
              </c:numCache>
            </c:numRef>
          </c:val>
          <c:extLst xmlns:c16r2="http://schemas.microsoft.com/office/drawing/2015/06/chart">
            <c:ext xmlns:c16="http://schemas.microsoft.com/office/drawing/2014/chart" uri="{C3380CC4-5D6E-409C-BE32-E72D297353CC}">
              <c16:uniqueId val="{00000000-1B8B-49BA-B6AC-299F11451F5A}"/>
            </c:ext>
          </c:extLst>
        </c:ser>
        <c:dLbls>
          <c:showLegendKey val="0"/>
          <c:showVal val="0"/>
          <c:showCatName val="0"/>
          <c:showSerName val="0"/>
          <c:showPercent val="0"/>
          <c:showBubbleSize val="0"/>
        </c:dLbls>
        <c:gapWidth val="219"/>
        <c:axId val="223961088"/>
        <c:axId val="223962624"/>
      </c:barChart>
      <c:catAx>
        <c:axId val="223961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23962624"/>
        <c:crosses val="autoZero"/>
        <c:auto val="1"/>
        <c:lblAlgn val="ctr"/>
        <c:lblOffset val="100"/>
        <c:noMultiLvlLbl val="0"/>
      </c:catAx>
      <c:valAx>
        <c:axId val="22396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23961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Identificabilidad de las crisis</a:t>
            </a:r>
          </a:p>
        </c:rich>
      </c:tx>
      <c:overlay val="0"/>
      <c:spPr>
        <a:noFill/>
        <a:ln>
          <a:noFill/>
        </a:ln>
        <a:effectLst/>
      </c:spPr>
    </c:title>
    <c:autoTitleDeleted val="0"/>
    <c:plotArea>
      <c:layout/>
      <c:barChart>
        <c:barDir val="col"/>
        <c:grouping val="clustered"/>
        <c:varyColors val="0"/>
        <c:ser>
          <c:idx val="0"/>
          <c:order val="0"/>
          <c:tx>
            <c:strRef>
              <c:f>Tabla 1B$1</c:f>
              <c:strCache>
                <c:ptCount val="1"/>
                <c:pt idx="0">
                  <c:v>Volumen de negocio en millones de euros</c:v>
                </c:pt>
              </c:strCache>
            </c:strRef>
          </c:tx>
          <c:spPr>
            <a:solidFill>
              <a:srgbClr val="29B3E8"/>
            </a:solidFill>
            <a:ln>
              <a:noFill/>
            </a:ln>
            <a:effectLst/>
          </c:spPr>
          <c:invertIfNegative val="0"/>
          <c:cat>
            <c:strRef>
              <c:f>Tabla1!$A$2:$A$8</c:f>
              <c:strCache>
                <c:ptCount val="6"/>
                <c:pt idx="0">
                  <c:v>Más de 5 años</c:v>
                </c:pt>
                <c:pt idx="1">
                  <c:v>4 años</c:v>
                </c:pt>
                <c:pt idx="2">
                  <c:v>3 años</c:v>
                </c:pt>
                <c:pt idx="3">
                  <c:v>2 años</c:v>
                </c:pt>
                <c:pt idx="4">
                  <c:v>1 año</c:v>
                </c:pt>
                <c:pt idx="5">
                  <c:v>0</c:v>
                </c:pt>
              </c:strCache>
            </c:strRef>
          </c:cat>
          <c:val>
            <c:numRef>
              <c:f>Tabla1! $B$2:$B$8</c:f>
              <c:numCache>
                <c:formatCode>General</c:formatCode>
                <c:ptCount val="7"/>
                <c:pt idx="0">
                  <c:v>28</c:v>
                </c:pt>
                <c:pt idx="1">
                  <c:v>43</c:v>
                </c:pt>
                <c:pt idx="2">
                  <c:v>63</c:v>
                </c:pt>
                <c:pt idx="3">
                  <c:v>91</c:v>
                </c:pt>
                <c:pt idx="4">
                  <c:v>100</c:v>
                </c:pt>
              </c:numCache>
            </c:numRef>
          </c:val>
          <c:extLst xmlns:c16r2="http://schemas.microsoft.com/office/drawing/2015/06/chart">
            <c:ext xmlns:c16="http://schemas.microsoft.com/office/drawing/2014/chart" uri="{C3380CC4-5D6E-409C-BE32-E72D297353CC}">
              <c16:uniqueId val="{00000000-1B8B-49BA-B6AC-299F11451F5A}"/>
            </c:ext>
          </c:extLst>
        </c:ser>
        <c:dLbls>
          <c:showLegendKey val="0"/>
          <c:showVal val="0"/>
          <c:showCatName val="0"/>
          <c:showSerName val="0"/>
          <c:showPercent val="0"/>
          <c:showBubbleSize val="0"/>
        </c:dLbls>
        <c:gapWidth val="219"/>
        <c:overlap val="-27"/>
        <c:axId val="223852032"/>
        <c:axId val="223853568"/>
      </c:barChart>
      <c:catAx>
        <c:axId val="223852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23853568"/>
        <c:crosses val="autoZero"/>
        <c:auto val="1"/>
        <c:lblAlgn val="ctr"/>
        <c:lblOffset val="100"/>
        <c:noMultiLvlLbl val="0"/>
      </c:catAx>
      <c:valAx>
        <c:axId val="22385356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23852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919" cy="341064"/>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5624596" y="1"/>
            <a:ext cx="4302919" cy="341064"/>
          </a:xfrm>
          <a:prstGeom prst="rect">
            <a:avLst/>
          </a:prstGeom>
        </p:spPr>
        <p:txBody>
          <a:bodyPr vert="horz" lIns="91440" tIns="45720" rIns="91440" bIns="45720" rtlCol="0"/>
          <a:lstStyle>
            <a:lvl1pPr algn="r">
              <a:defRPr sz="1200"/>
            </a:lvl1pPr>
          </a:lstStyle>
          <a:p>
            <a:fld id="{F7A5D488-EE37-CC46-A31F-D42BB591ED34}" type="datetimeFigureOut">
              <a:rPr lang="x-none" smtClean="0"/>
              <a:t>21/04/2022</a:t>
            </a:fld>
            <a:endParaRPr lang="x-none"/>
          </a:p>
        </p:txBody>
      </p:sp>
      <p:sp>
        <p:nvSpPr>
          <p:cNvPr id="4" name="Slide Image Placeholder 3"/>
          <p:cNvSpPr>
            <a:spLocks noGrp="1" noRot="1" noChangeAspect="1"/>
          </p:cNvSpPr>
          <p:nvPr>
            <p:ph type="sldImg" idx="2"/>
          </p:nvPr>
        </p:nvSpPr>
        <p:spPr>
          <a:xfrm>
            <a:off x="2925763" y="849313"/>
            <a:ext cx="4078287" cy="2293937"/>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992982" y="3271381"/>
            <a:ext cx="7943850" cy="2676585"/>
          </a:xfrm>
          <a:prstGeom prst="rect">
            <a:avLst/>
          </a:prstGeom>
        </p:spPr>
        <p:txBody>
          <a:bodyPr vert="horz" lIns="91440" tIns="45720" rIns="91440" bIns="45720" rtlCol="0"/>
          <a:lstStyle/>
          <a:p>
            <a:pPr lvl="0"/>
            <a:r>
              <a:rPr lang="en-GB"/>
              <a:t>Haga clic para editar los estilos de texto maestro</a:t>
            </a:r>
          </a:p>
          <a:p>
            <a:pPr lvl="1"/>
            <a:r>
              <a:rPr lang="en-GB"/>
              <a:t>Segundo nivel</a:t>
            </a:r>
          </a:p>
          <a:p>
            <a:pPr lvl="2"/>
            <a:r>
              <a:rPr lang="en-GB"/>
              <a:t>Tercer nivel</a:t>
            </a:r>
          </a:p>
          <a:p>
            <a:pPr lvl="3"/>
            <a:r>
              <a:rPr lang="en-GB"/>
              <a:t>Cuarto nivel</a:t>
            </a:r>
          </a:p>
          <a:p>
            <a:pPr lvl="4"/>
            <a:r>
              <a:rPr lang="en-GB"/>
              <a:t>Quinto nivel </a:t>
            </a:r>
            <a:endParaRPr lang="x-none"/>
          </a:p>
        </p:txBody>
      </p:sp>
      <p:sp>
        <p:nvSpPr>
          <p:cNvPr id="6" name="Footer Placeholder 5"/>
          <p:cNvSpPr>
            <a:spLocks noGrp="1"/>
          </p:cNvSpPr>
          <p:nvPr>
            <p:ph type="ftr" sz="quarter" idx="4"/>
          </p:nvPr>
        </p:nvSpPr>
        <p:spPr>
          <a:xfrm>
            <a:off x="0" y="6456612"/>
            <a:ext cx="4302919" cy="341063"/>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5624596" y="6456612"/>
            <a:ext cx="4302919" cy="341063"/>
          </a:xfrm>
          <a:prstGeom prst="rect">
            <a:avLst/>
          </a:prstGeom>
        </p:spPr>
        <p:txBody>
          <a:bodyPr vert="horz" lIns="91440" tIns="45720" rIns="91440" bIns="45720" rtlCol="0" anchor="b"/>
          <a:lstStyle>
            <a:lvl1pPr algn="r">
              <a:defRPr sz="1200"/>
            </a:lvl1pPr>
          </a:lstStyle>
          <a:p>
            <a:fld id="{F1E38DE7-A09D-934A-B951-FC1196F25BFE}" type="slidenum">
              <a:rPr lang="x-none" smtClean="0"/>
              <a:t>‹#›</a:t>
            </a:fld>
            <a:endParaRPr lang="x-none"/>
          </a:p>
        </p:txBody>
      </p:sp>
    </p:spTree>
    <p:extLst>
      <p:ext uri="{BB962C8B-B14F-4D97-AF65-F5344CB8AC3E}">
        <p14:creationId xmlns:p14="http://schemas.microsoft.com/office/powerpoint/2010/main" val="160468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2656413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19</a:t>
            </a:fld>
            <a:endParaRPr lang="en-GB" dirty="0"/>
          </a:p>
        </p:txBody>
      </p:sp>
    </p:spTree>
    <p:extLst>
      <p:ext uri="{BB962C8B-B14F-4D97-AF65-F5344CB8AC3E}">
        <p14:creationId xmlns:p14="http://schemas.microsoft.com/office/powerpoint/2010/main" val="2649569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21</a:t>
            </a:fld>
            <a:endParaRPr lang="en-GB" dirty="0"/>
          </a:p>
        </p:txBody>
      </p:sp>
    </p:spTree>
    <p:extLst>
      <p:ext uri="{BB962C8B-B14F-4D97-AF65-F5344CB8AC3E}">
        <p14:creationId xmlns:p14="http://schemas.microsoft.com/office/powerpoint/2010/main" val="1454344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23</a:t>
            </a:fld>
            <a:endParaRPr lang="en-GB" dirty="0"/>
          </a:p>
        </p:txBody>
      </p:sp>
    </p:spTree>
    <p:extLst>
      <p:ext uri="{BB962C8B-B14F-4D97-AF65-F5344CB8AC3E}">
        <p14:creationId xmlns:p14="http://schemas.microsoft.com/office/powerpoint/2010/main" val="2849815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68312D77-9186-46F9-9D74-D9FF47C81047}" type="slidenum">
              <a:rPr lang="en-GB" smtClean="0"/>
              <a:t>24</a:t>
            </a:fld>
            <a:endParaRPr lang="en-GB" dirty="0"/>
          </a:p>
        </p:txBody>
      </p:sp>
    </p:spTree>
    <p:extLst>
      <p:ext uri="{BB962C8B-B14F-4D97-AF65-F5344CB8AC3E}">
        <p14:creationId xmlns:p14="http://schemas.microsoft.com/office/powerpoint/2010/main" val="1890462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68312D77-9186-46F9-9D74-D9FF47C81047}" type="slidenum">
              <a:rPr lang="en-GB" smtClean="0"/>
              <a:t>25</a:t>
            </a:fld>
            <a:endParaRPr lang="en-GB" dirty="0"/>
          </a:p>
        </p:txBody>
      </p:sp>
    </p:spTree>
    <p:extLst>
      <p:ext uri="{BB962C8B-B14F-4D97-AF65-F5344CB8AC3E}">
        <p14:creationId xmlns:p14="http://schemas.microsoft.com/office/powerpoint/2010/main" val="3279176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68312D77-9186-46F9-9D74-D9FF47C81047}" type="slidenum">
              <a:rPr lang="en-GB" smtClean="0"/>
              <a:t>26</a:t>
            </a:fld>
            <a:endParaRPr lang="en-GB" dirty="0"/>
          </a:p>
        </p:txBody>
      </p:sp>
    </p:spTree>
    <p:extLst>
      <p:ext uri="{BB962C8B-B14F-4D97-AF65-F5344CB8AC3E}">
        <p14:creationId xmlns:p14="http://schemas.microsoft.com/office/powerpoint/2010/main" val="3108818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68312D77-9186-46F9-9D74-D9FF47C81047}" type="slidenum">
              <a:rPr lang="en-GB" smtClean="0"/>
              <a:t>27</a:t>
            </a:fld>
            <a:endParaRPr lang="en-GB" dirty="0"/>
          </a:p>
        </p:txBody>
      </p:sp>
    </p:spTree>
    <p:extLst>
      <p:ext uri="{BB962C8B-B14F-4D97-AF65-F5344CB8AC3E}">
        <p14:creationId xmlns:p14="http://schemas.microsoft.com/office/powerpoint/2010/main" val="273927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29</a:t>
            </a:fld>
            <a:endParaRPr lang="en-GB" dirty="0"/>
          </a:p>
        </p:txBody>
      </p:sp>
    </p:spTree>
    <p:extLst>
      <p:ext uri="{BB962C8B-B14F-4D97-AF65-F5344CB8AC3E}">
        <p14:creationId xmlns:p14="http://schemas.microsoft.com/office/powerpoint/2010/main" val="3323106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30</a:t>
            </a:fld>
            <a:endParaRPr lang="en-GB" dirty="0"/>
          </a:p>
        </p:txBody>
      </p:sp>
    </p:spTree>
    <p:extLst>
      <p:ext uri="{BB962C8B-B14F-4D97-AF65-F5344CB8AC3E}">
        <p14:creationId xmlns:p14="http://schemas.microsoft.com/office/powerpoint/2010/main" val="263590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31</a:t>
            </a:fld>
            <a:endParaRPr lang="en-GB" dirty="0"/>
          </a:p>
        </p:txBody>
      </p:sp>
    </p:spTree>
    <p:extLst>
      <p:ext uri="{BB962C8B-B14F-4D97-AF65-F5344CB8AC3E}">
        <p14:creationId xmlns:p14="http://schemas.microsoft.com/office/powerpoint/2010/main" val="393487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3007105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32</a:t>
            </a:fld>
            <a:endParaRPr lang="en-GB" dirty="0"/>
          </a:p>
        </p:txBody>
      </p:sp>
    </p:spTree>
    <p:extLst>
      <p:ext uri="{BB962C8B-B14F-4D97-AF65-F5344CB8AC3E}">
        <p14:creationId xmlns:p14="http://schemas.microsoft.com/office/powerpoint/2010/main" val="2119656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33</a:t>
            </a:fld>
            <a:endParaRPr lang="en-GB" dirty="0"/>
          </a:p>
        </p:txBody>
      </p:sp>
    </p:spTree>
    <p:extLst>
      <p:ext uri="{BB962C8B-B14F-4D97-AF65-F5344CB8AC3E}">
        <p14:creationId xmlns:p14="http://schemas.microsoft.com/office/powerpoint/2010/main" val="4068732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34</a:t>
            </a:fld>
            <a:endParaRPr lang="en-GB" dirty="0"/>
          </a:p>
        </p:txBody>
      </p:sp>
    </p:spTree>
    <p:extLst>
      <p:ext uri="{BB962C8B-B14F-4D97-AF65-F5344CB8AC3E}">
        <p14:creationId xmlns:p14="http://schemas.microsoft.com/office/powerpoint/2010/main" val="57360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35</a:t>
            </a:fld>
            <a:endParaRPr lang="en-GB" dirty="0"/>
          </a:p>
        </p:txBody>
      </p:sp>
    </p:spTree>
    <p:extLst>
      <p:ext uri="{BB962C8B-B14F-4D97-AF65-F5344CB8AC3E}">
        <p14:creationId xmlns:p14="http://schemas.microsoft.com/office/powerpoint/2010/main" val="2435860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36</a:t>
            </a:fld>
            <a:endParaRPr lang="en-GB" dirty="0"/>
          </a:p>
        </p:txBody>
      </p:sp>
    </p:spTree>
    <p:extLst>
      <p:ext uri="{BB962C8B-B14F-4D97-AF65-F5344CB8AC3E}">
        <p14:creationId xmlns:p14="http://schemas.microsoft.com/office/powerpoint/2010/main" val="4112769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37</a:t>
            </a:fld>
            <a:endParaRPr lang="en-GB" dirty="0"/>
          </a:p>
        </p:txBody>
      </p:sp>
    </p:spTree>
    <p:extLst>
      <p:ext uri="{BB962C8B-B14F-4D97-AF65-F5344CB8AC3E}">
        <p14:creationId xmlns:p14="http://schemas.microsoft.com/office/powerpoint/2010/main" val="361873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38</a:t>
            </a:fld>
            <a:endParaRPr lang="en-GB" dirty="0"/>
          </a:p>
        </p:txBody>
      </p:sp>
    </p:spTree>
    <p:extLst>
      <p:ext uri="{BB962C8B-B14F-4D97-AF65-F5344CB8AC3E}">
        <p14:creationId xmlns:p14="http://schemas.microsoft.com/office/powerpoint/2010/main" val="36579367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39</a:t>
            </a:fld>
            <a:endParaRPr lang="en-GB" dirty="0"/>
          </a:p>
        </p:txBody>
      </p:sp>
    </p:spTree>
    <p:extLst>
      <p:ext uri="{BB962C8B-B14F-4D97-AF65-F5344CB8AC3E}">
        <p14:creationId xmlns:p14="http://schemas.microsoft.com/office/powerpoint/2010/main" val="39375030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40</a:t>
            </a:fld>
            <a:endParaRPr lang="en-GB" dirty="0"/>
          </a:p>
        </p:txBody>
      </p:sp>
    </p:spTree>
    <p:extLst>
      <p:ext uri="{BB962C8B-B14F-4D97-AF65-F5344CB8AC3E}">
        <p14:creationId xmlns:p14="http://schemas.microsoft.com/office/powerpoint/2010/main" val="385414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1312184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3292606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2088078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2780054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1084873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17</a:t>
            </a:fld>
            <a:endParaRPr lang="en-GB" dirty="0"/>
          </a:p>
        </p:txBody>
      </p:sp>
    </p:spTree>
    <p:extLst>
      <p:ext uri="{BB962C8B-B14F-4D97-AF65-F5344CB8AC3E}">
        <p14:creationId xmlns:p14="http://schemas.microsoft.com/office/powerpoint/2010/main" val="2820940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18</a:t>
            </a:fld>
            <a:endParaRPr lang="en-GB" dirty="0"/>
          </a:p>
        </p:txBody>
      </p:sp>
    </p:spTree>
    <p:extLst>
      <p:ext uri="{BB962C8B-B14F-4D97-AF65-F5344CB8AC3E}">
        <p14:creationId xmlns:p14="http://schemas.microsoft.com/office/powerpoint/2010/main" val="144882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FC340-CFC0-6A4C-8739-7D4FA9DA005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xmlns="" id="{D613CCAE-13AB-6842-B47D-76BE65EB5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2945ADC5-98F3-A642-A230-0718603F2124}"/>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5" name="Footer Placeholder 4">
            <a:extLst>
              <a:ext uri="{FF2B5EF4-FFF2-40B4-BE49-F238E27FC236}">
                <a16:creationId xmlns:a16="http://schemas.microsoft.com/office/drawing/2014/main" xmlns="" id="{72675CD4-30E5-CF49-8842-60F4A2315B83}"/>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186FCA30-F267-7349-9909-8F3428830F55}"/>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11981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CF8004-C643-3A40-A8B1-C6D441F12D94}"/>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4E01DB86-4DCD-3743-A4B8-28D6A99965B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57AB98A4-B84D-9549-8075-546BC844B5E5}"/>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5" name="Footer Placeholder 4">
            <a:extLst>
              <a:ext uri="{FF2B5EF4-FFF2-40B4-BE49-F238E27FC236}">
                <a16:creationId xmlns:a16="http://schemas.microsoft.com/office/drawing/2014/main" xmlns="" id="{8CBAEBA6-D608-2F44-A1B9-691DDF8949B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03E2669C-E0CE-464D-875E-B81DA2EC9DCE}"/>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5029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62D6791-6A1F-F44C-98EE-F93493AD35A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40667828-FC2D-B748-A402-E746C654347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5A59B886-00D1-6646-99D8-673550CF4692}"/>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5" name="Footer Placeholder 4">
            <a:extLst>
              <a:ext uri="{FF2B5EF4-FFF2-40B4-BE49-F238E27FC236}">
                <a16:creationId xmlns:a16="http://schemas.microsoft.com/office/drawing/2014/main" xmlns="" id="{0D97CF24-47D4-6442-87A5-30A49C0EFB0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1A038CB8-F6E8-924B-BDE1-6DFEB84876CB}"/>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2933186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Design 2">
    <p:spTree>
      <p:nvGrpSpPr>
        <p:cNvPr id="1" name=""/>
        <p:cNvGrpSpPr/>
        <p:nvPr/>
      </p:nvGrpSpPr>
      <p:grpSpPr>
        <a:xfrm>
          <a:off x="0" y="0"/>
          <a:ext cx="0" cy="0"/>
          <a:chOff x="0" y="0"/>
          <a:chExt cx="0" cy="0"/>
        </a:xfrm>
      </p:grpSpPr>
      <p:sp>
        <p:nvSpPr>
          <p:cNvPr id="4" name="Rectangle 3"/>
          <p:cNvSpPr/>
          <p:nvPr userDrawn="1"/>
        </p:nvSpPr>
        <p:spPr>
          <a:xfrm>
            <a:off x="-6722" y="3278038"/>
            <a:ext cx="12198722" cy="3579962"/>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882" y="780222"/>
            <a:ext cx="9157558" cy="1848523"/>
          </a:xfrm>
          <a:prstGeom prst="rect">
            <a:avLst/>
          </a:prstGeom>
        </p:spPr>
      </p:pic>
      <p:grpSp>
        <p:nvGrpSpPr>
          <p:cNvPr id="15" name="Group 14"/>
          <p:cNvGrpSpPr/>
          <p:nvPr userDrawn="1"/>
        </p:nvGrpSpPr>
        <p:grpSpPr>
          <a:xfrm>
            <a:off x="10325100" y="3460836"/>
            <a:ext cx="1866900" cy="463550"/>
            <a:chOff x="0" y="0"/>
            <a:chExt cx="2301694" cy="571500"/>
          </a:xfrm>
        </p:grpSpPr>
        <p:sp>
          <p:nvSpPr>
            <p:cNvPr id="16" name="Rectangle 1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r="44449"/>
            <a:stretch/>
          </p:blipFill>
          <p:spPr bwMode="auto">
            <a:xfrm>
              <a:off x="125070" y="97860"/>
              <a:ext cx="1675765" cy="384810"/>
            </a:xfrm>
            <a:prstGeom prst="rect">
              <a:avLst/>
            </a:prstGeom>
            <a:ln>
              <a:noFill/>
            </a:ln>
            <a:extLst>
              <a:ext uri="{53640926-AAD7-44D8-BBD7-CCE9431645EC}">
                <a14:shadowObscured xmlns:a14="http://schemas.microsoft.com/office/drawing/2010/main"/>
              </a:ext>
            </a:extLst>
          </p:spPr>
        </p:pic>
      </p:grpSp>
      <p:cxnSp>
        <p:nvCxnSpPr>
          <p:cNvPr id="20" name="Straight Connector 19"/>
          <p:cNvCxnSpPr/>
          <p:nvPr userDrawn="1"/>
        </p:nvCxnSpPr>
        <p:spPr>
          <a:xfrm>
            <a:off x="600882" y="4859037"/>
            <a:ext cx="48360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4">
            <a:extLst>
              <a:ext uri="{28A0092B-C50C-407E-A947-70E740481C1C}">
                <a14:useLocalDpi xmlns:a14="http://schemas.microsoft.com/office/drawing/2010/main" val="0"/>
              </a:ext>
            </a:extLst>
          </a:blip>
          <a:srcRect b="32961"/>
          <a:stretch/>
        </p:blipFill>
        <p:spPr>
          <a:xfrm>
            <a:off x="10890786" y="6021708"/>
            <a:ext cx="1301214" cy="872318"/>
          </a:xfrm>
          <a:prstGeom prst="rect">
            <a:avLst/>
          </a:prstGeom>
        </p:spPr>
      </p:pic>
      <p:pic>
        <p:nvPicPr>
          <p:cNvPr id="3" name="Picture 2"/>
          <p:cNvPicPr>
            <a:picLocks noChangeAspect="1"/>
          </p:cNvPicPr>
          <p:nvPr userDrawn="1"/>
        </p:nvPicPr>
        <p:blipFill rotWithShape="1">
          <a:blip r:embed="rId5">
            <a:extLst>
              <a:ext uri="{28A0092B-C50C-407E-A947-70E740481C1C}">
                <a14:useLocalDpi xmlns:a14="http://schemas.microsoft.com/office/drawing/2010/main" val="0"/>
              </a:ext>
            </a:extLst>
          </a:blip>
          <a:srcRect l="31220" t="21060"/>
          <a:stretch/>
        </p:blipFill>
        <p:spPr>
          <a:xfrm>
            <a:off x="0" y="3218143"/>
            <a:ext cx="894968" cy="1027183"/>
          </a:xfrm>
          <a:prstGeom prst="rect">
            <a:avLst/>
          </a:prstGeom>
        </p:spPr>
      </p:pic>
      <p:sp>
        <p:nvSpPr>
          <p:cNvPr id="35" name="Text Placeholder 23"/>
          <p:cNvSpPr>
            <a:spLocks noGrp="1"/>
          </p:cNvSpPr>
          <p:nvPr>
            <p:ph type="body" sz="quarter" idx="15" hasCustomPrompt="1"/>
          </p:nvPr>
        </p:nvSpPr>
        <p:spPr>
          <a:xfrm>
            <a:off x="767012" y="4930199"/>
            <a:ext cx="4667468" cy="697353"/>
          </a:xfrm>
        </p:spPr>
        <p:txBody>
          <a:bodyPr>
            <a:noAutofit/>
          </a:bodyPr>
          <a:lstStyle>
            <a:lvl1pPr marL="0" indent="0" algn="l">
              <a:buNone/>
              <a:defRPr sz="5400" baseline="0">
                <a:solidFill>
                  <a:schemeClr val="bg1"/>
                </a:solidFill>
                <a:latin typeface="+mn-lt"/>
              </a:defRPr>
            </a:lvl1pPr>
          </a:lstStyle>
          <a:p>
            <a:pPr lvl="0"/>
            <a:r>
              <a:rPr lang="en-GB" dirty="0"/>
              <a:t>SMART UP</a:t>
            </a:r>
          </a:p>
        </p:txBody>
      </p:sp>
      <p:sp>
        <p:nvSpPr>
          <p:cNvPr id="36" name="Text Placeholder 23"/>
          <p:cNvSpPr>
            <a:spLocks noGrp="1"/>
          </p:cNvSpPr>
          <p:nvPr>
            <p:ph type="body" sz="quarter" idx="16" hasCustomPrompt="1"/>
          </p:nvPr>
        </p:nvSpPr>
        <p:spPr>
          <a:xfrm>
            <a:off x="826409" y="4280907"/>
            <a:ext cx="5278651" cy="697353"/>
          </a:xfrm>
        </p:spPr>
        <p:txBody>
          <a:bodyPr>
            <a:normAutofit/>
          </a:bodyPr>
          <a:lstStyle>
            <a:lvl1pPr marL="0" indent="0" algn="l">
              <a:buNone/>
              <a:defRPr sz="3600">
                <a:solidFill>
                  <a:schemeClr val="bg1"/>
                </a:solidFill>
                <a:latin typeface="+mn-lt"/>
              </a:defRPr>
            </a:lvl1pPr>
          </a:lstStyle>
          <a:p>
            <a:pPr lvl="0"/>
            <a:r>
              <a:rPr lang="en-GB" dirty="0"/>
              <a:t>Find out more about</a:t>
            </a:r>
          </a:p>
        </p:txBody>
      </p:sp>
      <p:sp>
        <p:nvSpPr>
          <p:cNvPr id="37" name="Rectangle 36"/>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8565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3901698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xmlns="" id="{5E239D8E-AA39-3D49-8E9D-31226891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xmlns=""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xmlns=""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xmlns=""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xmlns="" id="{D28415DF-AA54-5549-8A85-BBFC831E167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376765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hank you slide">
    <p:spTree>
      <p:nvGrpSpPr>
        <p:cNvPr id="1" name=""/>
        <p:cNvGrpSpPr/>
        <p:nvPr/>
      </p:nvGrpSpPr>
      <p:grpSpPr>
        <a:xfrm>
          <a:off x="0" y="0"/>
          <a:ext cx="0" cy="0"/>
          <a:chOff x="0" y="0"/>
          <a:chExt cx="0" cy="0"/>
        </a:xfrm>
      </p:grpSpPr>
      <p:sp>
        <p:nvSpPr>
          <p:cNvPr id="18" name="Rectangle 17"/>
          <p:cNvSpPr/>
          <p:nvPr userDrawn="1"/>
        </p:nvSpPr>
        <p:spPr>
          <a:xfrm>
            <a:off x="7244374" y="0"/>
            <a:ext cx="4947625" cy="6858000"/>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988" y="5276862"/>
            <a:ext cx="5856904" cy="1182261"/>
          </a:xfrm>
          <a:prstGeom prst="rect">
            <a:avLst/>
          </a:prstGeom>
        </p:spPr>
      </p:pic>
      <p:grpSp>
        <p:nvGrpSpPr>
          <p:cNvPr id="24" name="Group 23"/>
          <p:cNvGrpSpPr/>
          <p:nvPr userDrawn="1"/>
        </p:nvGrpSpPr>
        <p:grpSpPr>
          <a:xfrm>
            <a:off x="7201834" y="5789933"/>
            <a:ext cx="1866900" cy="463550"/>
            <a:chOff x="0" y="0"/>
            <a:chExt cx="2301694" cy="571500"/>
          </a:xfrm>
        </p:grpSpPr>
        <p:sp>
          <p:nvSpPr>
            <p:cNvPr id="26" name="Rectangle 2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27" name="Picture 26"/>
            <p:cNvPicPr>
              <a:picLocks noChangeAspect="1"/>
            </p:cNvPicPr>
            <p:nvPr/>
          </p:nvPicPr>
          <p:blipFill rotWithShape="1">
            <a:blip r:embed="rId3">
              <a:extLst>
                <a:ext uri="{28A0092B-C50C-407E-A947-70E740481C1C}">
                  <a14:useLocalDpi xmlns:a14="http://schemas.microsoft.com/office/drawing/2010/main" val="0"/>
                </a:ext>
              </a:extLst>
            </a:blip>
            <a:srcRect r="44449"/>
            <a:stretch/>
          </p:blipFill>
          <p:spPr bwMode="auto">
            <a:xfrm>
              <a:off x="312965" y="96237"/>
              <a:ext cx="1675765" cy="384810"/>
            </a:xfrm>
            <a:prstGeom prst="rect">
              <a:avLst/>
            </a:prstGeom>
            <a:ln>
              <a:noFill/>
            </a:ln>
            <a:extLst>
              <a:ext uri="{53640926-AAD7-44D8-BBD7-CCE9431645EC}">
                <a14:shadowObscured xmlns:a14="http://schemas.microsoft.com/office/drawing/2010/main"/>
              </a:ext>
            </a:extLst>
          </p:spPr>
        </p:pic>
      </p:grpSp>
      <p:pic>
        <p:nvPicPr>
          <p:cNvPr id="28" name="Picture 27"/>
          <p:cNvPicPr>
            <a:picLocks noChangeAspect="1"/>
          </p:cNvPicPr>
          <p:nvPr userDrawn="1"/>
        </p:nvPicPr>
        <p:blipFill rotWithShape="1">
          <a:blip r:embed="rId4">
            <a:extLst>
              <a:ext uri="{28A0092B-C50C-407E-A947-70E740481C1C}">
                <a14:useLocalDpi xmlns:a14="http://schemas.microsoft.com/office/drawing/2010/main" val="0"/>
              </a:ext>
            </a:extLst>
          </a:blip>
          <a:srcRect b="32961"/>
          <a:stretch/>
        </p:blipFill>
        <p:spPr>
          <a:xfrm>
            <a:off x="11017708" y="6021708"/>
            <a:ext cx="1301214" cy="872318"/>
          </a:xfrm>
          <a:prstGeom prst="rect">
            <a:avLst/>
          </a:prstGeom>
        </p:spPr>
      </p:pic>
      <p:pic>
        <p:nvPicPr>
          <p:cNvPr id="29" name="Picture 28"/>
          <p:cNvPicPr>
            <a:picLocks noChangeAspect="1"/>
          </p:cNvPicPr>
          <p:nvPr userDrawn="1"/>
        </p:nvPicPr>
        <p:blipFill rotWithShape="1">
          <a:blip r:embed="rId5">
            <a:extLst>
              <a:ext uri="{28A0092B-C50C-407E-A947-70E740481C1C}">
                <a14:useLocalDpi xmlns:a14="http://schemas.microsoft.com/office/drawing/2010/main" val="0"/>
              </a:ext>
            </a:extLst>
          </a:blip>
          <a:srcRect l="31220" t="21060"/>
          <a:stretch/>
        </p:blipFill>
        <p:spPr>
          <a:xfrm>
            <a:off x="7201834" y="-36026"/>
            <a:ext cx="1153890" cy="1324356"/>
          </a:xfrm>
          <a:prstGeom prst="rect">
            <a:avLst/>
          </a:prstGeom>
        </p:spPr>
      </p:pic>
      <p:sp>
        <p:nvSpPr>
          <p:cNvPr id="12" name="Text Placeholder 23"/>
          <p:cNvSpPr>
            <a:spLocks noGrp="1"/>
          </p:cNvSpPr>
          <p:nvPr userDrawn="1">
            <p:ph type="body" sz="quarter" idx="13" hasCustomPrompt="1"/>
          </p:nvPr>
        </p:nvSpPr>
        <p:spPr>
          <a:xfrm>
            <a:off x="427462" y="853210"/>
            <a:ext cx="3104978" cy="697353"/>
          </a:xfrm>
        </p:spPr>
        <p:txBody>
          <a:bodyPr anchor="ctr">
            <a:noAutofit/>
          </a:bodyPr>
          <a:lstStyle>
            <a:lvl1pPr marL="0" indent="0" algn="l">
              <a:buNone/>
              <a:defRPr sz="5400" baseline="0">
                <a:solidFill>
                  <a:srgbClr val="245473"/>
                </a:solidFill>
                <a:latin typeface="+mn-lt"/>
              </a:defRPr>
            </a:lvl1pPr>
          </a:lstStyle>
          <a:p>
            <a:pPr lvl="0"/>
            <a:r>
              <a:rPr lang="en-GB" dirty="0"/>
              <a:t>Thank You</a:t>
            </a:r>
          </a:p>
        </p:txBody>
      </p:sp>
      <p:sp>
        <p:nvSpPr>
          <p:cNvPr id="13" name="Text Placeholder 25"/>
          <p:cNvSpPr>
            <a:spLocks noGrp="1"/>
          </p:cNvSpPr>
          <p:nvPr userDrawn="1">
            <p:ph type="body" sz="quarter" idx="14" hasCustomPrompt="1"/>
          </p:nvPr>
        </p:nvSpPr>
        <p:spPr>
          <a:xfrm>
            <a:off x="3863577" y="858821"/>
            <a:ext cx="3854522" cy="697353"/>
          </a:xfrm>
        </p:spPr>
        <p:txBody>
          <a:bodyPr anchor="ctr">
            <a:noAutofit/>
          </a:bodyPr>
          <a:lstStyle>
            <a:lvl1pPr marL="0" indent="0" algn="l">
              <a:buNone/>
              <a:defRPr sz="2800" i="1"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Any Questions?</a:t>
            </a:r>
          </a:p>
        </p:txBody>
      </p:sp>
      <p:sp>
        <p:nvSpPr>
          <p:cNvPr id="10" name="Oval 9"/>
          <p:cNvSpPr/>
          <p:nvPr userDrawn="1"/>
        </p:nvSpPr>
        <p:spPr>
          <a:xfrm>
            <a:off x="6999455" y="2022663"/>
            <a:ext cx="591486" cy="591486"/>
          </a:xfrm>
          <a:prstGeom prst="ellipse">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cxnSp>
        <p:nvCxnSpPr>
          <p:cNvPr id="19" name="Straight Connector 18"/>
          <p:cNvCxnSpPr/>
          <p:nvPr userDrawn="1"/>
        </p:nvCxnSpPr>
        <p:spPr>
          <a:xfrm>
            <a:off x="3706758" y="846751"/>
            <a:ext cx="0" cy="696487"/>
          </a:xfrm>
          <a:prstGeom prst="line">
            <a:avLst/>
          </a:prstGeom>
          <a:ln w="19050">
            <a:solidFill>
              <a:srgbClr val="B71E70"/>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userDrawn="1">
            <p:ph type="body" sz="quarter" idx="15" hasCustomPrompt="1"/>
          </p:nvPr>
        </p:nvSpPr>
        <p:spPr>
          <a:xfrm>
            <a:off x="7718099" y="220640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0" name="Oval 29"/>
          <p:cNvSpPr/>
          <p:nvPr userDrawn="1"/>
        </p:nvSpPr>
        <p:spPr>
          <a:xfrm>
            <a:off x="6999455" y="2980323"/>
            <a:ext cx="591486" cy="591486"/>
          </a:xfrm>
          <a:prstGeom prst="ellipse">
            <a:avLst/>
          </a:prstGeom>
          <a:solidFill>
            <a:srgbClr val="BBC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1" name="Text Placeholder 2"/>
          <p:cNvSpPr>
            <a:spLocks noGrp="1"/>
          </p:cNvSpPr>
          <p:nvPr>
            <p:ph type="body" sz="quarter" idx="16" hasCustomPrompt="1"/>
          </p:nvPr>
        </p:nvSpPr>
        <p:spPr>
          <a:xfrm>
            <a:off x="7718099" y="316406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2" name="Oval 31"/>
          <p:cNvSpPr/>
          <p:nvPr userDrawn="1"/>
        </p:nvSpPr>
        <p:spPr>
          <a:xfrm>
            <a:off x="6999455" y="3940765"/>
            <a:ext cx="591486" cy="591486"/>
          </a:xfrm>
          <a:prstGeom prst="ellipse">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3" name="Text Placeholder 2"/>
          <p:cNvSpPr>
            <a:spLocks noGrp="1"/>
          </p:cNvSpPr>
          <p:nvPr>
            <p:ph type="body" sz="quarter" idx="17" hasCustomPrompt="1"/>
          </p:nvPr>
        </p:nvSpPr>
        <p:spPr>
          <a:xfrm>
            <a:off x="7718099" y="4124508"/>
            <a:ext cx="2812464" cy="323455"/>
          </a:xfrm>
        </p:spPr>
        <p:txBody>
          <a:bodyPr anchor="t">
            <a:normAutofit/>
          </a:bodyPr>
          <a:lstStyle>
            <a:lvl1pPr marL="0" indent="0">
              <a:buNone/>
              <a:defRPr sz="1600">
                <a:solidFill>
                  <a:schemeClr val="bg1"/>
                </a:solidFill>
              </a:defRPr>
            </a:lvl1pPr>
          </a:lstStyle>
          <a:p>
            <a:pPr lvl="0"/>
            <a:r>
              <a:rPr lang="en-GB" dirty="0"/>
              <a:t>Text 1</a:t>
            </a:r>
          </a:p>
        </p:txBody>
      </p:sp>
    </p:spTree>
    <p:extLst>
      <p:ext uri="{BB962C8B-B14F-4D97-AF65-F5344CB8AC3E}">
        <p14:creationId xmlns:p14="http://schemas.microsoft.com/office/powerpoint/2010/main" val="229580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CB813-EC21-CC46-9578-1B2717E47199}"/>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6CF911C0-7EE8-B549-BE1E-140FD4CC0C4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A04B3C92-F189-B64E-AF52-05C203FD5866}"/>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5" name="Footer Placeholder 4">
            <a:extLst>
              <a:ext uri="{FF2B5EF4-FFF2-40B4-BE49-F238E27FC236}">
                <a16:creationId xmlns:a16="http://schemas.microsoft.com/office/drawing/2014/main" xmlns="" id="{C6BD741C-3A0D-A94F-96EA-B994E7F19D80}"/>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83210EFD-0771-B942-93F2-3F6FD8A8F1E8}"/>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99195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E6101-8CDB-1E44-BCE5-139DFA9B83F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7379D324-F97E-F04F-8BCE-2C3BEE45C2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DCBE6176-868D-A64F-B6A0-5AFA337B28A2}"/>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5" name="Footer Placeholder 4">
            <a:extLst>
              <a:ext uri="{FF2B5EF4-FFF2-40B4-BE49-F238E27FC236}">
                <a16:creationId xmlns:a16="http://schemas.microsoft.com/office/drawing/2014/main" xmlns="" id="{65049F25-091C-1040-B4DB-DF7F2B1093F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83657932-5FDE-8F4B-8640-B82598415175}"/>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401061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A5763-D411-1145-83E7-118049EC73A5}"/>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BC15A9DB-984B-944F-9C8E-0BF708D040D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ADE6CBE0-5135-9F44-B9A4-9CA7133CE8F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C74CC2FB-80EB-0E4D-84DC-81673FFD6828}"/>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6" name="Footer Placeholder 5">
            <a:extLst>
              <a:ext uri="{FF2B5EF4-FFF2-40B4-BE49-F238E27FC236}">
                <a16:creationId xmlns:a16="http://schemas.microsoft.com/office/drawing/2014/main" xmlns="" id="{CD584732-EEC8-9045-AD29-507893496DC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1F44045B-7DFA-C04A-87DF-48873AEFC44B}"/>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283548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2CE88D-FD8E-6A43-95C5-FEEDDAD4CFC0}"/>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EC270107-D714-984A-B78D-6D5D8E926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1BA035E1-930E-4242-8453-44C7EF1C771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xmlns="" id="{819B6A00-DCF0-F548-AED6-00858E371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BA6B56B6-C64B-C841-8A86-0EA87AB6B4C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xmlns="" id="{D4B7F4EA-A8AA-9641-A0AC-C8108331480B}"/>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8" name="Footer Placeholder 7">
            <a:extLst>
              <a:ext uri="{FF2B5EF4-FFF2-40B4-BE49-F238E27FC236}">
                <a16:creationId xmlns:a16="http://schemas.microsoft.com/office/drawing/2014/main" xmlns="" id="{489B1396-BEB8-5F44-B4B7-95B03C91CA25}"/>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95E22D31-4E0D-4544-BFB1-B9457C13E1D1}"/>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70157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3FE544-4C80-7B44-96E9-4ADB9BE10C3B}"/>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xmlns="" id="{9B7D2C4E-7D50-B34A-9033-7A898ABB4763}"/>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4" name="Footer Placeholder 3">
            <a:extLst>
              <a:ext uri="{FF2B5EF4-FFF2-40B4-BE49-F238E27FC236}">
                <a16:creationId xmlns:a16="http://schemas.microsoft.com/office/drawing/2014/main" xmlns="" id="{BC377F53-16B2-CE48-A39D-79B117A7BB72}"/>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6165EC0B-266D-C84C-9EFA-E1E36EE0A06B}"/>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24129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EDF764B-30BD-084A-89C4-3B43AFA7F530}"/>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3" name="Footer Placeholder 2">
            <a:extLst>
              <a:ext uri="{FF2B5EF4-FFF2-40B4-BE49-F238E27FC236}">
                <a16:creationId xmlns:a16="http://schemas.microsoft.com/office/drawing/2014/main" xmlns="" id="{D5DA6DF6-0191-7842-A418-E47CF59A33B9}"/>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3B0CF6D1-242D-D24F-88DD-B2CB24605E0E}"/>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49882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47D433-00C0-794C-829D-4BF1BCEB4E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8A553621-5B3A-334E-9717-BAED571A3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xmlns="" id="{D1C969BB-7551-0E4D-8A9B-70A9D8D8D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6A6CD111-CA57-7F4C-AB0B-2297A99C5422}"/>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6" name="Footer Placeholder 5">
            <a:extLst>
              <a:ext uri="{FF2B5EF4-FFF2-40B4-BE49-F238E27FC236}">
                <a16:creationId xmlns:a16="http://schemas.microsoft.com/office/drawing/2014/main" xmlns="" id="{BAC3393A-EAA3-E44E-9344-0E66A475ED0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B389B510-D5C0-C843-9BD0-3580990891B0}"/>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425067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BBD99B-AFF8-A147-AD02-7F9DC677F0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xmlns="" id="{0E7204DC-031B-C745-B04F-3A21C014F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A037012B-CA4D-1445-8A99-71C4D5D4E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41AF228C-2122-DA47-9A74-6C165B879241}"/>
              </a:ext>
            </a:extLst>
          </p:cNvPr>
          <p:cNvSpPr>
            <a:spLocks noGrp="1"/>
          </p:cNvSpPr>
          <p:nvPr>
            <p:ph type="dt" sz="half" idx="10"/>
          </p:nvPr>
        </p:nvSpPr>
        <p:spPr/>
        <p:txBody>
          <a:bodyPr/>
          <a:lstStyle/>
          <a:p>
            <a:fld id="{8134D890-2035-D843-B634-5C9AF6FB69B0}" type="datetimeFigureOut">
              <a:rPr lang="x-none" smtClean="0"/>
              <a:t>21/04/2022</a:t>
            </a:fld>
            <a:endParaRPr lang="x-none"/>
          </a:p>
        </p:txBody>
      </p:sp>
      <p:sp>
        <p:nvSpPr>
          <p:cNvPr id="6" name="Footer Placeholder 5">
            <a:extLst>
              <a:ext uri="{FF2B5EF4-FFF2-40B4-BE49-F238E27FC236}">
                <a16:creationId xmlns:a16="http://schemas.microsoft.com/office/drawing/2014/main" xmlns="" id="{8CE4A2CC-5263-6344-9807-0D85DC2A57B3}"/>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0FF4292E-7269-CD47-A7A3-FC88A776F949}"/>
              </a:ext>
            </a:extLst>
          </p:cNvPr>
          <p:cNvSpPr>
            <a:spLocks noGrp="1"/>
          </p:cNvSpPr>
          <p:nvPr>
            <p:ph type="sldNum" sz="quarter" idx="12"/>
          </p:nvPr>
        </p:nvSpPr>
        <p:spPr/>
        <p:txBody>
          <a:bodyPr/>
          <a:lstStyle/>
          <a:p>
            <a:fld id="{C405E084-90C3-BD4F-804B-4590A0A4DA41}" type="slidenum">
              <a:rPr lang="x-none" smtClean="0"/>
              <a:t>‹#›</a:t>
            </a:fld>
            <a:endParaRPr lang="x-none"/>
          </a:p>
        </p:txBody>
      </p:sp>
    </p:spTree>
    <p:extLst>
      <p:ext uri="{BB962C8B-B14F-4D97-AF65-F5344CB8AC3E}">
        <p14:creationId xmlns:p14="http://schemas.microsoft.com/office/powerpoint/2010/main" val="428105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6BFC35E-78B8-9C46-80E3-F47CA7B2B7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Haga clic para editar el estilo del título principal </a:t>
            </a:r>
            <a:endParaRPr lang="x-none"/>
          </a:p>
        </p:txBody>
      </p:sp>
      <p:sp>
        <p:nvSpPr>
          <p:cNvPr id="3" name="Text Placeholder 2">
            <a:extLst>
              <a:ext uri="{FF2B5EF4-FFF2-40B4-BE49-F238E27FC236}">
                <a16:creationId xmlns:a16="http://schemas.microsoft.com/office/drawing/2014/main" xmlns="" id="{8684BE66-7EA5-9048-997D-AC374C945A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Haga clic para editar los estilos de texto maestro</a:t>
            </a:r>
          </a:p>
          <a:p>
            <a:pPr lvl="1"/>
            <a:r>
              <a:rPr lang="en-GB"/>
              <a:t>Segundo nivel</a:t>
            </a:r>
          </a:p>
          <a:p>
            <a:pPr lvl="2"/>
            <a:r>
              <a:rPr lang="en-GB"/>
              <a:t>Tercer nivel</a:t>
            </a:r>
          </a:p>
          <a:p>
            <a:pPr lvl="3"/>
            <a:r>
              <a:rPr lang="en-GB"/>
              <a:t>Cuarto nivel</a:t>
            </a:r>
          </a:p>
          <a:p>
            <a:pPr lvl="4"/>
            <a:r>
              <a:rPr lang="en-GB"/>
              <a:t>Quinto nivel </a:t>
            </a:r>
            <a:endParaRPr lang="x-none"/>
          </a:p>
        </p:txBody>
      </p:sp>
      <p:sp>
        <p:nvSpPr>
          <p:cNvPr id="4" name="Date Placeholder 3">
            <a:extLst>
              <a:ext uri="{FF2B5EF4-FFF2-40B4-BE49-F238E27FC236}">
                <a16:creationId xmlns:a16="http://schemas.microsoft.com/office/drawing/2014/main" xmlns="" id="{A9E5B078-C760-144B-90CC-21CAE57DD1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4D890-2035-D843-B634-5C9AF6FB69B0}" type="datetimeFigureOut">
              <a:rPr lang="x-none" smtClean="0"/>
              <a:t>21/04/2022</a:t>
            </a:fld>
            <a:endParaRPr lang="x-none"/>
          </a:p>
        </p:txBody>
      </p:sp>
      <p:sp>
        <p:nvSpPr>
          <p:cNvPr id="5" name="Footer Placeholder 4">
            <a:extLst>
              <a:ext uri="{FF2B5EF4-FFF2-40B4-BE49-F238E27FC236}">
                <a16:creationId xmlns:a16="http://schemas.microsoft.com/office/drawing/2014/main" xmlns="" id="{C535C08C-A10F-2E43-BC19-CD16158AD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1D527526-E52E-774F-AB2C-ED0128825D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5E084-90C3-BD4F-804B-4590A0A4DA41}" type="slidenum">
              <a:rPr lang="x-none" smtClean="0"/>
              <a:t>‹#›</a:t>
            </a:fld>
            <a:endParaRPr lang="x-none"/>
          </a:p>
        </p:txBody>
      </p:sp>
    </p:spTree>
    <p:extLst>
      <p:ext uri="{BB962C8B-B14F-4D97-AF65-F5344CB8AC3E}">
        <p14:creationId xmlns:p14="http://schemas.microsoft.com/office/powerpoint/2010/main" val="2527814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picpedia.org/highway-signs/h/hope.html" TargetMode="External"/><Relationship Id="rId2" Type="http://schemas.openxmlformats.org/officeDocument/2006/relationships/image" Target="../media/image11.jpg"/><Relationship Id="rId1" Type="http://schemas.openxmlformats.org/officeDocument/2006/relationships/slideLayout" Target="../slideLayouts/slideLayout14.xml"/><Relationship Id="rId4" Type="http://schemas.openxmlformats.org/officeDocument/2006/relationships/hyperlink" Target="https://en.wikipedia.org/wiki/Death_of_a_Salesma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famvin.org/en/tag/lent/" TargetMode="External"/><Relationship Id="rId2" Type="http://schemas.openxmlformats.org/officeDocument/2006/relationships/image" Target="../media/image12.jp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phat-kat-creative.deviantart.com/art/Be-Consistent-389964013" TargetMode="External"/><Relationship Id="rId2" Type="http://schemas.openxmlformats.org/officeDocument/2006/relationships/image" Target="../media/image13.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webfx.com/blog/marketing/how-5-big-brands-came-back-from-the-brink-of-failure/"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www.peoplematters.in/blog/culture/building-resilience-in-covid-19-times-26789" TargetMode="External"/><Relationship Id="rId2" Type="http://schemas.openxmlformats.org/officeDocument/2006/relationships/image" Target="../media/image15.jp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www.tanveernaseer.com/understanding-crisis-management/" TargetMode="External"/><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blogs.lse.ac.uk/usappblog/2017/08/30/had-enough-of-experts-anti-intellectualism-is-linked-to-voters-support-for-movements-that-are-skeptical-of-expertise/" TargetMode="External"/><Relationship Id="rId2" Type="http://schemas.openxmlformats.org/officeDocument/2006/relationships/image" Target="../media/image17.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s://www.pxfuel.com/en/free-photo-xvivi" TargetMode="External"/><Relationship Id="rId2" Type="http://schemas.openxmlformats.org/officeDocument/2006/relationships/image" Target="../media/image18.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19.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13.xml"/><Relationship Id="rId4"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9.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4.xml"/><Relationship Id="rId4"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19.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15.xml"/><Relationship Id="rId4"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19.emf"/><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6.xml"/><Relationship Id="rId4"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s://www.bartleby.com/essay/Analysis-Of-Michael-Porters-Competitive-Advantage-Creating-P3XMYVW5G385"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www.godfathertshirts.com/view/48/size-matters-t-shirt" TargetMode="External"/><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video" Target="https://www.youtube.com/embed/ahJgK59g_Ro?feature=oembed" TargetMode="Externa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hyperlink" Target="https://www.youtube.com/watch?v=ahJgK59g_Ro"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theconversation.com/who-we-should-recognise-as-first-australians-in-the-constitution-38714" TargetMode="External"/><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commons.wikimedia.org/wiki/File:Antu_dialog-warning.svg" TargetMode="External"/><Relationship Id="rId2" Type="http://schemas.openxmlformats.org/officeDocument/2006/relationships/image" Target="../media/image10.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16F6ABEB-6FAC-8242-884E-4381DCA7C090}"/>
              </a:ext>
            </a:extLst>
          </p:cNvPr>
          <p:cNvSpPr>
            <a:spLocks noGrp="1"/>
          </p:cNvSpPr>
          <p:nvPr>
            <p:ph type="body" sz="quarter" idx="16"/>
          </p:nvPr>
        </p:nvSpPr>
        <p:spPr>
          <a:xfrm>
            <a:off x="565152" y="4305500"/>
            <a:ext cx="8099877" cy="1412322"/>
          </a:xfrm>
        </p:spPr>
        <p:txBody>
          <a:bodyPr>
            <a:normAutofit fontScale="47500" lnSpcReduction="20000"/>
          </a:bodyPr>
          <a:lstStyle/>
          <a:p>
            <a:r>
              <a:rPr lang="en-GB" sz="7000" dirty="0"/>
              <a:t>MÓDULO 1 </a:t>
            </a:r>
          </a:p>
          <a:p>
            <a:endParaRPr lang="en-GB" dirty="0"/>
          </a:p>
          <a:p>
            <a:r>
              <a:rPr lang="en-GB" sz="7600" b="1" dirty="0"/>
              <a:t>Introducción a la crisis empresarial</a:t>
            </a:r>
          </a:p>
          <a:p>
            <a:endParaRPr lang="en-GB" dirty="0"/>
          </a:p>
        </p:txBody>
      </p:sp>
      <p:sp>
        <p:nvSpPr>
          <p:cNvPr id="2" name="TextBox 1">
            <a:extLst>
              <a:ext uri="{FF2B5EF4-FFF2-40B4-BE49-F238E27FC236}">
                <a16:creationId xmlns:a16="http://schemas.microsoft.com/office/drawing/2014/main" xmlns="" id="{C9E0E3AB-8D00-44BF-9634-A3EDF379F840}"/>
              </a:ext>
            </a:extLst>
          </p:cNvPr>
          <p:cNvSpPr txBox="1"/>
          <p:nvPr/>
        </p:nvSpPr>
        <p:spPr>
          <a:xfrm>
            <a:off x="206829" y="6036009"/>
            <a:ext cx="10940142" cy="1107996"/>
          </a:xfrm>
          <a:prstGeom prst="rect">
            <a:avLst/>
          </a:prstGeom>
          <a:noFill/>
        </p:spPr>
        <p:txBody>
          <a:bodyPr wrap="square" rtlCol="0">
            <a:spAutoFit/>
          </a:bodyPr>
          <a:lstStyle/>
          <a:p>
            <a:r>
              <a:rPr lang="en-GB" sz="1600" dirty="0"/>
              <a:t>El </a:t>
            </a:r>
            <a:r>
              <a:rPr lang="en-GB" sz="1600" dirty="0" err="1"/>
              <a:t>apoyo</a:t>
            </a:r>
            <a:r>
              <a:rPr lang="en-GB" sz="1600" dirty="0"/>
              <a:t> de la </a:t>
            </a:r>
            <a:r>
              <a:rPr lang="en-GB" sz="1600" dirty="0" err="1"/>
              <a:t>Comisión</a:t>
            </a:r>
            <a:r>
              <a:rPr lang="en-GB" sz="1600" dirty="0"/>
              <a:t> </a:t>
            </a:r>
            <a:r>
              <a:rPr lang="en-GB" sz="1600" dirty="0" err="1"/>
              <a:t>Europea</a:t>
            </a:r>
            <a:r>
              <a:rPr lang="en-GB" sz="1600" dirty="0"/>
              <a:t> a la </a:t>
            </a:r>
            <a:r>
              <a:rPr lang="en-GB" sz="1600" dirty="0" err="1"/>
              <a:t>producción</a:t>
            </a:r>
            <a:r>
              <a:rPr lang="en-GB" sz="1600" dirty="0"/>
              <a:t> de </a:t>
            </a:r>
            <a:r>
              <a:rPr lang="en-GB" sz="1600" dirty="0" err="1"/>
              <a:t>esta</a:t>
            </a:r>
            <a:r>
              <a:rPr lang="en-GB" sz="1600" dirty="0"/>
              <a:t> </a:t>
            </a:r>
            <a:r>
              <a:rPr lang="en-GB" sz="1600" dirty="0" err="1"/>
              <a:t>publicación</a:t>
            </a:r>
            <a:r>
              <a:rPr lang="en-GB" sz="1600" dirty="0"/>
              <a:t> no </a:t>
            </a:r>
            <a:r>
              <a:rPr lang="en-GB" sz="1600" dirty="0" err="1"/>
              <a:t>constituye</a:t>
            </a:r>
            <a:r>
              <a:rPr lang="en-GB" sz="1600" dirty="0"/>
              <a:t> </a:t>
            </a:r>
            <a:r>
              <a:rPr lang="en-GB" sz="1600" dirty="0" err="1"/>
              <a:t>su</a:t>
            </a:r>
            <a:r>
              <a:rPr lang="en-GB" sz="1600" dirty="0"/>
              <a:t> </a:t>
            </a:r>
            <a:r>
              <a:rPr lang="en-GB" sz="1600" dirty="0" err="1"/>
              <a:t>conformidad</a:t>
            </a:r>
            <a:r>
              <a:rPr lang="en-GB" sz="1600" dirty="0"/>
              <a:t> con el </a:t>
            </a:r>
            <a:r>
              <a:rPr lang="en-GB" sz="1600" dirty="0" err="1"/>
              <a:t>contenido</a:t>
            </a:r>
            <a:r>
              <a:rPr lang="en-GB" sz="1600" dirty="0"/>
              <a:t> que </a:t>
            </a:r>
            <a:r>
              <a:rPr lang="en-GB" sz="1600" dirty="0" err="1"/>
              <a:t>refleja</a:t>
            </a:r>
            <a:r>
              <a:rPr lang="en-GB" sz="1600" dirty="0"/>
              <a:t> </a:t>
            </a:r>
            <a:r>
              <a:rPr lang="en-GB" sz="1600" dirty="0" err="1"/>
              <a:t>únicamente</a:t>
            </a:r>
            <a:r>
              <a:rPr lang="en-GB" sz="1600" dirty="0"/>
              <a:t> las </a:t>
            </a:r>
            <a:r>
              <a:rPr lang="en-GB" sz="1600" dirty="0" err="1"/>
              <a:t>opiniones</a:t>
            </a:r>
            <a:r>
              <a:rPr lang="en-GB" sz="1600" dirty="0"/>
              <a:t> de </a:t>
            </a:r>
            <a:r>
              <a:rPr lang="en-GB" sz="1600" dirty="0" err="1"/>
              <a:t>los</a:t>
            </a:r>
            <a:r>
              <a:rPr lang="en-GB" sz="1600" dirty="0"/>
              <a:t> </a:t>
            </a:r>
            <a:r>
              <a:rPr lang="en-GB" sz="1600" dirty="0" err="1"/>
              <a:t>autores</a:t>
            </a:r>
            <a:r>
              <a:rPr lang="en-GB" sz="1600" dirty="0"/>
              <a:t>, y la </a:t>
            </a:r>
            <a:r>
              <a:rPr lang="en-GB" sz="1600" dirty="0" err="1"/>
              <a:t>Comisión</a:t>
            </a:r>
            <a:r>
              <a:rPr lang="en-GB" sz="1600" dirty="0"/>
              <a:t> no se </a:t>
            </a:r>
            <a:r>
              <a:rPr lang="en-GB" sz="1600" dirty="0" err="1"/>
              <a:t>hace</a:t>
            </a:r>
            <a:r>
              <a:rPr lang="en-GB" sz="1600" dirty="0"/>
              <a:t> </a:t>
            </a:r>
            <a:r>
              <a:rPr lang="en-GB" sz="1600" dirty="0" err="1"/>
              <a:t>responsable</a:t>
            </a:r>
            <a:r>
              <a:rPr lang="en-GB" sz="1600" dirty="0"/>
              <a:t> del </a:t>
            </a:r>
            <a:r>
              <a:rPr lang="en-GB" sz="1600" dirty="0" err="1"/>
              <a:t>uso</a:t>
            </a:r>
            <a:r>
              <a:rPr lang="en-GB" sz="1600" dirty="0"/>
              <a:t> que </a:t>
            </a:r>
            <a:r>
              <a:rPr lang="en-GB" sz="1600" dirty="0" err="1"/>
              <a:t>pueda</a:t>
            </a:r>
            <a:r>
              <a:rPr lang="en-GB" sz="1600" dirty="0"/>
              <a:t> </a:t>
            </a:r>
            <a:r>
              <a:rPr lang="en-GB" sz="1600" dirty="0" err="1"/>
              <a:t>hacerse</a:t>
            </a:r>
            <a:r>
              <a:rPr lang="en-GB" sz="1600" dirty="0"/>
              <a:t> de la </a:t>
            </a:r>
            <a:r>
              <a:rPr lang="en-GB" sz="1600" dirty="0" err="1"/>
              <a:t>información</a:t>
            </a:r>
            <a:r>
              <a:rPr lang="en-GB" sz="1600" dirty="0"/>
              <a:t> </a:t>
            </a:r>
            <a:r>
              <a:rPr lang="en-GB" sz="1600" dirty="0" err="1"/>
              <a:t>contenida</a:t>
            </a:r>
            <a:r>
              <a:rPr lang="en-GB" sz="1600" dirty="0"/>
              <a:t> </a:t>
            </a:r>
            <a:r>
              <a:rPr lang="en-GB" sz="1600" dirty="0" err="1"/>
              <a:t>en</a:t>
            </a:r>
            <a:r>
              <a:rPr lang="en-GB" sz="1600" dirty="0"/>
              <a:t> </a:t>
            </a:r>
            <a:r>
              <a:rPr lang="en-GB" sz="1600" dirty="0" err="1"/>
              <a:t>ella</a:t>
            </a:r>
            <a:r>
              <a:rPr lang="en-GB" sz="1600" dirty="0"/>
              <a:t>.</a:t>
            </a:r>
          </a:p>
          <a:p>
            <a:endParaRPr lang="en-IE" dirty="0"/>
          </a:p>
        </p:txBody>
      </p:sp>
    </p:spTree>
    <p:extLst>
      <p:ext uri="{BB962C8B-B14F-4D97-AF65-F5344CB8AC3E}">
        <p14:creationId xmlns:p14="http://schemas.microsoft.com/office/powerpoint/2010/main" val="57872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220A2FE-1322-4F51-820C-563FE4EF2090}"/>
              </a:ext>
            </a:extLst>
          </p:cNvPr>
          <p:cNvSpPr>
            <a:spLocks noGrp="1"/>
          </p:cNvSpPr>
          <p:nvPr>
            <p:ph type="body" sz="quarter" idx="13"/>
          </p:nvPr>
        </p:nvSpPr>
        <p:spPr>
          <a:xfrm>
            <a:off x="1192696" y="688246"/>
            <a:ext cx="8852375" cy="697353"/>
          </a:xfrm>
        </p:spPr>
        <p:txBody>
          <a:bodyPr/>
          <a:lstStyle/>
          <a:p>
            <a:r>
              <a:rPr lang="en-IE" dirty="0"/>
              <a:t>2. El principio de la esperanza</a:t>
            </a:r>
          </a:p>
        </p:txBody>
      </p:sp>
      <p:sp>
        <p:nvSpPr>
          <p:cNvPr id="3" name="Text Placeholder 2">
            <a:extLst>
              <a:ext uri="{FF2B5EF4-FFF2-40B4-BE49-F238E27FC236}">
                <a16:creationId xmlns:a16="http://schemas.microsoft.com/office/drawing/2014/main" xmlns="" id="{0E064AAA-AFF2-482F-BC2F-3FDEE0B12057}"/>
              </a:ext>
            </a:extLst>
          </p:cNvPr>
          <p:cNvSpPr>
            <a:spLocks noGrp="1"/>
          </p:cNvSpPr>
          <p:nvPr>
            <p:ph type="body" sz="quarter" idx="14"/>
          </p:nvPr>
        </p:nvSpPr>
        <p:spPr>
          <a:xfrm>
            <a:off x="578164" y="1986571"/>
            <a:ext cx="11035672" cy="3975101"/>
          </a:xfrm>
        </p:spPr>
        <p:txBody>
          <a:bodyPr/>
          <a:lstStyle/>
          <a:p>
            <a:pPr algn="l"/>
            <a:endParaRPr lang="en-GB" dirty="0">
              <a:solidFill>
                <a:srgbClr val="164352"/>
              </a:solidFill>
              <a:latin typeface="Untitledsansweb"/>
            </a:endParaRPr>
          </a:p>
          <a:p>
            <a:pPr algn="l"/>
            <a:endParaRPr lang="en-GB" b="0" i="0" dirty="0">
              <a:solidFill>
                <a:srgbClr val="164352"/>
              </a:solidFill>
              <a:effectLst/>
              <a:latin typeface="Untitledsansweb"/>
            </a:endParaRPr>
          </a:p>
          <a:p>
            <a:endParaRPr lang="en-IE" dirty="0"/>
          </a:p>
        </p:txBody>
      </p:sp>
      <p:pic>
        <p:nvPicPr>
          <p:cNvPr id="6" name="Picture 5" descr="A picture containing text, sky, sign, outdoor&#10;&#10;Description automatically generated">
            <a:extLst>
              <a:ext uri="{FF2B5EF4-FFF2-40B4-BE49-F238E27FC236}">
                <a16:creationId xmlns:a16="http://schemas.microsoft.com/office/drawing/2014/main" xmlns="" id="{1BB1C125-FC32-45A5-A2BF-146B4FAEA34E}"/>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8226677" y="2645227"/>
            <a:ext cx="3269802" cy="2177143"/>
          </a:xfrm>
          <a:prstGeom prst="rect">
            <a:avLst/>
          </a:prstGeom>
        </p:spPr>
      </p:pic>
      <p:sp>
        <p:nvSpPr>
          <p:cNvPr id="9" name="TextBox 8">
            <a:extLst>
              <a:ext uri="{FF2B5EF4-FFF2-40B4-BE49-F238E27FC236}">
                <a16:creationId xmlns:a16="http://schemas.microsoft.com/office/drawing/2014/main" xmlns="" id="{1150B821-A849-4BA3-A7CF-D6E50326AE36}"/>
              </a:ext>
            </a:extLst>
          </p:cNvPr>
          <p:cNvSpPr txBox="1"/>
          <p:nvPr/>
        </p:nvSpPr>
        <p:spPr>
          <a:xfrm>
            <a:off x="396029" y="1943360"/>
            <a:ext cx="7648513" cy="3416320"/>
          </a:xfrm>
          <a:prstGeom prst="rect">
            <a:avLst/>
          </a:prstGeom>
          <a:noFill/>
        </p:spPr>
        <p:txBody>
          <a:bodyPr wrap="square">
            <a:spAutoFit/>
          </a:bodyPr>
          <a:lstStyle/>
          <a:p>
            <a:r>
              <a:rPr lang="en-GB" sz="2400" b="0" i="0" dirty="0">
                <a:effectLst/>
                <a:latin typeface="+mj-lt"/>
              </a:rPr>
              <a:t>Los directores generales y los emprendedores </a:t>
            </a:r>
            <a:r>
              <a:rPr lang="en-GB" sz="2400" dirty="0">
                <a:latin typeface="+mj-lt"/>
              </a:rPr>
              <a:t>suelen estar </a:t>
            </a:r>
            <a:r>
              <a:rPr lang="en-GB" sz="2400" b="0" i="0" dirty="0">
                <a:effectLst/>
                <a:latin typeface="+mj-lt"/>
              </a:rPr>
              <a:t>llenos de ideas creativas y pasión, pero esto, por desgracia, puede conducir a falsas suposiciones y mentalidades. </a:t>
            </a:r>
            <a:r>
              <a:rPr lang="en-GB" sz="2400" dirty="0">
                <a:latin typeface="+mj-lt"/>
              </a:rPr>
              <a:t>El exceso de confianza genera falsas esperanzas, que engendran expectativas de éxito infladas. </a:t>
            </a:r>
            <a:r>
              <a:rPr lang="en-GB" sz="2400" b="0" i="0" dirty="0">
                <a:effectLst/>
                <a:latin typeface="+mj-lt"/>
              </a:rPr>
              <a:t>A menudo, las empresas se dejan llevar por una falsa sensación de seguridad que tiene consecuencias devastadoras en el momento de la crisis. Hay que tomarse en serio las señales de advertencia de un negocio en quiebra en lugar de aferrarse a la esperanza.</a:t>
            </a:r>
          </a:p>
          <a:p>
            <a:endParaRPr lang="en-GB" sz="2400" dirty="0">
              <a:solidFill>
                <a:srgbClr val="474747"/>
              </a:solidFill>
              <a:latin typeface="+mj-lt"/>
            </a:endParaRPr>
          </a:p>
        </p:txBody>
      </p:sp>
      <p:sp>
        <p:nvSpPr>
          <p:cNvPr id="11" name="TextBox 10">
            <a:extLst>
              <a:ext uri="{FF2B5EF4-FFF2-40B4-BE49-F238E27FC236}">
                <a16:creationId xmlns:a16="http://schemas.microsoft.com/office/drawing/2014/main" xmlns="" id="{854A99BC-737E-410D-AC82-E82AE2C2FD24}"/>
              </a:ext>
            </a:extLst>
          </p:cNvPr>
          <p:cNvSpPr txBox="1"/>
          <p:nvPr/>
        </p:nvSpPr>
        <p:spPr>
          <a:xfrm>
            <a:off x="486040" y="5214498"/>
            <a:ext cx="7384331" cy="984885"/>
          </a:xfrm>
          <a:prstGeom prst="rect">
            <a:avLst/>
          </a:prstGeom>
          <a:solidFill>
            <a:srgbClr val="E64D92"/>
          </a:solidFill>
        </p:spPr>
        <p:txBody>
          <a:bodyPr wrap="square">
            <a:spAutoFit/>
          </a:bodyPr>
          <a:lstStyle/>
          <a:p>
            <a:pPr algn="ctr"/>
            <a:r>
              <a:rPr lang="en-GB" sz="2000" b="0" i="1" dirty="0">
                <a:solidFill>
                  <a:schemeClr val="bg1"/>
                </a:solidFill>
                <a:effectLst/>
                <a:latin typeface="Merriweather"/>
              </a:rPr>
              <a:t>"¿Me dejarás ir por el amor de Dios? ¿Aceptarás ese sueño falso y lo quemarás antes de que ocurra algo?"</a:t>
            </a:r>
          </a:p>
          <a:p>
            <a:pPr algn="ctr"/>
            <a:r>
              <a:rPr lang="en-GB" b="1" i="0" dirty="0">
                <a:solidFill>
                  <a:schemeClr val="bg1"/>
                </a:solidFill>
                <a:effectLst/>
                <a:latin typeface="Lato"/>
                <a:hlinkClick r:id="rId4"/>
              </a:rPr>
              <a:t>Arthur Miller, </a:t>
            </a:r>
            <a:r>
              <a:rPr lang="en-GB" b="1" i="0" u="none" strike="noStrike" dirty="0">
                <a:solidFill>
                  <a:schemeClr val="bg1"/>
                </a:solidFill>
                <a:effectLst/>
                <a:latin typeface="Lato"/>
                <a:hlinkClick r:id="rId4"/>
              </a:rPr>
              <a:t>La muerte de un viajante</a:t>
            </a:r>
            <a:endParaRPr lang="en-IE" dirty="0">
              <a:solidFill>
                <a:schemeClr val="bg1"/>
              </a:solidFill>
            </a:endParaRPr>
          </a:p>
        </p:txBody>
      </p:sp>
    </p:spTree>
    <p:extLst>
      <p:ext uri="{BB962C8B-B14F-4D97-AF65-F5344CB8AC3E}">
        <p14:creationId xmlns:p14="http://schemas.microsoft.com/office/powerpoint/2010/main" val="368124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220A2FE-1322-4F51-820C-563FE4EF2090}"/>
              </a:ext>
            </a:extLst>
          </p:cNvPr>
          <p:cNvSpPr>
            <a:spLocks noGrp="1"/>
          </p:cNvSpPr>
          <p:nvPr>
            <p:ph type="body" sz="quarter" idx="13"/>
          </p:nvPr>
        </p:nvSpPr>
        <p:spPr>
          <a:xfrm>
            <a:off x="1192696" y="688246"/>
            <a:ext cx="8852375" cy="697353"/>
          </a:xfrm>
        </p:spPr>
        <p:txBody>
          <a:bodyPr/>
          <a:lstStyle/>
          <a:p>
            <a:r>
              <a:rPr lang="en-IE" dirty="0"/>
              <a:t>3. El Despertar </a:t>
            </a:r>
          </a:p>
        </p:txBody>
      </p:sp>
      <p:sp>
        <p:nvSpPr>
          <p:cNvPr id="3" name="Text Placeholder 2">
            <a:extLst>
              <a:ext uri="{FF2B5EF4-FFF2-40B4-BE49-F238E27FC236}">
                <a16:creationId xmlns:a16="http://schemas.microsoft.com/office/drawing/2014/main" xmlns="" id="{0E064AAA-AFF2-482F-BC2F-3FDEE0B12057}"/>
              </a:ext>
            </a:extLst>
          </p:cNvPr>
          <p:cNvSpPr>
            <a:spLocks noGrp="1"/>
          </p:cNvSpPr>
          <p:nvPr>
            <p:ph type="body" sz="quarter" idx="14"/>
          </p:nvPr>
        </p:nvSpPr>
        <p:spPr>
          <a:xfrm>
            <a:off x="578164" y="1986571"/>
            <a:ext cx="11035672" cy="3975101"/>
          </a:xfrm>
        </p:spPr>
        <p:txBody>
          <a:bodyPr/>
          <a:lstStyle/>
          <a:p>
            <a:pPr algn="l"/>
            <a:endParaRPr lang="en-GB" b="0" i="0" dirty="0">
              <a:solidFill>
                <a:srgbClr val="164352"/>
              </a:solidFill>
              <a:effectLst/>
              <a:latin typeface="Untitledsansweb"/>
            </a:endParaRPr>
          </a:p>
          <a:p>
            <a:pPr algn="l"/>
            <a:endParaRPr lang="en-GB" b="0" i="0" dirty="0">
              <a:solidFill>
                <a:srgbClr val="164352"/>
              </a:solidFill>
              <a:effectLst/>
              <a:latin typeface="Untitledsansweb"/>
            </a:endParaRPr>
          </a:p>
          <a:p>
            <a:pPr algn="l"/>
            <a:endParaRPr lang="en-GB" dirty="0">
              <a:solidFill>
                <a:srgbClr val="164352"/>
              </a:solidFill>
              <a:latin typeface="Untitledsansweb"/>
            </a:endParaRPr>
          </a:p>
          <a:p>
            <a:pPr algn="l"/>
            <a:endParaRPr lang="en-GB" b="0" i="0" dirty="0">
              <a:solidFill>
                <a:srgbClr val="164352"/>
              </a:solidFill>
              <a:effectLst/>
              <a:latin typeface="Untitledsansweb"/>
            </a:endParaRPr>
          </a:p>
          <a:p>
            <a:endParaRPr lang="en-IE" dirty="0"/>
          </a:p>
        </p:txBody>
      </p:sp>
      <p:sp>
        <p:nvSpPr>
          <p:cNvPr id="7" name="TextBox 6">
            <a:extLst>
              <a:ext uri="{FF2B5EF4-FFF2-40B4-BE49-F238E27FC236}">
                <a16:creationId xmlns:a16="http://schemas.microsoft.com/office/drawing/2014/main" xmlns="" id="{38DD7F8A-EF33-4FD3-B615-F3B4F4684EA8}"/>
              </a:ext>
            </a:extLst>
          </p:cNvPr>
          <p:cNvSpPr txBox="1"/>
          <p:nvPr/>
        </p:nvSpPr>
        <p:spPr>
          <a:xfrm>
            <a:off x="218258" y="1964353"/>
            <a:ext cx="8259536" cy="4893647"/>
          </a:xfrm>
          <a:prstGeom prst="rect">
            <a:avLst/>
          </a:prstGeom>
          <a:noFill/>
        </p:spPr>
        <p:txBody>
          <a:bodyPr wrap="square">
            <a:spAutoFit/>
          </a:bodyPr>
          <a:lstStyle/>
          <a:p>
            <a:r>
              <a:rPr lang="en-GB" sz="2400" dirty="0">
                <a:latin typeface="+mj-lt"/>
                <a:ea typeface="Lato Light" panose="020F0502020204030203" pitchFamily="34" charset="0"/>
                <a:cs typeface="Lato Light" panose="020F0502020204030203" pitchFamily="34" charset="0"/>
              </a:rPr>
              <a:t>Ya no se puede negar la crisis. Se están aplicando medidas bajo una gran presión de tiempo. Esta es la fase más crítica. Hay que centrarse en los detalles y planificar con claridad. Muchas empresas encuentran el camino de vuelta de la crisis. Para ello, tendrá que tomar algunas decisiones difíciles y tendrá que tomar medidas decisivas para salvar su negocio.</a:t>
            </a:r>
          </a:p>
          <a:p>
            <a:endParaRPr lang="en-GB" sz="2400" dirty="0">
              <a:latin typeface="+mj-lt"/>
              <a:ea typeface="Lato Light" panose="020F0502020204030203" pitchFamily="34" charset="0"/>
              <a:cs typeface="Lato Light" panose="020F0502020204030203" pitchFamily="34" charset="0"/>
            </a:endParaRPr>
          </a:p>
          <a:p>
            <a:r>
              <a:rPr lang="en-GB" sz="2400" dirty="0">
                <a:latin typeface="+mj-lt"/>
                <a:ea typeface="Lato Light" panose="020F0502020204030203" pitchFamily="34" charset="0"/>
                <a:cs typeface="Lato Light" panose="020F0502020204030203" pitchFamily="34" charset="0"/>
              </a:rPr>
              <a:t>Conozca los detalles de todas las personas, partes, interesados, clientes. empleados y proveedores, etc., que se verán afectados y cómo. Tome las medidas necesarias. La mayoría de las veces estas situaciones no se arreglan solas y hay un punto de no retorno. </a:t>
            </a:r>
            <a:r>
              <a:rPr lang="en-GB" sz="2400" b="1" dirty="0">
                <a:latin typeface="+mj-lt"/>
                <a:ea typeface="Lato Light" panose="020F0502020204030203" pitchFamily="34" charset="0"/>
                <a:cs typeface="Lato Light" panose="020F0502020204030203" pitchFamily="34" charset="0"/>
              </a:rPr>
              <a:t>VER EL VALOR DEL ASESOR EXTERNO EN ESTE MÓDULO</a:t>
            </a:r>
          </a:p>
          <a:p>
            <a:endParaRPr lang="en-GB" sz="2400" dirty="0">
              <a:latin typeface="+mj-lt"/>
              <a:ea typeface="Lato Light" panose="020F0502020204030203" pitchFamily="34" charset="0"/>
              <a:cs typeface="Lato Light" panose="020F0502020204030203" pitchFamily="34" charset="0"/>
            </a:endParaRPr>
          </a:p>
        </p:txBody>
      </p:sp>
      <p:pic>
        <p:nvPicPr>
          <p:cNvPr id="5" name="Picture 4" descr="A picture containing text, sunset&#10;&#10;Description automatically generated">
            <a:extLst>
              <a:ext uri="{FF2B5EF4-FFF2-40B4-BE49-F238E27FC236}">
                <a16:creationId xmlns:a16="http://schemas.microsoft.com/office/drawing/2014/main" xmlns="" id="{67552AF3-7A37-40F4-A5E8-59403B94FA8C}"/>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8477794" y="2821577"/>
            <a:ext cx="3495948" cy="2175256"/>
          </a:xfrm>
          <a:prstGeom prst="rect">
            <a:avLst/>
          </a:prstGeom>
        </p:spPr>
      </p:pic>
    </p:spTree>
    <p:extLst>
      <p:ext uri="{BB962C8B-B14F-4D97-AF65-F5344CB8AC3E}">
        <p14:creationId xmlns:p14="http://schemas.microsoft.com/office/powerpoint/2010/main" val="422436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164771" y="365414"/>
            <a:ext cx="10668000" cy="1230747"/>
          </a:xfrm>
        </p:spPr>
        <p:txBody>
          <a:bodyPr>
            <a:normAutofit/>
          </a:bodyPr>
          <a:lstStyle/>
          <a:p>
            <a:r>
              <a:rPr lang="en-GB" b="1" dirty="0"/>
              <a:t>El punto de mira en los errores</a:t>
            </a:r>
          </a:p>
          <a:p>
            <a:r>
              <a:rPr lang="en-GB" dirty="0"/>
              <a:t>Consejo práctico: Mantenga la pólvora seca</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62091" y="2037037"/>
            <a:ext cx="3569324" cy="429276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900" dirty="0">
                <a:solidFill>
                  <a:schemeClr val="tx1"/>
                </a:solidFill>
                <a:latin typeface="+mj-lt"/>
                <a:ea typeface="Open Sans Light" panose="020B0306030504020204" pitchFamily="34" charset="0"/>
                <a:cs typeface="Open Sans Light" panose="020B0306030504020204" pitchFamily="34" charset="0"/>
              </a:rPr>
              <a:t>En lo que respecta a la financiación en crisis, las empresas suelen cometer graves errores. </a:t>
            </a:r>
          </a:p>
          <a:p>
            <a:pPr algn="l">
              <a:lnSpc>
                <a:spcPct val="100000"/>
              </a:lnSpc>
            </a:pPr>
            <a:r>
              <a:rPr lang="en-GB" sz="1900" dirty="0">
                <a:solidFill>
                  <a:schemeClr val="tx1"/>
                </a:solidFill>
                <a:latin typeface="+mj-lt"/>
                <a:ea typeface="Open Sans Light" panose="020B0306030504020204" pitchFamily="34" charset="0"/>
                <a:cs typeface="Open Sans Light" panose="020B0306030504020204" pitchFamily="34" charset="0"/>
              </a:rPr>
              <a:t>Un error importante es invertir el patrimonio privado demasiado pronto y de forma excesiva en la empresa. Incluso si la intención de los propietarios detrás de esto es loable, a menudo conduce a un daño irreparable. </a:t>
            </a:r>
          </a:p>
          <a:p>
            <a:pPr algn="l">
              <a:lnSpc>
                <a:spcPct val="100000"/>
              </a:lnSpc>
            </a:pPr>
            <a:r>
              <a:rPr lang="en-GB" sz="1900" dirty="0">
                <a:solidFill>
                  <a:schemeClr val="tx1"/>
                </a:solidFill>
                <a:latin typeface="+mj-lt"/>
                <a:ea typeface="Open Sans Light" panose="020B0306030504020204" pitchFamily="34" charset="0"/>
                <a:cs typeface="Open Sans Light" panose="020B0306030504020204" pitchFamily="34" charset="0"/>
              </a:rPr>
              <a:t>Por lo tanto, es importante elaborar primero un plan de reestructuración completo y luego financiarlo y aplicarlo junto con los bancos. </a:t>
            </a:r>
          </a:p>
        </p:txBody>
      </p:sp>
      <p:sp>
        <p:nvSpPr>
          <p:cNvPr id="4" name="Freeform 43">
            <a:extLst>
              <a:ext uri="{FF2B5EF4-FFF2-40B4-BE49-F238E27FC236}">
                <a16:creationId xmlns:a16="http://schemas.microsoft.com/office/drawing/2014/main" xmlns="" id="{D16D017F-E0E3-4979-A3BE-390AF08C9158}"/>
              </a:ext>
            </a:extLst>
          </p:cNvPr>
          <p:cNvSpPr>
            <a:spLocks/>
          </p:cNvSpPr>
          <p:nvPr/>
        </p:nvSpPr>
        <p:spPr bwMode="auto">
          <a:xfrm>
            <a:off x="4598782" y="3352190"/>
            <a:ext cx="6970289" cy="1458678"/>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5" name="Freeform 36">
            <a:extLst>
              <a:ext uri="{FF2B5EF4-FFF2-40B4-BE49-F238E27FC236}">
                <a16:creationId xmlns:a16="http://schemas.microsoft.com/office/drawing/2014/main" xmlns="" id="{082A16DD-60DB-4B2F-8841-C679C7994BAD}"/>
              </a:ext>
            </a:extLst>
          </p:cNvPr>
          <p:cNvSpPr>
            <a:spLocks/>
          </p:cNvSpPr>
          <p:nvPr/>
        </p:nvSpPr>
        <p:spPr bwMode="auto">
          <a:xfrm>
            <a:off x="3731829" y="3352190"/>
            <a:ext cx="1889899" cy="1458678"/>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2">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6" name="Freeform 37">
            <a:extLst>
              <a:ext uri="{FF2B5EF4-FFF2-40B4-BE49-F238E27FC236}">
                <a16:creationId xmlns:a16="http://schemas.microsoft.com/office/drawing/2014/main" xmlns="" id="{205FF995-7DC4-46EC-9C8D-3649FC4BFF81}"/>
              </a:ext>
            </a:extLst>
          </p:cNvPr>
          <p:cNvSpPr>
            <a:spLocks/>
          </p:cNvSpPr>
          <p:nvPr/>
        </p:nvSpPr>
        <p:spPr bwMode="auto">
          <a:xfrm>
            <a:off x="3731829" y="3352190"/>
            <a:ext cx="2530999"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7" name="TextBox 47">
            <a:extLst>
              <a:ext uri="{FF2B5EF4-FFF2-40B4-BE49-F238E27FC236}">
                <a16:creationId xmlns:a16="http://schemas.microsoft.com/office/drawing/2014/main" xmlns="" id="{E6B8C0D8-46C0-48FF-801E-434405F20D60}"/>
              </a:ext>
            </a:extLst>
          </p:cNvPr>
          <p:cNvSpPr txBox="1"/>
          <p:nvPr/>
        </p:nvSpPr>
        <p:spPr>
          <a:xfrm>
            <a:off x="4104233" y="3607221"/>
            <a:ext cx="720067" cy="369332"/>
          </a:xfrm>
          <a:prstGeom prst="rect">
            <a:avLst/>
          </a:prstGeom>
          <a:noFill/>
        </p:spPr>
        <p:txBody>
          <a:bodyPr wrap="square" rtlCol="0">
            <a:spAutoFit/>
          </a:bodyPr>
          <a:lstStyle/>
          <a:p>
            <a:pPr algn="ctr"/>
            <a:r>
              <a:rPr lang="en-GB" b="1" dirty="0">
                <a:solidFill>
                  <a:schemeClr val="bg1"/>
                </a:solidFill>
                <a:latin typeface="+mj-lt"/>
                <a:ea typeface="Roboto" charset="0"/>
                <a:cs typeface="Roboto" charset="0"/>
              </a:rPr>
              <a:t>STEP</a:t>
            </a:r>
          </a:p>
        </p:txBody>
      </p:sp>
      <p:sp>
        <p:nvSpPr>
          <p:cNvPr id="8" name="Rectangle 48">
            <a:extLst>
              <a:ext uri="{FF2B5EF4-FFF2-40B4-BE49-F238E27FC236}">
                <a16:creationId xmlns:a16="http://schemas.microsoft.com/office/drawing/2014/main" xmlns="" id="{1924A499-597D-4BE9-9DA1-F0D919F18F54}"/>
              </a:ext>
            </a:extLst>
          </p:cNvPr>
          <p:cNvSpPr>
            <a:spLocks/>
          </p:cNvSpPr>
          <p:nvPr/>
        </p:nvSpPr>
        <p:spPr bwMode="auto">
          <a:xfrm>
            <a:off x="4038611" y="3911820"/>
            <a:ext cx="851315" cy="5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3601" b="1" spc="113" dirty="0">
                <a:solidFill>
                  <a:schemeClr val="bg1"/>
                </a:solidFill>
                <a:latin typeface="+mj-lt"/>
                <a:ea typeface="Roboto" charset="0"/>
                <a:cs typeface="Roboto" charset="0"/>
                <a:sym typeface="Bebas Neue" charset="0"/>
              </a:rPr>
              <a:t>02</a:t>
            </a:r>
          </a:p>
        </p:txBody>
      </p:sp>
      <p:sp>
        <p:nvSpPr>
          <p:cNvPr id="9" name="TextBox 49">
            <a:extLst>
              <a:ext uri="{FF2B5EF4-FFF2-40B4-BE49-F238E27FC236}">
                <a16:creationId xmlns:a16="http://schemas.microsoft.com/office/drawing/2014/main" xmlns="" id="{037C4AE4-07C3-4C44-92D5-81434DCCEF25}"/>
              </a:ext>
            </a:extLst>
          </p:cNvPr>
          <p:cNvSpPr txBox="1"/>
          <p:nvPr/>
        </p:nvSpPr>
        <p:spPr>
          <a:xfrm>
            <a:off x="5533900" y="3391079"/>
            <a:ext cx="6135585" cy="1323439"/>
          </a:xfrm>
          <a:prstGeom prst="rect">
            <a:avLst/>
          </a:prstGeom>
          <a:noFill/>
        </p:spPr>
        <p:txBody>
          <a:bodyPr wrap="square" rtlCol="0">
            <a:spAutoFit/>
          </a:bodyPr>
          <a:lstStyle/>
          <a:p>
            <a:r>
              <a:rPr lang="en-GB" sz="2000" dirty="0">
                <a:solidFill>
                  <a:schemeClr val="bg1"/>
                </a:solidFill>
                <a:latin typeface="+mj-lt"/>
                <a:ea typeface="Lato Light" charset="0"/>
                <a:cs typeface="Lato Light" charset="0"/>
              </a:rPr>
              <a:t>La situación de liquidez de la empresa vuelve a ser inicialmente más relajada. Sin embargo, por regla general, no se aplican medidas de reestructuración de gran alcance. Sigue prevaleciendo el principio de la esperanza: el problema sólo se pospone. </a:t>
            </a:r>
          </a:p>
        </p:txBody>
      </p:sp>
      <p:sp>
        <p:nvSpPr>
          <p:cNvPr id="10" name="Freeform 43">
            <a:extLst>
              <a:ext uri="{FF2B5EF4-FFF2-40B4-BE49-F238E27FC236}">
                <a16:creationId xmlns:a16="http://schemas.microsoft.com/office/drawing/2014/main" xmlns="" id="{7904E136-2533-4828-B08B-3E05043E1602}"/>
              </a:ext>
            </a:extLst>
          </p:cNvPr>
          <p:cNvSpPr>
            <a:spLocks/>
          </p:cNvSpPr>
          <p:nvPr/>
        </p:nvSpPr>
        <p:spPr bwMode="auto">
          <a:xfrm>
            <a:off x="4598782" y="4882297"/>
            <a:ext cx="6970289" cy="1458678"/>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rgbClr val="EC2179">
              <a:alpha val="70000"/>
            </a:srgb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1" name="Freeform 36">
            <a:extLst>
              <a:ext uri="{FF2B5EF4-FFF2-40B4-BE49-F238E27FC236}">
                <a16:creationId xmlns:a16="http://schemas.microsoft.com/office/drawing/2014/main" xmlns="" id="{018435B6-FC3E-44CF-9E67-2B17B7B6E358}"/>
              </a:ext>
            </a:extLst>
          </p:cNvPr>
          <p:cNvSpPr>
            <a:spLocks/>
          </p:cNvSpPr>
          <p:nvPr/>
        </p:nvSpPr>
        <p:spPr bwMode="auto">
          <a:xfrm>
            <a:off x="3731829" y="4882296"/>
            <a:ext cx="1889899" cy="1458678"/>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rgbClr val="EC2179"/>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2" name="Freeform 37">
            <a:extLst>
              <a:ext uri="{FF2B5EF4-FFF2-40B4-BE49-F238E27FC236}">
                <a16:creationId xmlns:a16="http://schemas.microsoft.com/office/drawing/2014/main" xmlns="" id="{2EE30DE8-E171-407E-B0AD-5213CE7015C9}"/>
              </a:ext>
            </a:extLst>
          </p:cNvPr>
          <p:cNvSpPr>
            <a:spLocks/>
          </p:cNvSpPr>
          <p:nvPr/>
        </p:nvSpPr>
        <p:spPr bwMode="auto">
          <a:xfrm>
            <a:off x="3731829" y="4986499"/>
            <a:ext cx="2530999" cy="1354475"/>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3" name="TextBox 56">
            <a:extLst>
              <a:ext uri="{FF2B5EF4-FFF2-40B4-BE49-F238E27FC236}">
                <a16:creationId xmlns:a16="http://schemas.microsoft.com/office/drawing/2014/main" xmlns="" id="{FDB0BD83-48CD-45B2-A481-F2075CA85CA0}"/>
              </a:ext>
            </a:extLst>
          </p:cNvPr>
          <p:cNvSpPr txBox="1"/>
          <p:nvPr/>
        </p:nvSpPr>
        <p:spPr>
          <a:xfrm>
            <a:off x="4104232" y="5116535"/>
            <a:ext cx="720067" cy="369332"/>
          </a:xfrm>
          <a:prstGeom prst="rect">
            <a:avLst/>
          </a:prstGeom>
          <a:noFill/>
        </p:spPr>
        <p:txBody>
          <a:bodyPr wrap="square" rtlCol="0">
            <a:spAutoFit/>
          </a:bodyPr>
          <a:lstStyle/>
          <a:p>
            <a:pPr algn="ctr"/>
            <a:r>
              <a:rPr lang="en-GB" b="1" dirty="0">
                <a:solidFill>
                  <a:schemeClr val="bg1"/>
                </a:solidFill>
                <a:latin typeface="+mj-lt"/>
                <a:ea typeface="Roboto" charset="0"/>
                <a:cs typeface="Roboto" charset="0"/>
              </a:rPr>
              <a:t>STEP</a:t>
            </a:r>
          </a:p>
        </p:txBody>
      </p:sp>
      <p:sp>
        <p:nvSpPr>
          <p:cNvPr id="14" name="Rectangle 59">
            <a:extLst>
              <a:ext uri="{FF2B5EF4-FFF2-40B4-BE49-F238E27FC236}">
                <a16:creationId xmlns:a16="http://schemas.microsoft.com/office/drawing/2014/main" xmlns="" id="{B95003C1-5EC4-4520-9A7A-ED09F4044D82}"/>
              </a:ext>
            </a:extLst>
          </p:cNvPr>
          <p:cNvSpPr>
            <a:spLocks/>
          </p:cNvSpPr>
          <p:nvPr/>
        </p:nvSpPr>
        <p:spPr bwMode="auto">
          <a:xfrm>
            <a:off x="4038611" y="5401497"/>
            <a:ext cx="851315" cy="5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3601" b="1" spc="113" dirty="0">
                <a:solidFill>
                  <a:schemeClr val="bg1"/>
                </a:solidFill>
                <a:latin typeface="+mj-lt"/>
                <a:ea typeface="Roboto" charset="0"/>
                <a:cs typeface="Roboto" charset="0"/>
                <a:sym typeface="Bebas Neue" charset="0"/>
              </a:rPr>
              <a:t>03</a:t>
            </a:r>
          </a:p>
        </p:txBody>
      </p:sp>
      <p:sp>
        <p:nvSpPr>
          <p:cNvPr id="15" name="TextBox 80">
            <a:extLst>
              <a:ext uri="{FF2B5EF4-FFF2-40B4-BE49-F238E27FC236}">
                <a16:creationId xmlns:a16="http://schemas.microsoft.com/office/drawing/2014/main" xmlns="" id="{F266035C-0988-4BA7-A617-B860F8C1A6D3}"/>
              </a:ext>
            </a:extLst>
          </p:cNvPr>
          <p:cNvSpPr txBox="1"/>
          <p:nvPr/>
        </p:nvSpPr>
        <p:spPr>
          <a:xfrm>
            <a:off x="5533901" y="4981509"/>
            <a:ext cx="6035170" cy="1569660"/>
          </a:xfrm>
          <a:prstGeom prst="rect">
            <a:avLst/>
          </a:prstGeom>
          <a:noFill/>
        </p:spPr>
        <p:txBody>
          <a:bodyPr wrap="square" rtlCol="0">
            <a:spAutoFit/>
          </a:bodyPr>
          <a:lstStyle/>
          <a:p>
            <a:r>
              <a:rPr lang="en-GB" sz="1600" dirty="0">
                <a:solidFill>
                  <a:schemeClr val="bg1"/>
                </a:solidFill>
                <a:latin typeface="+mj-lt"/>
                <a:ea typeface="Lato Light" charset="0"/>
                <a:cs typeface="Lato Light" charset="0"/>
              </a:rPr>
              <a:t>Cuando se han agotado las últimas reservas propias, el empresario busca capital en los bancos. Los bancos suelen exigir importantes aportaciones personales del propietario si quieren prestar su apoyo durante la crisis. Sin embargo, si la pólvora ya se ha agotado, esta opción queda denegada, y la insolvencia suele ser la consecuencia lógica.</a:t>
            </a:r>
          </a:p>
          <a:p>
            <a:endParaRPr lang="en-GB" sz="1600" dirty="0">
              <a:solidFill>
                <a:schemeClr val="bg1"/>
              </a:solidFill>
              <a:latin typeface="+mj-lt"/>
              <a:ea typeface="Lato Light" charset="0"/>
              <a:cs typeface="Lato Light" charset="0"/>
            </a:endParaRPr>
          </a:p>
        </p:txBody>
      </p:sp>
      <p:sp>
        <p:nvSpPr>
          <p:cNvPr id="16" name="Freeform 43">
            <a:extLst>
              <a:ext uri="{FF2B5EF4-FFF2-40B4-BE49-F238E27FC236}">
                <a16:creationId xmlns:a16="http://schemas.microsoft.com/office/drawing/2014/main" xmlns="" id="{85471FED-39E3-4DC0-B8D4-C0EEB1BF66CE}"/>
              </a:ext>
            </a:extLst>
          </p:cNvPr>
          <p:cNvSpPr>
            <a:spLocks/>
          </p:cNvSpPr>
          <p:nvPr/>
        </p:nvSpPr>
        <p:spPr bwMode="auto">
          <a:xfrm>
            <a:off x="4598782" y="1806355"/>
            <a:ext cx="6970289" cy="1458678"/>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7" name="Freeform 36">
            <a:extLst>
              <a:ext uri="{FF2B5EF4-FFF2-40B4-BE49-F238E27FC236}">
                <a16:creationId xmlns:a16="http://schemas.microsoft.com/office/drawing/2014/main" xmlns="" id="{D1ADC31F-2DF8-44AD-94B4-07E05CAD46AA}"/>
              </a:ext>
            </a:extLst>
          </p:cNvPr>
          <p:cNvSpPr>
            <a:spLocks/>
          </p:cNvSpPr>
          <p:nvPr/>
        </p:nvSpPr>
        <p:spPr bwMode="auto">
          <a:xfrm>
            <a:off x="3731830" y="1806355"/>
            <a:ext cx="1889898" cy="1458678"/>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1">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8" name="Freeform 37">
            <a:extLst>
              <a:ext uri="{FF2B5EF4-FFF2-40B4-BE49-F238E27FC236}">
                <a16:creationId xmlns:a16="http://schemas.microsoft.com/office/drawing/2014/main" xmlns="" id="{234A7940-65C7-4583-8442-3BAAAFE9D6C7}"/>
              </a:ext>
            </a:extLst>
          </p:cNvPr>
          <p:cNvSpPr>
            <a:spLocks/>
          </p:cNvSpPr>
          <p:nvPr/>
        </p:nvSpPr>
        <p:spPr bwMode="auto">
          <a:xfrm>
            <a:off x="3731829" y="1806355"/>
            <a:ext cx="2530999" cy="1458678"/>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9" name="TextBox 84">
            <a:extLst>
              <a:ext uri="{FF2B5EF4-FFF2-40B4-BE49-F238E27FC236}">
                <a16:creationId xmlns:a16="http://schemas.microsoft.com/office/drawing/2014/main" xmlns="" id="{9054FE8F-15DC-44C7-A593-4B264D73FFD7}"/>
              </a:ext>
            </a:extLst>
          </p:cNvPr>
          <p:cNvSpPr txBox="1"/>
          <p:nvPr/>
        </p:nvSpPr>
        <p:spPr>
          <a:xfrm>
            <a:off x="4104234" y="2140312"/>
            <a:ext cx="720067" cy="369332"/>
          </a:xfrm>
          <a:prstGeom prst="rect">
            <a:avLst/>
          </a:prstGeom>
          <a:noFill/>
        </p:spPr>
        <p:txBody>
          <a:bodyPr wrap="square" rtlCol="0">
            <a:spAutoFit/>
          </a:bodyPr>
          <a:lstStyle/>
          <a:p>
            <a:pPr algn="ctr"/>
            <a:r>
              <a:rPr lang="en-GB" b="1" dirty="0">
                <a:solidFill>
                  <a:schemeClr val="bg1"/>
                </a:solidFill>
                <a:latin typeface="+mj-lt"/>
                <a:ea typeface="Roboto" charset="0"/>
                <a:cs typeface="Roboto" charset="0"/>
              </a:rPr>
              <a:t>STEP</a:t>
            </a:r>
          </a:p>
        </p:txBody>
      </p:sp>
      <p:sp>
        <p:nvSpPr>
          <p:cNvPr id="20" name="Rectangle 85">
            <a:extLst>
              <a:ext uri="{FF2B5EF4-FFF2-40B4-BE49-F238E27FC236}">
                <a16:creationId xmlns:a16="http://schemas.microsoft.com/office/drawing/2014/main" xmlns="" id="{1C09C1DD-FFA2-4C5C-8DF4-64043417D234}"/>
              </a:ext>
            </a:extLst>
          </p:cNvPr>
          <p:cNvSpPr>
            <a:spLocks/>
          </p:cNvSpPr>
          <p:nvPr/>
        </p:nvSpPr>
        <p:spPr bwMode="auto">
          <a:xfrm>
            <a:off x="4038611" y="2447388"/>
            <a:ext cx="851315" cy="5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3601" b="1" spc="113" dirty="0">
                <a:solidFill>
                  <a:schemeClr val="bg1"/>
                </a:solidFill>
                <a:latin typeface="+mj-lt"/>
                <a:ea typeface="Roboto" charset="0"/>
                <a:cs typeface="Roboto" charset="0"/>
                <a:sym typeface="Bebas Neue" charset="0"/>
              </a:rPr>
              <a:t>01</a:t>
            </a:r>
          </a:p>
        </p:txBody>
      </p:sp>
      <p:sp>
        <p:nvSpPr>
          <p:cNvPr id="21" name="TextBox 86">
            <a:extLst>
              <a:ext uri="{FF2B5EF4-FFF2-40B4-BE49-F238E27FC236}">
                <a16:creationId xmlns:a16="http://schemas.microsoft.com/office/drawing/2014/main" xmlns="" id="{445B6772-9148-436E-A758-739CA67829C3}"/>
              </a:ext>
            </a:extLst>
          </p:cNvPr>
          <p:cNvSpPr txBox="1"/>
          <p:nvPr/>
        </p:nvSpPr>
        <p:spPr>
          <a:xfrm>
            <a:off x="5533901" y="2023643"/>
            <a:ext cx="6035170" cy="1015663"/>
          </a:xfrm>
          <a:prstGeom prst="rect">
            <a:avLst/>
          </a:prstGeom>
          <a:noFill/>
        </p:spPr>
        <p:txBody>
          <a:bodyPr wrap="square" rtlCol="0">
            <a:spAutoFit/>
          </a:bodyPr>
          <a:lstStyle/>
          <a:p>
            <a:r>
              <a:rPr lang="en-GB" sz="2000" dirty="0">
                <a:solidFill>
                  <a:schemeClr val="bg1"/>
                </a:solidFill>
                <a:latin typeface="+mj-lt"/>
                <a:ea typeface="Lato Light" charset="0"/>
                <a:cs typeface="Lato Light" charset="0"/>
              </a:rPr>
              <a:t>El propietario invierte dinero privado en la crisis porque quiere salvar su empresa. Esperan que la situación vuelva a cambiar con el próximo gran contrato.</a:t>
            </a:r>
          </a:p>
        </p:txBody>
      </p:sp>
    </p:spTree>
    <p:extLst>
      <p:ext uri="{BB962C8B-B14F-4D97-AF65-F5344CB8AC3E}">
        <p14:creationId xmlns:p14="http://schemas.microsoft.com/office/powerpoint/2010/main" val="125260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220A2FE-1322-4F51-820C-563FE4EF2090}"/>
              </a:ext>
            </a:extLst>
          </p:cNvPr>
          <p:cNvSpPr>
            <a:spLocks noGrp="1"/>
          </p:cNvSpPr>
          <p:nvPr>
            <p:ph type="body" sz="quarter" idx="13"/>
          </p:nvPr>
        </p:nvSpPr>
        <p:spPr>
          <a:xfrm>
            <a:off x="1192696" y="688246"/>
            <a:ext cx="8852375" cy="697353"/>
          </a:xfrm>
        </p:spPr>
        <p:txBody>
          <a:bodyPr/>
          <a:lstStyle/>
          <a:p>
            <a:r>
              <a:rPr lang="en-IE" dirty="0"/>
              <a:t>4. Signos de relajación</a:t>
            </a:r>
          </a:p>
        </p:txBody>
      </p:sp>
      <p:sp>
        <p:nvSpPr>
          <p:cNvPr id="3" name="Text Placeholder 2">
            <a:extLst>
              <a:ext uri="{FF2B5EF4-FFF2-40B4-BE49-F238E27FC236}">
                <a16:creationId xmlns:a16="http://schemas.microsoft.com/office/drawing/2014/main" xmlns="" id="{0E064AAA-AFF2-482F-BC2F-3FDEE0B12057}"/>
              </a:ext>
            </a:extLst>
          </p:cNvPr>
          <p:cNvSpPr>
            <a:spLocks noGrp="1"/>
          </p:cNvSpPr>
          <p:nvPr>
            <p:ph type="body" sz="quarter" idx="14"/>
          </p:nvPr>
        </p:nvSpPr>
        <p:spPr>
          <a:xfrm>
            <a:off x="408347" y="2169544"/>
            <a:ext cx="5417688" cy="3975101"/>
          </a:xfrm>
        </p:spPr>
        <p:txBody>
          <a:bodyPr/>
          <a:lstStyle/>
          <a:p>
            <a:r>
              <a:rPr lang="en-GB" sz="2400" dirty="0">
                <a:latin typeface="+mj-lt"/>
                <a:ea typeface="Lato Light" panose="020F0502020204030203" pitchFamily="34" charset="0"/>
                <a:cs typeface="Lato Light" panose="020F0502020204030203" pitchFamily="34" charset="0"/>
              </a:rPr>
              <a:t>Si las medidas aplicadas tienen éxito, ahora empiezan a aparecer los primeros signos de relajación. </a:t>
            </a:r>
          </a:p>
          <a:p>
            <a:r>
              <a:rPr lang="en-GB" sz="2400" dirty="0">
                <a:latin typeface="+mj-lt"/>
                <a:ea typeface="Lato Light" panose="020F0502020204030203" pitchFamily="34" charset="0"/>
                <a:cs typeface="Lato Light" panose="020F0502020204030203" pitchFamily="34" charset="0"/>
              </a:rPr>
              <a:t>Sin embargo, la reestructuración debe seguir aplicándose de forma coherente. </a:t>
            </a:r>
          </a:p>
          <a:p>
            <a:pPr algn="l"/>
            <a:endParaRPr lang="en-GB" b="0" i="0" dirty="0">
              <a:solidFill>
                <a:srgbClr val="164352"/>
              </a:solidFill>
              <a:effectLst/>
              <a:latin typeface="Untitledsansweb"/>
            </a:endParaRPr>
          </a:p>
          <a:p>
            <a:pPr algn="l"/>
            <a:endParaRPr lang="en-GB" dirty="0">
              <a:solidFill>
                <a:srgbClr val="164352"/>
              </a:solidFill>
              <a:latin typeface="Untitledsansweb"/>
            </a:endParaRPr>
          </a:p>
          <a:p>
            <a:pPr algn="l"/>
            <a:endParaRPr lang="en-GB" b="0" i="0" dirty="0">
              <a:solidFill>
                <a:srgbClr val="164352"/>
              </a:solidFill>
              <a:effectLst/>
              <a:latin typeface="Untitledsansweb"/>
            </a:endParaRPr>
          </a:p>
          <a:p>
            <a:endParaRPr lang="en-IE" dirty="0"/>
          </a:p>
        </p:txBody>
      </p:sp>
      <p:pic>
        <p:nvPicPr>
          <p:cNvPr id="5" name="Picture 4" descr="Text&#10;&#10;Description automatically generated">
            <a:extLst>
              <a:ext uri="{FF2B5EF4-FFF2-40B4-BE49-F238E27FC236}">
                <a16:creationId xmlns:a16="http://schemas.microsoft.com/office/drawing/2014/main" xmlns="" id="{BE0D682D-B1CA-470E-9D1E-83EF85B65376}"/>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6096000" y="2174565"/>
            <a:ext cx="5684955" cy="3553097"/>
          </a:xfrm>
          <a:prstGeom prst="rect">
            <a:avLst/>
          </a:prstGeom>
        </p:spPr>
      </p:pic>
    </p:spTree>
    <p:extLst>
      <p:ext uri="{BB962C8B-B14F-4D97-AF65-F5344CB8AC3E}">
        <p14:creationId xmlns:p14="http://schemas.microsoft.com/office/powerpoint/2010/main" val="1067168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220A2FE-1322-4F51-820C-563FE4EF2090}"/>
              </a:ext>
            </a:extLst>
          </p:cNvPr>
          <p:cNvSpPr>
            <a:spLocks noGrp="1"/>
          </p:cNvSpPr>
          <p:nvPr>
            <p:ph type="body" sz="quarter" idx="13"/>
          </p:nvPr>
        </p:nvSpPr>
        <p:spPr>
          <a:xfrm>
            <a:off x="1192696" y="688246"/>
            <a:ext cx="9414344" cy="697353"/>
          </a:xfrm>
        </p:spPr>
        <p:txBody>
          <a:bodyPr>
            <a:normAutofit/>
          </a:bodyPr>
          <a:lstStyle/>
          <a:p>
            <a:r>
              <a:rPr lang="en-GB" dirty="0"/>
              <a:t>¿De vuelta del </a:t>
            </a:r>
            <a:r>
              <a:rPr lang="en-IE" dirty="0"/>
              <a:t>precipicio? La historia de Evernote</a:t>
            </a:r>
          </a:p>
        </p:txBody>
      </p:sp>
      <p:sp>
        <p:nvSpPr>
          <p:cNvPr id="3" name="Text Placeholder 2">
            <a:extLst>
              <a:ext uri="{FF2B5EF4-FFF2-40B4-BE49-F238E27FC236}">
                <a16:creationId xmlns:a16="http://schemas.microsoft.com/office/drawing/2014/main" xmlns="" id="{0E064AAA-AFF2-482F-BC2F-3FDEE0B12057}"/>
              </a:ext>
            </a:extLst>
          </p:cNvPr>
          <p:cNvSpPr>
            <a:spLocks noGrp="1"/>
          </p:cNvSpPr>
          <p:nvPr>
            <p:ph type="body" sz="quarter" idx="14"/>
          </p:nvPr>
        </p:nvSpPr>
        <p:spPr>
          <a:xfrm>
            <a:off x="578164" y="1986571"/>
            <a:ext cx="11035672" cy="3975101"/>
          </a:xfrm>
        </p:spPr>
        <p:txBody>
          <a:bodyPr/>
          <a:lstStyle/>
          <a:p>
            <a:pPr algn="l"/>
            <a:endParaRPr lang="en-GB" b="0" i="0" dirty="0">
              <a:solidFill>
                <a:srgbClr val="164352"/>
              </a:solidFill>
              <a:effectLst/>
              <a:latin typeface="Untitledsansweb"/>
            </a:endParaRPr>
          </a:p>
          <a:p>
            <a:pPr algn="l"/>
            <a:endParaRPr lang="en-GB" b="0" i="0" dirty="0">
              <a:solidFill>
                <a:srgbClr val="164352"/>
              </a:solidFill>
              <a:effectLst/>
              <a:latin typeface="Untitledsansweb"/>
            </a:endParaRPr>
          </a:p>
          <a:p>
            <a:pPr algn="l"/>
            <a:endParaRPr lang="en-GB" dirty="0">
              <a:solidFill>
                <a:srgbClr val="164352"/>
              </a:solidFill>
              <a:latin typeface="Untitledsansweb"/>
            </a:endParaRPr>
          </a:p>
          <a:p>
            <a:pPr algn="l"/>
            <a:endParaRPr lang="en-GB" b="0" i="0" dirty="0">
              <a:solidFill>
                <a:srgbClr val="164352"/>
              </a:solidFill>
              <a:effectLst/>
              <a:latin typeface="Untitledsansweb"/>
            </a:endParaRPr>
          </a:p>
          <a:p>
            <a:endParaRPr lang="en-IE" dirty="0"/>
          </a:p>
        </p:txBody>
      </p:sp>
      <p:sp>
        <p:nvSpPr>
          <p:cNvPr id="7" name="TextBox 6">
            <a:extLst>
              <a:ext uri="{FF2B5EF4-FFF2-40B4-BE49-F238E27FC236}">
                <a16:creationId xmlns:a16="http://schemas.microsoft.com/office/drawing/2014/main" xmlns="" id="{38DD7F8A-EF33-4FD3-B615-F3B4F4684EA8}"/>
              </a:ext>
            </a:extLst>
          </p:cNvPr>
          <p:cNvSpPr txBox="1"/>
          <p:nvPr/>
        </p:nvSpPr>
        <p:spPr>
          <a:xfrm>
            <a:off x="218258" y="1964353"/>
            <a:ext cx="11533754" cy="4216539"/>
          </a:xfrm>
          <a:prstGeom prst="rect">
            <a:avLst/>
          </a:prstGeom>
          <a:noFill/>
        </p:spPr>
        <p:txBody>
          <a:bodyPr wrap="square">
            <a:spAutoFit/>
          </a:bodyPr>
          <a:lstStyle/>
          <a:p>
            <a:r>
              <a:rPr lang="en-GB" sz="2400" b="0" i="0" dirty="0">
                <a:solidFill>
                  <a:srgbClr val="245473"/>
                </a:solidFill>
                <a:effectLst/>
                <a:latin typeface="+mj-lt"/>
              </a:rPr>
              <a:t>Algunas de las empresas más exitosas del mundo han estado muy cerca de la ruina financiera, pero se han recuperado de forma espectacular. Un ejemplo claro es Evernote, la empresa de software de San Francisco. La empresa se encontró con sólo tres semanas de efectivo en 2008, cuando un inversor clave se retiró al llegar la crisis financiera. Se tomó la dolorosa decisión de cerrar la empresa y ahorrar dinero para los costes legales que implicaba el cierre. Sin embargo, después de que un ávido usuario de Evernote en Suecia invirtiera medio millón de dólares, la empresa volvió a ponerse en marcha, acumuló 100 millones de usuarios en todo el mundo y fue valorada recientemente en 1.000 millones de dólares.</a:t>
            </a:r>
          </a:p>
          <a:p>
            <a:endParaRPr lang="en-GB" sz="2400" dirty="0">
              <a:solidFill>
                <a:srgbClr val="444444"/>
              </a:solidFill>
              <a:latin typeface="OpenSansLight"/>
              <a:ea typeface="Lato Light" panose="020F0502020204030203" pitchFamily="34" charset="0"/>
              <a:cs typeface="Lato Light" panose="020F0502020204030203" pitchFamily="34" charset="0"/>
            </a:endParaRPr>
          </a:p>
          <a:p>
            <a:r>
              <a:rPr lang="en-GB" sz="2800" b="1" dirty="0">
                <a:solidFill>
                  <a:srgbClr val="444444"/>
                </a:solidFill>
                <a:latin typeface="OpenSansLight"/>
                <a:ea typeface="Lato Light" panose="020F0502020204030203" pitchFamily="34" charset="0"/>
                <a:cs typeface="Lato Light" panose="020F0502020204030203" pitchFamily="34" charset="0"/>
              </a:rPr>
              <a:t>LEA: </a:t>
            </a:r>
            <a:r>
              <a:rPr lang="en-GB" sz="2400" b="1" i="0" dirty="0">
                <a:solidFill>
                  <a:srgbClr val="374046"/>
                </a:solidFill>
                <a:effectLst/>
                <a:latin typeface="Inter-Black"/>
                <a:hlinkClick r:id="rId2"/>
              </a:rPr>
              <a:t>Cómo 5 grandes marcas se recuperaron del borde del fracaso</a:t>
            </a:r>
            <a:endParaRPr lang="en-GB" sz="2400" b="1" i="0" dirty="0">
              <a:solidFill>
                <a:srgbClr val="374046"/>
              </a:solidFill>
              <a:effectLst/>
              <a:latin typeface="Inter-Black"/>
            </a:endParaRPr>
          </a:p>
          <a:p>
            <a:endParaRPr lang="en-GB" sz="2400" dirty="0">
              <a:latin typeface="+mj-lt"/>
              <a:ea typeface="Lato Light" panose="020F0502020204030203" pitchFamily="34" charset="0"/>
              <a:cs typeface="Lato Light" panose="020F0502020204030203" pitchFamily="34" charset="0"/>
            </a:endParaRPr>
          </a:p>
        </p:txBody>
      </p:sp>
      <p:sp>
        <p:nvSpPr>
          <p:cNvPr id="4" name="AutoShape 2">
            <a:extLst>
              <a:ext uri="{FF2B5EF4-FFF2-40B4-BE49-F238E27FC236}">
                <a16:creationId xmlns:a16="http://schemas.microsoft.com/office/drawing/2014/main" xmlns="" id="{4F44FA70-ABC0-4DF9-8D07-B3C65239F85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a:extLst>
              <a:ext uri="{FF2B5EF4-FFF2-40B4-BE49-F238E27FC236}">
                <a16:creationId xmlns:a16="http://schemas.microsoft.com/office/drawing/2014/main" xmlns="" id="{2095967D-D4A5-457E-B83C-609C39F8719D}"/>
              </a:ext>
            </a:extLst>
          </p:cNvPr>
          <p:cNvSpPr>
            <a:spLocks noChangeAspect="1" noChangeArrowheads="1"/>
          </p:cNvSpPr>
          <p:nvPr/>
        </p:nvSpPr>
        <p:spPr bwMode="auto">
          <a:xfrm>
            <a:off x="8747760" y="31699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 name="Picture 9">
            <a:extLst>
              <a:ext uri="{FF2B5EF4-FFF2-40B4-BE49-F238E27FC236}">
                <a16:creationId xmlns:a16="http://schemas.microsoft.com/office/drawing/2014/main" xmlns="" id="{BFD5DCC6-2275-4E6A-8E56-687701A7A249}"/>
              </a:ext>
            </a:extLst>
          </p:cNvPr>
          <p:cNvPicPr>
            <a:picLocks noChangeAspect="1"/>
          </p:cNvPicPr>
          <p:nvPr/>
        </p:nvPicPr>
        <p:blipFill>
          <a:blip r:embed="rId3"/>
          <a:stretch>
            <a:fillRect/>
          </a:stretch>
        </p:blipFill>
        <p:spPr>
          <a:xfrm>
            <a:off x="7680960" y="427732"/>
            <a:ext cx="4136366" cy="1255395"/>
          </a:xfrm>
          <a:prstGeom prst="rect">
            <a:avLst/>
          </a:prstGeom>
        </p:spPr>
      </p:pic>
    </p:spTree>
    <p:extLst>
      <p:ext uri="{BB962C8B-B14F-4D97-AF65-F5344CB8AC3E}">
        <p14:creationId xmlns:p14="http://schemas.microsoft.com/office/powerpoint/2010/main" val="152884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220A2FE-1322-4F51-820C-563FE4EF2090}"/>
              </a:ext>
            </a:extLst>
          </p:cNvPr>
          <p:cNvSpPr>
            <a:spLocks noGrp="1"/>
          </p:cNvSpPr>
          <p:nvPr>
            <p:ph type="body" sz="quarter" idx="13"/>
          </p:nvPr>
        </p:nvSpPr>
        <p:spPr>
          <a:xfrm>
            <a:off x="1192696" y="688246"/>
            <a:ext cx="8852375" cy="697353"/>
          </a:xfrm>
        </p:spPr>
        <p:txBody>
          <a:bodyPr/>
          <a:lstStyle/>
          <a:p>
            <a:r>
              <a:rPr lang="en-IE" dirty="0"/>
              <a:t>5. Aprendizaje y resiliencia </a:t>
            </a:r>
          </a:p>
        </p:txBody>
      </p:sp>
      <p:sp>
        <p:nvSpPr>
          <p:cNvPr id="3" name="Text Placeholder 2">
            <a:extLst>
              <a:ext uri="{FF2B5EF4-FFF2-40B4-BE49-F238E27FC236}">
                <a16:creationId xmlns:a16="http://schemas.microsoft.com/office/drawing/2014/main" xmlns="" id="{0E064AAA-AFF2-482F-BC2F-3FDEE0B12057}"/>
              </a:ext>
            </a:extLst>
          </p:cNvPr>
          <p:cNvSpPr>
            <a:spLocks noGrp="1"/>
          </p:cNvSpPr>
          <p:nvPr>
            <p:ph type="body" sz="quarter" idx="14"/>
          </p:nvPr>
        </p:nvSpPr>
        <p:spPr>
          <a:xfrm>
            <a:off x="433246" y="1986571"/>
            <a:ext cx="6583415" cy="3975101"/>
          </a:xfrm>
        </p:spPr>
        <p:txBody>
          <a:bodyPr/>
          <a:lstStyle/>
          <a:p>
            <a:r>
              <a:rPr lang="en-GB" sz="2400" dirty="0">
                <a:latin typeface="+mj-lt"/>
                <a:ea typeface="Lato Light" panose="020F0502020204030203" pitchFamily="34" charset="0"/>
                <a:cs typeface="Lato Light" panose="020F0502020204030203" pitchFamily="34" charset="0"/>
              </a:rPr>
              <a:t>Si la crisis se supera con éxito, hay que sacar las conclusiones adecuadas. Si esto tiene éxito, puede conducir a una resiliencia sostenible ante la crisis.</a:t>
            </a:r>
          </a:p>
          <a:p>
            <a:r>
              <a:rPr lang="en-GB" b="0" i="1" dirty="0">
                <a:effectLst/>
                <a:latin typeface="+mj-lt"/>
              </a:rPr>
              <a:t>"Estoy convencido de que aproximadamente la mitad de lo que separa a los empresarios de éxito de los que no lo son es pura perseverancia. Es tan duro y viertes tanto de tu vida en esta cosa, que hay momentos tan duros en el tiempo que la mayoría de la gente se rinde. Y no les culpo, es realmente duro". </a:t>
            </a:r>
          </a:p>
          <a:p>
            <a:r>
              <a:rPr lang="en-GB" b="0" i="1" dirty="0">
                <a:effectLst/>
                <a:latin typeface="+mj-lt"/>
              </a:rPr>
              <a:t>Steve Jobs, cofundador de Apple</a:t>
            </a:r>
            <a:endParaRPr lang="en-GB" b="0" i="0" dirty="0">
              <a:effectLst/>
              <a:latin typeface="+mj-lt"/>
            </a:endParaRPr>
          </a:p>
          <a:p>
            <a:pPr algn="l"/>
            <a:endParaRPr lang="en-GB" b="0" i="0" dirty="0">
              <a:solidFill>
                <a:srgbClr val="164352"/>
              </a:solidFill>
              <a:effectLst/>
              <a:latin typeface="Untitledsansweb"/>
            </a:endParaRPr>
          </a:p>
          <a:p>
            <a:pPr algn="l"/>
            <a:endParaRPr lang="en-GB" dirty="0">
              <a:solidFill>
                <a:srgbClr val="164352"/>
              </a:solidFill>
              <a:latin typeface="Untitledsansweb"/>
            </a:endParaRPr>
          </a:p>
          <a:p>
            <a:pPr algn="l"/>
            <a:endParaRPr lang="en-GB" b="0" i="0" dirty="0">
              <a:solidFill>
                <a:srgbClr val="164352"/>
              </a:solidFill>
              <a:effectLst/>
              <a:latin typeface="Untitledsansweb"/>
            </a:endParaRPr>
          </a:p>
          <a:p>
            <a:endParaRPr lang="en-IE" dirty="0"/>
          </a:p>
        </p:txBody>
      </p:sp>
      <p:pic>
        <p:nvPicPr>
          <p:cNvPr id="5" name="Picture 4" descr="Logo&#10;&#10;Description automatically generated">
            <a:extLst>
              <a:ext uri="{FF2B5EF4-FFF2-40B4-BE49-F238E27FC236}">
                <a16:creationId xmlns:a16="http://schemas.microsoft.com/office/drawing/2014/main" xmlns="" id="{C71A4DDA-3D8B-4A95-9429-ADB0937D8BDA}"/>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7016661" y="2429692"/>
            <a:ext cx="4872452" cy="2740754"/>
          </a:xfrm>
          <a:prstGeom prst="rect">
            <a:avLst/>
          </a:prstGeom>
        </p:spPr>
      </p:pic>
    </p:spTree>
    <p:extLst>
      <p:ext uri="{BB962C8B-B14F-4D97-AF65-F5344CB8AC3E}">
        <p14:creationId xmlns:p14="http://schemas.microsoft.com/office/powerpoint/2010/main" val="349516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7418B8E-A75B-4C4A-9ED7-AA7DC441C474}"/>
              </a:ext>
            </a:extLst>
          </p:cNvPr>
          <p:cNvSpPr>
            <a:spLocks noGrp="1"/>
          </p:cNvSpPr>
          <p:nvPr>
            <p:ph type="body" sz="quarter" idx="11"/>
          </p:nvPr>
        </p:nvSpPr>
        <p:spPr>
          <a:xfrm>
            <a:off x="6096000" y="2537970"/>
            <a:ext cx="5830189" cy="1582271"/>
          </a:xfrm>
        </p:spPr>
        <p:txBody>
          <a:bodyPr/>
          <a:lstStyle/>
          <a:p>
            <a:r>
              <a:rPr lang="en-IE" sz="4400" dirty="0">
                <a:solidFill>
                  <a:schemeClr val="bg1"/>
                </a:solidFill>
              </a:rPr>
              <a:t>Veamos el contexto de la </a:t>
            </a:r>
            <a:r>
              <a:rPr lang="en-IE" sz="4400" dirty="0"/>
              <a:t>crisis</a:t>
            </a:r>
            <a:r>
              <a:rPr lang="en-IE" sz="4400" dirty="0">
                <a:solidFill>
                  <a:schemeClr val="bg1"/>
                </a:solidFill>
              </a:rPr>
              <a:t> empresarial </a:t>
            </a:r>
            <a:r>
              <a:rPr lang="en-IE" sz="4400" dirty="0"/>
              <a:t>en Europa. ¿Sabía usted que </a:t>
            </a:r>
          </a:p>
          <a:p>
            <a:pPr marL="457200" indent="-457200">
              <a:buFont typeface="Arial" panose="020B0604020202020204" pitchFamily="34" charset="0"/>
              <a:buChar char="•"/>
            </a:pPr>
            <a:r>
              <a:rPr lang="en-IE" sz="2800" dirty="0"/>
              <a:t>¿El tamaño es importante?</a:t>
            </a:r>
          </a:p>
          <a:p>
            <a:pPr marL="457200" indent="-457200">
              <a:buFont typeface="Arial" panose="020B0604020202020204" pitchFamily="34" charset="0"/>
              <a:buChar char="•"/>
            </a:pPr>
            <a:r>
              <a:rPr lang="en-IE" sz="2800" dirty="0">
                <a:solidFill>
                  <a:schemeClr val="bg1"/>
                </a:solidFill>
              </a:rPr>
              <a:t>¿La edad </a:t>
            </a:r>
            <a:r>
              <a:rPr lang="en-IE" sz="2800" dirty="0"/>
              <a:t>es importante?</a:t>
            </a:r>
          </a:p>
          <a:p>
            <a:pPr marL="457200" indent="-457200">
              <a:buFont typeface="Arial" panose="020B0604020202020204" pitchFamily="34" charset="0"/>
              <a:buChar char="•"/>
            </a:pPr>
            <a:r>
              <a:rPr lang="en-IE" sz="2800" dirty="0"/>
              <a:t>¿Importa el sector?</a:t>
            </a:r>
            <a:endParaRPr lang="en-GB" sz="2800" dirty="0">
              <a:solidFill>
                <a:schemeClr val="bg1"/>
              </a:solidFill>
            </a:endParaRPr>
          </a:p>
        </p:txBody>
      </p:sp>
      <p:pic>
        <p:nvPicPr>
          <p:cNvPr id="5" name="Picture 4" descr="A picture containing text, sign, sky, outdoor&#10;&#10;Description automatically generated">
            <a:extLst>
              <a:ext uri="{FF2B5EF4-FFF2-40B4-BE49-F238E27FC236}">
                <a16:creationId xmlns:a16="http://schemas.microsoft.com/office/drawing/2014/main" xmlns="" id="{FA85EE5C-A10F-4AFC-97CD-4D86D448872A}"/>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643617" y="1931759"/>
            <a:ext cx="5104040" cy="3402693"/>
          </a:xfrm>
          <a:prstGeom prst="rect">
            <a:avLst/>
          </a:prstGeom>
        </p:spPr>
      </p:pic>
    </p:spTree>
    <p:extLst>
      <p:ext uri="{BB962C8B-B14F-4D97-AF65-F5344CB8AC3E}">
        <p14:creationId xmlns:p14="http://schemas.microsoft.com/office/powerpoint/2010/main" val="2464859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504840" y="524626"/>
            <a:ext cx="8852375" cy="697353"/>
          </a:xfrm>
        </p:spPr>
        <p:txBody>
          <a:bodyPr>
            <a:normAutofit fontScale="70000" lnSpcReduction="20000"/>
          </a:bodyPr>
          <a:lstStyle/>
          <a:p>
            <a:r>
              <a:rPr lang="en-GB" sz="4000" dirty="0"/>
              <a:t>EN CONTEXTO - El tamaño importa: Insolvencias por categorías de tamaño </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354335" y="1956271"/>
            <a:ext cx="2946452" cy="415887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dirty="0">
                <a:solidFill>
                  <a:schemeClr val="tx1"/>
                </a:solidFill>
                <a:latin typeface="+mj-lt"/>
                <a:ea typeface="Open Sans Light" panose="020B0306030504020204" pitchFamily="34" charset="0"/>
                <a:cs typeface="Open Sans Light" panose="020B0306030504020204" pitchFamily="34" charset="0"/>
              </a:rPr>
              <a:t>Las pequeñas y medianas empresas (PYME) corren estadísticamente más riesgo de sufrir crisis empresariales que las grandes empresas. </a:t>
            </a:r>
          </a:p>
          <a:p>
            <a:pPr algn="l">
              <a:lnSpc>
                <a:spcPct val="100000"/>
              </a:lnSpc>
            </a:pPr>
            <a:endParaRPr lang="en-GB" dirty="0">
              <a:solidFill>
                <a:schemeClr val="tx1"/>
              </a:solidFill>
              <a:latin typeface="+mj-lt"/>
              <a:ea typeface="Open Sans Light" panose="020B0306030504020204" pitchFamily="34" charset="0"/>
              <a:cs typeface="Open Sans Light" panose="020B0306030504020204" pitchFamily="34" charset="0"/>
            </a:endParaRPr>
          </a:p>
          <a:p>
            <a:pPr algn="l">
              <a:lnSpc>
                <a:spcPct val="100000"/>
              </a:lnSpc>
            </a:pPr>
            <a:r>
              <a:rPr lang="en-GB" dirty="0">
                <a:solidFill>
                  <a:srgbClr val="E64D92"/>
                </a:solidFill>
                <a:latin typeface="+mj-lt"/>
                <a:ea typeface="Open Sans Light" panose="020B0306030504020204" pitchFamily="34" charset="0"/>
                <a:cs typeface="Open Sans Light" panose="020B0306030504020204" pitchFamily="34" charset="0"/>
              </a:rPr>
              <a:t>¿Sabe cuáles son las estadísticas en su país?</a:t>
            </a:r>
          </a:p>
          <a:p>
            <a:pPr algn="l">
              <a:lnSpc>
                <a:spcPts val="1500"/>
              </a:lnSpc>
            </a:pP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graphicFrame>
        <p:nvGraphicFramePr>
          <p:cNvPr id="4" name="Diagramm 3">
            <a:extLst>
              <a:ext uri="{FF2B5EF4-FFF2-40B4-BE49-F238E27FC236}">
                <a16:creationId xmlns:a16="http://schemas.microsoft.com/office/drawing/2014/main" xmlns="" id="{472ACC91-BE8E-44C4-B923-7D5F1489EFD6}"/>
              </a:ext>
            </a:extLst>
          </p:cNvPr>
          <p:cNvGraphicFramePr/>
          <p:nvPr>
            <p:extLst>
              <p:ext uri="{D42A27DB-BD31-4B8C-83A1-F6EECF244321}">
                <p14:modId xmlns:p14="http://schemas.microsoft.com/office/powerpoint/2010/main" val="2804224222"/>
              </p:ext>
            </p:extLst>
          </p:nvPr>
        </p:nvGraphicFramePr>
        <p:xfrm>
          <a:off x="3581400" y="2155371"/>
          <a:ext cx="8449019" cy="4055423"/>
        </p:xfrm>
        <a:graphic>
          <a:graphicData uri="http://schemas.openxmlformats.org/drawingml/2006/chart">
            <c:chart xmlns:c="http://schemas.openxmlformats.org/drawingml/2006/chart" xmlns:r="http://schemas.openxmlformats.org/officeDocument/2006/relationships" r:id="rId3"/>
          </a:graphicData>
        </a:graphic>
      </p:graphicFrame>
      <p:sp>
        <p:nvSpPr>
          <p:cNvPr id="25" name="Rechteck 24">
            <a:extLst>
              <a:ext uri="{FF2B5EF4-FFF2-40B4-BE49-F238E27FC236}">
                <a16:creationId xmlns:a16="http://schemas.microsoft.com/office/drawing/2014/main" xmlns="" id="{40BC27F4-D010-4482-BAAD-34D3A8756294}"/>
              </a:ext>
            </a:extLst>
          </p:cNvPr>
          <p:cNvSpPr/>
          <p:nvPr/>
        </p:nvSpPr>
        <p:spPr>
          <a:xfrm>
            <a:off x="550278" y="6310824"/>
            <a:ext cx="1693541" cy="267299"/>
          </a:xfrm>
          <a:prstGeom prst="rect">
            <a:avLst/>
          </a:prstGeom>
        </p:spPr>
        <p:txBody>
          <a:bodyPr vert="horz" wrap="square" lIns="81580" tIns="40790" rIns="81580" bIns="40790" rtlCol="0">
            <a:spAutoFit/>
          </a:bodyPr>
          <a:lstStyle/>
          <a:p>
            <a:pPr defTabSz="1087636">
              <a:lnSpc>
                <a:spcPts val="1500"/>
              </a:lnSpc>
              <a:spcBef>
                <a:spcPct val="20000"/>
              </a:spcBef>
            </a:pPr>
            <a:r>
              <a:rPr lang="en-GB" sz="1000" dirty="0">
                <a:latin typeface="+mj-lt"/>
              </a:rPr>
              <a:t>Fuente: </a:t>
            </a:r>
            <a:r>
              <a:rPr lang="en-GB" sz="1000" dirty="0" err="1">
                <a:latin typeface="+mj-lt"/>
              </a:rPr>
              <a:t>Creditreform</a:t>
            </a:r>
            <a:endParaRPr lang="en-GB" sz="1000" dirty="0">
              <a:latin typeface="+mj-lt"/>
            </a:endParaRPr>
          </a:p>
        </p:txBody>
      </p:sp>
    </p:spTree>
    <p:extLst>
      <p:ext uri="{BB962C8B-B14F-4D97-AF65-F5344CB8AC3E}">
        <p14:creationId xmlns:p14="http://schemas.microsoft.com/office/powerpoint/2010/main" val="204089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p:txBody>
          <a:bodyPr/>
          <a:lstStyle/>
          <a:p>
            <a:r>
              <a:rPr lang="en-GB" dirty="0"/>
              <a:t>La edad es importante: Insolvencias por edad de la empresa</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319697" y="1975477"/>
            <a:ext cx="2656061" cy="414502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dirty="0">
                <a:solidFill>
                  <a:schemeClr val="tx1"/>
                </a:solidFill>
                <a:latin typeface="+mj-lt"/>
                <a:ea typeface="Open Sans Light" panose="020B0306030504020204" pitchFamily="34" charset="0"/>
                <a:cs typeface="Open Sans Light" panose="020B0306030504020204" pitchFamily="34" charset="0"/>
              </a:rPr>
              <a:t>Es un hecho lamentable que, sobre todo las empresas jóvenes, estén en peligro de insolvencia. Las razones de ello radican tanto en sus menores recursos de capital como en su inexperiencia para afrontar las crisis</a:t>
            </a:r>
            <a:r>
              <a:rPr lang="en-GB" sz="2200" dirty="0">
                <a:solidFill>
                  <a:schemeClr val="tx1"/>
                </a:solidFill>
                <a:latin typeface="+mj-lt"/>
                <a:ea typeface="Open Sans Light" panose="020B0306030504020204" pitchFamily="34" charset="0"/>
                <a:cs typeface="Open Sans Light" panose="020B0306030504020204" pitchFamily="34" charset="0"/>
              </a:rPr>
              <a:t>. </a:t>
            </a:r>
          </a:p>
        </p:txBody>
      </p:sp>
      <p:graphicFrame>
        <p:nvGraphicFramePr>
          <p:cNvPr id="4" name="Diagramm 3">
            <a:extLst>
              <a:ext uri="{FF2B5EF4-FFF2-40B4-BE49-F238E27FC236}">
                <a16:creationId xmlns:a16="http://schemas.microsoft.com/office/drawing/2014/main" xmlns="" id="{472ACC91-BE8E-44C4-B923-7D5F1489EFD6}"/>
              </a:ext>
            </a:extLst>
          </p:cNvPr>
          <p:cNvGraphicFramePr/>
          <p:nvPr>
            <p:extLst>
              <p:ext uri="{D42A27DB-BD31-4B8C-83A1-F6EECF244321}">
                <p14:modId xmlns:p14="http://schemas.microsoft.com/office/powerpoint/2010/main" val="2135328292"/>
              </p:ext>
            </p:extLst>
          </p:nvPr>
        </p:nvGraphicFramePr>
        <p:xfrm>
          <a:off x="3492137" y="2002971"/>
          <a:ext cx="8149584" cy="4135362"/>
        </p:xfrm>
        <a:graphic>
          <a:graphicData uri="http://schemas.openxmlformats.org/drawingml/2006/chart">
            <c:chart xmlns:c="http://schemas.openxmlformats.org/drawingml/2006/chart" xmlns:r="http://schemas.openxmlformats.org/officeDocument/2006/relationships" r:id="rId3"/>
          </a:graphicData>
        </a:graphic>
      </p:graphicFrame>
      <p:sp>
        <p:nvSpPr>
          <p:cNvPr id="25" name="Rechteck 24">
            <a:extLst>
              <a:ext uri="{FF2B5EF4-FFF2-40B4-BE49-F238E27FC236}">
                <a16:creationId xmlns:a16="http://schemas.microsoft.com/office/drawing/2014/main" xmlns="" id="{40BC27F4-D010-4482-BAAD-34D3A8756294}"/>
              </a:ext>
            </a:extLst>
          </p:cNvPr>
          <p:cNvSpPr/>
          <p:nvPr/>
        </p:nvSpPr>
        <p:spPr>
          <a:xfrm>
            <a:off x="550278" y="6310824"/>
            <a:ext cx="1693541" cy="267299"/>
          </a:xfrm>
          <a:prstGeom prst="rect">
            <a:avLst/>
          </a:prstGeom>
        </p:spPr>
        <p:txBody>
          <a:bodyPr vert="horz" wrap="square" lIns="81580" tIns="40790" rIns="81580" bIns="40790" rtlCol="0">
            <a:spAutoFit/>
          </a:bodyPr>
          <a:lstStyle/>
          <a:p>
            <a:pPr defTabSz="1087636">
              <a:lnSpc>
                <a:spcPts val="1500"/>
              </a:lnSpc>
              <a:spcBef>
                <a:spcPct val="20000"/>
              </a:spcBef>
            </a:pPr>
            <a:r>
              <a:rPr lang="en-GB" sz="1000" dirty="0">
                <a:latin typeface="+mj-lt"/>
              </a:rPr>
              <a:t>Fuente: </a:t>
            </a:r>
            <a:r>
              <a:rPr lang="en-GB" sz="1000" dirty="0" err="1">
                <a:latin typeface="+mj-lt"/>
              </a:rPr>
              <a:t>Creditreform</a:t>
            </a:r>
            <a:endParaRPr lang="en-GB" sz="1000" dirty="0">
              <a:latin typeface="+mj-lt"/>
            </a:endParaRPr>
          </a:p>
        </p:txBody>
      </p:sp>
    </p:spTree>
    <p:extLst>
      <p:ext uri="{BB962C8B-B14F-4D97-AF65-F5344CB8AC3E}">
        <p14:creationId xmlns:p14="http://schemas.microsoft.com/office/powerpoint/2010/main" val="896895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p:txBody>
          <a:bodyPr>
            <a:normAutofit/>
          </a:bodyPr>
          <a:lstStyle/>
          <a:p>
            <a:r>
              <a:rPr lang="en-GB" dirty="0"/>
              <a:t>Asuntos de la industria: Insolvencias por sectores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304800" y="2381332"/>
            <a:ext cx="2242457" cy="303703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dirty="0">
                <a:solidFill>
                  <a:schemeClr val="tx1"/>
                </a:solidFill>
                <a:latin typeface="+mj-lt"/>
                <a:ea typeface="Open Sans Light" panose="020B0306030504020204" pitchFamily="34" charset="0"/>
                <a:cs typeface="Open Sans Light" panose="020B0306030504020204" pitchFamily="34" charset="0"/>
              </a:rPr>
              <a:t>Algunas industrias son más arriesgadas que otras. Suelen ser los sectores en los que suelen operar las empresas más pequeñas.</a:t>
            </a:r>
          </a:p>
        </p:txBody>
      </p:sp>
      <p:graphicFrame>
        <p:nvGraphicFramePr>
          <p:cNvPr id="4" name="Diagramm 3">
            <a:extLst>
              <a:ext uri="{FF2B5EF4-FFF2-40B4-BE49-F238E27FC236}">
                <a16:creationId xmlns:a16="http://schemas.microsoft.com/office/drawing/2014/main" xmlns="" id="{472ACC91-BE8E-44C4-B923-7D5F1489EFD6}"/>
              </a:ext>
            </a:extLst>
          </p:cNvPr>
          <p:cNvGraphicFramePr/>
          <p:nvPr>
            <p:extLst>
              <p:ext uri="{D42A27DB-BD31-4B8C-83A1-F6EECF244321}">
                <p14:modId xmlns:p14="http://schemas.microsoft.com/office/powerpoint/2010/main" val="2530838825"/>
              </p:ext>
            </p:extLst>
          </p:nvPr>
        </p:nvGraphicFramePr>
        <p:xfrm>
          <a:off x="2716695" y="2002970"/>
          <a:ext cx="9265508" cy="4421581"/>
        </p:xfrm>
        <a:graphic>
          <a:graphicData uri="http://schemas.openxmlformats.org/drawingml/2006/chart">
            <c:chart xmlns:c="http://schemas.openxmlformats.org/drawingml/2006/chart" xmlns:r="http://schemas.openxmlformats.org/officeDocument/2006/relationships" r:id="rId3"/>
          </a:graphicData>
        </a:graphic>
      </p:graphicFrame>
      <p:sp>
        <p:nvSpPr>
          <p:cNvPr id="25" name="Rechteck 24">
            <a:extLst>
              <a:ext uri="{FF2B5EF4-FFF2-40B4-BE49-F238E27FC236}">
                <a16:creationId xmlns:a16="http://schemas.microsoft.com/office/drawing/2014/main" xmlns="" id="{40BC27F4-D010-4482-BAAD-34D3A8756294}"/>
              </a:ext>
            </a:extLst>
          </p:cNvPr>
          <p:cNvSpPr/>
          <p:nvPr/>
        </p:nvSpPr>
        <p:spPr>
          <a:xfrm>
            <a:off x="550278" y="6310824"/>
            <a:ext cx="1693541" cy="260502"/>
          </a:xfrm>
          <a:prstGeom prst="rect">
            <a:avLst/>
          </a:prstGeom>
        </p:spPr>
        <p:txBody>
          <a:bodyPr vert="horz" wrap="square" lIns="81580" tIns="40790" rIns="81580" bIns="40790" rtlCol="0">
            <a:spAutoFit/>
          </a:bodyPr>
          <a:lstStyle/>
          <a:p>
            <a:pPr defTabSz="1087636">
              <a:lnSpc>
                <a:spcPts val="1500"/>
              </a:lnSpc>
              <a:spcBef>
                <a:spcPct val="20000"/>
              </a:spcBef>
            </a:pPr>
            <a:r>
              <a:rPr lang="en-GB" sz="1000" dirty="0">
                <a:latin typeface="+mj-lt"/>
              </a:rPr>
              <a:t>Fuente: </a:t>
            </a:r>
            <a:r>
              <a:rPr lang="en-GB" sz="1000" dirty="0" err="1">
                <a:latin typeface="+mj-lt"/>
              </a:rPr>
              <a:t>Creditreform</a:t>
            </a:r>
            <a:endParaRPr lang="en-GB" sz="1000" dirty="0">
              <a:latin typeface="+mj-lt"/>
            </a:endParaRPr>
          </a:p>
        </p:txBody>
      </p:sp>
    </p:spTree>
    <p:extLst>
      <p:ext uri="{BB962C8B-B14F-4D97-AF65-F5344CB8AC3E}">
        <p14:creationId xmlns:p14="http://schemas.microsoft.com/office/powerpoint/2010/main" val="174792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1528554" y="0"/>
            <a:ext cx="9821959" cy="1582271"/>
          </a:xfrm>
        </p:spPr>
        <p:txBody>
          <a:bodyPr/>
          <a:lstStyle/>
          <a:p>
            <a:r>
              <a:rPr lang="en-GB" b="1" dirty="0"/>
              <a:t>Lo que aprenderás del Módulo 01 .. </a:t>
            </a:r>
          </a:p>
        </p:txBody>
      </p:sp>
      <p:sp>
        <p:nvSpPr>
          <p:cNvPr id="4" name="TextBox 3">
            <a:extLst>
              <a:ext uri="{FF2B5EF4-FFF2-40B4-BE49-F238E27FC236}">
                <a16:creationId xmlns:a16="http://schemas.microsoft.com/office/drawing/2014/main" xmlns="" id="{562838D1-CDDB-4866-97B5-C8EA24C6919C}"/>
              </a:ext>
            </a:extLst>
          </p:cNvPr>
          <p:cNvSpPr txBox="1"/>
          <p:nvPr/>
        </p:nvSpPr>
        <p:spPr>
          <a:xfrm>
            <a:off x="1255211" y="1201581"/>
            <a:ext cx="10729959" cy="5016758"/>
          </a:xfrm>
          <a:prstGeom prst="rect">
            <a:avLst/>
          </a:prstGeom>
          <a:noFill/>
        </p:spPr>
        <p:txBody>
          <a:bodyPr wrap="square">
            <a:spAutoFit/>
          </a:bodyPr>
          <a:lstStyle/>
          <a:p>
            <a:r>
              <a:rPr lang="en-IE" sz="2000" dirty="0">
                <a:solidFill>
                  <a:schemeClr val="bg1"/>
                </a:solidFill>
              </a:rPr>
              <a:t>En el Módulo 1, le presentaremos las definiciones de crisis empresarial, solvencia y, sobre todo, de </a:t>
            </a:r>
            <a:r>
              <a:rPr lang="en-IE" sz="2000" dirty="0" err="1">
                <a:solidFill>
                  <a:schemeClr val="bg1"/>
                </a:solidFill>
              </a:rPr>
              <a:t>cambio de rumbo</a:t>
            </a:r>
            <a:r>
              <a:rPr lang="en-IE" sz="2000" dirty="0">
                <a:solidFill>
                  <a:schemeClr val="bg1"/>
                </a:solidFill>
              </a:rPr>
              <a:t>. Escrito por algunos de los mejores expertos en crisis empresariales de Europa, le proporcionamos un </a:t>
            </a:r>
            <a:r>
              <a:rPr lang="en-GB" sz="2000" b="1" dirty="0">
                <a:solidFill>
                  <a:schemeClr val="bg1"/>
                </a:solidFill>
                <a:latin typeface="+mj-lt"/>
                <a:ea typeface="Open Sans Light" panose="020B0306030504020204" pitchFamily="34" charset="0"/>
                <a:cs typeface="Open Sans Light" panose="020B0306030504020204" pitchFamily="34" charset="0"/>
              </a:rPr>
              <a:t>aprendizaje conciso y valioso. En el Módulo 01, Introducción a las crisis empresariales</a:t>
            </a:r>
            <a:r>
              <a:rPr lang="en-IE" sz="2000" dirty="0" err="1">
                <a:solidFill>
                  <a:schemeClr val="bg1"/>
                </a:solidFill>
              </a:rPr>
              <a:t>, se </a:t>
            </a:r>
            <a:r>
              <a:rPr lang="en-IE" sz="2000" dirty="0">
                <a:solidFill>
                  <a:schemeClr val="bg1"/>
                </a:solidFill>
              </a:rPr>
              <a:t>beneficiará de aprender a </a:t>
            </a:r>
          </a:p>
          <a:p>
            <a:endParaRPr lang="en-IE" sz="2000" dirty="0">
              <a:solidFill>
                <a:schemeClr val="bg1"/>
              </a:solidFill>
            </a:endParaRPr>
          </a:p>
          <a:p>
            <a:pPr marL="342900" indent="-342900">
              <a:buFont typeface="Arial" panose="020B0604020202020204" pitchFamily="34" charset="0"/>
              <a:buChar char="•"/>
            </a:pPr>
            <a:r>
              <a:rPr lang="en-IE" sz="2000" dirty="0">
                <a:solidFill>
                  <a:schemeClr val="bg1"/>
                </a:solidFill>
              </a:rPr>
              <a:t>Entender las 4 razones clave por las que una crisis empresarial es </a:t>
            </a:r>
            <a:r>
              <a:rPr lang="en-GB" sz="2000" dirty="0">
                <a:solidFill>
                  <a:schemeClr val="bg1"/>
                </a:solidFill>
              </a:rPr>
              <a:t>complicada</a:t>
            </a:r>
          </a:p>
          <a:p>
            <a:pPr marL="342900" indent="-342900">
              <a:buFont typeface="Arial" panose="020B0604020202020204" pitchFamily="34" charset="0"/>
              <a:buChar char="•"/>
            </a:pPr>
            <a:r>
              <a:rPr lang="en-GB" sz="2000" dirty="0">
                <a:solidFill>
                  <a:schemeClr val="bg1"/>
                </a:solidFill>
              </a:rPr>
              <a:t>Mejora del </a:t>
            </a:r>
            <a:r>
              <a:rPr lang="en-IE" sz="2000" dirty="0">
                <a:solidFill>
                  <a:schemeClr val="bg1"/>
                </a:solidFill>
              </a:rPr>
              <a:t>proceso vital de reconocimiento, estableciendo las 5 etapas claras para reconocer una crisis. </a:t>
            </a:r>
          </a:p>
          <a:p>
            <a:pPr marL="342900" indent="-342900">
              <a:buFont typeface="Arial" panose="020B0604020202020204" pitchFamily="34" charset="0"/>
              <a:buChar char="•"/>
            </a:pPr>
            <a:r>
              <a:rPr lang="en-GB" sz="2000" b="1" dirty="0">
                <a:solidFill>
                  <a:schemeClr val="bg1"/>
                </a:solidFill>
                <a:latin typeface="+mj-lt"/>
                <a:ea typeface="Open Sans Light" panose="020B0306030504020204" pitchFamily="34" charset="0"/>
                <a:cs typeface="Open Sans Light" panose="020B0306030504020204" pitchFamily="34" charset="0"/>
              </a:rPr>
              <a:t>Comprender el valor y el impacto de una visión externa objetiva en una crisis. </a:t>
            </a:r>
          </a:p>
          <a:p>
            <a:pPr marL="342900" indent="-342900">
              <a:buFont typeface="Arial" panose="020B0604020202020204" pitchFamily="34" charset="0"/>
              <a:buChar char="•"/>
            </a:pPr>
            <a:r>
              <a:rPr lang="en-GB" sz="2000" b="1" dirty="0">
                <a:solidFill>
                  <a:schemeClr val="bg1"/>
                </a:solidFill>
                <a:latin typeface="+mj-lt"/>
                <a:ea typeface="Open Sans Light" panose="020B0306030504020204" pitchFamily="34" charset="0"/>
                <a:cs typeface="Open Sans Light" panose="020B0306030504020204" pitchFamily="34" charset="0"/>
              </a:rPr>
              <a:t>Reconocer la cronología de una crisis empresarial </a:t>
            </a:r>
          </a:p>
          <a:p>
            <a:pPr marL="342900" indent="-342900">
              <a:buFont typeface="Arial" panose="020B0604020202020204" pitchFamily="34" charset="0"/>
              <a:buChar char="•"/>
            </a:pPr>
            <a:endParaRPr lang="en-GB" sz="2000" dirty="0">
              <a:solidFill>
                <a:schemeClr val="bg1"/>
              </a:solidFill>
            </a:endParaRPr>
          </a:p>
          <a:p>
            <a:r>
              <a:rPr lang="en-IE" sz="2000" dirty="0">
                <a:solidFill>
                  <a:schemeClr val="bg1"/>
                </a:solidFill>
              </a:rPr>
              <a:t>En nuestra sección final, le ofrecemos un </a:t>
            </a:r>
            <a:r>
              <a:rPr lang="en-GB" sz="2000" dirty="0">
                <a:solidFill>
                  <a:schemeClr val="bg1"/>
                </a:solidFill>
              </a:rPr>
              <a:t>viaje paso a paso a través de la Cadena de Valor a la Cadena de Crisis con ejemplos aplicables. </a:t>
            </a:r>
          </a:p>
          <a:p>
            <a:endParaRPr lang="en-GB" sz="2000" dirty="0">
              <a:solidFill>
                <a:schemeClr val="bg1"/>
              </a:solidFill>
            </a:endParaRPr>
          </a:p>
          <a:p>
            <a:r>
              <a:rPr lang="en-GB" sz="2000" b="1" dirty="0">
                <a:solidFill>
                  <a:schemeClr val="bg1"/>
                </a:solidFill>
              </a:rPr>
              <a:t>Le invitamos a aplicar lo aprendido en el Módulo 01 descargando nuestro </a:t>
            </a:r>
            <a:r>
              <a:rPr lang="en-GB" sz="2000" b="1" dirty="0" err="1">
                <a:solidFill>
                  <a:schemeClr val="bg1"/>
                </a:solidFill>
              </a:rPr>
              <a:t>Cuaderno de Trabajo </a:t>
            </a:r>
            <a:r>
              <a:rPr lang="en-GB" sz="2000" b="1" dirty="0">
                <a:solidFill>
                  <a:schemeClr val="bg1"/>
                </a:solidFill>
              </a:rPr>
              <a:t>para completar su propia Evaluación de la Cadena de Valor a la Cadena de Crisis. </a:t>
            </a:r>
          </a:p>
          <a:p>
            <a:endParaRPr lang="en-GB" sz="2000" dirty="0">
              <a:solidFill>
                <a:schemeClr val="bg1"/>
              </a:solidFill>
            </a:endParaRPr>
          </a:p>
          <a:p>
            <a:endParaRPr lang="en-IE" sz="2000" dirty="0">
              <a:solidFill>
                <a:schemeClr val="bg1"/>
              </a:solidFill>
            </a:endParaRPr>
          </a:p>
        </p:txBody>
      </p:sp>
    </p:spTree>
    <p:extLst>
      <p:ext uri="{BB962C8B-B14F-4D97-AF65-F5344CB8AC3E}">
        <p14:creationId xmlns:p14="http://schemas.microsoft.com/office/powerpoint/2010/main" val="108114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7418B8E-A75B-4C4A-9ED7-AA7DC441C474}"/>
              </a:ext>
            </a:extLst>
          </p:cNvPr>
          <p:cNvSpPr>
            <a:spLocks noGrp="1"/>
          </p:cNvSpPr>
          <p:nvPr>
            <p:ph type="body" sz="quarter" idx="11"/>
          </p:nvPr>
        </p:nvSpPr>
        <p:spPr>
          <a:xfrm>
            <a:off x="5584371" y="2777456"/>
            <a:ext cx="5830189" cy="1582271"/>
          </a:xfrm>
        </p:spPr>
        <p:txBody>
          <a:bodyPr/>
          <a:lstStyle/>
          <a:p>
            <a:r>
              <a:rPr lang="en-GB" sz="4800" dirty="0">
                <a:solidFill>
                  <a:schemeClr val="bg1"/>
                </a:solidFill>
                <a:latin typeface="+mj-lt"/>
                <a:ea typeface="Open Sans Light" panose="020B0306030504020204" pitchFamily="34" charset="0"/>
                <a:cs typeface="Open Sans Light" panose="020B0306030504020204" pitchFamily="34" charset="0"/>
              </a:rPr>
              <a:t>Comprender el valor y el impacto de una visión externa objetiva en una crisis. </a:t>
            </a:r>
          </a:p>
          <a:p>
            <a:pPr marL="457200" indent="-457200">
              <a:buFont typeface="Arial" panose="020B0604020202020204" pitchFamily="34" charset="0"/>
              <a:buChar char="•"/>
            </a:pPr>
            <a:endParaRPr lang="en-GB" sz="2800" dirty="0">
              <a:solidFill>
                <a:schemeClr val="bg1"/>
              </a:solidFill>
            </a:endParaRPr>
          </a:p>
        </p:txBody>
      </p:sp>
      <p:pic>
        <p:nvPicPr>
          <p:cNvPr id="11" name="Picture 10" descr="Logo&#10;&#10;Description automatically generated">
            <a:extLst>
              <a:ext uri="{FF2B5EF4-FFF2-40B4-BE49-F238E27FC236}">
                <a16:creationId xmlns:a16="http://schemas.microsoft.com/office/drawing/2014/main" xmlns="" id="{D8ED55B9-A97A-4F43-862E-AA3EFED8DCC1}"/>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76941" y="2227033"/>
            <a:ext cx="4613729" cy="2306865"/>
          </a:xfrm>
          <a:prstGeom prst="rect">
            <a:avLst/>
          </a:prstGeom>
        </p:spPr>
      </p:pic>
    </p:spTree>
    <p:extLst>
      <p:ext uri="{BB962C8B-B14F-4D97-AF65-F5344CB8AC3E}">
        <p14:creationId xmlns:p14="http://schemas.microsoft.com/office/powerpoint/2010/main" val="4172816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2618724" y="322664"/>
            <a:ext cx="8852375" cy="697353"/>
          </a:xfrm>
        </p:spPr>
        <p:txBody>
          <a:bodyPr/>
          <a:lstStyle/>
          <a:p>
            <a:r>
              <a:rPr lang="en-GB" dirty="0"/>
              <a:t>El valor de la perspectiva externa</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80622" y="1859567"/>
            <a:ext cx="3258603" cy="429276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900" dirty="0">
                <a:solidFill>
                  <a:schemeClr val="tx1"/>
                </a:solidFill>
                <a:latin typeface="+mj-lt"/>
                <a:ea typeface="Open Sans Light" panose="020B0306030504020204" pitchFamily="34" charset="0"/>
                <a:cs typeface="Open Sans Light" panose="020B0306030504020204" pitchFamily="34" charset="0"/>
              </a:rPr>
              <a:t>Si se pregunta a la dirección por las causas de la crisis, las personas que actúan suelen llegar a atribuciones de causas completamente diferentes a las de los consultores externos. </a:t>
            </a:r>
          </a:p>
          <a:p>
            <a:pPr algn="l">
              <a:lnSpc>
                <a:spcPct val="100000"/>
              </a:lnSpc>
            </a:pPr>
            <a:r>
              <a:rPr lang="en-GB" sz="1900" dirty="0">
                <a:solidFill>
                  <a:schemeClr val="tx1"/>
                </a:solidFill>
                <a:latin typeface="+mj-lt"/>
                <a:ea typeface="Open Sans Light" panose="020B0306030504020204" pitchFamily="34" charset="0"/>
                <a:cs typeface="Open Sans Light" panose="020B0306030504020204" pitchFamily="34" charset="0"/>
              </a:rPr>
              <a:t>Mientras que la dirección tiende naturalmente a atribuir la crisis a factores externos y ve pocos errores a nivel interno, la visión externa de los consultores suele ser contradictoria.</a:t>
            </a:r>
          </a:p>
          <a:p>
            <a:pPr algn="l">
              <a:lnSpc>
                <a:spcPct val="100000"/>
              </a:lnSpc>
            </a:pPr>
            <a:r>
              <a:rPr lang="en-GB" sz="1900" dirty="0">
                <a:solidFill>
                  <a:schemeClr val="tx1"/>
                </a:solidFill>
                <a:latin typeface="+mj-lt"/>
                <a:ea typeface="Open Sans Light" panose="020B0306030504020204" pitchFamily="34" charset="0"/>
                <a:cs typeface="Open Sans Light" panose="020B0306030504020204" pitchFamily="34" charset="0"/>
              </a:rPr>
              <a:t>Una visión objetiva desde el exterior es especialmente útil en una crisis.</a:t>
            </a:r>
          </a:p>
        </p:txBody>
      </p:sp>
      <p:graphicFrame>
        <p:nvGraphicFramePr>
          <p:cNvPr id="6" name="object 22">
            <a:extLst>
              <a:ext uri="{FF2B5EF4-FFF2-40B4-BE49-F238E27FC236}">
                <a16:creationId xmlns:a16="http://schemas.microsoft.com/office/drawing/2014/main" xmlns="" id="{2DFDEC16-9E23-44C5-A1C8-BDB047CF2A40}"/>
              </a:ext>
            </a:extLst>
          </p:cNvPr>
          <p:cNvGraphicFramePr>
            <a:graphicFrameLocks noGrp="1"/>
          </p:cNvGraphicFramePr>
          <p:nvPr>
            <p:extLst>
              <p:ext uri="{D42A27DB-BD31-4B8C-83A1-F6EECF244321}">
                <p14:modId xmlns:p14="http://schemas.microsoft.com/office/powerpoint/2010/main" val="1208976224"/>
              </p:ext>
            </p:extLst>
          </p:nvPr>
        </p:nvGraphicFramePr>
        <p:xfrm>
          <a:off x="3339225" y="1352600"/>
          <a:ext cx="8758415" cy="5581013"/>
        </p:xfrm>
        <a:graphic>
          <a:graphicData uri="http://schemas.openxmlformats.org/drawingml/2006/table">
            <a:tbl>
              <a:tblPr firstRow="1" bandRow="1">
                <a:tableStyleId>{2D5ABB26-0587-4C30-8999-92F81FD0307C}</a:tableStyleId>
              </a:tblPr>
              <a:tblGrid>
                <a:gridCol w="3092838">
                  <a:extLst>
                    <a:ext uri="{9D8B030D-6E8A-4147-A177-3AD203B41FA5}">
                      <a16:colId xmlns:a16="http://schemas.microsoft.com/office/drawing/2014/main" xmlns="" val="20000"/>
                    </a:ext>
                  </a:extLst>
                </a:gridCol>
                <a:gridCol w="2842963">
                  <a:extLst>
                    <a:ext uri="{9D8B030D-6E8A-4147-A177-3AD203B41FA5}">
                      <a16:colId xmlns:a16="http://schemas.microsoft.com/office/drawing/2014/main" xmlns="" val="20001"/>
                    </a:ext>
                  </a:extLst>
                </a:gridCol>
                <a:gridCol w="2822614">
                  <a:extLst>
                    <a:ext uri="{9D8B030D-6E8A-4147-A177-3AD203B41FA5}">
                      <a16:colId xmlns:a16="http://schemas.microsoft.com/office/drawing/2014/main" xmlns="" val="20002"/>
                    </a:ext>
                  </a:extLst>
                </a:gridCol>
              </a:tblGrid>
              <a:tr h="371466">
                <a:tc>
                  <a:txBody>
                    <a:bodyPr/>
                    <a:lstStyle/>
                    <a:p>
                      <a:pPr marL="91440" algn="ctr">
                        <a:lnSpc>
                          <a:spcPct val="100000"/>
                        </a:lnSpc>
                        <a:spcBef>
                          <a:spcPts val="1145"/>
                        </a:spcBef>
                      </a:pPr>
                      <a:r>
                        <a:rPr lang="en-GB" sz="1600" b="1" dirty="0">
                          <a:solidFill>
                            <a:srgbClr val="FFFFFF"/>
                          </a:solidFill>
                          <a:latin typeface="Arial"/>
                          <a:cs typeface="Arial"/>
                        </a:rPr>
                        <a:t>Factores externos</a:t>
                      </a:r>
                      <a:endParaRPr lang="en-GB" sz="1600" dirty="0">
                        <a:latin typeface="Arial"/>
                        <a:cs typeface="Arial"/>
                      </a:endParaRPr>
                    </a:p>
                  </a:txBody>
                  <a:tcPr marL="0" marR="0" marT="1454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2179"/>
                    </a:solidFill>
                  </a:tcPr>
                </a:tc>
                <a:tc>
                  <a:txBody>
                    <a:bodyPr/>
                    <a:lstStyle/>
                    <a:p>
                      <a:pPr marL="146050" algn="ctr">
                        <a:lnSpc>
                          <a:spcPct val="100000"/>
                        </a:lnSpc>
                        <a:spcBef>
                          <a:spcPts val="840"/>
                        </a:spcBef>
                      </a:pPr>
                      <a:r>
                        <a:rPr lang="en-GB" sz="1600" b="1" spc="-10" dirty="0">
                          <a:solidFill>
                            <a:srgbClr val="FFFFFF"/>
                          </a:solidFill>
                          <a:latin typeface="+mn-lt"/>
                          <a:cs typeface="Calibri"/>
                        </a:rPr>
                        <a:t>Asimetría perceptiva</a:t>
                      </a:r>
                      <a:endParaRPr lang="en-GB" sz="1600" dirty="0">
                        <a:latin typeface="Calibri"/>
                        <a:cs typeface="Calibri"/>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2179"/>
                    </a:solidFill>
                  </a:tcPr>
                </a:tc>
                <a:tc>
                  <a:txBody>
                    <a:bodyPr/>
                    <a:lstStyle/>
                    <a:p>
                      <a:pPr marL="106680" algn="ctr">
                        <a:lnSpc>
                          <a:spcPct val="100000"/>
                        </a:lnSpc>
                        <a:spcBef>
                          <a:spcPts val="1155"/>
                        </a:spcBef>
                      </a:pPr>
                      <a:r>
                        <a:rPr lang="en-GB" sz="1600" b="1" spc="-5" dirty="0">
                          <a:solidFill>
                            <a:srgbClr val="FFFFFF"/>
                          </a:solidFill>
                          <a:latin typeface="Arial"/>
                          <a:cs typeface="Arial"/>
                        </a:rPr>
                        <a:t>Factores internos</a:t>
                      </a:r>
                      <a:endParaRPr lang="en-GB" sz="1600" dirty="0">
                        <a:latin typeface="Arial"/>
                        <a:cs typeface="Arial"/>
                      </a:endParaRPr>
                    </a:p>
                  </a:txBody>
                  <a:tcPr marL="0" marR="0" marT="146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2179"/>
                    </a:solidFill>
                  </a:tcPr>
                </a:tc>
                <a:extLst>
                  <a:ext uri="{0D108BD9-81ED-4DB2-BD59-A6C34878D82A}">
                    <a16:rowId xmlns:a16="http://schemas.microsoft.com/office/drawing/2014/main" xmlns="" val="10000"/>
                  </a:ext>
                </a:extLst>
              </a:tr>
              <a:tr h="295383">
                <a:tc>
                  <a:txBody>
                    <a:bodyPr/>
                    <a:lstStyle/>
                    <a:p>
                      <a:pPr marL="91440" marR="480695">
                        <a:lnSpc>
                          <a:spcPct val="100000"/>
                        </a:lnSpc>
                        <a:spcBef>
                          <a:spcPts val="414"/>
                        </a:spcBef>
                      </a:pPr>
                      <a:r>
                        <a:rPr lang="en-GB" sz="1800" dirty="0">
                          <a:latin typeface="+mj-lt"/>
                          <a:cs typeface="Arial"/>
                        </a:rPr>
                        <a:t>Mercados en contracción/saturación</a:t>
                      </a:r>
                    </a:p>
                  </a:txBody>
                  <a:tcPr marL="0" marR="0" marT="5270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accent5">
                        <a:lumMod val="20000"/>
                        <a:lumOff val="80000"/>
                      </a:schemeClr>
                    </a:solidFill>
                  </a:tcPr>
                </a:tc>
                <a:tc rowSpan="8">
                  <a:txBody>
                    <a:bodyPr/>
                    <a:lstStyle/>
                    <a:p>
                      <a:pPr>
                        <a:lnSpc>
                          <a:spcPct val="100000"/>
                        </a:lnSpc>
                      </a:pPr>
                      <a:endParaRPr lang="en-GB" sz="1800" baseline="2314" dirty="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tcPr>
                </a:tc>
                <a:tc>
                  <a:txBody>
                    <a:bodyPr/>
                    <a:lstStyle/>
                    <a:p>
                      <a:pPr marL="106680">
                        <a:lnSpc>
                          <a:spcPct val="100000"/>
                        </a:lnSpc>
                        <a:spcBef>
                          <a:spcPts val="835"/>
                        </a:spcBef>
                      </a:pPr>
                      <a:r>
                        <a:rPr lang="en-GB" sz="1800" spc="-5" dirty="0">
                          <a:latin typeface="+mj-lt"/>
                          <a:cs typeface="Arial"/>
                        </a:rPr>
                        <a:t>Déficit de estrategia</a:t>
                      </a:r>
                      <a:endParaRPr lang="en-GB" sz="1800" dirty="0">
                        <a:latin typeface="+mj-lt"/>
                        <a:cs typeface="Arial"/>
                      </a:endParaRPr>
                    </a:p>
                  </a:txBody>
                  <a:tcPr marL="0" marR="0" marT="106045"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accent6">
                        <a:lumMod val="20000"/>
                        <a:lumOff val="80000"/>
                      </a:schemeClr>
                    </a:solidFill>
                  </a:tcPr>
                </a:tc>
                <a:extLst>
                  <a:ext uri="{0D108BD9-81ED-4DB2-BD59-A6C34878D82A}">
                    <a16:rowId xmlns:a16="http://schemas.microsoft.com/office/drawing/2014/main" xmlns="" val="10001"/>
                  </a:ext>
                </a:extLst>
              </a:tr>
              <a:tr h="561292">
                <a:tc>
                  <a:txBody>
                    <a:bodyPr/>
                    <a:lstStyle/>
                    <a:p>
                      <a:r>
                        <a:rPr lang="en-GB" sz="1800" dirty="0">
                          <a:latin typeface="+mj-lt"/>
                          <a:cs typeface="Arial"/>
                        </a:rPr>
                        <a:t> Digitalización</a:t>
                      </a:r>
                      <a:endParaRPr lang="en-GB" sz="1800" dirty="0">
                        <a:latin typeface="+mj-lt"/>
                      </a:endParaRPr>
                    </a:p>
                  </a:txBody>
                  <a:tcPr marL="0" marR="0" marT="11303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5">
                        <a:lumMod val="40000"/>
                        <a:lumOff val="60000"/>
                      </a:schemeClr>
                    </a:solidFill>
                  </a:tcPr>
                </a:tc>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tcPr>
                </a:tc>
                <a:tc>
                  <a:txBody>
                    <a:bodyPr/>
                    <a:lstStyle/>
                    <a:p>
                      <a:pPr marL="106680" marR="678815">
                        <a:lnSpc>
                          <a:spcPct val="100000"/>
                        </a:lnSpc>
                        <a:spcBef>
                          <a:spcPts val="320"/>
                        </a:spcBef>
                      </a:pPr>
                      <a:r>
                        <a:rPr lang="en-GB" sz="1800" dirty="0">
                          <a:latin typeface="+mj-lt"/>
                          <a:cs typeface="Arial"/>
                        </a:rPr>
                        <a:t>Tecnología / productos obsoletos</a:t>
                      </a:r>
                    </a:p>
                  </a:txBody>
                  <a:tcPr marL="0" marR="0" marT="4064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6">
                        <a:lumMod val="40000"/>
                        <a:lumOff val="60000"/>
                      </a:schemeClr>
                    </a:solidFill>
                  </a:tcPr>
                </a:tc>
                <a:extLst>
                  <a:ext uri="{0D108BD9-81ED-4DB2-BD59-A6C34878D82A}">
                    <a16:rowId xmlns:a16="http://schemas.microsoft.com/office/drawing/2014/main" xmlns="" val="10002"/>
                  </a:ext>
                </a:extLst>
              </a:tr>
              <a:tr h="314174">
                <a:tc>
                  <a:txBody>
                    <a:bodyPr/>
                    <a:lstStyle/>
                    <a:p>
                      <a:pPr>
                        <a:lnSpc>
                          <a:spcPct val="100000"/>
                        </a:lnSpc>
                        <a:spcBef>
                          <a:spcPts val="55"/>
                        </a:spcBef>
                      </a:pPr>
                      <a:r>
                        <a:rPr lang="en-GB" sz="1800" dirty="0">
                          <a:latin typeface="+mj-lt"/>
                          <a:cs typeface="Arial"/>
                        </a:rPr>
                        <a:t> Cambios en la normativa</a:t>
                      </a:r>
                    </a:p>
                  </a:txBody>
                  <a:tcPr marL="0" marR="0" marT="6985"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5">
                        <a:lumMod val="20000"/>
                        <a:lumOff val="80000"/>
                      </a:schemeClr>
                    </a:solidFill>
                  </a:tcPr>
                </a:tc>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tcPr>
                </a:tc>
                <a:tc>
                  <a:txBody>
                    <a:bodyPr/>
                    <a:lstStyle/>
                    <a:p>
                      <a:pPr marL="106680">
                        <a:lnSpc>
                          <a:spcPct val="100000"/>
                        </a:lnSpc>
                        <a:spcBef>
                          <a:spcPts val="994"/>
                        </a:spcBef>
                      </a:pPr>
                      <a:r>
                        <a:rPr lang="en-GB" sz="1800" dirty="0">
                          <a:latin typeface="+mj-lt"/>
                          <a:cs typeface="Arial"/>
                        </a:rPr>
                        <a:t>Falta de eficacia operativa</a:t>
                      </a:r>
                    </a:p>
                  </a:txBody>
                  <a:tcPr marL="0" marR="0" marT="126364"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6">
                        <a:lumMod val="20000"/>
                        <a:lumOff val="80000"/>
                      </a:schemeClr>
                    </a:solidFill>
                  </a:tcPr>
                </a:tc>
                <a:extLst>
                  <a:ext uri="{0D108BD9-81ED-4DB2-BD59-A6C34878D82A}">
                    <a16:rowId xmlns:a16="http://schemas.microsoft.com/office/drawing/2014/main" xmlns="" val="10004"/>
                  </a:ext>
                </a:extLst>
              </a:tr>
              <a:tr h="561292">
                <a:tc>
                  <a:txBody>
                    <a:bodyPr/>
                    <a:lstStyle/>
                    <a:p>
                      <a:r>
                        <a:rPr lang="en-GB" sz="1800" dirty="0">
                          <a:latin typeface="+mj-lt"/>
                          <a:cs typeface="Arial"/>
                        </a:rPr>
                        <a:t> Saltos tecnológicos</a:t>
                      </a:r>
                      <a:endParaRPr lang="en-GB" sz="1800" dirty="0">
                        <a:latin typeface="+mj-lt"/>
                      </a:endParaRPr>
                    </a:p>
                  </a:txBody>
                  <a:tcPr marL="0" marR="0" marT="11366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5">
                        <a:lumMod val="40000"/>
                        <a:lumOff val="60000"/>
                      </a:schemeClr>
                    </a:solidFill>
                  </a:tcPr>
                </a:tc>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tcPr>
                </a:tc>
                <a:tc>
                  <a:txBody>
                    <a:bodyPr/>
                    <a:lstStyle/>
                    <a:p>
                      <a:pPr marL="106680" marR="103505">
                        <a:lnSpc>
                          <a:spcPct val="100000"/>
                        </a:lnSpc>
                        <a:spcBef>
                          <a:spcPts val="1160"/>
                        </a:spcBef>
                      </a:pPr>
                      <a:r>
                        <a:rPr lang="en-GB" sz="1800" dirty="0">
                          <a:latin typeface="+mj-lt"/>
                          <a:cs typeface="Arial"/>
                        </a:rPr>
                        <a:t>Insuficiente calidad de gestión / liderazgo</a:t>
                      </a:r>
                    </a:p>
                  </a:txBody>
                  <a:tcPr marL="0" marR="0" marT="14732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6">
                        <a:lumMod val="40000"/>
                        <a:lumOff val="60000"/>
                      </a:schemeClr>
                    </a:solidFill>
                  </a:tcPr>
                </a:tc>
                <a:extLst>
                  <a:ext uri="{0D108BD9-81ED-4DB2-BD59-A6C34878D82A}">
                    <a16:rowId xmlns:a16="http://schemas.microsoft.com/office/drawing/2014/main" xmlns="" val="10005"/>
                  </a:ext>
                </a:extLst>
              </a:tr>
              <a:tr h="561292">
                <a:tc>
                  <a:txBody>
                    <a:bodyPr/>
                    <a:lstStyle/>
                    <a:p>
                      <a:r>
                        <a:rPr lang="en-GB" sz="1800" dirty="0">
                          <a:latin typeface="+mj-lt"/>
                          <a:cs typeface="Arial"/>
                        </a:rPr>
                        <a:t> Globalización</a:t>
                      </a:r>
                      <a:endParaRPr lang="en-GB" sz="1800" dirty="0">
                        <a:latin typeface="+mj-lt"/>
                      </a:endParaRPr>
                    </a:p>
                  </a:txBody>
                  <a:tcPr marL="0" marR="0" marT="113664"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5">
                        <a:lumMod val="20000"/>
                        <a:lumOff val="80000"/>
                      </a:schemeClr>
                    </a:solidFill>
                  </a:tcPr>
                </a:tc>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tcPr>
                </a:tc>
                <a:tc>
                  <a:txBody>
                    <a:bodyPr/>
                    <a:lstStyle/>
                    <a:p>
                      <a:pPr marL="106680" marR="829310">
                        <a:lnSpc>
                          <a:spcPct val="100000"/>
                        </a:lnSpc>
                        <a:spcBef>
                          <a:spcPts val="325"/>
                        </a:spcBef>
                      </a:pPr>
                      <a:r>
                        <a:rPr lang="en-GB" sz="1800" spc="-5" dirty="0">
                          <a:latin typeface="+mj-lt"/>
                          <a:cs typeface="Arial"/>
                        </a:rPr>
                        <a:t>Estructura de financiación desequilibrada</a:t>
                      </a:r>
                    </a:p>
                  </a:txBody>
                  <a:tcPr marL="0" marR="0" marT="41275"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6">
                        <a:lumMod val="20000"/>
                        <a:lumOff val="80000"/>
                      </a:schemeClr>
                    </a:solidFill>
                  </a:tcPr>
                </a:tc>
                <a:extLst>
                  <a:ext uri="{0D108BD9-81ED-4DB2-BD59-A6C34878D82A}">
                    <a16:rowId xmlns:a16="http://schemas.microsoft.com/office/drawing/2014/main" xmlns="" val="10008"/>
                  </a:ext>
                </a:extLst>
              </a:tr>
              <a:tr h="606256">
                <a:tc>
                  <a:txBody>
                    <a:bodyPr/>
                    <a:lstStyle/>
                    <a:p>
                      <a:r>
                        <a:rPr lang="en-GB" sz="1800" dirty="0">
                          <a:latin typeface="+mj-lt"/>
                          <a:cs typeface="Arial"/>
                        </a:rPr>
                        <a:t> Nuevos productos / nuevos competidores</a:t>
                      </a:r>
                      <a:endParaRPr lang="en-GB" sz="1800" dirty="0">
                        <a:latin typeface="+mj-lt"/>
                      </a:endParaRPr>
                    </a:p>
                  </a:txBody>
                  <a:tcPr marL="0" marR="0" marT="16129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5">
                        <a:lumMod val="40000"/>
                        <a:lumOff val="60000"/>
                      </a:schemeClr>
                    </a:solidFill>
                  </a:tcPr>
                </a:tc>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tcPr>
                </a:tc>
                <a:tc>
                  <a:txBody>
                    <a:bodyPr/>
                    <a:lstStyle/>
                    <a:p>
                      <a:pPr marL="106680">
                        <a:lnSpc>
                          <a:spcPct val="100000"/>
                        </a:lnSpc>
                        <a:spcBef>
                          <a:spcPts val="825"/>
                        </a:spcBef>
                      </a:pPr>
                      <a:r>
                        <a:rPr lang="en-GB" sz="1800" dirty="0">
                          <a:latin typeface="+mj-lt"/>
                          <a:cs typeface="Arial"/>
                        </a:rPr>
                        <a:t>Adquisiciones sobrevaloradas</a:t>
                      </a:r>
                    </a:p>
                  </a:txBody>
                  <a:tcPr marL="0" marR="0" marT="104775"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6">
                        <a:lumMod val="40000"/>
                        <a:lumOff val="60000"/>
                      </a:schemeClr>
                    </a:solidFill>
                  </a:tcPr>
                </a:tc>
                <a:extLst>
                  <a:ext uri="{0D108BD9-81ED-4DB2-BD59-A6C34878D82A}">
                    <a16:rowId xmlns:a16="http://schemas.microsoft.com/office/drawing/2014/main" xmlns="" val="10010"/>
                  </a:ext>
                </a:extLst>
              </a:tr>
              <a:tr h="606857">
                <a:tc>
                  <a:txBody>
                    <a:bodyPr/>
                    <a:lstStyle/>
                    <a:p>
                      <a:r>
                        <a:rPr lang="en-GB" sz="1800" dirty="0">
                          <a:latin typeface="+mj-lt"/>
                          <a:cs typeface="Arial"/>
                        </a:rPr>
                        <a:t> Precios de las materias primas / tipos de cambio</a:t>
                      </a:r>
                      <a:endParaRPr lang="en-GB" sz="1800" dirty="0">
                        <a:latin typeface="+mj-lt"/>
                      </a:endParaRPr>
                    </a:p>
                  </a:txBody>
                  <a:tcPr marL="0" marR="0" marT="161925"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5">
                        <a:lumMod val="20000"/>
                        <a:lumOff val="80000"/>
                      </a:schemeClr>
                    </a:solidFill>
                  </a:tcPr>
                </a:tc>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tcPr>
                </a:tc>
                <a:tc>
                  <a:txBody>
                    <a:bodyPr/>
                    <a:lstStyle/>
                    <a:p>
                      <a:pPr marL="106680">
                        <a:lnSpc>
                          <a:spcPct val="100000"/>
                        </a:lnSpc>
                        <a:spcBef>
                          <a:spcPts val="1165"/>
                        </a:spcBef>
                      </a:pPr>
                      <a:r>
                        <a:rPr lang="en-GB" sz="1800" spc="-5" dirty="0">
                          <a:latin typeface="+mj-lt"/>
                          <a:cs typeface="Arial"/>
                        </a:rPr>
                        <a:t>Control insuficiente</a:t>
                      </a:r>
                    </a:p>
                  </a:txBody>
                  <a:tcPr marL="0" marR="0" marT="147955"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6">
                        <a:lumMod val="20000"/>
                        <a:lumOff val="80000"/>
                      </a:schemeClr>
                    </a:solidFill>
                  </a:tcPr>
                </a:tc>
                <a:extLst>
                  <a:ext uri="{0D108BD9-81ED-4DB2-BD59-A6C34878D82A}">
                    <a16:rowId xmlns:a16="http://schemas.microsoft.com/office/drawing/2014/main" xmlns="" val="10012"/>
                  </a:ext>
                </a:extLst>
              </a:tr>
              <a:tr h="294209">
                <a:tc>
                  <a:txBody>
                    <a:bodyPr/>
                    <a:lstStyle/>
                    <a:p>
                      <a:r>
                        <a:rPr lang="en-GB" sz="1800" dirty="0">
                          <a:latin typeface="+mj-lt"/>
                          <a:cs typeface="Arial"/>
                        </a:rPr>
                        <a:t> Insolvencias de clientes / proveedores</a:t>
                      </a:r>
                      <a:endParaRPr lang="en-GB" sz="1800" dirty="0">
                        <a:latin typeface="+mj-lt"/>
                      </a:endParaRPr>
                    </a:p>
                  </a:txBody>
                  <a:tcPr marL="0" marR="0" marT="6985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5">
                        <a:lumMod val="40000"/>
                        <a:lumOff val="60000"/>
                      </a:schemeClr>
                    </a:solidFill>
                  </a:tcPr>
                </a:tc>
                <a:tc vMerge="1">
                  <a:txBody>
                    <a:bodyPr/>
                    <a:lstStyle/>
                    <a:p>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tcPr>
                </a:tc>
                <a:tc>
                  <a:txBody>
                    <a:bodyPr/>
                    <a:lstStyle/>
                    <a:p>
                      <a:pPr marL="106680">
                        <a:lnSpc>
                          <a:spcPct val="100000"/>
                        </a:lnSpc>
                        <a:spcBef>
                          <a:spcPts val="825"/>
                        </a:spcBef>
                      </a:pPr>
                      <a:r>
                        <a:rPr lang="en-GB" sz="1800" spc="-5" dirty="0">
                          <a:latin typeface="+mj-lt"/>
                          <a:cs typeface="Arial"/>
                        </a:rPr>
                        <a:t>Deficiencias organizativas</a:t>
                      </a:r>
                    </a:p>
                  </a:txBody>
                  <a:tcPr marL="0" marR="0" marT="104775"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chemeClr val="accent6">
                        <a:lumMod val="40000"/>
                        <a:lumOff val="60000"/>
                      </a:schemeClr>
                    </a:solidFill>
                  </a:tcPr>
                </a:tc>
                <a:extLst>
                  <a:ext uri="{0D108BD9-81ED-4DB2-BD59-A6C34878D82A}">
                    <a16:rowId xmlns:a16="http://schemas.microsoft.com/office/drawing/2014/main" xmlns="" val="10014"/>
                  </a:ext>
                </a:extLst>
              </a:tr>
            </a:tbl>
          </a:graphicData>
        </a:graphic>
      </p:graphicFrame>
      <p:sp>
        <p:nvSpPr>
          <p:cNvPr id="2" name="Gleichschenkliges Dreieck 1">
            <a:extLst>
              <a:ext uri="{FF2B5EF4-FFF2-40B4-BE49-F238E27FC236}">
                <a16:creationId xmlns:a16="http://schemas.microsoft.com/office/drawing/2014/main" xmlns="" id="{82C4932C-F959-4CBC-B33C-AD62AC0E79BE}"/>
              </a:ext>
            </a:extLst>
          </p:cNvPr>
          <p:cNvSpPr/>
          <p:nvPr/>
        </p:nvSpPr>
        <p:spPr>
          <a:xfrm rot="16200000">
            <a:off x="7257420" y="4166654"/>
            <a:ext cx="766352" cy="1873306"/>
          </a:xfrm>
          <a:prstGeom prst="triangle">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GB" dirty="0"/>
          </a:p>
        </p:txBody>
      </p:sp>
      <p:sp>
        <p:nvSpPr>
          <p:cNvPr id="3" name="Textfeld 2">
            <a:extLst>
              <a:ext uri="{FF2B5EF4-FFF2-40B4-BE49-F238E27FC236}">
                <a16:creationId xmlns:a16="http://schemas.microsoft.com/office/drawing/2014/main" xmlns="" id="{70BFB7F3-4E17-415F-B8FC-DFA1AA22BCB7}"/>
              </a:ext>
            </a:extLst>
          </p:cNvPr>
          <p:cNvSpPr txBox="1"/>
          <p:nvPr/>
        </p:nvSpPr>
        <p:spPr>
          <a:xfrm>
            <a:off x="6803865" y="4237481"/>
            <a:ext cx="2101922" cy="338554"/>
          </a:xfrm>
          <a:prstGeom prst="rect">
            <a:avLst/>
          </a:prstGeom>
          <a:noFill/>
        </p:spPr>
        <p:txBody>
          <a:bodyPr wrap="none" rtlCol="0">
            <a:spAutoFit/>
          </a:bodyPr>
          <a:lstStyle/>
          <a:p>
            <a:r>
              <a:rPr lang="en-GB" sz="1600" b="1" dirty="0"/>
              <a:t>Percepción de los asesores</a:t>
            </a:r>
          </a:p>
        </p:txBody>
      </p:sp>
      <p:sp>
        <p:nvSpPr>
          <p:cNvPr id="9" name="Textfeld 8">
            <a:extLst>
              <a:ext uri="{FF2B5EF4-FFF2-40B4-BE49-F238E27FC236}">
                <a16:creationId xmlns:a16="http://schemas.microsoft.com/office/drawing/2014/main" xmlns="" id="{EC3C33EA-AF7E-44BE-8C79-520541596956}"/>
              </a:ext>
            </a:extLst>
          </p:cNvPr>
          <p:cNvSpPr txBox="1"/>
          <p:nvPr/>
        </p:nvSpPr>
        <p:spPr>
          <a:xfrm>
            <a:off x="6751097" y="5526678"/>
            <a:ext cx="866071" cy="584775"/>
          </a:xfrm>
          <a:prstGeom prst="rect">
            <a:avLst/>
          </a:prstGeom>
          <a:noFill/>
        </p:spPr>
        <p:txBody>
          <a:bodyPr wrap="none" rtlCol="0">
            <a:spAutoFit/>
          </a:bodyPr>
          <a:lstStyle/>
          <a:p>
            <a:r>
              <a:rPr lang="en-GB" sz="1600" dirty="0"/>
              <a:t>10% </a:t>
            </a:r>
            <a:br>
              <a:rPr lang="en-GB" sz="1600" dirty="0"/>
            </a:br>
            <a:r>
              <a:rPr lang="en-GB" sz="1600" dirty="0"/>
              <a:t>externo</a:t>
            </a:r>
          </a:p>
        </p:txBody>
      </p:sp>
      <p:sp>
        <p:nvSpPr>
          <p:cNvPr id="10" name="Textfeld 9">
            <a:extLst>
              <a:ext uri="{FF2B5EF4-FFF2-40B4-BE49-F238E27FC236}">
                <a16:creationId xmlns:a16="http://schemas.microsoft.com/office/drawing/2014/main" xmlns="" id="{3C751936-6BE8-4891-8C0C-7623A8646E19}"/>
              </a:ext>
            </a:extLst>
          </p:cNvPr>
          <p:cNvSpPr txBox="1"/>
          <p:nvPr/>
        </p:nvSpPr>
        <p:spPr>
          <a:xfrm>
            <a:off x="7747470" y="5519332"/>
            <a:ext cx="829779" cy="584775"/>
          </a:xfrm>
          <a:prstGeom prst="rect">
            <a:avLst/>
          </a:prstGeom>
          <a:noFill/>
        </p:spPr>
        <p:txBody>
          <a:bodyPr wrap="none" rtlCol="0">
            <a:spAutoFit/>
          </a:bodyPr>
          <a:lstStyle/>
          <a:p>
            <a:r>
              <a:rPr lang="en-GB" sz="1600" dirty="0"/>
              <a:t>90% </a:t>
            </a:r>
            <a:br>
              <a:rPr lang="en-GB" sz="1600" dirty="0"/>
            </a:br>
            <a:r>
              <a:rPr lang="en-GB" sz="1600" dirty="0"/>
              <a:t>interno</a:t>
            </a:r>
          </a:p>
        </p:txBody>
      </p:sp>
      <p:sp>
        <p:nvSpPr>
          <p:cNvPr id="11" name="Gleichschenkliges Dreieck 10">
            <a:extLst>
              <a:ext uri="{FF2B5EF4-FFF2-40B4-BE49-F238E27FC236}">
                <a16:creationId xmlns:a16="http://schemas.microsoft.com/office/drawing/2014/main" xmlns="" id="{0167C0D9-E092-4498-93E4-6D2888C8C867}"/>
              </a:ext>
            </a:extLst>
          </p:cNvPr>
          <p:cNvSpPr/>
          <p:nvPr/>
        </p:nvSpPr>
        <p:spPr>
          <a:xfrm rot="5400000">
            <a:off x="7388913" y="1692640"/>
            <a:ext cx="766352" cy="1873304"/>
          </a:xfrm>
          <a:prstGeom prst="triangle">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GB" dirty="0"/>
          </a:p>
        </p:txBody>
      </p:sp>
      <p:sp>
        <p:nvSpPr>
          <p:cNvPr id="12" name="Textfeld 11">
            <a:extLst>
              <a:ext uri="{FF2B5EF4-FFF2-40B4-BE49-F238E27FC236}">
                <a16:creationId xmlns:a16="http://schemas.microsoft.com/office/drawing/2014/main" xmlns="" id="{F418ECB2-3D80-4B4E-9573-EB4A9D55FE41}"/>
              </a:ext>
            </a:extLst>
          </p:cNvPr>
          <p:cNvSpPr txBox="1"/>
          <p:nvPr/>
        </p:nvSpPr>
        <p:spPr>
          <a:xfrm>
            <a:off x="6597828" y="1815670"/>
            <a:ext cx="2512291" cy="338554"/>
          </a:xfrm>
          <a:prstGeom prst="rect">
            <a:avLst/>
          </a:prstGeom>
          <a:noFill/>
        </p:spPr>
        <p:txBody>
          <a:bodyPr wrap="none" rtlCol="0">
            <a:spAutoFit/>
          </a:bodyPr>
          <a:lstStyle/>
          <a:p>
            <a:r>
              <a:rPr lang="en-GB" sz="1600" b="1" dirty="0"/>
              <a:t>Percepción de la gestión</a:t>
            </a:r>
          </a:p>
        </p:txBody>
      </p:sp>
      <p:sp>
        <p:nvSpPr>
          <p:cNvPr id="13" name="Textfeld 12">
            <a:extLst>
              <a:ext uri="{FF2B5EF4-FFF2-40B4-BE49-F238E27FC236}">
                <a16:creationId xmlns:a16="http://schemas.microsoft.com/office/drawing/2014/main" xmlns="" id="{DF661774-D255-42EE-A77C-9998FCDB1B8A}"/>
              </a:ext>
            </a:extLst>
          </p:cNvPr>
          <p:cNvSpPr txBox="1"/>
          <p:nvPr/>
        </p:nvSpPr>
        <p:spPr>
          <a:xfrm>
            <a:off x="6803865" y="3258412"/>
            <a:ext cx="866071" cy="584775"/>
          </a:xfrm>
          <a:prstGeom prst="rect">
            <a:avLst/>
          </a:prstGeom>
          <a:noFill/>
        </p:spPr>
        <p:txBody>
          <a:bodyPr wrap="none" rtlCol="0">
            <a:spAutoFit/>
          </a:bodyPr>
          <a:lstStyle/>
          <a:p>
            <a:r>
              <a:rPr lang="en-GB" sz="1600" dirty="0"/>
              <a:t>90% </a:t>
            </a:r>
            <a:br>
              <a:rPr lang="en-GB" sz="1600" dirty="0"/>
            </a:br>
            <a:r>
              <a:rPr lang="en-GB" sz="1600" dirty="0"/>
              <a:t>externo</a:t>
            </a:r>
          </a:p>
        </p:txBody>
      </p:sp>
      <p:sp>
        <p:nvSpPr>
          <p:cNvPr id="14" name="Textfeld 13">
            <a:extLst>
              <a:ext uri="{FF2B5EF4-FFF2-40B4-BE49-F238E27FC236}">
                <a16:creationId xmlns:a16="http://schemas.microsoft.com/office/drawing/2014/main" xmlns="" id="{6656730F-55DD-42D9-8662-46380D6C7B1D}"/>
              </a:ext>
            </a:extLst>
          </p:cNvPr>
          <p:cNvSpPr txBox="1"/>
          <p:nvPr/>
        </p:nvSpPr>
        <p:spPr>
          <a:xfrm>
            <a:off x="8074041" y="3234493"/>
            <a:ext cx="829779" cy="584775"/>
          </a:xfrm>
          <a:prstGeom prst="rect">
            <a:avLst/>
          </a:prstGeom>
          <a:noFill/>
        </p:spPr>
        <p:txBody>
          <a:bodyPr wrap="none" rtlCol="0">
            <a:spAutoFit/>
          </a:bodyPr>
          <a:lstStyle/>
          <a:p>
            <a:r>
              <a:rPr lang="en-GB" sz="1600" dirty="0"/>
              <a:t>10% </a:t>
            </a:r>
            <a:br>
              <a:rPr lang="en-GB" sz="1600" dirty="0"/>
            </a:br>
            <a:r>
              <a:rPr lang="en-GB" sz="1600" dirty="0"/>
              <a:t>interno</a:t>
            </a:r>
          </a:p>
        </p:txBody>
      </p:sp>
    </p:spTree>
    <p:extLst>
      <p:ext uri="{BB962C8B-B14F-4D97-AF65-F5344CB8AC3E}">
        <p14:creationId xmlns:p14="http://schemas.microsoft.com/office/powerpoint/2010/main" val="1194611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7418B8E-A75B-4C4A-9ED7-AA7DC441C474}"/>
              </a:ext>
            </a:extLst>
          </p:cNvPr>
          <p:cNvSpPr>
            <a:spLocks noGrp="1"/>
          </p:cNvSpPr>
          <p:nvPr>
            <p:ph type="body" sz="quarter" idx="11"/>
          </p:nvPr>
        </p:nvSpPr>
        <p:spPr>
          <a:xfrm>
            <a:off x="1023257" y="2777456"/>
            <a:ext cx="5830189" cy="1582271"/>
          </a:xfrm>
        </p:spPr>
        <p:txBody>
          <a:bodyPr/>
          <a:lstStyle/>
          <a:p>
            <a:r>
              <a:rPr lang="en-GB" sz="4800" dirty="0">
                <a:solidFill>
                  <a:schemeClr val="bg1"/>
                </a:solidFill>
                <a:latin typeface="+mj-lt"/>
                <a:ea typeface="Open Sans Light" panose="020B0306030504020204" pitchFamily="34" charset="0"/>
                <a:cs typeface="Open Sans Light" panose="020B0306030504020204" pitchFamily="34" charset="0"/>
              </a:rPr>
              <a:t>La línea de tiempo de una crisis empresarial</a:t>
            </a:r>
            <a:endParaRPr lang="en-GB" sz="2800" dirty="0">
              <a:solidFill>
                <a:schemeClr val="bg1"/>
              </a:solidFill>
            </a:endParaRPr>
          </a:p>
        </p:txBody>
      </p:sp>
      <p:pic>
        <p:nvPicPr>
          <p:cNvPr id="4" name="Picture 3" descr="A black and yellow clock&#10;&#10;Description automatically generated with low confidence">
            <a:extLst>
              <a:ext uri="{FF2B5EF4-FFF2-40B4-BE49-F238E27FC236}">
                <a16:creationId xmlns:a16="http://schemas.microsoft.com/office/drawing/2014/main" xmlns="" id="{A0A60984-6BE7-4870-8575-89032DEEBBD8}"/>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6635569" y="1327782"/>
            <a:ext cx="4545420" cy="3031945"/>
          </a:xfrm>
          <a:prstGeom prst="rect">
            <a:avLst/>
          </a:prstGeom>
          <a:solidFill>
            <a:srgbClr val="E53292"/>
          </a:solidFill>
        </p:spPr>
      </p:pic>
    </p:spTree>
    <p:extLst>
      <p:ext uri="{BB962C8B-B14F-4D97-AF65-F5344CB8AC3E}">
        <p14:creationId xmlns:p14="http://schemas.microsoft.com/office/powerpoint/2010/main" val="3681016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p:txBody>
          <a:bodyPr/>
          <a:lstStyle/>
          <a:p>
            <a:r>
              <a:rPr lang="en-GB" dirty="0"/>
              <a:t>Las crisis rara vez (nunca) llegan de la noche a la mañana</a:t>
            </a:r>
          </a:p>
          <a:p>
            <a:endParaRPr lang="en-GB" dirty="0"/>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97626" y="2048450"/>
            <a:ext cx="3226063" cy="424505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b="1" dirty="0">
                <a:solidFill>
                  <a:schemeClr val="tx1"/>
                </a:solidFill>
                <a:latin typeface="+mj-lt"/>
                <a:ea typeface="Open Sans Light" panose="020B0306030504020204" pitchFamily="34" charset="0"/>
                <a:cs typeface="Open Sans Light" panose="020B0306030504020204" pitchFamily="34" charset="0"/>
              </a:rPr>
              <a:t>Problemas de fondo:</a:t>
            </a:r>
          </a:p>
          <a:p>
            <a:pPr marL="179388" indent="-179388" algn="l">
              <a:lnSpc>
                <a:spcPct val="100000"/>
              </a:lnSpc>
              <a:buFont typeface="Arial" panose="020B0604020202020204" pitchFamily="34" charset="0"/>
              <a:buChar char="•"/>
            </a:pPr>
            <a:r>
              <a:rPr lang="en-GB" sz="2200" dirty="0">
                <a:solidFill>
                  <a:schemeClr val="tx1"/>
                </a:solidFill>
                <a:latin typeface="+mj-lt"/>
                <a:ea typeface="Open Sans Light" panose="020B0306030504020204" pitchFamily="34" charset="0"/>
                <a:cs typeface="Open Sans Light" panose="020B0306030504020204" pitchFamily="34" charset="0"/>
              </a:rPr>
              <a:t>Los empresarios reaccionan con un gran retraso</a:t>
            </a:r>
          </a:p>
          <a:p>
            <a:pPr marL="179388" indent="-179388" algn="l">
              <a:lnSpc>
                <a:spcPct val="100000"/>
              </a:lnSpc>
              <a:buFont typeface="Arial" panose="020B0604020202020204" pitchFamily="34" charset="0"/>
              <a:buChar char="•"/>
            </a:pPr>
            <a:r>
              <a:rPr lang="en-GB" sz="2200" dirty="0">
                <a:solidFill>
                  <a:schemeClr val="tx1"/>
                </a:solidFill>
                <a:latin typeface="+mj-lt"/>
                <a:ea typeface="Open Sans Light" panose="020B0306030504020204" pitchFamily="34" charset="0"/>
                <a:cs typeface="Open Sans Light" panose="020B0306030504020204" pitchFamily="34" charset="0"/>
              </a:rPr>
              <a:t>Si los líderes indican una crisis, las causas de la misma a menudo ya han surtido efecto (y no pueden remediarse a corto plazo)</a:t>
            </a:r>
          </a:p>
          <a:p>
            <a:pPr marL="179388" indent="-179388" algn="l">
              <a:lnSpc>
                <a:spcPct val="100000"/>
              </a:lnSpc>
              <a:buFont typeface="Arial" panose="020B0604020202020204" pitchFamily="34" charset="0"/>
              <a:buChar char="•"/>
            </a:pPr>
            <a:r>
              <a:rPr lang="en-GB" sz="2200" dirty="0">
                <a:solidFill>
                  <a:schemeClr val="tx1"/>
                </a:solidFill>
                <a:latin typeface="+mj-lt"/>
                <a:ea typeface="Open Sans Light" panose="020B0306030504020204" pitchFamily="34" charset="0"/>
                <a:cs typeface="Open Sans Light" panose="020B0306030504020204" pitchFamily="34" charset="0"/>
              </a:rPr>
              <a:t>Se requiere un análisis de riesgo permanente</a:t>
            </a:r>
          </a:p>
          <a:p>
            <a:pPr algn="l">
              <a:lnSpc>
                <a:spcPts val="1500"/>
              </a:lnSpc>
            </a:pP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graphicFrame>
        <p:nvGraphicFramePr>
          <p:cNvPr id="4" name="Diagramm 3">
            <a:extLst>
              <a:ext uri="{FF2B5EF4-FFF2-40B4-BE49-F238E27FC236}">
                <a16:creationId xmlns:a16="http://schemas.microsoft.com/office/drawing/2014/main" xmlns="" id="{472ACC91-BE8E-44C4-B923-7D5F1489EFD6}"/>
              </a:ext>
            </a:extLst>
          </p:cNvPr>
          <p:cNvGraphicFramePr/>
          <p:nvPr>
            <p:extLst>
              <p:ext uri="{D42A27DB-BD31-4B8C-83A1-F6EECF244321}">
                <p14:modId xmlns:p14="http://schemas.microsoft.com/office/powerpoint/2010/main" val="2229307297"/>
              </p:ext>
            </p:extLst>
          </p:nvPr>
        </p:nvGraphicFramePr>
        <p:xfrm>
          <a:off x="3492137" y="2002971"/>
          <a:ext cx="8149584" cy="4135362"/>
        </p:xfrm>
        <a:graphic>
          <a:graphicData uri="http://schemas.openxmlformats.org/drawingml/2006/chart">
            <c:chart xmlns:c="http://schemas.openxmlformats.org/drawingml/2006/chart" xmlns:r="http://schemas.openxmlformats.org/officeDocument/2006/relationships" r:id="rId3"/>
          </a:graphicData>
        </a:graphic>
      </p:graphicFrame>
      <p:sp>
        <p:nvSpPr>
          <p:cNvPr id="25" name="Rechteck 24">
            <a:extLst>
              <a:ext uri="{FF2B5EF4-FFF2-40B4-BE49-F238E27FC236}">
                <a16:creationId xmlns:a16="http://schemas.microsoft.com/office/drawing/2014/main" xmlns="" id="{40BC27F4-D010-4482-BAAD-34D3A8756294}"/>
              </a:ext>
            </a:extLst>
          </p:cNvPr>
          <p:cNvSpPr/>
          <p:nvPr/>
        </p:nvSpPr>
        <p:spPr>
          <a:xfrm>
            <a:off x="550278" y="6310824"/>
            <a:ext cx="5614852" cy="260502"/>
          </a:xfrm>
          <a:prstGeom prst="rect">
            <a:avLst/>
          </a:prstGeom>
        </p:spPr>
        <p:txBody>
          <a:bodyPr vert="horz" wrap="square" lIns="81580" tIns="40790" rIns="81580" bIns="40790" rtlCol="0">
            <a:spAutoFit/>
          </a:bodyPr>
          <a:lstStyle/>
          <a:p>
            <a:pPr defTabSz="1087636">
              <a:lnSpc>
                <a:spcPts val="1500"/>
              </a:lnSpc>
              <a:spcBef>
                <a:spcPct val="20000"/>
              </a:spcBef>
            </a:pPr>
            <a:r>
              <a:rPr lang="en-GB" sz="1000" dirty="0">
                <a:latin typeface="+mj-lt"/>
              </a:rPr>
              <a:t>Fuente: Roland Berger - basado en un análisis de 800 casos de reestructuración</a:t>
            </a:r>
          </a:p>
        </p:txBody>
      </p:sp>
      <p:sp>
        <p:nvSpPr>
          <p:cNvPr id="6" name="object 29">
            <a:extLst>
              <a:ext uri="{FF2B5EF4-FFF2-40B4-BE49-F238E27FC236}">
                <a16:creationId xmlns:a16="http://schemas.microsoft.com/office/drawing/2014/main" xmlns="" id="{6DDD553E-2F34-499B-B76A-A3754ECCE186}"/>
              </a:ext>
            </a:extLst>
          </p:cNvPr>
          <p:cNvSpPr/>
          <p:nvPr/>
        </p:nvSpPr>
        <p:spPr>
          <a:xfrm>
            <a:off x="3959683" y="2762054"/>
            <a:ext cx="7258214" cy="2662675"/>
          </a:xfrm>
          <a:custGeom>
            <a:avLst/>
            <a:gdLst/>
            <a:ahLst/>
            <a:cxnLst/>
            <a:rect l="l" t="t" r="r" b="b"/>
            <a:pathLst>
              <a:path w="4752340" h="1823085">
                <a:moveTo>
                  <a:pt x="0" y="1822830"/>
                </a:moveTo>
                <a:lnTo>
                  <a:pt x="62215" y="1822643"/>
                </a:lnTo>
                <a:lnTo>
                  <a:pt x="124273" y="1822081"/>
                </a:lnTo>
                <a:lnTo>
                  <a:pt x="186168" y="1821148"/>
                </a:lnTo>
                <a:lnTo>
                  <a:pt x="247894" y="1819845"/>
                </a:lnTo>
                <a:lnTo>
                  <a:pt x="309447" y="1818173"/>
                </a:lnTo>
                <a:lnTo>
                  <a:pt x="370820" y="1816136"/>
                </a:lnTo>
                <a:lnTo>
                  <a:pt x="432009" y="1813736"/>
                </a:lnTo>
                <a:lnTo>
                  <a:pt x="493009" y="1810973"/>
                </a:lnTo>
                <a:lnTo>
                  <a:pt x="553813" y="1807851"/>
                </a:lnTo>
                <a:lnTo>
                  <a:pt x="614417" y="1804372"/>
                </a:lnTo>
                <a:lnTo>
                  <a:pt x="674816" y="1800537"/>
                </a:lnTo>
                <a:lnTo>
                  <a:pt x="735003" y="1796348"/>
                </a:lnTo>
                <a:lnTo>
                  <a:pt x="794975" y="1791807"/>
                </a:lnTo>
                <a:lnTo>
                  <a:pt x="854725" y="1786918"/>
                </a:lnTo>
                <a:lnTo>
                  <a:pt x="914248" y="1781680"/>
                </a:lnTo>
                <a:lnTo>
                  <a:pt x="973538" y="1776098"/>
                </a:lnTo>
                <a:lnTo>
                  <a:pt x="1032592" y="1770171"/>
                </a:lnTo>
                <a:lnTo>
                  <a:pt x="1091403" y="1763904"/>
                </a:lnTo>
                <a:lnTo>
                  <a:pt x="1149965" y="1757297"/>
                </a:lnTo>
                <a:lnTo>
                  <a:pt x="1208274" y="1750353"/>
                </a:lnTo>
                <a:lnTo>
                  <a:pt x="1266325" y="1743074"/>
                </a:lnTo>
                <a:lnTo>
                  <a:pt x="1324111" y="1735462"/>
                </a:lnTo>
                <a:lnTo>
                  <a:pt x="1381629" y="1727518"/>
                </a:lnTo>
                <a:lnTo>
                  <a:pt x="1438871" y="1719245"/>
                </a:lnTo>
                <a:lnTo>
                  <a:pt x="1495834" y="1710645"/>
                </a:lnTo>
                <a:lnTo>
                  <a:pt x="1552511" y="1701721"/>
                </a:lnTo>
                <a:lnTo>
                  <a:pt x="1608898" y="1692473"/>
                </a:lnTo>
                <a:lnTo>
                  <a:pt x="1664989" y="1682904"/>
                </a:lnTo>
                <a:lnTo>
                  <a:pt x="1720779" y="1673016"/>
                </a:lnTo>
                <a:lnTo>
                  <a:pt x="1776263" y="1662811"/>
                </a:lnTo>
                <a:lnTo>
                  <a:pt x="1831434" y="1652292"/>
                </a:lnTo>
                <a:lnTo>
                  <a:pt x="1886289" y="1641459"/>
                </a:lnTo>
                <a:lnTo>
                  <a:pt x="1940821" y="1630316"/>
                </a:lnTo>
                <a:lnTo>
                  <a:pt x="1995025" y="1618864"/>
                </a:lnTo>
                <a:lnTo>
                  <a:pt x="2048897" y="1607105"/>
                </a:lnTo>
                <a:lnTo>
                  <a:pt x="2102430" y="1595042"/>
                </a:lnTo>
                <a:lnTo>
                  <a:pt x="2155619" y="1582676"/>
                </a:lnTo>
                <a:lnTo>
                  <a:pt x="2208460" y="1570009"/>
                </a:lnTo>
                <a:lnTo>
                  <a:pt x="2260946" y="1557044"/>
                </a:lnTo>
                <a:lnTo>
                  <a:pt x="2313073" y="1543782"/>
                </a:lnTo>
                <a:lnTo>
                  <a:pt x="2364834" y="1530226"/>
                </a:lnTo>
                <a:lnTo>
                  <a:pt x="2416226" y="1516377"/>
                </a:lnTo>
                <a:lnTo>
                  <a:pt x="2467242" y="1502238"/>
                </a:lnTo>
                <a:lnTo>
                  <a:pt x="2517878" y="1487811"/>
                </a:lnTo>
                <a:lnTo>
                  <a:pt x="2568127" y="1473097"/>
                </a:lnTo>
                <a:lnTo>
                  <a:pt x="2617985" y="1458098"/>
                </a:lnTo>
                <a:lnTo>
                  <a:pt x="2667446" y="1442818"/>
                </a:lnTo>
                <a:lnTo>
                  <a:pt x="2716505" y="1427257"/>
                </a:lnTo>
                <a:lnTo>
                  <a:pt x="2765156" y="1411418"/>
                </a:lnTo>
                <a:lnTo>
                  <a:pt x="2813396" y="1395303"/>
                </a:lnTo>
                <a:lnTo>
                  <a:pt x="2861217" y="1378913"/>
                </a:lnTo>
                <a:lnTo>
                  <a:pt x="2908615" y="1362252"/>
                </a:lnTo>
                <a:lnTo>
                  <a:pt x="2955584" y="1345320"/>
                </a:lnTo>
                <a:lnTo>
                  <a:pt x="3002119" y="1328121"/>
                </a:lnTo>
                <a:lnTo>
                  <a:pt x="3048215" y="1310655"/>
                </a:lnTo>
                <a:lnTo>
                  <a:pt x="3093867" y="1292926"/>
                </a:lnTo>
                <a:lnTo>
                  <a:pt x="3139069" y="1274934"/>
                </a:lnTo>
                <a:lnTo>
                  <a:pt x="3183816" y="1256683"/>
                </a:lnTo>
                <a:lnTo>
                  <a:pt x="3228102" y="1238174"/>
                </a:lnTo>
                <a:lnTo>
                  <a:pt x="3271923" y="1219409"/>
                </a:lnTo>
                <a:lnTo>
                  <a:pt x="3315272" y="1200390"/>
                </a:lnTo>
                <a:lnTo>
                  <a:pt x="3358145" y="1181120"/>
                </a:lnTo>
                <a:lnTo>
                  <a:pt x="3400537" y="1161599"/>
                </a:lnTo>
                <a:lnTo>
                  <a:pt x="3442441" y="1141832"/>
                </a:lnTo>
                <a:lnTo>
                  <a:pt x="3483854" y="1121818"/>
                </a:lnTo>
                <a:lnTo>
                  <a:pt x="3524768" y="1101561"/>
                </a:lnTo>
                <a:lnTo>
                  <a:pt x="3565180" y="1081062"/>
                </a:lnTo>
                <a:lnTo>
                  <a:pt x="3605084" y="1060324"/>
                </a:lnTo>
                <a:lnTo>
                  <a:pt x="3644474" y="1039348"/>
                </a:lnTo>
                <a:lnTo>
                  <a:pt x="3683345" y="1018137"/>
                </a:lnTo>
                <a:lnTo>
                  <a:pt x="3721692" y="996693"/>
                </a:lnTo>
                <a:lnTo>
                  <a:pt x="3759509" y="975017"/>
                </a:lnTo>
                <a:lnTo>
                  <a:pt x="3796792" y="953111"/>
                </a:lnTo>
                <a:lnTo>
                  <a:pt x="3833535" y="930979"/>
                </a:lnTo>
                <a:lnTo>
                  <a:pt x="3869732" y="908621"/>
                </a:lnTo>
                <a:lnTo>
                  <a:pt x="3905379" y="886040"/>
                </a:lnTo>
                <a:lnTo>
                  <a:pt x="3940470" y="863238"/>
                </a:lnTo>
                <a:lnTo>
                  <a:pt x="3974999" y="840216"/>
                </a:lnTo>
                <a:lnTo>
                  <a:pt x="4008962" y="816978"/>
                </a:lnTo>
                <a:lnTo>
                  <a:pt x="4042353" y="793524"/>
                </a:lnTo>
                <a:lnTo>
                  <a:pt x="4075167" y="769857"/>
                </a:lnTo>
                <a:lnTo>
                  <a:pt x="4107398" y="745980"/>
                </a:lnTo>
                <a:lnTo>
                  <a:pt x="4139041" y="721893"/>
                </a:lnTo>
                <a:lnTo>
                  <a:pt x="4170091" y="697599"/>
                </a:lnTo>
                <a:lnTo>
                  <a:pt x="4200543" y="673101"/>
                </a:lnTo>
                <a:lnTo>
                  <a:pt x="4230391" y="648399"/>
                </a:lnTo>
                <a:lnTo>
                  <a:pt x="4259630" y="623497"/>
                </a:lnTo>
                <a:lnTo>
                  <a:pt x="4316259" y="573098"/>
                </a:lnTo>
                <a:lnTo>
                  <a:pt x="4370388" y="521921"/>
                </a:lnTo>
                <a:lnTo>
                  <a:pt x="4421975" y="469980"/>
                </a:lnTo>
                <a:lnTo>
                  <a:pt x="4470976" y="417294"/>
                </a:lnTo>
                <a:lnTo>
                  <a:pt x="4517351" y="363877"/>
                </a:lnTo>
                <a:lnTo>
                  <a:pt x="4561055" y="309747"/>
                </a:lnTo>
                <a:lnTo>
                  <a:pt x="4602047" y="254919"/>
                </a:lnTo>
                <a:lnTo>
                  <a:pt x="4640284" y="199410"/>
                </a:lnTo>
                <a:lnTo>
                  <a:pt x="4675724" y="143236"/>
                </a:lnTo>
                <a:lnTo>
                  <a:pt x="4708324" y="86414"/>
                </a:lnTo>
                <a:lnTo>
                  <a:pt x="4738041" y="28959"/>
                </a:lnTo>
                <a:lnTo>
                  <a:pt x="4751806" y="0"/>
                </a:lnTo>
              </a:path>
            </a:pathLst>
          </a:custGeom>
          <a:ln w="57912">
            <a:solidFill>
              <a:srgbClr val="EC2179"/>
            </a:solidFill>
          </a:ln>
        </p:spPr>
        <p:txBody>
          <a:bodyPr wrap="square" lIns="0" tIns="0" rIns="0" bIns="0" rtlCol="0"/>
          <a:lstStyle/>
          <a:p>
            <a:endParaRPr lang="en-GB" dirty="0"/>
          </a:p>
        </p:txBody>
      </p:sp>
      <p:cxnSp>
        <p:nvCxnSpPr>
          <p:cNvPr id="3" name="Gerader Verbinder 2">
            <a:extLst>
              <a:ext uri="{FF2B5EF4-FFF2-40B4-BE49-F238E27FC236}">
                <a16:creationId xmlns:a16="http://schemas.microsoft.com/office/drawing/2014/main" xmlns="" id="{57387484-E062-42FB-AC7E-273B6FBB749F}"/>
              </a:ext>
            </a:extLst>
          </p:cNvPr>
          <p:cNvCxnSpPr>
            <a:cxnSpLocks/>
          </p:cNvCxnSpPr>
          <p:nvPr/>
        </p:nvCxnSpPr>
        <p:spPr>
          <a:xfrm flipV="1">
            <a:off x="9869864" y="2573518"/>
            <a:ext cx="0" cy="2851211"/>
          </a:xfrm>
          <a:prstGeom prst="line">
            <a:avLst/>
          </a:prstGeom>
          <a:ln w="25400">
            <a:solidFill>
              <a:srgbClr val="E53292"/>
            </a:solidFill>
          </a:ln>
        </p:spPr>
        <p:style>
          <a:lnRef idx="1">
            <a:schemeClr val="accent1"/>
          </a:lnRef>
          <a:fillRef idx="0">
            <a:schemeClr val="accent1"/>
          </a:fillRef>
          <a:effectRef idx="0">
            <a:schemeClr val="accent1"/>
          </a:effectRef>
          <a:fontRef idx="minor">
            <a:schemeClr val="tx1"/>
          </a:fontRef>
        </p:style>
      </p:cxnSp>
      <p:sp>
        <p:nvSpPr>
          <p:cNvPr id="9" name="Subtitle 2">
            <a:extLst>
              <a:ext uri="{FF2B5EF4-FFF2-40B4-BE49-F238E27FC236}">
                <a16:creationId xmlns:a16="http://schemas.microsoft.com/office/drawing/2014/main" xmlns="" id="{96F965B8-D26C-47FE-89AD-21579D22B6B5}"/>
              </a:ext>
            </a:extLst>
          </p:cNvPr>
          <p:cNvSpPr txBox="1">
            <a:spLocks/>
          </p:cNvSpPr>
          <p:nvPr/>
        </p:nvSpPr>
        <p:spPr>
          <a:xfrm>
            <a:off x="8609646" y="2048450"/>
            <a:ext cx="2520436" cy="4731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00"/>
              </a:lnSpc>
            </a:pPr>
            <a:r>
              <a:rPr lang="en-GB" sz="1600" dirty="0">
                <a:solidFill>
                  <a:schemeClr val="tx1"/>
                </a:solidFill>
                <a:latin typeface="+mj-lt"/>
                <a:ea typeface="Open Sans Light" panose="020B0306030504020204" pitchFamily="34" charset="0"/>
                <a:cs typeface="Open Sans Light" panose="020B0306030504020204" pitchFamily="34" charset="0"/>
              </a:rPr>
              <a:t>Crisis en los resultados</a:t>
            </a:r>
            <a:br>
              <a:rPr lang="en-GB" sz="1600" dirty="0">
                <a:solidFill>
                  <a:schemeClr val="tx1"/>
                </a:solidFill>
                <a:latin typeface="+mj-lt"/>
                <a:ea typeface="Open Sans Light" panose="020B0306030504020204" pitchFamily="34" charset="0"/>
                <a:cs typeface="Open Sans Light" panose="020B0306030504020204" pitchFamily="34" charset="0"/>
              </a:rPr>
            </a:br>
            <a:r>
              <a:rPr lang="en-GB" sz="1600" dirty="0">
                <a:solidFill>
                  <a:schemeClr val="tx1"/>
                </a:solidFill>
                <a:latin typeface="+mj-lt"/>
                <a:ea typeface="Open Sans Light" panose="020B0306030504020204" pitchFamily="34" charset="0"/>
                <a:cs typeface="Open Sans Light" panose="020B0306030504020204" pitchFamily="34" charset="0"/>
              </a:rPr>
              <a:t> resultados</a:t>
            </a:r>
          </a:p>
        </p:txBody>
      </p:sp>
      <p:sp>
        <p:nvSpPr>
          <p:cNvPr id="10" name="Subtitle 2">
            <a:extLst>
              <a:ext uri="{FF2B5EF4-FFF2-40B4-BE49-F238E27FC236}">
                <a16:creationId xmlns:a16="http://schemas.microsoft.com/office/drawing/2014/main" xmlns="" id="{5D8C215B-CDBD-4E96-828A-9D3F7691DBF4}"/>
              </a:ext>
            </a:extLst>
          </p:cNvPr>
          <p:cNvSpPr txBox="1">
            <a:spLocks/>
          </p:cNvSpPr>
          <p:nvPr/>
        </p:nvSpPr>
        <p:spPr>
          <a:xfrm>
            <a:off x="9588831" y="3429000"/>
            <a:ext cx="2520436" cy="28076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500"/>
              </a:lnSpc>
            </a:pPr>
            <a:r>
              <a:rPr lang="en-GB" sz="1600" dirty="0">
                <a:solidFill>
                  <a:schemeClr val="tx1"/>
                </a:solidFill>
                <a:latin typeface="+mj-lt"/>
                <a:ea typeface="Open Sans Light" panose="020B0306030504020204" pitchFamily="34" charset="0"/>
                <a:cs typeface="Open Sans Light" panose="020B0306030504020204" pitchFamily="34" charset="0"/>
              </a:rPr>
              <a:t>Crisis de liquidez</a:t>
            </a:r>
          </a:p>
        </p:txBody>
      </p:sp>
      <p:sp>
        <p:nvSpPr>
          <p:cNvPr id="12" name="Subtitle 2">
            <a:extLst>
              <a:ext uri="{FF2B5EF4-FFF2-40B4-BE49-F238E27FC236}">
                <a16:creationId xmlns:a16="http://schemas.microsoft.com/office/drawing/2014/main" xmlns="" id="{877DAA80-B977-4532-B7AC-EC68B87E7E02}"/>
              </a:ext>
            </a:extLst>
          </p:cNvPr>
          <p:cNvSpPr txBox="1">
            <a:spLocks/>
          </p:cNvSpPr>
          <p:nvPr/>
        </p:nvSpPr>
        <p:spPr>
          <a:xfrm>
            <a:off x="3530456" y="1882750"/>
            <a:ext cx="2520436" cy="71472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500"/>
              </a:lnSpc>
            </a:pPr>
            <a:r>
              <a:rPr lang="en-GB" sz="1600" dirty="0">
                <a:solidFill>
                  <a:schemeClr val="tx1"/>
                </a:solidFill>
                <a:latin typeface="+mj-lt"/>
                <a:ea typeface="Open Sans Light" panose="020B0306030504020204" pitchFamily="34" charset="0"/>
                <a:cs typeface="Open Sans Light" panose="020B0306030504020204" pitchFamily="34" charset="0"/>
              </a:rPr>
              <a:t>Identificabilidad objetiva </a:t>
            </a:r>
            <a:br>
              <a:rPr lang="en-GB" sz="1600" dirty="0">
                <a:solidFill>
                  <a:schemeClr val="tx1"/>
                </a:solidFill>
                <a:latin typeface="+mj-lt"/>
                <a:ea typeface="Open Sans Light" panose="020B0306030504020204" pitchFamily="34" charset="0"/>
                <a:cs typeface="Open Sans Light" panose="020B0306030504020204" pitchFamily="34" charset="0"/>
              </a:rPr>
            </a:br>
            <a:r>
              <a:rPr lang="en-GB" sz="1600" dirty="0">
                <a:solidFill>
                  <a:schemeClr val="tx1"/>
                </a:solidFill>
                <a:latin typeface="+mj-lt"/>
                <a:ea typeface="Open Sans Light" panose="020B0306030504020204" pitchFamily="34" charset="0"/>
                <a:cs typeface="Open Sans Light" panose="020B0306030504020204" pitchFamily="34" charset="0"/>
              </a:rPr>
              <a:t>de la crisis (en %)</a:t>
            </a:r>
          </a:p>
          <a:p>
            <a:pPr algn="l">
              <a:lnSpc>
                <a:spcPts val="1500"/>
              </a:lnSpc>
            </a:pPr>
            <a:endParaRPr lang="en-GB" sz="1600" dirty="0">
              <a:solidFill>
                <a:schemeClr val="tx1"/>
              </a:solidFill>
              <a:latin typeface="+mj-lt"/>
              <a:ea typeface="Open Sans Light" panose="020B0306030504020204" pitchFamily="34" charset="0"/>
              <a:cs typeface="Open Sans Light" panose="020B0306030504020204" pitchFamily="34" charset="0"/>
            </a:endParaRPr>
          </a:p>
        </p:txBody>
      </p:sp>
      <p:sp>
        <p:nvSpPr>
          <p:cNvPr id="13" name="Subtitle 2">
            <a:extLst>
              <a:ext uri="{FF2B5EF4-FFF2-40B4-BE49-F238E27FC236}">
                <a16:creationId xmlns:a16="http://schemas.microsoft.com/office/drawing/2014/main" xmlns="" id="{74AAA5CF-A286-4CA9-A8FF-0FFDE72608F1}"/>
              </a:ext>
            </a:extLst>
          </p:cNvPr>
          <p:cNvSpPr txBox="1">
            <a:spLocks/>
          </p:cNvSpPr>
          <p:nvPr/>
        </p:nvSpPr>
        <p:spPr>
          <a:xfrm>
            <a:off x="11062893" y="5489403"/>
            <a:ext cx="506178" cy="71472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500"/>
              </a:lnSpc>
            </a:pPr>
            <a:r>
              <a:rPr lang="en-GB" sz="1600" dirty="0" err="1">
                <a:solidFill>
                  <a:schemeClr val="tx1"/>
                </a:solidFill>
                <a:latin typeface="+mj-lt"/>
                <a:ea typeface="Open Sans Light" panose="020B0306030504020204" pitchFamily="34" charset="0"/>
                <a:cs typeface="Open Sans Light" panose="020B0306030504020204" pitchFamily="34" charset="0"/>
              </a:rPr>
              <a:t>Tíme</a:t>
            </a:r>
            <a:endParaRPr lang="en-GB" sz="1600" dirty="0">
              <a:solidFill>
                <a:schemeClr val="tx1"/>
              </a:solidFill>
              <a:latin typeface="+mj-lt"/>
              <a:ea typeface="Open Sans Light" panose="020B0306030504020204" pitchFamily="34" charset="0"/>
              <a:cs typeface="Open Sans Light" panose="020B0306030504020204" pitchFamily="34" charset="0"/>
            </a:endParaRPr>
          </a:p>
          <a:p>
            <a:pPr algn="r">
              <a:lnSpc>
                <a:spcPts val="1500"/>
              </a:lnSpc>
            </a:pPr>
            <a:endParaRPr lang="en-GB" sz="1600" dirty="0">
              <a:solidFill>
                <a:schemeClr val="tx1"/>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744402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kt 12" hidden="1">
            <a:extLst>
              <a:ext uri="{FF2B5EF4-FFF2-40B4-BE49-F238E27FC236}">
                <a16:creationId xmlns:a16="http://schemas.microsoft.com/office/drawing/2014/main" xmlns="" id="{34B30D9B-9BAF-4C04-A97F-26C857E130A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Folie" r:id="rId6" imgW="592" imgH="595" progId="TCLayout.ActiveDocument.1">
                  <p:embed/>
                </p:oleObj>
              </mc:Choice>
              <mc:Fallback>
                <p:oleObj name="think-cell Folie" r:id="rId6" imgW="592" imgH="595" progId="TCLayout.ActiveDocument.1">
                  <p:embed/>
                  <p:pic>
                    <p:nvPicPr>
                      <p:cNvPr id="13" name="Objekt 12" hidden="1">
                        <a:extLst>
                          <a:ext uri="{FF2B5EF4-FFF2-40B4-BE49-F238E27FC236}">
                            <a16:creationId xmlns:a16="http://schemas.microsoft.com/office/drawing/2014/main" xmlns="" id="{34B30D9B-9BAF-4C04-A97F-26C857E130A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hteck 11" hidden="1">
            <a:extLst>
              <a:ext uri="{FF2B5EF4-FFF2-40B4-BE49-F238E27FC236}">
                <a16:creationId xmlns:a16="http://schemas.microsoft.com/office/drawing/2014/main" xmlns="" id="{AA268AB2-96A2-4139-ACEB-0611CAB491F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GB" dirty="0">
              <a:latin typeface="Calibri Light" panose="020F0302020204030204" pitchFamily="34" charset="0"/>
              <a:ea typeface="+mj-ea"/>
              <a:cs typeface="+mj-cs"/>
              <a:sym typeface="Calibri Light" panose="020F0302020204030204" pitchFamily="34" charset="0"/>
            </a:endParaRPr>
          </a:p>
        </p:txBody>
      </p:sp>
      <p:sp>
        <p:nvSpPr>
          <p:cNvPr id="4" name="Textplatzhalter 3">
            <a:extLst>
              <a:ext uri="{FF2B5EF4-FFF2-40B4-BE49-F238E27FC236}">
                <a16:creationId xmlns:a16="http://schemas.microsoft.com/office/drawing/2014/main" xmlns="" id="{0EF5E767-19B4-484F-8E3D-D966FB58D59D}"/>
              </a:ext>
            </a:extLst>
          </p:cNvPr>
          <p:cNvSpPr>
            <a:spLocks noGrp="1"/>
          </p:cNvSpPr>
          <p:nvPr>
            <p:ph type="body" sz="quarter" idx="13"/>
          </p:nvPr>
        </p:nvSpPr>
        <p:spPr/>
        <p:txBody>
          <a:bodyPr>
            <a:normAutofit/>
          </a:bodyPr>
          <a:lstStyle/>
          <a:p>
            <a:r>
              <a:rPr lang="en-GB" dirty="0"/>
              <a:t>Modelo de curso simplificado de las crisis</a:t>
            </a:r>
          </a:p>
        </p:txBody>
      </p:sp>
      <p:cxnSp>
        <p:nvCxnSpPr>
          <p:cNvPr id="10" name="Gerade Verbindung mit Pfeil 9">
            <a:extLst>
              <a:ext uri="{FF2B5EF4-FFF2-40B4-BE49-F238E27FC236}">
                <a16:creationId xmlns:a16="http://schemas.microsoft.com/office/drawing/2014/main" xmlns="" id="{506EF95D-021E-4F1D-B632-61A17C59F5A6}"/>
              </a:ext>
            </a:extLst>
          </p:cNvPr>
          <p:cNvCxnSpPr/>
          <p:nvPr/>
        </p:nvCxnSpPr>
        <p:spPr>
          <a:xfrm flipV="1">
            <a:off x="3317583" y="2322286"/>
            <a:ext cx="0" cy="3744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xmlns="" id="{552D3B64-1207-4E24-AAC9-0E1147294081}"/>
              </a:ext>
            </a:extLst>
          </p:cNvPr>
          <p:cNvCxnSpPr>
            <a:cxnSpLocks/>
          </p:cNvCxnSpPr>
          <p:nvPr/>
        </p:nvCxnSpPr>
        <p:spPr>
          <a:xfrm>
            <a:off x="3317583" y="6066971"/>
            <a:ext cx="74026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xmlns="" id="{0E3CB6FE-0FE4-4FAD-B287-2A984107C836}"/>
              </a:ext>
            </a:extLst>
          </p:cNvPr>
          <p:cNvSpPr txBox="1"/>
          <p:nvPr/>
        </p:nvSpPr>
        <p:spPr>
          <a:xfrm>
            <a:off x="5826650" y="4437610"/>
            <a:ext cx="1286442" cy="338554"/>
          </a:xfrm>
          <a:prstGeom prst="rect">
            <a:avLst/>
          </a:prstGeom>
          <a:noFill/>
        </p:spPr>
        <p:txBody>
          <a:bodyPr wrap="none" rtlCol="0">
            <a:spAutoFit/>
          </a:bodyPr>
          <a:lstStyle/>
          <a:p>
            <a:r>
              <a:rPr lang="en-GB" sz="1600" dirty="0"/>
              <a:t>Punto de inflexión</a:t>
            </a:r>
          </a:p>
        </p:txBody>
      </p:sp>
      <p:sp>
        <p:nvSpPr>
          <p:cNvPr id="42" name="Textfeld 41">
            <a:extLst>
              <a:ext uri="{FF2B5EF4-FFF2-40B4-BE49-F238E27FC236}">
                <a16:creationId xmlns:a16="http://schemas.microsoft.com/office/drawing/2014/main" xmlns="" id="{05A5E161-FCB0-442B-9C70-263DFFC72841}"/>
              </a:ext>
            </a:extLst>
          </p:cNvPr>
          <p:cNvSpPr txBox="1"/>
          <p:nvPr/>
        </p:nvSpPr>
        <p:spPr>
          <a:xfrm>
            <a:off x="10354498" y="1883875"/>
            <a:ext cx="1612753" cy="830997"/>
          </a:xfrm>
          <a:prstGeom prst="rect">
            <a:avLst/>
          </a:prstGeom>
          <a:noFill/>
        </p:spPr>
        <p:txBody>
          <a:bodyPr wrap="square" rtlCol="0">
            <a:spAutoFit/>
          </a:bodyPr>
          <a:lstStyle/>
          <a:p>
            <a:r>
              <a:rPr lang="en-GB" sz="1600" dirty="0"/>
              <a:t>Fin de la crisis - existencia continuada</a:t>
            </a:r>
          </a:p>
        </p:txBody>
      </p:sp>
      <p:sp>
        <p:nvSpPr>
          <p:cNvPr id="43" name="Textfeld 42">
            <a:extLst>
              <a:ext uri="{FF2B5EF4-FFF2-40B4-BE49-F238E27FC236}">
                <a16:creationId xmlns:a16="http://schemas.microsoft.com/office/drawing/2014/main" xmlns="" id="{3011561C-A163-4F52-AE18-1E05DC4B516B}"/>
              </a:ext>
            </a:extLst>
          </p:cNvPr>
          <p:cNvSpPr txBox="1"/>
          <p:nvPr/>
        </p:nvSpPr>
        <p:spPr>
          <a:xfrm>
            <a:off x="10047983" y="4454814"/>
            <a:ext cx="1870898" cy="1569660"/>
          </a:xfrm>
          <a:prstGeom prst="rect">
            <a:avLst/>
          </a:prstGeom>
          <a:noFill/>
        </p:spPr>
        <p:txBody>
          <a:bodyPr wrap="square" rtlCol="0">
            <a:spAutoFit/>
          </a:bodyPr>
          <a:lstStyle/>
          <a:p>
            <a:r>
              <a:rPr lang="en-GB" sz="1600" dirty="0"/>
              <a:t>Fin de la crisis </a:t>
            </a:r>
            <a:br>
              <a:rPr lang="en-GB" sz="1600" dirty="0"/>
            </a:br>
            <a:r>
              <a:rPr lang="en-GB" sz="1600" dirty="0"/>
              <a:t>- liquidación / </a:t>
            </a:r>
            <a:br>
              <a:rPr lang="en-GB" sz="1600" dirty="0"/>
            </a:br>
            <a:r>
              <a:rPr lang="en-GB" sz="1600" dirty="0"/>
              <a:t>cese de </a:t>
            </a:r>
            <a:br>
              <a:rPr lang="en-GB" sz="1600" dirty="0"/>
            </a:br>
            <a:r>
              <a:rPr lang="en-GB" sz="1600" dirty="0"/>
              <a:t>operaciones comerciales</a:t>
            </a:r>
          </a:p>
          <a:p>
            <a:endParaRPr lang="en-GB" sz="1600" dirty="0"/>
          </a:p>
          <a:p>
            <a:endParaRPr lang="en-GB" sz="1600" dirty="0"/>
          </a:p>
        </p:txBody>
      </p:sp>
      <p:sp>
        <p:nvSpPr>
          <p:cNvPr id="44" name="Textfeld 43">
            <a:extLst>
              <a:ext uri="{FF2B5EF4-FFF2-40B4-BE49-F238E27FC236}">
                <a16:creationId xmlns:a16="http://schemas.microsoft.com/office/drawing/2014/main" xmlns="" id="{8C346B6A-A699-480D-BFE4-EE384BD0476F}"/>
              </a:ext>
            </a:extLst>
          </p:cNvPr>
          <p:cNvSpPr txBox="1"/>
          <p:nvPr/>
        </p:nvSpPr>
        <p:spPr>
          <a:xfrm>
            <a:off x="6469871" y="5872737"/>
            <a:ext cx="649537" cy="369332"/>
          </a:xfrm>
          <a:prstGeom prst="rect">
            <a:avLst/>
          </a:prstGeom>
          <a:solidFill>
            <a:schemeClr val="bg1"/>
          </a:solidFill>
        </p:spPr>
        <p:txBody>
          <a:bodyPr wrap="none" rtlCol="0">
            <a:spAutoFit/>
          </a:bodyPr>
          <a:lstStyle/>
          <a:p>
            <a:r>
              <a:rPr lang="en-GB" dirty="0"/>
              <a:t>Tiempo</a:t>
            </a:r>
          </a:p>
        </p:txBody>
      </p:sp>
      <p:sp>
        <p:nvSpPr>
          <p:cNvPr id="45" name="Textfeld 44">
            <a:extLst>
              <a:ext uri="{FF2B5EF4-FFF2-40B4-BE49-F238E27FC236}">
                <a16:creationId xmlns:a16="http://schemas.microsoft.com/office/drawing/2014/main" xmlns="" id="{19A34322-0855-42E6-865C-741538458649}"/>
              </a:ext>
            </a:extLst>
          </p:cNvPr>
          <p:cNvSpPr txBox="1"/>
          <p:nvPr/>
        </p:nvSpPr>
        <p:spPr>
          <a:xfrm rot="16200000">
            <a:off x="2190301" y="4009962"/>
            <a:ext cx="2209066" cy="369332"/>
          </a:xfrm>
          <a:prstGeom prst="rect">
            <a:avLst/>
          </a:prstGeom>
          <a:solidFill>
            <a:schemeClr val="bg1"/>
          </a:solidFill>
        </p:spPr>
        <p:txBody>
          <a:bodyPr wrap="none" rtlCol="0">
            <a:spAutoFit/>
          </a:bodyPr>
          <a:lstStyle/>
          <a:p>
            <a:r>
              <a:rPr lang="en-GB" dirty="0"/>
              <a:t>Probabilidad de supervivencia</a:t>
            </a:r>
          </a:p>
        </p:txBody>
      </p:sp>
      <p:sp>
        <p:nvSpPr>
          <p:cNvPr id="46" name="Textfeld 45">
            <a:extLst>
              <a:ext uri="{FF2B5EF4-FFF2-40B4-BE49-F238E27FC236}">
                <a16:creationId xmlns:a16="http://schemas.microsoft.com/office/drawing/2014/main" xmlns="" id="{4326C7F9-DF41-4829-AEA9-4DDBE594A8AD}"/>
              </a:ext>
            </a:extLst>
          </p:cNvPr>
          <p:cNvSpPr txBox="1"/>
          <p:nvPr/>
        </p:nvSpPr>
        <p:spPr>
          <a:xfrm>
            <a:off x="3375304" y="1975025"/>
            <a:ext cx="2359941" cy="338554"/>
          </a:xfrm>
          <a:prstGeom prst="rect">
            <a:avLst/>
          </a:prstGeom>
          <a:noFill/>
        </p:spPr>
        <p:txBody>
          <a:bodyPr wrap="none" rtlCol="0">
            <a:spAutoFit/>
          </a:bodyPr>
          <a:lstStyle/>
          <a:p>
            <a:r>
              <a:rPr lang="en-GB" sz="1600" dirty="0"/>
              <a:t>El comienzo de la crisis</a:t>
            </a:r>
          </a:p>
        </p:txBody>
      </p:sp>
      <p:sp>
        <p:nvSpPr>
          <p:cNvPr id="49" name="Textfeld 48">
            <a:extLst>
              <a:ext uri="{FF2B5EF4-FFF2-40B4-BE49-F238E27FC236}">
                <a16:creationId xmlns:a16="http://schemas.microsoft.com/office/drawing/2014/main" xmlns="" id="{12BB4650-3C33-4872-BC14-357FB742361F}"/>
              </a:ext>
            </a:extLst>
          </p:cNvPr>
          <p:cNvSpPr txBox="1"/>
          <p:nvPr/>
        </p:nvSpPr>
        <p:spPr>
          <a:xfrm>
            <a:off x="7142883" y="5095016"/>
            <a:ext cx="1262974" cy="584775"/>
          </a:xfrm>
          <a:prstGeom prst="rect">
            <a:avLst/>
          </a:prstGeom>
          <a:noFill/>
        </p:spPr>
        <p:txBody>
          <a:bodyPr wrap="none" rtlCol="0">
            <a:spAutoFit/>
          </a:bodyPr>
          <a:lstStyle/>
          <a:p>
            <a:r>
              <a:rPr lang="en-GB" sz="1600" dirty="0">
                <a:solidFill>
                  <a:schemeClr val="bg2">
                    <a:lumMod val="25000"/>
                  </a:schemeClr>
                </a:solidFill>
              </a:rPr>
              <a:t>Potencial </a:t>
            </a:r>
            <a:br>
              <a:rPr lang="en-GB" sz="1600" dirty="0">
                <a:solidFill>
                  <a:schemeClr val="bg2">
                    <a:lumMod val="25000"/>
                  </a:schemeClr>
                </a:solidFill>
              </a:rPr>
            </a:br>
            <a:r>
              <a:rPr lang="en-GB" sz="1600" dirty="0">
                <a:solidFill>
                  <a:schemeClr val="bg2">
                    <a:lumMod val="25000"/>
                  </a:schemeClr>
                </a:solidFill>
              </a:rPr>
              <a:t>punto de inflexión</a:t>
            </a:r>
          </a:p>
        </p:txBody>
      </p:sp>
      <p:sp>
        <p:nvSpPr>
          <p:cNvPr id="50" name="Textfeld 49">
            <a:extLst>
              <a:ext uri="{FF2B5EF4-FFF2-40B4-BE49-F238E27FC236}">
                <a16:creationId xmlns:a16="http://schemas.microsoft.com/office/drawing/2014/main" xmlns="" id="{4ED3EAED-1E41-40B0-9B27-E1013F91DFE0}"/>
              </a:ext>
            </a:extLst>
          </p:cNvPr>
          <p:cNvSpPr txBox="1"/>
          <p:nvPr/>
        </p:nvSpPr>
        <p:spPr>
          <a:xfrm>
            <a:off x="8096950" y="2845645"/>
            <a:ext cx="2118209" cy="584775"/>
          </a:xfrm>
          <a:prstGeom prst="rect">
            <a:avLst/>
          </a:prstGeom>
          <a:noFill/>
        </p:spPr>
        <p:txBody>
          <a:bodyPr wrap="none" rtlCol="0">
            <a:spAutoFit/>
          </a:bodyPr>
          <a:lstStyle/>
          <a:p>
            <a:r>
              <a:rPr lang="en-GB" sz="1600" dirty="0"/>
              <a:t>Aplicación de </a:t>
            </a:r>
            <a:br>
              <a:rPr lang="en-GB" sz="1600" dirty="0"/>
            </a:br>
            <a:r>
              <a:rPr lang="en-GB" sz="1600" dirty="0"/>
              <a:t>medidas de reestructuración</a:t>
            </a:r>
          </a:p>
        </p:txBody>
      </p:sp>
      <p:grpSp>
        <p:nvGrpSpPr>
          <p:cNvPr id="3" name="Gruppieren 2">
            <a:extLst>
              <a:ext uri="{FF2B5EF4-FFF2-40B4-BE49-F238E27FC236}">
                <a16:creationId xmlns:a16="http://schemas.microsoft.com/office/drawing/2014/main" xmlns="" id="{AB8A9D7F-DD58-45BD-9836-FB10A44BB6B9}"/>
              </a:ext>
            </a:extLst>
          </p:cNvPr>
          <p:cNvGrpSpPr/>
          <p:nvPr/>
        </p:nvGrpSpPr>
        <p:grpSpPr>
          <a:xfrm>
            <a:off x="3492136" y="2025872"/>
            <a:ext cx="6583684" cy="3895957"/>
            <a:chOff x="2258429" y="2025872"/>
            <a:chExt cx="7808686" cy="3895957"/>
          </a:xfrm>
        </p:grpSpPr>
        <p:sp>
          <p:nvSpPr>
            <p:cNvPr id="35" name="Freihandform: Form 34">
              <a:extLst>
                <a:ext uri="{FF2B5EF4-FFF2-40B4-BE49-F238E27FC236}">
                  <a16:creationId xmlns:a16="http://schemas.microsoft.com/office/drawing/2014/main" xmlns="" id="{F1530BF6-5D6E-4304-8EDF-D7174E8490E7}"/>
                </a:ext>
              </a:extLst>
            </p:cNvPr>
            <p:cNvSpPr/>
            <p:nvPr/>
          </p:nvSpPr>
          <p:spPr>
            <a:xfrm>
              <a:off x="2258429" y="2351314"/>
              <a:ext cx="7808685" cy="3570515"/>
            </a:xfrm>
            <a:custGeom>
              <a:avLst/>
              <a:gdLst>
                <a:gd name="connsiteX0" fmla="*/ 0 w 7808685"/>
                <a:gd name="connsiteY0" fmla="*/ 0 h 3570515"/>
                <a:gd name="connsiteX1" fmla="*/ 1074057 w 7808685"/>
                <a:gd name="connsiteY1" fmla="*/ 290286 h 3570515"/>
                <a:gd name="connsiteX2" fmla="*/ 2191657 w 7808685"/>
                <a:gd name="connsiteY2" fmla="*/ 1567543 h 3570515"/>
                <a:gd name="connsiteX3" fmla="*/ 3280228 w 7808685"/>
                <a:gd name="connsiteY3" fmla="*/ 1944915 h 3570515"/>
                <a:gd name="connsiteX4" fmla="*/ 4383314 w 7808685"/>
                <a:gd name="connsiteY4" fmla="*/ 1988457 h 3570515"/>
                <a:gd name="connsiteX5" fmla="*/ 5617028 w 7808685"/>
                <a:gd name="connsiteY5" fmla="*/ 2656115 h 3570515"/>
                <a:gd name="connsiteX6" fmla="*/ 6589485 w 7808685"/>
                <a:gd name="connsiteY6" fmla="*/ 3338286 h 3570515"/>
                <a:gd name="connsiteX7" fmla="*/ 7808685 w 7808685"/>
                <a:gd name="connsiteY7" fmla="*/ 3570515 h 3570515"/>
                <a:gd name="connsiteX8" fmla="*/ 7808685 w 7808685"/>
                <a:gd name="connsiteY8" fmla="*/ 3570515 h 3570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08685" h="3570515">
                  <a:moveTo>
                    <a:pt x="0" y="0"/>
                  </a:moveTo>
                  <a:cubicBezTo>
                    <a:pt x="354390" y="14514"/>
                    <a:pt x="708781" y="29029"/>
                    <a:pt x="1074057" y="290286"/>
                  </a:cubicBezTo>
                  <a:cubicBezTo>
                    <a:pt x="1439333" y="551543"/>
                    <a:pt x="1823962" y="1291771"/>
                    <a:pt x="2191657" y="1567543"/>
                  </a:cubicBezTo>
                  <a:cubicBezTo>
                    <a:pt x="2559352" y="1843315"/>
                    <a:pt x="2914952" y="1874763"/>
                    <a:pt x="3280228" y="1944915"/>
                  </a:cubicBezTo>
                  <a:cubicBezTo>
                    <a:pt x="3645504" y="2015067"/>
                    <a:pt x="3993847" y="1869924"/>
                    <a:pt x="4383314" y="1988457"/>
                  </a:cubicBezTo>
                  <a:cubicBezTo>
                    <a:pt x="4772781" y="2106990"/>
                    <a:pt x="5249333" y="2431144"/>
                    <a:pt x="5617028" y="2656115"/>
                  </a:cubicBezTo>
                  <a:cubicBezTo>
                    <a:pt x="5984723" y="2881086"/>
                    <a:pt x="6224209" y="3185886"/>
                    <a:pt x="6589485" y="3338286"/>
                  </a:cubicBezTo>
                  <a:cubicBezTo>
                    <a:pt x="6954761" y="3490686"/>
                    <a:pt x="7808685" y="3570515"/>
                    <a:pt x="7808685" y="3570515"/>
                  </a:cubicBezTo>
                  <a:lnTo>
                    <a:pt x="7808685" y="3570515"/>
                  </a:lnTo>
                </a:path>
              </a:pathLst>
            </a:custGeom>
            <a:noFill/>
            <a:ln>
              <a:gradFill>
                <a:gsLst>
                  <a:gs pos="0">
                    <a:srgbClr val="5AA2AE"/>
                  </a:gs>
                  <a:gs pos="54000">
                    <a:srgbClr val="668AAA"/>
                  </a:gs>
                  <a:gs pos="100000">
                    <a:srgbClr val="9D90A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Freihandform: Form 38">
              <a:extLst>
                <a:ext uri="{FF2B5EF4-FFF2-40B4-BE49-F238E27FC236}">
                  <a16:creationId xmlns:a16="http://schemas.microsoft.com/office/drawing/2014/main" xmlns="" id="{610AFE7E-ACBE-4833-9811-912A11E3FBD4}"/>
                </a:ext>
              </a:extLst>
            </p:cNvPr>
            <p:cNvSpPr/>
            <p:nvPr/>
          </p:nvSpPr>
          <p:spPr>
            <a:xfrm>
              <a:off x="5738561" y="2365833"/>
              <a:ext cx="4295537" cy="1988457"/>
            </a:xfrm>
            <a:custGeom>
              <a:avLst/>
              <a:gdLst>
                <a:gd name="connsiteX0" fmla="*/ 0 w 4746171"/>
                <a:gd name="connsiteY0" fmla="*/ 1988457 h 1988457"/>
                <a:gd name="connsiteX1" fmla="*/ 1161143 w 4746171"/>
                <a:gd name="connsiteY1" fmla="*/ 1538514 h 1988457"/>
                <a:gd name="connsiteX2" fmla="*/ 2119085 w 4746171"/>
                <a:gd name="connsiteY2" fmla="*/ 493486 h 1988457"/>
                <a:gd name="connsiteX3" fmla="*/ 4746171 w 4746171"/>
                <a:gd name="connsiteY3" fmla="*/ 0 h 1988457"/>
                <a:gd name="connsiteX4" fmla="*/ 4746171 w 4746171"/>
                <a:gd name="connsiteY4" fmla="*/ 0 h 1988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6171" h="1988457">
                  <a:moveTo>
                    <a:pt x="0" y="1988457"/>
                  </a:moveTo>
                  <a:cubicBezTo>
                    <a:pt x="403981" y="1888066"/>
                    <a:pt x="807962" y="1787676"/>
                    <a:pt x="1161143" y="1538514"/>
                  </a:cubicBezTo>
                  <a:cubicBezTo>
                    <a:pt x="1514324" y="1289352"/>
                    <a:pt x="1521580" y="749905"/>
                    <a:pt x="2119085" y="493486"/>
                  </a:cubicBezTo>
                  <a:cubicBezTo>
                    <a:pt x="2716590" y="237067"/>
                    <a:pt x="4746171" y="0"/>
                    <a:pt x="4746171" y="0"/>
                  </a:cubicBezTo>
                  <a:lnTo>
                    <a:pt x="4746171" y="0"/>
                  </a:lnTo>
                </a:path>
              </a:pathLst>
            </a:custGeom>
            <a:noFill/>
            <a:ln>
              <a:solidFill>
                <a:srgbClr val="BBC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Freihandform: Form 47">
              <a:extLst>
                <a:ext uri="{FF2B5EF4-FFF2-40B4-BE49-F238E27FC236}">
                  <a16:creationId xmlns:a16="http://schemas.microsoft.com/office/drawing/2014/main" xmlns="" id="{70E8D61D-2F91-4512-B2FC-269B632793BF}"/>
                </a:ext>
              </a:extLst>
            </p:cNvPr>
            <p:cNvSpPr/>
            <p:nvPr/>
          </p:nvSpPr>
          <p:spPr>
            <a:xfrm>
              <a:off x="7788373" y="3657600"/>
              <a:ext cx="2278742" cy="1291771"/>
            </a:xfrm>
            <a:custGeom>
              <a:avLst/>
              <a:gdLst>
                <a:gd name="connsiteX0" fmla="*/ 0 w 2394857"/>
                <a:gd name="connsiteY0" fmla="*/ 1291771 h 1291771"/>
                <a:gd name="connsiteX1" fmla="*/ 870857 w 2394857"/>
                <a:gd name="connsiteY1" fmla="*/ 1132114 h 1291771"/>
                <a:gd name="connsiteX2" fmla="*/ 1538514 w 2394857"/>
                <a:gd name="connsiteY2" fmla="*/ 478971 h 1291771"/>
                <a:gd name="connsiteX3" fmla="*/ 1915885 w 2394857"/>
                <a:gd name="connsiteY3" fmla="*/ 145143 h 1291771"/>
                <a:gd name="connsiteX4" fmla="*/ 2394857 w 2394857"/>
                <a:gd name="connsiteY4" fmla="*/ 0 h 1291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4857" h="1291771">
                  <a:moveTo>
                    <a:pt x="0" y="1291771"/>
                  </a:moveTo>
                  <a:cubicBezTo>
                    <a:pt x="307219" y="1279676"/>
                    <a:pt x="614438" y="1267581"/>
                    <a:pt x="870857" y="1132114"/>
                  </a:cubicBezTo>
                  <a:cubicBezTo>
                    <a:pt x="1127276" y="996647"/>
                    <a:pt x="1364343" y="643466"/>
                    <a:pt x="1538514" y="478971"/>
                  </a:cubicBezTo>
                  <a:cubicBezTo>
                    <a:pt x="1712685" y="314476"/>
                    <a:pt x="1773161" y="224971"/>
                    <a:pt x="1915885" y="145143"/>
                  </a:cubicBezTo>
                  <a:cubicBezTo>
                    <a:pt x="2058609" y="65315"/>
                    <a:pt x="2226733" y="32657"/>
                    <a:pt x="2394857" y="0"/>
                  </a:cubicBezTo>
                </a:path>
              </a:pathLst>
            </a:custGeom>
            <a:noFill/>
            <a:ln>
              <a:solidFill>
                <a:srgbClr val="BBC6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Freihandform: Form 50">
              <a:extLst>
                <a:ext uri="{FF2B5EF4-FFF2-40B4-BE49-F238E27FC236}">
                  <a16:creationId xmlns:a16="http://schemas.microsoft.com/office/drawing/2014/main" xmlns="" id="{AD5CF80E-DC49-47AB-9B2B-C5CC239A518C}"/>
                </a:ext>
              </a:extLst>
            </p:cNvPr>
            <p:cNvSpPr/>
            <p:nvPr/>
          </p:nvSpPr>
          <p:spPr>
            <a:xfrm>
              <a:off x="3889569" y="2025872"/>
              <a:ext cx="2394857" cy="1291771"/>
            </a:xfrm>
            <a:custGeom>
              <a:avLst/>
              <a:gdLst>
                <a:gd name="connsiteX0" fmla="*/ 0 w 2394857"/>
                <a:gd name="connsiteY0" fmla="*/ 1291771 h 1291771"/>
                <a:gd name="connsiteX1" fmla="*/ 870857 w 2394857"/>
                <a:gd name="connsiteY1" fmla="*/ 1132114 h 1291771"/>
                <a:gd name="connsiteX2" fmla="*/ 1538514 w 2394857"/>
                <a:gd name="connsiteY2" fmla="*/ 478971 h 1291771"/>
                <a:gd name="connsiteX3" fmla="*/ 1915885 w 2394857"/>
                <a:gd name="connsiteY3" fmla="*/ 145143 h 1291771"/>
                <a:gd name="connsiteX4" fmla="*/ 2394857 w 2394857"/>
                <a:gd name="connsiteY4" fmla="*/ 0 h 1291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4857" h="1291771">
                  <a:moveTo>
                    <a:pt x="0" y="1291771"/>
                  </a:moveTo>
                  <a:cubicBezTo>
                    <a:pt x="307219" y="1279676"/>
                    <a:pt x="614438" y="1267581"/>
                    <a:pt x="870857" y="1132114"/>
                  </a:cubicBezTo>
                  <a:cubicBezTo>
                    <a:pt x="1127276" y="996647"/>
                    <a:pt x="1364343" y="643466"/>
                    <a:pt x="1538514" y="478971"/>
                  </a:cubicBezTo>
                  <a:cubicBezTo>
                    <a:pt x="1712685" y="314476"/>
                    <a:pt x="1773161" y="224971"/>
                    <a:pt x="1915885" y="145143"/>
                  </a:cubicBezTo>
                  <a:cubicBezTo>
                    <a:pt x="2058609" y="65315"/>
                    <a:pt x="2226733" y="32657"/>
                    <a:pt x="2394857" y="0"/>
                  </a:cubicBezTo>
                </a:path>
              </a:pathLst>
            </a:custGeom>
            <a:noFill/>
            <a:ln>
              <a:solidFill>
                <a:srgbClr val="BBC6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2" name="Ellipse 51">
            <a:extLst>
              <a:ext uri="{FF2B5EF4-FFF2-40B4-BE49-F238E27FC236}">
                <a16:creationId xmlns:a16="http://schemas.microsoft.com/office/drawing/2014/main" xmlns="" id="{56197A8A-386F-4884-9B7D-196F678C2DC2}"/>
              </a:ext>
            </a:extLst>
          </p:cNvPr>
          <p:cNvSpPr/>
          <p:nvPr/>
        </p:nvSpPr>
        <p:spPr>
          <a:xfrm>
            <a:off x="4753889" y="3184023"/>
            <a:ext cx="290286" cy="278763"/>
          </a:xfrm>
          <a:prstGeom prst="ellips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Textfeld 52">
            <a:extLst>
              <a:ext uri="{FF2B5EF4-FFF2-40B4-BE49-F238E27FC236}">
                <a16:creationId xmlns:a16="http://schemas.microsoft.com/office/drawing/2014/main" xmlns="" id="{2FD9A037-E0EC-4800-8CC4-B7CAA49EFADD}"/>
              </a:ext>
            </a:extLst>
          </p:cNvPr>
          <p:cNvSpPr txBox="1"/>
          <p:nvPr/>
        </p:nvSpPr>
        <p:spPr>
          <a:xfrm>
            <a:off x="3769787" y="3489089"/>
            <a:ext cx="1274388" cy="584775"/>
          </a:xfrm>
          <a:prstGeom prst="rect">
            <a:avLst/>
          </a:prstGeom>
          <a:noFill/>
        </p:spPr>
        <p:txBody>
          <a:bodyPr wrap="none" rtlCol="0">
            <a:spAutoFit/>
          </a:bodyPr>
          <a:lstStyle/>
          <a:p>
            <a:r>
              <a:rPr lang="en-GB" sz="1600" dirty="0">
                <a:solidFill>
                  <a:schemeClr val="bg2">
                    <a:lumMod val="25000"/>
                  </a:schemeClr>
                </a:solidFill>
              </a:rPr>
              <a:t>Potencial </a:t>
            </a:r>
            <a:br>
              <a:rPr lang="en-GB" sz="1600" dirty="0">
                <a:solidFill>
                  <a:schemeClr val="bg2">
                    <a:lumMod val="25000"/>
                  </a:schemeClr>
                </a:solidFill>
              </a:rPr>
            </a:br>
            <a:r>
              <a:rPr lang="en-GB" sz="1600" dirty="0">
                <a:solidFill>
                  <a:schemeClr val="bg2">
                    <a:lumMod val="25000"/>
                  </a:schemeClr>
                </a:solidFill>
              </a:rPr>
              <a:t>punto de inflexión</a:t>
            </a:r>
          </a:p>
        </p:txBody>
      </p:sp>
      <p:sp>
        <p:nvSpPr>
          <p:cNvPr id="40" name="Ellipse 39">
            <a:extLst>
              <a:ext uri="{FF2B5EF4-FFF2-40B4-BE49-F238E27FC236}">
                <a16:creationId xmlns:a16="http://schemas.microsoft.com/office/drawing/2014/main" xmlns="" id="{51362DE5-3215-443C-BF53-7A70E370B94D}"/>
              </a:ext>
            </a:extLst>
          </p:cNvPr>
          <p:cNvSpPr/>
          <p:nvPr/>
        </p:nvSpPr>
        <p:spPr>
          <a:xfrm>
            <a:off x="6289747" y="4165189"/>
            <a:ext cx="290286" cy="278763"/>
          </a:xfrm>
          <a:prstGeom prst="ellipse">
            <a:avLst/>
          </a:prstGeom>
          <a:solidFill>
            <a:srgbClr val="BBC646"/>
          </a:solidFill>
          <a:ln>
            <a:solidFill>
              <a:srgbClr val="BBC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Ellipse 46">
            <a:extLst>
              <a:ext uri="{FF2B5EF4-FFF2-40B4-BE49-F238E27FC236}">
                <a16:creationId xmlns:a16="http://schemas.microsoft.com/office/drawing/2014/main" xmlns="" id="{1951E167-05EF-42B4-A10A-A860CD9A2A26}"/>
              </a:ext>
            </a:extLst>
          </p:cNvPr>
          <p:cNvSpPr/>
          <p:nvPr/>
        </p:nvSpPr>
        <p:spPr>
          <a:xfrm>
            <a:off x="8009417" y="4815751"/>
            <a:ext cx="290286" cy="278763"/>
          </a:xfrm>
          <a:prstGeom prst="ellips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Subtitle 2">
            <a:extLst>
              <a:ext uri="{FF2B5EF4-FFF2-40B4-BE49-F238E27FC236}">
                <a16:creationId xmlns:a16="http://schemas.microsoft.com/office/drawing/2014/main" xmlns="" id="{73F19325-1EDB-46F3-A475-347F26A8D06E}"/>
              </a:ext>
            </a:extLst>
          </p:cNvPr>
          <p:cNvSpPr txBox="1">
            <a:spLocks/>
          </p:cNvSpPr>
          <p:nvPr/>
        </p:nvSpPr>
        <p:spPr>
          <a:xfrm>
            <a:off x="191631" y="2423408"/>
            <a:ext cx="2845965" cy="340636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dirty="0">
                <a:solidFill>
                  <a:schemeClr val="tx1"/>
                </a:solidFill>
                <a:latin typeface="+mj-lt"/>
                <a:ea typeface="Open Sans Light" panose="020B0306030504020204" pitchFamily="34" charset="0"/>
                <a:cs typeface="Open Sans Light" panose="020B0306030504020204" pitchFamily="34" charset="0"/>
              </a:rPr>
              <a:t>Las crisis empresariales suelen producirse en oleadas. Mientras tanto, suele haber fases engañosas de relajación que hacen creer a la dirección que la crisis se ha superado.</a:t>
            </a:r>
          </a:p>
        </p:txBody>
      </p:sp>
    </p:spTree>
    <p:extLst>
      <p:ext uri="{BB962C8B-B14F-4D97-AF65-F5344CB8AC3E}">
        <p14:creationId xmlns:p14="http://schemas.microsoft.com/office/powerpoint/2010/main" val="2751410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kt 12" hidden="1">
            <a:extLst>
              <a:ext uri="{FF2B5EF4-FFF2-40B4-BE49-F238E27FC236}">
                <a16:creationId xmlns:a16="http://schemas.microsoft.com/office/drawing/2014/main" xmlns="" id="{34B30D9B-9BAF-4C04-A97F-26C857E130A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Folie" r:id="rId6" imgW="592" imgH="595" progId="TCLayout.ActiveDocument.1">
                  <p:embed/>
                </p:oleObj>
              </mc:Choice>
              <mc:Fallback>
                <p:oleObj name="think-cell Folie" r:id="rId6" imgW="592" imgH="595" progId="TCLayout.ActiveDocument.1">
                  <p:embed/>
                  <p:pic>
                    <p:nvPicPr>
                      <p:cNvPr id="13" name="Objekt 12" hidden="1">
                        <a:extLst>
                          <a:ext uri="{FF2B5EF4-FFF2-40B4-BE49-F238E27FC236}">
                            <a16:creationId xmlns:a16="http://schemas.microsoft.com/office/drawing/2014/main" xmlns="" id="{34B30D9B-9BAF-4C04-A97F-26C857E130A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hteck 11" hidden="1">
            <a:extLst>
              <a:ext uri="{FF2B5EF4-FFF2-40B4-BE49-F238E27FC236}">
                <a16:creationId xmlns:a16="http://schemas.microsoft.com/office/drawing/2014/main" xmlns="" id="{AA268AB2-96A2-4139-ACEB-0611CAB491F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GB" dirty="0">
              <a:latin typeface="Calibri Light" panose="020F0302020204030204" pitchFamily="34" charset="0"/>
              <a:ea typeface="+mj-ea"/>
              <a:cs typeface="+mj-cs"/>
              <a:sym typeface="Calibri Light" panose="020F0302020204030204" pitchFamily="34" charset="0"/>
            </a:endParaRPr>
          </a:p>
        </p:txBody>
      </p:sp>
      <p:sp>
        <p:nvSpPr>
          <p:cNvPr id="5" name="Freihandform: Form 4">
            <a:extLst>
              <a:ext uri="{FF2B5EF4-FFF2-40B4-BE49-F238E27FC236}">
                <a16:creationId xmlns:a16="http://schemas.microsoft.com/office/drawing/2014/main" xmlns="" id="{E1EC4A4C-71D2-470B-A720-47A1704FA9B0}"/>
              </a:ext>
            </a:extLst>
          </p:cNvPr>
          <p:cNvSpPr/>
          <p:nvPr/>
        </p:nvSpPr>
        <p:spPr>
          <a:xfrm>
            <a:off x="3065417" y="1986281"/>
            <a:ext cx="8316686" cy="3582458"/>
          </a:xfrm>
          <a:custGeom>
            <a:avLst/>
            <a:gdLst>
              <a:gd name="connsiteX0" fmla="*/ 0 w 7916092"/>
              <a:gd name="connsiteY0" fmla="*/ 3236 h 3582458"/>
              <a:gd name="connsiteX1" fmla="*/ 1010194 w 7916092"/>
              <a:gd name="connsiteY1" fmla="*/ 38070 h 3582458"/>
              <a:gd name="connsiteX2" fmla="*/ 2403566 w 7916092"/>
              <a:gd name="connsiteY2" fmla="*/ 273201 h 3582458"/>
              <a:gd name="connsiteX3" fmla="*/ 3500846 w 7916092"/>
              <a:gd name="connsiteY3" fmla="*/ 595418 h 3582458"/>
              <a:gd name="connsiteX4" fmla="*/ 4781006 w 7916092"/>
              <a:gd name="connsiteY4" fmla="*/ 1083098 h 3582458"/>
              <a:gd name="connsiteX5" fmla="*/ 6165669 w 7916092"/>
              <a:gd name="connsiteY5" fmla="*/ 1901704 h 3582458"/>
              <a:gd name="connsiteX6" fmla="*/ 7916092 w 7916092"/>
              <a:gd name="connsiteY6" fmla="*/ 3582458 h 3582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6092" h="3582458">
                <a:moveTo>
                  <a:pt x="0" y="3236"/>
                </a:moveTo>
                <a:cubicBezTo>
                  <a:pt x="304800" y="-1844"/>
                  <a:pt x="609600" y="-6924"/>
                  <a:pt x="1010194" y="38070"/>
                </a:cubicBezTo>
                <a:cubicBezTo>
                  <a:pt x="1410788" y="83064"/>
                  <a:pt x="1988457" y="180310"/>
                  <a:pt x="2403566" y="273201"/>
                </a:cubicBezTo>
                <a:cubicBezTo>
                  <a:pt x="2818675" y="366092"/>
                  <a:pt x="3104606" y="460435"/>
                  <a:pt x="3500846" y="595418"/>
                </a:cubicBezTo>
                <a:cubicBezTo>
                  <a:pt x="3897086" y="730401"/>
                  <a:pt x="4336869" y="865384"/>
                  <a:pt x="4781006" y="1083098"/>
                </a:cubicBezTo>
                <a:cubicBezTo>
                  <a:pt x="5225143" y="1300812"/>
                  <a:pt x="5643155" y="1485144"/>
                  <a:pt x="6165669" y="1901704"/>
                </a:cubicBezTo>
                <a:cubicBezTo>
                  <a:pt x="6688183" y="2318264"/>
                  <a:pt x="7302137" y="2950361"/>
                  <a:pt x="7916092" y="3582458"/>
                </a:cubicBezTo>
              </a:path>
            </a:pathLst>
          </a:custGeom>
          <a:noFill/>
          <a:ln w="38100">
            <a:solidFill>
              <a:srgbClr val="EC21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platzhalter 3">
            <a:extLst>
              <a:ext uri="{FF2B5EF4-FFF2-40B4-BE49-F238E27FC236}">
                <a16:creationId xmlns:a16="http://schemas.microsoft.com/office/drawing/2014/main" xmlns="" id="{0EF5E767-19B4-484F-8E3D-D966FB58D59D}"/>
              </a:ext>
            </a:extLst>
          </p:cNvPr>
          <p:cNvSpPr>
            <a:spLocks noGrp="1"/>
          </p:cNvSpPr>
          <p:nvPr>
            <p:ph type="body" sz="quarter" idx="13"/>
          </p:nvPr>
        </p:nvSpPr>
        <p:spPr/>
        <p:txBody>
          <a:bodyPr>
            <a:normAutofit/>
          </a:bodyPr>
          <a:lstStyle/>
          <a:p>
            <a:r>
              <a:rPr lang="en-GB" dirty="0"/>
              <a:t>El curso típico de una crisis</a:t>
            </a:r>
          </a:p>
        </p:txBody>
      </p:sp>
      <p:sp>
        <p:nvSpPr>
          <p:cNvPr id="27" name="Subtitle 2">
            <a:extLst>
              <a:ext uri="{FF2B5EF4-FFF2-40B4-BE49-F238E27FC236}">
                <a16:creationId xmlns:a16="http://schemas.microsoft.com/office/drawing/2014/main" xmlns="" id="{73F19325-1EDB-46F3-A475-347F26A8D06E}"/>
              </a:ext>
            </a:extLst>
          </p:cNvPr>
          <p:cNvSpPr txBox="1">
            <a:spLocks/>
          </p:cNvSpPr>
          <p:nvPr/>
        </p:nvSpPr>
        <p:spPr>
          <a:xfrm>
            <a:off x="-4581" y="1794032"/>
            <a:ext cx="2796143" cy="482213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chemeClr val="tx1"/>
                </a:solidFill>
                <a:latin typeface="+mj-lt"/>
                <a:ea typeface="Open Sans Light" panose="020B0306030504020204" pitchFamily="34" charset="0"/>
                <a:cs typeface="Open Sans Light" panose="020B0306030504020204" pitchFamily="34" charset="0"/>
              </a:rPr>
              <a:t>Las crisis empresariales suelen seguir un curso muy típico. En la práctica, las fases individuales pueden tener una duración variable, y a veces se salta una fase. </a:t>
            </a:r>
          </a:p>
          <a:p>
            <a:pPr algn="l">
              <a:lnSpc>
                <a:spcPct val="100000"/>
              </a:lnSpc>
            </a:pPr>
            <a:r>
              <a:rPr lang="en-GB" sz="2000" dirty="0">
                <a:solidFill>
                  <a:schemeClr val="tx1"/>
                </a:solidFill>
                <a:latin typeface="+mj-lt"/>
                <a:ea typeface="Open Sans Light" panose="020B0306030504020204" pitchFamily="34" charset="0"/>
                <a:cs typeface="Open Sans Light" panose="020B0306030504020204" pitchFamily="34" charset="0"/>
              </a:rPr>
              <a:t>Por regla general, cuanto más avanzada está la crisis, más difícil y costosa es su resolución.</a:t>
            </a:r>
          </a:p>
          <a:p>
            <a:pPr algn="l">
              <a:lnSpc>
                <a:spcPct val="100000"/>
              </a:lnSpc>
            </a:pPr>
            <a:r>
              <a:rPr lang="en-GB" sz="2000" b="1" dirty="0">
                <a:solidFill>
                  <a:schemeClr val="tx1"/>
                </a:solidFill>
                <a:latin typeface="+mj-lt"/>
                <a:ea typeface="Open Sans Light" panose="020B0306030504020204" pitchFamily="34" charset="0"/>
                <a:cs typeface="Open Sans Light" panose="020B0306030504020204" pitchFamily="34" charset="0"/>
              </a:rPr>
              <a:t>Más adelante en este módulo trataremos en detalle las distintas fases. </a:t>
            </a:r>
          </a:p>
        </p:txBody>
      </p:sp>
      <p:sp>
        <p:nvSpPr>
          <p:cNvPr id="28" name="Chevron 1">
            <a:extLst>
              <a:ext uri="{FF2B5EF4-FFF2-40B4-BE49-F238E27FC236}">
                <a16:creationId xmlns:a16="http://schemas.microsoft.com/office/drawing/2014/main" xmlns="" id="{71C54E72-C868-45B8-949B-BDF77D73CD9E}"/>
              </a:ext>
            </a:extLst>
          </p:cNvPr>
          <p:cNvSpPr/>
          <p:nvPr/>
        </p:nvSpPr>
        <p:spPr>
          <a:xfrm>
            <a:off x="2867303" y="3559321"/>
            <a:ext cx="1520317" cy="532536"/>
          </a:xfrm>
          <a:prstGeom prst="chevron">
            <a:avLst>
              <a:gd name="adj" fmla="val 21186"/>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29" name="Chevron 2">
            <a:extLst>
              <a:ext uri="{FF2B5EF4-FFF2-40B4-BE49-F238E27FC236}">
                <a16:creationId xmlns:a16="http://schemas.microsoft.com/office/drawing/2014/main" xmlns="" id="{0472DFC4-E048-4156-BC78-0C783B7C5A6A}"/>
              </a:ext>
            </a:extLst>
          </p:cNvPr>
          <p:cNvSpPr/>
          <p:nvPr/>
        </p:nvSpPr>
        <p:spPr>
          <a:xfrm>
            <a:off x="4419782" y="3571196"/>
            <a:ext cx="1520317" cy="532536"/>
          </a:xfrm>
          <a:prstGeom prst="chevron">
            <a:avLst>
              <a:gd name="adj" fmla="val 211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30" name="Chevron 3">
            <a:extLst>
              <a:ext uri="{FF2B5EF4-FFF2-40B4-BE49-F238E27FC236}">
                <a16:creationId xmlns:a16="http://schemas.microsoft.com/office/drawing/2014/main" xmlns="" id="{B5DACAAC-8D2A-4848-A894-377841DA85AB}"/>
              </a:ext>
            </a:extLst>
          </p:cNvPr>
          <p:cNvSpPr/>
          <p:nvPr/>
        </p:nvSpPr>
        <p:spPr>
          <a:xfrm>
            <a:off x="5972263" y="3559321"/>
            <a:ext cx="1520317" cy="532536"/>
          </a:xfrm>
          <a:prstGeom prst="chevron">
            <a:avLst>
              <a:gd name="adj" fmla="val 2118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31" name="Chevron 4">
            <a:extLst>
              <a:ext uri="{FF2B5EF4-FFF2-40B4-BE49-F238E27FC236}">
                <a16:creationId xmlns:a16="http://schemas.microsoft.com/office/drawing/2014/main" xmlns="" id="{5F9281A0-5EDF-4FDA-8B8E-C28BC44AE788}"/>
              </a:ext>
            </a:extLst>
          </p:cNvPr>
          <p:cNvSpPr/>
          <p:nvPr/>
        </p:nvSpPr>
        <p:spPr>
          <a:xfrm>
            <a:off x="7512867" y="3559321"/>
            <a:ext cx="1520317" cy="532536"/>
          </a:xfrm>
          <a:prstGeom prst="chevron">
            <a:avLst>
              <a:gd name="adj" fmla="val 2118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32" name="Chevron 5">
            <a:extLst>
              <a:ext uri="{FF2B5EF4-FFF2-40B4-BE49-F238E27FC236}">
                <a16:creationId xmlns:a16="http://schemas.microsoft.com/office/drawing/2014/main" xmlns="" id="{24A78DDF-FA2D-4CD7-94EB-AFD2A81D7A1F}"/>
              </a:ext>
            </a:extLst>
          </p:cNvPr>
          <p:cNvSpPr/>
          <p:nvPr/>
        </p:nvSpPr>
        <p:spPr>
          <a:xfrm>
            <a:off x="9053472" y="3559321"/>
            <a:ext cx="1520317" cy="532536"/>
          </a:xfrm>
          <a:prstGeom prst="chevron">
            <a:avLst>
              <a:gd name="adj" fmla="val 21186"/>
            </a:avLst>
          </a:prstGeom>
          <a:solidFill>
            <a:srgbClr val="F58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33" name="TextBox 14">
            <a:extLst>
              <a:ext uri="{FF2B5EF4-FFF2-40B4-BE49-F238E27FC236}">
                <a16:creationId xmlns:a16="http://schemas.microsoft.com/office/drawing/2014/main" xmlns="" id="{B94D7029-D2DD-488F-8259-9736B62A033E}"/>
              </a:ext>
            </a:extLst>
          </p:cNvPr>
          <p:cNvSpPr txBox="1"/>
          <p:nvPr/>
        </p:nvSpPr>
        <p:spPr>
          <a:xfrm>
            <a:off x="2961335" y="3528360"/>
            <a:ext cx="122249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Partes interesadas</a:t>
            </a:r>
            <a:br>
              <a:rPr lang="en-GB" sz="1600" b="1" dirty="0">
                <a:solidFill>
                  <a:schemeClr val="bg1"/>
                </a:solidFill>
                <a:latin typeface="+mj-lt"/>
                <a:ea typeface="League Spartan" charset="0"/>
                <a:cs typeface="Poppins" pitchFamily="2" charset="77"/>
              </a:rPr>
            </a:br>
            <a:r>
              <a:rPr lang="en-GB" sz="1600" b="1" dirty="0">
                <a:solidFill>
                  <a:schemeClr val="bg1"/>
                </a:solidFill>
                <a:latin typeface="+mj-lt"/>
                <a:ea typeface="League Spartan" charset="0"/>
                <a:cs typeface="Poppins" pitchFamily="2" charset="77"/>
              </a:rPr>
              <a:t>Crisis</a:t>
            </a:r>
          </a:p>
        </p:txBody>
      </p:sp>
      <p:sp>
        <p:nvSpPr>
          <p:cNvPr id="34" name="TextBox 15">
            <a:extLst>
              <a:ext uri="{FF2B5EF4-FFF2-40B4-BE49-F238E27FC236}">
                <a16:creationId xmlns:a16="http://schemas.microsoft.com/office/drawing/2014/main" xmlns="" id="{08CCDFD3-8A36-4683-8CC7-0BCDC7269412}"/>
              </a:ext>
            </a:extLst>
          </p:cNvPr>
          <p:cNvSpPr txBox="1"/>
          <p:nvPr/>
        </p:nvSpPr>
        <p:spPr>
          <a:xfrm>
            <a:off x="4517007" y="3651471"/>
            <a:ext cx="1418141"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Estrategia de crisis</a:t>
            </a:r>
          </a:p>
        </p:txBody>
      </p:sp>
      <p:sp>
        <p:nvSpPr>
          <p:cNvPr id="36" name="TextBox 16">
            <a:extLst>
              <a:ext uri="{FF2B5EF4-FFF2-40B4-BE49-F238E27FC236}">
                <a16:creationId xmlns:a16="http://schemas.microsoft.com/office/drawing/2014/main" xmlns="" id="{5362C0FD-94DC-4DF8-B5AA-07241BFC043C}"/>
              </a:ext>
            </a:extLst>
          </p:cNvPr>
          <p:cNvSpPr txBox="1"/>
          <p:nvPr/>
        </p:nvSpPr>
        <p:spPr>
          <a:xfrm>
            <a:off x="6183540" y="3528360"/>
            <a:ext cx="1184016"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Producto / Crisis de ventas</a:t>
            </a:r>
          </a:p>
        </p:txBody>
      </p:sp>
      <p:sp>
        <p:nvSpPr>
          <p:cNvPr id="37" name="TextBox 17">
            <a:extLst>
              <a:ext uri="{FF2B5EF4-FFF2-40B4-BE49-F238E27FC236}">
                <a16:creationId xmlns:a16="http://schemas.microsoft.com/office/drawing/2014/main" xmlns="" id="{FD928C53-65AA-4012-878C-5ACFF4690233}"/>
              </a:ext>
            </a:extLst>
          </p:cNvPr>
          <p:cNvSpPr txBox="1"/>
          <p:nvPr/>
        </p:nvSpPr>
        <p:spPr>
          <a:xfrm>
            <a:off x="7795152" y="3528360"/>
            <a:ext cx="904013"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Crisis de ingresos</a:t>
            </a:r>
          </a:p>
        </p:txBody>
      </p:sp>
      <p:sp>
        <p:nvSpPr>
          <p:cNvPr id="38" name="TextBox 18">
            <a:extLst>
              <a:ext uri="{FF2B5EF4-FFF2-40B4-BE49-F238E27FC236}">
                <a16:creationId xmlns:a16="http://schemas.microsoft.com/office/drawing/2014/main" xmlns="" id="{AD22DD85-8600-4DF2-B57D-D0E8F8C4397F}"/>
              </a:ext>
            </a:extLst>
          </p:cNvPr>
          <p:cNvSpPr txBox="1"/>
          <p:nvPr/>
        </p:nvSpPr>
        <p:spPr>
          <a:xfrm>
            <a:off x="9371382" y="3528360"/>
            <a:ext cx="913858"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Crisis de liquidez</a:t>
            </a:r>
          </a:p>
        </p:txBody>
      </p:sp>
      <p:sp>
        <p:nvSpPr>
          <p:cNvPr id="94" name="Chevron 5">
            <a:extLst>
              <a:ext uri="{FF2B5EF4-FFF2-40B4-BE49-F238E27FC236}">
                <a16:creationId xmlns:a16="http://schemas.microsoft.com/office/drawing/2014/main" xmlns="" id="{F33C78D5-AC66-4086-A1FA-413217D9804A}"/>
              </a:ext>
            </a:extLst>
          </p:cNvPr>
          <p:cNvSpPr/>
          <p:nvPr/>
        </p:nvSpPr>
        <p:spPr>
          <a:xfrm>
            <a:off x="10594080" y="3561189"/>
            <a:ext cx="1520317" cy="532536"/>
          </a:xfrm>
          <a:prstGeom prst="chevron">
            <a:avLst>
              <a:gd name="adj" fmla="val 21186"/>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95" name="TextBox 18">
            <a:extLst>
              <a:ext uri="{FF2B5EF4-FFF2-40B4-BE49-F238E27FC236}">
                <a16:creationId xmlns:a16="http://schemas.microsoft.com/office/drawing/2014/main" xmlns="" id="{6660D43C-EC14-49C7-B62E-8417A8F48B7A}"/>
              </a:ext>
            </a:extLst>
          </p:cNvPr>
          <p:cNvSpPr txBox="1"/>
          <p:nvPr/>
        </p:nvSpPr>
        <p:spPr>
          <a:xfrm>
            <a:off x="10723840" y="3651470"/>
            <a:ext cx="1204609"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Insolvencia</a:t>
            </a:r>
          </a:p>
        </p:txBody>
      </p:sp>
      <p:sp>
        <p:nvSpPr>
          <p:cNvPr id="6" name="Rechteck 5">
            <a:extLst>
              <a:ext uri="{FF2B5EF4-FFF2-40B4-BE49-F238E27FC236}">
                <a16:creationId xmlns:a16="http://schemas.microsoft.com/office/drawing/2014/main" xmlns="" id="{7E5B9861-52F0-4725-BFA9-9895CF3A593B}"/>
              </a:ext>
            </a:extLst>
          </p:cNvPr>
          <p:cNvSpPr/>
          <p:nvPr/>
        </p:nvSpPr>
        <p:spPr>
          <a:xfrm>
            <a:off x="2727811" y="4145177"/>
            <a:ext cx="1520317" cy="3046988"/>
          </a:xfrm>
          <a:prstGeom prst="rect">
            <a:avLst/>
          </a:prstGeom>
        </p:spPr>
        <p:txBody>
          <a:bodyPr wrap="square">
            <a:spAutoFit/>
          </a:bodyPr>
          <a:lstStyle/>
          <a:p>
            <a:pPr marL="85725" indent="-85725">
              <a:buFont typeface="Arial" panose="020B0604020202020204" pitchFamily="34" charset="0"/>
              <a:buChar char="•"/>
            </a:pPr>
            <a:r>
              <a:rPr lang="en-GB" sz="1200" dirty="0"/>
              <a:t>Sostenible </a:t>
            </a:r>
          </a:p>
          <a:p>
            <a:r>
              <a:rPr lang="en-GB" sz="1200" dirty="0"/>
              <a:t>conflictos a </a:t>
            </a:r>
            <a:br>
              <a:rPr lang="en-GB" sz="1200" dirty="0"/>
            </a:br>
            <a:r>
              <a:rPr lang="en-GB" sz="1200" dirty="0"/>
              <a:t>las partes interesadas:</a:t>
            </a:r>
            <a:br>
              <a:rPr lang="en-GB" sz="1200" dirty="0"/>
            </a:br>
            <a:r>
              <a:rPr lang="en-GB" sz="1200" dirty="0"/>
              <a:t>accionistas, empleados, </a:t>
            </a:r>
            <a:br>
              <a:rPr lang="en-GB" sz="1200" dirty="0"/>
            </a:br>
            <a:r>
              <a:rPr lang="en-GB" sz="1200" dirty="0"/>
              <a:t>bancos, etc.</a:t>
            </a:r>
          </a:p>
          <a:p>
            <a:pPr marL="85725" indent="-85725">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Bloqueo de </a:t>
            </a:r>
          </a:p>
          <a:p>
            <a:r>
              <a:rPr lang="en-GB" sz="1200" dirty="0">
                <a:ea typeface="Lato Light" panose="020F0502020204030203" pitchFamily="34" charset="0"/>
                <a:cs typeface="Mukta ExtraLight" panose="020B0000000000000000" pitchFamily="34" charset="77"/>
              </a:rPr>
              <a:t>decisiones esenciales</a:t>
            </a:r>
          </a:p>
          <a:p>
            <a:pPr marL="85725" indent="-85725">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Aceptación de la evolución negativa</a:t>
            </a:r>
          </a:p>
          <a:p>
            <a:pPr marL="85725" indent="-85725">
              <a:buFont typeface="Arial" panose="020B0604020202020204" pitchFamily="34" charset="0"/>
              <a:buChar char="•"/>
            </a:pPr>
            <a:endParaRPr lang="en-GB" sz="1500" dirty="0">
              <a:ea typeface="Lato Light" panose="020F0502020204030203" pitchFamily="34" charset="0"/>
              <a:cs typeface="Mukta ExtraLight" panose="020B0000000000000000" pitchFamily="34" charset="77"/>
            </a:endParaRPr>
          </a:p>
          <a:p>
            <a:pPr marL="85725" indent="-85725">
              <a:buFont typeface="Arial" panose="020B0604020202020204" pitchFamily="34" charset="0"/>
              <a:buChar char="•"/>
            </a:pPr>
            <a:endParaRPr lang="en-GB" sz="1500" dirty="0"/>
          </a:p>
          <a:p>
            <a:pPr marL="85725" indent="-85725">
              <a:lnSpc>
                <a:spcPct val="100000"/>
              </a:lnSpc>
              <a:spcBef>
                <a:spcPts val="0"/>
              </a:spcBef>
              <a:buFont typeface="Arial" panose="020B0604020202020204" pitchFamily="34" charset="0"/>
              <a:buChar char="•"/>
            </a:pPr>
            <a:endParaRPr lang="en-GB" sz="1500" dirty="0">
              <a:ea typeface="Lato Light" panose="020F0502020204030203" pitchFamily="34" charset="0"/>
              <a:cs typeface="Mukta ExtraLight" panose="020B0000000000000000" pitchFamily="34" charset="77"/>
            </a:endParaRPr>
          </a:p>
          <a:p>
            <a:pPr marL="85725" indent="-85725">
              <a:lnSpc>
                <a:spcPct val="100000"/>
              </a:lnSpc>
              <a:spcBef>
                <a:spcPts val="0"/>
              </a:spcBef>
              <a:buFont typeface="Arial" panose="020B0604020202020204" pitchFamily="34" charset="0"/>
              <a:buChar char="•"/>
            </a:pPr>
            <a:endParaRPr lang="en-GB" sz="1500" dirty="0">
              <a:ea typeface="Lato Light" panose="020F0502020204030203" pitchFamily="34" charset="0"/>
              <a:cs typeface="Mukta ExtraLight" panose="020B0000000000000000" pitchFamily="34" charset="77"/>
            </a:endParaRPr>
          </a:p>
        </p:txBody>
      </p:sp>
      <p:sp>
        <p:nvSpPr>
          <p:cNvPr id="100" name="Rechteck 99">
            <a:extLst>
              <a:ext uri="{FF2B5EF4-FFF2-40B4-BE49-F238E27FC236}">
                <a16:creationId xmlns:a16="http://schemas.microsoft.com/office/drawing/2014/main" xmlns="" id="{35295EFB-6AE9-446B-AEB3-62D499AE87A3}"/>
              </a:ext>
            </a:extLst>
          </p:cNvPr>
          <p:cNvSpPr/>
          <p:nvPr/>
        </p:nvSpPr>
        <p:spPr>
          <a:xfrm>
            <a:off x="4170483" y="4158443"/>
            <a:ext cx="1953681" cy="2169825"/>
          </a:xfrm>
          <a:prstGeom prst="rect">
            <a:avLst/>
          </a:prstGeom>
        </p:spPr>
        <p:txBody>
          <a:bodyPr wrap="square">
            <a:spAutoFit/>
          </a:bodyPr>
          <a:lstStyle/>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No hay una visión clara</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Orientación inadecuada al cliente</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Productos al vencimiento</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Desarrollos tecnológicos desaprovechados / integración vertical inadecuada</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La empresa sigue obteniendo beneficios</a:t>
            </a:r>
          </a:p>
          <a:p>
            <a:pPr marL="85725" indent="-85725">
              <a:lnSpc>
                <a:spcPct val="100000"/>
              </a:lnSpc>
              <a:spcBef>
                <a:spcPts val="0"/>
              </a:spcBef>
              <a:buFont typeface="Arial" panose="020B0604020202020204" pitchFamily="34" charset="0"/>
              <a:buChar char="•"/>
            </a:pPr>
            <a:endParaRPr lang="en-GB" sz="1500" dirty="0">
              <a:ea typeface="Lato Light" panose="020F0502020204030203" pitchFamily="34" charset="0"/>
              <a:cs typeface="Mukta ExtraLight" panose="020B0000000000000000" pitchFamily="34" charset="77"/>
            </a:endParaRPr>
          </a:p>
        </p:txBody>
      </p:sp>
      <p:sp>
        <p:nvSpPr>
          <p:cNvPr id="101" name="Rechteck 100">
            <a:extLst>
              <a:ext uri="{FF2B5EF4-FFF2-40B4-BE49-F238E27FC236}">
                <a16:creationId xmlns:a16="http://schemas.microsoft.com/office/drawing/2014/main" xmlns="" id="{1D942A23-51BD-43BD-86AF-D85DCF0E24CB}"/>
              </a:ext>
            </a:extLst>
          </p:cNvPr>
          <p:cNvSpPr/>
          <p:nvPr/>
        </p:nvSpPr>
        <p:spPr>
          <a:xfrm>
            <a:off x="5923774" y="4105268"/>
            <a:ext cx="1871378" cy="2123658"/>
          </a:xfrm>
          <a:prstGeom prst="rect">
            <a:avLst/>
          </a:prstGeom>
        </p:spPr>
        <p:txBody>
          <a:bodyPr wrap="square">
            <a:spAutoFit/>
          </a:bodyPr>
          <a:lstStyle/>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Disminución de las ventas</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Presión sobre los precios y los márgenes</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La subida de las acciones y</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Capital inmovilizado</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Infrautilización de la capacidad</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Disminución de los beneficios si no se aplican contramedidas</a:t>
            </a:r>
          </a:p>
        </p:txBody>
      </p:sp>
      <p:sp>
        <p:nvSpPr>
          <p:cNvPr id="102" name="Rechteck 101">
            <a:extLst>
              <a:ext uri="{FF2B5EF4-FFF2-40B4-BE49-F238E27FC236}">
                <a16:creationId xmlns:a16="http://schemas.microsoft.com/office/drawing/2014/main" xmlns="" id="{D6342427-0503-43DB-8E05-B262B7CBECB5}"/>
              </a:ext>
            </a:extLst>
          </p:cNvPr>
          <p:cNvSpPr/>
          <p:nvPr/>
        </p:nvSpPr>
        <p:spPr>
          <a:xfrm>
            <a:off x="7548048" y="4105268"/>
            <a:ext cx="1534785" cy="2292935"/>
          </a:xfrm>
          <a:prstGeom prst="rect">
            <a:avLst/>
          </a:prstGeom>
        </p:spPr>
        <p:txBody>
          <a:bodyPr wrap="square">
            <a:spAutoFit/>
          </a:bodyPr>
          <a:lstStyle/>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Continúa el descenso de las ventas</a:t>
            </a:r>
          </a:p>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La empresa reacciona con una "reducción de costes</a:t>
            </a:r>
          </a:p>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Disminución de los beneficios/pérdidas/disminución de los fondos propios</a:t>
            </a:r>
          </a:p>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La obtención de capital se hace más difícil (la calificación crediticia disminuye)</a:t>
            </a:r>
          </a:p>
        </p:txBody>
      </p:sp>
      <p:sp>
        <p:nvSpPr>
          <p:cNvPr id="103" name="Rechteck 102">
            <a:extLst>
              <a:ext uri="{FF2B5EF4-FFF2-40B4-BE49-F238E27FC236}">
                <a16:creationId xmlns:a16="http://schemas.microsoft.com/office/drawing/2014/main" xmlns="" id="{63C9B1BE-D169-4503-BC3E-DB335A86F803}"/>
              </a:ext>
            </a:extLst>
          </p:cNvPr>
          <p:cNvSpPr/>
          <p:nvPr/>
        </p:nvSpPr>
        <p:spPr>
          <a:xfrm>
            <a:off x="8995693" y="4107432"/>
            <a:ext cx="1850878" cy="1754326"/>
          </a:xfrm>
          <a:prstGeom prst="rect">
            <a:avLst/>
          </a:prstGeom>
        </p:spPr>
        <p:txBody>
          <a:bodyPr wrap="square">
            <a:spAutoFit/>
          </a:bodyPr>
          <a:lstStyle/>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Líneas de crédito utilizadas</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renuncia a los descuentos</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Aumento del pasivo por</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Retraso en el pago / </a:t>
            </a:r>
          </a:p>
          <a:p>
            <a:pPr>
              <a:lnSpc>
                <a:spcPct val="100000"/>
              </a:lnSpc>
              <a:spcBef>
                <a:spcPts val="0"/>
              </a:spcBef>
            </a:pPr>
            <a:r>
              <a:rPr lang="en-GB" sz="1200" dirty="0">
                <a:ea typeface="Lato Light" panose="020F0502020204030203" pitchFamily="34" charset="0"/>
                <a:cs typeface="Mukta ExtraLight" panose="020B0000000000000000" pitchFamily="34" charset="77"/>
              </a:rPr>
              <a:t>pago por adelantado</a:t>
            </a:r>
          </a:p>
          <a:p>
            <a:pPr marL="85725" indent="-85725">
              <a:lnSpc>
                <a:spcPct val="100000"/>
              </a:lnSpc>
              <a:spcBef>
                <a:spcPts val="0"/>
              </a:spcBef>
              <a:buFont typeface="Arial" panose="020B0604020202020204" pitchFamily="34" charset="0"/>
              <a:buChar char="•"/>
            </a:pPr>
            <a:r>
              <a:rPr lang="en-GB" sz="1200" dirty="0">
                <a:ea typeface="Lato Light" panose="020F0502020204030203" pitchFamily="34" charset="0"/>
                <a:cs typeface="Mukta ExtraLight" panose="020B0000000000000000" pitchFamily="34" charset="77"/>
              </a:rPr>
              <a:t>Cuellos de botella en el suministro</a:t>
            </a:r>
          </a:p>
        </p:txBody>
      </p:sp>
      <p:sp>
        <p:nvSpPr>
          <p:cNvPr id="104" name="Rechteck 103">
            <a:extLst>
              <a:ext uri="{FF2B5EF4-FFF2-40B4-BE49-F238E27FC236}">
                <a16:creationId xmlns:a16="http://schemas.microsoft.com/office/drawing/2014/main" xmlns="" id="{C59AC022-CFAC-4D2A-9095-38D49BA99D19}"/>
              </a:ext>
            </a:extLst>
          </p:cNvPr>
          <p:cNvSpPr/>
          <p:nvPr/>
        </p:nvSpPr>
        <p:spPr>
          <a:xfrm>
            <a:off x="10593742" y="4113327"/>
            <a:ext cx="1850091" cy="938719"/>
          </a:xfrm>
          <a:prstGeom prst="rect">
            <a:avLst/>
          </a:prstGeom>
        </p:spPr>
        <p:txBody>
          <a:bodyPr wrap="square">
            <a:spAutoFit/>
          </a:bodyPr>
          <a:lstStyle/>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Riesgo de insolvencia</a:t>
            </a:r>
          </a:p>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Insolvencia inminente</a:t>
            </a:r>
          </a:p>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Se produjo un sobreendeudamiento</a:t>
            </a:r>
          </a:p>
          <a:p>
            <a:pPr marL="85725" indent="-85725">
              <a:lnSpc>
                <a:spcPct val="100000"/>
              </a:lnSpc>
              <a:spcBef>
                <a:spcPts val="0"/>
              </a:spcBef>
              <a:buFont typeface="Arial" panose="020B0604020202020204" pitchFamily="34" charset="0"/>
              <a:buChar char="•"/>
            </a:pPr>
            <a:r>
              <a:rPr lang="en-GB" sz="1100" dirty="0">
                <a:ea typeface="Lato Light" panose="020F0502020204030203" pitchFamily="34" charset="0"/>
                <a:cs typeface="Mukta ExtraLight" panose="020B0000000000000000" pitchFamily="34" charset="77"/>
              </a:rPr>
              <a:t>Insolvencia sobrevenida</a:t>
            </a:r>
          </a:p>
        </p:txBody>
      </p:sp>
      <p:sp>
        <p:nvSpPr>
          <p:cNvPr id="106" name="Textplatzhalter 3">
            <a:extLst>
              <a:ext uri="{FF2B5EF4-FFF2-40B4-BE49-F238E27FC236}">
                <a16:creationId xmlns:a16="http://schemas.microsoft.com/office/drawing/2014/main" xmlns="" id="{B19B36E7-E4F4-4270-B7C5-1A2C08CF1EF4}"/>
              </a:ext>
            </a:extLst>
          </p:cNvPr>
          <p:cNvSpPr txBox="1">
            <a:spLocks/>
          </p:cNvSpPr>
          <p:nvPr/>
        </p:nvSpPr>
        <p:spPr>
          <a:xfrm>
            <a:off x="2986053" y="2128411"/>
            <a:ext cx="1110541"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3600" kern="1200">
                <a:solidFill>
                  <a:srgbClr val="245473"/>
                </a:solidFill>
                <a:latin typeface="+mn-lt"/>
                <a:ea typeface="+mn-ea"/>
                <a:cs typeface="+mn-cs"/>
              </a:defRPr>
            </a:lvl1pPr>
            <a:lvl2pPr marL="457200" indent="0" algn="l" defTabSz="914400"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sz="2000" dirty="0"/>
              <a:t>Ingresos /</a:t>
            </a:r>
            <a:br>
              <a:rPr lang="en-GB" sz="2000" dirty="0"/>
            </a:br>
            <a:r>
              <a:rPr lang="en-GB" sz="2000" dirty="0"/>
              <a:t>Beneficio / </a:t>
            </a:r>
            <a:br>
              <a:rPr lang="en-GB" sz="2000" dirty="0"/>
            </a:br>
            <a:r>
              <a:rPr lang="en-GB" sz="2000" dirty="0"/>
              <a:t>Liquidez</a:t>
            </a:r>
          </a:p>
        </p:txBody>
      </p:sp>
    </p:spTree>
    <p:extLst>
      <p:ext uri="{BB962C8B-B14F-4D97-AF65-F5344CB8AC3E}">
        <p14:creationId xmlns:p14="http://schemas.microsoft.com/office/powerpoint/2010/main" val="3151600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kt 12" hidden="1">
            <a:extLst>
              <a:ext uri="{FF2B5EF4-FFF2-40B4-BE49-F238E27FC236}">
                <a16:creationId xmlns:a16="http://schemas.microsoft.com/office/drawing/2014/main" xmlns="" id="{34B30D9B-9BAF-4C04-A97F-26C857E130A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Folie" r:id="rId6" imgW="592" imgH="595" progId="TCLayout.ActiveDocument.1">
                  <p:embed/>
                </p:oleObj>
              </mc:Choice>
              <mc:Fallback>
                <p:oleObj name="think-cell Folie" r:id="rId6" imgW="592" imgH="595" progId="TCLayout.ActiveDocument.1">
                  <p:embed/>
                  <p:pic>
                    <p:nvPicPr>
                      <p:cNvPr id="13" name="Objekt 12" hidden="1">
                        <a:extLst>
                          <a:ext uri="{FF2B5EF4-FFF2-40B4-BE49-F238E27FC236}">
                            <a16:creationId xmlns:a16="http://schemas.microsoft.com/office/drawing/2014/main" xmlns="" id="{34B30D9B-9BAF-4C04-A97F-26C857E130A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hteck 11" hidden="1">
            <a:extLst>
              <a:ext uri="{FF2B5EF4-FFF2-40B4-BE49-F238E27FC236}">
                <a16:creationId xmlns:a16="http://schemas.microsoft.com/office/drawing/2014/main" xmlns="" id="{AA268AB2-96A2-4139-ACEB-0611CAB491F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GB" dirty="0">
              <a:latin typeface="Calibri Light" panose="020F0302020204030204" pitchFamily="34" charset="0"/>
              <a:ea typeface="+mj-ea"/>
              <a:cs typeface="+mj-cs"/>
              <a:sym typeface="Calibri Light" panose="020F0302020204030204" pitchFamily="34" charset="0"/>
            </a:endParaRPr>
          </a:p>
        </p:txBody>
      </p:sp>
      <p:sp>
        <p:nvSpPr>
          <p:cNvPr id="4" name="Textplatzhalter 3">
            <a:extLst>
              <a:ext uri="{FF2B5EF4-FFF2-40B4-BE49-F238E27FC236}">
                <a16:creationId xmlns:a16="http://schemas.microsoft.com/office/drawing/2014/main" xmlns="" id="{0EF5E767-19B4-484F-8E3D-D966FB58D59D}"/>
              </a:ext>
            </a:extLst>
          </p:cNvPr>
          <p:cNvSpPr>
            <a:spLocks noGrp="1"/>
          </p:cNvSpPr>
          <p:nvPr>
            <p:ph type="body" sz="quarter" idx="13"/>
          </p:nvPr>
        </p:nvSpPr>
        <p:spPr>
          <a:xfrm>
            <a:off x="2977946" y="873303"/>
            <a:ext cx="8852375" cy="697353"/>
          </a:xfrm>
        </p:spPr>
        <p:txBody>
          <a:bodyPr>
            <a:normAutofit fontScale="85000" lnSpcReduction="10000"/>
          </a:bodyPr>
          <a:lstStyle/>
          <a:p>
            <a:r>
              <a:rPr lang="en-GB" dirty="0"/>
              <a:t>Relaciones típicas de causa y efecto frente a la entrada directa</a:t>
            </a:r>
          </a:p>
        </p:txBody>
      </p:sp>
      <p:sp>
        <p:nvSpPr>
          <p:cNvPr id="27" name="Subtitle 2">
            <a:extLst>
              <a:ext uri="{FF2B5EF4-FFF2-40B4-BE49-F238E27FC236}">
                <a16:creationId xmlns:a16="http://schemas.microsoft.com/office/drawing/2014/main" xmlns="" id="{73F19325-1EDB-46F3-A475-347F26A8D06E}"/>
              </a:ext>
            </a:extLst>
          </p:cNvPr>
          <p:cNvSpPr txBox="1">
            <a:spLocks/>
          </p:cNvSpPr>
          <p:nvPr/>
        </p:nvSpPr>
        <p:spPr>
          <a:xfrm>
            <a:off x="139149" y="2232807"/>
            <a:ext cx="2700592" cy="394189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 entrada en una crisis empresarial es independiente de la fase de crisis "actualmente" identificada. </a:t>
            </a:r>
          </a:p>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Una entrada inmediata en las fases avanzadas - generalmente desencadenada por</a:t>
            </a:r>
          </a:p>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efectos - también es posible</a:t>
            </a:r>
          </a:p>
        </p:txBody>
      </p:sp>
      <p:sp>
        <p:nvSpPr>
          <p:cNvPr id="6" name="Rechteck 5">
            <a:extLst>
              <a:ext uri="{FF2B5EF4-FFF2-40B4-BE49-F238E27FC236}">
                <a16:creationId xmlns:a16="http://schemas.microsoft.com/office/drawing/2014/main" xmlns="" id="{7E5B9861-52F0-4725-BFA9-9895CF3A593B}"/>
              </a:ext>
            </a:extLst>
          </p:cNvPr>
          <p:cNvSpPr/>
          <p:nvPr/>
        </p:nvSpPr>
        <p:spPr>
          <a:xfrm>
            <a:off x="3077331" y="1770883"/>
            <a:ext cx="1703975" cy="830997"/>
          </a:xfrm>
          <a:prstGeom prst="rect">
            <a:avLst/>
          </a:prstGeom>
        </p:spPr>
        <p:txBody>
          <a:bodyPr wrap="square">
            <a:spAutoFit/>
          </a:bodyPr>
          <a:lstStyle/>
          <a:p>
            <a:pPr algn="ctr"/>
            <a:r>
              <a:rPr lang="en-GB" sz="1600" dirty="0">
                <a:ea typeface="Lato Light" panose="020F0502020204030203" pitchFamily="34" charset="0"/>
                <a:cs typeface="Mukta ExtraLight" panose="020B0000000000000000" pitchFamily="34" charset="77"/>
              </a:rPr>
              <a:t>Incertidumbre sobre la sucesión / gestión</a:t>
            </a:r>
          </a:p>
        </p:txBody>
      </p:sp>
      <p:sp>
        <p:nvSpPr>
          <p:cNvPr id="26" name="Rechteck 25">
            <a:extLst>
              <a:ext uri="{FF2B5EF4-FFF2-40B4-BE49-F238E27FC236}">
                <a16:creationId xmlns:a16="http://schemas.microsoft.com/office/drawing/2014/main" xmlns="" id="{FE6DBDB5-200C-49D0-8672-82ECAFEB45D3}"/>
              </a:ext>
            </a:extLst>
          </p:cNvPr>
          <p:cNvSpPr/>
          <p:nvPr/>
        </p:nvSpPr>
        <p:spPr>
          <a:xfrm>
            <a:off x="4903099" y="1767203"/>
            <a:ext cx="1225066" cy="830997"/>
          </a:xfrm>
          <a:prstGeom prst="rect">
            <a:avLst/>
          </a:prstGeom>
        </p:spPr>
        <p:txBody>
          <a:bodyPr wrap="square">
            <a:spAutoFit/>
          </a:bodyPr>
          <a:lstStyle/>
          <a:p>
            <a:pPr algn="ctr"/>
            <a:r>
              <a:rPr lang="en-GB" sz="1600" dirty="0">
                <a:ea typeface="Lato Light" panose="020F0502020204030203" pitchFamily="34" charset="0"/>
                <a:cs typeface="Mukta ExtraLight" panose="020B0000000000000000" pitchFamily="34" charset="77"/>
              </a:rPr>
              <a:t>No / declaración de misión errónea</a:t>
            </a:r>
          </a:p>
        </p:txBody>
      </p:sp>
      <p:sp>
        <p:nvSpPr>
          <p:cNvPr id="35" name="Rechteck 34">
            <a:extLst>
              <a:ext uri="{FF2B5EF4-FFF2-40B4-BE49-F238E27FC236}">
                <a16:creationId xmlns:a16="http://schemas.microsoft.com/office/drawing/2014/main" xmlns="" id="{7E5D35FD-2CFF-4351-A969-12C13ED596C2}"/>
              </a:ext>
            </a:extLst>
          </p:cNvPr>
          <p:cNvSpPr/>
          <p:nvPr/>
        </p:nvSpPr>
        <p:spPr>
          <a:xfrm>
            <a:off x="6162261" y="1788792"/>
            <a:ext cx="1541653" cy="584775"/>
          </a:xfrm>
          <a:prstGeom prst="rect">
            <a:avLst/>
          </a:prstGeom>
        </p:spPr>
        <p:txBody>
          <a:bodyPr wrap="square">
            <a:spAutoFit/>
          </a:bodyPr>
          <a:lstStyle/>
          <a:p>
            <a:pPr algn="ctr"/>
            <a:r>
              <a:rPr lang="en-GB" sz="1600" dirty="0">
                <a:ea typeface="Lato Light" panose="020F0502020204030203" pitchFamily="34" charset="0"/>
                <a:cs typeface="Mukta ExtraLight" panose="020B0000000000000000" pitchFamily="34" charset="77"/>
              </a:rPr>
              <a:t>No hay competitividad</a:t>
            </a:r>
          </a:p>
        </p:txBody>
      </p:sp>
      <p:sp>
        <p:nvSpPr>
          <p:cNvPr id="39" name="Rechteck 38">
            <a:extLst>
              <a:ext uri="{FF2B5EF4-FFF2-40B4-BE49-F238E27FC236}">
                <a16:creationId xmlns:a16="http://schemas.microsoft.com/office/drawing/2014/main" xmlns="" id="{F2AC4BB7-8053-4E6B-9053-7883BBAD7D9B}"/>
              </a:ext>
            </a:extLst>
          </p:cNvPr>
          <p:cNvSpPr/>
          <p:nvPr/>
        </p:nvSpPr>
        <p:spPr>
          <a:xfrm>
            <a:off x="7726960" y="1751222"/>
            <a:ext cx="1541653" cy="830997"/>
          </a:xfrm>
          <a:prstGeom prst="rect">
            <a:avLst/>
          </a:prstGeom>
        </p:spPr>
        <p:txBody>
          <a:bodyPr wrap="square">
            <a:spAutoFit/>
          </a:bodyPr>
          <a:lstStyle/>
          <a:p>
            <a:pPr algn="ctr"/>
            <a:r>
              <a:rPr lang="en-GB" sz="1600" dirty="0">
                <a:ea typeface="Lato Light" panose="020F0502020204030203" pitchFamily="34" charset="0"/>
                <a:cs typeface="Mukta ExtraLight" panose="020B0000000000000000" pitchFamily="34" charset="77"/>
              </a:rPr>
              <a:t>Consumo de activos (disminución de los fondos propios...)</a:t>
            </a:r>
          </a:p>
        </p:txBody>
      </p:sp>
      <p:sp>
        <p:nvSpPr>
          <p:cNvPr id="40" name="Rechteck 39">
            <a:extLst>
              <a:ext uri="{FF2B5EF4-FFF2-40B4-BE49-F238E27FC236}">
                <a16:creationId xmlns:a16="http://schemas.microsoft.com/office/drawing/2014/main" xmlns="" id="{E9567923-419A-45FD-83E2-69E52A7FC897}"/>
              </a:ext>
            </a:extLst>
          </p:cNvPr>
          <p:cNvSpPr/>
          <p:nvPr/>
        </p:nvSpPr>
        <p:spPr>
          <a:xfrm>
            <a:off x="9182293" y="1740829"/>
            <a:ext cx="1380955" cy="830997"/>
          </a:xfrm>
          <a:prstGeom prst="rect">
            <a:avLst/>
          </a:prstGeom>
        </p:spPr>
        <p:txBody>
          <a:bodyPr wrap="square">
            <a:spAutoFit/>
          </a:bodyPr>
          <a:lstStyle/>
          <a:p>
            <a:pPr algn="ctr"/>
            <a:r>
              <a:rPr lang="en-GB" sz="1600" dirty="0">
                <a:ea typeface="Lato Light" panose="020F0502020204030203" pitchFamily="34" charset="0"/>
                <a:cs typeface="Mukta ExtraLight" panose="020B0000000000000000" pitchFamily="34" charset="77"/>
              </a:rPr>
              <a:t>Sin reserva(s) / alcance financiero</a:t>
            </a:r>
          </a:p>
        </p:txBody>
      </p:sp>
      <p:sp>
        <p:nvSpPr>
          <p:cNvPr id="41" name="Rechteck 40">
            <a:extLst>
              <a:ext uri="{FF2B5EF4-FFF2-40B4-BE49-F238E27FC236}">
                <a16:creationId xmlns:a16="http://schemas.microsoft.com/office/drawing/2014/main" xmlns="" id="{035EA290-C7C4-4B91-AC49-F5A0E3A81D1D}"/>
              </a:ext>
            </a:extLst>
          </p:cNvPr>
          <p:cNvSpPr/>
          <p:nvPr/>
        </p:nvSpPr>
        <p:spPr>
          <a:xfrm>
            <a:off x="10564408" y="1753809"/>
            <a:ext cx="1703975" cy="584775"/>
          </a:xfrm>
          <a:prstGeom prst="rect">
            <a:avLst/>
          </a:prstGeom>
        </p:spPr>
        <p:txBody>
          <a:bodyPr wrap="square">
            <a:spAutoFit/>
          </a:bodyPr>
          <a:lstStyle/>
          <a:p>
            <a:pPr algn="ctr"/>
            <a:r>
              <a:rPr lang="en-GB" sz="1600" dirty="0">
                <a:solidFill>
                  <a:srgbClr val="E53292"/>
                </a:solidFill>
                <a:ea typeface="Lato Light" panose="020F0502020204030203" pitchFamily="34" charset="0"/>
                <a:cs typeface="Mukta ExtraLight" panose="020B0000000000000000" pitchFamily="34" charset="77"/>
              </a:rPr>
              <a:t>Pérdida de autoridad para tomar decisiones</a:t>
            </a:r>
          </a:p>
        </p:txBody>
      </p:sp>
      <p:sp>
        <p:nvSpPr>
          <p:cNvPr id="2" name="Pfeil: nach oben gekrümmt 1">
            <a:extLst>
              <a:ext uri="{FF2B5EF4-FFF2-40B4-BE49-F238E27FC236}">
                <a16:creationId xmlns:a16="http://schemas.microsoft.com/office/drawing/2014/main" xmlns="" id="{6E760E75-52F2-4A7A-97AF-F10AE570478C}"/>
              </a:ext>
            </a:extLst>
          </p:cNvPr>
          <p:cNvSpPr/>
          <p:nvPr/>
        </p:nvSpPr>
        <p:spPr>
          <a:xfrm>
            <a:off x="4327863" y="2657896"/>
            <a:ext cx="766354" cy="22252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p:txBody>
      </p:sp>
      <p:sp>
        <p:nvSpPr>
          <p:cNvPr id="42" name="Pfeil: nach oben gekrümmt 41">
            <a:extLst>
              <a:ext uri="{FF2B5EF4-FFF2-40B4-BE49-F238E27FC236}">
                <a16:creationId xmlns:a16="http://schemas.microsoft.com/office/drawing/2014/main" xmlns="" id="{356129D2-A434-41CF-A81B-933861D5EA3C}"/>
              </a:ext>
            </a:extLst>
          </p:cNvPr>
          <p:cNvSpPr/>
          <p:nvPr/>
        </p:nvSpPr>
        <p:spPr>
          <a:xfrm>
            <a:off x="5779084" y="2667783"/>
            <a:ext cx="766354" cy="22252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p:txBody>
      </p:sp>
      <p:sp>
        <p:nvSpPr>
          <p:cNvPr id="43" name="Pfeil: nach oben gekrümmt 42">
            <a:extLst>
              <a:ext uri="{FF2B5EF4-FFF2-40B4-BE49-F238E27FC236}">
                <a16:creationId xmlns:a16="http://schemas.microsoft.com/office/drawing/2014/main" xmlns="" id="{C192E4C5-65C1-409D-9571-AC831D9BE606}"/>
              </a:ext>
            </a:extLst>
          </p:cNvPr>
          <p:cNvSpPr/>
          <p:nvPr/>
        </p:nvSpPr>
        <p:spPr>
          <a:xfrm>
            <a:off x="7230305" y="2670029"/>
            <a:ext cx="766354" cy="22252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p:txBody>
      </p:sp>
      <p:sp>
        <p:nvSpPr>
          <p:cNvPr id="44" name="Pfeil: nach oben gekrümmt 43">
            <a:extLst>
              <a:ext uri="{FF2B5EF4-FFF2-40B4-BE49-F238E27FC236}">
                <a16:creationId xmlns:a16="http://schemas.microsoft.com/office/drawing/2014/main" xmlns="" id="{59759B08-5BB5-46DC-96A7-FDFDD7765951}"/>
              </a:ext>
            </a:extLst>
          </p:cNvPr>
          <p:cNvSpPr/>
          <p:nvPr/>
        </p:nvSpPr>
        <p:spPr>
          <a:xfrm>
            <a:off x="8694042" y="2664911"/>
            <a:ext cx="766354" cy="22252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p:txBody>
      </p:sp>
      <p:sp>
        <p:nvSpPr>
          <p:cNvPr id="45" name="Pfeil: nach oben gekrümmt 44">
            <a:extLst>
              <a:ext uri="{FF2B5EF4-FFF2-40B4-BE49-F238E27FC236}">
                <a16:creationId xmlns:a16="http://schemas.microsoft.com/office/drawing/2014/main" xmlns="" id="{5A233127-ADFC-4C90-8CE8-ACA972EA821E}"/>
              </a:ext>
            </a:extLst>
          </p:cNvPr>
          <p:cNvSpPr/>
          <p:nvPr/>
        </p:nvSpPr>
        <p:spPr>
          <a:xfrm>
            <a:off x="10157779" y="2662522"/>
            <a:ext cx="766354" cy="222521"/>
          </a:xfrm>
          <a:prstGeom prst="curvedUpArrow">
            <a:avLst/>
          </a:prstGeom>
          <a:solidFill>
            <a:srgbClr val="E532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p:txBody>
      </p:sp>
      <p:sp>
        <p:nvSpPr>
          <p:cNvPr id="46" name="Rechteck 45">
            <a:extLst>
              <a:ext uri="{FF2B5EF4-FFF2-40B4-BE49-F238E27FC236}">
                <a16:creationId xmlns:a16="http://schemas.microsoft.com/office/drawing/2014/main" xmlns="" id="{2B62FCCB-9C12-42A3-9826-9B59006C2865}"/>
              </a:ext>
            </a:extLst>
          </p:cNvPr>
          <p:cNvSpPr/>
          <p:nvPr/>
        </p:nvSpPr>
        <p:spPr>
          <a:xfrm>
            <a:off x="3922675" y="2967356"/>
            <a:ext cx="1380954" cy="830997"/>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Liderazgo débil</a:t>
            </a:r>
          </a:p>
        </p:txBody>
      </p:sp>
      <p:sp>
        <p:nvSpPr>
          <p:cNvPr id="47" name="Rechteck 46">
            <a:extLst>
              <a:ext uri="{FF2B5EF4-FFF2-40B4-BE49-F238E27FC236}">
                <a16:creationId xmlns:a16="http://schemas.microsoft.com/office/drawing/2014/main" xmlns="" id="{10A86406-E2FE-401C-95F8-2B115609BC83}"/>
              </a:ext>
            </a:extLst>
          </p:cNvPr>
          <p:cNvSpPr/>
          <p:nvPr/>
        </p:nvSpPr>
        <p:spPr>
          <a:xfrm>
            <a:off x="5478478" y="2967357"/>
            <a:ext cx="1380953" cy="830996"/>
          </a:xfrm>
          <a:prstGeom prst="rect">
            <a:avLst/>
          </a:prstGeom>
          <a:solidFill>
            <a:schemeClr val="bg1">
              <a:lumMod val="85000"/>
            </a:schemeClr>
          </a:solidFill>
        </p:spPr>
        <p:txBody>
          <a:bodyPr wrap="square" anchor="ctr">
            <a:noAutofit/>
          </a:bodyPr>
          <a:lstStyle/>
          <a:p>
            <a:pPr algn="ctr"/>
            <a:r>
              <a:rPr lang="en-GB" sz="1600" b="1">
                <a:ea typeface="Lato Light" panose="020F0502020204030203" pitchFamily="34" charset="0"/>
                <a:cs typeface="Mukta ExtraLight" panose="020B0000000000000000" pitchFamily="34" charset="77"/>
              </a:rPr>
              <a:t>Productos que no se ajustan al mercado</a:t>
            </a:r>
            <a:endParaRPr lang="en-GB" sz="1600" b="1" dirty="0">
              <a:ea typeface="Lato Light" panose="020F0502020204030203" pitchFamily="34" charset="0"/>
              <a:cs typeface="Mukta ExtraLight" panose="020B0000000000000000" pitchFamily="34" charset="77"/>
            </a:endParaRPr>
          </a:p>
        </p:txBody>
      </p:sp>
      <p:sp>
        <p:nvSpPr>
          <p:cNvPr id="48" name="Rechteck 47">
            <a:extLst>
              <a:ext uri="{FF2B5EF4-FFF2-40B4-BE49-F238E27FC236}">
                <a16:creationId xmlns:a16="http://schemas.microsoft.com/office/drawing/2014/main" xmlns="" id="{B00E7A09-224B-4FCC-BA4E-1B1ACDD9B741}"/>
              </a:ext>
            </a:extLst>
          </p:cNvPr>
          <p:cNvSpPr/>
          <p:nvPr/>
        </p:nvSpPr>
        <p:spPr>
          <a:xfrm>
            <a:off x="7010670" y="2972011"/>
            <a:ext cx="1380953" cy="826342"/>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Disminución de los ingresos</a:t>
            </a:r>
          </a:p>
        </p:txBody>
      </p:sp>
      <p:sp>
        <p:nvSpPr>
          <p:cNvPr id="49" name="Rechteck 48">
            <a:extLst>
              <a:ext uri="{FF2B5EF4-FFF2-40B4-BE49-F238E27FC236}">
                <a16:creationId xmlns:a16="http://schemas.microsoft.com/office/drawing/2014/main" xmlns="" id="{7480D117-1BAA-443B-A193-A006EB0A16B5}"/>
              </a:ext>
            </a:extLst>
          </p:cNvPr>
          <p:cNvSpPr/>
          <p:nvPr/>
        </p:nvSpPr>
        <p:spPr>
          <a:xfrm>
            <a:off x="8527524" y="2972011"/>
            <a:ext cx="1380954" cy="826342"/>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Consumo de fondos líquidos</a:t>
            </a:r>
          </a:p>
        </p:txBody>
      </p:sp>
      <p:sp>
        <p:nvSpPr>
          <p:cNvPr id="50" name="Rechteck 49">
            <a:extLst>
              <a:ext uri="{FF2B5EF4-FFF2-40B4-BE49-F238E27FC236}">
                <a16:creationId xmlns:a16="http://schemas.microsoft.com/office/drawing/2014/main" xmlns="" id="{A43DE806-DADE-4FC2-B4E9-28E5CE137FB5}"/>
              </a:ext>
            </a:extLst>
          </p:cNvPr>
          <p:cNvSpPr/>
          <p:nvPr/>
        </p:nvSpPr>
        <p:spPr>
          <a:xfrm>
            <a:off x="9985002" y="2964499"/>
            <a:ext cx="1380953" cy="833853"/>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Insolvencia (inminente)</a:t>
            </a:r>
          </a:p>
        </p:txBody>
      </p:sp>
      <p:sp>
        <p:nvSpPr>
          <p:cNvPr id="51" name="Rechteck 50">
            <a:extLst>
              <a:ext uri="{FF2B5EF4-FFF2-40B4-BE49-F238E27FC236}">
                <a16:creationId xmlns:a16="http://schemas.microsoft.com/office/drawing/2014/main" xmlns="" id="{9A734528-F533-424B-A98D-C332E30DE4AE}"/>
              </a:ext>
            </a:extLst>
          </p:cNvPr>
          <p:cNvSpPr/>
          <p:nvPr/>
        </p:nvSpPr>
        <p:spPr>
          <a:xfrm>
            <a:off x="6172648" y="4603896"/>
            <a:ext cx="1447092" cy="1570806"/>
          </a:xfrm>
          <a:prstGeom prst="rect">
            <a:avLst/>
          </a:prstGeom>
          <a:solidFill>
            <a:srgbClr val="E53292"/>
          </a:solidFill>
        </p:spPr>
        <p:txBody>
          <a:bodyPr wrap="square" anchor="ctr">
            <a:noAutofit/>
          </a:bodyPr>
          <a:lstStyle/>
          <a:p>
            <a:pPr algn="ctr"/>
            <a:r>
              <a:rPr lang="en-GB" sz="1600" b="1">
                <a:solidFill>
                  <a:schemeClr val="bg1"/>
                </a:solidFill>
                <a:ea typeface="Lato Light" panose="020F0502020204030203" pitchFamily="34" charset="0"/>
                <a:cs typeface="Mukta ExtraLight" panose="020B0000000000000000" pitchFamily="34" charset="77"/>
              </a:rPr>
              <a:t>Pérdida de un cliente o pedido importante</a:t>
            </a:r>
            <a:endParaRPr lang="en-GB" sz="1600" b="1" dirty="0">
              <a:solidFill>
                <a:schemeClr val="bg1"/>
              </a:solidFill>
              <a:ea typeface="Lato Light" panose="020F0502020204030203" pitchFamily="34" charset="0"/>
              <a:cs typeface="Mukta ExtraLight" panose="020B0000000000000000" pitchFamily="34" charset="77"/>
            </a:endParaRPr>
          </a:p>
        </p:txBody>
      </p:sp>
      <p:sp>
        <p:nvSpPr>
          <p:cNvPr id="52" name="Rechteck 51">
            <a:extLst>
              <a:ext uri="{FF2B5EF4-FFF2-40B4-BE49-F238E27FC236}">
                <a16:creationId xmlns:a16="http://schemas.microsoft.com/office/drawing/2014/main" xmlns="" id="{80DD04B9-6CF6-4BB1-A6CA-A9EE19406681}"/>
              </a:ext>
            </a:extLst>
          </p:cNvPr>
          <p:cNvSpPr/>
          <p:nvPr/>
        </p:nvSpPr>
        <p:spPr>
          <a:xfrm>
            <a:off x="7626841" y="4603897"/>
            <a:ext cx="1447092" cy="1570806"/>
          </a:xfrm>
          <a:prstGeom prst="rect">
            <a:avLst/>
          </a:prstGeom>
          <a:solidFill>
            <a:srgbClr val="E53292"/>
          </a:solidFill>
        </p:spPr>
        <p:txBody>
          <a:bodyPr wrap="square" anchor="ctr">
            <a:noAutofit/>
          </a:bodyPr>
          <a:lstStyle/>
          <a:p>
            <a:pPr algn="ctr"/>
            <a:r>
              <a:rPr lang="en-GB" sz="1600" b="1" dirty="0">
                <a:solidFill>
                  <a:schemeClr val="bg1"/>
                </a:solidFill>
                <a:ea typeface="Lato Light" panose="020F0502020204030203" pitchFamily="34" charset="0"/>
                <a:cs typeface="Mukta ExtraLight" panose="020B0000000000000000" pitchFamily="34" charset="77"/>
              </a:rPr>
              <a:t>Reclamaciones por daños y perjuicios</a:t>
            </a:r>
          </a:p>
        </p:txBody>
      </p:sp>
      <p:sp>
        <p:nvSpPr>
          <p:cNvPr id="53" name="Rechteck 52">
            <a:extLst>
              <a:ext uri="{FF2B5EF4-FFF2-40B4-BE49-F238E27FC236}">
                <a16:creationId xmlns:a16="http://schemas.microsoft.com/office/drawing/2014/main" xmlns="" id="{53B89C60-AD69-48F9-87B3-E1A6CC199BEC}"/>
              </a:ext>
            </a:extLst>
          </p:cNvPr>
          <p:cNvSpPr/>
          <p:nvPr/>
        </p:nvSpPr>
        <p:spPr>
          <a:xfrm>
            <a:off x="9095210" y="4603896"/>
            <a:ext cx="1447092" cy="1570806"/>
          </a:xfrm>
          <a:prstGeom prst="rect">
            <a:avLst/>
          </a:prstGeom>
          <a:solidFill>
            <a:srgbClr val="E53292"/>
          </a:solidFill>
        </p:spPr>
        <p:txBody>
          <a:bodyPr wrap="square" anchor="ctr">
            <a:noAutofit/>
          </a:bodyPr>
          <a:lstStyle/>
          <a:p>
            <a:pPr algn="ctr"/>
            <a:r>
              <a:rPr lang="en-GB" sz="1600" b="1" dirty="0">
                <a:solidFill>
                  <a:schemeClr val="bg1"/>
                </a:solidFill>
                <a:ea typeface="Lato Light" panose="020F0502020204030203" pitchFamily="34" charset="0"/>
                <a:cs typeface="Mukta ExtraLight" panose="020B0000000000000000" pitchFamily="34" charset="77"/>
              </a:rPr>
              <a:t>Pérdida masiva de créditos</a:t>
            </a:r>
          </a:p>
        </p:txBody>
      </p:sp>
      <p:sp>
        <p:nvSpPr>
          <p:cNvPr id="54" name="TextBox 58">
            <a:extLst>
              <a:ext uri="{FF2B5EF4-FFF2-40B4-BE49-F238E27FC236}">
                <a16:creationId xmlns:a16="http://schemas.microsoft.com/office/drawing/2014/main" xmlns="" id="{53D97A96-758D-41F1-A400-9C941960C78F}"/>
              </a:ext>
            </a:extLst>
          </p:cNvPr>
          <p:cNvSpPr txBox="1"/>
          <p:nvPr/>
        </p:nvSpPr>
        <p:spPr>
          <a:xfrm>
            <a:off x="4525565" y="5146621"/>
            <a:ext cx="2022431" cy="830997"/>
          </a:xfrm>
          <a:prstGeom prst="rect">
            <a:avLst/>
          </a:prstGeom>
          <a:noFill/>
        </p:spPr>
        <p:txBody>
          <a:bodyPr wrap="square" rtlCol="0" anchor="ctr">
            <a:spAutoFit/>
          </a:bodyPr>
          <a:lstStyle/>
          <a:p>
            <a:r>
              <a:rPr lang="en-GB" sz="1600" b="1" dirty="0">
                <a:solidFill>
                  <a:schemeClr val="accent1"/>
                </a:solidFill>
                <a:latin typeface="+mj-lt"/>
                <a:cs typeface="Poppins" pitchFamily="2" charset="77"/>
              </a:rPr>
              <a:t>Ocurrencia directa </a:t>
            </a:r>
            <a:br>
              <a:rPr lang="en-GB" sz="1600" b="1" dirty="0">
                <a:solidFill>
                  <a:schemeClr val="accent1"/>
                </a:solidFill>
                <a:latin typeface="+mj-lt"/>
                <a:cs typeface="Poppins" pitchFamily="2" charset="77"/>
              </a:rPr>
            </a:br>
            <a:r>
              <a:rPr lang="en-GB" sz="1600" b="1" dirty="0">
                <a:solidFill>
                  <a:schemeClr val="accent1"/>
                </a:solidFill>
                <a:latin typeface="+mj-lt"/>
                <a:cs typeface="Poppins" pitchFamily="2" charset="77"/>
              </a:rPr>
              <a:t>de la crisis (desencadenantes externos)</a:t>
            </a:r>
          </a:p>
        </p:txBody>
      </p:sp>
      <p:sp>
        <p:nvSpPr>
          <p:cNvPr id="55" name="Chevron 1">
            <a:extLst>
              <a:ext uri="{FF2B5EF4-FFF2-40B4-BE49-F238E27FC236}">
                <a16:creationId xmlns:a16="http://schemas.microsoft.com/office/drawing/2014/main" xmlns="" id="{4E29F054-97D1-9D43-9D24-FD3647E528C3}"/>
              </a:ext>
            </a:extLst>
          </p:cNvPr>
          <p:cNvSpPr/>
          <p:nvPr/>
        </p:nvSpPr>
        <p:spPr>
          <a:xfrm>
            <a:off x="2867303" y="3903705"/>
            <a:ext cx="1520317" cy="532536"/>
          </a:xfrm>
          <a:prstGeom prst="chevron">
            <a:avLst>
              <a:gd name="adj" fmla="val 21186"/>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56" name="Chevron 2">
            <a:extLst>
              <a:ext uri="{FF2B5EF4-FFF2-40B4-BE49-F238E27FC236}">
                <a16:creationId xmlns:a16="http://schemas.microsoft.com/office/drawing/2014/main" xmlns="" id="{625D100B-C1CC-244D-8164-4007D1D40B87}"/>
              </a:ext>
            </a:extLst>
          </p:cNvPr>
          <p:cNvSpPr/>
          <p:nvPr/>
        </p:nvSpPr>
        <p:spPr>
          <a:xfrm>
            <a:off x="4419782" y="3915580"/>
            <a:ext cx="1520317" cy="532536"/>
          </a:xfrm>
          <a:prstGeom prst="chevron">
            <a:avLst>
              <a:gd name="adj" fmla="val 211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57" name="Chevron 3">
            <a:extLst>
              <a:ext uri="{FF2B5EF4-FFF2-40B4-BE49-F238E27FC236}">
                <a16:creationId xmlns:a16="http://schemas.microsoft.com/office/drawing/2014/main" xmlns="" id="{3D7D1638-6EFC-434F-AC36-2A305BFCD3F6}"/>
              </a:ext>
            </a:extLst>
          </p:cNvPr>
          <p:cNvSpPr/>
          <p:nvPr/>
        </p:nvSpPr>
        <p:spPr>
          <a:xfrm>
            <a:off x="5972263" y="3903705"/>
            <a:ext cx="1520317" cy="532536"/>
          </a:xfrm>
          <a:prstGeom prst="chevron">
            <a:avLst>
              <a:gd name="adj" fmla="val 2118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58" name="Chevron 4">
            <a:extLst>
              <a:ext uri="{FF2B5EF4-FFF2-40B4-BE49-F238E27FC236}">
                <a16:creationId xmlns:a16="http://schemas.microsoft.com/office/drawing/2014/main" xmlns="" id="{756B0B4E-268E-5D45-8CC2-F2D7335606C2}"/>
              </a:ext>
            </a:extLst>
          </p:cNvPr>
          <p:cNvSpPr/>
          <p:nvPr/>
        </p:nvSpPr>
        <p:spPr>
          <a:xfrm>
            <a:off x="7512867" y="3903705"/>
            <a:ext cx="1520317" cy="532536"/>
          </a:xfrm>
          <a:prstGeom prst="chevron">
            <a:avLst>
              <a:gd name="adj" fmla="val 2118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59" name="Chevron 5">
            <a:extLst>
              <a:ext uri="{FF2B5EF4-FFF2-40B4-BE49-F238E27FC236}">
                <a16:creationId xmlns:a16="http://schemas.microsoft.com/office/drawing/2014/main" xmlns="" id="{E88638F5-A67D-BC4D-9554-C432C51B122C}"/>
              </a:ext>
            </a:extLst>
          </p:cNvPr>
          <p:cNvSpPr/>
          <p:nvPr/>
        </p:nvSpPr>
        <p:spPr>
          <a:xfrm>
            <a:off x="9053472" y="3903705"/>
            <a:ext cx="1520317" cy="532536"/>
          </a:xfrm>
          <a:prstGeom prst="chevron">
            <a:avLst>
              <a:gd name="adj" fmla="val 21186"/>
            </a:avLst>
          </a:prstGeom>
          <a:solidFill>
            <a:srgbClr val="F58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60" name="TextBox 14">
            <a:extLst>
              <a:ext uri="{FF2B5EF4-FFF2-40B4-BE49-F238E27FC236}">
                <a16:creationId xmlns:a16="http://schemas.microsoft.com/office/drawing/2014/main" xmlns="" id="{7CFDFF0A-084D-E544-95F4-CE07744518ED}"/>
              </a:ext>
            </a:extLst>
          </p:cNvPr>
          <p:cNvSpPr txBox="1"/>
          <p:nvPr/>
        </p:nvSpPr>
        <p:spPr>
          <a:xfrm>
            <a:off x="2961335" y="3872744"/>
            <a:ext cx="122249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Partes interesadas</a:t>
            </a:r>
            <a:br>
              <a:rPr lang="en-GB" sz="1600" b="1" dirty="0">
                <a:solidFill>
                  <a:schemeClr val="bg1"/>
                </a:solidFill>
                <a:latin typeface="+mj-lt"/>
                <a:ea typeface="League Spartan" charset="0"/>
                <a:cs typeface="Poppins" pitchFamily="2" charset="77"/>
              </a:rPr>
            </a:br>
            <a:r>
              <a:rPr lang="en-GB" sz="1600" b="1" dirty="0">
                <a:solidFill>
                  <a:schemeClr val="bg1"/>
                </a:solidFill>
                <a:latin typeface="+mj-lt"/>
                <a:ea typeface="League Spartan" charset="0"/>
                <a:cs typeface="Poppins" pitchFamily="2" charset="77"/>
              </a:rPr>
              <a:t>Crisis</a:t>
            </a:r>
          </a:p>
        </p:txBody>
      </p:sp>
      <p:sp>
        <p:nvSpPr>
          <p:cNvPr id="61" name="TextBox 15">
            <a:extLst>
              <a:ext uri="{FF2B5EF4-FFF2-40B4-BE49-F238E27FC236}">
                <a16:creationId xmlns:a16="http://schemas.microsoft.com/office/drawing/2014/main" xmlns="" id="{3858D260-9C28-8E40-8330-F95F49F2AF6B}"/>
              </a:ext>
            </a:extLst>
          </p:cNvPr>
          <p:cNvSpPr txBox="1"/>
          <p:nvPr/>
        </p:nvSpPr>
        <p:spPr>
          <a:xfrm>
            <a:off x="4517007" y="3995855"/>
            <a:ext cx="1418141"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Estrategia de crisis</a:t>
            </a:r>
          </a:p>
        </p:txBody>
      </p:sp>
      <p:sp>
        <p:nvSpPr>
          <p:cNvPr id="62" name="TextBox 16">
            <a:extLst>
              <a:ext uri="{FF2B5EF4-FFF2-40B4-BE49-F238E27FC236}">
                <a16:creationId xmlns:a16="http://schemas.microsoft.com/office/drawing/2014/main" xmlns="" id="{5A07EBB4-516C-EF41-B6D8-A591A8CC5798}"/>
              </a:ext>
            </a:extLst>
          </p:cNvPr>
          <p:cNvSpPr txBox="1"/>
          <p:nvPr/>
        </p:nvSpPr>
        <p:spPr>
          <a:xfrm>
            <a:off x="6183540" y="3872744"/>
            <a:ext cx="1184016"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Producto / Crisis de ventas</a:t>
            </a:r>
          </a:p>
        </p:txBody>
      </p:sp>
      <p:sp>
        <p:nvSpPr>
          <p:cNvPr id="63" name="TextBox 17">
            <a:extLst>
              <a:ext uri="{FF2B5EF4-FFF2-40B4-BE49-F238E27FC236}">
                <a16:creationId xmlns:a16="http://schemas.microsoft.com/office/drawing/2014/main" xmlns="" id="{7A9C6B85-8E1C-F64D-9092-8D4D7EB3EEC8}"/>
              </a:ext>
            </a:extLst>
          </p:cNvPr>
          <p:cNvSpPr txBox="1"/>
          <p:nvPr/>
        </p:nvSpPr>
        <p:spPr>
          <a:xfrm>
            <a:off x="7795152" y="3872744"/>
            <a:ext cx="904013"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Crisis de ingresos</a:t>
            </a:r>
          </a:p>
        </p:txBody>
      </p:sp>
      <p:sp>
        <p:nvSpPr>
          <p:cNvPr id="64" name="TextBox 18">
            <a:extLst>
              <a:ext uri="{FF2B5EF4-FFF2-40B4-BE49-F238E27FC236}">
                <a16:creationId xmlns:a16="http://schemas.microsoft.com/office/drawing/2014/main" xmlns="" id="{7B967E17-AFAC-B447-990F-53B212E07446}"/>
              </a:ext>
            </a:extLst>
          </p:cNvPr>
          <p:cNvSpPr txBox="1"/>
          <p:nvPr/>
        </p:nvSpPr>
        <p:spPr>
          <a:xfrm>
            <a:off x="9371382" y="3872744"/>
            <a:ext cx="913858"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Crisis de liquidez</a:t>
            </a:r>
          </a:p>
        </p:txBody>
      </p:sp>
      <p:sp>
        <p:nvSpPr>
          <p:cNvPr id="65" name="Chevron 5">
            <a:extLst>
              <a:ext uri="{FF2B5EF4-FFF2-40B4-BE49-F238E27FC236}">
                <a16:creationId xmlns:a16="http://schemas.microsoft.com/office/drawing/2014/main" xmlns="" id="{63DCE7B2-B18E-374C-AD88-4BF797FA36DB}"/>
              </a:ext>
            </a:extLst>
          </p:cNvPr>
          <p:cNvSpPr/>
          <p:nvPr/>
        </p:nvSpPr>
        <p:spPr>
          <a:xfrm>
            <a:off x="10594080" y="3905573"/>
            <a:ext cx="1520317" cy="532536"/>
          </a:xfrm>
          <a:prstGeom prst="chevron">
            <a:avLst>
              <a:gd name="adj" fmla="val 21186"/>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66" name="TextBox 18">
            <a:extLst>
              <a:ext uri="{FF2B5EF4-FFF2-40B4-BE49-F238E27FC236}">
                <a16:creationId xmlns:a16="http://schemas.microsoft.com/office/drawing/2014/main" xmlns="" id="{11D96B0C-EDF3-DF4B-A4E2-E8B4E558BA4D}"/>
              </a:ext>
            </a:extLst>
          </p:cNvPr>
          <p:cNvSpPr txBox="1"/>
          <p:nvPr/>
        </p:nvSpPr>
        <p:spPr>
          <a:xfrm>
            <a:off x="10723840" y="3995854"/>
            <a:ext cx="1204609"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Insolvencia</a:t>
            </a:r>
          </a:p>
        </p:txBody>
      </p:sp>
    </p:spTree>
    <p:extLst>
      <p:ext uri="{BB962C8B-B14F-4D97-AF65-F5344CB8AC3E}">
        <p14:creationId xmlns:p14="http://schemas.microsoft.com/office/powerpoint/2010/main" val="2135269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kt 12" hidden="1">
            <a:extLst>
              <a:ext uri="{FF2B5EF4-FFF2-40B4-BE49-F238E27FC236}">
                <a16:creationId xmlns:a16="http://schemas.microsoft.com/office/drawing/2014/main" xmlns="" id="{34B30D9B-9BAF-4C04-A97F-26C857E130A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Folie" r:id="rId6" imgW="592" imgH="595" progId="TCLayout.ActiveDocument.1">
                  <p:embed/>
                </p:oleObj>
              </mc:Choice>
              <mc:Fallback>
                <p:oleObj name="think-cell Folie" r:id="rId6" imgW="592" imgH="595" progId="TCLayout.ActiveDocument.1">
                  <p:embed/>
                  <p:pic>
                    <p:nvPicPr>
                      <p:cNvPr id="13" name="Objekt 12" hidden="1">
                        <a:extLst>
                          <a:ext uri="{FF2B5EF4-FFF2-40B4-BE49-F238E27FC236}">
                            <a16:creationId xmlns:a16="http://schemas.microsoft.com/office/drawing/2014/main" xmlns="" id="{34B30D9B-9BAF-4C04-A97F-26C857E130A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hteck 11" hidden="1">
            <a:extLst>
              <a:ext uri="{FF2B5EF4-FFF2-40B4-BE49-F238E27FC236}">
                <a16:creationId xmlns:a16="http://schemas.microsoft.com/office/drawing/2014/main" xmlns="" id="{AA268AB2-96A2-4139-ACEB-0611CAB491F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GB" dirty="0">
              <a:latin typeface="Calibri Light" panose="020F0302020204030204" pitchFamily="34" charset="0"/>
              <a:ea typeface="+mj-ea"/>
              <a:cs typeface="+mj-cs"/>
              <a:sym typeface="Calibri Light" panose="020F0302020204030204" pitchFamily="34" charset="0"/>
            </a:endParaRPr>
          </a:p>
        </p:txBody>
      </p:sp>
      <p:sp>
        <p:nvSpPr>
          <p:cNvPr id="4" name="Textplatzhalter 3">
            <a:extLst>
              <a:ext uri="{FF2B5EF4-FFF2-40B4-BE49-F238E27FC236}">
                <a16:creationId xmlns:a16="http://schemas.microsoft.com/office/drawing/2014/main" xmlns="" id="{0EF5E767-19B4-484F-8E3D-D966FB58D59D}"/>
              </a:ext>
            </a:extLst>
          </p:cNvPr>
          <p:cNvSpPr>
            <a:spLocks noGrp="1"/>
          </p:cNvSpPr>
          <p:nvPr>
            <p:ph type="body" sz="quarter" idx="13"/>
          </p:nvPr>
        </p:nvSpPr>
        <p:spPr/>
        <p:txBody>
          <a:bodyPr>
            <a:normAutofit/>
          </a:bodyPr>
          <a:lstStyle/>
          <a:p>
            <a:r>
              <a:rPr lang="en-GB" dirty="0"/>
              <a:t>Áreas problemáticas y presión (ejemplos)</a:t>
            </a:r>
          </a:p>
        </p:txBody>
      </p:sp>
      <p:sp>
        <p:nvSpPr>
          <p:cNvPr id="27" name="Subtitle 2">
            <a:extLst>
              <a:ext uri="{FF2B5EF4-FFF2-40B4-BE49-F238E27FC236}">
                <a16:creationId xmlns:a16="http://schemas.microsoft.com/office/drawing/2014/main" xmlns="" id="{73F19325-1EDB-46F3-A475-347F26A8D06E}"/>
              </a:ext>
            </a:extLst>
          </p:cNvPr>
          <p:cNvSpPr txBox="1">
            <a:spLocks/>
          </p:cNvSpPr>
          <p:nvPr/>
        </p:nvSpPr>
        <p:spPr>
          <a:xfrm>
            <a:off x="158750" y="2055919"/>
            <a:ext cx="2527859" cy="245225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En el transcurso típico ideal de una crisis empresarial, aumentan las áreas problemáticas a resolver Y la presión para reaccionar.</a:t>
            </a:r>
          </a:p>
        </p:txBody>
      </p:sp>
      <p:sp>
        <p:nvSpPr>
          <p:cNvPr id="46" name="Rechteck 45">
            <a:extLst>
              <a:ext uri="{FF2B5EF4-FFF2-40B4-BE49-F238E27FC236}">
                <a16:creationId xmlns:a16="http://schemas.microsoft.com/office/drawing/2014/main" xmlns="" id="{2B62FCCB-9C12-42A3-9826-9B59006C2865}"/>
              </a:ext>
            </a:extLst>
          </p:cNvPr>
          <p:cNvSpPr/>
          <p:nvPr/>
        </p:nvSpPr>
        <p:spPr>
          <a:xfrm>
            <a:off x="2223197" y="5206379"/>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¿Sucesión?</a:t>
            </a:r>
          </a:p>
        </p:txBody>
      </p:sp>
      <p:sp>
        <p:nvSpPr>
          <p:cNvPr id="55" name="Rechteck 54">
            <a:extLst>
              <a:ext uri="{FF2B5EF4-FFF2-40B4-BE49-F238E27FC236}">
                <a16:creationId xmlns:a16="http://schemas.microsoft.com/office/drawing/2014/main" xmlns="" id="{9E0F7713-761B-4B3A-9045-EFB0FF177948}"/>
              </a:ext>
            </a:extLst>
          </p:cNvPr>
          <p:cNvSpPr/>
          <p:nvPr/>
        </p:nvSpPr>
        <p:spPr>
          <a:xfrm>
            <a:off x="3843952" y="5206379"/>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¿Sucesión?</a:t>
            </a:r>
          </a:p>
        </p:txBody>
      </p:sp>
      <p:sp>
        <p:nvSpPr>
          <p:cNvPr id="56" name="Rechteck 55">
            <a:extLst>
              <a:ext uri="{FF2B5EF4-FFF2-40B4-BE49-F238E27FC236}">
                <a16:creationId xmlns:a16="http://schemas.microsoft.com/office/drawing/2014/main" xmlns="" id="{4A7A982B-47D3-4A1A-B0C0-F01B56CC2809}"/>
              </a:ext>
            </a:extLst>
          </p:cNvPr>
          <p:cNvSpPr/>
          <p:nvPr/>
        </p:nvSpPr>
        <p:spPr>
          <a:xfrm>
            <a:off x="5521009" y="5206379"/>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¿Sucesión?</a:t>
            </a:r>
          </a:p>
        </p:txBody>
      </p:sp>
      <p:sp>
        <p:nvSpPr>
          <p:cNvPr id="57" name="Rechteck 56">
            <a:extLst>
              <a:ext uri="{FF2B5EF4-FFF2-40B4-BE49-F238E27FC236}">
                <a16:creationId xmlns:a16="http://schemas.microsoft.com/office/drawing/2014/main" xmlns="" id="{8286BAB5-B0B4-448E-B0D7-8E5F3132DF75}"/>
              </a:ext>
            </a:extLst>
          </p:cNvPr>
          <p:cNvSpPr/>
          <p:nvPr/>
        </p:nvSpPr>
        <p:spPr>
          <a:xfrm>
            <a:off x="7190051" y="5218995"/>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¿Sucesión?</a:t>
            </a:r>
          </a:p>
        </p:txBody>
      </p:sp>
      <p:sp>
        <p:nvSpPr>
          <p:cNvPr id="58" name="Rechteck 57">
            <a:extLst>
              <a:ext uri="{FF2B5EF4-FFF2-40B4-BE49-F238E27FC236}">
                <a16:creationId xmlns:a16="http://schemas.microsoft.com/office/drawing/2014/main" xmlns="" id="{C293C1AB-8E07-4EEF-948A-92165F3525D6}"/>
              </a:ext>
            </a:extLst>
          </p:cNvPr>
          <p:cNvSpPr/>
          <p:nvPr/>
        </p:nvSpPr>
        <p:spPr>
          <a:xfrm>
            <a:off x="8859094" y="5195392"/>
            <a:ext cx="1440000" cy="423024"/>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¿Sucesión?</a:t>
            </a:r>
          </a:p>
        </p:txBody>
      </p:sp>
      <p:sp>
        <p:nvSpPr>
          <p:cNvPr id="60" name="Rechteck 59">
            <a:extLst>
              <a:ext uri="{FF2B5EF4-FFF2-40B4-BE49-F238E27FC236}">
                <a16:creationId xmlns:a16="http://schemas.microsoft.com/office/drawing/2014/main" xmlns="" id="{5DE63A61-3407-47E0-B112-C19CED3E5C4A}"/>
              </a:ext>
            </a:extLst>
          </p:cNvPr>
          <p:cNvSpPr/>
          <p:nvPr/>
        </p:nvSpPr>
        <p:spPr>
          <a:xfrm>
            <a:off x="3861650" y="4701566"/>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¿Declaración de intenciones?</a:t>
            </a:r>
          </a:p>
        </p:txBody>
      </p:sp>
      <p:sp>
        <p:nvSpPr>
          <p:cNvPr id="61" name="Rechteck 60">
            <a:extLst>
              <a:ext uri="{FF2B5EF4-FFF2-40B4-BE49-F238E27FC236}">
                <a16:creationId xmlns:a16="http://schemas.microsoft.com/office/drawing/2014/main" xmlns="" id="{08C58071-F41E-4274-ADA4-30C1B04E3276}"/>
              </a:ext>
            </a:extLst>
          </p:cNvPr>
          <p:cNvSpPr/>
          <p:nvPr/>
        </p:nvSpPr>
        <p:spPr>
          <a:xfrm>
            <a:off x="5513092" y="4723473"/>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¿Declaración de intenciones?</a:t>
            </a:r>
          </a:p>
        </p:txBody>
      </p:sp>
      <p:sp>
        <p:nvSpPr>
          <p:cNvPr id="62" name="Rechteck 61">
            <a:extLst>
              <a:ext uri="{FF2B5EF4-FFF2-40B4-BE49-F238E27FC236}">
                <a16:creationId xmlns:a16="http://schemas.microsoft.com/office/drawing/2014/main" xmlns="" id="{B602C836-178A-4101-BD66-13E5279B6792}"/>
              </a:ext>
            </a:extLst>
          </p:cNvPr>
          <p:cNvSpPr/>
          <p:nvPr/>
        </p:nvSpPr>
        <p:spPr>
          <a:xfrm>
            <a:off x="7202968" y="4732357"/>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¿Declaración de intenciones?</a:t>
            </a:r>
          </a:p>
        </p:txBody>
      </p:sp>
      <p:sp>
        <p:nvSpPr>
          <p:cNvPr id="63" name="Rechteck 62">
            <a:extLst>
              <a:ext uri="{FF2B5EF4-FFF2-40B4-BE49-F238E27FC236}">
                <a16:creationId xmlns:a16="http://schemas.microsoft.com/office/drawing/2014/main" xmlns="" id="{D6B34380-9259-4C66-AD63-9DA90486D28D}"/>
              </a:ext>
            </a:extLst>
          </p:cNvPr>
          <p:cNvSpPr/>
          <p:nvPr/>
        </p:nvSpPr>
        <p:spPr>
          <a:xfrm>
            <a:off x="8859095" y="4701566"/>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¿Declaración de intenciones?</a:t>
            </a:r>
          </a:p>
        </p:txBody>
      </p:sp>
      <p:sp>
        <p:nvSpPr>
          <p:cNvPr id="64" name="Rechteck 63">
            <a:extLst>
              <a:ext uri="{FF2B5EF4-FFF2-40B4-BE49-F238E27FC236}">
                <a16:creationId xmlns:a16="http://schemas.microsoft.com/office/drawing/2014/main" xmlns="" id="{912978A4-4B4D-4CE5-9D78-4D0D2C319D5E}"/>
              </a:ext>
            </a:extLst>
          </p:cNvPr>
          <p:cNvSpPr/>
          <p:nvPr/>
        </p:nvSpPr>
        <p:spPr>
          <a:xfrm>
            <a:off x="5513092" y="4250599"/>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¿Productos?</a:t>
            </a:r>
          </a:p>
        </p:txBody>
      </p:sp>
      <p:sp>
        <p:nvSpPr>
          <p:cNvPr id="65" name="Rechteck 64">
            <a:extLst>
              <a:ext uri="{FF2B5EF4-FFF2-40B4-BE49-F238E27FC236}">
                <a16:creationId xmlns:a16="http://schemas.microsoft.com/office/drawing/2014/main" xmlns="" id="{A495C01E-C125-4562-9B34-B798E79F9A1D}"/>
              </a:ext>
            </a:extLst>
          </p:cNvPr>
          <p:cNvSpPr/>
          <p:nvPr/>
        </p:nvSpPr>
        <p:spPr>
          <a:xfrm>
            <a:off x="7202968" y="4238724"/>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¿Productos?</a:t>
            </a:r>
          </a:p>
        </p:txBody>
      </p:sp>
      <p:sp>
        <p:nvSpPr>
          <p:cNvPr id="66" name="Rechteck 65">
            <a:extLst>
              <a:ext uri="{FF2B5EF4-FFF2-40B4-BE49-F238E27FC236}">
                <a16:creationId xmlns:a16="http://schemas.microsoft.com/office/drawing/2014/main" xmlns="" id="{86BC0171-2728-4485-95C6-9440FCE628CE}"/>
              </a:ext>
            </a:extLst>
          </p:cNvPr>
          <p:cNvSpPr/>
          <p:nvPr/>
        </p:nvSpPr>
        <p:spPr>
          <a:xfrm>
            <a:off x="8848433" y="4228787"/>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¿Productos?</a:t>
            </a:r>
          </a:p>
        </p:txBody>
      </p:sp>
      <p:sp>
        <p:nvSpPr>
          <p:cNvPr id="68" name="Rechteck 67">
            <a:extLst>
              <a:ext uri="{FF2B5EF4-FFF2-40B4-BE49-F238E27FC236}">
                <a16:creationId xmlns:a16="http://schemas.microsoft.com/office/drawing/2014/main" xmlns="" id="{8B102C56-873F-4381-A3BA-32D4BF8049C2}"/>
              </a:ext>
            </a:extLst>
          </p:cNvPr>
          <p:cNvSpPr/>
          <p:nvPr/>
        </p:nvSpPr>
        <p:spPr>
          <a:xfrm>
            <a:off x="7225676" y="3756130"/>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¿Equidad?</a:t>
            </a:r>
          </a:p>
        </p:txBody>
      </p:sp>
      <p:sp>
        <p:nvSpPr>
          <p:cNvPr id="69" name="Rechteck 68">
            <a:extLst>
              <a:ext uri="{FF2B5EF4-FFF2-40B4-BE49-F238E27FC236}">
                <a16:creationId xmlns:a16="http://schemas.microsoft.com/office/drawing/2014/main" xmlns="" id="{CA5A7443-712E-4C02-8343-3B16EDDA76DA}"/>
              </a:ext>
            </a:extLst>
          </p:cNvPr>
          <p:cNvSpPr/>
          <p:nvPr/>
        </p:nvSpPr>
        <p:spPr>
          <a:xfrm>
            <a:off x="8842723" y="3756130"/>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¿Equidad?</a:t>
            </a:r>
          </a:p>
        </p:txBody>
      </p:sp>
      <p:sp>
        <p:nvSpPr>
          <p:cNvPr id="70" name="Rechteck 69">
            <a:extLst>
              <a:ext uri="{FF2B5EF4-FFF2-40B4-BE49-F238E27FC236}">
                <a16:creationId xmlns:a16="http://schemas.microsoft.com/office/drawing/2014/main" xmlns="" id="{9ECDE31A-473E-4A97-80BA-E4B8D5E27A5C}"/>
              </a:ext>
            </a:extLst>
          </p:cNvPr>
          <p:cNvSpPr/>
          <p:nvPr/>
        </p:nvSpPr>
        <p:spPr>
          <a:xfrm>
            <a:off x="8842723" y="3282047"/>
            <a:ext cx="1440000" cy="424800"/>
          </a:xfrm>
          <a:prstGeom prst="rect">
            <a:avLst/>
          </a:prstGeom>
          <a:solidFill>
            <a:schemeClr val="bg1">
              <a:lumMod val="85000"/>
            </a:schemeClr>
          </a:solidFill>
        </p:spPr>
        <p:txBody>
          <a:bodyPr wrap="square" anchor="ctr">
            <a:noAutofit/>
          </a:bodyPr>
          <a:lstStyle/>
          <a:p>
            <a:pPr algn="ctr"/>
            <a:r>
              <a:rPr lang="en-GB" sz="1600" b="1" dirty="0">
                <a:ea typeface="Lato Light" panose="020F0502020204030203" pitchFamily="34" charset="0"/>
                <a:cs typeface="Mukta ExtraLight" panose="020B0000000000000000" pitchFamily="34" charset="77"/>
              </a:rPr>
              <a:t>¿Fondos líquidos?</a:t>
            </a:r>
          </a:p>
        </p:txBody>
      </p:sp>
      <p:sp>
        <p:nvSpPr>
          <p:cNvPr id="3" name="Gleichschenkliges Dreieck 2">
            <a:extLst>
              <a:ext uri="{FF2B5EF4-FFF2-40B4-BE49-F238E27FC236}">
                <a16:creationId xmlns:a16="http://schemas.microsoft.com/office/drawing/2014/main" xmlns="" id="{7BD636E2-12BF-4412-A215-B102CF64CDEE}"/>
              </a:ext>
            </a:extLst>
          </p:cNvPr>
          <p:cNvSpPr/>
          <p:nvPr/>
        </p:nvSpPr>
        <p:spPr>
          <a:xfrm rot="16200000">
            <a:off x="6160744" y="-909737"/>
            <a:ext cx="1044177" cy="7189762"/>
          </a:xfrm>
          <a:prstGeom prst="triangle">
            <a:avLst/>
          </a:prstGeom>
          <a:solidFill>
            <a:srgbClr val="E5329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a:t>Presión para reaccionar </a:t>
            </a:r>
            <a:endParaRPr lang="en-GB" dirty="0"/>
          </a:p>
        </p:txBody>
      </p:sp>
      <p:sp>
        <p:nvSpPr>
          <p:cNvPr id="35" name="Chevron 1">
            <a:extLst>
              <a:ext uri="{FF2B5EF4-FFF2-40B4-BE49-F238E27FC236}">
                <a16:creationId xmlns:a16="http://schemas.microsoft.com/office/drawing/2014/main" xmlns="" id="{4EE6B958-0808-1647-9BB3-6E8EF749B02C}"/>
              </a:ext>
            </a:extLst>
          </p:cNvPr>
          <p:cNvSpPr/>
          <p:nvPr/>
        </p:nvSpPr>
        <p:spPr>
          <a:xfrm>
            <a:off x="2237920" y="5661253"/>
            <a:ext cx="1512000" cy="532536"/>
          </a:xfrm>
          <a:prstGeom prst="chevron">
            <a:avLst>
              <a:gd name="adj" fmla="val 21186"/>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39" name="Chevron 2">
            <a:extLst>
              <a:ext uri="{FF2B5EF4-FFF2-40B4-BE49-F238E27FC236}">
                <a16:creationId xmlns:a16="http://schemas.microsoft.com/office/drawing/2014/main" xmlns="" id="{B742C3EF-1EC1-964A-B155-7EF75A9C49FF}"/>
              </a:ext>
            </a:extLst>
          </p:cNvPr>
          <p:cNvSpPr/>
          <p:nvPr/>
        </p:nvSpPr>
        <p:spPr>
          <a:xfrm>
            <a:off x="3861650" y="5673128"/>
            <a:ext cx="1512000" cy="532536"/>
          </a:xfrm>
          <a:prstGeom prst="chevron">
            <a:avLst>
              <a:gd name="adj" fmla="val 211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40" name="Chevron 3">
            <a:extLst>
              <a:ext uri="{FF2B5EF4-FFF2-40B4-BE49-F238E27FC236}">
                <a16:creationId xmlns:a16="http://schemas.microsoft.com/office/drawing/2014/main" xmlns="" id="{A1F2FE00-EE0C-4C4A-B4D2-71742367AD96}"/>
              </a:ext>
            </a:extLst>
          </p:cNvPr>
          <p:cNvSpPr/>
          <p:nvPr/>
        </p:nvSpPr>
        <p:spPr>
          <a:xfrm>
            <a:off x="5521009" y="5661253"/>
            <a:ext cx="1512000" cy="532536"/>
          </a:xfrm>
          <a:prstGeom prst="chevron">
            <a:avLst>
              <a:gd name="adj" fmla="val 2118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41" name="Chevron 4">
            <a:extLst>
              <a:ext uri="{FF2B5EF4-FFF2-40B4-BE49-F238E27FC236}">
                <a16:creationId xmlns:a16="http://schemas.microsoft.com/office/drawing/2014/main" xmlns="" id="{D24EF5F3-FFE6-4548-9144-445420BF42F1}"/>
              </a:ext>
            </a:extLst>
          </p:cNvPr>
          <p:cNvSpPr/>
          <p:nvPr/>
        </p:nvSpPr>
        <p:spPr>
          <a:xfrm>
            <a:off x="7180366" y="5661253"/>
            <a:ext cx="1512000" cy="532536"/>
          </a:xfrm>
          <a:prstGeom prst="chevron">
            <a:avLst>
              <a:gd name="adj" fmla="val 2118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42" name="Chevron 5">
            <a:extLst>
              <a:ext uri="{FF2B5EF4-FFF2-40B4-BE49-F238E27FC236}">
                <a16:creationId xmlns:a16="http://schemas.microsoft.com/office/drawing/2014/main" xmlns="" id="{ED09862A-FC47-1240-B9A5-3072C16AE6BD}"/>
              </a:ext>
            </a:extLst>
          </p:cNvPr>
          <p:cNvSpPr/>
          <p:nvPr/>
        </p:nvSpPr>
        <p:spPr>
          <a:xfrm>
            <a:off x="8851596" y="5661253"/>
            <a:ext cx="1512000" cy="532536"/>
          </a:xfrm>
          <a:prstGeom prst="chevron">
            <a:avLst>
              <a:gd name="adj" fmla="val 21186"/>
            </a:avLst>
          </a:prstGeom>
          <a:solidFill>
            <a:srgbClr val="F58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43" name="TextBox 14">
            <a:extLst>
              <a:ext uri="{FF2B5EF4-FFF2-40B4-BE49-F238E27FC236}">
                <a16:creationId xmlns:a16="http://schemas.microsoft.com/office/drawing/2014/main" xmlns="" id="{34E48C6D-98FF-514C-9805-7DB80DB22937}"/>
              </a:ext>
            </a:extLst>
          </p:cNvPr>
          <p:cNvSpPr txBox="1"/>
          <p:nvPr/>
        </p:nvSpPr>
        <p:spPr>
          <a:xfrm>
            <a:off x="2331952" y="5630292"/>
            <a:ext cx="151200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Partes interesadas</a:t>
            </a:r>
            <a:br>
              <a:rPr lang="en-GB" sz="1600" b="1" dirty="0">
                <a:solidFill>
                  <a:schemeClr val="bg1"/>
                </a:solidFill>
                <a:latin typeface="+mj-lt"/>
                <a:ea typeface="League Spartan" charset="0"/>
                <a:cs typeface="Poppins" pitchFamily="2" charset="77"/>
              </a:rPr>
            </a:br>
            <a:r>
              <a:rPr lang="en-GB" sz="1600" b="1" dirty="0">
                <a:solidFill>
                  <a:schemeClr val="bg1"/>
                </a:solidFill>
                <a:latin typeface="+mj-lt"/>
                <a:ea typeface="League Spartan" charset="0"/>
                <a:cs typeface="Poppins" pitchFamily="2" charset="77"/>
              </a:rPr>
              <a:t>Crisis</a:t>
            </a:r>
          </a:p>
        </p:txBody>
      </p:sp>
      <p:sp>
        <p:nvSpPr>
          <p:cNvPr id="44" name="TextBox 15">
            <a:extLst>
              <a:ext uri="{FF2B5EF4-FFF2-40B4-BE49-F238E27FC236}">
                <a16:creationId xmlns:a16="http://schemas.microsoft.com/office/drawing/2014/main" xmlns="" id="{B5F297B8-E23E-AA4B-B935-6A5C9E963065}"/>
              </a:ext>
            </a:extLst>
          </p:cNvPr>
          <p:cNvSpPr txBox="1"/>
          <p:nvPr/>
        </p:nvSpPr>
        <p:spPr>
          <a:xfrm>
            <a:off x="3958874" y="5753403"/>
            <a:ext cx="1512000"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Estrategia de crisis</a:t>
            </a:r>
          </a:p>
        </p:txBody>
      </p:sp>
      <p:sp>
        <p:nvSpPr>
          <p:cNvPr id="45" name="TextBox 16">
            <a:extLst>
              <a:ext uri="{FF2B5EF4-FFF2-40B4-BE49-F238E27FC236}">
                <a16:creationId xmlns:a16="http://schemas.microsoft.com/office/drawing/2014/main" xmlns="" id="{74F14008-CE31-134F-A4A2-4E1FAB142E46}"/>
              </a:ext>
            </a:extLst>
          </p:cNvPr>
          <p:cNvSpPr txBox="1"/>
          <p:nvPr/>
        </p:nvSpPr>
        <p:spPr>
          <a:xfrm>
            <a:off x="5565481" y="5657088"/>
            <a:ext cx="151200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Producto / Crisis de ventas</a:t>
            </a:r>
          </a:p>
        </p:txBody>
      </p:sp>
      <p:sp>
        <p:nvSpPr>
          <p:cNvPr id="47" name="TextBox 17">
            <a:extLst>
              <a:ext uri="{FF2B5EF4-FFF2-40B4-BE49-F238E27FC236}">
                <a16:creationId xmlns:a16="http://schemas.microsoft.com/office/drawing/2014/main" xmlns="" id="{324A5576-C1F5-1141-B8AC-68B278D8A3D6}"/>
              </a:ext>
            </a:extLst>
          </p:cNvPr>
          <p:cNvSpPr txBox="1"/>
          <p:nvPr/>
        </p:nvSpPr>
        <p:spPr>
          <a:xfrm>
            <a:off x="7202968" y="5630292"/>
            <a:ext cx="151200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Crisis de ingresos</a:t>
            </a:r>
          </a:p>
        </p:txBody>
      </p:sp>
      <p:sp>
        <p:nvSpPr>
          <p:cNvPr id="48" name="TextBox 18">
            <a:extLst>
              <a:ext uri="{FF2B5EF4-FFF2-40B4-BE49-F238E27FC236}">
                <a16:creationId xmlns:a16="http://schemas.microsoft.com/office/drawing/2014/main" xmlns="" id="{E48D67F7-CB5F-4342-8627-2678DF416D7B}"/>
              </a:ext>
            </a:extLst>
          </p:cNvPr>
          <p:cNvSpPr txBox="1"/>
          <p:nvPr/>
        </p:nvSpPr>
        <p:spPr>
          <a:xfrm>
            <a:off x="8851596" y="5647002"/>
            <a:ext cx="151200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Crisis de liquidez</a:t>
            </a:r>
          </a:p>
        </p:txBody>
      </p:sp>
      <p:sp>
        <p:nvSpPr>
          <p:cNvPr id="49" name="Chevron 5">
            <a:extLst>
              <a:ext uri="{FF2B5EF4-FFF2-40B4-BE49-F238E27FC236}">
                <a16:creationId xmlns:a16="http://schemas.microsoft.com/office/drawing/2014/main" xmlns="" id="{F8460953-594E-3543-B87E-2FD4B1F0CAB1}"/>
              </a:ext>
            </a:extLst>
          </p:cNvPr>
          <p:cNvSpPr/>
          <p:nvPr/>
        </p:nvSpPr>
        <p:spPr>
          <a:xfrm>
            <a:off x="10475329" y="5663121"/>
            <a:ext cx="1512000" cy="532536"/>
          </a:xfrm>
          <a:prstGeom prst="chevron">
            <a:avLst>
              <a:gd name="adj" fmla="val 21186"/>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50" name="TextBox 18">
            <a:extLst>
              <a:ext uri="{FF2B5EF4-FFF2-40B4-BE49-F238E27FC236}">
                <a16:creationId xmlns:a16="http://schemas.microsoft.com/office/drawing/2014/main" xmlns="" id="{9AC2DD30-46FA-5140-B3AE-B5BF4F42632B}"/>
              </a:ext>
            </a:extLst>
          </p:cNvPr>
          <p:cNvSpPr txBox="1"/>
          <p:nvPr/>
        </p:nvSpPr>
        <p:spPr>
          <a:xfrm>
            <a:off x="10605088" y="5753402"/>
            <a:ext cx="1512000"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Insolvencia</a:t>
            </a:r>
          </a:p>
        </p:txBody>
      </p:sp>
    </p:spTree>
    <p:extLst>
      <p:ext uri="{BB962C8B-B14F-4D97-AF65-F5344CB8AC3E}">
        <p14:creationId xmlns:p14="http://schemas.microsoft.com/office/powerpoint/2010/main" val="324974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7418B8E-A75B-4C4A-9ED7-AA7DC441C474}"/>
              </a:ext>
            </a:extLst>
          </p:cNvPr>
          <p:cNvSpPr>
            <a:spLocks noGrp="1"/>
          </p:cNvSpPr>
          <p:nvPr>
            <p:ph type="body" sz="quarter" idx="11"/>
          </p:nvPr>
        </p:nvSpPr>
        <p:spPr>
          <a:xfrm>
            <a:off x="1123407" y="2973398"/>
            <a:ext cx="10291154" cy="1582271"/>
          </a:xfrm>
        </p:spPr>
        <p:txBody>
          <a:bodyPr/>
          <a:lstStyle/>
          <a:p>
            <a:r>
              <a:rPr lang="en-GB" sz="4800" dirty="0">
                <a:solidFill>
                  <a:schemeClr val="bg1"/>
                </a:solidFill>
                <a:latin typeface="+mj-lt"/>
                <a:ea typeface="Open Sans Light" panose="020B0306030504020204" pitchFamily="34" charset="0"/>
                <a:cs typeface="Open Sans Light" panose="020B0306030504020204" pitchFamily="34" charset="0"/>
              </a:rPr>
              <a:t>Comprender las causas de las crisis en toda la cadena de valor empresarial</a:t>
            </a:r>
          </a:p>
          <a:p>
            <a:endParaRPr lang="en-GB" sz="4800" dirty="0">
              <a:solidFill>
                <a:schemeClr val="bg1"/>
              </a:solidFill>
              <a:latin typeface="+mj-lt"/>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GB" sz="2800" dirty="0">
              <a:solidFill>
                <a:schemeClr val="bg1"/>
              </a:solidFill>
            </a:endParaRPr>
          </a:p>
        </p:txBody>
      </p:sp>
    </p:spTree>
    <p:extLst>
      <p:ext uri="{BB962C8B-B14F-4D97-AF65-F5344CB8AC3E}">
        <p14:creationId xmlns:p14="http://schemas.microsoft.com/office/powerpoint/2010/main" val="1990594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68B5DD8-D293-3C49-9045-546E836A25BC}"/>
              </a:ext>
            </a:extLst>
          </p:cNvPr>
          <p:cNvSpPr/>
          <p:nvPr/>
        </p:nvSpPr>
        <p:spPr>
          <a:xfrm>
            <a:off x="4891693" y="3959232"/>
            <a:ext cx="5515268" cy="4271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6" name="Rectangle 5">
            <a:extLst>
              <a:ext uri="{FF2B5EF4-FFF2-40B4-BE49-F238E27FC236}">
                <a16:creationId xmlns:a16="http://schemas.microsoft.com/office/drawing/2014/main" xmlns="" id="{C2A1629A-B9C8-F345-9A05-CCA00FE9520A}"/>
              </a:ext>
            </a:extLst>
          </p:cNvPr>
          <p:cNvSpPr/>
          <p:nvPr/>
        </p:nvSpPr>
        <p:spPr>
          <a:xfrm>
            <a:off x="4891693" y="5284664"/>
            <a:ext cx="5515268" cy="4271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 name="Rectangle 6">
            <a:extLst>
              <a:ext uri="{FF2B5EF4-FFF2-40B4-BE49-F238E27FC236}">
                <a16:creationId xmlns:a16="http://schemas.microsoft.com/office/drawing/2014/main" xmlns="" id="{CFA03B77-B87E-0547-863D-083B13CE3462}"/>
              </a:ext>
            </a:extLst>
          </p:cNvPr>
          <p:cNvSpPr/>
          <p:nvPr/>
        </p:nvSpPr>
        <p:spPr>
          <a:xfrm>
            <a:off x="4891693" y="4842853"/>
            <a:ext cx="5515268" cy="4271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8" name="Rectangle 7">
            <a:extLst>
              <a:ext uri="{FF2B5EF4-FFF2-40B4-BE49-F238E27FC236}">
                <a16:creationId xmlns:a16="http://schemas.microsoft.com/office/drawing/2014/main" xmlns="" id="{47963D86-0F95-4B49-AE36-19E9813C2B0A}"/>
              </a:ext>
            </a:extLst>
          </p:cNvPr>
          <p:cNvSpPr/>
          <p:nvPr/>
        </p:nvSpPr>
        <p:spPr>
          <a:xfrm>
            <a:off x="4891693" y="4401042"/>
            <a:ext cx="5515268" cy="42713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402048" y="3248536"/>
            <a:ext cx="3506293" cy="1443985"/>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mj-lt"/>
            </a:endParaRPr>
          </a:p>
        </p:txBody>
      </p:sp>
      <p:sp>
        <p:nvSpPr>
          <p:cNvPr id="10" name="Rectangle 9">
            <a:extLst>
              <a:ext uri="{FF2B5EF4-FFF2-40B4-BE49-F238E27FC236}">
                <a16:creationId xmlns:a16="http://schemas.microsoft.com/office/drawing/2014/main" xmlns="" id="{AE0281BD-F195-B248-842C-5A4E5F7F3258}"/>
              </a:ext>
            </a:extLst>
          </p:cNvPr>
          <p:cNvSpPr/>
          <p:nvPr/>
        </p:nvSpPr>
        <p:spPr>
          <a:xfrm>
            <a:off x="4891694" y="2204661"/>
            <a:ext cx="1090706" cy="1739893"/>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1" name="Rectangle 10">
            <a:extLst>
              <a:ext uri="{FF2B5EF4-FFF2-40B4-BE49-F238E27FC236}">
                <a16:creationId xmlns:a16="http://schemas.microsoft.com/office/drawing/2014/main" xmlns="" id="{C5E25236-D0E0-134F-A946-510996F2D828}"/>
              </a:ext>
            </a:extLst>
          </p:cNvPr>
          <p:cNvSpPr/>
          <p:nvPr/>
        </p:nvSpPr>
        <p:spPr>
          <a:xfrm>
            <a:off x="5994852" y="2204661"/>
            <a:ext cx="1090706" cy="17398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2" name="Rectangle 11">
            <a:extLst>
              <a:ext uri="{FF2B5EF4-FFF2-40B4-BE49-F238E27FC236}">
                <a16:creationId xmlns:a16="http://schemas.microsoft.com/office/drawing/2014/main" xmlns="" id="{600FEF20-8201-E245-8314-A9ABACEAFE64}"/>
              </a:ext>
            </a:extLst>
          </p:cNvPr>
          <p:cNvSpPr/>
          <p:nvPr/>
        </p:nvSpPr>
        <p:spPr>
          <a:xfrm>
            <a:off x="7098012" y="2204661"/>
            <a:ext cx="1090706" cy="173989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205782" y="2204661"/>
            <a:ext cx="1090706" cy="173989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14707" y="2205503"/>
            <a:ext cx="1090706" cy="1739893"/>
          </a:xfrm>
          <a:prstGeom prst="rect">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96799" y="4006942"/>
            <a:ext cx="2105064" cy="338554"/>
          </a:xfrm>
          <a:prstGeom prst="rect">
            <a:avLst/>
          </a:prstGeom>
          <a:noFill/>
        </p:spPr>
        <p:txBody>
          <a:bodyPr wrap="none" rtlCol="0" anchor="ctr">
            <a:spAutoFit/>
          </a:bodyPr>
          <a:lstStyle/>
          <a:p>
            <a:pPr algn="ctr"/>
            <a:r>
              <a:rPr lang="en-GB" sz="1600" b="1" dirty="0">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95954"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330986" y="4888472"/>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906367"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615888" y="3775278"/>
            <a:ext cx="80919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VALORES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707786"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12"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25335"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19680"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085183" y="3047727"/>
            <a:ext cx="1120593" cy="584775"/>
          </a:xfrm>
          <a:prstGeom prst="rect">
            <a:avLst/>
          </a:prstGeom>
          <a:noFill/>
        </p:spPr>
        <p:txBody>
          <a:bodyPr wrap="square" rtlCol="0" anchor="t">
            <a:spAutoFit/>
          </a:bodyPr>
          <a:lstStyle/>
          <a:p>
            <a:pPr algn="ctr"/>
            <a:r>
              <a:rPr lang="en-GB" sz="1600" b="1" dirty="0">
                <a:solidFill>
                  <a:schemeClr val="bg1"/>
                </a:solidFill>
                <a:latin typeface="+mj-lt"/>
                <a:cs typeface="Poppins" pitchFamily="2" charset="77"/>
              </a:rPr>
              <a:t>LOGÍSTICA DE </a:t>
            </a:r>
            <a:r>
              <a:rPr lang="en-GB" sz="1500" b="1" dirty="0">
                <a:solidFill>
                  <a:schemeClr val="bg1"/>
                </a:solidFill>
                <a:latin typeface="+mj-lt"/>
                <a:cs typeface="Poppins" pitchFamily="2" charset="77"/>
              </a:rPr>
              <a:t>SALIDA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52001"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30198"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303564"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99973"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42888"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505839"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602482"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91694"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87154"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047703" y="245073"/>
            <a:ext cx="10948798" cy="1146113"/>
          </a:xfrm>
        </p:spPr>
        <p:txBody>
          <a:bodyPr>
            <a:normAutofit lnSpcReduction="10000"/>
          </a:bodyPr>
          <a:lstStyle/>
          <a:p>
            <a:r>
              <a:rPr lang="en-GB" b="1" dirty="0"/>
              <a:t>Identificación de las causas de la crisis: en todos los elementos de la </a:t>
            </a:r>
          </a:p>
          <a:p>
            <a:r>
              <a:rPr lang="en-GB" b="1" dirty="0"/>
              <a:t> Cadena de valor</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27554" y="2030386"/>
            <a:ext cx="4489068" cy="527918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a:solidFill>
                  <a:srgbClr val="245473"/>
                </a:solidFill>
                <a:latin typeface="+mj-lt"/>
                <a:ea typeface="Open Sans Light" panose="020B0306030504020204" pitchFamily="34" charset="0"/>
                <a:cs typeface="Open Sans Light" panose="020B0306030504020204" pitchFamily="34" charset="0"/>
              </a:rPr>
              <a:t>Las causas de las crisis empresariales también pueden encontrarse en todas las divisiones de la cadena de valor de la empresa   . </a:t>
            </a:r>
            <a:r>
              <a:rPr lang="en-GB" sz="2000" dirty="0">
                <a:solidFill>
                  <a:srgbClr val="245473"/>
                </a:solidFill>
                <a:latin typeface="+mj-lt"/>
                <a:ea typeface="Open Sans Light" panose="020B0306030504020204" pitchFamily="34" charset="0"/>
                <a:cs typeface="Open Sans Light" panose="020B0306030504020204" pitchFamily="34" charset="0"/>
              </a:rPr>
              <a:t>La cadena de valor representa las etapas de producción como una secuencia ordenada de actividades. Estas actividades crean valor, consumen recursos y están vinculadas entre sí en procesos. El concepto fue publicado por primera vez en 1985 por </a:t>
            </a:r>
            <a:r>
              <a:rPr lang="en-GB" sz="2000" b="1" dirty="0">
                <a:solidFill>
                  <a:srgbClr val="0563C1"/>
                </a:solidFill>
                <a:latin typeface="+mj-lt"/>
                <a:ea typeface="Open Sans Light" panose="020B0306030504020204" pitchFamily="34" charset="0"/>
                <a:cs typeface="Open Sans Light" panose="020B0306030504020204" pitchFamily="34" charset="0"/>
                <a:hlinkClick r:id="rId3">
                  <a:extLst>
                    <a:ext uri="{A12FA001-AC4F-418D-AE19-62706E023703}">
                      <ahyp:hlinkClr xmlns:ahyp="http://schemas.microsoft.com/office/drawing/2018/hyperlinkcolor" xmlns="" val="tx"/>
                    </a:ext>
                  </a:extLst>
                </a:hlinkClick>
              </a:rPr>
              <a:t>Michael E. Porter </a:t>
            </a:r>
            <a:r>
              <a:rPr lang="en-GB" sz="2000" dirty="0">
                <a:solidFill>
                  <a:srgbClr val="245473"/>
                </a:solidFill>
                <a:latin typeface="+mj-lt"/>
                <a:ea typeface="Open Sans Light" panose="020B0306030504020204" pitchFamily="34" charset="0"/>
                <a:cs typeface="Open Sans Light" panose="020B0306030504020204" pitchFamily="34" charset="0"/>
                <a:hlinkClick r:id="rId3">
                  <a:extLst>
                    <a:ext uri="{A12FA001-AC4F-418D-AE19-62706E023703}">
                      <ahyp:hlinkClr xmlns:ahyp="http://schemas.microsoft.com/office/drawing/2018/hyperlinkcolor" xmlns="" val="tx"/>
                    </a:ext>
                  </a:extLst>
                </a:hlinkClick>
              </a:rPr>
              <a:t>en su libro Competitive Advantage</a:t>
            </a:r>
            <a:r>
              <a:rPr lang="en-GB" sz="2000" dirty="0">
                <a:solidFill>
                  <a:srgbClr val="245473"/>
                </a:solidFill>
                <a:latin typeface="+mj-lt"/>
                <a:ea typeface="Open Sans Light" panose="020B0306030504020204" pitchFamily="34" charset="0"/>
                <a:cs typeface="Open Sans Light" panose="020B0306030504020204" pitchFamily="34" charset="0"/>
              </a:rPr>
              <a:t>:</a:t>
            </a:r>
          </a:p>
          <a:p>
            <a:pPr>
              <a:lnSpc>
                <a:spcPct val="100000"/>
              </a:lnSpc>
            </a:pPr>
            <a:r>
              <a:rPr lang="en-GB" i="1" dirty="0">
                <a:solidFill>
                  <a:srgbClr val="245473"/>
                </a:solidFill>
                <a:latin typeface="+mj-lt"/>
                <a:ea typeface="Open Sans Light" panose="020B0306030504020204" pitchFamily="34" charset="0"/>
                <a:cs typeface="Open Sans Light" panose="020B0306030504020204" pitchFamily="34" charset="0"/>
              </a:rPr>
              <a:t>"</a:t>
            </a:r>
            <a:r>
              <a:rPr lang="en-GB" sz="1800" i="1" dirty="0">
                <a:solidFill>
                  <a:srgbClr val="245473"/>
                </a:solidFill>
                <a:latin typeface="+mj-lt"/>
                <a:ea typeface="Open Sans Light" panose="020B0306030504020204" pitchFamily="34" charset="0"/>
                <a:cs typeface="Open Sans Light" panose="020B0306030504020204" pitchFamily="34" charset="0"/>
              </a:rPr>
              <a:t>Toda empresa es un conjunto de actividades a través de las cuales se diseña, se fabrica, se distribuye, se entrega y se apoya su producto. Todas estas actividades pueden representarse en una cadena de valor".</a:t>
            </a:r>
            <a:endParaRPr lang="en-GB" i="1"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pPr>
            <a:endParaRPr lang="en-GB" sz="1800" b="1" dirty="0">
              <a:solidFill>
                <a:srgbClr val="EC2179"/>
              </a:solidFill>
              <a:latin typeface="+mj-lt"/>
              <a:ea typeface="Open Sans Light" panose="020B0306030504020204" pitchFamily="34" charset="0"/>
              <a:cs typeface="Open Sans Light" panose="020B0306030504020204" pitchFamily="34" charset="0"/>
            </a:endParaRPr>
          </a:p>
          <a:p>
            <a:pPr algn="l">
              <a:lnSpc>
                <a:spcPts val="1500"/>
              </a:lnSpc>
            </a:pPr>
            <a:endParaRPr lang="en-GB" sz="1400" i="1" dirty="0">
              <a:solidFill>
                <a:schemeClr val="tx1"/>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63698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CBB0A1E-1F6C-4133-8276-5DD74A2BEA2B}"/>
              </a:ext>
            </a:extLst>
          </p:cNvPr>
          <p:cNvSpPr>
            <a:spLocks noGrp="1"/>
          </p:cNvSpPr>
          <p:nvPr>
            <p:ph type="body" sz="quarter" idx="13"/>
          </p:nvPr>
        </p:nvSpPr>
        <p:spPr>
          <a:xfrm>
            <a:off x="1186544" y="873303"/>
            <a:ext cx="10382528" cy="697353"/>
          </a:xfrm>
        </p:spPr>
        <p:txBody>
          <a:bodyPr/>
          <a:lstStyle/>
          <a:p>
            <a:r>
              <a:rPr lang="en-IE" dirty="0"/>
              <a:t>VISIÓN GENERAL </a:t>
            </a:r>
          </a:p>
        </p:txBody>
      </p:sp>
      <p:sp>
        <p:nvSpPr>
          <p:cNvPr id="3" name="Text Placeholder 2">
            <a:extLst>
              <a:ext uri="{FF2B5EF4-FFF2-40B4-BE49-F238E27FC236}">
                <a16:creationId xmlns:a16="http://schemas.microsoft.com/office/drawing/2014/main" xmlns="" id="{EB724A85-9ADB-4DA9-B6A5-F8F698544447}"/>
              </a:ext>
            </a:extLst>
          </p:cNvPr>
          <p:cNvSpPr>
            <a:spLocks noGrp="1"/>
          </p:cNvSpPr>
          <p:nvPr>
            <p:ph type="body" sz="quarter" idx="14"/>
          </p:nvPr>
        </p:nvSpPr>
        <p:spPr>
          <a:xfrm>
            <a:off x="4147457" y="2000488"/>
            <a:ext cx="7728857" cy="3975101"/>
          </a:xfrm>
        </p:spPr>
        <p:txBody>
          <a:bodyPr/>
          <a:lstStyle/>
          <a:p>
            <a:r>
              <a:rPr lang="en-IE" sz="2400" dirty="0">
                <a:latin typeface="+mj-lt"/>
              </a:rPr>
              <a:t>No se puede negar que el tamaño importa, las </a:t>
            </a:r>
            <a:r>
              <a:rPr lang="en-GB" sz="2400" dirty="0">
                <a:latin typeface="+mj-lt"/>
              </a:rPr>
              <a:t>pequeñas y medianas empresas (PYMES) están estadísticamente más expuestas a las crisis empresariales que las grandes empresas, y nosotros examinamos estadísticas reveladoras de toda Europa.</a:t>
            </a:r>
          </a:p>
          <a:p>
            <a:r>
              <a:rPr lang="en-GB" sz="2400" b="1" dirty="0">
                <a:latin typeface="+mj-lt"/>
                <a:ea typeface="Open Sans Light" panose="020B0306030504020204" pitchFamily="34" charset="0"/>
                <a:cs typeface="Open Sans Light" panose="020B0306030504020204" pitchFamily="34" charset="0"/>
              </a:rPr>
              <a:t>A lo largo de </a:t>
            </a:r>
            <a:r>
              <a:rPr lang="en-GB" b="1" dirty="0">
                <a:latin typeface="+mj-lt"/>
                <a:ea typeface="Open Sans Light" panose="020B0306030504020204" pitchFamily="34" charset="0"/>
                <a:cs typeface="Open Sans Light" panose="020B0306030504020204" pitchFamily="34" charset="0"/>
              </a:rPr>
              <a:t>nuestro programa SMART UP, </a:t>
            </a:r>
            <a:r>
              <a:rPr lang="en-GB" sz="2400" b="1" dirty="0">
                <a:latin typeface="+mj-lt"/>
                <a:ea typeface="Open Sans Light" panose="020B0306030504020204" pitchFamily="34" charset="0"/>
                <a:cs typeface="Open Sans Light" panose="020B0306030504020204" pitchFamily="34" charset="0"/>
              </a:rPr>
              <a:t>aprenderá que las crisis rara vez (nunca) llegan de la noche a la mañana y que a menudo hay fases engañosas de relajación que hacen creer a la dirección que la crisis se ha superado, ¡cuando no es así! Cuanto más avanzada esté la crisis, más difícil y costosa será su resolución.</a:t>
            </a:r>
          </a:p>
          <a:p>
            <a:pPr algn="ctr"/>
            <a:r>
              <a:rPr lang="en-GB" b="1" i="0" dirty="0">
                <a:solidFill>
                  <a:srgbClr val="E64D92"/>
                </a:solidFill>
                <a:effectLst/>
                <a:latin typeface="+mj-lt"/>
              </a:rPr>
              <a:t>"Perder la cabeza en una crisis es una buena manera de convertirse en la crisis". C.J. </a:t>
            </a:r>
            <a:r>
              <a:rPr lang="en-GB" b="1" i="0" dirty="0" err="1">
                <a:solidFill>
                  <a:srgbClr val="E64D92"/>
                </a:solidFill>
                <a:effectLst/>
                <a:latin typeface="+mj-lt"/>
              </a:rPr>
              <a:t>Redwin</a:t>
            </a:r>
            <a:endParaRPr lang="en-GB" b="1" i="0" dirty="0">
              <a:solidFill>
                <a:srgbClr val="E64D92"/>
              </a:solidFill>
              <a:effectLst/>
              <a:latin typeface="+mj-lt"/>
            </a:endParaRPr>
          </a:p>
          <a:p>
            <a:pPr algn="l"/>
            <a:endParaRPr lang="en-GB" b="0" i="0" dirty="0">
              <a:solidFill>
                <a:srgbClr val="164352"/>
              </a:solidFill>
              <a:effectLst/>
              <a:latin typeface="Untitledsansweb"/>
            </a:endParaRPr>
          </a:p>
          <a:p>
            <a:endParaRPr lang="en-GB" sz="2400" dirty="0">
              <a:solidFill>
                <a:schemeClr val="tx1"/>
              </a:solidFill>
            </a:endParaRPr>
          </a:p>
          <a:p>
            <a:endParaRPr lang="en-IE" dirty="0"/>
          </a:p>
        </p:txBody>
      </p:sp>
      <p:pic>
        <p:nvPicPr>
          <p:cNvPr id="5" name="Picture 4" descr="A white t-shirt with a graphic design on it&#10;&#10;Description automatically generated with medium confidence">
            <a:extLst>
              <a:ext uri="{FF2B5EF4-FFF2-40B4-BE49-F238E27FC236}">
                <a16:creationId xmlns:a16="http://schemas.microsoft.com/office/drawing/2014/main" xmlns="" id="{0D3CAAB7-94F2-444E-A92E-9E37426EEB9A}"/>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103414" y="2175366"/>
            <a:ext cx="4250871" cy="3859061"/>
          </a:xfrm>
          <a:prstGeom prst="rect">
            <a:avLst/>
          </a:prstGeom>
        </p:spPr>
      </p:pic>
    </p:spTree>
    <p:extLst>
      <p:ext uri="{BB962C8B-B14F-4D97-AF65-F5344CB8AC3E}">
        <p14:creationId xmlns:p14="http://schemas.microsoft.com/office/powerpoint/2010/main" val="1294426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68B5DD8-D293-3C49-9045-546E836A25BC}"/>
              </a:ext>
            </a:extLst>
          </p:cNvPr>
          <p:cNvSpPr/>
          <p:nvPr/>
        </p:nvSpPr>
        <p:spPr>
          <a:xfrm>
            <a:off x="4879810" y="3959232"/>
            <a:ext cx="5515268" cy="427132"/>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6" name="Rectangle 5">
            <a:extLst>
              <a:ext uri="{FF2B5EF4-FFF2-40B4-BE49-F238E27FC236}">
                <a16:creationId xmlns:a16="http://schemas.microsoft.com/office/drawing/2014/main" xmlns="" id="{C2A1629A-B9C8-F345-9A05-CCA00FE9520A}"/>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 name="Rectangle 6">
            <a:extLst>
              <a:ext uri="{FF2B5EF4-FFF2-40B4-BE49-F238E27FC236}">
                <a16:creationId xmlns:a16="http://schemas.microsoft.com/office/drawing/2014/main" xmlns="" id="{CFA03B77-B87E-0547-863D-083B13CE3462}"/>
              </a:ext>
            </a:extLst>
          </p:cNvPr>
          <p:cNvSpPr/>
          <p:nvPr/>
        </p:nvSpPr>
        <p:spPr>
          <a:xfrm>
            <a:off x="4879810" y="4842853"/>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8" name="Rectangle 7">
            <a:extLst>
              <a:ext uri="{FF2B5EF4-FFF2-40B4-BE49-F238E27FC236}">
                <a16:creationId xmlns:a16="http://schemas.microsoft.com/office/drawing/2014/main" xmlns="" id="{47963D86-0F95-4B49-AE36-19E9813C2B0A}"/>
              </a:ext>
            </a:extLst>
          </p:cNvPr>
          <p:cNvSpPr/>
          <p:nvPr/>
        </p:nvSpPr>
        <p:spPr>
          <a:xfrm>
            <a:off x="4879810"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8287" y="3236661"/>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mj-lt"/>
            </a:endParaRPr>
          </a:p>
        </p:txBody>
      </p:sp>
      <p:sp>
        <p:nvSpPr>
          <p:cNvPr id="10" name="Rectangle 9">
            <a:extLst>
              <a:ext uri="{FF2B5EF4-FFF2-40B4-BE49-F238E27FC236}">
                <a16:creationId xmlns:a16="http://schemas.microsoft.com/office/drawing/2014/main" xmlns="" id="{AE0281BD-F195-B248-842C-5A4E5F7F3258}"/>
              </a:ext>
            </a:extLst>
          </p:cNvPr>
          <p:cNvSpPr/>
          <p:nvPr/>
        </p:nvSpPr>
        <p:spPr>
          <a:xfrm>
            <a:off x="4879810" y="2204661"/>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1" name="Rectangle 10">
            <a:extLst>
              <a:ext uri="{FF2B5EF4-FFF2-40B4-BE49-F238E27FC236}">
                <a16:creationId xmlns:a16="http://schemas.microsoft.com/office/drawing/2014/main" xmlns="" id="{C5E25236-D0E0-134F-A946-510996F2D828}"/>
              </a:ext>
            </a:extLst>
          </p:cNvPr>
          <p:cNvSpPr/>
          <p:nvPr/>
        </p:nvSpPr>
        <p:spPr>
          <a:xfrm>
            <a:off x="5982967" y="2204661"/>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2" name="Rectangle 11">
            <a:extLst>
              <a:ext uri="{FF2B5EF4-FFF2-40B4-BE49-F238E27FC236}">
                <a16:creationId xmlns:a16="http://schemas.microsoft.com/office/drawing/2014/main" xmlns="" id="{600FEF20-8201-E245-8314-A9ABACEAFE6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84914" y="4006942"/>
            <a:ext cx="210506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319103" y="4888472"/>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040836" y="3194066"/>
            <a:ext cx="118013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SALIDA</a:t>
            </a:r>
          </a:p>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595999" y="175950"/>
            <a:ext cx="9087377" cy="697353"/>
          </a:xfrm>
        </p:spPr>
        <p:txBody>
          <a:bodyPr>
            <a:normAutofit/>
          </a:bodyPr>
          <a:lstStyle/>
          <a:p>
            <a:r>
              <a:rPr lang="en-GB" dirty="0"/>
              <a:t>De la cadena de valor a la cadena de crisis (ejemplos)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537717" y="794819"/>
            <a:ext cx="9778825"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empresarial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
        <p:nvSpPr>
          <p:cNvPr id="2" name="Rechteck 1">
            <a:extLst>
              <a:ext uri="{FF2B5EF4-FFF2-40B4-BE49-F238E27FC236}">
                <a16:creationId xmlns:a16="http://schemas.microsoft.com/office/drawing/2014/main" xmlns="" id="{FDEF9081-0960-4EA6-8093-364FA7B1E844}"/>
              </a:ext>
            </a:extLst>
          </p:cNvPr>
          <p:cNvSpPr/>
          <p:nvPr/>
        </p:nvSpPr>
        <p:spPr>
          <a:xfrm>
            <a:off x="152049" y="3170961"/>
            <a:ext cx="3927336" cy="2056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400" dirty="0">
                <a:solidFill>
                  <a:srgbClr val="245473"/>
                </a:solidFill>
              </a:rPr>
              <a:t>Financiación desequilibrada</a:t>
            </a:r>
          </a:p>
          <a:p>
            <a:pPr marL="285750" indent="-285750">
              <a:spcBef>
                <a:spcPts val="600"/>
              </a:spcBef>
              <a:buFont typeface="Arial" panose="020B0604020202020204" pitchFamily="34" charset="0"/>
              <a:buChar char="•"/>
            </a:pPr>
            <a:r>
              <a:rPr lang="en-GB" sz="2400" dirty="0">
                <a:solidFill>
                  <a:srgbClr val="245473"/>
                </a:solidFill>
              </a:rPr>
              <a:t>Desacuerdo en el liderazgo</a:t>
            </a:r>
          </a:p>
          <a:p>
            <a:pPr marL="285750" indent="-285750">
              <a:spcBef>
                <a:spcPts val="600"/>
              </a:spcBef>
              <a:buFont typeface="Arial" panose="020B0604020202020204" pitchFamily="34" charset="0"/>
              <a:buChar char="•"/>
            </a:pPr>
            <a:r>
              <a:rPr lang="en-GB" sz="2400" dirty="0">
                <a:solidFill>
                  <a:srgbClr val="245473"/>
                </a:solidFill>
              </a:rPr>
              <a:t>Control insuficiente</a:t>
            </a:r>
          </a:p>
          <a:p>
            <a:pPr marL="285750" indent="-285750">
              <a:spcBef>
                <a:spcPts val="600"/>
              </a:spcBef>
              <a:buFont typeface="Arial" panose="020B0604020202020204" pitchFamily="34" charset="0"/>
              <a:buChar char="•"/>
            </a:pPr>
            <a:r>
              <a:rPr lang="en-GB" sz="2400" dirty="0">
                <a:solidFill>
                  <a:srgbClr val="245473"/>
                </a:solidFill>
              </a:rPr>
              <a:t>Deficiencias organizativas</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252282" y="2262614"/>
            <a:ext cx="3939075" cy="769441"/>
          </a:xfrm>
          <a:prstGeom prst="rect">
            <a:avLst/>
          </a:prstGeom>
        </p:spPr>
        <p:txBody>
          <a:bodyPr wrap="square">
            <a:spAutoFit/>
          </a:bodyPr>
          <a:lstStyle/>
          <a:p>
            <a:r>
              <a:rPr lang="en-GB" sz="2200" b="1" dirty="0">
                <a:solidFill>
                  <a:srgbClr val="245473"/>
                </a:solidFill>
              </a:rPr>
              <a:t>Causas potenciales de una crisis como resultado de la infraestructura de la empresa :</a:t>
            </a:r>
            <a:endParaRPr lang="en-GB" sz="2200" dirty="0">
              <a:solidFill>
                <a:srgbClr val="245473"/>
              </a:solidFill>
            </a:endParaRPr>
          </a:p>
        </p:txBody>
      </p:sp>
    </p:spTree>
    <p:extLst>
      <p:ext uri="{BB962C8B-B14F-4D97-AF65-F5344CB8AC3E}">
        <p14:creationId xmlns:p14="http://schemas.microsoft.com/office/powerpoint/2010/main" val="1820136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68B5DD8-D293-3C49-9045-546E836A25BC}"/>
              </a:ext>
            </a:extLst>
          </p:cNvPr>
          <p:cNvSpPr/>
          <p:nvPr/>
        </p:nvSpPr>
        <p:spPr>
          <a:xfrm>
            <a:off x="4879810" y="4410494"/>
            <a:ext cx="5515268" cy="427132"/>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6" name="Rectangle 5">
            <a:extLst>
              <a:ext uri="{FF2B5EF4-FFF2-40B4-BE49-F238E27FC236}">
                <a16:creationId xmlns:a16="http://schemas.microsoft.com/office/drawing/2014/main" xmlns="" id="{C2A1629A-B9C8-F345-9A05-CCA00FE9520A}"/>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 name="Rectangle 6">
            <a:extLst>
              <a:ext uri="{FF2B5EF4-FFF2-40B4-BE49-F238E27FC236}">
                <a16:creationId xmlns:a16="http://schemas.microsoft.com/office/drawing/2014/main" xmlns="" id="{CFA03B77-B87E-0547-863D-083B13CE3462}"/>
              </a:ext>
            </a:extLst>
          </p:cNvPr>
          <p:cNvSpPr/>
          <p:nvPr/>
        </p:nvSpPr>
        <p:spPr>
          <a:xfrm>
            <a:off x="4879810" y="4842853"/>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8287" y="3236661"/>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mj-lt"/>
            </a:endParaRPr>
          </a:p>
        </p:txBody>
      </p:sp>
      <p:sp>
        <p:nvSpPr>
          <p:cNvPr id="10" name="Rectangle 9">
            <a:extLst>
              <a:ext uri="{FF2B5EF4-FFF2-40B4-BE49-F238E27FC236}">
                <a16:creationId xmlns:a16="http://schemas.microsoft.com/office/drawing/2014/main" xmlns="" id="{AE0281BD-F195-B248-842C-5A4E5F7F3258}"/>
              </a:ext>
            </a:extLst>
          </p:cNvPr>
          <p:cNvSpPr/>
          <p:nvPr/>
        </p:nvSpPr>
        <p:spPr>
          <a:xfrm>
            <a:off x="4879810" y="2204661"/>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1" name="Rectangle 10">
            <a:extLst>
              <a:ext uri="{FF2B5EF4-FFF2-40B4-BE49-F238E27FC236}">
                <a16:creationId xmlns:a16="http://schemas.microsoft.com/office/drawing/2014/main" xmlns="" id="{C5E25236-D0E0-134F-A946-510996F2D828}"/>
              </a:ext>
            </a:extLst>
          </p:cNvPr>
          <p:cNvSpPr/>
          <p:nvPr/>
        </p:nvSpPr>
        <p:spPr>
          <a:xfrm>
            <a:off x="5982967" y="2204661"/>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2" name="Rectangle 11">
            <a:extLst>
              <a:ext uri="{FF2B5EF4-FFF2-40B4-BE49-F238E27FC236}">
                <a16:creationId xmlns:a16="http://schemas.microsoft.com/office/drawing/2014/main" xmlns="" id="{600FEF20-8201-E245-8314-A9ABACEAFE6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319103" y="4888472"/>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040836" y="3194066"/>
            <a:ext cx="118013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SALIDA</a:t>
            </a:r>
          </a:p>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364108" y="214735"/>
            <a:ext cx="9087377" cy="697353"/>
          </a:xfrm>
        </p:spPr>
        <p:txBody>
          <a:bodyPr>
            <a:normAutofit/>
          </a:bodyPr>
          <a:lstStyle/>
          <a:p>
            <a:r>
              <a:rPr lang="en-GB" dirty="0"/>
              <a:t>De la cadena de valor a la cadena de crisis (ejemplos)</a:t>
            </a:r>
          </a:p>
        </p:txBody>
      </p:sp>
      <p:sp>
        <p:nvSpPr>
          <p:cNvPr id="2" name="Rechteck 1">
            <a:extLst>
              <a:ext uri="{FF2B5EF4-FFF2-40B4-BE49-F238E27FC236}">
                <a16:creationId xmlns:a16="http://schemas.microsoft.com/office/drawing/2014/main" xmlns="" id="{FDEF9081-0960-4EA6-8093-364FA7B1E844}"/>
              </a:ext>
            </a:extLst>
          </p:cNvPr>
          <p:cNvSpPr/>
          <p:nvPr/>
        </p:nvSpPr>
        <p:spPr>
          <a:xfrm>
            <a:off x="214502" y="3473624"/>
            <a:ext cx="3927336" cy="2056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400" dirty="0">
                <a:solidFill>
                  <a:srgbClr val="245473"/>
                </a:solidFill>
              </a:rPr>
              <a:t>Insuficiente desarrollo de los recursos humanos</a:t>
            </a:r>
          </a:p>
          <a:p>
            <a:pPr marL="285750" indent="-285750">
              <a:spcBef>
                <a:spcPts val="600"/>
              </a:spcBef>
              <a:buFont typeface="Arial" panose="020B0604020202020204" pitchFamily="34" charset="0"/>
              <a:buChar char="•"/>
            </a:pPr>
            <a:r>
              <a:rPr lang="en-GB" sz="2400" dirty="0">
                <a:solidFill>
                  <a:srgbClr val="245473"/>
                </a:solidFill>
              </a:rPr>
              <a:t>Desajuste de competencias en puestos clave </a:t>
            </a:r>
          </a:p>
          <a:p>
            <a:pPr marL="285750" indent="-285750">
              <a:spcBef>
                <a:spcPts val="600"/>
              </a:spcBef>
              <a:buFont typeface="Arial" panose="020B0604020202020204" pitchFamily="34" charset="0"/>
              <a:buChar char="•"/>
            </a:pPr>
            <a:r>
              <a:rPr lang="en-GB" sz="2400" dirty="0">
                <a:solidFill>
                  <a:srgbClr val="245473"/>
                </a:solidFill>
              </a:rPr>
              <a:t>Exceso o falta de personal</a:t>
            </a:r>
          </a:p>
          <a:p>
            <a:pPr marL="285750" indent="-285750">
              <a:spcBef>
                <a:spcPts val="600"/>
              </a:spcBef>
              <a:buFont typeface="Arial" panose="020B0604020202020204" pitchFamily="34" charset="0"/>
              <a:buChar char="•"/>
            </a:pPr>
            <a:r>
              <a:rPr lang="en-GB" sz="2400" dirty="0">
                <a:solidFill>
                  <a:srgbClr val="245473"/>
                </a:solidFill>
              </a:rPr>
              <a:t>Falta de incentivos</a:t>
            </a:r>
          </a:p>
          <a:p>
            <a:pPr marL="285750" indent="-285750">
              <a:spcBef>
                <a:spcPts val="600"/>
              </a:spcBef>
              <a:buFont typeface="Arial" panose="020B0604020202020204" pitchFamily="34" charset="0"/>
              <a:buChar char="•"/>
            </a:pPr>
            <a:r>
              <a:rPr lang="en-GB" sz="2400" dirty="0">
                <a:solidFill>
                  <a:srgbClr val="245473"/>
                </a:solidFill>
              </a:rPr>
              <a:t>Falta de responsabilidades</a:t>
            </a:r>
          </a:p>
          <a:p>
            <a:pPr marL="285750" indent="-285750">
              <a:spcBef>
                <a:spcPts val="600"/>
              </a:spcBef>
              <a:buFont typeface="Arial" panose="020B0604020202020204" pitchFamily="34" charset="0"/>
              <a:buChar char="•"/>
            </a:pPr>
            <a:r>
              <a:rPr lang="en-GB" sz="2400" dirty="0">
                <a:solidFill>
                  <a:srgbClr val="245473"/>
                </a:solidFill>
              </a:rPr>
              <a:t>No hay principio de rendimiento</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427940" y="2023669"/>
            <a:ext cx="3939075" cy="769441"/>
          </a:xfrm>
          <a:prstGeom prst="rect">
            <a:avLst/>
          </a:prstGeom>
        </p:spPr>
        <p:txBody>
          <a:bodyPr wrap="square">
            <a:spAutoFit/>
          </a:bodyPr>
          <a:lstStyle/>
          <a:p>
            <a:r>
              <a:rPr lang="en-GB" sz="2200" b="1" dirty="0">
                <a:solidFill>
                  <a:srgbClr val="245473"/>
                </a:solidFill>
              </a:rPr>
              <a:t>Posibles causas de una crisis como consecuencia de los RRHH:</a:t>
            </a:r>
            <a:endParaRPr lang="en-GB" sz="2200" dirty="0">
              <a:solidFill>
                <a:srgbClr val="245473"/>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36" name="Subtitle 2">
            <a:extLst>
              <a:ext uri="{FF2B5EF4-FFF2-40B4-BE49-F238E27FC236}">
                <a16:creationId xmlns:a16="http://schemas.microsoft.com/office/drawing/2014/main" xmlns="" id="{FC10C06C-25F6-4C78-877E-5DBBDF0FB10A}"/>
              </a:ext>
            </a:extLst>
          </p:cNvPr>
          <p:cNvSpPr txBox="1">
            <a:spLocks/>
          </p:cNvSpPr>
          <p:nvPr/>
        </p:nvSpPr>
        <p:spPr>
          <a:xfrm>
            <a:off x="1537717" y="794819"/>
            <a:ext cx="9778825"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empresarial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145838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68B5DD8-D293-3C49-9045-546E836A25BC}"/>
              </a:ext>
            </a:extLst>
          </p:cNvPr>
          <p:cNvSpPr/>
          <p:nvPr/>
        </p:nvSpPr>
        <p:spPr>
          <a:xfrm>
            <a:off x="4879810" y="4849880"/>
            <a:ext cx="5515268" cy="427132"/>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6" name="Rectangle 5">
            <a:extLst>
              <a:ext uri="{FF2B5EF4-FFF2-40B4-BE49-F238E27FC236}">
                <a16:creationId xmlns:a16="http://schemas.microsoft.com/office/drawing/2014/main" xmlns="" id="{C2A1629A-B9C8-F345-9A05-CCA00FE9520A}"/>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8287" y="3236661"/>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0" name="Rectangle 9">
            <a:extLst>
              <a:ext uri="{FF2B5EF4-FFF2-40B4-BE49-F238E27FC236}">
                <a16:creationId xmlns:a16="http://schemas.microsoft.com/office/drawing/2014/main" xmlns="" id="{AE0281BD-F195-B248-842C-5A4E5F7F3258}"/>
              </a:ext>
            </a:extLst>
          </p:cNvPr>
          <p:cNvSpPr/>
          <p:nvPr/>
        </p:nvSpPr>
        <p:spPr>
          <a:xfrm>
            <a:off x="4879810" y="2204661"/>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1" name="Rectangle 10">
            <a:extLst>
              <a:ext uri="{FF2B5EF4-FFF2-40B4-BE49-F238E27FC236}">
                <a16:creationId xmlns:a16="http://schemas.microsoft.com/office/drawing/2014/main" xmlns="" id="{C5E25236-D0E0-134F-A946-510996F2D828}"/>
              </a:ext>
            </a:extLst>
          </p:cNvPr>
          <p:cNvSpPr/>
          <p:nvPr/>
        </p:nvSpPr>
        <p:spPr>
          <a:xfrm>
            <a:off x="5982967" y="2204661"/>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2" name="Rectangle 11">
            <a:extLst>
              <a:ext uri="{FF2B5EF4-FFF2-40B4-BE49-F238E27FC236}">
                <a16:creationId xmlns:a16="http://schemas.microsoft.com/office/drawing/2014/main" xmlns="" id="{600FEF20-8201-E245-8314-A9ABACEAFE6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319103" y="4888472"/>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040836" y="3194066"/>
            <a:ext cx="118013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SALIDA</a:t>
            </a:r>
          </a:p>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2152214" y="191864"/>
            <a:ext cx="9087377" cy="697353"/>
          </a:xfrm>
        </p:spPr>
        <p:txBody>
          <a:bodyPr>
            <a:normAutofit/>
          </a:bodyPr>
          <a:lstStyle/>
          <a:p>
            <a:r>
              <a:rPr lang="en-GB" dirty="0"/>
              <a:t>De la cadena de valor a la cadena de crisis (ejemplos)</a:t>
            </a:r>
          </a:p>
        </p:txBody>
      </p:sp>
      <p:sp>
        <p:nvSpPr>
          <p:cNvPr id="2" name="Rechteck 1">
            <a:extLst>
              <a:ext uri="{FF2B5EF4-FFF2-40B4-BE49-F238E27FC236}">
                <a16:creationId xmlns:a16="http://schemas.microsoft.com/office/drawing/2014/main" xmlns="" id="{FDEF9081-0960-4EA6-8093-364FA7B1E844}"/>
              </a:ext>
            </a:extLst>
          </p:cNvPr>
          <p:cNvSpPr/>
          <p:nvPr/>
        </p:nvSpPr>
        <p:spPr>
          <a:xfrm>
            <a:off x="163496" y="3532620"/>
            <a:ext cx="3927336" cy="2056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400" dirty="0">
                <a:solidFill>
                  <a:srgbClr val="245473"/>
                </a:solidFill>
              </a:rPr>
              <a:t>Tecnología anticuada o no apta para el propósito</a:t>
            </a:r>
          </a:p>
          <a:p>
            <a:pPr marL="285750" indent="-285750">
              <a:spcBef>
                <a:spcPts val="600"/>
              </a:spcBef>
              <a:buFont typeface="Arial" panose="020B0604020202020204" pitchFamily="34" charset="0"/>
              <a:buChar char="•"/>
            </a:pPr>
            <a:r>
              <a:rPr lang="en-GB" sz="2400" dirty="0">
                <a:solidFill>
                  <a:srgbClr val="245473"/>
                </a:solidFill>
              </a:rPr>
              <a:t>Ninguna o ninguna I+D sistemática</a:t>
            </a:r>
          </a:p>
          <a:p>
            <a:pPr marL="285750" indent="-285750">
              <a:spcBef>
                <a:spcPts val="600"/>
              </a:spcBef>
              <a:buFont typeface="Arial" panose="020B0604020202020204" pitchFamily="34" charset="0"/>
              <a:buChar char="•"/>
            </a:pPr>
            <a:r>
              <a:rPr lang="en-GB" sz="2400" dirty="0">
                <a:solidFill>
                  <a:srgbClr val="245473"/>
                </a:solidFill>
              </a:rPr>
              <a:t>Insuficiente orientación al cliente</a:t>
            </a:r>
          </a:p>
          <a:p>
            <a:pPr marL="285750" indent="-285750">
              <a:spcBef>
                <a:spcPts val="600"/>
              </a:spcBef>
              <a:buFont typeface="Arial" panose="020B0604020202020204" pitchFamily="34" charset="0"/>
              <a:buChar char="•"/>
            </a:pPr>
            <a:r>
              <a:rPr lang="en-GB" sz="2400" dirty="0">
                <a:solidFill>
                  <a:srgbClr val="245473"/>
                </a:solidFill>
              </a:rPr>
              <a:t>No hay control de la I+D</a:t>
            </a:r>
          </a:p>
          <a:p>
            <a:pPr marL="285750" indent="-285750">
              <a:spcBef>
                <a:spcPts val="600"/>
              </a:spcBef>
              <a:buFont typeface="Arial" panose="020B0604020202020204" pitchFamily="34" charset="0"/>
              <a:buChar char="•"/>
            </a:pPr>
            <a:r>
              <a:rPr lang="en-GB" sz="2400" dirty="0">
                <a:solidFill>
                  <a:srgbClr val="245473"/>
                </a:solidFill>
              </a:rPr>
              <a:t>Obsesión por los detalles</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402032" y="1957406"/>
            <a:ext cx="3939075" cy="1107996"/>
          </a:xfrm>
          <a:prstGeom prst="rect">
            <a:avLst/>
          </a:prstGeom>
        </p:spPr>
        <p:txBody>
          <a:bodyPr wrap="square">
            <a:spAutoFit/>
          </a:bodyPr>
          <a:lstStyle/>
          <a:p>
            <a:r>
              <a:rPr lang="en-GB" sz="2200" b="1" dirty="0">
                <a:solidFill>
                  <a:srgbClr val="245473"/>
                </a:solidFill>
              </a:rPr>
              <a:t>Posibles causas de una crisis como consecuencia del desarrollo tecnológico </a:t>
            </a:r>
            <a:endParaRPr lang="en-GB" sz="2200" dirty="0">
              <a:solidFill>
                <a:srgbClr val="245473"/>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Rectangle 39">
            <a:extLst>
              <a:ext uri="{FF2B5EF4-FFF2-40B4-BE49-F238E27FC236}">
                <a16:creationId xmlns:a16="http://schemas.microsoft.com/office/drawing/2014/main" xmlns="" id="{8CEA6218-38AB-9A4F-9303-BB82C585B188}"/>
              </a:ext>
            </a:extLst>
          </p:cNvPr>
          <p:cNvSpPr/>
          <p:nvPr/>
        </p:nvSpPr>
        <p:spPr>
          <a:xfrm>
            <a:off x="4879814"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42" name="TextBox 41">
            <a:extLst>
              <a:ext uri="{FF2B5EF4-FFF2-40B4-BE49-F238E27FC236}">
                <a16:creationId xmlns:a16="http://schemas.microsoft.com/office/drawing/2014/main" xmlns="" id="{58203A7B-25EE-8349-9474-91A6983D1A4A}"/>
              </a:ext>
            </a:extLst>
          </p:cNvPr>
          <p:cNvSpPr txBox="1"/>
          <p:nvPr/>
        </p:nvSpPr>
        <p:spPr>
          <a:xfrm>
            <a:off x="6093967" y="4469198"/>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41" name="Subtitle 2">
            <a:extLst>
              <a:ext uri="{FF2B5EF4-FFF2-40B4-BE49-F238E27FC236}">
                <a16:creationId xmlns:a16="http://schemas.microsoft.com/office/drawing/2014/main" xmlns="" id="{19EC79A4-F636-4109-91EE-71922428F132}"/>
              </a:ext>
            </a:extLst>
          </p:cNvPr>
          <p:cNvSpPr txBox="1">
            <a:spLocks/>
          </p:cNvSpPr>
          <p:nvPr/>
        </p:nvSpPr>
        <p:spPr>
          <a:xfrm>
            <a:off x="1537717" y="794819"/>
            <a:ext cx="9778825"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empresarial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39839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68B5DD8-D293-3C49-9045-546E836A25BC}"/>
              </a:ext>
            </a:extLst>
          </p:cNvPr>
          <p:cNvSpPr/>
          <p:nvPr/>
        </p:nvSpPr>
        <p:spPr>
          <a:xfrm>
            <a:off x="4879810" y="5277389"/>
            <a:ext cx="5515268" cy="427132"/>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9635" y="3252707"/>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mj-lt"/>
            </a:endParaRPr>
          </a:p>
        </p:txBody>
      </p:sp>
      <p:sp>
        <p:nvSpPr>
          <p:cNvPr id="10" name="Rectangle 9">
            <a:extLst>
              <a:ext uri="{FF2B5EF4-FFF2-40B4-BE49-F238E27FC236}">
                <a16:creationId xmlns:a16="http://schemas.microsoft.com/office/drawing/2014/main" xmlns="" id="{AE0281BD-F195-B248-842C-5A4E5F7F3258}"/>
              </a:ext>
            </a:extLst>
          </p:cNvPr>
          <p:cNvSpPr/>
          <p:nvPr/>
        </p:nvSpPr>
        <p:spPr>
          <a:xfrm>
            <a:off x="4879810" y="2204661"/>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1" name="Rectangle 10">
            <a:extLst>
              <a:ext uri="{FF2B5EF4-FFF2-40B4-BE49-F238E27FC236}">
                <a16:creationId xmlns:a16="http://schemas.microsoft.com/office/drawing/2014/main" xmlns="" id="{C5E25236-D0E0-134F-A946-510996F2D828}"/>
              </a:ext>
            </a:extLst>
          </p:cNvPr>
          <p:cNvSpPr/>
          <p:nvPr/>
        </p:nvSpPr>
        <p:spPr>
          <a:xfrm>
            <a:off x="5982967" y="2204661"/>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2" name="Rectangle 11">
            <a:extLst>
              <a:ext uri="{FF2B5EF4-FFF2-40B4-BE49-F238E27FC236}">
                <a16:creationId xmlns:a16="http://schemas.microsoft.com/office/drawing/2014/main" xmlns="" id="{600FEF20-8201-E245-8314-A9ABACEAFE6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040836" y="3194066"/>
            <a:ext cx="118013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SALIDA</a:t>
            </a:r>
          </a:p>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245251" y="295901"/>
            <a:ext cx="9087377" cy="697353"/>
          </a:xfrm>
        </p:spPr>
        <p:txBody>
          <a:bodyPr>
            <a:normAutofit/>
          </a:bodyPr>
          <a:lstStyle/>
          <a:p>
            <a:r>
              <a:rPr lang="en-GB" dirty="0"/>
              <a:t>De la cadena de valor a la cadena de crisis (ejemplos)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181145" y="891493"/>
            <a:ext cx="10673629"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
        <p:nvSpPr>
          <p:cNvPr id="2" name="Rechteck 1">
            <a:extLst>
              <a:ext uri="{FF2B5EF4-FFF2-40B4-BE49-F238E27FC236}">
                <a16:creationId xmlns:a16="http://schemas.microsoft.com/office/drawing/2014/main" xmlns="" id="{FDEF9081-0960-4EA6-8093-364FA7B1E844}"/>
              </a:ext>
            </a:extLst>
          </p:cNvPr>
          <p:cNvSpPr/>
          <p:nvPr/>
        </p:nvSpPr>
        <p:spPr>
          <a:xfrm>
            <a:off x="194333" y="3971414"/>
            <a:ext cx="3927336" cy="2056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400" dirty="0">
                <a:solidFill>
                  <a:srgbClr val="245473"/>
                </a:solidFill>
              </a:rPr>
              <a:t>No hay un abastecimiento sistemático</a:t>
            </a:r>
          </a:p>
          <a:p>
            <a:pPr marL="285750" indent="-285750">
              <a:spcBef>
                <a:spcPts val="600"/>
              </a:spcBef>
              <a:buFont typeface="Arial" panose="020B0604020202020204" pitchFamily="34" charset="0"/>
              <a:buChar char="•"/>
            </a:pPr>
            <a:r>
              <a:rPr lang="en-GB" sz="2400" dirty="0">
                <a:solidFill>
                  <a:srgbClr val="245473"/>
                </a:solidFill>
              </a:rPr>
              <a:t>Dependencia unilateral</a:t>
            </a:r>
          </a:p>
          <a:p>
            <a:pPr marL="285750" indent="-285750">
              <a:spcBef>
                <a:spcPts val="600"/>
              </a:spcBef>
              <a:buFont typeface="Arial" panose="020B0604020202020204" pitchFamily="34" charset="0"/>
              <a:buChar char="•"/>
            </a:pPr>
            <a:r>
              <a:rPr lang="en-GB" sz="2400" dirty="0">
                <a:solidFill>
                  <a:srgbClr val="245473"/>
                </a:solidFill>
              </a:rPr>
              <a:t>Contratos sin garantía</a:t>
            </a:r>
          </a:p>
          <a:p>
            <a:pPr marL="285750" indent="-285750">
              <a:spcBef>
                <a:spcPts val="600"/>
              </a:spcBef>
              <a:buFont typeface="Arial" panose="020B0604020202020204" pitchFamily="34" charset="0"/>
              <a:buChar char="•"/>
            </a:pPr>
            <a:r>
              <a:rPr lang="en-GB" sz="2400" dirty="0">
                <a:solidFill>
                  <a:srgbClr val="245473"/>
                </a:solidFill>
              </a:rPr>
              <a:t>Calidad, fiabilidad de las entregas, situación financiera</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380319" y="2257198"/>
            <a:ext cx="3939075" cy="1200329"/>
          </a:xfrm>
          <a:prstGeom prst="rect">
            <a:avLst/>
          </a:prstGeom>
        </p:spPr>
        <p:txBody>
          <a:bodyPr wrap="square">
            <a:spAutoFit/>
          </a:bodyPr>
          <a:lstStyle/>
          <a:p>
            <a:r>
              <a:rPr lang="en-GB" sz="2400" b="1" dirty="0">
                <a:solidFill>
                  <a:srgbClr val="245473"/>
                </a:solidFill>
              </a:rPr>
              <a:t>Posibles causas de una crisis como resultado de una crisis de compras/contratación:</a:t>
            </a:r>
            <a:endParaRPr lang="en-GB" sz="2400" dirty="0">
              <a:solidFill>
                <a:srgbClr val="245473"/>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Rectangle 39">
            <a:extLst>
              <a:ext uri="{FF2B5EF4-FFF2-40B4-BE49-F238E27FC236}">
                <a16:creationId xmlns:a16="http://schemas.microsoft.com/office/drawing/2014/main" xmlns="" id="{8CEA6218-38AB-9A4F-9303-BB82C585B188}"/>
              </a:ext>
            </a:extLst>
          </p:cNvPr>
          <p:cNvSpPr/>
          <p:nvPr/>
        </p:nvSpPr>
        <p:spPr>
          <a:xfrm>
            <a:off x="4879814"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42" name="TextBox 41">
            <a:extLst>
              <a:ext uri="{FF2B5EF4-FFF2-40B4-BE49-F238E27FC236}">
                <a16:creationId xmlns:a16="http://schemas.microsoft.com/office/drawing/2014/main" xmlns="" id="{58203A7B-25EE-8349-9474-91A6983D1A4A}"/>
              </a:ext>
            </a:extLst>
          </p:cNvPr>
          <p:cNvSpPr txBox="1"/>
          <p:nvPr/>
        </p:nvSpPr>
        <p:spPr>
          <a:xfrm>
            <a:off x="6093967" y="4469198"/>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41" name="Rectangle 40">
            <a:extLst>
              <a:ext uri="{FF2B5EF4-FFF2-40B4-BE49-F238E27FC236}">
                <a16:creationId xmlns:a16="http://schemas.microsoft.com/office/drawing/2014/main" xmlns="" id="{9DEDD2F6-65FB-B441-8164-431C869FFE90}"/>
              </a:ext>
            </a:extLst>
          </p:cNvPr>
          <p:cNvSpPr/>
          <p:nvPr/>
        </p:nvSpPr>
        <p:spPr>
          <a:xfrm>
            <a:off x="4885142" y="4842545"/>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281319" y="4913859"/>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Tree>
    <p:extLst>
      <p:ext uri="{BB962C8B-B14F-4D97-AF65-F5344CB8AC3E}">
        <p14:creationId xmlns:p14="http://schemas.microsoft.com/office/powerpoint/2010/main" val="1101745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xmlns="" id="{9F845908-6FD4-F24B-AB01-EC5AA8A5B479}"/>
              </a:ext>
            </a:extLst>
          </p:cNvPr>
          <p:cNvSpPr/>
          <p:nvPr/>
        </p:nvSpPr>
        <p:spPr>
          <a:xfrm>
            <a:off x="4867223" y="2205532"/>
            <a:ext cx="1090706" cy="1739893"/>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3" name="Rectangle 42">
            <a:extLst>
              <a:ext uri="{FF2B5EF4-FFF2-40B4-BE49-F238E27FC236}">
                <a16:creationId xmlns:a16="http://schemas.microsoft.com/office/drawing/2014/main" xmlns="" id="{2C1561A8-D724-FB46-A2F4-8267C88E4D02}"/>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9635" y="3252707"/>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1" name="Rectangle 10">
            <a:extLst>
              <a:ext uri="{FF2B5EF4-FFF2-40B4-BE49-F238E27FC236}">
                <a16:creationId xmlns:a16="http://schemas.microsoft.com/office/drawing/2014/main" xmlns="" id="{C5E25236-D0E0-134F-A946-510996F2D828}"/>
              </a:ext>
            </a:extLst>
          </p:cNvPr>
          <p:cNvSpPr/>
          <p:nvPr/>
        </p:nvSpPr>
        <p:spPr>
          <a:xfrm>
            <a:off x="5982967" y="2204661"/>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2" name="Rectangle 11">
            <a:extLst>
              <a:ext uri="{FF2B5EF4-FFF2-40B4-BE49-F238E27FC236}">
                <a16:creationId xmlns:a16="http://schemas.microsoft.com/office/drawing/2014/main" xmlns="" id="{600FEF20-8201-E245-8314-A9ABACEAFE6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040836" y="3194066"/>
            <a:ext cx="118013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SALIDA</a:t>
            </a:r>
          </a:p>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737630" y="241970"/>
            <a:ext cx="9087377" cy="697353"/>
          </a:xfrm>
        </p:spPr>
        <p:txBody>
          <a:bodyPr>
            <a:normAutofit/>
          </a:bodyPr>
          <a:lstStyle/>
          <a:p>
            <a:r>
              <a:rPr lang="en-GB" dirty="0"/>
              <a:t>De la cadena de valor a la cadena de crisis (ejemplos)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640503" y="926488"/>
            <a:ext cx="9827597"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
        <p:nvSpPr>
          <p:cNvPr id="2" name="Rechteck 1">
            <a:extLst>
              <a:ext uri="{FF2B5EF4-FFF2-40B4-BE49-F238E27FC236}">
                <a16:creationId xmlns:a16="http://schemas.microsoft.com/office/drawing/2014/main" xmlns="" id="{FDEF9081-0960-4EA6-8093-364FA7B1E844}"/>
              </a:ext>
            </a:extLst>
          </p:cNvPr>
          <p:cNvSpPr/>
          <p:nvPr/>
        </p:nvSpPr>
        <p:spPr>
          <a:xfrm>
            <a:off x="213828" y="3649846"/>
            <a:ext cx="3927336" cy="2056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400" dirty="0">
                <a:solidFill>
                  <a:srgbClr val="245473"/>
                </a:solidFill>
              </a:rPr>
              <a:t>Cambios e incoherencias en la cadena de suministro</a:t>
            </a:r>
          </a:p>
          <a:p>
            <a:pPr marL="285750" indent="-285750">
              <a:spcBef>
                <a:spcPts val="600"/>
              </a:spcBef>
              <a:buFont typeface="Arial" panose="020B0604020202020204" pitchFamily="34" charset="0"/>
              <a:buChar char="•"/>
            </a:pPr>
            <a:r>
              <a:rPr lang="en-GB" sz="2400" dirty="0">
                <a:solidFill>
                  <a:srgbClr val="245473"/>
                </a:solidFill>
              </a:rPr>
              <a:t>Falta de inventario </a:t>
            </a:r>
            <a:br>
              <a:rPr lang="en-GB" sz="2400" dirty="0">
                <a:solidFill>
                  <a:srgbClr val="245473"/>
                </a:solidFill>
              </a:rPr>
            </a:br>
            <a:r>
              <a:rPr lang="en-GB" sz="2400" dirty="0">
                <a:solidFill>
                  <a:srgbClr val="245473"/>
                </a:solidFill>
              </a:rPr>
              <a:t>gestión de inventarios</a:t>
            </a:r>
          </a:p>
          <a:p>
            <a:pPr marL="285750" indent="-285750">
              <a:spcBef>
                <a:spcPts val="600"/>
              </a:spcBef>
              <a:buFont typeface="Arial" panose="020B0604020202020204" pitchFamily="34" charset="0"/>
              <a:buChar char="•"/>
            </a:pPr>
            <a:r>
              <a:rPr lang="en-GB" sz="2400" dirty="0">
                <a:solidFill>
                  <a:srgbClr val="245473"/>
                </a:solidFill>
              </a:rPr>
              <a:t>No hay entrada de mercancías </a:t>
            </a:r>
            <a:br>
              <a:rPr lang="en-GB" sz="2400" dirty="0">
                <a:solidFill>
                  <a:srgbClr val="245473"/>
                </a:solidFill>
              </a:rPr>
            </a:br>
            <a:r>
              <a:rPr lang="en-GB" sz="2400" dirty="0">
                <a:solidFill>
                  <a:srgbClr val="245473"/>
                </a:solidFill>
              </a:rPr>
              <a:t>inspección</a:t>
            </a:r>
          </a:p>
          <a:p>
            <a:pPr marL="285750" indent="-285750">
              <a:spcBef>
                <a:spcPts val="600"/>
              </a:spcBef>
              <a:buFont typeface="Arial" panose="020B0604020202020204" pitchFamily="34" charset="0"/>
              <a:buChar char="•"/>
            </a:pPr>
            <a:r>
              <a:rPr lang="en-GB" sz="2400" dirty="0">
                <a:solidFill>
                  <a:srgbClr val="245473"/>
                </a:solidFill>
              </a:rPr>
              <a:t>Exceso de existencias</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249529" y="2262919"/>
            <a:ext cx="3939075" cy="738664"/>
          </a:xfrm>
          <a:prstGeom prst="rect">
            <a:avLst/>
          </a:prstGeom>
        </p:spPr>
        <p:txBody>
          <a:bodyPr wrap="square">
            <a:spAutoFit/>
          </a:bodyPr>
          <a:lstStyle/>
          <a:p>
            <a:r>
              <a:rPr lang="en-GB" sz="2000" b="1" dirty="0">
                <a:solidFill>
                  <a:srgbClr val="245473"/>
                </a:solidFill>
              </a:rPr>
              <a:t>Posibles causas de una crisis como resultado de la logística de entrada</a:t>
            </a:r>
            <a:r>
              <a:rPr lang="en-GB" sz="2200" b="1" dirty="0">
                <a:solidFill>
                  <a:srgbClr val="E53292"/>
                </a:solidFill>
              </a:rPr>
              <a:t>:</a:t>
            </a:r>
            <a:endParaRPr lang="en-GB" sz="2200" dirty="0">
              <a:solidFill>
                <a:srgbClr val="E53292"/>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Rectangle 39">
            <a:extLst>
              <a:ext uri="{FF2B5EF4-FFF2-40B4-BE49-F238E27FC236}">
                <a16:creationId xmlns:a16="http://schemas.microsoft.com/office/drawing/2014/main" xmlns="" id="{8CEA6218-38AB-9A4F-9303-BB82C585B188}"/>
              </a:ext>
            </a:extLst>
          </p:cNvPr>
          <p:cNvSpPr/>
          <p:nvPr/>
        </p:nvSpPr>
        <p:spPr>
          <a:xfrm>
            <a:off x="4879814"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42" name="TextBox 41">
            <a:extLst>
              <a:ext uri="{FF2B5EF4-FFF2-40B4-BE49-F238E27FC236}">
                <a16:creationId xmlns:a16="http://schemas.microsoft.com/office/drawing/2014/main" xmlns="" id="{58203A7B-25EE-8349-9474-91A6983D1A4A}"/>
              </a:ext>
            </a:extLst>
          </p:cNvPr>
          <p:cNvSpPr txBox="1"/>
          <p:nvPr/>
        </p:nvSpPr>
        <p:spPr>
          <a:xfrm>
            <a:off x="6093967" y="4469198"/>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41" name="Rectangle 40">
            <a:extLst>
              <a:ext uri="{FF2B5EF4-FFF2-40B4-BE49-F238E27FC236}">
                <a16:creationId xmlns:a16="http://schemas.microsoft.com/office/drawing/2014/main" xmlns="" id="{9DEDD2F6-65FB-B441-8164-431C869FFE90}"/>
              </a:ext>
            </a:extLst>
          </p:cNvPr>
          <p:cNvSpPr/>
          <p:nvPr/>
        </p:nvSpPr>
        <p:spPr>
          <a:xfrm>
            <a:off x="4885142" y="4842545"/>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281319" y="4913859"/>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Tree>
    <p:extLst>
      <p:ext uri="{BB962C8B-B14F-4D97-AF65-F5344CB8AC3E}">
        <p14:creationId xmlns:p14="http://schemas.microsoft.com/office/powerpoint/2010/main" val="2635086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xmlns="" id="{337654A4-00FA-EB4F-90E9-3D9514310214}"/>
              </a:ext>
            </a:extLst>
          </p:cNvPr>
          <p:cNvSpPr/>
          <p:nvPr/>
        </p:nvSpPr>
        <p:spPr>
          <a:xfrm>
            <a:off x="5984997" y="2192792"/>
            <a:ext cx="1090706" cy="1739893"/>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5" name="Rectangle 44">
            <a:extLst>
              <a:ext uri="{FF2B5EF4-FFF2-40B4-BE49-F238E27FC236}">
                <a16:creationId xmlns:a16="http://schemas.microsoft.com/office/drawing/2014/main" xmlns="" id="{7457298D-1D2F-8442-B3DE-DF74994E8F56}"/>
              </a:ext>
            </a:extLst>
          </p:cNvPr>
          <p:cNvSpPr/>
          <p:nvPr/>
        </p:nvSpPr>
        <p:spPr>
          <a:xfrm>
            <a:off x="4880732" y="2200699"/>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3" name="Rectangle 42">
            <a:extLst>
              <a:ext uri="{FF2B5EF4-FFF2-40B4-BE49-F238E27FC236}">
                <a16:creationId xmlns:a16="http://schemas.microsoft.com/office/drawing/2014/main" xmlns="" id="{2C1561A8-D724-FB46-A2F4-8267C88E4D02}"/>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9635" y="3252707"/>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2" name="Rectangle 11">
            <a:extLst>
              <a:ext uri="{FF2B5EF4-FFF2-40B4-BE49-F238E27FC236}">
                <a16:creationId xmlns:a16="http://schemas.microsoft.com/office/drawing/2014/main" xmlns="" id="{600FEF20-8201-E245-8314-A9ABACEAFE6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040836" y="3194066"/>
            <a:ext cx="118013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SALIDA</a:t>
            </a:r>
          </a:p>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550278" y="240033"/>
            <a:ext cx="9087377" cy="697353"/>
          </a:xfrm>
        </p:spPr>
        <p:txBody>
          <a:bodyPr>
            <a:normAutofit/>
          </a:bodyPr>
          <a:lstStyle/>
          <a:p>
            <a:r>
              <a:rPr lang="en-GB" dirty="0"/>
              <a:t>De la cadena de valor a la cadena de crisis (ejemplos)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550278" y="906591"/>
            <a:ext cx="9955922"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
        <p:nvSpPr>
          <p:cNvPr id="2" name="Rechteck 1">
            <a:extLst>
              <a:ext uri="{FF2B5EF4-FFF2-40B4-BE49-F238E27FC236}">
                <a16:creationId xmlns:a16="http://schemas.microsoft.com/office/drawing/2014/main" xmlns="" id="{FDEF9081-0960-4EA6-8093-364FA7B1E844}"/>
              </a:ext>
            </a:extLst>
          </p:cNvPr>
          <p:cNvSpPr/>
          <p:nvPr/>
        </p:nvSpPr>
        <p:spPr>
          <a:xfrm>
            <a:off x="299858" y="3027071"/>
            <a:ext cx="3927336" cy="2056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200" dirty="0">
                <a:solidFill>
                  <a:srgbClr val="245473"/>
                </a:solidFill>
              </a:rPr>
              <a:t>Baja productividad</a:t>
            </a:r>
          </a:p>
          <a:p>
            <a:pPr marL="285750" indent="-285750">
              <a:spcBef>
                <a:spcPts val="600"/>
              </a:spcBef>
              <a:buFont typeface="Arial" panose="020B0604020202020204" pitchFamily="34" charset="0"/>
              <a:buChar char="•"/>
            </a:pPr>
            <a:r>
              <a:rPr lang="en-GB" sz="2200" dirty="0">
                <a:solidFill>
                  <a:srgbClr val="245473"/>
                </a:solidFill>
              </a:rPr>
              <a:t>Tecnología anticuada o no probada</a:t>
            </a:r>
          </a:p>
          <a:p>
            <a:pPr marL="285750" indent="-285750">
              <a:spcBef>
                <a:spcPts val="600"/>
              </a:spcBef>
              <a:buFont typeface="Arial" panose="020B0604020202020204" pitchFamily="34" charset="0"/>
              <a:buChar char="•"/>
            </a:pPr>
            <a:r>
              <a:rPr lang="en-GB" sz="2200" dirty="0">
                <a:solidFill>
                  <a:srgbClr val="245473"/>
                </a:solidFill>
              </a:rPr>
              <a:t>Procesos inestables</a:t>
            </a:r>
          </a:p>
          <a:p>
            <a:pPr marL="285750" indent="-285750">
              <a:spcBef>
                <a:spcPts val="600"/>
              </a:spcBef>
              <a:buFont typeface="Arial" panose="020B0604020202020204" pitchFamily="34" charset="0"/>
              <a:buChar char="•"/>
            </a:pPr>
            <a:r>
              <a:rPr lang="en-GB" sz="2200" dirty="0">
                <a:solidFill>
                  <a:srgbClr val="245473"/>
                </a:solidFill>
              </a:rPr>
              <a:t>Altas tasas de desperdicio</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401232" y="2059695"/>
            <a:ext cx="3939075" cy="707886"/>
          </a:xfrm>
          <a:prstGeom prst="rect">
            <a:avLst/>
          </a:prstGeom>
        </p:spPr>
        <p:txBody>
          <a:bodyPr wrap="square">
            <a:spAutoFit/>
          </a:bodyPr>
          <a:lstStyle/>
          <a:p>
            <a:r>
              <a:rPr lang="en-GB" sz="2000" b="1" dirty="0">
                <a:solidFill>
                  <a:srgbClr val="245473"/>
                </a:solidFill>
              </a:rPr>
              <a:t>Posibles causas de una crisis como resultado de las operaciones </a:t>
            </a:r>
            <a:endParaRPr lang="en-GB" sz="2200" dirty="0">
              <a:solidFill>
                <a:srgbClr val="E53292"/>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Rectangle 39">
            <a:extLst>
              <a:ext uri="{FF2B5EF4-FFF2-40B4-BE49-F238E27FC236}">
                <a16:creationId xmlns:a16="http://schemas.microsoft.com/office/drawing/2014/main" xmlns="" id="{8CEA6218-38AB-9A4F-9303-BB82C585B188}"/>
              </a:ext>
            </a:extLst>
          </p:cNvPr>
          <p:cNvSpPr/>
          <p:nvPr/>
        </p:nvSpPr>
        <p:spPr>
          <a:xfrm>
            <a:off x="4879814"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42" name="TextBox 41">
            <a:extLst>
              <a:ext uri="{FF2B5EF4-FFF2-40B4-BE49-F238E27FC236}">
                <a16:creationId xmlns:a16="http://schemas.microsoft.com/office/drawing/2014/main" xmlns="" id="{58203A7B-25EE-8349-9474-91A6983D1A4A}"/>
              </a:ext>
            </a:extLst>
          </p:cNvPr>
          <p:cNvSpPr txBox="1"/>
          <p:nvPr/>
        </p:nvSpPr>
        <p:spPr>
          <a:xfrm>
            <a:off x="6093967" y="4469198"/>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41" name="Rectangle 40">
            <a:extLst>
              <a:ext uri="{FF2B5EF4-FFF2-40B4-BE49-F238E27FC236}">
                <a16:creationId xmlns:a16="http://schemas.microsoft.com/office/drawing/2014/main" xmlns="" id="{9DEDD2F6-65FB-B441-8164-431C869FFE90}"/>
              </a:ext>
            </a:extLst>
          </p:cNvPr>
          <p:cNvSpPr/>
          <p:nvPr/>
        </p:nvSpPr>
        <p:spPr>
          <a:xfrm>
            <a:off x="4885142" y="4842545"/>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281319" y="4913859"/>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Tree>
    <p:extLst>
      <p:ext uri="{BB962C8B-B14F-4D97-AF65-F5344CB8AC3E}">
        <p14:creationId xmlns:p14="http://schemas.microsoft.com/office/powerpoint/2010/main" val="1492426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xmlns="" id="{B9714906-9CD3-E947-8CCD-78666CCC62B6}"/>
              </a:ext>
            </a:extLst>
          </p:cNvPr>
          <p:cNvSpPr/>
          <p:nvPr/>
        </p:nvSpPr>
        <p:spPr>
          <a:xfrm>
            <a:off x="5981835" y="2205880"/>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6" name="Rectangle 45">
            <a:extLst>
              <a:ext uri="{FF2B5EF4-FFF2-40B4-BE49-F238E27FC236}">
                <a16:creationId xmlns:a16="http://schemas.microsoft.com/office/drawing/2014/main" xmlns="" id="{337654A4-00FA-EB4F-90E9-3D9514310214}"/>
              </a:ext>
            </a:extLst>
          </p:cNvPr>
          <p:cNvSpPr/>
          <p:nvPr/>
        </p:nvSpPr>
        <p:spPr>
          <a:xfrm>
            <a:off x="7091497" y="2207459"/>
            <a:ext cx="1090706" cy="1739893"/>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5" name="Rectangle 44">
            <a:extLst>
              <a:ext uri="{FF2B5EF4-FFF2-40B4-BE49-F238E27FC236}">
                <a16:creationId xmlns:a16="http://schemas.microsoft.com/office/drawing/2014/main" xmlns="" id="{7457298D-1D2F-8442-B3DE-DF74994E8F56}"/>
              </a:ext>
            </a:extLst>
          </p:cNvPr>
          <p:cNvSpPr/>
          <p:nvPr/>
        </p:nvSpPr>
        <p:spPr>
          <a:xfrm>
            <a:off x="4880732" y="2212574"/>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3" name="Rectangle 42">
            <a:extLst>
              <a:ext uri="{FF2B5EF4-FFF2-40B4-BE49-F238E27FC236}">
                <a16:creationId xmlns:a16="http://schemas.microsoft.com/office/drawing/2014/main" xmlns="" id="{2C1561A8-D724-FB46-A2F4-8267C88E4D02}"/>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9635" y="3252707"/>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3" name="Rectangle 12">
            <a:extLst>
              <a:ext uri="{FF2B5EF4-FFF2-40B4-BE49-F238E27FC236}">
                <a16:creationId xmlns:a16="http://schemas.microsoft.com/office/drawing/2014/main" xmlns="" id="{2C50F139-CD66-D54F-B95F-6FB1CA1C143F}"/>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6995162" y="3101730"/>
            <a:ext cx="1197420" cy="584775"/>
          </a:xfrm>
          <a:prstGeom prst="rect">
            <a:avLst/>
          </a:prstGeom>
          <a:noFill/>
        </p:spPr>
        <p:txBody>
          <a:bodyPr wrap="square" rtlCol="0" anchor="t">
            <a:spAutoFit/>
          </a:bodyPr>
          <a:lstStyle/>
          <a:p>
            <a:pPr algn="ctr"/>
            <a:r>
              <a:rPr lang="en-GB" sz="1600" b="1" dirty="0">
                <a:solidFill>
                  <a:schemeClr val="bg1"/>
                </a:solidFill>
                <a:latin typeface="+mj-lt"/>
                <a:cs typeface="Poppins" pitchFamily="2" charset="77"/>
              </a:rPr>
              <a:t>LOGÍSTICA DE SALIDA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438146" y="271040"/>
            <a:ext cx="9087377" cy="697353"/>
          </a:xfrm>
        </p:spPr>
        <p:txBody>
          <a:bodyPr>
            <a:normAutofit/>
          </a:bodyPr>
          <a:lstStyle/>
          <a:p>
            <a:r>
              <a:rPr lang="en-GB" dirty="0"/>
              <a:t>De la cadena de valor a la cadena de crisis (ejemplos)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208136" y="940324"/>
            <a:ext cx="10646638"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
        <p:nvSpPr>
          <p:cNvPr id="2" name="Rechteck 1">
            <a:extLst>
              <a:ext uri="{FF2B5EF4-FFF2-40B4-BE49-F238E27FC236}">
                <a16:creationId xmlns:a16="http://schemas.microsoft.com/office/drawing/2014/main" xmlns="" id="{FDEF9081-0960-4EA6-8093-364FA7B1E844}"/>
              </a:ext>
            </a:extLst>
          </p:cNvPr>
          <p:cNvSpPr/>
          <p:nvPr/>
        </p:nvSpPr>
        <p:spPr>
          <a:xfrm>
            <a:off x="205614" y="3101730"/>
            <a:ext cx="3927336" cy="2056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000" dirty="0">
                <a:solidFill>
                  <a:srgbClr val="245473"/>
                </a:solidFill>
              </a:rPr>
              <a:t>No hay gestión de existencias</a:t>
            </a:r>
          </a:p>
          <a:p>
            <a:pPr marL="285750" indent="-285750">
              <a:spcBef>
                <a:spcPts val="600"/>
              </a:spcBef>
              <a:buFont typeface="Arial" panose="020B0604020202020204" pitchFamily="34" charset="0"/>
              <a:buChar char="•"/>
            </a:pPr>
            <a:r>
              <a:rPr lang="en-GB" sz="2000" dirty="0">
                <a:solidFill>
                  <a:srgbClr val="245473"/>
                </a:solidFill>
              </a:rPr>
              <a:t>Falta de gestión de procesos</a:t>
            </a:r>
          </a:p>
          <a:p>
            <a:pPr marL="285750" indent="-285750">
              <a:spcBef>
                <a:spcPts val="600"/>
              </a:spcBef>
              <a:buFont typeface="Arial" panose="020B0604020202020204" pitchFamily="34" charset="0"/>
              <a:buChar char="•"/>
            </a:pPr>
            <a:r>
              <a:rPr lang="en-GB" sz="2000" dirty="0">
                <a:solidFill>
                  <a:srgbClr val="245473"/>
                </a:solidFill>
              </a:rPr>
              <a:t>Proveedor de servicios insatisfactorio</a:t>
            </a:r>
          </a:p>
          <a:p>
            <a:pPr marL="285750" indent="-285750">
              <a:spcBef>
                <a:spcPts val="600"/>
              </a:spcBef>
              <a:buFont typeface="Arial" panose="020B0604020202020204" pitchFamily="34" charset="0"/>
              <a:buChar char="•"/>
            </a:pPr>
            <a:r>
              <a:rPr lang="en-GB" sz="2000" dirty="0">
                <a:solidFill>
                  <a:srgbClr val="245473"/>
                </a:solidFill>
              </a:rPr>
              <a:t>Exceso de capacidad</a:t>
            </a:r>
          </a:p>
          <a:p>
            <a:pPr marL="285750" indent="-285750">
              <a:spcBef>
                <a:spcPts val="600"/>
              </a:spcBef>
              <a:buFont typeface="Arial" panose="020B0604020202020204" pitchFamily="34" charset="0"/>
              <a:buChar char="•"/>
            </a:pPr>
            <a:r>
              <a:rPr lang="en-GB" sz="2000" dirty="0">
                <a:solidFill>
                  <a:srgbClr val="245473"/>
                </a:solidFill>
              </a:rPr>
              <a:t>Costes del parque móvil</a:t>
            </a:r>
          </a:p>
          <a:p>
            <a:pPr marL="285750" indent="-285750">
              <a:spcBef>
                <a:spcPts val="600"/>
              </a:spcBef>
              <a:buFont typeface="Arial" panose="020B0604020202020204" pitchFamily="34" charset="0"/>
              <a:buChar char="•"/>
            </a:pPr>
            <a:r>
              <a:rPr lang="en-GB" sz="2000" dirty="0">
                <a:solidFill>
                  <a:srgbClr val="245473"/>
                </a:solidFill>
              </a:rPr>
              <a:t>Cambios externos y políticos, por ejemplo, el Brexit</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337226" y="1891977"/>
            <a:ext cx="3939075" cy="830997"/>
          </a:xfrm>
          <a:prstGeom prst="rect">
            <a:avLst/>
          </a:prstGeom>
          <a:ln>
            <a:noFill/>
          </a:ln>
        </p:spPr>
        <p:txBody>
          <a:bodyPr wrap="square">
            <a:spAutoFit/>
          </a:bodyPr>
          <a:lstStyle/>
          <a:p>
            <a:r>
              <a:rPr lang="en-GB" sz="2400" b="1" dirty="0">
                <a:solidFill>
                  <a:srgbClr val="245473"/>
                </a:solidFill>
              </a:rPr>
              <a:t>Posibles causas de una crisis como resultado de las operaciones </a:t>
            </a:r>
            <a:endParaRPr lang="en-GB" sz="2800" dirty="0">
              <a:solidFill>
                <a:srgbClr val="E53292"/>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Rectangle 39">
            <a:extLst>
              <a:ext uri="{FF2B5EF4-FFF2-40B4-BE49-F238E27FC236}">
                <a16:creationId xmlns:a16="http://schemas.microsoft.com/office/drawing/2014/main" xmlns="" id="{8CEA6218-38AB-9A4F-9303-BB82C585B188}"/>
              </a:ext>
            </a:extLst>
          </p:cNvPr>
          <p:cNvSpPr/>
          <p:nvPr/>
        </p:nvSpPr>
        <p:spPr>
          <a:xfrm>
            <a:off x="4879814"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42" name="TextBox 41">
            <a:extLst>
              <a:ext uri="{FF2B5EF4-FFF2-40B4-BE49-F238E27FC236}">
                <a16:creationId xmlns:a16="http://schemas.microsoft.com/office/drawing/2014/main" xmlns="" id="{58203A7B-25EE-8349-9474-91A6983D1A4A}"/>
              </a:ext>
            </a:extLst>
          </p:cNvPr>
          <p:cNvSpPr txBox="1"/>
          <p:nvPr/>
        </p:nvSpPr>
        <p:spPr>
          <a:xfrm>
            <a:off x="6093967" y="4469198"/>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41" name="Rectangle 40">
            <a:extLst>
              <a:ext uri="{FF2B5EF4-FFF2-40B4-BE49-F238E27FC236}">
                <a16:creationId xmlns:a16="http://schemas.microsoft.com/office/drawing/2014/main" xmlns="" id="{9DEDD2F6-65FB-B441-8164-431C869FFE90}"/>
              </a:ext>
            </a:extLst>
          </p:cNvPr>
          <p:cNvSpPr/>
          <p:nvPr/>
        </p:nvSpPr>
        <p:spPr>
          <a:xfrm>
            <a:off x="4885142" y="4842545"/>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281319" y="4913859"/>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Tree>
    <p:extLst>
      <p:ext uri="{BB962C8B-B14F-4D97-AF65-F5344CB8AC3E}">
        <p14:creationId xmlns:p14="http://schemas.microsoft.com/office/powerpoint/2010/main" val="651822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E36B14CE-5919-8A4B-916A-77B87317E02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4" name="Rectangle 43">
            <a:extLst>
              <a:ext uri="{FF2B5EF4-FFF2-40B4-BE49-F238E27FC236}">
                <a16:creationId xmlns:a16="http://schemas.microsoft.com/office/drawing/2014/main" xmlns="" id="{B9714906-9CD3-E947-8CCD-78666CCC62B6}"/>
              </a:ext>
            </a:extLst>
          </p:cNvPr>
          <p:cNvSpPr/>
          <p:nvPr/>
        </p:nvSpPr>
        <p:spPr>
          <a:xfrm>
            <a:off x="5981835" y="2205880"/>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6" name="Rectangle 45">
            <a:extLst>
              <a:ext uri="{FF2B5EF4-FFF2-40B4-BE49-F238E27FC236}">
                <a16:creationId xmlns:a16="http://schemas.microsoft.com/office/drawing/2014/main" xmlns="" id="{337654A4-00FA-EB4F-90E9-3D9514310214}"/>
              </a:ext>
            </a:extLst>
          </p:cNvPr>
          <p:cNvSpPr/>
          <p:nvPr/>
        </p:nvSpPr>
        <p:spPr>
          <a:xfrm>
            <a:off x="8184192" y="2206269"/>
            <a:ext cx="1090706" cy="1739893"/>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5" name="Rectangle 44">
            <a:extLst>
              <a:ext uri="{FF2B5EF4-FFF2-40B4-BE49-F238E27FC236}">
                <a16:creationId xmlns:a16="http://schemas.microsoft.com/office/drawing/2014/main" xmlns="" id="{7457298D-1D2F-8442-B3DE-DF74994E8F56}"/>
              </a:ext>
            </a:extLst>
          </p:cNvPr>
          <p:cNvSpPr/>
          <p:nvPr/>
        </p:nvSpPr>
        <p:spPr>
          <a:xfrm>
            <a:off x="4880732" y="2212574"/>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3" name="Rectangle 42">
            <a:extLst>
              <a:ext uri="{FF2B5EF4-FFF2-40B4-BE49-F238E27FC236}">
                <a16:creationId xmlns:a16="http://schemas.microsoft.com/office/drawing/2014/main" xmlns="" id="{2C1561A8-D724-FB46-A2F4-8267C88E4D02}"/>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9635" y="3252707"/>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4" name="Rectangle 13">
            <a:extLst>
              <a:ext uri="{FF2B5EF4-FFF2-40B4-BE49-F238E27FC236}">
                <a16:creationId xmlns:a16="http://schemas.microsoft.com/office/drawing/2014/main" xmlns="" id="{4F75346C-217C-274E-8381-3EB6CF3A43A0}"/>
              </a:ext>
            </a:extLst>
          </p:cNvPr>
          <p:cNvSpPr/>
          <p:nvPr/>
        </p:nvSpPr>
        <p:spPr>
          <a:xfrm flipH="1">
            <a:off x="9302822" y="2205503"/>
            <a:ext cx="1090706" cy="1739893"/>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126404" y="3194066"/>
            <a:ext cx="1008994"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323412" y="285315"/>
            <a:ext cx="9087377" cy="697353"/>
          </a:xfrm>
        </p:spPr>
        <p:txBody>
          <a:bodyPr>
            <a:normAutofit/>
          </a:bodyPr>
          <a:lstStyle/>
          <a:p>
            <a:r>
              <a:rPr lang="en-GB" dirty="0"/>
              <a:t>De la cadena de valor a la cadena de crisis (ejemplos)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360506" y="970344"/>
            <a:ext cx="10363408"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
        <p:nvSpPr>
          <p:cNvPr id="2" name="Rechteck 1">
            <a:extLst>
              <a:ext uri="{FF2B5EF4-FFF2-40B4-BE49-F238E27FC236}">
                <a16:creationId xmlns:a16="http://schemas.microsoft.com/office/drawing/2014/main" xmlns="" id="{FDEF9081-0960-4EA6-8093-364FA7B1E844}"/>
              </a:ext>
            </a:extLst>
          </p:cNvPr>
          <p:cNvSpPr/>
          <p:nvPr/>
        </p:nvSpPr>
        <p:spPr>
          <a:xfrm>
            <a:off x="230004" y="3368896"/>
            <a:ext cx="3927336" cy="2200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200" dirty="0">
                <a:solidFill>
                  <a:srgbClr val="245473"/>
                </a:solidFill>
              </a:rPr>
              <a:t>Crecimiento incontrolado</a:t>
            </a:r>
          </a:p>
          <a:p>
            <a:pPr marL="285750" indent="-285750">
              <a:spcBef>
                <a:spcPts val="600"/>
              </a:spcBef>
              <a:buFont typeface="Arial" panose="020B0604020202020204" pitchFamily="34" charset="0"/>
              <a:buChar char="•"/>
            </a:pPr>
            <a:r>
              <a:rPr lang="en-GB" sz="2200" dirty="0">
                <a:solidFill>
                  <a:srgbClr val="245473"/>
                </a:solidFill>
              </a:rPr>
              <a:t>Dependencia unilateral de los clientes (riesgo de agrupación)</a:t>
            </a:r>
          </a:p>
          <a:p>
            <a:pPr marL="285750" indent="-285750">
              <a:spcBef>
                <a:spcPts val="600"/>
              </a:spcBef>
              <a:buFont typeface="Arial" panose="020B0604020202020204" pitchFamily="34" charset="0"/>
              <a:buChar char="•"/>
            </a:pPr>
            <a:r>
              <a:rPr lang="en-GB" sz="2200" dirty="0">
                <a:solidFill>
                  <a:srgbClr val="245473"/>
                </a:solidFill>
              </a:rPr>
              <a:t>Cálculo de precios insuficiente</a:t>
            </a:r>
          </a:p>
          <a:p>
            <a:pPr marL="285750" indent="-285750">
              <a:spcBef>
                <a:spcPts val="600"/>
              </a:spcBef>
              <a:buFont typeface="Arial" panose="020B0604020202020204" pitchFamily="34" charset="0"/>
              <a:buChar char="•"/>
            </a:pPr>
            <a:r>
              <a:rPr lang="en-GB" sz="2200" dirty="0">
                <a:solidFill>
                  <a:srgbClr val="245473"/>
                </a:solidFill>
              </a:rPr>
              <a:t>Desperdicio de marketing</a:t>
            </a:r>
          </a:p>
          <a:p>
            <a:pPr marL="285750" indent="-285750">
              <a:spcBef>
                <a:spcPts val="600"/>
              </a:spcBef>
              <a:buFont typeface="Arial" panose="020B0604020202020204" pitchFamily="34" charset="0"/>
              <a:buChar char="•"/>
            </a:pPr>
            <a:r>
              <a:rPr lang="en-GB" sz="2200" dirty="0">
                <a:solidFill>
                  <a:srgbClr val="245473"/>
                </a:solidFill>
              </a:rPr>
              <a:t>Déficit de ventas</a:t>
            </a:r>
          </a:p>
          <a:p>
            <a:pPr marL="285750" indent="-285750">
              <a:spcBef>
                <a:spcPts val="600"/>
              </a:spcBef>
              <a:buFont typeface="Arial" panose="020B0604020202020204" pitchFamily="34" charset="0"/>
              <a:buChar char="•"/>
            </a:pPr>
            <a:r>
              <a:rPr lang="en-GB" sz="2200" dirty="0">
                <a:solidFill>
                  <a:srgbClr val="245473"/>
                </a:solidFill>
              </a:rPr>
              <a:t>Dependencia excesiva de un número reducido de clientes </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342577" y="2082638"/>
            <a:ext cx="3939075" cy="830997"/>
          </a:xfrm>
          <a:prstGeom prst="rect">
            <a:avLst/>
          </a:prstGeom>
        </p:spPr>
        <p:txBody>
          <a:bodyPr wrap="square">
            <a:spAutoFit/>
          </a:bodyPr>
          <a:lstStyle/>
          <a:p>
            <a:r>
              <a:rPr lang="en-GB" sz="2400" b="1" dirty="0">
                <a:solidFill>
                  <a:srgbClr val="245473"/>
                </a:solidFill>
              </a:rPr>
              <a:t>Posibles causas de una crisis como resultado del marketing + ventas</a:t>
            </a:r>
            <a:endParaRPr lang="en-GB" sz="2800" dirty="0">
              <a:solidFill>
                <a:srgbClr val="E53292"/>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Rectangle 39">
            <a:extLst>
              <a:ext uri="{FF2B5EF4-FFF2-40B4-BE49-F238E27FC236}">
                <a16:creationId xmlns:a16="http://schemas.microsoft.com/office/drawing/2014/main" xmlns="" id="{8CEA6218-38AB-9A4F-9303-BB82C585B188}"/>
              </a:ext>
            </a:extLst>
          </p:cNvPr>
          <p:cNvSpPr/>
          <p:nvPr/>
        </p:nvSpPr>
        <p:spPr>
          <a:xfrm>
            <a:off x="4879814"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42" name="TextBox 41">
            <a:extLst>
              <a:ext uri="{FF2B5EF4-FFF2-40B4-BE49-F238E27FC236}">
                <a16:creationId xmlns:a16="http://schemas.microsoft.com/office/drawing/2014/main" xmlns="" id="{58203A7B-25EE-8349-9474-91A6983D1A4A}"/>
              </a:ext>
            </a:extLst>
          </p:cNvPr>
          <p:cNvSpPr txBox="1"/>
          <p:nvPr/>
        </p:nvSpPr>
        <p:spPr>
          <a:xfrm>
            <a:off x="6093967" y="4469198"/>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41" name="Rectangle 40">
            <a:extLst>
              <a:ext uri="{FF2B5EF4-FFF2-40B4-BE49-F238E27FC236}">
                <a16:creationId xmlns:a16="http://schemas.microsoft.com/office/drawing/2014/main" xmlns="" id="{9DEDD2F6-65FB-B441-8164-431C869FFE90}"/>
              </a:ext>
            </a:extLst>
          </p:cNvPr>
          <p:cNvSpPr/>
          <p:nvPr/>
        </p:nvSpPr>
        <p:spPr>
          <a:xfrm>
            <a:off x="4885142" y="4842545"/>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281319" y="4913859"/>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Tree>
    <p:extLst>
      <p:ext uri="{BB962C8B-B14F-4D97-AF65-F5344CB8AC3E}">
        <p14:creationId xmlns:p14="http://schemas.microsoft.com/office/powerpoint/2010/main" val="2816545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xmlns="" id="{845FB319-FBEB-9F44-A9AC-6DE9F51FC340}"/>
              </a:ext>
            </a:extLst>
          </p:cNvPr>
          <p:cNvSpPr/>
          <p:nvPr/>
        </p:nvSpPr>
        <p:spPr>
          <a:xfrm>
            <a:off x="8193896" y="2204661"/>
            <a:ext cx="1090706" cy="1739893"/>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7" name="Rectangle 46">
            <a:extLst>
              <a:ext uri="{FF2B5EF4-FFF2-40B4-BE49-F238E27FC236}">
                <a16:creationId xmlns:a16="http://schemas.microsoft.com/office/drawing/2014/main" xmlns="" id="{E36B14CE-5919-8A4B-916A-77B87317E024}"/>
              </a:ext>
            </a:extLst>
          </p:cNvPr>
          <p:cNvSpPr/>
          <p:nvPr/>
        </p:nvSpPr>
        <p:spPr>
          <a:xfrm>
            <a:off x="7086125" y="2204661"/>
            <a:ext cx="1090706" cy="173989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4" name="Rectangle 43">
            <a:extLst>
              <a:ext uri="{FF2B5EF4-FFF2-40B4-BE49-F238E27FC236}">
                <a16:creationId xmlns:a16="http://schemas.microsoft.com/office/drawing/2014/main" xmlns="" id="{B9714906-9CD3-E947-8CCD-78666CCC62B6}"/>
              </a:ext>
            </a:extLst>
          </p:cNvPr>
          <p:cNvSpPr/>
          <p:nvPr/>
        </p:nvSpPr>
        <p:spPr>
          <a:xfrm>
            <a:off x="5981835" y="2205880"/>
            <a:ext cx="1090706" cy="1739893"/>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6" name="Rectangle 45">
            <a:extLst>
              <a:ext uri="{FF2B5EF4-FFF2-40B4-BE49-F238E27FC236}">
                <a16:creationId xmlns:a16="http://schemas.microsoft.com/office/drawing/2014/main" xmlns="" id="{337654A4-00FA-EB4F-90E9-3D9514310214}"/>
              </a:ext>
            </a:extLst>
          </p:cNvPr>
          <p:cNvSpPr/>
          <p:nvPr/>
        </p:nvSpPr>
        <p:spPr>
          <a:xfrm>
            <a:off x="9296610" y="2204661"/>
            <a:ext cx="1090706" cy="1739893"/>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5" name="Rectangle 44">
            <a:extLst>
              <a:ext uri="{FF2B5EF4-FFF2-40B4-BE49-F238E27FC236}">
                <a16:creationId xmlns:a16="http://schemas.microsoft.com/office/drawing/2014/main" xmlns="" id="{7457298D-1D2F-8442-B3DE-DF74994E8F56}"/>
              </a:ext>
            </a:extLst>
          </p:cNvPr>
          <p:cNvSpPr/>
          <p:nvPr/>
        </p:nvSpPr>
        <p:spPr>
          <a:xfrm>
            <a:off x="4880732" y="2212574"/>
            <a:ext cx="1090706" cy="173989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3" name="Rectangle 42">
            <a:extLst>
              <a:ext uri="{FF2B5EF4-FFF2-40B4-BE49-F238E27FC236}">
                <a16:creationId xmlns:a16="http://schemas.microsoft.com/office/drawing/2014/main" xmlns="" id="{2C1561A8-D724-FB46-A2F4-8267C88E4D02}"/>
              </a:ext>
            </a:extLst>
          </p:cNvPr>
          <p:cNvSpPr/>
          <p:nvPr/>
        </p:nvSpPr>
        <p:spPr>
          <a:xfrm>
            <a:off x="4879810" y="5284664"/>
            <a:ext cx="5515268" cy="427132"/>
          </a:xfrm>
          <a:prstGeom prst="rect">
            <a:avLst/>
          </a:pr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Triangle 8">
            <a:extLst>
              <a:ext uri="{FF2B5EF4-FFF2-40B4-BE49-F238E27FC236}">
                <a16:creationId xmlns:a16="http://schemas.microsoft.com/office/drawing/2014/main" xmlns="" id="{95A9E03E-60D2-B549-B39B-5FFDC0FD8559}"/>
              </a:ext>
            </a:extLst>
          </p:cNvPr>
          <p:cNvSpPr/>
          <p:nvPr/>
        </p:nvSpPr>
        <p:spPr>
          <a:xfrm rot="5400000">
            <a:off x="9379635" y="3252707"/>
            <a:ext cx="3506293" cy="1443985"/>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5" name="TextBox 14">
            <a:extLst>
              <a:ext uri="{FF2B5EF4-FFF2-40B4-BE49-F238E27FC236}">
                <a16:creationId xmlns:a16="http://schemas.microsoft.com/office/drawing/2014/main" xmlns="" id="{D7F27CCE-B186-754B-8815-28E29C0D5B71}"/>
              </a:ext>
            </a:extLst>
          </p:cNvPr>
          <p:cNvSpPr txBox="1"/>
          <p:nvPr/>
        </p:nvSpPr>
        <p:spPr>
          <a:xfrm>
            <a:off x="6568081" y="4006942"/>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16" name="TextBox 15">
            <a:extLst>
              <a:ext uri="{FF2B5EF4-FFF2-40B4-BE49-F238E27FC236}">
                <a16:creationId xmlns:a16="http://schemas.microsoft.com/office/drawing/2014/main" xmlns="" id="{D1B882DB-0A55-1C4B-91F8-1B7C9D84C8EC}"/>
              </a:ext>
            </a:extLst>
          </p:cNvPr>
          <p:cNvSpPr txBox="1"/>
          <p:nvPr/>
        </p:nvSpPr>
        <p:spPr>
          <a:xfrm>
            <a:off x="6084071" y="4447424"/>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18" name="TextBox 17">
            <a:extLst>
              <a:ext uri="{FF2B5EF4-FFF2-40B4-BE49-F238E27FC236}">
                <a16:creationId xmlns:a16="http://schemas.microsoft.com/office/drawing/2014/main" xmlns="" id="{CDAFA206-01A3-3D44-A864-F6FCF1509F0A}"/>
              </a:ext>
            </a:extLst>
          </p:cNvPr>
          <p:cNvSpPr txBox="1"/>
          <p:nvPr/>
        </p:nvSpPr>
        <p:spPr>
          <a:xfrm>
            <a:off x="6894484" y="5329611"/>
            <a:ext cx="1485921"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CONTRATACIÓN</a:t>
            </a:r>
          </a:p>
        </p:txBody>
      </p:sp>
      <p:sp>
        <p:nvSpPr>
          <p:cNvPr id="24" name="TextBox 23">
            <a:extLst>
              <a:ext uri="{FF2B5EF4-FFF2-40B4-BE49-F238E27FC236}">
                <a16:creationId xmlns:a16="http://schemas.microsoft.com/office/drawing/2014/main" xmlns="" id="{6364AF97-3672-7945-8A22-5A09BAC01B48}"/>
              </a:ext>
            </a:extLst>
          </p:cNvPr>
          <p:cNvSpPr txBox="1"/>
          <p:nvPr/>
        </p:nvSpPr>
        <p:spPr>
          <a:xfrm>
            <a:off x="10700668" y="3775278"/>
            <a:ext cx="61587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Crisis</a:t>
            </a:r>
          </a:p>
        </p:txBody>
      </p:sp>
      <p:sp>
        <p:nvSpPr>
          <p:cNvPr id="26" name="TextBox 25">
            <a:extLst>
              <a:ext uri="{FF2B5EF4-FFF2-40B4-BE49-F238E27FC236}">
                <a16:creationId xmlns:a16="http://schemas.microsoft.com/office/drawing/2014/main" xmlns="" id="{818A64A4-2129-024B-9503-54D4D0FE5350}"/>
              </a:ext>
            </a:extLst>
          </p:cNvPr>
          <p:cNvSpPr txBox="1"/>
          <p:nvPr/>
        </p:nvSpPr>
        <p:spPr>
          <a:xfrm>
            <a:off x="6695903" y="5745563"/>
            <a:ext cx="1883081"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DE APOYO</a:t>
            </a:r>
          </a:p>
        </p:txBody>
      </p:sp>
      <p:sp>
        <p:nvSpPr>
          <p:cNvPr id="27" name="TextBox 26">
            <a:extLst>
              <a:ext uri="{FF2B5EF4-FFF2-40B4-BE49-F238E27FC236}">
                <a16:creationId xmlns:a16="http://schemas.microsoft.com/office/drawing/2014/main" xmlns="" id="{1E058791-5586-274C-9B24-3D7DEE2E2352}"/>
              </a:ext>
            </a:extLst>
          </p:cNvPr>
          <p:cNvSpPr txBox="1"/>
          <p:nvPr/>
        </p:nvSpPr>
        <p:spPr>
          <a:xfrm rot="16200000">
            <a:off x="3802404" y="2905331"/>
            <a:ext cx="1864934"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ACTIVIDADES PRINCIPALES</a:t>
            </a:r>
          </a:p>
        </p:txBody>
      </p:sp>
      <p:sp>
        <p:nvSpPr>
          <p:cNvPr id="19" name="TextBox 18">
            <a:extLst>
              <a:ext uri="{FF2B5EF4-FFF2-40B4-BE49-F238E27FC236}">
                <a16:creationId xmlns:a16="http://schemas.microsoft.com/office/drawing/2014/main" xmlns="" id="{E2CFC325-9881-3C40-AD5C-7F5AD7B4AAD7}"/>
              </a:ext>
            </a:extLst>
          </p:cNvPr>
          <p:cNvSpPr txBox="1"/>
          <p:nvPr/>
        </p:nvSpPr>
        <p:spPr>
          <a:xfrm>
            <a:off x="4913452" y="3194066"/>
            <a:ext cx="1023422"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INBOUND</a:t>
            </a:r>
          </a:p>
          <a:p>
            <a:pPr algn="ctr"/>
            <a:r>
              <a:rPr lang="en-GB" sz="1600" b="1" dirty="0">
                <a:solidFill>
                  <a:schemeClr val="bg1"/>
                </a:solidFill>
                <a:latin typeface="+mj-lt"/>
                <a:cs typeface="Poppins" pitchFamily="2" charset="77"/>
              </a:rPr>
              <a:t>LOGÍSTICA</a:t>
            </a:r>
          </a:p>
        </p:txBody>
      </p:sp>
      <p:sp>
        <p:nvSpPr>
          <p:cNvPr id="20" name="TextBox 19">
            <a:extLst>
              <a:ext uri="{FF2B5EF4-FFF2-40B4-BE49-F238E27FC236}">
                <a16:creationId xmlns:a16="http://schemas.microsoft.com/office/drawing/2014/main" xmlns="" id="{7DF77E87-A1EF-BC48-900A-4B681067B942}"/>
              </a:ext>
            </a:extLst>
          </p:cNvPr>
          <p:cNvSpPr txBox="1"/>
          <p:nvPr/>
        </p:nvSpPr>
        <p:spPr>
          <a:xfrm>
            <a:off x="5907797" y="3194065"/>
            <a:ext cx="1241045"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OPERACIONES</a:t>
            </a:r>
          </a:p>
        </p:txBody>
      </p:sp>
      <p:sp>
        <p:nvSpPr>
          <p:cNvPr id="21" name="TextBox 20">
            <a:extLst>
              <a:ext uri="{FF2B5EF4-FFF2-40B4-BE49-F238E27FC236}">
                <a16:creationId xmlns:a16="http://schemas.microsoft.com/office/drawing/2014/main" xmlns="" id="{E09D8E71-DE90-AC4D-ACC4-306FE0BDF232}"/>
              </a:ext>
            </a:extLst>
          </p:cNvPr>
          <p:cNvSpPr txBox="1"/>
          <p:nvPr/>
        </p:nvSpPr>
        <p:spPr>
          <a:xfrm>
            <a:off x="7126403" y="3194066"/>
            <a:ext cx="1008994"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LOGÍSTICA</a:t>
            </a:r>
          </a:p>
        </p:txBody>
      </p:sp>
      <p:sp>
        <p:nvSpPr>
          <p:cNvPr id="22" name="TextBox 21">
            <a:extLst>
              <a:ext uri="{FF2B5EF4-FFF2-40B4-BE49-F238E27FC236}">
                <a16:creationId xmlns:a16="http://schemas.microsoft.com/office/drawing/2014/main" xmlns="" id="{72260B90-DF48-144D-81C5-F47A515B5211}"/>
              </a:ext>
            </a:extLst>
          </p:cNvPr>
          <p:cNvSpPr txBox="1"/>
          <p:nvPr/>
        </p:nvSpPr>
        <p:spPr>
          <a:xfrm>
            <a:off x="8140118" y="3194066"/>
            <a:ext cx="119616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MARKETING</a:t>
            </a:r>
          </a:p>
          <a:p>
            <a:pPr algn="ctr"/>
            <a:r>
              <a:rPr lang="en-GB" sz="1600" b="1" dirty="0">
                <a:solidFill>
                  <a:schemeClr val="bg1"/>
                </a:solidFill>
                <a:latin typeface="+mj-lt"/>
                <a:cs typeface="Poppins" pitchFamily="2" charset="77"/>
              </a:rPr>
              <a:t>Y VENTAS</a:t>
            </a:r>
          </a:p>
        </p:txBody>
      </p:sp>
      <p:sp>
        <p:nvSpPr>
          <p:cNvPr id="23" name="TextBox 22">
            <a:extLst>
              <a:ext uri="{FF2B5EF4-FFF2-40B4-BE49-F238E27FC236}">
                <a16:creationId xmlns:a16="http://schemas.microsoft.com/office/drawing/2014/main" xmlns="" id="{D4A3768D-BCA4-0549-AEFD-564A198E1D37}"/>
              </a:ext>
            </a:extLst>
          </p:cNvPr>
          <p:cNvSpPr txBox="1"/>
          <p:nvPr/>
        </p:nvSpPr>
        <p:spPr>
          <a:xfrm>
            <a:off x="9418315" y="3194066"/>
            <a:ext cx="859723"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SERVICIO</a:t>
            </a:r>
          </a:p>
        </p:txBody>
      </p:sp>
      <p:sp>
        <p:nvSpPr>
          <p:cNvPr id="28" name="Freeform 223">
            <a:extLst>
              <a:ext uri="{FF2B5EF4-FFF2-40B4-BE49-F238E27FC236}">
                <a16:creationId xmlns:a16="http://schemas.microsoft.com/office/drawing/2014/main" xmlns="" id="{B8A9B5B4-3214-4E43-9549-FB18AD575C06}"/>
              </a:ext>
            </a:extLst>
          </p:cNvPr>
          <p:cNvSpPr>
            <a:spLocks noChangeArrowheads="1"/>
          </p:cNvSpPr>
          <p:nvPr/>
        </p:nvSpPr>
        <p:spPr bwMode="auto">
          <a:xfrm>
            <a:off x="6291681" y="2767450"/>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29" name="Freeform 233">
            <a:extLst>
              <a:ext uri="{FF2B5EF4-FFF2-40B4-BE49-F238E27FC236}">
                <a16:creationId xmlns:a16="http://schemas.microsoft.com/office/drawing/2014/main" xmlns="" id="{2B17393F-CC91-6540-88A0-9C6B6E56EC5D}"/>
              </a:ext>
            </a:extLst>
          </p:cNvPr>
          <p:cNvSpPr>
            <a:spLocks noChangeArrowheads="1"/>
          </p:cNvSpPr>
          <p:nvPr/>
        </p:nvSpPr>
        <p:spPr bwMode="auto">
          <a:xfrm>
            <a:off x="5188090" y="2693501"/>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30" name="Freeform 236">
            <a:extLst>
              <a:ext uri="{FF2B5EF4-FFF2-40B4-BE49-F238E27FC236}">
                <a16:creationId xmlns:a16="http://schemas.microsoft.com/office/drawing/2014/main" xmlns="" id="{D35FAD08-4B86-6649-BB53-A37B31C9C97B}"/>
              </a:ext>
            </a:extLst>
          </p:cNvPr>
          <p:cNvSpPr>
            <a:spLocks noChangeArrowheads="1"/>
          </p:cNvSpPr>
          <p:nvPr/>
        </p:nvSpPr>
        <p:spPr bwMode="auto">
          <a:xfrm>
            <a:off x="7331005" y="2767449"/>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31" name="Freeform 242">
            <a:extLst>
              <a:ext uri="{FF2B5EF4-FFF2-40B4-BE49-F238E27FC236}">
                <a16:creationId xmlns:a16="http://schemas.microsoft.com/office/drawing/2014/main" xmlns="" id="{04D8BD78-F76A-544D-80CA-CB06C983A478}"/>
              </a:ext>
            </a:extLst>
          </p:cNvPr>
          <p:cNvSpPr>
            <a:spLocks noChangeArrowheads="1"/>
          </p:cNvSpPr>
          <p:nvPr/>
        </p:nvSpPr>
        <p:spPr bwMode="auto">
          <a:xfrm>
            <a:off x="8493956" y="2606516"/>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32" name="Freeform 245">
            <a:extLst>
              <a:ext uri="{FF2B5EF4-FFF2-40B4-BE49-F238E27FC236}">
                <a16:creationId xmlns:a16="http://schemas.microsoft.com/office/drawing/2014/main" xmlns="" id="{3AE6ABBE-9C51-DE42-AD95-AF580D4781C8}"/>
              </a:ext>
            </a:extLst>
          </p:cNvPr>
          <p:cNvSpPr>
            <a:spLocks noChangeArrowheads="1"/>
          </p:cNvSpPr>
          <p:nvPr/>
        </p:nvSpPr>
        <p:spPr bwMode="auto">
          <a:xfrm>
            <a:off x="9590599" y="2602190"/>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34" name="Left Arrow 33">
            <a:extLst>
              <a:ext uri="{FF2B5EF4-FFF2-40B4-BE49-F238E27FC236}">
                <a16:creationId xmlns:a16="http://schemas.microsoft.com/office/drawing/2014/main" xmlns="" id="{54644947-B337-2041-A69A-3907512B567E}"/>
              </a:ext>
            </a:extLst>
          </p:cNvPr>
          <p:cNvSpPr/>
          <p:nvPr/>
        </p:nvSpPr>
        <p:spPr>
          <a:xfrm>
            <a:off x="4879811" y="5829095"/>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5" name="Right Arrow 34">
            <a:extLst>
              <a:ext uri="{FF2B5EF4-FFF2-40B4-BE49-F238E27FC236}">
                <a16:creationId xmlns:a16="http://schemas.microsoft.com/office/drawing/2014/main" xmlns="" id="{EE06F482-6565-BD45-97E2-D4AD28CD35B1}"/>
              </a:ext>
            </a:extLst>
          </p:cNvPr>
          <p:cNvSpPr/>
          <p:nvPr/>
        </p:nvSpPr>
        <p:spPr>
          <a:xfrm>
            <a:off x="8575271" y="5829095"/>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a:xfrm>
            <a:off x="1364108" y="132377"/>
            <a:ext cx="9087377" cy="697353"/>
          </a:xfrm>
        </p:spPr>
        <p:txBody>
          <a:bodyPr>
            <a:normAutofit/>
          </a:bodyPr>
          <a:lstStyle/>
          <a:p>
            <a:r>
              <a:rPr lang="en-GB" dirty="0"/>
              <a:t>De la cadena de valor a la cadena de crisis (ejemplos)</a:t>
            </a:r>
          </a:p>
        </p:txBody>
      </p:sp>
      <p:sp>
        <p:nvSpPr>
          <p:cNvPr id="37" name="Subtitle 2">
            <a:extLst>
              <a:ext uri="{FF2B5EF4-FFF2-40B4-BE49-F238E27FC236}">
                <a16:creationId xmlns:a16="http://schemas.microsoft.com/office/drawing/2014/main" xmlns="" id="{41D884EA-448D-4F47-B2CA-373386EECD7B}"/>
              </a:ext>
            </a:extLst>
          </p:cNvPr>
          <p:cNvSpPr txBox="1">
            <a:spLocks/>
          </p:cNvSpPr>
          <p:nvPr/>
        </p:nvSpPr>
        <p:spPr>
          <a:xfrm>
            <a:off x="1362643" y="755618"/>
            <a:ext cx="9953899" cy="7594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Las causas de una crisis pueden estar en todos los ámbitos de la empresa. Por lo general, una crisis no puede atribuirse a cuestiones concretas, sino a una conexión multicausal.</a:t>
            </a:r>
            <a:endParaRPr lang="en-GB" sz="2200" i="1" dirty="0">
              <a:solidFill>
                <a:schemeClr val="tx1"/>
              </a:solidFill>
              <a:latin typeface="+mj-lt"/>
              <a:ea typeface="Open Sans Light" panose="020B0306030504020204" pitchFamily="34" charset="0"/>
              <a:cs typeface="Open Sans Light" panose="020B0306030504020204" pitchFamily="34" charset="0"/>
            </a:endParaRPr>
          </a:p>
        </p:txBody>
      </p:sp>
      <p:sp>
        <p:nvSpPr>
          <p:cNvPr id="2" name="Rechteck 1">
            <a:extLst>
              <a:ext uri="{FF2B5EF4-FFF2-40B4-BE49-F238E27FC236}">
                <a16:creationId xmlns:a16="http://schemas.microsoft.com/office/drawing/2014/main" xmlns="" id="{FDEF9081-0960-4EA6-8093-364FA7B1E844}"/>
              </a:ext>
            </a:extLst>
          </p:cNvPr>
          <p:cNvSpPr/>
          <p:nvPr/>
        </p:nvSpPr>
        <p:spPr>
          <a:xfrm>
            <a:off x="367962" y="2806902"/>
            <a:ext cx="3927336" cy="2056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lang="en-GB" sz="2200" dirty="0">
                <a:solidFill>
                  <a:srgbClr val="245473"/>
                </a:solidFill>
              </a:rPr>
              <a:t>No hay comentarios de los clientes </a:t>
            </a:r>
            <a:br>
              <a:rPr lang="en-GB" sz="2200" dirty="0">
                <a:solidFill>
                  <a:srgbClr val="245473"/>
                </a:solidFill>
              </a:rPr>
            </a:br>
            <a:r>
              <a:rPr lang="en-GB" sz="2200" dirty="0">
                <a:solidFill>
                  <a:srgbClr val="245473"/>
                </a:solidFill>
              </a:rPr>
              <a:t>(o no hay reacción a los comentarios)</a:t>
            </a:r>
          </a:p>
          <a:p>
            <a:pPr marL="285750" indent="-285750">
              <a:spcBef>
                <a:spcPts val="600"/>
              </a:spcBef>
              <a:buFont typeface="Arial" panose="020B0604020202020204" pitchFamily="34" charset="0"/>
              <a:buChar char="•"/>
            </a:pPr>
            <a:r>
              <a:rPr lang="en-GB" sz="2200" dirty="0">
                <a:solidFill>
                  <a:srgbClr val="245473"/>
                </a:solidFill>
              </a:rPr>
              <a:t>Tratamiento inadecuado de los defectos</a:t>
            </a:r>
          </a:p>
          <a:p>
            <a:pPr marL="285750" indent="-285750">
              <a:spcBef>
                <a:spcPts val="600"/>
              </a:spcBef>
              <a:buFont typeface="Arial" panose="020B0604020202020204" pitchFamily="34" charset="0"/>
              <a:buChar char="•"/>
            </a:pPr>
            <a:r>
              <a:rPr lang="en-GB" sz="2200" dirty="0" err="1">
                <a:solidFill>
                  <a:srgbClr val="245473"/>
                </a:solidFill>
              </a:rPr>
              <a:t>Llamadas al </a:t>
            </a:r>
            <a:r>
              <a:rPr lang="en-GB" sz="2200" dirty="0">
                <a:solidFill>
                  <a:srgbClr val="245473"/>
                </a:solidFill>
              </a:rPr>
              <a:t>producto</a:t>
            </a:r>
          </a:p>
        </p:txBody>
      </p:sp>
      <p:sp>
        <p:nvSpPr>
          <p:cNvPr id="4" name="Gleichschenkliges Dreieck 3">
            <a:extLst>
              <a:ext uri="{FF2B5EF4-FFF2-40B4-BE49-F238E27FC236}">
                <a16:creationId xmlns:a16="http://schemas.microsoft.com/office/drawing/2014/main" xmlns="" id="{13A2A168-7A98-46D8-9AB1-2933919F0C8C}"/>
              </a:ext>
            </a:extLst>
          </p:cNvPr>
          <p:cNvSpPr/>
          <p:nvPr/>
        </p:nvSpPr>
        <p:spPr>
          <a:xfrm rot="16200000">
            <a:off x="3310367" y="4875748"/>
            <a:ext cx="2056065" cy="277000"/>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hteck 24">
            <a:extLst>
              <a:ext uri="{FF2B5EF4-FFF2-40B4-BE49-F238E27FC236}">
                <a16:creationId xmlns:a16="http://schemas.microsoft.com/office/drawing/2014/main" xmlns="" id="{F9CF7508-8152-4BDC-B7C7-38025556AFCE}"/>
              </a:ext>
            </a:extLst>
          </p:cNvPr>
          <p:cNvSpPr/>
          <p:nvPr/>
        </p:nvSpPr>
        <p:spPr>
          <a:xfrm>
            <a:off x="490694" y="1907805"/>
            <a:ext cx="3939075" cy="830997"/>
          </a:xfrm>
          <a:prstGeom prst="rect">
            <a:avLst/>
          </a:prstGeom>
        </p:spPr>
        <p:txBody>
          <a:bodyPr wrap="square">
            <a:spAutoFit/>
          </a:bodyPr>
          <a:lstStyle/>
          <a:p>
            <a:r>
              <a:rPr lang="en-GB" sz="2400" b="1" dirty="0">
                <a:solidFill>
                  <a:srgbClr val="245473"/>
                </a:solidFill>
              </a:rPr>
              <a:t>Posibles causas de una crisis como consecuencia del servicio</a:t>
            </a:r>
            <a:endParaRPr lang="en-GB" sz="2800" dirty="0">
              <a:solidFill>
                <a:srgbClr val="E53292"/>
              </a:solidFill>
            </a:endParaRPr>
          </a:p>
        </p:txBody>
      </p:sp>
      <p:sp>
        <p:nvSpPr>
          <p:cNvPr id="38" name="Rectangle 37">
            <a:extLst>
              <a:ext uri="{FF2B5EF4-FFF2-40B4-BE49-F238E27FC236}">
                <a16:creationId xmlns:a16="http://schemas.microsoft.com/office/drawing/2014/main" xmlns="" id="{9191E227-349E-F746-AF10-57E08F5C188A}"/>
              </a:ext>
            </a:extLst>
          </p:cNvPr>
          <p:cNvSpPr/>
          <p:nvPr/>
        </p:nvSpPr>
        <p:spPr>
          <a:xfrm>
            <a:off x="4879810" y="3971414"/>
            <a:ext cx="5515268" cy="427132"/>
          </a:xfrm>
          <a:prstGeom prst="rect">
            <a:avLst/>
          </a:prstGeom>
          <a:solidFill>
            <a:schemeClr val="accent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Rectangle 39">
            <a:extLst>
              <a:ext uri="{FF2B5EF4-FFF2-40B4-BE49-F238E27FC236}">
                <a16:creationId xmlns:a16="http://schemas.microsoft.com/office/drawing/2014/main" xmlns="" id="{8CEA6218-38AB-9A4F-9303-BB82C585B188}"/>
              </a:ext>
            </a:extLst>
          </p:cNvPr>
          <p:cNvSpPr/>
          <p:nvPr/>
        </p:nvSpPr>
        <p:spPr>
          <a:xfrm>
            <a:off x="4879814" y="4401042"/>
            <a:ext cx="5515268" cy="427132"/>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TextBox 38">
            <a:extLst>
              <a:ext uri="{FF2B5EF4-FFF2-40B4-BE49-F238E27FC236}">
                <a16:creationId xmlns:a16="http://schemas.microsoft.com/office/drawing/2014/main" xmlns="" id="{EBF8E5C4-04E9-0C44-B2D6-0646DEF65AA8}"/>
              </a:ext>
            </a:extLst>
          </p:cNvPr>
          <p:cNvSpPr txBox="1"/>
          <p:nvPr/>
        </p:nvSpPr>
        <p:spPr>
          <a:xfrm>
            <a:off x="6530298" y="4028309"/>
            <a:ext cx="2138727"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INFRAESTRUCTURA FIRME</a:t>
            </a:r>
          </a:p>
        </p:txBody>
      </p:sp>
      <p:sp>
        <p:nvSpPr>
          <p:cNvPr id="42" name="TextBox 41">
            <a:extLst>
              <a:ext uri="{FF2B5EF4-FFF2-40B4-BE49-F238E27FC236}">
                <a16:creationId xmlns:a16="http://schemas.microsoft.com/office/drawing/2014/main" xmlns="" id="{58203A7B-25EE-8349-9474-91A6983D1A4A}"/>
              </a:ext>
            </a:extLst>
          </p:cNvPr>
          <p:cNvSpPr txBox="1"/>
          <p:nvPr/>
        </p:nvSpPr>
        <p:spPr>
          <a:xfrm>
            <a:off x="6093967" y="4469198"/>
            <a:ext cx="3106749"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GESTIÓN DE RECURSOS HUMANOS</a:t>
            </a:r>
          </a:p>
        </p:txBody>
      </p:sp>
      <p:sp>
        <p:nvSpPr>
          <p:cNvPr id="41" name="Rectangle 40">
            <a:extLst>
              <a:ext uri="{FF2B5EF4-FFF2-40B4-BE49-F238E27FC236}">
                <a16:creationId xmlns:a16="http://schemas.microsoft.com/office/drawing/2014/main" xmlns="" id="{9DEDD2F6-65FB-B441-8164-431C869FFE90}"/>
              </a:ext>
            </a:extLst>
          </p:cNvPr>
          <p:cNvSpPr/>
          <p:nvPr/>
        </p:nvSpPr>
        <p:spPr>
          <a:xfrm>
            <a:off x="4885142" y="4842545"/>
            <a:ext cx="5515268" cy="427132"/>
          </a:xfrm>
          <a:prstGeom prst="rect">
            <a:avLst/>
          </a:prstGeom>
          <a:solidFill>
            <a:schemeClr val="accent2">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7" name="TextBox 16">
            <a:extLst>
              <a:ext uri="{FF2B5EF4-FFF2-40B4-BE49-F238E27FC236}">
                <a16:creationId xmlns:a16="http://schemas.microsoft.com/office/drawing/2014/main" xmlns="" id="{B531C930-A55B-4942-88B3-8148C565A229}"/>
              </a:ext>
            </a:extLst>
          </p:cNvPr>
          <p:cNvSpPr txBox="1"/>
          <p:nvPr/>
        </p:nvSpPr>
        <p:spPr>
          <a:xfrm>
            <a:off x="6281319" y="4913859"/>
            <a:ext cx="2636684"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DESARROLLO TECNOLÓGICO</a:t>
            </a:r>
          </a:p>
        </p:txBody>
      </p:sp>
    </p:spTree>
    <p:extLst>
      <p:ext uri="{BB962C8B-B14F-4D97-AF65-F5344CB8AC3E}">
        <p14:creationId xmlns:p14="http://schemas.microsoft.com/office/powerpoint/2010/main" val="3398099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1528554" y="0"/>
            <a:ext cx="9821959" cy="1582271"/>
          </a:xfrm>
        </p:spPr>
        <p:txBody>
          <a:bodyPr/>
          <a:lstStyle/>
          <a:p>
            <a:r>
              <a:rPr lang="en-GB" b="1" dirty="0"/>
              <a:t>Módulo 01 - ejercicio clave</a:t>
            </a:r>
          </a:p>
        </p:txBody>
      </p:sp>
      <p:sp>
        <p:nvSpPr>
          <p:cNvPr id="4" name="TextBox 3">
            <a:extLst>
              <a:ext uri="{FF2B5EF4-FFF2-40B4-BE49-F238E27FC236}">
                <a16:creationId xmlns:a16="http://schemas.microsoft.com/office/drawing/2014/main" xmlns="" id="{562838D1-CDDB-4866-97B5-C8EA24C6919C}"/>
              </a:ext>
            </a:extLst>
          </p:cNvPr>
          <p:cNvSpPr txBox="1"/>
          <p:nvPr/>
        </p:nvSpPr>
        <p:spPr>
          <a:xfrm>
            <a:off x="1128939" y="2078766"/>
            <a:ext cx="4801599" cy="3724096"/>
          </a:xfrm>
          <a:prstGeom prst="rect">
            <a:avLst/>
          </a:prstGeom>
          <a:noFill/>
        </p:spPr>
        <p:txBody>
          <a:bodyPr wrap="square">
            <a:spAutoFit/>
          </a:bodyPr>
          <a:lstStyle/>
          <a:p>
            <a:r>
              <a:rPr lang="en-IE" sz="3600" dirty="0">
                <a:solidFill>
                  <a:schemeClr val="bg1"/>
                </a:solidFill>
                <a:latin typeface="+mj-lt"/>
              </a:rPr>
              <a:t>Complete su propia evaluación de </a:t>
            </a:r>
            <a:r>
              <a:rPr lang="en-GB" sz="3600" dirty="0">
                <a:solidFill>
                  <a:schemeClr val="bg1"/>
                </a:solidFill>
                <a:latin typeface="+mj-lt"/>
              </a:rPr>
              <a:t>la cadena de valor a la cadena de crisis</a:t>
            </a:r>
          </a:p>
          <a:p>
            <a:endParaRPr lang="en-GB" sz="3600" dirty="0">
              <a:solidFill>
                <a:schemeClr val="bg1"/>
              </a:solidFill>
              <a:latin typeface="+mj-lt"/>
            </a:endParaRPr>
          </a:p>
          <a:p>
            <a:r>
              <a:rPr lang="en-IE" sz="3600" dirty="0">
                <a:solidFill>
                  <a:schemeClr val="bg1"/>
                </a:solidFill>
                <a:latin typeface="+mj-lt"/>
              </a:rPr>
              <a:t>Descargue nuestro </a:t>
            </a:r>
            <a:r>
              <a:rPr lang="en-IE" sz="3600" dirty="0" err="1">
                <a:solidFill>
                  <a:schemeClr val="bg1"/>
                </a:solidFill>
                <a:latin typeface="+mj-lt"/>
              </a:rPr>
              <a:t>Libro de Trabajo</a:t>
            </a:r>
            <a:endParaRPr lang="en-IE" sz="3600" dirty="0">
              <a:solidFill>
                <a:schemeClr val="bg1"/>
              </a:solidFill>
              <a:latin typeface="+mj-lt"/>
            </a:endParaRPr>
          </a:p>
          <a:p>
            <a:endParaRPr lang="en-IE" sz="3600" dirty="0">
              <a:solidFill>
                <a:schemeClr val="bg1"/>
              </a:solidFill>
              <a:latin typeface="+mj-lt"/>
            </a:endParaRPr>
          </a:p>
          <a:p>
            <a:endParaRPr lang="en-IE" sz="2000" dirty="0">
              <a:solidFill>
                <a:schemeClr val="bg1"/>
              </a:solidFill>
            </a:endParaRPr>
          </a:p>
        </p:txBody>
      </p:sp>
      <p:pic>
        <p:nvPicPr>
          <p:cNvPr id="3" name="Picture 2" descr="Different sizes of barbells">
            <a:extLst>
              <a:ext uri="{FF2B5EF4-FFF2-40B4-BE49-F238E27FC236}">
                <a16:creationId xmlns:a16="http://schemas.microsoft.com/office/drawing/2014/main" xmlns="" id="{83403A44-9220-4086-9600-18779DD56DDE}"/>
              </a:ext>
            </a:extLst>
          </p:cNvPr>
          <p:cNvPicPr>
            <a:picLocks noChangeAspect="1"/>
          </p:cNvPicPr>
          <p:nvPr/>
        </p:nvPicPr>
        <p:blipFill>
          <a:blip r:embed="rId3"/>
          <a:stretch>
            <a:fillRect/>
          </a:stretch>
        </p:blipFill>
        <p:spPr>
          <a:xfrm>
            <a:off x="6413862" y="1763700"/>
            <a:ext cx="5134791" cy="3423194"/>
          </a:xfrm>
          <a:prstGeom prst="rect">
            <a:avLst/>
          </a:prstGeom>
        </p:spPr>
      </p:pic>
    </p:spTree>
    <p:extLst>
      <p:ext uri="{BB962C8B-B14F-4D97-AF65-F5344CB8AC3E}">
        <p14:creationId xmlns:p14="http://schemas.microsoft.com/office/powerpoint/2010/main" val="228968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79441155-F233-4D7B-BE18-27144DF2C0A2}"/>
              </a:ext>
            </a:extLst>
          </p:cNvPr>
          <p:cNvSpPr>
            <a:spLocks noGrp="1"/>
          </p:cNvSpPr>
          <p:nvPr>
            <p:ph type="body" sz="quarter" idx="13"/>
          </p:nvPr>
        </p:nvSpPr>
        <p:spPr>
          <a:xfrm>
            <a:off x="1464838" y="548901"/>
            <a:ext cx="10389705" cy="697353"/>
          </a:xfrm>
        </p:spPr>
        <p:txBody>
          <a:bodyPr>
            <a:normAutofit/>
          </a:bodyPr>
          <a:lstStyle/>
          <a:p>
            <a:r>
              <a:rPr lang="en-GB" dirty="0"/>
              <a:t>¿Qué define una crisis empresarial? Definiciones importantes</a:t>
            </a:r>
          </a:p>
        </p:txBody>
      </p:sp>
      <p:sp>
        <p:nvSpPr>
          <p:cNvPr id="4" name="Subtitle 2">
            <a:extLst>
              <a:ext uri="{FF2B5EF4-FFF2-40B4-BE49-F238E27FC236}">
                <a16:creationId xmlns:a16="http://schemas.microsoft.com/office/drawing/2014/main" xmlns="" id="{E3EB615A-D3AB-435C-B904-15E5E2620C24}"/>
              </a:ext>
            </a:extLst>
          </p:cNvPr>
          <p:cNvSpPr txBox="1">
            <a:spLocks/>
          </p:cNvSpPr>
          <p:nvPr/>
        </p:nvSpPr>
        <p:spPr>
          <a:xfrm>
            <a:off x="257125" y="1854152"/>
            <a:ext cx="3255225" cy="458822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ct val="100000"/>
              </a:lnSpc>
            </a:pPr>
            <a:r>
              <a:rPr lang="en-GB" dirty="0">
                <a:solidFill>
                  <a:schemeClr val="tx1"/>
                </a:solidFill>
                <a:latin typeface="+mj-lt"/>
                <a:ea typeface="Open Sans Light" panose="020B0306030504020204" pitchFamily="34" charset="0"/>
                <a:cs typeface="Open Sans Light" panose="020B0306030504020204" pitchFamily="34" charset="0"/>
              </a:rPr>
              <a:t>El primer paso para resolver un problema es saber a qué nos enfrentamos.</a:t>
            </a:r>
          </a:p>
          <a:p>
            <a:pPr algn="l">
              <a:lnSpc>
                <a:spcPct val="100000"/>
              </a:lnSpc>
            </a:pPr>
            <a:r>
              <a:rPr lang="en-GB" dirty="0">
                <a:solidFill>
                  <a:schemeClr val="tx1"/>
                </a:solidFill>
                <a:latin typeface="+mj-lt"/>
                <a:ea typeface="Open Sans Light" panose="020B0306030504020204" pitchFamily="34" charset="0"/>
                <a:cs typeface="Open Sans Light" panose="020B0306030504020204" pitchFamily="34" charset="0"/>
              </a:rPr>
              <a:t>El término crisis no está definido de manera uniforme en la literatura, pero hay un acuerdo general tanto en la literatura científica como en la práctica cuando se trata de describir los efectos de una crisis en una empresa.</a:t>
            </a:r>
          </a:p>
        </p:txBody>
      </p:sp>
      <p:sp>
        <p:nvSpPr>
          <p:cNvPr id="5" name="Rechteck 4">
            <a:extLst>
              <a:ext uri="{FF2B5EF4-FFF2-40B4-BE49-F238E27FC236}">
                <a16:creationId xmlns:a16="http://schemas.microsoft.com/office/drawing/2014/main" xmlns="" id="{90BB7AA0-8653-4721-BB63-871C0153FCCE}"/>
              </a:ext>
            </a:extLst>
          </p:cNvPr>
          <p:cNvSpPr/>
          <p:nvPr/>
        </p:nvSpPr>
        <p:spPr>
          <a:xfrm>
            <a:off x="10895908" y="-314841"/>
            <a:ext cx="274434" cy="369332"/>
          </a:xfrm>
          <a:prstGeom prst="rect">
            <a:avLst/>
          </a:prstGeom>
        </p:spPr>
        <p:txBody>
          <a:bodyPr wrap="none">
            <a:spAutoFit/>
          </a:bodyPr>
          <a:lstStyle/>
          <a:p>
            <a:r>
              <a:rPr lang="en-GB" dirty="0"/>
              <a:t>s</a:t>
            </a:r>
          </a:p>
        </p:txBody>
      </p:sp>
      <p:sp>
        <p:nvSpPr>
          <p:cNvPr id="6" name="Shape 345">
            <a:extLst>
              <a:ext uri="{FF2B5EF4-FFF2-40B4-BE49-F238E27FC236}">
                <a16:creationId xmlns:a16="http://schemas.microsoft.com/office/drawing/2014/main" xmlns="" id="{4EC633A9-B088-4EDB-89D4-730885A85E67}"/>
              </a:ext>
            </a:extLst>
          </p:cNvPr>
          <p:cNvSpPr/>
          <p:nvPr/>
        </p:nvSpPr>
        <p:spPr>
          <a:xfrm>
            <a:off x="3986172" y="3550730"/>
            <a:ext cx="6027398" cy="2433967"/>
          </a:xfrm>
          <a:custGeom>
            <a:avLst/>
            <a:gdLst/>
            <a:ahLst/>
            <a:cxnLst>
              <a:cxn ang="0">
                <a:pos x="wd2" y="hd2"/>
              </a:cxn>
              <a:cxn ang="5400000">
                <a:pos x="wd2" y="hd2"/>
              </a:cxn>
              <a:cxn ang="10800000">
                <a:pos x="wd2" y="hd2"/>
              </a:cxn>
              <a:cxn ang="16200000">
                <a:pos x="wd2" y="hd2"/>
              </a:cxn>
            </a:cxnLst>
            <a:rect l="0" t="0" r="r" b="b"/>
            <a:pathLst>
              <a:path w="21600" h="21600" extrusionOk="0">
                <a:moveTo>
                  <a:pt x="0" y="12797"/>
                </a:moveTo>
                <a:lnTo>
                  <a:pt x="21600" y="0"/>
                </a:lnTo>
                <a:lnTo>
                  <a:pt x="21600" y="8803"/>
                </a:lnTo>
                <a:lnTo>
                  <a:pt x="0" y="21600"/>
                </a:lnTo>
                <a:lnTo>
                  <a:pt x="0" y="12797"/>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mj-lt"/>
            </a:endParaRPr>
          </a:p>
        </p:txBody>
      </p:sp>
      <p:sp>
        <p:nvSpPr>
          <p:cNvPr id="7" name="Shape 346">
            <a:extLst>
              <a:ext uri="{FF2B5EF4-FFF2-40B4-BE49-F238E27FC236}">
                <a16:creationId xmlns:a16="http://schemas.microsoft.com/office/drawing/2014/main" xmlns="" id="{634FE5C1-7FD8-4DD1-92E8-381B2159A674}"/>
              </a:ext>
            </a:extLst>
          </p:cNvPr>
          <p:cNvSpPr/>
          <p:nvPr/>
        </p:nvSpPr>
        <p:spPr>
          <a:xfrm>
            <a:off x="3986174" y="2093401"/>
            <a:ext cx="6027397" cy="2433967"/>
          </a:xfrm>
          <a:custGeom>
            <a:avLst/>
            <a:gdLst/>
            <a:ahLst/>
            <a:cxnLst>
              <a:cxn ang="0">
                <a:pos x="wd2" y="hd2"/>
              </a:cxn>
              <a:cxn ang="5400000">
                <a:pos x="wd2" y="hd2"/>
              </a:cxn>
              <a:cxn ang="10800000">
                <a:pos x="wd2" y="hd2"/>
              </a:cxn>
              <a:cxn ang="16200000">
                <a:pos x="wd2" y="hd2"/>
              </a:cxn>
            </a:cxnLst>
            <a:rect l="0" t="0" r="r" b="b"/>
            <a:pathLst>
              <a:path w="21600" h="21600" extrusionOk="0">
                <a:moveTo>
                  <a:pt x="0" y="12797"/>
                </a:moveTo>
                <a:lnTo>
                  <a:pt x="21600" y="0"/>
                </a:lnTo>
                <a:lnTo>
                  <a:pt x="21600" y="8803"/>
                </a:lnTo>
                <a:lnTo>
                  <a:pt x="0" y="21600"/>
                </a:lnTo>
                <a:lnTo>
                  <a:pt x="0" y="12797"/>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mj-lt"/>
            </a:endParaRPr>
          </a:p>
        </p:txBody>
      </p:sp>
      <p:sp>
        <p:nvSpPr>
          <p:cNvPr id="8" name="Shape 348">
            <a:extLst>
              <a:ext uri="{FF2B5EF4-FFF2-40B4-BE49-F238E27FC236}">
                <a16:creationId xmlns:a16="http://schemas.microsoft.com/office/drawing/2014/main" xmlns="" id="{B0732C3B-2512-4BE2-A51C-5A611032A824}"/>
              </a:ext>
            </a:extLst>
          </p:cNvPr>
          <p:cNvSpPr/>
          <p:nvPr/>
        </p:nvSpPr>
        <p:spPr>
          <a:xfrm>
            <a:off x="3657600" y="1854152"/>
            <a:ext cx="8378479" cy="1345525"/>
          </a:xfrm>
          <a:prstGeom prst="rect">
            <a:avLst/>
          </a:prstGeom>
          <a:solidFill>
            <a:schemeClr val="accent1"/>
          </a:solidFill>
          <a:ln w="12700" cap="flat">
            <a:noFill/>
            <a:miter lim="400000"/>
          </a:ln>
          <a:effectLst/>
        </p:spPr>
        <p:txBody>
          <a:bodyPr wrap="square" lIns="0" tIns="0" rIns="0" bIns="0" numCol="1" anchor="t">
            <a:noAutofit/>
          </a:bodyPr>
          <a:lstStyle/>
          <a:p>
            <a:endParaRPr lang="en-GB" sz="1899" dirty="0">
              <a:latin typeface="+mj-lt"/>
            </a:endParaRPr>
          </a:p>
        </p:txBody>
      </p:sp>
      <p:sp>
        <p:nvSpPr>
          <p:cNvPr id="9" name="Shape 352">
            <a:extLst>
              <a:ext uri="{FF2B5EF4-FFF2-40B4-BE49-F238E27FC236}">
                <a16:creationId xmlns:a16="http://schemas.microsoft.com/office/drawing/2014/main" xmlns="" id="{87B45AA2-BDE0-4E33-843C-9BBB9C98E1E4}"/>
              </a:ext>
            </a:extLst>
          </p:cNvPr>
          <p:cNvSpPr/>
          <p:nvPr/>
        </p:nvSpPr>
        <p:spPr>
          <a:xfrm>
            <a:off x="3639673" y="4603003"/>
            <a:ext cx="8384685" cy="2085684"/>
          </a:xfrm>
          <a:prstGeom prst="rect">
            <a:avLst/>
          </a:prstGeom>
          <a:solidFill>
            <a:schemeClr val="accent3"/>
          </a:solidFill>
          <a:ln w="12700" cap="flat">
            <a:noFill/>
            <a:miter lim="400000"/>
          </a:ln>
          <a:effectLst/>
        </p:spPr>
        <p:txBody>
          <a:bodyPr wrap="square" lIns="0" tIns="0" rIns="0" bIns="0" numCol="1" anchor="t">
            <a:noAutofit/>
          </a:bodyPr>
          <a:lstStyle/>
          <a:p>
            <a:endParaRPr lang="en-GB" sz="1899" dirty="0">
              <a:latin typeface="+mj-lt"/>
            </a:endParaRPr>
          </a:p>
        </p:txBody>
      </p:sp>
      <p:sp>
        <p:nvSpPr>
          <p:cNvPr id="10" name="Shape 356">
            <a:extLst>
              <a:ext uri="{FF2B5EF4-FFF2-40B4-BE49-F238E27FC236}">
                <a16:creationId xmlns:a16="http://schemas.microsoft.com/office/drawing/2014/main" xmlns="" id="{6ADB3FB9-F0AA-48DE-8969-EE3999FBE05F}"/>
              </a:ext>
            </a:extLst>
          </p:cNvPr>
          <p:cNvSpPr/>
          <p:nvPr/>
        </p:nvSpPr>
        <p:spPr>
          <a:xfrm>
            <a:off x="3657601" y="3286179"/>
            <a:ext cx="8378478" cy="1280125"/>
          </a:xfrm>
          <a:prstGeom prst="rect">
            <a:avLst/>
          </a:prstGeom>
          <a:solidFill>
            <a:schemeClr val="accent2"/>
          </a:solidFill>
          <a:ln w="12700" cap="flat">
            <a:noFill/>
            <a:miter lim="400000"/>
          </a:ln>
          <a:effectLst/>
        </p:spPr>
        <p:txBody>
          <a:bodyPr wrap="square" lIns="0" tIns="0" rIns="0" bIns="0" numCol="1" anchor="t">
            <a:noAutofit/>
          </a:bodyPr>
          <a:lstStyle/>
          <a:p>
            <a:endParaRPr lang="en-GB" sz="1899" dirty="0">
              <a:latin typeface="+mj-lt"/>
            </a:endParaRPr>
          </a:p>
        </p:txBody>
      </p:sp>
      <p:sp>
        <p:nvSpPr>
          <p:cNvPr id="11" name="TextBox 20">
            <a:extLst>
              <a:ext uri="{FF2B5EF4-FFF2-40B4-BE49-F238E27FC236}">
                <a16:creationId xmlns:a16="http://schemas.microsoft.com/office/drawing/2014/main" xmlns="" id="{3805D00B-C78C-4EF6-9F60-F07F828C3853}"/>
              </a:ext>
            </a:extLst>
          </p:cNvPr>
          <p:cNvSpPr txBox="1"/>
          <p:nvPr/>
        </p:nvSpPr>
        <p:spPr>
          <a:xfrm>
            <a:off x="3853272" y="2361248"/>
            <a:ext cx="713657" cy="400110"/>
          </a:xfrm>
          <a:prstGeom prst="rect">
            <a:avLst/>
          </a:prstGeom>
          <a:noFill/>
        </p:spPr>
        <p:txBody>
          <a:bodyPr wrap="none" rtlCol="0" anchor="ctr">
            <a:spAutoFit/>
          </a:bodyPr>
          <a:lstStyle/>
          <a:p>
            <a:pPr algn="ctr"/>
            <a:r>
              <a:rPr lang="en-GB" sz="2000" b="1" dirty="0">
                <a:solidFill>
                  <a:schemeClr val="bg1"/>
                </a:solidFill>
                <a:latin typeface="+mj-lt"/>
                <a:cs typeface="Poppins" pitchFamily="2" charset="77"/>
              </a:rPr>
              <a:t>Crisis</a:t>
            </a:r>
          </a:p>
        </p:txBody>
      </p:sp>
      <p:sp>
        <p:nvSpPr>
          <p:cNvPr id="12" name="TextBox 21">
            <a:extLst>
              <a:ext uri="{FF2B5EF4-FFF2-40B4-BE49-F238E27FC236}">
                <a16:creationId xmlns:a16="http://schemas.microsoft.com/office/drawing/2014/main" xmlns="" id="{8111277F-D2A0-4D29-A484-B96F6D61A068}"/>
              </a:ext>
            </a:extLst>
          </p:cNvPr>
          <p:cNvSpPr txBox="1"/>
          <p:nvPr/>
        </p:nvSpPr>
        <p:spPr>
          <a:xfrm>
            <a:off x="3639673" y="3726186"/>
            <a:ext cx="1244956" cy="400110"/>
          </a:xfrm>
          <a:prstGeom prst="rect">
            <a:avLst/>
          </a:prstGeom>
          <a:noFill/>
        </p:spPr>
        <p:txBody>
          <a:bodyPr wrap="none" rtlCol="0" anchor="ctr">
            <a:spAutoFit/>
          </a:bodyPr>
          <a:lstStyle/>
          <a:p>
            <a:pPr algn="ctr"/>
            <a:r>
              <a:rPr lang="en-GB" sz="2000" b="1" dirty="0">
                <a:solidFill>
                  <a:schemeClr val="bg1"/>
                </a:solidFill>
                <a:latin typeface="+mj-lt"/>
                <a:cs typeface="Poppins" pitchFamily="2" charset="77"/>
              </a:rPr>
              <a:t>Insolvencia</a:t>
            </a:r>
          </a:p>
        </p:txBody>
      </p:sp>
      <p:sp>
        <p:nvSpPr>
          <p:cNvPr id="13" name="TextBox 22">
            <a:extLst>
              <a:ext uri="{FF2B5EF4-FFF2-40B4-BE49-F238E27FC236}">
                <a16:creationId xmlns:a16="http://schemas.microsoft.com/office/drawing/2014/main" xmlns="" id="{675891C7-9069-4D54-BEDE-133988DA6A1A}"/>
              </a:ext>
            </a:extLst>
          </p:cNvPr>
          <p:cNvSpPr txBox="1"/>
          <p:nvPr/>
        </p:nvSpPr>
        <p:spPr>
          <a:xfrm>
            <a:off x="3757571" y="5142872"/>
            <a:ext cx="910635" cy="707886"/>
          </a:xfrm>
          <a:prstGeom prst="rect">
            <a:avLst/>
          </a:prstGeom>
          <a:noFill/>
        </p:spPr>
        <p:txBody>
          <a:bodyPr wrap="none" rtlCol="0" anchor="ctr">
            <a:spAutoFit/>
          </a:bodyPr>
          <a:lstStyle/>
          <a:p>
            <a:pPr algn="ctr"/>
            <a:r>
              <a:rPr lang="en-GB" sz="2000" b="1" dirty="0">
                <a:solidFill>
                  <a:schemeClr val="bg1"/>
                </a:solidFill>
                <a:latin typeface="+mj-lt"/>
                <a:cs typeface="Poppins" pitchFamily="2" charset="77"/>
              </a:rPr>
              <a:t>Gira-</a:t>
            </a:r>
            <a:br>
              <a:rPr lang="en-GB" sz="2000" b="1" dirty="0">
                <a:solidFill>
                  <a:schemeClr val="bg1"/>
                </a:solidFill>
                <a:latin typeface="+mj-lt"/>
                <a:cs typeface="Poppins" pitchFamily="2" charset="77"/>
              </a:rPr>
            </a:br>
            <a:r>
              <a:rPr lang="en-GB" sz="2000" b="1" dirty="0">
                <a:solidFill>
                  <a:schemeClr val="bg1"/>
                </a:solidFill>
                <a:latin typeface="+mj-lt"/>
                <a:cs typeface="Poppins" pitchFamily="2" charset="77"/>
              </a:rPr>
              <a:t>alrededor de</a:t>
            </a:r>
          </a:p>
        </p:txBody>
      </p:sp>
      <p:sp>
        <p:nvSpPr>
          <p:cNvPr id="14" name="TextBox 23">
            <a:extLst>
              <a:ext uri="{FF2B5EF4-FFF2-40B4-BE49-F238E27FC236}">
                <a16:creationId xmlns:a16="http://schemas.microsoft.com/office/drawing/2014/main" xmlns="" id="{C5D7FD72-497C-4F23-997B-D8242B4826B6}"/>
              </a:ext>
            </a:extLst>
          </p:cNvPr>
          <p:cNvSpPr txBox="1"/>
          <p:nvPr/>
        </p:nvSpPr>
        <p:spPr>
          <a:xfrm>
            <a:off x="4795529" y="1847091"/>
            <a:ext cx="7228829" cy="1323439"/>
          </a:xfrm>
          <a:prstGeom prst="rect">
            <a:avLst/>
          </a:prstGeom>
          <a:noFill/>
        </p:spPr>
        <p:txBody>
          <a:bodyPr wrap="square" rtlCol="0" anchor="ctr">
            <a:spAutoFit/>
          </a:bodyPr>
          <a:lstStyle/>
          <a:p>
            <a:r>
              <a:rPr lang="en-GB" sz="2000" dirty="0">
                <a:solidFill>
                  <a:schemeClr val="bg1"/>
                </a:solidFill>
                <a:latin typeface="+mj-lt"/>
                <a:ea typeface="Lato Light" panose="020F0502020204030203" pitchFamily="34" charset="0"/>
                <a:cs typeface="Lato Light" panose="020F0502020204030203" pitchFamily="34" charset="0"/>
              </a:rPr>
              <a:t>Por lo general, se considera que una crisis empresarial es el estado de una empresa en el que su patrimonio está directamente amenazado y, por tanto, su continuidad está en riesgo. La gestión de la crisis también puede tener lugar fuera de los tribunales.</a:t>
            </a:r>
          </a:p>
        </p:txBody>
      </p:sp>
      <p:sp>
        <p:nvSpPr>
          <p:cNvPr id="15" name="TextBox 24">
            <a:extLst>
              <a:ext uri="{FF2B5EF4-FFF2-40B4-BE49-F238E27FC236}">
                <a16:creationId xmlns:a16="http://schemas.microsoft.com/office/drawing/2014/main" xmlns="" id="{FF6D624B-0754-4099-9BDB-D6396F9A38AB}"/>
              </a:ext>
            </a:extLst>
          </p:cNvPr>
          <p:cNvSpPr txBox="1"/>
          <p:nvPr/>
        </p:nvSpPr>
        <p:spPr>
          <a:xfrm>
            <a:off x="4884629" y="3199677"/>
            <a:ext cx="7139731" cy="1323439"/>
          </a:xfrm>
          <a:prstGeom prst="rect">
            <a:avLst/>
          </a:prstGeom>
          <a:noFill/>
        </p:spPr>
        <p:txBody>
          <a:bodyPr wrap="square" rtlCol="0" anchor="ctr">
            <a:spAutoFit/>
          </a:bodyPr>
          <a:lstStyle/>
          <a:p>
            <a:r>
              <a:rPr lang="en-GB" sz="2000" dirty="0">
                <a:solidFill>
                  <a:schemeClr val="bg1"/>
                </a:solidFill>
                <a:latin typeface="+mj-lt"/>
                <a:ea typeface="Lato Light" panose="020F0502020204030203" pitchFamily="34" charset="0"/>
                <a:cs typeface="Lato Light" panose="020F0502020204030203" pitchFamily="34" charset="0"/>
              </a:rPr>
              <a:t>En un sentido jurídico simplificado: la insolvencia es la incapacidad de cumplir permanentemente las obligaciones financieras existentes                                                     . Las formas de insolvencia son la incapacidad de pago y el </a:t>
            </a:r>
            <a:r>
              <a:rPr lang="en-GB" sz="2000" dirty="0" err="1">
                <a:solidFill>
                  <a:schemeClr val="bg1"/>
                </a:solidFill>
                <a:latin typeface="+mj-lt"/>
                <a:ea typeface="Lato Light" panose="020F0502020204030203" pitchFamily="34" charset="0"/>
                <a:cs typeface="Lato Light" panose="020F0502020204030203" pitchFamily="34" charset="0"/>
              </a:rPr>
              <a:t>sobreendeudamiento</a:t>
            </a:r>
            <a:endParaRPr lang="en-GB" sz="2000" dirty="0">
              <a:solidFill>
                <a:schemeClr val="bg1"/>
              </a:solidFill>
              <a:latin typeface="+mj-lt"/>
              <a:ea typeface="Lato Light" panose="020F0502020204030203" pitchFamily="34" charset="0"/>
              <a:cs typeface="Lato Light" panose="020F0502020204030203" pitchFamily="34" charset="0"/>
            </a:endParaRPr>
          </a:p>
          <a:p>
            <a:r>
              <a:rPr lang="en-GB" sz="2000" dirty="0">
                <a:solidFill>
                  <a:schemeClr val="bg1"/>
                </a:solidFill>
                <a:latin typeface="+mj-lt"/>
                <a:ea typeface="Lato Light" panose="020F0502020204030203" pitchFamily="34" charset="0"/>
                <a:cs typeface="Lato Light" panose="020F0502020204030203" pitchFamily="34" charset="0"/>
              </a:rPr>
              <a:t>La insolvencia es por definición un procedimiento judicial</a:t>
            </a:r>
          </a:p>
        </p:txBody>
      </p:sp>
      <p:sp>
        <p:nvSpPr>
          <p:cNvPr id="16" name="TextBox 25">
            <a:extLst>
              <a:ext uri="{FF2B5EF4-FFF2-40B4-BE49-F238E27FC236}">
                <a16:creationId xmlns:a16="http://schemas.microsoft.com/office/drawing/2014/main" xmlns="" id="{349E4709-A2A7-41AA-94D8-60D20828F2FE}"/>
              </a:ext>
            </a:extLst>
          </p:cNvPr>
          <p:cNvSpPr txBox="1"/>
          <p:nvPr/>
        </p:nvSpPr>
        <p:spPr>
          <a:xfrm>
            <a:off x="4795529" y="4619512"/>
            <a:ext cx="7354269" cy="1938992"/>
          </a:xfrm>
          <a:prstGeom prst="rect">
            <a:avLst/>
          </a:prstGeom>
          <a:noFill/>
        </p:spPr>
        <p:txBody>
          <a:bodyPr wrap="square" rtlCol="0" anchor="ctr">
            <a:spAutoFit/>
          </a:bodyPr>
          <a:lstStyle/>
          <a:p>
            <a:r>
              <a:rPr lang="en-GB" sz="2000" dirty="0">
                <a:solidFill>
                  <a:schemeClr val="bg1"/>
                </a:solidFill>
                <a:latin typeface="+mj-lt"/>
                <a:ea typeface="Lato Light" panose="020F0502020204030203" pitchFamily="34" charset="0"/>
                <a:cs typeface="Lato Light" panose="020F0502020204030203" pitchFamily="34" charset="0"/>
              </a:rPr>
              <a:t>La gestión de la recuperación es la aplicación de una serie de medidas necesarias para proteger a la empresa de la insolvencia y devolverla a la normalidad operativa y a la solvencia. La gestión de la recuperación suele requerir un fuerte liderazgo y puede incluir la reestructuración y los despidos, la investigación de las causas profundas del fracaso y los programas a largo plazo para reactivar la empresa.</a:t>
            </a:r>
          </a:p>
        </p:txBody>
      </p:sp>
    </p:spTree>
    <p:extLst>
      <p:ext uri="{BB962C8B-B14F-4D97-AF65-F5344CB8AC3E}">
        <p14:creationId xmlns:p14="http://schemas.microsoft.com/office/powerpoint/2010/main" val="19806462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27461" y="3080323"/>
            <a:ext cx="5461709" cy="697353"/>
          </a:xfrm>
        </p:spPr>
        <p:txBody>
          <a:bodyPr/>
          <a:lstStyle/>
          <a:p>
            <a:r>
              <a:rPr lang="en-GB" sz="4400" dirty="0"/>
              <a:t>Siguiente: Módulo 2 Búsqueda de señales de alerta temprana</a:t>
            </a:r>
          </a:p>
          <a:p>
            <a:endParaRPr lang="en-GB" sz="4400" dirty="0"/>
          </a:p>
        </p:txBody>
      </p:sp>
      <p:sp>
        <p:nvSpPr>
          <p:cNvPr id="23" name="Text Placeholder 22"/>
          <p:cNvSpPr>
            <a:spLocks noGrp="1"/>
          </p:cNvSpPr>
          <p:nvPr>
            <p:ph type="body" sz="quarter" idx="17"/>
          </p:nvPr>
        </p:nvSpPr>
        <p:spPr>
          <a:xfrm>
            <a:off x="7718098" y="4070996"/>
            <a:ext cx="3951388" cy="751113"/>
          </a:xfrm>
        </p:spPr>
        <p:txBody>
          <a:bodyPr>
            <a:normAutofit/>
          </a:bodyPr>
          <a:lstStyle/>
          <a:p>
            <a:r>
              <a:rPr lang="en-GB" sz="2000" dirty="0"/>
              <a:t>www.smartupproject.eu</a:t>
            </a:r>
          </a:p>
        </p:txBody>
      </p:sp>
      <p:grpSp>
        <p:nvGrpSpPr>
          <p:cNvPr id="10" name="Google Shape;664;p39"/>
          <p:cNvGrpSpPr/>
          <p:nvPr/>
        </p:nvGrpSpPr>
        <p:grpSpPr>
          <a:xfrm>
            <a:off x="7142053" y="4060110"/>
            <a:ext cx="301041" cy="301041"/>
            <a:chOff x="5941025" y="3634400"/>
            <a:chExt cx="467650" cy="467650"/>
          </a:xfrm>
        </p:grpSpPr>
        <p:sp>
          <p:nvSpPr>
            <p:cNvPr id="11" name="Google Shape;665;p39"/>
            <p:cNvSpPr/>
            <p:nvPr/>
          </p:nvSpPr>
          <p:spPr>
            <a:xfrm>
              <a:off x="5941025" y="3634400"/>
              <a:ext cx="467650" cy="467650"/>
            </a:xfrm>
            <a:custGeom>
              <a:avLst/>
              <a:gdLst/>
              <a:ahLst/>
              <a:cxnLst/>
              <a:rect l="l" t="t" r="r" b="b"/>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2" name="Google Shape;666;p39"/>
            <p:cNvSpPr/>
            <p:nvPr/>
          </p:nvSpPr>
          <p:spPr>
            <a:xfrm>
              <a:off x="6211975" y="3753150"/>
              <a:ext cx="19525" cy="18900"/>
            </a:xfrm>
            <a:custGeom>
              <a:avLst/>
              <a:gdLst/>
              <a:ahLst/>
              <a:cxnLst/>
              <a:rect l="l" t="t" r="r" b="b"/>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3" name="Google Shape;667;p39"/>
            <p:cNvSpPr/>
            <p:nvPr/>
          </p:nvSpPr>
          <p:spPr>
            <a:xfrm>
              <a:off x="5943475" y="3695900"/>
              <a:ext cx="177800" cy="351350"/>
            </a:xfrm>
            <a:custGeom>
              <a:avLst/>
              <a:gdLst/>
              <a:ahLst/>
              <a:cxnLst/>
              <a:rect l="l" t="t" r="r" b="b"/>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4" name="Google Shape;668;p39"/>
            <p:cNvSpPr/>
            <p:nvPr/>
          </p:nvSpPr>
          <p:spPr>
            <a:xfrm>
              <a:off x="6128575" y="3695900"/>
              <a:ext cx="86475" cy="47525"/>
            </a:xfrm>
            <a:custGeom>
              <a:avLst/>
              <a:gdLst/>
              <a:ahLst/>
              <a:cxnLst/>
              <a:rect l="l" t="t" r="r" b="b"/>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5" name="Google Shape;669;p39"/>
            <p:cNvSpPr/>
            <p:nvPr/>
          </p:nvSpPr>
          <p:spPr>
            <a:xfrm>
              <a:off x="6357500" y="3940075"/>
              <a:ext cx="18900" cy="34725"/>
            </a:xfrm>
            <a:custGeom>
              <a:avLst/>
              <a:gdLst/>
              <a:ahLst/>
              <a:cxnLst/>
              <a:rect l="l" t="t" r="r" b="b"/>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6" name="Google Shape;670;p39"/>
            <p:cNvSpPr/>
            <p:nvPr/>
          </p:nvSpPr>
          <p:spPr>
            <a:xfrm>
              <a:off x="6202850" y="3720875"/>
              <a:ext cx="204000" cy="278875"/>
            </a:xfrm>
            <a:custGeom>
              <a:avLst/>
              <a:gdLst/>
              <a:ahLst/>
              <a:cxnLst/>
              <a:rect l="l" t="t" r="r" b="b"/>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grpSp>
    </p:spTree>
    <p:extLst>
      <p:ext uri="{BB962C8B-B14F-4D97-AF65-F5344CB8AC3E}">
        <p14:creationId xmlns:p14="http://schemas.microsoft.com/office/powerpoint/2010/main" val="43336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platzhalter 32">
            <a:extLst>
              <a:ext uri="{FF2B5EF4-FFF2-40B4-BE49-F238E27FC236}">
                <a16:creationId xmlns:a16="http://schemas.microsoft.com/office/drawing/2014/main" xmlns="" id="{FCDA0349-4ACF-42A2-9A08-4FD30F57369C}"/>
              </a:ext>
            </a:extLst>
          </p:cNvPr>
          <p:cNvSpPr>
            <a:spLocks noGrp="1"/>
          </p:cNvSpPr>
          <p:nvPr>
            <p:ph type="body" sz="quarter" idx="13"/>
          </p:nvPr>
        </p:nvSpPr>
        <p:spPr/>
        <p:txBody>
          <a:bodyPr>
            <a:normAutofit/>
          </a:bodyPr>
          <a:lstStyle/>
          <a:p>
            <a:r>
              <a:rPr lang="en-GB" b="1" dirty="0"/>
              <a:t>WATCH- </a:t>
            </a:r>
            <a:r>
              <a:rPr lang="en-GB" dirty="0"/>
              <a:t>Conozca las definiciones clave</a:t>
            </a:r>
          </a:p>
        </p:txBody>
      </p:sp>
      <p:sp>
        <p:nvSpPr>
          <p:cNvPr id="25" name="Rechteck 24">
            <a:extLst>
              <a:ext uri="{FF2B5EF4-FFF2-40B4-BE49-F238E27FC236}">
                <a16:creationId xmlns:a16="http://schemas.microsoft.com/office/drawing/2014/main" xmlns="" id="{40BC27F4-D010-4482-BAAD-34D3A8756294}"/>
              </a:ext>
            </a:extLst>
          </p:cNvPr>
          <p:cNvSpPr/>
          <p:nvPr/>
        </p:nvSpPr>
        <p:spPr>
          <a:xfrm>
            <a:off x="550278" y="6310824"/>
            <a:ext cx="7015179" cy="260502"/>
          </a:xfrm>
          <a:prstGeom prst="rect">
            <a:avLst/>
          </a:prstGeom>
        </p:spPr>
        <p:txBody>
          <a:bodyPr vert="horz" wrap="square" lIns="81580" tIns="40790" rIns="81580" bIns="40790" rtlCol="0">
            <a:spAutoFit/>
          </a:bodyPr>
          <a:lstStyle/>
          <a:p>
            <a:pPr defTabSz="1087636">
              <a:lnSpc>
                <a:spcPts val="1500"/>
              </a:lnSpc>
              <a:spcBef>
                <a:spcPct val="20000"/>
              </a:spcBef>
            </a:pPr>
            <a:r>
              <a:rPr lang="en-GB" sz="1000" dirty="0">
                <a:latin typeface="+mj-lt"/>
              </a:rPr>
              <a:t>Fuente: One Minute Economics | </a:t>
            </a:r>
            <a:r>
              <a:rPr lang="en-GB" sz="1000" dirty="0" err="1">
                <a:latin typeface="+mj-lt"/>
              </a:rPr>
              <a:t>Youtube: </a:t>
            </a:r>
            <a:r>
              <a:rPr lang="en-GB" sz="1000">
                <a:hlinkClick r:id="rId4"/>
              </a:rPr>
              <a:t>https://www.youtube.com/watch?v=ahJgK59g_Ro</a:t>
            </a:r>
            <a:endParaRPr lang="en-GB" sz="1000" dirty="0">
              <a:latin typeface="+mj-lt"/>
            </a:endParaRPr>
          </a:p>
        </p:txBody>
      </p:sp>
      <p:pic>
        <p:nvPicPr>
          <p:cNvPr id="6" name="Picture 22" descr="iMac.png">
            <a:extLst>
              <a:ext uri="{FF2B5EF4-FFF2-40B4-BE49-F238E27FC236}">
                <a16:creationId xmlns:a16="http://schemas.microsoft.com/office/drawing/2014/main" xmlns="" id="{FB91477B-EF32-474A-AAFC-4CEC83E46D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0243" y="1642311"/>
            <a:ext cx="5428649" cy="4802162"/>
          </a:xfrm>
          <a:prstGeom prst="rect">
            <a:avLst/>
          </a:prstGeom>
        </p:spPr>
      </p:pic>
      <p:pic>
        <p:nvPicPr>
          <p:cNvPr id="2" name="Onlinemedien 1" title="Insolvency vs. Default vs. Bankruptcy: Three Terms Defined, Explained and Compared in One Minute">
            <a:hlinkClick r:id="" action="ppaction://media"/>
            <a:extLst>
              <a:ext uri="{FF2B5EF4-FFF2-40B4-BE49-F238E27FC236}">
                <a16:creationId xmlns:a16="http://schemas.microsoft.com/office/drawing/2014/main" xmlns="" id="{1AD27E59-6A24-4F19-8B6A-1C50B4FEB2B4}"/>
              </a:ext>
            </a:extLst>
          </p:cNvPr>
          <p:cNvPicPr>
            <a:picLocks noRot="1" noChangeAspect="1"/>
          </p:cNvPicPr>
          <p:nvPr>
            <a:videoFile r:link="rId1"/>
          </p:nvPr>
        </p:nvPicPr>
        <p:blipFill>
          <a:blip r:embed="rId6"/>
          <a:stretch>
            <a:fillRect/>
          </a:stretch>
        </p:blipFill>
        <p:spPr>
          <a:xfrm>
            <a:off x="5073022" y="2298952"/>
            <a:ext cx="4017946" cy="2260095"/>
          </a:xfrm>
          <a:prstGeom prst="rect">
            <a:avLst/>
          </a:prstGeom>
        </p:spPr>
      </p:pic>
      <p:sp>
        <p:nvSpPr>
          <p:cNvPr id="3" name="TextBox 2">
            <a:extLst>
              <a:ext uri="{FF2B5EF4-FFF2-40B4-BE49-F238E27FC236}">
                <a16:creationId xmlns:a16="http://schemas.microsoft.com/office/drawing/2014/main" xmlns="" id="{D7BCDA46-1EF5-4134-81C4-9002CDB11A24}"/>
              </a:ext>
            </a:extLst>
          </p:cNvPr>
          <p:cNvSpPr txBox="1"/>
          <p:nvPr/>
        </p:nvSpPr>
        <p:spPr>
          <a:xfrm>
            <a:off x="457200" y="2156127"/>
            <a:ext cx="3614057" cy="3385542"/>
          </a:xfrm>
          <a:prstGeom prst="rect">
            <a:avLst/>
          </a:prstGeom>
          <a:solidFill>
            <a:srgbClr val="E53292"/>
          </a:solidFill>
        </p:spPr>
        <p:txBody>
          <a:bodyPr wrap="square" rtlCol="0">
            <a:spAutoFit/>
          </a:bodyPr>
          <a:lstStyle/>
          <a:p>
            <a:r>
              <a:rPr lang="en-IE" sz="2800" b="1" dirty="0">
                <a:solidFill>
                  <a:schemeClr val="bg1"/>
                </a:solidFill>
                <a:latin typeface="+mj-lt"/>
              </a:rPr>
              <a:t>EJERCICIO:-</a:t>
            </a:r>
          </a:p>
          <a:p>
            <a:endParaRPr lang="en-IE" sz="2800" b="1" dirty="0">
              <a:solidFill>
                <a:schemeClr val="bg1"/>
              </a:solidFill>
              <a:latin typeface="+mj-lt"/>
            </a:endParaRPr>
          </a:p>
          <a:p>
            <a:r>
              <a:rPr lang="en-IE" sz="2800" b="1" dirty="0">
                <a:solidFill>
                  <a:schemeClr val="bg1"/>
                </a:solidFill>
                <a:latin typeface="+mj-lt"/>
              </a:rPr>
              <a:t>VEA ESTE VIDEO INSIGHTFUL DE LA ECONOMÍA DE UN MINUTO PARA ACLARAR LAS DEFINICIONES INVOLUCRADAS. </a:t>
            </a:r>
          </a:p>
          <a:p>
            <a:endParaRPr lang="en-IE" b="1" dirty="0">
              <a:solidFill>
                <a:schemeClr val="bg1"/>
              </a:solidFill>
              <a:latin typeface="+mj-lt"/>
            </a:endParaRPr>
          </a:p>
        </p:txBody>
      </p:sp>
    </p:spTree>
    <p:extLst>
      <p:ext uri="{BB962C8B-B14F-4D97-AF65-F5344CB8AC3E}">
        <p14:creationId xmlns:p14="http://schemas.microsoft.com/office/powerpoint/2010/main" val="95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8A146B9-863E-DA4E-A7A1-061013511F85}"/>
              </a:ext>
            </a:extLst>
          </p:cNvPr>
          <p:cNvSpPr/>
          <p:nvPr/>
        </p:nvSpPr>
        <p:spPr>
          <a:xfrm>
            <a:off x="8550234" y="6317673"/>
            <a:ext cx="3389535" cy="43938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a:p>
        </p:txBody>
      </p:sp>
      <p:sp>
        <p:nvSpPr>
          <p:cNvPr id="2" name="Textplatzhalter 1">
            <a:extLst>
              <a:ext uri="{FF2B5EF4-FFF2-40B4-BE49-F238E27FC236}">
                <a16:creationId xmlns:a16="http://schemas.microsoft.com/office/drawing/2014/main" xmlns="" id="{79441155-F233-4D7B-BE18-27144DF2C0A2}"/>
              </a:ext>
            </a:extLst>
          </p:cNvPr>
          <p:cNvSpPr>
            <a:spLocks noGrp="1"/>
          </p:cNvSpPr>
          <p:nvPr>
            <p:ph type="body" sz="quarter" idx="13"/>
          </p:nvPr>
        </p:nvSpPr>
        <p:spPr>
          <a:xfrm>
            <a:off x="2716696" y="707980"/>
            <a:ext cx="9223073" cy="697353"/>
          </a:xfrm>
        </p:spPr>
        <p:txBody>
          <a:bodyPr>
            <a:normAutofit fontScale="85000" lnSpcReduction="10000"/>
          </a:bodyPr>
          <a:lstStyle/>
          <a:p>
            <a:r>
              <a:rPr lang="en-IE" sz="3600" dirty="0">
                <a:solidFill>
                  <a:schemeClr val="tx1"/>
                </a:solidFill>
              </a:rPr>
              <a:t>Las 4 razones clave por las que una crisis empresarial es </a:t>
            </a:r>
            <a:r>
              <a:rPr lang="en-GB" sz="3600" dirty="0">
                <a:solidFill>
                  <a:schemeClr val="tx1"/>
                </a:solidFill>
              </a:rPr>
              <a:t>complicada ..</a:t>
            </a:r>
          </a:p>
        </p:txBody>
      </p:sp>
      <p:sp>
        <p:nvSpPr>
          <p:cNvPr id="4" name="Subtitle 2">
            <a:extLst>
              <a:ext uri="{FF2B5EF4-FFF2-40B4-BE49-F238E27FC236}">
                <a16:creationId xmlns:a16="http://schemas.microsoft.com/office/drawing/2014/main" xmlns="" id="{E3EB615A-D3AB-435C-B904-15E5E2620C24}"/>
              </a:ext>
            </a:extLst>
          </p:cNvPr>
          <p:cNvSpPr txBox="1">
            <a:spLocks/>
          </p:cNvSpPr>
          <p:nvPr/>
        </p:nvSpPr>
        <p:spPr>
          <a:xfrm>
            <a:off x="132009" y="2450297"/>
            <a:ext cx="3053556" cy="353563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Superar una crisis financiera o empresarial es una de las tareas de gestión más difíciles.</a:t>
            </a:r>
          </a:p>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Sin apoyo externo (por ejemplo, de asesores empresariales, consultores de gestión, abogados, expertos del sector) a menudo es difícilmente manejable.</a:t>
            </a:r>
          </a:p>
        </p:txBody>
      </p:sp>
      <p:sp>
        <p:nvSpPr>
          <p:cNvPr id="5" name="Rechteck 4">
            <a:extLst>
              <a:ext uri="{FF2B5EF4-FFF2-40B4-BE49-F238E27FC236}">
                <a16:creationId xmlns:a16="http://schemas.microsoft.com/office/drawing/2014/main" xmlns="" id="{90BB7AA0-8653-4721-BB63-871C0153FCCE}"/>
              </a:ext>
            </a:extLst>
          </p:cNvPr>
          <p:cNvSpPr/>
          <p:nvPr/>
        </p:nvSpPr>
        <p:spPr>
          <a:xfrm>
            <a:off x="10895908" y="-314841"/>
            <a:ext cx="274434" cy="369332"/>
          </a:xfrm>
          <a:prstGeom prst="rect">
            <a:avLst/>
          </a:prstGeom>
        </p:spPr>
        <p:txBody>
          <a:bodyPr wrap="none">
            <a:spAutoFit/>
          </a:bodyPr>
          <a:lstStyle/>
          <a:p>
            <a:r>
              <a:rPr lang="en-GB" dirty="0"/>
              <a:t>s</a:t>
            </a:r>
          </a:p>
        </p:txBody>
      </p:sp>
      <p:sp>
        <p:nvSpPr>
          <p:cNvPr id="17" name="Shape 24581">
            <a:extLst>
              <a:ext uri="{FF2B5EF4-FFF2-40B4-BE49-F238E27FC236}">
                <a16:creationId xmlns:a16="http://schemas.microsoft.com/office/drawing/2014/main" xmlns="" id="{54C85D4F-536E-4C63-A3A0-277CCFECF078}"/>
              </a:ext>
            </a:extLst>
          </p:cNvPr>
          <p:cNvSpPr/>
          <p:nvPr/>
        </p:nvSpPr>
        <p:spPr>
          <a:xfrm>
            <a:off x="8165979" y="3617228"/>
            <a:ext cx="1373862" cy="753885"/>
          </a:xfrm>
          <a:custGeom>
            <a:avLst/>
            <a:gdLst/>
            <a:ahLst/>
            <a:cxnLst>
              <a:cxn ang="0">
                <a:pos x="wd2" y="hd2"/>
              </a:cxn>
              <a:cxn ang="5400000">
                <a:pos x="wd2" y="hd2"/>
              </a:cxn>
              <a:cxn ang="10800000">
                <a:pos x="wd2" y="hd2"/>
              </a:cxn>
              <a:cxn ang="16200000">
                <a:pos x="wd2" y="hd2"/>
              </a:cxn>
            </a:cxnLst>
            <a:rect l="0" t="0" r="r" b="b"/>
            <a:pathLst>
              <a:path w="21600" h="21600" extrusionOk="0">
                <a:moveTo>
                  <a:pt x="8897" y="0"/>
                </a:moveTo>
                <a:lnTo>
                  <a:pt x="0" y="21600"/>
                </a:lnTo>
                <a:lnTo>
                  <a:pt x="8897" y="21600"/>
                </a:lnTo>
                <a:lnTo>
                  <a:pt x="12014" y="21600"/>
                </a:lnTo>
                <a:lnTo>
                  <a:pt x="12703" y="21600"/>
                </a:lnTo>
                <a:lnTo>
                  <a:pt x="21600" y="0"/>
                </a:lnTo>
                <a:lnTo>
                  <a:pt x="8897" y="0"/>
                </a:ln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mj-lt"/>
            </a:endParaRPr>
          </a:p>
        </p:txBody>
      </p:sp>
      <p:sp>
        <p:nvSpPr>
          <p:cNvPr id="18" name="Shape 24582">
            <a:extLst>
              <a:ext uri="{FF2B5EF4-FFF2-40B4-BE49-F238E27FC236}">
                <a16:creationId xmlns:a16="http://schemas.microsoft.com/office/drawing/2014/main" xmlns="" id="{99A70E2C-EF96-4872-B9EF-D42CA8B308CA}"/>
              </a:ext>
            </a:extLst>
          </p:cNvPr>
          <p:cNvSpPr/>
          <p:nvPr/>
        </p:nvSpPr>
        <p:spPr>
          <a:xfrm>
            <a:off x="8166228" y="2184655"/>
            <a:ext cx="527220" cy="2186458"/>
          </a:xfrm>
          <a:prstGeom prst="rect">
            <a:avLst/>
          </a:prstGeom>
          <a:solidFill>
            <a:schemeClr val="accent3"/>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19" name="Shape 24583">
            <a:extLst>
              <a:ext uri="{FF2B5EF4-FFF2-40B4-BE49-F238E27FC236}">
                <a16:creationId xmlns:a16="http://schemas.microsoft.com/office/drawing/2014/main" xmlns="" id="{031AA974-A293-4ED9-A815-9512D2DE3D88}"/>
              </a:ext>
            </a:extLst>
          </p:cNvPr>
          <p:cNvSpPr/>
          <p:nvPr/>
        </p:nvSpPr>
        <p:spPr>
          <a:xfrm>
            <a:off x="8165978" y="1911783"/>
            <a:ext cx="789195" cy="272872"/>
          </a:xfrm>
          <a:custGeom>
            <a:avLst/>
            <a:gdLst/>
            <a:ahLst/>
            <a:cxnLst>
              <a:cxn ang="0">
                <a:pos x="wd2" y="hd2"/>
              </a:cxn>
              <a:cxn ang="5400000">
                <a:pos x="wd2" y="hd2"/>
              </a:cxn>
              <a:cxn ang="10800000">
                <a:pos x="wd2" y="hd2"/>
              </a:cxn>
              <a:cxn ang="16200000">
                <a:pos x="wd2" y="hd2"/>
              </a:cxn>
            </a:cxnLst>
            <a:rect l="0" t="0" r="r" b="b"/>
            <a:pathLst>
              <a:path w="21600" h="21600" extrusionOk="0">
                <a:moveTo>
                  <a:pt x="7222" y="149"/>
                </a:moveTo>
                <a:lnTo>
                  <a:pt x="21600" y="0"/>
                </a:lnTo>
                <a:lnTo>
                  <a:pt x="14585" y="21600"/>
                </a:lnTo>
                <a:lnTo>
                  <a:pt x="0" y="21600"/>
                </a:lnTo>
                <a:lnTo>
                  <a:pt x="7222" y="149"/>
                </a:lnTo>
                <a:close/>
              </a:path>
            </a:pathLst>
          </a:custGeom>
          <a:solidFill>
            <a:schemeClr val="accent3">
              <a:lumMod val="60000"/>
              <a:lumOff val="40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0" name="Shape 24584">
            <a:extLst>
              <a:ext uri="{FF2B5EF4-FFF2-40B4-BE49-F238E27FC236}">
                <a16:creationId xmlns:a16="http://schemas.microsoft.com/office/drawing/2014/main" xmlns="" id="{D2A419E0-82D5-491C-86F5-A2058A27FC4B}"/>
              </a:ext>
            </a:extLst>
          </p:cNvPr>
          <p:cNvSpPr/>
          <p:nvPr/>
        </p:nvSpPr>
        <p:spPr>
          <a:xfrm>
            <a:off x="8693449" y="1910180"/>
            <a:ext cx="263610" cy="2460933"/>
          </a:xfrm>
          <a:custGeom>
            <a:avLst/>
            <a:gdLst/>
            <a:ahLst/>
            <a:cxnLst>
              <a:cxn ang="0">
                <a:pos x="wd2" y="hd2"/>
              </a:cxn>
              <a:cxn ang="5400000">
                <a:pos x="wd2" y="hd2"/>
              </a:cxn>
              <a:cxn ang="10800000">
                <a:pos x="wd2" y="hd2"/>
              </a:cxn>
              <a:cxn ang="16200000">
                <a:pos x="wd2" y="hd2"/>
              </a:cxn>
            </a:cxnLst>
            <a:rect l="0" t="0" r="r" b="b"/>
            <a:pathLst>
              <a:path w="21600" h="21600" extrusionOk="0">
                <a:moveTo>
                  <a:pt x="0" y="2399"/>
                </a:moveTo>
                <a:lnTo>
                  <a:pt x="21485" y="0"/>
                </a:lnTo>
                <a:lnTo>
                  <a:pt x="21600" y="18556"/>
                </a:lnTo>
                <a:lnTo>
                  <a:pt x="0" y="21600"/>
                </a:lnTo>
                <a:lnTo>
                  <a:pt x="0" y="2399"/>
                </a:lnTo>
                <a:close/>
              </a:path>
            </a:pathLst>
          </a:custGeom>
          <a:solidFill>
            <a:schemeClr val="accent3">
              <a:lumMod val="75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1" name="Shape 24593">
            <a:extLst>
              <a:ext uri="{FF2B5EF4-FFF2-40B4-BE49-F238E27FC236}">
                <a16:creationId xmlns:a16="http://schemas.microsoft.com/office/drawing/2014/main" xmlns="" id="{F604066D-C8BF-4A43-BBA1-C1EFB33E1DD0}"/>
              </a:ext>
            </a:extLst>
          </p:cNvPr>
          <p:cNvSpPr/>
          <p:nvPr/>
        </p:nvSpPr>
        <p:spPr>
          <a:xfrm>
            <a:off x="10148059" y="3617228"/>
            <a:ext cx="1373862" cy="753885"/>
          </a:xfrm>
          <a:custGeom>
            <a:avLst/>
            <a:gdLst/>
            <a:ahLst/>
            <a:cxnLst>
              <a:cxn ang="0">
                <a:pos x="wd2" y="hd2"/>
              </a:cxn>
              <a:cxn ang="5400000">
                <a:pos x="wd2" y="hd2"/>
              </a:cxn>
              <a:cxn ang="10800000">
                <a:pos x="wd2" y="hd2"/>
              </a:cxn>
              <a:cxn ang="16200000">
                <a:pos x="wd2" y="hd2"/>
              </a:cxn>
            </a:cxnLst>
            <a:rect l="0" t="0" r="r" b="b"/>
            <a:pathLst>
              <a:path w="21600" h="21600" extrusionOk="0">
                <a:moveTo>
                  <a:pt x="8897" y="0"/>
                </a:moveTo>
                <a:lnTo>
                  <a:pt x="0" y="21600"/>
                </a:lnTo>
                <a:lnTo>
                  <a:pt x="8897" y="21600"/>
                </a:lnTo>
                <a:lnTo>
                  <a:pt x="12014" y="21600"/>
                </a:lnTo>
                <a:lnTo>
                  <a:pt x="12703" y="21600"/>
                </a:lnTo>
                <a:lnTo>
                  <a:pt x="21600" y="0"/>
                </a:lnTo>
                <a:lnTo>
                  <a:pt x="8897" y="0"/>
                </a:ln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mj-lt"/>
            </a:endParaRPr>
          </a:p>
        </p:txBody>
      </p:sp>
      <p:sp>
        <p:nvSpPr>
          <p:cNvPr id="22" name="Shape 24594">
            <a:extLst>
              <a:ext uri="{FF2B5EF4-FFF2-40B4-BE49-F238E27FC236}">
                <a16:creationId xmlns:a16="http://schemas.microsoft.com/office/drawing/2014/main" xmlns="" id="{5447EBBE-9AB5-4843-8DCF-010695D45AA8}"/>
              </a:ext>
            </a:extLst>
          </p:cNvPr>
          <p:cNvSpPr/>
          <p:nvPr/>
        </p:nvSpPr>
        <p:spPr>
          <a:xfrm>
            <a:off x="10148309" y="2184158"/>
            <a:ext cx="527220" cy="2186458"/>
          </a:xfrm>
          <a:prstGeom prst="rect">
            <a:avLst/>
          </a:prstGeom>
          <a:solidFill>
            <a:schemeClr val="accent4"/>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3" name="Shape 24595">
            <a:extLst>
              <a:ext uri="{FF2B5EF4-FFF2-40B4-BE49-F238E27FC236}">
                <a16:creationId xmlns:a16="http://schemas.microsoft.com/office/drawing/2014/main" xmlns="" id="{7F487F64-AE29-48DB-9B3A-AF6164415513}"/>
              </a:ext>
            </a:extLst>
          </p:cNvPr>
          <p:cNvSpPr/>
          <p:nvPr/>
        </p:nvSpPr>
        <p:spPr>
          <a:xfrm>
            <a:off x="10148061" y="1911783"/>
            <a:ext cx="789195" cy="272872"/>
          </a:xfrm>
          <a:custGeom>
            <a:avLst/>
            <a:gdLst/>
            <a:ahLst/>
            <a:cxnLst>
              <a:cxn ang="0">
                <a:pos x="wd2" y="hd2"/>
              </a:cxn>
              <a:cxn ang="5400000">
                <a:pos x="wd2" y="hd2"/>
              </a:cxn>
              <a:cxn ang="10800000">
                <a:pos x="wd2" y="hd2"/>
              </a:cxn>
              <a:cxn ang="16200000">
                <a:pos x="wd2" y="hd2"/>
              </a:cxn>
            </a:cxnLst>
            <a:rect l="0" t="0" r="r" b="b"/>
            <a:pathLst>
              <a:path w="21600" h="21600" extrusionOk="0">
                <a:moveTo>
                  <a:pt x="7222" y="149"/>
                </a:moveTo>
                <a:lnTo>
                  <a:pt x="21600" y="0"/>
                </a:lnTo>
                <a:lnTo>
                  <a:pt x="14585" y="21600"/>
                </a:lnTo>
                <a:lnTo>
                  <a:pt x="0" y="21600"/>
                </a:lnTo>
                <a:lnTo>
                  <a:pt x="7222" y="149"/>
                </a:lnTo>
                <a:close/>
              </a:path>
            </a:pathLst>
          </a:custGeom>
          <a:solidFill>
            <a:schemeClr val="accent4">
              <a:lumMod val="60000"/>
              <a:lumOff val="40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4" name="Shape 24596">
            <a:extLst>
              <a:ext uri="{FF2B5EF4-FFF2-40B4-BE49-F238E27FC236}">
                <a16:creationId xmlns:a16="http://schemas.microsoft.com/office/drawing/2014/main" xmlns="" id="{DBDF488E-515C-4177-8FE1-971DB6095C57}"/>
              </a:ext>
            </a:extLst>
          </p:cNvPr>
          <p:cNvSpPr/>
          <p:nvPr/>
        </p:nvSpPr>
        <p:spPr>
          <a:xfrm>
            <a:off x="10675533" y="1910180"/>
            <a:ext cx="263610" cy="2460933"/>
          </a:xfrm>
          <a:custGeom>
            <a:avLst/>
            <a:gdLst/>
            <a:ahLst/>
            <a:cxnLst>
              <a:cxn ang="0">
                <a:pos x="wd2" y="hd2"/>
              </a:cxn>
              <a:cxn ang="5400000">
                <a:pos x="wd2" y="hd2"/>
              </a:cxn>
              <a:cxn ang="10800000">
                <a:pos x="wd2" y="hd2"/>
              </a:cxn>
              <a:cxn ang="16200000">
                <a:pos x="wd2" y="hd2"/>
              </a:cxn>
            </a:cxnLst>
            <a:rect l="0" t="0" r="r" b="b"/>
            <a:pathLst>
              <a:path w="21600" h="21600" extrusionOk="0">
                <a:moveTo>
                  <a:pt x="0" y="2399"/>
                </a:moveTo>
                <a:lnTo>
                  <a:pt x="21485" y="0"/>
                </a:lnTo>
                <a:lnTo>
                  <a:pt x="21600" y="18556"/>
                </a:lnTo>
                <a:lnTo>
                  <a:pt x="0" y="21600"/>
                </a:lnTo>
                <a:lnTo>
                  <a:pt x="0" y="2399"/>
                </a:lnTo>
                <a:close/>
              </a:path>
            </a:pathLst>
          </a:custGeom>
          <a:solidFill>
            <a:schemeClr val="accent4">
              <a:lumMod val="75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5" name="Shape 24605">
            <a:extLst>
              <a:ext uri="{FF2B5EF4-FFF2-40B4-BE49-F238E27FC236}">
                <a16:creationId xmlns:a16="http://schemas.microsoft.com/office/drawing/2014/main" xmlns="" id="{BA98B2D1-5F62-4697-869E-B6359C4B7424}"/>
              </a:ext>
            </a:extLst>
          </p:cNvPr>
          <p:cNvSpPr/>
          <p:nvPr/>
        </p:nvSpPr>
        <p:spPr>
          <a:xfrm>
            <a:off x="3894855" y="3613974"/>
            <a:ext cx="1758043" cy="753885"/>
          </a:xfrm>
          <a:custGeom>
            <a:avLst/>
            <a:gdLst/>
            <a:ahLst/>
            <a:cxnLst>
              <a:cxn ang="0">
                <a:pos x="wd2" y="hd2"/>
              </a:cxn>
              <a:cxn ang="5400000">
                <a:pos x="wd2" y="hd2"/>
              </a:cxn>
              <a:cxn ang="10800000">
                <a:pos x="wd2" y="hd2"/>
              </a:cxn>
              <a:cxn ang="16200000">
                <a:pos x="wd2" y="hd2"/>
              </a:cxn>
            </a:cxnLst>
            <a:rect l="0" t="0" r="r" b="b"/>
            <a:pathLst>
              <a:path w="21600" h="21600" extrusionOk="0">
                <a:moveTo>
                  <a:pt x="13989" y="0"/>
                </a:moveTo>
                <a:lnTo>
                  <a:pt x="0" y="21600"/>
                </a:lnTo>
                <a:lnTo>
                  <a:pt x="7611" y="21600"/>
                </a:lnTo>
                <a:lnTo>
                  <a:pt x="21600" y="0"/>
                </a:lnTo>
                <a:lnTo>
                  <a:pt x="13989" y="0"/>
                </a:ln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mj-lt"/>
            </a:endParaRPr>
          </a:p>
        </p:txBody>
      </p:sp>
      <p:sp>
        <p:nvSpPr>
          <p:cNvPr id="26" name="Shape 24606">
            <a:extLst>
              <a:ext uri="{FF2B5EF4-FFF2-40B4-BE49-F238E27FC236}">
                <a16:creationId xmlns:a16="http://schemas.microsoft.com/office/drawing/2014/main" xmlns="" id="{B649C673-4E1C-4E7A-8124-0C8A1E4EC731}"/>
              </a:ext>
            </a:extLst>
          </p:cNvPr>
          <p:cNvSpPr/>
          <p:nvPr/>
        </p:nvSpPr>
        <p:spPr>
          <a:xfrm rot="1560000">
            <a:off x="3996423" y="2169653"/>
            <a:ext cx="527220" cy="2186458"/>
          </a:xfrm>
          <a:prstGeom prst="rect">
            <a:avLst/>
          </a:prstGeom>
          <a:solidFill>
            <a:schemeClr val="accent1"/>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7" name="Shape 24607">
            <a:extLst>
              <a:ext uri="{FF2B5EF4-FFF2-40B4-BE49-F238E27FC236}">
                <a16:creationId xmlns:a16="http://schemas.microsoft.com/office/drawing/2014/main" xmlns="" id="{3FDB26CF-9758-4BE9-A851-9EB72B8F46C8}"/>
              </a:ext>
            </a:extLst>
          </p:cNvPr>
          <p:cNvSpPr/>
          <p:nvPr/>
        </p:nvSpPr>
        <p:spPr>
          <a:xfrm rot="1560000">
            <a:off x="4521678" y="2079401"/>
            <a:ext cx="791080" cy="272872"/>
          </a:xfrm>
          <a:custGeom>
            <a:avLst/>
            <a:gdLst/>
            <a:ahLst/>
            <a:cxnLst>
              <a:cxn ang="0">
                <a:pos x="wd2" y="hd2"/>
              </a:cxn>
              <a:cxn ang="5400000">
                <a:pos x="wd2" y="hd2"/>
              </a:cxn>
              <a:cxn ang="10800000">
                <a:pos x="wd2" y="hd2"/>
              </a:cxn>
              <a:cxn ang="16200000">
                <a:pos x="wd2" y="hd2"/>
              </a:cxn>
            </a:cxnLst>
            <a:rect l="0" t="0" r="r" b="b"/>
            <a:pathLst>
              <a:path w="21600" h="21600" extrusionOk="0">
                <a:moveTo>
                  <a:pt x="7205" y="149"/>
                </a:moveTo>
                <a:lnTo>
                  <a:pt x="21600" y="0"/>
                </a:lnTo>
                <a:lnTo>
                  <a:pt x="14447" y="21600"/>
                </a:lnTo>
                <a:lnTo>
                  <a:pt x="0" y="21600"/>
                </a:lnTo>
                <a:lnTo>
                  <a:pt x="7205" y="149"/>
                </a:lnTo>
                <a:close/>
              </a:path>
            </a:pathLst>
          </a:custGeom>
          <a:solidFill>
            <a:schemeClr val="accent1">
              <a:lumMod val="60000"/>
              <a:lumOff val="40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8" name="Shape 24608">
            <a:extLst>
              <a:ext uri="{FF2B5EF4-FFF2-40B4-BE49-F238E27FC236}">
                <a16:creationId xmlns:a16="http://schemas.microsoft.com/office/drawing/2014/main" xmlns="" id="{FC7F8704-5A6E-4917-BEED-E970C032BA59}"/>
              </a:ext>
            </a:extLst>
          </p:cNvPr>
          <p:cNvSpPr/>
          <p:nvPr/>
        </p:nvSpPr>
        <p:spPr>
          <a:xfrm rot="1560000">
            <a:off x="4543570" y="2082852"/>
            <a:ext cx="263610" cy="2460933"/>
          </a:xfrm>
          <a:custGeom>
            <a:avLst/>
            <a:gdLst/>
            <a:ahLst/>
            <a:cxnLst>
              <a:cxn ang="0">
                <a:pos x="wd2" y="hd2"/>
              </a:cxn>
              <a:cxn ang="5400000">
                <a:pos x="wd2" y="hd2"/>
              </a:cxn>
              <a:cxn ang="10800000">
                <a:pos x="wd2" y="hd2"/>
              </a:cxn>
              <a:cxn ang="16200000">
                <a:pos x="wd2" y="hd2"/>
              </a:cxn>
            </a:cxnLst>
            <a:rect l="0" t="0" r="r" b="b"/>
            <a:pathLst>
              <a:path w="21600" h="21600" extrusionOk="0">
                <a:moveTo>
                  <a:pt x="0" y="2415"/>
                </a:moveTo>
                <a:lnTo>
                  <a:pt x="21600" y="0"/>
                </a:lnTo>
                <a:lnTo>
                  <a:pt x="21600" y="18556"/>
                </a:lnTo>
                <a:lnTo>
                  <a:pt x="0" y="21600"/>
                </a:lnTo>
                <a:lnTo>
                  <a:pt x="0" y="2415"/>
                </a:lnTo>
                <a:close/>
              </a:path>
            </a:pathLst>
          </a:custGeom>
          <a:solidFill>
            <a:schemeClr val="accent1">
              <a:lumMod val="75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29" name="Shape 24617">
            <a:extLst>
              <a:ext uri="{FF2B5EF4-FFF2-40B4-BE49-F238E27FC236}">
                <a16:creationId xmlns:a16="http://schemas.microsoft.com/office/drawing/2014/main" xmlns="" id="{426E3B35-1DE4-4AD4-A486-CFBE7D555BAF}"/>
              </a:ext>
            </a:extLst>
          </p:cNvPr>
          <p:cNvSpPr/>
          <p:nvPr/>
        </p:nvSpPr>
        <p:spPr>
          <a:xfrm>
            <a:off x="6240627" y="3617228"/>
            <a:ext cx="1373862" cy="753885"/>
          </a:xfrm>
          <a:custGeom>
            <a:avLst/>
            <a:gdLst/>
            <a:ahLst/>
            <a:cxnLst>
              <a:cxn ang="0">
                <a:pos x="wd2" y="hd2"/>
              </a:cxn>
              <a:cxn ang="5400000">
                <a:pos x="wd2" y="hd2"/>
              </a:cxn>
              <a:cxn ang="10800000">
                <a:pos x="wd2" y="hd2"/>
              </a:cxn>
              <a:cxn ang="16200000">
                <a:pos x="wd2" y="hd2"/>
              </a:cxn>
            </a:cxnLst>
            <a:rect l="0" t="0" r="r" b="b"/>
            <a:pathLst>
              <a:path w="21600" h="21600" extrusionOk="0">
                <a:moveTo>
                  <a:pt x="8897" y="0"/>
                </a:moveTo>
                <a:lnTo>
                  <a:pt x="0" y="21600"/>
                </a:lnTo>
                <a:lnTo>
                  <a:pt x="8897" y="21600"/>
                </a:lnTo>
                <a:lnTo>
                  <a:pt x="12014" y="21600"/>
                </a:lnTo>
                <a:lnTo>
                  <a:pt x="12703" y="21600"/>
                </a:lnTo>
                <a:lnTo>
                  <a:pt x="21600" y="0"/>
                </a:lnTo>
                <a:lnTo>
                  <a:pt x="8897" y="0"/>
                </a:ln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mj-lt"/>
            </a:endParaRPr>
          </a:p>
        </p:txBody>
      </p:sp>
      <p:sp>
        <p:nvSpPr>
          <p:cNvPr id="30" name="Shape 24618">
            <a:extLst>
              <a:ext uri="{FF2B5EF4-FFF2-40B4-BE49-F238E27FC236}">
                <a16:creationId xmlns:a16="http://schemas.microsoft.com/office/drawing/2014/main" xmlns="" id="{21E56F12-EB82-4AB7-9521-D48995BA3979}"/>
              </a:ext>
            </a:extLst>
          </p:cNvPr>
          <p:cNvSpPr/>
          <p:nvPr/>
        </p:nvSpPr>
        <p:spPr>
          <a:xfrm>
            <a:off x="6240876" y="2184158"/>
            <a:ext cx="527220" cy="2186458"/>
          </a:xfrm>
          <a:prstGeom prst="rect">
            <a:avLst/>
          </a:prstGeom>
          <a:solidFill>
            <a:schemeClr val="accent2"/>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31" name="Shape 24619">
            <a:extLst>
              <a:ext uri="{FF2B5EF4-FFF2-40B4-BE49-F238E27FC236}">
                <a16:creationId xmlns:a16="http://schemas.microsoft.com/office/drawing/2014/main" xmlns="" id="{D2CA892B-4370-476C-8016-2029AD28B541}"/>
              </a:ext>
            </a:extLst>
          </p:cNvPr>
          <p:cNvSpPr/>
          <p:nvPr/>
        </p:nvSpPr>
        <p:spPr>
          <a:xfrm>
            <a:off x="6240627" y="1911783"/>
            <a:ext cx="791079" cy="272872"/>
          </a:xfrm>
          <a:custGeom>
            <a:avLst/>
            <a:gdLst/>
            <a:ahLst/>
            <a:cxnLst>
              <a:cxn ang="0">
                <a:pos x="wd2" y="hd2"/>
              </a:cxn>
              <a:cxn ang="5400000">
                <a:pos x="wd2" y="hd2"/>
              </a:cxn>
              <a:cxn ang="10800000">
                <a:pos x="wd2" y="hd2"/>
              </a:cxn>
              <a:cxn ang="16200000">
                <a:pos x="wd2" y="hd2"/>
              </a:cxn>
            </a:cxnLst>
            <a:rect l="0" t="0" r="r" b="b"/>
            <a:pathLst>
              <a:path w="21600" h="21600" extrusionOk="0">
                <a:moveTo>
                  <a:pt x="7205" y="149"/>
                </a:moveTo>
                <a:lnTo>
                  <a:pt x="21600" y="0"/>
                </a:lnTo>
                <a:lnTo>
                  <a:pt x="14447" y="21600"/>
                </a:lnTo>
                <a:lnTo>
                  <a:pt x="0" y="21600"/>
                </a:lnTo>
                <a:lnTo>
                  <a:pt x="7205" y="149"/>
                </a:lnTo>
                <a:close/>
              </a:path>
            </a:pathLst>
          </a:custGeom>
          <a:solidFill>
            <a:schemeClr val="accent2">
              <a:lumMod val="60000"/>
              <a:lumOff val="40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32" name="Shape 24620">
            <a:extLst>
              <a:ext uri="{FF2B5EF4-FFF2-40B4-BE49-F238E27FC236}">
                <a16:creationId xmlns:a16="http://schemas.microsoft.com/office/drawing/2014/main" xmlns="" id="{6FE1B571-4EC5-4E46-8C5E-EA10002A7493}"/>
              </a:ext>
            </a:extLst>
          </p:cNvPr>
          <p:cNvSpPr/>
          <p:nvPr/>
        </p:nvSpPr>
        <p:spPr>
          <a:xfrm>
            <a:off x="6768097" y="1910180"/>
            <a:ext cx="263610" cy="2460933"/>
          </a:xfrm>
          <a:custGeom>
            <a:avLst/>
            <a:gdLst/>
            <a:ahLst/>
            <a:cxnLst>
              <a:cxn ang="0">
                <a:pos x="wd2" y="hd2"/>
              </a:cxn>
              <a:cxn ang="5400000">
                <a:pos x="wd2" y="hd2"/>
              </a:cxn>
              <a:cxn ang="10800000">
                <a:pos x="wd2" y="hd2"/>
              </a:cxn>
              <a:cxn ang="16200000">
                <a:pos x="wd2" y="hd2"/>
              </a:cxn>
            </a:cxnLst>
            <a:rect l="0" t="0" r="r" b="b"/>
            <a:pathLst>
              <a:path w="21600" h="21600" extrusionOk="0">
                <a:moveTo>
                  <a:pt x="0" y="2415"/>
                </a:moveTo>
                <a:lnTo>
                  <a:pt x="21600" y="0"/>
                </a:lnTo>
                <a:lnTo>
                  <a:pt x="21600" y="18556"/>
                </a:lnTo>
                <a:lnTo>
                  <a:pt x="0" y="21600"/>
                </a:lnTo>
                <a:lnTo>
                  <a:pt x="0" y="2415"/>
                </a:lnTo>
                <a:close/>
              </a:path>
            </a:pathLst>
          </a:custGeom>
          <a:solidFill>
            <a:schemeClr val="accent2">
              <a:lumMod val="75000"/>
            </a:schemeClr>
          </a:solidFill>
          <a:ln w="12700" cap="flat">
            <a:noFill/>
            <a:miter lim="400000"/>
          </a:ln>
          <a:effectLst/>
        </p:spPr>
        <p:txBody>
          <a:bodyPr wrap="square" lIns="26796" tIns="26796" rIns="26796" bIns="26796" numCol="1" anchor="ctr">
            <a:noAutofit/>
          </a:bodyPr>
          <a:lstStyle/>
          <a:p>
            <a:endParaRPr lang="en-GB" sz="1899" dirty="0">
              <a:latin typeface="+mj-lt"/>
            </a:endParaRPr>
          </a:p>
        </p:txBody>
      </p:sp>
      <p:sp>
        <p:nvSpPr>
          <p:cNvPr id="33" name="TextBox 57">
            <a:extLst>
              <a:ext uri="{FF2B5EF4-FFF2-40B4-BE49-F238E27FC236}">
                <a16:creationId xmlns:a16="http://schemas.microsoft.com/office/drawing/2014/main" xmlns="" id="{42EFC8CB-F5DC-4B7F-936D-F458E69EB80E}"/>
              </a:ext>
            </a:extLst>
          </p:cNvPr>
          <p:cNvSpPr txBox="1"/>
          <p:nvPr/>
        </p:nvSpPr>
        <p:spPr>
          <a:xfrm>
            <a:off x="3291007" y="4940242"/>
            <a:ext cx="1986278" cy="1754326"/>
          </a:xfrm>
          <a:prstGeom prst="rect">
            <a:avLst/>
          </a:prstGeom>
          <a:noFill/>
        </p:spPr>
        <p:txBody>
          <a:bodyPr wrap="square" rtlCol="0" anchor="t">
            <a:spAutoFit/>
          </a:bodyPr>
          <a:lstStyle/>
          <a:p>
            <a:pPr>
              <a:spcBef>
                <a:spcPts val="675"/>
              </a:spcBef>
            </a:pPr>
            <a:r>
              <a:rPr lang="en-GB" dirty="0">
                <a:latin typeface="+mj-lt"/>
                <a:ea typeface="Lato Light" panose="020F0502020204030203" pitchFamily="34" charset="0"/>
                <a:cs typeface="Lato Light" panose="020F0502020204030203" pitchFamily="34" charset="0"/>
              </a:rPr>
              <a:t>Cada empresa y cada crisis corporativa es diferente. No hay remedios patentados ni planos</a:t>
            </a:r>
            <a:r>
              <a:rPr lang="en-GB" sz="1600" dirty="0">
                <a:latin typeface="+mj-lt"/>
                <a:ea typeface="Lato Light" panose="020F0502020204030203" pitchFamily="34" charset="0"/>
                <a:cs typeface="Lato Light" panose="020F0502020204030203" pitchFamily="34" charset="0"/>
              </a:rPr>
              <a:t>. </a:t>
            </a:r>
          </a:p>
        </p:txBody>
      </p:sp>
      <p:sp>
        <p:nvSpPr>
          <p:cNvPr id="34" name="TextBox 58">
            <a:extLst>
              <a:ext uri="{FF2B5EF4-FFF2-40B4-BE49-F238E27FC236}">
                <a16:creationId xmlns:a16="http://schemas.microsoft.com/office/drawing/2014/main" xmlns="" id="{A8C2AC8F-E6AC-4557-97ED-017FDD5D05A8}"/>
              </a:ext>
            </a:extLst>
          </p:cNvPr>
          <p:cNvSpPr txBox="1"/>
          <p:nvPr/>
        </p:nvSpPr>
        <p:spPr>
          <a:xfrm>
            <a:off x="3345961" y="4534894"/>
            <a:ext cx="2022431" cy="369332"/>
          </a:xfrm>
          <a:prstGeom prst="rect">
            <a:avLst/>
          </a:prstGeom>
          <a:noFill/>
        </p:spPr>
        <p:txBody>
          <a:bodyPr wrap="square" rtlCol="0" anchor="ctr">
            <a:spAutoFit/>
          </a:bodyPr>
          <a:lstStyle/>
          <a:p>
            <a:r>
              <a:rPr lang="en-GB" b="1" dirty="0">
                <a:solidFill>
                  <a:schemeClr val="accent1"/>
                </a:solidFill>
                <a:latin typeface="+mj-lt"/>
                <a:cs typeface="Poppins" pitchFamily="2" charset="77"/>
              </a:rPr>
              <a:t>No hay planos</a:t>
            </a:r>
          </a:p>
        </p:txBody>
      </p:sp>
      <p:sp>
        <p:nvSpPr>
          <p:cNvPr id="35" name="TextBox 61">
            <a:extLst>
              <a:ext uri="{FF2B5EF4-FFF2-40B4-BE49-F238E27FC236}">
                <a16:creationId xmlns:a16="http://schemas.microsoft.com/office/drawing/2014/main" xmlns="" id="{C06DF7B0-665A-4348-8854-A223AAEEB4CD}"/>
              </a:ext>
            </a:extLst>
          </p:cNvPr>
          <p:cNvSpPr txBox="1"/>
          <p:nvPr/>
        </p:nvSpPr>
        <p:spPr>
          <a:xfrm>
            <a:off x="5344087" y="4909157"/>
            <a:ext cx="2339934" cy="1815882"/>
          </a:xfrm>
          <a:prstGeom prst="rect">
            <a:avLst/>
          </a:prstGeom>
          <a:noFill/>
        </p:spPr>
        <p:txBody>
          <a:bodyPr wrap="square" rtlCol="0" anchor="t">
            <a:spAutoFit/>
          </a:bodyPr>
          <a:lstStyle/>
          <a:p>
            <a:pPr>
              <a:spcBef>
                <a:spcPts val="675"/>
              </a:spcBef>
            </a:pPr>
            <a:r>
              <a:rPr lang="en-GB" sz="1600" dirty="0">
                <a:latin typeface="+mj-lt"/>
                <a:ea typeface="Lato Light" panose="020F0502020204030203" pitchFamily="34" charset="0"/>
                <a:cs typeface="Lato Light" panose="020F0502020204030203" pitchFamily="34" charset="0"/>
              </a:rPr>
              <a:t>Las decisiones existenciales deben tomarse bajo una gran presión de tiempo. Cuanto más avanza la crisis, más limitado es el margen de maniobra y mayor la presión para actuar.</a:t>
            </a:r>
          </a:p>
        </p:txBody>
      </p:sp>
      <p:sp>
        <p:nvSpPr>
          <p:cNvPr id="36" name="TextBox 62">
            <a:extLst>
              <a:ext uri="{FF2B5EF4-FFF2-40B4-BE49-F238E27FC236}">
                <a16:creationId xmlns:a16="http://schemas.microsoft.com/office/drawing/2014/main" xmlns="" id="{1E7532D0-3F26-484A-93EA-49022F70E968}"/>
              </a:ext>
            </a:extLst>
          </p:cNvPr>
          <p:cNvSpPr txBox="1"/>
          <p:nvPr/>
        </p:nvSpPr>
        <p:spPr>
          <a:xfrm>
            <a:off x="5368390" y="4534894"/>
            <a:ext cx="2058582" cy="369332"/>
          </a:xfrm>
          <a:prstGeom prst="rect">
            <a:avLst/>
          </a:prstGeom>
          <a:noFill/>
        </p:spPr>
        <p:txBody>
          <a:bodyPr wrap="square" rtlCol="0" anchor="ctr">
            <a:spAutoFit/>
          </a:bodyPr>
          <a:lstStyle/>
          <a:p>
            <a:r>
              <a:rPr lang="en-GB" b="1" dirty="0">
                <a:solidFill>
                  <a:schemeClr val="accent2"/>
                </a:solidFill>
                <a:latin typeface="+mj-lt"/>
                <a:cs typeface="Poppins" pitchFamily="2" charset="77"/>
              </a:rPr>
              <a:t>Presión del tiempo</a:t>
            </a:r>
          </a:p>
        </p:txBody>
      </p:sp>
      <p:sp>
        <p:nvSpPr>
          <p:cNvPr id="37" name="TextBox 64">
            <a:extLst>
              <a:ext uri="{FF2B5EF4-FFF2-40B4-BE49-F238E27FC236}">
                <a16:creationId xmlns:a16="http://schemas.microsoft.com/office/drawing/2014/main" xmlns="" id="{ABBE4CB4-8706-467C-AD1C-5BCA7B535858}"/>
              </a:ext>
            </a:extLst>
          </p:cNvPr>
          <p:cNvSpPr txBox="1"/>
          <p:nvPr/>
        </p:nvSpPr>
        <p:spPr>
          <a:xfrm>
            <a:off x="7734512" y="4941178"/>
            <a:ext cx="2339933" cy="1815882"/>
          </a:xfrm>
          <a:prstGeom prst="rect">
            <a:avLst/>
          </a:prstGeom>
          <a:noFill/>
        </p:spPr>
        <p:txBody>
          <a:bodyPr wrap="square" rtlCol="0" anchor="t">
            <a:spAutoFit/>
          </a:bodyPr>
          <a:lstStyle/>
          <a:p>
            <a:pPr>
              <a:spcBef>
                <a:spcPts val="675"/>
              </a:spcBef>
            </a:pPr>
            <a:r>
              <a:rPr lang="en-GB" sz="1600" dirty="0">
                <a:latin typeface="+mj-lt"/>
                <a:ea typeface="Lato Light" panose="020F0502020204030203" pitchFamily="34" charset="0"/>
                <a:cs typeface="Lato Light" panose="020F0502020204030203" pitchFamily="34" charset="0"/>
              </a:rPr>
              <a:t>Los datos disponibles son casi siempre inadecuados. La preparación de la información para crear una base para la toma de decisiones consume tiempo y recursos valiosos.</a:t>
            </a:r>
          </a:p>
        </p:txBody>
      </p:sp>
      <p:sp>
        <p:nvSpPr>
          <p:cNvPr id="38" name="TextBox 65">
            <a:extLst>
              <a:ext uri="{FF2B5EF4-FFF2-40B4-BE49-F238E27FC236}">
                <a16:creationId xmlns:a16="http://schemas.microsoft.com/office/drawing/2014/main" xmlns="" id="{0F7AB840-1AF6-471D-8375-B3D6A55A13AA}"/>
              </a:ext>
            </a:extLst>
          </p:cNvPr>
          <p:cNvSpPr txBox="1"/>
          <p:nvPr/>
        </p:nvSpPr>
        <p:spPr>
          <a:xfrm>
            <a:off x="7672172" y="4534895"/>
            <a:ext cx="2022431" cy="369332"/>
          </a:xfrm>
          <a:prstGeom prst="rect">
            <a:avLst/>
          </a:prstGeom>
          <a:noFill/>
        </p:spPr>
        <p:txBody>
          <a:bodyPr wrap="square" rtlCol="0" anchor="ctr">
            <a:spAutoFit/>
          </a:bodyPr>
          <a:lstStyle/>
          <a:p>
            <a:r>
              <a:rPr lang="en-GB" b="1" dirty="0">
                <a:solidFill>
                  <a:schemeClr val="accent3"/>
                </a:solidFill>
                <a:latin typeface="+mj-lt"/>
                <a:cs typeface="Poppins" pitchFamily="2" charset="77"/>
              </a:rPr>
              <a:t>(No) Datos</a:t>
            </a:r>
          </a:p>
        </p:txBody>
      </p:sp>
      <p:sp>
        <p:nvSpPr>
          <p:cNvPr id="39" name="TextBox 67">
            <a:extLst>
              <a:ext uri="{FF2B5EF4-FFF2-40B4-BE49-F238E27FC236}">
                <a16:creationId xmlns:a16="http://schemas.microsoft.com/office/drawing/2014/main" xmlns="" id="{28463D15-DC62-4B52-913A-238881A7A256}"/>
              </a:ext>
            </a:extLst>
          </p:cNvPr>
          <p:cNvSpPr txBox="1"/>
          <p:nvPr/>
        </p:nvSpPr>
        <p:spPr>
          <a:xfrm>
            <a:off x="9917338" y="4941178"/>
            <a:ext cx="2339932" cy="1815882"/>
          </a:xfrm>
          <a:prstGeom prst="rect">
            <a:avLst/>
          </a:prstGeom>
          <a:noFill/>
        </p:spPr>
        <p:txBody>
          <a:bodyPr wrap="square" rtlCol="0" anchor="t">
            <a:spAutoFit/>
          </a:bodyPr>
          <a:lstStyle/>
          <a:p>
            <a:pPr>
              <a:spcBef>
                <a:spcPts val="675"/>
              </a:spcBef>
            </a:pPr>
            <a:r>
              <a:rPr lang="en-GB" sz="1600" dirty="0">
                <a:latin typeface="+mj-lt"/>
                <a:ea typeface="Lato Light" panose="020F0502020204030203" pitchFamily="34" charset="0"/>
                <a:cs typeface="Lato Light" panose="020F0502020204030203" pitchFamily="34" charset="0"/>
              </a:rPr>
              <a:t>La superación de una crisis requiere un alto grado de conocimientos metodológicos, organizativos, de liderazgo y de comunicación por parte de las personas implicadas.</a:t>
            </a:r>
          </a:p>
        </p:txBody>
      </p:sp>
      <p:sp>
        <p:nvSpPr>
          <p:cNvPr id="40" name="TextBox 68">
            <a:extLst>
              <a:ext uri="{FF2B5EF4-FFF2-40B4-BE49-F238E27FC236}">
                <a16:creationId xmlns:a16="http://schemas.microsoft.com/office/drawing/2014/main" xmlns="" id="{18DD8A69-4232-4A21-9339-95BC0C681B44}"/>
              </a:ext>
            </a:extLst>
          </p:cNvPr>
          <p:cNvSpPr txBox="1"/>
          <p:nvPr/>
        </p:nvSpPr>
        <p:spPr>
          <a:xfrm>
            <a:off x="9917338" y="4534894"/>
            <a:ext cx="2022431" cy="369332"/>
          </a:xfrm>
          <a:prstGeom prst="rect">
            <a:avLst/>
          </a:prstGeom>
          <a:noFill/>
        </p:spPr>
        <p:txBody>
          <a:bodyPr wrap="square" rtlCol="0" anchor="ctr">
            <a:spAutoFit/>
          </a:bodyPr>
          <a:lstStyle/>
          <a:p>
            <a:r>
              <a:rPr lang="en-GB" b="1" dirty="0">
                <a:solidFill>
                  <a:schemeClr val="accent4"/>
                </a:solidFill>
                <a:latin typeface="+mj-lt"/>
                <a:cs typeface="Poppins" pitchFamily="2" charset="77"/>
              </a:rPr>
              <a:t>Conocimiento</a:t>
            </a:r>
          </a:p>
        </p:txBody>
      </p:sp>
    </p:spTree>
    <p:extLst>
      <p:ext uri="{BB962C8B-B14F-4D97-AF65-F5344CB8AC3E}">
        <p14:creationId xmlns:p14="http://schemas.microsoft.com/office/powerpoint/2010/main" val="289358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7418B8E-A75B-4C4A-9ED7-AA7DC441C474}"/>
              </a:ext>
            </a:extLst>
          </p:cNvPr>
          <p:cNvSpPr>
            <a:spLocks noGrp="1"/>
          </p:cNvSpPr>
          <p:nvPr>
            <p:ph type="body" sz="quarter" idx="11"/>
          </p:nvPr>
        </p:nvSpPr>
        <p:spPr>
          <a:xfrm>
            <a:off x="842754" y="2505312"/>
            <a:ext cx="5830189" cy="1582271"/>
          </a:xfrm>
        </p:spPr>
        <p:txBody>
          <a:bodyPr/>
          <a:lstStyle/>
          <a:p>
            <a:r>
              <a:rPr lang="en-IE" sz="4800" b="1" dirty="0">
                <a:solidFill>
                  <a:schemeClr val="bg1"/>
                </a:solidFill>
              </a:rPr>
              <a:t>El proceso vital del reconocimiento</a:t>
            </a:r>
          </a:p>
          <a:p>
            <a:r>
              <a:rPr lang="en-IE" dirty="0"/>
              <a:t>Establecer </a:t>
            </a:r>
            <a:r>
              <a:rPr lang="en-IE" sz="4800" dirty="0">
                <a:solidFill>
                  <a:schemeClr val="bg1"/>
                </a:solidFill>
              </a:rPr>
              <a:t>las </a:t>
            </a:r>
            <a:r>
              <a:rPr lang="en-IE" sz="4800" b="1" dirty="0">
                <a:solidFill>
                  <a:schemeClr val="bg1"/>
                </a:solidFill>
              </a:rPr>
              <a:t>5 </a:t>
            </a:r>
            <a:r>
              <a:rPr lang="en-IE" sz="4800" dirty="0">
                <a:solidFill>
                  <a:schemeClr val="bg1"/>
                </a:solidFill>
              </a:rPr>
              <a:t>etapas claras para reconocer una crisis. </a:t>
            </a:r>
            <a:endParaRPr lang="en-GB" sz="4800" dirty="0">
              <a:solidFill>
                <a:schemeClr val="bg1"/>
              </a:solidFill>
            </a:endParaRPr>
          </a:p>
        </p:txBody>
      </p:sp>
      <p:pic>
        <p:nvPicPr>
          <p:cNvPr id="4" name="Picture 3" descr="A picture containing sea slug&#10;&#10;Description automatically generated">
            <a:extLst>
              <a:ext uri="{FF2B5EF4-FFF2-40B4-BE49-F238E27FC236}">
                <a16:creationId xmlns:a16="http://schemas.microsoft.com/office/drawing/2014/main" xmlns="" id="{04BF55BC-517A-4081-BB20-3AFFEA51D857}"/>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6672943" y="1971109"/>
            <a:ext cx="5126400" cy="2491231"/>
          </a:xfrm>
          <a:prstGeom prst="rect">
            <a:avLst/>
          </a:prstGeom>
        </p:spPr>
      </p:pic>
    </p:spTree>
    <p:extLst>
      <p:ext uri="{BB962C8B-B14F-4D97-AF65-F5344CB8AC3E}">
        <p14:creationId xmlns:p14="http://schemas.microsoft.com/office/powerpoint/2010/main" val="259956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79441155-F233-4D7B-BE18-27144DF2C0A2}"/>
              </a:ext>
            </a:extLst>
          </p:cNvPr>
          <p:cNvSpPr>
            <a:spLocks noGrp="1"/>
          </p:cNvSpPr>
          <p:nvPr>
            <p:ph type="body" sz="quarter" idx="13"/>
          </p:nvPr>
        </p:nvSpPr>
        <p:spPr>
          <a:xfrm>
            <a:off x="2317967" y="568549"/>
            <a:ext cx="8852375" cy="697353"/>
          </a:xfrm>
        </p:spPr>
        <p:txBody>
          <a:bodyPr>
            <a:normAutofit/>
          </a:bodyPr>
          <a:lstStyle/>
          <a:p>
            <a:r>
              <a:rPr lang="en-GB" sz="4000" dirty="0"/>
              <a:t>El proceso de reconocimiento</a:t>
            </a:r>
          </a:p>
        </p:txBody>
      </p:sp>
      <p:sp>
        <p:nvSpPr>
          <p:cNvPr id="4" name="Subtitle 2">
            <a:extLst>
              <a:ext uri="{FF2B5EF4-FFF2-40B4-BE49-F238E27FC236}">
                <a16:creationId xmlns:a16="http://schemas.microsoft.com/office/drawing/2014/main" xmlns="" id="{E3EB615A-D3AB-435C-B904-15E5E2620C24}"/>
              </a:ext>
            </a:extLst>
          </p:cNvPr>
          <p:cNvSpPr txBox="1">
            <a:spLocks/>
          </p:cNvSpPr>
          <p:nvPr/>
        </p:nvSpPr>
        <p:spPr>
          <a:xfrm>
            <a:off x="122949" y="2363401"/>
            <a:ext cx="3494707" cy="346791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200" dirty="0">
                <a:solidFill>
                  <a:schemeClr val="tx1"/>
                </a:solidFill>
                <a:latin typeface="+mj-lt"/>
                <a:ea typeface="Open Sans Light" panose="020B0306030504020204" pitchFamily="34" charset="0"/>
                <a:cs typeface="Open Sans Light" panose="020B0306030504020204" pitchFamily="34" charset="0"/>
              </a:rPr>
              <a:t>El éxito de la gestión de crisis depende en gran medida de la apertura de las personas implicadas. Hay que reconocer las señales de alarma y dominar los nuevos retos una y otra vez en todas las fases de la crisis. Esto requiere un alto grado de capacidad de cambio y atención.</a:t>
            </a:r>
          </a:p>
        </p:txBody>
      </p:sp>
      <p:sp>
        <p:nvSpPr>
          <p:cNvPr id="5" name="Rechteck 4">
            <a:extLst>
              <a:ext uri="{FF2B5EF4-FFF2-40B4-BE49-F238E27FC236}">
                <a16:creationId xmlns:a16="http://schemas.microsoft.com/office/drawing/2014/main" xmlns="" id="{90BB7AA0-8653-4721-BB63-871C0153FCCE}"/>
              </a:ext>
            </a:extLst>
          </p:cNvPr>
          <p:cNvSpPr/>
          <p:nvPr/>
        </p:nvSpPr>
        <p:spPr>
          <a:xfrm>
            <a:off x="10895908" y="-314841"/>
            <a:ext cx="274434" cy="369332"/>
          </a:xfrm>
          <a:prstGeom prst="rect">
            <a:avLst/>
          </a:prstGeom>
        </p:spPr>
        <p:txBody>
          <a:bodyPr wrap="none">
            <a:spAutoFit/>
          </a:bodyPr>
          <a:lstStyle/>
          <a:p>
            <a:r>
              <a:rPr lang="en-GB" dirty="0"/>
              <a:t>s</a:t>
            </a:r>
          </a:p>
        </p:txBody>
      </p:sp>
      <p:grpSp>
        <p:nvGrpSpPr>
          <p:cNvPr id="41" name="Group 18204">
            <a:extLst>
              <a:ext uri="{FF2B5EF4-FFF2-40B4-BE49-F238E27FC236}">
                <a16:creationId xmlns:a16="http://schemas.microsoft.com/office/drawing/2014/main" xmlns="" id="{FF8C09B4-1A13-4F3B-924F-463BA83AA442}"/>
              </a:ext>
            </a:extLst>
          </p:cNvPr>
          <p:cNvGrpSpPr/>
          <p:nvPr/>
        </p:nvGrpSpPr>
        <p:grpSpPr>
          <a:xfrm>
            <a:off x="4097420" y="3345984"/>
            <a:ext cx="1415796" cy="1577513"/>
            <a:chOff x="0" y="0"/>
            <a:chExt cx="1905957" cy="2123662"/>
          </a:xfrm>
        </p:grpSpPr>
        <p:sp>
          <p:nvSpPr>
            <p:cNvPr id="42" name="Shape 18202">
              <a:extLst>
                <a:ext uri="{FF2B5EF4-FFF2-40B4-BE49-F238E27FC236}">
                  <a16:creationId xmlns:a16="http://schemas.microsoft.com/office/drawing/2014/main" xmlns="" id="{402A1EEB-AAC1-4829-9E23-90384FBB8B71}"/>
                </a:ext>
              </a:extLst>
            </p:cNvPr>
            <p:cNvSpPr/>
            <p:nvPr/>
          </p:nvSpPr>
          <p:spPr>
            <a:xfrm>
              <a:off x="328241" y="0"/>
              <a:ext cx="1577716" cy="1779686"/>
            </a:xfrm>
            <a:custGeom>
              <a:avLst/>
              <a:gdLst/>
              <a:ahLst/>
              <a:cxnLst>
                <a:cxn ang="0">
                  <a:pos x="wd2" y="hd2"/>
                </a:cxn>
                <a:cxn ang="5400000">
                  <a:pos x="wd2" y="hd2"/>
                </a:cxn>
                <a:cxn ang="10800000">
                  <a:pos x="wd2" y="hd2"/>
                </a:cxn>
                <a:cxn ang="16200000">
                  <a:pos x="wd2" y="hd2"/>
                </a:cxn>
              </a:cxnLst>
              <a:rect l="0" t="0" r="r" b="b"/>
              <a:pathLst>
                <a:path w="21600" h="21600" extrusionOk="0">
                  <a:moveTo>
                    <a:pt x="21600" y="12822"/>
                  </a:moveTo>
                  <a:lnTo>
                    <a:pt x="21600" y="12821"/>
                  </a:lnTo>
                  <a:cubicBezTo>
                    <a:pt x="19269" y="11104"/>
                    <a:pt x="17179" y="9389"/>
                    <a:pt x="15381" y="7465"/>
                  </a:cubicBezTo>
                  <a:cubicBezTo>
                    <a:pt x="13583" y="5541"/>
                    <a:pt x="12078" y="3408"/>
                    <a:pt x="10919" y="854"/>
                  </a:cubicBezTo>
                  <a:lnTo>
                    <a:pt x="10528" y="0"/>
                  </a:lnTo>
                  <a:lnTo>
                    <a:pt x="0" y="3691"/>
                  </a:lnTo>
                  <a:cubicBezTo>
                    <a:pt x="892" y="7209"/>
                    <a:pt x="2613" y="10536"/>
                    <a:pt x="5035" y="13559"/>
                  </a:cubicBezTo>
                  <a:cubicBezTo>
                    <a:pt x="7457" y="16582"/>
                    <a:pt x="10580" y="19300"/>
                    <a:pt x="14274" y="21600"/>
                  </a:cubicBezTo>
                  <a:lnTo>
                    <a:pt x="14274" y="21600"/>
                  </a:lnTo>
                  <a:lnTo>
                    <a:pt x="21600" y="12822"/>
                  </a:lnTo>
                  <a:close/>
                </a:path>
              </a:pathLst>
            </a:custGeom>
            <a:solidFill>
              <a:schemeClr val="accent1"/>
            </a:solidFill>
            <a:ln w="12700" cap="flat">
              <a:noFill/>
              <a:miter lim="400000"/>
            </a:ln>
            <a:effectLst/>
          </p:spPr>
          <p:txBody>
            <a:bodyPr wrap="square" lIns="20097" tIns="20097" rIns="20097" bIns="20097" numCol="1" anchor="ctr">
              <a:noAutofit/>
            </a:bodyPr>
            <a:lstStyle/>
            <a:p>
              <a:endParaRPr lang="en-GB" sz="1899" dirty="0">
                <a:latin typeface="+mj-lt"/>
              </a:endParaRPr>
            </a:p>
          </p:txBody>
        </p:sp>
        <p:sp>
          <p:nvSpPr>
            <p:cNvPr id="43" name="Shape 18203">
              <a:extLst>
                <a:ext uri="{FF2B5EF4-FFF2-40B4-BE49-F238E27FC236}">
                  <a16:creationId xmlns:a16="http://schemas.microsoft.com/office/drawing/2014/main" xmlns="" id="{9808AE67-3948-4593-93BB-E282CED72ED9}"/>
                </a:ext>
              </a:extLst>
            </p:cNvPr>
            <p:cNvSpPr/>
            <p:nvPr/>
          </p:nvSpPr>
          <p:spPr>
            <a:xfrm>
              <a:off x="0" y="306927"/>
              <a:ext cx="1375861" cy="1816735"/>
            </a:xfrm>
            <a:custGeom>
              <a:avLst/>
              <a:gdLst/>
              <a:ahLst/>
              <a:cxnLst>
                <a:cxn ang="0">
                  <a:pos x="wd2" y="hd2"/>
                </a:cxn>
                <a:cxn ang="5400000">
                  <a:pos x="wd2" y="hd2"/>
                </a:cxn>
                <a:cxn ang="10800000">
                  <a:pos x="wd2" y="hd2"/>
                </a:cxn>
                <a:cxn ang="16200000">
                  <a:pos x="wd2" y="hd2"/>
                </a:cxn>
              </a:cxnLst>
              <a:rect l="0" t="0" r="r" b="b"/>
              <a:pathLst>
                <a:path w="21600" h="21600" extrusionOk="0">
                  <a:moveTo>
                    <a:pt x="5232" y="0"/>
                  </a:moveTo>
                  <a:lnTo>
                    <a:pt x="0" y="3163"/>
                  </a:lnTo>
                  <a:cubicBezTo>
                    <a:pt x="941" y="6673"/>
                    <a:pt x="3115" y="10106"/>
                    <a:pt x="6134" y="13250"/>
                  </a:cubicBezTo>
                  <a:cubicBezTo>
                    <a:pt x="9153" y="16393"/>
                    <a:pt x="13018" y="19248"/>
                    <a:pt x="17342" y="21600"/>
                  </a:cubicBezTo>
                  <a:lnTo>
                    <a:pt x="21600" y="17544"/>
                  </a:lnTo>
                  <a:cubicBezTo>
                    <a:pt x="17364" y="15291"/>
                    <a:pt x="13783" y="12628"/>
                    <a:pt x="11006" y="9667"/>
                  </a:cubicBezTo>
                  <a:cubicBezTo>
                    <a:pt x="8228" y="6705"/>
                    <a:pt x="6254" y="3446"/>
                    <a:pt x="5232" y="0"/>
                  </a:cubicBezTo>
                  <a:close/>
                </a:path>
              </a:pathLst>
            </a:custGeom>
            <a:solidFill>
              <a:schemeClr val="accent1">
                <a:lumMod val="75000"/>
              </a:schemeClr>
            </a:solidFill>
            <a:ln w="12700" cap="flat">
              <a:noFill/>
              <a:miter lim="400000"/>
            </a:ln>
            <a:effectLst/>
          </p:spPr>
          <p:txBody>
            <a:bodyPr wrap="square" lIns="20097" tIns="20097" rIns="20097" bIns="20097" numCol="1" anchor="ctr">
              <a:noAutofit/>
            </a:bodyPr>
            <a:lstStyle/>
            <a:p>
              <a:endParaRPr lang="en-GB" sz="1899" dirty="0">
                <a:latin typeface="+mj-lt"/>
              </a:endParaRPr>
            </a:p>
          </p:txBody>
        </p:sp>
      </p:grpSp>
      <p:grpSp>
        <p:nvGrpSpPr>
          <p:cNvPr id="44" name="Group 18207">
            <a:extLst>
              <a:ext uri="{FF2B5EF4-FFF2-40B4-BE49-F238E27FC236}">
                <a16:creationId xmlns:a16="http://schemas.microsoft.com/office/drawing/2014/main" xmlns="" id="{E92CBC1A-290B-45BD-96C1-D085186966BB}"/>
              </a:ext>
            </a:extLst>
          </p:cNvPr>
          <p:cNvGrpSpPr/>
          <p:nvPr/>
        </p:nvGrpSpPr>
        <p:grpSpPr>
          <a:xfrm>
            <a:off x="8023976" y="2548005"/>
            <a:ext cx="1733782" cy="2063284"/>
            <a:chOff x="0" y="0"/>
            <a:chExt cx="2334032" cy="2777611"/>
          </a:xfrm>
        </p:grpSpPr>
        <p:sp>
          <p:nvSpPr>
            <p:cNvPr id="45" name="Shape 18205">
              <a:extLst>
                <a:ext uri="{FF2B5EF4-FFF2-40B4-BE49-F238E27FC236}">
                  <a16:creationId xmlns:a16="http://schemas.microsoft.com/office/drawing/2014/main" xmlns="" id="{D22808D3-81CA-4112-9421-DACD48318E5A}"/>
                </a:ext>
              </a:extLst>
            </p:cNvPr>
            <p:cNvSpPr/>
            <p:nvPr/>
          </p:nvSpPr>
          <p:spPr>
            <a:xfrm>
              <a:off x="848419" y="4076"/>
              <a:ext cx="1485613" cy="2773535"/>
            </a:xfrm>
            <a:custGeom>
              <a:avLst/>
              <a:gdLst/>
              <a:ahLst/>
              <a:cxnLst>
                <a:cxn ang="0">
                  <a:pos x="wd2" y="hd2"/>
                </a:cxn>
                <a:cxn ang="5400000">
                  <a:pos x="wd2" y="hd2"/>
                </a:cxn>
                <a:cxn ang="10800000">
                  <a:pos x="wd2" y="hd2"/>
                </a:cxn>
                <a:cxn ang="16200000">
                  <a:pos x="wd2" y="hd2"/>
                </a:cxn>
              </a:cxnLst>
              <a:rect l="0" t="0" r="r" b="b"/>
              <a:pathLst>
                <a:path w="21600" h="21600" extrusionOk="0">
                  <a:moveTo>
                    <a:pt x="18632" y="0"/>
                  </a:moveTo>
                  <a:cubicBezTo>
                    <a:pt x="18632" y="0"/>
                    <a:pt x="18291" y="2003"/>
                    <a:pt x="17742" y="5289"/>
                  </a:cubicBezTo>
                  <a:cubicBezTo>
                    <a:pt x="17193" y="8575"/>
                    <a:pt x="16436" y="13144"/>
                    <a:pt x="15603" y="18276"/>
                  </a:cubicBezTo>
                  <a:cubicBezTo>
                    <a:pt x="15560" y="18266"/>
                    <a:pt x="13695" y="17825"/>
                    <a:pt x="11816" y="17405"/>
                  </a:cubicBezTo>
                  <a:cubicBezTo>
                    <a:pt x="9906" y="16979"/>
                    <a:pt x="7982" y="16574"/>
                    <a:pt x="7964" y="16570"/>
                  </a:cubicBezTo>
                  <a:lnTo>
                    <a:pt x="6121" y="16135"/>
                  </a:lnTo>
                  <a:cubicBezTo>
                    <a:pt x="5317" y="16844"/>
                    <a:pt x="4405" y="17526"/>
                    <a:pt x="3388" y="18179"/>
                  </a:cubicBezTo>
                  <a:cubicBezTo>
                    <a:pt x="2362" y="18838"/>
                    <a:pt x="1231" y="19467"/>
                    <a:pt x="0" y="20065"/>
                  </a:cubicBezTo>
                  <a:lnTo>
                    <a:pt x="4199" y="21600"/>
                  </a:lnTo>
                  <a:cubicBezTo>
                    <a:pt x="5910" y="20696"/>
                    <a:pt x="7247" y="19860"/>
                    <a:pt x="8255" y="19164"/>
                  </a:cubicBezTo>
                  <a:cubicBezTo>
                    <a:pt x="9263" y="18468"/>
                    <a:pt x="9941" y="17911"/>
                    <a:pt x="10335" y="17566"/>
                  </a:cubicBezTo>
                  <a:lnTo>
                    <a:pt x="19686" y="19629"/>
                  </a:lnTo>
                  <a:lnTo>
                    <a:pt x="19702" y="19633"/>
                  </a:lnTo>
                  <a:lnTo>
                    <a:pt x="19702" y="19629"/>
                  </a:lnTo>
                  <a:lnTo>
                    <a:pt x="21600" y="1120"/>
                  </a:lnTo>
                  <a:lnTo>
                    <a:pt x="18632" y="0"/>
                  </a:lnTo>
                  <a:close/>
                </a:path>
              </a:pathLst>
            </a:custGeom>
            <a:solidFill>
              <a:schemeClr val="accent5"/>
            </a:solidFill>
            <a:ln w="12700" cap="flat">
              <a:noFill/>
              <a:miter lim="400000"/>
            </a:ln>
            <a:effectLst/>
          </p:spPr>
          <p:txBody>
            <a:bodyPr wrap="square" lIns="20097" tIns="20097" rIns="20097" bIns="20097" numCol="1" anchor="ctr">
              <a:noAutofit/>
            </a:bodyPr>
            <a:lstStyle/>
            <a:p>
              <a:endParaRPr lang="en-GB" sz="1899" dirty="0">
                <a:latin typeface="+mj-lt"/>
              </a:endParaRPr>
            </a:p>
          </p:txBody>
        </p:sp>
        <p:sp>
          <p:nvSpPr>
            <p:cNvPr id="46" name="Shape 18206">
              <a:extLst>
                <a:ext uri="{FF2B5EF4-FFF2-40B4-BE49-F238E27FC236}">
                  <a16:creationId xmlns:a16="http://schemas.microsoft.com/office/drawing/2014/main" xmlns="" id="{03CFE8EF-C66A-4C29-BBC5-B1C6C574B6E8}"/>
                </a:ext>
              </a:extLst>
            </p:cNvPr>
            <p:cNvSpPr/>
            <p:nvPr/>
          </p:nvSpPr>
          <p:spPr>
            <a:xfrm>
              <a:off x="0" y="0"/>
              <a:ext cx="2131456" cy="25848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6503" y="3372"/>
                    <a:pt x="11103" y="6685"/>
                    <a:pt x="6977" y="9155"/>
                  </a:cubicBezTo>
                  <a:cubicBezTo>
                    <a:pt x="2851" y="11625"/>
                    <a:pt x="0" y="13252"/>
                    <a:pt x="0" y="13252"/>
                  </a:cubicBezTo>
                  <a:lnTo>
                    <a:pt x="3564" y="14397"/>
                  </a:lnTo>
                  <a:cubicBezTo>
                    <a:pt x="3078" y="14910"/>
                    <a:pt x="2566" y="15405"/>
                    <a:pt x="2031" y="15880"/>
                  </a:cubicBezTo>
                  <a:cubicBezTo>
                    <a:pt x="1495" y="16356"/>
                    <a:pt x="935" y="16811"/>
                    <a:pt x="352" y="17246"/>
                  </a:cubicBezTo>
                  <a:lnTo>
                    <a:pt x="8598" y="21600"/>
                  </a:lnTo>
                  <a:cubicBezTo>
                    <a:pt x="9435" y="20956"/>
                    <a:pt x="10209" y="20280"/>
                    <a:pt x="10914" y="19576"/>
                  </a:cubicBezTo>
                  <a:cubicBezTo>
                    <a:pt x="11619" y="18872"/>
                    <a:pt x="12256" y="18139"/>
                    <a:pt x="12818" y="17382"/>
                  </a:cubicBezTo>
                  <a:lnTo>
                    <a:pt x="19489" y="19610"/>
                  </a:lnTo>
                  <a:cubicBezTo>
                    <a:pt x="20069" y="14104"/>
                    <a:pt x="20597" y="9201"/>
                    <a:pt x="20980" y="5675"/>
                  </a:cubicBezTo>
                  <a:cubicBezTo>
                    <a:pt x="21362" y="2149"/>
                    <a:pt x="21600" y="0"/>
                    <a:pt x="21600" y="0"/>
                  </a:cubicBezTo>
                  <a:close/>
                </a:path>
              </a:pathLst>
            </a:custGeom>
            <a:solidFill>
              <a:schemeClr val="accent5">
                <a:lumMod val="75000"/>
                <a:lumOff val="25000"/>
              </a:schemeClr>
            </a:solidFill>
            <a:ln w="12700" cap="flat">
              <a:noFill/>
              <a:miter lim="400000"/>
            </a:ln>
            <a:effectLst/>
          </p:spPr>
          <p:txBody>
            <a:bodyPr wrap="square" lIns="20097" tIns="20097" rIns="20097" bIns="20097" numCol="1" anchor="ctr">
              <a:noAutofit/>
            </a:bodyPr>
            <a:lstStyle/>
            <a:p>
              <a:endParaRPr lang="en-GB" sz="1899" dirty="0">
                <a:latin typeface="+mj-lt"/>
              </a:endParaRPr>
            </a:p>
          </p:txBody>
        </p:sp>
      </p:grpSp>
      <p:grpSp>
        <p:nvGrpSpPr>
          <p:cNvPr id="47" name="Group 18211">
            <a:extLst>
              <a:ext uri="{FF2B5EF4-FFF2-40B4-BE49-F238E27FC236}">
                <a16:creationId xmlns:a16="http://schemas.microsoft.com/office/drawing/2014/main" xmlns="" id="{B5E4A9CE-CB94-45DF-BBBB-E4A466F65EC0}"/>
              </a:ext>
            </a:extLst>
          </p:cNvPr>
          <p:cNvGrpSpPr/>
          <p:nvPr/>
        </p:nvGrpSpPr>
        <p:grpSpPr>
          <a:xfrm>
            <a:off x="5034726" y="4238958"/>
            <a:ext cx="1347128" cy="1161728"/>
            <a:chOff x="0" y="0"/>
            <a:chExt cx="1813514" cy="1563927"/>
          </a:xfrm>
        </p:grpSpPr>
        <p:sp>
          <p:nvSpPr>
            <p:cNvPr id="48" name="Shape 18208">
              <a:extLst>
                <a:ext uri="{FF2B5EF4-FFF2-40B4-BE49-F238E27FC236}">
                  <a16:creationId xmlns:a16="http://schemas.microsoft.com/office/drawing/2014/main" xmlns="" id="{62A206F8-1A21-4ACB-9720-35E3E0FD9F51}"/>
                </a:ext>
              </a:extLst>
            </p:cNvPr>
            <p:cNvSpPr/>
            <p:nvPr/>
          </p:nvSpPr>
          <p:spPr>
            <a:xfrm>
              <a:off x="0" y="2198"/>
              <a:ext cx="819939" cy="1027088"/>
            </a:xfrm>
            <a:custGeom>
              <a:avLst/>
              <a:gdLst/>
              <a:ahLst/>
              <a:cxnLst>
                <a:cxn ang="0">
                  <a:pos x="wd2" y="hd2"/>
                </a:cxn>
                <a:cxn ang="5400000">
                  <a:pos x="wd2" y="hd2"/>
                </a:cxn>
                <a:cxn ang="10800000">
                  <a:pos x="wd2" y="hd2"/>
                </a:cxn>
                <a:cxn ang="16200000">
                  <a:pos x="wd2" y="hd2"/>
                </a:cxn>
              </a:cxnLst>
              <a:rect l="0" t="0" r="r" b="b"/>
              <a:pathLst>
                <a:path w="21600" h="21600" extrusionOk="0">
                  <a:moveTo>
                    <a:pt x="9050" y="14869"/>
                  </a:moveTo>
                  <a:lnTo>
                    <a:pt x="21600" y="0"/>
                  </a:lnTo>
                  <a:lnTo>
                    <a:pt x="17299" y="1941"/>
                  </a:lnTo>
                  <a:lnTo>
                    <a:pt x="0" y="21600"/>
                  </a:lnTo>
                  <a:lnTo>
                    <a:pt x="9047" y="14893"/>
                  </a:lnTo>
                  <a:lnTo>
                    <a:pt x="9050" y="14869"/>
                  </a:lnTo>
                  <a:close/>
                </a:path>
              </a:pathLst>
            </a:custGeom>
            <a:solidFill>
              <a:schemeClr val="accent2">
                <a:lumMod val="50000"/>
              </a:schemeClr>
            </a:solidFill>
            <a:ln w="12700" cap="flat">
              <a:noFill/>
              <a:miter lim="400000"/>
            </a:ln>
            <a:effectLst/>
          </p:spPr>
          <p:txBody>
            <a:bodyPr wrap="square" lIns="20097" tIns="20097" rIns="20097" bIns="20097" numCol="1" anchor="ctr">
              <a:noAutofit/>
            </a:bodyPr>
            <a:lstStyle/>
            <a:p>
              <a:pP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GB" sz="1583" dirty="0">
                <a:latin typeface="+mj-lt"/>
                <a:ea typeface="Lato Light" panose="020F0502020204030203" pitchFamily="34" charset="0"/>
                <a:cs typeface="Lato Light" panose="020F0502020204030203" pitchFamily="34" charset="0"/>
              </a:endParaRPr>
            </a:p>
          </p:txBody>
        </p:sp>
        <p:sp>
          <p:nvSpPr>
            <p:cNvPr id="49" name="Shape 18209">
              <a:extLst>
                <a:ext uri="{FF2B5EF4-FFF2-40B4-BE49-F238E27FC236}">
                  <a16:creationId xmlns:a16="http://schemas.microsoft.com/office/drawing/2014/main" xmlns="" id="{DA5853D9-2CCA-4CF1-875A-BDDEB01DAAD3}"/>
                </a:ext>
              </a:extLst>
            </p:cNvPr>
            <p:cNvSpPr/>
            <p:nvPr/>
          </p:nvSpPr>
          <p:spPr>
            <a:xfrm>
              <a:off x="0" y="707637"/>
              <a:ext cx="1804795" cy="856290"/>
            </a:xfrm>
            <a:custGeom>
              <a:avLst/>
              <a:gdLst/>
              <a:ahLst/>
              <a:cxnLst>
                <a:cxn ang="0">
                  <a:pos x="wd2" y="hd2"/>
                </a:cxn>
                <a:cxn ang="5400000">
                  <a:pos x="wd2" y="hd2"/>
                </a:cxn>
                <a:cxn ang="10800000">
                  <a:pos x="wd2" y="hd2"/>
                </a:cxn>
                <a:cxn ang="16200000">
                  <a:pos x="wd2" y="hd2"/>
                </a:cxn>
              </a:cxnLst>
              <a:rect l="0" t="0" r="r" b="b"/>
              <a:pathLst>
                <a:path w="21600" h="21600" extrusionOk="0">
                  <a:moveTo>
                    <a:pt x="3957" y="0"/>
                  </a:moveTo>
                  <a:lnTo>
                    <a:pt x="0" y="7965"/>
                  </a:lnTo>
                  <a:cubicBezTo>
                    <a:pt x="2801" y="11506"/>
                    <a:pt x="5927" y="14488"/>
                    <a:pt x="9335" y="16798"/>
                  </a:cubicBezTo>
                  <a:cubicBezTo>
                    <a:pt x="12743" y="19108"/>
                    <a:pt x="16433" y="20746"/>
                    <a:pt x="20362" y="21600"/>
                  </a:cubicBezTo>
                  <a:lnTo>
                    <a:pt x="21600" y="12137"/>
                  </a:lnTo>
                  <a:cubicBezTo>
                    <a:pt x="18288" y="11316"/>
                    <a:pt x="15130" y="9835"/>
                    <a:pt x="12174" y="7783"/>
                  </a:cubicBezTo>
                  <a:cubicBezTo>
                    <a:pt x="9217" y="5730"/>
                    <a:pt x="6463" y="3107"/>
                    <a:pt x="3957" y="0"/>
                  </a:cubicBezTo>
                  <a:close/>
                </a:path>
              </a:pathLst>
            </a:custGeom>
            <a:solidFill>
              <a:schemeClr val="accent2">
                <a:lumMod val="75000"/>
              </a:schemeClr>
            </a:solidFill>
            <a:ln w="12700" cap="flat">
              <a:noFill/>
              <a:miter lim="400000"/>
            </a:ln>
            <a:effectLst/>
          </p:spPr>
          <p:txBody>
            <a:bodyPr wrap="square" lIns="20097" tIns="20097" rIns="20097" bIns="20097" numCol="1" anchor="ctr">
              <a:noAutofit/>
            </a:bodyPr>
            <a:lstStyle/>
            <a:p>
              <a:endParaRPr lang="en-GB" sz="1899" dirty="0">
                <a:latin typeface="+mj-lt"/>
              </a:endParaRPr>
            </a:p>
          </p:txBody>
        </p:sp>
        <p:sp>
          <p:nvSpPr>
            <p:cNvPr id="50" name="Shape 18210">
              <a:extLst>
                <a:ext uri="{FF2B5EF4-FFF2-40B4-BE49-F238E27FC236}">
                  <a16:creationId xmlns:a16="http://schemas.microsoft.com/office/drawing/2014/main" xmlns="" id="{BA9287BC-F11B-44FE-AD57-09F0D7EE1F3B}"/>
                </a:ext>
              </a:extLst>
            </p:cNvPr>
            <p:cNvSpPr/>
            <p:nvPr/>
          </p:nvSpPr>
          <p:spPr>
            <a:xfrm>
              <a:off x="333603" y="0"/>
              <a:ext cx="1479911" cy="1194805"/>
            </a:xfrm>
            <a:custGeom>
              <a:avLst/>
              <a:gdLst/>
              <a:ahLst/>
              <a:cxnLst>
                <a:cxn ang="0">
                  <a:pos x="wd2" y="hd2"/>
                </a:cxn>
                <a:cxn ang="5400000">
                  <a:pos x="wd2" y="hd2"/>
                </a:cxn>
                <a:cxn ang="10800000">
                  <a:pos x="wd2" y="hd2"/>
                </a:cxn>
                <a:cxn ang="16200000">
                  <a:pos x="wd2" y="hd2"/>
                </a:cxn>
              </a:cxnLst>
              <a:rect l="0" t="0" r="r" b="b"/>
              <a:pathLst>
                <a:path w="21600" h="21600" extrusionOk="0">
                  <a:moveTo>
                    <a:pt x="7110" y="0"/>
                  </a:moveTo>
                  <a:lnTo>
                    <a:pt x="0" y="12824"/>
                  </a:lnTo>
                  <a:cubicBezTo>
                    <a:pt x="3091" y="15083"/>
                    <a:pt x="6484" y="16991"/>
                    <a:pt x="10127" y="18482"/>
                  </a:cubicBezTo>
                  <a:cubicBezTo>
                    <a:pt x="13673" y="19934"/>
                    <a:pt x="17459" y="20993"/>
                    <a:pt x="21436" y="21600"/>
                  </a:cubicBezTo>
                  <a:lnTo>
                    <a:pt x="21600" y="8005"/>
                  </a:lnTo>
                  <a:cubicBezTo>
                    <a:pt x="18998" y="7251"/>
                    <a:pt x="16451" y="6143"/>
                    <a:pt x="14010" y="4772"/>
                  </a:cubicBezTo>
                  <a:cubicBezTo>
                    <a:pt x="11588" y="3412"/>
                    <a:pt x="9270" y="1792"/>
                    <a:pt x="7110" y="0"/>
                  </a:cubicBezTo>
                  <a:close/>
                </a:path>
              </a:pathLst>
            </a:custGeom>
            <a:solidFill>
              <a:schemeClr val="accent2"/>
            </a:solidFill>
            <a:ln w="12700" cap="flat">
              <a:noFill/>
              <a:miter lim="400000"/>
            </a:ln>
            <a:effectLst/>
          </p:spPr>
          <p:txBody>
            <a:bodyPr wrap="square" lIns="20097" tIns="20097" rIns="20097" bIns="20097" numCol="1" anchor="ctr">
              <a:noAutofit/>
            </a:bodyPr>
            <a:lstStyle/>
            <a:p>
              <a:endParaRPr lang="en-GB" sz="1899" dirty="0">
                <a:latin typeface="+mj-lt"/>
              </a:endParaRPr>
            </a:p>
          </p:txBody>
        </p:sp>
      </p:grpSp>
      <p:grpSp>
        <p:nvGrpSpPr>
          <p:cNvPr id="51" name="Group 18215">
            <a:extLst>
              <a:ext uri="{FF2B5EF4-FFF2-40B4-BE49-F238E27FC236}">
                <a16:creationId xmlns:a16="http://schemas.microsoft.com/office/drawing/2014/main" xmlns="" id="{83E31CA5-2ECD-47A5-8B8D-D56690592A2D}"/>
              </a:ext>
            </a:extLst>
          </p:cNvPr>
          <p:cNvGrpSpPr/>
          <p:nvPr/>
        </p:nvGrpSpPr>
        <p:grpSpPr>
          <a:xfrm>
            <a:off x="6440687" y="4523950"/>
            <a:ext cx="1172470" cy="898958"/>
            <a:chOff x="0" y="0"/>
            <a:chExt cx="1578389" cy="1210186"/>
          </a:xfrm>
        </p:grpSpPr>
        <p:sp>
          <p:nvSpPr>
            <p:cNvPr id="52" name="Shape 18212">
              <a:extLst>
                <a:ext uri="{FF2B5EF4-FFF2-40B4-BE49-F238E27FC236}">
                  <a16:creationId xmlns:a16="http://schemas.microsoft.com/office/drawing/2014/main" xmlns="" id="{79FBC787-3BCC-41BD-B30F-EAFE540A65C3}"/>
                </a:ext>
              </a:extLst>
            </p:cNvPr>
            <p:cNvSpPr/>
            <p:nvPr/>
          </p:nvSpPr>
          <p:spPr>
            <a:xfrm>
              <a:off x="0" y="85257"/>
              <a:ext cx="140225" cy="1120956"/>
            </a:xfrm>
            <a:custGeom>
              <a:avLst/>
              <a:gdLst/>
              <a:ahLst/>
              <a:cxnLst>
                <a:cxn ang="0">
                  <a:pos x="wd2" y="hd2"/>
                </a:cxn>
                <a:cxn ang="5400000">
                  <a:pos x="wd2" y="hd2"/>
                </a:cxn>
                <a:cxn ang="10800000">
                  <a:pos x="wd2" y="hd2"/>
                </a:cxn>
                <a:cxn ang="16200000">
                  <a:pos x="wd2" y="hd2"/>
                </a:cxn>
              </a:cxnLst>
              <a:rect l="0" t="0" r="r" b="b"/>
              <a:pathLst>
                <a:path w="21600" h="21600" extrusionOk="0">
                  <a:moveTo>
                    <a:pt x="13312" y="0"/>
                  </a:moveTo>
                  <a:lnTo>
                    <a:pt x="0" y="3782"/>
                  </a:lnTo>
                  <a:lnTo>
                    <a:pt x="599" y="21600"/>
                  </a:lnTo>
                  <a:lnTo>
                    <a:pt x="21600" y="14378"/>
                  </a:lnTo>
                  <a:lnTo>
                    <a:pt x="13312" y="0"/>
                  </a:lnTo>
                  <a:close/>
                </a:path>
              </a:pathLst>
            </a:custGeom>
            <a:solidFill>
              <a:schemeClr val="accent3">
                <a:lumMod val="50000"/>
              </a:schemeClr>
            </a:solidFill>
            <a:ln w="12700" cap="flat">
              <a:noFill/>
              <a:miter lim="400000"/>
            </a:ln>
            <a:effectLst/>
          </p:spPr>
          <p:txBody>
            <a:bodyPr wrap="square" lIns="20097" tIns="20097" rIns="20097" bIns="20097" numCol="1" anchor="ctr">
              <a:noAutofit/>
            </a:bodyPr>
            <a:lstStyle/>
            <a:p>
              <a:endParaRPr lang="en-GB" sz="1899" dirty="0">
                <a:latin typeface="+mj-lt"/>
              </a:endParaRPr>
            </a:p>
          </p:txBody>
        </p:sp>
        <p:sp>
          <p:nvSpPr>
            <p:cNvPr id="53" name="Shape 18213">
              <a:extLst>
                <a:ext uri="{FF2B5EF4-FFF2-40B4-BE49-F238E27FC236}">
                  <a16:creationId xmlns:a16="http://schemas.microsoft.com/office/drawing/2014/main" xmlns="" id="{8ABA226C-74CB-4BD8-96AB-9EB298167F71}"/>
                </a:ext>
              </a:extLst>
            </p:cNvPr>
            <p:cNvSpPr/>
            <p:nvPr/>
          </p:nvSpPr>
          <p:spPr>
            <a:xfrm>
              <a:off x="85257" y="0"/>
              <a:ext cx="1411513" cy="847631"/>
            </a:xfrm>
            <a:custGeom>
              <a:avLst/>
              <a:gdLst/>
              <a:ahLst/>
              <a:cxnLst>
                <a:cxn ang="0">
                  <a:pos x="wd2" y="hd2"/>
                </a:cxn>
                <a:cxn ang="5400000">
                  <a:pos x="wd2" y="hd2"/>
                </a:cxn>
                <a:cxn ang="10800000">
                  <a:pos x="wd2" y="hd2"/>
                </a:cxn>
                <a:cxn ang="16200000">
                  <a:pos x="wd2" y="hd2"/>
                </a:cxn>
              </a:cxnLst>
              <a:rect l="0" t="0" r="r" b="b"/>
              <a:pathLst>
                <a:path w="21600" h="21596" extrusionOk="0">
                  <a:moveTo>
                    <a:pt x="4816" y="2227"/>
                  </a:moveTo>
                  <a:cubicBezTo>
                    <a:pt x="2890" y="2289"/>
                    <a:pt x="1785" y="2439"/>
                    <a:pt x="0" y="2281"/>
                  </a:cubicBezTo>
                  <a:lnTo>
                    <a:pt x="823" y="21291"/>
                  </a:lnTo>
                  <a:cubicBezTo>
                    <a:pt x="2421" y="21489"/>
                    <a:pt x="3260" y="21600"/>
                    <a:pt x="4908" y="21596"/>
                  </a:cubicBezTo>
                  <a:cubicBezTo>
                    <a:pt x="10768" y="21583"/>
                    <a:pt x="16389" y="20263"/>
                    <a:pt x="21600" y="17861"/>
                  </a:cubicBezTo>
                  <a:lnTo>
                    <a:pt x="15056" y="0"/>
                  </a:lnTo>
                  <a:cubicBezTo>
                    <a:pt x="11785" y="1448"/>
                    <a:pt x="8354" y="2112"/>
                    <a:pt x="4816" y="2227"/>
                  </a:cubicBezTo>
                  <a:close/>
                </a:path>
              </a:pathLst>
            </a:custGeom>
            <a:solidFill>
              <a:schemeClr val="accent3"/>
            </a:solidFill>
            <a:ln w="12700" cap="flat">
              <a:noFill/>
              <a:miter lim="400000"/>
            </a:ln>
            <a:effectLst/>
          </p:spPr>
          <p:txBody>
            <a:bodyPr wrap="square" lIns="20097" tIns="20097" rIns="20097" bIns="20097" numCol="1" anchor="ctr">
              <a:noAutofit/>
            </a:bodyPr>
            <a:lstStyle/>
            <a:p>
              <a:endParaRPr lang="en-GB" sz="1899" dirty="0">
                <a:latin typeface="+mj-lt"/>
              </a:endParaRPr>
            </a:p>
          </p:txBody>
        </p:sp>
        <p:sp>
          <p:nvSpPr>
            <p:cNvPr id="54" name="Shape 18214">
              <a:extLst>
                <a:ext uri="{FF2B5EF4-FFF2-40B4-BE49-F238E27FC236}">
                  <a16:creationId xmlns:a16="http://schemas.microsoft.com/office/drawing/2014/main" xmlns="" id="{B027AFCB-B75E-4161-A13D-1E8DE951E5B9}"/>
                </a:ext>
              </a:extLst>
            </p:cNvPr>
            <p:cNvSpPr/>
            <p:nvPr/>
          </p:nvSpPr>
          <p:spPr>
            <a:xfrm>
              <a:off x="0" y="699111"/>
              <a:ext cx="1578389" cy="511075"/>
            </a:xfrm>
            <a:custGeom>
              <a:avLst/>
              <a:gdLst/>
              <a:ahLst/>
              <a:cxnLst>
                <a:cxn ang="0">
                  <a:pos x="wd2" y="hd2"/>
                </a:cxn>
                <a:cxn ang="5400000">
                  <a:pos x="wd2" y="hd2"/>
                </a:cxn>
                <a:cxn ang="10800000">
                  <a:pos x="wd2" y="hd2"/>
                </a:cxn>
                <a:cxn ang="16200000">
                  <a:pos x="wd2" y="hd2"/>
                </a:cxn>
              </a:cxnLst>
              <a:rect l="0" t="0" r="r" b="b"/>
              <a:pathLst>
                <a:path w="21600" h="21565" extrusionOk="0">
                  <a:moveTo>
                    <a:pt x="5519" y="5827"/>
                  </a:moveTo>
                  <a:cubicBezTo>
                    <a:pt x="4007" y="5827"/>
                    <a:pt x="3330" y="5656"/>
                    <a:pt x="1866" y="5322"/>
                  </a:cubicBezTo>
                  <a:lnTo>
                    <a:pt x="1866" y="5322"/>
                  </a:lnTo>
                  <a:lnTo>
                    <a:pt x="0" y="21317"/>
                  </a:lnTo>
                  <a:cubicBezTo>
                    <a:pt x="1449" y="21521"/>
                    <a:pt x="2922" y="21600"/>
                    <a:pt x="4419" y="21551"/>
                  </a:cubicBezTo>
                  <a:cubicBezTo>
                    <a:pt x="10462" y="21355"/>
                    <a:pt x="16246" y="19029"/>
                    <a:pt x="21600" y="14921"/>
                  </a:cubicBezTo>
                  <a:lnTo>
                    <a:pt x="20446" y="0"/>
                  </a:lnTo>
                  <a:cubicBezTo>
                    <a:pt x="15794" y="3741"/>
                    <a:pt x="10731" y="5827"/>
                    <a:pt x="5519" y="5827"/>
                  </a:cubicBezTo>
                  <a:close/>
                </a:path>
              </a:pathLst>
            </a:custGeom>
            <a:solidFill>
              <a:schemeClr val="accent3">
                <a:lumMod val="75000"/>
              </a:schemeClr>
            </a:solidFill>
            <a:ln w="12700" cap="flat">
              <a:noFill/>
              <a:miter lim="400000"/>
            </a:ln>
            <a:effectLst/>
          </p:spPr>
          <p:txBody>
            <a:bodyPr wrap="square" lIns="20097" tIns="20097" rIns="20097" bIns="20097" numCol="1" anchor="ctr">
              <a:noAutofit/>
            </a:bodyPr>
            <a:lstStyle/>
            <a:p>
              <a:endParaRPr lang="en-GB" sz="1899" dirty="0">
                <a:latin typeface="+mj-lt"/>
              </a:endParaRPr>
            </a:p>
          </p:txBody>
        </p:sp>
      </p:grpSp>
      <p:grpSp>
        <p:nvGrpSpPr>
          <p:cNvPr id="55" name="Group 18219">
            <a:extLst>
              <a:ext uri="{FF2B5EF4-FFF2-40B4-BE49-F238E27FC236}">
                <a16:creationId xmlns:a16="http://schemas.microsoft.com/office/drawing/2014/main" xmlns="" id="{15B03CFD-C40B-41E2-88A5-D93BD04DA399}"/>
              </a:ext>
            </a:extLst>
          </p:cNvPr>
          <p:cNvGrpSpPr/>
          <p:nvPr/>
        </p:nvGrpSpPr>
        <p:grpSpPr>
          <a:xfrm>
            <a:off x="7365329" y="4143962"/>
            <a:ext cx="1394113" cy="1126387"/>
            <a:chOff x="0" y="0"/>
            <a:chExt cx="1876767" cy="1516352"/>
          </a:xfrm>
        </p:grpSpPr>
        <p:sp>
          <p:nvSpPr>
            <p:cNvPr id="56" name="Shape 18216">
              <a:extLst>
                <a:ext uri="{FF2B5EF4-FFF2-40B4-BE49-F238E27FC236}">
                  <a16:creationId xmlns:a16="http://schemas.microsoft.com/office/drawing/2014/main" xmlns="" id="{C10E1314-BB52-4754-8FD5-BFC6FAC5BF8F}"/>
                </a:ext>
              </a:extLst>
            </p:cNvPr>
            <p:cNvSpPr/>
            <p:nvPr/>
          </p:nvSpPr>
          <p:spPr>
            <a:xfrm>
              <a:off x="0" y="460390"/>
              <a:ext cx="546547" cy="10559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6" y="3354"/>
                  </a:lnTo>
                  <a:lnTo>
                    <a:pt x="21600" y="21600"/>
                  </a:lnTo>
                  <a:lnTo>
                    <a:pt x="18943" y="14232"/>
                  </a:lnTo>
                  <a:lnTo>
                    <a:pt x="0" y="0"/>
                  </a:lnTo>
                  <a:close/>
                </a:path>
              </a:pathLst>
            </a:custGeom>
            <a:solidFill>
              <a:schemeClr val="accent4">
                <a:lumMod val="50000"/>
              </a:schemeClr>
            </a:solidFill>
            <a:ln w="12700" cap="flat">
              <a:noFill/>
              <a:miter lim="400000"/>
            </a:ln>
            <a:effectLst/>
          </p:spPr>
          <p:txBody>
            <a:bodyPr wrap="square" lIns="20097" tIns="20097" rIns="20097" bIns="20097" numCol="1" anchor="ctr">
              <a:noAutofit/>
            </a:bodyPr>
            <a:lstStyle/>
            <a:p>
              <a:endParaRPr lang="en-GB" sz="1899" dirty="0">
                <a:latin typeface="+mj-lt"/>
              </a:endParaRPr>
            </a:p>
          </p:txBody>
        </p:sp>
        <p:sp>
          <p:nvSpPr>
            <p:cNvPr id="57" name="Shape 18217">
              <a:extLst>
                <a:ext uri="{FF2B5EF4-FFF2-40B4-BE49-F238E27FC236}">
                  <a16:creationId xmlns:a16="http://schemas.microsoft.com/office/drawing/2014/main" xmlns="" id="{750D54E2-1EC6-4E45-A51D-4151B56DB2C4}"/>
                </a:ext>
              </a:extLst>
            </p:cNvPr>
            <p:cNvSpPr/>
            <p:nvPr/>
          </p:nvSpPr>
          <p:spPr>
            <a:xfrm>
              <a:off x="477442" y="549911"/>
              <a:ext cx="1399325" cy="961663"/>
            </a:xfrm>
            <a:custGeom>
              <a:avLst/>
              <a:gdLst/>
              <a:ahLst/>
              <a:cxnLst>
                <a:cxn ang="0">
                  <a:pos x="wd2" y="hd2"/>
                </a:cxn>
                <a:cxn ang="5400000">
                  <a:pos x="wd2" y="hd2"/>
                </a:cxn>
                <a:cxn ang="10800000">
                  <a:pos x="wd2" y="hd2"/>
                </a:cxn>
                <a:cxn ang="16200000">
                  <a:pos x="wd2" y="hd2"/>
                </a:cxn>
              </a:cxnLst>
              <a:rect l="0" t="0" r="r" b="b"/>
              <a:pathLst>
                <a:path w="21600" h="21600" extrusionOk="0">
                  <a:moveTo>
                    <a:pt x="0" y="13510"/>
                  </a:moveTo>
                  <a:lnTo>
                    <a:pt x="1038" y="21600"/>
                  </a:lnTo>
                  <a:cubicBezTo>
                    <a:pt x="5082" y="19797"/>
                    <a:pt x="8865" y="17326"/>
                    <a:pt x="12316" y="14451"/>
                  </a:cubicBezTo>
                  <a:cubicBezTo>
                    <a:pt x="15767" y="11576"/>
                    <a:pt x="18885" y="8296"/>
                    <a:pt x="21600" y="4876"/>
                  </a:cubicBezTo>
                  <a:lnTo>
                    <a:pt x="17554" y="0"/>
                  </a:lnTo>
                  <a:cubicBezTo>
                    <a:pt x="15049" y="2958"/>
                    <a:pt x="12415" y="5541"/>
                    <a:pt x="9535" y="7778"/>
                  </a:cubicBezTo>
                  <a:cubicBezTo>
                    <a:pt x="6643" y="10025"/>
                    <a:pt x="3503" y="11924"/>
                    <a:pt x="0" y="13510"/>
                  </a:cubicBezTo>
                  <a:close/>
                </a:path>
              </a:pathLst>
            </a:custGeom>
            <a:solidFill>
              <a:schemeClr val="accent4">
                <a:lumMod val="75000"/>
              </a:schemeClr>
            </a:solidFill>
            <a:ln w="12700" cap="flat">
              <a:noFill/>
              <a:miter lim="400000"/>
            </a:ln>
            <a:effectLst/>
          </p:spPr>
          <p:txBody>
            <a:bodyPr wrap="square" lIns="20097" tIns="20097" rIns="20097" bIns="20097" numCol="1" anchor="ctr">
              <a:noAutofit/>
            </a:bodyPr>
            <a:lstStyle/>
            <a:p>
              <a:endParaRPr lang="en-GB" sz="1899" dirty="0">
                <a:latin typeface="+mj-lt"/>
              </a:endParaRPr>
            </a:p>
          </p:txBody>
        </p:sp>
        <p:sp>
          <p:nvSpPr>
            <p:cNvPr id="58" name="Shape 18218">
              <a:extLst>
                <a:ext uri="{FF2B5EF4-FFF2-40B4-BE49-F238E27FC236}">
                  <a16:creationId xmlns:a16="http://schemas.microsoft.com/office/drawing/2014/main" xmlns="" id="{4B9D9E84-54A6-4A37-B1EE-509B78760D4C}"/>
                </a:ext>
              </a:extLst>
            </p:cNvPr>
            <p:cNvSpPr/>
            <p:nvPr/>
          </p:nvSpPr>
          <p:spPr>
            <a:xfrm>
              <a:off x="0" y="0"/>
              <a:ext cx="1616530" cy="1154991"/>
            </a:xfrm>
            <a:custGeom>
              <a:avLst/>
              <a:gdLst/>
              <a:ahLst/>
              <a:cxnLst>
                <a:cxn ang="0">
                  <a:pos x="wd2" y="hd2"/>
                </a:cxn>
                <a:cxn ang="5400000">
                  <a:pos x="wd2" y="hd2"/>
                </a:cxn>
                <a:cxn ang="10800000">
                  <a:pos x="wd2" y="hd2"/>
                </a:cxn>
                <a:cxn ang="16200000">
                  <a:pos x="wd2" y="hd2"/>
                </a:cxn>
              </a:cxnLst>
              <a:rect l="0" t="0" r="r" b="b"/>
              <a:pathLst>
                <a:path w="21600" h="21600" extrusionOk="0">
                  <a:moveTo>
                    <a:pt x="0" y="8588"/>
                  </a:moveTo>
                  <a:lnTo>
                    <a:pt x="6404" y="21600"/>
                  </a:lnTo>
                  <a:cubicBezTo>
                    <a:pt x="9435" y="20295"/>
                    <a:pt x="12153" y="18708"/>
                    <a:pt x="14655" y="16825"/>
                  </a:cubicBezTo>
                  <a:cubicBezTo>
                    <a:pt x="17156" y="14942"/>
                    <a:pt x="19440" y="12762"/>
                    <a:pt x="21600" y="10272"/>
                  </a:cubicBezTo>
                  <a:lnTo>
                    <a:pt x="11130" y="0"/>
                  </a:lnTo>
                  <a:cubicBezTo>
                    <a:pt x="9488" y="1876"/>
                    <a:pt x="7728" y="3548"/>
                    <a:pt x="5866" y="4988"/>
                  </a:cubicBezTo>
                  <a:cubicBezTo>
                    <a:pt x="4005" y="6428"/>
                    <a:pt x="2043" y="7637"/>
                    <a:pt x="0" y="8588"/>
                  </a:cubicBezTo>
                  <a:close/>
                </a:path>
              </a:pathLst>
            </a:custGeom>
            <a:solidFill>
              <a:schemeClr val="accent4"/>
            </a:solidFill>
            <a:ln w="12700" cap="flat">
              <a:noFill/>
              <a:miter lim="400000"/>
            </a:ln>
            <a:effectLst/>
          </p:spPr>
          <p:txBody>
            <a:bodyPr wrap="square" lIns="20097" tIns="20097" rIns="20097" bIns="20097" numCol="1" anchor="ctr">
              <a:noAutofit/>
            </a:bodyPr>
            <a:lstStyle/>
            <a:p>
              <a:endParaRPr lang="en-GB" sz="1899" dirty="0">
                <a:latin typeface="+mj-lt"/>
              </a:endParaRPr>
            </a:p>
          </p:txBody>
        </p:sp>
      </p:grpSp>
      <p:sp>
        <p:nvSpPr>
          <p:cNvPr id="59" name="Shape 18237">
            <a:extLst>
              <a:ext uri="{FF2B5EF4-FFF2-40B4-BE49-F238E27FC236}">
                <a16:creationId xmlns:a16="http://schemas.microsoft.com/office/drawing/2014/main" xmlns="" id="{ABDBC586-6C74-47C1-B319-C5A633FE9027}"/>
              </a:ext>
            </a:extLst>
          </p:cNvPr>
          <p:cNvSpPr/>
          <p:nvPr/>
        </p:nvSpPr>
        <p:spPr>
          <a:xfrm>
            <a:off x="7365330" y="3429000"/>
            <a:ext cx="501988" cy="106148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7074"/>
                </a:lnTo>
                <a:lnTo>
                  <a:pt x="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899" dirty="0">
              <a:latin typeface="+mj-lt"/>
            </a:endParaRPr>
          </a:p>
        </p:txBody>
      </p:sp>
      <p:sp>
        <p:nvSpPr>
          <p:cNvPr id="60" name="Shape 18238">
            <a:extLst>
              <a:ext uri="{FF2B5EF4-FFF2-40B4-BE49-F238E27FC236}">
                <a16:creationId xmlns:a16="http://schemas.microsoft.com/office/drawing/2014/main" xmlns="" id="{3E848FBE-6B3E-4375-AA5E-4742D2C9BD07}"/>
              </a:ext>
            </a:extLst>
          </p:cNvPr>
          <p:cNvSpPr/>
          <p:nvPr/>
        </p:nvSpPr>
        <p:spPr>
          <a:xfrm>
            <a:off x="5719024" y="2432350"/>
            <a:ext cx="220879" cy="200877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9252"/>
                </a:lnTo>
                <a:lnTo>
                  <a:pt x="2160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899" dirty="0">
              <a:latin typeface="+mj-lt"/>
            </a:endParaRPr>
          </a:p>
        </p:txBody>
      </p:sp>
      <p:sp>
        <p:nvSpPr>
          <p:cNvPr id="61" name="Shape 18239">
            <a:extLst>
              <a:ext uri="{FF2B5EF4-FFF2-40B4-BE49-F238E27FC236}">
                <a16:creationId xmlns:a16="http://schemas.microsoft.com/office/drawing/2014/main" xmlns="" id="{CC099A26-59BE-4095-8AF0-CF6AA60C7769}"/>
              </a:ext>
            </a:extLst>
          </p:cNvPr>
          <p:cNvSpPr/>
          <p:nvPr/>
        </p:nvSpPr>
        <p:spPr>
          <a:xfrm>
            <a:off x="7157690" y="5111673"/>
            <a:ext cx="760859" cy="36819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644" y="21600"/>
                </a:lnTo>
                <a:lnTo>
                  <a:pt x="21600" y="2160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899" dirty="0">
              <a:latin typeface="+mj-lt"/>
            </a:endParaRPr>
          </a:p>
        </p:txBody>
      </p:sp>
      <p:sp>
        <p:nvSpPr>
          <p:cNvPr id="62" name="Shape 18240">
            <a:extLst>
              <a:ext uri="{FF2B5EF4-FFF2-40B4-BE49-F238E27FC236}">
                <a16:creationId xmlns:a16="http://schemas.microsoft.com/office/drawing/2014/main" xmlns="" id="{A4285FE1-44ED-4EC3-AD33-3BA7BE064FFC}"/>
              </a:ext>
            </a:extLst>
          </p:cNvPr>
          <p:cNvSpPr/>
          <p:nvPr/>
        </p:nvSpPr>
        <p:spPr>
          <a:xfrm rot="5400000">
            <a:off x="9509771" y="3309973"/>
            <a:ext cx="293621" cy="54237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806"/>
                </a:lnTo>
                <a:lnTo>
                  <a:pt x="2160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899" dirty="0">
              <a:latin typeface="+mj-lt"/>
            </a:endParaRPr>
          </a:p>
        </p:txBody>
      </p:sp>
      <p:sp>
        <p:nvSpPr>
          <p:cNvPr id="63" name="Shape 18241">
            <a:extLst>
              <a:ext uri="{FF2B5EF4-FFF2-40B4-BE49-F238E27FC236}">
                <a16:creationId xmlns:a16="http://schemas.microsoft.com/office/drawing/2014/main" xmlns="" id="{A3CBD44B-52F2-425F-9D77-20C67D23C2B1}"/>
              </a:ext>
            </a:extLst>
          </p:cNvPr>
          <p:cNvSpPr/>
          <p:nvPr/>
        </p:nvSpPr>
        <p:spPr>
          <a:xfrm>
            <a:off x="4279722" y="4333848"/>
            <a:ext cx="270821" cy="1124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201"/>
                </a:lnTo>
                <a:lnTo>
                  <a:pt x="0" y="2160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899" dirty="0">
              <a:latin typeface="+mj-lt"/>
            </a:endParaRPr>
          </a:p>
        </p:txBody>
      </p:sp>
      <p:sp>
        <p:nvSpPr>
          <p:cNvPr id="64" name="TextBox 45">
            <a:extLst>
              <a:ext uri="{FF2B5EF4-FFF2-40B4-BE49-F238E27FC236}">
                <a16:creationId xmlns:a16="http://schemas.microsoft.com/office/drawing/2014/main" xmlns="" id="{BA7C80ED-39FD-4047-B6FD-0228E4A7E34C}"/>
              </a:ext>
            </a:extLst>
          </p:cNvPr>
          <p:cNvSpPr txBox="1"/>
          <p:nvPr/>
        </p:nvSpPr>
        <p:spPr>
          <a:xfrm>
            <a:off x="3503377" y="5777183"/>
            <a:ext cx="2751260" cy="584775"/>
          </a:xfrm>
          <a:prstGeom prst="rect">
            <a:avLst/>
          </a:prstGeom>
          <a:noFill/>
        </p:spPr>
        <p:txBody>
          <a:bodyPr wrap="square" rtlCol="0" anchor="t">
            <a:spAutoFit/>
          </a:bodyPr>
          <a:lstStyle/>
          <a:p>
            <a:r>
              <a:rPr lang="en-GB" sz="1600" dirty="0">
                <a:latin typeface="+mj-lt"/>
                <a:ea typeface="Lato Light" panose="020F0502020204030203" pitchFamily="34" charset="0"/>
                <a:cs typeface="Lato Light" panose="020F0502020204030203" pitchFamily="34" charset="0"/>
              </a:rPr>
              <a:t>Los primeros signos de la crisis no se perciben o no se realizan. </a:t>
            </a:r>
          </a:p>
        </p:txBody>
      </p:sp>
      <p:sp>
        <p:nvSpPr>
          <p:cNvPr id="65" name="TextBox 46">
            <a:extLst>
              <a:ext uri="{FF2B5EF4-FFF2-40B4-BE49-F238E27FC236}">
                <a16:creationId xmlns:a16="http://schemas.microsoft.com/office/drawing/2014/main" xmlns="" id="{2749A74C-C935-48E6-AE75-AC3262CC931E}"/>
              </a:ext>
            </a:extLst>
          </p:cNvPr>
          <p:cNvSpPr txBox="1"/>
          <p:nvPr/>
        </p:nvSpPr>
        <p:spPr>
          <a:xfrm>
            <a:off x="3752757" y="5522706"/>
            <a:ext cx="1107098" cy="369332"/>
          </a:xfrm>
          <a:prstGeom prst="rect">
            <a:avLst/>
          </a:prstGeom>
          <a:noFill/>
        </p:spPr>
        <p:txBody>
          <a:bodyPr wrap="none" rtlCol="0" anchor="t">
            <a:spAutoFit/>
          </a:bodyPr>
          <a:lstStyle/>
          <a:p>
            <a:r>
              <a:rPr lang="en-GB" b="1" dirty="0">
                <a:solidFill>
                  <a:schemeClr val="accent1"/>
                </a:solidFill>
                <a:latin typeface="+mj-lt"/>
                <a:ea typeface="Lato Light" panose="020F0502020204030203" pitchFamily="34" charset="0"/>
                <a:cs typeface="Poppins" pitchFamily="2" charset="77"/>
              </a:rPr>
              <a:t>Primeras señales</a:t>
            </a:r>
          </a:p>
        </p:txBody>
      </p:sp>
      <p:sp>
        <p:nvSpPr>
          <p:cNvPr id="66" name="TextBox 49">
            <a:extLst>
              <a:ext uri="{FF2B5EF4-FFF2-40B4-BE49-F238E27FC236}">
                <a16:creationId xmlns:a16="http://schemas.microsoft.com/office/drawing/2014/main" xmlns="" id="{9A525032-471B-49A2-BBB0-295E6E782011}"/>
              </a:ext>
            </a:extLst>
          </p:cNvPr>
          <p:cNvSpPr txBox="1"/>
          <p:nvPr/>
        </p:nvSpPr>
        <p:spPr>
          <a:xfrm>
            <a:off x="3740410" y="2369598"/>
            <a:ext cx="2365406" cy="830997"/>
          </a:xfrm>
          <a:prstGeom prst="rect">
            <a:avLst/>
          </a:prstGeom>
          <a:noFill/>
        </p:spPr>
        <p:txBody>
          <a:bodyPr wrap="square" rtlCol="0" anchor="t">
            <a:spAutoFit/>
          </a:bodyPr>
          <a:lstStyle/>
          <a:p>
            <a:r>
              <a:rPr lang="en-GB" sz="1600" dirty="0">
                <a:latin typeface="+mj-lt"/>
                <a:ea typeface="Lato Light" panose="020F0502020204030203" pitchFamily="34" charset="0"/>
                <a:cs typeface="Lato Light" panose="020F0502020204030203" pitchFamily="34" charset="0"/>
              </a:rPr>
              <a:t>La crisis es visible, pero la dirección se centra en la esperanza más que en la acción.</a:t>
            </a:r>
          </a:p>
        </p:txBody>
      </p:sp>
      <p:sp>
        <p:nvSpPr>
          <p:cNvPr id="67" name="TextBox 50">
            <a:extLst>
              <a:ext uri="{FF2B5EF4-FFF2-40B4-BE49-F238E27FC236}">
                <a16:creationId xmlns:a16="http://schemas.microsoft.com/office/drawing/2014/main" xmlns="" id="{47B242CE-1D8C-4F10-9918-D4A5D3D8A4F7}"/>
              </a:ext>
            </a:extLst>
          </p:cNvPr>
          <p:cNvSpPr txBox="1"/>
          <p:nvPr/>
        </p:nvSpPr>
        <p:spPr>
          <a:xfrm>
            <a:off x="3753355" y="2012813"/>
            <a:ext cx="2283702" cy="400110"/>
          </a:xfrm>
          <a:prstGeom prst="rect">
            <a:avLst/>
          </a:prstGeom>
          <a:noFill/>
        </p:spPr>
        <p:txBody>
          <a:bodyPr wrap="none" rtlCol="0" anchor="t">
            <a:spAutoFit/>
          </a:bodyPr>
          <a:lstStyle/>
          <a:p>
            <a:r>
              <a:rPr lang="en-GB" sz="2000" b="1" dirty="0">
                <a:solidFill>
                  <a:schemeClr val="accent2"/>
                </a:solidFill>
                <a:latin typeface="+mj-lt"/>
                <a:ea typeface="Lato Light" panose="020F0502020204030203" pitchFamily="34" charset="0"/>
                <a:cs typeface="Poppins" pitchFamily="2" charset="77"/>
              </a:rPr>
              <a:t>2 El principio de la esperanza</a:t>
            </a:r>
          </a:p>
        </p:txBody>
      </p:sp>
      <p:sp>
        <p:nvSpPr>
          <p:cNvPr id="68" name="TextBox 52">
            <a:extLst>
              <a:ext uri="{FF2B5EF4-FFF2-40B4-BE49-F238E27FC236}">
                <a16:creationId xmlns:a16="http://schemas.microsoft.com/office/drawing/2014/main" xmlns="" id="{C830AAB0-F506-44AE-8094-9BF72F2E72DA}"/>
              </a:ext>
            </a:extLst>
          </p:cNvPr>
          <p:cNvSpPr txBox="1"/>
          <p:nvPr/>
        </p:nvSpPr>
        <p:spPr>
          <a:xfrm>
            <a:off x="6127334" y="2056237"/>
            <a:ext cx="3107579" cy="1569660"/>
          </a:xfrm>
          <a:prstGeom prst="rect">
            <a:avLst/>
          </a:prstGeom>
          <a:noFill/>
        </p:spPr>
        <p:txBody>
          <a:bodyPr wrap="square" rtlCol="0" anchor="t">
            <a:spAutoFit/>
          </a:bodyPr>
          <a:lstStyle/>
          <a:p>
            <a:r>
              <a:rPr lang="en-GB" sz="1600" dirty="0">
                <a:latin typeface="+mj-lt"/>
                <a:ea typeface="Lato Light" panose="020F0502020204030203" pitchFamily="34" charset="0"/>
                <a:cs typeface="Lato Light" panose="020F0502020204030203" pitchFamily="34" charset="0"/>
              </a:rPr>
              <a:t>Si las medidas aplicadas tienen éxito, ahora empiezan a aparecer los primeros signos de relajación. Sin embargo, la reestructuración debe seguir aplicándose de forma coherente.</a:t>
            </a:r>
          </a:p>
        </p:txBody>
      </p:sp>
      <p:sp>
        <p:nvSpPr>
          <p:cNvPr id="69" name="TextBox 53">
            <a:extLst>
              <a:ext uri="{FF2B5EF4-FFF2-40B4-BE49-F238E27FC236}">
                <a16:creationId xmlns:a16="http://schemas.microsoft.com/office/drawing/2014/main" xmlns="" id="{4002A5F3-B137-41F0-83F8-0223E2499480}"/>
              </a:ext>
            </a:extLst>
          </p:cNvPr>
          <p:cNvSpPr txBox="1"/>
          <p:nvPr/>
        </p:nvSpPr>
        <p:spPr>
          <a:xfrm>
            <a:off x="6387286" y="1777829"/>
            <a:ext cx="2317686" cy="400110"/>
          </a:xfrm>
          <a:prstGeom prst="rect">
            <a:avLst/>
          </a:prstGeom>
          <a:noFill/>
        </p:spPr>
        <p:txBody>
          <a:bodyPr wrap="none" rtlCol="0" anchor="t">
            <a:spAutoFit/>
          </a:bodyPr>
          <a:lstStyle/>
          <a:p>
            <a:r>
              <a:rPr lang="en-GB" sz="2000" b="1" dirty="0">
                <a:solidFill>
                  <a:schemeClr val="accent4"/>
                </a:solidFill>
                <a:latin typeface="+mj-lt"/>
                <a:ea typeface="Lato Light" panose="020F0502020204030203" pitchFamily="34" charset="0"/>
                <a:cs typeface="Poppins" pitchFamily="2" charset="77"/>
              </a:rPr>
              <a:t>4. Signos de relajación</a:t>
            </a:r>
          </a:p>
        </p:txBody>
      </p:sp>
      <p:sp>
        <p:nvSpPr>
          <p:cNvPr id="70" name="TextBox 55">
            <a:extLst>
              <a:ext uri="{FF2B5EF4-FFF2-40B4-BE49-F238E27FC236}">
                <a16:creationId xmlns:a16="http://schemas.microsoft.com/office/drawing/2014/main" xmlns="" id="{F3DF9B81-F896-4092-9719-93DF345475D4}"/>
              </a:ext>
            </a:extLst>
          </p:cNvPr>
          <p:cNvSpPr txBox="1"/>
          <p:nvPr/>
        </p:nvSpPr>
        <p:spPr>
          <a:xfrm>
            <a:off x="7142883" y="5589621"/>
            <a:ext cx="4842288" cy="830997"/>
          </a:xfrm>
          <a:prstGeom prst="rect">
            <a:avLst/>
          </a:prstGeom>
          <a:noFill/>
        </p:spPr>
        <p:txBody>
          <a:bodyPr wrap="square" rtlCol="0" anchor="t">
            <a:spAutoFit/>
          </a:bodyPr>
          <a:lstStyle/>
          <a:p>
            <a:r>
              <a:rPr lang="en-GB" sz="1600" dirty="0">
                <a:latin typeface="+mj-lt"/>
                <a:ea typeface="Lato Light" panose="020F0502020204030203" pitchFamily="34" charset="0"/>
                <a:cs typeface="Lato Light" panose="020F0502020204030203" pitchFamily="34" charset="0"/>
              </a:rPr>
              <a:t>Ya no se puede negar la crisis. Se están aplicando medidas bajo una gran presión de tiempo. Esta es la fase más crítica.</a:t>
            </a:r>
          </a:p>
        </p:txBody>
      </p:sp>
      <p:sp>
        <p:nvSpPr>
          <p:cNvPr id="71" name="TextBox 56">
            <a:extLst>
              <a:ext uri="{FF2B5EF4-FFF2-40B4-BE49-F238E27FC236}">
                <a16:creationId xmlns:a16="http://schemas.microsoft.com/office/drawing/2014/main" xmlns="" id="{539E5806-05BF-491C-BA0B-524CF021E7D6}"/>
              </a:ext>
            </a:extLst>
          </p:cNvPr>
          <p:cNvSpPr txBox="1"/>
          <p:nvPr/>
        </p:nvSpPr>
        <p:spPr>
          <a:xfrm>
            <a:off x="7863759" y="5288304"/>
            <a:ext cx="1962397" cy="400110"/>
          </a:xfrm>
          <a:prstGeom prst="rect">
            <a:avLst/>
          </a:prstGeom>
          <a:noFill/>
        </p:spPr>
        <p:txBody>
          <a:bodyPr wrap="none" rtlCol="0" anchor="t">
            <a:spAutoFit/>
          </a:bodyPr>
          <a:lstStyle/>
          <a:p>
            <a:r>
              <a:rPr lang="en-GB" sz="2000" b="1" dirty="0">
                <a:solidFill>
                  <a:schemeClr val="accent3"/>
                </a:solidFill>
                <a:latin typeface="+mj-lt"/>
                <a:ea typeface="Lato Light" panose="020F0502020204030203" pitchFamily="34" charset="0"/>
                <a:cs typeface="Poppins" pitchFamily="2" charset="77"/>
              </a:rPr>
              <a:t>3. El Despertar</a:t>
            </a:r>
          </a:p>
        </p:txBody>
      </p:sp>
      <p:sp>
        <p:nvSpPr>
          <p:cNvPr id="72" name="TextBox 58">
            <a:extLst>
              <a:ext uri="{FF2B5EF4-FFF2-40B4-BE49-F238E27FC236}">
                <a16:creationId xmlns:a16="http://schemas.microsoft.com/office/drawing/2014/main" xmlns="" id="{610355AA-909C-422D-A943-DF1F7CA205EE}"/>
              </a:ext>
            </a:extLst>
          </p:cNvPr>
          <p:cNvSpPr txBox="1"/>
          <p:nvPr/>
        </p:nvSpPr>
        <p:spPr>
          <a:xfrm>
            <a:off x="9850189" y="3669778"/>
            <a:ext cx="2338848" cy="1569660"/>
          </a:xfrm>
          <a:prstGeom prst="rect">
            <a:avLst/>
          </a:prstGeom>
          <a:noFill/>
        </p:spPr>
        <p:txBody>
          <a:bodyPr wrap="square" rtlCol="0" anchor="t">
            <a:spAutoFit/>
          </a:bodyPr>
          <a:lstStyle/>
          <a:p>
            <a:r>
              <a:rPr lang="en-GB" sz="1600" dirty="0">
                <a:latin typeface="+mj-lt"/>
                <a:ea typeface="Lato Light" panose="020F0502020204030203" pitchFamily="34" charset="0"/>
                <a:cs typeface="Lato Light" panose="020F0502020204030203" pitchFamily="34" charset="0"/>
              </a:rPr>
              <a:t>Si la crisis se supera con éxito, hay que sacar las conclusiones adecuadas. Si esto tiene éxito, puede conducir a una resiliencia sostenible ante la crisis.</a:t>
            </a:r>
          </a:p>
        </p:txBody>
      </p:sp>
      <p:sp>
        <p:nvSpPr>
          <p:cNvPr id="73" name="TextBox 59">
            <a:extLst>
              <a:ext uri="{FF2B5EF4-FFF2-40B4-BE49-F238E27FC236}">
                <a16:creationId xmlns:a16="http://schemas.microsoft.com/office/drawing/2014/main" xmlns="" id="{4AF87715-6E8C-4277-A3C8-F9DC36BCAA90}"/>
              </a:ext>
            </a:extLst>
          </p:cNvPr>
          <p:cNvSpPr txBox="1"/>
          <p:nvPr/>
        </p:nvSpPr>
        <p:spPr>
          <a:xfrm>
            <a:off x="9831666" y="2977328"/>
            <a:ext cx="2348735" cy="707886"/>
          </a:xfrm>
          <a:prstGeom prst="rect">
            <a:avLst/>
          </a:prstGeom>
          <a:noFill/>
        </p:spPr>
        <p:txBody>
          <a:bodyPr wrap="square" rtlCol="0" anchor="t">
            <a:spAutoFit/>
          </a:bodyPr>
          <a:lstStyle/>
          <a:p>
            <a:r>
              <a:rPr lang="en-GB" sz="2000" b="1" dirty="0">
                <a:solidFill>
                  <a:schemeClr val="accent5"/>
                </a:solidFill>
                <a:latin typeface="+mj-lt"/>
                <a:ea typeface="Lato Light" panose="020F0502020204030203" pitchFamily="34" charset="0"/>
                <a:cs typeface="Poppins" pitchFamily="2" charset="77"/>
              </a:rPr>
              <a:t>5. Aprendizaje + Resiliencia</a:t>
            </a:r>
          </a:p>
        </p:txBody>
      </p:sp>
    </p:spTree>
    <p:extLst>
      <p:ext uri="{BB962C8B-B14F-4D97-AF65-F5344CB8AC3E}">
        <p14:creationId xmlns:p14="http://schemas.microsoft.com/office/powerpoint/2010/main" val="3118804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220A2FE-1322-4F51-820C-563FE4EF2090}"/>
              </a:ext>
            </a:extLst>
          </p:cNvPr>
          <p:cNvSpPr>
            <a:spLocks noGrp="1"/>
          </p:cNvSpPr>
          <p:nvPr>
            <p:ph type="body" sz="quarter" idx="13"/>
          </p:nvPr>
        </p:nvSpPr>
        <p:spPr>
          <a:xfrm>
            <a:off x="1192696" y="688246"/>
            <a:ext cx="8852375" cy="697353"/>
          </a:xfrm>
        </p:spPr>
        <p:txBody>
          <a:bodyPr/>
          <a:lstStyle/>
          <a:p>
            <a:r>
              <a:rPr lang="en-IE" dirty="0"/>
              <a:t>1. Primeros signos de una crisis empresarial</a:t>
            </a:r>
          </a:p>
        </p:txBody>
      </p:sp>
      <p:sp>
        <p:nvSpPr>
          <p:cNvPr id="3" name="Text Placeholder 2">
            <a:extLst>
              <a:ext uri="{FF2B5EF4-FFF2-40B4-BE49-F238E27FC236}">
                <a16:creationId xmlns:a16="http://schemas.microsoft.com/office/drawing/2014/main" xmlns="" id="{0E064AAA-AFF2-482F-BC2F-3FDEE0B12057}"/>
              </a:ext>
            </a:extLst>
          </p:cNvPr>
          <p:cNvSpPr>
            <a:spLocks noGrp="1"/>
          </p:cNvSpPr>
          <p:nvPr>
            <p:ph type="body" sz="quarter" idx="14"/>
          </p:nvPr>
        </p:nvSpPr>
        <p:spPr>
          <a:xfrm>
            <a:off x="434472" y="1882068"/>
            <a:ext cx="11035672" cy="3975101"/>
          </a:xfrm>
        </p:spPr>
        <p:txBody>
          <a:bodyPr/>
          <a:lstStyle/>
          <a:p>
            <a:pPr algn="l"/>
            <a:r>
              <a:rPr lang="en-GB" b="0" i="0" dirty="0">
                <a:solidFill>
                  <a:srgbClr val="164352"/>
                </a:solidFill>
                <a:effectLst/>
                <a:latin typeface="+mj-lt"/>
              </a:rPr>
              <a:t>Una crisis empresarial puede haber existido durante mucho tiempo antes de que la dirección la reconozca o reconozca   . </a:t>
            </a:r>
            <a:r>
              <a:rPr lang="en-GB" dirty="0">
                <a:solidFill>
                  <a:srgbClr val="164352"/>
                </a:solidFill>
                <a:latin typeface="+mj-lt"/>
              </a:rPr>
              <a:t>En muchos casos, </a:t>
            </a:r>
            <a:r>
              <a:rPr lang="en-GB" b="0" i="0" dirty="0">
                <a:solidFill>
                  <a:srgbClr val="164352"/>
                </a:solidFill>
                <a:effectLst/>
                <a:latin typeface="+mj-lt"/>
              </a:rPr>
              <a:t>enfrentarse al problema suele ser una experiencia extremadamente estresante para los que tienen que lidiar con él, que pueden intentar explicar los signos emergentes de la crisis. Algunos de los primeros signos son</a:t>
            </a:r>
          </a:p>
          <a:p>
            <a:pPr marL="342900" indent="-342900" algn="l">
              <a:buFont typeface="Arial" panose="020B0604020202020204" pitchFamily="34" charset="0"/>
              <a:buChar char="•"/>
            </a:pPr>
            <a:r>
              <a:rPr lang="en-GB" b="0" i="0" dirty="0">
                <a:solidFill>
                  <a:srgbClr val="164352"/>
                </a:solidFill>
                <a:effectLst/>
                <a:latin typeface="+mj-lt"/>
              </a:rPr>
              <a:t>Dependencia de la deuda</a:t>
            </a:r>
          </a:p>
          <a:p>
            <a:pPr marL="342900" indent="-342900" algn="l">
              <a:buFont typeface="Arial" panose="020B0604020202020204" pitchFamily="34" charset="0"/>
              <a:buChar char="•"/>
            </a:pPr>
            <a:r>
              <a:rPr lang="en-GB" b="0" i="0" dirty="0">
                <a:solidFill>
                  <a:srgbClr val="164352"/>
                </a:solidFill>
                <a:effectLst/>
                <a:latin typeface="+mj-lt"/>
              </a:rPr>
              <a:t>Caída de las ventas o de las conversiones</a:t>
            </a:r>
          </a:p>
          <a:p>
            <a:pPr marL="342900" indent="-342900" algn="l">
              <a:buFont typeface="Arial" panose="020B0604020202020204" pitchFamily="34" charset="0"/>
              <a:buChar char="•"/>
            </a:pPr>
            <a:r>
              <a:rPr lang="en-GB" b="0" i="0" dirty="0">
                <a:solidFill>
                  <a:srgbClr val="164352"/>
                </a:solidFill>
                <a:effectLst/>
                <a:latin typeface="+mj-lt"/>
              </a:rPr>
              <a:t>Números negativos en el flujo de caja operativo</a:t>
            </a:r>
          </a:p>
          <a:p>
            <a:pPr marL="342900" indent="-342900" algn="l">
              <a:buFont typeface="Arial" panose="020B0604020202020204" pitchFamily="34" charset="0"/>
              <a:buChar char="•"/>
            </a:pPr>
            <a:r>
              <a:rPr lang="en-GB" b="0" i="0" dirty="0">
                <a:solidFill>
                  <a:srgbClr val="164352"/>
                </a:solidFill>
                <a:effectLst/>
                <a:latin typeface="+mj-lt"/>
              </a:rPr>
              <a:t>Ingresos de explotación insuficientes para pagar los gastos de explotación</a:t>
            </a:r>
          </a:p>
          <a:p>
            <a:pPr algn="l"/>
            <a:r>
              <a:rPr lang="en-GB" b="0" i="0" dirty="0">
                <a:solidFill>
                  <a:srgbClr val="164352"/>
                </a:solidFill>
                <a:effectLst/>
                <a:latin typeface="+mj-lt"/>
              </a:rPr>
              <a:t>Ignorar las señales de advertencia y hundir la cabeza en la arena no va a ayudar en absoluto. De hecho, probablemente sea una vía rápida hacia el fracaso. Así que asegúrese de detectar las señales de advertencia cuando se produzcan y de ser capaz de actuar rápidamente para encontrar las soluciones necesarias.</a:t>
            </a:r>
          </a:p>
          <a:p>
            <a:pPr algn="l"/>
            <a:endParaRPr lang="en-GB" b="0" i="0" dirty="0">
              <a:solidFill>
                <a:srgbClr val="164352"/>
              </a:solidFill>
              <a:effectLst/>
              <a:latin typeface="Untitledsansweb"/>
            </a:endParaRPr>
          </a:p>
          <a:p>
            <a:pPr algn="l"/>
            <a:endParaRPr lang="en-GB" b="0" i="0" dirty="0">
              <a:solidFill>
                <a:srgbClr val="164352"/>
              </a:solidFill>
              <a:effectLst/>
              <a:latin typeface="Untitledsansweb"/>
            </a:endParaRPr>
          </a:p>
          <a:p>
            <a:pPr algn="l"/>
            <a:endParaRPr lang="en-GB" dirty="0">
              <a:solidFill>
                <a:srgbClr val="164352"/>
              </a:solidFill>
              <a:latin typeface="Untitledsansweb"/>
            </a:endParaRPr>
          </a:p>
          <a:p>
            <a:pPr algn="l"/>
            <a:endParaRPr lang="en-GB" b="0" i="0" dirty="0">
              <a:solidFill>
                <a:srgbClr val="164352"/>
              </a:solidFill>
              <a:effectLst/>
              <a:latin typeface="Untitledsansweb"/>
            </a:endParaRPr>
          </a:p>
          <a:p>
            <a:endParaRPr lang="en-IE" dirty="0"/>
          </a:p>
        </p:txBody>
      </p:sp>
      <p:pic>
        <p:nvPicPr>
          <p:cNvPr id="5" name="Picture 4" descr="Icon&#10;&#10;Description automatically generated">
            <a:extLst>
              <a:ext uri="{FF2B5EF4-FFF2-40B4-BE49-F238E27FC236}">
                <a16:creationId xmlns:a16="http://schemas.microsoft.com/office/drawing/2014/main" xmlns="" id="{4A287143-1D1C-4B96-9176-588BF2A07DBF}"/>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9219099" y="2677886"/>
            <a:ext cx="2688518" cy="2688518"/>
          </a:xfrm>
          <a:prstGeom prst="rect">
            <a:avLst/>
          </a:prstGeom>
        </p:spPr>
      </p:pic>
    </p:spTree>
    <p:extLst>
      <p:ext uri="{BB962C8B-B14F-4D97-AF65-F5344CB8AC3E}">
        <p14:creationId xmlns:p14="http://schemas.microsoft.com/office/powerpoint/2010/main" val="18195900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AYxclhYOSNm9yXxD6IJY5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YxclhYOSNm9yXxD6IJY5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AYxclhYOSNm9yXxD6IJY5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AYxclhYOSNm9yXxD6IJY5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TotalTime>
  <Words>4146</Words>
  <Application>Microsoft Office PowerPoint</Application>
  <PresentationFormat>Custom</PresentationFormat>
  <Paragraphs>550</Paragraphs>
  <Slides>40</Slides>
  <Notes>28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 Theme</vt:lpstr>
      <vt:lpstr>think-cell Folie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 mustajbasic</dc:creator>
  <cp:lastModifiedBy>Carol Daniels</cp:lastModifiedBy>
  <cp:revision>49</cp:revision>
  <cp:lastPrinted>2021-03-04T08:11:23Z</cp:lastPrinted>
  <dcterms:created xsi:type="dcterms:W3CDTF">2020-11-19T10:19:39Z</dcterms:created>
  <dcterms:modified xsi:type="dcterms:W3CDTF">2022-04-21T14:49:56Z</dcterms:modified>
</cp:coreProperties>
</file>